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6"/>
  </p:sldMasterIdLst>
  <p:notesMasterIdLst>
    <p:notesMasterId r:id="rId58"/>
  </p:notesMasterIdLst>
  <p:sldIdLst>
    <p:sldId id="300" r:id="rId37"/>
    <p:sldId id="310" r:id="rId38"/>
    <p:sldId id="311" r:id="rId39"/>
    <p:sldId id="312" r:id="rId40"/>
    <p:sldId id="313" r:id="rId41"/>
    <p:sldId id="314" r:id="rId42"/>
    <p:sldId id="315" r:id="rId43"/>
    <p:sldId id="316" r:id="rId44"/>
    <p:sldId id="317" r:id="rId45"/>
    <p:sldId id="318" r:id="rId46"/>
    <p:sldId id="319" r:id="rId47"/>
    <p:sldId id="320" r:id="rId48"/>
    <p:sldId id="321" r:id="rId49"/>
    <p:sldId id="322" r:id="rId50"/>
    <p:sldId id="323" r:id="rId51"/>
    <p:sldId id="324" r:id="rId52"/>
    <p:sldId id="327" r:id="rId53"/>
    <p:sldId id="325" r:id="rId54"/>
    <p:sldId id="326" r:id="rId55"/>
    <p:sldId id="328" r:id="rId56"/>
    <p:sldId id="329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sey Pexton" initials="LP" lastIdx="7" clrIdx="0">
    <p:extLst>
      <p:ext uri="{19B8F6BF-5375-455C-9EA6-DF929625EA0E}">
        <p15:presenceInfo xmlns:p15="http://schemas.microsoft.com/office/powerpoint/2012/main" userId="S-1-5-21-889838981-920820592-1903951286-749467" providerId="AD"/>
      </p:ext>
    </p:extLst>
  </p:cmAuthor>
  <p:cmAuthor id="2" name="Josephine Ippe" initials="JI" lastIdx="3" clrIdx="1">
    <p:extLst>
      <p:ext uri="{19B8F6BF-5375-455C-9EA6-DF929625EA0E}">
        <p15:presenceInfo xmlns:p15="http://schemas.microsoft.com/office/powerpoint/2012/main" userId="Josephine Ipp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3.xml"/><Relationship Id="rId21" Type="http://schemas.openxmlformats.org/officeDocument/2006/relationships/customXml" Target="../customXml/item21.xml"/><Relationship Id="rId34" Type="http://schemas.openxmlformats.org/officeDocument/2006/relationships/customXml" Target="../customXml/item34.xml"/><Relationship Id="rId42" Type="http://schemas.openxmlformats.org/officeDocument/2006/relationships/slide" Target="slides/slide6.xml"/><Relationship Id="rId47" Type="http://schemas.openxmlformats.org/officeDocument/2006/relationships/slide" Target="slides/slide11.xml"/><Relationship Id="rId50" Type="http://schemas.openxmlformats.org/officeDocument/2006/relationships/slide" Target="slides/slide14.xml"/><Relationship Id="rId55" Type="http://schemas.openxmlformats.org/officeDocument/2006/relationships/slide" Target="slides/slide19.xml"/><Relationship Id="rId63" Type="http://schemas.openxmlformats.org/officeDocument/2006/relationships/tableStyles" Target="tableStyle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slide" Target="slides/slide1.xml"/><Relationship Id="rId40" Type="http://schemas.openxmlformats.org/officeDocument/2006/relationships/slide" Target="slides/slide4.xml"/><Relationship Id="rId45" Type="http://schemas.openxmlformats.org/officeDocument/2006/relationships/slide" Target="slides/slide9.xml"/><Relationship Id="rId53" Type="http://schemas.openxmlformats.org/officeDocument/2006/relationships/slide" Target="slides/slide17.xml"/><Relationship Id="rId58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61" Type="http://schemas.openxmlformats.org/officeDocument/2006/relationships/viewProps" Target="viewProps.xml"/><Relationship Id="rId19" Type="http://schemas.openxmlformats.org/officeDocument/2006/relationships/customXml" Target="../customXml/item1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slide" Target="slides/slide7.xml"/><Relationship Id="rId48" Type="http://schemas.openxmlformats.org/officeDocument/2006/relationships/slide" Target="slides/slide12.xml"/><Relationship Id="rId56" Type="http://schemas.openxmlformats.org/officeDocument/2006/relationships/slide" Target="slides/slide20.xml"/><Relationship Id="rId8" Type="http://schemas.openxmlformats.org/officeDocument/2006/relationships/customXml" Target="../customXml/item8.xml"/><Relationship Id="rId51" Type="http://schemas.openxmlformats.org/officeDocument/2006/relationships/slide" Target="slides/slide15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slide" Target="slides/slide2.xml"/><Relationship Id="rId46" Type="http://schemas.openxmlformats.org/officeDocument/2006/relationships/slide" Target="slides/slide10.xml"/><Relationship Id="rId59" Type="http://schemas.openxmlformats.org/officeDocument/2006/relationships/commentAuthors" Target="commentAuthors.xml"/><Relationship Id="rId20" Type="http://schemas.openxmlformats.org/officeDocument/2006/relationships/customXml" Target="../customXml/item20.xml"/><Relationship Id="rId41" Type="http://schemas.openxmlformats.org/officeDocument/2006/relationships/slide" Target="slides/slide5.xml"/><Relationship Id="rId54" Type="http://schemas.openxmlformats.org/officeDocument/2006/relationships/slide" Target="slides/slide18.xml"/><Relationship Id="rId62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slideMaster" Target="slideMasters/slideMaster1.xml"/><Relationship Id="rId49" Type="http://schemas.openxmlformats.org/officeDocument/2006/relationships/slide" Target="slides/slide13.xml"/><Relationship Id="rId57" Type="http://schemas.openxmlformats.org/officeDocument/2006/relationships/slide" Target="slides/slide21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slide" Target="slides/slide8.xml"/><Relationship Id="rId52" Type="http://schemas.openxmlformats.org/officeDocument/2006/relationships/slide" Target="slides/slide16.xml"/><Relationship Id="rId6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197BC-3F9C-B04E-BE49-6C44747D8F8B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35101-A87E-EF42-9E59-E7216A571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84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7AC1D-B940-4F95-B623-64B1EE920C8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55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F0791-8DD8-4555-B99A-7511A9BABCF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7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F0791-8DD8-4555-B99A-7511A9BABCF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718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F0791-8DD8-4555-B99A-7511A9BABCF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4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9525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4535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650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957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416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135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261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4306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8184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875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7290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EC8D9-593D-6B41-98EB-3E743344443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284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Wrap up and fundraising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Josephine Ippe, GNC Cluster Coordinator</a:t>
            </a:r>
          </a:p>
        </p:txBody>
      </p:sp>
    </p:spTree>
    <p:extLst>
      <p:ext uri="{BB962C8B-B14F-4D97-AF65-F5344CB8AC3E}">
        <p14:creationId xmlns:p14="http://schemas.microsoft.com/office/powerpoint/2010/main" val="1200870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62806-8E85-40B0-8925-C27DDB2C8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Preparedness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7A218-265A-4AD3-AA3A-72812B52F4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4120"/>
          </a:xfrm>
        </p:spPr>
        <p:txBody>
          <a:bodyPr>
            <a:normAutofit fontScale="85000" lnSpcReduction="10000"/>
          </a:bodyPr>
          <a:lstStyle/>
          <a:p>
            <a:pPr marL="171450" lvl="2">
              <a:spcBef>
                <a:spcPts val="750"/>
              </a:spcBef>
            </a:pPr>
            <a:r>
              <a:rPr lang="en-US" sz="3200" dirty="0"/>
              <a:t>Government and partners informed and oriented on taking the lead during emergencies prior to the emergency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Development plans include nutrition in emergency chapters including pre-positioning of supplies </a:t>
            </a:r>
          </a:p>
          <a:p>
            <a:endParaRPr lang="en-US" dirty="0"/>
          </a:p>
          <a:p>
            <a:r>
              <a:rPr lang="en-US" dirty="0"/>
              <a:t>National guidelines updated and accessible to partners </a:t>
            </a:r>
          </a:p>
          <a:p>
            <a:endParaRPr lang="en-US" dirty="0"/>
          </a:p>
          <a:p>
            <a:r>
              <a:rPr lang="en-US" dirty="0"/>
              <a:t>RUTF local production discussion to be initiated</a:t>
            </a:r>
          </a:p>
        </p:txBody>
      </p:sp>
    </p:spTree>
    <p:extLst>
      <p:ext uri="{BB962C8B-B14F-4D97-AF65-F5344CB8AC3E}">
        <p14:creationId xmlns:p14="http://schemas.microsoft.com/office/powerpoint/2010/main" val="3630444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AB283-EB7F-4671-8E0B-A8A6C037C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000" b="1" dirty="0"/>
              <a:t>HINI/Comprehensive package of Nutrition Specific Interventions</a:t>
            </a:r>
            <a:endParaRPr lang="en-US" sz="3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AEB8-10B9-42AB-B8F5-DF81555BF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need to craft the narratives to spell out how the response plan are considering prevention of wasting and stunting and LBW</a:t>
            </a:r>
          </a:p>
          <a:p>
            <a:endParaRPr lang="en-US" dirty="0"/>
          </a:p>
          <a:p>
            <a:r>
              <a:rPr lang="en-US" dirty="0"/>
              <a:t>Position treatment as a failure of prevention although a critically important activity to save lives</a:t>
            </a:r>
          </a:p>
          <a:p>
            <a:endParaRPr lang="en-US" dirty="0"/>
          </a:p>
          <a:p>
            <a:r>
              <a:rPr lang="en-US" dirty="0"/>
              <a:t>It would be good to share experiences in creative strategies of countries implementing HINI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771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F0CB5-930E-46B2-B8AF-F42FA0E04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/>
              <a:t>Infant and Young Child Feeding in Emergency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8E2A2-420C-47C7-A64F-909A73A47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8058"/>
            <a:ext cx="7886700" cy="3661915"/>
          </a:xfrm>
        </p:spPr>
        <p:txBody>
          <a:bodyPr>
            <a:noAutofit/>
          </a:bodyPr>
          <a:lstStyle/>
          <a:p>
            <a:r>
              <a:rPr lang="en-GB" sz="1800" dirty="0"/>
              <a:t>Non-breastfed child ignored too long in humanitarian response and as far as we are aware the development community. 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Complementary feeding too, is a blind spot and HRPs and other planning mechanisms need to ensure there is equal attention given to these two areas. </a:t>
            </a:r>
          </a:p>
          <a:p>
            <a:endParaRPr lang="en-GB" sz="1800" dirty="0"/>
          </a:p>
          <a:p>
            <a:r>
              <a:rPr lang="en-US" sz="1800" dirty="0"/>
              <a:t>Advocating to both UNHCR and UNICEF on how to provide adequate resources for those situation when there is a need for the provision of BMS for non-breastfed infants </a:t>
            </a:r>
          </a:p>
          <a:p>
            <a:endParaRPr lang="en-US" sz="1800" dirty="0"/>
          </a:p>
          <a:p>
            <a:r>
              <a:rPr lang="en-US" sz="1800" dirty="0"/>
              <a:t>Better integration of food assistance and complementary feeding counseling </a:t>
            </a:r>
          </a:p>
          <a:p>
            <a:endParaRPr lang="en-US" sz="1800" dirty="0"/>
          </a:p>
          <a:p>
            <a:r>
              <a:rPr lang="en-US" sz="1800" dirty="0"/>
              <a:t>Train pools of experts in country on IYVCF-E for deployment</a:t>
            </a:r>
          </a:p>
          <a:p>
            <a:endParaRPr lang="en-US" sz="1800" dirty="0"/>
          </a:p>
          <a:p>
            <a:r>
              <a:rPr lang="en-US" sz="1800" dirty="0"/>
              <a:t>How to better assess the critical IYCF-E situation to make a better case to donors </a:t>
            </a:r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59667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B837F-5C7D-4CBF-97A4-57EF0DF36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Nutrition Information System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9FFD0-22EC-44E6-A725-17F22E684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/>
              <a:t>IPC needs nutrition expertise to help inform selection of indicators and implications for response</a:t>
            </a:r>
            <a:endParaRPr lang="en-US" dirty="0"/>
          </a:p>
          <a:p>
            <a:pPr lvl="0"/>
            <a:endParaRPr lang="en-GB" dirty="0"/>
          </a:p>
          <a:p>
            <a:pPr lvl="0"/>
            <a:r>
              <a:rPr lang="en-GB" dirty="0"/>
              <a:t>GNC/CLA</a:t>
            </a:r>
            <a:r>
              <a:rPr lang="en-GB" b="1" dirty="0"/>
              <a:t> </a:t>
            </a:r>
            <a:r>
              <a:rPr lang="en-GB" dirty="0"/>
              <a:t>could usefully consider the implications of high burdens of stunting in the context of IPC</a:t>
            </a:r>
            <a:endParaRPr lang="en-US" dirty="0"/>
          </a:p>
          <a:p>
            <a:pPr lvl="0"/>
            <a:endParaRPr lang="en-GB" dirty="0"/>
          </a:p>
          <a:p>
            <a:pPr lvl="0"/>
            <a:r>
              <a:rPr lang="en-GB" dirty="0"/>
              <a:t>GNC and country coordinators must thoroughly examine how nutrition information systems that emerge as part of the humanitarian response are embedded in government systems, e.g. CSOs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615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2AF25-053A-4B31-AC29-DC65BBC60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Cash – GNC position on CASH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EF6CF-6927-4BC7-9F6D-054B8B47EA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600" dirty="0"/>
              <a:t>Position Paper </a:t>
            </a:r>
          </a:p>
          <a:p>
            <a:endParaRPr lang="en-GB" sz="3600" dirty="0"/>
          </a:p>
          <a:p>
            <a:r>
              <a:rPr lang="en-US" sz="3600" dirty="0"/>
              <a:t>There are some services that no matter how much cash is distributed, the services are not going to be any better.</a:t>
            </a:r>
          </a:p>
          <a:p>
            <a:endParaRPr lang="en-US" sz="3600" dirty="0"/>
          </a:p>
          <a:p>
            <a:r>
              <a:rPr lang="en-US" sz="3600" dirty="0"/>
              <a:t>In nutrition we need to be clear what we think is negotiable and what is not when it comes to cash in nutrition- would be good to go down that road to look at where are our red lines in terms of cash. </a:t>
            </a:r>
          </a:p>
          <a:p>
            <a:endParaRPr lang="en-GB" sz="3600" dirty="0"/>
          </a:p>
          <a:p>
            <a:r>
              <a:rPr lang="en-GB" sz="3600" dirty="0"/>
              <a:t>Systematic support to countries so they can engage properly on discussion regarding use of Cash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40986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1FDF7-3276-442F-A289-D356D104C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Information Management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EEFF7-B60B-4FEF-92A0-0BDE58014A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Dedicated resources to ensure that focal points for the NIS system are in place as well as a management system</a:t>
            </a:r>
          </a:p>
          <a:p>
            <a:endParaRPr lang="en-US" dirty="0"/>
          </a:p>
          <a:p>
            <a:r>
              <a:rPr lang="en-US" dirty="0"/>
              <a:t>Since governments look at WHO policies, if a joint statement is issued with WHO, then countries will embrace the guidelines of the methodology</a:t>
            </a:r>
          </a:p>
          <a:p>
            <a:endParaRPr lang="en-US" dirty="0"/>
          </a:p>
          <a:p>
            <a:r>
              <a:rPr lang="en-US" dirty="0"/>
              <a:t>What would be the global strategy about using DHIS2 in NIS for emergencies.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501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0DCD9-0EB7-4BF4-90A0-5938DE90D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50" b="1" dirty="0"/>
              <a:t>GNC Operational Support to countries</a:t>
            </a:r>
            <a:endParaRPr lang="en-US" sz="405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322ADE-EAB5-4A8C-ADA5-93FB30E6F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26469"/>
            <a:ext cx="7886700" cy="3467007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GB" sz="3300" dirty="0"/>
              <a:t>2 RRT on Fix Term</a:t>
            </a:r>
          </a:p>
          <a:p>
            <a:pPr lvl="1"/>
            <a:r>
              <a:rPr lang="en-GB" sz="3300" dirty="0"/>
              <a:t>2 RRT positions (6 months to be hosted by WVI and IMC) </a:t>
            </a:r>
          </a:p>
          <a:p>
            <a:pPr lvl="1"/>
            <a:r>
              <a:rPr lang="en-GB" sz="3300" dirty="0"/>
              <a:t>2 RRT  and country technical, Coordination and IM support</a:t>
            </a:r>
          </a:p>
          <a:p>
            <a:pPr lvl="1"/>
            <a:r>
              <a:rPr lang="en-GB" sz="3300" dirty="0"/>
              <a:t>Capacity Building – Through RedR – Swiss</a:t>
            </a:r>
          </a:p>
          <a:p>
            <a:pPr lvl="1"/>
            <a:r>
              <a:rPr lang="en-GB" sz="3300" dirty="0"/>
              <a:t>Technical RRT – NGO Consortium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137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2872D-0EFE-45D1-BBBF-0C574374D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b="1" dirty="0"/>
              <a:t>Funding Opportunities</a:t>
            </a:r>
            <a:endParaRPr lang="en-US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3885-54FC-42D6-A786-6F5C23417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Humanitarian Nutrition Community needs to pro-actively engage with development actors-World Bank, EU, USAID Programmes, Global Funding. 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dirty="0"/>
              <a:t> Resource mobilization and pool funds for preparedness as for response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Budget the preparedness plan will help fundraise for it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043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CA74A-125B-48DE-BCCD-36AA25EE4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50" b="1" dirty="0"/>
              <a:t>Funding</a:t>
            </a:r>
            <a:endParaRPr lang="en-US" sz="405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AC1C8-CEF4-4F86-B17B-9C2420E6E3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Funding level for 2018 -  1.2 USD against  a budget of 2.5 Million USD</a:t>
            </a:r>
          </a:p>
          <a:p>
            <a:r>
              <a:rPr lang="en-GB" dirty="0"/>
              <a:t>Positions funded  and activities funded(DFID, Swiss, USAID, CDC)</a:t>
            </a:r>
          </a:p>
          <a:p>
            <a:pPr lvl="1"/>
            <a:r>
              <a:rPr lang="en-GB" dirty="0"/>
              <a:t>GNC- Coordinator – Support budget</a:t>
            </a:r>
          </a:p>
          <a:p>
            <a:pPr lvl="1"/>
            <a:r>
              <a:rPr lang="en-GB" dirty="0"/>
              <a:t>Deputy - DFID</a:t>
            </a:r>
          </a:p>
          <a:p>
            <a:pPr lvl="1"/>
            <a:r>
              <a:rPr lang="en-GB" dirty="0"/>
              <a:t>2 RRT on Fix Term – Global Thematic</a:t>
            </a:r>
          </a:p>
          <a:p>
            <a:pPr lvl="1"/>
            <a:r>
              <a:rPr lang="en-GB" dirty="0"/>
              <a:t>2 RRT positions (6 months to be hosted by WVI and IMC) -Swiss</a:t>
            </a:r>
          </a:p>
          <a:p>
            <a:pPr lvl="1"/>
            <a:r>
              <a:rPr lang="en-GB" dirty="0"/>
              <a:t>2 RRT  and country technical, Coordination and IM support (covered by USAID) </a:t>
            </a:r>
          </a:p>
          <a:p>
            <a:pPr lvl="1"/>
            <a:r>
              <a:rPr lang="en-GB" dirty="0"/>
              <a:t>Capacity Building – Through RedR - Swiss</a:t>
            </a:r>
          </a:p>
          <a:p>
            <a:pPr lvl="1"/>
            <a:r>
              <a:rPr lang="en-GB" dirty="0"/>
              <a:t>Website review – Swiss</a:t>
            </a:r>
          </a:p>
          <a:p>
            <a:pPr lvl="1"/>
            <a:r>
              <a:rPr lang="en-GB" dirty="0"/>
              <a:t>Inter-Clyster Integration – CDC</a:t>
            </a:r>
          </a:p>
          <a:p>
            <a:pPr lvl="1"/>
            <a:r>
              <a:rPr lang="en-GB" dirty="0"/>
              <a:t>Global Technical Body – UINCEF/PD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578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D6AB9-967B-4223-B51D-0BA5D2D6F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b="1" dirty="0"/>
              <a:t>Fundraising Modalities</a:t>
            </a:r>
            <a:endParaRPr lang="en-US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C5329-3DED-4D19-B55D-070997196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700" dirty="0"/>
              <a:t>How can partners take leadership role around fundraising for the various component of the GNC WG</a:t>
            </a:r>
          </a:p>
          <a:p>
            <a:endParaRPr lang="en-GB" sz="2700" dirty="0"/>
          </a:p>
          <a:p>
            <a:r>
              <a:rPr lang="en-GB" sz="2700" dirty="0"/>
              <a:t>Proposed modalities</a:t>
            </a:r>
          </a:p>
          <a:p>
            <a:pPr lvl="1"/>
            <a:r>
              <a:rPr lang="en-GB" sz="2400" dirty="0"/>
              <a:t>Single cluster partner proposal</a:t>
            </a:r>
          </a:p>
          <a:p>
            <a:pPr lvl="1"/>
            <a:r>
              <a:rPr lang="en-GB" sz="2400" dirty="0"/>
              <a:t>Consortium</a:t>
            </a:r>
          </a:p>
          <a:p>
            <a:pPr lvl="1"/>
            <a:r>
              <a:rPr lang="en-GB" sz="2400" dirty="0"/>
              <a:t>UNICEF raise money and implements</a:t>
            </a:r>
          </a:p>
          <a:p>
            <a:pPr lvl="1"/>
            <a:r>
              <a:rPr lang="en-GB" sz="2400" dirty="0"/>
              <a:t>UNICEF raise money and provides money to Cluster partner through PCA</a:t>
            </a:r>
          </a:p>
          <a:p>
            <a:pPr lvl="1"/>
            <a:endParaRPr lang="en-GB" sz="2400" dirty="0"/>
          </a:p>
          <a:p>
            <a:pPr lvl="1"/>
            <a:endParaRPr lang="en-GB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6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AA50F-5E74-4889-A161-ABDDCE914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Outline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B8825D-6ACB-4DCE-A89C-D8C1A00ED0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The journey</a:t>
            </a:r>
          </a:p>
          <a:p>
            <a:r>
              <a:rPr lang="en-GB" dirty="0"/>
              <a:t>Headline and overarching point</a:t>
            </a:r>
          </a:p>
          <a:p>
            <a:r>
              <a:rPr lang="en-GB" dirty="0"/>
              <a:t>Humanitarian Development Nexus</a:t>
            </a:r>
          </a:p>
          <a:p>
            <a:r>
              <a:rPr lang="en-GB" dirty="0"/>
              <a:t>Multi-sector/nutrition sensitive programming</a:t>
            </a:r>
          </a:p>
          <a:p>
            <a:r>
              <a:rPr lang="en-GB" dirty="0"/>
              <a:t>HINI</a:t>
            </a:r>
          </a:p>
          <a:p>
            <a:r>
              <a:rPr lang="en-GB" dirty="0"/>
              <a:t>IYCF –E</a:t>
            </a:r>
          </a:p>
          <a:p>
            <a:r>
              <a:rPr lang="en-GB" dirty="0"/>
              <a:t>Preparedness</a:t>
            </a:r>
          </a:p>
          <a:p>
            <a:r>
              <a:rPr lang="en-GB" dirty="0"/>
              <a:t>Funding</a:t>
            </a:r>
          </a:p>
          <a:p>
            <a:r>
              <a:rPr lang="en-GB" dirty="0"/>
              <a:t>Next Steps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1093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0D2CD-EA42-4565-A4A4-CBEE14A08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50" b="1" dirty="0"/>
              <a:t>Next Steps</a:t>
            </a:r>
            <a:endParaRPr lang="en-US" sz="405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999F9-E030-4160-AD5A-33582AB68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Finalized the report</a:t>
            </a:r>
          </a:p>
          <a:p>
            <a:r>
              <a:rPr lang="en-GB" sz="2400" dirty="0"/>
              <a:t>Host a dedicated SAG meeting to further review the recommended action</a:t>
            </a:r>
          </a:p>
          <a:p>
            <a:r>
              <a:rPr lang="en-GB" sz="2400" dirty="0"/>
              <a:t>Prioritize key actions to be included in the 2019-2020 WP</a:t>
            </a:r>
          </a:p>
          <a:p>
            <a:r>
              <a:rPr lang="en-GB" sz="2400" dirty="0"/>
              <a:t>Revise costing of the WP</a:t>
            </a:r>
          </a:p>
          <a:p>
            <a:r>
              <a:rPr lang="en-GB" sz="2400" dirty="0"/>
              <a:t>Reach out to partners for leadership and fundraising</a:t>
            </a:r>
          </a:p>
          <a:p>
            <a:r>
              <a:rPr lang="en-GB" sz="2400" dirty="0"/>
              <a:t>Develop a advocacy piece around those priorities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3779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67EE0-5084-4AA1-98E0-21FEC5BEB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b="1" dirty="0"/>
              <a:t>Vote of Thanks</a:t>
            </a:r>
            <a:endParaRPr lang="en-US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640B9-7579-4B14-B3F8-1A986E4CB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RO/Vilma and Peter</a:t>
            </a:r>
          </a:p>
          <a:p>
            <a:r>
              <a:rPr lang="en-GB" dirty="0"/>
              <a:t>Government</a:t>
            </a:r>
          </a:p>
          <a:p>
            <a:r>
              <a:rPr lang="en-GB" dirty="0"/>
              <a:t>Country Teams</a:t>
            </a:r>
          </a:p>
          <a:p>
            <a:r>
              <a:rPr lang="en-GB" dirty="0"/>
              <a:t>Donors</a:t>
            </a:r>
          </a:p>
          <a:p>
            <a:r>
              <a:rPr lang="en-GB" dirty="0"/>
              <a:t>GNC partners</a:t>
            </a:r>
          </a:p>
          <a:p>
            <a:r>
              <a:rPr lang="en-GB" dirty="0"/>
              <a:t>SAG</a:t>
            </a:r>
          </a:p>
          <a:p>
            <a:r>
              <a:rPr lang="en-GB" dirty="0"/>
              <a:t>Team of the Global Technical Body</a:t>
            </a:r>
          </a:p>
          <a:p>
            <a:r>
              <a:rPr lang="en-GB" dirty="0"/>
              <a:t>GNC-CT</a:t>
            </a:r>
          </a:p>
          <a:p>
            <a:r>
              <a:rPr lang="en-GB" dirty="0"/>
              <a:t>UNICEF/CLA Leadership</a:t>
            </a:r>
          </a:p>
          <a:p>
            <a:r>
              <a:rPr lang="en-GB" dirty="0"/>
              <a:t>Partners who prepared  Poster from Market Place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033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7934323" y="4131867"/>
            <a:ext cx="13545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2</a:t>
            </a:r>
            <a:r>
              <a:rPr lang="en-US" sz="1200" b="1" dirty="0">
                <a:solidFill>
                  <a:srgbClr val="FF0000"/>
                </a:solidFill>
              </a:rPr>
              <a:t>013</a:t>
            </a:r>
          </a:p>
          <a:p>
            <a:r>
              <a:rPr lang="en-US" sz="1200" b="1" dirty="0"/>
              <a:t> 2014-2016 GNC Strategy developed endorsed by the GNC with f</a:t>
            </a:r>
            <a:r>
              <a:rPr lang="en-GB" sz="1200" b="1" dirty="0" err="1"/>
              <a:t>ocus</a:t>
            </a:r>
            <a:r>
              <a:rPr lang="en-GB" sz="1200" b="1" dirty="0"/>
              <a:t> </a:t>
            </a:r>
            <a:r>
              <a:rPr lang="en-US" sz="1200" b="1" dirty="0"/>
              <a:t>on Coordination and IM Support</a:t>
            </a:r>
          </a:p>
          <a:p>
            <a:r>
              <a:rPr lang="en-GB" sz="1200" b="1" dirty="0"/>
              <a:t>S</a:t>
            </a:r>
            <a:r>
              <a:rPr lang="en-US" sz="1200" b="1" dirty="0"/>
              <a:t>AG Established</a:t>
            </a:r>
          </a:p>
          <a:p>
            <a:endParaRPr lang="en-US" sz="1200" b="1" dirty="0"/>
          </a:p>
          <a:p>
            <a:endParaRPr lang="en-US" sz="1200" b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-14573" y="1210755"/>
            <a:ext cx="1337106" cy="2453956"/>
            <a:chOff x="167872" y="2838322"/>
            <a:chExt cx="1782808" cy="2547925"/>
          </a:xfrm>
        </p:grpSpPr>
        <p:sp>
          <p:nvSpPr>
            <p:cNvPr id="24" name="Rectangle 23"/>
            <p:cNvSpPr/>
            <p:nvPr/>
          </p:nvSpPr>
          <p:spPr>
            <a:xfrm>
              <a:off x="167872" y="2853352"/>
              <a:ext cx="1522101" cy="133421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428579" y="2838322"/>
              <a:ext cx="1522101" cy="25479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435" tIns="51435" rIns="51435" bIns="51435" numCol="1" spcCol="1270" anchor="t" anchorCtr="0">
              <a:noAutofit/>
            </a:bodyPr>
            <a:lstStyle/>
            <a:p>
              <a:pPr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50" b="1" dirty="0">
                  <a:solidFill>
                    <a:srgbClr val="FF0000"/>
                  </a:solidFill>
                </a:rPr>
                <a:t>March 2006 -2009 </a:t>
              </a:r>
              <a:endParaRPr lang="en-US" sz="1200" b="1" dirty="0"/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b="1" dirty="0"/>
                <a:t>Global Appeal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b="1" dirty="0"/>
                <a:t>AWG,CDWG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b="1" dirty="0"/>
                <a:t>HTP, Tool Kit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SMART, A number of IYCF-E tools,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Various Capacity building Initiatives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36 Projects!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1200" b="1" dirty="0"/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1200" b="1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100351" y="1038142"/>
            <a:ext cx="3009164" cy="2337209"/>
            <a:chOff x="3935077" y="1981195"/>
            <a:chExt cx="3085031" cy="1334211"/>
          </a:xfrm>
        </p:grpSpPr>
        <p:sp>
          <p:nvSpPr>
            <p:cNvPr id="30" name="Rectangle 29"/>
            <p:cNvSpPr/>
            <p:nvPr/>
          </p:nvSpPr>
          <p:spPr>
            <a:xfrm>
              <a:off x="3935077" y="1981195"/>
              <a:ext cx="2050681" cy="133421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4688372" y="2115050"/>
              <a:ext cx="2331736" cy="10331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435" tIns="51435" rIns="51435" bIns="51435" numCol="1" spcCol="1270" anchor="t" anchorCtr="0">
              <a:noAutofit/>
            </a:bodyPr>
            <a:lstStyle/>
            <a:p>
              <a:pPr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350" b="1" dirty="0">
                  <a:solidFill>
                    <a:srgbClr val="FF0000"/>
                  </a:solidFill>
                </a:rPr>
                <a:t>2</a:t>
              </a:r>
              <a:r>
                <a:rPr lang="en-US" sz="1350" b="1" dirty="0">
                  <a:solidFill>
                    <a:srgbClr val="FF0000"/>
                  </a:solidFill>
                </a:rPr>
                <a:t>011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b="1" dirty="0"/>
                <a:t>Need for NiE CB support -8 countries 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Consolidate country support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GNC Handbook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GNC website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PPT/HTP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Focus on country</a:t>
              </a:r>
              <a:endParaRPr lang="en-US" sz="1200" b="1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714377" y="842994"/>
            <a:ext cx="2539704" cy="2916139"/>
            <a:chOff x="5588996" y="1470089"/>
            <a:chExt cx="1691026" cy="1640237"/>
          </a:xfrm>
        </p:grpSpPr>
        <p:sp>
          <p:nvSpPr>
            <p:cNvPr id="33" name="Rectangle 32"/>
            <p:cNvSpPr/>
            <p:nvPr/>
          </p:nvSpPr>
          <p:spPr>
            <a:xfrm>
              <a:off x="5757921" y="1470089"/>
              <a:ext cx="1522101" cy="133421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Rectangle 33"/>
            <p:cNvSpPr/>
            <p:nvPr/>
          </p:nvSpPr>
          <p:spPr>
            <a:xfrm>
              <a:off x="5588996" y="1807092"/>
              <a:ext cx="1522101" cy="13032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435" tIns="51435" rIns="51435" bIns="51435" numCol="1" spcCol="1270" anchor="t" anchorCtr="0">
              <a:noAutofit/>
            </a:bodyPr>
            <a:lstStyle/>
            <a:p>
              <a:pPr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50" b="1" dirty="0">
                  <a:solidFill>
                    <a:srgbClr val="FF0000"/>
                  </a:solidFill>
                </a:rPr>
                <a:t>2012 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b="1" dirty="0"/>
                <a:t>Transformative Agenda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GNC Governance review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Move of UNICEF led Cluster to Geneva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Launch of the RRT mechanism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Update of the packages for NCC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KM and MI defined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WGs abolished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Indicator registry developed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MAM Decision treat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GB" sz="1200" b="1" dirty="0"/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GB" sz="1200" b="1" dirty="0"/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GB" sz="1200" b="1" dirty="0"/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1200" b="1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004925" y="1221742"/>
            <a:ext cx="1506878" cy="2592464"/>
            <a:chOff x="1544152" y="2337560"/>
            <a:chExt cx="2009170" cy="3456618"/>
          </a:xfrm>
        </p:grpSpPr>
        <p:sp>
          <p:nvSpPr>
            <p:cNvPr id="27" name="Rectangle 26"/>
            <p:cNvSpPr/>
            <p:nvPr/>
          </p:nvSpPr>
          <p:spPr>
            <a:xfrm>
              <a:off x="2031221" y="2392264"/>
              <a:ext cx="1522101" cy="133421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1544152" y="2337560"/>
              <a:ext cx="1523972" cy="34566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1435" tIns="51435" rIns="51435" bIns="51435" numCol="1" spcCol="1270" anchor="t" anchorCtr="0">
              <a:noAutofit/>
            </a:bodyPr>
            <a:lstStyle/>
            <a:p>
              <a:pPr defTabSz="6000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50" b="1" dirty="0">
                  <a:solidFill>
                    <a:srgbClr val="FF0000"/>
                  </a:solidFill>
                </a:rPr>
                <a:t>2010 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b="1" dirty="0"/>
                <a:t>Strategic Reflection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C</a:t>
              </a:r>
              <a:r>
                <a:rPr lang="en-US" sz="1200" b="1" dirty="0" err="1"/>
                <a:t>apacity</a:t>
              </a:r>
              <a:r>
                <a:rPr lang="en-US" sz="1200" b="1" dirty="0"/>
                <a:t> building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Country</a:t>
              </a:r>
              <a:r>
                <a:rPr lang="en-US" sz="1200" b="1" dirty="0"/>
                <a:t> support to roll out the cluster approach</a:t>
              </a:r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b="1" dirty="0"/>
                <a:t>NCC Training Package</a:t>
              </a:r>
              <a:endParaRPr lang="en-US" sz="1200" b="1" dirty="0"/>
            </a:p>
            <a:p>
              <a:pPr marL="128588" lvl="1" indent="-128588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1200" b="1" dirty="0"/>
            </a:p>
          </p:txBody>
        </p:sp>
      </p:grpSp>
      <p:sp>
        <p:nvSpPr>
          <p:cNvPr id="9" name="Right Arrow 8"/>
          <p:cNvSpPr/>
          <p:nvPr/>
        </p:nvSpPr>
        <p:spPr>
          <a:xfrm>
            <a:off x="1448789" y="1351245"/>
            <a:ext cx="413541" cy="336209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ight Arrow 12"/>
          <p:cNvSpPr/>
          <p:nvPr/>
        </p:nvSpPr>
        <p:spPr>
          <a:xfrm>
            <a:off x="3216567" y="1336360"/>
            <a:ext cx="567710" cy="343583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8" name="Right Arrow 37"/>
          <p:cNvSpPr/>
          <p:nvPr/>
        </p:nvSpPr>
        <p:spPr>
          <a:xfrm>
            <a:off x="6205285" y="1262770"/>
            <a:ext cx="529449" cy="34604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0" name="Left Arrow 39"/>
          <p:cNvSpPr/>
          <p:nvPr/>
        </p:nvSpPr>
        <p:spPr>
          <a:xfrm rot="16200000">
            <a:off x="8276506" y="3688276"/>
            <a:ext cx="429818" cy="382688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1" name="Left Arrow 40"/>
          <p:cNvSpPr/>
          <p:nvPr/>
        </p:nvSpPr>
        <p:spPr>
          <a:xfrm>
            <a:off x="7603817" y="4278730"/>
            <a:ext cx="415314" cy="364789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7" name="TextBox 36"/>
          <p:cNvSpPr txBox="1"/>
          <p:nvPr/>
        </p:nvSpPr>
        <p:spPr>
          <a:xfrm>
            <a:off x="6470009" y="4037833"/>
            <a:ext cx="147479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2</a:t>
            </a:r>
            <a:r>
              <a:rPr lang="en-US" sz="1200" b="1" dirty="0">
                <a:solidFill>
                  <a:srgbClr val="FF0000"/>
                </a:solidFill>
              </a:rPr>
              <a:t>014</a:t>
            </a:r>
          </a:p>
          <a:p>
            <a:r>
              <a:rPr lang="en-GB" sz="1200" b="1" dirty="0"/>
              <a:t>IM Tool Kit</a:t>
            </a:r>
          </a:p>
          <a:p>
            <a:r>
              <a:rPr lang="en-GB" sz="1200" b="1" dirty="0"/>
              <a:t>Evaluation of the RRT mechanism</a:t>
            </a:r>
          </a:p>
          <a:p>
            <a:r>
              <a:rPr lang="en-GB" sz="1200" b="1" dirty="0"/>
              <a:t>Need to revisited GNC role in technical Work identified</a:t>
            </a:r>
          </a:p>
          <a:p>
            <a:r>
              <a:rPr lang="en-GB" sz="1200" b="1" dirty="0"/>
              <a:t>SSD L3</a:t>
            </a:r>
          </a:p>
          <a:p>
            <a:r>
              <a:rPr lang="en-GB" sz="1200" b="1" dirty="0"/>
              <a:t>HRP Tips developed</a:t>
            </a:r>
          </a:p>
          <a:p>
            <a:r>
              <a:rPr lang="en-US" sz="1200" b="1" dirty="0"/>
              <a:t>  </a:t>
            </a:r>
          </a:p>
        </p:txBody>
      </p:sp>
      <p:sp>
        <p:nvSpPr>
          <p:cNvPr id="42" name="Left Arrow 40"/>
          <p:cNvSpPr/>
          <p:nvPr/>
        </p:nvSpPr>
        <p:spPr>
          <a:xfrm>
            <a:off x="6017662" y="4131867"/>
            <a:ext cx="423659" cy="37148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43" name="Rectangle 42"/>
          <p:cNvSpPr/>
          <p:nvPr/>
        </p:nvSpPr>
        <p:spPr>
          <a:xfrm>
            <a:off x="4897203" y="3223018"/>
            <a:ext cx="1239547" cy="167910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1435" tIns="51435" rIns="51435" bIns="51435" numCol="1" spcCol="1270" anchor="t" anchorCtr="0">
            <a:noAutofit/>
          </a:bodyPr>
          <a:lstStyle/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350" b="1" dirty="0">
                <a:solidFill>
                  <a:srgbClr val="FF0000"/>
                </a:solidFill>
              </a:rPr>
              <a:t>2</a:t>
            </a:r>
            <a:r>
              <a:rPr lang="en-US" sz="1350" b="1" dirty="0">
                <a:solidFill>
                  <a:srgbClr val="FF0000"/>
                </a:solidFill>
              </a:rPr>
              <a:t>015</a:t>
            </a:r>
          </a:p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1" dirty="0"/>
              <a:t>Review of Role of GNC in NiE</a:t>
            </a:r>
          </a:p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1" dirty="0"/>
              <a:t>Link with SUN in Fragile states</a:t>
            </a:r>
          </a:p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1" dirty="0"/>
              <a:t>Advocacy strategy</a:t>
            </a:r>
          </a:p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1" dirty="0"/>
              <a:t>AAP guidance</a:t>
            </a:r>
          </a:p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1" dirty="0"/>
              <a:t>Massive support for CCPM, Validation/Action Planning</a:t>
            </a:r>
          </a:p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1200" b="1" dirty="0"/>
          </a:p>
          <a:p>
            <a:pPr marL="0" lvl="1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200" b="1" dirty="0"/>
              <a:t>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337214" y="3243283"/>
            <a:ext cx="1142979" cy="118558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1435" tIns="51435" rIns="51435" bIns="51435" numCol="1" spcCol="1270" anchor="t" anchorCtr="0">
            <a:noAutofit/>
          </a:bodyPr>
          <a:lstStyle/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350" b="1" dirty="0">
                <a:solidFill>
                  <a:srgbClr val="FF0000"/>
                </a:solidFill>
              </a:rPr>
              <a:t>2</a:t>
            </a:r>
            <a:r>
              <a:rPr lang="en-US" sz="1350" b="1" dirty="0">
                <a:solidFill>
                  <a:srgbClr val="FF0000"/>
                </a:solidFill>
              </a:rPr>
              <a:t>016</a:t>
            </a:r>
          </a:p>
          <a:p>
            <a:pPr indent="-342900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200" b="1" dirty="0"/>
              <a:t>Updated GNC handbook</a:t>
            </a:r>
          </a:p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1200" b="1" dirty="0"/>
              <a:t> Integration</a:t>
            </a:r>
          </a:p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1" dirty="0"/>
              <a:t>H</a:t>
            </a:r>
            <a:r>
              <a:rPr lang="en-US" sz="1200" b="1" dirty="0"/>
              <a:t>DN</a:t>
            </a:r>
          </a:p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1" dirty="0"/>
              <a:t>C</a:t>
            </a:r>
            <a:r>
              <a:rPr lang="en-US" sz="1200" b="1" dirty="0"/>
              <a:t>CPM Support</a:t>
            </a:r>
          </a:p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1" dirty="0"/>
              <a:t>E</a:t>
            </a:r>
            <a:r>
              <a:rPr lang="en-US" sz="1200" b="1" dirty="0"/>
              <a:t>establishment of GNC Help Desks</a:t>
            </a:r>
          </a:p>
          <a:p>
            <a:pPr marL="128588" lvl="1" indent="-128588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1200" b="1" dirty="0"/>
          </a:p>
        </p:txBody>
      </p:sp>
      <p:sp>
        <p:nvSpPr>
          <p:cNvPr id="45" name="Left Arrow 40"/>
          <p:cNvSpPr/>
          <p:nvPr/>
        </p:nvSpPr>
        <p:spPr>
          <a:xfrm>
            <a:off x="4441174" y="4024975"/>
            <a:ext cx="501797" cy="37148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46" name="Left Arrow 40"/>
          <p:cNvSpPr/>
          <p:nvPr/>
        </p:nvSpPr>
        <p:spPr>
          <a:xfrm>
            <a:off x="2657866" y="3831769"/>
            <a:ext cx="524674" cy="37148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39" name="Rectangle 38"/>
          <p:cNvSpPr/>
          <p:nvPr/>
        </p:nvSpPr>
        <p:spPr>
          <a:xfrm>
            <a:off x="1604972" y="3986926"/>
            <a:ext cx="1978808" cy="100065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1435" tIns="51435" rIns="51435" bIns="51435" numCol="1" spcCol="1270" anchor="t" anchorCtr="0">
            <a:noAutofit/>
          </a:bodyPr>
          <a:lstStyle/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b="1" dirty="0">
                <a:solidFill>
                  <a:srgbClr val="FF0000"/>
                </a:solidFill>
              </a:rPr>
              <a:t>2017 </a:t>
            </a:r>
          </a:p>
          <a:p>
            <a:pPr marL="214313" lvl="1" indent="-214313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200" b="1" dirty="0"/>
              <a:t>Intensified integration work</a:t>
            </a:r>
          </a:p>
          <a:p>
            <a:pPr marL="214313" lvl="1" indent="-214313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200" b="1" dirty="0"/>
              <a:t>Develop of Package</a:t>
            </a:r>
          </a:p>
          <a:p>
            <a:pPr marL="214313" lvl="1" indent="-214313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200" b="1" dirty="0"/>
              <a:t>Country support</a:t>
            </a:r>
          </a:p>
          <a:p>
            <a:pPr marL="214313" lvl="1" indent="-214313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200" b="1" dirty="0"/>
              <a:t>Help Desk</a:t>
            </a:r>
          </a:p>
          <a:p>
            <a:pPr marL="214313" lvl="1" indent="-214313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en-GB" sz="1200" b="1" dirty="0"/>
              <a:t>Surge Support</a:t>
            </a:r>
            <a:endParaRPr lang="en-US" sz="1200" b="1" dirty="0"/>
          </a:p>
        </p:txBody>
      </p:sp>
      <p:sp>
        <p:nvSpPr>
          <p:cNvPr id="47" name="Left Arrow 40"/>
          <p:cNvSpPr/>
          <p:nvPr/>
        </p:nvSpPr>
        <p:spPr>
          <a:xfrm>
            <a:off x="1170304" y="4423567"/>
            <a:ext cx="423659" cy="37148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48" name="Rectangle 47"/>
          <p:cNvSpPr/>
          <p:nvPr/>
        </p:nvSpPr>
        <p:spPr>
          <a:xfrm>
            <a:off x="146360" y="3932364"/>
            <a:ext cx="1248755" cy="18803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1435" tIns="51435" rIns="51435" bIns="51435" numCol="1" spcCol="1270" anchor="t" anchorCtr="0">
            <a:noAutofit/>
          </a:bodyPr>
          <a:lstStyle/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350" b="1" dirty="0">
                <a:solidFill>
                  <a:srgbClr val="FF0000"/>
                </a:solidFill>
              </a:rPr>
              <a:t>2018</a:t>
            </a:r>
          </a:p>
          <a:p>
            <a:pPr marL="214313" indent="-214313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GB" sz="1350" b="1" dirty="0">
                <a:solidFill>
                  <a:schemeClr val="tx1"/>
                </a:solidFill>
              </a:rPr>
              <a:t>I</a:t>
            </a:r>
            <a:r>
              <a:rPr lang="en-US" sz="1350" b="1" dirty="0">
                <a:solidFill>
                  <a:schemeClr val="tx1"/>
                </a:solidFill>
              </a:rPr>
              <a:t>integration/Nutrition sensitive</a:t>
            </a:r>
          </a:p>
          <a:p>
            <a:pPr marL="214313" indent="-214313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US" sz="1350" b="1" dirty="0">
                <a:solidFill>
                  <a:schemeClr val="tx1"/>
                </a:solidFill>
              </a:rPr>
              <a:t>HINI</a:t>
            </a:r>
          </a:p>
          <a:p>
            <a:pPr marL="214313" indent="-214313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GB" sz="1350" b="1" dirty="0">
                <a:solidFill>
                  <a:schemeClr val="tx1"/>
                </a:solidFill>
              </a:rPr>
              <a:t>H</a:t>
            </a:r>
            <a:r>
              <a:rPr lang="en-US" sz="1350" b="1" dirty="0">
                <a:solidFill>
                  <a:schemeClr val="tx1"/>
                </a:solidFill>
              </a:rPr>
              <a:t>DN</a:t>
            </a:r>
          </a:p>
          <a:p>
            <a:pPr marL="214313" indent="-214313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GB" sz="1350" b="1" dirty="0">
                <a:solidFill>
                  <a:schemeClr val="tx1"/>
                </a:solidFill>
              </a:rPr>
              <a:t>C</a:t>
            </a:r>
            <a:r>
              <a:rPr lang="en-US" sz="1350" b="1" dirty="0">
                <a:solidFill>
                  <a:schemeClr val="tx1"/>
                </a:solidFill>
              </a:rPr>
              <a:t>ASH</a:t>
            </a:r>
          </a:p>
          <a:p>
            <a:pPr marL="214313" indent="-214313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GB" sz="1350" b="1" dirty="0">
                <a:solidFill>
                  <a:schemeClr val="tx1"/>
                </a:solidFill>
              </a:rPr>
              <a:t>A</a:t>
            </a:r>
            <a:r>
              <a:rPr lang="en-US" sz="1350" b="1" dirty="0">
                <a:solidFill>
                  <a:schemeClr val="tx1"/>
                </a:solidFill>
              </a:rPr>
              <a:t>assessment</a:t>
            </a:r>
          </a:p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350" b="1" dirty="0">
              <a:solidFill>
                <a:schemeClr val="tx1"/>
              </a:solidFill>
            </a:endParaRPr>
          </a:p>
          <a:p>
            <a:pPr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350" b="1" dirty="0">
              <a:solidFill>
                <a:schemeClr val="tx1"/>
              </a:solidFill>
            </a:endParaRPr>
          </a:p>
        </p:txBody>
      </p:sp>
      <p:sp>
        <p:nvSpPr>
          <p:cNvPr id="50" name="Left Arrow 40"/>
          <p:cNvSpPr/>
          <p:nvPr/>
        </p:nvSpPr>
        <p:spPr>
          <a:xfrm rot="5400000">
            <a:off x="414556" y="3573393"/>
            <a:ext cx="423659" cy="37148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155286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 animBg="1"/>
      <p:bldP spid="13" grpId="0" animBg="1"/>
      <p:bldP spid="38" grpId="0" animBg="1"/>
      <p:bldP spid="40" grpId="0" animBg="1"/>
      <p:bldP spid="41" grpId="0" animBg="1"/>
      <p:bldP spid="37" grpId="0"/>
      <p:bldP spid="42" grpId="0" animBg="1"/>
      <p:bldP spid="43" grpId="0"/>
      <p:bldP spid="44" grpId="0"/>
      <p:bldP spid="45" grpId="0" animBg="1"/>
      <p:bldP spid="46" grpId="0" animBg="1"/>
      <p:bldP spid="39" grpId="0"/>
      <p:bldP spid="47" grpId="0" animBg="1"/>
      <p:bldP spid="48" grpId="0"/>
      <p:bldP spid="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58A06-AA6E-42D2-860E-B78E1B2C3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1095375"/>
          </a:xfrm>
        </p:spPr>
        <p:txBody>
          <a:bodyPr>
            <a:normAutofit fontScale="90000"/>
          </a:bodyPr>
          <a:lstStyle/>
          <a:p>
            <a:r>
              <a:rPr lang="en-GB" b="1" u="sng" dirty="0"/>
              <a:t>Headline and overarching points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A8265-6111-407E-873E-C04CCA77EC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74619"/>
            <a:ext cx="7886700" cy="3874325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n-GB" sz="2550" dirty="0"/>
              <a:t>Most of the discussion </a:t>
            </a:r>
            <a:r>
              <a:rPr lang="en-GB" sz="2550" b="1" dirty="0"/>
              <a:t>speaks to HDN -reflecting</a:t>
            </a:r>
            <a:r>
              <a:rPr lang="en-GB" sz="2550" dirty="0"/>
              <a:t> the fact that much our humanitarian programming now takes place in </a:t>
            </a:r>
            <a:r>
              <a:rPr lang="en-GB" sz="2550" b="1" dirty="0"/>
              <a:t>protracted long-term crises</a:t>
            </a:r>
            <a:r>
              <a:rPr lang="en-GB" sz="2550" dirty="0"/>
              <a:t> (86% of humanitarian funding) for many years.  But HND has not been defined and we are not clear on what it means for nutrition</a:t>
            </a:r>
            <a:endParaRPr lang="en-US" sz="2550" dirty="0"/>
          </a:p>
          <a:p>
            <a:endParaRPr lang="en-US" sz="2550" dirty="0"/>
          </a:p>
          <a:p>
            <a:pPr lvl="0"/>
            <a:r>
              <a:rPr lang="en-GB" sz="2550" dirty="0"/>
              <a:t>Not surprising that we have 28 countries under HRPs in 2017 and four countries with refugee response plans and </a:t>
            </a:r>
            <a:r>
              <a:rPr lang="en-GB" sz="2550" b="1" dirty="0"/>
              <a:t>an estimated 44.5 million people</a:t>
            </a:r>
            <a:r>
              <a:rPr lang="en-GB" sz="2550" dirty="0"/>
              <a:t> in need of </a:t>
            </a:r>
            <a:r>
              <a:rPr lang="en-GB" sz="2550" b="1" dirty="0"/>
              <a:t>humanitarian assistance amount to multi-billion-dollar support</a:t>
            </a:r>
            <a:endParaRPr lang="en-US" sz="2550" dirty="0"/>
          </a:p>
          <a:p>
            <a:pPr marL="0" indent="0">
              <a:buNone/>
            </a:pPr>
            <a:r>
              <a:rPr lang="en-GB" sz="2550" dirty="0"/>
              <a:t> </a:t>
            </a:r>
            <a:endParaRPr lang="en-US" sz="2550" dirty="0"/>
          </a:p>
          <a:p>
            <a:pPr lvl="0"/>
            <a:r>
              <a:rPr lang="en-GB" sz="2550" dirty="0"/>
              <a:t>Many countries struggling with at one end of the spectrum with </a:t>
            </a:r>
            <a:r>
              <a:rPr lang="en-GB" sz="2550" b="1" dirty="0"/>
              <a:t>preparednes</a:t>
            </a:r>
            <a:r>
              <a:rPr lang="en-GB" sz="2550" dirty="0"/>
              <a:t>s and at the other end the </a:t>
            </a:r>
            <a:r>
              <a:rPr lang="en-GB" sz="2550" b="1" dirty="0"/>
              <a:t>process of transition</a:t>
            </a:r>
            <a:r>
              <a:rPr lang="en-GB" sz="2550" dirty="0"/>
              <a:t> (except those experiencing sudden onset large scale crises). </a:t>
            </a:r>
            <a:endParaRPr lang="en-US" sz="2550" dirty="0"/>
          </a:p>
          <a:p>
            <a:pPr lvl="0"/>
            <a:endParaRPr lang="en-GB" sz="2550" dirty="0"/>
          </a:p>
          <a:p>
            <a:pPr lvl="0"/>
            <a:r>
              <a:rPr lang="en-GB" sz="2550" dirty="0"/>
              <a:t>Where </a:t>
            </a:r>
            <a:r>
              <a:rPr lang="en-GB" sz="2550" b="1" dirty="0"/>
              <a:t>there isn’t a cluster</a:t>
            </a:r>
            <a:r>
              <a:rPr lang="en-GB" sz="2550" dirty="0"/>
              <a:t> it is unclear where </a:t>
            </a:r>
            <a:r>
              <a:rPr lang="en-GB" sz="2550" b="1" dirty="0"/>
              <a:t>responsibilities for preparedness</a:t>
            </a:r>
            <a:r>
              <a:rPr lang="en-GB" sz="2550" dirty="0"/>
              <a:t> resides from the nutrition perspective</a:t>
            </a:r>
            <a:endParaRPr lang="en-US" sz="2550" dirty="0"/>
          </a:p>
          <a:p>
            <a:pPr marL="0" indent="0">
              <a:buNone/>
            </a:pPr>
            <a:r>
              <a:rPr lang="en-GB" sz="2550" dirty="0"/>
              <a:t> </a:t>
            </a:r>
            <a:endParaRPr lang="en-US" sz="2550" dirty="0"/>
          </a:p>
          <a:p>
            <a:pPr lvl="0"/>
            <a:r>
              <a:rPr lang="en-GB" sz="2550" dirty="0"/>
              <a:t>Majority of our focus is currently on response – we are in </a:t>
            </a:r>
            <a:r>
              <a:rPr lang="en-GB" sz="2550" b="1" dirty="0"/>
              <a:t>Treatment Ghetto – Not GAM Ghetto - </a:t>
            </a:r>
            <a:r>
              <a:rPr lang="en-GB" sz="2550" dirty="0"/>
              <a:t>yet we have never managed to put a dent on GAM apart from our ability to </a:t>
            </a:r>
            <a:r>
              <a:rPr lang="en-GB" sz="2550" b="1" dirty="0"/>
              <a:t>save lives</a:t>
            </a:r>
            <a:endParaRPr lang="en-US" sz="2550" dirty="0"/>
          </a:p>
          <a:p>
            <a:endParaRPr lang="en-US" sz="255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100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58A06-AA6E-42D2-860E-B78E1B2C3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1095375"/>
          </a:xfrm>
        </p:spPr>
        <p:txBody>
          <a:bodyPr>
            <a:normAutofit fontScale="90000"/>
          </a:bodyPr>
          <a:lstStyle/>
          <a:p>
            <a:r>
              <a:rPr lang="en-GB" b="1" u="sng" dirty="0"/>
              <a:t>Headline and overarching points - Continuous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A8265-6111-407E-873E-C04CCA77EC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145" y="2151925"/>
            <a:ext cx="7767205" cy="3990109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en-GB" dirty="0"/>
              <a:t>Added to accepting the fact that </a:t>
            </a:r>
            <a:r>
              <a:rPr lang="en-GB" b="1" dirty="0"/>
              <a:t>the highest prevalence and burden of stunting</a:t>
            </a:r>
            <a:r>
              <a:rPr lang="en-GB" dirty="0"/>
              <a:t> is in these </a:t>
            </a:r>
            <a:r>
              <a:rPr lang="en-GB" b="1" dirty="0"/>
              <a:t>FCAS contexts</a:t>
            </a:r>
            <a:r>
              <a:rPr lang="en-GB" dirty="0"/>
              <a:t> and equally that there is a considerable amount of </a:t>
            </a:r>
            <a:r>
              <a:rPr lang="en-GB" b="1" dirty="0"/>
              <a:t>child wasting in stable contexts</a:t>
            </a:r>
            <a:r>
              <a:rPr lang="en-GB" dirty="0"/>
              <a:t> – 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  <a:p>
            <a:pPr lvl="0"/>
            <a:r>
              <a:rPr lang="en-GB" dirty="0"/>
              <a:t>Need </a:t>
            </a:r>
            <a:r>
              <a:rPr lang="en-GB" b="1" dirty="0"/>
              <a:t>to strengthen our narrative urgently</a:t>
            </a:r>
            <a:r>
              <a:rPr lang="en-GB" dirty="0"/>
              <a:t> to talk about the role of the humanitarian response system in </a:t>
            </a:r>
            <a:r>
              <a:rPr lang="en-GB" b="1" dirty="0"/>
              <a:t>preventing child malnutrition</a:t>
            </a:r>
            <a:r>
              <a:rPr lang="en-GB" dirty="0"/>
              <a:t> and </a:t>
            </a:r>
            <a:r>
              <a:rPr lang="en-GB" b="1" dirty="0"/>
              <a:t>other vulnerable groups</a:t>
            </a:r>
            <a:r>
              <a:rPr lang="en-GB" dirty="0"/>
              <a:t>;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  <a:p>
            <a:pPr lvl="0"/>
            <a:r>
              <a:rPr lang="en-GB" dirty="0"/>
              <a:t>We need to focus our efforts on not just </a:t>
            </a:r>
            <a:r>
              <a:rPr lang="en-GB" b="1" dirty="0"/>
              <a:t>wasting but also on stunting and other forms of undernutrition e.g. anaemia. 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  <a:p>
            <a:pPr lvl="0"/>
            <a:r>
              <a:rPr lang="en-GB" dirty="0"/>
              <a:t>How much is it our responsibility as humanitarians to </a:t>
            </a:r>
            <a:r>
              <a:rPr lang="en-GB" b="1" dirty="0"/>
              <a:t>forge stronger partnerships</a:t>
            </a:r>
            <a:r>
              <a:rPr lang="en-GB" dirty="0"/>
              <a:t> with </a:t>
            </a:r>
            <a:r>
              <a:rPr lang="en-GB" b="1" dirty="0"/>
              <a:t>long-term development community</a:t>
            </a:r>
            <a:r>
              <a:rPr lang="en-GB" dirty="0"/>
              <a:t> concerned with </a:t>
            </a:r>
            <a:r>
              <a:rPr lang="en-GB" b="1" dirty="0"/>
              <a:t>policies, frameworks, financing and programme implementation</a:t>
            </a:r>
            <a:r>
              <a:rPr lang="en-GB" dirty="0"/>
              <a:t> and how far should and can we go. 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  <a:p>
            <a:pPr lvl="0"/>
            <a:r>
              <a:rPr lang="en-GB" dirty="0"/>
              <a:t>Our Technical nutrition language can be </a:t>
            </a:r>
            <a:r>
              <a:rPr lang="en-GB" b="1" dirty="0"/>
              <a:t>a barrier to ‘shaking hands’</a:t>
            </a:r>
            <a:r>
              <a:rPr lang="en-GB" dirty="0"/>
              <a:t> with our development partners, e.g. GAM, MAM, SAM, nutrition sensitive and nutrition specific, continuum of care, HINI, comprehensive package of interventions. 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  <a:p>
            <a:pPr lvl="0"/>
            <a:r>
              <a:rPr lang="en-GB" dirty="0"/>
              <a:t>Consider the introduction of discourse much more carefully to ensure we are all </a:t>
            </a:r>
            <a:r>
              <a:rPr lang="en-GB" b="1" dirty="0"/>
              <a:t>talking about the same thing.  </a:t>
            </a:r>
            <a:r>
              <a:rPr lang="en-GB" dirty="0"/>
              <a:t>Because, if we </a:t>
            </a:r>
            <a:r>
              <a:rPr lang="en-GB" b="1" dirty="0"/>
              <a:t>aren’t speaking the same language</a:t>
            </a:r>
            <a:r>
              <a:rPr lang="en-GB" dirty="0"/>
              <a:t> how on </a:t>
            </a:r>
            <a:r>
              <a:rPr lang="en-GB" b="1" dirty="0"/>
              <a:t>earth are we going to coordinate effectively</a:t>
            </a:r>
            <a:r>
              <a:rPr lang="en-GB" dirty="0"/>
              <a:t> and influence other actors.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882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741CC-E9AA-435E-B7CB-32DAD1019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u="sng" dirty="0"/>
              <a:t>Humanitarian Development Nexus</a:t>
            </a:r>
            <a:endParaRPr lang="en-US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4CB86-38E7-40DC-A66D-E57A1B579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092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GB" dirty="0"/>
              <a:t>GNC engagement with longer-term donors at meetings, inclusion in SAG. </a:t>
            </a:r>
          </a:p>
          <a:p>
            <a:pPr lvl="0"/>
            <a:r>
              <a:rPr lang="en-GB" dirty="0"/>
              <a:t>What is the role of the CLA, the SAG/GNC-CT and humanitarian donors in effecting stronger links.  </a:t>
            </a:r>
            <a:endParaRPr lang="en-US" dirty="0"/>
          </a:p>
          <a:p>
            <a:pPr lvl="0"/>
            <a:endParaRPr lang="en-GB" dirty="0"/>
          </a:p>
          <a:p>
            <a:pPr lvl="0"/>
            <a:r>
              <a:rPr lang="en-GB" dirty="0"/>
              <a:t>Who is responsible for determining the room for manoeuvre in HRPs in terms of MYF, scope for more resilience building activities and multi-sector programming. 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All agreed the need for GNC and SUN Movement engagement to determine how to work more effectively together, e.g. SMS at GNC meetings and on calls. 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SUN talks about need to step up in FCAS but has very limited traction or engagement at global or country level.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134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9352E-CB22-43F1-98BD-37EF5732F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F7514-F7E1-4FC7-9AB5-A67749E6CB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Prevention and preparedness is a must and when prevention fails, treatment is a must and response is a must’.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We need the GNC and SUN to move quickly and clearly on some form of guidance for strengthening Coordination in countries.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Seize the opportunity of the attention provided during emergency time to improve the sustainability of the nutrition programs in that country. 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AFD5DCA-8291-48EB-B743-7359C84D1C63}"/>
              </a:ext>
            </a:extLst>
          </p:cNvPr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u="sng" dirty="0"/>
              <a:t>Humanitarian Development Nexus (</a:t>
            </a:r>
            <a:r>
              <a:rPr lang="en-GB" b="1" u="sng" dirty="0" err="1"/>
              <a:t>cont</a:t>
            </a:r>
            <a:r>
              <a:rPr lang="en-GB" b="1" u="sng" dirty="0"/>
              <a:t>)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071549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BCFDE-66BC-4E54-9CFD-BB8E38037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u="sng" dirty="0"/>
              <a:t>Multi-sector/nutrition sensitive programming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1E1BC-6BCC-49D6-98F4-137BF1A055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32907"/>
            <a:ext cx="7886700" cy="3457065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The GNC and CLA will build on experiences which utilize treatment programmes as an entry point for prevention programmes, e.g. referral pathways as in Somalia. </a:t>
            </a:r>
          </a:p>
          <a:p>
            <a:endParaRPr lang="en-US" dirty="0"/>
          </a:p>
          <a:p>
            <a:r>
              <a:rPr lang="en-US" dirty="0"/>
              <a:t>The GNC must, once funding has been secured, develop guidance for NCCs around their role in influencing country level policies, guidelines and implementation practices for cash transfer programming. </a:t>
            </a:r>
          </a:p>
          <a:p>
            <a:endParaRPr lang="en-US" dirty="0"/>
          </a:p>
          <a:p>
            <a:r>
              <a:rPr lang="en-US" dirty="0"/>
              <a:t>This is already in GNC  the work plan and is becoming increasingly urgent as the scale of cash transfer programming continues to grow in humanitarian response.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096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BCFDE-66BC-4E54-9CFD-BB8E38037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/>
              <a:t>Multi-sector/nutrition sensitive programming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1E1BC-6BCC-49D6-98F4-137BF1A055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06188"/>
            <a:ext cx="7886700" cy="3483785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GNC with support of CLA must work with SMS to develop a clear two page document that sets out how working jointly to improve nutrition.</a:t>
            </a:r>
          </a:p>
          <a:p>
            <a:endParaRPr lang="en-US" dirty="0"/>
          </a:p>
          <a:p>
            <a:r>
              <a:rPr lang="en-US" dirty="0"/>
              <a:t>Do we want to leverage CLA to influence the SUN Movement Lead Group to help ensure more visible coordination and visioning across humanitarian and development. </a:t>
            </a:r>
          </a:p>
          <a:p>
            <a:endParaRPr lang="en-US" dirty="0"/>
          </a:p>
          <a:p>
            <a:r>
              <a:rPr lang="en-US" dirty="0"/>
              <a:t>GNC/CLA must utilize the experience of inter-cluster programming to inform and support longer-term multi-sector programming in FCAS. This will entail a level of KM in those countries scaling up multi-sector programmes. There may be research opportunities here as well.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310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4FA6E753-352C-4057-BE98-57641D4161A6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130EF9CB-519C-48BC-A701-0872E45E574A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606300E7-671E-407A-90DF-417CD85EB932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D922E21D-3109-4F33-BF70-B3DAE264FD81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502B5EC1-28EE-4057-87C3-460C57F34978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CF8AE7E7-15E7-49D3-BD7B-505FD0AA13BE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02B21674-D9C1-4166-A780-7A9EC0985752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F873875E-B55C-46F8-8B5C-C4EE0E5D31A9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BE5DB9E2-E20A-4102-97F4-79242548485A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253BA03D-9FAA-43E2-B359-52FE5421481E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6EB6639D-1F64-4D22-ACE3-FF930342AEA8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A317AC32-0D78-42E1-80D8-E2CA438A7851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7D253486-BE0F-4CC8-83B6-ABD814A60F17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2BF7702B-C4A8-410E-8B8C-10526F78F9E2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84DD9439-1B5E-4276-8B63-57834F259B7C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6B552C22-35CB-40BF-8177-3345C191B159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5FD03862-FAE6-4843-AC66-905B0F979A30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BC0A030F-B798-4726-BB67-8B5496E1F808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64940AC2-2585-41FF-9DC0-E181D62B895D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F6E5414F-FCC2-4E09-8B6F-57EB95EC7804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31B22D9E-91E5-4116-AD86-A63A81F5DA78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256AC45E-13F8-4FD0-9115-89FB03BB0D8C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175B65B4-0F39-4E58-8F18-EFF0A2BCF181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3C43D24B-4CD4-4ACF-892E-70030D3EEDC4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2827C651-4035-4116-A436-88FCCB19A412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A721428C-260A-4E9C-8719-2177A158D9D4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06D7C9B0-1FBB-4D36-ABF6-10A732E5C87A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702DFE4B-6667-40E6-9930-33710072AEE7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8DF7EB6D-F50E-4793-A024-BB6C2BB14C3F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45CA5BE7-F6C6-4082-8CEE-A7E7A1CE6027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8DAE3ED2-A645-4DB6-98EB-476DB0EAA714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B010D550-DD0B-42CD-A164-24CD7FA4E24F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B3EABFEE-6C84-4B13-9FDD-9E32BBACB37C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C9853AC5-A2AC-4E71-BE52-766A8943A3EE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032E9B31-2103-4E45-AFD6-6421A7B0411A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4184</TotalTime>
  <Words>1486</Words>
  <Application>Microsoft Office PowerPoint</Application>
  <PresentationFormat>On-screen Show (4:3)</PresentationFormat>
  <Paragraphs>229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Wrap up and fundraising</vt:lpstr>
      <vt:lpstr>Outline</vt:lpstr>
      <vt:lpstr>PowerPoint Presentation</vt:lpstr>
      <vt:lpstr>Headline and overarching points </vt:lpstr>
      <vt:lpstr>Headline and overarching points - Continuous </vt:lpstr>
      <vt:lpstr>Humanitarian Development Nexus</vt:lpstr>
      <vt:lpstr>PowerPoint Presentation</vt:lpstr>
      <vt:lpstr>Multi-sector/nutrition sensitive programming </vt:lpstr>
      <vt:lpstr>Multi-sector/nutrition sensitive programming </vt:lpstr>
      <vt:lpstr>Preparedness</vt:lpstr>
      <vt:lpstr>HINI/Comprehensive package of Nutrition Specific Interventions</vt:lpstr>
      <vt:lpstr>Infant and Young Child Feeding in Emergency</vt:lpstr>
      <vt:lpstr>Nutrition Information System</vt:lpstr>
      <vt:lpstr>Cash – GNC position on CASH</vt:lpstr>
      <vt:lpstr>Information Management</vt:lpstr>
      <vt:lpstr>GNC Operational Support to countries</vt:lpstr>
      <vt:lpstr>Funding Opportunities</vt:lpstr>
      <vt:lpstr>Funding</vt:lpstr>
      <vt:lpstr>Fundraising Modalities</vt:lpstr>
      <vt:lpstr>Next Steps</vt:lpstr>
      <vt:lpstr>Vote of 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the Knowledge Management project</dc:title>
  <dc:creator>Valerie Gatchell</dc:creator>
  <cp:lastModifiedBy>Anna Ziolkovska</cp:lastModifiedBy>
  <cp:revision>132</cp:revision>
  <dcterms:created xsi:type="dcterms:W3CDTF">2015-10-13T18:47:22Z</dcterms:created>
  <dcterms:modified xsi:type="dcterms:W3CDTF">2018-10-24T12:59:33Z</dcterms:modified>
</cp:coreProperties>
</file>