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506" r:id="rId2"/>
    <p:sldId id="507" r:id="rId3"/>
    <p:sldId id="399" r:id="rId4"/>
    <p:sldId id="454" r:id="rId5"/>
    <p:sldId id="509" r:id="rId6"/>
    <p:sldId id="504" r:id="rId7"/>
    <p:sldId id="505" r:id="rId8"/>
    <p:sldId id="456" r:id="rId9"/>
    <p:sldId id="457" r:id="rId10"/>
    <p:sldId id="486" r:id="rId11"/>
    <p:sldId id="516" r:id="rId12"/>
    <p:sldId id="489" r:id="rId13"/>
    <p:sldId id="499" r:id="rId14"/>
    <p:sldId id="513" r:id="rId15"/>
    <p:sldId id="515" r:id="rId16"/>
    <p:sldId id="502" r:id="rId17"/>
    <p:sldId id="510" r:id="rId18"/>
    <p:sldId id="514" r:id="rId19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ila Oliveira" initials="LO" lastIdx="13" clrIdx="0"/>
  <p:cmAuthor id="1" name="Jeff" initials="J" lastIdx="1" clrIdx="1"/>
  <p:cmAuthor id="2" name="FAO" initials="F" lastIdx="3" clrIdx="2"/>
  <p:cmAuthor id="3" name="Kaija" initials="K" lastIdx="4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640000"/>
    <a:srgbClr val="C80000"/>
    <a:srgbClr val="FACB1E"/>
    <a:srgbClr val="E67800"/>
    <a:srgbClr val="787800"/>
    <a:srgbClr val="CDCB1E"/>
    <a:srgbClr val="CDFACD"/>
    <a:srgbClr val="FFFF43"/>
    <a:srgbClr val="B4B8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221" autoAdjust="0"/>
    <p:restoredTop sz="89978" autoAdjust="0"/>
  </p:normalViewPr>
  <p:slideViewPr>
    <p:cSldViewPr>
      <p:cViewPr varScale="1">
        <p:scale>
          <a:sx n="67" d="100"/>
          <a:sy n="67" d="100"/>
        </p:scale>
        <p:origin x="240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9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2048679-4845-4745-A9E9-8B24A1F1B977}" type="datetimeFigureOut">
              <a:rPr lang="en-US"/>
              <a:pPr>
                <a:defRPr/>
              </a:pPr>
              <a:t>10/24/2018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4EDD371-13F4-43DC-B123-12FED9FC0D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0087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843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843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22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335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5317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431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94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74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676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A8D980-B92B-4726-8F82-31AF8F0C969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7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483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12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EDD371-13F4-43DC-B123-12FED9FC0D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088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F2F72-913A-AE4F-99C2-1EA28DC68427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623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40476"/>
            <a:ext cx="193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10/24/2018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IPC Learning Programme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40476"/>
            <a:ext cx="193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10/24/2018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IPC Learning Programme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40476"/>
            <a:ext cx="193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10/24/2018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IPC Learning Programme 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40476"/>
            <a:ext cx="193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10/24/2018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IPC Learning Programme 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40476"/>
            <a:ext cx="193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10/24/2018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IPC Learning Programme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40476"/>
            <a:ext cx="1930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C6C3300-48B1-40BB-85AD-5C7A61F378ED}" type="datetime1">
              <a:rPr lang="en-US" smtClean="0"/>
              <a:pPr>
                <a:defRPr/>
              </a:pPr>
              <a:t>10/24/2018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IPC Learning Programme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B0062C-FEAD-43E6-A3C0-F5F6CEBB2A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40476"/>
            <a:ext cx="193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10/24/2018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IPC Learning Programme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40476"/>
            <a:ext cx="193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10/24/2018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IPC Learning Programme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40476"/>
            <a:ext cx="193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10/24/2018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IPC Learning Programme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40476"/>
            <a:ext cx="193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10/24/2018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IPC Learning Programme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40476"/>
            <a:ext cx="193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10/24/2018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IPC Learning Programme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40476"/>
            <a:ext cx="193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C6C3300-48B1-40BB-85AD-5C7A61F378ED}" type="datetime1">
              <a:rPr lang="en-US"/>
              <a:pPr>
                <a:defRPr/>
              </a:pPr>
              <a:t>10/24/2018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 dirty="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IPC Learning Programme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10160000" cy="1189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2B0062C-FEAD-43E6-A3C0-F5F6CEBB2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0" y="0"/>
            <a:ext cx="304800" cy="1371600"/>
            <a:chOff x="0" y="0"/>
            <a:chExt cx="1447800" cy="6858000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447800" cy="1371600"/>
            </a:xfrm>
            <a:prstGeom prst="rect">
              <a:avLst/>
            </a:prstGeom>
            <a:solidFill>
              <a:srgbClr val="822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60000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0" y="1371600"/>
              <a:ext cx="1447800" cy="1371600"/>
            </a:xfrm>
            <a:prstGeom prst="rect">
              <a:avLst/>
            </a:prstGeom>
            <a:solidFill>
              <a:srgbClr val="E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0" y="2743200"/>
              <a:ext cx="1447800" cy="13716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0" y="4114800"/>
              <a:ext cx="1447800" cy="1371600"/>
            </a:xfrm>
            <a:prstGeom prst="rect">
              <a:avLst/>
            </a:prstGeom>
            <a:solidFill>
              <a:srgbClr val="FFFF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0" y="5486400"/>
              <a:ext cx="1447800" cy="1371600"/>
            </a:xfrm>
            <a:prstGeom prst="rect">
              <a:avLst/>
            </a:prstGeom>
            <a:solidFill>
              <a:srgbClr val="99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7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6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124200"/>
            <a:ext cx="9144000" cy="9906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GB" b="1" dirty="0" smtClean="0">
                <a:effectLst/>
              </a:rPr>
              <a:t>Updates on IPC Acute Malnutrition</a:t>
            </a:r>
            <a:br>
              <a:rPr lang="en-GB" b="1" dirty="0" smtClean="0">
                <a:effectLst/>
              </a:rPr>
            </a:br>
            <a:r>
              <a:rPr lang="en-GB" b="1" dirty="0" smtClean="0">
                <a:effectLst/>
              </a:rPr>
              <a:t/>
            </a:r>
            <a:br>
              <a:rPr lang="en-GB" b="1" dirty="0" smtClean="0">
                <a:effectLst/>
              </a:rPr>
            </a:br>
            <a:r>
              <a:rPr lang="en-GB" sz="3200" b="1" dirty="0" smtClean="0">
                <a:effectLst/>
              </a:rPr>
              <a:t>GNC Meeting, Amman, 22-24 Oct 2018</a:t>
            </a:r>
            <a:endParaRPr lang="en-US" b="1" dirty="0">
              <a:solidFill>
                <a:schemeClr val="tx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2031998" y="470329"/>
            <a:ext cx="2133597" cy="284205"/>
            <a:chOff x="1295401" y="381001"/>
            <a:chExt cx="2666997" cy="384968"/>
          </a:xfrm>
        </p:grpSpPr>
        <p:sp>
          <p:nvSpPr>
            <p:cNvPr id="26" name="Rectangle 25"/>
            <p:cNvSpPr/>
            <p:nvPr/>
          </p:nvSpPr>
          <p:spPr bwMode="auto">
            <a:xfrm rot="5400000" flipH="1">
              <a:off x="3534449" y="335347"/>
              <a:ext cx="382296" cy="473603"/>
            </a:xfrm>
            <a:prstGeom prst="rect">
              <a:avLst/>
            </a:prstGeom>
            <a:solidFill>
              <a:srgbClr val="822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GB" dirty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 rot="5400000" flipH="1">
              <a:off x="2986763" y="335346"/>
              <a:ext cx="382296" cy="473605"/>
            </a:xfrm>
            <a:prstGeom prst="rect">
              <a:avLst/>
            </a:prstGeom>
            <a:solidFill>
              <a:srgbClr val="E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 rot="5400000" flipH="1">
              <a:off x="2439076" y="338020"/>
              <a:ext cx="382295" cy="473603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 rot="5400000" flipH="1">
              <a:off x="1890066" y="339342"/>
              <a:ext cx="382295" cy="470958"/>
            </a:xfrm>
            <a:prstGeom prst="rect">
              <a:avLst/>
            </a:prstGeom>
            <a:solidFill>
              <a:srgbClr val="FFFF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 rot="5400000" flipH="1">
              <a:off x="1341056" y="338018"/>
              <a:ext cx="382295" cy="473605"/>
            </a:xfrm>
            <a:prstGeom prst="rect">
              <a:avLst/>
            </a:prstGeom>
            <a:solidFill>
              <a:srgbClr val="99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46100" y="186123"/>
            <a:ext cx="14859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eelawadee" pitchFamily="34" charset="-34"/>
                <a:cs typeface="Leelawadee" pitchFamily="34" charset="-34"/>
              </a:rPr>
              <a:t>IPC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892300" y="754532"/>
            <a:ext cx="3671198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050" dirty="0">
                <a:solidFill>
                  <a:schemeClr val="bg1"/>
                </a:solidFill>
                <a:latin typeface="Leelawadee" pitchFamily="34" charset="-34"/>
                <a:cs typeface="Leelawadee" pitchFamily="34" charset="-34"/>
              </a:rPr>
              <a:t>Integrated Food Security and Nutrition Phase Classification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4800" y="1078468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bg1"/>
                </a:solidFill>
                <a:latin typeface="Calibri" pitchFamily="34" charset="0"/>
              </a:rPr>
              <a:t>Evidence and Standards for Better Food Security </a:t>
            </a:r>
            <a:r>
              <a:rPr lang="en-GB" dirty="0" smtClean="0">
                <a:solidFill>
                  <a:schemeClr val="bg1"/>
                </a:solidFill>
                <a:latin typeface="Calibri" pitchFamily="34" charset="0"/>
              </a:rPr>
              <a:t>and Nutrition Decisions</a:t>
            </a:r>
            <a:endParaRPr lang="en-GB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53600" y="76201"/>
            <a:ext cx="2346325" cy="126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096000"/>
            <a:ext cx="1066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9495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11887200" cy="990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effectLst/>
              </a:rPr>
              <a:t>Classification in IPC AMN</a:t>
            </a:r>
            <a:endParaRPr lang="en-US" sz="3600" b="1" dirty="0"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75"/>
          <a:stretch/>
        </p:blipFill>
        <p:spPr bwMode="auto">
          <a:xfrm>
            <a:off x="6038850" y="1600200"/>
            <a:ext cx="5853839" cy="3733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04800" y="1447800"/>
            <a:ext cx="5715000" cy="525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effectLst/>
              </a:rPr>
              <a:t>Sources of data: surveys, sentinel sites, and screening</a:t>
            </a:r>
          </a:p>
          <a:p>
            <a:pPr lvl="1"/>
            <a:r>
              <a:rPr lang="en-US" sz="2000" dirty="0" smtClean="0">
                <a:effectLst/>
              </a:rPr>
              <a:t>Each has a set of minimum quality criteria</a:t>
            </a:r>
          </a:p>
          <a:p>
            <a:pPr lvl="1"/>
            <a:endParaRPr lang="en-US" sz="2000" dirty="0" smtClean="0">
              <a:effectLst/>
            </a:endParaRPr>
          </a:p>
          <a:p>
            <a:r>
              <a:rPr lang="en-US" sz="2400" dirty="0" smtClean="0">
                <a:effectLst/>
              </a:rPr>
              <a:t>Different thresholds for WHZ and MUAC based classifications</a:t>
            </a:r>
          </a:p>
          <a:p>
            <a:endParaRPr lang="en-US" sz="2400" dirty="0" smtClean="0">
              <a:effectLst/>
            </a:endParaRPr>
          </a:p>
          <a:p>
            <a:r>
              <a:rPr lang="en-US" sz="2400" dirty="0" smtClean="0">
                <a:effectLst/>
              </a:rPr>
              <a:t>MUAC based classifications take into account</a:t>
            </a:r>
          </a:p>
          <a:p>
            <a:pPr lvl="1"/>
            <a:r>
              <a:rPr lang="en-US" sz="2000" dirty="0" smtClean="0">
                <a:effectLst/>
              </a:rPr>
              <a:t>the relationship between WHZ and MUAC</a:t>
            </a:r>
          </a:p>
          <a:p>
            <a:pPr lvl="1"/>
            <a:r>
              <a:rPr lang="en-US" sz="2000" dirty="0" smtClean="0">
                <a:effectLst/>
              </a:rPr>
              <a:t>contributing factors</a:t>
            </a:r>
          </a:p>
          <a:p>
            <a:pPr lvl="1"/>
            <a:r>
              <a:rPr lang="en-US" sz="2000" dirty="0" smtClean="0">
                <a:effectLst/>
              </a:rPr>
              <a:t>prevalence of acute malnutrition based on GAM</a:t>
            </a:r>
          </a:p>
          <a:p>
            <a:endParaRPr lang="en-US" sz="2000" dirty="0" smtClean="0">
              <a:effectLst/>
            </a:endParaRPr>
          </a:p>
          <a:p>
            <a:endParaRPr lang="en-US" sz="2400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318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11887200" cy="990600"/>
          </a:xfrm>
        </p:spPr>
        <p:txBody>
          <a:bodyPr>
            <a:noAutofit/>
          </a:bodyPr>
          <a:lstStyle/>
          <a:p>
            <a:r>
              <a:rPr lang="en-GB" sz="3600" b="1" dirty="0">
                <a:effectLst/>
              </a:rPr>
              <a:t>Contributing factors to acute malnutrition</a:t>
            </a:r>
            <a:endParaRPr lang="en-US" sz="3600" b="1" dirty="0">
              <a:effectLst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447800"/>
            <a:ext cx="3581400" cy="525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effectLst/>
              </a:rPr>
              <a:t>A list of minimum indicators under each cause of malnutrition</a:t>
            </a:r>
          </a:p>
          <a:p>
            <a:endParaRPr lang="en-US" sz="2400" dirty="0">
              <a:effectLst/>
            </a:endParaRPr>
          </a:p>
          <a:p>
            <a:r>
              <a:rPr lang="en-US" sz="2400" dirty="0">
                <a:effectLst/>
              </a:rPr>
              <a:t>Additional indicators can be added based on context</a:t>
            </a:r>
          </a:p>
          <a:p>
            <a:endParaRPr lang="en-US" sz="2400" dirty="0">
              <a:effectLst/>
            </a:endParaRPr>
          </a:p>
          <a:p>
            <a:r>
              <a:rPr lang="en-US" sz="2400" dirty="0">
                <a:effectLst/>
              </a:rPr>
              <a:t>For food insecurity, the results from the IPC Acute Food Insecurity analysis is used</a:t>
            </a:r>
          </a:p>
          <a:p>
            <a:pPr lvl="1"/>
            <a:endParaRPr lang="en-US" sz="2000" dirty="0" smtClean="0">
              <a:effectLst/>
            </a:endParaRPr>
          </a:p>
          <a:p>
            <a:endParaRPr lang="en-US" sz="2000" dirty="0" smtClean="0">
              <a:effectLst/>
            </a:endParaRPr>
          </a:p>
          <a:p>
            <a:endParaRPr lang="en-US" sz="2400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-589" b="1"/>
          <a:stretch/>
        </p:blipFill>
        <p:spPr>
          <a:xfrm>
            <a:off x="4505075" y="1476374"/>
            <a:ext cx="7428373" cy="522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00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542702" y="2192051"/>
            <a:ext cx="9044229" cy="45666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048860" y="2578313"/>
            <a:ext cx="2305723" cy="1938771"/>
            <a:chOff x="1057463" y="1628509"/>
            <a:chExt cx="2304770" cy="2316528"/>
          </a:xfrm>
        </p:grpSpPr>
        <p:sp>
          <p:nvSpPr>
            <p:cNvPr id="5" name="TextBox 6"/>
            <p:cNvSpPr txBox="1">
              <a:spLocks noChangeArrowheads="1"/>
            </p:cNvSpPr>
            <p:nvPr/>
          </p:nvSpPr>
          <p:spPr bwMode="auto">
            <a:xfrm>
              <a:off x="1475656" y="3503743"/>
              <a:ext cx="936104" cy="441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b="1" dirty="0" smtClean="0">
                  <a:solidFill>
                    <a:prstClr val="black"/>
                  </a:solidFill>
                  <a:latin typeface="Calibri" charset="0"/>
                </a:rPr>
                <a:t>AFI</a:t>
              </a:r>
              <a:endParaRPr lang="en-US" sz="1800" b="1" dirty="0">
                <a:solidFill>
                  <a:prstClr val="black"/>
                </a:solidFill>
                <a:latin typeface="Calibri" charset="0"/>
              </a:endParaRPr>
            </a:p>
          </p:txBody>
        </p:sp>
        <p:sp>
          <p:nvSpPr>
            <p:cNvPr id="6" name="TextBox 7"/>
            <p:cNvSpPr txBox="1">
              <a:spLocks noChangeArrowheads="1"/>
            </p:cNvSpPr>
            <p:nvPr/>
          </p:nvSpPr>
          <p:spPr bwMode="auto">
            <a:xfrm>
              <a:off x="2370384" y="3495354"/>
              <a:ext cx="991849" cy="441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prstClr val="black"/>
                  </a:solidFill>
                  <a:latin typeface="Calibri" charset="0"/>
                </a:rPr>
                <a:t>AMN</a:t>
              </a:r>
              <a:endParaRPr lang="en-US" sz="1800" b="1" dirty="0">
                <a:solidFill>
                  <a:prstClr val="black"/>
                </a:solidFill>
                <a:latin typeface="Calibri" charset="0"/>
              </a:endParaRPr>
            </a:p>
          </p:txBody>
        </p:sp>
        <p:sp>
          <p:nvSpPr>
            <p:cNvPr id="8" name="TextBox 11"/>
            <p:cNvSpPr txBox="1">
              <a:spLocks noChangeArrowheads="1"/>
            </p:cNvSpPr>
            <p:nvPr/>
          </p:nvSpPr>
          <p:spPr bwMode="auto">
            <a:xfrm>
              <a:off x="1057463" y="3152093"/>
              <a:ext cx="648072" cy="441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endParaRPr lang="en-US" sz="1800" i="1" dirty="0">
                <a:solidFill>
                  <a:srgbClr val="4F81BD"/>
                </a:solidFill>
                <a:latin typeface="Calibri" charset="0"/>
              </a:endParaRPr>
            </a:p>
          </p:txBody>
        </p:sp>
        <p:sp>
          <p:nvSpPr>
            <p:cNvPr id="9" name="Up Arrow 8"/>
            <p:cNvSpPr/>
            <p:nvPr/>
          </p:nvSpPr>
          <p:spPr>
            <a:xfrm>
              <a:off x="1836472" y="1628509"/>
              <a:ext cx="358627" cy="1800100"/>
            </a:xfrm>
            <a:prstGeom prst="up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Up Arrow 9"/>
            <p:cNvSpPr/>
            <p:nvPr/>
          </p:nvSpPr>
          <p:spPr>
            <a:xfrm>
              <a:off x="2542617" y="3068267"/>
              <a:ext cx="360213" cy="388911"/>
            </a:xfrm>
            <a:prstGeom prst="upArrow">
              <a:avLst/>
            </a:prstGeom>
            <a:solidFill>
              <a:srgbClr val="FFC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8947528" y="3714400"/>
            <a:ext cx="1758302" cy="753935"/>
            <a:chOff x="1475656" y="3043881"/>
            <a:chExt cx="1758826" cy="901460"/>
          </a:xfrm>
        </p:grpSpPr>
        <p:sp>
          <p:nvSpPr>
            <p:cNvPr id="12" name="TextBox 16"/>
            <p:cNvSpPr txBox="1">
              <a:spLocks noChangeArrowheads="1"/>
            </p:cNvSpPr>
            <p:nvPr/>
          </p:nvSpPr>
          <p:spPr bwMode="auto">
            <a:xfrm>
              <a:off x="1475656" y="3503741"/>
              <a:ext cx="936104" cy="44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pt-BR" sz="1800" b="1" dirty="0" smtClean="0">
                  <a:solidFill>
                    <a:prstClr val="black"/>
                  </a:solidFill>
                  <a:latin typeface="Calibri" charset="0"/>
                </a:rPr>
                <a:t>AFI</a:t>
              </a:r>
              <a:endParaRPr lang="en-US" sz="1800" b="1" dirty="0">
                <a:solidFill>
                  <a:prstClr val="black"/>
                </a:solidFill>
                <a:latin typeface="Calibri" charset="0"/>
              </a:endParaRPr>
            </a:p>
          </p:txBody>
        </p:sp>
        <p:sp>
          <p:nvSpPr>
            <p:cNvPr id="13" name="TextBox 17"/>
            <p:cNvSpPr txBox="1">
              <a:spLocks noChangeArrowheads="1"/>
            </p:cNvSpPr>
            <p:nvPr/>
          </p:nvSpPr>
          <p:spPr bwMode="auto">
            <a:xfrm>
              <a:off x="2233164" y="3495352"/>
              <a:ext cx="1001318" cy="44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prstClr val="black"/>
                  </a:solidFill>
                  <a:latin typeface="Calibri" charset="0"/>
                </a:rPr>
                <a:t>AMN</a:t>
              </a:r>
              <a:endParaRPr lang="en-US" sz="1800" b="1" dirty="0">
                <a:solidFill>
                  <a:prstClr val="black"/>
                </a:solidFill>
                <a:latin typeface="Calibri" charset="0"/>
              </a:endParaRPr>
            </a:p>
          </p:txBody>
        </p:sp>
        <p:sp>
          <p:nvSpPr>
            <p:cNvPr id="16" name="Up Arrow 15"/>
            <p:cNvSpPr/>
            <p:nvPr/>
          </p:nvSpPr>
          <p:spPr>
            <a:xfrm>
              <a:off x="1835477" y="3043881"/>
              <a:ext cx="360470" cy="384415"/>
            </a:xfrm>
            <a:prstGeom prst="up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Up Arrow 16"/>
            <p:cNvSpPr/>
            <p:nvPr/>
          </p:nvSpPr>
          <p:spPr>
            <a:xfrm>
              <a:off x="2542124" y="3069297"/>
              <a:ext cx="360471" cy="387592"/>
            </a:xfrm>
            <a:prstGeom prst="upArrow">
              <a:avLst/>
            </a:prstGeom>
            <a:solidFill>
              <a:srgbClr val="FFC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6875958" y="2513857"/>
            <a:ext cx="1933752" cy="1973314"/>
            <a:chOff x="1475656" y="1587235"/>
            <a:chExt cx="1932953" cy="2357800"/>
          </a:xfrm>
        </p:grpSpPr>
        <p:sp>
          <p:nvSpPr>
            <p:cNvPr id="19" name="TextBox 23"/>
            <p:cNvSpPr txBox="1">
              <a:spLocks noChangeArrowheads="1"/>
            </p:cNvSpPr>
            <p:nvPr/>
          </p:nvSpPr>
          <p:spPr bwMode="auto">
            <a:xfrm>
              <a:off x="1475656" y="3503741"/>
              <a:ext cx="936104" cy="441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b="1" dirty="0" smtClean="0">
                  <a:solidFill>
                    <a:prstClr val="black"/>
                  </a:solidFill>
                  <a:latin typeface="Calibri" charset="0"/>
                </a:rPr>
                <a:t>AFI</a:t>
              </a:r>
              <a:endParaRPr lang="en-US" sz="1800" b="1" dirty="0">
                <a:solidFill>
                  <a:prstClr val="black"/>
                </a:solidFill>
                <a:latin typeface="Calibri" charset="0"/>
              </a:endParaRPr>
            </a:p>
          </p:txBody>
        </p:sp>
        <p:sp>
          <p:nvSpPr>
            <p:cNvPr id="20" name="TextBox 24"/>
            <p:cNvSpPr txBox="1">
              <a:spLocks noChangeArrowheads="1"/>
            </p:cNvSpPr>
            <p:nvPr/>
          </p:nvSpPr>
          <p:spPr bwMode="auto">
            <a:xfrm>
              <a:off x="2370385" y="3495352"/>
              <a:ext cx="1038224" cy="441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prstClr val="black"/>
                  </a:solidFill>
                  <a:latin typeface="Calibri" charset="0"/>
                </a:rPr>
                <a:t>AMN</a:t>
              </a:r>
              <a:endParaRPr lang="en-US" sz="1800" b="1" dirty="0">
                <a:solidFill>
                  <a:prstClr val="black"/>
                </a:solidFill>
                <a:latin typeface="Calibri" charset="0"/>
              </a:endParaRPr>
            </a:p>
          </p:txBody>
        </p:sp>
        <p:sp>
          <p:nvSpPr>
            <p:cNvPr id="23" name="Up Arrow 22"/>
            <p:cNvSpPr/>
            <p:nvPr/>
          </p:nvSpPr>
          <p:spPr>
            <a:xfrm>
              <a:off x="1836472" y="1628507"/>
              <a:ext cx="358627" cy="1800097"/>
            </a:xfrm>
            <a:prstGeom prst="up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" name="Up Arrow 23"/>
            <p:cNvSpPr/>
            <p:nvPr/>
          </p:nvSpPr>
          <p:spPr>
            <a:xfrm>
              <a:off x="2542617" y="1587235"/>
              <a:ext cx="360214" cy="1869942"/>
            </a:xfrm>
            <a:prstGeom prst="upArrow">
              <a:avLst/>
            </a:prstGeom>
            <a:solidFill>
              <a:srgbClr val="FFC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Group 40"/>
          <p:cNvGrpSpPr>
            <a:grpSpLocks/>
          </p:cNvGrpSpPr>
          <p:nvPr/>
        </p:nvGrpSpPr>
        <p:grpSpPr bwMode="auto">
          <a:xfrm>
            <a:off x="4654364" y="2558122"/>
            <a:ext cx="1941704" cy="1928144"/>
            <a:chOff x="2810442" y="2421269"/>
            <a:chExt cx="1942284" cy="2303829"/>
          </a:xfrm>
        </p:grpSpPr>
        <p:sp>
          <p:nvSpPr>
            <p:cNvPr id="26" name="TextBox 30"/>
            <p:cNvSpPr txBox="1">
              <a:spLocks noChangeArrowheads="1"/>
            </p:cNvSpPr>
            <p:nvPr/>
          </p:nvSpPr>
          <p:spPr bwMode="auto">
            <a:xfrm>
              <a:off x="2810442" y="4283804"/>
              <a:ext cx="936104" cy="441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b="1" dirty="0" smtClean="0">
                  <a:solidFill>
                    <a:prstClr val="black"/>
                  </a:solidFill>
                  <a:latin typeface="Calibri" charset="0"/>
                </a:rPr>
                <a:t>AFI</a:t>
              </a:r>
              <a:endParaRPr lang="en-US" sz="1800" b="1" dirty="0">
                <a:solidFill>
                  <a:prstClr val="black"/>
                </a:solidFill>
                <a:latin typeface="Calibri" charset="0"/>
              </a:endParaRPr>
            </a:p>
          </p:txBody>
        </p:sp>
        <p:sp>
          <p:nvSpPr>
            <p:cNvPr id="27" name="TextBox 31"/>
            <p:cNvSpPr txBox="1">
              <a:spLocks noChangeArrowheads="1"/>
            </p:cNvSpPr>
            <p:nvPr/>
          </p:nvSpPr>
          <p:spPr bwMode="auto">
            <a:xfrm>
              <a:off x="3705171" y="4275415"/>
              <a:ext cx="1047555" cy="441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prstClr val="black"/>
                  </a:solidFill>
                  <a:latin typeface="Calibri" charset="0"/>
                </a:rPr>
                <a:t>AMN</a:t>
              </a:r>
              <a:endParaRPr lang="en-US" sz="1800" b="1" dirty="0">
                <a:solidFill>
                  <a:prstClr val="black"/>
                </a:solidFill>
                <a:latin typeface="Calibri" charset="0"/>
              </a:endParaRPr>
            </a:p>
          </p:txBody>
        </p:sp>
        <p:sp>
          <p:nvSpPr>
            <p:cNvPr id="30" name="Up Arrow 29"/>
            <p:cNvSpPr/>
            <p:nvPr/>
          </p:nvSpPr>
          <p:spPr>
            <a:xfrm>
              <a:off x="3170263" y="3861029"/>
              <a:ext cx="360470" cy="347638"/>
            </a:xfrm>
            <a:prstGeom prst="up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Up Arrow 30"/>
            <p:cNvSpPr/>
            <p:nvPr/>
          </p:nvSpPr>
          <p:spPr>
            <a:xfrm>
              <a:off x="3876910" y="2421269"/>
              <a:ext cx="360471" cy="1815971"/>
            </a:xfrm>
            <a:prstGeom prst="upArrow">
              <a:avLst/>
            </a:prstGeom>
            <a:solidFill>
              <a:srgbClr val="FFC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32" name="Straight Connector 31"/>
          <p:cNvCxnSpPr/>
          <p:nvPr/>
        </p:nvCxnSpPr>
        <p:spPr>
          <a:xfrm>
            <a:off x="4397423" y="3097431"/>
            <a:ext cx="20201" cy="36005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783413" y="3006416"/>
            <a:ext cx="1" cy="3702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9002041" y="3006416"/>
            <a:ext cx="0" cy="35129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6200000" flipH="1">
            <a:off x="741984" y="3513301"/>
            <a:ext cx="1965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</a:rPr>
              <a:t>Severity level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36" name="TextBox 10"/>
          <p:cNvSpPr txBox="1">
            <a:spLocks noChangeArrowheads="1"/>
          </p:cNvSpPr>
          <p:nvPr/>
        </p:nvSpPr>
        <p:spPr bwMode="auto">
          <a:xfrm>
            <a:off x="1954146" y="2912764"/>
            <a:ext cx="720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dirty="0" smtClean="0">
                <a:solidFill>
                  <a:srgbClr val="FFC000">
                    <a:lumMod val="75000"/>
                  </a:srgbClr>
                </a:solidFill>
                <a:latin typeface="Calibri" charset="0"/>
              </a:rPr>
              <a:t>High</a:t>
            </a:r>
            <a:endParaRPr lang="en-US" sz="1800" i="1" dirty="0">
              <a:solidFill>
                <a:srgbClr val="FFC000">
                  <a:lumMod val="75000"/>
                </a:srgbClr>
              </a:solidFill>
              <a:latin typeface="Calibri" charset="0"/>
            </a:endParaRPr>
          </a:p>
        </p:txBody>
      </p:sp>
      <p:sp>
        <p:nvSpPr>
          <p:cNvPr id="37" name="TextBox 11"/>
          <p:cNvSpPr txBox="1">
            <a:spLocks noChangeArrowheads="1"/>
          </p:cNvSpPr>
          <p:nvPr/>
        </p:nvSpPr>
        <p:spPr bwMode="auto">
          <a:xfrm>
            <a:off x="1853368" y="4216141"/>
            <a:ext cx="7512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dirty="0" smtClean="0">
                <a:solidFill>
                  <a:srgbClr val="FFC000">
                    <a:lumMod val="75000"/>
                  </a:srgbClr>
                </a:solidFill>
                <a:latin typeface="Calibri" charset="0"/>
              </a:rPr>
              <a:t>Low</a:t>
            </a:r>
            <a:endParaRPr lang="en-US" sz="1800" i="1" dirty="0">
              <a:solidFill>
                <a:srgbClr val="FFC000">
                  <a:lumMod val="75000"/>
                </a:srgbClr>
              </a:solidFill>
              <a:latin typeface="Calibri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80920" y="4895142"/>
            <a:ext cx="19405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Save livelihoods and reduce gaps in consumption, especially quality; maintain AMN at low levels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 flipH="1">
            <a:off x="1118129" y="5679080"/>
            <a:ext cx="1495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</a:rPr>
              <a:t>Priority program objectives</a:t>
            </a:r>
            <a:endParaRPr lang="en-US" i="1" dirty="0">
              <a:solidFill>
                <a:schemeClr val="bg1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2541603" y="3062889"/>
            <a:ext cx="0" cy="36005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397422" y="4826675"/>
            <a:ext cx="24785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Causes of AMN likely non-food related. Urgent treatment for AMN and focus on feeding practices, WASH and health (disease epidemics)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805379" y="4844620"/>
            <a:ext cx="23011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Urgent need to save lives and livelihoods. Scale up treatment for AMN, improve WASH, and address disease epidemics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29039" y="4857473"/>
            <a:ext cx="16267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Low priority areas for IPC. Maintain AFI and AMN at low levels.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38199" y="2206053"/>
            <a:ext cx="105155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kern="0" dirty="0" smtClean="0">
                <a:solidFill>
                  <a:schemeClr val="bg1"/>
                </a:solidFill>
              </a:rPr>
              <a:t>Relationship between different levels of AFI and AMN</a:t>
            </a:r>
            <a:endParaRPr lang="en-US" sz="2000" b="1" kern="0" dirty="0">
              <a:solidFill>
                <a:schemeClr val="bg1"/>
              </a:solidFill>
            </a:endParaRPr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60256" y="959735"/>
            <a:ext cx="12009120" cy="1325563"/>
          </a:xfrm>
        </p:spPr>
        <p:txBody>
          <a:bodyPr>
            <a:normAutofit/>
          </a:bodyPr>
          <a:lstStyle/>
          <a:p>
            <a:pPr lvl="1" algn="ctr"/>
            <a:r>
              <a:rPr lang="en-US" sz="2800" i="1" dirty="0" smtClean="0"/>
              <a:t>Together, they provide the full acute food </a:t>
            </a:r>
            <a:r>
              <a:rPr lang="en-US" sz="2800" i="1" dirty="0"/>
              <a:t>security and </a:t>
            </a:r>
            <a:r>
              <a:rPr lang="en-US" sz="2800" i="1" dirty="0" smtClean="0"/>
              <a:t>nutrition situation analysis for strategic response</a:t>
            </a:r>
            <a:endParaRPr lang="en-US" sz="2800" i="1" dirty="0"/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04800" y="18849"/>
            <a:ext cx="11887200" cy="939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IPC AMN &amp; IPC AFI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31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0024"/>
            <a:ext cx="11887200" cy="1325563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effectLst/>
              </a:rPr>
              <a:t>IPC AMN </a:t>
            </a:r>
            <a:r>
              <a:rPr lang="en-US" sz="3600" b="1" dirty="0">
                <a:effectLst/>
              </a:rPr>
              <a:t>p</a:t>
            </a:r>
            <a:r>
              <a:rPr lang="en-US" sz="3600" b="1" dirty="0" smtClean="0">
                <a:effectLst/>
              </a:rPr>
              <a:t>rojection analysis</a:t>
            </a:r>
            <a:endParaRPr lang="en-US" sz="3600" b="1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175539"/>
            <a:ext cx="38252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</a:rPr>
              <a:t>Assessment of Current Drivers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bg1"/>
                </a:solidFill>
              </a:rPr>
              <a:t>Immediate causes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Inadequate Dietary Intake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Diseases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bg1"/>
                </a:solidFill>
              </a:rPr>
              <a:t>Underlying causes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Acute Food Insecurity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Care for children and women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Insufficient health Services &amp; Unhealthy Environment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bg1"/>
                </a:solidFill>
              </a:rPr>
              <a:t>Basic Causes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Human Capital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Physical capital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Financial Capital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Natural capita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Social capital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Polices, Institutions and Processes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Usual/normal shocks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Unusual shocks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Explosion 2 4"/>
          <p:cNvSpPr/>
          <p:nvPr/>
        </p:nvSpPr>
        <p:spPr>
          <a:xfrm>
            <a:off x="4297680" y="1645920"/>
            <a:ext cx="3307080" cy="4160520"/>
          </a:xfrm>
          <a:prstGeom prst="irregularSeal2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15840" y="3310681"/>
            <a:ext cx="2164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Assumptions on likely changes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3916680" y="1371600"/>
            <a:ext cx="426720" cy="5159251"/>
          </a:xfrm>
          <a:prstGeom prst="rightBrace">
            <a:avLst>
              <a:gd name="adj1" fmla="val 106481"/>
              <a:gd name="adj2" fmla="val 48233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610600" y="2883699"/>
            <a:ext cx="304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Analysis of impact of likely changes of each driver on Current levels of Acute Malnutrition</a:t>
            </a:r>
          </a:p>
        </p:txBody>
      </p:sp>
      <p:sp>
        <p:nvSpPr>
          <p:cNvPr id="9" name="Right Arrow 8"/>
          <p:cNvSpPr/>
          <p:nvPr/>
        </p:nvSpPr>
        <p:spPr>
          <a:xfrm>
            <a:off x="7315200" y="3527136"/>
            <a:ext cx="960120" cy="652118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5400000">
            <a:off x="9654540" y="5000321"/>
            <a:ext cx="960120" cy="652118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610600" y="5830069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Projected IPC AMN Phase</a:t>
            </a:r>
          </a:p>
        </p:txBody>
      </p:sp>
    </p:spTree>
    <p:extLst>
      <p:ext uri="{BB962C8B-B14F-4D97-AF65-F5344CB8AC3E}">
        <p14:creationId xmlns:p14="http://schemas.microsoft.com/office/powerpoint/2010/main" val="209876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1887200" cy="1189038"/>
          </a:xfrm>
        </p:spPr>
        <p:txBody>
          <a:bodyPr/>
          <a:lstStyle/>
          <a:p>
            <a:r>
              <a:rPr lang="en-US" sz="3200" b="1" dirty="0" smtClean="0"/>
              <a:t>IPC AMN Communication Products</a:t>
            </a:r>
            <a:endParaRPr lang="en-US" sz="3200" b="1" dirty="0">
              <a:effectLst/>
            </a:endParaRPr>
          </a:p>
        </p:txBody>
      </p:sp>
      <p:pic>
        <p:nvPicPr>
          <p:cNvPr id="6" name="Content Placeholder 6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399" y="0"/>
            <a:ext cx="4427601" cy="5184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6400" y="1031677"/>
            <a:ext cx="4876800" cy="3276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35625" t="27767" r="35625" b="22209"/>
          <a:stretch/>
        </p:blipFill>
        <p:spPr>
          <a:xfrm>
            <a:off x="3810000" y="3429000"/>
            <a:ext cx="3505200" cy="3429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90600"/>
            <a:ext cx="35052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13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1887200" cy="990600"/>
          </a:xfrm>
        </p:spPr>
        <p:txBody>
          <a:bodyPr/>
          <a:lstStyle/>
          <a:p>
            <a:r>
              <a:rPr lang="en-US" sz="3200" b="1" dirty="0" smtClean="0"/>
              <a:t>IPC AMN latest developments and immediate plans</a:t>
            </a:r>
            <a:endParaRPr lang="en-US" sz="3200" b="1" dirty="0">
              <a:effectLst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11506200" cy="5273676"/>
          </a:xfrm>
        </p:spPr>
        <p:txBody>
          <a:bodyPr>
            <a:noAutofit/>
          </a:bodyPr>
          <a:lstStyle/>
          <a:p>
            <a:r>
              <a:rPr lang="en-US" sz="2600" dirty="0" smtClean="0">
                <a:effectLst/>
              </a:rPr>
              <a:t>New manual (IPC Technical Manual version 3.0) harmonizing the 3 IPC scales developed</a:t>
            </a:r>
          </a:p>
          <a:p>
            <a:pPr lvl="1"/>
            <a:r>
              <a:rPr lang="en-US" sz="2200" dirty="0" smtClean="0">
                <a:effectLst/>
              </a:rPr>
              <a:t>Revised protocols</a:t>
            </a:r>
          </a:p>
          <a:p>
            <a:pPr lvl="1"/>
            <a:r>
              <a:rPr lang="en-US" sz="2200" dirty="0" smtClean="0">
                <a:effectLst/>
              </a:rPr>
              <a:t>New guidance on data collection in areas with limited/no humanitarian access</a:t>
            </a:r>
          </a:p>
          <a:p>
            <a:pPr lvl="1"/>
            <a:r>
              <a:rPr lang="en-US" sz="2200" dirty="0" smtClean="0">
                <a:effectLst/>
              </a:rPr>
              <a:t>Harmonization between the 3 different scales</a:t>
            </a:r>
          </a:p>
          <a:p>
            <a:pPr lvl="1"/>
            <a:r>
              <a:rPr lang="en-US" sz="2200" dirty="0" smtClean="0">
                <a:effectLst/>
              </a:rPr>
              <a:t>New criteria for evaluating evidence and determining the quality of data</a:t>
            </a:r>
          </a:p>
          <a:p>
            <a:pPr marL="457200" lvl="1" indent="0">
              <a:buNone/>
            </a:pPr>
            <a:endParaRPr lang="en-US" sz="2200" dirty="0" smtClean="0">
              <a:effectLst/>
            </a:endParaRPr>
          </a:p>
          <a:p>
            <a:r>
              <a:rPr lang="en-US" sz="2600" dirty="0" smtClean="0">
                <a:effectLst/>
              </a:rPr>
              <a:t>Trainings on the new manual and rollout of IPC based on the new manual are currently underway</a:t>
            </a:r>
          </a:p>
          <a:p>
            <a:endParaRPr lang="en-US" sz="2600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887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1887200" cy="990600"/>
          </a:xfrm>
        </p:spPr>
        <p:txBody>
          <a:bodyPr/>
          <a:lstStyle/>
          <a:p>
            <a:r>
              <a:rPr lang="en-US" sz="3200" b="1" dirty="0" smtClean="0"/>
              <a:t>IPC AMN latest developments and immediate plans</a:t>
            </a:r>
            <a:endParaRPr lang="en-US" sz="3200" b="1" dirty="0">
              <a:effectLst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11506200" cy="5273676"/>
          </a:xfrm>
        </p:spPr>
        <p:txBody>
          <a:bodyPr>
            <a:noAutofit/>
          </a:bodyPr>
          <a:lstStyle/>
          <a:p>
            <a:r>
              <a:rPr lang="en-US" sz="2600" dirty="0" smtClean="0">
                <a:effectLst/>
              </a:rPr>
              <a:t>Joint IPC-UNICEF East Africa regional training: 26-29 Nov. 2019</a:t>
            </a:r>
          </a:p>
          <a:p>
            <a:pPr lvl="1"/>
            <a:r>
              <a:rPr lang="en-US" sz="2200" dirty="0" smtClean="0">
                <a:effectLst/>
              </a:rPr>
              <a:t>Selected countries from Southern Africa</a:t>
            </a:r>
          </a:p>
          <a:p>
            <a:pPr lvl="1"/>
            <a:endParaRPr lang="en-US" sz="2200" dirty="0" smtClean="0">
              <a:effectLst/>
            </a:endParaRPr>
          </a:p>
          <a:p>
            <a:r>
              <a:rPr lang="en-US" sz="2600" dirty="0" smtClean="0">
                <a:effectLst/>
              </a:rPr>
              <a:t>IPC AMN analyses</a:t>
            </a:r>
            <a:endParaRPr lang="en-US" sz="2200" dirty="0">
              <a:effectLst/>
            </a:endParaRPr>
          </a:p>
          <a:p>
            <a:pPr lvl="1"/>
            <a:r>
              <a:rPr lang="en-US" sz="1800" dirty="0" smtClean="0">
                <a:effectLst/>
              </a:rPr>
              <a:t>Mali and Burkina Faso: end Oct. </a:t>
            </a:r>
            <a:r>
              <a:rPr lang="en-US" sz="1800" dirty="0" smtClean="0">
                <a:effectLst/>
              </a:rPr>
              <a:t>2018</a:t>
            </a:r>
            <a:endParaRPr lang="en-US" sz="1800" dirty="0" smtClean="0">
              <a:effectLst/>
            </a:endParaRPr>
          </a:p>
          <a:p>
            <a:pPr lvl="1"/>
            <a:r>
              <a:rPr lang="en-US" sz="1800" dirty="0" smtClean="0">
                <a:effectLst/>
              </a:rPr>
              <a:t>Burundi: Dec. 2018</a:t>
            </a:r>
          </a:p>
          <a:p>
            <a:pPr lvl="1"/>
            <a:r>
              <a:rPr lang="en-US" sz="1800" dirty="0" smtClean="0">
                <a:effectLst/>
              </a:rPr>
              <a:t>Afghanistan, Pakistan, Djibouti, Sudan, CAR, Cambodia… : early 2019</a:t>
            </a:r>
          </a:p>
          <a:p>
            <a:pPr lvl="1"/>
            <a:r>
              <a:rPr lang="en-US" sz="1800" dirty="0" smtClean="0">
                <a:effectLst/>
              </a:rPr>
              <a:t>Other countries where IPC AMN already ongoing on regular basis: South </a:t>
            </a:r>
            <a:r>
              <a:rPr lang="en-US" sz="1800" dirty="0">
                <a:effectLst/>
              </a:rPr>
              <a:t>Sudan, </a:t>
            </a:r>
            <a:r>
              <a:rPr lang="en-US" sz="1800" dirty="0" smtClean="0">
                <a:effectLst/>
              </a:rPr>
              <a:t>Kenya, and Mozambique</a:t>
            </a:r>
          </a:p>
          <a:p>
            <a:pPr lvl="1"/>
            <a:endParaRPr lang="en-US" sz="1800" dirty="0">
              <a:effectLst/>
            </a:endParaRPr>
          </a:p>
          <a:p>
            <a:pPr marL="0" indent="0">
              <a:buNone/>
            </a:pPr>
            <a:r>
              <a:rPr lang="en-US" sz="2200" u="sng" dirty="0" smtClean="0">
                <a:effectLst/>
              </a:rPr>
              <a:t>Focus is on regional and country capacity development in IPC version 3 so countries are able to conduct analysis themselves with support from regional experts</a:t>
            </a:r>
          </a:p>
          <a:p>
            <a:pPr marL="0" indent="0">
              <a:buNone/>
            </a:pPr>
            <a:endParaRPr lang="en-US" sz="2200" u="sng" dirty="0" smtClean="0">
              <a:effectLst/>
            </a:endParaRPr>
          </a:p>
          <a:p>
            <a:pPr marL="0" indent="0">
              <a:buNone/>
            </a:pPr>
            <a:r>
              <a:rPr lang="en-US" sz="2200" u="sng" dirty="0" smtClean="0">
                <a:effectLst/>
              </a:rPr>
              <a:t>Plans to aggregate and produce regional maps and food security and nutrition outlook</a:t>
            </a:r>
          </a:p>
        </p:txBody>
      </p:sp>
    </p:spTree>
    <p:extLst>
      <p:ext uri="{BB962C8B-B14F-4D97-AF65-F5344CB8AC3E}">
        <p14:creationId xmlns:p14="http://schemas.microsoft.com/office/powerpoint/2010/main" val="285557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1887200" cy="990600"/>
          </a:xfrm>
        </p:spPr>
        <p:txBody>
          <a:bodyPr/>
          <a:lstStyle/>
          <a:p>
            <a:r>
              <a:rPr lang="en-US" sz="3200" b="1" dirty="0" smtClean="0"/>
              <a:t>IPC in country process</a:t>
            </a:r>
            <a:endParaRPr lang="en-US" sz="3200" b="1" dirty="0">
              <a:effectLst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11506200" cy="5273676"/>
          </a:xfrm>
        </p:spPr>
        <p:txBody>
          <a:bodyPr>
            <a:noAutofit/>
          </a:bodyPr>
          <a:lstStyle/>
          <a:p>
            <a:r>
              <a:rPr lang="en-US" sz="2600" dirty="0" smtClean="0">
                <a:effectLst/>
              </a:rPr>
              <a:t>IPC works through IPC Technical Working Groups (TWG)</a:t>
            </a:r>
          </a:p>
          <a:p>
            <a:pPr lvl="1"/>
            <a:r>
              <a:rPr lang="en-US" sz="2400" dirty="0">
                <a:effectLst/>
              </a:rPr>
              <a:t>Nutrition Clusters/Sectors are members </a:t>
            </a:r>
            <a:r>
              <a:rPr lang="en-US" sz="2400" dirty="0" smtClean="0">
                <a:effectLst/>
              </a:rPr>
              <a:t>(if not co-chairs) of IPC TWG</a:t>
            </a:r>
          </a:p>
          <a:p>
            <a:pPr lvl="1"/>
            <a:r>
              <a:rPr lang="en-US" sz="2200" dirty="0" smtClean="0">
                <a:effectLst/>
              </a:rPr>
              <a:t>NIWG-NC/Sector takes the lead in organizing the IPC AMN</a:t>
            </a:r>
          </a:p>
          <a:p>
            <a:pPr lvl="1"/>
            <a:r>
              <a:rPr lang="en-US" sz="2200" dirty="0" smtClean="0">
                <a:effectLst/>
              </a:rPr>
              <a:t>NIWG forms the core of the IPC AMN analysis team</a:t>
            </a:r>
          </a:p>
          <a:p>
            <a:pPr lvl="1"/>
            <a:r>
              <a:rPr lang="en-US" sz="2200" dirty="0" smtClean="0">
                <a:effectLst/>
              </a:rPr>
              <a:t>WASH, Health, Food Security clusters provide technical inputs </a:t>
            </a:r>
          </a:p>
          <a:p>
            <a:endParaRPr lang="en-US" sz="2600" dirty="0">
              <a:effectLst/>
            </a:endParaRPr>
          </a:p>
          <a:p>
            <a:r>
              <a:rPr lang="en-US" sz="2600" dirty="0" smtClean="0">
                <a:effectLst/>
              </a:rPr>
              <a:t>Strongly recommend to carry out IPC AMN and IPC AFI simultaneously</a:t>
            </a:r>
          </a:p>
          <a:p>
            <a:pPr lvl="1"/>
            <a:r>
              <a:rPr lang="en-US" sz="2200" dirty="0" smtClean="0">
                <a:effectLst/>
              </a:rPr>
              <a:t>Focus on areas with high acute food insecurity and low acute malnutrition and vice versa</a:t>
            </a:r>
          </a:p>
          <a:p>
            <a:pPr lvl="1"/>
            <a:r>
              <a:rPr lang="en-US" sz="2200" dirty="0" smtClean="0">
                <a:effectLst/>
              </a:rPr>
              <a:t>If simultaneous analysis is not possible, can be done separately</a:t>
            </a:r>
          </a:p>
          <a:p>
            <a:endParaRPr lang="en-US" sz="2600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7763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11887200" cy="990600"/>
          </a:xfrm>
        </p:spPr>
        <p:txBody>
          <a:bodyPr/>
          <a:lstStyle/>
          <a:p>
            <a:r>
              <a:rPr lang="en-US" sz="3200" b="1" dirty="0" smtClean="0"/>
              <a:t>Key issues for discussion</a:t>
            </a:r>
            <a:endParaRPr lang="en-US" sz="3200" b="1" dirty="0">
              <a:effectLst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11506200" cy="5273676"/>
          </a:xfrm>
        </p:spPr>
        <p:txBody>
          <a:bodyPr>
            <a:noAutofit/>
          </a:bodyPr>
          <a:lstStyle/>
          <a:p>
            <a:r>
              <a:rPr lang="en-US" sz="2600" dirty="0" smtClean="0">
                <a:effectLst/>
              </a:rPr>
              <a:t>What would be the possible ways to integrate IPC AMN in national plans so that it becomes part of </a:t>
            </a:r>
            <a:r>
              <a:rPr lang="en-US" sz="2600" dirty="0">
                <a:effectLst/>
              </a:rPr>
              <a:t>the </a:t>
            </a:r>
            <a:r>
              <a:rPr lang="en-US" sz="2600" dirty="0" smtClean="0">
                <a:effectLst/>
              </a:rPr>
              <a:t>nutrition situation analysis?</a:t>
            </a:r>
          </a:p>
          <a:p>
            <a:pPr lvl="1"/>
            <a:r>
              <a:rPr lang="en-US" sz="2200" dirty="0" smtClean="0">
                <a:effectLst/>
              </a:rPr>
              <a:t>How to address the data </a:t>
            </a:r>
            <a:r>
              <a:rPr lang="en-US" sz="2200" dirty="0">
                <a:effectLst/>
              </a:rPr>
              <a:t>availability and </a:t>
            </a:r>
            <a:r>
              <a:rPr lang="en-US" sz="2200" dirty="0" smtClean="0">
                <a:effectLst/>
              </a:rPr>
              <a:t>quality?</a:t>
            </a:r>
          </a:p>
          <a:p>
            <a:pPr lvl="1"/>
            <a:r>
              <a:rPr lang="en-US" sz="2200" dirty="0" smtClean="0">
                <a:effectLst/>
              </a:rPr>
              <a:t>How to make sure that the IPC analysis findings and recommendations are taken into account in the response?</a:t>
            </a:r>
          </a:p>
          <a:p>
            <a:endParaRPr lang="en-US" sz="2600" dirty="0">
              <a:effectLst/>
            </a:endParaRPr>
          </a:p>
          <a:p>
            <a:r>
              <a:rPr lang="en-US" sz="2600" dirty="0" smtClean="0">
                <a:effectLst/>
              </a:rPr>
              <a:t>What are the views of GNC partners in using combined estimates (WHZ </a:t>
            </a:r>
            <a:r>
              <a:rPr lang="en-US" sz="2600" smtClean="0">
                <a:effectLst/>
              </a:rPr>
              <a:t>and </a:t>
            </a:r>
            <a:r>
              <a:rPr lang="en-US" sz="2600" smtClean="0">
                <a:effectLst/>
              </a:rPr>
              <a:t>MUAC) </a:t>
            </a:r>
            <a:r>
              <a:rPr lang="en-US" sz="2600" dirty="0" smtClean="0">
                <a:effectLst/>
              </a:rPr>
              <a:t>in the calculation and reporting of the magnitude of the acute malnutrition – i.e. total burden of acute malnutrition?</a:t>
            </a:r>
          </a:p>
          <a:p>
            <a:endParaRPr lang="en-US" sz="2600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1328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11887200" cy="1189038"/>
          </a:xfrm>
        </p:spPr>
        <p:txBody>
          <a:bodyPr/>
          <a:lstStyle/>
          <a:p>
            <a:r>
              <a:rPr lang="en-US" sz="4000" b="1" dirty="0" smtClean="0">
                <a:effectLst/>
              </a:rPr>
              <a:t>Acknowledgement</a:t>
            </a:r>
            <a:endParaRPr lang="en-US" sz="4000" b="1" dirty="0">
              <a:effectLst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11" b="31012"/>
          <a:stretch/>
        </p:blipFill>
        <p:spPr bwMode="auto">
          <a:xfrm>
            <a:off x="385762" y="5277880"/>
            <a:ext cx="10700732" cy="1503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494" y="1981200"/>
            <a:ext cx="1066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81000" y="1524000"/>
            <a:ext cx="1070549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IPC Steering </a:t>
            </a:r>
            <a:r>
              <a:rPr lang="en-US" b="1" dirty="0" smtClean="0"/>
              <a:t>Committee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4756148"/>
            <a:ext cx="1070549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IPC </a:t>
            </a:r>
            <a:r>
              <a:rPr lang="en-US" b="1" dirty="0" smtClean="0"/>
              <a:t>Nutrition Working Group</a:t>
            </a:r>
            <a:endParaRPr lang="en-US" b="1" dirty="0"/>
          </a:p>
        </p:txBody>
      </p:sp>
      <p:pic>
        <p:nvPicPr>
          <p:cNvPr id="9" name="Pictur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494" y="3505200"/>
            <a:ext cx="1066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81000" y="3059668"/>
            <a:ext cx="1070549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IPC </a:t>
            </a:r>
            <a:r>
              <a:rPr lang="en-US" b="1" dirty="0" smtClean="0"/>
              <a:t>Technical Advisory Group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1413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11887200" cy="1189038"/>
          </a:xfrm>
        </p:spPr>
        <p:txBody>
          <a:bodyPr/>
          <a:lstStyle/>
          <a:p>
            <a:r>
              <a:rPr lang="en-US" sz="4000" b="1" dirty="0">
                <a:effectLst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1"/>
            <a:ext cx="10210800" cy="452596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/>
              <a:t>What is </a:t>
            </a:r>
            <a:r>
              <a:rPr lang="en-US" sz="2800" dirty="0" smtClean="0"/>
              <a:t>IPC?</a:t>
            </a:r>
            <a:endParaRPr lang="en-US" sz="28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/>
              <a:t>IPC AMN – how does it work?</a:t>
            </a:r>
            <a:endParaRPr lang="en-US" sz="28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/>
              <a:t>How do different IPC scales relate?</a:t>
            </a:r>
            <a:endParaRPr lang="en-US" sz="28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/>
              <a:t>IPC AMN latest developments and immediate plans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112521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697162"/>
            <a:ext cx="8229600" cy="1189038"/>
          </a:xfrm>
        </p:spPr>
        <p:txBody>
          <a:bodyPr/>
          <a:lstStyle/>
          <a:p>
            <a:pPr algn="ctr"/>
            <a:r>
              <a:rPr lang="en-US" sz="4400" b="1" dirty="0" smtClean="0"/>
              <a:t>What is IPC?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31934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295400"/>
            <a:ext cx="11277600" cy="95410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1" indent="-457200">
              <a:buFont typeface="Arial" panose="020B0604020202020204" pitchFamily="34" charset="0"/>
              <a:buChar char="‒"/>
            </a:pPr>
            <a:r>
              <a:rPr lang="en-US" sz="2800" b="1" dirty="0">
                <a:solidFill>
                  <a:schemeClr val="bg1"/>
                </a:solidFill>
              </a:rPr>
              <a:t>IPC Stands for </a:t>
            </a:r>
            <a:r>
              <a:rPr lang="en-US" sz="2800" b="1" u="sng" dirty="0">
                <a:solidFill>
                  <a:srgbClr val="FF0000"/>
                </a:solidFill>
              </a:rPr>
              <a:t>I</a:t>
            </a:r>
            <a:r>
              <a:rPr lang="en-US" sz="2800" b="1" dirty="0">
                <a:solidFill>
                  <a:schemeClr val="bg1"/>
                </a:solidFill>
              </a:rPr>
              <a:t>ntegrated food security and nutrition </a:t>
            </a:r>
            <a:r>
              <a:rPr lang="en-US" sz="2800" b="1" u="sng" dirty="0">
                <a:solidFill>
                  <a:srgbClr val="FF0000"/>
                </a:solidFill>
              </a:rPr>
              <a:t>P</a:t>
            </a:r>
            <a:r>
              <a:rPr lang="en-US" sz="2800" b="1" dirty="0">
                <a:solidFill>
                  <a:schemeClr val="bg1"/>
                </a:solidFill>
              </a:rPr>
              <a:t>hase </a:t>
            </a:r>
            <a:r>
              <a:rPr lang="en-US" sz="2800" b="1" u="sng" dirty="0">
                <a:solidFill>
                  <a:srgbClr val="FF0000"/>
                </a:solidFill>
              </a:rPr>
              <a:t>C</a:t>
            </a:r>
            <a:r>
              <a:rPr lang="en-US" sz="2800" b="1" dirty="0">
                <a:solidFill>
                  <a:schemeClr val="bg1"/>
                </a:solidFill>
              </a:rPr>
              <a:t>lassification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3008293"/>
            <a:ext cx="11277600" cy="26776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1" indent="-457200">
              <a:buFont typeface="Arial" panose="020B0604020202020204" pitchFamily="34" charset="0"/>
              <a:buChar char="‒"/>
            </a:pPr>
            <a:r>
              <a:rPr lang="en-US" sz="2800" b="1" dirty="0" smtClean="0">
                <a:solidFill>
                  <a:schemeClr val="bg1"/>
                </a:solidFill>
              </a:rPr>
              <a:t>IPC is </a:t>
            </a:r>
            <a:r>
              <a:rPr lang="en-US" sz="2800" b="1" dirty="0">
                <a:solidFill>
                  <a:schemeClr val="bg1"/>
                </a:solidFill>
              </a:rPr>
              <a:t>a set of protocols to classify areas/groups based on the severity of food security </a:t>
            </a:r>
            <a:r>
              <a:rPr lang="en-US" sz="2800" b="1" dirty="0" smtClean="0">
                <a:solidFill>
                  <a:schemeClr val="bg1"/>
                </a:solidFill>
              </a:rPr>
              <a:t>and </a:t>
            </a:r>
            <a:r>
              <a:rPr lang="en-US" sz="2800" b="1" dirty="0">
                <a:solidFill>
                  <a:schemeClr val="bg1"/>
                </a:solidFill>
              </a:rPr>
              <a:t>malnutrition outcomes, identify major contributing factors to food security and/or malnutrition, and provide actionable knowledge by consolidating wide-ranging evidence on food security </a:t>
            </a:r>
            <a:r>
              <a:rPr lang="en-US" sz="2800" b="1" dirty="0" smtClean="0">
                <a:solidFill>
                  <a:schemeClr val="bg1"/>
                </a:solidFill>
              </a:rPr>
              <a:t>and </a:t>
            </a:r>
            <a:r>
              <a:rPr lang="en-US" sz="2800" b="1" dirty="0">
                <a:solidFill>
                  <a:schemeClr val="bg1"/>
                </a:solidFill>
              </a:rPr>
              <a:t>malnutrition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10363200" cy="1096962"/>
          </a:xfrm>
        </p:spPr>
        <p:txBody>
          <a:bodyPr/>
          <a:lstStyle/>
          <a:p>
            <a:r>
              <a:rPr lang="en-US" sz="3600" b="1" dirty="0">
                <a:effectLst/>
              </a:rPr>
              <a:t>What is IPC?</a:t>
            </a:r>
          </a:p>
        </p:txBody>
      </p:sp>
    </p:spTree>
    <p:extLst>
      <p:ext uri="{BB962C8B-B14F-4D97-AF65-F5344CB8AC3E}">
        <p14:creationId xmlns:p14="http://schemas.microsoft.com/office/powerpoint/2010/main" val="9095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6043177" y="1358671"/>
            <a:ext cx="5920223" cy="52696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Response Analysis 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3535" y="1358671"/>
            <a:ext cx="5693277" cy="52696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Situation Analysis 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6946" y="2289867"/>
            <a:ext cx="3646142" cy="646331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 marL="270272">
              <a:spcBef>
                <a:spcPts val="900"/>
              </a:spcBef>
              <a:spcAft>
                <a:spcPts val="900"/>
              </a:spcAft>
            </a:pPr>
            <a:r>
              <a:rPr lang="en-GB" b="1" dirty="0">
                <a:solidFill>
                  <a:srgbClr val="FFFF00"/>
                </a:solidFill>
              </a:rPr>
              <a:t>IPC ACUTE FOOD </a:t>
            </a:r>
            <a:r>
              <a:rPr lang="en-GB" b="1" dirty="0" smtClean="0">
                <a:solidFill>
                  <a:srgbClr val="FFFF00"/>
                </a:solidFill>
              </a:rPr>
              <a:t>INSECURITY</a:t>
            </a:r>
            <a:endParaRPr lang="en-US" b="1" dirty="0">
              <a:solidFill>
                <a:srgbClr val="FFFF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3937983" y="2293439"/>
          <a:ext cx="186394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284"/>
                <a:gridCol w="407048"/>
                <a:gridCol w="407050"/>
                <a:gridCol w="407050"/>
                <a:gridCol w="329516"/>
              </a:tblGrid>
              <a:tr h="33105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C0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FA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0000"/>
                    </a:solidFill>
                  </a:tcPr>
                </a:tc>
              </a:tr>
            </a:tbl>
          </a:graphicData>
        </a:graphic>
      </p:graphicFrame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08" t="17300" r="4978" b="24920"/>
          <a:stretch/>
        </p:blipFill>
        <p:spPr bwMode="auto">
          <a:xfrm>
            <a:off x="4031088" y="5628069"/>
            <a:ext cx="1803423" cy="360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93535" y="3948122"/>
            <a:ext cx="3694773" cy="707886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 marL="270272">
              <a:spcBef>
                <a:spcPts val="900"/>
              </a:spcBef>
              <a:spcAft>
                <a:spcPts val="900"/>
              </a:spcAft>
            </a:pPr>
            <a:r>
              <a:rPr lang="en-GB" sz="2000" b="1" dirty="0">
                <a:solidFill>
                  <a:srgbClr val="FFFF00"/>
                </a:solidFill>
              </a:rPr>
              <a:t>IPC ACUTE </a:t>
            </a:r>
            <a:r>
              <a:rPr lang="en-GB" sz="2000" b="1" dirty="0" smtClean="0">
                <a:solidFill>
                  <a:srgbClr val="FFFF00"/>
                </a:solidFill>
              </a:rPr>
              <a:t>MALNUTRITION</a:t>
            </a:r>
            <a:endParaRPr lang="en-US" sz="2000" b="1" dirty="0">
              <a:solidFill>
                <a:srgbClr val="FFFF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/>
          </p:nvPr>
        </p:nvGraphicFramePr>
        <p:xfrm>
          <a:off x="3970563" y="3951970"/>
          <a:ext cx="1863948" cy="376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283"/>
                <a:gridCol w="407049"/>
                <a:gridCol w="407050"/>
                <a:gridCol w="407050"/>
                <a:gridCol w="329516"/>
              </a:tblGrid>
              <a:tr h="37694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C0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FA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0000"/>
                    </a:solidFill>
                  </a:tcPr>
                </a:tc>
              </a:tr>
            </a:tbl>
          </a:graphicData>
        </a:graphic>
      </p:graphicFrame>
      <p:sp>
        <p:nvSpPr>
          <p:cNvPr id="24" name="Rectangle 23"/>
          <p:cNvSpPr/>
          <p:nvPr/>
        </p:nvSpPr>
        <p:spPr>
          <a:xfrm>
            <a:off x="304800" y="0"/>
            <a:ext cx="11887200" cy="997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3200" b="1" dirty="0" smtClean="0">
                <a:solidFill>
                  <a:schemeClr val="bg1"/>
                </a:solidFill>
                <a:latin typeface="Calibri-Bold"/>
                <a:ea typeface="Calibri"/>
                <a:cs typeface="Calibri-Bold"/>
              </a:rPr>
              <a:t>IPC comes with 3 distinctive but interrelated classifications to inform decision making</a:t>
            </a:r>
            <a:endParaRPr lang="en-US" sz="3200" b="1" dirty="0">
              <a:solidFill>
                <a:schemeClr val="bg1"/>
              </a:solidFill>
              <a:latin typeface="Calibri-Bold"/>
              <a:ea typeface="Calibri"/>
              <a:cs typeface="Calibri-Bold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8773" y="2905780"/>
            <a:ext cx="60934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272"/>
            <a:r>
              <a:rPr lang="en-GB" sz="1400" i="1" dirty="0">
                <a:latin typeface="Calibri-Bold"/>
                <a:ea typeface="Calibri"/>
                <a:cs typeface="Calibri-Bold"/>
              </a:rPr>
              <a:t>Food insecurity </a:t>
            </a:r>
            <a:r>
              <a:rPr lang="en-GB" sz="1400" i="1" dirty="0" smtClean="0">
                <a:latin typeface="Calibri-Bold"/>
                <a:ea typeface="Calibri"/>
                <a:cs typeface="Calibri-Bold"/>
              </a:rPr>
              <a:t>of </a:t>
            </a:r>
            <a:r>
              <a:rPr lang="en-GB" sz="1400" i="1" dirty="0">
                <a:latin typeface="Calibri-Bold"/>
                <a:ea typeface="Calibri"/>
                <a:cs typeface="Calibri-Bold"/>
              </a:rPr>
              <a:t>a severity that threatens lives and/or livelihoods regardless of the causes, context or </a:t>
            </a:r>
            <a:r>
              <a:rPr lang="en-GB" sz="1400" i="1" dirty="0" smtClean="0">
                <a:latin typeface="Calibri-Bold"/>
                <a:ea typeface="Calibri"/>
                <a:cs typeface="Calibri-Bold"/>
              </a:rPr>
              <a:t>duration.</a:t>
            </a:r>
            <a:endParaRPr lang="en-GB" sz="1400" i="1" dirty="0">
              <a:latin typeface="Calibri-Bold"/>
              <a:ea typeface="Calibri"/>
              <a:cs typeface="Calibri-Bold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10437" y="5604818"/>
            <a:ext cx="3661019" cy="646331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 marL="270272">
              <a:spcBef>
                <a:spcPts val="900"/>
              </a:spcBef>
              <a:spcAft>
                <a:spcPts val="900"/>
              </a:spcAft>
            </a:pPr>
            <a:r>
              <a:rPr lang="en-GB" b="1" dirty="0">
                <a:solidFill>
                  <a:srgbClr val="FFFF00"/>
                </a:solidFill>
              </a:rPr>
              <a:t>IPC CHRONIC FOOD </a:t>
            </a:r>
            <a:r>
              <a:rPr lang="en-GB" b="1" dirty="0" smtClean="0">
                <a:solidFill>
                  <a:srgbClr val="FFFF00"/>
                </a:solidFill>
              </a:rPr>
              <a:t>INSECURITY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189" y="6248400"/>
            <a:ext cx="66484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272"/>
            <a:r>
              <a:rPr lang="en-GB" sz="1400" i="1" dirty="0">
                <a:latin typeface="Calibri-Bold"/>
                <a:ea typeface="Calibri"/>
                <a:cs typeface="Calibri-Bold"/>
              </a:rPr>
              <a:t>Food insecurity that persists due to structural causes. </a:t>
            </a:r>
          </a:p>
        </p:txBody>
      </p:sp>
      <p:sp>
        <p:nvSpPr>
          <p:cNvPr id="9" name="Rectangle 8"/>
          <p:cNvSpPr/>
          <p:nvPr/>
        </p:nvSpPr>
        <p:spPr>
          <a:xfrm>
            <a:off x="42491" y="4658380"/>
            <a:ext cx="59773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272"/>
            <a:r>
              <a:rPr lang="en-GB" sz="1400" i="1" dirty="0" smtClean="0">
                <a:latin typeface="Calibri-Bold"/>
                <a:ea typeface="Calibri"/>
                <a:cs typeface="Calibri-Bold"/>
              </a:rPr>
              <a:t>Nutrition </a:t>
            </a:r>
            <a:r>
              <a:rPr lang="en-GB" sz="1400" i="1" dirty="0">
                <a:latin typeface="Calibri-Bold"/>
                <a:ea typeface="Calibri"/>
                <a:cs typeface="Calibri-Bold"/>
              </a:rPr>
              <a:t>situation and </a:t>
            </a:r>
            <a:r>
              <a:rPr lang="en-GB" sz="1400" i="1" dirty="0" smtClean="0">
                <a:latin typeface="Calibri-Bold"/>
                <a:ea typeface="Calibri"/>
                <a:cs typeface="Calibri-Bold"/>
              </a:rPr>
              <a:t>outcomes in </a:t>
            </a:r>
            <a:r>
              <a:rPr lang="en-GB" sz="1400" i="1" dirty="0">
                <a:latin typeface="Calibri-Bold"/>
                <a:ea typeface="Calibri"/>
                <a:cs typeface="Calibri-Bold"/>
              </a:rPr>
              <a:t>relation to food </a:t>
            </a:r>
            <a:r>
              <a:rPr lang="en-GB" sz="1400" i="1" dirty="0" smtClean="0">
                <a:latin typeface="Calibri-Bold"/>
                <a:ea typeface="Calibri"/>
                <a:cs typeface="Calibri-Bold"/>
              </a:rPr>
              <a:t>security and non-food </a:t>
            </a:r>
            <a:r>
              <a:rPr lang="en-GB" sz="1400" i="1" dirty="0">
                <a:latin typeface="Calibri-Bold"/>
                <a:ea typeface="Calibri"/>
                <a:cs typeface="Calibri-Bold"/>
              </a:rPr>
              <a:t>factors and causes of </a:t>
            </a:r>
            <a:r>
              <a:rPr lang="en-GB" sz="1400" i="1" dirty="0" smtClean="0">
                <a:latin typeface="Calibri-Bold"/>
                <a:ea typeface="Calibri"/>
                <a:cs typeface="Calibri-Bold"/>
              </a:rPr>
              <a:t>malnutrition.</a:t>
            </a:r>
            <a:endParaRPr lang="en-GB" sz="1400" i="1" dirty="0">
              <a:latin typeface="Calibri-Bold"/>
              <a:ea typeface="Calibri"/>
              <a:cs typeface="Calibri-Bold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080554" y="3739793"/>
            <a:ext cx="17586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000" b="1" dirty="0">
                <a:latin typeface="Calibri Light" pitchFamily="34" charset="0"/>
              </a:rPr>
              <a:t>D</a:t>
            </a:r>
            <a:r>
              <a:rPr lang="en-US" sz="2000" b="1" dirty="0" smtClean="0">
                <a:latin typeface="Calibri Light" pitchFamily="34" charset="0"/>
              </a:rPr>
              <a:t>ecision making process</a:t>
            </a:r>
            <a:endParaRPr lang="en-US" sz="2000" dirty="0">
              <a:latin typeface="Calibri Light" pitchFamily="34" charset="0"/>
            </a:endParaRPr>
          </a:p>
        </p:txBody>
      </p:sp>
      <p:sp>
        <p:nvSpPr>
          <p:cNvPr id="23" name="Right Brace 22"/>
          <p:cNvSpPr/>
          <p:nvPr/>
        </p:nvSpPr>
        <p:spPr>
          <a:xfrm>
            <a:off x="9457824" y="1920959"/>
            <a:ext cx="518344" cy="4555365"/>
          </a:xfrm>
          <a:prstGeom prst="rightBrace">
            <a:avLst>
              <a:gd name="adj1" fmla="val 8333"/>
              <a:gd name="adj2" fmla="val 47631"/>
            </a:avLst>
          </a:prstGeom>
          <a:ln w="19050">
            <a:solidFill>
              <a:srgbClr val="006666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/>
          <p:cNvSpPr/>
          <p:nvPr/>
        </p:nvSpPr>
        <p:spPr>
          <a:xfrm>
            <a:off x="6132140" y="2310747"/>
            <a:ext cx="411885" cy="342322"/>
          </a:xfrm>
          <a:prstGeom prst="rightArrow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680358" y="1981200"/>
            <a:ext cx="2465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/>
              <a:t>I</a:t>
            </a:r>
            <a:r>
              <a:rPr lang="en-US" b="1" dirty="0" smtClean="0"/>
              <a:t>nterventions </a:t>
            </a:r>
            <a:r>
              <a:rPr lang="en-US" b="1" dirty="0"/>
              <a:t>with short-term </a:t>
            </a:r>
            <a:r>
              <a:rPr lang="en-US" b="1" dirty="0" smtClean="0"/>
              <a:t>objectives to address acute food insecurity </a:t>
            </a:r>
            <a:endParaRPr lang="en-US" b="1" dirty="0"/>
          </a:p>
        </p:txBody>
      </p:sp>
      <p:sp>
        <p:nvSpPr>
          <p:cNvPr id="27" name="Right Arrow 26"/>
          <p:cNvSpPr/>
          <p:nvPr/>
        </p:nvSpPr>
        <p:spPr>
          <a:xfrm>
            <a:off x="6127771" y="4008776"/>
            <a:ext cx="411885" cy="342322"/>
          </a:xfrm>
          <a:prstGeom prst="rightArrow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704438" y="4191000"/>
            <a:ext cx="24652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/>
              <a:t>S</a:t>
            </a:r>
            <a:r>
              <a:rPr lang="en-US" b="1" dirty="0" smtClean="0"/>
              <a:t>hort- and long-term </a:t>
            </a:r>
            <a:r>
              <a:rPr lang="en-US" b="1" dirty="0"/>
              <a:t>objectives to </a:t>
            </a:r>
            <a:r>
              <a:rPr lang="en-US" b="1" dirty="0" smtClean="0"/>
              <a:t>decrease acute </a:t>
            </a:r>
            <a:r>
              <a:rPr lang="en-US" b="1" dirty="0"/>
              <a:t>malnutrition</a:t>
            </a:r>
            <a:endParaRPr lang="en-US" b="1" dirty="0">
              <a:latin typeface="Calibri Light" pitchFamily="34" charset="0"/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6137512" y="5878174"/>
            <a:ext cx="411885" cy="342322"/>
          </a:xfrm>
          <a:prstGeom prst="rightArrow">
            <a:avLst/>
          </a:prstGeom>
          <a:solidFill>
            <a:srgbClr val="00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497540" y="5612658"/>
            <a:ext cx="28558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b="1" dirty="0"/>
              <a:t>I</a:t>
            </a:r>
            <a:r>
              <a:rPr lang="en-US" b="1" dirty="0" smtClean="0"/>
              <a:t>nterventions with medium and long-term strategic objectives </a:t>
            </a:r>
            <a:endParaRPr lang="en-US" b="1" dirty="0">
              <a:latin typeface="Calibri Light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648411" y="2021794"/>
            <a:ext cx="2568454" cy="19263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6657302" y="3645172"/>
            <a:ext cx="2568454" cy="19174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864693" y="3562290"/>
            <a:ext cx="20821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000" b="1" i="1" dirty="0">
                <a:solidFill>
                  <a:srgbClr val="006666"/>
                </a:solidFill>
                <a:latin typeface="Calibri Light" pitchFamily="34" charset="0"/>
              </a:rPr>
              <a:t>C</a:t>
            </a:r>
            <a:r>
              <a:rPr lang="en-US" sz="2000" b="1" i="1" dirty="0" smtClean="0">
                <a:solidFill>
                  <a:srgbClr val="006666"/>
                </a:solidFill>
                <a:latin typeface="Calibri Light" pitchFamily="34" charset="0"/>
              </a:rPr>
              <a:t>omplementarity </a:t>
            </a:r>
            <a:endParaRPr lang="en-US" sz="2000" b="1" i="1" dirty="0">
              <a:solidFill>
                <a:srgbClr val="006666"/>
              </a:solidFill>
              <a:latin typeface="Calibri Light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0158" y="2110708"/>
            <a:ext cx="5693773" cy="177320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184644" y="3428803"/>
            <a:ext cx="5658758" cy="176237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882190" y="3450505"/>
            <a:ext cx="20821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000" b="1" i="1" dirty="0">
                <a:solidFill>
                  <a:srgbClr val="006666"/>
                </a:solidFill>
                <a:latin typeface="Calibri Light" pitchFamily="34" charset="0"/>
              </a:rPr>
              <a:t>C</a:t>
            </a:r>
            <a:r>
              <a:rPr lang="en-US" sz="2000" b="1" i="1" dirty="0" smtClean="0">
                <a:solidFill>
                  <a:srgbClr val="006666"/>
                </a:solidFill>
                <a:latin typeface="Calibri Light" pitchFamily="34" charset="0"/>
              </a:rPr>
              <a:t>omplementarity </a:t>
            </a:r>
            <a:endParaRPr lang="en-US" sz="2000" b="1" i="1" dirty="0">
              <a:solidFill>
                <a:srgbClr val="006666"/>
              </a:solidFill>
              <a:latin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05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4287"/>
            <a:ext cx="11887200" cy="993776"/>
          </a:xfrm>
        </p:spPr>
        <p:txBody>
          <a:bodyPr/>
          <a:lstStyle/>
          <a:p>
            <a:r>
              <a:rPr lang="en-US" sz="3200" b="1" dirty="0">
                <a:effectLst/>
              </a:rPr>
              <a:t>Integrated </a:t>
            </a:r>
            <a:r>
              <a:rPr lang="en-US" sz="3200" b="1" dirty="0" smtClean="0">
                <a:effectLst/>
              </a:rPr>
              <a:t>food </a:t>
            </a:r>
            <a:r>
              <a:rPr lang="en-US" sz="3200" b="1" dirty="0">
                <a:effectLst/>
              </a:rPr>
              <a:t>Security </a:t>
            </a:r>
            <a:r>
              <a:rPr lang="en-US" sz="3200" b="1" dirty="0" smtClean="0">
                <a:effectLst/>
              </a:rPr>
              <a:t>&amp; nutrition Phase Classification</a:t>
            </a:r>
            <a:endParaRPr lang="en-US" sz="3200" b="1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3188"/>
            <a:ext cx="11353800" cy="5256212"/>
          </a:xfrm>
        </p:spPr>
        <p:txBody>
          <a:bodyPr>
            <a:normAutofit/>
          </a:bodyPr>
          <a:lstStyle/>
          <a:p>
            <a:pPr marL="817563" indent="-457200">
              <a:spcBef>
                <a:spcPts val="1200"/>
              </a:spcBef>
              <a:spcAft>
                <a:spcPts val="1200"/>
              </a:spcAft>
            </a:pPr>
            <a:r>
              <a:rPr lang="en-US" sz="2600" b="1" dirty="0"/>
              <a:t>IPC is a situation analysis tool that focusses on the analysis of </a:t>
            </a:r>
            <a:r>
              <a:rPr lang="en-US" sz="2600" b="1" dirty="0" smtClean="0"/>
              <a:t>the severity </a:t>
            </a:r>
            <a:r>
              <a:rPr lang="en-US" sz="2600" b="1" dirty="0"/>
              <a:t>of and contributing factors to acute and chronic food insecurity and acute malnutrition </a:t>
            </a:r>
          </a:p>
          <a:p>
            <a:pPr marL="817563" indent="-457200">
              <a:spcBef>
                <a:spcPts val="1200"/>
              </a:spcBef>
              <a:spcAft>
                <a:spcPts val="1200"/>
              </a:spcAft>
            </a:pPr>
            <a:r>
              <a:rPr lang="en-US" sz="2600" b="1" dirty="0"/>
              <a:t>IPC does not collect information but uses existing information on food </a:t>
            </a:r>
            <a:r>
              <a:rPr lang="en-US" sz="2600" b="1" dirty="0" smtClean="0"/>
              <a:t>security </a:t>
            </a:r>
            <a:r>
              <a:rPr lang="en-US" sz="2600" b="1" dirty="0"/>
              <a:t>and nutrition outcomes and contributing </a:t>
            </a:r>
            <a:r>
              <a:rPr lang="en-US" sz="2600" b="1" dirty="0" smtClean="0"/>
              <a:t>factors</a:t>
            </a:r>
          </a:p>
          <a:p>
            <a:pPr marL="817563" indent="-457200">
              <a:spcBef>
                <a:spcPts val="1200"/>
              </a:spcBef>
              <a:spcAft>
                <a:spcPts val="1200"/>
              </a:spcAft>
            </a:pPr>
            <a:endParaRPr lang="en-US" sz="2600" b="1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752917"/>
              </p:ext>
            </p:extLst>
          </p:nvPr>
        </p:nvGraphicFramePr>
        <p:xfrm>
          <a:off x="1219200" y="3810000"/>
          <a:ext cx="10287002" cy="2473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33600"/>
                <a:gridCol w="2743200"/>
                <a:gridCol w="2838452"/>
                <a:gridCol w="25717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Acute Food</a:t>
                      </a:r>
                      <a:r>
                        <a:rPr lang="en-US" baseline="0" dirty="0" smtClean="0"/>
                        <a:t> Insecurity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Acute</a:t>
                      </a:r>
                      <a:r>
                        <a:rPr lang="en-US" baseline="0" dirty="0" smtClean="0"/>
                        <a:t> Malnutrition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Chronic Food Insecurity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Outcome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Food Consumption</a:t>
                      </a:r>
                    </a:p>
                    <a:p>
                      <a:r>
                        <a:rPr lang="en-US" dirty="0" smtClean="0"/>
                        <a:t>Livelihood Change</a:t>
                      </a:r>
                    </a:p>
                    <a:p>
                      <a:r>
                        <a:rPr lang="en-US" dirty="0" smtClean="0"/>
                        <a:t>Etc.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GAM by WHZ</a:t>
                      </a:r>
                    </a:p>
                    <a:p>
                      <a:r>
                        <a:rPr lang="en-US" dirty="0" smtClean="0"/>
                        <a:t>GAM by MUAC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Food Consumption</a:t>
                      </a:r>
                    </a:p>
                    <a:p>
                      <a:r>
                        <a:rPr lang="en-US" dirty="0" smtClean="0"/>
                        <a:t>Livelihood Change</a:t>
                      </a:r>
                    </a:p>
                    <a:p>
                      <a:r>
                        <a:rPr lang="en-US" dirty="0" smtClean="0"/>
                        <a:t>Stunting</a:t>
                      </a:r>
                    </a:p>
                    <a:p>
                      <a:r>
                        <a:rPr lang="en-US" dirty="0" smtClean="0"/>
                        <a:t>Etc.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Contributing factors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Food availability,</a:t>
                      </a:r>
                      <a:r>
                        <a:rPr lang="en-US" baseline="0" dirty="0" smtClean="0"/>
                        <a:t> access, utilization, etc.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Diseases, food intake,</a:t>
                      </a:r>
                      <a:r>
                        <a:rPr lang="en-US" baseline="0" dirty="0" smtClean="0"/>
                        <a:t> care practices, health system functioning, etc.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Food availability,</a:t>
                      </a:r>
                      <a:r>
                        <a:rPr lang="en-US" baseline="0" dirty="0" smtClean="0"/>
                        <a:t> access, utilization, etc.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18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050" y="2362200"/>
            <a:ext cx="8763000" cy="1189038"/>
          </a:xfrm>
        </p:spPr>
        <p:txBody>
          <a:bodyPr/>
          <a:lstStyle/>
          <a:p>
            <a:pPr algn="ctr"/>
            <a:r>
              <a:rPr lang="en-US" b="1" dirty="0" smtClean="0"/>
              <a:t>IPC Acute Malnutrition (AMN)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3635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10363200" cy="990600"/>
          </a:xfrm>
        </p:spPr>
        <p:txBody>
          <a:bodyPr/>
          <a:lstStyle/>
          <a:p>
            <a:r>
              <a:rPr lang="en-GB" sz="3600" b="1" dirty="0" smtClean="0">
                <a:effectLst/>
              </a:rPr>
              <a:t>How does the IPC AMN work?</a:t>
            </a:r>
            <a:endParaRPr lang="en-GB" sz="3600" b="1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088" y="1387474"/>
            <a:ext cx="11506200" cy="508952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/>
              <a:t>Areas are classified based on the acute malnutrition outcomes (i.e. prevalence of acute malnutrition)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/>
              <a:t>GAM by WHZ and GAM by MUAC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en-US" sz="20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/>
              <a:t>Major contributing factors to acute malnutrition are identified based on the IPC AMN Analytical Framework:</a:t>
            </a:r>
            <a:endParaRPr lang="en-US" sz="2800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/>
              <a:t>IPC AMN uses a modified version of the UNICEF Conceptual Framework on Malnutrition as the analytical framework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en-US" sz="20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/>
              <a:t>The severity and magnitude of acute malnutrition along with the possible contributing factors are agreed through consensus and communicated</a:t>
            </a:r>
            <a:endParaRPr lang="en-US" sz="2800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/>
              <a:t>IPC analyses are organized through the in-country Nutrition Cluster/Sectors and in coordination with the other Clusters – i.e. FS, Health, and WASH.</a:t>
            </a:r>
            <a:endParaRPr lang="en-US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0"/>
              </a:spcAft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3125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PC Version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ppt7C.tmp</Template>
  <TotalTime>9652</TotalTime>
  <Words>1121</Words>
  <Application>Microsoft Office PowerPoint</Application>
  <PresentationFormat>Widescreen</PresentationFormat>
  <Paragraphs>173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ＭＳ Ｐゴシック</vt:lpstr>
      <vt:lpstr>Arial</vt:lpstr>
      <vt:lpstr>Calibri</vt:lpstr>
      <vt:lpstr>Calibri Light</vt:lpstr>
      <vt:lpstr>Calibri-Bold</vt:lpstr>
      <vt:lpstr>Leelawadee</vt:lpstr>
      <vt:lpstr>IPC Version 2</vt:lpstr>
      <vt:lpstr>Updates on IPC Acute Malnutrition  GNC Meeting, Amman, 22-24 Oct 2018</vt:lpstr>
      <vt:lpstr>Acknowledgement</vt:lpstr>
      <vt:lpstr>Outline</vt:lpstr>
      <vt:lpstr>What is IPC?</vt:lpstr>
      <vt:lpstr>What is IPC?</vt:lpstr>
      <vt:lpstr>PowerPoint Presentation</vt:lpstr>
      <vt:lpstr>Integrated food Security &amp; nutrition Phase Classification</vt:lpstr>
      <vt:lpstr>IPC Acute Malnutrition (AMN)</vt:lpstr>
      <vt:lpstr>How does the IPC AMN work?</vt:lpstr>
      <vt:lpstr>Classification in IPC AMN</vt:lpstr>
      <vt:lpstr>Contributing factors to acute malnutrition</vt:lpstr>
      <vt:lpstr>Together, they provide the full acute food security and nutrition situation analysis for strategic response</vt:lpstr>
      <vt:lpstr>IPC AMN projection analysis</vt:lpstr>
      <vt:lpstr>IPC AMN Communication Products</vt:lpstr>
      <vt:lpstr>IPC AMN latest developments and immediate plans</vt:lpstr>
      <vt:lpstr>IPC AMN latest developments and immediate plans</vt:lpstr>
      <vt:lpstr>IPC in country process</vt:lpstr>
      <vt:lpstr>Key issues for discussion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1.1.  Welcome and Introduction</dc:title>
  <dc:creator>Jeff Klenk</dc:creator>
  <cp:lastModifiedBy>Douglas Jayasekaran</cp:lastModifiedBy>
  <cp:revision>539</cp:revision>
  <dcterms:created xsi:type="dcterms:W3CDTF">2012-01-23T22:14:43Z</dcterms:created>
  <dcterms:modified xsi:type="dcterms:W3CDTF">2018-10-24T09:27:42Z</dcterms:modified>
</cp:coreProperties>
</file>