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5.xml" ContentType="application/vnd.openxmlformats-officedocument.presentationml.notesSlide+xml"/>
  <Override PartName="/ppt/charts/chart6.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36"/>
  </p:sldMasterIdLst>
  <p:notesMasterIdLst>
    <p:notesMasterId r:id="rId71"/>
  </p:notesMasterIdLst>
  <p:sldIdLst>
    <p:sldId id="300" r:id="rId37"/>
    <p:sldId id="309" r:id="rId38"/>
    <p:sldId id="310" r:id="rId39"/>
    <p:sldId id="311" r:id="rId40"/>
    <p:sldId id="323" r:id="rId41"/>
    <p:sldId id="312" r:id="rId42"/>
    <p:sldId id="324" r:id="rId43"/>
    <p:sldId id="325" r:id="rId44"/>
    <p:sldId id="327" r:id="rId45"/>
    <p:sldId id="328" r:id="rId46"/>
    <p:sldId id="329" r:id="rId47"/>
    <p:sldId id="313" r:id="rId48"/>
    <p:sldId id="339" r:id="rId49"/>
    <p:sldId id="314" r:id="rId50"/>
    <p:sldId id="315" r:id="rId51"/>
    <p:sldId id="316" r:id="rId52"/>
    <p:sldId id="340" r:id="rId53"/>
    <p:sldId id="341" r:id="rId54"/>
    <p:sldId id="343" r:id="rId55"/>
    <p:sldId id="342" r:id="rId56"/>
    <p:sldId id="318" r:id="rId57"/>
    <p:sldId id="326" r:id="rId58"/>
    <p:sldId id="345" r:id="rId59"/>
    <p:sldId id="331" r:id="rId60"/>
    <p:sldId id="334" r:id="rId61"/>
    <p:sldId id="320" r:id="rId62"/>
    <p:sldId id="321" r:id="rId63"/>
    <p:sldId id="346" r:id="rId64"/>
    <p:sldId id="351" r:id="rId65"/>
    <p:sldId id="348" r:id="rId66"/>
    <p:sldId id="352" r:id="rId67"/>
    <p:sldId id="349" r:id="rId68"/>
    <p:sldId id="350" r:id="rId69"/>
    <p:sldId id="337" r:id="rId7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ey Pexton" initials="LP" lastIdx="7" clrIdx="0">
    <p:extLst/>
  </p:cmAuthor>
  <p:cmAuthor id="2" name="Josephine Ippe" initials="JI" lastIdx="3"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99"/>
    <a:srgbClr val="F1CB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306" autoAdjust="0"/>
  </p:normalViewPr>
  <p:slideViewPr>
    <p:cSldViewPr snapToGrid="0" snapToObjects="1">
      <p:cViewPr>
        <p:scale>
          <a:sx n="76" d="100"/>
          <a:sy n="76" d="100"/>
        </p:scale>
        <p:origin x="-119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openxmlformats.org/officeDocument/2006/relationships/slide" Target="slides/slide3.xml"/><Relationship Id="rId21" Type="http://schemas.openxmlformats.org/officeDocument/2006/relationships/customXml" Target="../customXml/item21.xml"/><Relationship Id="rId34" Type="http://schemas.openxmlformats.org/officeDocument/2006/relationships/customXml" Target="../customXml/item34.xml"/><Relationship Id="rId42" Type="http://schemas.openxmlformats.org/officeDocument/2006/relationships/slide" Target="slides/slide6.xml"/><Relationship Id="rId47" Type="http://schemas.openxmlformats.org/officeDocument/2006/relationships/slide" Target="slides/slide11.xml"/><Relationship Id="rId50" Type="http://schemas.openxmlformats.org/officeDocument/2006/relationships/slide" Target="slides/slide14.xml"/><Relationship Id="rId55" Type="http://schemas.openxmlformats.org/officeDocument/2006/relationships/slide" Target="slides/slide19.xml"/><Relationship Id="rId63" Type="http://schemas.openxmlformats.org/officeDocument/2006/relationships/slide" Target="slides/slide27.xml"/><Relationship Id="rId68" Type="http://schemas.openxmlformats.org/officeDocument/2006/relationships/slide" Target="slides/slide32.xml"/><Relationship Id="rId76" Type="http://schemas.openxmlformats.org/officeDocument/2006/relationships/tableStyles" Target="tableStyles.xml"/><Relationship Id="rId7" Type="http://schemas.openxmlformats.org/officeDocument/2006/relationships/customXml" Target="../customXml/item7.xml"/><Relationship Id="rId71"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customXml" Target="../customXml/item29.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slide" Target="slides/slide1.xml"/><Relationship Id="rId40" Type="http://schemas.openxmlformats.org/officeDocument/2006/relationships/slide" Target="slides/slide4.xml"/><Relationship Id="rId45" Type="http://schemas.openxmlformats.org/officeDocument/2006/relationships/slide" Target="slides/slide9.xml"/><Relationship Id="rId53" Type="http://schemas.openxmlformats.org/officeDocument/2006/relationships/slide" Target="slides/slide17.xml"/><Relationship Id="rId58" Type="http://schemas.openxmlformats.org/officeDocument/2006/relationships/slide" Target="slides/slide22.xml"/><Relationship Id="rId66" Type="http://schemas.openxmlformats.org/officeDocument/2006/relationships/slide" Target="slides/slide30.xml"/><Relationship Id="rId74"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slideMaster" Target="slideMasters/slideMaster1.xml"/><Relationship Id="rId49" Type="http://schemas.openxmlformats.org/officeDocument/2006/relationships/slide" Target="slides/slide13.xml"/><Relationship Id="rId57" Type="http://schemas.openxmlformats.org/officeDocument/2006/relationships/slide" Target="slides/slide21.xml"/><Relationship Id="rId61" Type="http://schemas.openxmlformats.org/officeDocument/2006/relationships/slide" Target="slides/slide25.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customXml" Target="../customXml/item31.xml"/><Relationship Id="rId44" Type="http://schemas.openxmlformats.org/officeDocument/2006/relationships/slide" Target="slides/slide8.xml"/><Relationship Id="rId52" Type="http://schemas.openxmlformats.org/officeDocument/2006/relationships/slide" Target="slides/slide16.xml"/><Relationship Id="rId60" Type="http://schemas.openxmlformats.org/officeDocument/2006/relationships/slide" Target="slides/slide24.xml"/><Relationship Id="rId65" Type="http://schemas.openxmlformats.org/officeDocument/2006/relationships/slide" Target="slides/slide29.xml"/><Relationship Id="rId73"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customXml" Target="../customXml/item35.xml"/><Relationship Id="rId43" Type="http://schemas.openxmlformats.org/officeDocument/2006/relationships/slide" Target="slides/slide7.xml"/><Relationship Id="rId48" Type="http://schemas.openxmlformats.org/officeDocument/2006/relationships/slide" Target="slides/slide12.xml"/><Relationship Id="rId56" Type="http://schemas.openxmlformats.org/officeDocument/2006/relationships/slide" Target="slides/slide20.xml"/><Relationship Id="rId64" Type="http://schemas.openxmlformats.org/officeDocument/2006/relationships/slide" Target="slides/slide28.xml"/><Relationship Id="rId69" Type="http://schemas.openxmlformats.org/officeDocument/2006/relationships/slide" Target="slides/slide33.xml"/><Relationship Id="rId8" Type="http://schemas.openxmlformats.org/officeDocument/2006/relationships/customXml" Target="../customXml/item8.xml"/><Relationship Id="rId51" Type="http://schemas.openxmlformats.org/officeDocument/2006/relationships/slide" Target="slides/slide15.xml"/><Relationship Id="rId72"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slide" Target="slides/slide2.xml"/><Relationship Id="rId46" Type="http://schemas.openxmlformats.org/officeDocument/2006/relationships/slide" Target="slides/slide10.xml"/><Relationship Id="rId59" Type="http://schemas.openxmlformats.org/officeDocument/2006/relationships/slide" Target="slides/slide23.xml"/><Relationship Id="rId67" Type="http://schemas.openxmlformats.org/officeDocument/2006/relationships/slide" Target="slides/slide31.xml"/><Relationship Id="rId20" Type="http://schemas.openxmlformats.org/officeDocument/2006/relationships/customXml" Target="../customXml/item20.xml"/><Relationship Id="rId41" Type="http://schemas.openxmlformats.org/officeDocument/2006/relationships/slide" Target="slides/slide5.xml"/><Relationship Id="rId54" Type="http://schemas.openxmlformats.org/officeDocument/2006/relationships/slide" Target="slides/slide18.xml"/><Relationship Id="rId62" Type="http://schemas.openxmlformats.org/officeDocument/2006/relationships/slide" Target="slides/slide26.xml"/><Relationship Id="rId70" Type="http://schemas.openxmlformats.org/officeDocument/2006/relationships/slide" Target="slides/slide34.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customXml" Target="../customXml/item6.xml"/></Relationships>
</file>

<file path=ppt/charts/_rels/chart1.xml.rels><?xml version="1.0" encoding="UTF-8" standalone="yes"?>
<Relationships xmlns="http://schemas.openxmlformats.org/package/2006/relationships"><Relationship Id="rId1" Type="http://schemas.openxmlformats.org/officeDocument/2006/relationships/oleObject" Target="file:///C:\Users\Yara\Documents\Y\GNC\TWGs%20review\online%20questionnaire\final%20excel%20sheet%20for%20responses%20ANALYSI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Yara\Documents\Y\GNC\TWGs%20review\online%20questionnaire\final%20excel%20sheet%20for%20responses%20ANALYSI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Yara\Documents\Y\GNC\TWGs%20review\online%20questionnaire\final%20excel%20sheet%20for%20responses%20ANALYSI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Yara\Desktop\final%20excel%20sheet%20for%20responses%20ANALYSIS%20for%20the%20presentation%20Yara.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Yara\Desktop\final%20excel%20sheet%20for%20responses%20ANALYSIS%20for%20the%20presentation%20Yara.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Yara\Desktop\final%20excel%20sheet%20for%20responses%20ANALYSIS%20for%20the%20presentation%20Yara.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Yara\Documents\Y\GNC\TWGs%20review\online%20questionnaire\final%20excel%20sheet%20for%20responses%20ANALYSI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800"/>
            </a:pPr>
            <a:r>
              <a:rPr lang="en-US" sz="2800"/>
              <a:t>Percentage presence of TWGs per type</a:t>
            </a:r>
          </a:p>
        </c:rich>
      </c:tx>
      <c:layout/>
      <c:overlay val="0"/>
    </c:title>
    <c:autoTitleDeleted val="0"/>
    <c:plotArea>
      <c:layout>
        <c:manualLayout>
          <c:layoutTarget val="inner"/>
          <c:xMode val="edge"/>
          <c:yMode val="edge"/>
          <c:x val="0.45015316797367877"/>
          <c:y val="0.12125815166222817"/>
          <c:w val="0.47525120718936492"/>
          <c:h val="0.83959757592526407"/>
        </c:manualLayout>
      </c:layout>
      <c:barChart>
        <c:barDir val="bar"/>
        <c:grouping val="clustered"/>
        <c:varyColors val="0"/>
        <c:ser>
          <c:idx val="0"/>
          <c:order val="0"/>
          <c:invertIfNegative val="0"/>
          <c:dPt>
            <c:idx val="0"/>
            <c:invertIfNegative val="0"/>
            <c:bubble3D val="0"/>
            <c:spPr>
              <a:solidFill>
                <a:schemeClr val="accent6">
                  <a:lumMod val="40000"/>
                  <a:lumOff val="60000"/>
                </a:schemeClr>
              </a:solidFill>
            </c:spPr>
          </c:dPt>
          <c:dPt>
            <c:idx val="1"/>
            <c:invertIfNegative val="0"/>
            <c:bubble3D val="0"/>
            <c:spPr>
              <a:solidFill>
                <a:srgbClr val="92D050"/>
              </a:solidFill>
            </c:spPr>
          </c:dPt>
          <c:dPt>
            <c:idx val="2"/>
            <c:invertIfNegative val="0"/>
            <c:bubble3D val="0"/>
            <c:spPr>
              <a:solidFill>
                <a:schemeClr val="accent5">
                  <a:lumMod val="40000"/>
                  <a:lumOff val="60000"/>
                </a:schemeClr>
              </a:solidFill>
            </c:spPr>
          </c:dPt>
          <c:dPt>
            <c:idx val="5"/>
            <c:invertIfNegative val="0"/>
            <c:bubble3D val="0"/>
            <c:spPr>
              <a:solidFill>
                <a:schemeClr val="accent4">
                  <a:lumMod val="40000"/>
                  <a:lumOff val="60000"/>
                </a:schemeClr>
              </a:solidFill>
            </c:spPr>
          </c:dPt>
          <c:dPt>
            <c:idx val="7"/>
            <c:invertIfNegative val="0"/>
            <c:bubble3D val="0"/>
            <c:spPr>
              <a:solidFill>
                <a:srgbClr val="FFFF99"/>
              </a:solidFill>
            </c:spPr>
          </c:dPt>
          <c:dPt>
            <c:idx val="9"/>
            <c:invertIfNegative val="0"/>
            <c:bubble3D val="0"/>
            <c:spPr>
              <a:solidFill>
                <a:srgbClr val="99FFCC"/>
              </a:solidFill>
            </c:spPr>
          </c:dPt>
          <c:dPt>
            <c:idx val="11"/>
            <c:invertIfNegative val="0"/>
            <c:bubble3D val="0"/>
            <c:spPr>
              <a:solidFill>
                <a:schemeClr val="accent2">
                  <a:lumMod val="60000"/>
                  <a:lumOff val="40000"/>
                </a:schemeClr>
              </a:solidFill>
            </c:spPr>
          </c:dPt>
          <c:cat>
            <c:strRef>
              <c:f>Sheet1!$B$110:$M$110</c:f>
              <c:strCache>
                <c:ptCount val="12"/>
                <c:pt idx="0">
                  <c:v>Assessment/Survey</c:v>
                </c:pt>
                <c:pt idx="1">
                  <c:v>IYCFE</c:v>
                </c:pt>
                <c:pt idx="2">
                  <c:v>CMAM </c:v>
                </c:pt>
                <c:pt idx="3">
                  <c:v>EPRP </c:v>
                </c:pt>
                <c:pt idx="4">
                  <c:v>Integrated with other sectors </c:v>
                </c:pt>
                <c:pt idx="5">
                  <c:v>Capacity building </c:v>
                </c:pt>
                <c:pt idx="6">
                  <c:v>AAP </c:v>
                </c:pt>
                <c:pt idx="7">
                  <c:v>Advocacy </c:v>
                </c:pt>
                <c:pt idx="8">
                  <c:v>Supply monitoring </c:v>
                </c:pt>
                <c:pt idx="9">
                  <c:v>Micronutrients </c:v>
                </c:pt>
                <c:pt idx="10">
                  <c:v>Information Management </c:v>
                </c:pt>
                <c:pt idx="11">
                  <c:v>WASH in Nut </c:v>
                </c:pt>
              </c:strCache>
            </c:strRef>
          </c:cat>
          <c:val>
            <c:numRef>
              <c:f>Sheet1!$B$149:$M$149</c:f>
              <c:numCache>
                <c:formatCode>0%</c:formatCode>
                <c:ptCount val="12"/>
                <c:pt idx="0">
                  <c:v>0.76</c:v>
                </c:pt>
                <c:pt idx="1">
                  <c:v>0.68</c:v>
                </c:pt>
                <c:pt idx="2">
                  <c:v>0.71</c:v>
                </c:pt>
                <c:pt idx="3">
                  <c:v>0.03</c:v>
                </c:pt>
                <c:pt idx="4">
                  <c:v>0.03</c:v>
                </c:pt>
                <c:pt idx="5">
                  <c:v>0.28999999999999998</c:v>
                </c:pt>
                <c:pt idx="6">
                  <c:v>0.15</c:v>
                </c:pt>
                <c:pt idx="7">
                  <c:v>0.18</c:v>
                </c:pt>
                <c:pt idx="8">
                  <c:v>0.06</c:v>
                </c:pt>
                <c:pt idx="9">
                  <c:v>0.09</c:v>
                </c:pt>
                <c:pt idx="10">
                  <c:v>0.06</c:v>
                </c:pt>
                <c:pt idx="11">
                  <c:v>0.03</c:v>
                </c:pt>
              </c:numCache>
            </c:numRef>
          </c:val>
        </c:ser>
        <c:dLbls>
          <c:showLegendKey val="0"/>
          <c:showVal val="0"/>
          <c:showCatName val="0"/>
          <c:showSerName val="0"/>
          <c:showPercent val="0"/>
          <c:showBubbleSize val="0"/>
        </c:dLbls>
        <c:gapWidth val="100"/>
        <c:axId val="20299776"/>
        <c:axId val="20281600"/>
      </c:barChart>
      <c:valAx>
        <c:axId val="20281600"/>
        <c:scaling>
          <c:orientation val="minMax"/>
        </c:scaling>
        <c:delete val="0"/>
        <c:axPos val="b"/>
        <c:majorGridlines/>
        <c:numFmt formatCode="0%" sourceLinked="1"/>
        <c:majorTickMark val="out"/>
        <c:minorTickMark val="none"/>
        <c:tickLblPos val="nextTo"/>
        <c:crossAx val="20299776"/>
        <c:crosses val="autoZero"/>
        <c:crossBetween val="between"/>
      </c:valAx>
      <c:catAx>
        <c:axId val="20299776"/>
        <c:scaling>
          <c:orientation val="minMax"/>
        </c:scaling>
        <c:delete val="0"/>
        <c:axPos val="l"/>
        <c:majorTickMark val="out"/>
        <c:minorTickMark val="none"/>
        <c:tickLblPos val="nextTo"/>
        <c:txPr>
          <a:bodyPr/>
          <a:lstStyle/>
          <a:p>
            <a:pPr>
              <a:defRPr sz="2000"/>
            </a:pPr>
            <a:endParaRPr lang="en-US"/>
          </a:p>
        </c:txPr>
        <c:crossAx val="20281600"/>
        <c:crosses val="autoZero"/>
        <c:auto val="1"/>
        <c:lblAlgn val="ctr"/>
        <c:lblOffset val="100"/>
        <c:noMultiLvlLbl val="0"/>
      </c:cat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a:pPr>
            <a:r>
              <a:rPr lang="en-US" sz="1800"/>
              <a:t>Do TWGs have</a:t>
            </a:r>
            <a:r>
              <a:rPr lang="en-US" sz="1800" baseline="0"/>
              <a:t> ToRs? </a:t>
            </a:r>
            <a:endParaRPr lang="en-US" sz="1800"/>
          </a:p>
        </c:rich>
      </c:tx>
      <c:layout/>
      <c:overlay val="0"/>
    </c:title>
    <c:autoTitleDeleted val="0"/>
    <c:plotArea>
      <c:layout>
        <c:manualLayout>
          <c:layoutTarget val="inner"/>
          <c:xMode val="edge"/>
          <c:yMode val="edge"/>
          <c:x val="0.30292104111986001"/>
          <c:y val="0.17379192184310294"/>
          <c:w val="0.47471369203849517"/>
          <c:h val="0.79118948673082534"/>
        </c:manualLayout>
      </c:layout>
      <c:pieChart>
        <c:varyColors val="1"/>
        <c:ser>
          <c:idx val="0"/>
          <c:order val="0"/>
          <c:explosion val="8"/>
          <c:dPt>
            <c:idx val="1"/>
            <c:bubble3D val="0"/>
            <c:spPr>
              <a:solidFill>
                <a:srgbClr val="FFFF99"/>
              </a:solidFill>
            </c:spPr>
          </c:dPt>
          <c:dPt>
            <c:idx val="2"/>
            <c:bubble3D val="0"/>
            <c:spPr>
              <a:solidFill>
                <a:srgbClr val="99FF99"/>
              </a:solidFill>
            </c:spPr>
          </c:dPt>
          <c:dPt>
            <c:idx val="3"/>
            <c:bubble3D val="0"/>
            <c:spPr>
              <a:solidFill>
                <a:schemeClr val="accent5">
                  <a:lumMod val="40000"/>
                  <a:lumOff val="60000"/>
                </a:schemeClr>
              </a:solidFill>
            </c:spPr>
          </c:dPt>
          <c:dLbls>
            <c:dLbl>
              <c:idx val="3"/>
              <c:layout>
                <c:manualLayout>
                  <c:x val="-4.7140638670166227E-2"/>
                  <c:y val="7.2921041119860017E-2"/>
                </c:manualLayout>
              </c:layout>
              <c:showLegendKey val="0"/>
              <c:showVal val="0"/>
              <c:showCatName val="1"/>
              <c:showSerName val="0"/>
              <c:showPercent val="1"/>
              <c:showBubbleSize val="0"/>
            </c:dLbl>
            <c:txPr>
              <a:bodyPr/>
              <a:lstStyle/>
              <a:p>
                <a:pPr>
                  <a:defRPr sz="1600"/>
                </a:pPr>
                <a:endParaRPr lang="en-US"/>
              </a:p>
            </c:txPr>
            <c:showLegendKey val="0"/>
            <c:showVal val="0"/>
            <c:showCatName val="1"/>
            <c:showSerName val="0"/>
            <c:showPercent val="1"/>
            <c:showBubbleSize val="0"/>
            <c:showLeaderLines val="1"/>
          </c:dLbls>
          <c:cat>
            <c:strRef>
              <c:f>Sheet1!$A$189:$A$192</c:f>
              <c:strCache>
                <c:ptCount val="4"/>
                <c:pt idx="0">
                  <c:v>Do the TWGs have a ToR? </c:v>
                </c:pt>
                <c:pt idx="1">
                  <c:v>No</c:v>
                </c:pt>
                <c:pt idx="2">
                  <c:v>Yes</c:v>
                </c:pt>
                <c:pt idx="3">
                  <c:v>Don't know</c:v>
                </c:pt>
              </c:strCache>
            </c:strRef>
          </c:cat>
          <c:val>
            <c:numRef>
              <c:f>Sheet1!$B$189:$B$192</c:f>
              <c:numCache>
                <c:formatCode>General</c:formatCode>
                <c:ptCount val="4"/>
                <c:pt idx="1">
                  <c:v>3</c:v>
                </c:pt>
                <c:pt idx="2">
                  <c:v>29</c:v>
                </c:pt>
                <c:pt idx="3">
                  <c:v>1</c:v>
                </c:pt>
              </c:numCache>
            </c:numRef>
          </c:val>
        </c:ser>
        <c:dLbls>
          <c:showLegendKey val="0"/>
          <c:showVal val="0"/>
          <c:showCatName val="1"/>
          <c:showSerName val="0"/>
          <c:showPercent val="0"/>
          <c:showBubbleSize val="0"/>
          <c:showLeaderLines val="1"/>
        </c:dLbls>
        <c:firstSliceAng val="0"/>
      </c:pieChart>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800"/>
            </a:pPr>
            <a:r>
              <a:rPr lang="en-US" sz="2800"/>
              <a:t>Deliverables</a:t>
            </a:r>
            <a:r>
              <a:rPr lang="en-US" sz="2800" baseline="0"/>
              <a:t> of the Assessment TWG</a:t>
            </a:r>
            <a:endParaRPr lang="en-US" sz="2800"/>
          </a:p>
        </c:rich>
      </c:tx>
      <c:layout>
        <c:manualLayout>
          <c:xMode val="edge"/>
          <c:yMode val="edge"/>
          <c:x val="0.38047073611260523"/>
          <c:y val="3.3751723468180443E-2"/>
        </c:manualLayout>
      </c:layout>
      <c:overlay val="0"/>
    </c:title>
    <c:autoTitleDeleted val="0"/>
    <c:plotArea>
      <c:layout>
        <c:manualLayout>
          <c:layoutTarget val="inner"/>
          <c:xMode val="edge"/>
          <c:yMode val="edge"/>
          <c:x val="0.11945894223092907"/>
          <c:y val="0.12053572277144915"/>
          <c:w val="0.53858790490156672"/>
          <c:h val="0.92045929790479974"/>
        </c:manualLayout>
      </c:layout>
      <c:doughnutChart>
        <c:varyColors val="1"/>
        <c:ser>
          <c:idx val="0"/>
          <c:order val="0"/>
          <c:explosion val="11"/>
          <c:dPt>
            <c:idx val="0"/>
            <c:bubble3D val="0"/>
            <c:spPr>
              <a:solidFill>
                <a:schemeClr val="accent3">
                  <a:lumMod val="20000"/>
                  <a:lumOff val="80000"/>
                </a:schemeClr>
              </a:solidFill>
            </c:spPr>
          </c:dPt>
          <c:dPt>
            <c:idx val="1"/>
            <c:bubble3D val="0"/>
            <c:spPr>
              <a:solidFill>
                <a:srgbClr val="FFFF99"/>
              </a:solidFill>
            </c:spPr>
          </c:dPt>
          <c:dPt>
            <c:idx val="2"/>
            <c:bubble3D val="0"/>
            <c:spPr>
              <a:solidFill>
                <a:schemeClr val="accent3">
                  <a:lumMod val="40000"/>
                  <a:lumOff val="60000"/>
                </a:schemeClr>
              </a:solidFill>
            </c:spPr>
          </c:dPt>
          <c:dPt>
            <c:idx val="3"/>
            <c:bubble3D val="0"/>
            <c:spPr>
              <a:solidFill>
                <a:schemeClr val="accent4">
                  <a:lumMod val="60000"/>
                  <a:lumOff val="40000"/>
                </a:schemeClr>
              </a:solidFill>
            </c:spPr>
          </c:dPt>
          <c:dPt>
            <c:idx val="4"/>
            <c:bubble3D val="0"/>
            <c:spPr>
              <a:solidFill>
                <a:schemeClr val="accent6">
                  <a:lumMod val="60000"/>
                  <a:lumOff val="40000"/>
                </a:schemeClr>
              </a:solidFill>
            </c:spPr>
          </c:dPt>
          <c:dPt>
            <c:idx val="5"/>
            <c:bubble3D val="0"/>
            <c:spPr>
              <a:solidFill>
                <a:schemeClr val="accent5">
                  <a:lumMod val="20000"/>
                  <a:lumOff val="80000"/>
                </a:schemeClr>
              </a:solidFill>
            </c:spPr>
          </c:dPt>
          <c:dLbls>
            <c:dLbl>
              <c:idx val="2"/>
              <c:layout/>
              <c:tx>
                <c:rich>
                  <a:bodyPr/>
                  <a:lstStyle/>
                  <a:p>
                    <a:r>
                      <a:rPr lang="en-US" dirty="0"/>
                      <a:t> Review, </a:t>
                    </a:r>
                    <a:r>
                      <a:rPr lang="en-US"/>
                      <a:t>validate </a:t>
                    </a:r>
                    <a:r>
                      <a:rPr lang="en-US" smtClean="0"/>
                      <a:t>and finalize the  </a:t>
                    </a:r>
                    <a:r>
                      <a:rPr lang="en-US" dirty="0"/>
                      <a:t>protocols, methodologies, questionnaires</a:t>
                    </a:r>
                    <a:r>
                      <a:rPr lang="en-US"/>
                      <a:t>, </a:t>
                    </a:r>
                    <a:r>
                      <a:rPr lang="en-US" smtClean="0"/>
                      <a:t>results</a:t>
                    </a:r>
                    <a:r>
                      <a:rPr lang="en-US" baseline="0" smtClean="0"/>
                      <a:t> of different types of assessments</a:t>
                    </a:r>
                    <a:endParaRPr lang="en-US" dirty="0"/>
                  </a:p>
                </c:rich>
              </c:tx>
              <c:showLegendKey val="0"/>
              <c:showVal val="0"/>
              <c:showCatName val="1"/>
              <c:showSerName val="0"/>
              <c:showPercent val="0"/>
              <c:showBubbleSize val="0"/>
            </c:dLbl>
            <c:dLbl>
              <c:idx val="3"/>
              <c:layout>
                <c:manualLayout>
                  <c:x val="-8.8450149192886574E-3"/>
                  <c:y val="1.0553958399681495E-2"/>
                </c:manualLayout>
              </c:layout>
              <c:tx>
                <c:rich>
                  <a:bodyPr/>
                  <a:lstStyle/>
                  <a:p>
                    <a:r>
                      <a:rPr lang="en-US" dirty="0" smtClean="0"/>
                      <a:t>Encourage members  </a:t>
                    </a:r>
                    <a:r>
                      <a:rPr lang="en-US" dirty="0"/>
                      <a:t>to actively share </a:t>
                    </a:r>
                    <a:r>
                      <a:rPr lang="en-US" dirty="0" smtClean="0"/>
                      <a:t>articles and </a:t>
                    </a:r>
                    <a:r>
                      <a:rPr lang="en-US" dirty="0"/>
                      <a:t>best practices </a:t>
                    </a:r>
                  </a:p>
                </c:rich>
              </c:tx>
              <c:showLegendKey val="0"/>
              <c:showVal val="0"/>
              <c:showCatName val="1"/>
              <c:showSerName val="0"/>
              <c:showPercent val="0"/>
              <c:showBubbleSize val="0"/>
            </c:dLbl>
            <c:dLbl>
              <c:idx val="4"/>
              <c:layout>
                <c:manualLayout>
                  <c:x val="-9.0640352648226671E-3"/>
                  <c:y val="-9.164065855404438E-2"/>
                </c:manualLayout>
              </c:layout>
              <c:showLegendKey val="0"/>
              <c:showVal val="0"/>
              <c:showCatName val="1"/>
              <c:showSerName val="0"/>
              <c:showPercent val="0"/>
              <c:showBubbleSize val="0"/>
            </c:dLbl>
            <c:dLbl>
              <c:idx val="6"/>
              <c:layout>
                <c:manualLayout>
                  <c:x val="-6.2467773088389626E-2"/>
                  <c:y val="-7.6907006107142961E-2"/>
                </c:manualLayout>
              </c:layout>
              <c:showLegendKey val="0"/>
              <c:showVal val="0"/>
              <c:showCatName val="1"/>
              <c:showSerName val="0"/>
              <c:showPercent val="0"/>
              <c:showBubbleSize val="0"/>
            </c:dLbl>
            <c:dLbl>
              <c:idx val="7"/>
              <c:layout>
                <c:manualLayout>
                  <c:x val="1.3231038427888823E-3"/>
                  <c:y val="-0.13772202338344069"/>
                </c:manualLayout>
              </c:layout>
              <c:showLegendKey val="0"/>
              <c:showVal val="0"/>
              <c:showCatName val="1"/>
              <c:showSerName val="0"/>
              <c:showPercent val="0"/>
              <c:showBubbleSize val="0"/>
            </c:dLbl>
            <c:txPr>
              <a:bodyPr/>
              <a:lstStyle/>
              <a:p>
                <a:pPr>
                  <a:defRPr sz="1600"/>
                </a:pPr>
                <a:endParaRPr lang="en-US"/>
              </a:p>
            </c:txPr>
            <c:showLegendKey val="0"/>
            <c:showVal val="0"/>
            <c:showCatName val="1"/>
            <c:showSerName val="0"/>
            <c:showPercent val="0"/>
            <c:showBubbleSize val="0"/>
            <c:showLeaderLines val="1"/>
          </c:dLbls>
          <c:cat>
            <c:strRef>
              <c:f>Sheet6!$A$47:$A$50</c:f>
              <c:strCache>
                <c:ptCount val="4"/>
                <c:pt idx="0">
                  <c:v>Training and capacity building of partners </c:v>
                </c:pt>
                <c:pt idx="1">
                  <c:v>Coordinate Nutrition Assessments</c:v>
                </c:pt>
                <c:pt idx="2">
                  <c:v> Review, validate and assist in finalizing the assessment protocols, methodologies, questionnaires, results, reports and recommendations of SMART/ SQUEAC/Rapid Assessments/ IYCF assessments </c:v>
                </c:pt>
                <c:pt idx="3">
                  <c:v>promote AWG members to actively share articles, bulletins and best practices </c:v>
                </c:pt>
              </c:strCache>
            </c:strRef>
          </c:cat>
          <c:val>
            <c:numRef>
              <c:f>Sheet6!$B$47:$B$50</c:f>
              <c:numCache>
                <c:formatCode>General</c:formatCode>
                <c:ptCount val="4"/>
                <c:pt idx="0">
                  <c:v>4</c:v>
                </c:pt>
                <c:pt idx="1">
                  <c:v>3</c:v>
                </c:pt>
                <c:pt idx="2">
                  <c:v>13</c:v>
                </c:pt>
                <c:pt idx="3">
                  <c:v>4</c:v>
                </c:pt>
              </c:numCache>
            </c:numRef>
          </c:val>
        </c:ser>
        <c:dLbls>
          <c:showLegendKey val="0"/>
          <c:showVal val="0"/>
          <c:showCatName val="1"/>
          <c:showSerName val="0"/>
          <c:showPercent val="1"/>
          <c:showBubbleSize val="0"/>
          <c:showLeaderLines val="1"/>
        </c:dLbls>
        <c:firstSliceAng val="0"/>
        <c:holeSize val="50"/>
      </c:doughnutChart>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800"/>
            </a:pPr>
            <a:r>
              <a:rPr lang="en-US" sz="2800"/>
              <a:t>Main deliverables of the IYCF TWGs</a:t>
            </a:r>
          </a:p>
        </c:rich>
      </c:tx>
      <c:layout/>
      <c:overlay val="0"/>
    </c:title>
    <c:autoTitleDeleted val="0"/>
    <c:plotArea>
      <c:layout>
        <c:manualLayout>
          <c:layoutTarget val="inner"/>
          <c:xMode val="edge"/>
          <c:yMode val="edge"/>
          <c:x val="0.55618828574575341"/>
          <c:y val="0.23897441241763623"/>
          <c:w val="0.24515718313485177"/>
          <c:h val="0.5182237295538259"/>
        </c:manualLayout>
      </c:layout>
      <c:barChart>
        <c:barDir val="bar"/>
        <c:grouping val="clustered"/>
        <c:varyColors val="0"/>
        <c:ser>
          <c:idx val="0"/>
          <c:order val="0"/>
          <c:spPr>
            <a:solidFill>
              <a:srgbClr val="FFFF2D"/>
            </a:solidFill>
          </c:spPr>
          <c:invertIfNegative val="0"/>
          <c:cat>
            <c:strRef>
              <c:f>Sheet6!$A$80:$A$85</c:f>
              <c:strCache>
                <c:ptCount val="6"/>
                <c:pt idx="0">
                  <c:v>Identify gaps in coverage </c:v>
                </c:pt>
                <c:pt idx="1">
                  <c:v>Develop and disseminate standardized tools </c:v>
                </c:pt>
                <c:pt idx="2">
                  <c:v>Remotely monitoring the IYCF program for quality </c:v>
                </c:pt>
                <c:pt idx="3">
                  <c:v>Design and roll out a capacity building plan </c:v>
                </c:pt>
                <c:pt idx="4">
                  <c:v>Work on updating IYCF related policies </c:v>
                </c:pt>
                <c:pt idx="5">
                  <c:v>Design response plan</c:v>
                </c:pt>
              </c:strCache>
            </c:strRef>
          </c:cat>
          <c:val>
            <c:numRef>
              <c:f>Sheet6!$B$80:$B$85</c:f>
              <c:numCache>
                <c:formatCode>General</c:formatCode>
                <c:ptCount val="6"/>
                <c:pt idx="0">
                  <c:v>3</c:v>
                </c:pt>
                <c:pt idx="1">
                  <c:v>7</c:v>
                </c:pt>
                <c:pt idx="2">
                  <c:v>5</c:v>
                </c:pt>
                <c:pt idx="3">
                  <c:v>4</c:v>
                </c:pt>
                <c:pt idx="4">
                  <c:v>6</c:v>
                </c:pt>
                <c:pt idx="5">
                  <c:v>4</c:v>
                </c:pt>
              </c:numCache>
            </c:numRef>
          </c:val>
        </c:ser>
        <c:dLbls>
          <c:showLegendKey val="0"/>
          <c:showVal val="0"/>
          <c:showCatName val="0"/>
          <c:showSerName val="0"/>
          <c:showPercent val="0"/>
          <c:showBubbleSize val="0"/>
        </c:dLbls>
        <c:gapWidth val="150"/>
        <c:axId val="95759360"/>
        <c:axId val="95756288"/>
      </c:barChart>
      <c:valAx>
        <c:axId val="95756288"/>
        <c:scaling>
          <c:orientation val="minMax"/>
        </c:scaling>
        <c:delete val="0"/>
        <c:axPos val="b"/>
        <c:majorGridlines/>
        <c:title>
          <c:tx>
            <c:rich>
              <a:bodyPr/>
              <a:lstStyle/>
              <a:p>
                <a:pPr>
                  <a:defRPr/>
                </a:pPr>
                <a:r>
                  <a:rPr lang="en-US"/>
                  <a:t>Number</a:t>
                </a:r>
                <a:r>
                  <a:rPr lang="en-US" baseline="0"/>
                  <a:t> of respondents </a:t>
                </a:r>
                <a:endParaRPr lang="en-US"/>
              </a:p>
            </c:rich>
          </c:tx>
          <c:layout/>
          <c:overlay val="0"/>
        </c:title>
        <c:numFmt formatCode="General" sourceLinked="1"/>
        <c:majorTickMark val="none"/>
        <c:minorTickMark val="none"/>
        <c:tickLblPos val="nextTo"/>
        <c:crossAx val="95759360"/>
        <c:crosses val="autoZero"/>
        <c:crossBetween val="between"/>
      </c:valAx>
      <c:catAx>
        <c:axId val="95759360"/>
        <c:scaling>
          <c:orientation val="minMax"/>
        </c:scaling>
        <c:delete val="0"/>
        <c:axPos val="l"/>
        <c:majorTickMark val="none"/>
        <c:minorTickMark val="none"/>
        <c:tickLblPos val="nextTo"/>
        <c:txPr>
          <a:bodyPr/>
          <a:lstStyle/>
          <a:p>
            <a:pPr>
              <a:defRPr sz="1800"/>
            </a:pPr>
            <a:endParaRPr lang="en-US"/>
          </a:p>
        </c:txPr>
        <c:crossAx val="95756288"/>
        <c:crosses val="autoZero"/>
        <c:auto val="1"/>
        <c:lblAlgn val="ctr"/>
        <c:lblOffset val="100"/>
        <c:noMultiLvlLbl val="0"/>
      </c:catAx>
    </c:plotArea>
    <c:plotVisOnly val="1"/>
    <c:dispBlanksAs val="gap"/>
    <c:showDLblsOverMax val="0"/>
  </c:chart>
  <c:txPr>
    <a:bodyPr/>
    <a:lstStyle/>
    <a:p>
      <a:pPr>
        <a:defRPr sz="16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800"/>
            </a:pPr>
            <a:r>
              <a:rPr lang="en-US" sz="2800"/>
              <a:t>Main deliverables of the</a:t>
            </a:r>
            <a:r>
              <a:rPr lang="en-US" sz="2800" baseline="0"/>
              <a:t> CMAM TWGs</a:t>
            </a:r>
            <a:endParaRPr lang="en-US" sz="2800"/>
          </a:p>
        </c:rich>
      </c:tx>
      <c:layout/>
      <c:overlay val="0"/>
    </c:title>
    <c:autoTitleDeleted val="0"/>
    <c:plotArea>
      <c:layout/>
      <c:doughnutChart>
        <c:varyColors val="1"/>
        <c:ser>
          <c:idx val="0"/>
          <c:order val="0"/>
          <c:explosion val="25"/>
          <c:dPt>
            <c:idx val="0"/>
            <c:bubble3D val="0"/>
            <c:spPr>
              <a:solidFill>
                <a:schemeClr val="accent1">
                  <a:lumMod val="20000"/>
                  <a:lumOff val="80000"/>
                </a:schemeClr>
              </a:solidFill>
            </c:spPr>
          </c:dPt>
          <c:dPt>
            <c:idx val="1"/>
            <c:bubble3D val="0"/>
            <c:spPr>
              <a:solidFill>
                <a:srgbClr val="FFFF99"/>
              </a:solidFill>
            </c:spPr>
          </c:dPt>
          <c:dPt>
            <c:idx val="2"/>
            <c:bubble3D val="0"/>
            <c:spPr>
              <a:solidFill>
                <a:schemeClr val="accent4">
                  <a:lumMod val="20000"/>
                  <a:lumOff val="80000"/>
                </a:schemeClr>
              </a:solidFill>
            </c:spPr>
          </c:dPt>
          <c:dPt>
            <c:idx val="3"/>
            <c:bubble3D val="0"/>
            <c:spPr>
              <a:solidFill>
                <a:schemeClr val="accent2">
                  <a:lumMod val="40000"/>
                  <a:lumOff val="60000"/>
                </a:schemeClr>
              </a:solidFill>
            </c:spPr>
          </c:dPt>
          <c:dPt>
            <c:idx val="5"/>
            <c:bubble3D val="0"/>
            <c:spPr>
              <a:solidFill>
                <a:schemeClr val="accent3">
                  <a:lumMod val="40000"/>
                  <a:lumOff val="60000"/>
                </a:schemeClr>
              </a:solidFill>
            </c:spPr>
          </c:dPt>
          <c:dPt>
            <c:idx val="6"/>
            <c:bubble3D val="0"/>
            <c:spPr>
              <a:solidFill>
                <a:srgbClr val="FF9999"/>
              </a:solidFill>
            </c:spPr>
          </c:dPt>
          <c:dLbls>
            <c:dLbl>
              <c:idx val="0"/>
              <c:layout>
                <c:manualLayout>
                  <c:x val="4.2391696387765569E-2"/>
                  <c:y val="3.8474749557078705E-2"/>
                </c:manualLayout>
              </c:layout>
              <c:showLegendKey val="0"/>
              <c:showVal val="0"/>
              <c:showCatName val="1"/>
              <c:showSerName val="0"/>
              <c:showPercent val="0"/>
              <c:showBubbleSize val="0"/>
            </c:dLbl>
            <c:dLbl>
              <c:idx val="4"/>
              <c:layout>
                <c:manualLayout>
                  <c:x val="9.1657721919493132E-3"/>
                  <c:y val="9.1606546564473191E-3"/>
                </c:manualLayout>
              </c:layout>
              <c:showLegendKey val="0"/>
              <c:showVal val="0"/>
              <c:showCatName val="1"/>
              <c:showSerName val="0"/>
              <c:showPercent val="0"/>
              <c:showBubbleSize val="0"/>
            </c:dLbl>
            <c:dLbl>
              <c:idx val="5"/>
              <c:layout>
                <c:manualLayout>
                  <c:x val="8.0200506679556482E-3"/>
                  <c:y val="1.4657047450315711E-2"/>
                </c:manualLayout>
              </c:layout>
              <c:showLegendKey val="0"/>
              <c:showVal val="0"/>
              <c:showCatName val="1"/>
              <c:showSerName val="0"/>
              <c:showPercent val="0"/>
              <c:showBubbleSize val="0"/>
            </c:dLbl>
            <c:dLbl>
              <c:idx val="6"/>
              <c:layout>
                <c:manualLayout>
                  <c:x val="-1.3748658287923968E-2"/>
                  <c:y val="1.2824916519026248E-2"/>
                </c:manualLayout>
              </c:layout>
              <c:showLegendKey val="0"/>
              <c:showVal val="0"/>
              <c:showCatName val="1"/>
              <c:showSerName val="0"/>
              <c:showPercent val="0"/>
              <c:showBubbleSize val="0"/>
            </c:dLbl>
            <c:dLbl>
              <c:idx val="7"/>
              <c:layout>
                <c:manualLayout>
                  <c:x val="2.4060149833297535E-2"/>
                  <c:y val="-1.5221476801658017E-2"/>
                </c:manualLayout>
              </c:layout>
              <c:showLegendKey val="0"/>
              <c:showVal val="0"/>
              <c:showCatName val="1"/>
              <c:showSerName val="0"/>
              <c:showPercent val="0"/>
              <c:showBubbleSize val="0"/>
            </c:dLbl>
            <c:dLbl>
              <c:idx val="8"/>
              <c:layout>
                <c:manualLayout>
                  <c:x val="1.1457214206332158E-2"/>
                  <c:y val="-7.5812163781201189E-2"/>
                </c:manualLayout>
              </c:layout>
              <c:showLegendKey val="0"/>
              <c:showVal val="0"/>
              <c:showCatName val="1"/>
              <c:showSerName val="0"/>
              <c:showPercent val="0"/>
              <c:showBubbleSize val="0"/>
            </c:dLbl>
            <c:txPr>
              <a:bodyPr/>
              <a:lstStyle/>
              <a:p>
                <a:pPr algn="ctr">
                  <a:defRPr lang="en-US" sz="1400" b="0" i="0" u="none" strike="noStrike" kern="1200" baseline="0">
                    <a:solidFill>
                      <a:sysClr val="windowText" lastClr="000000"/>
                    </a:solidFill>
                    <a:latin typeface="+mn-lt"/>
                    <a:ea typeface="+mn-ea"/>
                    <a:cs typeface="+mn-cs"/>
                  </a:defRPr>
                </a:pPr>
                <a:endParaRPr lang="en-US"/>
              </a:p>
            </c:txPr>
            <c:showLegendKey val="0"/>
            <c:showVal val="0"/>
            <c:showCatName val="1"/>
            <c:showSerName val="0"/>
            <c:showPercent val="0"/>
            <c:showBubbleSize val="0"/>
            <c:showLeaderLines val="1"/>
          </c:dLbls>
          <c:cat>
            <c:strRef>
              <c:f>Sheet6!$A$64:$A$68</c:f>
              <c:strCache>
                <c:ptCount val="5"/>
                <c:pt idx="0">
                  <c:v> Update or develop the national CMAM protocol or guideline </c:v>
                </c:pt>
                <c:pt idx="1">
                  <c:v>Training and capacity building for health workers</c:v>
                </c:pt>
                <c:pt idx="2">
                  <c:v>Monitoring and analyze the performance data of the CMAM programs implemented </c:v>
                </c:pt>
                <c:pt idx="3">
                  <c:v>CMAM Tools harmonization</c:v>
                </c:pt>
                <c:pt idx="4">
                  <c:v>Mapping service delivery points </c:v>
                </c:pt>
              </c:strCache>
            </c:strRef>
          </c:cat>
          <c:val>
            <c:numRef>
              <c:f>Sheet6!$B$64:$B$68</c:f>
              <c:numCache>
                <c:formatCode>General</c:formatCode>
                <c:ptCount val="5"/>
                <c:pt idx="0">
                  <c:v>9</c:v>
                </c:pt>
                <c:pt idx="1">
                  <c:v>7</c:v>
                </c:pt>
                <c:pt idx="2">
                  <c:v>7</c:v>
                </c:pt>
                <c:pt idx="3">
                  <c:v>9</c:v>
                </c:pt>
                <c:pt idx="4">
                  <c:v>3</c:v>
                </c:pt>
              </c:numCache>
            </c:numRef>
          </c:val>
        </c:ser>
        <c:dLbls>
          <c:showLegendKey val="0"/>
          <c:showVal val="0"/>
          <c:showCatName val="1"/>
          <c:showSerName val="0"/>
          <c:showPercent val="1"/>
          <c:showBubbleSize val="0"/>
          <c:showLeaderLines val="1"/>
        </c:dLbls>
        <c:firstSliceAng val="0"/>
        <c:holeSize val="50"/>
      </c:doughnutChart>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a:lstStyle/>
          <a:p>
            <a:pPr>
              <a:defRPr sz="2800"/>
            </a:pPr>
            <a:r>
              <a:rPr lang="en-US" sz="2800"/>
              <a:t>Main challenges faced by TWGs as listed by respondents </a:t>
            </a:r>
          </a:p>
        </c:rich>
      </c:tx>
      <c:layout/>
      <c:overlay val="0"/>
    </c:title>
    <c:autoTitleDeleted val="0"/>
    <c:plotArea>
      <c:layout>
        <c:manualLayout>
          <c:layoutTarget val="inner"/>
          <c:xMode val="edge"/>
          <c:yMode val="edge"/>
          <c:x val="0.60292464970930626"/>
          <c:y val="0.24436647173489279"/>
          <c:w val="0.37867920944132749"/>
          <c:h val="0.66307669874599007"/>
        </c:manualLayout>
      </c:layout>
      <c:barChart>
        <c:barDir val="bar"/>
        <c:grouping val="clustered"/>
        <c:varyColors val="0"/>
        <c:ser>
          <c:idx val="0"/>
          <c:order val="0"/>
          <c:invertIfNegative val="0"/>
          <c:cat>
            <c:strRef>
              <c:f>Sheet2!$B$1:$G$1</c:f>
              <c:strCache>
                <c:ptCount val="6"/>
                <c:pt idx="0">
                  <c:v>Lack of time or competing priorities</c:v>
                </c:pt>
                <c:pt idx="1">
                  <c:v>Lack of commitment </c:v>
                </c:pt>
                <c:pt idx="2">
                  <c:v>Staff turnover</c:v>
                </c:pt>
                <c:pt idx="3">
                  <c:v>Lack of leadership</c:v>
                </c:pt>
                <c:pt idx="4">
                  <c:v>Delays in task completion, in decisions, etc. </c:v>
                </c:pt>
                <c:pt idx="5">
                  <c:v>Lack of funds</c:v>
                </c:pt>
              </c:strCache>
            </c:strRef>
          </c:cat>
          <c:val>
            <c:numRef>
              <c:f>Sheet2!$B$38:$G$38</c:f>
              <c:numCache>
                <c:formatCode>General</c:formatCode>
                <c:ptCount val="6"/>
                <c:pt idx="0">
                  <c:v>7</c:v>
                </c:pt>
                <c:pt idx="1">
                  <c:v>7</c:v>
                </c:pt>
                <c:pt idx="2">
                  <c:v>7</c:v>
                </c:pt>
                <c:pt idx="3">
                  <c:v>3</c:v>
                </c:pt>
                <c:pt idx="4">
                  <c:v>4</c:v>
                </c:pt>
                <c:pt idx="5">
                  <c:v>3</c:v>
                </c:pt>
              </c:numCache>
            </c:numRef>
          </c:val>
        </c:ser>
        <c:dLbls>
          <c:showLegendKey val="0"/>
          <c:showVal val="0"/>
          <c:showCatName val="0"/>
          <c:showSerName val="0"/>
          <c:showPercent val="0"/>
          <c:showBubbleSize val="0"/>
        </c:dLbls>
        <c:gapWidth val="150"/>
        <c:axId val="33156096"/>
        <c:axId val="92734592"/>
      </c:barChart>
      <c:catAx>
        <c:axId val="33156096"/>
        <c:scaling>
          <c:orientation val="minMax"/>
        </c:scaling>
        <c:delete val="0"/>
        <c:axPos val="l"/>
        <c:majorTickMark val="none"/>
        <c:minorTickMark val="none"/>
        <c:tickLblPos val="nextTo"/>
        <c:txPr>
          <a:bodyPr/>
          <a:lstStyle/>
          <a:p>
            <a:pPr>
              <a:defRPr sz="1800"/>
            </a:pPr>
            <a:endParaRPr lang="en-US"/>
          </a:p>
        </c:txPr>
        <c:crossAx val="92734592"/>
        <c:crosses val="autoZero"/>
        <c:auto val="1"/>
        <c:lblAlgn val="ctr"/>
        <c:lblOffset val="100"/>
        <c:noMultiLvlLbl val="0"/>
      </c:catAx>
      <c:valAx>
        <c:axId val="92734592"/>
        <c:scaling>
          <c:orientation val="minMax"/>
        </c:scaling>
        <c:delete val="0"/>
        <c:axPos val="b"/>
        <c:majorGridlines/>
        <c:title>
          <c:tx>
            <c:rich>
              <a:bodyPr/>
              <a:lstStyle/>
              <a:p>
                <a:pPr>
                  <a:defRPr sz="1100"/>
                </a:pPr>
                <a:r>
                  <a:rPr lang="en-US" sz="1100"/>
                  <a:t>Number of respondents </a:t>
                </a:r>
              </a:p>
            </c:rich>
          </c:tx>
          <c:layout/>
          <c:overlay val="0"/>
        </c:title>
        <c:numFmt formatCode="General" sourceLinked="1"/>
        <c:majorTickMark val="none"/>
        <c:minorTickMark val="none"/>
        <c:tickLblPos val="nextTo"/>
        <c:crossAx val="33156096"/>
        <c:crosses val="autoZero"/>
        <c:crossBetween val="between"/>
      </c:valAx>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pPr>
            <a:r>
              <a:rPr lang="en-US" sz="2400"/>
              <a:t>Is</a:t>
            </a:r>
            <a:r>
              <a:rPr lang="en-US" sz="2400" baseline="0"/>
              <a:t> there an u</a:t>
            </a:r>
            <a:r>
              <a:rPr lang="en-US" sz="2400"/>
              <a:t>nanswered</a:t>
            </a:r>
            <a:r>
              <a:rPr lang="en-US" sz="2400" baseline="0"/>
              <a:t> technical question or issue in country requiring urgent attention?</a:t>
            </a:r>
            <a:endParaRPr lang="en-US" sz="2400"/>
          </a:p>
        </c:rich>
      </c:tx>
      <c:layout/>
      <c:overlay val="0"/>
    </c:title>
    <c:autoTitleDeleted val="0"/>
    <c:plotArea>
      <c:layout/>
      <c:pieChart>
        <c:varyColors val="1"/>
        <c:ser>
          <c:idx val="0"/>
          <c:order val="0"/>
          <c:explosion val="25"/>
          <c:dPt>
            <c:idx val="0"/>
            <c:bubble3D val="0"/>
            <c:spPr>
              <a:solidFill>
                <a:schemeClr val="accent1">
                  <a:lumMod val="40000"/>
                  <a:lumOff val="60000"/>
                </a:schemeClr>
              </a:solidFill>
            </c:spPr>
          </c:dPt>
          <c:dPt>
            <c:idx val="1"/>
            <c:bubble3D val="0"/>
            <c:spPr>
              <a:solidFill>
                <a:srgbClr val="FF9999"/>
              </a:solidFill>
            </c:spPr>
          </c:dPt>
          <c:dPt>
            <c:idx val="2"/>
            <c:bubble3D val="0"/>
            <c:spPr>
              <a:solidFill>
                <a:srgbClr val="FFFFCC"/>
              </a:solidFill>
            </c:spPr>
          </c:dPt>
          <c:dLbls>
            <c:dLbl>
              <c:idx val="2"/>
              <c:layout>
                <c:manualLayout>
                  <c:x val="-2.5743000874890638E-2"/>
                  <c:y val="5.5392607174103235E-2"/>
                </c:manualLayout>
              </c:layout>
              <c:showLegendKey val="0"/>
              <c:showVal val="0"/>
              <c:showCatName val="1"/>
              <c:showSerName val="0"/>
              <c:showPercent val="0"/>
              <c:showBubbleSize val="0"/>
            </c:dLbl>
            <c:txPr>
              <a:bodyPr/>
              <a:lstStyle/>
              <a:p>
                <a:pPr>
                  <a:defRPr sz="1400"/>
                </a:pPr>
                <a:endParaRPr lang="en-US"/>
              </a:p>
            </c:txPr>
            <c:showLegendKey val="0"/>
            <c:showVal val="0"/>
            <c:showCatName val="1"/>
            <c:showSerName val="0"/>
            <c:showPercent val="0"/>
            <c:showBubbleSize val="0"/>
            <c:showLeaderLines val="1"/>
          </c:dLbls>
          <c:cat>
            <c:strRef>
              <c:f>Sheet3!$B$38:$D$38</c:f>
              <c:strCache>
                <c:ptCount val="3"/>
                <c:pt idx="0">
                  <c:v>Yes</c:v>
                </c:pt>
                <c:pt idx="1">
                  <c:v>No</c:v>
                </c:pt>
                <c:pt idx="2">
                  <c:v>Don't know</c:v>
                </c:pt>
              </c:strCache>
            </c:strRef>
          </c:cat>
          <c:val>
            <c:numRef>
              <c:f>Sheet3!$B$39:$D$39</c:f>
              <c:numCache>
                <c:formatCode>General</c:formatCode>
                <c:ptCount val="3"/>
                <c:pt idx="0">
                  <c:v>10</c:v>
                </c:pt>
                <c:pt idx="1">
                  <c:v>21</c:v>
                </c:pt>
                <c:pt idx="2">
                  <c:v>2</c:v>
                </c:pt>
              </c:numCache>
            </c:numRef>
          </c:val>
        </c:ser>
        <c:ser>
          <c:idx val="1"/>
          <c:order val="1"/>
          <c:explosion val="25"/>
          <c:dLbls>
            <c:showLegendKey val="0"/>
            <c:showVal val="0"/>
            <c:showCatName val="1"/>
            <c:showSerName val="0"/>
            <c:showPercent val="0"/>
            <c:showBubbleSize val="0"/>
            <c:showLeaderLines val="1"/>
          </c:dLbls>
          <c:cat>
            <c:strRef>
              <c:f>Sheet3!$B$38:$D$38</c:f>
              <c:strCache>
                <c:ptCount val="3"/>
                <c:pt idx="0">
                  <c:v>Yes</c:v>
                </c:pt>
                <c:pt idx="1">
                  <c:v>No</c:v>
                </c:pt>
                <c:pt idx="2">
                  <c:v>Don't know</c:v>
                </c:pt>
              </c:strCache>
            </c:strRef>
          </c:cat>
          <c:val>
            <c:numRef>
              <c:f>Sheet3!$B$40:$D$40</c:f>
              <c:numCache>
                <c:formatCode>0%</c:formatCode>
                <c:ptCount val="3"/>
                <c:pt idx="0">
                  <c:v>0.30303030303030304</c:v>
                </c:pt>
                <c:pt idx="1">
                  <c:v>0.63636363636363635</c:v>
                </c:pt>
                <c:pt idx="2">
                  <c:v>6.0606060606060608E-2</c:v>
                </c:pt>
              </c:numCache>
            </c:numRef>
          </c:val>
        </c:ser>
        <c:dLbls>
          <c:showLegendKey val="0"/>
          <c:showVal val="0"/>
          <c:showCatName val="1"/>
          <c:showSerName val="0"/>
          <c:showPercent val="0"/>
          <c:showBubbleSize val="0"/>
          <c:showLeaderLines val="1"/>
        </c:dLbls>
        <c:firstSliceAng val="0"/>
      </c:pieChart>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8197BC-3F9C-B04E-BE49-6C44747D8F8B}" type="datetimeFigureOut">
              <a:rPr lang="en-US" smtClean="0"/>
              <a:t>10/22/2018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135101-A87E-EF42-9E59-E7216A571B2F}" type="slidenum">
              <a:rPr lang="en-US" smtClean="0"/>
              <a:t>‹#›</a:t>
            </a:fld>
            <a:endParaRPr lang="en-US"/>
          </a:p>
        </p:txBody>
      </p:sp>
    </p:spTree>
    <p:extLst>
      <p:ext uri="{BB962C8B-B14F-4D97-AF65-F5344CB8AC3E}">
        <p14:creationId xmlns:p14="http://schemas.microsoft.com/office/powerpoint/2010/main" val="220678461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a:t>
            </a:r>
            <a:r>
              <a:rPr lang="en-US" baseline="0" dirty="0" smtClean="0"/>
              <a:t> think it is better to ask Josephine to say 2 minutes on the background</a:t>
            </a:r>
            <a:endParaRPr lang="en-US" dirty="0"/>
          </a:p>
        </p:txBody>
      </p:sp>
      <p:sp>
        <p:nvSpPr>
          <p:cNvPr id="4" name="Slide Number Placeholder 3"/>
          <p:cNvSpPr>
            <a:spLocks noGrp="1"/>
          </p:cNvSpPr>
          <p:nvPr>
            <p:ph type="sldNum" sz="quarter" idx="10"/>
          </p:nvPr>
        </p:nvSpPr>
        <p:spPr/>
        <p:txBody>
          <a:bodyPr/>
          <a:lstStyle/>
          <a:p>
            <a:fld id="{20135101-A87E-EF42-9E59-E7216A571B2F}" type="slidenum">
              <a:rPr lang="en-US" smtClean="0"/>
              <a:t>2</a:t>
            </a:fld>
            <a:endParaRPr lang="en-US"/>
          </a:p>
        </p:txBody>
      </p:sp>
    </p:spTree>
    <p:extLst>
      <p:ext uri="{BB962C8B-B14F-4D97-AF65-F5344CB8AC3E}">
        <p14:creationId xmlns:p14="http://schemas.microsoft.com/office/powerpoint/2010/main" val="4272598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How can the membership of the TWGs be diversified? How do we tap into the country’s technical resources? </a:t>
            </a:r>
          </a:p>
          <a:p>
            <a:endParaRPr lang="en-US" dirty="0"/>
          </a:p>
        </p:txBody>
      </p:sp>
      <p:sp>
        <p:nvSpPr>
          <p:cNvPr id="4" name="Slide Number Placeholder 3"/>
          <p:cNvSpPr>
            <a:spLocks noGrp="1"/>
          </p:cNvSpPr>
          <p:nvPr>
            <p:ph type="sldNum" sz="quarter" idx="10"/>
          </p:nvPr>
        </p:nvSpPr>
        <p:spPr/>
        <p:txBody>
          <a:bodyPr/>
          <a:lstStyle/>
          <a:p>
            <a:fld id="{20135101-A87E-EF42-9E59-E7216A571B2F}" type="slidenum">
              <a:rPr lang="en-US" smtClean="0"/>
              <a:t>20</a:t>
            </a:fld>
            <a:endParaRPr lang="en-US"/>
          </a:p>
        </p:txBody>
      </p:sp>
    </p:spTree>
    <p:extLst>
      <p:ext uri="{BB962C8B-B14F-4D97-AF65-F5344CB8AC3E}">
        <p14:creationId xmlns:p14="http://schemas.microsoft.com/office/powerpoint/2010/main" val="32695300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Are we working to keep the strategic niche of an agency and ensure its supremacy and subsequent continuous funding stream or are we here to find ways to deliver better to populations while engaging all partners?  </a:t>
            </a:r>
          </a:p>
          <a:p>
            <a:endParaRPr lang="en-US" dirty="0"/>
          </a:p>
        </p:txBody>
      </p:sp>
      <p:sp>
        <p:nvSpPr>
          <p:cNvPr id="4" name="Slide Number Placeholder 3"/>
          <p:cNvSpPr>
            <a:spLocks noGrp="1"/>
          </p:cNvSpPr>
          <p:nvPr>
            <p:ph type="sldNum" sz="quarter" idx="10"/>
          </p:nvPr>
        </p:nvSpPr>
        <p:spPr/>
        <p:txBody>
          <a:bodyPr/>
          <a:lstStyle/>
          <a:p>
            <a:fld id="{20135101-A87E-EF42-9E59-E7216A571B2F}" type="slidenum">
              <a:rPr lang="en-US" smtClean="0"/>
              <a:t>21</a:t>
            </a:fld>
            <a:endParaRPr lang="en-US"/>
          </a:p>
        </p:txBody>
      </p:sp>
    </p:spTree>
    <p:extLst>
      <p:ext uri="{BB962C8B-B14F-4D97-AF65-F5344CB8AC3E}">
        <p14:creationId xmlns:p14="http://schemas.microsoft.com/office/powerpoint/2010/main" val="42191713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Keep all these slides? </a:t>
            </a:r>
            <a:endParaRPr lang="en-US" dirty="0"/>
          </a:p>
        </p:txBody>
      </p:sp>
      <p:sp>
        <p:nvSpPr>
          <p:cNvPr id="4" name="Slide Number Placeholder 3"/>
          <p:cNvSpPr>
            <a:spLocks noGrp="1"/>
          </p:cNvSpPr>
          <p:nvPr>
            <p:ph type="sldNum" sz="quarter" idx="10"/>
          </p:nvPr>
        </p:nvSpPr>
        <p:spPr/>
        <p:txBody>
          <a:bodyPr/>
          <a:lstStyle/>
          <a:p>
            <a:fld id="{20135101-A87E-EF42-9E59-E7216A571B2F}" type="slidenum">
              <a:rPr lang="en-US" smtClean="0"/>
              <a:t>24</a:t>
            </a:fld>
            <a:endParaRPr lang="en-US"/>
          </a:p>
        </p:txBody>
      </p:sp>
    </p:spTree>
    <p:extLst>
      <p:ext uri="{BB962C8B-B14F-4D97-AF65-F5344CB8AC3E}">
        <p14:creationId xmlns:p14="http://schemas.microsoft.com/office/powerpoint/2010/main" val="36770390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Page 23 of the report </a:t>
            </a:r>
            <a:endParaRPr lang="en-US" dirty="0"/>
          </a:p>
        </p:txBody>
      </p:sp>
      <p:sp>
        <p:nvSpPr>
          <p:cNvPr id="4" name="Slide Number Placeholder 3"/>
          <p:cNvSpPr>
            <a:spLocks noGrp="1"/>
          </p:cNvSpPr>
          <p:nvPr>
            <p:ph type="sldNum" sz="quarter" idx="10"/>
          </p:nvPr>
        </p:nvSpPr>
        <p:spPr/>
        <p:txBody>
          <a:bodyPr/>
          <a:lstStyle/>
          <a:p>
            <a:fld id="{20135101-A87E-EF42-9E59-E7216A571B2F}" type="slidenum">
              <a:rPr lang="en-US" smtClean="0"/>
              <a:t>27</a:t>
            </a:fld>
            <a:endParaRPr lang="en-US"/>
          </a:p>
        </p:txBody>
      </p:sp>
    </p:spTree>
    <p:extLst>
      <p:ext uri="{BB962C8B-B14F-4D97-AF65-F5344CB8AC3E}">
        <p14:creationId xmlns:p14="http://schemas.microsoft.com/office/powerpoint/2010/main" val="25230813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Pages 24 onward at TWG level</a:t>
            </a:r>
            <a:endParaRPr lang="en-US" dirty="0"/>
          </a:p>
        </p:txBody>
      </p:sp>
      <p:sp>
        <p:nvSpPr>
          <p:cNvPr id="4" name="Slide Number Placeholder 3"/>
          <p:cNvSpPr>
            <a:spLocks noGrp="1"/>
          </p:cNvSpPr>
          <p:nvPr>
            <p:ph type="sldNum" sz="quarter" idx="10"/>
          </p:nvPr>
        </p:nvSpPr>
        <p:spPr/>
        <p:txBody>
          <a:bodyPr/>
          <a:lstStyle/>
          <a:p>
            <a:fld id="{20135101-A87E-EF42-9E59-E7216A571B2F}" type="slidenum">
              <a:rPr lang="en-US" smtClean="0"/>
              <a:t>28</a:t>
            </a:fld>
            <a:endParaRPr lang="en-US"/>
          </a:p>
        </p:txBody>
      </p:sp>
    </p:spTree>
    <p:extLst>
      <p:ext uri="{BB962C8B-B14F-4D97-AF65-F5344CB8AC3E}">
        <p14:creationId xmlns:p14="http://schemas.microsoft.com/office/powerpoint/2010/main" val="30842501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Criteria for membership and chair </a:t>
            </a:r>
          </a:p>
          <a:p>
            <a:r>
              <a:rPr lang="en-US" sz="1200" dirty="0" smtClean="0"/>
              <a:t>Composition of the group</a:t>
            </a:r>
          </a:p>
          <a:p>
            <a:endParaRPr lang="en-US" dirty="0"/>
          </a:p>
        </p:txBody>
      </p:sp>
      <p:sp>
        <p:nvSpPr>
          <p:cNvPr id="4" name="Slide Number Placeholder 3"/>
          <p:cNvSpPr>
            <a:spLocks noGrp="1"/>
          </p:cNvSpPr>
          <p:nvPr>
            <p:ph type="sldNum" sz="quarter" idx="10"/>
          </p:nvPr>
        </p:nvSpPr>
        <p:spPr/>
        <p:txBody>
          <a:bodyPr/>
          <a:lstStyle/>
          <a:p>
            <a:fld id="{20135101-A87E-EF42-9E59-E7216A571B2F}" type="slidenum">
              <a:rPr lang="en-US" smtClean="0"/>
              <a:t>29</a:t>
            </a:fld>
            <a:endParaRPr lang="en-US"/>
          </a:p>
        </p:txBody>
      </p:sp>
    </p:spTree>
    <p:extLst>
      <p:ext uri="{BB962C8B-B14F-4D97-AF65-F5344CB8AC3E}">
        <p14:creationId xmlns:p14="http://schemas.microsoft.com/office/powerpoint/2010/main" val="35635365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global level </a:t>
            </a:r>
            <a:endParaRPr lang="en-US" dirty="0"/>
          </a:p>
        </p:txBody>
      </p:sp>
      <p:sp>
        <p:nvSpPr>
          <p:cNvPr id="4" name="Slide Number Placeholder 3"/>
          <p:cNvSpPr>
            <a:spLocks noGrp="1"/>
          </p:cNvSpPr>
          <p:nvPr>
            <p:ph type="sldNum" sz="quarter" idx="10"/>
          </p:nvPr>
        </p:nvSpPr>
        <p:spPr/>
        <p:txBody>
          <a:bodyPr/>
          <a:lstStyle/>
          <a:p>
            <a:fld id="{20135101-A87E-EF42-9E59-E7216A571B2F}" type="slidenum">
              <a:rPr lang="en-US" smtClean="0"/>
              <a:t>32</a:t>
            </a:fld>
            <a:endParaRPr lang="en-US"/>
          </a:p>
        </p:txBody>
      </p:sp>
    </p:spTree>
    <p:extLst>
      <p:ext uri="{BB962C8B-B14F-4D97-AF65-F5344CB8AC3E}">
        <p14:creationId xmlns:p14="http://schemas.microsoft.com/office/powerpoint/2010/main" val="37823034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a few points</a:t>
            </a:r>
            <a:endParaRPr lang="en-US" dirty="0"/>
          </a:p>
        </p:txBody>
      </p:sp>
      <p:sp>
        <p:nvSpPr>
          <p:cNvPr id="4" name="Slide Number Placeholder 3"/>
          <p:cNvSpPr>
            <a:spLocks noGrp="1"/>
          </p:cNvSpPr>
          <p:nvPr>
            <p:ph type="sldNum" sz="quarter" idx="10"/>
          </p:nvPr>
        </p:nvSpPr>
        <p:spPr/>
        <p:txBody>
          <a:bodyPr/>
          <a:lstStyle/>
          <a:p>
            <a:fld id="{20135101-A87E-EF42-9E59-E7216A571B2F}" type="slidenum">
              <a:rPr lang="en-US" smtClean="0"/>
              <a:t>33</a:t>
            </a:fld>
            <a:endParaRPr lang="en-US"/>
          </a:p>
        </p:txBody>
      </p:sp>
    </p:spTree>
    <p:extLst>
      <p:ext uri="{BB962C8B-B14F-4D97-AF65-F5344CB8AC3E}">
        <p14:creationId xmlns:p14="http://schemas.microsoft.com/office/powerpoint/2010/main" val="133208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135101-A87E-EF42-9E59-E7216A571B2F}" type="slidenum">
              <a:rPr lang="en-US" smtClean="0"/>
              <a:t>3</a:t>
            </a:fld>
            <a:endParaRPr lang="en-US"/>
          </a:p>
        </p:txBody>
      </p:sp>
    </p:spTree>
    <p:extLst>
      <p:ext uri="{BB962C8B-B14F-4D97-AF65-F5344CB8AC3E}">
        <p14:creationId xmlns:p14="http://schemas.microsoft.com/office/powerpoint/2010/main" val="2847902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 can say what is written on pages 6 and 7 of the report. </a:t>
            </a:r>
            <a:endParaRPr lang="en-US" dirty="0"/>
          </a:p>
        </p:txBody>
      </p:sp>
      <p:sp>
        <p:nvSpPr>
          <p:cNvPr id="4" name="Slide Number Placeholder 3"/>
          <p:cNvSpPr>
            <a:spLocks noGrp="1"/>
          </p:cNvSpPr>
          <p:nvPr>
            <p:ph type="sldNum" sz="quarter" idx="10"/>
          </p:nvPr>
        </p:nvSpPr>
        <p:spPr/>
        <p:txBody>
          <a:bodyPr/>
          <a:lstStyle/>
          <a:p>
            <a:fld id="{20135101-A87E-EF42-9E59-E7216A571B2F}" type="slidenum">
              <a:rPr lang="en-US" smtClean="0"/>
              <a:t>4</a:t>
            </a:fld>
            <a:endParaRPr lang="en-US"/>
          </a:p>
        </p:txBody>
      </p:sp>
    </p:spTree>
    <p:extLst>
      <p:ext uri="{BB962C8B-B14F-4D97-AF65-F5344CB8AC3E}">
        <p14:creationId xmlns:p14="http://schemas.microsoft.com/office/powerpoint/2010/main" val="8311449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The TWGs that were most present according to the online survey respondents are the Assessment, IYCF-E and CMAM TWGs</a:t>
            </a:r>
            <a:r>
              <a:rPr lang="en-US" sz="1200" kern="1200" dirty="0" smtClean="0">
                <a:solidFill>
                  <a:schemeClr val="tx1"/>
                </a:solidFill>
                <a:effectLst/>
                <a:latin typeface="+mn-lt"/>
                <a:ea typeface="+mn-ea"/>
                <a:cs typeface="+mn-cs"/>
              </a:rPr>
              <a:t> with Assessment being the most </a:t>
            </a:r>
          </a:p>
          <a:p>
            <a:r>
              <a:rPr lang="en-US" sz="1200" kern="1200" dirty="0" smtClean="0">
                <a:solidFill>
                  <a:schemeClr val="tx1"/>
                </a:solidFill>
                <a:effectLst/>
                <a:latin typeface="+mn-lt"/>
                <a:ea typeface="+mn-ea"/>
                <a:cs typeface="+mn-cs"/>
              </a:rPr>
              <a:t>Overall, 12 types of TWGs were listed by respondents: </a:t>
            </a:r>
            <a:r>
              <a:rPr lang="en-US" sz="1200" b="1" i="1" kern="1200" dirty="0" smtClean="0">
                <a:solidFill>
                  <a:schemeClr val="tx1"/>
                </a:solidFill>
                <a:effectLst/>
                <a:latin typeface="+mn-lt"/>
                <a:ea typeface="+mn-ea"/>
                <a:cs typeface="+mn-cs"/>
              </a:rPr>
              <a:t>Assessment/Surveys</a:t>
            </a:r>
            <a:r>
              <a:rPr lang="en-US" sz="1200" kern="1200" dirty="0" smtClean="0">
                <a:solidFill>
                  <a:schemeClr val="tx1"/>
                </a:solidFill>
                <a:effectLst/>
                <a:latin typeface="+mn-lt"/>
                <a:ea typeface="+mn-ea"/>
                <a:cs typeface="+mn-cs"/>
              </a:rPr>
              <a:t> TWG, </a:t>
            </a:r>
            <a:r>
              <a:rPr lang="en-US" sz="1200" b="1" i="1" kern="1200" dirty="0" smtClean="0">
                <a:solidFill>
                  <a:schemeClr val="tx1"/>
                </a:solidFill>
                <a:effectLst/>
                <a:latin typeface="+mn-lt"/>
                <a:ea typeface="+mn-ea"/>
                <a:cs typeface="+mn-cs"/>
              </a:rPr>
              <a:t>IYCF-E</a:t>
            </a:r>
            <a:r>
              <a:rPr lang="en-US" sz="1200" kern="1200" dirty="0" smtClean="0">
                <a:solidFill>
                  <a:schemeClr val="tx1"/>
                </a:solidFill>
                <a:effectLst/>
                <a:latin typeface="+mn-lt"/>
                <a:ea typeface="+mn-ea"/>
                <a:cs typeface="+mn-cs"/>
              </a:rPr>
              <a:t> TWG, </a:t>
            </a:r>
            <a:r>
              <a:rPr lang="en-US" sz="1200" i="1" kern="1200" dirty="0" smtClean="0">
                <a:solidFill>
                  <a:schemeClr val="tx1"/>
                </a:solidFill>
                <a:effectLst/>
                <a:latin typeface="+mn-lt"/>
                <a:ea typeface="+mn-ea"/>
                <a:cs typeface="+mn-cs"/>
              </a:rPr>
              <a:t>CMAM</a:t>
            </a:r>
            <a:r>
              <a:rPr lang="en-US" sz="1200" kern="1200" dirty="0" smtClean="0">
                <a:solidFill>
                  <a:schemeClr val="tx1"/>
                </a:solidFill>
                <a:effectLst/>
                <a:latin typeface="+mn-lt"/>
                <a:ea typeface="+mn-ea"/>
                <a:cs typeface="+mn-cs"/>
              </a:rPr>
              <a:t> TWG, Emergency Preparedness and Response Plan (</a:t>
            </a:r>
            <a:r>
              <a:rPr lang="en-US" sz="1200" b="1" i="1" kern="1200" dirty="0" smtClean="0">
                <a:solidFill>
                  <a:schemeClr val="tx1"/>
                </a:solidFill>
                <a:effectLst/>
                <a:latin typeface="+mn-lt"/>
                <a:ea typeface="+mn-ea"/>
                <a:cs typeface="+mn-cs"/>
              </a:rPr>
              <a:t>EPRP</a:t>
            </a:r>
            <a:r>
              <a:rPr lang="en-US" sz="1200" kern="1200" dirty="0" smtClean="0">
                <a:solidFill>
                  <a:schemeClr val="tx1"/>
                </a:solidFill>
                <a:effectLst/>
                <a:latin typeface="+mn-lt"/>
                <a:ea typeface="+mn-ea"/>
                <a:cs typeface="+mn-cs"/>
              </a:rPr>
              <a:t>) TWG, </a:t>
            </a:r>
            <a:r>
              <a:rPr lang="en-US" sz="1200" b="1" i="1" kern="1200" dirty="0" smtClean="0">
                <a:solidFill>
                  <a:schemeClr val="tx1"/>
                </a:solidFill>
                <a:effectLst/>
                <a:latin typeface="+mn-lt"/>
                <a:ea typeface="+mn-ea"/>
                <a:cs typeface="+mn-cs"/>
              </a:rPr>
              <a:t>Integrated with other sector</a:t>
            </a:r>
            <a:r>
              <a:rPr lang="en-US" sz="1200" kern="1200" dirty="0" smtClean="0">
                <a:solidFill>
                  <a:schemeClr val="tx1"/>
                </a:solidFill>
                <a:effectLst/>
                <a:latin typeface="+mn-lt"/>
                <a:ea typeface="+mn-ea"/>
                <a:cs typeface="+mn-cs"/>
              </a:rPr>
              <a:t> TWG , </a:t>
            </a:r>
            <a:r>
              <a:rPr lang="en-US" sz="1200" b="1" i="1" kern="1200" dirty="0" smtClean="0">
                <a:solidFill>
                  <a:schemeClr val="tx1"/>
                </a:solidFill>
                <a:effectLst/>
                <a:latin typeface="+mn-lt"/>
                <a:ea typeface="+mn-ea"/>
                <a:cs typeface="+mn-cs"/>
              </a:rPr>
              <a:t>Capacity Building</a:t>
            </a:r>
            <a:r>
              <a:rPr lang="en-US" sz="1200" kern="1200" dirty="0" smtClean="0">
                <a:solidFill>
                  <a:schemeClr val="tx1"/>
                </a:solidFill>
                <a:effectLst/>
                <a:latin typeface="+mn-lt"/>
                <a:ea typeface="+mn-ea"/>
                <a:cs typeface="+mn-cs"/>
              </a:rPr>
              <a:t> TWG, </a:t>
            </a:r>
            <a:r>
              <a:rPr lang="en-US" sz="1200" b="1" i="1" kern="1200" dirty="0" smtClean="0">
                <a:solidFill>
                  <a:schemeClr val="tx1"/>
                </a:solidFill>
                <a:effectLst/>
                <a:latin typeface="+mn-lt"/>
                <a:ea typeface="+mn-ea"/>
                <a:cs typeface="+mn-cs"/>
              </a:rPr>
              <a:t>Accountability to Affected Populations/ Perceived Quality</a:t>
            </a:r>
            <a:r>
              <a:rPr lang="en-US" sz="1200" kern="1200" dirty="0" smtClean="0">
                <a:solidFill>
                  <a:schemeClr val="tx1"/>
                </a:solidFill>
                <a:effectLst/>
                <a:latin typeface="+mn-lt"/>
                <a:ea typeface="+mn-ea"/>
                <a:cs typeface="+mn-cs"/>
              </a:rPr>
              <a:t> TWG, </a:t>
            </a:r>
            <a:r>
              <a:rPr lang="en-US" sz="1200" b="1" i="1" kern="1200" dirty="0" smtClean="0">
                <a:solidFill>
                  <a:schemeClr val="tx1"/>
                </a:solidFill>
                <a:effectLst/>
                <a:latin typeface="+mn-lt"/>
                <a:ea typeface="+mn-ea"/>
                <a:cs typeface="+mn-cs"/>
              </a:rPr>
              <a:t>Advocacy</a:t>
            </a:r>
            <a:r>
              <a:rPr lang="en-US" sz="1200" kern="1200" dirty="0" smtClean="0">
                <a:solidFill>
                  <a:schemeClr val="tx1"/>
                </a:solidFill>
                <a:effectLst/>
                <a:latin typeface="+mn-lt"/>
                <a:ea typeface="+mn-ea"/>
                <a:cs typeface="+mn-cs"/>
              </a:rPr>
              <a:t> TWG, </a:t>
            </a:r>
            <a:r>
              <a:rPr lang="en-US" sz="1200" b="1" i="1" kern="1200" dirty="0" smtClean="0">
                <a:solidFill>
                  <a:schemeClr val="tx1"/>
                </a:solidFill>
                <a:effectLst/>
                <a:latin typeface="+mn-lt"/>
                <a:ea typeface="+mn-ea"/>
                <a:cs typeface="+mn-cs"/>
              </a:rPr>
              <a:t>Supplies Monitoring</a:t>
            </a:r>
            <a:r>
              <a:rPr lang="en-US" sz="1200" kern="1200" dirty="0" smtClean="0">
                <a:solidFill>
                  <a:schemeClr val="tx1"/>
                </a:solidFill>
                <a:effectLst/>
                <a:latin typeface="+mn-lt"/>
                <a:ea typeface="+mn-ea"/>
                <a:cs typeface="+mn-cs"/>
              </a:rPr>
              <a:t> TWG, </a:t>
            </a:r>
            <a:r>
              <a:rPr lang="en-US" sz="1200" b="1" i="1" kern="1200" dirty="0" smtClean="0">
                <a:solidFill>
                  <a:schemeClr val="tx1"/>
                </a:solidFill>
                <a:effectLst/>
                <a:latin typeface="+mn-lt"/>
                <a:ea typeface="+mn-ea"/>
                <a:cs typeface="+mn-cs"/>
              </a:rPr>
              <a:t>Micronutrients </a:t>
            </a:r>
            <a:r>
              <a:rPr lang="en-US" sz="1200" kern="1200" dirty="0" smtClean="0">
                <a:solidFill>
                  <a:schemeClr val="tx1"/>
                </a:solidFill>
                <a:effectLst/>
                <a:latin typeface="+mn-lt"/>
                <a:ea typeface="+mn-ea"/>
                <a:cs typeface="+mn-cs"/>
              </a:rPr>
              <a:t>TWG, </a:t>
            </a:r>
            <a:r>
              <a:rPr lang="en-US" sz="1200" b="1" i="1" kern="1200" dirty="0" smtClean="0">
                <a:solidFill>
                  <a:schemeClr val="tx1"/>
                </a:solidFill>
                <a:effectLst/>
                <a:latin typeface="+mn-lt"/>
                <a:ea typeface="+mn-ea"/>
                <a:cs typeface="+mn-cs"/>
              </a:rPr>
              <a:t>Information Management</a:t>
            </a:r>
            <a:r>
              <a:rPr lang="en-US" sz="1200" kern="1200" dirty="0" smtClean="0">
                <a:solidFill>
                  <a:schemeClr val="tx1"/>
                </a:solidFill>
                <a:effectLst/>
                <a:latin typeface="+mn-lt"/>
                <a:ea typeface="+mn-ea"/>
                <a:cs typeface="+mn-cs"/>
              </a:rPr>
              <a:t> TWG and </a:t>
            </a:r>
            <a:r>
              <a:rPr lang="en-US" sz="1200" b="1" i="1" kern="1200" dirty="0" smtClean="0">
                <a:solidFill>
                  <a:schemeClr val="tx1"/>
                </a:solidFill>
                <a:effectLst/>
                <a:latin typeface="+mn-lt"/>
                <a:ea typeface="+mn-ea"/>
                <a:cs typeface="+mn-cs"/>
              </a:rPr>
              <a:t>WASH in Nut</a:t>
            </a:r>
            <a:r>
              <a:rPr lang="en-US" sz="1200" kern="1200" dirty="0" smtClean="0">
                <a:solidFill>
                  <a:schemeClr val="tx1"/>
                </a:solidFill>
                <a:effectLst/>
                <a:latin typeface="+mn-lt"/>
                <a:ea typeface="+mn-ea"/>
                <a:cs typeface="+mn-cs"/>
              </a:rPr>
              <a:t> TWG.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Note that these working groups were mainly at the </a:t>
            </a:r>
            <a:r>
              <a:rPr lang="en-US" sz="1200" b="1" i="1" kern="1200" dirty="0" smtClean="0">
                <a:solidFill>
                  <a:schemeClr val="tx1"/>
                </a:solidFill>
                <a:effectLst/>
                <a:latin typeface="+mn-lt"/>
                <a:ea typeface="+mn-ea"/>
                <a:cs typeface="+mn-cs"/>
              </a:rPr>
              <a:t>national level but some were also at the subnational level</a:t>
            </a:r>
            <a:r>
              <a:rPr lang="en-US" sz="1200" kern="1200" dirty="0" smtClean="0">
                <a:solidFill>
                  <a:schemeClr val="tx1"/>
                </a:solidFill>
                <a:effectLst/>
                <a:latin typeface="+mn-lt"/>
                <a:ea typeface="+mn-ea"/>
                <a:cs typeface="+mn-cs"/>
              </a:rPr>
              <a:t>. Although the list is not exhaustive, it gives an idea on </a:t>
            </a:r>
            <a:r>
              <a:rPr lang="en-US" sz="1200" b="1" i="1" kern="1200" dirty="0" smtClean="0">
                <a:solidFill>
                  <a:schemeClr val="tx1"/>
                </a:solidFill>
                <a:effectLst/>
                <a:latin typeface="+mn-lt"/>
                <a:ea typeface="+mn-ea"/>
                <a:cs typeface="+mn-cs"/>
              </a:rPr>
              <a:t>the wide range of possible working groups</a:t>
            </a:r>
            <a:r>
              <a:rPr lang="en-US" sz="1200" kern="1200" dirty="0" smtClean="0">
                <a:solidFill>
                  <a:schemeClr val="tx1"/>
                </a:solidFill>
                <a:effectLst/>
                <a:latin typeface="+mn-lt"/>
                <a:ea typeface="+mn-ea"/>
                <a:cs typeface="+mn-cs"/>
              </a:rPr>
              <a:t> that are formed at country level. </a:t>
            </a:r>
          </a:p>
          <a:p>
            <a:endParaRPr lang="en-US" dirty="0" smtClean="0"/>
          </a:p>
          <a:p>
            <a:r>
              <a:rPr lang="en-US" b="1" dirty="0" smtClean="0"/>
              <a:t>Over</a:t>
            </a:r>
            <a:r>
              <a:rPr lang="en-US" b="1" baseline="0" dirty="0" smtClean="0"/>
              <a:t> 85% of TWGs had </a:t>
            </a:r>
            <a:r>
              <a:rPr lang="en-US" b="1" baseline="0" dirty="0" err="1" smtClean="0"/>
              <a:t>ToRs</a:t>
            </a:r>
            <a:r>
              <a:rPr lang="en-US" b="1" baseline="0" dirty="0" smtClean="0"/>
              <a:t> but often abiding by the </a:t>
            </a:r>
            <a:r>
              <a:rPr lang="en-US" b="1" baseline="0" dirty="0" err="1" smtClean="0"/>
              <a:t>ToRs</a:t>
            </a:r>
            <a:r>
              <a:rPr lang="en-US" b="1" baseline="0" dirty="0" smtClean="0"/>
              <a:t> was an issue. </a:t>
            </a:r>
          </a:p>
          <a:p>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Taking a closer look at the assessment TWGs, </a:t>
            </a:r>
            <a:r>
              <a:rPr lang="en-US" sz="1200" b="1" i="1" kern="1200" dirty="0" smtClean="0">
                <a:solidFill>
                  <a:schemeClr val="tx1"/>
                </a:solidFill>
                <a:effectLst/>
                <a:latin typeface="+mn-lt"/>
                <a:ea typeface="+mn-ea"/>
                <a:cs typeface="+mn-cs"/>
              </a:rPr>
              <a:t>the deliverable </a:t>
            </a:r>
            <a:r>
              <a:rPr lang="en-US" sz="1200" kern="1200" dirty="0" smtClean="0">
                <a:solidFill>
                  <a:schemeClr val="tx1"/>
                </a:solidFill>
                <a:effectLst/>
                <a:latin typeface="+mn-lt"/>
                <a:ea typeface="+mn-ea"/>
                <a:cs typeface="+mn-cs"/>
              </a:rPr>
              <a:t>cited most frequently revolve around </a:t>
            </a:r>
            <a:r>
              <a:rPr lang="en-US" sz="1200" b="1" i="1" kern="1200" dirty="0" smtClean="0">
                <a:solidFill>
                  <a:schemeClr val="tx1"/>
                </a:solidFill>
                <a:effectLst/>
                <a:latin typeface="+mn-lt"/>
                <a:ea typeface="+mn-ea"/>
                <a:cs typeface="+mn-cs"/>
              </a:rPr>
              <a:t>reviewing and validating each step of different types of surveys</a:t>
            </a:r>
            <a:r>
              <a:rPr lang="en-US" sz="1200" kern="1200" dirty="0" smtClean="0">
                <a:solidFill>
                  <a:schemeClr val="tx1"/>
                </a:solidFill>
                <a:effectLst/>
                <a:latin typeface="+mn-lt"/>
                <a:ea typeface="+mn-ea"/>
                <a:cs typeface="+mn-cs"/>
              </a:rPr>
              <a:t>. Other deliverables frequently mentioned were training and capacity building and promote the sharing of articles and best practices.   </a:t>
            </a:r>
          </a:p>
          <a:p>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the IYCF-E and CMAM TWGs, </a:t>
            </a:r>
            <a:r>
              <a:rPr lang="en-US" sz="1200" b="1" i="1" kern="1200" dirty="0" smtClean="0">
                <a:solidFill>
                  <a:schemeClr val="tx1"/>
                </a:solidFill>
                <a:effectLst/>
                <a:latin typeface="+mn-lt"/>
                <a:ea typeface="+mn-ea"/>
                <a:cs typeface="+mn-cs"/>
              </a:rPr>
              <a:t>the deliverables </a:t>
            </a:r>
            <a:r>
              <a:rPr lang="en-US" sz="1200" kern="1200" dirty="0" smtClean="0">
                <a:solidFill>
                  <a:schemeClr val="tx1"/>
                </a:solidFill>
                <a:effectLst/>
                <a:latin typeface="+mn-lt"/>
                <a:ea typeface="+mn-ea"/>
                <a:cs typeface="+mn-cs"/>
              </a:rPr>
              <a:t>cited most frequently were </a:t>
            </a:r>
            <a:r>
              <a:rPr lang="en-US" sz="1200" b="1" i="1" kern="1200" dirty="0" smtClean="0">
                <a:solidFill>
                  <a:schemeClr val="tx1"/>
                </a:solidFill>
                <a:effectLst/>
                <a:latin typeface="+mn-lt"/>
                <a:ea typeface="+mn-ea"/>
                <a:cs typeface="+mn-cs"/>
              </a:rPr>
              <a:t>updating or developing IYCF-E and CMAM related policies or guidelines  as well as harmonizing</a:t>
            </a:r>
            <a:r>
              <a:rPr lang="en-US" sz="1200" b="1" i="1" kern="1200" baseline="0" dirty="0" smtClean="0">
                <a:solidFill>
                  <a:schemeClr val="tx1"/>
                </a:solidFill>
                <a:effectLst/>
                <a:latin typeface="+mn-lt"/>
                <a:ea typeface="+mn-ea"/>
                <a:cs typeface="+mn-cs"/>
              </a:rPr>
              <a:t> tools</a:t>
            </a:r>
            <a:r>
              <a:rPr lang="en-US" sz="1200" kern="1200" dirty="0" smtClean="0">
                <a:solidFill>
                  <a:schemeClr val="tx1"/>
                </a:solidFill>
                <a:effectLst/>
                <a:latin typeface="+mn-lt"/>
                <a:ea typeface="+mn-ea"/>
                <a:cs typeface="+mn-cs"/>
              </a:rPr>
              <a:t>. Other deliverables frequently mentioned were to monitoring the program quality, training and capacity building and design the response plan.   </a:t>
            </a:r>
          </a:p>
          <a:p>
            <a:endParaRPr lang="en-US" b="1" baseline="0" dirty="0" smtClean="0"/>
          </a:p>
          <a:p>
            <a:r>
              <a:rPr lang="en-US" sz="1200" kern="1200" dirty="0" smtClean="0">
                <a:solidFill>
                  <a:schemeClr val="tx1"/>
                </a:solidFill>
                <a:effectLst/>
                <a:latin typeface="+mn-lt"/>
                <a:ea typeface="+mn-ea"/>
                <a:cs typeface="+mn-cs"/>
              </a:rPr>
              <a:t>On the technical group composition, it is notable that </a:t>
            </a:r>
            <a:r>
              <a:rPr lang="en-US" sz="1200" b="1" i="1" kern="1200" dirty="0" smtClean="0">
                <a:solidFill>
                  <a:schemeClr val="tx1"/>
                </a:solidFill>
                <a:effectLst/>
                <a:latin typeface="+mn-lt"/>
                <a:ea typeface="+mn-ea"/>
                <a:cs typeface="+mn-cs"/>
              </a:rPr>
              <a:t>NGOs, local NGOs, UN agencies and at times the Ministry of Health are present in systematically most technical working groups</a:t>
            </a:r>
            <a:r>
              <a:rPr lang="en-US" sz="1200" kern="1200" dirty="0" smtClean="0">
                <a:solidFill>
                  <a:schemeClr val="tx1"/>
                </a:solidFill>
                <a:effectLst/>
                <a:latin typeface="+mn-lt"/>
                <a:ea typeface="+mn-ea"/>
                <a:cs typeface="+mn-cs"/>
              </a:rPr>
              <a:t>; however, only two respondents mentioned the presence of an academic institution or a university and only one mentioned the presence of the country’s pediatric association.</a:t>
            </a:r>
          </a:p>
          <a:p>
            <a:endParaRPr lang="en-US" sz="1200" b="1"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Among the UN agencies, UNICEF was the most cited member of a TWG followed closely by WFP, then UNHCR and </a:t>
            </a:r>
            <a:r>
              <a:rPr lang="en-US" sz="1200" b="1" i="1" kern="1200" dirty="0" smtClean="0">
                <a:solidFill>
                  <a:schemeClr val="tx1"/>
                </a:solidFill>
                <a:effectLst/>
                <a:latin typeface="+mn-lt"/>
                <a:ea typeface="+mn-ea"/>
                <a:cs typeface="+mn-cs"/>
              </a:rPr>
              <a:t>the one least cited among the four agencies was WHO. </a:t>
            </a:r>
          </a:p>
          <a:p>
            <a:endParaRPr lang="en-US" b="1" dirty="0"/>
          </a:p>
        </p:txBody>
      </p:sp>
      <p:sp>
        <p:nvSpPr>
          <p:cNvPr id="4" name="Slide Number Placeholder 3"/>
          <p:cNvSpPr>
            <a:spLocks noGrp="1"/>
          </p:cNvSpPr>
          <p:nvPr>
            <p:ph type="sldNum" sz="quarter" idx="10"/>
          </p:nvPr>
        </p:nvSpPr>
        <p:spPr/>
        <p:txBody>
          <a:bodyPr/>
          <a:lstStyle/>
          <a:p>
            <a:fld id="{20135101-A87E-EF42-9E59-E7216A571B2F}" type="slidenum">
              <a:rPr lang="en-US" smtClean="0"/>
              <a:t>6</a:t>
            </a:fld>
            <a:endParaRPr lang="en-US"/>
          </a:p>
        </p:txBody>
      </p:sp>
    </p:spTree>
    <p:extLst>
      <p:ext uri="{BB962C8B-B14F-4D97-AF65-F5344CB8AC3E}">
        <p14:creationId xmlns:p14="http://schemas.microsoft.com/office/powerpoint/2010/main" val="2395127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Pages  14 to page 22 </a:t>
            </a:r>
            <a:endParaRPr lang="en-US" dirty="0"/>
          </a:p>
        </p:txBody>
      </p:sp>
      <p:sp>
        <p:nvSpPr>
          <p:cNvPr id="4" name="Slide Number Placeholder 3"/>
          <p:cNvSpPr>
            <a:spLocks noGrp="1"/>
          </p:cNvSpPr>
          <p:nvPr>
            <p:ph type="sldNum" sz="quarter" idx="10"/>
          </p:nvPr>
        </p:nvSpPr>
        <p:spPr/>
        <p:txBody>
          <a:bodyPr/>
          <a:lstStyle/>
          <a:p>
            <a:fld id="{20135101-A87E-EF42-9E59-E7216A571B2F}" type="slidenum">
              <a:rPr lang="en-US" smtClean="0"/>
              <a:t>12</a:t>
            </a:fld>
            <a:endParaRPr lang="en-US"/>
          </a:p>
        </p:txBody>
      </p:sp>
    </p:spTree>
    <p:extLst>
      <p:ext uri="{BB962C8B-B14F-4D97-AF65-F5344CB8AC3E}">
        <p14:creationId xmlns:p14="http://schemas.microsoft.com/office/powerpoint/2010/main" val="22618756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Moreso</a:t>
            </a:r>
            <a:r>
              <a:rPr lang="en-US" sz="1200" kern="1200" dirty="0" smtClean="0">
                <a:solidFill>
                  <a:schemeClr val="tx1"/>
                </a:solidFill>
                <a:effectLst/>
                <a:latin typeface="+mn-lt"/>
                <a:ea typeface="+mn-ea"/>
                <a:cs typeface="+mn-cs"/>
              </a:rPr>
              <a:t>, a number of key informants stated that there is much for us to do to ensure that IYCF-E programming is up to the mark. Our capacity to deliver a good quality IYCFE program is still very limited. As a key informant said ‘it seems that IYCF-E is less structured less well understood than the other technical areas we work in’. </a:t>
            </a:r>
          </a:p>
          <a:p>
            <a:endParaRPr lang="en-US" dirty="0"/>
          </a:p>
        </p:txBody>
      </p:sp>
      <p:sp>
        <p:nvSpPr>
          <p:cNvPr id="4" name="Slide Number Placeholder 3"/>
          <p:cNvSpPr>
            <a:spLocks noGrp="1"/>
          </p:cNvSpPr>
          <p:nvPr>
            <p:ph type="sldNum" sz="quarter" idx="10"/>
          </p:nvPr>
        </p:nvSpPr>
        <p:spPr/>
        <p:txBody>
          <a:bodyPr/>
          <a:lstStyle/>
          <a:p>
            <a:fld id="{20135101-A87E-EF42-9E59-E7216A571B2F}" type="slidenum">
              <a:rPr lang="en-US" smtClean="0"/>
              <a:t>15</a:t>
            </a:fld>
            <a:endParaRPr lang="en-US"/>
          </a:p>
        </p:txBody>
      </p:sp>
    </p:spTree>
    <p:extLst>
      <p:ext uri="{BB962C8B-B14F-4D97-AF65-F5344CB8AC3E}">
        <p14:creationId xmlns:p14="http://schemas.microsoft.com/office/powerpoint/2010/main" val="9797571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135101-A87E-EF42-9E59-E7216A571B2F}" type="slidenum">
              <a:rPr lang="en-US" smtClean="0"/>
              <a:t>17</a:t>
            </a:fld>
            <a:endParaRPr lang="en-US"/>
          </a:p>
        </p:txBody>
      </p:sp>
    </p:spTree>
    <p:extLst>
      <p:ext uri="{BB962C8B-B14F-4D97-AF65-F5344CB8AC3E}">
        <p14:creationId xmlns:p14="http://schemas.microsoft.com/office/powerpoint/2010/main" val="5103123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Is it up to the working groups amidst an emergency to do this work or should this be done as a preparedness measure collectively? </a:t>
            </a:r>
          </a:p>
          <a:p>
            <a:endParaRPr lang="en-US" dirty="0"/>
          </a:p>
        </p:txBody>
      </p:sp>
      <p:sp>
        <p:nvSpPr>
          <p:cNvPr id="4" name="Slide Number Placeholder 3"/>
          <p:cNvSpPr>
            <a:spLocks noGrp="1"/>
          </p:cNvSpPr>
          <p:nvPr>
            <p:ph type="sldNum" sz="quarter" idx="10"/>
          </p:nvPr>
        </p:nvSpPr>
        <p:spPr/>
        <p:txBody>
          <a:bodyPr/>
          <a:lstStyle/>
          <a:p>
            <a:fld id="{20135101-A87E-EF42-9E59-E7216A571B2F}" type="slidenum">
              <a:rPr lang="en-US" smtClean="0"/>
              <a:t>18</a:t>
            </a:fld>
            <a:endParaRPr lang="en-US"/>
          </a:p>
        </p:txBody>
      </p:sp>
    </p:spTree>
    <p:extLst>
      <p:ext uri="{BB962C8B-B14F-4D97-AF65-F5344CB8AC3E}">
        <p14:creationId xmlns:p14="http://schemas.microsoft.com/office/powerpoint/2010/main" val="1789337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Another </a:t>
            </a:r>
            <a:r>
              <a:rPr lang="en-US" sz="1200" b="1" i="1" kern="1200" dirty="0" smtClean="0">
                <a:solidFill>
                  <a:schemeClr val="tx1"/>
                </a:solidFill>
                <a:effectLst/>
                <a:latin typeface="+mn-lt"/>
                <a:ea typeface="+mn-ea"/>
                <a:cs typeface="+mn-cs"/>
              </a:rPr>
              <a:t>remaining gap is</a:t>
            </a:r>
            <a:r>
              <a:rPr lang="en-US" sz="1200" b="1" i="1" u="sng" kern="1200" dirty="0" smtClean="0">
                <a:solidFill>
                  <a:schemeClr val="tx1"/>
                </a:solidFill>
                <a:effectLst/>
                <a:latin typeface="+mn-lt"/>
                <a:ea typeface="+mn-ea"/>
                <a:cs typeface="+mn-cs"/>
              </a:rPr>
              <a:t> the assessment of the overall nutrition in emergencies response quality </a:t>
            </a:r>
            <a:r>
              <a:rPr lang="en-US" sz="1200" b="1" i="1" kern="1200" dirty="0" smtClean="0">
                <a:solidFill>
                  <a:schemeClr val="tx1"/>
                </a:solidFill>
                <a:effectLst/>
                <a:latin typeface="+mn-lt"/>
                <a:ea typeface="+mn-ea"/>
                <a:cs typeface="+mn-cs"/>
              </a:rPr>
              <a:t>at a given time</a:t>
            </a:r>
            <a:r>
              <a:rPr lang="en-US" sz="1200" kern="1200" dirty="0" smtClean="0">
                <a:solidFill>
                  <a:schemeClr val="tx1"/>
                </a:solidFill>
                <a:effectLst/>
                <a:latin typeface="+mn-lt"/>
                <a:ea typeface="+mn-ea"/>
                <a:cs typeface="+mn-cs"/>
              </a:rPr>
              <a:t>. TWGs do not take on joint monitoring and visits to programs. Individual agencies, government, UN agencies and donors monitor the programs they implement or fund, however no independent collective monitoring of the nutrition in emergencies program response as a whole takes place.  In terms of scale and quality, </a:t>
            </a:r>
            <a:r>
              <a:rPr lang="en-US" sz="1200" b="1" i="1" kern="1200" dirty="0" smtClean="0">
                <a:solidFill>
                  <a:schemeClr val="tx1"/>
                </a:solidFill>
                <a:effectLst/>
                <a:latin typeface="+mn-lt"/>
                <a:ea typeface="+mn-ea"/>
                <a:cs typeface="+mn-cs"/>
              </a:rPr>
              <a:t>how do we ensure that the needs of the population are being met? </a:t>
            </a:r>
            <a:endParaRPr lang="en-US" sz="1200" kern="1200" dirty="0" smtClean="0">
              <a:solidFill>
                <a:schemeClr val="tx1"/>
              </a:solidFill>
              <a:effectLst/>
              <a:latin typeface="+mn-lt"/>
              <a:ea typeface="+mn-ea"/>
              <a:cs typeface="+mn-cs"/>
            </a:endParaRPr>
          </a:p>
          <a:p>
            <a:r>
              <a:rPr lang="en-US" sz="1200" b="1" i="1" kern="1200" dirty="0" smtClean="0">
                <a:solidFill>
                  <a:schemeClr val="tx1"/>
                </a:solidFill>
                <a:effectLst/>
                <a:latin typeface="+mn-lt"/>
                <a:ea typeface="+mn-ea"/>
                <a:cs typeface="+mn-cs"/>
              </a:rPr>
              <a:t>Assessment numbers are valid and precise but not sensitive; </a:t>
            </a:r>
            <a:r>
              <a:rPr lang="en-US" sz="1200" kern="1200" dirty="0" smtClean="0">
                <a:solidFill>
                  <a:schemeClr val="tx1"/>
                </a:solidFill>
                <a:effectLst/>
                <a:latin typeface="+mn-lt"/>
                <a:ea typeface="+mn-ea"/>
                <a:cs typeface="+mn-cs"/>
              </a:rPr>
              <a:t>a number of key informant mentioned that as a sector we overemphasized GAM and SAM to the point that, if, in an emergency, the GAM is low but IYCF-E practices are far from optimal and dangerous for the survival of infants- yet because the GAM number is low- funding and programs will not reach this area. As a sector, we can a long way to have a strong methodology for assessments of SAM and GAM and it is a methodology that is valid and is now rolled out by all partners. </a:t>
            </a:r>
            <a:r>
              <a:rPr lang="en-US" sz="1200" b="1" i="1" kern="1200" dirty="0" smtClean="0">
                <a:solidFill>
                  <a:schemeClr val="tx1"/>
                </a:solidFill>
                <a:effectLst/>
                <a:latin typeface="+mn-lt"/>
                <a:ea typeface="+mn-ea"/>
                <a:cs typeface="+mn-cs"/>
              </a:rPr>
              <a:t>However, in terms of nutrition sensitive related numbers, we lack both an </a:t>
            </a:r>
            <a:r>
              <a:rPr lang="en-US" sz="1200" b="1" i="1" u="sng" kern="1200" dirty="0" smtClean="0">
                <a:solidFill>
                  <a:schemeClr val="tx1"/>
                </a:solidFill>
                <a:effectLst/>
                <a:latin typeface="+mn-lt"/>
                <a:ea typeface="+mn-ea"/>
                <a:cs typeface="+mn-cs"/>
              </a:rPr>
              <a:t>overall analysis of the nutrition situation</a:t>
            </a:r>
            <a:r>
              <a:rPr lang="en-US" sz="1200" b="1" i="1" kern="1200" dirty="0" smtClean="0">
                <a:solidFill>
                  <a:schemeClr val="tx1"/>
                </a:solidFill>
                <a:effectLst/>
                <a:latin typeface="+mn-lt"/>
                <a:ea typeface="+mn-ea"/>
                <a:cs typeface="+mn-cs"/>
              </a:rPr>
              <a:t> and also we lack a </a:t>
            </a:r>
            <a:r>
              <a:rPr lang="en-US" sz="1200" b="1" i="1" u="sng" kern="1200" dirty="0" smtClean="0">
                <a:solidFill>
                  <a:schemeClr val="tx1"/>
                </a:solidFill>
                <a:effectLst/>
                <a:latin typeface="+mn-lt"/>
                <a:ea typeface="+mn-ea"/>
                <a:cs typeface="+mn-cs"/>
              </a:rPr>
              <a:t>proactive analysis of the signs for degradation. </a:t>
            </a:r>
            <a:r>
              <a:rPr lang="en-US" sz="1200" kern="1200" dirty="0" smtClean="0">
                <a:solidFill>
                  <a:schemeClr val="tx1"/>
                </a:solidFill>
                <a:effectLst/>
                <a:latin typeface="+mn-lt"/>
                <a:ea typeface="+mn-ea"/>
                <a:cs typeface="+mn-cs"/>
              </a:rPr>
              <a:t>At times it seems to some key informants that the nutrition teams are focused on getting the numbers and less on analyzing them. </a:t>
            </a:r>
          </a:p>
          <a:p>
            <a:endParaRPr lang="en-US" dirty="0"/>
          </a:p>
        </p:txBody>
      </p:sp>
      <p:sp>
        <p:nvSpPr>
          <p:cNvPr id="4" name="Slide Number Placeholder 3"/>
          <p:cNvSpPr>
            <a:spLocks noGrp="1"/>
          </p:cNvSpPr>
          <p:nvPr>
            <p:ph type="sldNum" sz="quarter" idx="10"/>
          </p:nvPr>
        </p:nvSpPr>
        <p:spPr/>
        <p:txBody>
          <a:bodyPr/>
          <a:lstStyle/>
          <a:p>
            <a:fld id="{20135101-A87E-EF42-9E59-E7216A571B2F}" type="slidenum">
              <a:rPr lang="en-US" smtClean="0"/>
              <a:t>19</a:t>
            </a:fld>
            <a:endParaRPr lang="en-US"/>
          </a:p>
        </p:txBody>
      </p:sp>
    </p:spTree>
    <p:extLst>
      <p:ext uri="{BB962C8B-B14F-4D97-AF65-F5344CB8AC3E}">
        <p14:creationId xmlns:p14="http://schemas.microsoft.com/office/powerpoint/2010/main" val="1314403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86EC8D9-593D-6B41-98EB-3E7433444430}" type="datetimeFigureOut">
              <a:rPr lang="en-US" smtClean="0"/>
              <a:t>10/22/2018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58465D-BB3F-8E40-8B91-E2742A5485E7}" type="slidenum">
              <a:rPr lang="en-US" smtClean="0"/>
              <a:t>‹#›</a:t>
            </a:fld>
            <a:endParaRPr lang="en-US"/>
          </a:p>
        </p:txBody>
      </p:sp>
      <p:pic>
        <p:nvPicPr>
          <p:cNvPr id="7" name="Picture 6" descr="cid:image002.png@01CE71C4.254D8890"/>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50380" y="6019800"/>
            <a:ext cx="2293620" cy="838200"/>
          </a:xfrm>
          <a:prstGeom prst="rect">
            <a:avLst/>
          </a:prstGeom>
          <a:noFill/>
          <a:ln>
            <a:noFill/>
          </a:ln>
        </p:spPr>
      </p:pic>
    </p:spTree>
    <p:extLst>
      <p:ext uri="{BB962C8B-B14F-4D97-AF65-F5344CB8AC3E}">
        <p14:creationId xmlns:p14="http://schemas.microsoft.com/office/powerpoint/2010/main" val="13995253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86EC8D9-593D-6B41-98EB-3E7433444430}" type="datetimeFigureOut">
              <a:rPr lang="en-US" smtClean="0"/>
              <a:t>10/22/2018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58465D-BB3F-8E40-8B91-E2742A5485E7}" type="slidenum">
              <a:rPr lang="en-US" smtClean="0"/>
              <a:t>‹#›</a:t>
            </a:fld>
            <a:endParaRPr lang="en-US"/>
          </a:p>
        </p:txBody>
      </p:sp>
      <p:pic>
        <p:nvPicPr>
          <p:cNvPr id="7" name="Picture 6" descr="cid:image002.png@01CE71C4.254D8890"/>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50380" y="6019800"/>
            <a:ext cx="2293620" cy="838200"/>
          </a:xfrm>
          <a:prstGeom prst="rect">
            <a:avLst/>
          </a:prstGeom>
          <a:noFill/>
          <a:ln>
            <a:noFill/>
          </a:ln>
        </p:spPr>
      </p:pic>
    </p:spTree>
    <p:extLst>
      <p:ext uri="{BB962C8B-B14F-4D97-AF65-F5344CB8AC3E}">
        <p14:creationId xmlns:p14="http://schemas.microsoft.com/office/powerpoint/2010/main" val="2194535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86EC8D9-593D-6B41-98EB-3E7433444430}" type="datetimeFigureOut">
              <a:rPr lang="en-US" smtClean="0"/>
              <a:t>10/22/2018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58465D-BB3F-8E40-8B91-E2742A5485E7}" type="slidenum">
              <a:rPr lang="en-US" smtClean="0"/>
              <a:t>‹#›</a:t>
            </a:fld>
            <a:endParaRPr lang="en-US"/>
          </a:p>
        </p:txBody>
      </p:sp>
      <p:pic>
        <p:nvPicPr>
          <p:cNvPr id="7" name="Picture 6" descr="cid:image002.png@01CE71C4.254D8890"/>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50380" y="6019800"/>
            <a:ext cx="2293620" cy="838200"/>
          </a:xfrm>
          <a:prstGeom prst="rect">
            <a:avLst/>
          </a:prstGeom>
          <a:noFill/>
          <a:ln>
            <a:noFill/>
          </a:ln>
        </p:spPr>
      </p:pic>
    </p:spTree>
    <p:extLst>
      <p:ext uri="{BB962C8B-B14F-4D97-AF65-F5344CB8AC3E}">
        <p14:creationId xmlns:p14="http://schemas.microsoft.com/office/powerpoint/2010/main" val="242650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86EC8D9-593D-6B41-98EB-3E7433444430}" type="datetimeFigureOut">
              <a:rPr lang="en-US" smtClean="0"/>
              <a:t>10/22/2018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58465D-BB3F-8E40-8B91-E2742A5485E7}" type="slidenum">
              <a:rPr lang="en-US" smtClean="0"/>
              <a:t>‹#›</a:t>
            </a:fld>
            <a:endParaRPr lang="en-US"/>
          </a:p>
        </p:txBody>
      </p:sp>
    </p:spTree>
    <p:extLst>
      <p:ext uri="{BB962C8B-B14F-4D97-AF65-F5344CB8AC3E}">
        <p14:creationId xmlns:p14="http://schemas.microsoft.com/office/powerpoint/2010/main" val="1279579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86EC8D9-593D-6B41-98EB-3E7433444430}" type="datetimeFigureOut">
              <a:rPr lang="en-US" smtClean="0"/>
              <a:t>10/22/2018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58465D-BB3F-8E40-8B91-E2742A5485E7}" type="slidenum">
              <a:rPr lang="en-US" smtClean="0"/>
              <a:t>‹#›</a:t>
            </a:fld>
            <a:endParaRPr lang="en-US"/>
          </a:p>
        </p:txBody>
      </p:sp>
      <p:pic>
        <p:nvPicPr>
          <p:cNvPr id="7" name="Picture 6" descr="cid:image002.png@01CE71C4.254D8890"/>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50380" y="6019800"/>
            <a:ext cx="2293620" cy="838200"/>
          </a:xfrm>
          <a:prstGeom prst="rect">
            <a:avLst/>
          </a:prstGeom>
          <a:noFill/>
          <a:ln>
            <a:noFill/>
          </a:ln>
        </p:spPr>
      </p:pic>
    </p:spTree>
    <p:extLst>
      <p:ext uri="{BB962C8B-B14F-4D97-AF65-F5344CB8AC3E}">
        <p14:creationId xmlns:p14="http://schemas.microsoft.com/office/powerpoint/2010/main" val="464169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86EC8D9-593D-6B41-98EB-3E7433444430}" type="datetimeFigureOut">
              <a:rPr lang="en-US" smtClean="0"/>
              <a:t>10/22/2018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58465D-BB3F-8E40-8B91-E2742A5485E7}" type="slidenum">
              <a:rPr lang="en-US" smtClean="0"/>
              <a:t>‹#›</a:t>
            </a:fld>
            <a:endParaRPr lang="en-US"/>
          </a:p>
        </p:txBody>
      </p:sp>
    </p:spTree>
    <p:extLst>
      <p:ext uri="{BB962C8B-B14F-4D97-AF65-F5344CB8AC3E}">
        <p14:creationId xmlns:p14="http://schemas.microsoft.com/office/powerpoint/2010/main" val="467135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86EC8D9-593D-6B41-98EB-3E7433444430}" type="datetimeFigureOut">
              <a:rPr lang="en-US" smtClean="0"/>
              <a:t>10/22/2018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58465D-BB3F-8E40-8B91-E2742A5485E7}" type="slidenum">
              <a:rPr lang="en-US" smtClean="0"/>
              <a:t>‹#›</a:t>
            </a:fld>
            <a:endParaRPr lang="en-US"/>
          </a:p>
        </p:txBody>
      </p:sp>
    </p:spTree>
    <p:extLst>
      <p:ext uri="{BB962C8B-B14F-4D97-AF65-F5344CB8AC3E}">
        <p14:creationId xmlns:p14="http://schemas.microsoft.com/office/powerpoint/2010/main" val="932261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86EC8D9-593D-6B41-98EB-3E7433444430}" type="datetimeFigureOut">
              <a:rPr lang="en-US" smtClean="0"/>
              <a:t>10/22/2018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58465D-BB3F-8E40-8B91-E2742A5485E7}" type="slidenum">
              <a:rPr lang="en-US" smtClean="0"/>
              <a:t>‹#›</a:t>
            </a:fld>
            <a:endParaRPr lang="en-US"/>
          </a:p>
        </p:txBody>
      </p:sp>
      <p:pic>
        <p:nvPicPr>
          <p:cNvPr id="6" name="Picture 5" descr="cid:image002.png@01CE71C4.254D8890"/>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50380" y="6019800"/>
            <a:ext cx="2293620" cy="838200"/>
          </a:xfrm>
          <a:prstGeom prst="rect">
            <a:avLst/>
          </a:prstGeom>
          <a:noFill/>
          <a:ln>
            <a:noFill/>
          </a:ln>
        </p:spPr>
      </p:pic>
    </p:spTree>
    <p:extLst>
      <p:ext uri="{BB962C8B-B14F-4D97-AF65-F5344CB8AC3E}">
        <p14:creationId xmlns:p14="http://schemas.microsoft.com/office/powerpoint/2010/main" val="1314306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6EC8D9-593D-6B41-98EB-3E7433444430}" type="datetimeFigureOut">
              <a:rPr lang="en-US" smtClean="0"/>
              <a:t>10/22/2018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58465D-BB3F-8E40-8B91-E2742A5485E7}" type="slidenum">
              <a:rPr lang="en-US" smtClean="0"/>
              <a:t>‹#›</a:t>
            </a:fld>
            <a:endParaRPr lang="en-US"/>
          </a:p>
        </p:txBody>
      </p:sp>
      <p:pic>
        <p:nvPicPr>
          <p:cNvPr id="5" name="Picture 4" descr="cid:image002.png@01CE71C4.254D8890"/>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50380" y="6019800"/>
            <a:ext cx="2293620" cy="838200"/>
          </a:xfrm>
          <a:prstGeom prst="rect">
            <a:avLst/>
          </a:prstGeom>
          <a:noFill/>
          <a:ln>
            <a:noFill/>
          </a:ln>
        </p:spPr>
      </p:pic>
    </p:spTree>
    <p:extLst>
      <p:ext uri="{BB962C8B-B14F-4D97-AF65-F5344CB8AC3E}">
        <p14:creationId xmlns:p14="http://schemas.microsoft.com/office/powerpoint/2010/main" val="1218184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86EC8D9-593D-6B41-98EB-3E7433444430}" type="datetimeFigureOut">
              <a:rPr lang="en-US" smtClean="0"/>
              <a:t>10/22/2018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58465D-BB3F-8E40-8B91-E2742A5485E7}" type="slidenum">
              <a:rPr lang="en-US" smtClean="0"/>
              <a:t>‹#›</a:t>
            </a:fld>
            <a:endParaRPr lang="en-US"/>
          </a:p>
        </p:txBody>
      </p:sp>
      <p:pic>
        <p:nvPicPr>
          <p:cNvPr id="8" name="Picture 7" descr="cid:image002.png@01CE71C4.254D8890"/>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50380" y="6019800"/>
            <a:ext cx="2293620" cy="838200"/>
          </a:xfrm>
          <a:prstGeom prst="rect">
            <a:avLst/>
          </a:prstGeom>
          <a:noFill/>
          <a:ln>
            <a:noFill/>
          </a:ln>
        </p:spPr>
      </p:pic>
    </p:spTree>
    <p:extLst>
      <p:ext uri="{BB962C8B-B14F-4D97-AF65-F5344CB8AC3E}">
        <p14:creationId xmlns:p14="http://schemas.microsoft.com/office/powerpoint/2010/main" val="1618756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86EC8D9-593D-6B41-98EB-3E7433444430}" type="datetimeFigureOut">
              <a:rPr lang="en-US" smtClean="0"/>
              <a:t>10/22/2018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58465D-BB3F-8E40-8B91-E2742A5485E7}" type="slidenum">
              <a:rPr lang="en-US" smtClean="0"/>
              <a:t>‹#›</a:t>
            </a:fld>
            <a:endParaRPr lang="en-US"/>
          </a:p>
        </p:txBody>
      </p:sp>
      <p:pic>
        <p:nvPicPr>
          <p:cNvPr id="8" name="Picture 7" descr="cid:image002.png@01CE71C4.254D8890"/>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50380" y="6019800"/>
            <a:ext cx="2293620" cy="838200"/>
          </a:xfrm>
          <a:prstGeom prst="rect">
            <a:avLst/>
          </a:prstGeom>
          <a:noFill/>
          <a:ln>
            <a:noFill/>
          </a:ln>
        </p:spPr>
      </p:pic>
    </p:spTree>
    <p:extLst>
      <p:ext uri="{BB962C8B-B14F-4D97-AF65-F5344CB8AC3E}">
        <p14:creationId xmlns:p14="http://schemas.microsoft.com/office/powerpoint/2010/main" val="4027290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6EC8D9-593D-6B41-98EB-3E7433444430}" type="datetimeFigureOut">
              <a:rPr lang="en-US" smtClean="0"/>
              <a:t>10/22/2018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58465D-BB3F-8E40-8B91-E2742A5485E7}" type="slidenum">
              <a:rPr lang="en-US" smtClean="0"/>
              <a:t>‹#›</a:t>
            </a:fld>
            <a:endParaRPr lang="en-US"/>
          </a:p>
        </p:txBody>
      </p:sp>
      <p:pic>
        <p:nvPicPr>
          <p:cNvPr id="7" name="Picture 6" descr="cid:image002.png@01CE71C4.254D8890"/>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850380" y="6019800"/>
            <a:ext cx="2293620" cy="838200"/>
          </a:xfrm>
          <a:prstGeom prst="rect">
            <a:avLst/>
          </a:prstGeom>
          <a:noFill/>
          <a:ln>
            <a:noFill/>
          </a:ln>
        </p:spPr>
      </p:pic>
    </p:spTree>
    <p:extLst>
      <p:ext uri="{BB962C8B-B14F-4D97-AF65-F5344CB8AC3E}">
        <p14:creationId xmlns:p14="http://schemas.microsoft.com/office/powerpoint/2010/main" val="29928455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fr-FR" b="1" dirty="0" err="1"/>
              <a:t>Review</a:t>
            </a:r>
            <a:r>
              <a:rPr lang="fr-FR" b="1" dirty="0"/>
              <a:t> of the Nutrition Cluster National </a:t>
            </a:r>
            <a:r>
              <a:rPr lang="fr-FR" b="1" dirty="0" err="1"/>
              <a:t>Technical</a:t>
            </a:r>
            <a:r>
              <a:rPr lang="fr-FR" b="1" dirty="0"/>
              <a:t> </a:t>
            </a:r>
            <a:r>
              <a:rPr lang="fr-FR" b="1" dirty="0" err="1"/>
              <a:t>Working</a:t>
            </a:r>
            <a:r>
              <a:rPr lang="fr-FR" b="1" dirty="0"/>
              <a:t> </a:t>
            </a:r>
            <a:r>
              <a:rPr lang="fr-FR" b="1" dirty="0" smtClean="0"/>
              <a:t>Groups  (</a:t>
            </a:r>
            <a:r>
              <a:rPr lang="fr-FR" b="1" dirty="0" err="1" smtClean="0"/>
              <a:t>TWGs</a:t>
            </a:r>
            <a:r>
              <a:rPr lang="fr-FR" b="1" dirty="0" smtClean="0"/>
              <a:t>)</a:t>
            </a:r>
            <a:endParaRPr lang="en-US" b="1" dirty="0"/>
          </a:p>
        </p:txBody>
      </p:sp>
      <p:sp>
        <p:nvSpPr>
          <p:cNvPr id="5" name="Subtitle 4"/>
          <p:cNvSpPr>
            <a:spLocks noGrp="1"/>
          </p:cNvSpPr>
          <p:nvPr>
            <p:ph type="subTitle" idx="1"/>
          </p:nvPr>
        </p:nvSpPr>
        <p:spPr/>
        <p:txBody>
          <a:bodyPr>
            <a:normAutofit/>
          </a:bodyPr>
          <a:lstStyle/>
          <a:p>
            <a:r>
              <a:rPr lang="en-US" sz="2400" dirty="0" err="1" smtClean="0"/>
              <a:t>Yara</a:t>
            </a:r>
            <a:r>
              <a:rPr lang="en-US" sz="2400" dirty="0" smtClean="0"/>
              <a:t> </a:t>
            </a:r>
            <a:r>
              <a:rPr lang="en-US" sz="2400" dirty="0" err="1" smtClean="0"/>
              <a:t>Sfeir</a:t>
            </a:r>
            <a:r>
              <a:rPr lang="en-US" sz="2400" dirty="0" smtClean="0"/>
              <a:t>, GNC Technical Helpdesk  </a:t>
            </a:r>
            <a:endParaRPr lang="en-US" sz="2400" dirty="0" smtClean="0"/>
          </a:p>
          <a:p>
            <a:r>
              <a:rPr lang="en-US" sz="2400" dirty="0" smtClean="0"/>
              <a:t>GNC Meeting, Amman </a:t>
            </a:r>
            <a:r>
              <a:rPr lang="en-US" sz="2400" dirty="0" smtClean="0"/>
              <a:t>October 2018</a:t>
            </a:r>
            <a:endParaRPr lang="en-US" sz="2400" dirty="0"/>
          </a:p>
        </p:txBody>
      </p:sp>
    </p:spTree>
    <p:extLst>
      <p:ext uri="{BB962C8B-B14F-4D97-AF65-F5344CB8AC3E}">
        <p14:creationId xmlns:p14="http://schemas.microsoft.com/office/powerpoint/2010/main" val="12008706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1186830909"/>
              </p:ext>
            </p:extLst>
          </p:nvPr>
        </p:nvGraphicFramePr>
        <p:xfrm>
          <a:off x="-2637234" y="651353"/>
          <a:ext cx="14418468" cy="633761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68504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203802610"/>
              </p:ext>
            </p:extLst>
          </p:nvPr>
        </p:nvGraphicFramePr>
        <p:xfrm>
          <a:off x="-970359" y="207168"/>
          <a:ext cx="11084719" cy="64436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458543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Challenges faced by TWGs and at different levels</a:t>
            </a:r>
            <a:endParaRPr lang="en-US" dirty="0"/>
          </a:p>
        </p:txBody>
      </p:sp>
    </p:spTree>
    <p:extLst>
      <p:ext uri="{BB962C8B-B14F-4D97-AF65-F5344CB8AC3E}">
        <p14:creationId xmlns:p14="http://schemas.microsoft.com/office/powerpoint/2010/main" val="16410776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1029014138"/>
              </p:ext>
            </p:extLst>
          </p:nvPr>
        </p:nvGraphicFramePr>
        <p:xfrm>
          <a:off x="-100012" y="171450"/>
          <a:ext cx="9344025" cy="65151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68886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Assessment TWG</a:t>
            </a:r>
            <a:endParaRPr lang="en-US" dirty="0"/>
          </a:p>
        </p:txBody>
      </p:sp>
      <p:sp>
        <p:nvSpPr>
          <p:cNvPr id="3" name="Content Placeholder 2"/>
          <p:cNvSpPr>
            <a:spLocks noGrp="1"/>
          </p:cNvSpPr>
          <p:nvPr>
            <p:ph idx="1"/>
          </p:nvPr>
        </p:nvSpPr>
        <p:spPr/>
        <p:txBody>
          <a:bodyPr>
            <a:normAutofit/>
          </a:bodyPr>
          <a:lstStyle/>
          <a:p>
            <a:r>
              <a:rPr lang="en-US" dirty="0"/>
              <a:t>the main challenge faced by the Assessment TWGs was the </a:t>
            </a:r>
            <a:r>
              <a:rPr lang="en-US" b="1" i="1" dirty="0"/>
              <a:t>lack of expertise of TWG members in assessments</a:t>
            </a:r>
          </a:p>
        </p:txBody>
      </p:sp>
    </p:spTree>
    <p:extLst>
      <p:ext uri="{BB962C8B-B14F-4D97-AF65-F5344CB8AC3E}">
        <p14:creationId xmlns:p14="http://schemas.microsoft.com/office/powerpoint/2010/main" val="20147867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IYCF-E TWG</a:t>
            </a:r>
            <a:endParaRPr lang="en-US" dirty="0"/>
          </a:p>
        </p:txBody>
      </p:sp>
      <p:sp>
        <p:nvSpPr>
          <p:cNvPr id="3" name="Content Placeholder 2"/>
          <p:cNvSpPr>
            <a:spLocks noGrp="1"/>
          </p:cNvSpPr>
          <p:nvPr>
            <p:ph idx="1"/>
          </p:nvPr>
        </p:nvSpPr>
        <p:spPr/>
        <p:txBody>
          <a:bodyPr>
            <a:normAutofit/>
          </a:bodyPr>
          <a:lstStyle/>
          <a:p>
            <a:r>
              <a:rPr lang="en-US" dirty="0"/>
              <a:t>The main two challenges faced by the IYCF-E TWGs were the </a:t>
            </a:r>
            <a:r>
              <a:rPr lang="en-US" b="1" i="1" dirty="0"/>
              <a:t>lack of dedicated leadership </a:t>
            </a:r>
            <a:r>
              <a:rPr lang="en-US" dirty="0"/>
              <a:t>and </a:t>
            </a:r>
            <a:r>
              <a:rPr lang="en-US" b="1" i="1" dirty="0"/>
              <a:t>the delays due to conflicting priorities. </a:t>
            </a:r>
            <a:endParaRPr lang="en-US" b="1" i="1" dirty="0" smtClean="0"/>
          </a:p>
          <a:p>
            <a:endParaRPr lang="en-US" b="1" i="1" dirty="0"/>
          </a:p>
          <a:p>
            <a:r>
              <a:rPr lang="en-US" dirty="0"/>
              <a:t>Our capacity to deliver a good quality </a:t>
            </a:r>
            <a:r>
              <a:rPr lang="en-US" dirty="0" smtClean="0"/>
              <a:t>IYCF-E </a:t>
            </a:r>
            <a:r>
              <a:rPr lang="en-US" dirty="0"/>
              <a:t>program is </a:t>
            </a:r>
            <a:r>
              <a:rPr lang="en-US" dirty="0" smtClean="0"/>
              <a:t>very </a:t>
            </a:r>
            <a:r>
              <a:rPr lang="en-US" dirty="0"/>
              <a:t>limited</a:t>
            </a:r>
            <a:endParaRPr lang="en-US" b="1" i="1" dirty="0"/>
          </a:p>
        </p:txBody>
      </p:sp>
    </p:spTree>
    <p:extLst>
      <p:ext uri="{BB962C8B-B14F-4D97-AF65-F5344CB8AC3E}">
        <p14:creationId xmlns:p14="http://schemas.microsoft.com/office/powerpoint/2010/main" val="29458099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CMAM TWG</a:t>
            </a:r>
            <a:endParaRPr lang="en-US" dirty="0"/>
          </a:p>
        </p:txBody>
      </p:sp>
      <p:sp>
        <p:nvSpPr>
          <p:cNvPr id="3" name="Content Placeholder 2"/>
          <p:cNvSpPr>
            <a:spLocks noGrp="1"/>
          </p:cNvSpPr>
          <p:nvPr>
            <p:ph idx="1"/>
          </p:nvPr>
        </p:nvSpPr>
        <p:spPr/>
        <p:txBody>
          <a:bodyPr/>
          <a:lstStyle/>
          <a:p>
            <a:r>
              <a:rPr lang="en-US" dirty="0"/>
              <a:t>The main four challenges faced by the CMAM TWGs were the </a:t>
            </a:r>
            <a:r>
              <a:rPr lang="en-US" b="1" i="1" dirty="0"/>
              <a:t>lack of endorsement of the government, the lack of attendance, the lack of funding and the lack of technical </a:t>
            </a:r>
            <a:r>
              <a:rPr lang="en-US" b="1" i="1" dirty="0" smtClean="0"/>
              <a:t>capacity  </a:t>
            </a:r>
            <a:endParaRPr lang="en-US" b="1" i="1" dirty="0"/>
          </a:p>
          <a:p>
            <a:endParaRPr lang="en-US" dirty="0"/>
          </a:p>
        </p:txBody>
      </p:sp>
    </p:spTree>
    <p:extLst>
      <p:ext uri="{BB962C8B-B14F-4D97-AF65-F5344CB8AC3E}">
        <p14:creationId xmlns:p14="http://schemas.microsoft.com/office/powerpoint/2010/main" val="30823417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a:t>
            </a:r>
            <a:endParaRPr lang="en-US" dirty="0"/>
          </a:p>
        </p:txBody>
      </p:sp>
      <p:sp>
        <p:nvSpPr>
          <p:cNvPr id="3" name="Content Placeholder 2"/>
          <p:cNvSpPr>
            <a:spLocks noGrp="1"/>
          </p:cNvSpPr>
          <p:nvPr>
            <p:ph idx="1"/>
          </p:nvPr>
        </p:nvSpPr>
        <p:spPr/>
        <p:txBody>
          <a:bodyPr/>
          <a:lstStyle/>
          <a:p>
            <a:r>
              <a:rPr lang="en-US" b="1" i="1" dirty="0" smtClean="0"/>
              <a:t>the </a:t>
            </a:r>
            <a:r>
              <a:rPr lang="en-US" b="1" i="1" dirty="0"/>
              <a:t>weak commitment of the </a:t>
            </a:r>
            <a:r>
              <a:rPr lang="en-US" b="1" i="1" dirty="0" smtClean="0"/>
              <a:t>members</a:t>
            </a:r>
          </a:p>
          <a:p>
            <a:pPr marL="0" indent="0">
              <a:buNone/>
            </a:pPr>
            <a:endParaRPr lang="en-US" b="1" i="1" dirty="0" smtClean="0"/>
          </a:p>
          <a:p>
            <a:r>
              <a:rPr lang="en-US" b="1" i="1" dirty="0" smtClean="0"/>
              <a:t>Staff turnover </a:t>
            </a:r>
            <a:r>
              <a:rPr lang="en-US" dirty="0" smtClean="0"/>
              <a:t>and at times no handover</a:t>
            </a:r>
          </a:p>
        </p:txBody>
      </p:sp>
    </p:spTree>
    <p:extLst>
      <p:ext uri="{BB962C8B-B14F-4D97-AF65-F5344CB8AC3E}">
        <p14:creationId xmlns:p14="http://schemas.microsoft.com/office/powerpoint/2010/main" val="3436162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a:t>
            </a:r>
            <a:endParaRPr lang="en-US" dirty="0"/>
          </a:p>
        </p:txBody>
      </p:sp>
      <p:sp>
        <p:nvSpPr>
          <p:cNvPr id="3" name="Content Placeholder 2"/>
          <p:cNvSpPr>
            <a:spLocks noGrp="1"/>
          </p:cNvSpPr>
          <p:nvPr>
            <p:ph idx="1"/>
          </p:nvPr>
        </p:nvSpPr>
        <p:spPr/>
        <p:txBody>
          <a:bodyPr>
            <a:normAutofit/>
          </a:bodyPr>
          <a:lstStyle/>
          <a:p>
            <a:r>
              <a:rPr lang="en-US" b="1" i="1" dirty="0" smtClean="0"/>
              <a:t>TWGs leads </a:t>
            </a:r>
            <a:r>
              <a:rPr lang="en-US" dirty="0"/>
              <a:t>are </a:t>
            </a:r>
            <a:r>
              <a:rPr lang="en-US" b="1" i="1" dirty="0"/>
              <a:t>not stepping up to their </a:t>
            </a:r>
            <a:r>
              <a:rPr lang="en-US" b="1" i="1" dirty="0" smtClean="0"/>
              <a:t>role</a:t>
            </a:r>
          </a:p>
          <a:p>
            <a:endParaRPr lang="en-US" b="1" i="1" dirty="0" smtClean="0"/>
          </a:p>
          <a:p>
            <a:r>
              <a:rPr lang="en-US" b="1" i="1" dirty="0" smtClean="0"/>
              <a:t>The </a:t>
            </a:r>
            <a:r>
              <a:rPr lang="en-US" b="1" i="1" dirty="0"/>
              <a:t>main theme that the TWG work on is national nutrition guidelines</a:t>
            </a:r>
            <a:r>
              <a:rPr lang="en-US" dirty="0"/>
              <a:t>. </a:t>
            </a:r>
            <a:endParaRPr lang="en-US" b="1" i="1" dirty="0" smtClean="0"/>
          </a:p>
          <a:p>
            <a:endParaRPr lang="en-US" b="1" i="1" dirty="0" smtClean="0"/>
          </a:p>
        </p:txBody>
      </p:sp>
    </p:spTree>
    <p:extLst>
      <p:ext uri="{BB962C8B-B14F-4D97-AF65-F5344CB8AC3E}">
        <p14:creationId xmlns:p14="http://schemas.microsoft.com/office/powerpoint/2010/main" val="39051593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a:t>
            </a:r>
            <a:endParaRPr lang="en-US" dirty="0"/>
          </a:p>
        </p:txBody>
      </p:sp>
      <p:sp>
        <p:nvSpPr>
          <p:cNvPr id="3" name="Content Placeholder 2"/>
          <p:cNvSpPr>
            <a:spLocks noGrp="1"/>
          </p:cNvSpPr>
          <p:nvPr>
            <p:ph idx="1"/>
          </p:nvPr>
        </p:nvSpPr>
        <p:spPr/>
        <p:txBody>
          <a:bodyPr/>
          <a:lstStyle/>
          <a:p>
            <a:r>
              <a:rPr lang="en-US" b="1" i="1" dirty="0"/>
              <a:t>T</a:t>
            </a:r>
            <a:r>
              <a:rPr lang="en-US" b="1" i="1" dirty="0" smtClean="0"/>
              <a:t>he </a:t>
            </a:r>
            <a:r>
              <a:rPr lang="en-US" b="1" i="1" dirty="0"/>
              <a:t>assessment of the overall nutrition in emergencies response </a:t>
            </a:r>
            <a:r>
              <a:rPr lang="en-US" b="1" i="1" dirty="0" smtClean="0"/>
              <a:t>quality remains a gap</a:t>
            </a:r>
          </a:p>
          <a:p>
            <a:pPr marL="0" indent="0">
              <a:buNone/>
            </a:pPr>
            <a:r>
              <a:rPr lang="en-US" b="1" i="1" dirty="0" smtClean="0"/>
              <a:t> </a:t>
            </a:r>
          </a:p>
          <a:p>
            <a:r>
              <a:rPr lang="en-US" b="1" i="1" dirty="0" smtClean="0"/>
              <a:t> </a:t>
            </a:r>
            <a:r>
              <a:rPr lang="en-US" b="1" i="1" dirty="0"/>
              <a:t>Assessment numbers are valid and precise but not sensitive</a:t>
            </a:r>
            <a:endParaRPr lang="en-US" dirty="0"/>
          </a:p>
        </p:txBody>
      </p:sp>
    </p:spTree>
    <p:extLst>
      <p:ext uri="{BB962C8B-B14F-4D97-AF65-F5344CB8AC3E}">
        <p14:creationId xmlns:p14="http://schemas.microsoft.com/office/powerpoint/2010/main" val="32247604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B</a:t>
            </a:r>
            <a:r>
              <a:rPr lang="en-US" sz="3600" dirty="0" smtClean="0"/>
              <a:t>ackground</a:t>
            </a:r>
            <a:endParaRPr lang="en-US" sz="3600" dirty="0"/>
          </a:p>
        </p:txBody>
      </p:sp>
    </p:spTree>
    <p:extLst>
      <p:ext uri="{BB962C8B-B14F-4D97-AF65-F5344CB8AC3E}">
        <p14:creationId xmlns:p14="http://schemas.microsoft.com/office/powerpoint/2010/main" val="39154352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a:t>
            </a:r>
            <a:endParaRPr lang="en-US" dirty="0"/>
          </a:p>
        </p:txBody>
      </p:sp>
      <p:sp>
        <p:nvSpPr>
          <p:cNvPr id="3" name="Content Placeholder 2"/>
          <p:cNvSpPr>
            <a:spLocks noGrp="1"/>
          </p:cNvSpPr>
          <p:nvPr>
            <p:ph idx="1"/>
          </p:nvPr>
        </p:nvSpPr>
        <p:spPr/>
        <p:txBody>
          <a:bodyPr>
            <a:normAutofit/>
          </a:bodyPr>
          <a:lstStyle/>
          <a:p>
            <a:r>
              <a:rPr lang="en-US" b="1" i="1" dirty="0" smtClean="0"/>
              <a:t>Composition of the group</a:t>
            </a:r>
            <a:endParaRPr lang="en-US" dirty="0" smtClean="0"/>
          </a:p>
          <a:p>
            <a:r>
              <a:rPr lang="en-US" b="1" i="1" dirty="0" smtClean="0"/>
              <a:t>Knowledge </a:t>
            </a:r>
            <a:r>
              <a:rPr lang="en-US" b="1" i="1" dirty="0"/>
              <a:t>and experience of the local partners in nutrition in emergency response is limited</a:t>
            </a:r>
          </a:p>
          <a:p>
            <a:r>
              <a:rPr lang="en-US" dirty="0" smtClean="0"/>
              <a:t>Weak </a:t>
            </a:r>
            <a:r>
              <a:rPr lang="en-US" dirty="0"/>
              <a:t>technical expertise of members often exacerbates an already existing </a:t>
            </a:r>
            <a:r>
              <a:rPr lang="en-US" b="1" i="1" dirty="0"/>
              <a:t>power </a:t>
            </a:r>
            <a:r>
              <a:rPr lang="en-US" b="1" i="1" dirty="0" smtClean="0"/>
              <a:t>imbalance</a:t>
            </a:r>
            <a:endParaRPr lang="en-US" b="1" i="1" dirty="0"/>
          </a:p>
        </p:txBody>
      </p:sp>
    </p:spTree>
    <p:extLst>
      <p:ext uri="{BB962C8B-B14F-4D97-AF65-F5344CB8AC3E}">
        <p14:creationId xmlns:p14="http://schemas.microsoft.com/office/powerpoint/2010/main" val="15050269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a:t>
            </a:r>
            <a:endParaRPr lang="en-US" dirty="0"/>
          </a:p>
        </p:txBody>
      </p:sp>
      <p:sp>
        <p:nvSpPr>
          <p:cNvPr id="3" name="Content Placeholder 2"/>
          <p:cNvSpPr>
            <a:spLocks noGrp="1"/>
          </p:cNvSpPr>
          <p:nvPr>
            <p:ph idx="1"/>
          </p:nvPr>
        </p:nvSpPr>
        <p:spPr>
          <a:xfrm>
            <a:off x="457200" y="1600200"/>
            <a:ext cx="8229600" cy="4838178"/>
          </a:xfrm>
        </p:spPr>
        <p:txBody>
          <a:bodyPr>
            <a:normAutofit/>
          </a:bodyPr>
          <a:lstStyle/>
          <a:p>
            <a:r>
              <a:rPr lang="en-US" dirty="0" smtClean="0"/>
              <a:t>A perceived </a:t>
            </a:r>
            <a:r>
              <a:rPr lang="en-US" b="1" i="1" dirty="0" smtClean="0"/>
              <a:t>a </a:t>
            </a:r>
            <a:r>
              <a:rPr lang="en-US" b="1" i="1" dirty="0"/>
              <a:t>balance of </a:t>
            </a:r>
            <a:r>
              <a:rPr lang="en-US" b="1" i="1" dirty="0" smtClean="0"/>
              <a:t>power </a:t>
            </a:r>
            <a:r>
              <a:rPr lang="en-US" b="1" i="1" dirty="0"/>
              <a:t>shifted towards the funding agency or the government</a:t>
            </a:r>
            <a:r>
              <a:rPr lang="en-US" dirty="0"/>
              <a:t>. </a:t>
            </a:r>
            <a:endParaRPr lang="en-US" dirty="0" smtClean="0"/>
          </a:p>
          <a:p>
            <a:r>
              <a:rPr lang="en-US" dirty="0"/>
              <a:t>The fact that the </a:t>
            </a:r>
            <a:r>
              <a:rPr lang="en-US" b="1" i="1" dirty="0"/>
              <a:t>impartiality of the cluster coordinator on technical issues is questioned as he reports to the UNICEF chief of nutrition in country</a:t>
            </a:r>
          </a:p>
          <a:p>
            <a:r>
              <a:rPr lang="en-US" b="1" i="1" dirty="0"/>
              <a:t>Double hatting exacerbates this issue</a:t>
            </a:r>
            <a:endParaRPr lang="en-US" dirty="0"/>
          </a:p>
          <a:p>
            <a:endParaRPr lang="en-US" dirty="0"/>
          </a:p>
        </p:txBody>
      </p:sp>
    </p:spTree>
    <p:extLst>
      <p:ext uri="{BB962C8B-B14F-4D97-AF65-F5344CB8AC3E}">
        <p14:creationId xmlns:p14="http://schemas.microsoft.com/office/powerpoint/2010/main" val="15984529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a:t>
            </a:r>
            <a:endParaRPr lang="en-US" dirty="0"/>
          </a:p>
        </p:txBody>
      </p:sp>
      <p:sp>
        <p:nvSpPr>
          <p:cNvPr id="3" name="Content Placeholder 2"/>
          <p:cNvSpPr>
            <a:spLocks noGrp="1"/>
          </p:cNvSpPr>
          <p:nvPr>
            <p:ph idx="1"/>
          </p:nvPr>
        </p:nvSpPr>
        <p:spPr/>
        <p:txBody>
          <a:bodyPr/>
          <a:lstStyle/>
          <a:p>
            <a:r>
              <a:rPr lang="en-US" b="1" i="1" dirty="0" smtClean="0"/>
              <a:t>No </a:t>
            </a:r>
            <a:r>
              <a:rPr lang="en-US" b="1" i="1" dirty="0" smtClean="0"/>
              <a:t>forum </a:t>
            </a:r>
            <a:r>
              <a:rPr lang="en-US" b="1" i="1" dirty="0" smtClean="0"/>
              <a:t>for </a:t>
            </a:r>
            <a:r>
              <a:rPr lang="en-US" b="1" i="1" dirty="0" smtClean="0"/>
              <a:t>cross </a:t>
            </a:r>
            <a:r>
              <a:rPr lang="en-US" b="1" i="1" dirty="0" smtClean="0"/>
              <a:t>learning on the technical issues </a:t>
            </a:r>
            <a:endParaRPr lang="en-US" b="1" i="1" dirty="0" smtClean="0"/>
          </a:p>
          <a:p>
            <a:endParaRPr lang="en-US" dirty="0" smtClean="0"/>
          </a:p>
          <a:p>
            <a:r>
              <a:rPr lang="en-US" b="1" i="1" dirty="0" smtClean="0"/>
              <a:t>How </a:t>
            </a:r>
            <a:r>
              <a:rPr lang="en-US" b="1" i="1" dirty="0" smtClean="0"/>
              <a:t>technical questions are escalated seem </a:t>
            </a:r>
            <a:r>
              <a:rPr lang="en-US" b="1" i="1" dirty="0" smtClean="0"/>
              <a:t>person dependent and is not a system </a:t>
            </a:r>
            <a:endParaRPr lang="en-US" b="1" i="1" dirty="0"/>
          </a:p>
          <a:p>
            <a:endParaRPr lang="en-US" b="1" i="1" dirty="0"/>
          </a:p>
        </p:txBody>
      </p:sp>
    </p:spTree>
    <p:extLst>
      <p:ext uri="{BB962C8B-B14F-4D97-AF65-F5344CB8AC3E}">
        <p14:creationId xmlns:p14="http://schemas.microsoft.com/office/powerpoint/2010/main" val="37335000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Global Tech Mechanism </a:t>
            </a:r>
            <a:endParaRPr lang="en-US" dirty="0"/>
          </a:p>
        </p:txBody>
      </p:sp>
      <p:sp>
        <p:nvSpPr>
          <p:cNvPr id="3" name="Content Placeholder 2"/>
          <p:cNvSpPr>
            <a:spLocks noGrp="1"/>
          </p:cNvSpPr>
          <p:nvPr>
            <p:ph idx="1"/>
          </p:nvPr>
        </p:nvSpPr>
        <p:spPr/>
        <p:txBody>
          <a:bodyPr/>
          <a:lstStyle/>
          <a:p>
            <a:r>
              <a:rPr lang="en-US" dirty="0" smtClean="0"/>
              <a:t>Global Tech mechanism- a system to track and address the technical requests is much needed according to respondents</a:t>
            </a:r>
          </a:p>
          <a:p>
            <a:endParaRPr lang="en-US" dirty="0" smtClean="0"/>
          </a:p>
          <a:p>
            <a:r>
              <a:rPr lang="en-US" dirty="0" smtClean="0"/>
              <a:t>Respondents expressed what they wanted the Global Technical Mechanism to avoid</a:t>
            </a:r>
          </a:p>
          <a:p>
            <a:endParaRPr lang="en-US" dirty="0"/>
          </a:p>
          <a:p>
            <a:endParaRPr lang="en-US" dirty="0"/>
          </a:p>
        </p:txBody>
      </p:sp>
    </p:spTree>
    <p:extLst>
      <p:ext uri="{BB962C8B-B14F-4D97-AF65-F5344CB8AC3E}">
        <p14:creationId xmlns:p14="http://schemas.microsoft.com/office/powerpoint/2010/main" val="2458499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Foreseen Global Tech Mechanism </a:t>
            </a:r>
            <a:r>
              <a:rPr lang="en-US" dirty="0" smtClean="0"/>
              <a:t>Challenges </a:t>
            </a:r>
            <a:endParaRPr lang="en-US" dirty="0"/>
          </a:p>
        </p:txBody>
      </p:sp>
      <p:sp>
        <p:nvSpPr>
          <p:cNvPr id="3" name="Content Placeholder 2"/>
          <p:cNvSpPr>
            <a:spLocks noGrp="1"/>
          </p:cNvSpPr>
          <p:nvPr>
            <p:ph idx="1"/>
          </p:nvPr>
        </p:nvSpPr>
        <p:spPr/>
        <p:txBody>
          <a:bodyPr>
            <a:normAutofit/>
          </a:bodyPr>
          <a:lstStyle/>
          <a:p>
            <a:r>
              <a:rPr lang="en-US" b="1" i="1" dirty="0" smtClean="0"/>
              <a:t>How to avoid global </a:t>
            </a:r>
            <a:r>
              <a:rPr lang="en-US" b="1" i="1" dirty="0"/>
              <a:t>discussions on technical issues </a:t>
            </a:r>
            <a:r>
              <a:rPr lang="en-US" b="1" i="1" dirty="0" smtClean="0"/>
              <a:t>be</a:t>
            </a:r>
            <a:r>
              <a:rPr lang="en-US" b="1" i="1" dirty="0" smtClean="0"/>
              <a:t> </a:t>
            </a:r>
            <a:r>
              <a:rPr lang="en-US" b="1" i="1" dirty="0"/>
              <a:t>disconnected </a:t>
            </a:r>
            <a:r>
              <a:rPr lang="en-US" dirty="0"/>
              <a:t>from the difficulties and the reality on the </a:t>
            </a:r>
            <a:r>
              <a:rPr lang="en-US" dirty="0" smtClean="0"/>
              <a:t>ground?</a:t>
            </a:r>
          </a:p>
          <a:p>
            <a:endParaRPr lang="en-US" dirty="0"/>
          </a:p>
          <a:p>
            <a:r>
              <a:rPr lang="en-US" b="1" i="1" dirty="0" smtClean="0"/>
              <a:t>How to bring together the </a:t>
            </a:r>
            <a:r>
              <a:rPr lang="en-US" b="1" i="1" dirty="0"/>
              <a:t>UN agencies</a:t>
            </a:r>
            <a:r>
              <a:rPr lang="en-US" dirty="0"/>
              <a:t>, namely WFP, UNICEF, UNHCR, and WHO </a:t>
            </a:r>
            <a:r>
              <a:rPr lang="en-US" dirty="0" smtClean="0"/>
              <a:t>and </a:t>
            </a:r>
            <a:r>
              <a:rPr lang="en-US" b="1" i="1" dirty="0" smtClean="0"/>
              <a:t>unite their technical voices </a:t>
            </a:r>
            <a:r>
              <a:rPr lang="en-US" b="1" i="1" dirty="0"/>
              <a:t>for nutrition in </a:t>
            </a:r>
            <a:r>
              <a:rPr lang="en-US" b="1" i="1" dirty="0" smtClean="0"/>
              <a:t>emergencies?</a:t>
            </a:r>
            <a:endParaRPr lang="en-US" b="1" i="1" dirty="0"/>
          </a:p>
          <a:p>
            <a:endParaRPr lang="en-US" dirty="0"/>
          </a:p>
        </p:txBody>
      </p:sp>
    </p:spTree>
    <p:extLst>
      <p:ext uri="{BB962C8B-B14F-4D97-AF65-F5344CB8AC3E}">
        <p14:creationId xmlns:p14="http://schemas.microsoft.com/office/powerpoint/2010/main" val="18046107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Foreseen Global Tech Mechanism challenges </a:t>
            </a:r>
          </a:p>
        </p:txBody>
      </p:sp>
      <p:sp>
        <p:nvSpPr>
          <p:cNvPr id="3" name="Content Placeholder 2"/>
          <p:cNvSpPr>
            <a:spLocks noGrp="1"/>
          </p:cNvSpPr>
          <p:nvPr>
            <p:ph idx="1"/>
          </p:nvPr>
        </p:nvSpPr>
        <p:spPr/>
        <p:txBody>
          <a:bodyPr>
            <a:normAutofit/>
          </a:bodyPr>
          <a:lstStyle/>
          <a:p>
            <a:r>
              <a:rPr lang="en-US" dirty="0" smtClean="0"/>
              <a:t>How to avoid</a:t>
            </a:r>
            <a:r>
              <a:rPr lang="en-US" b="1" i="1" dirty="0" smtClean="0"/>
              <a:t> </a:t>
            </a:r>
            <a:r>
              <a:rPr lang="en-US" b="1" i="1" dirty="0"/>
              <a:t>the power dynamics </a:t>
            </a:r>
            <a:r>
              <a:rPr lang="en-US" dirty="0"/>
              <a:t>and </a:t>
            </a:r>
            <a:r>
              <a:rPr lang="en-US" dirty="0" smtClean="0"/>
              <a:t>conflict of interests </a:t>
            </a:r>
            <a:r>
              <a:rPr lang="en-US" dirty="0"/>
              <a:t>of different agency members at the Global Technical </a:t>
            </a:r>
            <a:r>
              <a:rPr lang="en-US" dirty="0" smtClean="0"/>
              <a:t>Mechanism? </a:t>
            </a:r>
          </a:p>
          <a:p>
            <a:pPr marL="0" indent="0">
              <a:buNone/>
            </a:pPr>
            <a:endParaRPr lang="en-US" dirty="0"/>
          </a:p>
          <a:p>
            <a:r>
              <a:rPr lang="en-US" dirty="0" smtClean="0"/>
              <a:t>How to avoid t</a:t>
            </a:r>
            <a:r>
              <a:rPr lang="en-US" dirty="0" smtClean="0"/>
              <a:t>he Global Technical Mechanism </a:t>
            </a:r>
            <a:r>
              <a:rPr lang="en-US" b="1" i="1" dirty="0" smtClean="0"/>
              <a:t>diminish </a:t>
            </a:r>
            <a:r>
              <a:rPr lang="en-US" b="1" i="1" dirty="0"/>
              <a:t>the authority and sense of ownership and power of the country </a:t>
            </a:r>
            <a:r>
              <a:rPr lang="en-US" b="1" i="1" dirty="0" smtClean="0"/>
              <a:t>teams? </a:t>
            </a:r>
            <a:endParaRPr lang="en-US" b="1" i="1" dirty="0"/>
          </a:p>
          <a:p>
            <a:endParaRPr lang="en-US" dirty="0"/>
          </a:p>
        </p:txBody>
      </p:sp>
    </p:spTree>
    <p:extLst>
      <p:ext uri="{BB962C8B-B14F-4D97-AF65-F5344CB8AC3E}">
        <p14:creationId xmlns:p14="http://schemas.microsoft.com/office/powerpoint/2010/main" val="32740028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Technical issues raised by country teams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08707920"/>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401600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Technical questions raised by country teams</a:t>
            </a:r>
            <a:endParaRPr lang="en-US" dirty="0"/>
          </a:p>
        </p:txBody>
      </p:sp>
      <p:sp>
        <p:nvSpPr>
          <p:cNvPr id="3" name="Content Placeholder 2"/>
          <p:cNvSpPr>
            <a:spLocks noGrp="1"/>
          </p:cNvSpPr>
          <p:nvPr>
            <p:ph idx="1"/>
          </p:nvPr>
        </p:nvSpPr>
        <p:spPr/>
        <p:txBody>
          <a:bodyPr>
            <a:normAutofit/>
          </a:bodyPr>
          <a:lstStyle/>
          <a:p>
            <a:pPr marL="0" indent="0">
              <a:buNone/>
            </a:pPr>
            <a:r>
              <a:rPr lang="en-US" dirty="0"/>
              <a:t>T</a:t>
            </a:r>
            <a:r>
              <a:rPr lang="en-US" dirty="0" smtClean="0"/>
              <a:t>he </a:t>
            </a:r>
            <a:r>
              <a:rPr lang="en-US" dirty="0"/>
              <a:t>two main recurring questions </a:t>
            </a:r>
            <a:r>
              <a:rPr lang="en-US" dirty="0" smtClean="0"/>
              <a:t>were </a:t>
            </a:r>
          </a:p>
          <a:p>
            <a:pPr marL="0" indent="0">
              <a:buNone/>
            </a:pPr>
            <a:endParaRPr lang="en-US" dirty="0" smtClean="0"/>
          </a:p>
          <a:p>
            <a:r>
              <a:rPr lang="en-US" dirty="0"/>
              <a:t>H</a:t>
            </a:r>
            <a:r>
              <a:rPr lang="en-US" dirty="0" smtClean="0"/>
              <a:t>ow </a:t>
            </a:r>
            <a:r>
              <a:rPr lang="en-US" dirty="0"/>
              <a:t>to best calculate the SAM and MAM caseload </a:t>
            </a:r>
            <a:endParaRPr lang="en-US" dirty="0" smtClean="0"/>
          </a:p>
          <a:p>
            <a:pPr marL="0" indent="0">
              <a:buNone/>
            </a:pPr>
            <a:endParaRPr lang="en-US" dirty="0"/>
          </a:p>
          <a:p>
            <a:r>
              <a:rPr lang="en-US" dirty="0" smtClean="0"/>
              <a:t>Support </a:t>
            </a:r>
            <a:r>
              <a:rPr lang="en-US" dirty="0"/>
              <a:t>in standardizing or updating the national nutrition protocol </a:t>
            </a:r>
            <a:r>
              <a:rPr lang="en-US" dirty="0" smtClean="0"/>
              <a:t>(CMAM and IYCF-E)</a:t>
            </a:r>
            <a:endParaRPr lang="en-US" dirty="0"/>
          </a:p>
          <a:p>
            <a:endParaRPr lang="en-US" dirty="0"/>
          </a:p>
        </p:txBody>
      </p:sp>
    </p:spTree>
    <p:extLst>
      <p:ext uri="{BB962C8B-B14F-4D97-AF65-F5344CB8AC3E}">
        <p14:creationId xmlns:p14="http://schemas.microsoft.com/office/powerpoint/2010/main" val="32676471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actions required for an improved technical </a:t>
            </a:r>
            <a:r>
              <a:rPr lang="en-US" dirty="0" err="1" smtClean="0"/>
              <a:t>NiE</a:t>
            </a:r>
            <a:r>
              <a:rPr lang="en-US" dirty="0" smtClean="0"/>
              <a:t> response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3500" dirty="0" smtClean="0"/>
              <a:t>Country level</a:t>
            </a:r>
            <a:endParaRPr lang="en-US" sz="3500" dirty="0" smtClean="0"/>
          </a:p>
          <a:p>
            <a:r>
              <a:rPr lang="en-US" sz="3500" dirty="0" smtClean="0"/>
              <a:t>Preparedness TWGs to </a:t>
            </a:r>
            <a:r>
              <a:rPr lang="en-US" sz="3500" dirty="0"/>
              <a:t>be set up as soon as possible in all countries </a:t>
            </a:r>
            <a:endParaRPr lang="en-US" sz="3500" dirty="0" smtClean="0"/>
          </a:p>
          <a:p>
            <a:r>
              <a:rPr lang="en-US" sz="3500" dirty="0" smtClean="0"/>
              <a:t>CMAM and IYCF </a:t>
            </a:r>
            <a:r>
              <a:rPr lang="en-US" sz="3500" dirty="0" smtClean="0"/>
              <a:t>Guidelines </a:t>
            </a:r>
            <a:r>
              <a:rPr lang="en-US" sz="3500" dirty="0"/>
              <a:t>to be </a:t>
            </a:r>
            <a:r>
              <a:rPr lang="en-US" sz="3500" dirty="0" smtClean="0"/>
              <a:t>updated </a:t>
            </a:r>
            <a:r>
              <a:rPr lang="en-US" sz="3500" dirty="0"/>
              <a:t>in </a:t>
            </a:r>
            <a:r>
              <a:rPr lang="en-US" sz="3500" dirty="0" smtClean="0"/>
              <a:t>countries </a:t>
            </a:r>
            <a:r>
              <a:rPr lang="en-US" sz="3500" dirty="0"/>
              <a:t>as a preparedness measure </a:t>
            </a:r>
            <a:endParaRPr lang="en-US" sz="3500" dirty="0" smtClean="0"/>
          </a:p>
          <a:p>
            <a:r>
              <a:rPr lang="en-US" sz="3500" dirty="0" smtClean="0"/>
              <a:t>Built the capacity of an in country p</a:t>
            </a:r>
            <a:r>
              <a:rPr lang="en-US" sz="3500" dirty="0" smtClean="0"/>
              <a:t>ool </a:t>
            </a:r>
            <a:r>
              <a:rPr lang="en-US" sz="3500" dirty="0" smtClean="0"/>
              <a:t>of </a:t>
            </a:r>
            <a:r>
              <a:rPr lang="en-US" sz="3500" dirty="0" smtClean="0"/>
              <a:t>technical experts and trainers </a:t>
            </a:r>
          </a:p>
          <a:p>
            <a:r>
              <a:rPr lang="en-US" sz="3600" dirty="0"/>
              <a:t>Improve TWGs knowledge management </a:t>
            </a:r>
          </a:p>
          <a:p>
            <a:endParaRPr lang="en-US" sz="3500" dirty="0" smtClean="0"/>
          </a:p>
          <a:p>
            <a:pPr marL="0" indent="0">
              <a:buNone/>
            </a:pPr>
            <a:endParaRPr lang="en-US" sz="3500" dirty="0"/>
          </a:p>
          <a:p>
            <a:endParaRPr lang="en-US" dirty="0"/>
          </a:p>
        </p:txBody>
      </p:sp>
    </p:spTree>
    <p:extLst>
      <p:ext uri="{BB962C8B-B14F-4D97-AF65-F5344CB8AC3E}">
        <p14:creationId xmlns:p14="http://schemas.microsoft.com/office/powerpoint/2010/main" val="8380003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actions required for an improved technical </a:t>
            </a:r>
            <a:r>
              <a:rPr lang="en-US" dirty="0" err="1"/>
              <a:t>NiE</a:t>
            </a:r>
            <a:r>
              <a:rPr lang="en-US" dirty="0"/>
              <a:t> response </a:t>
            </a:r>
          </a:p>
        </p:txBody>
      </p:sp>
      <p:sp>
        <p:nvSpPr>
          <p:cNvPr id="3" name="Content Placeholder 2"/>
          <p:cNvSpPr>
            <a:spLocks noGrp="1"/>
          </p:cNvSpPr>
          <p:nvPr>
            <p:ph idx="1"/>
          </p:nvPr>
        </p:nvSpPr>
        <p:spPr/>
        <p:txBody>
          <a:bodyPr/>
          <a:lstStyle/>
          <a:p>
            <a:pPr marL="0" indent="0">
              <a:buNone/>
            </a:pPr>
            <a:r>
              <a:rPr lang="en-US" dirty="0" smtClean="0"/>
              <a:t> GNC-CT level </a:t>
            </a:r>
            <a:endParaRPr lang="en-US" dirty="0"/>
          </a:p>
          <a:p>
            <a:r>
              <a:rPr lang="en-US" dirty="0" smtClean="0"/>
              <a:t>Orientation </a:t>
            </a:r>
            <a:r>
              <a:rPr lang="en-US" dirty="0"/>
              <a:t>and package to clarify roles and responsibilities of TWGs </a:t>
            </a:r>
            <a:endParaRPr lang="en-US" dirty="0" smtClean="0"/>
          </a:p>
          <a:p>
            <a:endParaRPr lang="en-US" dirty="0"/>
          </a:p>
          <a:p>
            <a:r>
              <a:rPr lang="en-US" dirty="0"/>
              <a:t>Map country resources and improve our ability to tap into those resources </a:t>
            </a:r>
          </a:p>
          <a:p>
            <a:endParaRPr lang="en-US" dirty="0" smtClean="0"/>
          </a:p>
          <a:p>
            <a:endParaRPr lang="en-US" dirty="0"/>
          </a:p>
          <a:p>
            <a:endParaRPr lang="en-US" dirty="0" smtClean="0"/>
          </a:p>
          <a:p>
            <a:endParaRPr lang="en-US" dirty="0" smtClean="0"/>
          </a:p>
          <a:p>
            <a:pPr marL="0" indent="0">
              <a:buNone/>
            </a:pPr>
            <a:endParaRPr lang="en-US" dirty="0" smtClean="0"/>
          </a:p>
          <a:p>
            <a:pPr marL="0" indent="0">
              <a:buNone/>
            </a:pPr>
            <a:endParaRPr lang="en-US" dirty="0" smtClean="0"/>
          </a:p>
          <a:p>
            <a:endParaRPr lang="en-US" dirty="0"/>
          </a:p>
          <a:p>
            <a:endParaRPr lang="en-US" dirty="0"/>
          </a:p>
          <a:p>
            <a:endParaRPr lang="en-US" dirty="0"/>
          </a:p>
        </p:txBody>
      </p:sp>
    </p:spTree>
    <p:extLst>
      <p:ext uri="{BB962C8B-B14F-4D97-AF65-F5344CB8AC3E}">
        <p14:creationId xmlns:p14="http://schemas.microsoft.com/office/powerpoint/2010/main" val="1801240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Objectives</a:t>
            </a:r>
            <a:endParaRPr lang="en-US" sz="3600" dirty="0"/>
          </a:p>
        </p:txBody>
      </p:sp>
      <p:sp>
        <p:nvSpPr>
          <p:cNvPr id="3" name="Content Placeholder 2"/>
          <p:cNvSpPr>
            <a:spLocks noGrp="1"/>
          </p:cNvSpPr>
          <p:nvPr>
            <p:ph idx="1"/>
          </p:nvPr>
        </p:nvSpPr>
        <p:spPr/>
        <p:txBody>
          <a:bodyPr>
            <a:normAutofit fontScale="92500"/>
          </a:bodyPr>
          <a:lstStyle/>
          <a:p>
            <a:pPr marL="0" indent="0">
              <a:buNone/>
            </a:pPr>
            <a:r>
              <a:rPr lang="en-US" sz="2800" dirty="0" smtClean="0"/>
              <a:t>Main objective: </a:t>
            </a:r>
            <a:r>
              <a:rPr lang="en-US" sz="2800" b="1" dirty="0" smtClean="0"/>
              <a:t>understanding </a:t>
            </a:r>
            <a:r>
              <a:rPr lang="en-US" sz="2800" b="1" dirty="0"/>
              <a:t>how program quality </a:t>
            </a:r>
            <a:r>
              <a:rPr lang="en-US" sz="2800" b="1" dirty="0" smtClean="0"/>
              <a:t>and effectiveness of </a:t>
            </a:r>
            <a:r>
              <a:rPr lang="en-US" sz="2800" b="1" dirty="0" smtClean="0"/>
              <a:t>nutrition in emergency </a:t>
            </a:r>
            <a:r>
              <a:rPr lang="en-US" sz="2800" b="1" dirty="0" smtClean="0"/>
              <a:t>can </a:t>
            </a:r>
            <a:r>
              <a:rPr lang="en-US" sz="2800" b="1" dirty="0"/>
              <a:t>be improved. </a:t>
            </a:r>
            <a:endParaRPr lang="en-US" sz="2800" b="1" dirty="0" smtClean="0"/>
          </a:p>
          <a:p>
            <a:pPr marL="0" indent="0">
              <a:buNone/>
            </a:pPr>
            <a:endParaRPr lang="en-US" sz="2800" dirty="0"/>
          </a:p>
          <a:p>
            <a:pPr marL="0" indent="0">
              <a:buNone/>
            </a:pPr>
            <a:r>
              <a:rPr lang="en-US" sz="2800" dirty="0"/>
              <a:t>S</a:t>
            </a:r>
            <a:r>
              <a:rPr lang="en-US" sz="2800" dirty="0" smtClean="0"/>
              <a:t>pecific objectives:  </a:t>
            </a:r>
          </a:p>
          <a:p>
            <a:pPr marL="0" indent="0">
              <a:buNone/>
            </a:pPr>
            <a:r>
              <a:rPr lang="en-US" sz="2800" dirty="0" smtClean="0"/>
              <a:t>1-T</a:t>
            </a:r>
            <a:r>
              <a:rPr lang="en-US" sz="2800" dirty="0" smtClean="0"/>
              <a:t>o </a:t>
            </a:r>
            <a:r>
              <a:rPr lang="en-US" sz="2800" dirty="0"/>
              <a:t>understand </a:t>
            </a:r>
            <a:r>
              <a:rPr lang="en-US" sz="2800" dirty="0" smtClean="0"/>
              <a:t>the </a:t>
            </a:r>
            <a:r>
              <a:rPr lang="en-US" sz="2800" b="1" dirty="0" smtClean="0"/>
              <a:t>current functioning of TWGs</a:t>
            </a:r>
            <a:r>
              <a:rPr lang="en-US" sz="2800" dirty="0" smtClean="0"/>
              <a:t>,  </a:t>
            </a:r>
          </a:p>
          <a:p>
            <a:pPr marL="0" indent="0">
              <a:buNone/>
            </a:pPr>
            <a:r>
              <a:rPr lang="en-US" sz="2800" dirty="0" smtClean="0"/>
              <a:t>2- the </a:t>
            </a:r>
            <a:r>
              <a:rPr lang="en-US" sz="2800" b="1" dirty="0" smtClean="0"/>
              <a:t>challenges </a:t>
            </a:r>
            <a:r>
              <a:rPr lang="en-US" sz="2800" b="1" dirty="0"/>
              <a:t>faced by TWGs</a:t>
            </a:r>
            <a:r>
              <a:rPr lang="en-US" sz="2800" dirty="0" smtClean="0"/>
              <a:t>, </a:t>
            </a:r>
            <a:r>
              <a:rPr lang="en-US" sz="2800" dirty="0"/>
              <a:t>and </a:t>
            </a:r>
            <a:r>
              <a:rPr lang="en-US" sz="2800" b="1" dirty="0" smtClean="0"/>
              <a:t>foreseen challenges for the Global Technical Mechanism</a:t>
            </a:r>
            <a:endParaRPr lang="en-US" sz="2800" b="1" dirty="0" smtClean="0"/>
          </a:p>
          <a:p>
            <a:pPr marL="0" indent="0">
              <a:buNone/>
            </a:pPr>
            <a:r>
              <a:rPr lang="en-US" sz="2800" dirty="0" smtClean="0"/>
              <a:t>3- </a:t>
            </a:r>
            <a:r>
              <a:rPr lang="en-US" sz="2800" dirty="0" smtClean="0"/>
              <a:t>What </a:t>
            </a:r>
            <a:r>
              <a:rPr lang="en-US" sz="2800" b="1" dirty="0" smtClean="0"/>
              <a:t>recommendations and actions are </a:t>
            </a:r>
            <a:r>
              <a:rPr lang="en-US" sz="2800" b="1" dirty="0"/>
              <a:t>required </a:t>
            </a:r>
            <a:r>
              <a:rPr lang="en-US" sz="2800" b="1" dirty="0" smtClean="0"/>
              <a:t>to </a:t>
            </a:r>
            <a:r>
              <a:rPr lang="en-US" sz="2800" b="1" dirty="0"/>
              <a:t>improve </a:t>
            </a:r>
            <a:r>
              <a:rPr lang="en-US" sz="2800" dirty="0"/>
              <a:t>the technical program quality in </a:t>
            </a:r>
            <a:r>
              <a:rPr lang="en-US" sz="2800" dirty="0" smtClean="0"/>
              <a:t>nutrition in emergency</a:t>
            </a:r>
            <a:endParaRPr lang="en-US" sz="2800" dirty="0"/>
          </a:p>
          <a:p>
            <a:endParaRPr lang="en-US" dirty="0"/>
          </a:p>
        </p:txBody>
      </p:sp>
    </p:spTree>
    <p:extLst>
      <p:ext uri="{BB962C8B-B14F-4D97-AF65-F5344CB8AC3E}">
        <p14:creationId xmlns:p14="http://schemas.microsoft.com/office/powerpoint/2010/main" val="41248297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actions required for an improved technical </a:t>
            </a:r>
            <a:r>
              <a:rPr lang="en-US" dirty="0" err="1"/>
              <a:t>NiE</a:t>
            </a:r>
            <a:r>
              <a:rPr lang="en-US" dirty="0"/>
              <a:t> response </a:t>
            </a:r>
          </a:p>
        </p:txBody>
      </p:sp>
      <p:sp>
        <p:nvSpPr>
          <p:cNvPr id="3" name="Content Placeholder 2"/>
          <p:cNvSpPr>
            <a:spLocks noGrp="1"/>
          </p:cNvSpPr>
          <p:nvPr>
            <p:ph idx="1"/>
          </p:nvPr>
        </p:nvSpPr>
        <p:spPr/>
        <p:txBody>
          <a:bodyPr>
            <a:normAutofit lnSpcReduction="10000"/>
          </a:bodyPr>
          <a:lstStyle/>
          <a:p>
            <a:pPr marL="0" indent="0">
              <a:buNone/>
            </a:pPr>
            <a:r>
              <a:rPr lang="en-US" dirty="0" smtClean="0"/>
              <a:t>GNC-CT </a:t>
            </a:r>
            <a:r>
              <a:rPr lang="en-US" dirty="0" smtClean="0"/>
              <a:t>level </a:t>
            </a:r>
          </a:p>
          <a:p>
            <a:r>
              <a:rPr lang="en-US" dirty="0"/>
              <a:t>Dedicated technical support to TWGs as needed and especially during L3 emergencies -preferably by an NGO partner </a:t>
            </a:r>
          </a:p>
          <a:p>
            <a:r>
              <a:rPr lang="en-US" dirty="0" smtClean="0"/>
              <a:t>Creating </a:t>
            </a:r>
            <a:r>
              <a:rPr lang="en-US" dirty="0"/>
              <a:t>global MoUs </a:t>
            </a:r>
            <a:r>
              <a:rPr lang="en-US" dirty="0" smtClean="0"/>
              <a:t>with NGOs and institutions to </a:t>
            </a:r>
            <a:r>
              <a:rPr lang="en-US" dirty="0"/>
              <a:t>deploy dedicated staff </a:t>
            </a:r>
            <a:endParaRPr lang="en-US" dirty="0" smtClean="0"/>
          </a:p>
          <a:p>
            <a:r>
              <a:rPr lang="en-US" dirty="0" smtClean="0"/>
              <a:t>Advocate </a:t>
            </a:r>
            <a:r>
              <a:rPr lang="en-US" dirty="0"/>
              <a:t>to include the commitment to the cluster and the TWGs in Job Descriptions of nutrition NGO staff in </a:t>
            </a:r>
            <a:r>
              <a:rPr lang="en-US" dirty="0" smtClean="0"/>
              <a:t>country </a:t>
            </a:r>
            <a:endParaRPr lang="en-US" dirty="0"/>
          </a:p>
          <a:p>
            <a:endParaRPr lang="en-US" dirty="0"/>
          </a:p>
        </p:txBody>
      </p:sp>
    </p:spTree>
    <p:extLst>
      <p:ext uri="{BB962C8B-B14F-4D97-AF65-F5344CB8AC3E}">
        <p14:creationId xmlns:p14="http://schemas.microsoft.com/office/powerpoint/2010/main" val="17977070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 level </a:t>
            </a:r>
            <a:endParaRPr lang="en-US" dirty="0"/>
          </a:p>
        </p:txBody>
      </p:sp>
      <p:sp>
        <p:nvSpPr>
          <p:cNvPr id="3" name="Content Placeholder 2"/>
          <p:cNvSpPr>
            <a:spLocks noGrp="1"/>
          </p:cNvSpPr>
          <p:nvPr>
            <p:ph idx="1"/>
          </p:nvPr>
        </p:nvSpPr>
        <p:spPr/>
        <p:txBody>
          <a:bodyPr/>
          <a:lstStyle/>
          <a:p>
            <a:r>
              <a:rPr lang="en-US" dirty="0"/>
              <a:t>Work on a strategy with the Global Technical Mechanism </a:t>
            </a:r>
            <a:r>
              <a:rPr lang="en-US" dirty="0" smtClean="0"/>
              <a:t>and the GNC to </a:t>
            </a:r>
            <a:r>
              <a:rPr lang="en-US" dirty="0"/>
              <a:t>improve the technical capacities of weaker implementing partners. </a:t>
            </a:r>
            <a:endParaRPr lang="en-US" dirty="0" smtClean="0"/>
          </a:p>
          <a:p>
            <a:endParaRPr lang="en-US" dirty="0"/>
          </a:p>
          <a:p>
            <a:r>
              <a:rPr lang="en-US" dirty="0" smtClean="0"/>
              <a:t>Work towards improving the </a:t>
            </a:r>
            <a:r>
              <a:rPr lang="en-US" dirty="0"/>
              <a:t>preparedness of country teams</a:t>
            </a:r>
          </a:p>
          <a:p>
            <a:endParaRPr lang="en-US" dirty="0"/>
          </a:p>
          <a:p>
            <a:endParaRPr lang="en-US" dirty="0"/>
          </a:p>
        </p:txBody>
      </p:sp>
    </p:spTree>
    <p:extLst>
      <p:ext uri="{BB962C8B-B14F-4D97-AF65-F5344CB8AC3E}">
        <p14:creationId xmlns:p14="http://schemas.microsoft.com/office/powerpoint/2010/main" val="32235891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actions required for an improved </a:t>
            </a:r>
            <a:r>
              <a:rPr lang="en-US" dirty="0" smtClean="0"/>
              <a:t>technical </a:t>
            </a:r>
            <a:r>
              <a:rPr lang="en-US" dirty="0" err="1" smtClean="0"/>
              <a:t>NiE</a:t>
            </a:r>
            <a:r>
              <a:rPr lang="en-US" dirty="0" smtClean="0"/>
              <a:t> </a:t>
            </a:r>
            <a:r>
              <a:rPr lang="en-US" dirty="0"/>
              <a:t>response </a:t>
            </a:r>
          </a:p>
        </p:txBody>
      </p:sp>
      <p:sp>
        <p:nvSpPr>
          <p:cNvPr id="3" name="Content Placeholder 2"/>
          <p:cNvSpPr>
            <a:spLocks noGrp="1"/>
          </p:cNvSpPr>
          <p:nvPr>
            <p:ph idx="1"/>
          </p:nvPr>
        </p:nvSpPr>
        <p:spPr/>
        <p:txBody>
          <a:bodyPr>
            <a:normAutofit fontScale="92500"/>
          </a:bodyPr>
          <a:lstStyle/>
          <a:p>
            <a:pPr marL="0" indent="0">
              <a:buNone/>
            </a:pPr>
            <a:r>
              <a:rPr lang="en-US" sz="3500" dirty="0" smtClean="0"/>
              <a:t>At global </a:t>
            </a:r>
            <a:r>
              <a:rPr lang="en-US" sz="3500" dirty="0" smtClean="0"/>
              <a:t>technical mechanism level</a:t>
            </a:r>
            <a:endParaRPr lang="en-US" sz="3500" dirty="0" smtClean="0"/>
          </a:p>
          <a:p>
            <a:r>
              <a:rPr lang="en-US" sz="3500" dirty="0" smtClean="0"/>
              <a:t>The </a:t>
            </a:r>
            <a:r>
              <a:rPr lang="en-US" sz="3500" dirty="0"/>
              <a:t>UN agencies, namely WFP, UNICEF, UNHCR, and WHO would need to </a:t>
            </a:r>
            <a:r>
              <a:rPr lang="en-US" sz="3500" dirty="0" smtClean="0"/>
              <a:t>work together to reach </a:t>
            </a:r>
            <a:r>
              <a:rPr lang="en-US" sz="3500" dirty="0" smtClean="0"/>
              <a:t>a consensus </a:t>
            </a:r>
            <a:r>
              <a:rPr lang="en-US" sz="3500" dirty="0" smtClean="0"/>
              <a:t>in </a:t>
            </a:r>
            <a:r>
              <a:rPr lang="en-US" sz="3500" dirty="0"/>
              <a:t>what they see is best for nutrition in emergencies. </a:t>
            </a:r>
          </a:p>
          <a:p>
            <a:r>
              <a:rPr lang="en-US" sz="3500" dirty="0"/>
              <a:t>The composition of the Global Technical Mechanism working groups needs to be </a:t>
            </a:r>
            <a:r>
              <a:rPr lang="en-US" sz="3500" dirty="0" smtClean="0"/>
              <a:t>diversified to avoid conflict of interests </a:t>
            </a:r>
            <a:endParaRPr lang="en-US" sz="3500" dirty="0"/>
          </a:p>
          <a:p>
            <a:endParaRPr lang="en-US" dirty="0"/>
          </a:p>
        </p:txBody>
      </p:sp>
    </p:spTree>
    <p:extLst>
      <p:ext uri="{BB962C8B-B14F-4D97-AF65-F5344CB8AC3E}">
        <p14:creationId xmlns:p14="http://schemas.microsoft.com/office/powerpoint/2010/main" val="40748112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actions required for an improved technical </a:t>
            </a:r>
            <a:r>
              <a:rPr lang="en-US" dirty="0" err="1"/>
              <a:t>NiE</a:t>
            </a:r>
            <a:r>
              <a:rPr lang="en-US" dirty="0"/>
              <a:t> response </a:t>
            </a:r>
          </a:p>
        </p:txBody>
      </p:sp>
      <p:sp>
        <p:nvSpPr>
          <p:cNvPr id="3" name="Content Placeholder 2"/>
          <p:cNvSpPr>
            <a:spLocks noGrp="1"/>
          </p:cNvSpPr>
          <p:nvPr>
            <p:ph idx="1"/>
          </p:nvPr>
        </p:nvSpPr>
        <p:spPr/>
        <p:txBody>
          <a:bodyPr>
            <a:normAutofit/>
          </a:bodyPr>
          <a:lstStyle/>
          <a:p>
            <a:r>
              <a:rPr lang="en-US" sz="3500" dirty="0"/>
              <a:t>The importance of including the country teams in the global technical debates is crucial to avoid having disconnected discussions. </a:t>
            </a:r>
          </a:p>
          <a:p>
            <a:r>
              <a:rPr lang="en-US" sz="3500" dirty="0"/>
              <a:t>H</a:t>
            </a:r>
            <a:r>
              <a:rPr lang="en-US" sz="3500" dirty="0" smtClean="0"/>
              <a:t>ave </a:t>
            </a:r>
            <a:r>
              <a:rPr lang="en-US" sz="3500" dirty="0"/>
              <a:t>an evaluation after 6 months to reflect and adjust after the roll </a:t>
            </a:r>
            <a:r>
              <a:rPr lang="en-US" sz="3500" dirty="0" smtClean="0"/>
              <a:t>out </a:t>
            </a:r>
            <a:r>
              <a:rPr lang="en-US" sz="3500" dirty="0"/>
              <a:t>of the global technical mechanism. </a:t>
            </a:r>
          </a:p>
        </p:txBody>
      </p:sp>
    </p:spTree>
    <p:extLst>
      <p:ext uri="{BB962C8B-B14F-4D97-AF65-F5344CB8AC3E}">
        <p14:creationId xmlns:p14="http://schemas.microsoft.com/office/powerpoint/2010/main" val="35683406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Tree>
    <p:extLst>
      <p:ext uri="{BB962C8B-B14F-4D97-AF65-F5344CB8AC3E}">
        <p14:creationId xmlns:p14="http://schemas.microsoft.com/office/powerpoint/2010/main" val="31721340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Methodology</a:t>
            </a:r>
            <a:endParaRPr lang="en-US" sz="3600" dirty="0"/>
          </a:p>
        </p:txBody>
      </p:sp>
      <p:sp>
        <p:nvSpPr>
          <p:cNvPr id="3" name="Content Placeholder 2"/>
          <p:cNvSpPr>
            <a:spLocks noGrp="1"/>
          </p:cNvSpPr>
          <p:nvPr>
            <p:ph idx="1"/>
          </p:nvPr>
        </p:nvSpPr>
        <p:spPr/>
        <p:txBody>
          <a:bodyPr/>
          <a:lstStyle/>
          <a:p>
            <a:r>
              <a:rPr lang="en-US" dirty="0" smtClean="0"/>
              <a:t>Documents review</a:t>
            </a:r>
          </a:p>
          <a:p>
            <a:endParaRPr lang="en-US" dirty="0"/>
          </a:p>
          <a:p>
            <a:r>
              <a:rPr lang="en-US" dirty="0" smtClean="0"/>
              <a:t>Online </a:t>
            </a:r>
            <a:r>
              <a:rPr lang="en-US" dirty="0" smtClean="0"/>
              <a:t>survey (33 responses) </a:t>
            </a:r>
            <a:endParaRPr lang="en-US" dirty="0" smtClean="0"/>
          </a:p>
          <a:p>
            <a:endParaRPr lang="en-US" dirty="0"/>
          </a:p>
          <a:p>
            <a:r>
              <a:rPr lang="en-US" dirty="0" smtClean="0"/>
              <a:t>Key informants </a:t>
            </a:r>
            <a:r>
              <a:rPr lang="en-US" dirty="0" smtClean="0"/>
              <a:t>interviews (22 informants)</a:t>
            </a:r>
            <a:endParaRPr lang="en-US" dirty="0" smtClean="0"/>
          </a:p>
          <a:p>
            <a:endParaRPr lang="en-US" dirty="0"/>
          </a:p>
          <a:p>
            <a:r>
              <a:rPr lang="en-US" dirty="0" smtClean="0"/>
              <a:t>Triangulation</a:t>
            </a:r>
            <a:endParaRPr lang="en-US" dirty="0"/>
          </a:p>
        </p:txBody>
      </p:sp>
    </p:spTree>
    <p:extLst>
      <p:ext uri="{BB962C8B-B14F-4D97-AF65-F5344CB8AC3E}">
        <p14:creationId xmlns:p14="http://schemas.microsoft.com/office/powerpoint/2010/main" val="32377451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a:t>
            </a:r>
            <a:endParaRPr lang="en-US" dirty="0"/>
          </a:p>
        </p:txBody>
      </p:sp>
    </p:spTree>
    <p:extLst>
      <p:ext uri="{BB962C8B-B14F-4D97-AF65-F5344CB8AC3E}">
        <p14:creationId xmlns:p14="http://schemas.microsoft.com/office/powerpoint/2010/main" val="10022336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Current </a:t>
            </a:r>
            <a:r>
              <a:rPr lang="en-US" dirty="0" smtClean="0"/>
              <a:t>functioning of TWGs</a:t>
            </a:r>
            <a:endParaRPr lang="en-US" dirty="0"/>
          </a:p>
        </p:txBody>
      </p:sp>
      <p:sp>
        <p:nvSpPr>
          <p:cNvPr id="3" name="Content Placeholder 2"/>
          <p:cNvSpPr>
            <a:spLocks noGrp="1"/>
          </p:cNvSpPr>
          <p:nvPr>
            <p:ph idx="1"/>
          </p:nvPr>
        </p:nvSpPr>
        <p:spPr/>
        <p:txBody>
          <a:bodyPr>
            <a:normAutofit/>
          </a:bodyPr>
          <a:lstStyle/>
          <a:p>
            <a:r>
              <a:rPr lang="en-US" dirty="0"/>
              <a:t>Types of </a:t>
            </a:r>
            <a:r>
              <a:rPr lang="en-US" dirty="0" smtClean="0"/>
              <a:t>TWGs</a:t>
            </a:r>
          </a:p>
          <a:p>
            <a:pPr marL="0" indent="0">
              <a:buNone/>
            </a:pPr>
            <a:endParaRPr lang="en-US" dirty="0"/>
          </a:p>
          <a:p>
            <a:r>
              <a:rPr lang="en-US" dirty="0"/>
              <a:t>Presence of TWGs </a:t>
            </a:r>
            <a:r>
              <a:rPr lang="en-US" dirty="0" err="1" smtClean="0"/>
              <a:t>ToRs</a:t>
            </a:r>
            <a:endParaRPr lang="en-US" dirty="0" smtClean="0"/>
          </a:p>
          <a:p>
            <a:pPr marL="0" indent="0">
              <a:buNone/>
            </a:pPr>
            <a:endParaRPr lang="en-US" dirty="0"/>
          </a:p>
          <a:p>
            <a:r>
              <a:rPr lang="en-US" dirty="0" smtClean="0"/>
              <a:t>TWGs </a:t>
            </a:r>
            <a:r>
              <a:rPr lang="en-US" dirty="0"/>
              <a:t>main </a:t>
            </a:r>
            <a:r>
              <a:rPr lang="en-US" dirty="0" smtClean="0"/>
              <a:t>tasks</a:t>
            </a:r>
          </a:p>
          <a:p>
            <a:pPr marL="0" indent="0">
              <a:buNone/>
            </a:pPr>
            <a:endParaRPr lang="en-US" dirty="0"/>
          </a:p>
          <a:p>
            <a:r>
              <a:rPr lang="en-US" dirty="0" smtClean="0"/>
              <a:t>TWGs composition</a:t>
            </a:r>
            <a:endParaRPr lang="en-US" dirty="0"/>
          </a:p>
        </p:txBody>
      </p:sp>
    </p:spTree>
    <p:extLst>
      <p:ext uri="{BB962C8B-B14F-4D97-AF65-F5344CB8AC3E}">
        <p14:creationId xmlns:p14="http://schemas.microsoft.com/office/powerpoint/2010/main" val="25614257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3539822142"/>
              </p:ext>
            </p:extLst>
          </p:nvPr>
        </p:nvGraphicFramePr>
        <p:xfrm>
          <a:off x="-123825" y="176212"/>
          <a:ext cx="9391650" cy="65055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594968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2141871437"/>
              </p:ext>
            </p:extLst>
          </p:nvPr>
        </p:nvGraphicFramePr>
        <p:xfrm>
          <a:off x="764087" y="413359"/>
          <a:ext cx="6889315" cy="453442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602486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3721909962"/>
              </p:ext>
            </p:extLst>
          </p:nvPr>
        </p:nvGraphicFramePr>
        <p:xfrm>
          <a:off x="112734" y="713984"/>
          <a:ext cx="8830850" cy="578702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499737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F873875E-B55C-46F8-8B5C-C4EE0E5D31A9}">
  <ds:schemaRefs>
    <ds:schemaRef ds:uri="ESRI.ArcGIS.Mapping.OfficeIntegration.PowerPointInfo"/>
  </ds:schemaRefs>
</ds:datastoreItem>
</file>

<file path=customXml/itemProps10.xml><?xml version="1.0" encoding="utf-8"?>
<ds:datastoreItem xmlns:ds="http://schemas.openxmlformats.org/officeDocument/2006/customXml" ds:itemID="{8DAE3ED2-A645-4DB6-98EB-476DB0EAA714}">
  <ds:schemaRefs>
    <ds:schemaRef ds:uri="ESRI.ArcGIS.Mapping.OfficeIntegration.PowerPointInfo"/>
  </ds:schemaRefs>
</ds:datastoreItem>
</file>

<file path=customXml/itemProps11.xml><?xml version="1.0" encoding="utf-8"?>
<ds:datastoreItem xmlns:ds="http://schemas.openxmlformats.org/officeDocument/2006/customXml" ds:itemID="{256AC45E-13F8-4FD0-9115-89FB03BB0D8C}">
  <ds:schemaRefs>
    <ds:schemaRef ds:uri="ESRI.ArcGIS.Mapping.OfficeIntegration.PowerPointInfo"/>
  </ds:schemaRefs>
</ds:datastoreItem>
</file>

<file path=customXml/itemProps12.xml><?xml version="1.0" encoding="utf-8"?>
<ds:datastoreItem xmlns:ds="http://schemas.openxmlformats.org/officeDocument/2006/customXml" ds:itemID="{175B65B4-0F39-4E58-8F18-EFF0A2BCF181}">
  <ds:schemaRefs>
    <ds:schemaRef ds:uri="ESRI.ArcGIS.Mapping.OfficeIntegration.PowerPointInfo"/>
  </ds:schemaRefs>
</ds:datastoreItem>
</file>

<file path=customXml/itemProps13.xml><?xml version="1.0" encoding="utf-8"?>
<ds:datastoreItem xmlns:ds="http://schemas.openxmlformats.org/officeDocument/2006/customXml" ds:itemID="{B010D550-DD0B-42CD-A164-24CD7FA4E24F}">
  <ds:schemaRefs>
    <ds:schemaRef ds:uri="ESRI.ArcGIS.Mapping.OfficeIntegration.PowerPointInfo"/>
  </ds:schemaRefs>
</ds:datastoreItem>
</file>

<file path=customXml/itemProps14.xml><?xml version="1.0" encoding="utf-8"?>
<ds:datastoreItem xmlns:ds="http://schemas.openxmlformats.org/officeDocument/2006/customXml" ds:itemID="{032E9B31-2103-4E45-AFD6-6421A7B0411A}">
  <ds:schemaRefs>
    <ds:schemaRef ds:uri="ESRI.ArcGIS.Mapping.OfficeIntegration.PowerPointInfo"/>
  </ds:schemaRefs>
</ds:datastoreItem>
</file>

<file path=customXml/itemProps15.xml><?xml version="1.0" encoding="utf-8"?>
<ds:datastoreItem xmlns:ds="http://schemas.openxmlformats.org/officeDocument/2006/customXml" ds:itemID="{64940AC2-2585-41FF-9DC0-E181D62B895D}">
  <ds:schemaRefs>
    <ds:schemaRef ds:uri="ESRI.ArcGIS.Mapping.OfficeIntegration.PowerPointInfo"/>
  </ds:schemaRefs>
</ds:datastoreItem>
</file>

<file path=customXml/itemProps16.xml><?xml version="1.0" encoding="utf-8"?>
<ds:datastoreItem xmlns:ds="http://schemas.openxmlformats.org/officeDocument/2006/customXml" ds:itemID="{A317AC32-0D78-42E1-80D8-E2CA438A7851}">
  <ds:schemaRefs>
    <ds:schemaRef ds:uri="ESRI.ArcGIS.Mapping.OfficeIntegration.PowerPointInfo"/>
  </ds:schemaRefs>
</ds:datastoreItem>
</file>

<file path=customXml/itemProps17.xml><?xml version="1.0" encoding="utf-8"?>
<ds:datastoreItem xmlns:ds="http://schemas.openxmlformats.org/officeDocument/2006/customXml" ds:itemID="{3C43D24B-4CD4-4ACF-892E-70030D3EEDC4}">
  <ds:schemaRefs>
    <ds:schemaRef ds:uri="ESRI.ArcGIS.Mapping.OfficeIntegration.PowerPointInfo"/>
  </ds:schemaRefs>
</ds:datastoreItem>
</file>

<file path=customXml/itemProps18.xml><?xml version="1.0" encoding="utf-8"?>
<ds:datastoreItem xmlns:ds="http://schemas.openxmlformats.org/officeDocument/2006/customXml" ds:itemID="{F6E5414F-FCC2-4E09-8B6F-57EB95EC7804}">
  <ds:schemaRefs>
    <ds:schemaRef ds:uri="ESRI.ArcGIS.Mapping.OfficeIntegration.PowerPointInfo"/>
  </ds:schemaRefs>
</ds:datastoreItem>
</file>

<file path=customXml/itemProps19.xml><?xml version="1.0" encoding="utf-8"?>
<ds:datastoreItem xmlns:ds="http://schemas.openxmlformats.org/officeDocument/2006/customXml" ds:itemID="{702DFE4B-6667-40E6-9930-33710072AEE7}">
  <ds:schemaRefs>
    <ds:schemaRef ds:uri="ESRI.ArcGIS.Mapping.OfficeIntegration.PowerPointInfo"/>
  </ds:schemaRefs>
</ds:datastoreItem>
</file>

<file path=customXml/itemProps2.xml><?xml version="1.0" encoding="utf-8"?>
<ds:datastoreItem xmlns:ds="http://schemas.openxmlformats.org/officeDocument/2006/customXml" ds:itemID="{7D253486-BE0F-4CC8-83B6-ABD814A60F17}">
  <ds:schemaRefs>
    <ds:schemaRef ds:uri="ESRI.ArcGIS.Mapping.OfficeIntegration.PowerPointInfo"/>
  </ds:schemaRefs>
</ds:datastoreItem>
</file>

<file path=customXml/itemProps20.xml><?xml version="1.0" encoding="utf-8"?>
<ds:datastoreItem xmlns:ds="http://schemas.openxmlformats.org/officeDocument/2006/customXml" ds:itemID="{2827C651-4035-4116-A436-88FCCB19A412}">
  <ds:schemaRefs>
    <ds:schemaRef ds:uri="ESRI.ArcGIS.Mapping.OfficeIntegration.PowerPointInfo"/>
  </ds:schemaRefs>
</ds:datastoreItem>
</file>

<file path=customXml/itemProps21.xml><?xml version="1.0" encoding="utf-8"?>
<ds:datastoreItem xmlns:ds="http://schemas.openxmlformats.org/officeDocument/2006/customXml" ds:itemID="{06D7C9B0-1FBB-4D36-ABF6-10A732E5C87A}">
  <ds:schemaRefs>
    <ds:schemaRef ds:uri="ESRI.ArcGIS.Mapping.OfficeIntegration.PowerPointInfo"/>
  </ds:schemaRefs>
</ds:datastoreItem>
</file>

<file path=customXml/itemProps22.xml><?xml version="1.0" encoding="utf-8"?>
<ds:datastoreItem xmlns:ds="http://schemas.openxmlformats.org/officeDocument/2006/customXml" ds:itemID="{502B5EC1-28EE-4057-87C3-460C57F34978}">
  <ds:schemaRefs>
    <ds:schemaRef ds:uri="ESRI.ArcGIS.Mapping.OfficeIntegration.PowerPointInfo"/>
  </ds:schemaRefs>
</ds:datastoreItem>
</file>

<file path=customXml/itemProps23.xml><?xml version="1.0" encoding="utf-8"?>
<ds:datastoreItem xmlns:ds="http://schemas.openxmlformats.org/officeDocument/2006/customXml" ds:itemID="{2BF7702B-C4A8-410E-8B8C-10526F78F9E2}">
  <ds:schemaRefs>
    <ds:schemaRef ds:uri="ESRI.ArcGIS.Mapping.OfficeIntegration.PowerPointInfo"/>
  </ds:schemaRefs>
</ds:datastoreItem>
</file>

<file path=customXml/itemProps24.xml><?xml version="1.0" encoding="utf-8"?>
<ds:datastoreItem xmlns:ds="http://schemas.openxmlformats.org/officeDocument/2006/customXml" ds:itemID="{5FD03862-FAE6-4843-AC66-905B0F979A30}">
  <ds:schemaRefs>
    <ds:schemaRef ds:uri="ESRI.ArcGIS.Mapping.OfficeIntegration.PowerPointInfo"/>
  </ds:schemaRefs>
</ds:datastoreItem>
</file>

<file path=customXml/itemProps25.xml><?xml version="1.0" encoding="utf-8"?>
<ds:datastoreItem xmlns:ds="http://schemas.openxmlformats.org/officeDocument/2006/customXml" ds:itemID="{31B22D9E-91E5-4116-AD86-A63A81F5DA78}">
  <ds:schemaRefs>
    <ds:schemaRef ds:uri="ESRI.ArcGIS.Mapping.OfficeIntegration.PowerPointInfo"/>
  </ds:schemaRefs>
</ds:datastoreItem>
</file>

<file path=customXml/itemProps26.xml><?xml version="1.0" encoding="utf-8"?>
<ds:datastoreItem xmlns:ds="http://schemas.openxmlformats.org/officeDocument/2006/customXml" ds:itemID="{84DD9439-1B5E-4276-8B63-57834F259B7C}">
  <ds:schemaRefs>
    <ds:schemaRef ds:uri="ESRI.ArcGIS.Mapping.OfficeIntegration.PowerPointInfo"/>
  </ds:schemaRefs>
</ds:datastoreItem>
</file>

<file path=customXml/itemProps27.xml><?xml version="1.0" encoding="utf-8"?>
<ds:datastoreItem xmlns:ds="http://schemas.openxmlformats.org/officeDocument/2006/customXml" ds:itemID="{4FA6E753-352C-4057-BE98-57641D4161A6}">
  <ds:schemaRefs>
    <ds:schemaRef ds:uri="ESRI.ArcGIS.Mapping.OfficeIntegration.PowerPointInfo"/>
  </ds:schemaRefs>
</ds:datastoreItem>
</file>

<file path=customXml/itemProps28.xml><?xml version="1.0" encoding="utf-8"?>
<ds:datastoreItem xmlns:ds="http://schemas.openxmlformats.org/officeDocument/2006/customXml" ds:itemID="{D922E21D-3109-4F33-BF70-B3DAE264FD81}">
  <ds:schemaRefs>
    <ds:schemaRef ds:uri="ESRI.ArcGIS.Mapping.OfficeIntegration.PowerPointInfo"/>
  </ds:schemaRefs>
</ds:datastoreItem>
</file>

<file path=customXml/itemProps29.xml><?xml version="1.0" encoding="utf-8"?>
<ds:datastoreItem xmlns:ds="http://schemas.openxmlformats.org/officeDocument/2006/customXml" ds:itemID="{C9853AC5-A2AC-4E71-BE52-766A8943A3EE}">
  <ds:schemaRefs>
    <ds:schemaRef ds:uri="ESRI.ArcGIS.Mapping.OfficeIntegration.PowerPointInfo"/>
  </ds:schemaRefs>
</ds:datastoreItem>
</file>

<file path=customXml/itemProps3.xml><?xml version="1.0" encoding="utf-8"?>
<ds:datastoreItem xmlns:ds="http://schemas.openxmlformats.org/officeDocument/2006/customXml" ds:itemID="{6EB6639D-1F64-4D22-ACE3-FF930342AEA8}">
  <ds:schemaRefs>
    <ds:schemaRef ds:uri="ESRI.ArcGIS.Mapping.OfficeIntegration.PowerPointInfo"/>
  </ds:schemaRefs>
</ds:datastoreItem>
</file>

<file path=customXml/itemProps30.xml><?xml version="1.0" encoding="utf-8"?>
<ds:datastoreItem xmlns:ds="http://schemas.openxmlformats.org/officeDocument/2006/customXml" ds:itemID="{253BA03D-9FAA-43E2-B359-52FE5421481E}">
  <ds:schemaRefs>
    <ds:schemaRef ds:uri="ESRI.ArcGIS.Mapping.OfficeIntegration.PowerPointInfo"/>
  </ds:schemaRefs>
</ds:datastoreItem>
</file>

<file path=customXml/itemProps31.xml><?xml version="1.0" encoding="utf-8"?>
<ds:datastoreItem xmlns:ds="http://schemas.openxmlformats.org/officeDocument/2006/customXml" ds:itemID="{A721428C-260A-4E9C-8719-2177A158D9D4}">
  <ds:schemaRefs>
    <ds:schemaRef ds:uri="ESRI.ArcGIS.Mapping.OfficeIntegration.PowerPointInfo"/>
  </ds:schemaRefs>
</ds:datastoreItem>
</file>

<file path=customXml/itemProps32.xml><?xml version="1.0" encoding="utf-8"?>
<ds:datastoreItem xmlns:ds="http://schemas.openxmlformats.org/officeDocument/2006/customXml" ds:itemID="{02B21674-D9C1-4166-A780-7A9EC0985752}">
  <ds:schemaRefs>
    <ds:schemaRef ds:uri="ESRI.ArcGIS.Mapping.OfficeIntegration.PowerPointInfo"/>
  </ds:schemaRefs>
</ds:datastoreItem>
</file>

<file path=customXml/itemProps33.xml><?xml version="1.0" encoding="utf-8"?>
<ds:datastoreItem xmlns:ds="http://schemas.openxmlformats.org/officeDocument/2006/customXml" ds:itemID="{CF8AE7E7-15E7-49D3-BD7B-505FD0AA13BE}">
  <ds:schemaRefs>
    <ds:schemaRef ds:uri="ESRI.ArcGIS.Mapping.OfficeIntegration.PowerPointInfo"/>
  </ds:schemaRefs>
</ds:datastoreItem>
</file>

<file path=customXml/itemProps34.xml><?xml version="1.0" encoding="utf-8"?>
<ds:datastoreItem xmlns:ds="http://schemas.openxmlformats.org/officeDocument/2006/customXml" ds:itemID="{BE5DB9E2-E20A-4102-97F4-79242548485A}">
  <ds:schemaRefs>
    <ds:schemaRef ds:uri="ESRI.ArcGIS.Mapping.OfficeIntegration.PowerPointInfo"/>
  </ds:schemaRefs>
</ds:datastoreItem>
</file>

<file path=customXml/itemProps35.xml><?xml version="1.0" encoding="utf-8"?>
<ds:datastoreItem xmlns:ds="http://schemas.openxmlformats.org/officeDocument/2006/customXml" ds:itemID="{606300E7-671E-407A-90DF-417CD85EB932}">
  <ds:schemaRefs>
    <ds:schemaRef ds:uri="ESRI.ArcGIS.Mapping.OfficeIntegration.PowerPointInfo"/>
  </ds:schemaRefs>
</ds:datastoreItem>
</file>

<file path=customXml/itemProps4.xml><?xml version="1.0" encoding="utf-8"?>
<ds:datastoreItem xmlns:ds="http://schemas.openxmlformats.org/officeDocument/2006/customXml" ds:itemID="{6B552C22-35CB-40BF-8177-3345C191B159}">
  <ds:schemaRefs>
    <ds:schemaRef ds:uri="ESRI.ArcGIS.Mapping.OfficeIntegration.PowerPointInfo"/>
  </ds:schemaRefs>
</ds:datastoreItem>
</file>

<file path=customXml/itemProps5.xml><?xml version="1.0" encoding="utf-8"?>
<ds:datastoreItem xmlns:ds="http://schemas.openxmlformats.org/officeDocument/2006/customXml" ds:itemID="{BC0A030F-B798-4726-BB67-8B5496E1F808}">
  <ds:schemaRefs>
    <ds:schemaRef ds:uri="ESRI.ArcGIS.Mapping.OfficeIntegration.PowerPointInfo"/>
  </ds:schemaRefs>
</ds:datastoreItem>
</file>

<file path=customXml/itemProps6.xml><?xml version="1.0" encoding="utf-8"?>
<ds:datastoreItem xmlns:ds="http://schemas.openxmlformats.org/officeDocument/2006/customXml" ds:itemID="{8DF7EB6D-F50E-4793-A024-BB6C2BB14C3F}">
  <ds:schemaRefs>
    <ds:schemaRef ds:uri="ESRI.ArcGIS.Mapping.OfficeIntegration.PowerPointInfo"/>
  </ds:schemaRefs>
</ds:datastoreItem>
</file>

<file path=customXml/itemProps7.xml><?xml version="1.0" encoding="utf-8"?>
<ds:datastoreItem xmlns:ds="http://schemas.openxmlformats.org/officeDocument/2006/customXml" ds:itemID="{130EF9CB-519C-48BC-A701-0872E45E574A}">
  <ds:schemaRefs>
    <ds:schemaRef ds:uri="ESRI.ArcGIS.Mapping.OfficeIntegration.PowerPointInfo"/>
  </ds:schemaRefs>
</ds:datastoreItem>
</file>

<file path=customXml/itemProps8.xml><?xml version="1.0" encoding="utf-8"?>
<ds:datastoreItem xmlns:ds="http://schemas.openxmlformats.org/officeDocument/2006/customXml" ds:itemID="{B3EABFEE-6C84-4B13-9FDD-9E32BBACB37C}">
  <ds:schemaRefs>
    <ds:schemaRef ds:uri="ESRI.ArcGIS.Mapping.OfficeIntegration.PowerPointInfo"/>
  </ds:schemaRefs>
</ds:datastoreItem>
</file>

<file path=customXml/itemProps9.xml><?xml version="1.0" encoding="utf-8"?>
<ds:datastoreItem xmlns:ds="http://schemas.openxmlformats.org/officeDocument/2006/customXml" ds:itemID="{45CA5BE7-F6C6-4082-8CEE-A7E7A1CE6027}">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Integral</Template>
  <TotalTime>6190</TotalTime>
  <Words>1811</Words>
  <Application>Microsoft Office PowerPoint</Application>
  <PresentationFormat>On-screen Show (4:3)</PresentationFormat>
  <Paragraphs>181</Paragraphs>
  <Slides>34</Slides>
  <Notes>17</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Review of the Nutrition Cluster National Technical Working Groups  (TWGs)</vt:lpstr>
      <vt:lpstr>Background</vt:lpstr>
      <vt:lpstr>Objectives</vt:lpstr>
      <vt:lpstr>Methodology</vt:lpstr>
      <vt:lpstr>Findings </vt:lpstr>
      <vt:lpstr>Current functioning of TWGs</vt:lpstr>
      <vt:lpstr>PowerPoint Presentation</vt:lpstr>
      <vt:lpstr>PowerPoint Presentation</vt:lpstr>
      <vt:lpstr>PowerPoint Presentation</vt:lpstr>
      <vt:lpstr>PowerPoint Presentation</vt:lpstr>
      <vt:lpstr>PowerPoint Presentation</vt:lpstr>
      <vt:lpstr>Challenges faced by TWGs and at different levels</vt:lpstr>
      <vt:lpstr>PowerPoint Presentation</vt:lpstr>
      <vt:lpstr>The Assessment TWG</vt:lpstr>
      <vt:lpstr>The IYCF-E TWG</vt:lpstr>
      <vt:lpstr>The CMAM TWG</vt:lpstr>
      <vt:lpstr>Challenges </vt:lpstr>
      <vt:lpstr>Challenges </vt:lpstr>
      <vt:lpstr>Challenges </vt:lpstr>
      <vt:lpstr>Challenges </vt:lpstr>
      <vt:lpstr>Challenges </vt:lpstr>
      <vt:lpstr>Challenges</vt:lpstr>
      <vt:lpstr> Global Tech Mechanism </vt:lpstr>
      <vt:lpstr>Foreseen Global Tech Mechanism Challenges </vt:lpstr>
      <vt:lpstr>Foreseen Global Tech Mechanism challenges </vt:lpstr>
      <vt:lpstr>Technical issues raised by country teams</vt:lpstr>
      <vt:lpstr>Technical questions raised by country teams</vt:lpstr>
      <vt:lpstr>The actions required for an improved technical NiE response </vt:lpstr>
      <vt:lpstr>The actions required for an improved technical NiE response </vt:lpstr>
      <vt:lpstr>The actions required for an improved technical NiE response </vt:lpstr>
      <vt:lpstr>CLA level </vt:lpstr>
      <vt:lpstr>The actions required for an improved technical NiE response </vt:lpstr>
      <vt:lpstr>The actions required for an improved technical NiE response </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on the Knowledge Management project</dc:title>
  <dc:creator>Valerie Gatchell</dc:creator>
  <cp:lastModifiedBy>Yara</cp:lastModifiedBy>
  <cp:revision>176</cp:revision>
  <dcterms:created xsi:type="dcterms:W3CDTF">2015-10-13T18:47:22Z</dcterms:created>
  <dcterms:modified xsi:type="dcterms:W3CDTF">2018-10-22T22:31:12Z</dcterms:modified>
</cp:coreProperties>
</file>