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0"/>
  </p:notesMasterIdLst>
  <p:sldIdLst>
    <p:sldId id="256" r:id="rId2"/>
    <p:sldId id="303" r:id="rId3"/>
    <p:sldId id="302" r:id="rId4"/>
    <p:sldId id="297" r:id="rId5"/>
    <p:sldId id="304" r:id="rId6"/>
    <p:sldId id="301" r:id="rId7"/>
    <p:sldId id="287" r:id="rId8"/>
    <p:sldId id="288" r:id="rId9"/>
    <p:sldId id="289" r:id="rId10"/>
    <p:sldId id="291" r:id="rId11"/>
    <p:sldId id="292" r:id="rId12"/>
    <p:sldId id="290" r:id="rId13"/>
    <p:sldId id="293" r:id="rId14"/>
    <p:sldId id="300" r:id="rId15"/>
    <p:sldId id="305" r:id="rId16"/>
    <p:sldId id="296" r:id="rId17"/>
    <p:sldId id="298" r:id="rId18"/>
    <p:sldId id="29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F47FFE5-9F44-489A-8D8F-1B48B967A12C}">
          <p14:sldIdLst>
            <p14:sldId id="256"/>
            <p14:sldId id="303"/>
            <p14:sldId id="302"/>
            <p14:sldId id="297"/>
            <p14:sldId id="304"/>
            <p14:sldId id="301"/>
            <p14:sldId id="287"/>
            <p14:sldId id="288"/>
            <p14:sldId id="289"/>
            <p14:sldId id="291"/>
            <p14:sldId id="292"/>
            <p14:sldId id="290"/>
            <p14:sldId id="293"/>
            <p14:sldId id="300"/>
            <p14:sldId id="305"/>
            <p14:sldId id="296"/>
            <p14:sldId id="298"/>
            <p14:sldId id="29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374" autoAdjust="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5CBD6A-B624-48DC-98FC-F6B1B7B6A66D}" type="datetimeFigureOut">
              <a:rPr lang="en-US" smtClean="0"/>
              <a:t>1/23/2018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BAC916-B567-4D32-9DCA-BF2E2C92ECAA}" type="slidenum">
              <a:rPr lang="en-US" smtClean="0"/>
              <a:t>‹#›</a:t>
            </a:fld>
            <a:endParaRPr lang="en-US"/>
          </a:p>
        </p:txBody>
      </p:sp>
    </p:spTree>
    <p:extLst>
      <p:ext uri="{BB962C8B-B14F-4D97-AF65-F5344CB8AC3E}">
        <p14:creationId xmlns:p14="http://schemas.microsoft.com/office/powerpoint/2010/main" val="2758342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BAC916-B567-4D32-9DCA-BF2E2C92ECAA}" type="slidenum">
              <a:rPr lang="en-US" smtClean="0"/>
              <a:t>7</a:t>
            </a:fld>
            <a:endParaRPr lang="en-US"/>
          </a:p>
        </p:txBody>
      </p:sp>
    </p:spTree>
    <p:extLst>
      <p:ext uri="{BB962C8B-B14F-4D97-AF65-F5344CB8AC3E}">
        <p14:creationId xmlns:p14="http://schemas.microsoft.com/office/powerpoint/2010/main" val="2335200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3EE3BBC8-3C7D-4D57-A2B0-BA779B2BF29F}" type="datetimeFigureOut">
              <a:rPr lang="en-US" smtClean="0"/>
              <a:t>1/23/2018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1828139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E7B928-FF05-4680-B9E6-9CBF46CCBEEC}" type="datetimeFigureOut">
              <a:rPr lang="en-US" smtClean="0"/>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394449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E7B928-FF05-4680-B9E6-9CBF46CCBEEC}" type="datetimeFigureOut">
              <a:rPr lang="en-US" smtClean="0"/>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489378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E7B928-FF05-4680-B9E6-9CBF46CCBEEC}" type="datetimeFigureOut">
              <a:rPr lang="en-US" smtClean="0"/>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331800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E7B928-FF05-4680-B9E6-9CBF46CCBEEC}" type="datetimeFigureOut">
              <a:rPr lang="en-US" smtClean="0"/>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3793770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0E7B928-FF05-4680-B9E6-9CBF46CCBEEC}" type="datetimeFigureOut">
              <a:rPr lang="en-US" smtClean="0"/>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4078510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0E7B928-FF05-4680-B9E6-9CBF46CCBEEC}" type="datetimeFigureOut">
              <a:rPr lang="en-US" smtClean="0"/>
              <a:t>1/23/2018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2068352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0E7B928-FF05-4680-B9E6-9CBF46CCBEEC}" type="datetimeFigureOut">
              <a:rPr lang="en-US" smtClean="0"/>
              <a:t>1/23/2018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3414212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t>1/23/2018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2817808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3579424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936475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0E7B928-FF05-4680-B9E6-9CBF46CCBEEC}" type="datetimeFigureOut">
              <a:rPr lang="en-US" smtClean="0"/>
              <a:t>1/23/2018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11EA07C-EE9C-40C2-ADB5-5ED734F62BC1}" type="slidenum">
              <a:rPr lang="en-US" smtClean="0"/>
              <a:t>‹#›</a:t>
            </a:fld>
            <a:endParaRPr lang="en-US"/>
          </a:p>
        </p:txBody>
      </p:sp>
    </p:spTree>
    <p:extLst>
      <p:ext uri="{BB962C8B-B14F-4D97-AF65-F5344CB8AC3E}">
        <p14:creationId xmlns:p14="http://schemas.microsoft.com/office/powerpoint/2010/main" val="2647851386"/>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4419600"/>
          </a:xfrm>
        </p:spPr>
        <p:txBody>
          <a:bodyPr>
            <a:noAutofit/>
          </a:bodyPr>
          <a:lstStyle/>
          <a:p>
            <a:r>
              <a:rPr lang="en-US" sz="4000" dirty="0">
                <a:latin typeface="Arial" panose="020B0604020202020204" pitchFamily="34" charset="0"/>
                <a:cs typeface="Arial" panose="020B0604020202020204" pitchFamily="34" charset="0"/>
              </a:rPr>
              <a:t>South Sudan Nutrition Cluster Performance Monitoring (CCPM) Review Workshop: Preliminary results</a:t>
            </a:r>
            <a:br>
              <a:rPr lang="en-US" sz="4000" dirty="0">
                <a:latin typeface="Arial" panose="020B0604020202020204" pitchFamily="34" charset="0"/>
                <a:cs typeface="Arial" panose="020B0604020202020204" pitchFamily="34" charset="0"/>
              </a:rPr>
            </a:b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 </a:t>
            </a:r>
            <a:br>
              <a:rPr lang="en-US" sz="4000" dirty="0">
                <a:latin typeface="Arial" panose="020B0604020202020204" pitchFamily="34" charset="0"/>
                <a:cs typeface="Arial" panose="020B0604020202020204" pitchFamily="34" charset="0"/>
              </a:rPr>
            </a:br>
            <a:endParaRPr lang="en-US" sz="40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143000" y="4059238"/>
            <a:ext cx="6858000" cy="1655762"/>
          </a:xfrm>
        </p:spPr>
        <p:txBody>
          <a:bodyPr>
            <a:normAutofit/>
          </a:bodyPr>
          <a:lstStyle/>
          <a:p>
            <a:r>
              <a:rPr lang="en-US" sz="2800" dirty="0"/>
              <a:t>24 January 2018</a:t>
            </a:r>
          </a:p>
          <a:p>
            <a:r>
              <a:rPr lang="en-US" sz="2800" dirty="0"/>
              <a:t>Juba, Republic of South Sudan</a:t>
            </a:r>
          </a:p>
        </p:txBody>
      </p:sp>
      <p:pic>
        <p:nvPicPr>
          <p:cNvPr id="4" name="Picture 3" descr="cid:image003.png@01CE675F.B1D3E0D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8900" y="5715000"/>
            <a:ext cx="2476500" cy="990600"/>
          </a:xfrm>
          <a:prstGeom prst="rect">
            <a:avLst/>
          </a:prstGeom>
          <a:noFill/>
          <a:ln>
            <a:noFill/>
          </a:ln>
        </p:spPr>
      </p:pic>
      <p:pic>
        <p:nvPicPr>
          <p:cNvPr id="6" name="Picture 5" descr="C:\Users\aziolkovska\Desktop\cluster_nutrition_100px.png"/>
          <p:cNvPicPr/>
          <p:nvPr/>
        </p:nvPicPr>
        <p:blipFill>
          <a:blip r:embed="rId3">
            <a:extLst>
              <a:ext uri="{28A0092B-C50C-407E-A947-70E740481C1C}">
                <a14:useLocalDpi xmlns:a14="http://schemas.microsoft.com/office/drawing/2010/main" val="0"/>
              </a:ext>
            </a:extLst>
          </a:blip>
          <a:srcRect/>
          <a:stretch>
            <a:fillRect/>
          </a:stretch>
        </p:blipFill>
        <p:spPr bwMode="auto">
          <a:xfrm>
            <a:off x="2049293" y="5762625"/>
            <a:ext cx="998707" cy="942975"/>
          </a:xfrm>
          <a:prstGeom prst="rect">
            <a:avLst/>
          </a:prstGeom>
          <a:noFill/>
          <a:ln>
            <a:noFill/>
          </a:ln>
        </p:spPr>
      </p:pic>
      <p:sp>
        <p:nvSpPr>
          <p:cNvPr id="7" name="TextBox 6"/>
          <p:cNvSpPr txBox="1"/>
          <p:nvPr/>
        </p:nvSpPr>
        <p:spPr>
          <a:xfrm>
            <a:off x="304800" y="5906869"/>
            <a:ext cx="1747338" cy="646331"/>
          </a:xfrm>
          <a:prstGeom prst="rect">
            <a:avLst/>
          </a:prstGeom>
          <a:noFill/>
        </p:spPr>
        <p:txBody>
          <a:bodyPr wrap="none" rtlCol="0">
            <a:spAutoFit/>
          </a:bodyPr>
          <a:lstStyle/>
          <a:p>
            <a:pPr algn="r"/>
            <a:r>
              <a:rPr lang="en-US" dirty="0">
                <a:solidFill>
                  <a:srgbClr val="0070C0"/>
                </a:solidFill>
              </a:rPr>
              <a:t>South Sudan </a:t>
            </a:r>
          </a:p>
          <a:p>
            <a:pPr algn="r"/>
            <a:r>
              <a:rPr lang="en-US" dirty="0">
                <a:solidFill>
                  <a:srgbClr val="0070C0"/>
                </a:solidFill>
              </a:rPr>
              <a:t>Nutrition Cluster</a:t>
            </a:r>
          </a:p>
        </p:txBody>
      </p:sp>
    </p:spTree>
    <p:extLst>
      <p:ext uri="{BB962C8B-B14F-4D97-AF65-F5344CB8AC3E}">
        <p14:creationId xmlns:p14="http://schemas.microsoft.com/office/powerpoint/2010/main" val="2046313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1"/>
            <a:ext cx="8210550" cy="685799"/>
          </a:xfrm>
        </p:spPr>
        <p:txBody>
          <a:bodyPr>
            <a:normAutofit/>
          </a:bodyPr>
          <a:lstStyle/>
          <a:p>
            <a:r>
              <a:rPr lang="en-US" b="1" dirty="0"/>
              <a:t>4. </a:t>
            </a:r>
            <a:r>
              <a:rPr lang="en-US" b="1" i="1" dirty="0"/>
              <a:t>Monitoring and Evaluating Performance</a:t>
            </a:r>
            <a:endParaRPr lang="en-US"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5566731"/>
              </p:ext>
            </p:extLst>
          </p:nvPr>
        </p:nvGraphicFramePr>
        <p:xfrm>
          <a:off x="304798" y="1143001"/>
          <a:ext cx="8382000" cy="5368565"/>
        </p:xfrm>
        <a:graphic>
          <a:graphicData uri="http://schemas.openxmlformats.org/drawingml/2006/table">
            <a:tbl>
              <a:tblPr firstRow="1" firstCol="1" bandRow="1">
                <a:tableStyleId>{5C22544A-7EE6-4342-B048-85BDC9FD1C3A}</a:tableStyleId>
              </a:tblPr>
              <a:tblGrid>
                <a:gridCol w="1884328">
                  <a:extLst>
                    <a:ext uri="{9D8B030D-6E8A-4147-A177-3AD203B41FA5}">
                      <a16:colId xmlns:a16="http://schemas.microsoft.com/office/drawing/2014/main" val="20000"/>
                    </a:ext>
                  </a:extLst>
                </a:gridCol>
                <a:gridCol w="2794000">
                  <a:extLst>
                    <a:ext uri="{9D8B030D-6E8A-4147-A177-3AD203B41FA5}">
                      <a16:colId xmlns:a16="http://schemas.microsoft.com/office/drawing/2014/main" val="20001"/>
                    </a:ext>
                  </a:extLst>
                </a:gridCol>
                <a:gridCol w="1234558">
                  <a:extLst>
                    <a:ext uri="{9D8B030D-6E8A-4147-A177-3AD203B41FA5}">
                      <a16:colId xmlns:a16="http://schemas.microsoft.com/office/drawing/2014/main" val="20002"/>
                    </a:ext>
                  </a:extLst>
                </a:gridCol>
                <a:gridCol w="1234557">
                  <a:extLst>
                    <a:ext uri="{9D8B030D-6E8A-4147-A177-3AD203B41FA5}">
                      <a16:colId xmlns:a16="http://schemas.microsoft.com/office/drawing/2014/main" val="20003"/>
                    </a:ext>
                  </a:extLst>
                </a:gridCol>
                <a:gridCol w="1234557">
                  <a:extLst>
                    <a:ext uri="{9D8B030D-6E8A-4147-A177-3AD203B41FA5}">
                      <a16:colId xmlns:a16="http://schemas.microsoft.com/office/drawing/2014/main" val="20004"/>
                    </a:ext>
                  </a:extLst>
                </a:gridCol>
              </a:tblGrid>
              <a:tr h="323064">
                <a:tc>
                  <a:txBody>
                    <a:bodyPr/>
                    <a:lstStyle/>
                    <a:p>
                      <a:pPr marL="0" marR="0" algn="ctr">
                        <a:lnSpc>
                          <a:spcPct val="107000"/>
                        </a:lnSpc>
                        <a:spcBef>
                          <a:spcPts val="0"/>
                        </a:spcBef>
                        <a:spcAft>
                          <a:spcPts val="0"/>
                        </a:spcAft>
                      </a:pPr>
                      <a:r>
                        <a:rPr lang="en-US" sz="1200" i="1" dirty="0">
                          <a:solidFill>
                            <a:schemeClr val="tx1"/>
                          </a:solidFill>
                          <a:effectLst/>
                          <a:latin typeface="+mn-lt"/>
                        </a:rPr>
                        <a:t>IASC core functions</a:t>
                      </a:r>
                      <a:endParaRPr lang="en-US" sz="12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i="1" dirty="0">
                          <a:solidFill>
                            <a:schemeClr val="tx1"/>
                          </a:solidFill>
                          <a:effectLst/>
                          <a:latin typeface="+mn-lt"/>
                        </a:rPr>
                        <a:t>Indicative characteristics of functions</a:t>
                      </a:r>
                      <a:endParaRPr lang="en-US" sz="12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i="1" dirty="0">
                          <a:solidFill>
                            <a:schemeClr val="tx1"/>
                          </a:solidFill>
                          <a:effectLst/>
                          <a:latin typeface="+mn-lt"/>
                          <a:ea typeface="Times New Roman" panose="02020603050405020304" pitchFamily="18" charset="0"/>
                        </a:rPr>
                        <a:t>Score S. Sudan Cluster</a:t>
                      </a:r>
                    </a:p>
                    <a:p>
                      <a:pPr marL="0" marR="0" algn="ctr">
                        <a:lnSpc>
                          <a:spcPct val="107000"/>
                        </a:lnSpc>
                        <a:spcBef>
                          <a:spcPts val="0"/>
                        </a:spcBef>
                        <a:spcAft>
                          <a:spcPts val="0"/>
                        </a:spcAft>
                      </a:pPr>
                      <a:r>
                        <a:rPr lang="en-GB" sz="1200" i="1" dirty="0">
                          <a:solidFill>
                            <a:schemeClr val="tx1"/>
                          </a:solidFill>
                          <a:effectLst/>
                          <a:latin typeface="+mn-lt"/>
                          <a:ea typeface="Times New Roman" panose="02020603050405020304" pitchFamily="18" charset="0"/>
                        </a:rPr>
                        <a:t>2015</a:t>
                      </a:r>
                      <a:endParaRPr lang="en-US" sz="12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i="1" dirty="0">
                          <a:solidFill>
                            <a:schemeClr val="tx1"/>
                          </a:solidFill>
                          <a:effectLst/>
                          <a:latin typeface="+mn-lt"/>
                          <a:ea typeface="Times New Roman" panose="02020603050405020304" pitchFamily="18" charset="0"/>
                        </a:rPr>
                        <a:t>Score S. Sudan Cluster</a:t>
                      </a:r>
                    </a:p>
                    <a:p>
                      <a:pPr marL="0" marR="0" algn="ctr">
                        <a:lnSpc>
                          <a:spcPct val="107000"/>
                        </a:lnSpc>
                        <a:spcBef>
                          <a:spcPts val="0"/>
                        </a:spcBef>
                        <a:spcAft>
                          <a:spcPts val="0"/>
                        </a:spcAft>
                      </a:pPr>
                      <a:r>
                        <a:rPr lang="en-GB" sz="1200" i="1" dirty="0">
                          <a:solidFill>
                            <a:schemeClr val="tx1"/>
                          </a:solidFill>
                          <a:effectLst/>
                          <a:latin typeface="+mn-lt"/>
                          <a:ea typeface="Times New Roman" panose="02020603050405020304" pitchFamily="18" charset="0"/>
                        </a:rPr>
                        <a:t>2016-2017</a:t>
                      </a:r>
                      <a:endParaRPr lang="en-US" sz="12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i="1" dirty="0">
                          <a:solidFill>
                            <a:schemeClr val="tx1"/>
                          </a:solidFill>
                          <a:effectLst/>
                          <a:latin typeface="+mn-lt"/>
                          <a:ea typeface="Times New Roman" panose="02020603050405020304" pitchFamily="18" charset="0"/>
                        </a:rPr>
                        <a:t>Score S.</a:t>
                      </a:r>
                      <a:r>
                        <a:rPr lang="en-US" sz="1200" i="1" baseline="0" dirty="0">
                          <a:solidFill>
                            <a:schemeClr val="tx1"/>
                          </a:solidFill>
                          <a:effectLst/>
                          <a:latin typeface="+mn-lt"/>
                          <a:ea typeface="Times New Roman" panose="02020603050405020304" pitchFamily="18" charset="0"/>
                        </a:rPr>
                        <a:t> Sudan</a:t>
                      </a:r>
                      <a:r>
                        <a:rPr lang="en-US" sz="120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200" i="1" dirty="0">
                          <a:solidFill>
                            <a:schemeClr val="tx1"/>
                          </a:solidFill>
                          <a:effectLst/>
                          <a:latin typeface="+mn-lt"/>
                          <a:ea typeface="Times New Roman" panose="02020603050405020304" pitchFamily="18" charset="0"/>
                        </a:rPr>
                        <a:t>2017-2018</a:t>
                      </a:r>
                      <a:endParaRPr lang="en-US" sz="12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353335">
                <a:tc>
                  <a:txBody>
                    <a:bodyPr/>
                    <a:lstStyle/>
                    <a:p>
                      <a:pPr marL="457200" marR="0" indent="-228600">
                        <a:lnSpc>
                          <a:spcPct val="107000"/>
                        </a:lnSpc>
                        <a:spcBef>
                          <a:spcPts val="0"/>
                        </a:spcBef>
                        <a:spcAft>
                          <a:spcPts val="0"/>
                        </a:spcAft>
                      </a:pPr>
                      <a:r>
                        <a:rPr lang="en-US" sz="1200" b="0" dirty="0">
                          <a:solidFill>
                            <a:srgbClr val="000000"/>
                          </a:solidFill>
                          <a:effectLst/>
                          <a:latin typeface="+mn-lt"/>
                          <a:ea typeface="Arial" panose="020B0604020202020204" pitchFamily="34" charset="0"/>
                          <a:cs typeface="Times New Roman" panose="02020603050405020304" pitchFamily="18" charset="0"/>
                        </a:rPr>
                        <a:t>4.1 Monitoring and reporting on activities and needs</a:t>
                      </a:r>
                      <a:endParaRPr lang="en-US" sz="1200" b="0" dirty="0">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200" dirty="0">
                          <a:solidFill>
                            <a:schemeClr val="dk1"/>
                          </a:solidFill>
                          <a:effectLst/>
                          <a:latin typeface="+mn-lt"/>
                          <a:ea typeface="+mn-ea"/>
                          <a:cs typeface="+mn-cs"/>
                        </a:rPr>
                        <a:t>Formats for monitoring and reporting needs agreed upon and used by cluster partners</a:t>
                      </a:r>
                    </a:p>
                    <a:p>
                      <a:pPr marL="0" marR="0">
                        <a:lnSpc>
                          <a:spcPct val="107000"/>
                        </a:lnSpc>
                        <a:spcBef>
                          <a:spcPts val="0"/>
                        </a:spcBef>
                        <a:spcAft>
                          <a:spcPts val="0"/>
                        </a:spcAft>
                      </a:pPr>
                      <a:r>
                        <a:rPr lang="en-US" sz="1200" kern="1200" dirty="0">
                          <a:solidFill>
                            <a:schemeClr val="dk1"/>
                          </a:solidFill>
                          <a:effectLst/>
                          <a:latin typeface="+mn-lt"/>
                          <a:ea typeface="+mn-ea"/>
                          <a:cs typeface="+mn-cs"/>
                        </a:rPr>
                        <a:t>Reports shared by partners on humanitarian needs are taken into account in cluster reports</a:t>
                      </a:r>
                    </a:p>
                    <a:p>
                      <a:pPr marL="0" marR="0">
                        <a:lnSpc>
                          <a:spcPct val="107000"/>
                        </a:lnSpc>
                        <a:spcBef>
                          <a:spcPts val="0"/>
                        </a:spcBef>
                        <a:spcAft>
                          <a:spcPts val="0"/>
                        </a:spcAft>
                      </a:pPr>
                      <a:r>
                        <a:rPr lang="en-US" sz="1200" kern="1200" dirty="0">
                          <a:solidFill>
                            <a:schemeClr val="dk1"/>
                          </a:solidFill>
                          <a:effectLst/>
                          <a:latin typeface="+mn-lt"/>
                          <a:ea typeface="+mn-ea"/>
                          <a:cs typeface="+mn-cs"/>
                        </a:rPr>
                        <a:t>Formats for monitoring and reporting activities agreed upon and used by cluster partners</a:t>
                      </a:r>
                    </a:p>
                    <a:p>
                      <a:pPr marL="0" marR="0">
                        <a:lnSpc>
                          <a:spcPct val="107000"/>
                        </a:lnSpc>
                        <a:spcBef>
                          <a:spcPts val="0"/>
                        </a:spcBef>
                        <a:spcAft>
                          <a:spcPts val="0"/>
                        </a:spcAft>
                      </a:pPr>
                      <a:r>
                        <a:rPr lang="en-US" sz="1200" kern="1200" dirty="0">
                          <a:solidFill>
                            <a:schemeClr val="dk1"/>
                          </a:solidFill>
                          <a:effectLst/>
                          <a:latin typeface="+mn-lt"/>
                          <a:ea typeface="+mn-ea"/>
                          <a:cs typeface="+mn-cs"/>
                        </a:rPr>
                        <a:t>Reports shared by partners on their activities are taken into account in cluster reports</a:t>
                      </a:r>
                      <a:endParaRPr lang="en-US" sz="12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Times New Roman" panose="02020603050405020304" pitchFamily="18" charset="0"/>
                        </a:rPr>
                        <a:t>Good</a:t>
                      </a: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algn="ctr">
                        <a:lnSpc>
                          <a:spcPct val="107000"/>
                        </a:lnSpc>
                        <a:spcBef>
                          <a:spcPts val="0"/>
                        </a:spcBef>
                        <a:spcAft>
                          <a:spcPts val="0"/>
                        </a:spcAft>
                      </a:pPr>
                      <a:r>
                        <a:rPr lang="en-GB" sz="1200" dirty="0">
                          <a:solidFill>
                            <a:schemeClr val="tx1"/>
                          </a:solidFill>
                          <a:effectLst/>
                          <a:latin typeface="+mn-lt"/>
                          <a:ea typeface="Times New Roman" panose="02020603050405020304" pitchFamily="18" charset="0"/>
                        </a:rPr>
                        <a:t>Good</a:t>
                      </a:r>
                      <a:endParaRPr lang="en-US" sz="12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algn="ctr">
                        <a:lnSpc>
                          <a:spcPct val="107000"/>
                        </a:lnSpc>
                        <a:spcBef>
                          <a:spcPts val="0"/>
                        </a:spcBef>
                        <a:spcAft>
                          <a:spcPts val="0"/>
                        </a:spcAft>
                      </a:pPr>
                      <a:r>
                        <a:rPr lang="en-GB" sz="1200" dirty="0">
                          <a:solidFill>
                            <a:schemeClr val="tx1"/>
                          </a:solidFill>
                          <a:effectLst/>
                          <a:latin typeface="+mn-lt"/>
                          <a:ea typeface="Times New Roman" panose="02020603050405020304" pitchFamily="18" charset="0"/>
                        </a:rPr>
                        <a:t>Good</a:t>
                      </a:r>
                      <a:endParaRPr lang="en-US" sz="12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1"/>
                  </a:ext>
                </a:extLst>
              </a:tr>
              <a:tr h="1193544">
                <a:tc>
                  <a:txBody>
                    <a:bodyPr/>
                    <a:lstStyle/>
                    <a:p>
                      <a:pPr marL="457200" marR="0" indent="-228600">
                        <a:lnSpc>
                          <a:spcPct val="107000"/>
                        </a:lnSpc>
                        <a:spcBef>
                          <a:spcPts val="0"/>
                        </a:spcBef>
                        <a:spcAft>
                          <a:spcPts val="0"/>
                        </a:spcAft>
                      </a:pPr>
                      <a:r>
                        <a:rPr lang="en-US" sz="1200" b="0" dirty="0">
                          <a:solidFill>
                            <a:srgbClr val="000000"/>
                          </a:solidFill>
                          <a:effectLst/>
                          <a:latin typeface="+mn-lt"/>
                          <a:ea typeface="Arial" panose="020B0604020202020204" pitchFamily="34" charset="0"/>
                          <a:cs typeface="Times New Roman" panose="02020603050405020304" pitchFamily="18" charset="0"/>
                        </a:rPr>
                        <a:t>4.2 Measuring progress against the Cluster strategy and agreed results</a:t>
                      </a:r>
                      <a:endParaRPr lang="en-US" sz="1200" b="0" dirty="0">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200" dirty="0">
                          <a:solidFill>
                            <a:schemeClr val="dk1"/>
                          </a:solidFill>
                          <a:effectLst/>
                          <a:latin typeface="+mn-lt"/>
                          <a:ea typeface="+mn-ea"/>
                          <a:cs typeface="+mn-cs"/>
                        </a:rPr>
                        <a:t>Progress reports or bulletins report using agreed indicators for monitoring humanitarian response</a:t>
                      </a:r>
                      <a:endParaRPr lang="en-US" sz="12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12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GB" sz="1200" dirty="0">
                          <a:solidFill>
                            <a:schemeClr val="tx1"/>
                          </a:solidFill>
                          <a:effectLst/>
                          <a:latin typeface="+mn-lt"/>
                          <a:ea typeface="Times New Roman" panose="02020603050405020304" pitchFamily="18" charset="0"/>
                        </a:rPr>
                        <a:t>Good</a:t>
                      </a:r>
                      <a:endParaRPr lang="en-US" sz="12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algn="ctr">
                        <a:lnSpc>
                          <a:spcPct val="107000"/>
                        </a:lnSpc>
                        <a:spcBef>
                          <a:spcPts val="0"/>
                        </a:spcBef>
                        <a:spcAft>
                          <a:spcPts val="0"/>
                        </a:spcAft>
                      </a:pPr>
                      <a:r>
                        <a:rPr lang="en-GB" sz="1200" dirty="0">
                          <a:solidFill>
                            <a:schemeClr val="tx1"/>
                          </a:solidFill>
                          <a:effectLst/>
                          <a:latin typeface="+mn-lt"/>
                          <a:ea typeface="Times New Roman" panose="02020603050405020304" pitchFamily="18" charset="0"/>
                        </a:rPr>
                        <a:t>Good</a:t>
                      </a:r>
                      <a:endParaRPr lang="en-US" sz="12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2"/>
                  </a:ext>
                </a:extLst>
              </a:tr>
              <a:tr h="1353335">
                <a:tc>
                  <a:txBody>
                    <a:bodyPr/>
                    <a:lstStyle/>
                    <a:p>
                      <a:pPr marL="457200" marR="0" indent="-228600">
                        <a:lnSpc>
                          <a:spcPct val="107000"/>
                        </a:lnSpc>
                        <a:spcBef>
                          <a:spcPts val="0"/>
                        </a:spcBef>
                        <a:spcAft>
                          <a:spcPts val="0"/>
                        </a:spcAft>
                      </a:pPr>
                      <a:r>
                        <a:rPr lang="en-US" sz="1200" b="0" dirty="0">
                          <a:solidFill>
                            <a:srgbClr val="000000"/>
                          </a:solidFill>
                          <a:effectLst/>
                          <a:latin typeface="+mn-lt"/>
                          <a:ea typeface="Arial" panose="020B0604020202020204" pitchFamily="34" charset="0"/>
                          <a:cs typeface="Times New Roman" panose="02020603050405020304" pitchFamily="18" charset="0"/>
                        </a:rPr>
                        <a:t>4.3 Recommending corrective action where necessary</a:t>
                      </a:r>
                      <a:endParaRPr lang="en-US" sz="1200" b="0" dirty="0">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200" dirty="0">
                          <a:solidFill>
                            <a:schemeClr val="dk1"/>
                          </a:solidFill>
                          <a:effectLst/>
                          <a:latin typeface="+mn-lt"/>
                          <a:ea typeface="+mn-ea"/>
                          <a:cs typeface="+mn-cs"/>
                        </a:rPr>
                        <a:t>Cluster bulletins and updates influence partners decisions</a:t>
                      </a:r>
                    </a:p>
                    <a:p>
                      <a:pPr marL="0" marR="0">
                        <a:lnSpc>
                          <a:spcPct val="107000"/>
                        </a:lnSpc>
                        <a:spcBef>
                          <a:spcPts val="0"/>
                        </a:spcBef>
                        <a:spcAft>
                          <a:spcPts val="0"/>
                        </a:spcAft>
                      </a:pPr>
                      <a:endParaRPr lang="en-GB" sz="1200" kern="1200" dirty="0">
                        <a:solidFill>
                          <a:schemeClr val="dk1"/>
                        </a:solidFill>
                        <a:effectLst/>
                        <a:latin typeface="+mn-lt"/>
                        <a:ea typeface="+mn-ea"/>
                        <a:cs typeface="+mn-cs"/>
                      </a:endParaRPr>
                    </a:p>
                    <a:p>
                      <a:pPr marL="0" marR="0">
                        <a:lnSpc>
                          <a:spcPct val="107000"/>
                        </a:lnSpc>
                        <a:spcBef>
                          <a:spcPts val="0"/>
                        </a:spcBef>
                        <a:spcAft>
                          <a:spcPts val="0"/>
                        </a:spcAft>
                      </a:pPr>
                      <a:r>
                        <a:rPr lang="en-US" sz="1200" kern="1200" dirty="0">
                          <a:solidFill>
                            <a:schemeClr val="dk1"/>
                          </a:solidFill>
                          <a:effectLst/>
                          <a:latin typeface="+mn-lt"/>
                          <a:ea typeface="+mn-ea"/>
                          <a:cs typeface="+mn-cs"/>
                        </a:rPr>
                        <a:t>Cluster has used information to recommend corrective action</a:t>
                      </a:r>
                      <a:endParaRPr lang="en-US" sz="12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12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GB" sz="1200" dirty="0">
                          <a:solidFill>
                            <a:schemeClr val="tx1"/>
                          </a:solidFill>
                          <a:effectLst/>
                          <a:latin typeface="+mn-lt"/>
                          <a:ea typeface="Times New Roman" panose="02020603050405020304" pitchFamily="18" charset="0"/>
                        </a:rPr>
                        <a:t>Good</a:t>
                      </a:r>
                      <a:endParaRPr lang="en-US" sz="12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algn="ctr">
                        <a:lnSpc>
                          <a:spcPct val="107000"/>
                        </a:lnSpc>
                        <a:spcBef>
                          <a:spcPts val="0"/>
                        </a:spcBef>
                        <a:spcAft>
                          <a:spcPts val="0"/>
                        </a:spcAft>
                      </a:pPr>
                      <a:r>
                        <a:rPr lang="en-GB" sz="1200" dirty="0">
                          <a:solidFill>
                            <a:schemeClr val="tx1"/>
                          </a:solidFill>
                          <a:effectLst/>
                          <a:latin typeface="+mn-lt"/>
                          <a:ea typeface="Times New Roman" panose="02020603050405020304" pitchFamily="18" charset="0"/>
                        </a:rPr>
                        <a:t>Good</a:t>
                      </a:r>
                      <a:endParaRPr lang="en-US" sz="12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001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01674"/>
          </a:xfrm>
        </p:spPr>
        <p:txBody>
          <a:bodyPr>
            <a:normAutofit fontScale="90000"/>
          </a:bodyPr>
          <a:lstStyle/>
          <a:p>
            <a:r>
              <a:rPr lang="en-US" b="1" dirty="0"/>
              <a:t>5. </a:t>
            </a:r>
            <a:r>
              <a:rPr lang="en-US" b="1" i="1" dirty="0"/>
              <a:t>Building national capacity in contingency planning/preparedness. </a:t>
            </a:r>
            <a:endParaRPr lang="en-US"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06103931"/>
              </p:ext>
            </p:extLst>
          </p:nvPr>
        </p:nvGraphicFramePr>
        <p:xfrm>
          <a:off x="628650" y="1219201"/>
          <a:ext cx="8210550" cy="5406499"/>
        </p:xfrm>
        <a:graphic>
          <a:graphicData uri="http://schemas.openxmlformats.org/drawingml/2006/table">
            <a:tbl>
              <a:tblPr firstRow="1" firstCol="1" bandRow="1">
                <a:tableStyleId>{5C22544A-7EE6-4342-B048-85BDC9FD1C3A}</a:tableStyleId>
              </a:tblPr>
              <a:tblGrid>
                <a:gridCol w="1688363">
                  <a:extLst>
                    <a:ext uri="{9D8B030D-6E8A-4147-A177-3AD203B41FA5}">
                      <a16:colId xmlns:a16="http://schemas.microsoft.com/office/drawing/2014/main" val="20000"/>
                    </a:ext>
                  </a:extLst>
                </a:gridCol>
                <a:gridCol w="2275922">
                  <a:extLst>
                    <a:ext uri="{9D8B030D-6E8A-4147-A177-3AD203B41FA5}">
                      <a16:colId xmlns:a16="http://schemas.microsoft.com/office/drawing/2014/main" val="20001"/>
                    </a:ext>
                  </a:extLst>
                </a:gridCol>
                <a:gridCol w="1459653">
                  <a:extLst>
                    <a:ext uri="{9D8B030D-6E8A-4147-A177-3AD203B41FA5}">
                      <a16:colId xmlns:a16="http://schemas.microsoft.com/office/drawing/2014/main" val="20002"/>
                    </a:ext>
                  </a:extLst>
                </a:gridCol>
                <a:gridCol w="1393306">
                  <a:extLst>
                    <a:ext uri="{9D8B030D-6E8A-4147-A177-3AD203B41FA5}">
                      <a16:colId xmlns:a16="http://schemas.microsoft.com/office/drawing/2014/main" val="20003"/>
                    </a:ext>
                  </a:extLst>
                </a:gridCol>
                <a:gridCol w="1393306">
                  <a:extLst>
                    <a:ext uri="{9D8B030D-6E8A-4147-A177-3AD203B41FA5}">
                      <a16:colId xmlns:a16="http://schemas.microsoft.com/office/drawing/2014/main" val="20004"/>
                    </a:ext>
                  </a:extLst>
                </a:gridCol>
              </a:tblGrid>
              <a:tr h="743804">
                <a:tc>
                  <a:txBody>
                    <a:bodyPr/>
                    <a:lstStyle/>
                    <a:p>
                      <a:pPr marL="0" marR="0" algn="ctr">
                        <a:lnSpc>
                          <a:spcPct val="107000"/>
                        </a:lnSpc>
                        <a:spcBef>
                          <a:spcPts val="0"/>
                        </a:spcBef>
                        <a:spcAft>
                          <a:spcPts val="0"/>
                        </a:spcAft>
                      </a:pPr>
                      <a:r>
                        <a:rPr lang="en-US" sz="1600" i="1" dirty="0">
                          <a:solidFill>
                            <a:schemeClr val="tx1"/>
                          </a:solidFill>
                          <a:effectLst/>
                          <a:latin typeface="+mn-lt"/>
                        </a:rPr>
                        <a:t>IASC core functions</a:t>
                      </a: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i="1" dirty="0">
                          <a:solidFill>
                            <a:schemeClr val="tx1"/>
                          </a:solidFill>
                          <a:effectLst/>
                          <a:latin typeface="+mn-lt"/>
                        </a:rPr>
                        <a:t>Indicative characteristics of functions</a:t>
                      </a: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i="1" dirty="0">
                          <a:solidFill>
                            <a:schemeClr val="tx1"/>
                          </a:solidFill>
                          <a:effectLst/>
                          <a:latin typeface="+mn-lt"/>
                          <a:ea typeface="Times New Roman" panose="02020603050405020304" pitchFamily="18" charset="0"/>
                        </a:rPr>
                        <a:t>Score S.</a:t>
                      </a:r>
                      <a:r>
                        <a:rPr lang="en-US" sz="1600" i="1" baseline="0" dirty="0">
                          <a:solidFill>
                            <a:schemeClr val="tx1"/>
                          </a:solidFill>
                          <a:effectLst/>
                          <a:latin typeface="+mn-lt"/>
                          <a:ea typeface="Times New Roman" panose="02020603050405020304" pitchFamily="18" charset="0"/>
                        </a:rPr>
                        <a:t> Sudan</a:t>
                      </a:r>
                      <a:r>
                        <a:rPr lang="en-US" sz="160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600" i="1" dirty="0">
                          <a:solidFill>
                            <a:schemeClr val="tx1"/>
                          </a:solidFill>
                          <a:effectLst/>
                          <a:latin typeface="+mn-lt"/>
                          <a:ea typeface="Times New Roman" panose="02020603050405020304" pitchFamily="18" charset="0"/>
                        </a:rPr>
                        <a:t>2015</a:t>
                      </a: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i="1" dirty="0">
                          <a:solidFill>
                            <a:schemeClr val="tx1"/>
                          </a:solidFill>
                          <a:effectLst/>
                          <a:latin typeface="+mn-lt"/>
                          <a:ea typeface="Times New Roman" panose="02020603050405020304" pitchFamily="18" charset="0"/>
                        </a:rPr>
                        <a:t>Score S.</a:t>
                      </a:r>
                      <a:r>
                        <a:rPr lang="en-US" sz="1600" i="1" baseline="0" dirty="0">
                          <a:solidFill>
                            <a:schemeClr val="tx1"/>
                          </a:solidFill>
                          <a:effectLst/>
                          <a:latin typeface="+mn-lt"/>
                          <a:ea typeface="Times New Roman" panose="02020603050405020304" pitchFamily="18" charset="0"/>
                        </a:rPr>
                        <a:t> Sudan</a:t>
                      </a:r>
                      <a:r>
                        <a:rPr lang="en-US" sz="160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600" i="1" dirty="0">
                          <a:solidFill>
                            <a:schemeClr val="tx1"/>
                          </a:solidFill>
                          <a:effectLst/>
                          <a:latin typeface="+mn-lt"/>
                          <a:ea typeface="Times New Roman" panose="02020603050405020304" pitchFamily="18" charset="0"/>
                        </a:rPr>
                        <a:t>2016-17</a:t>
                      </a: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i="1" dirty="0">
                          <a:solidFill>
                            <a:schemeClr val="tx1"/>
                          </a:solidFill>
                          <a:effectLst/>
                          <a:latin typeface="+mn-lt"/>
                          <a:ea typeface="Times New Roman" panose="02020603050405020304" pitchFamily="18" charset="0"/>
                        </a:rPr>
                        <a:t>Score S.</a:t>
                      </a:r>
                      <a:r>
                        <a:rPr lang="en-US" sz="1600" i="1" baseline="0" dirty="0">
                          <a:solidFill>
                            <a:schemeClr val="tx1"/>
                          </a:solidFill>
                          <a:effectLst/>
                          <a:latin typeface="+mn-lt"/>
                          <a:ea typeface="Times New Roman" panose="02020603050405020304" pitchFamily="18" charset="0"/>
                        </a:rPr>
                        <a:t> Sudan</a:t>
                      </a:r>
                      <a:r>
                        <a:rPr lang="en-US" sz="160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600" i="1" dirty="0">
                          <a:solidFill>
                            <a:schemeClr val="tx1"/>
                          </a:solidFill>
                          <a:effectLst/>
                          <a:latin typeface="+mn-lt"/>
                          <a:ea typeface="Times New Roman" panose="02020603050405020304" pitchFamily="18" charset="0"/>
                        </a:rPr>
                        <a:t>2017-18</a:t>
                      </a: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25842">
                <a:tc>
                  <a:txBody>
                    <a:bodyPr/>
                    <a:lstStyle/>
                    <a:p>
                      <a:pPr marL="457200" marR="0" indent="-228600">
                        <a:lnSpc>
                          <a:spcPct val="107000"/>
                        </a:lnSpc>
                        <a:spcBef>
                          <a:spcPts val="0"/>
                        </a:spcBef>
                        <a:spcAft>
                          <a:spcPts val="0"/>
                        </a:spcAft>
                      </a:pPr>
                      <a:r>
                        <a:rPr lang="en-US" sz="1400" b="0" dirty="0">
                          <a:solidFill>
                            <a:srgbClr val="000000"/>
                          </a:solidFill>
                          <a:effectLst/>
                          <a:latin typeface="+mn-lt"/>
                          <a:ea typeface="Arial" panose="020B0604020202020204" pitchFamily="34" charset="0"/>
                          <a:cs typeface="Times New Roman" panose="02020603050405020304" pitchFamily="18" charset="0"/>
                        </a:rPr>
                        <a:t>5.1 National contingency plans identified, updated and shared</a:t>
                      </a:r>
                      <a:endParaRPr lang="en-US" sz="1400" b="0" dirty="0">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400" b="0" dirty="0">
                          <a:solidFill>
                            <a:schemeClr val="tx1"/>
                          </a:solidFill>
                          <a:effectLst/>
                          <a:latin typeface="+mn-lt"/>
                        </a:rPr>
                        <a:t>National contingency plans identified and shared</a:t>
                      </a: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b="0" dirty="0">
                          <a:solidFill>
                            <a:schemeClr val="tx1"/>
                          </a:solidFill>
                          <a:effectLst/>
                          <a:latin typeface="+mn-lt"/>
                          <a:ea typeface="Times New Roman" panose="02020603050405020304" pitchFamily="18" charset="0"/>
                        </a:rPr>
                        <a:t>Satisfactory</a:t>
                      </a: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GB" sz="1400" b="0" dirty="0">
                          <a:solidFill>
                            <a:schemeClr val="tx1"/>
                          </a:solidFill>
                          <a:effectLst/>
                          <a:latin typeface="+mn-lt"/>
                          <a:ea typeface="Times New Roman" panose="02020603050405020304" pitchFamily="18" charset="0"/>
                        </a:rPr>
                        <a:t>Good</a:t>
                      </a: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algn="ctr">
                        <a:lnSpc>
                          <a:spcPct val="107000"/>
                        </a:lnSpc>
                        <a:spcBef>
                          <a:spcPts val="0"/>
                        </a:spcBef>
                        <a:spcAft>
                          <a:spcPts val="0"/>
                        </a:spcAft>
                      </a:pPr>
                      <a:r>
                        <a:rPr lang="en-GB" sz="1400" b="0" dirty="0">
                          <a:solidFill>
                            <a:schemeClr val="tx1"/>
                          </a:solidFill>
                          <a:effectLst/>
                          <a:latin typeface="+mn-lt"/>
                          <a:ea typeface="Times New Roman" panose="02020603050405020304" pitchFamily="18" charset="0"/>
                        </a:rPr>
                        <a:t>Satisfactory</a:t>
                      </a: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1880365">
                <a:tc>
                  <a:txBody>
                    <a:bodyPr/>
                    <a:lstStyle/>
                    <a:p>
                      <a:pPr marL="457200" marR="0" indent="-228600">
                        <a:lnSpc>
                          <a:spcPct val="107000"/>
                        </a:lnSpc>
                        <a:spcBef>
                          <a:spcPts val="0"/>
                        </a:spcBef>
                        <a:spcAft>
                          <a:spcPts val="0"/>
                        </a:spcAft>
                      </a:pPr>
                      <a:r>
                        <a:rPr lang="en-US" sz="1400" b="0">
                          <a:solidFill>
                            <a:srgbClr val="000000"/>
                          </a:solidFill>
                          <a:effectLst/>
                          <a:latin typeface="+mn-lt"/>
                          <a:ea typeface="Arial" panose="020B0604020202020204" pitchFamily="34" charset="0"/>
                          <a:cs typeface="Times New Roman" panose="02020603050405020304" pitchFamily="18" charset="0"/>
                        </a:rPr>
                        <a:t>5.2 Cluster roles and responsibilities defined and understood</a:t>
                      </a:r>
                      <a:endParaRPr lang="en-US" sz="1400" b="0">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marR="0" indent="-228600">
                        <a:lnSpc>
                          <a:spcPct val="107000"/>
                        </a:lnSpc>
                        <a:spcBef>
                          <a:spcPts val="0"/>
                        </a:spcBef>
                        <a:spcAft>
                          <a:spcPts val="0"/>
                        </a:spcAft>
                      </a:pPr>
                      <a:r>
                        <a:rPr lang="en-US" sz="1400" dirty="0">
                          <a:solidFill>
                            <a:srgbClr val="000000"/>
                          </a:solidFill>
                          <a:effectLst/>
                          <a:latin typeface="+mn-lt"/>
                          <a:ea typeface="Arial" panose="020B0604020202020204" pitchFamily="34" charset="0"/>
                          <a:cs typeface="Times New Roman" panose="02020603050405020304" pitchFamily="18" charset="0"/>
                        </a:rPr>
                        <a:t>Role of the Cluster and partners are clearly defined and understood in the Contingency Plan</a:t>
                      </a:r>
                    </a:p>
                    <a:p>
                      <a:pPr marL="457200" marR="0" indent="-228600">
                        <a:lnSpc>
                          <a:spcPct val="107000"/>
                        </a:lnSpc>
                        <a:spcBef>
                          <a:spcPts val="0"/>
                        </a:spcBef>
                        <a:spcAft>
                          <a:spcPts val="0"/>
                        </a:spcAft>
                      </a:pPr>
                      <a:r>
                        <a:rPr lang="en-US" sz="1400" dirty="0">
                          <a:solidFill>
                            <a:srgbClr val="000000"/>
                          </a:solidFill>
                          <a:effectLst/>
                          <a:latin typeface="+mn-lt"/>
                          <a:ea typeface="Arial" panose="020B0604020202020204" pitchFamily="34" charset="0"/>
                          <a:cs typeface="Times New Roman" panose="02020603050405020304" pitchFamily="18" charset="0"/>
                        </a:rPr>
                        <a:t>The Cluster has discussed how to strengthen response capacity in country</a:t>
                      </a:r>
                      <a:endParaRPr lang="en-US" sz="1400" dirty="0">
                        <a:effectLst/>
                        <a:latin typeface="+mn-lt"/>
                        <a:ea typeface="Times New Roman" panose="02020603050405020304" pitchFamily="18" charset="0"/>
                      </a:endParaRPr>
                    </a:p>
                    <a:p>
                      <a:pPr marL="457200" marR="0" indent="-228600">
                        <a:lnSpc>
                          <a:spcPct val="107000"/>
                        </a:lnSpc>
                        <a:spcBef>
                          <a:spcPts val="0"/>
                        </a:spcBef>
                        <a:spcAft>
                          <a:spcPts val="0"/>
                        </a:spcAft>
                      </a:pPr>
                      <a:endParaRPr lang="en-US" sz="1400" dirty="0">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en-US" sz="1400" b="0" dirty="0">
                          <a:solidFill>
                            <a:schemeClr val="tx1"/>
                          </a:solidFill>
                          <a:effectLst/>
                          <a:latin typeface="+mn-lt"/>
                          <a:ea typeface="Times New Roman" panose="02020603050405020304" pitchFamily="18" charset="0"/>
                        </a:rPr>
                        <a:t>Satisfactory</a:t>
                      </a:r>
                    </a:p>
                    <a:p>
                      <a:pPr marL="0" marR="0" algn="ctr">
                        <a:lnSpc>
                          <a:spcPct val="107000"/>
                        </a:lnSpc>
                        <a:spcBef>
                          <a:spcPts val="0"/>
                        </a:spcBef>
                        <a:spcAft>
                          <a:spcPts val="0"/>
                        </a:spcAft>
                      </a:pP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GB" sz="1400" b="0" dirty="0">
                          <a:solidFill>
                            <a:schemeClr val="tx1"/>
                          </a:solidFill>
                          <a:effectLst/>
                          <a:latin typeface="+mn-lt"/>
                          <a:ea typeface="Times New Roman" panose="02020603050405020304" pitchFamily="18" charset="0"/>
                        </a:rPr>
                        <a:t>Satisfactory</a:t>
                      </a: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1279188">
                <a:tc>
                  <a:txBody>
                    <a:bodyPr/>
                    <a:lstStyle/>
                    <a:p>
                      <a:pPr marL="457200" marR="0" indent="-228600">
                        <a:lnSpc>
                          <a:spcPct val="107000"/>
                        </a:lnSpc>
                        <a:spcBef>
                          <a:spcPts val="0"/>
                        </a:spcBef>
                        <a:spcAft>
                          <a:spcPts val="0"/>
                        </a:spcAft>
                      </a:pPr>
                      <a:r>
                        <a:rPr lang="en-US" sz="1400" b="0" dirty="0">
                          <a:solidFill>
                            <a:srgbClr val="000000"/>
                          </a:solidFill>
                          <a:effectLst/>
                          <a:latin typeface="+mn-lt"/>
                          <a:ea typeface="Arial" panose="020B0604020202020204" pitchFamily="34" charset="0"/>
                          <a:cs typeface="Times New Roman" panose="02020603050405020304" pitchFamily="18" charset="0"/>
                        </a:rPr>
                        <a:t>5.3 Early warning reports shared with partners</a:t>
                      </a:r>
                      <a:endParaRPr lang="en-US" sz="1400" b="0" dirty="0">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marR="0" indent="-228600">
                        <a:lnSpc>
                          <a:spcPct val="107000"/>
                        </a:lnSpc>
                        <a:spcBef>
                          <a:spcPts val="0"/>
                        </a:spcBef>
                        <a:spcAft>
                          <a:spcPts val="0"/>
                        </a:spcAft>
                      </a:pPr>
                      <a:r>
                        <a:rPr lang="en-US" sz="1400" kern="1200" dirty="0">
                          <a:solidFill>
                            <a:schemeClr val="dk1"/>
                          </a:solidFill>
                          <a:effectLst/>
                          <a:latin typeface="+mn-lt"/>
                          <a:ea typeface="+mn-ea"/>
                          <a:cs typeface="+mn-cs"/>
                        </a:rPr>
                        <a:t>Early warning reports shared with partners</a:t>
                      </a:r>
                      <a:endParaRPr lang="en-US" sz="1400" dirty="0">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en-US" sz="1400" b="0" dirty="0">
                          <a:solidFill>
                            <a:schemeClr val="tx1"/>
                          </a:solidFill>
                          <a:effectLst/>
                          <a:latin typeface="+mn-lt"/>
                          <a:ea typeface="Times New Roman" panose="02020603050405020304" pitchFamily="18" charset="0"/>
                        </a:rPr>
                        <a:t>Satisfactory</a:t>
                      </a:r>
                    </a:p>
                    <a:p>
                      <a:pPr marL="0" marR="0" algn="ctr">
                        <a:lnSpc>
                          <a:spcPct val="107000"/>
                        </a:lnSpc>
                        <a:spcBef>
                          <a:spcPts val="0"/>
                        </a:spcBef>
                        <a:spcAft>
                          <a:spcPts val="0"/>
                        </a:spcAft>
                      </a:pP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GB" sz="1400" b="0" dirty="0">
                          <a:solidFill>
                            <a:schemeClr val="tx1"/>
                          </a:solidFill>
                          <a:effectLst/>
                          <a:latin typeface="+mn-lt"/>
                          <a:ea typeface="Times New Roman" panose="02020603050405020304" pitchFamily="18" charset="0"/>
                        </a:rPr>
                        <a:t>Good</a:t>
                      </a: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2224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1"/>
            <a:ext cx="7886700" cy="609599"/>
          </a:xfrm>
        </p:spPr>
        <p:txBody>
          <a:bodyPr>
            <a:normAutofit/>
          </a:bodyPr>
          <a:lstStyle/>
          <a:p>
            <a:r>
              <a:rPr lang="en-US" b="1" dirty="0"/>
              <a:t>6</a:t>
            </a:r>
            <a:r>
              <a:rPr lang="en-US" b="1" i="1" dirty="0"/>
              <a:t>. Undertake robust advocacy</a:t>
            </a:r>
            <a:endParaRPr lang="en-US"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64869227"/>
              </p:ext>
            </p:extLst>
          </p:nvPr>
        </p:nvGraphicFramePr>
        <p:xfrm>
          <a:off x="457200" y="762000"/>
          <a:ext cx="8229599" cy="5106100"/>
        </p:xfrm>
        <a:graphic>
          <a:graphicData uri="http://schemas.openxmlformats.org/drawingml/2006/table">
            <a:tbl>
              <a:tblPr firstRow="1" firstCol="1" bandRow="1">
                <a:tableStyleId>{5C22544A-7EE6-4342-B048-85BDC9FD1C3A}</a:tableStyleId>
              </a:tblPr>
              <a:tblGrid>
                <a:gridCol w="1627398">
                  <a:extLst>
                    <a:ext uri="{9D8B030D-6E8A-4147-A177-3AD203B41FA5}">
                      <a16:colId xmlns:a16="http://schemas.microsoft.com/office/drawing/2014/main" val="20000"/>
                    </a:ext>
                  </a:extLst>
                </a:gridCol>
                <a:gridCol w="2391709">
                  <a:extLst>
                    <a:ext uri="{9D8B030D-6E8A-4147-A177-3AD203B41FA5}">
                      <a16:colId xmlns:a16="http://schemas.microsoft.com/office/drawing/2014/main" val="20001"/>
                    </a:ext>
                  </a:extLst>
                </a:gridCol>
                <a:gridCol w="1531088">
                  <a:extLst>
                    <a:ext uri="{9D8B030D-6E8A-4147-A177-3AD203B41FA5}">
                      <a16:colId xmlns:a16="http://schemas.microsoft.com/office/drawing/2014/main" val="20002"/>
                    </a:ext>
                  </a:extLst>
                </a:gridCol>
                <a:gridCol w="1339702">
                  <a:extLst>
                    <a:ext uri="{9D8B030D-6E8A-4147-A177-3AD203B41FA5}">
                      <a16:colId xmlns:a16="http://schemas.microsoft.com/office/drawing/2014/main" val="20003"/>
                    </a:ext>
                  </a:extLst>
                </a:gridCol>
                <a:gridCol w="1339702">
                  <a:extLst>
                    <a:ext uri="{9D8B030D-6E8A-4147-A177-3AD203B41FA5}">
                      <a16:colId xmlns:a16="http://schemas.microsoft.com/office/drawing/2014/main" val="20004"/>
                    </a:ext>
                  </a:extLst>
                </a:gridCol>
              </a:tblGrid>
              <a:tr h="513151">
                <a:tc>
                  <a:txBody>
                    <a:bodyPr/>
                    <a:lstStyle/>
                    <a:p>
                      <a:pPr marL="0" marR="0" algn="ctr">
                        <a:lnSpc>
                          <a:spcPct val="107000"/>
                        </a:lnSpc>
                        <a:spcBef>
                          <a:spcPts val="0"/>
                        </a:spcBef>
                        <a:spcAft>
                          <a:spcPts val="0"/>
                        </a:spcAft>
                      </a:pPr>
                      <a:r>
                        <a:rPr lang="en-US" sz="1600" b="0" i="1" dirty="0">
                          <a:solidFill>
                            <a:schemeClr val="tx1"/>
                          </a:solidFill>
                          <a:effectLst/>
                          <a:latin typeface="+mn-lt"/>
                        </a:rPr>
                        <a:t>IASC core functions</a:t>
                      </a:r>
                      <a:endParaRPr lang="en-US" sz="1600" b="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b="0" i="1" dirty="0">
                          <a:solidFill>
                            <a:schemeClr val="tx1"/>
                          </a:solidFill>
                          <a:effectLst/>
                          <a:latin typeface="+mn-lt"/>
                        </a:rPr>
                        <a:t>Indicative characteristics of functions</a:t>
                      </a:r>
                      <a:endParaRPr lang="en-US" sz="1600" b="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b="0" i="1" dirty="0">
                          <a:solidFill>
                            <a:schemeClr val="tx1"/>
                          </a:solidFill>
                          <a:effectLst/>
                          <a:latin typeface="+mn-lt"/>
                          <a:ea typeface="Times New Roman" panose="02020603050405020304" pitchFamily="18" charset="0"/>
                        </a:rPr>
                        <a:t>Score S.</a:t>
                      </a:r>
                      <a:r>
                        <a:rPr lang="en-US" sz="1600" b="0" i="1" baseline="0" dirty="0">
                          <a:solidFill>
                            <a:schemeClr val="tx1"/>
                          </a:solidFill>
                          <a:effectLst/>
                          <a:latin typeface="+mn-lt"/>
                          <a:ea typeface="Times New Roman" panose="02020603050405020304" pitchFamily="18" charset="0"/>
                        </a:rPr>
                        <a:t> Sudan</a:t>
                      </a:r>
                      <a:r>
                        <a:rPr lang="en-US" sz="1600" b="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600" b="0" i="1" dirty="0">
                          <a:solidFill>
                            <a:schemeClr val="tx1"/>
                          </a:solidFill>
                          <a:effectLst/>
                          <a:latin typeface="+mn-lt"/>
                          <a:ea typeface="Times New Roman" panose="02020603050405020304" pitchFamily="18" charset="0"/>
                        </a:rPr>
                        <a:t>2015</a:t>
                      </a:r>
                      <a:endParaRPr lang="en-US" sz="1600" b="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b="0" i="1" dirty="0">
                          <a:solidFill>
                            <a:schemeClr val="tx1"/>
                          </a:solidFill>
                          <a:effectLst/>
                          <a:latin typeface="+mn-lt"/>
                          <a:ea typeface="Times New Roman" panose="02020603050405020304" pitchFamily="18" charset="0"/>
                        </a:rPr>
                        <a:t>Score S.</a:t>
                      </a:r>
                      <a:r>
                        <a:rPr lang="en-US" sz="1600" b="0" i="1" baseline="0" dirty="0">
                          <a:solidFill>
                            <a:schemeClr val="tx1"/>
                          </a:solidFill>
                          <a:effectLst/>
                          <a:latin typeface="+mn-lt"/>
                          <a:ea typeface="Times New Roman" panose="02020603050405020304" pitchFamily="18" charset="0"/>
                        </a:rPr>
                        <a:t> Sudan</a:t>
                      </a:r>
                      <a:r>
                        <a:rPr lang="en-US" sz="1600" b="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600" b="0" i="1" dirty="0">
                          <a:solidFill>
                            <a:schemeClr val="tx1"/>
                          </a:solidFill>
                          <a:effectLst/>
                          <a:latin typeface="+mn-lt"/>
                          <a:ea typeface="Times New Roman" panose="02020603050405020304" pitchFamily="18" charset="0"/>
                        </a:rPr>
                        <a:t>2016-17</a:t>
                      </a:r>
                      <a:endParaRPr lang="en-US" sz="1600" b="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b="0" i="1" dirty="0">
                          <a:solidFill>
                            <a:schemeClr val="tx1"/>
                          </a:solidFill>
                          <a:effectLst/>
                          <a:latin typeface="+mn-lt"/>
                          <a:ea typeface="Times New Roman" panose="02020603050405020304" pitchFamily="18" charset="0"/>
                        </a:rPr>
                        <a:t>Score S.</a:t>
                      </a:r>
                      <a:r>
                        <a:rPr lang="en-US" sz="1600" b="0" i="1" baseline="0" dirty="0">
                          <a:solidFill>
                            <a:schemeClr val="tx1"/>
                          </a:solidFill>
                          <a:effectLst/>
                          <a:latin typeface="+mn-lt"/>
                          <a:ea typeface="Times New Roman" panose="02020603050405020304" pitchFamily="18" charset="0"/>
                        </a:rPr>
                        <a:t> Sudan</a:t>
                      </a:r>
                      <a:r>
                        <a:rPr lang="en-US" sz="1600" b="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600" b="0" i="1" dirty="0">
                          <a:solidFill>
                            <a:schemeClr val="tx1"/>
                          </a:solidFill>
                          <a:effectLst/>
                          <a:latin typeface="+mn-lt"/>
                          <a:ea typeface="Times New Roman" panose="02020603050405020304" pitchFamily="18" charset="0"/>
                        </a:rPr>
                        <a:t>2017-18</a:t>
                      </a:r>
                      <a:endParaRPr lang="en-US" sz="1600" b="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331386">
                <a:tc>
                  <a:txBody>
                    <a:bodyPr/>
                    <a:lstStyle/>
                    <a:p>
                      <a:pPr marL="457200" marR="0" indent="-228600">
                        <a:lnSpc>
                          <a:spcPct val="107000"/>
                        </a:lnSpc>
                        <a:spcBef>
                          <a:spcPts val="0"/>
                        </a:spcBef>
                        <a:spcAft>
                          <a:spcPts val="0"/>
                        </a:spcAft>
                      </a:pPr>
                      <a:r>
                        <a:rPr lang="en-US" sz="1600" b="0" dirty="0">
                          <a:solidFill>
                            <a:schemeClr val="tx1"/>
                          </a:solidFill>
                          <a:effectLst/>
                        </a:rPr>
                        <a:t>4.1 Identify advocacy concerns to contribute to HC and HCT messaging and action</a:t>
                      </a:r>
                      <a:endParaRPr lang="en-US" sz="1600" b="0" dirty="0">
                        <a:solidFill>
                          <a:schemeClr val="tx1"/>
                        </a:solidFill>
                        <a:effectLst/>
                        <a:latin typeface="Times New Roman" panose="02020603050405020304" pitchFamily="18" charset="0"/>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b="0" dirty="0">
                          <a:solidFill>
                            <a:schemeClr val="tx1"/>
                          </a:solidFill>
                          <a:effectLst/>
                        </a:rPr>
                        <a:t>Concerns for advocacy identified with partners, including gaps, access, resource needs.</a:t>
                      </a:r>
                      <a:endParaRPr lang="en-US" sz="1600" b="0" dirty="0">
                        <a:solidFill>
                          <a:schemeClr val="tx1"/>
                        </a:solidFill>
                        <a:effectLst/>
                        <a:latin typeface="Times New Roman" panose="02020603050405020304" pitchFamily="18" charset="0"/>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b="0" dirty="0">
                          <a:solidFill>
                            <a:schemeClr val="tx1"/>
                          </a:solidFill>
                          <a:effectLst/>
                          <a:latin typeface="+mn-lt"/>
                          <a:ea typeface="Times New Roman" panose="02020603050405020304" pitchFamily="18" charset="0"/>
                        </a:rPr>
                        <a:t>Satisfactory</a:t>
                      </a: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GB" sz="1600" b="0" dirty="0">
                          <a:solidFill>
                            <a:schemeClr val="tx1"/>
                          </a:solidFill>
                          <a:effectLst/>
                          <a:latin typeface="+mn-lt"/>
                          <a:ea typeface="Times New Roman" panose="02020603050405020304" pitchFamily="18" charset="0"/>
                        </a:rPr>
                        <a:t>Good</a:t>
                      </a:r>
                      <a:endParaRPr lang="en-US" sz="16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algn="ctr">
                        <a:lnSpc>
                          <a:spcPct val="107000"/>
                        </a:lnSpc>
                        <a:spcBef>
                          <a:spcPts val="0"/>
                        </a:spcBef>
                        <a:spcAft>
                          <a:spcPts val="0"/>
                        </a:spcAft>
                      </a:pPr>
                      <a:r>
                        <a:rPr lang="en-GB" sz="1600" b="0" dirty="0">
                          <a:solidFill>
                            <a:schemeClr val="tx1"/>
                          </a:solidFill>
                          <a:effectLst/>
                          <a:latin typeface="+mn-lt"/>
                          <a:ea typeface="Times New Roman" panose="02020603050405020304" pitchFamily="18" charset="0"/>
                        </a:rPr>
                        <a:t>Satisfactory</a:t>
                      </a:r>
                      <a:endParaRPr lang="en-US" sz="16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1331386">
                <a:tc>
                  <a:txBody>
                    <a:bodyPr/>
                    <a:lstStyle/>
                    <a:p>
                      <a:pPr marL="457200" marR="0" indent="-228600">
                        <a:lnSpc>
                          <a:spcPct val="107000"/>
                        </a:lnSpc>
                        <a:spcBef>
                          <a:spcPts val="0"/>
                        </a:spcBef>
                        <a:spcAft>
                          <a:spcPts val="0"/>
                        </a:spcAft>
                      </a:pPr>
                      <a:r>
                        <a:rPr lang="en-US" sz="1600" b="0" dirty="0">
                          <a:solidFill>
                            <a:schemeClr val="tx1"/>
                          </a:solidFill>
                          <a:effectLst/>
                        </a:rPr>
                        <a:t>4.2 Undertaking advocacy activities on behalf of cluster participants and the affected population</a:t>
                      </a:r>
                      <a:endParaRPr lang="en-US" sz="1600" b="0" dirty="0">
                        <a:solidFill>
                          <a:schemeClr val="tx1"/>
                        </a:solidFill>
                        <a:effectLst/>
                        <a:latin typeface="Times New Roman" panose="02020603050405020304" pitchFamily="18" charset="0"/>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b="0" dirty="0">
                          <a:solidFill>
                            <a:schemeClr val="tx1"/>
                          </a:solidFill>
                          <a:effectLst/>
                        </a:rPr>
                        <a:t>Common advocacy campaign agreed and delivered across partners.</a:t>
                      </a:r>
                      <a:endParaRPr lang="en-US" sz="1600" b="0" dirty="0">
                        <a:solidFill>
                          <a:schemeClr val="tx1"/>
                        </a:solidFill>
                        <a:effectLst/>
                        <a:latin typeface="Times New Roman" panose="02020603050405020304" pitchFamily="18" charset="0"/>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b="0" dirty="0">
                          <a:solidFill>
                            <a:schemeClr val="tx1"/>
                          </a:solidFill>
                          <a:effectLst/>
                          <a:latin typeface="+mn-lt"/>
                          <a:ea typeface="Times New Roman" panose="02020603050405020304" pitchFamily="18" charset="0"/>
                        </a:rPr>
                        <a:t>Weak</a:t>
                      </a: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c>
                  <a:txBody>
                    <a:bodyPr/>
                    <a:lstStyle/>
                    <a:p>
                      <a:pPr marL="0" marR="0" algn="ctr">
                        <a:lnSpc>
                          <a:spcPct val="107000"/>
                        </a:lnSpc>
                        <a:spcBef>
                          <a:spcPts val="0"/>
                        </a:spcBef>
                        <a:spcAft>
                          <a:spcPts val="0"/>
                        </a:spcAft>
                      </a:pPr>
                      <a:r>
                        <a:rPr lang="en-GB" sz="1600" b="0" dirty="0">
                          <a:solidFill>
                            <a:schemeClr val="tx1"/>
                          </a:solidFill>
                          <a:effectLst/>
                          <a:latin typeface="+mn-lt"/>
                          <a:ea typeface="Times New Roman" panose="02020603050405020304" pitchFamily="18" charset="0"/>
                        </a:rPr>
                        <a:t>Good</a:t>
                      </a:r>
                      <a:endParaRPr lang="en-US" sz="16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algn="ctr">
                        <a:lnSpc>
                          <a:spcPct val="107000"/>
                        </a:lnSpc>
                        <a:spcBef>
                          <a:spcPts val="0"/>
                        </a:spcBef>
                        <a:spcAft>
                          <a:spcPts val="0"/>
                        </a:spcAft>
                      </a:pPr>
                      <a:r>
                        <a:rPr lang="en-GB" sz="1600" b="0" dirty="0">
                          <a:solidFill>
                            <a:schemeClr val="tx1"/>
                          </a:solidFill>
                          <a:effectLst/>
                          <a:latin typeface="+mn-lt"/>
                          <a:ea typeface="Times New Roman" panose="02020603050405020304" pitchFamily="18" charset="0"/>
                        </a:rPr>
                        <a:t>Good</a:t>
                      </a:r>
                      <a:endParaRPr lang="en-US" sz="16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67360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0"/>
            <a:ext cx="7886700" cy="854074"/>
          </a:xfrm>
        </p:spPr>
        <p:txBody>
          <a:bodyPr>
            <a:normAutofit/>
          </a:bodyPr>
          <a:lstStyle/>
          <a:p>
            <a:r>
              <a:rPr lang="en-US" b="1" i="1" dirty="0"/>
              <a:t>Accountability to affected population</a:t>
            </a:r>
            <a:endParaRPr lang="en-US"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90307243"/>
              </p:ext>
            </p:extLst>
          </p:nvPr>
        </p:nvGraphicFramePr>
        <p:xfrm>
          <a:off x="228599" y="762000"/>
          <a:ext cx="8686799" cy="5654767"/>
        </p:xfrm>
        <a:graphic>
          <a:graphicData uri="http://schemas.openxmlformats.org/drawingml/2006/table">
            <a:tbl>
              <a:tblPr firstRow="1" firstCol="1" bandRow="1">
                <a:tableStyleId>{5C22544A-7EE6-4342-B048-85BDC9FD1C3A}</a:tableStyleId>
              </a:tblPr>
              <a:tblGrid>
                <a:gridCol w="2109415">
                  <a:extLst>
                    <a:ext uri="{9D8B030D-6E8A-4147-A177-3AD203B41FA5}">
                      <a16:colId xmlns:a16="http://schemas.microsoft.com/office/drawing/2014/main" val="20000"/>
                    </a:ext>
                  </a:extLst>
                </a:gridCol>
                <a:gridCol w="2324851">
                  <a:extLst>
                    <a:ext uri="{9D8B030D-6E8A-4147-A177-3AD203B41FA5}">
                      <a16:colId xmlns:a16="http://schemas.microsoft.com/office/drawing/2014/main" val="20001"/>
                    </a:ext>
                  </a:extLst>
                </a:gridCol>
                <a:gridCol w="1381165">
                  <a:extLst>
                    <a:ext uri="{9D8B030D-6E8A-4147-A177-3AD203B41FA5}">
                      <a16:colId xmlns:a16="http://schemas.microsoft.com/office/drawing/2014/main" val="20002"/>
                    </a:ext>
                  </a:extLst>
                </a:gridCol>
                <a:gridCol w="1435684">
                  <a:extLst>
                    <a:ext uri="{9D8B030D-6E8A-4147-A177-3AD203B41FA5}">
                      <a16:colId xmlns:a16="http://schemas.microsoft.com/office/drawing/2014/main" val="20003"/>
                    </a:ext>
                  </a:extLst>
                </a:gridCol>
                <a:gridCol w="1435684">
                  <a:extLst>
                    <a:ext uri="{9D8B030D-6E8A-4147-A177-3AD203B41FA5}">
                      <a16:colId xmlns:a16="http://schemas.microsoft.com/office/drawing/2014/main" val="20004"/>
                    </a:ext>
                  </a:extLst>
                </a:gridCol>
              </a:tblGrid>
              <a:tr h="673869">
                <a:tc>
                  <a:txBody>
                    <a:bodyPr/>
                    <a:lstStyle/>
                    <a:p>
                      <a:pPr marL="0" marR="0" algn="ctr">
                        <a:lnSpc>
                          <a:spcPct val="107000"/>
                        </a:lnSpc>
                        <a:spcBef>
                          <a:spcPts val="0"/>
                        </a:spcBef>
                        <a:spcAft>
                          <a:spcPts val="0"/>
                        </a:spcAft>
                      </a:pPr>
                      <a:r>
                        <a:rPr lang="en-US" sz="1400" b="0" i="1" dirty="0">
                          <a:solidFill>
                            <a:schemeClr val="tx1"/>
                          </a:solidFill>
                          <a:effectLst/>
                          <a:latin typeface="+mn-lt"/>
                        </a:rPr>
                        <a:t>AAP</a:t>
                      </a:r>
                      <a:endParaRPr lang="en-US" sz="1400" b="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b="0" i="1" dirty="0">
                          <a:solidFill>
                            <a:schemeClr val="tx1"/>
                          </a:solidFill>
                          <a:effectLst/>
                          <a:latin typeface="+mn-lt"/>
                        </a:rPr>
                        <a:t>Indicative characteristics of functions</a:t>
                      </a:r>
                      <a:endParaRPr lang="en-US" sz="1400" b="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b="0" i="1" dirty="0">
                          <a:solidFill>
                            <a:schemeClr val="tx1"/>
                          </a:solidFill>
                          <a:effectLst/>
                          <a:latin typeface="+mn-lt"/>
                          <a:ea typeface="Times New Roman" panose="02020603050405020304" pitchFamily="18" charset="0"/>
                        </a:rPr>
                        <a:t>Score S.</a:t>
                      </a:r>
                      <a:r>
                        <a:rPr lang="en-US" sz="1400" b="0" i="1" baseline="0" dirty="0">
                          <a:solidFill>
                            <a:schemeClr val="tx1"/>
                          </a:solidFill>
                          <a:effectLst/>
                          <a:latin typeface="+mn-lt"/>
                          <a:ea typeface="Times New Roman" panose="02020603050405020304" pitchFamily="18" charset="0"/>
                        </a:rPr>
                        <a:t> Sudan</a:t>
                      </a:r>
                      <a:r>
                        <a:rPr lang="en-US" sz="1400" b="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400" b="0" i="1" dirty="0">
                          <a:solidFill>
                            <a:schemeClr val="tx1"/>
                          </a:solidFill>
                          <a:effectLst/>
                          <a:latin typeface="+mn-lt"/>
                          <a:ea typeface="Times New Roman" panose="02020603050405020304" pitchFamily="18" charset="0"/>
                        </a:rPr>
                        <a:t>2015</a:t>
                      </a:r>
                      <a:endParaRPr lang="en-US" sz="1400" b="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b="0" i="1" dirty="0">
                          <a:solidFill>
                            <a:schemeClr val="tx1"/>
                          </a:solidFill>
                          <a:effectLst/>
                          <a:latin typeface="+mn-lt"/>
                          <a:ea typeface="Times New Roman" panose="02020603050405020304" pitchFamily="18" charset="0"/>
                        </a:rPr>
                        <a:t>Score S.</a:t>
                      </a:r>
                      <a:r>
                        <a:rPr lang="en-US" sz="1400" b="0" i="1" baseline="0" dirty="0">
                          <a:solidFill>
                            <a:schemeClr val="tx1"/>
                          </a:solidFill>
                          <a:effectLst/>
                          <a:latin typeface="+mn-lt"/>
                          <a:ea typeface="Times New Roman" panose="02020603050405020304" pitchFamily="18" charset="0"/>
                        </a:rPr>
                        <a:t> Sudan</a:t>
                      </a:r>
                      <a:r>
                        <a:rPr lang="en-US" sz="1400" b="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400" b="0" i="1" dirty="0">
                          <a:solidFill>
                            <a:schemeClr val="tx1"/>
                          </a:solidFill>
                          <a:effectLst/>
                          <a:latin typeface="+mn-lt"/>
                          <a:ea typeface="Times New Roman" panose="02020603050405020304" pitchFamily="18" charset="0"/>
                        </a:rPr>
                        <a:t>2016-17</a:t>
                      </a:r>
                      <a:endParaRPr lang="en-US" sz="1400" b="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b="0" i="1" dirty="0">
                          <a:solidFill>
                            <a:schemeClr val="tx1"/>
                          </a:solidFill>
                          <a:effectLst/>
                          <a:latin typeface="+mn-lt"/>
                          <a:ea typeface="Times New Roman" panose="02020603050405020304" pitchFamily="18" charset="0"/>
                        </a:rPr>
                        <a:t>Score S.</a:t>
                      </a:r>
                      <a:r>
                        <a:rPr lang="en-US" sz="1400" b="0" i="1" baseline="0" dirty="0">
                          <a:solidFill>
                            <a:schemeClr val="tx1"/>
                          </a:solidFill>
                          <a:effectLst/>
                          <a:latin typeface="+mn-lt"/>
                          <a:ea typeface="Times New Roman" panose="02020603050405020304" pitchFamily="18" charset="0"/>
                        </a:rPr>
                        <a:t> Sudan</a:t>
                      </a:r>
                      <a:r>
                        <a:rPr lang="en-US" sz="1400" b="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400" b="0" i="1" dirty="0">
                          <a:solidFill>
                            <a:schemeClr val="tx1"/>
                          </a:solidFill>
                          <a:effectLst/>
                          <a:latin typeface="+mn-lt"/>
                          <a:ea typeface="Times New Roman" panose="02020603050405020304" pitchFamily="18" charset="0"/>
                        </a:rPr>
                        <a:t>2017-18</a:t>
                      </a:r>
                      <a:endParaRPr lang="en-US" sz="1400" b="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735836">
                <a:tc>
                  <a:txBody>
                    <a:bodyPr/>
                    <a:lstStyle/>
                    <a:p>
                      <a:pPr marL="457200" marR="0" indent="-228600">
                        <a:lnSpc>
                          <a:spcPct val="107000"/>
                        </a:lnSpc>
                        <a:spcBef>
                          <a:spcPts val="0"/>
                        </a:spcBef>
                        <a:spcAft>
                          <a:spcPts val="0"/>
                        </a:spcAft>
                      </a:pPr>
                      <a:r>
                        <a:rPr lang="en-US" sz="1400" b="0" dirty="0">
                          <a:solidFill>
                            <a:srgbClr val="000000"/>
                          </a:solidFill>
                          <a:effectLst/>
                          <a:latin typeface="+mn-lt"/>
                          <a:ea typeface="Arial" panose="020B0604020202020204" pitchFamily="34" charset="0"/>
                          <a:cs typeface="Times New Roman" panose="02020603050405020304" pitchFamily="18" charset="0"/>
                        </a:rPr>
                        <a:t>7.1 Mechanisms to consult and involve affected people in decision-making agreed upon and used by partners</a:t>
                      </a:r>
                      <a:endParaRPr lang="en-US" sz="1400" b="0" dirty="0">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07000"/>
                        </a:lnSpc>
                        <a:spcBef>
                          <a:spcPts val="0"/>
                        </a:spcBef>
                        <a:spcAft>
                          <a:spcPts val="0"/>
                        </a:spcAft>
                      </a:pP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b="0" dirty="0">
                          <a:solidFill>
                            <a:schemeClr val="tx1"/>
                          </a:solidFill>
                          <a:effectLst/>
                          <a:latin typeface="+mn-lt"/>
                          <a:ea typeface="Times New Roman" panose="02020603050405020304" pitchFamily="18" charset="0"/>
                        </a:rPr>
                        <a:t>Satisfactory</a:t>
                      </a: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GB" sz="1400" b="0" dirty="0">
                          <a:solidFill>
                            <a:schemeClr val="tx1"/>
                          </a:solidFill>
                          <a:effectLst/>
                          <a:latin typeface="+mn-lt"/>
                          <a:ea typeface="Times New Roman" panose="02020603050405020304" pitchFamily="18" charset="0"/>
                        </a:rPr>
                        <a:t>Good</a:t>
                      </a: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algn="ctr">
                        <a:lnSpc>
                          <a:spcPct val="107000"/>
                        </a:lnSpc>
                        <a:spcBef>
                          <a:spcPts val="0"/>
                        </a:spcBef>
                        <a:spcAft>
                          <a:spcPts val="0"/>
                        </a:spcAft>
                      </a:pPr>
                      <a:r>
                        <a:rPr lang="en-GB" sz="1400" b="0" dirty="0">
                          <a:solidFill>
                            <a:schemeClr val="tx1"/>
                          </a:solidFill>
                          <a:effectLst/>
                          <a:latin typeface="+mn-lt"/>
                          <a:ea typeface="Times New Roman" panose="02020603050405020304" pitchFamily="18" charset="0"/>
                        </a:rPr>
                        <a:t>Good</a:t>
                      </a: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1"/>
                  </a:ext>
                </a:extLst>
              </a:tr>
              <a:tr h="1311049">
                <a:tc>
                  <a:txBody>
                    <a:bodyPr/>
                    <a:lstStyle/>
                    <a:p>
                      <a:pPr marL="457200" marR="0" indent="-228600">
                        <a:lnSpc>
                          <a:spcPct val="107000"/>
                        </a:lnSpc>
                        <a:spcBef>
                          <a:spcPts val="0"/>
                        </a:spcBef>
                        <a:spcAft>
                          <a:spcPts val="0"/>
                        </a:spcAft>
                      </a:pPr>
                      <a:r>
                        <a:rPr lang="en-US" sz="1400" b="0">
                          <a:solidFill>
                            <a:srgbClr val="000000"/>
                          </a:solidFill>
                          <a:effectLst/>
                          <a:latin typeface="+mn-lt"/>
                          <a:ea typeface="Arial" panose="020B0604020202020204" pitchFamily="34" charset="0"/>
                          <a:cs typeface="Times New Roman" panose="02020603050405020304" pitchFamily="18" charset="0"/>
                        </a:rPr>
                        <a:t>7.2 Mechanisms to receive, investigate and act upon complaints on the assistance received agreed upon and used by partners</a:t>
                      </a:r>
                      <a:endParaRPr lang="en-US" sz="1400" b="0">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07000"/>
                        </a:lnSpc>
                        <a:spcBef>
                          <a:spcPts val="0"/>
                        </a:spcBef>
                        <a:spcAft>
                          <a:spcPts val="0"/>
                        </a:spcAft>
                      </a:pP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GB" sz="1400" b="0" dirty="0">
                          <a:solidFill>
                            <a:schemeClr val="tx1"/>
                          </a:solidFill>
                          <a:effectLst/>
                          <a:latin typeface="+mn-lt"/>
                          <a:ea typeface="Times New Roman" panose="02020603050405020304" pitchFamily="18" charset="0"/>
                        </a:rPr>
                        <a:t>Good</a:t>
                      </a: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algn="ctr">
                        <a:lnSpc>
                          <a:spcPct val="107000"/>
                        </a:lnSpc>
                        <a:spcBef>
                          <a:spcPts val="0"/>
                        </a:spcBef>
                        <a:spcAft>
                          <a:spcPts val="0"/>
                        </a:spcAft>
                      </a:pPr>
                      <a:r>
                        <a:rPr lang="en-GB" sz="1400" b="0" dirty="0">
                          <a:solidFill>
                            <a:schemeClr val="tx1"/>
                          </a:solidFill>
                          <a:effectLst/>
                          <a:latin typeface="+mn-lt"/>
                          <a:ea typeface="Times New Roman" panose="02020603050405020304" pitchFamily="18" charset="0"/>
                        </a:rPr>
                        <a:t>Good</a:t>
                      </a: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2"/>
                  </a:ext>
                </a:extLst>
              </a:tr>
              <a:tr h="1537045">
                <a:tc>
                  <a:txBody>
                    <a:bodyPr/>
                    <a:lstStyle/>
                    <a:p>
                      <a:pPr marL="457200" marR="0" indent="-228600">
                        <a:lnSpc>
                          <a:spcPct val="107000"/>
                        </a:lnSpc>
                        <a:spcBef>
                          <a:spcPts val="0"/>
                        </a:spcBef>
                        <a:spcAft>
                          <a:spcPts val="0"/>
                        </a:spcAft>
                      </a:pPr>
                      <a:r>
                        <a:rPr lang="en-US" sz="1400" b="0" dirty="0">
                          <a:solidFill>
                            <a:srgbClr val="000000"/>
                          </a:solidFill>
                          <a:effectLst/>
                          <a:latin typeface="+mn-lt"/>
                          <a:ea typeface="Arial" panose="020B0604020202020204" pitchFamily="34" charset="0"/>
                          <a:cs typeface="Times New Roman" panose="02020603050405020304" pitchFamily="18" charset="0"/>
                        </a:rPr>
                        <a:t>7.3 Key issues relating to protection from sexual exploitation and abuse have been raised and discussed</a:t>
                      </a:r>
                      <a:endParaRPr lang="en-US" sz="1400" b="0" dirty="0">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07000"/>
                        </a:lnSpc>
                        <a:spcBef>
                          <a:spcPts val="0"/>
                        </a:spcBef>
                        <a:spcAft>
                          <a:spcPts val="0"/>
                        </a:spcAft>
                      </a:pP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GB" sz="1400" b="0" dirty="0">
                          <a:solidFill>
                            <a:schemeClr val="tx1"/>
                          </a:solidFill>
                          <a:effectLst/>
                          <a:latin typeface="+mn-lt"/>
                          <a:ea typeface="Times New Roman" panose="02020603050405020304" pitchFamily="18" charset="0"/>
                        </a:rPr>
                        <a:t>Satisfactory</a:t>
                      </a: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GB" sz="1400" b="0" dirty="0">
                          <a:solidFill>
                            <a:schemeClr val="tx1"/>
                          </a:solidFill>
                          <a:effectLst/>
                          <a:latin typeface="+mn-lt"/>
                          <a:ea typeface="Times New Roman" panose="02020603050405020304" pitchFamily="18" charset="0"/>
                        </a:rPr>
                        <a:t>Good</a:t>
                      </a: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609930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200"/>
            <a:ext cx="7886700" cy="685800"/>
          </a:xfrm>
        </p:spPr>
        <p:txBody>
          <a:bodyPr>
            <a:normAutofit/>
          </a:bodyPr>
          <a:lstStyle/>
          <a:p>
            <a:r>
              <a:rPr lang="en-US" b="1" i="1" dirty="0"/>
              <a:t>Next Steps for the CCPM </a:t>
            </a:r>
          </a:p>
        </p:txBody>
      </p:sp>
      <p:sp>
        <p:nvSpPr>
          <p:cNvPr id="3" name="Content Placeholder 2"/>
          <p:cNvSpPr>
            <a:spLocks noGrp="1"/>
          </p:cNvSpPr>
          <p:nvPr>
            <p:ph idx="1"/>
          </p:nvPr>
        </p:nvSpPr>
        <p:spPr>
          <a:xfrm>
            <a:off x="628650" y="762000"/>
            <a:ext cx="7886700" cy="5414963"/>
          </a:xfrm>
        </p:spPr>
        <p:txBody>
          <a:bodyPr>
            <a:normAutofit/>
          </a:bodyPr>
          <a:lstStyle/>
          <a:p>
            <a:pPr marL="0" lvl="0" indent="0">
              <a:buNone/>
            </a:pPr>
            <a:r>
              <a:rPr lang="en-GB" sz="2400" dirty="0"/>
              <a:t>3</a:t>
            </a:r>
            <a:r>
              <a:rPr lang="en-GB" sz="2400" b="1" dirty="0"/>
              <a:t>. Cluster analysis and action planning</a:t>
            </a:r>
            <a:endParaRPr lang="en-US" sz="2400" b="1" dirty="0"/>
          </a:p>
          <a:p>
            <a:pPr lvl="1">
              <a:buFont typeface="Wingdings" panose="05000000000000000000" pitchFamily="2" charset="2"/>
              <a:buChar char="q"/>
            </a:pPr>
            <a:r>
              <a:rPr lang="en-GB" sz="2000" dirty="0"/>
              <a:t>In </a:t>
            </a:r>
            <a:r>
              <a:rPr lang="en-GB" sz="2000"/>
              <a:t>a day </a:t>
            </a:r>
            <a:r>
              <a:rPr lang="en-GB" sz="2000" dirty="0"/>
              <a:t>meeting, the cluster will discuss and finalise the Cluster Description Report and Coordination Performance Report, and develop an Action Plan.</a:t>
            </a:r>
          </a:p>
          <a:p>
            <a:pPr marL="342900" lvl="1" indent="0">
              <a:buNone/>
            </a:pPr>
            <a:endParaRPr lang="en-US" sz="2000" dirty="0"/>
          </a:p>
          <a:p>
            <a:pPr marL="0" lvl="0" indent="0">
              <a:buNone/>
            </a:pPr>
            <a:r>
              <a:rPr lang="en-GB" sz="2400" dirty="0"/>
              <a:t>4. </a:t>
            </a:r>
            <a:r>
              <a:rPr lang="en-GB" sz="2400" b="1" dirty="0"/>
              <a:t>Follow-up and Monitoring </a:t>
            </a:r>
            <a:endParaRPr lang="en-US" sz="2400" b="1" dirty="0"/>
          </a:p>
          <a:p>
            <a:pPr lvl="1">
              <a:buFont typeface="Wingdings" panose="05000000000000000000" pitchFamily="2" charset="2"/>
              <a:buChar char="q"/>
            </a:pPr>
            <a:r>
              <a:rPr lang="en-GB" sz="2000" dirty="0"/>
              <a:t>The Cluster will continually review the Final Coordination Performance Report and Action Plan.  </a:t>
            </a:r>
          </a:p>
          <a:p>
            <a:pPr lvl="1">
              <a:buFont typeface="Wingdings" panose="05000000000000000000" pitchFamily="2" charset="2"/>
              <a:buChar char="q"/>
            </a:pPr>
            <a:r>
              <a:rPr lang="en-GB" sz="2000" dirty="0"/>
              <a:t>The Coordination Performance Report and Action Plan will be presented to the HCT and global cluster, to identify support requirements.</a:t>
            </a:r>
            <a:endParaRPr lang="en-US" sz="2000" dirty="0"/>
          </a:p>
          <a:p>
            <a:pPr lvl="1">
              <a:buFont typeface="Wingdings" panose="05000000000000000000" pitchFamily="2" charset="2"/>
              <a:buChar char="q"/>
            </a:pPr>
            <a:r>
              <a:rPr lang="en-GB" sz="2000" dirty="0"/>
              <a:t>The cluster will continue to monitor the implementation of its Action Plan at regular intervals</a:t>
            </a:r>
            <a:r>
              <a:rPr lang="en-GB" dirty="0"/>
              <a:t>.</a:t>
            </a:r>
          </a:p>
          <a:p>
            <a:pPr marL="342900" lvl="1" indent="0">
              <a:buNone/>
            </a:pPr>
            <a:endParaRPr lang="en-US" dirty="0"/>
          </a:p>
          <a:p>
            <a:pPr marL="0" indent="0">
              <a:buNone/>
            </a:pPr>
            <a:r>
              <a:rPr lang="en-GB" sz="2400" b="1" dirty="0"/>
              <a:t>5. Ideally, the cluster should report to the HCT on the progress every quarter. </a:t>
            </a:r>
            <a:endParaRPr lang="en-US" b="1" dirty="0"/>
          </a:p>
        </p:txBody>
      </p:sp>
    </p:spTree>
    <p:extLst>
      <p:ext uri="{BB962C8B-B14F-4D97-AF65-F5344CB8AC3E}">
        <p14:creationId xmlns:p14="http://schemas.microsoft.com/office/powerpoint/2010/main" val="2800439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8000" dirty="0"/>
              <a:t>QUESTIONS?</a:t>
            </a:r>
          </a:p>
        </p:txBody>
      </p:sp>
    </p:spTree>
    <p:extLst>
      <p:ext uri="{BB962C8B-B14F-4D97-AF65-F5344CB8AC3E}">
        <p14:creationId xmlns:p14="http://schemas.microsoft.com/office/powerpoint/2010/main" val="3376492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201"/>
            <a:ext cx="7886700" cy="685800"/>
          </a:xfrm>
        </p:spPr>
        <p:txBody>
          <a:bodyPr>
            <a:normAutofit/>
          </a:bodyPr>
          <a:lstStyle/>
          <a:p>
            <a:pPr algn="ctr"/>
            <a:r>
              <a:rPr lang="en-US" b="1" i="1" dirty="0"/>
              <a:t>Group Work </a:t>
            </a:r>
          </a:p>
        </p:txBody>
      </p:sp>
      <p:sp>
        <p:nvSpPr>
          <p:cNvPr id="3" name="Content Placeholder 2"/>
          <p:cNvSpPr>
            <a:spLocks noGrp="1"/>
          </p:cNvSpPr>
          <p:nvPr>
            <p:ph idx="1"/>
          </p:nvPr>
        </p:nvSpPr>
        <p:spPr>
          <a:xfrm>
            <a:off x="628650" y="762001"/>
            <a:ext cx="7886700" cy="5414963"/>
          </a:xfrm>
        </p:spPr>
        <p:txBody>
          <a:bodyPr>
            <a:normAutofit lnSpcReduction="10000"/>
          </a:bodyPr>
          <a:lstStyle/>
          <a:p>
            <a:pPr marL="0" indent="0">
              <a:buNone/>
            </a:pPr>
            <a:endParaRPr lang="en-US" b="1" dirty="0"/>
          </a:p>
          <a:p>
            <a:pPr marL="0" indent="0">
              <a:buNone/>
            </a:pPr>
            <a:r>
              <a:rPr lang="en-US" b="1" dirty="0"/>
              <a:t>The team will divide into four working groups to:</a:t>
            </a:r>
            <a:endParaRPr lang="en-GB" b="1" dirty="0"/>
          </a:p>
          <a:p>
            <a:pPr marL="457200" indent="-457200">
              <a:buAutoNum type="arabicPeriod"/>
            </a:pPr>
            <a:r>
              <a:rPr lang="en-GB" dirty="0"/>
              <a:t>Contextualize the findings of the Preliminary Coordination Performance Report (narrative comment boxes). </a:t>
            </a:r>
          </a:p>
          <a:p>
            <a:pPr marL="457200" indent="-457200">
              <a:buAutoNum type="arabicPeriod"/>
            </a:pPr>
            <a:r>
              <a:rPr lang="en-GB" dirty="0"/>
              <a:t>Identify actions for improvements for each of the six cluster functions + AAP. </a:t>
            </a:r>
          </a:p>
          <a:p>
            <a:pPr marL="457200" indent="-457200">
              <a:buAutoNum type="arabicPeriod"/>
            </a:pPr>
            <a:r>
              <a:rPr lang="en-GB" dirty="0"/>
              <a:t>On the basis of these discussions, a Final Cluster Description Report and Final Coordination Performance Report will be produced. </a:t>
            </a:r>
            <a:endParaRPr lang="en-US" dirty="0"/>
          </a:p>
          <a:p>
            <a:pPr marL="0" indent="0">
              <a:buNone/>
            </a:pPr>
            <a:endParaRPr lang="en-GB" dirty="0"/>
          </a:p>
          <a:p>
            <a:pPr marL="0" indent="0">
              <a:buNone/>
            </a:pPr>
            <a:r>
              <a:rPr lang="en-GB" dirty="0"/>
              <a:t>Groups: </a:t>
            </a:r>
          </a:p>
          <a:p>
            <a:pPr marL="0" indent="0">
              <a:buNone/>
            </a:pPr>
            <a:r>
              <a:rPr lang="en-GB"/>
              <a:t>WG1 </a:t>
            </a:r>
            <a:r>
              <a:rPr lang="en-GB" dirty="0"/>
              <a:t>– cluster functions 1 and 4</a:t>
            </a:r>
          </a:p>
          <a:p>
            <a:pPr marL="0" indent="0">
              <a:buNone/>
            </a:pPr>
            <a:r>
              <a:rPr lang="en-GB" dirty="0"/>
              <a:t>WG2 – cluster functions 2 and 3</a:t>
            </a:r>
          </a:p>
          <a:p>
            <a:pPr marL="0" indent="0">
              <a:buNone/>
            </a:pPr>
            <a:r>
              <a:rPr lang="en-GB" dirty="0"/>
              <a:t>WG3 – cluster functions 5 and 6 </a:t>
            </a:r>
          </a:p>
          <a:p>
            <a:pPr marL="0" indent="0">
              <a:buNone/>
            </a:pPr>
            <a:r>
              <a:rPr lang="en-GB" dirty="0"/>
              <a:t>WG4 - AAP</a:t>
            </a:r>
          </a:p>
          <a:p>
            <a:pPr marL="0" indent="0">
              <a:buNone/>
            </a:pPr>
            <a:endParaRPr lang="en-US" dirty="0"/>
          </a:p>
        </p:txBody>
      </p:sp>
    </p:spTree>
    <p:extLst>
      <p:ext uri="{BB962C8B-B14F-4D97-AF65-F5344CB8AC3E}">
        <p14:creationId xmlns:p14="http://schemas.microsoft.com/office/powerpoint/2010/main" val="1714523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Group work: each group should</a:t>
            </a:r>
          </a:p>
        </p:txBody>
      </p:sp>
      <p:sp>
        <p:nvSpPr>
          <p:cNvPr id="3" name="Content Placeholder 2"/>
          <p:cNvSpPr>
            <a:spLocks noGrp="1"/>
          </p:cNvSpPr>
          <p:nvPr>
            <p:ph idx="1"/>
          </p:nvPr>
        </p:nvSpPr>
        <p:spPr>
          <a:xfrm>
            <a:off x="628650" y="1447800"/>
            <a:ext cx="7886700" cy="4729163"/>
          </a:xfrm>
        </p:spPr>
        <p:txBody>
          <a:bodyPr>
            <a:normAutofit/>
          </a:bodyPr>
          <a:lstStyle/>
          <a:p>
            <a:r>
              <a:rPr lang="en-US" dirty="0"/>
              <a:t>Review the performance status of the function (color coded in green/yellow/orange/red, and the more detailed scoring of the various questions related to the function) </a:t>
            </a:r>
          </a:p>
          <a:p>
            <a:pPr lvl="0"/>
            <a:r>
              <a:rPr lang="en-US" dirty="0"/>
              <a:t>Identify what worked well for that function </a:t>
            </a:r>
          </a:p>
          <a:p>
            <a:pPr lvl="0"/>
            <a:r>
              <a:rPr lang="en-US" dirty="0"/>
              <a:t>Discuss possible constraints as well as support requirements for that function</a:t>
            </a:r>
          </a:p>
          <a:p>
            <a:pPr lvl="0"/>
            <a:r>
              <a:rPr lang="en-US" dirty="0"/>
              <a:t>Identify other issues relevant to cluster performance that were not included in the survey</a:t>
            </a:r>
          </a:p>
          <a:p>
            <a:pPr lvl="0"/>
            <a:r>
              <a:rPr lang="en-US" dirty="0"/>
              <a:t>Identify and </a:t>
            </a:r>
            <a:r>
              <a:rPr lang="en-US" u="sng" dirty="0" err="1"/>
              <a:t>prioritise</a:t>
            </a:r>
            <a:r>
              <a:rPr lang="en-US" dirty="0"/>
              <a:t> any improvements for that function, add inputs from the plenary feedback  </a:t>
            </a:r>
          </a:p>
          <a:p>
            <a:pPr lvl="0"/>
            <a:r>
              <a:rPr lang="en-US" dirty="0" err="1"/>
              <a:t>Summarise</a:t>
            </a:r>
            <a:r>
              <a:rPr lang="en-US" dirty="0"/>
              <a:t> in a Word document</a:t>
            </a:r>
          </a:p>
        </p:txBody>
      </p:sp>
    </p:spTree>
    <p:extLst>
      <p:ext uri="{BB962C8B-B14F-4D97-AF65-F5344CB8AC3E}">
        <p14:creationId xmlns:p14="http://schemas.microsoft.com/office/powerpoint/2010/main" val="1741749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Plenary discussion</a:t>
            </a:r>
          </a:p>
        </p:txBody>
      </p:sp>
      <p:sp>
        <p:nvSpPr>
          <p:cNvPr id="3" name="Content Placeholder 2"/>
          <p:cNvSpPr>
            <a:spLocks noGrp="1"/>
          </p:cNvSpPr>
          <p:nvPr>
            <p:ph idx="1"/>
          </p:nvPr>
        </p:nvSpPr>
        <p:spPr>
          <a:xfrm>
            <a:off x="628650" y="1524000"/>
            <a:ext cx="7886700" cy="4652963"/>
          </a:xfrm>
        </p:spPr>
        <p:txBody>
          <a:bodyPr>
            <a:normAutofit/>
          </a:bodyPr>
          <a:lstStyle/>
          <a:p>
            <a:r>
              <a:rPr lang="en-US" dirty="0"/>
              <a:t>Report back in plenary;  </a:t>
            </a:r>
          </a:p>
          <a:p>
            <a:pPr lvl="0"/>
            <a:r>
              <a:rPr lang="en-US" dirty="0"/>
              <a:t>Seek feedback and endorsement on the recommendations from each of the working groups for each of the functions</a:t>
            </a:r>
          </a:p>
          <a:p>
            <a:pPr lvl="0"/>
            <a:r>
              <a:rPr lang="en-US" dirty="0"/>
              <a:t>Jointly agree on u</a:t>
            </a:r>
            <a:r>
              <a:rPr lang="en-US" u="sng" dirty="0"/>
              <a:t>p to 3-5</a:t>
            </a:r>
            <a:r>
              <a:rPr lang="en-US" dirty="0"/>
              <a:t> priorities follow-up actions to improve performance of any weak core functions (</a:t>
            </a:r>
            <a:r>
              <a:rPr lang="en-US" dirty="0" err="1"/>
              <a:t>prioritise</a:t>
            </a:r>
            <a:r>
              <a:rPr lang="en-US" dirty="0"/>
              <a:t> recommendations, but at least address all functions that are below satisfactory performance). </a:t>
            </a:r>
          </a:p>
          <a:p>
            <a:pPr lvl="0"/>
            <a:r>
              <a:rPr lang="en-US" dirty="0"/>
              <a:t>Identify who is following up on each recommended improvement action and by when.  It is important to allocate responsibilities at the meeting. </a:t>
            </a:r>
          </a:p>
          <a:p>
            <a:pPr lvl="0"/>
            <a:r>
              <a:rPr lang="en-US" dirty="0"/>
              <a:t>Identify opportunities, constraints and/or request support, if needed.</a:t>
            </a:r>
          </a:p>
        </p:txBody>
      </p:sp>
    </p:spTree>
    <p:extLst>
      <p:ext uri="{BB962C8B-B14F-4D97-AF65-F5344CB8AC3E}">
        <p14:creationId xmlns:p14="http://schemas.microsoft.com/office/powerpoint/2010/main" val="3197484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543800" cy="746761"/>
          </a:xfrm>
        </p:spPr>
        <p:txBody>
          <a:bodyPr/>
          <a:lstStyle/>
          <a:p>
            <a:r>
              <a:rPr lang="en-US" b="1" i="1" dirty="0"/>
              <a:t>Objectives of South Sudan Nutrition CCPM</a:t>
            </a:r>
          </a:p>
        </p:txBody>
      </p:sp>
      <p:sp>
        <p:nvSpPr>
          <p:cNvPr id="3" name="Content Placeholder 2"/>
          <p:cNvSpPr>
            <a:spLocks noGrp="1"/>
          </p:cNvSpPr>
          <p:nvPr>
            <p:ph idx="1"/>
          </p:nvPr>
        </p:nvSpPr>
        <p:spPr>
          <a:xfrm>
            <a:off x="628650" y="1295400"/>
            <a:ext cx="7886700" cy="5105400"/>
          </a:xfrm>
        </p:spPr>
        <p:txBody>
          <a:bodyPr>
            <a:normAutofit fontScale="85000" lnSpcReduction="10000"/>
          </a:bodyPr>
          <a:lstStyle/>
          <a:p>
            <a:pPr>
              <a:lnSpc>
                <a:spcPct val="120000"/>
              </a:lnSpc>
              <a:spcBef>
                <a:spcPts val="1200"/>
              </a:spcBef>
              <a:spcAft>
                <a:spcPts val="600"/>
              </a:spcAft>
            </a:pPr>
            <a:r>
              <a:rPr lang="en-GB" sz="2400" dirty="0">
                <a:latin typeface="Arial"/>
                <a:ea typeface="ヒラギノ明朝 ProN W3"/>
              </a:rPr>
              <a:t>First CCPM took place in 2014</a:t>
            </a:r>
          </a:p>
          <a:p>
            <a:pPr>
              <a:lnSpc>
                <a:spcPct val="120000"/>
              </a:lnSpc>
              <a:spcBef>
                <a:spcPts val="1200"/>
              </a:spcBef>
              <a:spcAft>
                <a:spcPts val="600"/>
              </a:spcAft>
            </a:pPr>
            <a:r>
              <a:rPr lang="en-GB" sz="2400" dirty="0">
                <a:latin typeface="Arial"/>
                <a:ea typeface="ヒラギノ明朝 ProN W3"/>
              </a:rPr>
              <a:t>Regular CCPM exercises in 2015 and 2016-17;</a:t>
            </a:r>
          </a:p>
          <a:p>
            <a:pPr>
              <a:lnSpc>
                <a:spcPct val="120000"/>
              </a:lnSpc>
              <a:spcBef>
                <a:spcPts val="1200"/>
              </a:spcBef>
              <a:spcAft>
                <a:spcPts val="600"/>
              </a:spcAft>
            </a:pPr>
            <a:r>
              <a:rPr lang="en-GB" sz="2400" dirty="0">
                <a:latin typeface="Arial"/>
                <a:ea typeface="ヒラギノ明朝 ProN W3"/>
              </a:rPr>
              <a:t>Ensure efficient and effective coordination</a:t>
            </a:r>
          </a:p>
          <a:p>
            <a:pPr>
              <a:lnSpc>
                <a:spcPct val="120000"/>
              </a:lnSpc>
              <a:spcBef>
                <a:spcPts val="1200"/>
              </a:spcBef>
              <a:spcAft>
                <a:spcPts val="600"/>
              </a:spcAft>
            </a:pPr>
            <a:r>
              <a:rPr lang="en-US" sz="2400" dirty="0">
                <a:latin typeface="Arial"/>
                <a:ea typeface="ヒラギノ明朝 ProN W3"/>
              </a:rPr>
              <a:t>Take stock of what functional areas work well and what areas need improvement </a:t>
            </a:r>
          </a:p>
          <a:p>
            <a:pPr>
              <a:lnSpc>
                <a:spcPct val="120000"/>
              </a:lnSpc>
              <a:spcBef>
                <a:spcPts val="1200"/>
              </a:spcBef>
              <a:spcAft>
                <a:spcPts val="600"/>
              </a:spcAft>
            </a:pPr>
            <a:r>
              <a:rPr lang="en-US" sz="2400" dirty="0">
                <a:latin typeface="Arial"/>
                <a:ea typeface="ヒラギノ明朝 ProN W3"/>
              </a:rPr>
              <a:t>Raise awareness of support needed from the HC/HCT, cluster lead agencies, global clusters or cluster partners</a:t>
            </a:r>
          </a:p>
          <a:p>
            <a:pPr>
              <a:lnSpc>
                <a:spcPct val="120000"/>
              </a:lnSpc>
              <a:spcBef>
                <a:spcPts val="1200"/>
              </a:spcBef>
              <a:spcAft>
                <a:spcPts val="600"/>
              </a:spcAft>
            </a:pPr>
            <a:r>
              <a:rPr lang="en-GB" sz="2400" dirty="0">
                <a:latin typeface="Arial"/>
                <a:ea typeface="ヒラギノ明朝 ProN W3"/>
              </a:rPr>
              <a:t>Opportunity for self-reflection  </a:t>
            </a:r>
          </a:p>
          <a:p>
            <a:pPr>
              <a:lnSpc>
                <a:spcPct val="120000"/>
              </a:lnSpc>
              <a:spcBef>
                <a:spcPts val="1200"/>
              </a:spcBef>
              <a:spcAft>
                <a:spcPts val="600"/>
              </a:spcAft>
            </a:pPr>
            <a:r>
              <a:rPr lang="en-GB" sz="2400" dirty="0">
                <a:latin typeface="Arial"/>
                <a:ea typeface="ヒラギノ明朝 ProN W3"/>
              </a:rPr>
              <a:t>Strengthening transparency and partnership within the cluster</a:t>
            </a:r>
          </a:p>
          <a:p>
            <a:pPr>
              <a:lnSpc>
                <a:spcPct val="120000"/>
              </a:lnSpc>
              <a:spcBef>
                <a:spcPts val="1200"/>
              </a:spcBef>
              <a:spcAft>
                <a:spcPts val="600"/>
              </a:spcAft>
            </a:pPr>
            <a:r>
              <a:rPr lang="en-US" sz="2400" dirty="0">
                <a:latin typeface="Arial"/>
                <a:ea typeface="ヒラギノ明朝 ProN W3"/>
              </a:rPr>
              <a:t>Show the added value and justify the costs of coordination</a:t>
            </a:r>
            <a:endParaRPr lang="en-GB" sz="2400" dirty="0">
              <a:latin typeface="Arial"/>
              <a:ea typeface="ヒラギノ明朝 ProN W3"/>
            </a:endParaRPr>
          </a:p>
        </p:txBody>
      </p:sp>
    </p:spTree>
    <p:extLst>
      <p:ext uri="{BB962C8B-B14F-4D97-AF65-F5344CB8AC3E}">
        <p14:creationId xmlns:p14="http://schemas.microsoft.com/office/powerpoint/2010/main" val="2041001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543800" cy="746761"/>
          </a:xfrm>
        </p:spPr>
        <p:txBody>
          <a:bodyPr/>
          <a:lstStyle/>
          <a:p>
            <a:r>
              <a:rPr lang="en-US" b="1" i="1" dirty="0"/>
              <a:t>Remember that CCPM </a:t>
            </a:r>
            <a:r>
              <a:rPr lang="en-US" b="1" i="1" dirty="0">
                <a:solidFill>
                  <a:srgbClr val="FF0000"/>
                </a:solidFill>
              </a:rPr>
              <a:t>DOES NOT…</a:t>
            </a:r>
          </a:p>
        </p:txBody>
      </p:sp>
      <p:sp>
        <p:nvSpPr>
          <p:cNvPr id="3" name="Content Placeholder 2"/>
          <p:cNvSpPr>
            <a:spLocks noGrp="1"/>
          </p:cNvSpPr>
          <p:nvPr>
            <p:ph idx="1"/>
          </p:nvPr>
        </p:nvSpPr>
        <p:spPr/>
        <p:txBody>
          <a:bodyPr/>
          <a:lstStyle/>
          <a:p>
            <a:pPr marL="557784" indent="-457200">
              <a:spcBef>
                <a:spcPts val="1200"/>
              </a:spcBef>
              <a:spcAft>
                <a:spcPts val="600"/>
              </a:spcAft>
            </a:pPr>
            <a:r>
              <a:rPr lang="en-GB" sz="2400" dirty="0">
                <a:latin typeface="Arial"/>
                <a:ea typeface="ヒラギノ明朝 ProN W3"/>
              </a:rPr>
              <a:t>Monitor response (service delivery by partners) </a:t>
            </a:r>
          </a:p>
          <a:p>
            <a:pPr marL="557784" indent="-457200">
              <a:spcBef>
                <a:spcPts val="1200"/>
              </a:spcBef>
              <a:spcAft>
                <a:spcPts val="600"/>
              </a:spcAft>
            </a:pPr>
            <a:r>
              <a:rPr lang="en-US" sz="2400" dirty="0">
                <a:latin typeface="Arial"/>
                <a:ea typeface="ヒラギノ明朝 ProN W3"/>
              </a:rPr>
              <a:t>Evaluate individual partners or coordinators</a:t>
            </a:r>
            <a:endParaRPr lang="en-GB" sz="2400" dirty="0">
              <a:latin typeface="Arial"/>
              <a:ea typeface="ヒラギノ明朝 ProN W3"/>
            </a:endParaRPr>
          </a:p>
          <a:p>
            <a:pPr marL="557784" indent="-457200">
              <a:spcBef>
                <a:spcPts val="1200"/>
              </a:spcBef>
              <a:spcAft>
                <a:spcPts val="600"/>
              </a:spcAft>
            </a:pPr>
            <a:r>
              <a:rPr lang="en-US" sz="2400" dirty="0">
                <a:latin typeface="Arial"/>
                <a:ea typeface="ヒラギノ明朝 ProN W3"/>
              </a:rPr>
              <a:t>Evaluate if/when clusters should be deactivated, merged etc. (Review of the cluster architecture)</a:t>
            </a:r>
            <a:endParaRPr lang="en-GB" sz="2400" dirty="0">
              <a:latin typeface="Arial"/>
              <a:ea typeface="ヒラギノ明朝 ProN W3"/>
            </a:endParaRPr>
          </a:p>
          <a:p>
            <a:pPr marL="557784" indent="-457200">
              <a:spcBef>
                <a:spcPts val="1200"/>
              </a:spcBef>
              <a:spcAft>
                <a:spcPts val="600"/>
              </a:spcAft>
            </a:pPr>
            <a:r>
              <a:rPr lang="en-GB" sz="2400" dirty="0">
                <a:latin typeface="Arial"/>
                <a:ea typeface="ヒラギノ明朝 ProN W3"/>
              </a:rPr>
              <a:t>Exclude usage of other tools with the same purpose</a:t>
            </a:r>
            <a:endParaRPr lang="en-GB" dirty="0"/>
          </a:p>
        </p:txBody>
      </p:sp>
    </p:spTree>
    <p:extLst>
      <p:ext uri="{BB962C8B-B14F-4D97-AF65-F5344CB8AC3E}">
        <p14:creationId xmlns:p14="http://schemas.microsoft.com/office/powerpoint/2010/main" val="1791657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543800" cy="746761"/>
          </a:xfrm>
        </p:spPr>
        <p:txBody>
          <a:bodyPr/>
          <a:lstStyle/>
          <a:p>
            <a:r>
              <a:rPr lang="en-US" b="1" i="1" dirty="0"/>
              <a:t>Process of South Sudan Nutrition CCPM</a:t>
            </a:r>
          </a:p>
        </p:txBody>
      </p:sp>
      <p:sp>
        <p:nvSpPr>
          <p:cNvPr id="3" name="Content Placeholder 2"/>
          <p:cNvSpPr>
            <a:spLocks noGrp="1"/>
          </p:cNvSpPr>
          <p:nvPr>
            <p:ph idx="1"/>
          </p:nvPr>
        </p:nvSpPr>
        <p:spPr>
          <a:xfrm>
            <a:off x="590550" y="1371600"/>
            <a:ext cx="7886700" cy="5105400"/>
          </a:xfrm>
        </p:spPr>
        <p:txBody>
          <a:bodyPr>
            <a:normAutofit/>
          </a:bodyPr>
          <a:lstStyle/>
          <a:p>
            <a:r>
              <a:rPr lang="en-US" sz="2800" b="1" dirty="0"/>
              <a:t>Step 1, Planning: </a:t>
            </a:r>
            <a:r>
              <a:rPr lang="en-US" sz="2800" dirty="0"/>
              <a:t>November 2017</a:t>
            </a:r>
          </a:p>
          <a:p>
            <a:r>
              <a:rPr lang="en-US" sz="2800" b="1" dirty="0"/>
              <a:t>Step 2, On-line CCPM Survey: </a:t>
            </a:r>
            <a:r>
              <a:rPr lang="en-US" sz="2800" dirty="0"/>
              <a:t>December 2017-January 2018. Preliminary report issued </a:t>
            </a:r>
            <a:r>
              <a:rPr lang="en-US" sz="2800" dirty="0">
                <a:solidFill>
                  <a:srgbClr val="FF0000"/>
                </a:solidFill>
              </a:rPr>
              <a:t>XX January 2018 </a:t>
            </a:r>
            <a:r>
              <a:rPr lang="en-US" sz="2800" dirty="0"/>
              <a:t>and shared with all cluster partners</a:t>
            </a:r>
          </a:p>
          <a:p>
            <a:r>
              <a:rPr lang="en-US" sz="2800" b="1" dirty="0"/>
              <a:t>Step 3, </a:t>
            </a:r>
            <a:r>
              <a:rPr lang="en-GB" sz="2800" b="1" dirty="0"/>
              <a:t>Cluster analysis and action planning</a:t>
            </a:r>
            <a:r>
              <a:rPr lang="en-US" sz="2800" dirty="0"/>
              <a:t>: CCPM Workshop and development of the Action Plan to improve performance – 24 January 2018</a:t>
            </a:r>
          </a:p>
          <a:p>
            <a:r>
              <a:rPr lang="en-US" sz="2800" b="1" dirty="0"/>
              <a:t>Step 4, </a:t>
            </a:r>
            <a:r>
              <a:rPr lang="en-GB" sz="2800" b="1" dirty="0"/>
              <a:t>Follow-up and Monitoring </a:t>
            </a:r>
            <a:r>
              <a:rPr lang="en-US" sz="2800" dirty="0"/>
              <a:t>: </a:t>
            </a:r>
            <a:r>
              <a:rPr lang="en-US" sz="2800" dirty="0" err="1"/>
              <a:t>Finalisation</a:t>
            </a:r>
            <a:r>
              <a:rPr lang="en-US" sz="2800" dirty="0"/>
              <a:t> of the Action Plan, presentation to the HCT/Government, implementation of the Action Plan</a:t>
            </a:r>
          </a:p>
        </p:txBody>
      </p:sp>
    </p:spTree>
    <p:extLst>
      <p:ext uri="{BB962C8B-B14F-4D97-AF65-F5344CB8AC3E}">
        <p14:creationId xmlns:p14="http://schemas.microsoft.com/office/powerpoint/2010/main" val="3841438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746761"/>
          </a:xfrm>
        </p:spPr>
        <p:txBody>
          <a:bodyPr>
            <a:normAutofit fontScale="90000"/>
          </a:bodyPr>
          <a:lstStyle/>
          <a:p>
            <a:r>
              <a:rPr lang="en-US" b="1" i="1" dirty="0"/>
              <a:t>South Sudan Nutrition CCPM 2017-2018: Response Rates</a:t>
            </a:r>
          </a:p>
        </p:txBody>
      </p:sp>
      <p:graphicFrame>
        <p:nvGraphicFramePr>
          <p:cNvPr id="3" name="Table 2"/>
          <p:cNvGraphicFramePr>
            <a:graphicFrameLocks noGrp="1"/>
          </p:cNvGraphicFramePr>
          <p:nvPr>
            <p:extLst>
              <p:ext uri="{D42A27DB-BD31-4B8C-83A1-F6EECF244321}">
                <p14:modId xmlns:p14="http://schemas.microsoft.com/office/powerpoint/2010/main" val="2985382999"/>
              </p:ext>
            </p:extLst>
          </p:nvPr>
        </p:nvGraphicFramePr>
        <p:xfrm>
          <a:off x="533400" y="1371603"/>
          <a:ext cx="8153399" cy="5229020"/>
        </p:xfrm>
        <a:graphic>
          <a:graphicData uri="http://schemas.openxmlformats.org/drawingml/2006/table">
            <a:tbl>
              <a:tblPr firstRow="1" firstCol="1" bandRow="1">
                <a:tableStyleId>{5C22544A-7EE6-4342-B048-85BDC9FD1C3A}</a:tableStyleId>
              </a:tblPr>
              <a:tblGrid>
                <a:gridCol w="1902224">
                  <a:extLst>
                    <a:ext uri="{9D8B030D-6E8A-4147-A177-3AD203B41FA5}">
                      <a16:colId xmlns:a16="http://schemas.microsoft.com/office/drawing/2014/main" val="20000"/>
                    </a:ext>
                  </a:extLst>
                </a:gridCol>
                <a:gridCol w="2114982">
                  <a:extLst>
                    <a:ext uri="{9D8B030D-6E8A-4147-A177-3AD203B41FA5}">
                      <a16:colId xmlns:a16="http://schemas.microsoft.com/office/drawing/2014/main" val="20001"/>
                    </a:ext>
                  </a:extLst>
                </a:gridCol>
                <a:gridCol w="2044063">
                  <a:extLst>
                    <a:ext uri="{9D8B030D-6E8A-4147-A177-3AD203B41FA5}">
                      <a16:colId xmlns:a16="http://schemas.microsoft.com/office/drawing/2014/main" val="20002"/>
                    </a:ext>
                  </a:extLst>
                </a:gridCol>
                <a:gridCol w="2092130">
                  <a:extLst>
                    <a:ext uri="{9D8B030D-6E8A-4147-A177-3AD203B41FA5}">
                      <a16:colId xmlns:a16="http://schemas.microsoft.com/office/drawing/2014/main" val="20003"/>
                    </a:ext>
                  </a:extLst>
                </a:gridCol>
              </a:tblGrid>
              <a:tr h="816386">
                <a:tc>
                  <a:txBody>
                    <a:bodyPr/>
                    <a:lstStyle/>
                    <a:p>
                      <a:pPr marL="0" marR="0" algn="ctr">
                        <a:lnSpc>
                          <a:spcPct val="107000"/>
                        </a:lnSpc>
                        <a:spcBef>
                          <a:spcPts val="0"/>
                        </a:spcBef>
                        <a:spcAft>
                          <a:spcPts val="0"/>
                        </a:spcAft>
                      </a:pPr>
                      <a:r>
                        <a:rPr lang="en-US" sz="2000" dirty="0">
                          <a:effectLst/>
                        </a:rPr>
                        <a:t>Partner Type</a:t>
                      </a:r>
                      <a:endParaRPr lang="en-US" sz="2000" dirty="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dirty="0">
                          <a:effectLst/>
                        </a:rPr>
                        <a:t>Number of responded partners</a:t>
                      </a:r>
                      <a:endParaRPr lang="en-US" sz="2000" dirty="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dirty="0">
                          <a:effectLst/>
                        </a:rPr>
                        <a:t>Total number of partners</a:t>
                      </a:r>
                      <a:endParaRPr lang="en-US" sz="2000" dirty="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effectLst/>
                        </a:rPr>
                        <a:t>Response Rate (%)</a:t>
                      </a:r>
                      <a:endParaRPr lang="en-US" sz="2000">
                        <a:effectLst/>
                        <a:latin typeface="Times New Roman" panose="02020603050405020304" pitchFamily="18" charset="0"/>
                        <a:ea typeface="Times New Roman" panose="02020603050405020304" pitchFamily="18" charset="0"/>
                      </a:endParaRPr>
                    </a:p>
                  </a:txBody>
                  <a:tcPr marL="24765" marR="24765" marT="24765" marB="24765"/>
                </a:tc>
                <a:extLst>
                  <a:ext uri="{0D108BD9-81ED-4DB2-BD59-A6C34878D82A}">
                    <a16:rowId xmlns:a16="http://schemas.microsoft.com/office/drawing/2014/main" val="10000"/>
                  </a:ext>
                </a:extLst>
              </a:tr>
              <a:tr h="569173">
                <a:tc>
                  <a:txBody>
                    <a:bodyPr/>
                    <a:lstStyle/>
                    <a:p>
                      <a:pPr marL="0" marR="0">
                        <a:lnSpc>
                          <a:spcPct val="107000"/>
                        </a:lnSpc>
                        <a:spcBef>
                          <a:spcPts val="0"/>
                        </a:spcBef>
                        <a:spcAft>
                          <a:spcPts val="0"/>
                        </a:spcAft>
                      </a:pPr>
                      <a:r>
                        <a:rPr lang="en-US" sz="2000">
                          <a:effectLst/>
                        </a:rPr>
                        <a:t>Donors</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0</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0.0%</a:t>
                      </a:r>
                      <a:endParaRPr lang="en-US" sz="2000">
                        <a:effectLst/>
                        <a:latin typeface="Times New Roman" panose="02020603050405020304" pitchFamily="18" charset="0"/>
                        <a:ea typeface="Times New Roman" panose="02020603050405020304" pitchFamily="18" charset="0"/>
                      </a:endParaRPr>
                    </a:p>
                  </a:txBody>
                  <a:tcPr marL="24765" marR="24765" marT="24765" marB="24765"/>
                </a:tc>
                <a:extLst>
                  <a:ext uri="{0D108BD9-81ED-4DB2-BD59-A6C34878D82A}">
                    <a16:rowId xmlns:a16="http://schemas.microsoft.com/office/drawing/2014/main" val="10001"/>
                  </a:ext>
                </a:extLst>
              </a:tr>
              <a:tr h="569173">
                <a:tc>
                  <a:txBody>
                    <a:bodyPr/>
                    <a:lstStyle/>
                    <a:p>
                      <a:pPr marL="0" marR="0">
                        <a:lnSpc>
                          <a:spcPct val="107000"/>
                        </a:lnSpc>
                        <a:spcBef>
                          <a:spcPts val="0"/>
                        </a:spcBef>
                        <a:spcAft>
                          <a:spcPts val="0"/>
                        </a:spcAft>
                      </a:pPr>
                      <a:r>
                        <a:rPr lang="en-US" sz="2000">
                          <a:effectLst/>
                        </a:rPr>
                        <a:t>International NGOs</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20</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28</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71.4%</a:t>
                      </a:r>
                      <a:endParaRPr lang="en-US" sz="2000">
                        <a:effectLst/>
                        <a:latin typeface="Times New Roman" panose="02020603050405020304" pitchFamily="18" charset="0"/>
                        <a:ea typeface="Times New Roman" panose="02020603050405020304" pitchFamily="18" charset="0"/>
                      </a:endParaRPr>
                    </a:p>
                  </a:txBody>
                  <a:tcPr marL="24765" marR="24765" marT="24765" marB="24765"/>
                </a:tc>
                <a:extLst>
                  <a:ext uri="{0D108BD9-81ED-4DB2-BD59-A6C34878D82A}">
                    <a16:rowId xmlns:a16="http://schemas.microsoft.com/office/drawing/2014/main" val="10002"/>
                  </a:ext>
                </a:extLst>
              </a:tr>
              <a:tr h="569173">
                <a:tc>
                  <a:txBody>
                    <a:bodyPr/>
                    <a:lstStyle/>
                    <a:p>
                      <a:pPr marL="0" marR="0">
                        <a:lnSpc>
                          <a:spcPct val="107000"/>
                        </a:lnSpc>
                        <a:spcBef>
                          <a:spcPts val="0"/>
                        </a:spcBef>
                        <a:spcAft>
                          <a:spcPts val="0"/>
                        </a:spcAft>
                      </a:pPr>
                      <a:r>
                        <a:rPr lang="en-US" sz="2000">
                          <a:effectLst/>
                        </a:rPr>
                        <a:t>National Authority</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100.0%</a:t>
                      </a:r>
                      <a:endParaRPr lang="en-US" sz="2000">
                        <a:effectLst/>
                        <a:latin typeface="Times New Roman" panose="02020603050405020304" pitchFamily="18" charset="0"/>
                        <a:ea typeface="Times New Roman" panose="02020603050405020304" pitchFamily="18" charset="0"/>
                      </a:endParaRPr>
                    </a:p>
                  </a:txBody>
                  <a:tcPr marL="24765" marR="24765" marT="24765" marB="24765"/>
                </a:tc>
                <a:extLst>
                  <a:ext uri="{0D108BD9-81ED-4DB2-BD59-A6C34878D82A}">
                    <a16:rowId xmlns:a16="http://schemas.microsoft.com/office/drawing/2014/main" val="10003"/>
                  </a:ext>
                </a:extLst>
              </a:tr>
              <a:tr h="569173">
                <a:tc>
                  <a:txBody>
                    <a:bodyPr/>
                    <a:lstStyle/>
                    <a:p>
                      <a:pPr marL="0" marR="0">
                        <a:lnSpc>
                          <a:spcPct val="107000"/>
                        </a:lnSpc>
                        <a:spcBef>
                          <a:spcPts val="0"/>
                        </a:spcBef>
                        <a:spcAft>
                          <a:spcPts val="0"/>
                        </a:spcAft>
                      </a:pPr>
                      <a:r>
                        <a:rPr lang="en-US" sz="2000">
                          <a:effectLst/>
                        </a:rPr>
                        <a:t>National NGOs</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17</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64.7%</a:t>
                      </a:r>
                      <a:endParaRPr lang="en-US" sz="2000">
                        <a:effectLst/>
                        <a:latin typeface="Times New Roman" panose="02020603050405020304" pitchFamily="18" charset="0"/>
                        <a:ea typeface="Times New Roman" panose="02020603050405020304" pitchFamily="18" charset="0"/>
                      </a:endParaRPr>
                    </a:p>
                  </a:txBody>
                  <a:tcPr marL="24765" marR="24765" marT="24765" marB="24765"/>
                </a:tc>
                <a:extLst>
                  <a:ext uri="{0D108BD9-81ED-4DB2-BD59-A6C34878D82A}">
                    <a16:rowId xmlns:a16="http://schemas.microsoft.com/office/drawing/2014/main" val="10004"/>
                  </a:ext>
                </a:extLst>
              </a:tr>
              <a:tr h="569173">
                <a:tc>
                  <a:txBody>
                    <a:bodyPr/>
                    <a:lstStyle/>
                    <a:p>
                      <a:pPr marL="0" marR="0">
                        <a:lnSpc>
                          <a:spcPct val="107000"/>
                        </a:lnSpc>
                        <a:spcBef>
                          <a:spcPts val="0"/>
                        </a:spcBef>
                        <a:spcAft>
                          <a:spcPts val="0"/>
                        </a:spcAft>
                      </a:pPr>
                      <a:r>
                        <a:rPr lang="en-US" sz="2000">
                          <a:effectLst/>
                        </a:rPr>
                        <a:t>ICRC/IFRC</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0</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0.0%</a:t>
                      </a:r>
                      <a:endParaRPr lang="en-US" sz="2000">
                        <a:effectLst/>
                        <a:latin typeface="Times New Roman" panose="02020603050405020304" pitchFamily="18" charset="0"/>
                        <a:ea typeface="Times New Roman" panose="02020603050405020304" pitchFamily="18" charset="0"/>
                      </a:endParaRPr>
                    </a:p>
                  </a:txBody>
                  <a:tcPr marL="24765" marR="24765" marT="24765" marB="24765"/>
                </a:tc>
                <a:extLst>
                  <a:ext uri="{0D108BD9-81ED-4DB2-BD59-A6C34878D82A}">
                    <a16:rowId xmlns:a16="http://schemas.microsoft.com/office/drawing/2014/main" val="10005"/>
                  </a:ext>
                </a:extLst>
              </a:tr>
              <a:tr h="569173">
                <a:tc>
                  <a:txBody>
                    <a:bodyPr/>
                    <a:lstStyle/>
                    <a:p>
                      <a:pPr marL="0" marR="0">
                        <a:lnSpc>
                          <a:spcPct val="107000"/>
                        </a:lnSpc>
                        <a:spcBef>
                          <a:spcPts val="0"/>
                        </a:spcBef>
                        <a:spcAft>
                          <a:spcPts val="0"/>
                        </a:spcAft>
                      </a:pPr>
                      <a:r>
                        <a:rPr lang="en-US" sz="2000">
                          <a:effectLst/>
                        </a:rPr>
                        <a:t>UN Organizations</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100.0%</a:t>
                      </a:r>
                      <a:endParaRPr lang="en-US" sz="2000">
                        <a:effectLst/>
                        <a:latin typeface="Times New Roman" panose="02020603050405020304" pitchFamily="18" charset="0"/>
                        <a:ea typeface="Times New Roman" panose="02020603050405020304" pitchFamily="18" charset="0"/>
                      </a:endParaRPr>
                    </a:p>
                  </a:txBody>
                  <a:tcPr marL="24765" marR="24765" marT="24765" marB="24765"/>
                </a:tc>
                <a:extLst>
                  <a:ext uri="{0D108BD9-81ED-4DB2-BD59-A6C34878D82A}">
                    <a16:rowId xmlns:a16="http://schemas.microsoft.com/office/drawing/2014/main" val="10006"/>
                  </a:ext>
                </a:extLst>
              </a:tr>
              <a:tr h="569173">
                <a:tc>
                  <a:txBody>
                    <a:bodyPr/>
                    <a:lstStyle/>
                    <a:p>
                      <a:pPr marL="0" marR="0">
                        <a:lnSpc>
                          <a:spcPct val="107000"/>
                        </a:lnSpc>
                        <a:spcBef>
                          <a:spcPts val="0"/>
                        </a:spcBef>
                        <a:spcAft>
                          <a:spcPts val="0"/>
                        </a:spcAft>
                      </a:pPr>
                      <a:r>
                        <a:rPr lang="en-US" sz="2000" b="1" dirty="0">
                          <a:effectLst/>
                        </a:rPr>
                        <a:t>Total</a:t>
                      </a:r>
                      <a:endParaRPr lang="en-US" sz="2000" b="1" dirty="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36</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56</a:t>
                      </a:r>
                      <a:endParaRPr lang="en-US" sz="2000">
                        <a:effectLst/>
                        <a:latin typeface="Times New Roman" panose="02020603050405020304" pitchFamily="18" charset="0"/>
                        <a:ea typeface="Times New Roman" panose="02020603050405020304" pitchFamily="18" charset="0"/>
                      </a:endParaRPr>
                    </a:p>
                  </a:txBody>
                  <a:tcPr marL="24765" marR="24765" marT="24765" marB="24765"/>
                </a:tc>
                <a:tc>
                  <a:txBody>
                    <a:bodyPr/>
                    <a:lstStyle/>
                    <a:p>
                      <a:pPr marL="0" marR="0" algn="ctr">
                        <a:lnSpc>
                          <a:spcPct val="107000"/>
                        </a:lnSpc>
                        <a:spcBef>
                          <a:spcPts val="0"/>
                        </a:spcBef>
                        <a:spcAft>
                          <a:spcPts val="0"/>
                        </a:spcAft>
                      </a:pPr>
                      <a:r>
                        <a:rPr lang="en-US" sz="20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64%</a:t>
                      </a:r>
                      <a:endParaRPr lang="en-US" sz="2000" dirty="0">
                        <a:effectLst/>
                        <a:latin typeface="Times New Roman" panose="02020603050405020304" pitchFamily="18" charset="0"/>
                        <a:ea typeface="Times New Roman" panose="02020603050405020304" pitchFamily="18" charset="0"/>
                      </a:endParaRPr>
                    </a:p>
                  </a:txBody>
                  <a:tcPr marL="24765" marR="24765" marT="24765" marB="24765"/>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71509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543800" cy="746761"/>
          </a:xfrm>
        </p:spPr>
        <p:txBody>
          <a:bodyPr/>
          <a:lstStyle/>
          <a:p>
            <a:r>
              <a:rPr lang="en-US" b="1" i="1" dirty="0"/>
              <a:t>Scores and </a:t>
            </a:r>
            <a:r>
              <a:rPr lang="en-US" b="1" i="1" dirty="0" err="1"/>
              <a:t>Colour</a:t>
            </a:r>
            <a:r>
              <a:rPr lang="en-US" b="1" i="1" dirty="0"/>
              <a:t> Coding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065696"/>
              </p:ext>
            </p:extLst>
          </p:nvPr>
        </p:nvGraphicFramePr>
        <p:xfrm>
          <a:off x="628650" y="1371601"/>
          <a:ext cx="7753350" cy="3809998"/>
        </p:xfrm>
        <a:graphic>
          <a:graphicData uri="http://schemas.openxmlformats.org/drawingml/2006/table">
            <a:tbl>
              <a:tblPr firstRow="1" bandRow="1">
                <a:tableStyleId>{5C22544A-7EE6-4342-B048-85BDC9FD1C3A}</a:tableStyleId>
              </a:tblPr>
              <a:tblGrid>
                <a:gridCol w="1854742">
                  <a:extLst>
                    <a:ext uri="{9D8B030D-6E8A-4147-A177-3AD203B41FA5}">
                      <a16:colId xmlns:a16="http://schemas.microsoft.com/office/drawing/2014/main" val="20000"/>
                    </a:ext>
                  </a:extLst>
                </a:gridCol>
                <a:gridCol w="5898608">
                  <a:extLst>
                    <a:ext uri="{9D8B030D-6E8A-4147-A177-3AD203B41FA5}">
                      <a16:colId xmlns:a16="http://schemas.microsoft.com/office/drawing/2014/main" val="20001"/>
                    </a:ext>
                  </a:extLst>
                </a:gridCol>
              </a:tblGrid>
              <a:tr h="534010">
                <a:tc>
                  <a:txBody>
                    <a:bodyPr/>
                    <a:lstStyle/>
                    <a:p>
                      <a:pPr marL="0" marR="0" algn="l">
                        <a:lnSpc>
                          <a:spcPct val="110000"/>
                        </a:lnSpc>
                        <a:spcBef>
                          <a:spcPts val="0"/>
                        </a:spcBef>
                        <a:spcAft>
                          <a:spcPts val="800"/>
                        </a:spcAft>
                      </a:pPr>
                      <a:r>
                        <a:rPr lang="en-GB" sz="2000" dirty="0">
                          <a:solidFill>
                            <a:schemeClr val="tx1"/>
                          </a:solidFill>
                          <a:effectLst/>
                        </a:rPr>
                        <a:t>    Score </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0000"/>
                        </a:lnSpc>
                        <a:spcBef>
                          <a:spcPts val="0"/>
                        </a:spcBef>
                        <a:spcAft>
                          <a:spcPts val="800"/>
                        </a:spcAft>
                      </a:pPr>
                      <a:r>
                        <a:rPr lang="en-GB" sz="2000" dirty="0">
                          <a:solidFill>
                            <a:schemeClr val="tx1"/>
                          </a:solidFill>
                          <a:effectLst/>
                        </a:rPr>
                        <a:t>Performance Status</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818997">
                <a:tc>
                  <a:txBody>
                    <a:bodyPr/>
                    <a:lstStyle/>
                    <a:p>
                      <a:pPr marL="0" marR="0" algn="l">
                        <a:lnSpc>
                          <a:spcPct val="110000"/>
                        </a:lnSpc>
                        <a:spcBef>
                          <a:spcPts val="0"/>
                        </a:spcBef>
                        <a:spcAft>
                          <a:spcPts val="800"/>
                        </a:spcAft>
                      </a:pPr>
                      <a:r>
                        <a:rPr lang="en-GB" sz="2000">
                          <a:solidFill>
                            <a:schemeClr val="tx1"/>
                          </a:solidFill>
                          <a:effectLst/>
                        </a:rPr>
                        <a:t>&gt; 75%</a:t>
                      </a:r>
                      <a:endParaRPr lang="en-US"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90170" marR="90170" marT="46990" marB="469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0000"/>
                        </a:lnSpc>
                        <a:spcBef>
                          <a:spcPts val="0"/>
                        </a:spcBef>
                        <a:spcAft>
                          <a:spcPts val="800"/>
                        </a:spcAft>
                      </a:pPr>
                      <a:r>
                        <a:rPr lang="en-GB" sz="2000" dirty="0">
                          <a:solidFill>
                            <a:schemeClr val="tx1"/>
                          </a:solidFill>
                          <a:effectLst/>
                        </a:rPr>
                        <a:t>Good</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1"/>
                  </a:ext>
                </a:extLst>
              </a:tr>
              <a:tr h="818997">
                <a:tc>
                  <a:txBody>
                    <a:bodyPr/>
                    <a:lstStyle/>
                    <a:p>
                      <a:pPr marL="0" marR="0" algn="l">
                        <a:lnSpc>
                          <a:spcPct val="110000"/>
                        </a:lnSpc>
                        <a:spcBef>
                          <a:spcPts val="0"/>
                        </a:spcBef>
                        <a:spcAft>
                          <a:spcPts val="800"/>
                        </a:spcAft>
                      </a:pPr>
                      <a:r>
                        <a:rPr lang="en-GB" sz="2000">
                          <a:solidFill>
                            <a:schemeClr val="tx1"/>
                          </a:solidFill>
                          <a:effectLst/>
                        </a:rPr>
                        <a:t>51-75%</a:t>
                      </a:r>
                      <a:endParaRPr lang="en-US"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90170" marR="90170" marT="46990" marB="469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0000"/>
                        </a:lnSpc>
                        <a:spcBef>
                          <a:spcPts val="0"/>
                        </a:spcBef>
                        <a:spcAft>
                          <a:spcPts val="800"/>
                        </a:spcAft>
                      </a:pPr>
                      <a:r>
                        <a:rPr lang="en-GB" sz="2000" dirty="0">
                          <a:solidFill>
                            <a:schemeClr val="tx1"/>
                          </a:solidFill>
                          <a:effectLst/>
                        </a:rPr>
                        <a:t>Satisfactory, needs </a:t>
                      </a:r>
                      <a:r>
                        <a:rPr lang="en-GB" sz="2000" u="none" dirty="0">
                          <a:solidFill>
                            <a:schemeClr val="tx1"/>
                          </a:solidFill>
                          <a:effectLst/>
                        </a:rPr>
                        <a:t>minor</a:t>
                      </a:r>
                      <a:r>
                        <a:rPr lang="en-GB" sz="2000" dirty="0">
                          <a:solidFill>
                            <a:schemeClr val="tx1"/>
                          </a:solidFill>
                          <a:effectLst/>
                        </a:rPr>
                        <a:t> improvement</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02"/>
                  </a:ext>
                </a:extLst>
              </a:tr>
              <a:tr h="818997">
                <a:tc>
                  <a:txBody>
                    <a:bodyPr/>
                    <a:lstStyle/>
                    <a:p>
                      <a:pPr marL="0" marR="0" algn="l">
                        <a:lnSpc>
                          <a:spcPct val="110000"/>
                        </a:lnSpc>
                        <a:spcBef>
                          <a:spcPts val="0"/>
                        </a:spcBef>
                        <a:spcAft>
                          <a:spcPts val="800"/>
                        </a:spcAft>
                      </a:pPr>
                      <a:r>
                        <a:rPr lang="en-GB" sz="2000">
                          <a:solidFill>
                            <a:schemeClr val="tx1"/>
                          </a:solidFill>
                          <a:effectLst/>
                        </a:rPr>
                        <a:t>26-50%</a:t>
                      </a:r>
                      <a:endParaRPr lang="en-US"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90170" marR="90170" marT="46990" marB="469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0000"/>
                        </a:lnSpc>
                        <a:spcBef>
                          <a:spcPts val="0"/>
                        </a:spcBef>
                        <a:spcAft>
                          <a:spcPts val="800"/>
                        </a:spcAft>
                      </a:pPr>
                      <a:r>
                        <a:rPr lang="en-GB" sz="2000" dirty="0">
                          <a:solidFill>
                            <a:schemeClr val="tx1"/>
                          </a:solidFill>
                          <a:effectLst/>
                        </a:rPr>
                        <a:t>Unsatisfactory, needs major improvement</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10003"/>
                  </a:ext>
                </a:extLst>
              </a:tr>
              <a:tr h="818997">
                <a:tc>
                  <a:txBody>
                    <a:bodyPr/>
                    <a:lstStyle/>
                    <a:p>
                      <a:pPr marL="0" marR="0" algn="l">
                        <a:lnSpc>
                          <a:spcPct val="110000"/>
                        </a:lnSpc>
                        <a:spcBef>
                          <a:spcPts val="0"/>
                        </a:spcBef>
                        <a:spcAft>
                          <a:spcPts val="800"/>
                        </a:spcAft>
                      </a:pPr>
                      <a:r>
                        <a:rPr lang="en-US" sz="2000" dirty="0">
                          <a:solidFill>
                            <a:schemeClr val="tx1"/>
                          </a:solidFill>
                          <a:effectLst/>
                        </a:rPr>
                        <a:t>≤ 25%</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90170" marR="90170" marT="46990" marB="469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28600" marR="0" algn="ctr">
                        <a:lnSpc>
                          <a:spcPct val="110000"/>
                        </a:lnSpc>
                        <a:spcBef>
                          <a:spcPts val="0"/>
                        </a:spcBef>
                        <a:spcAft>
                          <a:spcPts val="800"/>
                        </a:spcAft>
                      </a:pPr>
                      <a:r>
                        <a:rPr lang="en-GB" sz="2000" dirty="0">
                          <a:solidFill>
                            <a:schemeClr val="tx1"/>
                          </a:solidFill>
                          <a:effectLst/>
                        </a:rPr>
                        <a:t>Weak</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29393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777874"/>
          </a:xfrm>
        </p:spPr>
        <p:txBody>
          <a:bodyPr/>
          <a:lstStyle/>
          <a:p>
            <a:r>
              <a:rPr lang="en-US" b="1" i="1" dirty="0"/>
              <a:t>1. Supporting Service Delivery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28860130"/>
              </p:ext>
            </p:extLst>
          </p:nvPr>
        </p:nvGraphicFramePr>
        <p:xfrm>
          <a:off x="381000" y="990601"/>
          <a:ext cx="8077201" cy="5106099"/>
        </p:xfrm>
        <a:graphic>
          <a:graphicData uri="http://schemas.openxmlformats.org/drawingml/2006/table">
            <a:tbl>
              <a:tblPr firstRow="1" firstCol="1" bandRow="1">
                <a:tableStyleId>{5C22544A-7EE6-4342-B048-85BDC9FD1C3A}</a:tableStyleId>
              </a:tblPr>
              <a:tblGrid>
                <a:gridCol w="1704327">
                  <a:extLst>
                    <a:ext uri="{9D8B030D-6E8A-4147-A177-3AD203B41FA5}">
                      <a16:colId xmlns:a16="http://schemas.microsoft.com/office/drawing/2014/main" val="20000"/>
                    </a:ext>
                  </a:extLst>
                </a:gridCol>
                <a:gridCol w="2625052">
                  <a:extLst>
                    <a:ext uri="{9D8B030D-6E8A-4147-A177-3AD203B41FA5}">
                      <a16:colId xmlns:a16="http://schemas.microsoft.com/office/drawing/2014/main" val="20001"/>
                    </a:ext>
                  </a:extLst>
                </a:gridCol>
                <a:gridCol w="1292352">
                  <a:extLst>
                    <a:ext uri="{9D8B030D-6E8A-4147-A177-3AD203B41FA5}">
                      <a16:colId xmlns:a16="http://schemas.microsoft.com/office/drawing/2014/main" val="20002"/>
                    </a:ext>
                  </a:extLst>
                </a:gridCol>
                <a:gridCol w="1227735">
                  <a:extLst>
                    <a:ext uri="{9D8B030D-6E8A-4147-A177-3AD203B41FA5}">
                      <a16:colId xmlns:a16="http://schemas.microsoft.com/office/drawing/2014/main" val="20003"/>
                    </a:ext>
                  </a:extLst>
                </a:gridCol>
                <a:gridCol w="1227735">
                  <a:extLst>
                    <a:ext uri="{9D8B030D-6E8A-4147-A177-3AD203B41FA5}">
                      <a16:colId xmlns:a16="http://schemas.microsoft.com/office/drawing/2014/main" val="20004"/>
                    </a:ext>
                  </a:extLst>
                </a:gridCol>
              </a:tblGrid>
              <a:tr h="616323">
                <a:tc>
                  <a:txBody>
                    <a:bodyPr/>
                    <a:lstStyle/>
                    <a:p>
                      <a:pPr marL="0" marR="0" algn="ctr">
                        <a:lnSpc>
                          <a:spcPct val="107000"/>
                        </a:lnSpc>
                        <a:spcBef>
                          <a:spcPts val="0"/>
                        </a:spcBef>
                        <a:spcAft>
                          <a:spcPts val="0"/>
                        </a:spcAft>
                      </a:pPr>
                      <a:r>
                        <a:rPr lang="en-US" sz="1600" b="1" i="1" dirty="0">
                          <a:solidFill>
                            <a:schemeClr val="tx1"/>
                          </a:solidFill>
                          <a:effectLst/>
                          <a:latin typeface="+mn-lt"/>
                          <a:ea typeface="Tahoma" panose="020B0604030504040204" pitchFamily="34" charset="0"/>
                          <a:cs typeface="Times New Roman" panose="02020603050405020304" pitchFamily="18" charset="0"/>
                        </a:rPr>
                        <a:t>IASC core functions</a:t>
                      </a: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600" b="1" i="1" dirty="0">
                          <a:solidFill>
                            <a:schemeClr val="tx1"/>
                          </a:solidFill>
                          <a:effectLst/>
                          <a:latin typeface="+mn-lt"/>
                          <a:ea typeface="Tahoma" panose="020B0604030504040204" pitchFamily="34" charset="0"/>
                          <a:cs typeface="Times New Roman" panose="02020603050405020304" pitchFamily="18" charset="0"/>
                        </a:rPr>
                        <a:t>Indicative characteristics of functions</a:t>
                      </a: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i="1" dirty="0">
                          <a:solidFill>
                            <a:schemeClr val="tx1"/>
                          </a:solidFill>
                          <a:effectLst/>
                          <a:latin typeface="+mn-lt"/>
                          <a:ea typeface="Times New Roman" panose="02020603050405020304" pitchFamily="18" charset="0"/>
                        </a:rPr>
                        <a:t>Score S.</a:t>
                      </a:r>
                      <a:r>
                        <a:rPr lang="en-US" sz="1600" i="1" baseline="0" dirty="0">
                          <a:solidFill>
                            <a:schemeClr val="tx1"/>
                          </a:solidFill>
                          <a:effectLst/>
                          <a:latin typeface="+mn-lt"/>
                          <a:ea typeface="Times New Roman" panose="02020603050405020304" pitchFamily="18" charset="0"/>
                        </a:rPr>
                        <a:t> Sudan</a:t>
                      </a:r>
                      <a:r>
                        <a:rPr lang="en-US" sz="160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600" i="1" dirty="0">
                          <a:solidFill>
                            <a:schemeClr val="tx1"/>
                          </a:solidFill>
                          <a:effectLst/>
                          <a:latin typeface="+mn-lt"/>
                          <a:ea typeface="Times New Roman" panose="02020603050405020304" pitchFamily="18" charset="0"/>
                        </a:rPr>
                        <a:t>2015</a:t>
                      </a: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i="1" dirty="0">
                          <a:solidFill>
                            <a:schemeClr val="tx1"/>
                          </a:solidFill>
                          <a:effectLst/>
                          <a:latin typeface="+mn-lt"/>
                          <a:ea typeface="Times New Roman" panose="02020603050405020304" pitchFamily="18" charset="0"/>
                        </a:rPr>
                        <a:t>Score S.</a:t>
                      </a:r>
                      <a:r>
                        <a:rPr lang="en-US" sz="1600" i="1" baseline="0" dirty="0">
                          <a:solidFill>
                            <a:schemeClr val="tx1"/>
                          </a:solidFill>
                          <a:effectLst/>
                          <a:latin typeface="+mn-lt"/>
                          <a:ea typeface="Times New Roman" panose="02020603050405020304" pitchFamily="18" charset="0"/>
                        </a:rPr>
                        <a:t> Sudan</a:t>
                      </a:r>
                      <a:r>
                        <a:rPr lang="en-US" sz="160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600" i="1" dirty="0">
                          <a:solidFill>
                            <a:schemeClr val="tx1"/>
                          </a:solidFill>
                          <a:effectLst/>
                          <a:latin typeface="+mn-lt"/>
                          <a:ea typeface="Times New Roman" panose="02020603050405020304" pitchFamily="18" charset="0"/>
                        </a:rPr>
                        <a:t>2016-2017</a:t>
                      </a:r>
                      <a:endParaRPr lang="en-US" sz="1600" i="1" dirty="0">
                        <a:solidFill>
                          <a:schemeClr val="tx1"/>
                        </a:solidFill>
                        <a:effectLst/>
                        <a:latin typeface="+mn-lt"/>
                        <a:ea typeface="Times New Roman" panose="02020603050405020304" pitchFamily="18" charset="0"/>
                      </a:endParaRPr>
                    </a:p>
                    <a:p>
                      <a:pPr marL="0" marR="0" algn="ctr">
                        <a:lnSpc>
                          <a:spcPct val="107000"/>
                        </a:lnSpc>
                        <a:spcBef>
                          <a:spcPts val="0"/>
                        </a:spcBef>
                        <a:spcAft>
                          <a:spcPts val="0"/>
                        </a:spcAft>
                      </a:pP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i="1" dirty="0">
                          <a:solidFill>
                            <a:schemeClr val="tx1"/>
                          </a:solidFill>
                          <a:effectLst/>
                          <a:latin typeface="+mn-lt"/>
                          <a:ea typeface="Times New Roman" panose="02020603050405020304" pitchFamily="18" charset="0"/>
                        </a:rPr>
                        <a:t>Score S.</a:t>
                      </a:r>
                      <a:r>
                        <a:rPr lang="en-US" sz="1600" i="1" baseline="0" dirty="0">
                          <a:solidFill>
                            <a:schemeClr val="tx1"/>
                          </a:solidFill>
                          <a:effectLst/>
                          <a:latin typeface="+mn-lt"/>
                          <a:ea typeface="Times New Roman" panose="02020603050405020304" pitchFamily="18" charset="0"/>
                        </a:rPr>
                        <a:t> Sudan</a:t>
                      </a:r>
                      <a:r>
                        <a:rPr lang="en-US" sz="160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600" i="1" dirty="0">
                          <a:solidFill>
                            <a:schemeClr val="tx1"/>
                          </a:solidFill>
                          <a:effectLst/>
                          <a:latin typeface="+mn-lt"/>
                          <a:ea typeface="Times New Roman" panose="02020603050405020304" pitchFamily="18" charset="0"/>
                        </a:rPr>
                        <a:t>2017-2018</a:t>
                      </a:r>
                      <a:endParaRPr lang="en-US" sz="1600" i="1" dirty="0">
                        <a:solidFill>
                          <a:schemeClr val="tx1"/>
                        </a:solidFill>
                        <a:effectLst/>
                        <a:latin typeface="+mn-lt"/>
                        <a:ea typeface="Times New Roman" panose="02020603050405020304" pitchFamily="18" charset="0"/>
                      </a:endParaRPr>
                    </a:p>
                    <a:p>
                      <a:pPr marL="0" marR="0" algn="ctr">
                        <a:lnSpc>
                          <a:spcPct val="107000"/>
                        </a:lnSpc>
                        <a:spcBef>
                          <a:spcPts val="0"/>
                        </a:spcBef>
                        <a:spcAft>
                          <a:spcPts val="0"/>
                        </a:spcAft>
                      </a:pP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014221">
                <a:tc>
                  <a:txBody>
                    <a:bodyPr/>
                    <a:lstStyle/>
                    <a:p>
                      <a:pPr marL="457200" marR="0" lvl="0" indent="-228600" algn="l">
                        <a:lnSpc>
                          <a:spcPct val="107000"/>
                        </a:lnSpc>
                        <a:spcBef>
                          <a:spcPts val="0"/>
                        </a:spcBef>
                        <a:spcAft>
                          <a:spcPts val="0"/>
                        </a:spcAft>
                      </a:pPr>
                      <a:r>
                        <a:rPr lang="en-US" sz="1600" dirty="0">
                          <a:solidFill>
                            <a:schemeClr val="tx1"/>
                          </a:solidFill>
                          <a:effectLst/>
                          <a:latin typeface="+mn-lt"/>
                        </a:rPr>
                        <a:t>1.1</a:t>
                      </a:r>
                      <a:r>
                        <a:rPr lang="en-US" sz="1600" baseline="0" dirty="0">
                          <a:solidFill>
                            <a:schemeClr val="tx1"/>
                          </a:solidFill>
                          <a:effectLst/>
                          <a:latin typeface="+mn-lt"/>
                        </a:rPr>
                        <a:t> </a:t>
                      </a:r>
                      <a:r>
                        <a:rPr lang="en-US" sz="1600" dirty="0">
                          <a:solidFill>
                            <a:schemeClr val="tx1"/>
                          </a:solidFill>
                          <a:effectLst/>
                          <a:latin typeface="+mn-lt"/>
                        </a:rPr>
                        <a:t>Provide a platform to ensure</a:t>
                      </a:r>
                      <a:r>
                        <a:rPr lang="en-US" sz="1600" baseline="0" dirty="0">
                          <a:solidFill>
                            <a:schemeClr val="tx1"/>
                          </a:solidFill>
                          <a:effectLst/>
                          <a:latin typeface="+mn-lt"/>
                        </a:rPr>
                        <a:t> </a:t>
                      </a:r>
                      <a:r>
                        <a:rPr lang="en-US" sz="1600" dirty="0">
                          <a:solidFill>
                            <a:schemeClr val="tx1"/>
                          </a:solidFill>
                          <a:effectLst/>
                          <a:latin typeface="+mn-lt"/>
                        </a:rPr>
                        <a:t>that service delivery is driven by the agreed strategic priorities</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solidFill>
                            <a:schemeClr val="tx1"/>
                          </a:solidFill>
                          <a:effectLst/>
                          <a:latin typeface="+mn-lt"/>
                        </a:rPr>
                        <a:t>Established, relevant coordination mechanism recognizing national systems, subnational and co-lead aspects; stakeholders participating regularly and effectively; cluster coordinator active in inter-cluster and related meetings.</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Times New Roman" panose="02020603050405020304" pitchFamily="18" charset="0"/>
                        </a:rPr>
                        <a:t>Good</a:t>
                      </a: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lnSpc>
                          <a:spcPct val="107000"/>
                        </a:lnSpc>
                        <a:spcBef>
                          <a:spcPts val="0"/>
                        </a:spcBef>
                        <a:spcAft>
                          <a:spcPts val="0"/>
                        </a:spcAft>
                      </a:pPr>
                      <a:r>
                        <a:rPr lang="en-GB" sz="1600" dirty="0">
                          <a:solidFill>
                            <a:schemeClr val="tx1"/>
                          </a:solidFill>
                          <a:effectLst/>
                          <a:latin typeface="+mn-lt"/>
                          <a:ea typeface="Times New Roman" panose="02020603050405020304" pitchFamily="18" charset="0"/>
                        </a:rPr>
                        <a:t>Good</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lnSpc>
                          <a:spcPct val="107000"/>
                        </a:lnSpc>
                        <a:spcBef>
                          <a:spcPts val="0"/>
                        </a:spcBef>
                        <a:spcAft>
                          <a:spcPts val="0"/>
                        </a:spcAft>
                      </a:pPr>
                      <a:r>
                        <a:rPr lang="en-GB" sz="1600" dirty="0">
                          <a:solidFill>
                            <a:schemeClr val="tx1"/>
                          </a:solidFill>
                          <a:effectLst/>
                          <a:latin typeface="+mn-lt"/>
                          <a:ea typeface="Times New Roman" panose="02020603050405020304" pitchFamily="18" charset="0"/>
                        </a:rPr>
                        <a:t>Good</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1"/>
                  </a:ext>
                </a:extLst>
              </a:tr>
              <a:tr h="1449176">
                <a:tc>
                  <a:txBody>
                    <a:bodyPr/>
                    <a:lstStyle/>
                    <a:p>
                      <a:pPr marL="457200" marR="0" indent="-228600">
                        <a:lnSpc>
                          <a:spcPct val="107000"/>
                        </a:lnSpc>
                        <a:spcBef>
                          <a:spcPts val="0"/>
                        </a:spcBef>
                        <a:spcAft>
                          <a:spcPts val="0"/>
                        </a:spcAft>
                      </a:pPr>
                      <a:r>
                        <a:rPr lang="en-US" sz="1600" dirty="0">
                          <a:solidFill>
                            <a:schemeClr val="tx1"/>
                          </a:solidFill>
                          <a:effectLst/>
                          <a:latin typeface="+mn-lt"/>
                        </a:rPr>
                        <a:t>1.2 Develop mechanisms to eliminate duplication of service delivery</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solidFill>
                            <a:schemeClr val="tx1"/>
                          </a:solidFill>
                          <a:effectLst/>
                          <a:latin typeface="+mn-lt"/>
                        </a:rPr>
                        <a:t>Cluster partner engagement in dynamic mapping of presence and capacity (4W); information sharing across clusters in line with joint Strategic Objectives.</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Times New Roman" panose="02020603050405020304" pitchFamily="18" charset="0"/>
                        </a:rPr>
                        <a:t>Satisfactory</a:t>
                      </a: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marR="0" algn="ctr">
                        <a:lnSpc>
                          <a:spcPct val="107000"/>
                        </a:lnSpc>
                        <a:spcBef>
                          <a:spcPts val="0"/>
                        </a:spcBef>
                        <a:spcAft>
                          <a:spcPts val="0"/>
                        </a:spcAft>
                      </a:pPr>
                      <a:r>
                        <a:rPr lang="en-GB" sz="1600" dirty="0">
                          <a:solidFill>
                            <a:schemeClr val="tx1"/>
                          </a:solidFill>
                          <a:effectLst/>
                          <a:latin typeface="+mn-lt"/>
                          <a:ea typeface="Times New Roman" panose="02020603050405020304" pitchFamily="18" charset="0"/>
                        </a:rPr>
                        <a:t>Good</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algn="ctr">
                        <a:lnSpc>
                          <a:spcPct val="107000"/>
                        </a:lnSpc>
                        <a:spcBef>
                          <a:spcPts val="0"/>
                        </a:spcBef>
                        <a:spcAft>
                          <a:spcPts val="0"/>
                        </a:spcAft>
                      </a:pPr>
                      <a:r>
                        <a:rPr lang="en-GB" sz="1600" dirty="0">
                          <a:solidFill>
                            <a:schemeClr val="tx1"/>
                          </a:solidFill>
                          <a:effectLst/>
                          <a:latin typeface="+mn-lt"/>
                          <a:ea typeface="Times New Roman" panose="02020603050405020304" pitchFamily="18" charset="0"/>
                        </a:rPr>
                        <a:t>Good</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959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4"/>
          </a:xfrm>
        </p:spPr>
        <p:txBody>
          <a:bodyPr>
            <a:normAutofit fontScale="90000"/>
          </a:bodyPr>
          <a:lstStyle/>
          <a:p>
            <a:r>
              <a:rPr lang="en-US" b="1" dirty="0"/>
              <a:t>2</a:t>
            </a:r>
            <a:r>
              <a:rPr lang="en-US" b="1" i="1" dirty="0"/>
              <a:t>. Informing strategic decision-making of the HC/HCT for the humanitarian response</a:t>
            </a:r>
            <a:endParaRPr lang="en-US"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2228576"/>
              </p:ext>
            </p:extLst>
          </p:nvPr>
        </p:nvGraphicFramePr>
        <p:xfrm>
          <a:off x="304798" y="1371601"/>
          <a:ext cx="8458202" cy="6199315"/>
        </p:xfrm>
        <a:graphic>
          <a:graphicData uri="http://schemas.openxmlformats.org/drawingml/2006/table">
            <a:tbl>
              <a:tblPr firstRow="1" firstCol="1" bandRow="1">
                <a:tableStyleId>{5C22544A-7EE6-4342-B048-85BDC9FD1C3A}</a:tableStyleId>
              </a:tblPr>
              <a:tblGrid>
                <a:gridCol w="2643189">
                  <a:extLst>
                    <a:ext uri="{9D8B030D-6E8A-4147-A177-3AD203B41FA5}">
                      <a16:colId xmlns:a16="http://schemas.microsoft.com/office/drawing/2014/main" val="20000"/>
                    </a:ext>
                  </a:extLst>
                </a:gridCol>
                <a:gridCol w="2246709">
                  <a:extLst>
                    <a:ext uri="{9D8B030D-6E8A-4147-A177-3AD203B41FA5}">
                      <a16:colId xmlns:a16="http://schemas.microsoft.com/office/drawing/2014/main" val="20001"/>
                    </a:ext>
                  </a:extLst>
                </a:gridCol>
                <a:gridCol w="1321594">
                  <a:extLst>
                    <a:ext uri="{9D8B030D-6E8A-4147-A177-3AD203B41FA5}">
                      <a16:colId xmlns:a16="http://schemas.microsoft.com/office/drawing/2014/main" val="20002"/>
                    </a:ext>
                  </a:extLst>
                </a:gridCol>
                <a:gridCol w="1123355">
                  <a:extLst>
                    <a:ext uri="{9D8B030D-6E8A-4147-A177-3AD203B41FA5}">
                      <a16:colId xmlns:a16="http://schemas.microsoft.com/office/drawing/2014/main" val="20003"/>
                    </a:ext>
                  </a:extLst>
                </a:gridCol>
                <a:gridCol w="1123355">
                  <a:extLst>
                    <a:ext uri="{9D8B030D-6E8A-4147-A177-3AD203B41FA5}">
                      <a16:colId xmlns:a16="http://schemas.microsoft.com/office/drawing/2014/main" val="20004"/>
                    </a:ext>
                  </a:extLst>
                </a:gridCol>
              </a:tblGrid>
              <a:tr h="660193">
                <a:tc>
                  <a:txBody>
                    <a:bodyPr/>
                    <a:lstStyle/>
                    <a:p>
                      <a:pPr marL="0" marR="0" algn="ctr">
                        <a:lnSpc>
                          <a:spcPct val="107000"/>
                        </a:lnSpc>
                        <a:spcBef>
                          <a:spcPts val="0"/>
                        </a:spcBef>
                        <a:spcAft>
                          <a:spcPts val="0"/>
                        </a:spcAft>
                      </a:pPr>
                      <a:r>
                        <a:rPr lang="en-US" sz="1600" i="1" dirty="0">
                          <a:solidFill>
                            <a:schemeClr val="tx1"/>
                          </a:solidFill>
                          <a:effectLst/>
                          <a:latin typeface="+mn-lt"/>
                        </a:rPr>
                        <a:t>IASC core functions</a:t>
                      </a: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i="1" dirty="0">
                          <a:solidFill>
                            <a:schemeClr val="tx1"/>
                          </a:solidFill>
                          <a:effectLst/>
                          <a:latin typeface="+mn-lt"/>
                        </a:rPr>
                        <a:t>Indicative characteristics of functions</a:t>
                      </a: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i="1" dirty="0">
                          <a:solidFill>
                            <a:schemeClr val="tx1"/>
                          </a:solidFill>
                          <a:effectLst/>
                          <a:latin typeface="+mn-lt"/>
                          <a:ea typeface="Times New Roman" panose="02020603050405020304" pitchFamily="18" charset="0"/>
                        </a:rPr>
                        <a:t>Score S. Sudan Cluster</a:t>
                      </a:r>
                    </a:p>
                    <a:p>
                      <a:pPr marL="0" marR="0" algn="ctr">
                        <a:lnSpc>
                          <a:spcPct val="107000"/>
                        </a:lnSpc>
                        <a:spcBef>
                          <a:spcPts val="0"/>
                        </a:spcBef>
                        <a:spcAft>
                          <a:spcPts val="0"/>
                        </a:spcAft>
                      </a:pPr>
                      <a:r>
                        <a:rPr lang="en-GB" sz="1600" i="1" dirty="0">
                          <a:solidFill>
                            <a:schemeClr val="tx1"/>
                          </a:solidFill>
                          <a:effectLst/>
                          <a:latin typeface="+mn-lt"/>
                          <a:ea typeface="Times New Roman" panose="02020603050405020304" pitchFamily="18" charset="0"/>
                        </a:rPr>
                        <a:t>2015</a:t>
                      </a: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i="1" dirty="0">
                          <a:solidFill>
                            <a:schemeClr val="tx1"/>
                          </a:solidFill>
                          <a:effectLst/>
                          <a:latin typeface="+mn-lt"/>
                          <a:ea typeface="Times New Roman" panose="02020603050405020304" pitchFamily="18" charset="0"/>
                        </a:rPr>
                        <a:t>Score S.</a:t>
                      </a:r>
                      <a:r>
                        <a:rPr lang="en-US" sz="1600" i="1" baseline="0" dirty="0">
                          <a:solidFill>
                            <a:schemeClr val="tx1"/>
                          </a:solidFill>
                          <a:effectLst/>
                          <a:latin typeface="+mn-lt"/>
                          <a:ea typeface="Times New Roman" panose="02020603050405020304" pitchFamily="18" charset="0"/>
                        </a:rPr>
                        <a:t> Sudan</a:t>
                      </a:r>
                      <a:r>
                        <a:rPr lang="en-US" sz="160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600" i="1" dirty="0">
                          <a:solidFill>
                            <a:schemeClr val="tx1"/>
                          </a:solidFill>
                          <a:effectLst/>
                          <a:latin typeface="+mn-lt"/>
                          <a:ea typeface="Times New Roman" panose="02020603050405020304" pitchFamily="18" charset="0"/>
                        </a:rPr>
                        <a:t>2016-17</a:t>
                      </a: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i="1" dirty="0">
                          <a:solidFill>
                            <a:schemeClr val="tx1"/>
                          </a:solidFill>
                          <a:effectLst/>
                          <a:latin typeface="+mn-lt"/>
                          <a:ea typeface="Times New Roman" panose="02020603050405020304" pitchFamily="18" charset="0"/>
                        </a:rPr>
                        <a:t>Score S.</a:t>
                      </a:r>
                      <a:r>
                        <a:rPr lang="en-US" sz="1600" i="1" baseline="0" dirty="0">
                          <a:solidFill>
                            <a:schemeClr val="tx1"/>
                          </a:solidFill>
                          <a:effectLst/>
                          <a:latin typeface="+mn-lt"/>
                          <a:ea typeface="Times New Roman" panose="02020603050405020304" pitchFamily="18" charset="0"/>
                        </a:rPr>
                        <a:t> Sudan</a:t>
                      </a:r>
                      <a:r>
                        <a:rPr lang="en-US" sz="160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600" i="1" dirty="0">
                          <a:solidFill>
                            <a:schemeClr val="tx1"/>
                          </a:solidFill>
                          <a:effectLst/>
                          <a:latin typeface="+mn-lt"/>
                          <a:ea typeface="Times New Roman" panose="02020603050405020304" pitchFamily="18" charset="0"/>
                        </a:rPr>
                        <a:t>2017-18</a:t>
                      </a:r>
                      <a:endParaRPr lang="en-US" sz="1600" i="1" dirty="0">
                        <a:solidFill>
                          <a:schemeClr val="tx1"/>
                        </a:solidFill>
                        <a:effectLst/>
                        <a:latin typeface="+mn-lt"/>
                        <a:ea typeface="Times New Roman" panose="02020603050405020304" pitchFamily="18" charset="0"/>
                      </a:endParaRPr>
                    </a:p>
                    <a:p>
                      <a:pPr marL="0" marR="0" algn="ctr">
                        <a:lnSpc>
                          <a:spcPct val="107000"/>
                        </a:lnSpc>
                        <a:spcBef>
                          <a:spcPts val="0"/>
                        </a:spcBef>
                        <a:spcAft>
                          <a:spcPts val="0"/>
                        </a:spcAft>
                      </a:pPr>
                      <a:endParaRPr lang="en-US" sz="16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291405">
                <a:tc>
                  <a:txBody>
                    <a:bodyPr/>
                    <a:lstStyle/>
                    <a:p>
                      <a:pPr marL="457200" marR="0" indent="-228600">
                        <a:lnSpc>
                          <a:spcPct val="107000"/>
                        </a:lnSpc>
                        <a:spcBef>
                          <a:spcPts val="0"/>
                        </a:spcBef>
                        <a:spcAft>
                          <a:spcPts val="0"/>
                        </a:spcAft>
                      </a:pPr>
                      <a:r>
                        <a:rPr lang="en-US" sz="1600" b="0" dirty="0">
                          <a:solidFill>
                            <a:schemeClr val="tx1"/>
                          </a:solidFill>
                          <a:effectLst/>
                          <a:latin typeface="+mn-lt"/>
                        </a:rPr>
                        <a:t>2.1 </a:t>
                      </a:r>
                      <a:r>
                        <a:rPr lang="en-US" sz="1600" b="0" kern="1200" dirty="0">
                          <a:solidFill>
                            <a:schemeClr val="tx1"/>
                          </a:solidFill>
                          <a:effectLst/>
                          <a:latin typeface="+mn-lt"/>
                          <a:ea typeface="+mn-ea"/>
                          <a:cs typeface="+mn-cs"/>
                        </a:rPr>
                        <a:t>Preparing needs assessments and analysis of gaps (across and within Clusters, using information management tools as needed) to inform the setting of priorities </a:t>
                      </a:r>
                      <a:endParaRPr lang="en-US" sz="16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dirty="0">
                          <a:solidFill>
                            <a:schemeClr val="tx1"/>
                          </a:solidFill>
                          <a:effectLst/>
                          <a:latin typeface="+mn-lt"/>
                        </a:rPr>
                        <a:t>Use of assessment tools in accordance with agreed minimum standards, individual assessment/ survey results shared and/or carried out jointly as appropriate.</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Times New Roman" panose="02020603050405020304" pitchFamily="18" charset="0"/>
                        </a:rPr>
                        <a:t>Satisfactory</a:t>
                      </a: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GB" sz="1600" dirty="0">
                          <a:solidFill>
                            <a:schemeClr val="tx1"/>
                          </a:solidFill>
                          <a:effectLst/>
                          <a:latin typeface="+mn-lt"/>
                          <a:ea typeface="Times New Roman" panose="02020603050405020304" pitchFamily="18" charset="0"/>
                        </a:rPr>
                        <a:t>Good</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en-US" sz="1600" dirty="0">
                          <a:solidFill>
                            <a:schemeClr val="tx1"/>
                          </a:solidFill>
                          <a:effectLst/>
                          <a:latin typeface="+mn-lt"/>
                          <a:ea typeface="Times New Roman" panose="02020603050405020304" pitchFamily="18" charset="0"/>
                        </a:rPr>
                        <a:t>Good</a:t>
                      </a:r>
                    </a:p>
                    <a:p>
                      <a:pPr marL="0" marR="0" algn="ctr">
                        <a:lnSpc>
                          <a:spcPct val="107000"/>
                        </a:lnSpc>
                        <a:spcBef>
                          <a:spcPts val="0"/>
                        </a:spcBef>
                        <a:spcAft>
                          <a:spcPts val="0"/>
                        </a:spcAft>
                      </a:pP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1"/>
                  </a:ext>
                </a:extLst>
              </a:tr>
              <a:tr h="1040180">
                <a:tc>
                  <a:txBody>
                    <a:bodyPr/>
                    <a:lstStyle/>
                    <a:p>
                      <a:pPr marL="457200" marR="0" indent="-228600">
                        <a:lnSpc>
                          <a:spcPct val="107000"/>
                        </a:lnSpc>
                        <a:spcBef>
                          <a:spcPts val="0"/>
                        </a:spcBef>
                        <a:spcAft>
                          <a:spcPts val="0"/>
                        </a:spcAft>
                      </a:pPr>
                      <a:r>
                        <a:rPr lang="en-US" sz="1600" b="0" dirty="0">
                          <a:solidFill>
                            <a:schemeClr val="tx1"/>
                          </a:solidFill>
                          <a:effectLst/>
                          <a:latin typeface="+mn-lt"/>
                        </a:rPr>
                        <a:t>2.2 </a:t>
                      </a:r>
                      <a:r>
                        <a:rPr lang="en-US" sz="1600" b="0" kern="1200" dirty="0">
                          <a:solidFill>
                            <a:schemeClr val="tx1"/>
                          </a:solidFill>
                          <a:effectLst/>
                          <a:latin typeface="+mn-lt"/>
                          <a:ea typeface="+mn-ea"/>
                          <a:cs typeface="+mn-cs"/>
                        </a:rPr>
                        <a:t>Identifying and finding solutions for (emerging) gaps, obstacles, duplication and cross-cutting issues</a:t>
                      </a:r>
                      <a:r>
                        <a:rPr lang="en-US" sz="1600" b="0" dirty="0">
                          <a:solidFill>
                            <a:schemeClr val="tx1"/>
                          </a:solidFill>
                          <a:effectLst/>
                          <a:latin typeface="+mn-lt"/>
                        </a:rPr>
                        <a:t>.</a:t>
                      </a:r>
                      <a:endParaRPr lang="en-US" sz="16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dirty="0">
                          <a:solidFill>
                            <a:schemeClr val="tx1"/>
                          </a:solidFill>
                          <a:effectLst/>
                          <a:latin typeface="+mn-lt"/>
                        </a:rPr>
                        <a:t>Joint analysis for current and anticipated risks, needs, gaps and constraints; cross cutting issues addressed from outset.</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Times New Roman" panose="02020603050405020304" pitchFamily="18" charset="0"/>
                        </a:rPr>
                        <a:t>Good</a:t>
                      </a: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algn="ctr">
                        <a:lnSpc>
                          <a:spcPct val="107000"/>
                        </a:lnSpc>
                        <a:spcBef>
                          <a:spcPts val="0"/>
                        </a:spcBef>
                        <a:spcAft>
                          <a:spcPts val="0"/>
                        </a:spcAft>
                      </a:pPr>
                      <a:r>
                        <a:rPr lang="en-GB" sz="1600" dirty="0">
                          <a:solidFill>
                            <a:schemeClr val="tx1"/>
                          </a:solidFill>
                          <a:effectLst/>
                          <a:latin typeface="+mn-lt"/>
                          <a:ea typeface="Times New Roman" panose="02020603050405020304" pitchFamily="18" charset="0"/>
                        </a:rPr>
                        <a:t>Satisfactory</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en-US" sz="1600" dirty="0">
                          <a:solidFill>
                            <a:schemeClr val="tx1"/>
                          </a:solidFill>
                          <a:effectLst/>
                          <a:latin typeface="+mn-lt"/>
                          <a:ea typeface="Times New Roman" panose="02020603050405020304" pitchFamily="18" charset="0"/>
                        </a:rPr>
                        <a:t>Good</a:t>
                      </a:r>
                    </a:p>
                    <a:p>
                      <a:pPr marL="0" marR="0" algn="ctr">
                        <a:lnSpc>
                          <a:spcPct val="107000"/>
                        </a:lnSpc>
                        <a:spcBef>
                          <a:spcPts val="0"/>
                        </a:spcBef>
                        <a:spcAft>
                          <a:spcPts val="0"/>
                        </a:spcAft>
                      </a:pP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2"/>
                  </a:ext>
                </a:extLst>
              </a:tr>
              <a:tr h="866311">
                <a:tc>
                  <a:txBody>
                    <a:bodyPr/>
                    <a:lstStyle/>
                    <a:p>
                      <a:pPr marL="457200" marR="0" indent="-228600">
                        <a:lnSpc>
                          <a:spcPct val="107000"/>
                        </a:lnSpc>
                        <a:spcBef>
                          <a:spcPts val="0"/>
                        </a:spcBef>
                        <a:spcAft>
                          <a:spcPts val="0"/>
                        </a:spcAft>
                      </a:pPr>
                      <a:r>
                        <a:rPr lang="en-US" sz="1600" b="0" dirty="0">
                          <a:solidFill>
                            <a:schemeClr val="tx1"/>
                          </a:solidFill>
                          <a:effectLst/>
                          <a:latin typeface="+mn-lt"/>
                        </a:rPr>
                        <a:t>2.3 </a:t>
                      </a:r>
                      <a:r>
                        <a:rPr lang="en-US" sz="1600" b="0" kern="1200" dirty="0">
                          <a:solidFill>
                            <a:schemeClr val="tx1"/>
                          </a:solidFill>
                          <a:effectLst/>
                          <a:latin typeface="+mn-lt"/>
                          <a:ea typeface="+mn-ea"/>
                          <a:cs typeface="+mn-cs"/>
                        </a:rPr>
                        <a:t>Formulating priorities on the basis of analysis </a:t>
                      </a:r>
                      <a:endParaRPr lang="en-US" sz="16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dirty="0">
                          <a:solidFill>
                            <a:schemeClr val="tx1"/>
                          </a:solidFill>
                          <a:effectLst/>
                          <a:latin typeface="+mn-lt"/>
                        </a:rPr>
                        <a:t>Joint analysis supporting response planning and prioritization in short and medium term. </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Times New Roman" panose="02020603050405020304" pitchFamily="18" charset="0"/>
                        </a:rPr>
                        <a:t>Satisfactory</a:t>
                      </a: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GB" sz="1600" dirty="0">
                          <a:solidFill>
                            <a:schemeClr val="tx1"/>
                          </a:solidFill>
                          <a:effectLst/>
                          <a:latin typeface="+mn-lt"/>
                          <a:ea typeface="Times New Roman" panose="02020603050405020304" pitchFamily="18" charset="0"/>
                        </a:rPr>
                        <a:t>Good</a:t>
                      </a: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en-US" sz="1600" dirty="0">
                          <a:solidFill>
                            <a:schemeClr val="tx1"/>
                          </a:solidFill>
                          <a:effectLst/>
                          <a:latin typeface="+mn-lt"/>
                          <a:ea typeface="Times New Roman" panose="02020603050405020304" pitchFamily="18" charset="0"/>
                        </a:rPr>
                        <a:t>Good</a:t>
                      </a:r>
                    </a:p>
                    <a:p>
                      <a:pPr marL="0" marR="0" algn="ctr">
                        <a:lnSpc>
                          <a:spcPct val="107000"/>
                        </a:lnSpc>
                        <a:spcBef>
                          <a:spcPts val="0"/>
                        </a:spcBef>
                        <a:spcAft>
                          <a:spcPts val="0"/>
                        </a:spcAft>
                      </a:pPr>
                      <a:endParaRPr lang="en-US" sz="16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85397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
            <a:ext cx="8686800" cy="685799"/>
          </a:xfrm>
        </p:spPr>
        <p:txBody>
          <a:bodyPr>
            <a:normAutofit/>
          </a:bodyPr>
          <a:lstStyle/>
          <a:p>
            <a:r>
              <a:rPr lang="en-US" b="1" dirty="0"/>
              <a:t>3. </a:t>
            </a:r>
            <a:r>
              <a:rPr lang="en-US" b="1" i="1" dirty="0"/>
              <a:t>Planning and strategy development </a:t>
            </a:r>
            <a:endParaRPr lang="en-US"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71413579"/>
              </p:ext>
            </p:extLst>
          </p:nvPr>
        </p:nvGraphicFramePr>
        <p:xfrm>
          <a:off x="381000" y="716507"/>
          <a:ext cx="8382000" cy="5636515"/>
        </p:xfrm>
        <a:graphic>
          <a:graphicData uri="http://schemas.openxmlformats.org/drawingml/2006/table">
            <a:tbl>
              <a:tblPr firstRow="1" firstCol="1" bandRow="1">
                <a:tableStyleId>{5C22544A-7EE6-4342-B048-85BDC9FD1C3A}</a:tableStyleId>
              </a:tblPr>
              <a:tblGrid>
                <a:gridCol w="2178000">
                  <a:extLst>
                    <a:ext uri="{9D8B030D-6E8A-4147-A177-3AD203B41FA5}">
                      <a16:colId xmlns:a16="http://schemas.microsoft.com/office/drawing/2014/main" val="20000"/>
                    </a:ext>
                  </a:extLst>
                </a:gridCol>
                <a:gridCol w="2574000">
                  <a:extLst>
                    <a:ext uri="{9D8B030D-6E8A-4147-A177-3AD203B41FA5}">
                      <a16:colId xmlns:a16="http://schemas.microsoft.com/office/drawing/2014/main" val="20001"/>
                    </a:ext>
                  </a:extLst>
                </a:gridCol>
                <a:gridCol w="1386000">
                  <a:extLst>
                    <a:ext uri="{9D8B030D-6E8A-4147-A177-3AD203B41FA5}">
                      <a16:colId xmlns:a16="http://schemas.microsoft.com/office/drawing/2014/main" val="20002"/>
                    </a:ext>
                  </a:extLst>
                </a:gridCol>
                <a:gridCol w="1122000">
                  <a:extLst>
                    <a:ext uri="{9D8B030D-6E8A-4147-A177-3AD203B41FA5}">
                      <a16:colId xmlns:a16="http://schemas.microsoft.com/office/drawing/2014/main" val="20003"/>
                    </a:ext>
                  </a:extLst>
                </a:gridCol>
                <a:gridCol w="1122000">
                  <a:extLst>
                    <a:ext uri="{9D8B030D-6E8A-4147-A177-3AD203B41FA5}">
                      <a16:colId xmlns:a16="http://schemas.microsoft.com/office/drawing/2014/main" val="20004"/>
                    </a:ext>
                  </a:extLst>
                </a:gridCol>
              </a:tblGrid>
              <a:tr h="533400">
                <a:tc>
                  <a:txBody>
                    <a:bodyPr/>
                    <a:lstStyle/>
                    <a:p>
                      <a:pPr marL="0" marR="0" algn="ctr">
                        <a:lnSpc>
                          <a:spcPct val="107000"/>
                        </a:lnSpc>
                        <a:spcBef>
                          <a:spcPts val="0"/>
                        </a:spcBef>
                        <a:spcAft>
                          <a:spcPts val="0"/>
                        </a:spcAft>
                      </a:pPr>
                      <a:r>
                        <a:rPr lang="en-US" sz="1400" i="1" dirty="0">
                          <a:solidFill>
                            <a:schemeClr val="tx1"/>
                          </a:solidFill>
                          <a:effectLst/>
                          <a:latin typeface="+mn-lt"/>
                        </a:rPr>
                        <a:t>IASC core functions</a:t>
                      </a:r>
                      <a:endParaRPr lang="en-US" sz="14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i="1" dirty="0">
                          <a:solidFill>
                            <a:schemeClr val="tx1"/>
                          </a:solidFill>
                          <a:effectLst/>
                          <a:latin typeface="+mn-lt"/>
                        </a:rPr>
                        <a:t>Indicative characteristics of functions</a:t>
                      </a:r>
                      <a:endParaRPr lang="en-US" sz="14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i="1" dirty="0">
                          <a:solidFill>
                            <a:schemeClr val="tx1"/>
                          </a:solidFill>
                          <a:effectLst/>
                          <a:latin typeface="+mn-lt"/>
                          <a:ea typeface="Times New Roman" panose="02020603050405020304" pitchFamily="18" charset="0"/>
                        </a:rPr>
                        <a:t>Score S.</a:t>
                      </a:r>
                      <a:r>
                        <a:rPr lang="en-US" sz="1400" i="1" baseline="0" dirty="0">
                          <a:solidFill>
                            <a:schemeClr val="tx1"/>
                          </a:solidFill>
                          <a:effectLst/>
                          <a:latin typeface="+mn-lt"/>
                          <a:ea typeface="Times New Roman" panose="02020603050405020304" pitchFamily="18" charset="0"/>
                        </a:rPr>
                        <a:t> Sudan</a:t>
                      </a:r>
                      <a:r>
                        <a:rPr lang="en-US" sz="140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400" i="1" dirty="0">
                          <a:solidFill>
                            <a:schemeClr val="tx1"/>
                          </a:solidFill>
                          <a:effectLst/>
                          <a:latin typeface="+mn-lt"/>
                          <a:ea typeface="Times New Roman" panose="02020603050405020304" pitchFamily="18" charset="0"/>
                        </a:rPr>
                        <a:t>2015</a:t>
                      </a:r>
                      <a:endParaRPr lang="en-US" sz="14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i="1" dirty="0">
                          <a:solidFill>
                            <a:schemeClr val="tx1"/>
                          </a:solidFill>
                          <a:effectLst/>
                          <a:latin typeface="+mn-lt"/>
                          <a:ea typeface="Times New Roman" panose="02020603050405020304" pitchFamily="18" charset="0"/>
                        </a:rPr>
                        <a:t>Score S.</a:t>
                      </a:r>
                      <a:r>
                        <a:rPr lang="en-US" sz="1400" i="1" baseline="0" dirty="0">
                          <a:solidFill>
                            <a:schemeClr val="tx1"/>
                          </a:solidFill>
                          <a:effectLst/>
                          <a:latin typeface="+mn-lt"/>
                          <a:ea typeface="Times New Roman" panose="02020603050405020304" pitchFamily="18" charset="0"/>
                        </a:rPr>
                        <a:t> Sudan</a:t>
                      </a:r>
                      <a:r>
                        <a:rPr lang="en-US" sz="140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400" i="1" dirty="0">
                          <a:solidFill>
                            <a:schemeClr val="tx1"/>
                          </a:solidFill>
                          <a:effectLst/>
                          <a:latin typeface="+mn-lt"/>
                          <a:ea typeface="Times New Roman" panose="02020603050405020304" pitchFamily="18" charset="0"/>
                        </a:rPr>
                        <a:t>2016-2017</a:t>
                      </a:r>
                      <a:endParaRPr lang="en-US" sz="14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i="1" dirty="0">
                          <a:solidFill>
                            <a:schemeClr val="tx1"/>
                          </a:solidFill>
                          <a:effectLst/>
                          <a:latin typeface="+mn-lt"/>
                          <a:ea typeface="Times New Roman" panose="02020603050405020304" pitchFamily="18" charset="0"/>
                        </a:rPr>
                        <a:t>Score S.</a:t>
                      </a:r>
                      <a:r>
                        <a:rPr lang="en-US" sz="1400" i="1" baseline="0" dirty="0">
                          <a:solidFill>
                            <a:schemeClr val="tx1"/>
                          </a:solidFill>
                          <a:effectLst/>
                          <a:latin typeface="+mn-lt"/>
                          <a:ea typeface="Times New Roman" panose="02020603050405020304" pitchFamily="18" charset="0"/>
                        </a:rPr>
                        <a:t> Sudan</a:t>
                      </a:r>
                      <a:r>
                        <a:rPr lang="en-US" sz="1400" i="1" dirty="0">
                          <a:solidFill>
                            <a:schemeClr val="tx1"/>
                          </a:solidFill>
                          <a:effectLst/>
                          <a:latin typeface="+mn-lt"/>
                          <a:ea typeface="Times New Roman" panose="02020603050405020304" pitchFamily="18" charset="0"/>
                        </a:rPr>
                        <a:t> Cluster</a:t>
                      </a:r>
                    </a:p>
                    <a:p>
                      <a:pPr marL="0" marR="0" algn="ctr">
                        <a:lnSpc>
                          <a:spcPct val="107000"/>
                        </a:lnSpc>
                        <a:spcBef>
                          <a:spcPts val="0"/>
                        </a:spcBef>
                        <a:spcAft>
                          <a:spcPts val="0"/>
                        </a:spcAft>
                      </a:pPr>
                      <a:r>
                        <a:rPr lang="en-GB" sz="1400" i="1" dirty="0">
                          <a:solidFill>
                            <a:schemeClr val="tx1"/>
                          </a:solidFill>
                          <a:effectLst/>
                          <a:latin typeface="+mn-lt"/>
                          <a:ea typeface="Times New Roman" panose="02020603050405020304" pitchFamily="18" charset="0"/>
                        </a:rPr>
                        <a:t>2017-18</a:t>
                      </a:r>
                      <a:endParaRPr lang="en-US" sz="1400" i="1"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529588">
                <a:tc>
                  <a:txBody>
                    <a:bodyPr/>
                    <a:lstStyle/>
                    <a:p>
                      <a:pPr marL="457200" marR="0" indent="-228600">
                        <a:lnSpc>
                          <a:spcPct val="107000"/>
                        </a:lnSpc>
                        <a:spcBef>
                          <a:spcPts val="0"/>
                        </a:spcBef>
                        <a:spcAft>
                          <a:spcPts val="0"/>
                        </a:spcAft>
                      </a:pPr>
                      <a:r>
                        <a:rPr lang="en-US" sz="1400" b="0" dirty="0">
                          <a:solidFill>
                            <a:schemeClr val="tx1"/>
                          </a:solidFill>
                          <a:effectLst/>
                          <a:latin typeface="+mn-lt"/>
                          <a:ea typeface="Arial" panose="020B0604020202020204" pitchFamily="34" charset="0"/>
                          <a:cs typeface="Times New Roman" panose="02020603050405020304" pitchFamily="18" charset="0"/>
                        </a:rPr>
                        <a:t>3.1 Developing sectoral plans, objectives and indicators that directly support realization of the overall response’s strategic objectives</a:t>
                      </a: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400" dirty="0">
                          <a:solidFill>
                            <a:schemeClr val="tx1"/>
                          </a:solidFill>
                          <a:effectLst/>
                          <a:latin typeface="+mn-lt"/>
                        </a:rPr>
                        <a:t>Strategic plan based on identified priorities, shows synergies with other sectors against strategic objectives, addresses cross cutting issues, incorporates exit strategy discussion and is developed jointly with partners. Plan is updated regularly and guides response.</a:t>
                      </a:r>
                      <a:endParaRPr lang="en-US" sz="14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dirty="0">
                          <a:solidFill>
                            <a:schemeClr val="tx1"/>
                          </a:solidFill>
                          <a:effectLst/>
                          <a:latin typeface="+mn-lt"/>
                          <a:ea typeface="Times New Roman" panose="02020603050405020304" pitchFamily="18" charset="0"/>
                        </a:rPr>
                        <a:t>Satisfactory</a:t>
                      </a: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GB" sz="1400" dirty="0">
                          <a:solidFill>
                            <a:schemeClr val="tx1"/>
                          </a:solidFill>
                          <a:effectLst/>
                          <a:latin typeface="+mn-lt"/>
                          <a:ea typeface="Times New Roman" panose="02020603050405020304" pitchFamily="18" charset="0"/>
                        </a:rPr>
                        <a:t>Satisfactory</a:t>
                      </a:r>
                      <a:endParaRPr lang="en-US" sz="14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GB" sz="1400" dirty="0">
                          <a:solidFill>
                            <a:schemeClr val="tx1"/>
                          </a:solidFill>
                          <a:effectLst/>
                          <a:latin typeface="+mn-lt"/>
                          <a:ea typeface="Times New Roman" panose="02020603050405020304" pitchFamily="18" charset="0"/>
                        </a:rPr>
                        <a:t>Good</a:t>
                      </a:r>
                      <a:endParaRPr lang="en-US" sz="14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1"/>
                  </a:ext>
                </a:extLst>
              </a:tr>
              <a:tr h="836727">
                <a:tc>
                  <a:txBody>
                    <a:bodyPr/>
                    <a:lstStyle/>
                    <a:p>
                      <a:pPr marL="457200" marR="0" indent="-228600">
                        <a:lnSpc>
                          <a:spcPct val="107000"/>
                        </a:lnSpc>
                        <a:spcBef>
                          <a:spcPts val="0"/>
                        </a:spcBef>
                        <a:spcAft>
                          <a:spcPts val="0"/>
                        </a:spcAft>
                      </a:pPr>
                      <a:r>
                        <a:rPr lang="en-US" sz="1400" b="0">
                          <a:solidFill>
                            <a:schemeClr val="tx1"/>
                          </a:solidFill>
                          <a:effectLst/>
                          <a:latin typeface="+mn-lt"/>
                          <a:ea typeface="Arial" panose="020B0604020202020204" pitchFamily="34" charset="0"/>
                          <a:cs typeface="Times New Roman" panose="02020603050405020304" pitchFamily="18" charset="0"/>
                        </a:rPr>
                        <a:t>3.2 Applying and adhering to common standards and guidelines </a:t>
                      </a:r>
                      <a:endParaRPr lang="en-US" sz="1400" b="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400" dirty="0">
                          <a:solidFill>
                            <a:schemeClr val="tx1"/>
                          </a:solidFill>
                          <a:effectLst/>
                          <a:latin typeface="+mn-lt"/>
                        </a:rPr>
                        <a:t>Use of existing national standards and guidelines where possible. Standards and guidance are agreed to, adhered to and reported against.</a:t>
                      </a:r>
                      <a:endParaRPr lang="en-US" sz="14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dirty="0">
                          <a:solidFill>
                            <a:schemeClr val="tx1"/>
                          </a:solidFill>
                          <a:effectLst/>
                          <a:latin typeface="+mn-lt"/>
                          <a:ea typeface="Times New Roman" panose="02020603050405020304" pitchFamily="18" charset="0"/>
                        </a:rPr>
                        <a:t>Good</a:t>
                      </a: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algn="ctr">
                        <a:lnSpc>
                          <a:spcPct val="107000"/>
                        </a:lnSpc>
                        <a:spcBef>
                          <a:spcPts val="0"/>
                        </a:spcBef>
                        <a:spcAft>
                          <a:spcPts val="0"/>
                        </a:spcAft>
                      </a:pPr>
                      <a:r>
                        <a:rPr lang="en-GB" sz="1400" dirty="0">
                          <a:solidFill>
                            <a:schemeClr val="tx1"/>
                          </a:solidFill>
                          <a:effectLst/>
                          <a:latin typeface="+mn-lt"/>
                          <a:ea typeface="Times New Roman" panose="02020603050405020304" pitchFamily="18" charset="0"/>
                        </a:rPr>
                        <a:t>Good</a:t>
                      </a:r>
                      <a:endParaRPr lang="en-US" sz="14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en-US" sz="1400" dirty="0">
                          <a:solidFill>
                            <a:schemeClr val="tx1"/>
                          </a:solidFill>
                          <a:effectLst/>
                          <a:latin typeface="+mn-lt"/>
                          <a:ea typeface="Times New Roman" panose="02020603050405020304" pitchFamily="18" charset="0"/>
                        </a:rPr>
                        <a:t>Good</a:t>
                      </a:r>
                    </a:p>
                    <a:p>
                      <a:pPr marL="0" marR="0" algn="ctr">
                        <a:lnSpc>
                          <a:spcPct val="107000"/>
                        </a:lnSpc>
                        <a:spcBef>
                          <a:spcPts val="0"/>
                        </a:spcBef>
                        <a:spcAft>
                          <a:spcPts val="0"/>
                        </a:spcAft>
                      </a:pPr>
                      <a:endParaRPr lang="en-US" sz="14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2"/>
                  </a:ext>
                </a:extLst>
              </a:tr>
              <a:tr h="1224292">
                <a:tc>
                  <a:txBody>
                    <a:bodyPr/>
                    <a:lstStyle/>
                    <a:p>
                      <a:pPr marL="457200" marR="0" indent="-228600">
                        <a:lnSpc>
                          <a:spcPct val="107000"/>
                        </a:lnSpc>
                        <a:spcBef>
                          <a:spcPts val="0"/>
                        </a:spcBef>
                        <a:spcAft>
                          <a:spcPts val="0"/>
                        </a:spcAft>
                      </a:pPr>
                      <a:r>
                        <a:rPr lang="en-US" sz="1400" b="0" dirty="0">
                          <a:solidFill>
                            <a:schemeClr val="tx1"/>
                          </a:solidFill>
                          <a:effectLst/>
                          <a:latin typeface="+mn-lt"/>
                          <a:ea typeface="Arial" panose="020B0604020202020204" pitchFamily="34" charset="0"/>
                          <a:cs typeface="Times New Roman" panose="02020603050405020304" pitchFamily="18" charset="0"/>
                        </a:rPr>
                        <a:t>3.3 Clarifying funding requirements, helping to set priorities, and agreeing Cluster contributions to the HC’s overall humanitarian funding proposals </a:t>
                      </a:r>
                      <a:endParaRPr lang="en-US" sz="1400" b="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400" dirty="0">
                          <a:solidFill>
                            <a:schemeClr val="tx1"/>
                          </a:solidFill>
                          <a:effectLst/>
                          <a:latin typeface="+mn-lt"/>
                        </a:rPr>
                        <a:t>Funding requirements determined with partners, allocation under jointly agreed criteria and prioritization, status tracked and information shared.</a:t>
                      </a:r>
                      <a:endParaRPr lang="en-US" sz="14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dirty="0">
                          <a:solidFill>
                            <a:schemeClr val="tx1"/>
                          </a:solidFill>
                          <a:effectLst/>
                          <a:latin typeface="+mn-lt"/>
                          <a:ea typeface="Times New Roman" panose="02020603050405020304" pitchFamily="18" charset="0"/>
                        </a:rPr>
                        <a:t>Satisfactory</a:t>
                      </a: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GB" sz="1400" dirty="0">
                          <a:solidFill>
                            <a:schemeClr val="tx1"/>
                          </a:solidFill>
                          <a:effectLst/>
                          <a:latin typeface="+mn-lt"/>
                          <a:ea typeface="Times New Roman" panose="02020603050405020304" pitchFamily="18" charset="0"/>
                        </a:rPr>
                        <a:t>Good</a:t>
                      </a:r>
                      <a:endParaRPr lang="en-US" sz="14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en-US" sz="1400" dirty="0">
                          <a:solidFill>
                            <a:schemeClr val="tx1"/>
                          </a:solidFill>
                          <a:effectLst/>
                          <a:latin typeface="+mn-lt"/>
                          <a:ea typeface="Times New Roman" panose="02020603050405020304" pitchFamily="18" charset="0"/>
                        </a:rPr>
                        <a:t>Good</a:t>
                      </a:r>
                    </a:p>
                    <a:p>
                      <a:pPr marL="0" marR="0" algn="ctr">
                        <a:lnSpc>
                          <a:spcPct val="107000"/>
                        </a:lnSpc>
                        <a:spcBef>
                          <a:spcPts val="0"/>
                        </a:spcBef>
                        <a:spcAft>
                          <a:spcPts val="0"/>
                        </a:spcAft>
                      </a:pPr>
                      <a:endParaRPr lang="en-US" sz="1400" dirty="0">
                        <a:solidFill>
                          <a:schemeClr val="tx1"/>
                        </a:solidFill>
                        <a:effectLst/>
                        <a:latin typeface="+mn-lt"/>
                        <a:ea typeface="Times New Roman" panose="02020603050405020304" pitchFamily="18" charset="0"/>
                      </a:endParaRPr>
                    </a:p>
                  </a:txBody>
                  <a:tcPr marL="24765" marR="24765" marT="24765" marB="247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76393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7880</TotalTime>
  <Words>1566</Words>
  <Application>Microsoft Office PowerPoint</Application>
  <PresentationFormat>On-screen Show (4:3)</PresentationFormat>
  <Paragraphs>260</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Tahoma</vt:lpstr>
      <vt:lpstr>Times New Roman</vt:lpstr>
      <vt:lpstr>Wingdings</vt:lpstr>
      <vt:lpstr>ヒラギノ明朝 ProN W3</vt:lpstr>
      <vt:lpstr>Office Theme</vt:lpstr>
      <vt:lpstr>South Sudan Nutrition Cluster Performance Monitoring (CCPM) Review Workshop: Preliminary results    </vt:lpstr>
      <vt:lpstr>Objectives of South Sudan Nutrition CCPM</vt:lpstr>
      <vt:lpstr>Remember that CCPM DOES NOT…</vt:lpstr>
      <vt:lpstr>Process of South Sudan Nutrition CCPM</vt:lpstr>
      <vt:lpstr>South Sudan Nutrition CCPM 2017-2018: Response Rates</vt:lpstr>
      <vt:lpstr>Scores and Colour Coding </vt:lpstr>
      <vt:lpstr>1. Supporting Service Delivery</vt:lpstr>
      <vt:lpstr>2. Informing strategic decision-making of the HC/HCT for the humanitarian response</vt:lpstr>
      <vt:lpstr>3. Planning and strategy development </vt:lpstr>
      <vt:lpstr>4. Monitoring and Evaluating Performance</vt:lpstr>
      <vt:lpstr>5. Building national capacity in contingency planning/preparedness. </vt:lpstr>
      <vt:lpstr>6. Undertake robust advocacy</vt:lpstr>
      <vt:lpstr>Accountability to affected population</vt:lpstr>
      <vt:lpstr>Next Steps for the CCPM </vt:lpstr>
      <vt:lpstr>PowerPoint Presentation</vt:lpstr>
      <vt:lpstr>Group Work </vt:lpstr>
      <vt:lpstr>Group work: each group should</vt:lpstr>
      <vt:lpstr>Plenary discussion</vt:lpstr>
    </vt:vector>
  </TitlesOfParts>
  <Company>UNICEF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Nyauma Nyasani</dc:creator>
  <cp:lastModifiedBy>Isaack Manyama</cp:lastModifiedBy>
  <cp:revision>140</cp:revision>
  <dcterms:created xsi:type="dcterms:W3CDTF">2014-02-06T10:55:32Z</dcterms:created>
  <dcterms:modified xsi:type="dcterms:W3CDTF">2018-01-23T12:38:01Z</dcterms:modified>
</cp:coreProperties>
</file>