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69" r:id="rId3"/>
    <p:sldId id="257" r:id="rId4"/>
    <p:sldId id="258" r:id="rId5"/>
    <p:sldId id="263" r:id="rId6"/>
    <p:sldId id="281" r:id="rId7"/>
    <p:sldId id="261" r:id="rId8"/>
    <p:sldId id="282" r:id="rId9"/>
    <p:sldId id="278" r:id="rId10"/>
    <p:sldId id="260" r:id="rId11"/>
    <p:sldId id="275" r:id="rId12"/>
    <p:sldId id="276" r:id="rId13"/>
    <p:sldId id="266" r:id="rId14"/>
    <p:sldId id="264" r:id="rId15"/>
    <p:sldId id="265" r:id="rId16"/>
    <p:sldId id="280" r:id="rId1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3011" autoAdjust="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1290" y="21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559BC2E-B910-4D78-8FED-D142F4AB34B7}" type="datetimeFigureOut">
              <a:rPr lang="en-GB" smtClean="0"/>
              <a:pPr/>
              <a:t>08/06/2016</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C5E0EF2-D4BE-4306-861C-70AAF170B6B9}" type="slidenum">
              <a:rPr lang="en-GB" smtClean="0"/>
              <a:pPr/>
              <a:t>‹#›</a:t>
            </a:fld>
            <a:endParaRPr lang="en-GB"/>
          </a:p>
        </p:txBody>
      </p:sp>
    </p:spTree>
    <p:extLst>
      <p:ext uri="{BB962C8B-B14F-4D97-AF65-F5344CB8AC3E}">
        <p14:creationId xmlns:p14="http://schemas.microsoft.com/office/powerpoint/2010/main" xmlns="" val="180352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0FD8CEB8-E80E-4023-ACB1-2215A2C40D7C}" type="datetimeFigureOut">
              <a:rPr lang="en-GB" smtClean="0"/>
              <a:pPr/>
              <a:t>08/06/2016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FA1369B4-255C-497A-8D6F-3C0D2ADFF37D}" type="slidenum">
              <a:rPr lang="en-GB" smtClean="0"/>
              <a:pPr/>
              <a:t>‹#›</a:t>
            </a:fld>
            <a:endParaRPr lang="en-GB"/>
          </a:p>
        </p:txBody>
      </p:sp>
    </p:spTree>
    <p:extLst>
      <p:ext uri="{BB962C8B-B14F-4D97-AF65-F5344CB8AC3E}">
        <p14:creationId xmlns:p14="http://schemas.microsoft.com/office/powerpoint/2010/main" xmlns="" val="2452331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1</a:t>
            </a:fld>
            <a:endParaRPr lang="en-GB"/>
          </a:p>
        </p:txBody>
      </p:sp>
    </p:spTree>
    <p:extLst>
      <p:ext uri="{BB962C8B-B14F-4D97-AF65-F5344CB8AC3E}">
        <p14:creationId xmlns:p14="http://schemas.microsoft.com/office/powerpoint/2010/main" xmlns="" val="703080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a:t>
            </a:r>
          </a:p>
          <a:p>
            <a:pPr marL="171450" indent="-171450">
              <a:buFontTx/>
              <a:buChar char="-"/>
            </a:pPr>
            <a:r>
              <a:rPr lang="en-US" dirty="0" smtClean="0"/>
              <a:t>To share the right link with the right people – i.e. do no share the link for the cluster coordinator with cluster partners and don’t share links between clusters</a:t>
            </a:r>
          </a:p>
          <a:p>
            <a:pPr marL="171450" indent="-171450">
              <a:buFontTx/>
              <a:buChar char="-"/>
            </a:pPr>
            <a:r>
              <a:rPr lang="en-US" dirty="0" smtClean="0"/>
              <a:t>Not to insert sensitive information in the comment boxes, as these automatically will be part of the Preliminary Coordination Performance Report. In principal these comments are to be taken out, but better to be safe than sorry.</a:t>
            </a:r>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10</a:t>
            </a:fld>
            <a:endParaRPr lang="en-GB"/>
          </a:p>
        </p:txBody>
      </p:sp>
    </p:spTree>
    <p:extLst>
      <p:ext uri="{BB962C8B-B14F-4D97-AF65-F5344CB8AC3E}">
        <p14:creationId xmlns:p14="http://schemas.microsoft.com/office/powerpoint/2010/main" xmlns="" val="481764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11</a:t>
            </a:fld>
            <a:endParaRPr lang="en-GB"/>
          </a:p>
        </p:txBody>
      </p:sp>
    </p:spTree>
    <p:extLst>
      <p:ext uri="{BB962C8B-B14F-4D97-AF65-F5344CB8AC3E}">
        <p14:creationId xmlns:p14="http://schemas.microsoft.com/office/powerpoint/2010/main" xmlns="" val="3799475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12</a:t>
            </a:fld>
            <a:endParaRPr lang="en-GB"/>
          </a:p>
        </p:txBody>
      </p:sp>
    </p:spTree>
    <p:extLst>
      <p:ext uri="{BB962C8B-B14F-4D97-AF65-F5344CB8AC3E}">
        <p14:creationId xmlns:p14="http://schemas.microsoft.com/office/powerpoint/2010/main" xmlns="" val="9719326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sng" dirty="0" smtClean="0">
                <a:latin typeface="Arial" pitchFamily="34" charset="0"/>
                <a:cs typeface="Arial" pitchFamily="34" charset="0"/>
              </a:rPr>
              <a:t>Background information (if asked)</a:t>
            </a:r>
            <a:r>
              <a:rPr lang="en-US" sz="1200" dirty="0" smtClean="0">
                <a:latin typeface="Arial" pitchFamily="34" charset="0"/>
                <a:cs typeface="Arial" pitchFamily="34" charset="0"/>
              </a:rPr>
              <a:t>: In the report, there is a column</a:t>
            </a:r>
            <a:r>
              <a:rPr lang="en-US" sz="1200" baseline="0" dirty="0" smtClean="0">
                <a:latin typeface="Arial" pitchFamily="34" charset="0"/>
                <a:cs typeface="Arial" pitchFamily="34" charset="0"/>
              </a:rPr>
              <a:t> labeled ‘performance status’.  Each core function gets a score (the median) based on the calculation of responses to the questionnaires.  </a:t>
            </a:r>
            <a:r>
              <a:rPr lang="en-GB" sz="1200" dirty="0" smtClean="0">
                <a:latin typeface="Arial" pitchFamily="34" charset="0"/>
                <a:cs typeface="Arial" pitchFamily="34" charset="0"/>
              </a:rPr>
              <a:t>The score is classified into a 4-category scale of performance status: </a:t>
            </a: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Green    =  Strong (&gt; 0.75) </a:t>
            </a: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Yellow   =  Satisfactory (0.51-0.75</a:t>
            </a:r>
            <a:r>
              <a:rPr lang="en-GB" sz="1200" b="0" i="0" u="none" strike="noStrike" kern="1200" baseline="0" dirty="0" smtClean="0">
                <a:solidFill>
                  <a:schemeClr val="tx1"/>
                </a:solidFill>
                <a:effectLst/>
                <a:latin typeface="Arial" pitchFamily="34" charset="0"/>
                <a:cs typeface="Arial" pitchFamily="34" charset="0"/>
              </a:rPr>
              <a:t> )</a:t>
            </a:r>
            <a:endParaRPr lang="en-GB" sz="1200" b="0" i="0" u="none" strike="noStrike" kern="1200" dirty="0" smtClean="0">
              <a:solidFill>
                <a:schemeClr val="tx1"/>
              </a:solidFill>
              <a:effectLst/>
              <a:latin typeface="Arial" pitchFamily="34" charset="0"/>
              <a:cs typeface="Arial" pitchFamily="34" charset="0"/>
            </a:endParaRP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Orange  =  Unsatisfactory (0.26-0.50)</a:t>
            </a: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Red       =  Weak (≤ 0.25)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Arial" pitchFamily="34" charset="0"/>
                <a:cs typeface="Arial" pitchFamily="34" charset="0"/>
              </a:rPr>
              <a:t> </a:t>
            </a:r>
            <a:endParaRPr lang="en-US" sz="1200" b="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latin typeface="Arial" pitchFamily="34" charset="0"/>
                <a:cs typeface="Arial" pitchFamily="34" charset="0"/>
                <a:sym typeface="Wingdings" pitchFamily="2" charset="2"/>
              </a:rPr>
              <a:t> </a:t>
            </a:r>
            <a:r>
              <a:rPr lang="en-US" sz="1200" b="0" dirty="0" smtClean="0">
                <a:latin typeface="Arial" pitchFamily="34" charset="0"/>
                <a:cs typeface="Arial" pitchFamily="34" charset="0"/>
              </a:rPr>
              <a:t>The scoring for each question assists in identifying those</a:t>
            </a:r>
            <a:r>
              <a:rPr lang="en-US" sz="1200" b="0" baseline="0" dirty="0" smtClean="0">
                <a:latin typeface="Arial" pitchFamily="34" charset="0"/>
                <a:cs typeface="Arial" pitchFamily="34" charset="0"/>
              </a:rPr>
              <a:t> </a:t>
            </a:r>
            <a:r>
              <a:rPr lang="en-US" sz="1200" b="0" dirty="0" smtClean="0">
                <a:latin typeface="Arial" pitchFamily="34" charset="0"/>
                <a:cs typeface="Arial" pitchFamily="34" charset="0"/>
              </a:rPr>
              <a:t>function that require improvement and additional support.</a:t>
            </a:r>
            <a:endParaRPr lang="en-GB" sz="1200" b="0" dirty="0" smtClean="0">
              <a:latin typeface="Arial" pitchFamily="34" charset="0"/>
              <a:cs typeface="Arial" pitchFamily="34" charset="0"/>
            </a:endParaRPr>
          </a:p>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14</a:t>
            </a:fld>
            <a:endParaRPr lang="en-GB"/>
          </a:p>
        </p:txBody>
      </p:sp>
    </p:spTree>
    <p:extLst>
      <p:ext uri="{BB962C8B-B14F-4D97-AF65-F5344CB8AC3E}">
        <p14:creationId xmlns:p14="http://schemas.microsoft.com/office/powerpoint/2010/main" xmlns="" val="3316364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15</a:t>
            </a:fld>
            <a:endParaRPr lang="en-GB"/>
          </a:p>
        </p:txBody>
      </p:sp>
    </p:spTree>
    <p:extLst>
      <p:ext uri="{BB962C8B-B14F-4D97-AF65-F5344CB8AC3E}">
        <p14:creationId xmlns:p14="http://schemas.microsoft.com/office/powerpoint/2010/main" xmlns="" val="14716579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It is recommended to the stock taking of the progress  at the cluster meetings are recoded in the minutes from the meeting.</a:t>
            </a:r>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16</a:t>
            </a:fld>
            <a:endParaRPr lang="en-GB"/>
          </a:p>
        </p:txBody>
      </p:sp>
    </p:spTree>
    <p:extLst>
      <p:ext uri="{BB962C8B-B14F-4D97-AF65-F5344CB8AC3E}">
        <p14:creationId xmlns:p14="http://schemas.microsoft.com/office/powerpoint/2010/main" xmlns="" val="2041847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A1369B4-255C-497A-8D6F-3C0D2ADFF37D}" type="slidenum">
              <a:rPr lang="en-GB" smtClean="0"/>
              <a:pPr/>
              <a:t>2</a:t>
            </a:fld>
            <a:endParaRPr lang="en-GB"/>
          </a:p>
        </p:txBody>
      </p:sp>
      <p:sp>
        <p:nvSpPr>
          <p:cNvPr id="5" name="Notes Placeholder 4"/>
          <p:cNvSpPr>
            <a:spLocks noGrp="1"/>
          </p:cNvSpPr>
          <p:nvPr>
            <p:ph type="body" sz="quarter" idx="11"/>
          </p:nvPr>
        </p:nvSpPr>
        <p:spPr/>
        <p:txBody>
          <a:bodyPr/>
          <a:lstStyle/>
          <a:p>
            <a:r>
              <a:rPr lang="en-US" b="1" u="sng" dirty="0" smtClean="0"/>
              <a:t>Support from Global Clusters and OCHA:</a:t>
            </a:r>
          </a:p>
          <a:p>
            <a:pPr marL="171450" indent="-171450">
              <a:buFont typeface="Arial" panose="020B0604020202020204" pitchFamily="34" charset="0"/>
              <a:buChar char="•"/>
            </a:pPr>
            <a:r>
              <a:rPr lang="en-US" dirty="0" smtClean="0"/>
              <a:t>Facilitation support can be provided by the secretariats of the Global Clusters and OCHA-HQ.</a:t>
            </a:r>
          </a:p>
          <a:p>
            <a:pPr marL="171450" indent="-171450">
              <a:buFont typeface="Arial" panose="020B0604020202020204" pitchFamily="34" charset="0"/>
              <a:buChar char="•"/>
            </a:pPr>
            <a:r>
              <a:rPr lang="en-US" dirty="0" smtClean="0"/>
              <a:t>Technical  support to implement the CPM questionnaires is provided by those Clusters who has the  survey tool and OCHA provides technical support to those clusters who do not have the survey tool.</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GB" dirty="0" smtClean="0"/>
              <a:t>In </a:t>
            </a:r>
            <a:r>
              <a:rPr lang="en-GB" dirty="0"/>
              <a:t>protracted crises, the CPM should be implemented on an annual basis, but clusters decide when to implement it. </a:t>
            </a:r>
          </a:p>
          <a:p>
            <a:pPr marL="171450" indent="-171450">
              <a:buFont typeface="Arial" panose="020B0604020202020204" pitchFamily="34" charset="0"/>
              <a:buChar char="•"/>
            </a:pPr>
            <a:r>
              <a:rPr lang="en-GB" dirty="0"/>
              <a:t>If several of the core functions have been registered as weak, requiring more frequent monitoring and follow-up on improvement actions, it is recommended that the CPM is implemented on a more regular basis.</a:t>
            </a:r>
          </a:p>
          <a:p>
            <a:pPr marL="171450" indent="-171450">
              <a:buFont typeface="Arial" panose="020B0604020202020204" pitchFamily="34" charset="0"/>
              <a:buChar char="•"/>
            </a:pPr>
            <a:r>
              <a:rPr lang="en-GB" dirty="0"/>
              <a:t>Experience shows that it is difficult to implement the CPM in a context where clusters have simultaneous commitments (e.g. the Strategic Planning Process, donor visits etc.) or the cluster architecture is in transition.</a:t>
            </a:r>
          </a:p>
          <a:p>
            <a:pPr marL="171450" indent="-171450">
              <a:buFont typeface="Arial" panose="020B0604020202020204" pitchFamily="34" charset="0"/>
              <a:buChar char="•"/>
            </a:pPr>
            <a:endParaRPr lang="en-US" dirty="0"/>
          </a:p>
          <a:p>
            <a:endParaRPr lang="en-GB" dirty="0"/>
          </a:p>
        </p:txBody>
      </p:sp>
    </p:spTree>
    <p:extLst>
      <p:ext uri="{BB962C8B-B14F-4D97-AF65-F5344CB8AC3E}">
        <p14:creationId xmlns:p14="http://schemas.microsoft.com/office/powerpoint/2010/main" xmlns="" val="3070727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a:t>
            </a:r>
          </a:p>
          <a:p>
            <a:pPr marL="171450" indent="-171450">
              <a:buFont typeface="Arial" panose="020B0604020202020204" pitchFamily="34" charset="0"/>
              <a:buChar char="•"/>
            </a:pPr>
            <a:r>
              <a:rPr lang="en-GB" dirty="0" smtClean="0"/>
              <a:t>based on a review of humanitarian response to major disasters in 2010 and 2011 (Haiti and Pakistan) </a:t>
            </a:r>
          </a:p>
          <a:p>
            <a:pPr marL="171450" indent="-171450">
              <a:buFont typeface="Arial" panose="020B0604020202020204" pitchFamily="34" charset="0"/>
              <a:buChar char="•"/>
            </a:pPr>
            <a:r>
              <a:rPr lang="en-GB" dirty="0" smtClean="0"/>
              <a:t>55 actions agreed by the IASC Principals in December 2011 focused on leadership, coordination and accountability to affected people.</a:t>
            </a:r>
          </a:p>
          <a:p>
            <a:pPr marL="171450" indent="-171450">
              <a:buFont typeface="Arial" panose="020B0604020202020204" pitchFamily="34" charset="0"/>
              <a:buChar char="•"/>
            </a:pPr>
            <a:r>
              <a:rPr lang="en-GB" dirty="0" smtClean="0"/>
              <a:t>actions are aimed at simplifying processes and mechanisms, improving inter-agency communication and collaboration and building confidence in the humanitarian system as a whole. </a:t>
            </a:r>
          </a:p>
          <a:p>
            <a:pPr marL="171450" indent="-171450">
              <a:buFont typeface="Arial" panose="020B0604020202020204" pitchFamily="34" charset="0"/>
              <a:buChar char="•"/>
            </a:pPr>
            <a:r>
              <a:rPr lang="en-GB" dirty="0" smtClean="0"/>
              <a:t>calls for change in operational methods and for focus on results and not just process. Improving coordination and accountability are essential elements of this agenda. </a:t>
            </a:r>
          </a:p>
          <a:p>
            <a:endParaRPr lang="en-GB" dirty="0" smtClean="0"/>
          </a:p>
          <a:p>
            <a:r>
              <a:rPr lang="en-US" dirty="0" smtClean="0"/>
              <a:t>IASC Sub-WG:</a:t>
            </a:r>
            <a:endParaRPr lang="en-GB" dirty="0" smtClean="0"/>
          </a:p>
          <a:p>
            <a:pPr marL="171450" indent="-171450">
              <a:buFont typeface="Arial" panose="020B0604020202020204" pitchFamily="34" charset="0"/>
              <a:buChar char="•"/>
            </a:pPr>
            <a:r>
              <a:rPr lang="en-GB" dirty="0" smtClean="0"/>
              <a:t>TA -&gt; SWG tasked to review cluster guidance and consider ways to monitor the performance of cluster coordination at country level.  </a:t>
            </a:r>
          </a:p>
          <a:p>
            <a:pPr marL="171450" indent="-171450">
              <a:buFont typeface="Arial" panose="020B0604020202020204" pitchFamily="34" charset="0"/>
              <a:buChar char="•"/>
            </a:pPr>
            <a:r>
              <a:rPr lang="en-GB" dirty="0" smtClean="0"/>
              <a:t>By September 2012, a coordination performance monitoring tool was developed and being tested in a few pilot countries (Pakistan, Somalia, South Sudan). </a:t>
            </a:r>
          </a:p>
          <a:p>
            <a:pPr marL="171450" indent="-171450">
              <a:buFont typeface="Arial" panose="020B0604020202020204" pitchFamily="34" charset="0"/>
              <a:buChar char="•"/>
            </a:pPr>
            <a:r>
              <a:rPr lang="en-GB" dirty="0" smtClean="0"/>
              <a:t>The coordination performance monitoring tools and reporting frequency were endorsed by the IASC Working Group in August 2012, and shared with the IASC Principals in December 2012. </a:t>
            </a:r>
          </a:p>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3</a:t>
            </a:fld>
            <a:endParaRPr lang="en-GB"/>
          </a:p>
        </p:txBody>
      </p:sp>
    </p:spTree>
    <p:extLst>
      <p:ext uri="{BB962C8B-B14F-4D97-AF65-F5344CB8AC3E}">
        <p14:creationId xmlns:p14="http://schemas.microsoft.com/office/powerpoint/2010/main" xmlns="" val="3029202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Questions on</a:t>
            </a:r>
            <a:r>
              <a:rPr lang="en-US" b="1" u="sng" baseline="0" dirty="0" smtClean="0"/>
              <a:t> accountability to affected populations:</a:t>
            </a:r>
          </a:p>
          <a:p>
            <a:pPr marL="228600" indent="-228600">
              <a:buFont typeface="+mj-lt"/>
              <a:buAutoNum type="arabicPeriod"/>
            </a:pPr>
            <a:r>
              <a:rPr lang="en-US" baseline="0" dirty="0" smtClean="0"/>
              <a:t>Have mechanisms – agreed upon by cluster partners – to consult and involve affected populations in decision –making, been used by cluster partners/your organization when possible?</a:t>
            </a:r>
          </a:p>
          <a:p>
            <a:pPr marL="228600" indent="-228600">
              <a:buFont typeface="+mj-lt"/>
              <a:buAutoNum type="arabicPeriod"/>
            </a:pPr>
            <a:r>
              <a:rPr lang="en-US" baseline="0" dirty="0" smtClean="0"/>
              <a:t>Have mechanisms – agreed upon by cluster partners – to receive, investigate and act upon complaints on the assistance received, been used by cluster partners/your organization  when possible?</a:t>
            </a:r>
          </a:p>
          <a:p>
            <a:pPr marL="0" indent="0">
              <a:buFont typeface="+mj-lt"/>
              <a:buNone/>
            </a:pPr>
            <a:endParaRPr lang="en-US" dirty="0" smtClean="0"/>
          </a:p>
          <a:p>
            <a:pPr marL="0" indent="0">
              <a:buFont typeface="+mj-lt"/>
              <a:buNone/>
            </a:pPr>
            <a:r>
              <a:rPr lang="en-US" dirty="0" smtClean="0"/>
              <a:t>The support</a:t>
            </a:r>
            <a:r>
              <a:rPr lang="en-US" baseline="0" dirty="0" smtClean="0"/>
              <a:t> to affected populations is strengthened through improved coordination and increased inclusion of the issue in the decision making process. </a:t>
            </a:r>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4</a:t>
            </a:fld>
            <a:endParaRPr lang="en-GB"/>
          </a:p>
        </p:txBody>
      </p:sp>
    </p:spTree>
    <p:extLst>
      <p:ext uri="{BB962C8B-B14F-4D97-AF65-F5344CB8AC3E}">
        <p14:creationId xmlns:p14="http://schemas.microsoft.com/office/powerpoint/2010/main" xmlns="" val="2979737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5</a:t>
            </a:fld>
            <a:endParaRPr lang="en-GB"/>
          </a:p>
        </p:txBody>
      </p:sp>
    </p:spTree>
    <p:extLst>
      <p:ext uri="{BB962C8B-B14F-4D97-AF65-F5344CB8AC3E}">
        <p14:creationId xmlns:p14="http://schemas.microsoft.com/office/powerpoint/2010/main" xmlns="" val="3247479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6</a:t>
            </a:fld>
            <a:endParaRPr lang="en-GB"/>
          </a:p>
        </p:txBody>
      </p:sp>
    </p:spTree>
    <p:extLst>
      <p:ext uri="{BB962C8B-B14F-4D97-AF65-F5344CB8AC3E}">
        <p14:creationId xmlns:p14="http://schemas.microsoft.com/office/powerpoint/2010/main" xmlns="" val="1501459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Coordination </a:t>
            </a:r>
            <a:r>
              <a:rPr lang="en-US" b="1" u="sng" dirty="0"/>
              <a:t>of the CPM:</a:t>
            </a:r>
          </a:p>
          <a:p>
            <a:pPr marL="171450" indent="-171450">
              <a:buFont typeface="Arial" panose="020B0604020202020204" pitchFamily="34" charset="0"/>
              <a:buChar char="•"/>
            </a:pPr>
            <a:r>
              <a:rPr lang="en-GB" dirty="0">
                <a:solidFill>
                  <a:srgbClr val="000000"/>
                </a:solidFill>
              </a:rPr>
              <a:t>Preference is that all clusters carry out the CPM exercise at the same time. </a:t>
            </a:r>
          </a:p>
          <a:p>
            <a:pPr marL="171450" indent="-171450">
              <a:buFont typeface="Arial" panose="020B0604020202020204" pitchFamily="34" charset="0"/>
              <a:buChar char="•"/>
            </a:pPr>
            <a:r>
              <a:rPr lang="en-GB" dirty="0">
                <a:solidFill>
                  <a:srgbClr val="000000"/>
                </a:solidFill>
              </a:rPr>
              <a:t>If there is not agreement by the HC/HCT and/or clusters to carry out CPM across all clusters, individual (or small groups of clusters) are free to implement CPM on their own, with support of their Global Cluster.</a:t>
            </a:r>
            <a:endParaRPr lang="en-GB" sz="1400" dirty="0">
              <a:solidFill>
                <a:srgbClr val="000000"/>
              </a:solidFill>
            </a:endParaRPr>
          </a:p>
          <a:p>
            <a:pPr marL="171450" indent="-171450">
              <a:buFont typeface="Arial" panose="020B0604020202020204" pitchFamily="34" charset="0"/>
              <a:buChar char="•"/>
            </a:pPr>
            <a:r>
              <a:rPr lang="en-GB" dirty="0"/>
              <a:t>If the country cluster expresses interest in implementing the CPM to the global cluster, the global cluster should (</a:t>
            </a:r>
            <a:r>
              <a:rPr lang="en-GB" dirty="0" err="1"/>
              <a:t>i</a:t>
            </a:r>
            <a:r>
              <a:rPr lang="en-GB" dirty="0"/>
              <a:t>) encourage the country cluster to speak to the other clusters and the OCHA Office to encourage multi-cluster participation and (ii) inform OCHA, which then will inform the relevant OCHA Office. </a:t>
            </a:r>
          </a:p>
          <a:p>
            <a:pPr marL="171450" indent="-171450">
              <a:buFont typeface="Arial" panose="020B0604020202020204" pitchFamily="34" charset="0"/>
              <a:buChar char="•"/>
            </a:pPr>
            <a:r>
              <a:rPr lang="en-GB" dirty="0"/>
              <a:t>If interest is expressed to OCHA-HQ, OCHA shall (</a:t>
            </a:r>
            <a:r>
              <a:rPr lang="en-GB" dirty="0" err="1"/>
              <a:t>i</a:t>
            </a:r>
            <a:r>
              <a:rPr lang="en-GB" dirty="0"/>
              <a:t>) inform global clusters, which will follow-up with country clusters and support their decision-making and (ii) contact the Country Office, which then can advocate for a multi-cluster approach.</a:t>
            </a:r>
          </a:p>
          <a:p>
            <a:pPr lvl="1"/>
            <a:endParaRPr lang="en-GB" sz="1400" dirty="0"/>
          </a:p>
          <a:p>
            <a:pPr lvl="1"/>
            <a:endParaRPr lang="en-GB" sz="1400"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7</a:t>
            </a:fld>
            <a:endParaRPr lang="en-GB"/>
          </a:p>
        </p:txBody>
      </p:sp>
    </p:spTree>
    <p:extLst>
      <p:ext uri="{BB962C8B-B14F-4D97-AF65-F5344CB8AC3E}">
        <p14:creationId xmlns:p14="http://schemas.microsoft.com/office/powerpoint/2010/main" xmlns="" val="2241338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9</a:t>
            </a:fld>
            <a:endParaRPr lang="en-GB"/>
          </a:p>
        </p:txBody>
      </p:sp>
    </p:spTree>
    <p:extLst>
      <p:ext uri="{BB962C8B-B14F-4D97-AF65-F5344CB8AC3E}">
        <p14:creationId xmlns:p14="http://schemas.microsoft.com/office/powerpoint/2010/main" xmlns="" val="1527364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F778CD-858C-4A11-8297-34FC4A84C413}" type="datetimeFigureOut">
              <a:rPr lang="en-GB" smtClean="0"/>
              <a:pPr/>
              <a:t>08/06/2016</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08/06/2016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E66B14-78F5-4B16-BFC2-228B98077AA1}"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E66B14-78F5-4B16-BFC2-228B98077AA1}" type="slidenum">
              <a:rPr lang="en-GB" smtClean="0"/>
              <a:pPr/>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08/06/2016</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08/06/2016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B6E66B14-78F5-4B16-BFC2-228B98077AA1}" type="slidenum">
              <a:rPr lang="en-GB" smtClean="0"/>
              <a:pPr/>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9DF778CD-858C-4A11-8297-34FC4A84C413}" type="datetimeFigureOut">
              <a:rPr lang="en-GB" smtClean="0"/>
              <a:pPr/>
              <a:t>08/06/2016</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DF778CD-858C-4A11-8297-34FC4A84C413}" type="datetimeFigureOut">
              <a:rPr lang="en-GB" smtClean="0"/>
              <a:pPr/>
              <a:t>08/06/2016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E66B14-78F5-4B16-BFC2-228B98077AA1}" type="slidenum">
              <a:rPr lang="en-GB" smtClean="0"/>
              <a:pPr/>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DF778CD-858C-4A11-8297-34FC4A84C413}" type="datetimeFigureOut">
              <a:rPr lang="en-GB" smtClean="0"/>
              <a:pPr/>
              <a:t>08/06/2016</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E66B14-78F5-4B16-BFC2-228B98077AA1}" type="slidenum">
              <a:rPr lang="en-GB" smtClean="0"/>
              <a:pPr/>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F778CD-858C-4A11-8297-34FC4A84C413}" type="datetimeFigureOut">
              <a:rPr lang="en-GB" smtClean="0"/>
              <a:pPr/>
              <a:t>08/06/2016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B6E66B14-78F5-4B16-BFC2-228B98077AA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DF778CD-858C-4A11-8297-34FC4A84C413}" type="datetimeFigureOut">
              <a:rPr lang="en-GB" smtClean="0"/>
              <a:pPr/>
              <a:t>08/06/2016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E66B14-78F5-4B16-BFC2-228B98077AA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DF778CD-858C-4A11-8297-34FC4A84C413}" type="datetimeFigureOut">
              <a:rPr lang="en-GB" smtClean="0"/>
              <a:pPr/>
              <a:t>08/06/2016</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E66B14-78F5-4B16-BFC2-228B98077AA1}" type="slidenum">
              <a:rPr lang="en-GB" smtClean="0"/>
              <a:pPr/>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DF778CD-858C-4A11-8297-34FC4A84C413}" type="datetimeFigureOut">
              <a:rPr lang="en-GB" smtClean="0"/>
              <a:pPr/>
              <a:t>08/06/2016</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DF778CD-858C-4A11-8297-34FC4A84C413}" type="datetimeFigureOut">
              <a:rPr lang="en-GB" smtClean="0"/>
              <a:pPr/>
              <a:t>08/06/2016</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E66B14-78F5-4B16-BFC2-228B98077AA1}" type="slidenum">
              <a:rPr lang="en-GB" smtClean="0"/>
              <a:pPr/>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En </a:t>
            </a:r>
            <a:r>
              <a:rPr lang="en-GB" dirty="0" err="1" smtClean="0"/>
              <a:t>francais</a:t>
            </a:r>
            <a:r>
              <a:rPr lang="en-GB" dirty="0" smtClean="0"/>
              <a:t>: </a:t>
            </a:r>
            <a:r>
              <a:rPr lang="en-GB" dirty="0" err="1" smtClean="0"/>
              <a:t>Suivi</a:t>
            </a:r>
            <a:r>
              <a:rPr lang="en-GB" dirty="0" smtClean="0"/>
              <a:t> des performances de la coordination du cluster</a:t>
            </a:r>
            <a:endParaRPr lang="en-GB" dirty="0"/>
          </a:p>
        </p:txBody>
      </p:sp>
      <p:sp>
        <p:nvSpPr>
          <p:cNvPr id="2" name="Title 1"/>
          <p:cNvSpPr>
            <a:spLocks noGrp="1"/>
          </p:cNvSpPr>
          <p:nvPr>
            <p:ph type="ctrTitle"/>
          </p:nvPr>
        </p:nvSpPr>
        <p:spPr/>
        <p:txBody>
          <a:bodyPr>
            <a:normAutofit/>
          </a:bodyPr>
          <a:lstStyle/>
          <a:p>
            <a:r>
              <a:rPr lang="en-US" sz="4800" dirty="0" smtClean="0">
                <a:solidFill>
                  <a:srgbClr val="056CB6"/>
                </a:solidFill>
                <a:latin typeface="Arial"/>
                <a:ea typeface="ヒラギノ明朝 ProN W3"/>
                <a:cs typeface="+mn-cs"/>
              </a:rPr>
              <a:t>Cluster Coordination Performance Monitoring</a:t>
            </a:r>
            <a:endParaRPr lang="en-GB" sz="4800" dirty="0">
              <a:solidFill>
                <a:srgbClr val="056CB6"/>
              </a:solidFill>
              <a:latin typeface="Arial"/>
              <a:ea typeface="ヒラギノ明朝 ProN W3"/>
              <a:cs typeface="+mn-cs"/>
            </a:endParaRPr>
          </a:p>
        </p:txBody>
      </p:sp>
    </p:spTree>
    <p:extLst>
      <p:ext uri="{BB962C8B-B14F-4D97-AF65-F5344CB8AC3E}">
        <p14:creationId xmlns:p14="http://schemas.microsoft.com/office/powerpoint/2010/main" xmlns="" val="4064206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Arial" panose="020B0604020202020204" pitchFamily="34" charset="0"/>
                <a:cs typeface="Arial" panose="020B0604020202020204" pitchFamily="34" charset="0"/>
              </a:rPr>
              <a:t>Etape</a:t>
            </a:r>
            <a:r>
              <a:rPr lang="en-US" dirty="0" smtClean="0">
                <a:latin typeface="Arial" panose="020B0604020202020204" pitchFamily="34" charset="0"/>
                <a:cs typeface="Arial" panose="020B0604020202020204" pitchFamily="34" charset="0"/>
              </a:rPr>
              <a:t> II: </a:t>
            </a:r>
            <a:r>
              <a:rPr lang="en-US" dirty="0" err="1" smtClean="0">
                <a:latin typeface="Arial" panose="020B0604020202020204" pitchFamily="34" charset="0"/>
                <a:cs typeface="Arial" panose="020B0604020202020204" pitchFamily="34" charset="0"/>
              </a:rPr>
              <a:t>L’enquête</a:t>
            </a:r>
            <a:endParaRPr lang="en-GB" dirty="0">
              <a:latin typeface="Arial" panose="020B0604020202020204" pitchFamily="34" charset="0"/>
              <a:cs typeface="Arial" panose="020B0604020202020204" pitchFamily="34" charset="0"/>
            </a:endParaRPr>
          </a:p>
        </p:txBody>
      </p:sp>
      <p:sp>
        <p:nvSpPr>
          <p:cNvPr id="4" name="Content Placeholder 3"/>
          <p:cNvSpPr>
            <a:spLocks noGrp="1"/>
          </p:cNvSpPr>
          <p:nvPr>
            <p:ph sz="quarter" idx="1"/>
          </p:nvPr>
        </p:nvSpPr>
        <p:spPr/>
        <p:txBody>
          <a:bodyPr>
            <a:normAutofit fontScale="92500"/>
          </a:bodyPr>
          <a:lstStyle/>
          <a:p>
            <a:pPr algn="just">
              <a:spcBef>
                <a:spcPts val="0"/>
              </a:spcBef>
            </a:pPr>
            <a:r>
              <a:rPr lang="en-GB" sz="2800" dirty="0" err="1" smtClean="0">
                <a:solidFill>
                  <a:srgbClr val="056CB6"/>
                </a:solidFill>
                <a:latin typeface="Arial"/>
                <a:ea typeface="ヒラギノ明朝 ProN W3"/>
              </a:rPr>
              <a:t>Trois</a:t>
            </a:r>
            <a:r>
              <a:rPr lang="en-GB" sz="2800" dirty="0" smtClean="0">
                <a:solidFill>
                  <a:srgbClr val="056CB6"/>
                </a:solidFill>
                <a:latin typeface="Arial"/>
                <a:ea typeface="ヒラギノ明朝 ProN W3"/>
              </a:rPr>
              <a:t> (3) questionnaires en </a:t>
            </a:r>
            <a:r>
              <a:rPr lang="en-GB" sz="2800" dirty="0" err="1" smtClean="0">
                <a:solidFill>
                  <a:srgbClr val="056CB6"/>
                </a:solidFill>
                <a:latin typeface="Arial"/>
                <a:ea typeface="ヒラギノ明朝 ProN W3"/>
              </a:rPr>
              <a:t>ligne</a:t>
            </a:r>
            <a:r>
              <a:rPr lang="en-GB" sz="2800" dirty="0" smtClean="0">
                <a:solidFill>
                  <a:srgbClr val="056CB6"/>
                </a:solidFill>
                <a:latin typeface="Arial"/>
                <a:ea typeface="ヒラギノ明朝 ProN W3"/>
              </a:rPr>
              <a:t>:</a:t>
            </a:r>
          </a:p>
          <a:p>
            <a:pPr marL="788670" lvl="1" indent="-514350" algn="just">
              <a:spcBef>
                <a:spcPts val="0"/>
              </a:spcBef>
              <a:buFont typeface="+mj-lt"/>
              <a:buAutoNum type="romanLcPeriod"/>
            </a:pPr>
            <a:r>
              <a:rPr lang="en-GB" sz="2300" dirty="0" smtClean="0">
                <a:solidFill>
                  <a:srgbClr val="056CB6"/>
                </a:solidFill>
                <a:latin typeface="Arial"/>
                <a:ea typeface="ヒラギノ明朝 ProN W3"/>
              </a:rPr>
              <a:t>Le rapport de la description du cluster, </a:t>
            </a:r>
            <a:r>
              <a:rPr lang="en-GB" sz="2300" dirty="0" err="1" smtClean="0">
                <a:solidFill>
                  <a:srgbClr val="056CB6"/>
                </a:solidFill>
                <a:latin typeface="Arial"/>
                <a:ea typeface="ヒラギノ明朝 ProN W3"/>
              </a:rPr>
              <a:t>complété</a:t>
            </a:r>
            <a:r>
              <a:rPr lang="en-GB" sz="2300" dirty="0" smtClean="0">
                <a:solidFill>
                  <a:srgbClr val="056CB6"/>
                </a:solidFill>
                <a:latin typeface="Arial"/>
                <a:ea typeface="ヒラギノ明朝 ProN W3"/>
              </a:rPr>
              <a:t> par le </a:t>
            </a:r>
            <a:r>
              <a:rPr lang="en-GB" sz="2300" dirty="0" err="1" smtClean="0">
                <a:solidFill>
                  <a:srgbClr val="056CB6"/>
                </a:solidFill>
                <a:latin typeface="Arial"/>
                <a:ea typeface="ヒラギノ明朝 ProN W3"/>
              </a:rPr>
              <a:t>coordinateur</a:t>
            </a:r>
            <a:r>
              <a:rPr lang="en-GB" sz="2300" dirty="0" smtClean="0">
                <a:solidFill>
                  <a:srgbClr val="056CB6"/>
                </a:solidFill>
                <a:latin typeface="Arial"/>
                <a:ea typeface="ヒラギノ明朝 ProN W3"/>
              </a:rPr>
              <a:t> du cluster</a:t>
            </a:r>
            <a:endParaRPr lang="en-GB" sz="2300" i="1" dirty="0" smtClean="0">
              <a:solidFill>
                <a:srgbClr val="056CB6"/>
              </a:solidFill>
              <a:latin typeface="Arial"/>
              <a:ea typeface="ヒラギノ明朝 ProN W3"/>
            </a:endParaRPr>
          </a:p>
          <a:p>
            <a:pPr marL="788670" lvl="1" indent="-514350" algn="just">
              <a:spcBef>
                <a:spcPts val="0"/>
              </a:spcBef>
              <a:buFont typeface="+mj-lt"/>
              <a:buAutoNum type="romanLcPeriod"/>
            </a:pPr>
            <a:r>
              <a:rPr lang="en-GB" sz="2300" dirty="0" smtClean="0">
                <a:solidFill>
                  <a:srgbClr val="056CB6"/>
                </a:solidFill>
                <a:latin typeface="Arial"/>
                <a:ea typeface="ヒラギノ明朝 ProN W3"/>
              </a:rPr>
              <a:t>Le questionnaire de performance de coordination, </a:t>
            </a:r>
            <a:r>
              <a:rPr lang="en-GB" sz="2300" dirty="0" err="1" smtClean="0">
                <a:solidFill>
                  <a:srgbClr val="056CB6"/>
                </a:solidFill>
                <a:latin typeface="Arial"/>
                <a:ea typeface="ヒラギノ明朝 ProN W3"/>
              </a:rPr>
              <a:t>complété</a:t>
            </a:r>
            <a:r>
              <a:rPr lang="en-GB" sz="2300" dirty="0" smtClean="0">
                <a:solidFill>
                  <a:srgbClr val="056CB6"/>
                </a:solidFill>
                <a:latin typeface="Arial"/>
                <a:ea typeface="ヒラギノ明朝 ProN W3"/>
              </a:rPr>
              <a:t> par le </a:t>
            </a:r>
            <a:r>
              <a:rPr lang="en-GB" sz="2300" dirty="0" err="1" smtClean="0">
                <a:solidFill>
                  <a:srgbClr val="056CB6"/>
                </a:solidFill>
                <a:latin typeface="Arial"/>
                <a:ea typeface="ヒラギノ明朝 ProN W3"/>
              </a:rPr>
              <a:t>coordinateur</a:t>
            </a:r>
            <a:r>
              <a:rPr lang="en-GB" sz="2300" dirty="0" smtClean="0">
                <a:solidFill>
                  <a:srgbClr val="056CB6"/>
                </a:solidFill>
                <a:latin typeface="Arial"/>
                <a:ea typeface="ヒラギノ明朝 ProN W3"/>
              </a:rPr>
              <a:t> du cluster, environ 20-25 minutes</a:t>
            </a:r>
            <a:endParaRPr lang="en-GB" sz="2300" i="1" dirty="0" smtClean="0">
              <a:solidFill>
                <a:srgbClr val="056CB6"/>
              </a:solidFill>
              <a:latin typeface="Arial"/>
              <a:ea typeface="ヒラギノ明朝 ProN W3"/>
            </a:endParaRPr>
          </a:p>
          <a:p>
            <a:pPr marL="788670" lvl="1" indent="-514350" algn="just">
              <a:spcBef>
                <a:spcPts val="0"/>
              </a:spcBef>
              <a:buFont typeface="+mj-lt"/>
              <a:buAutoNum type="romanLcPeriod"/>
            </a:pPr>
            <a:r>
              <a:rPr lang="en-GB" sz="2300" dirty="0" smtClean="0">
                <a:solidFill>
                  <a:srgbClr val="056CB6"/>
                </a:solidFill>
                <a:latin typeface="Arial"/>
                <a:ea typeface="ヒラギノ明朝 ProN W3"/>
              </a:rPr>
              <a:t>Le questionnaire de performance de coordination, </a:t>
            </a:r>
            <a:r>
              <a:rPr lang="en-GB" sz="2300" dirty="0" err="1" smtClean="0">
                <a:solidFill>
                  <a:srgbClr val="056CB6"/>
                </a:solidFill>
                <a:latin typeface="Arial"/>
                <a:ea typeface="ヒラギノ明朝 ProN W3"/>
              </a:rPr>
              <a:t>complété</a:t>
            </a:r>
            <a:r>
              <a:rPr lang="en-GB" sz="2300" dirty="0" smtClean="0">
                <a:solidFill>
                  <a:srgbClr val="056CB6"/>
                </a:solidFill>
                <a:latin typeface="Arial"/>
                <a:ea typeface="ヒラギノ明朝 ProN W3"/>
              </a:rPr>
              <a:t> par les </a:t>
            </a:r>
            <a:r>
              <a:rPr lang="en-GB" sz="2300" dirty="0" err="1" smtClean="0">
                <a:solidFill>
                  <a:srgbClr val="056CB6"/>
                </a:solidFill>
                <a:latin typeface="Arial"/>
                <a:ea typeface="ヒラギノ明朝 ProN W3"/>
              </a:rPr>
              <a:t>partenaires</a:t>
            </a:r>
            <a:r>
              <a:rPr lang="en-GB" sz="2300" dirty="0" smtClean="0">
                <a:solidFill>
                  <a:srgbClr val="056CB6"/>
                </a:solidFill>
                <a:latin typeface="Arial"/>
                <a:ea typeface="ヒラギノ明朝 ProN W3"/>
              </a:rPr>
              <a:t> du cluster, environ 20-25 minutes</a:t>
            </a:r>
            <a:endParaRPr lang="en-GB" sz="2300" i="1" dirty="0" smtClean="0">
              <a:solidFill>
                <a:srgbClr val="056CB6"/>
              </a:solidFill>
              <a:latin typeface="Arial"/>
              <a:ea typeface="ヒラギノ明朝 ProN W3"/>
            </a:endParaRPr>
          </a:p>
          <a:p>
            <a:pPr algn="just">
              <a:spcBef>
                <a:spcPts val="0"/>
              </a:spcBef>
            </a:pPr>
            <a:r>
              <a:rPr lang="en-US" sz="2800" dirty="0" smtClean="0">
                <a:solidFill>
                  <a:srgbClr val="056CB6"/>
                </a:solidFill>
                <a:latin typeface="Arial"/>
                <a:ea typeface="ヒラギノ明朝 ProN W3"/>
              </a:rPr>
              <a:t>Important: </a:t>
            </a:r>
          </a:p>
          <a:p>
            <a:pPr lvl="1" algn="just">
              <a:spcBef>
                <a:spcPts val="0"/>
              </a:spcBef>
            </a:pPr>
            <a:r>
              <a:rPr lang="en-GB" sz="2300" dirty="0" smtClean="0">
                <a:solidFill>
                  <a:srgbClr val="056CB6"/>
                </a:solidFill>
                <a:latin typeface="Arial"/>
                <a:ea typeface="ヒラギノ明朝 ProN W3"/>
              </a:rPr>
              <a:t>Les </a:t>
            </a:r>
            <a:r>
              <a:rPr lang="en-GB" sz="2300" dirty="0" err="1" smtClean="0">
                <a:solidFill>
                  <a:srgbClr val="056CB6"/>
                </a:solidFill>
                <a:latin typeface="Arial"/>
                <a:ea typeface="ヒラギノ明朝 ProN W3"/>
              </a:rPr>
              <a:t>réponses</a:t>
            </a:r>
            <a:r>
              <a:rPr lang="en-GB" sz="2300" dirty="0" smtClean="0">
                <a:solidFill>
                  <a:srgbClr val="056CB6"/>
                </a:solidFill>
                <a:latin typeface="Arial"/>
                <a:ea typeface="ヒラギノ明朝 ProN W3"/>
              </a:rPr>
              <a:t> </a:t>
            </a:r>
            <a:r>
              <a:rPr lang="en-GB" sz="2300" dirty="0" err="1" smtClean="0">
                <a:solidFill>
                  <a:srgbClr val="056CB6"/>
                </a:solidFill>
                <a:latin typeface="Arial"/>
                <a:ea typeface="ヒラギノ明朝 ProN W3"/>
              </a:rPr>
              <a:t>sont</a:t>
            </a:r>
            <a:r>
              <a:rPr lang="en-GB" sz="2300" dirty="0" smtClean="0">
                <a:solidFill>
                  <a:srgbClr val="056CB6"/>
                </a:solidFill>
                <a:latin typeface="Arial"/>
                <a:ea typeface="ヒラギノ明朝 ProN W3"/>
              </a:rPr>
              <a:t> </a:t>
            </a:r>
            <a:r>
              <a:rPr lang="en-GB" sz="2300" dirty="0" err="1" smtClean="0">
                <a:solidFill>
                  <a:srgbClr val="056CB6"/>
                </a:solidFill>
                <a:latin typeface="Arial"/>
                <a:ea typeface="ヒラギノ明朝 ProN W3"/>
              </a:rPr>
              <a:t>anonymes</a:t>
            </a:r>
            <a:r>
              <a:rPr lang="en-GB" sz="2300" dirty="0" smtClean="0">
                <a:solidFill>
                  <a:srgbClr val="056CB6"/>
                </a:solidFill>
                <a:latin typeface="Arial"/>
                <a:ea typeface="ヒラギノ明朝 ProN W3"/>
              </a:rPr>
              <a:t> – </a:t>
            </a:r>
            <a:r>
              <a:rPr lang="en-GB" sz="2300" dirty="0" err="1" smtClean="0">
                <a:solidFill>
                  <a:srgbClr val="056CB6"/>
                </a:solidFill>
                <a:latin typeface="Arial"/>
                <a:ea typeface="ヒラギノ明朝 ProN W3"/>
              </a:rPr>
              <a:t>mais</a:t>
            </a:r>
            <a:r>
              <a:rPr lang="en-GB" sz="2300" dirty="0" smtClean="0">
                <a:solidFill>
                  <a:srgbClr val="056CB6"/>
                </a:solidFill>
                <a:latin typeface="Arial"/>
                <a:ea typeface="ヒラギノ明朝 ProN W3"/>
              </a:rPr>
              <a:t> </a:t>
            </a:r>
            <a:r>
              <a:rPr lang="en-GB" sz="2300" dirty="0" err="1" smtClean="0">
                <a:solidFill>
                  <a:srgbClr val="056CB6"/>
                </a:solidFill>
                <a:latin typeface="Arial"/>
                <a:ea typeface="ヒラギノ明朝 ProN W3"/>
              </a:rPr>
              <a:t>il</a:t>
            </a:r>
            <a:r>
              <a:rPr lang="en-GB" sz="2300" dirty="0" smtClean="0">
                <a:solidFill>
                  <a:srgbClr val="056CB6"/>
                </a:solidFill>
                <a:latin typeface="Arial"/>
                <a:ea typeface="ヒラギノ明朝 ProN W3"/>
              </a:rPr>
              <a:t> </a:t>
            </a:r>
            <a:r>
              <a:rPr lang="en-GB" sz="2300" dirty="0" err="1" smtClean="0">
                <a:solidFill>
                  <a:srgbClr val="056CB6"/>
                </a:solidFill>
                <a:latin typeface="Arial"/>
                <a:ea typeface="ヒラギノ明朝 ProN W3"/>
              </a:rPr>
              <a:t>est</a:t>
            </a:r>
            <a:r>
              <a:rPr lang="en-GB" sz="2300" dirty="0" smtClean="0">
                <a:solidFill>
                  <a:srgbClr val="056CB6"/>
                </a:solidFill>
                <a:latin typeface="Arial"/>
                <a:ea typeface="ヒラギノ明朝 ProN W3"/>
              </a:rPr>
              <a:t> </a:t>
            </a:r>
            <a:r>
              <a:rPr lang="en-GB" sz="2300" dirty="0" err="1" smtClean="0">
                <a:solidFill>
                  <a:srgbClr val="056CB6"/>
                </a:solidFill>
                <a:latin typeface="Arial"/>
                <a:ea typeface="ヒラギノ明朝 ProN W3"/>
              </a:rPr>
              <a:t>préferable</a:t>
            </a:r>
            <a:r>
              <a:rPr lang="en-GB" sz="2300" dirty="0" smtClean="0">
                <a:solidFill>
                  <a:srgbClr val="056CB6"/>
                </a:solidFill>
                <a:latin typeface="Arial"/>
                <a:ea typeface="ヒラギノ明朝 ProN W3"/>
              </a:rPr>
              <a:t> </a:t>
            </a:r>
            <a:r>
              <a:rPr lang="en-GB" sz="2300" dirty="0" err="1" smtClean="0">
                <a:solidFill>
                  <a:srgbClr val="056CB6"/>
                </a:solidFill>
                <a:latin typeface="Arial"/>
                <a:ea typeface="ヒラギノ明朝 ProN W3"/>
              </a:rPr>
              <a:t>d’éviter</a:t>
            </a:r>
            <a:r>
              <a:rPr lang="en-GB" sz="2300" dirty="0" smtClean="0">
                <a:solidFill>
                  <a:srgbClr val="056CB6"/>
                </a:solidFill>
                <a:latin typeface="Arial"/>
                <a:ea typeface="ヒラギノ明朝 ProN W3"/>
              </a:rPr>
              <a:t> les </a:t>
            </a:r>
            <a:r>
              <a:rPr lang="en-GB" sz="2300" dirty="0" err="1" smtClean="0">
                <a:solidFill>
                  <a:srgbClr val="056CB6"/>
                </a:solidFill>
                <a:latin typeface="Arial"/>
                <a:ea typeface="ヒラギノ明朝 ProN W3"/>
              </a:rPr>
              <a:t>commentaires</a:t>
            </a:r>
            <a:r>
              <a:rPr lang="en-GB" sz="2300" dirty="0" smtClean="0">
                <a:solidFill>
                  <a:srgbClr val="056CB6"/>
                </a:solidFill>
                <a:latin typeface="Arial"/>
                <a:ea typeface="ヒラギノ明朝 ProN W3"/>
              </a:rPr>
              <a:t> </a:t>
            </a:r>
            <a:r>
              <a:rPr lang="en-GB" sz="2300" dirty="0" err="1" smtClean="0">
                <a:solidFill>
                  <a:srgbClr val="056CB6"/>
                </a:solidFill>
                <a:latin typeface="Arial"/>
                <a:ea typeface="ヒラギノ明朝 ProN W3"/>
              </a:rPr>
              <a:t>sensibles</a:t>
            </a:r>
            <a:endParaRPr lang="en-GB" sz="2300" dirty="0" smtClean="0">
              <a:solidFill>
                <a:srgbClr val="056CB6"/>
              </a:solidFill>
              <a:latin typeface="Arial"/>
              <a:ea typeface="ヒラギノ明朝 ProN W3"/>
            </a:endParaRPr>
          </a:p>
          <a:p>
            <a:pPr lvl="1" algn="just">
              <a:spcBef>
                <a:spcPts val="0"/>
              </a:spcBef>
            </a:pPr>
            <a:r>
              <a:rPr lang="en-US" sz="2300" dirty="0" smtClean="0">
                <a:solidFill>
                  <a:srgbClr val="056CB6"/>
                </a:solidFill>
                <a:latin typeface="Arial"/>
                <a:ea typeface="ヒラギノ明朝 ProN W3"/>
              </a:rPr>
              <a:t>Important de </a:t>
            </a:r>
            <a:r>
              <a:rPr lang="en-US" sz="2300" dirty="0" err="1" smtClean="0">
                <a:solidFill>
                  <a:srgbClr val="056CB6"/>
                </a:solidFill>
                <a:latin typeface="Arial"/>
                <a:ea typeface="ヒラギノ明朝 ProN W3"/>
              </a:rPr>
              <a:t>remplir</a:t>
            </a:r>
            <a:r>
              <a:rPr lang="en-US" sz="2300" dirty="0" smtClean="0">
                <a:solidFill>
                  <a:srgbClr val="056CB6"/>
                </a:solidFill>
                <a:latin typeface="Arial"/>
                <a:ea typeface="ヒラギノ明朝 ProN W3"/>
              </a:rPr>
              <a:t> </a:t>
            </a:r>
            <a:r>
              <a:rPr lang="en-US" sz="2300" dirty="0" err="1" smtClean="0">
                <a:solidFill>
                  <a:srgbClr val="056CB6"/>
                </a:solidFill>
                <a:latin typeface="Arial"/>
                <a:ea typeface="ヒラギノ明朝 ProN W3"/>
              </a:rPr>
              <a:t>complètement</a:t>
            </a:r>
            <a:r>
              <a:rPr lang="en-US" sz="2300" dirty="0" smtClean="0">
                <a:solidFill>
                  <a:srgbClr val="056CB6"/>
                </a:solidFill>
                <a:latin typeface="Arial"/>
                <a:ea typeface="ヒラギノ明朝 ProN W3"/>
              </a:rPr>
              <a:t> le questionnaire</a:t>
            </a:r>
          </a:p>
          <a:p>
            <a:pPr lvl="1" algn="just">
              <a:spcBef>
                <a:spcPts val="0"/>
              </a:spcBef>
            </a:pPr>
            <a:r>
              <a:rPr lang="en-GB" sz="2300" dirty="0" smtClean="0">
                <a:solidFill>
                  <a:srgbClr val="056CB6"/>
                </a:solidFill>
                <a:latin typeface="Arial"/>
                <a:ea typeface="ヒラギノ明朝 ProN W3"/>
                <a:sym typeface="Times New Roman" pitchFamily="18" charset="0"/>
              </a:rPr>
              <a:t>Les </a:t>
            </a:r>
            <a:r>
              <a:rPr lang="en-GB" sz="2300" dirty="0" err="1" smtClean="0">
                <a:solidFill>
                  <a:srgbClr val="056CB6"/>
                </a:solidFill>
                <a:latin typeface="Arial"/>
                <a:ea typeface="ヒラギノ明朝 ProN W3"/>
                <a:sym typeface="Times New Roman" pitchFamily="18" charset="0"/>
              </a:rPr>
              <a:t>résultats</a:t>
            </a:r>
            <a:r>
              <a:rPr lang="en-GB" sz="2300" dirty="0" smtClean="0">
                <a:solidFill>
                  <a:srgbClr val="056CB6"/>
                </a:solidFill>
                <a:latin typeface="Arial"/>
                <a:ea typeface="ヒラギノ明朝 ProN W3"/>
                <a:sym typeface="Times New Roman" pitchFamily="18" charset="0"/>
              </a:rPr>
              <a:t> de </a:t>
            </a:r>
            <a:r>
              <a:rPr lang="en-GB" sz="2300" dirty="0" err="1" smtClean="0">
                <a:solidFill>
                  <a:srgbClr val="056CB6"/>
                </a:solidFill>
                <a:latin typeface="Arial"/>
                <a:ea typeface="ヒラギノ明朝 ProN W3"/>
                <a:sym typeface="Times New Roman" pitchFamily="18" charset="0"/>
              </a:rPr>
              <a:t>l’enquête</a:t>
            </a:r>
            <a:r>
              <a:rPr lang="en-GB" sz="2300" dirty="0" smtClean="0">
                <a:solidFill>
                  <a:srgbClr val="056CB6"/>
                </a:solidFill>
                <a:latin typeface="Arial"/>
                <a:ea typeface="ヒラギノ明朝 ProN W3"/>
                <a:sym typeface="Times New Roman" pitchFamily="18" charset="0"/>
              </a:rPr>
              <a:t> </a:t>
            </a:r>
            <a:r>
              <a:rPr lang="en-GB" sz="2300" dirty="0" err="1" smtClean="0">
                <a:solidFill>
                  <a:srgbClr val="056CB6"/>
                </a:solidFill>
                <a:latin typeface="Arial"/>
                <a:ea typeface="ヒラギノ明朝 ProN W3"/>
                <a:sym typeface="Times New Roman" pitchFamily="18" charset="0"/>
              </a:rPr>
              <a:t>sont</a:t>
            </a:r>
            <a:r>
              <a:rPr lang="en-GB" sz="2300" dirty="0" smtClean="0">
                <a:solidFill>
                  <a:srgbClr val="056CB6"/>
                </a:solidFill>
                <a:latin typeface="Arial"/>
                <a:ea typeface="ヒラギノ明朝 ProN W3"/>
                <a:sym typeface="Times New Roman" pitchFamily="18" charset="0"/>
              </a:rPr>
              <a:t> </a:t>
            </a:r>
            <a:r>
              <a:rPr lang="en-GB" sz="2300" dirty="0" err="1" smtClean="0">
                <a:solidFill>
                  <a:srgbClr val="056CB6"/>
                </a:solidFill>
                <a:latin typeface="Arial"/>
                <a:ea typeface="ヒラギノ明朝 ProN W3"/>
                <a:sym typeface="Times New Roman" pitchFamily="18" charset="0"/>
              </a:rPr>
              <a:t>partagés</a:t>
            </a:r>
            <a:r>
              <a:rPr lang="en-GB" sz="2300" dirty="0" smtClean="0">
                <a:solidFill>
                  <a:srgbClr val="056CB6"/>
                </a:solidFill>
                <a:latin typeface="Arial"/>
                <a:ea typeface="ヒラギノ明朝 ProN W3"/>
                <a:sym typeface="Times New Roman" pitchFamily="18" charset="0"/>
              </a:rPr>
              <a:t> à </a:t>
            </a:r>
            <a:r>
              <a:rPr lang="en-GB" sz="2300" dirty="0" err="1" smtClean="0">
                <a:solidFill>
                  <a:srgbClr val="056CB6"/>
                </a:solidFill>
                <a:latin typeface="Arial"/>
                <a:ea typeface="ヒラギノ明朝 ProN W3"/>
                <a:sym typeface="Times New Roman" pitchFamily="18" charset="0"/>
              </a:rPr>
              <a:t>l’externe</a:t>
            </a:r>
            <a:r>
              <a:rPr lang="en-GB" sz="2300" dirty="0" smtClean="0">
                <a:solidFill>
                  <a:srgbClr val="056CB6"/>
                </a:solidFill>
                <a:latin typeface="Arial"/>
                <a:ea typeface="ヒラギノ明朝 ProN W3"/>
                <a:sym typeface="Times New Roman" pitchFamily="18" charset="0"/>
              </a:rPr>
              <a:t> après </a:t>
            </a:r>
            <a:r>
              <a:rPr lang="en-GB" sz="2300" dirty="0" err="1" smtClean="0">
                <a:solidFill>
                  <a:srgbClr val="056CB6"/>
                </a:solidFill>
                <a:latin typeface="Arial"/>
                <a:ea typeface="ヒラギノ明朝 ProN W3"/>
                <a:sym typeface="Times New Roman" pitchFamily="18" charset="0"/>
              </a:rPr>
              <a:t>que</a:t>
            </a:r>
            <a:r>
              <a:rPr lang="en-GB" sz="2300" dirty="0" smtClean="0">
                <a:solidFill>
                  <a:srgbClr val="056CB6"/>
                </a:solidFill>
                <a:latin typeface="Arial"/>
                <a:ea typeface="ヒラギノ明朝 ProN W3"/>
                <a:sym typeface="Times New Roman" pitchFamily="18" charset="0"/>
              </a:rPr>
              <a:t> le cluster les </a:t>
            </a:r>
            <a:r>
              <a:rPr lang="en-GB" sz="2300" dirty="0" err="1" smtClean="0">
                <a:solidFill>
                  <a:srgbClr val="056CB6"/>
                </a:solidFill>
                <a:latin typeface="Arial"/>
                <a:ea typeface="ヒラギノ明朝 ProN W3"/>
                <a:sym typeface="Times New Roman" pitchFamily="18" charset="0"/>
              </a:rPr>
              <a:t>aie</a:t>
            </a:r>
            <a:r>
              <a:rPr lang="en-GB" sz="2300" dirty="0" smtClean="0">
                <a:solidFill>
                  <a:srgbClr val="056CB6"/>
                </a:solidFill>
                <a:latin typeface="Arial"/>
                <a:ea typeface="ヒラギノ明朝 ProN W3"/>
                <a:sym typeface="Times New Roman" pitchFamily="18" charset="0"/>
              </a:rPr>
              <a:t> </a:t>
            </a:r>
            <a:r>
              <a:rPr lang="en-GB" sz="2300" dirty="0" err="1" smtClean="0">
                <a:solidFill>
                  <a:srgbClr val="056CB6"/>
                </a:solidFill>
                <a:latin typeface="Arial"/>
                <a:ea typeface="ヒラギノ明朝 ProN W3"/>
                <a:sym typeface="Times New Roman" pitchFamily="18" charset="0"/>
              </a:rPr>
              <a:t>contextualisés</a:t>
            </a:r>
            <a:r>
              <a:rPr lang="en-GB" sz="2300" dirty="0" smtClean="0">
                <a:solidFill>
                  <a:srgbClr val="056CB6"/>
                </a:solidFill>
                <a:latin typeface="Arial"/>
                <a:ea typeface="ヒラギノ明朝 ProN W3"/>
                <a:sym typeface="Times New Roman" pitchFamily="18" charset="0"/>
              </a:rPr>
              <a:t>. </a:t>
            </a:r>
          </a:p>
          <a:p>
            <a:pPr lvl="1" algn="just">
              <a:spcBef>
                <a:spcPts val="0"/>
              </a:spcBef>
            </a:pPr>
            <a:endParaRPr lang="en-GB" sz="2300" dirty="0">
              <a:solidFill>
                <a:srgbClr val="056CB6"/>
              </a:solidFill>
              <a:latin typeface="Arial"/>
              <a:ea typeface="ヒラギノ明朝 ProN W3"/>
            </a:endParaRPr>
          </a:p>
          <a:p>
            <a:pPr algn="just">
              <a:spcBef>
                <a:spcPts val="0"/>
              </a:spcBef>
            </a:pPr>
            <a:endParaRPr lang="en-US" sz="2800" dirty="0" smtClean="0">
              <a:solidFill>
                <a:srgbClr val="056CB6"/>
              </a:solidFill>
              <a:latin typeface="Arial"/>
              <a:ea typeface="ヒラギノ明朝 ProN W3"/>
            </a:endParaRPr>
          </a:p>
          <a:p>
            <a:pPr algn="just">
              <a:spcBef>
                <a:spcPts val="0"/>
              </a:spcBef>
            </a:pPr>
            <a:endParaRPr lang="en-GB" sz="2800" dirty="0" smtClean="0">
              <a:solidFill>
                <a:srgbClr val="056CB6"/>
              </a:solidFill>
              <a:latin typeface="Arial"/>
              <a:ea typeface="ヒラギノ明朝 ProN W3"/>
            </a:endParaRPr>
          </a:p>
          <a:p>
            <a:pPr marL="0" indent="0">
              <a:buNone/>
            </a:pPr>
            <a:endParaRPr lang="en-US" sz="2400" dirty="0" smtClean="0">
              <a:solidFill>
                <a:srgbClr val="056CB6"/>
              </a:solidFill>
              <a:latin typeface="Arial"/>
              <a:ea typeface="ヒラギノ明朝 ProN W3"/>
            </a:endParaRPr>
          </a:p>
        </p:txBody>
      </p:sp>
    </p:spTree>
    <p:extLst>
      <p:ext uri="{BB962C8B-B14F-4D97-AF65-F5344CB8AC3E}">
        <p14:creationId xmlns:p14="http://schemas.microsoft.com/office/powerpoint/2010/main" xmlns="" val="723976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Arial" panose="020B0604020202020204" pitchFamily="34" charset="0"/>
                <a:cs typeface="Arial" panose="020B0604020202020204" pitchFamily="34" charset="0"/>
              </a:rPr>
              <a:t>Etape</a:t>
            </a:r>
            <a:r>
              <a:rPr lang="en-US" dirty="0" smtClean="0">
                <a:latin typeface="Arial" panose="020B0604020202020204" pitchFamily="34" charset="0"/>
                <a:cs typeface="Arial" panose="020B0604020202020204" pitchFamily="34" charset="0"/>
              </a:rPr>
              <a:t> II: </a:t>
            </a:r>
            <a:r>
              <a:rPr lang="en-US" dirty="0" err="1" smtClean="0">
                <a:latin typeface="Arial" panose="020B0604020202020204" pitchFamily="34" charset="0"/>
                <a:cs typeface="Arial" panose="020B0604020202020204" pitchFamily="34" charset="0"/>
              </a:rPr>
              <a:t>L’enquête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27048"/>
            <a:ext cx="8503920" cy="4782272"/>
          </a:xfrm>
        </p:spPr>
        <p:txBody>
          <a:bodyPr>
            <a:normAutofit fontScale="32500" lnSpcReduction="20000"/>
          </a:bodyPr>
          <a:lstStyle/>
          <a:p>
            <a:pPr marL="0" indent="0">
              <a:buNone/>
            </a:pPr>
            <a:endParaRPr lang="en-GB" sz="3800" dirty="0" smtClean="0">
              <a:solidFill>
                <a:srgbClr val="056CB6"/>
              </a:solidFill>
              <a:latin typeface="Arial"/>
              <a:ea typeface="ヒラギノ明朝 ProN W3"/>
            </a:endParaRPr>
          </a:p>
          <a:p>
            <a:pPr marL="0" indent="0">
              <a:buNone/>
            </a:pPr>
            <a:r>
              <a:rPr lang="en-US" sz="6000" dirty="0" err="1" smtClean="0">
                <a:solidFill>
                  <a:srgbClr val="056CB6"/>
                </a:solidFill>
                <a:latin typeface="Arial"/>
                <a:ea typeface="ヒラギノ明朝 ProN W3"/>
              </a:rPr>
              <a:t>Exemple</a:t>
            </a:r>
            <a:r>
              <a:rPr lang="en-US" sz="6000" dirty="0" smtClean="0">
                <a:solidFill>
                  <a:srgbClr val="056CB6"/>
                </a:solidFill>
                <a:latin typeface="Arial"/>
                <a:ea typeface="ヒラギノ明朝 ProN W3"/>
              </a:rPr>
              <a:t> de question </a:t>
            </a:r>
            <a:r>
              <a:rPr lang="en-US" sz="6000" dirty="0" err="1" smtClean="0">
                <a:solidFill>
                  <a:srgbClr val="056CB6"/>
                </a:solidFill>
                <a:latin typeface="Arial"/>
                <a:ea typeface="ヒラギノ明朝 ProN W3"/>
              </a:rPr>
              <a:t>d’enquête</a:t>
            </a:r>
            <a:r>
              <a:rPr lang="en-US" sz="6000" dirty="0" smtClean="0">
                <a:solidFill>
                  <a:srgbClr val="056CB6"/>
                </a:solidFill>
                <a:latin typeface="Arial"/>
                <a:ea typeface="ヒラギノ明朝 ProN W3"/>
              </a:rPr>
              <a:t>:</a:t>
            </a:r>
          </a:p>
          <a:p>
            <a:pPr marL="0" indent="0">
              <a:buNone/>
            </a:pPr>
            <a:endParaRPr lang="en-GB" sz="4200" dirty="0" smtClean="0">
              <a:solidFill>
                <a:srgbClr val="056CB6"/>
              </a:solidFill>
              <a:latin typeface="Arial"/>
              <a:ea typeface="ヒラギノ明朝 ProN W3"/>
            </a:endParaRPr>
          </a:p>
          <a:p>
            <a:pPr marL="0" indent="0">
              <a:buNone/>
            </a:pPr>
            <a:r>
              <a:rPr lang="en-GB" sz="5500" dirty="0" smtClean="0">
                <a:solidFill>
                  <a:srgbClr val="056CB6"/>
                </a:solidFill>
                <a:latin typeface="Arial"/>
                <a:ea typeface="ヒラギノ明朝 ProN W3"/>
              </a:rPr>
              <a:t>‘</a:t>
            </a:r>
            <a:r>
              <a:rPr lang="en-GB" sz="5500" dirty="0" err="1" smtClean="0">
                <a:solidFill>
                  <a:srgbClr val="056CB6"/>
                </a:solidFill>
                <a:latin typeface="Arial"/>
                <a:ea typeface="ヒラギノ明朝 ProN W3"/>
              </a:rPr>
              <a:t>Est</a:t>
            </a:r>
            <a:r>
              <a:rPr lang="en-GB" sz="5500" dirty="0" smtClean="0">
                <a:solidFill>
                  <a:srgbClr val="056CB6"/>
                </a:solidFill>
                <a:latin typeface="Arial"/>
                <a:ea typeface="ヒラギノ明朝 ProN W3"/>
              </a:rPr>
              <a:t> </a:t>
            </a:r>
            <a:r>
              <a:rPr lang="en-GB" sz="5500" dirty="0" err="1" smtClean="0">
                <a:solidFill>
                  <a:srgbClr val="056CB6"/>
                </a:solidFill>
                <a:latin typeface="Arial"/>
                <a:ea typeface="ヒラギノ明朝 ProN W3"/>
              </a:rPr>
              <a:t>ce</a:t>
            </a:r>
            <a:r>
              <a:rPr lang="en-GB" sz="5500" dirty="0" smtClean="0">
                <a:solidFill>
                  <a:srgbClr val="056CB6"/>
                </a:solidFill>
                <a:latin typeface="Arial"/>
                <a:ea typeface="ヒラギノ明朝 ProN W3"/>
              </a:rPr>
              <a:t> </a:t>
            </a:r>
            <a:r>
              <a:rPr lang="en-GB" sz="5500" dirty="0" err="1" smtClean="0">
                <a:solidFill>
                  <a:srgbClr val="056CB6"/>
                </a:solidFill>
                <a:latin typeface="Arial"/>
                <a:ea typeface="ヒラギノ明朝 ProN W3"/>
              </a:rPr>
              <a:t>que</a:t>
            </a:r>
            <a:r>
              <a:rPr lang="en-GB" sz="5500" dirty="0" smtClean="0">
                <a:solidFill>
                  <a:srgbClr val="056CB6"/>
                </a:solidFill>
                <a:latin typeface="Arial"/>
                <a:ea typeface="ヒラギノ明朝 ProN W3"/>
              </a:rPr>
              <a:t> </a:t>
            </a:r>
            <a:r>
              <a:rPr lang="en-GB" sz="5500" dirty="0" err="1" smtClean="0">
                <a:solidFill>
                  <a:srgbClr val="056CB6"/>
                </a:solidFill>
                <a:latin typeface="Arial"/>
                <a:ea typeface="ヒラギノ明朝 ProN W3"/>
              </a:rPr>
              <a:t>votre</a:t>
            </a:r>
            <a:r>
              <a:rPr lang="en-GB" sz="5500" dirty="0" smtClean="0">
                <a:solidFill>
                  <a:srgbClr val="056CB6"/>
                </a:solidFill>
                <a:latin typeface="Arial"/>
                <a:ea typeface="ヒラギノ明朝 ProN W3"/>
              </a:rPr>
              <a:t> organisation a </a:t>
            </a:r>
            <a:r>
              <a:rPr lang="en-GB" sz="5500" dirty="0" err="1" smtClean="0">
                <a:solidFill>
                  <a:srgbClr val="056CB6"/>
                </a:solidFill>
                <a:latin typeface="Arial"/>
                <a:ea typeface="ヒラギノ明朝 ProN W3"/>
              </a:rPr>
              <a:t>participé</a:t>
            </a:r>
            <a:r>
              <a:rPr lang="en-GB" sz="5500" dirty="0" smtClean="0">
                <a:solidFill>
                  <a:srgbClr val="056CB6"/>
                </a:solidFill>
                <a:latin typeface="Arial"/>
                <a:ea typeface="ヒラギノ明朝 ProN W3"/>
              </a:rPr>
              <a:t> au </a:t>
            </a:r>
            <a:r>
              <a:rPr lang="en-GB" sz="5500" dirty="0" err="1" smtClean="0">
                <a:solidFill>
                  <a:srgbClr val="056CB6"/>
                </a:solidFill>
                <a:latin typeface="Arial"/>
                <a:ea typeface="ヒラギノ明朝 ProN W3"/>
              </a:rPr>
              <a:t>développement</a:t>
            </a:r>
            <a:r>
              <a:rPr lang="en-GB" sz="5500" dirty="0" smtClean="0">
                <a:solidFill>
                  <a:srgbClr val="056CB6"/>
                </a:solidFill>
                <a:latin typeface="Arial"/>
                <a:ea typeface="ヒラギノ明朝 ProN W3"/>
              </a:rPr>
              <a:t> d’un plan </a:t>
            </a:r>
            <a:r>
              <a:rPr lang="en-GB" sz="5500" dirty="0" err="1" smtClean="0">
                <a:solidFill>
                  <a:srgbClr val="056CB6"/>
                </a:solidFill>
                <a:latin typeface="Arial"/>
                <a:ea typeface="ヒラギノ明朝 ProN W3"/>
              </a:rPr>
              <a:t>stratégique</a:t>
            </a:r>
            <a:r>
              <a:rPr lang="en-GB" sz="5500" dirty="0" smtClean="0">
                <a:solidFill>
                  <a:srgbClr val="056CB6"/>
                </a:solidFill>
                <a:latin typeface="Arial"/>
                <a:ea typeface="ヒラギノ明朝 ProN W3"/>
              </a:rPr>
              <a:t>?’</a:t>
            </a:r>
            <a:endParaRPr lang="en-GB" sz="5500" dirty="0">
              <a:solidFill>
                <a:srgbClr val="056CB6"/>
              </a:solidFill>
              <a:latin typeface="Arial"/>
              <a:ea typeface="ヒラギノ明朝 ProN W3"/>
            </a:endParaRPr>
          </a:p>
          <a:p>
            <a:pPr marL="0" indent="0">
              <a:buNone/>
            </a:pPr>
            <a:endParaRPr lang="en-GB" sz="3100" dirty="0">
              <a:solidFill>
                <a:srgbClr val="056CB6"/>
              </a:solidFill>
              <a:latin typeface="Arial"/>
              <a:ea typeface="ヒラギノ明朝 ProN W3"/>
            </a:endParaRPr>
          </a:p>
          <a:p>
            <a:pPr marL="0" indent="0">
              <a:lnSpc>
                <a:spcPct val="120000"/>
              </a:lnSpc>
              <a:spcBef>
                <a:spcPts val="1200"/>
              </a:spcBef>
              <a:spcAft>
                <a:spcPts val="600"/>
              </a:spcAft>
              <a:buNone/>
            </a:pPr>
            <a:r>
              <a:rPr lang="en-GB" sz="4300" dirty="0">
                <a:solidFill>
                  <a:srgbClr val="056CB6"/>
                </a:solidFill>
                <a:latin typeface="Arial"/>
                <a:ea typeface="ヒラギノ明朝 ProN W3"/>
              </a:rPr>
              <a:t>☐ </a:t>
            </a:r>
            <a:r>
              <a:rPr lang="en-GB" sz="4300" i="1" dirty="0" smtClean="0">
                <a:solidFill>
                  <a:srgbClr val="056CB6"/>
                </a:solidFill>
                <a:latin typeface="Arial"/>
                <a:ea typeface="ヒラギノ明朝 ProN W3"/>
              </a:rPr>
              <a:t>Pas de plan </a:t>
            </a:r>
            <a:r>
              <a:rPr lang="en-GB" sz="4300" i="1" dirty="0" err="1" smtClean="0">
                <a:solidFill>
                  <a:srgbClr val="056CB6"/>
                </a:solidFill>
                <a:latin typeface="Arial"/>
                <a:ea typeface="ヒラギノ明朝 ProN W3"/>
              </a:rPr>
              <a:t>strategique</a:t>
            </a:r>
            <a:r>
              <a:rPr lang="en-GB" sz="4300" i="1" dirty="0" smtClean="0">
                <a:solidFill>
                  <a:srgbClr val="056CB6"/>
                </a:solidFill>
                <a:latin typeface="Arial"/>
                <a:ea typeface="ヒラギノ明朝 ProN W3"/>
              </a:rPr>
              <a:t> </a:t>
            </a:r>
            <a:r>
              <a:rPr lang="en-GB" sz="4300" i="1" dirty="0">
                <a:solidFill>
                  <a:srgbClr val="056CB6"/>
                </a:solidFill>
                <a:latin typeface="Arial"/>
                <a:ea typeface="ヒラギノ明朝 ProN W3"/>
              </a:rPr>
              <a:t>(NA)</a:t>
            </a:r>
          </a:p>
          <a:p>
            <a:pPr marL="0" indent="0">
              <a:lnSpc>
                <a:spcPct val="120000"/>
              </a:lnSpc>
              <a:spcBef>
                <a:spcPts val="1200"/>
              </a:spcBef>
              <a:spcAft>
                <a:spcPts val="600"/>
              </a:spcAft>
              <a:buNone/>
            </a:pPr>
            <a:r>
              <a:rPr lang="en-GB" sz="4300" dirty="0">
                <a:solidFill>
                  <a:srgbClr val="056CB6"/>
                </a:solidFill>
                <a:latin typeface="Arial"/>
                <a:ea typeface="ヒラギノ明朝 ProN W3"/>
              </a:rPr>
              <a:t>☐ </a:t>
            </a:r>
            <a:r>
              <a:rPr lang="en-GB" sz="4300" i="1" dirty="0" smtClean="0">
                <a:solidFill>
                  <a:srgbClr val="056CB6"/>
                </a:solidFill>
                <a:latin typeface="Arial"/>
                <a:ea typeface="ヒラギノ明朝 ProN W3"/>
              </a:rPr>
              <a:t>Mon organisation </a:t>
            </a:r>
            <a:r>
              <a:rPr lang="en-GB" sz="4300" i="1" dirty="0" err="1" smtClean="0">
                <a:solidFill>
                  <a:srgbClr val="056CB6"/>
                </a:solidFill>
                <a:latin typeface="Arial"/>
                <a:ea typeface="ヒラギノ明朝 ProN W3"/>
              </a:rPr>
              <a:t>n’a</a:t>
            </a:r>
            <a:r>
              <a:rPr lang="en-GB" sz="4300" i="1" dirty="0" smtClean="0">
                <a:solidFill>
                  <a:srgbClr val="056CB6"/>
                </a:solidFill>
                <a:latin typeface="Arial"/>
                <a:ea typeface="ヒラギノ明朝 ProN W3"/>
              </a:rPr>
              <a:t> pas </a:t>
            </a:r>
            <a:r>
              <a:rPr lang="en-GB" sz="4300" i="1" dirty="0" err="1" smtClean="0">
                <a:solidFill>
                  <a:srgbClr val="056CB6"/>
                </a:solidFill>
                <a:latin typeface="Arial"/>
                <a:ea typeface="ヒラギノ明朝 ProN W3"/>
              </a:rPr>
              <a:t>été</a:t>
            </a:r>
            <a:r>
              <a:rPr lang="en-GB" sz="4300" i="1" dirty="0" smtClean="0">
                <a:solidFill>
                  <a:srgbClr val="056CB6"/>
                </a:solidFill>
                <a:latin typeface="Arial"/>
                <a:ea typeface="ヒラギノ明朝 ProN W3"/>
              </a:rPr>
              <a:t> </a:t>
            </a:r>
            <a:r>
              <a:rPr lang="en-GB" sz="4300" i="1" dirty="0" err="1" smtClean="0">
                <a:solidFill>
                  <a:srgbClr val="056CB6"/>
                </a:solidFill>
                <a:latin typeface="Arial"/>
                <a:ea typeface="ヒラギノ明朝 ProN W3"/>
              </a:rPr>
              <a:t>approchée</a:t>
            </a:r>
            <a:r>
              <a:rPr lang="en-GB" sz="4300" i="1" dirty="0" smtClean="0">
                <a:solidFill>
                  <a:srgbClr val="056CB6"/>
                </a:solidFill>
                <a:latin typeface="Arial"/>
                <a:ea typeface="ヒラギノ明朝 ProN W3"/>
              </a:rPr>
              <a:t> pour </a:t>
            </a:r>
            <a:r>
              <a:rPr lang="en-GB" sz="4300" i="1" dirty="0" err="1" smtClean="0">
                <a:solidFill>
                  <a:srgbClr val="056CB6"/>
                </a:solidFill>
                <a:latin typeface="Arial"/>
                <a:ea typeface="ヒラギノ明朝 ProN W3"/>
              </a:rPr>
              <a:t>participer</a:t>
            </a:r>
            <a:r>
              <a:rPr lang="en-GB" sz="4300" i="1" dirty="0" smtClean="0">
                <a:solidFill>
                  <a:srgbClr val="056CB6"/>
                </a:solidFill>
                <a:latin typeface="Arial"/>
                <a:ea typeface="ヒラギノ明朝 ProN W3"/>
              </a:rPr>
              <a:t> </a:t>
            </a:r>
            <a:endParaRPr lang="en-GB" sz="4300" i="1" dirty="0">
              <a:solidFill>
                <a:srgbClr val="056CB6"/>
              </a:solidFill>
              <a:latin typeface="Arial"/>
              <a:ea typeface="ヒラギノ明朝 ProN W3"/>
            </a:endParaRPr>
          </a:p>
          <a:p>
            <a:pPr marL="0" indent="0">
              <a:lnSpc>
                <a:spcPct val="120000"/>
              </a:lnSpc>
              <a:spcBef>
                <a:spcPts val="1200"/>
              </a:spcBef>
              <a:spcAft>
                <a:spcPts val="600"/>
              </a:spcAft>
              <a:buNone/>
            </a:pPr>
            <a:r>
              <a:rPr lang="en-GB" sz="4300" dirty="0">
                <a:solidFill>
                  <a:srgbClr val="056CB6"/>
                </a:solidFill>
                <a:latin typeface="Arial"/>
                <a:ea typeface="ヒラギノ明朝 ProN W3"/>
              </a:rPr>
              <a:t>☐ </a:t>
            </a:r>
            <a:r>
              <a:rPr lang="en-GB" sz="4300" i="1" dirty="0" smtClean="0">
                <a:solidFill>
                  <a:srgbClr val="056CB6"/>
                </a:solidFill>
                <a:latin typeface="Arial"/>
                <a:ea typeface="ヒラギノ明朝 ProN W3"/>
              </a:rPr>
              <a:t>Mon organisation a </a:t>
            </a:r>
            <a:r>
              <a:rPr lang="en-GB" sz="4300" i="1" dirty="0" err="1" smtClean="0">
                <a:solidFill>
                  <a:srgbClr val="056CB6"/>
                </a:solidFill>
                <a:latin typeface="Arial"/>
                <a:ea typeface="ヒラギノ明朝 ProN W3"/>
              </a:rPr>
              <a:t>été</a:t>
            </a:r>
            <a:r>
              <a:rPr lang="en-GB" sz="4300" i="1" dirty="0" smtClean="0">
                <a:solidFill>
                  <a:srgbClr val="056CB6"/>
                </a:solidFill>
                <a:latin typeface="Arial"/>
                <a:ea typeface="ヒラギノ明朝 ProN W3"/>
              </a:rPr>
              <a:t> </a:t>
            </a:r>
            <a:r>
              <a:rPr lang="en-GB" sz="4300" i="1" dirty="0" err="1" smtClean="0">
                <a:solidFill>
                  <a:srgbClr val="056CB6"/>
                </a:solidFill>
                <a:latin typeface="Arial"/>
                <a:ea typeface="ヒラギノ明朝 ProN W3"/>
              </a:rPr>
              <a:t>approchée</a:t>
            </a:r>
            <a:r>
              <a:rPr lang="en-GB" sz="4300" i="1" dirty="0" smtClean="0">
                <a:solidFill>
                  <a:srgbClr val="056CB6"/>
                </a:solidFill>
                <a:latin typeface="Arial"/>
                <a:ea typeface="ヒラギノ明朝 ProN W3"/>
              </a:rPr>
              <a:t> pour </a:t>
            </a:r>
            <a:r>
              <a:rPr lang="en-GB" sz="4300" i="1" dirty="0" err="1" smtClean="0">
                <a:solidFill>
                  <a:srgbClr val="056CB6"/>
                </a:solidFill>
                <a:latin typeface="Arial"/>
                <a:ea typeface="ヒラギノ明朝 ProN W3"/>
              </a:rPr>
              <a:t>participer</a:t>
            </a:r>
            <a:r>
              <a:rPr lang="en-GB" sz="4300" i="1" dirty="0" smtClean="0">
                <a:solidFill>
                  <a:srgbClr val="056CB6"/>
                </a:solidFill>
                <a:latin typeface="Arial"/>
                <a:ea typeface="ヒラギノ明朝 ProN W3"/>
              </a:rPr>
              <a:t> </a:t>
            </a:r>
            <a:r>
              <a:rPr lang="en-GB" sz="4300" i="1" dirty="0" err="1" smtClean="0">
                <a:solidFill>
                  <a:srgbClr val="056CB6"/>
                </a:solidFill>
                <a:latin typeface="Arial"/>
                <a:ea typeface="ヒラギノ明朝 ProN W3"/>
              </a:rPr>
              <a:t>mais</a:t>
            </a:r>
            <a:r>
              <a:rPr lang="en-GB" sz="4300" i="1" dirty="0" smtClean="0">
                <a:solidFill>
                  <a:srgbClr val="056CB6"/>
                </a:solidFill>
                <a:latin typeface="Arial"/>
                <a:ea typeface="ヒラギノ明朝 ProN W3"/>
              </a:rPr>
              <a:t> </a:t>
            </a:r>
            <a:r>
              <a:rPr lang="en-GB" sz="4300" i="1" dirty="0" err="1" smtClean="0">
                <a:solidFill>
                  <a:srgbClr val="056CB6"/>
                </a:solidFill>
                <a:latin typeface="Arial"/>
                <a:ea typeface="ヒラギノ明朝 ProN W3"/>
              </a:rPr>
              <a:t>n’a</a:t>
            </a:r>
            <a:r>
              <a:rPr lang="en-GB" sz="4300" i="1" dirty="0" smtClean="0">
                <a:solidFill>
                  <a:srgbClr val="056CB6"/>
                </a:solidFill>
                <a:latin typeface="Arial"/>
                <a:ea typeface="ヒラギノ明朝 ProN W3"/>
              </a:rPr>
              <a:t> pas </a:t>
            </a:r>
            <a:r>
              <a:rPr lang="en-GB" sz="4300" i="1" dirty="0" err="1" smtClean="0">
                <a:solidFill>
                  <a:srgbClr val="056CB6"/>
                </a:solidFill>
                <a:latin typeface="Arial"/>
                <a:ea typeface="ヒラギノ明朝 ProN W3"/>
              </a:rPr>
              <a:t>contribué</a:t>
            </a:r>
            <a:endParaRPr lang="en-GB" sz="4300" i="1" dirty="0">
              <a:solidFill>
                <a:srgbClr val="056CB6"/>
              </a:solidFill>
              <a:latin typeface="Arial"/>
              <a:ea typeface="ヒラギノ明朝 ProN W3"/>
            </a:endParaRPr>
          </a:p>
          <a:p>
            <a:pPr marL="0" indent="0">
              <a:lnSpc>
                <a:spcPct val="120000"/>
              </a:lnSpc>
              <a:spcBef>
                <a:spcPts val="1200"/>
              </a:spcBef>
              <a:spcAft>
                <a:spcPts val="600"/>
              </a:spcAft>
              <a:buNone/>
            </a:pPr>
            <a:r>
              <a:rPr lang="en-GB" sz="4300" dirty="0">
                <a:solidFill>
                  <a:srgbClr val="056CB6"/>
                </a:solidFill>
                <a:latin typeface="Arial"/>
                <a:ea typeface="ヒラギノ明朝 ProN W3"/>
              </a:rPr>
              <a:t>☐ </a:t>
            </a:r>
            <a:r>
              <a:rPr lang="en-GB" sz="4300" i="1" dirty="0" smtClean="0">
                <a:solidFill>
                  <a:srgbClr val="056CB6"/>
                </a:solidFill>
                <a:latin typeface="Arial"/>
                <a:ea typeface="ヒラギノ明朝 ProN W3"/>
              </a:rPr>
              <a:t>Mon organisation a </a:t>
            </a:r>
            <a:r>
              <a:rPr lang="en-GB" sz="4300" i="1" dirty="0" err="1" smtClean="0">
                <a:solidFill>
                  <a:srgbClr val="056CB6"/>
                </a:solidFill>
                <a:latin typeface="Arial"/>
                <a:ea typeface="ヒラギノ明朝 ProN W3"/>
              </a:rPr>
              <a:t>été</a:t>
            </a:r>
            <a:r>
              <a:rPr lang="en-GB" sz="4300" i="1" dirty="0" smtClean="0">
                <a:solidFill>
                  <a:srgbClr val="056CB6"/>
                </a:solidFill>
                <a:latin typeface="Arial"/>
                <a:ea typeface="ヒラギノ明朝 ProN W3"/>
              </a:rPr>
              <a:t> </a:t>
            </a:r>
            <a:r>
              <a:rPr lang="en-GB" sz="4300" i="1" dirty="0" err="1" smtClean="0">
                <a:solidFill>
                  <a:srgbClr val="056CB6"/>
                </a:solidFill>
                <a:latin typeface="Arial"/>
                <a:ea typeface="ヒラギノ明朝 ProN W3"/>
              </a:rPr>
              <a:t>approchée</a:t>
            </a:r>
            <a:r>
              <a:rPr lang="en-GB" sz="4300" i="1" dirty="0" smtClean="0">
                <a:solidFill>
                  <a:srgbClr val="056CB6"/>
                </a:solidFill>
                <a:latin typeface="Arial"/>
                <a:ea typeface="ヒラギノ明朝 ProN W3"/>
              </a:rPr>
              <a:t> pour </a:t>
            </a:r>
            <a:r>
              <a:rPr lang="en-GB" sz="4300" i="1" dirty="0" err="1" smtClean="0">
                <a:solidFill>
                  <a:srgbClr val="056CB6"/>
                </a:solidFill>
                <a:latin typeface="Arial"/>
                <a:ea typeface="ヒラギノ明朝 ProN W3"/>
              </a:rPr>
              <a:t>participer</a:t>
            </a:r>
            <a:r>
              <a:rPr lang="en-GB" sz="4300" i="1" dirty="0" smtClean="0">
                <a:solidFill>
                  <a:srgbClr val="056CB6"/>
                </a:solidFill>
                <a:latin typeface="Arial"/>
                <a:ea typeface="ヒラギノ明朝 ProN W3"/>
              </a:rPr>
              <a:t>, a </a:t>
            </a:r>
            <a:r>
              <a:rPr lang="en-GB" sz="4300" i="1" dirty="0" err="1" smtClean="0">
                <a:solidFill>
                  <a:srgbClr val="056CB6"/>
                </a:solidFill>
                <a:latin typeface="Arial"/>
                <a:ea typeface="ヒラギノ明朝 ProN W3"/>
              </a:rPr>
              <a:t>contribué</a:t>
            </a:r>
            <a:r>
              <a:rPr lang="en-GB" sz="4300" i="1" dirty="0" smtClean="0">
                <a:solidFill>
                  <a:srgbClr val="056CB6"/>
                </a:solidFill>
                <a:latin typeface="Arial"/>
                <a:ea typeface="ヒラギノ明朝 ProN W3"/>
              </a:rPr>
              <a:t> </a:t>
            </a:r>
            <a:r>
              <a:rPr lang="en-GB" sz="4300" i="1" dirty="0" err="1" smtClean="0">
                <a:solidFill>
                  <a:srgbClr val="056CB6"/>
                </a:solidFill>
                <a:latin typeface="Arial"/>
                <a:ea typeface="ヒラギノ明朝 ProN W3"/>
              </a:rPr>
              <a:t>mais</a:t>
            </a:r>
            <a:r>
              <a:rPr lang="en-GB" sz="4300" i="1" dirty="0" smtClean="0">
                <a:solidFill>
                  <a:srgbClr val="056CB6"/>
                </a:solidFill>
                <a:latin typeface="Arial"/>
                <a:ea typeface="ヒラギノ明朝 ProN W3"/>
              </a:rPr>
              <a:t> la contribution </a:t>
            </a:r>
            <a:r>
              <a:rPr lang="en-GB" sz="4300" i="1" dirty="0" err="1" smtClean="0">
                <a:solidFill>
                  <a:srgbClr val="056CB6"/>
                </a:solidFill>
                <a:latin typeface="Arial"/>
                <a:ea typeface="ヒラギノ明朝 ProN W3"/>
              </a:rPr>
              <a:t>n’a</a:t>
            </a:r>
            <a:r>
              <a:rPr lang="en-GB" sz="4300" i="1" dirty="0" smtClean="0">
                <a:solidFill>
                  <a:srgbClr val="056CB6"/>
                </a:solidFill>
                <a:latin typeface="Arial"/>
                <a:ea typeface="ヒラギノ明朝 ProN W3"/>
              </a:rPr>
              <a:t> pas </a:t>
            </a:r>
            <a:r>
              <a:rPr lang="en-GB" sz="4300" i="1" dirty="0" err="1" smtClean="0">
                <a:solidFill>
                  <a:srgbClr val="056CB6"/>
                </a:solidFill>
                <a:latin typeface="Arial"/>
                <a:ea typeface="ヒラギノ明朝 ProN W3"/>
              </a:rPr>
              <a:t>été</a:t>
            </a:r>
            <a:r>
              <a:rPr lang="en-GB" sz="4300" i="1" dirty="0" smtClean="0">
                <a:solidFill>
                  <a:srgbClr val="056CB6"/>
                </a:solidFill>
                <a:latin typeface="Arial"/>
                <a:ea typeface="ヒラギノ明朝 ProN W3"/>
              </a:rPr>
              <a:t> prise en </a:t>
            </a:r>
            <a:r>
              <a:rPr lang="en-GB" sz="4300" i="1" dirty="0" err="1" smtClean="0">
                <a:solidFill>
                  <a:srgbClr val="056CB6"/>
                </a:solidFill>
                <a:latin typeface="Arial"/>
                <a:ea typeface="ヒラギノ明朝 ProN W3"/>
              </a:rPr>
              <a:t>compte</a:t>
            </a:r>
            <a:r>
              <a:rPr lang="en-GB" sz="4300" i="1" dirty="0" smtClean="0">
                <a:solidFill>
                  <a:srgbClr val="056CB6"/>
                </a:solidFill>
                <a:latin typeface="Arial"/>
                <a:ea typeface="ヒラギノ明朝 ProN W3"/>
              </a:rPr>
              <a:t> </a:t>
            </a:r>
            <a:r>
              <a:rPr lang="en-GB" sz="4300" i="1" dirty="0" err="1" smtClean="0">
                <a:solidFill>
                  <a:srgbClr val="056CB6"/>
                </a:solidFill>
                <a:latin typeface="Arial"/>
                <a:ea typeface="ヒラギノ明朝 ProN W3"/>
              </a:rPr>
              <a:t>correctement</a:t>
            </a:r>
            <a:endParaRPr lang="en-GB" sz="4300" i="1" dirty="0" smtClean="0">
              <a:solidFill>
                <a:srgbClr val="056CB6"/>
              </a:solidFill>
              <a:latin typeface="Arial"/>
              <a:ea typeface="ヒラギノ明朝 ProN W3"/>
            </a:endParaRPr>
          </a:p>
          <a:p>
            <a:pPr marL="0" indent="0">
              <a:lnSpc>
                <a:spcPct val="120000"/>
              </a:lnSpc>
              <a:spcBef>
                <a:spcPts val="1200"/>
              </a:spcBef>
              <a:spcAft>
                <a:spcPts val="600"/>
              </a:spcAft>
              <a:buNone/>
            </a:pPr>
            <a:r>
              <a:rPr lang="en-GB" sz="4300" dirty="0" smtClean="0">
                <a:solidFill>
                  <a:srgbClr val="056CB6"/>
                </a:solidFill>
                <a:latin typeface="Arial"/>
                <a:ea typeface="ヒラギノ明朝 ProN W3"/>
              </a:rPr>
              <a:t>☐ </a:t>
            </a:r>
            <a:r>
              <a:rPr lang="en-GB" sz="4300" i="1" dirty="0" smtClean="0">
                <a:solidFill>
                  <a:srgbClr val="056CB6"/>
                </a:solidFill>
                <a:latin typeface="Arial"/>
                <a:ea typeface="ヒラギノ明朝 ProN W3"/>
              </a:rPr>
              <a:t>Mon organisation a </a:t>
            </a:r>
            <a:r>
              <a:rPr lang="en-GB" sz="4300" i="1" dirty="0" err="1" smtClean="0">
                <a:solidFill>
                  <a:srgbClr val="056CB6"/>
                </a:solidFill>
                <a:latin typeface="Arial"/>
                <a:ea typeface="ヒラギノ明朝 ProN W3"/>
              </a:rPr>
              <a:t>été</a:t>
            </a:r>
            <a:r>
              <a:rPr lang="en-GB" sz="4300" i="1" dirty="0" smtClean="0">
                <a:solidFill>
                  <a:srgbClr val="056CB6"/>
                </a:solidFill>
                <a:latin typeface="Arial"/>
                <a:ea typeface="ヒラギノ明朝 ProN W3"/>
              </a:rPr>
              <a:t> </a:t>
            </a:r>
            <a:r>
              <a:rPr lang="en-GB" sz="4300" i="1" dirty="0" err="1" smtClean="0">
                <a:solidFill>
                  <a:srgbClr val="056CB6"/>
                </a:solidFill>
                <a:latin typeface="Arial"/>
                <a:ea typeface="ヒラギノ明朝 ProN W3"/>
              </a:rPr>
              <a:t>approchée</a:t>
            </a:r>
            <a:r>
              <a:rPr lang="en-GB" sz="4300" i="1" dirty="0" smtClean="0">
                <a:solidFill>
                  <a:srgbClr val="056CB6"/>
                </a:solidFill>
                <a:latin typeface="Arial"/>
                <a:ea typeface="ヒラギノ明朝 ProN W3"/>
              </a:rPr>
              <a:t> pour </a:t>
            </a:r>
            <a:r>
              <a:rPr lang="en-GB" sz="4300" i="1" dirty="0" err="1" smtClean="0">
                <a:solidFill>
                  <a:srgbClr val="056CB6"/>
                </a:solidFill>
                <a:latin typeface="Arial"/>
                <a:ea typeface="ヒラギノ明朝 ProN W3"/>
              </a:rPr>
              <a:t>participer</a:t>
            </a:r>
            <a:r>
              <a:rPr lang="en-GB" sz="4300" i="1" dirty="0" smtClean="0">
                <a:solidFill>
                  <a:srgbClr val="056CB6"/>
                </a:solidFill>
                <a:latin typeface="Arial"/>
                <a:ea typeface="ヒラギノ明朝 ProN W3"/>
              </a:rPr>
              <a:t>, a </a:t>
            </a:r>
            <a:r>
              <a:rPr lang="en-GB" sz="4300" i="1" dirty="0" err="1" smtClean="0">
                <a:solidFill>
                  <a:srgbClr val="056CB6"/>
                </a:solidFill>
                <a:latin typeface="Arial"/>
                <a:ea typeface="ヒラギノ明朝 ProN W3"/>
              </a:rPr>
              <a:t>contribué</a:t>
            </a:r>
            <a:r>
              <a:rPr lang="en-GB" sz="4300" i="1" dirty="0" smtClean="0">
                <a:solidFill>
                  <a:srgbClr val="056CB6"/>
                </a:solidFill>
                <a:latin typeface="Arial"/>
                <a:ea typeface="ヒラギノ明朝 ProN W3"/>
              </a:rPr>
              <a:t> et la contribution a </a:t>
            </a:r>
            <a:r>
              <a:rPr lang="en-GB" sz="4300" i="1" dirty="0" err="1" smtClean="0">
                <a:solidFill>
                  <a:srgbClr val="056CB6"/>
                </a:solidFill>
                <a:latin typeface="Arial"/>
                <a:ea typeface="ヒラギノ明朝 ProN W3"/>
              </a:rPr>
              <a:t>été</a:t>
            </a:r>
            <a:r>
              <a:rPr lang="en-GB" sz="4300" i="1" dirty="0" smtClean="0">
                <a:solidFill>
                  <a:srgbClr val="056CB6"/>
                </a:solidFill>
                <a:latin typeface="Arial"/>
                <a:ea typeface="ヒラギノ明朝 ProN W3"/>
              </a:rPr>
              <a:t> </a:t>
            </a:r>
            <a:r>
              <a:rPr lang="en-GB" sz="4300" i="1" dirty="0" err="1" smtClean="0">
                <a:solidFill>
                  <a:srgbClr val="056CB6"/>
                </a:solidFill>
                <a:latin typeface="Arial"/>
                <a:ea typeface="ヒラギノ明朝 ProN W3"/>
              </a:rPr>
              <a:t>moyennement</a:t>
            </a:r>
            <a:r>
              <a:rPr lang="en-GB" sz="4300" i="1" dirty="0" smtClean="0">
                <a:solidFill>
                  <a:srgbClr val="056CB6"/>
                </a:solidFill>
                <a:latin typeface="Arial"/>
                <a:ea typeface="ヒラギノ明朝 ProN W3"/>
              </a:rPr>
              <a:t> prise en </a:t>
            </a:r>
            <a:r>
              <a:rPr lang="en-GB" sz="4300" i="1" dirty="0" err="1" smtClean="0">
                <a:solidFill>
                  <a:srgbClr val="056CB6"/>
                </a:solidFill>
                <a:latin typeface="Arial"/>
                <a:ea typeface="ヒラギノ明朝 ProN W3"/>
              </a:rPr>
              <a:t>compte</a:t>
            </a:r>
            <a:endParaRPr lang="en-GB" sz="4300" i="1" dirty="0">
              <a:solidFill>
                <a:srgbClr val="056CB6"/>
              </a:solidFill>
              <a:latin typeface="Arial"/>
              <a:ea typeface="ヒラギノ明朝 ProN W3"/>
            </a:endParaRPr>
          </a:p>
          <a:p>
            <a:pPr marL="0" indent="0">
              <a:lnSpc>
                <a:spcPct val="120000"/>
              </a:lnSpc>
              <a:spcBef>
                <a:spcPts val="1200"/>
              </a:spcBef>
              <a:spcAft>
                <a:spcPts val="600"/>
              </a:spcAft>
              <a:buNone/>
            </a:pPr>
            <a:r>
              <a:rPr lang="en-GB" sz="4300" dirty="0">
                <a:solidFill>
                  <a:srgbClr val="056CB6"/>
                </a:solidFill>
                <a:latin typeface="Arial"/>
                <a:ea typeface="ヒラギノ明朝 ProN W3"/>
              </a:rPr>
              <a:t>☐ </a:t>
            </a:r>
            <a:r>
              <a:rPr lang="en-GB" sz="4300" i="1" dirty="0" smtClean="0">
                <a:solidFill>
                  <a:srgbClr val="056CB6"/>
                </a:solidFill>
                <a:latin typeface="Arial"/>
                <a:ea typeface="ヒラギノ明朝 ProN W3"/>
              </a:rPr>
              <a:t>Mon organisation a </a:t>
            </a:r>
            <a:r>
              <a:rPr lang="en-GB" sz="4300" i="1" dirty="0" err="1" smtClean="0">
                <a:solidFill>
                  <a:srgbClr val="056CB6"/>
                </a:solidFill>
                <a:latin typeface="Arial"/>
                <a:ea typeface="ヒラギノ明朝 ProN W3"/>
              </a:rPr>
              <a:t>été</a:t>
            </a:r>
            <a:r>
              <a:rPr lang="en-GB" sz="4300" i="1" dirty="0" smtClean="0">
                <a:solidFill>
                  <a:srgbClr val="056CB6"/>
                </a:solidFill>
                <a:latin typeface="Arial"/>
                <a:ea typeface="ヒラギノ明朝 ProN W3"/>
              </a:rPr>
              <a:t> </a:t>
            </a:r>
            <a:r>
              <a:rPr lang="en-GB" sz="4300" i="1" dirty="0" err="1" smtClean="0">
                <a:solidFill>
                  <a:srgbClr val="056CB6"/>
                </a:solidFill>
                <a:latin typeface="Arial"/>
                <a:ea typeface="ヒラギノ明朝 ProN W3"/>
              </a:rPr>
              <a:t>approchée</a:t>
            </a:r>
            <a:r>
              <a:rPr lang="en-GB" sz="4300" i="1" dirty="0" smtClean="0">
                <a:solidFill>
                  <a:srgbClr val="056CB6"/>
                </a:solidFill>
                <a:latin typeface="Arial"/>
                <a:ea typeface="ヒラギノ明朝 ProN W3"/>
              </a:rPr>
              <a:t> pour </a:t>
            </a:r>
            <a:r>
              <a:rPr lang="en-GB" sz="4300" i="1" dirty="0" err="1" smtClean="0">
                <a:solidFill>
                  <a:srgbClr val="056CB6"/>
                </a:solidFill>
                <a:latin typeface="Arial"/>
                <a:ea typeface="ヒラギノ明朝 ProN W3"/>
              </a:rPr>
              <a:t>participer</a:t>
            </a:r>
            <a:r>
              <a:rPr lang="en-GB" sz="4300" i="1" dirty="0" smtClean="0">
                <a:solidFill>
                  <a:srgbClr val="056CB6"/>
                </a:solidFill>
                <a:latin typeface="Arial"/>
                <a:ea typeface="ヒラギノ明朝 ProN W3"/>
              </a:rPr>
              <a:t>, a </a:t>
            </a:r>
            <a:r>
              <a:rPr lang="en-GB" sz="4300" i="1" dirty="0" err="1" smtClean="0">
                <a:solidFill>
                  <a:srgbClr val="056CB6"/>
                </a:solidFill>
                <a:latin typeface="Arial"/>
                <a:ea typeface="ヒラギノ明朝 ProN W3"/>
              </a:rPr>
              <a:t>contribué</a:t>
            </a:r>
            <a:r>
              <a:rPr lang="en-GB" sz="4300" i="1" dirty="0" smtClean="0">
                <a:solidFill>
                  <a:srgbClr val="056CB6"/>
                </a:solidFill>
                <a:latin typeface="Arial"/>
                <a:ea typeface="ヒラギノ明朝 ProN W3"/>
              </a:rPr>
              <a:t> et la contribution a </a:t>
            </a:r>
            <a:r>
              <a:rPr lang="en-GB" sz="4300" i="1" dirty="0" err="1" smtClean="0">
                <a:solidFill>
                  <a:srgbClr val="056CB6"/>
                </a:solidFill>
                <a:latin typeface="Arial"/>
                <a:ea typeface="ヒラギノ明朝 ProN W3"/>
              </a:rPr>
              <a:t>été</a:t>
            </a:r>
            <a:r>
              <a:rPr lang="en-GB" sz="4300" i="1" dirty="0" smtClean="0">
                <a:solidFill>
                  <a:srgbClr val="056CB6"/>
                </a:solidFill>
                <a:latin typeface="Arial"/>
                <a:ea typeface="ヒラギノ明朝 ProN W3"/>
              </a:rPr>
              <a:t> </a:t>
            </a:r>
            <a:r>
              <a:rPr lang="en-GB" sz="4300" i="1" dirty="0" err="1" smtClean="0">
                <a:solidFill>
                  <a:srgbClr val="056CB6"/>
                </a:solidFill>
                <a:latin typeface="Arial"/>
                <a:ea typeface="ヒラギノ明朝 ProN W3"/>
              </a:rPr>
              <a:t>correctement</a:t>
            </a:r>
            <a:r>
              <a:rPr lang="en-GB" sz="4300" i="1" dirty="0" smtClean="0">
                <a:solidFill>
                  <a:srgbClr val="056CB6"/>
                </a:solidFill>
                <a:latin typeface="Arial"/>
                <a:ea typeface="ヒラギノ明朝 ProN W3"/>
              </a:rPr>
              <a:t> prise en </a:t>
            </a:r>
            <a:r>
              <a:rPr lang="en-GB" sz="4300" i="1" dirty="0" err="1" smtClean="0">
                <a:solidFill>
                  <a:srgbClr val="056CB6"/>
                </a:solidFill>
                <a:latin typeface="Arial"/>
                <a:ea typeface="ヒラギノ明朝 ProN W3"/>
              </a:rPr>
              <a:t>compte</a:t>
            </a:r>
            <a:endParaRPr lang="en-GB" sz="4300" i="1" dirty="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xmlns="" val="1863915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534400" cy="758952"/>
          </a:xfrm>
        </p:spPr>
        <p:txBody>
          <a:bodyPr>
            <a:noAutofit/>
          </a:bodyPr>
          <a:lstStyle/>
          <a:p>
            <a:r>
              <a:rPr lang="en-US" sz="3200" dirty="0" err="1" smtClean="0">
                <a:latin typeface="Arial" panose="020B0604020202020204" pitchFamily="34" charset="0"/>
                <a:cs typeface="Arial" panose="020B0604020202020204" pitchFamily="34" charset="0"/>
              </a:rPr>
              <a:t>Etape</a:t>
            </a:r>
            <a:r>
              <a:rPr lang="en-US" sz="3200" dirty="0" smtClean="0">
                <a:latin typeface="Arial" panose="020B0604020202020204" pitchFamily="34" charset="0"/>
                <a:cs typeface="Arial" panose="020B0604020202020204" pitchFamily="34" charset="0"/>
              </a:rPr>
              <a:t> II: </a:t>
            </a:r>
            <a:r>
              <a:rPr lang="en-US" sz="3200" dirty="0" err="1" smtClean="0">
                <a:latin typeface="Arial" panose="020B0604020202020204" pitchFamily="34" charset="0"/>
                <a:cs typeface="Arial" panose="020B0604020202020204" pitchFamily="34" charset="0"/>
              </a:rPr>
              <a:t>L’enquête</a:t>
            </a:r>
            <a:endParaRPr lang="en-GB" sz="3200" dirty="0"/>
          </a:p>
        </p:txBody>
      </p:sp>
      <p:sp>
        <p:nvSpPr>
          <p:cNvPr id="3" name="Content Placeholder 2"/>
          <p:cNvSpPr>
            <a:spLocks noGrp="1"/>
          </p:cNvSpPr>
          <p:nvPr>
            <p:ph sz="quarter" idx="1"/>
          </p:nvPr>
        </p:nvSpPr>
        <p:spPr/>
        <p:txBody>
          <a:bodyPr/>
          <a:lstStyle/>
          <a:p>
            <a:pPr marL="100584" indent="0">
              <a:lnSpc>
                <a:spcPct val="140000"/>
              </a:lnSpc>
              <a:spcBef>
                <a:spcPts val="0"/>
              </a:spcBef>
              <a:buNone/>
            </a:pPr>
            <a:r>
              <a:rPr lang="en-GB" sz="2400" dirty="0" smtClean="0">
                <a:solidFill>
                  <a:srgbClr val="056CB6"/>
                </a:solidFill>
                <a:latin typeface="Arial"/>
                <a:ea typeface="ヒラギノ明朝 ProN W3"/>
              </a:rPr>
              <a:t>Analyse et notation du status de performance</a:t>
            </a:r>
            <a:endParaRPr lang="en-GB" sz="2400" dirty="0">
              <a:solidFill>
                <a:srgbClr val="056CB6"/>
              </a:solidFill>
              <a:latin typeface="Arial"/>
              <a:ea typeface="ヒラギノ明朝 ProN W3"/>
            </a:endParaRPr>
          </a:p>
          <a:p>
            <a:pPr marL="557784" indent="-457200">
              <a:lnSpc>
                <a:spcPct val="140000"/>
              </a:lnSpc>
              <a:spcBef>
                <a:spcPts val="0"/>
              </a:spcBef>
            </a:pPr>
            <a:r>
              <a:rPr lang="en-GB" sz="2000" dirty="0" smtClean="0">
                <a:solidFill>
                  <a:srgbClr val="056CB6"/>
                </a:solidFill>
                <a:latin typeface="Arial"/>
                <a:ea typeface="ヒラギノ明朝 ProN W3"/>
              </a:rPr>
              <a:t>Le score </a:t>
            </a:r>
            <a:r>
              <a:rPr lang="en-GB" sz="2000" dirty="0" err="1" smtClean="0">
                <a:solidFill>
                  <a:srgbClr val="056CB6"/>
                </a:solidFill>
                <a:latin typeface="Arial"/>
                <a:ea typeface="ヒラギノ明朝 ProN W3"/>
              </a:rPr>
              <a:t>médian</a:t>
            </a:r>
            <a:r>
              <a:rPr lang="en-GB" sz="2000" dirty="0" smtClean="0">
                <a:solidFill>
                  <a:srgbClr val="056CB6"/>
                </a:solidFill>
                <a:latin typeface="Arial"/>
                <a:ea typeface="ヒラギノ明朝 ProN W3"/>
              </a:rPr>
              <a:t> de </a:t>
            </a:r>
            <a:r>
              <a:rPr lang="en-GB" sz="2000" dirty="0" err="1" smtClean="0">
                <a:solidFill>
                  <a:srgbClr val="056CB6"/>
                </a:solidFill>
                <a:latin typeface="Arial"/>
                <a:ea typeface="ヒラギノ明朝 ProN W3"/>
              </a:rPr>
              <a:t>chaque</a:t>
            </a:r>
            <a:r>
              <a:rPr lang="en-GB" sz="2000" dirty="0" smtClean="0">
                <a:solidFill>
                  <a:srgbClr val="056CB6"/>
                </a:solidFill>
                <a:latin typeface="Arial"/>
                <a:ea typeface="ヒラギノ明朝 ProN W3"/>
              </a:rPr>
              <a:t> </a:t>
            </a:r>
            <a:r>
              <a:rPr lang="en-GB" sz="2000" dirty="0" err="1" smtClean="0">
                <a:solidFill>
                  <a:srgbClr val="056CB6"/>
                </a:solidFill>
                <a:latin typeface="Arial"/>
                <a:ea typeface="ヒラギノ明朝 ProN W3"/>
              </a:rPr>
              <a:t>sous</a:t>
            </a:r>
            <a:r>
              <a:rPr lang="en-GB" sz="2000" dirty="0" smtClean="0">
                <a:solidFill>
                  <a:srgbClr val="056CB6"/>
                </a:solidFill>
                <a:latin typeface="Arial"/>
                <a:ea typeface="ヒラギノ明朝 ProN W3"/>
              </a:rPr>
              <a:t> </a:t>
            </a:r>
            <a:r>
              <a:rPr lang="en-GB" sz="2000" dirty="0" err="1" smtClean="0">
                <a:solidFill>
                  <a:srgbClr val="056CB6"/>
                </a:solidFill>
                <a:latin typeface="Arial"/>
                <a:ea typeface="ヒラギノ明朝 ProN W3"/>
              </a:rPr>
              <a:t>catégorie</a:t>
            </a:r>
            <a:r>
              <a:rPr lang="en-GB" sz="2000" dirty="0" smtClean="0">
                <a:solidFill>
                  <a:srgbClr val="056CB6"/>
                </a:solidFill>
                <a:latin typeface="Arial"/>
                <a:ea typeface="ヒラギノ明朝 ProN W3"/>
              </a:rPr>
              <a:t> </a:t>
            </a:r>
            <a:r>
              <a:rPr lang="en-GB" sz="2000" dirty="0" err="1" smtClean="0">
                <a:solidFill>
                  <a:srgbClr val="056CB6"/>
                </a:solidFill>
                <a:latin typeface="Arial"/>
                <a:ea typeface="ヒラギノ明朝 ProN W3"/>
              </a:rPr>
              <a:t>est</a:t>
            </a:r>
            <a:r>
              <a:rPr lang="en-GB" sz="2000" dirty="0" smtClean="0">
                <a:solidFill>
                  <a:srgbClr val="056CB6"/>
                </a:solidFill>
                <a:latin typeface="Arial"/>
                <a:ea typeface="ヒラギノ明朝 ProN W3"/>
              </a:rPr>
              <a:t> </a:t>
            </a:r>
            <a:r>
              <a:rPr lang="en-GB" sz="2000" dirty="0" err="1" smtClean="0">
                <a:solidFill>
                  <a:srgbClr val="056CB6"/>
                </a:solidFill>
                <a:latin typeface="Arial"/>
                <a:ea typeface="ヒラギノ明朝 ProN W3"/>
              </a:rPr>
              <a:t>calculé</a:t>
            </a:r>
            <a:r>
              <a:rPr lang="en-GB" sz="2000" dirty="0" smtClean="0">
                <a:solidFill>
                  <a:srgbClr val="056CB6"/>
                </a:solidFill>
                <a:latin typeface="Arial"/>
                <a:ea typeface="ヒラギノ明朝 ProN W3"/>
              </a:rPr>
              <a:t> </a:t>
            </a:r>
            <a:r>
              <a:rPr lang="en-GB" sz="2000" dirty="0" err="1" smtClean="0">
                <a:solidFill>
                  <a:srgbClr val="056CB6"/>
                </a:solidFill>
                <a:latin typeface="Arial"/>
                <a:ea typeface="ヒラギノ明朝 ProN W3"/>
              </a:rPr>
              <a:t>sur</a:t>
            </a:r>
            <a:r>
              <a:rPr lang="en-GB" sz="2000" dirty="0" smtClean="0">
                <a:solidFill>
                  <a:srgbClr val="056CB6"/>
                </a:solidFill>
                <a:latin typeface="Arial"/>
                <a:ea typeface="ヒラギノ明朝 ProN W3"/>
              </a:rPr>
              <a:t> la base des </a:t>
            </a:r>
            <a:r>
              <a:rPr lang="en-GB" sz="2000" dirty="0" err="1" smtClean="0">
                <a:solidFill>
                  <a:srgbClr val="056CB6"/>
                </a:solidFill>
                <a:latin typeface="Arial"/>
                <a:ea typeface="ヒラギノ明朝 ProN W3"/>
              </a:rPr>
              <a:t>résultats</a:t>
            </a:r>
            <a:r>
              <a:rPr lang="en-GB" sz="2000" dirty="0" smtClean="0">
                <a:solidFill>
                  <a:srgbClr val="056CB6"/>
                </a:solidFill>
                <a:latin typeface="Arial"/>
                <a:ea typeface="ヒラギノ明朝 ProN W3"/>
              </a:rPr>
              <a:t> </a:t>
            </a:r>
            <a:r>
              <a:rPr lang="en-GB" sz="2000" dirty="0" err="1" smtClean="0">
                <a:solidFill>
                  <a:srgbClr val="056CB6"/>
                </a:solidFill>
                <a:latin typeface="Arial"/>
                <a:ea typeface="ヒラギノ明朝 ProN W3"/>
              </a:rPr>
              <a:t>aggregés</a:t>
            </a:r>
            <a:r>
              <a:rPr lang="en-GB" sz="2000" dirty="0" smtClean="0">
                <a:solidFill>
                  <a:srgbClr val="056CB6"/>
                </a:solidFill>
                <a:latin typeface="Arial"/>
                <a:ea typeface="ヒラギノ明朝 ProN W3"/>
              </a:rPr>
              <a:t> des </a:t>
            </a:r>
            <a:r>
              <a:rPr lang="en-GB" sz="2000" dirty="0" err="1" smtClean="0">
                <a:solidFill>
                  <a:srgbClr val="056CB6"/>
                </a:solidFill>
                <a:latin typeface="Arial"/>
                <a:ea typeface="ヒラギノ明朝 ProN W3"/>
              </a:rPr>
              <a:t>partenaires</a:t>
            </a:r>
            <a:r>
              <a:rPr lang="en-GB" sz="2000" dirty="0" smtClean="0">
                <a:solidFill>
                  <a:srgbClr val="056CB6"/>
                </a:solidFill>
                <a:latin typeface="Arial"/>
                <a:ea typeface="ヒラギノ明朝 ProN W3"/>
              </a:rPr>
              <a:t> et du </a:t>
            </a:r>
            <a:r>
              <a:rPr lang="en-GB" sz="2000" dirty="0" err="1" smtClean="0">
                <a:solidFill>
                  <a:srgbClr val="056CB6"/>
                </a:solidFill>
                <a:latin typeface="Arial"/>
                <a:ea typeface="ヒラギノ明朝 ProN W3"/>
              </a:rPr>
              <a:t>coordinateur</a:t>
            </a:r>
            <a:endParaRPr lang="en-GB" sz="2000" dirty="0" smtClean="0">
              <a:solidFill>
                <a:srgbClr val="056CB6"/>
              </a:solidFill>
              <a:latin typeface="Arial"/>
              <a:ea typeface="ヒラギノ明朝 ProN W3"/>
            </a:endParaRPr>
          </a:p>
          <a:p>
            <a:pPr marL="557784" indent="-457200">
              <a:lnSpc>
                <a:spcPct val="140000"/>
              </a:lnSpc>
              <a:spcBef>
                <a:spcPts val="0"/>
              </a:spcBef>
            </a:pPr>
            <a:r>
              <a:rPr lang="en-GB" sz="2000" dirty="0" smtClean="0">
                <a:solidFill>
                  <a:srgbClr val="056CB6"/>
                </a:solidFill>
                <a:latin typeface="Arial"/>
                <a:ea typeface="ヒラギノ明朝 ProN W3"/>
              </a:rPr>
              <a:t>Le score </a:t>
            </a:r>
            <a:r>
              <a:rPr lang="en-GB" sz="2000" dirty="0" err="1" smtClean="0">
                <a:solidFill>
                  <a:srgbClr val="056CB6"/>
                </a:solidFill>
                <a:latin typeface="Arial"/>
                <a:ea typeface="ヒラギノ明朝 ProN W3"/>
              </a:rPr>
              <a:t>médian</a:t>
            </a:r>
            <a:r>
              <a:rPr lang="en-GB" sz="2000" dirty="0" smtClean="0">
                <a:solidFill>
                  <a:srgbClr val="056CB6"/>
                </a:solidFill>
                <a:latin typeface="Arial"/>
                <a:ea typeface="ヒラギノ明朝 ProN W3"/>
              </a:rPr>
              <a:t> </a:t>
            </a:r>
            <a:r>
              <a:rPr lang="en-GB" sz="2000" dirty="0" err="1" smtClean="0">
                <a:solidFill>
                  <a:srgbClr val="056CB6"/>
                </a:solidFill>
                <a:latin typeface="Arial"/>
                <a:ea typeface="ヒラギノ明朝 ProN W3"/>
              </a:rPr>
              <a:t>est</a:t>
            </a:r>
            <a:r>
              <a:rPr lang="en-GB" sz="2000" dirty="0" smtClean="0">
                <a:solidFill>
                  <a:srgbClr val="056CB6"/>
                </a:solidFill>
                <a:latin typeface="Arial"/>
                <a:ea typeface="ヒラギノ明朝 ProN W3"/>
              </a:rPr>
              <a:t> </a:t>
            </a:r>
            <a:r>
              <a:rPr lang="en-GB" sz="2000" dirty="0" err="1" smtClean="0">
                <a:solidFill>
                  <a:srgbClr val="056CB6"/>
                </a:solidFill>
                <a:latin typeface="Arial"/>
                <a:ea typeface="ヒラギノ明朝 ProN W3"/>
              </a:rPr>
              <a:t>classifié</a:t>
            </a:r>
            <a:r>
              <a:rPr lang="en-GB" sz="2000" dirty="0" smtClean="0">
                <a:solidFill>
                  <a:srgbClr val="056CB6"/>
                </a:solidFill>
                <a:latin typeface="Arial"/>
                <a:ea typeface="ヒラギノ明朝 ProN W3"/>
              </a:rPr>
              <a:t> en 4 </a:t>
            </a:r>
            <a:r>
              <a:rPr lang="en-GB" sz="2000" dirty="0" err="1" smtClean="0">
                <a:solidFill>
                  <a:srgbClr val="056CB6"/>
                </a:solidFill>
                <a:latin typeface="Arial"/>
                <a:ea typeface="ヒラギノ明朝 ProN W3"/>
              </a:rPr>
              <a:t>catégories</a:t>
            </a:r>
            <a:r>
              <a:rPr lang="en-GB" sz="2000" dirty="0" smtClean="0">
                <a:solidFill>
                  <a:srgbClr val="056CB6"/>
                </a:solidFill>
                <a:latin typeface="Arial"/>
                <a:ea typeface="ヒラギノ明朝 ProN W3"/>
              </a:rPr>
              <a:t> de status de performance: </a:t>
            </a:r>
            <a:endParaRPr lang="en-GB" sz="2000" dirty="0">
              <a:solidFill>
                <a:srgbClr val="056CB6"/>
              </a:solidFill>
              <a:latin typeface="Arial"/>
              <a:ea typeface="ヒラギノ明朝 ProN W3"/>
            </a:endParaRPr>
          </a:p>
          <a:p>
            <a:endParaRPr lang="en-GB" dirty="0"/>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xmlns="" val="3618935512"/>
              </p:ext>
            </p:extLst>
          </p:nvPr>
        </p:nvGraphicFramePr>
        <p:xfrm>
          <a:off x="2195736" y="3717032"/>
          <a:ext cx="6096000" cy="2270760"/>
        </p:xfrm>
        <a:graphic>
          <a:graphicData uri="http://schemas.openxmlformats.org/drawingml/2006/table">
            <a:tbl>
              <a:tblPr firstRow="1" bandRow="1">
                <a:tableStyleId>{5C22544A-7EE6-4342-B048-85BDC9FD1C3A}</a:tableStyleId>
              </a:tblPr>
              <a:tblGrid>
                <a:gridCol w="1224136"/>
                <a:gridCol w="4871864"/>
              </a:tblGrid>
              <a:tr h="370840">
                <a:tc>
                  <a:txBody>
                    <a:bodyPr/>
                    <a:lstStyle/>
                    <a:p>
                      <a:r>
                        <a:rPr lang="en-US" sz="1600" dirty="0" smtClean="0">
                          <a:latin typeface="Arial" panose="020B0604020202020204" pitchFamily="34" charset="0"/>
                          <a:cs typeface="Arial" panose="020B0604020202020204" pitchFamily="34" charset="0"/>
                        </a:rPr>
                        <a:t>Score</a:t>
                      </a:r>
                      <a:endParaRPr lang="en-GB" sz="1600" dirty="0">
                        <a:latin typeface="Arial" panose="020B0604020202020204" pitchFamily="34" charset="0"/>
                        <a:cs typeface="Arial" panose="020B0604020202020204" pitchFamily="34" charset="0"/>
                      </a:endParaRPr>
                    </a:p>
                  </a:txBody>
                  <a:tcPr/>
                </a:tc>
                <a:tc>
                  <a:txBody>
                    <a:bodyPr/>
                    <a:lstStyle/>
                    <a:p>
                      <a:r>
                        <a:rPr lang="en-US" sz="1600" dirty="0" err="1" smtClean="0">
                          <a:latin typeface="Arial" panose="020B0604020202020204" pitchFamily="34" charset="0"/>
                          <a:cs typeface="Arial" panose="020B0604020202020204" pitchFamily="34" charset="0"/>
                        </a:rPr>
                        <a:t>Statut</a:t>
                      </a:r>
                      <a:r>
                        <a:rPr lang="en-US" sz="1600" dirty="0" smtClean="0">
                          <a:latin typeface="Arial" panose="020B0604020202020204" pitchFamily="34" charset="0"/>
                          <a:cs typeface="Arial" panose="020B0604020202020204" pitchFamily="34" charset="0"/>
                        </a:rPr>
                        <a:t> de Performance</a:t>
                      </a:r>
                      <a:endParaRPr lang="en-GB"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&gt;0.75%</a:t>
                      </a:r>
                      <a:endParaRPr lang="en-GB" sz="1600" dirty="0">
                        <a:latin typeface="Arial" panose="020B0604020202020204" pitchFamily="34" charset="0"/>
                        <a:cs typeface="Arial" panose="020B0604020202020204" pitchFamily="34" charset="0"/>
                      </a:endParaRPr>
                    </a:p>
                  </a:txBody>
                  <a:tcPr/>
                </a:tc>
                <a:tc>
                  <a:txBody>
                    <a:bodyPr/>
                    <a:lstStyle/>
                    <a:p>
                      <a:r>
                        <a:rPr lang="en-US" sz="1600" dirty="0" err="1" smtClean="0">
                          <a:latin typeface="Arial" panose="020B0604020202020204" pitchFamily="34" charset="0"/>
                          <a:cs typeface="Arial" panose="020B0604020202020204" pitchFamily="34" charset="0"/>
                        </a:rPr>
                        <a:t>Vert</a:t>
                      </a:r>
                      <a:r>
                        <a:rPr lang="en-US" sz="1600" dirty="0" smtClean="0">
                          <a:latin typeface="Arial" panose="020B0604020202020204" pitchFamily="34" charset="0"/>
                          <a:cs typeface="Arial" panose="020B0604020202020204" pitchFamily="34" charset="0"/>
                        </a:rPr>
                        <a:t>  =  Bon</a:t>
                      </a:r>
                      <a:endParaRPr lang="en-GB"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0.51-0.75%</a:t>
                      </a:r>
                      <a:endParaRPr lang="en-GB" sz="1600" dirty="0">
                        <a:latin typeface="Arial" panose="020B0604020202020204" pitchFamily="34" charset="0"/>
                        <a:cs typeface="Arial" panose="020B0604020202020204" pitchFamily="34" charset="0"/>
                      </a:endParaRPr>
                    </a:p>
                  </a:txBody>
                  <a:tcPr/>
                </a:tc>
                <a:tc>
                  <a:txBody>
                    <a:bodyPr/>
                    <a:lstStyle/>
                    <a:p>
                      <a:r>
                        <a:rPr lang="en-US" sz="1600" dirty="0" err="1" smtClean="0">
                          <a:latin typeface="Arial" panose="020B0604020202020204" pitchFamily="34" charset="0"/>
                          <a:cs typeface="Arial" panose="020B0604020202020204" pitchFamily="34" charset="0"/>
                        </a:rPr>
                        <a:t>Jaune</a:t>
                      </a:r>
                      <a:r>
                        <a:rPr lang="en-US" sz="1600" dirty="0" smtClean="0">
                          <a:latin typeface="Arial" panose="020B0604020202020204" pitchFamily="34" charset="0"/>
                          <a:cs typeface="Arial" panose="020B0604020202020204" pitchFamily="34" charset="0"/>
                        </a:rPr>
                        <a:t>  =  </a:t>
                      </a:r>
                      <a:r>
                        <a:rPr lang="en-US" sz="1600" dirty="0" err="1" smtClean="0">
                          <a:latin typeface="Arial" panose="020B0604020202020204" pitchFamily="34" charset="0"/>
                          <a:cs typeface="Arial" panose="020B0604020202020204" pitchFamily="34" charset="0"/>
                        </a:rPr>
                        <a:t>Satisfaisant</a:t>
                      </a:r>
                      <a:r>
                        <a:rPr lang="en-US" sz="1600" baseline="0" dirty="0" smtClean="0">
                          <a:latin typeface="Arial" panose="020B0604020202020204" pitchFamily="34" charset="0"/>
                          <a:cs typeface="Arial" panose="020B0604020202020204" pitchFamily="34" charset="0"/>
                        </a:rPr>
                        <a:t> (</a:t>
                      </a:r>
                      <a:r>
                        <a:rPr lang="en-US" sz="1600" baseline="0" dirty="0" err="1" smtClean="0">
                          <a:latin typeface="Arial" panose="020B0604020202020204" pitchFamily="34" charset="0"/>
                          <a:cs typeface="Arial" panose="020B0604020202020204" pitchFamily="34" charset="0"/>
                        </a:rPr>
                        <a:t>besoin</a:t>
                      </a:r>
                      <a:r>
                        <a:rPr lang="en-US" sz="1600" baseline="0" dirty="0" smtClean="0">
                          <a:latin typeface="Arial" panose="020B0604020202020204" pitchFamily="34" charset="0"/>
                          <a:cs typeface="Arial" panose="020B0604020202020204" pitchFamily="34" charset="0"/>
                        </a:rPr>
                        <a:t> </a:t>
                      </a:r>
                      <a:r>
                        <a:rPr lang="en-US" sz="1600" baseline="0" dirty="0" err="1" smtClean="0">
                          <a:latin typeface="Arial" panose="020B0604020202020204" pitchFamily="34" charset="0"/>
                          <a:cs typeface="Arial" panose="020B0604020202020204" pitchFamily="34" charset="0"/>
                        </a:rPr>
                        <a:t>d’améliorations</a:t>
                      </a:r>
                      <a:r>
                        <a:rPr lang="en-US" sz="1600" baseline="0" dirty="0" smtClean="0">
                          <a:latin typeface="Arial" panose="020B0604020202020204" pitchFamily="34" charset="0"/>
                          <a:cs typeface="Arial" panose="020B0604020202020204" pitchFamily="34" charset="0"/>
                        </a:rPr>
                        <a:t> </a:t>
                      </a:r>
                      <a:r>
                        <a:rPr lang="en-US" sz="1600" baseline="0" dirty="0" err="1" smtClean="0">
                          <a:latin typeface="Arial" panose="020B0604020202020204" pitchFamily="34" charset="0"/>
                          <a:cs typeface="Arial" panose="020B0604020202020204" pitchFamily="34" charset="0"/>
                        </a:rPr>
                        <a:t>mineures</a:t>
                      </a:r>
                      <a:r>
                        <a:rPr lang="en-US" sz="1600" baseline="0" dirty="0" smtClean="0">
                          <a:latin typeface="Arial" panose="020B0604020202020204" pitchFamily="34"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0.26-0.50%</a:t>
                      </a:r>
                      <a:endParaRPr lang="en-GB"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Orange  =  </a:t>
                      </a:r>
                      <a:r>
                        <a:rPr lang="en-US" sz="1600" dirty="0" err="1" smtClean="0">
                          <a:latin typeface="Arial" panose="020B0604020202020204" pitchFamily="34" charset="0"/>
                          <a:cs typeface="Arial" panose="020B0604020202020204" pitchFamily="34" charset="0"/>
                        </a:rPr>
                        <a:t>Peu</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satisfaisant</a:t>
                      </a:r>
                      <a:r>
                        <a:rPr lang="en-US" sz="1600" baseline="0" dirty="0" smtClean="0">
                          <a:latin typeface="Arial" panose="020B0604020202020204" pitchFamily="34" charset="0"/>
                          <a:cs typeface="Arial" panose="020B0604020202020204" pitchFamily="34" charset="0"/>
                        </a:rPr>
                        <a:t> (</a:t>
                      </a:r>
                      <a:r>
                        <a:rPr lang="en-US" sz="1600" baseline="0" dirty="0" err="1" smtClean="0">
                          <a:latin typeface="Arial" panose="020B0604020202020204" pitchFamily="34" charset="0"/>
                          <a:cs typeface="Arial" panose="020B0604020202020204" pitchFamily="34" charset="0"/>
                        </a:rPr>
                        <a:t>besoin</a:t>
                      </a:r>
                      <a:r>
                        <a:rPr lang="en-US" sz="1600" baseline="0" dirty="0" smtClean="0">
                          <a:latin typeface="Arial" panose="020B0604020202020204" pitchFamily="34" charset="0"/>
                          <a:cs typeface="Arial" panose="020B0604020202020204" pitchFamily="34" charset="0"/>
                        </a:rPr>
                        <a:t> </a:t>
                      </a:r>
                      <a:r>
                        <a:rPr lang="en-US" sz="1600" baseline="0" dirty="0" err="1" smtClean="0">
                          <a:latin typeface="Arial" panose="020B0604020202020204" pitchFamily="34" charset="0"/>
                          <a:cs typeface="Arial" panose="020B0604020202020204" pitchFamily="34" charset="0"/>
                        </a:rPr>
                        <a:t>d’améliorations</a:t>
                      </a:r>
                      <a:r>
                        <a:rPr lang="en-US" sz="1600" baseline="0" dirty="0" smtClean="0">
                          <a:latin typeface="Arial" panose="020B0604020202020204" pitchFamily="34" charset="0"/>
                          <a:cs typeface="Arial" panose="020B0604020202020204" pitchFamily="34" charset="0"/>
                        </a:rPr>
                        <a:t> </a:t>
                      </a:r>
                      <a:r>
                        <a:rPr lang="en-US" sz="1600" baseline="0" dirty="0" err="1" smtClean="0">
                          <a:latin typeface="Arial" panose="020B0604020202020204" pitchFamily="34" charset="0"/>
                          <a:cs typeface="Arial" panose="020B0604020202020204" pitchFamily="34" charset="0"/>
                        </a:rPr>
                        <a:t>majeures</a:t>
                      </a:r>
                      <a:r>
                        <a:rPr lang="en-US" sz="1600" baseline="0" dirty="0" smtClean="0">
                          <a:latin typeface="Arial" panose="020B0604020202020204" pitchFamily="34"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a:txBody>
                  <a:tcPr/>
                </a:tc>
              </a:tr>
              <a:tr h="370840">
                <a:tc>
                  <a:txBody>
                    <a:bodyPr/>
                    <a:lstStyle/>
                    <a:p>
                      <a:r>
                        <a:rPr lang="en-GB" sz="1600" dirty="0" smtClean="0">
                          <a:solidFill>
                            <a:srgbClr val="000000"/>
                          </a:solidFill>
                          <a:effectLst/>
                          <a:latin typeface="Arial" panose="020B0604020202020204" pitchFamily="34" charset="0"/>
                          <a:ea typeface="Times New Roman"/>
                          <a:cs typeface="Arial" panose="020B0604020202020204" pitchFamily="34" charset="0"/>
                        </a:rPr>
                        <a:t>≤ 0.25%</a:t>
                      </a:r>
                      <a:endParaRPr lang="en-GB"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Rouge  =  </a:t>
                      </a:r>
                      <a:r>
                        <a:rPr lang="en-US" sz="1600" dirty="0" err="1" smtClean="0">
                          <a:latin typeface="Arial" panose="020B0604020202020204" pitchFamily="34" charset="0"/>
                          <a:cs typeface="Arial" panose="020B0604020202020204" pitchFamily="34" charset="0"/>
                        </a:rPr>
                        <a:t>Faible</a:t>
                      </a:r>
                      <a:endParaRPr lang="en-GB" sz="16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xmlns="" val="538742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2656"/>
            <a:ext cx="8534400" cy="648072"/>
          </a:xfrm>
        </p:spPr>
        <p:txBody>
          <a:bodyPr>
            <a:noAutofit/>
          </a:bodyPr>
          <a:lstStyle/>
          <a:p>
            <a:r>
              <a:rPr lang="en-US" sz="3200" dirty="0" err="1" smtClean="0">
                <a:latin typeface="Arial" panose="020B0604020202020204" pitchFamily="34" charset="0"/>
                <a:cs typeface="Arial" panose="020B0604020202020204" pitchFamily="34" charset="0"/>
              </a:rPr>
              <a:t>Etape</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II: </a:t>
            </a:r>
            <a:r>
              <a:rPr lang="en-US" sz="3200" dirty="0" err="1" smtClean="0">
                <a:latin typeface="Arial" panose="020B0604020202020204" pitchFamily="34" charset="0"/>
                <a:cs typeface="Arial" panose="020B0604020202020204" pitchFamily="34" charset="0"/>
              </a:rPr>
              <a:t>L’enquête</a:t>
            </a:r>
            <a:endParaRPr lang="en-GB" sz="3200" dirty="0"/>
          </a:p>
        </p:txBody>
      </p:sp>
      <p:sp>
        <p:nvSpPr>
          <p:cNvPr id="3" name="Content Placeholder 2"/>
          <p:cNvSpPr>
            <a:spLocks noGrp="1"/>
          </p:cNvSpPr>
          <p:nvPr>
            <p:ph sz="quarter" idx="1"/>
          </p:nvPr>
        </p:nvSpPr>
        <p:spPr/>
        <p:txBody>
          <a:bodyPr/>
          <a:lstStyle/>
          <a:p>
            <a:pPr marL="0" indent="0" algn="just">
              <a:spcBef>
                <a:spcPts val="0"/>
              </a:spcBef>
              <a:buNone/>
            </a:pPr>
            <a:r>
              <a:rPr lang="en-GB" sz="2800" i="1" dirty="0" err="1" smtClean="0">
                <a:solidFill>
                  <a:srgbClr val="056CB6"/>
                </a:solidFill>
                <a:latin typeface="Arial"/>
                <a:ea typeface="ヒラギノ明朝 ProN W3"/>
              </a:rPr>
              <a:t>Résultats</a:t>
            </a:r>
            <a:r>
              <a:rPr lang="en-GB" sz="2800" i="1" dirty="0" smtClean="0">
                <a:solidFill>
                  <a:srgbClr val="056CB6"/>
                </a:solidFill>
                <a:latin typeface="Arial"/>
                <a:ea typeface="ヒラギノ明朝 ProN W3"/>
              </a:rPr>
              <a:t> II: Les </a:t>
            </a:r>
            <a:r>
              <a:rPr lang="en-GB" sz="2800" i="1" dirty="0" err="1" smtClean="0">
                <a:solidFill>
                  <a:srgbClr val="056CB6"/>
                </a:solidFill>
                <a:latin typeface="Arial"/>
                <a:ea typeface="ヒラギノ明朝 ProN W3"/>
              </a:rPr>
              <a:t>résultats</a:t>
            </a:r>
            <a:r>
              <a:rPr lang="en-GB" sz="2800" i="1" dirty="0" smtClean="0">
                <a:solidFill>
                  <a:srgbClr val="056CB6"/>
                </a:solidFill>
                <a:latin typeface="Arial"/>
                <a:ea typeface="ヒラギノ明朝 ProN W3"/>
              </a:rPr>
              <a:t> de </a:t>
            </a:r>
            <a:r>
              <a:rPr lang="en-GB" sz="2800" i="1" dirty="0" err="1" smtClean="0">
                <a:solidFill>
                  <a:srgbClr val="056CB6"/>
                </a:solidFill>
                <a:latin typeface="Arial"/>
                <a:ea typeface="ヒラギノ明朝 ProN W3"/>
              </a:rPr>
              <a:t>l’enquête</a:t>
            </a:r>
            <a:r>
              <a:rPr lang="en-GB" sz="2800" i="1" dirty="0" smtClean="0">
                <a:solidFill>
                  <a:srgbClr val="056CB6"/>
                </a:solidFill>
                <a:latin typeface="Arial"/>
                <a:ea typeface="ヒラギノ明朝 ProN W3"/>
              </a:rPr>
              <a:t> </a:t>
            </a:r>
            <a:r>
              <a:rPr lang="en-GB" sz="2800" i="1" dirty="0" err="1" smtClean="0">
                <a:solidFill>
                  <a:srgbClr val="056CB6"/>
                </a:solidFill>
                <a:latin typeface="Arial"/>
                <a:ea typeface="ヒラギノ明朝 ProN W3"/>
              </a:rPr>
              <a:t>sont</a:t>
            </a:r>
            <a:r>
              <a:rPr lang="en-GB" sz="2800" i="1" dirty="0" smtClean="0">
                <a:solidFill>
                  <a:srgbClr val="056CB6"/>
                </a:solidFill>
                <a:latin typeface="Arial"/>
                <a:ea typeface="ヒラギノ明朝 ProN W3"/>
              </a:rPr>
              <a:t> </a:t>
            </a:r>
            <a:r>
              <a:rPr lang="en-GB" sz="2800" i="1" dirty="0" err="1" smtClean="0">
                <a:solidFill>
                  <a:srgbClr val="056CB6"/>
                </a:solidFill>
                <a:latin typeface="Arial"/>
                <a:ea typeface="ヒラギノ明朝 ProN W3"/>
              </a:rPr>
              <a:t>vérifiés</a:t>
            </a:r>
            <a:r>
              <a:rPr lang="en-GB" sz="2800" i="1" dirty="0" smtClean="0">
                <a:solidFill>
                  <a:srgbClr val="056CB6"/>
                </a:solidFill>
                <a:latin typeface="Arial"/>
                <a:ea typeface="ヒラギノ明朝 ProN W3"/>
              </a:rPr>
              <a:t> et </a:t>
            </a:r>
            <a:r>
              <a:rPr lang="en-GB" sz="2800" i="1" dirty="0" err="1" smtClean="0">
                <a:solidFill>
                  <a:srgbClr val="056CB6"/>
                </a:solidFill>
                <a:latin typeface="Arial"/>
                <a:ea typeface="ヒラギノ明朝 ProN W3"/>
              </a:rPr>
              <a:t>compilés</a:t>
            </a:r>
            <a:r>
              <a:rPr lang="en-GB" sz="2800" i="1" dirty="0" smtClean="0">
                <a:solidFill>
                  <a:srgbClr val="056CB6"/>
                </a:solidFill>
                <a:latin typeface="Arial"/>
                <a:ea typeface="ヒラギノ明朝 ProN W3"/>
              </a:rPr>
              <a:t> </a:t>
            </a:r>
            <a:r>
              <a:rPr lang="en-GB" sz="2800" i="1" dirty="0" err="1" smtClean="0">
                <a:solidFill>
                  <a:srgbClr val="056CB6"/>
                </a:solidFill>
                <a:latin typeface="Arial"/>
                <a:ea typeface="ヒラギノ明朝 ProN W3"/>
              </a:rPr>
              <a:t>dans</a:t>
            </a:r>
            <a:r>
              <a:rPr lang="en-GB" sz="2800" i="1" dirty="0" smtClean="0">
                <a:solidFill>
                  <a:srgbClr val="056CB6"/>
                </a:solidFill>
                <a:latin typeface="Arial"/>
                <a:ea typeface="ヒラギノ明朝 ProN W3"/>
              </a:rPr>
              <a:t> un rapport</a:t>
            </a:r>
          </a:p>
          <a:p>
            <a:endParaRPr lang="en-GB" dirty="0"/>
          </a:p>
        </p:txBody>
      </p:sp>
      <p:pic>
        <p:nvPicPr>
          <p:cNvPr id="4" name="Picture 3"/>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2564"/>
          <a:stretch/>
        </p:blipFill>
        <p:spPr bwMode="auto">
          <a:xfrm>
            <a:off x="251520" y="2780928"/>
            <a:ext cx="8496944" cy="290918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graphicFrame>
        <p:nvGraphicFramePr>
          <p:cNvPr id="6" name="Table 5"/>
          <p:cNvGraphicFramePr>
            <a:graphicFrameLocks noGrp="1"/>
          </p:cNvGraphicFramePr>
          <p:nvPr/>
        </p:nvGraphicFramePr>
        <p:xfrm>
          <a:off x="179512" y="2708920"/>
          <a:ext cx="8784976" cy="3626817"/>
        </p:xfrm>
        <a:graphic>
          <a:graphicData uri="http://schemas.openxmlformats.org/drawingml/2006/table">
            <a:tbl>
              <a:tblPr/>
              <a:tblGrid>
                <a:gridCol w="7754589"/>
                <a:gridCol w="1030387"/>
              </a:tblGrid>
              <a:tr h="290392">
                <a:tc gridSpan="2">
                  <a:txBody>
                    <a:bodyPr/>
                    <a:lstStyle/>
                    <a:p>
                      <a:pPr algn="l" fontAlgn="b"/>
                      <a:r>
                        <a:rPr lang="fr-FR" sz="1800" b="1" i="0" u="none" strike="noStrike" dirty="0">
                          <a:solidFill>
                            <a:srgbClr val="000000"/>
                          </a:solidFill>
                          <a:latin typeface="Calibri"/>
                        </a:rPr>
                        <a:t>1. Soutenir la mise en </a:t>
                      </a:r>
                      <a:r>
                        <a:rPr lang="fr-FR" sz="1800" b="1" i="0" u="none" strike="noStrike" dirty="0" err="1">
                          <a:solidFill>
                            <a:srgbClr val="000000"/>
                          </a:solidFill>
                          <a:latin typeface="Calibri"/>
                        </a:rPr>
                        <a:t>oeuvre</a:t>
                      </a:r>
                      <a:r>
                        <a:rPr lang="fr-FR" sz="1800" b="1" i="0" u="none" strike="noStrike" dirty="0">
                          <a:solidFill>
                            <a:srgbClr val="000000"/>
                          </a:solidFill>
                          <a:latin typeface="Calibri"/>
                        </a:rPr>
                        <a:t> des services</a:t>
                      </a:r>
                    </a:p>
                  </a:txBody>
                  <a:tcPr marL="9162" marR="9162" marT="91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fr-FR"/>
                    </a:p>
                  </a:txBody>
                  <a:tcPr/>
                </a:tc>
              </a:tr>
              <a:tr h="565737">
                <a:tc>
                  <a:txBody>
                    <a:bodyPr/>
                    <a:lstStyle/>
                    <a:p>
                      <a:pPr algn="l" fontAlgn="ctr"/>
                      <a:r>
                        <a:rPr lang="fr-FR" sz="1800" b="0" i="0" u="none" strike="noStrike" dirty="0">
                          <a:solidFill>
                            <a:srgbClr val="000000"/>
                          </a:solidFill>
                          <a:latin typeface="Calibri"/>
                        </a:rPr>
                        <a:t>1.1 Fournir une plateforme pour assurer que la fourniture de services correspond aux priorités stratégiques définies</a:t>
                      </a:r>
                    </a:p>
                  </a:txBody>
                  <a:tcPr marL="9162" marR="9162" marT="91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fr-FR" sz="1400" b="0" i="0" u="none" strike="noStrike" dirty="0">
                          <a:solidFill>
                            <a:srgbClr val="000000"/>
                          </a:solidFill>
                          <a:latin typeface="Calibri"/>
                        </a:rPr>
                        <a:t>Satisfaisant</a:t>
                      </a:r>
                    </a:p>
                  </a:txBody>
                  <a:tcPr marL="9162" marR="9162" marT="91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60000"/>
                        <a:lumOff val="40000"/>
                      </a:schemeClr>
                    </a:solidFill>
                  </a:tcPr>
                </a:tc>
              </a:tr>
              <a:tr h="290392">
                <a:tc>
                  <a:txBody>
                    <a:bodyPr/>
                    <a:lstStyle/>
                    <a:p>
                      <a:pPr algn="l" fontAlgn="ctr"/>
                      <a:r>
                        <a:rPr lang="fr-FR" sz="1800" b="0" i="0" u="none" strike="noStrike" dirty="0">
                          <a:solidFill>
                            <a:srgbClr val="000000"/>
                          </a:solidFill>
                          <a:latin typeface="Calibri"/>
                        </a:rPr>
                        <a:t>1.2 Développer des mécanismes visant à éliminer la multiplication de la livraison de services</a:t>
                      </a:r>
                    </a:p>
                  </a:txBody>
                  <a:tcPr marL="9162" marR="9162" marT="91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fr-FR" sz="1400" b="0" i="0" u="none" strike="noStrike" dirty="0">
                          <a:solidFill>
                            <a:srgbClr val="000000"/>
                          </a:solidFill>
                          <a:latin typeface="Calibri"/>
                        </a:rPr>
                        <a:t>Bon</a:t>
                      </a:r>
                    </a:p>
                  </a:txBody>
                  <a:tcPr marL="9162" marR="9162" marT="91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565737">
                <a:tc gridSpan="2">
                  <a:txBody>
                    <a:bodyPr/>
                    <a:lstStyle/>
                    <a:p>
                      <a:pPr algn="l" fontAlgn="ctr"/>
                      <a:r>
                        <a:rPr lang="fr-FR" sz="1800" b="1" i="0" u="none" strike="noStrike" dirty="0">
                          <a:solidFill>
                            <a:srgbClr val="000000"/>
                          </a:solidFill>
                          <a:latin typeface="Calibri"/>
                        </a:rPr>
                        <a:t>2. Renseigner la prise de décision stratégique du CH/EHP concernant la réponse humanitaire</a:t>
                      </a:r>
                      <a:r>
                        <a:rPr lang="fr-FR" sz="1400" b="1" i="0" u="none" strike="noStrike" dirty="0">
                          <a:solidFill>
                            <a:srgbClr val="000000"/>
                          </a:solidFill>
                          <a:latin typeface="Calibri"/>
                        </a:rPr>
                        <a:t/>
                      </a:r>
                      <a:br>
                        <a:rPr lang="fr-FR" sz="1400" b="1" i="0" u="none" strike="noStrike" dirty="0">
                          <a:solidFill>
                            <a:srgbClr val="000000"/>
                          </a:solidFill>
                          <a:latin typeface="Calibri"/>
                        </a:rPr>
                      </a:br>
                      <a:endParaRPr lang="fr-FR" sz="1400" b="1" i="0" u="none" strike="noStrike" dirty="0">
                        <a:solidFill>
                          <a:srgbClr val="000000"/>
                        </a:solidFill>
                        <a:latin typeface="Calibri"/>
                      </a:endParaRPr>
                    </a:p>
                  </a:txBody>
                  <a:tcPr marL="9162" marR="9162" marT="91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fr-FR"/>
                    </a:p>
                  </a:txBody>
                  <a:tcPr/>
                </a:tc>
              </a:tr>
              <a:tr h="565737">
                <a:tc>
                  <a:txBody>
                    <a:bodyPr/>
                    <a:lstStyle/>
                    <a:p>
                      <a:pPr algn="l" fontAlgn="ctr"/>
                      <a:r>
                        <a:rPr lang="fr-FR" sz="1800" b="0" i="0" u="none" strike="noStrike" dirty="0">
                          <a:solidFill>
                            <a:srgbClr val="000000"/>
                          </a:solidFill>
                          <a:latin typeface="Calibri"/>
                        </a:rPr>
                        <a:t>2.1 Evaluation des besoins et analyse des lacunes (dans le secteur </a:t>
                      </a:r>
                      <a:r>
                        <a:rPr lang="fr-FR" sz="1800" b="0" i="0" u="none" strike="noStrike" dirty="0" err="1">
                          <a:solidFill>
                            <a:srgbClr val="000000"/>
                          </a:solidFill>
                          <a:latin typeface="Calibri"/>
                        </a:rPr>
                        <a:t>lui-meme</a:t>
                      </a:r>
                      <a:r>
                        <a:rPr lang="fr-FR" sz="1800" b="0" i="0" u="none" strike="noStrike" dirty="0">
                          <a:solidFill>
                            <a:srgbClr val="000000"/>
                          </a:solidFill>
                          <a:latin typeface="Calibri"/>
                        </a:rPr>
                        <a:t> et dans les autres secteurs)</a:t>
                      </a:r>
                    </a:p>
                  </a:txBody>
                  <a:tcPr marL="9162" marR="9162" marT="91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fr-FR" sz="1400" b="0" i="0" u="none" strike="noStrike" dirty="0">
                          <a:solidFill>
                            <a:srgbClr val="000000"/>
                          </a:solidFill>
                          <a:latin typeface="Calibri"/>
                        </a:rPr>
                        <a:t>Satisfaisant</a:t>
                      </a:r>
                    </a:p>
                  </a:txBody>
                  <a:tcPr marL="9162" marR="9162" marT="91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65737">
                <a:tc>
                  <a:txBody>
                    <a:bodyPr/>
                    <a:lstStyle/>
                    <a:p>
                      <a:pPr algn="l" fontAlgn="ctr"/>
                      <a:r>
                        <a:rPr lang="fr-FR" sz="1800" b="0" i="0" u="none" strike="noStrike" dirty="0">
                          <a:solidFill>
                            <a:srgbClr val="000000"/>
                          </a:solidFill>
                          <a:latin typeface="Calibri"/>
                        </a:rPr>
                        <a:t>2.2 Analyse visant à identifier et agir face aux lacunes (émergentes), obstacles, duplications et problèmes transversaux</a:t>
                      </a:r>
                    </a:p>
                  </a:txBody>
                  <a:tcPr marL="9162" marR="9162" marT="91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fr-FR" sz="1400" b="0" i="0" u="none" strike="noStrike" dirty="0">
                          <a:solidFill>
                            <a:srgbClr val="000000"/>
                          </a:solidFill>
                          <a:latin typeface="Calibri"/>
                        </a:rPr>
                        <a:t>Peu satisfaisant</a:t>
                      </a:r>
                    </a:p>
                  </a:txBody>
                  <a:tcPr marL="9162" marR="9162" marT="91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515675">
                <a:tc>
                  <a:txBody>
                    <a:bodyPr/>
                    <a:lstStyle/>
                    <a:p>
                      <a:pPr algn="l" fontAlgn="ctr"/>
                      <a:r>
                        <a:rPr lang="fr-FR" sz="1800" b="0" i="0" u="none" strike="noStrike" dirty="0">
                          <a:solidFill>
                            <a:srgbClr val="000000"/>
                          </a:solidFill>
                          <a:latin typeface="Calibri"/>
                        </a:rPr>
                        <a:t>2.3 Priorités définies en fonction de l'analyse de la réponse</a:t>
                      </a:r>
                    </a:p>
                  </a:txBody>
                  <a:tcPr marL="9162" marR="9162" marT="91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fr-FR" sz="1400" b="0" i="0" u="none" strike="noStrike" dirty="0">
                          <a:solidFill>
                            <a:srgbClr val="000000"/>
                          </a:solidFill>
                          <a:latin typeface="Calibri"/>
                        </a:rPr>
                        <a:t>Peu satisfaisant</a:t>
                      </a:r>
                    </a:p>
                  </a:txBody>
                  <a:tcPr marL="9162" marR="9162" marT="91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Arial" panose="020B0604020202020204" pitchFamily="34" charset="0"/>
                <a:cs typeface="Arial" panose="020B0604020202020204" pitchFamily="34" charset="0"/>
              </a:rPr>
              <a:t>Etape</a:t>
            </a:r>
            <a:r>
              <a:rPr lang="en-US" dirty="0" smtClean="0">
                <a:latin typeface="Arial" panose="020B0604020202020204" pitchFamily="34" charset="0"/>
                <a:cs typeface="Arial" panose="020B0604020202020204" pitchFamily="34" charset="0"/>
              </a:rPr>
              <a:t> III: </a:t>
            </a:r>
            <a:r>
              <a:rPr lang="en-US" dirty="0" err="1" smtClean="0">
                <a:latin typeface="Arial" panose="020B0604020202020204" pitchFamily="34" charset="0"/>
                <a:cs typeface="Arial" panose="020B0604020202020204" pitchFamily="34" charset="0"/>
              </a:rPr>
              <a:t>Analyse</a:t>
            </a:r>
            <a:r>
              <a:rPr lang="en-US" dirty="0" smtClean="0">
                <a:latin typeface="Arial" panose="020B0604020202020204" pitchFamily="34" charset="0"/>
                <a:cs typeface="Arial" panose="020B0604020202020204" pitchFamily="34" charset="0"/>
              </a:rPr>
              <a:t> du Cluster et plan </a:t>
            </a:r>
            <a:r>
              <a:rPr lang="en-US" dirty="0" err="1" smtClean="0">
                <a:latin typeface="Arial" panose="020B0604020202020204" pitchFamily="34" charset="0"/>
                <a:cs typeface="Arial" panose="020B0604020202020204" pitchFamily="34" charset="0"/>
              </a:rPr>
              <a:t>d’action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27048"/>
            <a:ext cx="8503920" cy="4710264"/>
          </a:xfrm>
        </p:spPr>
        <p:txBody>
          <a:bodyPr>
            <a:normAutofit/>
          </a:bodyPr>
          <a:lstStyle/>
          <a:p>
            <a:pPr>
              <a:spcBef>
                <a:spcPts val="0"/>
              </a:spcBef>
            </a:pPr>
            <a:r>
              <a:rPr lang="en-GB" sz="2800" dirty="0" err="1" smtClean="0">
                <a:solidFill>
                  <a:srgbClr val="056CB6"/>
                </a:solidFill>
                <a:latin typeface="Arial"/>
                <a:ea typeface="ヒラギノ明朝 ProN W3"/>
              </a:rPr>
              <a:t>Revoir</a:t>
            </a:r>
            <a:r>
              <a:rPr lang="en-GB" sz="2800" dirty="0" smtClean="0">
                <a:solidFill>
                  <a:srgbClr val="056CB6"/>
                </a:solidFill>
                <a:latin typeface="Arial"/>
                <a:ea typeface="ヒラギノ明朝 ProN W3"/>
              </a:rPr>
              <a:t>/amender le Rapport de la Description du Cluster</a:t>
            </a:r>
            <a:endParaRPr lang="en-GB" sz="2800" dirty="0">
              <a:solidFill>
                <a:srgbClr val="056CB6"/>
              </a:solidFill>
              <a:latin typeface="Arial"/>
              <a:ea typeface="ヒラギノ明朝 ProN W3"/>
            </a:endParaRPr>
          </a:p>
          <a:p>
            <a:pPr>
              <a:spcBef>
                <a:spcPts val="0"/>
              </a:spcBef>
            </a:pPr>
            <a:r>
              <a:rPr lang="en-GB" sz="2800" dirty="0" err="1" smtClean="0">
                <a:solidFill>
                  <a:srgbClr val="056CB6"/>
                </a:solidFill>
                <a:latin typeface="Arial"/>
                <a:ea typeface="ヒラギノ明朝 ProN W3"/>
              </a:rPr>
              <a:t>Expliquer</a:t>
            </a:r>
            <a:r>
              <a:rPr lang="en-GB" sz="2800" dirty="0" smtClean="0">
                <a:solidFill>
                  <a:srgbClr val="056CB6"/>
                </a:solidFill>
                <a:latin typeface="Arial"/>
                <a:ea typeface="ヒラギノ明朝 ProN W3"/>
              </a:rPr>
              <a:t>/</a:t>
            </a:r>
            <a:r>
              <a:rPr lang="en-GB" sz="2800" dirty="0" err="1" smtClean="0">
                <a:solidFill>
                  <a:srgbClr val="056CB6"/>
                </a:solidFill>
                <a:latin typeface="Arial"/>
                <a:ea typeface="ヒラギノ明朝 ProN W3"/>
              </a:rPr>
              <a:t>contextualiser</a:t>
            </a:r>
            <a:r>
              <a:rPr lang="en-GB" sz="2800" dirty="0" smtClean="0">
                <a:solidFill>
                  <a:srgbClr val="056CB6"/>
                </a:solidFill>
                <a:latin typeface="Arial"/>
                <a:ea typeface="ヒラギノ明朝 ProN W3"/>
              </a:rPr>
              <a:t> les </a:t>
            </a:r>
            <a:r>
              <a:rPr lang="en-GB" sz="2800" dirty="0" err="1" smtClean="0">
                <a:solidFill>
                  <a:srgbClr val="056CB6"/>
                </a:solidFill>
                <a:latin typeface="Arial"/>
                <a:ea typeface="ヒラギノ明朝 ProN W3"/>
              </a:rPr>
              <a:t>résultats</a:t>
            </a:r>
            <a:endParaRPr lang="en-GB" sz="2800" dirty="0" smtClean="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Identifier les actions </a:t>
            </a:r>
            <a:r>
              <a:rPr lang="en-GB" sz="2800" dirty="0" err="1" smtClean="0">
                <a:solidFill>
                  <a:srgbClr val="056CB6"/>
                </a:solidFill>
                <a:latin typeface="Arial"/>
                <a:ea typeface="ヒラギノ明朝 ProN W3"/>
              </a:rPr>
              <a:t>d’amélioration</a:t>
            </a:r>
            <a:r>
              <a:rPr lang="en-GB" sz="2800" dirty="0" smtClean="0">
                <a:solidFill>
                  <a:srgbClr val="056CB6"/>
                </a:solidFill>
                <a:latin typeface="Arial"/>
                <a:ea typeface="ヒラギノ明朝 ProN W3"/>
              </a:rPr>
              <a:t> (se </a:t>
            </a:r>
            <a:r>
              <a:rPr lang="en-GB" sz="2800" dirty="0" err="1" smtClean="0">
                <a:solidFill>
                  <a:srgbClr val="056CB6"/>
                </a:solidFill>
                <a:latin typeface="Arial"/>
                <a:ea typeface="ヒラギノ明朝 ProN W3"/>
              </a:rPr>
              <a:t>concentrer</a:t>
            </a:r>
            <a:r>
              <a:rPr lang="en-GB" sz="2800" dirty="0" smtClean="0">
                <a:solidFill>
                  <a:srgbClr val="056CB6"/>
                </a:solidFill>
                <a:latin typeface="Arial"/>
                <a:ea typeface="ヒラギノ明朝 ProN W3"/>
              </a:rPr>
              <a:t> </a:t>
            </a:r>
            <a:r>
              <a:rPr lang="en-GB" sz="2800" dirty="0" err="1" smtClean="0">
                <a:solidFill>
                  <a:srgbClr val="056CB6"/>
                </a:solidFill>
                <a:latin typeface="Arial"/>
                <a:ea typeface="ヒラギノ明朝 ProN W3"/>
              </a:rPr>
              <a:t>sur</a:t>
            </a:r>
            <a:r>
              <a:rPr lang="en-GB" sz="2800" dirty="0" smtClean="0">
                <a:solidFill>
                  <a:srgbClr val="056CB6"/>
                </a:solidFill>
                <a:latin typeface="Arial"/>
                <a:ea typeface="ヒラギノ明朝 ProN W3"/>
              </a:rPr>
              <a:t> les performances “</a:t>
            </a:r>
            <a:r>
              <a:rPr lang="en-GB" sz="2800" dirty="0" err="1" smtClean="0">
                <a:solidFill>
                  <a:srgbClr val="056CB6"/>
                </a:solidFill>
                <a:latin typeface="Arial"/>
                <a:ea typeface="ヒラギノ明朝 ProN W3"/>
              </a:rPr>
              <a:t>faibles</a:t>
            </a:r>
            <a:r>
              <a:rPr lang="en-GB" sz="2800" dirty="0" smtClean="0">
                <a:solidFill>
                  <a:srgbClr val="056CB6"/>
                </a:solidFill>
                <a:latin typeface="Arial"/>
                <a:ea typeface="ヒラギノ明朝 ProN W3"/>
              </a:rPr>
              <a:t>” et “</a:t>
            </a:r>
            <a:r>
              <a:rPr lang="en-GB" sz="2800" dirty="0" err="1" smtClean="0">
                <a:solidFill>
                  <a:srgbClr val="056CB6"/>
                </a:solidFill>
                <a:latin typeface="Arial"/>
                <a:ea typeface="ヒラギノ明朝 ProN W3"/>
              </a:rPr>
              <a:t>peu</a:t>
            </a:r>
            <a:r>
              <a:rPr lang="en-GB" sz="2800" dirty="0" smtClean="0">
                <a:solidFill>
                  <a:srgbClr val="056CB6"/>
                </a:solidFill>
                <a:latin typeface="Arial"/>
                <a:ea typeface="ヒラギノ明朝 ProN W3"/>
              </a:rPr>
              <a:t> </a:t>
            </a:r>
            <a:r>
              <a:rPr lang="en-GB" sz="2800" dirty="0" err="1" smtClean="0">
                <a:solidFill>
                  <a:srgbClr val="056CB6"/>
                </a:solidFill>
                <a:latin typeface="Arial"/>
                <a:ea typeface="ヒラギノ明朝 ProN W3"/>
              </a:rPr>
              <a:t>satisfaisantes</a:t>
            </a:r>
            <a:r>
              <a:rPr lang="en-GB" sz="2800" dirty="0" smtClean="0">
                <a:solidFill>
                  <a:srgbClr val="056CB6"/>
                </a:solidFill>
                <a:latin typeface="Arial"/>
                <a:ea typeface="ヒラギノ明朝 ProN W3"/>
              </a:rPr>
              <a:t>”), </a:t>
            </a:r>
            <a:r>
              <a:rPr lang="en-GB" sz="2800" dirty="0" err="1" smtClean="0">
                <a:solidFill>
                  <a:srgbClr val="056CB6"/>
                </a:solidFill>
                <a:latin typeface="Arial"/>
                <a:ea typeface="ヒラギノ明朝 ProN W3"/>
              </a:rPr>
              <a:t>période</a:t>
            </a:r>
            <a:r>
              <a:rPr lang="en-GB" sz="2800" dirty="0" smtClean="0">
                <a:solidFill>
                  <a:srgbClr val="056CB6"/>
                </a:solidFill>
                <a:latin typeface="Arial"/>
                <a:ea typeface="ヒラギノ明朝 ProN W3"/>
              </a:rPr>
              <a:t> et </a:t>
            </a:r>
            <a:r>
              <a:rPr lang="en-GB" sz="2800" dirty="0" err="1" smtClean="0">
                <a:solidFill>
                  <a:srgbClr val="056CB6"/>
                </a:solidFill>
                <a:latin typeface="Arial"/>
                <a:ea typeface="ヒラギノ明朝 ProN W3"/>
              </a:rPr>
              <a:t>responsable</a:t>
            </a:r>
            <a:r>
              <a:rPr lang="en-GB" sz="2800" dirty="0" smtClean="0">
                <a:solidFill>
                  <a:srgbClr val="056CB6"/>
                </a:solidFill>
                <a:latin typeface="Arial"/>
                <a:ea typeface="ヒラギノ明朝 ProN W3"/>
              </a:rPr>
              <a:t> du </a:t>
            </a:r>
            <a:r>
              <a:rPr lang="en-GB" sz="2800" dirty="0" err="1" smtClean="0">
                <a:solidFill>
                  <a:srgbClr val="056CB6"/>
                </a:solidFill>
                <a:latin typeface="Arial"/>
                <a:ea typeface="ヒラギノ明朝 ProN W3"/>
              </a:rPr>
              <a:t>suivi</a:t>
            </a:r>
            <a:endParaRPr lang="en-GB" sz="2800" dirty="0">
              <a:solidFill>
                <a:srgbClr val="056CB6"/>
              </a:solidFill>
              <a:latin typeface="Arial"/>
              <a:ea typeface="ヒラギノ明朝 ProN W3"/>
            </a:endParaRPr>
          </a:p>
          <a:p>
            <a:pPr algn="just">
              <a:spcBef>
                <a:spcPts val="0"/>
              </a:spcBef>
            </a:pPr>
            <a:r>
              <a:rPr lang="en-GB" sz="2800" dirty="0" smtClean="0">
                <a:solidFill>
                  <a:srgbClr val="056CB6"/>
                </a:solidFill>
                <a:latin typeface="Arial"/>
                <a:ea typeface="ヒラギノ明朝 ProN W3"/>
              </a:rPr>
              <a:t>Identifier les </a:t>
            </a:r>
            <a:r>
              <a:rPr lang="en-GB" sz="2800" dirty="0" err="1" smtClean="0">
                <a:solidFill>
                  <a:srgbClr val="056CB6"/>
                </a:solidFill>
                <a:latin typeface="Arial"/>
                <a:ea typeface="ヒラギノ明朝 ProN W3"/>
              </a:rPr>
              <a:t>besoins</a:t>
            </a:r>
            <a:r>
              <a:rPr lang="en-GB" sz="2800" dirty="0" smtClean="0">
                <a:solidFill>
                  <a:srgbClr val="056CB6"/>
                </a:solidFill>
                <a:latin typeface="Arial"/>
                <a:ea typeface="ヒラギノ明朝 ProN W3"/>
              </a:rPr>
              <a:t> de </a:t>
            </a:r>
            <a:r>
              <a:rPr lang="en-GB" sz="2800" dirty="0" err="1" smtClean="0">
                <a:solidFill>
                  <a:srgbClr val="056CB6"/>
                </a:solidFill>
                <a:latin typeface="Arial"/>
                <a:ea typeface="ヒラギノ明朝 ProN W3"/>
              </a:rPr>
              <a:t>soutien</a:t>
            </a:r>
            <a:r>
              <a:rPr lang="en-GB" sz="2800" dirty="0" smtClean="0">
                <a:solidFill>
                  <a:srgbClr val="056CB6"/>
                </a:solidFill>
                <a:latin typeface="Arial"/>
                <a:ea typeface="ヒラギノ明朝 ProN W3"/>
              </a:rPr>
              <a:t> </a:t>
            </a:r>
          </a:p>
          <a:p>
            <a:pPr marL="0" indent="0" algn="just">
              <a:spcBef>
                <a:spcPts val="0"/>
              </a:spcBef>
              <a:buNone/>
            </a:pPr>
            <a:endParaRPr lang="en-US" sz="2800" u="sng" dirty="0" smtClean="0">
              <a:solidFill>
                <a:srgbClr val="056CB6"/>
              </a:solidFill>
              <a:latin typeface="Arial"/>
            </a:endParaRPr>
          </a:p>
          <a:p>
            <a:pPr marL="0" indent="0" algn="just">
              <a:spcBef>
                <a:spcPts val="0"/>
              </a:spcBef>
              <a:buNone/>
            </a:pPr>
            <a:r>
              <a:rPr lang="en-US" sz="2800" dirty="0" smtClean="0">
                <a:solidFill>
                  <a:srgbClr val="056CB6"/>
                </a:solidFill>
                <a:latin typeface="Arial"/>
              </a:rPr>
              <a:t>! Les clusters </a:t>
            </a:r>
            <a:r>
              <a:rPr lang="en-US" sz="2800" dirty="0" err="1" smtClean="0">
                <a:solidFill>
                  <a:srgbClr val="056CB6"/>
                </a:solidFill>
                <a:latin typeface="Arial"/>
              </a:rPr>
              <a:t>peuvent</a:t>
            </a:r>
            <a:r>
              <a:rPr lang="en-US" sz="2800" dirty="0" smtClean="0">
                <a:solidFill>
                  <a:srgbClr val="056CB6"/>
                </a:solidFill>
                <a:latin typeface="Arial"/>
              </a:rPr>
              <a:t> demander le </a:t>
            </a:r>
            <a:r>
              <a:rPr lang="en-US" sz="2800" dirty="0" err="1" smtClean="0">
                <a:solidFill>
                  <a:srgbClr val="056CB6"/>
                </a:solidFill>
                <a:latin typeface="Arial"/>
              </a:rPr>
              <a:t>soutien</a:t>
            </a:r>
            <a:r>
              <a:rPr lang="en-US" sz="2800" dirty="0" smtClean="0">
                <a:solidFill>
                  <a:srgbClr val="056CB6"/>
                </a:solidFill>
                <a:latin typeface="Arial"/>
              </a:rPr>
              <a:t> et </a:t>
            </a:r>
            <a:r>
              <a:rPr lang="en-US" sz="2800" dirty="0" err="1" smtClean="0">
                <a:solidFill>
                  <a:srgbClr val="056CB6"/>
                </a:solidFill>
                <a:latin typeface="Arial"/>
              </a:rPr>
              <a:t>une</a:t>
            </a:r>
            <a:r>
              <a:rPr lang="en-US" sz="2800" dirty="0" smtClean="0">
                <a:solidFill>
                  <a:srgbClr val="056CB6"/>
                </a:solidFill>
                <a:latin typeface="Arial"/>
              </a:rPr>
              <a:t> assistance des clusters </a:t>
            </a:r>
            <a:r>
              <a:rPr lang="en-US" sz="2800" dirty="0" err="1" smtClean="0">
                <a:solidFill>
                  <a:srgbClr val="056CB6"/>
                </a:solidFill>
                <a:latin typeface="Arial"/>
              </a:rPr>
              <a:t>globaux</a:t>
            </a:r>
            <a:r>
              <a:rPr lang="en-US" sz="2800" dirty="0" smtClean="0">
                <a:solidFill>
                  <a:srgbClr val="056CB6"/>
                </a:solidFill>
                <a:latin typeface="Arial"/>
              </a:rPr>
              <a:t> </a:t>
            </a:r>
            <a:r>
              <a:rPr lang="en-US" sz="2800" dirty="0" err="1" smtClean="0">
                <a:solidFill>
                  <a:srgbClr val="056CB6"/>
                </a:solidFill>
                <a:latin typeface="Arial"/>
              </a:rPr>
              <a:t>ou</a:t>
            </a:r>
            <a:r>
              <a:rPr lang="en-US" sz="2800" dirty="0" smtClean="0">
                <a:solidFill>
                  <a:srgbClr val="056CB6"/>
                </a:solidFill>
                <a:latin typeface="Arial"/>
              </a:rPr>
              <a:t> </a:t>
            </a:r>
            <a:r>
              <a:rPr lang="en-US" sz="2800" dirty="0" err="1" smtClean="0">
                <a:solidFill>
                  <a:srgbClr val="056CB6"/>
                </a:solidFill>
                <a:latin typeface="Arial"/>
              </a:rPr>
              <a:t>d’OCHA</a:t>
            </a:r>
            <a:r>
              <a:rPr lang="en-US" sz="2800" dirty="0" smtClean="0">
                <a:solidFill>
                  <a:srgbClr val="056CB6"/>
                </a:solidFill>
                <a:latin typeface="Arial"/>
              </a:rPr>
              <a:t>-HQ</a:t>
            </a:r>
            <a:endParaRPr lang="en-GB" sz="2800" dirty="0" smtClean="0">
              <a:solidFill>
                <a:srgbClr val="056CB6"/>
              </a:solidFill>
              <a:latin typeface="Arial"/>
              <a:ea typeface="ヒラギノ明朝 ProN W3"/>
            </a:endParaRPr>
          </a:p>
          <a:p>
            <a:pPr lvl="1" algn="just">
              <a:spcBef>
                <a:spcPts val="0"/>
              </a:spcBef>
            </a:pPr>
            <a:endParaRPr lang="en-GB" sz="2300" dirty="0">
              <a:solidFill>
                <a:srgbClr val="056CB6"/>
              </a:solidFill>
              <a:latin typeface="Arial"/>
              <a:ea typeface="ヒラギノ明朝 ProN W3"/>
            </a:endParaRPr>
          </a:p>
          <a:p>
            <a:pPr marL="0" indent="0">
              <a:buNone/>
            </a:pPr>
            <a:endParaRPr lang="en-GB" dirty="0"/>
          </a:p>
        </p:txBody>
      </p:sp>
    </p:spTree>
    <p:extLst>
      <p:ext uri="{BB962C8B-B14F-4D97-AF65-F5344CB8AC3E}">
        <p14:creationId xmlns:p14="http://schemas.microsoft.com/office/powerpoint/2010/main" xmlns="" val="299801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34400" cy="758952"/>
          </a:xfrm>
        </p:spPr>
        <p:txBody>
          <a:bodyPr>
            <a:noAutofit/>
          </a:bodyPr>
          <a:lstStyle/>
          <a:p>
            <a:r>
              <a:rPr lang="en-US" sz="2800" dirty="0" err="1" smtClean="0">
                <a:latin typeface="Arial" panose="020B0604020202020204" pitchFamily="34" charset="0"/>
                <a:cs typeface="Arial" panose="020B0604020202020204" pitchFamily="34" charset="0"/>
              </a:rPr>
              <a:t>Etape</a:t>
            </a:r>
            <a:r>
              <a:rPr lang="en-US" sz="2800" dirty="0" smtClean="0">
                <a:latin typeface="Arial" panose="020B0604020202020204" pitchFamily="34" charset="0"/>
                <a:cs typeface="Arial" panose="020B0604020202020204" pitchFamily="34" charset="0"/>
              </a:rPr>
              <a:t> III: </a:t>
            </a:r>
            <a:r>
              <a:rPr lang="en-US" sz="2800" dirty="0" err="1" smtClean="0">
                <a:latin typeface="Arial" panose="020B0604020202020204" pitchFamily="34" charset="0"/>
                <a:cs typeface="Arial" panose="020B0604020202020204" pitchFamily="34" charset="0"/>
              </a:rPr>
              <a:t>Analyse</a:t>
            </a:r>
            <a:r>
              <a:rPr lang="en-US" sz="2800" dirty="0" smtClean="0">
                <a:latin typeface="Arial" panose="020B0604020202020204" pitchFamily="34" charset="0"/>
                <a:cs typeface="Arial" panose="020B0604020202020204" pitchFamily="34" charset="0"/>
              </a:rPr>
              <a:t> du Cluster et plan </a:t>
            </a:r>
            <a:r>
              <a:rPr lang="en-US" sz="2800" dirty="0" err="1" smtClean="0">
                <a:latin typeface="Arial" panose="020B0604020202020204" pitchFamily="34" charset="0"/>
                <a:cs typeface="Arial" panose="020B0604020202020204" pitchFamily="34" charset="0"/>
              </a:rPr>
              <a:t>d’action</a:t>
            </a:r>
            <a:endParaRPr lang="en-GB" sz="2600" dirty="0"/>
          </a:p>
        </p:txBody>
      </p:sp>
      <p:sp>
        <p:nvSpPr>
          <p:cNvPr id="3" name="Content Placeholder 2"/>
          <p:cNvSpPr>
            <a:spLocks noGrp="1"/>
          </p:cNvSpPr>
          <p:nvPr>
            <p:ph sz="quarter" idx="1"/>
          </p:nvPr>
        </p:nvSpPr>
        <p:spPr>
          <a:xfrm>
            <a:off x="323528" y="1556792"/>
            <a:ext cx="8503920" cy="4572000"/>
          </a:xfrm>
        </p:spPr>
        <p:txBody>
          <a:bodyPr>
            <a:normAutofit lnSpcReduction="10000"/>
          </a:bodyPr>
          <a:lstStyle/>
          <a:p>
            <a:pPr marL="0" indent="0">
              <a:buNone/>
            </a:pPr>
            <a:r>
              <a:rPr lang="en-US" sz="3200" i="1" dirty="0" err="1" smtClean="0">
                <a:solidFill>
                  <a:srgbClr val="056CB6"/>
                </a:solidFill>
                <a:latin typeface="Arial"/>
                <a:ea typeface="ヒラギノ明朝 ProN W3"/>
              </a:rPr>
              <a:t>Résultat</a:t>
            </a:r>
            <a:r>
              <a:rPr lang="en-US" sz="3200" i="1" dirty="0" smtClean="0">
                <a:solidFill>
                  <a:srgbClr val="056CB6"/>
                </a:solidFill>
                <a:latin typeface="Arial"/>
                <a:ea typeface="ヒラギノ明朝 ProN W3"/>
              </a:rPr>
              <a:t> III: CCPM final et Plan </a:t>
            </a:r>
            <a:r>
              <a:rPr lang="en-US" sz="3200" i="1" dirty="0" err="1" smtClean="0">
                <a:solidFill>
                  <a:srgbClr val="056CB6"/>
                </a:solidFill>
                <a:latin typeface="Arial"/>
                <a:ea typeface="ヒラギノ明朝 ProN W3"/>
              </a:rPr>
              <a:t>d’Action</a:t>
            </a:r>
            <a:endParaRPr lang="en-US" sz="3200" i="1" dirty="0" smtClean="0">
              <a:solidFill>
                <a:srgbClr val="056CB6"/>
              </a:solidFill>
              <a:latin typeface="Arial"/>
              <a:ea typeface="ヒラギノ明朝 ProN W3"/>
            </a:endParaRPr>
          </a:p>
          <a:p>
            <a:r>
              <a:rPr lang="en-GB" sz="3200" dirty="0" smtClean="0">
                <a:solidFill>
                  <a:srgbClr val="056CB6"/>
                </a:solidFill>
                <a:latin typeface="Arial"/>
                <a:ea typeface="ヒラギノ明朝 ProN W3"/>
              </a:rPr>
              <a:t>Actions </a:t>
            </a:r>
            <a:r>
              <a:rPr lang="en-GB" sz="3200" dirty="0" err="1" smtClean="0">
                <a:solidFill>
                  <a:srgbClr val="056CB6"/>
                </a:solidFill>
                <a:latin typeface="Arial"/>
                <a:ea typeface="ヒラギノ明朝 ProN W3"/>
              </a:rPr>
              <a:t>d’amélioration</a:t>
            </a:r>
            <a:r>
              <a:rPr lang="en-GB" sz="3200" dirty="0" smtClean="0">
                <a:solidFill>
                  <a:srgbClr val="056CB6"/>
                </a:solidFill>
                <a:latin typeface="Arial"/>
                <a:ea typeface="ヒラギノ明朝 ProN W3"/>
              </a:rPr>
              <a:t>, </a:t>
            </a:r>
            <a:r>
              <a:rPr lang="en-GB" sz="3200" dirty="0" err="1" smtClean="0">
                <a:solidFill>
                  <a:srgbClr val="056CB6"/>
                </a:solidFill>
                <a:latin typeface="Arial"/>
                <a:ea typeface="ヒラギノ明朝 ProN W3"/>
              </a:rPr>
              <a:t>période</a:t>
            </a:r>
            <a:r>
              <a:rPr lang="en-GB" sz="3200" dirty="0" smtClean="0">
                <a:solidFill>
                  <a:srgbClr val="056CB6"/>
                </a:solidFill>
                <a:latin typeface="Arial"/>
                <a:ea typeface="ヒラギノ明朝 ProN W3"/>
              </a:rPr>
              <a:t> et </a:t>
            </a:r>
            <a:r>
              <a:rPr lang="en-GB" sz="3200" dirty="0" err="1" smtClean="0">
                <a:solidFill>
                  <a:srgbClr val="056CB6"/>
                </a:solidFill>
                <a:latin typeface="Arial"/>
                <a:ea typeface="ヒラギノ明朝 ProN W3"/>
              </a:rPr>
              <a:t>responsable</a:t>
            </a:r>
            <a:r>
              <a:rPr lang="en-GB" sz="3200" dirty="0" smtClean="0">
                <a:solidFill>
                  <a:srgbClr val="056CB6"/>
                </a:solidFill>
                <a:latin typeface="Arial"/>
                <a:ea typeface="ヒラギノ明朝 ProN W3"/>
              </a:rPr>
              <a:t> du </a:t>
            </a:r>
            <a:r>
              <a:rPr lang="en-GB" sz="3200" dirty="0" err="1" smtClean="0">
                <a:solidFill>
                  <a:srgbClr val="056CB6"/>
                </a:solidFill>
                <a:latin typeface="Arial"/>
                <a:ea typeface="ヒラギノ明朝 ProN W3"/>
              </a:rPr>
              <a:t>suivi</a:t>
            </a:r>
            <a:endParaRPr lang="en-GB" sz="3200" dirty="0" smtClean="0">
              <a:solidFill>
                <a:srgbClr val="056CB6"/>
              </a:solidFill>
              <a:latin typeface="Arial"/>
              <a:ea typeface="ヒラギノ明朝 ProN W3"/>
            </a:endParaRPr>
          </a:p>
          <a:p>
            <a:r>
              <a:rPr lang="en-US" sz="3200" dirty="0" err="1" smtClean="0">
                <a:solidFill>
                  <a:srgbClr val="056CB6"/>
                </a:solidFill>
                <a:latin typeface="Arial"/>
                <a:ea typeface="ヒラギノ明朝 ProN W3"/>
              </a:rPr>
              <a:t>Connaissance</a:t>
            </a:r>
            <a:r>
              <a:rPr lang="en-US" sz="3200" dirty="0" smtClean="0">
                <a:solidFill>
                  <a:srgbClr val="056CB6"/>
                </a:solidFill>
                <a:latin typeface="Arial"/>
                <a:ea typeface="ヒラギノ明朝 ProN W3"/>
              </a:rPr>
              <a:t> des </a:t>
            </a:r>
            <a:r>
              <a:rPr lang="en-US" sz="3200" dirty="0" err="1" smtClean="0">
                <a:solidFill>
                  <a:srgbClr val="056CB6"/>
                </a:solidFill>
                <a:latin typeface="Arial"/>
                <a:ea typeface="ヒラギノ明朝 ProN W3"/>
              </a:rPr>
              <a:t>besoins</a:t>
            </a:r>
            <a:r>
              <a:rPr lang="en-US" sz="3200" dirty="0" smtClean="0">
                <a:solidFill>
                  <a:srgbClr val="056CB6"/>
                </a:solidFill>
                <a:latin typeface="Arial"/>
                <a:ea typeface="ヒラギノ明朝 ProN W3"/>
              </a:rPr>
              <a:t> de </a:t>
            </a:r>
            <a:r>
              <a:rPr lang="en-US" sz="3200" dirty="0" err="1" smtClean="0">
                <a:solidFill>
                  <a:srgbClr val="056CB6"/>
                </a:solidFill>
                <a:latin typeface="Arial"/>
                <a:ea typeface="ヒラギノ明朝 ProN W3"/>
              </a:rPr>
              <a:t>soutien</a:t>
            </a:r>
            <a:r>
              <a:rPr lang="en-US" sz="3200" dirty="0" smtClean="0">
                <a:solidFill>
                  <a:srgbClr val="056CB6"/>
                </a:solidFill>
                <a:latin typeface="Arial"/>
                <a:ea typeface="ヒラギノ明朝 ProN W3"/>
              </a:rPr>
              <a:t> (CH/EHP, </a:t>
            </a:r>
            <a:r>
              <a:rPr lang="en-US" sz="3200" dirty="0" err="1" smtClean="0">
                <a:solidFill>
                  <a:srgbClr val="056CB6"/>
                </a:solidFill>
                <a:latin typeface="Arial"/>
                <a:ea typeface="ヒラギノ明朝 ProN W3"/>
              </a:rPr>
              <a:t>agences</a:t>
            </a:r>
            <a:r>
              <a:rPr lang="en-US" sz="3200" dirty="0" smtClean="0">
                <a:solidFill>
                  <a:srgbClr val="056CB6"/>
                </a:solidFill>
                <a:latin typeface="Arial"/>
                <a:ea typeface="ヒラギノ明朝 ProN W3"/>
              </a:rPr>
              <a:t> chef de files, </a:t>
            </a:r>
            <a:r>
              <a:rPr lang="en-US" sz="3200" dirty="0" err="1" smtClean="0">
                <a:solidFill>
                  <a:srgbClr val="056CB6"/>
                </a:solidFill>
                <a:latin typeface="Arial"/>
                <a:ea typeface="ヒラギノ明朝 ProN W3"/>
              </a:rPr>
              <a:t>partenaires</a:t>
            </a:r>
            <a:r>
              <a:rPr lang="en-US" sz="3200" dirty="0" smtClean="0">
                <a:solidFill>
                  <a:srgbClr val="056CB6"/>
                </a:solidFill>
                <a:latin typeface="Arial"/>
                <a:ea typeface="ヒラギノ明朝 ProN W3"/>
              </a:rPr>
              <a:t>, OCHA, clusters </a:t>
            </a:r>
            <a:r>
              <a:rPr lang="en-US" sz="3200" dirty="0" err="1" smtClean="0">
                <a:solidFill>
                  <a:srgbClr val="056CB6"/>
                </a:solidFill>
                <a:latin typeface="Arial"/>
                <a:ea typeface="ヒラギノ明朝 ProN W3"/>
              </a:rPr>
              <a:t>globaux</a:t>
            </a:r>
            <a:r>
              <a:rPr lang="en-US" sz="3200" dirty="0" smtClean="0">
                <a:solidFill>
                  <a:srgbClr val="056CB6"/>
                </a:solidFill>
                <a:latin typeface="Arial"/>
                <a:ea typeface="ヒラギノ明朝 ProN W3"/>
              </a:rPr>
              <a:t> et </a:t>
            </a:r>
            <a:r>
              <a:rPr lang="en-US" sz="3200" dirty="0" err="1" smtClean="0">
                <a:solidFill>
                  <a:srgbClr val="056CB6"/>
                </a:solidFill>
                <a:latin typeface="Arial"/>
                <a:ea typeface="ヒラギノ明朝 ProN W3"/>
              </a:rPr>
              <a:t>autorités</a:t>
            </a:r>
            <a:r>
              <a:rPr lang="en-US" sz="3200" dirty="0" smtClean="0">
                <a:solidFill>
                  <a:srgbClr val="056CB6"/>
                </a:solidFill>
                <a:latin typeface="Arial"/>
                <a:ea typeface="ヒラギノ明朝 ProN W3"/>
              </a:rPr>
              <a:t> </a:t>
            </a:r>
            <a:r>
              <a:rPr lang="en-US" sz="3200" dirty="0" err="1" smtClean="0">
                <a:solidFill>
                  <a:srgbClr val="056CB6"/>
                </a:solidFill>
                <a:latin typeface="Arial"/>
                <a:ea typeface="ヒラギノ明朝 ProN W3"/>
              </a:rPr>
              <a:t>nationales</a:t>
            </a:r>
            <a:r>
              <a:rPr lang="en-US" sz="3200" dirty="0" smtClean="0">
                <a:solidFill>
                  <a:srgbClr val="056CB6"/>
                </a:solidFill>
                <a:latin typeface="Arial"/>
                <a:ea typeface="ヒラギノ明朝 ProN W3"/>
              </a:rPr>
              <a:t>)</a:t>
            </a:r>
          </a:p>
          <a:p>
            <a:r>
              <a:rPr lang="en-US" sz="3200" dirty="0" err="1" smtClean="0">
                <a:solidFill>
                  <a:srgbClr val="056CB6"/>
                </a:solidFill>
                <a:latin typeface="Arial"/>
                <a:ea typeface="ヒラギノ明朝 ProN W3"/>
              </a:rPr>
              <a:t>Partagé</a:t>
            </a:r>
            <a:r>
              <a:rPr lang="en-US" sz="3200" dirty="0" smtClean="0">
                <a:solidFill>
                  <a:srgbClr val="056CB6"/>
                </a:solidFill>
                <a:latin typeface="Arial"/>
                <a:ea typeface="ヒラギノ明朝 ProN W3"/>
              </a:rPr>
              <a:t> avec le CH/EHP et le cluster global, et </a:t>
            </a:r>
            <a:r>
              <a:rPr lang="en-US" sz="3200" dirty="0" err="1" smtClean="0">
                <a:solidFill>
                  <a:srgbClr val="056CB6"/>
                </a:solidFill>
                <a:latin typeface="Arial"/>
                <a:ea typeface="ヒラギノ明朝 ProN W3"/>
              </a:rPr>
              <a:t>si</a:t>
            </a:r>
            <a:r>
              <a:rPr lang="en-US" sz="3200" dirty="0" smtClean="0">
                <a:solidFill>
                  <a:srgbClr val="056CB6"/>
                </a:solidFill>
                <a:latin typeface="Arial"/>
                <a:ea typeface="ヒラギノ明朝 ProN W3"/>
              </a:rPr>
              <a:t> applicable avec les </a:t>
            </a:r>
            <a:r>
              <a:rPr lang="en-US" sz="3200" dirty="0" err="1" smtClean="0">
                <a:solidFill>
                  <a:srgbClr val="056CB6"/>
                </a:solidFill>
                <a:latin typeface="Arial"/>
                <a:ea typeface="ヒラギノ明朝 ProN W3"/>
              </a:rPr>
              <a:t>autorités</a:t>
            </a:r>
            <a:r>
              <a:rPr lang="en-US" sz="3200" dirty="0" smtClean="0">
                <a:solidFill>
                  <a:srgbClr val="056CB6"/>
                </a:solidFill>
                <a:latin typeface="Arial"/>
                <a:ea typeface="ヒラギノ明朝 ProN W3"/>
              </a:rPr>
              <a:t> </a:t>
            </a:r>
            <a:r>
              <a:rPr lang="en-US" sz="3200" dirty="0" err="1" smtClean="0">
                <a:solidFill>
                  <a:srgbClr val="056CB6"/>
                </a:solidFill>
                <a:latin typeface="Arial"/>
                <a:ea typeface="ヒラギノ明朝 ProN W3"/>
              </a:rPr>
              <a:t>nationales</a:t>
            </a:r>
            <a:endParaRPr lang="en-US" sz="3200" dirty="0" smtClean="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xmlns="" val="75108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latin typeface="Arial" panose="020B0604020202020204" pitchFamily="34" charset="0"/>
                <a:cs typeface="Arial" panose="020B0604020202020204" pitchFamily="34" charset="0"/>
              </a:rPr>
              <a:t>Etape</a:t>
            </a:r>
            <a:r>
              <a:rPr lang="en-US" sz="4000" dirty="0" smtClean="0">
                <a:latin typeface="Arial" panose="020B0604020202020204" pitchFamily="34" charset="0"/>
                <a:cs typeface="Arial" panose="020B0604020202020204" pitchFamily="34" charset="0"/>
              </a:rPr>
              <a:t> IV: </a:t>
            </a:r>
            <a:r>
              <a:rPr lang="en-US" sz="4000" dirty="0" err="1" smtClean="0">
                <a:latin typeface="Arial" panose="020B0604020202020204" pitchFamily="34" charset="0"/>
                <a:cs typeface="Arial" panose="020B0604020202020204" pitchFamily="34" charset="0"/>
              </a:rPr>
              <a:t>Suivi</a:t>
            </a:r>
            <a:r>
              <a:rPr lang="en-US" sz="4000" dirty="0" smtClean="0">
                <a:latin typeface="Arial" panose="020B0604020202020204" pitchFamily="34" charset="0"/>
                <a:cs typeface="Arial" panose="020B0604020202020204" pitchFamily="34" charset="0"/>
              </a:rPr>
              <a:t> et </a:t>
            </a:r>
            <a:r>
              <a:rPr lang="en-US" sz="4000" dirty="0" err="1" smtClean="0">
                <a:latin typeface="Arial" panose="020B0604020202020204" pitchFamily="34" charset="0"/>
                <a:cs typeface="Arial" panose="020B0604020202020204" pitchFamily="34" charset="0"/>
              </a:rPr>
              <a:t>contôle</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fontScale="92500" lnSpcReduction="10000"/>
          </a:bodyPr>
          <a:lstStyle/>
          <a:p>
            <a:pPr marL="0" indent="0">
              <a:spcBef>
                <a:spcPts val="0"/>
              </a:spcBef>
              <a:buNone/>
            </a:pPr>
            <a:r>
              <a:rPr lang="en-US" sz="2800" dirty="0" err="1" smtClean="0">
                <a:solidFill>
                  <a:srgbClr val="056CB6"/>
                </a:solidFill>
                <a:latin typeface="Arial"/>
                <a:ea typeface="ヒラギノ明朝 ProN W3"/>
              </a:rPr>
              <a:t>Suivi</a:t>
            </a:r>
            <a:r>
              <a:rPr lang="en-US" sz="2800" dirty="0" smtClean="0">
                <a:solidFill>
                  <a:srgbClr val="056CB6"/>
                </a:solidFill>
                <a:latin typeface="Arial"/>
                <a:ea typeface="ヒラギノ明朝 ProN W3"/>
              </a:rPr>
              <a:t>:</a:t>
            </a:r>
            <a:endParaRPr lang="en-GB" sz="2800" dirty="0" smtClean="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Coordination inter clusters: Revue des rapports/plans </a:t>
            </a:r>
            <a:r>
              <a:rPr lang="en-GB" sz="2800" dirty="0" err="1" smtClean="0">
                <a:solidFill>
                  <a:srgbClr val="056CB6"/>
                </a:solidFill>
                <a:latin typeface="Arial"/>
                <a:ea typeface="ヒラギノ明朝 ProN W3"/>
              </a:rPr>
              <a:t>d’action</a:t>
            </a:r>
            <a:r>
              <a:rPr lang="en-GB" sz="2800" dirty="0" smtClean="0">
                <a:solidFill>
                  <a:srgbClr val="056CB6"/>
                </a:solidFill>
                <a:latin typeface="Arial"/>
                <a:ea typeface="ヒラギノ明朝 ProN W3"/>
              </a:rPr>
              <a:t>     identifier des </a:t>
            </a:r>
            <a:r>
              <a:rPr lang="en-GB" sz="2800" dirty="0" err="1" smtClean="0">
                <a:solidFill>
                  <a:srgbClr val="056CB6"/>
                </a:solidFill>
                <a:latin typeface="Arial"/>
                <a:ea typeface="ヒラギノ明朝 ProN W3"/>
              </a:rPr>
              <a:t>faiblesses</a:t>
            </a:r>
            <a:r>
              <a:rPr lang="en-GB" sz="2800" dirty="0" smtClean="0">
                <a:solidFill>
                  <a:srgbClr val="056CB6"/>
                </a:solidFill>
                <a:latin typeface="Arial"/>
                <a:ea typeface="ヒラギノ明朝 ProN W3"/>
              </a:rPr>
              <a:t> communes qui </a:t>
            </a:r>
            <a:r>
              <a:rPr lang="en-GB" sz="2800" dirty="0" err="1" smtClean="0">
                <a:solidFill>
                  <a:srgbClr val="056CB6"/>
                </a:solidFill>
                <a:latin typeface="Arial"/>
                <a:ea typeface="ヒラギノ明朝 ProN W3"/>
              </a:rPr>
              <a:t>doivent</a:t>
            </a:r>
            <a:r>
              <a:rPr lang="en-GB" sz="2800" dirty="0" smtClean="0">
                <a:solidFill>
                  <a:srgbClr val="056CB6"/>
                </a:solidFill>
                <a:latin typeface="Arial"/>
                <a:ea typeface="ヒラギノ明朝 ProN W3"/>
              </a:rPr>
              <a:t> </a:t>
            </a:r>
            <a:r>
              <a:rPr lang="en-GB" sz="2800" dirty="0" err="1" smtClean="0">
                <a:solidFill>
                  <a:srgbClr val="056CB6"/>
                </a:solidFill>
                <a:latin typeface="Arial"/>
                <a:ea typeface="ヒラギノ明朝 ProN W3"/>
              </a:rPr>
              <a:t>être</a:t>
            </a:r>
            <a:r>
              <a:rPr lang="en-GB" sz="2800" dirty="0" smtClean="0">
                <a:solidFill>
                  <a:srgbClr val="056CB6"/>
                </a:solidFill>
                <a:latin typeface="Arial"/>
                <a:ea typeface="ヒラギノ明朝 ProN W3"/>
              </a:rPr>
              <a:t> </a:t>
            </a:r>
            <a:r>
              <a:rPr lang="en-GB" sz="2800" dirty="0" err="1" smtClean="0">
                <a:solidFill>
                  <a:srgbClr val="056CB6"/>
                </a:solidFill>
                <a:latin typeface="Arial"/>
                <a:ea typeface="ヒラギノ明朝 ProN W3"/>
              </a:rPr>
              <a:t>améliorées</a:t>
            </a:r>
            <a:r>
              <a:rPr lang="en-GB" sz="2800" dirty="0" smtClean="0">
                <a:solidFill>
                  <a:srgbClr val="056CB6"/>
                </a:solidFill>
                <a:latin typeface="Arial"/>
                <a:ea typeface="ヒラギノ明朝 ProN W3"/>
              </a:rPr>
              <a:t> </a:t>
            </a:r>
            <a:r>
              <a:rPr lang="en-GB" sz="2800" dirty="0" err="1" smtClean="0">
                <a:solidFill>
                  <a:srgbClr val="056CB6"/>
                </a:solidFill>
                <a:latin typeface="Arial"/>
                <a:ea typeface="ヒラギノ明朝 ProN W3"/>
              </a:rPr>
              <a:t>systématiquement</a:t>
            </a:r>
            <a:r>
              <a:rPr lang="en-GB" sz="2800" dirty="0" smtClean="0">
                <a:solidFill>
                  <a:srgbClr val="056CB6"/>
                </a:solidFill>
                <a:latin typeface="Arial"/>
                <a:ea typeface="ヒラギノ明朝 ProN W3"/>
              </a:rPr>
              <a:t>.  </a:t>
            </a:r>
            <a:endParaRPr lang="en-GB" sz="2800" dirty="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EHP: Presentation des rapports/plans </a:t>
            </a:r>
            <a:r>
              <a:rPr lang="en-GB" sz="2800" dirty="0" err="1" smtClean="0">
                <a:solidFill>
                  <a:srgbClr val="056CB6"/>
                </a:solidFill>
                <a:latin typeface="Arial"/>
                <a:ea typeface="ヒラギノ明朝 ProN W3"/>
              </a:rPr>
              <a:t>d’action</a:t>
            </a:r>
            <a:r>
              <a:rPr lang="en-GB" sz="2800" dirty="0" smtClean="0">
                <a:solidFill>
                  <a:srgbClr val="056CB6"/>
                </a:solidFill>
                <a:latin typeface="Arial"/>
                <a:ea typeface="ヒラギノ明朝 ProN W3"/>
              </a:rPr>
              <a:t> et discussion </a:t>
            </a:r>
            <a:r>
              <a:rPr lang="en-GB" sz="2800" dirty="0" err="1" smtClean="0">
                <a:solidFill>
                  <a:srgbClr val="056CB6"/>
                </a:solidFill>
                <a:latin typeface="Arial"/>
                <a:ea typeface="ヒラギノ明朝 ProN W3"/>
              </a:rPr>
              <a:t>sur</a:t>
            </a:r>
            <a:r>
              <a:rPr lang="en-GB" sz="2800" dirty="0" smtClean="0">
                <a:solidFill>
                  <a:srgbClr val="056CB6"/>
                </a:solidFill>
                <a:latin typeface="Arial"/>
                <a:ea typeface="ヒラギノ明朝 ProN W3"/>
              </a:rPr>
              <a:t> les </a:t>
            </a:r>
            <a:r>
              <a:rPr lang="en-GB" sz="2800" dirty="0" err="1" smtClean="0">
                <a:solidFill>
                  <a:srgbClr val="056CB6"/>
                </a:solidFill>
                <a:latin typeface="Arial"/>
                <a:ea typeface="ヒラギノ明朝 ProN W3"/>
              </a:rPr>
              <a:t>besion</a:t>
            </a:r>
            <a:r>
              <a:rPr lang="en-GB" sz="2800" dirty="0" smtClean="0">
                <a:solidFill>
                  <a:srgbClr val="056CB6"/>
                </a:solidFill>
                <a:latin typeface="Arial"/>
                <a:ea typeface="ヒラギノ明朝 ProN W3"/>
              </a:rPr>
              <a:t> de </a:t>
            </a:r>
            <a:r>
              <a:rPr lang="en-GB" sz="2800" dirty="0" err="1" smtClean="0">
                <a:solidFill>
                  <a:srgbClr val="056CB6"/>
                </a:solidFill>
                <a:latin typeface="Arial"/>
                <a:ea typeface="ヒラギノ明朝 ProN W3"/>
              </a:rPr>
              <a:t>soutien</a:t>
            </a:r>
            <a:endParaRPr lang="en-GB" sz="2800" dirty="0" smtClean="0">
              <a:solidFill>
                <a:srgbClr val="056CB6"/>
              </a:solidFill>
              <a:latin typeface="Arial"/>
              <a:ea typeface="ヒラギノ明朝 ProN W3"/>
            </a:endParaRPr>
          </a:p>
          <a:p>
            <a:pPr marL="0" indent="0">
              <a:spcBef>
                <a:spcPts val="0"/>
              </a:spcBef>
              <a:buNone/>
            </a:pPr>
            <a:r>
              <a:rPr lang="en-US" sz="2800" dirty="0" err="1" smtClean="0">
                <a:solidFill>
                  <a:srgbClr val="056CB6"/>
                </a:solidFill>
                <a:latin typeface="Arial"/>
                <a:ea typeface="ヒラギノ明朝 ProN W3"/>
              </a:rPr>
              <a:t>Contrôle</a:t>
            </a:r>
            <a:r>
              <a:rPr lang="en-US" sz="2800" dirty="0" smtClean="0">
                <a:solidFill>
                  <a:srgbClr val="056CB6"/>
                </a:solidFill>
                <a:latin typeface="Arial"/>
                <a:ea typeface="ヒラギノ明朝 ProN W3"/>
              </a:rPr>
              <a:t>:</a:t>
            </a:r>
            <a:endParaRPr lang="en-GB" sz="2800" dirty="0" smtClean="0">
              <a:solidFill>
                <a:srgbClr val="056CB6"/>
              </a:solidFill>
              <a:latin typeface="Arial"/>
              <a:ea typeface="ヒラギノ明朝 ProN W3"/>
            </a:endParaRPr>
          </a:p>
          <a:p>
            <a:pPr>
              <a:spcBef>
                <a:spcPts val="0"/>
              </a:spcBef>
            </a:pPr>
            <a:r>
              <a:rPr lang="en-GB" sz="2800" dirty="0" err="1" smtClean="0">
                <a:solidFill>
                  <a:srgbClr val="056CB6"/>
                </a:solidFill>
                <a:latin typeface="Arial"/>
                <a:ea typeface="ヒラギノ明朝 ProN W3"/>
              </a:rPr>
              <a:t>Prendre</a:t>
            </a:r>
            <a:r>
              <a:rPr lang="en-GB" sz="2800" dirty="0" smtClean="0">
                <a:solidFill>
                  <a:srgbClr val="056CB6"/>
                </a:solidFill>
                <a:latin typeface="Arial"/>
                <a:ea typeface="ヒラギノ明朝 ProN W3"/>
              </a:rPr>
              <a:t> </a:t>
            </a:r>
            <a:r>
              <a:rPr lang="en-GB" sz="2800" dirty="0" err="1" smtClean="0">
                <a:solidFill>
                  <a:srgbClr val="056CB6"/>
                </a:solidFill>
                <a:latin typeface="Arial"/>
                <a:ea typeface="ヒラギノ明朝 ProN W3"/>
              </a:rPr>
              <a:t>acte</a:t>
            </a:r>
            <a:r>
              <a:rPr lang="en-GB" sz="2800" dirty="0" smtClean="0">
                <a:solidFill>
                  <a:srgbClr val="056CB6"/>
                </a:solidFill>
                <a:latin typeface="Arial"/>
                <a:ea typeface="ヒラギノ明朝 ProN W3"/>
              </a:rPr>
              <a:t> des </a:t>
            </a:r>
            <a:r>
              <a:rPr lang="en-GB" sz="2800" dirty="0" err="1" smtClean="0">
                <a:solidFill>
                  <a:srgbClr val="056CB6"/>
                </a:solidFill>
                <a:latin typeface="Arial"/>
                <a:ea typeface="ヒラギノ明朝 ProN W3"/>
              </a:rPr>
              <a:t>progrès</a:t>
            </a:r>
            <a:r>
              <a:rPr lang="en-GB" sz="2800" dirty="0" smtClean="0">
                <a:solidFill>
                  <a:srgbClr val="056CB6"/>
                </a:solidFill>
                <a:latin typeface="Arial"/>
                <a:ea typeface="ヒラギノ明朝 ProN W3"/>
              </a:rPr>
              <a:t> pendant les </a:t>
            </a:r>
            <a:r>
              <a:rPr lang="en-GB" sz="2800" dirty="0" err="1" smtClean="0">
                <a:solidFill>
                  <a:srgbClr val="056CB6"/>
                </a:solidFill>
                <a:latin typeface="Arial"/>
                <a:ea typeface="ヒラギノ明朝 ProN W3"/>
              </a:rPr>
              <a:t>réunions</a:t>
            </a:r>
            <a:r>
              <a:rPr lang="en-GB" sz="2800" dirty="0" smtClean="0">
                <a:solidFill>
                  <a:srgbClr val="056CB6"/>
                </a:solidFill>
                <a:latin typeface="Arial"/>
                <a:ea typeface="ヒラギノ明朝 ProN W3"/>
              </a:rPr>
              <a:t> </a:t>
            </a:r>
            <a:r>
              <a:rPr lang="en-GB" sz="2800" dirty="0" err="1" smtClean="0">
                <a:solidFill>
                  <a:srgbClr val="056CB6"/>
                </a:solidFill>
                <a:latin typeface="Arial"/>
                <a:ea typeface="ヒラギノ明朝 ProN W3"/>
              </a:rPr>
              <a:t>mensuelles</a:t>
            </a:r>
            <a:r>
              <a:rPr lang="en-GB" sz="2800" dirty="0" smtClean="0">
                <a:solidFill>
                  <a:srgbClr val="056CB6"/>
                </a:solidFill>
                <a:latin typeface="Arial"/>
                <a:ea typeface="ヒラギノ明朝 ProN W3"/>
              </a:rPr>
              <a:t> du cluster</a:t>
            </a:r>
            <a:endParaRPr lang="en-GB" sz="2800" dirty="0">
              <a:solidFill>
                <a:srgbClr val="056CB6"/>
              </a:solidFill>
              <a:latin typeface="Arial"/>
              <a:ea typeface="ヒラギノ明朝 ProN W3"/>
            </a:endParaRPr>
          </a:p>
          <a:p>
            <a:pPr>
              <a:spcBef>
                <a:spcPts val="0"/>
              </a:spcBef>
            </a:pPr>
            <a:r>
              <a:rPr lang="en-GB" sz="2800" dirty="0" err="1" smtClean="0">
                <a:solidFill>
                  <a:srgbClr val="056CB6"/>
                </a:solidFill>
                <a:latin typeface="Arial"/>
                <a:ea typeface="ヒラギノ明朝 ProN W3"/>
              </a:rPr>
              <a:t>Rapportage</a:t>
            </a:r>
            <a:r>
              <a:rPr lang="en-GB" sz="2800" dirty="0" smtClean="0">
                <a:solidFill>
                  <a:srgbClr val="056CB6"/>
                </a:solidFill>
                <a:latin typeface="Arial"/>
                <a:ea typeface="ヒラギノ明朝 ProN W3"/>
              </a:rPr>
              <a:t> </a:t>
            </a:r>
            <a:r>
              <a:rPr lang="en-GB" sz="2800" dirty="0" err="1" smtClean="0">
                <a:solidFill>
                  <a:srgbClr val="056CB6"/>
                </a:solidFill>
                <a:latin typeface="Arial"/>
                <a:ea typeface="ヒラギノ明朝 ProN W3"/>
              </a:rPr>
              <a:t>trimestriel</a:t>
            </a:r>
            <a:r>
              <a:rPr lang="en-GB" sz="2800" dirty="0" smtClean="0">
                <a:solidFill>
                  <a:srgbClr val="056CB6"/>
                </a:solidFill>
                <a:latin typeface="Arial"/>
                <a:ea typeface="ヒラギノ明朝 ProN W3"/>
              </a:rPr>
              <a:t> des </a:t>
            </a:r>
            <a:r>
              <a:rPr lang="en-GB" sz="2800" dirty="0" err="1" smtClean="0">
                <a:solidFill>
                  <a:srgbClr val="056CB6"/>
                </a:solidFill>
                <a:latin typeface="Arial"/>
                <a:ea typeface="ヒラギノ明朝 ProN W3"/>
              </a:rPr>
              <a:t>progrés</a:t>
            </a:r>
            <a:r>
              <a:rPr lang="en-GB" sz="2800" dirty="0" smtClean="0">
                <a:solidFill>
                  <a:srgbClr val="056CB6"/>
                </a:solidFill>
                <a:latin typeface="Arial"/>
                <a:ea typeface="ヒラギノ明朝 ProN W3"/>
              </a:rPr>
              <a:t> à </a:t>
            </a:r>
            <a:r>
              <a:rPr lang="en-GB" sz="2800" dirty="0" err="1" smtClean="0">
                <a:solidFill>
                  <a:srgbClr val="056CB6"/>
                </a:solidFill>
                <a:latin typeface="Arial"/>
                <a:ea typeface="ヒラギノ明朝 ProN W3"/>
              </a:rPr>
              <a:t>l’EHP</a:t>
            </a:r>
            <a:endParaRPr lang="en-GB" sz="2800" dirty="0" smtClean="0">
              <a:solidFill>
                <a:srgbClr val="056CB6"/>
              </a:solidFill>
              <a:latin typeface="Arial"/>
              <a:ea typeface="ヒラギノ明朝 ProN W3"/>
            </a:endParaRPr>
          </a:p>
          <a:p>
            <a:pPr marL="0" indent="0">
              <a:spcBef>
                <a:spcPts val="0"/>
              </a:spcBef>
              <a:buNone/>
            </a:pPr>
            <a:endParaRPr lang="en-US" sz="2800" i="1" dirty="0" smtClean="0">
              <a:solidFill>
                <a:srgbClr val="056CB6"/>
              </a:solidFill>
              <a:latin typeface="Arial"/>
              <a:ea typeface="ヒラギノ明朝 ProN W3"/>
            </a:endParaRPr>
          </a:p>
          <a:p>
            <a:pPr marL="0" indent="0">
              <a:spcBef>
                <a:spcPts val="0"/>
              </a:spcBef>
              <a:buNone/>
            </a:pPr>
            <a:r>
              <a:rPr lang="en-US" sz="2800" i="1" dirty="0" err="1" smtClean="0">
                <a:solidFill>
                  <a:srgbClr val="056CB6"/>
                </a:solidFill>
                <a:latin typeface="Arial"/>
                <a:ea typeface="ヒラギノ明朝 ProN W3"/>
              </a:rPr>
              <a:t>Résultats</a:t>
            </a:r>
            <a:r>
              <a:rPr lang="en-US" sz="2800" i="1" dirty="0" smtClean="0">
                <a:solidFill>
                  <a:srgbClr val="056CB6"/>
                </a:solidFill>
                <a:latin typeface="Arial"/>
                <a:ea typeface="ヒラギノ明朝 ProN W3"/>
              </a:rPr>
              <a:t> IV: Rapports </a:t>
            </a:r>
            <a:r>
              <a:rPr lang="en-US" sz="2800" i="1" dirty="0" err="1" smtClean="0">
                <a:solidFill>
                  <a:srgbClr val="056CB6"/>
                </a:solidFill>
                <a:latin typeface="Arial"/>
                <a:ea typeface="ヒラギノ明朝 ProN W3"/>
              </a:rPr>
              <a:t>trimestriels</a:t>
            </a:r>
            <a:r>
              <a:rPr lang="en-US" sz="2800" i="1" dirty="0" smtClean="0">
                <a:solidFill>
                  <a:srgbClr val="056CB6"/>
                </a:solidFill>
                <a:latin typeface="Arial"/>
                <a:ea typeface="ヒラギノ明朝 ProN W3"/>
              </a:rPr>
              <a:t> à </a:t>
            </a:r>
            <a:r>
              <a:rPr lang="en-US" sz="2800" i="1" dirty="0" err="1" smtClean="0">
                <a:solidFill>
                  <a:srgbClr val="056CB6"/>
                </a:solidFill>
                <a:latin typeface="Arial"/>
                <a:ea typeface="ヒラギノ明朝 ProN W3"/>
              </a:rPr>
              <a:t>l’EHP</a:t>
            </a:r>
            <a:endParaRPr lang="en-GB" sz="2800" i="1" dirty="0" smtClean="0">
              <a:solidFill>
                <a:srgbClr val="056CB6"/>
              </a:solidFill>
              <a:latin typeface="Arial"/>
              <a:ea typeface="ヒラギノ明朝 ProN W3"/>
            </a:endParaRPr>
          </a:p>
        </p:txBody>
      </p:sp>
      <p:sp>
        <p:nvSpPr>
          <p:cNvPr id="4" name="Right Arrow 3"/>
          <p:cNvSpPr/>
          <p:nvPr/>
        </p:nvSpPr>
        <p:spPr>
          <a:xfrm>
            <a:off x="1835696" y="2276872"/>
            <a:ext cx="330336"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914322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Arial" panose="020B0604020202020204" pitchFamily="34" charset="0"/>
                <a:cs typeface="Arial" panose="020B0604020202020204" pitchFamily="34" charset="0"/>
              </a:rPr>
              <a:t>Qu’est</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ce</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que</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c’est</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qu’un</a:t>
            </a:r>
            <a:r>
              <a:rPr lang="en-US" dirty="0" smtClean="0">
                <a:latin typeface="Arial" panose="020B0604020202020204" pitchFamily="34" charset="0"/>
                <a:cs typeface="Arial" panose="020B0604020202020204" pitchFamily="34" charset="0"/>
              </a:rPr>
              <a:t> CCPM?</a:t>
            </a:r>
            <a:endParaRPr lang="en-GB" dirty="0"/>
          </a:p>
        </p:txBody>
      </p:sp>
      <p:sp>
        <p:nvSpPr>
          <p:cNvPr id="3" name="Content Placeholder 2"/>
          <p:cNvSpPr>
            <a:spLocks noGrp="1"/>
          </p:cNvSpPr>
          <p:nvPr>
            <p:ph sz="quarter" idx="1"/>
          </p:nvPr>
        </p:nvSpPr>
        <p:spPr/>
        <p:txBody>
          <a:bodyPr>
            <a:normAutofit fontScale="85000" lnSpcReduction="20000"/>
          </a:bodyPr>
          <a:lstStyle/>
          <a:p>
            <a:pPr>
              <a:spcAft>
                <a:spcPts val="600"/>
              </a:spcAft>
            </a:pPr>
            <a:r>
              <a:rPr lang="en-US" sz="2400" dirty="0" err="1" smtClean="0">
                <a:solidFill>
                  <a:srgbClr val="056CB6"/>
                </a:solidFill>
                <a:latin typeface="Arial"/>
                <a:ea typeface="ヒラギノ明朝 ProN W3"/>
              </a:rPr>
              <a:t>Une</a:t>
            </a:r>
            <a:r>
              <a:rPr lang="en-US" sz="2400" dirty="0" smtClean="0">
                <a:solidFill>
                  <a:srgbClr val="056CB6"/>
                </a:solidFill>
                <a:latin typeface="Arial"/>
                <a:ea typeface="ヒラギノ明朝 ProN W3"/>
              </a:rPr>
              <a:t> auto-evaluation des performances d’un cluster à </a:t>
            </a:r>
            <a:r>
              <a:rPr lang="en-US" sz="2400" dirty="0" err="1" smtClean="0">
                <a:solidFill>
                  <a:srgbClr val="056CB6"/>
                </a:solidFill>
                <a:latin typeface="Arial"/>
                <a:ea typeface="ヒラギノ明朝 ProN W3"/>
              </a:rPr>
              <a:t>travers</a:t>
            </a:r>
            <a:r>
              <a:rPr lang="en-US" sz="2400" dirty="0" smtClean="0">
                <a:solidFill>
                  <a:srgbClr val="056CB6"/>
                </a:solidFill>
                <a:latin typeface="Arial"/>
                <a:ea typeface="ヒラギノ明朝 ProN W3"/>
              </a:rPr>
              <a:t> les 6 </a:t>
            </a:r>
            <a:r>
              <a:rPr lang="en-US" sz="2400" dirty="0" err="1" smtClean="0">
                <a:solidFill>
                  <a:srgbClr val="056CB6"/>
                </a:solidFill>
                <a:latin typeface="Arial"/>
                <a:ea typeface="ヒラギノ明朝 ProN W3"/>
              </a:rPr>
              <a:t>fonctions</a:t>
            </a:r>
            <a:r>
              <a:rPr lang="en-US" sz="2400" dirty="0" smtClean="0">
                <a:solidFill>
                  <a:srgbClr val="056CB6"/>
                </a:solidFill>
                <a:latin typeface="Arial"/>
                <a:ea typeface="ヒラギノ明朝 ProN W3"/>
              </a:rPr>
              <a:t> </a:t>
            </a:r>
            <a:r>
              <a:rPr lang="en-US" sz="2400" dirty="0" err="1" smtClean="0">
                <a:solidFill>
                  <a:srgbClr val="056CB6"/>
                </a:solidFill>
                <a:latin typeface="Arial"/>
                <a:ea typeface="ヒラギノ明朝 ProN W3"/>
              </a:rPr>
              <a:t>fondamentales</a:t>
            </a:r>
            <a:r>
              <a:rPr lang="en-US" sz="2400" dirty="0" smtClean="0">
                <a:solidFill>
                  <a:srgbClr val="056CB6"/>
                </a:solidFill>
                <a:latin typeface="Arial"/>
                <a:ea typeface="ヒラギノ明朝 ProN W3"/>
              </a:rPr>
              <a:t> du cluster et la </a:t>
            </a:r>
            <a:r>
              <a:rPr lang="en-US" sz="2400" dirty="0" err="1" smtClean="0">
                <a:solidFill>
                  <a:srgbClr val="056CB6"/>
                </a:solidFill>
                <a:latin typeface="Arial"/>
                <a:ea typeface="ヒラギノ明朝 ProN W3"/>
              </a:rPr>
              <a:t>redevabilité</a:t>
            </a:r>
            <a:r>
              <a:rPr lang="en-US" sz="2400" dirty="0" smtClean="0">
                <a:solidFill>
                  <a:srgbClr val="056CB6"/>
                </a:solidFill>
                <a:latin typeface="Arial"/>
                <a:ea typeface="ヒラギノ明朝 ProN W3"/>
              </a:rPr>
              <a:t> </a:t>
            </a:r>
            <a:r>
              <a:rPr lang="en-US" sz="2400" dirty="0" err="1" smtClean="0">
                <a:solidFill>
                  <a:srgbClr val="056CB6"/>
                </a:solidFill>
                <a:latin typeface="Arial"/>
                <a:ea typeface="ヒラギノ明朝 ProN W3"/>
              </a:rPr>
              <a:t>envers</a:t>
            </a:r>
            <a:r>
              <a:rPr lang="en-US" sz="2400" dirty="0" smtClean="0">
                <a:solidFill>
                  <a:srgbClr val="056CB6"/>
                </a:solidFill>
                <a:latin typeface="Arial"/>
                <a:ea typeface="ヒラギノ明朝 ProN W3"/>
              </a:rPr>
              <a:t> les populations </a:t>
            </a:r>
            <a:r>
              <a:rPr lang="en-US" sz="2400" dirty="0" err="1" smtClean="0">
                <a:solidFill>
                  <a:srgbClr val="056CB6"/>
                </a:solidFill>
                <a:latin typeface="Arial"/>
                <a:ea typeface="ヒラギノ明朝 ProN W3"/>
              </a:rPr>
              <a:t>affectées</a:t>
            </a:r>
            <a:r>
              <a:rPr lang="en-US" sz="2400" dirty="0" smtClean="0">
                <a:solidFill>
                  <a:srgbClr val="056CB6"/>
                </a:solidFill>
                <a:latin typeface="Arial"/>
                <a:ea typeface="ヒラギノ明朝 ProN W3"/>
              </a:rPr>
              <a:t>: </a:t>
            </a:r>
          </a:p>
          <a:p>
            <a:pPr marL="731520" lvl="1" indent="-457200">
              <a:spcAft>
                <a:spcPts val="600"/>
              </a:spcAft>
              <a:buFont typeface="+mj-lt"/>
              <a:buAutoNum type="arabicPeriod"/>
            </a:pPr>
            <a:r>
              <a:rPr lang="en-GB" sz="1900" dirty="0" err="1" smtClean="0">
                <a:solidFill>
                  <a:srgbClr val="056CB6"/>
                </a:solidFill>
                <a:latin typeface="Arial"/>
                <a:ea typeface="ヒラギノ明朝 ProN W3"/>
              </a:rPr>
              <a:t>Soutenir</a:t>
            </a:r>
            <a:r>
              <a:rPr lang="en-GB" sz="1900" dirty="0" smtClean="0">
                <a:solidFill>
                  <a:srgbClr val="056CB6"/>
                </a:solidFill>
                <a:latin typeface="Arial"/>
                <a:ea typeface="ヒラギノ明朝 ProN W3"/>
              </a:rPr>
              <a:t> la </a:t>
            </a:r>
            <a:r>
              <a:rPr lang="en-GB" sz="1900" dirty="0" err="1" smtClean="0">
                <a:solidFill>
                  <a:srgbClr val="056CB6"/>
                </a:solidFill>
                <a:latin typeface="Arial"/>
                <a:ea typeface="ヒラギノ明朝 ProN W3"/>
              </a:rPr>
              <a:t>mise</a:t>
            </a:r>
            <a:r>
              <a:rPr lang="en-GB" sz="1900" dirty="0" smtClean="0">
                <a:solidFill>
                  <a:srgbClr val="056CB6"/>
                </a:solidFill>
                <a:latin typeface="Arial"/>
                <a:ea typeface="ヒラギノ明朝 ProN W3"/>
              </a:rPr>
              <a:t> en oeuvre des services</a:t>
            </a:r>
            <a:endParaRPr lang="en-GB" sz="1900" dirty="0">
              <a:solidFill>
                <a:srgbClr val="056CB6"/>
              </a:solidFill>
              <a:latin typeface="Arial"/>
              <a:ea typeface="ヒラギノ明朝 ProN W3"/>
            </a:endParaRPr>
          </a:p>
          <a:p>
            <a:pPr marL="731520" lvl="1" indent="-457200">
              <a:spcAft>
                <a:spcPts val="600"/>
              </a:spcAft>
              <a:buFont typeface="+mj-lt"/>
              <a:buAutoNum type="arabicPeriod"/>
            </a:pPr>
            <a:r>
              <a:rPr lang="en-US" sz="1900" dirty="0" err="1" smtClean="0">
                <a:solidFill>
                  <a:srgbClr val="056CB6"/>
                </a:solidFill>
                <a:latin typeface="Arial"/>
                <a:ea typeface="ヒラギノ明朝 ProN W3"/>
              </a:rPr>
              <a:t>Renseigner</a:t>
            </a:r>
            <a:r>
              <a:rPr lang="en-US" sz="1900" dirty="0" smtClean="0">
                <a:solidFill>
                  <a:srgbClr val="056CB6"/>
                </a:solidFill>
                <a:latin typeface="Arial"/>
                <a:ea typeface="ヒラギノ明朝 ProN W3"/>
              </a:rPr>
              <a:t> la </a:t>
            </a:r>
            <a:r>
              <a:rPr lang="en-US" sz="1900" dirty="0" err="1" smtClean="0">
                <a:solidFill>
                  <a:srgbClr val="056CB6"/>
                </a:solidFill>
                <a:latin typeface="Arial"/>
                <a:ea typeface="ヒラギノ明朝 ProN W3"/>
              </a:rPr>
              <a:t>prise</a:t>
            </a:r>
            <a:r>
              <a:rPr lang="en-US" sz="1900" dirty="0" smtClean="0">
                <a:solidFill>
                  <a:srgbClr val="056CB6"/>
                </a:solidFill>
                <a:latin typeface="Arial"/>
                <a:ea typeface="ヒラギノ明朝 ProN W3"/>
              </a:rPr>
              <a:t> de </a:t>
            </a:r>
            <a:r>
              <a:rPr lang="en-US" sz="1900" dirty="0" err="1" smtClean="0">
                <a:solidFill>
                  <a:srgbClr val="056CB6"/>
                </a:solidFill>
                <a:latin typeface="Arial"/>
                <a:ea typeface="ヒラギノ明朝 ProN W3"/>
              </a:rPr>
              <a:t>décision</a:t>
            </a:r>
            <a:r>
              <a:rPr lang="en-US" sz="1900" dirty="0" smtClean="0">
                <a:solidFill>
                  <a:srgbClr val="056CB6"/>
                </a:solidFill>
                <a:latin typeface="Arial"/>
                <a:ea typeface="ヒラギノ明朝 ProN W3"/>
              </a:rPr>
              <a:t> </a:t>
            </a:r>
            <a:r>
              <a:rPr lang="en-US" sz="1900" dirty="0" err="1" smtClean="0">
                <a:solidFill>
                  <a:srgbClr val="056CB6"/>
                </a:solidFill>
                <a:latin typeface="Arial"/>
                <a:ea typeface="ヒラギノ明朝 ProN W3"/>
              </a:rPr>
              <a:t>stratégique</a:t>
            </a:r>
            <a:r>
              <a:rPr lang="en-US" sz="1900" dirty="0" smtClean="0">
                <a:solidFill>
                  <a:srgbClr val="056CB6"/>
                </a:solidFill>
                <a:latin typeface="Arial"/>
                <a:ea typeface="ヒラギノ明朝 ProN W3"/>
              </a:rPr>
              <a:t> du CH/EHP </a:t>
            </a:r>
            <a:r>
              <a:rPr lang="en-US" sz="1900" dirty="0" err="1" smtClean="0">
                <a:solidFill>
                  <a:srgbClr val="056CB6"/>
                </a:solidFill>
                <a:latin typeface="Arial"/>
                <a:ea typeface="ヒラギノ明朝 ProN W3"/>
              </a:rPr>
              <a:t>concernant</a:t>
            </a:r>
            <a:r>
              <a:rPr lang="en-US" sz="1900" dirty="0" smtClean="0">
                <a:solidFill>
                  <a:srgbClr val="056CB6"/>
                </a:solidFill>
                <a:latin typeface="Arial"/>
                <a:ea typeface="ヒラギノ明朝 ProN W3"/>
              </a:rPr>
              <a:t> la </a:t>
            </a:r>
            <a:r>
              <a:rPr lang="en-US" sz="1900" dirty="0" err="1" smtClean="0">
                <a:solidFill>
                  <a:srgbClr val="056CB6"/>
                </a:solidFill>
                <a:latin typeface="Arial"/>
                <a:ea typeface="ヒラギノ明朝 ProN W3"/>
              </a:rPr>
              <a:t>réponse</a:t>
            </a:r>
            <a:r>
              <a:rPr lang="en-US" sz="1900" dirty="0" smtClean="0">
                <a:solidFill>
                  <a:srgbClr val="056CB6"/>
                </a:solidFill>
                <a:latin typeface="Arial"/>
                <a:ea typeface="ヒラギノ明朝 ProN W3"/>
              </a:rPr>
              <a:t> </a:t>
            </a:r>
            <a:r>
              <a:rPr lang="en-US" sz="1900" dirty="0" err="1" smtClean="0">
                <a:solidFill>
                  <a:srgbClr val="056CB6"/>
                </a:solidFill>
                <a:latin typeface="Arial"/>
                <a:ea typeface="ヒラギノ明朝 ProN W3"/>
              </a:rPr>
              <a:t>humanitaire</a:t>
            </a:r>
            <a:endParaRPr lang="en-GB" sz="1900" dirty="0">
              <a:solidFill>
                <a:srgbClr val="056CB6"/>
              </a:solidFill>
              <a:latin typeface="Arial"/>
              <a:ea typeface="ヒラギノ明朝 ProN W3"/>
            </a:endParaRPr>
          </a:p>
          <a:p>
            <a:pPr marL="731520" lvl="1" indent="-457200">
              <a:spcAft>
                <a:spcPts val="600"/>
              </a:spcAft>
              <a:buFont typeface="+mj-lt"/>
              <a:buAutoNum type="arabicPeriod"/>
            </a:pPr>
            <a:r>
              <a:rPr lang="en-US" sz="1900" dirty="0" err="1" smtClean="0">
                <a:solidFill>
                  <a:srgbClr val="056CB6"/>
                </a:solidFill>
                <a:latin typeface="Arial"/>
                <a:ea typeface="ヒラギノ明朝 ProN W3"/>
              </a:rPr>
              <a:t>Plannification</a:t>
            </a:r>
            <a:r>
              <a:rPr lang="en-US" sz="1900" dirty="0" smtClean="0">
                <a:solidFill>
                  <a:srgbClr val="056CB6"/>
                </a:solidFill>
                <a:latin typeface="Arial"/>
                <a:ea typeface="ヒラギノ明朝 ProN W3"/>
              </a:rPr>
              <a:t> et </a:t>
            </a:r>
            <a:r>
              <a:rPr lang="en-US" sz="1900" dirty="0" err="1" smtClean="0">
                <a:solidFill>
                  <a:srgbClr val="056CB6"/>
                </a:solidFill>
                <a:latin typeface="Arial"/>
                <a:ea typeface="ヒラギノ明朝 ProN W3"/>
              </a:rPr>
              <a:t>développement</a:t>
            </a:r>
            <a:r>
              <a:rPr lang="en-US" sz="1900" dirty="0" smtClean="0">
                <a:solidFill>
                  <a:srgbClr val="056CB6"/>
                </a:solidFill>
                <a:latin typeface="Arial"/>
                <a:ea typeface="ヒラギノ明朝 ProN W3"/>
              </a:rPr>
              <a:t> de la </a:t>
            </a:r>
            <a:r>
              <a:rPr lang="en-US" sz="1900" dirty="0" err="1" smtClean="0">
                <a:solidFill>
                  <a:srgbClr val="056CB6"/>
                </a:solidFill>
                <a:latin typeface="Arial"/>
                <a:ea typeface="ヒラギノ明朝 ProN W3"/>
              </a:rPr>
              <a:t>stratégie</a:t>
            </a:r>
            <a:endParaRPr lang="en-GB" sz="1900" dirty="0">
              <a:solidFill>
                <a:srgbClr val="056CB6"/>
              </a:solidFill>
              <a:latin typeface="Arial"/>
              <a:ea typeface="ヒラギノ明朝 ProN W3"/>
            </a:endParaRPr>
          </a:p>
          <a:p>
            <a:pPr marL="731520" lvl="1" indent="-457200">
              <a:spcAft>
                <a:spcPts val="600"/>
              </a:spcAft>
              <a:buFont typeface="+mj-lt"/>
              <a:buAutoNum type="arabicPeriod"/>
            </a:pPr>
            <a:r>
              <a:rPr lang="en-US" sz="1900" dirty="0" err="1" smtClean="0">
                <a:solidFill>
                  <a:srgbClr val="056CB6"/>
                </a:solidFill>
                <a:latin typeface="Arial"/>
                <a:ea typeface="ヒラギノ明朝 ProN W3"/>
              </a:rPr>
              <a:t>Suivi</a:t>
            </a:r>
            <a:r>
              <a:rPr lang="en-US" sz="1900" dirty="0" smtClean="0">
                <a:solidFill>
                  <a:srgbClr val="056CB6"/>
                </a:solidFill>
                <a:latin typeface="Arial"/>
                <a:ea typeface="ヒラギノ明朝 ProN W3"/>
              </a:rPr>
              <a:t> et </a:t>
            </a:r>
            <a:r>
              <a:rPr lang="en-US" sz="1900" dirty="0" err="1" smtClean="0">
                <a:solidFill>
                  <a:srgbClr val="056CB6"/>
                </a:solidFill>
                <a:latin typeface="Arial"/>
                <a:ea typeface="ヒラギノ明朝 ProN W3"/>
              </a:rPr>
              <a:t>rapportage</a:t>
            </a:r>
            <a:r>
              <a:rPr lang="en-US" sz="1900" dirty="0" smtClean="0">
                <a:solidFill>
                  <a:srgbClr val="056CB6"/>
                </a:solidFill>
                <a:latin typeface="Arial"/>
                <a:ea typeface="ヒラギノ明朝 ProN W3"/>
              </a:rPr>
              <a:t> des performances</a:t>
            </a:r>
            <a:endParaRPr lang="en-GB" sz="1900" dirty="0">
              <a:solidFill>
                <a:srgbClr val="056CB6"/>
              </a:solidFill>
              <a:latin typeface="Arial"/>
              <a:ea typeface="ヒラギノ明朝 ProN W3"/>
            </a:endParaRPr>
          </a:p>
          <a:p>
            <a:pPr marL="731520" lvl="1" indent="-457200">
              <a:spcAft>
                <a:spcPts val="600"/>
              </a:spcAft>
              <a:buFont typeface="+mj-lt"/>
              <a:buAutoNum type="arabicPeriod"/>
            </a:pPr>
            <a:r>
              <a:rPr lang="en-GB" sz="1900" dirty="0" smtClean="0">
                <a:solidFill>
                  <a:srgbClr val="056CB6"/>
                </a:solidFill>
                <a:latin typeface="Arial"/>
                <a:ea typeface="ヒラギノ明朝 ProN W3"/>
              </a:rPr>
              <a:t>R</a:t>
            </a:r>
            <a:r>
              <a:rPr lang="en-US" sz="1900" dirty="0" smtClean="0">
                <a:solidFill>
                  <a:srgbClr val="056CB6"/>
                </a:solidFill>
                <a:latin typeface="Arial"/>
                <a:ea typeface="ヒラギノ明朝 ProN W3"/>
              </a:rPr>
              <a:t>enforcement des </a:t>
            </a:r>
            <a:r>
              <a:rPr lang="en-US" sz="1900" dirty="0" err="1" smtClean="0">
                <a:solidFill>
                  <a:srgbClr val="056CB6"/>
                </a:solidFill>
                <a:latin typeface="Arial"/>
                <a:ea typeface="ヒラギノ明朝 ProN W3"/>
              </a:rPr>
              <a:t>capacités</a:t>
            </a:r>
            <a:r>
              <a:rPr lang="en-US" sz="1900" dirty="0" smtClean="0">
                <a:solidFill>
                  <a:srgbClr val="056CB6"/>
                </a:solidFill>
                <a:latin typeface="Arial"/>
                <a:ea typeface="ヒラギノ明朝 ProN W3"/>
              </a:rPr>
              <a:t> </a:t>
            </a:r>
            <a:r>
              <a:rPr lang="en-US" sz="1900" dirty="0" err="1" smtClean="0">
                <a:solidFill>
                  <a:srgbClr val="056CB6"/>
                </a:solidFill>
                <a:latin typeface="Arial"/>
                <a:ea typeface="ヒラギノ明朝 ProN W3"/>
              </a:rPr>
              <a:t>dans</a:t>
            </a:r>
            <a:r>
              <a:rPr lang="en-US" sz="1900" dirty="0" smtClean="0">
                <a:solidFill>
                  <a:srgbClr val="056CB6"/>
                </a:solidFill>
                <a:latin typeface="Arial"/>
                <a:ea typeface="ヒラギノ明朝 ProN W3"/>
              </a:rPr>
              <a:t> la </a:t>
            </a:r>
            <a:r>
              <a:rPr lang="en-US" sz="1900" dirty="0" err="1" smtClean="0">
                <a:solidFill>
                  <a:srgbClr val="056CB6"/>
                </a:solidFill>
                <a:latin typeface="Arial"/>
                <a:ea typeface="ヒラギノ明朝 ProN W3"/>
              </a:rPr>
              <a:t>préparation</a:t>
            </a:r>
            <a:r>
              <a:rPr lang="en-US" sz="1900" dirty="0" smtClean="0">
                <a:solidFill>
                  <a:srgbClr val="056CB6"/>
                </a:solidFill>
                <a:latin typeface="Arial"/>
                <a:ea typeface="ヒラギノ明朝 ProN W3"/>
              </a:rPr>
              <a:t> aux </a:t>
            </a:r>
            <a:r>
              <a:rPr lang="en-US" sz="1900" dirty="0" err="1" smtClean="0">
                <a:solidFill>
                  <a:srgbClr val="056CB6"/>
                </a:solidFill>
                <a:latin typeface="Arial"/>
                <a:ea typeface="ヒラギノ明朝 ProN W3"/>
              </a:rPr>
              <a:t>urgences</a:t>
            </a:r>
            <a:r>
              <a:rPr lang="en-US" sz="1900" dirty="0" smtClean="0">
                <a:solidFill>
                  <a:srgbClr val="056CB6"/>
                </a:solidFill>
                <a:latin typeface="Arial"/>
                <a:ea typeface="ヒラギノ明朝 ProN W3"/>
              </a:rPr>
              <a:t> et </a:t>
            </a:r>
            <a:r>
              <a:rPr lang="en-US" sz="1900" dirty="0" err="1" smtClean="0">
                <a:solidFill>
                  <a:srgbClr val="056CB6"/>
                </a:solidFill>
                <a:latin typeface="Arial"/>
                <a:ea typeface="ヒラギノ明朝 ProN W3"/>
              </a:rPr>
              <a:t>l’élaboration</a:t>
            </a:r>
            <a:r>
              <a:rPr lang="en-US" sz="1900" dirty="0" smtClean="0">
                <a:solidFill>
                  <a:srgbClr val="056CB6"/>
                </a:solidFill>
                <a:latin typeface="Arial"/>
                <a:ea typeface="ヒラギノ明朝 ProN W3"/>
              </a:rPr>
              <a:t> d’un plan de contingence</a:t>
            </a:r>
            <a:endParaRPr lang="en-GB" sz="1900" dirty="0">
              <a:solidFill>
                <a:srgbClr val="056CB6"/>
              </a:solidFill>
              <a:latin typeface="Arial"/>
              <a:ea typeface="ヒラギノ明朝 ProN W3"/>
            </a:endParaRPr>
          </a:p>
          <a:p>
            <a:pPr marL="731520" lvl="1" indent="-457200">
              <a:spcAft>
                <a:spcPts val="600"/>
              </a:spcAft>
              <a:buFont typeface="+mj-lt"/>
              <a:buAutoNum type="arabicPeriod"/>
            </a:pPr>
            <a:r>
              <a:rPr lang="en-GB" sz="1900" dirty="0" err="1" smtClean="0">
                <a:solidFill>
                  <a:srgbClr val="056CB6"/>
                </a:solidFill>
                <a:latin typeface="Arial"/>
                <a:ea typeface="ヒラギノ明朝 ProN W3"/>
              </a:rPr>
              <a:t>Plaidoyer</a:t>
            </a:r>
            <a:endParaRPr lang="en-GB" sz="1900" dirty="0">
              <a:solidFill>
                <a:srgbClr val="056CB6"/>
              </a:solidFill>
              <a:latin typeface="Arial"/>
              <a:ea typeface="ヒラギノ明朝 ProN W3"/>
            </a:endParaRPr>
          </a:p>
          <a:p>
            <a:pPr marL="731520" lvl="1" indent="-457200">
              <a:spcAft>
                <a:spcPts val="600"/>
              </a:spcAft>
              <a:buFont typeface="+mj-lt"/>
              <a:buAutoNum type="arabicPeriod"/>
            </a:pPr>
            <a:r>
              <a:rPr lang="en-US" sz="1900" dirty="0" smtClean="0">
                <a:solidFill>
                  <a:srgbClr val="056CB6"/>
                </a:solidFill>
                <a:latin typeface="Arial"/>
                <a:ea typeface="ヒラギノ明朝 ProN W3"/>
              </a:rPr>
              <a:t>+ section </a:t>
            </a:r>
            <a:r>
              <a:rPr lang="en-US" sz="1900" dirty="0" err="1" smtClean="0">
                <a:solidFill>
                  <a:srgbClr val="056CB6"/>
                </a:solidFill>
                <a:latin typeface="Arial"/>
                <a:ea typeface="ヒラギノ明朝 ProN W3"/>
              </a:rPr>
              <a:t>sur</a:t>
            </a:r>
            <a:r>
              <a:rPr lang="en-US" sz="1900" dirty="0" smtClean="0">
                <a:solidFill>
                  <a:srgbClr val="056CB6"/>
                </a:solidFill>
                <a:latin typeface="Arial"/>
                <a:ea typeface="ヒラギノ明朝 ProN W3"/>
              </a:rPr>
              <a:t> la </a:t>
            </a:r>
            <a:r>
              <a:rPr lang="en-US" sz="1900" dirty="0" err="1" smtClean="0">
                <a:solidFill>
                  <a:srgbClr val="056CB6"/>
                </a:solidFill>
                <a:latin typeface="Arial"/>
                <a:ea typeface="ヒラギノ明朝 ProN W3"/>
              </a:rPr>
              <a:t>redevabilité</a:t>
            </a:r>
            <a:r>
              <a:rPr lang="en-US" sz="1900" dirty="0" smtClean="0">
                <a:solidFill>
                  <a:srgbClr val="056CB6"/>
                </a:solidFill>
                <a:latin typeface="Arial"/>
                <a:ea typeface="ヒラギノ明朝 ProN W3"/>
              </a:rPr>
              <a:t> </a:t>
            </a:r>
            <a:r>
              <a:rPr lang="en-US" sz="1900" dirty="0" err="1" smtClean="0">
                <a:solidFill>
                  <a:srgbClr val="056CB6"/>
                </a:solidFill>
                <a:latin typeface="Arial"/>
                <a:ea typeface="ヒラギノ明朝 ProN W3"/>
              </a:rPr>
              <a:t>envers</a:t>
            </a:r>
            <a:r>
              <a:rPr lang="en-US" sz="1900" dirty="0" smtClean="0">
                <a:solidFill>
                  <a:srgbClr val="056CB6"/>
                </a:solidFill>
                <a:latin typeface="Arial"/>
                <a:ea typeface="ヒラギノ明朝 ProN W3"/>
              </a:rPr>
              <a:t> les populations </a:t>
            </a:r>
            <a:r>
              <a:rPr lang="en-US" sz="1900" dirty="0" err="1" smtClean="0">
                <a:solidFill>
                  <a:srgbClr val="056CB6"/>
                </a:solidFill>
                <a:latin typeface="Arial"/>
                <a:ea typeface="ヒラギノ明朝 ProN W3"/>
              </a:rPr>
              <a:t>affectées</a:t>
            </a:r>
            <a:endParaRPr lang="en-GB" sz="1900" dirty="0" smtClean="0">
              <a:solidFill>
                <a:srgbClr val="056CB6"/>
              </a:solidFill>
              <a:latin typeface="Arial"/>
              <a:ea typeface="ヒラギノ明朝 ProN W3"/>
            </a:endParaRPr>
          </a:p>
          <a:p>
            <a:pPr>
              <a:spcAft>
                <a:spcPts val="600"/>
              </a:spcAft>
            </a:pPr>
            <a:r>
              <a:rPr lang="en-US" sz="2400" dirty="0" smtClean="0">
                <a:solidFill>
                  <a:srgbClr val="056CB6"/>
                </a:solidFill>
                <a:latin typeface="Arial"/>
                <a:ea typeface="ヒラギノ明朝 ProN W3"/>
              </a:rPr>
              <a:t>Un </a:t>
            </a:r>
            <a:r>
              <a:rPr lang="en-US" sz="2400" dirty="0" err="1" smtClean="0">
                <a:solidFill>
                  <a:srgbClr val="056CB6"/>
                </a:solidFill>
                <a:latin typeface="Arial"/>
                <a:ea typeface="ヒラギノ明朝 ProN W3"/>
              </a:rPr>
              <a:t>processus</a:t>
            </a:r>
            <a:r>
              <a:rPr lang="en-US" sz="2400" dirty="0" smtClean="0">
                <a:solidFill>
                  <a:srgbClr val="056CB6"/>
                </a:solidFill>
                <a:latin typeface="Arial"/>
                <a:ea typeface="ヒラギノ明朝 ProN W3"/>
              </a:rPr>
              <a:t> </a:t>
            </a:r>
            <a:r>
              <a:rPr lang="en-US" sz="2400" dirty="0" err="1" smtClean="0">
                <a:solidFill>
                  <a:srgbClr val="056CB6"/>
                </a:solidFill>
                <a:latin typeface="Arial"/>
                <a:ea typeface="ヒラギノ明朝 ProN W3"/>
              </a:rPr>
              <a:t>mené</a:t>
            </a:r>
            <a:r>
              <a:rPr lang="en-US" sz="2400" dirty="0" smtClean="0">
                <a:solidFill>
                  <a:srgbClr val="056CB6"/>
                </a:solidFill>
                <a:latin typeface="Arial"/>
                <a:ea typeface="ヒラギノ明朝 ProN W3"/>
              </a:rPr>
              <a:t> par </a:t>
            </a:r>
            <a:r>
              <a:rPr lang="en-US" sz="2400" dirty="0" err="1" smtClean="0">
                <a:solidFill>
                  <a:srgbClr val="056CB6"/>
                </a:solidFill>
                <a:latin typeface="Arial"/>
                <a:ea typeface="ヒラギノ明朝 ProN W3"/>
              </a:rPr>
              <a:t>l’équipe</a:t>
            </a:r>
            <a:r>
              <a:rPr lang="en-US" sz="2400" dirty="0" smtClean="0">
                <a:solidFill>
                  <a:srgbClr val="056CB6"/>
                </a:solidFill>
                <a:latin typeface="Arial"/>
                <a:ea typeface="ヒラギノ明朝 ProN W3"/>
              </a:rPr>
              <a:t> pays, </a:t>
            </a:r>
            <a:r>
              <a:rPr lang="en-US" sz="2400" dirty="0" err="1" smtClean="0">
                <a:solidFill>
                  <a:srgbClr val="056CB6"/>
                </a:solidFill>
                <a:latin typeface="Arial"/>
                <a:ea typeface="ヒラギノ明朝 ProN W3"/>
              </a:rPr>
              <a:t>soutenu</a:t>
            </a:r>
            <a:r>
              <a:rPr lang="en-US" sz="2400" dirty="0" smtClean="0">
                <a:solidFill>
                  <a:srgbClr val="056CB6"/>
                </a:solidFill>
                <a:latin typeface="Arial"/>
                <a:ea typeface="ヒラギノ明朝 ProN W3"/>
              </a:rPr>
              <a:t> par les clusters du </a:t>
            </a:r>
            <a:r>
              <a:rPr lang="en-US" sz="2400" dirty="0" err="1" smtClean="0">
                <a:solidFill>
                  <a:srgbClr val="056CB6"/>
                </a:solidFill>
                <a:latin typeface="Arial"/>
                <a:ea typeface="ヒラギノ明朝 ProN W3"/>
              </a:rPr>
              <a:t>niveau</a:t>
            </a:r>
            <a:r>
              <a:rPr lang="en-US" sz="2400" dirty="0" smtClean="0">
                <a:solidFill>
                  <a:srgbClr val="056CB6"/>
                </a:solidFill>
                <a:latin typeface="Arial"/>
                <a:ea typeface="ヒラギノ明朝 ProN W3"/>
              </a:rPr>
              <a:t> global et OCHA</a:t>
            </a:r>
          </a:p>
          <a:p>
            <a:pPr>
              <a:spcAft>
                <a:spcPts val="600"/>
              </a:spcAft>
            </a:pPr>
            <a:r>
              <a:rPr lang="en-US" sz="2400" dirty="0" smtClean="0">
                <a:solidFill>
                  <a:srgbClr val="056CB6"/>
                </a:solidFill>
                <a:latin typeface="Arial"/>
                <a:ea typeface="ヒラギノ明朝 ProN W3"/>
              </a:rPr>
              <a:t>Le CCPM </a:t>
            </a:r>
            <a:r>
              <a:rPr lang="en-US" sz="2400" dirty="0" err="1" smtClean="0">
                <a:solidFill>
                  <a:srgbClr val="056CB6"/>
                </a:solidFill>
                <a:latin typeface="Arial"/>
                <a:ea typeface="ヒラギノ明朝 ProN W3"/>
              </a:rPr>
              <a:t>est</a:t>
            </a:r>
            <a:r>
              <a:rPr lang="en-US" sz="2400" dirty="0" smtClean="0">
                <a:solidFill>
                  <a:srgbClr val="056CB6"/>
                </a:solidFill>
                <a:latin typeface="Arial"/>
                <a:ea typeface="ヒラギノ明朝 ProN W3"/>
              </a:rPr>
              <a:t> applicable aux clusters et aux </a:t>
            </a:r>
            <a:r>
              <a:rPr lang="en-US" sz="2400" dirty="0" err="1" smtClean="0">
                <a:solidFill>
                  <a:srgbClr val="056CB6"/>
                </a:solidFill>
                <a:latin typeface="Arial"/>
                <a:ea typeface="ヒラギノ明朝 ProN W3"/>
              </a:rPr>
              <a:t>secteurs</a:t>
            </a:r>
            <a:endParaRPr lang="en-US" sz="2400" dirty="0" smtClean="0">
              <a:solidFill>
                <a:srgbClr val="056CB6"/>
              </a:solidFill>
              <a:latin typeface="Arial"/>
              <a:ea typeface="ヒラギノ明朝 ProN W3"/>
            </a:endParaRPr>
          </a:p>
          <a:p>
            <a:pPr marL="0" indent="0">
              <a:spcAft>
                <a:spcPts val="600"/>
              </a:spcAft>
              <a:buNone/>
            </a:pPr>
            <a:endParaRPr lang="en-US" sz="2400" dirty="0" smtClean="0">
              <a:solidFill>
                <a:srgbClr val="056CB6"/>
              </a:solidFill>
              <a:latin typeface="Arial"/>
              <a:ea typeface="ヒラギノ明朝 ProN W3"/>
            </a:endParaRPr>
          </a:p>
          <a:p>
            <a:endParaRPr lang="en-GB" sz="2400" dirty="0">
              <a:solidFill>
                <a:srgbClr val="056CB6"/>
              </a:solidFill>
              <a:latin typeface="Arial"/>
              <a:ea typeface="ヒラギノ明朝 ProN W3"/>
            </a:endParaRPr>
          </a:p>
          <a:p>
            <a:endParaRPr lang="en-US" sz="2400" dirty="0" smtClean="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xmlns="" val="2776330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Arial" panose="020B0604020202020204" pitchFamily="34" charset="0"/>
                <a:cs typeface="Arial" panose="020B0604020202020204" pitchFamily="34" charset="0"/>
              </a:rPr>
              <a:t>D’ou</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vient</a:t>
            </a:r>
            <a:r>
              <a:rPr lang="en-US" dirty="0" smtClean="0">
                <a:latin typeface="Arial" panose="020B0604020202020204" pitchFamily="34" charset="0"/>
                <a:cs typeface="Arial" panose="020B0604020202020204" pitchFamily="34" charset="0"/>
              </a:rPr>
              <a:t> le CCPM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Autofit/>
          </a:bodyPr>
          <a:lstStyle/>
          <a:p>
            <a:pPr>
              <a:lnSpc>
                <a:spcPct val="200000"/>
              </a:lnSpc>
            </a:pPr>
            <a:r>
              <a:rPr lang="en-GB" sz="2200" dirty="0" err="1" smtClean="0">
                <a:solidFill>
                  <a:srgbClr val="056CB6"/>
                </a:solidFill>
                <a:latin typeface="Arial"/>
                <a:ea typeface="ヒラギノ明朝 ProN W3"/>
              </a:rPr>
              <a:t>AgendaTransformatif</a:t>
            </a:r>
            <a:endParaRPr lang="en-GB" sz="2200" dirty="0" smtClean="0">
              <a:solidFill>
                <a:srgbClr val="056CB6"/>
              </a:solidFill>
              <a:latin typeface="Arial"/>
              <a:ea typeface="ヒラギノ明朝 ProN W3"/>
            </a:endParaRPr>
          </a:p>
          <a:p>
            <a:pPr marL="1463040" lvl="5" indent="0">
              <a:lnSpc>
                <a:spcPct val="200000"/>
              </a:lnSpc>
              <a:buNone/>
            </a:pPr>
            <a:r>
              <a:rPr lang="en-US" sz="2200" dirty="0" err="1" smtClean="0">
                <a:solidFill>
                  <a:srgbClr val="056CB6"/>
                </a:solidFill>
                <a:latin typeface="Arial"/>
                <a:ea typeface="ヒラギノ明朝 ProN W3"/>
              </a:rPr>
              <a:t>Améliore</a:t>
            </a:r>
            <a:r>
              <a:rPr lang="en-US" sz="2200" dirty="0" smtClean="0">
                <a:solidFill>
                  <a:srgbClr val="056CB6"/>
                </a:solidFill>
                <a:latin typeface="Arial"/>
                <a:ea typeface="ヒラギノ明朝 ProN W3"/>
              </a:rPr>
              <a:t> la coordination et la </a:t>
            </a:r>
            <a:r>
              <a:rPr lang="en-US" sz="2200" dirty="0" err="1" smtClean="0">
                <a:solidFill>
                  <a:srgbClr val="056CB6"/>
                </a:solidFill>
                <a:latin typeface="Arial"/>
                <a:ea typeface="ヒラギノ明朝 ProN W3"/>
              </a:rPr>
              <a:t>redevabilité</a:t>
            </a:r>
            <a:endParaRPr lang="en-US" sz="2200" dirty="0" smtClean="0">
              <a:solidFill>
                <a:srgbClr val="056CB6"/>
              </a:solidFill>
              <a:latin typeface="Arial"/>
              <a:ea typeface="ヒラギノ明朝 ProN W3"/>
            </a:endParaRPr>
          </a:p>
          <a:p>
            <a:pPr>
              <a:lnSpc>
                <a:spcPct val="200000"/>
              </a:lnSpc>
            </a:pPr>
            <a:r>
              <a:rPr lang="en-US" sz="2200" dirty="0" err="1" smtClean="0">
                <a:solidFill>
                  <a:srgbClr val="056CB6"/>
                </a:solidFill>
                <a:latin typeface="Arial"/>
                <a:ea typeface="ヒラギノ明朝 ProN W3"/>
              </a:rPr>
              <a:t>Développé</a:t>
            </a:r>
            <a:r>
              <a:rPr lang="en-US" sz="2200" dirty="0" smtClean="0">
                <a:solidFill>
                  <a:srgbClr val="056CB6"/>
                </a:solidFill>
                <a:latin typeface="Arial"/>
                <a:ea typeface="ヒラギノ明朝 ProN W3"/>
              </a:rPr>
              <a:t> par le  </a:t>
            </a:r>
            <a:r>
              <a:rPr lang="en-US" sz="2200" dirty="0" err="1" smtClean="0">
                <a:solidFill>
                  <a:srgbClr val="056CB6"/>
                </a:solidFill>
                <a:latin typeface="Arial"/>
                <a:ea typeface="ヒラギノ明朝 ProN W3"/>
              </a:rPr>
              <a:t>sous</a:t>
            </a:r>
            <a:r>
              <a:rPr lang="en-US" sz="2200" dirty="0" smtClean="0">
                <a:solidFill>
                  <a:srgbClr val="056CB6"/>
                </a:solidFill>
                <a:latin typeface="Arial"/>
                <a:ea typeface="ヒラギノ明朝 ProN W3"/>
              </a:rPr>
              <a:t> </a:t>
            </a:r>
            <a:r>
              <a:rPr lang="en-US" sz="2200" dirty="0" err="1" smtClean="0">
                <a:solidFill>
                  <a:srgbClr val="056CB6"/>
                </a:solidFill>
                <a:latin typeface="Arial"/>
                <a:ea typeface="ヒラギノ明朝 ProN W3"/>
              </a:rPr>
              <a:t>groupe</a:t>
            </a:r>
            <a:r>
              <a:rPr lang="en-US" sz="2200" dirty="0" smtClean="0">
                <a:solidFill>
                  <a:srgbClr val="056CB6"/>
                </a:solidFill>
                <a:latin typeface="Arial"/>
                <a:ea typeface="ヒラギノ明朝 ProN W3"/>
              </a:rPr>
              <a:t> de travail du IASC </a:t>
            </a:r>
            <a:r>
              <a:rPr lang="en-US" sz="2200" dirty="0" err="1" smtClean="0">
                <a:solidFill>
                  <a:srgbClr val="056CB6"/>
                </a:solidFill>
                <a:latin typeface="Arial"/>
                <a:ea typeface="ヒラギノ明朝 ProN W3"/>
              </a:rPr>
              <a:t>sur</a:t>
            </a:r>
            <a:r>
              <a:rPr lang="en-US" sz="2200" dirty="0" smtClean="0">
                <a:solidFill>
                  <a:srgbClr val="056CB6"/>
                </a:solidFill>
                <a:latin typeface="Arial"/>
                <a:ea typeface="ヒラギノ明朝 ProN W3"/>
              </a:rPr>
              <a:t> </a:t>
            </a:r>
            <a:r>
              <a:rPr lang="en-US" sz="2200" dirty="0" err="1" smtClean="0">
                <a:solidFill>
                  <a:srgbClr val="056CB6"/>
                </a:solidFill>
                <a:latin typeface="Arial"/>
                <a:ea typeface="ヒラギノ明朝 ProN W3"/>
              </a:rPr>
              <a:t>l’Approche</a:t>
            </a:r>
            <a:r>
              <a:rPr lang="en-US" sz="2200" dirty="0" smtClean="0">
                <a:solidFill>
                  <a:srgbClr val="056CB6"/>
                </a:solidFill>
                <a:latin typeface="Arial"/>
                <a:ea typeface="ヒラギノ明朝 ProN W3"/>
              </a:rPr>
              <a:t> Cluster et </a:t>
            </a:r>
            <a:r>
              <a:rPr lang="en-US" sz="2200" dirty="0" err="1" smtClean="0">
                <a:solidFill>
                  <a:srgbClr val="056CB6"/>
                </a:solidFill>
                <a:latin typeface="Arial"/>
                <a:ea typeface="ヒラギノ明朝 ProN W3"/>
              </a:rPr>
              <a:t>validé</a:t>
            </a:r>
            <a:r>
              <a:rPr lang="en-US" sz="2200" dirty="0" smtClean="0">
                <a:solidFill>
                  <a:srgbClr val="056CB6"/>
                </a:solidFill>
                <a:latin typeface="Arial"/>
                <a:ea typeface="ヒラギノ明朝 ProN W3"/>
              </a:rPr>
              <a:t> par le group de travail du IASC en 2012</a:t>
            </a:r>
            <a:endParaRPr lang="en-US" sz="2200" dirty="0">
              <a:solidFill>
                <a:srgbClr val="056CB6"/>
              </a:solidFill>
              <a:latin typeface="Arial"/>
              <a:ea typeface="ヒラギノ明朝 ProN W3"/>
            </a:endParaRPr>
          </a:p>
          <a:p>
            <a:pPr>
              <a:lnSpc>
                <a:spcPct val="200000"/>
              </a:lnSpc>
            </a:pPr>
            <a:r>
              <a:rPr lang="en-US" sz="2200" dirty="0" err="1" smtClean="0">
                <a:solidFill>
                  <a:srgbClr val="056CB6"/>
                </a:solidFill>
                <a:latin typeface="Arial"/>
                <a:ea typeface="ヒラギノ明朝 ProN W3"/>
              </a:rPr>
              <a:t>Piloté</a:t>
            </a:r>
            <a:r>
              <a:rPr lang="en-US" sz="2200" dirty="0" smtClean="0">
                <a:solidFill>
                  <a:srgbClr val="056CB6"/>
                </a:solidFill>
                <a:latin typeface="Arial"/>
                <a:ea typeface="ヒラギノ明朝 ProN W3"/>
              </a:rPr>
              <a:t> en 2012 et </a:t>
            </a:r>
            <a:r>
              <a:rPr lang="en-US" sz="2200" dirty="0" err="1" smtClean="0">
                <a:solidFill>
                  <a:srgbClr val="056CB6"/>
                </a:solidFill>
                <a:latin typeface="Arial"/>
                <a:ea typeface="ヒラギノ明朝 ProN W3"/>
              </a:rPr>
              <a:t>mis</a:t>
            </a:r>
            <a:r>
              <a:rPr lang="en-US" sz="2200" dirty="0" smtClean="0">
                <a:solidFill>
                  <a:srgbClr val="056CB6"/>
                </a:solidFill>
                <a:latin typeface="Arial"/>
                <a:ea typeface="ヒラギノ明朝 ProN W3"/>
              </a:rPr>
              <a:t> en oeuvre </a:t>
            </a:r>
            <a:r>
              <a:rPr lang="en-US" sz="2200" dirty="0" err="1" smtClean="0">
                <a:solidFill>
                  <a:srgbClr val="056CB6"/>
                </a:solidFill>
                <a:latin typeface="Arial"/>
                <a:ea typeface="ヒラギノ明朝 ProN W3"/>
              </a:rPr>
              <a:t>depuis</a:t>
            </a:r>
            <a:r>
              <a:rPr lang="en-US" sz="2200" dirty="0" smtClean="0">
                <a:solidFill>
                  <a:srgbClr val="056CB6"/>
                </a:solidFill>
                <a:latin typeface="Arial"/>
                <a:ea typeface="ヒラギノ明朝 ProN W3"/>
              </a:rPr>
              <a:t> 2013</a:t>
            </a:r>
          </a:p>
        </p:txBody>
      </p:sp>
      <p:sp>
        <p:nvSpPr>
          <p:cNvPr id="5" name="Right Arrow 4"/>
          <p:cNvSpPr/>
          <p:nvPr/>
        </p:nvSpPr>
        <p:spPr>
          <a:xfrm>
            <a:off x="683568" y="249289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894532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40160"/>
          </a:xfrm>
        </p:spPr>
        <p:txBody>
          <a:bodyPr>
            <a:normAutofit fontScale="90000"/>
          </a:bodyPr>
          <a:lstStyle/>
          <a:p>
            <a:r>
              <a:rPr lang="en-US" dirty="0" err="1" smtClean="0">
                <a:latin typeface="Arial" panose="020B0604020202020204" pitchFamily="34" charset="0"/>
                <a:cs typeface="Arial" panose="020B0604020202020204" pitchFamily="34" charset="0"/>
              </a:rPr>
              <a:t>Pourquoi</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suivre</a:t>
            </a:r>
            <a:r>
              <a:rPr lang="en-US" dirty="0" smtClean="0">
                <a:latin typeface="Arial" panose="020B0604020202020204" pitchFamily="34" charset="0"/>
                <a:cs typeface="Arial" panose="020B0604020202020204" pitchFamily="34" charset="0"/>
              </a:rPr>
              <a:t> les performances de coordination du cluster?</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56792"/>
            <a:ext cx="8503920" cy="4824536"/>
          </a:xfrm>
        </p:spPr>
        <p:txBody>
          <a:bodyPr>
            <a:normAutofit fontScale="25000" lnSpcReduction="20000"/>
          </a:bodyPr>
          <a:lstStyle/>
          <a:p>
            <a:pPr>
              <a:lnSpc>
                <a:spcPct val="120000"/>
              </a:lnSpc>
              <a:spcBef>
                <a:spcPts val="1200"/>
              </a:spcBef>
              <a:spcAft>
                <a:spcPts val="600"/>
              </a:spcAft>
            </a:pPr>
            <a:r>
              <a:rPr lang="en-GB" sz="8800" dirty="0" smtClean="0">
                <a:solidFill>
                  <a:srgbClr val="056CB6"/>
                </a:solidFill>
                <a:latin typeface="Arial"/>
                <a:ea typeface="ヒラギノ明朝 ProN W3"/>
              </a:rPr>
              <a:t>Assurer </a:t>
            </a:r>
            <a:r>
              <a:rPr lang="en-GB" sz="8800" dirty="0" err="1" smtClean="0">
                <a:solidFill>
                  <a:srgbClr val="056CB6"/>
                </a:solidFill>
                <a:latin typeface="Arial"/>
                <a:ea typeface="ヒラギノ明朝 ProN W3"/>
              </a:rPr>
              <a:t>une</a:t>
            </a:r>
            <a:r>
              <a:rPr lang="en-GB" sz="8800" dirty="0" smtClean="0">
                <a:solidFill>
                  <a:srgbClr val="056CB6"/>
                </a:solidFill>
                <a:latin typeface="Arial"/>
                <a:ea typeface="ヒラギノ明朝 ProN W3"/>
              </a:rPr>
              <a:t> coordination effective et </a:t>
            </a:r>
            <a:r>
              <a:rPr lang="en-GB" sz="8800" dirty="0" err="1" smtClean="0">
                <a:solidFill>
                  <a:srgbClr val="056CB6"/>
                </a:solidFill>
                <a:latin typeface="Arial"/>
                <a:ea typeface="ヒラギノ明朝 ProN W3"/>
              </a:rPr>
              <a:t>efficace</a:t>
            </a:r>
            <a:endParaRPr lang="en-GB" sz="8800" dirty="0">
              <a:solidFill>
                <a:srgbClr val="056CB6"/>
              </a:solidFill>
              <a:latin typeface="Arial"/>
              <a:ea typeface="ヒラギノ明朝 ProN W3"/>
            </a:endParaRPr>
          </a:p>
          <a:p>
            <a:pPr>
              <a:lnSpc>
                <a:spcPct val="120000"/>
              </a:lnSpc>
              <a:spcBef>
                <a:spcPts val="1200"/>
              </a:spcBef>
              <a:spcAft>
                <a:spcPts val="600"/>
              </a:spcAft>
            </a:pPr>
            <a:r>
              <a:rPr lang="en-US" sz="8800" dirty="0" err="1" smtClean="0">
                <a:solidFill>
                  <a:srgbClr val="056CB6"/>
                </a:solidFill>
                <a:latin typeface="Arial"/>
                <a:ea typeface="ヒラギノ明朝 ProN W3"/>
              </a:rPr>
              <a:t>Prendre</a:t>
            </a:r>
            <a:r>
              <a:rPr lang="en-US" sz="8800" dirty="0" smtClean="0">
                <a:solidFill>
                  <a:srgbClr val="056CB6"/>
                </a:solidFill>
                <a:latin typeface="Arial"/>
                <a:ea typeface="ヒラギノ明朝 ProN W3"/>
              </a:rPr>
              <a:t> </a:t>
            </a:r>
            <a:r>
              <a:rPr lang="en-US" sz="8800" dirty="0" err="1" smtClean="0">
                <a:solidFill>
                  <a:srgbClr val="056CB6"/>
                </a:solidFill>
                <a:latin typeface="Arial"/>
                <a:ea typeface="ヒラギノ明朝 ProN W3"/>
              </a:rPr>
              <a:t>acte</a:t>
            </a:r>
            <a:r>
              <a:rPr lang="en-US" sz="8800" dirty="0" smtClean="0">
                <a:solidFill>
                  <a:srgbClr val="056CB6"/>
                </a:solidFill>
                <a:latin typeface="Arial"/>
                <a:ea typeface="ヒラギノ明朝 ProN W3"/>
              </a:rPr>
              <a:t> des </a:t>
            </a:r>
            <a:r>
              <a:rPr lang="en-US" sz="8800" dirty="0" err="1" smtClean="0">
                <a:solidFill>
                  <a:srgbClr val="056CB6"/>
                </a:solidFill>
                <a:latin typeface="Arial"/>
                <a:ea typeface="ヒラギノ明朝 ProN W3"/>
              </a:rPr>
              <a:t>domaines</a:t>
            </a:r>
            <a:r>
              <a:rPr lang="en-US" sz="8800" dirty="0" smtClean="0">
                <a:solidFill>
                  <a:srgbClr val="056CB6"/>
                </a:solidFill>
                <a:latin typeface="Arial"/>
                <a:ea typeface="ヒラギノ明朝 ProN W3"/>
              </a:rPr>
              <a:t> qui </a:t>
            </a:r>
            <a:r>
              <a:rPr lang="en-US" sz="8800" dirty="0" err="1" smtClean="0">
                <a:solidFill>
                  <a:srgbClr val="056CB6"/>
                </a:solidFill>
                <a:latin typeface="Arial"/>
                <a:ea typeface="ヒラギノ明朝 ProN W3"/>
              </a:rPr>
              <a:t>fonctionnent</a:t>
            </a:r>
            <a:r>
              <a:rPr lang="en-US" sz="8800" dirty="0" smtClean="0">
                <a:solidFill>
                  <a:srgbClr val="056CB6"/>
                </a:solidFill>
                <a:latin typeface="Arial"/>
                <a:ea typeface="ヒラギノ明朝 ProN W3"/>
              </a:rPr>
              <a:t> </a:t>
            </a:r>
            <a:r>
              <a:rPr lang="en-US" sz="8800" dirty="0" err="1" smtClean="0">
                <a:solidFill>
                  <a:srgbClr val="056CB6"/>
                </a:solidFill>
                <a:latin typeface="Arial"/>
                <a:ea typeface="ヒラギノ明朝 ProN W3"/>
              </a:rPr>
              <a:t>bien</a:t>
            </a:r>
            <a:r>
              <a:rPr lang="en-US" sz="8800" dirty="0" smtClean="0">
                <a:solidFill>
                  <a:srgbClr val="056CB6"/>
                </a:solidFill>
                <a:latin typeface="Arial"/>
                <a:ea typeface="ヒラギノ明朝 ProN W3"/>
              </a:rPr>
              <a:t> et des </a:t>
            </a:r>
            <a:r>
              <a:rPr lang="en-US" sz="8800" dirty="0" err="1" smtClean="0">
                <a:solidFill>
                  <a:srgbClr val="056CB6"/>
                </a:solidFill>
                <a:latin typeface="Arial"/>
                <a:ea typeface="ヒラギノ明朝 ProN W3"/>
              </a:rPr>
              <a:t>domaines</a:t>
            </a:r>
            <a:r>
              <a:rPr lang="en-US" sz="8800" dirty="0" smtClean="0">
                <a:solidFill>
                  <a:srgbClr val="056CB6"/>
                </a:solidFill>
                <a:latin typeface="Arial"/>
                <a:ea typeface="ヒラギノ明朝 ProN W3"/>
              </a:rPr>
              <a:t> qui </a:t>
            </a:r>
            <a:r>
              <a:rPr lang="en-US" sz="8800" dirty="0" err="1" smtClean="0">
                <a:solidFill>
                  <a:srgbClr val="056CB6"/>
                </a:solidFill>
                <a:latin typeface="Arial"/>
                <a:ea typeface="ヒラギノ明朝 ProN W3"/>
              </a:rPr>
              <a:t>ont</a:t>
            </a:r>
            <a:r>
              <a:rPr lang="en-US" sz="8800" dirty="0" smtClean="0">
                <a:solidFill>
                  <a:srgbClr val="056CB6"/>
                </a:solidFill>
                <a:latin typeface="Arial"/>
                <a:ea typeface="ヒラギノ明朝 ProN W3"/>
              </a:rPr>
              <a:t> </a:t>
            </a:r>
            <a:r>
              <a:rPr lang="en-US" sz="8800" dirty="0" err="1" smtClean="0">
                <a:solidFill>
                  <a:srgbClr val="056CB6"/>
                </a:solidFill>
                <a:latin typeface="Arial"/>
                <a:ea typeface="ヒラギノ明朝 ProN W3"/>
              </a:rPr>
              <a:t>besoin</a:t>
            </a:r>
            <a:r>
              <a:rPr lang="en-US" sz="8800" dirty="0" smtClean="0">
                <a:solidFill>
                  <a:srgbClr val="056CB6"/>
                </a:solidFill>
                <a:latin typeface="Arial"/>
                <a:ea typeface="ヒラギノ明朝 ProN W3"/>
              </a:rPr>
              <a:t> </a:t>
            </a:r>
            <a:r>
              <a:rPr lang="en-US" sz="8800" dirty="0" err="1" smtClean="0">
                <a:solidFill>
                  <a:srgbClr val="056CB6"/>
                </a:solidFill>
                <a:latin typeface="Arial"/>
                <a:ea typeface="ヒラギノ明朝 ProN W3"/>
              </a:rPr>
              <a:t>d’amélioration</a:t>
            </a:r>
            <a:r>
              <a:rPr lang="en-US" sz="8800" dirty="0" smtClean="0">
                <a:solidFill>
                  <a:srgbClr val="056CB6"/>
                </a:solidFill>
                <a:latin typeface="Arial"/>
                <a:ea typeface="ヒラギノ明朝 ProN W3"/>
              </a:rPr>
              <a:t> </a:t>
            </a:r>
            <a:endParaRPr lang="en-US" sz="8800" dirty="0">
              <a:solidFill>
                <a:srgbClr val="056CB6"/>
              </a:solidFill>
              <a:latin typeface="Arial"/>
              <a:ea typeface="ヒラギノ明朝 ProN W3"/>
            </a:endParaRPr>
          </a:p>
          <a:p>
            <a:pPr>
              <a:lnSpc>
                <a:spcPct val="120000"/>
              </a:lnSpc>
              <a:spcBef>
                <a:spcPts val="1200"/>
              </a:spcBef>
              <a:spcAft>
                <a:spcPts val="600"/>
              </a:spcAft>
            </a:pPr>
            <a:r>
              <a:rPr lang="en-US" sz="8800" dirty="0" err="1" smtClean="0">
                <a:solidFill>
                  <a:srgbClr val="056CB6"/>
                </a:solidFill>
                <a:latin typeface="Arial"/>
                <a:ea typeface="ヒラギノ明朝 ProN W3"/>
              </a:rPr>
              <a:t>Améliorer</a:t>
            </a:r>
            <a:r>
              <a:rPr lang="en-US" sz="8800" dirty="0" smtClean="0">
                <a:solidFill>
                  <a:srgbClr val="056CB6"/>
                </a:solidFill>
                <a:latin typeface="Arial"/>
                <a:ea typeface="ヒラギノ明朝 ProN W3"/>
              </a:rPr>
              <a:t> la </a:t>
            </a:r>
            <a:r>
              <a:rPr lang="en-US" sz="8800" dirty="0" err="1" smtClean="0">
                <a:solidFill>
                  <a:srgbClr val="056CB6"/>
                </a:solidFill>
                <a:latin typeface="Arial"/>
                <a:ea typeface="ヒラギノ明朝 ProN W3"/>
              </a:rPr>
              <a:t>connaissance</a:t>
            </a:r>
            <a:r>
              <a:rPr lang="en-US" sz="8800" dirty="0" smtClean="0">
                <a:solidFill>
                  <a:srgbClr val="056CB6"/>
                </a:solidFill>
                <a:latin typeface="Arial"/>
                <a:ea typeface="ヒラギノ明朝 ProN W3"/>
              </a:rPr>
              <a:t> de </a:t>
            </a:r>
            <a:r>
              <a:rPr lang="en-US" sz="8800" dirty="0" err="1" smtClean="0">
                <a:solidFill>
                  <a:srgbClr val="056CB6"/>
                </a:solidFill>
                <a:latin typeface="Arial"/>
                <a:ea typeface="ヒラギノ明朝 ProN W3"/>
              </a:rPr>
              <a:t>l’appui</a:t>
            </a:r>
            <a:r>
              <a:rPr lang="en-US" sz="8800" dirty="0" smtClean="0">
                <a:solidFill>
                  <a:srgbClr val="056CB6"/>
                </a:solidFill>
                <a:latin typeface="Arial"/>
                <a:ea typeface="ヒラギノ明朝 ProN W3"/>
              </a:rPr>
              <a:t> </a:t>
            </a:r>
            <a:r>
              <a:rPr lang="en-US" sz="8800" dirty="0" err="1" smtClean="0">
                <a:solidFill>
                  <a:srgbClr val="056CB6"/>
                </a:solidFill>
                <a:latin typeface="Arial"/>
                <a:ea typeface="ヒラギノ明朝 ProN W3"/>
              </a:rPr>
              <a:t>nécessaire</a:t>
            </a:r>
            <a:r>
              <a:rPr lang="en-US" sz="8800" dirty="0" smtClean="0">
                <a:solidFill>
                  <a:srgbClr val="056CB6"/>
                </a:solidFill>
                <a:latin typeface="Arial"/>
                <a:ea typeface="ヒラギノ明朝 ProN W3"/>
              </a:rPr>
              <a:t> de la part du CH/EHP, </a:t>
            </a:r>
            <a:r>
              <a:rPr lang="en-US" sz="8800" dirty="0" err="1" smtClean="0">
                <a:solidFill>
                  <a:srgbClr val="056CB6"/>
                </a:solidFill>
                <a:latin typeface="Arial"/>
                <a:ea typeface="ヒラギノ明朝 ProN W3"/>
              </a:rPr>
              <a:t>agences</a:t>
            </a:r>
            <a:r>
              <a:rPr lang="en-US" sz="8800" dirty="0" smtClean="0">
                <a:solidFill>
                  <a:srgbClr val="056CB6"/>
                </a:solidFill>
                <a:latin typeface="Arial"/>
                <a:ea typeface="ヒラギノ明朝 ProN W3"/>
              </a:rPr>
              <a:t> chef de files, clusters </a:t>
            </a:r>
            <a:r>
              <a:rPr lang="en-US" sz="8800" dirty="0" err="1" smtClean="0">
                <a:solidFill>
                  <a:srgbClr val="056CB6"/>
                </a:solidFill>
                <a:latin typeface="Arial"/>
                <a:ea typeface="ヒラギノ明朝 ProN W3"/>
              </a:rPr>
              <a:t>globaux</a:t>
            </a:r>
            <a:r>
              <a:rPr lang="en-US" sz="8800" dirty="0" smtClean="0">
                <a:solidFill>
                  <a:srgbClr val="056CB6"/>
                </a:solidFill>
                <a:latin typeface="Arial"/>
                <a:ea typeface="ヒラギノ明朝 ProN W3"/>
              </a:rPr>
              <a:t> </a:t>
            </a:r>
            <a:r>
              <a:rPr lang="en-US" sz="8800" dirty="0" err="1" smtClean="0">
                <a:solidFill>
                  <a:srgbClr val="056CB6"/>
                </a:solidFill>
                <a:latin typeface="Arial"/>
                <a:ea typeface="ヒラギノ明朝 ProN W3"/>
              </a:rPr>
              <a:t>ou</a:t>
            </a:r>
            <a:r>
              <a:rPr lang="en-US" sz="8800" dirty="0" smtClean="0">
                <a:solidFill>
                  <a:srgbClr val="056CB6"/>
                </a:solidFill>
                <a:latin typeface="Arial"/>
                <a:ea typeface="ヒラギノ明朝 ProN W3"/>
              </a:rPr>
              <a:t> </a:t>
            </a:r>
            <a:r>
              <a:rPr lang="en-US" sz="8800" dirty="0" err="1" smtClean="0">
                <a:solidFill>
                  <a:srgbClr val="056CB6"/>
                </a:solidFill>
                <a:latin typeface="Arial"/>
                <a:ea typeface="ヒラギノ明朝 ProN W3"/>
              </a:rPr>
              <a:t>partenaires</a:t>
            </a:r>
            <a:r>
              <a:rPr lang="en-US" sz="8800" dirty="0" smtClean="0">
                <a:solidFill>
                  <a:srgbClr val="056CB6"/>
                </a:solidFill>
                <a:latin typeface="Arial"/>
                <a:ea typeface="ヒラギノ明朝 ProN W3"/>
              </a:rPr>
              <a:t> du cluster</a:t>
            </a:r>
          </a:p>
          <a:p>
            <a:pPr>
              <a:lnSpc>
                <a:spcPct val="120000"/>
              </a:lnSpc>
              <a:spcBef>
                <a:spcPts val="1200"/>
              </a:spcBef>
              <a:spcAft>
                <a:spcPts val="600"/>
              </a:spcAft>
            </a:pPr>
            <a:r>
              <a:rPr lang="en-GB" sz="8800" dirty="0" err="1" smtClean="0">
                <a:solidFill>
                  <a:srgbClr val="056CB6"/>
                </a:solidFill>
                <a:latin typeface="Arial"/>
                <a:ea typeface="ヒラギノ明朝 ProN W3"/>
              </a:rPr>
              <a:t>Opportunité</a:t>
            </a:r>
            <a:r>
              <a:rPr lang="en-GB" sz="8800" dirty="0" smtClean="0">
                <a:solidFill>
                  <a:srgbClr val="056CB6"/>
                </a:solidFill>
                <a:latin typeface="Arial"/>
                <a:ea typeface="ヒラギノ明朝 ProN W3"/>
              </a:rPr>
              <a:t> pour </a:t>
            </a:r>
            <a:r>
              <a:rPr lang="en-GB" sz="8800" dirty="0" err="1" smtClean="0">
                <a:solidFill>
                  <a:srgbClr val="056CB6"/>
                </a:solidFill>
                <a:latin typeface="Arial"/>
                <a:ea typeface="ヒラギノ明朝 ProN W3"/>
              </a:rPr>
              <a:t>l’auto-questionnement</a:t>
            </a:r>
            <a:r>
              <a:rPr lang="en-GB" sz="8800" dirty="0" smtClean="0">
                <a:solidFill>
                  <a:srgbClr val="056CB6"/>
                </a:solidFill>
                <a:latin typeface="Arial"/>
                <a:ea typeface="ヒラギノ明朝 ProN W3"/>
              </a:rPr>
              <a:t> </a:t>
            </a:r>
          </a:p>
          <a:p>
            <a:pPr>
              <a:lnSpc>
                <a:spcPct val="120000"/>
              </a:lnSpc>
              <a:spcBef>
                <a:spcPts val="1200"/>
              </a:spcBef>
              <a:spcAft>
                <a:spcPts val="600"/>
              </a:spcAft>
            </a:pPr>
            <a:r>
              <a:rPr lang="en-GB" sz="8800" dirty="0" err="1" smtClean="0">
                <a:solidFill>
                  <a:srgbClr val="056CB6"/>
                </a:solidFill>
                <a:latin typeface="Arial"/>
                <a:ea typeface="ヒラギノ明朝 ProN W3"/>
              </a:rPr>
              <a:t>Renforcer</a:t>
            </a:r>
            <a:r>
              <a:rPr lang="en-GB" sz="8800" dirty="0" smtClean="0">
                <a:solidFill>
                  <a:srgbClr val="056CB6"/>
                </a:solidFill>
                <a:latin typeface="Arial"/>
                <a:ea typeface="ヒラギノ明朝 ProN W3"/>
              </a:rPr>
              <a:t> la </a:t>
            </a:r>
            <a:r>
              <a:rPr lang="en-GB" sz="8800" dirty="0" err="1" smtClean="0">
                <a:solidFill>
                  <a:srgbClr val="056CB6"/>
                </a:solidFill>
                <a:latin typeface="Arial"/>
                <a:ea typeface="ヒラギノ明朝 ProN W3"/>
              </a:rPr>
              <a:t>transparence</a:t>
            </a:r>
            <a:r>
              <a:rPr lang="en-GB" sz="8800" dirty="0" smtClean="0">
                <a:solidFill>
                  <a:srgbClr val="056CB6"/>
                </a:solidFill>
                <a:latin typeface="Arial"/>
                <a:ea typeface="ヒラギノ明朝 ProN W3"/>
              </a:rPr>
              <a:t> et le </a:t>
            </a:r>
            <a:r>
              <a:rPr lang="en-GB" sz="8800" dirty="0" err="1" smtClean="0">
                <a:solidFill>
                  <a:srgbClr val="056CB6"/>
                </a:solidFill>
                <a:latin typeface="Arial"/>
                <a:ea typeface="ヒラギノ明朝 ProN W3"/>
              </a:rPr>
              <a:t>partenariat</a:t>
            </a:r>
            <a:r>
              <a:rPr lang="en-GB" sz="8800" dirty="0" smtClean="0">
                <a:solidFill>
                  <a:srgbClr val="056CB6"/>
                </a:solidFill>
                <a:latin typeface="Arial"/>
                <a:ea typeface="ヒラギノ明朝 ProN W3"/>
              </a:rPr>
              <a:t> au </a:t>
            </a:r>
            <a:r>
              <a:rPr lang="en-GB" sz="8800" dirty="0" err="1" smtClean="0">
                <a:solidFill>
                  <a:srgbClr val="056CB6"/>
                </a:solidFill>
                <a:latin typeface="Arial"/>
                <a:ea typeface="ヒラギノ明朝 ProN W3"/>
              </a:rPr>
              <a:t>sien</a:t>
            </a:r>
            <a:r>
              <a:rPr lang="en-GB" sz="8800" dirty="0" smtClean="0">
                <a:solidFill>
                  <a:srgbClr val="056CB6"/>
                </a:solidFill>
                <a:latin typeface="Arial"/>
                <a:ea typeface="ヒラギノ明朝 ProN W3"/>
              </a:rPr>
              <a:t> du cluster</a:t>
            </a:r>
            <a:endParaRPr lang="en-GB" sz="8800" dirty="0">
              <a:solidFill>
                <a:srgbClr val="056CB6"/>
              </a:solidFill>
              <a:latin typeface="Arial"/>
              <a:ea typeface="ヒラギノ明朝 ProN W3"/>
            </a:endParaRPr>
          </a:p>
          <a:p>
            <a:pPr>
              <a:lnSpc>
                <a:spcPct val="120000"/>
              </a:lnSpc>
              <a:spcBef>
                <a:spcPts val="1200"/>
              </a:spcBef>
              <a:spcAft>
                <a:spcPts val="600"/>
              </a:spcAft>
            </a:pPr>
            <a:r>
              <a:rPr lang="en-US" sz="8800" dirty="0" err="1" smtClean="0">
                <a:solidFill>
                  <a:srgbClr val="056CB6"/>
                </a:solidFill>
                <a:latin typeface="Arial"/>
                <a:ea typeface="ヒラギノ明朝 ProN W3"/>
              </a:rPr>
              <a:t>Démontrer</a:t>
            </a:r>
            <a:r>
              <a:rPr lang="en-US" sz="8800" dirty="0" smtClean="0">
                <a:solidFill>
                  <a:srgbClr val="056CB6"/>
                </a:solidFill>
                <a:latin typeface="Arial"/>
                <a:ea typeface="ヒラギノ明朝 ProN W3"/>
              </a:rPr>
              <a:t> la </a:t>
            </a:r>
            <a:r>
              <a:rPr lang="en-US" sz="8800" dirty="0" err="1" smtClean="0">
                <a:solidFill>
                  <a:srgbClr val="056CB6"/>
                </a:solidFill>
                <a:latin typeface="Arial"/>
                <a:ea typeface="ヒラギノ明朝 ProN W3"/>
              </a:rPr>
              <a:t>valeur</a:t>
            </a:r>
            <a:r>
              <a:rPr lang="en-US" sz="8800" dirty="0" smtClean="0">
                <a:solidFill>
                  <a:srgbClr val="056CB6"/>
                </a:solidFill>
                <a:latin typeface="Arial"/>
                <a:ea typeface="ヒラギノ明朝 ProN W3"/>
              </a:rPr>
              <a:t> </a:t>
            </a:r>
            <a:r>
              <a:rPr lang="en-US" sz="8800" dirty="0" err="1" smtClean="0">
                <a:solidFill>
                  <a:srgbClr val="056CB6"/>
                </a:solidFill>
                <a:latin typeface="Arial"/>
                <a:ea typeface="ヒラギノ明朝 ProN W3"/>
              </a:rPr>
              <a:t>ajoutée</a:t>
            </a:r>
            <a:r>
              <a:rPr lang="en-US" sz="8800" dirty="0" smtClean="0">
                <a:solidFill>
                  <a:srgbClr val="056CB6"/>
                </a:solidFill>
                <a:latin typeface="Arial"/>
                <a:ea typeface="ヒラギノ明朝 ProN W3"/>
              </a:rPr>
              <a:t> et justifier des </a:t>
            </a:r>
            <a:r>
              <a:rPr lang="en-US" sz="8800" dirty="0" err="1" smtClean="0">
                <a:solidFill>
                  <a:srgbClr val="056CB6"/>
                </a:solidFill>
                <a:latin typeface="Arial"/>
                <a:ea typeface="ヒラギノ明朝 ProN W3"/>
              </a:rPr>
              <a:t>coûts</a:t>
            </a:r>
            <a:r>
              <a:rPr lang="en-US" sz="8800" dirty="0" smtClean="0">
                <a:solidFill>
                  <a:srgbClr val="056CB6"/>
                </a:solidFill>
                <a:latin typeface="Arial"/>
                <a:ea typeface="ヒラギノ明朝 ProN W3"/>
              </a:rPr>
              <a:t> de la coordination </a:t>
            </a:r>
            <a:endParaRPr lang="en-US" sz="8800" dirty="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xmlns="" val="41505360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Le CCPM </a:t>
            </a:r>
            <a:r>
              <a:rPr lang="en-US" dirty="0" err="1" smtClean="0">
                <a:latin typeface="Arial" panose="020B0604020202020204" pitchFamily="34" charset="0"/>
                <a:cs typeface="Arial" panose="020B0604020202020204" pitchFamily="34" charset="0"/>
              </a:rPr>
              <a:t>n’est</a:t>
            </a:r>
            <a:r>
              <a:rPr lang="en-US" dirty="0" smtClean="0">
                <a:latin typeface="Arial" panose="020B0604020202020204" pitchFamily="34" charset="0"/>
                <a:cs typeface="Arial" panose="020B0604020202020204" pitchFamily="34" charset="0"/>
              </a:rPr>
              <a:t> pas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lnSpcReduction="10000"/>
          </a:bodyPr>
          <a:lstStyle/>
          <a:p>
            <a:pPr marL="557784" indent="-457200">
              <a:spcBef>
                <a:spcPts val="1200"/>
              </a:spcBef>
              <a:spcAft>
                <a:spcPts val="600"/>
              </a:spcAft>
            </a:pPr>
            <a:r>
              <a:rPr lang="en-GB" sz="2900" dirty="0" smtClean="0">
                <a:solidFill>
                  <a:srgbClr val="056CB6"/>
                </a:solidFill>
                <a:latin typeface="Arial"/>
                <a:ea typeface="ヒラギノ明朝 ProN W3"/>
              </a:rPr>
              <a:t>Un </a:t>
            </a:r>
            <a:r>
              <a:rPr lang="en-GB" sz="2900" dirty="0" err="1" smtClean="0">
                <a:solidFill>
                  <a:srgbClr val="056CB6"/>
                </a:solidFill>
                <a:latin typeface="Arial"/>
                <a:ea typeface="ヒラギノ明朝 ProN W3"/>
              </a:rPr>
              <a:t>suivi</a:t>
            </a:r>
            <a:r>
              <a:rPr lang="en-GB" sz="2900" dirty="0" smtClean="0">
                <a:solidFill>
                  <a:srgbClr val="056CB6"/>
                </a:solidFill>
                <a:latin typeface="Arial"/>
                <a:ea typeface="ヒラギノ明朝 ProN W3"/>
              </a:rPr>
              <a:t> de la </a:t>
            </a:r>
            <a:r>
              <a:rPr lang="en-GB" sz="2900" dirty="0" err="1" smtClean="0">
                <a:solidFill>
                  <a:srgbClr val="056CB6"/>
                </a:solidFill>
                <a:latin typeface="Arial"/>
                <a:ea typeface="ヒラギノ明朝 ProN W3"/>
              </a:rPr>
              <a:t>réponse</a:t>
            </a:r>
            <a:r>
              <a:rPr lang="en-GB" sz="2900" dirty="0" smtClean="0">
                <a:solidFill>
                  <a:srgbClr val="056CB6"/>
                </a:solidFill>
                <a:latin typeface="Arial"/>
                <a:ea typeface="ヒラギノ明朝 ProN W3"/>
              </a:rPr>
              <a:t> (</a:t>
            </a:r>
            <a:r>
              <a:rPr lang="en-GB" sz="2900" dirty="0" err="1" smtClean="0">
                <a:solidFill>
                  <a:srgbClr val="056CB6"/>
                </a:solidFill>
                <a:latin typeface="Arial"/>
                <a:ea typeface="ヒラギノ明朝 ProN W3"/>
              </a:rPr>
              <a:t>Mise</a:t>
            </a:r>
            <a:r>
              <a:rPr lang="en-GB" sz="2900" dirty="0" smtClean="0">
                <a:solidFill>
                  <a:srgbClr val="056CB6"/>
                </a:solidFill>
                <a:latin typeface="Arial"/>
                <a:ea typeface="ヒラギノ明朝 ProN W3"/>
              </a:rPr>
              <a:t> en oeuvre des services)</a:t>
            </a:r>
          </a:p>
          <a:p>
            <a:pPr marL="557784" indent="-457200">
              <a:spcBef>
                <a:spcPts val="1200"/>
              </a:spcBef>
              <a:spcAft>
                <a:spcPts val="600"/>
              </a:spcAft>
            </a:pPr>
            <a:r>
              <a:rPr lang="en-US" sz="2900" dirty="0" err="1" smtClean="0">
                <a:solidFill>
                  <a:srgbClr val="056CB6"/>
                </a:solidFill>
                <a:latin typeface="Arial"/>
                <a:ea typeface="ヒラギノ明朝 ProN W3"/>
              </a:rPr>
              <a:t>Une</a:t>
            </a:r>
            <a:r>
              <a:rPr lang="en-US" sz="2900" dirty="0" smtClean="0">
                <a:solidFill>
                  <a:srgbClr val="056CB6"/>
                </a:solidFill>
                <a:latin typeface="Arial"/>
                <a:ea typeface="ヒラギノ明朝 ProN W3"/>
              </a:rPr>
              <a:t> </a:t>
            </a:r>
            <a:r>
              <a:rPr lang="en-US" sz="2900" dirty="0" err="1" smtClean="0">
                <a:solidFill>
                  <a:srgbClr val="056CB6"/>
                </a:solidFill>
                <a:latin typeface="Arial"/>
                <a:ea typeface="ヒラギノ明朝 ProN W3"/>
              </a:rPr>
              <a:t>évaluation</a:t>
            </a:r>
            <a:r>
              <a:rPr lang="en-US" sz="2900" dirty="0" smtClean="0">
                <a:solidFill>
                  <a:srgbClr val="056CB6"/>
                </a:solidFill>
                <a:latin typeface="Arial"/>
                <a:ea typeface="ヒラギノ明朝 ProN W3"/>
              </a:rPr>
              <a:t> d’un </a:t>
            </a:r>
            <a:r>
              <a:rPr lang="en-US" sz="2900" dirty="0" err="1" smtClean="0">
                <a:solidFill>
                  <a:srgbClr val="056CB6"/>
                </a:solidFill>
                <a:latin typeface="Arial"/>
                <a:ea typeface="ヒラギノ明朝 ProN W3"/>
              </a:rPr>
              <a:t>partenaire</a:t>
            </a:r>
            <a:r>
              <a:rPr lang="en-US" sz="2900" dirty="0" smtClean="0">
                <a:solidFill>
                  <a:srgbClr val="056CB6"/>
                </a:solidFill>
                <a:latin typeface="Arial"/>
                <a:ea typeface="ヒラギノ明朝 ProN W3"/>
              </a:rPr>
              <a:t> </a:t>
            </a:r>
            <a:r>
              <a:rPr lang="en-US" sz="2900" dirty="0" err="1" smtClean="0">
                <a:solidFill>
                  <a:srgbClr val="056CB6"/>
                </a:solidFill>
                <a:latin typeface="Arial"/>
                <a:ea typeface="ヒラギノ明朝 ProN W3"/>
              </a:rPr>
              <a:t>individuel</a:t>
            </a:r>
            <a:r>
              <a:rPr lang="en-US" sz="2900" dirty="0" smtClean="0">
                <a:solidFill>
                  <a:srgbClr val="056CB6"/>
                </a:solidFill>
                <a:latin typeface="Arial"/>
                <a:ea typeface="ヒラギノ明朝 ProN W3"/>
              </a:rPr>
              <a:t> </a:t>
            </a:r>
            <a:r>
              <a:rPr lang="en-US" sz="2900" dirty="0" err="1" smtClean="0">
                <a:solidFill>
                  <a:srgbClr val="056CB6"/>
                </a:solidFill>
                <a:latin typeface="Arial"/>
                <a:ea typeface="ヒラギノ明朝 ProN W3"/>
              </a:rPr>
              <a:t>ou</a:t>
            </a:r>
            <a:r>
              <a:rPr lang="en-US" sz="2900" dirty="0" smtClean="0">
                <a:solidFill>
                  <a:srgbClr val="056CB6"/>
                </a:solidFill>
                <a:latin typeface="Arial"/>
                <a:ea typeface="ヒラギノ明朝 ProN W3"/>
              </a:rPr>
              <a:t> des </a:t>
            </a:r>
            <a:r>
              <a:rPr lang="en-US" sz="2900" dirty="0" err="1" smtClean="0">
                <a:solidFill>
                  <a:srgbClr val="056CB6"/>
                </a:solidFill>
                <a:latin typeface="Arial"/>
                <a:ea typeface="ヒラギノ明朝 ProN W3"/>
              </a:rPr>
              <a:t>coordinateurs</a:t>
            </a:r>
            <a:endParaRPr lang="en-GB" sz="2900" dirty="0" smtClean="0">
              <a:solidFill>
                <a:srgbClr val="056CB6"/>
              </a:solidFill>
              <a:latin typeface="Arial"/>
              <a:ea typeface="ヒラギノ明朝 ProN W3"/>
            </a:endParaRPr>
          </a:p>
          <a:p>
            <a:pPr marL="557784" indent="-457200">
              <a:spcBef>
                <a:spcPts val="1200"/>
              </a:spcBef>
              <a:spcAft>
                <a:spcPts val="600"/>
              </a:spcAft>
            </a:pPr>
            <a:r>
              <a:rPr lang="en-US" sz="2900" dirty="0" err="1" smtClean="0">
                <a:solidFill>
                  <a:srgbClr val="056CB6"/>
                </a:solidFill>
                <a:latin typeface="Arial"/>
                <a:ea typeface="ヒラギノ明朝 ProN W3"/>
              </a:rPr>
              <a:t>Une</a:t>
            </a:r>
            <a:r>
              <a:rPr lang="en-US" sz="2900" dirty="0" smtClean="0">
                <a:solidFill>
                  <a:srgbClr val="056CB6"/>
                </a:solidFill>
                <a:latin typeface="Arial"/>
                <a:ea typeface="ヒラギノ明朝 ProN W3"/>
              </a:rPr>
              <a:t> </a:t>
            </a:r>
            <a:r>
              <a:rPr lang="en-US" sz="2900" dirty="0" err="1" smtClean="0">
                <a:solidFill>
                  <a:srgbClr val="056CB6"/>
                </a:solidFill>
                <a:latin typeface="Arial"/>
                <a:ea typeface="ヒラギノ明朝 ProN W3"/>
              </a:rPr>
              <a:t>évaluation</a:t>
            </a:r>
            <a:r>
              <a:rPr lang="en-US" sz="2900" dirty="0" smtClean="0">
                <a:solidFill>
                  <a:srgbClr val="056CB6"/>
                </a:solidFill>
                <a:latin typeface="Arial"/>
                <a:ea typeface="ヒラギノ明朝 ProN W3"/>
              </a:rPr>
              <a:t> de Si/</a:t>
            </a:r>
            <a:r>
              <a:rPr lang="en-US" sz="2900" dirty="0" err="1" smtClean="0">
                <a:solidFill>
                  <a:srgbClr val="056CB6"/>
                </a:solidFill>
                <a:latin typeface="Arial"/>
                <a:ea typeface="ヒラギノ明朝 ProN W3"/>
              </a:rPr>
              <a:t>Quand</a:t>
            </a:r>
            <a:r>
              <a:rPr lang="en-US" sz="2900" dirty="0" smtClean="0">
                <a:solidFill>
                  <a:srgbClr val="056CB6"/>
                </a:solidFill>
                <a:latin typeface="Arial"/>
                <a:ea typeface="ヒラギノ明朝 ProN W3"/>
              </a:rPr>
              <a:t> les clusters </a:t>
            </a:r>
            <a:r>
              <a:rPr lang="en-US" sz="2900" dirty="0" err="1" smtClean="0">
                <a:solidFill>
                  <a:srgbClr val="056CB6"/>
                </a:solidFill>
                <a:latin typeface="Arial"/>
                <a:ea typeface="ヒラギノ明朝 ProN W3"/>
              </a:rPr>
              <a:t>doivent</a:t>
            </a:r>
            <a:r>
              <a:rPr lang="en-US" sz="2900" dirty="0" smtClean="0">
                <a:solidFill>
                  <a:srgbClr val="056CB6"/>
                </a:solidFill>
                <a:latin typeface="Arial"/>
                <a:ea typeface="ヒラギノ明朝 ProN W3"/>
              </a:rPr>
              <a:t> </a:t>
            </a:r>
            <a:r>
              <a:rPr lang="en-US" sz="2900" dirty="0" err="1" smtClean="0">
                <a:solidFill>
                  <a:srgbClr val="056CB6"/>
                </a:solidFill>
                <a:latin typeface="Arial"/>
                <a:ea typeface="ヒラギノ明朝 ProN W3"/>
              </a:rPr>
              <a:t>être</a:t>
            </a:r>
            <a:r>
              <a:rPr lang="en-US" sz="2900" dirty="0" smtClean="0">
                <a:solidFill>
                  <a:srgbClr val="056CB6"/>
                </a:solidFill>
                <a:latin typeface="Arial"/>
                <a:ea typeface="ヒラギノ明朝 ProN W3"/>
              </a:rPr>
              <a:t> </a:t>
            </a:r>
            <a:r>
              <a:rPr lang="en-US" sz="2900" dirty="0" err="1" smtClean="0">
                <a:solidFill>
                  <a:srgbClr val="056CB6"/>
                </a:solidFill>
                <a:latin typeface="Arial"/>
                <a:ea typeface="ヒラギノ明朝 ProN W3"/>
              </a:rPr>
              <a:t>désactivés</a:t>
            </a:r>
            <a:r>
              <a:rPr lang="en-US" sz="2900" dirty="0" smtClean="0">
                <a:solidFill>
                  <a:srgbClr val="056CB6"/>
                </a:solidFill>
                <a:latin typeface="Arial"/>
                <a:ea typeface="ヒラギノ明朝 ProN W3"/>
              </a:rPr>
              <a:t>, </a:t>
            </a:r>
            <a:r>
              <a:rPr lang="en-US" sz="2900" dirty="0" err="1" smtClean="0">
                <a:solidFill>
                  <a:srgbClr val="056CB6"/>
                </a:solidFill>
                <a:latin typeface="Arial"/>
                <a:ea typeface="ヒラギノ明朝 ProN W3"/>
              </a:rPr>
              <a:t>fusionnés</a:t>
            </a:r>
            <a:r>
              <a:rPr lang="en-US" sz="2900" dirty="0" smtClean="0">
                <a:solidFill>
                  <a:srgbClr val="056CB6"/>
                </a:solidFill>
                <a:latin typeface="Arial"/>
                <a:ea typeface="ヒラギノ明朝 ProN W3"/>
              </a:rPr>
              <a:t>, etc… (</a:t>
            </a:r>
            <a:r>
              <a:rPr lang="en-US" sz="2900" dirty="0" err="1" smtClean="0">
                <a:solidFill>
                  <a:srgbClr val="056CB6"/>
                </a:solidFill>
                <a:latin typeface="Arial"/>
                <a:ea typeface="ヒラギノ明朝 ProN W3"/>
              </a:rPr>
              <a:t>Révision</a:t>
            </a:r>
            <a:r>
              <a:rPr lang="en-US" sz="2900" dirty="0" smtClean="0">
                <a:solidFill>
                  <a:srgbClr val="056CB6"/>
                </a:solidFill>
                <a:latin typeface="Arial"/>
                <a:ea typeface="ヒラギノ明朝 ProN W3"/>
              </a:rPr>
              <a:t> de </a:t>
            </a:r>
            <a:r>
              <a:rPr lang="en-US" sz="2900" dirty="0" err="1" smtClean="0">
                <a:solidFill>
                  <a:srgbClr val="056CB6"/>
                </a:solidFill>
                <a:latin typeface="Arial"/>
                <a:ea typeface="ヒラギノ明朝 ProN W3"/>
              </a:rPr>
              <a:t>l’architecture</a:t>
            </a:r>
            <a:r>
              <a:rPr lang="en-US" sz="2900" dirty="0" smtClean="0">
                <a:solidFill>
                  <a:srgbClr val="056CB6"/>
                </a:solidFill>
                <a:latin typeface="Arial"/>
                <a:ea typeface="ヒラギノ明朝 ProN W3"/>
              </a:rPr>
              <a:t> du cluster)</a:t>
            </a:r>
            <a:endParaRPr lang="en-GB" sz="2900" dirty="0" smtClean="0">
              <a:solidFill>
                <a:srgbClr val="056CB6"/>
              </a:solidFill>
              <a:latin typeface="Arial"/>
              <a:ea typeface="ヒラギノ明朝 ProN W3"/>
            </a:endParaRPr>
          </a:p>
          <a:p>
            <a:pPr marL="557784" indent="-457200">
              <a:spcBef>
                <a:spcPts val="1200"/>
              </a:spcBef>
              <a:spcAft>
                <a:spcPts val="600"/>
              </a:spcAft>
            </a:pPr>
            <a:r>
              <a:rPr lang="en-GB" sz="2900" dirty="0" smtClean="0">
                <a:solidFill>
                  <a:srgbClr val="056CB6"/>
                </a:solidFill>
                <a:latin typeface="Arial"/>
                <a:ea typeface="ヒラギノ明朝 ProN W3"/>
              </a:rPr>
              <a:t>Le </a:t>
            </a:r>
            <a:r>
              <a:rPr lang="en-GB" sz="2900" dirty="0" smtClean="0">
                <a:solidFill>
                  <a:srgbClr val="056CB6"/>
                </a:solidFill>
                <a:latin typeface="Arial"/>
                <a:ea typeface="ヒラギノ明朝 ProN W3"/>
              </a:rPr>
              <a:t>CCPM </a:t>
            </a:r>
            <a:r>
              <a:rPr lang="en-GB" sz="2900" dirty="0" err="1" smtClean="0">
                <a:solidFill>
                  <a:srgbClr val="056CB6"/>
                </a:solidFill>
                <a:latin typeface="Arial"/>
                <a:ea typeface="ヒラギノ明朝 ProN W3"/>
              </a:rPr>
              <a:t>n’exclu</a:t>
            </a:r>
            <a:r>
              <a:rPr lang="en-GB" sz="2900" dirty="0" smtClean="0">
                <a:solidFill>
                  <a:srgbClr val="056CB6"/>
                </a:solidFill>
                <a:latin typeface="Arial"/>
                <a:ea typeface="ヒラギノ明朝 ProN W3"/>
              </a:rPr>
              <a:t> pas </a:t>
            </a:r>
            <a:r>
              <a:rPr lang="en-GB" sz="2900" dirty="0" err="1" smtClean="0">
                <a:solidFill>
                  <a:srgbClr val="056CB6"/>
                </a:solidFill>
                <a:latin typeface="Arial"/>
                <a:ea typeface="ヒラギノ明朝 ProN W3"/>
              </a:rPr>
              <a:t>l’utilisation</a:t>
            </a:r>
            <a:r>
              <a:rPr lang="en-GB" sz="2900" dirty="0" smtClean="0">
                <a:solidFill>
                  <a:srgbClr val="056CB6"/>
                </a:solidFill>
                <a:latin typeface="Arial"/>
                <a:ea typeface="ヒラギノ明朝 ProN W3"/>
              </a:rPr>
              <a:t> </a:t>
            </a:r>
            <a:r>
              <a:rPr lang="en-GB" sz="2900" dirty="0" err="1" smtClean="0">
                <a:solidFill>
                  <a:srgbClr val="056CB6"/>
                </a:solidFill>
                <a:latin typeface="Arial"/>
                <a:ea typeface="ヒラギノ明朝 ProN W3"/>
              </a:rPr>
              <a:t>d’autres</a:t>
            </a:r>
            <a:r>
              <a:rPr lang="en-GB" sz="2900" dirty="0" smtClean="0">
                <a:solidFill>
                  <a:srgbClr val="056CB6"/>
                </a:solidFill>
                <a:latin typeface="Arial"/>
                <a:ea typeface="ヒラギノ明朝 ProN W3"/>
              </a:rPr>
              <a:t> </a:t>
            </a:r>
            <a:r>
              <a:rPr lang="en-GB" sz="2900" dirty="0" err="1" smtClean="0">
                <a:solidFill>
                  <a:srgbClr val="056CB6"/>
                </a:solidFill>
                <a:latin typeface="Arial"/>
                <a:ea typeface="ヒラギノ明朝 ProN W3"/>
              </a:rPr>
              <a:t>outils</a:t>
            </a:r>
            <a:r>
              <a:rPr lang="en-GB" sz="2900" dirty="0" smtClean="0">
                <a:solidFill>
                  <a:srgbClr val="056CB6"/>
                </a:solidFill>
                <a:latin typeface="Arial"/>
                <a:ea typeface="ヒラギノ明朝 ProN W3"/>
              </a:rPr>
              <a:t> </a:t>
            </a:r>
            <a:r>
              <a:rPr lang="en-GB" sz="2900" dirty="0" err="1" smtClean="0">
                <a:solidFill>
                  <a:srgbClr val="056CB6"/>
                </a:solidFill>
                <a:latin typeface="Arial"/>
                <a:ea typeface="ヒラギノ明朝 ProN W3"/>
              </a:rPr>
              <a:t>ayant</a:t>
            </a:r>
            <a:r>
              <a:rPr lang="en-GB" sz="2900" dirty="0" smtClean="0">
                <a:solidFill>
                  <a:srgbClr val="056CB6"/>
                </a:solidFill>
                <a:latin typeface="Arial"/>
                <a:ea typeface="ヒラギノ明朝 ProN W3"/>
              </a:rPr>
              <a:t> le </a:t>
            </a:r>
            <a:r>
              <a:rPr lang="en-GB" sz="2900" dirty="0" err="1" smtClean="0">
                <a:solidFill>
                  <a:srgbClr val="056CB6"/>
                </a:solidFill>
                <a:latin typeface="Arial"/>
                <a:ea typeface="ヒラギノ明朝 ProN W3"/>
              </a:rPr>
              <a:t>même</a:t>
            </a:r>
            <a:r>
              <a:rPr lang="en-GB" sz="2900" dirty="0" smtClean="0">
                <a:solidFill>
                  <a:srgbClr val="056CB6"/>
                </a:solidFill>
                <a:latin typeface="Arial"/>
                <a:ea typeface="ヒラギノ明朝 ProN W3"/>
              </a:rPr>
              <a:t> but</a:t>
            </a:r>
            <a:endParaRPr lang="en-GB" dirty="0"/>
          </a:p>
        </p:txBody>
      </p:sp>
    </p:spTree>
    <p:extLst>
      <p:ext uri="{BB962C8B-B14F-4D97-AF65-F5344CB8AC3E}">
        <p14:creationId xmlns:p14="http://schemas.microsoft.com/office/powerpoint/2010/main" xmlns="" val="1172096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Arial" panose="020B0604020202020204" pitchFamily="34" charset="0"/>
                <a:cs typeface="Arial" panose="020B0604020202020204" pitchFamily="34" charset="0"/>
              </a:rPr>
              <a:t>Quand</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mettre</a:t>
            </a:r>
            <a:r>
              <a:rPr lang="en-US" dirty="0" smtClean="0">
                <a:latin typeface="Arial" panose="020B0604020202020204" pitchFamily="34" charset="0"/>
                <a:cs typeface="Arial" panose="020B0604020202020204" pitchFamily="34" charset="0"/>
              </a:rPr>
              <a:t> en oeuvre un CCPM?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fontScale="85000" lnSpcReduction="20000"/>
          </a:bodyPr>
          <a:lstStyle/>
          <a:p>
            <a:pPr>
              <a:lnSpc>
                <a:spcPct val="120000"/>
              </a:lnSpc>
              <a:spcBef>
                <a:spcPts val="1200"/>
              </a:spcBef>
              <a:spcAft>
                <a:spcPts val="600"/>
              </a:spcAft>
            </a:pPr>
            <a:r>
              <a:rPr lang="en-GB" sz="3100" dirty="0" smtClean="0">
                <a:solidFill>
                  <a:srgbClr val="056CB6"/>
                </a:solidFill>
                <a:latin typeface="Arial"/>
                <a:ea typeface="ヒラギノ明朝 ProN W3"/>
              </a:rPr>
              <a:t>Crises </a:t>
            </a:r>
            <a:r>
              <a:rPr lang="en-GB" sz="3100" dirty="0" err="1" smtClean="0">
                <a:solidFill>
                  <a:srgbClr val="056CB6"/>
                </a:solidFill>
                <a:latin typeface="Arial"/>
                <a:ea typeface="ヒラギノ明朝 ProN W3"/>
              </a:rPr>
              <a:t>prolongées</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annuel</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mais</a:t>
            </a:r>
            <a:r>
              <a:rPr lang="en-GB" sz="3100" dirty="0" smtClean="0">
                <a:solidFill>
                  <a:srgbClr val="056CB6"/>
                </a:solidFill>
                <a:latin typeface="Arial"/>
                <a:ea typeface="ヒラギノ明朝 ProN W3"/>
              </a:rPr>
              <a:t> les clusters </a:t>
            </a:r>
            <a:r>
              <a:rPr lang="en-GB" sz="3100" dirty="0" err="1" smtClean="0">
                <a:solidFill>
                  <a:srgbClr val="056CB6"/>
                </a:solidFill>
                <a:latin typeface="Arial"/>
                <a:ea typeface="ヒラギノ明朝 ProN W3"/>
              </a:rPr>
              <a:t>décident</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quand</a:t>
            </a:r>
            <a:r>
              <a:rPr lang="en-GB" sz="3100" dirty="0" smtClean="0">
                <a:solidFill>
                  <a:srgbClr val="056CB6"/>
                </a:solidFill>
                <a:latin typeface="Arial"/>
                <a:ea typeface="ヒラギノ明朝 ProN W3"/>
              </a:rPr>
              <a:t> le </a:t>
            </a:r>
            <a:r>
              <a:rPr lang="en-GB" sz="3100" dirty="0" err="1" smtClean="0">
                <a:solidFill>
                  <a:srgbClr val="056CB6"/>
                </a:solidFill>
                <a:latin typeface="Arial"/>
                <a:ea typeface="ヒラギノ明朝 ProN W3"/>
              </a:rPr>
              <a:t>mettre</a:t>
            </a:r>
            <a:r>
              <a:rPr lang="en-GB" sz="3100" dirty="0" smtClean="0">
                <a:solidFill>
                  <a:srgbClr val="056CB6"/>
                </a:solidFill>
                <a:latin typeface="Arial"/>
                <a:ea typeface="ヒラギノ明朝 ProN W3"/>
              </a:rPr>
              <a:t> en oeuvre</a:t>
            </a:r>
          </a:p>
          <a:p>
            <a:pPr>
              <a:lnSpc>
                <a:spcPct val="120000"/>
              </a:lnSpc>
              <a:spcBef>
                <a:spcPts val="1200"/>
              </a:spcBef>
              <a:spcAft>
                <a:spcPts val="600"/>
              </a:spcAft>
            </a:pPr>
            <a:r>
              <a:rPr lang="en-GB" sz="3100" dirty="0" err="1" smtClean="0">
                <a:solidFill>
                  <a:srgbClr val="056CB6"/>
                </a:solidFill>
                <a:latin typeface="Arial"/>
                <a:ea typeface="ヒラギノ明朝 ProN W3"/>
              </a:rPr>
              <a:t>Nouvelles</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urgences</a:t>
            </a:r>
            <a:r>
              <a:rPr lang="en-GB" sz="3100" dirty="0" smtClean="0">
                <a:solidFill>
                  <a:srgbClr val="056CB6"/>
                </a:solidFill>
                <a:latin typeface="Arial"/>
                <a:ea typeface="ヒラギノ明朝 ProN W3"/>
              </a:rPr>
              <a:t>: 3-6 </a:t>
            </a:r>
            <a:r>
              <a:rPr lang="en-GB" sz="3100" dirty="0" err="1" smtClean="0">
                <a:solidFill>
                  <a:srgbClr val="056CB6"/>
                </a:solidFill>
                <a:latin typeface="Arial"/>
                <a:ea typeface="ヒラギノ明朝 ProN W3"/>
              </a:rPr>
              <a:t>mois</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aprés</a:t>
            </a:r>
            <a:r>
              <a:rPr lang="en-GB" sz="3100" dirty="0" smtClean="0">
                <a:solidFill>
                  <a:srgbClr val="056CB6"/>
                </a:solidFill>
                <a:latin typeface="Arial"/>
                <a:ea typeface="ヒラギノ明朝 ProN W3"/>
              </a:rPr>
              <a:t> le début de </a:t>
            </a:r>
            <a:r>
              <a:rPr lang="en-GB" sz="3100" dirty="0" err="1" smtClean="0">
                <a:solidFill>
                  <a:srgbClr val="056CB6"/>
                </a:solidFill>
                <a:latin typeface="Arial"/>
                <a:ea typeface="ヒラギノ明朝 ProN W3"/>
              </a:rPr>
              <a:t>l’evenement</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puis</a:t>
            </a:r>
            <a:r>
              <a:rPr lang="en-GB" sz="3100" dirty="0" smtClean="0">
                <a:solidFill>
                  <a:srgbClr val="056CB6"/>
                </a:solidFill>
                <a:latin typeface="Arial"/>
                <a:ea typeface="ヒラギノ明朝 ProN W3"/>
              </a:rPr>
              <a:t> par la suite </a:t>
            </a:r>
            <a:r>
              <a:rPr lang="en-GB" sz="3100" dirty="0" err="1" smtClean="0">
                <a:solidFill>
                  <a:srgbClr val="056CB6"/>
                </a:solidFill>
                <a:latin typeface="Arial"/>
                <a:ea typeface="ヒラギノ明朝 ProN W3"/>
              </a:rPr>
              <a:t>une</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fois</a:t>
            </a:r>
            <a:r>
              <a:rPr lang="en-GB" sz="3100" dirty="0" smtClean="0">
                <a:solidFill>
                  <a:srgbClr val="056CB6"/>
                </a:solidFill>
                <a:latin typeface="Arial"/>
                <a:ea typeface="ヒラギノ明朝 ProN W3"/>
              </a:rPr>
              <a:t> par an.</a:t>
            </a:r>
            <a:endParaRPr lang="en-GB" sz="3100" dirty="0">
              <a:solidFill>
                <a:srgbClr val="056CB6"/>
              </a:solidFill>
              <a:latin typeface="Arial"/>
              <a:ea typeface="ヒラギノ明朝 ProN W3"/>
            </a:endParaRPr>
          </a:p>
          <a:p>
            <a:pPr>
              <a:lnSpc>
                <a:spcPct val="120000"/>
              </a:lnSpc>
              <a:spcBef>
                <a:spcPts val="1200"/>
              </a:spcBef>
              <a:spcAft>
                <a:spcPts val="600"/>
              </a:spcAft>
            </a:pPr>
            <a:r>
              <a:rPr lang="en-GB" sz="3100" dirty="0" smtClean="0">
                <a:solidFill>
                  <a:srgbClr val="056CB6"/>
                </a:solidFill>
                <a:latin typeface="Arial"/>
                <a:ea typeface="ヒラギノ明朝 ProN W3"/>
              </a:rPr>
              <a:t>Si </a:t>
            </a:r>
            <a:r>
              <a:rPr lang="en-GB" sz="3100" dirty="0" err="1" smtClean="0">
                <a:solidFill>
                  <a:srgbClr val="056CB6"/>
                </a:solidFill>
                <a:latin typeface="Arial"/>
                <a:ea typeface="ヒラギノ明朝 ProN W3"/>
              </a:rPr>
              <a:t>pulsieurs</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fonctions</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fondamentales</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ont</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été</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identifées</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comme</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faibles</a:t>
            </a:r>
            <a:r>
              <a:rPr lang="en-GB" sz="3100" dirty="0" smtClean="0">
                <a:solidFill>
                  <a:srgbClr val="056CB6"/>
                </a:solidFill>
                <a:latin typeface="Arial"/>
                <a:ea typeface="ヒラギノ明朝 ProN W3"/>
              </a:rPr>
              <a:t>”                                                                                    -      plus </a:t>
            </a:r>
            <a:r>
              <a:rPr lang="en-GB" sz="3100" dirty="0" err="1" smtClean="0">
                <a:solidFill>
                  <a:srgbClr val="056CB6"/>
                </a:solidFill>
                <a:latin typeface="Arial"/>
                <a:ea typeface="ヒラギノ明朝 ProN W3"/>
              </a:rPr>
              <a:t>fréquemment</a:t>
            </a:r>
            <a:endParaRPr lang="en-GB" sz="3100" dirty="0" smtClean="0">
              <a:solidFill>
                <a:srgbClr val="056CB6"/>
              </a:solidFill>
              <a:latin typeface="Arial"/>
              <a:ea typeface="ヒラギノ明朝 ProN W3"/>
            </a:endParaRPr>
          </a:p>
          <a:p>
            <a:pPr>
              <a:lnSpc>
                <a:spcPct val="120000"/>
              </a:lnSpc>
              <a:spcBef>
                <a:spcPts val="1200"/>
              </a:spcBef>
              <a:spcAft>
                <a:spcPts val="600"/>
              </a:spcAft>
            </a:pPr>
            <a:r>
              <a:rPr lang="en-GB" sz="3100" dirty="0" err="1" smtClean="0">
                <a:solidFill>
                  <a:srgbClr val="056CB6"/>
                </a:solidFill>
                <a:latin typeface="Arial"/>
                <a:ea typeface="ヒラギノ明朝 ProN W3"/>
              </a:rPr>
              <a:t>Eviter</a:t>
            </a:r>
            <a:r>
              <a:rPr lang="en-GB" sz="3100" dirty="0" smtClean="0">
                <a:solidFill>
                  <a:srgbClr val="056CB6"/>
                </a:solidFill>
                <a:latin typeface="Arial"/>
                <a:ea typeface="ヒラギノ明朝 ProN W3"/>
              </a:rPr>
              <a:t> les engagements </a:t>
            </a:r>
            <a:r>
              <a:rPr lang="en-GB" sz="3100" dirty="0" err="1" smtClean="0">
                <a:solidFill>
                  <a:srgbClr val="056CB6"/>
                </a:solidFill>
                <a:latin typeface="Arial"/>
                <a:ea typeface="ヒラギノ明朝 ProN W3"/>
              </a:rPr>
              <a:t>simultanés</a:t>
            </a:r>
            <a:r>
              <a:rPr lang="en-GB" sz="3100" dirty="0" smtClean="0">
                <a:solidFill>
                  <a:srgbClr val="056CB6"/>
                </a:solidFill>
                <a:latin typeface="Arial"/>
                <a:ea typeface="ヒラギノ明朝 ProN W3"/>
              </a:rPr>
              <a:t> (ex.: </a:t>
            </a:r>
            <a:r>
              <a:rPr lang="en-GB" sz="3100" dirty="0" err="1" smtClean="0">
                <a:solidFill>
                  <a:srgbClr val="056CB6"/>
                </a:solidFill>
                <a:latin typeface="Arial"/>
                <a:ea typeface="ヒラギノ明朝 ProN W3"/>
              </a:rPr>
              <a:t>processus</a:t>
            </a:r>
            <a:r>
              <a:rPr lang="en-GB" sz="3100" dirty="0" smtClean="0">
                <a:solidFill>
                  <a:srgbClr val="056CB6"/>
                </a:solidFill>
                <a:latin typeface="Arial"/>
                <a:ea typeface="ヒラギノ明朝 ProN W3"/>
              </a:rPr>
              <a:t> de </a:t>
            </a:r>
            <a:r>
              <a:rPr lang="en-GB" sz="3100" dirty="0" err="1" smtClean="0">
                <a:solidFill>
                  <a:srgbClr val="056CB6"/>
                </a:solidFill>
                <a:latin typeface="Arial"/>
                <a:ea typeface="ヒラギノ明朝 ProN W3"/>
              </a:rPr>
              <a:t>plannification</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stratégique</a:t>
            </a:r>
            <a:r>
              <a:rPr lang="en-GB" sz="3100" dirty="0" smtClean="0">
                <a:solidFill>
                  <a:srgbClr val="056CB6"/>
                </a:solidFill>
                <a:latin typeface="Arial"/>
                <a:ea typeface="ヒラギノ明朝 ProN W3"/>
              </a:rPr>
              <a:t>, </a:t>
            </a:r>
            <a:r>
              <a:rPr lang="en-GB" sz="3100" dirty="0" err="1" smtClean="0">
                <a:solidFill>
                  <a:srgbClr val="056CB6"/>
                </a:solidFill>
                <a:latin typeface="Arial"/>
                <a:ea typeface="ヒラギノ明朝 ProN W3"/>
              </a:rPr>
              <a:t>visites</a:t>
            </a:r>
            <a:r>
              <a:rPr lang="en-GB" sz="3100" dirty="0" smtClean="0">
                <a:solidFill>
                  <a:srgbClr val="056CB6"/>
                </a:solidFill>
                <a:latin typeface="Arial"/>
                <a:ea typeface="ヒラギノ明朝 ProN W3"/>
              </a:rPr>
              <a:t> de </a:t>
            </a:r>
            <a:r>
              <a:rPr lang="en-GB" sz="3100" dirty="0" err="1" smtClean="0">
                <a:solidFill>
                  <a:srgbClr val="056CB6"/>
                </a:solidFill>
                <a:latin typeface="Arial"/>
                <a:ea typeface="ヒラギノ明朝 ProN W3"/>
              </a:rPr>
              <a:t>donateurs</a:t>
            </a:r>
            <a:r>
              <a:rPr lang="en-GB" sz="3100" dirty="0" smtClean="0">
                <a:solidFill>
                  <a:srgbClr val="056CB6"/>
                </a:solidFill>
                <a:latin typeface="Arial"/>
                <a:ea typeface="ヒラギノ明朝 ProN W3"/>
              </a:rPr>
              <a:t>, etc...)</a:t>
            </a:r>
            <a:endParaRPr lang="en-GB" dirty="0"/>
          </a:p>
        </p:txBody>
      </p:sp>
      <p:sp>
        <p:nvSpPr>
          <p:cNvPr id="5" name="Right Arrow 4"/>
          <p:cNvSpPr/>
          <p:nvPr/>
        </p:nvSpPr>
        <p:spPr>
          <a:xfrm>
            <a:off x="683568" y="4509120"/>
            <a:ext cx="489204"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0001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Qui </a:t>
            </a:r>
            <a:r>
              <a:rPr lang="en-US" dirty="0" err="1" smtClean="0">
                <a:latin typeface="Arial" panose="020B0604020202020204" pitchFamily="34" charset="0"/>
                <a:cs typeface="Arial" panose="020B0604020202020204" pitchFamily="34" charset="0"/>
              </a:rPr>
              <a:t>participe</a:t>
            </a:r>
            <a:r>
              <a:rPr lang="en-US" dirty="0" smtClean="0">
                <a:latin typeface="Arial" panose="020B0604020202020204" pitchFamily="34" charset="0"/>
                <a:cs typeface="Arial" panose="020B0604020202020204" pitchFamily="34" charset="0"/>
              </a:rPr>
              <a:t> au CCPM?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fontScale="92500" lnSpcReduction="10000"/>
          </a:bodyPr>
          <a:lstStyle/>
          <a:p>
            <a:r>
              <a:rPr lang="en-GB" sz="3200" dirty="0" err="1" smtClean="0">
                <a:solidFill>
                  <a:srgbClr val="056CB6"/>
                </a:solidFill>
                <a:latin typeface="Arial"/>
                <a:ea typeface="ヒラギノ明朝 ProN W3"/>
              </a:rPr>
              <a:t>Idéalement</a:t>
            </a:r>
            <a:r>
              <a:rPr lang="en-GB" sz="3200" dirty="0" smtClean="0">
                <a:solidFill>
                  <a:srgbClr val="056CB6"/>
                </a:solidFill>
                <a:latin typeface="Arial"/>
                <a:ea typeface="ヒラギノ明朝 ProN W3"/>
              </a:rPr>
              <a:t> </a:t>
            </a:r>
            <a:r>
              <a:rPr lang="en-GB" sz="3200" dirty="0" err="1" smtClean="0">
                <a:solidFill>
                  <a:srgbClr val="056CB6"/>
                </a:solidFill>
                <a:latin typeface="Arial"/>
                <a:ea typeface="ヒラギノ明朝 ProN W3"/>
              </a:rPr>
              <a:t>tous</a:t>
            </a:r>
            <a:r>
              <a:rPr lang="en-GB" sz="3200" dirty="0" smtClean="0">
                <a:solidFill>
                  <a:srgbClr val="056CB6"/>
                </a:solidFill>
                <a:latin typeface="Arial"/>
                <a:ea typeface="ヒラギノ明朝 ProN W3"/>
              </a:rPr>
              <a:t> les clusters (</a:t>
            </a:r>
            <a:r>
              <a:rPr lang="en-GB" sz="3200" dirty="0" err="1" smtClean="0">
                <a:solidFill>
                  <a:srgbClr val="056CB6"/>
                </a:solidFill>
                <a:latin typeface="Arial"/>
                <a:ea typeface="ヒラギノ明朝 ProN W3"/>
              </a:rPr>
              <a:t>coordinateurs</a:t>
            </a:r>
            <a:r>
              <a:rPr lang="en-GB" sz="3200" dirty="0" smtClean="0">
                <a:solidFill>
                  <a:srgbClr val="056CB6"/>
                </a:solidFill>
                <a:latin typeface="Arial"/>
                <a:ea typeface="ヒラギノ明朝 ProN W3"/>
              </a:rPr>
              <a:t> des clusters et </a:t>
            </a:r>
            <a:r>
              <a:rPr lang="en-GB" sz="3200" dirty="0" err="1" smtClean="0">
                <a:solidFill>
                  <a:srgbClr val="056CB6"/>
                </a:solidFill>
                <a:latin typeface="Arial"/>
                <a:ea typeface="ヒラギノ明朝 ProN W3"/>
              </a:rPr>
              <a:t>partenaires</a:t>
            </a:r>
            <a:r>
              <a:rPr lang="en-GB" sz="3200" dirty="0" smtClean="0">
                <a:solidFill>
                  <a:srgbClr val="056CB6"/>
                </a:solidFill>
                <a:latin typeface="Arial"/>
                <a:ea typeface="ヒラギノ明朝 ProN W3"/>
              </a:rPr>
              <a:t>) </a:t>
            </a:r>
          </a:p>
          <a:p>
            <a:r>
              <a:rPr lang="en-US" sz="3200" dirty="0" smtClean="0">
                <a:solidFill>
                  <a:srgbClr val="056CB6"/>
                </a:solidFill>
                <a:latin typeface="Arial"/>
              </a:rPr>
              <a:t>Clusters </a:t>
            </a:r>
            <a:r>
              <a:rPr lang="en-US" sz="3200" dirty="0" err="1" smtClean="0">
                <a:solidFill>
                  <a:srgbClr val="056CB6"/>
                </a:solidFill>
                <a:latin typeface="Arial"/>
              </a:rPr>
              <a:t>Globaux</a:t>
            </a:r>
            <a:r>
              <a:rPr lang="en-US" sz="3200" dirty="0" smtClean="0">
                <a:solidFill>
                  <a:srgbClr val="056CB6"/>
                </a:solidFill>
                <a:latin typeface="Arial"/>
              </a:rPr>
              <a:t>: </a:t>
            </a:r>
            <a:r>
              <a:rPr lang="en-US" sz="3200" dirty="0" err="1" smtClean="0">
                <a:solidFill>
                  <a:srgbClr val="056CB6"/>
                </a:solidFill>
                <a:latin typeface="Arial"/>
              </a:rPr>
              <a:t>appui</a:t>
            </a:r>
            <a:r>
              <a:rPr lang="en-US" sz="3200" dirty="0" smtClean="0">
                <a:solidFill>
                  <a:srgbClr val="056CB6"/>
                </a:solidFill>
                <a:latin typeface="Arial"/>
              </a:rPr>
              <a:t> technique et assistance- </a:t>
            </a:r>
            <a:r>
              <a:rPr lang="en-US" sz="3200" dirty="0" err="1" smtClean="0">
                <a:solidFill>
                  <a:srgbClr val="056CB6"/>
                </a:solidFill>
                <a:latin typeface="Arial"/>
              </a:rPr>
              <a:t>conseil</a:t>
            </a:r>
            <a:endParaRPr lang="en-US" sz="3200" dirty="0" smtClean="0">
              <a:solidFill>
                <a:srgbClr val="056CB6"/>
              </a:solidFill>
              <a:latin typeface="Arial"/>
            </a:endParaRPr>
          </a:p>
          <a:p>
            <a:r>
              <a:rPr lang="en-US" sz="3200" dirty="0" smtClean="0">
                <a:solidFill>
                  <a:srgbClr val="056CB6"/>
                </a:solidFill>
                <a:latin typeface="Arial"/>
              </a:rPr>
              <a:t>OCHA-HQ: </a:t>
            </a:r>
            <a:r>
              <a:rPr lang="en-US" sz="3200" dirty="0" err="1" smtClean="0">
                <a:solidFill>
                  <a:srgbClr val="056CB6"/>
                </a:solidFill>
                <a:latin typeface="Arial"/>
              </a:rPr>
              <a:t>appui</a:t>
            </a:r>
            <a:r>
              <a:rPr lang="en-US" sz="3200" dirty="0" smtClean="0">
                <a:solidFill>
                  <a:srgbClr val="056CB6"/>
                </a:solidFill>
                <a:latin typeface="Arial"/>
              </a:rPr>
              <a:t> technique et assistance- </a:t>
            </a:r>
            <a:r>
              <a:rPr lang="en-US" sz="3200" dirty="0" err="1" smtClean="0">
                <a:solidFill>
                  <a:srgbClr val="056CB6"/>
                </a:solidFill>
                <a:latin typeface="Arial"/>
              </a:rPr>
              <a:t>conseil</a:t>
            </a:r>
            <a:r>
              <a:rPr lang="en-US" sz="3200" dirty="0" smtClean="0">
                <a:solidFill>
                  <a:srgbClr val="056CB6"/>
                </a:solidFill>
                <a:latin typeface="Arial"/>
              </a:rPr>
              <a:t>  </a:t>
            </a:r>
            <a:r>
              <a:rPr lang="en-US" sz="3200" dirty="0" err="1" smtClean="0">
                <a:solidFill>
                  <a:srgbClr val="056CB6"/>
                </a:solidFill>
                <a:latin typeface="Arial"/>
              </a:rPr>
              <a:t>sur</a:t>
            </a:r>
            <a:r>
              <a:rPr lang="en-US" sz="3200" dirty="0" smtClean="0">
                <a:solidFill>
                  <a:srgbClr val="056CB6"/>
                </a:solidFill>
                <a:latin typeface="Arial"/>
              </a:rPr>
              <a:t> </a:t>
            </a:r>
            <a:r>
              <a:rPr lang="en-US" sz="3200" dirty="0" err="1" smtClean="0">
                <a:solidFill>
                  <a:srgbClr val="056CB6"/>
                </a:solidFill>
                <a:latin typeface="Arial"/>
              </a:rPr>
              <a:t>demande</a:t>
            </a:r>
            <a:r>
              <a:rPr lang="en-US" sz="3200" dirty="0" smtClean="0">
                <a:solidFill>
                  <a:srgbClr val="056CB6"/>
                </a:solidFill>
                <a:latin typeface="Arial"/>
              </a:rPr>
              <a:t> / </a:t>
            </a:r>
            <a:r>
              <a:rPr lang="en-US" sz="3200" dirty="0" err="1" smtClean="0">
                <a:solidFill>
                  <a:srgbClr val="056CB6"/>
                </a:solidFill>
                <a:latin typeface="Arial"/>
              </a:rPr>
              <a:t>quand</a:t>
            </a:r>
            <a:r>
              <a:rPr lang="en-US" sz="3200" dirty="0" smtClean="0">
                <a:solidFill>
                  <a:srgbClr val="056CB6"/>
                </a:solidFill>
                <a:latin typeface="Arial"/>
              </a:rPr>
              <a:t> les clusters ne </a:t>
            </a:r>
            <a:r>
              <a:rPr lang="en-US" sz="3200" dirty="0" err="1" smtClean="0">
                <a:solidFill>
                  <a:srgbClr val="056CB6"/>
                </a:solidFill>
                <a:latin typeface="Arial"/>
              </a:rPr>
              <a:t>détiennent</a:t>
            </a:r>
            <a:r>
              <a:rPr lang="en-US" sz="3200" dirty="0" smtClean="0">
                <a:solidFill>
                  <a:srgbClr val="056CB6"/>
                </a:solidFill>
                <a:latin typeface="Arial"/>
              </a:rPr>
              <a:t> pas </a:t>
            </a:r>
            <a:r>
              <a:rPr lang="en-US" sz="3200" dirty="0" err="1" smtClean="0">
                <a:solidFill>
                  <a:srgbClr val="056CB6"/>
                </a:solidFill>
                <a:latin typeface="Arial"/>
              </a:rPr>
              <a:t>eux</a:t>
            </a:r>
            <a:r>
              <a:rPr lang="en-US" sz="3200" dirty="0" smtClean="0">
                <a:solidFill>
                  <a:srgbClr val="056CB6"/>
                </a:solidFill>
                <a:latin typeface="Arial"/>
              </a:rPr>
              <a:t> </a:t>
            </a:r>
            <a:r>
              <a:rPr lang="en-US" sz="3200" dirty="0" err="1" smtClean="0">
                <a:solidFill>
                  <a:srgbClr val="056CB6"/>
                </a:solidFill>
                <a:latin typeface="Arial"/>
              </a:rPr>
              <a:t>même</a:t>
            </a:r>
            <a:r>
              <a:rPr lang="en-US" sz="3200" dirty="0" smtClean="0">
                <a:solidFill>
                  <a:srgbClr val="056CB6"/>
                </a:solidFill>
                <a:latin typeface="Arial"/>
              </a:rPr>
              <a:t> les </a:t>
            </a:r>
            <a:r>
              <a:rPr lang="en-US" sz="3200" dirty="0" err="1" smtClean="0">
                <a:solidFill>
                  <a:srgbClr val="056CB6"/>
                </a:solidFill>
                <a:latin typeface="Arial"/>
              </a:rPr>
              <a:t>outils</a:t>
            </a:r>
            <a:r>
              <a:rPr lang="en-US" sz="3200" dirty="0" smtClean="0">
                <a:solidFill>
                  <a:srgbClr val="056CB6"/>
                </a:solidFill>
                <a:latin typeface="Arial"/>
              </a:rPr>
              <a:t> de </a:t>
            </a:r>
            <a:r>
              <a:rPr lang="en-US" sz="3200" dirty="0" err="1" smtClean="0">
                <a:solidFill>
                  <a:srgbClr val="056CB6"/>
                </a:solidFill>
                <a:latin typeface="Arial"/>
              </a:rPr>
              <a:t>l’enquête</a:t>
            </a:r>
            <a:r>
              <a:rPr lang="en-US" sz="3200" dirty="0" smtClean="0">
                <a:solidFill>
                  <a:srgbClr val="056CB6"/>
                </a:solidFill>
                <a:latin typeface="Arial"/>
              </a:rPr>
              <a:t> </a:t>
            </a:r>
          </a:p>
          <a:p>
            <a:r>
              <a:rPr lang="en-US" sz="3200" dirty="0" smtClean="0">
                <a:solidFill>
                  <a:srgbClr val="056CB6"/>
                </a:solidFill>
                <a:latin typeface="Arial"/>
              </a:rPr>
              <a:t>OCHA-bureau pays: coordination inter-clusters et assure </a:t>
            </a:r>
            <a:r>
              <a:rPr lang="en-US" sz="3200" dirty="0" err="1" smtClean="0">
                <a:solidFill>
                  <a:srgbClr val="056CB6"/>
                </a:solidFill>
                <a:latin typeface="Arial"/>
              </a:rPr>
              <a:t>l’engagement</a:t>
            </a:r>
            <a:r>
              <a:rPr lang="en-US" sz="3200" dirty="0" smtClean="0">
                <a:solidFill>
                  <a:srgbClr val="056CB6"/>
                </a:solidFill>
                <a:latin typeface="Arial"/>
              </a:rPr>
              <a:t> du CH/EHP</a:t>
            </a:r>
            <a:endParaRPr lang="en-GB" dirty="0"/>
          </a:p>
        </p:txBody>
      </p:sp>
    </p:spTree>
    <p:extLst>
      <p:ext uri="{BB962C8B-B14F-4D97-AF65-F5344CB8AC3E}">
        <p14:creationId xmlns:p14="http://schemas.microsoft.com/office/powerpoint/2010/main" xmlns="" val="898658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latin typeface="Arial" panose="020B0604020202020204" pitchFamily="34" charset="0"/>
                <a:cs typeface="Arial" panose="020B0604020202020204" pitchFamily="34" charset="0"/>
              </a:rPr>
              <a:t>CCPM </a:t>
            </a:r>
            <a:r>
              <a:rPr lang="da-DK" dirty="0" smtClean="0">
                <a:latin typeface="Arial" panose="020B0604020202020204" pitchFamily="34" charset="0"/>
                <a:cs typeface="Arial" panose="020B0604020202020204" pitchFamily="34" charset="0"/>
              </a:rPr>
              <a:t>en étapes</a:t>
            </a:r>
            <a:endParaRPr lang="en-GB" dirty="0"/>
          </a:p>
        </p:txBody>
      </p:sp>
      <p:pic>
        <p:nvPicPr>
          <p:cNvPr id="4" name="Content Placeholder 3"/>
          <p:cNvPicPr>
            <a:picLocks noGrp="1"/>
          </p:cNvPicPr>
          <p:nvPr>
            <p:ph sz="quarter" idx="1"/>
          </p:nvPr>
        </p:nvPicPr>
        <p:blipFill rotWithShape="1">
          <a:blip r:embed="rId3" cstate="print"/>
          <a:srcRect l="21455" t="30353" r="13146" b="33661"/>
          <a:stretch/>
        </p:blipFill>
        <p:spPr bwMode="auto">
          <a:xfrm>
            <a:off x="567021" y="2058210"/>
            <a:ext cx="7973446" cy="3509930"/>
          </a:xfrm>
          <a:prstGeom prst="rect">
            <a:avLst/>
          </a:prstGeom>
          <a:ln>
            <a:noFill/>
          </a:ln>
          <a:extLst>
            <a:ext uri="{53640926-AAD7-44D8-BBD7-CCE9431645EC}">
              <a14:shadowObscured xmlns:a14="http://schemas.microsoft.com/office/drawing/2010/main" xmlns=""/>
            </a:ext>
          </a:extLst>
        </p:spPr>
      </p:pic>
      <p:sp>
        <p:nvSpPr>
          <p:cNvPr id="5" name="Rectangle 4"/>
          <p:cNvSpPr/>
          <p:nvPr/>
        </p:nvSpPr>
        <p:spPr>
          <a:xfrm>
            <a:off x="1403648" y="2564904"/>
            <a:ext cx="165618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 </a:t>
            </a:r>
            <a:r>
              <a:rPr lang="fr-FR" dirty="0" err="1" smtClean="0"/>
              <a:t>Plannification</a:t>
            </a:r>
            <a:endParaRPr lang="fr-FR" dirty="0"/>
          </a:p>
        </p:txBody>
      </p:sp>
      <p:sp>
        <p:nvSpPr>
          <p:cNvPr id="6" name="Rectangle 5"/>
          <p:cNvSpPr/>
          <p:nvPr/>
        </p:nvSpPr>
        <p:spPr>
          <a:xfrm>
            <a:off x="3635896" y="2132856"/>
            <a:ext cx="2088232" cy="2160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CCPM en étapes</a:t>
            </a:r>
            <a:endParaRPr lang="fr-FR" dirty="0">
              <a:solidFill>
                <a:schemeClr val="tx1"/>
              </a:solidFill>
            </a:endParaRPr>
          </a:p>
        </p:txBody>
      </p:sp>
      <p:sp>
        <p:nvSpPr>
          <p:cNvPr id="7" name="Rectangle 6"/>
          <p:cNvSpPr/>
          <p:nvPr/>
        </p:nvSpPr>
        <p:spPr>
          <a:xfrm>
            <a:off x="3131840" y="2564904"/>
            <a:ext cx="165618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2. Enquête</a:t>
            </a:r>
            <a:endParaRPr lang="fr-FR" dirty="0"/>
          </a:p>
        </p:txBody>
      </p:sp>
      <p:sp>
        <p:nvSpPr>
          <p:cNvPr id="8" name="Rectangle 7"/>
          <p:cNvSpPr/>
          <p:nvPr/>
        </p:nvSpPr>
        <p:spPr>
          <a:xfrm>
            <a:off x="4932040" y="2564904"/>
            <a:ext cx="165618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3. Analyse et élaboration du plan d’action</a:t>
            </a:r>
            <a:endParaRPr lang="fr-FR" dirty="0"/>
          </a:p>
        </p:txBody>
      </p:sp>
      <p:sp>
        <p:nvSpPr>
          <p:cNvPr id="9" name="Rectangle 8"/>
          <p:cNvSpPr/>
          <p:nvPr/>
        </p:nvSpPr>
        <p:spPr>
          <a:xfrm>
            <a:off x="6660232" y="2564904"/>
            <a:ext cx="165618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4. Suivi</a:t>
            </a:r>
            <a:endParaRPr lang="fr-FR" dirty="0"/>
          </a:p>
        </p:txBody>
      </p:sp>
      <p:sp>
        <p:nvSpPr>
          <p:cNvPr id="10" name="Rectangle 9"/>
          <p:cNvSpPr/>
          <p:nvPr/>
        </p:nvSpPr>
        <p:spPr>
          <a:xfrm>
            <a:off x="1403648" y="4221088"/>
            <a:ext cx="165618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Décision de mise en </a:t>
            </a:r>
            <a:r>
              <a:rPr lang="fr-FR" dirty="0" err="1" smtClean="0"/>
              <a:t>oeuvre</a:t>
            </a:r>
            <a:endParaRPr lang="fr-FR" dirty="0"/>
          </a:p>
        </p:txBody>
      </p:sp>
      <p:sp>
        <p:nvSpPr>
          <p:cNvPr id="11" name="Rectangle 10"/>
          <p:cNvSpPr/>
          <p:nvPr/>
        </p:nvSpPr>
        <p:spPr>
          <a:xfrm>
            <a:off x="3131840" y="4221088"/>
            <a:ext cx="165618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Rapport préliminaire</a:t>
            </a:r>
            <a:endParaRPr lang="fr-FR" dirty="0"/>
          </a:p>
        </p:txBody>
      </p:sp>
      <p:sp>
        <p:nvSpPr>
          <p:cNvPr id="12" name="Rectangle 11"/>
          <p:cNvSpPr/>
          <p:nvPr/>
        </p:nvSpPr>
        <p:spPr>
          <a:xfrm>
            <a:off x="4860032" y="4221088"/>
            <a:ext cx="165618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Rapport final et plan d’action</a:t>
            </a:r>
            <a:endParaRPr lang="fr-FR" dirty="0"/>
          </a:p>
        </p:txBody>
      </p:sp>
      <p:sp>
        <p:nvSpPr>
          <p:cNvPr id="13" name="Rectangle 12"/>
          <p:cNvSpPr/>
          <p:nvPr/>
        </p:nvSpPr>
        <p:spPr>
          <a:xfrm>
            <a:off x="6660232" y="4221088"/>
            <a:ext cx="165618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Rapport trimestriel à l’EHP</a:t>
            </a:r>
            <a:endParaRPr lang="fr-FR" dirty="0"/>
          </a:p>
        </p:txBody>
      </p:sp>
      <p:sp>
        <p:nvSpPr>
          <p:cNvPr id="14" name="Rectangle 13"/>
          <p:cNvSpPr/>
          <p:nvPr/>
        </p:nvSpPr>
        <p:spPr>
          <a:xfrm rot="16200000">
            <a:off x="431540" y="2888940"/>
            <a:ext cx="11521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ETAPES</a:t>
            </a:r>
            <a:endParaRPr lang="fr-FR" sz="1200" dirty="0"/>
          </a:p>
        </p:txBody>
      </p:sp>
      <p:sp>
        <p:nvSpPr>
          <p:cNvPr id="16" name="Rectangle 15"/>
          <p:cNvSpPr/>
          <p:nvPr/>
        </p:nvSpPr>
        <p:spPr>
          <a:xfrm rot="16200000">
            <a:off x="431540" y="4473116"/>
            <a:ext cx="11521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RESULTATS</a:t>
            </a:r>
            <a:endParaRPr lang="fr-FR" sz="1200" dirty="0"/>
          </a:p>
        </p:txBody>
      </p:sp>
    </p:spTree>
    <p:extLst>
      <p:ext uri="{BB962C8B-B14F-4D97-AF65-F5344CB8AC3E}">
        <p14:creationId xmlns:p14="http://schemas.microsoft.com/office/powerpoint/2010/main" xmlns="" val="1185215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Arial" panose="020B0604020202020204" pitchFamily="34" charset="0"/>
                <a:cs typeface="Arial" panose="020B0604020202020204" pitchFamily="34" charset="0"/>
              </a:rPr>
              <a:t>Etape</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 </a:t>
            </a:r>
            <a:r>
              <a:rPr lang="en-US" dirty="0" err="1" smtClean="0">
                <a:latin typeface="Arial" panose="020B0604020202020204" pitchFamily="34" charset="0"/>
                <a:cs typeface="Arial" panose="020B0604020202020204" pitchFamily="34" charset="0"/>
              </a:rPr>
              <a:t>Plannification</a:t>
            </a:r>
            <a:endParaRPr lang="en-GB" dirty="0"/>
          </a:p>
        </p:txBody>
      </p:sp>
      <p:sp>
        <p:nvSpPr>
          <p:cNvPr id="3" name="Content Placeholder 2"/>
          <p:cNvSpPr>
            <a:spLocks noGrp="1"/>
          </p:cNvSpPr>
          <p:nvPr>
            <p:ph sz="quarter" idx="1"/>
          </p:nvPr>
        </p:nvSpPr>
        <p:spPr/>
        <p:txBody>
          <a:bodyPr>
            <a:normAutofit fontScale="85000" lnSpcReduction="10000"/>
          </a:bodyPr>
          <a:lstStyle/>
          <a:p>
            <a:r>
              <a:rPr lang="en-US" sz="2600" dirty="0" smtClean="0">
                <a:solidFill>
                  <a:srgbClr val="056CB6"/>
                </a:solidFill>
                <a:latin typeface="Arial"/>
                <a:ea typeface="ヒラギノ明朝 ProN W3"/>
              </a:rPr>
              <a:t>EHP </a:t>
            </a:r>
            <a:r>
              <a:rPr lang="en-US" sz="2600" dirty="0" err="1" smtClean="0">
                <a:solidFill>
                  <a:srgbClr val="056CB6"/>
                </a:solidFill>
                <a:latin typeface="Arial"/>
                <a:ea typeface="ヒラギノ明朝 ProN W3"/>
              </a:rPr>
              <a:t>décide</a:t>
            </a:r>
            <a:r>
              <a:rPr lang="en-US" sz="2600" dirty="0" smtClean="0">
                <a:solidFill>
                  <a:srgbClr val="056CB6"/>
                </a:solidFill>
                <a:latin typeface="Arial"/>
                <a:ea typeface="ヒラギノ明朝 ProN W3"/>
              </a:rPr>
              <a:t> de la </a:t>
            </a:r>
            <a:r>
              <a:rPr lang="en-US" sz="2600" dirty="0" err="1" smtClean="0">
                <a:solidFill>
                  <a:srgbClr val="056CB6"/>
                </a:solidFill>
                <a:latin typeface="Arial"/>
                <a:ea typeface="ヒラギノ明朝 ProN W3"/>
              </a:rPr>
              <a:t>période</a:t>
            </a:r>
            <a:r>
              <a:rPr lang="en-US" sz="2600" dirty="0" smtClean="0">
                <a:solidFill>
                  <a:srgbClr val="056CB6"/>
                </a:solidFill>
                <a:latin typeface="Arial"/>
                <a:ea typeface="ヒラギノ明朝 ProN W3"/>
              </a:rPr>
              <a:t> et de la participation au CCPM</a:t>
            </a:r>
          </a:p>
          <a:p>
            <a:r>
              <a:rPr lang="en-US" sz="2600" dirty="0" smtClean="0">
                <a:solidFill>
                  <a:srgbClr val="056CB6"/>
                </a:solidFill>
                <a:latin typeface="Arial"/>
                <a:ea typeface="ヒラギノ明朝 ProN W3"/>
              </a:rPr>
              <a:t>Discussion du </a:t>
            </a:r>
            <a:r>
              <a:rPr lang="en-US" sz="2600" dirty="0" err="1" smtClean="0">
                <a:solidFill>
                  <a:srgbClr val="056CB6"/>
                </a:solidFill>
                <a:latin typeface="Arial"/>
                <a:ea typeface="ヒラギノ明朝 ProN W3"/>
              </a:rPr>
              <a:t>groupe</a:t>
            </a:r>
            <a:r>
              <a:rPr lang="en-US" sz="2600" dirty="0" smtClean="0">
                <a:solidFill>
                  <a:srgbClr val="056CB6"/>
                </a:solidFill>
                <a:latin typeface="Arial"/>
                <a:ea typeface="ヒラギノ明朝 ProN W3"/>
              </a:rPr>
              <a:t> de coordination inter clusters</a:t>
            </a:r>
          </a:p>
          <a:p>
            <a:r>
              <a:rPr lang="en-GB" sz="2600" dirty="0" err="1" smtClean="0">
                <a:solidFill>
                  <a:srgbClr val="056CB6"/>
                </a:solidFill>
                <a:latin typeface="Arial"/>
                <a:ea typeface="ヒラギノ明朝 ProN W3"/>
              </a:rPr>
              <a:t>Chaque</a:t>
            </a:r>
            <a:r>
              <a:rPr lang="en-GB" sz="2600" dirty="0" smtClean="0">
                <a:solidFill>
                  <a:srgbClr val="056CB6"/>
                </a:solidFill>
                <a:latin typeface="Arial"/>
                <a:ea typeface="ヒラギノ明朝 ProN W3"/>
              </a:rPr>
              <a:t> cluster se </a:t>
            </a:r>
            <a:r>
              <a:rPr lang="en-GB" sz="2600" dirty="0" err="1" smtClean="0">
                <a:solidFill>
                  <a:srgbClr val="056CB6"/>
                </a:solidFill>
                <a:latin typeface="Arial"/>
                <a:ea typeface="ヒラギノ明朝 ProN W3"/>
              </a:rPr>
              <a:t>réuni</a:t>
            </a:r>
            <a:r>
              <a:rPr lang="en-GB" sz="2600" dirty="0" smtClean="0">
                <a:solidFill>
                  <a:srgbClr val="056CB6"/>
                </a:solidFill>
                <a:latin typeface="Arial"/>
                <a:ea typeface="ヒラギノ明朝 ProN W3"/>
              </a:rPr>
              <a:t> pour:</a:t>
            </a:r>
          </a:p>
          <a:p>
            <a:pPr lvl="1"/>
            <a:r>
              <a:rPr lang="en-GB" sz="2100" dirty="0" err="1" smtClean="0">
                <a:solidFill>
                  <a:srgbClr val="056CB6"/>
                </a:solidFill>
                <a:latin typeface="Arial"/>
                <a:ea typeface="ヒラギノ明朝 ProN W3"/>
              </a:rPr>
              <a:t>Discuter</a:t>
            </a:r>
            <a:r>
              <a:rPr lang="en-GB" sz="2100" dirty="0" smtClean="0">
                <a:solidFill>
                  <a:srgbClr val="056CB6"/>
                </a:solidFill>
                <a:latin typeface="Arial"/>
                <a:ea typeface="ヒラギノ明朝 ProN W3"/>
              </a:rPr>
              <a:t> du but du CCPM, du </a:t>
            </a:r>
            <a:r>
              <a:rPr lang="en-GB" sz="2100" dirty="0" err="1" smtClean="0">
                <a:solidFill>
                  <a:srgbClr val="056CB6"/>
                </a:solidFill>
                <a:latin typeface="Arial"/>
                <a:ea typeface="ヒラギノ明朝 ProN W3"/>
              </a:rPr>
              <a:t>processus</a:t>
            </a:r>
            <a:r>
              <a:rPr lang="en-GB" sz="2100" dirty="0" smtClean="0">
                <a:solidFill>
                  <a:srgbClr val="056CB6"/>
                </a:solidFill>
                <a:latin typeface="Arial"/>
                <a:ea typeface="ヒラギノ明朝 ProN W3"/>
              </a:rPr>
              <a:t>, de la </a:t>
            </a:r>
            <a:r>
              <a:rPr lang="en-GB" sz="2100" dirty="0" err="1" smtClean="0">
                <a:solidFill>
                  <a:srgbClr val="056CB6"/>
                </a:solidFill>
                <a:latin typeface="Arial"/>
                <a:ea typeface="ヒラギノ明朝 ProN W3"/>
              </a:rPr>
              <a:t>méthodologie</a:t>
            </a:r>
            <a:r>
              <a:rPr lang="en-GB" sz="2100" dirty="0" smtClean="0">
                <a:solidFill>
                  <a:srgbClr val="056CB6"/>
                </a:solidFill>
                <a:latin typeface="Arial"/>
                <a:ea typeface="ヒラギノ明朝 ProN W3"/>
              </a:rPr>
              <a:t> et des </a:t>
            </a:r>
            <a:r>
              <a:rPr lang="en-GB" sz="2100" dirty="0" err="1" smtClean="0">
                <a:solidFill>
                  <a:srgbClr val="056CB6"/>
                </a:solidFill>
                <a:latin typeface="Arial"/>
                <a:ea typeface="ヒラギノ明朝 ProN W3"/>
              </a:rPr>
              <a:t>résultats</a:t>
            </a:r>
            <a:r>
              <a:rPr lang="en-GB" sz="2100" dirty="0" smtClean="0">
                <a:solidFill>
                  <a:srgbClr val="056CB6"/>
                </a:solidFill>
                <a:latin typeface="Arial"/>
                <a:ea typeface="ヒラギノ明朝 ProN W3"/>
              </a:rPr>
              <a:t> </a:t>
            </a:r>
            <a:endParaRPr lang="en-GB" sz="2100" dirty="0">
              <a:solidFill>
                <a:srgbClr val="056CB6"/>
              </a:solidFill>
              <a:latin typeface="Arial"/>
              <a:ea typeface="ヒラギノ明朝 ProN W3"/>
            </a:endParaRPr>
          </a:p>
          <a:p>
            <a:pPr lvl="1"/>
            <a:r>
              <a:rPr lang="en-GB" sz="2100" dirty="0" smtClean="0">
                <a:solidFill>
                  <a:srgbClr val="056CB6"/>
                </a:solidFill>
                <a:latin typeface="Arial"/>
                <a:ea typeface="ヒラギノ明朝 ProN W3"/>
              </a:rPr>
              <a:t>Clarifier la </a:t>
            </a:r>
            <a:r>
              <a:rPr lang="en-GB" sz="2100" dirty="0" err="1" smtClean="0">
                <a:solidFill>
                  <a:srgbClr val="056CB6"/>
                </a:solidFill>
                <a:latin typeface="Arial"/>
                <a:ea typeface="ヒラギノ明朝 ProN W3"/>
              </a:rPr>
              <a:t>période</a:t>
            </a:r>
            <a:r>
              <a:rPr lang="en-GB" sz="2100" dirty="0" smtClean="0">
                <a:solidFill>
                  <a:srgbClr val="056CB6"/>
                </a:solidFill>
                <a:latin typeface="Arial"/>
                <a:ea typeface="ヒラギノ明朝 ProN W3"/>
              </a:rPr>
              <a:t> pour: </a:t>
            </a:r>
            <a:endParaRPr lang="en-GB" sz="2100" dirty="0">
              <a:solidFill>
                <a:srgbClr val="056CB6"/>
              </a:solidFill>
              <a:latin typeface="Arial"/>
              <a:ea typeface="ヒラギノ明朝 ProN W3"/>
            </a:endParaRPr>
          </a:p>
          <a:p>
            <a:pPr lvl="2"/>
            <a:r>
              <a:rPr lang="en-GB" sz="1900" dirty="0" smtClean="0">
                <a:solidFill>
                  <a:srgbClr val="056CB6"/>
                </a:solidFill>
                <a:latin typeface="Arial"/>
                <a:ea typeface="ヒラギノ明朝 ProN W3"/>
              </a:rPr>
              <a:t>Dates de début et fin de </a:t>
            </a:r>
            <a:r>
              <a:rPr lang="en-GB" sz="1900" dirty="0" err="1" smtClean="0">
                <a:solidFill>
                  <a:srgbClr val="056CB6"/>
                </a:solidFill>
                <a:latin typeface="Arial"/>
                <a:ea typeface="ヒラギノ明朝 ProN W3"/>
              </a:rPr>
              <a:t>l’enquête</a:t>
            </a:r>
            <a:r>
              <a:rPr lang="en-GB" sz="1900" dirty="0" smtClean="0">
                <a:solidFill>
                  <a:srgbClr val="056CB6"/>
                </a:solidFill>
                <a:latin typeface="Arial"/>
                <a:ea typeface="ヒラギノ明朝 ProN W3"/>
              </a:rPr>
              <a:t> (environ 2 </a:t>
            </a:r>
            <a:r>
              <a:rPr lang="en-GB" sz="1900" dirty="0" err="1" smtClean="0">
                <a:solidFill>
                  <a:srgbClr val="056CB6"/>
                </a:solidFill>
                <a:latin typeface="Arial"/>
                <a:ea typeface="ヒラギノ明朝 ProN W3"/>
              </a:rPr>
              <a:t>semaines</a:t>
            </a:r>
            <a:r>
              <a:rPr lang="en-GB" sz="1900" dirty="0" smtClean="0">
                <a:solidFill>
                  <a:srgbClr val="056CB6"/>
                </a:solidFill>
                <a:latin typeface="Arial"/>
                <a:ea typeface="ヒラギノ明朝 ProN W3"/>
              </a:rPr>
              <a:t>)</a:t>
            </a:r>
            <a:endParaRPr lang="en-GB" sz="1900" dirty="0">
              <a:solidFill>
                <a:srgbClr val="056CB6"/>
              </a:solidFill>
              <a:latin typeface="Arial"/>
              <a:ea typeface="ヒラギノ明朝 ProN W3"/>
            </a:endParaRPr>
          </a:p>
          <a:p>
            <a:pPr lvl="2"/>
            <a:r>
              <a:rPr lang="en-GB" sz="1900" dirty="0">
                <a:solidFill>
                  <a:srgbClr val="056CB6"/>
                </a:solidFill>
                <a:latin typeface="Arial"/>
                <a:ea typeface="ヒラギノ明朝 ProN W3"/>
              </a:rPr>
              <a:t>Circulation </a:t>
            </a:r>
            <a:r>
              <a:rPr lang="en-GB" sz="1900" dirty="0" smtClean="0">
                <a:solidFill>
                  <a:srgbClr val="056CB6"/>
                </a:solidFill>
                <a:latin typeface="Arial"/>
                <a:ea typeface="ヒラギノ明朝 ProN W3"/>
              </a:rPr>
              <a:t>du rapport </a:t>
            </a:r>
            <a:r>
              <a:rPr lang="en-GB" sz="1900" dirty="0" err="1" smtClean="0">
                <a:solidFill>
                  <a:srgbClr val="056CB6"/>
                </a:solidFill>
                <a:latin typeface="Arial"/>
                <a:ea typeface="ヒラギノ明朝 ProN W3"/>
              </a:rPr>
              <a:t>préliminaire</a:t>
            </a:r>
            <a:r>
              <a:rPr lang="en-GB" sz="1900" dirty="0" smtClean="0">
                <a:solidFill>
                  <a:srgbClr val="056CB6"/>
                </a:solidFill>
                <a:latin typeface="Arial"/>
                <a:ea typeface="ヒラギノ明朝 ProN W3"/>
              </a:rPr>
              <a:t> des performances de la coordination et du rapport de la description du cluster </a:t>
            </a:r>
            <a:endParaRPr lang="en-GB" sz="1900" dirty="0">
              <a:solidFill>
                <a:srgbClr val="056CB6"/>
              </a:solidFill>
              <a:latin typeface="Arial"/>
              <a:ea typeface="ヒラギノ明朝 ProN W3"/>
            </a:endParaRPr>
          </a:p>
          <a:p>
            <a:pPr lvl="2"/>
            <a:r>
              <a:rPr lang="en-GB" sz="1900" dirty="0" err="1" smtClean="0">
                <a:solidFill>
                  <a:srgbClr val="056CB6"/>
                </a:solidFill>
                <a:latin typeface="Arial"/>
                <a:ea typeface="ヒラギノ明朝 ProN W3"/>
              </a:rPr>
              <a:t>Réunion</a:t>
            </a:r>
            <a:r>
              <a:rPr lang="en-GB" sz="1900" dirty="0" smtClean="0">
                <a:solidFill>
                  <a:srgbClr val="056CB6"/>
                </a:solidFill>
                <a:latin typeface="Arial"/>
                <a:ea typeface="ヒラギノ明朝 ProN W3"/>
              </a:rPr>
              <a:t> du cluster pour </a:t>
            </a:r>
            <a:r>
              <a:rPr lang="en-GB" sz="1900" dirty="0" err="1" smtClean="0">
                <a:solidFill>
                  <a:srgbClr val="056CB6"/>
                </a:solidFill>
                <a:latin typeface="Arial"/>
                <a:ea typeface="ヒラギノ明朝 ProN W3"/>
              </a:rPr>
              <a:t>finaliser</a:t>
            </a:r>
            <a:r>
              <a:rPr lang="en-GB" sz="1900" dirty="0" smtClean="0">
                <a:solidFill>
                  <a:srgbClr val="056CB6"/>
                </a:solidFill>
                <a:latin typeface="Arial"/>
                <a:ea typeface="ヒラギノ明朝 ProN W3"/>
              </a:rPr>
              <a:t> le rapport de performance de la coordination (</a:t>
            </a:r>
            <a:r>
              <a:rPr lang="en-GB" sz="1900" dirty="0" err="1" smtClean="0">
                <a:solidFill>
                  <a:srgbClr val="056CB6"/>
                </a:solidFill>
                <a:latin typeface="Arial"/>
                <a:ea typeface="ヒラギノ明朝 ProN W3"/>
              </a:rPr>
              <a:t>contextualiser</a:t>
            </a:r>
            <a:r>
              <a:rPr lang="en-GB" sz="1900" dirty="0" smtClean="0">
                <a:solidFill>
                  <a:srgbClr val="056CB6"/>
                </a:solidFill>
                <a:latin typeface="Arial"/>
                <a:ea typeface="ヒラギノ明朝 ProN W3"/>
              </a:rPr>
              <a:t>), y </a:t>
            </a:r>
            <a:r>
              <a:rPr lang="en-GB" sz="1900" dirty="0" err="1" smtClean="0">
                <a:solidFill>
                  <a:srgbClr val="056CB6"/>
                </a:solidFill>
                <a:latin typeface="Arial"/>
                <a:ea typeface="ヒラギノ明朝 ProN W3"/>
              </a:rPr>
              <a:t>compris</a:t>
            </a:r>
            <a:r>
              <a:rPr lang="en-GB" sz="1900" dirty="0" smtClean="0">
                <a:solidFill>
                  <a:srgbClr val="056CB6"/>
                </a:solidFill>
                <a:latin typeface="Arial"/>
                <a:ea typeface="ヒラギノ明朝 ProN W3"/>
              </a:rPr>
              <a:t> le </a:t>
            </a:r>
            <a:r>
              <a:rPr lang="en-GB" sz="1900" dirty="0" err="1" smtClean="0">
                <a:solidFill>
                  <a:srgbClr val="056CB6"/>
                </a:solidFill>
                <a:latin typeface="Arial"/>
                <a:ea typeface="ヒラギノ明朝 ProN W3"/>
              </a:rPr>
              <a:t>developpement</a:t>
            </a:r>
            <a:r>
              <a:rPr lang="en-GB" sz="1900" dirty="0" smtClean="0">
                <a:solidFill>
                  <a:srgbClr val="056CB6"/>
                </a:solidFill>
                <a:latin typeface="Arial"/>
                <a:ea typeface="ヒラギノ明朝 ProN W3"/>
              </a:rPr>
              <a:t> du plan </a:t>
            </a:r>
            <a:r>
              <a:rPr lang="en-GB" sz="1900" dirty="0" err="1" smtClean="0">
                <a:solidFill>
                  <a:srgbClr val="056CB6"/>
                </a:solidFill>
                <a:latin typeface="Arial"/>
                <a:ea typeface="ヒラギノ明朝 ProN W3"/>
              </a:rPr>
              <a:t>d’action</a:t>
            </a:r>
            <a:endParaRPr lang="en-GB" sz="1900" dirty="0">
              <a:solidFill>
                <a:srgbClr val="056CB6"/>
              </a:solidFill>
              <a:latin typeface="Arial"/>
              <a:ea typeface="ヒラギノ明朝 ProN W3"/>
            </a:endParaRPr>
          </a:p>
          <a:p>
            <a:pPr lvl="1"/>
            <a:r>
              <a:rPr lang="en-US" sz="2100" dirty="0" smtClean="0">
                <a:solidFill>
                  <a:srgbClr val="056CB6"/>
                </a:solidFill>
                <a:latin typeface="Arial"/>
                <a:ea typeface="ヒラギノ明朝 ProN W3"/>
              </a:rPr>
              <a:t>Clarifier le </a:t>
            </a:r>
            <a:r>
              <a:rPr lang="en-US" sz="2100" dirty="0" err="1" smtClean="0">
                <a:solidFill>
                  <a:srgbClr val="056CB6"/>
                </a:solidFill>
                <a:latin typeface="Arial"/>
                <a:ea typeface="ヒラギノ明朝 ProN W3"/>
              </a:rPr>
              <a:t>rôle</a:t>
            </a:r>
            <a:r>
              <a:rPr lang="en-US" sz="2100" dirty="0" smtClean="0">
                <a:solidFill>
                  <a:srgbClr val="056CB6"/>
                </a:solidFill>
                <a:latin typeface="Arial"/>
                <a:ea typeface="ヒラギノ明朝 ProN W3"/>
              </a:rPr>
              <a:t> de </a:t>
            </a:r>
            <a:r>
              <a:rPr lang="en-US" sz="2100" dirty="0" err="1" smtClean="0">
                <a:solidFill>
                  <a:srgbClr val="056CB6"/>
                </a:solidFill>
                <a:latin typeface="Arial"/>
                <a:ea typeface="ヒラギノ明朝 ProN W3"/>
              </a:rPr>
              <a:t>l’homologue</a:t>
            </a:r>
            <a:r>
              <a:rPr lang="en-US" sz="2100" dirty="0" smtClean="0">
                <a:solidFill>
                  <a:srgbClr val="056CB6"/>
                </a:solidFill>
                <a:latin typeface="Arial"/>
                <a:ea typeface="ヒラギノ明朝 ProN W3"/>
              </a:rPr>
              <a:t>, le </a:t>
            </a:r>
            <a:r>
              <a:rPr lang="en-US" sz="2100" dirty="0" err="1" smtClean="0">
                <a:solidFill>
                  <a:srgbClr val="056CB6"/>
                </a:solidFill>
                <a:latin typeface="Arial"/>
                <a:ea typeface="ヒラギノ明朝 ProN W3"/>
              </a:rPr>
              <a:t>gouvernement</a:t>
            </a:r>
            <a:endParaRPr lang="en-US" sz="2100" dirty="0" smtClean="0">
              <a:solidFill>
                <a:srgbClr val="056CB6"/>
              </a:solidFill>
              <a:latin typeface="Arial"/>
              <a:ea typeface="ヒラギノ明朝 ProN W3"/>
            </a:endParaRPr>
          </a:p>
          <a:p>
            <a:pPr lvl="1"/>
            <a:r>
              <a:rPr lang="en-GB" sz="2100" dirty="0" err="1" smtClean="0">
                <a:solidFill>
                  <a:srgbClr val="056CB6"/>
                </a:solidFill>
                <a:latin typeface="Arial"/>
                <a:ea typeface="ヒラギノ明朝 ProN W3"/>
              </a:rPr>
              <a:t>Etablir</a:t>
            </a:r>
            <a:r>
              <a:rPr lang="en-GB" sz="2100" dirty="0" smtClean="0">
                <a:solidFill>
                  <a:srgbClr val="056CB6"/>
                </a:solidFill>
                <a:latin typeface="Arial"/>
                <a:ea typeface="ヒラギノ明朝 ProN W3"/>
              </a:rPr>
              <a:t> des engagements pour le </a:t>
            </a:r>
            <a:r>
              <a:rPr lang="en-GB" sz="2100" dirty="0" err="1" smtClean="0">
                <a:solidFill>
                  <a:srgbClr val="056CB6"/>
                </a:solidFill>
                <a:latin typeface="Arial"/>
                <a:ea typeface="ヒラギノ明朝 ProN W3"/>
              </a:rPr>
              <a:t>suivi</a:t>
            </a:r>
            <a:r>
              <a:rPr lang="en-GB" sz="2100" dirty="0" smtClean="0">
                <a:solidFill>
                  <a:srgbClr val="056CB6"/>
                </a:solidFill>
                <a:latin typeface="Arial"/>
                <a:ea typeface="ヒラギノ明朝 ProN W3"/>
              </a:rPr>
              <a:t> des actions </a:t>
            </a:r>
            <a:r>
              <a:rPr lang="en-GB" sz="2100" dirty="0" err="1" smtClean="0">
                <a:solidFill>
                  <a:srgbClr val="056CB6"/>
                </a:solidFill>
                <a:latin typeface="Arial"/>
                <a:ea typeface="ヒラギノ明朝 ProN W3"/>
              </a:rPr>
              <a:t>identifées</a:t>
            </a:r>
            <a:r>
              <a:rPr lang="en-GB" sz="2100" dirty="0" smtClean="0">
                <a:solidFill>
                  <a:srgbClr val="056CB6"/>
                </a:solidFill>
                <a:latin typeface="Arial"/>
                <a:ea typeface="ヒラギノ明朝 ProN W3"/>
              </a:rPr>
              <a:t> </a:t>
            </a:r>
            <a:r>
              <a:rPr lang="en-GB" sz="2100" dirty="0" err="1" smtClean="0">
                <a:solidFill>
                  <a:srgbClr val="056CB6"/>
                </a:solidFill>
                <a:latin typeface="Arial"/>
                <a:ea typeface="ヒラギノ明朝 ProN W3"/>
              </a:rPr>
              <a:t>afin</a:t>
            </a:r>
            <a:r>
              <a:rPr lang="en-GB" sz="2100" dirty="0" smtClean="0">
                <a:solidFill>
                  <a:srgbClr val="056CB6"/>
                </a:solidFill>
                <a:latin typeface="Arial"/>
                <a:ea typeface="ヒラギノ明朝 ProN W3"/>
              </a:rPr>
              <a:t> </a:t>
            </a:r>
            <a:r>
              <a:rPr lang="en-GB" sz="2100" dirty="0" err="1" smtClean="0">
                <a:solidFill>
                  <a:srgbClr val="056CB6"/>
                </a:solidFill>
                <a:latin typeface="Arial"/>
                <a:ea typeface="ヒラギノ明朝 ProN W3"/>
              </a:rPr>
              <a:t>d’améliorer</a:t>
            </a:r>
            <a:r>
              <a:rPr lang="en-GB" sz="2100" dirty="0" smtClean="0">
                <a:solidFill>
                  <a:srgbClr val="056CB6"/>
                </a:solidFill>
                <a:latin typeface="Arial"/>
                <a:ea typeface="ヒラギノ明朝 ProN W3"/>
              </a:rPr>
              <a:t> la performance du cluster.</a:t>
            </a:r>
          </a:p>
          <a:p>
            <a:pPr marL="274320" lvl="1" indent="0">
              <a:buNone/>
            </a:pPr>
            <a:endParaRPr lang="en-GB" sz="2100" dirty="0">
              <a:solidFill>
                <a:srgbClr val="056CB6"/>
              </a:solidFill>
              <a:latin typeface="Arial"/>
              <a:ea typeface="ヒラギノ明朝 ProN W3"/>
            </a:endParaRPr>
          </a:p>
          <a:p>
            <a:r>
              <a:rPr lang="en-US" sz="2600" i="1" dirty="0" err="1" smtClean="0">
                <a:solidFill>
                  <a:srgbClr val="056CB6"/>
                </a:solidFill>
                <a:latin typeface="Arial"/>
                <a:ea typeface="ヒラギノ明朝 ProN W3"/>
              </a:rPr>
              <a:t>Résultat</a:t>
            </a:r>
            <a:r>
              <a:rPr lang="en-US" sz="2600" i="1" dirty="0" smtClean="0">
                <a:solidFill>
                  <a:srgbClr val="056CB6"/>
                </a:solidFill>
                <a:latin typeface="Arial"/>
                <a:ea typeface="ヒラギノ明朝 ProN W3"/>
              </a:rPr>
              <a:t> I: Accord </a:t>
            </a:r>
            <a:r>
              <a:rPr lang="en-US" sz="2600" i="1" dirty="0" err="1" smtClean="0">
                <a:solidFill>
                  <a:srgbClr val="056CB6"/>
                </a:solidFill>
                <a:latin typeface="Arial"/>
                <a:ea typeface="ヒラギノ明朝 ProN W3"/>
              </a:rPr>
              <a:t>sur</a:t>
            </a:r>
            <a:r>
              <a:rPr lang="en-US" sz="2600" i="1" dirty="0" smtClean="0">
                <a:solidFill>
                  <a:srgbClr val="056CB6"/>
                </a:solidFill>
                <a:latin typeface="Arial"/>
                <a:ea typeface="ヒラギノ明朝 ProN W3"/>
              </a:rPr>
              <a:t> la </a:t>
            </a:r>
            <a:r>
              <a:rPr lang="en-US" sz="2600" i="1" dirty="0" err="1" smtClean="0">
                <a:solidFill>
                  <a:srgbClr val="056CB6"/>
                </a:solidFill>
                <a:latin typeface="Arial"/>
                <a:ea typeface="ヒラギノ明朝 ProN W3"/>
              </a:rPr>
              <a:t>mise</a:t>
            </a:r>
            <a:r>
              <a:rPr lang="en-US" sz="2600" i="1" dirty="0" smtClean="0">
                <a:solidFill>
                  <a:srgbClr val="056CB6"/>
                </a:solidFill>
                <a:latin typeface="Arial"/>
                <a:ea typeface="ヒラギノ明朝 ProN W3"/>
              </a:rPr>
              <a:t> en oeuvre et la </a:t>
            </a:r>
            <a:r>
              <a:rPr lang="en-US" sz="2600" i="1" dirty="0" err="1" smtClean="0">
                <a:solidFill>
                  <a:srgbClr val="056CB6"/>
                </a:solidFill>
                <a:latin typeface="Arial"/>
                <a:ea typeface="ヒラギノ明朝 ProN W3"/>
              </a:rPr>
              <a:t>periode</a:t>
            </a:r>
            <a:endParaRPr lang="en-GB" sz="2600" i="1" dirty="0">
              <a:solidFill>
                <a:srgbClr val="056CB6"/>
              </a:solidFill>
              <a:latin typeface="Arial"/>
              <a:ea typeface="ヒラギノ明朝 ProN W3"/>
            </a:endParaRPr>
          </a:p>
          <a:p>
            <a:endParaRPr lang="en-GB" sz="2400" dirty="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xmlns="" val="22369480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19478</TotalTime>
  <Words>1997</Words>
  <Application>Microsoft Office PowerPoint</Application>
  <PresentationFormat>On-screen Show (4:3)</PresentationFormat>
  <Paragraphs>193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Cluster Coordination Performance Monitoring</vt:lpstr>
      <vt:lpstr>Qu’est ce que c’est qu’un CCPM?</vt:lpstr>
      <vt:lpstr>D’ou vient le CCPM ?</vt:lpstr>
      <vt:lpstr>Pourquoi suivre les performances de coordination du cluster?</vt:lpstr>
      <vt:lpstr>Le CCPM n’est pas …</vt:lpstr>
      <vt:lpstr>Quand mettre en oeuvre un CCPM?</vt:lpstr>
      <vt:lpstr>Qui participe au CCPM?</vt:lpstr>
      <vt:lpstr>CCPM en étapes</vt:lpstr>
      <vt:lpstr>Etape I: Plannification</vt:lpstr>
      <vt:lpstr>Etape II: L’enquête</vt:lpstr>
      <vt:lpstr>Etape II: L’enquête</vt:lpstr>
      <vt:lpstr>Etape II: L’enquête</vt:lpstr>
      <vt:lpstr>Etape II: L’enquête</vt:lpstr>
      <vt:lpstr>Etape III: Analyse du Cluster et plan d’action</vt:lpstr>
      <vt:lpstr>Etape III: Analyse du Cluster et plan d’action</vt:lpstr>
      <vt:lpstr>Etape IV: Suivi et contôle</vt:lpstr>
    </vt:vector>
  </TitlesOfParts>
  <Company>OCHA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Cluster Performance Monitoring</dc:title>
  <dc:creator>OCHA</dc:creator>
  <cp:lastModifiedBy>Geraldine</cp:lastModifiedBy>
  <cp:revision>89</cp:revision>
  <cp:lastPrinted>2014-01-30T10:10:56Z</cp:lastPrinted>
  <dcterms:created xsi:type="dcterms:W3CDTF">2013-10-25T12:33:47Z</dcterms:created>
  <dcterms:modified xsi:type="dcterms:W3CDTF">2016-06-08T14:18:31Z</dcterms:modified>
</cp:coreProperties>
</file>