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2"/>
  </p:notesMasterIdLst>
  <p:handoutMasterIdLst>
    <p:handoutMasterId r:id="rId23"/>
  </p:handoutMasterIdLst>
  <p:sldIdLst>
    <p:sldId id="292" r:id="rId2"/>
    <p:sldId id="318" r:id="rId3"/>
    <p:sldId id="303" r:id="rId4"/>
    <p:sldId id="305" r:id="rId5"/>
    <p:sldId id="309" r:id="rId6"/>
    <p:sldId id="268" r:id="rId7"/>
    <p:sldId id="299" r:id="rId8"/>
    <p:sldId id="310" r:id="rId9"/>
    <p:sldId id="297" r:id="rId10"/>
    <p:sldId id="277" r:id="rId11"/>
    <p:sldId id="308" r:id="rId12"/>
    <p:sldId id="280" r:id="rId13"/>
    <p:sldId id="275" r:id="rId14"/>
    <p:sldId id="281" r:id="rId15"/>
    <p:sldId id="294" r:id="rId16"/>
    <p:sldId id="282" r:id="rId17"/>
    <p:sldId id="317" r:id="rId18"/>
    <p:sldId id="287" r:id="rId19"/>
    <p:sldId id="286" r:id="rId20"/>
    <p:sldId id="307" r:id="rId2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 Lewis" initials="GL" lastIdx="1" clrIdx="0">
    <p:extLst/>
  </p:cmAuthor>
  <p:cmAuthor id="2" name="Petra Heusser" initials="PH" lastIdx="0" clrIdx="1">
    <p:extLst>
      <p:ext uri="{19B8F6BF-5375-455C-9EA6-DF929625EA0E}">
        <p15:presenceInfo xmlns:p15="http://schemas.microsoft.com/office/powerpoint/2012/main" xmlns="" userId="S-1-5-21-889838981-920820592-1903951286-739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8618A"/>
    <a:srgbClr val="1E076D"/>
    <a:srgbClr val="FFD7EF"/>
    <a:srgbClr val="FFA6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2652" autoAdjust="0"/>
  </p:normalViewPr>
  <p:slideViewPr>
    <p:cSldViewPr>
      <p:cViewPr varScale="1">
        <p:scale>
          <a:sx n="67" d="100"/>
          <a:sy n="67" d="100"/>
        </p:scale>
        <p:origin x="-1242" y="-108"/>
      </p:cViewPr>
      <p:guideLst>
        <p:guide orient="horz" pos="2160"/>
        <p:guide pos="2880"/>
      </p:guideLst>
    </p:cSldViewPr>
  </p:slideViewPr>
  <p:outlineViewPr>
    <p:cViewPr>
      <p:scale>
        <a:sx n="33" d="100"/>
        <a:sy n="33" d="100"/>
      </p:scale>
      <p:origin x="0" y="3128"/>
    </p:cViewPr>
  </p:outlineViewPr>
  <p:notesTextViewPr>
    <p:cViewPr>
      <p:scale>
        <a:sx n="1" d="1"/>
        <a:sy n="1" d="1"/>
      </p:scale>
      <p:origin x="0" y="0"/>
    </p:cViewPr>
  </p:notesTextViewPr>
  <p:sorterViewPr>
    <p:cViewPr>
      <p:scale>
        <a:sx n="100" d="100"/>
        <a:sy n="100" d="100"/>
      </p:scale>
      <p:origin x="0" y="-5172"/>
    </p:cViewPr>
  </p:sorterViewPr>
  <p:notesViewPr>
    <p:cSldViewPr>
      <p:cViewPr>
        <p:scale>
          <a:sx n="100" d="100"/>
          <a:sy n="100" d="100"/>
        </p:scale>
        <p:origin x="1866" y="-1536"/>
      </p:cViewPr>
      <p:guideLst>
        <p:guide orient="horz" pos="3127"/>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5F2A9-C966-DB47-89B7-7A373631FA6B}" type="doc">
      <dgm:prSet loTypeId="urn:microsoft.com/office/officeart/2005/8/layout/chevron2" loCatId="" qsTypeId="urn:microsoft.com/office/officeart/2005/8/quickstyle/simple4" qsCatId="simple" csTypeId="urn:microsoft.com/office/officeart/2005/8/colors/accent5_5" csCatId="accent5" phldr="1"/>
      <dgm:spPr/>
      <dgm:t>
        <a:bodyPr/>
        <a:lstStyle/>
        <a:p>
          <a:endParaRPr lang="en-US"/>
        </a:p>
      </dgm:t>
    </dgm:pt>
    <dgm:pt modelId="{5401C56E-8EE9-8144-8DC9-F41DC7C079D0}">
      <dgm:prSet phldrT="[Text]" custT="1"/>
      <dgm:spPr/>
      <dgm:t>
        <a:bodyPr/>
        <a:lstStyle/>
        <a:p>
          <a:r>
            <a:rPr lang="en-US" sz="2200" dirty="0" smtClean="0"/>
            <a:t>1</a:t>
          </a:r>
          <a:endParaRPr lang="en-US" sz="2200" dirty="0"/>
        </a:p>
      </dgm:t>
    </dgm:pt>
    <dgm:pt modelId="{D92BAEEF-1BD4-9942-A292-F0A6A4400387}" type="parTrans" cxnId="{DB48169E-120F-AF41-8C28-4B7BA9397813}">
      <dgm:prSet/>
      <dgm:spPr/>
      <dgm:t>
        <a:bodyPr/>
        <a:lstStyle/>
        <a:p>
          <a:endParaRPr lang="en-US"/>
        </a:p>
      </dgm:t>
    </dgm:pt>
    <dgm:pt modelId="{5943A0E7-2E1D-7D43-A5A3-F0BA2BD7E87A}" type="sibTrans" cxnId="{DB48169E-120F-AF41-8C28-4B7BA9397813}">
      <dgm:prSet/>
      <dgm:spPr/>
      <dgm:t>
        <a:bodyPr/>
        <a:lstStyle/>
        <a:p>
          <a:endParaRPr lang="en-US"/>
        </a:p>
      </dgm:t>
    </dgm:pt>
    <dgm:pt modelId="{97EEC09A-98DA-C146-947C-8D5A58720F28}">
      <dgm:prSet phldrT="[Text]" custT="1"/>
      <dgm:spPr/>
      <dgm:t>
        <a:bodyPr/>
        <a:lstStyle/>
        <a:p>
          <a:r>
            <a:rPr lang="fr-FR" sz="2200" dirty="0" smtClean="0">
              <a:solidFill>
                <a:srgbClr val="48618A"/>
              </a:solidFill>
            </a:rPr>
            <a:t>SOUTENIR LA PRESTATION DE SERVICES </a:t>
          </a:r>
          <a:endParaRPr lang="en-US" sz="2200" dirty="0">
            <a:solidFill>
              <a:srgbClr val="48618A"/>
            </a:solidFill>
          </a:endParaRPr>
        </a:p>
      </dgm:t>
    </dgm:pt>
    <dgm:pt modelId="{7252200C-CA8A-AF4A-806B-7C3D1E5F1C1C}" type="parTrans" cxnId="{92FB2A88-E703-A04A-BCD4-51A3C2FBC951}">
      <dgm:prSet/>
      <dgm:spPr/>
      <dgm:t>
        <a:bodyPr/>
        <a:lstStyle/>
        <a:p>
          <a:endParaRPr lang="en-US"/>
        </a:p>
      </dgm:t>
    </dgm:pt>
    <dgm:pt modelId="{0546BD7A-7894-BC41-A3CE-0F9D5F82CEBA}" type="sibTrans" cxnId="{92FB2A88-E703-A04A-BCD4-51A3C2FBC951}">
      <dgm:prSet/>
      <dgm:spPr/>
      <dgm:t>
        <a:bodyPr/>
        <a:lstStyle/>
        <a:p>
          <a:endParaRPr lang="en-US"/>
        </a:p>
      </dgm:t>
    </dgm:pt>
    <dgm:pt modelId="{2547F0E3-8074-2B4D-80CC-3655729A9E3C}">
      <dgm:prSet phldrT="[Text]" custT="1"/>
      <dgm:spPr/>
      <dgm:t>
        <a:bodyPr/>
        <a:lstStyle/>
        <a:p>
          <a:r>
            <a:rPr lang="en-US" sz="2200" dirty="0" smtClean="0"/>
            <a:t>5. </a:t>
          </a:r>
          <a:endParaRPr lang="en-US" sz="2200" dirty="0"/>
        </a:p>
      </dgm:t>
    </dgm:pt>
    <dgm:pt modelId="{9CED8E60-DDDF-4A49-B035-6920EFBA42B2}" type="parTrans" cxnId="{A7B4A71B-35DC-9B41-9E69-5DA2D121378F}">
      <dgm:prSet/>
      <dgm:spPr/>
      <dgm:t>
        <a:bodyPr/>
        <a:lstStyle/>
        <a:p>
          <a:endParaRPr lang="en-US"/>
        </a:p>
      </dgm:t>
    </dgm:pt>
    <dgm:pt modelId="{4CEB6A3E-52CA-F745-8995-F115D733A6AA}" type="sibTrans" cxnId="{A7B4A71B-35DC-9B41-9E69-5DA2D121378F}">
      <dgm:prSet/>
      <dgm:spPr/>
      <dgm:t>
        <a:bodyPr/>
        <a:lstStyle/>
        <a:p>
          <a:endParaRPr lang="en-US"/>
        </a:p>
      </dgm:t>
    </dgm:pt>
    <dgm:pt modelId="{8EB2A0EB-BA84-1B4E-8053-5EA3260FFEED}">
      <dgm:prSet phldrT="[Text]" custT="1"/>
      <dgm:spPr/>
      <dgm:t>
        <a:bodyPr/>
        <a:lstStyle/>
        <a:p>
          <a:r>
            <a:rPr lang="en-US" sz="2200" dirty="0" smtClean="0"/>
            <a:t>6</a:t>
          </a:r>
          <a:endParaRPr lang="en-US" sz="2200" dirty="0"/>
        </a:p>
      </dgm:t>
    </dgm:pt>
    <dgm:pt modelId="{0C355798-B091-7C4B-B755-4043DFA8723E}" type="parTrans" cxnId="{863D2DAE-94FA-4743-9481-7F773AB367D3}">
      <dgm:prSet/>
      <dgm:spPr/>
      <dgm:t>
        <a:bodyPr/>
        <a:lstStyle/>
        <a:p>
          <a:endParaRPr lang="en-US"/>
        </a:p>
      </dgm:t>
    </dgm:pt>
    <dgm:pt modelId="{9432DEFE-0E3A-AC46-A32A-0C828343150B}" type="sibTrans" cxnId="{863D2DAE-94FA-4743-9481-7F773AB367D3}">
      <dgm:prSet/>
      <dgm:spPr/>
      <dgm:t>
        <a:bodyPr/>
        <a:lstStyle/>
        <a:p>
          <a:endParaRPr lang="en-US"/>
        </a:p>
      </dgm:t>
    </dgm:pt>
    <dgm:pt modelId="{AEC6EB5C-6B34-9741-975D-89F05F168E1C}">
      <dgm:prSet phldrT="[Text]" custT="1"/>
      <dgm:spPr/>
      <dgm:t>
        <a:bodyPr/>
        <a:lstStyle/>
        <a:p>
          <a:r>
            <a:rPr lang="fr-FR" sz="2200" dirty="0" smtClean="0">
              <a:solidFill>
                <a:srgbClr val="48618A"/>
              </a:solidFill>
            </a:rPr>
            <a:t>PLAN DE CONTINGENCE, PREPATION AUX URGENCES, RENFORCEMENT DES CAPACITES</a:t>
          </a:r>
          <a:endParaRPr lang="en-US" sz="2200" dirty="0">
            <a:solidFill>
              <a:srgbClr val="48618A"/>
            </a:solidFill>
          </a:endParaRPr>
        </a:p>
      </dgm:t>
    </dgm:pt>
    <dgm:pt modelId="{0E509CBE-2DE4-D345-9E60-91C6F74434CE}" type="parTrans" cxnId="{22FD4B71-A97F-B240-A608-9CD177B8EE4B}">
      <dgm:prSet/>
      <dgm:spPr/>
      <dgm:t>
        <a:bodyPr/>
        <a:lstStyle/>
        <a:p>
          <a:endParaRPr lang="en-US"/>
        </a:p>
      </dgm:t>
    </dgm:pt>
    <dgm:pt modelId="{F796DBFC-E2A4-0544-B848-7066753880EA}" type="sibTrans" cxnId="{22FD4B71-A97F-B240-A608-9CD177B8EE4B}">
      <dgm:prSet/>
      <dgm:spPr/>
      <dgm:t>
        <a:bodyPr/>
        <a:lstStyle/>
        <a:p>
          <a:endParaRPr lang="en-US"/>
        </a:p>
      </dgm:t>
    </dgm:pt>
    <dgm:pt modelId="{72979D73-9747-E946-A226-D36D48AF4D61}">
      <dgm:prSet custT="1"/>
      <dgm:spPr/>
      <dgm:t>
        <a:bodyPr/>
        <a:lstStyle/>
        <a:p>
          <a:r>
            <a:rPr lang="en-US" sz="2200" dirty="0" smtClean="0"/>
            <a:t>2</a:t>
          </a:r>
          <a:endParaRPr lang="en-US" sz="2200" dirty="0"/>
        </a:p>
      </dgm:t>
    </dgm:pt>
    <dgm:pt modelId="{A15E74B9-B7EE-3748-967E-874E2F35967E}" type="parTrans" cxnId="{96DDD701-2845-D040-9A65-D5087F060DC6}">
      <dgm:prSet/>
      <dgm:spPr/>
      <dgm:t>
        <a:bodyPr/>
        <a:lstStyle/>
        <a:p>
          <a:endParaRPr lang="en-US"/>
        </a:p>
      </dgm:t>
    </dgm:pt>
    <dgm:pt modelId="{BF439C84-3412-0840-95A2-7E73CA20964F}" type="sibTrans" cxnId="{96DDD701-2845-D040-9A65-D5087F060DC6}">
      <dgm:prSet/>
      <dgm:spPr/>
      <dgm:t>
        <a:bodyPr/>
        <a:lstStyle/>
        <a:p>
          <a:endParaRPr lang="en-US"/>
        </a:p>
      </dgm:t>
    </dgm:pt>
    <dgm:pt modelId="{55B07997-8FAC-264C-AC81-E2B1F2ED41DF}">
      <dgm:prSet custT="1"/>
      <dgm:spPr/>
      <dgm:t>
        <a:bodyPr/>
        <a:lstStyle/>
        <a:p>
          <a:r>
            <a:rPr lang="en-US" sz="2200" dirty="0" smtClean="0"/>
            <a:t>3</a:t>
          </a:r>
          <a:endParaRPr lang="en-US" sz="2200" dirty="0"/>
        </a:p>
      </dgm:t>
    </dgm:pt>
    <dgm:pt modelId="{6D86AAD5-93C1-7345-B295-E2184A72FEE0}" type="parTrans" cxnId="{91717AF9-BDD6-F14D-BAC0-D53103C90953}">
      <dgm:prSet/>
      <dgm:spPr/>
      <dgm:t>
        <a:bodyPr/>
        <a:lstStyle/>
        <a:p>
          <a:endParaRPr lang="en-US"/>
        </a:p>
      </dgm:t>
    </dgm:pt>
    <dgm:pt modelId="{D3750C3B-878B-2640-9ECE-E74213976DB2}" type="sibTrans" cxnId="{91717AF9-BDD6-F14D-BAC0-D53103C90953}">
      <dgm:prSet/>
      <dgm:spPr/>
      <dgm:t>
        <a:bodyPr/>
        <a:lstStyle/>
        <a:p>
          <a:endParaRPr lang="en-US"/>
        </a:p>
      </dgm:t>
    </dgm:pt>
    <dgm:pt modelId="{633821B6-4D5F-A948-BA5F-A19ECB6409F1}">
      <dgm:prSet custT="1"/>
      <dgm:spPr/>
      <dgm:t>
        <a:bodyPr/>
        <a:lstStyle/>
        <a:p>
          <a:r>
            <a:rPr lang="en-US" sz="2200" dirty="0" smtClean="0"/>
            <a:t>4</a:t>
          </a:r>
          <a:endParaRPr lang="en-US" sz="2200" dirty="0"/>
        </a:p>
      </dgm:t>
    </dgm:pt>
    <dgm:pt modelId="{75FEF0F8-5FE4-DD46-A526-2F20DB21CB7D}" type="parTrans" cxnId="{94842D97-9588-1042-842A-89906569970C}">
      <dgm:prSet/>
      <dgm:spPr/>
      <dgm:t>
        <a:bodyPr/>
        <a:lstStyle/>
        <a:p>
          <a:endParaRPr lang="en-US"/>
        </a:p>
      </dgm:t>
    </dgm:pt>
    <dgm:pt modelId="{73807668-ECBA-ED4C-AC27-F636BE99F045}" type="sibTrans" cxnId="{94842D97-9588-1042-842A-89906569970C}">
      <dgm:prSet/>
      <dgm:spPr/>
      <dgm:t>
        <a:bodyPr/>
        <a:lstStyle/>
        <a:p>
          <a:endParaRPr lang="en-US"/>
        </a:p>
      </dgm:t>
    </dgm:pt>
    <dgm:pt modelId="{F5DB9FAE-0D5C-424B-8B01-64776B729A05}">
      <dgm:prSet custT="1"/>
      <dgm:spPr/>
      <dgm:t>
        <a:bodyPr/>
        <a:lstStyle/>
        <a:p>
          <a:r>
            <a:rPr lang="fr-FR" sz="2200" dirty="0" smtClean="0">
              <a:solidFill>
                <a:srgbClr val="48618A"/>
              </a:solidFill>
            </a:rPr>
            <a:t>GUIDER LE CH/L'EHP DANS LA PRISE DE DECISIONS STRATEGIQUES </a:t>
          </a:r>
          <a:endParaRPr lang="en-US" sz="2200" dirty="0">
            <a:solidFill>
              <a:srgbClr val="48618A"/>
            </a:solidFill>
          </a:endParaRPr>
        </a:p>
      </dgm:t>
    </dgm:pt>
    <dgm:pt modelId="{F79ECA5A-67CA-D942-8274-875417B6BC42}" type="parTrans" cxnId="{3EFEF3CA-650A-FB43-9B26-9F18B2E42D4A}">
      <dgm:prSet/>
      <dgm:spPr/>
      <dgm:t>
        <a:bodyPr/>
        <a:lstStyle/>
        <a:p>
          <a:endParaRPr lang="en-US"/>
        </a:p>
      </dgm:t>
    </dgm:pt>
    <dgm:pt modelId="{0F827B1C-301E-3849-8475-5FF5AB39E3F9}" type="sibTrans" cxnId="{3EFEF3CA-650A-FB43-9B26-9F18B2E42D4A}">
      <dgm:prSet/>
      <dgm:spPr/>
      <dgm:t>
        <a:bodyPr/>
        <a:lstStyle/>
        <a:p>
          <a:endParaRPr lang="en-US"/>
        </a:p>
      </dgm:t>
    </dgm:pt>
    <dgm:pt modelId="{620EF696-ED97-A640-8770-EDC39DA19874}">
      <dgm:prSet custT="1"/>
      <dgm:spPr/>
      <dgm:t>
        <a:bodyPr/>
        <a:lstStyle/>
        <a:p>
          <a:r>
            <a:rPr lang="fr-FR" sz="2200" dirty="0" smtClean="0">
              <a:solidFill>
                <a:srgbClr val="48618A"/>
              </a:solidFill>
            </a:rPr>
            <a:t>PLANIFIER ET ELABORER UNE STRATEGIE </a:t>
          </a:r>
          <a:endParaRPr lang="en-US" sz="2200" dirty="0">
            <a:solidFill>
              <a:srgbClr val="48618A"/>
            </a:solidFill>
          </a:endParaRPr>
        </a:p>
      </dgm:t>
    </dgm:pt>
    <dgm:pt modelId="{8DA4EB5B-E7A6-C842-8B94-1BF774D79C2E}" type="parTrans" cxnId="{4705D494-176C-5441-9A12-32B7D8BBCA09}">
      <dgm:prSet/>
      <dgm:spPr/>
      <dgm:t>
        <a:bodyPr/>
        <a:lstStyle/>
        <a:p>
          <a:endParaRPr lang="en-US"/>
        </a:p>
      </dgm:t>
    </dgm:pt>
    <dgm:pt modelId="{408BDD84-EE50-544E-8916-8702D7723F3E}" type="sibTrans" cxnId="{4705D494-176C-5441-9A12-32B7D8BBCA09}">
      <dgm:prSet/>
      <dgm:spPr/>
      <dgm:t>
        <a:bodyPr/>
        <a:lstStyle/>
        <a:p>
          <a:endParaRPr lang="en-US"/>
        </a:p>
      </dgm:t>
    </dgm:pt>
    <dgm:pt modelId="{5CA0B8CD-5A97-154C-A5B7-3E53D6B16A03}">
      <dgm:prSet custT="1"/>
      <dgm:spPr/>
      <dgm:t>
        <a:bodyPr/>
        <a:lstStyle/>
        <a:p>
          <a:r>
            <a:rPr lang="fr-FR" sz="2200" dirty="0" smtClean="0">
              <a:solidFill>
                <a:srgbClr val="48618A"/>
              </a:solidFill>
            </a:rPr>
            <a:t>PLAIDOYER </a:t>
          </a:r>
          <a:endParaRPr lang="en-US" sz="2200" dirty="0">
            <a:solidFill>
              <a:srgbClr val="48618A"/>
            </a:solidFill>
          </a:endParaRPr>
        </a:p>
      </dgm:t>
    </dgm:pt>
    <dgm:pt modelId="{E9F80D14-1D2F-9749-A205-CE341DADB8CB}" type="parTrans" cxnId="{CEEBD798-BDC8-5842-98DC-54331E1BD34C}">
      <dgm:prSet/>
      <dgm:spPr/>
      <dgm:t>
        <a:bodyPr/>
        <a:lstStyle/>
        <a:p>
          <a:endParaRPr lang="en-US"/>
        </a:p>
      </dgm:t>
    </dgm:pt>
    <dgm:pt modelId="{6CAAF731-2C87-C541-9943-7E015AB3B5D0}" type="sibTrans" cxnId="{CEEBD798-BDC8-5842-98DC-54331E1BD34C}">
      <dgm:prSet/>
      <dgm:spPr/>
      <dgm:t>
        <a:bodyPr/>
        <a:lstStyle/>
        <a:p>
          <a:endParaRPr lang="en-US"/>
        </a:p>
      </dgm:t>
    </dgm:pt>
    <dgm:pt modelId="{768168C7-BFDE-FD46-A2D5-3FC083238166}">
      <dgm:prSet custT="1"/>
      <dgm:spPr/>
      <dgm:t>
        <a:bodyPr/>
        <a:lstStyle/>
        <a:p>
          <a:r>
            <a:rPr lang="fr-FR" sz="2200" dirty="0" smtClean="0">
              <a:solidFill>
                <a:srgbClr val="48618A"/>
              </a:solidFill>
            </a:rPr>
            <a:t>SUIVI ET RAPPORTAGE </a:t>
          </a:r>
          <a:endParaRPr lang="en-US" sz="2200" dirty="0">
            <a:solidFill>
              <a:srgbClr val="48618A"/>
            </a:solidFill>
          </a:endParaRPr>
        </a:p>
      </dgm:t>
    </dgm:pt>
    <dgm:pt modelId="{D0E00171-86EE-D44D-97BE-6AFF073B48BE}" type="parTrans" cxnId="{5BCEFEA9-2A06-C34D-8F67-FFC232AF620D}">
      <dgm:prSet/>
      <dgm:spPr/>
      <dgm:t>
        <a:bodyPr/>
        <a:lstStyle/>
        <a:p>
          <a:endParaRPr lang="en-US"/>
        </a:p>
      </dgm:t>
    </dgm:pt>
    <dgm:pt modelId="{BFCA1999-7F71-4A4F-8905-BE34B09E19D7}" type="sibTrans" cxnId="{5BCEFEA9-2A06-C34D-8F67-FFC232AF620D}">
      <dgm:prSet/>
      <dgm:spPr/>
      <dgm:t>
        <a:bodyPr/>
        <a:lstStyle/>
        <a:p>
          <a:endParaRPr lang="en-US"/>
        </a:p>
      </dgm:t>
    </dgm:pt>
    <dgm:pt modelId="{A9899399-A615-41F3-9724-EC79442C56D6}">
      <dgm:prSet custT="1"/>
      <dgm:spPr/>
      <dgm:t>
        <a:bodyPr/>
        <a:lstStyle/>
        <a:p>
          <a:endParaRPr lang="fr-FR" sz="2200" dirty="0" smtClean="0">
            <a:solidFill>
              <a:srgbClr val="48618A"/>
            </a:solidFill>
          </a:endParaRPr>
        </a:p>
      </dgm:t>
    </dgm:pt>
    <dgm:pt modelId="{8C1802F0-38A3-485E-B964-160DA326E90E}" type="parTrans" cxnId="{3B4167D6-AE70-4BEE-8E31-BE46637E8219}">
      <dgm:prSet/>
      <dgm:spPr/>
      <dgm:t>
        <a:bodyPr/>
        <a:lstStyle/>
        <a:p>
          <a:endParaRPr lang="fr-FR"/>
        </a:p>
      </dgm:t>
    </dgm:pt>
    <dgm:pt modelId="{521714B8-34C0-4362-BFD1-36259364D0D7}" type="sibTrans" cxnId="{3B4167D6-AE70-4BEE-8E31-BE46637E8219}">
      <dgm:prSet/>
      <dgm:spPr/>
      <dgm:t>
        <a:bodyPr/>
        <a:lstStyle/>
        <a:p>
          <a:endParaRPr lang="fr-FR"/>
        </a:p>
      </dgm:t>
    </dgm:pt>
    <dgm:pt modelId="{E65134FA-871E-4B18-A14C-6477D0EC19FD}">
      <dgm:prSet custT="1"/>
      <dgm:spPr/>
      <dgm:t>
        <a:bodyPr/>
        <a:lstStyle/>
        <a:p>
          <a:endParaRPr lang="en-US" sz="2200" dirty="0">
            <a:solidFill>
              <a:srgbClr val="48618A"/>
            </a:solidFill>
          </a:endParaRPr>
        </a:p>
      </dgm:t>
    </dgm:pt>
    <dgm:pt modelId="{16114E54-59E2-4B83-954A-7C95E74E22E1}" type="parTrans" cxnId="{A854E042-FD61-44AF-BAB6-5F2DBA3E5EEE}">
      <dgm:prSet/>
      <dgm:spPr/>
      <dgm:t>
        <a:bodyPr/>
        <a:lstStyle/>
        <a:p>
          <a:endParaRPr lang="fr-FR"/>
        </a:p>
      </dgm:t>
    </dgm:pt>
    <dgm:pt modelId="{7B0918DA-BAC3-48A4-8710-A5CDBCE0BA45}" type="sibTrans" cxnId="{A854E042-FD61-44AF-BAB6-5F2DBA3E5EEE}">
      <dgm:prSet/>
      <dgm:spPr/>
      <dgm:t>
        <a:bodyPr/>
        <a:lstStyle/>
        <a:p>
          <a:endParaRPr lang="fr-FR"/>
        </a:p>
      </dgm:t>
    </dgm:pt>
    <dgm:pt modelId="{9390C193-2E79-274E-A420-386760DEDB13}" type="pres">
      <dgm:prSet presAssocID="{9115F2A9-C966-DB47-89B7-7A373631FA6B}" presName="linearFlow" presStyleCnt="0">
        <dgm:presLayoutVars>
          <dgm:dir/>
          <dgm:animLvl val="lvl"/>
          <dgm:resizeHandles val="exact"/>
        </dgm:presLayoutVars>
      </dgm:prSet>
      <dgm:spPr/>
      <dgm:t>
        <a:bodyPr/>
        <a:lstStyle/>
        <a:p>
          <a:endParaRPr lang="en-US"/>
        </a:p>
      </dgm:t>
    </dgm:pt>
    <dgm:pt modelId="{C912AFF1-AF14-F544-977D-8AE1D0B52920}" type="pres">
      <dgm:prSet presAssocID="{5401C56E-8EE9-8144-8DC9-F41DC7C079D0}" presName="composite" presStyleCnt="0"/>
      <dgm:spPr/>
    </dgm:pt>
    <dgm:pt modelId="{7A2B3CF9-A350-454A-9D5F-F61A50383684}" type="pres">
      <dgm:prSet presAssocID="{5401C56E-8EE9-8144-8DC9-F41DC7C079D0}" presName="parentText" presStyleLbl="alignNode1" presStyleIdx="0" presStyleCnt="6">
        <dgm:presLayoutVars>
          <dgm:chMax val="1"/>
          <dgm:bulletEnabled val="1"/>
        </dgm:presLayoutVars>
      </dgm:prSet>
      <dgm:spPr/>
      <dgm:t>
        <a:bodyPr/>
        <a:lstStyle/>
        <a:p>
          <a:endParaRPr lang="en-US"/>
        </a:p>
      </dgm:t>
    </dgm:pt>
    <dgm:pt modelId="{608350D1-6813-3140-8DD6-A9FADB399A03}" type="pres">
      <dgm:prSet presAssocID="{5401C56E-8EE9-8144-8DC9-F41DC7C079D0}" presName="descendantText" presStyleLbl="alignAcc1" presStyleIdx="0" presStyleCnt="6" custLinFactNeighborX="0">
        <dgm:presLayoutVars>
          <dgm:bulletEnabled val="1"/>
        </dgm:presLayoutVars>
      </dgm:prSet>
      <dgm:spPr/>
      <dgm:t>
        <a:bodyPr/>
        <a:lstStyle/>
        <a:p>
          <a:endParaRPr lang="en-US"/>
        </a:p>
      </dgm:t>
    </dgm:pt>
    <dgm:pt modelId="{4983F2AC-8D4D-BF45-8AC8-8C5A7F1583DC}" type="pres">
      <dgm:prSet presAssocID="{5943A0E7-2E1D-7D43-A5A3-F0BA2BD7E87A}" presName="sp" presStyleCnt="0"/>
      <dgm:spPr/>
    </dgm:pt>
    <dgm:pt modelId="{995830D5-508E-2846-AB4C-CB8010DCA29E}" type="pres">
      <dgm:prSet presAssocID="{72979D73-9747-E946-A226-D36D48AF4D61}" presName="composite" presStyleCnt="0"/>
      <dgm:spPr/>
    </dgm:pt>
    <dgm:pt modelId="{88684C98-2FD6-4040-8F35-F7E496A88A6B}" type="pres">
      <dgm:prSet presAssocID="{72979D73-9747-E946-A226-D36D48AF4D61}" presName="parentText" presStyleLbl="alignNode1" presStyleIdx="1" presStyleCnt="6">
        <dgm:presLayoutVars>
          <dgm:chMax val="1"/>
          <dgm:bulletEnabled val="1"/>
        </dgm:presLayoutVars>
      </dgm:prSet>
      <dgm:spPr/>
      <dgm:t>
        <a:bodyPr/>
        <a:lstStyle/>
        <a:p>
          <a:endParaRPr lang="en-US"/>
        </a:p>
      </dgm:t>
    </dgm:pt>
    <dgm:pt modelId="{6789F11A-1375-6146-B79E-991E28D3C8AF}" type="pres">
      <dgm:prSet presAssocID="{72979D73-9747-E946-A226-D36D48AF4D61}" presName="descendantText" presStyleLbl="alignAcc1" presStyleIdx="1" presStyleCnt="6">
        <dgm:presLayoutVars>
          <dgm:bulletEnabled val="1"/>
        </dgm:presLayoutVars>
      </dgm:prSet>
      <dgm:spPr/>
      <dgm:t>
        <a:bodyPr/>
        <a:lstStyle/>
        <a:p>
          <a:endParaRPr lang="en-US"/>
        </a:p>
      </dgm:t>
    </dgm:pt>
    <dgm:pt modelId="{415B22AC-EB27-234E-9544-89F10574D8B8}" type="pres">
      <dgm:prSet presAssocID="{BF439C84-3412-0840-95A2-7E73CA20964F}" presName="sp" presStyleCnt="0"/>
      <dgm:spPr/>
    </dgm:pt>
    <dgm:pt modelId="{0AF7DE60-13F4-9D4F-B0CC-FA84CB86133F}" type="pres">
      <dgm:prSet presAssocID="{55B07997-8FAC-264C-AC81-E2B1F2ED41DF}" presName="composite" presStyleCnt="0"/>
      <dgm:spPr/>
    </dgm:pt>
    <dgm:pt modelId="{8091893C-B76C-8F48-B1A3-D46F2887A967}" type="pres">
      <dgm:prSet presAssocID="{55B07997-8FAC-264C-AC81-E2B1F2ED41DF}" presName="parentText" presStyleLbl="alignNode1" presStyleIdx="2" presStyleCnt="6">
        <dgm:presLayoutVars>
          <dgm:chMax val="1"/>
          <dgm:bulletEnabled val="1"/>
        </dgm:presLayoutVars>
      </dgm:prSet>
      <dgm:spPr/>
      <dgm:t>
        <a:bodyPr/>
        <a:lstStyle/>
        <a:p>
          <a:endParaRPr lang="en-US"/>
        </a:p>
      </dgm:t>
    </dgm:pt>
    <dgm:pt modelId="{2BEC3B51-202E-C74C-9AC5-72226FBC4D72}" type="pres">
      <dgm:prSet presAssocID="{55B07997-8FAC-264C-AC81-E2B1F2ED41DF}" presName="descendantText" presStyleLbl="alignAcc1" presStyleIdx="2" presStyleCnt="6">
        <dgm:presLayoutVars>
          <dgm:bulletEnabled val="1"/>
        </dgm:presLayoutVars>
      </dgm:prSet>
      <dgm:spPr/>
      <dgm:t>
        <a:bodyPr/>
        <a:lstStyle/>
        <a:p>
          <a:endParaRPr lang="en-US"/>
        </a:p>
      </dgm:t>
    </dgm:pt>
    <dgm:pt modelId="{ECA6BBBE-3E56-1847-A09A-C00D4E52B8CB}" type="pres">
      <dgm:prSet presAssocID="{D3750C3B-878B-2640-9ECE-E74213976DB2}" presName="sp" presStyleCnt="0"/>
      <dgm:spPr/>
    </dgm:pt>
    <dgm:pt modelId="{25D51261-6F17-B242-8731-1985199AF763}" type="pres">
      <dgm:prSet presAssocID="{633821B6-4D5F-A948-BA5F-A19ECB6409F1}" presName="composite" presStyleCnt="0"/>
      <dgm:spPr/>
    </dgm:pt>
    <dgm:pt modelId="{21CFCB6D-3D83-6845-971D-AD01523FCB54}" type="pres">
      <dgm:prSet presAssocID="{633821B6-4D5F-A948-BA5F-A19ECB6409F1}" presName="parentText" presStyleLbl="alignNode1" presStyleIdx="3" presStyleCnt="6">
        <dgm:presLayoutVars>
          <dgm:chMax val="1"/>
          <dgm:bulletEnabled val="1"/>
        </dgm:presLayoutVars>
      </dgm:prSet>
      <dgm:spPr/>
      <dgm:t>
        <a:bodyPr/>
        <a:lstStyle/>
        <a:p>
          <a:endParaRPr lang="en-US"/>
        </a:p>
      </dgm:t>
    </dgm:pt>
    <dgm:pt modelId="{06EF95DF-2C5C-404D-8AE0-EA717835329C}" type="pres">
      <dgm:prSet presAssocID="{633821B6-4D5F-A948-BA5F-A19ECB6409F1}" presName="descendantText" presStyleLbl="alignAcc1" presStyleIdx="3" presStyleCnt="6">
        <dgm:presLayoutVars>
          <dgm:bulletEnabled val="1"/>
        </dgm:presLayoutVars>
      </dgm:prSet>
      <dgm:spPr/>
      <dgm:t>
        <a:bodyPr/>
        <a:lstStyle/>
        <a:p>
          <a:endParaRPr lang="en-US"/>
        </a:p>
      </dgm:t>
    </dgm:pt>
    <dgm:pt modelId="{803331DB-E6E9-194E-81F2-310A7480BF7B}" type="pres">
      <dgm:prSet presAssocID="{73807668-ECBA-ED4C-AC27-F636BE99F045}" presName="sp" presStyleCnt="0"/>
      <dgm:spPr/>
    </dgm:pt>
    <dgm:pt modelId="{667DD863-E258-F844-9D19-044F697463C0}" type="pres">
      <dgm:prSet presAssocID="{2547F0E3-8074-2B4D-80CC-3655729A9E3C}" presName="composite" presStyleCnt="0"/>
      <dgm:spPr/>
    </dgm:pt>
    <dgm:pt modelId="{C0CB98F2-CECB-494B-AE97-374D959F17FB}" type="pres">
      <dgm:prSet presAssocID="{2547F0E3-8074-2B4D-80CC-3655729A9E3C}" presName="parentText" presStyleLbl="alignNode1" presStyleIdx="4" presStyleCnt="6">
        <dgm:presLayoutVars>
          <dgm:chMax val="1"/>
          <dgm:bulletEnabled val="1"/>
        </dgm:presLayoutVars>
      </dgm:prSet>
      <dgm:spPr/>
      <dgm:t>
        <a:bodyPr/>
        <a:lstStyle/>
        <a:p>
          <a:endParaRPr lang="en-US"/>
        </a:p>
      </dgm:t>
    </dgm:pt>
    <dgm:pt modelId="{2F5B8B9A-A79D-8D45-AA9E-584FADB85133}" type="pres">
      <dgm:prSet presAssocID="{2547F0E3-8074-2B4D-80CC-3655729A9E3C}" presName="descendantText" presStyleLbl="alignAcc1" presStyleIdx="4" presStyleCnt="6">
        <dgm:presLayoutVars>
          <dgm:bulletEnabled val="1"/>
        </dgm:presLayoutVars>
      </dgm:prSet>
      <dgm:spPr/>
      <dgm:t>
        <a:bodyPr/>
        <a:lstStyle/>
        <a:p>
          <a:endParaRPr lang="en-US"/>
        </a:p>
      </dgm:t>
    </dgm:pt>
    <dgm:pt modelId="{FC6D70B4-C7DB-8547-8C3A-072D547FCFAD}" type="pres">
      <dgm:prSet presAssocID="{4CEB6A3E-52CA-F745-8995-F115D733A6AA}" presName="sp" presStyleCnt="0"/>
      <dgm:spPr/>
    </dgm:pt>
    <dgm:pt modelId="{2D8D6752-CDF6-4C43-8023-6D052D16D910}" type="pres">
      <dgm:prSet presAssocID="{8EB2A0EB-BA84-1B4E-8053-5EA3260FFEED}" presName="composite" presStyleCnt="0"/>
      <dgm:spPr/>
    </dgm:pt>
    <dgm:pt modelId="{BDFE7D92-2D5A-9447-87B4-1A622521E932}" type="pres">
      <dgm:prSet presAssocID="{8EB2A0EB-BA84-1B4E-8053-5EA3260FFEED}" presName="parentText" presStyleLbl="alignNode1" presStyleIdx="5" presStyleCnt="6">
        <dgm:presLayoutVars>
          <dgm:chMax val="1"/>
          <dgm:bulletEnabled val="1"/>
        </dgm:presLayoutVars>
      </dgm:prSet>
      <dgm:spPr/>
      <dgm:t>
        <a:bodyPr/>
        <a:lstStyle/>
        <a:p>
          <a:endParaRPr lang="en-US"/>
        </a:p>
      </dgm:t>
    </dgm:pt>
    <dgm:pt modelId="{9FE1E778-721C-E844-956A-32BD0E6BAC3F}" type="pres">
      <dgm:prSet presAssocID="{8EB2A0EB-BA84-1B4E-8053-5EA3260FFEED}" presName="descendantText" presStyleLbl="alignAcc1" presStyleIdx="5" presStyleCnt="6" custScaleY="151508" custLinFactNeighborX="1010">
        <dgm:presLayoutVars>
          <dgm:bulletEnabled val="1"/>
        </dgm:presLayoutVars>
      </dgm:prSet>
      <dgm:spPr/>
      <dgm:t>
        <a:bodyPr/>
        <a:lstStyle/>
        <a:p>
          <a:endParaRPr lang="en-US"/>
        </a:p>
      </dgm:t>
    </dgm:pt>
  </dgm:ptLst>
  <dgm:cxnLst>
    <dgm:cxn modelId="{008AEC92-A0F5-AB47-AF22-439D5C186778}" type="presOf" srcId="{55B07997-8FAC-264C-AC81-E2B1F2ED41DF}" destId="{8091893C-B76C-8F48-B1A3-D46F2887A967}" srcOrd="0" destOrd="0" presId="urn:microsoft.com/office/officeart/2005/8/layout/chevron2"/>
    <dgm:cxn modelId="{7C0E9C68-D471-D545-B893-3332780A6405}" type="presOf" srcId="{72979D73-9747-E946-A226-D36D48AF4D61}" destId="{88684C98-2FD6-4040-8F35-F7E496A88A6B}" srcOrd="0" destOrd="0" presId="urn:microsoft.com/office/officeart/2005/8/layout/chevron2"/>
    <dgm:cxn modelId="{AC41EF52-5A79-6843-9950-ACF98ACA2229}" type="presOf" srcId="{5CA0B8CD-5A97-154C-A5B7-3E53D6B16A03}" destId="{06EF95DF-2C5C-404D-8AE0-EA717835329C}" srcOrd="0" destOrd="0" presId="urn:microsoft.com/office/officeart/2005/8/layout/chevron2"/>
    <dgm:cxn modelId="{94F62629-3C00-8944-A465-C33139A1678E}" type="presOf" srcId="{F5DB9FAE-0D5C-424B-8B01-64776B729A05}" destId="{6789F11A-1375-6146-B79E-991E28D3C8AF}" srcOrd="0" destOrd="0" presId="urn:microsoft.com/office/officeart/2005/8/layout/chevron2"/>
    <dgm:cxn modelId="{96DDD701-2845-D040-9A65-D5087F060DC6}" srcId="{9115F2A9-C966-DB47-89B7-7A373631FA6B}" destId="{72979D73-9747-E946-A226-D36D48AF4D61}" srcOrd="1" destOrd="0" parTransId="{A15E74B9-B7EE-3748-967E-874E2F35967E}" sibTransId="{BF439C84-3412-0840-95A2-7E73CA20964F}"/>
    <dgm:cxn modelId="{DB48169E-120F-AF41-8C28-4B7BA9397813}" srcId="{9115F2A9-C966-DB47-89B7-7A373631FA6B}" destId="{5401C56E-8EE9-8144-8DC9-F41DC7C079D0}" srcOrd="0" destOrd="0" parTransId="{D92BAEEF-1BD4-9942-A292-F0A6A4400387}" sibTransId="{5943A0E7-2E1D-7D43-A5A3-F0BA2BD7E87A}"/>
    <dgm:cxn modelId="{A854E042-FD61-44AF-BAB6-5F2DBA3E5EEE}" srcId="{2547F0E3-8074-2B4D-80CC-3655729A9E3C}" destId="{E65134FA-871E-4B18-A14C-6477D0EC19FD}" srcOrd="0" destOrd="0" parTransId="{16114E54-59E2-4B83-954A-7C95E74E22E1}" sibTransId="{7B0918DA-BAC3-48A4-8710-A5CDBCE0BA45}"/>
    <dgm:cxn modelId="{9A2EB739-3738-4C8B-A72B-9D1E685EC499}" type="presOf" srcId="{A9899399-A615-41F3-9724-EC79442C56D6}" destId="{2F5B8B9A-A79D-8D45-AA9E-584FADB85133}" srcOrd="0" destOrd="2" presId="urn:microsoft.com/office/officeart/2005/8/layout/chevron2"/>
    <dgm:cxn modelId="{3B4167D6-AE70-4BEE-8E31-BE46637E8219}" srcId="{2547F0E3-8074-2B4D-80CC-3655729A9E3C}" destId="{A9899399-A615-41F3-9724-EC79442C56D6}" srcOrd="2" destOrd="0" parTransId="{8C1802F0-38A3-485E-B964-160DA326E90E}" sibTransId="{521714B8-34C0-4362-BFD1-36259364D0D7}"/>
    <dgm:cxn modelId="{863D2DAE-94FA-4743-9481-7F773AB367D3}" srcId="{9115F2A9-C966-DB47-89B7-7A373631FA6B}" destId="{8EB2A0EB-BA84-1B4E-8053-5EA3260FFEED}" srcOrd="5" destOrd="0" parTransId="{0C355798-B091-7C4B-B755-4043DFA8723E}" sibTransId="{9432DEFE-0E3A-AC46-A32A-0C828343150B}"/>
    <dgm:cxn modelId="{08DC084D-AC7B-F142-A383-3E799C08AD02}" type="presOf" srcId="{97EEC09A-98DA-C146-947C-8D5A58720F28}" destId="{608350D1-6813-3140-8DD6-A9FADB399A03}" srcOrd="0" destOrd="0" presId="urn:microsoft.com/office/officeart/2005/8/layout/chevron2"/>
    <dgm:cxn modelId="{6642C8D2-0269-7C41-B9FB-771BBD7D0A05}" type="presOf" srcId="{8EB2A0EB-BA84-1B4E-8053-5EA3260FFEED}" destId="{BDFE7D92-2D5A-9447-87B4-1A622521E932}" srcOrd="0" destOrd="0" presId="urn:microsoft.com/office/officeart/2005/8/layout/chevron2"/>
    <dgm:cxn modelId="{ADB70B4E-C102-9745-B519-29ECAA9857BE}" type="presOf" srcId="{620EF696-ED97-A640-8770-EDC39DA19874}" destId="{2BEC3B51-202E-C74C-9AC5-72226FBC4D72}" srcOrd="0" destOrd="0" presId="urn:microsoft.com/office/officeart/2005/8/layout/chevron2"/>
    <dgm:cxn modelId="{4705D494-176C-5441-9A12-32B7D8BBCA09}" srcId="{55B07997-8FAC-264C-AC81-E2B1F2ED41DF}" destId="{620EF696-ED97-A640-8770-EDC39DA19874}" srcOrd="0" destOrd="0" parTransId="{8DA4EB5B-E7A6-C842-8B94-1BF774D79C2E}" sibTransId="{408BDD84-EE50-544E-8916-8702D7723F3E}"/>
    <dgm:cxn modelId="{289BE3AE-343C-3B4C-A349-EA239CFB7CFE}" type="presOf" srcId="{2547F0E3-8074-2B4D-80CC-3655729A9E3C}" destId="{C0CB98F2-CECB-494B-AE97-374D959F17FB}" srcOrd="0" destOrd="0" presId="urn:microsoft.com/office/officeart/2005/8/layout/chevron2"/>
    <dgm:cxn modelId="{A7B4A71B-35DC-9B41-9E69-5DA2D121378F}" srcId="{9115F2A9-C966-DB47-89B7-7A373631FA6B}" destId="{2547F0E3-8074-2B4D-80CC-3655729A9E3C}" srcOrd="4" destOrd="0" parTransId="{9CED8E60-DDDF-4A49-B035-6920EFBA42B2}" sibTransId="{4CEB6A3E-52CA-F745-8995-F115D733A6AA}"/>
    <dgm:cxn modelId="{94842D97-9588-1042-842A-89906569970C}" srcId="{9115F2A9-C966-DB47-89B7-7A373631FA6B}" destId="{633821B6-4D5F-A948-BA5F-A19ECB6409F1}" srcOrd="3" destOrd="0" parTransId="{75FEF0F8-5FE4-DD46-A526-2F20DB21CB7D}" sibTransId="{73807668-ECBA-ED4C-AC27-F636BE99F045}"/>
    <dgm:cxn modelId="{5BCEFEA9-2A06-C34D-8F67-FFC232AF620D}" srcId="{2547F0E3-8074-2B4D-80CC-3655729A9E3C}" destId="{768168C7-BFDE-FD46-A2D5-3FC083238166}" srcOrd="1" destOrd="0" parTransId="{D0E00171-86EE-D44D-97BE-6AFF073B48BE}" sibTransId="{BFCA1999-7F71-4A4F-8905-BE34B09E19D7}"/>
    <dgm:cxn modelId="{22270A5F-B3BE-AC4D-8C79-36E6E89F256F}" type="presOf" srcId="{9115F2A9-C966-DB47-89B7-7A373631FA6B}" destId="{9390C193-2E79-274E-A420-386760DEDB13}" srcOrd="0" destOrd="0" presId="urn:microsoft.com/office/officeart/2005/8/layout/chevron2"/>
    <dgm:cxn modelId="{3EFEF3CA-650A-FB43-9B26-9F18B2E42D4A}" srcId="{72979D73-9747-E946-A226-D36D48AF4D61}" destId="{F5DB9FAE-0D5C-424B-8B01-64776B729A05}" srcOrd="0" destOrd="0" parTransId="{F79ECA5A-67CA-D942-8274-875417B6BC42}" sibTransId="{0F827B1C-301E-3849-8475-5FF5AB39E3F9}"/>
    <dgm:cxn modelId="{30FDAC60-BD3D-A84E-95B1-3B40D64E36DB}" type="presOf" srcId="{5401C56E-8EE9-8144-8DC9-F41DC7C079D0}" destId="{7A2B3CF9-A350-454A-9D5F-F61A50383684}" srcOrd="0" destOrd="0" presId="urn:microsoft.com/office/officeart/2005/8/layout/chevron2"/>
    <dgm:cxn modelId="{91717AF9-BDD6-F14D-BAC0-D53103C90953}" srcId="{9115F2A9-C966-DB47-89B7-7A373631FA6B}" destId="{55B07997-8FAC-264C-AC81-E2B1F2ED41DF}" srcOrd="2" destOrd="0" parTransId="{6D86AAD5-93C1-7345-B295-E2184A72FEE0}" sibTransId="{D3750C3B-878B-2640-9ECE-E74213976DB2}"/>
    <dgm:cxn modelId="{22FD4B71-A97F-B240-A608-9CD177B8EE4B}" srcId="{8EB2A0EB-BA84-1B4E-8053-5EA3260FFEED}" destId="{AEC6EB5C-6B34-9741-975D-89F05F168E1C}" srcOrd="0" destOrd="0" parTransId="{0E509CBE-2DE4-D345-9E60-91C6F74434CE}" sibTransId="{F796DBFC-E2A4-0544-B848-7066753880EA}"/>
    <dgm:cxn modelId="{8CFB276B-4113-E04F-A476-0C8EB47AA78C}" type="presOf" srcId="{633821B6-4D5F-A948-BA5F-A19ECB6409F1}" destId="{21CFCB6D-3D83-6845-971D-AD01523FCB54}" srcOrd="0" destOrd="0" presId="urn:microsoft.com/office/officeart/2005/8/layout/chevron2"/>
    <dgm:cxn modelId="{F794E6E7-1879-3440-8026-237F3F92FA08}" type="presOf" srcId="{768168C7-BFDE-FD46-A2D5-3FC083238166}" destId="{2F5B8B9A-A79D-8D45-AA9E-584FADB85133}" srcOrd="0" destOrd="1" presId="urn:microsoft.com/office/officeart/2005/8/layout/chevron2"/>
    <dgm:cxn modelId="{E4D4B697-2304-524F-8E6B-1E6D2D200481}" type="presOf" srcId="{AEC6EB5C-6B34-9741-975D-89F05F168E1C}" destId="{9FE1E778-721C-E844-956A-32BD0E6BAC3F}" srcOrd="0" destOrd="0" presId="urn:microsoft.com/office/officeart/2005/8/layout/chevron2"/>
    <dgm:cxn modelId="{92FB2A88-E703-A04A-BCD4-51A3C2FBC951}" srcId="{5401C56E-8EE9-8144-8DC9-F41DC7C079D0}" destId="{97EEC09A-98DA-C146-947C-8D5A58720F28}" srcOrd="0" destOrd="0" parTransId="{7252200C-CA8A-AF4A-806B-7C3D1E5F1C1C}" sibTransId="{0546BD7A-7894-BC41-A3CE-0F9D5F82CEBA}"/>
    <dgm:cxn modelId="{E5117B79-9704-4BB3-A869-9256593E5716}" type="presOf" srcId="{E65134FA-871E-4B18-A14C-6477D0EC19FD}" destId="{2F5B8B9A-A79D-8D45-AA9E-584FADB85133}" srcOrd="0" destOrd="0" presId="urn:microsoft.com/office/officeart/2005/8/layout/chevron2"/>
    <dgm:cxn modelId="{CEEBD798-BDC8-5842-98DC-54331E1BD34C}" srcId="{633821B6-4D5F-A948-BA5F-A19ECB6409F1}" destId="{5CA0B8CD-5A97-154C-A5B7-3E53D6B16A03}" srcOrd="0" destOrd="0" parTransId="{E9F80D14-1D2F-9749-A205-CE341DADB8CB}" sibTransId="{6CAAF731-2C87-C541-9943-7E015AB3B5D0}"/>
    <dgm:cxn modelId="{4C6CF188-F75A-DD49-92C9-C6BA1EF7E717}" type="presParOf" srcId="{9390C193-2E79-274E-A420-386760DEDB13}" destId="{C912AFF1-AF14-F544-977D-8AE1D0B52920}" srcOrd="0" destOrd="0" presId="urn:microsoft.com/office/officeart/2005/8/layout/chevron2"/>
    <dgm:cxn modelId="{CFBBC30A-BFD9-3B43-BCE6-FFBC752C787C}" type="presParOf" srcId="{C912AFF1-AF14-F544-977D-8AE1D0B52920}" destId="{7A2B3CF9-A350-454A-9D5F-F61A50383684}" srcOrd="0" destOrd="0" presId="urn:microsoft.com/office/officeart/2005/8/layout/chevron2"/>
    <dgm:cxn modelId="{18C2E5D6-0CB7-C14F-A690-A655E4328AD8}" type="presParOf" srcId="{C912AFF1-AF14-F544-977D-8AE1D0B52920}" destId="{608350D1-6813-3140-8DD6-A9FADB399A03}" srcOrd="1" destOrd="0" presId="urn:microsoft.com/office/officeart/2005/8/layout/chevron2"/>
    <dgm:cxn modelId="{F1359ACB-8355-B648-861E-1DD996A74429}" type="presParOf" srcId="{9390C193-2E79-274E-A420-386760DEDB13}" destId="{4983F2AC-8D4D-BF45-8AC8-8C5A7F1583DC}" srcOrd="1" destOrd="0" presId="urn:microsoft.com/office/officeart/2005/8/layout/chevron2"/>
    <dgm:cxn modelId="{A9696F7F-ACED-CA44-8110-6031AF4ABAB2}" type="presParOf" srcId="{9390C193-2E79-274E-A420-386760DEDB13}" destId="{995830D5-508E-2846-AB4C-CB8010DCA29E}" srcOrd="2" destOrd="0" presId="urn:microsoft.com/office/officeart/2005/8/layout/chevron2"/>
    <dgm:cxn modelId="{4998AA4C-EF79-EE47-8314-71F598586CA1}" type="presParOf" srcId="{995830D5-508E-2846-AB4C-CB8010DCA29E}" destId="{88684C98-2FD6-4040-8F35-F7E496A88A6B}" srcOrd="0" destOrd="0" presId="urn:microsoft.com/office/officeart/2005/8/layout/chevron2"/>
    <dgm:cxn modelId="{ECC8D70A-6658-EF4F-8ED7-3833BCDE3E9D}" type="presParOf" srcId="{995830D5-508E-2846-AB4C-CB8010DCA29E}" destId="{6789F11A-1375-6146-B79E-991E28D3C8AF}" srcOrd="1" destOrd="0" presId="urn:microsoft.com/office/officeart/2005/8/layout/chevron2"/>
    <dgm:cxn modelId="{EEF4840D-8064-E940-8A89-F03487DE415B}" type="presParOf" srcId="{9390C193-2E79-274E-A420-386760DEDB13}" destId="{415B22AC-EB27-234E-9544-89F10574D8B8}" srcOrd="3" destOrd="0" presId="urn:microsoft.com/office/officeart/2005/8/layout/chevron2"/>
    <dgm:cxn modelId="{1757B4B1-2530-F045-9D7D-B39FD95A244D}" type="presParOf" srcId="{9390C193-2E79-274E-A420-386760DEDB13}" destId="{0AF7DE60-13F4-9D4F-B0CC-FA84CB86133F}" srcOrd="4" destOrd="0" presId="urn:microsoft.com/office/officeart/2005/8/layout/chevron2"/>
    <dgm:cxn modelId="{972A8FCF-8E70-7B4E-AB95-E0C9B2BCACFB}" type="presParOf" srcId="{0AF7DE60-13F4-9D4F-B0CC-FA84CB86133F}" destId="{8091893C-B76C-8F48-B1A3-D46F2887A967}" srcOrd="0" destOrd="0" presId="urn:microsoft.com/office/officeart/2005/8/layout/chevron2"/>
    <dgm:cxn modelId="{7F8EE3BA-82AD-5848-8D5E-76F7EAC0F04D}" type="presParOf" srcId="{0AF7DE60-13F4-9D4F-B0CC-FA84CB86133F}" destId="{2BEC3B51-202E-C74C-9AC5-72226FBC4D72}" srcOrd="1" destOrd="0" presId="urn:microsoft.com/office/officeart/2005/8/layout/chevron2"/>
    <dgm:cxn modelId="{80FE14AC-9F6F-8D42-8FDA-4730F60E626D}" type="presParOf" srcId="{9390C193-2E79-274E-A420-386760DEDB13}" destId="{ECA6BBBE-3E56-1847-A09A-C00D4E52B8CB}" srcOrd="5" destOrd="0" presId="urn:microsoft.com/office/officeart/2005/8/layout/chevron2"/>
    <dgm:cxn modelId="{0BB9689D-5C34-BE4E-9302-3276B199DBC7}" type="presParOf" srcId="{9390C193-2E79-274E-A420-386760DEDB13}" destId="{25D51261-6F17-B242-8731-1985199AF763}" srcOrd="6" destOrd="0" presId="urn:microsoft.com/office/officeart/2005/8/layout/chevron2"/>
    <dgm:cxn modelId="{A47942F8-C1BD-D44D-B6CB-0CA0F8017273}" type="presParOf" srcId="{25D51261-6F17-B242-8731-1985199AF763}" destId="{21CFCB6D-3D83-6845-971D-AD01523FCB54}" srcOrd="0" destOrd="0" presId="urn:microsoft.com/office/officeart/2005/8/layout/chevron2"/>
    <dgm:cxn modelId="{13463F43-0226-E64A-8A57-EAD0A75FD0A4}" type="presParOf" srcId="{25D51261-6F17-B242-8731-1985199AF763}" destId="{06EF95DF-2C5C-404D-8AE0-EA717835329C}" srcOrd="1" destOrd="0" presId="urn:microsoft.com/office/officeart/2005/8/layout/chevron2"/>
    <dgm:cxn modelId="{20F8D218-A5BB-9747-9EDC-12A233FC098A}" type="presParOf" srcId="{9390C193-2E79-274E-A420-386760DEDB13}" destId="{803331DB-E6E9-194E-81F2-310A7480BF7B}" srcOrd="7" destOrd="0" presId="urn:microsoft.com/office/officeart/2005/8/layout/chevron2"/>
    <dgm:cxn modelId="{3B13CEE4-FD26-E844-9967-042FC799E712}" type="presParOf" srcId="{9390C193-2E79-274E-A420-386760DEDB13}" destId="{667DD863-E258-F844-9D19-044F697463C0}" srcOrd="8" destOrd="0" presId="urn:microsoft.com/office/officeart/2005/8/layout/chevron2"/>
    <dgm:cxn modelId="{D6B06796-F7FE-A646-B82D-2A65E44BD0A4}" type="presParOf" srcId="{667DD863-E258-F844-9D19-044F697463C0}" destId="{C0CB98F2-CECB-494B-AE97-374D959F17FB}" srcOrd="0" destOrd="0" presId="urn:microsoft.com/office/officeart/2005/8/layout/chevron2"/>
    <dgm:cxn modelId="{D8917A89-95F8-F645-BF0B-5FF01EEDA71D}" type="presParOf" srcId="{667DD863-E258-F844-9D19-044F697463C0}" destId="{2F5B8B9A-A79D-8D45-AA9E-584FADB85133}" srcOrd="1" destOrd="0" presId="urn:microsoft.com/office/officeart/2005/8/layout/chevron2"/>
    <dgm:cxn modelId="{65569EEB-8B19-994B-8C4A-BF24BE0EFE38}" type="presParOf" srcId="{9390C193-2E79-274E-A420-386760DEDB13}" destId="{FC6D70B4-C7DB-8547-8C3A-072D547FCFAD}" srcOrd="9" destOrd="0" presId="urn:microsoft.com/office/officeart/2005/8/layout/chevron2"/>
    <dgm:cxn modelId="{8052C12F-FF41-0244-B18E-5A9DE99E2411}" type="presParOf" srcId="{9390C193-2E79-274E-A420-386760DEDB13}" destId="{2D8D6752-CDF6-4C43-8023-6D052D16D910}" srcOrd="10" destOrd="0" presId="urn:microsoft.com/office/officeart/2005/8/layout/chevron2"/>
    <dgm:cxn modelId="{609F93B6-9BC2-3749-B0A0-88B4D129353E}" type="presParOf" srcId="{2D8D6752-CDF6-4C43-8023-6D052D16D910}" destId="{BDFE7D92-2D5A-9447-87B4-1A622521E932}" srcOrd="0" destOrd="0" presId="urn:microsoft.com/office/officeart/2005/8/layout/chevron2"/>
    <dgm:cxn modelId="{685A3D9F-87D6-474C-AF79-A97B36C669CC}" type="presParOf" srcId="{2D8D6752-CDF6-4C43-8023-6D052D16D910}" destId="{9FE1E778-721C-E844-956A-32BD0E6BAC3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2AE15-B027-4FA7-8B99-78FA0E2AC789}" type="doc">
      <dgm:prSet loTypeId="urn:microsoft.com/office/officeart/2005/8/layout/hProcess9" loCatId="process" qsTypeId="urn:microsoft.com/office/officeart/2005/8/quickstyle/simple1" qsCatId="simple" csTypeId="urn:microsoft.com/office/officeart/2005/8/colors/accent1_2" csCatId="accent1" phldr="1"/>
      <dgm:spPr/>
    </dgm:pt>
    <dgm:pt modelId="{FA2EDE10-B790-4EA9-BAD4-39A4167E9ECA}">
      <dgm:prSet phldrT="[Text]"/>
      <dgm:spPr/>
      <dgm:t>
        <a:bodyPr/>
        <a:lstStyle/>
        <a:p>
          <a:r>
            <a:rPr lang="en-US" dirty="0" smtClean="0"/>
            <a:t>Activation</a:t>
          </a:r>
          <a:endParaRPr lang="en-US" dirty="0"/>
        </a:p>
      </dgm:t>
    </dgm:pt>
    <dgm:pt modelId="{0C0A6D2A-890F-4BF4-A552-B9005B44C911}" type="parTrans" cxnId="{23E409F2-1E65-4AA1-8F4D-906B48B8B0FF}">
      <dgm:prSet/>
      <dgm:spPr/>
      <dgm:t>
        <a:bodyPr/>
        <a:lstStyle/>
        <a:p>
          <a:endParaRPr lang="en-US"/>
        </a:p>
      </dgm:t>
    </dgm:pt>
    <dgm:pt modelId="{B4FB2A4C-873F-4970-BF84-6EACA261583D}" type="sibTrans" cxnId="{23E409F2-1E65-4AA1-8F4D-906B48B8B0FF}">
      <dgm:prSet/>
      <dgm:spPr/>
      <dgm:t>
        <a:bodyPr/>
        <a:lstStyle/>
        <a:p>
          <a:endParaRPr lang="en-US"/>
        </a:p>
      </dgm:t>
    </dgm:pt>
    <dgm:pt modelId="{79EFD3CB-FC48-4A03-AE75-12581E73525F}">
      <dgm:prSet phldrT="[Text]"/>
      <dgm:spPr/>
      <dgm:t>
        <a:bodyPr/>
        <a:lstStyle/>
        <a:p>
          <a:r>
            <a:rPr lang="fr-WINDIES" noProof="0" dirty="0" smtClean="0">
              <a:solidFill>
                <a:schemeClr val="tx1"/>
              </a:solidFill>
            </a:rPr>
            <a:t>Désactivation</a:t>
          </a:r>
          <a:endParaRPr lang="fr-WINDIES" noProof="0" dirty="0">
            <a:solidFill>
              <a:schemeClr val="tx1"/>
            </a:solidFill>
          </a:endParaRPr>
        </a:p>
      </dgm:t>
    </dgm:pt>
    <dgm:pt modelId="{E3884867-E0AD-4ABB-890E-80F8963824D5}" type="parTrans" cxnId="{C36D4EB7-31EF-4265-BBF9-BA80725F1D11}">
      <dgm:prSet/>
      <dgm:spPr/>
      <dgm:t>
        <a:bodyPr/>
        <a:lstStyle/>
        <a:p>
          <a:endParaRPr lang="en-US"/>
        </a:p>
      </dgm:t>
    </dgm:pt>
    <dgm:pt modelId="{CF1F03FA-27C1-4D05-B60C-732DAC49EC60}" type="sibTrans" cxnId="{C36D4EB7-31EF-4265-BBF9-BA80725F1D11}">
      <dgm:prSet/>
      <dgm:spPr/>
      <dgm:t>
        <a:bodyPr/>
        <a:lstStyle/>
        <a:p>
          <a:endParaRPr lang="en-US"/>
        </a:p>
      </dgm:t>
    </dgm:pt>
    <dgm:pt modelId="{B52D0538-0F0F-4B40-8A87-77E0F35CD0F1}">
      <dgm:prSet phldrT="[Text]"/>
      <dgm:spPr/>
      <dgm:t>
        <a:bodyPr/>
        <a:lstStyle/>
        <a:p>
          <a:r>
            <a:rPr lang="en-US" dirty="0" err="1" smtClean="0"/>
            <a:t>Activé</a:t>
          </a:r>
          <a:endParaRPr lang="en-US" dirty="0"/>
        </a:p>
      </dgm:t>
    </dgm:pt>
    <dgm:pt modelId="{662EBE5A-1049-4E94-B708-22BC1ED36F1E}" type="sibTrans" cxnId="{B50E1480-3BF8-43AB-B1E0-CDADD769016C}">
      <dgm:prSet/>
      <dgm:spPr/>
      <dgm:t>
        <a:bodyPr/>
        <a:lstStyle/>
        <a:p>
          <a:endParaRPr lang="en-US"/>
        </a:p>
      </dgm:t>
    </dgm:pt>
    <dgm:pt modelId="{5FB351C2-0FCB-4F2F-88B2-2EA6C59814CB}" type="parTrans" cxnId="{B50E1480-3BF8-43AB-B1E0-CDADD769016C}">
      <dgm:prSet/>
      <dgm:spPr/>
      <dgm:t>
        <a:bodyPr/>
        <a:lstStyle/>
        <a:p>
          <a:endParaRPr lang="en-US"/>
        </a:p>
      </dgm:t>
    </dgm:pt>
    <dgm:pt modelId="{A0FF4D11-C673-46DB-945D-24D1E7785832}" type="pres">
      <dgm:prSet presAssocID="{6AC2AE15-B027-4FA7-8B99-78FA0E2AC789}" presName="CompostProcess" presStyleCnt="0">
        <dgm:presLayoutVars>
          <dgm:dir/>
          <dgm:resizeHandles val="exact"/>
        </dgm:presLayoutVars>
      </dgm:prSet>
      <dgm:spPr/>
    </dgm:pt>
    <dgm:pt modelId="{3315BA39-FE01-4735-8AAF-52B2CC97AAA7}" type="pres">
      <dgm:prSet presAssocID="{6AC2AE15-B027-4FA7-8B99-78FA0E2AC789}" presName="arrow" presStyleLbl="bgShp" presStyleIdx="0" presStyleCnt="1" custLinFactNeighborX="344" custLinFactNeighborY="-42540"/>
      <dgm:spPr/>
    </dgm:pt>
    <dgm:pt modelId="{3CBD21EA-569A-4708-B1DA-4E456C165619}" type="pres">
      <dgm:prSet presAssocID="{6AC2AE15-B027-4FA7-8B99-78FA0E2AC789}" presName="linearProcess" presStyleCnt="0"/>
      <dgm:spPr/>
    </dgm:pt>
    <dgm:pt modelId="{DCB2137B-0F5B-4F03-AF80-F6A2651BB94C}" type="pres">
      <dgm:prSet presAssocID="{FA2EDE10-B790-4EA9-BAD4-39A4167E9ECA}" presName="textNode" presStyleLbl="node1" presStyleIdx="0" presStyleCnt="3">
        <dgm:presLayoutVars>
          <dgm:bulletEnabled val="1"/>
        </dgm:presLayoutVars>
      </dgm:prSet>
      <dgm:spPr/>
      <dgm:t>
        <a:bodyPr/>
        <a:lstStyle/>
        <a:p>
          <a:endParaRPr lang="en-US"/>
        </a:p>
      </dgm:t>
    </dgm:pt>
    <dgm:pt modelId="{36C0D853-86D3-4CC9-98DB-F38DFF9FD092}" type="pres">
      <dgm:prSet presAssocID="{B4FB2A4C-873F-4970-BF84-6EACA261583D}" presName="sibTrans" presStyleCnt="0"/>
      <dgm:spPr/>
    </dgm:pt>
    <dgm:pt modelId="{C063A947-551F-4A54-8ED9-C79D3CB4F231}" type="pres">
      <dgm:prSet presAssocID="{B52D0538-0F0F-4B40-8A87-77E0F35CD0F1}" presName="textNode" presStyleLbl="node1" presStyleIdx="1" presStyleCnt="3">
        <dgm:presLayoutVars>
          <dgm:bulletEnabled val="1"/>
        </dgm:presLayoutVars>
      </dgm:prSet>
      <dgm:spPr/>
      <dgm:t>
        <a:bodyPr/>
        <a:lstStyle/>
        <a:p>
          <a:endParaRPr lang="en-US"/>
        </a:p>
      </dgm:t>
    </dgm:pt>
    <dgm:pt modelId="{E3A2CFDB-788A-40DE-A58B-F6AF7C856BA3}" type="pres">
      <dgm:prSet presAssocID="{662EBE5A-1049-4E94-B708-22BC1ED36F1E}" presName="sibTrans" presStyleCnt="0"/>
      <dgm:spPr/>
    </dgm:pt>
    <dgm:pt modelId="{B4AA7CBF-FBBD-4E57-BAB0-7908D9B1488E}" type="pres">
      <dgm:prSet presAssocID="{79EFD3CB-FC48-4A03-AE75-12581E73525F}" presName="textNode" presStyleLbl="node1" presStyleIdx="2" presStyleCnt="3">
        <dgm:presLayoutVars>
          <dgm:bulletEnabled val="1"/>
        </dgm:presLayoutVars>
      </dgm:prSet>
      <dgm:spPr/>
      <dgm:t>
        <a:bodyPr/>
        <a:lstStyle/>
        <a:p>
          <a:endParaRPr lang="en-US"/>
        </a:p>
      </dgm:t>
    </dgm:pt>
  </dgm:ptLst>
  <dgm:cxnLst>
    <dgm:cxn modelId="{23E409F2-1E65-4AA1-8F4D-906B48B8B0FF}" srcId="{6AC2AE15-B027-4FA7-8B99-78FA0E2AC789}" destId="{FA2EDE10-B790-4EA9-BAD4-39A4167E9ECA}" srcOrd="0" destOrd="0" parTransId="{0C0A6D2A-890F-4BF4-A552-B9005B44C911}" sibTransId="{B4FB2A4C-873F-4970-BF84-6EACA261583D}"/>
    <dgm:cxn modelId="{B50E1480-3BF8-43AB-B1E0-CDADD769016C}" srcId="{6AC2AE15-B027-4FA7-8B99-78FA0E2AC789}" destId="{B52D0538-0F0F-4B40-8A87-77E0F35CD0F1}" srcOrd="1" destOrd="0" parTransId="{5FB351C2-0FCB-4F2F-88B2-2EA6C59814CB}" sibTransId="{662EBE5A-1049-4E94-B708-22BC1ED36F1E}"/>
    <dgm:cxn modelId="{952B3C0F-D0FA-8546-B296-615D736148E1}" type="presOf" srcId="{FA2EDE10-B790-4EA9-BAD4-39A4167E9ECA}" destId="{DCB2137B-0F5B-4F03-AF80-F6A2651BB94C}" srcOrd="0" destOrd="0" presId="urn:microsoft.com/office/officeart/2005/8/layout/hProcess9"/>
    <dgm:cxn modelId="{E1E27EEE-EA58-2747-ABBC-18E914972857}" type="presOf" srcId="{B52D0538-0F0F-4B40-8A87-77E0F35CD0F1}" destId="{C063A947-551F-4A54-8ED9-C79D3CB4F231}" srcOrd="0" destOrd="0" presId="urn:microsoft.com/office/officeart/2005/8/layout/hProcess9"/>
    <dgm:cxn modelId="{A0150EDE-B83B-E249-9663-9651C7C6ED3C}" type="presOf" srcId="{79EFD3CB-FC48-4A03-AE75-12581E73525F}" destId="{B4AA7CBF-FBBD-4E57-BAB0-7908D9B1488E}" srcOrd="0" destOrd="0" presId="urn:microsoft.com/office/officeart/2005/8/layout/hProcess9"/>
    <dgm:cxn modelId="{C36D4EB7-31EF-4265-BBF9-BA80725F1D11}" srcId="{6AC2AE15-B027-4FA7-8B99-78FA0E2AC789}" destId="{79EFD3CB-FC48-4A03-AE75-12581E73525F}" srcOrd="2" destOrd="0" parTransId="{E3884867-E0AD-4ABB-890E-80F8963824D5}" sibTransId="{CF1F03FA-27C1-4D05-B60C-732DAC49EC60}"/>
    <dgm:cxn modelId="{0CA27B33-CB17-4241-AFD9-6F4139948241}" type="presOf" srcId="{6AC2AE15-B027-4FA7-8B99-78FA0E2AC789}" destId="{A0FF4D11-C673-46DB-945D-24D1E7785832}" srcOrd="0" destOrd="0" presId="urn:microsoft.com/office/officeart/2005/8/layout/hProcess9"/>
    <dgm:cxn modelId="{8F49FF44-024F-DC43-B69A-61E4F2A20744}" type="presParOf" srcId="{A0FF4D11-C673-46DB-945D-24D1E7785832}" destId="{3315BA39-FE01-4735-8AAF-52B2CC97AAA7}" srcOrd="0" destOrd="0" presId="urn:microsoft.com/office/officeart/2005/8/layout/hProcess9"/>
    <dgm:cxn modelId="{D105228A-0563-1049-8B03-A33875B3E2A3}" type="presParOf" srcId="{A0FF4D11-C673-46DB-945D-24D1E7785832}" destId="{3CBD21EA-569A-4708-B1DA-4E456C165619}" srcOrd="1" destOrd="0" presId="urn:microsoft.com/office/officeart/2005/8/layout/hProcess9"/>
    <dgm:cxn modelId="{A71786E0-90E8-E343-B3D9-C950D920C7FD}" type="presParOf" srcId="{3CBD21EA-569A-4708-B1DA-4E456C165619}" destId="{DCB2137B-0F5B-4F03-AF80-F6A2651BB94C}" srcOrd="0" destOrd="0" presId="urn:microsoft.com/office/officeart/2005/8/layout/hProcess9"/>
    <dgm:cxn modelId="{594DC6F5-38E6-3043-9F34-EBB5FB13672A}" type="presParOf" srcId="{3CBD21EA-569A-4708-B1DA-4E456C165619}" destId="{36C0D853-86D3-4CC9-98DB-F38DFF9FD092}" srcOrd="1" destOrd="0" presId="urn:microsoft.com/office/officeart/2005/8/layout/hProcess9"/>
    <dgm:cxn modelId="{C87555AD-36D7-BC4E-930E-C5E9AD7A5683}" type="presParOf" srcId="{3CBD21EA-569A-4708-B1DA-4E456C165619}" destId="{C063A947-551F-4A54-8ED9-C79D3CB4F231}" srcOrd="2" destOrd="0" presId="urn:microsoft.com/office/officeart/2005/8/layout/hProcess9"/>
    <dgm:cxn modelId="{ECFDD860-E22C-FC4F-8BC3-CCECF8110EED}" type="presParOf" srcId="{3CBD21EA-569A-4708-B1DA-4E456C165619}" destId="{E3A2CFDB-788A-40DE-A58B-F6AF7C856BA3}" srcOrd="3" destOrd="0" presId="urn:microsoft.com/office/officeart/2005/8/layout/hProcess9"/>
    <dgm:cxn modelId="{0C6C58FA-1285-9E46-9647-F1565204700F}" type="presParOf" srcId="{3CBD21EA-569A-4708-B1DA-4E456C165619}" destId="{B4AA7CBF-FBBD-4E57-BAB0-7908D9B1488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2C3B8-DA2A-F543-BFA3-A2282848BD6E}" type="doc">
      <dgm:prSet loTypeId="urn:microsoft.com/office/officeart/2005/8/layout/radial6" loCatId="" qsTypeId="urn:microsoft.com/office/officeart/2005/8/quickstyle/3D1" qsCatId="3D" csTypeId="urn:microsoft.com/office/officeart/2005/8/colors/accent1_2" csCatId="accent1" phldr="1"/>
      <dgm:spPr/>
      <dgm:t>
        <a:bodyPr/>
        <a:lstStyle/>
        <a:p>
          <a:endParaRPr lang="en-US"/>
        </a:p>
      </dgm:t>
    </dgm:pt>
    <dgm:pt modelId="{B9E6A7A4-9109-B442-BB2C-1FD32EDA8728}">
      <dgm:prSet phldrT="[Text]"/>
      <dgm:spPr/>
      <dgm:t>
        <a:bodyPr/>
        <a:lstStyle/>
        <a:p>
          <a:r>
            <a:rPr lang="en-US" dirty="0" err="1" smtClean="0"/>
            <a:t>Coordinateur</a:t>
          </a:r>
          <a:r>
            <a:rPr lang="en-US" dirty="0" smtClean="0"/>
            <a:t> &amp; IMO</a:t>
          </a:r>
          <a:endParaRPr lang="en-US" dirty="0"/>
        </a:p>
      </dgm:t>
    </dgm:pt>
    <dgm:pt modelId="{5107BAD0-866A-D243-95A6-FA102BFBD417}" type="parTrans" cxnId="{B83A65AD-70A5-D849-90B3-33BF297FCA72}">
      <dgm:prSet/>
      <dgm:spPr/>
      <dgm:t>
        <a:bodyPr/>
        <a:lstStyle/>
        <a:p>
          <a:endParaRPr lang="en-US"/>
        </a:p>
      </dgm:t>
    </dgm:pt>
    <dgm:pt modelId="{5ED72BEA-99F4-4242-892A-3537F48225FB}" type="sibTrans" cxnId="{B83A65AD-70A5-D849-90B3-33BF297FCA72}">
      <dgm:prSet/>
      <dgm:spPr/>
      <dgm:t>
        <a:bodyPr/>
        <a:lstStyle/>
        <a:p>
          <a:endParaRPr lang="en-US"/>
        </a:p>
      </dgm:t>
    </dgm:pt>
    <dgm:pt modelId="{7F415B6E-421F-684F-BD70-6DDF2C0C29D3}">
      <dgm:prSet phldrT="[Text]"/>
      <dgm:spPr/>
      <dgm:t>
        <a:bodyPr/>
        <a:lstStyle/>
        <a:p>
          <a:r>
            <a:rPr lang="en-US" dirty="0" err="1" smtClean="0"/>
            <a:t>Membres</a:t>
          </a:r>
          <a:r>
            <a:rPr lang="en-US" dirty="0" smtClean="0"/>
            <a:t> du Cluster</a:t>
          </a:r>
          <a:endParaRPr lang="en-US" dirty="0"/>
        </a:p>
      </dgm:t>
    </dgm:pt>
    <dgm:pt modelId="{E6B06701-D0A9-A749-9F03-86C0A685B231}" type="parTrans" cxnId="{EE321576-C4B8-A14D-9945-332E499AD384}">
      <dgm:prSet/>
      <dgm:spPr/>
      <dgm:t>
        <a:bodyPr/>
        <a:lstStyle/>
        <a:p>
          <a:endParaRPr lang="en-US"/>
        </a:p>
      </dgm:t>
    </dgm:pt>
    <dgm:pt modelId="{7ED4A71D-7F87-C94E-AB57-9FE944D200C5}" type="sibTrans" cxnId="{EE321576-C4B8-A14D-9945-332E499AD384}">
      <dgm:prSet/>
      <dgm:spPr/>
      <dgm:t>
        <a:bodyPr/>
        <a:lstStyle/>
        <a:p>
          <a:endParaRPr lang="en-US"/>
        </a:p>
      </dgm:t>
    </dgm:pt>
    <dgm:pt modelId="{DF923162-AF72-5D42-ADC5-0060FDFC9A91}">
      <dgm:prSet phldrT="[Text]" custT="1"/>
      <dgm:spPr/>
      <dgm:t>
        <a:bodyPr/>
        <a:lstStyle/>
        <a:p>
          <a:r>
            <a:rPr lang="en-US" sz="1200" dirty="0" err="1" smtClean="0"/>
            <a:t>Groupe</a:t>
          </a:r>
          <a:r>
            <a:rPr lang="en-US" sz="1200" dirty="0" smtClean="0"/>
            <a:t>  de </a:t>
          </a:r>
          <a:r>
            <a:rPr lang="en-US" sz="1200" dirty="0" err="1" smtClean="0"/>
            <a:t>Conseil</a:t>
          </a:r>
          <a:r>
            <a:rPr lang="en-US" sz="1200" dirty="0" smtClean="0"/>
            <a:t> </a:t>
          </a:r>
          <a:r>
            <a:rPr lang="en-US" sz="1200" dirty="0" err="1" smtClean="0"/>
            <a:t>Stratégique</a:t>
          </a:r>
          <a:endParaRPr lang="en-US" sz="1200" dirty="0" smtClean="0"/>
        </a:p>
        <a:p>
          <a:r>
            <a:rPr lang="en-US" sz="1200" dirty="0" smtClean="0"/>
            <a:t>(GCS)</a:t>
          </a:r>
          <a:endParaRPr lang="en-US" sz="1200" dirty="0"/>
        </a:p>
      </dgm:t>
    </dgm:pt>
    <dgm:pt modelId="{11950838-64DD-9C4C-A159-049880A1B11E}" type="parTrans" cxnId="{D5C12685-B34B-8C4E-B022-325EC6E01C73}">
      <dgm:prSet/>
      <dgm:spPr/>
      <dgm:t>
        <a:bodyPr/>
        <a:lstStyle/>
        <a:p>
          <a:endParaRPr lang="en-US"/>
        </a:p>
      </dgm:t>
    </dgm:pt>
    <dgm:pt modelId="{906DC185-F8AE-9148-A354-B675086722F4}" type="sibTrans" cxnId="{D5C12685-B34B-8C4E-B022-325EC6E01C73}">
      <dgm:prSet/>
      <dgm:spPr/>
      <dgm:t>
        <a:bodyPr/>
        <a:lstStyle/>
        <a:p>
          <a:endParaRPr lang="en-US"/>
        </a:p>
      </dgm:t>
    </dgm:pt>
    <dgm:pt modelId="{A1F50046-E3BA-D44E-94F3-AA9A974A8BFC}">
      <dgm:prSet phldrT="[Text]"/>
      <dgm:spPr/>
      <dgm:t>
        <a:bodyPr/>
        <a:lstStyle/>
        <a:p>
          <a:r>
            <a:rPr lang="en-US" dirty="0" err="1" smtClean="0"/>
            <a:t>Groupes</a:t>
          </a:r>
          <a:r>
            <a:rPr lang="en-US" dirty="0" smtClean="0"/>
            <a:t> Techniques de Travail (GTTs)</a:t>
          </a:r>
          <a:endParaRPr lang="en-US" dirty="0"/>
        </a:p>
      </dgm:t>
    </dgm:pt>
    <dgm:pt modelId="{F1B4E4D3-7569-BD43-8035-253F731C5F41}" type="parTrans" cxnId="{93433E98-3646-9B4F-8758-B25C3361FA11}">
      <dgm:prSet/>
      <dgm:spPr/>
      <dgm:t>
        <a:bodyPr/>
        <a:lstStyle/>
        <a:p>
          <a:endParaRPr lang="en-US"/>
        </a:p>
      </dgm:t>
    </dgm:pt>
    <dgm:pt modelId="{E029A389-0F3E-864E-B286-7E689C2EF2A4}" type="sibTrans" cxnId="{93433E98-3646-9B4F-8758-B25C3361FA11}">
      <dgm:prSet/>
      <dgm:spPr/>
      <dgm:t>
        <a:bodyPr/>
        <a:lstStyle/>
        <a:p>
          <a:endParaRPr lang="en-US"/>
        </a:p>
      </dgm:t>
    </dgm:pt>
    <dgm:pt modelId="{088926B2-F657-5E42-9641-33E58DCFCBE5}" type="pres">
      <dgm:prSet presAssocID="{2E12C3B8-DA2A-F543-BFA3-A2282848BD6E}" presName="Name0" presStyleCnt="0">
        <dgm:presLayoutVars>
          <dgm:chMax val="1"/>
          <dgm:dir/>
          <dgm:animLvl val="ctr"/>
          <dgm:resizeHandles val="exact"/>
        </dgm:presLayoutVars>
      </dgm:prSet>
      <dgm:spPr/>
      <dgm:t>
        <a:bodyPr/>
        <a:lstStyle/>
        <a:p>
          <a:endParaRPr lang="en-US"/>
        </a:p>
      </dgm:t>
    </dgm:pt>
    <dgm:pt modelId="{85309377-4D74-3048-B656-1E86DE399B14}" type="pres">
      <dgm:prSet presAssocID="{B9E6A7A4-9109-B442-BB2C-1FD32EDA8728}" presName="centerShape" presStyleLbl="node0" presStyleIdx="0" presStyleCnt="1"/>
      <dgm:spPr/>
      <dgm:t>
        <a:bodyPr/>
        <a:lstStyle/>
        <a:p>
          <a:endParaRPr lang="en-US"/>
        </a:p>
      </dgm:t>
    </dgm:pt>
    <dgm:pt modelId="{4E03AD35-0209-A04C-8C57-0CAAD72395E8}" type="pres">
      <dgm:prSet presAssocID="{7F415B6E-421F-684F-BD70-6DDF2C0C29D3}" presName="node" presStyleLbl="node1" presStyleIdx="0" presStyleCnt="3">
        <dgm:presLayoutVars>
          <dgm:bulletEnabled val="1"/>
        </dgm:presLayoutVars>
      </dgm:prSet>
      <dgm:spPr/>
      <dgm:t>
        <a:bodyPr/>
        <a:lstStyle/>
        <a:p>
          <a:endParaRPr lang="en-US"/>
        </a:p>
      </dgm:t>
    </dgm:pt>
    <dgm:pt modelId="{6365E460-5B99-B64C-A4ED-16963E6CB317}" type="pres">
      <dgm:prSet presAssocID="{7F415B6E-421F-684F-BD70-6DDF2C0C29D3}" presName="dummy" presStyleCnt="0"/>
      <dgm:spPr/>
    </dgm:pt>
    <dgm:pt modelId="{9D426C2C-EA16-7544-AF90-DA01D6DCDE4D}" type="pres">
      <dgm:prSet presAssocID="{7ED4A71D-7F87-C94E-AB57-9FE944D200C5}" presName="sibTrans" presStyleLbl="sibTrans2D1" presStyleIdx="0" presStyleCnt="3"/>
      <dgm:spPr/>
      <dgm:t>
        <a:bodyPr/>
        <a:lstStyle/>
        <a:p>
          <a:endParaRPr lang="en-US"/>
        </a:p>
      </dgm:t>
    </dgm:pt>
    <dgm:pt modelId="{42503204-F371-A544-8684-C71488D3D604}" type="pres">
      <dgm:prSet presAssocID="{DF923162-AF72-5D42-ADC5-0060FDFC9A91}" presName="node" presStyleLbl="node1" presStyleIdx="1" presStyleCnt="3" custScaleX="128945" custScaleY="120369">
        <dgm:presLayoutVars>
          <dgm:bulletEnabled val="1"/>
        </dgm:presLayoutVars>
      </dgm:prSet>
      <dgm:spPr/>
      <dgm:t>
        <a:bodyPr/>
        <a:lstStyle/>
        <a:p>
          <a:endParaRPr lang="en-US"/>
        </a:p>
      </dgm:t>
    </dgm:pt>
    <dgm:pt modelId="{451202CA-D247-E542-9FA9-D6EA9DEEB10B}" type="pres">
      <dgm:prSet presAssocID="{DF923162-AF72-5D42-ADC5-0060FDFC9A91}" presName="dummy" presStyleCnt="0"/>
      <dgm:spPr/>
    </dgm:pt>
    <dgm:pt modelId="{8CB55A8A-24BF-094E-8119-912787F96E2D}" type="pres">
      <dgm:prSet presAssocID="{906DC185-F8AE-9148-A354-B675086722F4}" presName="sibTrans" presStyleLbl="sibTrans2D1" presStyleIdx="1" presStyleCnt="3"/>
      <dgm:spPr/>
      <dgm:t>
        <a:bodyPr/>
        <a:lstStyle/>
        <a:p>
          <a:endParaRPr lang="en-US"/>
        </a:p>
      </dgm:t>
    </dgm:pt>
    <dgm:pt modelId="{4A76398B-5F2A-D347-8E97-E7F8B8ADCAB7}" type="pres">
      <dgm:prSet presAssocID="{A1F50046-E3BA-D44E-94F3-AA9A974A8BFC}" presName="node" presStyleLbl="node1" presStyleIdx="2" presStyleCnt="3">
        <dgm:presLayoutVars>
          <dgm:bulletEnabled val="1"/>
        </dgm:presLayoutVars>
      </dgm:prSet>
      <dgm:spPr/>
      <dgm:t>
        <a:bodyPr/>
        <a:lstStyle/>
        <a:p>
          <a:endParaRPr lang="en-US"/>
        </a:p>
      </dgm:t>
    </dgm:pt>
    <dgm:pt modelId="{EBC57139-1E63-1E48-9162-2969C2031E86}" type="pres">
      <dgm:prSet presAssocID="{A1F50046-E3BA-D44E-94F3-AA9A974A8BFC}" presName="dummy" presStyleCnt="0"/>
      <dgm:spPr/>
    </dgm:pt>
    <dgm:pt modelId="{DA1D1809-4315-D242-9D52-E4B8D35F393B}" type="pres">
      <dgm:prSet presAssocID="{E029A389-0F3E-864E-B286-7E689C2EF2A4}" presName="sibTrans" presStyleLbl="sibTrans2D1" presStyleIdx="2" presStyleCnt="3"/>
      <dgm:spPr/>
      <dgm:t>
        <a:bodyPr/>
        <a:lstStyle/>
        <a:p>
          <a:endParaRPr lang="en-US"/>
        </a:p>
      </dgm:t>
    </dgm:pt>
  </dgm:ptLst>
  <dgm:cxnLst>
    <dgm:cxn modelId="{AD489929-44C1-2D47-92E0-9D723157B1BF}" type="presOf" srcId="{DF923162-AF72-5D42-ADC5-0060FDFC9A91}" destId="{42503204-F371-A544-8684-C71488D3D604}" srcOrd="0" destOrd="0" presId="urn:microsoft.com/office/officeart/2005/8/layout/radial6"/>
    <dgm:cxn modelId="{29398B25-C67E-CF42-A0B4-B81816500436}" type="presOf" srcId="{A1F50046-E3BA-D44E-94F3-AA9A974A8BFC}" destId="{4A76398B-5F2A-D347-8E97-E7F8B8ADCAB7}" srcOrd="0" destOrd="0" presId="urn:microsoft.com/office/officeart/2005/8/layout/radial6"/>
    <dgm:cxn modelId="{D5C12685-B34B-8C4E-B022-325EC6E01C73}" srcId="{B9E6A7A4-9109-B442-BB2C-1FD32EDA8728}" destId="{DF923162-AF72-5D42-ADC5-0060FDFC9A91}" srcOrd="1" destOrd="0" parTransId="{11950838-64DD-9C4C-A159-049880A1B11E}" sibTransId="{906DC185-F8AE-9148-A354-B675086722F4}"/>
    <dgm:cxn modelId="{2309DE9B-0114-1B49-9023-5DDD32616D57}" type="presOf" srcId="{7F415B6E-421F-684F-BD70-6DDF2C0C29D3}" destId="{4E03AD35-0209-A04C-8C57-0CAAD72395E8}" srcOrd="0" destOrd="0" presId="urn:microsoft.com/office/officeart/2005/8/layout/radial6"/>
    <dgm:cxn modelId="{D6C4CE0E-16D8-5644-8F87-DDF9102D72C9}" type="presOf" srcId="{906DC185-F8AE-9148-A354-B675086722F4}" destId="{8CB55A8A-24BF-094E-8119-912787F96E2D}" srcOrd="0" destOrd="0" presId="urn:microsoft.com/office/officeart/2005/8/layout/radial6"/>
    <dgm:cxn modelId="{B83A65AD-70A5-D849-90B3-33BF297FCA72}" srcId="{2E12C3B8-DA2A-F543-BFA3-A2282848BD6E}" destId="{B9E6A7A4-9109-B442-BB2C-1FD32EDA8728}" srcOrd="0" destOrd="0" parTransId="{5107BAD0-866A-D243-95A6-FA102BFBD417}" sibTransId="{5ED72BEA-99F4-4242-892A-3537F48225FB}"/>
    <dgm:cxn modelId="{42E82CDA-6058-9046-9690-A167CA04D111}" type="presOf" srcId="{7ED4A71D-7F87-C94E-AB57-9FE944D200C5}" destId="{9D426C2C-EA16-7544-AF90-DA01D6DCDE4D}" srcOrd="0" destOrd="0" presId="urn:microsoft.com/office/officeart/2005/8/layout/radial6"/>
    <dgm:cxn modelId="{93433E98-3646-9B4F-8758-B25C3361FA11}" srcId="{B9E6A7A4-9109-B442-BB2C-1FD32EDA8728}" destId="{A1F50046-E3BA-D44E-94F3-AA9A974A8BFC}" srcOrd="2" destOrd="0" parTransId="{F1B4E4D3-7569-BD43-8035-253F731C5F41}" sibTransId="{E029A389-0F3E-864E-B286-7E689C2EF2A4}"/>
    <dgm:cxn modelId="{941A05D2-5951-0F4E-81CA-2CB3EE539D17}" type="presOf" srcId="{2E12C3B8-DA2A-F543-BFA3-A2282848BD6E}" destId="{088926B2-F657-5E42-9641-33E58DCFCBE5}" srcOrd="0" destOrd="0" presId="urn:microsoft.com/office/officeart/2005/8/layout/radial6"/>
    <dgm:cxn modelId="{EE321576-C4B8-A14D-9945-332E499AD384}" srcId="{B9E6A7A4-9109-B442-BB2C-1FD32EDA8728}" destId="{7F415B6E-421F-684F-BD70-6DDF2C0C29D3}" srcOrd="0" destOrd="0" parTransId="{E6B06701-D0A9-A749-9F03-86C0A685B231}" sibTransId="{7ED4A71D-7F87-C94E-AB57-9FE944D200C5}"/>
    <dgm:cxn modelId="{C8218ABB-ABB5-1A4E-9967-5BBFE1C9A0DA}" type="presOf" srcId="{E029A389-0F3E-864E-B286-7E689C2EF2A4}" destId="{DA1D1809-4315-D242-9D52-E4B8D35F393B}" srcOrd="0" destOrd="0" presId="urn:microsoft.com/office/officeart/2005/8/layout/radial6"/>
    <dgm:cxn modelId="{48D0E925-AB00-744A-8AFB-8387B9E9B746}" type="presOf" srcId="{B9E6A7A4-9109-B442-BB2C-1FD32EDA8728}" destId="{85309377-4D74-3048-B656-1E86DE399B14}" srcOrd="0" destOrd="0" presId="urn:microsoft.com/office/officeart/2005/8/layout/radial6"/>
    <dgm:cxn modelId="{9D396464-29EF-A941-A184-9BEF3E419F4E}" type="presParOf" srcId="{088926B2-F657-5E42-9641-33E58DCFCBE5}" destId="{85309377-4D74-3048-B656-1E86DE399B14}" srcOrd="0" destOrd="0" presId="urn:microsoft.com/office/officeart/2005/8/layout/radial6"/>
    <dgm:cxn modelId="{06114144-185E-C74C-B3F2-38AC92939DB6}" type="presParOf" srcId="{088926B2-F657-5E42-9641-33E58DCFCBE5}" destId="{4E03AD35-0209-A04C-8C57-0CAAD72395E8}" srcOrd="1" destOrd="0" presId="urn:microsoft.com/office/officeart/2005/8/layout/radial6"/>
    <dgm:cxn modelId="{9BA3FF04-D890-2847-B14F-7327B713B3D4}" type="presParOf" srcId="{088926B2-F657-5E42-9641-33E58DCFCBE5}" destId="{6365E460-5B99-B64C-A4ED-16963E6CB317}" srcOrd="2" destOrd="0" presId="urn:microsoft.com/office/officeart/2005/8/layout/radial6"/>
    <dgm:cxn modelId="{888B2F74-C968-C641-BC3C-6B2C11A9F352}" type="presParOf" srcId="{088926B2-F657-5E42-9641-33E58DCFCBE5}" destId="{9D426C2C-EA16-7544-AF90-DA01D6DCDE4D}" srcOrd="3" destOrd="0" presId="urn:microsoft.com/office/officeart/2005/8/layout/radial6"/>
    <dgm:cxn modelId="{E2EA9257-98A4-1945-8386-5433935ACB72}" type="presParOf" srcId="{088926B2-F657-5E42-9641-33E58DCFCBE5}" destId="{42503204-F371-A544-8684-C71488D3D604}" srcOrd="4" destOrd="0" presId="urn:microsoft.com/office/officeart/2005/8/layout/radial6"/>
    <dgm:cxn modelId="{012ED9C1-AB6E-F447-BFFB-49FEFEF4388E}" type="presParOf" srcId="{088926B2-F657-5E42-9641-33E58DCFCBE5}" destId="{451202CA-D247-E542-9FA9-D6EA9DEEB10B}" srcOrd="5" destOrd="0" presId="urn:microsoft.com/office/officeart/2005/8/layout/radial6"/>
    <dgm:cxn modelId="{E928C0C2-D7B3-5248-866C-800675C358BD}" type="presParOf" srcId="{088926B2-F657-5E42-9641-33E58DCFCBE5}" destId="{8CB55A8A-24BF-094E-8119-912787F96E2D}" srcOrd="6" destOrd="0" presId="urn:microsoft.com/office/officeart/2005/8/layout/radial6"/>
    <dgm:cxn modelId="{9809E87C-F5C4-8C4E-A602-B067D4043794}" type="presParOf" srcId="{088926B2-F657-5E42-9641-33E58DCFCBE5}" destId="{4A76398B-5F2A-D347-8E97-E7F8B8ADCAB7}" srcOrd="7" destOrd="0" presId="urn:microsoft.com/office/officeart/2005/8/layout/radial6"/>
    <dgm:cxn modelId="{6BF59864-6BE4-FD45-8663-1DC42ADC5BD7}" type="presParOf" srcId="{088926B2-F657-5E42-9641-33E58DCFCBE5}" destId="{EBC57139-1E63-1E48-9162-2969C2031E86}" srcOrd="8" destOrd="0" presId="urn:microsoft.com/office/officeart/2005/8/layout/radial6"/>
    <dgm:cxn modelId="{18C746D8-7F4D-5E4D-9053-FC92A2A2813D}" type="presParOf" srcId="{088926B2-F657-5E42-9641-33E58DCFCBE5}" destId="{DA1D1809-4315-D242-9D52-E4B8D35F393B}"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2B3CF9-A350-454A-9D5F-F61A50383684}">
      <dsp:nvSpPr>
        <dsp:cNvPr id="0" name=""/>
        <dsp:cNvSpPr/>
      </dsp:nvSpPr>
      <dsp:spPr>
        <a:xfrm rot="5400000">
          <a:off x="-109928" y="112331"/>
          <a:ext cx="732857" cy="513000"/>
        </a:xfrm>
        <a:prstGeom prst="chevron">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09928" y="112331"/>
        <a:ext cx="732857" cy="513000"/>
      </dsp:txXfrm>
    </dsp:sp>
    <dsp:sp modelId="{608350D1-6813-3140-8DD6-A9FADB399A03}">
      <dsp:nvSpPr>
        <dsp:cNvPr id="0" name=""/>
        <dsp:cNvSpPr/>
      </dsp:nvSpPr>
      <dsp:spPr>
        <a:xfrm rot="5400000">
          <a:off x="4247296" y="-3731893"/>
          <a:ext cx="476607"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48618A"/>
              </a:solidFill>
            </a:rPr>
            <a:t>SOUTENIR LA PRESTATION DE SERVICES </a:t>
          </a:r>
          <a:endParaRPr lang="en-US" sz="2200" kern="1200" dirty="0">
            <a:solidFill>
              <a:srgbClr val="48618A"/>
            </a:solidFill>
          </a:endParaRPr>
        </a:p>
      </dsp:txBody>
      <dsp:txXfrm rot="5400000">
        <a:off x="4247296" y="-3731893"/>
        <a:ext cx="476607" cy="7945199"/>
      </dsp:txXfrm>
    </dsp:sp>
    <dsp:sp modelId="{88684C98-2FD6-4040-8F35-F7E496A88A6B}">
      <dsp:nvSpPr>
        <dsp:cNvPr id="0" name=""/>
        <dsp:cNvSpPr/>
      </dsp:nvSpPr>
      <dsp:spPr>
        <a:xfrm rot="5400000">
          <a:off x="-109928" y="747982"/>
          <a:ext cx="732857" cy="513000"/>
        </a:xfrm>
        <a:prstGeom prst="chevron">
          <a:avLst/>
        </a:prstGeom>
        <a:gradFill rotWithShape="0">
          <a:gsLst>
            <a:gs pos="0">
              <a:schemeClr val="accent5">
                <a:alpha val="90000"/>
                <a:hueOff val="0"/>
                <a:satOff val="0"/>
                <a:lumOff val="0"/>
                <a:alphaOff val="-8000"/>
                <a:satMod val="103000"/>
                <a:lumMod val="102000"/>
                <a:tint val="94000"/>
              </a:schemeClr>
            </a:gs>
            <a:gs pos="50000">
              <a:schemeClr val="accent5">
                <a:alpha val="90000"/>
                <a:hueOff val="0"/>
                <a:satOff val="0"/>
                <a:lumOff val="0"/>
                <a:alphaOff val="-8000"/>
                <a:satMod val="110000"/>
                <a:lumMod val="100000"/>
                <a:shade val="100000"/>
              </a:schemeClr>
            </a:gs>
            <a:gs pos="100000">
              <a:schemeClr val="accent5">
                <a:alpha val="90000"/>
                <a:hueOff val="0"/>
                <a:satOff val="0"/>
                <a:lumOff val="0"/>
                <a:alphaOff val="-8000"/>
                <a:lumMod val="99000"/>
                <a:satMod val="120000"/>
                <a:shade val="78000"/>
              </a:schemeClr>
            </a:gs>
          </a:gsLst>
          <a:lin ang="5400000" scaled="0"/>
        </a:gradFill>
        <a:ln w="6350" cap="flat" cmpd="sng" algn="ctr">
          <a:solidFill>
            <a:schemeClr val="accent5">
              <a:alpha val="90000"/>
              <a:hueOff val="0"/>
              <a:satOff val="0"/>
              <a:lumOff val="0"/>
              <a:alphaOff val="-8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09928" y="747982"/>
        <a:ext cx="732857" cy="513000"/>
      </dsp:txXfrm>
    </dsp:sp>
    <dsp:sp modelId="{6789F11A-1375-6146-B79E-991E28D3C8AF}">
      <dsp:nvSpPr>
        <dsp:cNvPr id="0" name=""/>
        <dsp:cNvSpPr/>
      </dsp:nvSpPr>
      <dsp:spPr>
        <a:xfrm rot="5400000">
          <a:off x="4247421" y="-3096367"/>
          <a:ext cx="476357"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8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48618A"/>
              </a:solidFill>
            </a:rPr>
            <a:t>GUIDER LE CH/L'EHP DANS LA PRISE DE DECISIONS STRATEGIQUES </a:t>
          </a:r>
          <a:endParaRPr lang="en-US" sz="2200" kern="1200" dirty="0">
            <a:solidFill>
              <a:srgbClr val="48618A"/>
            </a:solidFill>
          </a:endParaRPr>
        </a:p>
      </dsp:txBody>
      <dsp:txXfrm rot="5400000">
        <a:off x="4247421" y="-3096367"/>
        <a:ext cx="476357" cy="7945199"/>
      </dsp:txXfrm>
    </dsp:sp>
    <dsp:sp modelId="{8091893C-B76C-8F48-B1A3-D46F2887A967}">
      <dsp:nvSpPr>
        <dsp:cNvPr id="0" name=""/>
        <dsp:cNvSpPr/>
      </dsp:nvSpPr>
      <dsp:spPr>
        <a:xfrm rot="5400000">
          <a:off x="-109928" y="1383633"/>
          <a:ext cx="732857" cy="513000"/>
        </a:xfrm>
        <a:prstGeom prst="chevron">
          <a:avLst/>
        </a:prstGeom>
        <a:gradFill rotWithShape="0">
          <a:gsLst>
            <a:gs pos="0">
              <a:schemeClr val="accent5">
                <a:alpha val="90000"/>
                <a:hueOff val="0"/>
                <a:satOff val="0"/>
                <a:lumOff val="0"/>
                <a:alphaOff val="-16000"/>
                <a:satMod val="103000"/>
                <a:lumMod val="102000"/>
                <a:tint val="94000"/>
              </a:schemeClr>
            </a:gs>
            <a:gs pos="50000">
              <a:schemeClr val="accent5">
                <a:alpha val="90000"/>
                <a:hueOff val="0"/>
                <a:satOff val="0"/>
                <a:lumOff val="0"/>
                <a:alphaOff val="-16000"/>
                <a:satMod val="110000"/>
                <a:lumMod val="100000"/>
                <a:shade val="100000"/>
              </a:schemeClr>
            </a:gs>
            <a:gs pos="100000">
              <a:schemeClr val="accent5">
                <a:alpha val="90000"/>
                <a:hueOff val="0"/>
                <a:satOff val="0"/>
                <a:lumOff val="0"/>
                <a:alphaOff val="-16000"/>
                <a:lumMod val="99000"/>
                <a:satMod val="120000"/>
                <a:shade val="78000"/>
              </a:schemeClr>
            </a:gs>
          </a:gsLst>
          <a:lin ang="5400000" scaled="0"/>
        </a:gradFill>
        <a:ln w="6350" cap="flat" cmpd="sng" algn="ctr">
          <a:solidFill>
            <a:schemeClr val="accent5">
              <a:alpha val="90000"/>
              <a:hueOff val="0"/>
              <a:satOff val="0"/>
              <a:lumOff val="0"/>
              <a:alphaOff val="-16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09928" y="1383633"/>
        <a:ext cx="732857" cy="513000"/>
      </dsp:txXfrm>
    </dsp:sp>
    <dsp:sp modelId="{2BEC3B51-202E-C74C-9AC5-72226FBC4D72}">
      <dsp:nvSpPr>
        <dsp:cNvPr id="0" name=""/>
        <dsp:cNvSpPr/>
      </dsp:nvSpPr>
      <dsp:spPr>
        <a:xfrm rot="5400000">
          <a:off x="4247421" y="-2460716"/>
          <a:ext cx="476357"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16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48618A"/>
              </a:solidFill>
            </a:rPr>
            <a:t>PLANIFIER ET ELABORER UNE STRATEGIE </a:t>
          </a:r>
          <a:endParaRPr lang="en-US" sz="2200" kern="1200" dirty="0">
            <a:solidFill>
              <a:srgbClr val="48618A"/>
            </a:solidFill>
          </a:endParaRPr>
        </a:p>
      </dsp:txBody>
      <dsp:txXfrm rot="5400000">
        <a:off x="4247421" y="-2460716"/>
        <a:ext cx="476357" cy="7945199"/>
      </dsp:txXfrm>
    </dsp:sp>
    <dsp:sp modelId="{21CFCB6D-3D83-6845-971D-AD01523FCB54}">
      <dsp:nvSpPr>
        <dsp:cNvPr id="0" name=""/>
        <dsp:cNvSpPr/>
      </dsp:nvSpPr>
      <dsp:spPr>
        <a:xfrm rot="5400000">
          <a:off x="-109928" y="2019284"/>
          <a:ext cx="732857" cy="513000"/>
        </a:xfrm>
        <a:prstGeom prst="chevron">
          <a:avLst/>
        </a:prstGeom>
        <a:gradFill rotWithShape="0">
          <a:gsLst>
            <a:gs pos="0">
              <a:schemeClr val="accent5">
                <a:alpha val="90000"/>
                <a:hueOff val="0"/>
                <a:satOff val="0"/>
                <a:lumOff val="0"/>
                <a:alphaOff val="-24000"/>
                <a:satMod val="103000"/>
                <a:lumMod val="102000"/>
                <a:tint val="94000"/>
              </a:schemeClr>
            </a:gs>
            <a:gs pos="50000">
              <a:schemeClr val="accent5">
                <a:alpha val="90000"/>
                <a:hueOff val="0"/>
                <a:satOff val="0"/>
                <a:lumOff val="0"/>
                <a:alphaOff val="-24000"/>
                <a:satMod val="110000"/>
                <a:lumMod val="100000"/>
                <a:shade val="100000"/>
              </a:schemeClr>
            </a:gs>
            <a:gs pos="100000">
              <a:schemeClr val="accent5">
                <a:alpha val="90000"/>
                <a:hueOff val="0"/>
                <a:satOff val="0"/>
                <a:lumOff val="0"/>
                <a:alphaOff val="-24000"/>
                <a:lumMod val="99000"/>
                <a:satMod val="120000"/>
                <a:shade val="78000"/>
              </a:schemeClr>
            </a:gs>
          </a:gsLst>
          <a:lin ang="5400000" scaled="0"/>
        </a:gradFill>
        <a:ln w="6350" cap="flat" cmpd="sng" algn="ctr">
          <a:solidFill>
            <a:schemeClr val="accent5">
              <a:alpha val="90000"/>
              <a:hueOff val="0"/>
              <a:satOff val="0"/>
              <a:lumOff val="0"/>
              <a:alphaOff val="-24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09928" y="2019284"/>
        <a:ext cx="732857" cy="513000"/>
      </dsp:txXfrm>
    </dsp:sp>
    <dsp:sp modelId="{06EF95DF-2C5C-404D-8AE0-EA717835329C}">
      <dsp:nvSpPr>
        <dsp:cNvPr id="0" name=""/>
        <dsp:cNvSpPr/>
      </dsp:nvSpPr>
      <dsp:spPr>
        <a:xfrm rot="5400000">
          <a:off x="4247421" y="-1825064"/>
          <a:ext cx="476357"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24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48618A"/>
              </a:solidFill>
            </a:rPr>
            <a:t>PLAIDOYER </a:t>
          </a:r>
          <a:endParaRPr lang="en-US" sz="2200" kern="1200" dirty="0">
            <a:solidFill>
              <a:srgbClr val="48618A"/>
            </a:solidFill>
          </a:endParaRPr>
        </a:p>
      </dsp:txBody>
      <dsp:txXfrm rot="5400000">
        <a:off x="4247421" y="-1825064"/>
        <a:ext cx="476357" cy="7945199"/>
      </dsp:txXfrm>
    </dsp:sp>
    <dsp:sp modelId="{C0CB98F2-CECB-494B-AE97-374D959F17FB}">
      <dsp:nvSpPr>
        <dsp:cNvPr id="0" name=""/>
        <dsp:cNvSpPr/>
      </dsp:nvSpPr>
      <dsp:spPr>
        <a:xfrm rot="5400000">
          <a:off x="-109928" y="2654936"/>
          <a:ext cx="732857" cy="513000"/>
        </a:xfrm>
        <a:prstGeom prst="chevron">
          <a:avLst/>
        </a:prstGeom>
        <a:gradFill rotWithShape="0">
          <a:gsLst>
            <a:gs pos="0">
              <a:schemeClr val="accent5">
                <a:alpha val="90000"/>
                <a:hueOff val="0"/>
                <a:satOff val="0"/>
                <a:lumOff val="0"/>
                <a:alphaOff val="-32000"/>
                <a:satMod val="103000"/>
                <a:lumMod val="102000"/>
                <a:tint val="94000"/>
              </a:schemeClr>
            </a:gs>
            <a:gs pos="50000">
              <a:schemeClr val="accent5">
                <a:alpha val="90000"/>
                <a:hueOff val="0"/>
                <a:satOff val="0"/>
                <a:lumOff val="0"/>
                <a:alphaOff val="-32000"/>
                <a:satMod val="110000"/>
                <a:lumMod val="100000"/>
                <a:shade val="100000"/>
              </a:schemeClr>
            </a:gs>
            <a:gs pos="100000">
              <a:schemeClr val="accent5">
                <a:alpha val="90000"/>
                <a:hueOff val="0"/>
                <a:satOff val="0"/>
                <a:lumOff val="0"/>
                <a:alphaOff val="-32000"/>
                <a:lumMod val="99000"/>
                <a:satMod val="120000"/>
                <a:shade val="78000"/>
              </a:schemeClr>
            </a:gs>
          </a:gsLst>
          <a:lin ang="5400000" scaled="0"/>
        </a:gradFill>
        <a:ln w="6350" cap="flat" cmpd="sng" algn="ctr">
          <a:solidFill>
            <a:schemeClr val="accent5">
              <a:alpha val="90000"/>
              <a:hueOff val="0"/>
              <a:satOff val="0"/>
              <a:lumOff val="0"/>
              <a:alphaOff val="-32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5. </a:t>
          </a:r>
          <a:endParaRPr lang="en-US" sz="2200" kern="1200" dirty="0"/>
        </a:p>
      </dsp:txBody>
      <dsp:txXfrm rot="5400000">
        <a:off x="-109928" y="2654936"/>
        <a:ext cx="732857" cy="513000"/>
      </dsp:txXfrm>
    </dsp:sp>
    <dsp:sp modelId="{2F5B8B9A-A79D-8D45-AA9E-584FADB85133}">
      <dsp:nvSpPr>
        <dsp:cNvPr id="0" name=""/>
        <dsp:cNvSpPr/>
      </dsp:nvSpPr>
      <dsp:spPr>
        <a:xfrm rot="5400000">
          <a:off x="4247421" y="-1189413"/>
          <a:ext cx="476357"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32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solidFill>
              <a:srgbClr val="48618A"/>
            </a:solidFill>
          </a:endParaRPr>
        </a:p>
        <a:p>
          <a:pPr marL="228600" lvl="1" indent="-228600" algn="l" defTabSz="977900">
            <a:lnSpc>
              <a:spcPct val="90000"/>
            </a:lnSpc>
            <a:spcBef>
              <a:spcPct val="0"/>
            </a:spcBef>
            <a:spcAft>
              <a:spcPct val="15000"/>
            </a:spcAft>
            <a:buChar char="••"/>
          </a:pPr>
          <a:r>
            <a:rPr lang="fr-FR" sz="2200" kern="1200" dirty="0" smtClean="0">
              <a:solidFill>
                <a:srgbClr val="48618A"/>
              </a:solidFill>
            </a:rPr>
            <a:t>SUIVI ET RAPPORTAGE </a:t>
          </a:r>
          <a:endParaRPr lang="en-US" sz="2200" kern="1200" dirty="0">
            <a:solidFill>
              <a:srgbClr val="48618A"/>
            </a:solidFill>
          </a:endParaRPr>
        </a:p>
        <a:p>
          <a:pPr marL="228600" lvl="1" indent="-228600" algn="l" defTabSz="977900">
            <a:lnSpc>
              <a:spcPct val="90000"/>
            </a:lnSpc>
            <a:spcBef>
              <a:spcPct val="0"/>
            </a:spcBef>
            <a:spcAft>
              <a:spcPct val="15000"/>
            </a:spcAft>
            <a:buChar char="••"/>
          </a:pPr>
          <a:endParaRPr lang="fr-FR" sz="2200" kern="1200" dirty="0" smtClean="0">
            <a:solidFill>
              <a:srgbClr val="48618A"/>
            </a:solidFill>
          </a:endParaRPr>
        </a:p>
      </dsp:txBody>
      <dsp:txXfrm rot="5400000">
        <a:off x="4247421" y="-1189413"/>
        <a:ext cx="476357" cy="7945199"/>
      </dsp:txXfrm>
    </dsp:sp>
    <dsp:sp modelId="{BDFE7D92-2D5A-9447-87B4-1A622521E932}">
      <dsp:nvSpPr>
        <dsp:cNvPr id="0" name=""/>
        <dsp:cNvSpPr/>
      </dsp:nvSpPr>
      <dsp:spPr>
        <a:xfrm rot="5400000">
          <a:off x="-109928" y="3413268"/>
          <a:ext cx="732857" cy="513000"/>
        </a:xfrm>
        <a:prstGeom prst="chevron">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6</a:t>
          </a:r>
          <a:endParaRPr lang="en-US" sz="2200" kern="1200" dirty="0"/>
        </a:p>
      </dsp:txBody>
      <dsp:txXfrm rot="5400000">
        <a:off x="-109928" y="3413268"/>
        <a:ext cx="732857" cy="513000"/>
      </dsp:txXfrm>
    </dsp:sp>
    <dsp:sp modelId="{9FE1E778-721C-E844-956A-32BD0E6BAC3F}">
      <dsp:nvSpPr>
        <dsp:cNvPr id="0" name=""/>
        <dsp:cNvSpPr/>
      </dsp:nvSpPr>
      <dsp:spPr>
        <a:xfrm rot="5400000">
          <a:off x="4124740" y="-431081"/>
          <a:ext cx="721719" cy="7945199"/>
        </a:xfrm>
        <a:prstGeom prst="round2SameRect">
          <a:avLst/>
        </a:prstGeom>
        <a:solidFill>
          <a:schemeClr val="lt1">
            <a:alpha val="90000"/>
            <a:hueOff val="0"/>
            <a:satOff val="0"/>
            <a:lumOff val="0"/>
            <a:alphaOff val="0"/>
          </a:schemeClr>
        </a:soli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48618A"/>
              </a:solidFill>
            </a:rPr>
            <a:t>PLAN DE CONTINGENCE, PREPATION AUX URGENCES, RENFORCEMENT DES CAPACITES</a:t>
          </a:r>
          <a:endParaRPr lang="en-US" sz="2200" kern="1200" dirty="0">
            <a:solidFill>
              <a:srgbClr val="48618A"/>
            </a:solidFill>
          </a:endParaRPr>
        </a:p>
      </dsp:txBody>
      <dsp:txXfrm rot="5400000">
        <a:off x="4124740" y="-431081"/>
        <a:ext cx="721719" cy="7945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15BA39-FE01-4735-8AAF-52B2CC97AAA7}">
      <dsp:nvSpPr>
        <dsp:cNvPr id="0" name=""/>
        <dsp:cNvSpPr/>
      </dsp:nvSpPr>
      <dsp:spPr>
        <a:xfrm>
          <a:off x="409708" y="0"/>
          <a:ext cx="4469130" cy="1905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2137B-0F5B-4F03-AF80-F6A2651BB94C}">
      <dsp:nvSpPr>
        <dsp:cNvPr id="0" name=""/>
        <dsp:cNvSpPr/>
      </dsp:nvSpPr>
      <dsp:spPr>
        <a:xfrm>
          <a:off x="557" y="571499"/>
          <a:ext cx="1678547" cy="76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Activation</a:t>
          </a:r>
          <a:endParaRPr lang="en-US" sz="2000" kern="1200" dirty="0"/>
        </a:p>
      </dsp:txBody>
      <dsp:txXfrm>
        <a:off x="557" y="571499"/>
        <a:ext cx="1678547" cy="762000"/>
      </dsp:txXfrm>
    </dsp:sp>
    <dsp:sp modelId="{C063A947-551F-4A54-8ED9-C79D3CB4F231}">
      <dsp:nvSpPr>
        <dsp:cNvPr id="0" name=""/>
        <dsp:cNvSpPr/>
      </dsp:nvSpPr>
      <dsp:spPr>
        <a:xfrm>
          <a:off x="1789626" y="571499"/>
          <a:ext cx="1678547" cy="76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Activé</a:t>
          </a:r>
          <a:endParaRPr lang="en-US" sz="2000" kern="1200" dirty="0"/>
        </a:p>
      </dsp:txBody>
      <dsp:txXfrm>
        <a:off x="1789626" y="571499"/>
        <a:ext cx="1678547" cy="762000"/>
      </dsp:txXfrm>
    </dsp:sp>
    <dsp:sp modelId="{B4AA7CBF-FBBD-4E57-BAB0-7908D9B1488E}">
      <dsp:nvSpPr>
        <dsp:cNvPr id="0" name=""/>
        <dsp:cNvSpPr/>
      </dsp:nvSpPr>
      <dsp:spPr>
        <a:xfrm>
          <a:off x="3578695" y="571499"/>
          <a:ext cx="1678547" cy="76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WINDIES" sz="2000" kern="1200" noProof="0" dirty="0" smtClean="0">
              <a:solidFill>
                <a:schemeClr val="tx1"/>
              </a:solidFill>
            </a:rPr>
            <a:t>Désactivation</a:t>
          </a:r>
          <a:endParaRPr lang="fr-WINDIES" sz="2000" kern="1200" noProof="0" dirty="0">
            <a:solidFill>
              <a:schemeClr val="tx1"/>
            </a:solidFill>
          </a:endParaRPr>
        </a:p>
      </dsp:txBody>
      <dsp:txXfrm>
        <a:off x="3578695" y="571499"/>
        <a:ext cx="1678547" cy="762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1D1809-4315-D242-9D52-E4B8D35F393B}">
      <dsp:nvSpPr>
        <dsp:cNvPr id="0" name=""/>
        <dsp:cNvSpPr/>
      </dsp:nvSpPr>
      <dsp:spPr>
        <a:xfrm>
          <a:off x="1721262" y="555006"/>
          <a:ext cx="3700068" cy="3700068"/>
        </a:xfrm>
        <a:prstGeom prst="blockArc">
          <a:avLst>
            <a:gd name="adj1" fmla="val 9000000"/>
            <a:gd name="adj2" fmla="val 162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CB55A8A-24BF-094E-8119-912787F96E2D}">
      <dsp:nvSpPr>
        <dsp:cNvPr id="0" name=""/>
        <dsp:cNvSpPr/>
      </dsp:nvSpPr>
      <dsp:spPr>
        <a:xfrm>
          <a:off x="1721262" y="555006"/>
          <a:ext cx="3700068" cy="3700068"/>
        </a:xfrm>
        <a:prstGeom prst="blockArc">
          <a:avLst>
            <a:gd name="adj1" fmla="val 1800000"/>
            <a:gd name="adj2" fmla="val 90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D426C2C-EA16-7544-AF90-DA01D6DCDE4D}">
      <dsp:nvSpPr>
        <dsp:cNvPr id="0" name=""/>
        <dsp:cNvSpPr/>
      </dsp:nvSpPr>
      <dsp:spPr>
        <a:xfrm>
          <a:off x="1721262" y="555006"/>
          <a:ext cx="3700068" cy="3700068"/>
        </a:xfrm>
        <a:prstGeom prst="blockArc">
          <a:avLst>
            <a:gd name="adj1" fmla="val 16200000"/>
            <a:gd name="adj2" fmla="val 18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309377-4D74-3048-B656-1E86DE399B14}">
      <dsp:nvSpPr>
        <dsp:cNvPr id="0" name=""/>
        <dsp:cNvSpPr/>
      </dsp:nvSpPr>
      <dsp:spPr>
        <a:xfrm>
          <a:off x="2719404" y="1553148"/>
          <a:ext cx="1703784" cy="17037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Coordinateur</a:t>
          </a:r>
          <a:r>
            <a:rPr lang="en-US" sz="1700" kern="1200" dirty="0" smtClean="0"/>
            <a:t> &amp; IMO</a:t>
          </a:r>
          <a:endParaRPr lang="en-US" sz="1700" kern="1200" dirty="0"/>
        </a:p>
      </dsp:txBody>
      <dsp:txXfrm>
        <a:off x="2719404" y="1553148"/>
        <a:ext cx="1703784" cy="1703784"/>
      </dsp:txXfrm>
    </dsp:sp>
    <dsp:sp modelId="{4E03AD35-0209-A04C-8C57-0CAAD72395E8}">
      <dsp:nvSpPr>
        <dsp:cNvPr id="0" name=""/>
        <dsp:cNvSpPr/>
      </dsp:nvSpPr>
      <dsp:spPr>
        <a:xfrm>
          <a:off x="2974972" y="1617"/>
          <a:ext cx="1192649" cy="119264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Membres</a:t>
          </a:r>
          <a:r>
            <a:rPr lang="en-US" sz="1400" kern="1200" dirty="0" smtClean="0"/>
            <a:t> du Cluster</a:t>
          </a:r>
          <a:endParaRPr lang="en-US" sz="1400" kern="1200" dirty="0"/>
        </a:p>
      </dsp:txBody>
      <dsp:txXfrm>
        <a:off x="2974972" y="1617"/>
        <a:ext cx="1192649" cy="1192649"/>
      </dsp:txXfrm>
    </dsp:sp>
    <dsp:sp modelId="{42503204-F371-A544-8684-C71488D3D604}">
      <dsp:nvSpPr>
        <dsp:cNvPr id="0" name=""/>
        <dsp:cNvSpPr/>
      </dsp:nvSpPr>
      <dsp:spPr>
        <a:xfrm>
          <a:off x="4367359" y="2590800"/>
          <a:ext cx="1537861" cy="143557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Groupe</a:t>
          </a:r>
          <a:r>
            <a:rPr lang="en-US" sz="1200" kern="1200" dirty="0" smtClean="0"/>
            <a:t>  de </a:t>
          </a:r>
          <a:r>
            <a:rPr lang="en-US" sz="1200" kern="1200" dirty="0" err="1" smtClean="0"/>
            <a:t>Conseil</a:t>
          </a:r>
          <a:r>
            <a:rPr lang="en-US" sz="1200" kern="1200" dirty="0" smtClean="0"/>
            <a:t> </a:t>
          </a:r>
          <a:r>
            <a:rPr lang="en-US" sz="1200" kern="1200" dirty="0" err="1" smtClean="0"/>
            <a:t>Stratégique</a:t>
          </a:r>
          <a:endParaRPr lang="en-US" sz="1200" kern="1200" dirty="0" smtClean="0"/>
        </a:p>
        <a:p>
          <a:pPr lvl="0" algn="ctr" defTabSz="533400">
            <a:lnSpc>
              <a:spcPct val="90000"/>
            </a:lnSpc>
            <a:spcBef>
              <a:spcPct val="0"/>
            </a:spcBef>
            <a:spcAft>
              <a:spcPct val="35000"/>
            </a:spcAft>
          </a:pPr>
          <a:r>
            <a:rPr lang="en-US" sz="1200" kern="1200" dirty="0" smtClean="0"/>
            <a:t>(GCS)</a:t>
          </a:r>
          <a:endParaRPr lang="en-US" sz="1200" kern="1200" dirty="0"/>
        </a:p>
      </dsp:txBody>
      <dsp:txXfrm>
        <a:off x="4367359" y="2590800"/>
        <a:ext cx="1537861" cy="1435579"/>
      </dsp:txXfrm>
    </dsp:sp>
    <dsp:sp modelId="{4A76398B-5F2A-D347-8E97-E7F8B8ADCAB7}">
      <dsp:nvSpPr>
        <dsp:cNvPr id="0" name=""/>
        <dsp:cNvSpPr/>
      </dsp:nvSpPr>
      <dsp:spPr>
        <a:xfrm>
          <a:off x="1409978" y="2712265"/>
          <a:ext cx="1192649" cy="119264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Groupes</a:t>
          </a:r>
          <a:r>
            <a:rPr lang="en-US" sz="1400" kern="1200" dirty="0" smtClean="0"/>
            <a:t> Techniques de Travail (GTTs)</a:t>
          </a:r>
          <a:endParaRPr lang="en-US" sz="1400" kern="1200" dirty="0"/>
        </a:p>
      </dsp:txBody>
      <dsp:txXfrm>
        <a:off x="1409978" y="2712265"/>
        <a:ext cx="1192649" cy="11926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E3FCA5A-5C95-E64F-90CC-CF0B9427FF5E}" type="datetime1">
              <a:rPr lang="en-GB" smtClean="0"/>
              <a:pPr/>
              <a:t>23/06/2016</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494E217D-C7CD-48C4-AC7A-1BCA0F3F79D2}" type="slidenum">
              <a:rPr lang="en-US" smtClean="0"/>
              <a:pPr/>
              <a:t>‹#›</a:t>
            </a:fld>
            <a:endParaRPr lang="en-US"/>
          </a:p>
        </p:txBody>
      </p:sp>
    </p:spTree>
    <p:extLst>
      <p:ext uri="{BB962C8B-B14F-4D97-AF65-F5344CB8AC3E}">
        <p14:creationId xmlns:p14="http://schemas.microsoft.com/office/powerpoint/2010/main" xmlns="" val="7638931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C74CE5F-E337-E746-9F4F-690180A7C4D8}" type="datetime1">
              <a:rPr lang="en-GB" smtClean="0"/>
              <a:pPr/>
              <a:t>23/06/2016</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8B0C9B8-D801-463F-9E41-7BB65C10AD4B}" type="slidenum">
              <a:rPr lang="en-US" smtClean="0"/>
              <a:pPr/>
              <a:t>‹#›</a:t>
            </a:fld>
            <a:endParaRPr lang="en-US"/>
          </a:p>
        </p:txBody>
      </p:sp>
    </p:spTree>
    <p:extLst>
      <p:ext uri="{BB962C8B-B14F-4D97-AF65-F5344CB8AC3E}">
        <p14:creationId xmlns:p14="http://schemas.microsoft.com/office/powerpoint/2010/main" xmlns="" val="21088617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335875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b="1" u="sng" dirty="0" smtClean="0"/>
              <a:t>1. Advocate:</a:t>
            </a:r>
          </a:p>
          <a:p>
            <a:pPr marL="171450" indent="-171450">
              <a:buFont typeface="Arial" panose="020B0604020202020204" pitchFamily="34" charset="0"/>
              <a:buChar char="•"/>
            </a:pPr>
            <a:r>
              <a:rPr lang="en-GB" sz="1100" dirty="0"/>
              <a:t>at HCT as necessary for improved inter-cluster coordination between specific clusters to address key strategic issues with multi- cluster approach – e.g. in relation to malnutrition or cholera or  across all clusters in relation to inter-cluster support services /activities </a:t>
            </a:r>
          </a:p>
          <a:p>
            <a:pPr marL="171450" indent="-171450">
              <a:buFont typeface="Arial" panose="020B0604020202020204" pitchFamily="34" charset="0"/>
              <a:buChar char="•"/>
            </a:pPr>
            <a:r>
              <a:rPr lang="en-GB" sz="1100" dirty="0"/>
              <a:t>at HCT as necessary for improved communication between HCT and Inter-cluster coordination mechanisms  </a:t>
            </a:r>
            <a:endParaRPr lang="en-US" sz="1100" dirty="0"/>
          </a:p>
          <a:p>
            <a:pPr lvl="0"/>
            <a:endParaRPr lang="en-GB" sz="1100" dirty="0"/>
          </a:p>
          <a:p>
            <a:pPr lvl="0"/>
            <a:r>
              <a:rPr lang="en-GB" sz="1100" b="1" u="sng" dirty="0" smtClean="0"/>
              <a:t>2. Communicate:</a:t>
            </a:r>
          </a:p>
          <a:p>
            <a:pPr marL="171450" indent="-171450">
              <a:buFont typeface="Arial" panose="020B0604020202020204" pitchFamily="34" charset="0"/>
              <a:buChar char="•"/>
            </a:pPr>
            <a:r>
              <a:rPr lang="en-GB" sz="1100" dirty="0"/>
              <a:t>ensure good two-way flow of information in-house - between Country Rep and UNICEF led Cluster and AORs Coordinators with briefing and debriefing before and after ICC and HCT meetings – to endorse key messages and to ensure common understanding /position on key issues discussed during these meetings.</a:t>
            </a:r>
            <a:endParaRPr lang="en-US" sz="1100" dirty="0"/>
          </a:p>
          <a:p>
            <a:pPr lvl="0"/>
            <a:endParaRPr lang="en-GB" sz="1100" dirty="0"/>
          </a:p>
          <a:p>
            <a:pPr lvl="0"/>
            <a:r>
              <a:rPr lang="en-GB" sz="1100" b="1" u="sng" dirty="0" smtClean="0"/>
              <a:t>3. Convene:</a:t>
            </a:r>
          </a:p>
          <a:p>
            <a:pPr marL="171450" lvl="0" indent="-171450">
              <a:buFont typeface="Arial" panose="020B0604020202020204" pitchFamily="34" charset="0"/>
              <a:buChar char="•"/>
            </a:pPr>
            <a:r>
              <a:rPr lang="en-GB" sz="1100" dirty="0" smtClean="0"/>
              <a:t>effective </a:t>
            </a:r>
            <a:r>
              <a:rPr lang="en-GB" sz="1100" dirty="0"/>
              <a:t>in-house Inter-cluster coordination across UNICEF led clusters and </a:t>
            </a:r>
            <a:r>
              <a:rPr lang="en-GB" sz="1100" dirty="0" smtClean="0"/>
              <a:t>AORs, to enhance </a:t>
            </a:r>
            <a:r>
              <a:rPr lang="en-GB" sz="1100" dirty="0"/>
              <a:t>UNICEF-led cluster coherence of approach and collaboration and reducing duplication of effort on common issues. This will also promote </a:t>
            </a:r>
            <a:r>
              <a:rPr lang="en-GB" sz="1100" dirty="0" smtClean="0"/>
              <a:t>programme </a:t>
            </a:r>
            <a:r>
              <a:rPr lang="en-GB" sz="1100" dirty="0"/>
              <a:t>integration within UNICEF.</a:t>
            </a:r>
            <a:endParaRPr lang="en-US" sz="1100" dirty="0"/>
          </a:p>
          <a:p>
            <a:r>
              <a:rPr lang="en-GB" sz="1100" dirty="0"/>
              <a:t> </a:t>
            </a:r>
            <a:endParaRPr lang="en-US" sz="1100" dirty="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97520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The UNICEF Country Representative is responsible for:</a:t>
            </a:r>
            <a:endParaRPr lang="en-US" sz="1200" dirty="0" smtClean="0"/>
          </a:p>
          <a:p>
            <a:pPr marL="285750" lvl="0" indent="-285750">
              <a:buFont typeface="Arial" panose="020B0604020202020204" pitchFamily="34" charset="0"/>
              <a:buChar char="•"/>
            </a:pPr>
            <a:r>
              <a:rPr lang="en-GB" sz="1200" dirty="0" smtClean="0"/>
              <a:t>Engaging in analysis and decision making within HCT on establishment  of subnational clusters </a:t>
            </a:r>
            <a:endParaRPr lang="en-US" sz="1200" dirty="0" smtClean="0"/>
          </a:p>
          <a:p>
            <a:pPr marL="285750" lvl="0" indent="-285750">
              <a:buFont typeface="Arial" panose="020B0604020202020204" pitchFamily="34" charset="0"/>
              <a:buChar char="•"/>
            </a:pPr>
            <a:r>
              <a:rPr lang="en-GB" sz="1200" dirty="0" smtClean="0"/>
              <a:t>Over-sight of establishment and management of effective subnational coordination structures</a:t>
            </a:r>
          </a:p>
          <a:p>
            <a:pPr marL="285750" lvl="0" indent="-285750">
              <a:buFont typeface="Arial" panose="020B0604020202020204" pitchFamily="34" charset="0"/>
              <a:buChar char="•"/>
            </a:pPr>
            <a:r>
              <a:rPr lang="en-GB" sz="1200" dirty="0" smtClean="0"/>
              <a:t>Ensuring appropriate staffing of sub-national level </a:t>
            </a:r>
          </a:p>
          <a:p>
            <a:pPr marL="285750" lvl="0" indent="-285750">
              <a:buFont typeface="Arial" panose="020B0604020202020204" pitchFamily="34" charset="0"/>
              <a:buChar char="•"/>
            </a:pPr>
            <a:r>
              <a:rPr lang="en-GB" sz="1200" dirty="0" smtClean="0"/>
              <a:t>Providing the required administrative support to enable the clusters to function</a:t>
            </a:r>
            <a:endParaRPr lang="en-US" sz="1200" baseline="30000" dirty="0" smtClean="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4746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PRH: plan de </a:t>
            </a:r>
            <a:r>
              <a:rPr lang="en-US" dirty="0" err="1" smtClean="0"/>
              <a:t>réponse</a:t>
            </a:r>
            <a:r>
              <a:rPr lang="en-US" baseline="0" dirty="0" smtClean="0"/>
              <a:t> </a:t>
            </a:r>
            <a:r>
              <a:rPr lang="en-US" baseline="0" dirty="0" err="1" smtClean="0"/>
              <a:t>humanitaire</a:t>
            </a:r>
            <a:r>
              <a:rPr lang="en-US" baseline="0" dirty="0" smtClean="0"/>
              <a:t> (HRP/humanitarian response plan en </a:t>
            </a:r>
            <a:r>
              <a:rPr lang="en-US" baseline="0" dirty="0" err="1" smtClean="0"/>
              <a:t>anglais</a:t>
            </a:r>
            <a:r>
              <a:rPr lang="en-US" baseline="0" dirty="0" smtClean="0"/>
              <a:t>)</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311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auto"/>
            <a:r>
              <a:rPr lang="en-GB" sz="1100" b="1" dirty="0"/>
              <a:t>It is recommended that  </a:t>
            </a:r>
            <a:endParaRPr lang="en-GB" sz="1100" b="1" dirty="0" smtClean="0"/>
          </a:p>
          <a:p>
            <a:pPr marL="285750" lvl="0" indent="-285750" fontAlgn="auto">
              <a:buAutoNum type="romanLcParenR"/>
            </a:pPr>
            <a:r>
              <a:rPr lang="en-GB" sz="1100" dirty="0" smtClean="0"/>
              <a:t>where </a:t>
            </a:r>
            <a:r>
              <a:rPr lang="en-GB" sz="1100" dirty="0"/>
              <a:t>in post, the dedicated Cluster Manager </a:t>
            </a:r>
            <a:r>
              <a:rPr lang="en-GB" sz="1100" dirty="0" smtClean="0"/>
              <a:t>attends </a:t>
            </a:r>
            <a:r>
              <a:rPr lang="en-GB" sz="1100" dirty="0"/>
              <a:t>the HCT, along with the CR but NOT in place of </a:t>
            </a:r>
            <a:r>
              <a:rPr lang="en-GB" sz="1100" dirty="0" smtClean="0"/>
              <a:t>CR,</a:t>
            </a:r>
          </a:p>
          <a:p>
            <a:pPr marL="285750" lvl="0" indent="-285750" fontAlgn="auto">
              <a:buAutoNum type="romanLcParenR"/>
            </a:pPr>
            <a:r>
              <a:rPr lang="en-GB" sz="1100" dirty="0" smtClean="0"/>
              <a:t>where </a:t>
            </a:r>
            <a:r>
              <a:rPr lang="en-GB" sz="1100" dirty="0"/>
              <a:t>the Deputy Representative or the Emergency/Field Coordinator is responsible for management of the clusters this individual attends the HCT, along with the CR, again NOT in place of </a:t>
            </a:r>
            <a:r>
              <a:rPr lang="en-GB" sz="1100" dirty="0" smtClean="0"/>
              <a:t>CR</a:t>
            </a:r>
          </a:p>
          <a:p>
            <a:pPr marL="285750" lvl="0" indent="-285750" fontAlgn="auto">
              <a:buAutoNum type="romanLcParenR"/>
            </a:pPr>
            <a:r>
              <a:rPr lang="en-GB" sz="1100" dirty="0" smtClean="0"/>
              <a:t>specific </a:t>
            </a:r>
            <a:r>
              <a:rPr lang="en-GB" sz="1100" dirty="0"/>
              <a:t>Cluster Coordinators should (on request) attend HCT meetings to provide technical and operational expertise on specific thematic / technical </a:t>
            </a:r>
            <a:r>
              <a:rPr lang="en-GB" sz="1100" dirty="0" smtClean="0"/>
              <a:t>issues</a:t>
            </a:r>
          </a:p>
          <a:p>
            <a:pPr lvl="0" fontAlgn="auto"/>
            <a:endParaRPr lang="en-US" sz="1100" dirty="0"/>
          </a:p>
          <a:p>
            <a:pPr lvl="0" fontAlgn="auto"/>
            <a:r>
              <a:rPr lang="en-GB" sz="1100" b="1" dirty="0"/>
              <a:t>It is also suggested</a:t>
            </a:r>
            <a:r>
              <a:rPr lang="en-GB" sz="1100" dirty="0"/>
              <a:t> that UNICEF led Cluster and </a:t>
            </a:r>
            <a:r>
              <a:rPr lang="en-GB" sz="1100" dirty="0" err="1"/>
              <a:t>AoR</a:t>
            </a:r>
            <a:r>
              <a:rPr lang="en-GB" sz="1100" dirty="0"/>
              <a:t> Coordinators periodically have the opportunity to attend HCT as observers, to gain a better understanding of the </a:t>
            </a:r>
            <a:r>
              <a:rPr lang="en-GB" sz="1100" dirty="0" smtClean="0"/>
              <a:t>dynamic </a:t>
            </a:r>
            <a:r>
              <a:rPr lang="en-GB" sz="1100" dirty="0"/>
              <a:t>of the HCT. </a:t>
            </a:r>
            <a:r>
              <a:rPr lang="en-GB" sz="1100" dirty="0" smtClean="0"/>
              <a:t>UNICEF </a:t>
            </a:r>
            <a:r>
              <a:rPr lang="en-GB" sz="1100" dirty="0"/>
              <a:t>Cluster Coordinator attendance at HCT could be rotated, with the Coordinator who attends then also taking some responsibility to report back/brief on the meeting to the other UNICEF-led Cluster and </a:t>
            </a:r>
            <a:r>
              <a:rPr lang="en-GB" sz="1100" dirty="0" err="1"/>
              <a:t>AoR</a:t>
            </a:r>
            <a:r>
              <a:rPr lang="en-GB" sz="1100" dirty="0"/>
              <a:t> Coordinators.</a:t>
            </a:r>
            <a:endParaRPr lang="en-US" sz="1100" dirty="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36404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311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charset="2"/>
              <a:buChar char="§"/>
            </a:pPr>
            <a:r>
              <a:rPr lang="en-GB" dirty="0"/>
              <a:t>Cluster coordination responsibilities and allocation of time for cluster functions should be clearly articulated in the job description and in the performance appraisal of the post holder and monitored through regular meetings with supervisor(s) to ensure that the dual roles remains </a:t>
            </a:r>
          </a:p>
          <a:p>
            <a:pPr marL="285750" indent="-285750">
              <a:buFont typeface="Wingdings" charset="2"/>
              <a:buChar char="§"/>
            </a:pPr>
            <a:r>
              <a:rPr lang="en-GB" dirty="0"/>
              <a:t>A double hatting Cluster Coordinator must always make it clear when speaking on behalf of/representing the cluster and when speaking on behalf of/representing UNICEF. </a:t>
            </a:r>
          </a:p>
          <a:p>
            <a:pPr marL="285750" indent="-285750">
              <a:buFont typeface="Wingdings" charset="2"/>
              <a:buChar char="§"/>
            </a:pPr>
            <a:r>
              <a:rPr lang="en-GB" dirty="0"/>
              <a:t>Where possible another person should represent UNICEF at meetings, especially in a situation where UNICEF is likely to take a different position from other cluster partners</a:t>
            </a:r>
          </a:p>
          <a:p>
            <a:pPr marL="285750" indent="-285750">
              <a:buFont typeface="Wingdings" charset="2"/>
              <a:buChar char="§"/>
            </a:pPr>
            <a:r>
              <a:rPr lang="en-GB" dirty="0"/>
              <a:t>It is absolutely essential that another person represent UNICEF where funding allocations are being made. </a:t>
            </a:r>
          </a:p>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96311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UNICEF is responsible for ensuring the timely recruitment of adequate numbers of staff with the appropriate level of seniority, facilitation skills, and technical skills to ensure effective cluster coordination, including information management function. </a:t>
            </a:r>
            <a:endParaRPr lang="en-US" sz="1100" dirty="0" smtClean="0"/>
          </a:p>
          <a:p>
            <a:endParaRPr lang="en-GB" sz="1100" dirty="0"/>
          </a:p>
          <a:p>
            <a:r>
              <a:rPr lang="en-US" sz="1100" dirty="0"/>
              <a:t>In some cases it may be feasible for </a:t>
            </a:r>
            <a:r>
              <a:rPr lang="en-US" sz="1100" dirty="0" err="1"/>
              <a:t>programme</a:t>
            </a:r>
            <a:r>
              <a:rPr lang="en-US" sz="1100" dirty="0"/>
              <a:t> staff to take on cluster and AOR coordinator and information management specialist (IM) roles, whereas in other situations dedicated full-time cluster coordination staff (coordinator and IM) will be necessary. </a:t>
            </a:r>
            <a:endParaRPr lang="en-GB" sz="1100" dirty="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311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charset="2"/>
              <a:buChar char="§"/>
            </a:pPr>
            <a:r>
              <a:rPr lang="en-GB" dirty="0"/>
              <a:t>Cluster coordination responsibilities and allocation of time for cluster functions should be clearly articulated in the job description and in the performance appraisal of the post holder and monitored through regular meetings with supervisor(s) to ensure that the dual roles remains </a:t>
            </a:r>
          </a:p>
          <a:p>
            <a:pPr marL="285750" indent="-285750">
              <a:buFont typeface="Wingdings" charset="2"/>
              <a:buChar char="§"/>
            </a:pPr>
            <a:r>
              <a:rPr lang="en-GB" dirty="0"/>
              <a:t>A double hatting Cluster Coordinator must always make it clear when speaking on behalf of/representing the cluster and when speaking on behalf of/representing UNICEF. </a:t>
            </a:r>
          </a:p>
          <a:p>
            <a:pPr marL="285750" indent="-285750">
              <a:buFont typeface="Wingdings" charset="2"/>
              <a:buChar char="§"/>
            </a:pPr>
            <a:r>
              <a:rPr lang="en-GB" dirty="0"/>
              <a:t>Where possible another person should represent UNICEF at meetings, especially in a situation where UNICEF is likely to take a different position from other cluster partners</a:t>
            </a:r>
          </a:p>
          <a:p>
            <a:pPr marL="285750" indent="-285750">
              <a:buFont typeface="Wingdings" charset="2"/>
              <a:buChar char="§"/>
            </a:pPr>
            <a:r>
              <a:rPr lang="en-GB" dirty="0"/>
              <a:t>It is absolutely essential that another person represent UNICEF where funding allocations are being made. </a:t>
            </a:r>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39972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decision on the best option for direct line management of UNICEF led Cluster and AOR Coordinators will be taken at country level, based on analysis of the context and capacities, and on the following general recommendations and principles:</a:t>
            </a:r>
          </a:p>
          <a:p>
            <a:endParaRPr lang="en-GB" sz="1100" dirty="0"/>
          </a:p>
          <a:p>
            <a:r>
              <a:rPr lang="en-US" sz="1100" u="sng" dirty="0"/>
              <a:t>In L3 emergencies</a:t>
            </a:r>
            <a:r>
              <a:rPr lang="en-US" sz="1100" dirty="0"/>
              <a:t> it is recommended that the UNICEF Country Office identify a person of an appropriate level of seniority to manage the clusters (e.g. Chief of Field Operations) or, if the scale of response requires, </a:t>
            </a:r>
            <a:r>
              <a:rPr lang="en-US" sz="1100" u="sng" dirty="0"/>
              <a:t>recruit a dedicated cluster manager</a:t>
            </a:r>
            <a:r>
              <a:rPr lang="en-US" sz="1100" dirty="0"/>
              <a:t>. The manager of the clusters should work under the direct supervision of the UNICEF Country Representative, providing strategic direction and management and ensuring streamlined and effective coordination of the UNICEF co-led Clusters/</a:t>
            </a:r>
            <a:r>
              <a:rPr lang="en-US" sz="1100" dirty="0" err="1"/>
              <a:t>AoRs</a:t>
            </a:r>
            <a:r>
              <a:rPr lang="en-US" sz="1100" dirty="0"/>
              <a:t>, and responsible for direct line management of the Cluster and AOR Coordinators.</a:t>
            </a:r>
            <a:r>
              <a:rPr lang="en-US" sz="1100" i="1" dirty="0"/>
              <a:t> </a:t>
            </a:r>
            <a:endParaRPr lang="en-US" sz="1100" i="1" dirty="0" smtClean="0"/>
          </a:p>
          <a:p>
            <a:endParaRPr lang="en-US" sz="1100" i="1" dirty="0"/>
          </a:p>
          <a:p>
            <a:r>
              <a:rPr lang="en-US" sz="1100" dirty="0"/>
              <a:t>Where a </a:t>
            </a:r>
            <a:r>
              <a:rPr lang="en-US" sz="1100" b="1" dirty="0"/>
              <a:t>Cluster Coordinator is double hatting</a:t>
            </a:r>
            <a:r>
              <a:rPr lang="en-US" sz="1100" dirty="0"/>
              <a:t> it is recommended that the Coordinator regularly meets with and reports to the Representative on Cluster related issues (in addition to meetings with the Chief of Section who would be the line manager for programming business). Cluster coordination responsibilities and allocation of time for cluster functions should be clearly articulated in the job description and in the performance appraisal of the post holder and monitored through regular meetings with both supervisors to ensure that the dual role remains viable.</a:t>
            </a:r>
            <a:endParaRPr lang="en-GB" sz="1100" dirty="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311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5153"/>
            <a:ext cx="5335270" cy="4743966"/>
          </a:xfrm>
        </p:spPr>
        <p:txBody>
          <a:bodyPr/>
          <a:lstStyle/>
          <a:p>
            <a:r>
              <a:rPr lang="en-US" sz="1100" b="1" dirty="0" err="1"/>
              <a:t>Programme</a:t>
            </a:r>
            <a:r>
              <a:rPr lang="en-US" sz="1100" b="1" dirty="0"/>
              <a:t> and Cluster/</a:t>
            </a:r>
            <a:r>
              <a:rPr lang="en-US" sz="1100" b="1" dirty="0" err="1"/>
              <a:t>AoR</a:t>
            </a:r>
            <a:r>
              <a:rPr lang="en-US" sz="1100" b="1" dirty="0"/>
              <a:t> staff</a:t>
            </a:r>
            <a:r>
              <a:rPr lang="en-US" sz="1100" dirty="0"/>
              <a:t> </a:t>
            </a:r>
            <a:r>
              <a:rPr lang="en-US" sz="1100" b="1" dirty="0" smtClean="0"/>
              <a:t>Collaboration:</a:t>
            </a:r>
            <a:endParaRPr lang="en-GB" sz="1100" dirty="0"/>
          </a:p>
          <a:p>
            <a:pPr marL="171450" indent="-171450">
              <a:buFont typeface="Arial"/>
              <a:buChar char="•"/>
            </a:pPr>
            <a:r>
              <a:rPr lang="en-US" sz="1100" dirty="0"/>
              <a:t>Good collaboration between the Cluster/</a:t>
            </a:r>
            <a:r>
              <a:rPr lang="en-US" sz="1100" dirty="0" err="1"/>
              <a:t>AoR</a:t>
            </a:r>
            <a:r>
              <a:rPr lang="en-US" sz="1100" dirty="0"/>
              <a:t> Coordinator and Chief of Section and other relevant </a:t>
            </a:r>
            <a:r>
              <a:rPr lang="en-US" sz="1100" dirty="0" err="1"/>
              <a:t>programme</a:t>
            </a:r>
            <a:r>
              <a:rPr lang="en-US" sz="1100" dirty="0"/>
              <a:t> staff members is essential for a well functional cluster/</a:t>
            </a:r>
            <a:r>
              <a:rPr lang="en-US" sz="1100" dirty="0" err="1"/>
              <a:t>AoR</a:t>
            </a:r>
            <a:r>
              <a:rPr lang="en-US" sz="1100" dirty="0"/>
              <a:t> - </a:t>
            </a:r>
            <a:endParaRPr lang="en-GB" sz="1100" dirty="0"/>
          </a:p>
          <a:p>
            <a:r>
              <a:rPr lang="en-US" sz="1100" dirty="0" smtClean="0"/>
              <a:t>      Cluster </a:t>
            </a:r>
            <a:r>
              <a:rPr lang="en-US" sz="1100" dirty="0"/>
              <a:t>Coordinators and </a:t>
            </a:r>
            <a:r>
              <a:rPr lang="en-US" sz="1100" dirty="0" err="1"/>
              <a:t>Programme</a:t>
            </a:r>
            <a:r>
              <a:rPr lang="en-US" sz="1100" dirty="0"/>
              <a:t> staff should work together to ensure that Cluster </a:t>
            </a:r>
            <a:r>
              <a:rPr lang="en-US" sz="1100" dirty="0" smtClean="0"/>
              <a:t>  </a:t>
            </a:r>
          </a:p>
          <a:p>
            <a:r>
              <a:rPr lang="en-US" sz="1100" dirty="0"/>
              <a:t> </a:t>
            </a:r>
            <a:r>
              <a:rPr lang="en-US" sz="1100" dirty="0" smtClean="0"/>
              <a:t>     and </a:t>
            </a:r>
            <a:r>
              <a:rPr lang="en-US" sz="1100" dirty="0" err="1"/>
              <a:t>AoR</a:t>
            </a:r>
            <a:r>
              <a:rPr lang="en-US" sz="1100" dirty="0"/>
              <a:t> Coordination activities are included the Annual Work-Plans of each of the </a:t>
            </a:r>
            <a:endParaRPr lang="en-US" sz="1100" dirty="0" smtClean="0"/>
          </a:p>
          <a:p>
            <a:r>
              <a:rPr lang="en-US" sz="1100" dirty="0"/>
              <a:t> </a:t>
            </a:r>
            <a:r>
              <a:rPr lang="en-US" sz="1100" dirty="0" smtClean="0"/>
              <a:t>     </a:t>
            </a:r>
            <a:r>
              <a:rPr lang="en-US" sz="1100" dirty="0" err="1" smtClean="0"/>
              <a:t>programme</a:t>
            </a:r>
            <a:r>
              <a:rPr lang="en-US" sz="1100" dirty="0" smtClean="0"/>
              <a:t> </a:t>
            </a:r>
            <a:r>
              <a:rPr lang="en-US" sz="1100" dirty="0"/>
              <a:t>sections under the Core Commitment to Coordination</a:t>
            </a:r>
            <a:endParaRPr lang="en-GB" sz="1100" dirty="0"/>
          </a:p>
          <a:p>
            <a:pPr marL="171450" indent="-171450">
              <a:buFont typeface="Arial"/>
              <a:buChar char="•"/>
            </a:pPr>
            <a:r>
              <a:rPr lang="en-US" sz="1100" b="1" u="sng" dirty="0">
                <a:solidFill>
                  <a:srgbClr val="9DC3E6"/>
                </a:solidFill>
              </a:rPr>
              <a:t>Funding for Cluster and </a:t>
            </a:r>
            <a:r>
              <a:rPr lang="en-US" sz="1100" b="1" u="sng" dirty="0" err="1">
                <a:solidFill>
                  <a:srgbClr val="9DC3E6"/>
                </a:solidFill>
              </a:rPr>
              <a:t>Aor</a:t>
            </a:r>
            <a:r>
              <a:rPr lang="en-US" sz="1100" b="1" u="sng" dirty="0">
                <a:solidFill>
                  <a:srgbClr val="9DC3E6"/>
                </a:solidFill>
              </a:rPr>
              <a:t> Coordination Functions </a:t>
            </a:r>
            <a:r>
              <a:rPr lang="en-US" sz="1100" dirty="0"/>
              <a:t>(salaries and core activities) should be included in UNICEF project submissions to Strategic Response Plan and then in the relevant project proposals submitted through the various pooled funding mechanisms and when appropriate</a:t>
            </a:r>
            <a:r>
              <a:rPr lang="en-US" sz="1100" baseline="30000" dirty="0"/>
              <a:t>13</a:t>
            </a:r>
            <a:r>
              <a:rPr lang="en-US" sz="1100" dirty="0"/>
              <a:t>, in UNICEF </a:t>
            </a:r>
            <a:r>
              <a:rPr lang="en-US" sz="1100" dirty="0" err="1"/>
              <a:t>programme</a:t>
            </a:r>
            <a:r>
              <a:rPr lang="en-US" sz="1100" dirty="0"/>
              <a:t> proposals submitted to bi-lateral donors. </a:t>
            </a:r>
            <a:r>
              <a:rPr lang="en-US" sz="1100" dirty="0" smtClean="0"/>
              <a:t>Regardless </a:t>
            </a:r>
            <a:r>
              <a:rPr lang="en-US" sz="1100" dirty="0"/>
              <a:t>of whether coordination staff members are dedicated, full time cluster staff or double hatting with a dual role supporting UNICEF </a:t>
            </a:r>
            <a:r>
              <a:rPr lang="en-US" sz="1100" dirty="0" err="1"/>
              <a:t>programmes</a:t>
            </a:r>
            <a:r>
              <a:rPr lang="en-US" sz="1100" dirty="0"/>
              <a:t> and cluster; cluster coordination costs must be clearly calculated and transparently outlined in the various budgets. </a:t>
            </a:r>
            <a:endParaRPr lang="en-GB" sz="1100" dirty="0"/>
          </a:p>
          <a:p>
            <a:pPr marL="171450" indent="-171450">
              <a:buFont typeface="Arial"/>
              <a:buChar char="•"/>
            </a:pPr>
            <a:r>
              <a:rPr lang="en-US" sz="1100" b="1" u="sng" dirty="0">
                <a:solidFill>
                  <a:srgbClr val="9DC3E6"/>
                </a:solidFill>
              </a:rPr>
              <a:t>Release of Cluster Funding</a:t>
            </a:r>
            <a:r>
              <a:rPr lang="en-US" sz="1100" b="1" dirty="0">
                <a:solidFill>
                  <a:srgbClr val="9DC3E6"/>
                </a:solidFill>
              </a:rPr>
              <a:t> </a:t>
            </a:r>
            <a:r>
              <a:rPr lang="en-US" sz="1100" dirty="0"/>
              <a:t>requires collaboration and coordination between the Cluster Coordinator and budget holder.  It is also important that the mechanisms for release of funding are straight forward and streamlined, that the processes are made clear to the cluster coordinators (many of whom do not have experience of UNICEF processes), and that the various sections facilitate timely disbursement of cluster funding, with an appreciation that (sometimes) cluster activities are </a:t>
            </a:r>
            <a:r>
              <a:rPr lang="en-US" sz="1100" dirty="0" err="1"/>
              <a:t>organised</a:t>
            </a:r>
            <a:r>
              <a:rPr lang="en-US" sz="1100" dirty="0"/>
              <a:t> at short notice, thus a lengthy process for release of funds can be problematic. </a:t>
            </a:r>
            <a:endParaRPr lang="en-GB" sz="1100" dirty="0"/>
          </a:p>
          <a:p>
            <a:pPr marL="171450" indent="-171450">
              <a:buFont typeface="Arial"/>
              <a:buChar char="•"/>
            </a:pPr>
            <a:r>
              <a:rPr lang="en-US" sz="1100" dirty="0" err="1" smtClean="0"/>
              <a:t>Programme</a:t>
            </a:r>
            <a:r>
              <a:rPr lang="en-US" sz="1100" dirty="0" smtClean="0"/>
              <a:t> </a:t>
            </a:r>
            <a:r>
              <a:rPr lang="en-US" sz="1100" dirty="0"/>
              <a:t>and cluster staff should work together </a:t>
            </a:r>
            <a:r>
              <a:rPr lang="en-US" sz="1100" b="1" u="sng" dirty="0">
                <a:solidFill>
                  <a:srgbClr val="9DC3E6"/>
                </a:solidFill>
              </a:rPr>
              <a:t>to avoid duplication and foster streamlining</a:t>
            </a:r>
            <a:r>
              <a:rPr lang="en-US" sz="1100" dirty="0"/>
              <a:t> of information management and other reporting formats and administrative processes that Cluster and UNICEF partners may participate in..  </a:t>
            </a:r>
            <a:endParaRPr lang="en-GB" sz="1100" dirty="0"/>
          </a:p>
          <a:p>
            <a:pPr marL="171450" indent="-171450">
              <a:buFont typeface="Arial"/>
              <a:buChar char="•"/>
            </a:pPr>
            <a:r>
              <a:rPr lang="en-US" sz="1100" dirty="0" err="1"/>
              <a:t>Programme</a:t>
            </a:r>
            <a:r>
              <a:rPr lang="en-US" sz="1100" dirty="0"/>
              <a:t> and cluster staff should coordinate </a:t>
            </a:r>
            <a:r>
              <a:rPr lang="en-US" sz="1100" b="1" u="sng" dirty="0">
                <a:solidFill>
                  <a:srgbClr val="9DC3E6"/>
                </a:solidFill>
              </a:rPr>
              <a:t>on administrative support functions</a:t>
            </a:r>
            <a:r>
              <a:rPr lang="en-US" sz="1100" b="1" dirty="0">
                <a:solidFill>
                  <a:srgbClr val="9DC3E6"/>
                </a:solidFill>
              </a:rPr>
              <a:t> </a:t>
            </a:r>
            <a:r>
              <a:rPr lang="en-US" sz="1100" dirty="0"/>
              <a:t>– to ensure shared resources are affectively used and that there is mutual understanding and agreement on work priorities of shared staff. </a:t>
            </a:r>
            <a:endParaRPr lang="en-GB" sz="1100" dirty="0"/>
          </a:p>
          <a:p>
            <a:endParaRPr lang="en-US" sz="1100"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311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274877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33666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u="sng" dirty="0" smtClean="0"/>
              <a:t>Humanitarian response: Where we’ve</a:t>
            </a:r>
            <a:r>
              <a:rPr lang="en-US" sz="1050" u="sng" baseline="0" dirty="0" smtClean="0"/>
              <a:t> come from:</a:t>
            </a:r>
          </a:p>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smtClean="0"/>
              <a:t>Raison d’</a:t>
            </a:r>
            <a:r>
              <a:rPr lang="fr-FR" sz="1050" dirty="0" err="1" smtClean="0"/>
              <a:t>etre</a:t>
            </a:r>
            <a:r>
              <a:rPr lang="fr-FR" sz="1050" dirty="0" smtClean="0"/>
              <a:t> d’un Cluster:</a:t>
            </a:r>
            <a:r>
              <a:rPr lang="fr-FR" sz="1050" baseline="0" dirty="0" smtClean="0"/>
              <a:t> </a:t>
            </a:r>
            <a:r>
              <a:rPr lang="fr-FR" sz="1050" dirty="0" smtClean="0"/>
              <a:t>Pour garantir que la communauté humanitaire répond aux besoins des personnes touchées par des conflits ou désastres de manière fiable, efficace, inclusive</a:t>
            </a:r>
            <a:r>
              <a:rPr lang="fr-FR" sz="1050" baseline="0" dirty="0" smtClean="0"/>
              <a:t> et</a:t>
            </a:r>
            <a:r>
              <a:rPr lang="fr-FR" sz="1050" dirty="0" smtClean="0"/>
              <a:t> en respectant les principes humanitaires.</a:t>
            </a:r>
            <a:endParaRPr 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r>
              <a:rPr lang="en-US" sz="1200" kern="1200" dirty="0" smtClean="0">
                <a:solidFill>
                  <a:schemeClr val="tx1"/>
                </a:solidFill>
                <a:effectLst/>
                <a:latin typeface="+mn-lt"/>
                <a:ea typeface="+mn-ea"/>
                <a:cs typeface="+mn-cs"/>
              </a:rPr>
              <a:t>Following the recommendations of an independent Humanitarian Response Review in </a:t>
            </a:r>
            <a:r>
              <a:rPr lang="en-US" sz="1200" b="1" kern="1200" dirty="0" smtClean="0">
                <a:solidFill>
                  <a:schemeClr val="tx1"/>
                </a:solidFill>
                <a:effectLst/>
                <a:latin typeface="+mn-lt"/>
                <a:ea typeface="+mn-ea"/>
                <a:cs typeface="+mn-cs"/>
              </a:rPr>
              <a:t>2005</a:t>
            </a:r>
            <a:r>
              <a:rPr lang="en-US" sz="1200" kern="1200" dirty="0" smtClean="0">
                <a:solidFill>
                  <a:schemeClr val="tx1"/>
                </a:solidFill>
                <a:effectLst/>
                <a:latin typeface="+mn-lt"/>
                <a:ea typeface="+mn-ea"/>
                <a:cs typeface="+mn-cs"/>
              </a:rPr>
              <a:t>, the cluster approach was proposed as one way of addressing gaps and strengthening the effectiveness of humanitarian response through building partnerships.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cluster approach ensures clear leadership, predictability and accountability in international responses to humanitarian emergencies by clarifying the </a:t>
            </a:r>
            <a:r>
              <a:rPr lang="en-US" sz="1200" u="sng" kern="1200" dirty="0" smtClean="0">
                <a:solidFill>
                  <a:schemeClr val="tx1"/>
                </a:solidFill>
                <a:effectLst/>
                <a:latin typeface="+mn-lt"/>
                <a:ea typeface="+mn-ea"/>
                <a:cs typeface="+mn-cs"/>
              </a:rPr>
              <a:t>division of </a:t>
            </a:r>
            <a:r>
              <a:rPr lang="en-US" sz="1200" u="sng"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among organizations and </a:t>
            </a:r>
            <a:r>
              <a:rPr lang="en-US" sz="1200" u="sng" kern="1200" dirty="0" smtClean="0">
                <a:solidFill>
                  <a:schemeClr val="tx1"/>
                </a:solidFill>
                <a:effectLst/>
                <a:latin typeface="+mn-lt"/>
                <a:ea typeface="+mn-ea"/>
                <a:cs typeface="+mn-cs"/>
              </a:rPr>
              <a:t>better defining their roles and responsibilities </a:t>
            </a:r>
            <a:r>
              <a:rPr lang="en-US" sz="1200" kern="1200" dirty="0" smtClean="0">
                <a:solidFill>
                  <a:schemeClr val="tx1"/>
                </a:solidFill>
                <a:effectLst/>
                <a:latin typeface="+mn-lt"/>
                <a:ea typeface="+mn-ea"/>
                <a:cs typeface="+mn-cs"/>
              </a:rPr>
              <a:t>within the different sectors of the response. It aims to make the international humanitarian community better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and more accountable and professional, so that it can be a better partner for the affected people, host governments, local authorities, local civil society and resourcing partners. </a:t>
            </a:r>
          </a:p>
          <a:p>
            <a:endParaRPr lang="en-US" sz="1050" dirty="0" smtClean="0">
              <a:effectLst/>
            </a:endParaRPr>
          </a:p>
          <a:p>
            <a:r>
              <a:rPr lang="en-US" sz="1200" kern="1200" dirty="0" smtClean="0">
                <a:solidFill>
                  <a:schemeClr val="tx1"/>
                </a:solidFill>
                <a:effectLst/>
                <a:latin typeface="+mn-lt"/>
                <a:ea typeface="+mn-ea"/>
                <a:cs typeface="+mn-cs"/>
              </a:rPr>
              <a:t>However, the strength of the cluster approach relies on an understanding that this approach is </a:t>
            </a:r>
            <a:r>
              <a:rPr lang="en-US" sz="1200" b="1" u="sng" kern="1200" dirty="0" smtClean="0">
                <a:solidFill>
                  <a:schemeClr val="tx1"/>
                </a:solidFill>
                <a:effectLst/>
                <a:latin typeface="+mn-lt"/>
                <a:ea typeface="+mn-ea"/>
                <a:cs typeface="+mn-cs"/>
              </a:rPr>
              <a:t>not</a:t>
            </a:r>
            <a:r>
              <a:rPr lang="en-US" sz="1200" u="sng" kern="1200" dirty="0" smtClean="0">
                <a:solidFill>
                  <a:schemeClr val="tx1"/>
                </a:solidFill>
                <a:effectLst/>
                <a:latin typeface="+mn-lt"/>
                <a:ea typeface="+mn-ea"/>
                <a:cs typeface="+mn-cs"/>
              </a:rPr>
              <a:t> the only humanitarian coordination solution</a:t>
            </a:r>
            <a:r>
              <a:rPr lang="en-US" sz="1200" kern="1200" dirty="0" smtClean="0">
                <a:solidFill>
                  <a:schemeClr val="tx1"/>
                </a:solidFill>
                <a:effectLst/>
                <a:latin typeface="+mn-lt"/>
                <a:ea typeface="+mn-ea"/>
                <a:cs typeface="+mn-cs"/>
              </a:rPr>
              <a:t>. In some cases, the cluster approach may co-exist with other “non-cluster” coordination solutions – whether national or international – or an alternative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approach may be preferable. An indiscriminate application of all clusters in every emergency may waste resources and reduce opportunities for governments to exercise their primary responsibility to provide humanitarian assistance to people in need.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Coordination is a means to an end </a:t>
            </a:r>
            <a:r>
              <a:rPr lang="en-US" sz="1200" kern="1200" dirty="0" smtClean="0">
                <a:solidFill>
                  <a:schemeClr val="tx1"/>
                </a:solidFill>
                <a:effectLst/>
                <a:latin typeface="+mn-lt"/>
                <a:ea typeface="+mn-ea"/>
                <a:cs typeface="+mn-cs"/>
              </a:rPr>
              <a:t>– the ultimate aim of the humanitarian community is to serve vulnerable populations effectively. Accordingly, the scale of international coordination arrangements should be tailored to the operational context, to support national efforts6 based on existing capacity in order to direct as many resources as possible towards delivering humanitarian assistance in a timely, predictable manner. Developing complicated coordination arrangements should be avoided; not all clusters need to be activated in every response. </a:t>
            </a:r>
            <a:endParaRPr lang="en-US" dirty="0" smtClean="0"/>
          </a:p>
          <a:p>
            <a:r>
              <a:rPr lang="en-US" sz="1200" kern="1200" dirty="0" smtClean="0">
                <a:solidFill>
                  <a:schemeClr val="tx1"/>
                </a:solidFill>
                <a:effectLst/>
                <a:latin typeface="+mn-lt"/>
                <a:ea typeface="+mn-ea"/>
                <a:cs typeface="+mn-cs"/>
              </a:rPr>
              <a:t>The IASC </a:t>
            </a:r>
            <a:r>
              <a:rPr lang="en-US" sz="1200" b="1" kern="1200" dirty="0" smtClean="0">
                <a:solidFill>
                  <a:schemeClr val="tx1"/>
                </a:solidFill>
                <a:effectLst/>
                <a:latin typeface="+mn-lt"/>
                <a:ea typeface="+mn-ea"/>
                <a:cs typeface="+mn-cs"/>
              </a:rPr>
              <a:t>Transformative Agenda </a:t>
            </a:r>
            <a:r>
              <a:rPr lang="en-US" sz="1200" kern="1200" dirty="0" smtClean="0">
                <a:solidFill>
                  <a:schemeClr val="tx1"/>
                </a:solidFill>
                <a:effectLst/>
                <a:latin typeface="+mn-lt"/>
                <a:ea typeface="+mn-ea"/>
                <a:cs typeface="+mn-cs"/>
              </a:rPr>
              <a:t>recognizes the need for Humanitarian Coordinators (HCs), Resident Coordinators (RCs) and Humanitarian Country Teams (HCTs) to be empowered to make decisions that are right for their own country operations.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Source: The IASC Cluster Coordination Reference Module |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r>
              <a:rPr lang="en-US" sz="1200" b="0" i="0" u="none" strike="noStrike" kern="1200" baseline="0" dirty="0" smtClean="0">
                <a:solidFill>
                  <a:schemeClr val="tx1"/>
                </a:solidFill>
                <a:latin typeface="+mn-lt"/>
                <a:ea typeface="+mn-ea"/>
                <a:cs typeface="+mn-cs"/>
              </a:rPr>
              <a:t>The humanitarian assistance framework laid out in General Assembly resolution 46/182 has</a:t>
            </a:r>
          </a:p>
          <a:p>
            <a:r>
              <a:rPr lang="en-US" sz="1200" b="0" i="0" u="none" strike="noStrike" kern="1200" baseline="0" dirty="0" smtClean="0">
                <a:solidFill>
                  <a:schemeClr val="tx1"/>
                </a:solidFill>
                <a:latin typeface="+mn-lt"/>
                <a:ea typeface="+mn-ea"/>
                <a:cs typeface="+mn-cs"/>
              </a:rPr>
              <a:t>been refined and expanded over the last twenty-five years through a series of reforms. The</a:t>
            </a:r>
          </a:p>
          <a:p>
            <a:r>
              <a:rPr lang="en-US" sz="1200" b="0" i="0" u="none" strike="noStrike" kern="1200" baseline="0" dirty="0" smtClean="0">
                <a:solidFill>
                  <a:schemeClr val="tx1"/>
                </a:solidFill>
                <a:latin typeface="+mn-lt"/>
                <a:ea typeface="+mn-ea"/>
                <a:cs typeface="+mn-cs"/>
              </a:rPr>
              <a:t>two most recent reforms took place in 2005 and 2011. The IASC initiated a </a:t>
            </a:r>
            <a:r>
              <a:rPr lang="en-US" sz="1200" b="0" i="1" u="none" strike="noStrike" kern="1200" baseline="0" dirty="0" smtClean="0">
                <a:solidFill>
                  <a:schemeClr val="tx1"/>
                </a:solidFill>
                <a:latin typeface="+mn-lt"/>
                <a:ea typeface="+mn-ea"/>
                <a:cs typeface="+mn-cs"/>
              </a:rPr>
              <a:t>Humanitarian</a:t>
            </a:r>
          </a:p>
          <a:p>
            <a:r>
              <a:rPr lang="en-US" sz="1200" b="0" i="1" u="none" strike="noStrike" kern="1200" baseline="0" dirty="0" smtClean="0">
                <a:solidFill>
                  <a:schemeClr val="tx1"/>
                </a:solidFill>
                <a:latin typeface="+mn-lt"/>
                <a:ea typeface="+mn-ea"/>
                <a:cs typeface="+mn-cs"/>
              </a:rPr>
              <a:t>Reform </a:t>
            </a:r>
            <a:r>
              <a:rPr lang="en-US" sz="1200" b="0" i="0" u="none" strike="noStrike" kern="1200" baseline="0" dirty="0" smtClean="0">
                <a:solidFill>
                  <a:schemeClr val="tx1"/>
                </a:solidFill>
                <a:latin typeface="+mn-lt"/>
                <a:ea typeface="+mn-ea"/>
                <a:cs typeface="+mn-cs"/>
              </a:rPr>
              <a:t>in 2005 which introduced a broad range of improvements, including the upgrade</a:t>
            </a:r>
          </a:p>
          <a:p>
            <a:r>
              <a:rPr lang="en-US" sz="1200" b="0" i="0" u="none" strike="noStrike" kern="1200" baseline="0" dirty="0" smtClean="0">
                <a:solidFill>
                  <a:schemeClr val="tx1"/>
                </a:solidFill>
                <a:latin typeface="+mn-lt"/>
                <a:ea typeface="+mn-ea"/>
                <a:cs typeface="+mn-cs"/>
              </a:rPr>
              <a:t>of the CERF to include a $450 million grant mechanism; the establishment of the cluster</a:t>
            </a:r>
          </a:p>
          <a:p>
            <a:r>
              <a:rPr lang="en-US" sz="1200" b="0" i="0" u="none" strike="noStrike" kern="1200" baseline="0" dirty="0" smtClean="0">
                <a:solidFill>
                  <a:schemeClr val="tx1"/>
                </a:solidFill>
                <a:latin typeface="+mn-lt"/>
                <a:ea typeface="+mn-ea"/>
                <a:cs typeface="+mn-cs"/>
              </a:rPr>
              <a:t>approach to ensure dedicated leadership and capacity for each sector of humanitarian work</a:t>
            </a:r>
          </a:p>
          <a:p>
            <a:r>
              <a:rPr lang="en-US" sz="1200" b="0" i="0" u="none" strike="noStrike" kern="1200" baseline="0" dirty="0" smtClean="0">
                <a:solidFill>
                  <a:schemeClr val="tx1"/>
                </a:solidFill>
                <a:latin typeface="+mn-lt"/>
                <a:ea typeface="+mn-ea"/>
                <a:cs typeface="+mn-cs"/>
              </a:rPr>
              <a:t>(see chapter 4); and strengthening of the HC function.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Building on the 2005 reform and based on an internal review of humanitarian responses to</a:t>
            </a:r>
          </a:p>
          <a:p>
            <a:r>
              <a:rPr lang="en-US" sz="1200" b="0" i="0" u="none" strike="noStrike" kern="1200" baseline="0" dirty="0" smtClean="0">
                <a:solidFill>
                  <a:schemeClr val="tx1"/>
                </a:solidFill>
                <a:latin typeface="+mn-lt"/>
                <a:ea typeface="+mn-ea"/>
                <a:cs typeface="+mn-cs"/>
              </a:rPr>
              <a:t>several large-scale disasters, the IASC agreed in </a:t>
            </a:r>
            <a:r>
              <a:rPr lang="en-US" sz="1200" b="1" i="0" u="none" strike="noStrike" kern="1200" baseline="0" dirty="0" smtClean="0">
                <a:solidFill>
                  <a:schemeClr val="tx1"/>
                </a:solidFill>
                <a:latin typeface="+mn-lt"/>
                <a:ea typeface="+mn-ea"/>
                <a:cs typeface="+mn-cs"/>
              </a:rPr>
              <a:t>2011 to a set of additional improvements</a:t>
            </a:r>
          </a:p>
          <a:p>
            <a:r>
              <a:rPr lang="en-US" sz="1200" b="1" i="0" u="none" strike="noStrike" kern="1200" baseline="0" dirty="0" smtClean="0">
                <a:solidFill>
                  <a:schemeClr val="tx1"/>
                </a:solidFill>
                <a:latin typeface="+mn-lt"/>
                <a:ea typeface="+mn-ea"/>
                <a:cs typeface="+mn-cs"/>
              </a:rPr>
              <a:t>known as the </a:t>
            </a:r>
            <a:r>
              <a:rPr lang="en-US" sz="1200" b="1" i="1" u="none" strike="noStrike" kern="1200" baseline="0" dirty="0" smtClean="0">
                <a:solidFill>
                  <a:schemeClr val="tx1"/>
                </a:solidFill>
                <a:latin typeface="+mn-lt"/>
                <a:ea typeface="+mn-ea"/>
                <a:cs typeface="+mn-cs"/>
              </a:rPr>
              <a:t>IASC Transformative Agenda</a:t>
            </a:r>
            <a:r>
              <a:rPr lang="en-US" sz="1200" b="0" i="0" u="none" strike="noStrike" kern="1200" baseline="0" dirty="0" smtClean="0">
                <a:solidFill>
                  <a:schemeClr val="tx1"/>
                </a:solidFill>
                <a:latin typeface="+mn-lt"/>
                <a:ea typeface="+mn-ea"/>
                <a:cs typeface="+mn-cs"/>
              </a:rPr>
              <a:t>. These included the creation of a new inter-agency</a:t>
            </a:r>
          </a:p>
          <a:p>
            <a:r>
              <a:rPr lang="en-US" sz="1200" b="0" i="0" u="none" strike="noStrike" kern="1200" baseline="0" dirty="0" smtClean="0">
                <a:solidFill>
                  <a:schemeClr val="tx1"/>
                </a:solidFill>
                <a:latin typeface="+mn-lt"/>
                <a:ea typeface="+mn-ea"/>
                <a:cs typeface="+mn-cs"/>
              </a:rPr>
              <a:t>process for system-wide mobilization and response to major crises, termed “Level 3” (L3)</a:t>
            </a:r>
          </a:p>
          <a:p>
            <a:r>
              <a:rPr lang="en-US" sz="1200" b="0" i="0" u="none" strike="noStrike" kern="1200" baseline="0" dirty="0" smtClean="0">
                <a:solidFill>
                  <a:schemeClr val="tx1"/>
                </a:solidFill>
                <a:latin typeface="+mn-lt"/>
                <a:ea typeface="+mn-ea"/>
                <a:cs typeface="+mn-cs"/>
              </a:rPr>
              <a:t>emergencies, and accompanying L3 measures such as the deployment of senior humanitarian</a:t>
            </a:r>
          </a:p>
          <a:p>
            <a:r>
              <a:rPr lang="en-US" sz="1200" b="0" i="0" u="none" strike="noStrike" kern="1200" baseline="0" dirty="0" smtClean="0">
                <a:solidFill>
                  <a:schemeClr val="tx1"/>
                </a:solidFill>
                <a:latin typeface="+mn-lt"/>
                <a:ea typeface="+mn-ea"/>
                <a:cs typeface="+mn-cs"/>
              </a:rPr>
              <a:t>leadership at the outset of a response; the establishment of an Inter-Agency Rapid</a:t>
            </a:r>
          </a:p>
          <a:p>
            <a:r>
              <a:rPr lang="en-US" sz="1200" b="0" i="0" u="none" strike="noStrike" kern="1200" baseline="0" dirty="0" smtClean="0">
                <a:solidFill>
                  <a:schemeClr val="tx1"/>
                </a:solidFill>
                <a:latin typeface="+mn-lt"/>
                <a:ea typeface="+mn-ea"/>
                <a:cs typeface="+mn-cs"/>
              </a:rPr>
              <a:t>Response Mechanism (IARRM) to deploy experienced humanitarians to fill key functions; and</a:t>
            </a:r>
          </a:p>
          <a:p>
            <a:r>
              <a:rPr lang="en-US" sz="1200" b="0" i="0" u="none" strike="noStrike" kern="1200" baseline="0" dirty="0" smtClean="0">
                <a:solidFill>
                  <a:schemeClr val="tx1"/>
                </a:solidFill>
                <a:latin typeface="+mn-lt"/>
                <a:ea typeface="+mn-ea"/>
                <a:cs typeface="+mn-cs"/>
              </a:rPr>
              <a:t>the empowerment of the HC to make decisions when consensus cannot be reached in the</a:t>
            </a:r>
          </a:p>
          <a:p>
            <a:r>
              <a:rPr lang="en-US" sz="1200" b="0" i="0" u="none" strike="noStrike" kern="1200" baseline="0" dirty="0" smtClean="0">
                <a:solidFill>
                  <a:schemeClr val="tx1"/>
                </a:solidFill>
                <a:latin typeface="+mn-lt"/>
                <a:ea typeface="+mn-ea"/>
                <a:cs typeface="+mn-cs"/>
              </a:rPr>
              <a:t>HCT. The </a:t>
            </a:r>
            <a:r>
              <a:rPr lang="en-US" sz="1200" b="0" i="0" u="none" strike="noStrike" kern="1200" baseline="0" dirty="0" err="1" smtClean="0">
                <a:solidFill>
                  <a:schemeClr val="tx1"/>
                </a:solidFill>
                <a:latin typeface="+mn-lt"/>
                <a:ea typeface="+mn-ea"/>
                <a:cs typeface="+mn-cs"/>
              </a:rPr>
              <a:t>Tranformative</a:t>
            </a:r>
            <a:r>
              <a:rPr lang="en-US" sz="1200" b="0" i="0" u="none" strike="noStrike" kern="1200" baseline="0" dirty="0" smtClean="0">
                <a:solidFill>
                  <a:schemeClr val="tx1"/>
                </a:solidFill>
                <a:latin typeface="+mn-lt"/>
                <a:ea typeface="+mn-ea"/>
                <a:cs typeface="+mn-cs"/>
              </a:rPr>
              <a:t> Agenda also included other initiatives applicable to all types of humanitarian</a:t>
            </a:r>
          </a:p>
          <a:p>
            <a:r>
              <a:rPr lang="en-US" sz="1200" b="0" i="0" u="none" strike="noStrike" kern="1200" baseline="0" dirty="0" smtClean="0">
                <a:solidFill>
                  <a:schemeClr val="tx1"/>
                </a:solidFill>
                <a:latin typeface="+mn-lt"/>
                <a:ea typeface="+mn-ea"/>
                <a:cs typeface="+mn-cs"/>
              </a:rPr>
              <a:t>responses, such as improved preparedness and strategic response planning measures;</a:t>
            </a:r>
          </a:p>
          <a:p>
            <a:r>
              <a:rPr lang="en-US" sz="1200" b="0" i="0" u="none" strike="noStrike" kern="1200" baseline="0" dirty="0" smtClean="0">
                <a:solidFill>
                  <a:schemeClr val="tx1"/>
                </a:solidFill>
                <a:latin typeface="+mn-lt"/>
                <a:ea typeface="+mn-ea"/>
                <a:cs typeface="+mn-cs"/>
              </a:rPr>
              <a:t>reinforced commitment to greater accountability to affected people; and, reaffirmation</a:t>
            </a:r>
          </a:p>
          <a:p>
            <a:r>
              <a:rPr lang="en-US" sz="1200" b="0" i="0" u="none" strike="noStrike" kern="1200" baseline="0" dirty="0" smtClean="0">
                <a:solidFill>
                  <a:schemeClr val="tx1"/>
                </a:solidFill>
                <a:latin typeface="+mn-lt"/>
                <a:ea typeface="+mn-ea"/>
                <a:cs typeface="+mn-cs"/>
              </a:rPr>
              <a:t>of the centrality of protection in humanitarian response.</a:t>
            </a:r>
            <a:endParaRPr lang="en-US" sz="1050" dirty="0" smtClean="0"/>
          </a:p>
          <a:p>
            <a:endParaRPr lang="en-US" sz="105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dirty="0" smtClean="0"/>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144909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smtClean="0">
                <a:solidFill>
                  <a:schemeClr val="tx1"/>
                </a:solidFill>
                <a:effectLst/>
                <a:latin typeface="+mn-lt"/>
                <a:ea typeface="+mn-ea"/>
                <a:cs typeface="+mn-cs"/>
              </a:rPr>
              <a:t>Supporting service delivery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Provide a platform to ensure that service delivery is driven by the agreed strategic priorities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Develop mechanisms to eliminate duplication of service delivery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indent="0">
              <a:buFontTx/>
              <a:buNone/>
            </a:pPr>
            <a:r>
              <a:rPr lang="en-US" sz="1200" b="1" kern="1200" dirty="0" smtClean="0">
                <a:solidFill>
                  <a:schemeClr val="tx1"/>
                </a:solidFill>
                <a:effectLst/>
                <a:latin typeface="+mn-lt"/>
                <a:ea typeface="+mn-ea"/>
                <a:cs typeface="+mn-cs"/>
              </a:rPr>
              <a:t>2. Informing strategic decision-making of the HC/HCT for the humanitarian </a:t>
            </a:r>
            <a:endParaRPr lang="en-US" dirty="0" smtClean="0"/>
          </a:p>
          <a:p>
            <a:r>
              <a:rPr lang="en-US" sz="1200" b="1" kern="1200" dirty="0" smtClean="0">
                <a:solidFill>
                  <a:schemeClr val="tx1"/>
                </a:solidFill>
                <a:effectLst/>
                <a:latin typeface="+mn-lt"/>
                <a:ea typeface="+mn-ea"/>
                <a:cs typeface="+mn-cs"/>
              </a:rPr>
              <a:t>response </a:t>
            </a:r>
            <a:endParaRPr lang="en-US" dirty="0" smtClean="0"/>
          </a:p>
          <a:p>
            <a:pPr marL="171450" indent="-171450">
              <a:buFont typeface="Arial"/>
              <a:buChar char="•"/>
            </a:pPr>
            <a:r>
              <a:rPr lang="en-US" sz="1200" i="1" kern="1200" dirty="0" smtClean="0">
                <a:solidFill>
                  <a:srgbClr val="FF0000"/>
                </a:solidFill>
                <a:effectLst/>
                <a:latin typeface="+mn-lt"/>
                <a:ea typeface="+mn-ea"/>
                <a:cs typeface="+mn-cs"/>
              </a:rPr>
              <a:t>Needs assessment and response gap analysis (across sectors and within the sector) </a:t>
            </a:r>
            <a:endParaRPr lang="en-US" i="1" dirty="0" smtClean="0">
              <a:solidFill>
                <a:srgbClr val="FF0000"/>
              </a:solidFill>
            </a:endParaRPr>
          </a:p>
          <a:p>
            <a:pPr marL="171450" indent="-171450">
              <a:buFont typeface="Arial"/>
              <a:buChar char="•"/>
            </a:pPr>
            <a:r>
              <a:rPr lang="en-US" sz="1200" kern="1200" dirty="0" smtClean="0">
                <a:solidFill>
                  <a:schemeClr val="tx1"/>
                </a:solidFill>
                <a:effectLst/>
                <a:latin typeface="+mn-lt"/>
                <a:ea typeface="+mn-ea"/>
                <a:cs typeface="+mn-cs"/>
              </a:rPr>
              <a:t>Analysis to identify and address (emerging) gaps, obstacles, duplication, and cross-cutting issues including age, gender, environment, and HIV/AIDs </a:t>
            </a:r>
            <a:endParaRPr lang="en-US" dirty="0" smtClean="0"/>
          </a:p>
          <a:p>
            <a:pPr marL="171450" indent="-171450">
              <a:buFontTx/>
              <a:buChar char="•"/>
            </a:pPr>
            <a:r>
              <a:rPr lang="en-US" sz="1200" kern="1200" dirty="0" smtClean="0">
                <a:solidFill>
                  <a:schemeClr val="tx1"/>
                </a:solidFill>
                <a:effectLst/>
                <a:latin typeface="+mn-lt"/>
                <a:ea typeface="+mn-ea"/>
                <a:cs typeface="+mn-cs"/>
              </a:rPr>
              <a:t>Prioritization, grounded in response analysis </a:t>
            </a:r>
          </a:p>
          <a:p>
            <a:pPr marL="171450" indent="-171450">
              <a:buFontTx/>
              <a:buChar char="•"/>
            </a:pPr>
            <a:endParaRPr lang="en-US" sz="1200" b="1" kern="1200" dirty="0" smtClean="0">
              <a:solidFill>
                <a:schemeClr val="tx1"/>
              </a:solidFill>
              <a:effectLst/>
              <a:latin typeface="+mn-lt"/>
              <a:ea typeface="+mn-ea"/>
              <a:cs typeface="+mn-cs"/>
            </a:endParaRPr>
          </a:p>
          <a:p>
            <a:pPr marL="0" indent="0">
              <a:buFontTx/>
              <a:buNone/>
            </a:pPr>
            <a:r>
              <a:rPr lang="en-US" sz="1200" b="1" kern="1200" dirty="0" smtClean="0">
                <a:solidFill>
                  <a:schemeClr val="tx1"/>
                </a:solidFill>
                <a:effectLst/>
                <a:latin typeface="+mn-lt"/>
                <a:ea typeface="+mn-ea"/>
                <a:cs typeface="+mn-cs"/>
              </a:rPr>
              <a:t>3. Planning and strategy development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Develop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plans, objectives and indicators that directly support realization of the HC/HCT strategic priorities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Apply and adhere to existing standards and guidelines</a:t>
            </a:r>
          </a:p>
          <a:p>
            <a:pPr marL="171450" indent="-171450">
              <a:buFont typeface="Wingdings" charset="2"/>
              <a:buChar char="§"/>
            </a:pPr>
            <a:r>
              <a:rPr lang="en-US" sz="1200" kern="1200" dirty="0" smtClean="0">
                <a:solidFill>
                  <a:schemeClr val="tx1"/>
                </a:solidFill>
                <a:effectLst/>
                <a:latin typeface="+mn-lt"/>
                <a:ea typeface="+mn-ea"/>
                <a:cs typeface="+mn-cs"/>
              </a:rPr>
              <a:t>Clarify funding requirements, prioritization, and cluster contributions for the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HC’s overall humanitarian funding considerations (e.g. Flash Appeal, CAP, CERF, Emergency Response Fund/Common Humanitarian Fund) </a:t>
            </a:r>
          </a:p>
          <a:p>
            <a:endParaRPr lang="en-US" dirty="0" smtClean="0"/>
          </a:p>
          <a:p>
            <a:r>
              <a:rPr lang="en-US" sz="1200" b="1" kern="1200" dirty="0" smtClean="0">
                <a:solidFill>
                  <a:schemeClr val="tx1"/>
                </a:solidFill>
                <a:effectLst/>
                <a:latin typeface="+mn-lt"/>
                <a:ea typeface="+mn-ea"/>
                <a:cs typeface="+mn-cs"/>
              </a:rPr>
              <a:t>4. Advocacy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Identify advocacy concerns to contribute to HC and HCT messaging and action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Undertake advocacy activities on behalf of cluster participants and the affected population </a:t>
            </a:r>
            <a:endParaRPr lang="en-US"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Monitoring and reporting </a:t>
            </a:r>
            <a:r>
              <a:rPr lang="en-US" sz="1200" kern="1200" dirty="0" smtClean="0">
                <a:solidFill>
                  <a:schemeClr val="tx1"/>
                </a:solidFill>
                <a:effectLst/>
                <a:latin typeface="+mn-lt"/>
                <a:ea typeface="+mn-ea"/>
                <a:cs typeface="+mn-cs"/>
              </a:rPr>
              <a:t>the implementation of the cluster strategy and results; recommending corrective action where necessary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Contingency planning/preparedness/capacity building </a:t>
            </a:r>
            <a:r>
              <a:rPr lang="en-US" sz="1200" kern="1200" dirty="0" smtClean="0">
                <a:solidFill>
                  <a:schemeClr val="tx1"/>
                </a:solidFill>
                <a:effectLst/>
                <a:latin typeface="+mn-lt"/>
                <a:ea typeface="+mn-ea"/>
                <a:cs typeface="+mn-cs"/>
              </a:rPr>
              <a:t>in situations where there is a high risk of recurring or significant new disaster and where sufficient capacity exists within the cluster. </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xmlns="" val="199803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5153"/>
            <a:ext cx="5335270" cy="4972566"/>
          </a:xfrm>
        </p:spPr>
        <p:txBody>
          <a:bodyPr/>
          <a:lstStyle/>
          <a:p>
            <a:r>
              <a:rPr lang="en-US" sz="1200" kern="1200" dirty="0" smtClean="0">
                <a:solidFill>
                  <a:schemeClr val="tx1"/>
                </a:solidFill>
                <a:effectLst/>
                <a:latin typeface="+mn-lt"/>
                <a:ea typeface="+mn-ea"/>
                <a:cs typeface="+mn-cs"/>
              </a:rPr>
              <a:t>The de-activation of clusters is a decision to stand-down one or several clusters because either the cluster has transferred responsibility for delivery and possibly capacities, tools, systems and resources to national and/or development partners or because humanitarian needs in a particular sector have sharply decreased or ceased (e.g. when affected people have returned, reintegrated or relocated). </a:t>
            </a:r>
          </a:p>
          <a:p>
            <a:endParaRPr lang="en-US" sz="1000" dirty="0" smtClean="0"/>
          </a:p>
          <a:p>
            <a:r>
              <a:rPr lang="en-US" sz="1200" kern="1200" dirty="0" smtClean="0">
                <a:solidFill>
                  <a:schemeClr val="tx1"/>
                </a:solidFill>
                <a:effectLst/>
                <a:latin typeface="+mn-lt"/>
                <a:ea typeface="+mn-ea"/>
                <a:cs typeface="+mn-cs"/>
              </a:rPr>
              <a:t>Clusters are supposed to be a temporary coordination solution and the aim should be to either resume or establish national, development-oriented coordination mechanisms as soon as the humanitarian emergency phase ends.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deciding on de-activation, the RC/HC and HCT should consider the need to address any on-going </a:t>
            </a:r>
            <a:r>
              <a:rPr lang="en-US" sz="1200" b="1" kern="1200" dirty="0" smtClean="0">
                <a:solidFill>
                  <a:schemeClr val="tx1"/>
                </a:solidFill>
                <a:effectLst/>
                <a:latin typeface="+mn-lt"/>
                <a:ea typeface="+mn-ea"/>
                <a:cs typeface="+mn-cs"/>
              </a:rPr>
              <a:t>humanitarian needs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the national and local context. </a:t>
            </a:r>
            <a:r>
              <a:rPr lang="en-US" sz="1200" kern="1200" dirty="0" smtClean="0">
                <a:solidFill>
                  <a:schemeClr val="tx1"/>
                </a:solidFill>
                <a:effectLst/>
                <a:latin typeface="+mn-lt"/>
                <a:ea typeface="+mn-ea"/>
                <a:cs typeface="+mn-cs"/>
              </a:rPr>
              <a:t>Clusters do not all have to be deactivated at the same time; some may need to remain longer, while others are deactivated. Some clusters will have a more natural counterpart to ‘hand over to’ than others, making transition easier. Also, de-activation in sudden onset crises may be a more rapid process than de-activation in complex or protracted emergencies. </a:t>
            </a:r>
            <a:endParaRPr lang="en-US" sz="1000" dirty="0" smtClean="0"/>
          </a:p>
          <a:p>
            <a:endParaRPr lang="en-US" sz="1000"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96284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part of the cluster activation process, t</a:t>
            </a:r>
            <a:r>
              <a:rPr lang="en-US" sz="1200" kern="1200" dirty="0" smtClean="0">
                <a:solidFill>
                  <a:schemeClr val="tx1"/>
                </a:solidFill>
                <a:effectLst/>
                <a:latin typeface="+mn-lt"/>
                <a:ea typeface="+mn-ea"/>
                <a:cs typeface="+mn-cs"/>
              </a:rPr>
              <a:t>he RC/HC selects Cluster Lead Agencies (CLAs) in consultation with the HCT based on the agencies’ coordination and response capacity, as well as the location and level of its operational presence and/or ability to increase this. The selection of Cluster Lead Agency ideally mirrors the global-level arrangements but this is not always possible, and in some cases other organizations may be better placed to take the lead.7 Shared leadership, including using non-governmental organizations, should be considered. </a:t>
            </a:r>
          </a:p>
          <a:p>
            <a:endParaRPr lang="en-US" sz="1100" dirty="0" smtClean="0"/>
          </a:p>
          <a:p>
            <a:r>
              <a:rPr lang="en-US" sz="1100" dirty="0" smtClean="0"/>
              <a:t>If UNICEF does not have any operational </a:t>
            </a:r>
            <a:r>
              <a:rPr lang="en-US" sz="1100" dirty="0" err="1" smtClean="0"/>
              <a:t>programmes</a:t>
            </a:r>
            <a:r>
              <a:rPr lang="en-US" sz="1100" dirty="0" smtClean="0"/>
              <a:t> in the sector/s where clusters or AORs will be established, UNICEF will need to consider it’s position and ability to adequately </a:t>
            </a:r>
            <a:r>
              <a:rPr lang="en-US" sz="1100" dirty="0" err="1" smtClean="0"/>
              <a:t>fulfil</a:t>
            </a:r>
            <a:r>
              <a:rPr lang="en-US" sz="1100" dirty="0" smtClean="0"/>
              <a:t> the coordination function.</a:t>
            </a:r>
          </a:p>
          <a:p>
            <a:endParaRPr lang="en-US" sz="1100" dirty="0" smtClean="0"/>
          </a:p>
          <a:p>
            <a:r>
              <a:rPr lang="en-US" sz="1100" b="1" dirty="0" smtClean="0"/>
              <a:t>Alternatives: </a:t>
            </a:r>
            <a:r>
              <a:rPr lang="en-US" sz="1100" dirty="0" smtClean="0"/>
              <a:t>The UNICEF Country Representative and Humanitarian Country Team may decide that:</a:t>
            </a:r>
          </a:p>
          <a:p>
            <a:pPr marL="171450" lvl="0" indent="-171450">
              <a:buFont typeface="Arial" panose="020B0604020202020204" pitchFamily="34" charset="0"/>
              <a:buChar char="•"/>
            </a:pPr>
            <a:r>
              <a:rPr lang="en-GB" sz="1100" dirty="0" smtClean="0"/>
              <a:t>Another organisation is better placed to take full CLA responsibility of the Cluster /AOR; in which case UNICEF CR will facilitate linkages with the relevant Global Cluster Coordinators</a:t>
            </a:r>
            <a:endParaRPr lang="en-US" sz="1100" dirty="0" smtClean="0"/>
          </a:p>
          <a:p>
            <a:pPr marL="171450" lvl="0" indent="-171450">
              <a:buFont typeface="Arial" panose="020B0604020202020204" pitchFamily="34" charset="0"/>
              <a:buChar char="•"/>
            </a:pPr>
            <a:r>
              <a:rPr lang="en-GB" sz="1100" dirty="0" smtClean="0"/>
              <a:t>UNICEF share CLA responsibility with another organisation (co/shared leadership) </a:t>
            </a:r>
            <a:endParaRPr lang="en-US" sz="1100" dirty="0" smtClean="0"/>
          </a:p>
          <a:p>
            <a:pPr marL="171450" lvl="0" indent="-171450">
              <a:buFont typeface="Arial" panose="020B0604020202020204" pitchFamily="34" charset="0"/>
              <a:buChar char="•"/>
            </a:pPr>
            <a:r>
              <a:rPr lang="en-GB" sz="1100" dirty="0" smtClean="0"/>
              <a:t>Another organisation takes on CLA responsibility in the short term and UNICEF agrees to scale up and take on CLA responsibility in the longer term </a:t>
            </a:r>
            <a:endParaRPr lang="en-US" sz="1100" dirty="0" smtClean="0"/>
          </a:p>
          <a:p>
            <a:endParaRPr lang="en-US" sz="1100" dirty="0"/>
          </a:p>
        </p:txBody>
      </p:sp>
    </p:spTree>
    <p:extLst>
      <p:ext uri="{BB962C8B-B14F-4D97-AF65-F5344CB8AC3E}">
        <p14:creationId xmlns:p14="http://schemas.microsoft.com/office/powerpoint/2010/main" xmlns="" val="261408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23411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well-run cluster is a </a:t>
            </a:r>
            <a:r>
              <a:rPr lang="en-US" sz="1200" b="1" kern="1200" dirty="0" smtClean="0">
                <a:solidFill>
                  <a:schemeClr val="tx1"/>
                </a:solidFill>
                <a:effectLst/>
                <a:latin typeface="+mn-lt"/>
                <a:ea typeface="+mn-ea"/>
                <a:cs typeface="+mn-cs"/>
              </a:rPr>
              <a:t>formal deliverable </a:t>
            </a:r>
            <a:r>
              <a:rPr lang="en-US" sz="1200" kern="1200" dirty="0" smtClean="0">
                <a:solidFill>
                  <a:schemeClr val="tx1"/>
                </a:solidFill>
                <a:effectLst/>
                <a:latin typeface="+mn-lt"/>
                <a:ea typeface="+mn-ea"/>
                <a:cs typeface="+mn-cs"/>
              </a:rPr>
              <a:t>of the Cluster Lead Agency and forms a part of the agency’s work. However in practice, it has been recognized by the IASC and donors that the efficient management or functioning of clusters is the </a:t>
            </a:r>
            <a:r>
              <a:rPr lang="en-US" sz="1200" b="1" kern="1200" dirty="0" smtClean="0">
                <a:solidFill>
                  <a:schemeClr val="tx1"/>
                </a:solidFill>
                <a:effectLst/>
                <a:latin typeface="+mn-lt"/>
                <a:ea typeface="+mn-ea"/>
                <a:cs typeface="+mn-cs"/>
              </a:rPr>
              <a:t>joint responsibility </a:t>
            </a:r>
            <a:r>
              <a:rPr lang="en-US" sz="1200" kern="1200" dirty="0" smtClean="0">
                <a:solidFill>
                  <a:schemeClr val="tx1"/>
                </a:solidFill>
                <a:effectLst/>
                <a:latin typeface="+mn-lt"/>
                <a:ea typeface="+mn-ea"/>
                <a:cs typeface="+mn-cs"/>
              </a:rPr>
              <a:t>of the Cluster Lead Agency, the Cluster Coordinator, resourcing partners and all cluster participants at the national and sub-national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Efficient cluster management should encompass the following characteristics;</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Monitored performance of the six core cluster functions with regard to developing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 which clearly contribute to the implementation of evidence-based strategic objectives – based on the identification of good field practices and agreed international benchmarks and standards; </a:t>
            </a:r>
          </a:p>
          <a:p>
            <a:pPr marL="0" indent="0">
              <a:buFont typeface="+mj-lt"/>
              <a:buNone/>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Establishment and maintenance of an appropriate humanitarian coordination mechanism; </a:t>
            </a:r>
          </a:p>
          <a:p>
            <a:pPr marL="171450" indent="-171450">
              <a:buFont typeface="Wingdings" charset="2"/>
              <a:buChar char="§"/>
            </a:pPr>
            <a:r>
              <a:rPr lang="en-US" sz="1200" kern="1200" dirty="0" smtClean="0">
                <a:solidFill>
                  <a:schemeClr val="tx1"/>
                </a:solidFill>
                <a:effectLst/>
                <a:latin typeface="+mn-lt"/>
                <a:ea typeface="+mn-ea"/>
                <a:cs typeface="+mn-cs"/>
              </a:rPr>
              <a:t>Strengthening pre-existing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coordination through increased predictability and accountability; </a:t>
            </a:r>
          </a:p>
          <a:p>
            <a:pPr marL="171450" indent="-171450">
              <a:buFont typeface="Wingdings" charset="2"/>
              <a:buChar char="§"/>
            </a:pPr>
            <a:r>
              <a:rPr lang="en-US" sz="1200" kern="1200" dirty="0" smtClean="0">
                <a:solidFill>
                  <a:schemeClr val="tx1"/>
                </a:solidFill>
                <a:effectLst/>
                <a:latin typeface="+mn-lt"/>
                <a:ea typeface="+mn-ea"/>
                <a:cs typeface="+mn-cs"/>
              </a:rPr>
              <a:t>Building complementarity of partner actions: avoiding duplication and gaps</a:t>
            </a:r>
          </a:p>
          <a:p>
            <a:pPr marL="171450" indent="-171450">
              <a:buFont typeface="Wingdings" charset="2"/>
              <a:buChar char="§"/>
            </a:pPr>
            <a:r>
              <a:rPr lang="en-US" sz="1200" kern="1200" dirty="0" smtClean="0">
                <a:solidFill>
                  <a:schemeClr val="tx1"/>
                </a:solidFill>
                <a:effectLst/>
                <a:latin typeface="+mn-lt"/>
                <a:ea typeface="+mn-ea"/>
                <a:cs typeface="+mn-cs"/>
              </a:rPr>
              <a:t>Ensuring adequate resources are mobilized and are equitably allocated for the effective functioning of the cluster and its response</a:t>
            </a:r>
          </a:p>
          <a:p>
            <a:pPr marL="171450" indent="-171450">
              <a:buFont typeface="Wingdings" charset="2"/>
              <a:buChar char="§"/>
            </a:pPr>
            <a:r>
              <a:rPr lang="en-US" sz="1200" kern="1200" dirty="0" smtClean="0">
                <a:solidFill>
                  <a:schemeClr val="tx1"/>
                </a:solidFill>
                <a:effectLst/>
                <a:latin typeface="+mn-lt"/>
                <a:ea typeface="+mn-ea"/>
                <a:cs typeface="+mn-cs"/>
              </a:rPr>
              <a:t>Effective and comprehensive integration of relevant cross-cutting issues, including age, gender, environment and HIV/AIDs; </a:t>
            </a:r>
          </a:p>
          <a:p>
            <a:pPr marL="0" indent="0">
              <a:buFont typeface="Wingdings" charset="2"/>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3.  Maintaining flexibility within the cluster to respond to changes in the operating environment, evolving requirements, capacities and participation; </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4.  The effective use and transfer of information to, from and between cluster members and other stakeholders; </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Interaction with other clusters (including through inter-cluster coordination </a:t>
            </a:r>
            <a:r>
              <a:rPr lang="en-US" sz="1200" kern="1200" dirty="0" err="1" smtClean="0">
                <a:solidFill>
                  <a:schemeClr val="tx1"/>
                </a:solidFill>
                <a:effectLst/>
                <a:latin typeface="+mn-lt"/>
                <a:ea typeface="+mn-ea"/>
                <a:cs typeface="+mn-cs"/>
              </a:rPr>
              <a:t>fora</a:t>
            </a:r>
            <a:r>
              <a:rPr lang="en-US" sz="1200" kern="1200" dirty="0" smtClean="0">
                <a:solidFill>
                  <a:schemeClr val="tx1"/>
                </a:solidFill>
                <a:effectLst/>
                <a:latin typeface="+mn-lt"/>
                <a:ea typeface="+mn-ea"/>
                <a:cs typeface="+mn-cs"/>
              </a:rPr>
              <a:t>), humanitarian actors, government counterparts, and relevant authorities for operational planning, engagement and active contribution of operational partners;</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Accountability to the affected population through effective and inclusive consultative and feedback mechanisms.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23411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minimum commitments DO NOT SEEK to exclude organisations from participating in clusters or to impede participation of national authorities in cluster coordination, where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indent="0">
              <a:buFont typeface="+mj-lt"/>
              <a:buNone/>
            </a:pPr>
            <a:r>
              <a:rPr lang="en-GB" sz="1200" kern="1200" dirty="0" smtClean="0">
                <a:solidFill>
                  <a:schemeClr val="tx1"/>
                </a:solidFill>
                <a:effectLst/>
                <a:latin typeface="+mn-lt"/>
                <a:ea typeface="+mn-ea"/>
                <a:cs typeface="+mn-cs"/>
              </a:rPr>
              <a:t>The minimum commitments for participation in clusters include:</a:t>
            </a:r>
          </a:p>
          <a:p>
            <a:pPr marL="228600" indent="-228600">
              <a:buFont typeface="+mj-lt"/>
              <a:buAutoNum type="arabicPeriod"/>
            </a:pPr>
            <a:endParaRPr lang="en-GB"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A common commitment to humanitarian principles, the </a:t>
            </a:r>
            <a:r>
              <a:rPr lang="en-GB" sz="1200" i="1" kern="1200" dirty="0" smtClean="0">
                <a:solidFill>
                  <a:schemeClr val="tx1"/>
                </a:solidFill>
                <a:effectLst/>
                <a:latin typeface="+mn-lt"/>
                <a:ea typeface="+mn-ea"/>
                <a:cs typeface="+mn-cs"/>
              </a:rPr>
              <a:t>Principles of Partnership</a:t>
            </a:r>
            <a:r>
              <a:rPr lang="en-GB" sz="1200" kern="1200" dirty="0" smtClean="0">
                <a:solidFill>
                  <a:schemeClr val="tx1"/>
                </a:solidFill>
                <a:effectLst/>
                <a:latin typeface="+mn-lt"/>
                <a:ea typeface="+mn-ea"/>
                <a:cs typeface="+mn-cs"/>
              </a:rPr>
              <a:t>16 through for example, cluster-specific guidance and internationally recognized programme standards, including the Secretary-General’s </a:t>
            </a:r>
            <a:r>
              <a:rPr lang="en-GB" sz="1200" i="1" kern="1200" dirty="0" smtClean="0">
                <a:solidFill>
                  <a:schemeClr val="tx1"/>
                </a:solidFill>
                <a:effectLst/>
                <a:latin typeface="+mn-lt"/>
                <a:ea typeface="+mn-ea"/>
                <a:cs typeface="+mn-cs"/>
              </a:rPr>
              <a:t>Bulletin on Special Measures for Protection from Sexual Exploitation and Sexual Abuse</a:t>
            </a:r>
            <a:r>
              <a:rPr lang="en-GB" sz="1200" kern="1200" dirty="0" smtClean="0">
                <a:solidFill>
                  <a:schemeClr val="tx1"/>
                </a:solidFill>
                <a:effectLst/>
                <a:latin typeface="+mn-lt"/>
                <a:ea typeface="+mn-ea"/>
                <a:cs typeface="+mn-cs"/>
              </a:rPr>
              <a:t>. </a:t>
            </a:r>
            <a:endParaRPr lang="en-GB" dirty="0" smtClean="0"/>
          </a:p>
          <a:p>
            <a:pPr marL="228600" indent="-228600">
              <a:buFont typeface="+mj-lt"/>
              <a:buAutoNum type="arabicPeriod"/>
            </a:pPr>
            <a:r>
              <a:rPr lang="en-GB" sz="1200" kern="1200" dirty="0" smtClean="0">
                <a:solidFill>
                  <a:schemeClr val="tx1"/>
                </a:solidFill>
                <a:effectLst/>
                <a:latin typeface="+mn-lt"/>
                <a:ea typeface="+mn-ea"/>
                <a:cs typeface="+mn-cs"/>
              </a:rPr>
              <a:t>Readiness to participate in actions that specifically improve accountability to affected populations as per the IASC </a:t>
            </a:r>
            <a:r>
              <a:rPr lang="en-GB" sz="1200" i="1" kern="1200" dirty="0" smtClean="0">
                <a:solidFill>
                  <a:schemeClr val="tx1"/>
                </a:solidFill>
                <a:effectLst/>
                <a:latin typeface="+mn-lt"/>
                <a:ea typeface="+mn-ea"/>
                <a:cs typeface="+mn-cs"/>
              </a:rPr>
              <a:t>Commitments to Accountability to Affected Populations17 and the related Operational Framework. </a:t>
            </a:r>
          </a:p>
          <a:p>
            <a:pPr marL="228600" indent="-228600">
              <a:buFont typeface="+mj-lt"/>
              <a:buAutoNum type="arabicPeriod"/>
            </a:pPr>
            <a:r>
              <a:rPr lang="en-GB" sz="1200" kern="1200" dirty="0" smtClean="0">
                <a:solidFill>
                  <a:schemeClr val="tx1"/>
                </a:solidFill>
                <a:effectLst/>
                <a:latin typeface="+mn-lt"/>
                <a:ea typeface="+mn-ea"/>
                <a:cs typeface="+mn-cs"/>
              </a:rPr>
              <a:t>Demonstrate an understanding of the duties and responsibilities within the cluster, as defined through IASC terms of references and guidance notes18 and any guidance specific to the cluster itself, as well as country cluster terms of reference, where available. </a:t>
            </a:r>
          </a:p>
          <a:p>
            <a:pPr marL="228600" indent="-228600">
              <a:buFont typeface="+mj-lt"/>
              <a:buAutoNum type="arabicPeriod"/>
            </a:pPr>
            <a:r>
              <a:rPr lang="en-GB" sz="1200" kern="1200" dirty="0" smtClean="0">
                <a:solidFill>
                  <a:schemeClr val="tx1"/>
                </a:solidFill>
                <a:effectLst/>
                <a:latin typeface="+mn-lt"/>
                <a:ea typeface="+mn-ea"/>
                <a:cs typeface="+mn-cs"/>
              </a:rPr>
              <a:t>Active participation within the cluster and commitment to consistently engage in the cluster’s collective work. </a:t>
            </a:r>
          </a:p>
          <a:p>
            <a:pPr marL="228600" indent="-228600">
              <a:buFont typeface="+mj-lt"/>
              <a:buAutoNum type="arabicPeriod"/>
            </a:pPr>
            <a:r>
              <a:rPr lang="en-GB" sz="1200" kern="1200" dirty="0" smtClean="0">
                <a:solidFill>
                  <a:schemeClr val="tx1"/>
                </a:solidFill>
                <a:effectLst/>
                <a:latin typeface="+mn-lt"/>
                <a:ea typeface="+mn-ea"/>
                <a:cs typeface="+mn-cs"/>
              </a:rPr>
              <a:t>Capacity and willingness to contribute to the cluster’s strategic response plan and activities, which must include inter-cluster coordination and cross-cutting issues (age, gender, environment and HIV/AIDs). </a:t>
            </a:r>
          </a:p>
          <a:p>
            <a:pPr marL="228600" indent="-228600">
              <a:buFont typeface="+mj-lt"/>
              <a:buAutoNum type="arabicPeriod"/>
            </a:pPr>
            <a:r>
              <a:rPr lang="en-GB" sz="1200" kern="1200" dirty="0" smtClean="0">
                <a:solidFill>
                  <a:schemeClr val="tx1"/>
                </a:solidFill>
                <a:effectLst/>
                <a:latin typeface="+mn-lt"/>
                <a:ea typeface="+mn-ea"/>
                <a:cs typeface="+mn-cs"/>
              </a:rPr>
              <a:t>Commitment from a relevant senior staff member to engage consistently in the cluster towards the </a:t>
            </a:r>
            <a:r>
              <a:rPr lang="en-GB" sz="1200" kern="1200" dirty="0" err="1" smtClean="0">
                <a:solidFill>
                  <a:schemeClr val="tx1"/>
                </a:solidFill>
                <a:effectLst/>
                <a:latin typeface="+mn-lt"/>
                <a:ea typeface="+mn-ea"/>
                <a:cs typeface="+mn-cs"/>
              </a:rPr>
              <a:t>fulfillment</a:t>
            </a:r>
            <a:r>
              <a:rPr lang="en-GB" sz="1200" kern="1200" dirty="0" smtClean="0">
                <a:solidFill>
                  <a:schemeClr val="tx1"/>
                </a:solidFill>
                <a:effectLst/>
                <a:latin typeface="+mn-lt"/>
                <a:ea typeface="+mn-ea"/>
                <a:cs typeface="+mn-cs"/>
              </a:rPr>
              <a:t> of its mission. </a:t>
            </a:r>
          </a:p>
          <a:p>
            <a:pPr marL="228600" indent="-228600">
              <a:buFont typeface="+mj-lt"/>
              <a:buAutoNum type="arabicPeriod"/>
            </a:pPr>
            <a:r>
              <a:rPr lang="en-GB" sz="1200" kern="1200" dirty="0" smtClean="0">
                <a:solidFill>
                  <a:schemeClr val="tx1"/>
                </a:solidFill>
                <a:effectLst/>
                <a:latin typeface="+mn-lt"/>
                <a:ea typeface="+mn-ea"/>
                <a:cs typeface="+mn-cs"/>
              </a:rPr>
              <a:t>Commitment to work cooperatively with other cluster partners to ensure an optimal and strategic use of available resources, including sharing information on organizational resources. </a:t>
            </a:r>
          </a:p>
          <a:p>
            <a:pPr marL="228600" indent="-228600">
              <a:buFont typeface="+mj-lt"/>
              <a:buAutoNum type="arabicPeriod"/>
            </a:pPr>
            <a:r>
              <a:rPr lang="en-GB" sz="1200" kern="1200" dirty="0" smtClean="0">
                <a:solidFill>
                  <a:schemeClr val="tx1"/>
                </a:solidFill>
                <a:effectLst/>
                <a:latin typeface="+mn-lt"/>
                <a:ea typeface="+mn-ea"/>
                <a:cs typeface="+mn-cs"/>
              </a:rPr>
              <a:t>Willingness to take on leadership responsibilities of sub-national and/or working groups, as needed and as capacity and mandates allow. </a:t>
            </a:r>
          </a:p>
          <a:p>
            <a:pPr marL="228600" indent="-228600">
              <a:buFont typeface="+mj-lt"/>
              <a:buAutoNum type="arabicPeriod"/>
            </a:pPr>
            <a:r>
              <a:rPr lang="en-GB" sz="1200" kern="1200" dirty="0" smtClean="0">
                <a:solidFill>
                  <a:schemeClr val="tx1"/>
                </a:solidFill>
                <a:effectLst/>
                <a:latin typeface="+mn-lt"/>
                <a:ea typeface="+mn-ea"/>
                <a:cs typeface="+mn-cs"/>
              </a:rPr>
              <a:t>Contribute to developing and disseminating advocacy and messaging targeted at various actors, including, but not limited to, affected communities, the host government, donors, the HCT, cluster lead agencies, and the media. </a:t>
            </a:r>
          </a:p>
          <a:p>
            <a:pPr marL="228600" indent="-228600">
              <a:buFont typeface="+mj-lt"/>
              <a:buAutoNum type="arabicPeriod"/>
            </a:pPr>
            <a:r>
              <a:rPr lang="en-GB" sz="1200" kern="1200" dirty="0" smtClean="0">
                <a:solidFill>
                  <a:schemeClr val="tx1"/>
                </a:solidFill>
                <a:effectLst/>
                <a:latin typeface="+mn-lt"/>
                <a:ea typeface="+mn-ea"/>
                <a:cs typeface="+mn-cs"/>
              </a:rPr>
              <a:t>Ensure interpretation and effective communication (i.e. appropriate language) in order to support diverse participation within the cluster, notably from local organizations (and national and local authorities where appropriate). </a:t>
            </a:r>
          </a:p>
          <a:p>
            <a:endParaRPr lang="en-GB" dirty="0" smtClean="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3183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9DA64-0290-E54E-A588-01EC9A8E3CAE}" type="datetime1">
              <a:rPr lang="en-GB" smtClean="0"/>
              <a:pPr/>
              <a:t>23/06/2016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r>
              <a:rPr lang="en-US" dirty="0" smtClean="0"/>
              <a:t>Novembre 2015 – N’Djamena, Chad</a:t>
            </a:r>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4222451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E2223-14C0-8244-A79C-2B3170B40E9F}" type="datetime1">
              <a:rPr lang="en-GB" smtClean="0"/>
              <a:pPr/>
              <a:t>23/06/2016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smtClean="0"/>
              <a:t>Novembre 2015 – N’Djamena, Chad</a:t>
            </a:r>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202680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7E2E-644E-2147-914F-9375809C5DF7}" type="datetime1">
              <a:rPr lang="en-GB" smtClean="0"/>
              <a:pPr/>
              <a:t>23/06/2016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22202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A7944-AA1B-ED4A-A9BE-35D1124235EB}" type="datetime1">
              <a:rPr lang="en-GB" smtClean="0"/>
              <a:pPr/>
              <a:t>23/06/2016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smtClean="0"/>
              <a:t>Novembre 2015 – N’Djamena, Chad</a:t>
            </a:r>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381326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8CCDF-BD68-634C-9E82-B694B3CC6370}" type="datetime1">
              <a:rPr lang="en-GB" smtClean="0"/>
              <a:pPr/>
              <a:t>23/06/2016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165872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28832-2275-304B-9193-5849101AD67E}" type="datetime1">
              <a:rPr lang="en-GB" smtClean="0"/>
              <a:pPr/>
              <a:t>23/06/2016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367002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42823-B9C3-EE4C-BE1B-913B8432B2CE}" type="datetime1">
              <a:rPr lang="en-GB" smtClean="0"/>
              <a:pPr/>
              <a:t>23/06/2016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416489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E56F2-668E-FC4C-B1D9-C917E41DCEC3}" type="datetime1">
              <a:rPr lang="en-GB" smtClean="0"/>
              <a:pPr/>
              <a:t>23/06/2016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smtClean="0"/>
              <a:t>Novembre 2015 – N’Djamena, Chad</a:t>
            </a:r>
            <a:endParaRPr lang="en-US" dirty="0"/>
          </a:p>
        </p:txBody>
      </p:sp>
      <p:sp>
        <p:nvSpPr>
          <p:cNvPr id="5" name="Slide Number Placeholder 4"/>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138239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10B75-14A6-2649-98F9-E0F4FE8C6FCE}" type="datetime1">
              <a:rPr lang="en-GB" smtClean="0"/>
              <a:pPr/>
              <a:t>23/06/2016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377593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84017-536A-C845-B3B1-6F7665E5494B}" type="datetime1">
              <a:rPr lang="en-GB" smtClean="0"/>
              <a:pPr/>
              <a:t>23/06/2016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EMOPS     2015    Insert UNICEF counry office name</a:t>
            </a:r>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240867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5C76A-D862-E640-8731-BAC535B05228}" type="datetime1">
              <a:rPr lang="en-GB" smtClean="0"/>
              <a:pPr/>
              <a:t>23/06/2016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smtClean="0"/>
              <a:t>Novembre 2015 – N’Djamena, Chad</a:t>
            </a:r>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xmlns="" val="350880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53E99B-3316-4547-9850-87C567B75EDA}" type="datetime1">
              <a:rPr lang="en-GB" smtClean="0"/>
              <a:pPr/>
              <a:t>23/06/2016</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1EA07C-EE9C-40C2-ADB5-5ED734F62BC1}" type="slidenum">
              <a:rPr lang="en-US" smtClean="0"/>
              <a:pPr/>
              <a:t>‹#›</a:t>
            </a:fld>
            <a:endParaRPr lang="en-US"/>
          </a:p>
        </p:txBody>
      </p:sp>
      <p:sp>
        <p:nvSpPr>
          <p:cNvPr id="7" name="Footer Placeholder 4"/>
          <p:cNvSpPr>
            <a:spLocks noGrp="1"/>
          </p:cNvSpPr>
          <p:nvPr>
            <p:ph type="ftr" sz="quarter" idx="3"/>
          </p:nvPr>
        </p:nvSpPr>
        <p:spPr>
          <a:xfrm>
            <a:off x="3028950" y="6356351"/>
            <a:ext cx="3086100" cy="365125"/>
          </a:xfrm>
          <a:prstGeom prst="rect">
            <a:avLst/>
          </a:prstGeom>
        </p:spPr>
        <p:txBody>
          <a:bodyPr/>
          <a:lstStyle>
            <a:lvl1pPr algn="ctr">
              <a:defRPr sz="900">
                <a:solidFill>
                  <a:schemeClr val="bg1">
                    <a:lumMod val="50000"/>
                  </a:schemeClr>
                </a:solidFill>
              </a:defRPr>
            </a:lvl1pPr>
          </a:lstStyle>
          <a:p>
            <a:r>
              <a:rPr lang="en-US" dirty="0" smtClean="0"/>
              <a:t>Novembre 2015 – N’Djamena, Chad</a:t>
            </a:r>
            <a:endParaRPr lang="en-US" dirty="0"/>
          </a:p>
        </p:txBody>
      </p:sp>
    </p:spTree>
    <p:extLst>
      <p:ext uri="{BB962C8B-B14F-4D97-AF65-F5344CB8AC3E}">
        <p14:creationId xmlns:p14="http://schemas.microsoft.com/office/powerpoint/2010/main" xmlns="" val="388256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UAueNGOjyMxkUM&amp;tbnid=sSLm4kL2kjKGBM:&amp;ved=0CAUQjRw&amp;url=http://isorequirements.com/iso_9001_6.2_human_resource.html&amp;ei=9NLZU8T7ONTj8AXQg4D4Aw&amp;psig=AFQjCNF0ZHXapmXl6-gGJpB5VzZM7gs5FA&amp;ust=140687063235613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66" y="3244334"/>
            <a:ext cx="2302133" cy="369332"/>
          </a:xfrm>
          <a:prstGeom prst="rect">
            <a:avLst/>
          </a:prstGeom>
        </p:spPr>
        <p:txBody>
          <a:bodyPr wrap="square">
            <a:spAutoFit/>
          </a:bodyPr>
          <a:lstStyle/>
          <a:p>
            <a:r>
              <a:rPr lang="en-US" dirty="0"/>
              <a:t>￼</a:t>
            </a:r>
          </a:p>
        </p:txBody>
      </p:sp>
      <p:sp>
        <p:nvSpPr>
          <p:cNvPr id="10" name="Title 1"/>
          <p:cNvSpPr txBox="1">
            <a:spLocks/>
          </p:cNvSpPr>
          <p:nvPr/>
        </p:nvSpPr>
        <p:spPr>
          <a:xfrm>
            <a:off x="228600" y="228600"/>
            <a:ext cx="8686800" cy="1143000"/>
          </a:xfrm>
          <a:prstGeom prst="rect">
            <a:avLst/>
          </a:prstGeom>
          <a:solidFill>
            <a:schemeClr val="accent1">
              <a:lumMod val="60000"/>
              <a:lumOff val="4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b="1" dirty="0" smtClean="0">
                <a:solidFill>
                  <a:schemeClr val="bg1"/>
                </a:solidFill>
                <a:latin typeface="+mn-lt"/>
              </a:rPr>
              <a:t>POUR UNE COORDINATION EFFICACE DE LA REPONSE HUMANITAIRE</a:t>
            </a:r>
            <a:endParaRPr lang="fr-FR" sz="2800" b="1" dirty="0">
              <a:solidFill>
                <a:schemeClr val="bg1"/>
              </a:solidFill>
              <a:latin typeface="+mn-lt"/>
            </a:endParaRPr>
          </a:p>
        </p:txBody>
      </p:sp>
      <p:pic>
        <p:nvPicPr>
          <p:cNvPr id="8" name="Picture 7"/>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905000" y="1637785"/>
            <a:ext cx="54229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011EA07C-EE9C-40C2-ADB5-5ED734F62BC1}" type="slidenum">
              <a:rPr lang="en-US" smtClean="0"/>
              <a:pPr/>
              <a:t>1</a:t>
            </a:fld>
            <a:endParaRPr lang="en-US"/>
          </a:p>
        </p:txBody>
      </p:sp>
    </p:spTree>
    <p:extLst>
      <p:ext uri="{BB962C8B-B14F-4D97-AF65-F5344CB8AC3E}">
        <p14:creationId xmlns:p14="http://schemas.microsoft.com/office/powerpoint/2010/main" xmlns="" val="1058728144"/>
      </p:ext>
    </p:extLst>
  </p:cSld>
  <p:clrMapOvr>
    <a:masterClrMapping/>
  </p:clrMapOvr>
  <mc:AlternateContent xmlns:mc="http://schemas.openxmlformats.org/markup-compatibility/2006">
    <mc:Choice xmlns:p14="http://schemas.microsoft.com/office/powerpoint/2010/main" xmlns="" Requires="p14">
      <p:transition spd="slow" p14:dur="2000" advTm="739"/>
    </mc:Choice>
    <mc:Fallback>
      <p:transition spd="slow" advTm="73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a:bodyPr>
          <a:lstStyle/>
          <a:p>
            <a:r>
              <a:rPr lang="en-US" sz="2800" b="1" dirty="0" smtClean="0">
                <a:solidFill>
                  <a:schemeClr val="bg1"/>
                </a:solidFill>
                <a:cs typeface="Arial" pitchFamily="34" charset="0"/>
              </a:rPr>
              <a:t>COORDINATION </a:t>
            </a:r>
            <a:r>
              <a:rPr lang="en-US" sz="2800" b="1" dirty="0" smtClean="0">
                <a:solidFill>
                  <a:schemeClr val="bg1"/>
                </a:solidFill>
                <a:latin typeface="+mn-lt"/>
                <a:cs typeface="Arial" pitchFamily="34" charset="0"/>
              </a:rPr>
              <a:t>INTER-CLUSTER</a:t>
            </a:r>
            <a:endParaRPr lang="en-US" sz="2800" b="1" dirty="0">
              <a:solidFill>
                <a:schemeClr val="bg1"/>
              </a:solidFill>
              <a:latin typeface="+mn-lt"/>
              <a:cs typeface="Arial" pitchFamily="34" charset="0"/>
            </a:endParaRPr>
          </a:p>
        </p:txBody>
      </p:sp>
      <p:sp>
        <p:nvSpPr>
          <p:cNvPr id="5" name="TextBox 4"/>
          <p:cNvSpPr txBox="1"/>
          <p:nvPr/>
        </p:nvSpPr>
        <p:spPr>
          <a:xfrm>
            <a:off x="228600" y="990600"/>
            <a:ext cx="8686800" cy="1261884"/>
          </a:xfrm>
          <a:prstGeom prst="rect">
            <a:avLst/>
          </a:prstGeom>
          <a:noFill/>
        </p:spPr>
        <p:txBody>
          <a:bodyPr wrap="square" rtlCol="0">
            <a:spAutoFit/>
          </a:bodyPr>
          <a:lstStyle/>
          <a:p>
            <a:r>
              <a:rPr lang="en-US" sz="2000" b="1" dirty="0" smtClean="0"/>
              <a:t>La coordination inter-cluster </a:t>
            </a:r>
            <a:r>
              <a:rPr lang="en-US" sz="2000" b="1" dirty="0" err="1" smtClean="0"/>
              <a:t>est</a:t>
            </a:r>
            <a:r>
              <a:rPr lang="en-US" sz="2000" b="1" dirty="0" smtClean="0"/>
              <a:t> un </a:t>
            </a:r>
            <a:r>
              <a:rPr lang="en-US" sz="2000" b="1" dirty="0" err="1" smtClean="0"/>
              <a:t>mécanisme</a:t>
            </a:r>
            <a:r>
              <a:rPr lang="en-US" sz="2000" b="1" dirty="0" smtClean="0"/>
              <a:t> à </a:t>
            </a:r>
            <a:r>
              <a:rPr lang="en-US" sz="2000" b="1" dirty="0" err="1" smtClean="0"/>
              <a:t>travers</a:t>
            </a:r>
            <a:r>
              <a:rPr lang="en-US" sz="2000" b="1" dirty="0" smtClean="0"/>
              <a:t> </a:t>
            </a:r>
            <a:r>
              <a:rPr lang="en-US" sz="2000" b="1" dirty="0" err="1" smtClean="0"/>
              <a:t>lequel</a:t>
            </a:r>
            <a:r>
              <a:rPr lang="en-US" sz="2000" b="1" dirty="0" smtClean="0"/>
              <a:t> les clusters </a:t>
            </a:r>
            <a:r>
              <a:rPr lang="en-US" sz="2000" b="1" dirty="0" err="1" smtClean="0">
                <a:solidFill>
                  <a:schemeClr val="accent1">
                    <a:lumMod val="60000"/>
                    <a:lumOff val="40000"/>
                  </a:schemeClr>
                </a:solidFill>
              </a:rPr>
              <a:t>nationaux</a:t>
            </a:r>
            <a:r>
              <a:rPr lang="en-US" sz="2000" b="1" dirty="0" smtClean="0">
                <a:solidFill>
                  <a:schemeClr val="accent1">
                    <a:lumMod val="60000"/>
                    <a:lumOff val="40000"/>
                  </a:schemeClr>
                </a:solidFill>
              </a:rPr>
              <a:t> et </a:t>
            </a:r>
            <a:r>
              <a:rPr lang="en-US" sz="2000" b="1" dirty="0" err="1" smtClean="0">
                <a:solidFill>
                  <a:schemeClr val="accent1">
                    <a:lumMod val="60000"/>
                    <a:lumOff val="40000"/>
                  </a:schemeClr>
                </a:solidFill>
              </a:rPr>
              <a:t>sous</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nationaux</a:t>
            </a:r>
            <a:r>
              <a:rPr lang="en-US" sz="2000" b="1" dirty="0" smtClean="0">
                <a:solidFill>
                  <a:schemeClr val="accent1">
                    <a:lumMod val="60000"/>
                    <a:lumOff val="40000"/>
                  </a:schemeClr>
                </a:solidFill>
              </a:rPr>
              <a:t> </a:t>
            </a:r>
            <a:r>
              <a:rPr lang="en-US" sz="2000" b="1" dirty="0" smtClean="0"/>
              <a:t>se </a:t>
            </a:r>
            <a:r>
              <a:rPr lang="en-US" sz="2000" b="1" dirty="0" err="1" smtClean="0"/>
              <a:t>rejoignent</a:t>
            </a:r>
            <a:r>
              <a:rPr lang="en-US" sz="2000" b="1" dirty="0" smtClean="0"/>
              <a:t> pour </a:t>
            </a:r>
            <a:r>
              <a:rPr lang="en-US" sz="2000" b="1" dirty="0" err="1" smtClean="0">
                <a:solidFill>
                  <a:schemeClr val="accent1">
                    <a:lumMod val="60000"/>
                    <a:lumOff val="40000"/>
                  </a:schemeClr>
                </a:solidFill>
              </a:rPr>
              <a:t>coordonner</a:t>
            </a:r>
            <a:r>
              <a:rPr lang="en-US" sz="2000" b="1" dirty="0" smtClean="0">
                <a:solidFill>
                  <a:schemeClr val="accent1">
                    <a:lumMod val="60000"/>
                    <a:lumOff val="40000"/>
                  </a:schemeClr>
                </a:solidFill>
              </a:rPr>
              <a:t> la </a:t>
            </a:r>
            <a:r>
              <a:rPr lang="en-US" sz="2000" b="1" dirty="0" err="1" smtClean="0">
                <a:solidFill>
                  <a:schemeClr val="accent1">
                    <a:lumMod val="60000"/>
                    <a:lumOff val="40000"/>
                  </a:schemeClr>
                </a:solidFill>
              </a:rPr>
              <a:t>réponse</a:t>
            </a:r>
            <a:r>
              <a:rPr lang="en-US" sz="2000" b="1" dirty="0" smtClean="0">
                <a:solidFill>
                  <a:schemeClr val="accent1">
                    <a:lumMod val="60000"/>
                    <a:lumOff val="40000"/>
                  </a:schemeClr>
                </a:solidFill>
              </a:rPr>
              <a:t> </a:t>
            </a:r>
            <a:r>
              <a:rPr lang="en-US" sz="2000" b="1" dirty="0" smtClean="0"/>
              <a:t>à </a:t>
            </a:r>
            <a:r>
              <a:rPr lang="en-US" sz="2000" b="1" dirty="0" err="1" smtClean="0"/>
              <a:t>tous</a:t>
            </a:r>
            <a:r>
              <a:rPr lang="en-US" sz="2000" b="1" dirty="0" smtClean="0"/>
              <a:t> les </a:t>
            </a:r>
            <a:r>
              <a:rPr lang="en-US" sz="2000" b="1" dirty="0" err="1" smtClean="0"/>
              <a:t>niveaux</a:t>
            </a:r>
            <a:r>
              <a:rPr lang="en-US" sz="2000" b="1" dirty="0" smtClean="0"/>
              <a:t> du </a:t>
            </a:r>
            <a:r>
              <a:rPr lang="en-US" sz="2000" b="1" dirty="0" smtClean="0">
                <a:solidFill>
                  <a:schemeClr val="accent1">
                    <a:lumMod val="60000"/>
                    <a:lumOff val="40000"/>
                  </a:schemeClr>
                </a:solidFill>
              </a:rPr>
              <a:t>Cycle de </a:t>
            </a:r>
            <a:r>
              <a:rPr lang="en-US" sz="2000" b="1" dirty="0" err="1" smtClean="0">
                <a:solidFill>
                  <a:schemeClr val="accent1">
                    <a:lumMod val="60000"/>
                    <a:lumOff val="40000"/>
                  </a:schemeClr>
                </a:solidFill>
              </a:rPr>
              <a:t>Programme</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Humanitaire</a:t>
            </a:r>
            <a:r>
              <a:rPr lang="en-US" sz="2000" b="1" dirty="0" smtClean="0"/>
              <a:t>.</a:t>
            </a:r>
          </a:p>
          <a:p>
            <a:r>
              <a:rPr lang="en-US" sz="1600" dirty="0" smtClean="0"/>
              <a:t> </a:t>
            </a:r>
            <a:endParaRPr lang="en-US" sz="1600" dirty="0"/>
          </a:p>
        </p:txBody>
      </p:sp>
      <p:sp>
        <p:nvSpPr>
          <p:cNvPr id="3" name="TextBox 2"/>
          <p:cNvSpPr txBox="1"/>
          <p:nvPr/>
        </p:nvSpPr>
        <p:spPr>
          <a:xfrm>
            <a:off x="228600" y="2590800"/>
            <a:ext cx="3733800" cy="2862322"/>
          </a:xfrm>
          <a:prstGeom prst="rect">
            <a:avLst/>
          </a:prstGeom>
          <a:noFill/>
        </p:spPr>
        <p:txBody>
          <a:bodyPr wrap="square" rtlCol="0">
            <a:spAutoFit/>
          </a:bodyPr>
          <a:lstStyle/>
          <a:p>
            <a:r>
              <a:rPr lang="en-US" dirty="0" smtClean="0"/>
              <a:t>Le type de collaboration inter-cluster </a:t>
            </a:r>
            <a:r>
              <a:rPr lang="en-US" dirty="0" err="1" smtClean="0"/>
              <a:t>est</a:t>
            </a:r>
            <a:r>
              <a:rPr lang="en-US" dirty="0" smtClean="0"/>
              <a:t> </a:t>
            </a:r>
            <a:r>
              <a:rPr lang="en-US" dirty="0" err="1" smtClean="0"/>
              <a:t>determiné</a:t>
            </a:r>
            <a:r>
              <a:rPr lang="en-US" dirty="0" smtClean="0"/>
              <a:t> par le </a:t>
            </a:r>
            <a:r>
              <a:rPr lang="en-US" dirty="0" err="1" smtClean="0"/>
              <a:t>Coordinateur</a:t>
            </a:r>
            <a:r>
              <a:rPr lang="en-US" dirty="0" smtClean="0"/>
              <a:t> </a:t>
            </a:r>
            <a:r>
              <a:rPr lang="en-US" dirty="0" err="1" smtClean="0"/>
              <a:t>Humanitaire</a:t>
            </a:r>
            <a:r>
              <a:rPr lang="en-US" dirty="0" smtClean="0"/>
              <a:t>, le </a:t>
            </a:r>
            <a:r>
              <a:rPr lang="en-US" dirty="0" err="1" smtClean="0"/>
              <a:t>Coodinateur</a:t>
            </a:r>
            <a:r>
              <a:rPr lang="en-US" dirty="0" smtClean="0"/>
              <a:t> </a:t>
            </a:r>
            <a:r>
              <a:rPr lang="en-US" dirty="0" err="1" smtClean="0"/>
              <a:t>Résident</a:t>
            </a:r>
            <a:r>
              <a:rPr lang="en-US" dirty="0" smtClean="0"/>
              <a:t> et/</a:t>
            </a:r>
            <a:r>
              <a:rPr lang="en-US" dirty="0" err="1" smtClean="0"/>
              <a:t>ou</a:t>
            </a:r>
            <a:r>
              <a:rPr lang="en-US" dirty="0" smtClean="0"/>
              <a:t> </a:t>
            </a:r>
            <a:r>
              <a:rPr lang="en-US" dirty="0" err="1" smtClean="0"/>
              <a:t>l’Equipe</a:t>
            </a:r>
            <a:r>
              <a:rPr lang="en-US" dirty="0" smtClean="0"/>
              <a:t> </a:t>
            </a:r>
            <a:r>
              <a:rPr lang="en-US" dirty="0" err="1" smtClean="0"/>
              <a:t>Humanitaire</a:t>
            </a:r>
            <a:r>
              <a:rPr lang="en-US" dirty="0" smtClean="0"/>
              <a:t> Pays; </a:t>
            </a:r>
            <a:r>
              <a:rPr lang="en-US" dirty="0" err="1" smtClean="0"/>
              <a:t>soutenu</a:t>
            </a:r>
            <a:r>
              <a:rPr lang="en-US" dirty="0" smtClean="0"/>
              <a:t> par OCHA.</a:t>
            </a:r>
          </a:p>
          <a:p>
            <a:endParaRPr lang="en-US" dirty="0" smtClean="0"/>
          </a:p>
          <a:p>
            <a:r>
              <a:rPr lang="en-US" dirty="0" smtClean="0"/>
              <a:t>La coordination inter-cluster </a:t>
            </a:r>
            <a:r>
              <a:rPr lang="en-US" dirty="0" err="1" smtClean="0"/>
              <a:t>est</a:t>
            </a:r>
            <a:r>
              <a:rPr lang="en-US" dirty="0" smtClean="0"/>
              <a:t> </a:t>
            </a:r>
            <a:r>
              <a:rPr lang="en-US" dirty="0" err="1" smtClean="0"/>
              <a:t>essentielle</a:t>
            </a:r>
            <a:r>
              <a:rPr lang="en-US" dirty="0" smtClean="0"/>
              <a:t> </a:t>
            </a:r>
            <a:r>
              <a:rPr lang="en-US" dirty="0" err="1" smtClean="0"/>
              <a:t>dans</a:t>
            </a:r>
            <a:r>
              <a:rPr lang="en-US" dirty="0" smtClean="0"/>
              <a:t> le </a:t>
            </a:r>
            <a:r>
              <a:rPr lang="en-US" dirty="0" err="1" smtClean="0"/>
              <a:t>succès</a:t>
            </a:r>
            <a:r>
              <a:rPr lang="en-US" dirty="0" smtClean="0"/>
              <a:t> </a:t>
            </a:r>
            <a:r>
              <a:rPr lang="en-US" dirty="0" err="1" smtClean="0"/>
              <a:t>d’une</a:t>
            </a:r>
            <a:r>
              <a:rPr lang="en-US" dirty="0" smtClean="0"/>
              <a:t> </a:t>
            </a:r>
            <a:r>
              <a:rPr lang="en-US" dirty="0" err="1" smtClean="0"/>
              <a:t>réponse</a:t>
            </a:r>
            <a:r>
              <a:rPr lang="en-US" dirty="0" smtClean="0"/>
              <a:t> </a:t>
            </a:r>
            <a:r>
              <a:rPr lang="en-US" dirty="0" err="1" smtClean="0"/>
              <a:t>humanitaire</a:t>
            </a:r>
            <a:r>
              <a:rPr lang="en-US" dirty="0" smtClean="0"/>
              <a:t>.</a:t>
            </a:r>
            <a:endParaRPr lang="en-US" u="sng" dirty="0"/>
          </a:p>
          <a:p>
            <a:endParaRPr lang="en-US" dirty="0"/>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2286000"/>
            <a:ext cx="6096000" cy="3733800"/>
          </a:xfrm>
          <a:prstGeom prst="rect">
            <a:avLst/>
          </a:prstGeom>
          <a:noFill/>
          <a:ln>
            <a:noFill/>
          </a:ln>
        </p:spPr>
      </p:pic>
    </p:spTree>
    <p:extLst>
      <p:ext uri="{BB962C8B-B14F-4D97-AF65-F5344CB8AC3E}">
        <p14:creationId xmlns:p14="http://schemas.microsoft.com/office/powerpoint/2010/main" xmlns="" val="2365955213"/>
      </p:ext>
    </p:extLst>
  </p:cSld>
  <p:clrMapOvr>
    <a:masterClrMapping/>
  </p:clrMapOvr>
  <mc:AlternateContent xmlns:mc="http://schemas.openxmlformats.org/markup-compatibility/2006">
    <mc:Choice xmlns:p14="http://schemas.microsoft.com/office/powerpoint/2010/main" xmlns="" Requires="p14">
      <p:transition spd="slow" p14:dur="2000" advTm="47"/>
    </mc:Choice>
    <mc:Fallback>
      <p:transition spd="slow" advTm="4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71499"/>
          </a:xfrm>
          <a:solidFill>
            <a:schemeClr val="accent1">
              <a:lumMod val="60000"/>
              <a:lumOff val="40000"/>
            </a:schemeClr>
          </a:solidFill>
        </p:spPr>
        <p:txBody>
          <a:bodyPr>
            <a:normAutofit/>
          </a:bodyPr>
          <a:lstStyle/>
          <a:p>
            <a:pPr algn="ctr"/>
            <a:r>
              <a:rPr lang="en-US" sz="2800" b="1" dirty="0" smtClean="0">
                <a:solidFill>
                  <a:schemeClr val="bg1"/>
                </a:solidFill>
                <a:latin typeface="Arial" pitchFamily="34" charset="0"/>
                <a:cs typeface="Arial" pitchFamily="34" charset="0"/>
              </a:rPr>
              <a:t>COORDINATION SOUS-NATIONALE</a:t>
            </a:r>
            <a:endParaRPr lang="en-US" sz="2800" b="1" dirty="0">
              <a:solidFill>
                <a:schemeClr val="bg1"/>
              </a:solidFill>
              <a:latin typeface="Arial" pitchFamily="34" charset="0"/>
              <a:cs typeface="Arial" pitchFamily="34" charset="0"/>
            </a:endParaRPr>
          </a:p>
        </p:txBody>
      </p:sp>
      <p:sp>
        <p:nvSpPr>
          <p:cNvPr id="10" name="Text Placeholder 9"/>
          <p:cNvSpPr>
            <a:spLocks noGrp="1"/>
          </p:cNvSpPr>
          <p:nvPr>
            <p:ph type="body" sz="half" idx="2"/>
          </p:nvPr>
        </p:nvSpPr>
        <p:spPr>
          <a:xfrm>
            <a:off x="304800" y="1600200"/>
            <a:ext cx="4252912" cy="4774219"/>
          </a:xfrm>
        </p:spPr>
        <p:txBody>
          <a:bodyPr>
            <a:normAutofit fontScale="70000" lnSpcReduction="20000"/>
          </a:bodyPr>
          <a:lstStyle/>
          <a:p>
            <a:pPr lvl="0"/>
            <a:r>
              <a:rPr lang="fr-FR" sz="2900" dirty="0"/>
              <a:t>La coordination des interventions d’urgence au niveau sous-national est cruciale. </a:t>
            </a:r>
          </a:p>
          <a:p>
            <a:pPr lvl="0"/>
            <a:endParaRPr lang="fr-FR" sz="2600" dirty="0"/>
          </a:p>
          <a:p>
            <a:pPr lvl="0"/>
            <a:r>
              <a:rPr lang="fr-FR" sz="2600" dirty="0"/>
              <a:t>Les « sous-Clusters » sont dans une meilleure position pour:</a:t>
            </a:r>
          </a:p>
          <a:p>
            <a:pPr marL="285750" lvl="0" indent="-285750">
              <a:buFont typeface="Arial" panose="020B0604020202020204" pitchFamily="34" charset="0"/>
              <a:buChar char="•"/>
            </a:pPr>
            <a:r>
              <a:rPr lang="fr-FR" sz="2600" dirty="0"/>
              <a:t>adapter des normes aux conditions locales;</a:t>
            </a:r>
          </a:p>
          <a:p>
            <a:pPr marL="285750" lvl="0" indent="-285750">
              <a:buFont typeface="Arial" panose="020B0604020202020204" pitchFamily="34" charset="0"/>
              <a:buChar char="•"/>
            </a:pPr>
            <a:r>
              <a:rPr lang="fr-FR" sz="2600" dirty="0"/>
              <a:t>t</a:t>
            </a:r>
            <a:r>
              <a:rPr lang="fr-FR" sz="2600" dirty="0" smtClean="0"/>
              <a:t>ravailler </a:t>
            </a:r>
            <a:r>
              <a:rPr lang="fr-FR" sz="2600" dirty="0"/>
              <a:t>en étroite collaboration avec les autorités locales et </a:t>
            </a:r>
            <a:r>
              <a:rPr lang="fr-FR" sz="2600" dirty="0" smtClean="0"/>
              <a:t>autres;</a:t>
            </a:r>
            <a:endParaRPr lang="fr-FR" sz="2600" dirty="0"/>
          </a:p>
          <a:p>
            <a:pPr marL="285750" lvl="0" indent="-285750">
              <a:buFont typeface="Arial" panose="020B0604020202020204" pitchFamily="34" charset="0"/>
              <a:buChar char="•"/>
            </a:pPr>
            <a:r>
              <a:rPr lang="fr-FR" sz="2600" dirty="0" smtClean="0"/>
              <a:t>mettre </a:t>
            </a:r>
            <a:r>
              <a:rPr lang="fr-FR" sz="2600" dirty="0"/>
              <a:t>en œuvre le plan </a:t>
            </a:r>
            <a:r>
              <a:rPr lang="fr-FR" sz="2600" dirty="0" smtClean="0"/>
              <a:t>stratégique;</a:t>
            </a:r>
            <a:endParaRPr lang="fr-FR" sz="2600" dirty="0"/>
          </a:p>
          <a:p>
            <a:pPr marL="285750" lvl="0" indent="-285750">
              <a:buFont typeface="Arial" panose="020B0604020202020204" pitchFamily="34" charset="0"/>
              <a:buChar char="•"/>
            </a:pPr>
            <a:r>
              <a:rPr lang="fr-FR" sz="2600" dirty="0" smtClean="0"/>
              <a:t>renforcer </a:t>
            </a:r>
            <a:r>
              <a:rPr lang="fr-FR" sz="2600" dirty="0"/>
              <a:t>la </a:t>
            </a:r>
            <a:r>
              <a:rPr lang="fr-FR" sz="2600" dirty="0" err="1" smtClean="0"/>
              <a:t>redevabilité</a:t>
            </a:r>
            <a:r>
              <a:rPr lang="fr-FR" sz="2600" dirty="0" smtClean="0"/>
              <a:t> envers les </a:t>
            </a:r>
            <a:r>
              <a:rPr lang="fr-FR" sz="2600" dirty="0"/>
              <a:t>populations </a:t>
            </a:r>
            <a:r>
              <a:rPr lang="fr-FR" sz="2600" dirty="0" smtClean="0"/>
              <a:t>affectées</a:t>
            </a:r>
            <a:r>
              <a:rPr lang="fr-FR" sz="2600" dirty="0"/>
              <a:t>.</a:t>
            </a:r>
          </a:p>
          <a:p>
            <a:pPr lvl="0"/>
            <a:endParaRPr lang="fr-FR" sz="2600" dirty="0"/>
          </a:p>
          <a:p>
            <a:pPr marL="285750" indent="-285750">
              <a:buFont typeface="Wingdings" panose="05000000000000000000" pitchFamily="2" charset="2"/>
              <a:buChar char="ü"/>
            </a:pPr>
            <a:r>
              <a:rPr lang="fr-FR" sz="2600" dirty="0" smtClean="0"/>
              <a:t>TdR</a:t>
            </a:r>
            <a:endParaRPr lang="en-GB" sz="2600" dirty="0"/>
          </a:p>
          <a:p>
            <a:pPr marL="285750" lvl="0" indent="-285750">
              <a:buFont typeface="Wingdings" panose="05000000000000000000" pitchFamily="2" charset="2"/>
              <a:buChar char="ü"/>
            </a:pPr>
            <a:r>
              <a:rPr lang="fr-FR" sz="2600" dirty="0" smtClean="0"/>
              <a:t>communication dans les deux directions</a:t>
            </a:r>
          </a:p>
          <a:p>
            <a:pPr marL="285750" lvl="0" indent="-285750">
              <a:buFont typeface="Wingdings" panose="05000000000000000000" pitchFamily="2" charset="2"/>
              <a:buChar char="ü"/>
            </a:pPr>
            <a:r>
              <a:rPr lang="fr-FR" sz="2600" dirty="0" smtClean="0"/>
              <a:t>soutien permanent du niveau national</a:t>
            </a:r>
          </a:p>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pPr/>
              <a:t>11</a:t>
            </a:fld>
            <a:endParaRPr lang="en-US"/>
          </a:p>
        </p:txBody>
      </p:sp>
      <p:pic>
        <p:nvPicPr>
          <p:cNvPr id="6" name="Picture 5"/>
          <p:cNvPicPr/>
          <p:nvPr/>
        </p:nvPicPr>
        <p:blipFill rotWithShape="1">
          <a:blip r:embed="rId3" cstate="print"/>
          <a:srcRect l="11965" t="12890" r="55628" b="4108"/>
          <a:stretch/>
        </p:blipFill>
        <p:spPr bwMode="auto">
          <a:xfrm>
            <a:off x="4953000" y="1192266"/>
            <a:ext cx="3733800" cy="4873518"/>
          </a:xfrm>
          <a:prstGeom prst="rect">
            <a:avLst/>
          </a:prstGeom>
          <a:ln>
            <a:noFill/>
          </a:ln>
          <a:extLst>
            <a:ext uri="{53640926-AAD7-44D8-BBD7-CCE9431645EC}">
              <a14:shadowObscured xmlns:a14="http://schemas.microsoft.com/office/drawing/2010/main" xmlns=""/>
            </a:ext>
          </a:extLst>
        </p:spPr>
      </p:pic>
      <p:sp>
        <p:nvSpPr>
          <p:cNvPr id="3" name="TextBox 2"/>
          <p:cNvSpPr txBox="1"/>
          <p:nvPr/>
        </p:nvSpPr>
        <p:spPr>
          <a:xfrm>
            <a:off x="7010400" y="5830068"/>
            <a:ext cx="1295400" cy="381000"/>
          </a:xfrm>
          <a:prstGeom prst="rect">
            <a:avLst/>
          </a:prstGeom>
          <a:solidFill>
            <a:schemeClr val="bg1"/>
          </a:solidFill>
        </p:spPr>
        <p:txBody>
          <a:bodyPr wrap="square" rtlCol="0">
            <a:spAutoFit/>
          </a:bodyPr>
          <a:lstStyle/>
          <a:p>
            <a:endParaRPr lang="fr-FR" dirty="0"/>
          </a:p>
        </p:txBody>
      </p:sp>
      <p:sp>
        <p:nvSpPr>
          <p:cNvPr id="8" name="TextBox 7"/>
          <p:cNvSpPr txBox="1"/>
          <p:nvPr/>
        </p:nvSpPr>
        <p:spPr>
          <a:xfrm>
            <a:off x="7023100" y="5763778"/>
            <a:ext cx="1295400" cy="38100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xmlns="" val="836418100"/>
      </p:ext>
    </p:extLst>
  </p:cSld>
  <p:clrMapOvr>
    <a:masterClrMapping/>
  </p:clrMapOvr>
  <mc:AlternateContent xmlns:mc="http://schemas.openxmlformats.org/markup-compatibility/2006">
    <mc:Choice xmlns:p14="http://schemas.microsoft.com/office/powerpoint/2010/main" xmlns="" Requires="p14">
      <p:transition spd="slow" p14:dur="2000" advTm="391"/>
    </mc:Choice>
    <mc:Fallback>
      <p:transition spd="slow" advTm="39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cs typeface="Arial" pitchFamily="34" charset="0"/>
              </a:rPr>
              <a:t>UNICEF - AGENCE DE DERNIER RECOURS </a:t>
            </a:r>
            <a:endParaRPr lang="en-US" sz="2800" b="1" dirty="0">
              <a:solidFill>
                <a:schemeClr val="bg1"/>
              </a:solidFill>
              <a:latin typeface="+mn-lt"/>
              <a:cs typeface="Arial" pitchFamily="34" charset="0"/>
            </a:endParaRPr>
          </a:p>
        </p:txBody>
      </p:sp>
      <p:sp>
        <p:nvSpPr>
          <p:cNvPr id="5" name="TextBox 4"/>
          <p:cNvSpPr txBox="1"/>
          <p:nvPr/>
        </p:nvSpPr>
        <p:spPr>
          <a:xfrm>
            <a:off x="250596" y="2057906"/>
            <a:ext cx="4685694" cy="3046988"/>
          </a:xfrm>
          <a:prstGeom prst="rect">
            <a:avLst/>
          </a:prstGeom>
          <a:noFill/>
        </p:spPr>
        <p:txBody>
          <a:bodyPr wrap="square" rtlCol="0">
            <a:spAutoFit/>
          </a:bodyPr>
          <a:lstStyle/>
          <a:p>
            <a:pPr lvl="0"/>
            <a:r>
              <a:rPr lang="fr-FR" sz="3200" baseline="30000" dirty="0"/>
              <a:t>Lorsqu’un </a:t>
            </a:r>
            <a:r>
              <a:rPr lang="fr-FR" sz="3200" baseline="30000" dirty="0" smtClean="0"/>
              <a:t>Cluster est activé:</a:t>
            </a:r>
          </a:p>
          <a:p>
            <a:pPr lvl="0"/>
            <a:endParaRPr lang="fr-FR" sz="3200" baseline="30000" dirty="0" smtClean="0"/>
          </a:p>
          <a:p>
            <a:pPr lvl="0"/>
            <a:r>
              <a:rPr lang="fr-FR" sz="3200" baseline="30000" dirty="0" smtClean="0"/>
              <a:t>L’Agence </a:t>
            </a:r>
            <a:r>
              <a:rPr lang="fr-FR" sz="3200" baseline="30000" dirty="0"/>
              <a:t>chef de file </a:t>
            </a:r>
            <a:r>
              <a:rPr lang="fr-FR" sz="3200" baseline="30000" dirty="0">
                <a:solidFill>
                  <a:schemeClr val="accent1">
                    <a:lumMod val="60000"/>
                    <a:lumOff val="40000"/>
                  </a:schemeClr>
                </a:solidFill>
              </a:rPr>
              <a:t>doit être prête </a:t>
            </a:r>
            <a:r>
              <a:rPr lang="fr-FR" sz="3200" baseline="30000" dirty="0"/>
              <a:t>à assurer la fourniture des services qui va permettre de </a:t>
            </a:r>
            <a:r>
              <a:rPr lang="fr-FR" sz="3200" baseline="30000" dirty="0">
                <a:solidFill>
                  <a:schemeClr val="accent1">
                    <a:lumMod val="60000"/>
                    <a:lumOff val="40000"/>
                  </a:schemeClr>
                </a:solidFill>
              </a:rPr>
              <a:t>combler les lacunes </a:t>
            </a:r>
            <a:r>
              <a:rPr lang="fr-FR" sz="3200" baseline="30000" dirty="0"/>
              <a:t>majeures identifiées par le groupe sectoriel et reflétées dans le </a:t>
            </a:r>
            <a:r>
              <a:rPr lang="fr-FR" sz="3200" baseline="30000" dirty="0" smtClean="0"/>
              <a:t>PRH </a:t>
            </a:r>
            <a:r>
              <a:rPr lang="fr-FR" sz="3200" baseline="30000" dirty="0"/>
              <a:t>dirigé par </a:t>
            </a:r>
            <a:r>
              <a:rPr lang="fr-FR" sz="3200" baseline="30000" dirty="0" smtClean="0"/>
              <a:t>l’CH/l’EHP, </a:t>
            </a:r>
            <a:r>
              <a:rPr lang="fr-FR" sz="3200" baseline="30000" dirty="0"/>
              <a:t>une fois que </a:t>
            </a:r>
            <a:r>
              <a:rPr lang="fr-FR" sz="3200" baseline="30000" dirty="0">
                <a:solidFill>
                  <a:schemeClr val="accent1">
                    <a:lumMod val="60000"/>
                    <a:lumOff val="40000"/>
                  </a:schemeClr>
                </a:solidFill>
              </a:rPr>
              <a:t>l’accès, la sécurité </a:t>
            </a:r>
            <a:r>
              <a:rPr lang="fr-FR" sz="3200" baseline="30000" dirty="0"/>
              <a:t>et </a:t>
            </a:r>
            <a:r>
              <a:rPr lang="fr-FR" sz="3200" baseline="30000" dirty="0">
                <a:solidFill>
                  <a:schemeClr val="accent1">
                    <a:lumMod val="60000"/>
                    <a:lumOff val="40000"/>
                  </a:schemeClr>
                </a:solidFill>
              </a:rPr>
              <a:t>les fonds </a:t>
            </a:r>
            <a:r>
              <a:rPr lang="fr-FR" sz="3200" baseline="30000" dirty="0"/>
              <a:t>sont en place.</a:t>
            </a:r>
            <a:endParaRPr lang="en-US" sz="3200" baseline="30000" dirty="0"/>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1752600"/>
            <a:ext cx="3505200" cy="3657600"/>
          </a:xfrm>
          <a:prstGeom prst="rect">
            <a:avLst/>
          </a:prstGeom>
          <a:noFill/>
          <a:ln>
            <a:noFill/>
          </a:ln>
        </p:spPr>
      </p:pic>
    </p:spTree>
    <p:extLst>
      <p:ext uri="{BB962C8B-B14F-4D97-AF65-F5344CB8AC3E}">
        <p14:creationId xmlns:p14="http://schemas.microsoft.com/office/powerpoint/2010/main" xmlns="" val="1160510584"/>
      </p:ext>
    </p:extLst>
  </p:cSld>
  <p:clrMapOvr>
    <a:masterClrMapping/>
  </p:clrMapOvr>
  <mc:AlternateContent xmlns:mc="http://schemas.openxmlformats.org/markup-compatibility/2006">
    <mc:Choice xmlns:p14="http://schemas.microsoft.com/office/powerpoint/2010/main" xmlns="" Requires="p14">
      <p:transition spd="slow" p14:dur="2000" advTm="503"/>
    </mc:Choice>
    <mc:Fallback>
      <p:transition spd="slow" advTm="5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p:spPr>
        <p:style>
          <a:lnRef idx="1">
            <a:schemeClr val="accent6"/>
          </a:lnRef>
          <a:fillRef idx="2">
            <a:schemeClr val="accent6"/>
          </a:fillRef>
          <a:effectRef idx="1">
            <a:schemeClr val="accent6"/>
          </a:effectRef>
          <a:fontRef idx="minor">
            <a:schemeClr val="dk1"/>
          </a:fontRef>
        </p:style>
        <p:txBody>
          <a:bodyPr>
            <a:normAutofit/>
          </a:bodyPr>
          <a:lstStyle/>
          <a:p>
            <a:r>
              <a:rPr lang="fr-ML" sz="2800" b="1" dirty="0" smtClean="0">
                <a:solidFill>
                  <a:schemeClr val="bg1"/>
                </a:solidFill>
                <a:latin typeface="+mn-lt"/>
                <a:cs typeface="Arial" pitchFamily="34" charset="0"/>
              </a:rPr>
              <a:t>REPRESENTATION DES CLUSTERS DANS L’EHP</a:t>
            </a:r>
            <a:endParaRPr lang="fr-ML" sz="2800" b="1" dirty="0">
              <a:solidFill>
                <a:schemeClr val="bg1"/>
              </a:solidFill>
              <a:latin typeface="+mn-lt"/>
              <a:cs typeface="Arial" pitchFamily="34" charset="0"/>
            </a:endParaRPr>
          </a:p>
        </p:txBody>
      </p:sp>
      <p:sp>
        <p:nvSpPr>
          <p:cNvPr id="5" name="TextBox 4"/>
          <p:cNvSpPr txBox="1"/>
          <p:nvPr/>
        </p:nvSpPr>
        <p:spPr>
          <a:xfrm>
            <a:off x="572106" y="1336272"/>
            <a:ext cx="4076094" cy="5262979"/>
          </a:xfrm>
          <a:prstGeom prst="rect">
            <a:avLst/>
          </a:prstGeom>
          <a:noFill/>
        </p:spPr>
        <p:txBody>
          <a:bodyPr wrap="square" rtlCol="0">
            <a:spAutoFit/>
          </a:bodyPr>
          <a:lstStyle/>
          <a:p>
            <a:r>
              <a:rPr lang="fr-FR" dirty="0" smtClean="0"/>
              <a:t>A travers le </a:t>
            </a:r>
            <a:r>
              <a:rPr lang="fr-FR" dirty="0"/>
              <a:t>Représentant de l’UNICEF </a:t>
            </a:r>
            <a:r>
              <a:rPr lang="fr-FR" dirty="0" smtClean="0"/>
              <a:t>qui participe </a:t>
            </a:r>
            <a:r>
              <a:rPr lang="fr-FR" dirty="0"/>
              <a:t>activement aux </a:t>
            </a:r>
            <a:r>
              <a:rPr lang="fr-FR" dirty="0" smtClean="0"/>
              <a:t>discussions de l’EHP </a:t>
            </a:r>
            <a:r>
              <a:rPr lang="fr-FR" dirty="0"/>
              <a:t>et à la prise de </a:t>
            </a:r>
            <a:r>
              <a:rPr lang="fr-FR" dirty="0" smtClean="0"/>
              <a:t>décisions </a:t>
            </a:r>
            <a:r>
              <a:rPr lang="fr-FR" dirty="0"/>
              <a:t>dans toutes les phases de l’intervention, en</a:t>
            </a:r>
          </a:p>
          <a:p>
            <a:r>
              <a:rPr lang="fr-FR" dirty="0"/>
              <a:t>représentant les intérêts de l’UNICEF </a:t>
            </a:r>
            <a:r>
              <a:rPr lang="fr-FR" b="1" dirty="0">
                <a:solidFill>
                  <a:schemeClr val="accent1">
                    <a:lumMod val="60000"/>
                    <a:lumOff val="40000"/>
                  </a:schemeClr>
                </a:solidFill>
              </a:rPr>
              <a:t>en tant qu’agence, ainsi que ceux des trois</a:t>
            </a:r>
          </a:p>
          <a:p>
            <a:r>
              <a:rPr lang="fr-FR" b="1" dirty="0">
                <a:solidFill>
                  <a:schemeClr val="accent1">
                    <a:lumMod val="60000"/>
                    <a:lumOff val="40000"/>
                  </a:schemeClr>
                </a:solidFill>
              </a:rPr>
              <a:t>Clusters et </a:t>
            </a:r>
            <a:r>
              <a:rPr lang="fr-FR" b="1" dirty="0" smtClean="0">
                <a:solidFill>
                  <a:schemeClr val="accent1">
                    <a:lumMod val="60000"/>
                    <a:lumOff val="40000"/>
                  </a:schemeClr>
                </a:solidFill>
              </a:rPr>
              <a:t>des </a:t>
            </a:r>
            <a:r>
              <a:rPr lang="fr-FR" b="1" dirty="0">
                <a:solidFill>
                  <a:schemeClr val="accent1">
                    <a:lumMod val="60000"/>
                    <a:lumOff val="40000"/>
                  </a:schemeClr>
                </a:solidFill>
              </a:rPr>
              <a:t>domaines de </a:t>
            </a:r>
            <a:r>
              <a:rPr lang="fr-FR" b="1" dirty="0" smtClean="0">
                <a:solidFill>
                  <a:schemeClr val="accent1">
                    <a:lumMod val="60000"/>
                    <a:lumOff val="40000"/>
                  </a:schemeClr>
                </a:solidFill>
              </a:rPr>
              <a:t>compétence.</a:t>
            </a:r>
            <a:endParaRPr lang="en-US" b="1" dirty="0">
              <a:solidFill>
                <a:schemeClr val="accent1">
                  <a:lumMod val="60000"/>
                  <a:lumOff val="40000"/>
                </a:schemeClr>
              </a:solidFill>
            </a:endParaRPr>
          </a:p>
          <a:p>
            <a:pPr lvl="0"/>
            <a:endParaRPr lang="en-US" sz="1600" dirty="0" smtClean="0"/>
          </a:p>
          <a:p>
            <a:pPr lvl="0"/>
            <a:endParaRPr lang="en-US" sz="1600" dirty="0"/>
          </a:p>
          <a:p>
            <a:pPr marL="285750" indent="-285750">
              <a:buFont typeface="Wingdings" panose="05000000000000000000" pitchFamily="2" charset="2"/>
              <a:buChar char="ü"/>
            </a:pPr>
            <a:r>
              <a:rPr lang="fr-FR" dirty="0"/>
              <a:t>toujours indiquer clairement </a:t>
            </a:r>
            <a:r>
              <a:rPr lang="fr-FR" dirty="0" smtClean="0"/>
              <a:t>lorsqu’on </a:t>
            </a:r>
            <a:r>
              <a:rPr lang="fr-FR" dirty="0"/>
              <a:t>parle au nom de </a:t>
            </a:r>
            <a:r>
              <a:rPr lang="fr-FR" dirty="0" smtClean="0"/>
              <a:t>l’UNICEF et lorsqu’on </a:t>
            </a:r>
            <a:r>
              <a:rPr lang="fr-FR" dirty="0"/>
              <a:t>parle au nom des divers groupes sectoriels</a:t>
            </a:r>
            <a:r>
              <a:rPr lang="fr-FR" dirty="0" smtClean="0"/>
              <a:t>.</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fr-FR" dirty="0"/>
              <a:t>parler des questions relatives aux groupes </a:t>
            </a:r>
            <a:r>
              <a:rPr lang="fr-FR" dirty="0" smtClean="0"/>
              <a:t>sectoriels: </a:t>
            </a:r>
            <a:r>
              <a:rPr lang="fr-FR" dirty="0"/>
              <a:t>activités, </a:t>
            </a:r>
            <a:r>
              <a:rPr lang="fr-FR" dirty="0" smtClean="0"/>
              <a:t>progrès</a:t>
            </a:r>
            <a:r>
              <a:rPr lang="fr-FR" dirty="0"/>
              <a:t>, </a:t>
            </a:r>
            <a:r>
              <a:rPr lang="fr-FR" dirty="0" smtClean="0"/>
              <a:t>projets, défis.</a:t>
            </a:r>
            <a:endParaRPr lang="en-US" dirty="0" smtClean="0"/>
          </a:p>
          <a:p>
            <a:pPr marL="285750" indent="-285750">
              <a:buFont typeface="Wingdings" panose="05000000000000000000" pitchFamily="2" charset="2"/>
              <a:buChar char="§"/>
            </a:pPr>
            <a:endParaRPr lang="en-US" dirty="0"/>
          </a:p>
        </p:txBody>
      </p:sp>
      <p:pic>
        <p:nvPicPr>
          <p:cNvPr id="8" name="Picture 7" descr="http://isorequirements.com/human_resource.gif">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1981200"/>
            <a:ext cx="3821112" cy="271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9174190"/>
      </p:ext>
    </p:extLst>
  </p:cSld>
  <p:clrMapOvr>
    <a:masterClrMapping/>
  </p:clrMapOvr>
  <mc:AlternateContent xmlns:mc="http://schemas.openxmlformats.org/markup-compatibility/2006">
    <mc:Choice xmlns:p14="http://schemas.microsoft.com/office/powerpoint/2010/main" xmlns="" Requires="p14">
      <p:transition spd="slow" p14:dur="2000" advTm="608"/>
    </mc:Choice>
    <mc:Fallback>
      <p:transition spd="slow" advTm="60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3533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LA NEUTRALITE DES COORDINATEURS</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3711258" cy="1077218"/>
          </a:xfrm>
          <a:prstGeom prst="rect">
            <a:avLst/>
          </a:prstGeom>
          <a:noFill/>
        </p:spPr>
        <p:txBody>
          <a:bodyPr wrap="square" rtlCol="0">
            <a:spAutoFit/>
          </a:bodyPr>
          <a:lstStyle/>
          <a:p>
            <a:pPr lvl="0"/>
            <a:endParaRPr lang="en-US" sz="1600" dirty="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1687773492"/>
              </p:ext>
            </p:extLst>
          </p:nvPr>
        </p:nvGraphicFramePr>
        <p:xfrm>
          <a:off x="6075800" y="2971800"/>
          <a:ext cx="3048000" cy="2590800"/>
        </p:xfrm>
        <a:graphic>
          <a:graphicData uri="http://schemas.openxmlformats.org/presentationml/2006/ole">
            <p:oleObj spid="_x0000_s2716" name="Document" r:id="rId4" imgW="5486198" imgH="3428874" progId="Word.Document.12">
              <p:embed/>
            </p:oleObj>
          </a:graphicData>
        </a:graphic>
      </p:graphicFrame>
      <p:sp>
        <p:nvSpPr>
          <p:cNvPr id="4" name="Rectangle 3"/>
          <p:cNvSpPr/>
          <p:nvPr/>
        </p:nvSpPr>
        <p:spPr>
          <a:xfrm>
            <a:off x="228600" y="2590800"/>
            <a:ext cx="4876800" cy="3616375"/>
          </a:xfrm>
          <a:prstGeom prst="rect">
            <a:avLst/>
          </a:prstGeom>
        </p:spPr>
        <p:txBody>
          <a:bodyPr wrap="square">
            <a:spAutoFit/>
          </a:bodyPr>
          <a:lstStyle/>
          <a:p>
            <a:r>
              <a:rPr lang="fr-FR" sz="1650" dirty="0"/>
              <a:t>La neutralité </a:t>
            </a:r>
            <a:r>
              <a:rPr lang="fr-FR" sz="1650" dirty="0" smtClean="0"/>
              <a:t>peut </a:t>
            </a:r>
            <a:r>
              <a:rPr lang="fr-FR" sz="1650" dirty="0"/>
              <a:t>être promue comme suit </a:t>
            </a:r>
            <a:r>
              <a:rPr lang="fr-FR" sz="1650" dirty="0" smtClean="0"/>
              <a:t>:</a:t>
            </a:r>
          </a:p>
          <a:p>
            <a:endParaRPr lang="en-US" sz="700" dirty="0"/>
          </a:p>
          <a:p>
            <a:pPr marL="285750" indent="-285750">
              <a:buFont typeface="Wingdings" charset="2"/>
              <a:buChar char="§"/>
            </a:pPr>
            <a:r>
              <a:rPr lang="fr-FR" sz="1650" dirty="0" smtClean="0"/>
              <a:t>coordinateur </a:t>
            </a:r>
            <a:r>
              <a:rPr lang="fr-FR" sz="1650" dirty="0"/>
              <a:t>spécialisé qui n’a pas d’autre responsabilité dans le cadre </a:t>
            </a:r>
            <a:r>
              <a:rPr lang="fr-FR" sz="1650" dirty="0" smtClean="0"/>
              <a:t>d’un programme </a:t>
            </a:r>
            <a:r>
              <a:rPr lang="fr-FR" sz="1650" dirty="0"/>
              <a:t>de </a:t>
            </a:r>
            <a:r>
              <a:rPr lang="fr-FR" sz="1650" dirty="0" smtClean="0"/>
              <a:t>l’UNICEF</a:t>
            </a:r>
          </a:p>
          <a:p>
            <a:pPr marL="285750" indent="-285750">
              <a:buFont typeface="Wingdings" charset="2"/>
              <a:buChar char="§"/>
            </a:pPr>
            <a:endParaRPr lang="en-US" sz="800" dirty="0" smtClean="0"/>
          </a:p>
          <a:p>
            <a:pPr marL="285750" indent="-285750">
              <a:buFont typeface="Wingdings" charset="2"/>
              <a:buChar char="§"/>
            </a:pPr>
            <a:r>
              <a:rPr lang="fr-FR" sz="1650" dirty="0" smtClean="0"/>
              <a:t>coordinateur devrait </a:t>
            </a:r>
            <a:r>
              <a:rPr lang="fr-FR" sz="1650" dirty="0"/>
              <a:t>être sous les ordres directs </a:t>
            </a:r>
            <a:r>
              <a:rPr lang="fr-FR" sz="1650" dirty="0" smtClean="0"/>
              <a:t>d’une personne </a:t>
            </a:r>
            <a:r>
              <a:rPr lang="fr-FR" sz="1650" dirty="0"/>
              <a:t>autre que le chef de </a:t>
            </a:r>
            <a:r>
              <a:rPr lang="fr-FR" sz="1650" dirty="0" smtClean="0"/>
              <a:t>section</a:t>
            </a:r>
          </a:p>
          <a:p>
            <a:pPr marL="285750" indent="-285750">
              <a:buFont typeface="Wingdings" charset="2"/>
              <a:buChar char="§"/>
            </a:pPr>
            <a:endParaRPr lang="en-US" sz="800" dirty="0" smtClean="0"/>
          </a:p>
          <a:p>
            <a:pPr marL="285750" indent="-285750">
              <a:buFont typeface="Wingdings" charset="2"/>
              <a:buChar char="§"/>
            </a:pPr>
            <a:r>
              <a:rPr lang="fr-FR" sz="1650" dirty="0" smtClean="0"/>
              <a:t>la </a:t>
            </a:r>
            <a:r>
              <a:rPr lang="fr-FR" sz="1650" dirty="0"/>
              <a:t>position de neutralité devrait être clarifiée </a:t>
            </a:r>
            <a:r>
              <a:rPr lang="fr-FR" sz="1650" dirty="0" smtClean="0"/>
              <a:t>auprès </a:t>
            </a:r>
            <a:r>
              <a:rPr lang="fr-FR" sz="1650" dirty="0"/>
              <a:t>des </a:t>
            </a:r>
            <a:r>
              <a:rPr lang="fr-FR" sz="1650" dirty="0" smtClean="0"/>
              <a:t>partenaires régulièrement</a:t>
            </a:r>
            <a:r>
              <a:rPr lang="fr-FR" sz="1650" dirty="0"/>
              <a:t>, et confirmée dans la </a:t>
            </a:r>
            <a:r>
              <a:rPr lang="fr-FR" sz="1650" dirty="0" smtClean="0"/>
              <a:t>pratique</a:t>
            </a:r>
          </a:p>
          <a:p>
            <a:pPr marL="285750" indent="-285750">
              <a:buFont typeface="Wingdings" charset="2"/>
              <a:buChar char="§"/>
            </a:pPr>
            <a:endParaRPr lang="en-US" sz="800" dirty="0" smtClean="0"/>
          </a:p>
          <a:p>
            <a:pPr marL="285750" indent="-285750">
              <a:buFont typeface="Wingdings" charset="2"/>
              <a:buChar char="§"/>
            </a:pPr>
            <a:r>
              <a:rPr lang="fr-FR" sz="1650" dirty="0" smtClean="0"/>
              <a:t>le </a:t>
            </a:r>
            <a:r>
              <a:rPr lang="fr-FR" sz="1650" dirty="0"/>
              <a:t>chef de section et les cadres supérieurs de l’UNICEF devraient </a:t>
            </a:r>
            <a:r>
              <a:rPr lang="fr-FR" sz="1650" dirty="0" smtClean="0"/>
              <a:t>participer activement </a:t>
            </a:r>
            <a:r>
              <a:rPr lang="fr-FR" sz="1650" dirty="0"/>
              <a:t>aux réunions </a:t>
            </a:r>
            <a:r>
              <a:rPr lang="fr-FR" sz="1650" dirty="0" smtClean="0"/>
              <a:t>des Clusters et </a:t>
            </a:r>
            <a:r>
              <a:rPr lang="fr-FR" sz="1650" dirty="0"/>
              <a:t>représenter l’UNICEF </a:t>
            </a:r>
            <a:endParaRPr lang="fr-FR" sz="1650" dirty="0" smtClean="0"/>
          </a:p>
        </p:txBody>
      </p:sp>
      <p:sp>
        <p:nvSpPr>
          <p:cNvPr id="7" name="TextBox 6"/>
          <p:cNvSpPr txBox="1"/>
          <p:nvPr/>
        </p:nvSpPr>
        <p:spPr>
          <a:xfrm>
            <a:off x="228600" y="1143000"/>
            <a:ext cx="8610600" cy="1200329"/>
          </a:xfrm>
          <a:prstGeom prst="rect">
            <a:avLst/>
          </a:prstGeom>
          <a:noFill/>
        </p:spPr>
        <p:txBody>
          <a:bodyPr wrap="square" rtlCol="0">
            <a:spAutoFit/>
          </a:bodyPr>
          <a:lstStyle/>
          <a:p>
            <a:r>
              <a:rPr lang="fr-FR" b="1" dirty="0" smtClean="0"/>
              <a:t>Les coordinateurs </a:t>
            </a:r>
            <a:r>
              <a:rPr lang="fr-FR" b="1" dirty="0"/>
              <a:t>de </a:t>
            </a:r>
            <a:r>
              <a:rPr lang="fr-FR" b="1" dirty="0" smtClean="0"/>
              <a:t>Clusters sont </a:t>
            </a:r>
            <a:r>
              <a:rPr lang="fr-FR" b="1" dirty="0"/>
              <a:t>employés par </a:t>
            </a:r>
            <a:r>
              <a:rPr lang="fr-FR" b="1" dirty="0" smtClean="0"/>
              <a:t>l’UNICEF, </a:t>
            </a:r>
            <a:r>
              <a:rPr lang="fr-FR" b="1" dirty="0"/>
              <a:t>et travaillent sous l’autorité du Représentant </a:t>
            </a:r>
            <a:r>
              <a:rPr lang="fr-FR" b="1" dirty="0" smtClean="0"/>
              <a:t>Pays </a:t>
            </a:r>
            <a:r>
              <a:rPr lang="fr-FR" b="1" dirty="0"/>
              <a:t>ou de la </a:t>
            </a:r>
            <a:r>
              <a:rPr lang="fr-FR" b="1" dirty="0" smtClean="0"/>
              <a:t>personne désignée par lui. Toutefois, les coordinateurs des Clusters n’ont </a:t>
            </a:r>
            <a:r>
              <a:rPr lang="fr-FR" b="1" dirty="0"/>
              <a:t>qu’un seul </a:t>
            </a:r>
            <a:r>
              <a:rPr lang="fr-FR" b="1" dirty="0" smtClean="0">
                <a:solidFill>
                  <a:schemeClr val="accent1">
                    <a:lumMod val="60000"/>
                    <a:lumOff val="40000"/>
                  </a:schemeClr>
                </a:solidFill>
              </a:rPr>
              <a:t>devoir, </a:t>
            </a:r>
            <a:r>
              <a:rPr lang="fr-FR" b="1" dirty="0">
                <a:solidFill>
                  <a:schemeClr val="accent1">
                    <a:lumMod val="60000"/>
                    <a:lumOff val="40000"/>
                  </a:schemeClr>
                </a:solidFill>
              </a:rPr>
              <a:t>envers les </a:t>
            </a:r>
            <a:r>
              <a:rPr lang="fr-FR" b="1" dirty="0" smtClean="0">
                <a:solidFill>
                  <a:schemeClr val="accent1">
                    <a:lumMod val="60000"/>
                    <a:lumOff val="40000"/>
                  </a:schemeClr>
                </a:solidFill>
              </a:rPr>
              <a:t>partenaires,</a:t>
            </a:r>
            <a:r>
              <a:rPr lang="fr-FR" b="1" dirty="0" smtClean="0"/>
              <a:t> </a:t>
            </a:r>
            <a:r>
              <a:rPr lang="fr-FR" b="1" dirty="0"/>
              <a:t>et dans l’ensemble devraient </a:t>
            </a:r>
            <a:r>
              <a:rPr lang="fr-FR" b="1" dirty="0" smtClean="0">
                <a:solidFill>
                  <a:schemeClr val="accent1">
                    <a:lumMod val="60000"/>
                    <a:lumOff val="40000"/>
                  </a:schemeClr>
                </a:solidFill>
              </a:rPr>
              <a:t>agir en </a:t>
            </a:r>
            <a:r>
              <a:rPr lang="fr-FR" b="1" dirty="0">
                <a:solidFill>
                  <a:schemeClr val="accent1">
                    <a:lumMod val="60000"/>
                    <a:lumOff val="40000"/>
                  </a:schemeClr>
                </a:solidFill>
              </a:rPr>
              <a:t>toute neutralité en qualité de représentants des </a:t>
            </a:r>
            <a:r>
              <a:rPr lang="fr-FR" b="1" dirty="0" smtClean="0">
                <a:solidFill>
                  <a:schemeClr val="accent1">
                    <a:lumMod val="60000"/>
                    <a:lumOff val="40000"/>
                  </a:schemeClr>
                </a:solidFill>
              </a:rPr>
              <a:t>Clusters.</a:t>
            </a:r>
            <a:endParaRPr lang="en-US" b="1" dirty="0"/>
          </a:p>
        </p:txBody>
      </p:sp>
    </p:spTree>
    <p:extLst>
      <p:ext uri="{BB962C8B-B14F-4D97-AF65-F5344CB8AC3E}">
        <p14:creationId xmlns:p14="http://schemas.microsoft.com/office/powerpoint/2010/main" xmlns="" val="5833006"/>
      </p:ext>
    </p:extLst>
  </p:cSld>
  <p:clrMapOvr>
    <a:masterClrMapping/>
  </p:clrMapOvr>
  <mc:AlternateContent xmlns:mc="http://schemas.openxmlformats.org/markup-compatibility/2006">
    <mc:Choice xmlns:p14="http://schemas.microsoft.com/office/powerpoint/2010/main" xmlns="" Requires="p14">
      <p:transition spd="slow" p14:dur="2000" advTm="143017"/>
    </mc:Choice>
    <mc:Fallback>
      <p:transition spd="slow" advTm="14301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DOUBLE RESPONSABILITE (DOUBLE-HATTING)</a:t>
            </a:r>
            <a:endParaRPr lang="en-US" sz="2800" b="1" dirty="0">
              <a:solidFill>
                <a:schemeClr val="bg1"/>
              </a:solidFill>
              <a:latin typeface="+mn-lt"/>
              <a:cs typeface="Arial" pitchFamily="34" charset="0"/>
            </a:endParaRPr>
          </a:p>
        </p:txBody>
      </p:sp>
      <p:sp>
        <p:nvSpPr>
          <p:cNvPr id="3" name="Rectangle 2"/>
          <p:cNvSpPr/>
          <p:nvPr/>
        </p:nvSpPr>
        <p:spPr>
          <a:xfrm>
            <a:off x="444500" y="858933"/>
            <a:ext cx="8686800" cy="923330"/>
          </a:xfrm>
          <a:prstGeom prst="rect">
            <a:avLst/>
          </a:prstGeom>
        </p:spPr>
        <p:txBody>
          <a:bodyPr wrap="square">
            <a:spAutoFit/>
          </a:bodyPr>
          <a:lstStyle/>
          <a:p>
            <a:r>
              <a:rPr lang="fr-FR" dirty="0" smtClean="0"/>
              <a:t>= staff d’un programme de l’UNICEF qui remplit les fonctions de coordinateur du Cluster </a:t>
            </a:r>
            <a:r>
              <a:rPr lang="fr-FR" b="1" dirty="0" smtClean="0">
                <a:solidFill>
                  <a:schemeClr val="accent1">
                    <a:lumMod val="60000"/>
                    <a:lumOff val="40000"/>
                  </a:schemeClr>
                </a:solidFill>
              </a:rPr>
              <a:t>en plus de ses responsabilités au sein du programme de l’UNICEF </a:t>
            </a:r>
            <a:r>
              <a:rPr lang="fr-FR" dirty="0" smtClean="0"/>
              <a:t>(dans des situations d’urgences d’une portée moyenne, prolongées ou au niveau sous-national</a:t>
            </a:r>
            <a:r>
              <a:rPr lang="en-GB" dirty="0" smtClean="0"/>
              <a:t>) </a:t>
            </a:r>
            <a:endParaRPr lang="en-GB" dirty="0"/>
          </a:p>
        </p:txBody>
      </p:sp>
      <p:sp>
        <p:nvSpPr>
          <p:cNvPr id="4" name="TextBox 3"/>
          <p:cNvSpPr txBox="1"/>
          <p:nvPr/>
        </p:nvSpPr>
        <p:spPr>
          <a:xfrm>
            <a:off x="266700" y="1962397"/>
            <a:ext cx="4533900" cy="3170099"/>
          </a:xfrm>
          <a:prstGeom prst="rect">
            <a:avLst/>
          </a:prstGeom>
          <a:noFill/>
        </p:spPr>
        <p:txBody>
          <a:bodyPr wrap="square" rtlCol="0">
            <a:spAutoFit/>
          </a:bodyPr>
          <a:lstStyle/>
          <a:p>
            <a:r>
              <a:rPr lang="fr-CA" sz="1600" b="1" dirty="0" smtClean="0"/>
              <a:t>Pour maintenir la neutralité, il est recommandé: </a:t>
            </a:r>
          </a:p>
          <a:p>
            <a:pPr marL="285750" indent="-285750">
              <a:buFont typeface="Wingdings" charset="2"/>
              <a:buChar char="§"/>
            </a:pPr>
            <a:r>
              <a:rPr lang="fr-CA" sz="1600" dirty="0" smtClean="0"/>
              <a:t>Que les deux rôles soient reflétés dans la description de poste, les PER et les réunions régulières avec le superviseur.</a:t>
            </a:r>
          </a:p>
          <a:p>
            <a:endParaRPr lang="fr-CA" sz="800" dirty="0" smtClean="0"/>
          </a:p>
          <a:p>
            <a:pPr marL="285750" indent="-285750">
              <a:buFont typeface="Wingdings" charset="2"/>
              <a:buChar char="§"/>
            </a:pPr>
            <a:r>
              <a:rPr lang="fr-CA" sz="1600" dirty="0" smtClean="0"/>
              <a:t>De toujours indiquer clairement lorsqu’on parle au nom de l’UNICEF et lorsqu’on parle au nom des divers groupes sectoriels.</a:t>
            </a:r>
          </a:p>
          <a:p>
            <a:endParaRPr lang="fr-CA" sz="800" dirty="0" smtClean="0"/>
          </a:p>
          <a:p>
            <a:pPr marL="285750" indent="-285750">
              <a:buFont typeface="Wingdings" charset="2"/>
              <a:buChar char="§"/>
            </a:pPr>
            <a:r>
              <a:rPr lang="fr-CA" sz="1600" dirty="0" smtClean="0"/>
              <a:t>Une autre personne devrait représenter l’UNICEF lors des réunions Clusters.</a:t>
            </a:r>
          </a:p>
          <a:p>
            <a:endParaRPr lang="fr-CA" sz="800" dirty="0" smtClean="0"/>
          </a:p>
          <a:p>
            <a:pPr marL="285750" indent="-285750">
              <a:buFont typeface="Wingdings" charset="2"/>
              <a:buChar char="§"/>
            </a:pPr>
            <a:r>
              <a:rPr lang="fr-CA" sz="1600" dirty="0" smtClean="0"/>
              <a:t>Essentiel qu’une autre personne représente l’UNICEF lors de l’allocation des fonds.</a:t>
            </a:r>
            <a:endParaRPr lang="fr-CA" sz="1600" dirty="0"/>
          </a:p>
        </p:txBody>
      </p:sp>
      <p:pic>
        <p:nvPicPr>
          <p:cNvPr id="6" name="Picture 5" descr="south_sudan_agok_meeting_resized.jpg"/>
          <p:cNvPicPr/>
          <p:nvPr/>
        </p:nvPicPr>
        <p:blipFill>
          <a:blip r:embed="rId3" cstate="screen">
            <a:extLst>
              <a:ext uri="{28A0092B-C50C-407E-A947-70E740481C1C}">
                <a14:useLocalDpi xmlns:a14="http://schemas.microsoft.com/office/drawing/2010/main" xmlns=""/>
              </a:ext>
            </a:extLst>
          </a:blip>
          <a:stretch>
            <a:fillRect/>
          </a:stretch>
        </p:blipFill>
        <p:spPr>
          <a:xfrm>
            <a:off x="5105400" y="2011168"/>
            <a:ext cx="3895725" cy="2560832"/>
          </a:xfrm>
          <a:prstGeom prst="rect">
            <a:avLst/>
          </a:prstGeom>
          <a:solidFill>
            <a:srgbClr val="FFFFFF">
              <a:shade val="85000"/>
            </a:srgbClr>
          </a:solidFill>
          <a:ln w="1524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1500" y="5299930"/>
            <a:ext cx="8001000" cy="923330"/>
          </a:xfrm>
          <a:prstGeom prst="rect">
            <a:avLst/>
          </a:prstGeom>
          <a:noFill/>
        </p:spPr>
        <p:txBody>
          <a:bodyPr wrap="square" rtlCol="0">
            <a:spAutoFit/>
          </a:bodyPr>
          <a:lstStyle/>
          <a:p>
            <a:pPr lvl="0" algn="just"/>
            <a:r>
              <a:rPr lang="fr-FR" i="1" dirty="0"/>
              <a:t>La double responsabilité </a:t>
            </a:r>
            <a:r>
              <a:rPr lang="fr-FR" i="1" u="sng" dirty="0"/>
              <a:t>ne devrait pas être encouragée</a:t>
            </a:r>
            <a:r>
              <a:rPr lang="fr-FR" i="1" dirty="0"/>
              <a:t> par l’agence chef de file en absence d'une structure de coordination </a:t>
            </a:r>
            <a:r>
              <a:rPr lang="fr-FR" i="1" dirty="0" smtClean="0"/>
              <a:t>solide, </a:t>
            </a:r>
            <a:r>
              <a:rPr lang="fr-FR" i="1" dirty="0"/>
              <a:t>même en cas </a:t>
            </a:r>
            <a:r>
              <a:rPr lang="fr-FR" i="1" dirty="0" smtClean="0"/>
              <a:t>d'urgences </a:t>
            </a:r>
            <a:r>
              <a:rPr lang="fr-FR" i="1" dirty="0"/>
              <a:t>prolongées. Une fois que la structure est renforcée, la double responsabilité peut être </a:t>
            </a:r>
            <a:r>
              <a:rPr lang="fr-FR" i="1" dirty="0" smtClean="0"/>
              <a:t>envisagée</a:t>
            </a:r>
            <a:r>
              <a:rPr lang="fr-FR" i="1" dirty="0"/>
              <a:t>.</a:t>
            </a:r>
            <a:endParaRPr lang="en-US" i="1" dirty="0"/>
          </a:p>
        </p:txBody>
      </p:sp>
    </p:spTree>
    <p:extLst>
      <p:ext uri="{BB962C8B-B14F-4D97-AF65-F5344CB8AC3E}">
        <p14:creationId xmlns:p14="http://schemas.microsoft.com/office/powerpoint/2010/main" xmlns="" val="2530958465"/>
      </p:ext>
    </p:extLst>
  </p:cSld>
  <p:clrMapOvr>
    <a:masterClrMapping/>
  </p:clrMapOvr>
  <mc:AlternateContent xmlns:mc="http://schemas.openxmlformats.org/markup-compatibility/2006">
    <mc:Choice xmlns:p14="http://schemas.microsoft.com/office/powerpoint/2010/main" xmlns="" Requires="p14">
      <p:transition spd="slow" p14:dur="2000" advTm="29648"/>
    </mc:Choice>
    <mc:Fallback>
      <p:transition spd="slow" advTm="2964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6096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GERER LES RESSOURCES HUMAINES</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3711258" cy="1077218"/>
          </a:xfrm>
          <a:prstGeom prst="rect">
            <a:avLst/>
          </a:prstGeom>
          <a:noFill/>
        </p:spPr>
        <p:txBody>
          <a:bodyPr wrap="square" rtlCol="0">
            <a:spAutoFit/>
          </a:bodyPr>
          <a:lstStyle/>
          <a:p>
            <a:pPr lvl="0"/>
            <a:endParaRPr lang="en-US" sz="1600" dirty="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sp>
        <p:nvSpPr>
          <p:cNvPr id="3" name="Rectangle 2"/>
          <p:cNvSpPr/>
          <p:nvPr/>
        </p:nvSpPr>
        <p:spPr>
          <a:xfrm>
            <a:off x="381000" y="533400"/>
            <a:ext cx="8763000" cy="6586418"/>
          </a:xfrm>
          <a:prstGeom prst="rect">
            <a:avLst/>
          </a:prstGeom>
        </p:spPr>
        <p:txBody>
          <a:bodyPr wrap="square">
            <a:spAutoFit/>
          </a:bodyPr>
          <a:lstStyle/>
          <a:p>
            <a:endParaRPr lang="en-US" sz="1600" b="1" dirty="0" smtClean="0"/>
          </a:p>
          <a:p>
            <a:r>
              <a:rPr lang="en-US" b="1" dirty="0" smtClean="0"/>
              <a:t>Le bureau UNICEF pays a la </a:t>
            </a:r>
            <a:r>
              <a:rPr lang="en-US" b="1" dirty="0" err="1" smtClean="0"/>
              <a:t>responsabilité</a:t>
            </a:r>
            <a:r>
              <a:rPr lang="en-US" b="1" dirty="0" smtClean="0"/>
              <a:t> de:</a:t>
            </a:r>
            <a:endParaRPr lang="en-GB" dirty="0"/>
          </a:p>
          <a:p>
            <a:pPr marL="285750" lvl="0" indent="-285750">
              <a:buFont typeface="Wingdings" charset="2"/>
              <a:buChar char="§"/>
            </a:pPr>
            <a:r>
              <a:rPr lang="en-US" sz="1600" b="1" dirty="0" err="1" smtClean="0">
                <a:solidFill>
                  <a:srgbClr val="9DC3E6"/>
                </a:solidFill>
              </a:rPr>
              <a:t>Sécuriser</a:t>
            </a:r>
            <a:r>
              <a:rPr lang="en-US" sz="1600" b="1" dirty="0" smtClean="0">
                <a:solidFill>
                  <a:srgbClr val="9DC3E6"/>
                </a:solidFill>
              </a:rPr>
              <a:t> les </a:t>
            </a:r>
            <a:r>
              <a:rPr lang="en-US" sz="1600" b="1" dirty="0" err="1" smtClean="0">
                <a:solidFill>
                  <a:srgbClr val="9DC3E6"/>
                </a:solidFill>
              </a:rPr>
              <a:t>fonds</a:t>
            </a:r>
            <a:r>
              <a:rPr lang="en-US" sz="1600" b="1" dirty="0" smtClean="0">
                <a:solidFill>
                  <a:srgbClr val="9DC3E6"/>
                </a:solidFill>
              </a:rPr>
              <a:t> </a:t>
            </a:r>
            <a:r>
              <a:rPr lang="en-US" sz="1600" dirty="0" smtClean="0"/>
              <a:t>et </a:t>
            </a:r>
            <a:r>
              <a:rPr lang="en-US" sz="1600" dirty="0" err="1" smtClean="0"/>
              <a:t>recruter</a:t>
            </a:r>
            <a:r>
              <a:rPr lang="en-US" sz="1600" dirty="0" smtClean="0"/>
              <a:t> les </a:t>
            </a:r>
            <a:r>
              <a:rPr lang="en-US" sz="1600" dirty="0" err="1" smtClean="0"/>
              <a:t>coordinateurs</a:t>
            </a:r>
            <a:r>
              <a:rPr lang="en-US" sz="1600" dirty="0" smtClean="0"/>
              <a:t> des clusters et </a:t>
            </a:r>
            <a:r>
              <a:rPr lang="en-US" sz="1600" dirty="0" err="1" smtClean="0"/>
              <a:t>domaines</a:t>
            </a:r>
            <a:r>
              <a:rPr lang="en-US" sz="1600" dirty="0" smtClean="0"/>
              <a:t> de </a:t>
            </a:r>
            <a:r>
              <a:rPr lang="en-US" sz="1600" dirty="0" err="1" smtClean="0"/>
              <a:t>compétence</a:t>
            </a:r>
            <a:r>
              <a:rPr lang="en-US" sz="1600" dirty="0" smtClean="0"/>
              <a:t> </a:t>
            </a:r>
            <a:r>
              <a:rPr lang="en-US" sz="1600" dirty="0" err="1" smtClean="0"/>
              <a:t>ainsi</a:t>
            </a:r>
            <a:r>
              <a:rPr lang="en-US" sz="1600" dirty="0" smtClean="0"/>
              <a:t> </a:t>
            </a:r>
            <a:r>
              <a:rPr lang="en-US" sz="1600" dirty="0" err="1" smtClean="0"/>
              <a:t>que</a:t>
            </a:r>
            <a:r>
              <a:rPr lang="en-US" sz="1600" dirty="0" smtClean="0"/>
              <a:t> les </a:t>
            </a:r>
            <a:r>
              <a:rPr lang="en-US" sz="1600" dirty="0" err="1" smtClean="0"/>
              <a:t>spécialistes</a:t>
            </a:r>
            <a:r>
              <a:rPr lang="en-US" sz="1600" dirty="0" smtClean="0"/>
              <a:t> de la </a:t>
            </a:r>
            <a:r>
              <a:rPr lang="en-US" sz="1600" dirty="0" err="1" smtClean="0"/>
              <a:t>gestion</a:t>
            </a:r>
            <a:r>
              <a:rPr lang="en-US" sz="1600" dirty="0" smtClean="0"/>
              <a:t> de </a:t>
            </a:r>
            <a:r>
              <a:rPr lang="en-US" sz="1600" dirty="0" err="1" smtClean="0"/>
              <a:t>l’information</a:t>
            </a:r>
            <a:r>
              <a:rPr lang="en-US" sz="1600" dirty="0" smtClean="0"/>
              <a:t> (IMO)</a:t>
            </a:r>
            <a:endParaRPr lang="en-GB" sz="1600" dirty="0"/>
          </a:p>
          <a:p>
            <a:pPr marL="285750" lvl="0" indent="-285750">
              <a:buFont typeface="Wingdings" charset="2"/>
              <a:buChar char="§"/>
            </a:pPr>
            <a:r>
              <a:rPr lang="en-US" sz="1600" b="1" dirty="0" err="1" smtClean="0">
                <a:solidFill>
                  <a:srgbClr val="9DC3E6"/>
                </a:solidFill>
              </a:rPr>
              <a:t>Développer</a:t>
            </a:r>
            <a:r>
              <a:rPr lang="en-US" sz="1600" b="1" dirty="0" smtClean="0">
                <a:solidFill>
                  <a:srgbClr val="9DC3E6"/>
                </a:solidFill>
              </a:rPr>
              <a:t> </a:t>
            </a:r>
            <a:r>
              <a:rPr lang="en-US" sz="1600" b="1" dirty="0" err="1" smtClean="0">
                <a:solidFill>
                  <a:srgbClr val="9DC3E6"/>
                </a:solidFill>
              </a:rPr>
              <a:t>une</a:t>
            </a:r>
            <a:r>
              <a:rPr lang="en-US" sz="1600" b="1" dirty="0" smtClean="0">
                <a:solidFill>
                  <a:srgbClr val="9DC3E6"/>
                </a:solidFill>
              </a:rPr>
              <a:t> </a:t>
            </a:r>
            <a:r>
              <a:rPr lang="en-US" sz="1600" b="1" dirty="0" err="1" smtClean="0">
                <a:solidFill>
                  <a:srgbClr val="9DC3E6"/>
                </a:solidFill>
              </a:rPr>
              <a:t>stratégie</a:t>
            </a:r>
            <a:r>
              <a:rPr lang="en-US" sz="1600" b="1" dirty="0" smtClean="0">
                <a:solidFill>
                  <a:srgbClr val="9DC3E6"/>
                </a:solidFill>
              </a:rPr>
              <a:t> RH </a:t>
            </a:r>
            <a:r>
              <a:rPr lang="en-US" sz="1600" dirty="0" smtClean="0"/>
              <a:t>pour les clusters et </a:t>
            </a:r>
            <a:r>
              <a:rPr lang="en-US" sz="1600" dirty="0" err="1" smtClean="0"/>
              <a:t>AoRs</a:t>
            </a:r>
            <a:r>
              <a:rPr lang="en-US" sz="1600" dirty="0" smtClean="0"/>
              <a:t> </a:t>
            </a:r>
            <a:r>
              <a:rPr lang="en-US" sz="1600" dirty="0" err="1" smtClean="0"/>
              <a:t>basée</a:t>
            </a:r>
            <a:r>
              <a:rPr lang="en-US" sz="1600" dirty="0" smtClean="0"/>
              <a:t> </a:t>
            </a:r>
            <a:r>
              <a:rPr lang="en-US" sz="1600" dirty="0" err="1" smtClean="0"/>
              <a:t>sur</a:t>
            </a:r>
            <a:r>
              <a:rPr lang="en-US" sz="1600" dirty="0" smtClean="0"/>
              <a:t> </a:t>
            </a:r>
            <a:r>
              <a:rPr lang="en-US" sz="1600" dirty="0" err="1" smtClean="0"/>
              <a:t>l’analyse</a:t>
            </a:r>
            <a:r>
              <a:rPr lang="en-US" sz="1600" dirty="0" smtClean="0"/>
              <a:t> des </a:t>
            </a:r>
            <a:r>
              <a:rPr lang="en-US" sz="1600" dirty="0" err="1" smtClean="0"/>
              <a:t>capacités</a:t>
            </a:r>
            <a:r>
              <a:rPr lang="en-US" sz="1600" dirty="0" smtClean="0"/>
              <a:t> de coordination et des </a:t>
            </a:r>
            <a:r>
              <a:rPr lang="en-US" sz="1600" dirty="0" err="1" smtClean="0"/>
              <a:t>besoins</a:t>
            </a:r>
            <a:r>
              <a:rPr lang="en-US" sz="1600" dirty="0" smtClean="0"/>
              <a:t>; et assurer </a:t>
            </a:r>
            <a:r>
              <a:rPr lang="en-US" sz="1600" dirty="0" err="1" smtClean="0"/>
              <a:t>que</a:t>
            </a:r>
            <a:r>
              <a:rPr lang="en-US" sz="1600" dirty="0" smtClean="0"/>
              <a:t> </a:t>
            </a:r>
            <a:r>
              <a:rPr lang="en-US" sz="1600" dirty="0" err="1" smtClean="0"/>
              <a:t>tous</a:t>
            </a:r>
            <a:r>
              <a:rPr lang="en-US" sz="1600" dirty="0" smtClean="0"/>
              <a:t> les </a:t>
            </a:r>
            <a:r>
              <a:rPr lang="en-US" sz="1600" dirty="0" err="1" smtClean="0"/>
              <a:t>postes</a:t>
            </a:r>
            <a:r>
              <a:rPr lang="en-US" sz="1600" dirty="0" smtClean="0"/>
              <a:t> de clusters et </a:t>
            </a:r>
            <a:r>
              <a:rPr lang="en-US" sz="1600" dirty="0" err="1" smtClean="0"/>
              <a:t>AoRs</a:t>
            </a:r>
            <a:r>
              <a:rPr lang="en-US" sz="1600" dirty="0" smtClean="0"/>
              <a:t>  </a:t>
            </a:r>
            <a:r>
              <a:rPr lang="en-US" sz="1600" dirty="0" err="1" smtClean="0"/>
              <a:t>soient</a:t>
            </a:r>
            <a:r>
              <a:rPr lang="en-US" sz="1600" dirty="0" smtClean="0"/>
              <a:t> </a:t>
            </a:r>
            <a:r>
              <a:rPr lang="en-US" sz="1600" dirty="0" err="1" smtClean="0"/>
              <a:t>inclus</a:t>
            </a:r>
            <a:r>
              <a:rPr lang="en-US" sz="1600" dirty="0" smtClean="0"/>
              <a:t> </a:t>
            </a:r>
            <a:r>
              <a:rPr lang="en-US" sz="1600" dirty="0" err="1" smtClean="0"/>
              <a:t>dans</a:t>
            </a:r>
            <a:r>
              <a:rPr lang="en-US" sz="1600" dirty="0" smtClean="0"/>
              <a:t> les Program Budget Review et Operational Staff Matrix </a:t>
            </a:r>
          </a:p>
          <a:p>
            <a:pPr lvl="0"/>
            <a:endParaRPr lang="en-US" sz="1600" dirty="0"/>
          </a:p>
          <a:p>
            <a:pPr lvl="0"/>
            <a:r>
              <a:rPr lang="en-US" b="1" dirty="0" smtClean="0"/>
              <a:t>Les options </a:t>
            </a:r>
            <a:r>
              <a:rPr lang="en-US" b="1" dirty="0" err="1" smtClean="0"/>
              <a:t>inclues</a:t>
            </a:r>
            <a:r>
              <a:rPr lang="en-US" b="1" dirty="0" smtClean="0"/>
              <a:t>:</a:t>
            </a:r>
          </a:p>
          <a:p>
            <a:pPr marL="285750" lvl="0" indent="-285750">
              <a:buFont typeface="Wingdings" charset="2"/>
              <a:buChar char="§"/>
            </a:pPr>
            <a:r>
              <a:rPr lang="en-US" sz="1600" b="1" dirty="0" err="1" smtClean="0">
                <a:solidFill>
                  <a:schemeClr val="accent1">
                    <a:lumMod val="60000"/>
                    <a:lumOff val="40000"/>
                  </a:schemeClr>
                </a:solidFill>
              </a:rPr>
              <a:t>Recrutement</a:t>
            </a:r>
            <a:r>
              <a:rPr lang="en-US" sz="1600" dirty="0" smtClean="0"/>
              <a:t>  </a:t>
            </a:r>
            <a:r>
              <a:rPr lang="en-US" sz="1600" dirty="0" err="1" smtClean="0"/>
              <a:t>d’employés</a:t>
            </a:r>
            <a:r>
              <a:rPr lang="en-US" sz="1600" dirty="0" smtClean="0"/>
              <a:t> pour </a:t>
            </a:r>
            <a:r>
              <a:rPr lang="en-US" sz="1600" dirty="0" err="1" smtClean="0"/>
              <a:t>remplir</a:t>
            </a:r>
            <a:r>
              <a:rPr lang="en-US" sz="1600" dirty="0" smtClean="0"/>
              <a:t> un </a:t>
            </a:r>
            <a:r>
              <a:rPr lang="en-US" sz="1600" dirty="0" err="1" smtClean="0"/>
              <a:t>rôle</a:t>
            </a:r>
            <a:r>
              <a:rPr lang="en-US" sz="1600" dirty="0" smtClean="0"/>
              <a:t> de coordination au </a:t>
            </a:r>
            <a:r>
              <a:rPr lang="en-US" sz="1600" dirty="0" err="1" smtClean="0"/>
              <a:t>niveau</a:t>
            </a:r>
            <a:r>
              <a:rPr lang="en-US" sz="1600" dirty="0" smtClean="0"/>
              <a:t> des clusters</a:t>
            </a:r>
          </a:p>
          <a:p>
            <a:pPr marL="285750" lvl="0" indent="-285750">
              <a:buFont typeface="Wingdings" charset="2"/>
              <a:buChar char="§"/>
            </a:pPr>
            <a:r>
              <a:rPr lang="en-US" sz="1600" b="1" dirty="0" err="1" smtClean="0">
                <a:solidFill>
                  <a:srgbClr val="9DC3E6"/>
                </a:solidFill>
              </a:rPr>
              <a:t>Détachement</a:t>
            </a:r>
            <a:r>
              <a:rPr lang="en-US" sz="1600" b="1" dirty="0" smtClean="0">
                <a:solidFill>
                  <a:srgbClr val="9DC3E6"/>
                </a:solidFill>
              </a:rPr>
              <a:t> de personnel </a:t>
            </a:r>
            <a:r>
              <a:rPr lang="en-US" sz="1600" dirty="0" smtClean="0"/>
              <a:t>des ONGs </a:t>
            </a:r>
            <a:r>
              <a:rPr lang="en-US" sz="1600" dirty="0" err="1" smtClean="0"/>
              <a:t>dans</a:t>
            </a:r>
            <a:r>
              <a:rPr lang="en-US" sz="1600" dirty="0" smtClean="0"/>
              <a:t> le pays</a:t>
            </a:r>
          </a:p>
          <a:p>
            <a:pPr marL="285750" lvl="0" indent="-285750">
              <a:buFont typeface="Wingdings" charset="2"/>
              <a:buChar char="§"/>
            </a:pPr>
            <a:r>
              <a:rPr lang="en-US" sz="1600" dirty="0" err="1" smtClean="0"/>
              <a:t>Utilisation</a:t>
            </a:r>
            <a:r>
              <a:rPr lang="en-US" sz="1600" dirty="0" smtClean="0"/>
              <a:t>  de </a:t>
            </a:r>
            <a:r>
              <a:rPr lang="en-US" sz="1600" dirty="0" err="1" smtClean="0"/>
              <a:t>différents</a:t>
            </a:r>
            <a:r>
              <a:rPr lang="en-US" sz="1600" dirty="0" smtClean="0"/>
              <a:t> </a:t>
            </a:r>
            <a:r>
              <a:rPr lang="en-US" sz="1600" dirty="0" err="1" smtClean="0"/>
              <a:t>mécanismes</a:t>
            </a:r>
            <a:r>
              <a:rPr lang="en-US" sz="1600" dirty="0" smtClean="0"/>
              <a:t> pour un </a:t>
            </a:r>
            <a:r>
              <a:rPr lang="en-US" sz="1600" b="1" dirty="0" err="1" smtClean="0">
                <a:solidFill>
                  <a:schemeClr val="accent1">
                    <a:lumMod val="60000"/>
                    <a:lumOff val="40000"/>
                  </a:schemeClr>
                </a:solidFill>
              </a:rPr>
              <a:t>soutien</a:t>
            </a:r>
            <a:r>
              <a:rPr lang="en-US" sz="1600" b="1" dirty="0" smtClean="0">
                <a:solidFill>
                  <a:schemeClr val="accent1">
                    <a:lumMod val="60000"/>
                    <a:lumOff val="40000"/>
                  </a:schemeClr>
                </a:solidFill>
              </a:rPr>
              <a:t> </a:t>
            </a:r>
            <a:r>
              <a:rPr lang="en-US" sz="1600" b="1" dirty="0" err="1" smtClean="0">
                <a:solidFill>
                  <a:schemeClr val="accent1">
                    <a:lumMod val="60000"/>
                    <a:lumOff val="40000"/>
                  </a:schemeClr>
                </a:solidFill>
              </a:rPr>
              <a:t>d’urgence</a:t>
            </a:r>
            <a:r>
              <a:rPr lang="en-US" sz="1600" b="1" dirty="0" smtClean="0">
                <a:solidFill>
                  <a:schemeClr val="accent1">
                    <a:lumMod val="60000"/>
                    <a:lumOff val="40000"/>
                  </a:schemeClr>
                </a:solidFill>
              </a:rPr>
              <a:t> </a:t>
            </a:r>
            <a:r>
              <a:rPr lang="en-US" sz="1600" b="1" dirty="0" err="1" smtClean="0">
                <a:solidFill>
                  <a:schemeClr val="accent1">
                    <a:lumMod val="60000"/>
                    <a:lumOff val="40000"/>
                  </a:schemeClr>
                </a:solidFill>
              </a:rPr>
              <a:t>temporaire</a:t>
            </a:r>
            <a:r>
              <a:rPr lang="en-US" sz="1600" b="1" dirty="0" smtClean="0">
                <a:solidFill>
                  <a:schemeClr val="accent1">
                    <a:lumMod val="60000"/>
                    <a:lumOff val="40000"/>
                  </a:schemeClr>
                </a:solidFill>
              </a:rPr>
              <a:t> </a:t>
            </a:r>
          </a:p>
          <a:p>
            <a:pPr marL="285750" lvl="0" indent="-285750">
              <a:buFont typeface="Wingdings" charset="2"/>
              <a:buChar char="§"/>
            </a:pPr>
            <a:endParaRPr lang="en-US" sz="1600" dirty="0"/>
          </a:p>
          <a:p>
            <a:pPr lvl="0"/>
            <a:r>
              <a:rPr lang="en-US" b="1" dirty="0" err="1" smtClean="0"/>
              <a:t>Etre</a:t>
            </a:r>
            <a:r>
              <a:rPr lang="en-US" b="1" dirty="0" smtClean="0"/>
              <a:t> </a:t>
            </a:r>
            <a:r>
              <a:rPr lang="en-US" b="1" dirty="0" err="1" smtClean="0"/>
              <a:t>conscient</a:t>
            </a:r>
            <a:r>
              <a:rPr lang="en-US" b="1" dirty="0" smtClean="0"/>
              <a:t> </a:t>
            </a:r>
            <a:r>
              <a:rPr lang="en-US" b="1" dirty="0" err="1" smtClean="0"/>
              <a:t>que</a:t>
            </a:r>
            <a:r>
              <a:rPr lang="en-US" b="1" dirty="0" smtClean="0"/>
              <a:t>:</a:t>
            </a:r>
            <a:endParaRPr lang="en-GB" b="1" dirty="0" smtClean="0"/>
          </a:p>
          <a:p>
            <a:pPr marL="285750" lvl="0" indent="-285750">
              <a:buFont typeface="Wingdings" charset="2"/>
              <a:buChar char="§"/>
            </a:pPr>
            <a:r>
              <a:rPr lang="en-US" sz="1600" dirty="0" smtClean="0"/>
              <a:t>La plus part des </a:t>
            </a:r>
            <a:r>
              <a:rPr lang="en-US" sz="1600" dirty="0" err="1" smtClean="0"/>
              <a:t>mécanismes</a:t>
            </a:r>
            <a:r>
              <a:rPr lang="en-US" sz="1600" dirty="0" smtClean="0"/>
              <a:t> de </a:t>
            </a:r>
            <a:r>
              <a:rPr lang="en-US" sz="1600" dirty="0" err="1" smtClean="0"/>
              <a:t>soutien</a:t>
            </a:r>
            <a:r>
              <a:rPr lang="en-US" sz="1600" dirty="0" smtClean="0"/>
              <a:t> </a:t>
            </a:r>
            <a:r>
              <a:rPr lang="en-US" sz="1600" dirty="0" err="1" smtClean="0"/>
              <a:t>d’urgence</a:t>
            </a:r>
            <a:r>
              <a:rPr lang="en-US" sz="1600" dirty="0" smtClean="0"/>
              <a:t> </a:t>
            </a:r>
            <a:r>
              <a:rPr lang="en-US" sz="1600" dirty="0" err="1" smtClean="0"/>
              <a:t>sont</a:t>
            </a:r>
            <a:r>
              <a:rPr lang="en-US" sz="1600" dirty="0" smtClean="0"/>
              <a:t> de </a:t>
            </a:r>
            <a:r>
              <a:rPr lang="en-US" sz="1600" dirty="0" err="1" smtClean="0"/>
              <a:t>courte</a:t>
            </a:r>
            <a:r>
              <a:rPr lang="en-US" sz="1600" dirty="0" smtClean="0"/>
              <a:t> </a:t>
            </a:r>
            <a:r>
              <a:rPr lang="en-US" sz="1600" dirty="0" err="1" smtClean="0"/>
              <a:t>durée</a:t>
            </a:r>
            <a:r>
              <a:rPr lang="en-US" sz="1600" dirty="0" smtClean="0"/>
              <a:t> – </a:t>
            </a:r>
            <a:r>
              <a:rPr lang="en-US" sz="1600" dirty="0" err="1" smtClean="0"/>
              <a:t>ils</a:t>
            </a:r>
            <a:r>
              <a:rPr lang="en-US" sz="1600" dirty="0" smtClean="0"/>
              <a:t> </a:t>
            </a:r>
            <a:r>
              <a:rPr lang="en-US" sz="1600" dirty="0" err="1" smtClean="0"/>
              <a:t>doivent</a:t>
            </a:r>
            <a:r>
              <a:rPr lang="en-US" sz="1600" dirty="0" smtClean="0"/>
              <a:t> </a:t>
            </a:r>
            <a:r>
              <a:rPr lang="en-US" sz="1600" dirty="0" err="1" smtClean="0"/>
              <a:t>donc</a:t>
            </a:r>
            <a:r>
              <a:rPr lang="en-US" sz="1600" dirty="0" smtClean="0"/>
              <a:t> </a:t>
            </a:r>
            <a:r>
              <a:rPr lang="en-US" sz="1600" dirty="0" err="1" smtClean="0"/>
              <a:t>être</a:t>
            </a:r>
            <a:r>
              <a:rPr lang="en-US" sz="1600" dirty="0" smtClean="0"/>
              <a:t> </a:t>
            </a:r>
            <a:r>
              <a:rPr lang="en-US" sz="1600" dirty="0" err="1" smtClean="0"/>
              <a:t>vus</a:t>
            </a:r>
            <a:r>
              <a:rPr lang="en-US" sz="1600" dirty="0" smtClean="0"/>
              <a:t> </a:t>
            </a:r>
            <a:r>
              <a:rPr lang="en-US" sz="1600" dirty="0" err="1" smtClean="0"/>
              <a:t>comme</a:t>
            </a:r>
            <a:r>
              <a:rPr lang="en-US" sz="1600" dirty="0" smtClean="0"/>
              <a:t> des options à court </a:t>
            </a:r>
            <a:r>
              <a:rPr lang="en-US" sz="1600" dirty="0" err="1" smtClean="0"/>
              <a:t>terme</a:t>
            </a:r>
            <a:r>
              <a:rPr lang="en-US" sz="1600" dirty="0" smtClean="0"/>
              <a:t> et </a:t>
            </a:r>
            <a:r>
              <a:rPr lang="en-US" sz="1600" dirty="0" err="1" smtClean="0"/>
              <a:t>être</a:t>
            </a:r>
            <a:r>
              <a:rPr lang="en-US" sz="1600" dirty="0" smtClean="0"/>
              <a:t> </a:t>
            </a:r>
            <a:r>
              <a:rPr lang="en-US" sz="1600" dirty="0" err="1" smtClean="0"/>
              <a:t>utilisés</a:t>
            </a:r>
            <a:r>
              <a:rPr lang="en-US" sz="1600" dirty="0" smtClean="0"/>
              <a:t> en </a:t>
            </a:r>
            <a:r>
              <a:rPr lang="en-US" sz="1600" dirty="0" err="1" smtClean="0"/>
              <a:t>intérim</a:t>
            </a:r>
            <a:r>
              <a:rPr lang="en-US" sz="1600" dirty="0" smtClean="0"/>
              <a:t>, pendant </a:t>
            </a:r>
            <a:r>
              <a:rPr lang="en-US" sz="1600" dirty="0" err="1" smtClean="0"/>
              <a:t>que</a:t>
            </a:r>
            <a:r>
              <a:rPr lang="en-US" sz="1600" dirty="0" smtClean="0"/>
              <a:t> des arrangements à plus long </a:t>
            </a:r>
            <a:r>
              <a:rPr lang="en-US" sz="1600" dirty="0" err="1" smtClean="0"/>
              <a:t>terme</a:t>
            </a:r>
            <a:r>
              <a:rPr lang="en-US" sz="1600" dirty="0" smtClean="0"/>
              <a:t> </a:t>
            </a:r>
            <a:r>
              <a:rPr lang="en-US" sz="1600" dirty="0" err="1" smtClean="0"/>
              <a:t>sont</a:t>
            </a:r>
            <a:r>
              <a:rPr lang="en-US" sz="1600" dirty="0" smtClean="0"/>
              <a:t> </a:t>
            </a:r>
            <a:r>
              <a:rPr lang="en-US" sz="1600" dirty="0" err="1" smtClean="0"/>
              <a:t>mis</a:t>
            </a:r>
            <a:r>
              <a:rPr lang="en-US" sz="1600" dirty="0" smtClean="0"/>
              <a:t> en place.</a:t>
            </a:r>
            <a:endParaRPr lang="en-GB" sz="1600" dirty="0"/>
          </a:p>
          <a:p>
            <a:pPr marL="285750" lvl="0" indent="-285750">
              <a:buFont typeface="Wingdings" charset="2"/>
              <a:buChar char="§"/>
            </a:pPr>
            <a:r>
              <a:rPr lang="en-US" sz="1600" dirty="0" err="1" smtClean="0"/>
              <a:t>iI</a:t>
            </a:r>
            <a:r>
              <a:rPr lang="en-US" sz="1600" dirty="0" smtClean="0"/>
              <a:t> </a:t>
            </a:r>
            <a:r>
              <a:rPr lang="en-US" sz="1600" dirty="0" err="1" smtClean="0"/>
              <a:t>est</a:t>
            </a:r>
            <a:r>
              <a:rPr lang="en-US" sz="1600" dirty="0" smtClean="0"/>
              <a:t> </a:t>
            </a:r>
            <a:r>
              <a:rPr lang="en-US" sz="1600" dirty="0" err="1" smtClean="0"/>
              <a:t>essentiel</a:t>
            </a:r>
            <a:r>
              <a:rPr lang="en-US" sz="1600" dirty="0" smtClean="0"/>
              <a:t> </a:t>
            </a:r>
            <a:r>
              <a:rPr lang="en-US" sz="1600" dirty="0" err="1" smtClean="0"/>
              <a:t>que</a:t>
            </a:r>
            <a:r>
              <a:rPr lang="en-US" sz="1600" dirty="0" smtClean="0"/>
              <a:t> les </a:t>
            </a:r>
            <a:r>
              <a:rPr lang="en-US" sz="1600" dirty="0" err="1" smtClean="0"/>
              <a:t>bureaux</a:t>
            </a:r>
            <a:r>
              <a:rPr lang="en-US" sz="1600" dirty="0" smtClean="0"/>
              <a:t> pays </a:t>
            </a:r>
            <a:r>
              <a:rPr lang="en-US" sz="1600" dirty="0" err="1" smtClean="0"/>
              <a:t>commencent</a:t>
            </a:r>
            <a:r>
              <a:rPr lang="en-US" sz="1600" dirty="0" smtClean="0"/>
              <a:t> le </a:t>
            </a:r>
            <a:r>
              <a:rPr lang="en-US" sz="1600" dirty="0" err="1" smtClean="0"/>
              <a:t>processus</a:t>
            </a:r>
            <a:r>
              <a:rPr lang="en-US" sz="1600" dirty="0" smtClean="0"/>
              <a:t> de </a:t>
            </a:r>
            <a:r>
              <a:rPr lang="en-US" sz="1600" dirty="0" err="1" smtClean="0"/>
              <a:t>recrutement</a:t>
            </a:r>
            <a:r>
              <a:rPr lang="en-US" sz="1600" dirty="0" smtClean="0"/>
              <a:t> pour des </a:t>
            </a:r>
            <a:r>
              <a:rPr lang="en-US" sz="1600" dirty="0" err="1" smtClean="0"/>
              <a:t>postes</a:t>
            </a:r>
            <a:r>
              <a:rPr lang="en-US" sz="1600" dirty="0" smtClean="0"/>
              <a:t> à plus long </a:t>
            </a:r>
            <a:r>
              <a:rPr lang="en-US" sz="1600" dirty="0" err="1" smtClean="0"/>
              <a:t>terme</a:t>
            </a:r>
            <a:r>
              <a:rPr lang="en-US" sz="1600" dirty="0" smtClean="0"/>
              <a:t>, en </a:t>
            </a:r>
            <a:r>
              <a:rPr lang="en-US" sz="1600" dirty="0" err="1" smtClean="0"/>
              <a:t>priorité</a:t>
            </a:r>
            <a:r>
              <a:rPr lang="en-US" sz="1600" dirty="0" smtClean="0"/>
              <a:t> et </a:t>
            </a:r>
            <a:r>
              <a:rPr lang="en-US" sz="1600" dirty="0" err="1" smtClean="0"/>
              <a:t>dès</a:t>
            </a:r>
            <a:r>
              <a:rPr lang="en-US" sz="1600" dirty="0" smtClean="0"/>
              <a:t> le début </a:t>
            </a:r>
            <a:r>
              <a:rPr lang="en-US" sz="1600" dirty="0" err="1" smtClean="0"/>
              <a:t>d’une</a:t>
            </a:r>
            <a:r>
              <a:rPr lang="en-US" sz="1600" dirty="0" smtClean="0"/>
              <a:t> </a:t>
            </a:r>
            <a:r>
              <a:rPr lang="en-US" sz="1600" dirty="0" err="1" smtClean="0"/>
              <a:t>urgence</a:t>
            </a:r>
            <a:r>
              <a:rPr lang="en-US" sz="1600" dirty="0" smtClean="0"/>
              <a:t> – </a:t>
            </a:r>
            <a:r>
              <a:rPr lang="en-US" sz="1600" dirty="0" err="1" smtClean="0"/>
              <a:t>reconnaissant</a:t>
            </a:r>
            <a:r>
              <a:rPr lang="en-US" sz="1600" dirty="0" smtClean="0"/>
              <a:t> </a:t>
            </a:r>
            <a:r>
              <a:rPr lang="en-US" sz="1600" dirty="0" err="1" smtClean="0"/>
              <a:t>que</a:t>
            </a:r>
            <a:r>
              <a:rPr lang="en-US" sz="1600" dirty="0" smtClean="0"/>
              <a:t> le </a:t>
            </a:r>
            <a:r>
              <a:rPr lang="en-US" sz="1600" dirty="0" err="1" smtClean="0"/>
              <a:t>soutien</a:t>
            </a:r>
            <a:r>
              <a:rPr lang="en-US" sz="1600" dirty="0" smtClean="0"/>
              <a:t> </a:t>
            </a:r>
            <a:r>
              <a:rPr lang="en-US" sz="1600" dirty="0" err="1" smtClean="0"/>
              <a:t>d’urgence</a:t>
            </a:r>
            <a:r>
              <a:rPr lang="en-US" sz="1600" dirty="0" smtClean="0"/>
              <a:t> </a:t>
            </a:r>
            <a:r>
              <a:rPr lang="en-US" sz="1600" dirty="0" err="1" smtClean="0"/>
              <a:t>temporaire</a:t>
            </a:r>
            <a:r>
              <a:rPr lang="en-US" sz="1600" dirty="0" smtClean="0"/>
              <a:t> </a:t>
            </a:r>
            <a:r>
              <a:rPr lang="en-US" sz="1600" dirty="0" err="1" smtClean="0"/>
              <a:t>est</a:t>
            </a:r>
            <a:r>
              <a:rPr lang="en-US" sz="1600" dirty="0" smtClean="0"/>
              <a:t> </a:t>
            </a:r>
            <a:r>
              <a:rPr lang="en-US" sz="1600" dirty="0" err="1" smtClean="0"/>
              <a:t>une</a:t>
            </a:r>
            <a:r>
              <a:rPr lang="en-US" sz="1600" dirty="0" smtClean="0"/>
              <a:t> </a:t>
            </a:r>
            <a:r>
              <a:rPr lang="en-US" sz="1600" dirty="0" err="1" smtClean="0"/>
              <a:t>mesure</a:t>
            </a:r>
            <a:r>
              <a:rPr lang="en-US" sz="1600" dirty="0" smtClean="0"/>
              <a:t> qui </a:t>
            </a:r>
            <a:r>
              <a:rPr lang="en-US" sz="1600" dirty="0" err="1" smtClean="0"/>
              <a:t>comblera</a:t>
            </a:r>
            <a:r>
              <a:rPr lang="en-US" sz="1600" dirty="0" smtClean="0"/>
              <a:t> les </a:t>
            </a:r>
            <a:r>
              <a:rPr lang="en-US" sz="1600" dirty="0" err="1" smtClean="0"/>
              <a:t>besoins</a:t>
            </a:r>
            <a:r>
              <a:rPr lang="en-US" sz="1600" dirty="0" smtClean="0"/>
              <a:t> en RH </a:t>
            </a:r>
            <a:r>
              <a:rPr lang="en-US" sz="1600" dirty="0" err="1" smtClean="0"/>
              <a:t>jusqu’à</a:t>
            </a:r>
            <a:r>
              <a:rPr lang="en-US" sz="1600" dirty="0" smtClean="0"/>
              <a:t> la </a:t>
            </a:r>
            <a:r>
              <a:rPr lang="en-US" sz="1600" dirty="0" err="1" smtClean="0"/>
              <a:t>finalisation</a:t>
            </a:r>
            <a:r>
              <a:rPr lang="en-US" sz="1600" dirty="0" smtClean="0"/>
              <a:t> du </a:t>
            </a:r>
            <a:r>
              <a:rPr lang="en-US" sz="1600" dirty="0" err="1" smtClean="0"/>
              <a:t>recrutement</a:t>
            </a:r>
            <a:r>
              <a:rPr lang="en-US" sz="1600" dirty="0" smtClean="0"/>
              <a:t>.</a:t>
            </a:r>
            <a:endParaRPr lang="en-GB" sz="1600" dirty="0"/>
          </a:p>
          <a:p>
            <a:pPr marL="285750" indent="-285750">
              <a:buFont typeface="Wingdings" charset="2"/>
              <a:buChar char="§"/>
            </a:pPr>
            <a:r>
              <a:rPr lang="en-US" sz="1600" dirty="0" smtClean="0"/>
              <a:t>Tout le personnel </a:t>
            </a:r>
            <a:r>
              <a:rPr lang="en-US" sz="1600" dirty="0" err="1" smtClean="0"/>
              <a:t>secondé</a:t>
            </a:r>
            <a:r>
              <a:rPr lang="en-US" sz="1600" dirty="0" smtClean="0"/>
              <a:t> </a:t>
            </a:r>
            <a:r>
              <a:rPr lang="en-US" sz="1600" dirty="0" err="1" smtClean="0"/>
              <a:t>doit</a:t>
            </a:r>
            <a:r>
              <a:rPr lang="en-US" sz="1600" dirty="0" smtClean="0"/>
              <a:t> </a:t>
            </a:r>
            <a:r>
              <a:rPr lang="en-US" sz="1600" dirty="0" err="1" smtClean="0"/>
              <a:t>être</a:t>
            </a:r>
            <a:r>
              <a:rPr lang="en-US" sz="1600" dirty="0" smtClean="0"/>
              <a:t> </a:t>
            </a:r>
            <a:r>
              <a:rPr lang="en-US" sz="1600" dirty="0" err="1" smtClean="0"/>
              <a:t>totalement</a:t>
            </a:r>
            <a:r>
              <a:rPr lang="en-US" sz="1600" dirty="0" smtClean="0"/>
              <a:t> </a:t>
            </a:r>
            <a:r>
              <a:rPr lang="en-US" sz="1600" dirty="0" err="1" smtClean="0"/>
              <a:t>intégré</a:t>
            </a:r>
            <a:r>
              <a:rPr lang="en-US" sz="1600" dirty="0" smtClean="0"/>
              <a:t> </a:t>
            </a:r>
            <a:r>
              <a:rPr lang="en-US" sz="1600" dirty="0" err="1" smtClean="0"/>
              <a:t>dans</a:t>
            </a:r>
            <a:r>
              <a:rPr lang="en-US" sz="1600" dirty="0" smtClean="0"/>
              <a:t> les </a:t>
            </a:r>
            <a:r>
              <a:rPr lang="en-US" sz="1600" dirty="0" err="1" smtClean="0"/>
              <a:t>opérations</a:t>
            </a:r>
            <a:r>
              <a:rPr lang="en-US" sz="1600" dirty="0" smtClean="0"/>
              <a:t> des </a:t>
            </a:r>
            <a:r>
              <a:rPr lang="en-US" sz="1600" dirty="0" err="1" smtClean="0"/>
              <a:t>bureaux</a:t>
            </a:r>
            <a:r>
              <a:rPr lang="en-US" sz="1600" dirty="0" smtClean="0"/>
              <a:t> UNICEF pays et </a:t>
            </a:r>
            <a:r>
              <a:rPr lang="en-US" sz="1600" dirty="0" err="1" smtClean="0"/>
              <a:t>doit</a:t>
            </a:r>
            <a:r>
              <a:rPr lang="en-US" sz="1600" dirty="0" smtClean="0"/>
              <a:t> </a:t>
            </a:r>
            <a:r>
              <a:rPr lang="en-US" sz="1600" dirty="0" err="1" smtClean="0"/>
              <a:t>être</a:t>
            </a:r>
            <a:r>
              <a:rPr lang="en-US" sz="1600" dirty="0" smtClean="0"/>
              <a:t> </a:t>
            </a:r>
            <a:r>
              <a:rPr lang="en-US" sz="1600" dirty="0" err="1" smtClean="0"/>
              <a:t>managé</a:t>
            </a:r>
            <a:r>
              <a:rPr lang="en-US" sz="1600" dirty="0" smtClean="0"/>
              <a:t> par </a:t>
            </a:r>
            <a:r>
              <a:rPr lang="en-US" sz="1600" dirty="0" err="1" smtClean="0"/>
              <a:t>l’UNICEF</a:t>
            </a:r>
            <a:r>
              <a:rPr lang="en-US" sz="1600" dirty="0" smtClean="0"/>
              <a:t>.</a:t>
            </a:r>
          </a:p>
          <a:p>
            <a:pPr marL="285750" indent="-285750">
              <a:buFont typeface="Wingdings" charset="2"/>
              <a:buChar char="§"/>
            </a:pPr>
            <a:endParaRPr lang="en-US" sz="1600" dirty="0"/>
          </a:p>
          <a:p>
            <a:pPr algn="ctr"/>
            <a:r>
              <a:rPr lang="en-US" sz="1600" b="1" dirty="0">
                <a:solidFill>
                  <a:srgbClr val="9DC3E6"/>
                </a:solidFill>
              </a:rPr>
              <a:t>* </a:t>
            </a:r>
            <a:r>
              <a:rPr lang="en-US" sz="1600" b="1" dirty="0" err="1" smtClean="0">
                <a:solidFill>
                  <a:srgbClr val="9DC3E6"/>
                </a:solidFill>
              </a:rPr>
              <a:t>recruter</a:t>
            </a:r>
            <a:r>
              <a:rPr lang="en-US" sz="1600" b="1" dirty="0" smtClean="0">
                <a:solidFill>
                  <a:srgbClr val="9DC3E6"/>
                </a:solidFill>
              </a:rPr>
              <a:t> </a:t>
            </a:r>
            <a:r>
              <a:rPr lang="en-US" sz="1600" b="1" dirty="0">
                <a:solidFill>
                  <a:srgbClr val="9DC3E6"/>
                </a:solidFill>
              </a:rPr>
              <a:t>* </a:t>
            </a:r>
            <a:r>
              <a:rPr lang="en-US" sz="1600" b="1" dirty="0" err="1" smtClean="0">
                <a:solidFill>
                  <a:srgbClr val="9DC3E6"/>
                </a:solidFill>
              </a:rPr>
              <a:t>seconder</a:t>
            </a:r>
            <a:r>
              <a:rPr lang="en-US" sz="1600" b="1" dirty="0" smtClean="0">
                <a:solidFill>
                  <a:srgbClr val="9DC3E6"/>
                </a:solidFill>
              </a:rPr>
              <a:t> </a:t>
            </a:r>
            <a:r>
              <a:rPr lang="en-US" sz="1600" b="1" dirty="0">
                <a:solidFill>
                  <a:srgbClr val="9DC3E6"/>
                </a:solidFill>
              </a:rPr>
              <a:t>* </a:t>
            </a:r>
            <a:r>
              <a:rPr lang="en-US" sz="1600" b="1" dirty="0" err="1" smtClean="0">
                <a:solidFill>
                  <a:srgbClr val="9DC3E6"/>
                </a:solidFill>
              </a:rPr>
              <a:t>rendre</a:t>
            </a:r>
            <a:r>
              <a:rPr lang="en-US" sz="1600" b="1" dirty="0" smtClean="0">
                <a:solidFill>
                  <a:srgbClr val="9DC3E6"/>
                </a:solidFill>
              </a:rPr>
              <a:t> possible*</a:t>
            </a:r>
            <a:endParaRPr lang="en-US" sz="1600" b="1" dirty="0">
              <a:solidFill>
                <a:srgbClr val="9DC3E6"/>
              </a:solidFill>
            </a:endParaRPr>
          </a:p>
          <a:p>
            <a:endParaRPr lang="en-GB" sz="1600" dirty="0"/>
          </a:p>
        </p:txBody>
      </p:sp>
    </p:spTree>
    <p:extLst>
      <p:ext uri="{BB962C8B-B14F-4D97-AF65-F5344CB8AC3E}">
        <p14:creationId xmlns:p14="http://schemas.microsoft.com/office/powerpoint/2010/main" xmlns="" val="558881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cs typeface="Arial" pitchFamily="34" charset="0"/>
              </a:rPr>
              <a:t>EXPERTS EN GESTION DE L’INFORMATION (IM)</a:t>
            </a:r>
            <a:endParaRPr lang="en-US" sz="2800" b="1" dirty="0">
              <a:solidFill>
                <a:schemeClr val="bg1"/>
              </a:solidFill>
              <a:latin typeface="+mn-lt"/>
              <a:cs typeface="Arial" pitchFamily="34" charset="0"/>
            </a:endParaRPr>
          </a:p>
        </p:txBody>
      </p:sp>
      <p:sp>
        <p:nvSpPr>
          <p:cNvPr id="4" name="TextBox 3"/>
          <p:cNvSpPr txBox="1"/>
          <p:nvPr/>
        </p:nvSpPr>
        <p:spPr>
          <a:xfrm>
            <a:off x="457200" y="1219200"/>
            <a:ext cx="3810000" cy="4401205"/>
          </a:xfrm>
          <a:prstGeom prst="rect">
            <a:avLst/>
          </a:prstGeom>
          <a:noFill/>
        </p:spPr>
        <p:txBody>
          <a:bodyPr wrap="square" rtlCol="0">
            <a:spAutoFit/>
          </a:bodyPr>
          <a:lstStyle/>
          <a:p>
            <a:r>
              <a:rPr lang="fr-CA" b="1" dirty="0" smtClean="0"/>
              <a:t>Cahier des charges </a:t>
            </a:r>
          </a:p>
          <a:p>
            <a:endParaRPr lang="fr-CA" dirty="0" smtClean="0"/>
          </a:p>
          <a:p>
            <a:pPr marL="285750" indent="-285750">
              <a:buFont typeface="Wingdings" charset="2"/>
              <a:buChar char="§"/>
            </a:pPr>
            <a:r>
              <a:rPr lang="fr-CA" sz="1600" b="1" dirty="0" smtClean="0"/>
              <a:t>Suivi de la situation </a:t>
            </a:r>
            <a:r>
              <a:rPr lang="fr-CA" sz="1600" dirty="0" smtClean="0"/>
              <a:t>(compiler les chiffres sur les besoins, participer aux évaluations et groupes de travail concernant  la gestion de l’information) </a:t>
            </a:r>
          </a:p>
          <a:p>
            <a:endParaRPr lang="fr-CA" sz="500" dirty="0" smtClean="0"/>
          </a:p>
          <a:p>
            <a:pPr marL="285750" indent="-285750">
              <a:buFont typeface="Wingdings" charset="2"/>
              <a:buChar char="§"/>
            </a:pPr>
            <a:r>
              <a:rPr lang="fr-CA" sz="1600" b="1" dirty="0"/>
              <a:t>Faire la planification et le suivi de la réponse</a:t>
            </a:r>
            <a:r>
              <a:rPr lang="fr-CA" sz="1600" dirty="0"/>
              <a:t> </a:t>
            </a:r>
            <a:r>
              <a:rPr lang="fr-CA" sz="1600" dirty="0" smtClean="0"/>
              <a:t>(PRH et </a:t>
            </a:r>
            <a:r>
              <a:rPr lang="fr-CA" sz="1600" dirty="0"/>
              <a:t>HAC si double responsabilité</a:t>
            </a:r>
            <a:r>
              <a:rPr lang="fr-CA" sz="1600" dirty="0" smtClean="0"/>
              <a:t>)</a:t>
            </a:r>
          </a:p>
          <a:p>
            <a:pPr marL="285750" indent="-285750">
              <a:buFont typeface="Wingdings" charset="2"/>
              <a:buChar char="§"/>
            </a:pPr>
            <a:endParaRPr lang="fr-CA" sz="500" dirty="0"/>
          </a:p>
          <a:p>
            <a:pPr marL="285750" indent="-285750">
              <a:buFont typeface="Wingdings" charset="2"/>
              <a:buChar char="§"/>
            </a:pPr>
            <a:r>
              <a:rPr lang="fr-CA" sz="1600" dirty="0" smtClean="0"/>
              <a:t>Les deux rôles sont reflétés dans la description de  poste, les PER et les réunions régulières avec le superviseur</a:t>
            </a:r>
          </a:p>
          <a:p>
            <a:pPr marL="285750" indent="-285750">
              <a:buFont typeface="Wingdings" charset="2"/>
              <a:buChar char="§"/>
            </a:pPr>
            <a:endParaRPr lang="fr-CA" sz="500" dirty="0" smtClean="0"/>
          </a:p>
          <a:p>
            <a:pPr marL="285750" indent="-285750">
              <a:buFont typeface="Wingdings" charset="2"/>
              <a:buChar char="§"/>
            </a:pPr>
            <a:r>
              <a:rPr lang="fr-CA" sz="1600" dirty="0" smtClean="0"/>
              <a:t>Toujours indiquer clairement lorsqu’on parle au nom de l’UNICEF et lorsqu’on parle au nom des divers groupes sectoriels</a:t>
            </a:r>
          </a:p>
          <a:p>
            <a:pPr marL="285750" indent="-285750">
              <a:buFont typeface="Wingdings" charset="2"/>
              <a:buChar char="§"/>
            </a:pPr>
            <a:endParaRPr lang="fr-CA" sz="500" dirty="0" smtClean="0"/>
          </a:p>
        </p:txBody>
      </p:sp>
      <p:pic>
        <p:nvPicPr>
          <p:cNvPr id="7" name="Picture 6"/>
          <p:cNvPicPr/>
          <p:nvPr/>
        </p:nvPicPr>
        <p:blipFill rotWithShape="1">
          <a:blip r:embed="rId3" cstate="print"/>
          <a:srcRect l="29052" t="13196" r="25881" b="1596"/>
          <a:stretch/>
        </p:blipFill>
        <p:spPr bwMode="auto">
          <a:xfrm>
            <a:off x="4114800" y="1104899"/>
            <a:ext cx="4894943" cy="519919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18980886"/>
      </p:ext>
    </p:extLst>
  </p:cSld>
  <p:clrMapOvr>
    <a:masterClrMapping/>
  </p:clrMapOvr>
  <mc:AlternateContent xmlns:mc="http://schemas.openxmlformats.org/markup-compatibility/2006">
    <mc:Choice xmlns:p14="http://schemas.microsoft.com/office/powerpoint/2010/main" xmlns="" Requires="p14">
      <p:transition spd="slow" p14:dur="2000" advTm="74786"/>
    </mc:Choice>
    <mc:Fallback>
      <p:transition spd="slow" advTm="7478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5334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LINE MANAGEMENT </a:t>
            </a:r>
            <a:r>
              <a:rPr lang="en-US" sz="2800" b="1" dirty="0" smtClean="0">
                <a:solidFill>
                  <a:schemeClr val="bg1"/>
                </a:solidFill>
                <a:cs typeface="Arial" pitchFamily="34" charset="0"/>
              </a:rPr>
              <a:t>DES</a:t>
            </a:r>
            <a:r>
              <a:rPr lang="en-US" sz="2800" b="1" dirty="0" smtClean="0">
                <a:solidFill>
                  <a:schemeClr val="bg1"/>
                </a:solidFill>
                <a:latin typeface="+mn-lt"/>
                <a:cs typeface="Arial" pitchFamily="34" charset="0"/>
              </a:rPr>
              <a:t> COORDINATEURS</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3711258" cy="1077218"/>
          </a:xfrm>
          <a:prstGeom prst="rect">
            <a:avLst/>
          </a:prstGeom>
          <a:noFill/>
        </p:spPr>
        <p:txBody>
          <a:bodyPr wrap="square" rtlCol="0">
            <a:spAutoFit/>
          </a:bodyPr>
          <a:lstStyle/>
          <a:p>
            <a:pPr lvl="0"/>
            <a:endParaRPr lang="en-US" sz="1600" dirty="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sp>
        <p:nvSpPr>
          <p:cNvPr id="4" name="Rectangle 3"/>
          <p:cNvSpPr/>
          <p:nvPr/>
        </p:nvSpPr>
        <p:spPr>
          <a:xfrm>
            <a:off x="228600" y="1066800"/>
            <a:ext cx="8686800" cy="5047536"/>
          </a:xfrm>
          <a:prstGeom prst="rect">
            <a:avLst/>
          </a:prstGeom>
        </p:spPr>
        <p:txBody>
          <a:bodyPr wrap="square">
            <a:spAutoFit/>
          </a:bodyPr>
          <a:lstStyle/>
          <a:p>
            <a:r>
              <a:rPr lang="fr-ML" b="1" u="sng" dirty="0" smtClean="0"/>
              <a:t>En cas d’urgence de niveaux 2 ou 1, deux options se présentent :</a:t>
            </a:r>
          </a:p>
          <a:p>
            <a:r>
              <a:rPr lang="fr-ML" sz="1600" dirty="0" smtClean="0"/>
              <a:t> </a:t>
            </a:r>
          </a:p>
          <a:p>
            <a:pPr marL="342900" lvl="0" indent="-342900">
              <a:buAutoNum type="arabicPeriod"/>
            </a:pPr>
            <a:r>
              <a:rPr lang="fr-ML" sz="1600" dirty="0" smtClean="0"/>
              <a:t>Les coordinateurs de groupes sectoriels et domaines de compétence seront dirigés </a:t>
            </a:r>
            <a:r>
              <a:rPr lang="fr-ML" sz="1600" b="1" dirty="0" smtClean="0"/>
              <a:t>directement par le Représentant</a:t>
            </a:r>
            <a:r>
              <a:rPr lang="fr-ML" sz="1600" dirty="0" smtClean="0"/>
              <a:t> de l’UNICEF.</a:t>
            </a:r>
          </a:p>
          <a:p>
            <a:pPr marL="342900" lvl="0" indent="-342900">
              <a:buAutoNum type="arabicPeriod"/>
            </a:pPr>
            <a:endParaRPr lang="fr-ML" sz="1600" dirty="0" smtClean="0"/>
          </a:p>
          <a:p>
            <a:pPr marL="342900" lvl="0" indent="-342900">
              <a:buAutoNum type="arabicPeriod"/>
            </a:pPr>
            <a:r>
              <a:rPr lang="fr-ML" sz="1600" dirty="0" smtClean="0"/>
              <a:t>Si cela n’est pas possible, le Représentant devrait tenir compte des points suivants lorsqu’il décide de la manière de diriger les coordinateurs:</a:t>
            </a:r>
          </a:p>
          <a:p>
            <a:pPr marL="342900" lvl="0" indent="-342900">
              <a:buAutoNum type="arabicPeriod"/>
            </a:pPr>
            <a:endParaRPr lang="fr-ML" sz="1600" dirty="0" smtClean="0"/>
          </a:p>
          <a:p>
            <a:pPr marL="742950" lvl="1" indent="-285750">
              <a:buFont typeface="Arial" panose="020B0604020202020204" pitchFamily="34" charset="0"/>
              <a:buChar char="•"/>
            </a:pPr>
            <a:r>
              <a:rPr lang="fr-ML" sz="1600" dirty="0" smtClean="0"/>
              <a:t>Tous les coordinateurs de groupes sectoriels et domaines de compétence dirigés par l’UNICEF ne devraient avoir </a:t>
            </a:r>
            <a:r>
              <a:rPr lang="fr-ML" sz="1600" b="1" dirty="0" smtClean="0">
                <a:solidFill>
                  <a:schemeClr val="accent1">
                    <a:lumMod val="60000"/>
                    <a:lumOff val="40000"/>
                  </a:schemeClr>
                </a:solidFill>
              </a:rPr>
              <a:t>qu’un seul supérieur hiérarchique </a:t>
            </a:r>
            <a:r>
              <a:rPr lang="fr-ML" sz="1600" dirty="0" smtClean="0"/>
              <a:t>afin d’assurer la cohérence.</a:t>
            </a:r>
          </a:p>
          <a:p>
            <a:pPr marL="742950" lvl="1" indent="-285750">
              <a:buFont typeface="Arial" panose="020B0604020202020204" pitchFamily="34" charset="0"/>
              <a:buChar char="•"/>
            </a:pPr>
            <a:endParaRPr lang="fr-ML" sz="800" dirty="0" smtClean="0"/>
          </a:p>
          <a:p>
            <a:pPr marL="742950" lvl="1" indent="-285750">
              <a:buFont typeface="Arial" panose="020B0604020202020204" pitchFamily="34" charset="0"/>
              <a:buChar char="•"/>
            </a:pPr>
            <a:r>
              <a:rPr lang="fr-ML" sz="1600" dirty="0"/>
              <a:t>Le </a:t>
            </a:r>
            <a:r>
              <a:rPr lang="fr-ML" sz="1600" dirty="0" smtClean="0"/>
              <a:t>supérieur hiérarchique </a:t>
            </a:r>
            <a:r>
              <a:rPr lang="fr-ML" sz="1600" dirty="0"/>
              <a:t>devrait être d’un </a:t>
            </a:r>
            <a:r>
              <a:rPr lang="fr-ML" sz="1600" b="1" dirty="0">
                <a:solidFill>
                  <a:schemeClr val="accent1">
                    <a:lumMod val="60000"/>
                    <a:lumOff val="40000"/>
                  </a:schemeClr>
                </a:solidFill>
              </a:rPr>
              <a:t>rang approprié </a:t>
            </a:r>
            <a:r>
              <a:rPr lang="fr-ML" sz="1600" dirty="0"/>
              <a:t>et avoir la capacité requise pour diriger les </a:t>
            </a:r>
            <a:r>
              <a:rPr lang="fr-ML" sz="1600" dirty="0" smtClean="0"/>
              <a:t>coordinateurs.</a:t>
            </a:r>
          </a:p>
          <a:p>
            <a:pPr marL="742950" lvl="1" indent="-285750">
              <a:buFont typeface="Arial" panose="020B0604020202020204" pitchFamily="34" charset="0"/>
              <a:buChar char="•"/>
            </a:pPr>
            <a:endParaRPr lang="fr-ML" sz="800" dirty="0"/>
          </a:p>
          <a:p>
            <a:pPr marL="742950" lvl="1" indent="-285750">
              <a:buFont typeface="Arial" panose="020B0604020202020204" pitchFamily="34" charset="0"/>
              <a:buChar char="•"/>
            </a:pPr>
            <a:r>
              <a:rPr lang="fr-FR" sz="1600" dirty="0"/>
              <a:t>Il est essentiel que </a:t>
            </a:r>
            <a:r>
              <a:rPr lang="fr-FR" sz="1600" dirty="0" smtClean="0"/>
              <a:t>le </a:t>
            </a:r>
            <a:r>
              <a:rPr lang="fr-ML" sz="1600" dirty="0" smtClean="0"/>
              <a:t>supérieur hiérarchique </a:t>
            </a:r>
            <a:r>
              <a:rPr lang="fr-FR" sz="1600" dirty="0" smtClean="0"/>
              <a:t>mette </a:t>
            </a:r>
            <a:r>
              <a:rPr lang="fr-FR" sz="1600" dirty="0"/>
              <a:t>régulièrement le Représentant au courant de </a:t>
            </a:r>
            <a:r>
              <a:rPr lang="fr-FR" sz="1600" dirty="0" smtClean="0"/>
              <a:t>la situation</a:t>
            </a:r>
            <a:r>
              <a:rPr lang="fr-FR" sz="1600" dirty="0"/>
              <a:t>, et qu’il accompagne ce dernier aux réunions de </a:t>
            </a:r>
            <a:r>
              <a:rPr lang="fr-FR" sz="1600" dirty="0" smtClean="0"/>
              <a:t>l’EHP. </a:t>
            </a:r>
          </a:p>
          <a:p>
            <a:pPr marL="742950" lvl="1" indent="-285750">
              <a:buFont typeface="Arial" panose="020B0604020202020204" pitchFamily="34" charset="0"/>
              <a:buChar char="•"/>
            </a:pPr>
            <a:endParaRPr lang="fr-FR" sz="800" dirty="0" smtClean="0"/>
          </a:p>
          <a:p>
            <a:pPr marL="742950" lvl="1" indent="-285750">
              <a:buFont typeface="Arial" panose="020B0604020202020204" pitchFamily="34" charset="0"/>
              <a:buChar char="•"/>
            </a:pPr>
            <a:r>
              <a:rPr lang="fr-FR" sz="1600" dirty="0" smtClean="0"/>
              <a:t>Des </a:t>
            </a:r>
            <a:r>
              <a:rPr lang="fr-FR" sz="1600" dirty="0"/>
              <a:t>réunions de l’UNICEF relatives aux groupes sectoriels devraient être </a:t>
            </a:r>
            <a:r>
              <a:rPr lang="fr-FR" sz="1600" dirty="0" smtClean="0"/>
              <a:t>tenues régulièrement </a:t>
            </a:r>
            <a:r>
              <a:rPr lang="fr-FR" sz="1600" dirty="0"/>
              <a:t>avec le Représentant et le </a:t>
            </a:r>
            <a:r>
              <a:rPr lang="fr-ML" sz="1600" dirty="0" smtClean="0"/>
              <a:t>supérieur hiérarchique</a:t>
            </a:r>
            <a:r>
              <a:rPr lang="fr-FR" sz="1600" dirty="0" smtClean="0"/>
              <a:t>, </a:t>
            </a:r>
            <a:r>
              <a:rPr lang="fr-FR" sz="1600" dirty="0"/>
              <a:t>pour donner aux </a:t>
            </a:r>
            <a:r>
              <a:rPr lang="fr-FR" sz="1600" dirty="0" smtClean="0"/>
              <a:t>coordinateurs des groupes </a:t>
            </a:r>
            <a:r>
              <a:rPr lang="fr-FR" sz="1600" dirty="0"/>
              <a:t>sectoriels la possibilité de communiquer avec le Représentant, et de permettre </a:t>
            </a:r>
            <a:r>
              <a:rPr lang="fr-FR" sz="1600" dirty="0" smtClean="0"/>
              <a:t>au Représentant </a:t>
            </a:r>
            <a:r>
              <a:rPr lang="fr-FR" sz="1600" dirty="0"/>
              <a:t>de mieux comprendre les questions relatives aux groupes sectoriels.</a:t>
            </a:r>
            <a:endParaRPr lang="fr-ML" sz="1600" dirty="0"/>
          </a:p>
        </p:txBody>
      </p:sp>
    </p:spTree>
    <p:extLst>
      <p:ext uri="{BB962C8B-B14F-4D97-AF65-F5344CB8AC3E}">
        <p14:creationId xmlns:p14="http://schemas.microsoft.com/office/powerpoint/2010/main" xmlns="" val="2682463961"/>
      </p:ext>
    </p:extLst>
  </p:cSld>
  <p:clrMapOvr>
    <a:masterClrMapping/>
  </p:clrMapOvr>
  <mc:AlternateContent xmlns:mc="http://schemas.openxmlformats.org/markup-compatibility/2006">
    <mc:Choice xmlns:p14="http://schemas.microsoft.com/office/powerpoint/2010/main" xmlns="" Requires="p14">
      <p:transition spd="slow" p14:dur="2000" advTm="71719"/>
    </mc:Choice>
    <mc:Fallback>
      <p:transition spd="slow" advTm="7171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763000" cy="838200"/>
          </a:xfrm>
        </p:spPr>
        <p:style>
          <a:lnRef idx="1">
            <a:schemeClr val="accent6"/>
          </a:lnRef>
          <a:fillRef idx="2">
            <a:schemeClr val="accent6"/>
          </a:fillRef>
          <a:effectRef idx="1">
            <a:schemeClr val="accent6"/>
          </a:effectRef>
          <a:fontRef idx="minor">
            <a:schemeClr val="dk1"/>
          </a:fontRef>
        </p:style>
        <p:txBody>
          <a:bodyPr>
            <a:noAutofit/>
          </a:bodyPr>
          <a:lstStyle/>
          <a:p>
            <a:r>
              <a:rPr lang="fr-FR" sz="2400" b="1" dirty="0">
                <a:solidFill>
                  <a:schemeClr val="bg1"/>
                </a:solidFill>
                <a:cs typeface="Arial" pitchFamily="34" charset="0"/>
              </a:rPr>
              <a:t>Avantages du bon fonctionnement </a:t>
            </a:r>
            <a:r>
              <a:rPr lang="fr-FR" sz="2400" b="1" dirty="0" smtClean="0">
                <a:solidFill>
                  <a:schemeClr val="bg1"/>
                </a:solidFill>
                <a:cs typeface="Arial" pitchFamily="34" charset="0"/>
              </a:rPr>
              <a:t/>
            </a:r>
            <a:br>
              <a:rPr lang="fr-FR" sz="2400" b="1" dirty="0" smtClean="0">
                <a:solidFill>
                  <a:schemeClr val="bg1"/>
                </a:solidFill>
                <a:cs typeface="Arial" pitchFamily="34" charset="0"/>
              </a:rPr>
            </a:br>
            <a:r>
              <a:rPr lang="fr-FR" sz="2400" b="1" dirty="0" smtClean="0">
                <a:solidFill>
                  <a:schemeClr val="bg1"/>
                </a:solidFill>
                <a:cs typeface="Arial" pitchFamily="34" charset="0"/>
              </a:rPr>
              <a:t>des </a:t>
            </a:r>
            <a:r>
              <a:rPr lang="fr-FR" sz="2400" b="1" dirty="0">
                <a:solidFill>
                  <a:schemeClr val="bg1"/>
                </a:solidFill>
                <a:cs typeface="Arial" pitchFamily="34" charset="0"/>
              </a:rPr>
              <a:t>groupes sectoriels pour l’UNICEF</a:t>
            </a:r>
            <a:endParaRPr lang="en-US" sz="2400" b="1" dirty="0">
              <a:solidFill>
                <a:schemeClr val="bg1"/>
              </a:solidFill>
              <a:cs typeface="Arial" pitchFamily="34" charset="0"/>
            </a:endParaRPr>
          </a:p>
        </p:txBody>
      </p:sp>
      <p:sp>
        <p:nvSpPr>
          <p:cNvPr id="5" name="TextBox 4"/>
          <p:cNvSpPr txBox="1"/>
          <p:nvPr/>
        </p:nvSpPr>
        <p:spPr>
          <a:xfrm>
            <a:off x="572106" y="1336272"/>
            <a:ext cx="3711258" cy="1077218"/>
          </a:xfrm>
          <a:prstGeom prst="rect">
            <a:avLst/>
          </a:prstGeom>
          <a:noFill/>
        </p:spPr>
        <p:txBody>
          <a:bodyPr wrap="square" rtlCol="0">
            <a:spAutoFit/>
          </a:bodyPr>
          <a:lstStyle/>
          <a:p>
            <a:pPr lvl="0"/>
            <a:endParaRPr lang="en-US" sz="1600" dirty="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sp>
        <p:nvSpPr>
          <p:cNvPr id="3" name="Rectangle 2"/>
          <p:cNvSpPr/>
          <p:nvPr/>
        </p:nvSpPr>
        <p:spPr>
          <a:xfrm>
            <a:off x="228600" y="1066800"/>
            <a:ext cx="8686800" cy="5016758"/>
          </a:xfrm>
          <a:prstGeom prst="rect">
            <a:avLst/>
          </a:prstGeom>
        </p:spPr>
        <p:txBody>
          <a:bodyPr wrap="square">
            <a:spAutoFit/>
          </a:bodyPr>
          <a:lstStyle/>
          <a:p>
            <a:pPr algn="just"/>
            <a:r>
              <a:rPr lang="fr-FR" sz="2000" b="1" dirty="0"/>
              <a:t>En plus des obligations </a:t>
            </a:r>
            <a:r>
              <a:rPr lang="fr-FR" sz="2000" b="1" dirty="0" smtClean="0"/>
              <a:t>à </a:t>
            </a:r>
            <a:r>
              <a:rPr lang="fr-FR" sz="2000" b="1" dirty="0"/>
              <a:t>remplir en tant qu’Agence chef de </a:t>
            </a:r>
            <a:r>
              <a:rPr lang="fr-FR" sz="2000" b="1" dirty="0" smtClean="0"/>
              <a:t>file, </a:t>
            </a:r>
            <a:r>
              <a:rPr lang="fr-FR" sz="2000" b="1" dirty="0">
                <a:solidFill>
                  <a:schemeClr val="accent1">
                    <a:lumMod val="60000"/>
                    <a:lumOff val="40000"/>
                  </a:schemeClr>
                </a:solidFill>
              </a:rPr>
              <a:t>c’est dans </a:t>
            </a:r>
            <a:r>
              <a:rPr lang="fr-FR" sz="2000" b="1" dirty="0" smtClean="0">
                <a:solidFill>
                  <a:schemeClr val="accent1">
                    <a:lumMod val="60000"/>
                    <a:lumOff val="40000"/>
                  </a:schemeClr>
                </a:solidFill>
              </a:rPr>
              <a:t>l’intérêt de </a:t>
            </a:r>
            <a:r>
              <a:rPr lang="fr-FR" sz="2000" b="1" dirty="0">
                <a:solidFill>
                  <a:schemeClr val="accent1">
                    <a:lumMod val="60000"/>
                    <a:lumOff val="40000"/>
                  </a:schemeClr>
                </a:solidFill>
              </a:rPr>
              <a:t>l’UNICEF </a:t>
            </a:r>
            <a:r>
              <a:rPr lang="fr-FR" sz="2000" b="1" dirty="0"/>
              <a:t>de s’assurer du bon fonctionnement des groupes sectoriels</a:t>
            </a:r>
            <a:r>
              <a:rPr lang="fr-FR" sz="2000" b="1" dirty="0" smtClean="0"/>
              <a:t>.</a:t>
            </a:r>
          </a:p>
          <a:p>
            <a:endParaRPr lang="fr-FR" sz="2000" dirty="0"/>
          </a:p>
          <a:p>
            <a:pPr algn="just"/>
            <a:r>
              <a:rPr lang="fr-FR" sz="2000" dirty="0"/>
              <a:t>• </a:t>
            </a:r>
            <a:r>
              <a:rPr lang="fr-FR" sz="2000" dirty="0" smtClean="0"/>
              <a:t>Un groupe sectoriel énergique finira par </a:t>
            </a:r>
            <a:r>
              <a:rPr lang="fr-FR" sz="2000" b="1" dirty="0" smtClean="0"/>
              <a:t>contribuer </a:t>
            </a:r>
            <a:r>
              <a:rPr lang="fr-FR" sz="2000" b="1" dirty="0"/>
              <a:t>au renforcement du programme </a:t>
            </a:r>
            <a:r>
              <a:rPr lang="fr-FR" sz="2000" b="1" dirty="0" smtClean="0"/>
              <a:t>d’urgence de </a:t>
            </a:r>
            <a:r>
              <a:rPr lang="fr-FR" sz="2000" b="1" dirty="0"/>
              <a:t>l’UNICEF</a:t>
            </a:r>
            <a:r>
              <a:rPr lang="fr-FR" sz="2000" dirty="0"/>
              <a:t>, et permettra aux autres programmes d’atteindre leurs objectifs. Les </a:t>
            </a:r>
            <a:r>
              <a:rPr lang="fr-FR" sz="2000" dirty="0" smtClean="0"/>
              <a:t>avantages d’une </a:t>
            </a:r>
            <a:r>
              <a:rPr lang="fr-FR" sz="2000" dirty="0"/>
              <a:t>efficacité obtenue grâce au travail de coordination incluent des </a:t>
            </a:r>
            <a:r>
              <a:rPr lang="fr-FR" sz="2000" dirty="0">
                <a:solidFill>
                  <a:schemeClr val="accent1">
                    <a:lumMod val="60000"/>
                    <a:lumOff val="40000"/>
                  </a:schemeClr>
                </a:solidFill>
              </a:rPr>
              <a:t>activités collectives </a:t>
            </a:r>
            <a:r>
              <a:rPr lang="fr-FR" sz="2000" dirty="0" smtClean="0">
                <a:solidFill>
                  <a:schemeClr val="accent1">
                    <a:lumMod val="60000"/>
                    <a:lumOff val="40000"/>
                  </a:schemeClr>
                </a:solidFill>
              </a:rPr>
              <a:t>de plaidoyer </a:t>
            </a:r>
            <a:r>
              <a:rPr lang="fr-FR" sz="2000" dirty="0">
                <a:solidFill>
                  <a:schemeClr val="accent1">
                    <a:lumMod val="60000"/>
                    <a:lumOff val="40000"/>
                  </a:schemeClr>
                </a:solidFill>
              </a:rPr>
              <a:t>renforcées</a:t>
            </a:r>
            <a:r>
              <a:rPr lang="fr-FR" sz="2000" dirty="0"/>
              <a:t>, des </a:t>
            </a:r>
            <a:r>
              <a:rPr lang="fr-FR" sz="2000" dirty="0">
                <a:solidFill>
                  <a:schemeClr val="accent1">
                    <a:lumMod val="60000"/>
                    <a:lumOff val="40000"/>
                  </a:schemeClr>
                </a:solidFill>
              </a:rPr>
              <a:t>outils et des ressources partagés </a:t>
            </a:r>
            <a:r>
              <a:rPr lang="fr-FR" sz="2000" dirty="0"/>
              <a:t>et </a:t>
            </a:r>
            <a:r>
              <a:rPr lang="fr-FR" sz="2000" dirty="0">
                <a:solidFill>
                  <a:schemeClr val="accent1">
                    <a:lumMod val="60000"/>
                    <a:lumOff val="40000"/>
                  </a:schemeClr>
                </a:solidFill>
              </a:rPr>
              <a:t>l’accès à une plus grande </a:t>
            </a:r>
            <a:r>
              <a:rPr lang="fr-FR" sz="2000" dirty="0" smtClean="0">
                <a:solidFill>
                  <a:schemeClr val="accent1">
                    <a:lumMod val="60000"/>
                    <a:lumOff val="40000"/>
                  </a:schemeClr>
                </a:solidFill>
              </a:rPr>
              <a:t>gamme de </a:t>
            </a:r>
            <a:r>
              <a:rPr lang="fr-FR" sz="2000" dirty="0">
                <a:solidFill>
                  <a:schemeClr val="accent1">
                    <a:lumMod val="60000"/>
                    <a:lumOff val="40000"/>
                  </a:schemeClr>
                </a:solidFill>
              </a:rPr>
              <a:t>partenaires et d’alliés</a:t>
            </a:r>
            <a:r>
              <a:rPr lang="fr-FR" sz="2000" dirty="0" smtClean="0"/>
              <a:t>.</a:t>
            </a:r>
          </a:p>
          <a:p>
            <a:pPr algn="just"/>
            <a:endParaRPr lang="fr-FR" sz="2000" dirty="0"/>
          </a:p>
          <a:p>
            <a:pPr algn="just"/>
            <a:r>
              <a:rPr lang="fr-FR" sz="2000" dirty="0"/>
              <a:t>• Lorsque la coordination des groupes sectoriels repasse au niveau du secteur, les sections </a:t>
            </a:r>
            <a:r>
              <a:rPr lang="fr-FR" sz="2000" dirty="0" smtClean="0"/>
              <a:t>des divers </a:t>
            </a:r>
            <a:r>
              <a:rPr lang="fr-FR" sz="2000" dirty="0"/>
              <a:t>programmes de l’UNICEF seront </a:t>
            </a:r>
            <a:r>
              <a:rPr lang="fr-FR" sz="2000" dirty="0" smtClean="0"/>
              <a:t>chargées </a:t>
            </a:r>
            <a:r>
              <a:rPr lang="fr-FR" sz="2000" dirty="0"/>
              <a:t>de soutenir les fonctions de coordination </a:t>
            </a:r>
            <a:r>
              <a:rPr lang="fr-FR" sz="2000" dirty="0" smtClean="0"/>
              <a:t>auprès des </a:t>
            </a:r>
            <a:r>
              <a:rPr lang="fr-FR" sz="2000" dirty="0"/>
              <a:t>ministères/organismes gouvernementaux </a:t>
            </a:r>
            <a:r>
              <a:rPr lang="fr-FR" sz="2000" dirty="0" smtClean="0"/>
              <a:t>compétents; </a:t>
            </a:r>
            <a:r>
              <a:rPr lang="fr-FR" sz="2000" dirty="0"/>
              <a:t>et la participation aux </a:t>
            </a:r>
            <a:r>
              <a:rPr lang="fr-FR" sz="2000" dirty="0" smtClean="0"/>
              <a:t>processus et </a:t>
            </a:r>
            <a:r>
              <a:rPr lang="fr-FR" sz="2000" dirty="0"/>
              <a:t>aux mécanismes des groupes sectoriels permettra ainsi d’améliorer </a:t>
            </a:r>
            <a:r>
              <a:rPr lang="fr-FR" sz="2000" dirty="0">
                <a:solidFill>
                  <a:schemeClr val="accent1">
                    <a:lumMod val="60000"/>
                    <a:lumOff val="40000"/>
                  </a:schemeClr>
                </a:solidFill>
              </a:rPr>
              <a:t>les </a:t>
            </a:r>
            <a:r>
              <a:rPr lang="fr-FR" sz="2000" dirty="0" smtClean="0">
                <a:solidFill>
                  <a:schemeClr val="accent1">
                    <a:lumMod val="60000"/>
                    <a:lumOff val="40000"/>
                  </a:schemeClr>
                </a:solidFill>
              </a:rPr>
              <a:t>processus de transition en douceur, </a:t>
            </a:r>
            <a:r>
              <a:rPr lang="fr-FR" sz="2000" dirty="0">
                <a:solidFill>
                  <a:schemeClr val="accent1">
                    <a:lumMod val="60000"/>
                    <a:lumOff val="40000"/>
                  </a:schemeClr>
                </a:solidFill>
              </a:rPr>
              <a:t>la durabilité et les connaissances institutionnelles.</a:t>
            </a:r>
            <a:endParaRPr lang="en-GB" sz="2000" dirty="0">
              <a:solidFill>
                <a:schemeClr val="accent1">
                  <a:lumMod val="60000"/>
                  <a:lumOff val="40000"/>
                </a:schemeClr>
              </a:solidFill>
            </a:endParaRPr>
          </a:p>
        </p:txBody>
      </p:sp>
    </p:spTree>
    <p:extLst>
      <p:ext uri="{BB962C8B-B14F-4D97-AF65-F5344CB8AC3E}">
        <p14:creationId xmlns:p14="http://schemas.microsoft.com/office/powerpoint/2010/main" xmlns="" val="3589086182"/>
      </p:ext>
    </p:extLst>
  </p:cSld>
  <p:clrMapOvr>
    <a:masterClrMapping/>
  </p:clrMapOvr>
  <mc:AlternateContent xmlns:mc="http://schemas.openxmlformats.org/markup-compatibility/2006">
    <mc:Choice xmlns:p14="http://schemas.microsoft.com/office/powerpoint/2010/main" xmlns="" Requires="p14">
      <p:transition spd="slow" p14:dur="2000" advTm="24141"/>
    </mc:Choice>
    <mc:Fallback>
      <p:transition spd="slow" advTm="2414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66" y="3244334"/>
            <a:ext cx="2302133" cy="369332"/>
          </a:xfrm>
          <a:prstGeom prst="rect">
            <a:avLst/>
          </a:prstGeom>
        </p:spPr>
        <p:txBody>
          <a:bodyPr wrap="square">
            <a:spAutoFit/>
          </a:bodyPr>
          <a:lstStyle/>
          <a:p>
            <a:r>
              <a:rPr lang="en-US" dirty="0"/>
              <a:t>￼</a:t>
            </a:r>
          </a:p>
        </p:txBody>
      </p:sp>
      <p:sp>
        <p:nvSpPr>
          <p:cNvPr id="10" name="Title 1"/>
          <p:cNvSpPr txBox="1">
            <a:spLocks/>
          </p:cNvSpPr>
          <p:nvPr/>
        </p:nvSpPr>
        <p:spPr>
          <a:xfrm>
            <a:off x="228600" y="228600"/>
            <a:ext cx="8686800" cy="1143000"/>
          </a:xfrm>
          <a:prstGeom prst="rect">
            <a:avLst/>
          </a:prstGeom>
          <a:solidFill>
            <a:schemeClr val="accent1">
              <a:lumMod val="60000"/>
              <a:lumOff val="4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smtClean="0">
                <a:solidFill>
                  <a:schemeClr val="bg1"/>
                </a:solidFill>
                <a:latin typeface="+mn-lt"/>
              </a:rPr>
              <a:t>COORDINATION SECTORIELLE : NOTE D’ORIENTATION</a:t>
            </a:r>
            <a:endParaRPr lang="fr-FR" sz="2400" b="1" dirty="0">
              <a:solidFill>
                <a:schemeClr val="bg1"/>
              </a:solidFill>
              <a:latin typeface="+mn-lt"/>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pPr/>
              <a:t>2</a:t>
            </a:fld>
            <a:endParaRPr lang="en-US"/>
          </a:p>
        </p:txBody>
      </p:sp>
      <p:pic>
        <p:nvPicPr>
          <p:cNvPr id="7" name="Picture 6"/>
          <p:cNvPicPr/>
          <p:nvPr/>
        </p:nvPicPr>
        <p:blipFill rotWithShape="1">
          <a:blip r:embed="rId3" cstate="print"/>
          <a:srcRect l="31077" t="6381" r="29869" b="5070"/>
          <a:stretch/>
        </p:blipFill>
        <p:spPr bwMode="auto">
          <a:xfrm>
            <a:off x="685800" y="1447800"/>
            <a:ext cx="3327171" cy="4986158"/>
          </a:xfrm>
          <a:prstGeom prst="rect">
            <a:avLst/>
          </a:prstGeom>
          <a:ln>
            <a:noFill/>
          </a:ln>
          <a:extLst>
            <a:ext uri="{53640926-AAD7-44D8-BBD7-CCE9431645EC}">
              <a14:shadowObscured xmlns:a14="http://schemas.microsoft.com/office/drawing/2010/main" xmlns=""/>
            </a:ext>
          </a:extLst>
        </p:spPr>
      </p:pic>
      <p:sp>
        <p:nvSpPr>
          <p:cNvPr id="3" name="Rectangle 2"/>
          <p:cNvSpPr/>
          <p:nvPr/>
        </p:nvSpPr>
        <p:spPr>
          <a:xfrm>
            <a:off x="4240083" y="2362200"/>
            <a:ext cx="4435734" cy="523220"/>
          </a:xfrm>
          <a:prstGeom prst="rect">
            <a:avLst/>
          </a:prstGeom>
        </p:spPr>
        <p:txBody>
          <a:bodyPr wrap="square">
            <a:spAutoFit/>
          </a:bodyPr>
          <a:lstStyle/>
          <a:p>
            <a:r>
              <a:rPr lang="fr-FR" sz="1400" dirty="0" smtClean="0">
                <a:solidFill>
                  <a:schemeClr val="accent1">
                    <a:lumMod val="60000"/>
                    <a:lumOff val="40000"/>
                  </a:schemeClr>
                </a:solidFill>
              </a:rPr>
              <a:t>http</a:t>
            </a:r>
            <a:r>
              <a:rPr lang="fr-FR" sz="1400" dirty="0">
                <a:solidFill>
                  <a:schemeClr val="accent1">
                    <a:lumMod val="60000"/>
                    <a:lumOff val="40000"/>
                  </a:schemeClr>
                </a:solidFill>
              </a:rPr>
              <a:t>://reliefweb.int/report/world/cluster-coordination-note-d-orientation-sur-la-coordination-sectorielle-pour-les</a:t>
            </a:r>
          </a:p>
        </p:txBody>
      </p:sp>
    </p:spTree>
    <p:extLst>
      <p:ext uri="{BB962C8B-B14F-4D97-AF65-F5344CB8AC3E}">
        <p14:creationId xmlns:p14="http://schemas.microsoft.com/office/powerpoint/2010/main" xmlns="" val="1761621184"/>
      </p:ext>
    </p:extLst>
  </p:cSld>
  <p:clrMapOvr>
    <a:masterClrMapping/>
  </p:clrMapOvr>
  <mc:AlternateContent xmlns:mc="http://schemas.openxmlformats.org/markup-compatibility/2006">
    <mc:Choice xmlns:p14="http://schemas.microsoft.com/office/powerpoint/2010/main" xmlns="" Requires="p14">
      <p:transition spd="slow" p14:dur="2000" advTm="39"/>
    </mc:Choice>
    <mc:Fallback>
      <p:transition spd="slow" advTm="3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28600" y="228600"/>
            <a:ext cx="8686800" cy="6096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smtClean="0">
                <a:solidFill>
                  <a:schemeClr val="bg1"/>
                </a:solidFill>
                <a:latin typeface="Arial" pitchFamily="34" charset="0"/>
                <a:cs typeface="Arial" pitchFamily="34" charset="0"/>
              </a:rPr>
              <a:t>QUESTIONS</a:t>
            </a:r>
            <a:endParaRPr lang="en-US" sz="2800" dirty="0">
              <a:solidFill>
                <a:schemeClr val="bg1"/>
              </a:solidFill>
              <a:latin typeface="Arial" pitchFamily="34" charset="0"/>
              <a:cs typeface="Arial" pitchFamily="34" charset="0"/>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9300" y="1361282"/>
            <a:ext cx="5105400" cy="447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011EA07C-EE9C-40C2-ADB5-5ED734F62BC1}" type="slidenum">
              <a:rPr lang="en-US" smtClean="0"/>
              <a:pPr/>
              <a:t>20</a:t>
            </a:fld>
            <a:endParaRPr lang="en-US"/>
          </a:p>
        </p:txBody>
      </p:sp>
    </p:spTree>
    <p:extLst>
      <p:ext uri="{BB962C8B-B14F-4D97-AF65-F5344CB8AC3E}">
        <p14:creationId xmlns:p14="http://schemas.microsoft.com/office/powerpoint/2010/main" xmlns="" val="2505172394"/>
      </p:ext>
    </p:extLst>
  </p:cSld>
  <p:clrMapOvr>
    <a:masterClrMapping/>
  </p:clrMapOvr>
  <mc:AlternateContent xmlns:mc="http://schemas.openxmlformats.org/markup-compatibility/2006">
    <mc:Choice xmlns:p14="http://schemas.microsoft.com/office/powerpoint/2010/main" xmlns="" Requires="p14">
      <p:transition spd="slow" p14:dur="2000" advTm="2441"/>
    </mc:Choice>
    <mc:Fallback>
      <p:transition spd="slow" advTm="244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9666" y="3244334"/>
            <a:ext cx="2302133" cy="369332"/>
          </a:xfrm>
          <a:prstGeom prst="rect">
            <a:avLst/>
          </a:prstGeom>
        </p:spPr>
        <p:txBody>
          <a:bodyPr wrap="square">
            <a:spAutoFit/>
          </a:bodyPr>
          <a:lstStyle/>
          <a:p>
            <a:r>
              <a:rPr lang="en-US" dirty="0"/>
              <a:t>￼</a:t>
            </a:r>
          </a:p>
        </p:txBody>
      </p:sp>
      <p:sp>
        <p:nvSpPr>
          <p:cNvPr id="10" name="Title 1"/>
          <p:cNvSpPr txBox="1">
            <a:spLocks/>
          </p:cNvSpPr>
          <p:nvPr/>
        </p:nvSpPr>
        <p:spPr>
          <a:xfrm>
            <a:off x="228600" y="228600"/>
            <a:ext cx="8686800" cy="762000"/>
          </a:xfrm>
          <a:prstGeom prst="rect">
            <a:avLst/>
          </a:prstGeom>
          <a:solidFill>
            <a:schemeClr val="accent1">
              <a:lumMod val="60000"/>
              <a:lumOff val="4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smtClean="0">
                <a:solidFill>
                  <a:srgbClr val="FFFFFF"/>
                </a:solidFill>
                <a:latin typeface="+mn-lt"/>
              </a:rPr>
              <a:t>RENFORCEMENT DE LA REPONSE HUMANITAIRE</a:t>
            </a:r>
            <a:endParaRPr lang="en-US" sz="2800" b="1" dirty="0">
              <a:solidFill>
                <a:srgbClr val="FFFFFF"/>
              </a:solidFill>
              <a:latin typeface="+mn-lt"/>
            </a:endParaRPr>
          </a:p>
        </p:txBody>
      </p:sp>
      <p:pic>
        <p:nvPicPr>
          <p:cNvPr id="8"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5900" y="2342421"/>
            <a:ext cx="6172200" cy="4183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11EA07C-EE9C-40C2-ADB5-5ED734F62BC1}" type="slidenum">
              <a:rPr lang="en-US" smtClean="0"/>
              <a:pPr/>
              <a:t>3</a:t>
            </a:fld>
            <a:endParaRPr lang="en-US"/>
          </a:p>
        </p:txBody>
      </p:sp>
      <p:pic>
        <p:nvPicPr>
          <p:cNvPr id="6" name="Picture 5"/>
          <p:cNvPicPr/>
          <p:nvPr/>
        </p:nvPicPr>
        <p:blipFill rotWithShape="1">
          <a:blip r:embed="rId4" cstate="print"/>
          <a:srcRect l="28418" t="38025" r="27210" b="46020"/>
          <a:stretch/>
        </p:blipFill>
        <p:spPr bwMode="auto">
          <a:xfrm>
            <a:off x="1485900" y="1094201"/>
            <a:ext cx="5852120" cy="1184002"/>
          </a:xfrm>
          <a:prstGeom prst="rect">
            <a:avLst/>
          </a:prstGeom>
          <a:ln>
            <a:noFill/>
          </a:ln>
          <a:extLst>
            <a:ext uri="{53640926-AAD7-44D8-BBD7-CCE9431645EC}">
              <a14:shadowObscured xmlns:a14="http://schemas.microsoft.com/office/drawing/2010/main" xmlns=""/>
            </a:ext>
          </a:extLst>
        </p:spPr>
      </p:pic>
      <p:sp>
        <p:nvSpPr>
          <p:cNvPr id="7" name="Isosceles Triangle 6"/>
          <p:cNvSpPr/>
          <p:nvPr/>
        </p:nvSpPr>
        <p:spPr>
          <a:xfrm>
            <a:off x="1752600" y="2438400"/>
            <a:ext cx="5791200" cy="1905000"/>
          </a:xfrm>
          <a:prstGeom prst="triangle">
            <a:avLst>
              <a:gd name="adj" fmla="val 485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Les 3 piliers de l’Agenda Transformatif</a:t>
            </a:r>
            <a:endParaRPr lang="fr-FR" sz="2000" b="1" dirty="0"/>
          </a:p>
        </p:txBody>
      </p:sp>
      <p:sp>
        <p:nvSpPr>
          <p:cNvPr id="9" name="Rectangle 8"/>
          <p:cNvSpPr/>
          <p:nvPr/>
        </p:nvSpPr>
        <p:spPr>
          <a:xfrm>
            <a:off x="5943600" y="4419600"/>
            <a:ext cx="1752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REDEVABILITE</a:t>
            </a:r>
            <a:endParaRPr lang="fr-FR" dirty="0">
              <a:solidFill>
                <a:schemeClr val="accent2"/>
              </a:solidFill>
            </a:endParaRPr>
          </a:p>
        </p:txBody>
      </p:sp>
    </p:spTree>
    <p:extLst>
      <p:ext uri="{BB962C8B-B14F-4D97-AF65-F5344CB8AC3E}">
        <p14:creationId xmlns:p14="http://schemas.microsoft.com/office/powerpoint/2010/main" xmlns="" val="4112333968"/>
      </p:ext>
    </p:extLst>
  </p:cSld>
  <p:clrMapOvr>
    <a:masterClrMapping/>
  </p:clrMapOvr>
  <mc:AlternateContent xmlns:mc="http://schemas.openxmlformats.org/markup-compatibility/2006">
    <mc:Choice xmlns:p14="http://schemas.microsoft.com/office/powerpoint/2010/main" xmlns="" Requires="p14">
      <p:transition spd="slow" p14:dur="2000" advTm="245"/>
    </mc:Choice>
    <mc:Fallback>
      <p:transition spd="slow" advTm="24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7886700" cy="536575"/>
          </a:xfrm>
        </p:spPr>
        <p:txBody>
          <a:bodyPr/>
          <a:lstStyle/>
          <a:p>
            <a:pPr marL="0" indent="0">
              <a:buNone/>
            </a:pPr>
            <a:r>
              <a:rPr lang="fr-FR" dirty="0" smtClean="0"/>
              <a:t>Les 6 fonctions principales </a:t>
            </a:r>
            <a:r>
              <a:rPr lang="fr-FR" dirty="0"/>
              <a:t>des groupes sectoriels au niveau national</a:t>
            </a:r>
            <a:endParaRPr lang="en-US" dirty="0"/>
          </a:p>
        </p:txBody>
      </p:sp>
      <p:sp>
        <p:nvSpPr>
          <p:cNvPr id="5" name="Title 1"/>
          <p:cNvSpPr txBox="1">
            <a:spLocks/>
          </p:cNvSpPr>
          <p:nvPr/>
        </p:nvSpPr>
        <p:spPr>
          <a:xfrm>
            <a:off x="228600" y="228600"/>
            <a:ext cx="8686800" cy="609600"/>
          </a:xfrm>
          <a:prstGeom prst="rect">
            <a:avLst/>
          </a:prstGeom>
          <a:solidFill>
            <a:schemeClr val="accent1">
              <a:lumMod val="60000"/>
              <a:lumOff val="4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smtClean="0">
                <a:solidFill>
                  <a:schemeClr val="bg1"/>
                </a:solidFill>
                <a:latin typeface="+mn-lt"/>
                <a:cs typeface="Arial" pitchFamily="34" charset="0"/>
              </a:rPr>
              <a:t>LES 6 FONCTIONS DES CLUSTERS</a:t>
            </a:r>
            <a:endParaRPr lang="en-US" sz="2800" b="1" dirty="0">
              <a:solidFill>
                <a:schemeClr val="bg1"/>
              </a:solidFill>
              <a:latin typeface="+mn-lt"/>
              <a:cs typeface="Arial" pitchFamily="34" charset="0"/>
            </a:endParaRPr>
          </a:p>
        </p:txBody>
      </p:sp>
      <p:graphicFrame>
        <p:nvGraphicFramePr>
          <p:cNvPr id="6" name="Diagram 5"/>
          <p:cNvGraphicFramePr/>
          <p:nvPr>
            <p:extLst>
              <p:ext uri="{D42A27DB-BD31-4B8C-83A1-F6EECF244321}">
                <p14:modId xmlns:p14="http://schemas.microsoft.com/office/powerpoint/2010/main" xmlns="" val="1046233036"/>
              </p:ext>
            </p:extLst>
          </p:nvPr>
        </p:nvGraphicFramePr>
        <p:xfrm>
          <a:off x="381000" y="1600200"/>
          <a:ext cx="845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52400" y="5791200"/>
            <a:ext cx="8991600" cy="584775"/>
          </a:xfrm>
          <a:prstGeom prst="rect">
            <a:avLst/>
          </a:prstGeom>
          <a:noFill/>
        </p:spPr>
        <p:txBody>
          <a:bodyPr wrap="square" rtlCol="0">
            <a:spAutoFit/>
          </a:bodyPr>
          <a:lstStyle/>
          <a:p>
            <a:pPr lvl="0"/>
            <a:r>
              <a:rPr lang="fr-FR" sz="1600" dirty="0"/>
              <a:t>Chaque Cluster est également responsable de l'intégration des </a:t>
            </a:r>
            <a:r>
              <a:rPr lang="fr-FR" sz="1600" dirty="0" smtClean="0"/>
              <a:t>aspects de </a:t>
            </a:r>
            <a:r>
              <a:rPr lang="fr-FR" sz="1600" dirty="0"/>
              <a:t>relèvement précoce et </a:t>
            </a:r>
            <a:r>
              <a:rPr lang="fr-FR" sz="1600" dirty="0" smtClean="0"/>
              <a:t>des thèmes transversaux tels que le </a:t>
            </a:r>
            <a:r>
              <a:rPr lang="fr-FR" sz="1600" dirty="0"/>
              <a:t>G</a:t>
            </a:r>
            <a:r>
              <a:rPr lang="fr-FR" sz="1600" dirty="0" smtClean="0"/>
              <a:t>enre</a:t>
            </a:r>
            <a:r>
              <a:rPr lang="fr-FR" sz="1600" dirty="0"/>
              <a:t>, </a:t>
            </a:r>
            <a:r>
              <a:rPr lang="fr-FR" sz="1600" dirty="0" smtClean="0"/>
              <a:t>l’âge, la </a:t>
            </a:r>
            <a:r>
              <a:rPr lang="fr-FR" sz="1600" dirty="0"/>
              <a:t>diversité, </a:t>
            </a:r>
            <a:r>
              <a:rPr lang="fr-FR" sz="1600" dirty="0" smtClean="0"/>
              <a:t>le VIH/sida </a:t>
            </a:r>
            <a:r>
              <a:rPr lang="fr-FR" sz="1600" dirty="0"/>
              <a:t>et </a:t>
            </a:r>
            <a:r>
              <a:rPr lang="fr-FR" sz="1600" dirty="0" smtClean="0"/>
              <a:t>l’environnement</a:t>
            </a:r>
            <a:r>
              <a:rPr lang="fr-FR" sz="1600" dirty="0"/>
              <a:t>. </a:t>
            </a:r>
            <a:endParaRPr lang="en-US" dirty="0"/>
          </a:p>
        </p:txBody>
      </p:sp>
      <p:sp>
        <p:nvSpPr>
          <p:cNvPr id="8" name="Slide Number Placeholder 7"/>
          <p:cNvSpPr>
            <a:spLocks noGrp="1"/>
          </p:cNvSpPr>
          <p:nvPr>
            <p:ph type="sldNum" sz="quarter" idx="12"/>
          </p:nvPr>
        </p:nvSpPr>
        <p:spPr/>
        <p:txBody>
          <a:bodyPr/>
          <a:lstStyle/>
          <a:p>
            <a:fld id="{011EA07C-EE9C-40C2-ADB5-5ED734F62BC1}" type="slidenum">
              <a:rPr lang="en-US" smtClean="0"/>
              <a:pPr/>
              <a:t>4</a:t>
            </a:fld>
            <a:endParaRPr lang="en-US"/>
          </a:p>
        </p:txBody>
      </p:sp>
    </p:spTree>
    <p:extLst>
      <p:ext uri="{BB962C8B-B14F-4D97-AF65-F5344CB8AC3E}">
        <p14:creationId xmlns:p14="http://schemas.microsoft.com/office/powerpoint/2010/main" xmlns="" val="2059091067"/>
      </p:ext>
    </p:extLst>
  </p:cSld>
  <p:clrMapOvr>
    <a:masterClrMapping/>
  </p:clrMapOvr>
  <mc:AlternateContent xmlns:mc="http://schemas.openxmlformats.org/markup-compatibility/2006">
    <mc:Choice xmlns:p14="http://schemas.microsoft.com/office/powerpoint/2010/main" xmlns="" Requires="p14">
      <p:transition spd="slow" p14:dur="2000" advTm="35"/>
    </mc:Choice>
    <mc:Fallback>
      <p:transition spd="slow" advTm="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a:bodyPr>
          <a:lstStyle/>
          <a:p>
            <a:r>
              <a:rPr lang="en-GB" sz="2800" b="1" dirty="0" smtClean="0">
                <a:solidFill>
                  <a:schemeClr val="bg1"/>
                </a:solidFill>
                <a:latin typeface="+mn-lt"/>
                <a:cs typeface="Arial" pitchFamily="34" charset="0"/>
              </a:rPr>
              <a:t>DÉSACTIVATION D’UN CLUSTER</a:t>
            </a:r>
            <a:endParaRPr lang="en-US" sz="2800" b="1" dirty="0">
              <a:solidFill>
                <a:schemeClr val="bg1"/>
              </a:solidFill>
              <a:latin typeface="+mn-lt"/>
              <a:cs typeface="Arial" pitchFamily="34" charset="0"/>
            </a:endParaRPr>
          </a:p>
        </p:txBody>
      </p:sp>
      <p:sp>
        <p:nvSpPr>
          <p:cNvPr id="4" name="TextBox 3"/>
          <p:cNvSpPr txBox="1"/>
          <p:nvPr/>
        </p:nvSpPr>
        <p:spPr>
          <a:xfrm>
            <a:off x="238812" y="4800600"/>
            <a:ext cx="8686800" cy="1692771"/>
          </a:xfrm>
          <a:prstGeom prst="rect">
            <a:avLst/>
          </a:prstGeom>
          <a:noFill/>
        </p:spPr>
        <p:txBody>
          <a:bodyPr wrap="square" rtlCol="0">
            <a:spAutoFit/>
          </a:bodyPr>
          <a:lstStyle/>
          <a:p>
            <a:r>
              <a:rPr lang="fr-CA" sz="2000" u="sng" dirty="0" smtClean="0"/>
              <a:t>Une désactivation efficace se base sur:</a:t>
            </a:r>
          </a:p>
          <a:p>
            <a:endParaRPr lang="fr-CA" sz="2000" u="sng" dirty="0" smtClean="0"/>
          </a:p>
          <a:p>
            <a:pPr marL="342900" indent="-342900">
              <a:buAutoNum type="alphaLcParenBoth"/>
            </a:pPr>
            <a:r>
              <a:rPr lang="fr-CA" sz="1600" dirty="0" smtClean="0"/>
              <a:t>Un examen régulier remettant en question la nécessité des clusters par le CR/CH et l’EHP;</a:t>
            </a:r>
          </a:p>
          <a:p>
            <a:pPr marL="342900" indent="-342900">
              <a:buAutoNum type="alphaLcParenBoth"/>
            </a:pPr>
            <a:endParaRPr lang="fr-CA" sz="1600" dirty="0" smtClean="0"/>
          </a:p>
          <a:p>
            <a:pPr marL="342900" indent="-342900">
              <a:buAutoNum type="alphaLcParenBoth"/>
            </a:pPr>
            <a:r>
              <a:rPr lang="fr-FR" sz="1600" dirty="0" smtClean="0"/>
              <a:t>Une </a:t>
            </a:r>
            <a:r>
              <a:rPr lang="fr-FR" sz="1600" dirty="0"/>
              <a:t>planification </a:t>
            </a:r>
            <a:r>
              <a:rPr lang="fr-FR" sz="1600" dirty="0" smtClean="0"/>
              <a:t>adéquate afin de mettre en place des mesures de transition, y compris le renforcement des capacités </a:t>
            </a:r>
            <a:r>
              <a:rPr lang="fr-FR" sz="1600" dirty="0"/>
              <a:t>et </a:t>
            </a:r>
            <a:r>
              <a:rPr lang="fr-FR" sz="1600" dirty="0" smtClean="0"/>
              <a:t>les phases préparatoires.</a:t>
            </a:r>
            <a:endParaRPr lang="fr-CA" sz="1600" dirty="0"/>
          </a:p>
        </p:txBody>
      </p:sp>
      <p:graphicFrame>
        <p:nvGraphicFramePr>
          <p:cNvPr id="5" name="Diagram 4"/>
          <p:cNvGraphicFramePr/>
          <p:nvPr>
            <p:extLst>
              <p:ext uri="{D42A27DB-BD31-4B8C-83A1-F6EECF244321}">
                <p14:modId xmlns:p14="http://schemas.microsoft.com/office/powerpoint/2010/main" xmlns="" val="1446386297"/>
              </p:ext>
            </p:extLst>
          </p:nvPr>
        </p:nvGraphicFramePr>
        <p:xfrm>
          <a:off x="1524000" y="2895600"/>
          <a:ext cx="52578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1008107"/>
            <a:ext cx="8686800" cy="2316019"/>
          </a:xfrm>
          <a:prstGeom prst="rect">
            <a:avLst/>
          </a:prstGeom>
          <a:noFill/>
        </p:spPr>
        <p:txBody>
          <a:bodyPr wrap="square" rtlCol="0">
            <a:spAutoFit/>
          </a:bodyPr>
          <a:lstStyle/>
          <a:p>
            <a:r>
              <a:rPr lang="fr-FR" sz="2000" dirty="0"/>
              <a:t>Q</a:t>
            </a:r>
            <a:r>
              <a:rPr lang="fr-FR" sz="2000" dirty="0" smtClean="0"/>
              <a:t>uand </a:t>
            </a:r>
            <a:r>
              <a:rPr lang="fr-FR" sz="2000" dirty="0"/>
              <a:t>au moins </a:t>
            </a:r>
            <a:r>
              <a:rPr lang="fr-FR" sz="2000" dirty="0" smtClean="0"/>
              <a:t>1 </a:t>
            </a:r>
            <a:r>
              <a:rPr lang="fr-FR" sz="2000" dirty="0"/>
              <a:t>des </a:t>
            </a:r>
            <a:r>
              <a:rPr lang="fr-FR" sz="2000" dirty="0" smtClean="0"/>
              <a:t>2 conditions est </a:t>
            </a:r>
            <a:r>
              <a:rPr lang="fr-FR" sz="2000" dirty="0"/>
              <a:t>présente</a:t>
            </a:r>
            <a:r>
              <a:rPr lang="fr-FR" sz="2000" dirty="0" smtClean="0"/>
              <a:t>:</a:t>
            </a:r>
          </a:p>
          <a:p>
            <a:endParaRPr lang="fr-FR" sz="1050" dirty="0"/>
          </a:p>
          <a:p>
            <a:pPr marL="457200" indent="-457200">
              <a:buAutoNum type="arabicPeriod"/>
            </a:pPr>
            <a:r>
              <a:rPr lang="fr-FR" sz="2000" dirty="0" smtClean="0"/>
              <a:t>La </a:t>
            </a:r>
            <a:r>
              <a:rPr lang="fr-FR" sz="2000" dirty="0"/>
              <a:t>situation humanitaire </a:t>
            </a:r>
            <a:r>
              <a:rPr lang="fr-FR" sz="2000" dirty="0" smtClean="0"/>
              <a:t>s’améliore</a:t>
            </a:r>
            <a:r>
              <a:rPr lang="fr-FR" sz="2000" dirty="0"/>
              <a:t>, réduisant de manière significative les besoins humanitaires et les lacunes </a:t>
            </a:r>
            <a:r>
              <a:rPr lang="fr-FR" sz="2000" dirty="0" smtClean="0"/>
              <a:t>d'interventions </a:t>
            </a:r>
            <a:r>
              <a:rPr lang="fr-FR" sz="2000" dirty="0"/>
              <a:t>et de </a:t>
            </a:r>
            <a:r>
              <a:rPr lang="fr-FR" sz="2000" dirty="0" smtClean="0"/>
              <a:t>coordination.</a:t>
            </a:r>
          </a:p>
          <a:p>
            <a:pPr marL="457200" indent="-457200">
              <a:buAutoNum type="arabicPeriod"/>
            </a:pPr>
            <a:endParaRPr lang="fr-FR" sz="1050" dirty="0"/>
          </a:p>
          <a:p>
            <a:pPr marL="442913" indent="-442913"/>
            <a:r>
              <a:rPr lang="fr-FR" sz="2000" dirty="0"/>
              <a:t>2. </a:t>
            </a:r>
            <a:r>
              <a:rPr lang="fr-FR" sz="2000" dirty="0" smtClean="0"/>
              <a:t>	Les </a:t>
            </a:r>
            <a:r>
              <a:rPr lang="fr-FR" sz="2000" dirty="0"/>
              <a:t>structures nationales acquièrent une capacité suffisante pour coordonner et répondre aux besoins humanitaires </a:t>
            </a:r>
            <a:r>
              <a:rPr lang="fr-FR" sz="2000" dirty="0" smtClean="0"/>
              <a:t>en </a:t>
            </a:r>
            <a:r>
              <a:rPr lang="fr-FR" sz="2000" dirty="0"/>
              <a:t>ligne avec les principes humanitaires.</a:t>
            </a:r>
            <a:endParaRPr lang="en-US" sz="2000" dirty="0"/>
          </a:p>
        </p:txBody>
      </p:sp>
    </p:spTree>
    <p:extLst>
      <p:ext uri="{BB962C8B-B14F-4D97-AF65-F5344CB8AC3E}">
        <p14:creationId xmlns:p14="http://schemas.microsoft.com/office/powerpoint/2010/main" xmlns="" val="833836706"/>
      </p:ext>
    </p:extLst>
  </p:cSld>
  <p:clrMapOvr>
    <a:masterClrMapping/>
  </p:clrMapOvr>
  <mc:AlternateContent xmlns:mc="http://schemas.openxmlformats.org/markup-compatibility/2006">
    <mc:Choice xmlns:p14="http://schemas.microsoft.com/office/powerpoint/2010/main" xmlns="" Requires="p14">
      <p:transition spd="slow" p14:dur="2000" advTm="172"/>
    </mc:Choice>
    <mc:Fallback>
      <p:transition spd="slow" advTm="1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a:bodyPr>
          <a:lstStyle/>
          <a:p>
            <a:r>
              <a:rPr lang="en-US" sz="2800" b="1" dirty="0" smtClean="0">
                <a:solidFill>
                  <a:schemeClr val="bg1"/>
                </a:solidFill>
                <a:latin typeface="+mn-lt"/>
                <a:cs typeface="Arial" pitchFamily="34" charset="0"/>
              </a:rPr>
              <a:t>AGENCE CHEF DE FILE</a:t>
            </a:r>
            <a:endParaRPr lang="en-US" sz="2800" b="1" dirty="0">
              <a:solidFill>
                <a:schemeClr val="bg1"/>
              </a:solidFill>
              <a:latin typeface="+mn-lt"/>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13001694"/>
              </p:ext>
            </p:extLst>
          </p:nvPr>
        </p:nvGraphicFramePr>
        <p:xfrm>
          <a:off x="533400" y="3276600"/>
          <a:ext cx="8105458" cy="1066800"/>
        </p:xfrm>
        <a:graphic>
          <a:graphicData uri="http://schemas.openxmlformats.org/drawingml/2006/table">
            <a:tbl>
              <a:tblPr/>
              <a:tblGrid>
                <a:gridCol w="1552669"/>
                <a:gridCol w="1894782"/>
                <a:gridCol w="1552669"/>
                <a:gridCol w="1552669"/>
                <a:gridCol w="1552669"/>
              </a:tblGrid>
              <a:tr h="1066800">
                <a:tc>
                  <a:txBody>
                    <a:bodyPr/>
                    <a:lstStyle/>
                    <a:p>
                      <a:pPr algn="ctr" fontAlgn="ctr"/>
                      <a:r>
                        <a:rPr lang="en-US" sz="1800" b="1" i="0" u="none" strike="noStrike" dirty="0">
                          <a:solidFill>
                            <a:srgbClr val="FFFFFF"/>
                          </a:solidFill>
                          <a:effectLst/>
                          <a:latin typeface="Arial"/>
                        </a:rPr>
                        <a:t>NUTRITION                        CLUSTER</a:t>
                      </a:r>
                    </a:p>
                  </a:txBody>
                  <a:tcPr marL="9525" marR="9525" marT="9525" marB="0" anchor="ctr">
                    <a:lnL>
                      <a:noFill/>
                    </a:lnL>
                    <a:lnR>
                      <a:noFill/>
                    </a:lnR>
                    <a:lnT>
                      <a:noFill/>
                    </a:lnT>
                    <a:lnB>
                      <a:noFill/>
                    </a:lnB>
                    <a:solidFill>
                      <a:srgbClr val="92D050"/>
                    </a:solidFill>
                  </a:tcPr>
                </a:tc>
                <a:tc>
                  <a:txBody>
                    <a:bodyPr/>
                    <a:lstStyle/>
                    <a:p>
                      <a:pPr algn="ctr" fontAlgn="ctr"/>
                      <a:r>
                        <a:rPr lang="en-US" sz="2000" b="1" i="0" u="none" strike="noStrike" dirty="0">
                          <a:solidFill>
                            <a:srgbClr val="FFFFFF"/>
                          </a:solidFill>
                          <a:effectLst/>
                          <a:latin typeface="Arial"/>
                        </a:rPr>
                        <a:t>WASH              </a:t>
                      </a:r>
                      <a:endParaRPr lang="en-US" sz="2000" b="1" i="0" u="none" strike="noStrike" dirty="0" smtClean="0">
                        <a:solidFill>
                          <a:srgbClr val="FFFFFF"/>
                        </a:solidFill>
                        <a:effectLst/>
                        <a:latin typeface="Arial"/>
                      </a:endParaRPr>
                    </a:p>
                    <a:p>
                      <a:pPr algn="ctr" fontAlgn="ctr"/>
                      <a:r>
                        <a:rPr lang="en-US" sz="2000" b="1" i="0" u="none" strike="noStrike" dirty="0" smtClean="0">
                          <a:solidFill>
                            <a:srgbClr val="FFFFFF"/>
                          </a:solidFill>
                          <a:effectLst/>
                          <a:latin typeface="Arial"/>
                        </a:rPr>
                        <a:t>   </a:t>
                      </a:r>
                      <a:r>
                        <a:rPr lang="en-US" sz="2000" b="1" i="0" u="none" strike="noStrike" dirty="0">
                          <a:solidFill>
                            <a:srgbClr val="FFFFFF"/>
                          </a:solidFill>
                          <a:effectLst/>
                          <a:latin typeface="Arial"/>
                        </a:rPr>
                        <a:t>CLUSTER</a:t>
                      </a:r>
                    </a:p>
                  </a:txBody>
                  <a:tcPr marL="9525" marR="9525" marT="9525" marB="0" anchor="ctr">
                    <a:lnL>
                      <a:noFill/>
                    </a:lnL>
                    <a:lnR>
                      <a:noFill/>
                    </a:lnR>
                    <a:lnT>
                      <a:noFill/>
                    </a:lnT>
                    <a:lnB>
                      <a:noFill/>
                    </a:lnB>
                    <a:solidFill>
                      <a:srgbClr val="538DD5"/>
                    </a:solidFill>
                  </a:tcPr>
                </a:tc>
                <a:tc>
                  <a:txBody>
                    <a:bodyPr/>
                    <a:lstStyle/>
                    <a:p>
                      <a:pPr algn="ctr" fontAlgn="ctr"/>
                      <a:r>
                        <a:rPr lang="en-US" sz="1800" b="1" i="0" u="none" strike="noStrike" dirty="0">
                          <a:solidFill>
                            <a:srgbClr val="FFFFFF"/>
                          </a:solidFill>
                          <a:effectLst/>
                          <a:latin typeface="Arial"/>
                        </a:rPr>
                        <a:t>EDUCATION                      CLUSTER</a:t>
                      </a:r>
                    </a:p>
                  </a:txBody>
                  <a:tcPr marL="9525" marR="9525" marT="9525" marB="0" anchor="ctr">
                    <a:lnL>
                      <a:noFill/>
                    </a:lnL>
                    <a:lnR>
                      <a:noFill/>
                    </a:lnR>
                    <a:lnT>
                      <a:noFill/>
                    </a:lnT>
                    <a:lnB>
                      <a:noFill/>
                    </a:lnB>
                    <a:solidFill>
                      <a:srgbClr val="60497A"/>
                    </a:solidFill>
                  </a:tcPr>
                </a:tc>
                <a:tc>
                  <a:txBody>
                    <a:bodyPr/>
                    <a:lstStyle/>
                    <a:p>
                      <a:pPr algn="ctr" fontAlgn="ctr"/>
                      <a:r>
                        <a:rPr lang="en-US" sz="1600" b="1" i="0" u="none" strike="noStrike" dirty="0" smtClean="0">
                          <a:solidFill>
                            <a:srgbClr val="FFFFFF"/>
                          </a:solidFill>
                          <a:effectLst/>
                          <a:latin typeface="Arial"/>
                        </a:rPr>
                        <a:t>CHILD PROTECTION AOR </a:t>
                      </a:r>
                      <a:endParaRPr lang="en-US" sz="1600" b="1" i="0" u="none" strike="noStrike" dirty="0">
                        <a:solidFill>
                          <a:srgbClr val="FFFFFF"/>
                        </a:solidFill>
                        <a:effectLst/>
                        <a:latin typeface="Arial"/>
                      </a:endParaRPr>
                    </a:p>
                  </a:txBody>
                  <a:tcPr marL="9525" marR="9525" marT="9525" marB="0" anchor="ctr">
                    <a:lnL>
                      <a:noFill/>
                    </a:lnL>
                    <a:lnR>
                      <a:noFill/>
                    </a:lnR>
                    <a:lnT>
                      <a:noFill/>
                    </a:lnT>
                    <a:lnB>
                      <a:noFill/>
                    </a:lnB>
                    <a:solidFill>
                      <a:srgbClr val="C00000"/>
                    </a:solidFill>
                  </a:tcPr>
                </a:tc>
                <a:tc>
                  <a:txBody>
                    <a:bodyPr/>
                    <a:lstStyle/>
                    <a:p>
                      <a:pPr algn="ctr" fontAlgn="ctr"/>
                      <a:r>
                        <a:rPr lang="en-US" sz="1600" b="1" i="0" u="none" strike="noStrike" dirty="0" smtClean="0">
                          <a:solidFill>
                            <a:srgbClr val="FFFFFF"/>
                          </a:solidFill>
                          <a:effectLst/>
                          <a:latin typeface="Arial"/>
                        </a:rPr>
                        <a:t>GENDER </a:t>
                      </a:r>
                      <a:r>
                        <a:rPr lang="en-US" sz="1600" b="1" i="0" u="none" strike="noStrike" dirty="0">
                          <a:solidFill>
                            <a:srgbClr val="FFFFFF"/>
                          </a:solidFill>
                          <a:effectLst/>
                          <a:latin typeface="Arial"/>
                        </a:rPr>
                        <a:t>BASED </a:t>
                      </a:r>
                      <a:r>
                        <a:rPr lang="en-US" sz="1600" b="1" i="0" u="none" strike="noStrike" dirty="0" smtClean="0">
                          <a:solidFill>
                            <a:srgbClr val="FFFFFF"/>
                          </a:solidFill>
                          <a:effectLst/>
                          <a:latin typeface="Arial"/>
                        </a:rPr>
                        <a:t>VIOLENCE AOR </a:t>
                      </a:r>
                      <a:endParaRPr lang="en-US" sz="1600" b="1" i="0" u="none" strike="noStrike" dirty="0">
                        <a:solidFill>
                          <a:srgbClr val="FFFFFF"/>
                        </a:solidFill>
                        <a:effectLst/>
                        <a:latin typeface="Arial"/>
                      </a:endParaRPr>
                    </a:p>
                  </a:txBody>
                  <a:tcPr marL="9525" marR="9525" marT="9525" marB="0" anchor="ctr">
                    <a:lnL>
                      <a:noFill/>
                    </a:lnL>
                    <a:lnR>
                      <a:noFill/>
                    </a:lnR>
                    <a:lnT>
                      <a:noFill/>
                    </a:lnT>
                    <a:lnB>
                      <a:noFill/>
                    </a:lnB>
                    <a:solidFill>
                      <a:srgbClr val="E26B0A"/>
                    </a:solidFill>
                  </a:tcPr>
                </a:tc>
              </a:tr>
            </a:tbl>
          </a:graphicData>
        </a:graphic>
      </p:graphicFrame>
      <p:sp>
        <p:nvSpPr>
          <p:cNvPr id="5" name="TextBox 4"/>
          <p:cNvSpPr txBox="1"/>
          <p:nvPr/>
        </p:nvSpPr>
        <p:spPr>
          <a:xfrm>
            <a:off x="228600" y="1143000"/>
            <a:ext cx="8686800" cy="1015663"/>
          </a:xfrm>
          <a:prstGeom prst="rect">
            <a:avLst/>
          </a:prstGeom>
          <a:noFill/>
        </p:spPr>
        <p:txBody>
          <a:bodyPr wrap="square" rtlCol="0">
            <a:spAutoFit/>
          </a:bodyPr>
          <a:lstStyle/>
          <a:p>
            <a:r>
              <a:rPr lang="fr-FR" sz="2000" dirty="0"/>
              <a:t>Pour garantir que la communauté humanitaire répond aux besoins des personnes </a:t>
            </a:r>
            <a:r>
              <a:rPr lang="fr-FR" sz="2000" dirty="0" smtClean="0"/>
              <a:t>affectées </a:t>
            </a:r>
            <a:r>
              <a:rPr lang="fr-FR" sz="2000" dirty="0"/>
              <a:t>par des conflits ou </a:t>
            </a:r>
            <a:r>
              <a:rPr lang="fr-FR" sz="2000" dirty="0" smtClean="0"/>
              <a:t>des désastres </a:t>
            </a:r>
            <a:r>
              <a:rPr lang="fr-FR" sz="2000" dirty="0"/>
              <a:t>de manière </a:t>
            </a:r>
            <a:r>
              <a:rPr lang="fr-FR" sz="2000" dirty="0">
                <a:solidFill>
                  <a:schemeClr val="accent1">
                    <a:lumMod val="60000"/>
                    <a:lumOff val="40000"/>
                  </a:schemeClr>
                </a:solidFill>
              </a:rPr>
              <a:t>fiable, efficace, </a:t>
            </a:r>
            <a:r>
              <a:rPr lang="fr-FR" sz="2000" dirty="0" smtClean="0">
                <a:solidFill>
                  <a:schemeClr val="accent1">
                    <a:lumMod val="60000"/>
                    <a:lumOff val="40000"/>
                  </a:schemeClr>
                </a:solidFill>
              </a:rPr>
              <a:t>inclusive et en </a:t>
            </a:r>
            <a:r>
              <a:rPr lang="fr-FR" sz="2000" dirty="0">
                <a:solidFill>
                  <a:schemeClr val="accent1">
                    <a:lumMod val="60000"/>
                    <a:lumOff val="40000"/>
                  </a:schemeClr>
                </a:solidFill>
              </a:rPr>
              <a:t>respectant les principes humanitaires.</a:t>
            </a:r>
          </a:p>
        </p:txBody>
      </p:sp>
      <p:sp>
        <p:nvSpPr>
          <p:cNvPr id="10" name="TextBox 9"/>
          <p:cNvSpPr txBox="1"/>
          <p:nvPr/>
        </p:nvSpPr>
        <p:spPr>
          <a:xfrm>
            <a:off x="228600" y="2286000"/>
            <a:ext cx="8686800" cy="3416320"/>
          </a:xfrm>
          <a:prstGeom prst="rect">
            <a:avLst/>
          </a:prstGeom>
          <a:noFill/>
        </p:spPr>
        <p:txBody>
          <a:bodyPr wrap="square" rtlCol="0">
            <a:spAutoFit/>
          </a:bodyPr>
          <a:lstStyle/>
          <a:p>
            <a:r>
              <a:rPr lang="fr-CA" sz="2000" dirty="0" smtClean="0"/>
              <a:t>UNICEF est l’agence chef de file pour </a:t>
            </a:r>
            <a:r>
              <a:rPr lang="fr-CA" sz="2000" b="1" dirty="0" smtClean="0">
                <a:solidFill>
                  <a:schemeClr val="accent1">
                    <a:lumMod val="60000"/>
                    <a:lumOff val="40000"/>
                  </a:schemeClr>
                </a:solidFill>
              </a:rPr>
              <a:t>3 Clusters </a:t>
            </a:r>
            <a:r>
              <a:rPr lang="fr-CA" sz="2000" dirty="0" smtClean="0"/>
              <a:t>et </a:t>
            </a:r>
            <a:r>
              <a:rPr lang="fr-CA" sz="2000" b="1" dirty="0" smtClean="0">
                <a:solidFill>
                  <a:schemeClr val="accent1">
                    <a:lumMod val="60000"/>
                    <a:lumOff val="40000"/>
                  </a:schemeClr>
                </a:solidFill>
              </a:rPr>
              <a:t>2 domaines de compétence (</a:t>
            </a:r>
            <a:r>
              <a:rPr lang="fr-CA" sz="2000" b="1" dirty="0" err="1" smtClean="0">
                <a:solidFill>
                  <a:schemeClr val="accent1">
                    <a:lumMod val="60000"/>
                    <a:lumOff val="40000"/>
                  </a:schemeClr>
                </a:solidFill>
              </a:rPr>
              <a:t>AoR</a:t>
            </a:r>
            <a:r>
              <a:rPr lang="fr-CA" sz="2000" b="1" dirty="0" smtClean="0">
                <a:solidFill>
                  <a:schemeClr val="accent1">
                    <a:lumMod val="60000"/>
                    <a:lumOff val="40000"/>
                  </a:schemeClr>
                </a:solidFill>
              </a:rPr>
              <a:t>)</a:t>
            </a:r>
            <a:r>
              <a:rPr lang="fr-CA" sz="2000" dirty="0" smtClean="0"/>
              <a:t>:</a:t>
            </a:r>
          </a:p>
          <a:p>
            <a:endParaRPr lang="en-US" sz="2000" dirty="0"/>
          </a:p>
          <a:p>
            <a:endParaRPr lang="en-US" sz="2000" dirty="0" smtClean="0"/>
          </a:p>
          <a:p>
            <a:endParaRPr lang="en-US" sz="2000" dirty="0" smtClean="0"/>
          </a:p>
          <a:p>
            <a:endParaRPr lang="en-US" sz="1200" dirty="0" smtClean="0"/>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endParaRPr lang="en-US" sz="1200" dirty="0" smtClean="0"/>
          </a:p>
          <a:p>
            <a:pPr marL="285750" indent="-285750">
              <a:buFont typeface="Wingdings" panose="05000000000000000000" pitchFamily="2" charset="2"/>
              <a:buChar char="§"/>
            </a:pPr>
            <a:endParaRPr lang="en-US" sz="1200" dirty="0" smtClean="0"/>
          </a:p>
          <a:p>
            <a:endParaRPr lang="en-US" sz="1200" dirty="0" smtClean="0"/>
          </a:p>
          <a:p>
            <a:endParaRPr lang="en-US" sz="1200" b="1" u="sng" dirty="0" smtClean="0"/>
          </a:p>
          <a:p>
            <a:endParaRPr lang="en-US" sz="1200" b="1" u="sng" dirty="0"/>
          </a:p>
          <a:p>
            <a:endParaRPr lang="en-US" sz="1200" b="1" u="sng" dirty="0" smtClean="0"/>
          </a:p>
          <a:p>
            <a:endParaRPr lang="en-US" sz="2000" dirty="0"/>
          </a:p>
        </p:txBody>
      </p:sp>
      <p:sp>
        <p:nvSpPr>
          <p:cNvPr id="4" name="TextBox 3"/>
          <p:cNvSpPr txBox="1"/>
          <p:nvPr/>
        </p:nvSpPr>
        <p:spPr>
          <a:xfrm>
            <a:off x="3246783" y="5687391"/>
            <a:ext cx="184666" cy="369332"/>
          </a:xfrm>
          <a:prstGeom prst="rect">
            <a:avLst/>
          </a:prstGeom>
          <a:noFill/>
        </p:spPr>
        <p:txBody>
          <a:bodyPr wrap="none" rtlCol="0">
            <a:spAutoFit/>
          </a:bodyPr>
          <a:lstStyle/>
          <a:p>
            <a:endParaRPr lang="en-US" dirty="0"/>
          </a:p>
        </p:txBody>
      </p:sp>
      <p:sp>
        <p:nvSpPr>
          <p:cNvPr id="7" name="Rectangle 6"/>
          <p:cNvSpPr/>
          <p:nvPr/>
        </p:nvSpPr>
        <p:spPr>
          <a:xfrm>
            <a:off x="609600" y="3276600"/>
            <a:ext cx="14478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CLUSTER NUTRITION</a:t>
            </a:r>
            <a:endParaRPr lang="fr-FR" b="1" dirty="0"/>
          </a:p>
        </p:txBody>
      </p:sp>
      <p:sp>
        <p:nvSpPr>
          <p:cNvPr id="8" name="Rectangle 7"/>
          <p:cNvSpPr/>
          <p:nvPr/>
        </p:nvSpPr>
        <p:spPr>
          <a:xfrm>
            <a:off x="2133600" y="3276600"/>
            <a:ext cx="18288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CLUSTER WASH</a:t>
            </a:r>
            <a:endParaRPr lang="fr-FR" b="1" dirty="0"/>
          </a:p>
        </p:txBody>
      </p:sp>
      <p:sp>
        <p:nvSpPr>
          <p:cNvPr id="9" name="Rectangle 8"/>
          <p:cNvSpPr/>
          <p:nvPr/>
        </p:nvSpPr>
        <p:spPr>
          <a:xfrm>
            <a:off x="4038600" y="3352800"/>
            <a:ext cx="1447800" cy="990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CLUSTER EDUCATION</a:t>
            </a:r>
            <a:endParaRPr lang="fr-FR" b="1" dirty="0"/>
          </a:p>
        </p:txBody>
      </p:sp>
      <p:sp>
        <p:nvSpPr>
          <p:cNvPr id="11" name="Rectangle 10"/>
          <p:cNvSpPr/>
          <p:nvPr/>
        </p:nvSpPr>
        <p:spPr>
          <a:xfrm>
            <a:off x="5562600" y="3276600"/>
            <a:ext cx="1447800" cy="990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AOR PROTECTION DE L’ENFANCE</a:t>
            </a:r>
            <a:endParaRPr lang="fr-FR" b="1" dirty="0"/>
          </a:p>
        </p:txBody>
      </p:sp>
      <p:sp>
        <p:nvSpPr>
          <p:cNvPr id="12" name="Rectangle 11"/>
          <p:cNvSpPr/>
          <p:nvPr/>
        </p:nvSpPr>
        <p:spPr>
          <a:xfrm>
            <a:off x="7086600" y="3276600"/>
            <a:ext cx="1524000" cy="9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AOR VIOLENCES BASEES SUR LE GENRE</a:t>
            </a:r>
            <a:endParaRPr lang="fr-FR" b="1" dirty="0"/>
          </a:p>
        </p:txBody>
      </p:sp>
    </p:spTree>
    <p:extLst>
      <p:ext uri="{BB962C8B-B14F-4D97-AF65-F5344CB8AC3E}">
        <p14:creationId xmlns:p14="http://schemas.microsoft.com/office/powerpoint/2010/main" xmlns="" val="4091233875"/>
      </p:ext>
    </p:extLst>
  </p:cSld>
  <p:clrMapOvr>
    <a:masterClrMapping/>
  </p:clrMapOvr>
  <mc:AlternateContent xmlns:mc="http://schemas.openxmlformats.org/markup-compatibility/2006">
    <mc:Choice xmlns:p14="http://schemas.microsoft.com/office/powerpoint/2010/main" xmlns="" Requires="p14">
      <p:transition spd="slow" p14:dur="2000" advTm="1561"/>
    </mc:Choice>
    <mc:Fallback>
      <p:transition spd="slow" advTm="156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a:bodyPr>
          <a:lstStyle/>
          <a:p>
            <a:r>
              <a:rPr lang="en-US" sz="2800" b="1" dirty="0" smtClean="0">
                <a:solidFill>
                  <a:schemeClr val="bg1"/>
                </a:solidFill>
                <a:latin typeface="+mn-lt"/>
                <a:cs typeface="Arial" pitchFamily="34" charset="0"/>
              </a:rPr>
              <a:t>PARTAGE DES FONCTIONS DE DIRECTION</a:t>
            </a:r>
            <a:endParaRPr lang="en-US" sz="2800" b="1" dirty="0">
              <a:solidFill>
                <a:schemeClr val="bg1"/>
              </a:solidFill>
              <a:latin typeface="+mn-lt"/>
              <a:cs typeface="Arial" pitchFamily="34" charset="0"/>
            </a:endParaRPr>
          </a:p>
        </p:txBody>
      </p:sp>
      <p:sp>
        <p:nvSpPr>
          <p:cNvPr id="5" name="TextBox 4"/>
          <p:cNvSpPr txBox="1"/>
          <p:nvPr/>
        </p:nvSpPr>
        <p:spPr>
          <a:xfrm>
            <a:off x="228600" y="1219200"/>
            <a:ext cx="5257800" cy="4832092"/>
          </a:xfrm>
          <a:prstGeom prst="rect">
            <a:avLst/>
          </a:prstGeom>
          <a:noFill/>
        </p:spPr>
        <p:txBody>
          <a:bodyPr wrap="square" rtlCol="0">
            <a:spAutoFit/>
          </a:bodyPr>
          <a:lstStyle/>
          <a:p>
            <a:r>
              <a:rPr lang="fr-CA" b="1" dirty="0" smtClean="0"/>
              <a:t>Lorsque le leadership du Cluster est partagé il y a un engagement plus fort et une meilleure coordination.</a:t>
            </a:r>
          </a:p>
          <a:p>
            <a:endParaRPr lang="fr-CA" sz="1600" dirty="0" smtClean="0"/>
          </a:p>
          <a:p>
            <a:r>
              <a:rPr lang="fr-CA" sz="1600" dirty="0" smtClean="0"/>
              <a:t>La sélection devrait être basée sur:</a:t>
            </a:r>
          </a:p>
          <a:p>
            <a:pPr marL="285750" indent="-285750">
              <a:buFont typeface="Wingdings" panose="05000000000000000000" pitchFamily="2" charset="2"/>
              <a:buChar char="ü"/>
            </a:pPr>
            <a:endParaRPr lang="fr-CA" sz="1600" dirty="0" smtClean="0"/>
          </a:p>
          <a:p>
            <a:pPr marL="400050" indent="-400050">
              <a:buFontTx/>
              <a:buAutoNum type="romanLcParenR"/>
            </a:pPr>
            <a:r>
              <a:rPr lang="fr-FR" sz="1600" dirty="0" smtClean="0"/>
              <a:t>sa </a:t>
            </a:r>
            <a:r>
              <a:rPr lang="fr-FR" sz="1600" dirty="0"/>
              <a:t>pertinence opérationnelle et technique en situation </a:t>
            </a:r>
            <a:r>
              <a:rPr lang="fr-FR" sz="1600" dirty="0" smtClean="0"/>
              <a:t>d’urgence;</a:t>
            </a:r>
            <a:endParaRPr lang="fr-FR" sz="1600" dirty="0"/>
          </a:p>
          <a:p>
            <a:pPr marL="400050" indent="-400050">
              <a:buFontTx/>
              <a:buAutoNum type="romanLcParenR"/>
            </a:pPr>
            <a:r>
              <a:rPr lang="fr-FR" sz="1600" dirty="0" smtClean="0"/>
              <a:t>sa </a:t>
            </a:r>
            <a:r>
              <a:rPr lang="fr-FR" sz="1600" dirty="0"/>
              <a:t>capacité à fournir un personnel ayant une expérience </a:t>
            </a:r>
            <a:r>
              <a:rPr lang="fr-FR" sz="1600" dirty="0" smtClean="0"/>
              <a:t>appropriée;</a:t>
            </a:r>
            <a:endParaRPr lang="fr-FR" sz="1600" dirty="0"/>
          </a:p>
          <a:p>
            <a:pPr marL="400050" lvl="0" indent="-400050">
              <a:buFontTx/>
              <a:buAutoNum type="romanLcParenR"/>
            </a:pPr>
            <a:r>
              <a:rPr lang="fr-FR" sz="1600" dirty="0"/>
              <a:t>son engagement à contribuer </a:t>
            </a:r>
            <a:r>
              <a:rPr lang="fr-FR" sz="1600" dirty="0" smtClean="0"/>
              <a:t>régulièrement;</a:t>
            </a:r>
          </a:p>
          <a:p>
            <a:pPr marL="400050" lvl="0" indent="-400050">
              <a:buFontTx/>
              <a:buAutoNum type="romanLcParenR"/>
            </a:pPr>
            <a:r>
              <a:rPr lang="fr-CA" sz="1600" dirty="0" smtClean="0"/>
              <a:t>Sa capacité </a:t>
            </a:r>
            <a:r>
              <a:rPr lang="fr-CA" sz="1600" dirty="0"/>
              <a:t>à contribuer </a:t>
            </a:r>
            <a:r>
              <a:rPr lang="fr-CA" sz="1600" dirty="0" smtClean="0"/>
              <a:t>stratégiquement.</a:t>
            </a:r>
            <a:br>
              <a:rPr lang="fr-CA" sz="1600" dirty="0" smtClean="0"/>
            </a:br>
            <a:endParaRPr lang="fr-CA" sz="1600" dirty="0" smtClean="0"/>
          </a:p>
          <a:p>
            <a:pPr marL="285750" lvl="0" indent="-285750">
              <a:buFont typeface="Wingdings" panose="05000000000000000000" pitchFamily="2" charset="2"/>
              <a:buChar char="ü"/>
            </a:pPr>
            <a:r>
              <a:rPr lang="fr-FR" sz="1600" dirty="0"/>
              <a:t>Sélection des agences co-lead par un processus ouvert et transparent</a:t>
            </a:r>
            <a:r>
              <a:rPr lang="fr-FR" sz="1600" dirty="0" smtClean="0"/>
              <a:t>.</a:t>
            </a:r>
          </a:p>
          <a:p>
            <a:pPr marL="285750" lvl="0" indent="-285750">
              <a:buFont typeface="Wingdings" panose="05000000000000000000" pitchFamily="2" charset="2"/>
              <a:buChar char="ü"/>
            </a:pPr>
            <a:r>
              <a:rPr lang="fr-FR" sz="1600" dirty="0"/>
              <a:t>Lettres </a:t>
            </a:r>
            <a:r>
              <a:rPr lang="fr-FR" sz="1600" dirty="0" smtClean="0"/>
              <a:t>d'entente ou </a:t>
            </a:r>
            <a:r>
              <a:rPr lang="fr-FR" sz="1600" dirty="0" err="1" smtClean="0"/>
              <a:t>TdR</a:t>
            </a:r>
            <a:r>
              <a:rPr lang="fr-FR" sz="1600" dirty="0" smtClean="0"/>
              <a:t> développés </a:t>
            </a:r>
            <a:r>
              <a:rPr lang="fr-FR" sz="1600" dirty="0"/>
              <a:t>pour assurer </a:t>
            </a:r>
            <a:r>
              <a:rPr lang="fr-FR" sz="1600" dirty="0" smtClean="0"/>
              <a:t>que </a:t>
            </a:r>
            <a:r>
              <a:rPr lang="fr-FR" sz="1600" dirty="0"/>
              <a:t>toutes les parties ont une </a:t>
            </a:r>
            <a:r>
              <a:rPr lang="fr-FR" sz="1600" dirty="0" smtClean="0"/>
              <a:t>compréhension commune.</a:t>
            </a:r>
            <a:r>
              <a:rPr lang="fr-CA" sz="1600" dirty="0" smtClean="0"/>
              <a:t> </a:t>
            </a:r>
          </a:p>
          <a:p>
            <a:pPr marL="285750" lvl="0" indent="-285750">
              <a:buFont typeface="Wingdings" panose="05000000000000000000" pitchFamily="2" charset="2"/>
              <a:buChar char="ü"/>
            </a:pPr>
            <a:r>
              <a:rPr lang="fr-CA" sz="1600" dirty="0"/>
              <a:t>P</a:t>
            </a:r>
            <a:r>
              <a:rPr lang="fr-FR" sz="1600" dirty="0" err="1" smtClean="0"/>
              <a:t>lusieurs</a:t>
            </a:r>
            <a:r>
              <a:rPr lang="fr-FR" sz="1600" dirty="0" smtClean="0"/>
              <a:t> </a:t>
            </a:r>
            <a:r>
              <a:rPr lang="fr-FR" sz="1600" dirty="0"/>
              <a:t>termes sont utilisés pour décrire le leadership </a:t>
            </a:r>
            <a:r>
              <a:rPr lang="fr-FR" sz="1600" dirty="0" smtClean="0"/>
              <a:t>partagé: co-lead, co-animateur</a:t>
            </a:r>
            <a:r>
              <a:rPr lang="fr-FR" sz="1600" dirty="0"/>
              <a:t>, </a:t>
            </a:r>
            <a:r>
              <a:rPr lang="fr-FR" sz="1600" dirty="0" err="1" smtClean="0"/>
              <a:t>co</a:t>
            </a:r>
            <a:r>
              <a:rPr lang="fr-FR" sz="1600" dirty="0" smtClean="0"/>
              <a:t>-coordinateur</a:t>
            </a:r>
            <a:r>
              <a:rPr lang="fr-FR" sz="1600" dirty="0"/>
              <a:t>, </a:t>
            </a:r>
            <a:r>
              <a:rPr lang="fr-FR" sz="1600" dirty="0" err="1"/>
              <a:t>co</a:t>
            </a:r>
            <a:r>
              <a:rPr lang="fr-FR" sz="1600" dirty="0"/>
              <a:t>-délégué </a:t>
            </a:r>
            <a:r>
              <a:rPr lang="fr-FR" sz="1600" dirty="0" smtClean="0"/>
              <a:t>ou </a:t>
            </a:r>
            <a:r>
              <a:rPr lang="fr-FR" sz="1600" dirty="0"/>
              <a:t>co-chef de </a:t>
            </a:r>
            <a:r>
              <a:rPr lang="fr-FR" sz="1600" dirty="0" smtClean="0"/>
              <a:t>file.</a:t>
            </a:r>
            <a:endParaRPr lang="fr-CA" sz="16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8000" r="12000"/>
          <a:stretch/>
        </p:blipFill>
        <p:spPr>
          <a:xfrm>
            <a:off x="5943600" y="1752600"/>
            <a:ext cx="3040380" cy="4343400"/>
          </a:xfrm>
          <a:prstGeom prst="rect">
            <a:avLst/>
          </a:prstGeom>
        </p:spPr>
      </p:pic>
    </p:spTree>
    <p:extLst>
      <p:ext uri="{BB962C8B-B14F-4D97-AF65-F5344CB8AC3E}">
        <p14:creationId xmlns:p14="http://schemas.microsoft.com/office/powerpoint/2010/main" xmlns="" val="162584530"/>
      </p:ext>
    </p:extLst>
  </p:cSld>
  <p:clrMapOvr>
    <a:masterClrMapping/>
  </p:clrMapOvr>
  <mc:AlternateContent xmlns:mc="http://schemas.openxmlformats.org/markup-compatibility/2006">
    <mc:Choice xmlns:p14="http://schemas.microsoft.com/office/powerpoint/2010/main" xmlns="" Requires="p14">
      <p:transition spd="slow" p14:dur="2000" advTm="375"/>
    </mc:Choice>
    <mc:Fallback>
      <p:transition spd="slow" advTm="3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a:bodyPr>
          <a:lstStyle/>
          <a:p>
            <a:r>
              <a:rPr lang="en-US" sz="2800" b="1" dirty="0" smtClean="0">
                <a:solidFill>
                  <a:schemeClr val="bg1"/>
                </a:solidFill>
                <a:latin typeface="+mn-lt"/>
                <a:cs typeface="Arial" pitchFamily="34" charset="0"/>
              </a:rPr>
              <a:t>LA GESTION DES CLUSTERS</a:t>
            </a:r>
            <a:endParaRPr lang="en-US" sz="2800" b="1" dirty="0">
              <a:solidFill>
                <a:schemeClr val="bg1"/>
              </a:solidFill>
              <a:latin typeface="+mn-lt"/>
              <a:cs typeface="Arial" pitchFamily="34" charset="0"/>
            </a:endParaRPr>
          </a:p>
        </p:txBody>
      </p:sp>
      <p:sp>
        <p:nvSpPr>
          <p:cNvPr id="4" name="TextBox 3"/>
          <p:cNvSpPr txBox="1"/>
          <p:nvPr/>
        </p:nvSpPr>
        <p:spPr>
          <a:xfrm>
            <a:off x="228600" y="1143000"/>
            <a:ext cx="8686800" cy="2031325"/>
          </a:xfrm>
          <a:prstGeom prst="rect">
            <a:avLst/>
          </a:prstGeom>
          <a:noFill/>
        </p:spPr>
        <p:txBody>
          <a:bodyPr wrap="square" rtlCol="0">
            <a:spAutoFit/>
          </a:bodyPr>
          <a:lstStyle/>
          <a:p>
            <a:r>
              <a:rPr lang="fr-WINDIES" b="1" dirty="0" smtClean="0"/>
              <a:t>Il n'y a </a:t>
            </a:r>
            <a:r>
              <a:rPr lang="fr-WINDIES" b="1" i="1" dirty="0" smtClean="0">
                <a:solidFill>
                  <a:schemeClr val="accent1">
                    <a:lumMod val="60000"/>
                    <a:lumOff val="40000"/>
                  </a:schemeClr>
                </a:solidFill>
              </a:rPr>
              <a:t>pas de solution unique </a:t>
            </a:r>
            <a:r>
              <a:rPr lang="fr-WINDIES" b="1" dirty="0" smtClean="0"/>
              <a:t>pour la gestion d’un cluster. En raison des tailles différentes, de la portée et de la complexité des urgences et la réponse des différents clusters, le choix d'une approche de gestion doit être adaptée aux besoins et peut changer à mesure que la réponse évolue.</a:t>
            </a:r>
          </a:p>
          <a:p>
            <a:endParaRPr lang="fr-WINDIES" dirty="0" smtClean="0"/>
          </a:p>
          <a:p>
            <a:r>
              <a:rPr lang="fr-WINDIES" u="sng" dirty="0" smtClean="0"/>
              <a:t>Les éléments communs comprennent: </a:t>
            </a:r>
          </a:p>
          <a:p>
            <a:endParaRPr lang="fr-WINDIES" dirty="0"/>
          </a:p>
        </p:txBody>
      </p:sp>
      <p:graphicFrame>
        <p:nvGraphicFramePr>
          <p:cNvPr id="7" name="Diagram 6"/>
          <p:cNvGraphicFramePr/>
          <p:nvPr>
            <p:extLst>
              <p:ext uri="{D42A27DB-BD31-4B8C-83A1-F6EECF244321}">
                <p14:modId xmlns:p14="http://schemas.microsoft.com/office/powerpoint/2010/main" xmlns="" val="3395127735"/>
              </p:ext>
            </p:extLst>
          </p:nvPr>
        </p:nvGraphicFramePr>
        <p:xfrm>
          <a:off x="1600200" y="2362200"/>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88370203"/>
      </p:ext>
    </p:extLst>
  </p:cSld>
  <p:clrMapOvr>
    <a:masterClrMapping/>
  </p:clrMapOvr>
  <mc:AlternateContent xmlns:mc="http://schemas.openxmlformats.org/markup-compatibility/2006">
    <mc:Choice xmlns:p14="http://schemas.microsoft.com/office/powerpoint/2010/main" xmlns="" Requires="p14">
      <p:transition spd="slow" p14:dur="2000" advTm="48"/>
    </mc:Choice>
    <mc:Fallback>
      <p:transition spd="slow" advTm="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09600"/>
          </a:xfrm>
          <a:solidFill>
            <a:schemeClr val="accent1">
              <a:lumMod val="60000"/>
              <a:lumOff val="40000"/>
            </a:schemeClr>
          </a:solidFill>
        </p:spPr>
        <p:txBody>
          <a:bodyPr>
            <a:normAutofit fontScale="90000"/>
          </a:bodyPr>
          <a:lstStyle/>
          <a:p>
            <a:r>
              <a:rPr lang="fr-FR" sz="2800" b="1" dirty="0" smtClean="0">
                <a:solidFill>
                  <a:schemeClr val="bg1"/>
                </a:solidFill>
                <a:latin typeface="+mn-lt"/>
                <a:cs typeface="Arial" pitchFamily="34" charset="0"/>
              </a:rPr>
              <a:t>ENGAGEMENTS MINIMUMS DES MEMBRES DES CLUSTERS</a:t>
            </a:r>
            <a:endParaRPr lang="en-US" sz="2800" b="1" dirty="0">
              <a:solidFill>
                <a:schemeClr val="bg1"/>
              </a:solidFill>
              <a:latin typeface="+mn-lt"/>
              <a:cs typeface="Arial" pitchFamily="34" charset="0"/>
            </a:endParaRPr>
          </a:p>
        </p:txBody>
      </p:sp>
      <p:sp>
        <p:nvSpPr>
          <p:cNvPr id="5" name="TextBox 4"/>
          <p:cNvSpPr txBox="1"/>
          <p:nvPr/>
        </p:nvSpPr>
        <p:spPr>
          <a:xfrm>
            <a:off x="228600" y="1066800"/>
            <a:ext cx="5943600" cy="6494085"/>
          </a:xfrm>
          <a:prstGeom prst="rect">
            <a:avLst/>
          </a:prstGeom>
          <a:noFill/>
        </p:spPr>
        <p:txBody>
          <a:bodyPr wrap="square" rtlCol="0">
            <a:spAutoFit/>
          </a:bodyPr>
          <a:lstStyle/>
          <a:p>
            <a:r>
              <a:rPr lang="fr-CA" sz="2000" b="1" dirty="0" smtClean="0"/>
              <a:t>L’IASC a défini un minimum de douze engagements en ce qui concerne la participation des partenaires aux groupes sectoriels, comme par exemple:</a:t>
            </a:r>
          </a:p>
          <a:p>
            <a:endParaRPr lang="fr-CA" sz="2400" baseline="30000" dirty="0" smtClean="0"/>
          </a:p>
          <a:p>
            <a:pPr marL="342900" indent="-342900">
              <a:buFont typeface="Arial" panose="020B0604020202020204" pitchFamily="34" charset="0"/>
              <a:buChar char="•"/>
            </a:pPr>
            <a:r>
              <a:rPr lang="fr-CA" sz="1900" dirty="0" smtClean="0"/>
              <a:t>Suivre les Principes Humanitaires</a:t>
            </a:r>
          </a:p>
          <a:p>
            <a:pPr marL="342900" indent="-342900">
              <a:buFont typeface="Arial" panose="020B0604020202020204" pitchFamily="34" charset="0"/>
              <a:buChar char="•"/>
            </a:pPr>
            <a:r>
              <a:rPr lang="fr-CA" sz="1900" dirty="0" smtClean="0"/>
              <a:t>Assurer la Protection de base des bénéficiaires dans l’exécution des programmes</a:t>
            </a:r>
          </a:p>
          <a:p>
            <a:pPr marL="342900" indent="-342900">
              <a:buFont typeface="Arial" panose="020B0604020202020204" pitchFamily="34" charset="0"/>
              <a:buChar char="•"/>
            </a:pPr>
            <a:r>
              <a:rPr lang="fr-CA" sz="1900" dirty="0" smtClean="0"/>
              <a:t>Participer aux interventions permettant spécifiquement d’améliorer la redevabilité envers les populations affectées</a:t>
            </a:r>
          </a:p>
          <a:p>
            <a:pPr marL="342900" indent="-342900">
              <a:buFont typeface="Arial" panose="020B0604020202020204" pitchFamily="34" charset="0"/>
              <a:buChar char="•"/>
            </a:pPr>
            <a:r>
              <a:rPr lang="fr-CA" sz="1900" dirty="0" smtClean="0"/>
              <a:t>Démontrer sa compréhension des obligations et des responsabilités associées à l’appartenance aux groupes sectoriels</a:t>
            </a:r>
          </a:p>
          <a:p>
            <a:pPr marL="342900" indent="-342900">
              <a:buFont typeface="Arial" panose="020B0604020202020204" pitchFamily="34" charset="0"/>
              <a:buChar char="•"/>
            </a:pPr>
            <a:r>
              <a:rPr lang="fr-CA" sz="1900" dirty="0" smtClean="0"/>
              <a:t>Participer activement aux activités du Cluster</a:t>
            </a:r>
          </a:p>
          <a:p>
            <a:pPr marL="342900" indent="-342900">
              <a:buFont typeface="Arial" panose="020B0604020202020204" pitchFamily="34" charset="0"/>
              <a:buChar char="•"/>
            </a:pPr>
            <a:r>
              <a:rPr lang="fr-CA" sz="1900" dirty="0" smtClean="0"/>
              <a:t>Avoir la capacité et la volonté de contribuer au PRH</a:t>
            </a:r>
          </a:p>
          <a:p>
            <a:pPr marL="342900" lvl="0" indent="-342900">
              <a:buFont typeface="Arial" panose="020B0604020202020204" pitchFamily="34" charset="0"/>
              <a:buChar char="•"/>
            </a:pPr>
            <a:r>
              <a:rPr lang="fr-CA" sz="1900" dirty="0" smtClean="0"/>
              <a:t>Coopérer et partager les informations</a:t>
            </a:r>
          </a:p>
          <a:p>
            <a:pPr marL="342900" lvl="0" indent="-342900">
              <a:buFont typeface="Arial" panose="020B0604020202020204" pitchFamily="34" charset="0"/>
              <a:buChar char="•"/>
            </a:pPr>
            <a:r>
              <a:rPr lang="fr-CA" sz="1900" dirty="0" smtClean="0"/>
              <a:t>Assurer des activités de plaidoyer et disséminer les messages de plaidoyer</a:t>
            </a:r>
          </a:p>
          <a:p>
            <a:pPr lvl="0"/>
            <a:endParaRPr lang="fr-CA" dirty="0" smtClean="0"/>
          </a:p>
          <a:p>
            <a:pPr lvl="0"/>
            <a:endParaRPr lang="fr-CA" sz="2400" baseline="30000" dirty="0" smtClean="0"/>
          </a:p>
          <a:p>
            <a:pPr lvl="0"/>
            <a:endParaRPr lang="fr-CA" sz="2400" baseline="30000" dirty="0" smtClean="0"/>
          </a:p>
          <a:p>
            <a:pPr lvl="0"/>
            <a:endParaRPr lang="fr-CA"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2286000"/>
            <a:ext cx="3048000" cy="3048000"/>
          </a:xfrm>
          <a:prstGeom prst="rect">
            <a:avLst/>
          </a:prstGeom>
        </p:spPr>
      </p:pic>
    </p:spTree>
    <p:extLst>
      <p:ext uri="{BB962C8B-B14F-4D97-AF65-F5344CB8AC3E}">
        <p14:creationId xmlns:p14="http://schemas.microsoft.com/office/powerpoint/2010/main" xmlns="" val="4156877835"/>
      </p:ext>
    </p:extLst>
  </p:cSld>
  <p:clrMapOvr>
    <a:masterClrMapping/>
  </p:clrMapOvr>
  <mc:AlternateContent xmlns:mc="http://schemas.openxmlformats.org/markup-compatibility/2006">
    <mc:Choice xmlns:p14="http://schemas.microsoft.com/office/powerpoint/2010/main" xmlns="" Requires="p14">
      <p:transition spd="slow" p14:dur="2000" advTm="424"/>
    </mc:Choice>
    <mc:Fallback>
      <p:transition spd="slow" advTm="42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3143</TotalTime>
  <Words>4513</Words>
  <Application>Microsoft Office PowerPoint</Application>
  <PresentationFormat>On-screen Show (4:3)</PresentationFormat>
  <Paragraphs>360</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Slide 1</vt:lpstr>
      <vt:lpstr>Slide 2</vt:lpstr>
      <vt:lpstr>Slide 3</vt:lpstr>
      <vt:lpstr>Slide 4</vt:lpstr>
      <vt:lpstr>DÉSACTIVATION D’UN CLUSTER</vt:lpstr>
      <vt:lpstr>AGENCE CHEF DE FILE</vt:lpstr>
      <vt:lpstr>PARTAGE DES FONCTIONS DE DIRECTION</vt:lpstr>
      <vt:lpstr>LA GESTION DES CLUSTERS</vt:lpstr>
      <vt:lpstr>ENGAGEMENTS MINIMUMS DES MEMBRES DES CLUSTERS</vt:lpstr>
      <vt:lpstr>COORDINATION INTER-CLUSTER</vt:lpstr>
      <vt:lpstr>COORDINATION SOUS-NATIONALE</vt:lpstr>
      <vt:lpstr>UNICEF - AGENCE DE DERNIER RECOURS </vt:lpstr>
      <vt:lpstr>REPRESENTATION DES CLUSTERS DANS L’EHP</vt:lpstr>
      <vt:lpstr>LA NEUTRALITE DES COORDINATEURS</vt:lpstr>
      <vt:lpstr>DOUBLE RESPONSABILITE (DOUBLE-HATTING)</vt:lpstr>
      <vt:lpstr>GERER LES RESSOURCES HUMAINES</vt:lpstr>
      <vt:lpstr>EXPERTS EN GESTION DE L’INFORMATION (IM)</vt:lpstr>
      <vt:lpstr>LINE MANAGEMENT DES COORDINATEURS</vt:lpstr>
      <vt:lpstr>Avantages du bon fonctionnement  des groupes sectoriels pour l’UNICEF</vt:lpstr>
      <vt:lpstr>Slide 20</vt:lpstr>
    </vt:vector>
  </TitlesOfParts>
  <Manager/>
  <Company>UNICEF</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COUNTRIES</dc:title>
  <dc:subject/>
  <dc:creator>UNICEF</dc:creator>
  <cp:keywords/>
  <dc:description/>
  <cp:lastModifiedBy>Geraldine</cp:lastModifiedBy>
  <cp:revision>670</cp:revision>
  <cp:lastPrinted>2012-07-02T07:51:57Z</cp:lastPrinted>
  <dcterms:created xsi:type="dcterms:W3CDTF">2012-06-05T11:54:31Z</dcterms:created>
  <dcterms:modified xsi:type="dcterms:W3CDTF">2016-06-23T15:23:39Z</dcterms:modified>
  <cp:category/>
</cp:coreProperties>
</file>