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474" r:id="rId3"/>
    <p:sldId id="475" r:id="rId4"/>
    <p:sldId id="257" r:id="rId5"/>
    <p:sldId id="473" r:id="rId6"/>
    <p:sldId id="259" r:id="rId7"/>
    <p:sldId id="260" r:id="rId8"/>
    <p:sldId id="441" r:id="rId9"/>
    <p:sldId id="472" r:id="rId10"/>
    <p:sldId id="263" r:id="rId11"/>
    <p:sldId id="476" r:id="rId12"/>
    <p:sldId id="478"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60"/>
  </p:normalViewPr>
  <p:slideViewPr>
    <p:cSldViewPr snapToGrid="0">
      <p:cViewPr varScale="1">
        <p:scale>
          <a:sx n="64" d="100"/>
          <a:sy n="64" d="100"/>
        </p:scale>
        <p:origin x="74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B05BEB-55ED-4D37-B1E8-70C034717F4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62714E27-DB5E-4253-A4E7-C3640BC292BC}">
      <dgm:prSet phldrT="[Text]"/>
      <dgm:spPr>
        <a:solidFill>
          <a:schemeClr val="tx1"/>
        </a:solidFill>
      </dgm:spPr>
      <dgm:t>
        <a:bodyPr/>
        <a:lstStyle/>
        <a:p>
          <a:r>
            <a:rPr lang="en-US" dirty="0">
              <a:solidFill>
                <a:schemeClr val="bg1"/>
              </a:solidFill>
            </a:rPr>
            <a:t>Enhanced effectiveness through strengthened humanitarian development linkages  </a:t>
          </a:r>
        </a:p>
      </dgm:t>
    </dgm:pt>
    <dgm:pt modelId="{36BDA5A9-242E-475D-9314-9B1A329894BA}" type="parTrans" cxnId="{C6224420-F796-4ACB-A0D3-711D7100236C}">
      <dgm:prSet/>
      <dgm:spPr/>
      <dgm:t>
        <a:bodyPr/>
        <a:lstStyle/>
        <a:p>
          <a:endParaRPr lang="en-US"/>
        </a:p>
      </dgm:t>
    </dgm:pt>
    <dgm:pt modelId="{880DF847-FCF8-4CF8-9A13-9E58EA436052}" type="sibTrans" cxnId="{C6224420-F796-4ACB-A0D3-711D7100236C}">
      <dgm:prSet/>
      <dgm:spPr/>
      <dgm:t>
        <a:bodyPr/>
        <a:lstStyle/>
        <a:p>
          <a:endParaRPr lang="en-US"/>
        </a:p>
      </dgm:t>
    </dgm:pt>
    <dgm:pt modelId="{6CBA3425-68E0-49BF-A933-A9D2C46998A3}">
      <dgm:prSet phldrT="[Text]"/>
      <dgm:spPr>
        <a:solidFill>
          <a:schemeClr val="bg2">
            <a:lumMod val="90000"/>
          </a:schemeClr>
        </a:solidFill>
      </dgm:spPr>
      <dgm:t>
        <a:bodyPr/>
        <a:lstStyle/>
        <a:p>
          <a:r>
            <a:rPr lang="en-US" dirty="0">
              <a:solidFill>
                <a:schemeClr val="tx1"/>
              </a:solidFill>
            </a:rPr>
            <a:t>1. Invest in contextual analysis of multi-dimensional risks, use analysis for planning and adapting </a:t>
          </a:r>
          <a:r>
            <a:rPr lang="en-US" dirty="0" err="1">
              <a:solidFill>
                <a:schemeClr val="tx1"/>
              </a:solidFill>
            </a:rPr>
            <a:t>programmes</a:t>
          </a:r>
          <a:endParaRPr lang="en-US" dirty="0">
            <a:solidFill>
              <a:schemeClr val="tx1"/>
            </a:solidFill>
          </a:endParaRPr>
        </a:p>
      </dgm:t>
    </dgm:pt>
    <dgm:pt modelId="{69B52363-9AA0-465E-895A-45B27C41F5BB}" type="parTrans" cxnId="{52CD2D25-1DB6-4142-9A7C-94BCA8B238EB}">
      <dgm:prSet/>
      <dgm:spPr/>
      <dgm:t>
        <a:bodyPr/>
        <a:lstStyle/>
        <a:p>
          <a:endParaRPr lang="en-US"/>
        </a:p>
      </dgm:t>
    </dgm:pt>
    <dgm:pt modelId="{37F1ED79-F000-48AD-8F3A-B108B86FA9BB}" type="sibTrans" cxnId="{52CD2D25-1DB6-4142-9A7C-94BCA8B238EB}">
      <dgm:prSet/>
      <dgm:spPr/>
      <dgm:t>
        <a:bodyPr/>
        <a:lstStyle/>
        <a:p>
          <a:endParaRPr lang="en-US"/>
        </a:p>
      </dgm:t>
    </dgm:pt>
    <dgm:pt modelId="{A6C01D00-A008-4043-B720-A7BD57AE5352}">
      <dgm:prSet phldrT="[Text]"/>
      <dgm:spPr>
        <a:solidFill>
          <a:schemeClr val="bg2">
            <a:lumMod val="90000"/>
          </a:schemeClr>
        </a:solidFill>
      </dgm:spPr>
      <dgm:t>
        <a:bodyPr/>
        <a:lstStyle/>
        <a:p>
          <a:r>
            <a:rPr lang="en-US" dirty="0">
              <a:solidFill>
                <a:schemeClr val="tx1"/>
              </a:solidFill>
            </a:rPr>
            <a:t>2. Enhance programming strategies</a:t>
          </a:r>
        </a:p>
      </dgm:t>
    </dgm:pt>
    <dgm:pt modelId="{2C18AE13-695F-44FB-A880-B46B11763ED6}" type="parTrans" cxnId="{80D34EF8-5E66-49A3-ACDB-CB07200F0515}">
      <dgm:prSet/>
      <dgm:spPr/>
      <dgm:t>
        <a:bodyPr/>
        <a:lstStyle/>
        <a:p>
          <a:endParaRPr lang="en-US"/>
        </a:p>
      </dgm:t>
    </dgm:pt>
    <dgm:pt modelId="{2130A42F-18DA-4F3E-A634-56D35770DD9E}" type="sibTrans" cxnId="{80D34EF8-5E66-49A3-ACDB-CB07200F0515}">
      <dgm:prSet/>
      <dgm:spPr/>
      <dgm:t>
        <a:bodyPr/>
        <a:lstStyle/>
        <a:p>
          <a:endParaRPr lang="en-US"/>
        </a:p>
      </dgm:t>
    </dgm:pt>
    <dgm:pt modelId="{464D82C0-4C98-453F-86D7-7B75D948D3BE}">
      <dgm:prSet phldrT="[Text]"/>
      <dgm:spPr>
        <a:solidFill>
          <a:schemeClr val="bg2">
            <a:lumMod val="90000"/>
          </a:schemeClr>
        </a:solidFill>
      </dgm:spPr>
      <dgm:t>
        <a:bodyPr/>
        <a:lstStyle/>
        <a:p>
          <a:r>
            <a:rPr lang="en-US" dirty="0">
              <a:solidFill>
                <a:schemeClr val="tx1"/>
              </a:solidFill>
            </a:rPr>
            <a:t>3. Enhance partnerships for more effective results</a:t>
          </a:r>
        </a:p>
      </dgm:t>
    </dgm:pt>
    <dgm:pt modelId="{86E3FCA4-EC10-453E-9679-7EA2B74B9349}" type="parTrans" cxnId="{6277DFC3-2FF8-48B9-852C-BA4C536EF72F}">
      <dgm:prSet/>
      <dgm:spPr/>
      <dgm:t>
        <a:bodyPr/>
        <a:lstStyle/>
        <a:p>
          <a:endParaRPr lang="en-US"/>
        </a:p>
      </dgm:t>
    </dgm:pt>
    <dgm:pt modelId="{2FEA5EC4-7473-44C1-915E-6BC63A37060E}" type="sibTrans" cxnId="{6277DFC3-2FF8-48B9-852C-BA4C536EF72F}">
      <dgm:prSet/>
      <dgm:spPr/>
      <dgm:t>
        <a:bodyPr/>
        <a:lstStyle/>
        <a:p>
          <a:endParaRPr lang="en-US"/>
        </a:p>
      </dgm:t>
    </dgm:pt>
    <dgm:pt modelId="{C74B7622-95EA-4723-8538-F2689A0C713C}">
      <dgm:prSet phldrT="[Text]"/>
      <dgm:spPr>
        <a:solidFill>
          <a:schemeClr val="bg2">
            <a:lumMod val="90000"/>
          </a:schemeClr>
        </a:solidFill>
      </dgm:spPr>
      <dgm:t>
        <a:bodyPr/>
        <a:lstStyle/>
        <a:p>
          <a:r>
            <a:rPr lang="en-US" dirty="0">
              <a:solidFill>
                <a:schemeClr val="tx1"/>
              </a:solidFill>
            </a:rPr>
            <a:t>4. Expand and adapt internal procedures, capacities and operational support</a:t>
          </a:r>
        </a:p>
      </dgm:t>
    </dgm:pt>
    <dgm:pt modelId="{8CEE5040-08AD-41F5-BB40-C60713503D04}" type="parTrans" cxnId="{1992ACEB-9827-42A2-B81B-13C7C0723C08}">
      <dgm:prSet/>
      <dgm:spPr/>
      <dgm:t>
        <a:bodyPr/>
        <a:lstStyle/>
        <a:p>
          <a:endParaRPr lang="en-US"/>
        </a:p>
      </dgm:t>
    </dgm:pt>
    <dgm:pt modelId="{A54DC9F8-BBD8-4340-AD3A-A9325812DFC1}" type="sibTrans" cxnId="{1992ACEB-9827-42A2-B81B-13C7C0723C08}">
      <dgm:prSet/>
      <dgm:spPr/>
      <dgm:t>
        <a:bodyPr/>
        <a:lstStyle/>
        <a:p>
          <a:endParaRPr lang="en-US"/>
        </a:p>
      </dgm:t>
    </dgm:pt>
    <dgm:pt modelId="{059E21FC-1ADE-4430-AF58-891437274925}" type="pres">
      <dgm:prSet presAssocID="{01B05BEB-55ED-4D37-B1E8-70C034717F48}" presName="diagram" presStyleCnt="0">
        <dgm:presLayoutVars>
          <dgm:chMax val="1"/>
          <dgm:dir/>
          <dgm:animLvl val="ctr"/>
          <dgm:resizeHandles val="exact"/>
        </dgm:presLayoutVars>
      </dgm:prSet>
      <dgm:spPr/>
    </dgm:pt>
    <dgm:pt modelId="{406A2435-6200-42C2-855C-B062D7ED651A}" type="pres">
      <dgm:prSet presAssocID="{01B05BEB-55ED-4D37-B1E8-70C034717F48}" presName="matrix" presStyleCnt="0"/>
      <dgm:spPr/>
    </dgm:pt>
    <dgm:pt modelId="{CEE50538-B3E0-4E4A-950C-2E789BCBCD9F}" type="pres">
      <dgm:prSet presAssocID="{01B05BEB-55ED-4D37-B1E8-70C034717F48}" presName="tile1" presStyleLbl="node1" presStyleIdx="0" presStyleCnt="4" custLinFactNeighborX="-858"/>
      <dgm:spPr/>
    </dgm:pt>
    <dgm:pt modelId="{DEDEDA10-A93D-45B3-9F64-2F363449E56A}" type="pres">
      <dgm:prSet presAssocID="{01B05BEB-55ED-4D37-B1E8-70C034717F48}" presName="tile1text" presStyleLbl="node1" presStyleIdx="0" presStyleCnt="4">
        <dgm:presLayoutVars>
          <dgm:chMax val="0"/>
          <dgm:chPref val="0"/>
          <dgm:bulletEnabled val="1"/>
        </dgm:presLayoutVars>
      </dgm:prSet>
      <dgm:spPr/>
    </dgm:pt>
    <dgm:pt modelId="{7BAE7605-A002-41D5-8367-1AACF9075D70}" type="pres">
      <dgm:prSet presAssocID="{01B05BEB-55ED-4D37-B1E8-70C034717F48}" presName="tile2" presStyleLbl="node1" presStyleIdx="1" presStyleCnt="4"/>
      <dgm:spPr/>
    </dgm:pt>
    <dgm:pt modelId="{1E11F12F-9C8C-45BF-B1EB-903276B2DD0C}" type="pres">
      <dgm:prSet presAssocID="{01B05BEB-55ED-4D37-B1E8-70C034717F48}" presName="tile2text" presStyleLbl="node1" presStyleIdx="1" presStyleCnt="4">
        <dgm:presLayoutVars>
          <dgm:chMax val="0"/>
          <dgm:chPref val="0"/>
          <dgm:bulletEnabled val="1"/>
        </dgm:presLayoutVars>
      </dgm:prSet>
      <dgm:spPr/>
    </dgm:pt>
    <dgm:pt modelId="{D1CD64EC-46D8-4CCD-BE21-8B7E5A0E3A2B}" type="pres">
      <dgm:prSet presAssocID="{01B05BEB-55ED-4D37-B1E8-70C034717F48}" presName="tile3" presStyleLbl="node1" presStyleIdx="2" presStyleCnt="4" custLinFactNeighborX="253" custLinFactNeighborY="-4115"/>
      <dgm:spPr/>
    </dgm:pt>
    <dgm:pt modelId="{D5F1ADDE-6EFF-4558-B7F9-5F937DCC59BB}" type="pres">
      <dgm:prSet presAssocID="{01B05BEB-55ED-4D37-B1E8-70C034717F48}" presName="tile3text" presStyleLbl="node1" presStyleIdx="2" presStyleCnt="4">
        <dgm:presLayoutVars>
          <dgm:chMax val="0"/>
          <dgm:chPref val="0"/>
          <dgm:bulletEnabled val="1"/>
        </dgm:presLayoutVars>
      </dgm:prSet>
      <dgm:spPr/>
    </dgm:pt>
    <dgm:pt modelId="{B0A1AAAA-27B3-49E3-A9BC-D3D07C48159B}" type="pres">
      <dgm:prSet presAssocID="{01B05BEB-55ED-4D37-B1E8-70C034717F48}" presName="tile4" presStyleLbl="node1" presStyleIdx="3" presStyleCnt="4"/>
      <dgm:spPr/>
    </dgm:pt>
    <dgm:pt modelId="{F60E30DF-E1A0-4CE7-89B0-8B59B106D10A}" type="pres">
      <dgm:prSet presAssocID="{01B05BEB-55ED-4D37-B1E8-70C034717F48}" presName="tile4text" presStyleLbl="node1" presStyleIdx="3" presStyleCnt="4">
        <dgm:presLayoutVars>
          <dgm:chMax val="0"/>
          <dgm:chPref val="0"/>
          <dgm:bulletEnabled val="1"/>
        </dgm:presLayoutVars>
      </dgm:prSet>
      <dgm:spPr/>
    </dgm:pt>
    <dgm:pt modelId="{A35EDF98-ED5A-40CF-9635-6D7E3030ED46}" type="pres">
      <dgm:prSet presAssocID="{01B05BEB-55ED-4D37-B1E8-70C034717F48}" presName="centerTile" presStyleLbl="fgShp" presStyleIdx="0" presStyleCnt="1" custScaleX="163638" custScaleY="113525">
        <dgm:presLayoutVars>
          <dgm:chMax val="0"/>
          <dgm:chPref val="0"/>
        </dgm:presLayoutVars>
      </dgm:prSet>
      <dgm:spPr/>
    </dgm:pt>
  </dgm:ptLst>
  <dgm:cxnLst>
    <dgm:cxn modelId="{82FBC005-D650-4953-AABB-ADC1FF4BD38E}" type="presOf" srcId="{01B05BEB-55ED-4D37-B1E8-70C034717F48}" destId="{059E21FC-1ADE-4430-AF58-891437274925}" srcOrd="0" destOrd="0" presId="urn:microsoft.com/office/officeart/2005/8/layout/matrix1"/>
    <dgm:cxn modelId="{A5A09708-8ED1-4B50-A68C-2FC89F1C6737}" type="presOf" srcId="{A6C01D00-A008-4043-B720-A7BD57AE5352}" destId="{1E11F12F-9C8C-45BF-B1EB-903276B2DD0C}" srcOrd="1" destOrd="0" presId="urn:microsoft.com/office/officeart/2005/8/layout/matrix1"/>
    <dgm:cxn modelId="{C6224420-F796-4ACB-A0D3-711D7100236C}" srcId="{01B05BEB-55ED-4D37-B1E8-70C034717F48}" destId="{62714E27-DB5E-4253-A4E7-C3640BC292BC}" srcOrd="0" destOrd="0" parTransId="{36BDA5A9-242E-475D-9314-9B1A329894BA}" sibTransId="{880DF847-FCF8-4CF8-9A13-9E58EA436052}"/>
    <dgm:cxn modelId="{52CD2D25-1DB6-4142-9A7C-94BCA8B238EB}" srcId="{62714E27-DB5E-4253-A4E7-C3640BC292BC}" destId="{6CBA3425-68E0-49BF-A933-A9D2C46998A3}" srcOrd="0" destOrd="0" parTransId="{69B52363-9AA0-465E-895A-45B27C41F5BB}" sibTransId="{37F1ED79-F000-48AD-8F3A-B108B86FA9BB}"/>
    <dgm:cxn modelId="{1354993C-6EE8-4345-BB06-1F8612632E4D}" type="presOf" srcId="{6CBA3425-68E0-49BF-A933-A9D2C46998A3}" destId="{CEE50538-B3E0-4E4A-950C-2E789BCBCD9F}" srcOrd="0" destOrd="0" presId="urn:microsoft.com/office/officeart/2005/8/layout/matrix1"/>
    <dgm:cxn modelId="{DEFA435F-5B3B-4634-AD57-6D626ADDAF14}" type="presOf" srcId="{464D82C0-4C98-453F-86D7-7B75D948D3BE}" destId="{D1CD64EC-46D8-4CCD-BE21-8B7E5A0E3A2B}" srcOrd="0" destOrd="0" presId="urn:microsoft.com/office/officeart/2005/8/layout/matrix1"/>
    <dgm:cxn modelId="{FF325545-DF2A-4889-8758-78AD2EFDF124}" type="presOf" srcId="{62714E27-DB5E-4253-A4E7-C3640BC292BC}" destId="{A35EDF98-ED5A-40CF-9635-6D7E3030ED46}" srcOrd="0" destOrd="0" presId="urn:microsoft.com/office/officeart/2005/8/layout/matrix1"/>
    <dgm:cxn modelId="{361AB455-4D09-4CA9-8139-E598E183DBC4}" type="presOf" srcId="{C74B7622-95EA-4723-8538-F2689A0C713C}" destId="{B0A1AAAA-27B3-49E3-A9BC-D3D07C48159B}" srcOrd="0" destOrd="0" presId="urn:microsoft.com/office/officeart/2005/8/layout/matrix1"/>
    <dgm:cxn modelId="{35564F5A-0484-4CB5-A16F-874DB68E94B3}" type="presOf" srcId="{464D82C0-4C98-453F-86D7-7B75D948D3BE}" destId="{D5F1ADDE-6EFF-4558-B7F9-5F937DCC59BB}" srcOrd="1" destOrd="0" presId="urn:microsoft.com/office/officeart/2005/8/layout/matrix1"/>
    <dgm:cxn modelId="{04315DB4-F8FA-4EEE-9BFE-E4ADB1BDB7DB}" type="presOf" srcId="{6CBA3425-68E0-49BF-A933-A9D2C46998A3}" destId="{DEDEDA10-A93D-45B3-9F64-2F363449E56A}" srcOrd="1" destOrd="0" presId="urn:microsoft.com/office/officeart/2005/8/layout/matrix1"/>
    <dgm:cxn modelId="{88FF70B5-1A98-4CF6-B4AC-10B40A2F644A}" type="presOf" srcId="{A6C01D00-A008-4043-B720-A7BD57AE5352}" destId="{7BAE7605-A002-41D5-8367-1AACF9075D70}" srcOrd="0" destOrd="0" presId="urn:microsoft.com/office/officeart/2005/8/layout/matrix1"/>
    <dgm:cxn modelId="{561FD7B9-DE83-4FC5-BB8D-9C910A3D0C3D}" type="presOf" srcId="{C74B7622-95EA-4723-8538-F2689A0C713C}" destId="{F60E30DF-E1A0-4CE7-89B0-8B59B106D10A}" srcOrd="1" destOrd="0" presId="urn:microsoft.com/office/officeart/2005/8/layout/matrix1"/>
    <dgm:cxn modelId="{6277DFC3-2FF8-48B9-852C-BA4C536EF72F}" srcId="{62714E27-DB5E-4253-A4E7-C3640BC292BC}" destId="{464D82C0-4C98-453F-86D7-7B75D948D3BE}" srcOrd="2" destOrd="0" parTransId="{86E3FCA4-EC10-453E-9679-7EA2B74B9349}" sibTransId="{2FEA5EC4-7473-44C1-915E-6BC63A37060E}"/>
    <dgm:cxn modelId="{1992ACEB-9827-42A2-B81B-13C7C0723C08}" srcId="{62714E27-DB5E-4253-A4E7-C3640BC292BC}" destId="{C74B7622-95EA-4723-8538-F2689A0C713C}" srcOrd="3" destOrd="0" parTransId="{8CEE5040-08AD-41F5-BB40-C60713503D04}" sibTransId="{A54DC9F8-BBD8-4340-AD3A-A9325812DFC1}"/>
    <dgm:cxn modelId="{80D34EF8-5E66-49A3-ACDB-CB07200F0515}" srcId="{62714E27-DB5E-4253-A4E7-C3640BC292BC}" destId="{A6C01D00-A008-4043-B720-A7BD57AE5352}" srcOrd="1" destOrd="0" parTransId="{2C18AE13-695F-44FB-A880-B46B11763ED6}" sibTransId="{2130A42F-18DA-4F3E-A634-56D35770DD9E}"/>
    <dgm:cxn modelId="{573B17D2-F7FB-458F-B55F-DDEED7B31F1B}" type="presParOf" srcId="{059E21FC-1ADE-4430-AF58-891437274925}" destId="{406A2435-6200-42C2-855C-B062D7ED651A}" srcOrd="0" destOrd="0" presId="urn:microsoft.com/office/officeart/2005/8/layout/matrix1"/>
    <dgm:cxn modelId="{54240933-6329-4DD3-A143-34A5276A1AE4}" type="presParOf" srcId="{406A2435-6200-42C2-855C-B062D7ED651A}" destId="{CEE50538-B3E0-4E4A-950C-2E789BCBCD9F}" srcOrd="0" destOrd="0" presId="urn:microsoft.com/office/officeart/2005/8/layout/matrix1"/>
    <dgm:cxn modelId="{FD9D3D91-A8FB-4119-825A-F9F64E9055E4}" type="presParOf" srcId="{406A2435-6200-42C2-855C-B062D7ED651A}" destId="{DEDEDA10-A93D-45B3-9F64-2F363449E56A}" srcOrd="1" destOrd="0" presId="urn:microsoft.com/office/officeart/2005/8/layout/matrix1"/>
    <dgm:cxn modelId="{25A43BCF-6A65-4072-8CA4-37032E4EAF89}" type="presParOf" srcId="{406A2435-6200-42C2-855C-B062D7ED651A}" destId="{7BAE7605-A002-41D5-8367-1AACF9075D70}" srcOrd="2" destOrd="0" presId="urn:microsoft.com/office/officeart/2005/8/layout/matrix1"/>
    <dgm:cxn modelId="{8E221C82-0362-4EF3-8EC1-801628173BA6}" type="presParOf" srcId="{406A2435-6200-42C2-855C-B062D7ED651A}" destId="{1E11F12F-9C8C-45BF-B1EB-903276B2DD0C}" srcOrd="3" destOrd="0" presId="urn:microsoft.com/office/officeart/2005/8/layout/matrix1"/>
    <dgm:cxn modelId="{C0B4A0C1-BD6C-4BDD-9BB2-74D57F34D569}" type="presParOf" srcId="{406A2435-6200-42C2-855C-B062D7ED651A}" destId="{D1CD64EC-46D8-4CCD-BE21-8B7E5A0E3A2B}" srcOrd="4" destOrd="0" presId="urn:microsoft.com/office/officeart/2005/8/layout/matrix1"/>
    <dgm:cxn modelId="{CA498A9A-33BF-4B3B-921F-90560CA37A47}" type="presParOf" srcId="{406A2435-6200-42C2-855C-B062D7ED651A}" destId="{D5F1ADDE-6EFF-4558-B7F9-5F937DCC59BB}" srcOrd="5" destOrd="0" presId="urn:microsoft.com/office/officeart/2005/8/layout/matrix1"/>
    <dgm:cxn modelId="{DD6D8484-8A43-423F-A6EC-478A95B2E21F}" type="presParOf" srcId="{406A2435-6200-42C2-855C-B062D7ED651A}" destId="{B0A1AAAA-27B3-49E3-A9BC-D3D07C48159B}" srcOrd="6" destOrd="0" presId="urn:microsoft.com/office/officeart/2005/8/layout/matrix1"/>
    <dgm:cxn modelId="{F420E517-3AC8-4B43-B8D9-E1ADD4713BBB}" type="presParOf" srcId="{406A2435-6200-42C2-855C-B062D7ED651A}" destId="{F60E30DF-E1A0-4CE7-89B0-8B59B106D10A}" srcOrd="7" destOrd="0" presId="urn:microsoft.com/office/officeart/2005/8/layout/matrix1"/>
    <dgm:cxn modelId="{A8D766A0-5C4F-4F69-85A5-32790D04FFD6}" type="presParOf" srcId="{059E21FC-1ADE-4430-AF58-891437274925}" destId="{A35EDF98-ED5A-40CF-9635-6D7E3030ED46}" srcOrd="1" destOrd="0" presId="urn:microsoft.com/office/officeart/2005/8/layout/matrix1"/>
  </dgm:cxnLst>
  <dgm:bg>
    <a:solidFill>
      <a:schemeClr val="bg2">
        <a:lumMod val="9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50538-B3E0-4E4A-950C-2E789BCBCD9F}">
      <dsp:nvSpPr>
        <dsp:cNvPr id="0" name=""/>
        <dsp:cNvSpPr/>
      </dsp:nvSpPr>
      <dsp:spPr>
        <a:xfrm rot="16200000">
          <a:off x="1280578" y="-1280578"/>
          <a:ext cx="2478139" cy="5039296"/>
        </a:xfrm>
        <a:prstGeom prst="round1Rect">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tx1"/>
              </a:solidFill>
            </a:rPr>
            <a:t>1. Invest in contextual analysis of multi-dimensional risks, use analysis for planning and adapting </a:t>
          </a:r>
          <a:r>
            <a:rPr lang="en-US" sz="2500" kern="1200" dirty="0" err="1">
              <a:solidFill>
                <a:schemeClr val="tx1"/>
              </a:solidFill>
            </a:rPr>
            <a:t>programmes</a:t>
          </a:r>
          <a:endParaRPr lang="en-US" sz="2500" kern="1200" dirty="0">
            <a:solidFill>
              <a:schemeClr val="tx1"/>
            </a:solidFill>
          </a:endParaRPr>
        </a:p>
      </dsp:txBody>
      <dsp:txXfrm rot="5400000">
        <a:off x="-1" y="1"/>
        <a:ext cx="5039296" cy="1858604"/>
      </dsp:txXfrm>
    </dsp:sp>
    <dsp:sp modelId="{7BAE7605-A002-41D5-8367-1AACF9075D70}">
      <dsp:nvSpPr>
        <dsp:cNvPr id="0" name=""/>
        <dsp:cNvSpPr/>
      </dsp:nvSpPr>
      <dsp:spPr>
        <a:xfrm>
          <a:off x="5039296" y="0"/>
          <a:ext cx="5039296" cy="2478139"/>
        </a:xfrm>
        <a:prstGeom prst="round1Rect">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tx1"/>
              </a:solidFill>
            </a:rPr>
            <a:t>2. Enhance programming strategies</a:t>
          </a:r>
        </a:p>
      </dsp:txBody>
      <dsp:txXfrm>
        <a:off x="5039296" y="0"/>
        <a:ext cx="5039296" cy="1858604"/>
      </dsp:txXfrm>
    </dsp:sp>
    <dsp:sp modelId="{D1CD64EC-46D8-4CCD-BE21-8B7E5A0E3A2B}">
      <dsp:nvSpPr>
        <dsp:cNvPr id="0" name=""/>
        <dsp:cNvSpPr/>
      </dsp:nvSpPr>
      <dsp:spPr>
        <a:xfrm rot="10800000">
          <a:off x="12749" y="2376163"/>
          <a:ext cx="5039296" cy="2478139"/>
        </a:xfrm>
        <a:prstGeom prst="round1Rect">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tx1"/>
              </a:solidFill>
            </a:rPr>
            <a:t>3. Enhance partnerships for more effective results</a:t>
          </a:r>
        </a:p>
      </dsp:txBody>
      <dsp:txXfrm rot="10800000">
        <a:off x="12749" y="2995698"/>
        <a:ext cx="5039296" cy="1858604"/>
      </dsp:txXfrm>
    </dsp:sp>
    <dsp:sp modelId="{B0A1AAAA-27B3-49E3-A9BC-D3D07C48159B}">
      <dsp:nvSpPr>
        <dsp:cNvPr id="0" name=""/>
        <dsp:cNvSpPr/>
      </dsp:nvSpPr>
      <dsp:spPr>
        <a:xfrm rot="5400000">
          <a:off x="6319874" y="1197560"/>
          <a:ext cx="2478139" cy="5039296"/>
        </a:xfrm>
        <a:prstGeom prst="round1Rect">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tx1"/>
              </a:solidFill>
            </a:rPr>
            <a:t>4. Expand and adapt internal procedures, capacities and operational support</a:t>
          </a:r>
        </a:p>
      </dsp:txBody>
      <dsp:txXfrm rot="-5400000">
        <a:off x="5039295" y="3097673"/>
        <a:ext cx="5039296" cy="1858604"/>
      </dsp:txXfrm>
    </dsp:sp>
    <dsp:sp modelId="{A35EDF98-ED5A-40CF-9635-6D7E3030ED46}">
      <dsp:nvSpPr>
        <dsp:cNvPr id="0" name=""/>
        <dsp:cNvSpPr/>
      </dsp:nvSpPr>
      <dsp:spPr>
        <a:xfrm>
          <a:off x="2565435" y="1774812"/>
          <a:ext cx="4947721" cy="1406653"/>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Enhanced effectiveness through strengthened humanitarian development linkages  </a:t>
          </a:r>
        </a:p>
      </dsp:txBody>
      <dsp:txXfrm>
        <a:off x="2634102" y="1843479"/>
        <a:ext cx="4810387" cy="1269319"/>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61FF14-0071-42DA-A62B-7B92ED514D70}" type="datetimeFigureOut">
              <a:rPr lang="en-US" smtClean="0"/>
              <a:t>7/2/2019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90156-0532-4857-83E5-07AF8F0BE528}" type="slidenum">
              <a:rPr lang="en-US" smtClean="0"/>
              <a:t>‹#›</a:t>
            </a:fld>
            <a:endParaRPr lang="en-US"/>
          </a:p>
        </p:txBody>
      </p:sp>
    </p:spTree>
    <p:extLst>
      <p:ext uri="{BB962C8B-B14F-4D97-AF65-F5344CB8AC3E}">
        <p14:creationId xmlns:p14="http://schemas.microsoft.com/office/powerpoint/2010/main" val="219717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stunting among children under five reduced from 60,5 per cent in 2004 to 36.6 per cent in 2018 and iron and iodine deficiencies in children under five are reduced from 72 per cent to 26.1 per cent and 29.5 per cent respectively</a:t>
            </a:r>
            <a:endParaRPr lang="en-US" dirty="0"/>
          </a:p>
        </p:txBody>
      </p:sp>
      <p:sp>
        <p:nvSpPr>
          <p:cNvPr id="4" name="Slide Number Placeholder 3"/>
          <p:cNvSpPr>
            <a:spLocks noGrp="1"/>
          </p:cNvSpPr>
          <p:nvPr>
            <p:ph type="sldNum" sz="quarter" idx="10"/>
          </p:nvPr>
        </p:nvSpPr>
        <p:spPr/>
        <p:txBody>
          <a:bodyPr/>
          <a:lstStyle/>
          <a:p>
            <a:fld id="{87490156-0532-4857-83E5-07AF8F0BE528}" type="slidenum">
              <a:rPr lang="en-US" smtClean="0"/>
              <a:t>4</a:t>
            </a:fld>
            <a:endParaRPr lang="en-US"/>
          </a:p>
        </p:txBody>
      </p:sp>
    </p:spTree>
    <p:extLst>
      <p:ext uri="{BB962C8B-B14F-4D97-AF65-F5344CB8AC3E}">
        <p14:creationId xmlns:p14="http://schemas.microsoft.com/office/powerpoint/2010/main" val="3968990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First,  this conceptual framework is an important step towards showing the linkages between malnutrition and food security,  emphasizing that malnutrition must be addressed through multi-sectoral interventions. It is also highlights that food security must be understood, not only in terms of availability, but in terms of access, quality, access to markets etc.  This conceptual framework then is the foundation for informing the way the FNC works.  </a:t>
            </a:r>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574F41-FA1D-4EE3-820E-93841AF28F5C}" type="slidenum">
              <a:rPr lang="en-US" smtClean="0"/>
              <a:pPr/>
              <a:t>8</a:t>
            </a:fld>
            <a:endParaRPr lang="en-US"/>
          </a:p>
        </p:txBody>
      </p:sp>
    </p:spTree>
    <p:extLst>
      <p:ext uri="{BB962C8B-B14F-4D97-AF65-F5344CB8AC3E}">
        <p14:creationId xmlns:p14="http://schemas.microsoft.com/office/powerpoint/2010/main" val="3756554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First,  this conceptual framework is an important step towards showing the linkages between malnutrition and food security,  emphasizing that malnutrition must be addressed through multi-sectoral interventions. It is also highlights that food security must be understood, not only in terms of availability, but in terms of access, quality, access to markets etc.  This conceptual framework then is the foundation for informing the way the FNC works.  </a:t>
            </a:r>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44FC67-6573-4D6D-9299-5CFB01749EA3}" type="slidenum">
              <a:rPr lang="en-US" smtClean="0"/>
              <a:pPr/>
              <a:t>9</a:t>
            </a:fld>
            <a:endParaRPr lang="en-US"/>
          </a:p>
        </p:txBody>
      </p:sp>
    </p:spTree>
    <p:extLst>
      <p:ext uri="{BB962C8B-B14F-4D97-AF65-F5344CB8AC3E}">
        <p14:creationId xmlns:p14="http://schemas.microsoft.com/office/powerpoint/2010/main" val="3160129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65BE3-E792-480B-A936-A48913616F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808B63-6281-472E-9874-F26E21ABFE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6F28F9-352E-4D1D-AAA0-528A5542F659}"/>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BC9D078E-1C8A-4916-9D1C-2A0865D61C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628AC-2352-458F-8696-FB070C8BD545}"/>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492978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D5931-A795-45B5-AE74-EF169D6246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562990-8796-4721-AE27-6D2F1FA4CC4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1CCECF-5377-49AC-A93C-5C189D33F7A4}"/>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7DFA7A10-3025-4AE8-AB2E-9F0A32512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099892-EAC3-4FB8-A3BC-25ADA434EE5D}"/>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767934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9D9D8C-CC6A-48FE-915A-0A11F491F9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2ED824-BA0C-4C60-B444-64188B53C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81425-5A93-461F-A1FB-D4204C3C6FF6}"/>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CA6AE6F7-01A1-4AAB-8956-5BBD9D548E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C19ECC-12F3-49F3-B2DF-845C36AC2298}"/>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3885359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7A457-4B61-4EBA-B1F9-8509FFA7BE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9F56A3-001E-48CD-B835-6880113D00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097995-DBA8-4941-87D1-4FB34BD2262E}"/>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628A6841-7602-44C4-8DAA-9849B2310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61F9E8-0639-48FA-A6EC-7DBCF5DCD72A}"/>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3742535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C3710-1FE9-4BC4-9EC0-42AD7A485A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AE3217A-B152-4A69-AE60-979355293C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61C1058-B3A4-48CF-BCFC-35DEA3C159EC}"/>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21DBA0AD-C9D9-49D2-B243-53C8804523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BB3992-B72D-4655-8E46-5A4026B9F479}"/>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302551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E670-70EA-44E2-B94A-D5A0A68992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9DC400-3463-432C-8F6C-F52C827E54E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636951B-FF8A-4FB6-8B3B-72F5B2CB4D7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015BBAE-AB2B-44F7-84FF-6042DA034715}"/>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6" name="Footer Placeholder 5">
            <a:extLst>
              <a:ext uri="{FF2B5EF4-FFF2-40B4-BE49-F238E27FC236}">
                <a16:creationId xmlns:a16="http://schemas.microsoft.com/office/drawing/2014/main" id="{26B71EDE-11B2-4A03-B6EC-BCAC2E51F7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B00D58-CF4A-4898-A9F7-4C5E433F407C}"/>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3393157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A87EF-0475-47C5-AE51-1EA46C5BCD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89384D-B930-4799-9613-5D8D47FB29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1067A81-D9CA-456C-B4A3-6AA7B86EA90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28D7DB-059C-44F7-98DC-93F5D4ABBD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0E00379-FF3E-4F07-A957-E869DC5F03B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9AA068-E843-45CE-B792-818302411B24}"/>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8" name="Footer Placeholder 7">
            <a:extLst>
              <a:ext uri="{FF2B5EF4-FFF2-40B4-BE49-F238E27FC236}">
                <a16:creationId xmlns:a16="http://schemas.microsoft.com/office/drawing/2014/main" id="{9A0E1EC5-080E-4FD3-BBE0-B82697D84C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819888-4B91-4053-BF4B-A45B8F31D374}"/>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1625247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A2FB-A6D6-450A-9F55-0FBE2B87B9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201308-DB40-4D34-979B-F302EFD6766E}"/>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4" name="Footer Placeholder 3">
            <a:extLst>
              <a:ext uri="{FF2B5EF4-FFF2-40B4-BE49-F238E27FC236}">
                <a16:creationId xmlns:a16="http://schemas.microsoft.com/office/drawing/2014/main" id="{36F0F25F-28AA-4D1C-A691-73F5ECE0DC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2DEA1A-B55F-4BDC-8FEE-7F93C458C962}"/>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408539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F34EF-B90C-4806-8852-7E9C046BE502}"/>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3" name="Footer Placeholder 2">
            <a:extLst>
              <a:ext uri="{FF2B5EF4-FFF2-40B4-BE49-F238E27FC236}">
                <a16:creationId xmlns:a16="http://schemas.microsoft.com/office/drawing/2014/main" id="{93B9752B-9802-430E-84E5-A6BA0E4311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2D4AA9-E159-4967-BC55-8D701A950282}"/>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13479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82B7D-273E-428F-B396-CD31F5428A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9A2155-8E47-4A14-AD45-42ACDDA026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AE1D38-C5B9-46FD-B752-5F72CF12A7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EF51CA-AF3B-4387-B99E-187D4A4CE0EB}"/>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6" name="Footer Placeholder 5">
            <a:extLst>
              <a:ext uri="{FF2B5EF4-FFF2-40B4-BE49-F238E27FC236}">
                <a16:creationId xmlns:a16="http://schemas.microsoft.com/office/drawing/2014/main" id="{36C41248-B932-44FD-8AF8-92DFE27DDC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91CE82-98AA-49AB-A97F-9230164324EC}"/>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425388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EE1EE-0B8A-4B35-8D95-C06B912014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C380B8-1840-464A-81C3-B4E28EA353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5B791C-686D-4AA8-A333-E2A83BAE17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8EF23D9-D5BC-457F-A87B-36B07BB204BB}"/>
              </a:ext>
            </a:extLst>
          </p:cNvPr>
          <p:cNvSpPr>
            <a:spLocks noGrp="1"/>
          </p:cNvSpPr>
          <p:nvPr>
            <p:ph type="dt" sz="half" idx="10"/>
          </p:nvPr>
        </p:nvSpPr>
        <p:spPr/>
        <p:txBody>
          <a:bodyPr/>
          <a:lstStyle/>
          <a:p>
            <a:fld id="{D3C4B4F1-81D7-4037-A6E3-3C1A61AD4411}" type="datetimeFigureOut">
              <a:rPr lang="en-US" smtClean="0"/>
              <a:t>7/2/2019</a:t>
            </a:fld>
            <a:endParaRPr lang="en-US"/>
          </a:p>
        </p:txBody>
      </p:sp>
      <p:sp>
        <p:nvSpPr>
          <p:cNvPr id="6" name="Footer Placeholder 5">
            <a:extLst>
              <a:ext uri="{FF2B5EF4-FFF2-40B4-BE49-F238E27FC236}">
                <a16:creationId xmlns:a16="http://schemas.microsoft.com/office/drawing/2014/main" id="{10DA7777-9A78-450B-8DF6-2533A74FA1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7222B8-E2C6-4B30-95F7-C80E46868A18}"/>
              </a:ext>
            </a:extLst>
          </p:cNvPr>
          <p:cNvSpPr>
            <a:spLocks noGrp="1"/>
          </p:cNvSpPr>
          <p:nvPr>
            <p:ph type="sldNum" sz="quarter" idx="12"/>
          </p:nvPr>
        </p:nvSpPr>
        <p:spPr/>
        <p:txBody>
          <a:bodyPr/>
          <a:lstStyle/>
          <a:p>
            <a:fld id="{693BEB58-6E07-488E-AC87-C17250D580DC}" type="slidenum">
              <a:rPr lang="en-US" smtClean="0"/>
              <a:t>‹#›</a:t>
            </a:fld>
            <a:endParaRPr lang="en-US"/>
          </a:p>
        </p:txBody>
      </p:sp>
    </p:spTree>
    <p:extLst>
      <p:ext uri="{BB962C8B-B14F-4D97-AF65-F5344CB8AC3E}">
        <p14:creationId xmlns:p14="http://schemas.microsoft.com/office/powerpoint/2010/main" val="35529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A57FF5-12F7-49D5-B74C-CA9B183202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B44955-1323-4D21-8D05-17DF0E254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646867-2DA8-415E-B572-F41EFC3D8D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C4B4F1-81D7-4037-A6E3-3C1A61AD4411}" type="datetimeFigureOut">
              <a:rPr lang="en-US" smtClean="0"/>
              <a:t>7/2/2019</a:t>
            </a:fld>
            <a:endParaRPr lang="en-US"/>
          </a:p>
        </p:txBody>
      </p:sp>
      <p:sp>
        <p:nvSpPr>
          <p:cNvPr id="5" name="Footer Placeholder 4">
            <a:extLst>
              <a:ext uri="{FF2B5EF4-FFF2-40B4-BE49-F238E27FC236}">
                <a16:creationId xmlns:a16="http://schemas.microsoft.com/office/drawing/2014/main" id="{C175015E-4598-472E-A6BC-FDB7B6F449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2F134C-8131-4C6A-BF9C-00F5926B58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3BEB58-6E07-488E-AC87-C17250D580DC}" type="slidenum">
              <a:rPr lang="en-US" smtClean="0"/>
              <a:t>‹#›</a:t>
            </a:fld>
            <a:endParaRPr lang="en-US"/>
          </a:p>
        </p:txBody>
      </p:sp>
    </p:spTree>
    <p:extLst>
      <p:ext uri="{BB962C8B-B14F-4D97-AF65-F5344CB8AC3E}">
        <p14:creationId xmlns:p14="http://schemas.microsoft.com/office/powerpoint/2010/main" val="1231600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5E940-117A-44AF-BF3E-634B3675360D}"/>
              </a:ext>
            </a:extLst>
          </p:cNvPr>
          <p:cNvSpPr>
            <a:spLocks noGrp="1"/>
          </p:cNvSpPr>
          <p:nvPr>
            <p:ph type="title"/>
          </p:nvPr>
        </p:nvSpPr>
        <p:spPr>
          <a:xfrm>
            <a:off x="557530" y="211756"/>
            <a:ext cx="10515600" cy="1571713"/>
          </a:xfrm>
        </p:spPr>
        <p:txBody>
          <a:bodyPr>
            <a:normAutofit/>
          </a:bodyPr>
          <a:lstStyle/>
          <a:p>
            <a:r>
              <a:rPr lang="en-US" sz="3200" b="1" dirty="0">
                <a:latin typeface="+mn-lt"/>
              </a:rPr>
              <a:t>Strengthening and sustaining nutrition security coordination systems at country level – even in fragile contexts:   </a:t>
            </a:r>
            <a:br>
              <a:rPr lang="en-US" sz="3200" b="1" dirty="0">
                <a:latin typeface="+mn-lt"/>
              </a:rPr>
            </a:br>
            <a:r>
              <a:rPr lang="en-US" sz="3200" b="1" dirty="0">
                <a:latin typeface="+mn-lt"/>
              </a:rPr>
              <a:t>Lessons learnt from Afghanistan and Zimbabwe</a:t>
            </a:r>
          </a:p>
        </p:txBody>
      </p:sp>
      <p:sp>
        <p:nvSpPr>
          <p:cNvPr id="3" name="Subtitle 2">
            <a:extLst>
              <a:ext uri="{FF2B5EF4-FFF2-40B4-BE49-F238E27FC236}">
                <a16:creationId xmlns:a16="http://schemas.microsoft.com/office/drawing/2014/main" id="{7651B8B5-2B36-49AF-8518-2329F01E04A7}"/>
              </a:ext>
            </a:extLst>
          </p:cNvPr>
          <p:cNvSpPr>
            <a:spLocks noGrp="1"/>
          </p:cNvSpPr>
          <p:nvPr>
            <p:ph type="body" idx="1"/>
          </p:nvPr>
        </p:nvSpPr>
        <p:spPr>
          <a:xfrm>
            <a:off x="557530" y="1937473"/>
            <a:ext cx="10515600" cy="1267740"/>
          </a:xfrm>
        </p:spPr>
        <p:txBody>
          <a:bodyPr>
            <a:normAutofit lnSpcReduction="10000"/>
          </a:bodyPr>
          <a:lstStyle/>
          <a:p>
            <a:r>
              <a:rPr lang="en-US" b="1" dirty="0"/>
              <a:t>2019 Global Nutrition Cluster Meeting </a:t>
            </a:r>
          </a:p>
          <a:p>
            <a:r>
              <a:rPr lang="en-US" b="1" dirty="0"/>
              <a:t>Annalies Borrel </a:t>
            </a:r>
          </a:p>
          <a:p>
            <a:r>
              <a:rPr lang="en-US" b="1" dirty="0"/>
              <a:t>July 2</a:t>
            </a:r>
            <a:r>
              <a:rPr lang="en-US" b="1" baseline="30000" dirty="0"/>
              <a:t>nd</a:t>
            </a:r>
            <a:r>
              <a:rPr lang="en-US" b="1" dirty="0"/>
              <a:t> 2019 </a:t>
            </a:r>
          </a:p>
        </p:txBody>
      </p:sp>
      <p:pic>
        <p:nvPicPr>
          <p:cNvPr id="10" name="Picture 9">
            <a:extLst>
              <a:ext uri="{FF2B5EF4-FFF2-40B4-BE49-F238E27FC236}">
                <a16:creationId xmlns:a16="http://schemas.microsoft.com/office/drawing/2014/main" id="{A84A9E58-784D-406B-B69C-E40405F4F4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530" y="3363012"/>
            <a:ext cx="5075062" cy="2912850"/>
          </a:xfrm>
          <a:prstGeom prst="rect">
            <a:avLst/>
          </a:prstGeom>
        </p:spPr>
      </p:pic>
      <p:pic>
        <p:nvPicPr>
          <p:cNvPr id="11" name="Picture 3" descr="123_2320">
            <a:extLst>
              <a:ext uri="{FF2B5EF4-FFF2-40B4-BE49-F238E27FC236}">
                <a16:creationId xmlns:a16="http://schemas.microsoft.com/office/drawing/2014/main" id="{8E836CA6-3C43-46EF-9441-D8D3D2E154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9600" y="3395502"/>
            <a:ext cx="3840480" cy="288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728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p:txBody>
          <a:bodyPr>
            <a:normAutofit/>
          </a:bodyPr>
          <a:lstStyle/>
          <a:p>
            <a:r>
              <a:rPr lang="en-US" sz="3600" b="1" dirty="0">
                <a:latin typeface="+mn-lt"/>
              </a:rPr>
              <a:t>Lessons learned  (3) </a:t>
            </a:r>
          </a:p>
        </p:txBody>
      </p:sp>
      <p:sp>
        <p:nvSpPr>
          <p:cNvPr id="5" name="Content Placeholder 4">
            <a:extLst>
              <a:ext uri="{FF2B5EF4-FFF2-40B4-BE49-F238E27FC236}">
                <a16:creationId xmlns:a16="http://schemas.microsoft.com/office/drawing/2014/main" id="{038968DA-9C5B-4323-85DF-8178AFB9E58B}"/>
              </a:ext>
            </a:extLst>
          </p:cNvPr>
          <p:cNvSpPr>
            <a:spLocks noGrp="1"/>
          </p:cNvSpPr>
          <p:nvPr>
            <p:ph sz="half" idx="2"/>
          </p:nvPr>
        </p:nvSpPr>
        <p:spPr>
          <a:xfrm>
            <a:off x="6172202" y="1253331"/>
            <a:ext cx="5834268" cy="5392566"/>
          </a:xfrm>
        </p:spPr>
        <p:txBody>
          <a:bodyPr>
            <a:normAutofit fontScale="77500" lnSpcReduction="20000"/>
          </a:bodyPr>
          <a:lstStyle/>
          <a:p>
            <a:pPr marL="514350" indent="-514350">
              <a:buFont typeface="+mj-lt"/>
              <a:buAutoNum type="arabicPeriod" startAt="8"/>
            </a:pPr>
            <a:r>
              <a:rPr lang="en-US" b="1" dirty="0"/>
              <a:t>Space for real and meaningful engagement, define roles and responsibilities</a:t>
            </a:r>
          </a:p>
          <a:p>
            <a:pPr lvl="1"/>
            <a:r>
              <a:rPr lang="en-US" dirty="0"/>
              <a:t>UN coherence: UNICEF, WHO, WFP, FAO </a:t>
            </a:r>
          </a:p>
          <a:p>
            <a:pPr lvl="1"/>
            <a:r>
              <a:rPr lang="en-US" dirty="0"/>
              <a:t>Private sector e.g. salt traders</a:t>
            </a:r>
          </a:p>
          <a:p>
            <a:pPr lvl="1"/>
            <a:r>
              <a:rPr lang="en-US" dirty="0"/>
              <a:t>Donors</a:t>
            </a:r>
          </a:p>
          <a:p>
            <a:pPr lvl="1"/>
            <a:r>
              <a:rPr lang="en-US" dirty="0"/>
              <a:t>Civil society, local NGOs, community organizations</a:t>
            </a:r>
          </a:p>
          <a:p>
            <a:pPr marL="514350" indent="-514350">
              <a:buFont typeface="+mj-lt"/>
              <a:buAutoNum type="arabicPeriod" startAt="8"/>
            </a:pPr>
            <a:r>
              <a:rPr lang="en-US" b="1" dirty="0"/>
              <a:t>Focus on implementation capacity of local governance structures – this is where it matters</a:t>
            </a:r>
          </a:p>
          <a:p>
            <a:pPr lvl="1"/>
            <a:r>
              <a:rPr lang="en-US" dirty="0"/>
              <a:t>Decentralized capacity </a:t>
            </a:r>
          </a:p>
          <a:p>
            <a:pPr lvl="1"/>
            <a:r>
              <a:rPr lang="en-US" dirty="0"/>
              <a:t>Ownership and traction </a:t>
            </a:r>
          </a:p>
          <a:p>
            <a:pPr lvl="1"/>
            <a:r>
              <a:rPr lang="en-US" dirty="0"/>
              <a:t>Social cohesion and ‘state-accountability’ </a:t>
            </a:r>
          </a:p>
          <a:p>
            <a:pPr marL="514350" indent="-514350">
              <a:buFont typeface="+mj-lt"/>
              <a:buAutoNum type="arabicPeriod" startAt="8"/>
            </a:pPr>
            <a:r>
              <a:rPr lang="en-US" b="1" dirty="0"/>
              <a:t>Platform for scaling up and sustaining nutrition efforts </a:t>
            </a:r>
            <a:endParaRPr lang="en-US" dirty="0"/>
          </a:p>
          <a:p>
            <a:pPr lvl="1"/>
            <a:r>
              <a:rPr lang="en-US" dirty="0"/>
              <a:t>E.g. Production and distribution  of iodized salt from 4% (2003) to  50% (2004) to 100% (2005)</a:t>
            </a:r>
          </a:p>
          <a:p>
            <a:pPr lvl="1"/>
            <a:r>
              <a:rPr lang="en-US" dirty="0"/>
              <a:t>Water and sanitation and nutrition outcomes </a:t>
            </a:r>
          </a:p>
          <a:p>
            <a:pPr lvl="1"/>
            <a:r>
              <a:rPr lang="en-US" dirty="0"/>
              <a:t>Pooled funding mechanisms </a:t>
            </a:r>
          </a:p>
          <a:p>
            <a:pPr lvl="1"/>
            <a:endParaRPr lang="en-US" dirty="0"/>
          </a:p>
        </p:txBody>
      </p:sp>
      <p:pic>
        <p:nvPicPr>
          <p:cNvPr id="10" name="Picture 9" descr="P1010120">
            <a:extLst>
              <a:ext uri="{FF2B5EF4-FFF2-40B4-BE49-F238E27FC236}">
                <a16:creationId xmlns:a16="http://schemas.microsoft.com/office/drawing/2014/main" id="{5E7F771B-67B5-45C9-AF52-B596B2598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56913"/>
            <a:ext cx="2993490" cy="22148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mg2003-06-11_0052Salt_Kabul">
            <a:extLst>
              <a:ext uri="{FF2B5EF4-FFF2-40B4-BE49-F238E27FC236}">
                <a16:creationId xmlns:a16="http://schemas.microsoft.com/office/drawing/2014/main" id="{5D624136-5C31-4B3B-9A24-749E712384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689" y="1356913"/>
            <a:ext cx="2953173" cy="2214880"/>
          </a:xfrm>
          <a:prstGeom prst="rect">
            <a:avLst/>
          </a:prstGeom>
          <a:noFill/>
          <a:extLst>
            <a:ext uri="{909E8E84-426E-40DD-AFC4-6F175D3DCCD1}">
              <a14:hiddenFill xmlns:a14="http://schemas.microsoft.com/office/drawing/2010/main">
                <a:solidFill>
                  <a:srgbClr val="FFFFFF"/>
                </a:solidFill>
              </a14:hiddenFill>
            </a:ext>
          </a:extLst>
        </p:spPr>
      </p:pic>
      <p:pic>
        <p:nvPicPr>
          <p:cNvPr id="16" name="Content Placeholder 5">
            <a:extLst>
              <a:ext uri="{FF2B5EF4-FFF2-40B4-BE49-F238E27FC236}">
                <a16:creationId xmlns:a16="http://schemas.microsoft.com/office/drawing/2014/main" id="{EEBB439D-C4BA-4DCE-B81A-665FFB9B301A}"/>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45160" y="4047014"/>
            <a:ext cx="5181600" cy="2245360"/>
          </a:xfrm>
        </p:spPr>
      </p:pic>
    </p:spTree>
    <p:extLst>
      <p:ext uri="{BB962C8B-B14F-4D97-AF65-F5344CB8AC3E}">
        <p14:creationId xmlns:p14="http://schemas.microsoft.com/office/powerpoint/2010/main" val="50394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A7768F-1249-4445-8D2D-0F6344DE1262}"/>
              </a:ext>
            </a:extLst>
          </p:cNvPr>
          <p:cNvSpPr>
            <a:spLocks noGrp="1"/>
          </p:cNvSpPr>
          <p:nvPr>
            <p:ph type="title"/>
          </p:nvPr>
        </p:nvSpPr>
        <p:spPr/>
        <p:txBody>
          <a:bodyPr>
            <a:normAutofit/>
          </a:bodyPr>
          <a:lstStyle/>
          <a:p>
            <a:r>
              <a:rPr lang="en-US" sz="3600" b="1" dirty="0">
                <a:latin typeface="+mn-lt"/>
              </a:rPr>
              <a:t>A set of principles for linking humanitarian and  development in complex fragile contexts</a:t>
            </a:r>
          </a:p>
        </p:txBody>
      </p:sp>
      <p:sp>
        <p:nvSpPr>
          <p:cNvPr id="3" name="Content Placeholder 2">
            <a:extLst>
              <a:ext uri="{FF2B5EF4-FFF2-40B4-BE49-F238E27FC236}">
                <a16:creationId xmlns:a16="http://schemas.microsoft.com/office/drawing/2014/main" id="{410C278D-304D-4281-9DEE-8BB910979DA0}"/>
              </a:ext>
            </a:extLst>
          </p:cNvPr>
          <p:cNvSpPr>
            <a:spLocks noGrp="1"/>
          </p:cNvSpPr>
          <p:nvPr>
            <p:ph idx="1"/>
          </p:nvPr>
        </p:nvSpPr>
        <p:spPr>
          <a:xfrm>
            <a:off x="619626" y="1690688"/>
            <a:ext cx="10952747" cy="4543148"/>
          </a:xfrm>
        </p:spPr>
        <p:txBody>
          <a:bodyPr>
            <a:normAutofit fontScale="92500" lnSpcReduction="10000"/>
          </a:bodyPr>
          <a:lstStyle/>
          <a:p>
            <a:r>
              <a:rPr lang="en-US" b="1" dirty="0"/>
              <a:t>Principle 1:	</a:t>
            </a:r>
            <a:r>
              <a:rPr lang="en-US" dirty="0"/>
              <a:t>Remain guided by a longer-term goals that address the 			structural  causes of fragility while addressing urgent needs</a:t>
            </a:r>
          </a:p>
          <a:p>
            <a:r>
              <a:rPr lang="en-US" b="1" dirty="0"/>
              <a:t>Principle 2:	</a:t>
            </a:r>
            <a:r>
              <a:rPr lang="en-US" dirty="0"/>
              <a:t>Stay engaged and maintain and expand access to affected  			populations through principled action</a:t>
            </a:r>
          </a:p>
          <a:p>
            <a:r>
              <a:rPr lang="en-US" b="1" dirty="0"/>
              <a:t>Principle 3:	</a:t>
            </a:r>
            <a:r>
              <a:rPr lang="en-US" dirty="0"/>
              <a:t>Understand local contexts and where possible, enable local 			actors to take principled action as a priority</a:t>
            </a:r>
          </a:p>
          <a:p>
            <a:r>
              <a:rPr lang="en-US" b="1" dirty="0"/>
              <a:t>Principle 4:	</a:t>
            </a:r>
            <a:r>
              <a:rPr lang="en-US" dirty="0"/>
              <a:t>Overcome delivery challenges through innovative partnerships 		that allow immediate and sustained support to be given</a:t>
            </a:r>
          </a:p>
          <a:p>
            <a:r>
              <a:rPr lang="en-US" b="1" dirty="0"/>
              <a:t>Principle 5:	</a:t>
            </a:r>
            <a:r>
              <a:rPr lang="en-US" dirty="0"/>
              <a:t>Adapt to evolving and complex contexts, with an openness to 		informed redirection, by making planning instruments and 			systems work for programming in these difficult operating 			environments</a:t>
            </a:r>
          </a:p>
        </p:txBody>
      </p:sp>
      <p:sp>
        <p:nvSpPr>
          <p:cNvPr id="6" name="TextBox 5">
            <a:extLst>
              <a:ext uri="{FF2B5EF4-FFF2-40B4-BE49-F238E27FC236}">
                <a16:creationId xmlns:a16="http://schemas.microsoft.com/office/drawing/2014/main" id="{EE790AC9-9358-4AFF-A3E3-2540B7735081}"/>
              </a:ext>
            </a:extLst>
          </p:cNvPr>
          <p:cNvSpPr txBox="1"/>
          <p:nvPr/>
        </p:nvSpPr>
        <p:spPr>
          <a:xfrm>
            <a:off x="5149517" y="6112067"/>
            <a:ext cx="6081562" cy="369332"/>
          </a:xfrm>
          <a:prstGeom prst="rect">
            <a:avLst/>
          </a:prstGeom>
          <a:noFill/>
        </p:spPr>
        <p:txBody>
          <a:bodyPr wrap="square" rtlCol="0">
            <a:spAutoFit/>
          </a:bodyPr>
          <a:lstStyle/>
          <a:p>
            <a:r>
              <a:rPr lang="en-US" dirty="0"/>
              <a:t>Source:  </a:t>
            </a:r>
            <a:r>
              <a:rPr lang="en-US" dirty="0" err="1"/>
              <a:t>Programme</a:t>
            </a:r>
            <a:r>
              <a:rPr lang="en-US" dirty="0"/>
              <a:t> Framework for Fragile Contexts,  UNICEF </a:t>
            </a:r>
          </a:p>
        </p:txBody>
      </p:sp>
    </p:spTree>
    <p:extLst>
      <p:ext uri="{BB962C8B-B14F-4D97-AF65-F5344CB8AC3E}">
        <p14:creationId xmlns:p14="http://schemas.microsoft.com/office/powerpoint/2010/main" val="1034929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567D28-25DB-4375-B6CF-C9944C9171A0}"/>
              </a:ext>
            </a:extLst>
          </p:cNvPr>
          <p:cNvSpPr>
            <a:spLocks noGrp="1"/>
          </p:cNvSpPr>
          <p:nvPr>
            <p:ph type="title"/>
          </p:nvPr>
        </p:nvSpPr>
        <p:spPr/>
        <p:txBody>
          <a:bodyPr>
            <a:normAutofit/>
          </a:bodyPr>
          <a:lstStyle/>
          <a:p>
            <a:r>
              <a:rPr lang="en-US" b="1" dirty="0">
                <a:latin typeface="+mn-lt"/>
              </a:rPr>
              <a:t>Enhancing </a:t>
            </a:r>
            <a:r>
              <a:rPr lang="en-US" b="1" dirty="0" err="1">
                <a:latin typeface="+mn-lt"/>
              </a:rPr>
              <a:t>Programme</a:t>
            </a:r>
            <a:r>
              <a:rPr lang="en-US" b="1" dirty="0">
                <a:latin typeface="+mn-lt"/>
              </a:rPr>
              <a:t> Effectiveness </a:t>
            </a:r>
            <a:br>
              <a:rPr lang="en-US" b="1" dirty="0">
                <a:latin typeface="+mn-lt"/>
              </a:rPr>
            </a:br>
            <a:endParaRPr lang="en-US" dirty="0">
              <a:latin typeface="+mn-lt"/>
            </a:endParaRPr>
          </a:p>
        </p:txBody>
      </p:sp>
      <p:graphicFrame>
        <p:nvGraphicFramePr>
          <p:cNvPr id="5" name="Diagram 4">
            <a:extLst>
              <a:ext uri="{FF2B5EF4-FFF2-40B4-BE49-F238E27FC236}">
                <a16:creationId xmlns:a16="http://schemas.microsoft.com/office/drawing/2014/main" id="{3B07BD60-3D9B-4DB8-B8CA-1130A78348BA}"/>
              </a:ext>
            </a:extLst>
          </p:cNvPr>
          <p:cNvGraphicFramePr/>
          <p:nvPr>
            <p:extLst>
              <p:ext uri="{D42A27DB-BD31-4B8C-83A1-F6EECF244321}">
                <p14:modId xmlns:p14="http://schemas.microsoft.com/office/powerpoint/2010/main" val="521244515"/>
              </p:ext>
            </p:extLst>
          </p:nvPr>
        </p:nvGraphicFramePr>
        <p:xfrm>
          <a:off x="924026" y="1116532"/>
          <a:ext cx="10078592" cy="4956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80B0D659-346F-4F5C-BAF5-1A480F84D211}"/>
              </a:ext>
            </a:extLst>
          </p:cNvPr>
          <p:cNvSpPr txBox="1"/>
          <p:nvPr/>
        </p:nvSpPr>
        <p:spPr>
          <a:xfrm>
            <a:off x="5129638" y="6308209"/>
            <a:ext cx="6081562" cy="369332"/>
          </a:xfrm>
          <a:prstGeom prst="rect">
            <a:avLst/>
          </a:prstGeom>
          <a:noFill/>
        </p:spPr>
        <p:txBody>
          <a:bodyPr wrap="square" rtlCol="0">
            <a:spAutoFit/>
          </a:bodyPr>
          <a:lstStyle/>
          <a:p>
            <a:r>
              <a:rPr lang="en-US" dirty="0"/>
              <a:t>Source:  </a:t>
            </a:r>
            <a:r>
              <a:rPr lang="en-US" dirty="0" err="1"/>
              <a:t>Programme</a:t>
            </a:r>
            <a:r>
              <a:rPr lang="en-US" dirty="0"/>
              <a:t> Framework for Fragile Contexts,  UNICEF </a:t>
            </a:r>
          </a:p>
        </p:txBody>
      </p:sp>
    </p:spTree>
    <p:extLst>
      <p:ext uri="{BB962C8B-B14F-4D97-AF65-F5344CB8AC3E}">
        <p14:creationId xmlns:p14="http://schemas.microsoft.com/office/powerpoint/2010/main" val="3792998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p:txBody>
          <a:bodyPr>
            <a:normAutofit/>
          </a:bodyPr>
          <a:lstStyle/>
          <a:p>
            <a:r>
              <a:rPr lang="en-US" sz="4000" b="1" dirty="0">
                <a:latin typeface="+mn-lt"/>
              </a:rPr>
              <a:t>Implications for Leadership in Nutrition Clusters </a:t>
            </a:r>
          </a:p>
        </p:txBody>
      </p:sp>
      <p:sp>
        <p:nvSpPr>
          <p:cNvPr id="3" name="Content Placeholder 2">
            <a:extLst>
              <a:ext uri="{FF2B5EF4-FFF2-40B4-BE49-F238E27FC236}">
                <a16:creationId xmlns:a16="http://schemas.microsoft.com/office/drawing/2014/main" id="{20AA028D-C70B-4A7E-B553-6193E3E301E1}"/>
              </a:ext>
            </a:extLst>
          </p:cNvPr>
          <p:cNvSpPr>
            <a:spLocks noGrp="1"/>
          </p:cNvSpPr>
          <p:nvPr>
            <p:ph sz="half" idx="1"/>
          </p:nvPr>
        </p:nvSpPr>
        <p:spPr>
          <a:xfrm>
            <a:off x="510139" y="1338606"/>
            <a:ext cx="5765533" cy="5245073"/>
          </a:xfrm>
        </p:spPr>
        <p:txBody>
          <a:bodyPr>
            <a:normAutofit fontScale="92500" lnSpcReduction="20000"/>
          </a:bodyPr>
          <a:lstStyle/>
          <a:p>
            <a:pPr marL="0" indent="0">
              <a:buNone/>
            </a:pPr>
            <a:endParaRPr lang="en-US" dirty="0"/>
          </a:p>
          <a:p>
            <a:r>
              <a:rPr lang="en-US" dirty="0"/>
              <a:t>Systems thinking, beyond technical interventions </a:t>
            </a:r>
          </a:p>
          <a:p>
            <a:r>
              <a:rPr lang="en-US" dirty="0"/>
              <a:t>See the whole system differently to its separate parts and see the system in relation to its environment </a:t>
            </a:r>
          </a:p>
          <a:p>
            <a:pPr lvl="1"/>
            <a:r>
              <a:rPr lang="en-US" dirty="0"/>
              <a:t>Accept the complexity</a:t>
            </a:r>
          </a:p>
          <a:p>
            <a:r>
              <a:rPr lang="en-US" dirty="0"/>
              <a:t>One step at a time, with a direction in mind</a:t>
            </a:r>
          </a:p>
          <a:p>
            <a:r>
              <a:rPr lang="en-US" dirty="0"/>
              <a:t>Convergence of principles</a:t>
            </a:r>
          </a:p>
          <a:p>
            <a:r>
              <a:rPr lang="en-US" dirty="0"/>
              <a:t>SUN, nutrition clusters, others:</a:t>
            </a:r>
          </a:p>
          <a:p>
            <a:pPr lvl="1"/>
            <a:r>
              <a:rPr lang="en-US" dirty="0"/>
              <a:t>Collective resources strengthening the local and national system </a:t>
            </a:r>
          </a:p>
          <a:p>
            <a:pPr lvl="1"/>
            <a:r>
              <a:rPr lang="en-US" dirty="0"/>
              <a:t>Aligned reinforcing each other, complementary </a:t>
            </a:r>
          </a:p>
          <a:p>
            <a:pPr lvl="1"/>
            <a:r>
              <a:rPr lang="en-US" dirty="0"/>
              <a:t>Moving in the same direction</a:t>
            </a:r>
          </a:p>
          <a:p>
            <a:endParaRPr lang="en-US" dirty="0"/>
          </a:p>
          <a:p>
            <a:endParaRPr lang="en-US" dirty="0"/>
          </a:p>
        </p:txBody>
      </p:sp>
      <p:pic>
        <p:nvPicPr>
          <p:cNvPr id="6" name="Picture 5">
            <a:extLst>
              <a:ext uri="{FF2B5EF4-FFF2-40B4-BE49-F238E27FC236}">
                <a16:creationId xmlns:a16="http://schemas.microsoft.com/office/drawing/2014/main" id="{A3643538-8BA6-4B18-BD83-A90EDFD226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186" y="2021304"/>
            <a:ext cx="5674893" cy="3205213"/>
          </a:xfrm>
          <a:prstGeom prst="rect">
            <a:avLst/>
          </a:prstGeom>
        </p:spPr>
      </p:pic>
    </p:spTree>
    <p:extLst>
      <p:ext uri="{BB962C8B-B14F-4D97-AF65-F5344CB8AC3E}">
        <p14:creationId xmlns:p14="http://schemas.microsoft.com/office/powerpoint/2010/main" val="1007778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97FDD1B-4211-4C57-8195-CE8692ECFA85}"/>
              </a:ext>
            </a:extLst>
          </p:cNvPr>
          <p:cNvSpPr>
            <a:spLocks noGrp="1"/>
          </p:cNvSpPr>
          <p:nvPr>
            <p:ph type="title"/>
          </p:nvPr>
        </p:nvSpPr>
        <p:spPr/>
        <p:txBody>
          <a:bodyPr>
            <a:normAutofit/>
          </a:bodyPr>
          <a:lstStyle/>
          <a:p>
            <a:r>
              <a:rPr lang="en-US" sz="3600" b="1" dirty="0">
                <a:latin typeface="+mn-lt"/>
              </a:rPr>
              <a:t>Overview</a:t>
            </a:r>
          </a:p>
        </p:txBody>
      </p:sp>
      <p:sp>
        <p:nvSpPr>
          <p:cNvPr id="12" name="Content Placeholder 11">
            <a:extLst>
              <a:ext uri="{FF2B5EF4-FFF2-40B4-BE49-F238E27FC236}">
                <a16:creationId xmlns:a16="http://schemas.microsoft.com/office/drawing/2014/main" id="{4329066B-5E87-4FD0-B9CD-EB644B1D40CC}"/>
              </a:ext>
            </a:extLst>
          </p:cNvPr>
          <p:cNvSpPr>
            <a:spLocks noGrp="1"/>
          </p:cNvSpPr>
          <p:nvPr>
            <p:ph sz="half" idx="1"/>
          </p:nvPr>
        </p:nvSpPr>
        <p:spPr>
          <a:xfrm>
            <a:off x="365761" y="1520792"/>
            <a:ext cx="6256420" cy="4656171"/>
          </a:xfrm>
        </p:spPr>
        <p:txBody>
          <a:bodyPr/>
          <a:lstStyle/>
          <a:p>
            <a:pPr marL="0" indent="0">
              <a:buNone/>
            </a:pPr>
            <a:endParaRPr lang="en-US" dirty="0"/>
          </a:p>
          <a:p>
            <a:pPr lvl="1"/>
            <a:r>
              <a:rPr lang="en-US" sz="2800" dirty="0"/>
              <a:t>Context</a:t>
            </a:r>
          </a:p>
          <a:p>
            <a:pPr lvl="1"/>
            <a:r>
              <a:rPr lang="en-US" sz="2800" dirty="0"/>
              <a:t>Lessons learned from Afghanistan and Zimbabwe</a:t>
            </a:r>
          </a:p>
          <a:p>
            <a:pPr lvl="1"/>
            <a:r>
              <a:rPr lang="en-US" sz="2800" dirty="0"/>
              <a:t>Shared principles and opportunities for enhancing nutrition programming </a:t>
            </a:r>
          </a:p>
          <a:p>
            <a:pPr lvl="1"/>
            <a:r>
              <a:rPr lang="en-US" sz="2800" dirty="0"/>
              <a:t>Implications for nutrition cluster</a:t>
            </a:r>
          </a:p>
        </p:txBody>
      </p:sp>
      <p:pic>
        <p:nvPicPr>
          <p:cNvPr id="15" name="Content Placeholder 14">
            <a:extLst>
              <a:ext uri="{FF2B5EF4-FFF2-40B4-BE49-F238E27FC236}">
                <a16:creationId xmlns:a16="http://schemas.microsoft.com/office/drawing/2014/main" id="{528A66FB-3EFC-4819-8287-83B8F8815E6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44904" y="1864915"/>
            <a:ext cx="4692254" cy="3128169"/>
          </a:xfrm>
        </p:spPr>
      </p:pic>
    </p:spTree>
    <p:extLst>
      <p:ext uri="{BB962C8B-B14F-4D97-AF65-F5344CB8AC3E}">
        <p14:creationId xmlns:p14="http://schemas.microsoft.com/office/powerpoint/2010/main" val="1744152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97FDD1B-4211-4C57-8195-CE8692ECFA85}"/>
              </a:ext>
            </a:extLst>
          </p:cNvPr>
          <p:cNvSpPr>
            <a:spLocks noGrp="1"/>
          </p:cNvSpPr>
          <p:nvPr>
            <p:ph type="title"/>
          </p:nvPr>
        </p:nvSpPr>
        <p:spPr>
          <a:xfrm>
            <a:off x="838200" y="127416"/>
            <a:ext cx="10515600" cy="1325563"/>
          </a:xfrm>
        </p:spPr>
        <p:txBody>
          <a:bodyPr>
            <a:normAutofit/>
          </a:bodyPr>
          <a:lstStyle/>
          <a:p>
            <a:r>
              <a:rPr lang="en-US" sz="3600" b="1" dirty="0">
                <a:latin typeface="+mn-lt"/>
              </a:rPr>
              <a:t>Context:  Rationale for understanding complexity and linking humanitarian and development  </a:t>
            </a:r>
          </a:p>
        </p:txBody>
      </p:sp>
      <p:sp>
        <p:nvSpPr>
          <p:cNvPr id="8" name="Text Placeholder 7">
            <a:extLst>
              <a:ext uri="{FF2B5EF4-FFF2-40B4-BE49-F238E27FC236}">
                <a16:creationId xmlns:a16="http://schemas.microsoft.com/office/drawing/2014/main" id="{ED6F6C0A-0DDA-4DAE-9CB1-609A1B328E15}"/>
              </a:ext>
            </a:extLst>
          </p:cNvPr>
          <p:cNvSpPr>
            <a:spLocks noGrp="1"/>
          </p:cNvSpPr>
          <p:nvPr>
            <p:ph type="body" idx="1"/>
          </p:nvPr>
        </p:nvSpPr>
        <p:spPr>
          <a:xfrm>
            <a:off x="836612" y="1140993"/>
            <a:ext cx="5157787" cy="823912"/>
          </a:xfrm>
        </p:spPr>
        <p:txBody>
          <a:bodyPr/>
          <a:lstStyle/>
          <a:p>
            <a:r>
              <a:rPr lang="en-US" dirty="0"/>
              <a:t>Characteristics of a fragile context</a:t>
            </a:r>
          </a:p>
        </p:txBody>
      </p:sp>
      <p:sp>
        <p:nvSpPr>
          <p:cNvPr id="12" name="Content Placeholder 11">
            <a:extLst>
              <a:ext uri="{FF2B5EF4-FFF2-40B4-BE49-F238E27FC236}">
                <a16:creationId xmlns:a16="http://schemas.microsoft.com/office/drawing/2014/main" id="{4329066B-5E87-4FD0-B9CD-EB644B1D40CC}"/>
              </a:ext>
            </a:extLst>
          </p:cNvPr>
          <p:cNvSpPr>
            <a:spLocks noGrp="1"/>
          </p:cNvSpPr>
          <p:nvPr>
            <p:ph sz="half" idx="2"/>
          </p:nvPr>
        </p:nvSpPr>
        <p:spPr>
          <a:xfrm>
            <a:off x="938213" y="1964905"/>
            <a:ext cx="5157787" cy="3482994"/>
          </a:xfrm>
          <a:ln>
            <a:solidFill>
              <a:schemeClr val="tx1"/>
            </a:solidFill>
          </a:ln>
        </p:spPr>
        <p:txBody>
          <a:bodyPr>
            <a:normAutofit/>
          </a:bodyPr>
          <a:lstStyle/>
          <a:p>
            <a:r>
              <a:rPr lang="en-US" sz="2400" dirty="0"/>
              <a:t>contexts where there is an accumulation and combination of risks </a:t>
            </a:r>
          </a:p>
          <a:p>
            <a:r>
              <a:rPr lang="en-US" sz="2400" dirty="0"/>
              <a:t>context-specific underlying structural causes of fragility</a:t>
            </a:r>
          </a:p>
          <a:p>
            <a:r>
              <a:rPr lang="en-US" sz="2400" dirty="0"/>
              <a:t>combined with insufficient capabilities or will by the</a:t>
            </a:r>
          </a:p>
          <a:p>
            <a:r>
              <a:rPr lang="en-US" sz="2400" dirty="0"/>
              <a:t>state, system and the communities.</a:t>
            </a:r>
          </a:p>
        </p:txBody>
      </p:sp>
      <p:sp>
        <p:nvSpPr>
          <p:cNvPr id="9" name="Text Placeholder 8">
            <a:extLst>
              <a:ext uri="{FF2B5EF4-FFF2-40B4-BE49-F238E27FC236}">
                <a16:creationId xmlns:a16="http://schemas.microsoft.com/office/drawing/2014/main" id="{A8585434-A79B-4F98-BA2A-1AF5EDC0AA73}"/>
              </a:ext>
            </a:extLst>
          </p:cNvPr>
          <p:cNvSpPr>
            <a:spLocks noGrp="1"/>
          </p:cNvSpPr>
          <p:nvPr>
            <p:ph type="body" sz="quarter" idx="3"/>
          </p:nvPr>
        </p:nvSpPr>
        <p:spPr>
          <a:xfrm>
            <a:off x="6197603" y="1100175"/>
            <a:ext cx="5183188" cy="823912"/>
          </a:xfrm>
        </p:spPr>
        <p:txBody>
          <a:bodyPr/>
          <a:lstStyle/>
          <a:p>
            <a:r>
              <a:rPr lang="en-US" dirty="0"/>
              <a:t>Structural causes and risks </a:t>
            </a:r>
          </a:p>
        </p:txBody>
      </p:sp>
      <p:sp>
        <p:nvSpPr>
          <p:cNvPr id="10" name="Content Placeholder 9">
            <a:extLst>
              <a:ext uri="{FF2B5EF4-FFF2-40B4-BE49-F238E27FC236}">
                <a16:creationId xmlns:a16="http://schemas.microsoft.com/office/drawing/2014/main" id="{1FAE8579-9AD5-4824-8EB2-B05ADBF6E967}"/>
              </a:ext>
            </a:extLst>
          </p:cNvPr>
          <p:cNvSpPr>
            <a:spLocks noGrp="1"/>
          </p:cNvSpPr>
          <p:nvPr>
            <p:ph sz="quarter" idx="4"/>
          </p:nvPr>
        </p:nvSpPr>
        <p:spPr>
          <a:xfrm>
            <a:off x="6170378" y="1964905"/>
            <a:ext cx="5183188" cy="3482994"/>
          </a:xfrm>
          <a:ln>
            <a:solidFill>
              <a:schemeClr val="tx1"/>
            </a:solidFill>
          </a:ln>
        </p:spPr>
        <p:txBody>
          <a:bodyPr>
            <a:normAutofit/>
          </a:bodyPr>
          <a:lstStyle/>
          <a:p>
            <a:r>
              <a:rPr lang="en-US" dirty="0"/>
              <a:t>Economic </a:t>
            </a:r>
          </a:p>
          <a:p>
            <a:r>
              <a:rPr lang="en-US" dirty="0"/>
              <a:t>Environment</a:t>
            </a:r>
          </a:p>
          <a:p>
            <a:r>
              <a:rPr lang="en-US" dirty="0"/>
              <a:t>Political </a:t>
            </a:r>
          </a:p>
          <a:p>
            <a:r>
              <a:rPr lang="en-US" dirty="0"/>
              <a:t>Social </a:t>
            </a:r>
          </a:p>
          <a:p>
            <a:r>
              <a:rPr lang="en-US" dirty="0"/>
              <a:t>Security </a:t>
            </a:r>
          </a:p>
        </p:txBody>
      </p:sp>
      <p:sp>
        <p:nvSpPr>
          <p:cNvPr id="5" name="Rectangle 4">
            <a:extLst>
              <a:ext uri="{FF2B5EF4-FFF2-40B4-BE49-F238E27FC236}">
                <a16:creationId xmlns:a16="http://schemas.microsoft.com/office/drawing/2014/main" id="{207C0289-FE5D-4812-A0B0-36650066297D}"/>
              </a:ext>
            </a:extLst>
          </p:cNvPr>
          <p:cNvSpPr/>
          <p:nvPr/>
        </p:nvSpPr>
        <p:spPr>
          <a:xfrm>
            <a:off x="1330353" y="5617526"/>
            <a:ext cx="9382540" cy="469762"/>
          </a:xfrm>
          <a:prstGeom prst="rect">
            <a:avLst/>
          </a:prstGeom>
          <a:gradFill flip="none" rotWithShape="1">
            <a:gsLst>
              <a:gs pos="0">
                <a:srgbClr val="00B050"/>
              </a:gs>
              <a:gs pos="73795">
                <a:srgbClr val="FF0000"/>
              </a:gs>
              <a:gs pos="48000">
                <a:srgbClr val="92D050"/>
              </a:gs>
              <a:gs pos="83000">
                <a:srgbClr val="FF0000"/>
              </a:gs>
              <a:gs pos="91500">
                <a:srgbClr val="FF0000"/>
              </a:gs>
              <a:gs pos="100000">
                <a:srgbClr val="FF0000"/>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4D80AD6D-4DEF-4DC4-AFA4-46ACC2779B75}"/>
              </a:ext>
            </a:extLst>
          </p:cNvPr>
          <p:cNvSpPr/>
          <p:nvPr/>
        </p:nvSpPr>
        <p:spPr>
          <a:xfrm>
            <a:off x="4543123" y="6076907"/>
            <a:ext cx="2964581" cy="716653"/>
          </a:xfrm>
          <a:prstGeom prst="rightArrow">
            <a:avLst/>
          </a:prstGeom>
          <a:gradFill>
            <a:gsLst>
              <a:gs pos="0">
                <a:srgbClr val="00B050"/>
              </a:gs>
              <a:gs pos="73795">
                <a:srgbClr val="FF0000"/>
              </a:gs>
              <a:gs pos="48000">
                <a:srgbClr val="92D050"/>
              </a:gs>
              <a:gs pos="83000">
                <a:srgbClr val="FF0000"/>
              </a:gs>
              <a:gs pos="91500">
                <a:srgbClr val="FF0000"/>
              </a:gs>
              <a:gs pos="100000">
                <a:srgbClr val="FF0000"/>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4C6D63-B987-4BF6-8E7E-263BD832A844}"/>
              </a:ext>
            </a:extLst>
          </p:cNvPr>
          <p:cNvSpPr txBox="1"/>
          <p:nvPr/>
        </p:nvSpPr>
        <p:spPr>
          <a:xfrm>
            <a:off x="423512" y="6105152"/>
            <a:ext cx="3503595" cy="646331"/>
          </a:xfrm>
          <a:prstGeom prst="rect">
            <a:avLst/>
          </a:prstGeom>
          <a:noFill/>
        </p:spPr>
        <p:txBody>
          <a:bodyPr wrap="square" rtlCol="0">
            <a:spAutoFit/>
          </a:bodyPr>
          <a:lstStyle/>
          <a:p>
            <a:r>
              <a:rPr lang="en-US" dirty="0"/>
              <a:t>Violent conflict/low resilience to risks/weak governance </a:t>
            </a:r>
          </a:p>
        </p:txBody>
      </p:sp>
      <p:sp>
        <p:nvSpPr>
          <p:cNvPr id="13" name="TextBox 12">
            <a:extLst>
              <a:ext uri="{FF2B5EF4-FFF2-40B4-BE49-F238E27FC236}">
                <a16:creationId xmlns:a16="http://schemas.microsoft.com/office/drawing/2014/main" id="{6882FA12-96A3-49E8-8F8D-9312B18404FF}"/>
              </a:ext>
            </a:extLst>
          </p:cNvPr>
          <p:cNvSpPr txBox="1"/>
          <p:nvPr/>
        </p:nvSpPr>
        <p:spPr>
          <a:xfrm>
            <a:off x="7727483" y="6112067"/>
            <a:ext cx="3503595" cy="646331"/>
          </a:xfrm>
          <a:prstGeom prst="rect">
            <a:avLst/>
          </a:prstGeom>
          <a:noFill/>
        </p:spPr>
        <p:txBody>
          <a:bodyPr wrap="square" rtlCol="0">
            <a:spAutoFit/>
          </a:bodyPr>
          <a:lstStyle/>
          <a:p>
            <a:r>
              <a:rPr lang="en-US" dirty="0"/>
              <a:t>Peace, resilience to risks, improving governance </a:t>
            </a:r>
          </a:p>
        </p:txBody>
      </p:sp>
    </p:spTree>
    <p:extLst>
      <p:ext uri="{BB962C8B-B14F-4D97-AF65-F5344CB8AC3E}">
        <p14:creationId xmlns:p14="http://schemas.microsoft.com/office/powerpoint/2010/main" val="2679821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a:xfrm>
            <a:off x="838200" y="111963"/>
            <a:ext cx="10515600" cy="1325563"/>
          </a:xfrm>
        </p:spPr>
        <p:txBody>
          <a:bodyPr>
            <a:normAutofit/>
          </a:bodyPr>
          <a:lstStyle/>
          <a:p>
            <a:r>
              <a:rPr lang="en-US" sz="3600" b="1" dirty="0">
                <a:latin typeface="+mn-lt"/>
              </a:rPr>
              <a:t>Context: Afghanistan (2002-4) </a:t>
            </a:r>
          </a:p>
        </p:txBody>
      </p:sp>
      <p:pic>
        <p:nvPicPr>
          <p:cNvPr id="6" name="Content Placeholder 5">
            <a:extLst>
              <a:ext uri="{FF2B5EF4-FFF2-40B4-BE49-F238E27FC236}">
                <a16:creationId xmlns:a16="http://schemas.microsoft.com/office/drawing/2014/main" id="{B8488453-653A-402E-8DB9-2492F9020EF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517225"/>
            <a:ext cx="5181600" cy="2968138"/>
          </a:xfrm>
        </p:spPr>
      </p:pic>
      <p:pic>
        <p:nvPicPr>
          <p:cNvPr id="10" name="Picture 9">
            <a:extLst>
              <a:ext uri="{FF2B5EF4-FFF2-40B4-BE49-F238E27FC236}">
                <a16:creationId xmlns:a16="http://schemas.microsoft.com/office/drawing/2014/main" id="{4D9DED46-D6F5-44FE-A37E-C7D665BB58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0055" y="4711359"/>
            <a:ext cx="2845065" cy="2084933"/>
          </a:xfrm>
          <a:prstGeom prst="rect">
            <a:avLst/>
          </a:prstGeom>
        </p:spPr>
      </p:pic>
      <p:sp>
        <p:nvSpPr>
          <p:cNvPr id="11" name="Content Placeholder 10">
            <a:extLst>
              <a:ext uri="{FF2B5EF4-FFF2-40B4-BE49-F238E27FC236}">
                <a16:creationId xmlns:a16="http://schemas.microsoft.com/office/drawing/2014/main" id="{33C31840-E9C4-41A5-845D-F9B249083F4F}"/>
              </a:ext>
            </a:extLst>
          </p:cNvPr>
          <p:cNvSpPr>
            <a:spLocks noGrp="1"/>
          </p:cNvSpPr>
          <p:nvPr>
            <p:ph sz="half" idx="1"/>
          </p:nvPr>
        </p:nvSpPr>
        <p:spPr>
          <a:xfrm>
            <a:off x="178904" y="1314594"/>
            <a:ext cx="5840896" cy="5314806"/>
          </a:xfrm>
        </p:spPr>
        <p:txBody>
          <a:bodyPr>
            <a:normAutofit fontScale="85000" lnSpcReduction="20000"/>
          </a:bodyPr>
          <a:lstStyle/>
          <a:p>
            <a:r>
              <a:rPr lang="en-US" dirty="0"/>
              <a:t>Post-Taliban, new transition Government</a:t>
            </a:r>
          </a:p>
          <a:p>
            <a:r>
              <a:rPr lang="en-US" dirty="0"/>
              <a:t>Protracted civil conflict, insecurity, devastated infrastructure, short-term </a:t>
            </a:r>
          </a:p>
          <a:p>
            <a:r>
              <a:rPr lang="en-US" dirty="0"/>
              <a:t>Severe food insecurity, micronutrient deficiencies, deep-rooted cultural beliefs, low education level, virtually no women working in public sector</a:t>
            </a:r>
          </a:p>
          <a:p>
            <a:r>
              <a:rPr lang="en-US" dirty="0"/>
              <a:t>Building and sustaining the system: </a:t>
            </a:r>
          </a:p>
          <a:p>
            <a:pPr lvl="1"/>
            <a:r>
              <a:rPr lang="en-US" dirty="0"/>
              <a:t>From 2002, a ‘public nutrition approach’ first Pubic Nutrition Policy and Strategy (2003-6) by </a:t>
            </a:r>
            <a:r>
              <a:rPr lang="en-US" dirty="0" err="1"/>
              <a:t>MoPH</a:t>
            </a:r>
            <a:endParaRPr lang="en-US" dirty="0"/>
          </a:p>
          <a:p>
            <a:pPr lvl="1"/>
            <a:r>
              <a:rPr lang="en-US" dirty="0"/>
              <a:t>2002-4: Strengthening the </a:t>
            </a:r>
            <a:r>
              <a:rPr lang="en-US" dirty="0" err="1"/>
              <a:t>MoPH</a:t>
            </a:r>
            <a:endParaRPr lang="en-US" dirty="0"/>
          </a:p>
          <a:p>
            <a:pPr lvl="1"/>
            <a:r>
              <a:rPr lang="en-US" dirty="0"/>
              <a:t>Road-map to address causes, </a:t>
            </a:r>
            <a:r>
              <a:rPr lang="en-US" dirty="0" err="1"/>
              <a:t>MoA</a:t>
            </a:r>
            <a:r>
              <a:rPr lang="en-US" dirty="0"/>
              <a:t>, </a:t>
            </a:r>
            <a:r>
              <a:rPr lang="en-US" dirty="0" err="1"/>
              <a:t>MoRehab</a:t>
            </a:r>
            <a:endParaRPr lang="en-US" dirty="0"/>
          </a:p>
          <a:p>
            <a:pPr lvl="1"/>
            <a:r>
              <a:rPr lang="en-US" dirty="0"/>
              <a:t>Nutrition Action Framework (2012-16) led by Vice-President </a:t>
            </a:r>
          </a:p>
          <a:p>
            <a:r>
              <a:rPr lang="en-US" dirty="0"/>
              <a:t>Improved outcomes: -Stunting (60% in 2004 to 36% in 2018; iodine and iron deficiencies from 72% in 25-30%</a:t>
            </a:r>
          </a:p>
        </p:txBody>
      </p:sp>
      <p:pic>
        <p:nvPicPr>
          <p:cNvPr id="12" name="Content Placeholder 7">
            <a:extLst>
              <a:ext uri="{FF2B5EF4-FFF2-40B4-BE49-F238E27FC236}">
                <a16:creationId xmlns:a16="http://schemas.microsoft.com/office/drawing/2014/main" id="{11883598-44CA-4B4E-9EC1-6B2DF6040A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10400" y="164745"/>
            <a:ext cx="5181600" cy="2299698"/>
          </a:xfrm>
          <a:prstGeom prst="rect">
            <a:avLst/>
          </a:prstGeom>
        </p:spPr>
      </p:pic>
    </p:spTree>
    <p:extLst>
      <p:ext uri="{BB962C8B-B14F-4D97-AF65-F5344CB8AC3E}">
        <p14:creationId xmlns:p14="http://schemas.microsoft.com/office/powerpoint/2010/main" val="4135386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p:txBody>
          <a:bodyPr>
            <a:normAutofit/>
          </a:bodyPr>
          <a:lstStyle/>
          <a:p>
            <a:r>
              <a:rPr lang="en-US" sz="3600" b="1" dirty="0">
                <a:latin typeface="+mn-lt"/>
              </a:rPr>
              <a:t>Context: Zimbabwe (2010-12) </a:t>
            </a:r>
          </a:p>
        </p:txBody>
      </p:sp>
      <p:sp>
        <p:nvSpPr>
          <p:cNvPr id="3" name="Content Placeholder 2">
            <a:extLst>
              <a:ext uri="{FF2B5EF4-FFF2-40B4-BE49-F238E27FC236}">
                <a16:creationId xmlns:a16="http://schemas.microsoft.com/office/drawing/2014/main" id="{94407A1B-CA55-4F15-8F50-815058EB4016}"/>
              </a:ext>
            </a:extLst>
          </p:cNvPr>
          <p:cNvSpPr>
            <a:spLocks noGrp="1"/>
          </p:cNvSpPr>
          <p:nvPr>
            <p:ph sz="half" idx="2"/>
          </p:nvPr>
        </p:nvSpPr>
        <p:spPr/>
        <p:txBody>
          <a:bodyPr>
            <a:normAutofit fontScale="77500" lnSpcReduction="20000"/>
          </a:bodyPr>
          <a:lstStyle/>
          <a:p>
            <a:endParaRPr lang="en-US"/>
          </a:p>
        </p:txBody>
      </p:sp>
      <p:sp>
        <p:nvSpPr>
          <p:cNvPr id="7" name="AutoShape 2" descr="Image result for photos nutrition zimbabwe">
            <a:extLst>
              <a:ext uri="{FF2B5EF4-FFF2-40B4-BE49-F238E27FC236}">
                <a16:creationId xmlns:a16="http://schemas.microsoft.com/office/drawing/2014/main" id="{30B03376-DDF9-41DD-9C4C-7D39DA94500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Image result for photos nutrition zimbabwe">
            <a:extLst>
              <a:ext uri="{FF2B5EF4-FFF2-40B4-BE49-F238E27FC236}">
                <a16:creationId xmlns:a16="http://schemas.microsoft.com/office/drawing/2014/main" id="{FCC723A8-2D85-4450-AD19-452888EDB2EE}"/>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85CEA411-B488-48DD-946D-DF4D8FAD71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1254761"/>
            <a:ext cx="5558405" cy="3127692"/>
          </a:xfrm>
          <a:prstGeom prst="rect">
            <a:avLst/>
          </a:prstGeom>
        </p:spPr>
      </p:pic>
      <p:pic>
        <p:nvPicPr>
          <p:cNvPr id="16" name="Picture 15">
            <a:extLst>
              <a:ext uri="{FF2B5EF4-FFF2-40B4-BE49-F238E27FC236}">
                <a16:creationId xmlns:a16="http://schemas.microsoft.com/office/drawing/2014/main" id="{0BF94C18-3745-4D3F-8D7D-10126E2019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2449" y="4111083"/>
            <a:ext cx="3716756" cy="2479040"/>
          </a:xfrm>
          <a:prstGeom prst="rect">
            <a:avLst/>
          </a:prstGeom>
        </p:spPr>
      </p:pic>
      <p:pic>
        <p:nvPicPr>
          <p:cNvPr id="22" name="Content Placeholder 10">
            <a:extLst>
              <a:ext uri="{FF2B5EF4-FFF2-40B4-BE49-F238E27FC236}">
                <a16:creationId xmlns:a16="http://schemas.microsoft.com/office/drawing/2014/main" id="{41AF2AA5-49A3-415D-9D91-1619A2C537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9562" y="4279040"/>
            <a:ext cx="2143125" cy="2143125"/>
          </a:xfrm>
          <a:prstGeom prst="rect">
            <a:avLst/>
          </a:prstGeom>
        </p:spPr>
      </p:pic>
      <p:sp>
        <p:nvSpPr>
          <p:cNvPr id="4" name="Content Placeholder 3">
            <a:extLst>
              <a:ext uri="{FF2B5EF4-FFF2-40B4-BE49-F238E27FC236}">
                <a16:creationId xmlns:a16="http://schemas.microsoft.com/office/drawing/2014/main" id="{0F66E44A-6AF7-4346-AE9E-85762B1E38C3}"/>
              </a:ext>
            </a:extLst>
          </p:cNvPr>
          <p:cNvSpPr>
            <a:spLocks noGrp="1"/>
          </p:cNvSpPr>
          <p:nvPr>
            <p:ph sz="half" idx="1"/>
          </p:nvPr>
        </p:nvSpPr>
        <p:spPr>
          <a:xfrm>
            <a:off x="232795" y="1555423"/>
            <a:ext cx="5787005" cy="5223064"/>
          </a:xfrm>
        </p:spPr>
        <p:txBody>
          <a:bodyPr>
            <a:normAutofit fontScale="77500" lnSpcReduction="20000"/>
          </a:bodyPr>
          <a:lstStyle/>
          <a:p>
            <a:r>
              <a:rPr lang="en-US" dirty="0"/>
              <a:t>Transition Government 2009 (Government of Unity)</a:t>
            </a:r>
          </a:p>
          <a:p>
            <a:r>
              <a:rPr lang="en-US" dirty="0"/>
              <a:t>Hyperinflation, food insecurity, cholera outbreak, drought, political insecurity  </a:t>
            </a:r>
          </a:p>
          <a:p>
            <a:r>
              <a:rPr lang="en-US" dirty="0"/>
              <a:t>High levels of education, significant food security potential  </a:t>
            </a:r>
          </a:p>
          <a:p>
            <a:r>
              <a:rPr lang="en-US" dirty="0"/>
              <a:t>Building and sustaining the system: </a:t>
            </a:r>
          </a:p>
          <a:p>
            <a:pPr lvl="1"/>
            <a:r>
              <a:rPr lang="en-US" dirty="0"/>
              <a:t>Historical commitment to multi-sectoral approach </a:t>
            </a:r>
          </a:p>
          <a:p>
            <a:pPr lvl="1"/>
            <a:r>
              <a:rPr lang="en-US" dirty="0"/>
              <a:t>1998 Task Force developed multi-sectoral Policy Framework </a:t>
            </a:r>
          </a:p>
          <a:p>
            <a:pPr lvl="1"/>
            <a:r>
              <a:rPr lang="en-US" dirty="0"/>
              <a:t>2001 Establishment of Food and Nutrition Council (FNC) in President’s office</a:t>
            </a:r>
          </a:p>
          <a:p>
            <a:pPr lvl="1"/>
            <a:r>
              <a:rPr lang="en-US" dirty="0"/>
              <a:t>2002-9 – political instability, stalemate </a:t>
            </a:r>
          </a:p>
          <a:p>
            <a:pPr lvl="1"/>
            <a:r>
              <a:rPr lang="en-US" dirty="0"/>
              <a:t>2010-12 Developing Policy and strengthening FNC,  SUN</a:t>
            </a:r>
          </a:p>
          <a:p>
            <a:pPr lvl="1"/>
            <a:r>
              <a:rPr lang="en-US" dirty="0"/>
              <a:t>Increased profile and resources for nutrition </a:t>
            </a:r>
          </a:p>
          <a:p>
            <a:pPr lvl="1"/>
            <a:r>
              <a:rPr lang="en-US" dirty="0"/>
              <a:t>2013 Food and Nutrition Security Policy launched </a:t>
            </a:r>
          </a:p>
          <a:p>
            <a:r>
              <a:rPr lang="en-US" dirty="0"/>
              <a:t>Improved outcomes: improved food security, reduced stunting  </a:t>
            </a:r>
          </a:p>
          <a:p>
            <a:pPr lvl="1"/>
            <a:endParaRPr lang="en-US" dirty="0"/>
          </a:p>
        </p:txBody>
      </p:sp>
    </p:spTree>
    <p:extLst>
      <p:ext uri="{BB962C8B-B14F-4D97-AF65-F5344CB8AC3E}">
        <p14:creationId xmlns:p14="http://schemas.microsoft.com/office/powerpoint/2010/main" val="295616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a:xfrm>
            <a:off x="838200" y="194183"/>
            <a:ext cx="10515600" cy="1325563"/>
          </a:xfrm>
        </p:spPr>
        <p:txBody>
          <a:bodyPr>
            <a:normAutofit/>
          </a:bodyPr>
          <a:lstStyle/>
          <a:p>
            <a:r>
              <a:rPr lang="en-US" sz="3600" b="1" dirty="0">
                <a:latin typeface="+mn-lt"/>
              </a:rPr>
              <a:t>Lessons learned  (1) </a:t>
            </a:r>
          </a:p>
        </p:txBody>
      </p:sp>
      <p:sp>
        <p:nvSpPr>
          <p:cNvPr id="3" name="Content Placeholder 2">
            <a:extLst>
              <a:ext uri="{FF2B5EF4-FFF2-40B4-BE49-F238E27FC236}">
                <a16:creationId xmlns:a16="http://schemas.microsoft.com/office/drawing/2014/main" id="{20AA028D-C70B-4A7E-B553-6193E3E301E1}"/>
              </a:ext>
            </a:extLst>
          </p:cNvPr>
          <p:cNvSpPr>
            <a:spLocks noGrp="1"/>
          </p:cNvSpPr>
          <p:nvPr>
            <p:ph sz="half" idx="1"/>
          </p:nvPr>
        </p:nvSpPr>
        <p:spPr>
          <a:xfrm>
            <a:off x="243840" y="1396776"/>
            <a:ext cx="6932711" cy="5585093"/>
          </a:xfrm>
        </p:spPr>
        <p:txBody>
          <a:bodyPr>
            <a:normAutofit fontScale="92500" lnSpcReduction="10000"/>
          </a:bodyPr>
          <a:lstStyle/>
          <a:p>
            <a:pPr marL="514350" indent="-514350">
              <a:buFont typeface="+mj-lt"/>
              <a:buAutoNum type="arabicPeriod"/>
            </a:pPr>
            <a:r>
              <a:rPr lang="en-US" b="1" dirty="0"/>
              <a:t>Sustained dedicated advisory role, accompany the process</a:t>
            </a:r>
          </a:p>
          <a:p>
            <a:pPr lvl="1"/>
            <a:r>
              <a:rPr lang="en-US" dirty="0"/>
              <a:t>Build trust, less visible, leading from behind, build relationships  </a:t>
            </a:r>
          </a:p>
          <a:p>
            <a:pPr marL="514350" indent="-514350">
              <a:buFont typeface="+mj-lt"/>
              <a:buAutoNum type="arabicPeriod"/>
            </a:pPr>
            <a:r>
              <a:rPr lang="en-US" b="1" dirty="0"/>
              <a:t>Seize an opportunity, find an entry point for systems strengthening </a:t>
            </a:r>
          </a:p>
          <a:p>
            <a:pPr lvl="1"/>
            <a:r>
              <a:rPr lang="en-US" dirty="0"/>
              <a:t>Take risks, innovate and stay the course despite emerging obstacles </a:t>
            </a:r>
          </a:p>
          <a:p>
            <a:pPr marL="514350" indent="-514350">
              <a:buFont typeface="+mj-lt"/>
              <a:buAutoNum type="arabicPeriod"/>
            </a:pPr>
            <a:r>
              <a:rPr lang="en-US" b="1" dirty="0"/>
              <a:t>Understand and use a political, economic, social  and cultural analysis </a:t>
            </a:r>
          </a:p>
          <a:p>
            <a:pPr marL="514350" indent="-514350">
              <a:buFont typeface="+mj-lt"/>
              <a:buAutoNum type="arabicPeriod"/>
            </a:pPr>
            <a:r>
              <a:rPr lang="en-US" b="1" dirty="0"/>
              <a:t>Process is important </a:t>
            </a:r>
            <a:r>
              <a:rPr lang="en-US" b="1" u="sng" dirty="0"/>
              <a:t>but</a:t>
            </a:r>
            <a:r>
              <a:rPr lang="en-US" b="1" dirty="0"/>
              <a:t> also results</a:t>
            </a:r>
          </a:p>
          <a:p>
            <a:pPr lvl="1"/>
            <a:r>
              <a:rPr lang="en-US" dirty="0"/>
              <a:t>One step at a time, transparent, set milestones </a:t>
            </a:r>
          </a:p>
          <a:p>
            <a:pPr lvl="1"/>
            <a:r>
              <a:rPr lang="en-US" dirty="0"/>
              <a:t>Assess progress and change direction/strategies</a:t>
            </a:r>
          </a:p>
          <a:p>
            <a:pPr lvl="1"/>
            <a:r>
              <a:rPr lang="en-US" dirty="0"/>
              <a:t>Link to results e.g. ‘resources for nutrition’, change in system, nutritional outcomes</a:t>
            </a:r>
          </a:p>
          <a:p>
            <a:pPr marL="0" indent="0">
              <a:buNone/>
            </a:pPr>
            <a:endParaRPr lang="en-US" dirty="0"/>
          </a:p>
        </p:txBody>
      </p:sp>
      <p:pic>
        <p:nvPicPr>
          <p:cNvPr id="9" name="Content Placeholder 8">
            <a:extLst>
              <a:ext uri="{FF2B5EF4-FFF2-40B4-BE49-F238E27FC236}">
                <a16:creationId xmlns:a16="http://schemas.microsoft.com/office/drawing/2014/main" id="{6EAFCE94-5824-4A90-B768-46AFDF38D38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198623" y="1396776"/>
            <a:ext cx="3155177" cy="2099627"/>
          </a:xfrm>
        </p:spPr>
      </p:pic>
      <p:pic>
        <p:nvPicPr>
          <p:cNvPr id="12" name="Picture 11">
            <a:extLst>
              <a:ext uri="{FF2B5EF4-FFF2-40B4-BE49-F238E27FC236}">
                <a16:creationId xmlns:a16="http://schemas.microsoft.com/office/drawing/2014/main" id="{CD56D3AF-50DB-4372-A6B6-9D2B94795A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5171" y="3685880"/>
            <a:ext cx="4452989" cy="2977937"/>
          </a:xfrm>
          <a:prstGeom prst="rect">
            <a:avLst/>
          </a:prstGeom>
        </p:spPr>
      </p:pic>
    </p:spTree>
    <p:extLst>
      <p:ext uri="{BB962C8B-B14F-4D97-AF65-F5344CB8AC3E}">
        <p14:creationId xmlns:p14="http://schemas.microsoft.com/office/powerpoint/2010/main" val="24173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348F4-70BC-4CBB-BB48-406EFAF32D63}"/>
              </a:ext>
            </a:extLst>
          </p:cNvPr>
          <p:cNvSpPr>
            <a:spLocks noGrp="1"/>
          </p:cNvSpPr>
          <p:nvPr>
            <p:ph type="title"/>
          </p:nvPr>
        </p:nvSpPr>
        <p:spPr>
          <a:xfrm>
            <a:off x="713492" y="-86589"/>
            <a:ext cx="10515600" cy="1325563"/>
          </a:xfrm>
        </p:spPr>
        <p:txBody>
          <a:bodyPr>
            <a:normAutofit/>
          </a:bodyPr>
          <a:lstStyle/>
          <a:p>
            <a:r>
              <a:rPr lang="en-US" sz="4000" b="1" dirty="0">
                <a:latin typeface="+mn-lt"/>
              </a:rPr>
              <a:t>Lessons learned (2)   </a:t>
            </a:r>
          </a:p>
        </p:txBody>
      </p:sp>
      <p:sp>
        <p:nvSpPr>
          <p:cNvPr id="3" name="Content Placeholder 2">
            <a:extLst>
              <a:ext uri="{FF2B5EF4-FFF2-40B4-BE49-F238E27FC236}">
                <a16:creationId xmlns:a16="http://schemas.microsoft.com/office/drawing/2014/main" id="{20AA028D-C70B-4A7E-B553-6193E3E301E1}"/>
              </a:ext>
            </a:extLst>
          </p:cNvPr>
          <p:cNvSpPr>
            <a:spLocks noGrp="1"/>
          </p:cNvSpPr>
          <p:nvPr>
            <p:ph sz="half" idx="1"/>
          </p:nvPr>
        </p:nvSpPr>
        <p:spPr>
          <a:xfrm>
            <a:off x="713492" y="1306223"/>
            <a:ext cx="5181600" cy="1049550"/>
          </a:xfrm>
        </p:spPr>
        <p:txBody>
          <a:bodyPr>
            <a:normAutofit fontScale="85000" lnSpcReduction="20000"/>
          </a:bodyPr>
          <a:lstStyle/>
          <a:p>
            <a:pPr marL="514350" indent="-514350">
              <a:buFont typeface="+mj-lt"/>
              <a:buAutoNum type="arabicPeriod" startAt="5"/>
            </a:pPr>
            <a:r>
              <a:rPr lang="en-US" b="1" dirty="0"/>
              <a:t>Building blocks for a strong foundation</a:t>
            </a:r>
          </a:p>
          <a:p>
            <a:pPr marL="0" indent="0">
              <a:buNone/>
            </a:pPr>
            <a:endParaRPr lang="en-US" dirty="0"/>
          </a:p>
        </p:txBody>
      </p:sp>
      <p:sp>
        <p:nvSpPr>
          <p:cNvPr id="7" name="Content Placeholder 6">
            <a:extLst>
              <a:ext uri="{FF2B5EF4-FFF2-40B4-BE49-F238E27FC236}">
                <a16:creationId xmlns:a16="http://schemas.microsoft.com/office/drawing/2014/main" id="{79601C80-93FE-49F3-BB70-2B1D075EA0AC}"/>
              </a:ext>
            </a:extLst>
          </p:cNvPr>
          <p:cNvSpPr>
            <a:spLocks noGrp="1"/>
          </p:cNvSpPr>
          <p:nvPr>
            <p:ph sz="half" idx="2"/>
          </p:nvPr>
        </p:nvSpPr>
        <p:spPr>
          <a:xfrm>
            <a:off x="6683603" y="1432560"/>
            <a:ext cx="5367225" cy="4942366"/>
          </a:xfrm>
        </p:spPr>
        <p:txBody>
          <a:bodyPr>
            <a:normAutofit fontScale="85000" lnSpcReduction="20000"/>
          </a:bodyPr>
          <a:lstStyle/>
          <a:p>
            <a:pPr marL="0" indent="0">
              <a:buNone/>
            </a:pPr>
            <a:r>
              <a:rPr lang="en-US" b="1" dirty="0"/>
              <a:t>6. Move beyond policy frameworks, strategies for institutional capacity strengthening </a:t>
            </a:r>
          </a:p>
          <a:p>
            <a:pPr lvl="1"/>
            <a:r>
              <a:rPr lang="en-US" dirty="0"/>
              <a:t>Enabling systems to convene, to lead, to respond for delivery of results. </a:t>
            </a:r>
          </a:p>
          <a:p>
            <a:pPr lvl="1"/>
            <a:r>
              <a:rPr lang="en-US" dirty="0"/>
              <a:t>Focus on capacities of local NGOs, private sector for sustainable results </a:t>
            </a:r>
          </a:p>
          <a:p>
            <a:pPr marL="0" indent="0">
              <a:buNone/>
            </a:pPr>
            <a:r>
              <a:rPr lang="en-US" dirty="0"/>
              <a:t> </a:t>
            </a:r>
          </a:p>
          <a:p>
            <a:pPr marL="0" indent="0">
              <a:buNone/>
            </a:pPr>
            <a:r>
              <a:rPr lang="en-US" b="1" dirty="0"/>
              <a:t>7. Interconnectedness of systems </a:t>
            </a:r>
          </a:p>
          <a:p>
            <a:pPr lvl="1"/>
            <a:r>
              <a:rPr lang="en-US" dirty="0"/>
              <a:t>Hook to national planning frameworks, human rights and regional commitments</a:t>
            </a:r>
          </a:p>
          <a:p>
            <a:pPr lvl="1"/>
            <a:r>
              <a:rPr lang="en-US" dirty="0"/>
              <a:t>Medium-term vision (3-5years)</a:t>
            </a:r>
          </a:p>
          <a:p>
            <a:pPr lvl="1"/>
            <a:r>
              <a:rPr lang="en-US" dirty="0"/>
              <a:t>Humanitarian and development integration, integration of cluster</a:t>
            </a:r>
          </a:p>
          <a:p>
            <a:pPr lvl="1"/>
            <a:r>
              <a:rPr lang="en-US" dirty="0"/>
              <a:t>Build national capacities for preparedness, capacity to respond to future shocks</a:t>
            </a:r>
          </a:p>
          <a:p>
            <a:pPr lvl="2"/>
            <a:r>
              <a:rPr lang="en-US" dirty="0"/>
              <a:t>Local disaster response systems</a:t>
            </a:r>
          </a:p>
          <a:p>
            <a:pPr lvl="2"/>
            <a:r>
              <a:rPr lang="en-US" dirty="0"/>
              <a:t>Front-line responders</a:t>
            </a:r>
          </a:p>
          <a:p>
            <a:pPr marL="457200" lvl="1" indent="0">
              <a:buNone/>
            </a:pPr>
            <a:endParaRPr lang="en-US" dirty="0"/>
          </a:p>
        </p:txBody>
      </p:sp>
      <p:sp>
        <p:nvSpPr>
          <p:cNvPr id="8" name="Arrow: Left-Right 7">
            <a:extLst>
              <a:ext uri="{FF2B5EF4-FFF2-40B4-BE49-F238E27FC236}">
                <a16:creationId xmlns:a16="http://schemas.microsoft.com/office/drawing/2014/main" id="{FA04F38A-797B-4443-9A94-AEC8452F9433}"/>
              </a:ext>
            </a:extLst>
          </p:cNvPr>
          <p:cNvSpPr/>
          <p:nvPr/>
        </p:nvSpPr>
        <p:spPr>
          <a:xfrm>
            <a:off x="1811517" y="3298277"/>
            <a:ext cx="2856322" cy="39592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5141610-E6AC-46EE-BC5E-323F86CAEF41}"/>
              </a:ext>
            </a:extLst>
          </p:cNvPr>
          <p:cNvSpPr txBox="1"/>
          <p:nvPr/>
        </p:nvSpPr>
        <p:spPr>
          <a:xfrm>
            <a:off x="-177341" y="2875175"/>
            <a:ext cx="1781666" cy="923330"/>
          </a:xfrm>
          <a:prstGeom prst="rect">
            <a:avLst/>
          </a:prstGeom>
          <a:noFill/>
        </p:spPr>
        <p:txBody>
          <a:bodyPr wrap="square" rtlCol="0">
            <a:spAutoFit/>
          </a:bodyPr>
          <a:lstStyle/>
          <a:p>
            <a:pPr lvl="1"/>
            <a:r>
              <a:rPr lang="en-US" dirty="0">
                <a:solidFill>
                  <a:schemeClr val="accent1"/>
                </a:solidFill>
              </a:rPr>
              <a:t>Technical, evidence-base</a:t>
            </a:r>
          </a:p>
        </p:txBody>
      </p:sp>
      <p:sp>
        <p:nvSpPr>
          <p:cNvPr id="10" name="Arrow: Left-Right 9">
            <a:extLst>
              <a:ext uri="{FF2B5EF4-FFF2-40B4-BE49-F238E27FC236}">
                <a16:creationId xmlns:a16="http://schemas.microsoft.com/office/drawing/2014/main" id="{3ED955EB-19BD-457B-9A31-89DA06E55DCA}"/>
              </a:ext>
            </a:extLst>
          </p:cNvPr>
          <p:cNvSpPr/>
          <p:nvPr/>
        </p:nvSpPr>
        <p:spPr>
          <a:xfrm>
            <a:off x="1688969" y="6176963"/>
            <a:ext cx="2856322" cy="39592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Left-Right 10">
            <a:extLst>
              <a:ext uri="{FF2B5EF4-FFF2-40B4-BE49-F238E27FC236}">
                <a16:creationId xmlns:a16="http://schemas.microsoft.com/office/drawing/2014/main" id="{2CA617B2-C7EA-4C1E-9816-CA072E2503EB}"/>
              </a:ext>
            </a:extLst>
          </p:cNvPr>
          <p:cNvSpPr/>
          <p:nvPr/>
        </p:nvSpPr>
        <p:spPr>
          <a:xfrm rot="5400000">
            <a:off x="80128" y="4748802"/>
            <a:ext cx="2856322" cy="39592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Left-Right 11">
            <a:extLst>
              <a:ext uri="{FF2B5EF4-FFF2-40B4-BE49-F238E27FC236}">
                <a16:creationId xmlns:a16="http://schemas.microsoft.com/office/drawing/2014/main" id="{077A17DB-38A0-46EC-8901-D8A8809BF1E0}"/>
              </a:ext>
            </a:extLst>
          </p:cNvPr>
          <p:cNvSpPr/>
          <p:nvPr/>
        </p:nvSpPr>
        <p:spPr>
          <a:xfrm rot="5400000">
            <a:off x="3429391" y="4866751"/>
            <a:ext cx="2856322" cy="39592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B5C41AD-D791-4ECF-B98C-3771EE8CD8AF}"/>
              </a:ext>
            </a:extLst>
          </p:cNvPr>
          <p:cNvSpPr txBox="1"/>
          <p:nvPr/>
        </p:nvSpPr>
        <p:spPr>
          <a:xfrm>
            <a:off x="4417871" y="2348062"/>
            <a:ext cx="2281601" cy="1477328"/>
          </a:xfrm>
          <a:prstGeom prst="rect">
            <a:avLst/>
          </a:prstGeom>
          <a:noFill/>
        </p:spPr>
        <p:txBody>
          <a:bodyPr wrap="square" rtlCol="0">
            <a:spAutoFit/>
          </a:bodyPr>
          <a:lstStyle/>
          <a:p>
            <a:pPr lvl="1"/>
            <a:r>
              <a:rPr lang="en-US" dirty="0">
                <a:solidFill>
                  <a:schemeClr val="accent1"/>
                </a:solidFill>
              </a:rPr>
              <a:t>Multi-sectoral (education, social protection, agriculture, anthropological)</a:t>
            </a:r>
          </a:p>
        </p:txBody>
      </p:sp>
      <p:sp>
        <p:nvSpPr>
          <p:cNvPr id="14" name="TextBox 13">
            <a:extLst>
              <a:ext uri="{FF2B5EF4-FFF2-40B4-BE49-F238E27FC236}">
                <a16:creationId xmlns:a16="http://schemas.microsoft.com/office/drawing/2014/main" id="{8FD7A95B-FE2D-4403-9980-BD86186B6C96}"/>
              </a:ext>
            </a:extLst>
          </p:cNvPr>
          <p:cNvSpPr txBox="1"/>
          <p:nvPr/>
        </p:nvSpPr>
        <p:spPr>
          <a:xfrm>
            <a:off x="-273377" y="5683513"/>
            <a:ext cx="1781666" cy="923330"/>
          </a:xfrm>
          <a:prstGeom prst="rect">
            <a:avLst/>
          </a:prstGeom>
          <a:noFill/>
        </p:spPr>
        <p:txBody>
          <a:bodyPr wrap="square" rtlCol="0">
            <a:spAutoFit/>
          </a:bodyPr>
          <a:lstStyle/>
          <a:p>
            <a:pPr lvl="1"/>
            <a:r>
              <a:rPr lang="en-US" dirty="0">
                <a:solidFill>
                  <a:schemeClr val="accent1"/>
                </a:solidFill>
              </a:rPr>
              <a:t>Political, advocacy champions</a:t>
            </a:r>
          </a:p>
        </p:txBody>
      </p:sp>
      <p:sp>
        <p:nvSpPr>
          <p:cNvPr id="15" name="TextBox 14">
            <a:extLst>
              <a:ext uri="{FF2B5EF4-FFF2-40B4-BE49-F238E27FC236}">
                <a16:creationId xmlns:a16="http://schemas.microsoft.com/office/drawing/2014/main" id="{C1179EA2-CAA1-4FF9-B7A4-CEA7E916C7C1}"/>
              </a:ext>
            </a:extLst>
          </p:cNvPr>
          <p:cNvSpPr txBox="1"/>
          <p:nvPr/>
        </p:nvSpPr>
        <p:spPr>
          <a:xfrm>
            <a:off x="4667839" y="5344539"/>
            <a:ext cx="1781666" cy="923330"/>
          </a:xfrm>
          <a:prstGeom prst="rect">
            <a:avLst/>
          </a:prstGeom>
          <a:noFill/>
        </p:spPr>
        <p:txBody>
          <a:bodyPr wrap="square" rtlCol="0">
            <a:spAutoFit/>
          </a:bodyPr>
          <a:lstStyle/>
          <a:p>
            <a:pPr lvl="1"/>
            <a:r>
              <a:rPr lang="en-US" dirty="0">
                <a:solidFill>
                  <a:schemeClr val="accent1"/>
                </a:solidFill>
              </a:rPr>
              <a:t>Local governance, community </a:t>
            </a:r>
          </a:p>
        </p:txBody>
      </p:sp>
    </p:spTree>
    <p:extLst>
      <p:ext uri="{BB962C8B-B14F-4D97-AF65-F5344CB8AC3E}">
        <p14:creationId xmlns:p14="http://schemas.microsoft.com/office/powerpoint/2010/main" val="109543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76400" y="228600"/>
            <a:ext cx="8839200" cy="457200"/>
          </a:xfrm>
        </p:spPr>
        <p:txBody>
          <a:bodyPr rtlCol="0">
            <a:normAutofit/>
          </a:bodyPr>
          <a:lstStyle/>
          <a:p>
            <a:pPr>
              <a:defRPr/>
            </a:pPr>
            <a:r>
              <a:rPr lang="en-US" sz="2400" b="1" dirty="0">
                <a:solidFill>
                  <a:schemeClr val="accent5">
                    <a:lumMod val="50000"/>
                  </a:schemeClr>
                </a:solidFill>
                <a:effectLst>
                  <a:outerShdw blurRad="38100" dist="38100" dir="2700000" algn="tl">
                    <a:srgbClr val="000000">
                      <a:alpha val="43137"/>
                    </a:srgbClr>
                  </a:outerShdw>
                </a:effectLst>
              </a:rPr>
              <a:t>Conceptual Framework for Food and Nutrition Security in Zimbabwe </a:t>
            </a:r>
          </a:p>
        </p:txBody>
      </p:sp>
      <p:sp>
        <p:nvSpPr>
          <p:cNvPr id="4" name="Rounded Rectangle 3"/>
          <p:cNvSpPr/>
          <p:nvPr/>
        </p:nvSpPr>
        <p:spPr>
          <a:xfrm>
            <a:off x="5562600" y="914400"/>
            <a:ext cx="1600200" cy="838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Improved Nutritional Status</a:t>
            </a:r>
          </a:p>
        </p:txBody>
      </p:sp>
      <p:sp>
        <p:nvSpPr>
          <p:cNvPr id="5" name="Rounded Rectangle 4"/>
          <p:cNvSpPr/>
          <p:nvPr/>
        </p:nvSpPr>
        <p:spPr>
          <a:xfrm>
            <a:off x="4800600" y="1905000"/>
            <a:ext cx="1447800" cy="6858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Intake and Utilization</a:t>
            </a:r>
          </a:p>
        </p:txBody>
      </p:sp>
      <p:sp>
        <p:nvSpPr>
          <p:cNvPr id="6" name="Rounded Rectangle 5"/>
          <p:cNvSpPr/>
          <p:nvPr/>
        </p:nvSpPr>
        <p:spPr>
          <a:xfrm>
            <a:off x="6705600" y="1905000"/>
            <a:ext cx="1600200" cy="6858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Health Status inc HIV/AIDS</a:t>
            </a:r>
          </a:p>
        </p:txBody>
      </p:sp>
      <p:sp>
        <p:nvSpPr>
          <p:cNvPr id="7" name="Rounded Rectangle 6"/>
          <p:cNvSpPr/>
          <p:nvPr/>
        </p:nvSpPr>
        <p:spPr>
          <a:xfrm>
            <a:off x="3962400" y="2895600"/>
            <a:ext cx="1447800" cy="10668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Availability and Access to adequate quality food </a:t>
            </a:r>
          </a:p>
        </p:txBody>
      </p:sp>
      <p:sp>
        <p:nvSpPr>
          <p:cNvPr id="8" name="Rounded Rectangle 7"/>
          <p:cNvSpPr/>
          <p:nvPr/>
        </p:nvSpPr>
        <p:spPr>
          <a:xfrm>
            <a:off x="5715000" y="2895600"/>
            <a:ext cx="1447800" cy="9906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Child Caring Practices, knowledge</a:t>
            </a:r>
          </a:p>
        </p:txBody>
      </p:sp>
      <p:sp>
        <p:nvSpPr>
          <p:cNvPr id="9" name="Rounded Rectangle 8"/>
          <p:cNvSpPr/>
          <p:nvPr/>
        </p:nvSpPr>
        <p:spPr>
          <a:xfrm rot="10800000" flipV="1">
            <a:off x="7467600" y="2819400"/>
            <a:ext cx="1447800" cy="10668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Health , Water and Sanitation</a:t>
            </a:r>
          </a:p>
        </p:txBody>
      </p:sp>
      <p:sp>
        <p:nvSpPr>
          <p:cNvPr id="10" name="Rounded Rectangle 9"/>
          <p:cNvSpPr/>
          <p:nvPr/>
        </p:nvSpPr>
        <p:spPr>
          <a:xfrm>
            <a:off x="4876800" y="4572000"/>
            <a:ext cx="32004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Strategies:  Household Food Production, Cash Earning , Gifts, Exchange, Loans and Remittances </a:t>
            </a:r>
          </a:p>
        </p:txBody>
      </p:sp>
      <p:sp>
        <p:nvSpPr>
          <p:cNvPr id="11" name="Rounded Rectangle 10"/>
          <p:cNvSpPr/>
          <p:nvPr/>
        </p:nvSpPr>
        <p:spPr>
          <a:xfrm>
            <a:off x="4038600" y="5791200"/>
            <a:ext cx="4953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Natural, physical, Human , Economic and Social Capital/Assets</a:t>
            </a:r>
          </a:p>
        </p:txBody>
      </p:sp>
      <p:sp>
        <p:nvSpPr>
          <p:cNvPr id="13" name="Right Arrow Callout 12"/>
          <p:cNvSpPr/>
          <p:nvPr/>
        </p:nvSpPr>
        <p:spPr>
          <a:xfrm>
            <a:off x="2209800" y="2133600"/>
            <a:ext cx="1524000" cy="1066800"/>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Food Availability and  Markets </a:t>
            </a:r>
          </a:p>
        </p:txBody>
      </p:sp>
      <p:sp>
        <p:nvSpPr>
          <p:cNvPr id="14" name="Right Arrow Callout 13"/>
          <p:cNvSpPr/>
          <p:nvPr/>
        </p:nvSpPr>
        <p:spPr>
          <a:xfrm>
            <a:off x="2209800" y="3276600"/>
            <a:ext cx="1524000" cy="685800"/>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HIV/AIDS</a:t>
            </a:r>
          </a:p>
        </p:txBody>
      </p:sp>
      <p:sp>
        <p:nvSpPr>
          <p:cNvPr id="15" name="Right Arrow Callout 14"/>
          <p:cNvSpPr/>
          <p:nvPr/>
        </p:nvSpPr>
        <p:spPr>
          <a:xfrm>
            <a:off x="2209800" y="4038600"/>
            <a:ext cx="1524000" cy="533400"/>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Basic Services </a:t>
            </a:r>
          </a:p>
        </p:txBody>
      </p:sp>
      <p:sp>
        <p:nvSpPr>
          <p:cNvPr id="16" name="Right Arrow Callout 15"/>
          <p:cNvSpPr/>
          <p:nvPr/>
        </p:nvSpPr>
        <p:spPr>
          <a:xfrm>
            <a:off x="2209800" y="4648200"/>
            <a:ext cx="1524000" cy="1066800"/>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Political , cultural , social , security , Gender</a:t>
            </a:r>
          </a:p>
        </p:txBody>
      </p:sp>
      <p:sp>
        <p:nvSpPr>
          <p:cNvPr id="12" name="Right Arrow Callout 11"/>
          <p:cNvSpPr/>
          <p:nvPr/>
        </p:nvSpPr>
        <p:spPr>
          <a:xfrm>
            <a:off x="1752600" y="990600"/>
            <a:ext cx="609600" cy="5638800"/>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SHOCKS    </a:t>
            </a:r>
          </a:p>
          <a:p>
            <a:pPr algn="ctr">
              <a:defRPr/>
            </a:pPr>
            <a:r>
              <a:rPr lang="en-US" dirty="0"/>
              <a:t> AND    </a:t>
            </a:r>
          </a:p>
          <a:p>
            <a:pPr algn="ctr">
              <a:defRPr/>
            </a:pPr>
            <a:r>
              <a:rPr lang="en-US" dirty="0"/>
              <a:t> HAZARDS </a:t>
            </a:r>
          </a:p>
        </p:txBody>
      </p:sp>
      <p:sp>
        <p:nvSpPr>
          <p:cNvPr id="17" name="Right Arrow Callout 16"/>
          <p:cNvSpPr/>
          <p:nvPr/>
        </p:nvSpPr>
        <p:spPr>
          <a:xfrm>
            <a:off x="2209800" y="5791200"/>
            <a:ext cx="1524000" cy="838200"/>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Agro-ecological  inc Rainfall</a:t>
            </a:r>
          </a:p>
        </p:txBody>
      </p:sp>
      <p:cxnSp>
        <p:nvCxnSpPr>
          <p:cNvPr id="19" name="Straight Connector 18"/>
          <p:cNvCxnSpPr>
            <a:endCxn id="5" idx="0"/>
          </p:cNvCxnSpPr>
          <p:nvPr/>
        </p:nvCxnSpPr>
        <p:spPr>
          <a:xfrm rot="5400000">
            <a:off x="5467350" y="1657350"/>
            <a:ext cx="30480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6" idx="0"/>
          </p:cNvCxnSpPr>
          <p:nvPr/>
        </p:nvCxnSpPr>
        <p:spPr>
          <a:xfrm rot="16200000" flipH="1">
            <a:off x="7143750" y="1543050"/>
            <a:ext cx="381000" cy="342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762500" y="2628900"/>
            <a:ext cx="3048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5981700" y="2628900"/>
            <a:ext cx="3048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743700" y="2628900"/>
            <a:ext cx="3048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001000" y="2590800"/>
            <a:ext cx="4572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800600" y="3962400"/>
            <a:ext cx="6858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8" idx="2"/>
            <a:endCxn id="10" idx="0"/>
          </p:cNvCxnSpPr>
          <p:nvPr/>
        </p:nvCxnSpPr>
        <p:spPr>
          <a:xfrm rot="16200000" flipH="1">
            <a:off x="6115050" y="4210050"/>
            <a:ext cx="6858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9" idx="2"/>
          </p:cNvCxnSpPr>
          <p:nvPr/>
        </p:nvCxnSpPr>
        <p:spPr>
          <a:xfrm rot="5400000">
            <a:off x="7524750" y="3829050"/>
            <a:ext cx="609600" cy="723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6134101" y="5600701"/>
            <a:ext cx="3810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4419600" y="4038600"/>
            <a:ext cx="3810000" cy="2286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Education </a:t>
            </a:r>
          </a:p>
        </p:txBody>
      </p:sp>
      <p:sp>
        <p:nvSpPr>
          <p:cNvPr id="4124" name="TextBox 37"/>
          <p:cNvSpPr txBox="1">
            <a:spLocks noChangeArrowheads="1"/>
          </p:cNvSpPr>
          <p:nvPr/>
        </p:nvSpPr>
        <p:spPr bwMode="auto">
          <a:xfrm>
            <a:off x="2819400" y="838201"/>
            <a:ext cx="2667000" cy="646113"/>
          </a:xfrm>
          <a:prstGeom prst="rect">
            <a:avLst/>
          </a:prstGeom>
          <a:noFill/>
          <a:ln w="9525">
            <a:solidFill>
              <a:schemeClr val="tx2"/>
            </a:solidFill>
            <a:miter lim="800000"/>
            <a:headEnd/>
            <a:tailEnd/>
          </a:ln>
        </p:spPr>
        <p:txBody>
          <a:bodyPr>
            <a:spAutoFit/>
          </a:bodyPr>
          <a:lstStyle/>
          <a:p>
            <a:r>
              <a:rPr lang="en-US">
                <a:latin typeface="Calibri" pitchFamily="34" charset="0"/>
              </a:rPr>
              <a:t>Reduced morbidity and mortality </a:t>
            </a:r>
          </a:p>
        </p:txBody>
      </p:sp>
      <p:sp>
        <p:nvSpPr>
          <p:cNvPr id="4125" name="TextBox 38"/>
          <p:cNvSpPr txBox="1">
            <a:spLocks noChangeArrowheads="1"/>
          </p:cNvSpPr>
          <p:nvPr/>
        </p:nvSpPr>
        <p:spPr bwMode="auto">
          <a:xfrm>
            <a:off x="7543800" y="685801"/>
            <a:ext cx="2895600" cy="923925"/>
          </a:xfrm>
          <a:prstGeom prst="rect">
            <a:avLst/>
          </a:prstGeom>
          <a:noFill/>
          <a:ln w="9525">
            <a:solidFill>
              <a:schemeClr val="tx2"/>
            </a:solidFill>
            <a:miter lim="800000"/>
            <a:headEnd/>
            <a:tailEnd/>
          </a:ln>
        </p:spPr>
        <p:txBody>
          <a:bodyPr>
            <a:spAutoFit/>
          </a:bodyPr>
          <a:lstStyle/>
          <a:p>
            <a:r>
              <a:rPr lang="en-US">
                <a:latin typeface="Calibri" pitchFamily="34" charset="0"/>
              </a:rPr>
              <a:t>Improved Development and Productivity and Economic 	Growth</a:t>
            </a:r>
          </a:p>
        </p:txBody>
      </p:sp>
      <p:sp>
        <p:nvSpPr>
          <p:cNvPr id="4126" name="Text Box 30"/>
          <p:cNvSpPr txBox="1">
            <a:spLocks noChangeArrowheads="1"/>
          </p:cNvSpPr>
          <p:nvPr/>
        </p:nvSpPr>
        <p:spPr bwMode="auto">
          <a:xfrm>
            <a:off x="9067800" y="6172201"/>
            <a:ext cx="1600200" cy="366713"/>
          </a:xfrm>
          <a:prstGeom prst="rect">
            <a:avLst/>
          </a:prstGeom>
          <a:noFill/>
          <a:ln w="9525">
            <a:noFill/>
            <a:miter lim="800000"/>
            <a:headEnd/>
            <a:tailEnd/>
          </a:ln>
        </p:spPr>
        <p:txBody>
          <a:bodyPr>
            <a:spAutoFit/>
          </a:bodyPr>
          <a:lstStyle/>
          <a:p>
            <a:pPr>
              <a:spcBef>
                <a:spcPct val="50000"/>
              </a:spcBef>
            </a:pPr>
            <a:r>
              <a:rPr lang="en-GB" b="1"/>
              <a:t>Source: FNC</a:t>
            </a:r>
          </a:p>
        </p:txBody>
      </p:sp>
      <p:sp>
        <p:nvSpPr>
          <p:cNvPr id="34" name="Curved Up Arrow 33"/>
          <p:cNvSpPr/>
          <p:nvPr/>
        </p:nvSpPr>
        <p:spPr>
          <a:xfrm>
            <a:off x="6934200" y="1219200"/>
            <a:ext cx="1219200" cy="5334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6" name="Curved Left Arrow 35"/>
          <p:cNvSpPr/>
          <p:nvPr/>
        </p:nvSpPr>
        <p:spPr>
          <a:xfrm rot="5400000">
            <a:off x="4617244" y="716756"/>
            <a:ext cx="654050" cy="150653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1480354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p:cNvSpPr/>
          <p:nvPr/>
        </p:nvSpPr>
        <p:spPr>
          <a:xfrm>
            <a:off x="3200400" y="3733800"/>
            <a:ext cx="6858000" cy="68580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2" name="Title 1"/>
          <p:cNvSpPr>
            <a:spLocks noGrp="1"/>
          </p:cNvSpPr>
          <p:nvPr>
            <p:ph type="title" idx="4294967295"/>
          </p:nvPr>
        </p:nvSpPr>
        <p:spPr>
          <a:xfrm>
            <a:off x="1524000" y="0"/>
            <a:ext cx="8839200" cy="304800"/>
          </a:xfrm>
        </p:spPr>
        <p:txBody>
          <a:bodyPr rtlCol="0">
            <a:normAutofit fontScale="90000"/>
          </a:bodyPr>
          <a:lstStyle/>
          <a:p>
            <a:pPr>
              <a:defRPr/>
            </a:pPr>
            <a:r>
              <a:rPr lang="en-US" sz="2400" b="1" dirty="0">
                <a:solidFill>
                  <a:schemeClr val="accent5">
                    <a:lumMod val="50000"/>
                  </a:schemeClr>
                </a:solidFill>
                <a:effectLst>
                  <a:outerShdw blurRad="38100" dist="38100" dir="2700000" algn="tl">
                    <a:srgbClr val="000000">
                      <a:alpha val="43137"/>
                    </a:srgbClr>
                  </a:outerShdw>
                </a:effectLst>
              </a:rPr>
              <a:t>Food and Nutrition Security Policy Framework </a:t>
            </a:r>
          </a:p>
        </p:txBody>
      </p:sp>
      <p:sp>
        <p:nvSpPr>
          <p:cNvPr id="4" name="Rounded Rectangle 3"/>
          <p:cNvSpPr/>
          <p:nvPr/>
        </p:nvSpPr>
        <p:spPr>
          <a:xfrm>
            <a:off x="2895600" y="457200"/>
            <a:ext cx="7010400" cy="838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Food and Nutrition Security in Zimbabwe  </a:t>
            </a:r>
          </a:p>
        </p:txBody>
      </p:sp>
      <p:sp>
        <p:nvSpPr>
          <p:cNvPr id="7" name="Rounded Rectangle 6"/>
          <p:cNvSpPr/>
          <p:nvPr/>
        </p:nvSpPr>
        <p:spPr>
          <a:xfrm>
            <a:off x="2057400" y="2590800"/>
            <a:ext cx="1447800" cy="2057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II: Food Security</a:t>
            </a:r>
          </a:p>
          <a:p>
            <a:pPr algn="ctr">
              <a:defRPr/>
            </a:pPr>
            <a:endParaRPr lang="en-US" dirty="0"/>
          </a:p>
        </p:txBody>
      </p:sp>
      <p:sp>
        <p:nvSpPr>
          <p:cNvPr id="8" name="Rounded Rectangle 7"/>
          <p:cNvSpPr/>
          <p:nvPr/>
        </p:nvSpPr>
        <p:spPr>
          <a:xfrm>
            <a:off x="4419600" y="2590800"/>
            <a:ext cx="1447800" cy="21336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III: Social Assistance </a:t>
            </a:r>
          </a:p>
          <a:p>
            <a:pPr algn="ctr">
              <a:defRPr/>
            </a:pPr>
            <a:endParaRPr lang="en-US" dirty="0"/>
          </a:p>
          <a:p>
            <a:pPr algn="ctr">
              <a:defRPr/>
            </a:pPr>
            <a:r>
              <a:rPr lang="en-US" b="1" dirty="0"/>
              <a:t> </a:t>
            </a:r>
          </a:p>
        </p:txBody>
      </p:sp>
      <p:sp>
        <p:nvSpPr>
          <p:cNvPr id="9" name="Rounded Rectangle 8"/>
          <p:cNvSpPr/>
          <p:nvPr/>
        </p:nvSpPr>
        <p:spPr>
          <a:xfrm rot="10800000" flipV="1">
            <a:off x="8763000" y="2590800"/>
            <a:ext cx="1447800" cy="2057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V: Nutrition Security </a:t>
            </a:r>
          </a:p>
          <a:p>
            <a:pPr algn="ctr">
              <a:defRPr/>
            </a:pPr>
            <a:r>
              <a:rPr lang="en-US" dirty="0"/>
              <a:t>(inc WASH, health services)</a:t>
            </a:r>
          </a:p>
          <a:p>
            <a:pPr algn="ctr">
              <a:defRPr/>
            </a:pPr>
            <a:endParaRPr lang="en-US" sz="1600" i="1" dirty="0"/>
          </a:p>
          <a:p>
            <a:pPr algn="ctr">
              <a:defRPr/>
            </a:pPr>
            <a:r>
              <a:rPr lang="en-US" i="1" dirty="0"/>
              <a:t> </a:t>
            </a:r>
            <a:r>
              <a:rPr lang="en-US" sz="1600" i="1" dirty="0"/>
              <a:t>  </a:t>
            </a:r>
          </a:p>
        </p:txBody>
      </p:sp>
      <p:sp>
        <p:nvSpPr>
          <p:cNvPr id="41" name="Rounded Rectangle 40"/>
          <p:cNvSpPr/>
          <p:nvPr/>
        </p:nvSpPr>
        <p:spPr>
          <a:xfrm>
            <a:off x="2057400" y="4648200"/>
            <a:ext cx="8077200" cy="6858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VI: Food and Nutrition Information: Assessment Analysis and Early Warning</a:t>
            </a:r>
          </a:p>
        </p:txBody>
      </p:sp>
      <p:sp>
        <p:nvSpPr>
          <p:cNvPr id="43" name="Rounded Rectangle 42"/>
          <p:cNvSpPr/>
          <p:nvPr/>
        </p:nvSpPr>
        <p:spPr>
          <a:xfrm>
            <a:off x="3962400" y="990600"/>
            <a:ext cx="4419600" cy="83820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Shared Economic Growth  and Development </a:t>
            </a:r>
          </a:p>
        </p:txBody>
      </p:sp>
      <p:sp>
        <p:nvSpPr>
          <p:cNvPr id="44" name="Curved Right Arrow 43"/>
          <p:cNvSpPr/>
          <p:nvPr/>
        </p:nvSpPr>
        <p:spPr>
          <a:xfrm>
            <a:off x="3276600" y="762000"/>
            <a:ext cx="762000" cy="9906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6" name="Curved Right Arrow 45"/>
          <p:cNvSpPr/>
          <p:nvPr/>
        </p:nvSpPr>
        <p:spPr>
          <a:xfrm rot="10800000">
            <a:off x="8458200" y="762000"/>
            <a:ext cx="762000" cy="9906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7" name="Rounded Rectangle 46"/>
          <p:cNvSpPr/>
          <p:nvPr/>
        </p:nvSpPr>
        <p:spPr>
          <a:xfrm>
            <a:off x="6781800" y="2590800"/>
            <a:ext cx="1447800" cy="21336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IV: Food Safety and Standards</a:t>
            </a:r>
          </a:p>
          <a:p>
            <a:pPr algn="ctr">
              <a:defRPr/>
            </a:pPr>
            <a:endParaRPr lang="en-US" dirty="0"/>
          </a:p>
        </p:txBody>
      </p:sp>
      <p:sp>
        <p:nvSpPr>
          <p:cNvPr id="48" name="Rounded Rectangle 47"/>
          <p:cNvSpPr/>
          <p:nvPr/>
        </p:nvSpPr>
        <p:spPr>
          <a:xfrm>
            <a:off x="2895600" y="5257800"/>
            <a:ext cx="6553200" cy="7620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Emergency Preparedness, Response and Mitigation</a:t>
            </a:r>
          </a:p>
        </p:txBody>
      </p:sp>
      <p:sp>
        <p:nvSpPr>
          <p:cNvPr id="49" name="Rounded Rectangle 48"/>
          <p:cNvSpPr/>
          <p:nvPr/>
        </p:nvSpPr>
        <p:spPr>
          <a:xfrm>
            <a:off x="1981200" y="5943600"/>
            <a:ext cx="8229600" cy="6858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VII:  National Capacity Development,  Research and Learning  </a:t>
            </a:r>
          </a:p>
        </p:txBody>
      </p:sp>
      <p:sp>
        <p:nvSpPr>
          <p:cNvPr id="5135" name="TextBox 50"/>
          <p:cNvSpPr txBox="1">
            <a:spLocks noChangeArrowheads="1"/>
          </p:cNvSpPr>
          <p:nvPr/>
        </p:nvSpPr>
        <p:spPr bwMode="auto">
          <a:xfrm>
            <a:off x="3505200" y="3886201"/>
            <a:ext cx="990600" cy="307975"/>
          </a:xfrm>
          <a:prstGeom prst="rect">
            <a:avLst/>
          </a:prstGeom>
          <a:noFill/>
          <a:ln w="9525">
            <a:noFill/>
            <a:miter lim="800000"/>
            <a:headEnd/>
            <a:tailEnd/>
          </a:ln>
        </p:spPr>
        <p:txBody>
          <a:bodyPr>
            <a:spAutoFit/>
          </a:bodyPr>
          <a:lstStyle/>
          <a:p>
            <a:r>
              <a:rPr lang="en-US" sz="1400">
                <a:solidFill>
                  <a:schemeClr val="bg1"/>
                </a:solidFill>
              </a:rPr>
              <a:t>Gender </a:t>
            </a:r>
          </a:p>
        </p:txBody>
      </p:sp>
      <p:sp>
        <p:nvSpPr>
          <p:cNvPr id="5136" name="TextBox 51"/>
          <p:cNvSpPr txBox="1">
            <a:spLocks noChangeArrowheads="1"/>
          </p:cNvSpPr>
          <p:nvPr/>
        </p:nvSpPr>
        <p:spPr bwMode="auto">
          <a:xfrm>
            <a:off x="5867400" y="3886201"/>
            <a:ext cx="990600" cy="307975"/>
          </a:xfrm>
          <a:prstGeom prst="rect">
            <a:avLst/>
          </a:prstGeom>
          <a:noFill/>
          <a:ln w="9525">
            <a:noFill/>
            <a:miter lim="800000"/>
            <a:headEnd/>
            <a:tailEnd/>
          </a:ln>
        </p:spPr>
        <p:txBody>
          <a:bodyPr>
            <a:spAutoFit/>
          </a:bodyPr>
          <a:lstStyle/>
          <a:p>
            <a:r>
              <a:rPr lang="en-US" sz="1400">
                <a:solidFill>
                  <a:schemeClr val="bg1"/>
                </a:solidFill>
              </a:rPr>
              <a:t>HIV/AIDS </a:t>
            </a:r>
          </a:p>
        </p:txBody>
      </p:sp>
      <p:sp>
        <p:nvSpPr>
          <p:cNvPr id="5137" name="TextBox 52"/>
          <p:cNvSpPr txBox="1">
            <a:spLocks noChangeArrowheads="1"/>
          </p:cNvSpPr>
          <p:nvPr/>
        </p:nvSpPr>
        <p:spPr bwMode="auto">
          <a:xfrm>
            <a:off x="8229600" y="3886201"/>
            <a:ext cx="990600" cy="307975"/>
          </a:xfrm>
          <a:prstGeom prst="rect">
            <a:avLst/>
          </a:prstGeom>
          <a:noFill/>
          <a:ln w="9525">
            <a:noFill/>
            <a:miter lim="800000"/>
            <a:headEnd/>
            <a:tailEnd/>
          </a:ln>
        </p:spPr>
        <p:txBody>
          <a:bodyPr>
            <a:spAutoFit/>
          </a:bodyPr>
          <a:lstStyle/>
          <a:p>
            <a:r>
              <a:rPr lang="en-US" sz="1400">
                <a:solidFill>
                  <a:schemeClr val="bg1"/>
                </a:solidFill>
              </a:rPr>
              <a:t>Equity </a:t>
            </a:r>
          </a:p>
        </p:txBody>
      </p:sp>
      <p:sp>
        <p:nvSpPr>
          <p:cNvPr id="25" name="Bent Arrow 24"/>
          <p:cNvSpPr/>
          <p:nvPr/>
        </p:nvSpPr>
        <p:spPr>
          <a:xfrm>
            <a:off x="1828800" y="533400"/>
            <a:ext cx="1066800" cy="5943600"/>
          </a:xfrm>
          <a:prstGeom prst="ben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6" name="Bent Arrow 25"/>
          <p:cNvSpPr/>
          <p:nvPr/>
        </p:nvSpPr>
        <p:spPr>
          <a:xfrm flipH="1">
            <a:off x="9296400" y="685800"/>
            <a:ext cx="1066800" cy="5791200"/>
          </a:xfrm>
          <a:prstGeom prst="ben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0" name="Rounded Rectangle 19"/>
          <p:cNvSpPr/>
          <p:nvPr/>
        </p:nvSpPr>
        <p:spPr>
          <a:xfrm>
            <a:off x="2590800" y="1905000"/>
            <a:ext cx="7086600" cy="6858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I: Policy  Analysis and Advice </a:t>
            </a:r>
          </a:p>
        </p:txBody>
      </p:sp>
    </p:spTree>
    <p:extLst>
      <p:ext uri="{BB962C8B-B14F-4D97-AF65-F5344CB8AC3E}">
        <p14:creationId xmlns:p14="http://schemas.microsoft.com/office/powerpoint/2010/main" val="1451823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958</TotalTime>
  <Words>1214</Words>
  <Application>Microsoft Office PowerPoint</Application>
  <PresentationFormat>Widescreen</PresentationFormat>
  <Paragraphs>159</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Strengthening and sustaining nutrition security coordination systems at country level – even in fragile contexts:    Lessons learnt from Afghanistan and Zimbabwe</vt:lpstr>
      <vt:lpstr>Overview</vt:lpstr>
      <vt:lpstr>Context:  Rationale for understanding complexity and linking humanitarian and development  </vt:lpstr>
      <vt:lpstr>Context: Afghanistan (2002-4) </vt:lpstr>
      <vt:lpstr>Context: Zimbabwe (2010-12) </vt:lpstr>
      <vt:lpstr>Lessons learned  (1) </vt:lpstr>
      <vt:lpstr>Lessons learned (2)   </vt:lpstr>
      <vt:lpstr>Conceptual Framework for Food and Nutrition Security in Zimbabwe </vt:lpstr>
      <vt:lpstr>Food and Nutrition Security Policy Framework </vt:lpstr>
      <vt:lpstr>Lessons learned  (3) </vt:lpstr>
      <vt:lpstr>A set of principles for linking humanitarian and  development in complex fragile contexts</vt:lpstr>
      <vt:lpstr>Enhancing Programme Effectiveness  </vt:lpstr>
      <vt:lpstr>Implications for Leadership in Nutrition Clusters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and sustaining successful nutrition coordination mechanisms at country level – even in fragile and turbulent contexts.  Lessons learnt from Afghanistan and Zimbabwe</dc:title>
  <dc:creator>Annalies Borrel</dc:creator>
  <cp:lastModifiedBy>Faith Nzioka</cp:lastModifiedBy>
  <cp:revision>69</cp:revision>
  <dcterms:created xsi:type="dcterms:W3CDTF">2019-05-01T15:22:22Z</dcterms:created>
  <dcterms:modified xsi:type="dcterms:W3CDTF">2019-07-02T09:06:29Z</dcterms:modified>
</cp:coreProperties>
</file>