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9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6" roundtripDataSignature="AMtx7mgNPEocWjfpEd0FzG84TW7gSPGg+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 snapToGrid="0" snapToObjects="1">
      <p:cViewPr varScale="1">
        <p:scale>
          <a:sx n="115" d="100"/>
          <a:sy n="115" d="100"/>
        </p:scale>
        <p:origin x="37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customschemas.google.com/relationships/presentationmetadata" Target="meta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7" name="Google Shape;15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7" name="Google Shape;22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8" name="Google Shape;22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5" name="Google Shape;23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6" name="Google Shape;236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3" name="Google Shape;24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4" name="Google Shape;244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4" name="Google Shape;25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5" name="Google Shape;255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3" name="Google Shape;263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1" name="Google Shape;271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9" name="Google Shape;27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6" name="Google Shape;286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UNICEF must fulfil CLA responsibilities which include pulling more predictable funding, mainstreaming coordination and IM capacities, ensuring preparedness, and playing a leadership role in technical support.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5c9da9d003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6" name="Google Shape;296;g5c9da9d003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g5c9da9d003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5" name="Google Shape;325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6" name="Google Shape;326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5ba89a281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5ba89a2815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4" name="Google Shape;164;g5ba89a2815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2" name="Google Shape;342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3" name="Google Shape;343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0" name="Google Shape;170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8" name="Google Shape;178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5ba89a281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g5ba89a2815_0_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5" name="Google Shape;185;g5ba89a2815_0_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5" name="Google Shape;195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2" name="Google Shape;202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3" name="Google Shape;203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1" name="Google Shape;211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9" name="Google Shape;219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3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5c9da9d003_1_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g5c9da9d003_1_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g5c9da9d003_1_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g5c9da9d003_1_3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g5c9da9d003_1_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5c9da9d003_1_4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g5c9da9d003_1_4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4" name="Google Shape;94;g5c9da9d003_1_4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g5c9da9d003_1_4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g5c9da9d003_1_4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5c9da9d003_1_5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g5c9da9d003_1_5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g5c9da9d003_1_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g5c9da9d003_1_5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g5c9da9d003_1_5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5c9da9d003_1_5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g5c9da9d003_1_5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g5c9da9d003_1_5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g5c9da9d003_1_5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g5c9da9d003_1_5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g5c9da9d003_1_5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5c9da9d003_1_6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g5c9da9d003_1_6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3" name="Google Shape;113;g5c9da9d003_1_6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g5c9da9d003_1_6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5" name="Google Shape;115;g5c9da9d003_1_6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g5c9da9d003_1_6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g5c9da9d003_1_6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g5c9da9d003_1_6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c9da9d003_1_7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5c9da9d003_1_7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g5c9da9d003_1_7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g5c9da9d003_1_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5c9da9d003_1_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5c9da9d003_1_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5c9da9d003_1_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5c9da9d003_1_8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g5c9da9d003_1_8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1" name="Google Shape;131;g5c9da9d003_1_8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32" name="Google Shape;132;g5c9da9d003_1_8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5c9da9d003_1_8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g5c9da9d003_1_8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5c9da9d003_1_8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g5c9da9d003_1_8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8" name="Google Shape;138;g5c9da9d003_1_8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39" name="Google Shape;139;g5c9da9d003_1_8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g5c9da9d003_1_8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g5c9da9d003_1_8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4" name="Google Shape;24;p2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5" name="Google Shape;25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5c9da9d003_1_9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g5c9da9d003_1_96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5" name="Google Shape;145;g5c9da9d003_1_9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5c9da9d003_1_9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g5c9da9d003_1_9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5c9da9d003_1_102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g5c9da9d003_1_102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g5c9da9d003_1_10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g5c9da9d003_1_10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g5c9da9d003_1_10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1" name="Google Shape;31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2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2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3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4" name="Google Shape;64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3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5c9da9d003_1_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1" name="Google Shape;81;g5c9da9d003_1_3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g5c9da9d003_1_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g5c9da9d003_1_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g5c9da9d003_1_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1" descr="UNI131957 Full Image Slide 16_9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611" y="0"/>
            <a:ext cx="1218838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"/>
          <p:cNvSpPr txBox="1"/>
          <p:nvPr/>
        </p:nvSpPr>
        <p:spPr>
          <a:xfrm>
            <a:off x="554175" y="381000"/>
            <a:ext cx="5001600" cy="34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en-GB" sz="3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Global Nutrition Cluster </a:t>
            </a:r>
            <a:endParaRPr sz="30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en-GB" sz="3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2018-2019</a:t>
            </a:r>
            <a:endParaRPr sz="30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endParaRPr sz="30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en-GB" sz="3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What did we do?</a:t>
            </a:r>
            <a:endParaRPr sz="30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endParaRPr sz="30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en-GB" sz="3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Achievements against</a:t>
            </a:r>
            <a:endParaRPr sz="3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en-GB" sz="3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Strategic Priorities </a:t>
            </a:r>
            <a:endParaRPr sz="3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5"/>
          <p:cNvSpPr/>
          <p:nvPr/>
        </p:nvSpPr>
        <p:spPr>
          <a:xfrm>
            <a:off x="0" y="78659"/>
            <a:ext cx="12192000" cy="1476261"/>
          </a:xfrm>
          <a:prstGeom prst="rect">
            <a:avLst/>
          </a:prstGeom>
          <a:solidFill>
            <a:srgbClr val="63A53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5"/>
          <p:cNvSpPr txBox="1">
            <a:spLocks noGrp="1"/>
          </p:cNvSpPr>
          <p:nvPr>
            <p:ph type="title"/>
          </p:nvPr>
        </p:nvSpPr>
        <p:spPr>
          <a:xfrm>
            <a:off x="959465" y="22935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None/>
            </a:pPr>
            <a:r>
              <a:rPr lang="en-GB" sz="4000">
                <a:solidFill>
                  <a:schemeClr val="lt1"/>
                </a:solidFill>
              </a:rPr>
              <a:t>Advocating and influencing -  Cash, Integration, HDN, influencing quality of the response (SO3</a:t>
            </a:r>
            <a:r>
              <a:rPr lang="en-GB" sz="3000" b="1">
                <a:solidFill>
                  <a:srgbClr val="FFFFFF"/>
                </a:solidFill>
              </a:rPr>
              <a:t>)</a:t>
            </a:r>
            <a:endParaRPr sz="3000">
              <a:solidFill>
                <a:srgbClr val="FFFFFF"/>
              </a:solidFill>
            </a:endParaRPr>
          </a:p>
        </p:txBody>
      </p:sp>
      <p:sp>
        <p:nvSpPr>
          <p:cNvPr id="232" name="Google Shape;232;p5"/>
          <p:cNvSpPr txBox="1">
            <a:spLocks noGrp="1"/>
          </p:cNvSpPr>
          <p:nvPr>
            <p:ph type="body" idx="1"/>
          </p:nvPr>
        </p:nvSpPr>
        <p:spPr>
          <a:xfrm>
            <a:off x="616688" y="1554920"/>
            <a:ext cx="10737112" cy="4930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3000" b="1"/>
              <a:t>Specifically on Cash and Vouchers</a:t>
            </a:r>
            <a:endParaRPr sz="3000" b="1"/>
          </a:p>
          <a:p>
            <a:pPr marL="228600" lvl="0" indent="-190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3000"/>
              <a:buChar char="•"/>
            </a:pPr>
            <a:r>
              <a:rPr lang="en-GB" sz="3000"/>
              <a:t>We are working on the development of guidance on cash in nutrition</a:t>
            </a:r>
            <a:endParaRPr sz="3000"/>
          </a:p>
          <a:p>
            <a:pPr marL="914400" lvl="1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</a:pPr>
            <a:r>
              <a:rPr lang="en-GB" sz="3000"/>
              <a:t>NRC Secondment to support the nutrition sector to advance work on cash</a:t>
            </a:r>
            <a:endParaRPr sz="3000"/>
          </a:p>
          <a:p>
            <a:pPr marL="914400" lvl="1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</a:pPr>
            <a:r>
              <a:rPr lang="en-GB" sz="3000"/>
              <a:t>Development of position paper and guidance on cash in nutrition as well as linkage with other sectors.</a:t>
            </a:r>
            <a:endParaRPr sz="300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 sz="3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9"/>
          <p:cNvSpPr/>
          <p:nvPr/>
        </p:nvSpPr>
        <p:spPr>
          <a:xfrm>
            <a:off x="0" y="78659"/>
            <a:ext cx="12192000" cy="1476261"/>
          </a:xfrm>
          <a:prstGeom prst="rect">
            <a:avLst/>
          </a:prstGeom>
          <a:solidFill>
            <a:srgbClr val="63A53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9"/>
          <p:cNvSpPr txBox="1">
            <a:spLocks noGrp="1"/>
          </p:cNvSpPr>
          <p:nvPr>
            <p:ph type="title"/>
          </p:nvPr>
        </p:nvSpPr>
        <p:spPr>
          <a:xfrm>
            <a:off x="959465" y="22935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Calibri"/>
              <a:buNone/>
            </a:pPr>
            <a:r>
              <a:rPr lang="en-GB" sz="4000" b="1">
                <a:solidFill>
                  <a:srgbClr val="FFFFFF"/>
                </a:solidFill>
              </a:rPr>
              <a:t>We have made substantial progress in integration </a:t>
            </a:r>
            <a:endParaRPr sz="4000" b="1">
              <a:solidFill>
                <a:srgbClr val="FFFFFF"/>
              </a:solidFill>
              <a:highlight>
                <a:srgbClr val="000000"/>
              </a:highlight>
            </a:endParaRPr>
          </a:p>
        </p:txBody>
      </p:sp>
      <p:sp>
        <p:nvSpPr>
          <p:cNvPr id="240" name="Google Shape;240;p9"/>
          <p:cNvSpPr txBox="1">
            <a:spLocks noGrp="1"/>
          </p:cNvSpPr>
          <p:nvPr>
            <p:ph type="body" idx="1"/>
          </p:nvPr>
        </p:nvSpPr>
        <p:spPr>
          <a:xfrm>
            <a:off x="512525" y="2266150"/>
            <a:ext cx="10737000" cy="42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85800" lvl="1" indent="-266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ts val="3000"/>
              <a:buFont typeface="Noto Sans Symbols"/>
              <a:buChar char="✔"/>
            </a:pPr>
            <a:r>
              <a:rPr lang="en-GB" sz="3000">
                <a:solidFill>
                  <a:schemeClr val="dk1"/>
                </a:solidFill>
              </a:rPr>
              <a:t>Finalized the training package and the facilitators guidance.</a:t>
            </a:r>
            <a:endParaRPr sz="3000"/>
          </a:p>
          <a:p>
            <a:pPr marL="685800" lvl="1" indent="-266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ts val="3000"/>
              <a:buFont typeface="Noto Sans Symbols"/>
              <a:buChar char="✔"/>
            </a:pPr>
            <a:r>
              <a:rPr lang="en-GB" sz="3000">
                <a:solidFill>
                  <a:schemeClr val="dk1"/>
                </a:solidFill>
              </a:rPr>
              <a:t>Trainings/workshops and integration plan development done in SS, DRC and CAR</a:t>
            </a:r>
            <a:r>
              <a:rPr lang="en-GB" sz="3000"/>
              <a:t>  - also for </a:t>
            </a:r>
            <a:r>
              <a:rPr lang="en-GB" sz="3000">
                <a:solidFill>
                  <a:schemeClr val="dk1"/>
                </a:solidFill>
              </a:rPr>
              <a:t> Chad and Whol</a:t>
            </a:r>
            <a:r>
              <a:rPr lang="en-GB" sz="3000"/>
              <a:t>e</a:t>
            </a:r>
            <a:r>
              <a:rPr lang="en-GB" sz="3000">
                <a:solidFill>
                  <a:schemeClr val="dk1"/>
                </a:solidFill>
              </a:rPr>
              <a:t> of Syria.</a:t>
            </a:r>
            <a:endParaRPr sz="3000"/>
          </a:p>
          <a:p>
            <a:pPr marL="685800" lvl="1" indent="-266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ts val="3000"/>
              <a:buFont typeface="Noto Sans Symbols"/>
              <a:buChar char="✔"/>
            </a:pPr>
            <a:r>
              <a:rPr lang="en-GB" sz="3000">
                <a:solidFill>
                  <a:schemeClr val="dk1"/>
                </a:solidFill>
              </a:rPr>
              <a:t>Helpdesk on integration is n</a:t>
            </a:r>
            <a:r>
              <a:rPr lang="en-GB" sz="3000"/>
              <a:t>ow</a:t>
            </a:r>
            <a:r>
              <a:rPr lang="en-GB" sz="3000">
                <a:solidFill>
                  <a:schemeClr val="dk1"/>
                </a:solidFill>
              </a:rPr>
              <a:t> being </a:t>
            </a:r>
            <a:r>
              <a:rPr lang="en-GB" sz="3000"/>
              <a:t>established</a:t>
            </a:r>
            <a:r>
              <a:rPr lang="en-GB" sz="3000">
                <a:solidFill>
                  <a:schemeClr val="dk1"/>
                </a:solidFill>
              </a:rPr>
              <a:t> with USAID support.</a:t>
            </a:r>
            <a:endParaRPr sz="3000"/>
          </a:p>
          <a:p>
            <a:pPr marL="685800" lvl="1" indent="-266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ts val="3000"/>
              <a:buFont typeface="Noto Sans Symbols"/>
              <a:buChar char="✔"/>
            </a:pPr>
            <a:r>
              <a:rPr lang="en-GB" sz="3000"/>
              <a:t>We are developing </a:t>
            </a:r>
            <a:r>
              <a:rPr lang="en-GB" sz="3000">
                <a:solidFill>
                  <a:schemeClr val="dk1"/>
                </a:solidFill>
              </a:rPr>
              <a:t>four case studies on integration and remote continuous support to countries to aid ou</a:t>
            </a:r>
            <a:r>
              <a:rPr lang="en-GB" sz="3000"/>
              <a:t>r learning.</a:t>
            </a:r>
            <a:endParaRPr sz="300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3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1"/>
          <p:cNvSpPr txBox="1">
            <a:spLocks noGrp="1"/>
          </p:cNvSpPr>
          <p:nvPr>
            <p:ph type="body" idx="1"/>
          </p:nvPr>
        </p:nvSpPr>
        <p:spPr>
          <a:xfrm>
            <a:off x="838200" y="1894114"/>
            <a:ext cx="10515600" cy="4282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2400">
                <a:solidFill>
                  <a:schemeClr val="dk1"/>
                </a:solidFill>
              </a:rPr>
              <a:t>TOR developed</a:t>
            </a:r>
            <a:r>
              <a:rPr lang="en-GB" sz="2400"/>
              <a:t> for undertaking a review on how the developing work and Humanitarian can link better at country level </a:t>
            </a:r>
            <a:endParaRPr sz="2400"/>
          </a:p>
          <a:p>
            <a:pPr marL="2286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400">
              <a:highlight>
                <a:srgbClr val="FFFF00"/>
              </a:highlight>
            </a:endParaRPr>
          </a:p>
          <a:p>
            <a:pPr marL="2286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2400">
                <a:solidFill>
                  <a:schemeClr val="dk1"/>
                </a:solidFill>
              </a:rPr>
              <a:t>Countr</a:t>
            </a:r>
            <a:r>
              <a:rPr lang="en-GB" sz="2400"/>
              <a:t>ies have been</a:t>
            </a:r>
            <a:r>
              <a:rPr lang="en-GB" sz="2400">
                <a:solidFill>
                  <a:schemeClr val="dk1"/>
                </a:solidFill>
              </a:rPr>
              <a:t> selected </a:t>
            </a:r>
            <a:r>
              <a:rPr lang="en-GB" sz="2400"/>
              <a:t>to review and  map opportunities for the nexus with possible support from </a:t>
            </a:r>
            <a:r>
              <a:rPr lang="en-GB" sz="2400">
                <a:solidFill>
                  <a:schemeClr val="dk1"/>
                </a:solidFill>
              </a:rPr>
              <a:t>MQSU</a:t>
            </a:r>
            <a:r>
              <a:rPr lang="en-GB" sz="2400"/>
              <a:t>N</a:t>
            </a:r>
            <a:endParaRPr sz="2400"/>
          </a:p>
          <a:p>
            <a:pPr marL="2286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400"/>
          </a:p>
          <a:p>
            <a:pPr marL="2286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2400">
                <a:solidFill>
                  <a:schemeClr val="dk1"/>
                </a:solidFill>
              </a:rPr>
              <a:t>Review to</a:t>
            </a:r>
            <a:r>
              <a:rPr lang="en-GB" sz="2400"/>
              <a:t> be concluded end of 2019 with a focus on </a:t>
            </a:r>
            <a:r>
              <a:rPr lang="en-GB" sz="2400">
                <a:solidFill>
                  <a:schemeClr val="dk1"/>
                </a:solidFill>
              </a:rPr>
              <a:t>3-6 countries</a:t>
            </a:r>
            <a:endParaRPr sz="24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400" i="1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400" i="1">
              <a:solidFill>
                <a:schemeClr val="dk1"/>
              </a:solidFill>
            </a:endParaRPr>
          </a:p>
        </p:txBody>
      </p:sp>
      <p:sp>
        <p:nvSpPr>
          <p:cNvPr id="247" name="Google Shape;247;p11"/>
          <p:cNvSpPr/>
          <p:nvPr/>
        </p:nvSpPr>
        <p:spPr>
          <a:xfrm>
            <a:off x="0" y="78659"/>
            <a:ext cx="12192000" cy="1476261"/>
          </a:xfrm>
          <a:prstGeom prst="rect">
            <a:avLst/>
          </a:prstGeom>
          <a:solidFill>
            <a:srgbClr val="63A53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4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11"/>
          <p:cNvSpPr txBox="1"/>
          <p:nvPr/>
        </p:nvSpPr>
        <p:spPr>
          <a:xfrm>
            <a:off x="567812" y="78659"/>
            <a:ext cx="10785987" cy="1386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20"/>
              <a:buFont typeface="Calibri"/>
              <a:buNone/>
            </a:pPr>
            <a:br>
              <a:rPr lang="en-GB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And what about the NEXUS?</a:t>
            </a:r>
            <a:endParaRPr sz="4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20"/>
              <a:buFont typeface="Calibri"/>
              <a:buNone/>
            </a:pPr>
            <a:endParaRPr sz="4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9" name="Google Shape;249;p11"/>
          <p:cNvPicPr preferRelativeResize="0"/>
          <p:nvPr/>
        </p:nvPicPr>
        <p:blipFill rotWithShape="1">
          <a:blip r:embed="rId3">
            <a:alphaModFix/>
          </a:blip>
          <a:srcRect r="49417"/>
          <a:stretch/>
        </p:blipFill>
        <p:spPr>
          <a:xfrm>
            <a:off x="8100656" y="166909"/>
            <a:ext cx="3678865" cy="1388023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11"/>
          <p:cNvSpPr/>
          <p:nvPr/>
        </p:nvSpPr>
        <p:spPr>
          <a:xfrm>
            <a:off x="838200" y="4652975"/>
            <a:ext cx="10515600" cy="708800"/>
          </a:xfrm>
          <a:prstGeom prst="flowChartOffpageConnector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1"/>
          <p:cNvSpPr txBox="1"/>
          <p:nvPr/>
        </p:nvSpPr>
        <p:spPr>
          <a:xfrm>
            <a:off x="2135525" y="5429250"/>
            <a:ext cx="7083600" cy="96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will  result in  guidance on how to incorporate the nexus </a:t>
            </a:r>
            <a:endParaRPr sz="3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"/>
          <p:cNvSpPr/>
          <p:nvPr/>
        </p:nvSpPr>
        <p:spPr>
          <a:xfrm>
            <a:off x="0" y="78659"/>
            <a:ext cx="12192000" cy="1476261"/>
          </a:xfrm>
          <a:prstGeom prst="rect">
            <a:avLst/>
          </a:prstGeom>
          <a:solidFill>
            <a:srgbClr val="63A53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3"/>
          <p:cNvSpPr txBox="1">
            <a:spLocks noGrp="1"/>
          </p:cNvSpPr>
          <p:nvPr>
            <p:ph type="title"/>
          </p:nvPr>
        </p:nvSpPr>
        <p:spPr>
          <a:xfrm>
            <a:off x="959465" y="22935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None/>
            </a:pPr>
            <a:r>
              <a:rPr lang="en-GB" sz="4200">
                <a:solidFill>
                  <a:srgbClr val="FFFFFF"/>
                </a:solidFill>
              </a:rPr>
              <a:t>How about influencing programme quality?</a:t>
            </a:r>
            <a:endParaRPr sz="4200">
              <a:solidFill>
                <a:srgbClr val="FFFFFF"/>
              </a:solidFill>
            </a:endParaRPr>
          </a:p>
        </p:txBody>
      </p:sp>
      <p:sp>
        <p:nvSpPr>
          <p:cNvPr id="259" name="Google Shape;259;p3"/>
          <p:cNvSpPr txBox="1">
            <a:spLocks noGrp="1"/>
          </p:cNvSpPr>
          <p:nvPr>
            <p:ph type="body" idx="1"/>
          </p:nvPr>
        </p:nvSpPr>
        <p:spPr>
          <a:xfrm>
            <a:off x="616688" y="1554920"/>
            <a:ext cx="10737112" cy="4930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350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GB" sz="3200"/>
              <a:t>Review of the role of the technical working groups</a:t>
            </a:r>
            <a:endParaRPr/>
          </a:p>
          <a:p>
            <a:pPr marL="6350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GB" sz="3200"/>
              <a:t>Remote support to countries on technical issues</a:t>
            </a:r>
            <a:endParaRPr/>
          </a:p>
          <a:p>
            <a:pPr marL="6350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GB" sz="3200"/>
              <a:t>Development of check list to support review of programme quality and guide the provision of systemic support</a:t>
            </a:r>
            <a:endParaRPr/>
          </a:p>
          <a:p>
            <a:pPr marL="6350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GB" sz="3200"/>
              <a:t>Creation and maintained of effective link between GTAM and the GNC</a:t>
            </a:r>
            <a:endParaRPr/>
          </a:p>
          <a:p>
            <a:pPr marL="6350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GB" sz="3200"/>
              <a:t>Contribution in formulation and establishment og GTAM, including contribution in the establishment of Global Thematic Working Group –NIS 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4"/>
          <p:cNvSpPr/>
          <p:nvPr/>
        </p:nvSpPr>
        <p:spPr>
          <a:xfrm>
            <a:off x="0" y="78659"/>
            <a:ext cx="12192000" cy="1476261"/>
          </a:xfrm>
          <a:prstGeom prst="rect">
            <a:avLst/>
          </a:prstGeom>
          <a:solidFill>
            <a:srgbClr val="63A53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14"/>
          <p:cNvSpPr txBox="1">
            <a:spLocks noGrp="1"/>
          </p:cNvSpPr>
          <p:nvPr>
            <p:ph type="title"/>
          </p:nvPr>
        </p:nvSpPr>
        <p:spPr>
          <a:xfrm>
            <a:off x="959465" y="22935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None/>
            </a:pPr>
            <a:br>
              <a:rPr lang="en-GB" sz="4800">
                <a:solidFill>
                  <a:srgbClr val="FFFFFF"/>
                </a:solidFill>
              </a:rPr>
            </a:br>
            <a:r>
              <a:rPr lang="en-GB" sz="4800">
                <a:solidFill>
                  <a:srgbClr val="FFFFFF"/>
                </a:solidFill>
              </a:rPr>
              <a:t>What challenges have we faced this year? </a:t>
            </a:r>
            <a:endParaRPr sz="480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None/>
            </a:pPr>
            <a:endParaRPr sz="4800">
              <a:solidFill>
                <a:schemeClr val="lt2"/>
              </a:solidFill>
            </a:endParaRPr>
          </a:p>
        </p:txBody>
      </p:sp>
      <p:sp>
        <p:nvSpPr>
          <p:cNvPr id="267" name="Google Shape;267;p14"/>
          <p:cNvSpPr txBox="1">
            <a:spLocks noGrp="1"/>
          </p:cNvSpPr>
          <p:nvPr>
            <p:ph type="body" idx="1"/>
          </p:nvPr>
        </p:nvSpPr>
        <p:spPr>
          <a:xfrm>
            <a:off x="627320" y="2141034"/>
            <a:ext cx="10737112" cy="4185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Difficulty in ensuring sustained capacity for cluster coordination, IM and technical areas -  often no systematic recruitment of NCC/IMO. </a:t>
            </a:r>
            <a:endParaRPr dirty="0"/>
          </a:p>
          <a:p>
            <a:pPr marL="457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Many countries have had the cluster approach for 10 years, but still limited transition to long term coordination. </a:t>
            </a:r>
            <a:endParaRPr dirty="0"/>
          </a:p>
          <a:p>
            <a:pPr marL="457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Focus of the response coordination is still predominantly on CMAM – not a balanced focus on the package of interventions.</a:t>
            </a:r>
            <a:endParaRPr dirty="0"/>
          </a:p>
          <a:p>
            <a:pPr marL="457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5"/>
          <p:cNvSpPr/>
          <p:nvPr/>
        </p:nvSpPr>
        <p:spPr>
          <a:xfrm>
            <a:off x="0" y="78659"/>
            <a:ext cx="12192000" cy="1476261"/>
          </a:xfrm>
          <a:prstGeom prst="rect">
            <a:avLst/>
          </a:prstGeom>
          <a:solidFill>
            <a:srgbClr val="63A53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15"/>
          <p:cNvSpPr txBox="1">
            <a:spLocks noGrp="1"/>
          </p:cNvSpPr>
          <p:nvPr>
            <p:ph type="title"/>
          </p:nvPr>
        </p:nvSpPr>
        <p:spPr>
          <a:xfrm>
            <a:off x="959465" y="22935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Arial"/>
              <a:buNone/>
            </a:pPr>
            <a:r>
              <a:rPr lang="en-GB" sz="4800">
                <a:solidFill>
                  <a:schemeClr val="lt1"/>
                </a:solidFill>
              </a:rPr>
              <a:t>Wider issues we need to work to understand and address.</a:t>
            </a:r>
            <a:endParaRPr/>
          </a:p>
        </p:txBody>
      </p:sp>
      <p:sp>
        <p:nvSpPr>
          <p:cNvPr id="275" name="Google Shape;275;p15"/>
          <p:cNvSpPr txBox="1">
            <a:spLocks noGrp="1"/>
          </p:cNvSpPr>
          <p:nvPr>
            <p:ph type="body" idx="1"/>
          </p:nvPr>
        </p:nvSpPr>
        <p:spPr>
          <a:xfrm>
            <a:off x="616700" y="1963951"/>
            <a:ext cx="10737000" cy="45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GB" sz="2500"/>
              <a:t>More demand for government in leadership in Humanitarian response- resentment the “C” word  and preference for Humanitarian Coordination structure led by government.</a:t>
            </a:r>
            <a:endParaRPr sz="2500"/>
          </a:p>
          <a:p>
            <a:pPr marL="457200" lvl="0" indent="-387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GB" sz="2500" i="1"/>
              <a:t>Government coordination</a:t>
            </a:r>
            <a:r>
              <a:rPr lang="en-GB" sz="2500"/>
              <a:t> structures often not strong enough and we’re just filling a void.</a:t>
            </a:r>
            <a:endParaRPr sz="2500"/>
          </a:p>
          <a:p>
            <a:pPr marL="457200" lvl="0" indent="-387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GB" sz="2500"/>
              <a:t>We still have a </a:t>
            </a:r>
            <a:r>
              <a:rPr lang="en-GB" sz="2500" i="1"/>
              <a:t>lack of leadership</a:t>
            </a:r>
            <a:r>
              <a:rPr lang="en-GB" sz="2500"/>
              <a:t> and </a:t>
            </a:r>
            <a:r>
              <a:rPr lang="en-GB" sz="2500" i="1"/>
              <a:t>weak support</a:t>
            </a:r>
            <a:r>
              <a:rPr lang="en-GB" sz="2500"/>
              <a:t> to countries on preparedness actions – need to leverage development fund??  </a:t>
            </a:r>
            <a:endParaRPr sz="2500"/>
          </a:p>
          <a:p>
            <a:pPr marL="457200" lvl="0" indent="-387350" algn="l" rtl="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SzPts val="2500"/>
              <a:buChar char="•"/>
            </a:pPr>
            <a:r>
              <a:rPr lang="en-GB" sz="2500"/>
              <a:t>We need to </a:t>
            </a:r>
            <a:r>
              <a:rPr lang="en-GB" sz="2500" i="1"/>
              <a:t>focus</a:t>
            </a:r>
            <a:r>
              <a:rPr lang="en-GB" sz="2500"/>
              <a:t> better on systems building and linkage with developmental bodies and structures.</a:t>
            </a:r>
            <a:endParaRPr sz="25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7"/>
          <p:cNvSpPr/>
          <p:nvPr/>
        </p:nvSpPr>
        <p:spPr>
          <a:xfrm>
            <a:off x="0" y="78659"/>
            <a:ext cx="12192000" cy="1476261"/>
          </a:xfrm>
          <a:prstGeom prst="rect">
            <a:avLst/>
          </a:prstGeom>
          <a:solidFill>
            <a:srgbClr val="63A53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7"/>
          <p:cNvSpPr txBox="1">
            <a:spLocks noGrp="1"/>
          </p:cNvSpPr>
          <p:nvPr>
            <p:ph type="title"/>
          </p:nvPr>
        </p:nvSpPr>
        <p:spPr>
          <a:xfrm>
            <a:off x="959465" y="22935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None/>
            </a:pPr>
            <a:r>
              <a:rPr lang="en-GB" sz="4800">
                <a:solidFill>
                  <a:srgbClr val="FFFFFF"/>
                </a:solidFill>
              </a:rPr>
              <a:t>Wider issues we need to work to understand and address.</a:t>
            </a:r>
            <a:endParaRPr sz="4800">
              <a:solidFill>
                <a:srgbClr val="FFFFFF"/>
              </a:solidFill>
            </a:endParaRPr>
          </a:p>
        </p:txBody>
      </p:sp>
      <p:sp>
        <p:nvSpPr>
          <p:cNvPr id="283" name="Google Shape;283;p7"/>
          <p:cNvSpPr txBox="1">
            <a:spLocks noGrp="1"/>
          </p:cNvSpPr>
          <p:nvPr>
            <p:ph type="body" idx="1"/>
          </p:nvPr>
        </p:nvSpPr>
        <p:spPr>
          <a:xfrm>
            <a:off x="457201" y="1554920"/>
            <a:ext cx="11419366" cy="4930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700"/>
          </a:p>
          <a:p>
            <a:pPr marL="457200" lvl="0" indent="-400050" algn="l" rtl="0">
              <a:spcBef>
                <a:spcPts val="1000"/>
              </a:spcBef>
              <a:spcAft>
                <a:spcPts val="0"/>
              </a:spcAft>
              <a:buSzPts val="2700"/>
              <a:buChar char="•"/>
            </a:pPr>
            <a:r>
              <a:rPr lang="en-GB" sz="2700"/>
              <a:t>Persistently high levels of acute malnutrition and evidence of increase in stunting in the fragile states.</a:t>
            </a:r>
            <a:endParaRPr sz="270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700"/>
          </a:p>
          <a:p>
            <a:pPr marL="457200" lvl="0" indent="-4000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700"/>
              <a:buChar char="•"/>
            </a:pPr>
            <a:r>
              <a:rPr lang="en-GB" sz="2700"/>
              <a:t>World Humanitarian Summit and Grand Bargain Commitments – WHS and GB not alway understood and applied.</a:t>
            </a:r>
            <a:endParaRPr sz="270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27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6"/>
          <p:cNvSpPr txBox="1">
            <a:spLocks noGrp="1"/>
          </p:cNvSpPr>
          <p:nvPr>
            <p:ph type="body" idx="1"/>
          </p:nvPr>
        </p:nvSpPr>
        <p:spPr>
          <a:xfrm>
            <a:off x="885475" y="1128525"/>
            <a:ext cx="10468200" cy="55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dk1"/>
                </a:solidFill>
              </a:rPr>
              <a:t>More </a:t>
            </a:r>
            <a:r>
              <a:rPr lang="en-GB" sz="2400" b="1">
                <a:solidFill>
                  <a:schemeClr val="dk1"/>
                </a:solidFill>
              </a:rPr>
              <a:t>predictable funding </a:t>
            </a:r>
            <a:r>
              <a:rPr lang="en-GB" sz="2400">
                <a:solidFill>
                  <a:schemeClr val="dk1"/>
                </a:solidFill>
              </a:rPr>
              <a:t>to maintain coordination and IM capacities for all UNICEF clusters and Area of Responsibility.</a:t>
            </a:r>
            <a:endParaRPr sz="240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ts val="2400"/>
              <a:buFont typeface="Noto Sans Symbols"/>
              <a:buChar char="○"/>
            </a:pPr>
            <a:r>
              <a:rPr lang="en-GB" i="1">
                <a:solidFill>
                  <a:schemeClr val="dk1"/>
                </a:solidFill>
              </a:rPr>
              <a:t>Only Global Coordinator </a:t>
            </a:r>
            <a:r>
              <a:rPr lang="en-GB" i="1"/>
              <a:t>position has predictable funding </a:t>
            </a:r>
            <a:endParaRPr>
              <a:solidFill>
                <a:schemeClr val="dk1"/>
              </a:solidFill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ts val="2400"/>
              <a:buFont typeface="Noto Sans Symbols"/>
              <a:buChar char="○"/>
            </a:pPr>
            <a:r>
              <a:rPr lang="en-GB" i="1">
                <a:solidFill>
                  <a:schemeClr val="dk1"/>
                </a:solidFill>
              </a:rPr>
              <a:t>Deputy Coordina</a:t>
            </a:r>
            <a:r>
              <a:rPr lang="en-GB" i="1"/>
              <a:t>tor and </a:t>
            </a:r>
            <a:r>
              <a:rPr lang="en-GB" i="1">
                <a:solidFill>
                  <a:schemeClr val="dk1"/>
                </a:solidFill>
              </a:rPr>
              <a:t>and RRT positions funded from other resources</a:t>
            </a:r>
            <a:endParaRPr i="1">
              <a:solidFill>
                <a:schemeClr val="dk1"/>
              </a:solidFill>
            </a:endParaRPr>
          </a:p>
          <a:p>
            <a:pPr marL="914400" lvl="0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i="1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dk1"/>
                </a:solidFill>
              </a:rPr>
              <a:t>Increased </a:t>
            </a:r>
            <a:r>
              <a:rPr lang="en-GB" sz="2400" b="1">
                <a:solidFill>
                  <a:schemeClr val="dk1"/>
                </a:solidFill>
              </a:rPr>
              <a:t>mainstreaming of coordination and IM capacities </a:t>
            </a:r>
            <a:r>
              <a:rPr lang="en-GB" sz="2400">
                <a:solidFill>
                  <a:schemeClr val="dk1"/>
                </a:solidFill>
              </a:rPr>
              <a:t>in UNICEF.</a:t>
            </a:r>
            <a:endParaRPr sz="2400">
              <a:solidFill>
                <a:schemeClr val="dk1"/>
              </a:solidFill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ts val="2400"/>
              <a:buFont typeface="Noto Sans Symbols"/>
              <a:buChar char="○"/>
            </a:pPr>
            <a:r>
              <a:rPr lang="en-GB" i="1">
                <a:solidFill>
                  <a:schemeClr val="dk1"/>
                </a:solidFill>
              </a:rPr>
              <a:t>Two RRT positions mainstreamed in UNICEF/EMOPS Office Management Plan</a:t>
            </a:r>
            <a:endParaRPr>
              <a:solidFill>
                <a:schemeClr val="dk1"/>
              </a:solidFill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ts val="2400"/>
              <a:buFont typeface="Noto Sans Symbols"/>
              <a:buChar char="○"/>
            </a:pPr>
            <a:r>
              <a:rPr lang="en-GB" i="1">
                <a:solidFill>
                  <a:schemeClr val="dk1"/>
                </a:solidFill>
              </a:rPr>
              <a:t>In 2018 12 NCCs and 4 IMOs on FT contract in countries</a:t>
            </a:r>
            <a:endParaRPr i="1">
              <a:solidFill>
                <a:schemeClr val="dk1"/>
              </a:solidFill>
            </a:endParaRPr>
          </a:p>
          <a:p>
            <a:pPr marL="914400" lvl="0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i="1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dk1"/>
                </a:solidFill>
              </a:rPr>
              <a:t>UNICEF plays a </a:t>
            </a:r>
            <a:r>
              <a:rPr lang="en-GB" sz="2400" b="1">
                <a:solidFill>
                  <a:schemeClr val="dk1"/>
                </a:solidFill>
              </a:rPr>
              <a:t>leadership role in technical support</a:t>
            </a:r>
            <a:r>
              <a:rPr lang="en-GB" sz="2400">
                <a:solidFill>
                  <a:schemeClr val="dk1"/>
                </a:solidFill>
              </a:rPr>
              <a:t>, guidance and capacity. </a:t>
            </a:r>
            <a:endParaRPr sz="2400">
              <a:solidFill>
                <a:schemeClr val="dk1"/>
              </a:solidFill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ts val="2400"/>
              <a:buFont typeface="Noto Sans Symbols"/>
              <a:buChar char="○"/>
            </a:pPr>
            <a:r>
              <a:rPr lang="en-GB" sz="2400" i="1"/>
              <a:t>Technical</a:t>
            </a:r>
            <a:r>
              <a:rPr lang="en-GB" b="1" i="1">
                <a:solidFill>
                  <a:schemeClr val="dk1"/>
                </a:solidFill>
              </a:rPr>
              <a:t> Body</a:t>
            </a:r>
            <a:r>
              <a:rPr lang="en-GB" i="1">
                <a:solidFill>
                  <a:schemeClr val="dk1"/>
                </a:solidFill>
              </a:rPr>
              <a:t> </a:t>
            </a:r>
            <a:r>
              <a:rPr lang="en-GB" i="1"/>
              <a:t>– Co – led </a:t>
            </a:r>
            <a:r>
              <a:rPr lang="en-GB" i="1">
                <a:solidFill>
                  <a:schemeClr val="dk1"/>
                </a:solidFill>
              </a:rPr>
              <a:t>by UNICEF/Programme Division and  WVI </a:t>
            </a:r>
            <a:endParaRPr/>
          </a:p>
          <a:p>
            <a:pPr marL="685800" lvl="1" indent="-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70C0"/>
              </a:buClr>
              <a:buSzPts val="2400"/>
              <a:buNone/>
            </a:pPr>
            <a:endParaRPr sz="2800" i="1">
              <a:solidFill>
                <a:schemeClr val="dk1"/>
              </a:solidFill>
            </a:endParaRPr>
          </a:p>
          <a:p>
            <a:pPr marL="228600" lvl="0" indent="-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solidFill>
                <a:schemeClr val="dk1"/>
              </a:solidFill>
            </a:endParaRPr>
          </a:p>
          <a:p>
            <a:pPr marL="228600" lvl="0" indent="-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</p:txBody>
      </p:sp>
      <p:sp>
        <p:nvSpPr>
          <p:cNvPr id="289" name="Google Shape;289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  <p:sp>
        <p:nvSpPr>
          <p:cNvPr id="290" name="Google Shape;290;p16"/>
          <p:cNvSpPr/>
          <p:nvPr/>
        </p:nvSpPr>
        <p:spPr>
          <a:xfrm>
            <a:off x="0" y="-200025"/>
            <a:ext cx="12192000" cy="1130300"/>
          </a:xfrm>
          <a:prstGeom prst="rect">
            <a:avLst/>
          </a:prstGeom>
          <a:solidFill>
            <a:srgbClr val="63A53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br>
              <a:rPr lang="en-GB" sz="32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4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What were we able to able to overcome?</a:t>
            </a:r>
            <a:br>
              <a:rPr lang="en-GB" sz="4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16"/>
          <p:cNvSpPr/>
          <p:nvPr/>
        </p:nvSpPr>
        <p:spPr>
          <a:xfrm>
            <a:off x="318475" y="1185525"/>
            <a:ext cx="486000" cy="4860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</a:t>
            </a:r>
            <a:endParaRPr/>
          </a:p>
        </p:txBody>
      </p:sp>
      <p:sp>
        <p:nvSpPr>
          <p:cNvPr id="292" name="Google Shape;292;p16"/>
          <p:cNvSpPr/>
          <p:nvPr/>
        </p:nvSpPr>
        <p:spPr>
          <a:xfrm>
            <a:off x="318475" y="3186000"/>
            <a:ext cx="486000" cy="4860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</a:t>
            </a:r>
            <a:endParaRPr/>
          </a:p>
        </p:txBody>
      </p:sp>
      <p:sp>
        <p:nvSpPr>
          <p:cNvPr id="293" name="Google Shape;293;p16"/>
          <p:cNvSpPr/>
          <p:nvPr/>
        </p:nvSpPr>
        <p:spPr>
          <a:xfrm>
            <a:off x="333175" y="4816200"/>
            <a:ext cx="486000" cy="4860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3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5c9da9d003_1_0"/>
          <p:cNvSpPr txBox="1"/>
          <p:nvPr/>
        </p:nvSpPr>
        <p:spPr>
          <a:xfrm>
            <a:off x="10579097" y="4518556"/>
            <a:ext cx="1806000" cy="2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2013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2014-2016 strategy defined endorsed by the GNC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Focus on Coordination and IM Support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SAG Established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00" name="Google Shape;300;g5c9da9d003_1_0"/>
          <p:cNvGrpSpPr/>
          <p:nvPr/>
        </p:nvGrpSpPr>
        <p:grpSpPr>
          <a:xfrm>
            <a:off x="260419" y="1194793"/>
            <a:ext cx="1782907" cy="3272013"/>
            <a:chOff x="167872" y="2838322"/>
            <a:chExt cx="1782907" cy="2547900"/>
          </a:xfrm>
        </p:grpSpPr>
        <p:sp>
          <p:nvSpPr>
            <p:cNvPr id="301" name="Google Shape;301;g5c9da9d003_1_0"/>
            <p:cNvSpPr/>
            <p:nvPr/>
          </p:nvSpPr>
          <p:spPr>
            <a:xfrm>
              <a:off x="167872" y="2853352"/>
              <a:ext cx="1522200" cy="133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g5c9da9d003_1_0"/>
            <p:cNvSpPr/>
            <p:nvPr/>
          </p:nvSpPr>
          <p:spPr>
            <a:xfrm>
              <a:off x="428579" y="2838322"/>
              <a:ext cx="1522200" cy="254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March 2006 -2009 </a:t>
              </a:r>
              <a:endParaRPr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Global Appeal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AWG,CDWG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HTP, Tool Kit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SMART, A number of IYCF-E tools,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Various Capacity building Initiatives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36 Projects!</a:t>
              </a:r>
              <a:endParaRPr/>
            </a:p>
            <a:p>
              <a:pPr marL="171450" marR="0" lvl="1" indent="-698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endPara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71450" marR="0" lvl="1" indent="-698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endPara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3" name="Google Shape;303;g5c9da9d003_1_0"/>
          <p:cNvGrpSpPr/>
          <p:nvPr/>
        </p:nvGrpSpPr>
        <p:grpSpPr>
          <a:xfrm>
            <a:off x="4234176" y="389034"/>
            <a:ext cx="4011906" cy="3706184"/>
            <a:chOff x="3935077" y="1981195"/>
            <a:chExt cx="3084895" cy="1586755"/>
          </a:xfrm>
        </p:grpSpPr>
        <p:sp>
          <p:nvSpPr>
            <p:cNvPr id="304" name="Google Shape;304;g5c9da9d003_1_0"/>
            <p:cNvSpPr/>
            <p:nvPr/>
          </p:nvSpPr>
          <p:spPr>
            <a:xfrm>
              <a:off x="3935077" y="1981195"/>
              <a:ext cx="2050800" cy="133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g5c9da9d003_1_0"/>
            <p:cNvSpPr/>
            <p:nvPr/>
          </p:nvSpPr>
          <p:spPr>
            <a:xfrm>
              <a:off x="4688372" y="2115050"/>
              <a:ext cx="2331600" cy="145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2011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HoA Famine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Sahel Food Insecurity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Need for NiE CB support -8 countries 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Famine Response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Survival Strategy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Consolidate country support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GNC Handbook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GNC website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PPT/HTP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Focus on country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Pakistan Cluster review</a:t>
              </a:r>
              <a:endPara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6" name="Google Shape;306;g5c9da9d003_1_0"/>
          <p:cNvGrpSpPr/>
          <p:nvPr/>
        </p:nvGrpSpPr>
        <p:grpSpPr>
          <a:xfrm>
            <a:off x="8952528" y="133389"/>
            <a:ext cx="3386478" cy="3961350"/>
            <a:chOff x="5588996" y="1470089"/>
            <a:chExt cx="1691125" cy="1671103"/>
          </a:xfrm>
        </p:grpSpPr>
        <p:sp>
          <p:nvSpPr>
            <p:cNvPr id="307" name="Google Shape;307;g5c9da9d003_1_0"/>
            <p:cNvSpPr/>
            <p:nvPr/>
          </p:nvSpPr>
          <p:spPr>
            <a:xfrm>
              <a:off x="5757921" y="1470089"/>
              <a:ext cx="1522200" cy="133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g5c9da9d003_1_0"/>
            <p:cNvSpPr/>
            <p:nvPr/>
          </p:nvSpPr>
          <p:spPr>
            <a:xfrm>
              <a:off x="5588996" y="1807092"/>
              <a:ext cx="1522200" cy="133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2012 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Transformative Agenda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GNC Governance review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SSD  Cluster Activated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Move of UNICEF led Cluster to Geneva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Launch of the RRT mechanism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Update of the packages for NCC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KM and MI defined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WGs abolished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Indicator registry developed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MAM Decision treat</a:t>
              </a:r>
              <a:endParaRPr/>
            </a:p>
            <a:p>
              <a:pPr marL="171450" marR="0" lvl="1" indent="-698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endPara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71450" marR="0" lvl="1" indent="-698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endPara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71450" marR="0" lvl="1" indent="-698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endPara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71450" marR="0" lvl="1" indent="-698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endPara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9" name="Google Shape;309;g5c9da9d003_1_0"/>
          <p:cNvGrpSpPr/>
          <p:nvPr/>
        </p:nvGrpSpPr>
        <p:grpSpPr>
          <a:xfrm>
            <a:off x="2673233" y="638390"/>
            <a:ext cx="2009269" cy="3456600"/>
            <a:chOff x="1544152" y="2337560"/>
            <a:chExt cx="2009269" cy="3456600"/>
          </a:xfrm>
        </p:grpSpPr>
        <p:sp>
          <p:nvSpPr>
            <p:cNvPr id="310" name="Google Shape;310;g5c9da9d003_1_0"/>
            <p:cNvSpPr/>
            <p:nvPr/>
          </p:nvSpPr>
          <p:spPr>
            <a:xfrm>
              <a:off x="2031221" y="2392264"/>
              <a:ext cx="1522200" cy="133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g5c9da9d003_1_0"/>
            <p:cNvSpPr/>
            <p:nvPr/>
          </p:nvSpPr>
          <p:spPr>
            <a:xfrm>
              <a:off x="1544152" y="2337560"/>
              <a:ext cx="1524000" cy="345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2010 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Strategic Reflection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Capacity building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Country support to roll out the cluster approach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Haiti</a:t>
              </a:r>
              <a:endPara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Pakistan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lang="en-GB" sz="16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NCC Training Package</a:t>
              </a:r>
              <a:endPara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71450" marR="0" lvl="1" indent="-698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endPara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2" name="Google Shape;312;g5c9da9d003_1_0"/>
          <p:cNvSpPr/>
          <p:nvPr/>
        </p:nvSpPr>
        <p:spPr>
          <a:xfrm>
            <a:off x="2082568" y="1436084"/>
            <a:ext cx="551400" cy="4482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A6B6DE"/>
              </a:gs>
              <a:gs pos="50000">
                <a:srgbClr val="98AAD9"/>
              </a:gs>
              <a:gs pos="100000">
                <a:srgbClr val="859CD7"/>
              </a:gs>
            </a:gsLst>
            <a:lin ang="5400012" scaled="0"/>
          </a:gradFill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g5c9da9d003_1_0"/>
          <p:cNvSpPr/>
          <p:nvPr/>
        </p:nvSpPr>
        <p:spPr>
          <a:xfrm>
            <a:off x="4288756" y="791212"/>
            <a:ext cx="756900" cy="4581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A6B6DE"/>
              </a:gs>
              <a:gs pos="50000">
                <a:srgbClr val="98AAD9"/>
              </a:gs>
              <a:gs pos="100000">
                <a:srgbClr val="859CD7"/>
              </a:gs>
            </a:gsLst>
            <a:lin ang="5400012" scaled="0"/>
          </a:gradFill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g5c9da9d003_1_0"/>
          <p:cNvSpPr/>
          <p:nvPr/>
        </p:nvSpPr>
        <p:spPr>
          <a:xfrm>
            <a:off x="8273713" y="693094"/>
            <a:ext cx="705900" cy="4614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A6B6DE"/>
              </a:gs>
              <a:gs pos="50000">
                <a:srgbClr val="98AAD9"/>
              </a:gs>
              <a:gs pos="100000">
                <a:srgbClr val="859CD7"/>
              </a:gs>
            </a:gsLst>
            <a:lin ang="5400012" scaled="0"/>
          </a:gradFill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g5c9da9d003_1_0"/>
          <p:cNvSpPr/>
          <p:nvPr/>
        </p:nvSpPr>
        <p:spPr>
          <a:xfrm rot="-5400000">
            <a:off x="11035410" y="3927121"/>
            <a:ext cx="573000" cy="510300"/>
          </a:xfrm>
          <a:prstGeom prst="lef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A6B6DE"/>
              </a:gs>
              <a:gs pos="50000">
                <a:srgbClr val="98AAD9"/>
              </a:gs>
              <a:gs pos="100000">
                <a:srgbClr val="859CD7"/>
              </a:gs>
            </a:gsLst>
            <a:lin ang="5400012" scaled="0"/>
          </a:gradFill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g5c9da9d003_1_0"/>
          <p:cNvSpPr/>
          <p:nvPr/>
        </p:nvSpPr>
        <p:spPr>
          <a:xfrm>
            <a:off x="10138423" y="4714373"/>
            <a:ext cx="553800" cy="486300"/>
          </a:xfrm>
          <a:prstGeom prst="lef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A6B6DE"/>
              </a:gs>
              <a:gs pos="50000">
                <a:srgbClr val="98AAD9"/>
              </a:gs>
              <a:gs pos="100000">
                <a:srgbClr val="859CD7"/>
              </a:gs>
            </a:gsLst>
            <a:lin ang="5400012" scaled="0"/>
          </a:gradFill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g5c9da9d003_1_0"/>
          <p:cNvSpPr txBox="1"/>
          <p:nvPr/>
        </p:nvSpPr>
        <p:spPr>
          <a:xfrm>
            <a:off x="8626679" y="4393177"/>
            <a:ext cx="1966500" cy="25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2014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 Tool Kit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Evaluation of the RRT mechanism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Need to revisited GNC role in technical Work identified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SSD L3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HRP Tips developed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/>
          </a:p>
        </p:txBody>
      </p:sp>
      <p:sp>
        <p:nvSpPr>
          <p:cNvPr id="318" name="Google Shape;318;g5c9da9d003_1_0"/>
          <p:cNvSpPr/>
          <p:nvPr/>
        </p:nvSpPr>
        <p:spPr>
          <a:xfrm>
            <a:off x="7952973" y="4709885"/>
            <a:ext cx="564900" cy="495300"/>
          </a:xfrm>
          <a:prstGeom prst="lef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A6B6DE"/>
              </a:gs>
              <a:gs pos="50000">
                <a:srgbClr val="98AAD9"/>
              </a:gs>
              <a:gs pos="100000">
                <a:srgbClr val="859CD7"/>
              </a:gs>
            </a:gsLst>
            <a:lin ang="5400012" scaled="0"/>
          </a:gradFill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g5c9da9d003_1_0"/>
          <p:cNvSpPr/>
          <p:nvPr/>
        </p:nvSpPr>
        <p:spPr>
          <a:xfrm>
            <a:off x="6039176" y="4271650"/>
            <a:ext cx="2009400" cy="23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2015</a:t>
            </a:r>
            <a:endParaRPr/>
          </a:p>
          <a:p>
            <a:pPr marL="171450" marR="0" lvl="1" indent="-171450" algn="l" rtl="0">
              <a:lnSpc>
                <a:spcPct val="90000"/>
              </a:lnSpc>
              <a:spcBef>
                <a:spcPts val="63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•"/>
            </a:pPr>
            <a:r>
              <a:rPr lang="en-GB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Review of Role of GNC in NiE</a:t>
            </a:r>
            <a:endParaRPr/>
          </a:p>
          <a:p>
            <a:pPr marL="171450" marR="0" lvl="1" indent="-171450" algn="l" rtl="0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•"/>
            </a:pPr>
            <a:r>
              <a:rPr lang="en-GB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Link with SUN in Fragile states</a:t>
            </a:r>
            <a:endParaRPr/>
          </a:p>
          <a:p>
            <a:pPr marL="171450" marR="0" lvl="1" indent="-171450" algn="l" rtl="0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•"/>
            </a:pPr>
            <a:r>
              <a:rPr lang="en-GB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Advocacy strategy</a:t>
            </a:r>
            <a:endParaRPr/>
          </a:p>
          <a:p>
            <a:pPr marL="171450" marR="0" lvl="1" indent="-171450" algn="l" rtl="0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•"/>
            </a:pPr>
            <a:r>
              <a:rPr lang="en-GB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AAP guidance</a:t>
            </a:r>
            <a:endParaRPr/>
          </a:p>
          <a:p>
            <a:pPr marL="171450" marR="0" lvl="1" indent="-69850" algn="l" rtl="0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endParaRPr sz="1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1" indent="0" algn="l" rtl="0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None/>
            </a:pPr>
            <a:r>
              <a:rPr lang="en-GB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320" name="Google Shape;320;g5c9da9d003_1_0"/>
          <p:cNvSpPr/>
          <p:nvPr/>
        </p:nvSpPr>
        <p:spPr>
          <a:xfrm>
            <a:off x="5222718" y="4850535"/>
            <a:ext cx="669000" cy="495300"/>
          </a:xfrm>
          <a:prstGeom prst="lef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A6B6DE"/>
              </a:gs>
              <a:gs pos="50000">
                <a:srgbClr val="98AAD9"/>
              </a:gs>
              <a:gs pos="100000">
                <a:srgbClr val="859CD7"/>
              </a:gs>
            </a:gsLst>
            <a:lin ang="5400012" scaled="0"/>
          </a:gradFill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g5c9da9d003_1_0"/>
          <p:cNvSpPr/>
          <p:nvPr/>
        </p:nvSpPr>
        <p:spPr>
          <a:xfrm>
            <a:off x="17892" y="4850525"/>
            <a:ext cx="4270800" cy="14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marR="0" lvl="1" indent="0" algn="l" rtl="0">
              <a:lnSpc>
                <a:spcPct val="90000"/>
              </a:lnSpc>
              <a:spcBef>
                <a:spcPts val="630"/>
              </a:spcBef>
              <a:spcAft>
                <a:spcPts val="0"/>
              </a:spcAft>
              <a:buNone/>
            </a:pPr>
            <a:r>
              <a:rPr lang="en-GB" sz="3000" b="1"/>
              <a:t>2016 until NOW</a:t>
            </a:r>
            <a:endParaRPr sz="3000" b="1"/>
          </a:p>
          <a:p>
            <a:pPr marL="0" marR="0" lvl="1" indent="0" algn="l" rtl="0">
              <a:lnSpc>
                <a:spcPct val="90000"/>
              </a:lnSpc>
              <a:spcBef>
                <a:spcPts val="630"/>
              </a:spcBef>
              <a:spcAft>
                <a:spcPts val="0"/>
              </a:spcAft>
              <a:buNone/>
            </a:pPr>
            <a:endParaRPr sz="3000" b="1"/>
          </a:p>
        </p:txBody>
      </p:sp>
      <p:sp>
        <p:nvSpPr>
          <p:cNvPr id="322" name="Google Shape;322;g5c9da9d003_1_0"/>
          <p:cNvSpPr txBox="1"/>
          <p:nvPr/>
        </p:nvSpPr>
        <p:spPr>
          <a:xfrm>
            <a:off x="364925" y="57200"/>
            <a:ext cx="11598000" cy="606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latin typeface="Calibri"/>
                <a:ea typeface="Calibri"/>
                <a:cs typeface="Calibri"/>
                <a:sym typeface="Calibri"/>
              </a:rPr>
              <a:t>Look at how far we have come</a:t>
            </a:r>
            <a:endParaRPr sz="3000" b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7"/>
          <p:cNvSpPr txBox="1">
            <a:spLocks noGrp="1"/>
          </p:cNvSpPr>
          <p:nvPr>
            <p:ph type="body" idx="1"/>
          </p:nvPr>
        </p:nvSpPr>
        <p:spPr>
          <a:xfrm>
            <a:off x="5026525" y="4904225"/>
            <a:ext cx="4598700" cy="15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2380"/>
              <a:t>Showcase value added and impact the work of the Nutrition cluster </a:t>
            </a:r>
            <a:endParaRPr/>
          </a:p>
          <a:p>
            <a:pPr marL="457200" lvl="0" indent="-35814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0070C0"/>
              </a:buClr>
              <a:buSzPts val="2040"/>
              <a:buChar char="•"/>
            </a:pPr>
            <a:r>
              <a:rPr lang="en-GB" sz="2040">
                <a:solidFill>
                  <a:srgbClr val="0070C0"/>
                </a:solidFill>
              </a:rPr>
              <a:t>Formal Evaluation of the Nutrition Cluster – global and country </a:t>
            </a:r>
            <a:endParaRPr/>
          </a:p>
          <a:p>
            <a:pPr marL="457200" lvl="0" indent="-35814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0070C0"/>
              </a:buClr>
              <a:buSzPts val="2040"/>
              <a:buChar char="•"/>
            </a:pPr>
            <a:r>
              <a:rPr lang="en-GB" sz="2040">
                <a:solidFill>
                  <a:srgbClr val="0070C0"/>
                </a:solidFill>
              </a:rPr>
              <a:t>To inform new 2021-2025 strategic Plan???</a:t>
            </a:r>
            <a:endParaRPr/>
          </a:p>
          <a:p>
            <a:pPr marL="9906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40"/>
              <a:buNone/>
            </a:pPr>
            <a:endParaRPr sz="2380"/>
          </a:p>
        </p:txBody>
      </p:sp>
      <p:sp>
        <p:nvSpPr>
          <p:cNvPr id="329" name="Google Shape;329;p17"/>
          <p:cNvSpPr txBox="1">
            <a:spLocks noGrp="1"/>
          </p:cNvSpPr>
          <p:nvPr>
            <p:ph type="title"/>
          </p:nvPr>
        </p:nvSpPr>
        <p:spPr>
          <a:xfrm>
            <a:off x="499675" y="170075"/>
            <a:ext cx="11362500" cy="719400"/>
          </a:xfrm>
          <a:prstGeom prst="rect">
            <a:avLst/>
          </a:prstGeom>
          <a:solidFill>
            <a:srgbClr val="63A53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</a:pPr>
            <a:r>
              <a:rPr lang="en-GB" sz="3000">
                <a:solidFill>
                  <a:schemeClr val="lt2"/>
                </a:solidFill>
              </a:rPr>
              <a:t>My hope for the future for GNC?</a:t>
            </a:r>
            <a:endParaRPr sz="3000">
              <a:solidFill>
                <a:schemeClr val="lt2"/>
              </a:solidFill>
            </a:endParaRPr>
          </a:p>
        </p:txBody>
      </p:sp>
      <p:sp>
        <p:nvSpPr>
          <p:cNvPr id="330" name="Google Shape;330;p17"/>
          <p:cNvSpPr txBox="1"/>
          <p:nvPr/>
        </p:nvSpPr>
        <p:spPr>
          <a:xfrm>
            <a:off x="880675" y="1109325"/>
            <a:ext cx="3516600" cy="25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80"/>
              <a:buFont typeface="Arial"/>
              <a:buNone/>
            </a:pPr>
            <a:r>
              <a:rPr lang="en-GB" sz="238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Innovat</a:t>
            </a:r>
            <a:r>
              <a:rPr lang="en-GB" sz="238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ive way of packaging GNC funding requireme</a:t>
            </a:r>
            <a:r>
              <a:rPr lang="en-GB" sz="238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nts within key donor priorities</a:t>
            </a:r>
            <a:endParaRPr sz="238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80"/>
              <a:buFont typeface="Arial"/>
              <a:buNone/>
            </a:pPr>
            <a:endParaRPr sz="238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1950" marR="0" lvl="0" indent="-226887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0070C0"/>
              </a:buClr>
              <a:buSzPts val="2125"/>
              <a:buFont typeface="Calibri"/>
              <a:buChar char="●"/>
            </a:pPr>
            <a:r>
              <a:rPr lang="en-GB" sz="2125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HDN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1950" marR="0" lvl="0" indent="-226887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25"/>
              <a:buFont typeface="Calibri"/>
              <a:buChar char="●"/>
            </a:pPr>
            <a:r>
              <a:rPr lang="en-GB" sz="2125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Integrations (as well as assessment and analysis)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1950" marR="0" lvl="0" indent="-226887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25"/>
              <a:buFont typeface="Calibri"/>
              <a:buChar char="●"/>
            </a:pPr>
            <a:r>
              <a:rPr lang="en-GB" sz="2125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Cash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1950" marR="0" lvl="0" indent="-226887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25"/>
              <a:buFont typeface="Calibri"/>
              <a:buChar char="●"/>
            </a:pPr>
            <a:r>
              <a:rPr lang="en-GB" sz="2125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Localization</a:t>
            </a:r>
            <a:endParaRPr sz="238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p17"/>
          <p:cNvSpPr txBox="1"/>
          <p:nvPr/>
        </p:nvSpPr>
        <p:spPr>
          <a:xfrm>
            <a:off x="7251925" y="953775"/>
            <a:ext cx="4531800" cy="41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380"/>
              <a:buFont typeface="Arial"/>
              <a:buNone/>
            </a:pPr>
            <a:r>
              <a:rPr lang="en-GB" sz="238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Re-focusing on systematic support for improving quality of the response and programme scale up by the collective partnership</a:t>
            </a:r>
            <a:endParaRPr sz="238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380"/>
              <a:buFont typeface="Arial"/>
              <a:buNone/>
            </a:pPr>
            <a:endParaRPr sz="238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9999" marR="0" lvl="0" indent="-22479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0070C0"/>
              </a:buClr>
              <a:buSzPts val="2040"/>
              <a:buFont typeface="Calibri"/>
              <a:buChar char="●"/>
            </a:pPr>
            <a:r>
              <a:rPr lang="en-GB" sz="204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Package of Nutrition Specific intervention (High Impact Nutrition Interventions)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9999" marR="0" lvl="0" indent="-22479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40"/>
              <a:buFont typeface="Calibri"/>
              <a:buChar char="●"/>
            </a:pPr>
            <a:r>
              <a:rPr lang="en-GB" sz="204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Multi –sectoral integration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6700" marR="0" lvl="0" indent="-22479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40"/>
              <a:buFont typeface="Calibri"/>
              <a:buChar char="●"/>
            </a:pPr>
            <a:r>
              <a:rPr lang="en-GB" sz="204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Predictability for generation of quality data to inform programming and generate evidence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6700" marR="0" lvl="0" indent="-22479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40"/>
              <a:buFont typeface="Calibri"/>
              <a:buChar char="●"/>
            </a:pPr>
            <a:r>
              <a:rPr lang="en-GB" sz="204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Preparedness/systems strengthening</a:t>
            </a:r>
            <a:endParaRPr/>
          </a:p>
          <a:p>
            <a:pPr marL="266700" marR="0" lvl="0" indent="-22479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40"/>
              <a:buFont typeface="Calibri"/>
              <a:buChar char="●"/>
            </a:pPr>
            <a:r>
              <a:rPr lang="en-GB" sz="204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GTAM – Games changer 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17"/>
          <p:cNvSpPr/>
          <p:nvPr/>
        </p:nvSpPr>
        <p:spPr>
          <a:xfrm rot="5400000">
            <a:off x="4003563" y="1746625"/>
            <a:ext cx="1529700" cy="8004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17"/>
          <p:cNvSpPr/>
          <p:nvPr/>
        </p:nvSpPr>
        <p:spPr>
          <a:xfrm rot="5400000">
            <a:off x="4803975" y="1746625"/>
            <a:ext cx="1529700" cy="8004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17"/>
          <p:cNvSpPr/>
          <p:nvPr/>
        </p:nvSpPr>
        <p:spPr>
          <a:xfrm rot="5400000">
            <a:off x="5617175" y="1746625"/>
            <a:ext cx="1529700" cy="8004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17"/>
          <p:cNvSpPr txBox="1"/>
          <p:nvPr/>
        </p:nvSpPr>
        <p:spPr>
          <a:xfrm>
            <a:off x="922500" y="4850350"/>
            <a:ext cx="3021000" cy="7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38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Leadership of UNICEF Nutrition section chiefs in supporting clusters at country level</a:t>
            </a:r>
            <a:endParaRPr sz="238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p17"/>
          <p:cNvSpPr/>
          <p:nvPr/>
        </p:nvSpPr>
        <p:spPr>
          <a:xfrm>
            <a:off x="394675" y="1109325"/>
            <a:ext cx="486000" cy="4860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</a:t>
            </a:r>
            <a:endParaRPr/>
          </a:p>
        </p:txBody>
      </p:sp>
      <p:sp>
        <p:nvSpPr>
          <p:cNvPr id="337" name="Google Shape;337;p17"/>
          <p:cNvSpPr/>
          <p:nvPr/>
        </p:nvSpPr>
        <p:spPr>
          <a:xfrm>
            <a:off x="436500" y="5083750"/>
            <a:ext cx="486000" cy="4860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3</a:t>
            </a:r>
            <a:endParaRPr/>
          </a:p>
        </p:txBody>
      </p:sp>
      <p:sp>
        <p:nvSpPr>
          <p:cNvPr id="338" name="Google Shape;338;p17"/>
          <p:cNvSpPr/>
          <p:nvPr/>
        </p:nvSpPr>
        <p:spPr>
          <a:xfrm>
            <a:off x="4497325" y="5070675"/>
            <a:ext cx="486000" cy="4860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4</a:t>
            </a:r>
            <a:endParaRPr/>
          </a:p>
        </p:txBody>
      </p:sp>
      <p:sp>
        <p:nvSpPr>
          <p:cNvPr id="339" name="Google Shape;339;p17"/>
          <p:cNvSpPr/>
          <p:nvPr/>
        </p:nvSpPr>
        <p:spPr>
          <a:xfrm>
            <a:off x="6765925" y="1109325"/>
            <a:ext cx="486000" cy="4860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ba89a2815_0_0"/>
          <p:cNvSpPr/>
          <p:nvPr/>
        </p:nvSpPr>
        <p:spPr>
          <a:xfrm>
            <a:off x="1603375" y="1746250"/>
            <a:ext cx="8794800" cy="2746500"/>
          </a:xfrm>
          <a:prstGeom prst="roundRect">
            <a:avLst>
              <a:gd name="adj" fmla="val 16667"/>
            </a:avLst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GB" sz="4400" dirty="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We met in Amman 8 months ago and a lot has happened since then…</a:t>
            </a:r>
            <a:endParaRPr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0"/>
          <p:cNvSpPr txBox="1"/>
          <p:nvPr/>
        </p:nvSpPr>
        <p:spPr>
          <a:xfrm>
            <a:off x="0" y="0"/>
            <a:ext cx="6797041" cy="7132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endParaRPr sz="4400" b="1" i="0" u="none" strike="noStrike" cap="none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endParaRPr sz="4400" b="1" i="0" u="none" strike="noStrike" cap="none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6" name="Google Shape;346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31950" y="221650"/>
            <a:ext cx="4261876" cy="6266275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20"/>
          <p:cNvSpPr txBox="1">
            <a:spLocks noGrp="1"/>
          </p:cNvSpPr>
          <p:nvPr>
            <p:ph type="body" idx="2"/>
          </p:nvPr>
        </p:nvSpPr>
        <p:spPr>
          <a:xfrm>
            <a:off x="1332946" y="819235"/>
            <a:ext cx="4971000" cy="56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800"/>
              <a:buNone/>
            </a:pPr>
            <a:endParaRPr sz="13800"/>
          </a:p>
          <a:p>
            <a:pPr marL="0" lvl="0" indent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48135"/>
              </a:buClr>
              <a:buSzPts val="13800"/>
              <a:buNone/>
            </a:pPr>
            <a:r>
              <a:rPr lang="en-GB" sz="13800">
                <a:solidFill>
                  <a:srgbClr val="548135"/>
                </a:solidFill>
              </a:rPr>
              <a:t>Thank You</a:t>
            </a:r>
            <a:endParaRPr sz="13800">
              <a:solidFill>
                <a:srgbClr val="548135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8"/>
          <p:cNvSpPr/>
          <p:nvPr/>
        </p:nvSpPr>
        <p:spPr>
          <a:xfrm>
            <a:off x="0" y="78659"/>
            <a:ext cx="12192000" cy="1476261"/>
          </a:xfrm>
          <a:prstGeom prst="rect">
            <a:avLst/>
          </a:prstGeom>
          <a:solidFill>
            <a:srgbClr val="63A53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8"/>
          <p:cNvSpPr txBox="1">
            <a:spLocks noGrp="1"/>
          </p:cNvSpPr>
          <p:nvPr>
            <p:ph type="title"/>
          </p:nvPr>
        </p:nvSpPr>
        <p:spPr>
          <a:xfrm>
            <a:off x="838200" y="-10682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en-GB" sz="4000">
                <a:solidFill>
                  <a:schemeClr val="lt1"/>
                </a:solidFill>
              </a:rPr>
              <a:t>Nutrition Humanitarian Response 2018</a:t>
            </a:r>
            <a:endParaRPr sz="4000">
              <a:solidFill>
                <a:schemeClr val="lt1"/>
              </a:solidFill>
            </a:endParaRPr>
          </a:p>
        </p:txBody>
      </p:sp>
      <p:pic>
        <p:nvPicPr>
          <p:cNvPr id="174" name="Google Shape;174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2525" y="1181100"/>
            <a:ext cx="9886950" cy="567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59500" y="123525"/>
            <a:ext cx="9073000" cy="6499676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"/>
          <p:cNvSpPr txBox="1"/>
          <p:nvPr/>
        </p:nvSpPr>
        <p:spPr>
          <a:xfrm>
            <a:off x="3663375" y="2456870"/>
            <a:ext cx="5694600" cy="1042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7150" dist="19050" dir="5400000" algn="b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GB" sz="30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So what have we been doing to achieve our strategic priorities?</a:t>
            </a:r>
            <a:endParaRPr sz="30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5ba89a2815_0_24"/>
          <p:cNvSpPr/>
          <p:nvPr/>
        </p:nvSpPr>
        <p:spPr>
          <a:xfrm>
            <a:off x="501900" y="1806325"/>
            <a:ext cx="5259600" cy="3722400"/>
          </a:xfrm>
          <a:prstGeom prst="homePlate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g5ba89a2815_0_24"/>
          <p:cNvSpPr/>
          <p:nvPr/>
        </p:nvSpPr>
        <p:spPr>
          <a:xfrm>
            <a:off x="0" y="2452"/>
            <a:ext cx="12192000" cy="1082100"/>
          </a:xfrm>
          <a:prstGeom prst="rect">
            <a:avLst/>
          </a:prstGeom>
          <a:solidFill>
            <a:srgbClr val="63A53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g5ba89a2815_0_24"/>
          <p:cNvSpPr txBox="1">
            <a:spLocks noGrp="1"/>
          </p:cNvSpPr>
          <p:nvPr>
            <p:ph type="title"/>
          </p:nvPr>
        </p:nvSpPr>
        <p:spPr>
          <a:xfrm>
            <a:off x="838200" y="60325"/>
            <a:ext cx="10515600" cy="92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4000">
                <a:solidFill>
                  <a:srgbClr val="FFFFFF"/>
                </a:solidFill>
              </a:rPr>
              <a:t>Operational support to countries through (S01)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0" name="Google Shape;190;g5ba89a2815_0_24"/>
          <p:cNvSpPr txBox="1">
            <a:spLocks noGrp="1"/>
          </p:cNvSpPr>
          <p:nvPr>
            <p:ph type="body" idx="1"/>
          </p:nvPr>
        </p:nvSpPr>
        <p:spPr>
          <a:xfrm>
            <a:off x="5343200" y="1329274"/>
            <a:ext cx="6158700" cy="4837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91440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</a:pPr>
            <a:r>
              <a:rPr lang="en-GB" sz="3200"/>
              <a:t>Tech RRT deployments to 4 countries </a:t>
            </a:r>
            <a:endParaRPr sz="3200"/>
          </a:p>
          <a:p>
            <a: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</a:pPr>
            <a:endParaRPr sz="3200"/>
          </a:p>
          <a:p>
            <a:pPr marL="91440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</a:pPr>
            <a:r>
              <a:rPr lang="en-GB" sz="3200"/>
              <a:t>Technical Help Desk support to countries and GTAM</a:t>
            </a:r>
            <a:endParaRPr sz="3200"/>
          </a:p>
          <a:p>
            <a: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</a:pPr>
            <a:endParaRPr sz="3200"/>
          </a:p>
          <a:p>
            <a:pPr marL="91440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</a:pPr>
            <a:r>
              <a:rPr lang="en-GB" sz="3200"/>
              <a:t>Systematic support on coordination and information management through coordination IM help Desk officers</a:t>
            </a:r>
            <a:endParaRPr sz="320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360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191" name="Google Shape;191;g5ba89a2815_0_24"/>
          <p:cNvSpPr txBox="1"/>
          <p:nvPr/>
        </p:nvSpPr>
        <p:spPr>
          <a:xfrm>
            <a:off x="690100" y="1882150"/>
            <a:ext cx="3910800" cy="35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GB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 RRT deployments </a:t>
            </a: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(compared to 0 the previous year) 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1" u="none" strike="noStrike" cap="non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DRC (x2)</a:t>
            </a:r>
            <a:endParaRPr sz="2400" b="0" i="1" u="none" strike="noStrike" cap="none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1" u="none" strike="noStrike" cap="non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Cameroon</a:t>
            </a:r>
            <a:endParaRPr sz="2400" b="0" i="1" u="none" strike="noStrike" cap="none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1" u="none" strike="noStrike" cap="non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Nigeria</a:t>
            </a:r>
            <a:endParaRPr sz="2400" b="0" i="1" u="none" strike="noStrike" cap="none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1" u="none" strike="noStrike" cap="non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Zimbabwe</a:t>
            </a:r>
            <a:endParaRPr sz="1400" b="0" i="1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198" name="Google Shape;198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199" name="Google Shape;199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4395" y="81662"/>
            <a:ext cx="11020301" cy="6694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2"/>
          <p:cNvSpPr txBox="1">
            <a:spLocks noGrp="1"/>
          </p:cNvSpPr>
          <p:nvPr>
            <p:ph type="body" idx="1"/>
          </p:nvPr>
        </p:nvSpPr>
        <p:spPr>
          <a:xfrm>
            <a:off x="850600" y="2202652"/>
            <a:ext cx="10503300" cy="39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</a:endParaRPr>
          </a:p>
          <a:p>
            <a:pPr marL="685800" lvl="1" indent="-279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70C0"/>
              </a:buClr>
              <a:buSzPts val="3600"/>
              <a:buChar char="•"/>
            </a:pPr>
            <a:r>
              <a:rPr lang="en-GB" sz="3600">
                <a:solidFill>
                  <a:schemeClr val="dk1"/>
                </a:solidFill>
              </a:rPr>
              <a:t>Simon, IMC – has n</a:t>
            </a:r>
            <a:r>
              <a:rPr lang="en-GB" sz="3600"/>
              <a:t>ow </a:t>
            </a:r>
            <a:r>
              <a:rPr lang="en-GB" sz="3600">
                <a:solidFill>
                  <a:schemeClr val="dk1"/>
                </a:solidFill>
              </a:rPr>
              <a:t>left to go Nigeria </a:t>
            </a:r>
            <a:r>
              <a:rPr lang="en-GB" sz="3600"/>
              <a:t>as NCC</a:t>
            </a:r>
            <a:endParaRPr sz="3600">
              <a:solidFill>
                <a:schemeClr val="dk1"/>
              </a:solidFill>
            </a:endParaRPr>
          </a:p>
          <a:p>
            <a:pPr marL="685800" lvl="1" indent="-279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70C0"/>
              </a:buClr>
              <a:buSzPts val="3600"/>
              <a:buChar char="•"/>
            </a:pPr>
            <a:r>
              <a:rPr lang="en-GB" sz="3600">
                <a:solidFill>
                  <a:schemeClr val="dk1"/>
                </a:solidFill>
              </a:rPr>
              <a:t>Anteneh, UNICEF  – starting in July</a:t>
            </a:r>
            <a:endParaRPr sz="3600">
              <a:solidFill>
                <a:schemeClr val="dk1"/>
              </a:solidFill>
            </a:endParaRPr>
          </a:p>
          <a:p>
            <a:pPr marL="685800" lvl="1" indent="-279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70C0"/>
              </a:buClr>
              <a:buSzPts val="3600"/>
              <a:buChar char="•"/>
            </a:pPr>
            <a:r>
              <a:rPr lang="en-GB" sz="3600">
                <a:solidFill>
                  <a:schemeClr val="dk1"/>
                </a:solidFill>
              </a:rPr>
              <a:t>Faith, WVI</a:t>
            </a:r>
            <a:endParaRPr sz="3600">
              <a:solidFill>
                <a:schemeClr val="dk1"/>
              </a:solidFill>
            </a:endParaRPr>
          </a:p>
          <a:p>
            <a:pPr marL="685800" lvl="1" indent="-279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70C0"/>
              </a:buClr>
              <a:buSzPts val="3600"/>
              <a:buChar char="•"/>
            </a:pPr>
            <a:r>
              <a:rPr lang="en-GB" sz="3600">
                <a:solidFill>
                  <a:schemeClr val="dk1"/>
                </a:solidFill>
              </a:rPr>
              <a:t>Shabib, UNICEF</a:t>
            </a:r>
            <a:endParaRPr sz="36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36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</a:pPr>
            <a:endParaRPr sz="3600" i="1">
              <a:solidFill>
                <a:schemeClr val="dk1"/>
              </a:solidFill>
            </a:endParaRPr>
          </a:p>
        </p:txBody>
      </p:sp>
      <p:sp>
        <p:nvSpPr>
          <p:cNvPr id="206" name="Google Shape;206;p12"/>
          <p:cNvSpPr/>
          <p:nvPr/>
        </p:nvSpPr>
        <p:spPr>
          <a:xfrm>
            <a:off x="0" y="78659"/>
            <a:ext cx="12192000" cy="1476261"/>
          </a:xfrm>
          <a:prstGeom prst="rect">
            <a:avLst/>
          </a:prstGeom>
          <a:solidFill>
            <a:srgbClr val="63A53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12"/>
          <p:cNvSpPr txBox="1"/>
          <p:nvPr/>
        </p:nvSpPr>
        <p:spPr>
          <a:xfrm>
            <a:off x="567812" y="78659"/>
            <a:ext cx="10785987" cy="1386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20"/>
              <a:buFont typeface="Calibri"/>
              <a:buNone/>
            </a:pPr>
            <a:r>
              <a:rPr lang="en-GB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Who is in the Rapid Response Team?</a:t>
            </a: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"/>
          <p:cNvSpPr/>
          <p:nvPr/>
        </p:nvSpPr>
        <p:spPr>
          <a:xfrm>
            <a:off x="0" y="2452"/>
            <a:ext cx="12192000" cy="1082100"/>
          </a:xfrm>
          <a:prstGeom prst="rect">
            <a:avLst/>
          </a:prstGeom>
          <a:solidFill>
            <a:srgbClr val="63A53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4"/>
          <p:cNvSpPr txBox="1">
            <a:spLocks noGrp="1"/>
          </p:cNvSpPr>
          <p:nvPr>
            <p:ph type="title"/>
          </p:nvPr>
        </p:nvSpPr>
        <p:spPr>
          <a:xfrm>
            <a:off x="959475" y="76952"/>
            <a:ext cx="10515600" cy="9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None/>
            </a:pPr>
            <a:r>
              <a:rPr lang="en-GB" sz="4000">
                <a:solidFill>
                  <a:srgbClr val="FFFFFF"/>
                </a:solidFill>
              </a:rPr>
              <a:t>We did quite a bit of capacity-building (S0 2)</a:t>
            </a:r>
            <a:endParaRPr sz="4000">
              <a:solidFill>
                <a:srgbClr val="FFFFFF"/>
              </a:solidFill>
            </a:endParaRPr>
          </a:p>
        </p:txBody>
      </p:sp>
      <p:sp>
        <p:nvSpPr>
          <p:cNvPr id="215" name="Google Shape;215;p4"/>
          <p:cNvSpPr txBox="1">
            <a:spLocks noGrp="1"/>
          </p:cNvSpPr>
          <p:nvPr>
            <p:ph type="body" idx="1"/>
          </p:nvPr>
        </p:nvSpPr>
        <p:spPr>
          <a:xfrm>
            <a:off x="595423" y="1159052"/>
            <a:ext cx="10737112" cy="4930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44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400"/>
              <a:buChar char="•"/>
            </a:pPr>
            <a:r>
              <a:rPr lang="en-GB" sz="3400"/>
              <a:t>Many capacity building actions to enhance skills of existing country Cluster Coordinator and IMOs</a:t>
            </a:r>
            <a:endParaRPr>
              <a:highlight>
                <a:srgbClr val="FFFF00"/>
              </a:highlight>
            </a:endParaRPr>
          </a:p>
          <a:p>
            <a:pPr marL="9144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>
              <a:highlight>
                <a:srgbClr val="FFFF00"/>
              </a:highlight>
            </a:endParaRPr>
          </a:p>
          <a:p>
            <a:pPr marL="457200" lvl="0" indent="-444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400"/>
              <a:buChar char="•"/>
            </a:pPr>
            <a:r>
              <a:rPr lang="en-GB" sz="3400"/>
              <a:t>Capacity building of cluster partner on accountability on coordination and partnerships</a:t>
            </a:r>
            <a:endParaRPr sz="3400"/>
          </a:p>
          <a:p>
            <a:pPr marL="9144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3400"/>
          </a:p>
          <a:p>
            <a:pPr marL="457200" lvl="0" indent="-444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400"/>
              <a:buChar char="•"/>
            </a:pPr>
            <a:r>
              <a:rPr lang="en-GB" sz="3400"/>
              <a:t>We developed and rolled out a mentoring programme for NCCs with the support of Red R </a:t>
            </a:r>
            <a:endParaRPr sz="340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6"/>
          <p:cNvSpPr/>
          <p:nvPr/>
        </p:nvSpPr>
        <p:spPr>
          <a:xfrm>
            <a:off x="0" y="2453"/>
            <a:ext cx="12192000" cy="977700"/>
          </a:xfrm>
          <a:prstGeom prst="rect">
            <a:avLst/>
          </a:prstGeom>
          <a:solidFill>
            <a:srgbClr val="63A53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6"/>
          <p:cNvSpPr txBox="1">
            <a:spLocks noGrp="1"/>
          </p:cNvSpPr>
          <p:nvPr>
            <p:ph type="title"/>
          </p:nvPr>
        </p:nvSpPr>
        <p:spPr>
          <a:xfrm>
            <a:off x="959475" y="752"/>
            <a:ext cx="10515600" cy="9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Calibri"/>
              <a:buNone/>
            </a:pPr>
            <a:r>
              <a:rPr lang="en-GB" sz="5000">
                <a:solidFill>
                  <a:srgbClr val="FFFFFF"/>
                </a:solidFill>
              </a:rPr>
              <a:t>Capacity Development</a:t>
            </a:r>
            <a:endParaRPr sz="5000">
              <a:solidFill>
                <a:srgbClr val="FFFFFF"/>
              </a:solidFill>
            </a:endParaRPr>
          </a:p>
        </p:txBody>
      </p:sp>
      <p:sp>
        <p:nvSpPr>
          <p:cNvPr id="223" name="Google Shape;223;p6"/>
          <p:cNvSpPr txBox="1">
            <a:spLocks noGrp="1"/>
          </p:cNvSpPr>
          <p:nvPr>
            <p:ph type="body" idx="1"/>
          </p:nvPr>
        </p:nvSpPr>
        <p:spPr>
          <a:xfrm>
            <a:off x="616700" y="1554923"/>
            <a:ext cx="10737000" cy="24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85800" lvl="1" indent="-202627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000"/>
              <a:buChar char="•"/>
            </a:pPr>
            <a:r>
              <a:rPr lang="en-GB" sz="3000">
                <a:solidFill>
                  <a:schemeClr val="dk1"/>
                </a:solidFill>
              </a:rPr>
              <a:t>Global IMO training – 13 people</a:t>
            </a:r>
            <a:endParaRPr sz="3000">
              <a:solidFill>
                <a:schemeClr val="dk1"/>
              </a:solidFill>
            </a:endParaRPr>
          </a:p>
          <a:p>
            <a:pPr marL="685800" lvl="1" indent="-202627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0070C0"/>
              </a:buClr>
              <a:buSzPts val="3000"/>
              <a:buChar char="•"/>
            </a:pPr>
            <a:r>
              <a:rPr lang="en-GB" sz="3000">
                <a:solidFill>
                  <a:schemeClr val="dk1"/>
                </a:solidFill>
              </a:rPr>
              <a:t>Global NCC training – 21 people</a:t>
            </a:r>
            <a:endParaRPr sz="3000">
              <a:solidFill>
                <a:schemeClr val="dk1"/>
              </a:solidFill>
            </a:endParaRPr>
          </a:p>
          <a:p>
            <a:pPr marL="685800" lvl="1" indent="-22225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0070C0"/>
              </a:buClr>
              <a:buSzPts val="3000"/>
              <a:buChar char="•"/>
            </a:pPr>
            <a:r>
              <a:rPr lang="en-GB" sz="3000">
                <a:solidFill>
                  <a:schemeClr val="dk1"/>
                </a:solidFill>
              </a:rPr>
              <a:t>Developed subnational NCCs training (EN and Fr)</a:t>
            </a:r>
            <a:endParaRPr sz="3000">
              <a:solidFill>
                <a:schemeClr val="dk1"/>
              </a:solidFill>
            </a:endParaRPr>
          </a:p>
          <a:p>
            <a:pPr marL="685800" lvl="1" indent="-22225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0070C0"/>
              </a:buClr>
              <a:buSzPts val="3000"/>
              <a:buChar char="•"/>
            </a:pPr>
            <a:r>
              <a:rPr lang="en-GB" sz="3000">
                <a:solidFill>
                  <a:schemeClr val="dk1"/>
                </a:solidFill>
              </a:rPr>
              <a:t>3 country level trainings for subnational coordinators (SS, DRC, Madagascar)</a:t>
            </a:r>
            <a:endParaRPr sz="3000">
              <a:solidFill>
                <a:schemeClr val="dk1"/>
              </a:solidFill>
            </a:endParaRPr>
          </a:p>
          <a:p>
            <a:pPr marL="685800" lvl="1" indent="-22225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0070C0"/>
              </a:buClr>
              <a:buSzPts val="3000"/>
              <a:buChar char="•"/>
            </a:pPr>
            <a:r>
              <a:rPr lang="en-GB" sz="3000">
                <a:solidFill>
                  <a:schemeClr val="dk1"/>
                </a:solidFill>
              </a:rPr>
              <a:t>2 country level partner trainings (Bangladesh, Cox’s Bazaar)</a:t>
            </a:r>
            <a:endParaRPr sz="300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3000"/>
          </a:p>
        </p:txBody>
      </p:sp>
      <p:sp>
        <p:nvSpPr>
          <p:cNvPr id="224" name="Google Shape;224;p6"/>
          <p:cNvSpPr txBox="1"/>
          <p:nvPr/>
        </p:nvSpPr>
        <p:spPr>
          <a:xfrm>
            <a:off x="1339125" y="4124550"/>
            <a:ext cx="9756300" cy="1560900"/>
          </a:xfrm>
          <a:prstGeom prst="rect">
            <a:avLst/>
          </a:prstGeom>
          <a:solidFill>
            <a:srgbClr val="1155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685800" marR="0" lvl="1" indent="-22225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rial"/>
              <a:buChar char="•"/>
            </a:pPr>
            <a:r>
              <a:rPr lang="en-GB" sz="30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Translated partner training to Portuguese and French</a:t>
            </a: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22225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rial"/>
              <a:buChar char="•"/>
            </a:pPr>
            <a:r>
              <a:rPr lang="en-GB" sz="30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Mentoring package developed and piloted</a:t>
            </a: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22225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rial"/>
              <a:buChar char="•"/>
            </a:pPr>
            <a:r>
              <a:rPr lang="en-GB" sz="30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Working on the capacity development strategy</a:t>
            </a: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1177</Words>
  <Application>Microsoft Macintosh PowerPoint</Application>
  <PresentationFormat>Widescreen</PresentationFormat>
  <Paragraphs>202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Franklin Gothic</vt:lpstr>
      <vt:lpstr>Noto Sans Symbols</vt:lpstr>
      <vt:lpstr>Office Theme</vt:lpstr>
      <vt:lpstr>Office Theme</vt:lpstr>
      <vt:lpstr>PowerPoint Presentation</vt:lpstr>
      <vt:lpstr>PowerPoint Presentation</vt:lpstr>
      <vt:lpstr>Nutrition Humanitarian Response 2018</vt:lpstr>
      <vt:lpstr>PowerPoint Presentation</vt:lpstr>
      <vt:lpstr>Operational support to countries through (S01)</vt:lpstr>
      <vt:lpstr>PowerPoint Presentation</vt:lpstr>
      <vt:lpstr>PowerPoint Presentation</vt:lpstr>
      <vt:lpstr>We did quite a bit of capacity-building (S0 2)</vt:lpstr>
      <vt:lpstr>Capacity Development</vt:lpstr>
      <vt:lpstr>Advocating and influencing -  Cash, Integration, HDN, influencing quality of the response (SO3)</vt:lpstr>
      <vt:lpstr>We have made substantial progress in integration </vt:lpstr>
      <vt:lpstr>PowerPoint Presentation</vt:lpstr>
      <vt:lpstr>How about influencing programme quality?</vt:lpstr>
      <vt:lpstr> What challenges have we faced this year?  </vt:lpstr>
      <vt:lpstr>Wider issues we need to work to understand and address.</vt:lpstr>
      <vt:lpstr>Wider issues we need to work to understand and address.</vt:lpstr>
      <vt:lpstr>PowerPoint Presentation</vt:lpstr>
      <vt:lpstr>PowerPoint Presentation</vt:lpstr>
      <vt:lpstr>My hope for the future for GNC?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Josephine Ippe</dc:creator>
  <cp:lastModifiedBy>Joanne</cp:lastModifiedBy>
  <cp:revision>2</cp:revision>
  <dcterms:modified xsi:type="dcterms:W3CDTF">2019-07-02T07:17:00Z</dcterms:modified>
</cp:coreProperties>
</file>