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3" r:id="rId4"/>
    <p:sldId id="259" r:id="rId5"/>
    <p:sldId id="261" r:id="rId6"/>
    <p:sldId id="258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4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09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646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641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24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336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99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0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944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205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962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36E3-B3F6-4106-AEFD-7A97E9750505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89B9-5D9E-4813-BC35-1178D11BA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92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436E3-B3F6-4106-AEFD-7A97E9750505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A89B9-5D9E-4813-BC35-1178D11BA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202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9"/>
          </a:xfrm>
        </p:spPr>
        <p:txBody>
          <a:bodyPr>
            <a:normAutofit fontScale="90000"/>
          </a:bodyPr>
          <a:lstStyle/>
          <a:p>
            <a:r>
              <a:rPr lang="en-US" dirty="0"/>
              <a:t>Question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92762"/>
          </a:xfrm>
        </p:spPr>
        <p:txBody>
          <a:bodyPr>
            <a:normAutofit/>
          </a:bodyPr>
          <a:lstStyle/>
          <a:p>
            <a:r>
              <a:rPr lang="en-US" dirty="0"/>
              <a:t>What are some other ways that the quality and scale of treatment of wasting can be improved? </a:t>
            </a:r>
          </a:p>
          <a:p>
            <a:pPr lvl="1"/>
            <a:r>
              <a:rPr lang="en-US" dirty="0"/>
              <a:t>List some opportunities</a:t>
            </a:r>
          </a:p>
        </p:txBody>
      </p:sp>
    </p:spTree>
    <p:extLst>
      <p:ext uri="{BB962C8B-B14F-4D97-AF65-F5344CB8AC3E}">
        <p14:creationId xmlns:p14="http://schemas.microsoft.com/office/powerpoint/2010/main" val="164150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ED637D2-E0A7-4C6C-A211-C2C2CFDD9C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1000"/>
            <a:ext cx="9144000" cy="6202362"/>
          </a:xfrm>
        </p:spPr>
        <p:txBody>
          <a:bodyPr>
            <a:normAutofit fontScale="77500" lnSpcReduction="20000"/>
          </a:bodyPr>
          <a:lstStyle/>
          <a:p>
            <a:pPr marL="457200" lvl="1" indent="0" algn="ctr">
              <a:buNone/>
            </a:pPr>
            <a:r>
              <a:rPr lang="en-US" sz="44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Opportunities: No missed opportunities – any time we see a mother or child, think nutrition</a:t>
            </a:r>
          </a:p>
          <a:p>
            <a:pPr marL="457200" lvl="1" indent="0">
              <a:buNone/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sz="3800" dirty="0"/>
              <a:t>Changing awareness about the concept of </a:t>
            </a:r>
            <a:r>
              <a:rPr lang="en-US" sz="3800" b="1" dirty="0"/>
              <a:t>child </a:t>
            </a:r>
            <a:r>
              <a:rPr lang="en-US" sz="3800" dirty="0"/>
              <a:t>health including nutrition </a:t>
            </a:r>
          </a:p>
          <a:p>
            <a:pPr>
              <a:lnSpc>
                <a:spcPct val="120000"/>
              </a:lnSpc>
            </a:pPr>
            <a:r>
              <a:rPr lang="en-US" sz="3800" b="1" dirty="0"/>
              <a:t>Meaningful</a:t>
            </a:r>
            <a:r>
              <a:rPr lang="en-US" sz="3800" dirty="0"/>
              <a:t> integrate nutrition into existing health systems and facilities – possibility of a one-stop shop??</a:t>
            </a:r>
          </a:p>
          <a:p>
            <a:pPr>
              <a:lnSpc>
                <a:spcPct val="120000"/>
              </a:lnSpc>
            </a:pPr>
            <a:r>
              <a:rPr lang="en-US" sz="3800" dirty="0"/>
              <a:t>Be creative with </a:t>
            </a:r>
            <a:r>
              <a:rPr lang="en-US" sz="3800" b="1" dirty="0"/>
              <a:t>entry points </a:t>
            </a:r>
            <a:r>
              <a:rPr lang="en-US" sz="3800" dirty="0"/>
              <a:t>– vaccination campaigns, ANC, PNC, SMC</a:t>
            </a:r>
          </a:p>
          <a:p>
            <a:pPr>
              <a:lnSpc>
                <a:spcPct val="120000"/>
              </a:lnSpc>
            </a:pPr>
            <a:r>
              <a:rPr lang="en-US" sz="3800" dirty="0"/>
              <a:t>Investments in </a:t>
            </a:r>
            <a:r>
              <a:rPr lang="en-US" sz="3800" b="1" dirty="0"/>
              <a:t>health system strengthening </a:t>
            </a:r>
            <a:r>
              <a:rPr lang="en-US" sz="3800" dirty="0"/>
              <a:t>and </a:t>
            </a:r>
            <a:r>
              <a:rPr lang="en-US" sz="3800" b="1" dirty="0"/>
              <a:t>community platforms</a:t>
            </a:r>
          </a:p>
          <a:p>
            <a:pPr>
              <a:lnSpc>
                <a:spcPct val="120000"/>
              </a:lnSpc>
            </a:pPr>
            <a:r>
              <a:rPr lang="en-US" sz="3800" dirty="0"/>
              <a:t>Be creative with </a:t>
            </a:r>
            <a:r>
              <a:rPr lang="en-US" sz="3800" b="1" dirty="0"/>
              <a:t>entry points in other sectors </a:t>
            </a:r>
            <a:r>
              <a:rPr lang="en-US" sz="3800" dirty="0"/>
              <a:t>– WASH, agriculture, SRH, GBV 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32282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01C12DD-FA44-4D3C-8243-E4B5BFB20A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19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b="1" dirty="0">
                <a:solidFill>
                  <a:srgbClr val="FF0000"/>
                </a:solidFill>
              </a:rPr>
              <a:t>Back to basics</a:t>
            </a:r>
            <a:r>
              <a:rPr lang="en-US" dirty="0"/>
              <a:t>, just making sure IMCI is actually implemented. Community level – we can implement IMCI even there</a:t>
            </a:r>
          </a:p>
          <a:p>
            <a:pPr>
              <a:lnSpc>
                <a:spcPct val="120000"/>
              </a:lnSpc>
            </a:pPr>
            <a:r>
              <a:rPr lang="en-US" dirty="0"/>
              <a:t>Increase </a:t>
            </a:r>
            <a:r>
              <a:rPr lang="en-US" b="1" dirty="0"/>
              <a:t>access to medical personnel </a:t>
            </a:r>
            <a:r>
              <a:rPr lang="en-US" dirty="0"/>
              <a:t>who can assess children in OTPs</a:t>
            </a:r>
          </a:p>
          <a:p>
            <a:pPr>
              <a:lnSpc>
                <a:spcPct val="120000"/>
              </a:lnSpc>
            </a:pPr>
            <a:r>
              <a:rPr lang="en-US" dirty="0"/>
              <a:t>Clinical reasoning needs to be in a person or in a tool – electronic</a:t>
            </a:r>
          </a:p>
          <a:p>
            <a:pPr>
              <a:lnSpc>
                <a:spcPct val="120000"/>
              </a:lnSpc>
            </a:pPr>
            <a:r>
              <a:rPr lang="en-US" dirty="0"/>
              <a:t>Quality clinical management - same quality delivered  from health care workers at different levels of education and experience</a:t>
            </a:r>
          </a:p>
          <a:p>
            <a:pPr>
              <a:lnSpc>
                <a:spcPct val="120000"/>
              </a:lnSpc>
            </a:pPr>
            <a:r>
              <a:rPr lang="en-US" dirty="0"/>
              <a:t>In normal growth monitoring </a:t>
            </a:r>
            <a:r>
              <a:rPr lang="en-US" dirty="0" err="1"/>
              <a:t>programmes</a:t>
            </a:r>
            <a:r>
              <a:rPr lang="en-US" dirty="0"/>
              <a:t> to add in MUAC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28098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CD37D9C-9E7B-44CC-B574-7A2140C61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List some of the challenges</a:t>
            </a:r>
            <a:r>
              <a:rPr lang="en-US" dirty="0"/>
              <a:t/>
            </a:r>
            <a:br>
              <a:rPr lang="en-US" dirty="0"/>
            </a:br>
            <a:endParaRPr lang="fr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46530BB-E124-42BB-BB5B-B8D393C7D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867400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Lack of trained medical personnel</a:t>
            </a:r>
          </a:p>
          <a:p>
            <a:r>
              <a:rPr lang="en-GB" dirty="0"/>
              <a:t>Expensive to train and hire such medical personnel</a:t>
            </a:r>
          </a:p>
          <a:p>
            <a:r>
              <a:rPr lang="en-GB" dirty="0"/>
              <a:t>Lack of inter-cluster coordination at the beginning of any emergency</a:t>
            </a:r>
          </a:p>
          <a:p>
            <a:r>
              <a:rPr lang="en-GB" dirty="0"/>
              <a:t>Donor preferences and restrictions</a:t>
            </a:r>
          </a:p>
          <a:p>
            <a:r>
              <a:rPr lang="en-GB" dirty="0"/>
              <a:t>Pipeline breaks related to therapeutic foods – supply chain</a:t>
            </a:r>
          </a:p>
          <a:p>
            <a:r>
              <a:rPr lang="en-GB" dirty="0"/>
              <a:t>Access issue (security, transport, women’s role in society)</a:t>
            </a:r>
          </a:p>
          <a:p>
            <a:r>
              <a:rPr lang="en-GB" dirty="0"/>
              <a:t>Training, knowledge and skills lacking in our personnel</a:t>
            </a:r>
          </a:p>
          <a:p>
            <a:r>
              <a:rPr lang="en-GB" dirty="0"/>
              <a:t>Data collection – who does it, how is it done, which indicators do we choose (coverage? Quality??)</a:t>
            </a:r>
          </a:p>
          <a:p>
            <a:r>
              <a:rPr lang="en-GB" dirty="0"/>
              <a:t>Socio-cultural perceptions of the services (and of malnutrition in general?)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53947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058091B-F6B6-46D7-ACBD-52A6ABF59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DA551D2-8D2C-4F1A-B85F-52175D385E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can GNC partners engage in a strategic way to improve the quality and scale of the treatment of wasting?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28726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6354762"/>
          </a:xfrm>
        </p:spPr>
        <p:txBody>
          <a:bodyPr>
            <a:normAutofit/>
          </a:bodyPr>
          <a:lstStyle/>
          <a:p>
            <a:r>
              <a:rPr lang="en-US" dirty="0"/>
              <a:t>Camp setting – agreement </a:t>
            </a:r>
            <a:r>
              <a:rPr lang="en-US" dirty="0" err="1"/>
              <a:t>btn</a:t>
            </a:r>
            <a:r>
              <a:rPr lang="en-US" dirty="0"/>
              <a:t> different clusters from the onset – make this a policy</a:t>
            </a:r>
          </a:p>
          <a:p>
            <a:r>
              <a:rPr lang="en-US" dirty="0"/>
              <a:t>Mechanisms such as Tech RRT to be continued and supported by GNC (</a:t>
            </a:r>
            <a:r>
              <a:rPr lang="en-US" dirty="0" err="1"/>
              <a:t>mo</a:t>
            </a:r>
            <a:r>
              <a:rPr lang="en-US" dirty="0"/>
              <a:t> money </a:t>
            </a:r>
            <a:r>
              <a:rPr lang="en-US" dirty="0" err="1"/>
              <a:t>pls</a:t>
            </a:r>
            <a:r>
              <a:rPr lang="en-US" dirty="0"/>
              <a:t>)</a:t>
            </a:r>
          </a:p>
          <a:p>
            <a:r>
              <a:rPr lang="en-US" dirty="0"/>
              <a:t>Agree, define and stick to, tools that can be used to produce an intervention which are based on context analysis and needs. IKEA kitchen (Simplified Approaches)</a:t>
            </a:r>
          </a:p>
          <a:p>
            <a:r>
              <a:rPr lang="en-US" dirty="0"/>
              <a:t>Specific meetings with donors all together to understand the views of all the partners</a:t>
            </a:r>
          </a:p>
        </p:txBody>
      </p:sp>
    </p:spTree>
    <p:extLst>
      <p:ext uri="{BB962C8B-B14F-4D97-AF65-F5344CB8AC3E}">
        <p14:creationId xmlns:p14="http://schemas.microsoft.com/office/powerpoint/2010/main" val="81945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1344063-4A75-48A0-9A0D-F65BF64E0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2484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Communication needs to be improved between levels of the cluster and through the cluster structure (hopefully through the GTAM)</a:t>
            </a:r>
          </a:p>
          <a:p>
            <a:r>
              <a:rPr lang="en-US" dirty="0"/>
              <a:t>GNC to work on advocacy around resource mobilization – possible mapping</a:t>
            </a:r>
          </a:p>
          <a:p>
            <a:r>
              <a:rPr lang="en-US" dirty="0"/>
              <a:t>Systematically ensure that we are building in AAP components into CMAM </a:t>
            </a:r>
            <a:r>
              <a:rPr lang="en-US" dirty="0" err="1"/>
              <a:t>programmes</a:t>
            </a:r>
            <a:endParaRPr lang="en-US" dirty="0"/>
          </a:p>
          <a:p>
            <a:r>
              <a:rPr lang="en-US" dirty="0"/>
              <a:t>Training and sensitization for front line workers regarding the other aspects of care that we would like them to think of. E.g. How can a midwife recognize malnutrition in the 2 year old child who comes with her pregnant mother to an ANC appointment. How can an OTP HW recognize a victim of GBV and initiate referral (or document the lack of somewhere to refer to!)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52689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486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Question 1</vt:lpstr>
      <vt:lpstr>PowerPoint Presentation</vt:lpstr>
      <vt:lpstr>PowerPoint Presentation</vt:lpstr>
      <vt:lpstr>List some of the challenges </vt:lpstr>
      <vt:lpstr>PowerPoint Presentation</vt:lpstr>
      <vt:lpstr>PowerPoint Presentation</vt:lpstr>
      <vt:lpstr>PowerPoint Presentation</vt:lpstr>
    </vt:vector>
  </TitlesOfParts>
  <Company>USAID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Simplifications to the</dc:title>
  <dc:creator>Erin Boyd</dc:creator>
  <cp:lastModifiedBy>HR-PLB-prof0</cp:lastModifiedBy>
  <cp:revision>13</cp:revision>
  <dcterms:created xsi:type="dcterms:W3CDTF">2019-07-02T19:19:22Z</dcterms:created>
  <dcterms:modified xsi:type="dcterms:W3CDTF">2019-07-04T09:08:08Z</dcterms:modified>
</cp:coreProperties>
</file>