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2"/>
  </p:notesMasterIdLst>
  <p:sldIdLst>
    <p:sldId id="470" r:id="rId6"/>
    <p:sldId id="479" r:id="rId7"/>
    <p:sldId id="480" r:id="rId8"/>
    <p:sldId id="483" r:id="rId9"/>
    <p:sldId id="484" r:id="rId10"/>
    <p:sldId id="48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6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48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B2D7-C38B-4AC1-BA03-78B37C3AAD6A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CABCE-F2DA-462B-87AD-AC66BB325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09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F0791-8DD8-4555-B99A-7511A9BABCF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125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GTAM: maximize existing capacities at global level</a:t>
            </a:r>
          </a:p>
          <a:p>
            <a:r>
              <a:rPr lang="en-GB" dirty="0"/>
              <a:t>Co-chairs + </a:t>
            </a:r>
            <a:r>
              <a:rPr lang="en-GB" dirty="0" err="1"/>
              <a:t>gFSC</a:t>
            </a:r>
            <a:r>
              <a:rPr lang="en-GB" dirty="0"/>
              <a:t> working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ABCE-F2DA-462B-87AD-AC66BB325D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47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which extent can ICNWG support the nutrition-sensitive GTWG? What role should it have?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2CABCE-F2DA-462B-87AD-AC66BB325D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87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0DC93-EDE1-4407-9858-B6C9020B534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180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F0791-8DD8-4555-B99A-7511A9BABCF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696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059BF-C087-4A91-AA32-46F037F1EC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1EC350-9D82-4938-9896-888C257D7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926DED-A936-4A2C-ABA0-4F09164A6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7E512-F8B1-485C-885D-412992D54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43224-95AA-41C8-B07A-9232E4F3C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1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A34A1-6E3E-4889-9F58-4A2638867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D3FA43-2B96-492F-8216-015CE8F2C5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09E82-54A1-4622-BB34-5F1651492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91921-FA68-46C9-A014-544CE90D6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6DD69-8801-4ECD-A319-9BBC4AE1F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9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086372-D68E-4D48-A585-448BCC28EF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FE4796-FD5E-4A90-82AA-D8D29E3B6D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331C4-7854-4FBD-AE35-AE88A2D0C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235F1-CAC1-40CC-A2FC-2096237F6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34E40-5C38-4E31-93AA-672206E4C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691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t" anchorCtr="0">
            <a:no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259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22276"/>
            <a:ext cx="7772400" cy="763588"/>
          </a:xfrm>
        </p:spPr>
        <p:txBody>
          <a:bodyPr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53331"/>
            <a:ext cx="10515600" cy="4351338"/>
          </a:xfrm>
        </p:spPr>
        <p:txBody>
          <a:bodyPr anchor="t" anchorCtr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FF8CCB-6D89-0946-A8CA-92B5E805EC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633760"/>
            <a:ext cx="121920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48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95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20676"/>
            <a:ext cx="10515600" cy="622300"/>
          </a:xfrm>
        </p:spPr>
        <p:txBody>
          <a:bodyPr anchor="t" anchorCtr="0">
            <a:no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823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350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1422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0225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617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70FC8-C46D-4993-956E-FC2393A14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CE17E-699E-455F-A5BC-B048133DB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324A1-2195-4995-885C-4A87275C5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6A0B3-1B15-4B94-86A8-5A2EF377E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67B45-08F4-4F0B-947E-55E5CF4A9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0803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1692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0479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66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889B2-6F02-47C7-B3F7-10AD7A188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6193AC-2903-4D6B-90C6-52A9532F0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720BE-A77B-4BC0-88FC-4D50E302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B9775-8241-4337-BD0C-F72FF9068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3FD7B-680A-4458-9794-2906C8230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582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B10CD-249D-404B-804B-110AB9B10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5A66D-9189-440E-9611-6F7C11A0F6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34FD2B-7263-493B-B6A0-391720A01B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59CF5-0CD3-4443-BB63-0F7BED262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9F408-F1FB-41D5-8400-A6BCC6C61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EE61AF-2E03-4CCA-8EAD-FD7BB1FF8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65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7930B-FDBB-480A-8777-1C3F03F3A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66633F-F5A1-4EF0-A5CF-5E1580356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0BBE2B-E60D-4C39-9C1A-144613B35A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C1F36E-5F3C-40C4-A445-CE4C681CBC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302E98-1DAF-44F2-8B35-8CC0C293FA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1F9661-2702-4CA1-86D5-DC575EEC9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ED3350-FEC2-4AF2-9960-ACDD5B37B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EA09BC-06A9-4B91-B0D7-71F2D4BA5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9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CC26E-C4B3-4EC0-BC34-61CE6F88E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BFC8BB-6D04-4626-866D-2B8F3673A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A19A6B-6C08-44B9-A0BD-E74E095F5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4F4584-7F98-483F-9382-8AA49B539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8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4B3804-CBAD-49B6-A62E-DFEDC8841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023DE0-B34B-46B6-A1C2-FC1A02054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A03AB3-4AAD-4966-877E-38CE3AA66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41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BAB85-6DAE-43AD-AE36-88FD35D0C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6885C-E971-4375-9182-A808CD617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D1B7AD-F8BC-444B-A5B2-2FA6388D38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D9D7F4-15DF-48C7-A951-4F2B5383B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575549-1603-46FA-8470-E90DAA412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255FB-796D-46DE-80A9-456EE9F5F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93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51EE4-EED5-4BC3-9469-599075E4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B09076-E7E3-4481-B3F1-2DFD8DA604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A452D-C238-4C13-941E-4319C791F1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4227B3-1F79-49C6-B53B-CEFC44826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81C2A-15F3-40BD-8235-434C50EF4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0E474-0F9A-4CD9-8D5C-55A424268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124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27E498-7BAE-4291-AE49-70A0405E0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E82C3-B733-4C7C-9F8B-205DEFF5C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167D5-951A-47CC-AE5B-F3583B944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3485D-C978-4ACF-8B4C-1EC2F593F862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CBF6-8923-487F-9E60-EAB370E309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841E8-BB9E-402E-A9C8-5F87CC5D46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E65A5-9245-4AF0-8EDB-CF4A22A71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11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713" y="3206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14B6D-6683-4304-976A-C8F761CE0F17}" type="datetimeFigureOut">
              <a:rPr lang="en-US" smtClean="0"/>
              <a:t>7/3/2019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B043A-7BAD-42E3-B089-D4B92B1923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60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2057398" y="2828815"/>
            <a:ext cx="7522326" cy="5031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solidFill>
                  <a:srgbClr val="EC6742"/>
                </a:solidFill>
              </a:rPr>
              <a:t>Advice.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rgbClr val="BAD36A"/>
                </a:solidFill>
              </a:rPr>
              <a:t>Guidance.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>
                <a:solidFill>
                  <a:srgbClr val="FBC267"/>
                </a:solidFill>
              </a:rPr>
              <a:t>Expertise.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>
                <a:solidFill>
                  <a:srgbClr val="89CDD3"/>
                </a:solidFill>
              </a:rPr>
              <a:t>Learning.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36831D-BB02-9C41-A424-F491C721C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608" y="6643996"/>
            <a:ext cx="12192000" cy="2413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1B001A2-8B3A-4439-8E4F-5334E6EF5493}"/>
              </a:ext>
            </a:extLst>
          </p:cNvPr>
          <p:cNvSpPr/>
          <p:nvPr/>
        </p:nvSpPr>
        <p:spPr>
          <a:xfrm>
            <a:off x="820184" y="659999"/>
            <a:ext cx="9996755" cy="171895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4400" b="1" dirty="0">
                <a:solidFill>
                  <a:srgbClr val="FF6600"/>
                </a:solidFill>
              </a:rPr>
              <a:t>Global Technical Assistance Mechanism </a:t>
            </a:r>
            <a:r>
              <a:rPr lang="en-US" sz="4400" b="1" i="1" dirty="0">
                <a:solidFill>
                  <a:srgbClr val="FF6600"/>
                </a:solidFill>
              </a:rPr>
              <a:t>for</a:t>
            </a:r>
            <a:r>
              <a:rPr lang="en-US" sz="4400" b="1" dirty="0">
                <a:solidFill>
                  <a:srgbClr val="FF6600"/>
                </a:solidFill>
              </a:rPr>
              <a:t> Nutrition</a:t>
            </a:r>
            <a:endParaRPr lang="en-US" sz="4400" b="1" dirty="0">
              <a:solidFill>
                <a:srgbClr val="FF6600"/>
              </a:solidFill>
              <a:ea typeface="+mj-ea"/>
              <a:cs typeface="+mj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C4DFC3-037F-44AE-A1A1-6B290D2C5029}"/>
              </a:ext>
            </a:extLst>
          </p:cNvPr>
          <p:cNvSpPr/>
          <p:nvPr/>
        </p:nvSpPr>
        <p:spPr>
          <a:xfrm>
            <a:off x="3253809" y="5508061"/>
            <a:ext cx="48910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Franklin Gothic Medium" panose="020B0603020102020204"/>
                <a:ea typeface="MS PGothic" panose="020B0600070205080204" pitchFamily="34" charset="-128"/>
                <a:cs typeface="+mj-cs"/>
              </a:rPr>
              <a:t>GNC Annual Meeting 2019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22301" y="3968579"/>
            <a:ext cx="9190528" cy="6796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rgbClr val="EC6742"/>
                </a:solidFill>
              </a:rPr>
              <a:t>Nutrition-sensitive interventions GTWG </a:t>
            </a:r>
            <a:endParaRPr lang="en-US" sz="4400" b="1" dirty="0">
              <a:solidFill>
                <a:srgbClr val="89CDD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94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BBCA-0B9E-4870-978B-5EC1BFBA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22" y="153745"/>
            <a:ext cx="10580115" cy="763588"/>
          </a:xfrm>
        </p:spPr>
        <p:txBody>
          <a:bodyPr/>
          <a:lstStyle/>
          <a:p>
            <a: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  <a:t>Status of the GTWG</a:t>
            </a:r>
            <a:b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</a:br>
            <a:br>
              <a:rPr lang="en-US" dirty="0">
                <a:solidFill>
                  <a:srgbClr val="FF6600"/>
                </a:solidFill>
              </a:rPr>
            </a:br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368F386-B067-40F6-ACB3-8FADB04F9984}"/>
              </a:ext>
            </a:extLst>
          </p:cNvPr>
          <p:cNvSpPr/>
          <p:nvPr/>
        </p:nvSpPr>
        <p:spPr>
          <a:xfrm>
            <a:off x="329622" y="773372"/>
            <a:ext cx="11595652" cy="5198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lvl="0" indent="-16002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Trial period for the </a:t>
            </a:r>
            <a:r>
              <a:rPr lang="en-GB" sz="3200" b="1" dirty="0">
                <a:solidFill>
                  <a:srgbClr val="FF6600"/>
                </a:solidFill>
                <a:latin typeface="+mj-lt"/>
                <a:ea typeface="MS PGothic" panose="020B0600070205080204" pitchFamily="34" charset="-128"/>
                <a:cs typeface="+mj-cs"/>
              </a:rPr>
              <a:t>Inter-Cluster Nutrition Working Group </a:t>
            </a:r>
            <a:r>
              <a:rPr lang="en-GB" sz="3200" dirty="0">
                <a:latin typeface="+mj-lt"/>
                <a:ea typeface="MS PGothic" panose="020B0600070205080204" pitchFamily="34" charset="-128"/>
                <a:cs typeface="+mj-cs"/>
              </a:rPr>
              <a:t>(</a:t>
            </a:r>
            <a:r>
              <a:rPr lang="en-GB" sz="3200" b="1" dirty="0">
                <a:solidFill>
                  <a:prstClr val="black"/>
                </a:solidFill>
              </a:rPr>
              <a:t>ICNWG) </a:t>
            </a:r>
            <a:endParaRPr lang="en-GB" sz="3200" b="1" dirty="0">
              <a:solidFill>
                <a:srgbClr val="FF6600"/>
              </a:solidFill>
              <a:latin typeface="+mj-lt"/>
              <a:ea typeface="MS PGothic" panose="020B0600070205080204" pitchFamily="34" charset="-128"/>
              <a:cs typeface="+mj-cs"/>
            </a:endParaRPr>
          </a:p>
          <a:p>
            <a:pPr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defRPr/>
            </a:pPr>
            <a:endParaRPr lang="en-GB" sz="2800" dirty="0"/>
          </a:p>
          <a:p>
            <a:pPr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defRPr/>
            </a:pPr>
            <a:r>
              <a:rPr lang="en-US" sz="2800" dirty="0"/>
              <a:t>GNC and </a:t>
            </a:r>
            <a:r>
              <a:rPr lang="en-US" sz="2800" dirty="0" err="1"/>
              <a:t>gFSC</a:t>
            </a:r>
            <a:r>
              <a:rPr lang="en-US" sz="2800" dirty="0"/>
              <a:t> partners working group formed in 2012</a:t>
            </a:r>
            <a:endParaRPr lang="en-GB" sz="2800" dirty="0"/>
          </a:p>
          <a:p>
            <a:endParaRPr lang="en-US" sz="2800" dirty="0"/>
          </a:p>
          <a:p>
            <a:r>
              <a:rPr lang="en-GB" sz="2800" dirty="0"/>
              <a:t>Objective: </a:t>
            </a:r>
            <a:r>
              <a:rPr lang="en-US" sz="2800" dirty="0"/>
              <a:t>promote multi-sectoral integrated approach </a:t>
            </a:r>
          </a:p>
          <a:p>
            <a:r>
              <a:rPr lang="en-US" sz="2800" dirty="0"/>
              <a:t>to ensure good nutrition in humanitarian crises</a:t>
            </a:r>
            <a:r>
              <a:rPr lang="en-GB" sz="2800" dirty="0"/>
              <a:t> </a:t>
            </a:r>
          </a:p>
          <a:p>
            <a:endParaRPr lang="en-GB" sz="2800" dirty="0"/>
          </a:p>
          <a:p>
            <a:r>
              <a:rPr lang="en-US" sz="2800" dirty="0"/>
              <a:t>Function: provision of technical direction, guidance and </a:t>
            </a:r>
          </a:p>
          <a:p>
            <a:r>
              <a:rPr lang="en-US" sz="2800" dirty="0"/>
              <a:t>coordination solutions to the clusters at country level</a:t>
            </a:r>
            <a:endParaRPr lang="en-GB" sz="2800" dirty="0"/>
          </a:p>
          <a:p>
            <a:endParaRPr lang="en-GB" sz="2800" dirty="0"/>
          </a:p>
          <a:p>
            <a:pPr marR="0" lvl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tabLst/>
              <a:defRPr/>
            </a:pPr>
            <a:endParaRPr lang="en-GB" sz="2800" b="1" baseline="0" dirty="0">
              <a:solidFill>
                <a:prstClr val="black"/>
              </a:solidFill>
              <a:latin typeface="Franklin Gothic Book" panose="020B0503020102020204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302597"/>
              </p:ext>
            </p:extLst>
          </p:nvPr>
        </p:nvGraphicFramePr>
        <p:xfrm>
          <a:off x="9213487" y="1884801"/>
          <a:ext cx="2155766" cy="43374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5766">
                  <a:extLst>
                    <a:ext uri="{9D8B030D-6E8A-4147-A177-3AD203B41FA5}">
                      <a16:colId xmlns:a16="http://schemas.microsoft.com/office/drawing/2014/main" val="232594415"/>
                    </a:ext>
                  </a:extLst>
                </a:gridCol>
              </a:tblGrid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UNICEF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460360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WFP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456201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FAO*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6949121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WVI*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763584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ACF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181498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Tech RRT (IMC)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598184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Save the Children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637630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CARE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06947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OXFAM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1078850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War Child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604174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GOAL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7076550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Plan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826030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DFID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458025"/>
                  </a:ext>
                </a:extLst>
              </a:tr>
              <a:tr h="2458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WHO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DB602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7349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9235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BBCA-0B9E-4870-978B-5EC1BFBA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22" y="153745"/>
            <a:ext cx="10580115" cy="763588"/>
          </a:xfrm>
        </p:spPr>
        <p:txBody>
          <a:bodyPr/>
          <a:lstStyle/>
          <a:p>
            <a: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  <a:t>Status of the GTWG</a:t>
            </a:r>
            <a:b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</a:br>
            <a:br>
              <a:rPr lang="en-US" dirty="0">
                <a:solidFill>
                  <a:srgbClr val="FF6600"/>
                </a:solidFill>
              </a:rPr>
            </a:br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368F386-B067-40F6-ACB3-8FADB04F9984}"/>
              </a:ext>
            </a:extLst>
          </p:cNvPr>
          <p:cNvSpPr/>
          <p:nvPr/>
        </p:nvSpPr>
        <p:spPr>
          <a:xfrm>
            <a:off x="212878" y="843452"/>
            <a:ext cx="11595652" cy="5611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lvl="0" indent="-16002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Trial period for the </a:t>
            </a:r>
            <a:r>
              <a:rPr lang="en-GB" sz="3200" b="1" dirty="0">
                <a:solidFill>
                  <a:srgbClr val="FF6600"/>
                </a:solidFill>
                <a:latin typeface="+mj-lt"/>
                <a:ea typeface="MS PGothic" panose="020B0600070205080204" pitchFamily="34" charset="-128"/>
                <a:cs typeface="+mj-cs"/>
              </a:rPr>
              <a:t>Inter-Cluster Nutrition Working Group </a:t>
            </a:r>
            <a:r>
              <a:rPr lang="en-GB" sz="3200" dirty="0">
                <a:latin typeface="+mj-lt"/>
                <a:ea typeface="MS PGothic" panose="020B0600070205080204" pitchFamily="34" charset="-128"/>
                <a:cs typeface="+mj-cs"/>
              </a:rPr>
              <a:t>(</a:t>
            </a:r>
            <a:r>
              <a:rPr lang="en-GB" sz="3200" b="1" dirty="0">
                <a:solidFill>
                  <a:prstClr val="black"/>
                </a:solidFill>
              </a:rPr>
              <a:t>ICNWG) </a:t>
            </a:r>
            <a:endParaRPr lang="en-GB" sz="3200" b="1" dirty="0">
              <a:solidFill>
                <a:srgbClr val="FF6600"/>
              </a:solidFill>
              <a:latin typeface="+mj-lt"/>
              <a:ea typeface="MS PGothic" panose="020B0600070205080204" pitchFamily="34" charset="-128"/>
              <a:cs typeface="+mj-cs"/>
            </a:endParaRPr>
          </a:p>
          <a:p>
            <a:endParaRPr lang="en-GB" sz="2800" dirty="0"/>
          </a:p>
          <a:p>
            <a:r>
              <a:rPr lang="en-US" sz="2800" dirty="0"/>
              <a:t>Time commitments required? </a:t>
            </a:r>
          </a:p>
          <a:p>
            <a:endParaRPr lang="en-GB" sz="2800" dirty="0"/>
          </a:p>
          <a:p>
            <a:r>
              <a:rPr lang="en-GB" sz="2800" dirty="0"/>
              <a:t>Appropriate group? Limitations on health and WASH</a:t>
            </a:r>
          </a:p>
          <a:p>
            <a:endParaRPr lang="en-GB" sz="2800" dirty="0"/>
          </a:p>
          <a:p>
            <a:r>
              <a:rPr lang="en-GB" sz="2800" dirty="0"/>
              <a:t>Support with integration helpdesk?</a:t>
            </a:r>
          </a:p>
          <a:p>
            <a:endParaRPr lang="en-GB" sz="2800" dirty="0"/>
          </a:p>
          <a:p>
            <a:endParaRPr lang="en-US" sz="2800" dirty="0"/>
          </a:p>
          <a:p>
            <a:endParaRPr lang="en-US" sz="2800" dirty="0"/>
          </a:p>
          <a:p>
            <a:pPr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defRPr/>
            </a:pPr>
            <a:endParaRPr lang="en-GB" sz="2800" dirty="0"/>
          </a:p>
          <a:p>
            <a:pPr marR="0" lvl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tabLst/>
              <a:defRPr/>
            </a:pPr>
            <a:endParaRPr lang="en-GB" sz="2800" b="1" baseline="0" dirty="0">
              <a:solidFill>
                <a:prstClr val="black"/>
              </a:solidFill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5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6368F386-B067-40F6-ACB3-8FADB04F9984}"/>
              </a:ext>
            </a:extLst>
          </p:cNvPr>
          <p:cNvSpPr/>
          <p:nvPr/>
        </p:nvSpPr>
        <p:spPr>
          <a:xfrm>
            <a:off x="221671" y="1344613"/>
            <a:ext cx="11595652" cy="525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" marR="0" lvl="0" indent="-16002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160020" lvl="0" indent="-16002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  <a:r>
              <a:rPr lang="en-GB" sz="2800" b="1" dirty="0">
                <a:solidFill>
                  <a:prstClr val="black"/>
                </a:solidFill>
                <a:latin typeface="Franklin Gothic Book" panose="020B0503020102020204"/>
              </a:rPr>
              <a:t>Priorities to be further informed, possibly by helpdesk. Current priorities are according to those of ICNWG</a:t>
            </a:r>
          </a:p>
          <a:p>
            <a:pPr lvl="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defRPr/>
            </a:pPr>
            <a:endParaRPr lang="en-GB" sz="3200" b="1" dirty="0">
              <a:solidFill>
                <a:srgbClr val="FF6600"/>
              </a:solidFill>
              <a:latin typeface="+mj-lt"/>
              <a:ea typeface="MS PGothic" panose="020B0600070205080204" pitchFamily="34" charset="-128"/>
              <a:cs typeface="+mj-cs"/>
            </a:endParaRPr>
          </a:p>
          <a:p>
            <a:pPr lvl="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defRPr/>
            </a:pPr>
            <a:endParaRPr lang="en-GB" sz="3200" b="1" dirty="0">
              <a:solidFill>
                <a:srgbClr val="FF6600"/>
              </a:solidFill>
              <a:latin typeface="+mj-lt"/>
              <a:ea typeface="MS PGothic" panose="020B0600070205080204" pitchFamily="34" charset="-128"/>
              <a:cs typeface="+mj-cs"/>
            </a:endParaRPr>
          </a:p>
          <a:p>
            <a:pPr marL="160020" lvl="0" indent="-160020"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lang="en-US" sz="2800" b="1" dirty="0">
                <a:solidFill>
                  <a:prstClr val="black"/>
                </a:solidFill>
                <a:latin typeface="Franklin Gothic Book" panose="020B0503020102020204"/>
              </a:rPr>
              <a:t>Current workplan as per ICNWG. Once priority needs are further informed, specific workplan for the nut-sensitive GTWG might be elaborated, if needed</a:t>
            </a:r>
            <a:endParaRPr lang="en-GB" sz="2800" b="1" dirty="0">
              <a:solidFill>
                <a:prstClr val="black"/>
              </a:solidFill>
              <a:latin typeface="Franklin Gothic Book" panose="020B0503020102020204"/>
            </a:endParaRPr>
          </a:p>
          <a:p>
            <a:endParaRPr lang="en-GB" sz="2800" dirty="0"/>
          </a:p>
          <a:p>
            <a:endParaRPr lang="en-US" sz="2800" dirty="0"/>
          </a:p>
          <a:p>
            <a:endParaRPr lang="en-US" sz="2800" dirty="0"/>
          </a:p>
          <a:p>
            <a:pPr>
              <a:lnSpc>
                <a:spcPts val="2300"/>
              </a:lnSpc>
              <a:spcAft>
                <a:spcPts val="1200"/>
              </a:spcAft>
              <a:buClr>
                <a:srgbClr val="FF6600"/>
              </a:buClr>
              <a:defRPr/>
            </a:pPr>
            <a:endParaRPr lang="en-GB" sz="2800" dirty="0"/>
          </a:p>
          <a:p>
            <a:pPr marR="0" lvl="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FF6600"/>
              </a:buClr>
              <a:buSzTx/>
              <a:tabLst/>
              <a:defRPr/>
            </a:pPr>
            <a:endParaRPr lang="en-GB" sz="2800" b="1" baseline="0" dirty="0">
              <a:solidFill>
                <a:prstClr val="black"/>
              </a:solidFill>
              <a:latin typeface="Franklin Gothic Book" panose="020B0503020102020204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A15BBCA-0B9E-4870-978B-5EC1BFBADA57}"/>
              </a:ext>
            </a:extLst>
          </p:cNvPr>
          <p:cNvSpPr txBox="1">
            <a:spLocks/>
          </p:cNvSpPr>
          <p:nvPr/>
        </p:nvSpPr>
        <p:spPr>
          <a:xfrm>
            <a:off x="329622" y="153745"/>
            <a:ext cx="10580115" cy="7635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  <a:t>Priority technical needs and workplan</a:t>
            </a:r>
            <a:b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</a:br>
            <a:b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</a:br>
            <a:br>
              <a:rPr lang="en-US" dirty="0">
                <a:solidFill>
                  <a:srgbClr val="FF660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33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5139C23-166B-4468-9031-1589C14B0D98}"/>
              </a:ext>
            </a:extLst>
          </p:cNvPr>
          <p:cNvGrpSpPr/>
          <p:nvPr/>
        </p:nvGrpSpPr>
        <p:grpSpPr>
          <a:xfrm>
            <a:off x="177796" y="1241983"/>
            <a:ext cx="11665854" cy="1149877"/>
            <a:chOff x="228601" y="648892"/>
            <a:chExt cx="8610597" cy="86240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43A178D-6211-4587-B475-1BE8113CD261}"/>
                </a:ext>
              </a:extLst>
            </p:cNvPr>
            <p:cNvSpPr/>
            <p:nvPr/>
          </p:nvSpPr>
          <p:spPr>
            <a:xfrm>
              <a:off x="228601" y="648892"/>
              <a:ext cx="6286499" cy="379422"/>
            </a:xfrm>
            <a:prstGeom prst="rect">
              <a:avLst/>
            </a:prstGeom>
            <a:solidFill>
              <a:srgbClr val="0594A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Product 1. Finalized Inter-cluster Nutrition WG Training Package</a:t>
              </a:r>
            </a:p>
          </p:txBody>
        </p:sp>
        <p:sp>
          <p:nvSpPr>
            <p:cNvPr id="9" name="Text Placeholder 3">
              <a:extLst>
                <a:ext uri="{FF2B5EF4-FFF2-40B4-BE49-F238E27FC236}">
                  <a16:creationId xmlns:a16="http://schemas.microsoft.com/office/drawing/2014/main" id="{766D7CDB-EB10-4E97-9CE6-B1852B93B664}"/>
                </a:ext>
              </a:extLst>
            </p:cNvPr>
            <p:cNvSpPr txBox="1">
              <a:spLocks/>
            </p:cNvSpPr>
            <p:nvPr/>
          </p:nvSpPr>
          <p:spPr>
            <a:xfrm>
              <a:off x="228601" y="1151335"/>
              <a:ext cx="8610597" cy="3599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121920" tIns="60960" rIns="121920" bIns="60960" rtlCol="0" anchor="b">
              <a:norm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4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2pPr>
              <a:lvl3pPr marL="914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8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3pPr>
              <a:lvl4pPr marL="1371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4pPr>
              <a:lvl5pPr marL="18288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5pPr>
              <a:lvl6pPr marL="22860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Purpose: finalize the ICNWG training package and make it available for any interested countries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690A40-9E6C-4118-B8A9-DCB91605C69B}"/>
              </a:ext>
            </a:extLst>
          </p:cNvPr>
          <p:cNvGrpSpPr/>
          <p:nvPr/>
        </p:nvGrpSpPr>
        <p:grpSpPr>
          <a:xfrm>
            <a:off x="177795" y="2583519"/>
            <a:ext cx="11665855" cy="1162384"/>
            <a:chOff x="228601" y="648892"/>
            <a:chExt cx="8610597" cy="87178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E1C4CD4-6D01-4127-991D-1CD57CFFE162}"/>
                </a:ext>
              </a:extLst>
            </p:cNvPr>
            <p:cNvSpPr/>
            <p:nvPr/>
          </p:nvSpPr>
          <p:spPr>
            <a:xfrm>
              <a:off x="228601" y="648892"/>
              <a:ext cx="6286499" cy="379422"/>
            </a:xfrm>
            <a:prstGeom prst="rect">
              <a:avLst/>
            </a:prstGeom>
            <a:solidFill>
              <a:srgbClr val="0594A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b="1" dirty="0"/>
                <a:t>Product 2. Country trainings on integrating nutrition</a:t>
              </a:r>
            </a:p>
          </p:txBody>
        </p:sp>
        <p:sp>
          <p:nvSpPr>
            <p:cNvPr id="14" name="Text Placeholder 3">
              <a:extLst>
                <a:ext uri="{FF2B5EF4-FFF2-40B4-BE49-F238E27FC236}">
                  <a16:creationId xmlns:a16="http://schemas.microsoft.com/office/drawing/2014/main" id="{C36ECA9D-35BA-459B-846C-45937CBEDD03}"/>
                </a:ext>
              </a:extLst>
            </p:cNvPr>
            <p:cNvSpPr txBox="1">
              <a:spLocks/>
            </p:cNvSpPr>
            <p:nvPr/>
          </p:nvSpPr>
          <p:spPr>
            <a:xfrm>
              <a:off x="228601" y="1151335"/>
              <a:ext cx="8610597" cy="3693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121920" tIns="60960" rIns="121920" bIns="60960" rtlCol="0" anchor="b">
              <a:norm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4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2pPr>
              <a:lvl3pPr marL="914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8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3pPr>
              <a:lvl4pPr marL="1371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4pPr>
              <a:lvl5pPr marL="18288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5pPr>
              <a:lvl6pPr marL="22860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Purpose: roll out the training in countries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0456B2-6039-4DD7-8603-37C4213806E5}"/>
              </a:ext>
            </a:extLst>
          </p:cNvPr>
          <p:cNvGrpSpPr/>
          <p:nvPr/>
        </p:nvGrpSpPr>
        <p:grpSpPr>
          <a:xfrm>
            <a:off x="177795" y="3892283"/>
            <a:ext cx="11665855" cy="1303867"/>
            <a:chOff x="228600" y="604427"/>
            <a:chExt cx="8610598" cy="114975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B7100A8-35FE-4200-A659-B244DB6816DF}"/>
                </a:ext>
              </a:extLst>
            </p:cNvPr>
            <p:cNvSpPr/>
            <p:nvPr/>
          </p:nvSpPr>
          <p:spPr>
            <a:xfrm>
              <a:off x="228600" y="604427"/>
              <a:ext cx="6286499" cy="379422"/>
            </a:xfrm>
            <a:prstGeom prst="rect">
              <a:avLst/>
            </a:prstGeom>
            <a:solidFill>
              <a:srgbClr val="0594A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b="1" dirty="0"/>
                <a:t>Product 3. Concept note on integrating nutrition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C2C2B62-3DFB-4BDD-B1AA-1B5BCB6C0CF8}"/>
                </a:ext>
              </a:extLst>
            </p:cNvPr>
            <p:cNvSpPr/>
            <p:nvPr/>
          </p:nvSpPr>
          <p:spPr>
            <a:xfrm>
              <a:off x="6667499" y="622025"/>
              <a:ext cx="2171699" cy="37942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December 2019 </a:t>
              </a:r>
            </a:p>
          </p:txBody>
        </p:sp>
        <p:sp>
          <p:nvSpPr>
            <p:cNvPr id="19" name="Text Placeholder 3">
              <a:extLst>
                <a:ext uri="{FF2B5EF4-FFF2-40B4-BE49-F238E27FC236}">
                  <a16:creationId xmlns:a16="http://schemas.microsoft.com/office/drawing/2014/main" id="{E130B424-5B99-4815-A004-0A0F38FD4115}"/>
                </a:ext>
              </a:extLst>
            </p:cNvPr>
            <p:cNvSpPr txBox="1">
              <a:spLocks/>
            </p:cNvSpPr>
            <p:nvPr/>
          </p:nvSpPr>
          <p:spPr>
            <a:xfrm>
              <a:off x="228601" y="1151335"/>
              <a:ext cx="8610597" cy="6028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121920" tIns="60960" rIns="121920" bIns="60960" rtlCol="0" anchor="b">
              <a:norm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4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2pPr>
              <a:lvl3pPr marL="914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8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3pPr>
              <a:lvl4pPr marL="1371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4pPr>
              <a:lvl5pPr marL="18288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5pPr>
              <a:lvl6pPr marL="22860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Purpose: Raise funds  to implement the planned activities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CDD1EC5-8650-411C-BED1-CF0949231A2C}"/>
              </a:ext>
            </a:extLst>
          </p:cNvPr>
          <p:cNvGrpSpPr/>
          <p:nvPr/>
        </p:nvGrpSpPr>
        <p:grpSpPr>
          <a:xfrm>
            <a:off x="168727" y="5332813"/>
            <a:ext cx="11665855" cy="1283910"/>
            <a:chOff x="228601" y="622025"/>
            <a:chExt cx="8610597" cy="113215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4F51156-E733-4E27-BEB0-B085F5C8C844}"/>
                </a:ext>
              </a:extLst>
            </p:cNvPr>
            <p:cNvSpPr/>
            <p:nvPr/>
          </p:nvSpPr>
          <p:spPr>
            <a:xfrm>
              <a:off x="229646" y="642395"/>
              <a:ext cx="6286499" cy="379422"/>
            </a:xfrm>
            <a:prstGeom prst="rect">
              <a:avLst/>
            </a:prstGeom>
            <a:solidFill>
              <a:srgbClr val="0594A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b="1" dirty="0"/>
                <a:t>Product 4. Case studies on integrating nutrition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C83B4A9-135D-4259-9D2C-93989CFAFBAF}"/>
                </a:ext>
              </a:extLst>
            </p:cNvPr>
            <p:cNvSpPr/>
            <p:nvPr/>
          </p:nvSpPr>
          <p:spPr>
            <a:xfrm>
              <a:off x="6667499" y="622025"/>
              <a:ext cx="2171699" cy="37942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December 2019 </a:t>
              </a:r>
            </a:p>
          </p:txBody>
        </p:sp>
        <p:sp>
          <p:nvSpPr>
            <p:cNvPr id="24" name="Text Placeholder 3">
              <a:extLst>
                <a:ext uri="{FF2B5EF4-FFF2-40B4-BE49-F238E27FC236}">
                  <a16:creationId xmlns:a16="http://schemas.microsoft.com/office/drawing/2014/main" id="{D9575208-5B98-4494-892B-8A04100D249F}"/>
                </a:ext>
              </a:extLst>
            </p:cNvPr>
            <p:cNvSpPr txBox="1">
              <a:spLocks/>
            </p:cNvSpPr>
            <p:nvPr/>
          </p:nvSpPr>
          <p:spPr>
            <a:xfrm>
              <a:off x="228601" y="1151335"/>
              <a:ext cx="8610597" cy="6028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vert="horz" lIns="121920" tIns="60960" rIns="121920" bIns="60960" rtlCol="0" anchor="b">
              <a:normAutofit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4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1pPr>
              <a:lvl2pPr marL="457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20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2pPr>
              <a:lvl3pPr marL="914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8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3pPr>
              <a:lvl4pPr marL="1371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4pPr>
              <a:lvl5pPr marL="18288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i="0" kern="1200">
                  <a:solidFill>
                    <a:schemeClr val="tx1"/>
                  </a:solidFill>
                  <a:latin typeface="Merriweather Sans Light"/>
                  <a:ea typeface="+mn-ea"/>
                  <a:cs typeface="Merriweather Sans Light"/>
                </a:defRPr>
              </a:lvl5pPr>
              <a:lvl6pPr marL="22860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Purpose: Carry out country case studies on integrating nutrition </a:t>
              </a:r>
            </a:p>
          </p:txBody>
        </p:sp>
      </p:grpSp>
      <p:sp>
        <p:nvSpPr>
          <p:cNvPr id="20" name="Rectangle 12">
            <a:extLst>
              <a:ext uri="{FF2B5EF4-FFF2-40B4-BE49-F238E27FC236}">
                <a16:creationId xmlns:a16="http://schemas.microsoft.com/office/drawing/2014/main" id="{7031C61B-3C71-4852-8D42-6A05AB8DE66C}"/>
              </a:ext>
            </a:extLst>
          </p:cNvPr>
          <p:cNvSpPr/>
          <p:nvPr/>
        </p:nvSpPr>
        <p:spPr>
          <a:xfrm>
            <a:off x="8892309" y="1255886"/>
            <a:ext cx="2895599" cy="505896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Completed </a:t>
            </a:r>
          </a:p>
        </p:txBody>
      </p:sp>
      <p:sp>
        <p:nvSpPr>
          <p:cNvPr id="26" name="Rectangle 22">
            <a:extLst>
              <a:ext uri="{FF2B5EF4-FFF2-40B4-BE49-F238E27FC236}">
                <a16:creationId xmlns:a16="http://schemas.microsoft.com/office/drawing/2014/main" id="{7C83B4A9-135D-4259-9D2C-93989CFAFBAF}"/>
              </a:ext>
            </a:extLst>
          </p:cNvPr>
          <p:cNvSpPr/>
          <p:nvPr/>
        </p:nvSpPr>
        <p:spPr>
          <a:xfrm>
            <a:off x="8813113" y="2606264"/>
            <a:ext cx="2895599" cy="430281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December 2019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4A15BBCA-0B9E-4870-978B-5EC1BFBADA57}"/>
              </a:ext>
            </a:extLst>
          </p:cNvPr>
          <p:cNvSpPr txBox="1">
            <a:spLocks/>
          </p:cNvSpPr>
          <p:nvPr/>
        </p:nvSpPr>
        <p:spPr>
          <a:xfrm>
            <a:off x="329622" y="153745"/>
            <a:ext cx="10580115" cy="7635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  <a:t>Priority technical needs and workplan – ICNWG</a:t>
            </a:r>
          </a:p>
          <a:p>
            <a:b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</a:br>
            <a:br>
              <a:rPr lang="en-US" sz="3200" b="1" dirty="0">
                <a:solidFill>
                  <a:srgbClr val="FF6600"/>
                </a:solidFill>
                <a:ea typeface="MS PGothic" panose="020B0600070205080204" pitchFamily="34" charset="-128"/>
              </a:rPr>
            </a:br>
            <a:br>
              <a:rPr lang="en-US" dirty="0">
                <a:solidFill>
                  <a:srgbClr val="FF660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227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2057398" y="2828815"/>
            <a:ext cx="7522326" cy="5031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>
                <a:solidFill>
                  <a:srgbClr val="EC67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  <a:endParaRPr lang="en-US" sz="3200" b="1" dirty="0">
              <a:solidFill>
                <a:srgbClr val="89CDD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36831D-BB02-9C41-A424-F491C721C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608" y="6643996"/>
            <a:ext cx="12192000" cy="2413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1B001A2-8B3A-4439-8E4F-5334E6EF5493}"/>
              </a:ext>
            </a:extLst>
          </p:cNvPr>
          <p:cNvSpPr/>
          <p:nvPr/>
        </p:nvSpPr>
        <p:spPr>
          <a:xfrm>
            <a:off x="820184" y="659999"/>
            <a:ext cx="9996755" cy="171895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endParaRPr lang="en-US" sz="4400" b="1" dirty="0">
              <a:solidFill>
                <a:srgbClr val="FF6600"/>
              </a:solidFill>
              <a:ea typeface="+mj-ea"/>
              <a:cs typeface="+mj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310229" y="3968579"/>
            <a:ext cx="7522326" cy="6796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400" b="1" dirty="0">
              <a:solidFill>
                <a:srgbClr val="89CDD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205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E9CF4E58A05C49A9E5EF0268372CC9" ma:contentTypeVersion="7" ma:contentTypeDescription="Create a new document." ma:contentTypeScope="" ma:versionID="e59d22983254ddbd6e02ede2a2892e09">
  <xsd:schema xmlns:xsd="http://www.w3.org/2001/XMLSchema" xmlns:xs="http://www.w3.org/2001/XMLSchema" xmlns:p="http://schemas.microsoft.com/office/2006/metadata/properties" xmlns:ns2="06db83ed-ad51-4498-8213-5c1f3b1855aa" targetNamespace="http://schemas.microsoft.com/office/2006/metadata/properties" ma:root="true" ma:fieldsID="9085873b117c33f72fc2f815f60e7f9d" ns2:_="">
    <xsd:import namespace="06db83ed-ad51-4498-8213-5c1f3b1855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db83ed-ad51-4498-8213-5c1f3b1855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2B8A3A-EFFD-4294-B2C5-4790F7CD4F7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424CD38-8C28-42BC-A9D4-003153F1428B}">
  <ds:schemaRefs>
    <ds:schemaRef ds:uri="http://purl.org/dc/terms/"/>
    <ds:schemaRef ds:uri="http://www.w3.org/XML/1998/namespace"/>
    <ds:schemaRef ds:uri="06db83ed-ad51-4498-8213-5c1f3b1855aa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ACBB415-5B8C-4FD1-B249-1D4B135CF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db83ed-ad51-4498-8213-5c1f3b1855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307</Words>
  <Application>Microsoft Office PowerPoint</Application>
  <PresentationFormat>Widescreen</PresentationFormat>
  <Paragraphs>73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MS PGothic</vt:lpstr>
      <vt:lpstr>Arial</vt:lpstr>
      <vt:lpstr>Calibri</vt:lpstr>
      <vt:lpstr>Calibri Light</vt:lpstr>
      <vt:lpstr>Franklin Gothic Book</vt:lpstr>
      <vt:lpstr>Franklin Gothic Medium</vt:lpstr>
      <vt:lpstr>Times New Roman</vt:lpstr>
      <vt:lpstr>Verdana</vt:lpstr>
      <vt:lpstr>Wingdings</vt:lpstr>
      <vt:lpstr>Office Theme</vt:lpstr>
      <vt:lpstr>1_Office Theme</vt:lpstr>
      <vt:lpstr>PowerPoint Presentation</vt:lpstr>
      <vt:lpstr>Status of the GTWG  </vt:lpstr>
      <vt:lpstr>Status of the GTWG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Situma</dc:creator>
  <cp:lastModifiedBy>Faith Nzioka</cp:lastModifiedBy>
  <cp:revision>38</cp:revision>
  <dcterms:created xsi:type="dcterms:W3CDTF">2019-05-09T05:46:46Z</dcterms:created>
  <dcterms:modified xsi:type="dcterms:W3CDTF">2019-07-03T06:35:55Z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0x01010051E9CF4E58A05C49A9E5EF0268372CC9</vt:lpwstr>
  </property>
</Properties>
</file>