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13" r:id="rId3"/>
    <p:sldId id="273" r:id="rId4"/>
    <p:sldId id="414" r:id="rId5"/>
    <p:sldId id="415" r:id="rId6"/>
    <p:sldId id="416" r:id="rId7"/>
    <p:sldId id="268" r:id="rId8"/>
    <p:sldId id="417" r:id="rId9"/>
    <p:sldId id="27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E"/>
    <a:srgbClr val="007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33"/>
    <p:restoredTop sz="94674"/>
  </p:normalViewPr>
  <p:slideViewPr>
    <p:cSldViewPr snapToGrid="0" snapToObjects="1" showGuides="1">
      <p:cViewPr>
        <p:scale>
          <a:sx n="96" d="100"/>
          <a:sy n="96" d="100"/>
        </p:scale>
        <p:origin x="-331" y="-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3" d="100"/>
          <a:sy n="163" d="100"/>
        </p:scale>
        <p:origin x="444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FAB1A-079C-564C-A3B2-E630BC843578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00685-03CC-EF47-A6B6-8CB07CAC109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6661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21A65-5E85-7243-A45D-5622BE4ACE07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884D-8063-894A-9B96-2E8B250142E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42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031224" y="675542"/>
            <a:ext cx="9595954" cy="1324205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1" i="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2045184" y="1999748"/>
            <a:ext cx="9595954" cy="1655762"/>
          </a:xfrm>
        </p:spPr>
        <p:txBody>
          <a:bodyPr anchor="t">
            <a:noAutofit/>
          </a:bodyPr>
          <a:lstStyle>
            <a:lvl1pPr marL="0" indent="0" algn="l">
              <a:buNone/>
              <a:defRPr sz="2400" b="0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insert subtitle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066124" y="5820454"/>
            <a:ext cx="2743200" cy="365125"/>
          </a:xfrm>
        </p:spPr>
        <p:txBody>
          <a:bodyPr/>
          <a:lstStyle>
            <a:lvl1pPr algn="l">
              <a:defRPr sz="1400" b="1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Year Month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3" y="539496"/>
            <a:ext cx="1082040" cy="57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23760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39">
          <p15:clr>
            <a:srgbClr val="FBAE40"/>
          </p15:clr>
        </p15:guide>
        <p15:guide id="2" orient="horz" pos="334">
          <p15:clr>
            <a:srgbClr val="FBAE40"/>
          </p15:clr>
        </p15:guide>
        <p15:guide id="3" orient="horz" pos="3978">
          <p15:clr>
            <a:srgbClr val="FBAE40"/>
          </p15:clr>
        </p15:guide>
        <p15:guide id="4" pos="1359">
          <p15:clr>
            <a:srgbClr val="FBAE40"/>
          </p15:clr>
        </p15:guide>
        <p15:guide id="5" orient="horz" pos="514">
          <p15:clr>
            <a:srgbClr val="FBAE40"/>
          </p15:clr>
        </p15:guide>
        <p15:guide id="6" pos="7333">
          <p15:clr>
            <a:srgbClr val="FBAE40"/>
          </p15:clr>
        </p15:guide>
        <p15:guide id="7" orient="horz" pos="379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HOTO 1 - Blu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immagine 8"/>
          <p:cNvSpPr>
            <a:spLocks noGrp="1"/>
          </p:cNvSpPr>
          <p:nvPr>
            <p:ph type="pic" sz="quarter" idx="11" hasCustomPrompt="1"/>
          </p:nvPr>
        </p:nvSpPr>
        <p:spPr>
          <a:xfrm>
            <a:off x="1616400" y="539496"/>
            <a:ext cx="10008000" cy="577900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t">
            <a:normAutofit/>
          </a:bodyPr>
          <a:lstStyle>
            <a:lvl1pPr marL="0" indent="0" algn="ctr">
              <a:buNone/>
              <a:defRPr sz="1600" b="1" i="0" baseline="0">
                <a:solidFill>
                  <a:srgbClr val="FF0000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dirty="0"/>
              <a:t>Click to </a:t>
            </a:r>
            <a:r>
              <a:rPr lang="it-IT" dirty="0" err="1"/>
              <a:t>insert</a:t>
            </a:r>
            <a:r>
              <a:rPr lang="it-IT" dirty="0"/>
              <a:t> image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031224" y="675542"/>
            <a:ext cx="9595954" cy="1324205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1" i="0" baseline="0">
                <a:solidFill>
                  <a:srgbClr val="FFFFFE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2045184" y="1999748"/>
            <a:ext cx="9595954" cy="1031046"/>
          </a:xfrm>
        </p:spPr>
        <p:txBody>
          <a:bodyPr anchor="t">
            <a:noAutofit/>
          </a:bodyPr>
          <a:lstStyle>
            <a:lvl1pPr marL="0" indent="0" algn="l">
              <a:buNone/>
              <a:defRPr sz="2400" b="0" i="0">
                <a:solidFill>
                  <a:srgbClr val="FFFFFE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insert subtitle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066124" y="5820454"/>
            <a:ext cx="2743200" cy="365125"/>
          </a:xfrm>
        </p:spPr>
        <p:txBody>
          <a:bodyPr/>
          <a:lstStyle>
            <a:lvl1pPr algn="l">
              <a:defRPr sz="1400" b="1" i="0">
                <a:solidFill>
                  <a:srgbClr val="FFFFFE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Year Month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3" y="539496"/>
            <a:ext cx="1082040" cy="57790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620203" y="539496"/>
            <a:ext cx="4190047" cy="56460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339">
          <p15:clr>
            <a:srgbClr val="FBAE40"/>
          </p15:clr>
        </p15:guide>
        <p15:guide id="2" orient="horz" pos="337">
          <p15:clr>
            <a:srgbClr val="FBAE40"/>
          </p15:clr>
        </p15:guide>
        <p15:guide id="3" orient="horz" pos="3978">
          <p15:clr>
            <a:srgbClr val="FBAE40"/>
          </p15:clr>
        </p15:guide>
        <p15:guide id="4" pos="1359">
          <p15:clr>
            <a:srgbClr val="FBAE40"/>
          </p15:clr>
        </p15:guide>
        <p15:guide id="5" orient="horz" pos="514">
          <p15:clr>
            <a:srgbClr val="FBAE40"/>
          </p15:clr>
        </p15:guide>
        <p15:guide id="6" pos="7333">
          <p15:clr>
            <a:srgbClr val="FBAE40"/>
          </p15:clr>
        </p15:guide>
        <p15:guide id="7" orient="horz" pos="379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HOTO 2 - Whi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immagine 8"/>
          <p:cNvSpPr>
            <a:spLocks noGrp="1"/>
          </p:cNvSpPr>
          <p:nvPr>
            <p:ph type="pic" sz="quarter" idx="11" hasCustomPrompt="1"/>
          </p:nvPr>
        </p:nvSpPr>
        <p:spPr>
          <a:xfrm>
            <a:off x="1616400" y="539496"/>
            <a:ext cx="10008000" cy="577900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t">
            <a:normAutofit/>
          </a:bodyPr>
          <a:lstStyle>
            <a:lvl1pPr marL="0" indent="0" algn="ctr">
              <a:buNone/>
              <a:defRPr sz="1600" b="1" i="0" baseline="0">
                <a:solidFill>
                  <a:srgbClr val="FF0000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Click to insert image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031224" y="675543"/>
            <a:ext cx="9595954" cy="118815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1" i="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2045184" y="1999748"/>
            <a:ext cx="9595954" cy="911618"/>
          </a:xfrm>
        </p:spPr>
        <p:txBody>
          <a:bodyPr anchor="t">
            <a:noAutofit/>
          </a:bodyPr>
          <a:lstStyle>
            <a:lvl1pPr marL="0" indent="0" algn="l">
              <a:buNone/>
              <a:defRPr sz="2400" b="0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insert subtitle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2066124" y="5820454"/>
            <a:ext cx="2743200" cy="365125"/>
          </a:xfrm>
        </p:spPr>
        <p:txBody>
          <a:bodyPr/>
          <a:lstStyle>
            <a:lvl1pPr algn="l">
              <a:defRPr sz="1400" b="1" i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Year Month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3" y="539496"/>
            <a:ext cx="1082040" cy="577900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339">
          <p15:clr>
            <a:srgbClr val="FBAE40"/>
          </p15:clr>
        </p15:guide>
        <p15:guide id="2" orient="horz" pos="337">
          <p15:clr>
            <a:srgbClr val="FBAE40"/>
          </p15:clr>
        </p15:guide>
        <p15:guide id="3" orient="horz" pos="3978">
          <p15:clr>
            <a:srgbClr val="FBAE40"/>
          </p15:clr>
        </p15:guide>
        <p15:guide id="4" pos="1359">
          <p15:clr>
            <a:srgbClr val="FBAE40"/>
          </p15:clr>
        </p15:guide>
        <p15:guide id="5" orient="horz" pos="514">
          <p15:clr>
            <a:srgbClr val="FBAE40"/>
          </p15:clr>
        </p15:guide>
        <p15:guide id="6" pos="7333">
          <p15:clr>
            <a:srgbClr val="FBAE40"/>
          </p15:clr>
        </p15:guide>
        <p15:guide id="7" orient="horz" pos="379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immagine 8"/>
          <p:cNvSpPr>
            <a:spLocks noGrp="1"/>
          </p:cNvSpPr>
          <p:nvPr>
            <p:ph type="pic" sz="quarter" idx="11" hasCustomPrompt="1"/>
          </p:nvPr>
        </p:nvSpPr>
        <p:spPr>
          <a:xfrm>
            <a:off x="1620203" y="539497"/>
            <a:ext cx="10008000" cy="34906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b="1" i="0" baseline="0">
                <a:solidFill>
                  <a:srgbClr val="FF0000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Click to insert image</a:t>
            </a:r>
          </a:p>
        </p:txBody>
      </p: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2031223" y="4689900"/>
            <a:ext cx="9728577" cy="580068"/>
          </a:xfrm>
          <a:prstGeom prst="rect">
            <a:avLst/>
          </a:prstGeom>
        </p:spPr>
        <p:txBody>
          <a:bodyPr tIns="46800" anchor="t">
            <a:noAutofit/>
          </a:bodyPr>
          <a:lstStyle>
            <a:lvl1pPr algn="l">
              <a:lnSpc>
                <a:spcPct val="100000"/>
              </a:lnSpc>
              <a:defRPr sz="3600" b="1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2045183" y="5389002"/>
            <a:ext cx="6971417" cy="708552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insert subtitle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9016601" y="6097554"/>
            <a:ext cx="2743200" cy="365125"/>
          </a:xfrm>
        </p:spPr>
        <p:txBody>
          <a:bodyPr/>
          <a:lstStyle>
            <a:lvl1pPr algn="r">
              <a:defRPr sz="1400" b="1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noProof="0"/>
              <a:t>Year Month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3" y="539496"/>
            <a:ext cx="1082040" cy="577900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340">
          <p15:clr>
            <a:srgbClr val="FBAE40"/>
          </p15:clr>
        </p15:guide>
        <p15:guide id="2" orient="horz" pos="338">
          <p15:clr>
            <a:srgbClr val="FBAE40"/>
          </p15:clr>
        </p15:guide>
        <p15:guide id="4" pos="1359">
          <p15:clr>
            <a:srgbClr val="FBAE40"/>
          </p15:clr>
        </p15:guide>
        <p15:guide id="5" orient="horz" pos="514">
          <p15:clr>
            <a:srgbClr val="FBAE40"/>
          </p15:clr>
        </p15:guide>
        <p15:guide id="6" pos="7333">
          <p15:clr>
            <a:srgbClr val="FBAE40"/>
          </p15:clr>
        </p15:guide>
        <p15:guide id="7" orient="horz" pos="3799">
          <p15:clr>
            <a:srgbClr val="FBAE40"/>
          </p15:clr>
        </p15:guide>
        <p15:guide id="8" orient="horz" pos="3067">
          <p15:clr>
            <a:srgbClr val="FBAE40"/>
          </p15:clr>
        </p15:guide>
        <p15:guide id="9" orient="horz" pos="337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966018" y="2109788"/>
            <a:ext cx="10381431" cy="1235563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3600"/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966018" y="3345352"/>
            <a:ext cx="10381432" cy="1500187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70BA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insert subtitle</a:t>
            </a:r>
          </a:p>
        </p:txBody>
      </p:sp>
    </p:spTree>
    <p:extLst>
      <p:ext uri="{BB962C8B-B14F-4D97-AF65-F5344CB8AC3E}">
        <p14:creationId xmlns:p14="http://schemas.microsoft.com/office/powerpoint/2010/main" val="1423224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52002" cy="11520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40001" y="1795071"/>
            <a:ext cx="11052000" cy="4100053"/>
          </a:xfr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baseline="0"/>
            </a:lvl1pPr>
            <a:lvl2pPr marL="742950" indent="-28575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baseline="0"/>
            </a:lvl2pPr>
            <a:lvl3pPr marL="1200150" indent="-28575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baseline="0"/>
            </a:lvl3pPr>
            <a:lvl4pPr marL="1657350" indent="-28575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4pPr>
            <a:lvl5pPr marL="2114550" indent="-28575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5pPr>
          </a:lstStyle>
          <a:p>
            <a:pPr lvl="0"/>
            <a:r>
              <a:rPr lang="en-US" noProof="0"/>
              <a:t>Click to insert tex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EB2A-1F26-4143-92A6-3B752CD465DB}" type="slidenum">
              <a:rPr lang="en-US" noProof="0" smtClean="0"/>
              <a:t>‹#›</a:t>
            </a:fld>
            <a:endParaRPr lang="en-US" noProof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99" y="5895124"/>
            <a:ext cx="2215993" cy="5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8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39999" y="1795071"/>
            <a:ext cx="5460945" cy="4100053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800" spc="60" baseline="0"/>
            </a:lvl1pPr>
            <a:lvl2pPr marL="6858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600" spc="60" baseline="0"/>
            </a:lvl2pPr>
            <a:lvl3pPr marL="11430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400" spc="60" baseline="0"/>
            </a:lvl3pPr>
            <a:lvl4pPr marL="16002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200" spc="60" baseline="0"/>
            </a:lvl4pPr>
            <a:lvl5pPr marL="20574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200" spc="60" baseline="0"/>
            </a:lvl5pPr>
          </a:lstStyle>
          <a:p>
            <a:pPr lvl="0"/>
            <a:r>
              <a:rPr lang="en-US" noProof="0"/>
              <a:t>Click to insert tex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078019" y="1795071"/>
            <a:ext cx="5513982" cy="4100053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1pPr>
            <a:lvl2pPr marL="6858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2pPr>
            <a:lvl3pPr marL="11430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3pPr>
            <a:lvl4pPr marL="16002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4pPr>
            <a:lvl5pPr marL="20574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/>
            </a:lvl5pPr>
          </a:lstStyle>
          <a:p>
            <a:pPr lvl="0"/>
            <a:r>
              <a:rPr lang="en-US" noProof="0"/>
              <a:t>Click to insert tex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52002" cy="115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pc="60" baseline="0"/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711542" y="6227991"/>
            <a:ext cx="1027267" cy="365125"/>
          </a:xfrm>
        </p:spPr>
        <p:txBody>
          <a:bodyPr/>
          <a:lstStyle/>
          <a:p>
            <a:fld id="{2026EB2A-1F26-4143-92A6-3B752CD465DB}" type="slidenum">
              <a:rPr lang="it-IT" smtClean="0"/>
              <a:t>‹#›</a:t>
            </a:fld>
            <a:endParaRPr lang="it-IT"/>
          </a:p>
        </p:txBody>
      </p:sp>
      <p:pic>
        <p:nvPicPr>
          <p:cNvPr id="13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99" y="5895124"/>
            <a:ext cx="2215993" cy="5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56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39999" y="1795071"/>
            <a:ext cx="5460945" cy="4100053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800" spc="60" baseline="0"/>
            </a:lvl1pPr>
            <a:lvl2pPr marL="6858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600" spc="60" baseline="0"/>
            </a:lvl2pPr>
            <a:lvl3pPr marL="11430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400" spc="60" baseline="0"/>
            </a:lvl3pPr>
            <a:lvl4pPr marL="16002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200" spc="60" baseline="0"/>
            </a:lvl4pPr>
            <a:lvl5pPr marL="2057400" indent="-228600">
              <a:lnSpc>
                <a:spcPct val="100000"/>
              </a:lnSpc>
              <a:buClr>
                <a:srgbClr val="0070BA"/>
              </a:buClr>
              <a:buFont typeface="Arial" charset="0"/>
              <a:buChar char="•"/>
              <a:defRPr sz="1200" spc="60" baseline="0"/>
            </a:lvl5pPr>
          </a:lstStyle>
          <a:p>
            <a:pPr lvl="0"/>
            <a:r>
              <a:rPr lang="en-US" noProof="0"/>
              <a:t>Click to insert tex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52002" cy="1152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pc="60" baseline="0"/>
            </a:lvl1pPr>
          </a:lstStyle>
          <a:p>
            <a:r>
              <a:rPr lang="en-US" noProof="0"/>
              <a:t>Click to insert title</a:t>
            </a:r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711542" y="6227991"/>
            <a:ext cx="1027267" cy="365125"/>
          </a:xfrm>
        </p:spPr>
        <p:txBody>
          <a:bodyPr/>
          <a:lstStyle/>
          <a:p>
            <a:fld id="{2026EB2A-1F26-4143-92A6-3B752CD465DB}" type="slidenum">
              <a:rPr lang="it-IT" smtClean="0"/>
              <a:t>‹#›</a:t>
            </a:fld>
            <a:endParaRPr lang="it-IT"/>
          </a:p>
        </p:txBody>
      </p:sp>
      <p:pic>
        <p:nvPicPr>
          <p:cNvPr id="13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99" y="5895124"/>
            <a:ext cx="2215993" cy="566882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D29D93D5-8F53-3444-8F3E-BBF377575D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94425" y="1795463"/>
            <a:ext cx="5397500" cy="4098925"/>
          </a:xfrm>
        </p:spPr>
        <p:txBody>
          <a:bodyPr/>
          <a:lstStyle/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3694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3394" y="1732935"/>
            <a:ext cx="10667744" cy="4444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1"/>
              <a:t>Fare clic per modificare gli stili del testo dello schema</a:t>
            </a:r>
          </a:p>
          <a:p>
            <a:pPr lvl="1"/>
            <a:r>
              <a:rPr lang="en-US" noProof="1"/>
              <a:t>Secondo livello</a:t>
            </a:r>
          </a:p>
          <a:p>
            <a:pPr lvl="2"/>
            <a:r>
              <a:rPr lang="en-US" noProof="1"/>
              <a:t>Terzo livello</a:t>
            </a:r>
          </a:p>
          <a:p>
            <a:pPr lvl="3"/>
            <a:r>
              <a:rPr lang="en-US" noProof="1"/>
              <a:t>Quarto livello</a:t>
            </a:r>
          </a:p>
          <a:p>
            <a:pPr lvl="4"/>
            <a:r>
              <a:rPr lang="en-US" noProof="1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637761" y="62279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0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it-IT"/>
              <a:t>Year Month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711542" y="6227991"/>
            <a:ext cx="1027267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fld id="{2026EB2A-1F26-4143-92A6-3B752CD465DB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1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206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1" r:id="rId4"/>
    <p:sldLayoutId id="2147483651" r:id="rId5"/>
    <p:sldLayoutId id="2147483650" r:id="rId6"/>
    <p:sldLayoutId id="2147483652" r:id="rId7"/>
    <p:sldLayoutId id="2147483664" r:id="rId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rgbClr val="0070BA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b="0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3974">
          <p15:clr>
            <a:srgbClr val="F26B43"/>
          </p15:clr>
        </p15:guide>
        <p15:guide id="2" pos="7333">
          <p15:clr>
            <a:srgbClr val="F26B43"/>
          </p15:clr>
        </p15:guide>
        <p15:guide id="3" pos="688">
          <p15:clr>
            <a:srgbClr val="F26B43"/>
          </p15:clr>
        </p15:guide>
        <p15:guide id="4" orient="horz" pos="334">
          <p15:clr>
            <a:srgbClr val="F26B43"/>
          </p15:clr>
        </p15:guide>
        <p15:guide id="5" orient="horz" pos="11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32062" y="671751"/>
            <a:ext cx="9595954" cy="138207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implified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approaches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935974" y="2754350"/>
            <a:ext cx="9595954" cy="1655762"/>
          </a:xfrm>
        </p:spPr>
        <p:txBody>
          <a:bodyPr/>
          <a:lstStyle/>
          <a:p>
            <a:r>
              <a:rPr lang="en-US" dirty="0"/>
              <a:t>Evidence, gaps, and considerations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>
          <a:xfrm>
            <a:off x="1962634" y="5821124"/>
            <a:ext cx="2743200" cy="365125"/>
          </a:xfrm>
        </p:spPr>
        <p:txBody>
          <a:bodyPr/>
          <a:lstStyle/>
          <a:p>
            <a:r>
              <a:rPr lang="it-IT" dirty="0">
                <a:solidFill>
                  <a:srgbClr val="0070BA"/>
                </a:solidFill>
              </a:rPr>
              <a:t>2019 June </a:t>
            </a:r>
          </a:p>
        </p:txBody>
      </p:sp>
    </p:spTree>
    <p:extLst>
      <p:ext uri="{BB962C8B-B14F-4D97-AF65-F5344CB8AC3E}">
        <p14:creationId xmlns:p14="http://schemas.microsoft.com/office/powerpoint/2010/main" val="84388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F881FEE-64FA-4F41-A485-FBE5C89751CF}"/>
              </a:ext>
            </a:extLst>
          </p:cNvPr>
          <p:cNvSpPr txBox="1"/>
          <p:nvPr/>
        </p:nvSpPr>
        <p:spPr>
          <a:xfrm>
            <a:off x="7306612" y="1491448"/>
            <a:ext cx="466048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/>
              <a:t>S</a:t>
            </a:r>
            <a:r>
              <a:rPr lang="en-US" sz="2000"/>
              <a:t>mall </a:t>
            </a:r>
            <a:r>
              <a:rPr lang="en-US" sz="2000" dirty="0"/>
              <a:t>evidence base</a:t>
            </a:r>
          </a:p>
          <a:p>
            <a:endParaRPr lang="en-US" sz="2000" dirty="0"/>
          </a:p>
          <a:p>
            <a:endParaRPr lang="en-US" sz="2000" dirty="0"/>
          </a:p>
          <a:p>
            <a:pPr marL="742950" lvl="1" indent="-285750">
              <a:buFont typeface="Calibri" panose="020F0502020204030204" pitchFamily="34" charset="0"/>
              <a:buChar char="−"/>
            </a:pPr>
            <a:r>
              <a:rPr lang="en-US" sz="1600" dirty="0"/>
              <a:t>Operational research studies lacking control groups</a:t>
            </a:r>
          </a:p>
          <a:p>
            <a:pPr lvl="1"/>
            <a:endParaRPr lang="en-US" sz="1600" dirty="0"/>
          </a:p>
          <a:p>
            <a:pPr marL="742950" lvl="1" indent="-285750">
              <a:buFont typeface="Calibri" panose="020F0502020204030204" pitchFamily="34" charset="0"/>
              <a:buChar char="−"/>
            </a:pPr>
            <a:r>
              <a:rPr lang="en-US" sz="1600" dirty="0"/>
              <a:t>Minimal peer-reviewed publications</a:t>
            </a:r>
          </a:p>
          <a:p>
            <a:pPr lvl="1"/>
            <a:endParaRPr lang="en-US" sz="1600" dirty="0"/>
          </a:p>
          <a:p>
            <a:pPr marL="742950" lvl="1" indent="-285750">
              <a:buFont typeface="Calibri" panose="020F0502020204030204" pitchFamily="34" charset="0"/>
              <a:buChar char="−"/>
            </a:pPr>
            <a:r>
              <a:rPr lang="en-US" sz="1600" dirty="0"/>
              <a:t>Some results preliminary and unpublished</a:t>
            </a:r>
          </a:p>
          <a:p>
            <a:pPr marL="742950" lvl="1" indent="-285750">
              <a:buFont typeface="Calibri" panose="020F0502020204030204" pitchFamily="34" charset="0"/>
              <a:buChar char="−"/>
            </a:pPr>
            <a:endParaRPr lang="en-US" sz="1600" dirty="0"/>
          </a:p>
          <a:p>
            <a:pPr marL="742950" lvl="1" indent="-285750">
              <a:buFont typeface="Calibri" panose="020F0502020204030204" pitchFamily="34" charset="0"/>
              <a:buChar char="−"/>
            </a:pPr>
            <a:endParaRPr lang="en-US" sz="1600" dirty="0"/>
          </a:p>
          <a:p>
            <a:pPr lvl="1"/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Studies contain various types and combinations of simplifications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Only  children </a:t>
            </a:r>
            <a:endParaRPr lang="en-GB" sz="2000" dirty="0"/>
          </a:p>
        </p:txBody>
      </p:sp>
      <p:pic>
        <p:nvPicPr>
          <p:cNvPr id="1026" name="Chart 2" descr="image001">
            <a:extLst>
              <a:ext uri="{FF2B5EF4-FFF2-40B4-BE49-F238E27FC236}">
                <a16:creationId xmlns:a16="http://schemas.microsoft.com/office/drawing/2014/main" xmlns="" id="{45F44C2D-5CC8-44DD-8F2A-22C47BA74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22" y="1491449"/>
            <a:ext cx="6484146" cy="38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xmlns="" id="{BC857A6B-D95F-4F1D-AAD5-665125B67A60}"/>
              </a:ext>
            </a:extLst>
          </p:cNvPr>
          <p:cNvSpPr txBox="1">
            <a:spLocks/>
          </p:cNvSpPr>
          <p:nvPr/>
        </p:nvSpPr>
        <p:spPr>
          <a:xfrm>
            <a:off x="551768" y="167243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kern="120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evidence on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implified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approaches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48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90170BAC-E2B4-4D74-A8E7-686326A08A80}"/>
              </a:ext>
            </a:extLst>
          </p:cNvPr>
          <p:cNvSpPr txBox="1">
            <a:spLocks/>
          </p:cNvSpPr>
          <p:nvPr/>
        </p:nvSpPr>
        <p:spPr>
          <a:xfrm>
            <a:off x="540000" y="80738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 spc="6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implified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approaches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xmlns="" id="{4136EFCC-DE3F-455A-98A7-277CBB8664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522751"/>
              </p:ext>
            </p:extLst>
          </p:nvPr>
        </p:nvGraphicFramePr>
        <p:xfrm>
          <a:off x="539999" y="749254"/>
          <a:ext cx="11329445" cy="5915971"/>
        </p:xfrm>
        <a:graphic>
          <a:graphicData uri="http://schemas.openxmlformats.org/drawingml/2006/table">
            <a:tbl>
              <a:tblPr firstRow="1" bandRow="1"/>
              <a:tblGrid>
                <a:gridCol w="2647298">
                  <a:extLst>
                    <a:ext uri="{9D8B030D-6E8A-4147-A177-3AD203B41FA5}">
                      <a16:colId xmlns:a16="http://schemas.microsoft.com/office/drawing/2014/main" xmlns="" val="58751380"/>
                    </a:ext>
                  </a:extLst>
                </a:gridCol>
                <a:gridCol w="5069235">
                  <a:extLst>
                    <a:ext uri="{9D8B030D-6E8A-4147-A177-3AD203B41FA5}">
                      <a16:colId xmlns:a16="http://schemas.microsoft.com/office/drawing/2014/main" xmlns="" val="2598733671"/>
                    </a:ext>
                  </a:extLst>
                </a:gridCol>
                <a:gridCol w="3612912">
                  <a:extLst>
                    <a:ext uri="{9D8B030D-6E8A-4147-A177-3AD203B41FA5}">
                      <a16:colId xmlns:a16="http://schemas.microsoft.com/office/drawing/2014/main" xmlns="" val="2949605415"/>
                    </a:ext>
                  </a:extLst>
                </a:gridCol>
              </a:tblGrid>
              <a:tr h="4592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Simplification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Emerging Evidence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Gap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9211777"/>
                  </a:ext>
                </a:extLst>
              </a:tr>
              <a:tr h="34099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dirty="0"/>
                        <a:t>Integrated SAM/ MAM treatment</a:t>
                      </a:r>
                    </a:p>
                    <a:p>
                      <a:r>
                        <a:rPr lang="en-GB" sz="1600" b="1" dirty="0"/>
                        <a:t>one protocol to treat uncomplicated SAM/ MAM in children 6-59m with one product (RUTF) at same location with same staff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 Sphere minimum standards for recovery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Coverage:  no evidence                                                   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(increase observed in one study - care group)</a:t>
                      </a:r>
                    </a:p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Cost-effectiveness: inconclusive                                   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(where costs savings - reduced RUTF dose) – Caseload? Earlier detection? Programme efficiencies?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Operational implications</a:t>
                      </a:r>
                      <a:endParaRPr lang="en-GB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66560770"/>
                  </a:ext>
                </a:extLst>
              </a:tr>
              <a:tr h="20467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dirty="0"/>
                        <a:t>One product</a:t>
                      </a:r>
                    </a:p>
                    <a:p>
                      <a:r>
                        <a:rPr lang="en-GB" sz="2000" b="1" dirty="0"/>
                        <a:t>(RUTF) for uncomplicated SAM and MAM treatment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Few studies, but consistent and robust evidence proving effectiveness and safety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analysis                 -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cost/ child treated likely greater with RUTF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Alternative RUTF formulas that are less expensive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4177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87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90170BAC-E2B4-4D74-A8E7-686326A08A80}"/>
              </a:ext>
            </a:extLst>
          </p:cNvPr>
          <p:cNvSpPr txBox="1">
            <a:spLocks/>
          </p:cNvSpPr>
          <p:nvPr/>
        </p:nvSpPr>
        <p:spPr>
          <a:xfrm>
            <a:off x="540000" y="80738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 spc="6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implified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approache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8C4F96D8-F98D-49C4-904D-70D949F1DE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570744"/>
              </p:ext>
            </p:extLst>
          </p:nvPr>
        </p:nvGraphicFramePr>
        <p:xfrm>
          <a:off x="540000" y="753989"/>
          <a:ext cx="11398927" cy="5334000"/>
        </p:xfrm>
        <a:graphic>
          <a:graphicData uri="http://schemas.openxmlformats.org/drawingml/2006/table">
            <a:tbl>
              <a:tblPr firstRow="1" bandRow="1"/>
              <a:tblGrid>
                <a:gridCol w="2158144">
                  <a:extLst>
                    <a:ext uri="{9D8B030D-6E8A-4147-A177-3AD203B41FA5}">
                      <a16:colId xmlns:a16="http://schemas.microsoft.com/office/drawing/2014/main" xmlns="" val="58751380"/>
                    </a:ext>
                  </a:extLst>
                </a:gridCol>
                <a:gridCol w="4922271">
                  <a:extLst>
                    <a:ext uri="{9D8B030D-6E8A-4147-A177-3AD203B41FA5}">
                      <a16:colId xmlns:a16="http://schemas.microsoft.com/office/drawing/2014/main" xmlns="" val="2598733671"/>
                    </a:ext>
                  </a:extLst>
                </a:gridCol>
                <a:gridCol w="4318512">
                  <a:extLst>
                    <a:ext uri="{9D8B030D-6E8A-4147-A177-3AD203B41FA5}">
                      <a16:colId xmlns:a16="http://schemas.microsoft.com/office/drawing/2014/main" xmlns="" val="2949605415"/>
                    </a:ext>
                  </a:extLst>
                </a:gridCol>
              </a:tblGrid>
              <a:tr h="605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Simplification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Emerging Evidence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Gap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9211777"/>
                  </a:ext>
                </a:extLst>
              </a:tr>
              <a:tr h="43319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dirty="0"/>
                        <a:t>Reduced RUTF dosage for SAM treatment</a:t>
                      </a:r>
                    </a:p>
                    <a:p>
                      <a:endParaRPr lang="en-GB" sz="2000" b="1" dirty="0"/>
                    </a:p>
                    <a:p>
                      <a:r>
                        <a:rPr lang="en-GB" sz="2000" b="0" dirty="0"/>
                        <a:t>Note that dosage reductions varied. There are  indications of reduced  efficacy among more severely wasted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MUAC and weight increase in parallel during SAM and MAM recovery.                                     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(suggests MUAC-based dosing similar to weight)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needs decrease over course of recovery.                                       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(suggests ration can decrease as SAM child recovers, rather than increase as per standard protocols)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While some studies demonstrate reduced RUTF as effective as standard dose this is not consistent across all studies.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Repeatable results across studies with control groups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 of reducing RUTF dosage on time to recovery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reduced dosing to be determined safe, clarification needed on most appropriate and effective dosing regimen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Effectiveness among food insecure households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99657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880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90170BAC-E2B4-4D74-A8E7-686326A08A80}"/>
              </a:ext>
            </a:extLst>
          </p:cNvPr>
          <p:cNvSpPr txBox="1">
            <a:spLocks/>
          </p:cNvSpPr>
          <p:nvPr/>
        </p:nvSpPr>
        <p:spPr>
          <a:xfrm>
            <a:off x="540000" y="80738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 spc="6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implified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approaches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xmlns="" id="{18722B32-AA48-4299-BA42-E54956A11B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6797592"/>
              </p:ext>
            </p:extLst>
          </p:nvPr>
        </p:nvGraphicFramePr>
        <p:xfrm>
          <a:off x="628777" y="994594"/>
          <a:ext cx="11111999" cy="5242560"/>
        </p:xfrm>
        <a:graphic>
          <a:graphicData uri="http://schemas.openxmlformats.org/drawingml/2006/table">
            <a:tbl>
              <a:tblPr firstRow="1" bandRow="1"/>
              <a:tblGrid>
                <a:gridCol w="2083093">
                  <a:extLst>
                    <a:ext uri="{9D8B030D-6E8A-4147-A177-3AD203B41FA5}">
                      <a16:colId xmlns:a16="http://schemas.microsoft.com/office/drawing/2014/main" xmlns="" val="58751380"/>
                    </a:ext>
                  </a:extLst>
                </a:gridCol>
                <a:gridCol w="5347643">
                  <a:extLst>
                    <a:ext uri="{9D8B030D-6E8A-4147-A177-3AD203B41FA5}">
                      <a16:colId xmlns:a16="http://schemas.microsoft.com/office/drawing/2014/main" xmlns="" val="2598733671"/>
                    </a:ext>
                  </a:extLst>
                </a:gridCol>
                <a:gridCol w="3681263">
                  <a:extLst>
                    <a:ext uri="{9D8B030D-6E8A-4147-A177-3AD203B41FA5}">
                      <a16:colId xmlns:a16="http://schemas.microsoft.com/office/drawing/2014/main" xmlns="" val="2949605415"/>
                    </a:ext>
                  </a:extLst>
                </a:gridCol>
              </a:tblGrid>
              <a:tr h="4162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Simplification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Emerging Evidence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Gap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9211777"/>
                  </a:ext>
                </a:extLst>
              </a:tr>
              <a:tr h="4386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/>
                        <a:t>MUAC only as admission criterion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Ongoing debate MUAC only vs MUAC and W/H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evidence:                   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 MUAC and WHZ highly correlated    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 MUAC and WHZ identify distinct groups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 MUAC is logistically easier to implement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 MUAC-based programming does not cause child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obesity                                             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 MUAC tends to select younger, more stunted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children                                      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- WHZ tends to select older, taller children, with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longer and leaner body types (e.g. pastoralists)                                                     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Increasing MUAC cut-offs encompass larger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portions of children selected via WHZ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Multiple studies have suggested MUAC to be 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better predictor of mortality; however, recent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reviews challenge these findings </a:t>
                      </a:r>
                      <a:endParaRPr lang="en-GB" sz="1600" baseline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Further in-depth, unbiased statistical analyses of current and new data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Implications of not including WHZ admission criterion (how many and which children would not be selected for treatment) </a:t>
                      </a: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7550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390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xmlns="" id="{90170BAC-E2B4-4D74-A8E7-686326A08A80}"/>
              </a:ext>
            </a:extLst>
          </p:cNvPr>
          <p:cNvSpPr txBox="1">
            <a:spLocks/>
          </p:cNvSpPr>
          <p:nvPr/>
        </p:nvSpPr>
        <p:spPr>
          <a:xfrm>
            <a:off x="540000" y="80738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 spc="6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implified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approache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xmlns="" id="{CC430E76-2166-44BE-BA30-48FD2D3698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7729104"/>
              </p:ext>
            </p:extLst>
          </p:nvPr>
        </p:nvGraphicFramePr>
        <p:xfrm>
          <a:off x="540000" y="949885"/>
          <a:ext cx="11112001" cy="5139430"/>
        </p:xfrm>
        <a:graphic>
          <a:graphicData uri="http://schemas.openxmlformats.org/drawingml/2006/table">
            <a:tbl>
              <a:tblPr firstRow="1" bandRow="1"/>
              <a:tblGrid>
                <a:gridCol w="2114185">
                  <a:extLst>
                    <a:ext uri="{9D8B030D-6E8A-4147-A177-3AD203B41FA5}">
                      <a16:colId xmlns:a16="http://schemas.microsoft.com/office/drawing/2014/main" xmlns="" val="58751380"/>
                    </a:ext>
                  </a:extLst>
                </a:gridCol>
                <a:gridCol w="4539279">
                  <a:extLst>
                    <a:ext uri="{9D8B030D-6E8A-4147-A177-3AD203B41FA5}">
                      <a16:colId xmlns:a16="http://schemas.microsoft.com/office/drawing/2014/main" xmlns="" val="2598733671"/>
                    </a:ext>
                  </a:extLst>
                </a:gridCol>
                <a:gridCol w="4458537">
                  <a:extLst>
                    <a:ext uri="{9D8B030D-6E8A-4147-A177-3AD203B41FA5}">
                      <a16:colId xmlns:a16="http://schemas.microsoft.com/office/drawing/2014/main" xmlns="" val="2949605415"/>
                    </a:ext>
                  </a:extLst>
                </a:gridCol>
              </a:tblGrid>
              <a:tr h="4692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Simplification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Evidence To Date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/>
                        <a:t>Gap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9211777"/>
                  </a:ext>
                </a:extLst>
              </a:tr>
              <a:tr h="25994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Reduced visit frequency for</a:t>
                      </a:r>
                      <a:r>
                        <a:rPr lang="en-GB" sz="1600" b="1" dirty="0"/>
                        <a:t> RUTF distribution for outpatient SAM treatment – </a:t>
                      </a:r>
                    </a:p>
                    <a:p>
                      <a:endParaRPr lang="en-GB" sz="1600" b="1" dirty="0"/>
                    </a:p>
                    <a:p>
                      <a:r>
                        <a:rPr lang="en-GB" sz="1600" b="1" dirty="0"/>
                        <a:t>1 study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Very limited: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Small, nonrandomised pilot intervention study: 2 outpatient sites Niger, 115 uncomplicated SAM</a:t>
                      </a:r>
                      <a:r>
                        <a:rPr lang="en-GB" sz="160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Results: Adequate treatment response and RUTF use in outpatient SAM treatment maintained over 4 </a:t>
                      </a:r>
                      <a:r>
                        <a:rPr lang="en-GB" sz="16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wk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follow-up with monthly RUTF distribution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Further studies and operational research needed to assess impact of monthly vs weekly follow-up on outcomes, access, programme coverage                                    (monthly OTP follow-up: potential to reduce caregiver and health system burden, reduce program costs, offer operational flexibility where insecurity/ poor access).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1656808"/>
                  </a:ext>
                </a:extLst>
              </a:tr>
              <a:tr h="10413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1" dirty="0"/>
                        <a:t>Family MUAC*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Caregivers perform sensitive and specific classifications of child’s nutritional status using MUAC</a:t>
                      </a:r>
                    </a:p>
                    <a:p>
                      <a:pPr marL="285750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Regular screening in community shown to improve early diagnosis while decreasing risk of medical complication or death </a:t>
                      </a:r>
                    </a:p>
                    <a:p>
                      <a:pPr marL="285750" indent="-2857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GB" sz="1600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692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493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EB2A-1F26-4143-92A6-3B752CD465DB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BA05939E-1187-4B4C-AE84-15B593C09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95" y="1629901"/>
            <a:ext cx="11198809" cy="4942371"/>
          </a:xfrm>
        </p:spPr>
        <p:txBody>
          <a:bodyPr>
            <a:normAutofit/>
          </a:bodyPr>
          <a:lstStyle/>
          <a:p>
            <a:pPr lvl="0"/>
            <a:r>
              <a:rPr lang="en-US" dirty="0" err="1"/>
              <a:t>ComPAS</a:t>
            </a:r>
            <a:r>
              <a:rPr lang="en-US" dirty="0"/>
              <a:t> tested change in dosage and product</a:t>
            </a:r>
          </a:p>
          <a:p>
            <a:pPr lvl="1"/>
            <a:r>
              <a:rPr lang="en-US" dirty="0"/>
              <a:t>2 sachets for SAM instead of weight-based; RUTF for everyone</a:t>
            </a:r>
          </a:p>
          <a:p>
            <a:pPr lvl="1"/>
            <a:r>
              <a:rPr lang="en-US" dirty="0"/>
              <a:t>Both have major cost implications, in different directions:</a:t>
            </a:r>
          </a:p>
          <a:p>
            <a:pPr lvl="2"/>
            <a:r>
              <a:rPr lang="en-US" dirty="0" err="1"/>
              <a:t>ComPAS</a:t>
            </a:r>
            <a:r>
              <a:rPr lang="en-US" dirty="0"/>
              <a:t> was more cost-effective in South Sudan (higher SAM:MAM) than Kenya</a:t>
            </a:r>
          </a:p>
          <a:p>
            <a:pPr lvl="2"/>
            <a:r>
              <a:rPr lang="en-US" dirty="0"/>
              <a:t>Could indicate dosage reduction has greater impact on cost than product type, as dosage change affects SAM cost and product change affects MAM cost</a:t>
            </a:r>
            <a:endParaRPr lang="en-GB" dirty="0"/>
          </a:p>
          <a:p>
            <a:pPr lvl="0"/>
            <a:endParaRPr lang="en-US" dirty="0"/>
          </a:p>
          <a:p>
            <a:pPr lvl="0"/>
            <a:r>
              <a:rPr lang="en-US" dirty="0"/>
              <a:t>As MAM/SAM kids get different dosages, cost for MAM/SAM will still be different with a combined/simplified approach </a:t>
            </a:r>
          </a:p>
          <a:p>
            <a:pPr lvl="1"/>
            <a:r>
              <a:rPr lang="en-US" dirty="0"/>
              <a:t>Need to track SAM and MAM separately to understand differences when comparing cost and cost-effectiveness.</a:t>
            </a:r>
          </a:p>
          <a:p>
            <a:pPr lvl="1"/>
            <a:r>
              <a:rPr lang="en-US" dirty="0"/>
              <a:t>If one country is treating more MAM than SAM, costs will be lower than contexts treating more SAM than MAM.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308D863C-3183-406F-B11B-B9B54677195D}"/>
              </a:ext>
            </a:extLst>
          </p:cNvPr>
          <p:cNvSpPr txBox="1">
            <a:spLocks/>
          </p:cNvSpPr>
          <p:nvPr/>
        </p:nvSpPr>
        <p:spPr>
          <a:xfrm>
            <a:off x="453190" y="99332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 spc="6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simplified approaches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2D369AB-EBAD-4B2B-B0DC-FC0E896B9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90" y="649210"/>
            <a:ext cx="10515600" cy="1325563"/>
          </a:xfrm>
        </p:spPr>
        <p:txBody>
          <a:bodyPr/>
          <a:lstStyle/>
          <a:p>
            <a:r>
              <a:rPr lang="en-US" sz="2400" b="1" dirty="0"/>
              <a:t>Cost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06393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EB2A-1F26-4143-92A6-3B752CD465DB}" type="slidenum">
              <a:rPr lang="en-US" smtClean="0"/>
              <a:t>8</a:t>
            </a:fld>
            <a:endParaRPr lang="en-US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xmlns="" id="{308D863C-3183-406F-B11B-B9B54677195D}"/>
              </a:ext>
            </a:extLst>
          </p:cNvPr>
          <p:cNvSpPr txBox="1">
            <a:spLocks/>
          </p:cNvSpPr>
          <p:nvPr/>
        </p:nvSpPr>
        <p:spPr>
          <a:xfrm>
            <a:off x="453190" y="99332"/>
            <a:ext cx="9595954" cy="1324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i="0" kern="1200" spc="60" baseline="0">
                <a:solidFill>
                  <a:srgbClr val="0070BA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Summary of evidence </a:t>
            </a:r>
            <a:r>
              <a:rPr lang="en-GB">
                <a:solidFill>
                  <a:schemeClr val="tx1">
                    <a:lumMod val="85000"/>
                    <a:lumOff val="15000"/>
                  </a:schemeClr>
                </a:solidFill>
              </a:rPr>
              <a:t>on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simplified approaches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02D369AB-EBAD-4B2B-B0DC-FC0E896B9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90" y="760755"/>
            <a:ext cx="10515600" cy="1325563"/>
          </a:xfrm>
        </p:spPr>
        <p:txBody>
          <a:bodyPr/>
          <a:lstStyle/>
          <a:p>
            <a:r>
              <a:rPr lang="en-US" sz="2400" dirty="0"/>
              <a:t>Programming cost – general points</a:t>
            </a:r>
            <a:endParaRPr lang="en-US" sz="2400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95845A85-0223-47DF-881E-E98CC66D6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477" y="1811263"/>
            <a:ext cx="10515600" cy="466725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Programme implementation (non-product) is critical but often not costed well</a:t>
            </a:r>
          </a:p>
          <a:p>
            <a:pPr lvl="1"/>
            <a:r>
              <a:rPr lang="en-US" dirty="0"/>
              <a:t>More focus needed on costing based on actual expenditures/beneficiary reach, not on assumptions about salary/time spent with a staff member. </a:t>
            </a:r>
          </a:p>
          <a:p>
            <a:pPr marL="457200" lvl="1" indent="0">
              <a:buNone/>
            </a:pPr>
            <a:endParaRPr lang="en-GB" dirty="0"/>
          </a:p>
          <a:p>
            <a:pPr lvl="0"/>
            <a:r>
              <a:rPr lang="en-US" dirty="0"/>
              <a:t>Critical to properly track case loads</a:t>
            </a:r>
          </a:p>
          <a:p>
            <a:pPr lvl="1"/>
            <a:r>
              <a:rPr lang="en-US" dirty="0"/>
              <a:t>The scale reached by each site has an impact on cost/person. A team of staff at a nutrition site that sees one child/day is expensive; reaching 10-20 children/day, is significantly less expensive.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Product losses are often not factored in</a:t>
            </a:r>
          </a:p>
          <a:p>
            <a:pPr lvl="1"/>
            <a:r>
              <a:rPr lang="en-US" dirty="0"/>
              <a:t>Although these can be small in many cases, sometimes there are serious product issues (e.g. Super Cereal), government regulation changes and other factors that cause large amounts of product waste; needs to be captured as programme cost.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39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809" y="297257"/>
            <a:ext cx="11052000" cy="5596767"/>
          </a:xfrm>
        </p:spPr>
        <p:txBody>
          <a:bodyPr/>
          <a:lstStyle/>
          <a:p>
            <a:pPr marL="0" indent="0">
              <a:lnSpc>
                <a:spcPts val="2700"/>
              </a:lnSpc>
              <a:buNone/>
            </a:pPr>
            <a:endParaRPr lang="en-US" spc="60" dirty="0"/>
          </a:p>
          <a:p>
            <a:pPr marL="0" indent="0">
              <a:buNone/>
            </a:pPr>
            <a:r>
              <a:rPr lang="fr-SN" sz="4400" dirty="0" err="1"/>
              <a:t>Thanks</a:t>
            </a:r>
            <a:r>
              <a:rPr lang="fr-SN" sz="4400" dirty="0"/>
              <a:t> for </a:t>
            </a:r>
            <a:r>
              <a:rPr lang="fr-SN" sz="4400" dirty="0" err="1"/>
              <a:t>your</a:t>
            </a:r>
            <a:r>
              <a:rPr lang="fr-SN" sz="4400" dirty="0"/>
              <a:t> attention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>
              <a:lnSpc>
                <a:spcPts val="2700"/>
              </a:lnSpc>
            </a:pPr>
            <a:endParaRPr lang="en-US" spc="6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EB2A-1F26-4143-92A6-3B752CD465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178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WFP NEW COLOUR PALETTE">
      <a:dk1>
        <a:srgbClr val="0077AF"/>
      </a:dk1>
      <a:lt1>
        <a:srgbClr val="1E2E53"/>
      </a:lt1>
      <a:dk2>
        <a:srgbClr val="00A3C5"/>
      </a:dk2>
      <a:lt2>
        <a:srgbClr val="456E3B"/>
      </a:lt2>
      <a:accent1>
        <a:srgbClr val="8DC250"/>
      </a:accent1>
      <a:accent2>
        <a:srgbClr val="F2B029"/>
      </a:accent2>
      <a:accent3>
        <a:srgbClr val="C69831"/>
      </a:accent3>
      <a:accent4>
        <a:srgbClr val="E2662C"/>
      </a:accent4>
      <a:accent5>
        <a:srgbClr val="AE2434"/>
      </a:accent5>
      <a:accent6>
        <a:srgbClr val="7A1D33"/>
      </a:accent6>
      <a:hlink>
        <a:srgbClr val="CE1F75"/>
      </a:hlink>
      <a:folHlink>
        <a:srgbClr val="1A1918"/>
      </a:folHlink>
    </a:clrScheme>
    <a:fontScheme name="WFP Font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FP_PPT_TEMPLATE_EN_AN" id="{D95E6384-77FF-4F40-BB7D-59808860374A}" vid="{29B481C9-9577-864D-8E78-AB99D91429B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895</Words>
  <Application>Microsoft Office PowerPoint</Application>
  <PresentationFormat>Custom</PresentationFormat>
  <Paragraphs>121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di Office</vt:lpstr>
      <vt:lpstr>Summary of evidence on simplified approaches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 considerations</vt:lpstr>
      <vt:lpstr>Programming cost – general points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 slide Useful tips to correctly edit this powerpoint template</dc:title>
  <dc:creator>Helen CLARKE</dc:creator>
  <cp:lastModifiedBy>Erin Boyd</cp:lastModifiedBy>
  <cp:revision>24</cp:revision>
  <dcterms:created xsi:type="dcterms:W3CDTF">2018-08-20T09:35:59Z</dcterms:created>
  <dcterms:modified xsi:type="dcterms:W3CDTF">2019-07-03T07:30:45Z</dcterms:modified>
</cp:coreProperties>
</file>