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4.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notesSlides/notesSlide5.xml" ContentType="application/vnd.openxmlformats-officedocument.presentationml.notesSlide+xml"/>
  <Override PartName="/ppt/charts/chart12.xml" ContentType="application/vnd.openxmlformats-officedocument.drawingml.chart+xml"/>
  <Override PartName="/ppt/notesSlides/notesSlide6.xml" ContentType="application/vnd.openxmlformats-officedocument.presentationml.notesSlide+xml"/>
  <Override PartName="/ppt/charts/chart13.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8" r:id="rId4"/>
    <p:sldId id="259" r:id="rId5"/>
    <p:sldId id="267" r:id="rId6"/>
    <p:sldId id="285" r:id="rId7"/>
    <p:sldId id="261" r:id="rId8"/>
    <p:sldId id="260" r:id="rId9"/>
    <p:sldId id="268" r:id="rId10"/>
    <p:sldId id="269" r:id="rId11"/>
    <p:sldId id="262" r:id="rId12"/>
    <p:sldId id="270" r:id="rId13"/>
    <p:sldId id="271" r:id="rId14"/>
    <p:sldId id="280" r:id="rId15"/>
    <p:sldId id="272" r:id="rId16"/>
    <p:sldId id="273" r:id="rId17"/>
    <p:sldId id="274" r:id="rId18"/>
    <p:sldId id="275" r:id="rId19"/>
    <p:sldId id="276" r:id="rId20"/>
    <p:sldId id="277" r:id="rId21"/>
    <p:sldId id="278" r:id="rId22"/>
    <p:sldId id="284" r:id="rId23"/>
    <p:sldId id="286" r:id="rId24"/>
    <p:sldId id="287" r:id="rId25"/>
    <p:sldId id="281" r:id="rId26"/>
    <p:sldId id="265" r:id="rId27"/>
    <p:sldId id="264"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501" autoAdjust="0"/>
  </p:normalViewPr>
  <p:slideViewPr>
    <p:cSldViewPr>
      <p:cViewPr varScale="1">
        <p:scale>
          <a:sx n="48" d="100"/>
          <a:sy n="48" d="100"/>
        </p:scale>
        <p:origin x="1800" y="2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E:\GNC\GNC%20Meeting%20Brussels%20July%202019\HINI\Book1.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GNC\GNC%20Meeting%20Brussels%20July%202019\HINI\Book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dLbls>
          <c:showLegendKey val="0"/>
          <c:showVal val="0"/>
          <c:showCatName val="0"/>
          <c:showSerName val="0"/>
          <c:showPercent val="0"/>
          <c:showBubbleSize val="0"/>
          <c:showLeaderLines val="0"/>
        </c:dLbls>
        <c:firstSliceAng val="0"/>
      </c:pieChart>
    </c:plotArea>
    <c:legend>
      <c:legendPos val="r"/>
      <c:overlay val="0"/>
    </c:legend>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Pt>
            <c:idx val="0"/>
            <c:bubble3D val="0"/>
            <c:spPr>
              <a:solidFill>
                <a:srgbClr val="66FF99"/>
              </a:solidFill>
            </c:spPr>
            <c:extLst>
              <c:ext xmlns:c16="http://schemas.microsoft.com/office/drawing/2014/chart" uri="{C3380CC4-5D6E-409C-BE32-E72D297353CC}">
                <c16:uniqueId val="{00000001-08AB-405E-B9E4-605A14BD0515}"/>
              </c:ext>
            </c:extLst>
          </c:dPt>
          <c:dPt>
            <c:idx val="1"/>
            <c:bubble3D val="0"/>
            <c:spPr>
              <a:solidFill>
                <a:srgbClr val="FF0000"/>
              </a:solidFill>
            </c:spPr>
            <c:extLst>
              <c:ext xmlns:c16="http://schemas.microsoft.com/office/drawing/2014/chart" uri="{C3380CC4-5D6E-409C-BE32-E72D297353CC}">
                <c16:uniqueId val="{00000003-08AB-405E-B9E4-605A14BD0515}"/>
              </c:ext>
            </c:extLst>
          </c:dPt>
          <c:cat>
            <c:strRef>
              <c:f>[Book1]Sheet1!$G$11:$H$11</c:f>
              <c:strCache>
                <c:ptCount val="2"/>
                <c:pt idx="0">
                  <c:v>Yes</c:v>
                </c:pt>
                <c:pt idx="1">
                  <c:v>No </c:v>
                </c:pt>
              </c:strCache>
            </c:strRef>
          </c:cat>
          <c:val>
            <c:numRef>
              <c:f>[Book1]Sheet1!$G$12:$H$12</c:f>
              <c:numCache>
                <c:formatCode>General</c:formatCode>
                <c:ptCount val="2"/>
                <c:pt idx="0">
                  <c:v>14</c:v>
                </c:pt>
                <c:pt idx="1">
                  <c:v>1</c:v>
                </c:pt>
              </c:numCache>
            </c:numRef>
          </c:val>
          <c:extLst>
            <c:ext xmlns:c16="http://schemas.microsoft.com/office/drawing/2014/chart" uri="{C3380CC4-5D6E-409C-BE32-E72D297353CC}">
              <c16:uniqueId val="{00000004-08AB-405E-B9E4-605A14BD0515}"/>
            </c:ext>
          </c:extLst>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599721059972106"/>
          <c:y val="0.11749512638720989"/>
          <c:w val="0.67099265311501333"/>
          <c:h val="0.66542424935472277"/>
        </c:manualLayout>
      </c:layout>
      <c:pieChart>
        <c:varyColors val="1"/>
        <c:ser>
          <c:idx val="0"/>
          <c:order val="0"/>
          <c:dPt>
            <c:idx val="0"/>
            <c:bubble3D val="0"/>
            <c:spPr>
              <a:solidFill>
                <a:srgbClr val="66FF99"/>
              </a:solidFill>
            </c:spPr>
            <c:extLst>
              <c:ext xmlns:c16="http://schemas.microsoft.com/office/drawing/2014/chart" uri="{C3380CC4-5D6E-409C-BE32-E72D297353CC}">
                <c16:uniqueId val="{00000001-2A6F-43FE-AA72-8C518453D5B4}"/>
              </c:ext>
            </c:extLst>
          </c:dPt>
          <c:dPt>
            <c:idx val="1"/>
            <c:bubble3D val="0"/>
            <c:spPr>
              <a:solidFill>
                <a:srgbClr val="FF0000"/>
              </a:solidFill>
            </c:spPr>
            <c:extLst>
              <c:ext xmlns:c16="http://schemas.microsoft.com/office/drawing/2014/chart" uri="{C3380CC4-5D6E-409C-BE32-E72D297353CC}">
                <c16:uniqueId val="{00000003-2A6F-43FE-AA72-8C518453D5B4}"/>
              </c:ext>
            </c:extLst>
          </c:dPt>
          <c:cat>
            <c:strRef>
              <c:f>[Book1]Sheet1!$G$11:$H$11</c:f>
              <c:strCache>
                <c:ptCount val="2"/>
                <c:pt idx="0">
                  <c:v>Yes</c:v>
                </c:pt>
                <c:pt idx="1">
                  <c:v>No </c:v>
                </c:pt>
              </c:strCache>
            </c:strRef>
          </c:cat>
          <c:val>
            <c:numRef>
              <c:f>[Book1]Sheet1!$G$12:$H$12</c:f>
              <c:numCache>
                <c:formatCode>General</c:formatCode>
                <c:ptCount val="2"/>
                <c:pt idx="0">
                  <c:v>14</c:v>
                </c:pt>
                <c:pt idx="1">
                  <c:v>1</c:v>
                </c:pt>
              </c:numCache>
            </c:numRef>
          </c:val>
          <c:extLst>
            <c:ext xmlns:c16="http://schemas.microsoft.com/office/drawing/2014/chart" uri="{C3380CC4-5D6E-409C-BE32-E72D297353CC}">
              <c16:uniqueId val="{00000004-2A6F-43FE-AA72-8C518453D5B4}"/>
            </c:ext>
          </c:extLst>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Pt>
            <c:idx val="0"/>
            <c:bubble3D val="0"/>
            <c:spPr>
              <a:solidFill>
                <a:srgbClr val="66FF99"/>
              </a:solidFill>
            </c:spPr>
            <c:extLst>
              <c:ext xmlns:c16="http://schemas.microsoft.com/office/drawing/2014/chart" uri="{C3380CC4-5D6E-409C-BE32-E72D297353CC}">
                <c16:uniqueId val="{00000001-C849-4033-8027-F1E2B4DC6431}"/>
              </c:ext>
            </c:extLst>
          </c:dPt>
          <c:dPt>
            <c:idx val="1"/>
            <c:bubble3D val="0"/>
            <c:spPr>
              <a:solidFill>
                <a:srgbClr val="FF0000"/>
              </a:solidFill>
            </c:spPr>
            <c:extLst>
              <c:ext xmlns:c16="http://schemas.microsoft.com/office/drawing/2014/chart" uri="{C3380CC4-5D6E-409C-BE32-E72D297353CC}">
                <c16:uniqueId val="{00000003-C849-4033-8027-F1E2B4DC6431}"/>
              </c:ext>
            </c:extLst>
          </c:dPt>
          <c:cat>
            <c:strRef>
              <c:f>[Book1]Sheet1!$G$11:$H$11</c:f>
              <c:strCache>
                <c:ptCount val="2"/>
                <c:pt idx="0">
                  <c:v>Yes</c:v>
                </c:pt>
                <c:pt idx="1">
                  <c:v>No </c:v>
                </c:pt>
              </c:strCache>
            </c:strRef>
          </c:cat>
          <c:val>
            <c:numRef>
              <c:f>[Book1]Sheet1!$G$12:$H$12</c:f>
              <c:numCache>
                <c:formatCode>General</c:formatCode>
                <c:ptCount val="2"/>
                <c:pt idx="0">
                  <c:v>14</c:v>
                </c:pt>
                <c:pt idx="1">
                  <c:v>1</c:v>
                </c:pt>
              </c:numCache>
            </c:numRef>
          </c:val>
          <c:extLst>
            <c:ext xmlns:c16="http://schemas.microsoft.com/office/drawing/2014/chart" uri="{C3380CC4-5D6E-409C-BE32-E72D297353CC}">
              <c16:uniqueId val="{00000004-C849-4033-8027-F1E2B4DC6431}"/>
            </c:ext>
          </c:extLst>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explosion val="5"/>
          <c:dPt>
            <c:idx val="0"/>
            <c:bubble3D val="0"/>
            <c:spPr>
              <a:solidFill>
                <a:srgbClr val="66FF99"/>
              </a:solidFill>
            </c:spPr>
            <c:extLst>
              <c:ext xmlns:c16="http://schemas.microsoft.com/office/drawing/2014/chart" uri="{C3380CC4-5D6E-409C-BE32-E72D297353CC}">
                <c16:uniqueId val="{00000001-ACF4-424D-8815-8481F2D8746B}"/>
              </c:ext>
            </c:extLst>
          </c:dPt>
          <c:dPt>
            <c:idx val="1"/>
            <c:bubble3D val="0"/>
            <c:spPr>
              <a:solidFill>
                <a:srgbClr val="FF0000"/>
              </a:solidFill>
            </c:spPr>
            <c:extLst>
              <c:ext xmlns:c16="http://schemas.microsoft.com/office/drawing/2014/chart" uri="{C3380CC4-5D6E-409C-BE32-E72D297353CC}">
                <c16:uniqueId val="{00000003-ACF4-424D-8815-8481F2D8746B}"/>
              </c:ext>
            </c:extLst>
          </c:dPt>
          <c:cat>
            <c:strRef>
              <c:f>[Book1]Sheet1!$G$11:$H$11</c:f>
              <c:strCache>
                <c:ptCount val="2"/>
                <c:pt idx="0">
                  <c:v>Yes</c:v>
                </c:pt>
                <c:pt idx="1">
                  <c:v>No </c:v>
                </c:pt>
              </c:strCache>
            </c:strRef>
          </c:cat>
          <c:val>
            <c:numRef>
              <c:f>[Book1]Sheet1!$G$12:$H$12</c:f>
              <c:numCache>
                <c:formatCode>General</c:formatCode>
                <c:ptCount val="2"/>
                <c:pt idx="0">
                  <c:v>11</c:v>
                </c:pt>
                <c:pt idx="1">
                  <c:v>4</c:v>
                </c:pt>
              </c:numCache>
            </c:numRef>
          </c:val>
          <c:extLst>
            <c:ext xmlns:c16="http://schemas.microsoft.com/office/drawing/2014/chart" uri="{C3380CC4-5D6E-409C-BE32-E72D297353CC}">
              <c16:uniqueId val="{00000004-ACF4-424D-8815-8481F2D8746B}"/>
            </c:ext>
          </c:extLst>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916666666666668"/>
          <c:y val="0.11947197776748493"/>
          <c:w val="0.60106430446194226"/>
          <c:h val="0.70713447583757916"/>
        </c:manualLayout>
      </c:layout>
      <c:pieChart>
        <c:varyColors val="1"/>
        <c:ser>
          <c:idx val="0"/>
          <c:order val="0"/>
          <c:spPr>
            <a:noFill/>
          </c:spPr>
          <c:dPt>
            <c:idx val="0"/>
            <c:bubble3D val="0"/>
            <c:explosion val="21"/>
            <c:spPr>
              <a:solidFill>
                <a:srgbClr val="66FF99"/>
              </a:solidFill>
            </c:spPr>
            <c:extLst>
              <c:ext xmlns:c16="http://schemas.microsoft.com/office/drawing/2014/chart" uri="{C3380CC4-5D6E-409C-BE32-E72D297353CC}">
                <c16:uniqueId val="{00000001-9184-49FA-AE49-D1202523FEFB}"/>
              </c:ext>
            </c:extLst>
          </c:dPt>
          <c:dPt>
            <c:idx val="1"/>
            <c:bubble3D val="0"/>
            <c:spPr>
              <a:solidFill>
                <a:srgbClr val="FF0000"/>
              </a:solidFill>
            </c:spPr>
            <c:extLst>
              <c:ext xmlns:c16="http://schemas.microsoft.com/office/drawing/2014/chart" uri="{C3380CC4-5D6E-409C-BE32-E72D297353CC}">
                <c16:uniqueId val="{00000003-9184-49FA-AE49-D1202523FEFB}"/>
              </c:ext>
            </c:extLst>
          </c:dPt>
          <c:cat>
            <c:strRef>
              <c:f>Sheet1!$G$8:$H$8</c:f>
              <c:strCache>
                <c:ptCount val="2"/>
                <c:pt idx="0">
                  <c:v>Yes</c:v>
                </c:pt>
                <c:pt idx="1">
                  <c:v>No</c:v>
                </c:pt>
              </c:strCache>
            </c:strRef>
          </c:cat>
          <c:val>
            <c:numRef>
              <c:f>Sheet1!$G$9:$H$9</c:f>
              <c:numCache>
                <c:formatCode>General</c:formatCode>
                <c:ptCount val="2"/>
                <c:pt idx="0">
                  <c:v>5</c:v>
                </c:pt>
                <c:pt idx="1">
                  <c:v>10</c:v>
                </c:pt>
              </c:numCache>
            </c:numRef>
          </c:val>
          <c:extLst>
            <c:ext xmlns:c16="http://schemas.microsoft.com/office/drawing/2014/chart" uri="{C3380CC4-5D6E-409C-BE32-E72D297353CC}">
              <c16:uniqueId val="{00000004-9184-49FA-AE49-D1202523FEFB}"/>
            </c:ext>
          </c:extLst>
        </c:ser>
        <c:dLbls>
          <c:showLegendKey val="0"/>
          <c:showVal val="0"/>
          <c:showCatName val="0"/>
          <c:showSerName val="0"/>
          <c:showPercent val="0"/>
          <c:showBubbleSize val="0"/>
          <c:showLeaderLines val="1"/>
        </c:dLbls>
        <c:firstSliceAng val="0"/>
      </c:pieChart>
    </c:plotArea>
    <c:legend>
      <c:legendPos val="r"/>
      <c:layout>
        <c:manualLayout>
          <c:xMode val="edge"/>
          <c:yMode val="edge"/>
          <c:x val="0.79689763779527556"/>
          <c:y val="0.40155434614790791"/>
          <c:w val="0.13226902887139108"/>
          <c:h val="0.17728346456692914"/>
        </c:manualLayout>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dLbls>
          <c:showLegendKey val="0"/>
          <c:showVal val="0"/>
          <c:showCatName val="0"/>
          <c:showSerName val="0"/>
          <c:showPercent val="0"/>
          <c:showBubbleSize val="0"/>
          <c:showLeaderLines val="0"/>
        </c:dLbls>
        <c:firstSliceAng val="0"/>
      </c:pieChart>
    </c:plotArea>
    <c:legend>
      <c:legendPos val="r"/>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Pt>
            <c:idx val="0"/>
            <c:bubble3D val="0"/>
            <c:spPr>
              <a:solidFill>
                <a:srgbClr val="66FF99"/>
              </a:solidFill>
            </c:spPr>
            <c:extLst>
              <c:ext xmlns:c16="http://schemas.microsoft.com/office/drawing/2014/chart" uri="{C3380CC4-5D6E-409C-BE32-E72D297353CC}">
                <c16:uniqueId val="{00000001-6C3F-4C25-8655-4C17E074F2EE}"/>
              </c:ext>
            </c:extLst>
          </c:dPt>
          <c:dPt>
            <c:idx val="1"/>
            <c:bubble3D val="0"/>
            <c:spPr>
              <a:solidFill>
                <a:srgbClr val="FF0000"/>
              </a:solidFill>
            </c:spPr>
            <c:extLst>
              <c:ext xmlns:c16="http://schemas.microsoft.com/office/drawing/2014/chart" uri="{C3380CC4-5D6E-409C-BE32-E72D297353CC}">
                <c16:uniqueId val="{00000003-6C3F-4C25-8655-4C17E074F2EE}"/>
              </c:ext>
            </c:extLst>
          </c:dPt>
          <c:cat>
            <c:strRef>
              <c:f>[Book1]Sheet1!$G$11:$H$11</c:f>
              <c:strCache>
                <c:ptCount val="2"/>
                <c:pt idx="0">
                  <c:v>Yes</c:v>
                </c:pt>
                <c:pt idx="1">
                  <c:v>No </c:v>
                </c:pt>
              </c:strCache>
            </c:strRef>
          </c:cat>
          <c:val>
            <c:numRef>
              <c:f>[Book1]Sheet1!$G$12:$H$12</c:f>
              <c:numCache>
                <c:formatCode>General</c:formatCode>
                <c:ptCount val="2"/>
                <c:pt idx="0">
                  <c:v>13</c:v>
                </c:pt>
                <c:pt idx="1">
                  <c:v>2</c:v>
                </c:pt>
              </c:numCache>
            </c:numRef>
          </c:val>
          <c:extLst>
            <c:ext xmlns:c16="http://schemas.microsoft.com/office/drawing/2014/chart" uri="{C3380CC4-5D6E-409C-BE32-E72D297353CC}">
              <c16:uniqueId val="{00000004-6C3F-4C25-8655-4C17E074F2EE}"/>
            </c:ext>
          </c:extLst>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Pt>
            <c:idx val="0"/>
            <c:bubble3D val="0"/>
            <c:spPr>
              <a:solidFill>
                <a:srgbClr val="66FF99"/>
              </a:solidFill>
            </c:spPr>
            <c:extLst>
              <c:ext xmlns:c16="http://schemas.microsoft.com/office/drawing/2014/chart" uri="{C3380CC4-5D6E-409C-BE32-E72D297353CC}">
                <c16:uniqueId val="{00000001-6B3F-4E94-A752-C25A8B0834FE}"/>
              </c:ext>
            </c:extLst>
          </c:dPt>
          <c:dPt>
            <c:idx val="1"/>
            <c:bubble3D val="0"/>
            <c:spPr>
              <a:solidFill>
                <a:srgbClr val="FF0000"/>
              </a:solidFill>
            </c:spPr>
            <c:extLst>
              <c:ext xmlns:c16="http://schemas.microsoft.com/office/drawing/2014/chart" uri="{C3380CC4-5D6E-409C-BE32-E72D297353CC}">
                <c16:uniqueId val="{00000003-6B3F-4E94-A752-C25A8B0834FE}"/>
              </c:ext>
            </c:extLst>
          </c:dPt>
          <c:cat>
            <c:strRef>
              <c:f>[Book1]Sheet1!$G$11:$H$11</c:f>
              <c:strCache>
                <c:ptCount val="2"/>
                <c:pt idx="0">
                  <c:v>Yes</c:v>
                </c:pt>
                <c:pt idx="1">
                  <c:v>No </c:v>
                </c:pt>
              </c:strCache>
            </c:strRef>
          </c:cat>
          <c:val>
            <c:numRef>
              <c:f>[Book1]Sheet1!$G$12:$H$12</c:f>
              <c:numCache>
                <c:formatCode>General</c:formatCode>
                <c:ptCount val="2"/>
                <c:pt idx="0">
                  <c:v>0</c:v>
                </c:pt>
                <c:pt idx="1">
                  <c:v>15</c:v>
                </c:pt>
              </c:numCache>
            </c:numRef>
          </c:val>
          <c:extLst>
            <c:ext xmlns:c16="http://schemas.microsoft.com/office/drawing/2014/chart" uri="{C3380CC4-5D6E-409C-BE32-E72D297353CC}">
              <c16:uniqueId val="{00000004-6B3F-4E94-A752-C25A8B0834FE}"/>
            </c:ext>
          </c:extLst>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07241006638876"/>
          <c:y val="0"/>
          <c:w val="0.50980392156862742"/>
          <c:h val="0.82539682539682535"/>
        </c:manualLayout>
      </c:layout>
      <c:pieChart>
        <c:varyColors val="1"/>
        <c:ser>
          <c:idx val="0"/>
          <c:order val="0"/>
          <c:spPr>
            <a:noFill/>
          </c:spPr>
          <c:dPt>
            <c:idx val="0"/>
            <c:bubble3D val="0"/>
            <c:explosion val="30"/>
            <c:spPr>
              <a:solidFill>
                <a:srgbClr val="66FF99"/>
              </a:solidFill>
            </c:spPr>
            <c:extLst>
              <c:ext xmlns:c16="http://schemas.microsoft.com/office/drawing/2014/chart" uri="{C3380CC4-5D6E-409C-BE32-E72D297353CC}">
                <c16:uniqueId val="{00000001-EFE6-4B70-880F-B4113744288C}"/>
              </c:ext>
            </c:extLst>
          </c:dPt>
          <c:dPt>
            <c:idx val="1"/>
            <c:bubble3D val="0"/>
            <c:spPr>
              <a:solidFill>
                <a:srgbClr val="FF0000"/>
              </a:solidFill>
            </c:spPr>
            <c:extLst>
              <c:ext xmlns:c16="http://schemas.microsoft.com/office/drawing/2014/chart" uri="{C3380CC4-5D6E-409C-BE32-E72D297353CC}">
                <c16:uniqueId val="{00000003-EFE6-4B70-880F-B4113744288C}"/>
              </c:ext>
            </c:extLst>
          </c:dPt>
          <c:cat>
            <c:strRef>
              <c:f>[Book1]Sheet1!$G$8:$H$8</c:f>
              <c:strCache>
                <c:ptCount val="2"/>
                <c:pt idx="0">
                  <c:v>Yes</c:v>
                </c:pt>
                <c:pt idx="1">
                  <c:v>No</c:v>
                </c:pt>
              </c:strCache>
            </c:strRef>
          </c:cat>
          <c:val>
            <c:numRef>
              <c:f>[Book1]Sheet1!$G$9:$H$9</c:f>
              <c:numCache>
                <c:formatCode>General</c:formatCode>
                <c:ptCount val="2"/>
                <c:pt idx="0">
                  <c:v>10</c:v>
                </c:pt>
                <c:pt idx="1">
                  <c:v>5</c:v>
                </c:pt>
              </c:numCache>
            </c:numRef>
          </c:val>
          <c:extLst>
            <c:ext xmlns:c16="http://schemas.microsoft.com/office/drawing/2014/chart" uri="{C3380CC4-5D6E-409C-BE32-E72D297353CC}">
              <c16:uniqueId val="{00000004-EFE6-4B70-880F-B4113744288C}"/>
            </c:ext>
          </c:extLst>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Pt>
            <c:idx val="0"/>
            <c:bubble3D val="0"/>
            <c:spPr>
              <a:solidFill>
                <a:srgbClr val="66FF99"/>
              </a:solidFill>
            </c:spPr>
            <c:extLst>
              <c:ext xmlns:c16="http://schemas.microsoft.com/office/drawing/2014/chart" uri="{C3380CC4-5D6E-409C-BE32-E72D297353CC}">
                <c16:uniqueId val="{00000001-D043-4711-BDE3-3C65CF2BFF93}"/>
              </c:ext>
            </c:extLst>
          </c:dPt>
          <c:dPt>
            <c:idx val="1"/>
            <c:bubble3D val="0"/>
            <c:spPr>
              <a:solidFill>
                <a:srgbClr val="FF0000"/>
              </a:solidFill>
            </c:spPr>
            <c:extLst>
              <c:ext xmlns:c16="http://schemas.microsoft.com/office/drawing/2014/chart" uri="{C3380CC4-5D6E-409C-BE32-E72D297353CC}">
                <c16:uniqueId val="{00000003-D043-4711-BDE3-3C65CF2BFF93}"/>
              </c:ext>
            </c:extLst>
          </c:dPt>
          <c:cat>
            <c:strRef>
              <c:f>[Book1]Sheet1!$G$11:$H$11</c:f>
              <c:strCache>
                <c:ptCount val="2"/>
                <c:pt idx="0">
                  <c:v>Yes</c:v>
                </c:pt>
                <c:pt idx="1">
                  <c:v>No </c:v>
                </c:pt>
              </c:strCache>
            </c:strRef>
          </c:cat>
          <c:val>
            <c:numRef>
              <c:f>[Book1]Sheet1!$G$12:$H$12</c:f>
              <c:numCache>
                <c:formatCode>General</c:formatCode>
                <c:ptCount val="2"/>
                <c:pt idx="0">
                  <c:v>14</c:v>
                </c:pt>
                <c:pt idx="1">
                  <c:v>1</c:v>
                </c:pt>
              </c:numCache>
            </c:numRef>
          </c:val>
          <c:extLst>
            <c:ext xmlns:c16="http://schemas.microsoft.com/office/drawing/2014/chart" uri="{C3380CC4-5D6E-409C-BE32-E72D297353CC}">
              <c16:uniqueId val="{00000004-D043-4711-BDE3-3C65CF2BFF93}"/>
            </c:ext>
          </c:extLst>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Pt>
            <c:idx val="0"/>
            <c:bubble3D val="0"/>
            <c:spPr>
              <a:solidFill>
                <a:srgbClr val="66FF99"/>
              </a:solidFill>
            </c:spPr>
            <c:extLst>
              <c:ext xmlns:c16="http://schemas.microsoft.com/office/drawing/2014/chart" uri="{C3380CC4-5D6E-409C-BE32-E72D297353CC}">
                <c16:uniqueId val="{00000001-7C00-4EDD-8E29-D65A9874A460}"/>
              </c:ext>
            </c:extLst>
          </c:dPt>
          <c:dPt>
            <c:idx val="1"/>
            <c:bubble3D val="0"/>
            <c:spPr>
              <a:solidFill>
                <a:srgbClr val="FF0000"/>
              </a:solidFill>
            </c:spPr>
            <c:extLst>
              <c:ext xmlns:c16="http://schemas.microsoft.com/office/drawing/2014/chart" uri="{C3380CC4-5D6E-409C-BE32-E72D297353CC}">
                <c16:uniqueId val="{00000003-7C00-4EDD-8E29-D65A9874A460}"/>
              </c:ext>
            </c:extLst>
          </c:dPt>
          <c:cat>
            <c:strRef>
              <c:f>[Book1]Sheet1!$G$11:$H$11</c:f>
              <c:strCache>
                <c:ptCount val="2"/>
                <c:pt idx="0">
                  <c:v>Yes</c:v>
                </c:pt>
                <c:pt idx="1">
                  <c:v>No </c:v>
                </c:pt>
              </c:strCache>
            </c:strRef>
          </c:cat>
          <c:val>
            <c:numRef>
              <c:f>[Book1]Sheet1!$G$12:$H$12</c:f>
              <c:numCache>
                <c:formatCode>General</c:formatCode>
                <c:ptCount val="2"/>
                <c:pt idx="0">
                  <c:v>2</c:v>
                </c:pt>
                <c:pt idx="1">
                  <c:v>13</c:v>
                </c:pt>
              </c:numCache>
            </c:numRef>
          </c:val>
          <c:extLst>
            <c:ext xmlns:c16="http://schemas.microsoft.com/office/drawing/2014/chart" uri="{C3380CC4-5D6E-409C-BE32-E72D297353CC}">
              <c16:uniqueId val="{00000004-7C00-4EDD-8E29-D65A9874A460}"/>
            </c:ext>
          </c:extLst>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831241283124128"/>
          <c:y val="6.2170091809063299E-2"/>
          <c:w val="0.67099265311501333"/>
          <c:h val="0.66542424935472277"/>
        </c:manualLayout>
      </c:layout>
      <c:pieChart>
        <c:varyColors val="1"/>
        <c:ser>
          <c:idx val="0"/>
          <c:order val="0"/>
          <c:explosion val="12"/>
          <c:dPt>
            <c:idx val="0"/>
            <c:bubble3D val="0"/>
            <c:spPr>
              <a:solidFill>
                <a:srgbClr val="66FF99"/>
              </a:solidFill>
            </c:spPr>
            <c:extLst>
              <c:ext xmlns:c16="http://schemas.microsoft.com/office/drawing/2014/chart" uri="{C3380CC4-5D6E-409C-BE32-E72D297353CC}">
                <c16:uniqueId val="{00000001-3429-45EE-ACD9-0BD47940384E}"/>
              </c:ext>
            </c:extLst>
          </c:dPt>
          <c:dPt>
            <c:idx val="1"/>
            <c:bubble3D val="0"/>
            <c:spPr>
              <a:solidFill>
                <a:srgbClr val="FF0000"/>
              </a:solidFill>
            </c:spPr>
            <c:extLst>
              <c:ext xmlns:c16="http://schemas.microsoft.com/office/drawing/2014/chart" uri="{C3380CC4-5D6E-409C-BE32-E72D297353CC}">
                <c16:uniqueId val="{00000003-3429-45EE-ACD9-0BD47940384E}"/>
              </c:ext>
            </c:extLst>
          </c:dPt>
          <c:cat>
            <c:strRef>
              <c:f>[Book1]Sheet1!$G$11:$H$11</c:f>
              <c:strCache>
                <c:ptCount val="2"/>
                <c:pt idx="0">
                  <c:v>Yes</c:v>
                </c:pt>
                <c:pt idx="1">
                  <c:v>No </c:v>
                </c:pt>
              </c:strCache>
            </c:strRef>
          </c:cat>
          <c:val>
            <c:numRef>
              <c:f>[Book1]Sheet1!$G$12:$H$12</c:f>
              <c:numCache>
                <c:formatCode>General</c:formatCode>
                <c:ptCount val="2"/>
                <c:pt idx="0">
                  <c:v>15</c:v>
                </c:pt>
                <c:pt idx="1">
                  <c:v>0</c:v>
                </c:pt>
              </c:numCache>
            </c:numRef>
          </c:val>
          <c:extLst>
            <c:ext xmlns:c16="http://schemas.microsoft.com/office/drawing/2014/chart" uri="{C3380CC4-5D6E-409C-BE32-E72D297353CC}">
              <c16:uniqueId val="{00000004-3429-45EE-ACD9-0BD47940384E}"/>
            </c:ext>
          </c:extLst>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75E8F6-5FD1-47CF-A7AF-7899B6C9A91A}" type="datetimeFigureOut">
              <a:rPr lang="en-US" smtClean="0"/>
              <a:t>7/3/2019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571829-C064-41C9-9020-F685D88C8AD0}" type="slidenum">
              <a:rPr lang="en-US" smtClean="0"/>
              <a:t>‹#›</a:t>
            </a:fld>
            <a:endParaRPr lang="en-US"/>
          </a:p>
        </p:txBody>
      </p:sp>
    </p:spTree>
    <p:extLst>
      <p:ext uri="{BB962C8B-B14F-4D97-AF65-F5344CB8AC3E}">
        <p14:creationId xmlns:p14="http://schemas.microsoft.com/office/powerpoint/2010/main" val="24900952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2008 Series identified the need to focus on the crucial period from conception to a child’s second birthday—the 1000 days in which good nutrition and healthy growth have lasting benefits throughout life. The Series also called for greater priority for national nutrition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stronger integration with health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enhanced intersectoral approaches, and more focus and coordination in the global nutrition system of international agencies, donors, academia, civil society, and the private sector. </a:t>
            </a:r>
            <a:endParaRPr lang="en-US" dirty="0"/>
          </a:p>
        </p:txBody>
      </p:sp>
      <p:sp>
        <p:nvSpPr>
          <p:cNvPr id="4" name="Slide Number Placeholder 3"/>
          <p:cNvSpPr>
            <a:spLocks noGrp="1"/>
          </p:cNvSpPr>
          <p:nvPr>
            <p:ph type="sldNum" sz="quarter" idx="5"/>
          </p:nvPr>
        </p:nvSpPr>
        <p:spPr/>
        <p:txBody>
          <a:bodyPr/>
          <a:lstStyle/>
          <a:p>
            <a:fld id="{03571829-C064-41C9-9020-F685D88C8AD0}" type="slidenum">
              <a:rPr lang="en-US" smtClean="0"/>
              <a:t>3</a:t>
            </a:fld>
            <a:endParaRPr lang="en-US"/>
          </a:p>
        </p:txBody>
      </p:sp>
    </p:spTree>
    <p:extLst>
      <p:ext uri="{BB962C8B-B14F-4D97-AF65-F5344CB8AC3E}">
        <p14:creationId xmlns:p14="http://schemas.microsoft.com/office/powerpoint/2010/main" val="33595559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571829-C064-41C9-9020-F685D88C8AD0}" type="slidenum">
              <a:rPr lang="en-US" smtClean="0"/>
              <a:t>27</a:t>
            </a:fld>
            <a:endParaRPr lang="en-US"/>
          </a:p>
        </p:txBody>
      </p:sp>
    </p:spTree>
    <p:extLst>
      <p:ext uri="{BB962C8B-B14F-4D97-AF65-F5344CB8AC3E}">
        <p14:creationId xmlns:p14="http://schemas.microsoft.com/office/powerpoint/2010/main" val="901151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5 years after the initial series, we re-evaluate the problems of maternal and child undernutrition and also examine the growing problems of overweight and obesity for women and children and their consequences in low-income and middle-income countries (LMICs). Many of these countries are said to have the double burden of malnutrition— continued stunting of growth and deficiencies of essential nutrients along with the emerging issue of obesity. We also assess national progress in nutrition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and international efforts toward previous recommendations. </a:t>
            </a:r>
          </a:p>
          <a:p>
            <a:r>
              <a:rPr lang="en-US" sz="1200" b="0" i="0" u="none" strike="noStrike" kern="1200" baseline="0" dirty="0">
                <a:solidFill>
                  <a:schemeClr val="tx1"/>
                </a:solidFill>
                <a:latin typeface="+mn-lt"/>
                <a:ea typeface="+mn-ea"/>
                <a:cs typeface="+mn-cs"/>
              </a:rPr>
              <a:t>The first paper6 examines the prevalence and consequences of nutritional conditions during the life course from adolescence (for girls) through pregnancy to childhood and discusses the implications for adult health. The second paper7 covers the evidence supporting nutrition-specific interventions and the health outcomes and cost of increasing their population coverage. The third paper8 examines nutrition-sensitive interventions and approaches and their potential to improve nutrition. The fourth paper9 discusses the features of an enabling environment that are needed to provide support for nutrition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and how they can be </a:t>
            </a:r>
            <a:r>
              <a:rPr lang="en-US" sz="1200" b="0" i="0" u="none" strike="noStrike" kern="1200" baseline="0" dirty="0" err="1">
                <a:solidFill>
                  <a:schemeClr val="tx1"/>
                </a:solidFill>
                <a:latin typeface="+mn-lt"/>
                <a:ea typeface="+mn-ea"/>
                <a:cs typeface="+mn-cs"/>
              </a:rPr>
              <a:t>favourably</a:t>
            </a:r>
            <a:r>
              <a:rPr lang="en-US" sz="1200" b="0" i="0" u="none" strike="noStrike" kern="1200" baseline="0" dirty="0">
                <a:solidFill>
                  <a:schemeClr val="tx1"/>
                </a:solidFill>
                <a:latin typeface="+mn-lt"/>
                <a:ea typeface="+mn-ea"/>
                <a:cs typeface="+mn-cs"/>
              </a:rPr>
              <a:t> influenced. A set of Comments10–15 examine what is currently being done, and what should be done nationally and internationally to address nutritional and developmental needs of women and children in LMICs. </a:t>
            </a:r>
            <a:endParaRPr lang="en-US" dirty="0"/>
          </a:p>
        </p:txBody>
      </p:sp>
      <p:sp>
        <p:nvSpPr>
          <p:cNvPr id="4" name="Slide Number Placeholder 3"/>
          <p:cNvSpPr>
            <a:spLocks noGrp="1"/>
          </p:cNvSpPr>
          <p:nvPr>
            <p:ph type="sldNum" sz="quarter" idx="5"/>
          </p:nvPr>
        </p:nvSpPr>
        <p:spPr/>
        <p:txBody>
          <a:bodyPr/>
          <a:lstStyle/>
          <a:p>
            <a:fld id="{03571829-C064-41C9-9020-F685D88C8AD0}" type="slidenum">
              <a:rPr lang="en-US" smtClean="0"/>
              <a:t>4</a:t>
            </a:fld>
            <a:endParaRPr lang="en-US"/>
          </a:p>
        </p:txBody>
      </p:sp>
    </p:spTree>
    <p:extLst>
      <p:ext uri="{BB962C8B-B14F-4D97-AF65-F5344CB8AC3E}">
        <p14:creationId xmlns:p14="http://schemas.microsoft.com/office/powerpoint/2010/main" val="2405381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HINIs are in line with the nutrition specific interventions described in paper number 2 of the maternal and child nutrition Lancet series </a:t>
            </a:r>
          </a:p>
        </p:txBody>
      </p:sp>
      <p:sp>
        <p:nvSpPr>
          <p:cNvPr id="4" name="Slide Number Placeholder 3"/>
          <p:cNvSpPr>
            <a:spLocks noGrp="1"/>
          </p:cNvSpPr>
          <p:nvPr>
            <p:ph type="sldNum" sz="quarter" idx="5"/>
          </p:nvPr>
        </p:nvSpPr>
        <p:spPr/>
        <p:txBody>
          <a:bodyPr/>
          <a:lstStyle/>
          <a:p>
            <a:fld id="{03571829-C064-41C9-9020-F685D88C8AD0}" type="slidenum">
              <a:rPr lang="en-US" smtClean="0"/>
              <a:t>5</a:t>
            </a:fld>
            <a:endParaRPr lang="en-US"/>
          </a:p>
        </p:txBody>
      </p:sp>
    </p:spTree>
    <p:extLst>
      <p:ext uri="{BB962C8B-B14F-4D97-AF65-F5344CB8AC3E}">
        <p14:creationId xmlns:p14="http://schemas.microsoft.com/office/powerpoint/2010/main" val="1086411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Cameroon: Supplementation started in September 2018 </a:t>
            </a:r>
          </a:p>
        </p:txBody>
      </p:sp>
      <p:sp>
        <p:nvSpPr>
          <p:cNvPr id="4" name="Slide Number Placeholder 3"/>
          <p:cNvSpPr>
            <a:spLocks noGrp="1"/>
          </p:cNvSpPr>
          <p:nvPr>
            <p:ph type="sldNum" sz="quarter" idx="5"/>
          </p:nvPr>
        </p:nvSpPr>
        <p:spPr/>
        <p:txBody>
          <a:bodyPr/>
          <a:lstStyle/>
          <a:p>
            <a:fld id="{03571829-C064-41C9-9020-F685D88C8AD0}" type="slidenum">
              <a:rPr lang="en-US" smtClean="0"/>
              <a:t>14</a:t>
            </a:fld>
            <a:endParaRPr lang="en-US"/>
          </a:p>
        </p:txBody>
      </p:sp>
    </p:spTree>
    <p:extLst>
      <p:ext uri="{BB962C8B-B14F-4D97-AF65-F5344CB8AC3E}">
        <p14:creationId xmlns:p14="http://schemas.microsoft.com/office/powerpoint/2010/main" val="470061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Also note, in Cameroon we have several emergencies as below but the cluster was only activated in the for the NWSW anglophone crisis.</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South-West and North-West regions of Cameroon and its characterized by numerous abuses and violations of human rights leading to displacements.</a:t>
            </a:r>
          </a:p>
          <a:p>
            <a:r>
              <a:rPr lang="en-US" sz="1200" b="0" i="0" kern="1200" dirty="0">
                <a:solidFill>
                  <a:schemeClr val="tx1"/>
                </a:solidFill>
                <a:effectLst/>
                <a:latin typeface="+mn-lt"/>
                <a:ea typeface="+mn-ea"/>
                <a:cs typeface="+mn-cs"/>
              </a:rPr>
              <a:t>Far North crises , where nearly half a million people are displaced and this is due to an upsurge in violence in eastern Nigeria. This has resulted to about 35,000 people to flee their villages in find refuge in Cameroon.</a:t>
            </a:r>
          </a:p>
          <a:p>
            <a:r>
              <a:rPr lang="en-US" sz="1200" b="0" i="0" kern="1200" dirty="0">
                <a:solidFill>
                  <a:schemeClr val="tx1"/>
                </a:solidFill>
                <a:effectLst/>
                <a:latin typeface="+mn-lt"/>
                <a:ea typeface="+mn-ea"/>
                <a:cs typeface="+mn-cs"/>
              </a:rPr>
              <a:t>East, North and </a:t>
            </a:r>
            <a:r>
              <a:rPr lang="en-US" sz="1200" b="0" i="0" kern="1200" dirty="0" err="1">
                <a:solidFill>
                  <a:schemeClr val="tx1"/>
                </a:solidFill>
                <a:effectLst/>
                <a:latin typeface="+mn-lt"/>
                <a:ea typeface="+mn-ea"/>
                <a:cs typeface="+mn-cs"/>
              </a:rPr>
              <a:t>Adamaoua</a:t>
            </a:r>
            <a:r>
              <a:rPr lang="en-US" sz="1200" b="0" i="0" kern="1200" dirty="0">
                <a:solidFill>
                  <a:schemeClr val="tx1"/>
                </a:solidFill>
                <a:effectLst/>
                <a:latin typeface="+mn-lt"/>
                <a:ea typeface="+mn-ea"/>
                <a:cs typeface="+mn-cs"/>
              </a:rPr>
              <a:t> - 252,000 Central African refugees seeking refuge in Cameroon.</a:t>
            </a:r>
          </a:p>
          <a:p>
            <a:r>
              <a:rPr lang="en-US" sz="1200" b="0" i="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03571829-C064-41C9-9020-F685D88C8AD0}" type="slidenum">
              <a:rPr lang="en-US" smtClean="0"/>
              <a:t>20</a:t>
            </a:fld>
            <a:endParaRPr lang="en-US"/>
          </a:p>
        </p:txBody>
      </p:sp>
    </p:spTree>
    <p:extLst>
      <p:ext uri="{BB962C8B-B14F-4D97-AF65-F5344CB8AC3E}">
        <p14:creationId xmlns:p14="http://schemas.microsoft.com/office/powerpoint/2010/main" val="14172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Limitations: we do not know what actions are taken and with which sectors- or which are the sector prioritized?</a:t>
            </a:r>
            <a:endParaRPr lang="en-US" dirty="0"/>
          </a:p>
        </p:txBody>
      </p:sp>
      <p:sp>
        <p:nvSpPr>
          <p:cNvPr id="4" name="Slide Number Placeholder 3"/>
          <p:cNvSpPr>
            <a:spLocks noGrp="1"/>
          </p:cNvSpPr>
          <p:nvPr>
            <p:ph type="sldNum" sz="quarter" idx="5"/>
          </p:nvPr>
        </p:nvSpPr>
        <p:spPr/>
        <p:txBody>
          <a:bodyPr/>
          <a:lstStyle/>
          <a:p>
            <a:fld id="{03571829-C064-41C9-9020-F685D88C8AD0}" type="slidenum">
              <a:rPr lang="en-US" smtClean="0"/>
              <a:t>21</a:t>
            </a:fld>
            <a:endParaRPr lang="en-US"/>
          </a:p>
        </p:txBody>
      </p:sp>
    </p:spTree>
    <p:extLst>
      <p:ext uri="{BB962C8B-B14F-4D97-AF65-F5344CB8AC3E}">
        <p14:creationId xmlns:p14="http://schemas.microsoft.com/office/powerpoint/2010/main" val="1711083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03571829-C064-41C9-9020-F685D88C8AD0}" type="slidenum">
              <a:rPr lang="en-US" smtClean="0"/>
              <a:t>22</a:t>
            </a:fld>
            <a:endParaRPr lang="en-US"/>
          </a:p>
        </p:txBody>
      </p:sp>
    </p:spTree>
    <p:extLst>
      <p:ext uri="{BB962C8B-B14F-4D97-AF65-F5344CB8AC3E}">
        <p14:creationId xmlns:p14="http://schemas.microsoft.com/office/powerpoint/2010/main" val="3950873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although 1000 day window of opportunity is highlight in the framework, there has been not discussion within the GNC whether this is applicable in emergencies – but the answer seems to be yes given there is both stunting and wasting as well as micronutrient deficiency co-existing in emergency situations that we work in.</a:t>
            </a:r>
          </a:p>
          <a:p>
            <a:endParaRPr lang="en-US" dirty="0"/>
          </a:p>
        </p:txBody>
      </p:sp>
      <p:sp>
        <p:nvSpPr>
          <p:cNvPr id="4" name="Slide Number Placeholder 3"/>
          <p:cNvSpPr>
            <a:spLocks noGrp="1"/>
          </p:cNvSpPr>
          <p:nvPr>
            <p:ph type="sldNum" sz="quarter" idx="5"/>
          </p:nvPr>
        </p:nvSpPr>
        <p:spPr/>
        <p:txBody>
          <a:bodyPr/>
          <a:lstStyle/>
          <a:p>
            <a:fld id="{03571829-C064-41C9-9020-F685D88C8AD0}" type="slidenum">
              <a:rPr lang="en-US" smtClean="0"/>
              <a:t>25</a:t>
            </a:fld>
            <a:endParaRPr lang="en-US"/>
          </a:p>
        </p:txBody>
      </p:sp>
    </p:spTree>
    <p:extLst>
      <p:ext uri="{BB962C8B-B14F-4D97-AF65-F5344CB8AC3E}">
        <p14:creationId xmlns:p14="http://schemas.microsoft.com/office/powerpoint/2010/main" val="40528734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sharing the finding at country level, you need to out the framework back and say where the focus of the NIE response is which is mainly on CMAM and much less on IYCF and the other interventions.</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t>Global coordination between sector, should it not be national and subnational level</a:t>
            </a:r>
          </a:p>
          <a:p>
            <a:endParaRPr lang="en-US" dirty="0"/>
          </a:p>
        </p:txBody>
      </p:sp>
      <p:sp>
        <p:nvSpPr>
          <p:cNvPr id="4" name="Slide Number Placeholder 3"/>
          <p:cNvSpPr>
            <a:spLocks noGrp="1"/>
          </p:cNvSpPr>
          <p:nvPr>
            <p:ph type="sldNum" sz="quarter" idx="5"/>
          </p:nvPr>
        </p:nvSpPr>
        <p:spPr/>
        <p:txBody>
          <a:bodyPr/>
          <a:lstStyle/>
          <a:p>
            <a:fld id="{03571829-C064-41C9-9020-F685D88C8AD0}" type="slidenum">
              <a:rPr lang="en-US" smtClean="0"/>
              <a:t>26</a:t>
            </a:fld>
            <a:endParaRPr lang="en-US"/>
          </a:p>
        </p:txBody>
      </p:sp>
    </p:spTree>
    <p:extLst>
      <p:ext uri="{BB962C8B-B14F-4D97-AF65-F5344CB8AC3E}">
        <p14:creationId xmlns:p14="http://schemas.microsoft.com/office/powerpoint/2010/main" val="3946722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98CCF05-4416-40F5-B4DA-32CE3173170B}" type="datetimeFigureOut">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0DFCEE-8E31-4B94-AF37-C44175525BEF}" type="slidenum">
              <a:rPr lang="en-US" smtClean="0"/>
              <a:t>‹#›</a:t>
            </a:fld>
            <a:endParaRPr lang="en-US"/>
          </a:p>
        </p:txBody>
      </p:sp>
    </p:spTree>
    <p:extLst>
      <p:ext uri="{BB962C8B-B14F-4D97-AF65-F5344CB8AC3E}">
        <p14:creationId xmlns:p14="http://schemas.microsoft.com/office/powerpoint/2010/main" val="524323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8CCF05-4416-40F5-B4DA-32CE3173170B}" type="datetimeFigureOut">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0DFCEE-8E31-4B94-AF37-C44175525BEF}" type="slidenum">
              <a:rPr lang="en-US" smtClean="0"/>
              <a:t>‹#›</a:t>
            </a:fld>
            <a:endParaRPr lang="en-US"/>
          </a:p>
        </p:txBody>
      </p:sp>
    </p:spTree>
    <p:extLst>
      <p:ext uri="{BB962C8B-B14F-4D97-AF65-F5344CB8AC3E}">
        <p14:creationId xmlns:p14="http://schemas.microsoft.com/office/powerpoint/2010/main" val="2140240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8CCF05-4416-40F5-B4DA-32CE3173170B}" type="datetimeFigureOut">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0DFCEE-8E31-4B94-AF37-C44175525BEF}" type="slidenum">
              <a:rPr lang="en-US" smtClean="0"/>
              <a:t>‹#›</a:t>
            </a:fld>
            <a:endParaRPr lang="en-US"/>
          </a:p>
        </p:txBody>
      </p:sp>
    </p:spTree>
    <p:extLst>
      <p:ext uri="{BB962C8B-B14F-4D97-AF65-F5344CB8AC3E}">
        <p14:creationId xmlns:p14="http://schemas.microsoft.com/office/powerpoint/2010/main" val="767642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8CCF05-4416-40F5-B4DA-32CE3173170B}" type="datetimeFigureOut">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0DFCEE-8E31-4B94-AF37-C44175525BEF}" type="slidenum">
              <a:rPr lang="en-US" smtClean="0"/>
              <a:t>‹#›</a:t>
            </a:fld>
            <a:endParaRPr lang="en-US"/>
          </a:p>
        </p:txBody>
      </p:sp>
    </p:spTree>
    <p:extLst>
      <p:ext uri="{BB962C8B-B14F-4D97-AF65-F5344CB8AC3E}">
        <p14:creationId xmlns:p14="http://schemas.microsoft.com/office/powerpoint/2010/main" val="151940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8CCF05-4416-40F5-B4DA-32CE3173170B}" type="datetimeFigureOut">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0DFCEE-8E31-4B94-AF37-C44175525BEF}" type="slidenum">
              <a:rPr lang="en-US" smtClean="0"/>
              <a:t>‹#›</a:t>
            </a:fld>
            <a:endParaRPr lang="en-US"/>
          </a:p>
        </p:txBody>
      </p:sp>
    </p:spTree>
    <p:extLst>
      <p:ext uri="{BB962C8B-B14F-4D97-AF65-F5344CB8AC3E}">
        <p14:creationId xmlns:p14="http://schemas.microsoft.com/office/powerpoint/2010/main" val="3733603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98CCF05-4416-40F5-B4DA-32CE3173170B}" type="datetimeFigureOut">
              <a:rPr lang="en-US" smtClean="0"/>
              <a:t>7/3/2019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0DFCEE-8E31-4B94-AF37-C44175525BEF}" type="slidenum">
              <a:rPr lang="en-US" smtClean="0"/>
              <a:t>‹#›</a:t>
            </a:fld>
            <a:endParaRPr lang="en-US"/>
          </a:p>
        </p:txBody>
      </p:sp>
    </p:spTree>
    <p:extLst>
      <p:ext uri="{BB962C8B-B14F-4D97-AF65-F5344CB8AC3E}">
        <p14:creationId xmlns:p14="http://schemas.microsoft.com/office/powerpoint/2010/main" val="1549632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98CCF05-4416-40F5-B4DA-32CE3173170B}" type="datetimeFigureOut">
              <a:rPr lang="en-US" smtClean="0"/>
              <a:t>7/3/2019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0DFCEE-8E31-4B94-AF37-C44175525BEF}" type="slidenum">
              <a:rPr lang="en-US" smtClean="0"/>
              <a:t>‹#›</a:t>
            </a:fld>
            <a:endParaRPr lang="en-US"/>
          </a:p>
        </p:txBody>
      </p:sp>
    </p:spTree>
    <p:extLst>
      <p:ext uri="{BB962C8B-B14F-4D97-AF65-F5344CB8AC3E}">
        <p14:creationId xmlns:p14="http://schemas.microsoft.com/office/powerpoint/2010/main" val="3552493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98CCF05-4416-40F5-B4DA-32CE3173170B}" type="datetimeFigureOut">
              <a:rPr lang="en-US" smtClean="0"/>
              <a:t>7/3/2019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0DFCEE-8E31-4B94-AF37-C44175525BEF}" type="slidenum">
              <a:rPr lang="en-US" smtClean="0"/>
              <a:t>‹#›</a:t>
            </a:fld>
            <a:endParaRPr lang="en-US"/>
          </a:p>
        </p:txBody>
      </p:sp>
    </p:spTree>
    <p:extLst>
      <p:ext uri="{BB962C8B-B14F-4D97-AF65-F5344CB8AC3E}">
        <p14:creationId xmlns:p14="http://schemas.microsoft.com/office/powerpoint/2010/main" val="2518683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8CCF05-4416-40F5-B4DA-32CE3173170B}" type="datetimeFigureOut">
              <a:rPr lang="en-US" smtClean="0"/>
              <a:t>7/3/2019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0DFCEE-8E31-4B94-AF37-C44175525BEF}" type="slidenum">
              <a:rPr lang="en-US" smtClean="0"/>
              <a:t>‹#›</a:t>
            </a:fld>
            <a:endParaRPr lang="en-US"/>
          </a:p>
        </p:txBody>
      </p:sp>
    </p:spTree>
    <p:extLst>
      <p:ext uri="{BB962C8B-B14F-4D97-AF65-F5344CB8AC3E}">
        <p14:creationId xmlns:p14="http://schemas.microsoft.com/office/powerpoint/2010/main" val="2740380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8CCF05-4416-40F5-B4DA-32CE3173170B}" type="datetimeFigureOut">
              <a:rPr lang="en-US" smtClean="0"/>
              <a:t>7/3/2019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0DFCEE-8E31-4B94-AF37-C44175525BEF}" type="slidenum">
              <a:rPr lang="en-US" smtClean="0"/>
              <a:t>‹#›</a:t>
            </a:fld>
            <a:endParaRPr lang="en-US"/>
          </a:p>
        </p:txBody>
      </p:sp>
    </p:spTree>
    <p:extLst>
      <p:ext uri="{BB962C8B-B14F-4D97-AF65-F5344CB8AC3E}">
        <p14:creationId xmlns:p14="http://schemas.microsoft.com/office/powerpoint/2010/main" val="2860667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8CCF05-4416-40F5-B4DA-32CE3173170B}" type="datetimeFigureOut">
              <a:rPr lang="en-US" smtClean="0"/>
              <a:t>7/3/2019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0DFCEE-8E31-4B94-AF37-C44175525BEF}" type="slidenum">
              <a:rPr lang="en-US" smtClean="0"/>
              <a:t>‹#›</a:t>
            </a:fld>
            <a:endParaRPr lang="en-US"/>
          </a:p>
        </p:txBody>
      </p:sp>
    </p:spTree>
    <p:extLst>
      <p:ext uri="{BB962C8B-B14F-4D97-AF65-F5344CB8AC3E}">
        <p14:creationId xmlns:p14="http://schemas.microsoft.com/office/powerpoint/2010/main" val="3525804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8CCF05-4416-40F5-B4DA-32CE3173170B}" type="datetimeFigureOut">
              <a:rPr lang="en-US" smtClean="0"/>
              <a:t>7/3/2019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0DFCEE-8E31-4B94-AF37-C44175525BEF}" type="slidenum">
              <a:rPr lang="en-US" smtClean="0"/>
              <a:t>‹#›</a:t>
            </a:fld>
            <a:endParaRPr lang="en-US"/>
          </a:p>
        </p:txBody>
      </p:sp>
    </p:spTree>
    <p:extLst>
      <p:ext uri="{BB962C8B-B14F-4D97-AF65-F5344CB8AC3E}">
        <p14:creationId xmlns:p14="http://schemas.microsoft.com/office/powerpoint/2010/main" val="3693692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1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High Impact Nutrition Interventions</a:t>
            </a:r>
          </a:p>
        </p:txBody>
      </p:sp>
      <p:sp>
        <p:nvSpPr>
          <p:cNvPr id="3" name="Subtitle 2"/>
          <p:cNvSpPr>
            <a:spLocks noGrp="1"/>
          </p:cNvSpPr>
          <p:nvPr>
            <p:ph type="subTitle" idx="1"/>
          </p:nvPr>
        </p:nvSpPr>
        <p:spPr/>
        <p:txBody>
          <a:bodyPr/>
          <a:lstStyle/>
          <a:p>
            <a:r>
              <a:rPr lang="en-US" dirty="0"/>
              <a:t>GNC Annual Meeting</a:t>
            </a:r>
          </a:p>
          <a:p>
            <a:r>
              <a:rPr lang="en-US" dirty="0"/>
              <a:t>Brussels </a:t>
            </a:r>
          </a:p>
          <a:p>
            <a:r>
              <a:rPr lang="en-US" dirty="0"/>
              <a:t>July 2019</a:t>
            </a:r>
          </a:p>
        </p:txBody>
      </p:sp>
      <p:pic>
        <p:nvPicPr>
          <p:cNvPr id="4" name="Picture 3" descr="GNC_LOGO_FINAL">
            <a:extLst>
              <a:ext uri="{FF2B5EF4-FFF2-40B4-BE49-F238E27FC236}">
                <a16:creationId xmlns:a16="http://schemas.microsoft.com/office/drawing/2014/main" id="{E9368C9D-A2FB-4447-A3C3-9E10DC1015F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857500" y="660400"/>
            <a:ext cx="3429000" cy="1470025"/>
          </a:xfrm>
          <a:prstGeom prst="rect">
            <a:avLst/>
          </a:prstGeom>
          <a:noFill/>
        </p:spPr>
      </p:pic>
    </p:spTree>
    <p:extLst>
      <p:ext uri="{BB962C8B-B14F-4D97-AF65-F5344CB8AC3E}">
        <p14:creationId xmlns:p14="http://schemas.microsoft.com/office/powerpoint/2010/main" val="41521355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F68CD3A-63CB-4924-A074-178A1D59F8CE}"/>
              </a:ext>
            </a:extLst>
          </p:cNvPr>
          <p:cNvSpPr>
            <a:spLocks noGrp="1"/>
          </p:cNvSpPr>
          <p:nvPr>
            <p:ph type="body" idx="1"/>
          </p:nvPr>
        </p:nvSpPr>
        <p:spPr>
          <a:xfrm>
            <a:off x="685800" y="1676400"/>
            <a:ext cx="7772400" cy="1500187"/>
          </a:xfrm>
        </p:spPr>
        <p:txBody>
          <a:bodyPr/>
          <a:lstStyle/>
          <a:p>
            <a:pPr algn="ctr"/>
            <a:r>
              <a:rPr lang="en-US" sz="4400" dirty="0">
                <a:solidFill>
                  <a:schemeClr val="tx1"/>
                </a:solidFill>
                <a:latin typeface="+mj-lt"/>
                <a:ea typeface="+mj-ea"/>
                <a:cs typeface="+mj-cs"/>
              </a:rPr>
              <a:t>Results </a:t>
            </a:r>
          </a:p>
        </p:txBody>
      </p:sp>
      <p:pic>
        <p:nvPicPr>
          <p:cNvPr id="4" name="Picture 3" descr="GNC_LOGO_FINAL">
            <a:extLst>
              <a:ext uri="{FF2B5EF4-FFF2-40B4-BE49-F238E27FC236}">
                <a16:creationId xmlns:a16="http://schemas.microsoft.com/office/drawing/2014/main" id="{D9114EC7-62AD-4B1B-A885-5C4BD4F8BDE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Tree>
    <p:extLst>
      <p:ext uri="{BB962C8B-B14F-4D97-AF65-F5344CB8AC3E}">
        <p14:creationId xmlns:p14="http://schemas.microsoft.com/office/powerpoint/2010/main" val="2111344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Salt Iodization </a:t>
            </a:r>
          </a:p>
        </p:txBody>
      </p:sp>
      <p:sp>
        <p:nvSpPr>
          <p:cNvPr id="3" name="Content Placeholder 2"/>
          <p:cNvSpPr>
            <a:spLocks noGrp="1"/>
          </p:cNvSpPr>
          <p:nvPr>
            <p:ph idx="1"/>
          </p:nvPr>
        </p:nvSpPr>
        <p:spPr/>
        <p:txBody>
          <a:bodyPr>
            <a:normAutofit lnSpcReduction="10000"/>
          </a:bodyPr>
          <a:lstStyle/>
          <a:p>
            <a:pPr marL="0" indent="0">
              <a:buNone/>
            </a:pPr>
            <a:endParaRPr lang="en-US" dirty="0"/>
          </a:p>
          <a:p>
            <a:r>
              <a:rPr lang="en-US" dirty="0"/>
              <a:t>10 countries did not have a salt iodization program: Afghanistan, Bangladesh, Cameroon, Chad, CAR, Nigeria, Somalia, South Sudan, Sudan, Syria, Yemen</a:t>
            </a:r>
          </a:p>
          <a:p>
            <a:endParaRPr lang="en-US" dirty="0"/>
          </a:p>
          <a:p>
            <a:r>
              <a:rPr lang="en-US" dirty="0"/>
              <a:t>Ethiopia, Cameroon, DRC, Malawi and Mali do have a salt iodization program in country and in the areas affected by the emergency </a:t>
            </a:r>
          </a:p>
        </p:txBody>
      </p:sp>
      <p:pic>
        <p:nvPicPr>
          <p:cNvPr id="4" name="Picture 3" descr="GNC_LOGO_FINAL">
            <a:extLst>
              <a:ext uri="{FF2B5EF4-FFF2-40B4-BE49-F238E27FC236}">
                <a16:creationId xmlns:a16="http://schemas.microsoft.com/office/drawing/2014/main" id="{8262CAA1-FAB3-4275-A0DE-441A3187ED0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graphicFrame>
        <p:nvGraphicFramePr>
          <p:cNvPr id="7" name="Chart 6">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574711363"/>
              </p:ext>
            </p:extLst>
          </p:nvPr>
        </p:nvGraphicFramePr>
        <p:xfrm>
          <a:off x="2286000" y="2057400"/>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755739730"/>
              </p:ext>
            </p:extLst>
          </p:nvPr>
        </p:nvGraphicFramePr>
        <p:xfrm>
          <a:off x="6246962" y="-24442"/>
          <a:ext cx="3048000" cy="2590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2458529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NC_LOGO_FINAL">
            <a:extLst>
              <a:ext uri="{FF2B5EF4-FFF2-40B4-BE49-F238E27FC236}">
                <a16:creationId xmlns:a16="http://schemas.microsoft.com/office/drawing/2014/main" id="{B2C273D5-8C55-4D66-BDFC-DF6CD704829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
        <p:nvSpPr>
          <p:cNvPr id="2" name="Title 1">
            <a:extLst>
              <a:ext uri="{FF2B5EF4-FFF2-40B4-BE49-F238E27FC236}">
                <a16:creationId xmlns:a16="http://schemas.microsoft.com/office/drawing/2014/main" id="{018AF496-CDEE-41A6-A672-1F22E182A246}"/>
              </a:ext>
            </a:extLst>
          </p:cNvPr>
          <p:cNvSpPr>
            <a:spLocks noGrp="1"/>
          </p:cNvSpPr>
          <p:nvPr>
            <p:ph type="title"/>
          </p:nvPr>
        </p:nvSpPr>
        <p:spPr/>
        <p:txBody>
          <a:bodyPr>
            <a:normAutofit fontScale="90000"/>
          </a:bodyPr>
          <a:lstStyle/>
          <a:p>
            <a:r>
              <a:rPr lang="en-US" dirty="0"/>
              <a:t>Multiple micronutrient supplementation in pregnancy (includes iron-folate);</a:t>
            </a:r>
          </a:p>
        </p:txBody>
      </p:sp>
      <p:sp>
        <p:nvSpPr>
          <p:cNvPr id="3" name="Content Placeholder 2">
            <a:extLst>
              <a:ext uri="{FF2B5EF4-FFF2-40B4-BE49-F238E27FC236}">
                <a16:creationId xmlns:a16="http://schemas.microsoft.com/office/drawing/2014/main" id="{577A1D6F-0B71-447C-B710-FF1677B6E217}"/>
              </a:ext>
            </a:extLst>
          </p:cNvPr>
          <p:cNvSpPr>
            <a:spLocks noGrp="1"/>
          </p:cNvSpPr>
          <p:nvPr>
            <p:ph idx="1"/>
          </p:nvPr>
        </p:nvSpPr>
        <p:spPr>
          <a:xfrm>
            <a:off x="457200" y="1981200"/>
            <a:ext cx="8229600" cy="4144963"/>
          </a:xfrm>
        </p:spPr>
        <p:txBody>
          <a:bodyPr/>
          <a:lstStyle/>
          <a:p>
            <a:endParaRPr lang="en-US" dirty="0"/>
          </a:p>
          <a:p>
            <a:r>
              <a:rPr lang="en-US" dirty="0"/>
              <a:t>13 countries do: Bangladesh, Cameroon, CAR, Chad, DRC, Ethiopia, Malawi, Mali, Nigeria, Somalia, Sudan, Syria and Yemen </a:t>
            </a:r>
          </a:p>
          <a:p>
            <a:endParaRPr lang="en-US" dirty="0"/>
          </a:p>
          <a:p>
            <a:r>
              <a:rPr lang="en-US" dirty="0"/>
              <a:t>2 countries that do not: Afghanistan and South Sudan </a:t>
            </a:r>
          </a:p>
        </p:txBody>
      </p:sp>
      <p:graphicFrame>
        <p:nvGraphicFramePr>
          <p:cNvPr id="5" name="Chart 4">
            <a:extLst>
              <a:ext uri="{FF2B5EF4-FFF2-40B4-BE49-F238E27FC236}">
                <a16:creationId xmlns:a16="http://schemas.microsoft.com/office/drawing/2014/main" id="{DF467E2E-D73B-44DC-837F-A11E760F7D61}"/>
              </a:ext>
            </a:extLst>
          </p:cNvPr>
          <p:cNvGraphicFramePr>
            <a:graphicFrameLocks/>
          </p:cNvGraphicFramePr>
          <p:nvPr>
            <p:extLst>
              <p:ext uri="{D42A27DB-BD31-4B8C-83A1-F6EECF244321}">
                <p14:modId xmlns:p14="http://schemas.microsoft.com/office/powerpoint/2010/main" val="1303932216"/>
              </p:ext>
            </p:extLst>
          </p:nvPr>
        </p:nvGraphicFramePr>
        <p:xfrm>
          <a:off x="5943600" y="4724400"/>
          <a:ext cx="2276475" cy="22955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498B5E36-4DC1-45EC-AF10-F2192B7D6E93}"/>
              </a:ext>
            </a:extLst>
          </p:cNvPr>
          <p:cNvGraphicFramePr>
            <a:graphicFrameLocks/>
          </p:cNvGraphicFramePr>
          <p:nvPr>
            <p:extLst>
              <p:ext uri="{D42A27DB-BD31-4B8C-83A1-F6EECF244321}">
                <p14:modId xmlns:p14="http://schemas.microsoft.com/office/powerpoint/2010/main" val="4235364082"/>
              </p:ext>
            </p:extLst>
          </p:nvPr>
        </p:nvGraphicFramePr>
        <p:xfrm>
          <a:off x="6867525" y="731837"/>
          <a:ext cx="2276475" cy="22955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47720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NC_LOGO_FINAL">
            <a:extLst>
              <a:ext uri="{FF2B5EF4-FFF2-40B4-BE49-F238E27FC236}">
                <a16:creationId xmlns:a16="http://schemas.microsoft.com/office/drawing/2014/main" id="{E416EAD2-93F7-4A8D-9DB5-72DE61FC243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
        <p:nvSpPr>
          <p:cNvPr id="2" name="Title 1">
            <a:extLst>
              <a:ext uri="{FF2B5EF4-FFF2-40B4-BE49-F238E27FC236}">
                <a16:creationId xmlns:a16="http://schemas.microsoft.com/office/drawing/2014/main" id="{31CC26BC-3DED-407E-BEDF-93773D96417C}"/>
              </a:ext>
            </a:extLst>
          </p:cNvPr>
          <p:cNvSpPr>
            <a:spLocks noGrp="1"/>
          </p:cNvSpPr>
          <p:nvPr>
            <p:ph type="title"/>
          </p:nvPr>
        </p:nvSpPr>
        <p:spPr/>
        <p:txBody>
          <a:bodyPr>
            <a:normAutofit fontScale="90000"/>
          </a:bodyPr>
          <a:lstStyle/>
          <a:p>
            <a:r>
              <a:rPr lang="en-US" dirty="0"/>
              <a:t>Calcium Supplementation in Pregnancy</a:t>
            </a:r>
          </a:p>
        </p:txBody>
      </p:sp>
      <p:sp>
        <p:nvSpPr>
          <p:cNvPr id="3" name="Content Placeholder 2">
            <a:extLst>
              <a:ext uri="{FF2B5EF4-FFF2-40B4-BE49-F238E27FC236}">
                <a16:creationId xmlns:a16="http://schemas.microsoft.com/office/drawing/2014/main" id="{80C0C693-1EB9-47C3-A8BB-4D16484B7BD3}"/>
              </a:ext>
            </a:extLst>
          </p:cNvPr>
          <p:cNvSpPr>
            <a:spLocks noGrp="1"/>
          </p:cNvSpPr>
          <p:nvPr>
            <p:ph idx="1"/>
          </p:nvPr>
        </p:nvSpPr>
        <p:spPr/>
        <p:txBody>
          <a:bodyPr/>
          <a:lstStyle/>
          <a:p>
            <a:endParaRPr lang="en-US" dirty="0"/>
          </a:p>
          <a:p>
            <a:r>
              <a:rPr lang="en-US" dirty="0"/>
              <a:t>15 countries do not provide Calcium supplementation in pregnancy as a stand-alone intervention (</a:t>
            </a:r>
            <a:r>
              <a:rPr lang="en-US" dirty="0" err="1"/>
              <a:t>i.e</a:t>
            </a:r>
            <a:r>
              <a:rPr lang="en-US" dirty="0"/>
              <a:t> not part of MNP)</a:t>
            </a:r>
          </a:p>
          <a:p>
            <a:endParaRPr lang="en-US" dirty="0"/>
          </a:p>
          <a:p>
            <a:endParaRPr lang="en-US" dirty="0"/>
          </a:p>
        </p:txBody>
      </p:sp>
      <p:graphicFrame>
        <p:nvGraphicFramePr>
          <p:cNvPr id="5" name="Chart 4">
            <a:extLst>
              <a:ext uri="{FF2B5EF4-FFF2-40B4-BE49-F238E27FC236}">
                <a16:creationId xmlns:a16="http://schemas.microsoft.com/office/drawing/2014/main" id="{172C2B2D-019D-4E6E-BB98-E490C8C1175F}"/>
              </a:ext>
            </a:extLst>
          </p:cNvPr>
          <p:cNvGraphicFramePr>
            <a:graphicFrameLocks/>
          </p:cNvGraphicFramePr>
          <p:nvPr>
            <p:extLst>
              <p:ext uri="{D42A27DB-BD31-4B8C-83A1-F6EECF244321}">
                <p14:modId xmlns:p14="http://schemas.microsoft.com/office/powerpoint/2010/main" val="2085079377"/>
              </p:ext>
            </p:extLst>
          </p:nvPr>
        </p:nvGraphicFramePr>
        <p:xfrm>
          <a:off x="6867525" y="488316"/>
          <a:ext cx="2276475" cy="22955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04085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NC_LOGO_FINAL">
            <a:extLst>
              <a:ext uri="{FF2B5EF4-FFF2-40B4-BE49-F238E27FC236}">
                <a16:creationId xmlns:a16="http://schemas.microsoft.com/office/drawing/2014/main" id="{FCEACE99-BA0C-442C-A0C1-1814A2AEE63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
        <p:nvSpPr>
          <p:cNvPr id="2" name="Title 1">
            <a:extLst>
              <a:ext uri="{FF2B5EF4-FFF2-40B4-BE49-F238E27FC236}">
                <a16:creationId xmlns:a16="http://schemas.microsoft.com/office/drawing/2014/main" id="{2E29D044-33F4-4CC6-8B4F-3B76695E0CB4}"/>
              </a:ext>
            </a:extLst>
          </p:cNvPr>
          <p:cNvSpPr>
            <a:spLocks noGrp="1"/>
          </p:cNvSpPr>
          <p:nvPr>
            <p:ph type="title"/>
          </p:nvPr>
        </p:nvSpPr>
        <p:spPr/>
        <p:txBody>
          <a:bodyPr>
            <a:normAutofit fontScale="90000"/>
          </a:bodyPr>
          <a:lstStyle/>
          <a:p>
            <a:r>
              <a:rPr lang="en-US" dirty="0"/>
              <a:t>Energy and protein supplementation in pregnancy</a:t>
            </a:r>
          </a:p>
        </p:txBody>
      </p:sp>
      <p:sp>
        <p:nvSpPr>
          <p:cNvPr id="3" name="Content Placeholder 2">
            <a:extLst>
              <a:ext uri="{FF2B5EF4-FFF2-40B4-BE49-F238E27FC236}">
                <a16:creationId xmlns:a16="http://schemas.microsoft.com/office/drawing/2014/main" id="{89C86D92-322A-44BD-8767-7E51C900E673}"/>
              </a:ext>
            </a:extLst>
          </p:cNvPr>
          <p:cNvSpPr>
            <a:spLocks noGrp="1"/>
          </p:cNvSpPr>
          <p:nvPr>
            <p:ph idx="1"/>
          </p:nvPr>
        </p:nvSpPr>
        <p:spPr>
          <a:xfrm>
            <a:off x="460075" y="2028644"/>
            <a:ext cx="8229600" cy="4525963"/>
          </a:xfrm>
        </p:spPr>
        <p:txBody>
          <a:bodyPr>
            <a:normAutofit fontScale="92500" lnSpcReduction="20000"/>
          </a:bodyPr>
          <a:lstStyle/>
          <a:p>
            <a:endParaRPr lang="en-US" dirty="0"/>
          </a:p>
          <a:p>
            <a:endParaRPr lang="en-US" dirty="0"/>
          </a:p>
          <a:p>
            <a:r>
              <a:rPr lang="en-US" dirty="0"/>
              <a:t>10 countries do: Afghanistan, DRC, Bangladesh, Cameroon, Malawi, Nigeria, Somalia, South Sudan, Sudan, Yemen  </a:t>
            </a:r>
          </a:p>
          <a:p>
            <a:endParaRPr lang="en-US" dirty="0"/>
          </a:p>
          <a:p>
            <a:r>
              <a:rPr lang="en-US" dirty="0"/>
              <a:t>5 countries do not: CAR, Chad, Ethiopia, Mali, Syria </a:t>
            </a:r>
          </a:p>
          <a:p>
            <a:endParaRPr lang="en-US" dirty="0"/>
          </a:p>
          <a:p>
            <a:pPr marL="0" indent="0">
              <a:buNone/>
            </a:pPr>
            <a:r>
              <a:rPr lang="en-US" dirty="0"/>
              <a:t>NB it can be either targeted or blanket </a:t>
            </a:r>
          </a:p>
        </p:txBody>
      </p:sp>
      <p:graphicFrame>
        <p:nvGraphicFramePr>
          <p:cNvPr id="6" name="Chart 5">
            <a:extLst>
              <a:ext uri="{FF2B5EF4-FFF2-40B4-BE49-F238E27FC236}">
                <a16:creationId xmlns:a16="http://schemas.microsoft.com/office/drawing/2014/main" id="{065A7AAF-9156-4632-8013-24B07ED15E06}"/>
              </a:ext>
            </a:extLst>
          </p:cNvPr>
          <p:cNvGraphicFramePr>
            <a:graphicFrameLocks/>
          </p:cNvGraphicFramePr>
          <p:nvPr>
            <p:extLst>
              <p:ext uri="{D42A27DB-BD31-4B8C-83A1-F6EECF244321}">
                <p14:modId xmlns:p14="http://schemas.microsoft.com/office/powerpoint/2010/main" val="835130411"/>
              </p:ext>
            </p:extLst>
          </p:nvPr>
        </p:nvGraphicFramePr>
        <p:xfrm>
          <a:off x="6088812" y="923041"/>
          <a:ext cx="2590800" cy="1600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776686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NC_LOGO_FINAL">
            <a:extLst>
              <a:ext uri="{FF2B5EF4-FFF2-40B4-BE49-F238E27FC236}">
                <a16:creationId xmlns:a16="http://schemas.microsoft.com/office/drawing/2014/main" id="{7332E205-44A2-4052-80D9-C30A799C793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
        <p:nvSpPr>
          <p:cNvPr id="2" name="Title 1">
            <a:extLst>
              <a:ext uri="{FF2B5EF4-FFF2-40B4-BE49-F238E27FC236}">
                <a16:creationId xmlns:a16="http://schemas.microsoft.com/office/drawing/2014/main" id="{DAEF9A22-B663-4C6F-B416-390734132384}"/>
              </a:ext>
            </a:extLst>
          </p:cNvPr>
          <p:cNvSpPr>
            <a:spLocks noGrp="1"/>
          </p:cNvSpPr>
          <p:nvPr>
            <p:ph type="title"/>
          </p:nvPr>
        </p:nvSpPr>
        <p:spPr/>
        <p:txBody>
          <a:bodyPr>
            <a:normAutofit fontScale="90000"/>
          </a:bodyPr>
          <a:lstStyle/>
          <a:p>
            <a:r>
              <a:rPr lang="en-US" dirty="0"/>
              <a:t>Vitamin A supplementation in childhood</a:t>
            </a:r>
          </a:p>
        </p:txBody>
      </p:sp>
      <p:sp>
        <p:nvSpPr>
          <p:cNvPr id="3" name="Content Placeholder 2">
            <a:extLst>
              <a:ext uri="{FF2B5EF4-FFF2-40B4-BE49-F238E27FC236}">
                <a16:creationId xmlns:a16="http://schemas.microsoft.com/office/drawing/2014/main" id="{7B1AAF96-3C5F-45D0-AD62-B92E6D9F7091}"/>
              </a:ext>
            </a:extLst>
          </p:cNvPr>
          <p:cNvSpPr>
            <a:spLocks noGrp="1"/>
          </p:cNvSpPr>
          <p:nvPr>
            <p:ph idx="1"/>
          </p:nvPr>
        </p:nvSpPr>
        <p:spPr/>
        <p:txBody>
          <a:bodyPr/>
          <a:lstStyle/>
          <a:p>
            <a:endParaRPr lang="en-US" dirty="0"/>
          </a:p>
          <a:p>
            <a:endParaRPr lang="en-US" dirty="0"/>
          </a:p>
          <a:p>
            <a:r>
              <a:rPr lang="en-US" dirty="0"/>
              <a:t>14 Countries do: Afghanistan, Bangladesh, Cameroon, Chad, DRC, Ethiopia, Malawi, Mali, Nigeria, Somalia, South Sudan, Sudan, Syria, Yemen </a:t>
            </a:r>
          </a:p>
          <a:p>
            <a:endParaRPr lang="en-US" dirty="0"/>
          </a:p>
          <a:p>
            <a:r>
              <a:rPr lang="en-US" dirty="0"/>
              <a:t>1 Country do not: CAR</a:t>
            </a:r>
          </a:p>
        </p:txBody>
      </p:sp>
      <p:graphicFrame>
        <p:nvGraphicFramePr>
          <p:cNvPr id="5" name="Chart 4">
            <a:extLst>
              <a:ext uri="{FF2B5EF4-FFF2-40B4-BE49-F238E27FC236}">
                <a16:creationId xmlns:a16="http://schemas.microsoft.com/office/drawing/2014/main" id="{7FD2D3DD-4827-41B7-96B6-37FD7325ECE8}"/>
              </a:ext>
            </a:extLst>
          </p:cNvPr>
          <p:cNvGraphicFramePr>
            <a:graphicFrameLocks/>
          </p:cNvGraphicFramePr>
          <p:nvPr>
            <p:extLst>
              <p:ext uri="{D42A27DB-BD31-4B8C-83A1-F6EECF244321}">
                <p14:modId xmlns:p14="http://schemas.microsoft.com/office/powerpoint/2010/main" val="3473819128"/>
              </p:ext>
            </p:extLst>
          </p:nvPr>
        </p:nvGraphicFramePr>
        <p:xfrm>
          <a:off x="6394510" y="731837"/>
          <a:ext cx="2276475" cy="22955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505085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NC_LOGO_FINAL">
            <a:extLst>
              <a:ext uri="{FF2B5EF4-FFF2-40B4-BE49-F238E27FC236}">
                <a16:creationId xmlns:a16="http://schemas.microsoft.com/office/drawing/2014/main" id="{953A5CEA-C721-458E-B73A-416623E074E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
        <p:nvSpPr>
          <p:cNvPr id="2" name="Title 1">
            <a:extLst>
              <a:ext uri="{FF2B5EF4-FFF2-40B4-BE49-F238E27FC236}">
                <a16:creationId xmlns:a16="http://schemas.microsoft.com/office/drawing/2014/main" id="{C509AF70-0BB7-42C0-A69C-E6B5EA48D71F}"/>
              </a:ext>
            </a:extLst>
          </p:cNvPr>
          <p:cNvSpPr>
            <a:spLocks noGrp="1"/>
          </p:cNvSpPr>
          <p:nvPr>
            <p:ph type="title"/>
          </p:nvPr>
        </p:nvSpPr>
        <p:spPr/>
        <p:txBody>
          <a:bodyPr/>
          <a:lstStyle/>
          <a:p>
            <a:r>
              <a:rPr lang="en-US" dirty="0"/>
              <a:t>Zinc supplementation in childhood</a:t>
            </a:r>
          </a:p>
        </p:txBody>
      </p:sp>
      <p:sp>
        <p:nvSpPr>
          <p:cNvPr id="3" name="Content Placeholder 2">
            <a:extLst>
              <a:ext uri="{FF2B5EF4-FFF2-40B4-BE49-F238E27FC236}">
                <a16:creationId xmlns:a16="http://schemas.microsoft.com/office/drawing/2014/main" id="{846B6839-D58B-4E7D-9885-D8E1266EEDC4}"/>
              </a:ext>
            </a:extLst>
          </p:cNvPr>
          <p:cNvSpPr>
            <a:spLocks noGrp="1"/>
          </p:cNvSpPr>
          <p:nvPr>
            <p:ph idx="1"/>
          </p:nvPr>
        </p:nvSpPr>
        <p:spPr>
          <a:xfrm>
            <a:off x="475891" y="2087591"/>
            <a:ext cx="8229600" cy="4525963"/>
          </a:xfrm>
        </p:spPr>
        <p:txBody>
          <a:bodyPr>
            <a:normAutofit fontScale="92500" lnSpcReduction="20000"/>
          </a:bodyPr>
          <a:lstStyle/>
          <a:p>
            <a:endParaRPr lang="en-US" dirty="0"/>
          </a:p>
          <a:p>
            <a:r>
              <a:rPr lang="en-US" dirty="0"/>
              <a:t>2 countries do: Afghanistan, DRC</a:t>
            </a:r>
          </a:p>
          <a:p>
            <a:endParaRPr lang="en-US" dirty="0"/>
          </a:p>
          <a:p>
            <a:r>
              <a:rPr lang="en-US" dirty="0"/>
              <a:t>13 countries do not : Afghanistan, Bangladesh, Cameroon, Chad, CAR, DRC, Ethiopia, Malawi, Mali, Nigeria, Somalia, South Sudan, Soudan, Syria, Yemen</a:t>
            </a:r>
          </a:p>
          <a:p>
            <a:endParaRPr lang="en-US" dirty="0"/>
          </a:p>
          <a:p>
            <a:pPr marL="0" indent="0">
              <a:buNone/>
            </a:pPr>
            <a:r>
              <a:rPr lang="en-US" i="1" dirty="0"/>
              <a:t>NB this does not include provision of Zinc during diarrhea </a:t>
            </a:r>
          </a:p>
        </p:txBody>
      </p:sp>
      <p:graphicFrame>
        <p:nvGraphicFramePr>
          <p:cNvPr id="5" name="Chart 4">
            <a:extLst>
              <a:ext uri="{FF2B5EF4-FFF2-40B4-BE49-F238E27FC236}">
                <a16:creationId xmlns:a16="http://schemas.microsoft.com/office/drawing/2014/main" id="{59233777-BE8B-43EF-98A0-B6E45FED2968}"/>
              </a:ext>
            </a:extLst>
          </p:cNvPr>
          <p:cNvGraphicFramePr>
            <a:graphicFrameLocks/>
          </p:cNvGraphicFramePr>
          <p:nvPr>
            <p:extLst>
              <p:ext uri="{D42A27DB-BD31-4B8C-83A1-F6EECF244321}">
                <p14:modId xmlns:p14="http://schemas.microsoft.com/office/powerpoint/2010/main" val="447674708"/>
              </p:ext>
            </p:extLst>
          </p:nvPr>
        </p:nvGraphicFramePr>
        <p:xfrm>
          <a:off x="6629400" y="846138"/>
          <a:ext cx="2276475" cy="22955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389021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NC_LOGO_FINAL">
            <a:extLst>
              <a:ext uri="{FF2B5EF4-FFF2-40B4-BE49-F238E27FC236}">
                <a16:creationId xmlns:a16="http://schemas.microsoft.com/office/drawing/2014/main" id="{0EC80E15-19EA-4CED-8AAF-B347F928B27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
        <p:nvSpPr>
          <p:cNvPr id="2" name="Title 1">
            <a:extLst>
              <a:ext uri="{FF2B5EF4-FFF2-40B4-BE49-F238E27FC236}">
                <a16:creationId xmlns:a16="http://schemas.microsoft.com/office/drawing/2014/main" id="{BC10A28A-E3AD-4A1F-9DA2-8BAC89B9BBD2}"/>
              </a:ext>
            </a:extLst>
          </p:cNvPr>
          <p:cNvSpPr>
            <a:spLocks noGrp="1"/>
          </p:cNvSpPr>
          <p:nvPr>
            <p:ph type="title"/>
          </p:nvPr>
        </p:nvSpPr>
        <p:spPr/>
        <p:txBody>
          <a:bodyPr>
            <a:normAutofit fontScale="90000"/>
          </a:bodyPr>
          <a:lstStyle/>
          <a:p>
            <a:r>
              <a:rPr lang="en-US" dirty="0"/>
              <a:t>Breastfeeding </a:t>
            </a:r>
            <a:br>
              <a:rPr lang="en-US" dirty="0"/>
            </a:br>
            <a:r>
              <a:rPr lang="en-US" dirty="0"/>
              <a:t>promotion</a:t>
            </a:r>
          </a:p>
        </p:txBody>
      </p:sp>
      <p:sp>
        <p:nvSpPr>
          <p:cNvPr id="3" name="Content Placeholder 2">
            <a:extLst>
              <a:ext uri="{FF2B5EF4-FFF2-40B4-BE49-F238E27FC236}">
                <a16:creationId xmlns:a16="http://schemas.microsoft.com/office/drawing/2014/main" id="{BF8910FD-1E53-41F9-A7D2-0E1FCA246EF4}"/>
              </a:ext>
            </a:extLst>
          </p:cNvPr>
          <p:cNvSpPr>
            <a:spLocks noGrp="1"/>
          </p:cNvSpPr>
          <p:nvPr>
            <p:ph idx="1"/>
          </p:nvPr>
        </p:nvSpPr>
        <p:spPr/>
        <p:txBody>
          <a:bodyPr/>
          <a:lstStyle/>
          <a:p>
            <a:endParaRPr lang="en-US" dirty="0"/>
          </a:p>
          <a:p>
            <a:r>
              <a:rPr lang="en-US" dirty="0"/>
              <a:t>15 countries do have interventions in  breastfeeding promotion </a:t>
            </a:r>
          </a:p>
          <a:p>
            <a:endParaRPr lang="en-US" dirty="0"/>
          </a:p>
          <a:p>
            <a:pPr marL="0" indent="0">
              <a:buNone/>
            </a:pPr>
            <a:endParaRPr lang="en-US" dirty="0"/>
          </a:p>
          <a:p>
            <a:endParaRPr lang="en-US" dirty="0"/>
          </a:p>
        </p:txBody>
      </p:sp>
      <p:graphicFrame>
        <p:nvGraphicFramePr>
          <p:cNvPr id="5" name="Chart 4">
            <a:extLst>
              <a:ext uri="{FF2B5EF4-FFF2-40B4-BE49-F238E27FC236}">
                <a16:creationId xmlns:a16="http://schemas.microsoft.com/office/drawing/2014/main" id="{AE9EBDCC-6253-4465-B43B-50D15DC362EA}"/>
              </a:ext>
            </a:extLst>
          </p:cNvPr>
          <p:cNvGraphicFramePr>
            <a:graphicFrameLocks/>
          </p:cNvGraphicFramePr>
          <p:nvPr>
            <p:extLst>
              <p:ext uri="{D42A27DB-BD31-4B8C-83A1-F6EECF244321}">
                <p14:modId xmlns:p14="http://schemas.microsoft.com/office/powerpoint/2010/main" val="2642521536"/>
              </p:ext>
            </p:extLst>
          </p:nvPr>
        </p:nvGraphicFramePr>
        <p:xfrm>
          <a:off x="6421827" y="92076"/>
          <a:ext cx="2276475" cy="22955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731707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NC_LOGO_FINAL">
            <a:extLst>
              <a:ext uri="{FF2B5EF4-FFF2-40B4-BE49-F238E27FC236}">
                <a16:creationId xmlns:a16="http://schemas.microsoft.com/office/drawing/2014/main" id="{37FC21F8-FE7D-4E60-9C97-3A36897F99C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
        <p:nvSpPr>
          <p:cNvPr id="2" name="Title 1">
            <a:extLst>
              <a:ext uri="{FF2B5EF4-FFF2-40B4-BE49-F238E27FC236}">
                <a16:creationId xmlns:a16="http://schemas.microsoft.com/office/drawing/2014/main" id="{D89197EB-DC01-4E3E-9C8B-7841918FED41}"/>
              </a:ext>
            </a:extLst>
          </p:cNvPr>
          <p:cNvSpPr>
            <a:spLocks noGrp="1"/>
          </p:cNvSpPr>
          <p:nvPr>
            <p:ph type="title"/>
          </p:nvPr>
        </p:nvSpPr>
        <p:spPr/>
        <p:txBody>
          <a:bodyPr>
            <a:normAutofit fontScale="90000"/>
          </a:bodyPr>
          <a:lstStyle/>
          <a:p>
            <a:r>
              <a:rPr lang="en-US" dirty="0"/>
              <a:t>Complementary </a:t>
            </a:r>
            <a:br>
              <a:rPr lang="en-US" dirty="0"/>
            </a:br>
            <a:r>
              <a:rPr lang="en-US" dirty="0"/>
              <a:t>feeding education</a:t>
            </a:r>
          </a:p>
        </p:txBody>
      </p:sp>
      <p:sp>
        <p:nvSpPr>
          <p:cNvPr id="3" name="Content Placeholder 2">
            <a:extLst>
              <a:ext uri="{FF2B5EF4-FFF2-40B4-BE49-F238E27FC236}">
                <a16:creationId xmlns:a16="http://schemas.microsoft.com/office/drawing/2014/main" id="{68B22650-5FA2-468D-AFB4-B3DCD56F15D0}"/>
              </a:ext>
            </a:extLst>
          </p:cNvPr>
          <p:cNvSpPr>
            <a:spLocks noGrp="1"/>
          </p:cNvSpPr>
          <p:nvPr>
            <p:ph idx="1"/>
          </p:nvPr>
        </p:nvSpPr>
        <p:spPr/>
        <p:txBody>
          <a:bodyPr/>
          <a:lstStyle/>
          <a:p>
            <a:endParaRPr lang="en-US" dirty="0"/>
          </a:p>
          <a:p>
            <a:r>
              <a:rPr lang="en-US" dirty="0"/>
              <a:t>14 countries do have complementary feeding education listed as an intervention </a:t>
            </a:r>
          </a:p>
          <a:p>
            <a:endParaRPr lang="en-US" dirty="0"/>
          </a:p>
          <a:p>
            <a:r>
              <a:rPr lang="en-US" dirty="0"/>
              <a:t>Only Mali did not</a:t>
            </a:r>
          </a:p>
        </p:txBody>
      </p:sp>
      <p:graphicFrame>
        <p:nvGraphicFramePr>
          <p:cNvPr id="5" name="Chart 4">
            <a:extLst>
              <a:ext uri="{FF2B5EF4-FFF2-40B4-BE49-F238E27FC236}">
                <a16:creationId xmlns:a16="http://schemas.microsoft.com/office/drawing/2014/main" id="{86874C50-9143-4E01-9864-0ED31784A66D}"/>
              </a:ext>
            </a:extLst>
          </p:cNvPr>
          <p:cNvGraphicFramePr>
            <a:graphicFrameLocks/>
          </p:cNvGraphicFramePr>
          <p:nvPr>
            <p:extLst>
              <p:ext uri="{D42A27DB-BD31-4B8C-83A1-F6EECF244321}">
                <p14:modId xmlns:p14="http://schemas.microsoft.com/office/powerpoint/2010/main" val="2710971766"/>
              </p:ext>
            </p:extLst>
          </p:nvPr>
        </p:nvGraphicFramePr>
        <p:xfrm>
          <a:off x="6705600" y="129488"/>
          <a:ext cx="2276475" cy="22955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935111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NC_LOGO_FINAL">
            <a:extLst>
              <a:ext uri="{FF2B5EF4-FFF2-40B4-BE49-F238E27FC236}">
                <a16:creationId xmlns:a16="http://schemas.microsoft.com/office/drawing/2014/main" id="{D9EA2DC5-A594-4ED4-BDD6-CB57959106D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
        <p:nvSpPr>
          <p:cNvPr id="2" name="Title 1">
            <a:extLst>
              <a:ext uri="{FF2B5EF4-FFF2-40B4-BE49-F238E27FC236}">
                <a16:creationId xmlns:a16="http://schemas.microsoft.com/office/drawing/2014/main" id="{96AC136A-19B7-4ABB-8CC8-5DB80D08CE0A}"/>
              </a:ext>
            </a:extLst>
          </p:cNvPr>
          <p:cNvSpPr>
            <a:spLocks noGrp="1"/>
          </p:cNvSpPr>
          <p:nvPr>
            <p:ph type="title"/>
          </p:nvPr>
        </p:nvSpPr>
        <p:spPr/>
        <p:txBody>
          <a:bodyPr>
            <a:normAutofit fontScale="90000"/>
          </a:bodyPr>
          <a:lstStyle/>
          <a:p>
            <a:r>
              <a:rPr lang="en-US" dirty="0"/>
              <a:t>Complementary </a:t>
            </a:r>
            <a:br>
              <a:rPr lang="en-US" dirty="0"/>
            </a:br>
            <a:r>
              <a:rPr lang="en-US" dirty="0"/>
              <a:t>food supplementation</a:t>
            </a:r>
          </a:p>
        </p:txBody>
      </p:sp>
      <p:sp>
        <p:nvSpPr>
          <p:cNvPr id="3" name="Content Placeholder 2">
            <a:extLst>
              <a:ext uri="{FF2B5EF4-FFF2-40B4-BE49-F238E27FC236}">
                <a16:creationId xmlns:a16="http://schemas.microsoft.com/office/drawing/2014/main" id="{D8C18CF5-457F-46AE-8CF9-A08A96DE8D04}"/>
              </a:ext>
            </a:extLst>
          </p:cNvPr>
          <p:cNvSpPr>
            <a:spLocks noGrp="1"/>
          </p:cNvSpPr>
          <p:nvPr>
            <p:ph idx="1"/>
          </p:nvPr>
        </p:nvSpPr>
        <p:spPr/>
        <p:txBody>
          <a:bodyPr/>
          <a:lstStyle/>
          <a:p>
            <a:endParaRPr lang="en-US" dirty="0"/>
          </a:p>
          <a:p>
            <a:r>
              <a:rPr lang="en-US" dirty="0"/>
              <a:t>14 countries do: Afghanistan, Bangladesh, CAR, Chad, DRC, Ethiopia, Malawi, Mali, Nigeria, Somalia, South Sudan, Sudan Syria and Yemen </a:t>
            </a:r>
          </a:p>
          <a:p>
            <a:endParaRPr lang="en-US" dirty="0"/>
          </a:p>
          <a:p>
            <a:r>
              <a:rPr lang="en-US" dirty="0"/>
              <a:t>1 country does not Cameroon- but planned for 2019 through BSFP</a:t>
            </a:r>
          </a:p>
        </p:txBody>
      </p:sp>
      <p:graphicFrame>
        <p:nvGraphicFramePr>
          <p:cNvPr id="5" name="Chart 4">
            <a:extLst>
              <a:ext uri="{FF2B5EF4-FFF2-40B4-BE49-F238E27FC236}">
                <a16:creationId xmlns:a16="http://schemas.microsoft.com/office/drawing/2014/main" id="{5637C2BB-98D1-444C-B2FA-601CB31EB5B5}"/>
              </a:ext>
            </a:extLst>
          </p:cNvPr>
          <p:cNvGraphicFramePr>
            <a:graphicFrameLocks/>
          </p:cNvGraphicFramePr>
          <p:nvPr>
            <p:extLst>
              <p:ext uri="{D42A27DB-BD31-4B8C-83A1-F6EECF244321}">
                <p14:modId xmlns:p14="http://schemas.microsoft.com/office/powerpoint/2010/main" val="55172983"/>
              </p:ext>
            </p:extLst>
          </p:nvPr>
        </p:nvGraphicFramePr>
        <p:xfrm>
          <a:off x="6781800" y="245049"/>
          <a:ext cx="2276475" cy="22955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64259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normAutofit/>
          </a:bodyPr>
          <a:lstStyle/>
          <a:p>
            <a:r>
              <a:rPr lang="en-US" dirty="0"/>
              <a:t>What are the HINIs? </a:t>
            </a:r>
          </a:p>
          <a:p>
            <a:endParaRPr lang="en-US" dirty="0"/>
          </a:p>
          <a:p>
            <a:r>
              <a:rPr lang="en-US" dirty="0"/>
              <a:t>Mapping of HINIs per country</a:t>
            </a:r>
          </a:p>
          <a:p>
            <a:endParaRPr lang="en-US" dirty="0"/>
          </a:p>
          <a:p>
            <a:r>
              <a:rPr lang="en-US" dirty="0"/>
              <a:t>How do we improve the response? </a:t>
            </a:r>
          </a:p>
          <a:p>
            <a:endParaRPr lang="en-US" dirty="0"/>
          </a:p>
          <a:p>
            <a:r>
              <a:rPr lang="en-US" dirty="0"/>
              <a:t>Discussion </a:t>
            </a:r>
          </a:p>
          <a:p>
            <a:pPr marL="0" indent="0">
              <a:buNone/>
            </a:pPr>
            <a:endParaRPr lang="en-US" dirty="0"/>
          </a:p>
          <a:p>
            <a:endParaRPr lang="en-US" dirty="0"/>
          </a:p>
          <a:p>
            <a:endParaRPr lang="en-US" dirty="0"/>
          </a:p>
        </p:txBody>
      </p:sp>
      <p:pic>
        <p:nvPicPr>
          <p:cNvPr id="4" name="Picture 3" descr="GNC_LOGO_FINAL">
            <a:extLst>
              <a:ext uri="{FF2B5EF4-FFF2-40B4-BE49-F238E27FC236}">
                <a16:creationId xmlns:a16="http://schemas.microsoft.com/office/drawing/2014/main" id="{55A4A090-AAC5-46D8-96CE-91AE4331DCE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Tree>
    <p:extLst>
      <p:ext uri="{BB962C8B-B14F-4D97-AF65-F5344CB8AC3E}">
        <p14:creationId xmlns:p14="http://schemas.microsoft.com/office/powerpoint/2010/main" val="8657887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8CE1F-8728-4F25-B121-28EB3FD8CD11}"/>
              </a:ext>
            </a:extLst>
          </p:cNvPr>
          <p:cNvSpPr>
            <a:spLocks noGrp="1"/>
          </p:cNvSpPr>
          <p:nvPr>
            <p:ph type="title"/>
          </p:nvPr>
        </p:nvSpPr>
        <p:spPr/>
        <p:txBody>
          <a:bodyPr>
            <a:normAutofit fontScale="90000"/>
          </a:bodyPr>
          <a:lstStyle/>
          <a:p>
            <a:r>
              <a:rPr lang="en-US" dirty="0"/>
              <a:t>Management of </a:t>
            </a:r>
            <a:br>
              <a:rPr lang="en-US" dirty="0"/>
            </a:br>
            <a:r>
              <a:rPr lang="en-US" dirty="0"/>
              <a:t>SAM</a:t>
            </a:r>
          </a:p>
        </p:txBody>
      </p:sp>
      <p:sp>
        <p:nvSpPr>
          <p:cNvPr id="3" name="Content Placeholder 2">
            <a:extLst>
              <a:ext uri="{FF2B5EF4-FFF2-40B4-BE49-F238E27FC236}">
                <a16:creationId xmlns:a16="http://schemas.microsoft.com/office/drawing/2014/main" id="{44E35C12-F461-4B78-86C0-189073689F0D}"/>
              </a:ext>
            </a:extLst>
          </p:cNvPr>
          <p:cNvSpPr>
            <a:spLocks noGrp="1"/>
          </p:cNvSpPr>
          <p:nvPr>
            <p:ph idx="1"/>
          </p:nvPr>
        </p:nvSpPr>
        <p:spPr/>
        <p:txBody>
          <a:bodyPr/>
          <a:lstStyle/>
          <a:p>
            <a:r>
              <a:rPr lang="en-US" dirty="0"/>
              <a:t>14 countries do: Afghanistan, Bangladesh, CAR, Chad, DRC, Ethiopia, Malawi, Mali, Nigeria, Somalia, South Sudan, Sudan, Syria and Yemen </a:t>
            </a:r>
          </a:p>
          <a:p>
            <a:endParaRPr lang="en-US" dirty="0"/>
          </a:p>
          <a:p>
            <a:r>
              <a:rPr lang="en-US" dirty="0"/>
              <a:t>1 country does not or not applicable: Cameroon in the newly affected areas- yet this activity started in 2019</a:t>
            </a:r>
          </a:p>
        </p:txBody>
      </p:sp>
      <p:pic>
        <p:nvPicPr>
          <p:cNvPr id="4" name="Picture 3" descr="GNC_LOGO_FINAL">
            <a:extLst>
              <a:ext uri="{FF2B5EF4-FFF2-40B4-BE49-F238E27FC236}">
                <a16:creationId xmlns:a16="http://schemas.microsoft.com/office/drawing/2014/main" id="{F464AF91-CF2A-47AA-B311-6CCB4A91AC1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graphicFrame>
        <p:nvGraphicFramePr>
          <p:cNvPr id="5" name="Chart 4">
            <a:extLst>
              <a:ext uri="{FF2B5EF4-FFF2-40B4-BE49-F238E27FC236}">
                <a16:creationId xmlns:a16="http://schemas.microsoft.com/office/drawing/2014/main" id="{1BF4DB00-ACD8-42B7-B370-8C16844FCAAB}"/>
              </a:ext>
            </a:extLst>
          </p:cNvPr>
          <p:cNvGraphicFramePr>
            <a:graphicFrameLocks/>
          </p:cNvGraphicFramePr>
          <p:nvPr>
            <p:extLst>
              <p:ext uri="{D42A27DB-BD31-4B8C-83A1-F6EECF244321}">
                <p14:modId xmlns:p14="http://schemas.microsoft.com/office/powerpoint/2010/main" val="409247565"/>
              </p:ext>
            </p:extLst>
          </p:nvPr>
        </p:nvGraphicFramePr>
        <p:xfrm>
          <a:off x="6897717" y="-263207"/>
          <a:ext cx="2276475" cy="22955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626305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NC_LOGO_FINAL">
            <a:extLst>
              <a:ext uri="{FF2B5EF4-FFF2-40B4-BE49-F238E27FC236}">
                <a16:creationId xmlns:a16="http://schemas.microsoft.com/office/drawing/2014/main" id="{D84AFDAA-4D93-4D45-BC42-14C7B1FE941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
        <p:nvSpPr>
          <p:cNvPr id="2" name="Title 1">
            <a:extLst>
              <a:ext uri="{FF2B5EF4-FFF2-40B4-BE49-F238E27FC236}">
                <a16:creationId xmlns:a16="http://schemas.microsoft.com/office/drawing/2014/main" id="{E88F7DBE-3A34-4791-81CA-9D79F3001E24}"/>
              </a:ext>
            </a:extLst>
          </p:cNvPr>
          <p:cNvSpPr>
            <a:spLocks noGrp="1"/>
          </p:cNvSpPr>
          <p:nvPr>
            <p:ph type="title"/>
          </p:nvPr>
        </p:nvSpPr>
        <p:spPr/>
        <p:txBody>
          <a:bodyPr>
            <a:normAutofit fontScale="90000"/>
          </a:bodyPr>
          <a:lstStyle/>
          <a:p>
            <a:r>
              <a:rPr lang="en-US" dirty="0"/>
              <a:t>Nutrition sensitive interventions included?</a:t>
            </a:r>
          </a:p>
        </p:txBody>
      </p:sp>
      <p:sp>
        <p:nvSpPr>
          <p:cNvPr id="3" name="Content Placeholder 2">
            <a:extLst>
              <a:ext uri="{FF2B5EF4-FFF2-40B4-BE49-F238E27FC236}">
                <a16:creationId xmlns:a16="http://schemas.microsoft.com/office/drawing/2014/main" id="{52384EFB-B617-45F5-8C35-8F97E4560882}"/>
              </a:ext>
            </a:extLst>
          </p:cNvPr>
          <p:cNvSpPr>
            <a:spLocks noGrp="1"/>
          </p:cNvSpPr>
          <p:nvPr>
            <p:ph idx="1"/>
          </p:nvPr>
        </p:nvSpPr>
        <p:spPr>
          <a:xfrm>
            <a:off x="457200" y="1600200"/>
            <a:ext cx="8229600" cy="4983162"/>
          </a:xfrm>
        </p:spPr>
        <p:txBody>
          <a:bodyPr>
            <a:normAutofit fontScale="92500" lnSpcReduction="20000"/>
          </a:bodyPr>
          <a:lstStyle/>
          <a:p>
            <a:endParaRPr lang="en-US" dirty="0"/>
          </a:p>
          <a:p>
            <a:r>
              <a:rPr lang="en-US" dirty="0" err="1"/>
              <a:t>Coutries</a:t>
            </a:r>
            <a:r>
              <a:rPr lang="en-US" dirty="0"/>
              <a:t> do: Afghanistan, CAR, Chad, DRC, Ethiopia, Malawi, Nigeria, Somalia, South Sudan, Sudan </a:t>
            </a:r>
          </a:p>
          <a:p>
            <a:endParaRPr lang="en-US" dirty="0"/>
          </a:p>
          <a:p>
            <a:r>
              <a:rPr lang="en-US" dirty="0"/>
              <a:t>Countries that try: Bangladesh</a:t>
            </a:r>
          </a:p>
          <a:p>
            <a:endParaRPr lang="en-US" dirty="0"/>
          </a:p>
          <a:p>
            <a:r>
              <a:rPr lang="en-US" dirty="0"/>
              <a:t>Countries that cannot: Cameroon, Syria, Yemen </a:t>
            </a:r>
          </a:p>
          <a:p>
            <a:endParaRPr lang="en-US" dirty="0"/>
          </a:p>
          <a:p>
            <a:pPr marL="0" indent="0">
              <a:buNone/>
            </a:pPr>
            <a:r>
              <a:rPr lang="en-US" dirty="0"/>
              <a:t>NB No details on what actions are taken and with which sectors </a:t>
            </a:r>
          </a:p>
        </p:txBody>
      </p:sp>
      <p:graphicFrame>
        <p:nvGraphicFramePr>
          <p:cNvPr id="7" name="Chart 6">
            <a:extLst>
              <a:ext uri="{FF2B5EF4-FFF2-40B4-BE49-F238E27FC236}">
                <a16:creationId xmlns:a16="http://schemas.microsoft.com/office/drawing/2014/main" id="{30E1F654-5D2E-4AC9-BC78-F28A7869B67E}"/>
              </a:ext>
            </a:extLst>
          </p:cNvPr>
          <p:cNvGraphicFramePr>
            <a:graphicFrameLocks/>
          </p:cNvGraphicFramePr>
          <p:nvPr>
            <p:extLst>
              <p:ext uri="{D42A27DB-BD31-4B8C-83A1-F6EECF244321}">
                <p14:modId xmlns:p14="http://schemas.microsoft.com/office/powerpoint/2010/main" val="2129752968"/>
              </p:ext>
            </p:extLst>
          </p:nvPr>
        </p:nvGraphicFramePr>
        <p:xfrm>
          <a:off x="6876151" y="452437"/>
          <a:ext cx="2276475" cy="22955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716636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309267C-7B3F-4185-B842-C5E7BACCEC33}"/>
              </a:ext>
            </a:extLst>
          </p:cNvPr>
          <p:cNvSpPr>
            <a:spLocks noGrp="1"/>
          </p:cNvSpPr>
          <p:nvPr>
            <p:ph type="body" idx="1"/>
          </p:nvPr>
        </p:nvSpPr>
        <p:spPr>
          <a:xfrm>
            <a:off x="685800" y="2133600"/>
            <a:ext cx="7772400" cy="1528942"/>
          </a:xfrm>
        </p:spPr>
        <p:txBody>
          <a:bodyPr/>
          <a:lstStyle/>
          <a:p>
            <a:pPr algn="ctr">
              <a:spcBef>
                <a:spcPct val="0"/>
              </a:spcBef>
            </a:pPr>
            <a:r>
              <a:rPr lang="en-US" sz="4400" dirty="0">
                <a:solidFill>
                  <a:schemeClr val="tx1"/>
                </a:solidFill>
                <a:latin typeface="+mj-lt"/>
                <a:ea typeface="+mj-ea"/>
                <a:cs typeface="+mj-cs"/>
              </a:rPr>
              <a:t>How do we improve the response? </a:t>
            </a:r>
          </a:p>
        </p:txBody>
      </p:sp>
      <p:pic>
        <p:nvPicPr>
          <p:cNvPr id="4" name="Picture 3" descr="GNC_LOGO_FINAL">
            <a:extLst>
              <a:ext uri="{FF2B5EF4-FFF2-40B4-BE49-F238E27FC236}">
                <a16:creationId xmlns:a16="http://schemas.microsoft.com/office/drawing/2014/main" id="{A6B4D92E-4A90-455E-9234-98DD0C587DB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Tree>
    <p:extLst>
      <p:ext uri="{BB962C8B-B14F-4D97-AF65-F5344CB8AC3E}">
        <p14:creationId xmlns:p14="http://schemas.microsoft.com/office/powerpoint/2010/main" val="23282329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31F76-AFDF-4176-881C-7240435510C2}"/>
              </a:ext>
            </a:extLst>
          </p:cNvPr>
          <p:cNvSpPr>
            <a:spLocks noGrp="1"/>
          </p:cNvSpPr>
          <p:nvPr>
            <p:ph type="title"/>
          </p:nvPr>
        </p:nvSpPr>
        <p:spPr/>
        <p:txBody>
          <a:bodyPr>
            <a:normAutofit fontScale="90000"/>
          </a:bodyPr>
          <a:lstStyle/>
          <a:p>
            <a:r>
              <a:rPr lang="en-US" dirty="0"/>
              <a:t>HINIs inspired from the Maternal and Child Series</a:t>
            </a:r>
          </a:p>
        </p:txBody>
      </p:sp>
      <p:sp>
        <p:nvSpPr>
          <p:cNvPr id="3" name="Content Placeholder 2">
            <a:extLst>
              <a:ext uri="{FF2B5EF4-FFF2-40B4-BE49-F238E27FC236}">
                <a16:creationId xmlns:a16="http://schemas.microsoft.com/office/drawing/2014/main" id="{E5B3D0F2-80C7-47BA-AAAA-7A098D16AA29}"/>
              </a:ext>
            </a:extLst>
          </p:cNvPr>
          <p:cNvSpPr>
            <a:spLocks noGrp="1"/>
          </p:cNvSpPr>
          <p:nvPr>
            <p:ph idx="1"/>
          </p:nvPr>
        </p:nvSpPr>
        <p:spPr>
          <a:xfrm>
            <a:off x="457200" y="1600200"/>
            <a:ext cx="8229600" cy="4983162"/>
          </a:xfrm>
        </p:spPr>
        <p:txBody>
          <a:bodyPr>
            <a:normAutofit lnSpcReduction="10000"/>
          </a:bodyPr>
          <a:lstStyle/>
          <a:p>
            <a:pPr marL="0" indent="0">
              <a:buNone/>
            </a:pPr>
            <a:r>
              <a:rPr lang="en-US" dirty="0"/>
              <a:t>Some thoughts:</a:t>
            </a:r>
          </a:p>
          <a:p>
            <a:pPr marL="0" indent="0">
              <a:buNone/>
            </a:pPr>
            <a:r>
              <a:rPr lang="en-US" dirty="0"/>
              <a:t>1-Does not include: </a:t>
            </a:r>
          </a:p>
          <a:p>
            <a:r>
              <a:rPr lang="en-US" dirty="0"/>
              <a:t>Old people, adolescents, adult men and women with malnutrition and or chronic diseases, prisoners, marginalized groups </a:t>
            </a:r>
          </a:p>
          <a:p>
            <a:pPr marL="0" indent="0">
              <a:buNone/>
            </a:pPr>
            <a:r>
              <a:rPr lang="en-US" dirty="0"/>
              <a:t>2- Within mandate of UNICEF – the cluster has a wider mandate </a:t>
            </a:r>
          </a:p>
          <a:p>
            <a:pPr marL="0" indent="0">
              <a:buNone/>
            </a:pPr>
            <a:r>
              <a:rPr lang="en-US" dirty="0"/>
              <a:t>3- How an interventions impacts the nutrition situation is determined by the context and may defer from place to place   </a:t>
            </a:r>
          </a:p>
          <a:p>
            <a:endParaRPr lang="en-US" dirty="0"/>
          </a:p>
        </p:txBody>
      </p:sp>
    </p:spTree>
    <p:extLst>
      <p:ext uri="{BB962C8B-B14F-4D97-AF65-F5344CB8AC3E}">
        <p14:creationId xmlns:p14="http://schemas.microsoft.com/office/powerpoint/2010/main" val="23286067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002DD-6814-417D-BD92-01604EBE3FB8}"/>
              </a:ext>
            </a:extLst>
          </p:cNvPr>
          <p:cNvSpPr>
            <a:spLocks noGrp="1"/>
          </p:cNvSpPr>
          <p:nvPr>
            <p:ph type="title"/>
          </p:nvPr>
        </p:nvSpPr>
        <p:spPr/>
        <p:txBody>
          <a:bodyPr/>
          <a:lstStyle/>
          <a:p>
            <a:r>
              <a:rPr lang="en-US" dirty="0"/>
              <a:t>HINIs mapping limitations </a:t>
            </a:r>
          </a:p>
        </p:txBody>
      </p:sp>
      <p:sp>
        <p:nvSpPr>
          <p:cNvPr id="3" name="Content Placeholder 2">
            <a:extLst>
              <a:ext uri="{FF2B5EF4-FFF2-40B4-BE49-F238E27FC236}">
                <a16:creationId xmlns:a16="http://schemas.microsoft.com/office/drawing/2014/main" id="{BFEECE47-E8B8-4887-BDAA-8642160DE55F}"/>
              </a:ext>
            </a:extLst>
          </p:cNvPr>
          <p:cNvSpPr>
            <a:spLocks noGrp="1"/>
          </p:cNvSpPr>
          <p:nvPr>
            <p:ph idx="1"/>
          </p:nvPr>
        </p:nvSpPr>
        <p:spPr/>
        <p:txBody>
          <a:bodyPr/>
          <a:lstStyle/>
          <a:p>
            <a:r>
              <a:rPr lang="en-US" dirty="0"/>
              <a:t>Scale and details of the interventions are not described in this presentation </a:t>
            </a:r>
          </a:p>
          <a:p>
            <a:endParaRPr lang="en-US" dirty="0"/>
          </a:p>
          <a:p>
            <a:r>
              <a:rPr lang="en-US" dirty="0"/>
              <a:t>Not clear whether the intervention is a policy or a community outreach </a:t>
            </a:r>
          </a:p>
          <a:p>
            <a:endParaRPr lang="en-US" dirty="0"/>
          </a:p>
          <a:p>
            <a:endParaRPr lang="en-US" dirty="0"/>
          </a:p>
        </p:txBody>
      </p:sp>
    </p:spTree>
    <p:extLst>
      <p:ext uri="{BB962C8B-B14F-4D97-AF65-F5344CB8AC3E}">
        <p14:creationId xmlns:p14="http://schemas.microsoft.com/office/powerpoint/2010/main" val="6832613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692D1-F105-49C1-A9D9-E60E143E704B}"/>
              </a:ext>
            </a:extLst>
          </p:cNvPr>
          <p:cNvSpPr>
            <a:spLocks noGrp="1"/>
          </p:cNvSpPr>
          <p:nvPr>
            <p:ph type="title"/>
          </p:nvPr>
        </p:nvSpPr>
        <p:spPr/>
        <p:txBody>
          <a:bodyPr>
            <a:normAutofit fontScale="90000"/>
          </a:bodyPr>
          <a:lstStyle/>
          <a:p>
            <a:r>
              <a:rPr lang="en-US" dirty="0"/>
              <a:t>HINIs in Emergencies </a:t>
            </a:r>
            <a:br>
              <a:rPr lang="en-US" dirty="0"/>
            </a:br>
            <a:endParaRPr lang="en-US" dirty="0"/>
          </a:p>
        </p:txBody>
      </p:sp>
      <p:sp>
        <p:nvSpPr>
          <p:cNvPr id="3" name="Content Placeholder 2">
            <a:extLst>
              <a:ext uri="{FF2B5EF4-FFF2-40B4-BE49-F238E27FC236}">
                <a16:creationId xmlns:a16="http://schemas.microsoft.com/office/drawing/2014/main" id="{D07B29AA-1AFC-45D0-8DA5-3DE43C5F68E2}"/>
              </a:ext>
            </a:extLst>
          </p:cNvPr>
          <p:cNvSpPr>
            <a:spLocks noGrp="1"/>
          </p:cNvSpPr>
          <p:nvPr>
            <p:ph idx="1"/>
          </p:nvPr>
        </p:nvSpPr>
        <p:spPr/>
        <p:txBody>
          <a:bodyPr>
            <a:normAutofit/>
          </a:bodyPr>
          <a:lstStyle/>
          <a:p>
            <a:r>
              <a:rPr lang="en-US" dirty="0"/>
              <a:t>What is the implication of the lancet series and the HINI for emergency nutrition response, integrations and systems strengthening?</a:t>
            </a:r>
          </a:p>
          <a:p>
            <a:endParaRPr lang="en-US" dirty="0"/>
          </a:p>
          <a:p>
            <a:r>
              <a:rPr lang="en-US" dirty="0"/>
              <a:t>The promotion of HINI or a comprehensive package of Nutrition intervention beyond CMAM is in the current GNC 4 year strategy</a:t>
            </a:r>
          </a:p>
          <a:p>
            <a:endParaRPr lang="en-US" dirty="0"/>
          </a:p>
        </p:txBody>
      </p:sp>
      <p:pic>
        <p:nvPicPr>
          <p:cNvPr id="4" name="Picture 3" descr="GNC_LOGO_FINAL">
            <a:extLst>
              <a:ext uri="{FF2B5EF4-FFF2-40B4-BE49-F238E27FC236}">
                <a16:creationId xmlns:a16="http://schemas.microsoft.com/office/drawing/2014/main" id="{6AA99B20-83F7-4566-B48F-BCC1A542277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Tree>
    <p:extLst>
      <p:ext uri="{BB962C8B-B14F-4D97-AF65-F5344CB8AC3E}">
        <p14:creationId xmlns:p14="http://schemas.microsoft.com/office/powerpoint/2010/main" val="18585589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a:t>
            </a:r>
          </a:p>
        </p:txBody>
      </p:sp>
      <p:sp>
        <p:nvSpPr>
          <p:cNvPr id="3" name="Content Placeholder 2"/>
          <p:cNvSpPr>
            <a:spLocks noGrp="1"/>
          </p:cNvSpPr>
          <p:nvPr>
            <p:ph idx="1"/>
          </p:nvPr>
        </p:nvSpPr>
        <p:spPr/>
        <p:txBody>
          <a:bodyPr/>
          <a:lstStyle/>
          <a:p>
            <a:r>
              <a:rPr lang="en-US" dirty="0"/>
              <a:t>What challenges to HINIs</a:t>
            </a:r>
          </a:p>
          <a:p>
            <a:endParaRPr lang="en-US" dirty="0"/>
          </a:p>
          <a:p>
            <a:r>
              <a:rPr lang="en-US" dirty="0"/>
              <a:t>How can we further improve the response?</a:t>
            </a:r>
          </a:p>
          <a:p>
            <a:endParaRPr lang="en-US" dirty="0"/>
          </a:p>
          <a:p>
            <a:endParaRPr lang="en-US" dirty="0"/>
          </a:p>
        </p:txBody>
      </p:sp>
      <p:pic>
        <p:nvPicPr>
          <p:cNvPr id="4" name="Picture 3" descr="GNC_LOGO_FINAL">
            <a:extLst>
              <a:ext uri="{FF2B5EF4-FFF2-40B4-BE49-F238E27FC236}">
                <a16:creationId xmlns:a16="http://schemas.microsoft.com/office/drawing/2014/main" id="{0FD6E34F-FB2B-4D5D-9915-1262AF8373C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Tree>
    <p:extLst>
      <p:ext uri="{BB962C8B-B14F-4D97-AF65-F5344CB8AC3E}">
        <p14:creationId xmlns:p14="http://schemas.microsoft.com/office/powerpoint/2010/main" val="14273265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NC_LOGO_FINAL">
            <a:extLst>
              <a:ext uri="{FF2B5EF4-FFF2-40B4-BE49-F238E27FC236}">
                <a16:creationId xmlns:a16="http://schemas.microsoft.com/office/drawing/2014/main" id="{58580485-ECD3-4A6E-952E-A02B0B3E801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
        <p:nvSpPr>
          <p:cNvPr id="2" name="Title 1"/>
          <p:cNvSpPr>
            <a:spLocks noGrp="1"/>
          </p:cNvSpPr>
          <p:nvPr>
            <p:ph type="title"/>
          </p:nvPr>
        </p:nvSpPr>
        <p:spPr/>
        <p:txBody>
          <a:bodyPr/>
          <a:lstStyle/>
          <a:p>
            <a:r>
              <a:rPr lang="en-US" dirty="0"/>
              <a:t>How do we improve the response?</a:t>
            </a:r>
          </a:p>
        </p:txBody>
      </p:sp>
      <p:sp>
        <p:nvSpPr>
          <p:cNvPr id="3" name="Content Placeholder 2"/>
          <p:cNvSpPr>
            <a:spLocks noGrp="1"/>
          </p:cNvSpPr>
          <p:nvPr>
            <p:ph idx="1"/>
          </p:nvPr>
        </p:nvSpPr>
        <p:spPr/>
        <p:txBody>
          <a:bodyPr>
            <a:normAutofit/>
          </a:bodyPr>
          <a:lstStyle/>
          <a:p>
            <a:r>
              <a:rPr lang="en-US" dirty="0"/>
              <a:t>Review of the checklist to self assess the quality of the nutrition cluster response </a:t>
            </a:r>
          </a:p>
          <a:p>
            <a:endParaRPr lang="en-US" dirty="0"/>
          </a:p>
          <a:p>
            <a:r>
              <a:rPr lang="en-US" dirty="0"/>
              <a:t>Volunteers to review the checklist for the quality of the response?</a:t>
            </a:r>
          </a:p>
          <a:p>
            <a:endParaRPr lang="en-US" dirty="0"/>
          </a:p>
          <a:p>
            <a:r>
              <a:rPr lang="en-US" dirty="0"/>
              <a:t>Pilot of the checklist in South Sudan and other countries </a:t>
            </a:r>
          </a:p>
        </p:txBody>
      </p:sp>
    </p:spTree>
    <p:extLst>
      <p:ext uri="{BB962C8B-B14F-4D97-AF65-F5344CB8AC3E}">
        <p14:creationId xmlns:p14="http://schemas.microsoft.com/office/powerpoint/2010/main" val="1948359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the HINIs?</a:t>
            </a:r>
          </a:p>
        </p:txBody>
      </p:sp>
      <p:sp>
        <p:nvSpPr>
          <p:cNvPr id="3" name="Content Placeholder 2"/>
          <p:cNvSpPr>
            <a:spLocks noGrp="1"/>
          </p:cNvSpPr>
          <p:nvPr>
            <p:ph idx="1"/>
          </p:nvPr>
        </p:nvSpPr>
        <p:spPr/>
        <p:txBody>
          <a:bodyPr>
            <a:normAutofit fontScale="92500"/>
          </a:bodyPr>
          <a:lstStyle/>
          <a:p>
            <a:r>
              <a:rPr lang="en-US" dirty="0"/>
              <a:t>The Lancet Maternal and Child Undernutrition Series 2008 </a:t>
            </a:r>
          </a:p>
          <a:p>
            <a:pPr lvl="1"/>
            <a:r>
              <a:rPr lang="en-US" dirty="0"/>
              <a:t>Need to focus on the crucial period from conception to a child’s second birthday—the 1000 days </a:t>
            </a:r>
          </a:p>
          <a:p>
            <a:pPr lvl="1"/>
            <a:r>
              <a:rPr lang="en-US" dirty="0"/>
              <a:t>Greater priority for national nutrition </a:t>
            </a:r>
            <a:r>
              <a:rPr lang="en-US" dirty="0" err="1"/>
              <a:t>programmes</a:t>
            </a:r>
            <a:endParaRPr lang="en-US" dirty="0"/>
          </a:p>
          <a:p>
            <a:pPr lvl="1"/>
            <a:r>
              <a:rPr lang="en-US" dirty="0"/>
              <a:t>Stronger integration with health </a:t>
            </a:r>
            <a:r>
              <a:rPr lang="en-US" dirty="0" err="1"/>
              <a:t>programmes</a:t>
            </a:r>
            <a:r>
              <a:rPr lang="en-US" dirty="0"/>
              <a:t> and  enhanced intersectoral approaches</a:t>
            </a:r>
          </a:p>
          <a:p>
            <a:pPr lvl="1"/>
            <a:r>
              <a:rPr lang="en-US" dirty="0"/>
              <a:t>More focus and coordination in the global nutrition system of international agencies, donors, academia, civil society, and the private sector. </a:t>
            </a:r>
          </a:p>
          <a:p>
            <a:endParaRPr lang="en-US" dirty="0"/>
          </a:p>
          <a:p>
            <a:pPr marL="0" indent="0">
              <a:buNone/>
            </a:pPr>
            <a:endParaRPr lang="en-US" dirty="0"/>
          </a:p>
        </p:txBody>
      </p:sp>
      <p:pic>
        <p:nvPicPr>
          <p:cNvPr id="4" name="Picture 3" descr="GNC_LOGO_FINAL">
            <a:extLst>
              <a:ext uri="{FF2B5EF4-FFF2-40B4-BE49-F238E27FC236}">
                <a16:creationId xmlns:a16="http://schemas.microsoft.com/office/drawing/2014/main" id="{6AA58D38-EDC4-4B5C-B426-BE31A08EBD7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Tree>
    <p:extLst>
      <p:ext uri="{BB962C8B-B14F-4D97-AF65-F5344CB8AC3E}">
        <p14:creationId xmlns:p14="http://schemas.microsoft.com/office/powerpoint/2010/main" val="2699573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the HINIs</a:t>
            </a:r>
          </a:p>
        </p:txBody>
      </p:sp>
      <p:sp>
        <p:nvSpPr>
          <p:cNvPr id="3" name="Content Placeholder 2"/>
          <p:cNvSpPr>
            <a:spLocks noGrp="1"/>
          </p:cNvSpPr>
          <p:nvPr>
            <p:ph idx="1"/>
          </p:nvPr>
        </p:nvSpPr>
        <p:spPr>
          <a:xfrm>
            <a:off x="457200" y="1143000"/>
            <a:ext cx="8229600" cy="5715000"/>
          </a:xfrm>
        </p:spPr>
        <p:txBody>
          <a:bodyPr>
            <a:normAutofit/>
          </a:bodyPr>
          <a:lstStyle/>
          <a:p>
            <a:r>
              <a:rPr lang="en-US" sz="3000" dirty="0"/>
              <a:t>The Lancet Maternal and Child Nutrition Series 2013</a:t>
            </a:r>
          </a:p>
          <a:p>
            <a:pPr lvl="1"/>
            <a:r>
              <a:rPr lang="en-US" sz="2600" dirty="0"/>
              <a:t>Double burden of malnutrition in women and children </a:t>
            </a:r>
          </a:p>
          <a:p>
            <a:pPr lvl="1"/>
            <a:r>
              <a:rPr lang="en-US" sz="2600" dirty="0"/>
              <a:t>Consequence of nutrition through adolescence in girls to pregnancy to childhood </a:t>
            </a:r>
          </a:p>
          <a:p>
            <a:pPr lvl="1"/>
            <a:r>
              <a:rPr lang="en-US" sz="2600" dirty="0"/>
              <a:t>Covers the evidence supporting nutrition-specific interventions </a:t>
            </a:r>
          </a:p>
          <a:p>
            <a:pPr lvl="1"/>
            <a:r>
              <a:rPr lang="en-US" sz="2600" dirty="0"/>
              <a:t>Examines nutrition-sensitive interventions and approaches and their potential to improve nutrition</a:t>
            </a:r>
          </a:p>
          <a:p>
            <a:pPr lvl="1"/>
            <a:r>
              <a:rPr lang="en-US" sz="2600" dirty="0"/>
              <a:t>Discusses the features of an enabling environment that are needed to provide support for nutrition </a:t>
            </a:r>
            <a:r>
              <a:rPr lang="en-US" sz="2600" dirty="0" err="1"/>
              <a:t>programmes</a:t>
            </a:r>
            <a:endParaRPr lang="en-US" sz="2600" dirty="0"/>
          </a:p>
          <a:p>
            <a:endParaRPr lang="en-US" dirty="0"/>
          </a:p>
        </p:txBody>
      </p:sp>
      <p:pic>
        <p:nvPicPr>
          <p:cNvPr id="4" name="Picture 3" descr="GNC_LOGO_FINAL">
            <a:extLst>
              <a:ext uri="{FF2B5EF4-FFF2-40B4-BE49-F238E27FC236}">
                <a16:creationId xmlns:a16="http://schemas.microsoft.com/office/drawing/2014/main" id="{53CAC9D8-9C72-4E86-9DDE-39807167039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Tree>
    <p:extLst>
      <p:ext uri="{BB962C8B-B14F-4D97-AF65-F5344CB8AC3E}">
        <p14:creationId xmlns:p14="http://schemas.microsoft.com/office/powerpoint/2010/main" val="3727138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321DFDE-BDE5-4FA5-B66F-728EEC4D7575}"/>
              </a:ext>
            </a:extLst>
          </p:cNvPr>
          <p:cNvPicPr>
            <a:picLocks noChangeAspect="1"/>
          </p:cNvPicPr>
          <p:nvPr/>
        </p:nvPicPr>
        <p:blipFill>
          <a:blip r:embed="rId3"/>
          <a:stretch>
            <a:fillRect/>
          </a:stretch>
        </p:blipFill>
        <p:spPr>
          <a:xfrm>
            <a:off x="0" y="564469"/>
            <a:ext cx="9144000" cy="5729061"/>
          </a:xfrm>
          <a:prstGeom prst="rect">
            <a:avLst/>
          </a:prstGeom>
        </p:spPr>
      </p:pic>
    </p:spTree>
    <p:extLst>
      <p:ext uri="{BB962C8B-B14F-4D97-AF65-F5344CB8AC3E}">
        <p14:creationId xmlns:p14="http://schemas.microsoft.com/office/powerpoint/2010/main" val="406671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32C61-F3D8-4C4F-924C-18860BA91117}"/>
              </a:ext>
            </a:extLst>
          </p:cNvPr>
          <p:cNvSpPr>
            <a:spLocks noGrp="1"/>
          </p:cNvSpPr>
          <p:nvPr>
            <p:ph type="title"/>
          </p:nvPr>
        </p:nvSpPr>
        <p:spPr>
          <a:xfrm>
            <a:off x="685800" y="2133600"/>
            <a:ext cx="8229600" cy="1143000"/>
          </a:xfrm>
        </p:spPr>
        <p:txBody>
          <a:bodyPr>
            <a:normAutofit fontScale="90000"/>
          </a:bodyPr>
          <a:lstStyle/>
          <a:p>
            <a:r>
              <a:rPr lang="en-US" dirty="0"/>
              <a:t>How HINIs were inspired from the Lancet- the Kenya experience</a:t>
            </a:r>
          </a:p>
        </p:txBody>
      </p:sp>
    </p:spTree>
    <p:extLst>
      <p:ext uri="{BB962C8B-B14F-4D97-AF65-F5344CB8AC3E}">
        <p14:creationId xmlns:p14="http://schemas.microsoft.com/office/powerpoint/2010/main" val="28802748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HINIs on a map</a:t>
            </a:r>
          </a:p>
        </p:txBody>
      </p:sp>
      <p:pic>
        <p:nvPicPr>
          <p:cNvPr id="3" name="Picture 2" descr="GNC_LOGO_FINAL">
            <a:extLst>
              <a:ext uri="{FF2B5EF4-FFF2-40B4-BE49-F238E27FC236}">
                <a16:creationId xmlns:a16="http://schemas.microsoft.com/office/drawing/2014/main" id="{2EEACE18-9194-445B-84D5-94F34FA92CB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Tree>
    <p:extLst>
      <p:ext uri="{BB962C8B-B14F-4D97-AF65-F5344CB8AC3E}">
        <p14:creationId xmlns:p14="http://schemas.microsoft.com/office/powerpoint/2010/main" val="3211929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NC_LOGO_FINAL">
            <a:extLst>
              <a:ext uri="{FF2B5EF4-FFF2-40B4-BE49-F238E27FC236}">
                <a16:creationId xmlns:a16="http://schemas.microsoft.com/office/drawing/2014/main" id="{5C87FC57-B728-435D-876A-D0450BEE6C2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
        <p:nvSpPr>
          <p:cNvPr id="2" name="Title 1"/>
          <p:cNvSpPr>
            <a:spLocks noGrp="1"/>
          </p:cNvSpPr>
          <p:nvPr>
            <p:ph type="title"/>
          </p:nvPr>
        </p:nvSpPr>
        <p:spPr/>
        <p:txBody>
          <a:bodyPr>
            <a:normAutofit/>
          </a:bodyPr>
          <a:lstStyle/>
          <a:p>
            <a:r>
              <a:rPr lang="en-US" dirty="0"/>
              <a:t>Method for mapping the HINIs </a:t>
            </a:r>
          </a:p>
        </p:txBody>
      </p:sp>
      <p:sp>
        <p:nvSpPr>
          <p:cNvPr id="3" name="Content Placeholder 2"/>
          <p:cNvSpPr>
            <a:spLocks noGrp="1"/>
          </p:cNvSpPr>
          <p:nvPr>
            <p:ph idx="1"/>
          </p:nvPr>
        </p:nvSpPr>
        <p:spPr/>
        <p:txBody>
          <a:bodyPr>
            <a:normAutofit fontScale="92500" lnSpcReduction="20000"/>
          </a:bodyPr>
          <a:lstStyle/>
          <a:p>
            <a:endParaRPr lang="en-US" dirty="0"/>
          </a:p>
          <a:p>
            <a:r>
              <a:rPr lang="en-US" sz="3300" dirty="0"/>
              <a:t>Cluster Coordinators and IMOs and HRPs </a:t>
            </a:r>
          </a:p>
          <a:p>
            <a:endParaRPr lang="en-US" sz="3300" dirty="0"/>
          </a:p>
          <a:p>
            <a:r>
              <a:rPr lang="en-US" sz="3300" dirty="0"/>
              <a:t>15 countries where the cluster is activated have been included (Afghanistan, Bangladesh, Cameroon, Chad, CAR, DRC, Ethiopia, Malawi, Mali, Nigeria, Somalia, South Sudan, Sudan, Syria, Yemen) </a:t>
            </a:r>
          </a:p>
          <a:p>
            <a:endParaRPr lang="en-US" sz="3300" dirty="0"/>
          </a:p>
          <a:p>
            <a:r>
              <a:rPr lang="en-US" sz="3300" dirty="0"/>
              <a:t>Building on a previous mapping done in 2017 </a:t>
            </a:r>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1471535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031BC-A79B-4A0E-A71B-1D35E4962371}"/>
              </a:ext>
            </a:extLst>
          </p:cNvPr>
          <p:cNvSpPr>
            <a:spLocks noGrp="1"/>
          </p:cNvSpPr>
          <p:nvPr>
            <p:ph type="title"/>
          </p:nvPr>
        </p:nvSpPr>
        <p:spPr/>
        <p:txBody>
          <a:bodyPr/>
          <a:lstStyle/>
          <a:p>
            <a:r>
              <a:rPr lang="en-US" dirty="0"/>
              <a:t>Limitations</a:t>
            </a:r>
          </a:p>
        </p:txBody>
      </p:sp>
      <p:sp>
        <p:nvSpPr>
          <p:cNvPr id="3" name="Content Placeholder 2">
            <a:extLst>
              <a:ext uri="{FF2B5EF4-FFF2-40B4-BE49-F238E27FC236}">
                <a16:creationId xmlns:a16="http://schemas.microsoft.com/office/drawing/2014/main" id="{F83AE345-5E20-4C36-A9C4-8DBC44C76AF5}"/>
              </a:ext>
            </a:extLst>
          </p:cNvPr>
          <p:cNvSpPr>
            <a:spLocks noGrp="1"/>
          </p:cNvSpPr>
          <p:nvPr>
            <p:ph idx="1"/>
          </p:nvPr>
        </p:nvSpPr>
        <p:spPr/>
        <p:txBody>
          <a:bodyPr>
            <a:normAutofit fontScale="85000" lnSpcReduction="20000"/>
          </a:bodyPr>
          <a:lstStyle/>
          <a:p>
            <a:r>
              <a:rPr lang="en-US" dirty="0"/>
              <a:t>Geographical area </a:t>
            </a:r>
          </a:p>
          <a:p>
            <a:pPr marL="0" indent="0">
              <a:buNone/>
            </a:pPr>
            <a:endParaRPr lang="en-US" dirty="0"/>
          </a:p>
          <a:p>
            <a:pPr marL="0" indent="0">
              <a:buNone/>
            </a:pPr>
            <a:r>
              <a:rPr lang="en-US" dirty="0"/>
              <a:t>- Mapped only what cluster interventions included so it may not reflect what is happening at the national level </a:t>
            </a:r>
          </a:p>
          <a:p>
            <a:pPr marL="0" indent="0">
              <a:buNone/>
            </a:pPr>
            <a:endParaRPr lang="en-US" dirty="0"/>
          </a:p>
          <a:p>
            <a:pPr marL="0" indent="0">
              <a:buNone/>
            </a:pPr>
            <a:r>
              <a:rPr lang="en-US" dirty="0"/>
              <a:t>- Mapped only if there was at least one program so   geographical coverage was not factored in </a:t>
            </a:r>
          </a:p>
          <a:p>
            <a:pPr marL="0" indent="0">
              <a:buNone/>
            </a:pPr>
            <a:endParaRPr lang="en-US" dirty="0"/>
          </a:p>
          <a:p>
            <a:r>
              <a:rPr lang="en-US" dirty="0"/>
              <a:t>Not a census – not all 20 or so priority countries were reviewed </a:t>
            </a:r>
          </a:p>
          <a:p>
            <a:pPr marL="0" indent="0">
              <a:buNone/>
            </a:pPr>
            <a:r>
              <a:rPr lang="en-US" dirty="0"/>
              <a:t> </a:t>
            </a:r>
          </a:p>
        </p:txBody>
      </p:sp>
      <p:pic>
        <p:nvPicPr>
          <p:cNvPr id="4" name="Picture 3" descr="GNC_LOGO_FINAL">
            <a:extLst>
              <a:ext uri="{FF2B5EF4-FFF2-40B4-BE49-F238E27FC236}">
                <a16:creationId xmlns:a16="http://schemas.microsoft.com/office/drawing/2014/main" id="{D6FB8A17-0F17-4AEF-A369-CC8C36922DE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92076"/>
            <a:ext cx="1943100" cy="792480"/>
          </a:xfrm>
          <a:prstGeom prst="rect">
            <a:avLst/>
          </a:prstGeom>
          <a:noFill/>
        </p:spPr>
      </p:pic>
    </p:spTree>
    <p:extLst>
      <p:ext uri="{BB962C8B-B14F-4D97-AF65-F5344CB8AC3E}">
        <p14:creationId xmlns:p14="http://schemas.microsoft.com/office/powerpoint/2010/main" val="4361108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638</TotalTime>
  <Words>1525</Words>
  <Application>Microsoft Office PowerPoint</Application>
  <PresentationFormat>On-screen Show (4:3)</PresentationFormat>
  <Paragraphs>159</Paragraphs>
  <Slides>27</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27</vt:i4>
      </vt:variant>
    </vt:vector>
  </HeadingPairs>
  <TitlesOfParts>
    <vt:vector size="30" baseType="lpstr">
      <vt:lpstr>Arial</vt:lpstr>
      <vt:lpstr>Calibri</vt:lpstr>
      <vt:lpstr>Office Theme</vt:lpstr>
      <vt:lpstr>High Impact Nutrition Interventions</vt:lpstr>
      <vt:lpstr>Outline</vt:lpstr>
      <vt:lpstr>What are the HINIs?</vt:lpstr>
      <vt:lpstr>What are the HINIs</vt:lpstr>
      <vt:lpstr>PowerPoint Presentation</vt:lpstr>
      <vt:lpstr>How HINIs were inspired from the Lancet- the Kenya experience</vt:lpstr>
      <vt:lpstr>HINIs on a map</vt:lpstr>
      <vt:lpstr>Method for mapping the HINIs </vt:lpstr>
      <vt:lpstr>Limitations</vt:lpstr>
      <vt:lpstr>PowerPoint Presentation</vt:lpstr>
      <vt:lpstr>Salt Iodization </vt:lpstr>
      <vt:lpstr>Multiple micronutrient supplementation in pregnancy (includes iron-folate);</vt:lpstr>
      <vt:lpstr>Calcium Supplementation in Pregnancy</vt:lpstr>
      <vt:lpstr>Energy and protein supplementation in pregnancy</vt:lpstr>
      <vt:lpstr>Vitamin A supplementation in childhood</vt:lpstr>
      <vt:lpstr>Zinc supplementation in childhood</vt:lpstr>
      <vt:lpstr>Breastfeeding  promotion</vt:lpstr>
      <vt:lpstr>Complementary  feeding education</vt:lpstr>
      <vt:lpstr>Complementary  food supplementation</vt:lpstr>
      <vt:lpstr>Management of  SAM</vt:lpstr>
      <vt:lpstr>Nutrition sensitive interventions included?</vt:lpstr>
      <vt:lpstr>PowerPoint Presentation</vt:lpstr>
      <vt:lpstr>HINIs inspired from the Maternal and Child Series</vt:lpstr>
      <vt:lpstr>HINIs mapping limitations </vt:lpstr>
      <vt:lpstr>HINIs in Emergencies  </vt:lpstr>
      <vt:lpstr>Discussion </vt:lpstr>
      <vt:lpstr>How do we improve the response?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 Impact Nutrition Interventions</dc:title>
  <dc:creator>Yara</dc:creator>
  <cp:lastModifiedBy>Faith Nzioka</cp:lastModifiedBy>
  <cp:revision>34</cp:revision>
  <dcterms:created xsi:type="dcterms:W3CDTF">2019-06-17T16:39:41Z</dcterms:created>
  <dcterms:modified xsi:type="dcterms:W3CDTF">2019-07-03T06:35:02Z</dcterms:modified>
</cp:coreProperties>
</file>