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customXml/itemProps16.xml" ContentType="application/vnd.openxmlformats-officedocument.customXmlProperties+xml"/>
  <Override PartName="/customXml/itemProps17.xml" ContentType="application/vnd.openxmlformats-officedocument.customXmlProperties+xml"/>
  <Override PartName="/customXml/itemProps18.xml" ContentType="application/vnd.openxmlformats-officedocument.customXmlProperties+xml"/>
  <Override PartName="/customXml/itemProps19.xml" ContentType="application/vnd.openxmlformats-officedocument.customXmlProperties+xml"/>
  <Override PartName="/customXml/itemProps20.xml" ContentType="application/vnd.openxmlformats-officedocument.customXmlProperties+xml"/>
  <Override PartName="/customXml/itemProps21.xml" ContentType="application/vnd.openxmlformats-officedocument.customXmlProperties+xml"/>
  <Override PartName="/customXml/itemProps22.xml" ContentType="application/vnd.openxmlformats-officedocument.customXmlProperties+xml"/>
  <Override PartName="/customXml/itemProps23.xml" ContentType="application/vnd.openxmlformats-officedocument.customXmlProperties+xml"/>
  <Override PartName="/customXml/itemProps24.xml" ContentType="application/vnd.openxmlformats-officedocument.customXmlProperties+xml"/>
  <Override PartName="/customXml/itemProps25.xml" ContentType="application/vnd.openxmlformats-officedocument.customXmlProperties+xml"/>
  <Override PartName="/customXml/itemProps26.xml" ContentType="application/vnd.openxmlformats-officedocument.customXmlProperties+xml"/>
  <Override PartName="/customXml/itemProps27.xml" ContentType="application/vnd.openxmlformats-officedocument.customXmlProperties+xml"/>
  <Override PartName="/customXml/itemProps28.xml" ContentType="application/vnd.openxmlformats-officedocument.customXmlProperties+xml"/>
  <Override PartName="/customXml/itemProps29.xml" ContentType="application/vnd.openxmlformats-officedocument.customXmlProperties+xml"/>
  <Override PartName="/customXml/itemProps30.xml" ContentType="application/vnd.openxmlformats-officedocument.customXmlProperties+xml"/>
  <Override PartName="/customXml/itemProps31.xml" ContentType="application/vnd.openxmlformats-officedocument.customXmlProperties+xml"/>
  <Override PartName="/customXml/itemProps32.xml" ContentType="application/vnd.openxmlformats-officedocument.customXmlProperties+xml"/>
  <Override PartName="/customXml/itemProps33.xml" ContentType="application/vnd.openxmlformats-officedocument.customXmlProperties+xml"/>
  <Override PartName="/customXml/itemProps34.xml" ContentType="application/vnd.openxmlformats-officedocument.customXmlProperties+xml"/>
  <Override PartName="/customXml/itemProps3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36"/>
  </p:sldMasterIdLst>
  <p:notesMasterIdLst>
    <p:notesMasterId r:id="rId47"/>
  </p:notesMasterIdLst>
  <p:sldIdLst>
    <p:sldId id="261" r:id="rId37"/>
    <p:sldId id="256" r:id="rId38"/>
    <p:sldId id="257" r:id="rId39"/>
    <p:sldId id="258" r:id="rId40"/>
    <p:sldId id="259" r:id="rId41"/>
    <p:sldId id="262" r:id="rId42"/>
    <p:sldId id="324" r:id="rId43"/>
    <p:sldId id="325" r:id="rId44"/>
    <p:sldId id="275" r:id="rId45"/>
    <p:sldId id="326" r:id="rId4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dsey Pexton" initials="LP" lastIdx="7" clrIdx="0">
    <p:extLst>
      <p:ext uri="{19B8F6BF-5375-455C-9EA6-DF929625EA0E}">
        <p15:presenceInfo xmlns:p15="http://schemas.microsoft.com/office/powerpoint/2012/main" userId="S-1-5-21-889838981-920820592-1903951286-749467" providerId="AD"/>
      </p:ext>
    </p:extLst>
  </p:cmAuthor>
  <p:cmAuthor id="2" name="Josephine Ippe" initials="JI" lastIdx="3" clrIdx="1">
    <p:extLst>
      <p:ext uri="{19B8F6BF-5375-455C-9EA6-DF929625EA0E}">
        <p15:presenceInfo xmlns:p15="http://schemas.microsoft.com/office/powerpoint/2012/main" userId="Josephine Ippe" providerId="None"/>
      </p:ext>
    </p:extLst>
  </p:cmAuthor>
  <p:cmAuthor id="3" name="Ruth Situma" initials="RS" lastIdx="1" clrIdx="2">
    <p:extLst>
      <p:ext uri="{19B8F6BF-5375-455C-9EA6-DF929625EA0E}">
        <p15:presenceInfo xmlns:p15="http://schemas.microsoft.com/office/powerpoint/2012/main" userId="S-1-5-21-889838981-920820592-1903951286-2110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82" autoAdjust="0"/>
    <p:restoredTop sz="94660"/>
  </p:normalViewPr>
  <p:slideViewPr>
    <p:cSldViewPr snapToGrid="0" snapToObjects="1">
      <p:cViewPr varScale="1">
        <p:scale>
          <a:sx n="64" d="100"/>
          <a:sy n="64" d="100"/>
        </p:scale>
        <p:origin x="1240" y="36"/>
      </p:cViewPr>
      <p:guideLst>
        <p:guide orient="horz" pos="213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customXml" Target="../customXml/item13.xml"/><Relationship Id="rId18" Type="http://schemas.openxmlformats.org/officeDocument/2006/relationships/customXml" Target="../customXml/item18.xml"/><Relationship Id="rId26" Type="http://schemas.openxmlformats.org/officeDocument/2006/relationships/customXml" Target="../customXml/item26.xml"/><Relationship Id="rId39" Type="http://schemas.openxmlformats.org/officeDocument/2006/relationships/slide" Target="slides/slide3.xml"/><Relationship Id="rId21" Type="http://schemas.openxmlformats.org/officeDocument/2006/relationships/customXml" Target="../customXml/item21.xml"/><Relationship Id="rId34" Type="http://schemas.openxmlformats.org/officeDocument/2006/relationships/customXml" Target="../customXml/item34.xml"/><Relationship Id="rId42" Type="http://schemas.openxmlformats.org/officeDocument/2006/relationships/slide" Target="slides/slide6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customXml" Target="../customXml/item7.xml"/><Relationship Id="rId2" Type="http://schemas.openxmlformats.org/officeDocument/2006/relationships/customXml" Target="../customXml/item2.xml"/><Relationship Id="rId16" Type="http://schemas.openxmlformats.org/officeDocument/2006/relationships/customXml" Target="../customXml/item16.xml"/><Relationship Id="rId29" Type="http://schemas.openxmlformats.org/officeDocument/2006/relationships/customXml" Target="../customXml/item29.xml"/><Relationship Id="rId11" Type="http://schemas.openxmlformats.org/officeDocument/2006/relationships/customXml" Target="../customXml/item11.xml"/><Relationship Id="rId24" Type="http://schemas.openxmlformats.org/officeDocument/2006/relationships/customXml" Target="../customXml/item24.xml"/><Relationship Id="rId32" Type="http://schemas.openxmlformats.org/officeDocument/2006/relationships/customXml" Target="../customXml/item32.xml"/><Relationship Id="rId37" Type="http://schemas.openxmlformats.org/officeDocument/2006/relationships/slide" Target="slides/slide1.xml"/><Relationship Id="rId40" Type="http://schemas.openxmlformats.org/officeDocument/2006/relationships/slide" Target="slides/slide4.xml"/><Relationship Id="rId45" Type="http://schemas.openxmlformats.org/officeDocument/2006/relationships/slide" Target="slides/slide9.xml"/><Relationship Id="rId5" Type="http://schemas.openxmlformats.org/officeDocument/2006/relationships/customXml" Target="../customXml/item5.xml"/><Relationship Id="rId15" Type="http://schemas.openxmlformats.org/officeDocument/2006/relationships/customXml" Target="../customXml/item15.xml"/><Relationship Id="rId23" Type="http://schemas.openxmlformats.org/officeDocument/2006/relationships/customXml" Target="../customXml/item23.xml"/><Relationship Id="rId28" Type="http://schemas.openxmlformats.org/officeDocument/2006/relationships/customXml" Target="../customXml/item28.xml"/><Relationship Id="rId36" Type="http://schemas.openxmlformats.org/officeDocument/2006/relationships/slideMaster" Target="slideMasters/slideMaster1.xml"/><Relationship Id="rId49" Type="http://schemas.openxmlformats.org/officeDocument/2006/relationships/presProps" Target="presProps.xml"/><Relationship Id="rId10" Type="http://schemas.openxmlformats.org/officeDocument/2006/relationships/customXml" Target="../customXml/item10.xml"/><Relationship Id="rId19" Type="http://schemas.openxmlformats.org/officeDocument/2006/relationships/customXml" Target="../customXml/item19.xml"/><Relationship Id="rId31" Type="http://schemas.openxmlformats.org/officeDocument/2006/relationships/customXml" Target="../customXml/item31.xml"/><Relationship Id="rId44" Type="http://schemas.openxmlformats.org/officeDocument/2006/relationships/slide" Target="slides/slide8.xml"/><Relationship Id="rId52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customXml" Target="../customXml/item14.xml"/><Relationship Id="rId22" Type="http://schemas.openxmlformats.org/officeDocument/2006/relationships/customXml" Target="../customXml/item22.xml"/><Relationship Id="rId27" Type="http://schemas.openxmlformats.org/officeDocument/2006/relationships/customXml" Target="../customXml/item27.xml"/><Relationship Id="rId30" Type="http://schemas.openxmlformats.org/officeDocument/2006/relationships/customXml" Target="../customXml/item30.xml"/><Relationship Id="rId35" Type="http://schemas.openxmlformats.org/officeDocument/2006/relationships/customXml" Target="../customXml/item35.xml"/><Relationship Id="rId43" Type="http://schemas.openxmlformats.org/officeDocument/2006/relationships/slide" Target="slides/slide7.xml"/><Relationship Id="rId48" Type="http://schemas.openxmlformats.org/officeDocument/2006/relationships/commentAuthors" Target="commentAuthors.xml"/><Relationship Id="rId8" Type="http://schemas.openxmlformats.org/officeDocument/2006/relationships/customXml" Target="../customXml/item8.xml"/><Relationship Id="rId51" Type="http://schemas.openxmlformats.org/officeDocument/2006/relationships/theme" Target="theme/theme1.xml"/><Relationship Id="rId3" Type="http://schemas.openxmlformats.org/officeDocument/2006/relationships/customXml" Target="../customXml/item3.xml"/><Relationship Id="rId12" Type="http://schemas.openxmlformats.org/officeDocument/2006/relationships/customXml" Target="../customXml/item12.xml"/><Relationship Id="rId17" Type="http://schemas.openxmlformats.org/officeDocument/2006/relationships/customXml" Target="../customXml/item17.xml"/><Relationship Id="rId25" Type="http://schemas.openxmlformats.org/officeDocument/2006/relationships/customXml" Target="../customXml/item25.xml"/><Relationship Id="rId33" Type="http://schemas.openxmlformats.org/officeDocument/2006/relationships/customXml" Target="../customXml/item33.xml"/><Relationship Id="rId38" Type="http://schemas.openxmlformats.org/officeDocument/2006/relationships/slide" Target="slides/slide2.xml"/><Relationship Id="rId46" Type="http://schemas.openxmlformats.org/officeDocument/2006/relationships/slide" Target="slides/slide10.xml"/><Relationship Id="rId20" Type="http://schemas.openxmlformats.org/officeDocument/2006/relationships/customXml" Target="../customXml/item20.xml"/><Relationship Id="rId41" Type="http://schemas.openxmlformats.org/officeDocument/2006/relationships/slide" Target="slides/slide5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197BC-3F9C-B04E-BE49-6C44747D8F8B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135101-A87E-EF42-9E59-E7216A571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784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C8D9-593D-6B41-98EB-3E7433444430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8465D-BB3F-8E40-8B91-E2742A548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525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C8D9-593D-6B41-98EB-3E7433444430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8465D-BB3F-8E40-8B91-E2742A5485E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cid:image002.png@01CE71C4.254D8890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0380" y="6019800"/>
            <a:ext cx="2293620" cy="838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94535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C8D9-593D-6B41-98EB-3E7433444430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8465D-BB3F-8E40-8B91-E2742A5485E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cid:image002.png@01CE71C4.254D8890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0380" y="6019800"/>
            <a:ext cx="2293620" cy="838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2650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C8D9-593D-6B41-98EB-3E7433444430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8465D-BB3F-8E40-8B91-E2742A548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579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C8D9-593D-6B41-98EB-3E7433444430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8465D-BB3F-8E40-8B91-E2742A548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169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C8D9-593D-6B41-98EB-3E7433444430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8465D-BB3F-8E40-8B91-E2742A548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135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C8D9-593D-6B41-98EB-3E7433444430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8465D-BB3F-8E40-8B91-E2742A548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261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C8D9-593D-6B41-98EB-3E7433444430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8465D-BB3F-8E40-8B91-E2742A548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306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C8D9-593D-6B41-98EB-3E7433444430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8465D-BB3F-8E40-8B91-E2742A548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184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C8D9-593D-6B41-98EB-3E7433444430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756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C8D9-593D-6B41-98EB-3E7433444430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8465D-BB3F-8E40-8B91-E2742A548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290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EC8D9-593D-6B41-98EB-3E7433444430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8465D-BB3F-8E40-8B91-E2742A5485E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cid:image002.png@01CE71C4.254D8890"/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2225" y="5937250"/>
            <a:ext cx="2293620" cy="838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92845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69739" y="1674905"/>
            <a:ext cx="738057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600" b="1" dirty="0">
                <a:solidFill>
                  <a:srgbClr val="92D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Day one Summary Points and Key Action for GNC </a:t>
            </a:r>
            <a:endParaRPr lang="en-US" sz="6600" dirty="0">
              <a:solidFill>
                <a:srgbClr val="92D05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23394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15D47D-3B8C-45BF-8917-29CC3AED26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096" y="0"/>
            <a:ext cx="8229600" cy="935421"/>
          </a:xfrm>
        </p:spPr>
        <p:txBody>
          <a:bodyPr/>
          <a:lstStyle/>
          <a:p>
            <a:r>
              <a:rPr lang="en-US" b="1" dirty="0">
                <a:solidFill>
                  <a:srgbClr val="92D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Management Recommendation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9D3AE2-BC28-426C-9EDA-0EAD7C1C73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82263"/>
            <a:ext cx="3389586" cy="19759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500" dirty="0"/>
              <a:t>Formal evaluation of GNC</a:t>
            </a:r>
          </a:p>
          <a:p>
            <a:pPr marL="514350" indent="-514350">
              <a:buAutoNum type="arabicPeriod"/>
            </a:pPr>
            <a:endParaRPr lang="en-US" sz="3500" dirty="0"/>
          </a:p>
          <a:p>
            <a:pPr marL="514350" indent="-514350">
              <a:buAutoNum type="arabicPeriod" startAt="7"/>
            </a:pPr>
            <a:endParaRPr lang="en-US" sz="3500" dirty="0"/>
          </a:p>
          <a:p>
            <a:pPr marL="514350" indent="-514350">
              <a:buAutoNum type="arabicPeriod" startAt="7"/>
            </a:pPr>
            <a:endParaRPr lang="en-US" sz="3500" dirty="0"/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3018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5ACF5-820A-431B-9813-9CE84B9835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3198320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rgbClr val="92D050"/>
                </a:solidFill>
                <a:latin typeface="Times New Roman" panose="02020603050405020304" pitchFamily="18" charset="0"/>
                <a:cs typeface="+mn-cs"/>
              </a:rPr>
              <a:t>Enhancing effectiveness of nutrition </a:t>
            </a:r>
            <a:r>
              <a:rPr lang="en-US" sz="3600" b="1" dirty="0" err="1">
                <a:solidFill>
                  <a:srgbClr val="92D050"/>
                </a:solidFill>
                <a:latin typeface="Times New Roman" panose="02020603050405020304" pitchFamily="18" charset="0"/>
                <a:cs typeface="+mn-cs"/>
              </a:rPr>
              <a:t>progammes</a:t>
            </a:r>
            <a:r>
              <a:rPr lang="en-US" sz="3600" b="1" dirty="0">
                <a:solidFill>
                  <a:srgbClr val="92D050"/>
                </a:solidFill>
                <a:latin typeface="Times New Roman" panose="02020603050405020304" pitchFamily="18" charset="0"/>
                <a:cs typeface="+mn-cs"/>
              </a:rPr>
              <a:t> through strengthened coordination systems that reinforce a development-humanitarian nexus</a:t>
            </a:r>
          </a:p>
        </p:txBody>
      </p:sp>
    </p:spTree>
    <p:extLst>
      <p:ext uri="{BB962C8B-B14F-4D97-AF65-F5344CB8AC3E}">
        <p14:creationId xmlns:p14="http://schemas.microsoft.com/office/powerpoint/2010/main" val="3293236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A73C384-00EA-45C7-A60C-3EDF191190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66298"/>
            <a:ext cx="7886700" cy="4468305"/>
          </a:xfrm>
        </p:spPr>
        <p:txBody>
          <a:bodyPr>
            <a:normAutofit fontScale="40000" lnSpcReduction="20000"/>
          </a:bodyPr>
          <a:lstStyle/>
          <a:p>
            <a:pPr marL="385763" indent="-385763">
              <a:buFont typeface="+mj-lt"/>
              <a:buAutoNum type="arabicPeriod"/>
            </a:pPr>
            <a:r>
              <a:rPr lang="en-US" sz="3800" b="1" dirty="0"/>
              <a:t>Strengthen Government-led coordination for nutrition as a priority </a:t>
            </a:r>
          </a:p>
          <a:p>
            <a:pPr lvl="1"/>
            <a:r>
              <a:rPr lang="en-US" sz="3400" dirty="0"/>
              <a:t>Enable, empower, reinforce</a:t>
            </a:r>
          </a:p>
          <a:p>
            <a:pPr lvl="1"/>
            <a:r>
              <a:rPr lang="en-US" sz="3400" dirty="0"/>
              <a:t>Emergency preparedness and response is an integral part of government-led coordination system </a:t>
            </a:r>
          </a:p>
          <a:p>
            <a:pPr lvl="1"/>
            <a:r>
              <a:rPr lang="en-US" sz="3400" dirty="0"/>
              <a:t>Institutional structures important, national to district relevant also to emergencies to facilitate localization </a:t>
            </a:r>
          </a:p>
          <a:p>
            <a:pPr marL="342900" lvl="1" indent="0">
              <a:buNone/>
            </a:pPr>
            <a:endParaRPr lang="en-US" sz="3400" dirty="0"/>
          </a:p>
          <a:p>
            <a:pPr marL="385763" indent="-385763">
              <a:buFont typeface="+mj-lt"/>
              <a:buAutoNum type="arabicPeriod"/>
            </a:pPr>
            <a:r>
              <a:rPr lang="en-US" sz="3800" b="1" dirty="0"/>
              <a:t>Cluster-coordination for emergencies an integral part/aligned/complementary</a:t>
            </a:r>
          </a:p>
          <a:p>
            <a:pPr lvl="1"/>
            <a:r>
              <a:rPr lang="en-US" sz="3400" dirty="0"/>
              <a:t>Relevant as a temporary structure to complement, supplement, national especially in acute situations where  government system overwhelmed (“extra-help”)</a:t>
            </a:r>
          </a:p>
          <a:p>
            <a:pPr lvl="1"/>
            <a:r>
              <a:rPr lang="en-US" sz="3400" dirty="0"/>
              <a:t>Must leave government-led system stronger for preparedness and response (before being de-activated)</a:t>
            </a:r>
          </a:p>
          <a:p>
            <a:pPr lvl="1"/>
            <a:r>
              <a:rPr lang="en-US" sz="3400" dirty="0"/>
              <a:t>Strengthens accountability of ‘external support’ </a:t>
            </a:r>
          </a:p>
          <a:p>
            <a:pPr lvl="1"/>
            <a:r>
              <a:rPr lang="en-US" sz="3400" dirty="0"/>
              <a:t>Must not undermine existing capacities </a:t>
            </a:r>
          </a:p>
          <a:p>
            <a:pPr marL="342900" lvl="1" indent="0">
              <a:buNone/>
            </a:pPr>
            <a:endParaRPr lang="en-US" sz="3400" dirty="0"/>
          </a:p>
          <a:p>
            <a:pPr marL="385763" indent="-385763">
              <a:buFont typeface="+mj-lt"/>
              <a:buAutoNum type="arabicPeriod"/>
            </a:pPr>
            <a:r>
              <a:rPr lang="en-US" sz="3800" b="1" dirty="0"/>
              <a:t>Nutrition coordination system must be multi-sectoral </a:t>
            </a:r>
          </a:p>
          <a:p>
            <a:pPr lvl="1"/>
            <a:r>
              <a:rPr lang="en-US" sz="3400" dirty="0"/>
              <a:t>Preventive</a:t>
            </a:r>
          </a:p>
          <a:p>
            <a:pPr lvl="1"/>
            <a:r>
              <a:rPr lang="en-US" sz="3400" dirty="0"/>
              <a:t>Prior, during and after</a:t>
            </a:r>
          </a:p>
          <a:p>
            <a:pPr lvl="1"/>
            <a:r>
              <a:rPr lang="en-US" sz="3400" dirty="0"/>
              <a:t>Links to social protection (shock-responsive), food security, WASH, </a:t>
            </a:r>
            <a:r>
              <a:rPr lang="en-US" sz="3400" dirty="0" err="1"/>
              <a:t>etc</a:t>
            </a:r>
            <a:endParaRPr lang="en-US" sz="3400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D63C4A3-FD55-4737-B8A8-878723B62A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014" y="160337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92D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Key Take Away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883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A73C384-00EA-45C7-A60C-3EDF191190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66298"/>
            <a:ext cx="7886700" cy="4468305"/>
          </a:xfrm>
        </p:spPr>
        <p:txBody>
          <a:bodyPr>
            <a:normAutofit fontScale="55000" lnSpcReduction="20000"/>
          </a:bodyPr>
          <a:lstStyle/>
          <a:p>
            <a:pPr>
              <a:buFont typeface="+mj-lt"/>
              <a:buAutoNum type="arabicPeriod" startAt="4"/>
            </a:pPr>
            <a:r>
              <a:rPr lang="en-US" b="1" dirty="0"/>
              <a:t>Collective-outcomes, goals critical for greater coherence </a:t>
            </a:r>
          </a:p>
          <a:p>
            <a:pPr lvl="2"/>
            <a:r>
              <a:rPr lang="en-US" dirty="0"/>
              <a:t>Medium-to longer term (5 years) </a:t>
            </a:r>
          </a:p>
          <a:p>
            <a:pPr lvl="2"/>
            <a:r>
              <a:rPr lang="en-US" dirty="0"/>
              <a:t>Defined responsibilities and roles of different organizations </a:t>
            </a:r>
          </a:p>
          <a:p>
            <a:pPr lvl="2"/>
            <a:r>
              <a:rPr lang="en-US" dirty="0"/>
              <a:t>Academic, donors, UN agencies, NGOs</a:t>
            </a:r>
          </a:p>
          <a:p>
            <a:pPr lvl="2"/>
            <a:r>
              <a:rPr lang="en-US" dirty="0"/>
              <a:t>Emergency results must be integral, aligned, reinforce</a:t>
            </a:r>
          </a:p>
          <a:p>
            <a:pPr lvl="2"/>
            <a:endParaRPr lang="en-US" dirty="0"/>
          </a:p>
          <a:p>
            <a:pPr marL="385763" indent="-385763">
              <a:buFont typeface="+mj-lt"/>
              <a:buAutoNum type="arabicPeriod" startAt="5"/>
            </a:pPr>
            <a:r>
              <a:rPr lang="en-US" b="1" dirty="0"/>
              <a:t>Platform for integration at country-level critical </a:t>
            </a:r>
          </a:p>
          <a:p>
            <a:pPr lvl="1"/>
            <a:r>
              <a:rPr lang="en-US" dirty="0"/>
              <a:t>Inclusive </a:t>
            </a:r>
          </a:p>
          <a:p>
            <a:pPr lvl="1"/>
            <a:r>
              <a:rPr lang="en-US" dirty="0"/>
              <a:t>Engage local actors (including private sector) for sustainable results </a:t>
            </a:r>
          </a:p>
          <a:p>
            <a:pPr lvl="1"/>
            <a:r>
              <a:rPr lang="en-US" dirty="0"/>
              <a:t>Safe-space</a:t>
            </a:r>
          </a:p>
          <a:p>
            <a:pPr lvl="1"/>
            <a:r>
              <a:rPr lang="en-US" dirty="0"/>
              <a:t>Decentralized approach critical and local-level platform a priority </a:t>
            </a:r>
          </a:p>
          <a:p>
            <a:pPr marL="342900" lvl="1" indent="0">
              <a:buNone/>
            </a:pPr>
            <a:endParaRPr lang="en-US" dirty="0"/>
          </a:p>
          <a:p>
            <a:pPr marL="385763" indent="-385763">
              <a:buFont typeface="+mj-lt"/>
              <a:buAutoNum type="arabicPeriod" startAt="6"/>
            </a:pPr>
            <a:r>
              <a:rPr lang="en-US" b="1" dirty="0"/>
              <a:t>Context will continue to face recurrent shocks and risks (political, environmental, social) </a:t>
            </a:r>
          </a:p>
          <a:p>
            <a:pPr lvl="1"/>
            <a:r>
              <a:rPr lang="en-US" dirty="0"/>
              <a:t>While collective outcome still relevant </a:t>
            </a:r>
          </a:p>
          <a:p>
            <a:pPr lvl="1"/>
            <a:r>
              <a:rPr lang="en-US" dirty="0"/>
              <a:t>In response to shock, system needs to be agile to scale up, change track</a:t>
            </a:r>
          </a:p>
          <a:p>
            <a:pPr lvl="1"/>
            <a:r>
              <a:rPr lang="en-US" dirty="0"/>
              <a:t>But done in such a way undermine existing system </a:t>
            </a:r>
          </a:p>
          <a:p>
            <a:pPr marL="342900" lvl="1" indent="0">
              <a:buNone/>
            </a:pPr>
            <a:r>
              <a:rPr lang="en-US" dirty="0"/>
              <a:t>  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AF146F03-5225-4F99-9A02-140887ABD7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014" y="160337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92D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Key Take Away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241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A73C384-00EA-45C7-A60C-3EDF191190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66298"/>
            <a:ext cx="7886700" cy="4468305"/>
          </a:xfrm>
        </p:spPr>
        <p:txBody>
          <a:bodyPr>
            <a:normAutofit fontScale="55000" lnSpcReduction="20000"/>
          </a:bodyPr>
          <a:lstStyle/>
          <a:p>
            <a:pPr marL="385763" indent="-385763">
              <a:buFont typeface="+mj-lt"/>
              <a:buAutoNum type="arabicPeriod" startAt="7"/>
            </a:pPr>
            <a:r>
              <a:rPr lang="en-US" b="1" dirty="0"/>
              <a:t>Shared accountability framework critical </a:t>
            </a:r>
          </a:p>
          <a:p>
            <a:pPr lvl="1"/>
            <a:r>
              <a:rPr lang="en-US" dirty="0"/>
              <a:t>On system building and process</a:t>
            </a:r>
          </a:p>
          <a:p>
            <a:pPr lvl="1"/>
            <a:r>
              <a:rPr lang="en-US" dirty="0"/>
              <a:t>On collective outcomes </a:t>
            </a:r>
          </a:p>
          <a:p>
            <a:pPr lvl="1"/>
            <a:r>
              <a:rPr lang="en-US" dirty="0"/>
              <a:t>On monitoring results </a:t>
            </a:r>
          </a:p>
          <a:p>
            <a:pPr lvl="1"/>
            <a:r>
              <a:rPr lang="en-US" dirty="0"/>
              <a:t>On financial contributions </a:t>
            </a:r>
          </a:p>
          <a:p>
            <a:pPr marL="342900" lvl="1" indent="0">
              <a:buNone/>
            </a:pPr>
            <a:endParaRPr lang="en-US" dirty="0"/>
          </a:p>
          <a:p>
            <a:pPr marL="385763" indent="-385763">
              <a:buFont typeface="+mj-lt"/>
              <a:buAutoNum type="arabicPeriod" startAt="7"/>
            </a:pPr>
            <a:r>
              <a:rPr lang="en-US" b="1" dirty="0"/>
              <a:t>Many entry points for strengthening human-development nexus but need deliberate and systematic actions</a:t>
            </a:r>
          </a:p>
          <a:p>
            <a:pPr lvl="1"/>
            <a:r>
              <a:rPr lang="en-US" dirty="0"/>
              <a:t>Shared set of principles, </a:t>
            </a:r>
          </a:p>
          <a:p>
            <a:pPr lvl="1"/>
            <a:r>
              <a:rPr lang="en-US" dirty="0"/>
              <a:t>Assessments </a:t>
            </a:r>
          </a:p>
          <a:p>
            <a:pPr lvl="1"/>
            <a:r>
              <a:rPr lang="en-US" dirty="0"/>
              <a:t>Policy </a:t>
            </a:r>
          </a:p>
          <a:p>
            <a:pPr lvl="1"/>
            <a:r>
              <a:rPr lang="en-US" dirty="0" err="1"/>
              <a:t>Programme</a:t>
            </a:r>
            <a:r>
              <a:rPr lang="en-US" dirty="0"/>
              <a:t> (design and monitoring)</a:t>
            </a:r>
          </a:p>
          <a:p>
            <a:pPr lvl="1"/>
            <a:r>
              <a:rPr lang="en-US" dirty="0"/>
              <a:t>Institutional structures </a:t>
            </a:r>
          </a:p>
          <a:p>
            <a:pPr lvl="1"/>
            <a:r>
              <a:rPr lang="en-US" dirty="0"/>
              <a:t>Funding and financial system </a:t>
            </a:r>
          </a:p>
          <a:p>
            <a:pPr lvl="1"/>
            <a:r>
              <a:rPr lang="en-US" dirty="0"/>
              <a:t>Partnerships</a:t>
            </a:r>
          </a:p>
          <a:p>
            <a:pPr lvl="1"/>
            <a:r>
              <a:rPr lang="en-US" dirty="0"/>
              <a:t>Processes </a:t>
            </a:r>
          </a:p>
          <a:p>
            <a:pPr lvl="1"/>
            <a:endParaRPr lang="en-US" dirty="0"/>
          </a:p>
          <a:p>
            <a:pPr marL="342900" lvl="1" indent="0">
              <a:buNone/>
            </a:pPr>
            <a:r>
              <a:rPr lang="en-US" dirty="0"/>
              <a:t>  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1CCEB884-E0AB-4901-8B4D-C416E0EAC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014" y="160337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92D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Key Take Away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462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A73C384-00EA-45C7-A60C-3EDF191190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66298"/>
            <a:ext cx="7886700" cy="4468305"/>
          </a:xfrm>
        </p:spPr>
        <p:txBody>
          <a:bodyPr>
            <a:normAutofit fontScale="70000" lnSpcReduction="20000"/>
          </a:bodyPr>
          <a:lstStyle/>
          <a:p>
            <a:pPr marL="385763" indent="-385763">
              <a:buFont typeface="+mj-lt"/>
              <a:buAutoNum type="arabicPeriod" startAt="9"/>
            </a:pPr>
            <a:r>
              <a:rPr lang="en-US" b="1" dirty="0"/>
              <a:t>Capacity development and systems strengthening must underpin all work </a:t>
            </a:r>
          </a:p>
          <a:p>
            <a:pPr lvl="1"/>
            <a:r>
              <a:rPr lang="en-US" dirty="0"/>
              <a:t>Greater commitment to systems strengthening not only technical knowledge training, focus on enabling performance of system</a:t>
            </a:r>
          </a:p>
          <a:p>
            <a:pPr lvl="1"/>
            <a:r>
              <a:rPr lang="en-US" dirty="0"/>
              <a:t>Relevant prior to crises </a:t>
            </a:r>
            <a:r>
              <a:rPr lang="en-US"/>
              <a:t>and during </a:t>
            </a:r>
            <a:endParaRPr lang="en-US" dirty="0"/>
          </a:p>
          <a:p>
            <a:pPr lvl="1"/>
            <a:r>
              <a:rPr lang="en-US" dirty="0"/>
              <a:t>Must be accountable to a result</a:t>
            </a:r>
          </a:p>
          <a:p>
            <a:pPr lvl="1"/>
            <a:endParaRPr lang="en-US" dirty="0"/>
          </a:p>
          <a:p>
            <a:pPr marL="385763" indent="-385763">
              <a:buFont typeface="+mj-lt"/>
              <a:buAutoNum type="arabicPeriod" startAt="10"/>
            </a:pPr>
            <a:r>
              <a:rPr lang="en-US" b="1" dirty="0"/>
              <a:t>Barriers exist but not insurmountable</a:t>
            </a:r>
          </a:p>
          <a:p>
            <a:pPr lvl="1"/>
            <a:r>
              <a:rPr lang="en-US" dirty="0"/>
              <a:t>E.g. silos, brand, funding systems </a:t>
            </a:r>
          </a:p>
          <a:p>
            <a:pPr lvl="1"/>
            <a:r>
              <a:rPr lang="en-US" dirty="0"/>
              <a:t>Need deliberate actions to reverse address these</a:t>
            </a:r>
          </a:p>
          <a:p>
            <a:pPr lvl="1"/>
            <a:r>
              <a:rPr lang="en-US" dirty="0"/>
              <a:t>Focus also on what is common </a:t>
            </a:r>
          </a:p>
          <a:p>
            <a:pPr marL="342900" lvl="1" indent="0">
              <a:buNone/>
            </a:pPr>
            <a:r>
              <a:rPr lang="en-US" dirty="0"/>
              <a:t> </a:t>
            </a:r>
          </a:p>
          <a:p>
            <a:pPr marL="342900" lvl="1" indent="0">
              <a:buNone/>
            </a:pPr>
            <a:r>
              <a:rPr lang="en-US" dirty="0"/>
              <a:t>  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98ED6132-8BCD-4971-98E2-99527848CE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014" y="160337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92D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Action Points for GNC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5085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15D47D-3B8C-45BF-8917-29CC3AED26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014" y="160337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92D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Action Points for GNC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9D3AE2-BC28-426C-9EDA-0EAD7C1C73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47801"/>
            <a:ext cx="8229600" cy="4708525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/>
              <a:t>Document stories on preparedness and HDN </a:t>
            </a:r>
          </a:p>
          <a:p>
            <a:pPr lvl="2">
              <a:buFontTx/>
              <a:buChar char="-"/>
            </a:pPr>
            <a:r>
              <a:rPr lang="en-US" dirty="0"/>
              <a:t>What is working and what can we learn</a:t>
            </a:r>
          </a:p>
          <a:p>
            <a:pPr lvl="2">
              <a:buFontTx/>
              <a:buChar char="-"/>
            </a:pPr>
            <a:r>
              <a:rPr lang="en-US" dirty="0"/>
              <a:t>Return on investment </a:t>
            </a:r>
          </a:p>
          <a:p>
            <a:pPr lvl="2" indent="-342900">
              <a:buFontTx/>
              <a:buChar char="-"/>
            </a:pPr>
            <a:r>
              <a:rPr lang="en-US" dirty="0"/>
              <a:t>How to address multiple risks</a:t>
            </a:r>
          </a:p>
          <a:p>
            <a:pPr marL="800100" lvl="2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2. Refocus nutrition humanitarian response  to nutrition outcomes – prevention and treatment for survival, growth and development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3. Advocate for development plans and development actors to include risks analysis/ resilience in their work 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2402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15D47D-3B8C-45BF-8917-29CC3AED26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096" y="0"/>
            <a:ext cx="8229600" cy="935421"/>
          </a:xfrm>
        </p:spPr>
        <p:txBody>
          <a:bodyPr/>
          <a:lstStyle/>
          <a:p>
            <a:r>
              <a:rPr lang="en-US" b="1" dirty="0">
                <a:solidFill>
                  <a:srgbClr val="92D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Action Points for GNC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9D3AE2-BC28-426C-9EDA-0EAD7C1C73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82262"/>
            <a:ext cx="8229600" cy="484390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/>
              <a:t>4.Capacity development of </a:t>
            </a:r>
            <a:r>
              <a:rPr lang="en-US" b="1" dirty="0" err="1"/>
              <a:t>NiE</a:t>
            </a:r>
            <a:r>
              <a:rPr lang="en-US" b="1" dirty="0"/>
              <a:t> </a:t>
            </a:r>
            <a:r>
              <a:rPr lang="en-US" b="1" dirty="0" err="1"/>
              <a:t>practioners</a:t>
            </a:r>
            <a:r>
              <a:rPr lang="en-US" b="1" dirty="0"/>
              <a:t> on communication, advocacy and financing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5. Advocate for improved funding for Nutrition preparedness and response</a:t>
            </a:r>
          </a:p>
          <a:p>
            <a:pPr>
              <a:buFontTx/>
              <a:buChar char="-"/>
            </a:pPr>
            <a:r>
              <a:rPr lang="en-US" b="1" dirty="0"/>
              <a:t>Pooled funding</a:t>
            </a:r>
          </a:p>
          <a:p>
            <a:pPr>
              <a:buFontTx/>
              <a:buChar char="-"/>
            </a:pPr>
            <a:r>
              <a:rPr lang="en-US" b="1" dirty="0"/>
              <a:t>Flexible, multi year</a:t>
            </a:r>
          </a:p>
          <a:p>
            <a:pPr>
              <a:buFontTx/>
              <a:buChar char="-"/>
            </a:pPr>
            <a:r>
              <a:rPr lang="en-US" b="1" dirty="0"/>
              <a:t>Focus on saving lives and building systems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6.  Use existing and build on existing coordination structures  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0686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191711"/>
              </p:ext>
            </p:extLst>
          </p:nvPr>
        </p:nvGraphicFramePr>
        <p:xfrm>
          <a:off x="4222869" y="4041029"/>
          <a:ext cx="909638" cy="228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Clip" r:id="rId3" imgW="1621800" imgH="3934080" progId="">
                  <p:embed/>
                </p:oleObj>
              </mc:Choice>
              <mc:Fallback>
                <p:oleObj name="Clip" r:id="rId3" imgW="1621800" imgH="3934080" progId="">
                  <p:embed/>
                  <p:pic>
                    <p:nvPicPr>
                      <p:cNvPr id="512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2869" y="4041029"/>
                        <a:ext cx="909638" cy="2286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Cloud 6"/>
          <p:cNvSpPr/>
          <p:nvPr/>
        </p:nvSpPr>
        <p:spPr>
          <a:xfrm>
            <a:off x="409904" y="1312142"/>
            <a:ext cx="3812965" cy="3425046"/>
          </a:xfrm>
          <a:prstGeom prst="cloud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/>
              <a:t>What is missing? </a:t>
            </a:r>
          </a:p>
        </p:txBody>
      </p:sp>
      <p:sp>
        <p:nvSpPr>
          <p:cNvPr id="10" name="Cloud 9"/>
          <p:cNvSpPr/>
          <p:nvPr/>
        </p:nvSpPr>
        <p:spPr>
          <a:xfrm>
            <a:off x="4572000" y="1104448"/>
            <a:ext cx="4373472" cy="3632740"/>
          </a:xfrm>
          <a:prstGeom prst="cloud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What do we do take advantage of:  a) Nutrition for Growth Summit </a:t>
            </a:r>
          </a:p>
          <a:p>
            <a:pPr algn="ctr"/>
            <a:r>
              <a:rPr lang="en-US" sz="2400" b="1" dirty="0"/>
              <a:t>b) Review of ECHO  Nutrition policy? 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4D72F8D-480B-4F08-A572-D3A6E91CCFED}"/>
              </a:ext>
            </a:extLst>
          </p:cNvPr>
          <p:cNvSpPr txBox="1">
            <a:spLocks/>
          </p:cNvSpPr>
          <p:nvPr/>
        </p:nvSpPr>
        <p:spPr>
          <a:xfrm>
            <a:off x="352096" y="0"/>
            <a:ext cx="8229600" cy="935421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92D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Two questions for you!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352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.xml"/></Relationships>
</file>

<file path=customXml/_rels/item1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.xml"/></Relationships>
</file>

<file path=customXml/_rels/item1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2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.xml"/></Relationships>
</file>

<file path=customXml/_rels/item2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1.xml"/></Relationships>
</file>

<file path=customXml/_rels/item2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2.xml"/></Relationships>
</file>

<file path=customXml/_rels/item2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3.xml"/></Relationships>
</file>

<file path=customXml/_rels/item2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4.xml"/></Relationships>
</file>

<file path=customXml/_rels/item2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5.xml"/></Relationships>
</file>

<file path=customXml/_rels/item2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6.xml"/></Relationships>
</file>

<file path=customXml/_rels/item2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7.xml"/></Relationships>
</file>

<file path=customXml/_rels/item2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8.xml"/></Relationships>
</file>

<file path=customXml/_rels/item2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9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3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0.xml"/></Relationships>
</file>

<file path=customXml/_rels/item3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1.xml"/></Relationships>
</file>

<file path=customXml/_rels/item3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2.xml"/></Relationships>
</file>

<file path=customXml/_rels/item3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3.xml"/></Relationships>
</file>

<file path=customXml/_rels/item3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4.xml"/></Relationships>
</file>

<file path=customXml/_rels/item3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5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10.xml><?xml version="1.0" encoding="utf-8"?>
<EsriMapsInfo xmlns="ESRI.ArcGIS.Mapping.OfficeIntegration.PowerPointInfo">
  <Version>Version1</Version>
  <RequiresSignIn>False</RequiresSignIn>
</EsriMapsInfo>
</file>

<file path=customXml/item11.xml><?xml version="1.0" encoding="utf-8"?>
<EsriMapsInfo xmlns="ESRI.ArcGIS.Mapping.OfficeIntegration.PowerPointInfo">
  <Version>Version1</Version>
  <RequiresSignIn>False</RequiresSignIn>
</EsriMapsInfo>
</file>

<file path=customXml/item12.xml><?xml version="1.0" encoding="utf-8"?>
<EsriMapsInfo xmlns="ESRI.ArcGIS.Mapping.OfficeIntegration.PowerPointInfo">
  <Version>Version1</Version>
  <RequiresSignIn>False</RequiresSignIn>
</EsriMapsInfo>
</file>

<file path=customXml/item13.xml><?xml version="1.0" encoding="utf-8"?>
<EsriMapsInfo xmlns="ESRI.ArcGIS.Mapping.OfficeIntegration.PowerPointInfo">
  <Version>Version1</Version>
  <RequiresSignIn>False</RequiresSignIn>
</EsriMapsInfo>
</file>

<file path=customXml/item14.xml><?xml version="1.0" encoding="utf-8"?>
<EsriMapsInfo xmlns="ESRI.ArcGIS.Mapping.OfficeIntegration.PowerPointInfo">
  <Version>Version1</Version>
  <RequiresSignIn>False</RequiresSignIn>
</EsriMapsInfo>
</file>

<file path=customXml/item15.xml><?xml version="1.0" encoding="utf-8"?>
<EsriMapsInfo xmlns="ESRI.ArcGIS.Mapping.OfficeIntegration.PowerPointInfo">
  <Version>Version1</Version>
  <RequiresSignIn>False</RequiresSignIn>
</EsriMapsInfo>
</file>

<file path=customXml/item16.xml><?xml version="1.0" encoding="utf-8"?>
<EsriMapsInfo xmlns="ESRI.ArcGIS.Mapping.OfficeIntegration.PowerPointInfo">
  <Version>Version1</Version>
  <RequiresSignIn>False</RequiresSignIn>
</EsriMapsInfo>
</file>

<file path=customXml/item17.xml><?xml version="1.0" encoding="utf-8"?>
<EsriMapsInfo xmlns="ESRI.ArcGIS.Mapping.OfficeIntegration.PowerPointInfo">
  <Version>Version1</Version>
  <RequiresSignIn>False</RequiresSignIn>
</EsriMapsInfo>
</file>

<file path=customXml/item18.xml><?xml version="1.0" encoding="utf-8"?>
<EsriMapsInfo xmlns="ESRI.ArcGIS.Mapping.OfficeIntegration.PowerPointInfo">
  <Version>Version1</Version>
  <RequiresSignIn>False</RequiresSignIn>
</EsriMapsInfo>
</file>

<file path=customXml/item19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20.xml><?xml version="1.0" encoding="utf-8"?>
<EsriMapsInfo xmlns="ESRI.ArcGIS.Mapping.OfficeIntegration.PowerPointInfo">
  <Version>Version1</Version>
  <RequiresSignIn>False</RequiresSignIn>
</EsriMapsInfo>
</file>

<file path=customXml/item21.xml><?xml version="1.0" encoding="utf-8"?>
<EsriMapsInfo xmlns="ESRI.ArcGIS.Mapping.OfficeIntegration.PowerPointInfo">
  <Version>Version1</Version>
  <RequiresSignIn>False</RequiresSignIn>
</EsriMapsInfo>
</file>

<file path=customXml/item22.xml><?xml version="1.0" encoding="utf-8"?>
<EsriMapsInfo xmlns="ESRI.ArcGIS.Mapping.OfficeIntegration.PowerPointInfo">
  <Version>Version1</Version>
  <RequiresSignIn>False</RequiresSignIn>
</EsriMapsInfo>
</file>

<file path=customXml/item23.xml><?xml version="1.0" encoding="utf-8"?>
<EsriMapsInfo xmlns="ESRI.ArcGIS.Mapping.OfficeIntegration.PowerPointInfo">
  <Version>Version1</Version>
  <RequiresSignIn>False</RequiresSignIn>
</EsriMapsInfo>
</file>

<file path=customXml/item24.xml><?xml version="1.0" encoding="utf-8"?>
<EsriMapsInfo xmlns="ESRI.ArcGIS.Mapping.OfficeIntegration.PowerPointInfo">
  <Version>Version1</Version>
  <RequiresSignIn>False</RequiresSignIn>
</EsriMapsInfo>
</file>

<file path=customXml/item25.xml><?xml version="1.0" encoding="utf-8"?>
<EsriMapsInfo xmlns="ESRI.ArcGIS.Mapping.OfficeIntegration.PowerPointInfo">
  <Version>Version1</Version>
  <RequiresSignIn>False</RequiresSignIn>
</EsriMapsInfo>
</file>

<file path=customXml/item26.xml><?xml version="1.0" encoding="utf-8"?>
<EsriMapsInfo xmlns="ESRI.ArcGIS.Mapping.OfficeIntegration.PowerPointInfo">
  <Version>Version1</Version>
  <RequiresSignIn>False</RequiresSignIn>
</EsriMapsInfo>
</file>

<file path=customXml/item27.xml><?xml version="1.0" encoding="utf-8"?>
<EsriMapsInfo xmlns="ESRI.ArcGIS.Mapping.OfficeIntegration.PowerPointInfo">
  <Version>Version1</Version>
  <RequiresSignIn>False</RequiresSignIn>
</EsriMapsInfo>
</file>

<file path=customXml/item28.xml><?xml version="1.0" encoding="utf-8"?>
<EsriMapsInfo xmlns="ESRI.ArcGIS.Mapping.OfficeIntegration.PowerPointInfo">
  <Version>Version1</Version>
  <RequiresSignIn>False</RequiresSignIn>
</EsriMapsInfo>
</file>

<file path=customXml/item29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30.xml><?xml version="1.0" encoding="utf-8"?>
<EsriMapsInfo xmlns="ESRI.ArcGIS.Mapping.OfficeIntegration.PowerPointInfo">
  <Version>Version1</Version>
  <RequiresSignIn>False</RequiresSignIn>
</EsriMapsInfo>
</file>

<file path=customXml/item31.xml><?xml version="1.0" encoding="utf-8"?>
<EsriMapsInfo xmlns="ESRI.ArcGIS.Mapping.OfficeIntegration.PowerPointInfo">
  <Version>Version1</Version>
  <RequiresSignIn>False</RequiresSignIn>
</EsriMapsInfo>
</file>

<file path=customXml/item32.xml><?xml version="1.0" encoding="utf-8"?>
<EsriMapsInfo xmlns="ESRI.ArcGIS.Mapping.OfficeIntegration.PowerPointInfo">
  <Version>Version1</Version>
  <RequiresSignIn>False</RequiresSignIn>
</EsriMapsInfo>
</file>

<file path=customXml/item33.xml><?xml version="1.0" encoding="utf-8"?>
<EsriMapsInfo xmlns="ESRI.ArcGIS.Mapping.OfficeIntegration.PowerPointInfo">
  <Version>Version1</Version>
  <RequiresSignIn>False</RequiresSignIn>
</EsriMapsInfo>
</file>

<file path=customXml/item34.xml><?xml version="1.0" encoding="utf-8"?>
<EsriMapsInfo xmlns="ESRI.ArcGIS.Mapping.OfficeIntegration.PowerPointInfo">
  <Version>Version1</Version>
  <RequiresSignIn>False</RequiresSignIn>
</EsriMapsInfo>
</file>

<file path=customXml/item35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EsriMapsInfo xmlns="ESRI.ArcGIS.Mapping.OfficeIntegration.PowerPointInfo">
  <Version>Version1</Version>
  <RequiresSignIn>False</RequiresSignIn>
</EsriMapsInfo>
</file>

<file path=customXml/item5.xml><?xml version="1.0" encoding="utf-8"?>
<EsriMapsInfo xmlns="ESRI.ArcGIS.Mapping.OfficeIntegration.PowerPointInfo">
  <Version>Version1</Version>
  <RequiresSignIn>False</RequiresSignIn>
</EsriMapsInfo>
</file>

<file path=customXml/item6.xml><?xml version="1.0" encoding="utf-8"?>
<EsriMapsInfo xmlns="ESRI.ArcGIS.Mapping.OfficeIntegration.PowerPointInfo">
  <Version>Version1</Version>
  <RequiresSignIn>False</RequiresSignIn>
</EsriMapsInfo>
</file>

<file path=customXml/item7.xml><?xml version="1.0" encoding="utf-8"?>
<EsriMapsInfo xmlns="ESRI.ArcGIS.Mapping.OfficeIntegration.PowerPointInfo">
  <Version>Version1</Version>
  <RequiresSignIn>False</RequiresSignIn>
</EsriMapsInfo>
</file>

<file path=customXml/item8.xml><?xml version="1.0" encoding="utf-8"?>
<EsriMapsInfo xmlns="ESRI.ArcGIS.Mapping.OfficeIntegration.PowerPointInfo">
  <Version>Version1</Version>
  <RequiresSignIn>False</RequiresSignIn>
</EsriMapsInfo>
</file>

<file path=customXml/item9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253BA03D-9FAA-43E2-B359-52FE5421481E}">
  <ds:schemaRefs>
    <ds:schemaRef ds:uri="ESRI.ArcGIS.Mapping.OfficeIntegration.PowerPointInfo"/>
  </ds:schemaRefs>
</ds:datastoreItem>
</file>

<file path=customXml/itemProps10.xml><?xml version="1.0" encoding="utf-8"?>
<ds:datastoreItem xmlns:ds="http://schemas.openxmlformats.org/officeDocument/2006/customXml" ds:itemID="{64940AC2-2585-41FF-9DC0-E181D62B895D}">
  <ds:schemaRefs>
    <ds:schemaRef ds:uri="ESRI.ArcGIS.Mapping.OfficeIntegration.PowerPointInfo"/>
  </ds:schemaRefs>
</ds:datastoreItem>
</file>

<file path=customXml/itemProps11.xml><?xml version="1.0" encoding="utf-8"?>
<ds:datastoreItem xmlns:ds="http://schemas.openxmlformats.org/officeDocument/2006/customXml" ds:itemID="{45CA5BE7-F6C6-4082-8CEE-A7E7A1CE6027}">
  <ds:schemaRefs>
    <ds:schemaRef ds:uri="ESRI.ArcGIS.Mapping.OfficeIntegration.PowerPointInfo"/>
  </ds:schemaRefs>
</ds:datastoreItem>
</file>

<file path=customXml/itemProps12.xml><?xml version="1.0" encoding="utf-8"?>
<ds:datastoreItem xmlns:ds="http://schemas.openxmlformats.org/officeDocument/2006/customXml" ds:itemID="{2827C651-4035-4116-A436-88FCCB19A412}">
  <ds:schemaRefs>
    <ds:schemaRef ds:uri="ESRI.ArcGIS.Mapping.OfficeIntegration.PowerPointInfo"/>
  </ds:schemaRefs>
</ds:datastoreItem>
</file>

<file path=customXml/itemProps13.xml><?xml version="1.0" encoding="utf-8"?>
<ds:datastoreItem xmlns:ds="http://schemas.openxmlformats.org/officeDocument/2006/customXml" ds:itemID="{6EB6639D-1F64-4D22-ACE3-FF930342AEA8}">
  <ds:schemaRefs>
    <ds:schemaRef ds:uri="ESRI.ArcGIS.Mapping.OfficeIntegration.PowerPointInfo"/>
  </ds:schemaRefs>
</ds:datastoreItem>
</file>

<file path=customXml/itemProps14.xml><?xml version="1.0" encoding="utf-8"?>
<ds:datastoreItem xmlns:ds="http://schemas.openxmlformats.org/officeDocument/2006/customXml" ds:itemID="{CF8AE7E7-15E7-49D3-BD7B-505FD0AA13BE}">
  <ds:schemaRefs>
    <ds:schemaRef ds:uri="ESRI.ArcGIS.Mapping.OfficeIntegration.PowerPointInfo"/>
  </ds:schemaRefs>
</ds:datastoreItem>
</file>

<file path=customXml/itemProps15.xml><?xml version="1.0" encoding="utf-8"?>
<ds:datastoreItem xmlns:ds="http://schemas.openxmlformats.org/officeDocument/2006/customXml" ds:itemID="{BE5DB9E2-E20A-4102-97F4-79242548485A}">
  <ds:schemaRefs>
    <ds:schemaRef ds:uri="ESRI.ArcGIS.Mapping.OfficeIntegration.PowerPointInfo"/>
  </ds:schemaRefs>
</ds:datastoreItem>
</file>

<file path=customXml/itemProps16.xml><?xml version="1.0" encoding="utf-8"?>
<ds:datastoreItem xmlns:ds="http://schemas.openxmlformats.org/officeDocument/2006/customXml" ds:itemID="{C9853AC5-A2AC-4E71-BE52-766A8943A3EE}">
  <ds:schemaRefs>
    <ds:schemaRef ds:uri="ESRI.ArcGIS.Mapping.OfficeIntegration.PowerPointInfo"/>
  </ds:schemaRefs>
</ds:datastoreItem>
</file>

<file path=customXml/itemProps17.xml><?xml version="1.0" encoding="utf-8"?>
<ds:datastoreItem xmlns:ds="http://schemas.openxmlformats.org/officeDocument/2006/customXml" ds:itemID="{502B5EC1-28EE-4057-87C3-460C57F34978}">
  <ds:schemaRefs>
    <ds:schemaRef ds:uri="ESRI.ArcGIS.Mapping.OfficeIntegration.PowerPointInfo"/>
  </ds:schemaRefs>
</ds:datastoreItem>
</file>

<file path=customXml/itemProps18.xml><?xml version="1.0" encoding="utf-8"?>
<ds:datastoreItem xmlns:ds="http://schemas.openxmlformats.org/officeDocument/2006/customXml" ds:itemID="{BC0A030F-B798-4726-BB67-8B5496E1F808}">
  <ds:schemaRefs>
    <ds:schemaRef ds:uri="ESRI.ArcGIS.Mapping.OfficeIntegration.PowerPointInfo"/>
  </ds:schemaRefs>
</ds:datastoreItem>
</file>

<file path=customXml/itemProps19.xml><?xml version="1.0" encoding="utf-8"?>
<ds:datastoreItem xmlns:ds="http://schemas.openxmlformats.org/officeDocument/2006/customXml" ds:itemID="{D922E21D-3109-4F33-BF70-B3DAE264FD81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B010D550-DD0B-42CD-A164-24CD7FA4E24F}">
  <ds:schemaRefs>
    <ds:schemaRef ds:uri="ESRI.ArcGIS.Mapping.OfficeIntegration.PowerPointInfo"/>
  </ds:schemaRefs>
</ds:datastoreItem>
</file>

<file path=customXml/itemProps20.xml><?xml version="1.0" encoding="utf-8"?>
<ds:datastoreItem xmlns:ds="http://schemas.openxmlformats.org/officeDocument/2006/customXml" ds:itemID="{B3EABFEE-6C84-4B13-9FDD-9E32BBACB37C}">
  <ds:schemaRefs>
    <ds:schemaRef ds:uri="ESRI.ArcGIS.Mapping.OfficeIntegration.PowerPointInfo"/>
  </ds:schemaRefs>
</ds:datastoreItem>
</file>

<file path=customXml/itemProps21.xml><?xml version="1.0" encoding="utf-8"?>
<ds:datastoreItem xmlns:ds="http://schemas.openxmlformats.org/officeDocument/2006/customXml" ds:itemID="{3C43D24B-4CD4-4ACF-892E-70030D3EEDC4}">
  <ds:schemaRefs>
    <ds:schemaRef ds:uri="ESRI.ArcGIS.Mapping.OfficeIntegration.PowerPointInfo"/>
  </ds:schemaRefs>
</ds:datastoreItem>
</file>

<file path=customXml/itemProps22.xml><?xml version="1.0" encoding="utf-8"?>
<ds:datastoreItem xmlns:ds="http://schemas.openxmlformats.org/officeDocument/2006/customXml" ds:itemID="{A721428C-260A-4E9C-8719-2177A158D9D4}">
  <ds:schemaRefs>
    <ds:schemaRef ds:uri="ESRI.ArcGIS.Mapping.OfficeIntegration.PowerPointInfo"/>
  </ds:schemaRefs>
</ds:datastoreItem>
</file>

<file path=customXml/itemProps23.xml><?xml version="1.0" encoding="utf-8"?>
<ds:datastoreItem xmlns:ds="http://schemas.openxmlformats.org/officeDocument/2006/customXml" ds:itemID="{F873875E-B55C-46F8-8B5C-C4EE0E5D31A9}">
  <ds:schemaRefs>
    <ds:schemaRef ds:uri="ESRI.ArcGIS.Mapping.OfficeIntegration.PowerPointInfo"/>
  </ds:schemaRefs>
</ds:datastoreItem>
</file>

<file path=customXml/itemProps24.xml><?xml version="1.0" encoding="utf-8"?>
<ds:datastoreItem xmlns:ds="http://schemas.openxmlformats.org/officeDocument/2006/customXml" ds:itemID="{84DD9439-1B5E-4276-8B63-57834F259B7C}">
  <ds:schemaRefs>
    <ds:schemaRef ds:uri="ESRI.ArcGIS.Mapping.OfficeIntegration.PowerPointInfo"/>
  </ds:schemaRefs>
</ds:datastoreItem>
</file>

<file path=customXml/itemProps25.xml><?xml version="1.0" encoding="utf-8"?>
<ds:datastoreItem xmlns:ds="http://schemas.openxmlformats.org/officeDocument/2006/customXml" ds:itemID="{8DF7EB6D-F50E-4793-A024-BB6C2BB14C3F}">
  <ds:schemaRefs>
    <ds:schemaRef ds:uri="ESRI.ArcGIS.Mapping.OfficeIntegration.PowerPointInfo"/>
  </ds:schemaRefs>
</ds:datastoreItem>
</file>

<file path=customXml/itemProps26.xml><?xml version="1.0" encoding="utf-8"?>
<ds:datastoreItem xmlns:ds="http://schemas.openxmlformats.org/officeDocument/2006/customXml" ds:itemID="{4FA6E753-352C-4057-BE98-57641D4161A6}">
  <ds:schemaRefs>
    <ds:schemaRef ds:uri="ESRI.ArcGIS.Mapping.OfficeIntegration.PowerPointInfo"/>
  </ds:schemaRefs>
</ds:datastoreItem>
</file>

<file path=customXml/itemProps27.xml><?xml version="1.0" encoding="utf-8"?>
<ds:datastoreItem xmlns:ds="http://schemas.openxmlformats.org/officeDocument/2006/customXml" ds:itemID="{5FD03862-FAE6-4843-AC66-905B0F979A30}">
  <ds:schemaRefs>
    <ds:schemaRef ds:uri="ESRI.ArcGIS.Mapping.OfficeIntegration.PowerPointInfo"/>
  </ds:schemaRefs>
</ds:datastoreItem>
</file>

<file path=customXml/itemProps28.xml><?xml version="1.0" encoding="utf-8"?>
<ds:datastoreItem xmlns:ds="http://schemas.openxmlformats.org/officeDocument/2006/customXml" ds:itemID="{31B22D9E-91E5-4116-AD86-A63A81F5DA78}">
  <ds:schemaRefs>
    <ds:schemaRef ds:uri="ESRI.ArcGIS.Mapping.OfficeIntegration.PowerPointInfo"/>
  </ds:schemaRefs>
</ds:datastoreItem>
</file>

<file path=customXml/itemProps29.xml><?xml version="1.0" encoding="utf-8"?>
<ds:datastoreItem xmlns:ds="http://schemas.openxmlformats.org/officeDocument/2006/customXml" ds:itemID="{02B21674-D9C1-4166-A780-7A9EC0985752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130EF9CB-519C-48BC-A701-0872E45E574A}">
  <ds:schemaRefs>
    <ds:schemaRef ds:uri="ESRI.ArcGIS.Mapping.OfficeIntegration.PowerPointInfo"/>
  </ds:schemaRefs>
</ds:datastoreItem>
</file>

<file path=customXml/itemProps30.xml><?xml version="1.0" encoding="utf-8"?>
<ds:datastoreItem xmlns:ds="http://schemas.openxmlformats.org/officeDocument/2006/customXml" ds:itemID="{8DAE3ED2-A645-4DB6-98EB-476DB0EAA714}">
  <ds:schemaRefs>
    <ds:schemaRef ds:uri="ESRI.ArcGIS.Mapping.OfficeIntegration.PowerPointInfo"/>
  </ds:schemaRefs>
</ds:datastoreItem>
</file>

<file path=customXml/itemProps31.xml><?xml version="1.0" encoding="utf-8"?>
<ds:datastoreItem xmlns:ds="http://schemas.openxmlformats.org/officeDocument/2006/customXml" ds:itemID="{606300E7-671E-407A-90DF-417CD85EB932}">
  <ds:schemaRefs>
    <ds:schemaRef ds:uri="ESRI.ArcGIS.Mapping.OfficeIntegration.PowerPointInfo"/>
  </ds:schemaRefs>
</ds:datastoreItem>
</file>

<file path=customXml/itemProps32.xml><?xml version="1.0" encoding="utf-8"?>
<ds:datastoreItem xmlns:ds="http://schemas.openxmlformats.org/officeDocument/2006/customXml" ds:itemID="{A317AC32-0D78-42E1-80D8-E2CA438A7851}">
  <ds:schemaRefs>
    <ds:schemaRef ds:uri="ESRI.ArcGIS.Mapping.OfficeIntegration.PowerPointInfo"/>
  </ds:schemaRefs>
</ds:datastoreItem>
</file>

<file path=customXml/itemProps33.xml><?xml version="1.0" encoding="utf-8"?>
<ds:datastoreItem xmlns:ds="http://schemas.openxmlformats.org/officeDocument/2006/customXml" ds:itemID="{702DFE4B-6667-40E6-9930-33710072AEE7}">
  <ds:schemaRefs>
    <ds:schemaRef ds:uri="ESRI.ArcGIS.Mapping.OfficeIntegration.PowerPointInfo"/>
  </ds:schemaRefs>
</ds:datastoreItem>
</file>

<file path=customXml/itemProps34.xml><?xml version="1.0" encoding="utf-8"?>
<ds:datastoreItem xmlns:ds="http://schemas.openxmlformats.org/officeDocument/2006/customXml" ds:itemID="{032E9B31-2103-4E45-AFD6-6421A7B0411A}">
  <ds:schemaRefs>
    <ds:schemaRef ds:uri="ESRI.ArcGIS.Mapping.OfficeIntegration.PowerPointInfo"/>
  </ds:schemaRefs>
</ds:datastoreItem>
</file>

<file path=customXml/itemProps35.xml><?xml version="1.0" encoding="utf-8"?>
<ds:datastoreItem xmlns:ds="http://schemas.openxmlformats.org/officeDocument/2006/customXml" ds:itemID="{6B552C22-35CB-40BF-8177-3345C191B159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7D253486-BE0F-4CC8-83B6-ABD814A60F17}">
  <ds:schemaRefs>
    <ds:schemaRef ds:uri="ESRI.ArcGIS.Mapping.OfficeIntegration.PowerPointInfo"/>
  </ds:schemaRefs>
</ds:datastoreItem>
</file>

<file path=customXml/itemProps5.xml><?xml version="1.0" encoding="utf-8"?>
<ds:datastoreItem xmlns:ds="http://schemas.openxmlformats.org/officeDocument/2006/customXml" ds:itemID="{F6E5414F-FCC2-4E09-8B6F-57EB95EC7804}">
  <ds:schemaRefs>
    <ds:schemaRef ds:uri="ESRI.ArcGIS.Mapping.OfficeIntegration.PowerPointInfo"/>
  </ds:schemaRefs>
</ds:datastoreItem>
</file>

<file path=customXml/itemProps6.xml><?xml version="1.0" encoding="utf-8"?>
<ds:datastoreItem xmlns:ds="http://schemas.openxmlformats.org/officeDocument/2006/customXml" ds:itemID="{2BF7702B-C4A8-410E-8B8C-10526F78F9E2}">
  <ds:schemaRefs>
    <ds:schemaRef ds:uri="ESRI.ArcGIS.Mapping.OfficeIntegration.PowerPointInfo"/>
  </ds:schemaRefs>
</ds:datastoreItem>
</file>

<file path=customXml/itemProps7.xml><?xml version="1.0" encoding="utf-8"?>
<ds:datastoreItem xmlns:ds="http://schemas.openxmlformats.org/officeDocument/2006/customXml" ds:itemID="{175B65B4-0F39-4E58-8F18-EFF0A2BCF181}">
  <ds:schemaRefs>
    <ds:schemaRef ds:uri="ESRI.ArcGIS.Mapping.OfficeIntegration.PowerPointInfo"/>
  </ds:schemaRefs>
</ds:datastoreItem>
</file>

<file path=customXml/itemProps8.xml><?xml version="1.0" encoding="utf-8"?>
<ds:datastoreItem xmlns:ds="http://schemas.openxmlformats.org/officeDocument/2006/customXml" ds:itemID="{06D7C9B0-1FBB-4D36-ABF6-10A732E5C87A}">
  <ds:schemaRefs>
    <ds:schemaRef ds:uri="ESRI.ArcGIS.Mapping.OfficeIntegration.PowerPointInfo"/>
  </ds:schemaRefs>
</ds:datastoreItem>
</file>

<file path=customXml/itemProps9.xml><?xml version="1.0" encoding="utf-8"?>
<ds:datastoreItem xmlns:ds="http://schemas.openxmlformats.org/officeDocument/2006/customXml" ds:itemID="{256AC45E-13F8-4FD0-9115-89FB03BB0D8C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4475</TotalTime>
  <Words>542</Words>
  <Application>Microsoft Office PowerPoint</Application>
  <PresentationFormat>On-screen Show (4:3)</PresentationFormat>
  <Paragraphs>93</Paragraphs>
  <Slides>10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Times New Roman</vt:lpstr>
      <vt:lpstr>Office Theme</vt:lpstr>
      <vt:lpstr>Clip</vt:lpstr>
      <vt:lpstr>PowerPoint Presentation</vt:lpstr>
      <vt:lpstr>Enhancing effectiveness of nutrition progammes through strengthened coordination systems that reinforce a development-humanitarian nexus</vt:lpstr>
      <vt:lpstr>Key Take Away</vt:lpstr>
      <vt:lpstr>Key Take Away</vt:lpstr>
      <vt:lpstr>Key Take Away</vt:lpstr>
      <vt:lpstr>Action Points for GNC </vt:lpstr>
      <vt:lpstr>Action Points for GNC </vt:lpstr>
      <vt:lpstr>Action Points for GNC </vt:lpstr>
      <vt:lpstr>PowerPoint Presentation</vt:lpstr>
      <vt:lpstr>Management Recommendation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on the Knowledge Management project</dc:title>
  <dc:creator>Valerie Gatchell</dc:creator>
  <cp:lastModifiedBy>Faith Nzioka</cp:lastModifiedBy>
  <cp:revision>169</cp:revision>
  <dcterms:created xsi:type="dcterms:W3CDTF">2015-10-13T18:47:22Z</dcterms:created>
  <dcterms:modified xsi:type="dcterms:W3CDTF">2019-07-03T06:51:13Z</dcterms:modified>
</cp:coreProperties>
</file>