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  <p:ext uri="http://customooxmlschemas.google.com/">
      <go:slidesCustomData xmlns:go="http://customooxmlschemas.google.com/" r:id="rId10" roundtripDataSignature="AMtx7mjDcnvy7QUgmmIe9IrOmYzEMEVnv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customschemas.google.com/relationships/presentationmetadata" Target="metadata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5cee26a430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8" name="Google Shape;88;g5cee26a430_0_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5cee26a430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4" name="Google Shape;94;g5cee26a430_0_7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0" name="Google Shape;100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Content" type="obj">
  <p:cSld name="OBJECT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4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4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4" name="Google Shape;14;p4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4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4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3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3"/>
          <p:cNvSpPr txBox="1"/>
          <p:nvPr>
            <p:ph idx="1" type="body"/>
          </p:nvPr>
        </p:nvSpPr>
        <p:spPr>
          <a:xfrm rot="5400000">
            <a:off x="2309018" y="-251619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4"/>
          <p:cNvSpPr txBox="1"/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4"/>
          <p:cNvSpPr txBox="1"/>
          <p:nvPr>
            <p:ph idx="1" type="body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4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4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4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5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5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0" name="Google Shape;20;p5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5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6"/>
          <p:cNvSpPr txBox="1"/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b="1" sz="4000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6"/>
          <p:cNvSpPr txBox="1"/>
          <p:nvPr>
            <p:ph idx="1" type="body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indent="-228600" lvl="1" marL="9144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6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6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wo Content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7"/>
          <p:cNvSpPr txBox="1"/>
          <p:nvPr>
            <p:ph idx="1" type="body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2" name="Google Shape;32;p7"/>
          <p:cNvSpPr txBox="1"/>
          <p:nvPr>
            <p:ph idx="2" type="body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3" name="Google Shape;33;p7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7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7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mpariso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8"/>
          <p:cNvSpPr txBox="1"/>
          <p:nvPr>
            <p:ph idx="1" type="body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8"/>
          <p:cNvSpPr txBox="1"/>
          <p:nvPr>
            <p:ph idx="2" type="body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0" name="Google Shape;40;p8"/>
          <p:cNvSpPr txBox="1"/>
          <p:nvPr>
            <p:ph idx="3" type="body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8"/>
          <p:cNvSpPr txBox="1"/>
          <p:nvPr>
            <p:ph idx="4" type="body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2" name="Google Shape;42;p8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8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8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9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9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9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0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10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10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1"/>
          <p:cNvSpPr txBox="1"/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1"/>
          <p:cNvSpPr txBox="1"/>
          <p:nvPr>
            <p:ph idx="1" type="body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indent="-381000" lvl="2" marL="1371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indent="-355600" lvl="4" marL="22860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indent="-355600" lvl="5" marL="27432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11"/>
          <p:cNvSpPr txBox="1"/>
          <p:nvPr>
            <p:ph idx="2" type="body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58" name="Google Shape;58;p1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/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2"/>
          <p:cNvSpPr/>
          <p:nvPr>
            <p:ph idx="2" type="pic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64" name="Google Shape;64;p12"/>
          <p:cNvSpPr txBox="1"/>
          <p:nvPr>
            <p:ph idx="1" type="body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65" name="Google Shape;65;p1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3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3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59"/>
              <a:buFont typeface="Calibri"/>
              <a:buNone/>
            </a:pPr>
            <a:r>
              <a:rPr lang="en-US" sz="3959"/>
              <a:t>Management of Wasting</a:t>
            </a:r>
            <a:br>
              <a:rPr lang="en-US" sz="3959"/>
            </a:br>
            <a:r>
              <a:rPr lang="en-US" sz="3959"/>
              <a:t>Question 1</a:t>
            </a:r>
            <a:endParaRPr sz="3959"/>
          </a:p>
        </p:txBody>
      </p:sp>
      <p:sp>
        <p:nvSpPr>
          <p:cNvPr id="85" name="Google Shape;85;p1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en-US"/>
              <a:t>What are some other ways that the quality and scale of treatment of wasting can be improved? 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en-US"/>
              <a:t>List some opportunities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en-US"/>
              <a:t>List some of the challenges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g5cee26a430_0_0"/>
          <p:cNvSpPr txBox="1"/>
          <p:nvPr>
            <p:ph type="title"/>
          </p:nvPr>
        </p:nvSpPr>
        <p:spPr>
          <a:xfrm>
            <a:off x="457200" y="-258762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59"/>
              <a:buFont typeface="Calibri"/>
              <a:buNone/>
            </a:pPr>
            <a:r>
              <a:rPr lang="en-US" sz="3959"/>
              <a:t>Management of Wasting - Question 1</a:t>
            </a:r>
            <a:endParaRPr sz="3959"/>
          </a:p>
        </p:txBody>
      </p:sp>
      <p:sp>
        <p:nvSpPr>
          <p:cNvPr id="91" name="Google Shape;91;g5cee26a430_0_0"/>
          <p:cNvSpPr txBox="1"/>
          <p:nvPr>
            <p:ph idx="1" type="body"/>
          </p:nvPr>
        </p:nvSpPr>
        <p:spPr>
          <a:xfrm>
            <a:off x="457200" y="713925"/>
            <a:ext cx="8229600" cy="60360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3746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300"/>
              <a:buChar char="•"/>
            </a:pPr>
            <a:r>
              <a:rPr lang="en-US" sz="2300">
                <a:latin typeface="Arial"/>
                <a:ea typeface="Arial"/>
                <a:cs typeface="Arial"/>
                <a:sym typeface="Arial"/>
              </a:rPr>
              <a:t>Opportunities:</a:t>
            </a:r>
            <a:endParaRPr sz="2300">
              <a:latin typeface="Arial"/>
              <a:ea typeface="Arial"/>
              <a:cs typeface="Arial"/>
              <a:sym typeface="Arial"/>
            </a:endParaRPr>
          </a:p>
          <a:p>
            <a:pPr indent="-3746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300"/>
              <a:buChar char="•"/>
            </a:pPr>
            <a:r>
              <a:rPr lang="en-US" sz="2300">
                <a:latin typeface="Arial"/>
                <a:ea typeface="Arial"/>
                <a:cs typeface="Arial"/>
                <a:sym typeface="Arial"/>
              </a:rPr>
              <a:t>Map coverage of health facilities and Mobile teams for out of reach</a:t>
            </a:r>
            <a:endParaRPr sz="2300">
              <a:latin typeface="Arial"/>
              <a:ea typeface="Arial"/>
              <a:cs typeface="Arial"/>
              <a:sym typeface="Arial"/>
            </a:endParaRPr>
          </a:p>
          <a:p>
            <a:pPr indent="-3746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300"/>
              <a:buChar char="•"/>
            </a:pPr>
            <a:r>
              <a:rPr lang="en-US" sz="2300">
                <a:latin typeface="Arial"/>
                <a:ea typeface="Arial"/>
                <a:cs typeface="Arial"/>
                <a:sym typeface="Arial"/>
              </a:rPr>
              <a:t>Use alternative Structures which can be used for expansion in informal settlements ?IDPs and refugee camps</a:t>
            </a:r>
            <a:endParaRPr sz="2300">
              <a:latin typeface="Arial"/>
              <a:ea typeface="Arial"/>
              <a:cs typeface="Arial"/>
              <a:sym typeface="Arial"/>
            </a:endParaRPr>
          </a:p>
          <a:p>
            <a:pPr indent="-3746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300"/>
              <a:buChar char="•"/>
            </a:pPr>
            <a:r>
              <a:rPr lang="en-US" sz="2300">
                <a:latin typeface="Arial"/>
                <a:ea typeface="Arial"/>
                <a:cs typeface="Arial"/>
                <a:sym typeface="Arial"/>
              </a:rPr>
              <a:t>Rationalization plan of minimum care capacity geographical and difficulty of access (inpatient/OTP/SFP)</a:t>
            </a:r>
            <a:endParaRPr sz="2300">
              <a:latin typeface="Arial"/>
              <a:ea typeface="Arial"/>
              <a:cs typeface="Arial"/>
              <a:sym typeface="Arial"/>
            </a:endParaRPr>
          </a:p>
          <a:p>
            <a:pPr indent="-3746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300"/>
              <a:buChar char="•"/>
            </a:pPr>
            <a:r>
              <a:rPr lang="en-US" sz="2300">
                <a:latin typeface="Arial"/>
                <a:ea typeface="Arial"/>
                <a:cs typeface="Arial"/>
                <a:sym typeface="Arial"/>
              </a:rPr>
              <a:t>Multi-sectoral / multi-programme convergence Health Wash FSec for active case findings and Monitoring quality:</a:t>
            </a:r>
            <a:endParaRPr sz="2300">
              <a:latin typeface="Arial"/>
              <a:ea typeface="Arial"/>
              <a:cs typeface="Arial"/>
              <a:sym typeface="Arial"/>
            </a:endParaRPr>
          </a:p>
          <a:p>
            <a:pPr indent="-3746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300"/>
              <a:buChar char="•"/>
            </a:pPr>
            <a:r>
              <a:rPr lang="en-US" sz="2300">
                <a:latin typeface="Arial"/>
                <a:ea typeface="Arial"/>
                <a:cs typeface="Arial"/>
                <a:sym typeface="Arial"/>
              </a:rPr>
              <a:t>Sustained and close field presence for quality monitoring and correcting actions</a:t>
            </a:r>
            <a:endParaRPr sz="2300">
              <a:latin typeface="Arial"/>
              <a:ea typeface="Arial"/>
              <a:cs typeface="Arial"/>
              <a:sym typeface="Arial"/>
            </a:endParaRPr>
          </a:p>
          <a:p>
            <a:pPr indent="-3746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300"/>
              <a:buChar char="•"/>
            </a:pPr>
            <a:r>
              <a:rPr lang="en-US" sz="2300">
                <a:latin typeface="Arial"/>
                <a:ea typeface="Arial"/>
                <a:cs typeface="Arial"/>
                <a:sym typeface="Arial"/>
              </a:rPr>
              <a:t> Remote spatial analysis of programme performance</a:t>
            </a:r>
            <a:endParaRPr sz="2300">
              <a:latin typeface="Arial"/>
              <a:ea typeface="Arial"/>
              <a:cs typeface="Arial"/>
              <a:sym typeface="Arial"/>
            </a:endParaRPr>
          </a:p>
          <a:p>
            <a:pPr indent="-3746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300"/>
              <a:buChar char="•"/>
            </a:pPr>
            <a:r>
              <a:rPr lang="en-US" sz="2300">
                <a:latin typeface="Arial"/>
                <a:ea typeface="Arial"/>
                <a:cs typeface="Arial"/>
                <a:sym typeface="Arial"/>
              </a:rPr>
              <a:t>Multi-sectoral convergence for supporting supply chain management system.</a:t>
            </a:r>
            <a:endParaRPr sz="23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300"/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23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g5cee26a430_0_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959"/>
              <a:buFont typeface="Calibri"/>
              <a:buNone/>
            </a:pPr>
            <a:r>
              <a:rPr lang="en-US" sz="3959"/>
              <a:t>Management of Wasting - Question 1</a:t>
            </a:r>
            <a:endParaRPr sz="3959"/>
          </a:p>
        </p:txBody>
      </p:sp>
      <p:sp>
        <p:nvSpPr>
          <p:cNvPr id="97" name="Google Shape;97;g5cee26a430_0_7"/>
          <p:cNvSpPr txBox="1"/>
          <p:nvPr>
            <p:ph idx="1" type="body"/>
          </p:nvPr>
        </p:nvSpPr>
        <p:spPr>
          <a:xfrm>
            <a:off x="457200" y="1168250"/>
            <a:ext cx="8229600" cy="49581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/>
              <a:t>Challenges:</a:t>
            </a:r>
            <a:endParaRPr/>
          </a:p>
          <a:p>
            <a:pPr indent="-3810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Insufficient capacity (technical-surge) of wasting management at both national and international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3810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Difficulty of integration of wasting care into routine health care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3810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Inadequate context specific guidance on sustainable scale up of MAM care, especially in food secure settings.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3810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Inconsistence of geographical prioritization and ranking of priorities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38100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•"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Clearer guidance on practical ways for identification of wasted population. Admission-discharge, MUAC-W/H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/>
              <a:t>Question 2</a:t>
            </a:r>
            <a:endParaRPr/>
          </a:p>
        </p:txBody>
      </p:sp>
      <p:sp>
        <p:nvSpPr>
          <p:cNvPr id="103" name="Google Shape;103;p2"/>
          <p:cNvSpPr txBox="1"/>
          <p:nvPr>
            <p:ph idx="1" type="body"/>
          </p:nvPr>
        </p:nvSpPr>
        <p:spPr>
          <a:xfrm>
            <a:off x="0" y="1103350"/>
            <a:ext cx="9144000" cy="50229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2921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</a:pPr>
            <a:r>
              <a:rPr lang="en-US" sz="2400"/>
              <a:t>How can GNC partners engage in a strategic way to improve the quality and scale of the treatment of wasting?</a:t>
            </a:r>
            <a:endParaRPr sz="2400"/>
          </a:p>
          <a:p>
            <a:pPr indent="0" lvl="0" marL="2667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-          Contribute to Context analysis, especially in rapidly deteriorating or rapid onset crisis (where and to what extent; RAM, ENA?)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2667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-          Technical and operational evidence . 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2667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 -        GNC feeding into WHO guidance process.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2667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-          Develop tools and guidance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2667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-          Improved knowledge management and diffusion easy access platforms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2667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-          Capacity building on various topics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0" lvl="0" marL="2667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US" sz="2400">
                <a:latin typeface="Arial"/>
                <a:ea typeface="Arial"/>
                <a:cs typeface="Arial"/>
                <a:sym typeface="Arial"/>
              </a:rPr>
              <a:t>-          Greater Cross-cluster fertilization and convergence/alignment</a:t>
            </a:r>
            <a:endParaRPr sz="2400">
              <a:latin typeface="Arial"/>
              <a:ea typeface="Arial"/>
              <a:cs typeface="Arial"/>
              <a:sym typeface="Arial"/>
            </a:endParaRPr>
          </a:p>
          <a:p>
            <a:pPr indent="-139700" lvl="0" marL="34290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2019-07-02T19:19:22Z</dcterms:created>
  <dc:creator>Erin Boyd</dc:creator>
</cp:coreProperties>
</file>