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473" r:id="rId2"/>
    <p:sldId id="469" r:id="rId3"/>
    <p:sldId id="407" r:id="rId4"/>
    <p:sldId id="491" r:id="rId5"/>
    <p:sldId id="459" r:id="rId6"/>
    <p:sldId id="345" r:id="rId7"/>
    <p:sldId id="493" r:id="rId8"/>
    <p:sldId id="494" r:id="rId9"/>
    <p:sldId id="498" r:id="rId10"/>
    <p:sldId id="497" r:id="rId11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ila Oliveira" initials="LO" lastIdx="13" clrIdx="0"/>
  <p:cmAuthor id="1" name="Jeff" initials="J" lastIdx="1" clrIdx="1"/>
  <p:cmAuthor id="2" name="FAO" initials="F" lastIdx="3" clrIdx="2"/>
  <p:cmAuthor id="3" name="jannie armstrong" initials="ja" lastIdx="6" clrIdx="3">
    <p:extLst>
      <p:ext uri="{19B8F6BF-5375-455C-9EA6-DF929625EA0E}">
        <p15:presenceInfo xmlns:p15="http://schemas.microsoft.com/office/powerpoint/2012/main" userId="b1961447fd59afef" providerId="Windows Live"/>
      </p:ext>
    </p:extLst>
  </p:cmAuthor>
  <p:cmAuthor id="4" name="Oliveira, Leila (ESA)" initials="OL(" lastIdx="1" clrIdx="4">
    <p:extLst>
      <p:ext uri="{19B8F6BF-5375-455C-9EA6-DF929625EA0E}">
        <p15:presenceInfo xmlns:p15="http://schemas.microsoft.com/office/powerpoint/2012/main" userId="S-1-5-21-2107199734-1002509562-578033828-758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423F"/>
    <a:srgbClr val="3079A8"/>
    <a:srgbClr val="624B7D"/>
    <a:srgbClr val="C0807E"/>
    <a:srgbClr val="CB9695"/>
    <a:srgbClr val="D49C9B"/>
    <a:srgbClr val="B5A7C6"/>
    <a:srgbClr val="E6CDCD"/>
    <a:srgbClr val="A4B197"/>
    <a:srgbClr val="3C95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9" autoAdjust="0"/>
    <p:restoredTop sz="94427" autoAdjust="0"/>
  </p:normalViewPr>
  <p:slideViewPr>
    <p:cSldViewPr>
      <p:cViewPr varScale="1">
        <p:scale>
          <a:sx n="64" d="100"/>
          <a:sy n="64" d="100"/>
        </p:scale>
        <p:origin x="132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9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048679-4845-4745-A9E9-8B24A1F1B977}" type="datetimeFigureOut">
              <a:rPr lang="en-US"/>
              <a:pPr>
                <a:defRPr/>
              </a:pPr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EDD371-13F4-43DC-B123-12FED9FC0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08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7388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8D980-B92B-4726-8F82-31AF8F0C96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5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/>
              <a:t>Trainers Notes:</a:t>
            </a:r>
          </a:p>
          <a:p>
            <a:endParaRPr lang="en-US" baseline="0" dirty="0"/>
          </a:p>
          <a:p>
            <a:r>
              <a:rPr lang="en-US" baseline="0" dirty="0"/>
              <a:t>Do not explain all terms of the definition as this definition will be deconstructed later in this presentation. The important thing is to highlight that the IPC is:</a:t>
            </a:r>
          </a:p>
          <a:p>
            <a:endParaRPr lang="en-US" baseline="0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 A process to build consensus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 Consolidation of wide-ranging evidence</a:t>
            </a:r>
            <a:endParaRPr lang="en-US" dirty="0"/>
          </a:p>
          <a:p>
            <a:pPr>
              <a:buFontTx/>
              <a:buChar char="-"/>
            </a:pPr>
            <a:r>
              <a:rPr lang="en-US" baseline="0" dirty="0"/>
              <a:t> Provides actionable knowledge</a:t>
            </a:r>
          </a:p>
          <a:p>
            <a:pPr>
              <a:buFontTx/>
              <a:buChar char="-"/>
            </a:pPr>
            <a:r>
              <a:rPr lang="en-US" baseline="0" dirty="0"/>
              <a:t> Rigorous, neutral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69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Both current and projected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9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 putting</a:t>
            </a:r>
            <a:r>
              <a:rPr lang="en-US" baseline="0" dirty="0"/>
              <a:t> together both IPC AMN and ACI, it is possible to come up with the situation analysis of acute food security and acute malnutrition.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49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noProof="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74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7388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8D980-B92B-4726-8F82-31AF8F0C969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08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dirty="0"/>
              <a:t>Direct</a:t>
            </a:r>
            <a:r>
              <a:rPr lang="en-ZA" baseline="0" dirty="0"/>
              <a:t> evidence means </a:t>
            </a:r>
            <a:r>
              <a:rPr lang="en-Z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Evidence on indicators in Reference Tables. </a:t>
            </a:r>
          </a:p>
          <a:p>
            <a:pPr algn="just">
              <a:spcAft>
                <a:spcPts val="1200"/>
              </a:spcAft>
              <a:buClr>
                <a:schemeClr val="tx2"/>
              </a:buClr>
              <a:buSzPct val="75000"/>
            </a:pPr>
            <a:r>
              <a:rPr lang="en-ZA" sz="1200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Special protocol for </a:t>
            </a:r>
            <a:r>
              <a:rPr lang="en-ZA" sz="1200" b="1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Quality Assurance </a:t>
            </a:r>
            <a:r>
              <a:rPr lang="en-ZA" sz="1200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of any Famine classification (Declarations or Famine Likely) includes:</a:t>
            </a:r>
            <a:endParaRPr lang="en-ZA" sz="1200" b="1" dirty="0">
              <a:solidFill>
                <a:schemeClr val="tx2"/>
              </a:solidFill>
              <a:ea typeface="Batang"/>
              <a:cs typeface="Calibri Light" panose="020F03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ZA" sz="1200" b="1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On-the-ground expert support</a:t>
            </a:r>
            <a:r>
              <a:rPr lang="en-ZA" sz="1200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, to be provided by the IPC GSU and/or IPC partners before, during and after workshop.</a:t>
            </a:r>
          </a:p>
          <a:p>
            <a:endParaRPr lang="en-ZA" sz="1200" dirty="0">
              <a:solidFill>
                <a:srgbClr val="000000"/>
              </a:solidFill>
              <a:ea typeface="Batang"/>
              <a:cs typeface="Calibri Light" panose="020F03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ZA" sz="1200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A plausibility check from the </a:t>
            </a:r>
            <a:r>
              <a:rPr lang="en-ZA" sz="1200" b="1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Famine Review Committee </a:t>
            </a:r>
            <a:r>
              <a:rPr lang="en-ZA" sz="1200" dirty="0">
                <a:solidFill>
                  <a:srgbClr val="000000"/>
                </a:solidFill>
                <a:ea typeface="Batang"/>
                <a:cs typeface="Calibri Light" panose="020F0302020204030204" pitchFamily="34" charset="0"/>
              </a:rPr>
              <a:t>(FRC), f</a:t>
            </a:r>
            <a:r>
              <a:rPr lang="en-ZA" sz="1200" dirty="0">
                <a:cs typeface="Calibri Light" panose="020F0302020204030204" pitchFamily="34" charset="0"/>
              </a:rPr>
              <a:t>ocusing on validating or disagreeing with the IPC conclusions;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For Famine Likely</a:t>
            </a:r>
            <a:r>
              <a:rPr lang="en-ZA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 classifications involving ‘indirect’ evidence, IPC is in the process of developing a detailed guidance.</a:t>
            </a: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643E7-C77F-452E-B3B4-BDF0132770FE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35892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7388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8D980-B92B-4726-8F82-31AF8F0C96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4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 smtClean="0"/>
              <a:pPr>
                <a:defRPr/>
              </a:pPr>
              <a:t>7/4/2019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IPC Learning Programme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+mn-lt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+mn-lt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+mn-lt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7/4/2019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IPC Learning Programme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7/4/2019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IPC Learning Programme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8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0000" cy="1189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0" y="0"/>
            <a:ext cx="228600" cy="1371600"/>
            <a:chOff x="0" y="0"/>
            <a:chExt cx="1447800" cy="6858000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447800" cy="1371600"/>
            </a:xfrm>
            <a:prstGeom prst="rect">
              <a:avLst/>
            </a:prstGeom>
            <a:solidFill>
              <a:srgbClr val="822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6000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1371600"/>
              <a:ext cx="1447800" cy="1371600"/>
            </a:xfrm>
            <a:prstGeom prst="rect">
              <a:avLst/>
            </a:prstGeom>
            <a:solidFill>
              <a:srgbClr val="E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2743200"/>
              <a:ext cx="1447800" cy="13716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4114800"/>
              <a:ext cx="1447800" cy="1371600"/>
            </a:xfrm>
            <a:prstGeom prst="rect">
              <a:avLst/>
            </a:prstGeom>
            <a:solidFill>
              <a:srgbClr val="FFFF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0" y="5486400"/>
              <a:ext cx="1447800" cy="1371600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ipcinfo.org/fileadmin/user_upload/ipcinfo/manual/IPC_Technical_Manual_3_Final.pdf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822704" y="3043341"/>
            <a:ext cx="4800600" cy="22006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2089145"/>
            <a:ext cx="8515672" cy="811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531" indent="-2381" algn="ctr">
              <a:lnSpc>
                <a:spcPct val="115000"/>
              </a:lnSpc>
            </a:pPr>
            <a:r>
              <a:rPr lang="en-GB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Overview of IPC AMN</a:t>
            </a:r>
            <a:endParaRPr lang="en-US" sz="4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165304"/>
            <a:ext cx="2042510" cy="6147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67" y="5029564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IPC Global Partners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8264" y="5911388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With the support of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7" y="5355717"/>
            <a:ext cx="9116133" cy="622827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01" y="126038"/>
            <a:ext cx="8853751" cy="76470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23528" y="3043341"/>
            <a:ext cx="8352928" cy="0"/>
          </a:xfrm>
          <a:prstGeom prst="line">
            <a:avLst/>
          </a:prstGeom>
          <a:ln w="28575"/>
          <a:effectLst>
            <a:glow rad="101600">
              <a:schemeClr val="bg1">
                <a:lumMod val="85000"/>
                <a:alpha val="60000"/>
              </a:schemeClr>
            </a:glo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395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822704" y="3043341"/>
            <a:ext cx="4800600" cy="22006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1480" y="2089145"/>
            <a:ext cx="7645991" cy="822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531" indent="-2381" algn="ctr">
              <a:lnSpc>
                <a:spcPct val="115000"/>
              </a:lnSpc>
            </a:pPr>
            <a:r>
              <a:rPr lang="en-GB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www.IPCinfo.org</a:t>
            </a:r>
            <a:endParaRPr lang="en-US" sz="4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3528" y="3043341"/>
            <a:ext cx="8352928" cy="0"/>
          </a:xfrm>
          <a:prstGeom prst="line">
            <a:avLst/>
          </a:prstGeom>
          <a:ln w="28575"/>
          <a:effectLst>
            <a:glow rad="101600">
              <a:schemeClr val="bg1">
                <a:lumMod val="85000"/>
                <a:alpha val="60000"/>
              </a:schemeClr>
            </a:glo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59732" y="3203117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/>
              <a:t>The End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5440" y="5001805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IPC Global Partners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5001805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With the support of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03" y="5330296"/>
            <a:ext cx="8470672" cy="11945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30" y="122321"/>
            <a:ext cx="8864613" cy="9001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A642588-0B31-46A1-B06A-63F780F601BE}"/>
              </a:ext>
            </a:extLst>
          </p:cNvPr>
          <p:cNvSpPr/>
          <p:nvPr/>
        </p:nvSpPr>
        <p:spPr>
          <a:xfrm>
            <a:off x="457199" y="4267200"/>
            <a:ext cx="8470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http://www.ipcinfo.org/fileadmin/user_upload/ipcinfo/manual/IPC_Technical_Manual_3_Final.pdf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32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17407"/>
            <a:ext cx="8915401" cy="739481"/>
          </a:xfrm>
        </p:spPr>
        <p:txBody>
          <a:bodyPr/>
          <a:lstStyle/>
          <a:p>
            <a:pPr algn="ctr"/>
            <a:r>
              <a:rPr lang="en-US" sz="4000" b="1" dirty="0">
                <a:effectLst/>
              </a:rPr>
              <a:t>What is IPC?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" y="929238"/>
            <a:ext cx="8199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i="1" dirty="0"/>
              <a:t>A Global Classification for Acute Food Insecurity, Chronic Food Insecurity and Acute Malnutrition</a:t>
            </a:r>
            <a:endParaRPr lang="en-US" sz="2000" i="1" dirty="0"/>
          </a:p>
        </p:txBody>
      </p:sp>
      <p:sp>
        <p:nvSpPr>
          <p:cNvPr id="9" name="Rectangle 8"/>
          <p:cNvSpPr/>
          <p:nvPr/>
        </p:nvSpPr>
        <p:spPr>
          <a:xfrm>
            <a:off x="5029199" y="1678733"/>
            <a:ext cx="41148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effectLst/>
              </a:rPr>
              <a:t>With four IPC Functions to achieve them</a:t>
            </a:r>
            <a:endParaRPr lang="en-US" sz="2800" dirty="0">
              <a:effectLst/>
            </a:endParaRPr>
          </a:p>
        </p:txBody>
      </p:sp>
      <p:pic>
        <p:nvPicPr>
          <p:cNvPr id="1026" name="Picture 2" descr="Resultado de imagem para blue arr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68" y="2779125"/>
            <a:ext cx="1634635" cy="79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744285" y="2885635"/>
            <a:ext cx="3171115" cy="808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3079A8"/>
                </a:solidFill>
                <a:effectLst/>
                <a:latin typeface="+mj-lt"/>
              </a:rPr>
              <a:t>Function 1: Build Technical Consensus </a:t>
            </a:r>
            <a:endParaRPr lang="en-US" sz="1800" dirty="0">
              <a:solidFill>
                <a:srgbClr val="3079A8"/>
              </a:solidFill>
              <a:effectLst/>
              <a:latin typeface="+mj-lt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1800" dirty="0">
              <a:latin typeface="+mj-lt"/>
            </a:endParaRPr>
          </a:p>
        </p:txBody>
      </p:sp>
      <p:pic>
        <p:nvPicPr>
          <p:cNvPr id="15" name="Picture 2" descr="Resultado de imagem para blue arro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49" y="3767421"/>
            <a:ext cx="1634635" cy="79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5896685" y="3840059"/>
            <a:ext cx="3171115" cy="808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624B7D"/>
                </a:solidFill>
                <a:effectLst/>
                <a:latin typeface="+mj-lt"/>
              </a:rPr>
              <a:t>Function 2: </a:t>
            </a:r>
            <a:r>
              <a:rPr lang="en-ZA" sz="1800" dirty="0">
                <a:solidFill>
                  <a:srgbClr val="624B7D"/>
                </a:solidFill>
                <a:effectLst/>
                <a:latin typeface="+mj-lt"/>
              </a:rPr>
              <a:t>Classify Severity and Identify Key Drivers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18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7" name="Picture 2" descr="Resultado de imagem para blue arrow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49" y="4755717"/>
            <a:ext cx="1634635" cy="79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5744285" y="4897493"/>
            <a:ext cx="3171115" cy="808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rgbClr val="C0807E"/>
                </a:solidFill>
                <a:effectLst/>
                <a:latin typeface="+mj-lt"/>
              </a:rPr>
              <a:t>Function 3: </a:t>
            </a:r>
            <a:r>
              <a:rPr lang="en-ZA" sz="1800" dirty="0">
                <a:solidFill>
                  <a:srgbClr val="C0807E"/>
                </a:solidFill>
                <a:effectLst/>
                <a:latin typeface="+mj-lt"/>
              </a:rPr>
              <a:t>Communicate for Action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1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9" name="Picture 2" descr="Resultado de imagem para blue arrow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744014"/>
            <a:ext cx="1634635" cy="79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5744285" y="5874954"/>
            <a:ext cx="3171115" cy="808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dirty="0">
                <a:solidFill>
                  <a:schemeClr val="accent3">
                    <a:lumMod val="50000"/>
                  </a:schemeClr>
                </a:solidFill>
                <a:effectLst/>
                <a:latin typeface="+mj-lt"/>
              </a:rPr>
              <a:t>Function 4: </a:t>
            </a:r>
            <a:r>
              <a:rPr lang="en-ZA" sz="1800" dirty="0">
                <a:solidFill>
                  <a:schemeClr val="accent3">
                    <a:lumMod val="50000"/>
                  </a:schemeClr>
                </a:solidFill>
                <a:effectLst/>
                <a:latin typeface="+mj-lt"/>
              </a:rPr>
              <a:t>Quality Assurance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18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8599" y="2664374"/>
            <a:ext cx="4038600" cy="1086226"/>
          </a:xfrm>
          <a:prstGeom prst="rect">
            <a:avLst/>
          </a:prstGeom>
          <a:solidFill>
            <a:srgbClr val="3C95C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2" name="Rectangle 21"/>
          <p:cNvSpPr/>
          <p:nvPr/>
        </p:nvSpPr>
        <p:spPr>
          <a:xfrm>
            <a:off x="38098" y="1710266"/>
            <a:ext cx="44196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sz="2800" dirty="0">
                <a:effectLst/>
              </a:rPr>
              <a:t>Developed around four key </a:t>
            </a:r>
            <a:r>
              <a:rPr lang="en-ZA" sz="2800" dirty="0"/>
              <a:t>principles</a:t>
            </a:r>
            <a:endParaRPr lang="en-US" sz="2800" dirty="0">
              <a:effectLst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8600" y="3750600"/>
            <a:ext cx="4038600" cy="1085370"/>
          </a:xfrm>
          <a:prstGeom prst="rect">
            <a:avLst/>
          </a:prstGeom>
          <a:solidFill>
            <a:srgbClr val="B5A7C6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8600" y="4835969"/>
            <a:ext cx="4038600" cy="885767"/>
          </a:xfrm>
          <a:prstGeom prst="rect">
            <a:avLst/>
          </a:prstGeom>
          <a:solidFill>
            <a:srgbClr val="E6CDCD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8600" y="5721737"/>
            <a:ext cx="4038600" cy="874683"/>
          </a:xfrm>
          <a:prstGeom prst="rect">
            <a:avLst/>
          </a:prstGeom>
          <a:solidFill>
            <a:srgbClr val="A4B197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428571" y="5922196"/>
            <a:ext cx="3525590" cy="959417"/>
          </a:xfrm>
        </p:spPr>
        <p:txBody>
          <a:bodyPr>
            <a:noAutofit/>
          </a:bodyPr>
          <a:lstStyle/>
          <a:p>
            <a:pPr marL="0" lv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</a:rPr>
              <a:t>Promotes </a:t>
            </a:r>
            <a:r>
              <a:rPr lang="en-US" sz="1800" b="1" dirty="0"/>
              <a:t>rigorous, neutral </a:t>
            </a:r>
            <a:r>
              <a:rPr lang="en-US" sz="1800" dirty="0">
                <a:solidFill>
                  <a:schemeClr val="tx1"/>
                </a:solidFill>
              </a:rPr>
              <a:t>analysis</a:t>
            </a:r>
            <a:endParaRPr lang="en-IE" sz="1800" dirty="0">
              <a:solidFill>
                <a:schemeClr val="tx1"/>
              </a:solidFill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73302" y="2779959"/>
            <a:ext cx="4036129" cy="9706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sz="1800" dirty="0">
                <a:effectLst/>
              </a:rPr>
              <a:t>Achieved through evidence-based </a:t>
            </a:r>
            <a:r>
              <a:rPr lang="en-US" sz="1800" b="1" dirty="0"/>
              <a:t>technical consensus </a:t>
            </a:r>
            <a:r>
              <a:rPr lang="en-US" sz="1800" dirty="0">
                <a:effectLst/>
              </a:rPr>
              <a:t>among key stakeholders</a:t>
            </a:r>
            <a:endParaRPr lang="en-IE" sz="1800" dirty="0">
              <a:effectLst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0167" y="3821849"/>
            <a:ext cx="3962399" cy="826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sz="1800" dirty="0">
                <a:effectLst/>
              </a:rPr>
              <a:t>An approach that </a:t>
            </a:r>
            <a:r>
              <a:rPr lang="en-US" sz="1800" b="1" dirty="0"/>
              <a:t>consolidate wide-ranging evidence to classify </a:t>
            </a:r>
            <a:r>
              <a:rPr lang="en-US" sz="1800" dirty="0">
                <a:effectLst/>
              </a:rPr>
              <a:t>the severity and magnitude and identify key drivers</a:t>
            </a:r>
            <a:endParaRPr lang="en-IE" sz="1800" dirty="0">
              <a:effectLst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362567" y="4933889"/>
            <a:ext cx="3657599" cy="874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sz="1800" dirty="0">
                <a:effectLst/>
              </a:rPr>
              <a:t>Provides</a:t>
            </a:r>
            <a:r>
              <a:rPr lang="en-US" sz="1800" dirty="0">
                <a:solidFill>
                  <a:schemeClr val="accent1"/>
                </a:solidFill>
                <a:effectLst/>
              </a:rPr>
              <a:t> </a:t>
            </a:r>
            <a:r>
              <a:rPr lang="en-US" sz="1800" b="1" dirty="0"/>
              <a:t>actionable knowledge </a:t>
            </a:r>
            <a:r>
              <a:rPr lang="en-US" sz="1800" dirty="0">
                <a:effectLst/>
              </a:rPr>
              <a:t>for strategic decision making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57479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857" y="0"/>
            <a:ext cx="8908143" cy="838200"/>
          </a:xfrm>
        </p:spPr>
        <p:txBody>
          <a:bodyPr/>
          <a:lstStyle/>
          <a:p>
            <a:pPr algn="ctr"/>
            <a:r>
              <a:rPr lang="en-ZA" sz="4000" dirty="0"/>
              <a:t>The Three IPC Scales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C6C3300-48B1-40BB-85AD-5C7A61F378ED}" type="datetime1">
              <a:rPr lang="en-US" smtClean="0"/>
              <a:pPr>
                <a:defRPr/>
              </a:pPr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IPC Learning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b="20641"/>
          <a:stretch/>
        </p:blipFill>
        <p:spPr>
          <a:xfrm>
            <a:off x="235857" y="1769269"/>
            <a:ext cx="8672285" cy="3930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36722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89038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effectLst/>
              </a:rPr>
              <a:t>IPC AFI and IPC AMN together provides information on both food security and malnutrition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828800" y="2450098"/>
            <a:ext cx="2302590" cy="697766"/>
          </a:xfrm>
          <a:prstGeom prst="rect">
            <a:avLst/>
          </a:prstGeom>
          <a:solidFill>
            <a:srgbClr val="FF9900"/>
          </a:solidFill>
          <a:ln w="9525">
            <a:solidFill>
              <a:srgbClr val="003366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bg1"/>
                </a:solidFill>
                <a:latin typeface="Univers"/>
              </a:rPr>
              <a:t>Inadequate Food Intake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172350" y="4089400"/>
            <a:ext cx="2573483" cy="1649264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3366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chemeClr val="bg1"/>
                </a:solidFill>
                <a:latin typeface="Univers"/>
              </a:rPr>
              <a:t>Household Food Security</a:t>
            </a: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2339752" y="3364800"/>
            <a:ext cx="426290" cy="320656"/>
          </a:xfrm>
          <a:prstGeom prst="line">
            <a:avLst/>
          </a:prstGeom>
          <a:noFill/>
          <a:ln w="28575">
            <a:solidFill>
              <a:srgbClr val="0033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>
              <a:solidFill>
                <a:schemeClr val="bg1"/>
              </a:solidFill>
              <a:latin typeface="Univers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3131840" y="2067572"/>
            <a:ext cx="338616" cy="190300"/>
          </a:xfrm>
          <a:prstGeom prst="line">
            <a:avLst/>
          </a:prstGeom>
          <a:noFill/>
          <a:ln w="28575">
            <a:solidFill>
              <a:srgbClr val="0033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>
              <a:solidFill>
                <a:schemeClr val="bg1"/>
              </a:solidFill>
              <a:latin typeface="Univer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6" y="1517908"/>
            <a:ext cx="9022547" cy="5325453"/>
            <a:chOff x="76206" y="1517908"/>
            <a:chExt cx="9022547" cy="5325453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>
              <a:off x="3576343" y="1517908"/>
              <a:ext cx="1742176" cy="539492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chemeClr val="bg1"/>
                  </a:solidFill>
                  <a:latin typeface="Univers"/>
                </a:rPr>
                <a:t>Malnutrition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chemeClr val="bg1"/>
                  </a:solidFill>
                  <a:latin typeface="Univers"/>
                </a:rPr>
                <a:t>&amp; Death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5181600" y="2450098"/>
              <a:ext cx="2302590" cy="69776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chemeClr val="bg1"/>
                  </a:solidFill>
                  <a:latin typeface="Univers"/>
                </a:rPr>
                <a:t>Disease</a:t>
              </a: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4393532" y="4076638"/>
              <a:ext cx="2031135" cy="158583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chemeClr val="bg1"/>
                  </a:solidFill>
                  <a:latin typeface="Univers"/>
                </a:rPr>
                <a:t>Social and Care Environment</a:t>
              </a:r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6320408" y="3937000"/>
              <a:ext cx="2413940" cy="1649264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chemeClr val="bg1"/>
                  </a:solidFill>
                  <a:latin typeface="Univers"/>
                </a:rPr>
                <a:t>Access to Health Care &amp; the Health Environment</a:t>
              </a: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4495806" y="2766864"/>
              <a:ext cx="474063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schemeClr val="bg1"/>
                </a:solidFill>
                <a:latin typeface="Univers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 flipV="1">
              <a:off x="5652120" y="2065470"/>
              <a:ext cx="319988" cy="179831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schemeClr val="bg1"/>
                </a:solidFill>
                <a:latin typeface="Univers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4800600" y="3224470"/>
              <a:ext cx="0" cy="380599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schemeClr val="bg1"/>
                </a:solidFill>
                <a:latin typeface="Univers"/>
              </a:endParaRP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 flipV="1">
              <a:off x="6372206" y="3304480"/>
              <a:ext cx="474063" cy="253733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>
                <a:solidFill>
                  <a:schemeClr val="bg1"/>
                </a:solidFill>
                <a:latin typeface="Univer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98104" y="2268942"/>
              <a:ext cx="7055296" cy="3730077"/>
            </a:xfrm>
            <a:prstGeom prst="rect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 kern="0">
                <a:solidFill>
                  <a:schemeClr val="bg1"/>
                </a:solidFill>
                <a:latin typeface="Univer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0409" y="1517908"/>
              <a:ext cx="3833659" cy="5263892"/>
            </a:xfrm>
            <a:prstGeom prst="rect">
              <a:avLst/>
            </a:prstGeom>
            <a:solidFill>
              <a:srgbClr val="FF0000">
                <a:alpha val="13000"/>
              </a:srgbClr>
            </a:solidFill>
            <a:ln w="44450" cap="flat" cmpd="sng" algn="ctr">
              <a:solidFill>
                <a:srgbClr val="66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 kern="0">
                <a:solidFill>
                  <a:schemeClr val="bg1"/>
                </a:solidFill>
                <a:latin typeface="Univer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38850" y="1773167"/>
              <a:ext cx="2559903" cy="707886"/>
            </a:xfrm>
            <a:prstGeom prst="rect">
              <a:avLst/>
            </a:prstGeom>
            <a:solidFill>
              <a:schemeClr val="accent3"/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nivers"/>
                </a:rPr>
                <a:t>IPC AMN</a:t>
              </a:r>
              <a:endPara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206" y="6135475"/>
              <a:ext cx="3158575" cy="70788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rgbClr val="66FFFF"/>
              </a:solidFill>
            </a:ln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nivers"/>
                </a:rPr>
                <a:t>IPC AFI</a:t>
              </a:r>
              <a:endParaRPr lang="en-GB" sz="40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niver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3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838200"/>
          </a:xfrm>
        </p:spPr>
        <p:txBody>
          <a:bodyPr/>
          <a:lstStyle/>
          <a:p>
            <a:pPr algn="ctr"/>
            <a:r>
              <a:rPr lang="en-ZA" sz="3000" b="1" dirty="0"/>
              <a:t>IPC Conceptual Food Security &amp; Nutrition Framework</a:t>
            </a:r>
            <a:endParaRPr lang="en-US" sz="3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C6C3300-48B1-40BB-85AD-5C7A61F378ED}" type="datetime1">
              <a:rPr lang="en-US" smtClean="0"/>
              <a:pPr>
                <a:defRPr/>
              </a:pPr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IPC Learning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296" y="1052513"/>
            <a:ext cx="8495408" cy="564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23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4600" y="6492875"/>
            <a:ext cx="2133600" cy="365125"/>
          </a:xfrm>
        </p:spPr>
        <p:txBody>
          <a:bodyPr/>
          <a:lstStyle/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990600" y="6096000"/>
            <a:ext cx="632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</a:pPr>
            <a:endParaRPr lang="en-US" sz="16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19100" y="1031075"/>
            <a:ext cx="8305800" cy="11271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lvl="1" indent="36195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cs typeface="Arial" pitchFamily="34" charset="0"/>
              </a:rPr>
              <a:t>The Reference Table includes: </a:t>
            </a:r>
          </a:p>
          <a:p>
            <a:pPr marL="457200" lvl="2" indent="3619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US" sz="2000" dirty="0">
                <a:cs typeface="Arial" pitchFamily="34" charset="0"/>
              </a:rPr>
              <a:t>Phase Names &amp; Descriptions and Priority Response Objectives, </a:t>
            </a:r>
          </a:p>
          <a:p>
            <a:pPr marL="457200" lvl="2" indent="3619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US" sz="2000" dirty="0">
                <a:cs typeface="Arial" pitchFamily="34" charset="0"/>
              </a:rPr>
              <a:t>Outcome indicators and thresholds</a:t>
            </a:r>
          </a:p>
          <a:p>
            <a:pPr marL="457200" lvl="2" indent="3619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US" sz="2000" dirty="0">
                <a:cs typeface="Arial" pitchFamily="34" charset="0"/>
              </a:rPr>
              <a:t>Indicators for analyzing contributing factors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386800"/>
            <a:ext cx="3200400" cy="3760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4352"/>
          <a:stretch/>
        </p:blipFill>
        <p:spPr>
          <a:xfrm>
            <a:off x="239486" y="2438400"/>
            <a:ext cx="5257799" cy="3760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795C02-74AD-46FB-94DD-E75245DB8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89038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effectLst/>
              </a:rPr>
              <a:t>IPC AMN Reference Table and Contributing Factors </a:t>
            </a:r>
          </a:p>
        </p:txBody>
      </p:sp>
    </p:spTree>
    <p:extLst>
      <p:ext uri="{BB962C8B-B14F-4D97-AF65-F5344CB8AC3E}">
        <p14:creationId xmlns:p14="http://schemas.microsoft.com/office/powerpoint/2010/main" val="367108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822704" y="3043341"/>
            <a:ext cx="4800600" cy="22006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2089145"/>
            <a:ext cx="8352928" cy="689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531" indent="-2381" algn="ctr">
              <a:lnSpc>
                <a:spcPct val="115000"/>
              </a:lnSpc>
            </a:pPr>
            <a:r>
              <a:rPr lang="en-US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IPC Updates and Next Steps </a:t>
            </a:r>
            <a:endParaRPr lang="en-US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3528" y="3657600"/>
            <a:ext cx="8352928" cy="0"/>
          </a:xfrm>
          <a:prstGeom prst="line">
            <a:avLst/>
          </a:prstGeom>
          <a:ln w="28575"/>
          <a:effectLst>
            <a:glow rad="101600">
              <a:schemeClr val="bg1">
                <a:lumMod val="85000"/>
                <a:alpha val="60000"/>
              </a:schemeClr>
            </a:glo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5440" y="5001805"/>
            <a:ext cx="1827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IPC Global Partners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5001805"/>
            <a:ext cx="13644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With the support of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03" y="5330296"/>
            <a:ext cx="8470672" cy="11945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30" y="122321"/>
            <a:ext cx="8864613" cy="90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3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61" y="24396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/>
              <a:t>Famine Protocols</a:t>
            </a:r>
            <a:r>
              <a:rPr lang="en-IE" sz="3600" b="1" dirty="0">
                <a:latin typeface="+mj-lt"/>
              </a:rPr>
              <a:t> </a:t>
            </a:r>
            <a:endParaRPr lang="en-ZA" sz="36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1168876"/>
            <a:ext cx="8496944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pPr lvl="0" algn="just">
              <a:buClr>
                <a:schemeClr val="tx2"/>
              </a:buClr>
              <a:buSzPct val="75000"/>
            </a:pPr>
            <a:r>
              <a:rPr lang="en-ZA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- Special protocol for </a:t>
            </a:r>
            <a:r>
              <a:rPr lang="en-ZA" b="1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evidence requirement for </a:t>
            </a:r>
            <a:r>
              <a:rPr lang="en-ZA" b="1" u="sng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current classification</a:t>
            </a:r>
            <a:r>
              <a:rPr lang="en-ZA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:</a:t>
            </a:r>
          </a:p>
          <a:p>
            <a:pPr marL="800100" lvl="1" indent="-342900" algn="just"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</a:pPr>
            <a:r>
              <a:rPr lang="en-ZA" sz="1600" u="sng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Strict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 evidence is requirements for </a:t>
            </a:r>
            <a:r>
              <a:rPr lang="en-ZA" sz="1600" b="1" dirty="0">
                <a:solidFill>
                  <a:schemeClr val="tx2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Famine Declarations</a:t>
            </a:r>
          </a:p>
          <a:p>
            <a:pPr marL="800100" lvl="1" indent="-342900" algn="just"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</a:pPr>
            <a:r>
              <a:rPr lang="en-ZA" sz="1600" u="sng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Less strict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 evidence requirements, accompanied by endorsement from the Famine Review Committee (FRC)  for </a:t>
            </a:r>
            <a:r>
              <a:rPr lang="en-ZA" sz="1600" b="1" dirty="0">
                <a:solidFill>
                  <a:schemeClr val="tx2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Famine Likely 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Classifications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2420888"/>
            <a:ext cx="3816424" cy="615553"/>
          </a:xfrm>
          <a:prstGeom prst="rect">
            <a:avLst/>
          </a:prstGeom>
          <a:solidFill>
            <a:srgbClr val="64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b="1" dirty="0">
                <a:solidFill>
                  <a:schemeClr val="bg1"/>
                </a:solidFill>
              </a:rPr>
              <a:t>Famine Declaration </a:t>
            </a:r>
          </a:p>
          <a:p>
            <a:pPr algn="ctr"/>
            <a:r>
              <a:rPr lang="en-ZA" sz="1600" dirty="0">
                <a:solidFill>
                  <a:schemeClr val="bg1"/>
                </a:solidFill>
              </a:rPr>
              <a:t>(current)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5536" y="3088420"/>
            <a:ext cx="3816424" cy="5847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lvl="1" algn="ctr">
              <a:buClr>
                <a:schemeClr val="tx2"/>
              </a:buClr>
              <a:buSzPct val="100000"/>
            </a:pP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Direct reliable (R</a:t>
            </a:r>
            <a:r>
              <a:rPr lang="en-ZA" sz="1600" baseline="-250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2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) evidence on three of three outcomes </a:t>
            </a:r>
            <a:endParaRPr lang="en-ZA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3645024"/>
            <a:ext cx="3816424" cy="1169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just">
              <a:buClr>
                <a:schemeClr val="tx2"/>
              </a:buClr>
              <a:buSzPct val="100000"/>
            </a:pP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(</a:t>
            </a:r>
            <a:r>
              <a:rPr lang="en-ZA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i</a:t>
            </a: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) Food consumption and livelihood change: HDDS, FCS, HHS, </a:t>
            </a:r>
            <a:r>
              <a:rPr lang="en-ZA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rCSI</a:t>
            </a: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, HEA and livelihood coping; </a:t>
            </a:r>
          </a:p>
          <a:p>
            <a:pPr lvl="0" algn="just">
              <a:buClr>
                <a:schemeClr val="tx2"/>
              </a:buClr>
              <a:buSzPct val="100000"/>
            </a:pP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(ii) Malnutrition as per GAM based on WHZ or MUAC;</a:t>
            </a:r>
          </a:p>
          <a:p>
            <a:pPr lvl="0" algn="just">
              <a:buClr>
                <a:schemeClr val="tx2"/>
              </a:buClr>
              <a:buSzPct val="100000"/>
            </a:pP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(iii) Mortality as per CDR or U5DR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5536" y="5924303"/>
            <a:ext cx="3816424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lvl="1" algn="ctr">
              <a:buClr>
                <a:schemeClr val="tx2"/>
              </a:buClr>
              <a:buSzPct val="100000"/>
            </a:pP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Four other pieces of evidence (R</a:t>
            </a:r>
            <a:r>
              <a:rPr lang="en-ZA" sz="1600" baseline="-250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1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) </a:t>
            </a:r>
            <a:endParaRPr lang="en-ZA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5536" y="5642083"/>
            <a:ext cx="381642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just">
              <a:buClr>
                <a:schemeClr val="tx2"/>
              </a:buClr>
              <a:buSzPct val="100000"/>
            </a:pP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With two from same season, from contributing factors or outcomes</a:t>
            </a:r>
          </a:p>
        </p:txBody>
      </p:sp>
      <p:sp>
        <p:nvSpPr>
          <p:cNvPr id="14" name="Plus 13"/>
          <p:cNvSpPr/>
          <p:nvPr/>
        </p:nvSpPr>
        <p:spPr>
          <a:xfrm>
            <a:off x="1753043" y="4752828"/>
            <a:ext cx="1080120" cy="936104"/>
          </a:xfrm>
          <a:prstGeom prst="mathPlus">
            <a:avLst>
              <a:gd name="adj1" fmla="val 132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05881" y="2420888"/>
            <a:ext cx="4014591" cy="615553"/>
          </a:xfrm>
          <a:prstGeom prst="rect">
            <a:avLst/>
          </a:prstGeom>
          <a:pattFill prst="divot">
            <a:fgClr>
              <a:srgbClr val="FF0000"/>
            </a:fgClr>
            <a:bgClr>
              <a:srgbClr val="640000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en-ZA" b="1" dirty="0">
                <a:solidFill>
                  <a:schemeClr val="bg1"/>
                </a:solidFill>
              </a:rPr>
              <a:t>Famine Likely Classification </a:t>
            </a:r>
          </a:p>
          <a:p>
            <a:pPr algn="ctr"/>
            <a:r>
              <a:rPr lang="en-ZA" sz="1600" dirty="0">
                <a:solidFill>
                  <a:schemeClr val="bg1"/>
                </a:solidFill>
              </a:rPr>
              <a:t>(current)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05881" y="3088420"/>
            <a:ext cx="4014591" cy="5847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lvl="1" algn="ctr">
              <a:buClr>
                <a:schemeClr val="tx2"/>
              </a:buClr>
              <a:buSzPct val="100000"/>
            </a:pP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Somewhat reliable (R</a:t>
            </a:r>
            <a:r>
              <a:rPr lang="en-ZA" sz="1600" baseline="-250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1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) evidence  on two outcomes </a:t>
            </a:r>
            <a:endParaRPr lang="en-ZA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88024" y="3645024"/>
            <a:ext cx="4014591" cy="10143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1" algn="just">
              <a:lnSpc>
                <a:spcPct val="107000"/>
              </a:lnSpc>
              <a:spcAft>
                <a:spcPts val="800"/>
              </a:spcAft>
              <a:buClr>
                <a:schemeClr val="tx2"/>
              </a:buClr>
              <a:buSzPct val="100000"/>
            </a:pP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Reasonable evidence not coming necessarily from indicators in Reference Tables, which the Analysis Team and the Famine Review Committee agree to be converging towards a Famine.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949897" y="5924303"/>
            <a:ext cx="3816424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lvl="1" algn="ctr">
              <a:buClr>
                <a:schemeClr val="tx2"/>
              </a:buClr>
              <a:buSzPct val="100000"/>
            </a:pP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Five other pieces of evidence (R</a:t>
            </a:r>
            <a:r>
              <a:rPr lang="en-ZA" sz="1600" baseline="-250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1</a:t>
            </a:r>
            <a:r>
              <a:rPr lang="en-ZA" sz="1600" dirty="0">
                <a:solidFill>
                  <a:srgbClr val="000000"/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) </a:t>
            </a:r>
            <a:endParaRPr lang="en-ZA" sz="14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Batang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05881" y="5642083"/>
            <a:ext cx="40145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just">
              <a:buClr>
                <a:schemeClr val="tx2"/>
              </a:buClr>
              <a:buSzPct val="100000"/>
            </a:pPr>
            <a:r>
              <a:rPr lang="en-Z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Batang"/>
                <a:cs typeface="Calibri" panose="020F0502020204030204" pitchFamily="34" charset="0"/>
              </a:rPr>
              <a:t>With two from same season, from contributing factors or outcomes</a:t>
            </a:r>
          </a:p>
        </p:txBody>
      </p:sp>
      <p:sp>
        <p:nvSpPr>
          <p:cNvPr id="20" name="Plus 19"/>
          <p:cNvSpPr/>
          <p:nvPr/>
        </p:nvSpPr>
        <p:spPr>
          <a:xfrm>
            <a:off x="6300192" y="4622853"/>
            <a:ext cx="1080120" cy="936104"/>
          </a:xfrm>
          <a:prstGeom prst="mathPlus">
            <a:avLst>
              <a:gd name="adj1" fmla="val 132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865" cy="109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43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B78B0DC-36AF-46F8-8466-4602E63B9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16" y="1835052"/>
            <a:ext cx="8229600" cy="4525963"/>
          </a:xfrm>
        </p:spPr>
        <p:txBody>
          <a:bodyPr/>
          <a:lstStyle/>
          <a:p>
            <a:r>
              <a:rPr lang="en-US" dirty="0"/>
              <a:t>Regional and country level trainings</a:t>
            </a:r>
          </a:p>
          <a:p>
            <a:r>
              <a:rPr lang="en-US" dirty="0"/>
              <a:t>IPC Country Analysis roll out continues</a:t>
            </a:r>
          </a:p>
          <a:p>
            <a:r>
              <a:rPr lang="en-US" dirty="0"/>
              <a:t>Harmonization Meeting in August</a:t>
            </a:r>
          </a:p>
          <a:p>
            <a:r>
              <a:rPr lang="en-US" dirty="0"/>
              <a:t>Strengthening nutrition data availability and quality </a:t>
            </a:r>
          </a:p>
          <a:p>
            <a:r>
              <a:rPr lang="en-US" dirty="0"/>
              <a:t>Linking analysis to country planning processes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4AC049-4DF0-42AC-853A-30E066BCEA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C6C3300-48B1-40BB-85AD-5C7A61F378ED}" type="datetime1">
              <a:rPr lang="en-US" smtClean="0"/>
              <a:pPr>
                <a:defRPr/>
              </a:pPr>
              <a:t>7/4/2019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34E119-D2A5-4FF5-A29F-8626EE7B1F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IPC Learning 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C252B-582D-4379-B2F8-E9C56A51E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0A843-2121-4BE5-9096-85ECB2E4F2D4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" y="304800"/>
            <a:ext cx="8229600" cy="990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4400" b="1" dirty="0">
                <a:effectLst/>
              </a:rPr>
              <a:t>Ongoing Activities and Areas of Focus  </a:t>
            </a:r>
            <a:endParaRPr lang="en-US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73396628"/>
      </p:ext>
    </p:extLst>
  </p:cSld>
  <p:clrMapOvr>
    <a:masterClrMapping/>
  </p:clrMapOvr>
</p:sld>
</file>

<file path=ppt/theme/theme1.xml><?xml version="1.0" encoding="utf-8"?>
<a:theme xmlns:a="http://schemas.openxmlformats.org/drawingml/2006/main" name="IPC Version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11698</TotalTime>
  <Words>657</Words>
  <Application>Microsoft Office PowerPoint</Application>
  <PresentationFormat>On-screen Show (4:3)</PresentationFormat>
  <Paragraphs>105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Batang</vt:lpstr>
      <vt:lpstr>Arial</vt:lpstr>
      <vt:lpstr>Arial Unicode MS</vt:lpstr>
      <vt:lpstr>Calibri</vt:lpstr>
      <vt:lpstr>Calibri Light</vt:lpstr>
      <vt:lpstr>Univers</vt:lpstr>
      <vt:lpstr>Wingdings</vt:lpstr>
      <vt:lpstr>IPC Version 2</vt:lpstr>
      <vt:lpstr>PowerPoint Presentation</vt:lpstr>
      <vt:lpstr>What is IPC?</vt:lpstr>
      <vt:lpstr>The Three IPC Scales</vt:lpstr>
      <vt:lpstr>IPC AFI and IPC AMN together provides information on both food security and malnutrition</vt:lpstr>
      <vt:lpstr>IPC Conceptual Food Security &amp; Nutrition Framework</vt:lpstr>
      <vt:lpstr>IPC AMN Reference Table and Contributing Factors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1.1.  Welcome and Introduction</dc:title>
  <dc:creator>Jeff Klenk</dc:creator>
  <cp:lastModifiedBy>Faith Nzioka</cp:lastModifiedBy>
  <cp:revision>354</cp:revision>
  <cp:lastPrinted>2018-11-08T13:27:54Z</cp:lastPrinted>
  <dcterms:created xsi:type="dcterms:W3CDTF">2012-01-23T22:14:43Z</dcterms:created>
  <dcterms:modified xsi:type="dcterms:W3CDTF">2019-07-04T12:36:14Z</dcterms:modified>
</cp:coreProperties>
</file>