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4"/>
  </p:notesMasterIdLst>
  <p:sldIdLst>
    <p:sldId id="256" r:id="rId2"/>
    <p:sldId id="1323" r:id="rId3"/>
    <p:sldId id="257" r:id="rId4"/>
    <p:sldId id="1321" r:id="rId5"/>
    <p:sldId id="1324" r:id="rId6"/>
    <p:sldId id="1307" r:id="rId7"/>
    <p:sldId id="258" r:id="rId8"/>
    <p:sldId id="1309" r:id="rId9"/>
    <p:sldId id="1313" r:id="rId10"/>
    <p:sldId id="1319" r:id="rId11"/>
    <p:sldId id="1314" r:id="rId12"/>
    <p:sldId id="1315" r:id="rId1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517" autoAdjust="0"/>
    <p:restoredTop sz="94660" autoAdjust="0"/>
  </p:normalViewPr>
  <p:slideViewPr>
    <p:cSldViewPr snapToGrid="0">
      <p:cViewPr varScale="1">
        <p:scale>
          <a:sx n="81" d="100"/>
          <a:sy n="81" d="100"/>
        </p:scale>
        <p:origin x="730" y="72"/>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snapToGrid="0">
      <p:cViewPr>
        <p:scale>
          <a:sx n="85" d="100"/>
          <a:sy n="85" d="100"/>
        </p:scale>
        <p:origin x="3888" y="138"/>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D7E7449-BE95-4855-816F-CA096FFFB297}" type="doc">
      <dgm:prSet loTypeId="urn:microsoft.com/office/officeart/2005/8/layout/matrix3" loCatId="matrix" qsTypeId="urn:microsoft.com/office/officeart/2005/8/quickstyle/simple1" qsCatId="simple" csTypeId="urn:microsoft.com/office/officeart/2005/8/colors/accent1_2" csCatId="accent1"/>
      <dgm:spPr/>
      <dgm:t>
        <a:bodyPr/>
        <a:lstStyle/>
        <a:p>
          <a:endParaRPr lang="en-US"/>
        </a:p>
      </dgm:t>
    </dgm:pt>
    <dgm:pt modelId="{EBC520DA-7414-46E2-8270-7B4FB78CE73B}">
      <dgm:prSet/>
      <dgm:spPr/>
      <dgm:t>
        <a:bodyPr/>
        <a:lstStyle/>
        <a:p>
          <a:r>
            <a:rPr lang="en-US"/>
            <a:t>Cash is used at all levels in nutrition</a:t>
          </a:r>
        </a:p>
      </dgm:t>
    </dgm:pt>
    <dgm:pt modelId="{2FD9B546-9C6E-49FA-94D0-F46CD7B51250}" type="parTrans" cxnId="{B8212170-126F-4AE5-88E7-D249DDE11D46}">
      <dgm:prSet/>
      <dgm:spPr/>
      <dgm:t>
        <a:bodyPr/>
        <a:lstStyle/>
        <a:p>
          <a:endParaRPr lang="en-US"/>
        </a:p>
      </dgm:t>
    </dgm:pt>
    <dgm:pt modelId="{747F22B2-71A8-4AB2-BC18-43E8E1A3D91C}" type="sibTrans" cxnId="{B8212170-126F-4AE5-88E7-D249DDE11D46}">
      <dgm:prSet/>
      <dgm:spPr/>
      <dgm:t>
        <a:bodyPr/>
        <a:lstStyle/>
        <a:p>
          <a:endParaRPr lang="en-US"/>
        </a:p>
      </dgm:t>
    </dgm:pt>
    <dgm:pt modelId="{B14C255A-0E10-4552-95DC-313068FC3881}">
      <dgm:prSet/>
      <dgm:spPr/>
      <dgm:t>
        <a:bodyPr/>
        <a:lstStyle/>
        <a:p>
          <a:r>
            <a:rPr lang="en-US"/>
            <a:t>More evidence is needed</a:t>
          </a:r>
        </a:p>
      </dgm:t>
    </dgm:pt>
    <dgm:pt modelId="{ECD8EB64-5418-422E-88C6-B0C4B386AFE8}" type="parTrans" cxnId="{C4E57523-B370-4147-8647-1DCCAAA6D110}">
      <dgm:prSet/>
      <dgm:spPr/>
      <dgm:t>
        <a:bodyPr/>
        <a:lstStyle/>
        <a:p>
          <a:endParaRPr lang="en-US"/>
        </a:p>
      </dgm:t>
    </dgm:pt>
    <dgm:pt modelId="{549686F4-3390-46E6-8C48-D0F5731B0E77}" type="sibTrans" cxnId="{C4E57523-B370-4147-8647-1DCCAAA6D110}">
      <dgm:prSet/>
      <dgm:spPr/>
      <dgm:t>
        <a:bodyPr/>
        <a:lstStyle/>
        <a:p>
          <a:endParaRPr lang="en-US"/>
        </a:p>
      </dgm:t>
    </dgm:pt>
    <dgm:pt modelId="{B9989414-D87B-4C3B-8706-BA2C8CD32495}">
      <dgm:prSet/>
      <dgm:spPr/>
      <dgm:t>
        <a:bodyPr/>
        <a:lstStyle/>
        <a:p>
          <a:r>
            <a:rPr lang="en-US"/>
            <a:t>The nutrition sector needs to clarify its position on the use of cash</a:t>
          </a:r>
        </a:p>
      </dgm:t>
    </dgm:pt>
    <dgm:pt modelId="{85237B44-7E4D-4D15-9642-1BF9A88D0A03}" type="parTrans" cxnId="{F85ED397-70BC-4405-AE69-97E16538C31A}">
      <dgm:prSet/>
      <dgm:spPr/>
      <dgm:t>
        <a:bodyPr/>
        <a:lstStyle/>
        <a:p>
          <a:endParaRPr lang="en-US"/>
        </a:p>
      </dgm:t>
    </dgm:pt>
    <dgm:pt modelId="{EBB5F009-3352-4719-A90F-B4A28FD052AF}" type="sibTrans" cxnId="{F85ED397-70BC-4405-AE69-97E16538C31A}">
      <dgm:prSet/>
      <dgm:spPr/>
      <dgm:t>
        <a:bodyPr/>
        <a:lstStyle/>
        <a:p>
          <a:endParaRPr lang="en-US"/>
        </a:p>
      </dgm:t>
    </dgm:pt>
    <dgm:pt modelId="{5CFA3F03-3B3E-4476-A5A6-835D1B66E2F8}">
      <dgm:prSet/>
      <dgm:spPr/>
      <dgm:t>
        <a:bodyPr/>
        <a:lstStyle/>
        <a:p>
          <a:r>
            <a:rPr lang="en-US"/>
            <a:t>Agreed action: the GNC to work on a position paper on the use of cash in the sector</a:t>
          </a:r>
        </a:p>
      </dgm:t>
    </dgm:pt>
    <dgm:pt modelId="{50CD780A-BF6A-42D2-AA91-B891497E7AEB}" type="parTrans" cxnId="{87EC4B52-1C5B-4D5B-8834-3E69D731E4C8}">
      <dgm:prSet/>
      <dgm:spPr/>
      <dgm:t>
        <a:bodyPr/>
        <a:lstStyle/>
        <a:p>
          <a:endParaRPr lang="en-US"/>
        </a:p>
      </dgm:t>
    </dgm:pt>
    <dgm:pt modelId="{408C90BD-0540-4ACE-B8BB-DE5643F2D725}" type="sibTrans" cxnId="{87EC4B52-1C5B-4D5B-8834-3E69D731E4C8}">
      <dgm:prSet/>
      <dgm:spPr/>
      <dgm:t>
        <a:bodyPr/>
        <a:lstStyle/>
        <a:p>
          <a:endParaRPr lang="en-US"/>
        </a:p>
      </dgm:t>
    </dgm:pt>
    <dgm:pt modelId="{A38BBFA5-3623-4546-9563-EDAC3514CB24}" type="pres">
      <dgm:prSet presAssocID="{9D7E7449-BE95-4855-816F-CA096FFFB297}" presName="matrix" presStyleCnt="0">
        <dgm:presLayoutVars>
          <dgm:chMax val="1"/>
          <dgm:dir/>
          <dgm:resizeHandles val="exact"/>
        </dgm:presLayoutVars>
      </dgm:prSet>
      <dgm:spPr/>
    </dgm:pt>
    <dgm:pt modelId="{545A8533-7974-47C2-BB99-AFC0014C6330}" type="pres">
      <dgm:prSet presAssocID="{9D7E7449-BE95-4855-816F-CA096FFFB297}" presName="diamond" presStyleLbl="bgShp" presStyleIdx="0" presStyleCnt="1"/>
      <dgm:spPr/>
    </dgm:pt>
    <dgm:pt modelId="{92853625-15B0-4CD4-9BD9-3ADA5BF5FC94}" type="pres">
      <dgm:prSet presAssocID="{9D7E7449-BE95-4855-816F-CA096FFFB297}" presName="quad1" presStyleLbl="node1" presStyleIdx="0" presStyleCnt="4">
        <dgm:presLayoutVars>
          <dgm:chMax val="0"/>
          <dgm:chPref val="0"/>
          <dgm:bulletEnabled val="1"/>
        </dgm:presLayoutVars>
      </dgm:prSet>
      <dgm:spPr/>
    </dgm:pt>
    <dgm:pt modelId="{847112B5-424A-4179-92FF-448B1A2DBF31}" type="pres">
      <dgm:prSet presAssocID="{9D7E7449-BE95-4855-816F-CA096FFFB297}" presName="quad2" presStyleLbl="node1" presStyleIdx="1" presStyleCnt="4">
        <dgm:presLayoutVars>
          <dgm:chMax val="0"/>
          <dgm:chPref val="0"/>
          <dgm:bulletEnabled val="1"/>
        </dgm:presLayoutVars>
      </dgm:prSet>
      <dgm:spPr/>
    </dgm:pt>
    <dgm:pt modelId="{6A9018CF-AE84-474A-A50D-7808EE9FEA1E}" type="pres">
      <dgm:prSet presAssocID="{9D7E7449-BE95-4855-816F-CA096FFFB297}" presName="quad3" presStyleLbl="node1" presStyleIdx="2" presStyleCnt="4">
        <dgm:presLayoutVars>
          <dgm:chMax val="0"/>
          <dgm:chPref val="0"/>
          <dgm:bulletEnabled val="1"/>
        </dgm:presLayoutVars>
      </dgm:prSet>
      <dgm:spPr/>
    </dgm:pt>
    <dgm:pt modelId="{ECBCE7F2-DB65-474B-9695-58C087258041}" type="pres">
      <dgm:prSet presAssocID="{9D7E7449-BE95-4855-816F-CA096FFFB297}" presName="quad4" presStyleLbl="node1" presStyleIdx="3" presStyleCnt="4">
        <dgm:presLayoutVars>
          <dgm:chMax val="0"/>
          <dgm:chPref val="0"/>
          <dgm:bulletEnabled val="1"/>
        </dgm:presLayoutVars>
      </dgm:prSet>
      <dgm:spPr/>
    </dgm:pt>
  </dgm:ptLst>
  <dgm:cxnLst>
    <dgm:cxn modelId="{C4E57523-B370-4147-8647-1DCCAAA6D110}" srcId="{9D7E7449-BE95-4855-816F-CA096FFFB297}" destId="{B14C255A-0E10-4552-95DC-313068FC3881}" srcOrd="1" destOrd="0" parTransId="{ECD8EB64-5418-422E-88C6-B0C4B386AFE8}" sibTransId="{549686F4-3390-46E6-8C48-D0F5731B0E77}"/>
    <dgm:cxn modelId="{62A86A39-CFCB-481F-9F76-4E2C7062D0E9}" type="presOf" srcId="{EBC520DA-7414-46E2-8270-7B4FB78CE73B}" destId="{92853625-15B0-4CD4-9BD9-3ADA5BF5FC94}" srcOrd="0" destOrd="0" presId="urn:microsoft.com/office/officeart/2005/8/layout/matrix3"/>
    <dgm:cxn modelId="{9A5E3B46-3F4A-47B9-B9C2-2F73AFD734DB}" type="presOf" srcId="{5CFA3F03-3B3E-4476-A5A6-835D1B66E2F8}" destId="{ECBCE7F2-DB65-474B-9695-58C087258041}" srcOrd="0" destOrd="0" presId="urn:microsoft.com/office/officeart/2005/8/layout/matrix3"/>
    <dgm:cxn modelId="{B8212170-126F-4AE5-88E7-D249DDE11D46}" srcId="{9D7E7449-BE95-4855-816F-CA096FFFB297}" destId="{EBC520DA-7414-46E2-8270-7B4FB78CE73B}" srcOrd="0" destOrd="0" parTransId="{2FD9B546-9C6E-49FA-94D0-F46CD7B51250}" sibTransId="{747F22B2-71A8-4AB2-BC18-43E8E1A3D91C}"/>
    <dgm:cxn modelId="{87EC4B52-1C5B-4D5B-8834-3E69D731E4C8}" srcId="{9D7E7449-BE95-4855-816F-CA096FFFB297}" destId="{5CFA3F03-3B3E-4476-A5A6-835D1B66E2F8}" srcOrd="3" destOrd="0" parTransId="{50CD780A-BF6A-42D2-AA91-B891497E7AEB}" sibTransId="{408C90BD-0540-4ACE-B8BB-DE5643F2D725}"/>
    <dgm:cxn modelId="{7D9A207E-BCD9-470F-9D8E-919EE500C506}" type="presOf" srcId="{B9989414-D87B-4C3B-8706-BA2C8CD32495}" destId="{6A9018CF-AE84-474A-A50D-7808EE9FEA1E}" srcOrd="0" destOrd="0" presId="urn:microsoft.com/office/officeart/2005/8/layout/matrix3"/>
    <dgm:cxn modelId="{39A5DE8C-8D2B-40A3-A151-F0BBFF389B1F}" type="presOf" srcId="{B14C255A-0E10-4552-95DC-313068FC3881}" destId="{847112B5-424A-4179-92FF-448B1A2DBF31}" srcOrd="0" destOrd="0" presId="urn:microsoft.com/office/officeart/2005/8/layout/matrix3"/>
    <dgm:cxn modelId="{F85ED397-70BC-4405-AE69-97E16538C31A}" srcId="{9D7E7449-BE95-4855-816F-CA096FFFB297}" destId="{B9989414-D87B-4C3B-8706-BA2C8CD32495}" srcOrd="2" destOrd="0" parTransId="{85237B44-7E4D-4D15-9642-1BF9A88D0A03}" sibTransId="{EBB5F009-3352-4719-A90F-B4A28FD052AF}"/>
    <dgm:cxn modelId="{2A91CAA6-6163-4C05-97EC-5B47BACAE57D}" type="presOf" srcId="{9D7E7449-BE95-4855-816F-CA096FFFB297}" destId="{A38BBFA5-3623-4546-9563-EDAC3514CB24}" srcOrd="0" destOrd="0" presId="urn:microsoft.com/office/officeart/2005/8/layout/matrix3"/>
    <dgm:cxn modelId="{A1043E9F-F8CB-40F7-B0AE-E09B02D47313}" type="presParOf" srcId="{A38BBFA5-3623-4546-9563-EDAC3514CB24}" destId="{545A8533-7974-47C2-BB99-AFC0014C6330}" srcOrd="0" destOrd="0" presId="urn:microsoft.com/office/officeart/2005/8/layout/matrix3"/>
    <dgm:cxn modelId="{BF4AD78D-F827-4BB7-A870-C3FDBCFE88D5}" type="presParOf" srcId="{A38BBFA5-3623-4546-9563-EDAC3514CB24}" destId="{92853625-15B0-4CD4-9BD9-3ADA5BF5FC94}" srcOrd="1" destOrd="0" presId="urn:microsoft.com/office/officeart/2005/8/layout/matrix3"/>
    <dgm:cxn modelId="{8A7ECE8E-AAA0-4AEE-99BE-1610BB0EDBBF}" type="presParOf" srcId="{A38BBFA5-3623-4546-9563-EDAC3514CB24}" destId="{847112B5-424A-4179-92FF-448B1A2DBF31}" srcOrd="2" destOrd="0" presId="urn:microsoft.com/office/officeart/2005/8/layout/matrix3"/>
    <dgm:cxn modelId="{FA33D32B-2F83-41BF-8419-D3CCB7BEA388}" type="presParOf" srcId="{A38BBFA5-3623-4546-9563-EDAC3514CB24}" destId="{6A9018CF-AE84-474A-A50D-7808EE9FEA1E}" srcOrd="3" destOrd="0" presId="urn:microsoft.com/office/officeart/2005/8/layout/matrix3"/>
    <dgm:cxn modelId="{ABAA8C7B-E009-430F-A575-EB59DF949CB5}" type="presParOf" srcId="{A38BBFA5-3623-4546-9563-EDAC3514CB24}" destId="{ECBCE7F2-DB65-474B-9695-58C087258041}" srcOrd="4" destOrd="0" presId="urn:microsoft.com/office/officeart/2005/8/layout/matrix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45A8533-7974-47C2-BB99-AFC0014C6330}">
      <dsp:nvSpPr>
        <dsp:cNvPr id="0" name=""/>
        <dsp:cNvSpPr/>
      </dsp:nvSpPr>
      <dsp:spPr>
        <a:xfrm>
          <a:off x="348456" y="0"/>
          <a:ext cx="5572125" cy="5572125"/>
        </a:xfrm>
        <a:prstGeom prst="diamond">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92853625-15B0-4CD4-9BD9-3ADA5BF5FC94}">
      <dsp:nvSpPr>
        <dsp:cNvPr id="0" name=""/>
        <dsp:cNvSpPr/>
      </dsp:nvSpPr>
      <dsp:spPr>
        <a:xfrm>
          <a:off x="877808" y="529351"/>
          <a:ext cx="2173128" cy="2173128"/>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marL="0" lvl="0" indent="0" algn="ctr" defTabSz="933450">
            <a:lnSpc>
              <a:spcPct val="90000"/>
            </a:lnSpc>
            <a:spcBef>
              <a:spcPct val="0"/>
            </a:spcBef>
            <a:spcAft>
              <a:spcPct val="35000"/>
            </a:spcAft>
            <a:buNone/>
          </a:pPr>
          <a:r>
            <a:rPr lang="en-US" sz="2100" kern="1200"/>
            <a:t>Cash is used at all levels in nutrition</a:t>
          </a:r>
        </a:p>
      </dsp:txBody>
      <dsp:txXfrm>
        <a:off x="983891" y="635434"/>
        <a:ext cx="1960962" cy="1960962"/>
      </dsp:txXfrm>
    </dsp:sp>
    <dsp:sp modelId="{847112B5-424A-4179-92FF-448B1A2DBF31}">
      <dsp:nvSpPr>
        <dsp:cNvPr id="0" name=""/>
        <dsp:cNvSpPr/>
      </dsp:nvSpPr>
      <dsp:spPr>
        <a:xfrm>
          <a:off x="3218100" y="529351"/>
          <a:ext cx="2173128" cy="2173128"/>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marL="0" lvl="0" indent="0" algn="ctr" defTabSz="933450">
            <a:lnSpc>
              <a:spcPct val="90000"/>
            </a:lnSpc>
            <a:spcBef>
              <a:spcPct val="0"/>
            </a:spcBef>
            <a:spcAft>
              <a:spcPct val="35000"/>
            </a:spcAft>
            <a:buNone/>
          </a:pPr>
          <a:r>
            <a:rPr lang="en-US" sz="2100" kern="1200"/>
            <a:t>More evidence is needed</a:t>
          </a:r>
        </a:p>
      </dsp:txBody>
      <dsp:txXfrm>
        <a:off x="3324183" y="635434"/>
        <a:ext cx="1960962" cy="1960962"/>
      </dsp:txXfrm>
    </dsp:sp>
    <dsp:sp modelId="{6A9018CF-AE84-474A-A50D-7808EE9FEA1E}">
      <dsp:nvSpPr>
        <dsp:cNvPr id="0" name=""/>
        <dsp:cNvSpPr/>
      </dsp:nvSpPr>
      <dsp:spPr>
        <a:xfrm>
          <a:off x="877808" y="2869644"/>
          <a:ext cx="2173128" cy="2173128"/>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marL="0" lvl="0" indent="0" algn="ctr" defTabSz="933450">
            <a:lnSpc>
              <a:spcPct val="90000"/>
            </a:lnSpc>
            <a:spcBef>
              <a:spcPct val="0"/>
            </a:spcBef>
            <a:spcAft>
              <a:spcPct val="35000"/>
            </a:spcAft>
            <a:buNone/>
          </a:pPr>
          <a:r>
            <a:rPr lang="en-US" sz="2100" kern="1200"/>
            <a:t>The nutrition sector needs to clarify its position on the use of cash</a:t>
          </a:r>
        </a:p>
      </dsp:txBody>
      <dsp:txXfrm>
        <a:off x="983891" y="2975727"/>
        <a:ext cx="1960962" cy="1960962"/>
      </dsp:txXfrm>
    </dsp:sp>
    <dsp:sp modelId="{ECBCE7F2-DB65-474B-9695-58C087258041}">
      <dsp:nvSpPr>
        <dsp:cNvPr id="0" name=""/>
        <dsp:cNvSpPr/>
      </dsp:nvSpPr>
      <dsp:spPr>
        <a:xfrm>
          <a:off x="3218100" y="2869644"/>
          <a:ext cx="2173128" cy="2173128"/>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marL="0" lvl="0" indent="0" algn="ctr" defTabSz="933450">
            <a:lnSpc>
              <a:spcPct val="90000"/>
            </a:lnSpc>
            <a:spcBef>
              <a:spcPct val="0"/>
            </a:spcBef>
            <a:spcAft>
              <a:spcPct val="35000"/>
            </a:spcAft>
            <a:buNone/>
          </a:pPr>
          <a:r>
            <a:rPr lang="en-US" sz="2100" kern="1200"/>
            <a:t>Agreed action: the GNC to work on a position paper on the use of cash in the sector</a:t>
          </a:r>
        </a:p>
      </dsp:txBody>
      <dsp:txXfrm>
        <a:off x="3324183" y="2975727"/>
        <a:ext cx="1960962" cy="1960962"/>
      </dsp:txXfrm>
    </dsp:sp>
  </dsp:spTree>
</dsp:drawing>
</file>

<file path=ppt/diagrams/layout1.xml><?xml version="1.0" encoding="utf-8"?>
<dgm:layoutDef xmlns:dgm="http://schemas.openxmlformats.org/drawingml/2006/diagram" xmlns:a="http://schemas.openxmlformats.org/drawingml/2006/main" uniqueId="urn:microsoft.com/office/officeart/2005/8/layout/matrix3">
  <dgm:title val=""/>
  <dgm:desc val=""/>
  <dgm:catLst>
    <dgm:cat type="matrix" pri="1000"/>
    <dgm:cat type="convert" pri="18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0" destOrd="0"/>
        <dgm:cxn modelId="8" srcId="0" destId="4" srcOrd="1" destOrd="0"/>
      </dgm:cxnLst>
      <dgm:bg/>
      <dgm:whole/>
    </dgm:dataModel>
  </dgm:sampData>
  <dgm:styleData useDef="1">
    <dgm:dataModel>
      <dgm:ptLst/>
      <dgm:bg/>
      <dgm:whole/>
    </dgm:dataModel>
  </dgm:styleData>
  <dgm:clrData useDef="1">
    <dgm:dataModel>
      <dgm:ptLst/>
      <dgm:bg/>
      <dgm:whole/>
    </dgm:dataModel>
  </dgm:clrData>
  <dgm:layoutNode name="matrix">
    <dgm:varLst>
      <dgm:chMax val="1"/>
      <dgm:dir/>
      <dgm:resizeHandles val="exact"/>
    </dgm:varLst>
    <dgm:alg type="composite">
      <dgm:param type="ar" val="1"/>
    </dgm:alg>
    <dgm:shape xmlns:r="http://schemas.openxmlformats.org/officeDocument/2006/relationships" r:blip="">
      <dgm:adjLst/>
    </dgm:shape>
    <dgm:presOf/>
    <dgm:choose name="Name0">
      <dgm:if name="Name1" func="var" arg="dir" op="equ" val="norm">
        <dgm:constrLst>
          <dgm:constr type="w" for="ch" forName="diamond" refType="w"/>
          <dgm:constr type="h" for="ch" forName="diamond" refType="h"/>
          <dgm:constr type="w" for="ch" forName="quad1" refType="w" fact="0.39"/>
          <dgm:constr type="h" for="ch" forName="quad1" refType="h" fact="0.39"/>
          <dgm:constr type="ctrX" for="ch" forName="quad1" refType="w" fact="0.29"/>
          <dgm:constr type="ctrY" for="ch" forName="quad1" refType="h" fact="0.29"/>
          <dgm:constr type="w" for="ch" forName="quad2" refType="w" fact="0.39"/>
          <dgm:constr type="h" for="ch" forName="quad2" refType="h" fact="0.39"/>
          <dgm:constr type="ctrX" for="ch" forName="quad2" refType="w" fact="0.71"/>
          <dgm:constr type="ctrY" for="ch" forName="quad2" refType="h" fact="0.29"/>
          <dgm:constr type="w" for="ch" forName="quad3" refType="w" fact="0.39"/>
          <dgm:constr type="h" for="ch" forName="quad3" refType="h" fact="0.39"/>
          <dgm:constr type="ctrX" for="ch" forName="quad3" refType="w" fact="0.29"/>
          <dgm:constr type="ctrY" for="ch" forName="quad3" refType="h" fact="0.71"/>
          <dgm:constr type="w" for="ch" forName="quad4" refType="w" fact="0.39"/>
          <dgm:constr type="h" for="ch" forName="quad4" refType="h" fact="0.39"/>
          <dgm:constr type="ctrX" for="ch" forName="quad4" refType="w" fact="0.71"/>
          <dgm:constr type="ctrY" for="ch" forName="quad4" refType="h" fact="0.71"/>
          <dgm:constr type="primFontSz" for="des" ptType="node" op="equ" val="65"/>
        </dgm:constrLst>
      </dgm:if>
      <dgm:else name="Name2">
        <dgm:constrLst>
          <dgm:constr type="w" for="ch" forName="diamond" refType="w"/>
          <dgm:constr type="h" for="ch" forName="diamond" refType="h"/>
          <dgm:constr type="w" for="ch" forName="quad1" refType="w" fact="0.39"/>
          <dgm:constr type="h" for="ch" forName="quad1" refType="h" fact="0.39"/>
          <dgm:constr type="ctrX" for="ch" forName="quad1" refType="w" fact="0.71"/>
          <dgm:constr type="ctrY" for="ch" forName="quad1" refType="h" fact="0.29"/>
          <dgm:constr type="w" for="ch" forName="quad2" refType="w" fact="0.39"/>
          <dgm:constr type="h" for="ch" forName="quad2" refType="h" fact="0.39"/>
          <dgm:constr type="ctrX" for="ch" forName="quad2" refType="w" fact="0.29"/>
          <dgm:constr type="ctrY" for="ch" forName="quad2" refType="h" fact="0.29"/>
          <dgm:constr type="w" for="ch" forName="quad3" refType="w" fact="0.39"/>
          <dgm:constr type="h" for="ch" forName="quad3" refType="h" fact="0.39"/>
          <dgm:constr type="ctrX" for="ch" forName="quad3" refType="w" fact="0.71"/>
          <dgm:constr type="ctrY" for="ch" forName="quad3" refType="h" fact="0.71"/>
          <dgm:constr type="w" for="ch" forName="quad4" refType="w" fact="0.39"/>
          <dgm:constr type="h" for="ch" forName="quad4" refType="h" fact="0.39"/>
          <dgm:constr type="ctrX" for="ch" forName="quad4" refType="w" fact="0.29"/>
          <dgm:constr type="ctrY" for="ch" forName="quad4" refType="h" fact="0.71"/>
          <dgm:constr type="primFontSz" for="des" ptType="node" op="equ" val="65"/>
        </dgm:constrLst>
      </dgm:else>
    </dgm:choose>
    <dgm:ruleLst/>
    <dgm:choose name="Name3">
      <dgm:if name="Name4" axis="ch" ptType="node" func="cnt" op="gte" val="1">
        <dgm:layoutNode name="diamond" styleLbl="bgShp">
          <dgm:alg type="sp"/>
          <dgm:shape xmlns:r="http://schemas.openxmlformats.org/officeDocument/2006/relationships" type="diamond" r:blip="">
            <dgm:adjLst/>
          </dgm:shape>
          <dgm:presOf/>
          <dgm:constrLst>
            <dgm:constr type="w" refType="h" op="equ"/>
          </dgm:constrLst>
          <dgm:ruleLst/>
        </dgm:layoutNode>
        <dgm:layoutNode name="quad1">
          <dgm:varLst>
            <dgm:chMax val="0"/>
            <dgm:chPref val="0"/>
            <dgm:bulletEnabled val="1"/>
          </dgm:varLst>
          <dgm:alg type="tx"/>
          <dgm:shape xmlns:r="http://schemas.openxmlformats.org/officeDocument/2006/relationships" type="roundRect" r:blip="">
            <dgm:adjLst/>
          </dgm:shape>
          <dgm:presOf axis="ch desOrSelf" ptType="node node" st="1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2">
          <dgm:varLst>
            <dgm:chMax val="0"/>
            <dgm:chPref val="0"/>
            <dgm:bulletEnabled val="1"/>
          </dgm:varLst>
          <dgm:alg type="tx"/>
          <dgm:shape xmlns:r="http://schemas.openxmlformats.org/officeDocument/2006/relationships" type="roundRect" r:blip="">
            <dgm:adjLst/>
          </dgm:shape>
          <dgm:presOf axis="ch desOrSelf" ptType="node node" st="2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3">
          <dgm:varLst>
            <dgm:chMax val="0"/>
            <dgm:chPref val="0"/>
            <dgm:bulletEnabled val="1"/>
          </dgm:varLst>
          <dgm:alg type="tx"/>
          <dgm:shape xmlns:r="http://schemas.openxmlformats.org/officeDocument/2006/relationships" type="roundRect" r:blip="">
            <dgm:adjLst/>
          </dgm:shape>
          <dgm:presOf axis="ch desOrSelf" ptType="node node" st="3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4">
          <dgm:varLst>
            <dgm:chMax val="0"/>
            <dgm:chPref val="0"/>
            <dgm:bulletEnabled val="1"/>
          </dgm:varLst>
          <dgm:alg type="tx"/>
          <dgm:shape xmlns:r="http://schemas.openxmlformats.org/officeDocument/2006/relationships" type="roundRect" r:blip="">
            <dgm:adjLst/>
          </dgm:shape>
          <dgm:presOf axis="ch desOrSelf" ptType="node node" st="4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5"/>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CB49FB3-B5E5-45C0-BC13-DB3039BEBB87}" type="datetimeFigureOut">
              <a:rPr lang="en-US" smtClean="0"/>
              <a:t>7/3/2019</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A659EA7-FA0A-4413-B8FF-6D71E5247069}" type="slidenum">
              <a:rPr lang="en-US" smtClean="0"/>
              <a:t>‹#›</a:t>
            </a:fld>
            <a:endParaRPr lang="en-US"/>
          </a:p>
        </p:txBody>
      </p:sp>
    </p:spTree>
    <p:extLst>
      <p:ext uri="{BB962C8B-B14F-4D97-AF65-F5344CB8AC3E}">
        <p14:creationId xmlns:p14="http://schemas.microsoft.com/office/powerpoint/2010/main" val="62948471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4A659EA7-FA0A-4413-B8FF-6D71E5247069}" type="slidenum">
              <a:rPr lang="en-US" smtClean="0"/>
              <a:t>1</a:t>
            </a:fld>
            <a:endParaRPr lang="en-US"/>
          </a:p>
        </p:txBody>
      </p:sp>
    </p:spTree>
    <p:extLst>
      <p:ext uri="{BB962C8B-B14F-4D97-AF65-F5344CB8AC3E}">
        <p14:creationId xmlns:p14="http://schemas.microsoft.com/office/powerpoint/2010/main" val="242662295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Global Health Cluster – work on cash for health useful to understand in particular nutrition sensitive interventions addressing burden of disease on child and mother. Nutrition sensitive cash programming goes beyond health. The GHC were not given mandate to focus on nutrition in their study. </a:t>
            </a:r>
          </a:p>
        </p:txBody>
      </p:sp>
      <p:sp>
        <p:nvSpPr>
          <p:cNvPr id="4" name="Slide Number Placeholder 3"/>
          <p:cNvSpPr>
            <a:spLocks noGrp="1"/>
          </p:cNvSpPr>
          <p:nvPr>
            <p:ph type="sldNum" sz="quarter" idx="10"/>
          </p:nvPr>
        </p:nvSpPr>
        <p:spPr/>
        <p:txBody>
          <a:bodyPr/>
          <a:lstStyle/>
          <a:p>
            <a:fld id="{4A659EA7-FA0A-4413-B8FF-6D71E5247069}" type="slidenum">
              <a:rPr lang="en-US" smtClean="0"/>
              <a:t>10</a:t>
            </a:fld>
            <a:endParaRPr lang="en-US"/>
          </a:p>
        </p:txBody>
      </p:sp>
    </p:spTree>
    <p:extLst>
      <p:ext uri="{BB962C8B-B14F-4D97-AF65-F5344CB8AC3E}">
        <p14:creationId xmlns:p14="http://schemas.microsoft.com/office/powerpoint/2010/main" val="62637323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Emergency vs development?</a:t>
            </a:r>
          </a:p>
          <a:p>
            <a:r>
              <a:rPr lang="en-US" dirty="0"/>
              <a:t>Do nutrition partners need to know more about how emergency cash in nutrition </a:t>
            </a:r>
            <a:r>
              <a:rPr lang="en-US" dirty="0" err="1"/>
              <a:t>programmes</a:t>
            </a:r>
            <a:r>
              <a:rPr lang="en-US" dirty="0"/>
              <a:t> are currently done? About types of emergency cash liked to nutrition?</a:t>
            </a:r>
          </a:p>
          <a:p>
            <a:r>
              <a:rPr lang="en-US" dirty="0"/>
              <a:t>What types of context do we want to explore: conflict, displacement, drought, other natural disaster, epidemics, etc.?</a:t>
            </a:r>
          </a:p>
          <a:p>
            <a:r>
              <a:rPr lang="en-US" dirty="0"/>
              <a:t>Identify types of </a:t>
            </a:r>
            <a:r>
              <a:rPr lang="en-US" dirty="0" err="1"/>
              <a:t>programmes</a:t>
            </a:r>
            <a:r>
              <a:rPr lang="en-US" dirty="0"/>
              <a:t> we wish to explore (for practices).</a:t>
            </a:r>
          </a:p>
          <a:p>
            <a:r>
              <a:rPr lang="en-US" dirty="0"/>
              <a:t>What is the role of multipurpose cash with regards to nutrition? Do we want to explore this?</a:t>
            </a:r>
          </a:p>
          <a:p>
            <a:r>
              <a:rPr lang="en-US" dirty="0"/>
              <a:t>What nutrition specific and nutrition sensitive actions can be delivered through cash, and what interventions cannot be delivered through cash?</a:t>
            </a:r>
          </a:p>
          <a:p>
            <a:endParaRPr lang="en-US" dirty="0"/>
          </a:p>
        </p:txBody>
      </p:sp>
      <p:sp>
        <p:nvSpPr>
          <p:cNvPr id="4" name="Slide Number Placeholder 3"/>
          <p:cNvSpPr>
            <a:spLocks noGrp="1"/>
          </p:cNvSpPr>
          <p:nvPr>
            <p:ph type="sldNum" sz="quarter" idx="10"/>
          </p:nvPr>
        </p:nvSpPr>
        <p:spPr/>
        <p:txBody>
          <a:bodyPr/>
          <a:lstStyle/>
          <a:p>
            <a:fld id="{4A659EA7-FA0A-4413-B8FF-6D71E5247069}" type="slidenum">
              <a:rPr lang="en-US" smtClean="0"/>
              <a:t>11</a:t>
            </a:fld>
            <a:endParaRPr lang="en-US"/>
          </a:p>
        </p:txBody>
      </p:sp>
    </p:spTree>
    <p:extLst>
      <p:ext uri="{BB962C8B-B14F-4D97-AF65-F5344CB8AC3E}">
        <p14:creationId xmlns:p14="http://schemas.microsoft.com/office/powerpoint/2010/main" val="139011142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4A659EA7-FA0A-4413-B8FF-6D71E5247069}" type="slidenum">
              <a:rPr lang="en-US" smtClean="0"/>
              <a:t>12</a:t>
            </a:fld>
            <a:endParaRPr lang="en-US"/>
          </a:p>
        </p:txBody>
      </p:sp>
    </p:spTree>
    <p:extLst>
      <p:ext uri="{BB962C8B-B14F-4D97-AF65-F5344CB8AC3E}">
        <p14:creationId xmlns:p14="http://schemas.microsoft.com/office/powerpoint/2010/main" val="113912943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indent="-228600">
              <a:buAutoNum type="arabicPeriod"/>
            </a:pPr>
            <a:r>
              <a:rPr lang="en-US" dirty="0"/>
              <a:t>Need to clarify what we mean by ‘all levels’. What analysis framework do we want to use?</a:t>
            </a:r>
          </a:p>
          <a:p>
            <a:pPr marL="228600" indent="-228600">
              <a:buAutoNum type="arabicPeriod"/>
            </a:pPr>
            <a:r>
              <a:rPr lang="en-US" dirty="0"/>
              <a:t>It is clear that more evidence is needed on the impact of cash on nutrition outcomes. What other aspects of evidence have we missed so far? What about a review of current practices in cash for nutrition? This piece seems to be missing, and seems to be needed. To what extent the rich evidence available in development contexts can be used / applied to development contexts?</a:t>
            </a:r>
          </a:p>
          <a:p>
            <a:pPr marL="228600" indent="-228600">
              <a:buAutoNum type="arabicPeriod"/>
            </a:pPr>
            <a:r>
              <a:rPr lang="en-US" dirty="0"/>
              <a:t>Before going into drafting a position paper, what preliminary steps do we need to take in order to ensure that the position paper is evidence based? We will not be able to fill all knowledge gaps, but we need to ensure that we strike a good balance between the need for a position paper and the need to know more before drafting the position paper.</a:t>
            </a:r>
          </a:p>
        </p:txBody>
      </p:sp>
      <p:sp>
        <p:nvSpPr>
          <p:cNvPr id="4" name="Slide Number Placeholder 3"/>
          <p:cNvSpPr>
            <a:spLocks noGrp="1"/>
          </p:cNvSpPr>
          <p:nvPr>
            <p:ph type="sldNum" sz="quarter" idx="10"/>
          </p:nvPr>
        </p:nvSpPr>
        <p:spPr/>
        <p:txBody>
          <a:bodyPr/>
          <a:lstStyle/>
          <a:p>
            <a:fld id="{4A659EA7-FA0A-4413-B8FF-6D71E5247069}" type="slidenum">
              <a:rPr lang="en-US" smtClean="0"/>
              <a:t>2</a:t>
            </a:fld>
            <a:endParaRPr lang="en-US"/>
          </a:p>
        </p:txBody>
      </p:sp>
    </p:spTree>
    <p:extLst>
      <p:ext uri="{BB962C8B-B14F-4D97-AF65-F5344CB8AC3E}">
        <p14:creationId xmlns:p14="http://schemas.microsoft.com/office/powerpoint/2010/main" val="106250511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Not a new idea to use this framework – was used before, e.g. in a the UNICEF </a:t>
            </a:r>
            <a:r>
              <a:rPr lang="en-US" dirty="0" err="1"/>
              <a:t>Innocenti</a:t>
            </a:r>
            <a:r>
              <a:rPr lang="en-US" dirty="0"/>
              <a:t> paper (de Groot et al). The focus of this paper was however impact. </a:t>
            </a:r>
          </a:p>
          <a:p>
            <a:r>
              <a:rPr lang="en-US" dirty="0"/>
              <a:t>Main advantage: it is known and accepted by everybody.</a:t>
            </a:r>
          </a:p>
          <a:p>
            <a:r>
              <a:rPr lang="en-US" dirty="0"/>
              <a:t>Look at how cash is used at three main levels: treatment of malnutrition, immediate causes of malnutrition, underlying causes of malnutrition (what do we want to focus on: acute or moderate malnutrition, treatment or prevention of malnutrition, or all?).</a:t>
            </a:r>
          </a:p>
          <a:p>
            <a:r>
              <a:rPr lang="en-US" dirty="0"/>
              <a:t>Identify and study (‘how to’ perspective) main types of CVA implemented with nutrition outcomes in mind.</a:t>
            </a:r>
          </a:p>
          <a:p>
            <a:r>
              <a:rPr lang="en-US" dirty="0"/>
              <a:t>In certain cases assessment, </a:t>
            </a:r>
            <a:r>
              <a:rPr lang="en-US" dirty="0" err="1"/>
              <a:t>programme</a:t>
            </a:r>
            <a:r>
              <a:rPr lang="en-US" dirty="0"/>
              <a:t> design and implementation of cash transfers will be done by other sectors; the Nutrition cluster / sector will not be directly responsible, but will need to be clear in the position paper and the guidance on how to advocate with other sectors / stakeholders for good cash programming leading to nutrition outcomes. </a:t>
            </a:r>
          </a:p>
        </p:txBody>
      </p:sp>
      <p:sp>
        <p:nvSpPr>
          <p:cNvPr id="4" name="Slide Number Placeholder 3"/>
          <p:cNvSpPr>
            <a:spLocks noGrp="1"/>
          </p:cNvSpPr>
          <p:nvPr>
            <p:ph type="sldNum" sz="quarter" idx="10"/>
          </p:nvPr>
        </p:nvSpPr>
        <p:spPr/>
        <p:txBody>
          <a:bodyPr/>
          <a:lstStyle/>
          <a:p>
            <a:fld id="{4A659EA7-FA0A-4413-B8FF-6D71E5247069}" type="slidenum">
              <a:rPr lang="en-US" smtClean="0"/>
              <a:t>3</a:t>
            </a:fld>
            <a:endParaRPr lang="en-US"/>
          </a:p>
        </p:txBody>
      </p:sp>
    </p:spTree>
    <p:extLst>
      <p:ext uri="{BB962C8B-B14F-4D97-AF65-F5344CB8AC3E}">
        <p14:creationId xmlns:p14="http://schemas.microsoft.com/office/powerpoint/2010/main" val="351210665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071563"/>
            <a:ext cx="5486400" cy="3086100"/>
          </a:xfrm>
        </p:spPr>
      </p:sp>
      <p:sp>
        <p:nvSpPr>
          <p:cNvPr id="3" name="Notes Placeholder 2"/>
          <p:cNvSpPr>
            <a:spLocks noGrp="1"/>
          </p:cNvSpPr>
          <p:nvPr>
            <p:ph type="body" idx="1"/>
          </p:nvPr>
        </p:nvSpPr>
        <p:spPr/>
        <p:txBody>
          <a:bodyPr/>
          <a:lstStyle/>
          <a:p>
            <a:r>
              <a:rPr lang="en-US" dirty="0"/>
              <a:t>Links to the health and WASH sectors</a:t>
            </a:r>
          </a:p>
        </p:txBody>
      </p:sp>
      <p:sp>
        <p:nvSpPr>
          <p:cNvPr id="4" name="Slide Number Placeholder 3"/>
          <p:cNvSpPr>
            <a:spLocks noGrp="1"/>
          </p:cNvSpPr>
          <p:nvPr>
            <p:ph type="sldNum" sz="quarter" idx="10"/>
          </p:nvPr>
        </p:nvSpPr>
        <p:spPr/>
        <p:txBody>
          <a:bodyPr/>
          <a:lstStyle/>
          <a:p>
            <a:fld id="{4A659EA7-FA0A-4413-B8FF-6D71E5247069}" type="slidenum">
              <a:rPr lang="en-US" smtClean="0"/>
              <a:t>4</a:t>
            </a:fld>
            <a:endParaRPr lang="en-US"/>
          </a:p>
        </p:txBody>
      </p:sp>
    </p:spTree>
    <p:extLst>
      <p:ext uri="{BB962C8B-B14F-4D97-AF65-F5344CB8AC3E}">
        <p14:creationId xmlns:p14="http://schemas.microsoft.com/office/powerpoint/2010/main" val="14480222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diagram can be used to explain  types of CVA at all three levels: treatment of malnutrition, addressing immediate causes of malnutrition, and addressing underlying causes of malnutrition</a:t>
            </a:r>
          </a:p>
        </p:txBody>
      </p:sp>
      <p:sp>
        <p:nvSpPr>
          <p:cNvPr id="4" name="Slide Number Placeholder 3"/>
          <p:cNvSpPr>
            <a:spLocks noGrp="1"/>
          </p:cNvSpPr>
          <p:nvPr>
            <p:ph type="sldNum" sz="quarter" idx="10"/>
          </p:nvPr>
        </p:nvSpPr>
        <p:spPr/>
        <p:txBody>
          <a:bodyPr/>
          <a:lstStyle/>
          <a:p>
            <a:fld id="{4A659EA7-FA0A-4413-B8FF-6D71E5247069}" type="slidenum">
              <a:rPr lang="en-US" smtClean="0"/>
              <a:t>5</a:t>
            </a:fld>
            <a:endParaRPr lang="en-US"/>
          </a:p>
        </p:txBody>
      </p:sp>
    </p:spTree>
    <p:extLst>
      <p:ext uri="{BB962C8B-B14F-4D97-AF65-F5344CB8AC3E}">
        <p14:creationId xmlns:p14="http://schemas.microsoft.com/office/powerpoint/2010/main" val="96080576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a:defRPr/>
            </a:pPr>
            <a:fld id="{460FAE3D-1F03-45E2-9618-0D82B565262A}" type="slidenum">
              <a:rPr lang="en-US" altLang="en-US" smtClean="0"/>
              <a:pPr>
                <a:defRPr/>
              </a:pPr>
              <a:t>6</a:t>
            </a:fld>
            <a:endParaRPr lang="en-US" altLang="en-US"/>
          </a:p>
        </p:txBody>
      </p:sp>
    </p:spTree>
    <p:extLst>
      <p:ext uri="{BB962C8B-B14F-4D97-AF65-F5344CB8AC3E}">
        <p14:creationId xmlns:p14="http://schemas.microsoft.com/office/powerpoint/2010/main" val="130124030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4A659EA7-FA0A-4413-B8FF-6D71E5247069}" type="slidenum">
              <a:rPr lang="en-US" smtClean="0"/>
              <a:t>7</a:t>
            </a:fld>
            <a:endParaRPr lang="en-US"/>
          </a:p>
        </p:txBody>
      </p:sp>
    </p:spTree>
    <p:extLst>
      <p:ext uri="{BB962C8B-B14F-4D97-AF65-F5344CB8AC3E}">
        <p14:creationId xmlns:p14="http://schemas.microsoft.com/office/powerpoint/2010/main" val="316138420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914400" rtl="0" eaLnBrk="0" fontAlgn="base" latinLnBrk="0" hangingPunct="0">
              <a:lnSpc>
                <a:spcPct val="100000"/>
              </a:lnSpc>
              <a:spcBef>
                <a:spcPct val="30000"/>
              </a:spcBef>
              <a:spcAft>
                <a:spcPct val="0"/>
              </a:spcAft>
              <a:buClrTx/>
              <a:buSzTx/>
              <a:buFontTx/>
              <a:buNone/>
              <a:tabLst/>
              <a:defRPr/>
            </a:pPr>
            <a:endParaRPr lang="en-GB" sz="1200" kern="1200" dirty="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2B16F4D0-12E8-4A4D-BBA8-5C2F3C5ADF7D}" type="slidenum">
              <a:rPr lang="en-US" smtClean="0"/>
              <a:pPr/>
              <a:t>8</a:t>
            </a:fld>
            <a:endParaRPr lang="en-US"/>
          </a:p>
        </p:txBody>
      </p:sp>
    </p:spTree>
    <p:extLst>
      <p:ext uri="{BB962C8B-B14F-4D97-AF65-F5344CB8AC3E}">
        <p14:creationId xmlns:p14="http://schemas.microsoft.com/office/powerpoint/2010/main" val="338328371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Will be not going further, into basic drivers / determinants. These are addressed through development interventions, are a vast domain, and most likely would not help  </a:t>
            </a:r>
          </a:p>
          <a:p>
            <a:r>
              <a:rPr lang="en-US" dirty="0"/>
              <a:t>Possible of course to combine nutrition specific and nutrition sensitive programming, using various forms of cash. Usually a combination of in kind / service and cash (e.g. cash to protect blanket feeding).</a:t>
            </a:r>
          </a:p>
        </p:txBody>
      </p:sp>
      <p:sp>
        <p:nvSpPr>
          <p:cNvPr id="4" name="Slide Number Placeholder 3"/>
          <p:cNvSpPr>
            <a:spLocks noGrp="1"/>
          </p:cNvSpPr>
          <p:nvPr>
            <p:ph type="sldNum" sz="quarter" idx="10"/>
          </p:nvPr>
        </p:nvSpPr>
        <p:spPr/>
        <p:txBody>
          <a:bodyPr/>
          <a:lstStyle/>
          <a:p>
            <a:fld id="{4A659EA7-FA0A-4413-B8FF-6D71E5247069}" type="slidenum">
              <a:rPr lang="en-US" smtClean="0"/>
              <a:t>9</a:t>
            </a:fld>
            <a:endParaRPr lang="en-US"/>
          </a:p>
        </p:txBody>
      </p:sp>
    </p:spTree>
    <p:extLst>
      <p:ext uri="{BB962C8B-B14F-4D97-AF65-F5344CB8AC3E}">
        <p14:creationId xmlns:p14="http://schemas.microsoft.com/office/powerpoint/2010/main" val="255684271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16AED8-94BC-4FCE-9B3A-81B688E74063}"/>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B44F31CB-31C8-47E2-8555-4E5836011F15}"/>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A16AC8D6-387E-48F5-B18A-CAC40AE8765D}"/>
              </a:ext>
            </a:extLst>
          </p:cNvPr>
          <p:cNvSpPr>
            <a:spLocks noGrp="1"/>
          </p:cNvSpPr>
          <p:nvPr>
            <p:ph type="dt" sz="half" idx="10"/>
          </p:nvPr>
        </p:nvSpPr>
        <p:spPr/>
        <p:txBody>
          <a:bodyPr/>
          <a:lstStyle/>
          <a:p>
            <a:fld id="{194FA7AF-7FA4-4821-B605-07EE2B3D6092}" type="datetime1">
              <a:rPr lang="en-US" smtClean="0"/>
              <a:t>7/3/2019</a:t>
            </a:fld>
            <a:endParaRPr lang="en-US"/>
          </a:p>
        </p:txBody>
      </p:sp>
      <p:sp>
        <p:nvSpPr>
          <p:cNvPr id="5" name="Footer Placeholder 4">
            <a:extLst>
              <a:ext uri="{FF2B5EF4-FFF2-40B4-BE49-F238E27FC236}">
                <a16:creationId xmlns:a16="http://schemas.microsoft.com/office/drawing/2014/main" id="{FF94C9BE-AC76-45C7-84D9-12DF6316FB8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EDF9241-60F3-4BF1-84FE-3FFAD850CE22}"/>
              </a:ext>
            </a:extLst>
          </p:cNvPr>
          <p:cNvSpPr>
            <a:spLocks noGrp="1"/>
          </p:cNvSpPr>
          <p:nvPr>
            <p:ph type="sldNum" sz="quarter" idx="12"/>
          </p:nvPr>
        </p:nvSpPr>
        <p:spPr/>
        <p:txBody>
          <a:bodyPr/>
          <a:lstStyle/>
          <a:p>
            <a:fld id="{6F3179D2-B220-48DE-B03B-E76B12157AE6}" type="slidenum">
              <a:rPr lang="en-US" smtClean="0"/>
              <a:t>‹#›</a:t>
            </a:fld>
            <a:endParaRPr lang="en-US"/>
          </a:p>
        </p:txBody>
      </p:sp>
    </p:spTree>
    <p:extLst>
      <p:ext uri="{BB962C8B-B14F-4D97-AF65-F5344CB8AC3E}">
        <p14:creationId xmlns:p14="http://schemas.microsoft.com/office/powerpoint/2010/main" val="27755143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F53D62-22C7-4124-B1EF-779ABFDDA6B8}"/>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E7FEB548-064D-4DF1-80E8-5D006BA766CB}"/>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2721232-7C81-4CC4-AA6B-41F018538F13}"/>
              </a:ext>
            </a:extLst>
          </p:cNvPr>
          <p:cNvSpPr>
            <a:spLocks noGrp="1"/>
          </p:cNvSpPr>
          <p:nvPr>
            <p:ph type="dt" sz="half" idx="10"/>
          </p:nvPr>
        </p:nvSpPr>
        <p:spPr/>
        <p:txBody>
          <a:bodyPr/>
          <a:lstStyle/>
          <a:p>
            <a:fld id="{D0F0D9BA-E589-46E2-BBFE-997CF7FD1F79}" type="datetime1">
              <a:rPr lang="en-US" smtClean="0"/>
              <a:t>7/3/2019</a:t>
            </a:fld>
            <a:endParaRPr lang="en-US"/>
          </a:p>
        </p:txBody>
      </p:sp>
      <p:sp>
        <p:nvSpPr>
          <p:cNvPr id="5" name="Footer Placeholder 4">
            <a:extLst>
              <a:ext uri="{FF2B5EF4-FFF2-40B4-BE49-F238E27FC236}">
                <a16:creationId xmlns:a16="http://schemas.microsoft.com/office/drawing/2014/main" id="{D57E83A3-3708-4E45-BD3A-F21712844F6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32B754F-3977-487A-A86B-858AACEE8179}"/>
              </a:ext>
            </a:extLst>
          </p:cNvPr>
          <p:cNvSpPr>
            <a:spLocks noGrp="1"/>
          </p:cNvSpPr>
          <p:nvPr>
            <p:ph type="sldNum" sz="quarter" idx="12"/>
          </p:nvPr>
        </p:nvSpPr>
        <p:spPr/>
        <p:txBody>
          <a:bodyPr/>
          <a:lstStyle/>
          <a:p>
            <a:fld id="{6F3179D2-B220-48DE-B03B-E76B12157AE6}" type="slidenum">
              <a:rPr lang="en-US" smtClean="0"/>
              <a:t>‹#›</a:t>
            </a:fld>
            <a:endParaRPr lang="en-US"/>
          </a:p>
        </p:txBody>
      </p:sp>
    </p:spTree>
    <p:extLst>
      <p:ext uri="{BB962C8B-B14F-4D97-AF65-F5344CB8AC3E}">
        <p14:creationId xmlns:p14="http://schemas.microsoft.com/office/powerpoint/2010/main" val="296829408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7A9F3DA7-8C96-44DB-BC62-1F44ED1DD5D3}"/>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29ED31D7-D645-45D5-A32D-E0744783A89E}"/>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6C97C95-3E85-4742-ADA7-20CC56E48CA9}"/>
              </a:ext>
            </a:extLst>
          </p:cNvPr>
          <p:cNvSpPr>
            <a:spLocks noGrp="1"/>
          </p:cNvSpPr>
          <p:nvPr>
            <p:ph type="dt" sz="half" idx="10"/>
          </p:nvPr>
        </p:nvSpPr>
        <p:spPr/>
        <p:txBody>
          <a:bodyPr/>
          <a:lstStyle/>
          <a:p>
            <a:fld id="{EA734EC8-4BFB-415E-841A-28C715B0E670}" type="datetime1">
              <a:rPr lang="en-US" smtClean="0"/>
              <a:t>7/3/2019</a:t>
            </a:fld>
            <a:endParaRPr lang="en-US"/>
          </a:p>
        </p:txBody>
      </p:sp>
      <p:sp>
        <p:nvSpPr>
          <p:cNvPr id="5" name="Footer Placeholder 4">
            <a:extLst>
              <a:ext uri="{FF2B5EF4-FFF2-40B4-BE49-F238E27FC236}">
                <a16:creationId xmlns:a16="http://schemas.microsoft.com/office/drawing/2014/main" id="{DF7A7762-4320-4754-9F56-D5018C2C8B5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87CBA3B-D04B-4B2A-B990-7C18496A6C14}"/>
              </a:ext>
            </a:extLst>
          </p:cNvPr>
          <p:cNvSpPr>
            <a:spLocks noGrp="1"/>
          </p:cNvSpPr>
          <p:nvPr>
            <p:ph type="sldNum" sz="quarter" idx="12"/>
          </p:nvPr>
        </p:nvSpPr>
        <p:spPr/>
        <p:txBody>
          <a:bodyPr/>
          <a:lstStyle/>
          <a:p>
            <a:fld id="{6F3179D2-B220-48DE-B03B-E76B12157AE6}" type="slidenum">
              <a:rPr lang="en-US" smtClean="0"/>
              <a:t>‹#›</a:t>
            </a:fld>
            <a:endParaRPr lang="en-US"/>
          </a:p>
        </p:txBody>
      </p:sp>
    </p:spTree>
    <p:extLst>
      <p:ext uri="{BB962C8B-B14F-4D97-AF65-F5344CB8AC3E}">
        <p14:creationId xmlns:p14="http://schemas.microsoft.com/office/powerpoint/2010/main" val="330817523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7D999E-6670-4BA8-BE59-E2E8AB8C34FA}"/>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48BE8DDD-30B5-4F00-902C-8178BEA46E60}"/>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B79AC07-8BD4-4753-84EB-4352399C8F8F}"/>
              </a:ext>
            </a:extLst>
          </p:cNvPr>
          <p:cNvSpPr>
            <a:spLocks noGrp="1"/>
          </p:cNvSpPr>
          <p:nvPr>
            <p:ph type="dt" sz="half" idx="10"/>
          </p:nvPr>
        </p:nvSpPr>
        <p:spPr/>
        <p:txBody>
          <a:bodyPr/>
          <a:lstStyle/>
          <a:p>
            <a:fld id="{EA531654-2994-4BF2-9DAC-4ECB8B1AA74A}" type="datetime1">
              <a:rPr lang="en-US" smtClean="0"/>
              <a:t>7/3/2019</a:t>
            </a:fld>
            <a:endParaRPr lang="en-US"/>
          </a:p>
        </p:txBody>
      </p:sp>
      <p:sp>
        <p:nvSpPr>
          <p:cNvPr id="5" name="Footer Placeholder 4">
            <a:extLst>
              <a:ext uri="{FF2B5EF4-FFF2-40B4-BE49-F238E27FC236}">
                <a16:creationId xmlns:a16="http://schemas.microsoft.com/office/drawing/2014/main" id="{73AF271D-7D55-472A-8FFD-5C9F428F4CA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BFC38BE-E9F6-417D-8C85-0F8ED88CDE3B}"/>
              </a:ext>
            </a:extLst>
          </p:cNvPr>
          <p:cNvSpPr>
            <a:spLocks noGrp="1"/>
          </p:cNvSpPr>
          <p:nvPr>
            <p:ph type="sldNum" sz="quarter" idx="12"/>
          </p:nvPr>
        </p:nvSpPr>
        <p:spPr/>
        <p:txBody>
          <a:bodyPr/>
          <a:lstStyle/>
          <a:p>
            <a:fld id="{6F3179D2-B220-48DE-B03B-E76B12157AE6}" type="slidenum">
              <a:rPr lang="en-US" smtClean="0"/>
              <a:t>‹#›</a:t>
            </a:fld>
            <a:endParaRPr lang="en-US"/>
          </a:p>
        </p:txBody>
      </p:sp>
    </p:spTree>
    <p:extLst>
      <p:ext uri="{BB962C8B-B14F-4D97-AF65-F5344CB8AC3E}">
        <p14:creationId xmlns:p14="http://schemas.microsoft.com/office/powerpoint/2010/main" val="69965749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444390-44F6-4F04-9802-7741DE1677E8}"/>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A7064C34-A77D-4678-AD39-DBCF2EC15B38}"/>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77B42898-15DF-493B-B372-14721B08B7D8}"/>
              </a:ext>
            </a:extLst>
          </p:cNvPr>
          <p:cNvSpPr>
            <a:spLocks noGrp="1"/>
          </p:cNvSpPr>
          <p:nvPr>
            <p:ph type="dt" sz="half" idx="10"/>
          </p:nvPr>
        </p:nvSpPr>
        <p:spPr/>
        <p:txBody>
          <a:bodyPr/>
          <a:lstStyle/>
          <a:p>
            <a:fld id="{53DB3F7F-2F65-42B3-B813-AF71BA13C1CE}" type="datetime1">
              <a:rPr lang="en-US" smtClean="0"/>
              <a:t>7/3/2019</a:t>
            </a:fld>
            <a:endParaRPr lang="en-US"/>
          </a:p>
        </p:txBody>
      </p:sp>
      <p:sp>
        <p:nvSpPr>
          <p:cNvPr id="5" name="Footer Placeholder 4">
            <a:extLst>
              <a:ext uri="{FF2B5EF4-FFF2-40B4-BE49-F238E27FC236}">
                <a16:creationId xmlns:a16="http://schemas.microsoft.com/office/drawing/2014/main" id="{54FEA5D7-53C0-4C25-B5A0-E2F4415B6A0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14A40EE-A860-48F7-A651-30EE8ED3BCB1}"/>
              </a:ext>
            </a:extLst>
          </p:cNvPr>
          <p:cNvSpPr>
            <a:spLocks noGrp="1"/>
          </p:cNvSpPr>
          <p:nvPr>
            <p:ph type="sldNum" sz="quarter" idx="12"/>
          </p:nvPr>
        </p:nvSpPr>
        <p:spPr/>
        <p:txBody>
          <a:bodyPr/>
          <a:lstStyle/>
          <a:p>
            <a:fld id="{6F3179D2-B220-48DE-B03B-E76B12157AE6}" type="slidenum">
              <a:rPr lang="en-US" smtClean="0"/>
              <a:t>‹#›</a:t>
            </a:fld>
            <a:endParaRPr lang="en-US"/>
          </a:p>
        </p:txBody>
      </p:sp>
    </p:spTree>
    <p:extLst>
      <p:ext uri="{BB962C8B-B14F-4D97-AF65-F5344CB8AC3E}">
        <p14:creationId xmlns:p14="http://schemas.microsoft.com/office/powerpoint/2010/main" val="40660982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9285CB-B970-457C-9AE0-B90F2B5223A0}"/>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57CFFBF3-B310-4D5E-A56E-1A79A9A1952B}"/>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A6204E11-6E5F-4E65-BC28-3E58A638C513}"/>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6BE50769-A63B-44DA-A562-C2790DEA2AF6}"/>
              </a:ext>
            </a:extLst>
          </p:cNvPr>
          <p:cNvSpPr>
            <a:spLocks noGrp="1"/>
          </p:cNvSpPr>
          <p:nvPr>
            <p:ph type="dt" sz="half" idx="10"/>
          </p:nvPr>
        </p:nvSpPr>
        <p:spPr/>
        <p:txBody>
          <a:bodyPr/>
          <a:lstStyle/>
          <a:p>
            <a:fld id="{CD9CE35E-26AE-416A-8077-DA81C4591ACF}" type="datetime1">
              <a:rPr lang="en-US" smtClean="0"/>
              <a:t>7/3/2019</a:t>
            </a:fld>
            <a:endParaRPr lang="en-US"/>
          </a:p>
        </p:txBody>
      </p:sp>
      <p:sp>
        <p:nvSpPr>
          <p:cNvPr id="6" name="Footer Placeholder 5">
            <a:extLst>
              <a:ext uri="{FF2B5EF4-FFF2-40B4-BE49-F238E27FC236}">
                <a16:creationId xmlns:a16="http://schemas.microsoft.com/office/drawing/2014/main" id="{DD20678A-4E93-4091-A03C-8E8451C37DB1}"/>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D9280522-FC04-437B-ABCD-2A78B4B21076}"/>
              </a:ext>
            </a:extLst>
          </p:cNvPr>
          <p:cNvSpPr>
            <a:spLocks noGrp="1"/>
          </p:cNvSpPr>
          <p:nvPr>
            <p:ph type="sldNum" sz="quarter" idx="12"/>
          </p:nvPr>
        </p:nvSpPr>
        <p:spPr/>
        <p:txBody>
          <a:bodyPr/>
          <a:lstStyle/>
          <a:p>
            <a:fld id="{6F3179D2-B220-48DE-B03B-E76B12157AE6}" type="slidenum">
              <a:rPr lang="en-US" smtClean="0"/>
              <a:t>‹#›</a:t>
            </a:fld>
            <a:endParaRPr lang="en-US"/>
          </a:p>
        </p:txBody>
      </p:sp>
    </p:spTree>
    <p:extLst>
      <p:ext uri="{BB962C8B-B14F-4D97-AF65-F5344CB8AC3E}">
        <p14:creationId xmlns:p14="http://schemas.microsoft.com/office/powerpoint/2010/main" val="254903354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2EB967-F45A-4B41-96F9-DF1E0CA9ADA0}"/>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47443336-002D-4CA2-8BB4-BA641CBA1CDC}"/>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AB3B7792-4772-4C1C-8E41-2A04836DA4EB}"/>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774AF729-E996-4CD5-8D3E-7F421A949A8C}"/>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BA57199C-C13D-47B9-B2CB-3C054185FD1B}"/>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00E75AA2-446F-4865-B41D-6FA0479A3FFE}"/>
              </a:ext>
            </a:extLst>
          </p:cNvPr>
          <p:cNvSpPr>
            <a:spLocks noGrp="1"/>
          </p:cNvSpPr>
          <p:nvPr>
            <p:ph type="dt" sz="half" idx="10"/>
          </p:nvPr>
        </p:nvSpPr>
        <p:spPr/>
        <p:txBody>
          <a:bodyPr/>
          <a:lstStyle/>
          <a:p>
            <a:fld id="{A5F9D70C-E904-4AE2-A5E1-209C50F94E8D}" type="datetime1">
              <a:rPr lang="en-US" smtClean="0"/>
              <a:t>7/3/2019</a:t>
            </a:fld>
            <a:endParaRPr lang="en-US"/>
          </a:p>
        </p:txBody>
      </p:sp>
      <p:sp>
        <p:nvSpPr>
          <p:cNvPr id="8" name="Footer Placeholder 7">
            <a:extLst>
              <a:ext uri="{FF2B5EF4-FFF2-40B4-BE49-F238E27FC236}">
                <a16:creationId xmlns:a16="http://schemas.microsoft.com/office/drawing/2014/main" id="{8C1DD12E-D1E9-4983-ABBA-96A5BFC1F44C}"/>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637A0A5A-4D98-4795-82DD-E9D976323864}"/>
              </a:ext>
            </a:extLst>
          </p:cNvPr>
          <p:cNvSpPr>
            <a:spLocks noGrp="1"/>
          </p:cNvSpPr>
          <p:nvPr>
            <p:ph type="sldNum" sz="quarter" idx="12"/>
          </p:nvPr>
        </p:nvSpPr>
        <p:spPr/>
        <p:txBody>
          <a:bodyPr/>
          <a:lstStyle/>
          <a:p>
            <a:fld id="{6F3179D2-B220-48DE-B03B-E76B12157AE6}" type="slidenum">
              <a:rPr lang="en-US" smtClean="0"/>
              <a:t>‹#›</a:t>
            </a:fld>
            <a:endParaRPr lang="en-US"/>
          </a:p>
        </p:txBody>
      </p:sp>
    </p:spTree>
    <p:extLst>
      <p:ext uri="{BB962C8B-B14F-4D97-AF65-F5344CB8AC3E}">
        <p14:creationId xmlns:p14="http://schemas.microsoft.com/office/powerpoint/2010/main" val="393184263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B1C0DF-908F-4BBF-94B7-78E5D34E2C13}"/>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787B9FAD-6E9A-42BE-BF1C-6744B8C902F7}"/>
              </a:ext>
            </a:extLst>
          </p:cNvPr>
          <p:cNvSpPr>
            <a:spLocks noGrp="1"/>
          </p:cNvSpPr>
          <p:nvPr>
            <p:ph type="dt" sz="half" idx="10"/>
          </p:nvPr>
        </p:nvSpPr>
        <p:spPr/>
        <p:txBody>
          <a:bodyPr/>
          <a:lstStyle/>
          <a:p>
            <a:fld id="{D4622638-42CA-48F3-92A2-7D349315A8E1}" type="datetime1">
              <a:rPr lang="en-US" smtClean="0"/>
              <a:t>7/3/2019</a:t>
            </a:fld>
            <a:endParaRPr lang="en-US"/>
          </a:p>
        </p:txBody>
      </p:sp>
      <p:sp>
        <p:nvSpPr>
          <p:cNvPr id="4" name="Footer Placeholder 3">
            <a:extLst>
              <a:ext uri="{FF2B5EF4-FFF2-40B4-BE49-F238E27FC236}">
                <a16:creationId xmlns:a16="http://schemas.microsoft.com/office/drawing/2014/main" id="{01FB2793-E582-40ED-B017-D2399A3D98D0}"/>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09A4DF15-C235-493F-A31B-BF41646E1E57}"/>
              </a:ext>
            </a:extLst>
          </p:cNvPr>
          <p:cNvSpPr>
            <a:spLocks noGrp="1"/>
          </p:cNvSpPr>
          <p:nvPr>
            <p:ph type="sldNum" sz="quarter" idx="12"/>
          </p:nvPr>
        </p:nvSpPr>
        <p:spPr/>
        <p:txBody>
          <a:bodyPr/>
          <a:lstStyle/>
          <a:p>
            <a:fld id="{6F3179D2-B220-48DE-B03B-E76B12157AE6}" type="slidenum">
              <a:rPr lang="en-US" smtClean="0"/>
              <a:t>‹#›</a:t>
            </a:fld>
            <a:endParaRPr lang="en-US"/>
          </a:p>
        </p:txBody>
      </p:sp>
    </p:spTree>
    <p:extLst>
      <p:ext uri="{BB962C8B-B14F-4D97-AF65-F5344CB8AC3E}">
        <p14:creationId xmlns:p14="http://schemas.microsoft.com/office/powerpoint/2010/main" val="100206204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D787EC9C-D022-4369-911E-F0CD1F507ED1}"/>
              </a:ext>
            </a:extLst>
          </p:cNvPr>
          <p:cNvSpPr>
            <a:spLocks noGrp="1"/>
          </p:cNvSpPr>
          <p:nvPr>
            <p:ph type="dt" sz="half" idx="10"/>
          </p:nvPr>
        </p:nvSpPr>
        <p:spPr/>
        <p:txBody>
          <a:bodyPr/>
          <a:lstStyle/>
          <a:p>
            <a:fld id="{085C37FC-408A-4EC4-A05D-490F167E5B71}" type="datetime1">
              <a:rPr lang="en-US" smtClean="0"/>
              <a:t>7/3/2019</a:t>
            </a:fld>
            <a:endParaRPr lang="en-US"/>
          </a:p>
        </p:txBody>
      </p:sp>
      <p:sp>
        <p:nvSpPr>
          <p:cNvPr id="3" name="Footer Placeholder 2">
            <a:extLst>
              <a:ext uri="{FF2B5EF4-FFF2-40B4-BE49-F238E27FC236}">
                <a16:creationId xmlns:a16="http://schemas.microsoft.com/office/drawing/2014/main" id="{5B84C158-DB15-4949-862A-511017DEAE25}"/>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A7FCB6A3-73EE-480B-A5B0-6EB2EC752B44}"/>
              </a:ext>
            </a:extLst>
          </p:cNvPr>
          <p:cNvSpPr>
            <a:spLocks noGrp="1"/>
          </p:cNvSpPr>
          <p:nvPr>
            <p:ph type="sldNum" sz="quarter" idx="12"/>
          </p:nvPr>
        </p:nvSpPr>
        <p:spPr/>
        <p:txBody>
          <a:bodyPr/>
          <a:lstStyle/>
          <a:p>
            <a:fld id="{6F3179D2-B220-48DE-B03B-E76B12157AE6}" type="slidenum">
              <a:rPr lang="en-US" smtClean="0"/>
              <a:t>‹#›</a:t>
            </a:fld>
            <a:endParaRPr lang="en-US"/>
          </a:p>
        </p:txBody>
      </p:sp>
    </p:spTree>
    <p:extLst>
      <p:ext uri="{BB962C8B-B14F-4D97-AF65-F5344CB8AC3E}">
        <p14:creationId xmlns:p14="http://schemas.microsoft.com/office/powerpoint/2010/main" val="63819229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095F13-BBB2-4DCC-8887-900DB15814D7}"/>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D6908306-B65F-4BD1-B011-D9735F01C4FC}"/>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B322CD3D-2B7F-40D5-8E68-6451E689107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9DE84542-F226-4062-B0CF-802A566DCD82}"/>
              </a:ext>
            </a:extLst>
          </p:cNvPr>
          <p:cNvSpPr>
            <a:spLocks noGrp="1"/>
          </p:cNvSpPr>
          <p:nvPr>
            <p:ph type="dt" sz="half" idx="10"/>
          </p:nvPr>
        </p:nvSpPr>
        <p:spPr/>
        <p:txBody>
          <a:bodyPr/>
          <a:lstStyle/>
          <a:p>
            <a:fld id="{300E4877-5D89-4473-935A-20C41FB105EF}" type="datetime1">
              <a:rPr lang="en-US" smtClean="0"/>
              <a:t>7/3/2019</a:t>
            </a:fld>
            <a:endParaRPr lang="en-US"/>
          </a:p>
        </p:txBody>
      </p:sp>
      <p:sp>
        <p:nvSpPr>
          <p:cNvPr id="6" name="Footer Placeholder 5">
            <a:extLst>
              <a:ext uri="{FF2B5EF4-FFF2-40B4-BE49-F238E27FC236}">
                <a16:creationId xmlns:a16="http://schemas.microsoft.com/office/drawing/2014/main" id="{3C32B8AB-7ECE-4408-9C90-4515382B4622}"/>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E781A300-AD37-4DB7-99D7-9B873DF2C687}"/>
              </a:ext>
            </a:extLst>
          </p:cNvPr>
          <p:cNvSpPr>
            <a:spLocks noGrp="1"/>
          </p:cNvSpPr>
          <p:nvPr>
            <p:ph type="sldNum" sz="quarter" idx="12"/>
          </p:nvPr>
        </p:nvSpPr>
        <p:spPr/>
        <p:txBody>
          <a:bodyPr/>
          <a:lstStyle/>
          <a:p>
            <a:fld id="{6F3179D2-B220-48DE-B03B-E76B12157AE6}" type="slidenum">
              <a:rPr lang="en-US" smtClean="0"/>
              <a:t>‹#›</a:t>
            </a:fld>
            <a:endParaRPr lang="en-US"/>
          </a:p>
        </p:txBody>
      </p:sp>
    </p:spTree>
    <p:extLst>
      <p:ext uri="{BB962C8B-B14F-4D97-AF65-F5344CB8AC3E}">
        <p14:creationId xmlns:p14="http://schemas.microsoft.com/office/powerpoint/2010/main" val="227737450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5FA8251-CA1D-4F60-A72D-5E4B5C474456}"/>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622392EA-3ECB-4B2E-A6E6-DD353230A18E}"/>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97815366-7A45-453A-88F0-3AD80AFA70E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97984760-ADF0-4E9A-AC58-2567258BC58C}"/>
              </a:ext>
            </a:extLst>
          </p:cNvPr>
          <p:cNvSpPr>
            <a:spLocks noGrp="1"/>
          </p:cNvSpPr>
          <p:nvPr>
            <p:ph type="dt" sz="half" idx="10"/>
          </p:nvPr>
        </p:nvSpPr>
        <p:spPr/>
        <p:txBody>
          <a:bodyPr/>
          <a:lstStyle/>
          <a:p>
            <a:fld id="{8BFBDDC8-4205-4172-B8E3-0A54AFF4646E}" type="datetime1">
              <a:rPr lang="en-US" smtClean="0"/>
              <a:t>7/3/2019</a:t>
            </a:fld>
            <a:endParaRPr lang="en-US"/>
          </a:p>
        </p:txBody>
      </p:sp>
      <p:sp>
        <p:nvSpPr>
          <p:cNvPr id="6" name="Footer Placeholder 5">
            <a:extLst>
              <a:ext uri="{FF2B5EF4-FFF2-40B4-BE49-F238E27FC236}">
                <a16:creationId xmlns:a16="http://schemas.microsoft.com/office/drawing/2014/main" id="{7CD05F47-D081-43D3-8D2C-FB38D2C1B69E}"/>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F3D25246-3FCA-440E-A35B-4F3F66A7308C}"/>
              </a:ext>
            </a:extLst>
          </p:cNvPr>
          <p:cNvSpPr>
            <a:spLocks noGrp="1"/>
          </p:cNvSpPr>
          <p:nvPr>
            <p:ph type="sldNum" sz="quarter" idx="12"/>
          </p:nvPr>
        </p:nvSpPr>
        <p:spPr/>
        <p:txBody>
          <a:bodyPr/>
          <a:lstStyle/>
          <a:p>
            <a:fld id="{6F3179D2-B220-48DE-B03B-E76B12157AE6}" type="slidenum">
              <a:rPr lang="en-US" smtClean="0"/>
              <a:t>‹#›</a:t>
            </a:fld>
            <a:endParaRPr lang="en-US"/>
          </a:p>
        </p:txBody>
      </p:sp>
    </p:spTree>
    <p:extLst>
      <p:ext uri="{BB962C8B-B14F-4D97-AF65-F5344CB8AC3E}">
        <p14:creationId xmlns:p14="http://schemas.microsoft.com/office/powerpoint/2010/main" val="424072546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C7F9A1D7-9605-424D-8366-2365DA8509F9}"/>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041B0754-C514-4E05-97C5-377427532EA2}"/>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B753B18A-4532-444C-8851-3297B20CA2AB}"/>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3B99999-696A-481B-957E-79C5191279ED}" type="datetime1">
              <a:rPr lang="en-US" smtClean="0"/>
              <a:t>7/3/2019</a:t>
            </a:fld>
            <a:endParaRPr lang="en-US"/>
          </a:p>
        </p:txBody>
      </p:sp>
      <p:sp>
        <p:nvSpPr>
          <p:cNvPr id="5" name="Footer Placeholder 4">
            <a:extLst>
              <a:ext uri="{FF2B5EF4-FFF2-40B4-BE49-F238E27FC236}">
                <a16:creationId xmlns:a16="http://schemas.microsoft.com/office/drawing/2014/main" id="{DCDA2FD9-3DE4-428E-B50B-AEECD3724F4C}"/>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1CDE0A9E-3BA4-4534-BB72-8677821A068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F3179D2-B220-48DE-B03B-E76B12157AE6}" type="slidenum">
              <a:rPr lang="en-US" smtClean="0"/>
              <a:t>‹#›</a:t>
            </a:fld>
            <a:endParaRPr lang="en-US"/>
          </a:p>
        </p:txBody>
      </p:sp>
    </p:spTree>
    <p:extLst>
      <p:ext uri="{BB962C8B-B14F-4D97-AF65-F5344CB8AC3E}">
        <p14:creationId xmlns:p14="http://schemas.microsoft.com/office/powerpoint/2010/main" val="60691310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9" name="Rectangle 58">
            <a:extLst>
              <a:ext uri="{FF2B5EF4-FFF2-40B4-BE49-F238E27FC236}">
                <a16:creationId xmlns:a16="http://schemas.microsoft.com/office/drawing/2014/main" id="{35555856-9970-4BC3-9AA9-6A917F53AFB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769972" y="0"/>
            <a:ext cx="6421721" cy="6858000"/>
          </a:xfrm>
          <a:prstGeom prst="rect">
            <a:avLst/>
          </a:prstGeom>
          <a:gradFill>
            <a:gsLst>
              <a:gs pos="0">
                <a:schemeClr val="accent1">
                  <a:lumMod val="100000"/>
                  <a:alpha val="82000"/>
                </a:schemeClr>
              </a:gs>
              <a:gs pos="25000">
                <a:schemeClr val="accent1">
                  <a:alpha val="60000"/>
                </a:schemeClr>
              </a:gs>
              <a:gs pos="94000">
                <a:schemeClr val="bg2">
                  <a:lumMod val="75000"/>
                </a:schemeClr>
              </a:gs>
              <a:gs pos="100000">
                <a:schemeClr val="bg2">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1" name="Picture 60">
            <a:extLst>
              <a:ext uri="{FF2B5EF4-FFF2-40B4-BE49-F238E27FC236}">
                <a16:creationId xmlns:a16="http://schemas.microsoft.com/office/drawing/2014/main" id="{7F487851-BFAF-46D8-A1ED-50CAD6E46F59}"/>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3">
            <a:extLst>
              <a:ext uri="{28A0092B-C50C-407E-A947-70E740481C1C}">
                <a14:useLocalDpi xmlns:a14="http://schemas.microsoft.com/office/drawing/2010/main" val="0"/>
              </a:ext>
            </a:extLst>
          </a:blip>
          <a:stretch>
            <a:fillRect/>
          </a:stretch>
        </p:blipFill>
        <p:spPr>
          <a:xfrm flipH="1">
            <a:off x="0" y="0"/>
            <a:ext cx="12192000" cy="6858000"/>
          </a:xfrm>
          <a:prstGeom prst="rect">
            <a:avLst/>
          </a:prstGeom>
        </p:spPr>
      </p:pic>
      <p:sp>
        <p:nvSpPr>
          <p:cNvPr id="2" name="Title 1">
            <a:extLst>
              <a:ext uri="{FF2B5EF4-FFF2-40B4-BE49-F238E27FC236}">
                <a16:creationId xmlns:a16="http://schemas.microsoft.com/office/drawing/2014/main" id="{0465D3A9-0F6B-4010-956E-3D2482607919}"/>
              </a:ext>
            </a:extLst>
          </p:cNvPr>
          <p:cNvSpPr>
            <a:spLocks noGrp="1"/>
          </p:cNvSpPr>
          <p:nvPr>
            <p:ph type="ctrTitle"/>
          </p:nvPr>
        </p:nvSpPr>
        <p:spPr>
          <a:xfrm>
            <a:off x="804484" y="4267832"/>
            <a:ext cx="4805996" cy="1297115"/>
          </a:xfrm>
        </p:spPr>
        <p:txBody>
          <a:bodyPr anchor="t">
            <a:normAutofit/>
          </a:bodyPr>
          <a:lstStyle/>
          <a:p>
            <a:pPr algn="l"/>
            <a:r>
              <a:rPr lang="en-US" sz="3100">
                <a:solidFill>
                  <a:srgbClr val="000000"/>
                </a:solidFill>
              </a:rPr>
              <a:t>Cash and Voucher Assistance (CVA) for Nutrition</a:t>
            </a:r>
          </a:p>
        </p:txBody>
      </p:sp>
      <p:sp>
        <p:nvSpPr>
          <p:cNvPr id="3" name="Subtitle 2">
            <a:extLst>
              <a:ext uri="{FF2B5EF4-FFF2-40B4-BE49-F238E27FC236}">
                <a16:creationId xmlns:a16="http://schemas.microsoft.com/office/drawing/2014/main" id="{D6F37E5C-715D-4790-9E2B-47CA95502BCE}"/>
              </a:ext>
            </a:extLst>
          </p:cNvPr>
          <p:cNvSpPr>
            <a:spLocks noGrp="1"/>
          </p:cNvSpPr>
          <p:nvPr>
            <p:ph type="subTitle" idx="1"/>
          </p:nvPr>
        </p:nvSpPr>
        <p:spPr>
          <a:xfrm>
            <a:off x="804788" y="3428999"/>
            <a:ext cx="4805691" cy="838831"/>
          </a:xfrm>
        </p:spPr>
        <p:txBody>
          <a:bodyPr anchor="b">
            <a:normAutofit fontScale="92500" lnSpcReduction="20000"/>
          </a:bodyPr>
          <a:lstStyle/>
          <a:p>
            <a:pPr algn="l"/>
            <a:endParaRPr lang="en-US" sz="1100" dirty="0">
              <a:solidFill>
                <a:srgbClr val="000000"/>
              </a:solidFill>
            </a:endParaRPr>
          </a:p>
          <a:p>
            <a:pPr algn="l"/>
            <a:r>
              <a:rPr lang="en-US" sz="1800" dirty="0">
                <a:solidFill>
                  <a:srgbClr val="000000"/>
                </a:solidFill>
              </a:rPr>
              <a:t>GNC Annual Meeting</a:t>
            </a:r>
          </a:p>
          <a:p>
            <a:pPr algn="l"/>
            <a:r>
              <a:rPr lang="en-US" sz="1800" dirty="0">
                <a:solidFill>
                  <a:srgbClr val="000000"/>
                </a:solidFill>
              </a:rPr>
              <a:t>Brussels, 2-4 July 2019</a:t>
            </a:r>
          </a:p>
        </p:txBody>
      </p:sp>
      <p:sp>
        <p:nvSpPr>
          <p:cNvPr id="63" name="Freeform 50">
            <a:extLst>
              <a:ext uri="{FF2B5EF4-FFF2-40B4-BE49-F238E27FC236}">
                <a16:creationId xmlns:a16="http://schemas.microsoft.com/office/drawing/2014/main" id="{13722DD7-BA73-4776-93A3-94491FEF726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727121" y="581159"/>
            <a:ext cx="5464879" cy="6276841"/>
          </a:xfrm>
          <a:custGeom>
            <a:avLst/>
            <a:gdLst>
              <a:gd name="connsiteX0" fmla="*/ 3299930 w 5464879"/>
              <a:gd name="connsiteY0" fmla="*/ 0 h 6276841"/>
              <a:gd name="connsiteX1" fmla="*/ 5398992 w 5464879"/>
              <a:gd name="connsiteY1" fmla="*/ 753544 h 6276841"/>
              <a:gd name="connsiteX2" fmla="*/ 5464879 w 5464879"/>
              <a:gd name="connsiteY2" fmla="*/ 813426 h 6276841"/>
              <a:gd name="connsiteX3" fmla="*/ 5464879 w 5464879"/>
              <a:gd name="connsiteY3" fmla="*/ 5786434 h 6276841"/>
              <a:gd name="connsiteX4" fmla="*/ 5398992 w 5464879"/>
              <a:gd name="connsiteY4" fmla="*/ 5846317 h 6276841"/>
              <a:gd name="connsiteX5" fmla="*/ 4872873 w 5464879"/>
              <a:gd name="connsiteY5" fmla="*/ 6201577 h 6276841"/>
              <a:gd name="connsiteX6" fmla="*/ 4716632 w 5464879"/>
              <a:gd name="connsiteY6" fmla="*/ 6276841 h 6276841"/>
              <a:gd name="connsiteX7" fmla="*/ 1883227 w 5464879"/>
              <a:gd name="connsiteY7" fmla="*/ 6276841 h 6276841"/>
              <a:gd name="connsiteX8" fmla="*/ 1726987 w 5464879"/>
              <a:gd name="connsiteY8" fmla="*/ 6201577 h 6276841"/>
              <a:gd name="connsiteX9" fmla="*/ 0 w 5464879"/>
              <a:gd name="connsiteY9" fmla="*/ 3299930 h 6276841"/>
              <a:gd name="connsiteX10" fmla="*/ 3299930 w 5464879"/>
              <a:gd name="connsiteY10" fmla="*/ 0 h 62768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464879" h="6276841">
                <a:moveTo>
                  <a:pt x="3299930" y="0"/>
                </a:moveTo>
                <a:cubicBezTo>
                  <a:pt x="4097274" y="0"/>
                  <a:pt x="4828569" y="282789"/>
                  <a:pt x="5398992" y="753544"/>
                </a:cubicBezTo>
                <a:lnTo>
                  <a:pt x="5464879" y="813426"/>
                </a:lnTo>
                <a:lnTo>
                  <a:pt x="5464879" y="5786434"/>
                </a:lnTo>
                <a:lnTo>
                  <a:pt x="5398992" y="5846317"/>
                </a:lnTo>
                <a:cubicBezTo>
                  <a:pt x="5236014" y="5980818"/>
                  <a:pt x="5059904" y="6099975"/>
                  <a:pt x="4872873" y="6201577"/>
                </a:cubicBezTo>
                <a:lnTo>
                  <a:pt x="4716632" y="6276841"/>
                </a:lnTo>
                <a:lnTo>
                  <a:pt x="1883227" y="6276841"/>
                </a:lnTo>
                <a:lnTo>
                  <a:pt x="1726987" y="6201577"/>
                </a:lnTo>
                <a:cubicBezTo>
                  <a:pt x="698316" y="5642769"/>
                  <a:pt x="0" y="4552900"/>
                  <a:pt x="0" y="3299930"/>
                </a:cubicBezTo>
                <a:cubicBezTo>
                  <a:pt x="0" y="1477429"/>
                  <a:pt x="1477429" y="0"/>
                  <a:pt x="3299930" y="0"/>
                </a:cubicBezTo>
                <a:close/>
              </a:path>
            </a:pathLst>
          </a:custGeom>
          <a:solidFill>
            <a:srgbClr val="FFFFFF"/>
          </a:solidFill>
          <a:ln>
            <a:gradFill>
              <a:gsLst>
                <a:gs pos="0">
                  <a:schemeClr val="accent1">
                    <a:lumMod val="40000"/>
                    <a:lumOff val="60000"/>
                  </a:schemeClr>
                </a:gs>
                <a:gs pos="23000">
                  <a:schemeClr val="accent1">
                    <a:lumMod val="45000"/>
                    <a:lumOff val="55000"/>
                  </a:schemeClr>
                </a:gs>
                <a:gs pos="83000">
                  <a:schemeClr val="bg2">
                    <a:lumMod val="75000"/>
                  </a:schemeClr>
                </a:gs>
                <a:gs pos="100000">
                  <a:schemeClr val="bg2">
                    <a:lumMod val="75000"/>
                  </a:scheme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pic>
        <p:nvPicPr>
          <p:cNvPr id="22" name="Picture 21">
            <a:extLst>
              <a:ext uri="{FF2B5EF4-FFF2-40B4-BE49-F238E27FC236}">
                <a16:creationId xmlns:a16="http://schemas.microsoft.com/office/drawing/2014/main" id="{4CAACBB5-AB03-4C1E-8331-9E1B9130163B}"/>
              </a:ext>
            </a:extLst>
          </p:cNvPr>
          <p:cNvPicPr>
            <a:picLocks noChangeAspect="1" noChangeArrowheads="1"/>
          </p:cNvPicPr>
          <p:nvPr/>
        </p:nvPicPr>
        <p:blipFill>
          <a:blip r:embed="rId4" cstate="print"/>
          <a:stretch>
            <a:fillRect/>
          </a:stretch>
        </p:blipFill>
        <p:spPr bwMode="auto">
          <a:xfrm>
            <a:off x="7709770" y="3048644"/>
            <a:ext cx="4141760" cy="1675111"/>
          </a:xfrm>
          <a:prstGeom prst="rect">
            <a:avLst/>
          </a:prstGeom>
          <a:noFill/>
        </p:spPr>
      </p:pic>
    </p:spTree>
    <p:extLst>
      <p:ext uri="{BB962C8B-B14F-4D97-AF65-F5344CB8AC3E}">
        <p14:creationId xmlns:p14="http://schemas.microsoft.com/office/powerpoint/2010/main" val="306208155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8D70B121-56F4-4848-B38B-182089D909F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321564" y="320040"/>
            <a:ext cx="11548872" cy="6217920"/>
          </a:xfrm>
          <a:prstGeom prst="rect">
            <a:avLst/>
          </a:prstGeom>
          <a:solidFill>
            <a:schemeClr val="tx1">
              <a:alpha val="8000"/>
            </a:schemeClr>
          </a:solidFill>
          <a:ln w="127000" cap="sq"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D9F611DA-4EEB-4E04-A2E4-6354E481BD1E}"/>
              </a:ext>
            </a:extLst>
          </p:cNvPr>
          <p:cNvSpPr>
            <a:spLocks noGrp="1"/>
          </p:cNvSpPr>
          <p:nvPr>
            <p:ph type="title"/>
          </p:nvPr>
        </p:nvSpPr>
        <p:spPr>
          <a:xfrm>
            <a:off x="838200" y="963877"/>
            <a:ext cx="3494362" cy="4930246"/>
          </a:xfrm>
        </p:spPr>
        <p:txBody>
          <a:bodyPr>
            <a:normAutofit/>
          </a:bodyPr>
          <a:lstStyle/>
          <a:p>
            <a:pPr algn="r"/>
            <a:r>
              <a:rPr lang="en-US" dirty="0">
                <a:solidFill>
                  <a:schemeClr val="accent1"/>
                </a:solidFill>
              </a:rPr>
              <a:t>Existing resources / initiatives and ongoing work</a:t>
            </a:r>
            <a:br>
              <a:rPr lang="en-US" dirty="0">
                <a:solidFill>
                  <a:schemeClr val="accent1"/>
                </a:solidFill>
              </a:rPr>
            </a:br>
            <a:endParaRPr lang="en-US" dirty="0">
              <a:solidFill>
                <a:schemeClr val="accent1"/>
              </a:solidFill>
            </a:endParaRPr>
          </a:p>
        </p:txBody>
      </p:sp>
      <p:cxnSp>
        <p:nvCxnSpPr>
          <p:cNvPr id="10" name="Straight Connector 9">
            <a:extLst>
              <a:ext uri="{FF2B5EF4-FFF2-40B4-BE49-F238E27FC236}">
                <a16:creationId xmlns:a16="http://schemas.microsoft.com/office/drawing/2014/main" id="{2D72A2C9-F3CA-4216-8BAD-FA4C970C3C4E}"/>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654296" y="2057400"/>
            <a:ext cx="0" cy="2743200"/>
          </a:xfrm>
          <a:prstGeom prst="line">
            <a:avLst/>
          </a:prstGeom>
          <a:ln w="1905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id="{E2FC9F5A-1FB5-46ED-9B04-2118E54CCF4B}"/>
              </a:ext>
            </a:extLst>
          </p:cNvPr>
          <p:cNvSpPr>
            <a:spLocks noGrp="1"/>
          </p:cNvSpPr>
          <p:nvPr>
            <p:ph idx="1"/>
          </p:nvPr>
        </p:nvSpPr>
        <p:spPr>
          <a:xfrm>
            <a:off x="4976031" y="963877"/>
            <a:ext cx="6377769" cy="4930246"/>
          </a:xfrm>
        </p:spPr>
        <p:txBody>
          <a:bodyPr anchor="ctr">
            <a:normAutofit fontScale="92500" lnSpcReduction="10000"/>
          </a:bodyPr>
          <a:lstStyle/>
          <a:p>
            <a:r>
              <a:rPr lang="en-US" sz="2400" b="1" dirty="0"/>
              <a:t>Global Health Cluster</a:t>
            </a:r>
            <a:r>
              <a:rPr lang="en-US" sz="2400" dirty="0"/>
              <a:t>: ongoing work on desk review, guidance and gathering of lessons learned on cash for health; work done in 2016 on possible research questions on cash in health and nutrition;</a:t>
            </a:r>
          </a:p>
          <a:p>
            <a:r>
              <a:rPr lang="en-US" sz="2400" b="1" dirty="0"/>
              <a:t>R4ACT</a:t>
            </a:r>
            <a:r>
              <a:rPr lang="en-US" sz="2400" dirty="0"/>
              <a:t>: review of impacts of cash on nutrition outcomes; recommendations on four key topics;</a:t>
            </a:r>
          </a:p>
          <a:p>
            <a:r>
              <a:rPr lang="en-US" sz="2400" b="1" dirty="0"/>
              <a:t>REFANI project</a:t>
            </a:r>
            <a:r>
              <a:rPr lang="en-US" sz="2400" dirty="0"/>
              <a:t>: aimed to strengthen the evidence base on the nutritional impact and cost-effectiveness of cash and voucher-based food assistance </a:t>
            </a:r>
            <a:r>
              <a:rPr lang="en-US" sz="2400" dirty="0" err="1"/>
              <a:t>programmes</a:t>
            </a:r>
            <a:r>
              <a:rPr lang="en-US" sz="2400" dirty="0"/>
              <a:t>, as well as identify the mechanisms through which this effectiveness is achieved;</a:t>
            </a:r>
          </a:p>
          <a:p>
            <a:r>
              <a:rPr lang="en-US" sz="2400" b="1" dirty="0"/>
              <a:t>Global WASH Cluster</a:t>
            </a:r>
            <a:r>
              <a:rPr lang="en-US" sz="2400" dirty="0"/>
              <a:t>: work will start this year on CVA in WASH;</a:t>
            </a:r>
          </a:p>
          <a:p>
            <a:r>
              <a:rPr lang="en-US" sz="2400" b="1" dirty="0"/>
              <a:t>Various other research projects and guidance development initiatives </a:t>
            </a:r>
            <a:r>
              <a:rPr lang="en-US" sz="2400" dirty="0"/>
              <a:t>– need to be mapped.</a:t>
            </a:r>
          </a:p>
          <a:p>
            <a:endParaRPr lang="en-US" sz="2400" dirty="0"/>
          </a:p>
        </p:txBody>
      </p:sp>
    </p:spTree>
    <p:extLst>
      <p:ext uri="{BB962C8B-B14F-4D97-AF65-F5344CB8AC3E}">
        <p14:creationId xmlns:p14="http://schemas.microsoft.com/office/powerpoint/2010/main" val="193313973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8D70B121-56F4-4848-B38B-182089D909F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321564" y="320040"/>
            <a:ext cx="11548872" cy="6217920"/>
          </a:xfrm>
          <a:prstGeom prst="rect">
            <a:avLst/>
          </a:prstGeom>
          <a:solidFill>
            <a:schemeClr val="tx1">
              <a:alpha val="8000"/>
            </a:schemeClr>
          </a:solidFill>
          <a:ln w="127000" cap="sq"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9C1245BF-2ED2-459A-8EF9-869BE7909D79}"/>
              </a:ext>
            </a:extLst>
          </p:cNvPr>
          <p:cNvSpPr>
            <a:spLocks noGrp="1"/>
          </p:cNvSpPr>
          <p:nvPr>
            <p:ph type="title"/>
          </p:nvPr>
        </p:nvSpPr>
        <p:spPr>
          <a:xfrm>
            <a:off x="838200" y="963877"/>
            <a:ext cx="3494362" cy="4930246"/>
          </a:xfrm>
        </p:spPr>
        <p:txBody>
          <a:bodyPr>
            <a:normAutofit/>
          </a:bodyPr>
          <a:lstStyle/>
          <a:p>
            <a:pPr algn="r"/>
            <a:r>
              <a:rPr lang="en-US" dirty="0">
                <a:solidFill>
                  <a:schemeClr val="accent1"/>
                </a:solidFill>
              </a:rPr>
              <a:t>Way forward</a:t>
            </a:r>
          </a:p>
        </p:txBody>
      </p:sp>
      <p:cxnSp>
        <p:nvCxnSpPr>
          <p:cNvPr id="10" name="Straight Connector 9">
            <a:extLst>
              <a:ext uri="{FF2B5EF4-FFF2-40B4-BE49-F238E27FC236}">
                <a16:creationId xmlns:a16="http://schemas.microsoft.com/office/drawing/2014/main" id="{2D72A2C9-F3CA-4216-8BAD-FA4C970C3C4E}"/>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654296" y="2057400"/>
            <a:ext cx="0" cy="2743200"/>
          </a:xfrm>
          <a:prstGeom prst="line">
            <a:avLst/>
          </a:prstGeom>
          <a:ln w="1905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id="{7637778D-A626-44E5-9D67-6ABA70B0D093}"/>
              </a:ext>
            </a:extLst>
          </p:cNvPr>
          <p:cNvSpPr>
            <a:spLocks noGrp="1"/>
          </p:cNvSpPr>
          <p:nvPr>
            <p:ph idx="1"/>
          </p:nvPr>
        </p:nvSpPr>
        <p:spPr>
          <a:xfrm>
            <a:off x="4976031" y="963877"/>
            <a:ext cx="6377769" cy="4930246"/>
          </a:xfrm>
        </p:spPr>
        <p:txBody>
          <a:bodyPr anchor="ctr">
            <a:normAutofit lnSpcReduction="10000"/>
          </a:bodyPr>
          <a:lstStyle/>
          <a:p>
            <a:r>
              <a:rPr lang="en-US" sz="1800" dirty="0" err="1"/>
              <a:t>CashCap</a:t>
            </a:r>
            <a:r>
              <a:rPr lang="en-US" sz="1800" dirty="0"/>
              <a:t> dedicated to the GNC starting mid-August, for a period of one year;</a:t>
            </a:r>
          </a:p>
          <a:p>
            <a:r>
              <a:rPr lang="en-US" sz="1800" dirty="0"/>
              <a:t>Determine most appropriate governance structure to provide oversight for the work to be done in the GNC; ensure linkages of governance structure with existing initiatives;</a:t>
            </a:r>
          </a:p>
          <a:p>
            <a:r>
              <a:rPr lang="en-US" sz="1800" dirty="0"/>
              <a:t>Agree on the type of desk review, case studies and guidance to be developed by the GNC </a:t>
            </a:r>
            <a:r>
              <a:rPr lang="en-US" sz="1800" dirty="0" err="1"/>
              <a:t>CashCap</a:t>
            </a:r>
            <a:r>
              <a:rPr lang="en-US" sz="1800" dirty="0"/>
              <a:t>, and also by partners, based on the work already done, and in coordination with key existing initiatives;</a:t>
            </a:r>
          </a:p>
          <a:p>
            <a:r>
              <a:rPr lang="en-US" sz="1800" dirty="0"/>
              <a:t>Agree on a common approach on advocacy with other sectors on the use of CVA for nutrition outcomes;</a:t>
            </a:r>
          </a:p>
          <a:p>
            <a:r>
              <a:rPr lang="en-US" sz="1800" dirty="0"/>
              <a:t>Start building a repository of CVA for nutrition resources (new GNC website)  - link to general knowledge management strategy of the cluster;</a:t>
            </a:r>
          </a:p>
          <a:p>
            <a:r>
              <a:rPr lang="en-US" sz="1800" dirty="0"/>
              <a:t>With the help of the </a:t>
            </a:r>
            <a:r>
              <a:rPr lang="en-US" sz="1800" dirty="0" err="1"/>
              <a:t>CashCap</a:t>
            </a:r>
            <a:r>
              <a:rPr lang="en-US" sz="1800" dirty="0"/>
              <a:t> dedicated to the GNC, develop desk review, case studies, guidance, position paper. Partners in the governance structure to provide technical support and quality assurance;</a:t>
            </a:r>
          </a:p>
          <a:p>
            <a:endParaRPr lang="en-US" sz="1100" dirty="0"/>
          </a:p>
        </p:txBody>
      </p:sp>
    </p:spTree>
    <p:extLst>
      <p:ext uri="{BB962C8B-B14F-4D97-AF65-F5344CB8AC3E}">
        <p14:creationId xmlns:p14="http://schemas.microsoft.com/office/powerpoint/2010/main" val="272721679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9266DB-45D9-4E05-BBDD-6AE5106522B3}"/>
              </a:ext>
            </a:extLst>
          </p:cNvPr>
          <p:cNvSpPr>
            <a:spLocks noGrp="1"/>
          </p:cNvSpPr>
          <p:nvPr>
            <p:ph type="ctrTitle"/>
          </p:nvPr>
        </p:nvSpPr>
        <p:spPr/>
        <p:txBody>
          <a:bodyPr/>
          <a:lstStyle/>
          <a:p>
            <a:r>
              <a:rPr lang="en-US" dirty="0"/>
              <a:t>Thank you!</a:t>
            </a:r>
          </a:p>
        </p:txBody>
      </p:sp>
      <p:sp>
        <p:nvSpPr>
          <p:cNvPr id="3" name="Subtitle 2">
            <a:extLst>
              <a:ext uri="{FF2B5EF4-FFF2-40B4-BE49-F238E27FC236}">
                <a16:creationId xmlns:a16="http://schemas.microsoft.com/office/drawing/2014/main" id="{516CC717-7F82-4442-A12C-1EF844093B41}"/>
              </a:ext>
            </a:extLst>
          </p:cNvPr>
          <p:cNvSpPr>
            <a:spLocks noGrp="1"/>
          </p:cNvSpPr>
          <p:nvPr>
            <p:ph type="subTitle" idx="1"/>
          </p:nvPr>
        </p:nvSpPr>
        <p:spPr/>
        <p:txBody>
          <a:bodyPr/>
          <a:lstStyle/>
          <a:p>
            <a:r>
              <a:rPr lang="en-US" dirty="0"/>
              <a:t> </a:t>
            </a:r>
          </a:p>
        </p:txBody>
      </p:sp>
    </p:spTree>
    <p:extLst>
      <p:ext uri="{BB962C8B-B14F-4D97-AF65-F5344CB8AC3E}">
        <p14:creationId xmlns:p14="http://schemas.microsoft.com/office/powerpoint/2010/main" val="374381934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7" name="Rectangle 56">
            <a:extLst>
              <a:ext uri="{FF2B5EF4-FFF2-40B4-BE49-F238E27FC236}">
                <a16:creationId xmlns:a16="http://schemas.microsoft.com/office/drawing/2014/main" id="{08E89D5E-1885-4160-AC77-CC471DD1D0D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4636008"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1ACB39B1-45D8-4795-80FB-496697169F95}"/>
              </a:ext>
            </a:extLst>
          </p:cNvPr>
          <p:cNvSpPr>
            <a:spLocks noGrp="1"/>
          </p:cNvSpPr>
          <p:nvPr>
            <p:ph type="title"/>
          </p:nvPr>
        </p:nvSpPr>
        <p:spPr>
          <a:xfrm>
            <a:off x="943277" y="712269"/>
            <a:ext cx="3370998" cy="5502264"/>
          </a:xfrm>
        </p:spPr>
        <p:txBody>
          <a:bodyPr>
            <a:normAutofit/>
          </a:bodyPr>
          <a:lstStyle/>
          <a:p>
            <a:r>
              <a:rPr lang="en-US" dirty="0">
                <a:solidFill>
                  <a:srgbClr val="FFFFFF"/>
                </a:solidFill>
              </a:rPr>
              <a:t>Recap of points from the 2018 GNC Annual Meeting</a:t>
            </a:r>
          </a:p>
        </p:txBody>
      </p:sp>
      <p:cxnSp>
        <p:nvCxnSpPr>
          <p:cNvPr id="59" name="Straight Connector 58">
            <a:extLst>
              <a:ext uri="{FF2B5EF4-FFF2-40B4-BE49-F238E27FC236}">
                <a16:creationId xmlns:a16="http://schemas.microsoft.com/office/drawing/2014/main" id="{550D2BD1-98F9-412D-905B-3A843EF4078B}"/>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V="1">
            <a:off x="762000" y="2971800"/>
            <a:ext cx="0" cy="914400"/>
          </a:xfrm>
          <a:prstGeom prst="line">
            <a:avLst/>
          </a:prstGeom>
          <a:ln w="19050">
            <a:solidFill>
              <a:srgbClr val="FFFFFF">
                <a:alpha val="80000"/>
              </a:srgbClr>
            </a:solidFill>
          </a:ln>
        </p:spPr>
        <p:style>
          <a:lnRef idx="1">
            <a:schemeClr val="accent1"/>
          </a:lnRef>
          <a:fillRef idx="0">
            <a:schemeClr val="accent1"/>
          </a:fillRef>
          <a:effectRef idx="0">
            <a:schemeClr val="accent1"/>
          </a:effectRef>
          <a:fontRef idx="minor">
            <a:schemeClr val="tx1"/>
          </a:fontRef>
        </p:style>
      </p:cxnSp>
      <p:graphicFrame>
        <p:nvGraphicFramePr>
          <p:cNvPr id="45" name="Content Placeholder 2">
            <a:extLst>
              <a:ext uri="{FF2B5EF4-FFF2-40B4-BE49-F238E27FC236}">
                <a16:creationId xmlns:a16="http://schemas.microsoft.com/office/drawing/2014/main" id="{D39D288C-B06F-4478-A517-6D3CCDD5927A}"/>
              </a:ext>
            </a:extLst>
          </p:cNvPr>
          <p:cNvGraphicFramePr>
            <a:graphicFrameLocks noGrp="1"/>
          </p:cNvGraphicFramePr>
          <p:nvPr>
            <p:ph idx="1"/>
            <p:extLst>
              <p:ext uri="{D42A27DB-BD31-4B8C-83A1-F6EECF244321}">
                <p14:modId xmlns:p14="http://schemas.microsoft.com/office/powerpoint/2010/main" val="4129677010"/>
              </p:ext>
            </p:extLst>
          </p:nvPr>
        </p:nvGraphicFramePr>
        <p:xfrm>
          <a:off x="5280025" y="642938"/>
          <a:ext cx="6269038" cy="557212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95004012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2D62E8-9BFE-4553-9495-0789E3AA4205}"/>
              </a:ext>
            </a:extLst>
          </p:cNvPr>
          <p:cNvSpPr>
            <a:spLocks noGrp="1"/>
          </p:cNvSpPr>
          <p:nvPr>
            <p:ph type="title"/>
          </p:nvPr>
        </p:nvSpPr>
        <p:spPr>
          <a:xfrm>
            <a:off x="838200" y="374002"/>
            <a:ext cx="10515600" cy="1325563"/>
          </a:xfrm>
        </p:spPr>
        <p:txBody>
          <a:bodyPr/>
          <a:lstStyle/>
          <a:p>
            <a:r>
              <a:rPr lang="en-US" dirty="0"/>
              <a:t>What are we talking about? - Analysis Framework</a:t>
            </a:r>
          </a:p>
        </p:txBody>
      </p:sp>
      <p:pic>
        <p:nvPicPr>
          <p:cNvPr id="5" name="Content Placeholder 4">
            <a:extLst>
              <a:ext uri="{FF2B5EF4-FFF2-40B4-BE49-F238E27FC236}">
                <a16:creationId xmlns:a16="http://schemas.microsoft.com/office/drawing/2014/main" id="{4EA4661A-9A8F-49A4-BDEF-F47EAC8CC98A}"/>
              </a:ext>
            </a:extLst>
          </p:cNvPr>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2838639" y="1580225"/>
            <a:ext cx="6855866" cy="4823305"/>
          </a:xfrm>
        </p:spPr>
      </p:pic>
    </p:spTree>
    <p:extLst>
      <p:ext uri="{BB962C8B-B14F-4D97-AF65-F5344CB8AC3E}">
        <p14:creationId xmlns:p14="http://schemas.microsoft.com/office/powerpoint/2010/main" val="109497796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8D70B121-56F4-4848-B38B-182089D909F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321564" y="320040"/>
            <a:ext cx="11548872" cy="6217920"/>
          </a:xfrm>
          <a:prstGeom prst="rect">
            <a:avLst/>
          </a:prstGeom>
          <a:solidFill>
            <a:schemeClr val="tx1">
              <a:alpha val="8000"/>
            </a:schemeClr>
          </a:solidFill>
          <a:ln w="127000" cap="sq"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A9D1E88-9B19-40FC-8EB6-B5FF14D1CF5F}"/>
              </a:ext>
            </a:extLst>
          </p:cNvPr>
          <p:cNvSpPr>
            <a:spLocks noGrp="1"/>
          </p:cNvSpPr>
          <p:nvPr>
            <p:ph type="title"/>
          </p:nvPr>
        </p:nvSpPr>
        <p:spPr>
          <a:xfrm>
            <a:off x="838200" y="963877"/>
            <a:ext cx="3494362" cy="4930246"/>
          </a:xfrm>
        </p:spPr>
        <p:txBody>
          <a:bodyPr>
            <a:normAutofit/>
          </a:bodyPr>
          <a:lstStyle/>
          <a:p>
            <a:pPr algn="r"/>
            <a:r>
              <a:rPr lang="en-US" sz="4100" dirty="0">
                <a:solidFill>
                  <a:schemeClr val="accent1"/>
                </a:solidFill>
              </a:rPr>
              <a:t>Analysis framework: 1) Emergency CVA to support treatment of maternal and child undernutrition</a:t>
            </a:r>
          </a:p>
        </p:txBody>
      </p:sp>
      <p:cxnSp>
        <p:nvCxnSpPr>
          <p:cNvPr id="12" name="Straight Connector 9">
            <a:extLst>
              <a:ext uri="{FF2B5EF4-FFF2-40B4-BE49-F238E27FC236}">
                <a16:creationId xmlns:a16="http://schemas.microsoft.com/office/drawing/2014/main" id="{2D72A2C9-F3CA-4216-8BAD-FA4C970C3C4E}"/>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654296" y="2057400"/>
            <a:ext cx="0" cy="2743200"/>
          </a:xfrm>
          <a:prstGeom prst="line">
            <a:avLst/>
          </a:prstGeom>
          <a:ln w="1905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id="{4F140FF2-F7BC-4DCD-B50E-8A07EC05EC66}"/>
              </a:ext>
            </a:extLst>
          </p:cNvPr>
          <p:cNvSpPr>
            <a:spLocks noGrp="1"/>
          </p:cNvSpPr>
          <p:nvPr>
            <p:ph idx="1"/>
          </p:nvPr>
        </p:nvSpPr>
        <p:spPr>
          <a:xfrm>
            <a:off x="4976031" y="963877"/>
            <a:ext cx="6377769" cy="4930246"/>
          </a:xfrm>
        </p:spPr>
        <p:txBody>
          <a:bodyPr anchor="ctr">
            <a:normAutofit/>
          </a:bodyPr>
          <a:lstStyle/>
          <a:p>
            <a:endParaRPr lang="en-US" sz="2400" dirty="0"/>
          </a:p>
          <a:p>
            <a:r>
              <a:rPr lang="en-US" sz="2400" dirty="0"/>
              <a:t>Cash and Voucher Assistance (CVA) are used to support access to treatment, and to complement treatment</a:t>
            </a:r>
          </a:p>
          <a:p>
            <a:r>
              <a:rPr lang="en-US" sz="2400" dirty="0"/>
              <a:t>In the case of access to treatment, the Global Health Cluster flowchart is a good reference point; example of CVA use: vouchers for transport to treatment center, of for other indirect costs</a:t>
            </a:r>
          </a:p>
          <a:p>
            <a:r>
              <a:rPr lang="en-US" sz="2400" dirty="0"/>
              <a:t>To complement treatment: the DRC example – cash to households having a malnourished child</a:t>
            </a:r>
          </a:p>
        </p:txBody>
      </p:sp>
    </p:spTree>
    <p:extLst>
      <p:ext uri="{BB962C8B-B14F-4D97-AF65-F5344CB8AC3E}">
        <p14:creationId xmlns:p14="http://schemas.microsoft.com/office/powerpoint/2010/main" val="241516891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3F24A09B-713F-43FC-AB6E-B8808396852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546854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C786B32E-E946-468E-8B6E-A9118FF39A67}"/>
              </a:ext>
            </a:extLst>
          </p:cNvPr>
          <p:cNvSpPr>
            <a:spLocks noGrp="1"/>
          </p:cNvSpPr>
          <p:nvPr>
            <p:ph type="title"/>
          </p:nvPr>
        </p:nvSpPr>
        <p:spPr>
          <a:xfrm>
            <a:off x="646744" y="640080"/>
            <a:ext cx="4173905" cy="5577818"/>
          </a:xfrm>
        </p:spPr>
        <p:txBody>
          <a:bodyPr vert="horz" lIns="91440" tIns="45720" rIns="91440" bIns="45720" rtlCol="0" anchor="ctr">
            <a:normAutofit/>
          </a:bodyPr>
          <a:lstStyle/>
          <a:p>
            <a:pPr algn="r"/>
            <a:r>
              <a:rPr lang="en-US" sz="5400" kern="1200">
                <a:solidFill>
                  <a:srgbClr val="FFFFFF"/>
                </a:solidFill>
                <a:latin typeface="+mj-lt"/>
                <a:ea typeface="+mj-ea"/>
                <a:cs typeface="+mj-cs"/>
              </a:rPr>
              <a:t>CVA to support access to treatment of malnutrition and of disease in general</a:t>
            </a:r>
          </a:p>
        </p:txBody>
      </p:sp>
      <p:cxnSp>
        <p:nvCxnSpPr>
          <p:cNvPr id="16" name="Straight Connector 15">
            <a:extLst>
              <a:ext uri="{FF2B5EF4-FFF2-40B4-BE49-F238E27FC236}">
                <a16:creationId xmlns:a16="http://schemas.microsoft.com/office/drawing/2014/main" id="{0B91AB35-C3B4-4B70-B3DD-13D63B7DA23D}"/>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5133975" y="2423149"/>
            <a:ext cx="0" cy="2011680"/>
          </a:xfrm>
          <a:prstGeom prst="line">
            <a:avLst/>
          </a:prstGeom>
          <a:ln w="19050">
            <a:solidFill>
              <a:srgbClr val="FFFFFF">
                <a:alpha val="80000"/>
              </a:srgbClr>
            </a:solidFill>
          </a:ln>
        </p:spPr>
        <p:style>
          <a:lnRef idx="1">
            <a:schemeClr val="accent1"/>
          </a:lnRef>
          <a:fillRef idx="0">
            <a:schemeClr val="accent1"/>
          </a:fillRef>
          <a:effectRef idx="0">
            <a:schemeClr val="accent1"/>
          </a:effectRef>
          <a:fontRef idx="minor">
            <a:schemeClr val="tx1"/>
          </a:fontRef>
        </p:style>
      </p:cxnSp>
      <p:pic>
        <p:nvPicPr>
          <p:cNvPr id="4" name="Content Placeholder 3">
            <a:extLst>
              <a:ext uri="{FF2B5EF4-FFF2-40B4-BE49-F238E27FC236}">
                <a16:creationId xmlns:a16="http://schemas.microsoft.com/office/drawing/2014/main" id="{401223A6-6B62-45C4-BEF2-CFF78E35E1BB}"/>
              </a:ext>
            </a:extLst>
          </p:cNvPr>
          <p:cNvPicPr>
            <a:picLocks noGrp="1" noChangeAspect="1"/>
          </p:cNvPicPr>
          <p:nvPr>
            <p:ph idx="1"/>
          </p:nvPr>
        </p:nvPicPr>
        <p:blipFill>
          <a:blip r:embed="rId3"/>
          <a:stretch>
            <a:fillRect/>
          </a:stretch>
        </p:blipFill>
        <p:spPr>
          <a:xfrm>
            <a:off x="6591168" y="640079"/>
            <a:ext cx="4856429" cy="6062277"/>
          </a:xfrm>
          <a:prstGeom prst="rect">
            <a:avLst/>
          </a:prstGeom>
        </p:spPr>
      </p:pic>
    </p:spTree>
    <p:extLst>
      <p:ext uri="{BB962C8B-B14F-4D97-AF65-F5344CB8AC3E}">
        <p14:creationId xmlns:p14="http://schemas.microsoft.com/office/powerpoint/2010/main" val="261065630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0F685136-EAD1-B545-BFCA-0E96D27BD106}"/>
              </a:ext>
            </a:extLst>
          </p:cNvPr>
          <p:cNvSpPr>
            <a:spLocks noGrp="1"/>
          </p:cNvSpPr>
          <p:nvPr>
            <p:ph type="title"/>
          </p:nvPr>
        </p:nvSpPr>
        <p:spPr>
          <a:xfrm>
            <a:off x="1981200" y="274638"/>
            <a:ext cx="8229600" cy="769116"/>
          </a:xfrm>
          <a:ln>
            <a:noFill/>
          </a:ln>
        </p:spPr>
        <p:txBody>
          <a:bodyPr>
            <a:normAutofit/>
          </a:bodyPr>
          <a:lstStyle/>
          <a:p>
            <a:r>
              <a:rPr lang="en-US" b="1" dirty="0"/>
              <a:t>Immediate Drivers/Determinants</a:t>
            </a:r>
          </a:p>
        </p:txBody>
      </p:sp>
      <p:sp>
        <p:nvSpPr>
          <p:cNvPr id="3" name="Content Placeholder 2"/>
          <p:cNvSpPr>
            <a:spLocks noGrp="1"/>
          </p:cNvSpPr>
          <p:nvPr>
            <p:ph idx="1"/>
          </p:nvPr>
        </p:nvSpPr>
        <p:spPr>
          <a:xfrm>
            <a:off x="1524001" y="2114926"/>
            <a:ext cx="9144000" cy="4523413"/>
          </a:xfrm>
        </p:spPr>
        <p:txBody>
          <a:bodyPr>
            <a:normAutofit/>
          </a:bodyPr>
          <a:lstStyle/>
          <a:p>
            <a:pPr marL="914400" lvl="2" indent="0">
              <a:buNone/>
            </a:pPr>
            <a:endParaRPr lang="en-US" sz="3200" dirty="0"/>
          </a:p>
          <a:p>
            <a:pPr lvl="2"/>
            <a:endParaRPr lang="en-US" sz="2800" dirty="0"/>
          </a:p>
          <a:p>
            <a:pPr marL="914400" lvl="2" indent="0">
              <a:buNone/>
            </a:pPr>
            <a:endParaRPr lang="en-US" sz="2800" dirty="0"/>
          </a:p>
          <a:p>
            <a:pPr lvl="2"/>
            <a:endParaRPr lang="en-US" sz="2800" dirty="0"/>
          </a:p>
          <a:p>
            <a:pPr lvl="1"/>
            <a:endParaRPr lang="en-US" sz="3200" dirty="0"/>
          </a:p>
        </p:txBody>
      </p:sp>
      <p:sp>
        <p:nvSpPr>
          <p:cNvPr id="4" name="Rectangle 14"/>
          <p:cNvSpPr>
            <a:spLocks noChangeArrowheads="1"/>
          </p:cNvSpPr>
          <p:nvPr/>
        </p:nvSpPr>
        <p:spPr bwMode="auto">
          <a:xfrm>
            <a:off x="2465386" y="1262115"/>
            <a:ext cx="2232025" cy="852810"/>
          </a:xfrm>
          <a:prstGeom prst="rect">
            <a:avLst/>
          </a:prstGeom>
          <a:solidFill>
            <a:srgbClr val="FF99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ctr" eaLnBrk="0" hangingPunct="0"/>
            <a:r>
              <a:rPr lang="en-US" sz="2000" b="1">
                <a:solidFill>
                  <a:schemeClr val="bg1"/>
                </a:solidFill>
                <a:cs typeface="Arial" pitchFamily="34" charset="0"/>
              </a:rPr>
              <a:t>Inadequate dietary intake</a:t>
            </a:r>
          </a:p>
        </p:txBody>
      </p:sp>
      <p:sp>
        <p:nvSpPr>
          <p:cNvPr id="6" name="AutoShape 20"/>
          <p:cNvSpPr>
            <a:spLocks noChangeArrowheads="1"/>
          </p:cNvSpPr>
          <p:nvPr/>
        </p:nvSpPr>
        <p:spPr bwMode="auto">
          <a:xfrm>
            <a:off x="5438776" y="1262116"/>
            <a:ext cx="1800225" cy="738133"/>
          </a:xfrm>
          <a:prstGeom prst="leftRightArrow">
            <a:avLst>
              <a:gd name="adj1" fmla="val 50000"/>
              <a:gd name="adj2" fmla="val 69358"/>
            </a:avLst>
          </a:prstGeom>
          <a:solidFill>
            <a:srgbClr val="CC0000"/>
          </a:solidFill>
          <a:ln>
            <a:noFill/>
          </a:ln>
          <a:effectLst/>
          <a:extLst>
            <a:ext uri="{91240B29-F687-4F45-9708-019B960494DF}">
              <a14:hiddenLine xmlns:a14="http://schemas.microsoft.com/office/drawing/2010/main" w="9525">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spAutoFit/>
          </a:bodyPr>
          <a:lstStyle/>
          <a:p>
            <a:endParaRPr lang="en-GB"/>
          </a:p>
        </p:txBody>
      </p:sp>
      <p:sp>
        <p:nvSpPr>
          <p:cNvPr id="7" name="Oval 6"/>
          <p:cNvSpPr/>
          <p:nvPr/>
        </p:nvSpPr>
        <p:spPr>
          <a:xfrm>
            <a:off x="1981198" y="2201944"/>
            <a:ext cx="3200400" cy="4572000"/>
          </a:xfrm>
          <a:prstGeom prst="ellipse">
            <a:avLst/>
          </a:prstGeom>
          <a:solidFill>
            <a:schemeClr val="accent5"/>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lvl="2" algn="ctr"/>
            <a:r>
              <a:rPr lang="en-US" sz="2400">
                <a:solidFill>
                  <a:schemeClr val="bg1"/>
                </a:solidFill>
              </a:rPr>
              <a:t>Diversity</a:t>
            </a:r>
          </a:p>
          <a:p>
            <a:pPr marL="0" lvl="2" algn="ctr"/>
            <a:r>
              <a:rPr lang="en-US" sz="2400">
                <a:solidFill>
                  <a:schemeClr val="bg1"/>
                </a:solidFill>
              </a:rPr>
              <a:t>Amount</a:t>
            </a:r>
          </a:p>
          <a:p>
            <a:pPr marL="0" lvl="2" algn="ctr"/>
            <a:r>
              <a:rPr lang="en-US" sz="2400">
                <a:solidFill>
                  <a:schemeClr val="bg1"/>
                </a:solidFill>
              </a:rPr>
              <a:t>Consistency</a:t>
            </a:r>
          </a:p>
          <a:p>
            <a:pPr marL="0" lvl="2" algn="ctr"/>
            <a:r>
              <a:rPr lang="en-US" sz="2400">
                <a:solidFill>
                  <a:schemeClr val="bg1"/>
                </a:solidFill>
              </a:rPr>
              <a:t>Frequency</a:t>
            </a:r>
          </a:p>
          <a:p>
            <a:pPr marL="0" lvl="2" algn="ctr"/>
            <a:r>
              <a:rPr lang="en-US" sz="2400">
                <a:solidFill>
                  <a:schemeClr val="bg1"/>
                </a:solidFill>
              </a:rPr>
              <a:t>Safe</a:t>
            </a:r>
          </a:p>
          <a:p>
            <a:pPr marL="0" lvl="2"/>
            <a:r>
              <a:rPr lang="en-US" sz="2400">
                <a:solidFill>
                  <a:schemeClr val="bg1"/>
                </a:solidFill>
              </a:rPr>
              <a:t>Breastfeeding</a:t>
            </a:r>
          </a:p>
          <a:p>
            <a:pPr marL="0" lvl="2"/>
            <a:r>
              <a:rPr lang="en-US" sz="2400">
                <a:solidFill>
                  <a:schemeClr val="bg1"/>
                </a:solidFill>
              </a:rPr>
              <a:t>Complementary feeding</a:t>
            </a:r>
          </a:p>
          <a:p>
            <a:pPr algn="ctr" eaLnBrk="1" hangingPunct="1">
              <a:spcBef>
                <a:spcPct val="20000"/>
              </a:spcBef>
              <a:buClr>
                <a:schemeClr val="tx1"/>
              </a:buClr>
              <a:buFont typeface="Times" pitchFamily="1" charset="0"/>
              <a:buNone/>
              <a:defRPr/>
            </a:pPr>
            <a:endParaRPr lang="en-US" b="1">
              <a:solidFill>
                <a:schemeClr val="bg1"/>
              </a:solidFill>
            </a:endParaRPr>
          </a:p>
        </p:txBody>
      </p:sp>
      <p:sp>
        <p:nvSpPr>
          <p:cNvPr id="9" name="Rectangle 19"/>
          <p:cNvSpPr>
            <a:spLocks noChangeArrowheads="1"/>
          </p:cNvSpPr>
          <p:nvPr/>
        </p:nvSpPr>
        <p:spPr bwMode="auto">
          <a:xfrm>
            <a:off x="7980365" y="1267885"/>
            <a:ext cx="2014538" cy="852810"/>
          </a:xfrm>
          <a:prstGeom prst="rect">
            <a:avLst/>
          </a:prstGeom>
          <a:solidFill>
            <a:srgbClr val="FF99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ctr" eaLnBrk="0" hangingPunct="0"/>
            <a:r>
              <a:rPr lang="en-US" sz="2000" b="1">
                <a:solidFill>
                  <a:schemeClr val="bg1"/>
                </a:solidFill>
                <a:cs typeface="Arial" pitchFamily="34" charset="0"/>
              </a:rPr>
              <a:t>Burden of Disease</a:t>
            </a:r>
            <a:endParaRPr lang="en-US" b="1">
              <a:solidFill>
                <a:schemeClr val="bg1"/>
              </a:solidFill>
              <a:cs typeface="Arial" pitchFamily="34" charset="0"/>
            </a:endParaRPr>
          </a:p>
        </p:txBody>
      </p:sp>
      <p:sp>
        <p:nvSpPr>
          <p:cNvPr id="10" name="Oval 9"/>
          <p:cNvSpPr/>
          <p:nvPr/>
        </p:nvSpPr>
        <p:spPr>
          <a:xfrm>
            <a:off x="7381875" y="2229603"/>
            <a:ext cx="3124200" cy="4491873"/>
          </a:xfrm>
          <a:prstGeom prst="ellipse">
            <a:avLst/>
          </a:prstGeom>
          <a:solidFill>
            <a:schemeClr val="accent5"/>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spcBef>
                <a:spcPct val="20000"/>
              </a:spcBef>
              <a:buClr>
                <a:schemeClr val="tx1"/>
              </a:buClr>
              <a:buFont typeface="Times" pitchFamily="1" charset="0"/>
              <a:buNone/>
              <a:defRPr/>
            </a:pPr>
            <a:r>
              <a:rPr lang="en-US" sz="2400" b="1">
                <a:solidFill>
                  <a:schemeClr val="bg1"/>
                </a:solidFill>
              </a:rPr>
              <a:t>Diarrhea</a:t>
            </a:r>
          </a:p>
          <a:p>
            <a:pPr algn="ctr" eaLnBrk="1" hangingPunct="1">
              <a:spcBef>
                <a:spcPct val="20000"/>
              </a:spcBef>
              <a:buClr>
                <a:schemeClr val="tx1"/>
              </a:buClr>
              <a:buFont typeface="Times" pitchFamily="1" charset="0"/>
              <a:buNone/>
              <a:defRPr/>
            </a:pPr>
            <a:r>
              <a:rPr lang="en-US" sz="2400" b="1">
                <a:solidFill>
                  <a:schemeClr val="bg1"/>
                </a:solidFill>
              </a:rPr>
              <a:t>Acute Respiratory Infections</a:t>
            </a:r>
          </a:p>
          <a:p>
            <a:pPr algn="ctr" eaLnBrk="1" hangingPunct="1">
              <a:spcBef>
                <a:spcPct val="20000"/>
              </a:spcBef>
              <a:buClr>
                <a:schemeClr val="tx1"/>
              </a:buClr>
              <a:buFont typeface="Times" pitchFamily="1" charset="0"/>
              <a:buNone/>
              <a:defRPr/>
            </a:pPr>
            <a:r>
              <a:rPr lang="en-US" sz="2400" b="1">
                <a:solidFill>
                  <a:schemeClr val="bg1"/>
                </a:solidFill>
              </a:rPr>
              <a:t>Measles </a:t>
            </a:r>
          </a:p>
          <a:p>
            <a:pPr algn="ctr" eaLnBrk="1" hangingPunct="1">
              <a:spcBef>
                <a:spcPct val="20000"/>
              </a:spcBef>
              <a:buClr>
                <a:schemeClr val="tx1"/>
              </a:buClr>
              <a:buFont typeface="Times" pitchFamily="1" charset="0"/>
              <a:buNone/>
              <a:defRPr/>
            </a:pPr>
            <a:r>
              <a:rPr lang="en-US" sz="2400" b="1">
                <a:solidFill>
                  <a:schemeClr val="bg1"/>
                </a:solidFill>
              </a:rPr>
              <a:t>Malaria</a:t>
            </a:r>
          </a:p>
        </p:txBody>
      </p:sp>
    </p:spTree>
    <p:extLst>
      <p:ext uri="{BB962C8B-B14F-4D97-AF65-F5344CB8AC3E}">
        <p14:creationId xmlns:p14="http://schemas.microsoft.com/office/powerpoint/2010/main" val="6977275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2000" fill="hold"/>
                                        <p:tgtEl>
                                          <p:spTgt spid="7"/>
                                        </p:tgtEl>
                                        <p:attrNameLst>
                                          <p:attrName>ppt_x</p:attrName>
                                        </p:attrNameLst>
                                      </p:cBhvr>
                                      <p:tavLst>
                                        <p:tav tm="0">
                                          <p:val>
                                            <p:strVal val="#ppt_x"/>
                                          </p:val>
                                        </p:tav>
                                        <p:tav tm="100000">
                                          <p:val>
                                            <p:strVal val="#ppt_x"/>
                                          </p:val>
                                        </p:tav>
                                      </p:tavLst>
                                    </p:anim>
                                    <p:anim calcmode="lin" valueType="num">
                                      <p:cBhvr additive="base">
                                        <p:cTn id="8" dur="2000" fill="hold"/>
                                        <p:tgtEl>
                                          <p:spTgt spid="7"/>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1" fill="hold" grpId="0" nodeType="clickEffect">
                                  <p:stCondLst>
                                    <p:cond delay="0"/>
                                  </p:stCondLst>
                                  <p:childTnLst>
                                    <p:set>
                                      <p:cBhvr>
                                        <p:cTn id="12" dur="1" fill="hold">
                                          <p:stCondLst>
                                            <p:cond delay="0"/>
                                          </p:stCondLst>
                                        </p:cTn>
                                        <p:tgtEl>
                                          <p:spTgt spid="10"/>
                                        </p:tgtEl>
                                        <p:attrNameLst>
                                          <p:attrName>style.visibility</p:attrName>
                                        </p:attrNameLst>
                                      </p:cBhvr>
                                      <p:to>
                                        <p:strVal val="visible"/>
                                      </p:to>
                                    </p:set>
                                    <p:anim calcmode="lin" valueType="num">
                                      <p:cBhvr additive="base">
                                        <p:cTn id="13" dur="2000" fill="hold"/>
                                        <p:tgtEl>
                                          <p:spTgt spid="10"/>
                                        </p:tgtEl>
                                        <p:attrNameLst>
                                          <p:attrName>ppt_x</p:attrName>
                                        </p:attrNameLst>
                                      </p:cBhvr>
                                      <p:tavLst>
                                        <p:tav tm="0">
                                          <p:val>
                                            <p:strVal val="#ppt_x"/>
                                          </p:val>
                                        </p:tav>
                                        <p:tav tm="100000">
                                          <p:val>
                                            <p:strVal val="#ppt_x"/>
                                          </p:val>
                                        </p:tav>
                                      </p:tavLst>
                                    </p:anim>
                                    <p:anim calcmode="lin" valueType="num">
                                      <p:cBhvr additive="base">
                                        <p:cTn id="14" dur="2000" fill="hold"/>
                                        <p:tgtEl>
                                          <p:spTgt spid="10"/>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0"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8D70B121-56F4-4848-B38B-182089D909F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321564" y="320040"/>
            <a:ext cx="11548872" cy="6217920"/>
          </a:xfrm>
          <a:prstGeom prst="rect">
            <a:avLst/>
          </a:prstGeom>
          <a:solidFill>
            <a:schemeClr val="tx1">
              <a:alpha val="8000"/>
            </a:schemeClr>
          </a:solidFill>
          <a:ln w="127000" cap="sq"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AAFE931D-2E44-4D7C-88EC-4A8658A3C692}"/>
              </a:ext>
            </a:extLst>
          </p:cNvPr>
          <p:cNvSpPr>
            <a:spLocks noGrp="1"/>
          </p:cNvSpPr>
          <p:nvPr>
            <p:ph type="title"/>
          </p:nvPr>
        </p:nvSpPr>
        <p:spPr>
          <a:xfrm>
            <a:off x="838200" y="963877"/>
            <a:ext cx="3494362" cy="4930246"/>
          </a:xfrm>
        </p:spPr>
        <p:txBody>
          <a:bodyPr>
            <a:normAutofit/>
          </a:bodyPr>
          <a:lstStyle/>
          <a:p>
            <a:pPr algn="r"/>
            <a:r>
              <a:rPr lang="en-US" sz="3700">
                <a:solidFill>
                  <a:schemeClr val="accent1"/>
                </a:solidFill>
              </a:rPr>
              <a:t>Analysis framework: 2)Emergency and recovery CVA and Immediate drivers / determinants – nutrition specific interventions</a:t>
            </a:r>
          </a:p>
        </p:txBody>
      </p:sp>
      <p:cxnSp>
        <p:nvCxnSpPr>
          <p:cNvPr id="10" name="Straight Connector 9">
            <a:extLst>
              <a:ext uri="{FF2B5EF4-FFF2-40B4-BE49-F238E27FC236}">
                <a16:creationId xmlns:a16="http://schemas.microsoft.com/office/drawing/2014/main" id="{2D72A2C9-F3CA-4216-8BAD-FA4C970C3C4E}"/>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654296" y="2057400"/>
            <a:ext cx="0" cy="2743200"/>
          </a:xfrm>
          <a:prstGeom prst="line">
            <a:avLst/>
          </a:prstGeom>
          <a:ln w="1905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id="{F086DCA6-0294-4E29-BB90-B4A5EEC108E4}"/>
              </a:ext>
            </a:extLst>
          </p:cNvPr>
          <p:cNvSpPr>
            <a:spLocks noGrp="1"/>
          </p:cNvSpPr>
          <p:nvPr>
            <p:ph idx="1"/>
          </p:nvPr>
        </p:nvSpPr>
        <p:spPr>
          <a:xfrm>
            <a:off x="4976031" y="963877"/>
            <a:ext cx="6377769" cy="4930246"/>
          </a:xfrm>
        </p:spPr>
        <p:txBody>
          <a:bodyPr anchor="ctr">
            <a:normAutofit/>
          </a:bodyPr>
          <a:lstStyle/>
          <a:p>
            <a:r>
              <a:rPr lang="en-US" sz="2400" dirty="0"/>
              <a:t>Use of cash to address inadequate child dietary intake: cash transfer (instead of food distribution) to protect blanket feeding; fresh food vouchers, etc.</a:t>
            </a:r>
          </a:p>
          <a:p>
            <a:r>
              <a:rPr lang="en-US" sz="2400" dirty="0"/>
              <a:t>Use of cash to address burden of disease: vouchers, targeted unconditional cash, multipurpose cash to address financial barriers to access, other barriers, as per the Global health Cluster flowchart</a:t>
            </a:r>
          </a:p>
          <a:p>
            <a:endParaRPr lang="en-US" sz="2400" dirty="0"/>
          </a:p>
        </p:txBody>
      </p:sp>
    </p:spTree>
    <p:extLst>
      <p:ext uri="{BB962C8B-B14F-4D97-AF65-F5344CB8AC3E}">
        <p14:creationId xmlns:p14="http://schemas.microsoft.com/office/powerpoint/2010/main" val="137070111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981200" y="1447800"/>
            <a:ext cx="8229600" cy="5029200"/>
          </a:xfrm>
          <a:ln>
            <a:noFill/>
          </a:ln>
        </p:spPr>
        <p:txBody>
          <a:bodyPr>
            <a:normAutofit lnSpcReduction="10000"/>
          </a:bodyPr>
          <a:lstStyle/>
          <a:p>
            <a:r>
              <a:rPr lang="en-US" dirty="0"/>
              <a:t>Food Insecurity (poor access to markets, poor availability of a variety of food, </a:t>
            </a:r>
            <a:r>
              <a:rPr lang="en-GB" dirty="0"/>
              <a:t>lack of access to appropriate weaning foods, </a:t>
            </a:r>
            <a:r>
              <a:rPr lang="en-US" dirty="0"/>
              <a:t>poor production of own crops)</a:t>
            </a:r>
          </a:p>
          <a:p>
            <a:r>
              <a:rPr lang="en-US" dirty="0">
                <a:cs typeface="Arial" pitchFamily="34" charset="0"/>
              </a:rPr>
              <a:t>Social and Family Care-Practices (</a:t>
            </a:r>
            <a:r>
              <a:rPr lang="en-US" dirty="0"/>
              <a:t>Optimal infant and young child feeding practices, Health seeking behaviors, Psycho-social support)</a:t>
            </a:r>
          </a:p>
          <a:p>
            <a:r>
              <a:rPr lang="en-US" dirty="0"/>
              <a:t>Public Health Services (access to health facilities and services, appropriate and timely curative care, routine preventative care for children and pregnant and lactating women especially during emergencies)</a:t>
            </a:r>
          </a:p>
          <a:p>
            <a:r>
              <a:rPr lang="en-US" dirty="0"/>
              <a:t>WASH (access to clean water for humans, hygienic  environment, sanitation, distance to water source)</a:t>
            </a:r>
          </a:p>
          <a:p>
            <a:endParaRPr lang="en-US" dirty="0"/>
          </a:p>
          <a:p>
            <a:endParaRPr lang="en-US" dirty="0"/>
          </a:p>
        </p:txBody>
      </p:sp>
      <p:sp>
        <p:nvSpPr>
          <p:cNvPr id="4" name="Title 1"/>
          <p:cNvSpPr>
            <a:spLocks noGrp="1"/>
          </p:cNvSpPr>
          <p:nvPr>
            <p:ph type="title"/>
          </p:nvPr>
        </p:nvSpPr>
        <p:spPr>
          <a:xfrm>
            <a:off x="1981200" y="274638"/>
            <a:ext cx="8229600" cy="868362"/>
          </a:xfrm>
          <a:ln>
            <a:noFill/>
          </a:ln>
        </p:spPr>
        <p:txBody>
          <a:bodyPr/>
          <a:lstStyle/>
          <a:p>
            <a:r>
              <a:rPr lang="en-US" b="1" dirty="0"/>
              <a:t>Underlying Drivers/Determinants</a:t>
            </a:r>
          </a:p>
        </p:txBody>
      </p:sp>
    </p:spTree>
    <p:extLst>
      <p:ext uri="{BB962C8B-B14F-4D97-AF65-F5344CB8AC3E}">
        <p14:creationId xmlns:p14="http://schemas.microsoft.com/office/powerpoint/2010/main" val="509567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additive="base">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 calcmode="lin" valueType="num">
                                      <p:cBhvr additive="base">
                                        <p:cTn id="19"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2" end="2"/>
                                            </p:txEl>
                                          </p:spTgt>
                                        </p:tgtEl>
                                        <p:attrNameLst>
                                          <p:attrName>style.visibility</p:attrName>
                                        </p:attrNameLst>
                                      </p:cBhvr>
                                      <p:to>
                                        <p:strVal val="visible"/>
                                      </p:to>
                                    </p:set>
                                    <p:anim calcmode="lin" valueType="num">
                                      <p:cBhvr additive="base">
                                        <p:cTn id="25"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3" end="3"/>
                                            </p:txEl>
                                          </p:spTgt>
                                        </p:tgtEl>
                                        <p:attrNameLst>
                                          <p:attrName>style.visibility</p:attrName>
                                        </p:attrNameLst>
                                      </p:cBhvr>
                                      <p:to>
                                        <p:strVal val="visible"/>
                                      </p:to>
                                    </p:set>
                                    <p:anim calcmode="lin" valueType="num">
                                      <p:cBhvr additive="base">
                                        <p:cTn id="31"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8D70B121-56F4-4848-B38B-182089D909F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321564" y="320040"/>
            <a:ext cx="11548872" cy="6217920"/>
          </a:xfrm>
          <a:prstGeom prst="rect">
            <a:avLst/>
          </a:prstGeom>
          <a:solidFill>
            <a:schemeClr val="tx1">
              <a:alpha val="8000"/>
            </a:schemeClr>
          </a:solidFill>
          <a:ln w="127000" cap="sq"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FCB7DB22-0AFC-4BC4-93CE-042C9D20BCF5}"/>
              </a:ext>
            </a:extLst>
          </p:cNvPr>
          <p:cNvSpPr>
            <a:spLocks noGrp="1"/>
          </p:cNvSpPr>
          <p:nvPr>
            <p:ph type="title"/>
          </p:nvPr>
        </p:nvSpPr>
        <p:spPr>
          <a:xfrm>
            <a:off x="838200" y="963877"/>
            <a:ext cx="3494362" cy="4930246"/>
          </a:xfrm>
        </p:spPr>
        <p:txBody>
          <a:bodyPr>
            <a:normAutofit/>
          </a:bodyPr>
          <a:lstStyle/>
          <a:p>
            <a:pPr algn="r"/>
            <a:r>
              <a:rPr lang="en-US" sz="3400">
                <a:solidFill>
                  <a:schemeClr val="accent1"/>
                </a:solidFill>
              </a:rPr>
              <a:t>Analysis framework: 3) Emergency and recovery CVA and underlying drivers / determinants – nutrition sensitive interventions</a:t>
            </a:r>
          </a:p>
        </p:txBody>
      </p:sp>
      <p:cxnSp>
        <p:nvCxnSpPr>
          <p:cNvPr id="10" name="Straight Connector 9">
            <a:extLst>
              <a:ext uri="{FF2B5EF4-FFF2-40B4-BE49-F238E27FC236}">
                <a16:creationId xmlns:a16="http://schemas.microsoft.com/office/drawing/2014/main" id="{2D72A2C9-F3CA-4216-8BAD-FA4C970C3C4E}"/>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654296" y="2057400"/>
            <a:ext cx="0" cy="2743200"/>
          </a:xfrm>
          <a:prstGeom prst="line">
            <a:avLst/>
          </a:prstGeom>
          <a:ln w="1905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id="{E9507C7C-F59C-45DC-96F6-5CC344536681}"/>
              </a:ext>
            </a:extLst>
          </p:cNvPr>
          <p:cNvSpPr>
            <a:spLocks noGrp="1"/>
          </p:cNvSpPr>
          <p:nvPr>
            <p:ph idx="1"/>
          </p:nvPr>
        </p:nvSpPr>
        <p:spPr>
          <a:xfrm>
            <a:off x="4976031" y="963877"/>
            <a:ext cx="6377769" cy="4930246"/>
          </a:xfrm>
        </p:spPr>
        <p:txBody>
          <a:bodyPr anchor="ctr">
            <a:normAutofit lnSpcReduction="10000"/>
          </a:bodyPr>
          <a:lstStyle/>
          <a:p>
            <a:endParaRPr lang="en-US" sz="2400" dirty="0"/>
          </a:p>
          <a:p>
            <a:endParaRPr lang="en-US" sz="2400" dirty="0"/>
          </a:p>
          <a:p>
            <a:r>
              <a:rPr lang="en-US" sz="2400" dirty="0"/>
              <a:t>Food security: for example, cash or vouchers for seeds, agricultural tools, to improve availability of a variety of foods, and productivity of own crops;</a:t>
            </a:r>
          </a:p>
          <a:p>
            <a:r>
              <a:rPr lang="en-US" sz="2400" dirty="0"/>
              <a:t>Health: vouchers, targeted unconditional cash, multipurpose cash, as per the flowchart of the Global Health Cluster, to support access to health, including preventative care;</a:t>
            </a:r>
          </a:p>
          <a:p>
            <a:r>
              <a:rPr lang="en-US" sz="2400" dirty="0"/>
              <a:t>WASH: CVA to improve access to water, sanitation, hygiene items; a field that is studied as we speak; knowledge still needs to be systematized.</a:t>
            </a:r>
          </a:p>
          <a:p>
            <a:endParaRPr lang="en-US" sz="2400" dirty="0"/>
          </a:p>
          <a:p>
            <a:endParaRPr lang="en-US" sz="2400" dirty="0"/>
          </a:p>
          <a:p>
            <a:endParaRPr lang="en-US" sz="2400" dirty="0"/>
          </a:p>
          <a:p>
            <a:endParaRPr lang="en-US" sz="2400" dirty="0"/>
          </a:p>
        </p:txBody>
      </p:sp>
    </p:spTree>
    <p:extLst>
      <p:ext uri="{BB962C8B-B14F-4D97-AF65-F5344CB8AC3E}">
        <p14:creationId xmlns:p14="http://schemas.microsoft.com/office/powerpoint/2010/main" val="279184214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1063</TotalTime>
  <Words>1340</Words>
  <Application>Microsoft Office PowerPoint</Application>
  <PresentationFormat>Widescreen</PresentationFormat>
  <Paragraphs>95</Paragraphs>
  <Slides>12</Slides>
  <Notes>12</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12</vt:i4>
      </vt:variant>
    </vt:vector>
  </HeadingPairs>
  <TitlesOfParts>
    <vt:vector size="17" baseType="lpstr">
      <vt:lpstr>Arial</vt:lpstr>
      <vt:lpstr>Calibri</vt:lpstr>
      <vt:lpstr>Calibri Light</vt:lpstr>
      <vt:lpstr>Times</vt:lpstr>
      <vt:lpstr>Office Theme</vt:lpstr>
      <vt:lpstr>Cash and Voucher Assistance (CVA) for Nutrition</vt:lpstr>
      <vt:lpstr>Recap of points from the 2018 GNC Annual Meeting</vt:lpstr>
      <vt:lpstr>What are we talking about? - Analysis Framework</vt:lpstr>
      <vt:lpstr>Analysis framework: 1) Emergency CVA to support treatment of maternal and child undernutrition</vt:lpstr>
      <vt:lpstr>CVA to support access to treatment of malnutrition and of disease in general</vt:lpstr>
      <vt:lpstr>Immediate Drivers/Determinants</vt:lpstr>
      <vt:lpstr>Analysis framework: 2)Emergency and recovery CVA and Immediate drivers / determinants – nutrition specific interventions</vt:lpstr>
      <vt:lpstr>Underlying Drivers/Determinants</vt:lpstr>
      <vt:lpstr>Analysis framework: 3) Emergency and recovery CVA and underlying drivers / determinants – nutrition sensitive interventions</vt:lpstr>
      <vt:lpstr>Existing resources / initiatives and ongoing work </vt:lpstr>
      <vt:lpstr>Way forward</vt:lpstr>
      <vt:lpstr>Thank you!</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Dana Truhlarova Cristescu</dc:creator>
  <cp:lastModifiedBy>Dana Truhlarova Cristescu</cp:lastModifiedBy>
  <cp:revision>129</cp:revision>
  <dcterms:created xsi:type="dcterms:W3CDTF">2019-06-19T12:48:23Z</dcterms:created>
  <dcterms:modified xsi:type="dcterms:W3CDTF">2019-07-03T12:17:07Z</dcterms:modified>
</cp:coreProperties>
</file>