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15"/>
  </p:notesMasterIdLst>
  <p:sldIdLst>
    <p:sldId id="470" r:id="rId6"/>
    <p:sldId id="467" r:id="rId7"/>
    <p:sldId id="466" r:id="rId8"/>
    <p:sldId id="473" r:id="rId9"/>
    <p:sldId id="474" r:id="rId10"/>
    <p:sldId id="475" r:id="rId11"/>
    <p:sldId id="468" r:id="rId12"/>
    <p:sldId id="472" r:id="rId13"/>
    <p:sldId id="4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616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B2D7-C38B-4AC1-BA03-78B37C3AAD6A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2CABCE-F2DA-462B-87AD-AC66BB325D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509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F0791-8DD8-4555-B99A-7511A9BABCF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125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059BF-C087-4A91-AA32-46F037F1EC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1EC350-9D82-4938-9896-888C257D7A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926DED-A936-4A2C-ABA0-4F09164A6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7E512-F8B1-485C-885D-412992D54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43224-95AA-41C8-B07A-9232E4F3C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17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A34A1-6E3E-4889-9F58-4A2638867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D3FA43-2B96-492F-8216-015CE8F2C5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609E82-54A1-4622-BB34-5F1651492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F91921-FA68-46C9-A014-544CE90D6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D6DD69-8801-4ECD-A319-9BBC4AE1F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97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086372-D68E-4D48-A585-448BCC28EF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FE4796-FD5E-4A90-82AA-D8D29E3B6D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2331C4-7854-4FBD-AE35-AE88A2D0C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F235F1-CAC1-40CC-A2FC-2096237F6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034E40-5C38-4E31-93AA-672206E4C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6916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t" anchorCtr="0">
            <a:noAutofit/>
          </a:bodyPr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2596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22276"/>
            <a:ext cx="7772400" cy="763588"/>
          </a:xfrm>
        </p:spPr>
        <p:txBody>
          <a:bodyPr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53331"/>
            <a:ext cx="10515600" cy="4351338"/>
          </a:xfrm>
        </p:spPr>
        <p:txBody>
          <a:bodyPr anchor="t" anchorCtr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FF8CCB-6D89-0946-A8CA-92B5E805EC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633760"/>
            <a:ext cx="121920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8487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4952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320676"/>
            <a:ext cx="10515600" cy="622300"/>
          </a:xfrm>
        </p:spPr>
        <p:txBody>
          <a:bodyPr anchor="t" anchorCtr="0">
            <a:no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823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3507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1422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0225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617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70FC8-C46D-4993-956E-FC2393A14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1CE17E-699E-455F-A5BC-B048133DBF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5324A1-2195-4995-885C-4A87275C5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6A0B3-1B15-4B94-86A8-5A2EF377E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367B45-08F4-4F0B-947E-55E5CF4A9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0803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1692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0479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666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889B2-6F02-47C7-B3F7-10AD7A188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6193AC-2903-4D6B-90C6-52A9532F0D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7720BE-A77B-4BC0-88FC-4D50E3020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AB9775-8241-4337-BD0C-F72FF9068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83FD7B-680A-4458-9794-2906C8230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582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B10CD-249D-404B-804B-110AB9B10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C5A66D-9189-440E-9611-6F7C11A0F6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34FD2B-7263-493B-B6A0-391720A01B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059CF5-0CD3-4443-BB63-0F7BED262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F9F408-F1FB-41D5-8400-A6BCC6C61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EE61AF-2E03-4CCA-8EAD-FD7BB1FF8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265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7930B-FDBB-480A-8777-1C3F03F3A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66633F-F5A1-4EF0-A5CF-5E1580356B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0BBE2B-E60D-4C39-9C1A-144613B35A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C1F36E-5F3C-40C4-A445-CE4C681CBC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302E98-1DAF-44F2-8B35-8CC0C293FA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1F9661-2702-4CA1-86D5-DC575EEC9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ED3350-FEC2-4AF2-9960-ACDD5B37B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EA09BC-06A9-4B91-B0D7-71F2D4BA5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901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CC26E-C4B3-4EC0-BC34-61CE6F88E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BFC8BB-6D04-4626-866D-2B8F3673A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A19A6B-6C08-44B9-A0BD-E74E095F5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4F4584-7F98-483F-9382-8AA49B539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18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4B3804-CBAD-49B6-A62E-DFEDC8841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023DE0-B34B-46B6-A1C2-FC1A02054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A03AB3-4AAD-4966-877E-38CE3AA66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541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BAB85-6DAE-43AD-AE36-88FD35D0C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96885C-E971-4375-9182-A808CD6178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D1B7AD-F8BC-444B-A5B2-2FA6388D38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D9D7F4-15DF-48C7-A951-4F2B5383B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575549-1603-46FA-8470-E90DAA412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3255FB-796D-46DE-80A9-456EE9F5F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993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51EE4-EED5-4BC3-9469-599075E4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B09076-E7E3-4481-B3F1-2DFD8DA604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2A452D-C238-4C13-941E-4319C791F1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4227B3-1F79-49C6-B53B-CEFC44826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181C2A-15F3-40BD-8235-434C50EF4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A0E474-0F9A-4CD9-8D5C-55A424268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124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27E498-7BAE-4291-AE49-70A0405E0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E82C3-B733-4C7C-9F8B-205DEFF5CF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9167D5-951A-47CC-AE5B-F3583B944C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3485D-C978-4ACF-8B4C-1EC2F593F862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CCBF6-8923-487F-9E60-EAB370E309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841E8-BB9E-402E-A9C8-5F87CC5D46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011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713" y="32067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14B6D-6683-4304-976A-C8F761CE0F17}" type="datetimeFigureOut">
              <a:rPr lang="en-US" smtClean="0"/>
              <a:t>7/4/2019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860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2057399" y="3429000"/>
            <a:ext cx="7522326" cy="5031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>
                <a:solidFill>
                  <a:srgbClr val="EC6742"/>
                </a:solidFill>
              </a:rPr>
              <a:t>Advice.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>
                <a:solidFill>
                  <a:srgbClr val="BAD36A"/>
                </a:solidFill>
              </a:rPr>
              <a:t>Guidance.</a:t>
            </a:r>
            <a:r>
              <a:rPr lang="en-US" sz="3200" b="1" dirty="0">
                <a:solidFill>
                  <a:srgbClr val="0000FF"/>
                </a:solidFill>
              </a:rPr>
              <a:t> </a:t>
            </a:r>
            <a:r>
              <a:rPr lang="en-US" sz="3200" b="1" dirty="0">
                <a:solidFill>
                  <a:srgbClr val="FBC267"/>
                </a:solidFill>
              </a:rPr>
              <a:t>Expertise.</a:t>
            </a:r>
            <a:r>
              <a:rPr lang="en-US" sz="3200" b="1" dirty="0">
                <a:solidFill>
                  <a:srgbClr val="0000FF"/>
                </a:solidFill>
              </a:rPr>
              <a:t> </a:t>
            </a:r>
            <a:r>
              <a:rPr lang="en-US" sz="3200" b="1" dirty="0">
                <a:solidFill>
                  <a:srgbClr val="89CDD3"/>
                </a:solidFill>
              </a:rPr>
              <a:t>Learning.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36831D-BB02-9C41-A424-F491C721C9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608" y="6643996"/>
            <a:ext cx="12192000" cy="2413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1B001A2-8B3A-4439-8E4F-5334E6EF5493}"/>
              </a:ext>
            </a:extLst>
          </p:cNvPr>
          <p:cNvSpPr/>
          <p:nvPr/>
        </p:nvSpPr>
        <p:spPr>
          <a:xfrm>
            <a:off x="820185" y="1741634"/>
            <a:ext cx="9996755" cy="171895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75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4400" b="1" dirty="0">
                <a:solidFill>
                  <a:srgbClr val="FF6600"/>
                </a:solidFill>
              </a:rPr>
              <a:t>Global Technical Assistance Mechanism </a:t>
            </a:r>
            <a:r>
              <a:rPr lang="en-US" sz="4400" b="1" i="1" dirty="0">
                <a:solidFill>
                  <a:srgbClr val="FF6600"/>
                </a:solidFill>
              </a:rPr>
              <a:t>for</a:t>
            </a:r>
            <a:r>
              <a:rPr lang="en-US" sz="4400" b="1" dirty="0">
                <a:solidFill>
                  <a:srgbClr val="FF6600"/>
                </a:solidFill>
              </a:rPr>
              <a:t> Nutrition</a:t>
            </a:r>
            <a:endParaRPr lang="en-US" sz="4400" b="1" dirty="0">
              <a:solidFill>
                <a:srgbClr val="FF6600"/>
              </a:solidFill>
              <a:ea typeface="+mj-ea"/>
              <a:cs typeface="+mj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C4DFC3-037F-44AE-A1A1-6B290D2C5029}"/>
              </a:ext>
            </a:extLst>
          </p:cNvPr>
          <p:cNvSpPr/>
          <p:nvPr/>
        </p:nvSpPr>
        <p:spPr>
          <a:xfrm>
            <a:off x="3836194" y="5464518"/>
            <a:ext cx="78037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Franklin Gothic Medium" panose="020B0603020102020204"/>
                <a:ea typeface="MS PGothic" panose="020B0600070205080204" pitchFamily="34" charset="-128"/>
                <a:cs typeface="+mj-cs"/>
              </a:rPr>
              <a:t>GNC Annual Meeting Preparations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52394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5BBCA-0B9E-4870-978B-5EC1BFBAD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623" y="153745"/>
            <a:ext cx="11423570" cy="763588"/>
          </a:xfrm>
        </p:spPr>
        <p:txBody>
          <a:bodyPr/>
          <a:lstStyle/>
          <a:p>
            <a:r>
              <a:rPr lang="en-US" b="1" dirty="0">
                <a:solidFill>
                  <a:srgbClr val="FF6600"/>
                </a:solidFill>
                <a:ea typeface="MS PGothic" panose="020B0600070205080204" pitchFamily="34" charset="-128"/>
              </a:rPr>
              <a:t>Overall GTAM Presentation – what is the focus? </a:t>
            </a:r>
            <a:br>
              <a:rPr lang="en-US" dirty="0">
                <a:solidFill>
                  <a:srgbClr val="FF6600"/>
                </a:solidFill>
              </a:rPr>
            </a:br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368F386-B067-40F6-ACB3-8FADB04F9984}"/>
              </a:ext>
            </a:extLst>
          </p:cNvPr>
          <p:cNvSpPr/>
          <p:nvPr/>
        </p:nvSpPr>
        <p:spPr>
          <a:xfrm>
            <a:off x="437322" y="1242463"/>
            <a:ext cx="11595652" cy="4281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0020" marR="0" lvl="1" indent="-160020" fontAlgn="auto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sz="2800" b="1" dirty="0">
                <a:solidFill>
                  <a:prstClr val="black"/>
                </a:solidFill>
              </a:rPr>
              <a:t>What is the status of the GTAM (progress, achievements, challenges) -Ruth</a:t>
            </a:r>
          </a:p>
          <a:p>
            <a:pPr marL="0" marR="0" lvl="1" fontAlgn="auto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tabLst/>
              <a:defRPr/>
            </a:pPr>
            <a:endParaRPr lang="en-US" sz="2800" b="1" dirty="0">
              <a:solidFill>
                <a:prstClr val="black"/>
              </a:solidFill>
            </a:endParaRPr>
          </a:p>
          <a:p>
            <a:pPr marL="160020" marR="0" lvl="1" indent="-160020" fontAlgn="auto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sz="2800" b="1" dirty="0">
                <a:solidFill>
                  <a:prstClr val="black"/>
                </a:solidFill>
              </a:rPr>
              <a:t>Launch the GTAM website (70% done) Ruth/Juliane</a:t>
            </a:r>
          </a:p>
          <a:p>
            <a:pPr marL="160020" marR="0" lvl="1" indent="-160020" fontAlgn="auto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endParaRPr lang="en-US" sz="2800" b="1" dirty="0">
              <a:solidFill>
                <a:prstClr val="black"/>
              </a:solidFill>
            </a:endParaRPr>
          </a:p>
          <a:p>
            <a:pPr marL="160020" indent="-160020">
              <a:lnSpc>
                <a:spcPts val="2300"/>
              </a:lnSpc>
              <a:spcAft>
                <a:spcPts val="1200"/>
              </a:spcAft>
              <a:buClr>
                <a:srgbClr val="FF6600"/>
              </a:buClr>
              <a:buFont typeface="Wingdings" pitchFamily="2" charset="2"/>
              <a:buChar char="§"/>
              <a:defRPr/>
            </a:pPr>
            <a:r>
              <a:rPr lang="en-US" sz="2800" b="1" dirty="0">
                <a:solidFill>
                  <a:prstClr val="black"/>
                </a:solidFill>
              </a:rPr>
              <a:t>What are the priority technical areas based on various reviews – baseline survey(Isabelle)</a:t>
            </a:r>
          </a:p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3014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5BBCA-0B9E-4870-978B-5EC1BFBAD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622" y="153745"/>
            <a:ext cx="10580115" cy="763588"/>
          </a:xfrm>
        </p:spPr>
        <p:txBody>
          <a:bodyPr/>
          <a:lstStyle/>
          <a:p>
            <a:r>
              <a:rPr lang="en-US" b="1" dirty="0">
                <a:solidFill>
                  <a:srgbClr val="FF6600"/>
                </a:solidFill>
                <a:ea typeface="MS PGothic" panose="020B0600070205080204" pitchFamily="34" charset="-128"/>
              </a:rPr>
              <a:t>GTWGs Presentations – what is the focus? </a:t>
            </a:r>
            <a:br>
              <a:rPr lang="en-US" dirty="0">
                <a:solidFill>
                  <a:srgbClr val="FF6600"/>
                </a:solidFill>
              </a:rPr>
            </a:br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368F386-B067-40F6-ACB3-8FADB04F9984}"/>
              </a:ext>
            </a:extLst>
          </p:cNvPr>
          <p:cNvSpPr/>
          <p:nvPr/>
        </p:nvSpPr>
        <p:spPr>
          <a:xfrm>
            <a:off x="437322" y="1242463"/>
            <a:ext cx="11595652" cy="4127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What is the status of the GTWG – who are the members/ chairs and status and working modality with GTAM</a:t>
            </a:r>
          </a:p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Priority technical needs being addressed by GTWG with GTAM and timelines including resources </a:t>
            </a:r>
          </a:p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GTWG workplan</a:t>
            </a:r>
          </a:p>
          <a:p>
            <a:pPr marL="0" marR="0" lvl="0" indent="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Tx/>
              <a:buNone/>
              <a:tabLst/>
              <a:defRPr/>
            </a:pPr>
            <a:endParaRPr lang="en-US" sz="2800" b="1" dirty="0">
              <a:solidFill>
                <a:prstClr val="black"/>
              </a:solidFill>
              <a:latin typeface="Franklin Gothic Book" panose="020B0503020102020204"/>
            </a:endParaRPr>
          </a:p>
          <a:p>
            <a:pPr marL="0" marR="0" lvl="0" indent="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prstClr val="black"/>
                </a:solidFill>
                <a:latin typeface="Franklin Gothic Book" panose="020B0503020102020204"/>
              </a:rPr>
              <a:t>(10 mins presentation and 5 min questions)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757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E1D3D-4054-416F-BDE4-0E860B090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6600"/>
                </a:solidFill>
                <a:ea typeface="MS PGothic" panose="020B0600070205080204" pitchFamily="34" charset="-128"/>
              </a:rPr>
              <a:t>GTWG NIS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861EC5-5E25-4BD5-B339-70AEB6064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prstClr val="black"/>
                </a:solidFill>
              </a:rPr>
              <a:t>Status of the GTWG NIS: </a:t>
            </a:r>
          </a:p>
          <a:p>
            <a:pPr lvl="1"/>
            <a:r>
              <a:rPr lang="en-US" dirty="0"/>
              <a:t>Created in February 2019 </a:t>
            </a:r>
          </a:p>
          <a:p>
            <a:pPr lvl="1"/>
            <a:r>
              <a:rPr lang="en-US" dirty="0"/>
              <a:t>Core members chosen based on experience of agency in NIS in Emergencies: ACF-CA, ACF-UK, CDC, FAO, IMC, IPC, Save the Children, UNICEF, WFP, WHO</a:t>
            </a:r>
          </a:p>
          <a:p>
            <a:pPr lvl="1"/>
            <a:r>
              <a:rPr lang="en-US" dirty="0"/>
              <a:t>Agreed on generic role: address unresolved issues in NIS</a:t>
            </a:r>
          </a:p>
          <a:p>
            <a:pPr lvl="1"/>
            <a:r>
              <a:rPr lang="en-US" dirty="0"/>
              <a:t>Nominated co-chairs: ACF and UNICEF </a:t>
            </a:r>
          </a:p>
          <a:p>
            <a:pPr lvl="1"/>
            <a:r>
              <a:rPr lang="en-US" dirty="0"/>
              <a:t>Actions to date: reviewed list of priorities to address </a:t>
            </a:r>
          </a:p>
          <a:p>
            <a:r>
              <a:rPr lang="en-US" sz="3200" b="1" dirty="0">
                <a:solidFill>
                  <a:prstClr val="black"/>
                </a:solidFill>
              </a:rPr>
              <a:t>Next steps </a:t>
            </a:r>
          </a:p>
          <a:p>
            <a:pPr lvl="1"/>
            <a:r>
              <a:rPr lang="en-US" dirty="0"/>
              <a:t>Agree on a workplan with clear deliverables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706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4ED86-1E65-4B66-B514-A829A8EAA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6600"/>
                </a:solidFill>
                <a:ea typeface="MS PGothic" panose="020B0600070205080204" pitchFamily="34" charset="-128"/>
              </a:rPr>
              <a:t>Priority technical needs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32E760-B327-4A25-969C-3A714A76A1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prstClr val="black"/>
                </a:solidFill>
              </a:rPr>
              <a:t>List of unresolved issues </a:t>
            </a:r>
            <a:r>
              <a:rPr lang="en-US" dirty="0"/>
              <a:t>from EN-Net threads review and calls with cluster coordinators and TWGs chairs</a:t>
            </a:r>
          </a:p>
          <a:p>
            <a:endParaRPr lang="en-US" dirty="0"/>
          </a:p>
          <a:p>
            <a:r>
              <a:rPr lang="en-US" dirty="0"/>
              <a:t>GTWG NIS members reviewed the list and choose to </a:t>
            </a:r>
            <a:r>
              <a:rPr lang="en-US" b="1" dirty="0">
                <a:solidFill>
                  <a:prstClr val="black"/>
                </a:solidFill>
              </a:rPr>
              <a:t>prioritize a number of issues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The reviewed list of issues will determine the first steps towards developing the GTWG NIS workplan. </a:t>
            </a:r>
          </a:p>
        </p:txBody>
      </p:sp>
    </p:spTree>
    <p:extLst>
      <p:ext uri="{BB962C8B-B14F-4D97-AF65-F5344CB8AC3E}">
        <p14:creationId xmlns:p14="http://schemas.microsoft.com/office/powerpoint/2010/main" val="2564677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4ED86-1E65-4B66-B514-A829A8EAA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772400" cy="763588"/>
          </a:xfrm>
        </p:spPr>
        <p:txBody>
          <a:bodyPr/>
          <a:lstStyle/>
          <a:p>
            <a:r>
              <a:rPr lang="en-US" b="1" dirty="0">
                <a:solidFill>
                  <a:srgbClr val="FF6600"/>
                </a:solidFill>
                <a:ea typeface="MS PGothic" panose="020B0600070205080204" pitchFamily="34" charset="-128"/>
              </a:rPr>
              <a:t>Proposed List of Priority Areas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32E760-B327-4A25-969C-3A714A76A1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46" y="998354"/>
            <a:ext cx="11852029" cy="4351338"/>
          </a:xfrm>
        </p:spPr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en-US" sz="2600" b="1" dirty="0">
                <a:solidFill>
                  <a:prstClr val="black"/>
                </a:solidFill>
              </a:rPr>
              <a:t>Development of standardized technical guidance for assessing IYCF practices  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600" b="1" dirty="0">
                <a:solidFill>
                  <a:prstClr val="black"/>
                </a:solidFill>
              </a:rPr>
              <a:t>Guidance for anthropometry measurements for pre- adolescents and adolescents girls and boys  to determine their nutrition status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600" b="1" dirty="0">
                <a:solidFill>
                  <a:prstClr val="black"/>
                </a:solidFill>
              </a:rPr>
              <a:t>Develop evidence based MUAC measurement cut offs for measuring acute malnutrition in women and PLWs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600" b="1" dirty="0">
                <a:solidFill>
                  <a:prstClr val="black"/>
                </a:solidFill>
              </a:rPr>
              <a:t>Consolidate available information and create guidance on how to set up a nutrition information systems as part of preparedness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600" b="1" dirty="0">
                <a:solidFill>
                  <a:prstClr val="black"/>
                </a:solidFill>
              </a:rPr>
              <a:t>Develop a global dashboard/database of nutrition SMART surveys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600" b="1" dirty="0">
                <a:solidFill>
                  <a:prstClr val="black"/>
                </a:solidFill>
              </a:rPr>
              <a:t>Using existing information develop  a document explaining how to calculate the number of beneficiaries expected in a CMAM program (SAM/MAM). 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600" b="1" dirty="0">
                <a:solidFill>
                  <a:prstClr val="black"/>
                </a:solidFill>
              </a:rPr>
              <a:t>Guidance for sampling populations in movement for surveys in emergency contexts.</a:t>
            </a:r>
          </a:p>
        </p:txBody>
      </p:sp>
    </p:spTree>
    <p:extLst>
      <p:ext uri="{BB962C8B-B14F-4D97-AF65-F5344CB8AC3E}">
        <p14:creationId xmlns:p14="http://schemas.microsoft.com/office/powerpoint/2010/main" val="3124392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5BBCA-0B9E-4870-978B-5EC1BFBAD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622" y="153745"/>
            <a:ext cx="11226501" cy="763588"/>
          </a:xfrm>
        </p:spPr>
        <p:txBody>
          <a:bodyPr/>
          <a:lstStyle/>
          <a:p>
            <a:r>
              <a:rPr lang="en-US" b="1" dirty="0">
                <a:solidFill>
                  <a:srgbClr val="FF6600"/>
                </a:solidFill>
                <a:ea typeface="MS PGothic" panose="020B0600070205080204" pitchFamily="34" charset="-128"/>
              </a:rPr>
              <a:t>Technical Expertise Pillar – what is the focus? </a:t>
            </a:r>
            <a:br>
              <a:rPr lang="en-US" dirty="0">
                <a:solidFill>
                  <a:srgbClr val="FF6600"/>
                </a:solidFill>
              </a:rPr>
            </a:br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368F386-B067-40F6-ACB3-8FADB04F9984}"/>
              </a:ext>
            </a:extLst>
          </p:cNvPr>
          <p:cNvSpPr/>
          <p:nvPr/>
        </p:nvSpPr>
        <p:spPr>
          <a:xfrm>
            <a:off x="437322" y="1242463"/>
            <a:ext cx="11595652" cy="4730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What is the status of the TEP – who are the members/ steering committee members/ coordination </a:t>
            </a:r>
          </a:p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What is the working modality </a:t>
            </a:r>
          </a:p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Priority needs and required resources </a:t>
            </a:r>
          </a:p>
          <a:p>
            <a:pPr marL="0" marR="0" lvl="0" indent="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20 min presentation -  10 min Q&amp;A</a:t>
            </a:r>
          </a:p>
          <a:p>
            <a:pPr marL="0" marR="0" lvl="0" indent="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6750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5BBCA-0B9E-4870-978B-5EC1BFBAD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623" y="153745"/>
            <a:ext cx="9013160" cy="763588"/>
          </a:xfrm>
        </p:spPr>
        <p:txBody>
          <a:bodyPr/>
          <a:lstStyle/>
          <a:p>
            <a:r>
              <a:rPr lang="en-US" b="1" dirty="0">
                <a:solidFill>
                  <a:srgbClr val="FF6600"/>
                </a:solidFill>
                <a:ea typeface="MS PGothic" panose="020B0600070205080204" pitchFamily="34" charset="-128"/>
              </a:rPr>
              <a:t>Group work and plenary discussions – what are the objectives?  </a:t>
            </a:r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368F386-B067-40F6-ACB3-8FADB04F9984}"/>
              </a:ext>
            </a:extLst>
          </p:cNvPr>
          <p:cNvSpPr/>
          <p:nvPr/>
        </p:nvSpPr>
        <p:spPr>
          <a:xfrm>
            <a:off x="437322" y="1242463"/>
            <a:ext cx="11595652" cy="4281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spcAft>
                <a:spcPts val="1200"/>
              </a:spcAft>
              <a:buClr>
                <a:srgbClr val="FF6600"/>
              </a:buClr>
              <a:defRPr/>
            </a:pPr>
            <a:endParaRPr lang="en-US" sz="2800" b="1" dirty="0">
              <a:solidFill>
                <a:prstClr val="black"/>
              </a:solidFill>
              <a:latin typeface="Franklin Gothic Book" panose="020B0503020102020204"/>
            </a:endParaRPr>
          </a:p>
          <a:p>
            <a:pPr marL="160020" indent="-160020">
              <a:lnSpc>
                <a:spcPts val="2300"/>
              </a:lnSpc>
              <a:spcAft>
                <a:spcPts val="1200"/>
              </a:spcAft>
              <a:buClr>
                <a:srgbClr val="FF6600"/>
              </a:buClr>
              <a:buFont typeface="Wingdings" pitchFamily="2" charset="2"/>
              <a:buChar char="§"/>
              <a:defRPr/>
            </a:pPr>
            <a:r>
              <a:rPr lang="en-US" sz="2800" b="1" dirty="0">
                <a:solidFill>
                  <a:prstClr val="black"/>
                </a:solidFill>
                <a:latin typeface="Franklin Gothic Book" panose="020B0503020102020204"/>
              </a:rPr>
              <a:t>To answer the most common questions GNC participants have about the GTAM.</a:t>
            </a:r>
          </a:p>
          <a:p>
            <a:pPr marL="160020" indent="-160020">
              <a:lnSpc>
                <a:spcPts val="2300"/>
              </a:lnSpc>
              <a:spcAft>
                <a:spcPts val="1200"/>
              </a:spcAft>
              <a:buClr>
                <a:srgbClr val="FF6600"/>
              </a:buClr>
              <a:buFont typeface="Wingdings" pitchFamily="2" charset="2"/>
              <a:buChar char="§"/>
              <a:defRPr/>
            </a:pPr>
            <a:endParaRPr lang="en-US" sz="2800" b="1" dirty="0">
              <a:solidFill>
                <a:prstClr val="black"/>
              </a:solidFill>
              <a:latin typeface="Franklin Gothic Book" panose="020B0503020102020204"/>
            </a:endParaRPr>
          </a:p>
          <a:p>
            <a:pPr marL="160020" indent="-160020">
              <a:lnSpc>
                <a:spcPts val="2300"/>
              </a:lnSpc>
              <a:spcAft>
                <a:spcPts val="1200"/>
              </a:spcAft>
              <a:buClr>
                <a:srgbClr val="FF6600"/>
              </a:buClr>
              <a:buFont typeface="Wingdings" pitchFamily="2" charset="2"/>
              <a:buChar char="§"/>
              <a:defRPr/>
            </a:pPr>
            <a:r>
              <a:rPr lang="en-US" sz="2800" b="1" dirty="0">
                <a:solidFill>
                  <a:prstClr val="black"/>
                </a:solidFill>
                <a:latin typeface="Franklin Gothic Book" panose="020B0503020102020204"/>
              </a:rPr>
              <a:t> To generate Frequently Asked Questions for the GTAM Website</a:t>
            </a:r>
          </a:p>
          <a:p>
            <a:pPr marL="0" marR="0" lvl="0" indent="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Instructions here</a:t>
            </a:r>
          </a:p>
          <a:p>
            <a:pPr marL="0" marR="0" lvl="0" indent="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19660C10-B226-45D8-B6FD-89EBB356D8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1941962"/>
              </p:ext>
            </p:extLst>
          </p:nvPr>
        </p:nvGraphicFramePr>
        <p:xfrm>
          <a:off x="2912809" y="3632857"/>
          <a:ext cx="1438473" cy="121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Document" showAsIcon="1" r:id="rId3" imgW="914400" imgH="771480" progId="Word.Document.12">
                  <p:embed/>
                </p:oleObj>
              </mc:Choice>
              <mc:Fallback>
                <p:oleObj name="Document" showAsIcon="1" r:id="rId3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12809" y="3632857"/>
                        <a:ext cx="1438473" cy="1213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3096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5BBCA-0B9E-4870-978B-5EC1BFBAD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623" y="153745"/>
            <a:ext cx="9013160" cy="763588"/>
          </a:xfrm>
        </p:spPr>
        <p:txBody>
          <a:bodyPr/>
          <a:lstStyle/>
          <a:p>
            <a:r>
              <a:rPr lang="en-US" b="1" dirty="0">
                <a:solidFill>
                  <a:srgbClr val="FF6600"/>
                </a:solidFill>
                <a:ea typeface="MS PGothic" panose="020B0600070205080204" pitchFamily="34" charset="-128"/>
              </a:rPr>
              <a:t>What to prepare for market place</a:t>
            </a:r>
            <a:br>
              <a:rPr lang="en-US" dirty="0">
                <a:solidFill>
                  <a:srgbClr val="FF6600"/>
                </a:solidFill>
              </a:rPr>
            </a:br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368F386-B067-40F6-ACB3-8FADB04F9984}"/>
              </a:ext>
            </a:extLst>
          </p:cNvPr>
          <p:cNvSpPr/>
          <p:nvPr/>
        </p:nvSpPr>
        <p:spPr>
          <a:xfrm>
            <a:off x="437322" y="1242463"/>
            <a:ext cx="11595652" cy="3986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One pager</a:t>
            </a:r>
          </a:p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sz="2800" b="1" dirty="0">
                <a:solidFill>
                  <a:prstClr val="black"/>
                </a:solidFill>
                <a:latin typeface="Franklin Gothic Book" panose="020B0503020102020204"/>
              </a:rPr>
              <a:t>Quarterly brief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Baseline report </a:t>
            </a:r>
          </a:p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sz="2800" b="1" dirty="0">
                <a:solidFill>
                  <a:prstClr val="black"/>
                </a:solidFill>
                <a:latin typeface="Franklin Gothic Book" panose="020B0503020102020204"/>
              </a:rPr>
              <a:t>Poster – with pillars and GTWGs</a:t>
            </a:r>
          </a:p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Logos – for  voting</a:t>
            </a:r>
          </a:p>
          <a:p>
            <a:pPr marR="0" lvl="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6467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E9CF4E58A05C49A9E5EF0268372CC9" ma:contentTypeVersion="7" ma:contentTypeDescription="Create a new document." ma:contentTypeScope="" ma:versionID="e59d22983254ddbd6e02ede2a2892e09">
  <xsd:schema xmlns:xsd="http://www.w3.org/2001/XMLSchema" xmlns:xs="http://www.w3.org/2001/XMLSchema" xmlns:p="http://schemas.microsoft.com/office/2006/metadata/properties" xmlns:ns2="06db83ed-ad51-4498-8213-5c1f3b1855aa" targetNamespace="http://schemas.microsoft.com/office/2006/metadata/properties" ma:root="true" ma:fieldsID="9085873b117c33f72fc2f815f60e7f9d" ns2:_="">
    <xsd:import namespace="06db83ed-ad51-4498-8213-5c1f3b1855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db83ed-ad51-4498-8213-5c1f3b1855a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424CD38-8C28-42BC-A9D4-003153F1428B}">
  <ds:schemaRefs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2006/metadata/properties"/>
    <ds:schemaRef ds:uri="06db83ed-ad51-4498-8213-5c1f3b1855aa"/>
    <ds:schemaRef ds:uri="http://purl.org/dc/dcmitype/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72B8A3A-EFFD-4294-B2C5-4790F7CD4F7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ACBB415-5B8C-4FD1-B249-1D4B135CF8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6db83ed-ad51-4498-8213-5c1f3b1855a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551</TotalTime>
  <Words>471</Words>
  <Application>Microsoft Office PowerPoint</Application>
  <PresentationFormat>Widescreen</PresentationFormat>
  <Paragraphs>68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MS PGothic</vt:lpstr>
      <vt:lpstr>Arial</vt:lpstr>
      <vt:lpstr>Calibri</vt:lpstr>
      <vt:lpstr>Calibri Light</vt:lpstr>
      <vt:lpstr>Franklin Gothic Book</vt:lpstr>
      <vt:lpstr>Franklin Gothic Medium</vt:lpstr>
      <vt:lpstr>Wingdings</vt:lpstr>
      <vt:lpstr>Office Theme</vt:lpstr>
      <vt:lpstr>1_Office Theme</vt:lpstr>
      <vt:lpstr>Document</vt:lpstr>
      <vt:lpstr>PowerPoint Presentation</vt:lpstr>
      <vt:lpstr>Overall GTAM Presentation – what is the focus?  </vt:lpstr>
      <vt:lpstr>GTWGs Presentations – what is the focus?  </vt:lpstr>
      <vt:lpstr>GTWG NIS </vt:lpstr>
      <vt:lpstr>Priority technical needs</vt:lpstr>
      <vt:lpstr>Proposed List of Priority Areas</vt:lpstr>
      <vt:lpstr>Technical Expertise Pillar – what is the focus?  </vt:lpstr>
      <vt:lpstr>Group work and plenary discussions – what are the objectives?  </vt:lpstr>
      <vt:lpstr>What to prepare for market place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 Situma</dc:creator>
  <cp:lastModifiedBy>Faith Nzioka</cp:lastModifiedBy>
  <cp:revision>17</cp:revision>
  <dcterms:created xsi:type="dcterms:W3CDTF">2019-05-09T05:46:46Z</dcterms:created>
  <dcterms:modified xsi:type="dcterms:W3CDTF">2019-07-04T07:06:55Z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0x01010051E9CF4E58A05C49A9E5EF0268372CC9</vt:lpwstr>
  </property>
</Properties>
</file>