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13" r:id="rId2"/>
    <p:sldId id="362" r:id="rId3"/>
    <p:sldId id="316" r:id="rId4"/>
    <p:sldId id="363" r:id="rId5"/>
    <p:sldId id="351" r:id="rId6"/>
    <p:sldId id="358" r:id="rId7"/>
    <p:sldId id="328" r:id="rId8"/>
    <p:sldId id="326" r:id="rId9"/>
    <p:sldId id="322" r:id="rId10"/>
    <p:sldId id="359" r:id="rId11"/>
    <p:sldId id="317" r:id="rId12"/>
    <p:sldId id="318" r:id="rId13"/>
    <p:sldId id="338" r:id="rId14"/>
    <p:sldId id="337" r:id="rId15"/>
    <p:sldId id="319" r:id="rId16"/>
    <p:sldId id="342" r:id="rId17"/>
    <p:sldId id="330" r:id="rId18"/>
    <p:sldId id="335" r:id="rId19"/>
    <p:sldId id="357" r:id="rId20"/>
    <p:sldId id="352" r:id="rId21"/>
    <p:sldId id="353" r:id="rId22"/>
    <p:sldId id="354" r:id="rId23"/>
    <p:sldId id="314" r:id="rId24"/>
    <p:sldId id="331" r:id="rId25"/>
    <p:sldId id="340" r:id="rId26"/>
    <p:sldId id="349" r:id="rId27"/>
    <p:sldId id="350" r:id="rId28"/>
    <p:sldId id="343" r:id="rId29"/>
    <p:sldId id="361" r:id="rId30"/>
    <p:sldId id="360" r:id="rId31"/>
    <p:sldId id="347" r:id="rId32"/>
    <p:sldId id="324" r:id="rId33"/>
    <p:sldId id="332" r:id="rId34"/>
    <p:sldId id="364" r:id="rId35"/>
    <p:sldId id="32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Pexton" initials="LP" lastIdx="7" clrIdx="0">
    <p:extLst>
      <p:ext uri="{19B8F6BF-5375-455C-9EA6-DF929625EA0E}">
        <p15:presenceInfo xmlns:p15="http://schemas.microsoft.com/office/powerpoint/2012/main" userId="S-1-5-21-889838981-920820592-1903951286-749467" providerId="AD"/>
      </p:ext>
    </p:extLst>
  </p:cmAuthor>
  <p:cmAuthor id="2" name="Josephine Ippe" initials="JI" lastIdx="3" clrIdx="1">
    <p:extLst>
      <p:ext uri="{19B8F6BF-5375-455C-9EA6-DF929625EA0E}">
        <p15:presenceInfo xmlns:p15="http://schemas.microsoft.com/office/powerpoint/2012/main" userId="Josephine Ipp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85"/>
    <p:restoredTop sz="78683" autoAdjust="0"/>
  </p:normalViewPr>
  <p:slideViewPr>
    <p:cSldViewPr snapToGrid="0" snapToObjects="1">
      <p:cViewPr varScale="1">
        <p:scale>
          <a:sx n="63" d="100"/>
          <a:sy n="63" d="100"/>
        </p:scale>
        <p:origin x="176" y="464"/>
      </p:cViewPr>
      <p:guideLst>
        <p:guide orient="horz" pos="2160"/>
        <p:guide pos="3840"/>
      </p:guideLst>
    </p:cSldViewPr>
  </p:slideViewPr>
  <p:outlineViewPr>
    <p:cViewPr>
      <p:scale>
        <a:sx n="33" d="100"/>
        <a:sy n="33" d="100"/>
      </p:scale>
      <p:origin x="0" y="-130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350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5.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48" Type="http://schemas.openxmlformats.org/officeDocument/2006/relationships/customXml" Target="../customXml/item6.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46"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889B1-1A0C-4321-8D11-16D9CFA0631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8526F03-555E-47FE-BBDA-14C7FB88DCD7}">
      <dgm:prSet/>
      <dgm:spPr/>
      <dgm:t>
        <a:bodyPr/>
        <a:lstStyle/>
        <a:p>
          <a:r>
            <a:rPr lang="en-US" b="1" dirty="0"/>
            <a:t>Stronger linkages </a:t>
          </a:r>
          <a:r>
            <a:rPr lang="en-US" b="0" dirty="0"/>
            <a:t>between the HNO and the HRP</a:t>
          </a:r>
        </a:p>
      </dgm:t>
    </dgm:pt>
    <dgm:pt modelId="{4FAAED6E-244C-4BAE-970B-CE30DA5A252D}" type="parTrans" cxnId="{A778772D-E536-4862-A9CF-DEAE8773B6D2}">
      <dgm:prSet/>
      <dgm:spPr/>
      <dgm:t>
        <a:bodyPr/>
        <a:lstStyle/>
        <a:p>
          <a:endParaRPr lang="en-US"/>
        </a:p>
      </dgm:t>
    </dgm:pt>
    <dgm:pt modelId="{419E350B-A16C-4EDC-AFF6-5CE442A6D07D}" type="sibTrans" cxnId="{A778772D-E536-4862-A9CF-DEAE8773B6D2}">
      <dgm:prSet/>
      <dgm:spPr/>
      <dgm:t>
        <a:bodyPr/>
        <a:lstStyle/>
        <a:p>
          <a:endParaRPr lang="en-US"/>
        </a:p>
      </dgm:t>
    </dgm:pt>
    <dgm:pt modelId="{53C49E2C-C31A-4681-9043-B096C60C51CE}">
      <dgm:prSet/>
      <dgm:spPr/>
      <dgm:t>
        <a:bodyPr/>
        <a:lstStyle/>
        <a:p>
          <a:r>
            <a:rPr lang="en-US" dirty="0"/>
            <a:t>Increased  focus on the </a:t>
          </a:r>
          <a:r>
            <a:rPr lang="en-US" b="1" dirty="0"/>
            <a:t>intersectoral nature of needs</a:t>
          </a:r>
          <a:r>
            <a:rPr lang="en-US" dirty="0"/>
            <a:t> </a:t>
          </a:r>
          <a:r>
            <a:rPr lang="en-US" b="1" dirty="0"/>
            <a:t>and the response </a:t>
          </a:r>
          <a:r>
            <a:rPr lang="en-US" dirty="0"/>
            <a:t>required</a:t>
          </a:r>
        </a:p>
      </dgm:t>
    </dgm:pt>
    <dgm:pt modelId="{44839063-D1C4-4F14-B734-9026D6CFA65A}" type="parTrans" cxnId="{05763A0B-E3CF-4B58-AF8F-1A2A7C9131F9}">
      <dgm:prSet/>
      <dgm:spPr/>
      <dgm:t>
        <a:bodyPr/>
        <a:lstStyle/>
        <a:p>
          <a:endParaRPr lang="en-US"/>
        </a:p>
      </dgm:t>
    </dgm:pt>
    <dgm:pt modelId="{59C7C030-8B9E-4319-8992-00B7B51700A6}" type="sibTrans" cxnId="{05763A0B-E3CF-4B58-AF8F-1A2A7C9131F9}">
      <dgm:prSet/>
      <dgm:spPr/>
      <dgm:t>
        <a:bodyPr/>
        <a:lstStyle/>
        <a:p>
          <a:endParaRPr lang="en-US"/>
        </a:p>
      </dgm:t>
    </dgm:pt>
    <dgm:pt modelId="{1B5FD4BF-1D16-4FD3-A492-08D7052DB5E2}">
      <dgm:prSet/>
      <dgm:spPr/>
      <dgm:t>
        <a:bodyPr/>
        <a:lstStyle/>
        <a:p>
          <a:r>
            <a:rPr lang="en-US" dirty="0"/>
            <a:t>Better the understanding of </a:t>
          </a:r>
          <a:r>
            <a:rPr lang="en-US" b="1" dirty="0"/>
            <a:t>causes, level of severity, </a:t>
          </a:r>
          <a:r>
            <a:rPr lang="en-US" dirty="0"/>
            <a:t>and </a:t>
          </a:r>
          <a:r>
            <a:rPr lang="en-US" b="1" dirty="0"/>
            <a:t>likely evolution</a:t>
          </a:r>
          <a:r>
            <a:rPr lang="en-US" dirty="0"/>
            <a:t> </a:t>
          </a:r>
          <a:r>
            <a:rPr lang="en-US" b="1" dirty="0"/>
            <a:t>of needs </a:t>
          </a:r>
          <a:r>
            <a:rPr lang="en-US" dirty="0"/>
            <a:t>for a more holistic and effective response with </a:t>
          </a:r>
          <a:r>
            <a:rPr lang="en-US" b="1" dirty="0"/>
            <a:t>linkages to development interventions</a:t>
          </a:r>
        </a:p>
      </dgm:t>
    </dgm:pt>
    <dgm:pt modelId="{5955EC5E-665A-43A8-AE9B-65167E91CB78}" type="parTrans" cxnId="{C25653DC-1DA1-45F6-9414-B32797424521}">
      <dgm:prSet/>
      <dgm:spPr/>
      <dgm:t>
        <a:bodyPr/>
        <a:lstStyle/>
        <a:p>
          <a:endParaRPr lang="en-US"/>
        </a:p>
      </dgm:t>
    </dgm:pt>
    <dgm:pt modelId="{0BAEA087-4A86-478E-A5EB-10AED4B73C5E}" type="sibTrans" cxnId="{C25653DC-1DA1-45F6-9414-B32797424521}">
      <dgm:prSet/>
      <dgm:spPr/>
      <dgm:t>
        <a:bodyPr/>
        <a:lstStyle/>
        <a:p>
          <a:endParaRPr lang="en-US"/>
        </a:p>
      </dgm:t>
    </dgm:pt>
    <dgm:pt modelId="{C58C1FC6-835D-4358-AC6B-C132FE06AEF7}">
      <dgm:prSet/>
      <dgm:spPr/>
      <dgm:t>
        <a:bodyPr/>
        <a:lstStyle/>
        <a:p>
          <a:r>
            <a:rPr lang="en-US" b="1" dirty="0"/>
            <a:t>Identifying priority groups and/or geographic areas based on the needs analysis, </a:t>
          </a:r>
          <a:r>
            <a:rPr lang="en-US" dirty="0"/>
            <a:t>and formulating</a:t>
          </a:r>
          <a:r>
            <a:rPr lang="en-US" b="1" dirty="0"/>
            <a:t> results-based strategic objectives that define desired changes</a:t>
          </a:r>
          <a:r>
            <a:rPr lang="en-US" dirty="0"/>
            <a:t> in the lives of people and inform multi-sectoral and sectoral planning</a:t>
          </a:r>
        </a:p>
      </dgm:t>
    </dgm:pt>
    <dgm:pt modelId="{6F08DE22-93A7-4567-9D5C-FA36FE7C490B}" type="parTrans" cxnId="{5233B8A1-03C5-4E59-B183-CB6A6CC0C007}">
      <dgm:prSet/>
      <dgm:spPr/>
      <dgm:t>
        <a:bodyPr/>
        <a:lstStyle/>
        <a:p>
          <a:endParaRPr lang="en-US"/>
        </a:p>
      </dgm:t>
    </dgm:pt>
    <dgm:pt modelId="{5A2D1E1B-7022-4094-8BD9-F7437AC4D807}" type="sibTrans" cxnId="{5233B8A1-03C5-4E59-B183-CB6A6CC0C007}">
      <dgm:prSet/>
      <dgm:spPr/>
      <dgm:t>
        <a:bodyPr/>
        <a:lstStyle/>
        <a:p>
          <a:endParaRPr lang="en-US"/>
        </a:p>
      </dgm:t>
    </dgm:pt>
    <dgm:pt modelId="{B6A10F09-78A7-416F-8D8F-8969C79F58C7}">
      <dgm:prSet/>
      <dgm:spPr/>
      <dgm:t>
        <a:bodyPr/>
        <a:lstStyle/>
        <a:p>
          <a:r>
            <a:rPr lang="en-US" dirty="0"/>
            <a:t>Establishing or augmenting </a:t>
          </a:r>
          <a:r>
            <a:rPr lang="en-US" b="1" dirty="0"/>
            <a:t>monitoring systems that allow for on-going analysis of changes of the situation and needs </a:t>
          </a:r>
          <a:r>
            <a:rPr lang="en-US" dirty="0"/>
            <a:t>together with </a:t>
          </a:r>
          <a:r>
            <a:rPr lang="en-US" b="1" dirty="0"/>
            <a:t>response achievements</a:t>
          </a:r>
        </a:p>
      </dgm:t>
    </dgm:pt>
    <dgm:pt modelId="{938401A6-B95A-4637-BBE3-29E9F80A9661}" type="parTrans" cxnId="{3771BBAB-4789-48A3-BA8B-2324670DB429}">
      <dgm:prSet/>
      <dgm:spPr/>
      <dgm:t>
        <a:bodyPr/>
        <a:lstStyle/>
        <a:p>
          <a:endParaRPr lang="en-US"/>
        </a:p>
      </dgm:t>
    </dgm:pt>
    <dgm:pt modelId="{2EA76D52-8EDA-4151-B096-5E78CA23695B}" type="sibTrans" cxnId="{3771BBAB-4789-48A3-BA8B-2324670DB429}">
      <dgm:prSet/>
      <dgm:spPr/>
      <dgm:t>
        <a:bodyPr/>
        <a:lstStyle/>
        <a:p>
          <a:endParaRPr lang="en-US"/>
        </a:p>
      </dgm:t>
    </dgm:pt>
    <dgm:pt modelId="{BDCCE84A-EA81-D14A-9467-30F05BC9B214}" type="pres">
      <dgm:prSet presAssocID="{A1F889B1-1A0C-4321-8D11-16D9CFA0631B}" presName="vert0" presStyleCnt="0">
        <dgm:presLayoutVars>
          <dgm:dir/>
          <dgm:animOne val="branch"/>
          <dgm:animLvl val="lvl"/>
        </dgm:presLayoutVars>
      </dgm:prSet>
      <dgm:spPr/>
    </dgm:pt>
    <dgm:pt modelId="{1F72B6A3-C502-6046-B872-80F6573EACCD}" type="pres">
      <dgm:prSet presAssocID="{08526F03-555E-47FE-BBDA-14C7FB88DCD7}" presName="thickLine" presStyleLbl="alignNode1" presStyleIdx="0" presStyleCnt="5"/>
      <dgm:spPr/>
    </dgm:pt>
    <dgm:pt modelId="{5BF1E75F-A73B-EF44-93F7-A680983DBBEF}" type="pres">
      <dgm:prSet presAssocID="{08526F03-555E-47FE-BBDA-14C7FB88DCD7}" presName="horz1" presStyleCnt="0"/>
      <dgm:spPr/>
    </dgm:pt>
    <dgm:pt modelId="{20438F51-19EB-214E-8B8E-BB5A54EDC4B7}" type="pres">
      <dgm:prSet presAssocID="{08526F03-555E-47FE-BBDA-14C7FB88DCD7}" presName="tx1" presStyleLbl="revTx" presStyleIdx="0" presStyleCnt="5"/>
      <dgm:spPr/>
    </dgm:pt>
    <dgm:pt modelId="{ED266B29-13AB-6840-9B2A-B2DAB5A41C49}" type="pres">
      <dgm:prSet presAssocID="{08526F03-555E-47FE-BBDA-14C7FB88DCD7}" presName="vert1" presStyleCnt="0"/>
      <dgm:spPr/>
    </dgm:pt>
    <dgm:pt modelId="{A54C2644-159F-2848-91BE-EEC677F1EF51}" type="pres">
      <dgm:prSet presAssocID="{53C49E2C-C31A-4681-9043-B096C60C51CE}" presName="thickLine" presStyleLbl="alignNode1" presStyleIdx="1" presStyleCnt="5"/>
      <dgm:spPr/>
    </dgm:pt>
    <dgm:pt modelId="{86114000-586F-8442-8061-8E173C4BBFA0}" type="pres">
      <dgm:prSet presAssocID="{53C49E2C-C31A-4681-9043-B096C60C51CE}" presName="horz1" presStyleCnt="0"/>
      <dgm:spPr/>
    </dgm:pt>
    <dgm:pt modelId="{72544A07-BD36-4B46-926B-B0E5A3714D29}" type="pres">
      <dgm:prSet presAssocID="{53C49E2C-C31A-4681-9043-B096C60C51CE}" presName="tx1" presStyleLbl="revTx" presStyleIdx="1" presStyleCnt="5"/>
      <dgm:spPr/>
    </dgm:pt>
    <dgm:pt modelId="{4EF16810-BE64-3B4D-9A90-A583B1FC8E97}" type="pres">
      <dgm:prSet presAssocID="{53C49E2C-C31A-4681-9043-B096C60C51CE}" presName="vert1" presStyleCnt="0"/>
      <dgm:spPr/>
    </dgm:pt>
    <dgm:pt modelId="{8CF76D37-F6D3-5F45-9AE4-8BC4B5A6E9D0}" type="pres">
      <dgm:prSet presAssocID="{1B5FD4BF-1D16-4FD3-A492-08D7052DB5E2}" presName="thickLine" presStyleLbl="alignNode1" presStyleIdx="2" presStyleCnt="5"/>
      <dgm:spPr/>
    </dgm:pt>
    <dgm:pt modelId="{F39918A6-E9BD-0044-99E6-87783EDE7F8D}" type="pres">
      <dgm:prSet presAssocID="{1B5FD4BF-1D16-4FD3-A492-08D7052DB5E2}" presName="horz1" presStyleCnt="0"/>
      <dgm:spPr/>
    </dgm:pt>
    <dgm:pt modelId="{5E3B9741-E273-7D4F-93E9-0A50A7A49AD4}" type="pres">
      <dgm:prSet presAssocID="{1B5FD4BF-1D16-4FD3-A492-08D7052DB5E2}" presName="tx1" presStyleLbl="revTx" presStyleIdx="2" presStyleCnt="5"/>
      <dgm:spPr/>
    </dgm:pt>
    <dgm:pt modelId="{5E8E39F1-C7BA-9D4F-81B8-C9DD18AEF00D}" type="pres">
      <dgm:prSet presAssocID="{1B5FD4BF-1D16-4FD3-A492-08D7052DB5E2}" presName="vert1" presStyleCnt="0"/>
      <dgm:spPr/>
    </dgm:pt>
    <dgm:pt modelId="{489EE787-609D-6140-852B-CB19E3A79C61}" type="pres">
      <dgm:prSet presAssocID="{C58C1FC6-835D-4358-AC6B-C132FE06AEF7}" presName="thickLine" presStyleLbl="alignNode1" presStyleIdx="3" presStyleCnt="5"/>
      <dgm:spPr/>
    </dgm:pt>
    <dgm:pt modelId="{B280E24C-AFC4-4C47-B684-C37D3A0205FD}" type="pres">
      <dgm:prSet presAssocID="{C58C1FC6-835D-4358-AC6B-C132FE06AEF7}" presName="horz1" presStyleCnt="0"/>
      <dgm:spPr/>
    </dgm:pt>
    <dgm:pt modelId="{95051F4E-CABE-B441-8FFB-B0C25C785468}" type="pres">
      <dgm:prSet presAssocID="{C58C1FC6-835D-4358-AC6B-C132FE06AEF7}" presName="tx1" presStyleLbl="revTx" presStyleIdx="3" presStyleCnt="5"/>
      <dgm:spPr/>
    </dgm:pt>
    <dgm:pt modelId="{BB74185B-7EE8-E747-9604-BB79B8F4083C}" type="pres">
      <dgm:prSet presAssocID="{C58C1FC6-835D-4358-AC6B-C132FE06AEF7}" presName="vert1" presStyleCnt="0"/>
      <dgm:spPr/>
    </dgm:pt>
    <dgm:pt modelId="{68293060-CD92-2F47-9B3E-DB8459F22D1B}" type="pres">
      <dgm:prSet presAssocID="{B6A10F09-78A7-416F-8D8F-8969C79F58C7}" presName="thickLine" presStyleLbl="alignNode1" presStyleIdx="4" presStyleCnt="5"/>
      <dgm:spPr/>
    </dgm:pt>
    <dgm:pt modelId="{B2EC19A7-51A6-074C-8277-16F7CA7C3722}" type="pres">
      <dgm:prSet presAssocID="{B6A10F09-78A7-416F-8D8F-8969C79F58C7}" presName="horz1" presStyleCnt="0"/>
      <dgm:spPr/>
    </dgm:pt>
    <dgm:pt modelId="{B7A57784-A51B-E64F-956B-57E781BBC5E9}" type="pres">
      <dgm:prSet presAssocID="{B6A10F09-78A7-416F-8D8F-8969C79F58C7}" presName="tx1" presStyleLbl="revTx" presStyleIdx="4" presStyleCnt="5"/>
      <dgm:spPr/>
    </dgm:pt>
    <dgm:pt modelId="{9CD562EC-E0A6-FE42-9557-698ECFD23CF5}" type="pres">
      <dgm:prSet presAssocID="{B6A10F09-78A7-416F-8D8F-8969C79F58C7}" presName="vert1" presStyleCnt="0"/>
      <dgm:spPr/>
    </dgm:pt>
  </dgm:ptLst>
  <dgm:cxnLst>
    <dgm:cxn modelId="{05763A0B-E3CF-4B58-AF8F-1A2A7C9131F9}" srcId="{A1F889B1-1A0C-4321-8D11-16D9CFA0631B}" destId="{53C49E2C-C31A-4681-9043-B096C60C51CE}" srcOrd="1" destOrd="0" parTransId="{44839063-D1C4-4F14-B734-9026D6CFA65A}" sibTransId="{59C7C030-8B9E-4319-8992-00B7B51700A6}"/>
    <dgm:cxn modelId="{F973EE21-14BB-324E-8EA5-E38FC604BBC7}" type="presOf" srcId="{C58C1FC6-835D-4358-AC6B-C132FE06AEF7}" destId="{95051F4E-CABE-B441-8FFB-B0C25C785468}" srcOrd="0" destOrd="0" presId="urn:microsoft.com/office/officeart/2008/layout/LinedList"/>
    <dgm:cxn modelId="{F9A6B429-B53F-AD4F-9A7C-1E57A0AB57F3}" type="presOf" srcId="{A1F889B1-1A0C-4321-8D11-16D9CFA0631B}" destId="{BDCCE84A-EA81-D14A-9467-30F05BC9B214}" srcOrd="0" destOrd="0" presId="urn:microsoft.com/office/officeart/2008/layout/LinedList"/>
    <dgm:cxn modelId="{F99A552D-D5F5-B04C-A613-D6EE340FF7F9}" type="presOf" srcId="{53C49E2C-C31A-4681-9043-B096C60C51CE}" destId="{72544A07-BD36-4B46-926B-B0E5A3714D29}" srcOrd="0" destOrd="0" presId="urn:microsoft.com/office/officeart/2008/layout/LinedList"/>
    <dgm:cxn modelId="{A778772D-E536-4862-A9CF-DEAE8773B6D2}" srcId="{A1F889B1-1A0C-4321-8D11-16D9CFA0631B}" destId="{08526F03-555E-47FE-BBDA-14C7FB88DCD7}" srcOrd="0" destOrd="0" parTransId="{4FAAED6E-244C-4BAE-970B-CE30DA5A252D}" sibTransId="{419E350B-A16C-4EDC-AFF6-5CE442A6D07D}"/>
    <dgm:cxn modelId="{5233B8A1-03C5-4E59-B183-CB6A6CC0C007}" srcId="{A1F889B1-1A0C-4321-8D11-16D9CFA0631B}" destId="{C58C1FC6-835D-4358-AC6B-C132FE06AEF7}" srcOrd="3" destOrd="0" parTransId="{6F08DE22-93A7-4567-9D5C-FA36FE7C490B}" sibTransId="{5A2D1E1B-7022-4094-8BD9-F7437AC4D807}"/>
    <dgm:cxn modelId="{C581F1A2-287D-F046-8330-8FA468CDAFD4}" type="presOf" srcId="{08526F03-555E-47FE-BBDA-14C7FB88DCD7}" destId="{20438F51-19EB-214E-8B8E-BB5A54EDC4B7}" srcOrd="0" destOrd="0" presId="urn:microsoft.com/office/officeart/2008/layout/LinedList"/>
    <dgm:cxn modelId="{3771BBAB-4789-48A3-BA8B-2324670DB429}" srcId="{A1F889B1-1A0C-4321-8D11-16D9CFA0631B}" destId="{B6A10F09-78A7-416F-8D8F-8969C79F58C7}" srcOrd="4" destOrd="0" parTransId="{938401A6-B95A-4637-BBE3-29E9F80A9661}" sibTransId="{2EA76D52-8EDA-4151-B096-5E78CA23695B}"/>
    <dgm:cxn modelId="{66C7F3BE-6BFA-E449-BB1E-5DB5F6E50ADD}" type="presOf" srcId="{B6A10F09-78A7-416F-8D8F-8969C79F58C7}" destId="{B7A57784-A51B-E64F-956B-57E781BBC5E9}" srcOrd="0" destOrd="0" presId="urn:microsoft.com/office/officeart/2008/layout/LinedList"/>
    <dgm:cxn modelId="{C25653DC-1DA1-45F6-9414-B32797424521}" srcId="{A1F889B1-1A0C-4321-8D11-16D9CFA0631B}" destId="{1B5FD4BF-1D16-4FD3-A492-08D7052DB5E2}" srcOrd="2" destOrd="0" parTransId="{5955EC5E-665A-43A8-AE9B-65167E91CB78}" sibTransId="{0BAEA087-4A86-478E-A5EB-10AED4B73C5E}"/>
    <dgm:cxn modelId="{381ACCDE-9D06-0844-83C6-3CC82163B3AA}" type="presOf" srcId="{1B5FD4BF-1D16-4FD3-A492-08D7052DB5E2}" destId="{5E3B9741-E273-7D4F-93E9-0A50A7A49AD4}" srcOrd="0" destOrd="0" presId="urn:microsoft.com/office/officeart/2008/layout/LinedList"/>
    <dgm:cxn modelId="{538928FD-40B7-0C49-A136-9990BCF31F03}" type="presParOf" srcId="{BDCCE84A-EA81-D14A-9467-30F05BC9B214}" destId="{1F72B6A3-C502-6046-B872-80F6573EACCD}" srcOrd="0" destOrd="0" presId="urn:microsoft.com/office/officeart/2008/layout/LinedList"/>
    <dgm:cxn modelId="{67EE759C-97FF-BB4E-A041-81957095F71E}" type="presParOf" srcId="{BDCCE84A-EA81-D14A-9467-30F05BC9B214}" destId="{5BF1E75F-A73B-EF44-93F7-A680983DBBEF}" srcOrd="1" destOrd="0" presId="urn:microsoft.com/office/officeart/2008/layout/LinedList"/>
    <dgm:cxn modelId="{4A4801D1-4C24-D14E-ABAC-10EEE346403D}" type="presParOf" srcId="{5BF1E75F-A73B-EF44-93F7-A680983DBBEF}" destId="{20438F51-19EB-214E-8B8E-BB5A54EDC4B7}" srcOrd="0" destOrd="0" presId="urn:microsoft.com/office/officeart/2008/layout/LinedList"/>
    <dgm:cxn modelId="{7B353447-9F2C-BB45-9EF7-9C0F62F074DD}" type="presParOf" srcId="{5BF1E75F-A73B-EF44-93F7-A680983DBBEF}" destId="{ED266B29-13AB-6840-9B2A-B2DAB5A41C49}" srcOrd="1" destOrd="0" presId="urn:microsoft.com/office/officeart/2008/layout/LinedList"/>
    <dgm:cxn modelId="{A7C12F2D-40A0-0B42-A8CF-993AC0ED3B04}" type="presParOf" srcId="{BDCCE84A-EA81-D14A-9467-30F05BC9B214}" destId="{A54C2644-159F-2848-91BE-EEC677F1EF51}" srcOrd="2" destOrd="0" presId="urn:microsoft.com/office/officeart/2008/layout/LinedList"/>
    <dgm:cxn modelId="{C1BB63E3-2C6F-524A-A64A-F959A87BABEC}" type="presParOf" srcId="{BDCCE84A-EA81-D14A-9467-30F05BC9B214}" destId="{86114000-586F-8442-8061-8E173C4BBFA0}" srcOrd="3" destOrd="0" presId="urn:microsoft.com/office/officeart/2008/layout/LinedList"/>
    <dgm:cxn modelId="{50F04EC9-2724-C54C-B46E-B3F0906C2368}" type="presParOf" srcId="{86114000-586F-8442-8061-8E173C4BBFA0}" destId="{72544A07-BD36-4B46-926B-B0E5A3714D29}" srcOrd="0" destOrd="0" presId="urn:microsoft.com/office/officeart/2008/layout/LinedList"/>
    <dgm:cxn modelId="{52B6D009-EB7C-1348-89F2-DF57E5B58ED1}" type="presParOf" srcId="{86114000-586F-8442-8061-8E173C4BBFA0}" destId="{4EF16810-BE64-3B4D-9A90-A583B1FC8E97}" srcOrd="1" destOrd="0" presId="urn:microsoft.com/office/officeart/2008/layout/LinedList"/>
    <dgm:cxn modelId="{667731A9-DA97-AB42-A965-83CDD7A75357}" type="presParOf" srcId="{BDCCE84A-EA81-D14A-9467-30F05BC9B214}" destId="{8CF76D37-F6D3-5F45-9AE4-8BC4B5A6E9D0}" srcOrd="4" destOrd="0" presId="urn:microsoft.com/office/officeart/2008/layout/LinedList"/>
    <dgm:cxn modelId="{7D164631-9ADF-6A4A-83B5-F4234644E20D}" type="presParOf" srcId="{BDCCE84A-EA81-D14A-9467-30F05BC9B214}" destId="{F39918A6-E9BD-0044-99E6-87783EDE7F8D}" srcOrd="5" destOrd="0" presId="urn:microsoft.com/office/officeart/2008/layout/LinedList"/>
    <dgm:cxn modelId="{537A59E0-BD01-1342-8DBC-38D9E9DA913E}" type="presParOf" srcId="{F39918A6-E9BD-0044-99E6-87783EDE7F8D}" destId="{5E3B9741-E273-7D4F-93E9-0A50A7A49AD4}" srcOrd="0" destOrd="0" presId="urn:microsoft.com/office/officeart/2008/layout/LinedList"/>
    <dgm:cxn modelId="{0BD9FECB-CBEC-BD49-B3AD-3ADCFE2EBD6B}" type="presParOf" srcId="{F39918A6-E9BD-0044-99E6-87783EDE7F8D}" destId="{5E8E39F1-C7BA-9D4F-81B8-C9DD18AEF00D}" srcOrd="1" destOrd="0" presId="urn:microsoft.com/office/officeart/2008/layout/LinedList"/>
    <dgm:cxn modelId="{8A3F4388-034C-FB4D-A9B2-2274C4ED92BB}" type="presParOf" srcId="{BDCCE84A-EA81-D14A-9467-30F05BC9B214}" destId="{489EE787-609D-6140-852B-CB19E3A79C61}" srcOrd="6" destOrd="0" presId="urn:microsoft.com/office/officeart/2008/layout/LinedList"/>
    <dgm:cxn modelId="{C3C0D49B-414D-7A49-B8FD-A2E571B4FD88}" type="presParOf" srcId="{BDCCE84A-EA81-D14A-9467-30F05BC9B214}" destId="{B280E24C-AFC4-4C47-B684-C37D3A0205FD}" srcOrd="7" destOrd="0" presId="urn:microsoft.com/office/officeart/2008/layout/LinedList"/>
    <dgm:cxn modelId="{7ED9810D-123A-7248-9B77-8D8BE258D5E0}" type="presParOf" srcId="{B280E24C-AFC4-4C47-B684-C37D3A0205FD}" destId="{95051F4E-CABE-B441-8FFB-B0C25C785468}" srcOrd="0" destOrd="0" presId="urn:microsoft.com/office/officeart/2008/layout/LinedList"/>
    <dgm:cxn modelId="{6B8254F6-41E5-5B42-BF83-DE855BA4933D}" type="presParOf" srcId="{B280E24C-AFC4-4C47-B684-C37D3A0205FD}" destId="{BB74185B-7EE8-E747-9604-BB79B8F4083C}" srcOrd="1" destOrd="0" presId="urn:microsoft.com/office/officeart/2008/layout/LinedList"/>
    <dgm:cxn modelId="{66473D2C-3B14-AE43-A751-D2B4407FA006}" type="presParOf" srcId="{BDCCE84A-EA81-D14A-9467-30F05BC9B214}" destId="{68293060-CD92-2F47-9B3E-DB8459F22D1B}" srcOrd="8" destOrd="0" presId="urn:microsoft.com/office/officeart/2008/layout/LinedList"/>
    <dgm:cxn modelId="{04560747-2F1C-134C-83DC-B5EB701EBE3B}" type="presParOf" srcId="{BDCCE84A-EA81-D14A-9467-30F05BC9B214}" destId="{B2EC19A7-51A6-074C-8277-16F7CA7C3722}" srcOrd="9" destOrd="0" presId="urn:microsoft.com/office/officeart/2008/layout/LinedList"/>
    <dgm:cxn modelId="{B91037E1-FBF0-8448-9D32-8D5E363A9905}" type="presParOf" srcId="{B2EC19A7-51A6-074C-8277-16F7CA7C3722}" destId="{B7A57784-A51B-E64F-956B-57E781BBC5E9}" srcOrd="0" destOrd="0" presId="urn:microsoft.com/office/officeart/2008/layout/LinedList"/>
    <dgm:cxn modelId="{4EE024E1-A0F3-6E4E-AA5A-1EB8290E7282}" type="presParOf" srcId="{B2EC19A7-51A6-074C-8277-16F7CA7C3722}" destId="{9CD562EC-E0A6-FE42-9557-698ECFD23C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B073D-8A99-48AC-AD41-1FE3CE31B42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6661CA3-98AB-423D-BE5B-9627D4596BB1}">
      <dgm:prSet/>
      <dgm:spPr/>
      <dgm:t>
        <a:bodyPr/>
        <a:lstStyle/>
        <a:p>
          <a:r>
            <a:rPr lang="en-US"/>
            <a:t>Include an analysis of humanitarian priorities based on </a:t>
          </a:r>
          <a:r>
            <a:rPr lang="en-US" b="1"/>
            <a:t>consultations with affected groups </a:t>
          </a:r>
          <a:r>
            <a:rPr lang="en-US"/>
            <a:t>and not only from secondary data</a:t>
          </a:r>
        </a:p>
      </dgm:t>
    </dgm:pt>
    <dgm:pt modelId="{A83AB2E1-BAA9-493A-A958-D57DB920A24A}" type="parTrans" cxnId="{C73160CA-3412-4128-BFFF-6E59A7B52438}">
      <dgm:prSet/>
      <dgm:spPr/>
      <dgm:t>
        <a:bodyPr/>
        <a:lstStyle/>
        <a:p>
          <a:endParaRPr lang="en-US"/>
        </a:p>
      </dgm:t>
    </dgm:pt>
    <dgm:pt modelId="{0EB94139-43F5-495B-9BD6-0493EAEEB924}" type="sibTrans" cxnId="{C73160CA-3412-4128-BFFF-6E59A7B52438}">
      <dgm:prSet/>
      <dgm:spPr/>
      <dgm:t>
        <a:bodyPr/>
        <a:lstStyle/>
        <a:p>
          <a:endParaRPr lang="en-US"/>
        </a:p>
      </dgm:t>
    </dgm:pt>
    <dgm:pt modelId="{7F8D816D-D63D-4CC1-8278-19525665DFCD}">
      <dgm:prSet/>
      <dgm:spPr/>
      <dgm:t>
        <a:bodyPr/>
        <a:lstStyle/>
        <a:p>
          <a:r>
            <a:rPr lang="en-US"/>
            <a:t>Include an analysis of </a:t>
          </a:r>
          <a:r>
            <a:rPr lang="en-US" b="1"/>
            <a:t>people’s preferred channels </a:t>
          </a:r>
          <a:r>
            <a:rPr lang="en-US"/>
            <a:t>for </a:t>
          </a:r>
          <a:r>
            <a:rPr lang="en-US" b="1"/>
            <a:t>communication channels and most needed information </a:t>
          </a:r>
          <a:r>
            <a:rPr lang="en-US"/>
            <a:t>based on consultations or recent research/secondary data reviews</a:t>
          </a:r>
        </a:p>
      </dgm:t>
    </dgm:pt>
    <dgm:pt modelId="{88D2017D-D448-4C4B-8FE6-86D203CC1EBB}" type="parTrans" cxnId="{BF119947-F03A-4BFB-9C3A-8A23C7484643}">
      <dgm:prSet/>
      <dgm:spPr/>
      <dgm:t>
        <a:bodyPr/>
        <a:lstStyle/>
        <a:p>
          <a:endParaRPr lang="en-US"/>
        </a:p>
      </dgm:t>
    </dgm:pt>
    <dgm:pt modelId="{DA9C3C54-2478-4B55-857D-8B3B64E1346E}" type="sibTrans" cxnId="{BF119947-F03A-4BFB-9C3A-8A23C7484643}">
      <dgm:prSet/>
      <dgm:spPr/>
      <dgm:t>
        <a:bodyPr/>
        <a:lstStyle/>
        <a:p>
          <a:endParaRPr lang="en-US"/>
        </a:p>
      </dgm:t>
    </dgm:pt>
    <dgm:pt modelId="{8D1F2660-38C2-4E90-8DA6-1633EF4AA05F}">
      <dgm:prSet/>
      <dgm:spPr/>
      <dgm:t>
        <a:bodyPr/>
        <a:lstStyle/>
        <a:p>
          <a:r>
            <a:rPr lang="en-US" b="1" dirty="0"/>
            <a:t>Analysis of feedback &amp; complaints mechanisms</a:t>
          </a:r>
          <a:r>
            <a:rPr lang="en-US" dirty="0"/>
            <a:t>: If feedback &amp; complaints mechanisms exist in the country for Nutrition, </a:t>
          </a:r>
          <a:r>
            <a:rPr lang="en-US" b="1" dirty="0"/>
            <a:t>an analysis of key issues raised through these systems and how the Nutrition cluster addressed them, what still requires work and efforts.</a:t>
          </a:r>
        </a:p>
      </dgm:t>
    </dgm:pt>
    <dgm:pt modelId="{D5110E13-865F-418B-B482-30DE4D018726}" type="parTrans" cxnId="{D395482B-52C0-4849-9084-E4E09AD401A3}">
      <dgm:prSet/>
      <dgm:spPr/>
      <dgm:t>
        <a:bodyPr/>
        <a:lstStyle/>
        <a:p>
          <a:endParaRPr lang="en-US"/>
        </a:p>
      </dgm:t>
    </dgm:pt>
    <dgm:pt modelId="{15F7E488-AF71-4B7E-98E3-6F672123F717}" type="sibTrans" cxnId="{D395482B-52C0-4849-9084-E4E09AD401A3}">
      <dgm:prSet/>
      <dgm:spPr/>
      <dgm:t>
        <a:bodyPr/>
        <a:lstStyle/>
        <a:p>
          <a:endParaRPr lang="en-US"/>
        </a:p>
      </dgm:t>
    </dgm:pt>
    <dgm:pt modelId="{06C1B911-F627-43E0-BAE3-54663CE1CA44}">
      <dgm:prSet/>
      <dgm:spPr/>
      <dgm:t>
        <a:bodyPr/>
        <a:lstStyle/>
        <a:p>
          <a:r>
            <a:rPr lang="en-US" b="1" dirty="0"/>
            <a:t>A “meaningful” analysis of people’s satisfaction </a:t>
          </a:r>
          <a:r>
            <a:rPr lang="en-US" dirty="0"/>
            <a:t>with the Nutrition response including </a:t>
          </a:r>
          <a:r>
            <a:rPr lang="en-US" b="1" dirty="0"/>
            <a:t>an analysis of reasons why they were not satisfied. </a:t>
          </a:r>
        </a:p>
      </dgm:t>
    </dgm:pt>
    <dgm:pt modelId="{97474724-9E43-4749-9C25-0A2364A1EA9A}" type="parTrans" cxnId="{6ECB0EE0-A1FA-4450-9604-00A39B37933F}">
      <dgm:prSet/>
      <dgm:spPr/>
      <dgm:t>
        <a:bodyPr/>
        <a:lstStyle/>
        <a:p>
          <a:endParaRPr lang="en-US"/>
        </a:p>
      </dgm:t>
    </dgm:pt>
    <dgm:pt modelId="{00094BC0-3B2C-467B-B5A5-442280F234B0}" type="sibTrans" cxnId="{6ECB0EE0-A1FA-4450-9604-00A39B37933F}">
      <dgm:prSet/>
      <dgm:spPr/>
      <dgm:t>
        <a:bodyPr/>
        <a:lstStyle/>
        <a:p>
          <a:endParaRPr lang="en-US"/>
        </a:p>
      </dgm:t>
    </dgm:pt>
    <dgm:pt modelId="{E93B06BD-3D1B-B64C-AA67-5D9C8DE23D98}" type="pres">
      <dgm:prSet presAssocID="{AAEB073D-8A99-48AC-AD41-1FE3CE31B42C}" presName="vert0" presStyleCnt="0">
        <dgm:presLayoutVars>
          <dgm:dir/>
          <dgm:animOne val="branch"/>
          <dgm:animLvl val="lvl"/>
        </dgm:presLayoutVars>
      </dgm:prSet>
      <dgm:spPr/>
    </dgm:pt>
    <dgm:pt modelId="{74BA9341-7A28-D94E-8B35-6DE3E8A1DA3E}" type="pres">
      <dgm:prSet presAssocID="{36661CA3-98AB-423D-BE5B-9627D4596BB1}" presName="thickLine" presStyleLbl="alignNode1" presStyleIdx="0" presStyleCnt="4"/>
      <dgm:spPr/>
    </dgm:pt>
    <dgm:pt modelId="{03AA5D28-3723-0B40-BAB5-405913F24615}" type="pres">
      <dgm:prSet presAssocID="{36661CA3-98AB-423D-BE5B-9627D4596BB1}" presName="horz1" presStyleCnt="0"/>
      <dgm:spPr/>
    </dgm:pt>
    <dgm:pt modelId="{E2AFFB27-AEDE-A040-ADB2-9450FBE78D60}" type="pres">
      <dgm:prSet presAssocID="{36661CA3-98AB-423D-BE5B-9627D4596BB1}" presName="tx1" presStyleLbl="revTx" presStyleIdx="0" presStyleCnt="4"/>
      <dgm:spPr/>
    </dgm:pt>
    <dgm:pt modelId="{F9A129C5-4871-3448-BAB9-A712107593CF}" type="pres">
      <dgm:prSet presAssocID="{36661CA3-98AB-423D-BE5B-9627D4596BB1}" presName="vert1" presStyleCnt="0"/>
      <dgm:spPr/>
    </dgm:pt>
    <dgm:pt modelId="{91A0D7FB-0D0B-EA41-A960-401893E8D080}" type="pres">
      <dgm:prSet presAssocID="{7F8D816D-D63D-4CC1-8278-19525665DFCD}" presName="thickLine" presStyleLbl="alignNode1" presStyleIdx="1" presStyleCnt="4"/>
      <dgm:spPr/>
    </dgm:pt>
    <dgm:pt modelId="{44A33028-6DC0-524D-843E-4DB6A40F7EB5}" type="pres">
      <dgm:prSet presAssocID="{7F8D816D-D63D-4CC1-8278-19525665DFCD}" presName="horz1" presStyleCnt="0"/>
      <dgm:spPr/>
    </dgm:pt>
    <dgm:pt modelId="{74E495EB-F77A-F643-975D-9691008E5787}" type="pres">
      <dgm:prSet presAssocID="{7F8D816D-D63D-4CC1-8278-19525665DFCD}" presName="tx1" presStyleLbl="revTx" presStyleIdx="1" presStyleCnt="4"/>
      <dgm:spPr/>
    </dgm:pt>
    <dgm:pt modelId="{EE22B792-93A3-494C-A4D1-D3AAADB8FE0A}" type="pres">
      <dgm:prSet presAssocID="{7F8D816D-D63D-4CC1-8278-19525665DFCD}" presName="vert1" presStyleCnt="0"/>
      <dgm:spPr/>
    </dgm:pt>
    <dgm:pt modelId="{6F540318-05BF-2A4F-B0EC-CCA4136498EF}" type="pres">
      <dgm:prSet presAssocID="{8D1F2660-38C2-4E90-8DA6-1633EF4AA05F}" presName="thickLine" presStyleLbl="alignNode1" presStyleIdx="2" presStyleCnt="4"/>
      <dgm:spPr/>
    </dgm:pt>
    <dgm:pt modelId="{AE6ABA1C-E0C6-1544-9671-618C5C01CEF7}" type="pres">
      <dgm:prSet presAssocID="{8D1F2660-38C2-4E90-8DA6-1633EF4AA05F}" presName="horz1" presStyleCnt="0"/>
      <dgm:spPr/>
    </dgm:pt>
    <dgm:pt modelId="{B9C17F7F-2921-5945-843D-E25DABF9AD39}" type="pres">
      <dgm:prSet presAssocID="{8D1F2660-38C2-4E90-8DA6-1633EF4AA05F}" presName="tx1" presStyleLbl="revTx" presStyleIdx="2" presStyleCnt="4"/>
      <dgm:spPr/>
    </dgm:pt>
    <dgm:pt modelId="{1C8BAC35-7496-164D-87AD-02E1FD6E2CA3}" type="pres">
      <dgm:prSet presAssocID="{8D1F2660-38C2-4E90-8DA6-1633EF4AA05F}" presName="vert1" presStyleCnt="0"/>
      <dgm:spPr/>
    </dgm:pt>
    <dgm:pt modelId="{EECB0943-740B-5742-AA28-9291E14002D5}" type="pres">
      <dgm:prSet presAssocID="{06C1B911-F627-43E0-BAE3-54663CE1CA44}" presName="thickLine" presStyleLbl="alignNode1" presStyleIdx="3" presStyleCnt="4"/>
      <dgm:spPr/>
    </dgm:pt>
    <dgm:pt modelId="{AE558C00-BC75-8C47-AE26-93E62933D1D3}" type="pres">
      <dgm:prSet presAssocID="{06C1B911-F627-43E0-BAE3-54663CE1CA44}" presName="horz1" presStyleCnt="0"/>
      <dgm:spPr/>
    </dgm:pt>
    <dgm:pt modelId="{602B3030-844D-984D-A5DC-2E50CEC5D4A6}" type="pres">
      <dgm:prSet presAssocID="{06C1B911-F627-43E0-BAE3-54663CE1CA44}" presName="tx1" presStyleLbl="revTx" presStyleIdx="3" presStyleCnt="4"/>
      <dgm:spPr/>
    </dgm:pt>
    <dgm:pt modelId="{6DA645B6-6586-364B-81E8-208409FD70D8}" type="pres">
      <dgm:prSet presAssocID="{06C1B911-F627-43E0-BAE3-54663CE1CA44}" presName="vert1" presStyleCnt="0"/>
      <dgm:spPr/>
    </dgm:pt>
  </dgm:ptLst>
  <dgm:cxnLst>
    <dgm:cxn modelId="{74E54913-821E-3F44-902B-8C6CDF5C1FF1}" type="presOf" srcId="{AAEB073D-8A99-48AC-AD41-1FE3CE31B42C}" destId="{E93B06BD-3D1B-B64C-AA67-5D9C8DE23D98}" srcOrd="0" destOrd="0" presId="urn:microsoft.com/office/officeart/2008/layout/LinedList"/>
    <dgm:cxn modelId="{D395482B-52C0-4849-9084-E4E09AD401A3}" srcId="{AAEB073D-8A99-48AC-AD41-1FE3CE31B42C}" destId="{8D1F2660-38C2-4E90-8DA6-1633EF4AA05F}" srcOrd="2" destOrd="0" parTransId="{D5110E13-865F-418B-B482-30DE4D018726}" sibTransId="{15F7E488-AF71-4B7E-98E3-6F672123F717}"/>
    <dgm:cxn modelId="{66046B2F-A016-F74E-BF6C-D7492E5A7EAC}" type="presOf" srcId="{06C1B911-F627-43E0-BAE3-54663CE1CA44}" destId="{602B3030-844D-984D-A5DC-2E50CEC5D4A6}" srcOrd="0" destOrd="0" presId="urn:microsoft.com/office/officeart/2008/layout/LinedList"/>
    <dgm:cxn modelId="{BF119947-F03A-4BFB-9C3A-8A23C7484643}" srcId="{AAEB073D-8A99-48AC-AD41-1FE3CE31B42C}" destId="{7F8D816D-D63D-4CC1-8278-19525665DFCD}" srcOrd="1" destOrd="0" parTransId="{88D2017D-D448-4C4B-8FE6-86D203CC1EBB}" sibTransId="{DA9C3C54-2478-4B55-857D-8B3B64E1346E}"/>
    <dgm:cxn modelId="{59356F7F-0ABC-0B48-A773-45B12420A53E}" type="presOf" srcId="{8D1F2660-38C2-4E90-8DA6-1633EF4AA05F}" destId="{B9C17F7F-2921-5945-843D-E25DABF9AD39}" srcOrd="0" destOrd="0" presId="urn:microsoft.com/office/officeart/2008/layout/LinedList"/>
    <dgm:cxn modelId="{1808A289-5076-934E-BDEA-C2D0793AF450}" type="presOf" srcId="{36661CA3-98AB-423D-BE5B-9627D4596BB1}" destId="{E2AFFB27-AEDE-A040-ADB2-9450FBE78D60}" srcOrd="0" destOrd="0" presId="urn:microsoft.com/office/officeart/2008/layout/LinedList"/>
    <dgm:cxn modelId="{C73160CA-3412-4128-BFFF-6E59A7B52438}" srcId="{AAEB073D-8A99-48AC-AD41-1FE3CE31B42C}" destId="{36661CA3-98AB-423D-BE5B-9627D4596BB1}" srcOrd="0" destOrd="0" parTransId="{A83AB2E1-BAA9-493A-A958-D57DB920A24A}" sibTransId="{0EB94139-43F5-495B-9BD6-0493EAEEB924}"/>
    <dgm:cxn modelId="{E51CB7D9-8A70-D74C-A327-1FF051439651}" type="presOf" srcId="{7F8D816D-D63D-4CC1-8278-19525665DFCD}" destId="{74E495EB-F77A-F643-975D-9691008E5787}" srcOrd="0" destOrd="0" presId="urn:microsoft.com/office/officeart/2008/layout/LinedList"/>
    <dgm:cxn modelId="{6ECB0EE0-A1FA-4450-9604-00A39B37933F}" srcId="{AAEB073D-8A99-48AC-AD41-1FE3CE31B42C}" destId="{06C1B911-F627-43E0-BAE3-54663CE1CA44}" srcOrd="3" destOrd="0" parTransId="{97474724-9E43-4749-9C25-0A2364A1EA9A}" sibTransId="{00094BC0-3B2C-467B-B5A5-442280F234B0}"/>
    <dgm:cxn modelId="{F2883E36-AB84-5146-8CB9-C4C7D9F41E4B}" type="presParOf" srcId="{E93B06BD-3D1B-B64C-AA67-5D9C8DE23D98}" destId="{74BA9341-7A28-D94E-8B35-6DE3E8A1DA3E}" srcOrd="0" destOrd="0" presId="urn:microsoft.com/office/officeart/2008/layout/LinedList"/>
    <dgm:cxn modelId="{4B9C5E64-8ADA-FC47-A0AE-B5CC0C44A3DF}" type="presParOf" srcId="{E93B06BD-3D1B-B64C-AA67-5D9C8DE23D98}" destId="{03AA5D28-3723-0B40-BAB5-405913F24615}" srcOrd="1" destOrd="0" presId="urn:microsoft.com/office/officeart/2008/layout/LinedList"/>
    <dgm:cxn modelId="{CFB002C2-FD22-BC42-8FD5-2501F3CD90F3}" type="presParOf" srcId="{03AA5D28-3723-0B40-BAB5-405913F24615}" destId="{E2AFFB27-AEDE-A040-ADB2-9450FBE78D60}" srcOrd="0" destOrd="0" presId="urn:microsoft.com/office/officeart/2008/layout/LinedList"/>
    <dgm:cxn modelId="{5C672060-8C8A-A642-A384-233FF6722A7F}" type="presParOf" srcId="{03AA5D28-3723-0B40-BAB5-405913F24615}" destId="{F9A129C5-4871-3448-BAB9-A712107593CF}" srcOrd="1" destOrd="0" presId="urn:microsoft.com/office/officeart/2008/layout/LinedList"/>
    <dgm:cxn modelId="{4D8D2216-97F5-574F-BF35-535E2F14A6F9}" type="presParOf" srcId="{E93B06BD-3D1B-B64C-AA67-5D9C8DE23D98}" destId="{91A0D7FB-0D0B-EA41-A960-401893E8D080}" srcOrd="2" destOrd="0" presId="urn:microsoft.com/office/officeart/2008/layout/LinedList"/>
    <dgm:cxn modelId="{87321C6B-CBB7-6242-87DB-92EB690FB764}" type="presParOf" srcId="{E93B06BD-3D1B-B64C-AA67-5D9C8DE23D98}" destId="{44A33028-6DC0-524D-843E-4DB6A40F7EB5}" srcOrd="3" destOrd="0" presId="urn:microsoft.com/office/officeart/2008/layout/LinedList"/>
    <dgm:cxn modelId="{4AD16CC5-84D0-E440-AC68-2E63EEB6DFAA}" type="presParOf" srcId="{44A33028-6DC0-524D-843E-4DB6A40F7EB5}" destId="{74E495EB-F77A-F643-975D-9691008E5787}" srcOrd="0" destOrd="0" presId="urn:microsoft.com/office/officeart/2008/layout/LinedList"/>
    <dgm:cxn modelId="{CE34DEAA-A0DB-0B4C-AD8B-47C13D93D5B7}" type="presParOf" srcId="{44A33028-6DC0-524D-843E-4DB6A40F7EB5}" destId="{EE22B792-93A3-494C-A4D1-D3AAADB8FE0A}" srcOrd="1" destOrd="0" presId="urn:microsoft.com/office/officeart/2008/layout/LinedList"/>
    <dgm:cxn modelId="{DA244FDC-CC01-9F4D-B57E-3202741553F7}" type="presParOf" srcId="{E93B06BD-3D1B-B64C-AA67-5D9C8DE23D98}" destId="{6F540318-05BF-2A4F-B0EC-CCA4136498EF}" srcOrd="4" destOrd="0" presId="urn:microsoft.com/office/officeart/2008/layout/LinedList"/>
    <dgm:cxn modelId="{3B9D1A2B-6A9B-E549-80B4-07151FFD9BD1}" type="presParOf" srcId="{E93B06BD-3D1B-B64C-AA67-5D9C8DE23D98}" destId="{AE6ABA1C-E0C6-1544-9671-618C5C01CEF7}" srcOrd="5" destOrd="0" presId="urn:microsoft.com/office/officeart/2008/layout/LinedList"/>
    <dgm:cxn modelId="{6B1042AA-07C7-564D-9758-59D24CC583A0}" type="presParOf" srcId="{AE6ABA1C-E0C6-1544-9671-618C5C01CEF7}" destId="{B9C17F7F-2921-5945-843D-E25DABF9AD39}" srcOrd="0" destOrd="0" presId="urn:microsoft.com/office/officeart/2008/layout/LinedList"/>
    <dgm:cxn modelId="{AC14CE76-386E-2B41-8BD7-D1E52850C86E}" type="presParOf" srcId="{AE6ABA1C-E0C6-1544-9671-618C5C01CEF7}" destId="{1C8BAC35-7496-164D-87AD-02E1FD6E2CA3}" srcOrd="1" destOrd="0" presId="urn:microsoft.com/office/officeart/2008/layout/LinedList"/>
    <dgm:cxn modelId="{DA9CA620-6790-E84F-BF27-DCC1ADBBF08E}" type="presParOf" srcId="{E93B06BD-3D1B-B64C-AA67-5D9C8DE23D98}" destId="{EECB0943-740B-5742-AA28-9291E14002D5}" srcOrd="6" destOrd="0" presId="urn:microsoft.com/office/officeart/2008/layout/LinedList"/>
    <dgm:cxn modelId="{23DEA514-4490-4A43-8B47-2765403A298C}" type="presParOf" srcId="{E93B06BD-3D1B-B64C-AA67-5D9C8DE23D98}" destId="{AE558C00-BC75-8C47-AE26-93E62933D1D3}" srcOrd="7" destOrd="0" presId="urn:microsoft.com/office/officeart/2008/layout/LinedList"/>
    <dgm:cxn modelId="{498191E4-6C6D-834E-8611-8EA79BC9A26B}" type="presParOf" srcId="{AE558C00-BC75-8C47-AE26-93E62933D1D3}" destId="{602B3030-844D-984D-A5DC-2E50CEC5D4A6}" srcOrd="0" destOrd="0" presId="urn:microsoft.com/office/officeart/2008/layout/LinedList"/>
    <dgm:cxn modelId="{09FB882A-2F06-8740-B94E-4F36ACE4F03D}" type="presParOf" srcId="{AE558C00-BC75-8C47-AE26-93E62933D1D3}" destId="{6DA645B6-6586-364B-81E8-208409FD70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2B6A3-C502-6046-B872-80F6573EACCD}">
      <dsp:nvSpPr>
        <dsp:cNvPr id="0" name=""/>
        <dsp:cNvSpPr/>
      </dsp:nvSpPr>
      <dsp:spPr>
        <a:xfrm>
          <a:off x="0" y="702"/>
          <a:ext cx="694692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38F51-19EB-214E-8B8E-BB5A54EDC4B7}">
      <dsp:nvSpPr>
        <dsp:cNvPr id="0" name=""/>
        <dsp:cNvSpPr/>
      </dsp:nvSpPr>
      <dsp:spPr>
        <a:xfrm>
          <a:off x="0" y="702"/>
          <a:ext cx="6946924" cy="115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Stronger linkages </a:t>
          </a:r>
          <a:r>
            <a:rPr lang="en-US" sz="1800" b="0" kern="1200" dirty="0"/>
            <a:t>between the HNO and the HRP</a:t>
          </a:r>
        </a:p>
      </dsp:txBody>
      <dsp:txXfrm>
        <a:off x="0" y="702"/>
        <a:ext cx="6946924" cy="1150786"/>
      </dsp:txXfrm>
    </dsp:sp>
    <dsp:sp modelId="{A54C2644-159F-2848-91BE-EEC677F1EF51}">
      <dsp:nvSpPr>
        <dsp:cNvPr id="0" name=""/>
        <dsp:cNvSpPr/>
      </dsp:nvSpPr>
      <dsp:spPr>
        <a:xfrm>
          <a:off x="0" y="1151489"/>
          <a:ext cx="694692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44A07-BD36-4B46-926B-B0E5A3714D29}">
      <dsp:nvSpPr>
        <dsp:cNvPr id="0" name=""/>
        <dsp:cNvSpPr/>
      </dsp:nvSpPr>
      <dsp:spPr>
        <a:xfrm>
          <a:off x="0" y="1151489"/>
          <a:ext cx="6946924" cy="115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Increased  focus on the </a:t>
          </a:r>
          <a:r>
            <a:rPr lang="en-US" sz="1800" b="1" kern="1200" dirty="0"/>
            <a:t>intersectoral nature of needs</a:t>
          </a:r>
          <a:r>
            <a:rPr lang="en-US" sz="1800" kern="1200" dirty="0"/>
            <a:t> </a:t>
          </a:r>
          <a:r>
            <a:rPr lang="en-US" sz="1800" b="1" kern="1200" dirty="0"/>
            <a:t>and the response </a:t>
          </a:r>
          <a:r>
            <a:rPr lang="en-US" sz="1800" kern="1200" dirty="0"/>
            <a:t>required</a:t>
          </a:r>
        </a:p>
      </dsp:txBody>
      <dsp:txXfrm>
        <a:off x="0" y="1151489"/>
        <a:ext cx="6946924" cy="1150786"/>
      </dsp:txXfrm>
    </dsp:sp>
    <dsp:sp modelId="{8CF76D37-F6D3-5F45-9AE4-8BC4B5A6E9D0}">
      <dsp:nvSpPr>
        <dsp:cNvPr id="0" name=""/>
        <dsp:cNvSpPr/>
      </dsp:nvSpPr>
      <dsp:spPr>
        <a:xfrm>
          <a:off x="0" y="2302276"/>
          <a:ext cx="694692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B9741-E273-7D4F-93E9-0A50A7A49AD4}">
      <dsp:nvSpPr>
        <dsp:cNvPr id="0" name=""/>
        <dsp:cNvSpPr/>
      </dsp:nvSpPr>
      <dsp:spPr>
        <a:xfrm>
          <a:off x="0" y="2302276"/>
          <a:ext cx="6946924" cy="115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Better the understanding of </a:t>
          </a:r>
          <a:r>
            <a:rPr lang="en-US" sz="1800" b="1" kern="1200" dirty="0"/>
            <a:t>causes, level of severity, </a:t>
          </a:r>
          <a:r>
            <a:rPr lang="en-US" sz="1800" kern="1200" dirty="0"/>
            <a:t>and </a:t>
          </a:r>
          <a:r>
            <a:rPr lang="en-US" sz="1800" b="1" kern="1200" dirty="0"/>
            <a:t>likely evolution</a:t>
          </a:r>
          <a:r>
            <a:rPr lang="en-US" sz="1800" kern="1200" dirty="0"/>
            <a:t> </a:t>
          </a:r>
          <a:r>
            <a:rPr lang="en-US" sz="1800" b="1" kern="1200" dirty="0"/>
            <a:t>of needs </a:t>
          </a:r>
          <a:r>
            <a:rPr lang="en-US" sz="1800" kern="1200" dirty="0"/>
            <a:t>for a more holistic and effective response with </a:t>
          </a:r>
          <a:r>
            <a:rPr lang="en-US" sz="1800" b="1" kern="1200" dirty="0"/>
            <a:t>linkages to development interventions</a:t>
          </a:r>
        </a:p>
      </dsp:txBody>
      <dsp:txXfrm>
        <a:off x="0" y="2302276"/>
        <a:ext cx="6946924" cy="1150786"/>
      </dsp:txXfrm>
    </dsp:sp>
    <dsp:sp modelId="{489EE787-609D-6140-852B-CB19E3A79C61}">
      <dsp:nvSpPr>
        <dsp:cNvPr id="0" name=""/>
        <dsp:cNvSpPr/>
      </dsp:nvSpPr>
      <dsp:spPr>
        <a:xfrm>
          <a:off x="0" y="3453063"/>
          <a:ext cx="6946924"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51F4E-CABE-B441-8FFB-B0C25C785468}">
      <dsp:nvSpPr>
        <dsp:cNvPr id="0" name=""/>
        <dsp:cNvSpPr/>
      </dsp:nvSpPr>
      <dsp:spPr>
        <a:xfrm>
          <a:off x="0" y="3453063"/>
          <a:ext cx="6946924" cy="115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Identifying priority groups and/or geographic areas based on the needs analysis, </a:t>
          </a:r>
          <a:r>
            <a:rPr lang="en-US" sz="1800" kern="1200" dirty="0"/>
            <a:t>and formulating</a:t>
          </a:r>
          <a:r>
            <a:rPr lang="en-US" sz="1800" b="1" kern="1200" dirty="0"/>
            <a:t> results-based strategic objectives that define desired changes</a:t>
          </a:r>
          <a:r>
            <a:rPr lang="en-US" sz="1800" kern="1200" dirty="0"/>
            <a:t> in the lives of people and inform multi-sectoral and sectoral planning</a:t>
          </a:r>
        </a:p>
      </dsp:txBody>
      <dsp:txXfrm>
        <a:off x="0" y="3453063"/>
        <a:ext cx="6946924" cy="1150786"/>
      </dsp:txXfrm>
    </dsp:sp>
    <dsp:sp modelId="{68293060-CD92-2F47-9B3E-DB8459F22D1B}">
      <dsp:nvSpPr>
        <dsp:cNvPr id="0" name=""/>
        <dsp:cNvSpPr/>
      </dsp:nvSpPr>
      <dsp:spPr>
        <a:xfrm>
          <a:off x="0" y="4603850"/>
          <a:ext cx="694692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57784-A51B-E64F-956B-57E781BBC5E9}">
      <dsp:nvSpPr>
        <dsp:cNvPr id="0" name=""/>
        <dsp:cNvSpPr/>
      </dsp:nvSpPr>
      <dsp:spPr>
        <a:xfrm>
          <a:off x="0" y="4603850"/>
          <a:ext cx="6946924" cy="115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Establishing or augmenting </a:t>
          </a:r>
          <a:r>
            <a:rPr lang="en-US" sz="1800" b="1" kern="1200" dirty="0"/>
            <a:t>monitoring systems that allow for on-going analysis of changes of the situation and needs </a:t>
          </a:r>
          <a:r>
            <a:rPr lang="en-US" sz="1800" kern="1200" dirty="0"/>
            <a:t>together with </a:t>
          </a:r>
          <a:r>
            <a:rPr lang="en-US" sz="1800" b="1" kern="1200" dirty="0"/>
            <a:t>response achievements</a:t>
          </a:r>
        </a:p>
      </dsp:txBody>
      <dsp:txXfrm>
        <a:off x="0" y="4603850"/>
        <a:ext cx="6946924" cy="1150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A9341-7A28-D94E-8B35-6DE3E8A1DA3E}">
      <dsp:nvSpPr>
        <dsp:cNvPr id="0" name=""/>
        <dsp:cNvSpPr/>
      </dsp:nvSpPr>
      <dsp:spPr>
        <a:xfrm>
          <a:off x="0" y="0"/>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FFB27-AEDE-A040-ADB2-9450FBE78D60}">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Include an analysis of humanitarian priorities based on </a:t>
          </a:r>
          <a:r>
            <a:rPr lang="en-US" sz="2100" b="1" kern="1200"/>
            <a:t>consultations with affected groups </a:t>
          </a:r>
          <a:r>
            <a:rPr lang="en-US" sz="2100" kern="1200"/>
            <a:t>and not only from secondary data</a:t>
          </a:r>
        </a:p>
      </dsp:txBody>
      <dsp:txXfrm>
        <a:off x="0" y="0"/>
        <a:ext cx="10515600" cy="1087834"/>
      </dsp:txXfrm>
    </dsp:sp>
    <dsp:sp modelId="{91A0D7FB-0D0B-EA41-A960-401893E8D080}">
      <dsp:nvSpPr>
        <dsp:cNvPr id="0" name=""/>
        <dsp:cNvSpPr/>
      </dsp:nvSpPr>
      <dsp:spPr>
        <a:xfrm>
          <a:off x="0" y="1087834"/>
          <a:ext cx="10515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495EB-F77A-F643-975D-9691008E578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Include an analysis of </a:t>
          </a:r>
          <a:r>
            <a:rPr lang="en-US" sz="2100" b="1" kern="1200"/>
            <a:t>people’s preferred channels </a:t>
          </a:r>
          <a:r>
            <a:rPr lang="en-US" sz="2100" kern="1200"/>
            <a:t>for </a:t>
          </a:r>
          <a:r>
            <a:rPr lang="en-US" sz="2100" b="1" kern="1200"/>
            <a:t>communication channels and most needed information </a:t>
          </a:r>
          <a:r>
            <a:rPr lang="en-US" sz="2100" kern="1200"/>
            <a:t>based on consultations or recent research/secondary data reviews</a:t>
          </a:r>
        </a:p>
      </dsp:txBody>
      <dsp:txXfrm>
        <a:off x="0" y="1087834"/>
        <a:ext cx="10515600" cy="1087834"/>
      </dsp:txXfrm>
    </dsp:sp>
    <dsp:sp modelId="{6F540318-05BF-2A4F-B0EC-CCA4136498EF}">
      <dsp:nvSpPr>
        <dsp:cNvPr id="0" name=""/>
        <dsp:cNvSpPr/>
      </dsp:nvSpPr>
      <dsp:spPr>
        <a:xfrm>
          <a:off x="0" y="2175669"/>
          <a:ext cx="105156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C17F7F-2921-5945-843D-E25DABF9AD39}">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Analysis of feedback &amp; complaints mechanisms</a:t>
          </a:r>
          <a:r>
            <a:rPr lang="en-US" sz="2100" kern="1200" dirty="0"/>
            <a:t>: If feedback &amp; complaints mechanisms exist in the country for Nutrition, </a:t>
          </a:r>
          <a:r>
            <a:rPr lang="en-US" sz="2100" b="1" kern="1200" dirty="0"/>
            <a:t>an analysis of key issues raised through these systems and how the Nutrition cluster addressed them, what still requires work and efforts.</a:t>
          </a:r>
        </a:p>
      </dsp:txBody>
      <dsp:txXfrm>
        <a:off x="0" y="2175669"/>
        <a:ext cx="10515600" cy="1087834"/>
      </dsp:txXfrm>
    </dsp:sp>
    <dsp:sp modelId="{EECB0943-740B-5742-AA28-9291E14002D5}">
      <dsp:nvSpPr>
        <dsp:cNvPr id="0" name=""/>
        <dsp:cNvSpPr/>
      </dsp:nvSpPr>
      <dsp:spPr>
        <a:xfrm>
          <a:off x="0" y="3263503"/>
          <a:ext cx="105156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B3030-844D-984D-A5DC-2E50CEC5D4A6}">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A “meaningful” analysis of people’s satisfaction </a:t>
          </a:r>
          <a:r>
            <a:rPr lang="en-US" sz="2100" kern="1200" dirty="0"/>
            <a:t>with the Nutrition response including </a:t>
          </a:r>
          <a:r>
            <a:rPr lang="en-US" sz="2100" b="1" kern="1200" dirty="0"/>
            <a:t>an analysis of reasons why they were not satisfied. </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197BC-3F9C-B04E-BE49-6C44747D8F8B}" type="datetimeFigureOut">
              <a:rPr lang="en-US" smtClean="0"/>
              <a:t>7/30/19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35101-A87E-EF42-9E59-E7216A571B2F}" type="slidenum">
              <a:rPr lang="en-US" smtClean="0"/>
              <a:t>‹#›</a:t>
            </a:fld>
            <a:endParaRPr lang="en-US"/>
          </a:p>
        </p:txBody>
      </p:sp>
    </p:spTree>
    <p:extLst>
      <p:ext uri="{BB962C8B-B14F-4D97-AF65-F5344CB8AC3E}">
        <p14:creationId xmlns:p14="http://schemas.microsoft.com/office/powerpoint/2010/main" val="2206784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globalprotectioncluster.org/themes/housing-land-and-property/" TargetMode="External"/><Relationship Id="rId13" Type="http://schemas.openxmlformats.org/officeDocument/2006/relationships/hyperlink" Target="http://globalprotectioncluster.org/themes/protection-mainstreaming/" TargetMode="External"/><Relationship Id="rId3" Type="http://schemas.openxmlformats.org/officeDocument/2006/relationships/hyperlink" Target="http://globalprotectioncluster.org/themes/age-gender-diversity/" TargetMode="External"/><Relationship Id="rId7" Type="http://schemas.openxmlformats.org/officeDocument/2006/relationships/hyperlink" Target="http://globalprotectioncluster.org/themes/gender-based-violence/" TargetMode="External"/><Relationship Id="rId12" Type="http://schemas.openxmlformats.org/officeDocument/2006/relationships/hyperlink" Target="http://globalprotectioncluster.org/themes/protection-in-natural-disaster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globalprotectioncluster.org/themes/drought-famine-cholera-and-displacement/" TargetMode="External"/><Relationship Id="rId11" Type="http://schemas.openxmlformats.org/officeDocument/2006/relationships/hyperlink" Target="http://globalprotectioncluster.org/themes/mine-action/" TargetMode="External"/><Relationship Id="rId5" Type="http://schemas.openxmlformats.org/officeDocument/2006/relationships/hyperlink" Target="http://globalprotectioncluster.org/themes/child-protection/" TargetMode="External"/><Relationship Id="rId10" Type="http://schemas.openxmlformats.org/officeDocument/2006/relationships/hyperlink" Target="http://globalprotectioncluster.org/themes/law-and-policy-on-internal-displacement/" TargetMode="External"/><Relationship Id="rId4" Type="http://schemas.openxmlformats.org/officeDocument/2006/relationships/hyperlink" Target="http://globalprotectioncluster.org/tools-and-guidance/essential-protection-guidance-and-tools/cash-based-interventions-and-idp-protection/" TargetMode="External"/><Relationship Id="rId9" Type="http://schemas.openxmlformats.org/officeDocument/2006/relationships/hyperlink" Target="http://globalprotectioncluster.org/themes/human-rights-in-humanitarian-action/" TargetMode="External"/><Relationship Id="rId14" Type="http://schemas.openxmlformats.org/officeDocument/2006/relationships/hyperlink" Target="http://globalprotectioncluster.org/themes/protection-of-civilia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a:t>
            </a:fld>
            <a:endParaRPr lang="en-US"/>
          </a:p>
        </p:txBody>
      </p:sp>
    </p:spTree>
    <p:extLst>
      <p:ext uri="{BB962C8B-B14F-4D97-AF65-F5344CB8AC3E}">
        <p14:creationId xmlns:p14="http://schemas.microsoft.com/office/powerpoint/2010/main" val="377792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10</a:t>
            </a:fld>
            <a:endParaRPr lang="en-US"/>
          </a:p>
        </p:txBody>
      </p:sp>
    </p:spTree>
    <p:extLst>
      <p:ext uri="{BB962C8B-B14F-4D97-AF65-F5344CB8AC3E}">
        <p14:creationId xmlns:p14="http://schemas.microsoft.com/office/powerpoint/2010/main" val="723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11</a:t>
            </a:fld>
            <a:endParaRPr lang="en-US"/>
          </a:p>
        </p:txBody>
      </p:sp>
    </p:spTree>
    <p:extLst>
      <p:ext uri="{BB962C8B-B14F-4D97-AF65-F5344CB8AC3E}">
        <p14:creationId xmlns:p14="http://schemas.microsoft.com/office/powerpoint/2010/main" val="118836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135101-A87E-EF42-9E59-E7216A571B2F}" type="slidenum">
              <a:rPr lang="en-US" smtClean="0"/>
              <a:t>12</a:t>
            </a:fld>
            <a:endParaRPr lang="en-US"/>
          </a:p>
        </p:txBody>
      </p:sp>
    </p:spTree>
    <p:extLst>
      <p:ext uri="{BB962C8B-B14F-4D97-AF65-F5344CB8AC3E}">
        <p14:creationId xmlns:p14="http://schemas.microsoft.com/office/powerpoint/2010/main" val="22896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135101-A87E-EF42-9E59-E7216A571B2F}" type="slidenum">
              <a:rPr lang="en-US" smtClean="0"/>
              <a:t>13</a:t>
            </a:fld>
            <a:endParaRPr lang="en-US"/>
          </a:p>
        </p:txBody>
      </p:sp>
    </p:spTree>
    <p:extLst>
      <p:ext uri="{BB962C8B-B14F-4D97-AF65-F5344CB8AC3E}">
        <p14:creationId xmlns:p14="http://schemas.microsoft.com/office/powerpoint/2010/main" val="1159946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14</a:t>
            </a:fld>
            <a:endParaRPr lang="en-US"/>
          </a:p>
        </p:txBody>
      </p:sp>
    </p:spTree>
    <p:extLst>
      <p:ext uri="{BB962C8B-B14F-4D97-AF65-F5344CB8AC3E}">
        <p14:creationId xmlns:p14="http://schemas.microsoft.com/office/powerpoint/2010/main" val="334893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800" b="1" kern="1200" baseline="30000" dirty="0">
                <a:solidFill>
                  <a:schemeClr val="tx1"/>
                </a:solidFill>
                <a:effectLst/>
                <a:latin typeface="+mn-lt"/>
                <a:ea typeface="+mn-ea"/>
                <a:cs typeface="+mn-cs"/>
              </a:rPr>
              <a:t>Protection AORs</a:t>
            </a:r>
            <a:br>
              <a:rPr lang="en-US" sz="1600" b="1" i="0" u="none" strike="noStrike" kern="1200" dirty="0">
                <a:solidFill>
                  <a:schemeClr val="tx1"/>
                </a:solidFill>
                <a:effectLst/>
                <a:latin typeface="+mn-lt"/>
                <a:ea typeface="+mn-ea"/>
                <a:cs typeface="+mn-cs"/>
                <a:hlinkClick r:id="rId3"/>
              </a:rPr>
            </a:br>
            <a:r>
              <a:rPr lang="en-US" sz="1200" b="1" i="0" u="none" strike="noStrike" kern="1200" dirty="0">
                <a:solidFill>
                  <a:schemeClr val="tx1"/>
                </a:solidFill>
                <a:effectLst/>
                <a:latin typeface="+mn-lt"/>
                <a:ea typeface="+mn-ea"/>
                <a:cs typeface="+mn-cs"/>
                <a:hlinkClick r:id="rId3"/>
              </a:rPr>
              <a:t>&gt; AGE, GENDER, DIVERSITY</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4"/>
              </a:rPr>
              <a:t>&gt; CASH-BASED INTERVENTIONS TOOLS FOR IDP PROTECTION</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5"/>
              </a:rPr>
              <a:t>&gt; CHILD PROTECTION</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6"/>
              </a:rPr>
              <a:t>&gt; DROUGHT, FAMINE, CHOLERA AND DISPLACEMENT</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7"/>
              </a:rPr>
              <a:t>&gt; GENDER BASED VIOLENCE</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8"/>
              </a:rPr>
              <a:t>&gt; HOUSING, LAND AND PROPERTY</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9"/>
              </a:rPr>
              <a:t>&gt; HUMAN RIGHTS IN HUMANITARIAN ACTION</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0"/>
              </a:rPr>
              <a:t>&gt; LAW AND POLICY ON INTERNAL DISPLACEMENT</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1"/>
              </a:rPr>
              <a:t>&gt; MINE ACTION</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2"/>
              </a:rPr>
              <a:t>&gt; PROTECTION IN NATURAL DISASTER</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3"/>
              </a:rPr>
              <a:t>&gt; PROTECTION MAINSTREAMING</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4"/>
              </a:rPr>
              <a:t>&gt; PROTECTION OF CIVILIANS</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15</a:t>
            </a:fld>
            <a:endParaRPr lang="en-US"/>
          </a:p>
        </p:txBody>
      </p:sp>
    </p:spTree>
    <p:extLst>
      <p:ext uri="{BB962C8B-B14F-4D97-AF65-F5344CB8AC3E}">
        <p14:creationId xmlns:p14="http://schemas.microsoft.com/office/powerpoint/2010/main" val="206237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16</a:t>
            </a:fld>
            <a:endParaRPr lang="en-US"/>
          </a:p>
        </p:txBody>
      </p:sp>
    </p:spTree>
    <p:extLst>
      <p:ext uri="{BB962C8B-B14F-4D97-AF65-F5344CB8AC3E}">
        <p14:creationId xmlns:p14="http://schemas.microsoft.com/office/powerpoint/2010/main" val="3511018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Old HRP template: Ad hoc and non-systematic reference to HRP boundaries/priorities under Strategic Objectives, response strategy etc.  </a:t>
            </a:r>
          </a:p>
          <a:p>
            <a:pPr marL="171450" indent="-171450">
              <a:buFont typeface="Arial" panose="020B0604020202020204" pitchFamily="34" charset="0"/>
              <a:buChar char="•"/>
            </a:pPr>
            <a:r>
              <a:rPr lang="en-US" sz="1200" dirty="0"/>
              <a:t>Revised template: one specific section to articulate priorities and rationale/criteria. Can visually be read in </a:t>
            </a:r>
          </a:p>
          <a:p>
            <a:pPr marL="171450" indent="-171450">
              <a:buFont typeface="Arial" panose="020B0604020202020204" pitchFamily="34" charset="0"/>
              <a:buChar char="•"/>
            </a:pPr>
            <a:r>
              <a:rPr lang="en-US" dirty="0"/>
              <a:t>HRP prioritization now clearly picks up from HNO analysis thread</a:t>
            </a:r>
          </a:p>
          <a:p>
            <a:pPr marL="171450" indent="-171450">
              <a:buFont typeface="Arial" panose="020B0604020202020204" pitchFamily="34" charset="0"/>
              <a:buChar char="•"/>
            </a:pPr>
            <a:r>
              <a:rPr lang="en-US" dirty="0"/>
              <a:t>approach crystalizes prioritization criteria / thresholds  </a:t>
            </a:r>
          </a:p>
          <a:p>
            <a:pPr marL="171450" indent="-171450">
              <a:buFont typeface="Arial" panose="020B0604020202020204" pitchFamily="34" charset="0"/>
              <a:buChar char="•"/>
            </a:pPr>
            <a:r>
              <a:rPr lang="en-US" dirty="0"/>
              <a:t>important to document criteria/assumptions for inclusion and exclusion</a:t>
            </a:r>
          </a:p>
          <a:p>
            <a:pPr marL="171450" indent="-171450">
              <a:buFont typeface="Arial" panose="020B0604020202020204" pitchFamily="34" charset="0"/>
              <a:buChar char="•"/>
            </a:pPr>
            <a:r>
              <a:rPr lang="en-US" dirty="0"/>
              <a:t>leverage prioritization effort for advocacy v-</a:t>
            </a:r>
            <a:r>
              <a:rPr lang="en-US" dirty="0" err="1"/>
              <a:t>a-v</a:t>
            </a:r>
            <a:r>
              <a:rPr lang="en-US" dirty="0"/>
              <a:t> donors and Governments </a:t>
            </a:r>
          </a:p>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17</a:t>
            </a:fld>
            <a:endParaRPr lang="en-US"/>
          </a:p>
        </p:txBody>
      </p:sp>
    </p:spTree>
    <p:extLst>
      <p:ext uri="{BB962C8B-B14F-4D97-AF65-F5344CB8AC3E}">
        <p14:creationId xmlns:p14="http://schemas.microsoft.com/office/powerpoint/2010/main" val="1606502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548235"/>
                </a:solidFill>
                <a:effectLst/>
                <a:uLnTx/>
                <a:uFillTx/>
                <a:latin typeface="+mn-lt"/>
                <a:ea typeface="+mn-ea"/>
                <a:cs typeface="+mn-cs"/>
              </a:rPr>
              <a:t>Clear response boundaries = prioritized HRP. The HRP will include time-sensitive/urgent interventions but everything included has been prioritized and requires implementation/funding</a:t>
            </a:r>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18</a:t>
            </a:fld>
            <a:endParaRPr lang="en-US"/>
          </a:p>
        </p:txBody>
      </p:sp>
    </p:spTree>
    <p:extLst>
      <p:ext uri="{BB962C8B-B14F-4D97-AF65-F5344CB8AC3E}">
        <p14:creationId xmlns:p14="http://schemas.microsoft.com/office/powerpoint/2010/main" val="4075857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098" indent="0">
              <a:buNone/>
            </a:pPr>
            <a:r>
              <a:rPr lang="en-US" sz="1200" b="1" i="1" dirty="0">
                <a:solidFill>
                  <a:srgbClr val="FF0000"/>
                </a:solidFill>
              </a:rPr>
              <a:t>Context: </a:t>
            </a:r>
            <a:r>
              <a:rPr lang="en-US" sz="1200" b="0" dirty="0">
                <a:latin typeface="+mn-lt"/>
              </a:rPr>
              <a:t>The</a:t>
            </a:r>
            <a:r>
              <a:rPr lang="en-US" sz="1200" b="0" i="1" u="sng" dirty="0">
                <a:latin typeface="+mn-lt"/>
              </a:rPr>
              <a:t> environment </a:t>
            </a:r>
            <a:r>
              <a:rPr lang="en-US" sz="1200" b="0" dirty="0">
                <a:latin typeface="+mn-lt"/>
              </a:rPr>
              <a:t>in which </a:t>
            </a:r>
            <a:r>
              <a:rPr lang="en-US" sz="1200" b="0" i="1" u="sng" dirty="0">
                <a:latin typeface="+mn-lt"/>
              </a:rPr>
              <a:t>humanitarian actors plan and operate</a:t>
            </a:r>
            <a:r>
              <a:rPr lang="en-US" sz="1200" b="0" dirty="0">
                <a:latin typeface="+mn-lt"/>
              </a:rPr>
              <a:t>.” </a:t>
            </a:r>
            <a:r>
              <a:rPr lang="en-US" sz="1200" b="0" dirty="0">
                <a:solidFill>
                  <a:srgbClr val="0070C0"/>
                </a:solidFill>
                <a:latin typeface="+mn-lt"/>
              </a:rPr>
              <a:t>HNO Annotated Template</a:t>
            </a:r>
          </a:p>
          <a:p>
            <a:pPr marL="69098" indent="0">
              <a:buNone/>
            </a:pPr>
            <a:r>
              <a:rPr lang="en-US" sz="1200" b="0" dirty="0">
                <a:latin typeface="+mn-lt"/>
              </a:rPr>
              <a:t>“The </a:t>
            </a:r>
            <a:r>
              <a:rPr lang="en-US" sz="1200" b="0" dirty="0">
                <a:solidFill>
                  <a:srgbClr val="0070C0"/>
                </a:solidFill>
                <a:latin typeface="+mn-lt"/>
              </a:rPr>
              <a:t>environment and circumstances </a:t>
            </a:r>
            <a:r>
              <a:rPr lang="en-US" sz="1200" b="0" dirty="0">
                <a:latin typeface="+mn-lt"/>
              </a:rPr>
              <a:t>within which something happens and which can help to explain it. </a:t>
            </a:r>
            <a:r>
              <a:rPr lang="en-US" sz="1200" b="0" dirty="0">
                <a:solidFill>
                  <a:srgbClr val="0070C0"/>
                </a:solidFill>
                <a:latin typeface="+mn-lt"/>
              </a:rPr>
              <a:t>Understanding the environment </a:t>
            </a:r>
            <a:r>
              <a:rPr lang="en-US" sz="1200" b="0" dirty="0">
                <a:latin typeface="+mn-lt"/>
              </a:rPr>
              <a:t>and </a:t>
            </a:r>
            <a:r>
              <a:rPr lang="en-US" sz="1200" b="0" dirty="0">
                <a:solidFill>
                  <a:srgbClr val="0070C0"/>
                </a:solidFill>
                <a:latin typeface="+mn-lt"/>
              </a:rPr>
              <a:t>circumstances</a:t>
            </a:r>
            <a:r>
              <a:rPr lang="en-US" sz="1200" b="0" dirty="0">
                <a:latin typeface="+mn-lt"/>
              </a:rPr>
              <a:t> within which humanitarian crisis exists.” </a:t>
            </a:r>
            <a:r>
              <a:rPr lang="en-US" sz="1200" b="0" dirty="0">
                <a:solidFill>
                  <a:srgbClr val="0070C0"/>
                </a:solidFill>
                <a:latin typeface="+mn-lt"/>
              </a:rPr>
              <a:t>ALNAP</a:t>
            </a:r>
          </a:p>
          <a:p>
            <a:pPr marL="69098" indent="0">
              <a:buNone/>
            </a:pPr>
            <a:r>
              <a:rPr lang="en-US" sz="1200" b="1" i="1" dirty="0">
                <a:solidFill>
                  <a:srgbClr val="0070C0"/>
                </a:solidFill>
                <a:latin typeface="+mn-lt"/>
              </a:rPr>
              <a:t>Events and Shocks: </a:t>
            </a:r>
            <a:r>
              <a:rPr lang="en-US" b="0" dirty="0"/>
              <a:t>“An </a:t>
            </a:r>
            <a:r>
              <a:rPr lang="en-US" b="0" i="1" u="sng" dirty="0"/>
              <a:t>event/condition </a:t>
            </a:r>
            <a:r>
              <a:rPr lang="en-US" b="0" dirty="0"/>
              <a:t>that </a:t>
            </a:r>
            <a:r>
              <a:rPr lang="en-US" b="0" i="1" u="sng" dirty="0"/>
              <a:t>disrupts the functioning of a community or society </a:t>
            </a:r>
            <a:r>
              <a:rPr lang="en-US" b="0" dirty="0"/>
              <a:t>and </a:t>
            </a:r>
            <a:r>
              <a:rPr lang="en-US" b="0" i="1" u="sng" dirty="0"/>
              <a:t>causes human, material, and economic or environmental losses</a:t>
            </a:r>
            <a:r>
              <a:rPr lang="en-US" b="0" dirty="0"/>
              <a:t>.” </a:t>
            </a:r>
            <a:r>
              <a:rPr lang="en-US" b="0" dirty="0">
                <a:solidFill>
                  <a:srgbClr val="0070C0"/>
                </a:solidFill>
              </a:rPr>
              <a:t>JIAF</a:t>
            </a:r>
            <a:endParaRPr lang="en-US" sz="1200" b="0" dirty="0">
              <a:solidFill>
                <a:srgbClr val="0070C0"/>
              </a:solidFill>
              <a:latin typeface="+mn-lt"/>
            </a:endParaRPr>
          </a:p>
          <a:p>
            <a:pPr marL="69098" indent="0">
              <a:buNone/>
            </a:pPr>
            <a:r>
              <a:rPr lang="en-US" b="1" dirty="0"/>
              <a:t>Impact of Crisis</a:t>
            </a:r>
            <a:r>
              <a:rPr lang="en-US" dirty="0"/>
              <a:t>: “</a:t>
            </a:r>
            <a:r>
              <a:rPr lang="en-US" b="0" i="1" u="sng" dirty="0"/>
              <a:t>Primary effects of the event/shock</a:t>
            </a:r>
            <a:r>
              <a:rPr lang="en-US" b="0" dirty="0"/>
              <a:t> on the population, systems and services in the affected area.” </a:t>
            </a:r>
            <a:r>
              <a:rPr lang="en-US" b="0" dirty="0">
                <a:solidFill>
                  <a:srgbClr val="0070C0"/>
                </a:solidFill>
              </a:rPr>
              <a:t>HPC Step-by-step guidance 2020. </a:t>
            </a:r>
            <a:endParaRPr lang="en-US" sz="1200" b="1"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Humanitarian conditions </a:t>
            </a:r>
            <a:r>
              <a:rPr lang="en-US" sz="1200" b="0" dirty="0"/>
              <a:t>are “the consequences are the </a:t>
            </a:r>
            <a:r>
              <a:rPr lang="en-US" sz="1200" b="0" i="1" u="sng" dirty="0">
                <a:solidFill>
                  <a:srgbClr val="0070C0"/>
                </a:solidFill>
              </a:rPr>
              <a:t>effects of stresses</a:t>
            </a:r>
            <a:r>
              <a:rPr lang="en-US" sz="1200" b="0" i="1" dirty="0"/>
              <a:t> </a:t>
            </a:r>
            <a:r>
              <a:rPr lang="en-US" sz="1200" b="0" dirty="0"/>
              <a:t>and </a:t>
            </a:r>
            <a:r>
              <a:rPr lang="en-US" sz="1200" b="0" i="1" u="sng" dirty="0">
                <a:solidFill>
                  <a:srgbClr val="0070C0"/>
                </a:solidFill>
              </a:rPr>
              <a:t>shocks on the lives </a:t>
            </a:r>
            <a:r>
              <a:rPr lang="en-US" sz="1200" b="0" i="1" u="sng" dirty="0"/>
              <a:t>and </a:t>
            </a:r>
            <a:r>
              <a:rPr lang="en-US" sz="1200" b="0" i="1" u="sng" dirty="0">
                <a:solidFill>
                  <a:srgbClr val="0070C0"/>
                </a:solidFill>
              </a:rPr>
              <a:t>livelihoods </a:t>
            </a:r>
            <a:r>
              <a:rPr lang="en-US" sz="1200" b="0" dirty="0">
                <a:solidFill>
                  <a:srgbClr val="0070C0"/>
                </a:solidFill>
              </a:rPr>
              <a:t>of affected people</a:t>
            </a:r>
            <a:r>
              <a:rPr lang="en-US" sz="1200" b="0" dirty="0"/>
              <a:t>, and </a:t>
            </a:r>
            <a:r>
              <a:rPr lang="en-US" sz="1200" b="0" i="1" u="sng" dirty="0"/>
              <a:t>their </a:t>
            </a:r>
            <a:r>
              <a:rPr lang="en-US" sz="1200" b="0" i="1" u="sng" dirty="0">
                <a:solidFill>
                  <a:srgbClr val="0070C0"/>
                </a:solidFill>
              </a:rPr>
              <a:t>resilience</a:t>
            </a:r>
            <a:r>
              <a:rPr lang="en-US" sz="1200" b="0" i="1" u="sng" dirty="0"/>
              <a:t> to </a:t>
            </a:r>
            <a:r>
              <a:rPr lang="en-US" sz="1200" b="0" i="1" u="sng" dirty="0">
                <a:solidFill>
                  <a:srgbClr val="0070C0"/>
                </a:solidFill>
              </a:rPr>
              <a:t>future negative </a:t>
            </a:r>
            <a:r>
              <a:rPr lang="en-US" sz="1200" b="0" i="1" dirty="0">
                <a:solidFill>
                  <a:srgbClr val="0070C0"/>
                </a:solidFill>
              </a:rPr>
              <a:t>events</a:t>
            </a:r>
            <a:r>
              <a:rPr lang="en-US" sz="1200" b="0" i="1" dirty="0"/>
              <a:t>.</a:t>
            </a:r>
            <a:r>
              <a:rPr lang="en-US" sz="1200" b="0" dirty="0"/>
              <a:t>” </a:t>
            </a:r>
            <a:r>
              <a:rPr lang="en-US" sz="1200" dirty="0">
                <a:solidFill>
                  <a:srgbClr val="0070C0"/>
                </a:solidFill>
              </a:rPr>
              <a:t>HPC Step-by-step guidance 2020</a:t>
            </a:r>
            <a:endParaRPr lang="en-US" sz="1200" dirty="0"/>
          </a:p>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19</a:t>
            </a:fld>
            <a:endParaRPr lang="en-US"/>
          </a:p>
        </p:txBody>
      </p:sp>
    </p:spTree>
    <p:extLst>
      <p:ext uri="{BB962C8B-B14F-4D97-AF65-F5344CB8AC3E}">
        <p14:creationId xmlns:p14="http://schemas.microsoft.com/office/powerpoint/2010/main" val="173289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2</a:t>
            </a:fld>
            <a:endParaRPr lang="en-US"/>
          </a:p>
        </p:txBody>
      </p:sp>
    </p:spTree>
    <p:extLst>
      <p:ext uri="{BB962C8B-B14F-4D97-AF65-F5344CB8AC3E}">
        <p14:creationId xmlns:p14="http://schemas.microsoft.com/office/powerpoint/2010/main" val="1898852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21</a:t>
            </a:fld>
            <a:endParaRPr lang="en-US"/>
          </a:p>
        </p:txBody>
      </p:sp>
    </p:spTree>
    <p:extLst>
      <p:ext uri="{BB962C8B-B14F-4D97-AF65-F5344CB8AC3E}">
        <p14:creationId xmlns:p14="http://schemas.microsoft.com/office/powerpoint/2010/main" val="570984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22</a:t>
            </a:fld>
            <a:endParaRPr lang="en-US"/>
          </a:p>
        </p:txBody>
      </p:sp>
    </p:spTree>
    <p:extLst>
      <p:ext uri="{BB962C8B-B14F-4D97-AF65-F5344CB8AC3E}">
        <p14:creationId xmlns:p14="http://schemas.microsoft.com/office/powerpoint/2010/main" val="73212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Include estimated number of persons in need with disabilities under </a:t>
            </a:r>
            <a:r>
              <a:rPr lang="en-US" sz="1200" b="1" i="1" kern="1200" dirty="0">
                <a:solidFill>
                  <a:schemeClr val="tx1"/>
                </a:solidFill>
                <a:effectLst/>
                <a:latin typeface="+mn-lt"/>
                <a:ea typeface="+mn-ea"/>
                <a:cs typeface="+mn-cs"/>
              </a:rPr>
              <a:t>Key Findings </a:t>
            </a:r>
            <a:r>
              <a:rPr lang="en-US" sz="1200" kern="1200" dirty="0">
                <a:solidFill>
                  <a:schemeClr val="tx1"/>
                </a:solidFill>
                <a:effectLst/>
                <a:latin typeface="+mn-lt"/>
                <a:ea typeface="+mn-ea"/>
                <a:cs typeface="+mn-cs"/>
              </a:rPr>
              <a:t>and</a:t>
            </a:r>
            <a:r>
              <a:rPr lang="en-US" sz="1200" b="1" i="1" kern="1200" dirty="0">
                <a:solidFill>
                  <a:schemeClr val="tx1"/>
                </a:solidFill>
                <a:effectLst/>
                <a:latin typeface="+mn-lt"/>
                <a:ea typeface="+mn-ea"/>
                <a:cs typeface="+mn-cs"/>
              </a:rPr>
              <a:t> Number of People in Need.</a:t>
            </a:r>
            <a:r>
              <a:rPr lang="en-US" sz="1200" kern="1200" dirty="0">
                <a:solidFill>
                  <a:schemeClr val="tx1"/>
                </a:solidFill>
                <a:effectLst/>
                <a:latin typeface="+mn-lt"/>
                <a:ea typeface="+mn-ea"/>
                <a:cs typeface="+mn-cs"/>
              </a:rPr>
              <a:t> In many contexts it will be difficult to collect primary data on persons with disabilities and secondary data may be unreliable</a:t>
            </a:r>
            <a:r>
              <a:rPr lang="en-US" sz="1200" u="sng" kern="1200" dirty="0">
                <a:solidFill>
                  <a:schemeClr val="tx1"/>
                </a:solidFill>
                <a:effectLst/>
                <a:latin typeface="+mn-lt"/>
                <a:ea typeface="+mn-ea"/>
                <a:cs typeface="+mn-cs"/>
              </a:rPr>
              <a:t>- a global estimate of 15% of the population can be used in these situations.</a:t>
            </a:r>
            <a:r>
              <a:rPr lang="en-US" sz="1200" kern="1200" dirty="0">
                <a:solidFill>
                  <a:schemeClr val="tx1"/>
                </a:solidFill>
                <a:effectLst/>
                <a:latin typeface="+mn-lt"/>
                <a:ea typeface="+mn-ea"/>
                <a:cs typeface="+mn-cs"/>
              </a:rPr>
              <a:t> Where reliable data on persons with disabilities cannot be collected, highlight this as a gap under </a:t>
            </a:r>
            <a:r>
              <a:rPr lang="en-US" sz="1200" b="1" i="1" kern="1200" dirty="0">
                <a:solidFill>
                  <a:schemeClr val="tx1"/>
                </a:solidFill>
                <a:effectLst/>
                <a:latin typeface="+mn-lt"/>
                <a:ea typeface="+mn-ea"/>
                <a:cs typeface="+mn-cs"/>
              </a:rPr>
              <a:t>Information Gaps and Limitations.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Avoid creating lists of ‘vulnerable groups’ without analysis of what types of risks these individuals face, and why. Under </a:t>
            </a:r>
            <a:r>
              <a:rPr lang="en-US" sz="1200" b="1" i="1" kern="1200" dirty="0">
                <a:solidFill>
                  <a:schemeClr val="tx1"/>
                </a:solidFill>
                <a:effectLst/>
                <a:latin typeface="+mn-lt"/>
                <a:ea typeface="+mn-ea"/>
                <a:cs typeface="+mn-cs"/>
              </a:rPr>
              <a:t>Key Findings</a:t>
            </a:r>
            <a:r>
              <a:rPr lang="en-US" sz="1200"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Impact of the Crisis</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Synthesis of Humanitarian Consequences </a:t>
            </a:r>
            <a:r>
              <a:rPr lang="en-US" sz="1200" kern="1200" dirty="0">
                <a:solidFill>
                  <a:schemeClr val="tx1"/>
                </a:solidFill>
                <a:effectLst/>
                <a:latin typeface="+mn-lt"/>
                <a:ea typeface="+mn-ea"/>
                <a:cs typeface="+mn-cs"/>
              </a:rPr>
              <a:t>and </a:t>
            </a:r>
            <a:r>
              <a:rPr lang="en-US" sz="1200" b="1" i="1" kern="1200" dirty="0">
                <a:solidFill>
                  <a:schemeClr val="tx1"/>
                </a:solidFill>
                <a:effectLst/>
                <a:latin typeface="+mn-lt"/>
                <a:ea typeface="+mn-ea"/>
                <a:cs typeface="+mn-cs"/>
              </a:rPr>
              <a:t>Sectoral Analysis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describe factors contributing to heightened risk </a:t>
            </a:r>
            <a:r>
              <a:rPr lang="en-US" sz="1200" kern="1200" dirty="0">
                <a:solidFill>
                  <a:schemeClr val="tx1"/>
                </a:solidFill>
                <a:effectLst/>
                <a:latin typeface="+mn-lt"/>
                <a:ea typeface="+mn-ea"/>
                <a:cs typeface="+mn-cs"/>
              </a:rPr>
              <a:t>for persons with disabilities.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 </a:t>
            </a:r>
            <a:r>
              <a:rPr lang="en-US" sz="1200" b="1" i="1" kern="1200" dirty="0">
                <a:solidFill>
                  <a:schemeClr val="tx1"/>
                </a:solidFill>
                <a:effectLst/>
                <a:latin typeface="+mn-lt"/>
                <a:ea typeface="+mn-ea"/>
                <a:cs typeface="+mn-cs"/>
              </a:rPr>
              <a:t>Humanitarian Consequences </a:t>
            </a:r>
            <a:r>
              <a:rPr lang="en-US" sz="1200" kern="1200" dirty="0">
                <a:solidFill>
                  <a:schemeClr val="tx1"/>
                </a:solidFill>
                <a:effectLst/>
                <a:latin typeface="+mn-lt"/>
                <a:ea typeface="+mn-ea"/>
                <a:cs typeface="+mn-cs"/>
              </a:rPr>
              <a:t>Describe how the </a:t>
            </a:r>
            <a:r>
              <a:rPr lang="en-US" sz="1200" u="sng" kern="1200" dirty="0">
                <a:solidFill>
                  <a:schemeClr val="tx1"/>
                </a:solidFill>
                <a:effectLst/>
                <a:latin typeface="+mn-lt"/>
                <a:ea typeface="+mn-ea"/>
                <a:cs typeface="+mn-cs"/>
              </a:rPr>
              <a:t>views and perceptions</a:t>
            </a:r>
            <a:r>
              <a:rPr lang="en-US" sz="1200" kern="1200" dirty="0">
                <a:solidFill>
                  <a:schemeClr val="tx1"/>
                </a:solidFill>
                <a:effectLst/>
                <a:latin typeface="+mn-lt"/>
                <a:ea typeface="+mn-ea"/>
                <a:cs typeface="+mn-cs"/>
              </a:rPr>
              <a:t> of persons with disabilities may differ from those of the rest of the affected population, any </a:t>
            </a:r>
            <a:r>
              <a:rPr lang="en-US" sz="1200" u="sng" kern="1200" dirty="0">
                <a:solidFill>
                  <a:schemeClr val="tx1"/>
                </a:solidFill>
                <a:effectLst/>
                <a:latin typeface="+mn-lt"/>
                <a:ea typeface="+mn-ea"/>
                <a:cs typeface="+mn-cs"/>
              </a:rPr>
              <a:t>roles </a:t>
            </a:r>
            <a:r>
              <a:rPr lang="en-US" sz="1200" kern="1200" dirty="0">
                <a:solidFill>
                  <a:schemeClr val="tx1"/>
                </a:solidFill>
                <a:effectLst/>
                <a:latin typeface="+mn-lt"/>
                <a:ea typeface="+mn-ea"/>
                <a:cs typeface="+mn-cs"/>
              </a:rPr>
              <a:t>that persons with disabilities have in affected communities and how the </a:t>
            </a:r>
            <a:r>
              <a:rPr lang="en-US" sz="1200" u="sng" kern="1200" dirty="0">
                <a:solidFill>
                  <a:schemeClr val="tx1"/>
                </a:solidFill>
                <a:effectLst/>
                <a:latin typeface="+mn-lt"/>
                <a:ea typeface="+mn-ea"/>
                <a:cs typeface="+mn-cs"/>
              </a:rPr>
              <a:t>coping mechanisms</a:t>
            </a:r>
            <a:r>
              <a:rPr lang="en-US" sz="1200" kern="1200" dirty="0">
                <a:solidFill>
                  <a:schemeClr val="tx1"/>
                </a:solidFill>
                <a:effectLst/>
                <a:latin typeface="+mn-lt"/>
                <a:ea typeface="+mn-ea"/>
                <a:cs typeface="+mn-cs"/>
              </a:rPr>
              <a:t> of persons with disabilities may differ from those of the rest of the affected population.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a:t>
            </a:r>
            <a:r>
              <a:rPr lang="en-US" sz="1200" u="sng" kern="1200" dirty="0">
                <a:solidFill>
                  <a:schemeClr val="tx1"/>
                </a:solidFill>
                <a:effectLst/>
                <a:latin typeface="+mn-lt"/>
                <a:ea typeface="+mn-ea"/>
                <a:cs typeface="+mn-cs"/>
              </a:rPr>
              <a:t>diversity among persons with disabilities. </a:t>
            </a:r>
            <a:r>
              <a:rPr lang="en-US" sz="1200" kern="1200" dirty="0">
                <a:solidFill>
                  <a:schemeClr val="tx1"/>
                </a:solidFill>
                <a:effectLst/>
                <a:latin typeface="+mn-lt"/>
                <a:ea typeface="+mn-ea"/>
                <a:cs typeface="+mn-cs"/>
              </a:rPr>
              <a:t>Identify individuals who face specific risks, describing how disability- related dimensions of vulnerability interact with other structural inequalities to increase or mitigate risk of persons in need</a:t>
            </a:r>
            <a:r>
              <a:rPr lang="en-US" dirty="0">
                <a:effectLst/>
              </a:rPr>
              <a:t> </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23</a:t>
            </a:fld>
            <a:endParaRPr lang="en-US"/>
          </a:p>
        </p:txBody>
      </p:sp>
    </p:spTree>
    <p:extLst>
      <p:ext uri="{BB962C8B-B14F-4D97-AF65-F5344CB8AC3E}">
        <p14:creationId xmlns:p14="http://schemas.microsoft.com/office/powerpoint/2010/main" val="304976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24</a:t>
            </a:fld>
            <a:endParaRPr lang="en-US"/>
          </a:p>
        </p:txBody>
      </p:sp>
    </p:spTree>
    <p:extLst>
      <p:ext uri="{BB962C8B-B14F-4D97-AF65-F5344CB8AC3E}">
        <p14:creationId xmlns:p14="http://schemas.microsoft.com/office/powerpoint/2010/main" val="783079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part of centrality of protection:</a:t>
            </a:r>
          </a:p>
          <a:p>
            <a:endParaRPr lang="en-US" dirty="0"/>
          </a:p>
          <a:p>
            <a:r>
              <a:rPr lang="en-US" dirty="0"/>
              <a:t>GBV integration =</a:t>
            </a:r>
            <a:r>
              <a:rPr lang="en-US" baseline="0" dirty="0"/>
              <a:t> </a:t>
            </a:r>
            <a:r>
              <a:rPr lang="en-US" dirty="0"/>
              <a:t>GBV risk mitigation means</a:t>
            </a:r>
            <a:r>
              <a:rPr lang="en-US" baseline="0" dirty="0"/>
              <a:t> ‘safe/dignified access and use of humanitarian services’, which means that services including facilities are safe and culturally acceptable so that the affected population i.e. women and girls can safely access and use humanitarian services. ‘ethical humanitarian services/programming’ which includes basic ethics i.e. PSEA, and GBV referral, all frontline workers are ready to refer a survivor who seek support to GBV services or other services in survivor-centered way. Then all these should be defined by participation of women/girls and other at risk group. </a:t>
            </a:r>
          </a:p>
          <a:p>
            <a:endParaRPr lang="en-US" dirty="0"/>
          </a:p>
          <a:p>
            <a:r>
              <a:rPr lang="en-US" dirty="0"/>
              <a:t>All these will</a:t>
            </a:r>
            <a:r>
              <a:rPr lang="en-US" baseline="0" dirty="0"/>
              <a:t> contribute to quality programming and also help sector to reach the most vulnerable</a:t>
            </a:r>
            <a:r>
              <a:rPr lang="en-US" b="1" i="1" baseline="0" dirty="0"/>
              <a:t>. GBV integration is a strategy to improve quality of programming and reach to the most vulnerable populations by considering these aspects. </a:t>
            </a:r>
            <a:r>
              <a:rPr lang="en-US" baseline="0" dirty="0"/>
              <a:t>These aspects are also common to four key principles of protection mainstreaming: 1)Prioritizing safety and dignity and avoid causing harm, 2) ensuring meaningful access, 3) accountability and 4) participation and empowerment.  </a:t>
            </a:r>
          </a:p>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26</a:t>
            </a:fld>
            <a:endParaRPr lang="en-US"/>
          </a:p>
        </p:txBody>
      </p:sp>
    </p:spTree>
    <p:extLst>
      <p:ext uri="{BB962C8B-B14F-4D97-AF65-F5344CB8AC3E}">
        <p14:creationId xmlns:p14="http://schemas.microsoft.com/office/powerpoint/2010/main" val="404022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Identify safety risks. examples</a:t>
            </a:r>
          </a:p>
          <a:p>
            <a:r>
              <a:rPr lang="en-US" dirty="0"/>
              <a:t>- Facilities related risks: nutrition facilities are too far away. No private space for breast feeding place etc. </a:t>
            </a:r>
          </a:p>
          <a:p>
            <a:r>
              <a:rPr lang="en-US" dirty="0"/>
              <a:t>- HR related: lack of female frontline workers. Frontline workers don’t know what to do if GBV survivors seek support from them. Frontline workers do not know their obligation of PSEA. </a:t>
            </a:r>
          </a:p>
          <a:p>
            <a:pPr marL="171450" indent="-171450">
              <a:buFontTx/>
              <a:buChar char="-"/>
            </a:pPr>
            <a:r>
              <a:rPr lang="en-US" dirty="0"/>
              <a:t>social and cultural: examples included in the slide. </a:t>
            </a:r>
          </a:p>
          <a:p>
            <a:pPr marL="0" indent="0">
              <a:buFontTx/>
              <a:buNone/>
            </a:pPr>
            <a:endParaRPr lang="en-US" dirty="0"/>
          </a:p>
          <a:p>
            <a:pPr marL="0" indent="0">
              <a:buFontTx/>
              <a:buNone/>
            </a:pPr>
            <a:r>
              <a:rPr lang="en-US" b="1" dirty="0"/>
              <a:t>Barriers: </a:t>
            </a:r>
          </a:p>
          <a:p>
            <a:pPr marL="0" indent="0">
              <a:buFontTx/>
              <a:buNone/>
            </a:pPr>
            <a:r>
              <a:rPr lang="en-US" dirty="0"/>
              <a:t>AAAQ one pager. Consider barriers of care takers i.e. mothers who bring their children to nutrition services. </a:t>
            </a:r>
          </a:p>
          <a:p>
            <a:pPr marL="0" indent="0">
              <a:buFontTx/>
              <a:buNone/>
            </a:pPr>
            <a:endParaRPr lang="en-US" dirty="0"/>
          </a:p>
          <a:p>
            <a:pPr marL="0" indent="0">
              <a:buFontTx/>
              <a:buNone/>
            </a:pPr>
            <a:r>
              <a:rPr lang="en-US" b="1" dirty="0"/>
              <a:t>HRP:</a:t>
            </a:r>
          </a:p>
          <a:p>
            <a:pPr marL="0" indent="0">
              <a:buFontTx/>
              <a:buNone/>
            </a:pPr>
            <a:r>
              <a:rPr lang="en-US" dirty="0"/>
              <a:t>Address barriers and risks. That’s why it’s important to do a good risk and barrier analysis so that nutrition actors can come up with good strategies. Make sure that relevant indicators are included as well. The example of indicators from Nigeria. </a:t>
            </a:r>
          </a:p>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27</a:t>
            </a:fld>
            <a:endParaRPr lang="en-US"/>
          </a:p>
        </p:txBody>
      </p:sp>
    </p:spTree>
    <p:extLst>
      <p:ext uri="{BB962C8B-B14F-4D97-AF65-F5344CB8AC3E}">
        <p14:creationId xmlns:p14="http://schemas.microsoft.com/office/powerpoint/2010/main" val="627881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29</a:t>
            </a:fld>
            <a:endParaRPr lang="en-US"/>
          </a:p>
        </p:txBody>
      </p:sp>
    </p:spTree>
    <p:extLst>
      <p:ext uri="{BB962C8B-B14F-4D97-AF65-F5344CB8AC3E}">
        <p14:creationId xmlns:p14="http://schemas.microsoft.com/office/powerpoint/2010/main" val="3317051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 of High quality: </a:t>
            </a:r>
            <a:endParaRPr lang="en-US" dirty="0"/>
          </a:p>
          <a:p>
            <a:r>
              <a:rPr lang="en-US" dirty="0"/>
              <a:t>1. Use of an up-to-date common risk assessment. Including, risk monitoring, MPAs, and when a specific imminent risk is identified APAs and contingency planning. </a:t>
            </a:r>
          </a:p>
          <a:p>
            <a:r>
              <a:rPr lang="en-US" dirty="0"/>
              <a:t>2. Alignment with the IASC Emergency Response Preparedness (ERP) and/or Preparedness Package for Refugee Emergencies (PPRE) guidance.</a:t>
            </a:r>
          </a:p>
          <a:p>
            <a:r>
              <a:rPr lang="en-US" dirty="0"/>
              <a:t>3. Integration into multi-year planning;</a:t>
            </a:r>
          </a:p>
          <a:p>
            <a:r>
              <a:rPr lang="en-US" dirty="0"/>
              <a:t>4. All plans must have coordinated budgets associated with them. Costing efforts done for standard key preparedness activities such as simulation, contingency planning, essential surge and pre-positioning requirements.</a:t>
            </a:r>
          </a:p>
          <a:p>
            <a:r>
              <a:rPr lang="en-US" dirty="0"/>
              <a:t>5. Alignment with and use of wider (disability, GBV, mental health </a:t>
            </a:r>
            <a:r>
              <a:rPr lang="en-US" dirty="0" err="1"/>
              <a:t>etc</a:t>
            </a:r>
            <a:r>
              <a:rPr lang="en-US" dirty="0"/>
              <a:t>) humanitarian guidance to inform minimum and advanced preparedness actions;</a:t>
            </a:r>
          </a:p>
          <a:p>
            <a:endParaRPr lang="en-US" dirty="0"/>
          </a:p>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32</a:t>
            </a:fld>
            <a:endParaRPr lang="en-US"/>
          </a:p>
        </p:txBody>
      </p:sp>
    </p:spTree>
    <p:extLst>
      <p:ext uri="{BB962C8B-B14F-4D97-AF65-F5344CB8AC3E}">
        <p14:creationId xmlns:p14="http://schemas.microsoft.com/office/powerpoint/2010/main" val="1107193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 Areas of Focus</a:t>
            </a:r>
          </a:p>
          <a:p>
            <a:pPr marL="228600" indent="-228600">
              <a:buAutoNum type="arabicPeriod"/>
            </a:pPr>
            <a:r>
              <a:rPr lang="en-US" dirty="0"/>
              <a:t>Better data and improved data collection</a:t>
            </a:r>
          </a:p>
          <a:p>
            <a:pPr marL="228600" indent="-228600">
              <a:buAutoNum type="arabicPeriod"/>
            </a:pPr>
            <a:r>
              <a:rPr lang="en-US" dirty="0"/>
              <a:t>Improved Data Transparency</a:t>
            </a:r>
          </a:p>
          <a:p>
            <a:pPr marL="228600" indent="-228600">
              <a:buAutoNum type="arabicPeriod"/>
            </a:pPr>
            <a:r>
              <a:rPr lang="en-US" dirty="0"/>
              <a:t>Strengthened joint needs analysis</a:t>
            </a:r>
          </a:p>
          <a:p>
            <a:pPr marL="228600" indent="-228600">
              <a:buAutoNum type="arabicPeriod"/>
            </a:pPr>
            <a:r>
              <a:rPr lang="en-US" dirty="0"/>
              <a:t>Clear Response prioritization</a:t>
            </a:r>
          </a:p>
          <a:p>
            <a:pPr marL="228600" indent="-228600">
              <a:buAutoNum type="arabicPeriod"/>
            </a:pPr>
            <a:r>
              <a:rPr lang="en-US" dirty="0"/>
              <a:t>Evidence costing methodologies</a:t>
            </a:r>
          </a:p>
          <a:p>
            <a:pPr marL="228600" indent="-228600">
              <a:buAutoNum type="arabicPeriod"/>
            </a:pPr>
            <a:r>
              <a:rPr lang="en-US" dirty="0"/>
              <a:t>Enhanced Monitoring</a:t>
            </a:r>
          </a:p>
          <a:p>
            <a:pPr marL="228600" indent="-228600">
              <a:buAutoNum type="arabicPeriod"/>
            </a:pPr>
            <a:r>
              <a:rPr lang="en-US" dirty="0"/>
              <a:t>Accountability to affected population</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33</a:t>
            </a:fld>
            <a:endParaRPr lang="en-US"/>
          </a:p>
        </p:txBody>
      </p:sp>
    </p:spTree>
    <p:extLst>
      <p:ext uri="{BB962C8B-B14F-4D97-AF65-F5344CB8AC3E}">
        <p14:creationId xmlns:p14="http://schemas.microsoft.com/office/powerpoint/2010/main" val="2532267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35</a:t>
            </a:fld>
            <a:endParaRPr lang="en-US"/>
          </a:p>
        </p:txBody>
      </p:sp>
    </p:spTree>
    <p:extLst>
      <p:ext uri="{BB962C8B-B14F-4D97-AF65-F5344CB8AC3E}">
        <p14:creationId xmlns:p14="http://schemas.microsoft.com/office/powerpoint/2010/main" val="125722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800"/>
              <a:buFont typeface="Noto Sans Symbols"/>
              <a:buNone/>
            </a:pPr>
            <a:r>
              <a:rPr lang="en-US" sz="1200" b="1" dirty="0"/>
              <a:t>Rationale for revision</a:t>
            </a:r>
          </a:p>
          <a:p>
            <a:pPr marL="285750" lvl="0" indent="-285750" algn="l" rtl="0">
              <a:lnSpc>
                <a:spcPct val="100000"/>
              </a:lnSpc>
              <a:spcBef>
                <a:spcPts val="0"/>
              </a:spcBef>
              <a:spcAft>
                <a:spcPts val="0"/>
              </a:spcAft>
              <a:buSzPts val="1800"/>
              <a:buFont typeface="Noto Sans Symbols"/>
              <a:buChar char="▪"/>
            </a:pPr>
            <a:r>
              <a:rPr lang="en-US" sz="1200" b="0" dirty="0"/>
              <a:t>Heavy process in need of streamlining and re-stating its original purpose</a:t>
            </a:r>
          </a:p>
          <a:p>
            <a:pPr marL="285750" lvl="0" indent="-285750" algn="l" rtl="0">
              <a:lnSpc>
                <a:spcPct val="100000"/>
              </a:lnSpc>
              <a:spcBef>
                <a:spcPts val="0"/>
              </a:spcBef>
              <a:spcAft>
                <a:spcPts val="0"/>
              </a:spcAft>
              <a:buSzPts val="1800"/>
              <a:buFont typeface="Noto Sans Symbols"/>
              <a:buChar char="▪"/>
            </a:pPr>
            <a:r>
              <a:rPr lang="en-US" sz="1200" b="0" dirty="0"/>
              <a:t>HNOs of unequal quality that lack depth of analysis of vulnerabilities, needs, capacities and response from a multi-sectoral perspective to afford an understanding of the inter-relationship between needs, with negative implications for the formulation of strategic objectives, prioritization, and multi-</a:t>
            </a:r>
            <a:r>
              <a:rPr lang="en-US" sz="1200" b="0" dirty="0" err="1"/>
              <a:t>sectoriality</a:t>
            </a:r>
            <a:r>
              <a:rPr lang="en-US" sz="1200" b="0" dirty="0"/>
              <a:t> of responses in the HRPs</a:t>
            </a:r>
          </a:p>
          <a:p>
            <a:pPr marL="285750" lvl="0" indent="-285750" algn="l" rtl="0">
              <a:lnSpc>
                <a:spcPct val="100000"/>
              </a:lnSpc>
              <a:spcBef>
                <a:spcPts val="0"/>
              </a:spcBef>
              <a:spcAft>
                <a:spcPts val="0"/>
              </a:spcAft>
              <a:buSzPts val="1800"/>
              <a:buFont typeface="Noto Sans Symbols"/>
              <a:buChar char="▪"/>
            </a:pPr>
            <a:r>
              <a:rPr lang="en-US" sz="1200" b="0" dirty="0"/>
              <a:t>Limited monitoring, focused on output level monitoring with weak monitoring of outcomes, and absent situation and needs monitoring</a:t>
            </a:r>
          </a:p>
          <a:p>
            <a:pPr marL="285750" lvl="0" indent="-285750" algn="l" rtl="0">
              <a:lnSpc>
                <a:spcPct val="100000"/>
              </a:lnSpc>
              <a:spcBef>
                <a:spcPts val="0"/>
              </a:spcBef>
              <a:spcAft>
                <a:spcPts val="0"/>
              </a:spcAft>
              <a:buSzPts val="1800"/>
              <a:buFont typeface="Noto Sans Symbols"/>
              <a:buChar char="▪"/>
            </a:pPr>
            <a:r>
              <a:rPr lang="en-US" sz="1200" b="0" dirty="0"/>
              <a:t>HRPs receive high donor attention but often remain poorly funded</a:t>
            </a:r>
          </a:p>
          <a:p>
            <a:pPr marL="285750" lvl="0" indent="-285750" algn="l" rtl="0">
              <a:lnSpc>
                <a:spcPct val="100000"/>
              </a:lnSpc>
              <a:spcBef>
                <a:spcPts val="0"/>
              </a:spcBef>
              <a:spcAft>
                <a:spcPts val="0"/>
              </a:spcAft>
              <a:buSzPts val="1800"/>
              <a:buFont typeface="Noto Sans Symbols"/>
              <a:buChar char="▪"/>
            </a:pPr>
            <a:r>
              <a:rPr lang="en-US" sz="1200" b="0" dirty="0"/>
              <a:t>Absence of inter-agency accountability framework or other mechanism</a:t>
            </a:r>
          </a:p>
          <a:p>
            <a:pPr marL="285750" lvl="0" indent="-285750" algn="l" rtl="0">
              <a:lnSpc>
                <a:spcPct val="100000"/>
              </a:lnSpc>
              <a:spcBef>
                <a:spcPts val="0"/>
              </a:spcBef>
              <a:spcAft>
                <a:spcPts val="0"/>
              </a:spcAft>
              <a:buClr>
                <a:schemeClr val="dk1"/>
              </a:buClr>
              <a:buSzPts val="1800"/>
              <a:buFont typeface="Noto Sans Symbols"/>
              <a:buChar char="▪"/>
            </a:pPr>
            <a:r>
              <a:rPr lang="en-US" sz="1200" b="0" dirty="0">
                <a:solidFill>
                  <a:schemeClr val="dk1"/>
                </a:solidFill>
              </a:rPr>
              <a:t>Individual agencies and clusters’ capacity at country level insufficient to collect/provide, analyze and utilize the information required to ensure a strong joint needs analysis and prioritized, multi-sectorial response plan</a:t>
            </a:r>
            <a:endParaRPr lang="en-US" sz="1200" b="0" dirty="0"/>
          </a:p>
          <a:p>
            <a:pPr marL="285750" lvl="0" indent="-285750" algn="l" rtl="0">
              <a:lnSpc>
                <a:spcPct val="100000"/>
              </a:lnSpc>
              <a:spcBef>
                <a:spcPts val="0"/>
              </a:spcBef>
              <a:spcAft>
                <a:spcPts val="0"/>
              </a:spcAft>
              <a:buSzPts val="1800"/>
              <a:buFont typeface="Noto Sans Symbols"/>
              <a:buChar char="▪"/>
            </a:pPr>
            <a:r>
              <a:rPr lang="en-US" sz="1200" b="0" dirty="0"/>
              <a:t>While some of the existing guidance remains relevant, it fails to reflect our current vision and ambition of having a more agile, streamlined process which is underpinned by systematic and periodic situation, needs and response monitoring.  It also lends to an approach with a specific ‘start’ and ‘finish’ as opposed to ongoing reflection of whether the response remains appropriate and is resulting in the desired changes in people’s lives and livelihoods.  </a:t>
            </a:r>
          </a:p>
          <a:p>
            <a:pPr marL="285750" lvl="0" indent="-285750" algn="l" rtl="0">
              <a:lnSpc>
                <a:spcPct val="100000"/>
              </a:lnSpc>
              <a:spcBef>
                <a:spcPts val="0"/>
              </a:spcBef>
              <a:spcAft>
                <a:spcPts val="0"/>
              </a:spcAft>
              <a:buSzPts val="1800"/>
              <a:buFont typeface="Noto Sans Symbols"/>
              <a:buChar char="▪"/>
            </a:pPr>
            <a:r>
              <a:rPr lang="en-US" sz="1200" b="0" dirty="0"/>
              <a:t>This increased emphasis on accountable, people-centered results-orientation informed by systematic monitoring, by definition requires an update to the HNO and HRP templates and guidance.</a:t>
            </a:r>
          </a:p>
          <a:p>
            <a:pPr marL="285750" lvl="0" indent="-285750" algn="l" rtl="0">
              <a:lnSpc>
                <a:spcPct val="100000"/>
              </a:lnSpc>
              <a:spcBef>
                <a:spcPts val="0"/>
              </a:spcBef>
              <a:spcAft>
                <a:spcPts val="0"/>
              </a:spcAft>
              <a:buSzPts val="1800"/>
              <a:buFont typeface="Noto Sans Symbols"/>
              <a:buChar char="▪"/>
            </a:pPr>
            <a:r>
              <a:rPr lang="en-US" sz="1200" b="0" dirty="0"/>
              <a:t>Donors have increased their pressure on agencies to demonstrate better collective analysis of needs, better prioritization of responses, stronger linkages with development actors, and better evidence of the results of humanitarian responses.  </a:t>
            </a:r>
          </a:p>
          <a:p>
            <a:pPr marL="285750" lvl="0" indent="-285750" algn="l" rtl="0">
              <a:lnSpc>
                <a:spcPct val="100000"/>
              </a:lnSpc>
              <a:spcBef>
                <a:spcPts val="0"/>
              </a:spcBef>
              <a:spcAft>
                <a:spcPts val="0"/>
              </a:spcAft>
              <a:buSzPts val="1800"/>
              <a:buFont typeface="Noto Sans Symbols"/>
              <a:buChar char="▪"/>
            </a:pPr>
            <a:r>
              <a:rPr lang="en-US" sz="1200" b="0" dirty="0"/>
              <a:t>The reputational risk to humanitarian actors has been cited by many.  As such, it was agreed that a revised package should be circulated to our field actors by April 2019 to allow for use in the 2020 HPC cycle.  </a:t>
            </a:r>
            <a:endParaRPr lang="en-US" dirty="0"/>
          </a:p>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3</a:t>
            </a:fld>
            <a:endParaRPr lang="en-US"/>
          </a:p>
        </p:txBody>
      </p:sp>
    </p:spTree>
    <p:extLst>
      <p:ext uri="{BB962C8B-B14F-4D97-AF65-F5344CB8AC3E}">
        <p14:creationId xmlns:p14="http://schemas.microsoft.com/office/powerpoint/2010/main" val="380737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4</a:t>
            </a:fld>
            <a:endParaRPr lang="en-US"/>
          </a:p>
        </p:txBody>
      </p:sp>
    </p:spTree>
    <p:extLst>
      <p:ext uri="{BB962C8B-B14F-4D97-AF65-F5344CB8AC3E}">
        <p14:creationId xmlns:p14="http://schemas.microsoft.com/office/powerpoint/2010/main" val="111093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135101-A87E-EF42-9E59-E7216A571B2F}" type="slidenum">
              <a:rPr lang="en-US" smtClean="0"/>
              <a:t>5</a:t>
            </a:fld>
            <a:endParaRPr lang="en-US"/>
          </a:p>
        </p:txBody>
      </p:sp>
    </p:spTree>
    <p:extLst>
      <p:ext uri="{BB962C8B-B14F-4D97-AF65-F5344CB8AC3E}">
        <p14:creationId xmlns:p14="http://schemas.microsoft.com/office/powerpoint/2010/main" val="254008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135101-A87E-EF42-9E59-E7216A571B2F}" type="slidenum">
              <a:rPr lang="en-US" smtClean="0"/>
              <a:t>6</a:t>
            </a:fld>
            <a:endParaRPr lang="en-US"/>
          </a:p>
        </p:txBody>
      </p:sp>
    </p:spTree>
    <p:extLst>
      <p:ext uri="{BB962C8B-B14F-4D97-AF65-F5344CB8AC3E}">
        <p14:creationId xmlns:p14="http://schemas.microsoft.com/office/powerpoint/2010/main" val="409826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135101-A87E-EF42-9E59-E7216A571B2F}" type="slidenum">
              <a:rPr lang="en-US" smtClean="0"/>
              <a:t>7</a:t>
            </a:fld>
            <a:endParaRPr lang="en-US"/>
          </a:p>
        </p:txBody>
      </p:sp>
    </p:spTree>
    <p:extLst>
      <p:ext uri="{BB962C8B-B14F-4D97-AF65-F5344CB8AC3E}">
        <p14:creationId xmlns:p14="http://schemas.microsoft.com/office/powerpoint/2010/main" val="251237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8</a:t>
            </a:fld>
            <a:endParaRPr lang="en-US"/>
          </a:p>
        </p:txBody>
      </p:sp>
    </p:spTree>
    <p:extLst>
      <p:ext uri="{BB962C8B-B14F-4D97-AF65-F5344CB8AC3E}">
        <p14:creationId xmlns:p14="http://schemas.microsoft.com/office/powerpoint/2010/main" val="189731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5101-A87E-EF42-9E59-E7216A571B2F}" type="slidenum">
              <a:rPr lang="en-US" smtClean="0"/>
              <a:t>9</a:t>
            </a:fld>
            <a:endParaRPr lang="en-US"/>
          </a:p>
        </p:txBody>
      </p:sp>
    </p:spTree>
    <p:extLst>
      <p:ext uri="{BB962C8B-B14F-4D97-AF65-F5344CB8AC3E}">
        <p14:creationId xmlns:p14="http://schemas.microsoft.com/office/powerpoint/2010/main" val="1769289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6EC8D9-593D-6B41-98EB-3E7433444430}"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8465D-BB3F-8E40-8B91-E2742A5485E7}" type="slidenum">
              <a:rPr lang="en-US" smtClean="0"/>
              <a:t>‹#›</a:t>
            </a:fld>
            <a:endParaRPr lang="en-US"/>
          </a:p>
        </p:txBody>
      </p:sp>
      <p:pic>
        <p:nvPicPr>
          <p:cNvPr id="7" name="Picture 6"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139952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EC8D9-593D-6B41-98EB-3E7433444430}"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8465D-BB3F-8E40-8B91-E2742A5485E7}" type="slidenum">
              <a:rPr lang="en-US" smtClean="0"/>
              <a:t>‹#›</a:t>
            </a:fld>
            <a:endParaRPr lang="en-US"/>
          </a:p>
        </p:txBody>
      </p:sp>
      <p:pic>
        <p:nvPicPr>
          <p:cNvPr id="7" name="Picture 6"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219453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EC8D9-593D-6B41-98EB-3E7433444430}"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8465D-BB3F-8E40-8B91-E2742A5485E7}" type="slidenum">
              <a:rPr lang="en-US" smtClean="0"/>
              <a:t>‹#›</a:t>
            </a:fld>
            <a:endParaRPr lang="en-US"/>
          </a:p>
        </p:txBody>
      </p:sp>
      <p:pic>
        <p:nvPicPr>
          <p:cNvPr id="7" name="Picture 6"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24265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EC8D9-593D-6B41-98EB-3E7433444430}"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8465D-BB3F-8E40-8B91-E2742A5485E7}" type="slidenum">
              <a:rPr lang="en-US" smtClean="0"/>
              <a:t>‹#›</a:t>
            </a:fld>
            <a:endParaRPr lang="en-US"/>
          </a:p>
        </p:txBody>
      </p:sp>
      <p:pic>
        <p:nvPicPr>
          <p:cNvPr id="7" name="Picture 6"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6019800"/>
            <a:ext cx="3058160" cy="838200"/>
          </a:xfrm>
          <a:prstGeom prst="rect">
            <a:avLst/>
          </a:prstGeom>
          <a:noFill/>
          <a:ln>
            <a:noFill/>
          </a:ln>
        </p:spPr>
      </p:pic>
    </p:spTree>
    <p:extLst>
      <p:ext uri="{BB962C8B-B14F-4D97-AF65-F5344CB8AC3E}">
        <p14:creationId xmlns:p14="http://schemas.microsoft.com/office/powerpoint/2010/main" val="127957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EC8D9-593D-6B41-98EB-3E7433444430}"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8465D-BB3F-8E40-8B91-E2742A5485E7}" type="slidenum">
              <a:rPr lang="en-US" smtClean="0"/>
              <a:t>‹#›</a:t>
            </a:fld>
            <a:endParaRPr lang="en-US"/>
          </a:p>
        </p:txBody>
      </p:sp>
      <p:pic>
        <p:nvPicPr>
          <p:cNvPr id="7" name="Picture 6"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46416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6EC8D9-593D-6B41-98EB-3E7433444430}"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8465D-BB3F-8E40-8B91-E2742A5485E7}" type="slidenum">
              <a:rPr lang="en-US" smtClean="0"/>
              <a:t>‹#›</a:t>
            </a:fld>
            <a:endParaRPr lang="en-US"/>
          </a:p>
        </p:txBody>
      </p:sp>
    </p:spTree>
    <p:extLst>
      <p:ext uri="{BB962C8B-B14F-4D97-AF65-F5344CB8AC3E}">
        <p14:creationId xmlns:p14="http://schemas.microsoft.com/office/powerpoint/2010/main" val="4671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6EC8D9-593D-6B41-98EB-3E7433444430}" type="datetimeFigureOut">
              <a:rPr lang="en-US" smtClean="0"/>
              <a:t>7/30/19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8465D-BB3F-8E40-8B91-E2742A5485E7}" type="slidenum">
              <a:rPr lang="en-US" smtClean="0"/>
              <a:t>‹#›</a:t>
            </a:fld>
            <a:endParaRPr lang="en-US"/>
          </a:p>
        </p:txBody>
      </p:sp>
    </p:spTree>
    <p:extLst>
      <p:ext uri="{BB962C8B-B14F-4D97-AF65-F5344CB8AC3E}">
        <p14:creationId xmlns:p14="http://schemas.microsoft.com/office/powerpoint/2010/main" val="93226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6EC8D9-593D-6B41-98EB-3E7433444430}" type="datetimeFigureOut">
              <a:rPr lang="en-US" smtClean="0"/>
              <a:t>7/30/19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8465D-BB3F-8E40-8B91-E2742A5485E7}" type="slidenum">
              <a:rPr lang="en-US" smtClean="0"/>
              <a:t>‹#›</a:t>
            </a:fld>
            <a:endParaRPr lang="en-US"/>
          </a:p>
        </p:txBody>
      </p:sp>
      <p:pic>
        <p:nvPicPr>
          <p:cNvPr id="6" name="Picture 5"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131430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EC8D9-593D-6B41-98EB-3E7433444430}" type="datetimeFigureOut">
              <a:rPr lang="en-US" smtClean="0"/>
              <a:t>7/30/19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8465D-BB3F-8E40-8B91-E2742A5485E7}" type="slidenum">
              <a:rPr lang="en-US" smtClean="0"/>
              <a:t>‹#›</a:t>
            </a:fld>
            <a:endParaRPr lang="en-US"/>
          </a:p>
        </p:txBody>
      </p:sp>
      <p:pic>
        <p:nvPicPr>
          <p:cNvPr id="5" name="Picture 4"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121818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6EC8D9-593D-6B41-98EB-3E7433444430}"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8465D-BB3F-8E40-8B91-E2742A5485E7}" type="slidenum">
              <a:rPr lang="en-US" smtClean="0"/>
              <a:t>‹#›</a:t>
            </a:fld>
            <a:endParaRPr lang="en-US"/>
          </a:p>
        </p:txBody>
      </p:sp>
      <p:pic>
        <p:nvPicPr>
          <p:cNvPr id="8" name="Picture 7"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161875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6EC8D9-593D-6B41-98EB-3E7433444430}"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8465D-BB3F-8E40-8B91-E2742A5485E7}" type="slidenum">
              <a:rPr lang="en-US" smtClean="0"/>
              <a:t>‹#›</a:t>
            </a:fld>
            <a:endParaRPr lang="en-US"/>
          </a:p>
        </p:txBody>
      </p:sp>
      <p:pic>
        <p:nvPicPr>
          <p:cNvPr id="8" name="Picture 7" descr="cid:image002.png@01CE71C4.254D889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402729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EC8D9-593D-6B41-98EB-3E7433444430}" type="datetimeFigureOut">
              <a:rPr lang="en-US" smtClean="0"/>
              <a:t>7/30/19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8465D-BB3F-8E40-8B91-E2742A5485E7}" type="slidenum">
              <a:rPr lang="en-US" smtClean="0"/>
              <a:t>‹#›</a:t>
            </a:fld>
            <a:endParaRPr lang="en-US"/>
          </a:p>
        </p:txBody>
      </p:sp>
      <p:pic>
        <p:nvPicPr>
          <p:cNvPr id="7" name="Picture 6" descr="cid:image002.png@01CE71C4.254D8890"/>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3840" y="6019800"/>
            <a:ext cx="3058160" cy="838200"/>
          </a:xfrm>
          <a:prstGeom prst="rect">
            <a:avLst/>
          </a:prstGeom>
          <a:noFill/>
          <a:ln>
            <a:noFill/>
          </a:ln>
        </p:spPr>
      </p:pic>
    </p:spTree>
    <p:extLst>
      <p:ext uri="{BB962C8B-B14F-4D97-AF65-F5344CB8AC3E}">
        <p14:creationId xmlns:p14="http://schemas.microsoft.com/office/powerpoint/2010/main" val="299284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824" y="209176"/>
            <a:ext cx="8845176" cy="6648825"/>
          </a:xfrm>
        </p:spPr>
        <p:txBody>
          <a:bodyPr/>
          <a:lstStyle/>
          <a:p>
            <a:pPr marL="0" indent="0" algn="ctr">
              <a:buNone/>
            </a:pPr>
            <a:r>
              <a:rPr lang="en-US" b="1" dirty="0">
                <a:solidFill>
                  <a:srgbClr val="008000"/>
                </a:solidFill>
                <a:latin typeface="Britannic Bold"/>
                <a:cs typeface="Britannic Bold"/>
              </a:rPr>
              <a:t>WEBINAR ON ENHANCED HUMANITARIAN PROGRAMME CYCLE APPROACH FOR 2020</a:t>
            </a:r>
          </a:p>
        </p:txBody>
      </p:sp>
      <p:pic>
        <p:nvPicPr>
          <p:cNvPr id="4" name="Picture 3" descr="Screen Shot 2019-07-15 at 11.42.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1471219"/>
            <a:ext cx="3714750" cy="5300822"/>
          </a:xfrm>
          <a:prstGeom prst="rect">
            <a:avLst/>
          </a:prstGeom>
          <a:ln w="28575" cmpd="sng">
            <a:solidFill>
              <a:schemeClr val="tx1"/>
            </a:solidFill>
          </a:ln>
        </p:spPr>
      </p:pic>
      <p:sp>
        <p:nvSpPr>
          <p:cNvPr id="6" name="TextBox 5"/>
          <p:cNvSpPr txBox="1"/>
          <p:nvPr/>
        </p:nvSpPr>
        <p:spPr>
          <a:xfrm>
            <a:off x="4838700" y="2480236"/>
            <a:ext cx="3143250" cy="3539430"/>
          </a:xfrm>
          <a:prstGeom prst="rect">
            <a:avLst/>
          </a:prstGeom>
          <a:noFill/>
          <a:ln w="57150" cmpd="sng">
            <a:solidFill>
              <a:srgbClr val="008000"/>
            </a:solidFill>
          </a:ln>
        </p:spPr>
        <p:txBody>
          <a:bodyPr wrap="square" rtlCol="0">
            <a:spAutoFit/>
          </a:bodyPr>
          <a:lstStyle/>
          <a:p>
            <a:pPr algn="ctr"/>
            <a:r>
              <a:rPr lang="en-US" sz="2800" b="1" dirty="0"/>
              <a:t>30 JULY 2019</a:t>
            </a:r>
          </a:p>
          <a:p>
            <a:pPr algn="ctr"/>
            <a:endParaRPr lang="en-US" sz="2800" b="1" dirty="0"/>
          </a:p>
          <a:p>
            <a:pPr algn="ctr"/>
            <a:r>
              <a:rPr lang="en-US" sz="2800" b="1" dirty="0"/>
              <a:t>14.00-15.00 HRS CET</a:t>
            </a:r>
          </a:p>
          <a:p>
            <a:pPr algn="ctr"/>
            <a:endParaRPr lang="en-US" sz="2800" b="1" dirty="0"/>
          </a:p>
          <a:p>
            <a:pPr algn="ctr"/>
            <a:r>
              <a:rPr lang="en-US" sz="2800" b="1" dirty="0"/>
              <a:t> By</a:t>
            </a:r>
          </a:p>
          <a:p>
            <a:pPr algn="ctr"/>
            <a:r>
              <a:rPr lang="en-US" sz="2800" b="1" dirty="0">
                <a:solidFill>
                  <a:srgbClr val="00B050"/>
                </a:solidFill>
              </a:rPr>
              <a:t>GNC Coordination Help Desk</a:t>
            </a:r>
            <a:endParaRPr lang="en-US" sz="3000" b="1" dirty="0"/>
          </a:p>
        </p:txBody>
      </p:sp>
      <p:pic>
        <p:nvPicPr>
          <p:cNvPr id="7" name="image2.jpg"/>
          <p:cNvPicPr/>
          <p:nvPr/>
        </p:nvPicPr>
        <p:blipFill>
          <a:blip r:embed="rId4" cstate="print">
            <a:extLst>
              <a:ext uri="{28A0092B-C50C-407E-A947-70E740481C1C}">
                <a14:useLocalDpi xmlns:a14="http://schemas.microsoft.com/office/drawing/2010/main" val="0"/>
              </a:ext>
            </a:extLst>
          </a:blip>
          <a:srcRect/>
          <a:stretch>
            <a:fillRect/>
          </a:stretch>
        </p:blipFill>
        <p:spPr>
          <a:xfrm>
            <a:off x="5304119" y="1329765"/>
            <a:ext cx="1792941" cy="896470"/>
          </a:xfrm>
          <a:prstGeom prst="rect">
            <a:avLst/>
          </a:prstGeom>
          <a:ln w="28575">
            <a:solidFill>
              <a:srgbClr val="92D050"/>
            </a:solidFill>
          </a:ln>
        </p:spPr>
      </p:pic>
      <p:pic>
        <p:nvPicPr>
          <p:cNvPr id="2" name="Picture 1" descr="Screen Shot 2019-07-15 at 12.07.2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451" y="1391080"/>
            <a:ext cx="3817180" cy="5380960"/>
          </a:xfrm>
          <a:prstGeom prst="rect">
            <a:avLst/>
          </a:prstGeom>
          <a:ln w="38100" cmpd="sng">
            <a:solidFill>
              <a:schemeClr val="tx1"/>
            </a:solidFill>
          </a:ln>
        </p:spPr>
      </p:pic>
    </p:spTree>
    <p:extLst>
      <p:ext uri="{BB962C8B-B14F-4D97-AF65-F5344CB8AC3E}">
        <p14:creationId xmlns:p14="http://schemas.microsoft.com/office/powerpoint/2010/main" val="356267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08EC2333-C1C4-9744-B660-EF2C87C5EF8B}"/>
              </a:ext>
            </a:extLst>
          </p:cNvPr>
          <p:cNvPicPr>
            <a:picLocks noGrp="1" noChangeAspect="1"/>
          </p:cNvPicPr>
          <p:nvPr>
            <p:ph idx="1"/>
          </p:nvPr>
        </p:nvPicPr>
        <p:blipFill>
          <a:blip r:embed="rId3"/>
          <a:stretch>
            <a:fillRect/>
          </a:stretch>
        </p:blipFill>
        <p:spPr>
          <a:xfrm>
            <a:off x="2186479" y="643467"/>
            <a:ext cx="7819041" cy="5571066"/>
          </a:xfrm>
          <a:prstGeom prst="rect">
            <a:avLst/>
          </a:prstGeom>
        </p:spPr>
      </p:pic>
    </p:spTree>
    <p:extLst>
      <p:ext uri="{BB962C8B-B14F-4D97-AF65-F5344CB8AC3E}">
        <p14:creationId xmlns:p14="http://schemas.microsoft.com/office/powerpoint/2010/main" val="50514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6C68-9E40-BD4F-A00D-D7BC5D60133E}"/>
              </a:ext>
            </a:extLst>
          </p:cNvPr>
          <p:cNvSpPr>
            <a:spLocks noGrp="1"/>
          </p:cNvSpPr>
          <p:nvPr>
            <p:ph type="title"/>
          </p:nvPr>
        </p:nvSpPr>
        <p:spPr>
          <a:xfrm>
            <a:off x="838200" y="228601"/>
            <a:ext cx="10515600" cy="914400"/>
          </a:xfrm>
        </p:spPr>
        <p:txBody>
          <a:bodyPr>
            <a:normAutofit fontScale="90000"/>
          </a:bodyPr>
          <a:lstStyle/>
          <a:p>
            <a:pPr>
              <a:lnSpc>
                <a:spcPct val="90000"/>
              </a:lnSpc>
            </a:pPr>
            <a:br>
              <a:rPr lang="en-US" sz="2800" b="1" dirty="0"/>
            </a:br>
            <a:r>
              <a:rPr lang="en-US" sz="4000" b="1" dirty="0">
                <a:solidFill>
                  <a:srgbClr val="00B050"/>
                </a:solidFill>
              </a:rPr>
              <a:t>CHANGES IN ENHANCED  HPC</a:t>
            </a:r>
            <a:br>
              <a:rPr lang="en-US" sz="2800" dirty="0"/>
            </a:br>
            <a:endParaRPr lang="en-US" sz="2800" dirty="0"/>
          </a:p>
        </p:txBody>
      </p:sp>
      <p:graphicFrame>
        <p:nvGraphicFramePr>
          <p:cNvPr id="5" name="Content Placeholder 4">
            <a:extLst>
              <a:ext uri="{FF2B5EF4-FFF2-40B4-BE49-F238E27FC236}">
                <a16:creationId xmlns:a16="http://schemas.microsoft.com/office/drawing/2014/main" id="{3399E1D9-AF0F-724E-B120-84577CF4BD24}"/>
              </a:ext>
            </a:extLst>
          </p:cNvPr>
          <p:cNvGraphicFramePr>
            <a:graphicFrameLocks noGrp="1"/>
          </p:cNvGraphicFramePr>
          <p:nvPr>
            <p:ph idx="1"/>
            <p:extLst>
              <p:ext uri="{D42A27DB-BD31-4B8C-83A1-F6EECF244321}">
                <p14:modId xmlns:p14="http://schemas.microsoft.com/office/powerpoint/2010/main" val="838136615"/>
              </p:ext>
            </p:extLst>
          </p:nvPr>
        </p:nvGraphicFramePr>
        <p:xfrm>
          <a:off x="592667" y="999068"/>
          <a:ext cx="11123084" cy="5737440"/>
        </p:xfrm>
        <a:graphic>
          <a:graphicData uri="http://schemas.openxmlformats.org/drawingml/2006/table">
            <a:tbl>
              <a:tblPr firstRow="1" bandRow="1">
                <a:tableStyleId>{8799B23B-EC83-4686-B30A-512413B5E67A}</a:tableStyleId>
              </a:tblPr>
              <a:tblGrid>
                <a:gridCol w="3728606">
                  <a:extLst>
                    <a:ext uri="{9D8B030D-6E8A-4147-A177-3AD203B41FA5}">
                      <a16:colId xmlns:a16="http://schemas.microsoft.com/office/drawing/2014/main" val="912632096"/>
                    </a:ext>
                  </a:extLst>
                </a:gridCol>
                <a:gridCol w="3697239">
                  <a:extLst>
                    <a:ext uri="{9D8B030D-6E8A-4147-A177-3AD203B41FA5}">
                      <a16:colId xmlns:a16="http://schemas.microsoft.com/office/drawing/2014/main" val="2217402497"/>
                    </a:ext>
                  </a:extLst>
                </a:gridCol>
                <a:gridCol w="3697239">
                  <a:extLst>
                    <a:ext uri="{9D8B030D-6E8A-4147-A177-3AD203B41FA5}">
                      <a16:colId xmlns:a16="http://schemas.microsoft.com/office/drawing/2014/main" val="2935739287"/>
                    </a:ext>
                  </a:extLst>
                </a:gridCol>
              </a:tblGrid>
              <a:tr h="905484">
                <a:tc>
                  <a:txBody>
                    <a:bodyPr/>
                    <a:lstStyle/>
                    <a:p>
                      <a:r>
                        <a:rPr lang="en-US" sz="2000"/>
                        <a:t>Before </a:t>
                      </a:r>
                    </a:p>
                  </a:txBody>
                  <a:tcPr marL="83680" marR="83680" marT="41840" marB="41840"/>
                </a:tc>
                <a:tc>
                  <a:txBody>
                    <a:bodyPr/>
                    <a:lstStyle/>
                    <a:p>
                      <a:r>
                        <a:rPr lang="en-US" sz="2000" dirty="0"/>
                        <a:t>Now</a:t>
                      </a:r>
                    </a:p>
                  </a:txBody>
                  <a:tcPr marL="83680" marR="83680" marT="41840" marB="41840"/>
                </a:tc>
                <a:tc>
                  <a:txBody>
                    <a:bodyPr/>
                    <a:lstStyle/>
                    <a:p>
                      <a:pPr marL="0" algn="l" defTabSz="457200" rtl="0" eaLnBrk="1" latinLnBrk="0" hangingPunct="1"/>
                      <a:r>
                        <a:rPr lang="en-US" sz="2000" b="1" i="1" kern="1200" dirty="0">
                          <a:solidFill>
                            <a:schemeClr val="tx1"/>
                          </a:solidFill>
                          <a:latin typeface="+mn-lt"/>
                          <a:ea typeface="+mn-ea"/>
                          <a:cs typeface="+mn-cs"/>
                        </a:rPr>
                        <a:t>Implication for nutrition cluster needs analysis ,prioritization and response planning’</a:t>
                      </a:r>
                    </a:p>
                  </a:txBody>
                  <a:tcPr marL="83680" marR="83680" marT="41840" marB="41840"/>
                </a:tc>
                <a:extLst>
                  <a:ext uri="{0D108BD9-81ED-4DB2-BD59-A6C34878D82A}">
                    <a16:rowId xmlns:a16="http://schemas.microsoft.com/office/drawing/2014/main" val="3356321572"/>
                  </a:ext>
                </a:extLst>
              </a:tr>
              <a:tr h="1910041">
                <a:tc>
                  <a:txBody>
                    <a:bodyPr/>
                    <a:lstStyle/>
                    <a:p>
                      <a:r>
                        <a:rPr lang="en-US" sz="2000" kern="1200" dirty="0">
                          <a:effectLst/>
                        </a:rPr>
                        <a:t>Producing </a:t>
                      </a:r>
                      <a:r>
                        <a:rPr lang="en-US" sz="2000" b="1" kern="1200" dirty="0">
                          <a:effectLst/>
                        </a:rPr>
                        <a:t>sectoral analyses, </a:t>
                      </a:r>
                      <a:r>
                        <a:rPr lang="en-US" sz="2000" kern="1200" dirty="0">
                          <a:effectLst/>
                        </a:rPr>
                        <a:t>then consolidating to produce an overall picture of the situation</a:t>
                      </a:r>
                      <a:r>
                        <a:rPr lang="en-US" sz="2000" dirty="0">
                          <a:effectLst/>
                        </a:rPr>
                        <a:t> </a:t>
                      </a:r>
                      <a:endParaRPr lang="en-US" sz="2000" dirty="0"/>
                    </a:p>
                  </a:txBody>
                  <a:tcPr marL="83680" marR="83680" marT="41840" marB="41840"/>
                </a:tc>
                <a:tc>
                  <a:txBody>
                    <a:bodyPr/>
                    <a:lstStyle/>
                    <a:p>
                      <a:r>
                        <a:rPr lang="en-US" sz="2000" kern="1200" dirty="0">
                          <a:effectLst/>
                        </a:rPr>
                        <a:t>Greater depth and breadth of analysis, done jointly with partners and through an </a:t>
                      </a:r>
                      <a:r>
                        <a:rPr lang="en-US" sz="2000" b="1" kern="1200" dirty="0">
                          <a:effectLst/>
                        </a:rPr>
                        <a:t>inter-sectoral lens showing inter-relationships between needs/causes </a:t>
                      </a:r>
                      <a:endParaRPr lang="en-US" sz="2000" b="1" dirty="0"/>
                    </a:p>
                  </a:txBody>
                  <a:tcPr marL="83680" marR="83680" marT="41840" marB="41840"/>
                </a:tc>
                <a:tc>
                  <a:txBody>
                    <a:bodyPr/>
                    <a:lstStyle/>
                    <a:p>
                      <a:pPr marL="0" algn="l" defTabSz="457200" rtl="0" eaLnBrk="1" latinLnBrk="0" hangingPunct="1"/>
                      <a:r>
                        <a:rPr lang="en-US" sz="2000" kern="1200" dirty="0">
                          <a:solidFill>
                            <a:schemeClr val="tx1"/>
                          </a:solidFill>
                          <a:effectLst/>
                          <a:latin typeface="+mn-lt"/>
                          <a:ea typeface="+mn-ea"/>
                          <a:cs typeface="+mn-cs"/>
                        </a:rPr>
                        <a:t>Clusters should adopt use of the </a:t>
                      </a:r>
                      <a:r>
                        <a:rPr lang="en-US" sz="2000" b="1" kern="1200" dirty="0">
                          <a:solidFill>
                            <a:schemeClr val="tx1"/>
                          </a:solidFill>
                          <a:effectLst/>
                          <a:latin typeface="+mn-lt"/>
                          <a:ea typeface="+mn-ea"/>
                          <a:cs typeface="+mn-cs"/>
                        </a:rPr>
                        <a:t>joint inter-sectorial analysis framework in HNOs </a:t>
                      </a:r>
                      <a:r>
                        <a:rPr lang="en-US" sz="2000" b="0" kern="1200" dirty="0">
                          <a:solidFill>
                            <a:schemeClr val="tx1"/>
                          </a:solidFill>
                          <a:effectLst/>
                          <a:latin typeface="+mn-lt"/>
                          <a:ea typeface="+mn-ea"/>
                          <a:cs typeface="+mn-cs"/>
                        </a:rPr>
                        <a:t>to outline </a:t>
                      </a:r>
                      <a:r>
                        <a:rPr lang="en-US" sz="2000" dirty="0"/>
                        <a:t>the </a:t>
                      </a:r>
                      <a:r>
                        <a:rPr lang="en-US" sz="2000" b="1" dirty="0"/>
                        <a:t>multi-sectoral nature </a:t>
                      </a:r>
                      <a:r>
                        <a:rPr lang="en-US" sz="2000" dirty="0"/>
                        <a:t>of needs and their causes.</a:t>
                      </a:r>
                      <a:endParaRPr lang="en-US" sz="2000" kern="1200" dirty="0">
                        <a:solidFill>
                          <a:schemeClr val="tx1"/>
                        </a:solidFill>
                        <a:effectLst/>
                        <a:latin typeface="+mn-lt"/>
                        <a:ea typeface="+mn-ea"/>
                        <a:cs typeface="+mn-cs"/>
                      </a:endParaRPr>
                    </a:p>
                  </a:txBody>
                  <a:tcPr marL="83680" marR="83680" marT="41840" marB="41840"/>
                </a:tc>
                <a:extLst>
                  <a:ext uri="{0D108BD9-81ED-4DB2-BD59-A6C34878D82A}">
                    <a16:rowId xmlns:a16="http://schemas.microsoft.com/office/drawing/2014/main" val="2229077027"/>
                  </a:ext>
                </a:extLst>
              </a:tr>
              <a:tr h="2823275">
                <a:tc>
                  <a:txBody>
                    <a:bodyPr/>
                    <a:lstStyle/>
                    <a:p>
                      <a:r>
                        <a:rPr lang="en-US" sz="2000" b="1" kern="1200" dirty="0">
                          <a:effectLst/>
                        </a:rPr>
                        <a:t>Disaggregation often only by gender and only at national level</a:t>
                      </a:r>
                      <a:r>
                        <a:rPr lang="en-US" sz="2000" kern="1200" dirty="0">
                          <a:effectLst/>
                        </a:rPr>
                        <a:t>. Very limited or no analysis of how the crisis affects different vulnerable groups differently </a:t>
                      </a:r>
                      <a:endParaRPr lang="en-US" sz="2000" dirty="0"/>
                    </a:p>
                  </a:txBody>
                  <a:tcPr marL="83680" marR="83680" marT="41840" marB="41840"/>
                </a:tc>
                <a:tc>
                  <a:txBody>
                    <a:bodyPr/>
                    <a:lstStyle/>
                    <a:p>
                      <a:r>
                        <a:rPr lang="en-US" sz="2000" kern="1200" dirty="0">
                          <a:effectLst/>
                        </a:rPr>
                        <a:t>Analysis of the </a:t>
                      </a:r>
                      <a:r>
                        <a:rPr lang="en-US" sz="2000" b="1" kern="1200" dirty="0">
                          <a:effectLst/>
                        </a:rPr>
                        <a:t>differential impacts of the crisis for diverse groups </a:t>
                      </a:r>
                      <a:r>
                        <a:rPr lang="en-US" sz="2000" kern="1200" dirty="0">
                          <a:effectLst/>
                        </a:rPr>
                        <a:t>of people (i.e. disaggregation by gender, age, disability and other diversity characteristics) </a:t>
                      </a:r>
                      <a:endParaRPr lang="en-US" sz="2000" dirty="0"/>
                    </a:p>
                  </a:txBody>
                  <a:tcPr marL="83680" marR="83680" marT="41840" marB="41840"/>
                </a:tc>
                <a:tc>
                  <a:txBody>
                    <a:bodyPr/>
                    <a:lstStyle/>
                    <a:p>
                      <a:r>
                        <a:rPr lang="en-US" sz="2000" kern="1200" dirty="0">
                          <a:solidFill>
                            <a:schemeClr val="tx1"/>
                          </a:solidFill>
                          <a:effectLst/>
                          <a:latin typeface="+mn-lt"/>
                          <a:ea typeface="+mn-ea"/>
                          <a:cs typeface="+mn-cs"/>
                        </a:rPr>
                        <a:t>At a minimum, analyze and:</a:t>
                      </a:r>
                    </a:p>
                    <a:p>
                      <a:pPr marL="285750" indent="-285750">
                        <a:buFontTx/>
                        <a:buChar char="-"/>
                      </a:pPr>
                      <a:r>
                        <a:rPr lang="en-US" sz="2000" kern="1200" dirty="0">
                          <a:solidFill>
                            <a:schemeClr val="tx1"/>
                          </a:solidFill>
                          <a:effectLst/>
                          <a:latin typeface="+mn-lt"/>
                          <a:ea typeface="+mn-ea"/>
                          <a:cs typeface="+mn-cs"/>
                        </a:rPr>
                        <a:t>disaggregate by </a:t>
                      </a:r>
                      <a:r>
                        <a:rPr lang="en-US" sz="2000" b="1" kern="1200" dirty="0">
                          <a:solidFill>
                            <a:schemeClr val="tx1"/>
                          </a:solidFill>
                          <a:effectLst/>
                          <a:latin typeface="+mn-lt"/>
                          <a:ea typeface="+mn-ea"/>
                          <a:cs typeface="+mn-cs"/>
                        </a:rPr>
                        <a:t>gender, age and categories (disability)</a:t>
                      </a:r>
                    </a:p>
                    <a:p>
                      <a:pPr marL="285750" indent="-285750">
                        <a:buFontTx/>
                        <a:buChar char="-"/>
                      </a:pPr>
                      <a:r>
                        <a:rPr lang="en-US" sz="2000" b="1" kern="1200" dirty="0">
                          <a:solidFill>
                            <a:schemeClr val="tx1"/>
                          </a:solidFill>
                          <a:effectLst/>
                          <a:latin typeface="+mn-lt"/>
                          <a:ea typeface="+mn-ea"/>
                          <a:cs typeface="+mn-cs"/>
                        </a:rPr>
                        <a:t>Use planning assumptions</a:t>
                      </a:r>
                      <a:r>
                        <a:rPr lang="en-US" sz="2000" kern="1200" dirty="0">
                          <a:solidFill>
                            <a:schemeClr val="tx1"/>
                          </a:solidFill>
                          <a:effectLst/>
                          <a:latin typeface="+mn-lt"/>
                          <a:ea typeface="+mn-ea"/>
                          <a:cs typeface="+mn-cs"/>
                        </a:rPr>
                        <a:t>, such as the global estimates for persons with disabilities </a:t>
                      </a:r>
                      <a:r>
                        <a:rPr lang="en-US" sz="2000" b="1" kern="1200" dirty="0">
                          <a:solidFill>
                            <a:schemeClr val="tx1"/>
                          </a:solidFill>
                          <a:effectLst/>
                          <a:latin typeface="+mn-lt"/>
                          <a:ea typeface="+mn-ea"/>
                          <a:cs typeface="+mn-cs"/>
                        </a:rPr>
                        <a:t>(15% of the population) </a:t>
                      </a:r>
                      <a:r>
                        <a:rPr lang="en-US" sz="2000" kern="1200" dirty="0">
                          <a:solidFill>
                            <a:schemeClr val="tx1"/>
                          </a:solidFill>
                          <a:effectLst/>
                          <a:latin typeface="+mn-lt"/>
                          <a:ea typeface="+mn-ea"/>
                          <a:cs typeface="+mn-cs"/>
                        </a:rPr>
                        <a:t>where reliable data is not available</a:t>
                      </a:r>
                    </a:p>
                    <a:p>
                      <a:pPr lvl="0"/>
                      <a:endParaRPr lang="en-US" sz="2000" kern="1200" dirty="0">
                        <a:solidFill>
                          <a:schemeClr val="tx1"/>
                        </a:solidFill>
                        <a:effectLst/>
                        <a:latin typeface="+mn-lt"/>
                        <a:ea typeface="+mn-ea"/>
                        <a:cs typeface="+mn-cs"/>
                      </a:endParaRPr>
                    </a:p>
                  </a:txBody>
                  <a:tcPr marL="83680" marR="83680" marT="41840" marB="41840"/>
                </a:tc>
                <a:extLst>
                  <a:ext uri="{0D108BD9-81ED-4DB2-BD59-A6C34878D82A}">
                    <a16:rowId xmlns:a16="http://schemas.microsoft.com/office/drawing/2014/main" val="1183668174"/>
                  </a:ext>
                </a:extLst>
              </a:tr>
            </a:tbl>
          </a:graphicData>
        </a:graphic>
      </p:graphicFrame>
    </p:spTree>
    <p:extLst>
      <p:ext uri="{BB962C8B-B14F-4D97-AF65-F5344CB8AC3E}">
        <p14:creationId xmlns:p14="http://schemas.microsoft.com/office/powerpoint/2010/main" val="364249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3399E1D9-AF0F-724E-B120-84577CF4BD24}"/>
              </a:ext>
            </a:extLst>
          </p:cNvPr>
          <p:cNvGraphicFramePr>
            <a:graphicFrameLocks noGrp="1"/>
          </p:cNvGraphicFramePr>
          <p:nvPr>
            <p:ph idx="1"/>
            <p:extLst>
              <p:ext uri="{D42A27DB-BD31-4B8C-83A1-F6EECF244321}">
                <p14:modId xmlns:p14="http://schemas.microsoft.com/office/powerpoint/2010/main" val="528864115"/>
              </p:ext>
            </p:extLst>
          </p:nvPr>
        </p:nvGraphicFramePr>
        <p:xfrm>
          <a:off x="1185333" y="609598"/>
          <a:ext cx="9934922" cy="6140639"/>
        </p:xfrm>
        <a:graphic>
          <a:graphicData uri="http://schemas.openxmlformats.org/drawingml/2006/table">
            <a:tbl>
              <a:tblPr firstRow="1" bandRow="1">
                <a:tableStyleId>{F5AB1C69-6EDB-4FF4-983F-18BD219EF322}</a:tableStyleId>
              </a:tblPr>
              <a:tblGrid>
                <a:gridCol w="3189782">
                  <a:extLst>
                    <a:ext uri="{9D8B030D-6E8A-4147-A177-3AD203B41FA5}">
                      <a16:colId xmlns:a16="http://schemas.microsoft.com/office/drawing/2014/main" val="912632096"/>
                    </a:ext>
                  </a:extLst>
                </a:gridCol>
                <a:gridCol w="3372570">
                  <a:extLst>
                    <a:ext uri="{9D8B030D-6E8A-4147-A177-3AD203B41FA5}">
                      <a16:colId xmlns:a16="http://schemas.microsoft.com/office/drawing/2014/main" val="2217402497"/>
                    </a:ext>
                  </a:extLst>
                </a:gridCol>
                <a:gridCol w="3372570">
                  <a:extLst>
                    <a:ext uri="{9D8B030D-6E8A-4147-A177-3AD203B41FA5}">
                      <a16:colId xmlns:a16="http://schemas.microsoft.com/office/drawing/2014/main" val="1233073534"/>
                    </a:ext>
                  </a:extLst>
                </a:gridCol>
              </a:tblGrid>
              <a:tr h="1251983">
                <a:tc>
                  <a:txBody>
                    <a:bodyPr/>
                    <a:lstStyle/>
                    <a:p>
                      <a:r>
                        <a:rPr lang="en-US" sz="2000"/>
                        <a:t>Before </a:t>
                      </a:r>
                      <a:endParaRPr lang="en-US" sz="2000">
                        <a:latin typeface="+mn-lt"/>
                      </a:endParaRPr>
                    </a:p>
                  </a:txBody>
                  <a:tcPr marL="105443" marR="105443" marT="52722" marB="52722"/>
                </a:tc>
                <a:tc>
                  <a:txBody>
                    <a:bodyPr/>
                    <a:lstStyle/>
                    <a:p>
                      <a:r>
                        <a:rPr lang="en-US" sz="2000" dirty="0"/>
                        <a:t>Now</a:t>
                      </a:r>
                      <a:endParaRPr lang="en-US" sz="2000" dirty="0">
                        <a:latin typeface="+mn-lt"/>
                      </a:endParaRPr>
                    </a:p>
                  </a:txBody>
                  <a:tcPr marL="105443" marR="105443" marT="52722" marB="52722"/>
                </a:tc>
                <a:tc>
                  <a:txBody>
                    <a:bodyPr/>
                    <a:lstStyle/>
                    <a:p>
                      <a:r>
                        <a:rPr lang="en-US" sz="1800" b="1" i="1" u="none" strike="noStrike" kern="1200" dirty="0">
                          <a:solidFill>
                            <a:schemeClr val="lt1"/>
                          </a:solidFill>
                          <a:effectLst/>
                          <a:latin typeface="+mn-lt"/>
                          <a:ea typeface="+mn-ea"/>
                          <a:cs typeface="+mn-cs"/>
                        </a:rPr>
                        <a:t>Implication </a:t>
                      </a:r>
                      <a:r>
                        <a:rPr lang="en-US" sz="1800" b="0" i="1" u="none" strike="noStrike" kern="1200" dirty="0">
                          <a:solidFill>
                            <a:schemeClr val="lt1"/>
                          </a:solidFill>
                          <a:effectLst/>
                          <a:latin typeface="+mn-lt"/>
                          <a:ea typeface="+mn-ea"/>
                          <a:cs typeface="+mn-cs"/>
                        </a:rPr>
                        <a:t>for nutrition cluster needs analysis ,prioritization and response planning’</a:t>
                      </a:r>
                      <a:endParaRPr lang="en-US" sz="2000" dirty="0">
                        <a:latin typeface="+mn-lt"/>
                      </a:endParaRPr>
                    </a:p>
                  </a:txBody>
                  <a:tcPr marL="105443" marR="105443" marT="52722" marB="52722"/>
                </a:tc>
                <a:extLst>
                  <a:ext uri="{0D108BD9-81ED-4DB2-BD59-A6C34878D82A}">
                    <a16:rowId xmlns:a16="http://schemas.microsoft.com/office/drawing/2014/main" val="3356321572"/>
                  </a:ext>
                </a:extLst>
              </a:tr>
              <a:tr h="2579042">
                <a:tc>
                  <a:txBody>
                    <a:bodyPr/>
                    <a:lstStyle/>
                    <a:p>
                      <a:r>
                        <a:rPr lang="en-US" sz="2000" b="1" kern="1200" dirty="0">
                          <a:effectLst/>
                        </a:rPr>
                        <a:t>Limited or no data on disabilities </a:t>
                      </a:r>
                      <a:r>
                        <a:rPr lang="en-US" sz="2000" kern="1200" dirty="0">
                          <a:effectLst/>
                        </a:rPr>
                        <a:t>meant no analysis and occasional mainstreaming </a:t>
                      </a:r>
                      <a:endParaRPr lang="en-US" sz="2000" dirty="0"/>
                    </a:p>
                  </a:txBody>
                  <a:tcPr marL="83680" marR="83680" marT="41840" marB="41840"/>
                </a:tc>
                <a:tc>
                  <a:txBody>
                    <a:bodyPr/>
                    <a:lstStyle/>
                    <a:p>
                      <a:r>
                        <a:rPr lang="en-US" sz="2000" kern="1200" dirty="0">
                          <a:effectLst/>
                        </a:rPr>
                        <a:t>New guidance on </a:t>
                      </a:r>
                      <a:r>
                        <a:rPr lang="en-US" sz="2000" b="1" kern="1200" dirty="0">
                          <a:effectLst/>
                        </a:rPr>
                        <a:t>mandatory disabilities mainstreaming </a:t>
                      </a:r>
                      <a:r>
                        <a:rPr lang="en-US" sz="2000" kern="1200" dirty="0">
                          <a:effectLst/>
                        </a:rPr>
                        <a:t>(not only disaggregation). Where no data exists, the 15% international standard is to be apply </a:t>
                      </a:r>
                      <a:endParaRPr lang="en-US" sz="2000" dirty="0"/>
                    </a:p>
                  </a:txBody>
                  <a:tcPr marL="83680" marR="83680" marT="41840" marB="4184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New guidance on disability inclusion </a:t>
                      </a:r>
                      <a:r>
                        <a:rPr lang="en-US" sz="2000" dirty="0"/>
                        <a:t>should be fully utilized in the HNO and HRP.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Planned assessments should include disaggregation by disability</a:t>
                      </a:r>
                      <a:r>
                        <a:rPr lang="en-US" sz="2000" dirty="0"/>
                        <a:t>, in addition to </a:t>
                      </a:r>
                      <a:r>
                        <a:rPr lang="en-US" sz="2000" b="1" dirty="0"/>
                        <a:t>age</a:t>
                      </a:r>
                      <a:r>
                        <a:rPr lang="en-US" sz="2000" dirty="0"/>
                        <a:t>, </a:t>
                      </a:r>
                      <a:r>
                        <a:rPr lang="en-US" sz="2000" b="1" dirty="0"/>
                        <a:t>gender</a:t>
                      </a:r>
                      <a:r>
                        <a:rPr lang="en-US" sz="2000" dirty="0"/>
                        <a:t> and </a:t>
                      </a:r>
                      <a:r>
                        <a:rPr lang="en-US" sz="2000" b="1" dirty="0"/>
                        <a:t>population type </a:t>
                      </a:r>
                      <a:r>
                        <a:rPr lang="en-US" sz="2000" dirty="0"/>
                        <a:t>at a minimum.</a:t>
                      </a:r>
                      <a:endParaRPr lang="en-AU" sz="2000" dirty="0"/>
                    </a:p>
                    <a:p>
                      <a:endParaRPr lang="en-US" sz="2000" dirty="0"/>
                    </a:p>
                  </a:txBody>
                  <a:tcPr marL="83680" marR="83680" marT="41840" marB="41840"/>
                </a:tc>
                <a:extLst>
                  <a:ext uri="{0D108BD9-81ED-4DB2-BD59-A6C34878D82A}">
                    <a16:rowId xmlns:a16="http://schemas.microsoft.com/office/drawing/2014/main" val="2229077027"/>
                  </a:ext>
                </a:extLst>
              </a:tr>
              <a:tr h="1756976">
                <a:tc>
                  <a:txBody>
                    <a:bodyPr/>
                    <a:lstStyle/>
                    <a:p>
                      <a:r>
                        <a:rPr lang="en-US" sz="2000" b="1" kern="1200" dirty="0">
                          <a:effectLst/>
                        </a:rPr>
                        <a:t>AAP seen as an activity </a:t>
                      </a:r>
                      <a:r>
                        <a:rPr lang="en-US" sz="2000" kern="1200" dirty="0">
                          <a:effectLst/>
                        </a:rPr>
                        <a:t>in the HRP rather than informing our analysis.</a:t>
                      </a:r>
                      <a:r>
                        <a:rPr lang="en-US" sz="2000" dirty="0">
                          <a:effectLst/>
                        </a:rPr>
                        <a:t> </a:t>
                      </a:r>
                      <a:endParaRPr lang="en-US" sz="2000" dirty="0"/>
                    </a:p>
                  </a:txBody>
                  <a:tcPr marL="83680" marR="83680" marT="41840" marB="41840"/>
                </a:tc>
                <a:tc>
                  <a:txBody>
                    <a:bodyPr/>
                    <a:lstStyle/>
                    <a:p>
                      <a:r>
                        <a:rPr lang="en-US" sz="2000" kern="1200" dirty="0">
                          <a:effectLst/>
                        </a:rPr>
                        <a:t>Ensuring the perspective of affected people is </a:t>
                      </a:r>
                      <a:r>
                        <a:rPr lang="en-US" sz="2000" b="1" kern="1200" dirty="0">
                          <a:effectLst/>
                        </a:rPr>
                        <a:t>reflected in the situation/needs analysis </a:t>
                      </a:r>
                      <a:r>
                        <a:rPr lang="en-US" sz="2000" kern="1200" dirty="0">
                          <a:effectLst/>
                        </a:rPr>
                        <a:t>and subsequent plans</a:t>
                      </a:r>
                      <a:r>
                        <a:rPr lang="en-US" sz="2000" dirty="0">
                          <a:effectLst/>
                        </a:rPr>
                        <a:t> </a:t>
                      </a:r>
                      <a:endParaRPr lang="en-US" sz="2000" dirty="0"/>
                    </a:p>
                  </a:txBody>
                  <a:tcPr marL="83680" marR="83680" marT="41840" marB="41840"/>
                </a:tc>
                <a:tc>
                  <a:txBody>
                    <a:bodyPr/>
                    <a:lstStyle/>
                    <a:p>
                      <a:r>
                        <a:rPr lang="en-US" sz="2000" dirty="0"/>
                        <a:t> </a:t>
                      </a:r>
                      <a:r>
                        <a:rPr lang="en-US" sz="2000" b="1" dirty="0"/>
                        <a:t>AAP fully in-cooperated in the HNO </a:t>
                      </a:r>
                      <a:r>
                        <a:rPr lang="en-US" sz="2000" b="0" dirty="0"/>
                        <a:t>based on sound joint analysis and </a:t>
                      </a:r>
                      <a:r>
                        <a:rPr lang="en-US" sz="2000" b="1" dirty="0"/>
                        <a:t>reflected in the HRP</a:t>
                      </a:r>
                      <a:endParaRPr lang="en-US" sz="2000" dirty="0"/>
                    </a:p>
                  </a:txBody>
                  <a:tcPr marL="83680" marR="83680" marT="41840" marB="41840"/>
                </a:tc>
                <a:extLst>
                  <a:ext uri="{0D108BD9-81ED-4DB2-BD59-A6C34878D82A}">
                    <a16:rowId xmlns:a16="http://schemas.microsoft.com/office/drawing/2014/main" val="1183668174"/>
                  </a:ext>
                </a:extLst>
              </a:tr>
            </a:tbl>
          </a:graphicData>
        </a:graphic>
      </p:graphicFrame>
    </p:spTree>
    <p:extLst>
      <p:ext uri="{BB962C8B-B14F-4D97-AF65-F5344CB8AC3E}">
        <p14:creationId xmlns:p14="http://schemas.microsoft.com/office/powerpoint/2010/main" val="15048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3399E1D9-AF0F-724E-B120-84577CF4BD24}"/>
              </a:ext>
            </a:extLst>
          </p:cNvPr>
          <p:cNvGraphicFramePr>
            <a:graphicFrameLocks noGrp="1"/>
          </p:cNvGraphicFramePr>
          <p:nvPr>
            <p:ph idx="1"/>
            <p:extLst>
              <p:ext uri="{D42A27DB-BD31-4B8C-83A1-F6EECF244321}">
                <p14:modId xmlns:p14="http://schemas.microsoft.com/office/powerpoint/2010/main" val="1801537586"/>
              </p:ext>
            </p:extLst>
          </p:nvPr>
        </p:nvGraphicFramePr>
        <p:xfrm>
          <a:off x="1117600" y="243841"/>
          <a:ext cx="10342880" cy="6530264"/>
        </p:xfrm>
        <a:graphic>
          <a:graphicData uri="http://schemas.openxmlformats.org/drawingml/2006/table">
            <a:tbl>
              <a:tblPr firstRow="1" bandRow="1">
                <a:tableStyleId>{F5AB1C69-6EDB-4FF4-983F-18BD219EF322}</a:tableStyleId>
              </a:tblPr>
              <a:tblGrid>
                <a:gridCol w="2848793">
                  <a:extLst>
                    <a:ext uri="{9D8B030D-6E8A-4147-A177-3AD203B41FA5}">
                      <a16:colId xmlns:a16="http://schemas.microsoft.com/office/drawing/2014/main" val="912632096"/>
                    </a:ext>
                  </a:extLst>
                </a:gridCol>
                <a:gridCol w="3983029">
                  <a:extLst>
                    <a:ext uri="{9D8B030D-6E8A-4147-A177-3AD203B41FA5}">
                      <a16:colId xmlns:a16="http://schemas.microsoft.com/office/drawing/2014/main" val="2217402497"/>
                    </a:ext>
                  </a:extLst>
                </a:gridCol>
                <a:gridCol w="3511058">
                  <a:extLst>
                    <a:ext uri="{9D8B030D-6E8A-4147-A177-3AD203B41FA5}">
                      <a16:colId xmlns:a16="http://schemas.microsoft.com/office/drawing/2014/main" val="1233073534"/>
                    </a:ext>
                  </a:extLst>
                </a:gridCol>
              </a:tblGrid>
              <a:tr h="1177017">
                <a:tc>
                  <a:txBody>
                    <a:bodyPr/>
                    <a:lstStyle/>
                    <a:p>
                      <a:r>
                        <a:rPr lang="en-US" sz="2000"/>
                        <a:t>Before </a:t>
                      </a:r>
                      <a:endParaRPr lang="en-US" sz="2000">
                        <a:latin typeface="+mn-lt"/>
                      </a:endParaRPr>
                    </a:p>
                  </a:txBody>
                  <a:tcPr marL="105443" marR="105443" marT="52722" marB="52722"/>
                </a:tc>
                <a:tc>
                  <a:txBody>
                    <a:bodyPr/>
                    <a:lstStyle/>
                    <a:p>
                      <a:r>
                        <a:rPr lang="en-US" sz="2000" dirty="0"/>
                        <a:t>Now</a:t>
                      </a:r>
                      <a:endParaRPr lang="en-US" sz="2000" dirty="0">
                        <a:latin typeface="+mn-lt"/>
                      </a:endParaRPr>
                    </a:p>
                  </a:txBody>
                  <a:tcPr marL="105443" marR="105443" marT="52722" marB="52722"/>
                </a:tc>
                <a:tc>
                  <a:txBody>
                    <a:bodyPr/>
                    <a:lstStyle/>
                    <a:p>
                      <a:r>
                        <a:rPr lang="en-US" sz="1800" b="1" i="1" u="none" strike="noStrike" kern="1200" dirty="0">
                          <a:solidFill>
                            <a:schemeClr val="lt1"/>
                          </a:solidFill>
                          <a:effectLst/>
                          <a:latin typeface="+mn-lt"/>
                          <a:ea typeface="+mn-ea"/>
                          <a:cs typeface="+mn-cs"/>
                        </a:rPr>
                        <a:t>Implication </a:t>
                      </a:r>
                      <a:r>
                        <a:rPr lang="en-US" sz="1800" b="0" i="1" u="none" strike="noStrike" kern="1200" dirty="0">
                          <a:solidFill>
                            <a:schemeClr val="lt1"/>
                          </a:solidFill>
                          <a:effectLst/>
                          <a:latin typeface="+mn-lt"/>
                          <a:ea typeface="+mn-ea"/>
                          <a:cs typeface="+mn-cs"/>
                        </a:rPr>
                        <a:t>for nutrition cluster needs analysis ,prioritization and response planning’</a:t>
                      </a:r>
                      <a:endParaRPr lang="en-US" sz="2000" dirty="0">
                        <a:latin typeface="+mn-lt"/>
                      </a:endParaRPr>
                    </a:p>
                  </a:txBody>
                  <a:tcPr marL="105443" marR="105443" marT="52722" marB="52722"/>
                </a:tc>
                <a:extLst>
                  <a:ext uri="{0D108BD9-81ED-4DB2-BD59-A6C34878D82A}">
                    <a16:rowId xmlns:a16="http://schemas.microsoft.com/office/drawing/2014/main" val="3356321572"/>
                  </a:ext>
                </a:extLst>
              </a:tr>
              <a:tr h="2938856">
                <a:tc>
                  <a:txBody>
                    <a:bodyPr/>
                    <a:lstStyle/>
                    <a:p>
                      <a:pPr marL="0" marR="0">
                        <a:lnSpc>
                          <a:spcPct val="107000"/>
                        </a:lnSpc>
                        <a:spcBef>
                          <a:spcPts val="0"/>
                        </a:spcBef>
                        <a:spcAft>
                          <a:spcPts val="0"/>
                        </a:spcAft>
                      </a:pPr>
                      <a:r>
                        <a:rPr lang="en-US" sz="2000" dirty="0">
                          <a:effectLst/>
                        </a:rPr>
                        <a:t>Consider </a:t>
                      </a:r>
                      <a:r>
                        <a:rPr lang="en-US" sz="2000" b="1" dirty="0">
                          <a:effectLst/>
                        </a:rPr>
                        <a:t>immediate causes </a:t>
                      </a:r>
                      <a:r>
                        <a:rPr lang="en-US" sz="2000" dirty="0">
                          <a:effectLst/>
                        </a:rPr>
                        <a:t>of needs to tailor the response</a:t>
                      </a:r>
                    </a:p>
                    <a:p>
                      <a:pPr marL="0" marR="0">
                        <a:lnSpc>
                          <a:spcPct val="107000"/>
                        </a:lnSpc>
                        <a:spcBef>
                          <a:spcPts val="0"/>
                        </a:spcBef>
                        <a:spcAft>
                          <a:spcPts val="0"/>
                        </a:spcAft>
                      </a:pPr>
                      <a:r>
                        <a:rPr lang="en-US" sz="2000" dirty="0">
                          <a:effectLst/>
                        </a:rPr>
                        <a:t> </a:t>
                      </a:r>
                      <a:endParaRPr lang="en-US" sz="2000" dirty="0">
                        <a:effectLst/>
                        <a:latin typeface="+mn-lt"/>
                        <a:ea typeface="Calibri" panose="020F0502020204030204" pitchFamily="34" charset="0"/>
                        <a:cs typeface="Arial" panose="020B0604020202020204" pitchFamily="34" charset="0"/>
                      </a:endParaRPr>
                    </a:p>
                  </a:txBody>
                  <a:tcPr marL="79082" marR="79082" marT="0" marB="0"/>
                </a:tc>
                <a:tc>
                  <a:txBody>
                    <a:bodyPr/>
                    <a:lstStyle/>
                    <a:p>
                      <a:pPr marL="0" marR="0">
                        <a:spcBef>
                          <a:spcPts val="0"/>
                        </a:spcBef>
                        <a:spcAft>
                          <a:spcPts val="0"/>
                        </a:spcAft>
                      </a:pPr>
                      <a:r>
                        <a:rPr lang="en-US" sz="2000" dirty="0">
                          <a:effectLst/>
                        </a:rPr>
                        <a:t>Also capture </a:t>
                      </a:r>
                      <a:r>
                        <a:rPr lang="en-US" sz="2000" b="1" dirty="0">
                          <a:effectLst/>
                        </a:rPr>
                        <a:t>chronic and structural causes</a:t>
                      </a:r>
                      <a:r>
                        <a:rPr lang="en-US" sz="2000" dirty="0">
                          <a:effectLst/>
                        </a:rPr>
                        <a:t>, as well as emerging risks to better define immediate and acute versus longer term needs (linking humanitarian and development)</a:t>
                      </a:r>
                      <a:endParaRPr lang="en-US" sz="2000" dirty="0">
                        <a:solidFill>
                          <a:srgbClr val="000000"/>
                        </a:solidFill>
                        <a:effectLst/>
                        <a:latin typeface="+mn-lt"/>
                        <a:ea typeface="Calibri" panose="020F0502020204030204" pitchFamily="34" charset="0"/>
                        <a:cs typeface="Arial" panose="020B0604020202020204" pitchFamily="34" charset="0"/>
                      </a:endParaRPr>
                    </a:p>
                  </a:txBody>
                  <a:tcPr marL="79082" marR="79082"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Nutrition Cluster should seek to understand the holistic causes  and drivers for malnutrition </a:t>
                      </a:r>
                      <a:r>
                        <a:rPr lang="en-US" sz="2000" dirty="0"/>
                        <a:t>(</a:t>
                      </a:r>
                      <a:r>
                        <a:rPr lang="en-US" sz="2000" b="0" dirty="0"/>
                        <a:t>structural, chronic and immediate), </a:t>
                      </a:r>
                      <a:r>
                        <a:rPr lang="en-US" sz="2000" b="1" dirty="0"/>
                        <a:t>the level of severity</a:t>
                      </a:r>
                      <a:r>
                        <a:rPr lang="en-US" sz="2000" dirty="0"/>
                        <a:t> and </a:t>
                      </a:r>
                      <a:r>
                        <a:rPr lang="en-US" sz="2000" b="1" dirty="0"/>
                        <a:t>likely evolution </a:t>
                      </a:r>
                      <a:r>
                        <a:rPr lang="en-US" sz="2000" dirty="0"/>
                        <a:t>to allow and effective response with </a:t>
                      </a:r>
                      <a:r>
                        <a:rPr lang="en-US" sz="2000" b="1" dirty="0"/>
                        <a:t>linkages to development interventions</a:t>
                      </a:r>
                      <a:endParaRPr lang="fr-FR" sz="2000" dirty="0"/>
                    </a:p>
                    <a:p>
                      <a:pPr marL="0" marR="0">
                        <a:spcBef>
                          <a:spcPts val="0"/>
                        </a:spcBef>
                        <a:spcAft>
                          <a:spcPts val="0"/>
                        </a:spcAft>
                      </a:pPr>
                      <a:endParaRPr lang="en-US" sz="2000" dirty="0">
                        <a:solidFill>
                          <a:srgbClr val="000000"/>
                        </a:solidFill>
                        <a:effectLst/>
                        <a:latin typeface="+mn-lt"/>
                        <a:ea typeface="Calibri" panose="020F0502020204030204" pitchFamily="34" charset="0"/>
                        <a:cs typeface="Arial" panose="020B0604020202020204" pitchFamily="34" charset="0"/>
                      </a:endParaRPr>
                    </a:p>
                  </a:txBody>
                  <a:tcPr marL="79082" marR="79082" marT="0" marB="0"/>
                </a:tc>
                <a:extLst>
                  <a:ext uri="{0D108BD9-81ED-4DB2-BD59-A6C34878D82A}">
                    <a16:rowId xmlns:a16="http://schemas.microsoft.com/office/drawing/2014/main" val="2229077027"/>
                  </a:ext>
                </a:extLst>
              </a:tr>
              <a:tr h="2305247">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Arial" panose="020B0604020202020204" pitchFamily="34" charset="0"/>
                        </a:rPr>
                        <a:t>Monitoring systems focus on monitoring activities</a:t>
                      </a:r>
                      <a:r>
                        <a:rPr lang="en-US" sz="2000" dirty="0">
                          <a:effectLst/>
                          <a:latin typeface="+mn-lt"/>
                          <a:ea typeface="Calibri" panose="020F0502020204030204" pitchFamily="34" charset="0"/>
                          <a:cs typeface="Arial" panose="020B0604020202020204" pitchFamily="34" charset="0"/>
                        </a:rPr>
                        <a:t> </a:t>
                      </a:r>
                      <a:r>
                        <a:rPr lang="en-US" sz="2000" b="1" dirty="0">
                          <a:effectLst/>
                          <a:latin typeface="+mn-lt"/>
                          <a:ea typeface="Calibri" panose="020F0502020204030204" pitchFamily="34" charset="0"/>
                          <a:cs typeface="Arial" panose="020B0604020202020204" pitchFamily="34" charset="0"/>
                        </a:rPr>
                        <a:t>and outputs </a:t>
                      </a:r>
                      <a:r>
                        <a:rPr lang="en-US" sz="2000" dirty="0">
                          <a:effectLst/>
                          <a:latin typeface="+mn-lt"/>
                          <a:ea typeface="Calibri" panose="020F0502020204030204" pitchFamily="34" charset="0"/>
                          <a:cs typeface="Arial" panose="020B0604020202020204" pitchFamily="34" charset="0"/>
                        </a:rPr>
                        <a:t>of the humanitarian response plan</a:t>
                      </a:r>
                    </a:p>
                  </a:txBody>
                  <a:tcPr marL="68580" marR="68580" marT="0" marB="0"/>
                </a:tc>
                <a:tc>
                  <a:txBody>
                    <a:bodyPr/>
                    <a:lstStyle/>
                    <a:p>
                      <a:pPr marL="0" marR="0">
                        <a:spcBef>
                          <a:spcPts val="0"/>
                        </a:spcBef>
                        <a:spcAft>
                          <a:spcPts val="0"/>
                        </a:spcAft>
                      </a:pPr>
                      <a:r>
                        <a:rPr lang="en-US" sz="2000" b="0" dirty="0">
                          <a:solidFill>
                            <a:srgbClr val="000000"/>
                          </a:solidFill>
                          <a:effectLst/>
                          <a:latin typeface="+mn-lt"/>
                          <a:ea typeface="Calibri" panose="020F0502020204030204" pitchFamily="34" charset="0"/>
                          <a:cs typeface="Arial" panose="020B0604020202020204" pitchFamily="34" charset="0"/>
                        </a:rPr>
                        <a:t>Monitoring systems must follow </a:t>
                      </a:r>
                      <a:r>
                        <a:rPr lang="en-US" sz="2000" b="1" dirty="0">
                          <a:solidFill>
                            <a:srgbClr val="000000"/>
                          </a:solidFill>
                          <a:effectLst/>
                          <a:latin typeface="+mn-lt"/>
                          <a:ea typeface="Calibri" panose="020F0502020204030204" pitchFamily="34" charset="0"/>
                          <a:cs typeface="Arial" panose="020B0604020202020204" pitchFamily="34" charset="0"/>
                        </a:rPr>
                        <a:t>changes in the humanitarian situation </a:t>
                      </a:r>
                      <a:r>
                        <a:rPr lang="en-US" sz="2000" b="0" dirty="0">
                          <a:solidFill>
                            <a:srgbClr val="000000"/>
                          </a:solidFill>
                          <a:effectLst/>
                          <a:latin typeface="+mn-lt"/>
                          <a:ea typeface="Calibri" panose="020F0502020204030204" pitchFamily="34" charset="0"/>
                          <a:cs typeface="Arial" panose="020B0604020202020204" pitchFamily="34" charset="0"/>
                        </a:rPr>
                        <a:t>and </a:t>
                      </a:r>
                      <a:r>
                        <a:rPr lang="en-US" sz="2000" b="1" dirty="0">
                          <a:solidFill>
                            <a:srgbClr val="000000"/>
                          </a:solidFill>
                          <a:effectLst/>
                          <a:latin typeface="+mn-lt"/>
                          <a:ea typeface="Calibri" panose="020F0502020204030204" pitchFamily="34" charset="0"/>
                          <a:cs typeface="Arial" panose="020B0604020202020204" pitchFamily="34" charset="0"/>
                        </a:rPr>
                        <a:t>needs</a:t>
                      </a:r>
                      <a:r>
                        <a:rPr lang="en-US" sz="2000" b="0" dirty="0">
                          <a:solidFill>
                            <a:srgbClr val="000000"/>
                          </a:solidFill>
                          <a:effectLst/>
                          <a:latin typeface="+mn-lt"/>
                          <a:ea typeface="Calibri" panose="020F0502020204030204" pitchFamily="34" charset="0"/>
                          <a:cs typeface="Arial" panose="020B0604020202020204" pitchFamily="34" charset="0"/>
                        </a:rPr>
                        <a:t>, and </a:t>
                      </a:r>
                      <a:r>
                        <a:rPr lang="en-US" sz="2000" b="1" dirty="0">
                          <a:solidFill>
                            <a:srgbClr val="000000"/>
                          </a:solidFill>
                          <a:effectLst/>
                          <a:latin typeface="+mn-lt"/>
                          <a:ea typeface="Calibri" panose="020F0502020204030204" pitchFamily="34" charset="0"/>
                          <a:cs typeface="Arial" panose="020B0604020202020204" pitchFamily="34" charset="0"/>
                        </a:rPr>
                        <a:t>show progress towards outcomes </a:t>
                      </a:r>
                    </a:p>
                    <a:p>
                      <a:pPr marL="0" marR="0">
                        <a:lnSpc>
                          <a:spcPct val="107000"/>
                        </a:lnSpc>
                        <a:spcBef>
                          <a:spcPts val="0"/>
                        </a:spcBef>
                        <a:spcAft>
                          <a:spcPts val="0"/>
                        </a:spcAft>
                      </a:pPr>
                      <a:r>
                        <a:rPr lang="en-US" sz="2000" b="1" dirty="0">
                          <a:effectLst/>
                          <a:latin typeface="+mn-lt"/>
                          <a:ea typeface="Calibri" panose="020F0502020204030204" pitchFamily="34" charset="0"/>
                          <a:cs typeface="Arial" panose="020B0604020202020204" pitchFamily="34" charset="0"/>
                        </a:rPr>
                        <a:t> </a:t>
                      </a: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t>The monitoring data, indicators </a:t>
                      </a:r>
                      <a:r>
                        <a:rPr lang="en-US" sz="2000" b="0" dirty="0"/>
                        <a:t>and other information that the Cluster will </a:t>
                      </a:r>
                      <a:r>
                        <a:rPr lang="en-US" sz="2000" b="1" dirty="0"/>
                        <a:t>regularly collect </a:t>
                      </a:r>
                      <a:r>
                        <a:rPr lang="en-US" sz="2000" b="0" dirty="0"/>
                        <a:t>and </a:t>
                      </a:r>
                      <a:r>
                        <a:rPr lang="en-US" sz="2000" b="1" dirty="0"/>
                        <a:t>analyze </a:t>
                      </a:r>
                      <a:r>
                        <a:rPr lang="en-US" sz="2000" b="0" dirty="0"/>
                        <a:t>should be </a:t>
                      </a:r>
                      <a:r>
                        <a:rPr lang="en-US" sz="2000" b="1" dirty="0"/>
                        <a:t>share </a:t>
                      </a:r>
                      <a:r>
                        <a:rPr lang="en-US" sz="2000" b="0" dirty="0"/>
                        <a:t>to feed into/inform the  </a:t>
                      </a:r>
                      <a:r>
                        <a:rPr lang="en-US" sz="2000" b="1" dirty="0"/>
                        <a:t>joint inter-sectoral monitoring</a:t>
                      </a:r>
                      <a:r>
                        <a:rPr lang="en-US" sz="2000" b="0" dirty="0"/>
                        <a:t>.</a:t>
                      </a:r>
                      <a:endParaRPr lang="en-US" sz="2000" b="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83668174"/>
                  </a:ext>
                </a:extLst>
              </a:tr>
            </a:tbl>
          </a:graphicData>
        </a:graphic>
      </p:graphicFrame>
    </p:spTree>
    <p:extLst>
      <p:ext uri="{BB962C8B-B14F-4D97-AF65-F5344CB8AC3E}">
        <p14:creationId xmlns:p14="http://schemas.microsoft.com/office/powerpoint/2010/main" val="29525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3399E1D9-AF0F-724E-B120-84577CF4BD24}"/>
              </a:ext>
            </a:extLst>
          </p:cNvPr>
          <p:cNvGraphicFramePr>
            <a:graphicFrameLocks noGrp="1"/>
          </p:cNvGraphicFramePr>
          <p:nvPr>
            <p:ph idx="1"/>
            <p:extLst>
              <p:ext uri="{D42A27DB-BD31-4B8C-83A1-F6EECF244321}">
                <p14:modId xmlns:p14="http://schemas.microsoft.com/office/powerpoint/2010/main" val="741591209"/>
              </p:ext>
            </p:extLst>
          </p:nvPr>
        </p:nvGraphicFramePr>
        <p:xfrm>
          <a:off x="1151467" y="0"/>
          <a:ext cx="9939867" cy="6604542"/>
        </p:xfrm>
        <a:graphic>
          <a:graphicData uri="http://schemas.openxmlformats.org/drawingml/2006/table">
            <a:tbl>
              <a:tblPr firstRow="1" bandRow="1">
                <a:tableStyleId>{F5AB1C69-6EDB-4FF4-983F-18BD219EF322}</a:tableStyleId>
              </a:tblPr>
              <a:tblGrid>
                <a:gridCol w="3191369">
                  <a:extLst>
                    <a:ext uri="{9D8B030D-6E8A-4147-A177-3AD203B41FA5}">
                      <a16:colId xmlns:a16="http://schemas.microsoft.com/office/drawing/2014/main" val="912632096"/>
                    </a:ext>
                  </a:extLst>
                </a:gridCol>
                <a:gridCol w="3374249">
                  <a:extLst>
                    <a:ext uri="{9D8B030D-6E8A-4147-A177-3AD203B41FA5}">
                      <a16:colId xmlns:a16="http://schemas.microsoft.com/office/drawing/2014/main" val="2217402497"/>
                    </a:ext>
                  </a:extLst>
                </a:gridCol>
                <a:gridCol w="3374249">
                  <a:extLst>
                    <a:ext uri="{9D8B030D-6E8A-4147-A177-3AD203B41FA5}">
                      <a16:colId xmlns:a16="http://schemas.microsoft.com/office/drawing/2014/main" val="504700275"/>
                    </a:ext>
                  </a:extLst>
                </a:gridCol>
              </a:tblGrid>
              <a:tr h="1540269">
                <a:tc>
                  <a:txBody>
                    <a:bodyPr/>
                    <a:lstStyle/>
                    <a:p>
                      <a:r>
                        <a:rPr lang="en-US" sz="2000"/>
                        <a:t>Before </a:t>
                      </a:r>
                      <a:endParaRPr lang="en-US" sz="2000">
                        <a:latin typeface="+mn-lt"/>
                      </a:endParaRPr>
                    </a:p>
                  </a:txBody>
                  <a:tcPr marL="105443" marR="105443" marT="52722" marB="52722"/>
                </a:tc>
                <a:tc>
                  <a:txBody>
                    <a:bodyPr/>
                    <a:lstStyle/>
                    <a:p>
                      <a:r>
                        <a:rPr lang="en-US" sz="2000" dirty="0"/>
                        <a:t>Now</a:t>
                      </a:r>
                      <a:endParaRPr lang="en-US" sz="2000" dirty="0">
                        <a:latin typeface="+mn-lt"/>
                      </a:endParaRPr>
                    </a:p>
                  </a:txBody>
                  <a:tcPr marL="105443" marR="105443" marT="52722" marB="5272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1" u="none" strike="noStrike" kern="1200" dirty="0">
                          <a:solidFill>
                            <a:schemeClr val="lt1"/>
                          </a:solidFill>
                          <a:effectLst/>
                          <a:latin typeface="+mn-lt"/>
                          <a:ea typeface="+mn-ea"/>
                          <a:cs typeface="+mn-cs"/>
                        </a:rPr>
                        <a:t>Implication </a:t>
                      </a:r>
                      <a:r>
                        <a:rPr lang="en-US" sz="2000" b="0" i="1" u="none" strike="noStrike" kern="1200" dirty="0">
                          <a:solidFill>
                            <a:schemeClr val="lt1"/>
                          </a:solidFill>
                          <a:effectLst/>
                          <a:latin typeface="+mn-lt"/>
                          <a:ea typeface="+mn-ea"/>
                          <a:cs typeface="+mn-cs"/>
                        </a:rPr>
                        <a:t>for nutrition cluster needs analysis ,prioritization and response planning’</a:t>
                      </a:r>
                      <a:endParaRPr lang="en-US" sz="2400" dirty="0">
                        <a:latin typeface="+mn-lt"/>
                      </a:endParaRPr>
                    </a:p>
                    <a:p>
                      <a:endParaRPr lang="en-US" sz="2000" dirty="0">
                        <a:latin typeface="+mn-lt"/>
                      </a:endParaRPr>
                    </a:p>
                  </a:txBody>
                  <a:tcPr marL="105443" marR="105443" marT="52722" marB="52722"/>
                </a:tc>
                <a:extLst>
                  <a:ext uri="{0D108BD9-81ED-4DB2-BD59-A6C34878D82A}">
                    <a16:rowId xmlns:a16="http://schemas.microsoft.com/office/drawing/2014/main" val="3356321572"/>
                  </a:ext>
                </a:extLst>
              </a:tr>
              <a:tr h="4962131">
                <a:tc>
                  <a:txBody>
                    <a:bodyPr/>
                    <a:lstStyle/>
                    <a:p>
                      <a:pPr marL="0" marR="0">
                        <a:lnSpc>
                          <a:spcPct val="107000"/>
                        </a:lnSpc>
                        <a:spcBef>
                          <a:spcPts val="0"/>
                        </a:spcBef>
                        <a:spcAft>
                          <a:spcPts val="0"/>
                        </a:spcAft>
                      </a:pPr>
                      <a:r>
                        <a:rPr lang="en-US" sz="2000" b="1" dirty="0">
                          <a:effectLst/>
                        </a:rPr>
                        <a:t>Inconsistent and un-transparent calculation </a:t>
                      </a:r>
                      <a:r>
                        <a:rPr lang="en-US" sz="2000" dirty="0">
                          <a:effectLst/>
                        </a:rPr>
                        <a:t>and </a:t>
                      </a:r>
                      <a:r>
                        <a:rPr lang="en-US" sz="2000" b="1" dirty="0">
                          <a:effectLst/>
                        </a:rPr>
                        <a:t>prioritization</a:t>
                      </a:r>
                      <a:r>
                        <a:rPr lang="en-US" sz="2000" dirty="0">
                          <a:effectLst/>
                        </a:rPr>
                        <a:t> methodologies </a:t>
                      </a:r>
                      <a:endParaRPr lang="en-US" sz="2000" dirty="0">
                        <a:effectLst/>
                        <a:latin typeface="+mn-lt"/>
                        <a:ea typeface="Calibri" panose="020F0502020204030204" pitchFamily="34" charset="0"/>
                        <a:cs typeface="Arial" panose="020B0604020202020204" pitchFamily="34" charset="0"/>
                      </a:endParaRPr>
                    </a:p>
                  </a:txBody>
                  <a:tcPr marL="79082" marR="79082" marT="0" marB="0"/>
                </a:tc>
                <a:tc>
                  <a:txBody>
                    <a:bodyPr/>
                    <a:lstStyle/>
                    <a:p>
                      <a:pPr marL="0" marR="0">
                        <a:lnSpc>
                          <a:spcPct val="107000"/>
                        </a:lnSpc>
                        <a:spcBef>
                          <a:spcPts val="0"/>
                        </a:spcBef>
                        <a:spcAft>
                          <a:spcPts val="0"/>
                        </a:spcAft>
                      </a:pPr>
                      <a:r>
                        <a:rPr lang="en-US" sz="2000" b="1" dirty="0">
                          <a:effectLst/>
                        </a:rPr>
                        <a:t>Prioritization of needs based on calculation of severity using measurable indicators </a:t>
                      </a:r>
                      <a:r>
                        <a:rPr lang="en-US" sz="2000" dirty="0">
                          <a:effectLst/>
                        </a:rPr>
                        <a:t>and </a:t>
                      </a:r>
                      <a:r>
                        <a:rPr lang="en-US" sz="2000" b="1" dirty="0">
                          <a:effectLst/>
                        </a:rPr>
                        <a:t>clear methodologies </a:t>
                      </a:r>
                      <a:endParaRPr lang="en-US" sz="2000" b="1" dirty="0">
                        <a:effectLst/>
                        <a:latin typeface="+mn-lt"/>
                        <a:ea typeface="Calibri" panose="020F0502020204030204" pitchFamily="34" charset="0"/>
                        <a:cs typeface="Arial" panose="020B0604020202020204" pitchFamily="34" charset="0"/>
                      </a:endParaRPr>
                    </a:p>
                  </a:txBody>
                  <a:tcPr marL="79082" marR="79082" marT="0" marB="0"/>
                </a:tc>
                <a:tc>
                  <a:txBody>
                    <a:bodyPr/>
                    <a:lstStyle/>
                    <a:p>
                      <a:r>
                        <a:rPr lang="en-US" sz="1800" b="1" i="0" u="sng" strike="noStrike" kern="1200" dirty="0">
                          <a:solidFill>
                            <a:schemeClr val="dk1"/>
                          </a:solidFill>
                          <a:effectLst/>
                          <a:latin typeface="+mn-lt"/>
                          <a:ea typeface="+mn-ea"/>
                          <a:cs typeface="+mn-cs"/>
                        </a:rPr>
                        <a:t>Clear methodology explaining </a:t>
                      </a:r>
                      <a:endParaRPr lang="en-US" sz="1800" b="0" i="0" u="none" strike="noStrike" kern="1200" dirty="0">
                        <a:solidFill>
                          <a:schemeClr val="dk1"/>
                        </a:solidFill>
                        <a:effectLst/>
                        <a:latin typeface="+mn-lt"/>
                        <a:ea typeface="+mn-ea"/>
                        <a:cs typeface="+mn-cs"/>
                      </a:endParaRPr>
                    </a:p>
                    <a:p>
                      <a:r>
                        <a:rPr lang="en-US" sz="1800" b="1" i="1" u="none" strike="noStrike" kern="1200" dirty="0">
                          <a:solidFill>
                            <a:schemeClr val="dk1"/>
                          </a:solidFill>
                          <a:effectLst/>
                          <a:latin typeface="+mn-lt"/>
                          <a:ea typeface="+mn-ea"/>
                          <a:cs typeface="+mn-cs"/>
                        </a:rPr>
                        <a:t>       </a:t>
                      </a:r>
                      <a:r>
                        <a:rPr lang="en-US" sz="1800" b="1" i="1" u="none" strike="noStrike" kern="1200" dirty="0">
                          <a:solidFill>
                            <a:srgbClr val="FF0000"/>
                          </a:solidFill>
                          <a:effectLst/>
                          <a:latin typeface="+mn-lt"/>
                          <a:ea typeface="+mn-ea"/>
                          <a:cs typeface="+mn-cs"/>
                        </a:rPr>
                        <a:t>  Severity ranking</a:t>
                      </a:r>
                      <a:endParaRPr lang="en-US" sz="1800" b="0" i="0" u="none" strike="noStrike" kern="1200" dirty="0">
                        <a:solidFill>
                          <a:srgbClr val="FF0000"/>
                        </a:solidFill>
                        <a:effectLst/>
                        <a:latin typeface="+mn-lt"/>
                        <a:ea typeface="+mn-ea"/>
                        <a:cs typeface="+mn-cs"/>
                      </a:endParaRPr>
                    </a:p>
                    <a:p>
                      <a:r>
                        <a:rPr lang="en-US" sz="1800" b="0" i="0" u="none" strike="noStrike" kern="1200" dirty="0">
                          <a:solidFill>
                            <a:schemeClr val="dk1"/>
                          </a:solidFill>
                          <a:effectLst/>
                          <a:latin typeface="+mn-lt"/>
                          <a:ea typeface="+mn-ea"/>
                          <a:cs typeface="+mn-cs"/>
                        </a:rPr>
                        <a:t>The </a:t>
                      </a:r>
                      <a:r>
                        <a:rPr lang="en-US" sz="1800" b="1" i="0" u="none" strike="noStrike" kern="1200" dirty="0">
                          <a:solidFill>
                            <a:schemeClr val="dk1"/>
                          </a:solidFill>
                          <a:effectLst/>
                          <a:latin typeface="+mn-lt"/>
                          <a:ea typeface="+mn-ea"/>
                          <a:cs typeface="+mn-cs"/>
                        </a:rPr>
                        <a:t>severity indicators selected</a:t>
                      </a:r>
                      <a:r>
                        <a:rPr lang="en-US" sz="1800" b="0" i="0" u="none" strike="noStrike" kern="1200" dirty="0">
                          <a:solidFill>
                            <a:schemeClr val="dk1"/>
                          </a:solidFill>
                          <a:effectLst/>
                          <a:latin typeface="+mn-lt"/>
                          <a:ea typeface="+mn-ea"/>
                          <a:cs typeface="+mn-cs"/>
                        </a:rPr>
                        <a:t>( GAM,SAM rates, coverage, IYCF indicators, etc.)</a:t>
                      </a:r>
                    </a:p>
                    <a:p>
                      <a:r>
                        <a:rPr lang="en-US" sz="1800" b="0" i="0" u="none" strike="noStrike" kern="1200" dirty="0">
                          <a:solidFill>
                            <a:schemeClr val="dk1"/>
                          </a:solidFill>
                          <a:effectLst/>
                          <a:latin typeface="+mn-lt"/>
                          <a:ea typeface="+mn-ea"/>
                          <a:cs typeface="+mn-cs"/>
                        </a:rPr>
                        <a:t>The </a:t>
                      </a:r>
                      <a:r>
                        <a:rPr lang="en-US" sz="1800" b="1" i="0" u="none" strike="noStrike" kern="1200" dirty="0">
                          <a:solidFill>
                            <a:schemeClr val="dk1"/>
                          </a:solidFill>
                          <a:effectLst/>
                          <a:latin typeface="+mn-lt"/>
                          <a:ea typeface="+mn-ea"/>
                          <a:cs typeface="+mn-cs"/>
                        </a:rPr>
                        <a:t>severity categories and thresholds </a:t>
                      </a:r>
                      <a:r>
                        <a:rPr lang="en-US" sz="1800" b="0" i="0" u="none" strike="noStrike" kern="1200" dirty="0">
                          <a:solidFill>
                            <a:schemeClr val="dk1"/>
                          </a:solidFill>
                          <a:effectLst/>
                          <a:latin typeface="+mn-lt"/>
                          <a:ea typeface="+mn-ea"/>
                          <a:cs typeface="+mn-cs"/>
                        </a:rPr>
                        <a:t>(critical, seriousness. )</a:t>
                      </a:r>
                    </a:p>
                    <a:p>
                      <a:r>
                        <a:rPr lang="en-US" sz="1800" b="1" i="1" u="none" strike="noStrike" kern="1200" dirty="0">
                          <a:solidFill>
                            <a:schemeClr val="dk1"/>
                          </a:solidFill>
                          <a:effectLst/>
                          <a:latin typeface="+mn-lt"/>
                          <a:ea typeface="+mn-ea"/>
                          <a:cs typeface="+mn-cs"/>
                        </a:rPr>
                        <a:t>The geographic unit /population groups </a:t>
                      </a:r>
                      <a:r>
                        <a:rPr lang="en-US" sz="1800" b="0" i="0" u="none" strike="noStrike" kern="1200" dirty="0">
                          <a:solidFill>
                            <a:schemeClr val="dk1"/>
                          </a:solidFill>
                          <a:effectLst/>
                          <a:latin typeface="+mn-lt"/>
                          <a:ea typeface="+mn-ea"/>
                          <a:cs typeface="+mn-cs"/>
                        </a:rPr>
                        <a:t>used for severity ranking (District, Governorate ,IDPs)</a:t>
                      </a:r>
                    </a:p>
                    <a:p>
                      <a:endParaRPr lang="en-US" sz="1800" b="0" i="1" u="none" strike="noStrike" kern="1200" dirty="0">
                        <a:solidFill>
                          <a:schemeClr val="dk1"/>
                        </a:solidFill>
                        <a:effectLst/>
                        <a:latin typeface="+mn-lt"/>
                        <a:ea typeface="+mn-ea"/>
                        <a:cs typeface="+mn-cs"/>
                      </a:endParaRPr>
                    </a:p>
                    <a:p>
                      <a:pPr algn="ctr"/>
                      <a:r>
                        <a:rPr lang="en-US" sz="1800" b="1" i="1" u="none" strike="noStrike" kern="1200" dirty="0" err="1">
                          <a:solidFill>
                            <a:srgbClr val="FF0000"/>
                          </a:solidFill>
                          <a:effectLst/>
                          <a:latin typeface="+mn-lt"/>
                          <a:ea typeface="+mn-ea"/>
                          <a:cs typeface="+mn-cs"/>
                        </a:rPr>
                        <a:t>PiN</a:t>
                      </a:r>
                      <a:r>
                        <a:rPr lang="en-US" sz="1800" b="1" i="1" u="none" strike="noStrike" kern="1200" dirty="0">
                          <a:solidFill>
                            <a:srgbClr val="FF0000"/>
                          </a:solidFill>
                          <a:effectLst/>
                          <a:latin typeface="+mn-lt"/>
                          <a:ea typeface="+mn-ea"/>
                          <a:cs typeface="+mn-cs"/>
                        </a:rPr>
                        <a:t> and Target</a:t>
                      </a:r>
                    </a:p>
                    <a:p>
                      <a:r>
                        <a:rPr lang="en-US" sz="1800" b="0" i="0" u="none" strike="noStrike" kern="1200" dirty="0">
                          <a:solidFill>
                            <a:schemeClr val="dk1"/>
                          </a:solidFill>
                          <a:effectLst/>
                          <a:latin typeface="+mn-lt"/>
                          <a:ea typeface="+mn-ea"/>
                          <a:cs typeface="+mn-cs"/>
                        </a:rPr>
                        <a:t>The </a:t>
                      </a:r>
                      <a:r>
                        <a:rPr lang="en-US" sz="1800" b="0" i="0" u="none" strike="noStrike" kern="1200" dirty="0" err="1">
                          <a:solidFill>
                            <a:schemeClr val="dk1"/>
                          </a:solidFill>
                          <a:effectLst/>
                          <a:latin typeface="+mn-lt"/>
                          <a:ea typeface="+mn-ea"/>
                          <a:cs typeface="+mn-cs"/>
                        </a:rPr>
                        <a:t>NiE</a:t>
                      </a:r>
                      <a:r>
                        <a:rPr lang="en-US" sz="1800" b="0" i="0" u="none" strike="noStrike" kern="1200" dirty="0">
                          <a:solidFill>
                            <a:schemeClr val="dk1"/>
                          </a:solidFill>
                          <a:effectLst/>
                          <a:latin typeface="+mn-lt"/>
                          <a:ea typeface="+mn-ea"/>
                          <a:cs typeface="+mn-cs"/>
                        </a:rPr>
                        <a:t> people in need calculation </a:t>
                      </a:r>
                      <a:r>
                        <a:rPr lang="en-US" sz="1800" b="1" i="1" u="none" strike="noStrike" kern="1200" dirty="0">
                          <a:solidFill>
                            <a:schemeClr val="dk1"/>
                          </a:solidFill>
                          <a:effectLst/>
                          <a:latin typeface="+mn-lt"/>
                          <a:ea typeface="+mn-ea"/>
                          <a:cs typeface="+mn-cs"/>
                        </a:rPr>
                        <a:t>Assumptions/considerations</a:t>
                      </a:r>
                      <a:r>
                        <a:rPr lang="en-US" sz="1800" b="0" i="0" u="none" strike="noStrike" kern="1200" dirty="0">
                          <a:solidFill>
                            <a:schemeClr val="dk1"/>
                          </a:solidFill>
                          <a:effectLst/>
                          <a:latin typeface="+mn-lt"/>
                          <a:ea typeface="+mn-ea"/>
                          <a:cs typeface="+mn-cs"/>
                        </a:rPr>
                        <a:t>  and how estimates are done</a:t>
                      </a:r>
                    </a:p>
                    <a:p>
                      <a:r>
                        <a:rPr lang="en-US" sz="1800" b="1" i="1" u="none" strike="noStrike" kern="1200" dirty="0">
                          <a:solidFill>
                            <a:schemeClr val="dk1"/>
                          </a:solidFill>
                          <a:effectLst/>
                          <a:latin typeface="+mn-lt"/>
                          <a:ea typeface="+mn-ea"/>
                          <a:cs typeface="+mn-cs"/>
                        </a:rPr>
                        <a:t>The proportion of  </a:t>
                      </a:r>
                      <a:r>
                        <a:rPr lang="en-US" sz="1800" b="1" i="1" u="none" strike="noStrike" kern="1200" dirty="0" err="1">
                          <a:solidFill>
                            <a:schemeClr val="dk1"/>
                          </a:solidFill>
                          <a:effectLst/>
                          <a:latin typeface="+mn-lt"/>
                          <a:ea typeface="+mn-ea"/>
                          <a:cs typeface="+mn-cs"/>
                        </a:rPr>
                        <a:t>PiN</a:t>
                      </a:r>
                      <a:r>
                        <a:rPr lang="en-US" sz="1800" b="1" i="1" u="none" strike="noStrike" kern="1200" dirty="0">
                          <a:solidFill>
                            <a:schemeClr val="dk1"/>
                          </a:solidFill>
                          <a:effectLst/>
                          <a:latin typeface="+mn-lt"/>
                          <a:ea typeface="+mn-ea"/>
                          <a:cs typeface="+mn-cs"/>
                        </a:rPr>
                        <a:t> targeted </a:t>
                      </a:r>
                      <a:r>
                        <a:rPr lang="en-US" sz="1800" b="0" i="0" u="none" strike="noStrike" kern="1200" dirty="0">
                          <a:solidFill>
                            <a:schemeClr val="dk1"/>
                          </a:solidFill>
                          <a:effectLst/>
                          <a:latin typeface="+mn-lt"/>
                          <a:ea typeface="+mn-ea"/>
                          <a:cs typeface="+mn-cs"/>
                        </a:rPr>
                        <a:t> and the </a:t>
                      </a:r>
                      <a:r>
                        <a:rPr lang="en-US" sz="1800" b="1" i="0" u="none" strike="noStrike" kern="1200" dirty="0">
                          <a:solidFill>
                            <a:schemeClr val="dk1"/>
                          </a:solidFill>
                          <a:effectLst/>
                          <a:latin typeface="+mn-lt"/>
                          <a:ea typeface="+mn-ea"/>
                          <a:cs typeface="+mn-cs"/>
                        </a:rPr>
                        <a:t>rationale</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2000" dirty="0">
                        <a:effectLst/>
                        <a:latin typeface="+mn-lt"/>
                        <a:ea typeface="Calibri" panose="020F0502020204030204" pitchFamily="34" charset="0"/>
                        <a:cs typeface="Arial" panose="020B0604020202020204" pitchFamily="34" charset="0"/>
                      </a:endParaRPr>
                    </a:p>
                  </a:txBody>
                  <a:tcPr marL="79082" marR="79082" marT="0" marB="0"/>
                </a:tc>
                <a:extLst>
                  <a:ext uri="{0D108BD9-81ED-4DB2-BD59-A6C34878D82A}">
                    <a16:rowId xmlns:a16="http://schemas.microsoft.com/office/drawing/2014/main" val="1183668174"/>
                  </a:ext>
                </a:extLst>
              </a:tr>
            </a:tbl>
          </a:graphicData>
        </a:graphic>
      </p:graphicFrame>
    </p:spTree>
    <p:extLst>
      <p:ext uri="{BB962C8B-B14F-4D97-AF65-F5344CB8AC3E}">
        <p14:creationId xmlns:p14="http://schemas.microsoft.com/office/powerpoint/2010/main" val="348509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3399E1D9-AF0F-724E-B120-84577CF4BD24}"/>
              </a:ext>
            </a:extLst>
          </p:cNvPr>
          <p:cNvGraphicFramePr>
            <a:graphicFrameLocks noGrp="1"/>
          </p:cNvGraphicFramePr>
          <p:nvPr>
            <p:ph idx="1"/>
            <p:extLst>
              <p:ext uri="{D42A27DB-BD31-4B8C-83A1-F6EECF244321}">
                <p14:modId xmlns:p14="http://schemas.microsoft.com/office/powerpoint/2010/main" val="2831905720"/>
              </p:ext>
            </p:extLst>
          </p:nvPr>
        </p:nvGraphicFramePr>
        <p:xfrm>
          <a:off x="1117600" y="118533"/>
          <a:ext cx="10002654" cy="6611087"/>
        </p:xfrm>
        <a:graphic>
          <a:graphicData uri="http://schemas.openxmlformats.org/drawingml/2006/table">
            <a:tbl>
              <a:tblPr firstRow="1" bandRow="1">
                <a:tableStyleId>{F5AB1C69-6EDB-4FF4-983F-18BD219EF322}</a:tableStyleId>
              </a:tblPr>
              <a:tblGrid>
                <a:gridCol w="3211528">
                  <a:extLst>
                    <a:ext uri="{9D8B030D-6E8A-4147-A177-3AD203B41FA5}">
                      <a16:colId xmlns:a16="http://schemas.microsoft.com/office/drawing/2014/main" val="912632096"/>
                    </a:ext>
                  </a:extLst>
                </a:gridCol>
                <a:gridCol w="3395563">
                  <a:extLst>
                    <a:ext uri="{9D8B030D-6E8A-4147-A177-3AD203B41FA5}">
                      <a16:colId xmlns:a16="http://schemas.microsoft.com/office/drawing/2014/main" val="2217402497"/>
                    </a:ext>
                  </a:extLst>
                </a:gridCol>
                <a:gridCol w="3395563">
                  <a:extLst>
                    <a:ext uri="{9D8B030D-6E8A-4147-A177-3AD203B41FA5}">
                      <a16:colId xmlns:a16="http://schemas.microsoft.com/office/drawing/2014/main" val="1649159947"/>
                    </a:ext>
                  </a:extLst>
                </a:gridCol>
              </a:tblGrid>
              <a:tr h="1607872">
                <a:tc>
                  <a:txBody>
                    <a:bodyPr/>
                    <a:lstStyle/>
                    <a:p>
                      <a:r>
                        <a:rPr lang="en-US" sz="2000"/>
                        <a:t>Before </a:t>
                      </a:r>
                      <a:endParaRPr lang="en-US" sz="2000">
                        <a:latin typeface="+mn-lt"/>
                      </a:endParaRPr>
                    </a:p>
                  </a:txBody>
                  <a:tcPr marL="105443" marR="105443" marT="52722" marB="52722"/>
                </a:tc>
                <a:tc>
                  <a:txBody>
                    <a:bodyPr/>
                    <a:lstStyle/>
                    <a:p>
                      <a:r>
                        <a:rPr lang="en-US" sz="2000"/>
                        <a:t>Now</a:t>
                      </a:r>
                      <a:endParaRPr lang="en-US" sz="2000">
                        <a:latin typeface="+mn-lt"/>
                      </a:endParaRPr>
                    </a:p>
                  </a:txBody>
                  <a:tcPr marL="105443" marR="105443" marT="52722" marB="5272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1" u="none" strike="noStrike" kern="1200" dirty="0">
                          <a:solidFill>
                            <a:schemeClr val="lt1"/>
                          </a:solidFill>
                          <a:effectLst/>
                          <a:latin typeface="+mn-lt"/>
                          <a:ea typeface="+mn-ea"/>
                          <a:cs typeface="+mn-cs"/>
                        </a:rPr>
                        <a:t>Implication </a:t>
                      </a:r>
                      <a:r>
                        <a:rPr lang="en-US" sz="2000" b="0" i="1" u="none" strike="noStrike" kern="1200" dirty="0">
                          <a:solidFill>
                            <a:schemeClr val="lt1"/>
                          </a:solidFill>
                          <a:effectLst/>
                          <a:latin typeface="+mn-lt"/>
                          <a:ea typeface="+mn-ea"/>
                          <a:cs typeface="+mn-cs"/>
                        </a:rPr>
                        <a:t>for nutrition cluster needs analysis ,prioritization and response planning’</a:t>
                      </a:r>
                      <a:endParaRPr lang="en-US" sz="2400" dirty="0">
                        <a:latin typeface="+mn-lt"/>
                      </a:endParaRPr>
                    </a:p>
                    <a:p>
                      <a:endParaRPr lang="en-US" sz="2000" dirty="0">
                        <a:latin typeface="+mn-lt"/>
                      </a:endParaRPr>
                    </a:p>
                  </a:txBody>
                  <a:tcPr marL="105443" marR="105443" marT="52722" marB="52722"/>
                </a:tc>
                <a:extLst>
                  <a:ext uri="{0D108BD9-81ED-4DB2-BD59-A6C34878D82A}">
                    <a16:rowId xmlns:a16="http://schemas.microsoft.com/office/drawing/2014/main" val="3356321572"/>
                  </a:ext>
                </a:extLst>
              </a:tr>
              <a:tr h="2706885">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Arial" panose="020B0604020202020204" pitchFamily="34" charset="0"/>
                        </a:rPr>
                        <a:t>The Protection cluster produced an overall analysis that gave </a:t>
                      </a:r>
                      <a:r>
                        <a:rPr lang="en-US" sz="2000" b="1" dirty="0">
                          <a:effectLst/>
                          <a:latin typeface="+mn-lt"/>
                          <a:ea typeface="Calibri" panose="020F0502020204030204" pitchFamily="34" charset="0"/>
                          <a:cs typeface="Arial" panose="020B0604020202020204" pitchFamily="34" charset="0"/>
                        </a:rPr>
                        <a:t>insufficient visibility to specificities of the 4 </a:t>
                      </a:r>
                      <a:r>
                        <a:rPr lang="en-US" sz="2000" b="1" dirty="0" err="1">
                          <a:effectLst/>
                          <a:latin typeface="+mn-lt"/>
                          <a:ea typeface="Calibri" panose="020F0502020204030204" pitchFamily="34" charset="0"/>
                          <a:cs typeface="Arial" panose="020B0604020202020204" pitchFamily="34" charset="0"/>
                        </a:rPr>
                        <a:t>AoRs</a:t>
                      </a:r>
                      <a:r>
                        <a:rPr lang="en-US" sz="2000" dirty="0">
                          <a:effectLst/>
                          <a:latin typeface="+mn-lt"/>
                          <a:ea typeface="Calibri" panose="020F0502020204030204" pitchFamily="34" charset="0"/>
                          <a:cs typeface="Arial" panose="020B0604020202020204" pitchFamily="34" charset="0"/>
                        </a:rPr>
                        <a:t>. </a:t>
                      </a:r>
                    </a:p>
                  </a:txBody>
                  <a:tcPr marL="68580" marR="68580" marT="0" marB="0"/>
                </a:tc>
                <a:tc>
                  <a:txBody>
                    <a:bodyPr/>
                    <a:lstStyle/>
                    <a:p>
                      <a:pPr marL="0" marR="0">
                        <a:spcBef>
                          <a:spcPts val="0"/>
                        </a:spcBef>
                        <a:spcAft>
                          <a:spcPts val="0"/>
                        </a:spcAft>
                      </a:pPr>
                      <a:r>
                        <a:rPr lang="en-US" sz="2000" b="1" dirty="0">
                          <a:solidFill>
                            <a:srgbClr val="000000"/>
                          </a:solidFill>
                          <a:effectLst/>
                          <a:latin typeface="+mn-lt"/>
                          <a:ea typeface="Calibri" panose="020F0502020204030204" pitchFamily="34" charset="0"/>
                          <a:cs typeface="Arial" panose="020B0604020202020204" pitchFamily="34" charset="0"/>
                        </a:rPr>
                        <a:t>Increased analysis and visibility for Areas of Responsibility</a:t>
                      </a:r>
                      <a:r>
                        <a:rPr lang="en-US" sz="2000" dirty="0">
                          <a:solidFill>
                            <a:srgbClr val="000000"/>
                          </a:solidFill>
                          <a:effectLst/>
                          <a:latin typeface="+mn-lt"/>
                          <a:ea typeface="Calibri" panose="020F0502020204030204" pitchFamily="34" charset="0"/>
                          <a:cs typeface="Arial" panose="020B0604020202020204" pitchFamily="34" charset="0"/>
                        </a:rPr>
                        <a:t> (</a:t>
                      </a:r>
                      <a:r>
                        <a:rPr lang="en-US" sz="2000" dirty="0" err="1">
                          <a:solidFill>
                            <a:srgbClr val="000000"/>
                          </a:solidFill>
                          <a:effectLst/>
                          <a:latin typeface="+mn-lt"/>
                          <a:ea typeface="Calibri" panose="020F0502020204030204" pitchFamily="34" charset="0"/>
                          <a:cs typeface="Arial" panose="020B0604020202020204" pitchFamily="34" charset="0"/>
                        </a:rPr>
                        <a:t>AoRs</a:t>
                      </a:r>
                      <a:r>
                        <a:rPr lang="en-US" sz="2000" dirty="0">
                          <a:solidFill>
                            <a:srgbClr val="000000"/>
                          </a:solidFill>
                          <a:effectLst/>
                          <a:latin typeface="+mn-lt"/>
                          <a:ea typeface="Calibri" panose="020F0502020204030204" pitchFamily="34" charset="0"/>
                          <a:cs typeface="Arial" panose="020B0604020202020204" pitchFamily="34" charset="0"/>
                        </a:rPr>
                        <a:t>) under the Protection Cluster, including Child Protection. </a:t>
                      </a:r>
                      <a:r>
                        <a:rPr lang="en-US" sz="2000" dirty="0" err="1">
                          <a:solidFill>
                            <a:srgbClr val="000000"/>
                          </a:solidFill>
                          <a:effectLst/>
                          <a:latin typeface="+mn-lt"/>
                          <a:ea typeface="Calibri" panose="020F0502020204030204" pitchFamily="34" charset="0"/>
                          <a:cs typeface="Arial" panose="020B0604020202020204" pitchFamily="34" charset="0"/>
                        </a:rPr>
                        <a:t>AoRs</a:t>
                      </a:r>
                      <a:r>
                        <a:rPr lang="en-US" sz="2000" dirty="0">
                          <a:solidFill>
                            <a:srgbClr val="000000"/>
                          </a:solidFill>
                          <a:effectLst/>
                          <a:latin typeface="+mn-lt"/>
                          <a:ea typeface="Calibri" panose="020F0502020204030204" pitchFamily="34" charset="0"/>
                          <a:cs typeface="Arial" panose="020B0604020202020204" pitchFamily="34" charset="0"/>
                        </a:rPr>
                        <a:t> can now have their own separate People in Need calculation and severity mapping. </a:t>
                      </a:r>
                    </a:p>
                  </a:txBody>
                  <a:tcPr marL="68580" marR="68580" marT="0" marB="0"/>
                </a:tc>
                <a:tc>
                  <a:txBody>
                    <a:bodyPr/>
                    <a:lstStyle/>
                    <a:p>
                      <a:r>
                        <a:rPr lang="en-US" sz="2000" b="1" kern="1200" dirty="0">
                          <a:solidFill>
                            <a:schemeClr val="tx1"/>
                          </a:solidFill>
                          <a:effectLst/>
                          <a:latin typeface="+mn-lt"/>
                          <a:ea typeface="+mn-ea"/>
                          <a:cs typeface="+mn-cs"/>
                        </a:rPr>
                        <a:t>Indicators to define these will be agreed upon at inter-cluster technical level. </a:t>
                      </a:r>
                      <a:r>
                        <a:rPr lang="en-US" sz="2000" kern="1200" dirty="0">
                          <a:solidFill>
                            <a:schemeClr val="tx1"/>
                          </a:solidFill>
                          <a:effectLst/>
                          <a:latin typeface="+mn-lt"/>
                          <a:ea typeface="+mn-ea"/>
                          <a:cs typeface="+mn-cs"/>
                        </a:rPr>
                        <a:t>Active and analytical participation in this process is essential for Nutrition Cluster.</a:t>
                      </a:r>
                    </a:p>
                  </a:txBody>
                  <a:tcPr marL="68580" marR="68580" marT="0" marB="0"/>
                </a:tc>
                <a:extLst>
                  <a:ext uri="{0D108BD9-81ED-4DB2-BD59-A6C34878D82A}">
                    <a16:rowId xmlns:a16="http://schemas.microsoft.com/office/drawing/2014/main" val="2229077027"/>
                  </a:ext>
                </a:extLst>
              </a:tr>
              <a:tr h="2238443">
                <a:tc>
                  <a:txBody>
                    <a:bodyPr/>
                    <a:lstStyle/>
                    <a:p>
                      <a:pPr marL="0" marR="0">
                        <a:lnSpc>
                          <a:spcPct val="107000"/>
                        </a:lnSpc>
                        <a:spcBef>
                          <a:spcPts val="0"/>
                        </a:spcBef>
                        <a:spcAft>
                          <a:spcPts val="0"/>
                        </a:spcAft>
                      </a:pPr>
                      <a:r>
                        <a:rPr lang="en-US" sz="2000" b="1">
                          <a:effectLst/>
                          <a:latin typeface="+mn-lt"/>
                          <a:ea typeface="Calibri" panose="020F0502020204030204" pitchFamily="34" charset="0"/>
                          <a:cs typeface="Arial" panose="020B0604020202020204" pitchFamily="34" charset="0"/>
                        </a:rPr>
                        <a:t>The HNO served as a loose reference to inform the HRP</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Arial" panose="020B0604020202020204" pitchFamily="34" charset="0"/>
                        </a:rPr>
                        <a:t>Direct link between HNO and HRP</a:t>
                      </a:r>
                      <a:r>
                        <a:rPr lang="en-US" sz="2000" dirty="0">
                          <a:effectLst/>
                          <a:latin typeface="+mn-lt"/>
                          <a:ea typeface="Calibri" panose="020F0502020204030204" pitchFamily="34" charset="0"/>
                          <a:cs typeface="Arial" panose="020B0604020202020204" pitchFamily="34" charset="0"/>
                        </a:rPr>
                        <a:t>. Activities in the HRP (including their location and target groups) MUST </a:t>
                      </a:r>
                      <a:r>
                        <a:rPr lang="en-US" sz="2000" b="1" dirty="0">
                          <a:effectLst/>
                          <a:latin typeface="+mn-lt"/>
                          <a:ea typeface="Calibri" panose="020F0502020204030204" pitchFamily="34" charset="0"/>
                          <a:cs typeface="Arial" panose="020B0604020202020204" pitchFamily="34" charset="0"/>
                        </a:rPr>
                        <a:t>address the priority needs identified in the HNO.</a:t>
                      </a:r>
                      <a:r>
                        <a:rPr lang="en-US" sz="2000" dirty="0">
                          <a:effectLst/>
                          <a:latin typeface="+mn-lt"/>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Arial" panose="020B0604020202020204" pitchFamily="34" charset="0"/>
                        </a:rPr>
                        <a:t>Change language </a:t>
                      </a:r>
                      <a:r>
                        <a:rPr lang="en-US" sz="2000" dirty="0">
                          <a:effectLst/>
                          <a:latin typeface="+mn-lt"/>
                          <a:ea typeface="Calibri" panose="020F0502020204030204" pitchFamily="34" charset="0"/>
                          <a:cs typeface="Arial" panose="020B0604020202020204" pitchFamily="34" charset="0"/>
                        </a:rPr>
                        <a:t>to be used in the HRP with </a:t>
                      </a:r>
                      <a:r>
                        <a:rPr lang="en-US" sz="2000" b="1" dirty="0">
                          <a:effectLst/>
                          <a:latin typeface="+mn-lt"/>
                          <a:ea typeface="Calibri" panose="020F0502020204030204" pitchFamily="34" charset="0"/>
                          <a:cs typeface="Arial" panose="020B0604020202020204" pitchFamily="34" charset="0"/>
                        </a:rPr>
                        <a:t>very clear links </a:t>
                      </a:r>
                      <a:r>
                        <a:rPr lang="en-US" sz="2000" dirty="0">
                          <a:effectLst/>
                          <a:latin typeface="+mn-lt"/>
                          <a:ea typeface="Calibri" panose="020F0502020204030204" pitchFamily="34" charset="0"/>
                          <a:cs typeface="Arial" panose="020B0604020202020204" pitchFamily="34" charset="0"/>
                        </a:rPr>
                        <a:t>to HNO</a:t>
                      </a:r>
                    </a:p>
                  </a:txBody>
                  <a:tcPr marL="68580" marR="68580" marT="0" marB="0"/>
                </a:tc>
                <a:extLst>
                  <a:ext uri="{0D108BD9-81ED-4DB2-BD59-A6C34878D82A}">
                    <a16:rowId xmlns:a16="http://schemas.microsoft.com/office/drawing/2014/main" val="1183668174"/>
                  </a:ext>
                </a:extLst>
              </a:tr>
            </a:tbl>
          </a:graphicData>
        </a:graphic>
      </p:graphicFrame>
    </p:spTree>
    <p:extLst>
      <p:ext uri="{BB962C8B-B14F-4D97-AF65-F5344CB8AC3E}">
        <p14:creationId xmlns:p14="http://schemas.microsoft.com/office/powerpoint/2010/main" val="404930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3399E1D9-AF0F-724E-B120-84577CF4BD24}"/>
              </a:ext>
            </a:extLst>
          </p:cNvPr>
          <p:cNvGraphicFramePr>
            <a:graphicFrameLocks noGrp="1"/>
          </p:cNvGraphicFramePr>
          <p:nvPr>
            <p:ph idx="1"/>
            <p:extLst>
              <p:ext uri="{D42A27DB-BD31-4B8C-83A1-F6EECF244321}">
                <p14:modId xmlns:p14="http://schemas.microsoft.com/office/powerpoint/2010/main" val="1884371512"/>
              </p:ext>
            </p:extLst>
          </p:nvPr>
        </p:nvGraphicFramePr>
        <p:xfrm>
          <a:off x="1134532" y="188738"/>
          <a:ext cx="9985721" cy="5026728"/>
        </p:xfrm>
        <a:graphic>
          <a:graphicData uri="http://schemas.openxmlformats.org/drawingml/2006/table">
            <a:tbl>
              <a:tblPr firstRow="1" bandRow="1">
                <a:tableStyleId>{F5AB1C69-6EDB-4FF4-983F-18BD219EF322}</a:tableStyleId>
              </a:tblPr>
              <a:tblGrid>
                <a:gridCol w="3206091">
                  <a:extLst>
                    <a:ext uri="{9D8B030D-6E8A-4147-A177-3AD203B41FA5}">
                      <a16:colId xmlns:a16="http://schemas.microsoft.com/office/drawing/2014/main" val="912632096"/>
                    </a:ext>
                  </a:extLst>
                </a:gridCol>
                <a:gridCol w="3389815">
                  <a:extLst>
                    <a:ext uri="{9D8B030D-6E8A-4147-A177-3AD203B41FA5}">
                      <a16:colId xmlns:a16="http://schemas.microsoft.com/office/drawing/2014/main" val="2217402497"/>
                    </a:ext>
                  </a:extLst>
                </a:gridCol>
                <a:gridCol w="3389815">
                  <a:extLst>
                    <a:ext uri="{9D8B030D-6E8A-4147-A177-3AD203B41FA5}">
                      <a16:colId xmlns:a16="http://schemas.microsoft.com/office/drawing/2014/main" val="1649159947"/>
                    </a:ext>
                  </a:extLst>
                </a:gridCol>
              </a:tblGrid>
              <a:tr h="1472454">
                <a:tc>
                  <a:txBody>
                    <a:bodyPr/>
                    <a:lstStyle/>
                    <a:p>
                      <a:r>
                        <a:rPr lang="en-US" sz="2000" dirty="0"/>
                        <a:t>Before </a:t>
                      </a:r>
                      <a:endParaRPr lang="en-US" sz="2000" dirty="0">
                        <a:latin typeface="+mn-lt"/>
                      </a:endParaRPr>
                    </a:p>
                  </a:txBody>
                  <a:tcPr marL="105443" marR="105443" marT="52722" marB="52722"/>
                </a:tc>
                <a:tc>
                  <a:txBody>
                    <a:bodyPr/>
                    <a:lstStyle/>
                    <a:p>
                      <a:r>
                        <a:rPr lang="en-US" sz="2000"/>
                        <a:t>Now</a:t>
                      </a:r>
                      <a:endParaRPr lang="en-US" sz="2000">
                        <a:latin typeface="+mn-lt"/>
                      </a:endParaRPr>
                    </a:p>
                  </a:txBody>
                  <a:tcPr marL="105443" marR="105443" marT="52722" marB="5272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1" u="none" strike="noStrike" kern="1200" dirty="0">
                          <a:solidFill>
                            <a:schemeClr val="lt1"/>
                          </a:solidFill>
                          <a:effectLst/>
                          <a:latin typeface="+mn-lt"/>
                          <a:ea typeface="+mn-ea"/>
                          <a:cs typeface="+mn-cs"/>
                        </a:rPr>
                        <a:t>Implication </a:t>
                      </a:r>
                      <a:r>
                        <a:rPr lang="en-US" sz="2000" b="0" i="1" u="none" strike="noStrike" kern="1200" dirty="0">
                          <a:solidFill>
                            <a:schemeClr val="lt1"/>
                          </a:solidFill>
                          <a:effectLst/>
                          <a:latin typeface="+mn-lt"/>
                          <a:ea typeface="+mn-ea"/>
                          <a:cs typeface="+mn-cs"/>
                        </a:rPr>
                        <a:t>for nutrition cluster needs analysis ,prioritization and response planning’</a:t>
                      </a:r>
                      <a:endParaRPr lang="en-US" sz="2400" dirty="0">
                        <a:latin typeface="+mn-lt"/>
                      </a:endParaRPr>
                    </a:p>
                    <a:p>
                      <a:endParaRPr lang="en-US" sz="2000" dirty="0">
                        <a:latin typeface="+mn-lt"/>
                      </a:endParaRPr>
                    </a:p>
                  </a:txBody>
                  <a:tcPr marL="105443" marR="105443" marT="52722" marB="52722"/>
                </a:tc>
                <a:extLst>
                  <a:ext uri="{0D108BD9-81ED-4DB2-BD59-A6C34878D82A}">
                    <a16:rowId xmlns:a16="http://schemas.microsoft.com/office/drawing/2014/main" val="3356321572"/>
                  </a:ext>
                </a:extLst>
              </a:tr>
              <a:tr h="3133413">
                <a:tc>
                  <a:txBody>
                    <a:bodyPr/>
                    <a:lstStyle/>
                    <a:p>
                      <a:pPr marL="0" marR="0">
                        <a:lnSpc>
                          <a:spcPct val="107000"/>
                        </a:lnSpc>
                        <a:spcBef>
                          <a:spcPts val="0"/>
                        </a:spcBef>
                        <a:spcAft>
                          <a:spcPts val="0"/>
                        </a:spcAft>
                      </a:pPr>
                      <a:r>
                        <a:rPr lang="en-US" sz="2400" dirty="0">
                          <a:effectLst/>
                        </a:rPr>
                        <a:t>Criteria for prioritizing often </a:t>
                      </a:r>
                      <a:r>
                        <a:rPr lang="en-US" sz="2400" b="1" dirty="0">
                          <a:effectLst/>
                        </a:rPr>
                        <a:t>not only on the basis of severity of vulnerability and need </a:t>
                      </a:r>
                      <a:r>
                        <a:rPr lang="en-US" sz="2400" dirty="0">
                          <a:effectLst/>
                        </a:rPr>
                        <a:t>(e.g. presence, access, agencies interests…) </a:t>
                      </a:r>
                      <a:endParaRPr lang="en-US" sz="2400" dirty="0">
                        <a:effectLst/>
                        <a:latin typeface="+mn-lt"/>
                        <a:ea typeface="Calibri" panose="020F0502020204030204" pitchFamily="34" charset="0"/>
                        <a:cs typeface="Arial" panose="020B0604020202020204" pitchFamily="34" charset="0"/>
                      </a:endParaRPr>
                    </a:p>
                  </a:txBody>
                  <a:tcPr marL="79082" marR="79082" marT="0" marB="0"/>
                </a:tc>
                <a:tc>
                  <a:txBody>
                    <a:bodyPr/>
                    <a:lstStyle/>
                    <a:p>
                      <a:r>
                        <a:rPr lang="en-US" sz="2400" b="1" kern="1200" dirty="0">
                          <a:effectLst/>
                        </a:rPr>
                        <a:t>Criteria for prioritizing </a:t>
                      </a:r>
                      <a:endParaRPr lang="en-US" sz="2400" kern="1200" dirty="0">
                        <a:effectLst/>
                      </a:endParaRPr>
                    </a:p>
                    <a:p>
                      <a:pPr marL="342900" lvl="0" indent="-342900">
                        <a:buFont typeface="+mj-lt"/>
                        <a:buAutoNum type="arabicPeriod"/>
                      </a:pPr>
                      <a:r>
                        <a:rPr lang="en-US" sz="2400" kern="1200" dirty="0">
                          <a:effectLst/>
                        </a:rPr>
                        <a:t>physical and mental well-being (related to survival); </a:t>
                      </a:r>
                    </a:p>
                    <a:p>
                      <a:pPr marL="342900" lvl="0" indent="-342900">
                        <a:buFont typeface="+mj-lt"/>
                        <a:buAutoNum type="arabicPeriod"/>
                      </a:pPr>
                      <a:r>
                        <a:rPr lang="en-US" sz="2400" kern="1200" dirty="0">
                          <a:effectLst/>
                        </a:rPr>
                        <a:t>living standards and self-sustenance capacity;</a:t>
                      </a:r>
                    </a:p>
                    <a:p>
                      <a:pPr marL="342900" lvl="0" indent="-342900">
                        <a:buFont typeface="+mj-lt"/>
                        <a:buAutoNum type="arabicPeriod"/>
                      </a:pPr>
                      <a:r>
                        <a:rPr lang="en-US" sz="2400" kern="1200" dirty="0">
                          <a:effectLst/>
                        </a:rPr>
                        <a:t>recovery and resilience. </a:t>
                      </a:r>
                    </a:p>
                  </a:txBody>
                  <a:tcPr marL="105443" marR="105443" marT="52722" marB="52722"/>
                </a:tc>
                <a:tc>
                  <a:txBody>
                    <a:bodyPr/>
                    <a:lstStyle/>
                    <a:p>
                      <a:r>
                        <a:rPr lang="en-US" sz="2400" b="1" dirty="0">
                          <a:latin typeface="+mn-lt"/>
                        </a:rPr>
                        <a:t>Mandatory inclusion the 3 criteria for prioritization to be reflected in HNOs. </a:t>
                      </a:r>
                    </a:p>
                    <a:p>
                      <a:r>
                        <a:rPr lang="en-US" sz="2400" dirty="0">
                          <a:latin typeface="+mn-lt"/>
                        </a:rPr>
                        <a:t> Nutrition specific indicators for this???</a:t>
                      </a:r>
                    </a:p>
                  </a:txBody>
                  <a:tcPr marL="105443" marR="105443" marT="52722" marB="52722"/>
                </a:tc>
                <a:extLst>
                  <a:ext uri="{0D108BD9-81ED-4DB2-BD59-A6C34878D82A}">
                    <a16:rowId xmlns:a16="http://schemas.microsoft.com/office/drawing/2014/main" val="2229077027"/>
                  </a:ext>
                </a:extLst>
              </a:tr>
            </a:tbl>
          </a:graphicData>
        </a:graphic>
      </p:graphicFrame>
    </p:spTree>
    <p:extLst>
      <p:ext uri="{BB962C8B-B14F-4D97-AF65-F5344CB8AC3E}">
        <p14:creationId xmlns:p14="http://schemas.microsoft.com/office/powerpoint/2010/main" val="7997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152450-CE86-0F4A-86F7-A660295CA58C}"/>
              </a:ext>
            </a:extLst>
          </p:cNvPr>
          <p:cNvPicPr>
            <a:picLocks noGrp="1" noChangeAspect="1"/>
          </p:cNvPicPr>
          <p:nvPr>
            <p:ph idx="1"/>
          </p:nvPr>
        </p:nvPicPr>
        <p:blipFill rotWithShape="1">
          <a:blip r:embed="rId3"/>
          <a:srcRect r="1779" b="1"/>
          <a:stretch/>
        </p:blipFill>
        <p:spPr>
          <a:xfrm>
            <a:off x="20" y="10"/>
            <a:ext cx="12191980" cy="6857990"/>
          </a:xfrm>
          <a:prstGeom prst="rect">
            <a:avLst/>
          </a:prstGeom>
        </p:spPr>
      </p:pic>
    </p:spTree>
    <p:extLst>
      <p:ext uri="{BB962C8B-B14F-4D97-AF65-F5344CB8AC3E}">
        <p14:creationId xmlns:p14="http://schemas.microsoft.com/office/powerpoint/2010/main" val="3870513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0DD80B-3015-E549-B920-FDEAB85B02D0}"/>
              </a:ext>
            </a:extLst>
          </p:cNvPr>
          <p:cNvPicPr>
            <a:picLocks noGrp="1" noChangeAspect="1"/>
          </p:cNvPicPr>
          <p:nvPr>
            <p:ph idx="1"/>
          </p:nvPr>
        </p:nvPicPr>
        <p:blipFill rotWithShape="1">
          <a:blip r:embed="rId3"/>
          <a:srcRect l="272" r="616" b="-1"/>
          <a:stretch/>
        </p:blipFill>
        <p:spPr>
          <a:xfrm>
            <a:off x="20" y="10"/>
            <a:ext cx="12191980" cy="6857990"/>
          </a:xfrm>
          <a:prstGeom prst="rect">
            <a:avLst/>
          </a:prstGeom>
        </p:spPr>
      </p:pic>
    </p:spTree>
    <p:extLst>
      <p:ext uri="{BB962C8B-B14F-4D97-AF65-F5344CB8AC3E}">
        <p14:creationId xmlns:p14="http://schemas.microsoft.com/office/powerpoint/2010/main" val="32821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30BC6644-A729-824A-9EF1-CE86711890E2}"/>
              </a:ext>
            </a:extLst>
          </p:cNvPr>
          <p:cNvPicPr>
            <a:picLocks noChangeAspect="1"/>
          </p:cNvPicPr>
          <p:nvPr/>
        </p:nvPicPr>
        <p:blipFill rotWithShape="1">
          <a:blip r:embed="rId3"/>
          <a:srcRect b="2598"/>
          <a:stretch/>
        </p:blipFill>
        <p:spPr>
          <a:xfrm>
            <a:off x="20" y="10"/>
            <a:ext cx="12191980" cy="6857990"/>
          </a:xfrm>
          <a:prstGeom prst="rect">
            <a:avLst/>
          </a:prstGeom>
        </p:spPr>
      </p:pic>
    </p:spTree>
    <p:extLst>
      <p:ext uri="{BB962C8B-B14F-4D97-AF65-F5344CB8AC3E}">
        <p14:creationId xmlns:p14="http://schemas.microsoft.com/office/powerpoint/2010/main" val="299573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C1C6CCC-506F-5D44-A8DD-F62569F0076A}"/>
              </a:ext>
            </a:extLst>
          </p:cNvPr>
          <p:cNvPicPr>
            <a:picLocks noChangeAspect="1"/>
          </p:cNvPicPr>
          <p:nvPr/>
        </p:nvPicPr>
        <p:blipFill>
          <a:blip r:embed="rId3"/>
          <a:stretch>
            <a:fillRect/>
          </a:stretch>
        </p:blipFill>
        <p:spPr>
          <a:xfrm>
            <a:off x="1777343" y="643467"/>
            <a:ext cx="8637314" cy="5571066"/>
          </a:xfrm>
          <a:prstGeom prst="rect">
            <a:avLst/>
          </a:prstGeom>
        </p:spPr>
      </p:pic>
    </p:spTree>
    <p:extLst>
      <p:ext uri="{BB962C8B-B14F-4D97-AF65-F5344CB8AC3E}">
        <p14:creationId xmlns:p14="http://schemas.microsoft.com/office/powerpoint/2010/main" val="320155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327CEE-2B03-EE42-BE7F-8BD9254F3D5B}"/>
              </a:ext>
            </a:extLst>
          </p:cNvPr>
          <p:cNvPicPr>
            <a:picLocks noChangeAspect="1"/>
          </p:cNvPicPr>
          <p:nvPr/>
        </p:nvPicPr>
        <p:blipFill rotWithShape="1">
          <a:blip r:embed="rId2"/>
          <a:srcRect b="443"/>
          <a:stretch/>
        </p:blipFill>
        <p:spPr>
          <a:xfrm>
            <a:off x="270932" y="152398"/>
            <a:ext cx="11921067" cy="6705601"/>
          </a:xfrm>
          <a:prstGeom prst="rect">
            <a:avLst/>
          </a:prstGeom>
        </p:spPr>
      </p:pic>
    </p:spTree>
    <p:extLst>
      <p:ext uri="{BB962C8B-B14F-4D97-AF65-F5344CB8AC3E}">
        <p14:creationId xmlns:p14="http://schemas.microsoft.com/office/powerpoint/2010/main" val="365230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054C6B-F5BC-344A-BCCA-F0817D769BCB}"/>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81690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15E50-3C29-BF47-BD80-9A5053F81CAC}"/>
              </a:ext>
            </a:extLst>
          </p:cNvPr>
          <p:cNvPicPr>
            <a:picLocks noChangeAspect="1"/>
          </p:cNvPicPr>
          <p:nvPr/>
        </p:nvPicPr>
        <p:blipFill rotWithShape="1">
          <a:blip r:embed="rId3"/>
          <a:srcRect b="2598"/>
          <a:stretch/>
        </p:blipFill>
        <p:spPr>
          <a:xfrm>
            <a:off x="457200" y="152400"/>
            <a:ext cx="11228679" cy="6316133"/>
          </a:xfrm>
          <a:prstGeom prst="rect">
            <a:avLst/>
          </a:prstGeom>
          <a:ln w="76200">
            <a:solidFill>
              <a:srgbClr val="0070C0"/>
            </a:solidFill>
          </a:ln>
        </p:spPr>
      </p:pic>
    </p:spTree>
    <p:extLst>
      <p:ext uri="{BB962C8B-B14F-4D97-AF65-F5344CB8AC3E}">
        <p14:creationId xmlns:p14="http://schemas.microsoft.com/office/powerpoint/2010/main" val="405637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9B38-94E5-864E-9862-2C51106226FE}"/>
              </a:ext>
            </a:extLst>
          </p:cNvPr>
          <p:cNvSpPr>
            <a:spLocks noGrp="1"/>
          </p:cNvSpPr>
          <p:nvPr>
            <p:ph type="title"/>
          </p:nvPr>
        </p:nvSpPr>
        <p:spPr>
          <a:xfrm>
            <a:off x="1693333" y="978102"/>
            <a:ext cx="8940799" cy="1062644"/>
          </a:xfrm>
        </p:spPr>
        <p:txBody>
          <a:bodyPr anchor="b">
            <a:normAutofit/>
          </a:bodyPr>
          <a:lstStyle/>
          <a:p>
            <a:pPr>
              <a:lnSpc>
                <a:spcPct val="90000"/>
              </a:lnSpc>
            </a:pPr>
            <a:r>
              <a:rPr lang="en-US" sz="3400" b="1" dirty="0">
                <a:solidFill>
                  <a:srgbClr val="00B050"/>
                </a:solidFill>
              </a:rPr>
              <a:t>INTEGRATION OF DISABILITY IN HUMANITARIAN NEEDS OVERVIEWS</a:t>
            </a:r>
            <a:r>
              <a:rPr lang="en-US" sz="3400" dirty="0">
                <a:solidFill>
                  <a:srgbClr val="00B050"/>
                </a:solidFill>
              </a:rPr>
              <a:t> </a:t>
            </a:r>
          </a:p>
        </p:txBody>
      </p:sp>
      <p:cxnSp>
        <p:nvCxnSpPr>
          <p:cNvPr id="33" name="Straight Connector 3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09719"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Diagram pasted from Syria HNO- 'breakdown of people in need', including 2.9 million people with disabilities, with an image of a person using a wheelchair. Also includes figures for female, male, children and elderly">
            <a:extLst>
              <a:ext uri="{FF2B5EF4-FFF2-40B4-BE49-F238E27FC236}">
                <a16:creationId xmlns:a16="http://schemas.microsoft.com/office/drawing/2014/main" id="{D8BD4406-5C51-094F-9ED8-D7D63D280921}"/>
              </a:ext>
            </a:extLst>
          </p:cNvPr>
          <p:cNvPicPr/>
          <p:nvPr/>
        </p:nvPicPr>
        <p:blipFill>
          <a:blip r:embed="rId3">
            <a:extLst>
              <a:ext uri="{28A0092B-C50C-407E-A947-70E740481C1C}">
                <a14:useLocalDpi xmlns:a14="http://schemas.microsoft.com/office/drawing/2010/main" val="0"/>
              </a:ext>
            </a:extLst>
          </a:blip>
          <a:stretch>
            <a:fillRect/>
          </a:stretch>
        </p:blipFill>
        <p:spPr bwMode="auto">
          <a:xfrm rot="5400000">
            <a:off x="1733039" y="2568158"/>
            <a:ext cx="3408855" cy="3251199"/>
          </a:xfrm>
          <a:prstGeom prst="rect">
            <a:avLst/>
          </a:prstGeom>
          <a:noFill/>
        </p:spPr>
      </p:pic>
      <p:sp>
        <p:nvSpPr>
          <p:cNvPr id="3" name="Content Placeholder 2">
            <a:extLst>
              <a:ext uri="{FF2B5EF4-FFF2-40B4-BE49-F238E27FC236}">
                <a16:creationId xmlns:a16="http://schemas.microsoft.com/office/drawing/2014/main" id="{A797E1DB-B35C-0F43-9E8C-804FCB8FE1D7}"/>
              </a:ext>
            </a:extLst>
          </p:cNvPr>
          <p:cNvSpPr>
            <a:spLocks noGrp="1"/>
          </p:cNvSpPr>
          <p:nvPr>
            <p:ph idx="1"/>
          </p:nvPr>
        </p:nvSpPr>
        <p:spPr>
          <a:xfrm>
            <a:off x="5240516" y="2489329"/>
            <a:ext cx="6392684" cy="3538937"/>
          </a:xfrm>
          <a:ln w="76200">
            <a:solidFill>
              <a:srgbClr val="00B050"/>
            </a:solidFill>
          </a:ln>
        </p:spPr>
        <p:txBody>
          <a:bodyPr>
            <a:normAutofit fontScale="85000" lnSpcReduction="20000"/>
          </a:bodyPr>
          <a:lstStyle/>
          <a:p>
            <a:pPr>
              <a:lnSpc>
                <a:spcPct val="90000"/>
              </a:lnSpc>
              <a:buFont typeface="Wingdings" pitchFamily="2" charset="2"/>
              <a:buChar char="Ø"/>
            </a:pPr>
            <a:endParaRPr lang="en-US" sz="2100" b="1" dirty="0"/>
          </a:p>
          <a:p>
            <a:pPr>
              <a:lnSpc>
                <a:spcPct val="90000"/>
              </a:lnSpc>
              <a:buFont typeface="Wingdings" pitchFamily="2" charset="2"/>
              <a:buChar char="Ø"/>
            </a:pPr>
            <a:r>
              <a:rPr lang="en-US" b="1" dirty="0"/>
              <a:t>Include persons with disabilities as a sub-group and provide total estimated number of persons in need with disabilities</a:t>
            </a:r>
          </a:p>
          <a:p>
            <a:pPr>
              <a:lnSpc>
                <a:spcPct val="90000"/>
              </a:lnSpc>
              <a:buFont typeface="Wingdings" pitchFamily="2" charset="2"/>
              <a:buChar char="Ø"/>
            </a:pPr>
            <a:r>
              <a:rPr lang="en-US" b="1" dirty="0"/>
              <a:t>Analyze disability- related dimensions of vulnerability</a:t>
            </a:r>
            <a:r>
              <a:rPr lang="en-US" dirty="0"/>
              <a:t> </a:t>
            </a:r>
          </a:p>
          <a:p>
            <a:pPr>
              <a:lnSpc>
                <a:spcPct val="90000"/>
              </a:lnSpc>
              <a:buFont typeface="Wingdings" pitchFamily="2" charset="2"/>
              <a:buChar char="Ø"/>
            </a:pPr>
            <a:r>
              <a:rPr lang="en-US" b="1" dirty="0"/>
              <a:t>Avoid focusing solely on need and vulnerability</a:t>
            </a:r>
          </a:p>
          <a:p>
            <a:pPr>
              <a:lnSpc>
                <a:spcPct val="90000"/>
              </a:lnSpc>
              <a:buFont typeface="Wingdings" pitchFamily="2" charset="2"/>
              <a:buChar char="Ø"/>
            </a:pPr>
            <a:r>
              <a:rPr lang="en-US" b="1" dirty="0"/>
              <a:t>Recognize the impact of intersectionality</a:t>
            </a:r>
            <a:endParaRPr lang="en-US" dirty="0"/>
          </a:p>
          <a:p>
            <a:pPr>
              <a:lnSpc>
                <a:spcPct val="90000"/>
              </a:lnSpc>
            </a:pPr>
            <a:endParaRPr lang="en-US" sz="2100" dirty="0"/>
          </a:p>
          <a:p>
            <a:pPr>
              <a:lnSpc>
                <a:spcPct val="90000"/>
              </a:lnSpc>
            </a:pPr>
            <a:endParaRPr lang="en-US" sz="2100" dirty="0"/>
          </a:p>
          <a:p>
            <a:pPr>
              <a:lnSpc>
                <a:spcPct val="90000"/>
              </a:lnSpc>
            </a:pPr>
            <a:endParaRPr lang="en-US" sz="2100" dirty="0"/>
          </a:p>
          <a:p>
            <a:pPr>
              <a:lnSpc>
                <a:spcPct val="90000"/>
              </a:lnSpc>
            </a:pPr>
            <a:endParaRPr lang="en-US" sz="2100" dirty="0"/>
          </a:p>
        </p:txBody>
      </p:sp>
    </p:spTree>
    <p:extLst>
      <p:ext uri="{BB962C8B-B14F-4D97-AF65-F5344CB8AC3E}">
        <p14:creationId xmlns:p14="http://schemas.microsoft.com/office/powerpoint/2010/main" val="36590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4E64-6539-934B-BD48-FAD0B62DB6D6}"/>
              </a:ext>
            </a:extLst>
          </p:cNvPr>
          <p:cNvSpPr>
            <a:spLocks noGrp="1"/>
          </p:cNvSpPr>
          <p:nvPr>
            <p:ph type="title"/>
          </p:nvPr>
        </p:nvSpPr>
        <p:spPr>
          <a:xfrm>
            <a:off x="4965430" y="629268"/>
            <a:ext cx="6586491" cy="1286160"/>
          </a:xfrm>
        </p:spPr>
        <p:txBody>
          <a:bodyPr anchor="b">
            <a:normAutofit/>
          </a:bodyPr>
          <a:lstStyle/>
          <a:p>
            <a:pPr>
              <a:lnSpc>
                <a:spcPct val="90000"/>
              </a:lnSpc>
            </a:pPr>
            <a:r>
              <a:rPr lang="en-US" sz="2800" b="1" dirty="0">
                <a:solidFill>
                  <a:srgbClr val="00B050"/>
                </a:solidFill>
              </a:rPr>
              <a:t>INTEGRATING PROTECTION IN HNOS AND HRPS </a:t>
            </a:r>
            <a:br>
              <a:rPr lang="en-US" sz="2800" dirty="0"/>
            </a:br>
            <a:endParaRPr lang="en-US" sz="2800" dirty="0"/>
          </a:p>
        </p:txBody>
      </p:sp>
      <p:pic>
        <p:nvPicPr>
          <p:cNvPr id="5" name="Picture 4">
            <a:extLst>
              <a:ext uri="{FF2B5EF4-FFF2-40B4-BE49-F238E27FC236}">
                <a16:creationId xmlns:a16="http://schemas.microsoft.com/office/drawing/2014/main" id="{E954F55E-BC53-3D46-9E21-54D1F0507586}"/>
              </a:ext>
            </a:extLst>
          </p:cNvPr>
          <p:cNvPicPr>
            <a:picLocks noChangeAspect="1"/>
          </p:cNvPicPr>
          <p:nvPr/>
        </p:nvPicPr>
        <p:blipFill rotWithShape="1">
          <a:blip r:embed="rId3"/>
          <a:srcRect l="2240" r="6417"/>
          <a:stretch/>
        </p:blipFill>
        <p:spPr>
          <a:xfrm>
            <a:off x="984358" y="629268"/>
            <a:ext cx="3651233" cy="5401733"/>
          </a:xfrm>
          <a:prstGeom prst="rect">
            <a:avLst/>
          </a:prstGeom>
          <a:ln w="57150">
            <a:solidFill>
              <a:schemeClr val="tx1"/>
            </a:solidFill>
          </a:ln>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5ACE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852B5D-ADFB-5049-8260-5FD6072DA9A0}"/>
              </a:ext>
            </a:extLst>
          </p:cNvPr>
          <p:cNvSpPr>
            <a:spLocks noGrp="1"/>
          </p:cNvSpPr>
          <p:nvPr>
            <p:ph idx="1"/>
          </p:nvPr>
        </p:nvSpPr>
        <p:spPr>
          <a:xfrm>
            <a:off x="4965431" y="2438400"/>
            <a:ext cx="6586489" cy="3785419"/>
          </a:xfrm>
        </p:spPr>
        <p:txBody>
          <a:bodyPr>
            <a:normAutofit/>
          </a:bodyPr>
          <a:lstStyle/>
          <a:p>
            <a:pPr marL="0" indent="0">
              <a:buNone/>
            </a:pPr>
            <a:r>
              <a:rPr lang="en-US" sz="2000" dirty="0"/>
              <a:t>OCHA, as part of the IASC, has committed to placing the protection of affected people - including women, girls, boys and men - at the front and Centre of humanitarian decision-making and response. </a:t>
            </a:r>
          </a:p>
          <a:p>
            <a:endParaRPr lang="en-US" sz="2000" dirty="0"/>
          </a:p>
        </p:txBody>
      </p:sp>
      <p:pic>
        <p:nvPicPr>
          <p:cNvPr id="7" name="Picture 6">
            <a:extLst>
              <a:ext uri="{FF2B5EF4-FFF2-40B4-BE49-F238E27FC236}">
                <a16:creationId xmlns:a16="http://schemas.microsoft.com/office/drawing/2014/main" id="{F64E8811-E98E-214F-9395-C8BD4A14C931}"/>
              </a:ext>
            </a:extLst>
          </p:cNvPr>
          <p:cNvPicPr>
            <a:picLocks noChangeAspect="1"/>
          </p:cNvPicPr>
          <p:nvPr/>
        </p:nvPicPr>
        <p:blipFill>
          <a:blip r:embed="rId4"/>
          <a:stretch>
            <a:fillRect/>
          </a:stretch>
        </p:blipFill>
        <p:spPr>
          <a:xfrm>
            <a:off x="4945957" y="3928533"/>
            <a:ext cx="6935803" cy="1822451"/>
          </a:xfrm>
          <a:prstGeom prst="rect">
            <a:avLst/>
          </a:prstGeom>
          <a:ln w="57150">
            <a:solidFill>
              <a:srgbClr val="00B0F0"/>
            </a:solidFill>
          </a:ln>
        </p:spPr>
      </p:pic>
    </p:spTree>
    <p:extLst>
      <p:ext uri="{BB962C8B-B14F-4D97-AF65-F5344CB8AC3E}">
        <p14:creationId xmlns:p14="http://schemas.microsoft.com/office/powerpoint/2010/main" val="29406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E0C5-C91C-5A45-A39D-87C064F3745E}"/>
              </a:ext>
            </a:extLst>
          </p:cNvPr>
          <p:cNvSpPr>
            <a:spLocks noGrp="1"/>
          </p:cNvSpPr>
          <p:nvPr>
            <p:ph type="title"/>
          </p:nvPr>
        </p:nvSpPr>
        <p:spPr>
          <a:xfrm>
            <a:off x="1136428" y="220134"/>
            <a:ext cx="7474172" cy="1100666"/>
          </a:xfrm>
        </p:spPr>
        <p:txBody>
          <a:bodyPr>
            <a:normAutofit/>
          </a:bodyPr>
          <a:lstStyle/>
          <a:p>
            <a:r>
              <a:rPr lang="en-US" b="1" dirty="0">
                <a:solidFill>
                  <a:srgbClr val="00B050"/>
                </a:solidFill>
              </a:rPr>
              <a:t>Protection-Quick Definitions</a:t>
            </a:r>
          </a:p>
        </p:txBody>
      </p:sp>
      <p:sp>
        <p:nvSpPr>
          <p:cNvPr id="3" name="Content Placeholder 2">
            <a:extLst>
              <a:ext uri="{FF2B5EF4-FFF2-40B4-BE49-F238E27FC236}">
                <a16:creationId xmlns:a16="http://schemas.microsoft.com/office/drawing/2014/main" id="{85F7C8AB-0934-1942-AF50-C14C5837FE8A}"/>
              </a:ext>
            </a:extLst>
          </p:cNvPr>
          <p:cNvSpPr>
            <a:spLocks noGrp="1"/>
          </p:cNvSpPr>
          <p:nvPr>
            <p:ph idx="1"/>
          </p:nvPr>
        </p:nvSpPr>
        <p:spPr>
          <a:xfrm>
            <a:off x="575733" y="1066800"/>
            <a:ext cx="8161866" cy="5029200"/>
          </a:xfrm>
          <a:ln w="38100">
            <a:solidFill>
              <a:srgbClr val="0070C0"/>
            </a:solidFill>
          </a:ln>
        </p:spPr>
        <p:txBody>
          <a:bodyPr anchor="ctr">
            <a:normAutofit/>
          </a:bodyPr>
          <a:lstStyle/>
          <a:p>
            <a:pPr marL="0" indent="0">
              <a:lnSpc>
                <a:spcPct val="90000"/>
              </a:lnSpc>
              <a:buNone/>
            </a:pPr>
            <a:r>
              <a:rPr lang="en-AU" sz="2400" b="1" dirty="0"/>
              <a:t>Mainstreaming:</a:t>
            </a:r>
          </a:p>
          <a:p>
            <a:pPr>
              <a:lnSpc>
                <a:spcPct val="90000"/>
              </a:lnSpc>
            </a:pPr>
            <a:r>
              <a:rPr lang="en-AU" sz="2400" b="1" dirty="0">
                <a:solidFill>
                  <a:srgbClr val="0070C0"/>
                </a:solidFill>
              </a:rPr>
              <a:t>Centrality of protection </a:t>
            </a:r>
            <a:r>
              <a:rPr lang="en-AU" sz="2400" dirty="0"/>
              <a:t>in humanitarian response</a:t>
            </a:r>
          </a:p>
          <a:p>
            <a:pPr>
              <a:lnSpc>
                <a:spcPct val="90000"/>
              </a:lnSpc>
            </a:pPr>
            <a:r>
              <a:rPr lang="en-AU" sz="2400" b="1" dirty="0">
                <a:solidFill>
                  <a:srgbClr val="0070C0"/>
                </a:solidFill>
              </a:rPr>
              <a:t>All sectors take into consideration protection vulnerabilities </a:t>
            </a:r>
            <a:r>
              <a:rPr lang="en-AU" sz="2400" dirty="0"/>
              <a:t>and protection outcomes in their project planning</a:t>
            </a:r>
          </a:p>
          <a:p>
            <a:pPr marL="0" indent="0">
              <a:lnSpc>
                <a:spcPct val="90000"/>
              </a:lnSpc>
              <a:buNone/>
            </a:pPr>
            <a:endParaRPr lang="en-AU" sz="2400" dirty="0"/>
          </a:p>
          <a:p>
            <a:pPr marL="0" indent="0">
              <a:lnSpc>
                <a:spcPct val="90000"/>
              </a:lnSpc>
              <a:buNone/>
            </a:pPr>
            <a:r>
              <a:rPr lang="en-AU" sz="2400" b="1" dirty="0"/>
              <a:t>Integrated approach:</a:t>
            </a:r>
          </a:p>
          <a:p>
            <a:pPr>
              <a:lnSpc>
                <a:spcPct val="90000"/>
              </a:lnSpc>
            </a:pPr>
            <a:r>
              <a:rPr lang="en-AU" sz="2400" dirty="0"/>
              <a:t>Recognises that </a:t>
            </a:r>
            <a:r>
              <a:rPr lang="en-AU" sz="2400" b="1" dirty="0">
                <a:solidFill>
                  <a:srgbClr val="0070C0"/>
                </a:solidFill>
              </a:rPr>
              <a:t>vulnerably is multisectoral</a:t>
            </a:r>
          </a:p>
          <a:p>
            <a:pPr>
              <a:lnSpc>
                <a:spcPct val="90000"/>
              </a:lnSpc>
            </a:pPr>
            <a:r>
              <a:rPr lang="en-AU" sz="2400" dirty="0"/>
              <a:t>Seeks to </a:t>
            </a:r>
            <a:r>
              <a:rPr lang="en-AU" sz="2400" b="1" dirty="0">
                <a:solidFill>
                  <a:srgbClr val="0070C0"/>
                </a:solidFill>
              </a:rPr>
              <a:t>identify what indicators</a:t>
            </a:r>
            <a:r>
              <a:rPr lang="en-AU" sz="2400" dirty="0"/>
              <a:t>, relative to protection vulnerabilities other sectors are systematically collecting, How the indicators can be used to </a:t>
            </a:r>
            <a:r>
              <a:rPr lang="en-AU" sz="2400" b="1" dirty="0">
                <a:solidFill>
                  <a:srgbClr val="0070C0"/>
                </a:solidFill>
              </a:rPr>
              <a:t>better understand protection issues </a:t>
            </a:r>
            <a:r>
              <a:rPr lang="en-AU" sz="2400" dirty="0"/>
              <a:t>and how the indicators can be used to to build a </a:t>
            </a:r>
            <a:r>
              <a:rPr lang="en-AU" sz="2400" b="1" dirty="0">
                <a:solidFill>
                  <a:srgbClr val="0070C0"/>
                </a:solidFill>
              </a:rPr>
              <a:t>better response with other sectors</a:t>
            </a:r>
            <a:r>
              <a:rPr lang="en-AU" sz="2400" dirty="0"/>
              <a:t>.</a:t>
            </a:r>
          </a:p>
          <a:p>
            <a:pPr>
              <a:lnSpc>
                <a:spcPct val="90000"/>
              </a:lnSpc>
            </a:pPr>
            <a:endParaRPr lang="en-US" sz="15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97A7B2DA-53A7-41C5-8CB4-A00653ECE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1582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080E3F-53DF-5D4D-B5EF-3015B62216E1}"/>
              </a:ext>
            </a:extLst>
          </p:cNvPr>
          <p:cNvPicPr>
            <a:picLocks noChangeAspect="1"/>
          </p:cNvPicPr>
          <p:nvPr/>
        </p:nvPicPr>
        <p:blipFill rotWithShape="1">
          <a:blip r:embed="rId3"/>
          <a:srcRect r="4446" b="1"/>
          <a:stretch/>
        </p:blipFill>
        <p:spPr>
          <a:xfrm>
            <a:off x="254000" y="142874"/>
            <a:ext cx="11938000" cy="6715126"/>
          </a:xfrm>
          <a:prstGeom prst="rect">
            <a:avLst/>
          </a:prstGeom>
        </p:spPr>
      </p:pic>
    </p:spTree>
    <p:extLst>
      <p:ext uri="{BB962C8B-B14F-4D97-AF65-F5344CB8AC3E}">
        <p14:creationId xmlns:p14="http://schemas.microsoft.com/office/powerpoint/2010/main" val="3548069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CF5B30-8ADC-9745-8D7E-A3381DF5D44F}"/>
              </a:ext>
            </a:extLst>
          </p:cNvPr>
          <p:cNvPicPr>
            <a:picLocks noChangeAspect="1"/>
          </p:cNvPicPr>
          <p:nvPr/>
        </p:nvPicPr>
        <p:blipFill>
          <a:blip r:embed="rId3"/>
          <a:stretch>
            <a:fillRect/>
          </a:stretch>
        </p:blipFill>
        <p:spPr>
          <a:xfrm>
            <a:off x="220133" y="563168"/>
            <a:ext cx="11971868" cy="6294832"/>
          </a:xfrm>
          <a:prstGeom prst="rect">
            <a:avLst/>
          </a:prstGeom>
        </p:spPr>
      </p:pic>
    </p:spTree>
    <p:extLst>
      <p:ext uri="{BB962C8B-B14F-4D97-AF65-F5344CB8AC3E}">
        <p14:creationId xmlns:p14="http://schemas.microsoft.com/office/powerpoint/2010/main" val="2042701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3E853-A7DC-8F4D-B9FE-C1D77862BA40}"/>
              </a:ext>
            </a:extLst>
          </p:cNvPr>
          <p:cNvPicPr>
            <a:picLocks noChangeAspect="1"/>
          </p:cNvPicPr>
          <p:nvPr/>
        </p:nvPicPr>
        <p:blipFill rotWithShape="1">
          <a:blip r:embed="rId2"/>
          <a:srcRect r="-1" b="4756"/>
          <a:stretch/>
        </p:blipFill>
        <p:spPr>
          <a:xfrm>
            <a:off x="321733" y="321733"/>
            <a:ext cx="11548534" cy="6214534"/>
          </a:xfrm>
          <a:prstGeom prst="rect">
            <a:avLst/>
          </a:prstGeom>
        </p:spPr>
      </p:pic>
    </p:spTree>
    <p:extLst>
      <p:ext uri="{BB962C8B-B14F-4D97-AF65-F5344CB8AC3E}">
        <p14:creationId xmlns:p14="http://schemas.microsoft.com/office/powerpoint/2010/main" val="150546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8CE26-35FF-0B43-9BFD-97D15F2F0B8B}"/>
              </a:ext>
            </a:extLst>
          </p:cNvPr>
          <p:cNvSpPr>
            <a:spLocks noGrp="1"/>
          </p:cNvSpPr>
          <p:nvPr>
            <p:ph type="title"/>
          </p:nvPr>
        </p:nvSpPr>
        <p:spPr>
          <a:xfrm>
            <a:off x="1288064" y="1284731"/>
            <a:ext cx="9637776" cy="1430696"/>
          </a:xfrm>
        </p:spPr>
        <p:txBody>
          <a:bodyPr>
            <a:normAutofit/>
          </a:bodyPr>
          <a:lstStyle/>
          <a:p>
            <a:pPr>
              <a:lnSpc>
                <a:spcPct val="90000"/>
              </a:lnSpc>
            </a:pPr>
            <a:r>
              <a:rPr lang="en-US" b="1" dirty="0">
                <a:solidFill>
                  <a:srgbClr val="0070C0"/>
                </a:solidFill>
              </a:rPr>
              <a:t>Recommendations for integrating AAP in MSNAs or assessments informing HNOs</a:t>
            </a:r>
            <a:endParaRPr lang="en-US" dirty="0">
              <a:solidFill>
                <a:srgbClr val="0070C0"/>
              </a:solidFill>
            </a:endParaRPr>
          </a:p>
        </p:txBody>
      </p:sp>
      <p:sp>
        <p:nvSpPr>
          <p:cNvPr id="3" name="Content Placeholder 2">
            <a:extLst>
              <a:ext uri="{FF2B5EF4-FFF2-40B4-BE49-F238E27FC236}">
                <a16:creationId xmlns:a16="http://schemas.microsoft.com/office/drawing/2014/main" id="{AB20C0A9-AE8B-8846-95E1-948ED7218109}"/>
              </a:ext>
            </a:extLst>
          </p:cNvPr>
          <p:cNvSpPr>
            <a:spLocks noGrp="1"/>
          </p:cNvSpPr>
          <p:nvPr>
            <p:ph idx="1"/>
          </p:nvPr>
        </p:nvSpPr>
        <p:spPr>
          <a:xfrm>
            <a:off x="1288064" y="2853879"/>
            <a:ext cx="9637776" cy="2714771"/>
          </a:xfrm>
        </p:spPr>
        <p:txBody>
          <a:bodyPr>
            <a:normAutofit/>
          </a:bodyPr>
          <a:lstStyle/>
          <a:p>
            <a:pPr lvl="0"/>
            <a:r>
              <a:rPr lang="en-US" sz="1900" dirty="0"/>
              <a:t>Push for </a:t>
            </a:r>
            <a:r>
              <a:rPr lang="en-US" sz="1900" b="1" dirty="0"/>
              <a:t>qualitative questions </a:t>
            </a:r>
            <a:r>
              <a:rPr lang="en-US" sz="1900" dirty="0"/>
              <a:t>on AAP in needs assessment inform HNO (list available for you). Questions on:</a:t>
            </a:r>
          </a:p>
          <a:p>
            <a:pPr lvl="1"/>
            <a:r>
              <a:rPr lang="en-US" sz="1900" b="1" dirty="0"/>
              <a:t>Information sharing</a:t>
            </a:r>
            <a:r>
              <a:rPr lang="en-US" sz="1900" dirty="0"/>
              <a:t>: access to information, usefulness/relevance of info</a:t>
            </a:r>
          </a:p>
          <a:p>
            <a:pPr lvl="1"/>
            <a:r>
              <a:rPr lang="en-US" sz="1900" b="1" dirty="0"/>
              <a:t>Participation/engagement </a:t>
            </a:r>
            <a:r>
              <a:rPr lang="en-US" sz="1900" dirty="0"/>
              <a:t>in decision making about assistance</a:t>
            </a:r>
          </a:p>
          <a:p>
            <a:pPr lvl="1"/>
            <a:r>
              <a:rPr lang="en-US" sz="1900" b="1" dirty="0"/>
              <a:t>Existing channels to communicate and provide feed</a:t>
            </a:r>
            <a:r>
              <a:rPr lang="en-US" sz="1900" dirty="0"/>
              <a:t>back to humanitarian actors: existence of feedback systems, awareness about their presence, usefulness, trust, etc.</a:t>
            </a:r>
          </a:p>
          <a:p>
            <a:pPr lvl="1"/>
            <a:r>
              <a:rPr lang="en-US" sz="1900" b="1" dirty="0"/>
              <a:t>Satisfaction</a:t>
            </a:r>
            <a:r>
              <a:rPr lang="en-US" sz="1900" dirty="0"/>
              <a:t> with assistance</a:t>
            </a:r>
          </a:p>
          <a:p>
            <a:pPr lvl="1"/>
            <a:r>
              <a:rPr lang="en-US" sz="1900" b="1" dirty="0"/>
              <a:t>Preferred information </a:t>
            </a:r>
            <a:r>
              <a:rPr lang="en-US" sz="1900" dirty="0"/>
              <a:t>based on needs</a:t>
            </a:r>
          </a:p>
          <a:p>
            <a:endParaRPr lang="en-US" sz="1900" dirty="0"/>
          </a:p>
        </p:txBody>
      </p:sp>
    </p:spTree>
    <p:extLst>
      <p:ext uri="{BB962C8B-B14F-4D97-AF65-F5344CB8AC3E}">
        <p14:creationId xmlns:p14="http://schemas.microsoft.com/office/powerpoint/2010/main" val="418861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8A6D-5D67-2245-B39F-ECD7ECB44E7B}"/>
              </a:ext>
            </a:extLst>
          </p:cNvPr>
          <p:cNvSpPr>
            <a:spLocks noGrp="1"/>
          </p:cNvSpPr>
          <p:nvPr>
            <p:ph type="title"/>
          </p:nvPr>
        </p:nvSpPr>
        <p:spPr>
          <a:xfrm>
            <a:off x="609600" y="274638"/>
            <a:ext cx="10972800" cy="1143000"/>
          </a:xfrm>
        </p:spPr>
        <p:txBody>
          <a:bodyPr/>
          <a:lstStyle/>
          <a:p>
            <a:r>
              <a:rPr lang="en-US" dirty="0">
                <a:solidFill>
                  <a:srgbClr val="00B050"/>
                </a:solidFill>
              </a:rPr>
              <a:t>What does the HPC Revision Aim to Achieve?</a:t>
            </a:r>
          </a:p>
        </p:txBody>
      </p:sp>
      <p:sp>
        <p:nvSpPr>
          <p:cNvPr id="3" name="Content Placeholder 2">
            <a:extLst>
              <a:ext uri="{FF2B5EF4-FFF2-40B4-BE49-F238E27FC236}">
                <a16:creationId xmlns:a16="http://schemas.microsoft.com/office/drawing/2014/main" id="{C87B64A3-DBF3-3847-8D12-6B90C3DBAA9F}"/>
              </a:ext>
            </a:extLst>
          </p:cNvPr>
          <p:cNvSpPr>
            <a:spLocks noGrp="1"/>
          </p:cNvSpPr>
          <p:nvPr>
            <p:ph idx="1"/>
          </p:nvPr>
        </p:nvSpPr>
        <p:spPr>
          <a:xfrm>
            <a:off x="609600" y="1219201"/>
            <a:ext cx="10972800" cy="4906964"/>
          </a:xfrm>
        </p:spPr>
        <p:txBody>
          <a:bodyPr>
            <a:normAutofit/>
          </a:bodyPr>
          <a:lstStyle/>
          <a:p>
            <a:pPr>
              <a:lnSpc>
                <a:spcPct val="100000"/>
              </a:lnSpc>
              <a:spcBef>
                <a:spcPts val="600"/>
              </a:spcBef>
              <a:spcAft>
                <a:spcPts val="600"/>
              </a:spcAft>
              <a:buFont typeface="Wingdings" pitchFamily="2" charset="2"/>
              <a:buChar char="q"/>
            </a:pPr>
            <a:r>
              <a:rPr lang="en-US" sz="1800" dirty="0"/>
              <a:t>Improve the </a:t>
            </a:r>
            <a:r>
              <a:rPr lang="en-US" sz="1800" b="1" dirty="0">
                <a:solidFill>
                  <a:srgbClr val="00B050"/>
                </a:solidFill>
              </a:rPr>
              <a:t>relevance and effectiveness </a:t>
            </a:r>
            <a:r>
              <a:rPr lang="en-US" sz="1800" dirty="0"/>
              <a:t>of humanitarian response</a:t>
            </a:r>
          </a:p>
          <a:p>
            <a:pPr>
              <a:lnSpc>
                <a:spcPct val="100000"/>
              </a:lnSpc>
              <a:spcBef>
                <a:spcPts val="600"/>
              </a:spcBef>
              <a:spcAft>
                <a:spcPts val="600"/>
              </a:spcAft>
              <a:buFont typeface="Wingdings" pitchFamily="2" charset="2"/>
              <a:buChar char="q"/>
            </a:pPr>
            <a:r>
              <a:rPr lang="en-US" sz="1800" dirty="0"/>
              <a:t>Increase </a:t>
            </a:r>
            <a:r>
              <a:rPr lang="en-US" sz="1800" b="1" dirty="0">
                <a:solidFill>
                  <a:srgbClr val="00B050"/>
                </a:solidFill>
              </a:rPr>
              <a:t>quality and usefulness of needs analysis </a:t>
            </a:r>
            <a:r>
              <a:rPr lang="en-US" sz="1800" dirty="0"/>
              <a:t>to inform decision-making</a:t>
            </a:r>
          </a:p>
          <a:p>
            <a:pPr>
              <a:lnSpc>
                <a:spcPct val="100000"/>
              </a:lnSpc>
              <a:spcBef>
                <a:spcPts val="600"/>
              </a:spcBef>
              <a:spcAft>
                <a:spcPts val="600"/>
              </a:spcAft>
              <a:buFont typeface="Wingdings" pitchFamily="2" charset="2"/>
              <a:buChar char="q"/>
            </a:pPr>
            <a:r>
              <a:rPr lang="en-US" sz="1800" dirty="0"/>
              <a:t>Enable </a:t>
            </a:r>
            <a:r>
              <a:rPr lang="en-US" sz="1800" b="1" dirty="0">
                <a:solidFill>
                  <a:srgbClr val="00B050"/>
                </a:solidFill>
              </a:rPr>
              <a:t>more meaningful monitoring of needs and results</a:t>
            </a:r>
          </a:p>
          <a:p>
            <a:pPr>
              <a:lnSpc>
                <a:spcPct val="100000"/>
              </a:lnSpc>
              <a:spcBef>
                <a:spcPts val="600"/>
              </a:spcBef>
              <a:spcAft>
                <a:spcPts val="600"/>
              </a:spcAft>
              <a:buFont typeface="Wingdings" pitchFamily="2" charset="2"/>
              <a:buChar char="q"/>
            </a:pPr>
            <a:r>
              <a:rPr lang="en-US" sz="1800" dirty="0"/>
              <a:t>Reflect </a:t>
            </a:r>
            <a:r>
              <a:rPr lang="en-US" sz="1800" b="1" dirty="0">
                <a:solidFill>
                  <a:srgbClr val="00B050"/>
                </a:solidFill>
              </a:rPr>
              <a:t>WHS &amp; Grand Bargain Commitments</a:t>
            </a:r>
          </a:p>
          <a:p>
            <a:pPr marL="742982" lvl="1">
              <a:spcBef>
                <a:spcPts val="300"/>
              </a:spcBef>
              <a:spcAft>
                <a:spcPts val="300"/>
              </a:spcAft>
              <a:buFont typeface="Wingdings" pitchFamily="2" charset="2"/>
              <a:buChar char="Ø"/>
            </a:pPr>
            <a:r>
              <a:rPr lang="en-US" sz="1600" b="1" dirty="0">
                <a:latin typeface="Roboto" panose="02000000000000000000" pitchFamily="2" charset="0"/>
                <a:ea typeface="Roboto" panose="02000000000000000000" pitchFamily="2" charset="0"/>
              </a:rPr>
              <a:t>Inter-sectoral and comprehensive analysis </a:t>
            </a:r>
            <a:r>
              <a:rPr lang="en-US" sz="1600" dirty="0">
                <a:latin typeface="Roboto" panose="02000000000000000000" pitchFamily="2" charset="0"/>
                <a:ea typeface="Roboto" panose="02000000000000000000" pitchFamily="2" charset="0"/>
              </a:rPr>
              <a:t>of needs</a:t>
            </a:r>
          </a:p>
          <a:p>
            <a:pPr marL="742982" lvl="1">
              <a:spcBef>
                <a:spcPts val="300"/>
              </a:spcBef>
              <a:spcAft>
                <a:spcPts val="300"/>
              </a:spcAft>
              <a:buFont typeface="Wingdings" pitchFamily="2" charset="2"/>
              <a:buChar char="Ø"/>
            </a:pPr>
            <a:r>
              <a:rPr lang="en-US" sz="1600" b="1" dirty="0">
                <a:latin typeface="Roboto" panose="02000000000000000000" pitchFamily="2" charset="0"/>
                <a:ea typeface="Roboto" panose="02000000000000000000" pitchFamily="2" charset="0"/>
              </a:rPr>
              <a:t>Risk </a:t>
            </a:r>
            <a:r>
              <a:rPr lang="en-US" sz="1600" dirty="0">
                <a:latin typeface="Roboto" panose="02000000000000000000" pitchFamily="2" charset="0"/>
                <a:ea typeface="Roboto" panose="02000000000000000000" pitchFamily="2" charset="0"/>
              </a:rPr>
              <a:t>and</a:t>
            </a:r>
            <a:r>
              <a:rPr lang="en-US" sz="1600" b="1" dirty="0">
                <a:latin typeface="Roboto" panose="02000000000000000000" pitchFamily="2" charset="0"/>
                <a:ea typeface="Roboto" panose="02000000000000000000" pitchFamily="2" charset="0"/>
              </a:rPr>
              <a:t> vulnerability </a:t>
            </a:r>
            <a:r>
              <a:rPr lang="en-US" sz="1600" dirty="0">
                <a:latin typeface="Roboto" panose="02000000000000000000" pitchFamily="2" charset="0"/>
                <a:ea typeface="Roboto" panose="02000000000000000000" pitchFamily="2" charset="0"/>
              </a:rPr>
              <a:t>analysis</a:t>
            </a:r>
          </a:p>
          <a:p>
            <a:pPr marL="742982" lvl="1">
              <a:spcBef>
                <a:spcPts val="300"/>
              </a:spcBef>
              <a:spcAft>
                <a:spcPts val="300"/>
              </a:spcAft>
              <a:buFont typeface="Wingdings" pitchFamily="2" charset="2"/>
              <a:buChar char="Ø"/>
            </a:pPr>
            <a:r>
              <a:rPr lang="en-GB" sz="1600" b="1" dirty="0">
                <a:latin typeface="Roboto" panose="02000000000000000000" pitchFamily="2" charset="0"/>
                <a:ea typeface="Roboto" panose="02000000000000000000" pitchFamily="2" charset="0"/>
              </a:rPr>
              <a:t>People-centred</a:t>
            </a:r>
            <a:r>
              <a:rPr lang="en-US" sz="1600" b="1" dirty="0">
                <a:latin typeface="Roboto" panose="02000000000000000000" pitchFamily="2" charset="0"/>
                <a:ea typeface="Roboto" panose="02000000000000000000" pitchFamily="2" charset="0"/>
              </a:rPr>
              <a:t> analysis</a:t>
            </a:r>
          </a:p>
          <a:p>
            <a:pPr marL="742982" lvl="1">
              <a:spcBef>
                <a:spcPts val="300"/>
              </a:spcBef>
              <a:spcAft>
                <a:spcPts val="300"/>
              </a:spcAft>
              <a:buFont typeface="Wingdings" pitchFamily="2" charset="2"/>
              <a:buChar char="Ø"/>
            </a:pPr>
            <a:r>
              <a:rPr lang="en-US" sz="1600" dirty="0">
                <a:latin typeface="Roboto" panose="02000000000000000000" pitchFamily="2" charset="0"/>
                <a:ea typeface="Roboto" panose="02000000000000000000" pitchFamily="2" charset="0"/>
              </a:rPr>
              <a:t>Integration of </a:t>
            </a:r>
            <a:r>
              <a:rPr lang="en-US" sz="1600" b="1" dirty="0">
                <a:latin typeface="Roboto" panose="02000000000000000000" pitchFamily="2" charset="0"/>
                <a:ea typeface="Roboto" panose="02000000000000000000" pitchFamily="2" charset="0"/>
              </a:rPr>
              <a:t>affected people’s voice and own prior</a:t>
            </a:r>
            <a:r>
              <a:rPr lang="en-US" sz="1600" dirty="0">
                <a:latin typeface="Roboto" panose="02000000000000000000" pitchFamily="2" charset="0"/>
                <a:ea typeface="Roboto" panose="02000000000000000000" pitchFamily="2" charset="0"/>
              </a:rPr>
              <a:t>ities</a:t>
            </a:r>
          </a:p>
          <a:p>
            <a:pPr marL="742982" lvl="1">
              <a:spcBef>
                <a:spcPts val="300"/>
              </a:spcBef>
              <a:spcAft>
                <a:spcPts val="300"/>
              </a:spcAft>
              <a:buFont typeface="Wingdings" pitchFamily="2" charset="2"/>
              <a:buChar char="Ø"/>
            </a:pPr>
            <a:r>
              <a:rPr lang="en-US" sz="1600" b="1" dirty="0">
                <a:latin typeface="Roboto" panose="02000000000000000000" pitchFamily="2" charset="0"/>
                <a:ea typeface="Roboto" panose="02000000000000000000" pitchFamily="2" charset="0"/>
              </a:rPr>
              <a:t>Localization</a:t>
            </a:r>
            <a:r>
              <a:rPr lang="en-US" sz="1600" dirty="0">
                <a:latin typeface="Roboto" panose="02000000000000000000" pitchFamily="2" charset="0"/>
                <a:ea typeface="Roboto" panose="02000000000000000000" pitchFamily="2" charset="0"/>
              </a:rPr>
              <a:t> of response</a:t>
            </a:r>
          </a:p>
          <a:p>
            <a:pPr marL="742982" lvl="1">
              <a:spcBef>
                <a:spcPts val="300"/>
              </a:spcBef>
              <a:spcAft>
                <a:spcPts val="300"/>
              </a:spcAft>
              <a:buFont typeface="Wingdings" pitchFamily="2" charset="2"/>
              <a:buChar char="Ø"/>
            </a:pPr>
            <a:r>
              <a:rPr lang="en-US" sz="1600" b="1" dirty="0">
                <a:latin typeface="Roboto" panose="02000000000000000000" pitchFamily="2" charset="0"/>
                <a:ea typeface="Roboto" panose="02000000000000000000" pitchFamily="2" charset="0"/>
              </a:rPr>
              <a:t>Inter-sectoral analysis </a:t>
            </a:r>
            <a:r>
              <a:rPr lang="en-US" sz="1600" dirty="0">
                <a:latin typeface="Roboto" panose="02000000000000000000" pitchFamily="2" charset="0"/>
                <a:ea typeface="Roboto" panose="02000000000000000000" pitchFamily="2" charset="0"/>
              </a:rPr>
              <a:t>of response options</a:t>
            </a:r>
          </a:p>
          <a:p>
            <a:pPr marL="742982" lvl="1">
              <a:spcBef>
                <a:spcPts val="300"/>
              </a:spcBef>
              <a:spcAft>
                <a:spcPts val="300"/>
              </a:spcAft>
              <a:buFont typeface="Wingdings" pitchFamily="2" charset="2"/>
              <a:buChar char="Ø"/>
            </a:pPr>
            <a:r>
              <a:rPr lang="en-US" sz="1600" b="1" dirty="0">
                <a:latin typeface="Roboto" panose="02000000000000000000" pitchFamily="2" charset="0"/>
                <a:ea typeface="Roboto" panose="02000000000000000000" pitchFamily="2" charset="0"/>
              </a:rPr>
              <a:t>Prioritization of respons</a:t>
            </a:r>
            <a:r>
              <a:rPr lang="en-US" sz="1600" dirty="0">
                <a:latin typeface="Roboto" panose="02000000000000000000" pitchFamily="2" charset="0"/>
                <a:ea typeface="Roboto" panose="02000000000000000000" pitchFamily="2" charset="0"/>
              </a:rPr>
              <a:t>e based on </a:t>
            </a:r>
            <a:r>
              <a:rPr lang="en-US" sz="1600" b="1" dirty="0">
                <a:latin typeface="Roboto" panose="02000000000000000000" pitchFamily="2" charset="0"/>
                <a:ea typeface="Roboto" panose="02000000000000000000" pitchFamily="2" charset="0"/>
              </a:rPr>
              <a:t>intended humanitarian outcomes</a:t>
            </a:r>
          </a:p>
          <a:p>
            <a:pPr marL="742982" lvl="1">
              <a:spcBef>
                <a:spcPts val="300"/>
              </a:spcBef>
              <a:spcAft>
                <a:spcPts val="300"/>
              </a:spcAft>
              <a:buFont typeface="Wingdings" pitchFamily="2" charset="2"/>
              <a:buChar char="Ø"/>
            </a:pPr>
            <a:r>
              <a:rPr lang="en-US" sz="1600" dirty="0">
                <a:latin typeface="Roboto" panose="02000000000000000000" pitchFamily="2" charset="0"/>
                <a:ea typeface="Roboto" panose="02000000000000000000" pitchFamily="2" charset="0"/>
              </a:rPr>
              <a:t>Systematic consideration of options for </a:t>
            </a:r>
            <a:r>
              <a:rPr lang="en-US" sz="1600" b="1" dirty="0">
                <a:latin typeface="Roboto" panose="02000000000000000000" pitchFamily="2" charset="0"/>
                <a:ea typeface="Roboto" panose="02000000000000000000" pitchFamily="2" charset="0"/>
              </a:rPr>
              <a:t>cash transfer programming </a:t>
            </a:r>
            <a:r>
              <a:rPr lang="en-US" sz="1600" dirty="0">
                <a:latin typeface="Roboto" panose="02000000000000000000" pitchFamily="2" charset="0"/>
                <a:ea typeface="Roboto" panose="02000000000000000000" pitchFamily="2" charset="0"/>
              </a:rPr>
              <a:t>and other response modalities</a:t>
            </a:r>
          </a:p>
          <a:p>
            <a:pPr marL="742982" lvl="1">
              <a:spcBef>
                <a:spcPts val="300"/>
              </a:spcBef>
              <a:spcAft>
                <a:spcPts val="300"/>
              </a:spcAft>
              <a:buFont typeface="Wingdings" pitchFamily="2" charset="2"/>
              <a:buChar char="Ø"/>
            </a:pPr>
            <a:r>
              <a:rPr lang="en-US" sz="1600" b="1" dirty="0">
                <a:latin typeface="Roboto" panose="02000000000000000000" pitchFamily="2" charset="0"/>
                <a:ea typeface="Roboto" panose="02000000000000000000" pitchFamily="2" charset="0"/>
              </a:rPr>
              <a:t>Humanitarian-Development Nexus</a:t>
            </a:r>
          </a:p>
          <a:p>
            <a:endParaRPr lang="en-US" dirty="0"/>
          </a:p>
        </p:txBody>
      </p:sp>
    </p:spTree>
    <p:extLst>
      <p:ext uri="{BB962C8B-B14F-4D97-AF65-F5344CB8AC3E}">
        <p14:creationId xmlns:p14="http://schemas.microsoft.com/office/powerpoint/2010/main" val="301302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7045C70-E8EF-47EB-A5A7-48C8855176EA}"/>
              </a:ext>
            </a:extLst>
          </p:cNvPr>
          <p:cNvGraphicFramePr>
            <a:graphicFrameLocks noGrp="1"/>
          </p:cNvGraphicFramePr>
          <p:nvPr>
            <p:ph idx="1"/>
            <p:extLst>
              <p:ext uri="{D42A27DB-BD31-4B8C-83A1-F6EECF244321}">
                <p14:modId xmlns:p14="http://schemas.microsoft.com/office/powerpoint/2010/main" val="33030405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4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13528-FDDA-B74D-A405-08A48F71B1AF}"/>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32931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4">
            <a:extLst>
              <a:ext uri="{FF2B5EF4-FFF2-40B4-BE49-F238E27FC236}">
                <a16:creationId xmlns:a16="http://schemas.microsoft.com/office/drawing/2014/main" id="{7EB233A5-DAA6-6146-971A-5307286FDBE5}"/>
              </a:ext>
            </a:extLst>
          </p:cNvPr>
          <p:cNvSpPr>
            <a:spLocks noGrp="1"/>
          </p:cNvSpPr>
          <p:nvPr>
            <p:ph type="title"/>
          </p:nvPr>
        </p:nvSpPr>
        <p:spPr>
          <a:xfrm>
            <a:off x="960120" y="434101"/>
            <a:ext cx="10279971" cy="1362042"/>
          </a:xfrm>
        </p:spPr>
        <p:txBody>
          <a:bodyPr anchor="b">
            <a:normAutofit fontScale="90000"/>
          </a:bodyPr>
          <a:lstStyle/>
          <a:p>
            <a:r>
              <a:rPr lang="en-US" sz="4800" b="1" dirty="0">
                <a:solidFill>
                  <a:srgbClr val="00B050"/>
                </a:solidFill>
              </a:rPr>
              <a:t>	PBR Indicators for improving Humanitarian Coordination</a:t>
            </a:r>
          </a:p>
        </p:txBody>
      </p:sp>
      <p:sp>
        <p:nvSpPr>
          <p:cNvPr id="14" name="Rectangle 13">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F69A61C4-320C-4241-BC65-D1425313F823}"/>
              </a:ext>
            </a:extLst>
          </p:cNvPr>
          <p:cNvGraphicFramePr>
            <a:graphicFrameLocks noGrp="1"/>
          </p:cNvGraphicFramePr>
          <p:nvPr>
            <p:ph idx="1"/>
            <p:extLst>
              <p:ext uri="{D42A27DB-BD31-4B8C-83A1-F6EECF244321}">
                <p14:modId xmlns:p14="http://schemas.microsoft.com/office/powerpoint/2010/main" val="2754777700"/>
              </p:ext>
            </p:extLst>
          </p:nvPr>
        </p:nvGraphicFramePr>
        <p:xfrm>
          <a:off x="592667" y="2285998"/>
          <a:ext cx="11159065" cy="4402462"/>
        </p:xfrm>
        <a:graphic>
          <a:graphicData uri="http://schemas.openxmlformats.org/drawingml/2006/table">
            <a:tbl>
              <a:tblPr>
                <a:tableStyleId>{8799B23B-EC83-4686-B30A-512413B5E67A}</a:tableStyleId>
              </a:tblPr>
              <a:tblGrid>
                <a:gridCol w="11159065">
                  <a:extLst>
                    <a:ext uri="{9D8B030D-6E8A-4147-A177-3AD203B41FA5}">
                      <a16:colId xmlns:a16="http://schemas.microsoft.com/office/drawing/2014/main" val="4187280853"/>
                    </a:ext>
                  </a:extLst>
                </a:gridCol>
              </a:tblGrid>
              <a:tr h="4131735">
                <a:tc>
                  <a:txBody>
                    <a:bodyPr/>
                    <a:lstStyle/>
                    <a:p>
                      <a:pPr marL="457200" indent="-457200" algn="l" fontAlgn="t">
                        <a:buAutoNum type="arabicPeriod"/>
                      </a:pPr>
                      <a:r>
                        <a:rPr lang="en-US" sz="2400" u="none" strike="noStrike" dirty="0">
                          <a:effectLst/>
                        </a:rPr>
                        <a:t>High quality </a:t>
                      </a:r>
                      <a:r>
                        <a:rPr lang="en-US" sz="2400" b="1" u="none" strike="noStrike" dirty="0">
                          <a:solidFill>
                            <a:srgbClr val="00B050"/>
                          </a:solidFill>
                          <a:effectLst/>
                        </a:rPr>
                        <a:t>joint impartial and timely needs assessments.</a:t>
                      </a:r>
                    </a:p>
                    <a:p>
                      <a:pPr marL="457200" indent="-457200" algn="l" fontAlgn="t">
                        <a:buAutoNum type="arabicPeriod"/>
                      </a:pPr>
                      <a:r>
                        <a:rPr lang="en-US" sz="2400" u="none" strike="noStrike" dirty="0">
                          <a:effectLst/>
                        </a:rPr>
                        <a:t>Increase the </a:t>
                      </a:r>
                      <a:r>
                        <a:rPr lang="en-US" sz="2400" b="1" u="none" strike="noStrike" dirty="0">
                          <a:solidFill>
                            <a:srgbClr val="00B050"/>
                          </a:solidFill>
                          <a:effectLst/>
                        </a:rPr>
                        <a:t>use and coordination of cash-based programming </a:t>
                      </a:r>
                      <a:r>
                        <a:rPr lang="en-US" sz="2400" u="none" strike="noStrike" dirty="0">
                          <a:effectLst/>
                        </a:rPr>
                        <a:t>to deliver more efficient and effective responses.</a:t>
                      </a:r>
                    </a:p>
                    <a:p>
                      <a:pPr marL="457200" indent="-457200" algn="l" fontAlgn="t">
                        <a:buAutoNum type="arabicPeriod"/>
                      </a:pPr>
                      <a:r>
                        <a:rPr lang="en-US" sz="2400" b="1" u="none" strike="noStrike" dirty="0">
                          <a:solidFill>
                            <a:srgbClr val="00B050"/>
                          </a:solidFill>
                          <a:effectLst/>
                        </a:rPr>
                        <a:t>Manage risk more effectively</a:t>
                      </a:r>
                      <a:r>
                        <a:rPr lang="en-US" sz="2400" u="none" strike="noStrike" dirty="0">
                          <a:effectLst/>
                        </a:rPr>
                        <a:t>, using risk analysis to target investment in emergency preparedness in high-risk countries and respond faster and better</a:t>
                      </a:r>
                    </a:p>
                    <a:p>
                      <a:pPr marL="457200" indent="-457200" algn="l" fontAlgn="t">
                        <a:buAutoNum type="arabicPeriod"/>
                      </a:pPr>
                      <a:r>
                        <a:rPr lang="en-US" sz="2400" b="0" u="none" strike="noStrike" dirty="0">
                          <a:solidFill>
                            <a:schemeClr val="tx1"/>
                          </a:solidFill>
                          <a:effectLst/>
                        </a:rPr>
                        <a:t>In protracted crises a common, multi-year and comprehensive response plan draws on the expertise of humanitarian &amp; development actors.</a:t>
                      </a:r>
                    </a:p>
                    <a:p>
                      <a:pPr marL="457200" indent="-457200" algn="l" fontAlgn="t">
                        <a:buAutoNum type="arabicPeriod"/>
                      </a:pPr>
                      <a:r>
                        <a:rPr lang="en-US" sz="2400" b="0" u="none" strike="noStrike" dirty="0">
                          <a:solidFill>
                            <a:schemeClr val="tx1"/>
                          </a:solidFill>
                          <a:effectLst/>
                        </a:rPr>
                        <a:t>Role-model transparency on financing and operations.</a:t>
                      </a:r>
                    </a:p>
                    <a:p>
                      <a:pPr marL="457200" indent="-457200" algn="l" fontAlgn="t">
                        <a:buAutoNum type="arabicPeriod"/>
                      </a:pPr>
                      <a:r>
                        <a:rPr lang="en-US" sz="2400" u="none" strike="noStrike" dirty="0">
                          <a:effectLst/>
                        </a:rPr>
                        <a:t>Focus on the </a:t>
                      </a:r>
                      <a:r>
                        <a:rPr lang="en-US" sz="2400" b="1" u="none" strike="noStrike" dirty="0">
                          <a:solidFill>
                            <a:srgbClr val="00B050"/>
                          </a:solidFill>
                          <a:effectLst/>
                        </a:rPr>
                        <a:t>protection risks of vulnerable people in assessment, planning and response </a:t>
                      </a:r>
                      <a:endParaRPr lang="en-US" sz="2400" u="none" strike="noStrike" dirty="0">
                        <a:effectLst/>
                      </a:endParaRPr>
                    </a:p>
                    <a:p>
                      <a:pPr marL="457200" indent="-457200" algn="l" fontAlgn="t">
                        <a:buAutoNum type="arabicPeriod"/>
                      </a:pPr>
                      <a:r>
                        <a:rPr lang="en-US" sz="2400" b="1" u="none" strike="noStrike" dirty="0">
                          <a:solidFill>
                            <a:srgbClr val="00B050"/>
                          </a:solidFill>
                          <a:effectLst/>
                        </a:rPr>
                        <a:t>Increase the accountability of humanitarian action </a:t>
                      </a:r>
                      <a:r>
                        <a:rPr lang="en-US" sz="2400" u="none" strike="noStrike" dirty="0">
                          <a:effectLst/>
                        </a:rPr>
                        <a:t>by communicating with and seeking feedback from affected population.</a:t>
                      </a:r>
                    </a:p>
                  </a:txBody>
                  <a:tcPr marL="13424" marR="13424" marT="13342" marB="0"/>
                </a:tc>
                <a:extLst>
                  <a:ext uri="{0D108BD9-81ED-4DB2-BD59-A6C34878D82A}">
                    <a16:rowId xmlns:a16="http://schemas.microsoft.com/office/drawing/2014/main" val="3089359762"/>
                  </a:ext>
                </a:extLst>
              </a:tr>
            </a:tbl>
          </a:graphicData>
        </a:graphic>
      </p:graphicFrame>
    </p:spTree>
    <p:extLst>
      <p:ext uri="{BB962C8B-B14F-4D97-AF65-F5344CB8AC3E}">
        <p14:creationId xmlns:p14="http://schemas.microsoft.com/office/powerpoint/2010/main" val="1112255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8D52D8-AF6B-A544-9FE0-935EACF5ED07}"/>
              </a:ext>
            </a:extLst>
          </p:cNvPr>
          <p:cNvSpPr>
            <a:spLocks noGrp="1"/>
          </p:cNvSpPr>
          <p:nvPr>
            <p:ph idx="1"/>
          </p:nvPr>
        </p:nvSpPr>
        <p:spPr>
          <a:xfrm>
            <a:off x="643468" y="694267"/>
            <a:ext cx="3363974" cy="5359399"/>
          </a:xfrm>
        </p:spPr>
        <p:txBody>
          <a:bodyPr>
            <a:normAutofit/>
          </a:bodyPr>
          <a:lstStyle/>
          <a:p>
            <a:pPr marL="0" indent="0" algn="ctr">
              <a:buNone/>
            </a:pPr>
            <a:r>
              <a:rPr lang="en-US" sz="3600" b="1" dirty="0">
                <a:solidFill>
                  <a:srgbClr val="FF0000"/>
                </a:solidFill>
              </a:rPr>
              <a:t>DONOR FUNDING FOR HRPs WILL BE DIRECTLY LINKED TO THE QUALITY OF THE NEEDS ANALYSIS AND PLANNING </a:t>
            </a:r>
          </a:p>
        </p:txBody>
      </p:sp>
      <p:pic>
        <p:nvPicPr>
          <p:cNvPr id="4" name="Picture 3">
            <a:extLst>
              <a:ext uri="{FF2B5EF4-FFF2-40B4-BE49-F238E27FC236}">
                <a16:creationId xmlns:a16="http://schemas.microsoft.com/office/drawing/2014/main" id="{1DDA985C-325E-C445-9E3C-08E126DC25B6}"/>
              </a:ext>
            </a:extLst>
          </p:cNvPr>
          <p:cNvPicPr>
            <a:picLocks noChangeAspect="1"/>
          </p:cNvPicPr>
          <p:nvPr/>
        </p:nvPicPr>
        <p:blipFill>
          <a:blip r:embed="rId3"/>
          <a:stretch>
            <a:fillRect/>
          </a:stretch>
        </p:blipFill>
        <p:spPr>
          <a:xfrm>
            <a:off x="5297763" y="1141679"/>
            <a:ext cx="6250769" cy="4413774"/>
          </a:xfrm>
          <a:prstGeom prst="rect">
            <a:avLst/>
          </a:prstGeom>
          <a:ln w="76200">
            <a:solidFill>
              <a:srgbClr val="FF0000"/>
            </a:solidFill>
          </a:ln>
        </p:spPr>
      </p:pic>
    </p:spTree>
    <p:extLst>
      <p:ext uri="{BB962C8B-B14F-4D97-AF65-F5344CB8AC3E}">
        <p14:creationId xmlns:p14="http://schemas.microsoft.com/office/powerpoint/2010/main" val="61567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E96C-D6F3-E24A-8CB9-A9076F112E3A}"/>
              </a:ext>
            </a:extLst>
          </p:cNvPr>
          <p:cNvSpPr>
            <a:spLocks noGrp="1"/>
          </p:cNvSpPr>
          <p:nvPr>
            <p:ph type="title"/>
          </p:nvPr>
        </p:nvSpPr>
        <p:spPr/>
        <p:txBody>
          <a:bodyPr/>
          <a:lstStyle/>
          <a:p>
            <a:r>
              <a:rPr lang="en-US" b="1" dirty="0">
                <a:solidFill>
                  <a:srgbClr val="00B050"/>
                </a:solidFill>
              </a:rPr>
              <a:t>Asks</a:t>
            </a:r>
          </a:p>
        </p:txBody>
      </p:sp>
      <p:sp>
        <p:nvSpPr>
          <p:cNvPr id="3" name="Content Placeholder 2">
            <a:extLst>
              <a:ext uri="{FF2B5EF4-FFF2-40B4-BE49-F238E27FC236}">
                <a16:creationId xmlns:a16="http://schemas.microsoft.com/office/drawing/2014/main" id="{361135C2-191A-3A40-BC5B-095851549D46}"/>
              </a:ext>
            </a:extLst>
          </p:cNvPr>
          <p:cNvSpPr>
            <a:spLocks noGrp="1"/>
          </p:cNvSpPr>
          <p:nvPr>
            <p:ph idx="1"/>
          </p:nvPr>
        </p:nvSpPr>
        <p:spPr/>
        <p:txBody>
          <a:bodyPr/>
          <a:lstStyle/>
          <a:p>
            <a:pPr>
              <a:buFontTx/>
              <a:buChar char="-"/>
            </a:pPr>
            <a:r>
              <a:rPr lang="en-US" dirty="0"/>
              <a:t>Countries to share there respective 2020 HPC </a:t>
            </a:r>
            <a:r>
              <a:rPr lang="en-US"/>
              <a:t>Timelines with GNC Help Desk</a:t>
            </a:r>
            <a:endParaRPr lang="en-US" dirty="0"/>
          </a:p>
          <a:p>
            <a:pPr>
              <a:buFontTx/>
              <a:buChar char="-"/>
            </a:pPr>
            <a:r>
              <a:rPr lang="en-US" dirty="0"/>
              <a:t>Share drafts of developed HNOs and HRP to GNC Coordination Hep Desk for review before final submission.</a:t>
            </a:r>
          </a:p>
          <a:p>
            <a:pPr>
              <a:buFontTx/>
              <a:buChar char="-"/>
            </a:pPr>
            <a:r>
              <a:rPr lang="en-US" dirty="0"/>
              <a:t>Reach out to GNC Help Desk, in Country OCHA Focal Points and GNC thematic Focal persons for technical support on HPC</a:t>
            </a:r>
          </a:p>
          <a:p>
            <a:pPr>
              <a:buFontTx/>
              <a:buChar char="-"/>
            </a:pPr>
            <a:endParaRPr lang="en-US" dirty="0"/>
          </a:p>
        </p:txBody>
      </p:sp>
    </p:spTree>
    <p:extLst>
      <p:ext uri="{BB962C8B-B14F-4D97-AF65-F5344CB8AC3E}">
        <p14:creationId xmlns:p14="http://schemas.microsoft.com/office/powerpoint/2010/main" val="3066040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B213EC-7BBB-1147-9118-AB691D08F892}"/>
              </a:ext>
            </a:extLst>
          </p:cNvPr>
          <p:cNvPicPr>
            <a:picLocks noGrp="1" noChangeAspect="1"/>
          </p:cNvPicPr>
          <p:nvPr>
            <p:ph idx="1"/>
          </p:nvPr>
        </p:nvPicPr>
        <p:blipFill rotWithShape="1">
          <a:blip r:embed="rId3"/>
          <a:srcRect b="25000"/>
          <a:stretch/>
        </p:blipFill>
        <p:spPr>
          <a:xfrm>
            <a:off x="20" y="10"/>
            <a:ext cx="12191980" cy="6857990"/>
          </a:xfrm>
          <a:prstGeom prst="rect">
            <a:avLst/>
          </a:prstGeom>
        </p:spPr>
      </p:pic>
    </p:spTree>
    <p:extLst>
      <p:ext uri="{BB962C8B-B14F-4D97-AF65-F5344CB8AC3E}">
        <p14:creationId xmlns:p14="http://schemas.microsoft.com/office/powerpoint/2010/main" val="192765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6C3B58-796E-6B44-A535-392CB6D6D283}"/>
              </a:ext>
            </a:extLst>
          </p:cNvPr>
          <p:cNvSpPr>
            <a:spLocks noGrp="1"/>
          </p:cNvSpPr>
          <p:nvPr>
            <p:ph type="title"/>
          </p:nvPr>
        </p:nvSpPr>
        <p:spPr>
          <a:xfrm>
            <a:off x="838200" y="811161"/>
            <a:ext cx="3335594" cy="5403370"/>
          </a:xfrm>
          <a:solidFill>
            <a:schemeClr val="bg1"/>
          </a:solidFill>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What is new in the Enhanced HPC?</a:t>
            </a:r>
          </a:p>
        </p:txBody>
      </p:sp>
      <p:sp>
        <p:nvSpPr>
          <p:cNvPr id="15"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Content Placeholder 2">
            <a:extLst>
              <a:ext uri="{FF2B5EF4-FFF2-40B4-BE49-F238E27FC236}">
                <a16:creationId xmlns:a16="http://schemas.microsoft.com/office/drawing/2014/main" id="{D4E346BD-D308-4991-A31C-2D45F81173EA}"/>
              </a:ext>
            </a:extLst>
          </p:cNvPr>
          <p:cNvGraphicFramePr>
            <a:graphicFrameLocks noGrp="1"/>
          </p:cNvGraphicFramePr>
          <p:nvPr>
            <p:ph idx="1"/>
            <p:extLst>
              <p:ext uri="{D42A27DB-BD31-4B8C-83A1-F6EECF244321}">
                <p14:modId xmlns:p14="http://schemas.microsoft.com/office/powerpoint/2010/main" val="620454562"/>
              </p:ext>
            </p:extLst>
          </p:nvPr>
        </p:nvGraphicFramePr>
        <p:xfrm>
          <a:off x="5011994" y="268942"/>
          <a:ext cx="6946924" cy="5755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44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154BF0-84AF-064F-A551-8BC23FA42CB4}"/>
              </a:ext>
            </a:extLst>
          </p:cNvPr>
          <p:cNvPicPr>
            <a:picLocks noChangeAspect="1"/>
          </p:cNvPicPr>
          <p:nvPr/>
        </p:nvPicPr>
        <p:blipFill rotWithShape="1">
          <a:blip r:embed="rId3"/>
          <a:srcRect r="444"/>
          <a:stretch/>
        </p:blipFill>
        <p:spPr>
          <a:xfrm>
            <a:off x="451558" y="254000"/>
            <a:ext cx="11520309" cy="6480175"/>
          </a:xfrm>
          <a:prstGeom prst="rect">
            <a:avLst/>
          </a:prstGeom>
          <a:ln w="76200">
            <a:solidFill>
              <a:srgbClr val="0070C0"/>
            </a:solidFill>
          </a:ln>
        </p:spPr>
      </p:pic>
    </p:spTree>
    <p:extLst>
      <p:ext uri="{BB962C8B-B14F-4D97-AF65-F5344CB8AC3E}">
        <p14:creationId xmlns:p14="http://schemas.microsoft.com/office/powerpoint/2010/main" val="129289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E9400E-1DB9-4A44-B4F7-FD5A612D9E23}"/>
              </a:ext>
            </a:extLst>
          </p:cNvPr>
          <p:cNvPicPr>
            <a:picLocks noChangeAspect="1"/>
          </p:cNvPicPr>
          <p:nvPr/>
        </p:nvPicPr>
        <p:blipFill rotWithShape="1">
          <a:blip r:embed="rId3"/>
          <a:srcRect b="881"/>
          <a:stretch/>
        </p:blipFill>
        <p:spPr>
          <a:xfrm>
            <a:off x="210728" y="118532"/>
            <a:ext cx="11981272" cy="6739467"/>
          </a:xfrm>
          <a:prstGeom prst="rect">
            <a:avLst/>
          </a:prstGeom>
        </p:spPr>
      </p:pic>
    </p:spTree>
    <p:extLst>
      <p:ext uri="{BB962C8B-B14F-4D97-AF65-F5344CB8AC3E}">
        <p14:creationId xmlns:p14="http://schemas.microsoft.com/office/powerpoint/2010/main" val="209721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A485527-391B-324A-9E8B-E9B484475326}"/>
              </a:ext>
            </a:extLst>
          </p:cNvPr>
          <p:cNvPicPr>
            <a:picLocks noGrp="1" noChangeAspect="1"/>
          </p:cNvPicPr>
          <p:nvPr>
            <p:ph idx="1"/>
          </p:nvPr>
        </p:nvPicPr>
        <p:blipFill rotWithShape="1">
          <a:blip r:embed="rId3"/>
          <a:srcRect r="888" b="-1"/>
          <a:stretch/>
        </p:blipFill>
        <p:spPr>
          <a:xfrm>
            <a:off x="20" y="10"/>
            <a:ext cx="12191980" cy="6857990"/>
          </a:xfrm>
          <a:prstGeom prst="rect">
            <a:avLst/>
          </a:prstGeom>
        </p:spPr>
      </p:pic>
    </p:spTree>
    <p:extLst>
      <p:ext uri="{BB962C8B-B14F-4D97-AF65-F5344CB8AC3E}">
        <p14:creationId xmlns:p14="http://schemas.microsoft.com/office/powerpoint/2010/main" val="75615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C90EB-9FB4-334E-AF64-2D311D797CBD}"/>
              </a:ext>
            </a:extLst>
          </p:cNvPr>
          <p:cNvPicPr>
            <a:picLocks noChangeAspect="1"/>
          </p:cNvPicPr>
          <p:nvPr/>
        </p:nvPicPr>
        <p:blipFill rotWithShape="1">
          <a:blip r:embed="rId3"/>
          <a:srcRect r="444"/>
          <a:stretch/>
        </p:blipFill>
        <p:spPr>
          <a:xfrm>
            <a:off x="20" y="10"/>
            <a:ext cx="12191980" cy="6857990"/>
          </a:xfrm>
          <a:prstGeom prst="rect">
            <a:avLst/>
          </a:prstGeom>
        </p:spPr>
      </p:pic>
    </p:spTree>
    <p:extLst>
      <p:ext uri="{BB962C8B-B14F-4D97-AF65-F5344CB8AC3E}">
        <p14:creationId xmlns:p14="http://schemas.microsoft.com/office/powerpoint/2010/main" val="296420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E17AB3D-E11E-634D-94D7-B4AE34CA3F2B}"/>
              </a:ext>
            </a:extLst>
          </p:cNvPr>
          <p:cNvPicPr>
            <a:picLocks noGrp="1" noChangeAspect="1"/>
          </p:cNvPicPr>
          <p:nvPr>
            <p:ph idx="1"/>
          </p:nvPr>
        </p:nvPicPr>
        <p:blipFill>
          <a:blip r:embed="rId3"/>
          <a:stretch>
            <a:fillRect/>
          </a:stretch>
        </p:blipFill>
        <p:spPr>
          <a:xfrm>
            <a:off x="1875494" y="643467"/>
            <a:ext cx="8441011" cy="5571066"/>
          </a:xfrm>
          <a:prstGeom prst="rect">
            <a:avLst/>
          </a:prstGeom>
        </p:spPr>
      </p:pic>
    </p:spTree>
    <p:extLst>
      <p:ext uri="{BB962C8B-B14F-4D97-AF65-F5344CB8AC3E}">
        <p14:creationId xmlns:p14="http://schemas.microsoft.com/office/powerpoint/2010/main" val="4190763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3" ma:contentTypeDescription="" ma:contentTypeScope="" ma:versionID="395ddac05b61b6f15a331cb2bfbf9998">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d65fe1726b7670b5f91e5a4e5c3fcdd1"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_dlc_DocId xmlns="5858627f-d058-4b92-9b52-677b5fd7d454">EMOPSGCCU-1435067120-27797</_dlc_DocId>
    <TaxCatchAll xmlns="ca283e0b-db31-4043-a2ef-b80661bf084a">
      <Value>3</Value>
    </TaxCatchAll>
    <_dlc_DocIdUrl xmlns="5858627f-d058-4b92-9b52-677b5fd7d454">
      <Url>https://unicef.sharepoint.com/teams/EMOPS-GCCU/_layouts/15/DocIdRedir.aspx?ID=EMOPSGCCU-1435067120-27797</Url>
      <Description>EMOPSGCCU-1435067120-27797</Description>
    </_dlc_DocIdUrl>
    <ContentLanguage xmlns="ca283e0b-db31-4043-a2ef-b80661bf084a">English</ContentLanguage>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documentManagement>
</p:propertie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F1580634-F280-4400-A606-6FB8CC634D36}"/>
</file>

<file path=customXml/itemProps2.xml><?xml version="1.0" encoding="utf-8"?>
<ds:datastoreItem xmlns:ds="http://schemas.openxmlformats.org/officeDocument/2006/customXml" ds:itemID="{D727986A-DD0E-42DA-B906-773D5E9222D6}"/>
</file>

<file path=customXml/itemProps3.xml><?xml version="1.0" encoding="utf-8"?>
<ds:datastoreItem xmlns:ds="http://schemas.openxmlformats.org/officeDocument/2006/customXml" ds:itemID="{A0BC59E0-2871-454F-AE11-9E81BB7DFF2C}"/>
</file>

<file path=customXml/itemProps4.xml><?xml version="1.0" encoding="utf-8"?>
<ds:datastoreItem xmlns:ds="http://schemas.openxmlformats.org/officeDocument/2006/customXml" ds:itemID="{8022BAC2-D4BE-498A-B7CF-698A829D3F31}"/>
</file>

<file path=customXml/itemProps5.xml><?xml version="1.0" encoding="utf-8"?>
<ds:datastoreItem xmlns:ds="http://schemas.openxmlformats.org/officeDocument/2006/customXml" ds:itemID="{8258F2E5-18BA-401B-9D98-722396CC5F16}"/>
</file>

<file path=customXml/itemProps6.xml><?xml version="1.0" encoding="utf-8"?>
<ds:datastoreItem xmlns:ds="http://schemas.openxmlformats.org/officeDocument/2006/customXml" ds:itemID="{04A9B727-63EB-4A3F-9776-FCAE9C907D7F}"/>
</file>

<file path=docProps/app.xml><?xml version="1.0" encoding="utf-8"?>
<Properties xmlns="http://schemas.openxmlformats.org/officeDocument/2006/extended-properties" xmlns:vt="http://schemas.openxmlformats.org/officeDocument/2006/docPropsVTypes">
  <Template>Integral</Template>
  <TotalTime>14879</TotalTime>
  <Words>2712</Words>
  <Application>Microsoft Macintosh PowerPoint</Application>
  <PresentationFormat>Widescreen</PresentationFormat>
  <Paragraphs>235</Paragraphs>
  <Slides>35</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Noto Sans Symbols</vt:lpstr>
      <vt:lpstr>Roboto</vt:lpstr>
      <vt:lpstr>Arial</vt:lpstr>
      <vt:lpstr>Britannic Bold</vt:lpstr>
      <vt:lpstr>Calibri</vt:lpstr>
      <vt:lpstr>Wingdings</vt:lpstr>
      <vt:lpstr>Office Theme</vt:lpstr>
      <vt:lpstr>PowerPoint Presentation</vt:lpstr>
      <vt:lpstr>PowerPoint Presentation</vt:lpstr>
      <vt:lpstr>What does the HPC Revision Aim to Achieve?</vt:lpstr>
      <vt:lpstr>What is new in the Enhanced HPC?</vt:lpstr>
      <vt:lpstr>PowerPoint Presentation</vt:lpstr>
      <vt:lpstr>PowerPoint Presentation</vt:lpstr>
      <vt:lpstr>PowerPoint Presentation</vt:lpstr>
      <vt:lpstr>PowerPoint Presentation</vt:lpstr>
      <vt:lpstr>PowerPoint Presentation</vt:lpstr>
      <vt:lpstr>PowerPoint Presentation</vt:lpstr>
      <vt:lpstr> CHANGES IN ENHANCED  HPC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INTEGRATION OF DISABILITY IN HUMANITARIAN NEEDS OVERVIEWS </vt:lpstr>
      <vt:lpstr>INTEGRATING PROTECTION IN HNOS AND HRPS  </vt:lpstr>
      <vt:lpstr>Protection-Quick Definitions</vt:lpstr>
      <vt:lpstr>PowerPoint Presentation</vt:lpstr>
      <vt:lpstr>PowerPoint Presentation</vt:lpstr>
      <vt:lpstr>PowerPoint Presentation</vt:lpstr>
      <vt:lpstr>Recommendations for integrating AAP in MSNAs or assessments informing HNOs</vt:lpstr>
      <vt:lpstr>PowerPoint Presentation</vt:lpstr>
      <vt:lpstr>PowerPoint Presentation</vt:lpstr>
      <vt:lpstr> PBR Indicators for improving Humanitarian Coordination</vt:lpstr>
      <vt:lpstr>PowerPoint Presentation</vt:lpstr>
      <vt:lpstr>Asks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Knowledge Management project</dc:title>
  <dc:creator>Valerie Gatchell</dc:creator>
  <cp:lastModifiedBy>Abigael Nyukuri</cp:lastModifiedBy>
  <cp:revision>278</cp:revision>
  <cp:lastPrinted>2019-07-30T05:28:34Z</cp:lastPrinted>
  <dcterms:created xsi:type="dcterms:W3CDTF">2015-10-13T18:47:22Z</dcterms:created>
  <dcterms:modified xsi:type="dcterms:W3CDTF">2019-07-30T10:56:02Z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_dlc_DocIdItemGuid">
    <vt:lpwstr>aa499d42-3121-445d-9d20-e6d1f31a811e</vt:lpwstr>
  </property>
  <property fmtid="{D5CDD505-2E9C-101B-9397-08002B2CF9AE}" pid="5" name="TaxKeyword">
    <vt:lpwstr/>
  </property>
</Properties>
</file>