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5.xml" ContentType="application/vnd.openxmlformats-officedocument.customXmlProperties+xml"/>
  <Override PartName="/customXml/itemProps4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6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1839" r:id="rId3"/>
    <p:sldId id="1864" r:id="rId4"/>
    <p:sldId id="1859" r:id="rId5"/>
    <p:sldId id="1852" r:id="rId6"/>
    <p:sldId id="1856" r:id="rId7"/>
    <p:sldId id="1857" r:id="rId8"/>
    <p:sldId id="1850" r:id="rId9"/>
    <p:sldId id="1858" r:id="rId10"/>
    <p:sldId id="1844" r:id="rId11"/>
    <p:sldId id="1855" r:id="rId12"/>
    <p:sldId id="1860" r:id="rId13"/>
    <p:sldId id="1843" r:id="rId14"/>
    <p:sldId id="1848" r:id="rId15"/>
    <p:sldId id="1854" r:id="rId16"/>
    <p:sldId id="1845" r:id="rId17"/>
    <p:sldId id="1862" r:id="rId18"/>
    <p:sldId id="1861" r:id="rId19"/>
    <p:sldId id="1863" r:id="rId20"/>
    <p:sldId id="1847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Situma" initials="R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C56"/>
    <a:srgbClr val="FF9F9A"/>
    <a:srgbClr val="D9812C"/>
    <a:srgbClr val="FF6600"/>
    <a:srgbClr val="CB3F4A"/>
    <a:srgbClr val="BAD36A"/>
    <a:srgbClr val="F29A91"/>
    <a:srgbClr val="89CDD3"/>
    <a:srgbClr val="932840"/>
    <a:srgbClr val="C0D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89273" autoAdjust="0"/>
  </p:normalViewPr>
  <p:slideViewPr>
    <p:cSldViewPr snapToGrid="0">
      <p:cViewPr>
        <p:scale>
          <a:sx n="72" d="100"/>
          <a:sy n="72" d="100"/>
        </p:scale>
        <p:origin x="-600" y="-60"/>
      </p:cViewPr>
      <p:guideLst>
        <p:guide orient="horz" pos="528"/>
        <p:guide pos="1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33" Type="http://schemas.openxmlformats.org/officeDocument/2006/relationships/customXml" Target="../customXml/item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EB881-9460-486E-9727-FB03C7FA07AE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F0791-8DD8-4555-B99A-7511A9BABC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9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stcehn/documents/iycf-e-toolkit-v3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utritioncluster.net/wp-content/uploads/sites/4/2018/10/201701-Bangladesh-IYCF-E-Guideline-Final-Draft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org/cholera/Chapter_1_intro/05_UNICEF_Core%20Commitments_for_Children_in_Humanitarian_Action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r.hpc.tool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ycn.wpengine.netdna-cdn.com/files/FINAL-IYCN-Counseling-Supervision-071211.pdf" TargetMode="External"/><Relationship Id="rId4" Type="http://schemas.openxmlformats.org/officeDocument/2006/relationships/hyperlink" Target="http://iycn.wpengine.netdna-cdn.com/files/IYCN_complementary_feeding_monitoring_tool_083111.pdf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r.hpc.tools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ycn.wpengine.netdna-cdn.com/files/IYCN_complementary_feeding_monitoring_tool_083111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ites.google.com/site/stcehn/documents/iycf-e-toolkit-v3" TargetMode="External"/><Relationship Id="rId5" Type="http://schemas.openxmlformats.org/officeDocument/2006/relationships/hyperlink" Target="https://drive.google.com/file/d/0B4S4aIA1YfAXM1NuTjBibGJKLVE/view" TargetMode="External"/><Relationship Id="rId4" Type="http://schemas.openxmlformats.org/officeDocument/2006/relationships/hyperlink" Target="http://iycn.wpengine.netdna-cdn.com/files/FINAL-IYCN-Counseling-Supervision-071211.pdf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anitarianresponse.info/sites/www.humanitarianresponse.info/files/documents/files/unhcr_and_save_the_childrem_2018_iycf-e_-_multisectoral_framework_for_action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85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200000"/>
              </a:lnSpc>
            </a:pPr>
            <a:r>
              <a:rPr lang="en-GB" sz="1200" b="0" dirty="0"/>
              <a:t>Apart</a:t>
            </a:r>
            <a:r>
              <a:rPr lang="en-GB" sz="1200" b="0" baseline="0" dirty="0"/>
              <a:t> from </a:t>
            </a:r>
            <a:r>
              <a:rPr lang="en-GB" sz="1200" b="0" baseline="0" dirty="0" err="1"/>
              <a:t>miminum</a:t>
            </a:r>
            <a:r>
              <a:rPr lang="en-GB" sz="1200" b="0" baseline="0" dirty="0"/>
              <a:t> standards, use the practical steps of the OGIFE.</a:t>
            </a:r>
          </a:p>
          <a:p>
            <a:pPr lvl="0">
              <a:lnSpc>
                <a:spcPct val="200000"/>
              </a:lnSpc>
            </a:pPr>
            <a:r>
              <a:rPr lang="en-GB" sz="1200" b="0" baseline="0" dirty="0"/>
              <a:t>Use IYCF-E Toolkit for detailed guidance (how to). </a:t>
            </a:r>
            <a:r>
              <a:rPr lang="en-US" dirty="0">
                <a:hlinkClick r:id="rId3"/>
              </a:rPr>
              <a:t>https://sites.google.com/site/stcehn/documents/iycf-e-toolkit-v3</a:t>
            </a:r>
            <a:endParaRPr lang="en-GB" sz="1200" b="0" dirty="0"/>
          </a:p>
          <a:p>
            <a:pPr lvl="0">
              <a:lnSpc>
                <a:spcPct val="200000"/>
              </a:lnSpc>
            </a:pPr>
            <a:endParaRPr lang="en-GB" sz="1200" b="1" dirty="0"/>
          </a:p>
          <a:p>
            <a:pPr lvl="0">
              <a:lnSpc>
                <a:spcPct val="200000"/>
              </a:lnSpc>
            </a:pPr>
            <a:r>
              <a:rPr lang="en-GB" sz="1200" b="1" dirty="0"/>
              <a:t>OGIFE Version</a:t>
            </a:r>
            <a:r>
              <a:rPr lang="en-GB" sz="1200" b="1" baseline="0" dirty="0"/>
              <a:t> 3 Updates relevant for NCCs:</a:t>
            </a:r>
            <a:endParaRPr lang="en-GB" sz="1200" b="1" dirty="0"/>
          </a:p>
          <a:p>
            <a:pPr lvl="0">
              <a:lnSpc>
                <a:spcPct val="200000"/>
              </a:lnSpc>
            </a:pPr>
            <a:r>
              <a:rPr lang="en-GB" sz="1200" dirty="0"/>
              <a:t>Emphasis on the </a:t>
            </a:r>
            <a:r>
              <a:rPr lang="en-GB" sz="1200" b="1" dirty="0"/>
              <a:t>lead role of government </a:t>
            </a:r>
            <a:r>
              <a:rPr lang="en-GB" sz="1200" dirty="0"/>
              <a:t>in preparedness and response</a:t>
            </a:r>
          </a:p>
          <a:p>
            <a:pPr lvl="0">
              <a:lnSpc>
                <a:spcPct val="200000"/>
              </a:lnSpc>
            </a:pPr>
            <a:r>
              <a:rPr lang="en-GB" sz="1200" dirty="0"/>
              <a:t>Some clarity on the respective </a:t>
            </a:r>
            <a:r>
              <a:rPr lang="en-GB" sz="1200" b="1" dirty="0"/>
              <a:t>roles and responsibilities of UN agencies</a:t>
            </a:r>
          </a:p>
          <a:p>
            <a:pPr lvl="0">
              <a:lnSpc>
                <a:spcPct val="200000"/>
              </a:lnSpc>
            </a:pPr>
            <a:r>
              <a:rPr lang="en-GB" sz="1200" dirty="0"/>
              <a:t>Emphasis of </a:t>
            </a:r>
            <a:r>
              <a:rPr lang="en-GB" sz="1200" b="1" dirty="0"/>
              <a:t>sectors beyond nutrition </a:t>
            </a:r>
            <a:r>
              <a:rPr lang="en-GB" sz="1200" dirty="0"/>
              <a:t>and more explicit actions to take </a:t>
            </a:r>
          </a:p>
          <a:p>
            <a:pPr lvl="0">
              <a:lnSpc>
                <a:spcPct val="200000"/>
              </a:lnSpc>
            </a:pPr>
            <a:r>
              <a:rPr lang="en-GB" sz="1200" dirty="0"/>
              <a:t>Incorporates </a:t>
            </a:r>
            <a:r>
              <a:rPr lang="en-GB" sz="1200" b="1" dirty="0"/>
              <a:t>accountability</a:t>
            </a:r>
            <a:r>
              <a:rPr lang="en-GB" sz="1200" dirty="0"/>
              <a:t> to affected populations</a:t>
            </a:r>
          </a:p>
          <a:p>
            <a:pPr>
              <a:lnSpc>
                <a:spcPct val="200000"/>
              </a:lnSpc>
            </a:pPr>
            <a:r>
              <a:rPr lang="en-GB" sz="1200" dirty="0"/>
              <a:t>Reflects significantly </a:t>
            </a:r>
            <a:r>
              <a:rPr lang="en-GB" sz="1200" b="1" dirty="0"/>
              <a:t>evolved operational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19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http://nutritioncluster.net/wp-content/uploads/sites/4/2018/10/201701-Bangladesh-IYCF-E-Guideline-Final-Draft.pdf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30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Checklist</a:t>
            </a:r>
            <a:r>
              <a:rPr lang="en-US" baseline="0" dirty="0"/>
              <a:t> at activity level – includes ‘set-up’.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89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Recommended ‘Emergency Preparedness Actions’ ar</a:t>
            </a:r>
            <a:r>
              <a:rPr lang="en-US" baseline="0" dirty="0"/>
              <a:t>e now</a:t>
            </a:r>
            <a:r>
              <a:rPr lang="en-US" dirty="0"/>
              <a:t> listed in the Operational Guidance version 3.</a:t>
            </a:r>
          </a:p>
          <a:p>
            <a:r>
              <a:rPr lang="en-US" dirty="0"/>
              <a:t>They are comprehensive and up-to-date and are</a:t>
            </a:r>
            <a:r>
              <a:rPr lang="en-US" baseline="0" dirty="0"/>
              <a:t> referenced in the Sphere 2018.</a:t>
            </a:r>
            <a:endParaRPr lang="en-US" dirty="0"/>
          </a:p>
          <a:p>
            <a:r>
              <a:rPr lang="en-US" dirty="0"/>
              <a:t>NCCs</a:t>
            </a:r>
            <a:r>
              <a:rPr lang="en-US" baseline="0" dirty="0"/>
              <a:t> – develop preparedness actions during emergency response; for spikes within protracted </a:t>
            </a:r>
            <a:r>
              <a:rPr lang="en-US" dirty="0"/>
              <a:t>emergencies</a:t>
            </a:r>
          </a:p>
          <a:p>
            <a:endParaRPr lang="en-US" dirty="0"/>
          </a:p>
          <a:p>
            <a:r>
              <a:rPr lang="en-US" dirty="0"/>
              <a:t>Core</a:t>
            </a:r>
            <a:r>
              <a:rPr lang="en-US" baseline="0" dirty="0"/>
              <a:t> Commitments for Children in Humanitarian Action, UNICEF</a:t>
            </a:r>
          </a:p>
          <a:p>
            <a:r>
              <a:rPr lang="en-US" dirty="0">
                <a:hlinkClick r:id="rId3"/>
              </a:rPr>
              <a:t>https://www.unicef.org/cholera/Chapter_1_intro/05_UNICEF_Core%20Commitments_for_Children_in_Humanitarian_Action.pdf</a:t>
            </a:r>
            <a:r>
              <a:rPr lang="en-US" baseline="0" dirty="0"/>
              <a:t>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28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Sphere</a:t>
            </a:r>
            <a:r>
              <a:rPr lang="en-US" baseline="0" dirty="0"/>
              <a:t> Standards 2018</a:t>
            </a:r>
          </a:p>
          <a:p>
            <a:r>
              <a:rPr lang="en-US" baseline="0" dirty="0"/>
              <a:t>OGIFE Version 3, 4.12 – 4.18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54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Humanitarian Indicator Registry </a:t>
            </a:r>
            <a:r>
              <a:rPr lang="en-US" dirty="0">
                <a:hlinkClick r:id="rId3"/>
              </a:rPr>
              <a:t>https://ir.hpc.tools/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Disaggregate</a:t>
            </a:r>
            <a:r>
              <a:rPr lang="en-US" baseline="0" dirty="0"/>
              <a:t> by sex; age (0-5, 6-11, 12-23 months) ; ethnicity; location (see 5.3 Operational Guidance).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Monitor and measure practices individually (behavior tracker before/during/after counselling, IYCF practices monitoring tool and guide for CHWs).</a:t>
            </a:r>
            <a:r>
              <a:rPr lang="en-US" baseline="0" dirty="0"/>
              <a:t> This is not to replace a representative survey.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IYCF Practices Monitoring Tool and Guide (IYCN, 2011)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4"/>
              </a:rPr>
              <a:t>http://iycn.wpengine.netdna-cdn.com/files/IYCN_complementary_feeding_monitoring_tool_083111.pdf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Counselling Supervision</a:t>
            </a:r>
            <a:r>
              <a:rPr lang="en-US" baseline="0" dirty="0"/>
              <a:t> Checklist and Guidelines (IYCN, 2011)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http://iycn.wpengine.netdna-cdn.com/files/FINAL-IYCN-Counseling-Supervision-071211.pdf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423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Humanitarian Indicator Registry </a:t>
            </a:r>
            <a:r>
              <a:rPr lang="en-US" dirty="0">
                <a:hlinkClick r:id="rId3"/>
              </a:rPr>
              <a:t>https://ir.hpc.tools/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NCCs:</a:t>
            </a:r>
            <a:r>
              <a:rPr lang="en-US" baseline="0" dirty="0"/>
              <a:t> </a:t>
            </a:r>
            <a:r>
              <a:rPr lang="en-US" dirty="0"/>
              <a:t>Use indicators agreed with the IYCF-E partners and technical experts</a:t>
            </a:r>
            <a:r>
              <a:rPr lang="en-US" baseline="0" dirty="0"/>
              <a:t> and contextualize for feasibility and partner’s capacity. Again, consider the context.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Disaggregation of age can consider 0-5, 6-8, 9-11, 12-24 for complementary feeding counselling.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86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IYCF Practices Monitoring Tool and Guide (IYCN, 2011)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http://iycn.wpengine.netdna-cdn.com/files/IYCN_complementary_feeding_monitoring_tool_083111.pdf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Counselling Supervision</a:t>
            </a:r>
            <a:r>
              <a:rPr lang="en-US" baseline="0" dirty="0"/>
              <a:t> Checklist and Guidelines (IYCN, 2011)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4"/>
              </a:rPr>
              <a:t>http://iycn.wpengine.netdna-cdn.com/files/FINAL-IYCN-Counseling-Supervision-071211.pdf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Multi-Sectoral Monitoring and Evaluation Guidelines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(ACF, 2016)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5"/>
              </a:rPr>
              <a:t>https://drive.google.com/file/d/0B4S4aIA1YfAXM1NuTjBibGJKLVE/view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IYCF-E Toolkit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3, Section H, Monitoring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6"/>
              </a:rPr>
              <a:t>https://sites.google.com/site/stcehn/documents/iycf-e-toolkit-v3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4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22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F0791-8DD8-4555-B99A-7511A9BABC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429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Sphere</a:t>
            </a:r>
            <a:r>
              <a:rPr lang="en-US" b="1" baseline="0" dirty="0"/>
              <a:t> 2018 says that p</a:t>
            </a:r>
            <a:r>
              <a:rPr lang="en-US" b="1" dirty="0"/>
              <a:t>riority interventions focus on:</a:t>
            </a:r>
          </a:p>
          <a:p>
            <a:r>
              <a:rPr lang="en-US" dirty="0"/>
              <a:t>breastfeeding protection and support;</a:t>
            </a:r>
          </a:p>
          <a:p>
            <a:r>
              <a:rPr lang="en-GB" dirty="0"/>
              <a:t>appropriate and safe complementary feeding; and</a:t>
            </a:r>
          </a:p>
          <a:p>
            <a:r>
              <a:rPr lang="en-GB" dirty="0"/>
              <a:t>management of artificial feeding for infants with no possibility to breastfeed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19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 </a:t>
            </a:r>
          </a:p>
          <a:p>
            <a:pPr marL="0" indent="0">
              <a:buNone/>
            </a:pPr>
            <a:r>
              <a:rPr lang="en-US" sz="1200" dirty="0"/>
              <a:t>As well as….PSS, HIV and Infant feeding, GBV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20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200000"/>
              </a:lnSpc>
            </a:pPr>
            <a:r>
              <a:rPr lang="en-GB" sz="1200" dirty="0"/>
              <a:t>The Save the Children/UNHCR Infant</a:t>
            </a:r>
            <a:r>
              <a:rPr lang="en-GB" sz="1200" baseline="0" dirty="0"/>
              <a:t> and Young Child Feeding in Refugee Situations: A </a:t>
            </a:r>
            <a:r>
              <a:rPr lang="en-GB" sz="1200" baseline="0" dirty="0" err="1"/>
              <a:t>Multisectroal</a:t>
            </a:r>
            <a:r>
              <a:rPr lang="en-GB" sz="1200" baseline="0" dirty="0"/>
              <a:t> Framework for Action (2018)</a:t>
            </a:r>
          </a:p>
          <a:p>
            <a:pPr lvl="0">
              <a:lnSpc>
                <a:spcPct val="200000"/>
              </a:lnSpc>
            </a:pPr>
            <a:r>
              <a:rPr lang="en-US" dirty="0">
                <a:hlinkClick r:id="rId3"/>
              </a:rPr>
              <a:t>https://www.humanitarianresponse.info/sites/www.humanitarianresponse.info/files/documents/files/unhcr_and_save_the_childrem_2018_iycf-e_-_multisectoral_framework_for_action.pdf</a:t>
            </a:r>
            <a:endParaRPr lang="en-US" dirty="0"/>
          </a:p>
          <a:p>
            <a:pPr lvl="0">
              <a:lnSpc>
                <a:spcPct val="200000"/>
              </a:lnSpc>
            </a:pPr>
            <a:endParaRPr lang="en-GB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2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With a minimum response that has many requirements, </a:t>
            </a:r>
            <a:r>
              <a:rPr lang="en-US" dirty="0"/>
              <a:t>remember that interventions and approaches should always be context specific (e.g. displacement, drought, outbreaks). More</a:t>
            </a:r>
            <a:r>
              <a:rPr lang="en-US" baseline="0" dirty="0"/>
              <a:t> details </a:t>
            </a:r>
            <a:r>
              <a:rPr lang="en-US" dirty="0"/>
              <a:t>can</a:t>
            </a:r>
            <a:r>
              <a:rPr lang="en-US" baseline="0" dirty="0"/>
              <a:t> </a:t>
            </a:r>
            <a:r>
              <a:rPr lang="en-US" dirty="0"/>
              <a:t>be captured in the assessment phase such as particular practices pre-crisis</a:t>
            </a:r>
            <a:r>
              <a:rPr lang="en-US" baseline="0" dirty="0"/>
              <a:t> and practices that have changed due to the emergency.</a:t>
            </a:r>
            <a:endParaRPr lang="en-US" dirty="0"/>
          </a:p>
          <a:p>
            <a:endParaRPr lang="en-US" baseline="0" dirty="0"/>
          </a:p>
          <a:p>
            <a:r>
              <a:rPr lang="en-US" dirty="0"/>
              <a:t>IYCF-E responses and approaches must be</a:t>
            </a:r>
            <a:r>
              <a:rPr lang="en-US" baseline="0" dirty="0"/>
              <a:t> appropriated for the context. Interventions that may work in in one country or response, may not be appropriate in others.</a:t>
            </a:r>
          </a:p>
          <a:p>
            <a:r>
              <a:rPr lang="en-US" baseline="0" dirty="0"/>
              <a:t>Examples: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Complementary Feeding (cooking demonstrations) in Indonesia would not have worked in the </a:t>
            </a:r>
            <a:r>
              <a:rPr lang="en-US" baseline="0" dirty="0" err="1"/>
              <a:t>Rohingya</a:t>
            </a:r>
            <a:r>
              <a:rPr lang="en-US" baseline="0" dirty="0"/>
              <a:t> response where access to food was limited.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Interventions to support the Non-Breastfed Child in Bangladesh (</a:t>
            </a:r>
            <a:r>
              <a:rPr lang="en-US" baseline="0" dirty="0" err="1"/>
              <a:t>Rohingya</a:t>
            </a:r>
            <a:r>
              <a:rPr lang="en-US" baseline="0" dirty="0"/>
              <a:t>), Jordan, Europe, and Syria were designed differently for contextual relevancy, however each response had the same objective.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36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With a minimum response that has many requirements, </a:t>
            </a:r>
            <a:r>
              <a:rPr lang="en-US" dirty="0"/>
              <a:t>remember that interventions and approaches should always be context specific (e.g. displacement, drought, outbreaks). More</a:t>
            </a:r>
            <a:r>
              <a:rPr lang="en-US" baseline="0" dirty="0"/>
              <a:t> details </a:t>
            </a:r>
            <a:r>
              <a:rPr lang="en-US" dirty="0"/>
              <a:t>can</a:t>
            </a:r>
            <a:r>
              <a:rPr lang="en-US" baseline="0" dirty="0"/>
              <a:t> </a:t>
            </a:r>
            <a:r>
              <a:rPr lang="en-US" dirty="0"/>
              <a:t>be captured in the assessment phase such as particular practices pre-crisis</a:t>
            </a:r>
            <a:r>
              <a:rPr lang="en-US" baseline="0" dirty="0"/>
              <a:t> and practices that have changed due to the emergency.</a:t>
            </a:r>
            <a:endParaRPr lang="en-US" dirty="0"/>
          </a:p>
          <a:p>
            <a:endParaRPr lang="en-US" baseline="0" dirty="0"/>
          </a:p>
          <a:p>
            <a:r>
              <a:rPr lang="en-US" dirty="0"/>
              <a:t>IYCF-E responses and approaches must be</a:t>
            </a:r>
            <a:r>
              <a:rPr lang="en-US" baseline="0" dirty="0"/>
              <a:t> appropriated for the context. Interventions that may work in in one country or response, may not be appropriate in others.</a:t>
            </a:r>
          </a:p>
          <a:p>
            <a:r>
              <a:rPr lang="en-US" baseline="0" dirty="0"/>
              <a:t>Examples: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Complementary Feeding (cooking demonstrations) in Indonesia would not have worked in the </a:t>
            </a:r>
            <a:r>
              <a:rPr lang="en-US" baseline="0" dirty="0" err="1"/>
              <a:t>Rohingya</a:t>
            </a:r>
            <a:r>
              <a:rPr lang="en-US" baseline="0" dirty="0"/>
              <a:t> response where access to food was limited.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Interventions to support the Non-Breastfed Child in Bangladesh (</a:t>
            </a:r>
            <a:r>
              <a:rPr lang="en-US" baseline="0" dirty="0" err="1"/>
              <a:t>Rohingya</a:t>
            </a:r>
            <a:r>
              <a:rPr lang="en-US" baseline="0" dirty="0"/>
              <a:t>), Jordan, Europe, and Syria were designed differently for contextual relevancy, however each response had the same objective.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F0791-8DD8-4555-B99A-7511A9BABCF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1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 anchorCtr="0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98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3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22276"/>
            <a:ext cx="7772400" cy="763588"/>
          </a:xfrm>
        </p:spPr>
        <p:txBody>
          <a:bodyPr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53331"/>
            <a:ext cx="10515600" cy="4351338"/>
          </a:xfrm>
        </p:spPr>
        <p:txBody>
          <a:bodyPr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FF8CCB-6D89-0946-A8CA-92B5E805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33760"/>
            <a:ext cx="12192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0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320676"/>
            <a:ext cx="10515600" cy="622300"/>
          </a:xfrm>
        </p:spPr>
        <p:txBody>
          <a:bodyPr anchor="t" anchorCtr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2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4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0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47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8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1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713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14B6D-6683-4304-976A-C8F761CE0F17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B043A-7BAD-42E3-B089-D4B92B192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4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4820" y="3499945"/>
            <a:ext cx="8748074" cy="155051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Global Technical Assistance Mechanism for Nutrition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084240" y="4581594"/>
            <a:ext cx="7593457" cy="503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EC6742"/>
                </a:solidFill>
              </a:rPr>
              <a:t>Advice.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BAD36A"/>
                </a:solidFill>
              </a:rPr>
              <a:t>Guidance.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FBC267"/>
                </a:solidFill>
              </a:rPr>
              <a:t>Expertise.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89CDD3"/>
                </a:solidFill>
              </a:rPr>
              <a:t>Learning.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648" t="19752" r="9648" b="17725"/>
          <a:stretch/>
        </p:blipFill>
        <p:spPr>
          <a:xfrm>
            <a:off x="417188" y="5555392"/>
            <a:ext cx="2563832" cy="1054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77B4EB-4B9B-3743-9C49-273FCB212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978" y="5697632"/>
            <a:ext cx="2563833" cy="613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6831D-BB02-9C41-A424-F491C721C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08" y="6643996"/>
            <a:ext cx="12192000" cy="241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B001A2-8B3A-4439-8E4F-5334E6EF5493}"/>
              </a:ext>
            </a:extLst>
          </p:cNvPr>
          <p:cNvSpPr/>
          <p:nvPr/>
        </p:nvSpPr>
        <p:spPr>
          <a:xfrm>
            <a:off x="882590" y="458089"/>
            <a:ext cx="9996755" cy="23324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6600"/>
                </a:solidFill>
                <a:ea typeface="+mj-ea"/>
                <a:cs typeface="+mj-cs"/>
              </a:rPr>
              <a:t>What does a good Infant and Young Child Feeding in Emergency intervention look like?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6600"/>
                </a:solidFill>
                <a:ea typeface="+mj-ea"/>
                <a:cs typeface="+mj-cs"/>
              </a:rPr>
              <a:t>From assessment, to implementation and monitoring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267E1-8DDA-4AF5-9BA5-6DACAA1C09D4}"/>
              </a:ext>
            </a:extLst>
          </p:cNvPr>
          <p:cNvSpPr txBox="1"/>
          <p:nvPr/>
        </p:nvSpPr>
        <p:spPr>
          <a:xfrm>
            <a:off x="4334005" y="5860665"/>
            <a:ext cx="3093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17th April 2019 </a:t>
            </a:r>
          </a:p>
        </p:txBody>
      </p:sp>
    </p:spTree>
    <p:extLst>
      <p:ext uri="{BB962C8B-B14F-4D97-AF65-F5344CB8AC3E}">
        <p14:creationId xmlns:p14="http://schemas.microsoft.com/office/powerpoint/2010/main" val="52394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169" y="377217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063" y="3323619"/>
            <a:ext cx="10515600" cy="4351338"/>
          </a:xfrm>
        </p:spPr>
        <p:txBody>
          <a:bodyPr/>
          <a:lstStyle/>
          <a:p>
            <a:r>
              <a:rPr lang="en-US" sz="2400" dirty="0"/>
              <a:t>Endorse of develop policies</a:t>
            </a:r>
          </a:p>
          <a:p>
            <a:r>
              <a:rPr lang="en-US" sz="2400" dirty="0"/>
              <a:t>Train staff</a:t>
            </a:r>
          </a:p>
          <a:p>
            <a:r>
              <a:rPr lang="en-US" sz="2400" dirty="0"/>
              <a:t>Coordinate Operations</a:t>
            </a:r>
          </a:p>
          <a:p>
            <a:r>
              <a:rPr lang="en-US" sz="2400" dirty="0"/>
              <a:t>Assess and Monitor</a:t>
            </a:r>
          </a:p>
          <a:p>
            <a:r>
              <a:rPr lang="en-US" sz="2400" dirty="0"/>
              <a:t>Protect, promote, and support IYCF with integrated, multi-sectoral interventions </a:t>
            </a:r>
          </a:p>
          <a:p>
            <a:r>
              <a:rPr lang="en-US" sz="2400" dirty="0" err="1"/>
              <a:t>Minimise</a:t>
            </a:r>
            <a:r>
              <a:rPr lang="en-US" sz="2400" dirty="0"/>
              <a:t> the risks of artificial feeding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694" y="1171780"/>
            <a:ext cx="2505809" cy="3545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4774" y="2683030"/>
            <a:ext cx="7307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Practical Steps:</a:t>
            </a:r>
          </a:p>
        </p:txBody>
      </p:sp>
      <p:sp>
        <p:nvSpPr>
          <p:cNvPr id="9" name="Oval 8"/>
          <p:cNvSpPr/>
          <p:nvPr/>
        </p:nvSpPr>
        <p:spPr>
          <a:xfrm rot="20245037">
            <a:off x="446940" y="1083984"/>
            <a:ext cx="2050076" cy="1153889"/>
          </a:xfrm>
          <a:prstGeom prst="ellipse">
            <a:avLst/>
          </a:prstGeom>
          <a:solidFill>
            <a:srgbClr val="FF9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Checklist?</a:t>
            </a:r>
          </a:p>
        </p:txBody>
      </p:sp>
    </p:spTree>
    <p:extLst>
      <p:ext uri="{BB962C8B-B14F-4D97-AF65-F5344CB8AC3E}">
        <p14:creationId xmlns:p14="http://schemas.microsoft.com/office/powerpoint/2010/main" val="90679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83606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55988"/>
            <a:ext cx="7978848" cy="3337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6722" y="5029200"/>
            <a:ext cx="897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9812C"/>
                </a:solidFill>
              </a:rPr>
              <a:t>Operational Guideline for Infant and Young Child Feeding in Emergencies for Bangladesh</a:t>
            </a:r>
          </a:p>
        </p:txBody>
      </p:sp>
      <p:sp>
        <p:nvSpPr>
          <p:cNvPr id="7" name="Oval 6"/>
          <p:cNvSpPr/>
          <p:nvPr/>
        </p:nvSpPr>
        <p:spPr>
          <a:xfrm rot="20245037">
            <a:off x="446940" y="1083984"/>
            <a:ext cx="2050076" cy="1153889"/>
          </a:xfrm>
          <a:prstGeom prst="ellipse">
            <a:avLst/>
          </a:prstGeom>
          <a:solidFill>
            <a:srgbClr val="FF9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Checklist?</a:t>
            </a:r>
          </a:p>
        </p:txBody>
      </p:sp>
    </p:spTree>
    <p:extLst>
      <p:ext uri="{BB962C8B-B14F-4D97-AF65-F5344CB8AC3E}">
        <p14:creationId xmlns:p14="http://schemas.microsoft.com/office/powerpoint/2010/main" val="3956089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83606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6723" y="5963904"/>
            <a:ext cx="897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D9812C"/>
                </a:solidFill>
              </a:rPr>
              <a:t>Mother Baby Area Checklist, Save the Children IYCF-E Toolkit Version 3</a:t>
            </a:r>
          </a:p>
        </p:txBody>
      </p:sp>
      <p:sp>
        <p:nvSpPr>
          <p:cNvPr id="7" name="Oval 6"/>
          <p:cNvSpPr/>
          <p:nvPr/>
        </p:nvSpPr>
        <p:spPr>
          <a:xfrm rot="20245037">
            <a:off x="446940" y="1083984"/>
            <a:ext cx="2050076" cy="1153889"/>
          </a:xfrm>
          <a:prstGeom prst="ellipse">
            <a:avLst/>
          </a:prstGeom>
          <a:solidFill>
            <a:srgbClr val="FF9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Checklist?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698" y="1100232"/>
            <a:ext cx="6472604" cy="46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33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052" y="489743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935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Additional Suggestions:</a:t>
            </a:r>
          </a:p>
          <a:p>
            <a:r>
              <a:rPr lang="en-US" dirty="0"/>
              <a:t>Advocate/allocate funds specifically for an IYCF-E response</a:t>
            </a:r>
          </a:p>
          <a:p>
            <a:r>
              <a:rPr lang="en-US" dirty="0"/>
              <a:t>Keep it simple - Strategy or Action Plan for partners</a:t>
            </a:r>
          </a:p>
          <a:p>
            <a:r>
              <a:rPr lang="en-US" dirty="0"/>
              <a:t>IYCF-E Focal Point to support the response (agency, TWG lead, etc.)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119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209" y="246429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Preparedness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74" y="1062511"/>
            <a:ext cx="8994609" cy="114335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‘Emergency Preparedness Actions’ in Operational Guidance 24-25</a:t>
            </a:r>
          </a:p>
          <a:p>
            <a:pPr marL="0" indent="0">
              <a:buNone/>
            </a:pPr>
            <a:r>
              <a:rPr lang="en-US" sz="2400" dirty="0"/>
              <a:t> Relevant examples include:</a:t>
            </a:r>
          </a:p>
          <a:p>
            <a:pPr marL="457200" lvl="1" indent="0">
              <a:buNone/>
            </a:pPr>
            <a:endParaRPr lang="en-US" sz="22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4621">
            <a:off x="10353209" y="312049"/>
            <a:ext cx="1409474" cy="1994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2484" y="2042842"/>
            <a:ext cx="3912577" cy="11781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Update relevant policies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(Joint Statement, BMS SOP)</a:t>
            </a:r>
          </a:p>
        </p:txBody>
      </p:sp>
      <p:sp>
        <p:nvSpPr>
          <p:cNvPr id="6" name="Rectangle 5"/>
          <p:cNvSpPr/>
          <p:nvPr/>
        </p:nvSpPr>
        <p:spPr>
          <a:xfrm>
            <a:off x="1432484" y="3270662"/>
            <a:ext cx="3912577" cy="11781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Map existing capacities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Train partners to deliver on key response indicators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4347" y="2002916"/>
            <a:ext cx="4132936" cy="11781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Prepare rapid assessment Qs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ID and adapt M&amp;E tools</a:t>
            </a:r>
          </a:p>
        </p:txBody>
      </p:sp>
      <p:sp>
        <p:nvSpPr>
          <p:cNvPr id="8" name="Rectangle 7"/>
          <p:cNvSpPr/>
          <p:nvPr/>
        </p:nvSpPr>
        <p:spPr>
          <a:xfrm>
            <a:off x="5944347" y="3243133"/>
            <a:ext cx="4132936" cy="11781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Calculate NBF infant prevalence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ID supply chain for BMS and CF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2485" y="4498482"/>
            <a:ext cx="3912576" cy="11781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Establish links with other sectors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44347" y="4444336"/>
            <a:ext cx="4132936" cy="11781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Develop IYCF situation profile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089459" y="5293154"/>
            <a:ext cx="3110491" cy="11781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Coordinate Operations  - see all</a:t>
            </a:r>
          </a:p>
        </p:txBody>
      </p:sp>
    </p:spTree>
    <p:extLst>
      <p:ext uri="{BB962C8B-B14F-4D97-AF65-F5344CB8AC3E}">
        <p14:creationId xmlns:p14="http://schemas.microsoft.com/office/powerpoint/2010/main" val="2318037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21591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Monitoring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739" y="1080788"/>
            <a:ext cx="7802260" cy="106453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200" dirty="0"/>
              <a:t>Assess the needs and priorities for IYCF-E response and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200" b="1" dirty="0"/>
              <a:t>monitor the impact </a:t>
            </a:r>
            <a:r>
              <a:rPr lang="en-GB" sz="2200" dirty="0"/>
              <a:t>of IYCF-E interventions.</a:t>
            </a:r>
          </a:p>
          <a:p>
            <a:pPr marL="0" indent="0">
              <a:buNone/>
            </a:pPr>
            <a:endParaRPr lang="en-GB" sz="2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318845" y="2760784"/>
            <a:ext cx="4396155" cy="3393831"/>
          </a:xfrm>
          <a:prstGeom prst="roundRect">
            <a:avLst/>
          </a:prstGeom>
          <a:solidFill>
            <a:srgbClr val="FECC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Output Indicators</a:t>
            </a:r>
          </a:p>
          <a:p>
            <a:r>
              <a:rPr lang="en-US" sz="2200" dirty="0">
                <a:solidFill>
                  <a:schemeClr val="tx1"/>
                </a:solidFill>
              </a:rPr>
              <a:t>To measure quality, coverage, and utilization of services and </a:t>
            </a:r>
            <a:r>
              <a:rPr lang="en-US" sz="2200" dirty="0" err="1">
                <a:solidFill>
                  <a:schemeClr val="tx1"/>
                </a:solidFill>
              </a:rPr>
              <a:t>programmes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52846" y="2758373"/>
            <a:ext cx="4050322" cy="3393831"/>
          </a:xfrm>
          <a:prstGeom prst="roundRect">
            <a:avLst/>
          </a:prstGeom>
          <a:solidFill>
            <a:srgbClr val="FECC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Outcome Indicators</a:t>
            </a:r>
          </a:p>
          <a:p>
            <a:r>
              <a:rPr lang="en-US" sz="2200" dirty="0">
                <a:solidFill>
                  <a:schemeClr val="tx1"/>
                </a:solidFill>
              </a:rPr>
              <a:t>To determine the effect of the interventions </a:t>
            </a:r>
          </a:p>
          <a:p>
            <a:endParaRPr lang="en-US" sz="22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4" y="198498"/>
            <a:ext cx="1193388" cy="1764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3168" y="207279"/>
            <a:ext cx="123759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904" y="95384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Monitoring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425" y="4948051"/>
            <a:ext cx="10515600" cy="4351338"/>
          </a:xfrm>
        </p:spPr>
        <p:txBody>
          <a:bodyPr/>
          <a:lstStyle/>
          <a:p>
            <a:r>
              <a:rPr lang="en-US" dirty="0"/>
              <a:t>Use global standard indicators + disaggregate</a:t>
            </a:r>
          </a:p>
          <a:p>
            <a:r>
              <a:rPr lang="en-US" dirty="0"/>
              <a:t>Representative Survey vs Feeding practices within a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 err="1"/>
              <a:t>Behaviour</a:t>
            </a:r>
            <a:r>
              <a:rPr lang="en-US" dirty="0"/>
              <a:t> change indicators, consider time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353" y="2439316"/>
            <a:ext cx="2048218" cy="289083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50985" y="1185864"/>
            <a:ext cx="4050322" cy="3393831"/>
          </a:xfrm>
          <a:prstGeom prst="roundRect">
            <a:avLst/>
          </a:prstGeom>
          <a:solidFill>
            <a:srgbClr val="FECC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Outcome Indicators</a:t>
            </a:r>
          </a:p>
          <a:p>
            <a:r>
              <a:rPr lang="en-US" sz="2200" dirty="0">
                <a:solidFill>
                  <a:schemeClr val="tx1"/>
                </a:solidFill>
              </a:rPr>
              <a:t>To determine the effect of the interventions </a:t>
            </a:r>
          </a:p>
          <a:p>
            <a:endParaRPr lang="en-US" sz="22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104" y="2276785"/>
            <a:ext cx="3891452" cy="2506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03359"/>
            <a:ext cx="2922971" cy="19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99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814" y="367002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Monitoring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940" y="4676827"/>
            <a:ext cx="11028792" cy="4351338"/>
          </a:xfrm>
        </p:spPr>
        <p:txBody>
          <a:bodyPr/>
          <a:lstStyle/>
          <a:p>
            <a:r>
              <a:rPr lang="en-US" sz="2400" dirty="0"/>
              <a:t>There are no global standard output indicators but guidance (4.14)</a:t>
            </a:r>
          </a:p>
          <a:p>
            <a:r>
              <a:rPr lang="en-US" sz="2400" dirty="0"/>
              <a:t>Use indicators agreed with the IYCF-E partners and technical experts</a:t>
            </a:r>
          </a:p>
          <a:p>
            <a:r>
              <a:rPr lang="en-US" sz="2400" dirty="0"/>
              <a:t>Include IYCF-E output indicators in the HRP</a:t>
            </a:r>
          </a:p>
          <a:p>
            <a:r>
              <a:rPr lang="en-US" sz="2400" dirty="0"/>
              <a:t>SC currently piloting minimum indicators to be standardized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81000" y="955958"/>
            <a:ext cx="4396155" cy="3393831"/>
          </a:xfrm>
          <a:prstGeom prst="roundRect">
            <a:avLst/>
          </a:prstGeom>
          <a:solidFill>
            <a:srgbClr val="FECC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Output Indicators</a:t>
            </a:r>
          </a:p>
          <a:p>
            <a:r>
              <a:rPr lang="en-US" sz="2200" dirty="0">
                <a:solidFill>
                  <a:schemeClr val="tx1"/>
                </a:solidFill>
              </a:rPr>
              <a:t>To measure quality, coverage, and utilization of services and </a:t>
            </a:r>
            <a:r>
              <a:rPr lang="en-US" sz="2200" dirty="0" err="1">
                <a:solidFill>
                  <a:schemeClr val="tx1"/>
                </a:solidFill>
              </a:rPr>
              <a:t>programmes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6882" y="1556816"/>
            <a:ext cx="6261316" cy="2769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caregivers receiving 1-1 IYCF-E counselling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H&amp;N facilities with a dedicated IYCF counsellor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caregivers (0-23 months) attending peer support groups (1</a:t>
            </a:r>
            <a:r>
              <a:rPr lang="en-US" sz="2000" baseline="30000" dirty="0"/>
              <a:t>st</a:t>
            </a:r>
            <a:r>
              <a:rPr lang="en-US" sz="2000" dirty="0"/>
              <a:t> time and follow 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Infants who have access to BMS supplies and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Male participation in IYCF-E </a:t>
            </a:r>
            <a:r>
              <a:rPr lang="en-US" sz="2000" dirty="0" err="1"/>
              <a:t>programmes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9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335" y="267292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Monitoring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IYCF-E Coverage - OGIFE            Semi-Quantitative Evaluation of Access and Coverage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Monitor Code (consider narrowing focus)</a:t>
            </a:r>
          </a:p>
          <a:p>
            <a:endParaRPr lang="en-US" dirty="0"/>
          </a:p>
          <a:p>
            <a:r>
              <a:rPr lang="en-US" dirty="0"/>
              <a:t>Monitoring Support Groups (</a:t>
            </a:r>
            <a:r>
              <a:rPr lang="en-US" dirty="0" err="1"/>
              <a:t>Eg</a:t>
            </a:r>
            <a:r>
              <a:rPr lang="en-US" dirty="0"/>
              <a:t>. UNICEF IYCF                    Community Counselling Package, Alive and Thrive)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Quality/Supervision (Checklists in WHO/UNICEF IYCF Guidance, IYCF-E Toolkit Version 3)</a:t>
            </a:r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4406684" y="1253331"/>
            <a:ext cx="836909" cy="511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630" y="1764775"/>
            <a:ext cx="3616982" cy="291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0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848" y="267293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Monitoring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573" y="1464833"/>
            <a:ext cx="8074616" cy="4351338"/>
          </a:xfrm>
        </p:spPr>
        <p:txBody>
          <a:bodyPr/>
          <a:lstStyle/>
          <a:p>
            <a:r>
              <a:rPr lang="en-GB" sz="2200" dirty="0"/>
              <a:t>Percentage of adopted </a:t>
            </a:r>
            <a:r>
              <a:rPr lang="en-GB" sz="2200" b="1" dirty="0"/>
              <a:t>IYCF policies </a:t>
            </a:r>
            <a:r>
              <a:rPr lang="en-GB" sz="2200" dirty="0"/>
              <a:t>in emergencies that </a:t>
            </a:r>
            <a:r>
              <a:rPr lang="en-GB" sz="2200" b="1" dirty="0"/>
              <a:t>reflect</a:t>
            </a:r>
            <a:r>
              <a:rPr lang="en-GB" sz="2200" dirty="0"/>
              <a:t> the specifications </a:t>
            </a:r>
            <a:r>
              <a:rPr lang="en-US" sz="2200" dirty="0"/>
              <a:t>of the </a:t>
            </a:r>
            <a:r>
              <a:rPr lang="en-US" sz="2200" b="1" dirty="0"/>
              <a:t>Operational Guidance</a:t>
            </a:r>
          </a:p>
          <a:p>
            <a:r>
              <a:rPr lang="en-US" sz="2200" dirty="0"/>
              <a:t>No Code </a:t>
            </a:r>
            <a:r>
              <a:rPr lang="en-US" sz="2200" b="1" dirty="0"/>
              <a:t>violations</a:t>
            </a:r>
            <a:r>
              <a:rPr lang="en-US" sz="2200" dirty="0"/>
              <a:t> reported</a:t>
            </a:r>
          </a:p>
          <a:p>
            <a:r>
              <a:rPr lang="en-US" sz="2200" dirty="0"/>
              <a:t>Percentage of Code violations donations of breastmilk substitutes (BMS), liquid </a:t>
            </a:r>
            <a:r>
              <a:rPr lang="en-GB" sz="2200" dirty="0"/>
              <a:t>milk products, bottles and teats </a:t>
            </a:r>
            <a:r>
              <a:rPr lang="en-GB" sz="2200" b="1" dirty="0"/>
              <a:t>dealt with </a:t>
            </a:r>
            <a:r>
              <a:rPr lang="en-GB" sz="2200" dirty="0"/>
              <a:t>in a timely manner</a:t>
            </a:r>
          </a:p>
          <a:p>
            <a:r>
              <a:rPr lang="en-GB" sz="2200" dirty="0"/>
              <a:t>Percentage of breastfeeding mothers who have</a:t>
            </a:r>
            <a:r>
              <a:rPr lang="en-GB" sz="2200" b="1" dirty="0"/>
              <a:t> access to skilled counselling</a:t>
            </a:r>
          </a:p>
          <a:p>
            <a:r>
              <a:rPr lang="en-GB" sz="2200" dirty="0"/>
              <a:t>Percentage of caregivers who have </a:t>
            </a:r>
            <a:r>
              <a:rPr lang="en-GB" sz="2200" b="1" dirty="0"/>
              <a:t>access to </a:t>
            </a:r>
            <a:r>
              <a:rPr lang="en-GB" sz="2200" dirty="0"/>
              <a:t>Code-compliant supplies of appropriate </a:t>
            </a:r>
            <a:r>
              <a:rPr lang="en-GB" sz="2200" b="1" dirty="0"/>
              <a:t>breastmilk substitutes (BMS) </a:t>
            </a:r>
            <a:r>
              <a:rPr lang="en-GB" sz="2200" dirty="0"/>
              <a:t>and associated support for infants</a:t>
            </a:r>
            <a:r>
              <a:rPr lang="en-US" sz="2200" dirty="0"/>
              <a:t>who require artificial feeding</a:t>
            </a:r>
          </a:p>
          <a:p>
            <a:r>
              <a:rPr lang="en-GB" sz="2200" dirty="0"/>
              <a:t>Percentage of caregivers who have </a:t>
            </a:r>
            <a:r>
              <a:rPr lang="en-GB" sz="2200" b="1" dirty="0"/>
              <a:t>access to </a:t>
            </a:r>
            <a:r>
              <a:rPr lang="en-GB" sz="2200" dirty="0"/>
              <a:t>timely, appropriate, nutritionally adequate and safe </a:t>
            </a:r>
            <a:r>
              <a:rPr lang="en-GB" sz="2200" b="1" dirty="0"/>
              <a:t>complementary foods </a:t>
            </a:r>
            <a:r>
              <a:rPr lang="en-GB" sz="2200" dirty="0"/>
              <a:t>for children aged 6 to 23 months</a:t>
            </a:r>
            <a:endParaRPr lang="en-US" sz="2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08" y="1989541"/>
            <a:ext cx="2588217" cy="38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7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613B-40E1-4753-A65C-9926A696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2276"/>
            <a:ext cx="10165915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Agenda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E8023-E3A9-46E5-84F4-5C9AD6E6D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fontAlgn="base"/>
            <a:r>
              <a:rPr lang="en-US" dirty="0"/>
              <a:t>What type of assessments are recommended to collect data on IYCF-E? </a:t>
            </a:r>
          </a:p>
          <a:p>
            <a:pPr fontAlgn="base"/>
            <a:r>
              <a:rPr lang="en-US" dirty="0"/>
              <a:t> What are the key indicators for IYCFE data collection?  </a:t>
            </a:r>
          </a:p>
          <a:p>
            <a:pPr fontAlgn="base"/>
            <a:r>
              <a:rPr lang="en-US" dirty="0"/>
              <a:t>Key aspects of an appropriate IYCF-E response</a:t>
            </a:r>
          </a:p>
          <a:p>
            <a:pPr fontAlgn="base"/>
            <a:r>
              <a:rPr lang="en-US" dirty="0"/>
              <a:t>The checklist to run through once the emergency hits </a:t>
            </a:r>
          </a:p>
          <a:p>
            <a:pPr fontAlgn="base"/>
            <a:r>
              <a:rPr lang="en-US" dirty="0"/>
              <a:t>How to be prepared for an IYCF-E response? </a:t>
            </a:r>
          </a:p>
          <a:p>
            <a:pPr fontAlgn="base"/>
            <a:r>
              <a:rPr lang="en-US" dirty="0"/>
              <a:t>Monitoring tips and tools </a:t>
            </a:r>
          </a:p>
          <a:p>
            <a:pPr fontAlgn="base"/>
            <a:r>
              <a:rPr lang="en-US" dirty="0"/>
              <a:t>Questions and answers 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4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15" y="546556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Monitoring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186" y="172289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Don’t forget to LEARN - Document process along with outcomes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159" y="2548389"/>
            <a:ext cx="24860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6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613B-40E1-4753-A65C-9926A696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469" y="119943"/>
            <a:ext cx="7651531" cy="763588"/>
          </a:xfrm>
        </p:spPr>
        <p:txBody>
          <a:bodyPr/>
          <a:lstStyle/>
          <a:p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IYCF in Emergencies  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F17D4F-BBB0-4488-A08F-37B9264B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258" y="885193"/>
            <a:ext cx="7165428" cy="4879455"/>
          </a:xfrm>
        </p:spPr>
        <p:txBody>
          <a:bodyPr/>
          <a:lstStyle/>
          <a:p>
            <a:endParaRPr lang="en-US" dirty="0"/>
          </a:p>
          <a:p>
            <a:pPr fontAlgn="base">
              <a:lnSpc>
                <a:spcPct val="20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Implementation</a:t>
            </a:r>
          </a:p>
          <a:p>
            <a:pPr fontAlgn="base">
              <a:lnSpc>
                <a:spcPct val="20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Checklists </a:t>
            </a:r>
          </a:p>
          <a:p>
            <a:pPr fontAlgn="base">
              <a:lnSpc>
                <a:spcPct val="20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Preparedness</a:t>
            </a:r>
          </a:p>
          <a:p>
            <a:pPr fontAlgn="base">
              <a:lnSpc>
                <a:spcPct val="20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Monitoring</a:t>
            </a:r>
            <a:r>
              <a:rPr lang="en-US" dirty="0"/>
              <a:t> </a:t>
            </a:r>
          </a:p>
          <a:p>
            <a:pPr marL="0" indent="0" fontAlgn="base">
              <a:lnSpc>
                <a:spcPct val="200000"/>
              </a:lnSpc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88" y="1395670"/>
            <a:ext cx="4604476" cy="385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3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554" y="307039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844" y="1070627"/>
            <a:ext cx="105156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Protect, promote and support IYCF: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breastfeeding, complementary feeding, non-breastfed child</a:t>
            </a:r>
          </a:p>
        </p:txBody>
      </p:sp>
      <p:pic>
        <p:nvPicPr>
          <p:cNvPr id="4" name="Picture 2" descr="C:\Users\Christine Fernandes\Desktop\The Co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72" y="2809918"/>
            <a:ext cx="2428145" cy="361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497" y="2809918"/>
            <a:ext cx="2554295" cy="3615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772" y="2865406"/>
            <a:ext cx="2407144" cy="35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91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442" y="74216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93" y="867413"/>
            <a:ext cx="3452445" cy="36351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MINIMUM KEY ACTIONS 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533" y="2074859"/>
            <a:ext cx="2277819" cy="336771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1646" y="1809738"/>
            <a:ext cx="3341077" cy="1567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/>
              <a:t>Establish an IYCF-E coordination authority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945286" y="1809739"/>
            <a:ext cx="3572637" cy="1567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/>
              <a:t>Include the specifications of the OGIFE on preparedness.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3385" y="3956539"/>
            <a:ext cx="3716215" cy="1486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/>
              <a:t>Support strong, harmonised, timely communication on IYCF-E.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945285" y="3956539"/>
            <a:ext cx="3572637" cy="1567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Do not accept or solicit donations of BMS, liquid milk, bottles, teats</a:t>
            </a:r>
          </a:p>
        </p:txBody>
      </p:sp>
    </p:spTree>
    <p:extLst>
      <p:ext uri="{BB962C8B-B14F-4D97-AF65-F5344CB8AC3E}">
        <p14:creationId xmlns:p14="http://schemas.microsoft.com/office/powerpoint/2010/main" val="17576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442" y="74216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93" y="867413"/>
            <a:ext cx="3452445" cy="36351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MINIMUM KEY ACTIONS 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508" y="2716149"/>
            <a:ext cx="1427442" cy="211044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504951" y="1778815"/>
            <a:ext cx="2655276" cy="152093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</a:rPr>
              <a:t>Provide micronutrient supplements as necessary</a:t>
            </a:r>
            <a:endParaRPr lang="en-US" sz="2000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04951" y="3480294"/>
            <a:ext cx="2655276" cy="152093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Prioritise vulnerable infants</a:t>
            </a:r>
          </a:p>
        </p:txBody>
      </p:sp>
      <p:sp>
        <p:nvSpPr>
          <p:cNvPr id="14" name="Oval 13"/>
          <p:cNvSpPr/>
          <p:nvPr/>
        </p:nvSpPr>
        <p:spPr>
          <a:xfrm>
            <a:off x="7426568" y="1329104"/>
            <a:ext cx="2655276" cy="152093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Provide access to skilled breastfeeding counselling</a:t>
            </a:r>
          </a:p>
        </p:txBody>
      </p:sp>
      <p:sp>
        <p:nvSpPr>
          <p:cNvPr id="15" name="Oval 14"/>
          <p:cNvSpPr/>
          <p:nvPr/>
        </p:nvSpPr>
        <p:spPr>
          <a:xfrm>
            <a:off x="7889788" y="3179896"/>
            <a:ext cx="2655276" cy="152093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Target </a:t>
            </a:r>
            <a:r>
              <a:rPr lang="en-GB" sz="2000" dirty="0" err="1">
                <a:solidFill>
                  <a:schemeClr val="tx1"/>
                </a:solidFill>
              </a:rPr>
              <a:t>newborns</a:t>
            </a:r>
            <a:r>
              <a:rPr lang="en-GB" sz="2000" dirty="0">
                <a:solidFill>
                  <a:schemeClr val="tx1"/>
                </a:solidFill>
              </a:rPr>
              <a:t> for early initiation and EBF</a:t>
            </a:r>
          </a:p>
        </p:txBody>
      </p:sp>
      <p:sp>
        <p:nvSpPr>
          <p:cNvPr id="16" name="Oval 15"/>
          <p:cNvSpPr/>
          <p:nvPr/>
        </p:nvSpPr>
        <p:spPr>
          <a:xfrm>
            <a:off x="6790750" y="4912197"/>
            <a:ext cx="2655276" cy="152093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Provide appropriate BMS support</a:t>
            </a:r>
          </a:p>
        </p:txBody>
      </p:sp>
      <p:sp>
        <p:nvSpPr>
          <p:cNvPr id="17" name="Oval 16"/>
          <p:cNvSpPr/>
          <p:nvPr/>
        </p:nvSpPr>
        <p:spPr>
          <a:xfrm>
            <a:off x="3557953" y="4912196"/>
            <a:ext cx="2655276" cy="152093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Support timely, safe, adequate, appropriate CF</a:t>
            </a:r>
          </a:p>
        </p:txBody>
      </p:sp>
      <p:sp>
        <p:nvSpPr>
          <p:cNvPr id="18" name="Oval 17"/>
          <p:cNvSpPr/>
          <p:nvPr/>
        </p:nvSpPr>
        <p:spPr>
          <a:xfrm>
            <a:off x="4363915" y="1049168"/>
            <a:ext cx="2858964" cy="152093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>
                <a:solidFill>
                  <a:prstClr val="black"/>
                </a:solidFill>
              </a:rPr>
              <a:t>Prioritise</a:t>
            </a:r>
            <a:r>
              <a:rPr lang="en-US" sz="2000" dirty="0">
                <a:solidFill>
                  <a:prstClr val="black"/>
                </a:solidFill>
              </a:rPr>
              <a:t> PLWs for multi-sectoral service</a:t>
            </a:r>
          </a:p>
        </p:txBody>
      </p:sp>
      <p:sp>
        <p:nvSpPr>
          <p:cNvPr id="20" name="Oval 19"/>
          <p:cNvSpPr/>
          <p:nvPr/>
        </p:nvSpPr>
        <p:spPr>
          <a:xfrm>
            <a:off x="415537" y="4912196"/>
            <a:ext cx="1648517" cy="1466843"/>
          </a:xfrm>
          <a:prstGeom prst="ellipse">
            <a:avLst/>
          </a:prstGeom>
          <a:solidFill>
            <a:srgbClr val="FF9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PSS</a:t>
            </a:r>
          </a:p>
        </p:txBody>
      </p:sp>
      <p:sp>
        <p:nvSpPr>
          <p:cNvPr id="21" name="Oval 20"/>
          <p:cNvSpPr/>
          <p:nvPr/>
        </p:nvSpPr>
        <p:spPr>
          <a:xfrm>
            <a:off x="10081527" y="265827"/>
            <a:ext cx="1648517" cy="1466843"/>
          </a:xfrm>
          <a:prstGeom prst="ellipse">
            <a:avLst/>
          </a:prstGeom>
          <a:solidFill>
            <a:srgbClr val="FF9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HIV</a:t>
            </a:r>
          </a:p>
        </p:txBody>
      </p:sp>
      <p:sp>
        <p:nvSpPr>
          <p:cNvPr id="22" name="Oval 21"/>
          <p:cNvSpPr/>
          <p:nvPr/>
        </p:nvSpPr>
        <p:spPr>
          <a:xfrm>
            <a:off x="10023547" y="4826595"/>
            <a:ext cx="1648517" cy="1466843"/>
          </a:xfrm>
          <a:prstGeom prst="ellipse">
            <a:avLst/>
          </a:prstGeom>
          <a:solidFill>
            <a:srgbClr val="FF9F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GBV</a:t>
            </a:r>
          </a:p>
        </p:txBody>
      </p:sp>
    </p:spTree>
    <p:extLst>
      <p:ext uri="{BB962C8B-B14F-4D97-AF65-F5344CB8AC3E}">
        <p14:creationId xmlns:p14="http://schemas.microsoft.com/office/powerpoint/2010/main" val="8718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446" y="377217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879" y="156978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184" y="1385251"/>
            <a:ext cx="6770077" cy="468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3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220" y="211261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6530" y="1683656"/>
            <a:ext cx="6221777" cy="4666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7989" y="1098420"/>
            <a:ext cx="4958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Indonesia Response 2018</a:t>
            </a:r>
          </a:p>
          <a:p>
            <a:pPr algn="ctr"/>
            <a:r>
              <a:rPr lang="en-US" sz="2400" b="1" dirty="0"/>
              <a:t>Complementary Feeding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46123" y="6134544"/>
            <a:ext cx="10902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Alice Burrell 2018</a:t>
            </a:r>
          </a:p>
        </p:txBody>
      </p:sp>
    </p:spTree>
    <p:extLst>
      <p:ext uri="{BB962C8B-B14F-4D97-AF65-F5344CB8AC3E}">
        <p14:creationId xmlns:p14="http://schemas.microsoft.com/office/powerpoint/2010/main" val="444655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220" y="211261"/>
            <a:ext cx="7772400" cy="76358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00"/>
                </a:solidFill>
                <a:ea typeface="MS PGothic" panose="020B0600070205080204" pitchFamily="34" charset="-128"/>
              </a:rPr>
              <a:t>Implementation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14" y="2208301"/>
            <a:ext cx="3978421" cy="3046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323456"/>
            <a:ext cx="4167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Rohingya</a:t>
            </a:r>
            <a:r>
              <a:rPr lang="en-US" sz="1600" b="1" dirty="0"/>
              <a:t> Response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875" y="3125795"/>
            <a:ext cx="3816470" cy="28641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05376" y="5837551"/>
            <a:ext cx="2743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chemeClr val="bg1"/>
                </a:solidFill>
                <a:latin typeface="Gill Sans Infant Std"/>
                <a:ea typeface="MS PGothic" pitchFamily="34" charset="-128"/>
                <a:cs typeface="Gill Sans Infant Std"/>
              </a:rPr>
              <a:t>Photo: Christine Fernandes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4777" y="5110244"/>
            <a:ext cx="27432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800" dirty="0">
                <a:solidFill>
                  <a:srgbClr val="FFFFFF"/>
                </a:solidFill>
                <a:latin typeface="Gill Sans Infant Std"/>
                <a:ea typeface="MS PGothic" pitchFamily="34" charset="-128"/>
                <a:cs typeface="Gill Sans Infant Std"/>
              </a:rPr>
              <a:t>Photo: Alice Burrell 2017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069" y="1356852"/>
            <a:ext cx="2392506" cy="2392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489" y="4194137"/>
            <a:ext cx="3416528" cy="21204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6800" y="1000836"/>
            <a:ext cx="495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Supporting the Non-Breastfed Child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53643" y="5976050"/>
            <a:ext cx="4167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Jordan 2014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6976" y="6321454"/>
            <a:ext cx="4167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Syria 2016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99959" y="3717401"/>
            <a:ext cx="4167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Croatia 2015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23620" y="3592836"/>
            <a:ext cx="2743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solidFill>
                  <a:srgbClr val="FFFFFF"/>
                </a:solidFill>
                <a:latin typeface="Gill Sans Infant Std"/>
                <a:ea typeface="MS PGothic" pitchFamily="34" charset="-128"/>
                <a:cs typeface="Gill Sans Infant Std"/>
              </a:rPr>
              <a:t>Photo: Isabelle Modigell 2015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20400" y="6191741"/>
            <a:ext cx="2743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dirty="0">
                <a:latin typeface="Gill Sans Infant Std"/>
                <a:ea typeface="MS PGothic" pitchFamily="34" charset="-128"/>
                <a:cs typeface="Gill Sans Infant Std"/>
              </a:rPr>
              <a:t>Photo: Save the Children</a:t>
            </a:r>
          </a:p>
        </p:txBody>
      </p:sp>
    </p:spTree>
    <p:extLst>
      <p:ext uri="{BB962C8B-B14F-4D97-AF65-F5344CB8AC3E}">
        <p14:creationId xmlns:p14="http://schemas.microsoft.com/office/powerpoint/2010/main" val="3464458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ICEF Document" ma:contentTypeID="0x0101009BA85F8052A6DA4FA3E31FF9F74C6970006192CA8317E1FF49B6A7FEB870A3A8D6" ma:contentTypeVersion="33" ma:contentTypeDescription="" ma:contentTypeScope="" ma:versionID="395ddac05b61b6f15a331cb2bfbf9998">
  <xsd:schema xmlns:xsd="http://www.w3.org/2001/XMLSchema" xmlns:xs="http://www.w3.org/2001/XMLSchema" xmlns:p="http://schemas.microsoft.com/office/2006/metadata/properties" xmlns:ns1="http://schemas.microsoft.com/sharepoint/v3" xmlns:ns2="ca283e0b-db31-4043-a2ef-b80661bf084a" xmlns:ns3="http://schemas.microsoft.com/sharepoint.v3" xmlns:ns4="http://schemas.microsoft.com/sharepoint/v4" xmlns:ns5="5858627f-d058-4b92-9b52-677b5fd7d454" xmlns:ns6="a438dd15-07ca-4cdc-82a3-f2206b92025e" targetNamespace="http://schemas.microsoft.com/office/2006/metadata/properties" ma:root="true" ma:fieldsID="d65fe1726b7670b5f91e5a4e5c3fcdd1" ns1:_="" ns2:_="" ns3:_="" ns4:_="" ns5:_="" ns6:_="">
    <xsd:import namespace="http://schemas.microsoft.com/sharepoint/v3"/>
    <xsd:import namespace="ca283e0b-db31-4043-a2ef-b80661bf084a"/>
    <xsd:import namespace="http://schemas.microsoft.com/sharepoint.v3"/>
    <xsd:import namespace="http://schemas.microsoft.com/sharepoint/v4"/>
    <xsd:import namespace="5858627f-d058-4b92-9b52-677b5fd7d454"/>
    <xsd:import namespace="a438dd15-07ca-4cdc-82a3-f2206b92025e"/>
    <xsd:element name="properties">
      <xsd:complexType>
        <xsd:sequence>
          <xsd:element name="documentManagement">
            <xsd:complexType>
              <xsd:all>
                <xsd:element ref="ns2:WrittenBy" minOccurs="0"/>
                <xsd:element ref="ns2:ContentLanguage" minOccurs="0"/>
                <xsd:element ref="ns3:CategoryDescription" minOccurs="0"/>
                <xsd:element ref="ns2:RecipientsEmail" minOccurs="0"/>
                <xsd:element ref="ns2:SenderEmail" minOccurs="0"/>
                <xsd:element ref="ns2:DateTransmittedEmail" minOccurs="0"/>
                <xsd:element ref="ns2:k8c968e8c72a4eda96b7e8fdbe192be2" minOccurs="0"/>
                <xsd:element ref="ns2:ga975397408f43e4b84ec8e5a598e523" minOccurs="0"/>
                <xsd:element ref="ns2:mda26ace941f4791a7314a339fee829c" minOccurs="0"/>
                <xsd:element ref="ns2:TaxCatchAllLabel" minOccurs="0"/>
                <xsd:element ref="ns2:TaxCatchAll" minOccurs="0"/>
                <xsd:element ref="ns2:h6a71f3e574e4344bc34f3fc9dd20054" minOccurs="0"/>
                <xsd:element ref="ns2:ContentStatus" minOccurs="0"/>
                <xsd:element ref="ns4:IconOverlay" minOccurs="0"/>
                <xsd:element ref="ns1:_vti_ItemDeclaredRecord" minOccurs="0"/>
                <xsd:element ref="ns1:_vti_ItemHoldRecordStatus" minOccurs="0"/>
                <xsd:element ref="ns5:TaxKeywordTaxHTField" minOccurs="0"/>
                <xsd:element ref="ns6:MediaServiceMetadata" minOccurs="0"/>
                <xsd:element ref="ns6:MediaServiceFastMetadata" minOccurs="0"/>
                <xsd:element ref="ns6:MediaServiceDateTaken" minOccurs="0"/>
                <xsd:element ref="ns6:MediaServiceAutoTags" minOccurs="0"/>
                <xsd:element ref="ns6:MediaServiceGenerationTime" minOccurs="0"/>
                <xsd:element ref="ns6:MediaServiceEventHashCode" minOccurs="0"/>
                <xsd:element ref="ns6:MediaServiceOCR" minOccurs="0"/>
                <xsd:element ref="ns5:SharedWithUsers" minOccurs="0"/>
                <xsd:element ref="ns5:SharedWithDetails" minOccurs="0"/>
                <xsd:element ref="ns6:MediaServiceLocation" minOccurs="0"/>
                <xsd:element ref="ns5:_dlc_DocId" minOccurs="0"/>
                <xsd:element ref="ns5:_dlc_DocIdUrl" minOccurs="0"/>
                <xsd:element ref="ns5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27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28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83e0b-db31-4043-a2ef-b80661bf084a" elementFormDefault="qualified">
    <xsd:import namespace="http://schemas.microsoft.com/office/2006/documentManagement/types"/>
    <xsd:import namespace="http://schemas.microsoft.com/office/infopath/2007/PartnerControls"/>
    <xsd:element name="WrittenBy" ma:index="3" nillable="true" ma:displayName="Written By" ma:description="‘Written By’ is auto-completed with the name of the uploader, but can be edited if you are uploading on behalf of someone else." ma:list="UserInfo" ma:SharePointGroup="0" ma:internalName="Written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entLanguage" ma:index="4" nillable="true" ma:displayName="Content Language *" ma:default="English" ma:format="RadioButtons" ma:indexed="true" ma:internalName="ContentLanguage" ma:readOnly="false">
      <xsd:simpleType>
        <xsd:restriction base="dms:Choice">
          <xsd:enumeration value="English"/>
          <xsd:enumeration value="French"/>
          <xsd:enumeration value="Spanish"/>
          <xsd:enumeration value="Russian"/>
          <xsd:enumeration value="Chinese"/>
          <xsd:enumeration value="Arabic"/>
          <xsd:enumeration value="other"/>
        </xsd:restriction>
      </xsd:simpleType>
    </xsd:element>
    <xsd:element name="RecipientsEmail" ma:index="9" nillable="true" ma:displayName="Recipients (email)" ma:hidden="true" ma:internalName="RecipientsEmail" ma:readOnly="false">
      <xsd:simpleType>
        <xsd:restriction base="dms:Text">
          <xsd:maxLength value="255"/>
        </xsd:restriction>
      </xsd:simpleType>
    </xsd:element>
    <xsd:element name="SenderEmail" ma:index="10" nillable="true" ma:displayName="Sender (email)" ma:hidden="true" ma:internalName="SenderEmail" ma:readOnly="false">
      <xsd:simpleType>
        <xsd:restriction base="dms:Text">
          <xsd:maxLength value="255"/>
        </xsd:restriction>
      </xsd:simpleType>
    </xsd:element>
    <xsd:element name="DateTransmittedEmail" ma:index="11" nillable="true" ma:displayName="Date transmitted (email)" ma:format="DateTime" ma:hidden="true" ma:internalName="DateTransmittedEmail" ma:readOnly="false">
      <xsd:simpleType>
        <xsd:restriction base="dms:DateTime"/>
      </xsd:simpleType>
    </xsd:element>
    <xsd:element name="k8c968e8c72a4eda96b7e8fdbe192be2" ma:index="12" nillable="true" ma:taxonomy="true" ma:internalName="k8c968e8c72a4eda96b7e8fdbe192be2" ma:taxonomyFieldName="GeographicScope" ma:displayName="Geographic Scope" ma:default="" ma:fieldId="{48c968e8-c72a-4eda-96b7-e8fdbe192be2}" ma:taxonomyMulti="true" ma:sspId="73f51738-d318-4883-9d64-4f0bd0ccc55e" ma:termSetId="0a00fedf-defc-4fe3-a3bf-9929b29a63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975397408f43e4b84ec8e5a598e523" ma:index="16" nillable="true" ma:taxonomy="true" ma:internalName="ga975397408f43e4b84ec8e5a598e523" ma:taxonomyFieldName="OfficeDivision" ma:displayName="Office/Division *" ma:default="32;#Office of Emergency Prog.-456F|98de697e-6403-48a0-9bce-654c90399d04" ma:fieldId="{0a975397-408f-43e4-b84e-c8e5a598e523}" ma:sspId="73f51738-d318-4883-9d64-4f0bd0ccc55e" ma:termSetId="1761a25e-44f4-4213-964a-f96c515e12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da26ace941f4791a7314a339fee829c" ma:index="17" nillable="true" ma:taxonomy="true" ma:internalName="mda26ace941f4791a7314a339fee829c" ma:taxonomyFieldName="DocumentType" ma:displayName="Document Type *" ma:indexed="true" ma:readOnly="false" ma:default="" ma:fieldId="{6da26ace-941f-4791-a731-4a339fee829c}" ma:sspId="73f51738-d318-4883-9d64-4f0bd0ccc55e" ma:termSetId="f93b6877-8902-4378-8587-5ec85f36e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8" nillable="true" ma:displayName="Taxonomy Catch All Column1" ma:hidden="true" ma:list="{e129f4a5-dc42-4d6e-b210-548907d0accc}" ma:internalName="TaxCatchAllLabel" ma:readOnly="true" ma:showField="CatchAllDataLabel" ma:web="5858627f-d058-4b92-9b52-677b5fd7d4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2" nillable="true" ma:displayName="Taxonomy Catch All Column" ma:hidden="true" ma:list="{e129f4a5-dc42-4d6e-b210-548907d0accc}" ma:internalName="TaxCatchAll" ma:showField="CatchAllData" ma:web="5858627f-d058-4b92-9b52-677b5fd7d4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6a71f3e574e4344bc34f3fc9dd20054" ma:index="23" nillable="true" ma:taxonomy="true" ma:internalName="h6a71f3e574e4344bc34f3fc9dd20054" ma:taxonomyFieldName="Topic" ma:displayName="Topic *" ma:readOnly="false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tentStatus" ma:index="25" nillable="true" ma:displayName="Content Status" ma:description="Optional column to indicate document status: no status, draft, final or expired.​" ma:format="RadioButtons" ma:internalName="ContentStatus">
      <xsd:simpleType>
        <xsd:restriction base="dms:Choice">
          <xsd:enumeration value="­"/>
          <xsd:enumeration value="Draft"/>
          <xsd:enumeration value="Final"/>
          <xsd:enumeration value="Expir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internalName="Category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6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8627f-d058-4b92-9b52-677b5fd7d454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9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4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8dd15-07ca-4cdc-82a3-f2206b9202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3f51738-d318-4883-9d64-4f0bd0ccc55e" ContentTypeId="0x0101009BA85F8052A6DA4FA3E31FF9F74C6970" PreviousValue="false"/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a975397408f43e4b84ec8e5a598e523 xmlns="ca283e0b-db31-4043-a2ef-b80661bf084a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Office of Emergency Prog.-456F</TermName>
          <TermId xmlns="http://schemas.microsoft.com/office/infopath/2007/PartnerControls">98de697e-6403-48a0-9bce-654c90399d04</TermId>
        </TermInfo>
      </Terms>
    </ga975397408f43e4b84ec8e5a598e523>
    <_dlc_DocId xmlns="5858627f-d058-4b92-9b52-677b5fd7d454">EMOPSGCCU-1435067120-27848</_dlc_DocId>
    <TaxCatchAll xmlns="ca283e0b-db31-4043-a2ef-b80661bf084a">
      <Value>3</Value>
    </TaxCatchAll>
    <_dlc_DocIdUrl xmlns="5858627f-d058-4b92-9b52-677b5fd7d454">
      <Url>https://unicef.sharepoint.com/teams/EMOPS-GCCU/_layouts/15/DocIdRedir.aspx?ID=EMOPSGCCU-1435067120-27848</Url>
      <Description>EMOPSGCCU-1435067120-27848</Description>
    </_dlc_DocIdUrl>
    <ContentLanguage xmlns="ca283e0b-db31-4043-a2ef-b80661bf084a">English</ContentLanguage>
    <TaxKeywordTaxHTField xmlns="5858627f-d058-4b92-9b52-677b5fd7d454">
      <Terms xmlns="http://schemas.microsoft.com/office/infopath/2007/PartnerControls"/>
    </TaxKeywordTaxHTField>
    <k8c968e8c72a4eda96b7e8fdbe192be2 xmlns="ca283e0b-db31-4043-a2ef-b80661bf084a">
      <Terms xmlns="http://schemas.microsoft.com/office/infopath/2007/PartnerControls"/>
    </k8c968e8c72a4eda96b7e8fdbe192be2>
    <DateTransmittedEmail xmlns="ca283e0b-db31-4043-a2ef-b80661bf084a" xsi:nil="true"/>
    <ContentStatus xmlns="ca283e0b-db31-4043-a2ef-b80661bf084a" xsi:nil="true"/>
    <SenderEmail xmlns="ca283e0b-db31-4043-a2ef-b80661bf084a" xsi:nil="true"/>
    <IconOverlay xmlns="http://schemas.microsoft.com/sharepoint/v4" xsi:nil="true"/>
    <h6a71f3e574e4344bc34f3fc9dd20054 xmlns="ca283e0b-db31-4043-a2ef-b80661bf084a">
      <Terms xmlns="http://schemas.microsoft.com/office/infopath/2007/PartnerControls"/>
    </h6a71f3e574e4344bc34f3fc9dd20054>
    <CategoryDescription xmlns="http://schemas.microsoft.com/sharepoint.v3" xsi:nil="true"/>
    <RecipientsEmail xmlns="ca283e0b-db31-4043-a2ef-b80661bf084a" xsi:nil="true"/>
    <mda26ace941f4791a7314a339fee829c xmlns="ca283e0b-db31-4043-a2ef-b80661bf084a">
      <Terms xmlns="http://schemas.microsoft.com/office/infopath/2007/PartnerControls"/>
    </mda26ace941f4791a7314a339fee829c>
    <WrittenBy xmlns="ca283e0b-db31-4043-a2ef-b80661bf084a">
      <UserInfo>
        <DisplayName/>
        <AccountId xsi:nil="true"/>
        <AccountType/>
      </UserInfo>
    </WrittenBy>
  </documentManagement>
</p:properties>
</file>

<file path=customXml/itemProps1.xml><?xml version="1.0" encoding="utf-8"?>
<ds:datastoreItem xmlns:ds="http://schemas.openxmlformats.org/officeDocument/2006/customXml" ds:itemID="{A73D4E08-EA00-4C1E-93D0-3D1F6F924445}"/>
</file>

<file path=customXml/itemProps2.xml><?xml version="1.0" encoding="utf-8"?>
<ds:datastoreItem xmlns:ds="http://schemas.openxmlformats.org/officeDocument/2006/customXml" ds:itemID="{71803897-12B0-4D9E-9645-C9C7EB6FEF72}"/>
</file>

<file path=customXml/itemProps3.xml><?xml version="1.0" encoding="utf-8"?>
<ds:datastoreItem xmlns:ds="http://schemas.openxmlformats.org/officeDocument/2006/customXml" ds:itemID="{D5B3FD34-A40A-48F3-B99E-A90BBBD2246F}"/>
</file>

<file path=customXml/itemProps4.xml><?xml version="1.0" encoding="utf-8"?>
<ds:datastoreItem xmlns:ds="http://schemas.openxmlformats.org/officeDocument/2006/customXml" ds:itemID="{34709907-A45C-43E4-8A97-F44444E0037D}"/>
</file>

<file path=customXml/itemProps5.xml><?xml version="1.0" encoding="utf-8"?>
<ds:datastoreItem xmlns:ds="http://schemas.openxmlformats.org/officeDocument/2006/customXml" ds:itemID="{DF0927CC-474C-4D5E-B459-DC47980D8EE8}"/>
</file>

<file path=customXml/itemProps6.xml><?xml version="1.0" encoding="utf-8"?>
<ds:datastoreItem xmlns:ds="http://schemas.openxmlformats.org/officeDocument/2006/customXml" ds:itemID="{B66153B0-89A8-45E9-9B1C-596C76DB5823}"/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1417</Words>
  <Application>Microsoft Office PowerPoint</Application>
  <PresentationFormat>Widescreen</PresentationFormat>
  <Paragraphs>235</Paragraphs>
  <Slides>20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Global Technical Assistance Mechanism for Nutrition</vt:lpstr>
      <vt:lpstr>Agenda </vt:lpstr>
      <vt:lpstr>IYCF in Emergencies  </vt:lpstr>
      <vt:lpstr>Implementation </vt:lpstr>
      <vt:lpstr>Implementation </vt:lpstr>
      <vt:lpstr>Implementation </vt:lpstr>
      <vt:lpstr>Implementation </vt:lpstr>
      <vt:lpstr>Implementation </vt:lpstr>
      <vt:lpstr>Implementation </vt:lpstr>
      <vt:lpstr>Implementation </vt:lpstr>
      <vt:lpstr>Implementation </vt:lpstr>
      <vt:lpstr>Implementation </vt:lpstr>
      <vt:lpstr>Implementation </vt:lpstr>
      <vt:lpstr>Preparedness</vt:lpstr>
      <vt:lpstr>Monitoring </vt:lpstr>
      <vt:lpstr>Monitoring </vt:lpstr>
      <vt:lpstr>Monitoring </vt:lpstr>
      <vt:lpstr>Monitoring </vt:lpstr>
      <vt:lpstr>Monitoring </vt:lpstr>
      <vt:lpstr>Monitoring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Situma</dc:creator>
  <cp:lastModifiedBy>Yara</cp:lastModifiedBy>
  <cp:revision>449</cp:revision>
  <cp:lastPrinted>2019-01-30T13:23:06Z</cp:lastPrinted>
  <dcterms:created xsi:type="dcterms:W3CDTF">2018-03-04T19:53:40Z</dcterms:created>
  <dcterms:modified xsi:type="dcterms:W3CDTF">2019-09-11T15:58:23Z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0x0101009BA85F8052A6DA4FA3E31FF9F74C6970006192CA8317E1FF49B6A7FEB870A3A8D6</vt:lpwstr>
  </property>
  <property fmtid="{D5CDD505-2E9C-101B-9397-08002B2CF9AE}" pid="4" name="OfficeDivision">
    <vt:lpwstr>3;#Office of Emergency Prog.-456F|98de697e-6403-48a0-9bce-654c90399d04</vt:lpwstr>
  </property>
  <property fmtid="{D5CDD505-2E9C-101B-9397-08002B2CF9AE}" pid="5" name="_dlc_DocIdItemGuid">
    <vt:lpwstr>6580f7bc-13c1-4c59-9666-04d879afbb1c</vt:lpwstr>
  </property>
</Properties>
</file>