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diagrams/data1.xml" ContentType="application/vnd.openxmlformats-officedocument.drawingml.diagramData+xml"/>
  <Override PartName="/ppt/diagrams/data13.xml" ContentType="application/vnd.openxmlformats-officedocument.drawingml.diagramData+xml"/>
  <Override PartName="/ppt/diagrams/data1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2.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18.xml" ContentType="application/vnd.openxmlformats-officedocument.presentationml.notesSlide+xml"/>
  <Override PartName="/ppt/slideLayouts/slideLayout2.xml" ContentType="application/vnd.openxmlformats-officedocument.presentationml.slideLayout+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diagrams/colors5.xml" ContentType="application/vnd.openxmlformats-officedocument.drawingml.diagramColors+xml"/>
  <Override PartName="/ppt/diagrams/layout5.xml" ContentType="application/vnd.openxmlformats-officedocument.drawingml.diagramLayout+xml"/>
  <Override PartName="/ppt/diagrams/quickStyle10.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drawing6.xml" ContentType="application/vnd.ms-office.drawingml.diagramDrawing+xml"/>
  <Override PartName="/ppt/diagrams/drawing5.xml" ContentType="application/vnd.ms-office.drawingml.diagramDrawing+xml"/>
  <Override PartName="/ppt/diagrams/layout6.xml" ContentType="application/vnd.openxmlformats-officedocument.drawingml.diagramLayout+xml"/>
  <Override PartName="/ppt/diagrams/colors6.xml" ContentType="application/vnd.openxmlformats-officedocument.drawingml.diagramColors+xml"/>
  <Override PartName="/ppt/diagrams/layout7.xml" ContentType="application/vnd.openxmlformats-officedocument.drawingml.diagramLayout+xml"/>
  <Override PartName="/ppt/diagrams/colors4.xml" ContentType="application/vnd.openxmlformats-officedocument.drawingml.diagramCol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drawing4.xml" ContentType="application/vnd.ms-office.drawingml.diagramDrawing+xml"/>
  <Override PartName="/ppt/diagrams/layout10.xml" ContentType="application/vnd.openxmlformats-officedocument.drawingml.diagramLayout+xml"/>
  <Override PartName="/ppt/diagrams/colors7.xml" ContentType="application/vnd.openxmlformats-officedocument.drawingml.diagramColors+xml"/>
  <Override PartName="/ppt/diagrams/drawing12.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quickStyle9.xml" ContentType="application/vnd.openxmlformats-officedocument.drawingml.diagramStyle+xml"/>
  <Override PartName="/ppt/diagrams/drawing10.xml" ContentType="application/vnd.ms-office.drawingml.diagramDrawing+xml"/>
  <Override PartName="/ppt/diagrams/colors10.xml" ContentType="application/vnd.openxmlformats-officedocument.drawingml.diagramColors+xml"/>
  <Override PartName="/ppt/diagrams/drawing9.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colors9.xml" ContentType="application/vnd.openxmlformats-officedocument.drawingml.diagramColors+xml"/>
  <Override PartName="/ppt/diagrams/layout9.xml" ContentType="application/vnd.openxmlformats-officedocument.drawingml.diagramLayout+xml"/>
  <Override PartName="/ppt/diagrams/layout13.xml" ContentType="application/vnd.openxmlformats-officedocument.drawingml.diagramLayout+xml"/>
  <Override PartName="/ppt/diagrams/drawing7.xml" ContentType="application/vnd.ms-office.drawingml.diagramDrawing+xml"/>
  <Override PartName="/ppt/diagrams/quickStyle7.xml" ContentType="application/vnd.openxmlformats-officedocument.drawingml.diagramStyle+xml"/>
  <Override PartName="/ppt/theme/theme1.xml" ContentType="application/vnd.openxmlformats-officedocument.theme+xml"/>
  <Override PartName="/ppt/notesMasters/notesMaster1.xml" ContentType="application/vnd.openxmlformats-officedocument.presentationml.notesMaster+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13.xml" ContentType="application/vnd.ms-office.drawingml.diagramDrawing+xml"/>
  <Override PartName="/ppt/diagrams/colors13.xml" ContentType="application/vnd.openxmlformats-officedocument.drawingml.diagramColors+xml"/>
  <Override PartName="/ppt/diagrams/quickStyle13.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62" r:id="rId2"/>
    <p:sldId id="380" r:id="rId3"/>
    <p:sldId id="383" r:id="rId4"/>
    <p:sldId id="363" r:id="rId5"/>
    <p:sldId id="377" r:id="rId6"/>
    <p:sldId id="375" r:id="rId7"/>
    <p:sldId id="381" r:id="rId8"/>
    <p:sldId id="368" r:id="rId9"/>
    <p:sldId id="364" r:id="rId10"/>
    <p:sldId id="365" r:id="rId11"/>
    <p:sldId id="369" r:id="rId12"/>
    <p:sldId id="348" r:id="rId13"/>
    <p:sldId id="345" r:id="rId14"/>
    <p:sldId id="386" r:id="rId15"/>
    <p:sldId id="354" r:id="rId16"/>
    <p:sldId id="366" r:id="rId17"/>
    <p:sldId id="371" r:id="rId18"/>
    <p:sldId id="355" r:id="rId19"/>
    <p:sldId id="356" r:id="rId20"/>
    <p:sldId id="373" r:id="rId21"/>
    <p:sldId id="374" r:id="rId22"/>
    <p:sldId id="385" r:id="rId23"/>
    <p:sldId id="358" r:id="rId24"/>
    <p:sldId id="379" r:id="rId25"/>
    <p:sldId id="367" r:id="rId26"/>
    <p:sldId id="36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72500" autoAdjust="0"/>
  </p:normalViewPr>
  <p:slideViewPr>
    <p:cSldViewPr snapToGrid="0">
      <p:cViewPr varScale="1">
        <p:scale>
          <a:sx n="57" d="100"/>
          <a:sy n="57" d="100"/>
        </p:scale>
        <p:origin x="9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38" Type="http://schemas.openxmlformats.org/officeDocument/2006/relationships/customXml" Target="../customXml/item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37" Type="http://schemas.openxmlformats.org/officeDocument/2006/relationships/customXml" Target="../customXml/item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s>
</file>

<file path=ppt/diagrams/_rels/data1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1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1E15D3-7D56-4502-BC43-5CA83DB08D6C}" type="doc">
      <dgm:prSet loTypeId="urn:microsoft.com/office/officeart/2008/layout/LinedList" loCatId="list" qsTypeId="urn:microsoft.com/office/officeart/2005/8/quickstyle/simple1" qsCatId="simple" csTypeId="urn:microsoft.com/office/officeart/2005/8/colors/accent1_5" csCatId="accent1" phldr="1"/>
      <dgm:spPr/>
      <dgm:t>
        <a:bodyPr/>
        <a:lstStyle/>
        <a:p>
          <a:endParaRPr lang="en-US"/>
        </a:p>
      </dgm:t>
    </dgm:pt>
    <dgm:pt modelId="{F428E210-1177-4CF6-A462-E95C117367DA}">
      <dgm:prSet/>
      <dgm:spPr/>
      <dgm:t>
        <a:bodyPr/>
        <a:lstStyle/>
        <a:p>
          <a:pPr algn="just">
            <a:lnSpc>
              <a:spcPct val="100000"/>
            </a:lnSpc>
          </a:pPr>
          <a:r>
            <a:rPr lang="en-GB" dirty="0"/>
            <a:t>Accountability to Affected People (AAP) is the </a:t>
          </a:r>
          <a:r>
            <a:rPr lang="en-GB" b="1" dirty="0"/>
            <a:t>mutual responsibility</a:t>
          </a:r>
          <a:r>
            <a:rPr lang="en-GB" dirty="0"/>
            <a:t> aid providers and others stakeholders (donors, governments, etc.) to </a:t>
          </a:r>
          <a:r>
            <a:rPr lang="en-GB" b="1" dirty="0"/>
            <a:t>use their power and resources ethically and responsibly </a:t>
          </a:r>
          <a:r>
            <a:rPr lang="en-GB" u="none" dirty="0"/>
            <a:t>to "</a:t>
          </a:r>
          <a:r>
            <a:rPr lang="en-GB" b="1" i="1" u="none" dirty="0"/>
            <a:t>put people at the centre" </a:t>
          </a:r>
          <a:r>
            <a:rPr lang="en-GB" u="none" dirty="0"/>
            <a:t>of </a:t>
          </a:r>
          <a:r>
            <a:rPr lang="en-GB" dirty="0"/>
            <a:t>humanitarian actions.  In essence, this simply means being accountable for </a:t>
          </a:r>
          <a:r>
            <a:rPr lang="en-GB" b="1" dirty="0"/>
            <a:t>making sure assistance generates the best possible outcomes</a:t>
          </a:r>
          <a:r>
            <a:rPr lang="en-GB" dirty="0"/>
            <a:t> for all different groups affected by a crisis.</a:t>
          </a:r>
          <a:endParaRPr lang="en-US" dirty="0"/>
        </a:p>
      </dgm:t>
    </dgm:pt>
    <dgm:pt modelId="{61E8412E-2E75-4965-BC54-32EA983C9805}" type="parTrans" cxnId="{AC193ED0-1BF4-4891-8C55-FF5AD88C2B3C}">
      <dgm:prSet/>
      <dgm:spPr/>
      <dgm:t>
        <a:bodyPr/>
        <a:lstStyle/>
        <a:p>
          <a:endParaRPr lang="en-US"/>
        </a:p>
      </dgm:t>
    </dgm:pt>
    <dgm:pt modelId="{2CDFA3B4-A753-4EAA-B4A6-7954084E935A}" type="sibTrans" cxnId="{AC193ED0-1BF4-4891-8C55-FF5AD88C2B3C}">
      <dgm:prSet/>
      <dgm:spPr/>
      <dgm:t>
        <a:bodyPr/>
        <a:lstStyle/>
        <a:p>
          <a:pPr>
            <a:lnSpc>
              <a:spcPct val="100000"/>
            </a:lnSpc>
          </a:pPr>
          <a:endParaRPr lang="en-US"/>
        </a:p>
      </dgm:t>
    </dgm:pt>
    <dgm:pt modelId="{30D62FEC-E696-44C8-A1CA-D3B1862C221C}">
      <dgm:prSet/>
      <dgm:spPr/>
      <dgm:t>
        <a:bodyPr/>
        <a:lstStyle/>
        <a:p>
          <a:pPr algn="just">
            <a:lnSpc>
              <a:spcPct val="100000"/>
            </a:lnSpc>
          </a:pPr>
          <a:r>
            <a:rPr lang="en-GB" dirty="0"/>
            <a:t>IASC's  and Core Humanitarian Standards definition of Accountability to Affected Populations (AAP) is: </a:t>
          </a:r>
          <a:r>
            <a:rPr lang="en-GB" i="1" dirty="0"/>
            <a:t>"</a:t>
          </a:r>
          <a:r>
            <a:rPr lang="en-GB" b="1" i="1" dirty="0"/>
            <a:t>An active commitment to use power responsibly by taking account of, giving account to, and being held to account by the people humanitarian organizations seek to assist” and </a:t>
          </a:r>
          <a:r>
            <a:rPr lang="en-GB" b="1" dirty="0"/>
            <a:t>as putting </a:t>
          </a:r>
          <a:r>
            <a:rPr lang="en-GB" b="1" i="1" dirty="0"/>
            <a:t>"communities and people at the centre of humanitarian action and promoting respect for their fundamental human rights underpinned by the right to life with dignity, and the right to protection and security as set forth in international law.”</a:t>
          </a:r>
          <a:endParaRPr lang="en-US" dirty="0"/>
        </a:p>
      </dgm:t>
    </dgm:pt>
    <dgm:pt modelId="{C94CCEE0-3746-4B08-B5E8-870A1A69F624}" type="parTrans" cxnId="{040016C7-AD8A-4132-8DF3-AFCA8608358C}">
      <dgm:prSet/>
      <dgm:spPr/>
      <dgm:t>
        <a:bodyPr/>
        <a:lstStyle/>
        <a:p>
          <a:endParaRPr lang="en-US"/>
        </a:p>
      </dgm:t>
    </dgm:pt>
    <dgm:pt modelId="{5473E4DB-B08A-4955-9972-AEBE093B45F4}" type="sibTrans" cxnId="{040016C7-AD8A-4132-8DF3-AFCA8608358C}">
      <dgm:prSet/>
      <dgm:spPr/>
      <dgm:t>
        <a:bodyPr/>
        <a:lstStyle/>
        <a:p>
          <a:endParaRPr lang="en-US"/>
        </a:p>
      </dgm:t>
    </dgm:pt>
    <dgm:pt modelId="{9CB172D1-C361-F449-8BAD-F5E6DB764C2C}" type="pres">
      <dgm:prSet presAssocID="{351E15D3-7D56-4502-BC43-5CA83DB08D6C}" presName="vert0" presStyleCnt="0">
        <dgm:presLayoutVars>
          <dgm:dir/>
          <dgm:animOne val="branch"/>
          <dgm:animLvl val="lvl"/>
        </dgm:presLayoutVars>
      </dgm:prSet>
      <dgm:spPr/>
    </dgm:pt>
    <dgm:pt modelId="{360AF897-963C-514B-BF1A-51014FFAF692}" type="pres">
      <dgm:prSet presAssocID="{F428E210-1177-4CF6-A462-E95C117367DA}" presName="thickLine" presStyleLbl="alignNode1" presStyleIdx="0" presStyleCnt="2"/>
      <dgm:spPr/>
    </dgm:pt>
    <dgm:pt modelId="{7772C28F-C1A6-0D40-9C75-56684954DEA6}" type="pres">
      <dgm:prSet presAssocID="{F428E210-1177-4CF6-A462-E95C117367DA}" presName="horz1" presStyleCnt="0"/>
      <dgm:spPr/>
    </dgm:pt>
    <dgm:pt modelId="{9108ECCD-D9A0-5C4E-A14B-0A58916D9D9E}" type="pres">
      <dgm:prSet presAssocID="{F428E210-1177-4CF6-A462-E95C117367DA}" presName="tx1" presStyleLbl="revTx" presStyleIdx="0" presStyleCnt="2"/>
      <dgm:spPr/>
    </dgm:pt>
    <dgm:pt modelId="{F9C8286D-22DC-9945-B4C2-59B37605FAF6}" type="pres">
      <dgm:prSet presAssocID="{F428E210-1177-4CF6-A462-E95C117367DA}" presName="vert1" presStyleCnt="0"/>
      <dgm:spPr/>
    </dgm:pt>
    <dgm:pt modelId="{73B819E8-B454-154D-A2D7-E636063EE24A}" type="pres">
      <dgm:prSet presAssocID="{30D62FEC-E696-44C8-A1CA-D3B1862C221C}" presName="thickLine" presStyleLbl="alignNode1" presStyleIdx="1" presStyleCnt="2" custLinFactNeighborY="-11151"/>
      <dgm:spPr/>
    </dgm:pt>
    <dgm:pt modelId="{4D9E7F5B-891F-C94A-8F17-B45AD94107AF}" type="pres">
      <dgm:prSet presAssocID="{30D62FEC-E696-44C8-A1CA-D3B1862C221C}" presName="horz1" presStyleCnt="0"/>
      <dgm:spPr/>
    </dgm:pt>
    <dgm:pt modelId="{33371DF0-31AE-914A-B573-5B13937D7B36}" type="pres">
      <dgm:prSet presAssocID="{30D62FEC-E696-44C8-A1CA-D3B1862C221C}" presName="tx1" presStyleLbl="revTx" presStyleIdx="1" presStyleCnt="2"/>
      <dgm:spPr/>
    </dgm:pt>
    <dgm:pt modelId="{F4BAA1DB-5428-DB47-8B27-2302C083160F}" type="pres">
      <dgm:prSet presAssocID="{30D62FEC-E696-44C8-A1CA-D3B1862C221C}" presName="vert1" presStyleCnt="0"/>
      <dgm:spPr/>
    </dgm:pt>
  </dgm:ptLst>
  <dgm:cxnLst>
    <dgm:cxn modelId="{3954B22E-F91C-0846-8D24-B541568EC866}" type="presOf" srcId="{351E15D3-7D56-4502-BC43-5CA83DB08D6C}" destId="{9CB172D1-C361-F449-8BAD-F5E6DB764C2C}" srcOrd="0" destOrd="0" presId="urn:microsoft.com/office/officeart/2008/layout/LinedList"/>
    <dgm:cxn modelId="{F59F2132-D239-F94C-A105-83A6F4D4CC95}" type="presOf" srcId="{F428E210-1177-4CF6-A462-E95C117367DA}" destId="{9108ECCD-D9A0-5C4E-A14B-0A58916D9D9E}" srcOrd="0" destOrd="0" presId="urn:microsoft.com/office/officeart/2008/layout/LinedList"/>
    <dgm:cxn modelId="{040016C7-AD8A-4132-8DF3-AFCA8608358C}" srcId="{351E15D3-7D56-4502-BC43-5CA83DB08D6C}" destId="{30D62FEC-E696-44C8-A1CA-D3B1862C221C}" srcOrd="1" destOrd="0" parTransId="{C94CCEE0-3746-4B08-B5E8-870A1A69F624}" sibTransId="{5473E4DB-B08A-4955-9972-AEBE093B45F4}"/>
    <dgm:cxn modelId="{AC193ED0-1BF4-4891-8C55-FF5AD88C2B3C}" srcId="{351E15D3-7D56-4502-BC43-5CA83DB08D6C}" destId="{F428E210-1177-4CF6-A462-E95C117367DA}" srcOrd="0" destOrd="0" parTransId="{61E8412E-2E75-4965-BC54-32EA983C9805}" sibTransId="{2CDFA3B4-A753-4EAA-B4A6-7954084E935A}"/>
    <dgm:cxn modelId="{B01489D0-4A55-A84C-93F6-626D14C76EE7}" type="presOf" srcId="{30D62FEC-E696-44C8-A1CA-D3B1862C221C}" destId="{33371DF0-31AE-914A-B573-5B13937D7B36}" srcOrd="0" destOrd="0" presId="urn:microsoft.com/office/officeart/2008/layout/LinedList"/>
    <dgm:cxn modelId="{55B9B884-1AD4-7C4F-B4F4-3073647C6D20}" type="presParOf" srcId="{9CB172D1-C361-F449-8BAD-F5E6DB764C2C}" destId="{360AF897-963C-514B-BF1A-51014FFAF692}" srcOrd="0" destOrd="0" presId="urn:microsoft.com/office/officeart/2008/layout/LinedList"/>
    <dgm:cxn modelId="{04AAB14A-B646-E34E-8584-828CA89676D1}" type="presParOf" srcId="{9CB172D1-C361-F449-8BAD-F5E6DB764C2C}" destId="{7772C28F-C1A6-0D40-9C75-56684954DEA6}" srcOrd="1" destOrd="0" presId="urn:microsoft.com/office/officeart/2008/layout/LinedList"/>
    <dgm:cxn modelId="{D6D013B3-F3F0-964B-A2DB-CB9E26F04035}" type="presParOf" srcId="{7772C28F-C1A6-0D40-9C75-56684954DEA6}" destId="{9108ECCD-D9A0-5C4E-A14B-0A58916D9D9E}" srcOrd="0" destOrd="0" presId="urn:microsoft.com/office/officeart/2008/layout/LinedList"/>
    <dgm:cxn modelId="{5625AA76-80CE-FC49-8D42-3419BB7A79BD}" type="presParOf" srcId="{7772C28F-C1A6-0D40-9C75-56684954DEA6}" destId="{F9C8286D-22DC-9945-B4C2-59B37605FAF6}" srcOrd="1" destOrd="0" presId="urn:microsoft.com/office/officeart/2008/layout/LinedList"/>
    <dgm:cxn modelId="{5FA71B3D-45B5-5E4E-BB8D-57ADA071BD03}" type="presParOf" srcId="{9CB172D1-C361-F449-8BAD-F5E6DB764C2C}" destId="{73B819E8-B454-154D-A2D7-E636063EE24A}" srcOrd="2" destOrd="0" presId="urn:microsoft.com/office/officeart/2008/layout/LinedList"/>
    <dgm:cxn modelId="{AD05D8EA-9F5C-D044-9E49-E1EA7B79D258}" type="presParOf" srcId="{9CB172D1-C361-F449-8BAD-F5E6DB764C2C}" destId="{4D9E7F5B-891F-C94A-8F17-B45AD94107AF}" srcOrd="3" destOrd="0" presId="urn:microsoft.com/office/officeart/2008/layout/LinedList"/>
    <dgm:cxn modelId="{40FCFD35-1447-7842-BB81-B70133AEEB3C}" type="presParOf" srcId="{4D9E7F5B-891F-C94A-8F17-B45AD94107AF}" destId="{33371DF0-31AE-914A-B573-5B13937D7B36}" srcOrd="0" destOrd="0" presId="urn:microsoft.com/office/officeart/2008/layout/LinedList"/>
    <dgm:cxn modelId="{3C044933-7CD4-7B49-A884-8311426E3135}" type="presParOf" srcId="{4D9E7F5B-891F-C94A-8F17-B45AD94107AF}" destId="{F4BAA1DB-5428-DB47-8B27-2302C083160F}" srcOrd="1" destOrd="0" presId="urn:microsoft.com/office/officeart/2008/layout/Lin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A05CCF-4753-4911-8EB5-8DF727F5920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1FE221E-5D76-449F-9760-6EB349FA946C}">
      <dgm:prSet/>
      <dgm:spPr>
        <a:solidFill>
          <a:schemeClr val="accent5">
            <a:lumMod val="50000"/>
          </a:schemeClr>
        </a:solidFill>
      </dgm:spPr>
      <dgm:t>
        <a:bodyPr/>
        <a:lstStyle/>
        <a:p>
          <a:r>
            <a:rPr lang="en-GB" b="1" dirty="0">
              <a:solidFill>
                <a:schemeClr val="bg1"/>
              </a:solidFill>
            </a:rPr>
            <a:t>Minimum Recommended AAP Actions</a:t>
          </a:r>
          <a:endParaRPr lang="en-US" dirty="0">
            <a:solidFill>
              <a:schemeClr val="bg1"/>
            </a:solidFill>
          </a:endParaRPr>
        </a:p>
      </dgm:t>
    </dgm:pt>
    <dgm:pt modelId="{37C14C25-0513-4D52-B80E-E6853A51AE4A}" type="parTrans" cxnId="{9FE4A4BA-28AE-40C1-A208-C8118BEE5B59}">
      <dgm:prSet/>
      <dgm:spPr/>
      <dgm:t>
        <a:bodyPr/>
        <a:lstStyle/>
        <a:p>
          <a:endParaRPr lang="en-US"/>
        </a:p>
      </dgm:t>
    </dgm:pt>
    <dgm:pt modelId="{78227212-8684-47DD-B03E-7FAB0372B3ED}" type="sibTrans" cxnId="{9FE4A4BA-28AE-40C1-A208-C8118BEE5B59}">
      <dgm:prSet/>
      <dgm:spPr/>
      <dgm:t>
        <a:bodyPr/>
        <a:lstStyle/>
        <a:p>
          <a:endParaRPr lang="en-US"/>
        </a:p>
      </dgm:t>
    </dgm:pt>
    <dgm:pt modelId="{F1846EEB-B315-4E96-9E13-BFB7FF51B822}">
      <dgm:prSet/>
      <dgm:spPr>
        <a:solidFill>
          <a:schemeClr val="accent5">
            <a:lumMod val="75000"/>
          </a:schemeClr>
        </a:solidFill>
      </dgm:spPr>
      <dgm:t>
        <a:bodyPr/>
        <a:lstStyle/>
        <a:p>
          <a:r>
            <a:rPr lang="en-GB" dirty="0"/>
            <a:t>Cluster and partner planning, monitoring and community engagement activities should be  documented and available for evaluations</a:t>
          </a:r>
          <a:endParaRPr lang="en-US" dirty="0"/>
        </a:p>
      </dgm:t>
    </dgm:pt>
    <dgm:pt modelId="{F3D64360-1F4B-4586-AD81-35AAB2AA1188}" type="parTrans" cxnId="{529AE270-F300-4050-A61D-CA1F2E202BA8}">
      <dgm:prSet/>
      <dgm:spPr/>
      <dgm:t>
        <a:bodyPr/>
        <a:lstStyle/>
        <a:p>
          <a:endParaRPr lang="en-US"/>
        </a:p>
      </dgm:t>
    </dgm:pt>
    <dgm:pt modelId="{E46D1894-0547-4022-BA7E-B0F8BCAB618D}" type="sibTrans" cxnId="{529AE270-F300-4050-A61D-CA1F2E202BA8}">
      <dgm:prSet/>
      <dgm:spPr/>
      <dgm:t>
        <a:bodyPr/>
        <a:lstStyle/>
        <a:p>
          <a:endParaRPr lang="en-US"/>
        </a:p>
      </dgm:t>
    </dgm:pt>
    <dgm:pt modelId="{DE646666-3A65-4B90-820F-58BC7657618C}">
      <dgm:prSet/>
      <dgm:spPr>
        <a:solidFill>
          <a:schemeClr val="accent1">
            <a:lumMod val="60000"/>
            <a:lumOff val="40000"/>
          </a:schemeClr>
        </a:solidFill>
      </dgm:spPr>
      <dgm:t>
        <a:bodyPr/>
        <a:lstStyle/>
        <a:p>
          <a:r>
            <a:rPr lang="en-GB" dirty="0"/>
            <a:t>Evaluations should include direct consultation with affected people on their views on response quality, accountability and performance whenever possible</a:t>
          </a:r>
          <a:endParaRPr lang="en-US" dirty="0"/>
        </a:p>
      </dgm:t>
    </dgm:pt>
    <dgm:pt modelId="{65CDBFA8-D7B4-4730-8E0B-D028D78AB17F}" type="parTrans" cxnId="{2052CE8F-1799-47C2-B3DA-DE3EB3F4D2B8}">
      <dgm:prSet/>
      <dgm:spPr/>
      <dgm:t>
        <a:bodyPr/>
        <a:lstStyle/>
        <a:p>
          <a:endParaRPr lang="en-US"/>
        </a:p>
      </dgm:t>
    </dgm:pt>
    <dgm:pt modelId="{8B883C5C-626F-43EF-83D8-2BD361875FFD}" type="sibTrans" cxnId="{2052CE8F-1799-47C2-B3DA-DE3EB3F4D2B8}">
      <dgm:prSet/>
      <dgm:spPr/>
      <dgm:t>
        <a:bodyPr/>
        <a:lstStyle/>
        <a:p>
          <a:endParaRPr lang="en-US"/>
        </a:p>
      </dgm:t>
    </dgm:pt>
    <dgm:pt modelId="{6A752E62-4571-438E-84A7-978F52C8B903}">
      <dgm:prSet/>
      <dgm:spPr>
        <a:solidFill>
          <a:schemeClr val="accent5">
            <a:lumMod val="60000"/>
            <a:lumOff val="40000"/>
          </a:schemeClr>
        </a:solidFill>
      </dgm:spPr>
      <dgm:t>
        <a:bodyPr/>
        <a:lstStyle/>
        <a:p>
          <a:r>
            <a:rPr lang="en-GB" dirty="0"/>
            <a:t>Evaluation findings and learning should be shared with communities, partners and other stakeholders</a:t>
          </a:r>
          <a:endParaRPr lang="en-US" dirty="0"/>
        </a:p>
      </dgm:t>
    </dgm:pt>
    <dgm:pt modelId="{35DDDAC4-2FF4-4DD6-9781-9E3FEAC97CF6}" type="parTrans" cxnId="{E1466E92-88B0-49D7-89E4-D94770DB954F}">
      <dgm:prSet/>
      <dgm:spPr/>
      <dgm:t>
        <a:bodyPr/>
        <a:lstStyle/>
        <a:p>
          <a:endParaRPr lang="en-US"/>
        </a:p>
      </dgm:t>
    </dgm:pt>
    <dgm:pt modelId="{253D0D1F-F287-4B4D-B92C-8C62E062680B}" type="sibTrans" cxnId="{E1466E92-88B0-49D7-89E4-D94770DB954F}">
      <dgm:prSet/>
      <dgm:spPr/>
      <dgm:t>
        <a:bodyPr/>
        <a:lstStyle/>
        <a:p>
          <a:endParaRPr lang="en-US"/>
        </a:p>
      </dgm:t>
    </dgm:pt>
    <dgm:pt modelId="{9E0DBAB7-1937-2044-AA70-44601BB8DB22}" type="pres">
      <dgm:prSet presAssocID="{25A05CCF-4753-4911-8EB5-8DF727F5920F}" presName="linear" presStyleCnt="0">
        <dgm:presLayoutVars>
          <dgm:animLvl val="lvl"/>
          <dgm:resizeHandles val="exact"/>
        </dgm:presLayoutVars>
      </dgm:prSet>
      <dgm:spPr/>
    </dgm:pt>
    <dgm:pt modelId="{A6A60B56-192C-2544-87C9-2EA63AEE2925}" type="pres">
      <dgm:prSet presAssocID="{B1FE221E-5D76-449F-9760-6EB349FA946C}" presName="parentText" presStyleLbl="node1" presStyleIdx="0" presStyleCnt="4">
        <dgm:presLayoutVars>
          <dgm:chMax val="0"/>
          <dgm:bulletEnabled val="1"/>
        </dgm:presLayoutVars>
      </dgm:prSet>
      <dgm:spPr/>
    </dgm:pt>
    <dgm:pt modelId="{6CD7D0BD-8345-B94C-B02D-E9D9D3951FC3}" type="pres">
      <dgm:prSet presAssocID="{78227212-8684-47DD-B03E-7FAB0372B3ED}" presName="spacer" presStyleCnt="0"/>
      <dgm:spPr/>
    </dgm:pt>
    <dgm:pt modelId="{50876FD9-D25B-4D40-9F28-10CA7D21747C}" type="pres">
      <dgm:prSet presAssocID="{F1846EEB-B315-4E96-9E13-BFB7FF51B822}" presName="parentText" presStyleLbl="node1" presStyleIdx="1" presStyleCnt="4">
        <dgm:presLayoutVars>
          <dgm:chMax val="0"/>
          <dgm:bulletEnabled val="1"/>
        </dgm:presLayoutVars>
      </dgm:prSet>
      <dgm:spPr/>
    </dgm:pt>
    <dgm:pt modelId="{E4F5AD67-3045-7A46-8C0C-AD50177096F7}" type="pres">
      <dgm:prSet presAssocID="{E46D1894-0547-4022-BA7E-B0F8BCAB618D}" presName="spacer" presStyleCnt="0"/>
      <dgm:spPr/>
    </dgm:pt>
    <dgm:pt modelId="{43F89D35-9CA1-C74C-B8E1-642412F40BDD}" type="pres">
      <dgm:prSet presAssocID="{DE646666-3A65-4B90-820F-58BC7657618C}" presName="parentText" presStyleLbl="node1" presStyleIdx="2" presStyleCnt="4">
        <dgm:presLayoutVars>
          <dgm:chMax val="0"/>
          <dgm:bulletEnabled val="1"/>
        </dgm:presLayoutVars>
      </dgm:prSet>
      <dgm:spPr/>
    </dgm:pt>
    <dgm:pt modelId="{ACBA423C-70C7-B64C-A687-F1F635D70102}" type="pres">
      <dgm:prSet presAssocID="{8B883C5C-626F-43EF-83D8-2BD361875FFD}" presName="spacer" presStyleCnt="0"/>
      <dgm:spPr/>
    </dgm:pt>
    <dgm:pt modelId="{4E78BEA0-9E60-0543-99F7-06EABBB13C42}" type="pres">
      <dgm:prSet presAssocID="{6A752E62-4571-438E-84A7-978F52C8B903}" presName="parentText" presStyleLbl="node1" presStyleIdx="3" presStyleCnt="4">
        <dgm:presLayoutVars>
          <dgm:chMax val="0"/>
          <dgm:bulletEnabled val="1"/>
        </dgm:presLayoutVars>
      </dgm:prSet>
      <dgm:spPr/>
    </dgm:pt>
  </dgm:ptLst>
  <dgm:cxnLst>
    <dgm:cxn modelId="{27B0CC2B-A275-0746-A690-952F75B3E1EB}" type="presOf" srcId="{DE646666-3A65-4B90-820F-58BC7657618C}" destId="{43F89D35-9CA1-C74C-B8E1-642412F40BDD}" srcOrd="0" destOrd="0" presId="urn:microsoft.com/office/officeart/2005/8/layout/vList2"/>
    <dgm:cxn modelId="{F1B1A75D-DB68-8749-A930-0026ECA8FAD5}" type="presOf" srcId="{25A05CCF-4753-4911-8EB5-8DF727F5920F}" destId="{9E0DBAB7-1937-2044-AA70-44601BB8DB22}" srcOrd="0" destOrd="0" presId="urn:microsoft.com/office/officeart/2005/8/layout/vList2"/>
    <dgm:cxn modelId="{D3C44C48-43D6-934A-A3CA-881C4429752C}" type="presOf" srcId="{F1846EEB-B315-4E96-9E13-BFB7FF51B822}" destId="{50876FD9-D25B-4D40-9F28-10CA7D21747C}" srcOrd="0" destOrd="0" presId="urn:microsoft.com/office/officeart/2005/8/layout/vList2"/>
    <dgm:cxn modelId="{529AE270-F300-4050-A61D-CA1F2E202BA8}" srcId="{25A05CCF-4753-4911-8EB5-8DF727F5920F}" destId="{F1846EEB-B315-4E96-9E13-BFB7FF51B822}" srcOrd="1" destOrd="0" parTransId="{F3D64360-1F4B-4586-AD81-35AAB2AA1188}" sibTransId="{E46D1894-0547-4022-BA7E-B0F8BCAB618D}"/>
    <dgm:cxn modelId="{D30F4081-6B69-BC4D-8DBD-1B3C892BF63E}" type="presOf" srcId="{6A752E62-4571-438E-84A7-978F52C8B903}" destId="{4E78BEA0-9E60-0543-99F7-06EABBB13C42}" srcOrd="0" destOrd="0" presId="urn:microsoft.com/office/officeart/2005/8/layout/vList2"/>
    <dgm:cxn modelId="{2052CE8F-1799-47C2-B3DA-DE3EB3F4D2B8}" srcId="{25A05CCF-4753-4911-8EB5-8DF727F5920F}" destId="{DE646666-3A65-4B90-820F-58BC7657618C}" srcOrd="2" destOrd="0" parTransId="{65CDBFA8-D7B4-4730-8E0B-D028D78AB17F}" sibTransId="{8B883C5C-626F-43EF-83D8-2BD361875FFD}"/>
    <dgm:cxn modelId="{E1466E92-88B0-49D7-89E4-D94770DB954F}" srcId="{25A05CCF-4753-4911-8EB5-8DF727F5920F}" destId="{6A752E62-4571-438E-84A7-978F52C8B903}" srcOrd="3" destOrd="0" parTransId="{35DDDAC4-2FF4-4DD6-9781-9E3FEAC97CF6}" sibTransId="{253D0D1F-F287-4B4D-B92C-8C62E062680B}"/>
    <dgm:cxn modelId="{13A7AD96-6F28-5A41-B666-DB29E2239584}" type="presOf" srcId="{B1FE221E-5D76-449F-9760-6EB349FA946C}" destId="{A6A60B56-192C-2544-87C9-2EA63AEE2925}" srcOrd="0" destOrd="0" presId="urn:microsoft.com/office/officeart/2005/8/layout/vList2"/>
    <dgm:cxn modelId="{9FE4A4BA-28AE-40C1-A208-C8118BEE5B59}" srcId="{25A05CCF-4753-4911-8EB5-8DF727F5920F}" destId="{B1FE221E-5D76-449F-9760-6EB349FA946C}" srcOrd="0" destOrd="0" parTransId="{37C14C25-0513-4D52-B80E-E6853A51AE4A}" sibTransId="{78227212-8684-47DD-B03E-7FAB0372B3ED}"/>
    <dgm:cxn modelId="{F9CF36A8-B9B3-C24C-8ED3-6AC1765244E8}" type="presParOf" srcId="{9E0DBAB7-1937-2044-AA70-44601BB8DB22}" destId="{A6A60B56-192C-2544-87C9-2EA63AEE2925}" srcOrd="0" destOrd="0" presId="urn:microsoft.com/office/officeart/2005/8/layout/vList2"/>
    <dgm:cxn modelId="{165ACD5D-4B1A-B34E-B56A-37F17F7E5BDA}" type="presParOf" srcId="{9E0DBAB7-1937-2044-AA70-44601BB8DB22}" destId="{6CD7D0BD-8345-B94C-B02D-E9D9D3951FC3}" srcOrd="1" destOrd="0" presId="urn:microsoft.com/office/officeart/2005/8/layout/vList2"/>
    <dgm:cxn modelId="{ADB500EE-7923-E54B-99AD-8AC3F59E6BE7}" type="presParOf" srcId="{9E0DBAB7-1937-2044-AA70-44601BB8DB22}" destId="{50876FD9-D25B-4D40-9F28-10CA7D21747C}" srcOrd="2" destOrd="0" presId="urn:microsoft.com/office/officeart/2005/8/layout/vList2"/>
    <dgm:cxn modelId="{CB175222-A4E4-F547-86B9-87E09BD7C62F}" type="presParOf" srcId="{9E0DBAB7-1937-2044-AA70-44601BB8DB22}" destId="{E4F5AD67-3045-7A46-8C0C-AD50177096F7}" srcOrd="3" destOrd="0" presId="urn:microsoft.com/office/officeart/2005/8/layout/vList2"/>
    <dgm:cxn modelId="{87423CFF-114B-4545-A5B4-7BFA7A4DA128}" type="presParOf" srcId="{9E0DBAB7-1937-2044-AA70-44601BB8DB22}" destId="{43F89D35-9CA1-C74C-B8E1-642412F40BDD}" srcOrd="4" destOrd="0" presId="urn:microsoft.com/office/officeart/2005/8/layout/vList2"/>
    <dgm:cxn modelId="{716D034E-5D59-4B4F-B7D8-AC1FB81AD60D}" type="presParOf" srcId="{9E0DBAB7-1937-2044-AA70-44601BB8DB22}" destId="{ACBA423C-70C7-B64C-A687-F1F635D70102}" srcOrd="5" destOrd="0" presId="urn:microsoft.com/office/officeart/2005/8/layout/vList2"/>
    <dgm:cxn modelId="{216810C1-9CF5-6F49-9289-0ADA82B4F5F2}" type="presParOf" srcId="{9E0DBAB7-1937-2044-AA70-44601BB8DB22}" destId="{4E78BEA0-9E60-0543-99F7-06EABBB13C4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7F48C24-50E2-45AA-96A6-00D968B50533}"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C932C7D8-834A-4E2B-A27C-31731883D397}">
      <dgm:prSet custT="1"/>
      <dgm:spPr>
        <a:ln>
          <a:solidFill>
            <a:schemeClr val="bg1"/>
          </a:solidFill>
        </a:ln>
      </dgm:spPr>
      <dgm:t>
        <a:bodyPr/>
        <a:lstStyle/>
        <a:p>
          <a:r>
            <a:rPr lang="en-US" sz="1800" b="1" dirty="0">
              <a:solidFill>
                <a:schemeClr val="accent1"/>
              </a:solidFill>
            </a:rPr>
            <a:t>SOMALIA- NUTRITION CLUSTER </a:t>
          </a:r>
        </a:p>
        <a:p>
          <a:r>
            <a:rPr lang="en-US" sz="1800" b="1" dirty="0">
              <a:solidFill>
                <a:schemeClr val="tx1"/>
              </a:solidFill>
            </a:rPr>
            <a:t>Large scale: </a:t>
          </a:r>
          <a:r>
            <a:rPr lang="en-US" sz="1800" dirty="0">
              <a:solidFill>
                <a:schemeClr val="tx1"/>
              </a:solidFill>
            </a:rPr>
            <a:t>WFP through call centers (hotlines/phone lines) and interactive voice response/recording (IVR)</a:t>
          </a:r>
        </a:p>
        <a:p>
          <a:r>
            <a:rPr lang="en-US" sz="1800" b="1" dirty="0">
              <a:solidFill>
                <a:schemeClr val="tx1"/>
              </a:solidFill>
            </a:rPr>
            <a:t>Moderate scale</a:t>
          </a:r>
          <a:r>
            <a:rPr lang="en-US" sz="1800" dirty="0">
              <a:solidFill>
                <a:schemeClr val="tx1"/>
              </a:solidFill>
            </a:rPr>
            <a:t>: online facility that operates in few sites + random check on beneficiary experiences in routine M&amp;E but no dedicates separate staff for AAP. This is called the MEAL approach</a:t>
          </a:r>
        </a:p>
        <a:p>
          <a:r>
            <a:rPr lang="en-US" sz="1800" b="1" dirty="0">
              <a:solidFill>
                <a:schemeClr val="tx1"/>
              </a:solidFill>
            </a:rPr>
            <a:t>Minimum scale</a:t>
          </a:r>
          <a:r>
            <a:rPr lang="en-US" sz="1800" dirty="0">
              <a:solidFill>
                <a:schemeClr val="tx1"/>
              </a:solidFill>
            </a:rPr>
            <a:t>: all SNC partners were required to adopt it. Involves exit surveys with those discharged from programs.</a:t>
          </a:r>
        </a:p>
        <a:p>
          <a:r>
            <a:rPr lang="en-US" sz="1800" b="1" dirty="0">
              <a:solidFill>
                <a:schemeClr val="tx1"/>
              </a:solidFill>
            </a:rPr>
            <a:t>Recommendations: </a:t>
          </a:r>
          <a:r>
            <a:rPr lang="en-US" sz="1800" dirty="0">
              <a:solidFill>
                <a:schemeClr val="tx1"/>
              </a:solidFill>
            </a:rPr>
            <a:t>community engagement strategy, collective feedback system rather than just WFP, joint MEAL among cluster partners, information sharing strategy with common key messages, </a:t>
          </a:r>
          <a:r>
            <a:rPr lang="en-US" sz="1800" b="1" u="none" dirty="0">
              <a:solidFill>
                <a:schemeClr val="tx1"/>
              </a:solidFill>
            </a:rPr>
            <a:t>wherever possible make sure there is connection between different feedback mechanisms of the different clusters</a:t>
          </a:r>
        </a:p>
        <a:p>
          <a:endParaRPr lang="en-US" sz="1800" b="1" u="sng" dirty="0"/>
        </a:p>
        <a:p>
          <a:endParaRPr lang="en-US" sz="1800" b="1" u="sng" dirty="0"/>
        </a:p>
      </dgm:t>
    </dgm:pt>
    <dgm:pt modelId="{066092CE-E17C-4BBB-ACB7-2F0A2E7C8BDB}" type="parTrans" cxnId="{FC64E4D0-81BA-4314-8921-BB54B25E5196}">
      <dgm:prSet/>
      <dgm:spPr/>
      <dgm:t>
        <a:bodyPr/>
        <a:lstStyle/>
        <a:p>
          <a:endParaRPr lang="en-US"/>
        </a:p>
      </dgm:t>
    </dgm:pt>
    <dgm:pt modelId="{E6DF1DD8-2D88-4A9C-8AC7-F59B0B0F3945}" type="sibTrans" cxnId="{FC64E4D0-81BA-4314-8921-BB54B25E5196}">
      <dgm:prSet/>
      <dgm:spPr/>
      <dgm:t>
        <a:bodyPr/>
        <a:lstStyle/>
        <a:p>
          <a:endParaRPr lang="en-US"/>
        </a:p>
      </dgm:t>
    </dgm:pt>
    <dgm:pt modelId="{B07AFAD2-4108-49F2-94F0-4F1F1A5FF55D}">
      <dgm:prSet custT="1"/>
      <dgm:spPr>
        <a:ln>
          <a:solidFill>
            <a:schemeClr val="bg1"/>
          </a:solidFill>
        </a:ln>
      </dgm:spPr>
      <dgm:t>
        <a:bodyPr/>
        <a:lstStyle/>
        <a:p>
          <a:pPr>
            <a:spcBef>
              <a:spcPts val="1800"/>
            </a:spcBef>
          </a:pPr>
          <a:endParaRPr lang="en-US" sz="1800" b="1" dirty="0">
            <a:solidFill>
              <a:schemeClr val="accent1"/>
            </a:solidFill>
          </a:endParaRPr>
        </a:p>
        <a:p>
          <a:pPr>
            <a:spcBef>
              <a:spcPts val="1800"/>
            </a:spcBef>
          </a:pPr>
          <a:r>
            <a:rPr lang="en-US" sz="1800" b="1" dirty="0">
              <a:solidFill>
                <a:schemeClr val="accent1"/>
              </a:solidFill>
            </a:rPr>
            <a:t>MYANMAR- WASH CLUSTER</a:t>
          </a:r>
        </a:p>
        <a:p>
          <a:pPr>
            <a:spcBef>
              <a:spcPct val="0"/>
            </a:spcBef>
          </a:pPr>
          <a:r>
            <a:rPr lang="en-US" sz="1800" dirty="0"/>
            <a:t>Cluster facilitated the training of 50 cluster partners on AAP</a:t>
          </a:r>
        </a:p>
        <a:p>
          <a:pPr>
            <a:spcBef>
              <a:spcPct val="0"/>
            </a:spcBef>
          </a:pPr>
          <a:r>
            <a:rPr lang="en-US" sz="1800" dirty="0"/>
            <a:t>Feedback and complaints mechanism in place with online dashboards</a:t>
          </a:r>
        </a:p>
        <a:p>
          <a:pPr>
            <a:spcBef>
              <a:spcPct val="0"/>
            </a:spcBef>
          </a:pPr>
          <a:r>
            <a:rPr lang="en-US" sz="1800" b="1" u="none" dirty="0">
              <a:solidFill>
                <a:schemeClr val="tx1"/>
              </a:solidFill>
            </a:rPr>
            <a:t>Referral to other sectors (protection and more) through the feedback system</a:t>
          </a:r>
        </a:p>
        <a:p>
          <a:pPr>
            <a:spcBef>
              <a:spcPct val="0"/>
            </a:spcBef>
          </a:pPr>
          <a:r>
            <a:rPr lang="en-US" sz="1800" dirty="0"/>
            <a:t>HRP includes 2 indicators on AAP</a:t>
          </a:r>
        </a:p>
        <a:p>
          <a:pPr>
            <a:spcBef>
              <a:spcPct val="0"/>
            </a:spcBef>
          </a:pPr>
          <a:r>
            <a:rPr lang="en-US" sz="1800" dirty="0"/>
            <a:t>AAP is part of the Sit rep</a:t>
          </a:r>
        </a:p>
        <a:p>
          <a:pPr>
            <a:spcBef>
              <a:spcPct val="0"/>
            </a:spcBef>
          </a:pPr>
          <a:r>
            <a:rPr lang="en-US" sz="1800" dirty="0"/>
            <a:t>Inter-cluster community engagement strategy in place</a:t>
          </a:r>
        </a:p>
        <a:p>
          <a:pPr>
            <a:spcBef>
              <a:spcPct val="0"/>
            </a:spcBef>
          </a:pPr>
          <a:r>
            <a:rPr lang="en-US" sz="1800" b="1" dirty="0"/>
            <a:t>Our Recommendations</a:t>
          </a:r>
          <a:r>
            <a:rPr lang="en-US" sz="1800" dirty="0"/>
            <a:t>: Feedback and complaints system needs to be more collective currently limited to the two biggest partners, more work on community engagement needed in a tricky political context</a:t>
          </a:r>
        </a:p>
      </dgm:t>
    </dgm:pt>
    <dgm:pt modelId="{96C2E96F-7B8C-41EC-8727-E9B38867AA6A}" type="parTrans" cxnId="{772C1CC6-D5ED-450C-86B0-DCAD1FCCDAFE}">
      <dgm:prSet/>
      <dgm:spPr/>
      <dgm:t>
        <a:bodyPr/>
        <a:lstStyle/>
        <a:p>
          <a:endParaRPr lang="en-US"/>
        </a:p>
      </dgm:t>
    </dgm:pt>
    <dgm:pt modelId="{4B34811D-2715-4E5E-A4FF-1D68AA4F6626}" type="sibTrans" cxnId="{772C1CC6-D5ED-450C-86B0-DCAD1FCCDAFE}">
      <dgm:prSet/>
      <dgm:spPr/>
      <dgm:t>
        <a:bodyPr/>
        <a:lstStyle/>
        <a:p>
          <a:endParaRPr lang="en-US"/>
        </a:p>
      </dgm:t>
    </dgm:pt>
    <dgm:pt modelId="{A77FD822-CD95-4E6A-818C-03E7C77CA5D8}" type="pres">
      <dgm:prSet presAssocID="{E7F48C24-50E2-45AA-96A6-00D968B50533}" presName="vert0" presStyleCnt="0">
        <dgm:presLayoutVars>
          <dgm:dir/>
          <dgm:animOne val="branch"/>
          <dgm:animLvl val="lvl"/>
        </dgm:presLayoutVars>
      </dgm:prSet>
      <dgm:spPr/>
    </dgm:pt>
    <dgm:pt modelId="{C5F62B7B-2B9C-4ABC-81A3-954997B9E8A6}" type="pres">
      <dgm:prSet presAssocID="{C932C7D8-834A-4E2B-A27C-31731883D397}" presName="thickLine" presStyleLbl="alignNode1" presStyleIdx="0" presStyleCnt="2"/>
      <dgm:spPr/>
    </dgm:pt>
    <dgm:pt modelId="{897D8214-B6EC-4E57-AD71-5018CCEE205F}" type="pres">
      <dgm:prSet presAssocID="{C932C7D8-834A-4E2B-A27C-31731883D397}" presName="horz1" presStyleCnt="0"/>
      <dgm:spPr/>
    </dgm:pt>
    <dgm:pt modelId="{671876D8-CC61-407B-8DCD-EA16D5CE66E0}" type="pres">
      <dgm:prSet presAssocID="{C932C7D8-834A-4E2B-A27C-31731883D397}" presName="tx1" presStyleLbl="revTx" presStyleIdx="0" presStyleCnt="2" custScaleY="84801"/>
      <dgm:spPr/>
    </dgm:pt>
    <dgm:pt modelId="{D7EE5FDF-5D3E-4908-BBCA-FF2EFF338C99}" type="pres">
      <dgm:prSet presAssocID="{C932C7D8-834A-4E2B-A27C-31731883D397}" presName="vert1" presStyleCnt="0"/>
      <dgm:spPr/>
    </dgm:pt>
    <dgm:pt modelId="{B7D9F65B-686A-4DF6-A523-B89900BD3A74}" type="pres">
      <dgm:prSet presAssocID="{B07AFAD2-4108-49F2-94F0-4F1F1A5FF55D}" presName="thickLine" presStyleLbl="alignNode1" presStyleIdx="1" presStyleCnt="2"/>
      <dgm:spPr/>
    </dgm:pt>
    <dgm:pt modelId="{FC73A7A4-B383-470A-A2F5-6A6DBEEB908A}" type="pres">
      <dgm:prSet presAssocID="{B07AFAD2-4108-49F2-94F0-4F1F1A5FF55D}" presName="horz1" presStyleCnt="0"/>
      <dgm:spPr/>
    </dgm:pt>
    <dgm:pt modelId="{37583655-22F2-4446-9823-48B9D8A8E4F3}" type="pres">
      <dgm:prSet presAssocID="{B07AFAD2-4108-49F2-94F0-4F1F1A5FF55D}" presName="tx1" presStyleLbl="revTx" presStyleIdx="1" presStyleCnt="2" custScaleY="98847"/>
      <dgm:spPr/>
    </dgm:pt>
    <dgm:pt modelId="{C57FFE96-21B6-4989-AFBD-4961E58E92B9}" type="pres">
      <dgm:prSet presAssocID="{B07AFAD2-4108-49F2-94F0-4F1F1A5FF55D}" presName="vert1" presStyleCnt="0"/>
      <dgm:spPr/>
    </dgm:pt>
  </dgm:ptLst>
  <dgm:cxnLst>
    <dgm:cxn modelId="{9C2CD51D-7220-45EC-BEC2-C7A31DCCA5F7}" type="presOf" srcId="{B07AFAD2-4108-49F2-94F0-4F1F1A5FF55D}" destId="{37583655-22F2-4446-9823-48B9D8A8E4F3}" srcOrd="0" destOrd="0" presId="urn:microsoft.com/office/officeart/2008/layout/LinedList"/>
    <dgm:cxn modelId="{02E379AB-4AE8-445F-B21B-4CD5F09C20BE}" type="presOf" srcId="{E7F48C24-50E2-45AA-96A6-00D968B50533}" destId="{A77FD822-CD95-4E6A-818C-03E7C77CA5D8}" srcOrd="0" destOrd="0" presId="urn:microsoft.com/office/officeart/2008/layout/LinedList"/>
    <dgm:cxn modelId="{BD1645C4-E9F8-4263-803C-E401DFD709FC}" type="presOf" srcId="{C932C7D8-834A-4E2B-A27C-31731883D397}" destId="{671876D8-CC61-407B-8DCD-EA16D5CE66E0}" srcOrd="0" destOrd="0" presId="urn:microsoft.com/office/officeart/2008/layout/LinedList"/>
    <dgm:cxn modelId="{772C1CC6-D5ED-450C-86B0-DCAD1FCCDAFE}" srcId="{E7F48C24-50E2-45AA-96A6-00D968B50533}" destId="{B07AFAD2-4108-49F2-94F0-4F1F1A5FF55D}" srcOrd="1" destOrd="0" parTransId="{96C2E96F-7B8C-41EC-8727-E9B38867AA6A}" sibTransId="{4B34811D-2715-4E5E-A4FF-1D68AA4F6626}"/>
    <dgm:cxn modelId="{FC64E4D0-81BA-4314-8921-BB54B25E5196}" srcId="{E7F48C24-50E2-45AA-96A6-00D968B50533}" destId="{C932C7D8-834A-4E2B-A27C-31731883D397}" srcOrd="0" destOrd="0" parTransId="{066092CE-E17C-4BBB-ACB7-2F0A2E7C8BDB}" sibTransId="{E6DF1DD8-2D88-4A9C-8AC7-F59B0B0F3945}"/>
    <dgm:cxn modelId="{8D21572B-BF21-47E2-BD1F-AEC234C8989D}" type="presParOf" srcId="{A77FD822-CD95-4E6A-818C-03E7C77CA5D8}" destId="{C5F62B7B-2B9C-4ABC-81A3-954997B9E8A6}" srcOrd="0" destOrd="0" presId="urn:microsoft.com/office/officeart/2008/layout/LinedList"/>
    <dgm:cxn modelId="{EB25CA43-11F0-4044-8092-6DA1283421B9}" type="presParOf" srcId="{A77FD822-CD95-4E6A-818C-03E7C77CA5D8}" destId="{897D8214-B6EC-4E57-AD71-5018CCEE205F}" srcOrd="1" destOrd="0" presId="urn:microsoft.com/office/officeart/2008/layout/LinedList"/>
    <dgm:cxn modelId="{67904884-B1AA-4581-8F40-6557978B23E8}" type="presParOf" srcId="{897D8214-B6EC-4E57-AD71-5018CCEE205F}" destId="{671876D8-CC61-407B-8DCD-EA16D5CE66E0}" srcOrd="0" destOrd="0" presId="urn:microsoft.com/office/officeart/2008/layout/LinedList"/>
    <dgm:cxn modelId="{FD32AAC5-1215-4E0B-ACCC-953DF10CE48F}" type="presParOf" srcId="{897D8214-B6EC-4E57-AD71-5018CCEE205F}" destId="{D7EE5FDF-5D3E-4908-BBCA-FF2EFF338C99}" srcOrd="1" destOrd="0" presId="urn:microsoft.com/office/officeart/2008/layout/LinedList"/>
    <dgm:cxn modelId="{1CB44415-C549-48FC-8EAC-B415E0C2D479}" type="presParOf" srcId="{A77FD822-CD95-4E6A-818C-03E7C77CA5D8}" destId="{B7D9F65B-686A-4DF6-A523-B89900BD3A74}" srcOrd="2" destOrd="0" presId="urn:microsoft.com/office/officeart/2008/layout/LinedList"/>
    <dgm:cxn modelId="{96423F2F-E3D4-4041-9F3B-87A5AF627F7D}" type="presParOf" srcId="{A77FD822-CD95-4E6A-818C-03E7C77CA5D8}" destId="{FC73A7A4-B383-470A-A2F5-6A6DBEEB908A}" srcOrd="3" destOrd="0" presId="urn:microsoft.com/office/officeart/2008/layout/LinedList"/>
    <dgm:cxn modelId="{8D1A6006-58B5-4E13-9D01-623F82D7B8B6}" type="presParOf" srcId="{FC73A7A4-B383-470A-A2F5-6A6DBEEB908A}" destId="{37583655-22F2-4446-9823-48B9D8A8E4F3}" srcOrd="0" destOrd="0" presId="urn:microsoft.com/office/officeart/2008/layout/LinedList"/>
    <dgm:cxn modelId="{6FB6846B-9423-4CF1-9DE6-855BD264A544}" type="presParOf" srcId="{FC73A7A4-B383-470A-A2F5-6A6DBEEB908A}" destId="{C57FFE96-21B6-4989-AFBD-4961E58E92B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BB9C6C8-9306-4691-8CE9-BEB5E9B51D4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7433C28-5FD9-4F05-9496-C412497305E1}">
      <dgm:prSet/>
      <dgm:spPr/>
      <dgm:t>
        <a:bodyPr/>
        <a:lstStyle/>
        <a:p>
          <a:pPr>
            <a:lnSpc>
              <a:spcPct val="100000"/>
            </a:lnSpc>
          </a:pPr>
          <a:r>
            <a:rPr lang="en-US" dirty="0"/>
            <a:t>Coordination on AAP interventions is key. Many hotlines among many NGOs in one geographical area is too confusing. </a:t>
          </a:r>
        </a:p>
      </dgm:t>
    </dgm:pt>
    <dgm:pt modelId="{A594ACAB-07EB-4D08-AB8F-498B0F6C2C7E}" type="parTrans" cxnId="{C50AB2A5-3063-427D-A507-372B3BA8A721}">
      <dgm:prSet/>
      <dgm:spPr/>
      <dgm:t>
        <a:bodyPr/>
        <a:lstStyle/>
        <a:p>
          <a:endParaRPr lang="en-US"/>
        </a:p>
      </dgm:t>
    </dgm:pt>
    <dgm:pt modelId="{FB242570-87AE-4799-9AC5-6188345BBCF5}" type="sibTrans" cxnId="{C50AB2A5-3063-427D-A507-372B3BA8A721}">
      <dgm:prSet/>
      <dgm:spPr/>
      <dgm:t>
        <a:bodyPr/>
        <a:lstStyle/>
        <a:p>
          <a:endParaRPr lang="en-US"/>
        </a:p>
      </dgm:t>
    </dgm:pt>
    <dgm:pt modelId="{DC7D7C72-0128-4FF5-8FBA-177B08D13438}">
      <dgm:prSet/>
      <dgm:spPr/>
      <dgm:t>
        <a:bodyPr/>
        <a:lstStyle/>
        <a:p>
          <a:pPr>
            <a:lnSpc>
              <a:spcPct val="100000"/>
            </a:lnSpc>
          </a:pPr>
          <a:r>
            <a:rPr lang="en-US" dirty="0"/>
            <a:t>Cross sectoral feedback systems instead of sectoral ones are encouraged </a:t>
          </a:r>
        </a:p>
      </dgm:t>
    </dgm:pt>
    <dgm:pt modelId="{BB40E60D-026E-48AD-9670-4E9CC7BCB29C}" type="parTrans" cxnId="{E1512050-9DE2-49B7-BCC8-CDD8098D9D8B}">
      <dgm:prSet/>
      <dgm:spPr/>
      <dgm:t>
        <a:bodyPr/>
        <a:lstStyle/>
        <a:p>
          <a:endParaRPr lang="en-US"/>
        </a:p>
      </dgm:t>
    </dgm:pt>
    <dgm:pt modelId="{738498D3-2571-4B12-BEA8-C99498D433BE}" type="sibTrans" cxnId="{E1512050-9DE2-49B7-BCC8-CDD8098D9D8B}">
      <dgm:prSet/>
      <dgm:spPr/>
      <dgm:t>
        <a:bodyPr/>
        <a:lstStyle/>
        <a:p>
          <a:endParaRPr lang="en-US"/>
        </a:p>
      </dgm:t>
    </dgm:pt>
    <dgm:pt modelId="{A6B084BD-F317-4032-82BF-FE4D726F243C}">
      <dgm:prSet/>
      <dgm:spPr/>
      <dgm:t>
        <a:bodyPr/>
        <a:lstStyle/>
        <a:p>
          <a:pPr>
            <a:lnSpc>
              <a:spcPct val="100000"/>
            </a:lnSpc>
          </a:pPr>
          <a:r>
            <a:rPr lang="en-US"/>
            <a:t>IM capacity  is essential to bring in various feedback systems together</a:t>
          </a:r>
          <a:endParaRPr lang="en-US" dirty="0"/>
        </a:p>
      </dgm:t>
    </dgm:pt>
    <dgm:pt modelId="{B3BF3605-58A1-4D0B-942F-FAF14586F12F}" type="parTrans" cxnId="{6FFEB60C-8DDF-46EF-B91A-19F4DA684979}">
      <dgm:prSet/>
      <dgm:spPr/>
      <dgm:t>
        <a:bodyPr/>
        <a:lstStyle/>
        <a:p>
          <a:endParaRPr lang="en-US"/>
        </a:p>
      </dgm:t>
    </dgm:pt>
    <dgm:pt modelId="{A20DAB2F-EC6D-4175-9696-3998E7C90084}" type="sibTrans" cxnId="{6FFEB60C-8DDF-46EF-B91A-19F4DA684979}">
      <dgm:prSet/>
      <dgm:spPr/>
      <dgm:t>
        <a:bodyPr/>
        <a:lstStyle/>
        <a:p>
          <a:endParaRPr lang="en-US"/>
        </a:p>
      </dgm:t>
    </dgm:pt>
    <dgm:pt modelId="{3591E961-0F27-4115-AC3A-4204D212D327}">
      <dgm:prSet/>
      <dgm:spPr/>
      <dgm:t>
        <a:bodyPr/>
        <a:lstStyle/>
        <a:p>
          <a:pPr>
            <a:lnSpc>
              <a:spcPct val="100000"/>
            </a:lnSpc>
          </a:pPr>
          <a:r>
            <a:rPr lang="en-US" dirty="0"/>
            <a:t>If feedback systems remain sectoral, at a minimum there is need to establish a referral system with other sectors</a:t>
          </a:r>
        </a:p>
      </dgm:t>
    </dgm:pt>
    <dgm:pt modelId="{8691A5AB-BAF8-4D4E-B640-3700A4C90B2F}" type="parTrans" cxnId="{93C5D36F-5480-4C58-A3E8-364196CFDCBB}">
      <dgm:prSet/>
      <dgm:spPr/>
      <dgm:t>
        <a:bodyPr/>
        <a:lstStyle/>
        <a:p>
          <a:endParaRPr lang="en-US"/>
        </a:p>
      </dgm:t>
    </dgm:pt>
    <dgm:pt modelId="{09C83466-19DE-40C2-80AE-74A00D196709}" type="sibTrans" cxnId="{93C5D36F-5480-4C58-A3E8-364196CFDCBB}">
      <dgm:prSet/>
      <dgm:spPr/>
      <dgm:t>
        <a:bodyPr/>
        <a:lstStyle/>
        <a:p>
          <a:endParaRPr lang="en-US"/>
        </a:p>
      </dgm:t>
    </dgm:pt>
    <dgm:pt modelId="{1683E169-A975-47B3-BE0B-6B1103571A62}" type="pres">
      <dgm:prSet presAssocID="{CBB9C6C8-9306-4691-8CE9-BEB5E9B51D41}" presName="root" presStyleCnt="0">
        <dgm:presLayoutVars>
          <dgm:dir/>
          <dgm:resizeHandles val="exact"/>
        </dgm:presLayoutVars>
      </dgm:prSet>
      <dgm:spPr/>
    </dgm:pt>
    <dgm:pt modelId="{AD2A4DDE-4402-4EAA-9D77-9AC7CB5595ED}" type="pres">
      <dgm:prSet presAssocID="{47433C28-5FD9-4F05-9496-C412497305E1}" presName="compNode" presStyleCnt="0"/>
      <dgm:spPr/>
    </dgm:pt>
    <dgm:pt modelId="{244A116E-3E0A-44A9-B2B7-A459A3FFBAB7}" type="pres">
      <dgm:prSet presAssocID="{47433C28-5FD9-4F05-9496-C412497305E1}" presName="bgRect" presStyleLbl="bgShp" presStyleIdx="0" presStyleCnt="4"/>
      <dgm:spPr>
        <a:solidFill>
          <a:schemeClr val="accent1"/>
        </a:solidFill>
      </dgm:spPr>
    </dgm:pt>
    <dgm:pt modelId="{D6645AE6-E610-4E70-AE43-46EAD036187E}" type="pres">
      <dgm:prSet presAssocID="{47433C28-5FD9-4F05-9496-C412497305E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AD53669C-CAEE-4AAB-A2B0-C7D663A06FED}" type="pres">
      <dgm:prSet presAssocID="{47433C28-5FD9-4F05-9496-C412497305E1}" presName="spaceRect" presStyleCnt="0"/>
      <dgm:spPr/>
    </dgm:pt>
    <dgm:pt modelId="{B6C58D59-4F22-42D0-A55A-0DF4B2466D93}" type="pres">
      <dgm:prSet presAssocID="{47433C28-5FD9-4F05-9496-C412497305E1}" presName="parTx" presStyleLbl="revTx" presStyleIdx="0" presStyleCnt="4">
        <dgm:presLayoutVars>
          <dgm:chMax val="0"/>
          <dgm:chPref val="0"/>
        </dgm:presLayoutVars>
      </dgm:prSet>
      <dgm:spPr/>
    </dgm:pt>
    <dgm:pt modelId="{62E607EE-60B7-47D5-BC6F-E655D44647FF}" type="pres">
      <dgm:prSet presAssocID="{FB242570-87AE-4799-9AC5-6188345BBCF5}" presName="sibTrans" presStyleCnt="0"/>
      <dgm:spPr/>
    </dgm:pt>
    <dgm:pt modelId="{C8CAFFA2-7D84-47A1-A491-D0754B665E66}" type="pres">
      <dgm:prSet presAssocID="{DC7D7C72-0128-4FF5-8FBA-177B08D13438}" presName="compNode" presStyleCnt="0"/>
      <dgm:spPr/>
    </dgm:pt>
    <dgm:pt modelId="{D7924838-423F-4296-A98E-F3EFD34CA7CB}" type="pres">
      <dgm:prSet presAssocID="{DC7D7C72-0128-4FF5-8FBA-177B08D13438}" presName="bgRect" presStyleLbl="bgShp" presStyleIdx="1" presStyleCnt="4"/>
      <dgm:spPr>
        <a:solidFill>
          <a:schemeClr val="accent5">
            <a:lumMod val="75000"/>
          </a:schemeClr>
        </a:solidFill>
      </dgm:spPr>
    </dgm:pt>
    <dgm:pt modelId="{CBB71DAA-19E7-4F1B-AF7F-8AC8582446D9}" type="pres">
      <dgm:prSet presAssocID="{DC7D7C72-0128-4FF5-8FBA-177B08D1343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060696AC-3467-44FE-BFED-B536BD485600}" type="pres">
      <dgm:prSet presAssocID="{DC7D7C72-0128-4FF5-8FBA-177B08D13438}" presName="spaceRect" presStyleCnt="0"/>
      <dgm:spPr/>
    </dgm:pt>
    <dgm:pt modelId="{1EC81676-FA28-4E3E-937C-889BDF7FF038}" type="pres">
      <dgm:prSet presAssocID="{DC7D7C72-0128-4FF5-8FBA-177B08D13438}" presName="parTx" presStyleLbl="revTx" presStyleIdx="1" presStyleCnt="4">
        <dgm:presLayoutVars>
          <dgm:chMax val="0"/>
          <dgm:chPref val="0"/>
        </dgm:presLayoutVars>
      </dgm:prSet>
      <dgm:spPr/>
    </dgm:pt>
    <dgm:pt modelId="{86EB349E-22F7-4850-9C23-2E5F219CEC2F}" type="pres">
      <dgm:prSet presAssocID="{738498D3-2571-4B12-BEA8-C99498D433BE}" presName="sibTrans" presStyleCnt="0"/>
      <dgm:spPr/>
    </dgm:pt>
    <dgm:pt modelId="{D2A616D5-8D8B-4B17-9EEB-9AAAFDA6A91D}" type="pres">
      <dgm:prSet presAssocID="{A6B084BD-F317-4032-82BF-FE4D726F243C}" presName="compNode" presStyleCnt="0"/>
      <dgm:spPr/>
    </dgm:pt>
    <dgm:pt modelId="{0B95D3D6-E6B2-4C8A-9D8D-614452E64F09}" type="pres">
      <dgm:prSet presAssocID="{A6B084BD-F317-4032-82BF-FE4D726F243C}" presName="bgRect" presStyleLbl="bgShp" presStyleIdx="2" presStyleCnt="4"/>
      <dgm:spPr>
        <a:solidFill>
          <a:schemeClr val="accent5"/>
        </a:solidFill>
      </dgm:spPr>
    </dgm:pt>
    <dgm:pt modelId="{34F3777E-1AC0-416E-8DE2-CB2C8B7AA783}" type="pres">
      <dgm:prSet presAssocID="{A6B084BD-F317-4032-82BF-FE4D726F243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536E22E5-9299-4D47-AA7B-4869D1E10EC0}" type="pres">
      <dgm:prSet presAssocID="{A6B084BD-F317-4032-82BF-FE4D726F243C}" presName="spaceRect" presStyleCnt="0"/>
      <dgm:spPr/>
    </dgm:pt>
    <dgm:pt modelId="{397849C0-77E8-4528-AE3E-B6BCDCDB0D43}" type="pres">
      <dgm:prSet presAssocID="{A6B084BD-F317-4032-82BF-FE4D726F243C}" presName="parTx" presStyleLbl="revTx" presStyleIdx="2" presStyleCnt="4">
        <dgm:presLayoutVars>
          <dgm:chMax val="0"/>
          <dgm:chPref val="0"/>
        </dgm:presLayoutVars>
      </dgm:prSet>
      <dgm:spPr/>
    </dgm:pt>
    <dgm:pt modelId="{A115B032-5D7F-4659-B42E-3A42425EB099}" type="pres">
      <dgm:prSet presAssocID="{A20DAB2F-EC6D-4175-9696-3998E7C90084}" presName="sibTrans" presStyleCnt="0"/>
      <dgm:spPr/>
    </dgm:pt>
    <dgm:pt modelId="{47A67617-3424-406F-8C01-43EF2F134790}" type="pres">
      <dgm:prSet presAssocID="{3591E961-0F27-4115-AC3A-4204D212D327}" presName="compNode" presStyleCnt="0"/>
      <dgm:spPr/>
    </dgm:pt>
    <dgm:pt modelId="{A3550E16-9DFF-4C18-8A85-7D79ACB2B1E1}" type="pres">
      <dgm:prSet presAssocID="{3591E961-0F27-4115-AC3A-4204D212D327}" presName="bgRect" presStyleLbl="bgShp" presStyleIdx="3" presStyleCnt="4"/>
      <dgm:spPr>
        <a:solidFill>
          <a:schemeClr val="accent1">
            <a:lumMod val="60000"/>
            <a:lumOff val="40000"/>
          </a:schemeClr>
        </a:solidFill>
      </dgm:spPr>
    </dgm:pt>
    <dgm:pt modelId="{F8B7833A-54DC-4A8F-9779-A0E2F8492D91}" type="pres">
      <dgm:prSet presAssocID="{3591E961-0F27-4115-AC3A-4204D212D32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B5A20CBA-CB0C-4B57-A400-0667C72E6C94}" type="pres">
      <dgm:prSet presAssocID="{3591E961-0F27-4115-AC3A-4204D212D327}" presName="spaceRect" presStyleCnt="0"/>
      <dgm:spPr/>
    </dgm:pt>
    <dgm:pt modelId="{E044C5D9-A0A5-47C6-811D-9524AA4E1EC4}" type="pres">
      <dgm:prSet presAssocID="{3591E961-0F27-4115-AC3A-4204D212D327}" presName="parTx" presStyleLbl="revTx" presStyleIdx="3" presStyleCnt="4">
        <dgm:presLayoutVars>
          <dgm:chMax val="0"/>
          <dgm:chPref val="0"/>
        </dgm:presLayoutVars>
      </dgm:prSet>
      <dgm:spPr/>
    </dgm:pt>
  </dgm:ptLst>
  <dgm:cxnLst>
    <dgm:cxn modelId="{6FFEB60C-8DDF-46EF-B91A-19F4DA684979}" srcId="{CBB9C6C8-9306-4691-8CE9-BEB5E9B51D41}" destId="{A6B084BD-F317-4032-82BF-FE4D726F243C}" srcOrd="2" destOrd="0" parTransId="{B3BF3605-58A1-4D0B-942F-FAF14586F12F}" sibTransId="{A20DAB2F-EC6D-4175-9696-3998E7C90084}"/>
    <dgm:cxn modelId="{F535DB15-541B-DB49-AB83-60D04AC38F96}" type="presOf" srcId="{A6B084BD-F317-4032-82BF-FE4D726F243C}" destId="{397849C0-77E8-4528-AE3E-B6BCDCDB0D43}" srcOrd="0" destOrd="0" presId="urn:microsoft.com/office/officeart/2018/2/layout/IconVerticalSolidList"/>
    <dgm:cxn modelId="{93C5D36F-5480-4C58-A3E8-364196CFDCBB}" srcId="{CBB9C6C8-9306-4691-8CE9-BEB5E9B51D41}" destId="{3591E961-0F27-4115-AC3A-4204D212D327}" srcOrd="3" destOrd="0" parTransId="{8691A5AB-BAF8-4D4E-B640-3700A4C90B2F}" sibTransId="{09C83466-19DE-40C2-80AE-74A00D196709}"/>
    <dgm:cxn modelId="{E1512050-9DE2-49B7-BCC8-CDD8098D9D8B}" srcId="{CBB9C6C8-9306-4691-8CE9-BEB5E9B51D41}" destId="{DC7D7C72-0128-4FF5-8FBA-177B08D13438}" srcOrd="1" destOrd="0" parTransId="{BB40E60D-026E-48AD-9670-4E9CC7BCB29C}" sibTransId="{738498D3-2571-4B12-BEA8-C99498D433BE}"/>
    <dgm:cxn modelId="{92410759-C347-AF4B-95C6-FF275329565B}" type="presOf" srcId="{CBB9C6C8-9306-4691-8CE9-BEB5E9B51D41}" destId="{1683E169-A975-47B3-BE0B-6B1103571A62}" srcOrd="0" destOrd="0" presId="urn:microsoft.com/office/officeart/2018/2/layout/IconVerticalSolidList"/>
    <dgm:cxn modelId="{A1415A94-C09C-2B4A-B2BE-BE09BBBADCCC}" type="presOf" srcId="{3591E961-0F27-4115-AC3A-4204D212D327}" destId="{E044C5D9-A0A5-47C6-811D-9524AA4E1EC4}" srcOrd="0" destOrd="0" presId="urn:microsoft.com/office/officeart/2018/2/layout/IconVerticalSolidList"/>
    <dgm:cxn modelId="{C50AB2A5-3063-427D-A507-372B3BA8A721}" srcId="{CBB9C6C8-9306-4691-8CE9-BEB5E9B51D41}" destId="{47433C28-5FD9-4F05-9496-C412497305E1}" srcOrd="0" destOrd="0" parTransId="{A594ACAB-07EB-4D08-AB8F-498B0F6C2C7E}" sibTransId="{FB242570-87AE-4799-9AC5-6188345BBCF5}"/>
    <dgm:cxn modelId="{4B79D5C4-8062-784B-8C93-5638A9D5E8A7}" type="presOf" srcId="{47433C28-5FD9-4F05-9496-C412497305E1}" destId="{B6C58D59-4F22-42D0-A55A-0DF4B2466D93}" srcOrd="0" destOrd="0" presId="urn:microsoft.com/office/officeart/2018/2/layout/IconVerticalSolidList"/>
    <dgm:cxn modelId="{C46ABEC5-4A82-3043-8944-44DEB76BF8AC}" type="presOf" srcId="{DC7D7C72-0128-4FF5-8FBA-177B08D13438}" destId="{1EC81676-FA28-4E3E-937C-889BDF7FF038}" srcOrd="0" destOrd="0" presId="urn:microsoft.com/office/officeart/2018/2/layout/IconVerticalSolidList"/>
    <dgm:cxn modelId="{3F0FF4C3-AC66-8E4E-8FA9-12207BAD7458}" type="presParOf" srcId="{1683E169-A975-47B3-BE0B-6B1103571A62}" destId="{AD2A4DDE-4402-4EAA-9D77-9AC7CB5595ED}" srcOrd="0" destOrd="0" presId="urn:microsoft.com/office/officeart/2018/2/layout/IconVerticalSolidList"/>
    <dgm:cxn modelId="{22986786-B8D3-F84E-A2F4-AB5F5E5C3F88}" type="presParOf" srcId="{AD2A4DDE-4402-4EAA-9D77-9AC7CB5595ED}" destId="{244A116E-3E0A-44A9-B2B7-A459A3FFBAB7}" srcOrd="0" destOrd="0" presId="urn:microsoft.com/office/officeart/2018/2/layout/IconVerticalSolidList"/>
    <dgm:cxn modelId="{05D84FBF-C018-A14A-B179-E8506CA05ED3}" type="presParOf" srcId="{AD2A4DDE-4402-4EAA-9D77-9AC7CB5595ED}" destId="{D6645AE6-E610-4E70-AE43-46EAD036187E}" srcOrd="1" destOrd="0" presId="urn:microsoft.com/office/officeart/2018/2/layout/IconVerticalSolidList"/>
    <dgm:cxn modelId="{74F2129D-489C-8F43-92BF-0B327B2E245A}" type="presParOf" srcId="{AD2A4DDE-4402-4EAA-9D77-9AC7CB5595ED}" destId="{AD53669C-CAEE-4AAB-A2B0-C7D663A06FED}" srcOrd="2" destOrd="0" presId="urn:microsoft.com/office/officeart/2018/2/layout/IconVerticalSolidList"/>
    <dgm:cxn modelId="{D33E9ADA-6D05-3445-9A0A-3A522FAD2890}" type="presParOf" srcId="{AD2A4DDE-4402-4EAA-9D77-9AC7CB5595ED}" destId="{B6C58D59-4F22-42D0-A55A-0DF4B2466D93}" srcOrd="3" destOrd="0" presId="urn:microsoft.com/office/officeart/2018/2/layout/IconVerticalSolidList"/>
    <dgm:cxn modelId="{BA064132-801D-114E-B68A-A6C2E1249D42}" type="presParOf" srcId="{1683E169-A975-47B3-BE0B-6B1103571A62}" destId="{62E607EE-60B7-47D5-BC6F-E655D44647FF}" srcOrd="1" destOrd="0" presId="urn:microsoft.com/office/officeart/2018/2/layout/IconVerticalSolidList"/>
    <dgm:cxn modelId="{EA1022C7-5717-8C43-84AF-5F65E7B49C51}" type="presParOf" srcId="{1683E169-A975-47B3-BE0B-6B1103571A62}" destId="{C8CAFFA2-7D84-47A1-A491-D0754B665E66}" srcOrd="2" destOrd="0" presId="urn:microsoft.com/office/officeart/2018/2/layout/IconVerticalSolidList"/>
    <dgm:cxn modelId="{3CC30C0E-6E5F-5143-883E-50B42C92C4C3}" type="presParOf" srcId="{C8CAFFA2-7D84-47A1-A491-D0754B665E66}" destId="{D7924838-423F-4296-A98E-F3EFD34CA7CB}" srcOrd="0" destOrd="0" presId="urn:microsoft.com/office/officeart/2018/2/layout/IconVerticalSolidList"/>
    <dgm:cxn modelId="{71C5AA36-3BB2-F74B-96F7-891A2100AC05}" type="presParOf" srcId="{C8CAFFA2-7D84-47A1-A491-D0754B665E66}" destId="{CBB71DAA-19E7-4F1B-AF7F-8AC8582446D9}" srcOrd="1" destOrd="0" presId="urn:microsoft.com/office/officeart/2018/2/layout/IconVerticalSolidList"/>
    <dgm:cxn modelId="{5A83DC94-4FAA-5F43-B084-5BEEE118DDF7}" type="presParOf" srcId="{C8CAFFA2-7D84-47A1-A491-D0754B665E66}" destId="{060696AC-3467-44FE-BFED-B536BD485600}" srcOrd="2" destOrd="0" presId="urn:microsoft.com/office/officeart/2018/2/layout/IconVerticalSolidList"/>
    <dgm:cxn modelId="{396CBAA9-8DC1-D94F-A1F8-301873523026}" type="presParOf" srcId="{C8CAFFA2-7D84-47A1-A491-D0754B665E66}" destId="{1EC81676-FA28-4E3E-937C-889BDF7FF038}" srcOrd="3" destOrd="0" presId="urn:microsoft.com/office/officeart/2018/2/layout/IconVerticalSolidList"/>
    <dgm:cxn modelId="{3C12F1B2-F78E-4847-8EAC-5DF06AF4012F}" type="presParOf" srcId="{1683E169-A975-47B3-BE0B-6B1103571A62}" destId="{86EB349E-22F7-4850-9C23-2E5F219CEC2F}" srcOrd="3" destOrd="0" presId="urn:microsoft.com/office/officeart/2018/2/layout/IconVerticalSolidList"/>
    <dgm:cxn modelId="{3305E914-70B7-EC4A-AEFC-1EBA306A101B}" type="presParOf" srcId="{1683E169-A975-47B3-BE0B-6B1103571A62}" destId="{D2A616D5-8D8B-4B17-9EEB-9AAAFDA6A91D}" srcOrd="4" destOrd="0" presId="urn:microsoft.com/office/officeart/2018/2/layout/IconVerticalSolidList"/>
    <dgm:cxn modelId="{E7683EBB-3482-CD41-AD51-4167A2D8A034}" type="presParOf" srcId="{D2A616D5-8D8B-4B17-9EEB-9AAAFDA6A91D}" destId="{0B95D3D6-E6B2-4C8A-9D8D-614452E64F09}" srcOrd="0" destOrd="0" presId="urn:microsoft.com/office/officeart/2018/2/layout/IconVerticalSolidList"/>
    <dgm:cxn modelId="{11E9EBA0-16EA-AB4B-8A02-44A663E51B63}" type="presParOf" srcId="{D2A616D5-8D8B-4B17-9EEB-9AAAFDA6A91D}" destId="{34F3777E-1AC0-416E-8DE2-CB2C8B7AA783}" srcOrd="1" destOrd="0" presId="urn:microsoft.com/office/officeart/2018/2/layout/IconVerticalSolidList"/>
    <dgm:cxn modelId="{E6405251-0CB9-5F46-B057-64A6E92CE30D}" type="presParOf" srcId="{D2A616D5-8D8B-4B17-9EEB-9AAAFDA6A91D}" destId="{536E22E5-9299-4D47-AA7B-4869D1E10EC0}" srcOrd="2" destOrd="0" presId="urn:microsoft.com/office/officeart/2018/2/layout/IconVerticalSolidList"/>
    <dgm:cxn modelId="{6D049B44-8F7E-DF45-9DF8-0A6D3EC8DC78}" type="presParOf" srcId="{D2A616D5-8D8B-4B17-9EEB-9AAAFDA6A91D}" destId="{397849C0-77E8-4528-AE3E-B6BCDCDB0D43}" srcOrd="3" destOrd="0" presId="urn:microsoft.com/office/officeart/2018/2/layout/IconVerticalSolidList"/>
    <dgm:cxn modelId="{8453CFBF-0EBA-E643-80D8-74DADF4E78E6}" type="presParOf" srcId="{1683E169-A975-47B3-BE0B-6B1103571A62}" destId="{A115B032-5D7F-4659-B42E-3A42425EB099}" srcOrd="5" destOrd="0" presId="urn:microsoft.com/office/officeart/2018/2/layout/IconVerticalSolidList"/>
    <dgm:cxn modelId="{6341D822-3748-1645-B3EC-A587771E07B3}" type="presParOf" srcId="{1683E169-A975-47B3-BE0B-6B1103571A62}" destId="{47A67617-3424-406F-8C01-43EF2F134790}" srcOrd="6" destOrd="0" presId="urn:microsoft.com/office/officeart/2018/2/layout/IconVerticalSolidList"/>
    <dgm:cxn modelId="{B27873AC-4AAB-6F44-A547-FB2A8F44A3FC}" type="presParOf" srcId="{47A67617-3424-406F-8C01-43EF2F134790}" destId="{A3550E16-9DFF-4C18-8A85-7D79ACB2B1E1}" srcOrd="0" destOrd="0" presId="urn:microsoft.com/office/officeart/2018/2/layout/IconVerticalSolidList"/>
    <dgm:cxn modelId="{0CECF8CD-626B-C043-997C-35EDD3254695}" type="presParOf" srcId="{47A67617-3424-406F-8C01-43EF2F134790}" destId="{F8B7833A-54DC-4A8F-9779-A0E2F8492D91}" srcOrd="1" destOrd="0" presId="urn:microsoft.com/office/officeart/2018/2/layout/IconVerticalSolidList"/>
    <dgm:cxn modelId="{F908BEF3-2A45-2A41-A8AA-E968961D0DA9}" type="presParOf" srcId="{47A67617-3424-406F-8C01-43EF2F134790}" destId="{B5A20CBA-CB0C-4B57-A400-0667C72E6C94}" srcOrd="2" destOrd="0" presId="urn:microsoft.com/office/officeart/2018/2/layout/IconVerticalSolidList"/>
    <dgm:cxn modelId="{14A1D08F-4730-7844-95EA-2C64B360C499}" type="presParOf" srcId="{47A67617-3424-406F-8C01-43EF2F134790}" destId="{E044C5D9-A0A5-47C6-811D-9524AA4E1EC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8A3B2B6-9248-4FBA-9E92-D3CA175C1E9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2C8E00C-761C-4739-A7A8-528D6B18EDA7}">
      <dgm:prSet/>
      <dgm:spPr/>
      <dgm:t>
        <a:bodyPr/>
        <a:lstStyle/>
        <a:p>
          <a:r>
            <a:rPr lang="en-US"/>
            <a:t>Core Humanitarian Standards </a:t>
          </a:r>
        </a:p>
      </dgm:t>
    </dgm:pt>
    <dgm:pt modelId="{CEB2ADEF-01E6-48E2-A80A-8352549D29E9}" type="parTrans" cxnId="{04331DC4-685B-4B20-835F-5EA3BC5BD68C}">
      <dgm:prSet/>
      <dgm:spPr/>
      <dgm:t>
        <a:bodyPr/>
        <a:lstStyle/>
        <a:p>
          <a:endParaRPr lang="en-US"/>
        </a:p>
      </dgm:t>
    </dgm:pt>
    <dgm:pt modelId="{79B7E226-5C32-4F1F-A732-5AFD8DD85978}" type="sibTrans" cxnId="{04331DC4-685B-4B20-835F-5EA3BC5BD68C}">
      <dgm:prSet/>
      <dgm:spPr/>
      <dgm:t>
        <a:bodyPr/>
        <a:lstStyle/>
        <a:p>
          <a:endParaRPr lang="en-US"/>
        </a:p>
      </dgm:t>
    </dgm:pt>
    <dgm:pt modelId="{AAFCB090-4311-48DB-850C-1DA2F7E7237B}">
      <dgm:prSet/>
      <dgm:spPr/>
      <dgm:t>
        <a:bodyPr/>
        <a:lstStyle/>
        <a:p>
          <a:r>
            <a:rPr lang="en-US"/>
            <a:t>Nutrition cluster operational framework on accountability to affected population</a:t>
          </a:r>
        </a:p>
      </dgm:t>
    </dgm:pt>
    <dgm:pt modelId="{8580B9E9-CD6F-43EB-983D-823C242B9DF2}" type="parTrans" cxnId="{67D4AD00-C1D9-4DB8-B7BF-566D253698A4}">
      <dgm:prSet/>
      <dgm:spPr/>
      <dgm:t>
        <a:bodyPr/>
        <a:lstStyle/>
        <a:p>
          <a:endParaRPr lang="en-US"/>
        </a:p>
      </dgm:t>
    </dgm:pt>
    <dgm:pt modelId="{C6CDBC8B-A46A-4D3B-8EA5-FD7D3ACBE96B}" type="sibTrans" cxnId="{67D4AD00-C1D9-4DB8-B7BF-566D253698A4}">
      <dgm:prSet/>
      <dgm:spPr/>
      <dgm:t>
        <a:bodyPr/>
        <a:lstStyle/>
        <a:p>
          <a:endParaRPr lang="en-US"/>
        </a:p>
      </dgm:t>
    </dgm:pt>
    <dgm:pt modelId="{79A86167-5B8B-48CB-AD01-FCA16A31A3A0}">
      <dgm:prSet/>
      <dgm:spPr/>
      <dgm:t>
        <a:bodyPr/>
        <a:lstStyle/>
        <a:p>
          <a:r>
            <a:rPr lang="en-US"/>
            <a:t>Global AAP guidance for integrating AAP in the HPC (New)</a:t>
          </a:r>
        </a:p>
      </dgm:t>
    </dgm:pt>
    <dgm:pt modelId="{6DA95EAB-6C2F-482A-8EB4-7C7C3BBF3325}" type="parTrans" cxnId="{94C612C2-3FB5-4888-BD68-50DB4FFEB8F4}">
      <dgm:prSet/>
      <dgm:spPr/>
      <dgm:t>
        <a:bodyPr/>
        <a:lstStyle/>
        <a:p>
          <a:endParaRPr lang="en-US"/>
        </a:p>
      </dgm:t>
    </dgm:pt>
    <dgm:pt modelId="{7000C410-EF56-42BA-84EA-379242BFF9BC}" type="sibTrans" cxnId="{94C612C2-3FB5-4888-BD68-50DB4FFEB8F4}">
      <dgm:prSet/>
      <dgm:spPr/>
      <dgm:t>
        <a:bodyPr/>
        <a:lstStyle/>
        <a:p>
          <a:endParaRPr lang="en-US"/>
        </a:p>
      </dgm:t>
    </dgm:pt>
    <dgm:pt modelId="{03490EDD-A078-40A9-991C-9E2E2BAC1BDE}">
      <dgm:prSet/>
      <dgm:spPr/>
      <dgm:t>
        <a:bodyPr/>
        <a:lstStyle/>
        <a:p>
          <a:r>
            <a:rPr lang="en-US"/>
            <a:t>Guidance for Nutrition Cluster in Yemen</a:t>
          </a:r>
        </a:p>
      </dgm:t>
    </dgm:pt>
    <dgm:pt modelId="{087D3CD5-923F-47D5-B8D6-495C802B83B5}" type="parTrans" cxnId="{BEF2A9E9-378D-4A79-B667-59DD3EE42A62}">
      <dgm:prSet/>
      <dgm:spPr/>
      <dgm:t>
        <a:bodyPr/>
        <a:lstStyle/>
        <a:p>
          <a:endParaRPr lang="en-US"/>
        </a:p>
      </dgm:t>
    </dgm:pt>
    <dgm:pt modelId="{078A08DE-68E6-453C-BD25-D2D642676787}" type="sibTrans" cxnId="{BEF2A9E9-378D-4A79-B667-59DD3EE42A62}">
      <dgm:prSet/>
      <dgm:spPr/>
      <dgm:t>
        <a:bodyPr/>
        <a:lstStyle/>
        <a:p>
          <a:endParaRPr lang="en-US"/>
        </a:p>
      </dgm:t>
    </dgm:pt>
    <dgm:pt modelId="{B49EDC67-835B-4309-8591-6F1AE6EE318C}">
      <dgm:prSet/>
      <dgm:spPr/>
      <dgm:t>
        <a:bodyPr/>
        <a:lstStyle/>
        <a:p>
          <a:r>
            <a:rPr lang="en-US"/>
            <a:t>AAP in MSNA Questionnaire</a:t>
          </a:r>
        </a:p>
      </dgm:t>
    </dgm:pt>
    <dgm:pt modelId="{19BB2242-DDAC-4D14-928C-E034B4A71400}" type="parTrans" cxnId="{1CD8A687-FEF4-4874-B958-2DCAD5158091}">
      <dgm:prSet/>
      <dgm:spPr/>
      <dgm:t>
        <a:bodyPr/>
        <a:lstStyle/>
        <a:p>
          <a:endParaRPr lang="en-US"/>
        </a:p>
      </dgm:t>
    </dgm:pt>
    <dgm:pt modelId="{BDBFCF4B-F02D-473D-9BE8-F608BF9D15BB}" type="sibTrans" cxnId="{1CD8A687-FEF4-4874-B958-2DCAD5158091}">
      <dgm:prSet/>
      <dgm:spPr/>
      <dgm:t>
        <a:bodyPr/>
        <a:lstStyle/>
        <a:p>
          <a:endParaRPr lang="en-US"/>
        </a:p>
      </dgm:t>
    </dgm:pt>
    <dgm:pt modelId="{0DD2C3E2-D686-4752-B2C8-B966E1A4701B}" type="pres">
      <dgm:prSet presAssocID="{08A3B2B6-9248-4FBA-9E92-D3CA175C1E90}" presName="root" presStyleCnt="0">
        <dgm:presLayoutVars>
          <dgm:dir/>
          <dgm:resizeHandles val="exact"/>
        </dgm:presLayoutVars>
      </dgm:prSet>
      <dgm:spPr/>
    </dgm:pt>
    <dgm:pt modelId="{5178475C-B940-4537-B9E9-7F6F1A7856F2}" type="pres">
      <dgm:prSet presAssocID="{08A3B2B6-9248-4FBA-9E92-D3CA175C1E90}" presName="container" presStyleCnt="0">
        <dgm:presLayoutVars>
          <dgm:dir/>
          <dgm:resizeHandles val="exact"/>
        </dgm:presLayoutVars>
      </dgm:prSet>
      <dgm:spPr/>
    </dgm:pt>
    <dgm:pt modelId="{E1889362-DF91-497B-81D0-C52DFB85D9E9}" type="pres">
      <dgm:prSet presAssocID="{32C8E00C-761C-4739-A7A8-528D6B18EDA7}" presName="compNode" presStyleCnt="0"/>
      <dgm:spPr/>
    </dgm:pt>
    <dgm:pt modelId="{34952E0E-10A3-4511-9FA1-3125F61A2CC0}" type="pres">
      <dgm:prSet presAssocID="{32C8E00C-761C-4739-A7A8-528D6B18EDA7}" presName="iconBgRect" presStyleLbl="bgShp" presStyleIdx="0" presStyleCnt="5"/>
      <dgm:spPr/>
    </dgm:pt>
    <dgm:pt modelId="{9ECA7FCA-8EF2-4022-818C-88195A3F8EF0}" type="pres">
      <dgm:prSet presAssocID="{32C8E00C-761C-4739-A7A8-528D6B18EDA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Europe-Africa"/>
        </a:ext>
      </dgm:extLst>
    </dgm:pt>
    <dgm:pt modelId="{7D737799-BF24-49F1-A014-82D5F78D3637}" type="pres">
      <dgm:prSet presAssocID="{32C8E00C-761C-4739-A7A8-528D6B18EDA7}" presName="spaceRect" presStyleCnt="0"/>
      <dgm:spPr/>
    </dgm:pt>
    <dgm:pt modelId="{F392E38F-FBCA-47DF-8CCF-0A5940461DCE}" type="pres">
      <dgm:prSet presAssocID="{32C8E00C-761C-4739-A7A8-528D6B18EDA7}" presName="textRect" presStyleLbl="revTx" presStyleIdx="0" presStyleCnt="5">
        <dgm:presLayoutVars>
          <dgm:chMax val="1"/>
          <dgm:chPref val="1"/>
        </dgm:presLayoutVars>
      </dgm:prSet>
      <dgm:spPr/>
    </dgm:pt>
    <dgm:pt modelId="{7C6A1376-DAE6-4F43-98A2-616EC80529BF}" type="pres">
      <dgm:prSet presAssocID="{79B7E226-5C32-4F1F-A732-5AFD8DD85978}" presName="sibTrans" presStyleLbl="sibTrans2D1" presStyleIdx="0" presStyleCnt="0"/>
      <dgm:spPr/>
    </dgm:pt>
    <dgm:pt modelId="{3E801E33-860A-46E0-B1E9-C324C1E5BEE4}" type="pres">
      <dgm:prSet presAssocID="{AAFCB090-4311-48DB-850C-1DA2F7E7237B}" presName="compNode" presStyleCnt="0"/>
      <dgm:spPr/>
    </dgm:pt>
    <dgm:pt modelId="{035B5DEE-C500-4C88-AB3A-778402518A32}" type="pres">
      <dgm:prSet presAssocID="{AAFCB090-4311-48DB-850C-1DA2F7E7237B}" presName="iconBgRect" presStyleLbl="bgShp" presStyleIdx="1" presStyleCnt="5"/>
      <dgm:spPr/>
    </dgm:pt>
    <dgm:pt modelId="{1B844107-BA43-491D-AB19-3A86EA7811F5}" type="pres">
      <dgm:prSet presAssocID="{AAFCB090-4311-48DB-850C-1DA2F7E7237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94D7E49E-A9A0-4834-801F-043E6F28A7EA}" type="pres">
      <dgm:prSet presAssocID="{AAFCB090-4311-48DB-850C-1DA2F7E7237B}" presName="spaceRect" presStyleCnt="0"/>
      <dgm:spPr/>
    </dgm:pt>
    <dgm:pt modelId="{8471EBE5-3530-4A9F-9CE1-050FD208B034}" type="pres">
      <dgm:prSet presAssocID="{AAFCB090-4311-48DB-850C-1DA2F7E7237B}" presName="textRect" presStyleLbl="revTx" presStyleIdx="1" presStyleCnt="5">
        <dgm:presLayoutVars>
          <dgm:chMax val="1"/>
          <dgm:chPref val="1"/>
        </dgm:presLayoutVars>
      </dgm:prSet>
      <dgm:spPr/>
    </dgm:pt>
    <dgm:pt modelId="{4C6BBC47-BA39-4CF3-B628-6FCF5FCE1C69}" type="pres">
      <dgm:prSet presAssocID="{C6CDBC8B-A46A-4D3B-8EA5-FD7D3ACBE96B}" presName="sibTrans" presStyleLbl="sibTrans2D1" presStyleIdx="0" presStyleCnt="0"/>
      <dgm:spPr/>
    </dgm:pt>
    <dgm:pt modelId="{8BBDB386-BCE2-4661-A658-6D0CEA726C6C}" type="pres">
      <dgm:prSet presAssocID="{79A86167-5B8B-48CB-AD01-FCA16A31A3A0}" presName="compNode" presStyleCnt="0"/>
      <dgm:spPr/>
    </dgm:pt>
    <dgm:pt modelId="{AE5A14EA-8ED3-4EC9-97AF-DD48EF59C3D2}" type="pres">
      <dgm:prSet presAssocID="{79A86167-5B8B-48CB-AD01-FCA16A31A3A0}" presName="iconBgRect" presStyleLbl="bgShp" presStyleIdx="2" presStyleCnt="5"/>
      <dgm:spPr/>
    </dgm:pt>
    <dgm:pt modelId="{403271B2-AAEA-4467-80EC-588498A27267}" type="pres">
      <dgm:prSet presAssocID="{79A86167-5B8B-48CB-AD01-FCA16A31A3A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9B216A95-8E93-4C77-905C-9535063DBB6E}" type="pres">
      <dgm:prSet presAssocID="{79A86167-5B8B-48CB-AD01-FCA16A31A3A0}" presName="spaceRect" presStyleCnt="0"/>
      <dgm:spPr/>
    </dgm:pt>
    <dgm:pt modelId="{7CFBF6C7-03D9-47B9-BA40-04784CC0E7B4}" type="pres">
      <dgm:prSet presAssocID="{79A86167-5B8B-48CB-AD01-FCA16A31A3A0}" presName="textRect" presStyleLbl="revTx" presStyleIdx="2" presStyleCnt="5">
        <dgm:presLayoutVars>
          <dgm:chMax val="1"/>
          <dgm:chPref val="1"/>
        </dgm:presLayoutVars>
      </dgm:prSet>
      <dgm:spPr/>
    </dgm:pt>
    <dgm:pt modelId="{2CE78291-2D85-4B8E-8AB2-67752A9C82DC}" type="pres">
      <dgm:prSet presAssocID="{7000C410-EF56-42BA-84EA-379242BFF9BC}" presName="sibTrans" presStyleLbl="sibTrans2D1" presStyleIdx="0" presStyleCnt="0"/>
      <dgm:spPr/>
    </dgm:pt>
    <dgm:pt modelId="{90E0AAF3-8A74-479B-8B1E-D3358AFB57ED}" type="pres">
      <dgm:prSet presAssocID="{03490EDD-A078-40A9-991C-9E2E2BAC1BDE}" presName="compNode" presStyleCnt="0"/>
      <dgm:spPr/>
    </dgm:pt>
    <dgm:pt modelId="{16A7B50A-C0D9-42E9-B781-9014ED3A05B0}" type="pres">
      <dgm:prSet presAssocID="{03490EDD-A078-40A9-991C-9E2E2BAC1BDE}" presName="iconBgRect" presStyleLbl="bgShp" presStyleIdx="3" presStyleCnt="5"/>
      <dgm:spPr/>
    </dgm:pt>
    <dgm:pt modelId="{168EC8B7-84CC-4B11-8D1A-9FE662CA6A3C}" type="pres">
      <dgm:prSet presAssocID="{03490EDD-A078-40A9-991C-9E2E2BAC1BD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oked Turkey"/>
        </a:ext>
      </dgm:extLst>
    </dgm:pt>
    <dgm:pt modelId="{7D2CFBBC-03C8-4E45-A310-D89E9B4E20B6}" type="pres">
      <dgm:prSet presAssocID="{03490EDD-A078-40A9-991C-9E2E2BAC1BDE}" presName="spaceRect" presStyleCnt="0"/>
      <dgm:spPr/>
    </dgm:pt>
    <dgm:pt modelId="{ECECC13B-9BA2-4AC2-AE99-51F6F01BDE48}" type="pres">
      <dgm:prSet presAssocID="{03490EDD-A078-40A9-991C-9E2E2BAC1BDE}" presName="textRect" presStyleLbl="revTx" presStyleIdx="3" presStyleCnt="5">
        <dgm:presLayoutVars>
          <dgm:chMax val="1"/>
          <dgm:chPref val="1"/>
        </dgm:presLayoutVars>
      </dgm:prSet>
      <dgm:spPr/>
    </dgm:pt>
    <dgm:pt modelId="{7E7CC398-6DE4-4B70-BE91-015AF9D619BF}" type="pres">
      <dgm:prSet presAssocID="{078A08DE-68E6-453C-BD25-D2D642676787}" presName="sibTrans" presStyleLbl="sibTrans2D1" presStyleIdx="0" presStyleCnt="0"/>
      <dgm:spPr/>
    </dgm:pt>
    <dgm:pt modelId="{A8484678-39D2-4532-B255-7ECC407507A4}" type="pres">
      <dgm:prSet presAssocID="{B49EDC67-835B-4309-8591-6F1AE6EE318C}" presName="compNode" presStyleCnt="0"/>
      <dgm:spPr/>
    </dgm:pt>
    <dgm:pt modelId="{D4694C5C-5491-49CE-AA11-6136DDFBDEBA}" type="pres">
      <dgm:prSet presAssocID="{B49EDC67-835B-4309-8591-6F1AE6EE318C}" presName="iconBgRect" presStyleLbl="bgShp" presStyleIdx="4" presStyleCnt="5"/>
      <dgm:spPr/>
    </dgm:pt>
    <dgm:pt modelId="{E9458197-C2D1-441F-AE42-D6EAA883D050}" type="pres">
      <dgm:prSet presAssocID="{B49EDC67-835B-4309-8591-6F1AE6EE318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FE0A3DFB-2B49-4D7C-906B-7977BBACE159}" type="pres">
      <dgm:prSet presAssocID="{B49EDC67-835B-4309-8591-6F1AE6EE318C}" presName="spaceRect" presStyleCnt="0"/>
      <dgm:spPr/>
    </dgm:pt>
    <dgm:pt modelId="{36F6FE51-8FD9-4DBC-BBE1-55B161DF0E74}" type="pres">
      <dgm:prSet presAssocID="{B49EDC67-835B-4309-8591-6F1AE6EE318C}" presName="textRect" presStyleLbl="revTx" presStyleIdx="4" presStyleCnt="5">
        <dgm:presLayoutVars>
          <dgm:chMax val="1"/>
          <dgm:chPref val="1"/>
        </dgm:presLayoutVars>
      </dgm:prSet>
      <dgm:spPr/>
    </dgm:pt>
  </dgm:ptLst>
  <dgm:cxnLst>
    <dgm:cxn modelId="{67D4AD00-C1D9-4DB8-B7BF-566D253698A4}" srcId="{08A3B2B6-9248-4FBA-9E92-D3CA175C1E90}" destId="{AAFCB090-4311-48DB-850C-1DA2F7E7237B}" srcOrd="1" destOrd="0" parTransId="{8580B9E9-CD6F-43EB-983D-823C242B9DF2}" sibTransId="{C6CDBC8B-A46A-4D3B-8EA5-FD7D3ACBE96B}"/>
    <dgm:cxn modelId="{1C6A196A-6326-4852-AFCB-62326EDFF09D}" type="presOf" srcId="{08A3B2B6-9248-4FBA-9E92-D3CA175C1E90}" destId="{0DD2C3E2-D686-4752-B2C8-B966E1A4701B}" srcOrd="0" destOrd="0" presId="urn:microsoft.com/office/officeart/2018/2/layout/IconCircleList"/>
    <dgm:cxn modelId="{BE6D1470-B45F-4648-8818-64FC80D634D4}" type="presOf" srcId="{79A86167-5B8B-48CB-AD01-FCA16A31A3A0}" destId="{7CFBF6C7-03D9-47B9-BA40-04784CC0E7B4}" srcOrd="0" destOrd="0" presId="urn:microsoft.com/office/officeart/2018/2/layout/IconCircleList"/>
    <dgm:cxn modelId="{CD516151-FFF2-4774-BBBB-8919DD8E368D}" type="presOf" srcId="{078A08DE-68E6-453C-BD25-D2D642676787}" destId="{7E7CC398-6DE4-4B70-BE91-015AF9D619BF}" srcOrd="0" destOrd="0" presId="urn:microsoft.com/office/officeart/2018/2/layout/IconCircleList"/>
    <dgm:cxn modelId="{1FE1D273-DB6C-47B1-BDAC-8B6C1DC1016B}" type="presOf" srcId="{03490EDD-A078-40A9-991C-9E2E2BAC1BDE}" destId="{ECECC13B-9BA2-4AC2-AE99-51F6F01BDE48}" srcOrd="0" destOrd="0" presId="urn:microsoft.com/office/officeart/2018/2/layout/IconCircleList"/>
    <dgm:cxn modelId="{43063775-8981-4B0F-8B1F-A50087ABD0FE}" type="presOf" srcId="{B49EDC67-835B-4309-8591-6F1AE6EE318C}" destId="{36F6FE51-8FD9-4DBC-BBE1-55B161DF0E74}" srcOrd="0" destOrd="0" presId="urn:microsoft.com/office/officeart/2018/2/layout/IconCircleList"/>
    <dgm:cxn modelId="{1623C684-B60F-4626-9EA3-A7C6BA697B02}" type="presOf" srcId="{7000C410-EF56-42BA-84EA-379242BFF9BC}" destId="{2CE78291-2D85-4B8E-8AB2-67752A9C82DC}" srcOrd="0" destOrd="0" presId="urn:microsoft.com/office/officeart/2018/2/layout/IconCircleList"/>
    <dgm:cxn modelId="{1CD8A687-FEF4-4874-B958-2DCAD5158091}" srcId="{08A3B2B6-9248-4FBA-9E92-D3CA175C1E90}" destId="{B49EDC67-835B-4309-8591-6F1AE6EE318C}" srcOrd="4" destOrd="0" parTransId="{19BB2242-DDAC-4D14-928C-E034B4A71400}" sibTransId="{BDBFCF4B-F02D-473D-9BE8-F608BF9D15BB}"/>
    <dgm:cxn modelId="{53C3268B-9A81-4F87-A2F6-1F06460D4D46}" type="presOf" srcId="{C6CDBC8B-A46A-4D3B-8EA5-FD7D3ACBE96B}" destId="{4C6BBC47-BA39-4CF3-B628-6FCF5FCE1C69}" srcOrd="0" destOrd="0" presId="urn:microsoft.com/office/officeart/2018/2/layout/IconCircleList"/>
    <dgm:cxn modelId="{DEC8DEB5-9521-42CA-A9F0-1FA892C3A30C}" type="presOf" srcId="{AAFCB090-4311-48DB-850C-1DA2F7E7237B}" destId="{8471EBE5-3530-4A9F-9CE1-050FD208B034}" srcOrd="0" destOrd="0" presId="urn:microsoft.com/office/officeart/2018/2/layout/IconCircleList"/>
    <dgm:cxn modelId="{94C612C2-3FB5-4888-BD68-50DB4FFEB8F4}" srcId="{08A3B2B6-9248-4FBA-9E92-D3CA175C1E90}" destId="{79A86167-5B8B-48CB-AD01-FCA16A31A3A0}" srcOrd="2" destOrd="0" parTransId="{6DA95EAB-6C2F-482A-8EB4-7C7C3BBF3325}" sibTransId="{7000C410-EF56-42BA-84EA-379242BFF9BC}"/>
    <dgm:cxn modelId="{04331DC4-685B-4B20-835F-5EA3BC5BD68C}" srcId="{08A3B2B6-9248-4FBA-9E92-D3CA175C1E90}" destId="{32C8E00C-761C-4739-A7A8-528D6B18EDA7}" srcOrd="0" destOrd="0" parTransId="{CEB2ADEF-01E6-48E2-A80A-8352549D29E9}" sibTransId="{79B7E226-5C32-4F1F-A732-5AFD8DD85978}"/>
    <dgm:cxn modelId="{1B6832C6-87D5-44E9-83CE-0E2EE5134AEE}" type="presOf" srcId="{79B7E226-5C32-4F1F-A732-5AFD8DD85978}" destId="{7C6A1376-DAE6-4F43-98A2-616EC80529BF}" srcOrd="0" destOrd="0" presId="urn:microsoft.com/office/officeart/2018/2/layout/IconCircleList"/>
    <dgm:cxn modelId="{568DDFD5-19C9-47D5-A84C-8C720466E2DD}" type="presOf" srcId="{32C8E00C-761C-4739-A7A8-528D6B18EDA7}" destId="{F392E38F-FBCA-47DF-8CCF-0A5940461DCE}" srcOrd="0" destOrd="0" presId="urn:microsoft.com/office/officeart/2018/2/layout/IconCircleList"/>
    <dgm:cxn modelId="{BEF2A9E9-378D-4A79-B667-59DD3EE42A62}" srcId="{08A3B2B6-9248-4FBA-9E92-D3CA175C1E90}" destId="{03490EDD-A078-40A9-991C-9E2E2BAC1BDE}" srcOrd="3" destOrd="0" parTransId="{087D3CD5-923F-47D5-B8D6-495C802B83B5}" sibTransId="{078A08DE-68E6-453C-BD25-D2D642676787}"/>
    <dgm:cxn modelId="{CE230A5E-0965-459A-BABF-E71DD3298B0A}" type="presParOf" srcId="{0DD2C3E2-D686-4752-B2C8-B966E1A4701B}" destId="{5178475C-B940-4537-B9E9-7F6F1A7856F2}" srcOrd="0" destOrd="0" presId="urn:microsoft.com/office/officeart/2018/2/layout/IconCircleList"/>
    <dgm:cxn modelId="{0D7AC444-67D7-47FB-A26C-9F9EABFE2DC0}" type="presParOf" srcId="{5178475C-B940-4537-B9E9-7F6F1A7856F2}" destId="{E1889362-DF91-497B-81D0-C52DFB85D9E9}" srcOrd="0" destOrd="0" presId="urn:microsoft.com/office/officeart/2018/2/layout/IconCircleList"/>
    <dgm:cxn modelId="{080F72B9-1A95-450C-A908-E6824647B57D}" type="presParOf" srcId="{E1889362-DF91-497B-81D0-C52DFB85D9E9}" destId="{34952E0E-10A3-4511-9FA1-3125F61A2CC0}" srcOrd="0" destOrd="0" presId="urn:microsoft.com/office/officeart/2018/2/layout/IconCircleList"/>
    <dgm:cxn modelId="{B062E976-C157-44BD-A59C-BFCF67197E9D}" type="presParOf" srcId="{E1889362-DF91-497B-81D0-C52DFB85D9E9}" destId="{9ECA7FCA-8EF2-4022-818C-88195A3F8EF0}" srcOrd="1" destOrd="0" presId="urn:microsoft.com/office/officeart/2018/2/layout/IconCircleList"/>
    <dgm:cxn modelId="{BC2A2B7D-8D36-43EA-BE08-235EFA2D7910}" type="presParOf" srcId="{E1889362-DF91-497B-81D0-C52DFB85D9E9}" destId="{7D737799-BF24-49F1-A014-82D5F78D3637}" srcOrd="2" destOrd="0" presId="urn:microsoft.com/office/officeart/2018/2/layout/IconCircleList"/>
    <dgm:cxn modelId="{EC356F0D-00C0-4CDA-A5F3-B5730C4DCCFA}" type="presParOf" srcId="{E1889362-DF91-497B-81D0-C52DFB85D9E9}" destId="{F392E38F-FBCA-47DF-8CCF-0A5940461DCE}" srcOrd="3" destOrd="0" presId="urn:microsoft.com/office/officeart/2018/2/layout/IconCircleList"/>
    <dgm:cxn modelId="{90A35EFD-7770-4779-AE34-773F39911E18}" type="presParOf" srcId="{5178475C-B940-4537-B9E9-7F6F1A7856F2}" destId="{7C6A1376-DAE6-4F43-98A2-616EC80529BF}" srcOrd="1" destOrd="0" presId="urn:microsoft.com/office/officeart/2018/2/layout/IconCircleList"/>
    <dgm:cxn modelId="{FC7D3C16-5845-4356-BAB0-A21E6346509E}" type="presParOf" srcId="{5178475C-B940-4537-B9E9-7F6F1A7856F2}" destId="{3E801E33-860A-46E0-B1E9-C324C1E5BEE4}" srcOrd="2" destOrd="0" presId="urn:microsoft.com/office/officeart/2018/2/layout/IconCircleList"/>
    <dgm:cxn modelId="{A3A82C72-9717-4C55-9F98-3B694DE049C7}" type="presParOf" srcId="{3E801E33-860A-46E0-B1E9-C324C1E5BEE4}" destId="{035B5DEE-C500-4C88-AB3A-778402518A32}" srcOrd="0" destOrd="0" presId="urn:microsoft.com/office/officeart/2018/2/layout/IconCircleList"/>
    <dgm:cxn modelId="{A337C2A2-F78E-4FD0-8170-EAAA17C8C718}" type="presParOf" srcId="{3E801E33-860A-46E0-B1E9-C324C1E5BEE4}" destId="{1B844107-BA43-491D-AB19-3A86EA7811F5}" srcOrd="1" destOrd="0" presId="urn:microsoft.com/office/officeart/2018/2/layout/IconCircleList"/>
    <dgm:cxn modelId="{B05ECECB-D8D0-42CF-9E19-E19CD10DA294}" type="presParOf" srcId="{3E801E33-860A-46E0-B1E9-C324C1E5BEE4}" destId="{94D7E49E-A9A0-4834-801F-043E6F28A7EA}" srcOrd="2" destOrd="0" presId="urn:microsoft.com/office/officeart/2018/2/layout/IconCircleList"/>
    <dgm:cxn modelId="{BF137A5A-6766-4777-89E6-6F146CBCE149}" type="presParOf" srcId="{3E801E33-860A-46E0-B1E9-C324C1E5BEE4}" destId="{8471EBE5-3530-4A9F-9CE1-050FD208B034}" srcOrd="3" destOrd="0" presId="urn:microsoft.com/office/officeart/2018/2/layout/IconCircleList"/>
    <dgm:cxn modelId="{68D80D3F-900C-4AEB-A394-D04753E31F99}" type="presParOf" srcId="{5178475C-B940-4537-B9E9-7F6F1A7856F2}" destId="{4C6BBC47-BA39-4CF3-B628-6FCF5FCE1C69}" srcOrd="3" destOrd="0" presId="urn:microsoft.com/office/officeart/2018/2/layout/IconCircleList"/>
    <dgm:cxn modelId="{1F6C0B8F-0D27-48D9-8C1C-F235263DAE8D}" type="presParOf" srcId="{5178475C-B940-4537-B9E9-7F6F1A7856F2}" destId="{8BBDB386-BCE2-4661-A658-6D0CEA726C6C}" srcOrd="4" destOrd="0" presId="urn:microsoft.com/office/officeart/2018/2/layout/IconCircleList"/>
    <dgm:cxn modelId="{BC897B71-4882-4635-955D-920EF8BBED91}" type="presParOf" srcId="{8BBDB386-BCE2-4661-A658-6D0CEA726C6C}" destId="{AE5A14EA-8ED3-4EC9-97AF-DD48EF59C3D2}" srcOrd="0" destOrd="0" presId="urn:microsoft.com/office/officeart/2018/2/layout/IconCircleList"/>
    <dgm:cxn modelId="{93138DEC-38FC-4038-9015-BF3C264EAE6B}" type="presParOf" srcId="{8BBDB386-BCE2-4661-A658-6D0CEA726C6C}" destId="{403271B2-AAEA-4467-80EC-588498A27267}" srcOrd="1" destOrd="0" presId="urn:microsoft.com/office/officeart/2018/2/layout/IconCircleList"/>
    <dgm:cxn modelId="{72D85EBF-A462-4C59-89AD-99007F6A4929}" type="presParOf" srcId="{8BBDB386-BCE2-4661-A658-6D0CEA726C6C}" destId="{9B216A95-8E93-4C77-905C-9535063DBB6E}" srcOrd="2" destOrd="0" presId="urn:microsoft.com/office/officeart/2018/2/layout/IconCircleList"/>
    <dgm:cxn modelId="{4E9C5F0F-C685-4351-8C2B-AD3F25730827}" type="presParOf" srcId="{8BBDB386-BCE2-4661-A658-6D0CEA726C6C}" destId="{7CFBF6C7-03D9-47B9-BA40-04784CC0E7B4}" srcOrd="3" destOrd="0" presId="urn:microsoft.com/office/officeart/2018/2/layout/IconCircleList"/>
    <dgm:cxn modelId="{65877267-AFA7-4370-8AAD-021D30129A8D}" type="presParOf" srcId="{5178475C-B940-4537-B9E9-7F6F1A7856F2}" destId="{2CE78291-2D85-4B8E-8AB2-67752A9C82DC}" srcOrd="5" destOrd="0" presId="urn:microsoft.com/office/officeart/2018/2/layout/IconCircleList"/>
    <dgm:cxn modelId="{55F66CAF-5A5E-47DB-A068-CE55178ACDEE}" type="presParOf" srcId="{5178475C-B940-4537-B9E9-7F6F1A7856F2}" destId="{90E0AAF3-8A74-479B-8B1E-D3358AFB57ED}" srcOrd="6" destOrd="0" presId="urn:microsoft.com/office/officeart/2018/2/layout/IconCircleList"/>
    <dgm:cxn modelId="{B4FC1109-B5EE-4DF5-BC43-4E434896FF28}" type="presParOf" srcId="{90E0AAF3-8A74-479B-8B1E-D3358AFB57ED}" destId="{16A7B50A-C0D9-42E9-B781-9014ED3A05B0}" srcOrd="0" destOrd="0" presId="urn:microsoft.com/office/officeart/2018/2/layout/IconCircleList"/>
    <dgm:cxn modelId="{1D474A1A-80EB-44EC-8214-0064663AA053}" type="presParOf" srcId="{90E0AAF3-8A74-479B-8B1E-D3358AFB57ED}" destId="{168EC8B7-84CC-4B11-8D1A-9FE662CA6A3C}" srcOrd="1" destOrd="0" presId="urn:microsoft.com/office/officeart/2018/2/layout/IconCircleList"/>
    <dgm:cxn modelId="{B806C587-096F-4339-BAB1-A756736E6C5E}" type="presParOf" srcId="{90E0AAF3-8A74-479B-8B1E-D3358AFB57ED}" destId="{7D2CFBBC-03C8-4E45-A310-D89E9B4E20B6}" srcOrd="2" destOrd="0" presId="urn:microsoft.com/office/officeart/2018/2/layout/IconCircleList"/>
    <dgm:cxn modelId="{69D8E6FD-4F12-4D42-87E7-F132FE88ED1A}" type="presParOf" srcId="{90E0AAF3-8A74-479B-8B1E-D3358AFB57ED}" destId="{ECECC13B-9BA2-4AC2-AE99-51F6F01BDE48}" srcOrd="3" destOrd="0" presId="urn:microsoft.com/office/officeart/2018/2/layout/IconCircleList"/>
    <dgm:cxn modelId="{99E8B7C7-D4D7-400D-A2BE-C781477694F1}" type="presParOf" srcId="{5178475C-B940-4537-B9E9-7F6F1A7856F2}" destId="{7E7CC398-6DE4-4B70-BE91-015AF9D619BF}" srcOrd="7" destOrd="0" presId="urn:microsoft.com/office/officeart/2018/2/layout/IconCircleList"/>
    <dgm:cxn modelId="{D9A66A46-9620-4345-9D09-75173F7B745B}" type="presParOf" srcId="{5178475C-B940-4537-B9E9-7F6F1A7856F2}" destId="{A8484678-39D2-4532-B255-7ECC407507A4}" srcOrd="8" destOrd="0" presId="urn:microsoft.com/office/officeart/2018/2/layout/IconCircleList"/>
    <dgm:cxn modelId="{BB28F90B-C333-4FA7-8950-20982F613769}" type="presParOf" srcId="{A8484678-39D2-4532-B255-7ECC407507A4}" destId="{D4694C5C-5491-49CE-AA11-6136DDFBDEBA}" srcOrd="0" destOrd="0" presId="urn:microsoft.com/office/officeart/2018/2/layout/IconCircleList"/>
    <dgm:cxn modelId="{BCD1B626-97DC-4F5C-812B-93891ED54FF7}" type="presParOf" srcId="{A8484678-39D2-4532-B255-7ECC407507A4}" destId="{E9458197-C2D1-441F-AE42-D6EAA883D050}" srcOrd="1" destOrd="0" presId="urn:microsoft.com/office/officeart/2018/2/layout/IconCircleList"/>
    <dgm:cxn modelId="{CD4D0F66-7921-4E42-9FEA-1B0FF10AFD9D}" type="presParOf" srcId="{A8484678-39D2-4532-B255-7ECC407507A4}" destId="{FE0A3DFB-2B49-4D7C-906B-7977BBACE159}" srcOrd="2" destOrd="0" presId="urn:microsoft.com/office/officeart/2018/2/layout/IconCircleList"/>
    <dgm:cxn modelId="{6C525AA1-10D5-4A90-87B3-3B19919E9C11}" type="presParOf" srcId="{A8484678-39D2-4532-B255-7ECC407507A4}" destId="{36F6FE51-8FD9-4DBC-BBE1-55B161DF0E7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68A9B7-6AAC-4277-8642-B63F03A18EA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57EFBA01-EAFA-478D-B26A-452731EB90A5}">
      <dgm:prSet custT="1"/>
      <dgm:spPr>
        <a:solidFill>
          <a:schemeClr val="accent4"/>
        </a:solidFill>
      </dgm:spPr>
      <dgm:t>
        <a:bodyPr/>
        <a:lstStyle/>
        <a:p>
          <a:r>
            <a:rPr lang="en-GB" sz="1800" b="1" dirty="0"/>
            <a:t>Minimum Recommended AAP Actions</a:t>
          </a:r>
          <a:endParaRPr lang="en-US" sz="1800" dirty="0"/>
        </a:p>
      </dgm:t>
    </dgm:pt>
    <dgm:pt modelId="{6B1A8037-18A1-4983-B572-B1446A9F85CF}" type="parTrans" cxnId="{CDA05415-9C9B-4FCB-88FB-6FFA6EB850D5}">
      <dgm:prSet/>
      <dgm:spPr/>
      <dgm:t>
        <a:bodyPr/>
        <a:lstStyle/>
        <a:p>
          <a:endParaRPr lang="en-US"/>
        </a:p>
      </dgm:t>
    </dgm:pt>
    <dgm:pt modelId="{4C0A8970-9BD4-4B43-8DB9-87DF9F13FCA1}" type="sibTrans" cxnId="{CDA05415-9C9B-4FCB-88FB-6FFA6EB850D5}">
      <dgm:prSet/>
      <dgm:spPr/>
      <dgm:t>
        <a:bodyPr/>
        <a:lstStyle/>
        <a:p>
          <a:endParaRPr lang="en-US"/>
        </a:p>
      </dgm:t>
    </dgm:pt>
    <dgm:pt modelId="{476CD71C-390E-49B7-9101-E207F769F08C}">
      <dgm:prSet custT="1"/>
      <dgm:spPr>
        <a:ln>
          <a:solidFill>
            <a:schemeClr val="accent1"/>
          </a:solidFill>
        </a:ln>
      </dgm:spPr>
      <dgm:t>
        <a:bodyPr/>
        <a:lstStyle/>
        <a:p>
          <a:pPr algn="just"/>
          <a:r>
            <a:rPr lang="en-GB" sz="1800" dirty="0"/>
            <a:t>Identify partners’ AAP resources, learning and capacities</a:t>
          </a:r>
          <a:endParaRPr lang="en-US" sz="1800" dirty="0"/>
        </a:p>
      </dgm:t>
    </dgm:pt>
    <dgm:pt modelId="{8B4A8414-AEE0-4CC9-ABA8-95B35D3361A9}" type="parTrans" cxnId="{05F128AB-A9EF-42FB-8B59-E3ADEB3B426C}">
      <dgm:prSet/>
      <dgm:spPr/>
      <dgm:t>
        <a:bodyPr/>
        <a:lstStyle/>
        <a:p>
          <a:endParaRPr lang="en-US"/>
        </a:p>
      </dgm:t>
    </dgm:pt>
    <dgm:pt modelId="{00C72905-1956-4DAD-AFB6-273ED6EADCD4}" type="sibTrans" cxnId="{05F128AB-A9EF-42FB-8B59-E3ADEB3B426C}">
      <dgm:prSet/>
      <dgm:spPr/>
      <dgm:t>
        <a:bodyPr/>
        <a:lstStyle/>
        <a:p>
          <a:endParaRPr lang="en-US"/>
        </a:p>
      </dgm:t>
    </dgm:pt>
    <dgm:pt modelId="{6C44210B-6208-43F5-92CE-09222D0A0500}">
      <dgm:prSet custT="1"/>
      <dgm:spPr>
        <a:ln>
          <a:solidFill>
            <a:schemeClr val="accent1"/>
          </a:solidFill>
        </a:ln>
      </dgm:spPr>
      <dgm:t>
        <a:bodyPr/>
        <a:lstStyle/>
        <a:p>
          <a:pPr algn="just"/>
          <a:r>
            <a:rPr lang="en-GB" sz="1800" dirty="0"/>
            <a:t>Review any existing preparedness plan (UNICEF, partners, IASC) and integrate them with an AAP lens in the cluster's situational analysis.</a:t>
          </a:r>
          <a:endParaRPr lang="en-US" sz="1800" dirty="0"/>
        </a:p>
      </dgm:t>
    </dgm:pt>
    <dgm:pt modelId="{BC5E00C5-C0E3-4C79-8784-EFF96415C76E}" type="parTrans" cxnId="{763076A4-EC59-4FAC-BBBE-CB36A72756F3}">
      <dgm:prSet/>
      <dgm:spPr/>
      <dgm:t>
        <a:bodyPr/>
        <a:lstStyle/>
        <a:p>
          <a:endParaRPr lang="en-US"/>
        </a:p>
      </dgm:t>
    </dgm:pt>
    <dgm:pt modelId="{7BAE7DF9-1DC8-414F-8C2F-9E0B9DC58EA7}" type="sibTrans" cxnId="{763076A4-EC59-4FAC-BBBE-CB36A72756F3}">
      <dgm:prSet/>
      <dgm:spPr/>
      <dgm:t>
        <a:bodyPr/>
        <a:lstStyle/>
        <a:p>
          <a:endParaRPr lang="en-US"/>
        </a:p>
      </dgm:t>
    </dgm:pt>
    <dgm:pt modelId="{78CFFC62-B702-4C29-AC5D-6FB0D37688A1}">
      <dgm:prSet custT="1"/>
      <dgm:spPr>
        <a:ln>
          <a:solidFill>
            <a:schemeClr val="accent1"/>
          </a:solidFill>
        </a:ln>
      </dgm:spPr>
      <dgm:t>
        <a:bodyPr/>
        <a:lstStyle/>
        <a:p>
          <a:pPr algn="just"/>
          <a:r>
            <a:rPr lang="en-GB" sz="1800" dirty="0"/>
            <a:t>Identify in advance possible training, tools &amp; resources to strengthen your own and cluster partner's knowledge and capacities for AAP</a:t>
          </a:r>
          <a:endParaRPr lang="en-US" sz="1800" dirty="0"/>
        </a:p>
      </dgm:t>
    </dgm:pt>
    <dgm:pt modelId="{7914ADBF-E9E3-420D-9B72-83E02F79C0F6}" type="parTrans" cxnId="{DBFF3F38-E044-4214-8CF2-B7EEAB0FDA26}">
      <dgm:prSet/>
      <dgm:spPr/>
      <dgm:t>
        <a:bodyPr/>
        <a:lstStyle/>
        <a:p>
          <a:endParaRPr lang="en-US"/>
        </a:p>
      </dgm:t>
    </dgm:pt>
    <dgm:pt modelId="{530C78AF-FDE2-4731-9B95-86C49F80832F}" type="sibTrans" cxnId="{DBFF3F38-E044-4214-8CF2-B7EEAB0FDA26}">
      <dgm:prSet/>
      <dgm:spPr/>
      <dgm:t>
        <a:bodyPr/>
        <a:lstStyle/>
        <a:p>
          <a:endParaRPr lang="en-US"/>
        </a:p>
      </dgm:t>
    </dgm:pt>
    <dgm:pt modelId="{561ADB4A-26A6-487C-B2E1-CB16528FEA22}">
      <dgm:prSet custT="1"/>
      <dgm:spPr>
        <a:solidFill>
          <a:schemeClr val="accent1"/>
        </a:solidFill>
      </dgm:spPr>
      <dgm:t>
        <a:bodyPr/>
        <a:lstStyle/>
        <a:p>
          <a:r>
            <a:rPr lang="en-GB" sz="1800" b="1" dirty="0"/>
            <a:t>Additional key actions</a:t>
          </a:r>
          <a:endParaRPr lang="en-US" sz="1800" dirty="0"/>
        </a:p>
      </dgm:t>
    </dgm:pt>
    <dgm:pt modelId="{55D51901-C454-4606-AACB-D1D8010FA17B}" type="parTrans" cxnId="{9C9875FD-63B0-43E4-BD90-6DBBA3357B56}">
      <dgm:prSet/>
      <dgm:spPr/>
      <dgm:t>
        <a:bodyPr/>
        <a:lstStyle/>
        <a:p>
          <a:endParaRPr lang="en-US"/>
        </a:p>
      </dgm:t>
    </dgm:pt>
    <dgm:pt modelId="{F14063BF-4B24-4A98-905F-9A802792B784}" type="sibTrans" cxnId="{9C9875FD-63B0-43E4-BD90-6DBBA3357B56}">
      <dgm:prSet/>
      <dgm:spPr/>
      <dgm:t>
        <a:bodyPr/>
        <a:lstStyle/>
        <a:p>
          <a:endParaRPr lang="en-US"/>
        </a:p>
      </dgm:t>
    </dgm:pt>
    <dgm:pt modelId="{ECEEE1E9-9CF7-41E3-AB4A-58D969568177}">
      <dgm:prSet custT="1"/>
      <dgm:spPr>
        <a:ln>
          <a:solidFill>
            <a:schemeClr val="accent1"/>
          </a:solidFill>
        </a:ln>
      </dgm:spPr>
      <dgm:t>
        <a:bodyPr/>
        <a:lstStyle/>
        <a:p>
          <a:pPr algn="just">
            <a:spcAft>
              <a:spcPts val="600"/>
            </a:spcAft>
          </a:pPr>
          <a:r>
            <a:rPr lang="en-GB" sz="1800" dirty="0"/>
            <a:t>Familiarise the team with the CHS and the updated Sphere standards and other quality and accountability standards, tools and resources</a:t>
          </a:r>
          <a:endParaRPr lang="en-US" sz="1800" dirty="0"/>
        </a:p>
      </dgm:t>
    </dgm:pt>
    <dgm:pt modelId="{46F18720-F77B-4BAD-9F53-3A2AEE594350}" type="parTrans" cxnId="{5AF428F4-D1B8-4625-8570-A7D344A75D9B}">
      <dgm:prSet/>
      <dgm:spPr/>
      <dgm:t>
        <a:bodyPr/>
        <a:lstStyle/>
        <a:p>
          <a:endParaRPr lang="en-US"/>
        </a:p>
      </dgm:t>
    </dgm:pt>
    <dgm:pt modelId="{240E1FAD-9BA4-473A-937E-B21DA8EFEC75}" type="sibTrans" cxnId="{5AF428F4-D1B8-4625-8570-A7D344A75D9B}">
      <dgm:prSet/>
      <dgm:spPr/>
      <dgm:t>
        <a:bodyPr/>
        <a:lstStyle/>
        <a:p>
          <a:endParaRPr lang="en-US"/>
        </a:p>
      </dgm:t>
    </dgm:pt>
    <dgm:pt modelId="{DD7027B0-B996-4101-8DB4-716E391DD44C}">
      <dgm:prSet custT="1"/>
      <dgm:spPr>
        <a:ln>
          <a:solidFill>
            <a:schemeClr val="accent1"/>
          </a:solidFill>
        </a:ln>
      </dgm:spPr>
      <dgm:t>
        <a:bodyPr/>
        <a:lstStyle/>
        <a:p>
          <a:pPr algn="just">
            <a:spcAft>
              <a:spcPts val="600"/>
            </a:spcAft>
          </a:pPr>
          <a:r>
            <a:rPr lang="en-GB" sz="1800" dirty="0"/>
            <a:t>Participate in cluster coordinator and partner trainings, with a stronger emphasis on AAP</a:t>
          </a:r>
          <a:endParaRPr lang="en-US" sz="1800" dirty="0"/>
        </a:p>
      </dgm:t>
    </dgm:pt>
    <dgm:pt modelId="{BA53119A-83FE-4967-81E4-666367A4D372}" type="parTrans" cxnId="{8F294C53-7C76-4A4E-B50D-D86A3729E60C}">
      <dgm:prSet/>
      <dgm:spPr/>
      <dgm:t>
        <a:bodyPr/>
        <a:lstStyle/>
        <a:p>
          <a:endParaRPr lang="en-US"/>
        </a:p>
      </dgm:t>
    </dgm:pt>
    <dgm:pt modelId="{4C3D8E96-CA36-4E77-BE90-E5DFD76615CB}" type="sibTrans" cxnId="{8F294C53-7C76-4A4E-B50D-D86A3729E60C}">
      <dgm:prSet/>
      <dgm:spPr/>
      <dgm:t>
        <a:bodyPr/>
        <a:lstStyle/>
        <a:p>
          <a:endParaRPr lang="en-US"/>
        </a:p>
      </dgm:t>
    </dgm:pt>
    <dgm:pt modelId="{CF72DFB2-7E9C-4115-BFE0-FEFF6A8161FB}">
      <dgm:prSet custT="1"/>
      <dgm:spPr>
        <a:ln>
          <a:solidFill>
            <a:schemeClr val="accent1"/>
          </a:solidFill>
        </a:ln>
      </dgm:spPr>
      <dgm:t>
        <a:bodyPr/>
        <a:lstStyle/>
        <a:p>
          <a:pPr algn="just">
            <a:spcAft>
              <a:spcPts val="600"/>
            </a:spcAft>
          </a:pPr>
          <a:r>
            <a:rPr lang="en-GB" sz="1800" dirty="0"/>
            <a:t>Consult with UNICEF Country and Regional Offices, cluster partners and other agencies like OCHA, IOM, UNHCR, ICRC for getting overviews </a:t>
          </a:r>
          <a:r>
            <a:rPr lang="en-GB" sz="1700" dirty="0"/>
            <a:t>on previous or existing country level AAP related interventions.  </a:t>
          </a:r>
          <a:endParaRPr lang="en-US" sz="1700" dirty="0"/>
        </a:p>
      </dgm:t>
    </dgm:pt>
    <dgm:pt modelId="{45D0B9D1-390F-41AE-93CB-F2DC8D9A0DB7}" type="parTrans" cxnId="{D3560AEF-8876-44B1-A81F-9DA42B477DCE}">
      <dgm:prSet/>
      <dgm:spPr/>
      <dgm:t>
        <a:bodyPr/>
        <a:lstStyle/>
        <a:p>
          <a:endParaRPr lang="en-US"/>
        </a:p>
      </dgm:t>
    </dgm:pt>
    <dgm:pt modelId="{5A072B83-1BCB-41F5-B502-D44A4952A9D6}" type="sibTrans" cxnId="{D3560AEF-8876-44B1-A81F-9DA42B477DCE}">
      <dgm:prSet/>
      <dgm:spPr/>
      <dgm:t>
        <a:bodyPr/>
        <a:lstStyle/>
        <a:p>
          <a:endParaRPr lang="en-US"/>
        </a:p>
      </dgm:t>
    </dgm:pt>
    <dgm:pt modelId="{59C6A033-C7F1-4F42-ABB7-93E60193DF61}">
      <dgm:prSet custT="1"/>
      <dgm:spPr>
        <a:ln>
          <a:solidFill>
            <a:schemeClr val="accent1"/>
          </a:solidFill>
        </a:ln>
      </dgm:spPr>
      <dgm:t>
        <a:bodyPr/>
        <a:lstStyle/>
        <a:p>
          <a:pPr algn="just">
            <a:spcAft>
              <a:spcPts val="600"/>
            </a:spcAft>
          </a:pPr>
          <a:r>
            <a:rPr lang="en-GB" sz="1800" dirty="0"/>
            <a:t>Review reports &amp; evaluations from previous crises for insights on good  AAP practice and community engagement, operational challenges, and the most effective and appropriate intervention strategies.</a:t>
          </a:r>
          <a:endParaRPr lang="en-US" sz="1800" dirty="0"/>
        </a:p>
      </dgm:t>
    </dgm:pt>
    <dgm:pt modelId="{879D1FB3-3D87-45C9-8FBA-DB21C8D04896}" type="sibTrans" cxnId="{AE3B4BED-BE27-43B4-8EDD-4F5220BE2BEF}">
      <dgm:prSet/>
      <dgm:spPr/>
      <dgm:t>
        <a:bodyPr/>
        <a:lstStyle/>
        <a:p>
          <a:endParaRPr lang="en-US"/>
        </a:p>
      </dgm:t>
    </dgm:pt>
    <dgm:pt modelId="{68C7133B-5E18-4B32-B7A6-FB594DADE33C}" type="parTrans" cxnId="{AE3B4BED-BE27-43B4-8EDD-4F5220BE2BEF}">
      <dgm:prSet/>
      <dgm:spPr/>
      <dgm:t>
        <a:bodyPr/>
        <a:lstStyle/>
        <a:p>
          <a:endParaRPr lang="en-US"/>
        </a:p>
      </dgm:t>
    </dgm:pt>
    <dgm:pt modelId="{419C84B0-63F3-4868-B25A-A0C00810C153}" type="pres">
      <dgm:prSet presAssocID="{CA68A9B7-6AAC-4277-8642-B63F03A18EA4}" presName="linear" presStyleCnt="0">
        <dgm:presLayoutVars>
          <dgm:dir/>
          <dgm:animLvl val="lvl"/>
          <dgm:resizeHandles val="exact"/>
        </dgm:presLayoutVars>
      </dgm:prSet>
      <dgm:spPr/>
    </dgm:pt>
    <dgm:pt modelId="{C5104E87-7C4C-4D10-B212-BD14F9FEB762}" type="pres">
      <dgm:prSet presAssocID="{57EFBA01-EAFA-478D-B26A-452731EB90A5}" presName="parentLin" presStyleCnt="0"/>
      <dgm:spPr/>
    </dgm:pt>
    <dgm:pt modelId="{32C4CF6F-C35B-4E57-ACF5-F4BF7AB1A25D}" type="pres">
      <dgm:prSet presAssocID="{57EFBA01-EAFA-478D-B26A-452731EB90A5}" presName="parentLeftMargin" presStyleLbl="node1" presStyleIdx="0" presStyleCnt="2"/>
      <dgm:spPr/>
    </dgm:pt>
    <dgm:pt modelId="{B3D9885B-EA7E-417C-A108-C58BE926CB38}" type="pres">
      <dgm:prSet presAssocID="{57EFBA01-EAFA-478D-B26A-452731EB90A5}" presName="parentText" presStyleLbl="node1" presStyleIdx="0" presStyleCnt="2" custScaleY="252985" custLinFactNeighborX="-43471" custLinFactNeighborY="-58444">
        <dgm:presLayoutVars>
          <dgm:chMax val="0"/>
          <dgm:bulletEnabled val="1"/>
        </dgm:presLayoutVars>
      </dgm:prSet>
      <dgm:spPr/>
    </dgm:pt>
    <dgm:pt modelId="{042967ED-89AA-49A6-8FDF-3C25B6EDBE62}" type="pres">
      <dgm:prSet presAssocID="{57EFBA01-EAFA-478D-B26A-452731EB90A5}" presName="negativeSpace" presStyleCnt="0"/>
      <dgm:spPr/>
    </dgm:pt>
    <dgm:pt modelId="{7DDF4C0F-C773-40AE-AE8F-2A9D58E9D9B2}" type="pres">
      <dgm:prSet presAssocID="{57EFBA01-EAFA-478D-B26A-452731EB90A5}" presName="childText" presStyleLbl="conFgAcc1" presStyleIdx="0" presStyleCnt="2">
        <dgm:presLayoutVars>
          <dgm:bulletEnabled val="1"/>
        </dgm:presLayoutVars>
      </dgm:prSet>
      <dgm:spPr/>
    </dgm:pt>
    <dgm:pt modelId="{16BCBFA6-B85B-4600-8B55-746E250A8E99}" type="pres">
      <dgm:prSet presAssocID="{4C0A8970-9BD4-4B43-8DB9-87DF9F13FCA1}" presName="spaceBetweenRectangles" presStyleCnt="0"/>
      <dgm:spPr/>
    </dgm:pt>
    <dgm:pt modelId="{E39C2EF8-AAD2-4EAB-BD50-B4E20918090B}" type="pres">
      <dgm:prSet presAssocID="{561ADB4A-26A6-487C-B2E1-CB16528FEA22}" presName="parentLin" presStyleCnt="0"/>
      <dgm:spPr/>
    </dgm:pt>
    <dgm:pt modelId="{63A8BD5F-B671-49C7-B07D-28A04B728CBC}" type="pres">
      <dgm:prSet presAssocID="{561ADB4A-26A6-487C-B2E1-CB16528FEA22}" presName="parentLeftMargin" presStyleLbl="node1" presStyleIdx="0" presStyleCnt="2"/>
      <dgm:spPr/>
    </dgm:pt>
    <dgm:pt modelId="{47AA84C9-ED77-405D-98A0-78799B835BCF}" type="pres">
      <dgm:prSet presAssocID="{561ADB4A-26A6-487C-B2E1-CB16528FEA22}" presName="parentText" presStyleLbl="node1" presStyleIdx="1" presStyleCnt="2" custScaleY="311624">
        <dgm:presLayoutVars>
          <dgm:chMax val="0"/>
          <dgm:bulletEnabled val="1"/>
        </dgm:presLayoutVars>
      </dgm:prSet>
      <dgm:spPr/>
    </dgm:pt>
    <dgm:pt modelId="{301D0103-E9B6-4B75-9C89-35B849F9D7D3}" type="pres">
      <dgm:prSet presAssocID="{561ADB4A-26A6-487C-B2E1-CB16528FEA22}" presName="negativeSpace" presStyleCnt="0"/>
      <dgm:spPr/>
    </dgm:pt>
    <dgm:pt modelId="{E7561B7C-2794-44E9-963E-2A0A6374E156}" type="pres">
      <dgm:prSet presAssocID="{561ADB4A-26A6-487C-B2E1-CB16528FEA22}" presName="childText" presStyleLbl="conFgAcc1" presStyleIdx="1" presStyleCnt="2" custScaleY="114576">
        <dgm:presLayoutVars>
          <dgm:bulletEnabled val="1"/>
        </dgm:presLayoutVars>
      </dgm:prSet>
      <dgm:spPr/>
    </dgm:pt>
  </dgm:ptLst>
  <dgm:cxnLst>
    <dgm:cxn modelId="{D99F230E-93D0-4737-A055-B435F8A9C73E}" type="presOf" srcId="{57EFBA01-EAFA-478D-B26A-452731EB90A5}" destId="{32C4CF6F-C35B-4E57-ACF5-F4BF7AB1A25D}" srcOrd="0" destOrd="0" presId="urn:microsoft.com/office/officeart/2005/8/layout/list1"/>
    <dgm:cxn modelId="{434B0315-4052-4093-9CCD-55176917D415}" type="presOf" srcId="{59C6A033-C7F1-4F42-ABB7-93E60193DF61}" destId="{E7561B7C-2794-44E9-963E-2A0A6374E156}" srcOrd="0" destOrd="2" presId="urn:microsoft.com/office/officeart/2005/8/layout/list1"/>
    <dgm:cxn modelId="{CDA05415-9C9B-4FCB-88FB-6FFA6EB850D5}" srcId="{CA68A9B7-6AAC-4277-8642-B63F03A18EA4}" destId="{57EFBA01-EAFA-478D-B26A-452731EB90A5}" srcOrd="0" destOrd="0" parTransId="{6B1A8037-18A1-4983-B572-B1446A9F85CF}" sibTransId="{4C0A8970-9BD4-4B43-8DB9-87DF9F13FCA1}"/>
    <dgm:cxn modelId="{DBFF3F38-E044-4214-8CF2-B7EEAB0FDA26}" srcId="{57EFBA01-EAFA-478D-B26A-452731EB90A5}" destId="{78CFFC62-B702-4C29-AC5D-6FB0D37688A1}" srcOrd="2" destOrd="0" parTransId="{7914ADBF-E9E3-420D-9B72-83E02F79C0F6}" sibTransId="{530C78AF-FDE2-4731-9B95-86C49F80832F}"/>
    <dgm:cxn modelId="{64D49E60-A530-4EE4-AD01-0E48777ECE4D}" type="presOf" srcId="{57EFBA01-EAFA-478D-B26A-452731EB90A5}" destId="{B3D9885B-EA7E-417C-A108-C58BE926CB38}" srcOrd="1" destOrd="0" presId="urn:microsoft.com/office/officeart/2005/8/layout/list1"/>
    <dgm:cxn modelId="{8FFDDE4F-6B21-4769-9D42-02A29B23B257}" type="presOf" srcId="{476CD71C-390E-49B7-9101-E207F769F08C}" destId="{7DDF4C0F-C773-40AE-AE8F-2A9D58E9D9B2}" srcOrd="0" destOrd="0" presId="urn:microsoft.com/office/officeart/2005/8/layout/list1"/>
    <dgm:cxn modelId="{8F294C53-7C76-4A4E-B50D-D86A3729E60C}" srcId="{561ADB4A-26A6-487C-B2E1-CB16528FEA22}" destId="{DD7027B0-B996-4101-8DB4-716E391DD44C}" srcOrd="1" destOrd="0" parTransId="{BA53119A-83FE-4967-81E4-666367A4D372}" sibTransId="{4C3D8E96-CA36-4E77-BE90-E5DFD76615CB}"/>
    <dgm:cxn modelId="{94DF2287-54BD-4779-B712-4B119EE6B165}" type="presOf" srcId="{561ADB4A-26A6-487C-B2E1-CB16528FEA22}" destId="{47AA84C9-ED77-405D-98A0-78799B835BCF}" srcOrd="1" destOrd="0" presId="urn:microsoft.com/office/officeart/2005/8/layout/list1"/>
    <dgm:cxn modelId="{22615587-EE41-4D4C-87C7-0FE49FF9AAC6}" type="presOf" srcId="{561ADB4A-26A6-487C-B2E1-CB16528FEA22}" destId="{63A8BD5F-B671-49C7-B07D-28A04B728CBC}" srcOrd="0" destOrd="0" presId="urn:microsoft.com/office/officeart/2005/8/layout/list1"/>
    <dgm:cxn modelId="{75A5ED94-DC58-479E-BF72-AFD2CF251004}" type="presOf" srcId="{78CFFC62-B702-4C29-AC5D-6FB0D37688A1}" destId="{7DDF4C0F-C773-40AE-AE8F-2A9D58E9D9B2}" srcOrd="0" destOrd="2" presId="urn:microsoft.com/office/officeart/2005/8/layout/list1"/>
    <dgm:cxn modelId="{763076A4-EC59-4FAC-BBBE-CB36A72756F3}" srcId="{57EFBA01-EAFA-478D-B26A-452731EB90A5}" destId="{6C44210B-6208-43F5-92CE-09222D0A0500}" srcOrd="1" destOrd="0" parTransId="{BC5E00C5-C0E3-4C79-8784-EFF96415C76E}" sibTransId="{7BAE7DF9-1DC8-414F-8C2F-9E0B9DC58EA7}"/>
    <dgm:cxn modelId="{05F128AB-A9EF-42FB-8B59-E3ADEB3B426C}" srcId="{57EFBA01-EAFA-478D-B26A-452731EB90A5}" destId="{476CD71C-390E-49B7-9101-E207F769F08C}" srcOrd="0" destOrd="0" parTransId="{8B4A8414-AEE0-4CC9-ABA8-95B35D3361A9}" sibTransId="{00C72905-1956-4DAD-AFB6-273ED6EADCD4}"/>
    <dgm:cxn modelId="{D0A0E1BC-5087-4F14-9B2D-6CF4792CB0F0}" type="presOf" srcId="{ECEEE1E9-9CF7-41E3-AB4A-58D969568177}" destId="{E7561B7C-2794-44E9-963E-2A0A6374E156}" srcOrd="0" destOrd="0" presId="urn:microsoft.com/office/officeart/2005/8/layout/list1"/>
    <dgm:cxn modelId="{E515FCC4-5CEC-4CBA-B9D8-30472EF9F0F3}" type="presOf" srcId="{DD7027B0-B996-4101-8DB4-716E391DD44C}" destId="{E7561B7C-2794-44E9-963E-2A0A6374E156}" srcOrd="0" destOrd="1" presId="urn:microsoft.com/office/officeart/2005/8/layout/list1"/>
    <dgm:cxn modelId="{7266E7C7-DC7B-449F-BCCA-AD1FD52917B4}" type="presOf" srcId="{CF72DFB2-7E9C-4115-BFE0-FEFF6A8161FB}" destId="{E7561B7C-2794-44E9-963E-2A0A6374E156}" srcOrd="0" destOrd="3" presId="urn:microsoft.com/office/officeart/2005/8/layout/list1"/>
    <dgm:cxn modelId="{8B49F2C7-6B8D-47D3-B511-664B4E63C198}" type="presOf" srcId="{6C44210B-6208-43F5-92CE-09222D0A0500}" destId="{7DDF4C0F-C773-40AE-AE8F-2A9D58E9D9B2}" srcOrd="0" destOrd="1" presId="urn:microsoft.com/office/officeart/2005/8/layout/list1"/>
    <dgm:cxn modelId="{6CF5C9DA-27AA-4781-9988-8FF9534DABE4}" type="presOf" srcId="{CA68A9B7-6AAC-4277-8642-B63F03A18EA4}" destId="{419C84B0-63F3-4868-B25A-A0C00810C153}" srcOrd="0" destOrd="0" presId="urn:microsoft.com/office/officeart/2005/8/layout/list1"/>
    <dgm:cxn modelId="{AE3B4BED-BE27-43B4-8EDD-4F5220BE2BEF}" srcId="{561ADB4A-26A6-487C-B2E1-CB16528FEA22}" destId="{59C6A033-C7F1-4F42-ABB7-93E60193DF61}" srcOrd="2" destOrd="0" parTransId="{68C7133B-5E18-4B32-B7A6-FB594DADE33C}" sibTransId="{879D1FB3-3D87-45C9-8FBA-DB21C8D04896}"/>
    <dgm:cxn modelId="{D3560AEF-8876-44B1-A81F-9DA42B477DCE}" srcId="{561ADB4A-26A6-487C-B2E1-CB16528FEA22}" destId="{CF72DFB2-7E9C-4115-BFE0-FEFF6A8161FB}" srcOrd="3" destOrd="0" parTransId="{45D0B9D1-390F-41AE-93CB-F2DC8D9A0DB7}" sibTransId="{5A072B83-1BCB-41F5-B502-D44A4952A9D6}"/>
    <dgm:cxn modelId="{5AF428F4-D1B8-4625-8570-A7D344A75D9B}" srcId="{561ADB4A-26A6-487C-B2E1-CB16528FEA22}" destId="{ECEEE1E9-9CF7-41E3-AB4A-58D969568177}" srcOrd="0" destOrd="0" parTransId="{46F18720-F77B-4BAD-9F53-3A2AEE594350}" sibTransId="{240E1FAD-9BA4-473A-937E-B21DA8EFEC75}"/>
    <dgm:cxn modelId="{9C9875FD-63B0-43E4-BD90-6DBBA3357B56}" srcId="{CA68A9B7-6AAC-4277-8642-B63F03A18EA4}" destId="{561ADB4A-26A6-487C-B2E1-CB16528FEA22}" srcOrd="1" destOrd="0" parTransId="{55D51901-C454-4606-AACB-D1D8010FA17B}" sibTransId="{F14063BF-4B24-4A98-905F-9A802792B784}"/>
    <dgm:cxn modelId="{64B1A694-B162-490E-9B3F-A857E550B096}" type="presParOf" srcId="{419C84B0-63F3-4868-B25A-A0C00810C153}" destId="{C5104E87-7C4C-4D10-B212-BD14F9FEB762}" srcOrd="0" destOrd="0" presId="urn:microsoft.com/office/officeart/2005/8/layout/list1"/>
    <dgm:cxn modelId="{998AA2F0-2C73-409F-A18A-DB68DB3E7B96}" type="presParOf" srcId="{C5104E87-7C4C-4D10-B212-BD14F9FEB762}" destId="{32C4CF6F-C35B-4E57-ACF5-F4BF7AB1A25D}" srcOrd="0" destOrd="0" presId="urn:microsoft.com/office/officeart/2005/8/layout/list1"/>
    <dgm:cxn modelId="{90650433-29AC-432C-A61E-308BAA15EA02}" type="presParOf" srcId="{C5104E87-7C4C-4D10-B212-BD14F9FEB762}" destId="{B3D9885B-EA7E-417C-A108-C58BE926CB38}" srcOrd="1" destOrd="0" presId="urn:microsoft.com/office/officeart/2005/8/layout/list1"/>
    <dgm:cxn modelId="{1F2C3BB8-8ED9-4029-A2DA-5CCC26BEEA5A}" type="presParOf" srcId="{419C84B0-63F3-4868-B25A-A0C00810C153}" destId="{042967ED-89AA-49A6-8FDF-3C25B6EDBE62}" srcOrd="1" destOrd="0" presId="urn:microsoft.com/office/officeart/2005/8/layout/list1"/>
    <dgm:cxn modelId="{8D8D4AE1-9B2E-4738-98C9-3EFBFCCF9110}" type="presParOf" srcId="{419C84B0-63F3-4868-B25A-A0C00810C153}" destId="{7DDF4C0F-C773-40AE-AE8F-2A9D58E9D9B2}" srcOrd="2" destOrd="0" presId="urn:microsoft.com/office/officeart/2005/8/layout/list1"/>
    <dgm:cxn modelId="{D9B833A1-11BB-46B4-BEA4-C4900FF701B2}" type="presParOf" srcId="{419C84B0-63F3-4868-B25A-A0C00810C153}" destId="{16BCBFA6-B85B-4600-8B55-746E250A8E99}" srcOrd="3" destOrd="0" presId="urn:microsoft.com/office/officeart/2005/8/layout/list1"/>
    <dgm:cxn modelId="{61044378-F546-4E09-8C95-B56106D6C79D}" type="presParOf" srcId="{419C84B0-63F3-4868-B25A-A0C00810C153}" destId="{E39C2EF8-AAD2-4EAB-BD50-B4E20918090B}" srcOrd="4" destOrd="0" presId="urn:microsoft.com/office/officeart/2005/8/layout/list1"/>
    <dgm:cxn modelId="{81141B49-1C70-4DE8-83E3-55D66EBD2E40}" type="presParOf" srcId="{E39C2EF8-AAD2-4EAB-BD50-B4E20918090B}" destId="{63A8BD5F-B671-49C7-B07D-28A04B728CBC}" srcOrd="0" destOrd="0" presId="urn:microsoft.com/office/officeart/2005/8/layout/list1"/>
    <dgm:cxn modelId="{F541BA92-F1FC-4F1C-BBBD-CCF374B36067}" type="presParOf" srcId="{E39C2EF8-AAD2-4EAB-BD50-B4E20918090B}" destId="{47AA84C9-ED77-405D-98A0-78799B835BCF}" srcOrd="1" destOrd="0" presId="urn:microsoft.com/office/officeart/2005/8/layout/list1"/>
    <dgm:cxn modelId="{EC2C9D29-7DCA-4AD4-ACB2-8135CC7A0F81}" type="presParOf" srcId="{419C84B0-63F3-4868-B25A-A0C00810C153}" destId="{301D0103-E9B6-4B75-9C89-35B849F9D7D3}" srcOrd="5" destOrd="0" presId="urn:microsoft.com/office/officeart/2005/8/layout/list1"/>
    <dgm:cxn modelId="{E68D4994-3C0A-42AB-B96E-9C2AB1FF2626}" type="presParOf" srcId="{419C84B0-63F3-4868-B25A-A0C00810C153}" destId="{E7561B7C-2794-44E9-963E-2A0A6374E15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FD4B6E-6F4D-4E78-B556-375DFFAF6FDB}"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7FFB999E-BE24-40E9-B6B8-1A7B0E35CC55}">
      <dgm:prSet/>
      <dgm:spPr/>
      <dgm:t>
        <a:bodyPr/>
        <a:lstStyle/>
        <a:p>
          <a:r>
            <a:rPr lang="en-US" dirty="0"/>
            <a:t>Cluster coordinators need to advocate for </a:t>
          </a:r>
          <a:r>
            <a:rPr lang="en-US" b="1" dirty="0"/>
            <a:t>inclusion of AAP questions in all assessments</a:t>
          </a:r>
          <a:r>
            <a:rPr lang="en-US" dirty="0"/>
            <a:t> including those informing HNO</a:t>
          </a:r>
        </a:p>
      </dgm:t>
    </dgm:pt>
    <dgm:pt modelId="{C5F96756-6BB6-4C31-B9CE-51B5CCF590A1}" type="parTrans" cxnId="{33D79FBC-8DE9-4DE8-98B6-CC831C5C601F}">
      <dgm:prSet/>
      <dgm:spPr/>
      <dgm:t>
        <a:bodyPr/>
        <a:lstStyle/>
        <a:p>
          <a:endParaRPr lang="en-US"/>
        </a:p>
      </dgm:t>
    </dgm:pt>
    <dgm:pt modelId="{BA27DD7C-2E62-48C3-8943-5DB06689FB16}" type="sibTrans" cxnId="{33D79FBC-8DE9-4DE8-98B6-CC831C5C601F}">
      <dgm:prSet/>
      <dgm:spPr/>
      <dgm:t>
        <a:bodyPr/>
        <a:lstStyle/>
        <a:p>
          <a:endParaRPr lang="en-US"/>
        </a:p>
      </dgm:t>
    </dgm:pt>
    <dgm:pt modelId="{8077F979-CCFD-415B-B4EC-32E66C3DD75B}">
      <dgm:prSet/>
      <dgm:spPr/>
      <dgm:t>
        <a:bodyPr/>
        <a:lstStyle/>
        <a:p>
          <a:r>
            <a:rPr lang="en-US" dirty="0"/>
            <a:t>The analysis of humanitarian priorities should be </a:t>
          </a:r>
          <a:r>
            <a:rPr lang="en-US" b="1" dirty="0"/>
            <a:t>based on consultations with affected groups </a:t>
          </a:r>
        </a:p>
      </dgm:t>
    </dgm:pt>
    <dgm:pt modelId="{C2048F84-D6A9-4820-A4C7-4A0ECC30B4D5}" type="parTrans" cxnId="{1DBA547F-9832-4B15-AD27-CF81036EE5B7}">
      <dgm:prSet/>
      <dgm:spPr/>
      <dgm:t>
        <a:bodyPr/>
        <a:lstStyle/>
        <a:p>
          <a:endParaRPr lang="en-US"/>
        </a:p>
      </dgm:t>
    </dgm:pt>
    <dgm:pt modelId="{C23B890D-2296-4D12-879D-CF442FB8506D}" type="sibTrans" cxnId="{1DBA547F-9832-4B15-AD27-CF81036EE5B7}">
      <dgm:prSet/>
      <dgm:spPr/>
      <dgm:t>
        <a:bodyPr/>
        <a:lstStyle/>
        <a:p>
          <a:endParaRPr lang="en-US"/>
        </a:p>
      </dgm:t>
    </dgm:pt>
    <dgm:pt modelId="{3CA76278-BB87-43E4-8F71-75E2CB2659AC}">
      <dgm:prSet/>
      <dgm:spPr/>
      <dgm:t>
        <a:bodyPr/>
        <a:lstStyle/>
        <a:p>
          <a:r>
            <a:rPr lang="en-GB" dirty="0"/>
            <a:t>Even in the most difficult and challenging environments, it is still possible to generate a "good enough" analysis of needs that includes the </a:t>
          </a:r>
          <a:r>
            <a:rPr lang="en-GB" b="1" dirty="0"/>
            <a:t>views and perspectives of affected people themselves</a:t>
          </a:r>
          <a:r>
            <a:rPr lang="en-GB" dirty="0"/>
            <a:t>.</a:t>
          </a:r>
          <a:endParaRPr lang="en-US" dirty="0"/>
        </a:p>
      </dgm:t>
    </dgm:pt>
    <dgm:pt modelId="{2F53BB04-9CDB-499C-87DD-EFE40DD7400C}" type="parTrans" cxnId="{993E0113-3AD1-4D16-A901-1D88B3E6572A}">
      <dgm:prSet/>
      <dgm:spPr/>
      <dgm:t>
        <a:bodyPr/>
        <a:lstStyle/>
        <a:p>
          <a:endParaRPr lang="en-US"/>
        </a:p>
      </dgm:t>
    </dgm:pt>
    <dgm:pt modelId="{0F47FCAD-452B-4D02-8789-55DF56078191}" type="sibTrans" cxnId="{993E0113-3AD1-4D16-A901-1D88B3E6572A}">
      <dgm:prSet/>
      <dgm:spPr/>
      <dgm:t>
        <a:bodyPr/>
        <a:lstStyle/>
        <a:p>
          <a:endParaRPr lang="en-US"/>
        </a:p>
      </dgm:t>
    </dgm:pt>
    <dgm:pt modelId="{E35C7BCA-EC45-45F1-9481-7E14DF23C9AB}" type="pres">
      <dgm:prSet presAssocID="{4CFD4B6E-6F4D-4E78-B556-375DFFAF6FDB}" presName="vert0" presStyleCnt="0">
        <dgm:presLayoutVars>
          <dgm:dir/>
          <dgm:animOne val="branch"/>
          <dgm:animLvl val="lvl"/>
        </dgm:presLayoutVars>
      </dgm:prSet>
      <dgm:spPr/>
    </dgm:pt>
    <dgm:pt modelId="{DCF651BD-A294-42F4-A161-95D394232C7F}" type="pres">
      <dgm:prSet presAssocID="{7FFB999E-BE24-40E9-B6B8-1A7B0E35CC55}" presName="thickLine" presStyleLbl="alignNode1" presStyleIdx="0" presStyleCnt="3"/>
      <dgm:spPr/>
    </dgm:pt>
    <dgm:pt modelId="{5072BF81-176E-4891-B7DE-1B1983765E33}" type="pres">
      <dgm:prSet presAssocID="{7FFB999E-BE24-40E9-B6B8-1A7B0E35CC55}" presName="horz1" presStyleCnt="0"/>
      <dgm:spPr/>
    </dgm:pt>
    <dgm:pt modelId="{FE29CBBB-0209-481C-8819-02C71A7DCC63}" type="pres">
      <dgm:prSet presAssocID="{7FFB999E-BE24-40E9-B6B8-1A7B0E35CC55}" presName="tx1" presStyleLbl="revTx" presStyleIdx="0" presStyleCnt="3"/>
      <dgm:spPr/>
    </dgm:pt>
    <dgm:pt modelId="{97F7D4D6-46FA-436B-8B92-04528C509DA8}" type="pres">
      <dgm:prSet presAssocID="{7FFB999E-BE24-40E9-B6B8-1A7B0E35CC55}" presName="vert1" presStyleCnt="0"/>
      <dgm:spPr/>
    </dgm:pt>
    <dgm:pt modelId="{52789F8D-7594-4EB7-88F9-B654D399FB72}" type="pres">
      <dgm:prSet presAssocID="{8077F979-CCFD-415B-B4EC-32E66C3DD75B}" presName="thickLine" presStyleLbl="alignNode1" presStyleIdx="1" presStyleCnt="3"/>
      <dgm:spPr>
        <a:ln>
          <a:solidFill>
            <a:schemeClr val="bg1"/>
          </a:solidFill>
        </a:ln>
      </dgm:spPr>
    </dgm:pt>
    <dgm:pt modelId="{BD343E78-F811-4541-895B-242F0BD82FBC}" type="pres">
      <dgm:prSet presAssocID="{8077F979-CCFD-415B-B4EC-32E66C3DD75B}" presName="horz1" presStyleCnt="0"/>
      <dgm:spPr/>
    </dgm:pt>
    <dgm:pt modelId="{0A046448-63F2-4134-BD01-F1613870CFE0}" type="pres">
      <dgm:prSet presAssocID="{8077F979-CCFD-415B-B4EC-32E66C3DD75B}" presName="tx1" presStyleLbl="revTx" presStyleIdx="1" presStyleCnt="3"/>
      <dgm:spPr/>
    </dgm:pt>
    <dgm:pt modelId="{AC53C8AA-F130-4724-BC9F-CDF4F8D309DD}" type="pres">
      <dgm:prSet presAssocID="{8077F979-CCFD-415B-B4EC-32E66C3DD75B}" presName="vert1" presStyleCnt="0"/>
      <dgm:spPr/>
    </dgm:pt>
    <dgm:pt modelId="{C77A04CE-A92B-4741-8FA0-3415B7471D7B}" type="pres">
      <dgm:prSet presAssocID="{3CA76278-BB87-43E4-8F71-75E2CB2659AC}" presName="thickLine" presStyleLbl="alignNode1" presStyleIdx="2" presStyleCnt="3"/>
      <dgm:spPr>
        <a:ln>
          <a:solidFill>
            <a:schemeClr val="bg1"/>
          </a:solidFill>
        </a:ln>
      </dgm:spPr>
    </dgm:pt>
    <dgm:pt modelId="{2C4182E4-C009-4885-88FE-9C3AD981BFA3}" type="pres">
      <dgm:prSet presAssocID="{3CA76278-BB87-43E4-8F71-75E2CB2659AC}" presName="horz1" presStyleCnt="0"/>
      <dgm:spPr/>
    </dgm:pt>
    <dgm:pt modelId="{33FBC24F-3C4F-4281-B4B8-D2E0428394B8}" type="pres">
      <dgm:prSet presAssocID="{3CA76278-BB87-43E4-8F71-75E2CB2659AC}" presName="tx1" presStyleLbl="revTx" presStyleIdx="2" presStyleCnt="3"/>
      <dgm:spPr/>
    </dgm:pt>
    <dgm:pt modelId="{672CF7E2-7C49-4D12-9B2F-615E404923D6}" type="pres">
      <dgm:prSet presAssocID="{3CA76278-BB87-43E4-8F71-75E2CB2659AC}" presName="vert1" presStyleCnt="0"/>
      <dgm:spPr/>
    </dgm:pt>
  </dgm:ptLst>
  <dgm:cxnLst>
    <dgm:cxn modelId="{C88BAA07-C6D2-453E-9CCF-9261DFA4386D}" type="presOf" srcId="{4CFD4B6E-6F4D-4E78-B556-375DFFAF6FDB}" destId="{E35C7BCA-EC45-45F1-9481-7E14DF23C9AB}" srcOrd="0" destOrd="0" presId="urn:microsoft.com/office/officeart/2008/layout/LinedList"/>
    <dgm:cxn modelId="{993E0113-3AD1-4D16-A901-1D88B3E6572A}" srcId="{4CFD4B6E-6F4D-4E78-B556-375DFFAF6FDB}" destId="{3CA76278-BB87-43E4-8F71-75E2CB2659AC}" srcOrd="2" destOrd="0" parTransId="{2F53BB04-9CDB-499C-87DD-EFE40DD7400C}" sibTransId="{0F47FCAD-452B-4D02-8789-55DF56078191}"/>
    <dgm:cxn modelId="{FCBECD76-9004-46B6-A03B-1A6979A5372A}" type="presOf" srcId="{7FFB999E-BE24-40E9-B6B8-1A7B0E35CC55}" destId="{FE29CBBB-0209-481C-8819-02C71A7DCC63}" srcOrd="0" destOrd="0" presId="urn:microsoft.com/office/officeart/2008/layout/LinedList"/>
    <dgm:cxn modelId="{1DBA547F-9832-4B15-AD27-CF81036EE5B7}" srcId="{4CFD4B6E-6F4D-4E78-B556-375DFFAF6FDB}" destId="{8077F979-CCFD-415B-B4EC-32E66C3DD75B}" srcOrd="1" destOrd="0" parTransId="{C2048F84-D6A9-4820-A4C7-4A0ECC30B4D5}" sibTransId="{C23B890D-2296-4D12-879D-CF442FB8506D}"/>
    <dgm:cxn modelId="{215F8D95-59F0-4251-BCCE-312BD1DE1B52}" type="presOf" srcId="{8077F979-CCFD-415B-B4EC-32E66C3DD75B}" destId="{0A046448-63F2-4134-BD01-F1613870CFE0}" srcOrd="0" destOrd="0" presId="urn:microsoft.com/office/officeart/2008/layout/LinedList"/>
    <dgm:cxn modelId="{33D79FBC-8DE9-4DE8-98B6-CC831C5C601F}" srcId="{4CFD4B6E-6F4D-4E78-B556-375DFFAF6FDB}" destId="{7FFB999E-BE24-40E9-B6B8-1A7B0E35CC55}" srcOrd="0" destOrd="0" parTransId="{C5F96756-6BB6-4C31-B9CE-51B5CCF590A1}" sibTransId="{BA27DD7C-2E62-48C3-8943-5DB06689FB16}"/>
    <dgm:cxn modelId="{A8384CDE-BB59-4836-8359-AA67EB92A35D}" type="presOf" srcId="{3CA76278-BB87-43E4-8F71-75E2CB2659AC}" destId="{33FBC24F-3C4F-4281-B4B8-D2E0428394B8}" srcOrd="0" destOrd="0" presId="urn:microsoft.com/office/officeart/2008/layout/LinedList"/>
    <dgm:cxn modelId="{3D729BCC-DBF8-437A-815F-A3353E30F1DA}" type="presParOf" srcId="{E35C7BCA-EC45-45F1-9481-7E14DF23C9AB}" destId="{DCF651BD-A294-42F4-A161-95D394232C7F}" srcOrd="0" destOrd="0" presId="urn:microsoft.com/office/officeart/2008/layout/LinedList"/>
    <dgm:cxn modelId="{B2A833BE-7ECD-40B5-B926-70809A1E7A8A}" type="presParOf" srcId="{E35C7BCA-EC45-45F1-9481-7E14DF23C9AB}" destId="{5072BF81-176E-4891-B7DE-1B1983765E33}" srcOrd="1" destOrd="0" presId="urn:microsoft.com/office/officeart/2008/layout/LinedList"/>
    <dgm:cxn modelId="{C9F6263F-1D1B-495E-8C21-1735EE69B57B}" type="presParOf" srcId="{5072BF81-176E-4891-B7DE-1B1983765E33}" destId="{FE29CBBB-0209-481C-8819-02C71A7DCC63}" srcOrd="0" destOrd="0" presId="urn:microsoft.com/office/officeart/2008/layout/LinedList"/>
    <dgm:cxn modelId="{F61CC8E0-763E-4C86-919E-E2ECB5898687}" type="presParOf" srcId="{5072BF81-176E-4891-B7DE-1B1983765E33}" destId="{97F7D4D6-46FA-436B-8B92-04528C509DA8}" srcOrd="1" destOrd="0" presId="urn:microsoft.com/office/officeart/2008/layout/LinedList"/>
    <dgm:cxn modelId="{2590A50B-281F-4894-B6AB-639340CF8AA5}" type="presParOf" srcId="{E35C7BCA-EC45-45F1-9481-7E14DF23C9AB}" destId="{52789F8D-7594-4EB7-88F9-B654D399FB72}" srcOrd="2" destOrd="0" presId="urn:microsoft.com/office/officeart/2008/layout/LinedList"/>
    <dgm:cxn modelId="{825D4700-FCC4-4E67-94FC-17AA2127153C}" type="presParOf" srcId="{E35C7BCA-EC45-45F1-9481-7E14DF23C9AB}" destId="{BD343E78-F811-4541-895B-242F0BD82FBC}" srcOrd="3" destOrd="0" presId="urn:microsoft.com/office/officeart/2008/layout/LinedList"/>
    <dgm:cxn modelId="{A83F0ED6-2F3B-4D72-8251-3C02FD3D3B93}" type="presParOf" srcId="{BD343E78-F811-4541-895B-242F0BD82FBC}" destId="{0A046448-63F2-4134-BD01-F1613870CFE0}" srcOrd="0" destOrd="0" presId="urn:microsoft.com/office/officeart/2008/layout/LinedList"/>
    <dgm:cxn modelId="{612ABDC1-0FF9-42C9-B59E-8D7BE53D074F}" type="presParOf" srcId="{BD343E78-F811-4541-895B-242F0BD82FBC}" destId="{AC53C8AA-F130-4724-BC9F-CDF4F8D309DD}" srcOrd="1" destOrd="0" presId="urn:microsoft.com/office/officeart/2008/layout/LinedList"/>
    <dgm:cxn modelId="{F6F5B46A-3213-4BF0-B07E-B164ACDFFE57}" type="presParOf" srcId="{E35C7BCA-EC45-45F1-9481-7E14DF23C9AB}" destId="{C77A04CE-A92B-4741-8FA0-3415B7471D7B}" srcOrd="4" destOrd="0" presId="urn:microsoft.com/office/officeart/2008/layout/LinedList"/>
    <dgm:cxn modelId="{036083C2-B56E-486E-B8AF-411F978FA85F}" type="presParOf" srcId="{E35C7BCA-EC45-45F1-9481-7E14DF23C9AB}" destId="{2C4182E4-C009-4885-88FE-9C3AD981BFA3}" srcOrd="5" destOrd="0" presId="urn:microsoft.com/office/officeart/2008/layout/LinedList"/>
    <dgm:cxn modelId="{00EE4292-01F8-4EB8-BCE0-5C210B32D0AC}" type="presParOf" srcId="{2C4182E4-C009-4885-88FE-9C3AD981BFA3}" destId="{33FBC24F-3C4F-4281-B4B8-D2E0428394B8}" srcOrd="0" destOrd="0" presId="urn:microsoft.com/office/officeart/2008/layout/LinedList"/>
    <dgm:cxn modelId="{2D0D3F94-8BFF-4D48-B553-95AAF6A3D046}" type="presParOf" srcId="{2C4182E4-C009-4885-88FE-9C3AD981BFA3}" destId="{672CF7E2-7C49-4D12-9B2F-615E404923D6}" srcOrd="1" destOrd="0" presId="urn:microsoft.com/office/officeart/2008/layout/LinedList"/>
  </dgm:cxnLst>
  <dgm:bg/>
  <dgm:whole>
    <a:ln w="38100">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83B83B-B610-4061-96F9-F49DB006C011}"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C4AC8093-74D6-485E-A760-944B42541724}">
      <dgm:prSet/>
      <dgm:spPr>
        <a:solidFill>
          <a:schemeClr val="tx2"/>
        </a:solidFill>
      </dgm:spPr>
      <dgm:t>
        <a:bodyPr/>
        <a:lstStyle/>
        <a:p>
          <a:r>
            <a:rPr lang="en-US" b="1" dirty="0"/>
            <a:t>Information sharing</a:t>
          </a:r>
          <a:r>
            <a:rPr lang="en-US" dirty="0"/>
            <a:t>: </a:t>
          </a:r>
          <a:r>
            <a:rPr lang="en-GB" dirty="0"/>
            <a:t>Information aiming at understanding if households in need received quality, timely and relevant  information using appropriate channels, language and in a transparent way</a:t>
          </a:r>
          <a:endParaRPr lang="en-US" dirty="0"/>
        </a:p>
      </dgm:t>
    </dgm:pt>
    <dgm:pt modelId="{BA012C55-9B12-438B-BE4D-446946E4AB47}" type="parTrans" cxnId="{3FE0EABF-55C3-4594-9F59-805F68161632}">
      <dgm:prSet/>
      <dgm:spPr/>
      <dgm:t>
        <a:bodyPr/>
        <a:lstStyle/>
        <a:p>
          <a:endParaRPr lang="en-US"/>
        </a:p>
      </dgm:t>
    </dgm:pt>
    <dgm:pt modelId="{351720DB-1E7C-41AD-AE00-D539F4AE807F}" type="sibTrans" cxnId="{3FE0EABF-55C3-4594-9F59-805F68161632}">
      <dgm:prSet/>
      <dgm:spPr/>
      <dgm:t>
        <a:bodyPr/>
        <a:lstStyle/>
        <a:p>
          <a:endParaRPr lang="en-US"/>
        </a:p>
      </dgm:t>
    </dgm:pt>
    <dgm:pt modelId="{477E3671-6873-4D57-8B75-849850C30129}">
      <dgm:prSet custT="1"/>
      <dgm:spPr>
        <a:solidFill>
          <a:schemeClr val="bg2">
            <a:alpha val="90000"/>
          </a:schemeClr>
        </a:solidFill>
      </dgm:spPr>
      <dgm:t>
        <a:bodyPr/>
        <a:lstStyle/>
        <a:p>
          <a:r>
            <a:rPr lang="en-GB" sz="1000" b="1" dirty="0"/>
            <a:t>Core indicator</a:t>
          </a:r>
          <a:r>
            <a:rPr lang="en-GB" sz="1000" dirty="0"/>
            <a:t>: </a:t>
          </a:r>
          <a:endParaRPr lang="en-US" sz="1000" dirty="0"/>
        </a:p>
      </dgm:t>
    </dgm:pt>
    <dgm:pt modelId="{7F4DDB84-695E-4FDD-B42F-F7C040568AD4}" type="parTrans" cxnId="{18E09604-FAB5-4DE8-97A4-EDD10A38228A}">
      <dgm:prSet/>
      <dgm:spPr/>
      <dgm:t>
        <a:bodyPr/>
        <a:lstStyle/>
        <a:p>
          <a:endParaRPr lang="en-US"/>
        </a:p>
      </dgm:t>
    </dgm:pt>
    <dgm:pt modelId="{DDB5F026-6C50-4CAB-995A-0E2534FA29A6}" type="sibTrans" cxnId="{18E09604-FAB5-4DE8-97A4-EDD10A38228A}">
      <dgm:prSet/>
      <dgm:spPr/>
      <dgm:t>
        <a:bodyPr/>
        <a:lstStyle/>
        <a:p>
          <a:endParaRPr lang="en-US"/>
        </a:p>
      </dgm:t>
    </dgm:pt>
    <dgm:pt modelId="{DED5A5F2-40CC-4AEE-BE3E-5D6741BB6E88}">
      <dgm:prSet custT="1"/>
      <dgm:spPr>
        <a:solidFill>
          <a:schemeClr val="bg2">
            <a:alpha val="90000"/>
          </a:schemeClr>
        </a:solidFill>
      </dgm:spPr>
      <dgm:t>
        <a:bodyPr/>
        <a:lstStyle/>
        <a:p>
          <a:r>
            <a:rPr lang="en-GB" sz="1000" dirty="0"/>
            <a:t>% of households in need who have received quality information about existing humanitarian assistance in the last XX days/months</a:t>
          </a:r>
          <a:endParaRPr lang="en-US" sz="1000" dirty="0"/>
        </a:p>
      </dgm:t>
    </dgm:pt>
    <dgm:pt modelId="{A93A4B5F-88FC-4C36-B3FB-FE2B5BDBE2DD}" type="parTrans" cxnId="{F027D6DA-0E3C-483C-BA2D-D7DC073D2EFF}">
      <dgm:prSet/>
      <dgm:spPr/>
      <dgm:t>
        <a:bodyPr/>
        <a:lstStyle/>
        <a:p>
          <a:endParaRPr lang="en-US"/>
        </a:p>
      </dgm:t>
    </dgm:pt>
    <dgm:pt modelId="{ACDD578B-CFCA-4599-B8CD-E0893D31A1A7}" type="sibTrans" cxnId="{F027D6DA-0E3C-483C-BA2D-D7DC073D2EFF}">
      <dgm:prSet/>
      <dgm:spPr/>
      <dgm:t>
        <a:bodyPr/>
        <a:lstStyle/>
        <a:p>
          <a:endParaRPr lang="en-US"/>
        </a:p>
      </dgm:t>
    </dgm:pt>
    <dgm:pt modelId="{525D5AA6-EAEF-45BF-8ADC-8DE2F5A62EF2}">
      <dgm:prSet custT="1"/>
      <dgm:spPr>
        <a:solidFill>
          <a:schemeClr val="bg2">
            <a:alpha val="90000"/>
          </a:schemeClr>
        </a:solidFill>
      </dgm:spPr>
      <dgm:t>
        <a:bodyPr/>
        <a:lstStyle/>
        <a:p>
          <a:r>
            <a:rPr lang="en-GB" sz="1000" dirty="0"/>
            <a:t>% of households in need who are sufficiently informed about how to access appropriate humanitarian assistance</a:t>
          </a:r>
          <a:endParaRPr lang="en-US" sz="1000" dirty="0"/>
        </a:p>
      </dgm:t>
    </dgm:pt>
    <dgm:pt modelId="{6EE213E0-BFF1-4DFF-AF8A-3A290A5B145D}" type="parTrans" cxnId="{1F0B7E0C-B228-465D-B674-55E2125F7909}">
      <dgm:prSet/>
      <dgm:spPr/>
      <dgm:t>
        <a:bodyPr/>
        <a:lstStyle/>
        <a:p>
          <a:endParaRPr lang="en-US"/>
        </a:p>
      </dgm:t>
    </dgm:pt>
    <dgm:pt modelId="{3FD1F560-A9A8-4CBC-AA72-889757C8CDD6}" type="sibTrans" cxnId="{1F0B7E0C-B228-465D-B674-55E2125F7909}">
      <dgm:prSet/>
      <dgm:spPr/>
      <dgm:t>
        <a:bodyPr/>
        <a:lstStyle/>
        <a:p>
          <a:endParaRPr lang="en-US"/>
        </a:p>
      </dgm:t>
    </dgm:pt>
    <dgm:pt modelId="{868364A1-44E0-424E-A301-CD203DD704E4}">
      <dgm:prSet/>
      <dgm:spPr>
        <a:solidFill>
          <a:schemeClr val="accent1"/>
        </a:solidFill>
      </dgm:spPr>
      <dgm:t>
        <a:bodyPr/>
        <a:lstStyle/>
        <a:p>
          <a:r>
            <a:rPr lang="en-US" b="1" dirty="0"/>
            <a:t>Participation/engagement: </a:t>
          </a:r>
          <a:r>
            <a:rPr lang="en-GB" dirty="0"/>
            <a:t>assesses the extent to which the community was engaged in a meaningful way in the design of the humanitarian assistance</a:t>
          </a:r>
          <a:endParaRPr lang="en-US" dirty="0"/>
        </a:p>
      </dgm:t>
    </dgm:pt>
    <dgm:pt modelId="{7019E39E-2EB5-4D3B-B4EC-591DFAE3B4E1}" type="parTrans" cxnId="{014D2066-8B17-48A4-9DB0-94123C08F565}">
      <dgm:prSet/>
      <dgm:spPr/>
      <dgm:t>
        <a:bodyPr/>
        <a:lstStyle/>
        <a:p>
          <a:endParaRPr lang="en-US"/>
        </a:p>
      </dgm:t>
    </dgm:pt>
    <dgm:pt modelId="{D4293E46-C5F3-46B3-A652-ECB6B62559AF}" type="sibTrans" cxnId="{014D2066-8B17-48A4-9DB0-94123C08F565}">
      <dgm:prSet/>
      <dgm:spPr/>
      <dgm:t>
        <a:bodyPr/>
        <a:lstStyle/>
        <a:p>
          <a:endParaRPr lang="en-US"/>
        </a:p>
      </dgm:t>
    </dgm:pt>
    <dgm:pt modelId="{50590098-A36F-470B-AAFA-5C4C793C7A09}">
      <dgm:prSet custT="1"/>
      <dgm:spPr>
        <a:solidFill>
          <a:schemeClr val="bg2">
            <a:alpha val="90000"/>
          </a:schemeClr>
        </a:solidFill>
      </dgm:spPr>
      <dgm:t>
        <a:bodyPr/>
        <a:lstStyle/>
        <a:p>
          <a:r>
            <a:rPr lang="en-GB" sz="1200" b="1"/>
            <a:t>Core indicator</a:t>
          </a:r>
          <a:r>
            <a:rPr lang="en-GB" sz="1200"/>
            <a:t>: % of households in need who were engaged in a meaningful way in the design of the humanitarian assistance</a:t>
          </a:r>
          <a:endParaRPr lang="en-US" sz="1200" dirty="0"/>
        </a:p>
      </dgm:t>
    </dgm:pt>
    <dgm:pt modelId="{03F8BBCF-E7A0-4503-B010-ECF31DD09F1A}" type="parTrans" cxnId="{2DF625BB-81AA-4E67-9A97-F124C2A834AA}">
      <dgm:prSet/>
      <dgm:spPr/>
      <dgm:t>
        <a:bodyPr/>
        <a:lstStyle/>
        <a:p>
          <a:endParaRPr lang="en-US"/>
        </a:p>
      </dgm:t>
    </dgm:pt>
    <dgm:pt modelId="{35282E15-EF95-4DE5-ABDD-D740237C3AEB}" type="sibTrans" cxnId="{2DF625BB-81AA-4E67-9A97-F124C2A834AA}">
      <dgm:prSet/>
      <dgm:spPr/>
      <dgm:t>
        <a:bodyPr/>
        <a:lstStyle/>
        <a:p>
          <a:endParaRPr lang="en-US"/>
        </a:p>
      </dgm:t>
    </dgm:pt>
    <dgm:pt modelId="{429029F5-94AA-48EF-AB06-74CDC056AC3E}">
      <dgm:prSet/>
      <dgm:spPr>
        <a:solidFill>
          <a:schemeClr val="accent5"/>
        </a:solidFill>
      </dgm:spPr>
      <dgm:t>
        <a:bodyPr/>
        <a:lstStyle/>
        <a:p>
          <a:r>
            <a:rPr lang="en-US" b="1" dirty="0"/>
            <a:t>Existing feedback mechanisms</a:t>
          </a:r>
          <a:r>
            <a:rPr lang="en-US" dirty="0"/>
            <a:t>: </a:t>
          </a:r>
          <a:r>
            <a:rPr lang="en-GB" dirty="0"/>
            <a:t>assesses the extent to which the affected population accesses relevant, useful, friendly and appropriate feedback mechanisms. </a:t>
          </a:r>
          <a:endParaRPr lang="en-US" dirty="0"/>
        </a:p>
      </dgm:t>
    </dgm:pt>
    <dgm:pt modelId="{4F8BAC5D-CD38-4BCA-BBDD-8CEF65C05E59}" type="parTrans" cxnId="{0E82F72C-71F5-4528-AA25-604E33673FB6}">
      <dgm:prSet/>
      <dgm:spPr/>
      <dgm:t>
        <a:bodyPr/>
        <a:lstStyle/>
        <a:p>
          <a:endParaRPr lang="en-US"/>
        </a:p>
      </dgm:t>
    </dgm:pt>
    <dgm:pt modelId="{862847B7-73EB-4C78-9F94-08F157D471FD}" type="sibTrans" cxnId="{0E82F72C-71F5-4528-AA25-604E33673FB6}">
      <dgm:prSet/>
      <dgm:spPr/>
      <dgm:t>
        <a:bodyPr/>
        <a:lstStyle/>
        <a:p>
          <a:endParaRPr lang="en-US"/>
        </a:p>
      </dgm:t>
    </dgm:pt>
    <dgm:pt modelId="{9F62A3AF-AC9E-4A40-87A8-A204CB577DFC}">
      <dgm:prSet custT="1"/>
      <dgm:spPr>
        <a:solidFill>
          <a:schemeClr val="bg2">
            <a:alpha val="90000"/>
          </a:schemeClr>
        </a:solidFill>
      </dgm:spPr>
      <dgm:t>
        <a:bodyPr/>
        <a:lstStyle/>
        <a:p>
          <a:r>
            <a:rPr lang="en-GB" sz="1200" b="1"/>
            <a:t>Core indicator</a:t>
          </a:r>
          <a:r>
            <a:rPr lang="en-GB" sz="1200"/>
            <a:t>: % of households in need with access to functioning feedback mechanisms</a:t>
          </a:r>
          <a:r>
            <a:rPr lang="en-US" sz="600"/>
            <a:t>.</a:t>
          </a:r>
          <a:endParaRPr lang="en-US" sz="600" dirty="0"/>
        </a:p>
      </dgm:t>
    </dgm:pt>
    <dgm:pt modelId="{B73E7D4D-06BC-4A1F-B4C5-25DA7A3C1B32}" type="parTrans" cxnId="{613BD920-98DB-4F11-9568-76FE1FD5F577}">
      <dgm:prSet/>
      <dgm:spPr/>
      <dgm:t>
        <a:bodyPr/>
        <a:lstStyle/>
        <a:p>
          <a:endParaRPr lang="en-US"/>
        </a:p>
      </dgm:t>
    </dgm:pt>
    <dgm:pt modelId="{8C78CB91-D10D-4E7A-8BE8-58AFE8366409}" type="sibTrans" cxnId="{613BD920-98DB-4F11-9568-76FE1FD5F577}">
      <dgm:prSet/>
      <dgm:spPr/>
      <dgm:t>
        <a:bodyPr/>
        <a:lstStyle/>
        <a:p>
          <a:endParaRPr lang="en-US"/>
        </a:p>
      </dgm:t>
    </dgm:pt>
    <dgm:pt modelId="{E4E71F9C-6BAD-448A-AEB2-FF7140CB809A}">
      <dgm:prSet/>
      <dgm:spPr>
        <a:solidFill>
          <a:schemeClr val="accent1">
            <a:lumMod val="60000"/>
            <a:lumOff val="40000"/>
          </a:schemeClr>
        </a:solidFill>
      </dgm:spPr>
      <dgm:t>
        <a:bodyPr/>
        <a:lstStyle/>
        <a:p>
          <a:r>
            <a:rPr lang="en-US" b="1" dirty="0"/>
            <a:t>Satisfaction:</a:t>
          </a:r>
          <a:r>
            <a:rPr lang="en-US" dirty="0"/>
            <a:t> </a:t>
          </a:r>
          <a:r>
            <a:rPr lang="en-GB" dirty="0"/>
            <a:t>assesses the degree to which the affected population is satisfied with the assistance received from aid providers</a:t>
          </a:r>
          <a:endParaRPr lang="en-US" dirty="0"/>
        </a:p>
      </dgm:t>
    </dgm:pt>
    <dgm:pt modelId="{4C430560-1D47-4351-BBEB-32FBE0AC4861}" type="parTrans" cxnId="{32CACAB1-BF0F-4162-A336-C114A2A435BB}">
      <dgm:prSet/>
      <dgm:spPr/>
      <dgm:t>
        <a:bodyPr/>
        <a:lstStyle/>
        <a:p>
          <a:endParaRPr lang="en-US"/>
        </a:p>
      </dgm:t>
    </dgm:pt>
    <dgm:pt modelId="{4FF8A727-078B-4D87-B087-ED3EFFDCD7ED}" type="sibTrans" cxnId="{32CACAB1-BF0F-4162-A336-C114A2A435BB}">
      <dgm:prSet/>
      <dgm:spPr/>
      <dgm:t>
        <a:bodyPr/>
        <a:lstStyle/>
        <a:p>
          <a:endParaRPr lang="en-US"/>
        </a:p>
      </dgm:t>
    </dgm:pt>
    <dgm:pt modelId="{C7D2F9B3-5503-472C-BA78-62943BB33121}">
      <dgm:prSet custT="1"/>
      <dgm:spPr>
        <a:solidFill>
          <a:schemeClr val="bg2">
            <a:alpha val="90000"/>
          </a:schemeClr>
        </a:solidFill>
      </dgm:spPr>
      <dgm:t>
        <a:bodyPr/>
        <a:lstStyle/>
        <a:p>
          <a:r>
            <a:rPr lang="en-GB" sz="1200" b="1" dirty="0"/>
            <a:t>Core indicator</a:t>
          </a:r>
          <a:r>
            <a:rPr lang="en-GB" sz="1200" dirty="0"/>
            <a:t>: % of households in need who are satisfied with the assistance received from aid providers in the last XX days/months</a:t>
          </a:r>
          <a:endParaRPr lang="en-US" sz="1200" dirty="0"/>
        </a:p>
      </dgm:t>
    </dgm:pt>
    <dgm:pt modelId="{A5F41500-CEBE-4740-A87A-75E9B9AD3E25}" type="parTrans" cxnId="{E97F64AD-774C-4104-8CE9-1DD8D50A3107}">
      <dgm:prSet/>
      <dgm:spPr/>
      <dgm:t>
        <a:bodyPr/>
        <a:lstStyle/>
        <a:p>
          <a:endParaRPr lang="en-US"/>
        </a:p>
      </dgm:t>
    </dgm:pt>
    <dgm:pt modelId="{1CBF5E95-13E4-4274-8E5C-2478E9124993}" type="sibTrans" cxnId="{E97F64AD-774C-4104-8CE9-1DD8D50A3107}">
      <dgm:prSet/>
      <dgm:spPr/>
      <dgm:t>
        <a:bodyPr/>
        <a:lstStyle/>
        <a:p>
          <a:endParaRPr lang="en-US"/>
        </a:p>
      </dgm:t>
    </dgm:pt>
    <dgm:pt modelId="{219DCE97-208B-49FB-86AE-58764030B9B3}">
      <dgm:prSet/>
      <dgm:spPr>
        <a:solidFill>
          <a:schemeClr val="accent1">
            <a:lumMod val="40000"/>
            <a:lumOff val="60000"/>
          </a:schemeClr>
        </a:solidFill>
      </dgm:spPr>
      <dgm:t>
        <a:bodyPr/>
        <a:lstStyle/>
        <a:p>
          <a:r>
            <a:rPr lang="en-US" b="1" dirty="0"/>
            <a:t>Preferred information</a:t>
          </a:r>
          <a:r>
            <a:rPr lang="en-US" dirty="0"/>
            <a:t>: </a:t>
          </a:r>
          <a:r>
            <a:rPr lang="en-GB" dirty="0"/>
            <a:t>refers to the type of information the affected population would like to receive</a:t>
          </a:r>
          <a:endParaRPr lang="en-US" dirty="0"/>
        </a:p>
      </dgm:t>
    </dgm:pt>
    <dgm:pt modelId="{B7446A3C-767B-4E13-A758-E42FFD027416}" type="parTrans" cxnId="{CF321AD6-07AC-4258-82C5-7042A9F01F6C}">
      <dgm:prSet/>
      <dgm:spPr/>
      <dgm:t>
        <a:bodyPr/>
        <a:lstStyle/>
        <a:p>
          <a:endParaRPr lang="en-US"/>
        </a:p>
      </dgm:t>
    </dgm:pt>
    <dgm:pt modelId="{9D72FD58-D73B-4972-9DE0-8D76A444D940}" type="sibTrans" cxnId="{CF321AD6-07AC-4258-82C5-7042A9F01F6C}">
      <dgm:prSet/>
      <dgm:spPr/>
      <dgm:t>
        <a:bodyPr/>
        <a:lstStyle/>
        <a:p>
          <a:endParaRPr lang="en-US"/>
        </a:p>
      </dgm:t>
    </dgm:pt>
    <dgm:pt modelId="{1F8792F8-3141-40BA-A6FF-D97BCF8B0E81}">
      <dgm:prSet custT="1"/>
      <dgm:spPr/>
      <dgm:t>
        <a:bodyPr/>
        <a:lstStyle/>
        <a:p>
          <a:r>
            <a:rPr lang="en-GB" sz="1200" b="1"/>
            <a:t>Core indicator:</a:t>
          </a:r>
          <a:r>
            <a:rPr lang="en-GB" sz="1200"/>
            <a:t> % of HHs who report XX as their preferred type of information </a:t>
          </a:r>
          <a:endParaRPr lang="en-US" sz="1200" dirty="0"/>
        </a:p>
      </dgm:t>
    </dgm:pt>
    <dgm:pt modelId="{BAAA7131-8089-400A-B985-26EA9C88A1C6}" type="parTrans" cxnId="{0FEADF1B-4060-4E30-9D6D-5A5C605DF137}">
      <dgm:prSet/>
      <dgm:spPr/>
      <dgm:t>
        <a:bodyPr/>
        <a:lstStyle/>
        <a:p>
          <a:endParaRPr lang="en-US"/>
        </a:p>
      </dgm:t>
    </dgm:pt>
    <dgm:pt modelId="{144EF877-7FCC-4132-9979-D593736BFEB4}" type="sibTrans" cxnId="{0FEADF1B-4060-4E30-9D6D-5A5C605DF137}">
      <dgm:prSet/>
      <dgm:spPr/>
      <dgm:t>
        <a:bodyPr/>
        <a:lstStyle/>
        <a:p>
          <a:endParaRPr lang="en-US"/>
        </a:p>
      </dgm:t>
    </dgm:pt>
    <dgm:pt modelId="{F5BBFF81-E1A5-014A-B7BD-D9A24737625C}">
      <dgm:prSet custT="1"/>
      <dgm:spPr>
        <a:solidFill>
          <a:schemeClr val="bg2">
            <a:alpha val="90000"/>
          </a:schemeClr>
        </a:solidFill>
      </dgm:spPr>
      <dgm:t>
        <a:bodyPr/>
        <a:lstStyle/>
        <a:p>
          <a:r>
            <a:rPr lang="en-GB" sz="1000" dirty="0"/>
            <a:t>The recall period needs to be adjusted based on context</a:t>
          </a:r>
          <a:endParaRPr lang="en-US" sz="1000" dirty="0"/>
        </a:p>
      </dgm:t>
    </dgm:pt>
    <dgm:pt modelId="{E1DADEFD-65FF-B944-AC98-687296721710}" type="parTrans" cxnId="{B81246E9-F1A0-D241-AA13-54B138518867}">
      <dgm:prSet/>
      <dgm:spPr/>
      <dgm:t>
        <a:bodyPr/>
        <a:lstStyle/>
        <a:p>
          <a:endParaRPr lang="en-GB"/>
        </a:p>
      </dgm:t>
    </dgm:pt>
    <dgm:pt modelId="{0C347B17-72D6-3340-875A-50BFCD49462D}" type="sibTrans" cxnId="{B81246E9-F1A0-D241-AA13-54B138518867}">
      <dgm:prSet/>
      <dgm:spPr/>
      <dgm:t>
        <a:bodyPr/>
        <a:lstStyle/>
        <a:p>
          <a:endParaRPr lang="en-GB"/>
        </a:p>
      </dgm:t>
    </dgm:pt>
    <dgm:pt modelId="{18814851-A5F8-4B18-9FAF-41A2C7C51162}" type="pres">
      <dgm:prSet presAssocID="{3A83B83B-B610-4061-96F9-F49DB006C011}" presName="Name0" presStyleCnt="0">
        <dgm:presLayoutVars>
          <dgm:dir/>
          <dgm:animLvl val="lvl"/>
          <dgm:resizeHandles val="exact"/>
        </dgm:presLayoutVars>
      </dgm:prSet>
      <dgm:spPr/>
    </dgm:pt>
    <dgm:pt modelId="{2F53C75C-2C57-44A3-86A1-A0974F9CCC3D}" type="pres">
      <dgm:prSet presAssocID="{C4AC8093-74D6-485E-A760-944B42541724}" presName="linNode" presStyleCnt="0"/>
      <dgm:spPr/>
    </dgm:pt>
    <dgm:pt modelId="{82EA0B8C-5511-4B7E-B3AD-37ADE9659B46}" type="pres">
      <dgm:prSet presAssocID="{C4AC8093-74D6-485E-A760-944B42541724}" presName="parentText" presStyleLbl="node1" presStyleIdx="0" presStyleCnt="5" custScaleX="205562">
        <dgm:presLayoutVars>
          <dgm:chMax val="1"/>
          <dgm:bulletEnabled val="1"/>
        </dgm:presLayoutVars>
      </dgm:prSet>
      <dgm:spPr/>
    </dgm:pt>
    <dgm:pt modelId="{E315EA41-B03F-4EC4-ABA9-B66719FC67CB}" type="pres">
      <dgm:prSet presAssocID="{C4AC8093-74D6-485E-A760-944B42541724}" presName="descendantText" presStyleLbl="alignAccFollowNode1" presStyleIdx="0" presStyleCnt="5">
        <dgm:presLayoutVars>
          <dgm:bulletEnabled val="1"/>
        </dgm:presLayoutVars>
      </dgm:prSet>
      <dgm:spPr/>
    </dgm:pt>
    <dgm:pt modelId="{77BBC5CE-D99E-4E79-9FEC-DA6195DBF069}" type="pres">
      <dgm:prSet presAssocID="{351720DB-1E7C-41AD-AE00-D539F4AE807F}" presName="sp" presStyleCnt="0"/>
      <dgm:spPr/>
    </dgm:pt>
    <dgm:pt modelId="{F3D9FC08-FE8A-460A-90CC-BFBC260E004A}" type="pres">
      <dgm:prSet presAssocID="{868364A1-44E0-424E-A301-CD203DD704E4}" presName="linNode" presStyleCnt="0"/>
      <dgm:spPr/>
    </dgm:pt>
    <dgm:pt modelId="{F5E8354F-B12E-4CE8-ABA1-3A7A4E835D2D}" type="pres">
      <dgm:prSet presAssocID="{868364A1-44E0-424E-A301-CD203DD704E4}" presName="parentText" presStyleLbl="node1" presStyleIdx="1" presStyleCnt="5" custScaleX="202451">
        <dgm:presLayoutVars>
          <dgm:chMax val="1"/>
          <dgm:bulletEnabled val="1"/>
        </dgm:presLayoutVars>
      </dgm:prSet>
      <dgm:spPr/>
    </dgm:pt>
    <dgm:pt modelId="{76356043-F8A5-4990-9BE7-607C795A2104}" type="pres">
      <dgm:prSet presAssocID="{868364A1-44E0-424E-A301-CD203DD704E4}" presName="descendantText" presStyleLbl="alignAccFollowNode1" presStyleIdx="1" presStyleCnt="5">
        <dgm:presLayoutVars>
          <dgm:bulletEnabled val="1"/>
        </dgm:presLayoutVars>
      </dgm:prSet>
      <dgm:spPr/>
    </dgm:pt>
    <dgm:pt modelId="{96D9629F-33AF-4AA2-B46A-9E453031329E}" type="pres">
      <dgm:prSet presAssocID="{D4293E46-C5F3-46B3-A652-ECB6B62559AF}" presName="sp" presStyleCnt="0"/>
      <dgm:spPr/>
    </dgm:pt>
    <dgm:pt modelId="{DE2AB2F4-31D2-4F9B-B042-0B5E4E1385B6}" type="pres">
      <dgm:prSet presAssocID="{429029F5-94AA-48EF-AB06-74CDC056AC3E}" presName="linNode" presStyleCnt="0"/>
      <dgm:spPr/>
    </dgm:pt>
    <dgm:pt modelId="{79A12EE5-90EB-4ED6-9E27-E46480659AAD}" type="pres">
      <dgm:prSet presAssocID="{429029F5-94AA-48EF-AB06-74CDC056AC3E}" presName="parentText" presStyleLbl="node1" presStyleIdx="2" presStyleCnt="5" custScaleX="197890">
        <dgm:presLayoutVars>
          <dgm:chMax val="1"/>
          <dgm:bulletEnabled val="1"/>
        </dgm:presLayoutVars>
      </dgm:prSet>
      <dgm:spPr/>
    </dgm:pt>
    <dgm:pt modelId="{9BEFF287-68AE-44DF-A80E-36F2F1BCF5FC}" type="pres">
      <dgm:prSet presAssocID="{429029F5-94AA-48EF-AB06-74CDC056AC3E}" presName="descendantText" presStyleLbl="alignAccFollowNode1" presStyleIdx="2" presStyleCnt="5">
        <dgm:presLayoutVars>
          <dgm:bulletEnabled val="1"/>
        </dgm:presLayoutVars>
      </dgm:prSet>
      <dgm:spPr/>
    </dgm:pt>
    <dgm:pt modelId="{E6C1C73B-3D81-4BF1-B4A0-A457FD4FE797}" type="pres">
      <dgm:prSet presAssocID="{862847B7-73EB-4C78-9F94-08F157D471FD}" presName="sp" presStyleCnt="0"/>
      <dgm:spPr/>
    </dgm:pt>
    <dgm:pt modelId="{20299A2D-8B0A-4A51-8C7F-6C9903E281C6}" type="pres">
      <dgm:prSet presAssocID="{E4E71F9C-6BAD-448A-AEB2-FF7140CB809A}" presName="linNode" presStyleCnt="0"/>
      <dgm:spPr/>
    </dgm:pt>
    <dgm:pt modelId="{21DA47AE-50F8-488C-B2A7-31CB44E75C64}" type="pres">
      <dgm:prSet presAssocID="{E4E71F9C-6BAD-448A-AEB2-FF7140CB809A}" presName="parentText" presStyleLbl="node1" presStyleIdx="3" presStyleCnt="5" custScaleX="193863">
        <dgm:presLayoutVars>
          <dgm:chMax val="1"/>
          <dgm:bulletEnabled val="1"/>
        </dgm:presLayoutVars>
      </dgm:prSet>
      <dgm:spPr/>
    </dgm:pt>
    <dgm:pt modelId="{8E5D1DEC-1C5B-4C9E-93B2-F5360B61D52D}" type="pres">
      <dgm:prSet presAssocID="{E4E71F9C-6BAD-448A-AEB2-FF7140CB809A}" presName="descendantText" presStyleLbl="alignAccFollowNode1" presStyleIdx="3" presStyleCnt="5">
        <dgm:presLayoutVars>
          <dgm:bulletEnabled val="1"/>
        </dgm:presLayoutVars>
      </dgm:prSet>
      <dgm:spPr/>
    </dgm:pt>
    <dgm:pt modelId="{C3C6E6E3-ABF4-4D81-83DF-35943113DFFB}" type="pres">
      <dgm:prSet presAssocID="{4FF8A727-078B-4D87-B087-ED3EFFDCD7ED}" presName="sp" presStyleCnt="0"/>
      <dgm:spPr/>
    </dgm:pt>
    <dgm:pt modelId="{6D7B71BD-4516-48BF-9BD8-1F98225E796A}" type="pres">
      <dgm:prSet presAssocID="{219DCE97-208B-49FB-86AE-58764030B9B3}" presName="linNode" presStyleCnt="0"/>
      <dgm:spPr/>
    </dgm:pt>
    <dgm:pt modelId="{FC332E32-B1A8-4691-BB03-B549C3CBC9DF}" type="pres">
      <dgm:prSet presAssocID="{219DCE97-208B-49FB-86AE-58764030B9B3}" presName="parentText" presStyleLbl="node1" presStyleIdx="4" presStyleCnt="5" custScaleX="194809">
        <dgm:presLayoutVars>
          <dgm:chMax val="1"/>
          <dgm:bulletEnabled val="1"/>
        </dgm:presLayoutVars>
      </dgm:prSet>
      <dgm:spPr/>
    </dgm:pt>
    <dgm:pt modelId="{2AB09CCE-F475-4F2F-8F5D-8D0F035309CA}" type="pres">
      <dgm:prSet presAssocID="{219DCE97-208B-49FB-86AE-58764030B9B3}" presName="descendantText" presStyleLbl="alignAccFollowNode1" presStyleIdx="4" presStyleCnt="5">
        <dgm:presLayoutVars>
          <dgm:bulletEnabled val="1"/>
        </dgm:presLayoutVars>
      </dgm:prSet>
      <dgm:spPr/>
    </dgm:pt>
  </dgm:ptLst>
  <dgm:cxnLst>
    <dgm:cxn modelId="{18E09604-FAB5-4DE8-97A4-EDD10A38228A}" srcId="{C4AC8093-74D6-485E-A760-944B42541724}" destId="{477E3671-6873-4D57-8B75-849850C30129}" srcOrd="0" destOrd="0" parTransId="{7F4DDB84-695E-4FDD-B42F-F7C040568AD4}" sibTransId="{DDB5F026-6C50-4CAB-995A-0E2534FA29A6}"/>
    <dgm:cxn modelId="{1F0B7E0C-B228-465D-B674-55E2125F7909}" srcId="{477E3671-6873-4D57-8B75-849850C30129}" destId="{525D5AA6-EAEF-45BF-8ADC-8DE2F5A62EF2}" srcOrd="1" destOrd="0" parTransId="{6EE213E0-BFF1-4DFF-AF8A-3A290A5B145D}" sibTransId="{3FD1F560-A9A8-4CBC-AA72-889757C8CDD6}"/>
    <dgm:cxn modelId="{0FEADF1B-4060-4E30-9D6D-5A5C605DF137}" srcId="{219DCE97-208B-49FB-86AE-58764030B9B3}" destId="{1F8792F8-3141-40BA-A6FF-D97BCF8B0E81}" srcOrd="0" destOrd="0" parTransId="{BAAA7131-8089-400A-B985-26EA9C88A1C6}" sibTransId="{144EF877-7FCC-4132-9979-D593736BFEB4}"/>
    <dgm:cxn modelId="{F889A21D-A075-E043-BFB0-8513DB50F2AE}" type="presOf" srcId="{C4AC8093-74D6-485E-A760-944B42541724}" destId="{82EA0B8C-5511-4B7E-B3AD-37ADE9659B46}" srcOrd="0" destOrd="0" presId="urn:microsoft.com/office/officeart/2005/8/layout/vList5"/>
    <dgm:cxn modelId="{98F8D91F-F6FC-0248-A738-C5245233BF16}" type="presOf" srcId="{477E3671-6873-4D57-8B75-849850C30129}" destId="{E315EA41-B03F-4EC4-ABA9-B66719FC67CB}" srcOrd="0" destOrd="0" presId="urn:microsoft.com/office/officeart/2005/8/layout/vList5"/>
    <dgm:cxn modelId="{613BD920-98DB-4F11-9568-76FE1FD5F577}" srcId="{429029F5-94AA-48EF-AB06-74CDC056AC3E}" destId="{9F62A3AF-AC9E-4A40-87A8-A204CB577DFC}" srcOrd="0" destOrd="0" parTransId="{B73E7D4D-06BC-4A1F-B4C5-25DA7A3C1B32}" sibTransId="{8C78CB91-D10D-4E7A-8BE8-58AFE8366409}"/>
    <dgm:cxn modelId="{0E82F72C-71F5-4528-AA25-604E33673FB6}" srcId="{3A83B83B-B610-4061-96F9-F49DB006C011}" destId="{429029F5-94AA-48EF-AB06-74CDC056AC3E}" srcOrd="2" destOrd="0" parTransId="{4F8BAC5D-CD38-4BCA-BBDD-8CEF65C05E59}" sibTransId="{862847B7-73EB-4C78-9F94-08F157D471FD}"/>
    <dgm:cxn modelId="{A518AD30-0126-724D-BA8C-628247907096}" type="presOf" srcId="{868364A1-44E0-424E-A301-CD203DD704E4}" destId="{F5E8354F-B12E-4CE8-ABA1-3A7A4E835D2D}" srcOrd="0" destOrd="0" presId="urn:microsoft.com/office/officeart/2005/8/layout/vList5"/>
    <dgm:cxn modelId="{014D2066-8B17-48A4-9DB0-94123C08F565}" srcId="{3A83B83B-B610-4061-96F9-F49DB006C011}" destId="{868364A1-44E0-424E-A301-CD203DD704E4}" srcOrd="1" destOrd="0" parTransId="{7019E39E-2EB5-4D3B-B4EC-591DFAE3B4E1}" sibTransId="{D4293E46-C5F3-46B3-A652-ECB6B62559AF}"/>
    <dgm:cxn modelId="{12B1596F-B4D5-8440-9CFF-5622D41A5060}" type="presOf" srcId="{3A83B83B-B610-4061-96F9-F49DB006C011}" destId="{18814851-A5F8-4B18-9FAF-41A2C7C51162}" srcOrd="0" destOrd="0" presId="urn:microsoft.com/office/officeart/2005/8/layout/vList5"/>
    <dgm:cxn modelId="{C8C2F754-3080-C045-ACF4-AB711E73F7C3}" type="presOf" srcId="{DED5A5F2-40CC-4AEE-BE3E-5D6741BB6E88}" destId="{E315EA41-B03F-4EC4-ABA9-B66719FC67CB}" srcOrd="0" destOrd="1" presId="urn:microsoft.com/office/officeart/2005/8/layout/vList5"/>
    <dgm:cxn modelId="{1000FC7A-BB55-5245-8445-CB50E00509EF}" type="presOf" srcId="{429029F5-94AA-48EF-AB06-74CDC056AC3E}" destId="{79A12EE5-90EB-4ED6-9E27-E46480659AAD}" srcOrd="0" destOrd="0" presId="urn:microsoft.com/office/officeart/2005/8/layout/vList5"/>
    <dgm:cxn modelId="{6555A984-9EB6-BE4C-9C2E-CB261C013ED5}" type="presOf" srcId="{525D5AA6-EAEF-45BF-8ADC-8DE2F5A62EF2}" destId="{E315EA41-B03F-4EC4-ABA9-B66719FC67CB}" srcOrd="0" destOrd="2" presId="urn:microsoft.com/office/officeart/2005/8/layout/vList5"/>
    <dgm:cxn modelId="{02B49A97-DA7B-3143-B907-A984C9499E74}" type="presOf" srcId="{50590098-A36F-470B-AAFA-5C4C793C7A09}" destId="{76356043-F8A5-4990-9BE7-607C795A2104}" srcOrd="0" destOrd="0" presId="urn:microsoft.com/office/officeart/2005/8/layout/vList5"/>
    <dgm:cxn modelId="{84AFD49F-6840-F04A-BEC8-08CFAB217054}" type="presOf" srcId="{1F8792F8-3141-40BA-A6FF-D97BCF8B0E81}" destId="{2AB09CCE-F475-4F2F-8F5D-8D0F035309CA}" srcOrd="0" destOrd="0" presId="urn:microsoft.com/office/officeart/2005/8/layout/vList5"/>
    <dgm:cxn modelId="{956567A3-0931-684C-95A9-A4523728E35B}" type="presOf" srcId="{C7D2F9B3-5503-472C-BA78-62943BB33121}" destId="{8E5D1DEC-1C5B-4C9E-93B2-F5360B61D52D}" srcOrd="0" destOrd="0" presId="urn:microsoft.com/office/officeart/2005/8/layout/vList5"/>
    <dgm:cxn modelId="{98C24EAC-3B88-1444-AF59-EA88559BB981}" type="presOf" srcId="{9F62A3AF-AC9E-4A40-87A8-A204CB577DFC}" destId="{9BEFF287-68AE-44DF-A80E-36F2F1BCF5FC}" srcOrd="0" destOrd="0" presId="urn:microsoft.com/office/officeart/2005/8/layout/vList5"/>
    <dgm:cxn modelId="{E97F64AD-774C-4104-8CE9-1DD8D50A3107}" srcId="{E4E71F9C-6BAD-448A-AEB2-FF7140CB809A}" destId="{C7D2F9B3-5503-472C-BA78-62943BB33121}" srcOrd="0" destOrd="0" parTransId="{A5F41500-CEBE-4740-A87A-75E9B9AD3E25}" sibTransId="{1CBF5E95-13E4-4274-8E5C-2478E9124993}"/>
    <dgm:cxn modelId="{32CACAB1-BF0F-4162-A336-C114A2A435BB}" srcId="{3A83B83B-B610-4061-96F9-F49DB006C011}" destId="{E4E71F9C-6BAD-448A-AEB2-FF7140CB809A}" srcOrd="3" destOrd="0" parTransId="{4C430560-1D47-4351-BBEB-32FBE0AC4861}" sibTransId="{4FF8A727-078B-4D87-B087-ED3EFFDCD7ED}"/>
    <dgm:cxn modelId="{2DF625BB-81AA-4E67-9A97-F124C2A834AA}" srcId="{868364A1-44E0-424E-A301-CD203DD704E4}" destId="{50590098-A36F-470B-AAFA-5C4C793C7A09}" srcOrd="0" destOrd="0" parTransId="{03F8BBCF-E7A0-4503-B010-ECF31DD09F1A}" sibTransId="{35282E15-EF95-4DE5-ABDD-D740237C3AEB}"/>
    <dgm:cxn modelId="{3FE0EABF-55C3-4594-9F59-805F68161632}" srcId="{3A83B83B-B610-4061-96F9-F49DB006C011}" destId="{C4AC8093-74D6-485E-A760-944B42541724}" srcOrd="0" destOrd="0" parTransId="{BA012C55-9B12-438B-BE4D-446946E4AB47}" sibTransId="{351720DB-1E7C-41AD-AE00-D539F4AE807F}"/>
    <dgm:cxn modelId="{CF321AD6-07AC-4258-82C5-7042A9F01F6C}" srcId="{3A83B83B-B610-4061-96F9-F49DB006C011}" destId="{219DCE97-208B-49FB-86AE-58764030B9B3}" srcOrd="4" destOrd="0" parTransId="{B7446A3C-767B-4E13-A758-E42FFD027416}" sibTransId="{9D72FD58-D73B-4972-9DE0-8D76A444D940}"/>
    <dgm:cxn modelId="{F027D6DA-0E3C-483C-BA2D-D7DC073D2EFF}" srcId="{477E3671-6873-4D57-8B75-849850C30129}" destId="{DED5A5F2-40CC-4AEE-BE3E-5D6741BB6E88}" srcOrd="0" destOrd="0" parTransId="{A93A4B5F-88FC-4C36-B3FB-FE2B5BDBE2DD}" sibTransId="{ACDD578B-CFCA-4599-B8CD-E0893D31A1A7}"/>
    <dgm:cxn modelId="{E4903FE3-72DA-EC4E-8C1D-00093037C1BD}" type="presOf" srcId="{E4E71F9C-6BAD-448A-AEB2-FF7140CB809A}" destId="{21DA47AE-50F8-488C-B2A7-31CB44E75C64}" srcOrd="0" destOrd="0" presId="urn:microsoft.com/office/officeart/2005/8/layout/vList5"/>
    <dgm:cxn modelId="{B81246E9-F1A0-D241-AA13-54B138518867}" srcId="{477E3671-6873-4D57-8B75-849850C30129}" destId="{F5BBFF81-E1A5-014A-B7BD-D9A24737625C}" srcOrd="2" destOrd="0" parTransId="{E1DADEFD-65FF-B944-AC98-687296721710}" sibTransId="{0C347B17-72D6-3340-875A-50BFCD49462D}"/>
    <dgm:cxn modelId="{92EBD7F0-2D69-7543-AD9C-7D50435BC16C}" type="presOf" srcId="{F5BBFF81-E1A5-014A-B7BD-D9A24737625C}" destId="{E315EA41-B03F-4EC4-ABA9-B66719FC67CB}" srcOrd="0" destOrd="3" presId="urn:microsoft.com/office/officeart/2005/8/layout/vList5"/>
    <dgm:cxn modelId="{309489FA-EDE9-894B-B3F4-1A703CD71531}" type="presOf" srcId="{219DCE97-208B-49FB-86AE-58764030B9B3}" destId="{FC332E32-B1A8-4691-BB03-B549C3CBC9DF}" srcOrd="0" destOrd="0" presId="urn:microsoft.com/office/officeart/2005/8/layout/vList5"/>
    <dgm:cxn modelId="{272E1D2F-3F9E-874F-A19F-8D95E54E68A4}" type="presParOf" srcId="{18814851-A5F8-4B18-9FAF-41A2C7C51162}" destId="{2F53C75C-2C57-44A3-86A1-A0974F9CCC3D}" srcOrd="0" destOrd="0" presId="urn:microsoft.com/office/officeart/2005/8/layout/vList5"/>
    <dgm:cxn modelId="{EF80009C-BC58-8B4C-AFCA-DC9AB4F76076}" type="presParOf" srcId="{2F53C75C-2C57-44A3-86A1-A0974F9CCC3D}" destId="{82EA0B8C-5511-4B7E-B3AD-37ADE9659B46}" srcOrd="0" destOrd="0" presId="urn:microsoft.com/office/officeart/2005/8/layout/vList5"/>
    <dgm:cxn modelId="{5A452126-2A3B-A14F-9630-6D62702AB3F4}" type="presParOf" srcId="{2F53C75C-2C57-44A3-86A1-A0974F9CCC3D}" destId="{E315EA41-B03F-4EC4-ABA9-B66719FC67CB}" srcOrd="1" destOrd="0" presId="urn:microsoft.com/office/officeart/2005/8/layout/vList5"/>
    <dgm:cxn modelId="{22624195-F4C0-7E45-9529-51852136BC34}" type="presParOf" srcId="{18814851-A5F8-4B18-9FAF-41A2C7C51162}" destId="{77BBC5CE-D99E-4E79-9FEC-DA6195DBF069}" srcOrd="1" destOrd="0" presId="urn:microsoft.com/office/officeart/2005/8/layout/vList5"/>
    <dgm:cxn modelId="{0029F4D2-8D2E-BC41-90A3-E9436EC02BF5}" type="presParOf" srcId="{18814851-A5F8-4B18-9FAF-41A2C7C51162}" destId="{F3D9FC08-FE8A-460A-90CC-BFBC260E004A}" srcOrd="2" destOrd="0" presId="urn:microsoft.com/office/officeart/2005/8/layout/vList5"/>
    <dgm:cxn modelId="{42726768-DF41-6645-B713-1EEBE3B2EA10}" type="presParOf" srcId="{F3D9FC08-FE8A-460A-90CC-BFBC260E004A}" destId="{F5E8354F-B12E-4CE8-ABA1-3A7A4E835D2D}" srcOrd="0" destOrd="0" presId="urn:microsoft.com/office/officeart/2005/8/layout/vList5"/>
    <dgm:cxn modelId="{73C3620A-1F0D-F543-AD2D-65573024FE16}" type="presParOf" srcId="{F3D9FC08-FE8A-460A-90CC-BFBC260E004A}" destId="{76356043-F8A5-4990-9BE7-607C795A2104}" srcOrd="1" destOrd="0" presId="urn:microsoft.com/office/officeart/2005/8/layout/vList5"/>
    <dgm:cxn modelId="{EBDD9324-D5FA-EA4A-A4B3-034D9CBE761E}" type="presParOf" srcId="{18814851-A5F8-4B18-9FAF-41A2C7C51162}" destId="{96D9629F-33AF-4AA2-B46A-9E453031329E}" srcOrd="3" destOrd="0" presId="urn:microsoft.com/office/officeart/2005/8/layout/vList5"/>
    <dgm:cxn modelId="{85178A04-AB1E-6847-9E52-398D55A0B8DC}" type="presParOf" srcId="{18814851-A5F8-4B18-9FAF-41A2C7C51162}" destId="{DE2AB2F4-31D2-4F9B-B042-0B5E4E1385B6}" srcOrd="4" destOrd="0" presId="urn:microsoft.com/office/officeart/2005/8/layout/vList5"/>
    <dgm:cxn modelId="{85A0C8EC-0918-C141-8E52-7C18956F63B7}" type="presParOf" srcId="{DE2AB2F4-31D2-4F9B-B042-0B5E4E1385B6}" destId="{79A12EE5-90EB-4ED6-9E27-E46480659AAD}" srcOrd="0" destOrd="0" presId="urn:microsoft.com/office/officeart/2005/8/layout/vList5"/>
    <dgm:cxn modelId="{F50D6CE2-B64F-FA4E-A418-ACE38515CB49}" type="presParOf" srcId="{DE2AB2F4-31D2-4F9B-B042-0B5E4E1385B6}" destId="{9BEFF287-68AE-44DF-A80E-36F2F1BCF5FC}" srcOrd="1" destOrd="0" presId="urn:microsoft.com/office/officeart/2005/8/layout/vList5"/>
    <dgm:cxn modelId="{60296F81-0D03-3346-89BD-50BBA473E0FB}" type="presParOf" srcId="{18814851-A5F8-4B18-9FAF-41A2C7C51162}" destId="{E6C1C73B-3D81-4BF1-B4A0-A457FD4FE797}" srcOrd="5" destOrd="0" presId="urn:microsoft.com/office/officeart/2005/8/layout/vList5"/>
    <dgm:cxn modelId="{36B0B2DF-B562-5944-924F-16F44F52D174}" type="presParOf" srcId="{18814851-A5F8-4B18-9FAF-41A2C7C51162}" destId="{20299A2D-8B0A-4A51-8C7F-6C9903E281C6}" srcOrd="6" destOrd="0" presId="urn:microsoft.com/office/officeart/2005/8/layout/vList5"/>
    <dgm:cxn modelId="{6D4C585E-945E-3846-9CAD-B51C035C85EA}" type="presParOf" srcId="{20299A2D-8B0A-4A51-8C7F-6C9903E281C6}" destId="{21DA47AE-50F8-488C-B2A7-31CB44E75C64}" srcOrd="0" destOrd="0" presId="urn:microsoft.com/office/officeart/2005/8/layout/vList5"/>
    <dgm:cxn modelId="{6A0BCB24-EC12-1045-A3D1-310233E84D7D}" type="presParOf" srcId="{20299A2D-8B0A-4A51-8C7F-6C9903E281C6}" destId="{8E5D1DEC-1C5B-4C9E-93B2-F5360B61D52D}" srcOrd="1" destOrd="0" presId="urn:microsoft.com/office/officeart/2005/8/layout/vList5"/>
    <dgm:cxn modelId="{F22AA201-4B76-EB44-BA45-71EDFE3DEDF5}" type="presParOf" srcId="{18814851-A5F8-4B18-9FAF-41A2C7C51162}" destId="{C3C6E6E3-ABF4-4D81-83DF-35943113DFFB}" srcOrd="7" destOrd="0" presId="urn:microsoft.com/office/officeart/2005/8/layout/vList5"/>
    <dgm:cxn modelId="{AD9D0869-7210-E24B-B810-8EBE82AECC55}" type="presParOf" srcId="{18814851-A5F8-4B18-9FAF-41A2C7C51162}" destId="{6D7B71BD-4516-48BF-9BD8-1F98225E796A}" srcOrd="8" destOrd="0" presId="urn:microsoft.com/office/officeart/2005/8/layout/vList5"/>
    <dgm:cxn modelId="{30BBC054-CEEB-0B47-A2C4-A16D454C5F60}" type="presParOf" srcId="{6D7B71BD-4516-48BF-9BD8-1F98225E796A}" destId="{FC332E32-B1A8-4691-BB03-B549C3CBC9DF}" srcOrd="0" destOrd="0" presId="urn:microsoft.com/office/officeart/2005/8/layout/vList5"/>
    <dgm:cxn modelId="{C1742D5D-118B-0A45-91F5-0A70D9BCB785}" type="presParOf" srcId="{6D7B71BD-4516-48BF-9BD8-1F98225E796A}" destId="{2AB09CCE-F475-4F2F-8F5D-8D0F035309C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C67C00-53D1-4DDF-A997-5780886C213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D1F8F4B-FEED-43F3-A620-1E9F1ABD912D}">
      <dgm:prSet custT="1"/>
      <dgm:spPr>
        <a:solidFill>
          <a:schemeClr val="accent1"/>
        </a:solidFill>
      </dgm:spPr>
      <dgm:t>
        <a:bodyPr/>
        <a:lstStyle/>
        <a:p>
          <a:r>
            <a:rPr lang="en-US" sz="2000" b="1" dirty="0"/>
            <a:t>Analysis of people’s preferred channels for communication channels and most needed information </a:t>
          </a:r>
          <a:r>
            <a:rPr lang="en-US" sz="2000" dirty="0"/>
            <a:t>based on consultations or recent research/secondary data reviews </a:t>
          </a:r>
        </a:p>
      </dgm:t>
    </dgm:pt>
    <dgm:pt modelId="{1110D5EE-F99B-489D-98AF-E9816431312C}" type="parTrans" cxnId="{E5E16913-2E99-4FF4-BB75-2F3981F7D41D}">
      <dgm:prSet/>
      <dgm:spPr/>
      <dgm:t>
        <a:bodyPr/>
        <a:lstStyle/>
        <a:p>
          <a:endParaRPr lang="en-US"/>
        </a:p>
      </dgm:t>
    </dgm:pt>
    <dgm:pt modelId="{800EEA2B-3F05-4482-B6E1-3BFFD92445F3}" type="sibTrans" cxnId="{E5E16913-2E99-4FF4-BB75-2F3981F7D41D}">
      <dgm:prSet/>
      <dgm:spPr/>
      <dgm:t>
        <a:bodyPr/>
        <a:lstStyle/>
        <a:p>
          <a:endParaRPr lang="en-US"/>
        </a:p>
      </dgm:t>
    </dgm:pt>
    <dgm:pt modelId="{A0D98627-0AF8-413E-B603-9D80BEDF90A4}">
      <dgm:prSet custT="1"/>
      <dgm:spPr/>
      <dgm:t>
        <a:bodyPr/>
        <a:lstStyle/>
        <a:p>
          <a:r>
            <a:rPr lang="en-US" sz="1800" dirty="0"/>
            <a:t>How do different groups prefer to receive information about aid</a:t>
          </a:r>
        </a:p>
      </dgm:t>
    </dgm:pt>
    <dgm:pt modelId="{A166A480-9CE4-486E-8DED-804358EC1E01}" type="parTrans" cxnId="{E3102357-AA79-432D-900F-875EAB015832}">
      <dgm:prSet/>
      <dgm:spPr/>
      <dgm:t>
        <a:bodyPr/>
        <a:lstStyle/>
        <a:p>
          <a:endParaRPr lang="en-US"/>
        </a:p>
      </dgm:t>
    </dgm:pt>
    <dgm:pt modelId="{2D879CF6-ADAA-4431-AEA7-DC2043CBE3D6}" type="sibTrans" cxnId="{E3102357-AA79-432D-900F-875EAB015832}">
      <dgm:prSet/>
      <dgm:spPr/>
      <dgm:t>
        <a:bodyPr/>
        <a:lstStyle/>
        <a:p>
          <a:endParaRPr lang="en-US"/>
        </a:p>
      </dgm:t>
    </dgm:pt>
    <dgm:pt modelId="{8B654E74-8AA7-4E9B-9C66-1EEDC914DAE0}">
      <dgm:prSet custT="1"/>
      <dgm:spPr/>
      <dgm:t>
        <a:bodyPr/>
        <a:lstStyle/>
        <a:p>
          <a:r>
            <a:rPr lang="en-US" sz="1800" dirty="0"/>
            <a:t>Is there a difference between women, men, children, people living with disability, etc.</a:t>
          </a:r>
        </a:p>
      </dgm:t>
    </dgm:pt>
    <dgm:pt modelId="{6CC76B31-4D1E-499E-BDDA-134857F31B57}" type="parTrans" cxnId="{934FF512-F3FF-4911-B8CA-A823EF38FCD3}">
      <dgm:prSet/>
      <dgm:spPr/>
      <dgm:t>
        <a:bodyPr/>
        <a:lstStyle/>
        <a:p>
          <a:endParaRPr lang="en-US"/>
        </a:p>
      </dgm:t>
    </dgm:pt>
    <dgm:pt modelId="{2FF627F8-3F22-4D47-9CB9-006E3505DE15}" type="sibTrans" cxnId="{934FF512-F3FF-4911-B8CA-A823EF38FCD3}">
      <dgm:prSet/>
      <dgm:spPr/>
      <dgm:t>
        <a:bodyPr/>
        <a:lstStyle/>
        <a:p>
          <a:endParaRPr lang="en-US"/>
        </a:p>
      </dgm:t>
    </dgm:pt>
    <dgm:pt modelId="{454CAC95-5F1D-44BC-9704-2B0BB4BABBB8}">
      <dgm:prSet custT="1"/>
      <dgm:spPr/>
      <dgm:t>
        <a:bodyPr/>
        <a:lstStyle/>
        <a:p>
          <a:r>
            <a:rPr lang="en-US" sz="1800" dirty="0"/>
            <a:t>What information is needed most</a:t>
          </a:r>
        </a:p>
      </dgm:t>
    </dgm:pt>
    <dgm:pt modelId="{9B1488AB-007F-4B56-A729-E93B95E439D0}" type="parTrans" cxnId="{37CC1E3C-7B3F-4119-B2D1-789079209180}">
      <dgm:prSet/>
      <dgm:spPr/>
      <dgm:t>
        <a:bodyPr/>
        <a:lstStyle/>
        <a:p>
          <a:endParaRPr lang="en-US"/>
        </a:p>
      </dgm:t>
    </dgm:pt>
    <dgm:pt modelId="{E23875BC-853C-4532-869F-7FDC540CD254}" type="sibTrans" cxnId="{37CC1E3C-7B3F-4119-B2D1-789079209180}">
      <dgm:prSet/>
      <dgm:spPr/>
      <dgm:t>
        <a:bodyPr/>
        <a:lstStyle/>
        <a:p>
          <a:endParaRPr lang="en-US"/>
        </a:p>
      </dgm:t>
    </dgm:pt>
    <dgm:pt modelId="{E2FE8969-5F68-4AE1-AC4D-EB4F4E876719}">
      <dgm:prSet custT="1"/>
      <dgm:spPr/>
      <dgm:t>
        <a:bodyPr/>
        <a:lstStyle/>
        <a:p>
          <a:r>
            <a:rPr lang="en-US" sz="1800" dirty="0"/>
            <a:t>What are the barriers to access to services among different groups</a:t>
          </a:r>
        </a:p>
      </dgm:t>
    </dgm:pt>
    <dgm:pt modelId="{C8E4D4A6-41A9-468F-9D23-8D02F24E8D0E}" type="parTrans" cxnId="{C05E3FB2-A3AA-40AA-A447-9DCDE9F87EE5}">
      <dgm:prSet/>
      <dgm:spPr/>
      <dgm:t>
        <a:bodyPr/>
        <a:lstStyle/>
        <a:p>
          <a:endParaRPr lang="en-US"/>
        </a:p>
      </dgm:t>
    </dgm:pt>
    <dgm:pt modelId="{78F75D43-3C2F-496E-B77C-AB5A059DD83A}" type="sibTrans" cxnId="{C05E3FB2-A3AA-40AA-A447-9DCDE9F87EE5}">
      <dgm:prSet/>
      <dgm:spPr/>
      <dgm:t>
        <a:bodyPr/>
        <a:lstStyle/>
        <a:p>
          <a:endParaRPr lang="en-US"/>
        </a:p>
      </dgm:t>
    </dgm:pt>
    <dgm:pt modelId="{4BF15ECE-73F6-49C0-AF07-D764FB9A4165}">
      <dgm:prSet custT="1"/>
      <dgm:spPr/>
      <dgm:t>
        <a:bodyPr/>
        <a:lstStyle/>
        <a:p>
          <a:r>
            <a:rPr lang="en-US" sz="1800" dirty="0"/>
            <a:t>What is the Nutrition Cluster going to prioritize? </a:t>
          </a:r>
        </a:p>
      </dgm:t>
    </dgm:pt>
    <dgm:pt modelId="{7345BD04-9971-4603-9362-553C288AB792}" type="parTrans" cxnId="{02F8501A-B8D2-40C4-BB57-03C1EA3B2855}">
      <dgm:prSet/>
      <dgm:spPr/>
      <dgm:t>
        <a:bodyPr/>
        <a:lstStyle/>
        <a:p>
          <a:endParaRPr lang="en-US"/>
        </a:p>
      </dgm:t>
    </dgm:pt>
    <dgm:pt modelId="{2AFBEB48-8853-4CD6-A352-2B6153EDC913}" type="sibTrans" cxnId="{02F8501A-B8D2-40C4-BB57-03C1EA3B2855}">
      <dgm:prSet/>
      <dgm:spPr/>
      <dgm:t>
        <a:bodyPr/>
        <a:lstStyle/>
        <a:p>
          <a:endParaRPr lang="en-US"/>
        </a:p>
      </dgm:t>
    </dgm:pt>
    <dgm:pt modelId="{7A36D7B9-9FF0-425D-845A-AE7B91DA2606}">
      <dgm:prSet custT="1"/>
      <dgm:spPr/>
      <dgm:t>
        <a:bodyPr/>
        <a:lstStyle/>
        <a:p>
          <a:r>
            <a:rPr lang="en-US" sz="2000" b="1" dirty="0"/>
            <a:t>Analysis of AAP systems in place</a:t>
          </a:r>
          <a:endParaRPr lang="en-US" sz="2000" dirty="0"/>
        </a:p>
      </dgm:t>
    </dgm:pt>
    <dgm:pt modelId="{64C24D17-F654-4507-A283-82AB81FDE4AE}" type="parTrans" cxnId="{C93CC2E6-2FE9-4CE7-86C8-B19F5CBA7AAE}">
      <dgm:prSet/>
      <dgm:spPr/>
      <dgm:t>
        <a:bodyPr/>
        <a:lstStyle/>
        <a:p>
          <a:endParaRPr lang="en-US"/>
        </a:p>
      </dgm:t>
    </dgm:pt>
    <dgm:pt modelId="{1ACEEC13-1B09-47CF-A4E4-F66720BF5C09}" type="sibTrans" cxnId="{C93CC2E6-2FE9-4CE7-86C8-B19F5CBA7AAE}">
      <dgm:prSet/>
      <dgm:spPr/>
      <dgm:t>
        <a:bodyPr/>
        <a:lstStyle/>
        <a:p>
          <a:endParaRPr lang="en-US"/>
        </a:p>
      </dgm:t>
    </dgm:pt>
    <dgm:pt modelId="{838B40D3-0C5E-40F1-B531-2E18FE9D5360}">
      <dgm:prSet custT="1"/>
      <dgm:spPr/>
      <dgm:t>
        <a:bodyPr/>
        <a:lstStyle/>
        <a:p>
          <a:r>
            <a:rPr lang="en-US" sz="1800" dirty="0"/>
            <a:t>What AAP systems are in place? (AAP working group, community engagement strategy, feedback and complaints systems, collective and coordinate information sharing approach among partners, systematic briefing of the HC/HCT)</a:t>
          </a:r>
        </a:p>
      </dgm:t>
    </dgm:pt>
    <dgm:pt modelId="{F7644DF8-22DB-44C3-A8D0-9E2B2AD16982}" type="parTrans" cxnId="{7E2BC0E6-2F06-4771-837B-48F082A5D925}">
      <dgm:prSet/>
      <dgm:spPr/>
      <dgm:t>
        <a:bodyPr/>
        <a:lstStyle/>
        <a:p>
          <a:endParaRPr lang="en-US"/>
        </a:p>
      </dgm:t>
    </dgm:pt>
    <dgm:pt modelId="{85548BB8-A54F-417F-B6F7-D827E09ADFFB}" type="sibTrans" cxnId="{7E2BC0E6-2F06-4771-837B-48F082A5D925}">
      <dgm:prSet/>
      <dgm:spPr/>
      <dgm:t>
        <a:bodyPr/>
        <a:lstStyle/>
        <a:p>
          <a:endParaRPr lang="en-US"/>
        </a:p>
      </dgm:t>
    </dgm:pt>
    <dgm:pt modelId="{CE57BDDB-3717-4FAC-958F-C183DFD11CC7}">
      <dgm:prSet custT="1"/>
      <dgm:spPr/>
      <dgm:t>
        <a:bodyPr/>
        <a:lstStyle/>
        <a:p>
          <a:r>
            <a:rPr lang="en-US" sz="1800" dirty="0"/>
            <a:t>What have the feedback mechanisms and info generated from other AAP systems told us? What are the key issues raised by people in the previous response phase? </a:t>
          </a:r>
        </a:p>
      </dgm:t>
    </dgm:pt>
    <dgm:pt modelId="{820190AC-2E1F-4853-99ED-D32FACA809CF}" type="parTrans" cxnId="{D3B07A21-4DC6-4CD1-8671-319433E5B101}">
      <dgm:prSet/>
      <dgm:spPr/>
      <dgm:t>
        <a:bodyPr/>
        <a:lstStyle/>
        <a:p>
          <a:endParaRPr lang="en-US"/>
        </a:p>
      </dgm:t>
    </dgm:pt>
    <dgm:pt modelId="{5BFE445D-5944-46CE-9E92-AC37C45817FA}" type="sibTrans" cxnId="{D3B07A21-4DC6-4CD1-8671-319433E5B101}">
      <dgm:prSet/>
      <dgm:spPr/>
      <dgm:t>
        <a:bodyPr/>
        <a:lstStyle/>
        <a:p>
          <a:endParaRPr lang="en-US"/>
        </a:p>
      </dgm:t>
    </dgm:pt>
    <dgm:pt modelId="{E1525D83-2B44-4971-A023-374E8EE00AC0}">
      <dgm:prSet custT="1"/>
      <dgm:spPr/>
      <dgm:t>
        <a:bodyPr/>
        <a:lstStyle/>
        <a:p>
          <a:r>
            <a:rPr lang="en-US" sz="1800" dirty="0"/>
            <a:t>How did humanitarian agencies respond and what are the gaps?</a:t>
          </a:r>
        </a:p>
      </dgm:t>
    </dgm:pt>
    <dgm:pt modelId="{ECD99981-B1B5-4991-A135-51676D80DE7E}" type="parTrans" cxnId="{3E62F78D-A217-4C5C-9975-53AFC426B177}">
      <dgm:prSet/>
      <dgm:spPr/>
      <dgm:t>
        <a:bodyPr/>
        <a:lstStyle/>
        <a:p>
          <a:endParaRPr lang="en-US"/>
        </a:p>
      </dgm:t>
    </dgm:pt>
    <dgm:pt modelId="{D67CEB33-4F57-4FA5-896C-B676CC5A80D0}" type="sibTrans" cxnId="{3E62F78D-A217-4C5C-9975-53AFC426B177}">
      <dgm:prSet/>
      <dgm:spPr/>
      <dgm:t>
        <a:bodyPr/>
        <a:lstStyle/>
        <a:p>
          <a:endParaRPr lang="en-US"/>
        </a:p>
      </dgm:t>
    </dgm:pt>
    <dgm:pt modelId="{A14868C6-DA70-4A00-8EE2-DCAD36961C6D}" type="pres">
      <dgm:prSet presAssocID="{BEC67C00-53D1-4DDF-A997-5780886C213D}" presName="linear" presStyleCnt="0">
        <dgm:presLayoutVars>
          <dgm:animLvl val="lvl"/>
          <dgm:resizeHandles val="exact"/>
        </dgm:presLayoutVars>
      </dgm:prSet>
      <dgm:spPr/>
    </dgm:pt>
    <dgm:pt modelId="{BC3EC43A-064E-4472-8EBA-FC82A8FCC949}" type="pres">
      <dgm:prSet presAssocID="{8D1F8F4B-FEED-43F3-A620-1E9F1ABD912D}" presName="parentText" presStyleLbl="node1" presStyleIdx="0" presStyleCnt="2">
        <dgm:presLayoutVars>
          <dgm:chMax val="0"/>
          <dgm:bulletEnabled val="1"/>
        </dgm:presLayoutVars>
      </dgm:prSet>
      <dgm:spPr/>
    </dgm:pt>
    <dgm:pt modelId="{302E3D0F-2F30-4A24-A101-CFB004009DE5}" type="pres">
      <dgm:prSet presAssocID="{8D1F8F4B-FEED-43F3-A620-1E9F1ABD912D}" presName="childText" presStyleLbl="revTx" presStyleIdx="0" presStyleCnt="2">
        <dgm:presLayoutVars>
          <dgm:bulletEnabled val="1"/>
        </dgm:presLayoutVars>
      </dgm:prSet>
      <dgm:spPr/>
    </dgm:pt>
    <dgm:pt modelId="{AF2083C7-A617-4E34-A9BB-42213BCFED2C}" type="pres">
      <dgm:prSet presAssocID="{7A36D7B9-9FF0-425D-845A-AE7B91DA2606}" presName="parentText" presStyleLbl="node1" presStyleIdx="1" presStyleCnt="2">
        <dgm:presLayoutVars>
          <dgm:chMax val="0"/>
          <dgm:bulletEnabled val="1"/>
        </dgm:presLayoutVars>
      </dgm:prSet>
      <dgm:spPr/>
    </dgm:pt>
    <dgm:pt modelId="{37DD7E6C-BE41-46B1-8608-76610C7A58F1}" type="pres">
      <dgm:prSet presAssocID="{7A36D7B9-9FF0-425D-845A-AE7B91DA2606}" presName="childText" presStyleLbl="revTx" presStyleIdx="1" presStyleCnt="2">
        <dgm:presLayoutVars>
          <dgm:bulletEnabled val="1"/>
        </dgm:presLayoutVars>
      </dgm:prSet>
      <dgm:spPr/>
    </dgm:pt>
  </dgm:ptLst>
  <dgm:cxnLst>
    <dgm:cxn modelId="{6BD48408-A916-45FF-B4D1-B42C3CBBF5CA}" type="presOf" srcId="{E2FE8969-5F68-4AE1-AC4D-EB4F4E876719}" destId="{302E3D0F-2F30-4A24-A101-CFB004009DE5}" srcOrd="0" destOrd="3" presId="urn:microsoft.com/office/officeart/2005/8/layout/vList2"/>
    <dgm:cxn modelId="{934FF512-F3FF-4911-B8CA-A823EF38FCD3}" srcId="{8D1F8F4B-FEED-43F3-A620-1E9F1ABD912D}" destId="{8B654E74-8AA7-4E9B-9C66-1EEDC914DAE0}" srcOrd="1" destOrd="0" parTransId="{6CC76B31-4D1E-499E-BDDA-134857F31B57}" sibTransId="{2FF627F8-3F22-4D47-9CB9-006E3505DE15}"/>
    <dgm:cxn modelId="{E5E16913-2E99-4FF4-BB75-2F3981F7D41D}" srcId="{BEC67C00-53D1-4DDF-A997-5780886C213D}" destId="{8D1F8F4B-FEED-43F3-A620-1E9F1ABD912D}" srcOrd="0" destOrd="0" parTransId="{1110D5EE-F99B-489D-98AF-E9816431312C}" sibTransId="{800EEA2B-3F05-4482-B6E1-3BFFD92445F3}"/>
    <dgm:cxn modelId="{02F8501A-B8D2-40C4-BB57-03C1EA3B2855}" srcId="{8D1F8F4B-FEED-43F3-A620-1E9F1ABD912D}" destId="{4BF15ECE-73F6-49C0-AF07-D764FB9A4165}" srcOrd="4" destOrd="0" parTransId="{7345BD04-9971-4603-9362-553C288AB792}" sibTransId="{2AFBEB48-8853-4CD6-A352-2B6153EDC913}"/>
    <dgm:cxn modelId="{D3B07A21-4DC6-4CD1-8671-319433E5B101}" srcId="{7A36D7B9-9FF0-425D-845A-AE7B91DA2606}" destId="{CE57BDDB-3717-4FAC-958F-C183DFD11CC7}" srcOrd="1" destOrd="0" parTransId="{820190AC-2E1F-4853-99ED-D32FACA809CF}" sibTransId="{5BFE445D-5944-46CE-9E92-AC37C45817FA}"/>
    <dgm:cxn modelId="{37CC1E3C-7B3F-4119-B2D1-789079209180}" srcId="{8D1F8F4B-FEED-43F3-A620-1E9F1ABD912D}" destId="{454CAC95-5F1D-44BC-9704-2B0BB4BABBB8}" srcOrd="2" destOrd="0" parTransId="{9B1488AB-007F-4B56-A729-E93B95E439D0}" sibTransId="{E23875BC-853C-4532-869F-7FDC540CD254}"/>
    <dgm:cxn modelId="{85BED85D-AD5A-4355-A2D2-576E2ED4EE0B}" type="presOf" srcId="{8D1F8F4B-FEED-43F3-A620-1E9F1ABD912D}" destId="{BC3EC43A-064E-4472-8EBA-FC82A8FCC949}" srcOrd="0" destOrd="0" presId="urn:microsoft.com/office/officeart/2005/8/layout/vList2"/>
    <dgm:cxn modelId="{7AF29248-63E1-4887-9B2D-996D865CED21}" type="presOf" srcId="{454CAC95-5F1D-44BC-9704-2B0BB4BABBB8}" destId="{302E3D0F-2F30-4A24-A101-CFB004009DE5}" srcOrd="0" destOrd="2" presId="urn:microsoft.com/office/officeart/2005/8/layout/vList2"/>
    <dgm:cxn modelId="{90D2754D-7B20-431F-915E-DF2C9DE71110}" type="presOf" srcId="{4BF15ECE-73F6-49C0-AF07-D764FB9A4165}" destId="{302E3D0F-2F30-4A24-A101-CFB004009DE5}" srcOrd="0" destOrd="4" presId="urn:microsoft.com/office/officeart/2005/8/layout/vList2"/>
    <dgm:cxn modelId="{6DD7A96D-9F99-4A41-B49F-1D68D34A832E}" type="presOf" srcId="{BEC67C00-53D1-4DDF-A997-5780886C213D}" destId="{A14868C6-DA70-4A00-8EE2-DCAD36961C6D}" srcOrd="0" destOrd="0" presId="urn:microsoft.com/office/officeart/2005/8/layout/vList2"/>
    <dgm:cxn modelId="{D8C3E84D-FE3A-447F-8BA1-79CA4E93427F}" type="presOf" srcId="{8B654E74-8AA7-4E9B-9C66-1EEDC914DAE0}" destId="{302E3D0F-2F30-4A24-A101-CFB004009DE5}" srcOrd="0" destOrd="1" presId="urn:microsoft.com/office/officeart/2005/8/layout/vList2"/>
    <dgm:cxn modelId="{637B3B71-303B-4163-8692-114048132A4F}" type="presOf" srcId="{E1525D83-2B44-4971-A023-374E8EE00AC0}" destId="{37DD7E6C-BE41-46B1-8608-76610C7A58F1}" srcOrd="0" destOrd="2" presId="urn:microsoft.com/office/officeart/2005/8/layout/vList2"/>
    <dgm:cxn modelId="{E3102357-AA79-432D-900F-875EAB015832}" srcId="{8D1F8F4B-FEED-43F3-A620-1E9F1ABD912D}" destId="{A0D98627-0AF8-413E-B603-9D80BEDF90A4}" srcOrd="0" destOrd="0" parTransId="{A166A480-9CE4-486E-8DED-804358EC1E01}" sibTransId="{2D879CF6-ADAA-4431-AEA7-DC2043CBE3D6}"/>
    <dgm:cxn modelId="{3E62F78D-A217-4C5C-9975-53AFC426B177}" srcId="{7A36D7B9-9FF0-425D-845A-AE7B91DA2606}" destId="{E1525D83-2B44-4971-A023-374E8EE00AC0}" srcOrd="2" destOrd="0" parTransId="{ECD99981-B1B5-4991-A135-51676D80DE7E}" sibTransId="{D67CEB33-4F57-4FA5-896C-B676CC5A80D0}"/>
    <dgm:cxn modelId="{6EDD7596-2B92-4685-B9A2-337504C04CDB}" type="presOf" srcId="{CE57BDDB-3717-4FAC-958F-C183DFD11CC7}" destId="{37DD7E6C-BE41-46B1-8608-76610C7A58F1}" srcOrd="0" destOrd="1" presId="urn:microsoft.com/office/officeart/2005/8/layout/vList2"/>
    <dgm:cxn modelId="{7B853B98-532C-4FD3-81FC-4E34E9DF0ABD}" type="presOf" srcId="{838B40D3-0C5E-40F1-B531-2E18FE9D5360}" destId="{37DD7E6C-BE41-46B1-8608-76610C7A58F1}" srcOrd="0" destOrd="0" presId="urn:microsoft.com/office/officeart/2005/8/layout/vList2"/>
    <dgm:cxn modelId="{C05E3FB2-A3AA-40AA-A447-9DCDE9F87EE5}" srcId="{8D1F8F4B-FEED-43F3-A620-1E9F1ABD912D}" destId="{E2FE8969-5F68-4AE1-AC4D-EB4F4E876719}" srcOrd="3" destOrd="0" parTransId="{C8E4D4A6-41A9-468F-9D23-8D02F24E8D0E}" sibTransId="{78F75D43-3C2F-496E-B77C-AB5A059DD83A}"/>
    <dgm:cxn modelId="{DAE665B3-260C-451C-B725-3CEFBD1ACC2E}" type="presOf" srcId="{7A36D7B9-9FF0-425D-845A-AE7B91DA2606}" destId="{AF2083C7-A617-4E34-A9BB-42213BCFED2C}" srcOrd="0" destOrd="0" presId="urn:microsoft.com/office/officeart/2005/8/layout/vList2"/>
    <dgm:cxn modelId="{1D37A1D4-5A1A-4908-B666-46CC2477E51B}" type="presOf" srcId="{A0D98627-0AF8-413E-B603-9D80BEDF90A4}" destId="{302E3D0F-2F30-4A24-A101-CFB004009DE5}" srcOrd="0" destOrd="0" presId="urn:microsoft.com/office/officeart/2005/8/layout/vList2"/>
    <dgm:cxn modelId="{7E2BC0E6-2F06-4771-837B-48F082A5D925}" srcId="{7A36D7B9-9FF0-425D-845A-AE7B91DA2606}" destId="{838B40D3-0C5E-40F1-B531-2E18FE9D5360}" srcOrd="0" destOrd="0" parTransId="{F7644DF8-22DB-44C3-A8D0-9E2B2AD16982}" sibTransId="{85548BB8-A54F-417F-B6F7-D827E09ADFFB}"/>
    <dgm:cxn modelId="{C93CC2E6-2FE9-4CE7-86C8-B19F5CBA7AAE}" srcId="{BEC67C00-53D1-4DDF-A997-5780886C213D}" destId="{7A36D7B9-9FF0-425D-845A-AE7B91DA2606}" srcOrd="1" destOrd="0" parTransId="{64C24D17-F654-4507-A283-82AB81FDE4AE}" sibTransId="{1ACEEC13-1B09-47CF-A4E4-F66720BF5C09}"/>
    <dgm:cxn modelId="{0058BC89-135D-4F23-910D-C9BE6151DF42}" type="presParOf" srcId="{A14868C6-DA70-4A00-8EE2-DCAD36961C6D}" destId="{BC3EC43A-064E-4472-8EBA-FC82A8FCC949}" srcOrd="0" destOrd="0" presId="urn:microsoft.com/office/officeart/2005/8/layout/vList2"/>
    <dgm:cxn modelId="{ABAC9E1E-58A4-4A9C-96D6-FDC38E569FA6}" type="presParOf" srcId="{A14868C6-DA70-4A00-8EE2-DCAD36961C6D}" destId="{302E3D0F-2F30-4A24-A101-CFB004009DE5}" srcOrd="1" destOrd="0" presId="urn:microsoft.com/office/officeart/2005/8/layout/vList2"/>
    <dgm:cxn modelId="{10F5D5F6-F7B4-499E-8BC3-F3489D0AB7E8}" type="presParOf" srcId="{A14868C6-DA70-4A00-8EE2-DCAD36961C6D}" destId="{AF2083C7-A617-4E34-A9BB-42213BCFED2C}" srcOrd="2" destOrd="0" presId="urn:microsoft.com/office/officeart/2005/8/layout/vList2"/>
    <dgm:cxn modelId="{83BD47C8-2B0C-40FA-B665-B821A3895930}" type="presParOf" srcId="{A14868C6-DA70-4A00-8EE2-DCAD36961C6D}" destId="{37DD7E6C-BE41-46B1-8608-76610C7A58F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EEBB43-EACD-4C52-AAB4-F0CD9F11C3D0}"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B0CB016C-7D90-4256-96BD-F20B5E186E5F}">
      <dgm:prSet custT="1"/>
      <dgm:spPr>
        <a:solidFill>
          <a:schemeClr val="accent1"/>
        </a:solidFill>
        <a:ln>
          <a:solidFill>
            <a:schemeClr val="bg1"/>
          </a:solidFill>
        </a:ln>
      </dgm:spPr>
      <dgm:t>
        <a:bodyPr/>
        <a:lstStyle/>
        <a:p>
          <a:r>
            <a:rPr lang="en-GB" sz="2000" b="1" dirty="0"/>
            <a:t>Minimum Recommended AAP Actions</a:t>
          </a:r>
          <a:endParaRPr lang="en-US" sz="2000" dirty="0"/>
        </a:p>
      </dgm:t>
    </dgm:pt>
    <dgm:pt modelId="{F4DF27C2-E872-4BDF-9F21-595061D6A2F8}" type="parTrans" cxnId="{6C25801B-7BC1-4B59-B591-74A3A5963410}">
      <dgm:prSet/>
      <dgm:spPr/>
      <dgm:t>
        <a:bodyPr/>
        <a:lstStyle/>
        <a:p>
          <a:endParaRPr lang="en-US"/>
        </a:p>
      </dgm:t>
    </dgm:pt>
    <dgm:pt modelId="{F63CF5B8-5CAA-410C-98ED-01A6A084B755}" type="sibTrans" cxnId="{6C25801B-7BC1-4B59-B591-74A3A5963410}">
      <dgm:prSet/>
      <dgm:spPr/>
      <dgm:t>
        <a:bodyPr/>
        <a:lstStyle/>
        <a:p>
          <a:endParaRPr lang="en-US"/>
        </a:p>
      </dgm:t>
    </dgm:pt>
    <dgm:pt modelId="{2F8FA8E0-8AEC-4DC4-8B06-114F21336E82}">
      <dgm:prSet custT="1"/>
      <dgm:spPr>
        <a:solidFill>
          <a:schemeClr val="tx2">
            <a:lumMod val="20000"/>
            <a:lumOff val="80000"/>
            <a:alpha val="90000"/>
          </a:schemeClr>
        </a:solidFill>
      </dgm:spPr>
      <dgm:t>
        <a:bodyPr/>
        <a:lstStyle/>
        <a:p>
          <a:pPr>
            <a:buFont typeface="Arial" panose="020B0604020202020204" pitchFamily="34" charset="0"/>
            <a:buNone/>
          </a:pPr>
          <a:r>
            <a:rPr lang="en-GB" sz="1800" dirty="0"/>
            <a:t>Include at least one AAP related strategic objective in the Cluster Strategy or Response Plan.</a:t>
          </a:r>
          <a:endParaRPr lang="en-US" sz="1800" dirty="0"/>
        </a:p>
      </dgm:t>
    </dgm:pt>
    <dgm:pt modelId="{D56B4B0C-F65B-4946-8661-3F64CF18E8D7}" type="parTrans" cxnId="{8FA6A862-D763-40EF-BB21-D0EEE91646D6}">
      <dgm:prSet/>
      <dgm:spPr/>
      <dgm:t>
        <a:bodyPr/>
        <a:lstStyle/>
        <a:p>
          <a:endParaRPr lang="en-US"/>
        </a:p>
      </dgm:t>
    </dgm:pt>
    <dgm:pt modelId="{A6294F97-89C7-4CEA-8B0B-F47322A46591}" type="sibTrans" cxnId="{8FA6A862-D763-40EF-BB21-D0EEE91646D6}">
      <dgm:prSet/>
      <dgm:spPr/>
      <dgm:t>
        <a:bodyPr/>
        <a:lstStyle/>
        <a:p>
          <a:endParaRPr lang="en-US"/>
        </a:p>
      </dgm:t>
    </dgm:pt>
    <dgm:pt modelId="{2B1B2EFC-B624-4928-92AD-ABD2A9B11378}">
      <dgm:prSet custT="1"/>
      <dgm:spPr>
        <a:solidFill>
          <a:schemeClr val="tx2">
            <a:lumMod val="20000"/>
            <a:lumOff val="80000"/>
            <a:alpha val="90000"/>
          </a:schemeClr>
        </a:solidFill>
      </dgm:spPr>
      <dgm:t>
        <a:bodyPr/>
        <a:lstStyle/>
        <a:p>
          <a:pPr>
            <a:buFont typeface="Arial" panose="020B0604020202020204" pitchFamily="34" charset="0"/>
            <a:buNone/>
          </a:pPr>
          <a:r>
            <a:rPr lang="en-GB" sz="1800" dirty="0"/>
            <a:t>Define common cluster performance indicators related to response quality, consistency and accountability.</a:t>
          </a:r>
          <a:endParaRPr lang="en-US" sz="1800" dirty="0"/>
        </a:p>
      </dgm:t>
    </dgm:pt>
    <dgm:pt modelId="{E2774E6A-5939-4EA1-98E5-A906809B6583}" type="parTrans" cxnId="{F655BB87-4201-424E-AD01-48DB53770D42}">
      <dgm:prSet/>
      <dgm:spPr/>
      <dgm:t>
        <a:bodyPr/>
        <a:lstStyle/>
        <a:p>
          <a:endParaRPr lang="en-US"/>
        </a:p>
      </dgm:t>
    </dgm:pt>
    <dgm:pt modelId="{90BA3E5B-4B40-41F2-A7BE-16F799EED4EF}" type="sibTrans" cxnId="{F655BB87-4201-424E-AD01-48DB53770D42}">
      <dgm:prSet/>
      <dgm:spPr/>
      <dgm:t>
        <a:bodyPr/>
        <a:lstStyle/>
        <a:p>
          <a:endParaRPr lang="en-US"/>
        </a:p>
      </dgm:t>
    </dgm:pt>
    <dgm:pt modelId="{8BC52F67-215A-45AB-9B22-50566FA98916}">
      <dgm:prSet custT="1"/>
      <dgm:spPr>
        <a:solidFill>
          <a:schemeClr val="tx2">
            <a:lumMod val="20000"/>
            <a:lumOff val="80000"/>
            <a:alpha val="90000"/>
          </a:schemeClr>
        </a:solidFill>
      </dgm:spPr>
      <dgm:t>
        <a:bodyPr/>
        <a:lstStyle/>
        <a:p>
          <a:pPr>
            <a:buFont typeface="Arial" panose="020B0604020202020204" pitchFamily="34" charset="0"/>
            <a:buNone/>
          </a:pPr>
          <a:r>
            <a:rPr lang="en-GB" sz="1800" dirty="0"/>
            <a:t>Include at least one indicator around affected people's satisfaction with responses, one on engagement of communities in decision making, and one on feedback and complaints identified and solved/responded to</a:t>
          </a:r>
          <a:endParaRPr lang="en-US" sz="1800" dirty="0"/>
        </a:p>
      </dgm:t>
    </dgm:pt>
    <dgm:pt modelId="{CC8D97D9-7DD2-41D0-A458-1791F8E3A810}" type="parTrans" cxnId="{FDA76A62-8DCC-4A10-9B70-496B8247FBE4}">
      <dgm:prSet/>
      <dgm:spPr/>
      <dgm:t>
        <a:bodyPr/>
        <a:lstStyle/>
        <a:p>
          <a:endParaRPr lang="en-US"/>
        </a:p>
      </dgm:t>
    </dgm:pt>
    <dgm:pt modelId="{F46CD04E-120B-41CB-AE20-CAD6E9D46483}" type="sibTrans" cxnId="{FDA76A62-8DCC-4A10-9B70-496B8247FBE4}">
      <dgm:prSet/>
      <dgm:spPr/>
      <dgm:t>
        <a:bodyPr/>
        <a:lstStyle/>
        <a:p>
          <a:endParaRPr lang="en-US"/>
        </a:p>
      </dgm:t>
    </dgm:pt>
    <dgm:pt modelId="{566BD47B-FAB7-4796-B03D-D33F69E442DC}">
      <dgm:prSet custT="1"/>
      <dgm:spPr>
        <a:solidFill>
          <a:schemeClr val="tx2">
            <a:lumMod val="20000"/>
            <a:lumOff val="80000"/>
            <a:alpha val="90000"/>
          </a:schemeClr>
        </a:solidFill>
      </dgm:spPr>
      <dgm:t>
        <a:bodyPr/>
        <a:lstStyle/>
        <a:p>
          <a:pPr>
            <a:buFont typeface="Arial" panose="020B0604020202020204" pitchFamily="34" charset="0"/>
            <a:buNone/>
          </a:pPr>
          <a:r>
            <a:rPr lang="en-GB" sz="1800" dirty="0"/>
            <a:t>Use AAP criteria to assess and review partner project proposals.</a:t>
          </a:r>
          <a:endParaRPr lang="en-US" sz="1800" dirty="0"/>
        </a:p>
      </dgm:t>
    </dgm:pt>
    <dgm:pt modelId="{6DD26394-0BC6-4C07-8CDE-B87827491A39}" type="parTrans" cxnId="{4CB2AA2B-0E96-48A2-9D76-EFEEC9DE256B}">
      <dgm:prSet/>
      <dgm:spPr/>
      <dgm:t>
        <a:bodyPr/>
        <a:lstStyle/>
        <a:p>
          <a:endParaRPr lang="en-US"/>
        </a:p>
      </dgm:t>
    </dgm:pt>
    <dgm:pt modelId="{61E8DC3B-41CD-4D41-9BAB-CA80800C6D10}" type="sibTrans" cxnId="{4CB2AA2B-0E96-48A2-9D76-EFEEC9DE256B}">
      <dgm:prSet/>
      <dgm:spPr/>
      <dgm:t>
        <a:bodyPr/>
        <a:lstStyle/>
        <a:p>
          <a:endParaRPr lang="en-US"/>
        </a:p>
      </dgm:t>
    </dgm:pt>
    <dgm:pt modelId="{2BC304EE-A1D0-4F2A-BB5E-DD08CD788548}">
      <dgm:prSet custT="1"/>
      <dgm:spPr/>
      <dgm:t>
        <a:bodyPr/>
        <a:lstStyle/>
        <a:p>
          <a:r>
            <a:rPr lang="en-GB" sz="1800" b="0" kern="1200" dirty="0"/>
            <a:t>At the cluster level, the cluster will need to define </a:t>
          </a:r>
          <a:r>
            <a:rPr lang="en-GB" sz="1800" b="0" kern="1200" dirty="0">
              <a:solidFill>
                <a:prstClr val="white"/>
              </a:solidFill>
              <a:latin typeface="Calibri" panose="020F0502020204030204"/>
              <a:ea typeface="+mn-ea"/>
              <a:cs typeface="+mn-cs"/>
            </a:rPr>
            <a:t>its own Cluster Objectives and strategy, aligning them to overall HRP's Strategic  Objectives  </a:t>
          </a:r>
          <a:endParaRPr lang="en-US" sz="1800" b="0" kern="1200" dirty="0">
            <a:solidFill>
              <a:prstClr val="white"/>
            </a:solidFill>
            <a:latin typeface="Calibri" panose="020F0502020204030204"/>
            <a:ea typeface="+mn-ea"/>
            <a:cs typeface="+mn-cs"/>
          </a:endParaRPr>
        </a:p>
      </dgm:t>
    </dgm:pt>
    <dgm:pt modelId="{91E9ACB2-B274-47AE-BD56-F12B3FACD2F1}" type="parTrans" cxnId="{6723B266-0471-438A-B53D-F761560BB915}">
      <dgm:prSet/>
      <dgm:spPr/>
      <dgm:t>
        <a:bodyPr/>
        <a:lstStyle/>
        <a:p>
          <a:endParaRPr lang="en-US"/>
        </a:p>
      </dgm:t>
    </dgm:pt>
    <dgm:pt modelId="{389EBF78-6E1C-4FA6-961E-CABC2B755964}" type="sibTrans" cxnId="{6723B266-0471-438A-B53D-F761560BB915}">
      <dgm:prSet/>
      <dgm:spPr/>
      <dgm:t>
        <a:bodyPr/>
        <a:lstStyle/>
        <a:p>
          <a:endParaRPr lang="en-US"/>
        </a:p>
      </dgm:t>
    </dgm:pt>
    <dgm:pt modelId="{6D0CF337-D4FB-4088-811D-E5CFBD5FA27D}">
      <dgm:prSet custT="1"/>
      <dgm:spPr/>
      <dgm:t>
        <a:bodyPr/>
        <a:lstStyle/>
        <a:p>
          <a:pPr rtl="0">
            <a:buFont typeface="Arial" panose="020B0604020202020204" pitchFamily="34" charset="0"/>
            <a:buChar char="•"/>
          </a:pPr>
          <a:r>
            <a:rPr lang="en-GB" sz="1800" dirty="0"/>
            <a:t>An explanation of how affected people have been consulted as part of the needs assessment and analysis process</a:t>
          </a:r>
          <a:endParaRPr lang="en-US" sz="1800" dirty="0"/>
        </a:p>
      </dgm:t>
    </dgm:pt>
    <dgm:pt modelId="{F891E6FD-89DF-4753-A262-C70639548003}" type="sibTrans" cxnId="{BF66724C-9158-4B85-BF9E-5D293441AD9A}">
      <dgm:prSet/>
      <dgm:spPr/>
      <dgm:t>
        <a:bodyPr/>
        <a:lstStyle/>
        <a:p>
          <a:endParaRPr lang="en-US"/>
        </a:p>
      </dgm:t>
    </dgm:pt>
    <dgm:pt modelId="{AEAAD979-968D-495C-BCAC-F28FD2AD19F2}" type="parTrans" cxnId="{BF66724C-9158-4B85-BF9E-5D293441AD9A}">
      <dgm:prSet/>
      <dgm:spPr/>
      <dgm:t>
        <a:bodyPr/>
        <a:lstStyle/>
        <a:p>
          <a:endParaRPr lang="en-US"/>
        </a:p>
      </dgm:t>
    </dgm:pt>
    <dgm:pt modelId="{C17B7D79-DB38-4B9D-830F-07331D883FF0}">
      <dgm:prSet custT="1"/>
      <dgm:spPr/>
      <dgm:t>
        <a:bodyPr/>
        <a:lstStyle/>
        <a:p>
          <a:pPr>
            <a:buFont typeface="Arial" panose="020B0604020202020204" pitchFamily="34" charset="0"/>
            <a:buChar char="•"/>
          </a:pPr>
          <a:r>
            <a:rPr lang="en-GB" sz="1800" dirty="0"/>
            <a:t>The rationale for targeting and prioritising specific vulnerable groups in the population or geographic regions</a:t>
          </a:r>
          <a:endParaRPr lang="en-US" sz="1800" dirty="0"/>
        </a:p>
      </dgm:t>
    </dgm:pt>
    <dgm:pt modelId="{B7A8A602-3EA8-4E99-BB06-79A454115C78}" type="sibTrans" cxnId="{856098EB-A1A9-4F28-B68D-1CA297C43D7F}">
      <dgm:prSet/>
      <dgm:spPr/>
      <dgm:t>
        <a:bodyPr/>
        <a:lstStyle/>
        <a:p>
          <a:endParaRPr lang="en-US"/>
        </a:p>
      </dgm:t>
    </dgm:pt>
    <dgm:pt modelId="{FE53A238-A305-4AE7-A596-0C1491CE4919}" type="parTrans" cxnId="{856098EB-A1A9-4F28-B68D-1CA297C43D7F}">
      <dgm:prSet/>
      <dgm:spPr/>
      <dgm:t>
        <a:bodyPr/>
        <a:lstStyle/>
        <a:p>
          <a:endParaRPr lang="en-US"/>
        </a:p>
      </dgm:t>
    </dgm:pt>
    <dgm:pt modelId="{E65FD1A8-E7B6-47B9-AD6E-958FBA6B0F3F}">
      <dgm:prSet custT="1"/>
      <dgm:spPr/>
      <dgm:t>
        <a:bodyPr/>
        <a:lstStyle/>
        <a:p>
          <a:pPr>
            <a:buFont typeface="Arial" panose="020B0604020202020204" pitchFamily="34" charset="0"/>
            <a:buChar char="•"/>
          </a:pPr>
          <a:r>
            <a:rPr lang="en-GB" sz="1800" dirty="0"/>
            <a:t>Proposed interventions and how these have been informed by the views and perspectives of affected people</a:t>
          </a:r>
          <a:endParaRPr lang="en-US" sz="1800" dirty="0"/>
        </a:p>
      </dgm:t>
    </dgm:pt>
    <dgm:pt modelId="{585AD09B-331B-41AD-B5EE-E17342A02BEF}" type="sibTrans" cxnId="{BB169551-6E37-4195-BC4C-3F10EF94DD0B}">
      <dgm:prSet/>
      <dgm:spPr/>
      <dgm:t>
        <a:bodyPr/>
        <a:lstStyle/>
        <a:p>
          <a:endParaRPr lang="en-US"/>
        </a:p>
      </dgm:t>
    </dgm:pt>
    <dgm:pt modelId="{62A3FDF6-2311-4D75-A053-EE272B5CBFDA}" type="parTrans" cxnId="{BB169551-6E37-4195-BC4C-3F10EF94DD0B}">
      <dgm:prSet/>
      <dgm:spPr/>
      <dgm:t>
        <a:bodyPr/>
        <a:lstStyle/>
        <a:p>
          <a:endParaRPr lang="en-US"/>
        </a:p>
      </dgm:t>
    </dgm:pt>
    <dgm:pt modelId="{0DF3066E-3B90-4D37-8D00-CC71AFDC942B}">
      <dgm:prSet custT="1"/>
      <dgm:spPr/>
      <dgm:t>
        <a:bodyPr/>
        <a:lstStyle/>
        <a:p>
          <a:pPr>
            <a:buFont typeface="Arial" panose="020B0604020202020204" pitchFamily="34" charset="0"/>
            <a:buChar char="•"/>
          </a:pPr>
          <a:r>
            <a:rPr lang="en-GB" sz="1800" dirty="0"/>
            <a:t>Proposed approach to consult and engage with communities and how feedback will be collected, analysed and acted</a:t>
          </a:r>
          <a:endParaRPr lang="en-US" sz="1800" dirty="0"/>
        </a:p>
      </dgm:t>
    </dgm:pt>
    <dgm:pt modelId="{775917C6-26C7-4662-AF1F-47DEDEADF4A1}" type="sibTrans" cxnId="{A821D4B9-4953-4EEB-8D19-AC1702DBF4A2}">
      <dgm:prSet/>
      <dgm:spPr/>
      <dgm:t>
        <a:bodyPr/>
        <a:lstStyle/>
        <a:p>
          <a:endParaRPr lang="en-US"/>
        </a:p>
      </dgm:t>
    </dgm:pt>
    <dgm:pt modelId="{8C8CED1B-0BAF-46A8-81E6-CF99F3A5441E}" type="parTrans" cxnId="{A821D4B9-4953-4EEB-8D19-AC1702DBF4A2}">
      <dgm:prSet/>
      <dgm:spPr/>
      <dgm:t>
        <a:bodyPr/>
        <a:lstStyle/>
        <a:p>
          <a:endParaRPr lang="en-US"/>
        </a:p>
      </dgm:t>
    </dgm:pt>
    <dgm:pt modelId="{9E2FF655-DFE3-4635-BBA0-F431A969856E}">
      <dgm:prSet custT="1"/>
      <dgm:spPr>
        <a:solidFill>
          <a:schemeClr val="tx2">
            <a:lumMod val="20000"/>
            <a:lumOff val="80000"/>
            <a:alpha val="90000"/>
          </a:schemeClr>
        </a:solidFill>
      </dgm:spPr>
      <dgm:t>
        <a:bodyPr/>
        <a:lstStyle/>
        <a:p>
          <a:pPr>
            <a:buFont typeface="Arial" panose="020B0604020202020204" pitchFamily="34" charset="0"/>
            <a:buNone/>
          </a:pPr>
          <a:r>
            <a:rPr lang="en-GB" sz="1800" dirty="0"/>
            <a:t>Define common technical and quality standards and benchmarks for all cluster partners. </a:t>
          </a:r>
          <a:r>
            <a:rPr lang="en-GB" sz="1800" b="1" u="none" dirty="0"/>
            <a:t>CHS to be adopted</a:t>
          </a:r>
          <a:endParaRPr lang="en-US" sz="1800" b="1" u="none" dirty="0"/>
        </a:p>
      </dgm:t>
    </dgm:pt>
    <dgm:pt modelId="{F4AE825F-DF6B-4799-B9F6-EED426AEC7C1}" type="sibTrans" cxnId="{5A0002CF-9FAF-44B5-8780-941A9EF8C6E8}">
      <dgm:prSet/>
      <dgm:spPr/>
      <dgm:t>
        <a:bodyPr/>
        <a:lstStyle/>
        <a:p>
          <a:endParaRPr lang="en-US"/>
        </a:p>
      </dgm:t>
    </dgm:pt>
    <dgm:pt modelId="{02947CD2-1A6B-488E-8606-CA96263DCCAC}" type="parTrans" cxnId="{5A0002CF-9FAF-44B5-8780-941A9EF8C6E8}">
      <dgm:prSet/>
      <dgm:spPr/>
      <dgm:t>
        <a:bodyPr/>
        <a:lstStyle/>
        <a:p>
          <a:endParaRPr lang="en-US"/>
        </a:p>
      </dgm:t>
    </dgm:pt>
    <dgm:pt modelId="{DA4635FC-19CC-7948-8D0B-B587571E03CC}" type="pres">
      <dgm:prSet presAssocID="{A2EEBB43-EACD-4C52-AAB4-F0CD9F11C3D0}" presName="Name0" presStyleCnt="0">
        <dgm:presLayoutVars>
          <dgm:dir/>
          <dgm:animLvl val="lvl"/>
          <dgm:resizeHandles val="exact"/>
        </dgm:presLayoutVars>
      </dgm:prSet>
      <dgm:spPr/>
    </dgm:pt>
    <dgm:pt modelId="{F4F03089-5F5B-E740-9BF9-C35AE8446D69}" type="pres">
      <dgm:prSet presAssocID="{2BC304EE-A1D0-4F2A-BB5E-DD08CD788548}" presName="boxAndChildren" presStyleCnt="0"/>
      <dgm:spPr/>
    </dgm:pt>
    <dgm:pt modelId="{A561AD2F-64B2-C34B-B9B7-A8B768543C9B}" type="pres">
      <dgm:prSet presAssocID="{2BC304EE-A1D0-4F2A-BB5E-DD08CD788548}" presName="parentTextBox" presStyleLbl="alignNode1" presStyleIdx="0" presStyleCnt="2" custScaleX="78302" custScaleY="101677"/>
      <dgm:spPr/>
    </dgm:pt>
    <dgm:pt modelId="{87867AC1-BB3A-1848-B172-548476CAD828}" type="pres">
      <dgm:prSet presAssocID="{2BC304EE-A1D0-4F2A-BB5E-DD08CD788548}" presName="descendantBox" presStyleLbl="bgAccFollowNode1" presStyleIdx="0" presStyleCnt="2" custScaleX="106013" custScaleY="160165"/>
      <dgm:spPr/>
    </dgm:pt>
    <dgm:pt modelId="{9441C92B-EB7D-664F-8AE2-4592783582C0}" type="pres">
      <dgm:prSet presAssocID="{F63CF5B8-5CAA-410C-98ED-01A6A084B755}" presName="sp" presStyleCnt="0"/>
      <dgm:spPr/>
    </dgm:pt>
    <dgm:pt modelId="{189C5172-7D3D-5E48-A602-CBF9D0BF1538}" type="pres">
      <dgm:prSet presAssocID="{B0CB016C-7D90-4256-96BD-F20B5E186E5F}" presName="arrowAndChildren" presStyleCnt="0"/>
      <dgm:spPr/>
    </dgm:pt>
    <dgm:pt modelId="{8BC04D97-7293-3142-977E-D47C21CE1C44}" type="pres">
      <dgm:prSet presAssocID="{B0CB016C-7D90-4256-96BD-F20B5E186E5F}" presName="parentTextArrow" presStyleLbl="node1" presStyleIdx="0" presStyleCnt="0"/>
      <dgm:spPr/>
    </dgm:pt>
    <dgm:pt modelId="{447D6B3E-BBB7-6344-8689-6C76B83DE62B}" type="pres">
      <dgm:prSet presAssocID="{B0CB016C-7D90-4256-96BD-F20B5E186E5F}" presName="arrow" presStyleLbl="alignNode1" presStyleIdx="1" presStyleCnt="2" custScaleX="81812" custScaleY="70743" custLinFactNeighborY="-11425"/>
      <dgm:spPr/>
    </dgm:pt>
    <dgm:pt modelId="{36C4D47D-9170-8B41-A08D-C98E165121D9}" type="pres">
      <dgm:prSet presAssocID="{B0CB016C-7D90-4256-96BD-F20B5E186E5F}" presName="descendantArrow" presStyleLbl="bgAccFollowNode1" presStyleIdx="1" presStyleCnt="2" custScaleX="105949" custScaleY="148732" custLinFactNeighborX="2340" custLinFactNeighborY="-4192"/>
      <dgm:spPr/>
    </dgm:pt>
  </dgm:ptLst>
  <dgm:cxnLst>
    <dgm:cxn modelId="{8EF01902-DD00-1245-A60C-015A8226B423}" type="presOf" srcId="{6D0CF337-D4FB-4088-811D-E5CFBD5FA27D}" destId="{87867AC1-BB3A-1848-B172-548476CAD828}" srcOrd="0" destOrd="0" presId="urn:microsoft.com/office/officeart/2016/7/layout/VerticalDownArrowProcess"/>
    <dgm:cxn modelId="{7EECAE13-5E57-3A48-BA6A-9B7B761E0213}" type="presOf" srcId="{8BC52F67-215A-45AB-9B22-50566FA98916}" destId="{36C4D47D-9170-8B41-A08D-C98E165121D9}" srcOrd="0" destOrd="3" presId="urn:microsoft.com/office/officeart/2016/7/layout/VerticalDownArrowProcess"/>
    <dgm:cxn modelId="{A6256F18-2163-F440-BEA3-6D91B37E482A}" type="presOf" srcId="{2F8FA8E0-8AEC-4DC4-8B06-114F21336E82}" destId="{36C4D47D-9170-8B41-A08D-C98E165121D9}" srcOrd="0" destOrd="0" presId="urn:microsoft.com/office/officeart/2016/7/layout/VerticalDownArrowProcess"/>
    <dgm:cxn modelId="{6C25801B-7BC1-4B59-B591-74A3A5963410}" srcId="{A2EEBB43-EACD-4C52-AAB4-F0CD9F11C3D0}" destId="{B0CB016C-7D90-4256-96BD-F20B5E186E5F}" srcOrd="0" destOrd="0" parTransId="{F4DF27C2-E872-4BDF-9F21-595061D6A2F8}" sibTransId="{F63CF5B8-5CAA-410C-98ED-01A6A084B755}"/>
    <dgm:cxn modelId="{DC233220-2E28-D848-9B4F-143A8F0ABBCC}" type="presOf" srcId="{0DF3066E-3B90-4D37-8D00-CC71AFDC942B}" destId="{87867AC1-BB3A-1848-B172-548476CAD828}" srcOrd="0" destOrd="3" presId="urn:microsoft.com/office/officeart/2016/7/layout/VerticalDownArrowProcess"/>
    <dgm:cxn modelId="{4CB2AA2B-0E96-48A2-9D76-EFEEC9DE256B}" srcId="{B0CB016C-7D90-4256-96BD-F20B5E186E5F}" destId="{566BD47B-FAB7-4796-B03D-D33F69E442DC}" srcOrd="4" destOrd="0" parTransId="{6DD26394-0BC6-4C07-8CDE-B87827491A39}" sibTransId="{61E8DC3B-41CD-4D41-9BAB-CA80800C6D10}"/>
    <dgm:cxn modelId="{FDA76A62-8DCC-4A10-9B70-496B8247FBE4}" srcId="{B0CB016C-7D90-4256-96BD-F20B5E186E5F}" destId="{8BC52F67-215A-45AB-9B22-50566FA98916}" srcOrd="3" destOrd="0" parTransId="{CC8D97D9-7DD2-41D0-A458-1791F8E3A810}" sibTransId="{F46CD04E-120B-41CB-AE20-CAD6E9D46483}"/>
    <dgm:cxn modelId="{8FA6A862-D763-40EF-BB21-D0EEE91646D6}" srcId="{B0CB016C-7D90-4256-96BD-F20B5E186E5F}" destId="{2F8FA8E0-8AEC-4DC4-8B06-114F21336E82}" srcOrd="0" destOrd="0" parTransId="{D56B4B0C-F65B-4946-8661-3F64CF18E8D7}" sibTransId="{A6294F97-89C7-4CEA-8B0B-F47322A46591}"/>
    <dgm:cxn modelId="{1E46B264-71B8-E34A-BB8A-C1EBA77E5E06}" type="presOf" srcId="{2B1B2EFC-B624-4928-92AD-ABD2A9B11378}" destId="{36C4D47D-9170-8B41-A08D-C98E165121D9}" srcOrd="0" destOrd="2" presId="urn:microsoft.com/office/officeart/2016/7/layout/VerticalDownArrowProcess"/>
    <dgm:cxn modelId="{0F1BD564-91FF-A841-B572-29B80C60526C}" type="presOf" srcId="{9E2FF655-DFE3-4635-BBA0-F431A969856E}" destId="{36C4D47D-9170-8B41-A08D-C98E165121D9}" srcOrd="0" destOrd="1" presId="urn:microsoft.com/office/officeart/2016/7/layout/VerticalDownArrowProcess"/>
    <dgm:cxn modelId="{DF469145-9558-0842-99E6-AAAD495F3D4A}" type="presOf" srcId="{566BD47B-FAB7-4796-B03D-D33F69E442DC}" destId="{36C4D47D-9170-8B41-A08D-C98E165121D9}" srcOrd="0" destOrd="4" presId="urn:microsoft.com/office/officeart/2016/7/layout/VerticalDownArrowProcess"/>
    <dgm:cxn modelId="{6723B266-0471-438A-B53D-F761560BB915}" srcId="{A2EEBB43-EACD-4C52-AAB4-F0CD9F11C3D0}" destId="{2BC304EE-A1D0-4F2A-BB5E-DD08CD788548}" srcOrd="1" destOrd="0" parTransId="{91E9ACB2-B274-47AE-BD56-F12B3FACD2F1}" sibTransId="{389EBF78-6E1C-4FA6-961E-CABC2B755964}"/>
    <dgm:cxn modelId="{BF66724C-9158-4B85-BF9E-5D293441AD9A}" srcId="{2BC304EE-A1D0-4F2A-BB5E-DD08CD788548}" destId="{6D0CF337-D4FB-4088-811D-E5CFBD5FA27D}" srcOrd="0" destOrd="0" parTransId="{AEAAD979-968D-495C-BCAC-F28FD2AD19F2}" sibTransId="{F891E6FD-89DF-4753-A262-C70639548003}"/>
    <dgm:cxn modelId="{6F12FA6C-A147-FF48-8C52-45B1DD1A672E}" type="presOf" srcId="{2BC304EE-A1D0-4F2A-BB5E-DD08CD788548}" destId="{A561AD2F-64B2-C34B-B9B7-A8B768543C9B}" srcOrd="0" destOrd="0" presId="urn:microsoft.com/office/officeart/2016/7/layout/VerticalDownArrowProcess"/>
    <dgm:cxn modelId="{BB169551-6E37-4195-BC4C-3F10EF94DD0B}" srcId="{2BC304EE-A1D0-4F2A-BB5E-DD08CD788548}" destId="{E65FD1A8-E7B6-47B9-AD6E-958FBA6B0F3F}" srcOrd="2" destOrd="0" parTransId="{62A3FDF6-2311-4D75-A053-EE272B5CBFDA}" sibTransId="{585AD09B-331B-41AD-B5EE-E17342A02BEF}"/>
    <dgm:cxn modelId="{29FBAE7E-C7CF-E34E-93BF-68571031AF97}" type="presOf" srcId="{B0CB016C-7D90-4256-96BD-F20B5E186E5F}" destId="{8BC04D97-7293-3142-977E-D47C21CE1C44}" srcOrd="0" destOrd="0" presId="urn:microsoft.com/office/officeart/2016/7/layout/VerticalDownArrowProcess"/>
    <dgm:cxn modelId="{580D8886-92A6-5F44-AC74-F4B61F646CC8}" type="presOf" srcId="{B0CB016C-7D90-4256-96BD-F20B5E186E5F}" destId="{447D6B3E-BBB7-6344-8689-6C76B83DE62B}" srcOrd="1" destOrd="0" presId="urn:microsoft.com/office/officeart/2016/7/layout/VerticalDownArrowProcess"/>
    <dgm:cxn modelId="{F655BB87-4201-424E-AD01-48DB53770D42}" srcId="{B0CB016C-7D90-4256-96BD-F20B5E186E5F}" destId="{2B1B2EFC-B624-4928-92AD-ABD2A9B11378}" srcOrd="2" destOrd="0" parTransId="{E2774E6A-5939-4EA1-98E5-A906809B6583}" sibTransId="{90BA3E5B-4B40-41F2-A7BE-16F799EED4EF}"/>
    <dgm:cxn modelId="{FEEF479D-99F1-E140-B503-F0C65A09C21A}" type="presOf" srcId="{E65FD1A8-E7B6-47B9-AD6E-958FBA6B0F3F}" destId="{87867AC1-BB3A-1848-B172-548476CAD828}" srcOrd="0" destOrd="2" presId="urn:microsoft.com/office/officeart/2016/7/layout/VerticalDownArrowProcess"/>
    <dgm:cxn modelId="{9DF8CEB3-C9B6-514E-B635-28194E42BC73}" type="presOf" srcId="{C17B7D79-DB38-4B9D-830F-07331D883FF0}" destId="{87867AC1-BB3A-1848-B172-548476CAD828}" srcOrd="0" destOrd="1" presId="urn:microsoft.com/office/officeart/2016/7/layout/VerticalDownArrowProcess"/>
    <dgm:cxn modelId="{A821D4B9-4953-4EEB-8D19-AC1702DBF4A2}" srcId="{2BC304EE-A1D0-4F2A-BB5E-DD08CD788548}" destId="{0DF3066E-3B90-4D37-8D00-CC71AFDC942B}" srcOrd="3" destOrd="0" parTransId="{8C8CED1B-0BAF-46A8-81E6-CF99F3A5441E}" sibTransId="{775917C6-26C7-4662-AF1F-47DEDEADF4A1}"/>
    <dgm:cxn modelId="{4D5C49CC-6DC9-B744-9329-163EE2A7426B}" type="presOf" srcId="{A2EEBB43-EACD-4C52-AAB4-F0CD9F11C3D0}" destId="{DA4635FC-19CC-7948-8D0B-B587571E03CC}" srcOrd="0" destOrd="0" presId="urn:microsoft.com/office/officeart/2016/7/layout/VerticalDownArrowProcess"/>
    <dgm:cxn modelId="{5A0002CF-9FAF-44B5-8780-941A9EF8C6E8}" srcId="{B0CB016C-7D90-4256-96BD-F20B5E186E5F}" destId="{9E2FF655-DFE3-4635-BBA0-F431A969856E}" srcOrd="1" destOrd="0" parTransId="{02947CD2-1A6B-488E-8606-CA96263DCCAC}" sibTransId="{F4AE825F-DF6B-4799-B9F6-EED426AEC7C1}"/>
    <dgm:cxn modelId="{856098EB-A1A9-4F28-B68D-1CA297C43D7F}" srcId="{2BC304EE-A1D0-4F2A-BB5E-DD08CD788548}" destId="{C17B7D79-DB38-4B9D-830F-07331D883FF0}" srcOrd="1" destOrd="0" parTransId="{FE53A238-A305-4AE7-A596-0C1491CE4919}" sibTransId="{B7A8A602-3EA8-4E99-BB06-79A454115C78}"/>
    <dgm:cxn modelId="{475DD5B6-87F8-8349-9977-57F592AD1759}" type="presParOf" srcId="{DA4635FC-19CC-7948-8D0B-B587571E03CC}" destId="{F4F03089-5F5B-E740-9BF9-C35AE8446D69}" srcOrd="0" destOrd="0" presId="urn:microsoft.com/office/officeart/2016/7/layout/VerticalDownArrowProcess"/>
    <dgm:cxn modelId="{E5DF637E-3DC2-DE4E-B5A7-DC5153DBFBC5}" type="presParOf" srcId="{F4F03089-5F5B-E740-9BF9-C35AE8446D69}" destId="{A561AD2F-64B2-C34B-B9B7-A8B768543C9B}" srcOrd="0" destOrd="0" presId="urn:microsoft.com/office/officeart/2016/7/layout/VerticalDownArrowProcess"/>
    <dgm:cxn modelId="{34E64C0A-1AB3-324A-903C-3E91C3E53088}" type="presParOf" srcId="{F4F03089-5F5B-E740-9BF9-C35AE8446D69}" destId="{87867AC1-BB3A-1848-B172-548476CAD828}" srcOrd="1" destOrd="0" presId="urn:microsoft.com/office/officeart/2016/7/layout/VerticalDownArrowProcess"/>
    <dgm:cxn modelId="{97A1C38E-3449-7B45-BF69-B78F70A730ED}" type="presParOf" srcId="{DA4635FC-19CC-7948-8D0B-B587571E03CC}" destId="{9441C92B-EB7D-664F-8AE2-4592783582C0}" srcOrd="1" destOrd="0" presId="urn:microsoft.com/office/officeart/2016/7/layout/VerticalDownArrowProcess"/>
    <dgm:cxn modelId="{E8BA675B-B899-9C41-A094-3CB3BD247773}" type="presParOf" srcId="{DA4635FC-19CC-7948-8D0B-B587571E03CC}" destId="{189C5172-7D3D-5E48-A602-CBF9D0BF1538}" srcOrd="2" destOrd="0" presId="urn:microsoft.com/office/officeart/2016/7/layout/VerticalDownArrowProcess"/>
    <dgm:cxn modelId="{27EB1A76-5B3A-CF4F-A3D7-F5A57A711F55}" type="presParOf" srcId="{189C5172-7D3D-5E48-A602-CBF9D0BF1538}" destId="{8BC04D97-7293-3142-977E-D47C21CE1C44}" srcOrd="0" destOrd="0" presId="urn:microsoft.com/office/officeart/2016/7/layout/VerticalDownArrowProcess"/>
    <dgm:cxn modelId="{739E30BC-BD06-8E4F-8736-04F025961130}" type="presParOf" srcId="{189C5172-7D3D-5E48-A602-CBF9D0BF1538}" destId="{447D6B3E-BBB7-6344-8689-6C76B83DE62B}" srcOrd="1" destOrd="0" presId="urn:microsoft.com/office/officeart/2016/7/layout/VerticalDownArrowProcess"/>
    <dgm:cxn modelId="{9218CD77-EE06-2545-AA51-6339FF8F10B8}" type="presParOf" srcId="{189C5172-7D3D-5E48-A602-CBF9D0BF1538}" destId="{36C4D47D-9170-8B41-A08D-C98E165121D9}"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3A7A8E-E381-47E5-BD73-949EEA3E980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B01C136-F5E0-4E37-813A-1FCF554F9C7E}">
      <dgm:prSet/>
      <dgm:spPr>
        <a:solidFill>
          <a:schemeClr val="accent1"/>
        </a:solidFill>
      </dgm:spPr>
      <dgm:t>
        <a:bodyPr/>
        <a:lstStyle/>
        <a:p>
          <a:pPr>
            <a:defRPr b="1"/>
          </a:pPr>
          <a:r>
            <a:rPr lang="en-GB" dirty="0"/>
            <a:t>Harmonising approaches among cluster partners and defining common key messages can reduce the risk of rumours, dissatisfaction, and misinformation and build trust with communities.</a:t>
          </a:r>
          <a:endParaRPr lang="en-US" dirty="0"/>
        </a:p>
      </dgm:t>
    </dgm:pt>
    <dgm:pt modelId="{F88F5A8A-ABC6-4BD5-AA0D-4652A7F928EC}" type="parTrans" cxnId="{EB35632B-D581-4BC3-A720-ABB7623B4EF9}">
      <dgm:prSet/>
      <dgm:spPr/>
      <dgm:t>
        <a:bodyPr/>
        <a:lstStyle/>
        <a:p>
          <a:endParaRPr lang="en-US"/>
        </a:p>
      </dgm:t>
    </dgm:pt>
    <dgm:pt modelId="{AC777CC4-BDBE-4D68-BABC-3B5A04AAB95B}" type="sibTrans" cxnId="{EB35632B-D581-4BC3-A720-ABB7623B4EF9}">
      <dgm:prSet/>
      <dgm:spPr/>
      <dgm:t>
        <a:bodyPr/>
        <a:lstStyle/>
        <a:p>
          <a:endParaRPr lang="en-US"/>
        </a:p>
      </dgm:t>
    </dgm:pt>
    <dgm:pt modelId="{2FA54E0C-15C6-41D2-AB16-AE9801DABEA6}">
      <dgm:prSet/>
      <dgm:spPr/>
      <dgm:t>
        <a:bodyPr/>
        <a:lstStyle/>
        <a:p>
          <a:pPr>
            <a:defRPr b="1"/>
          </a:pPr>
          <a:r>
            <a:rPr lang="en-GB"/>
            <a:t>At a minimum, communities should be informed about:</a:t>
          </a:r>
          <a:endParaRPr lang="en-US"/>
        </a:p>
      </dgm:t>
    </dgm:pt>
    <dgm:pt modelId="{1A9B29C2-6CCA-4107-B98A-2EB735F09C17}" type="parTrans" cxnId="{14BA04C6-4214-415C-AC64-84DD4872428F}">
      <dgm:prSet/>
      <dgm:spPr/>
      <dgm:t>
        <a:bodyPr/>
        <a:lstStyle/>
        <a:p>
          <a:endParaRPr lang="en-US"/>
        </a:p>
      </dgm:t>
    </dgm:pt>
    <dgm:pt modelId="{A7F2A17D-3B05-4D7F-8C50-40EFD5A040CD}" type="sibTrans" cxnId="{14BA04C6-4214-415C-AC64-84DD4872428F}">
      <dgm:prSet/>
      <dgm:spPr/>
      <dgm:t>
        <a:bodyPr/>
        <a:lstStyle/>
        <a:p>
          <a:endParaRPr lang="en-US"/>
        </a:p>
      </dgm:t>
    </dgm:pt>
    <dgm:pt modelId="{E94FCA2E-8958-44B9-BF1A-9607FF3E1EA8}">
      <dgm:prSet custT="1"/>
      <dgm:spPr>
        <a:ln w="76200"/>
      </dgm:spPr>
      <dgm:t>
        <a:bodyPr/>
        <a:lstStyle/>
        <a:p>
          <a:r>
            <a:rPr lang="en-GB" sz="1800" dirty="0"/>
            <a:t>Overall response goals and priorities</a:t>
          </a:r>
          <a:endParaRPr lang="en-US" sz="1800" dirty="0"/>
        </a:p>
      </dgm:t>
    </dgm:pt>
    <dgm:pt modelId="{6BB4C51E-5A21-4311-AF49-AA6C9590F2E7}" type="parTrans" cxnId="{BEC2065D-FA76-486B-AB75-9C58C35FFF66}">
      <dgm:prSet/>
      <dgm:spPr/>
      <dgm:t>
        <a:bodyPr/>
        <a:lstStyle/>
        <a:p>
          <a:endParaRPr lang="en-US"/>
        </a:p>
      </dgm:t>
    </dgm:pt>
    <dgm:pt modelId="{66703B80-D83C-48CE-94AD-08D0F39CA5FF}" type="sibTrans" cxnId="{BEC2065D-FA76-486B-AB75-9C58C35FFF66}">
      <dgm:prSet/>
      <dgm:spPr/>
      <dgm:t>
        <a:bodyPr/>
        <a:lstStyle/>
        <a:p>
          <a:endParaRPr lang="en-US"/>
        </a:p>
      </dgm:t>
    </dgm:pt>
    <dgm:pt modelId="{51E9EE10-2344-4C7A-80B6-EEB33098E20E}">
      <dgm:prSet custT="1"/>
      <dgm:spPr>
        <a:ln w="76200"/>
      </dgm:spPr>
      <dgm:t>
        <a:bodyPr/>
        <a:lstStyle/>
        <a:p>
          <a:r>
            <a:rPr lang="en-GB" sz="1800" dirty="0"/>
            <a:t>Specific program/project goals and objectives</a:t>
          </a:r>
          <a:endParaRPr lang="en-US" sz="1800" dirty="0"/>
        </a:p>
      </dgm:t>
    </dgm:pt>
    <dgm:pt modelId="{AB18863E-D59C-4245-8F20-7DAB6CBF3280}" type="parTrans" cxnId="{CB79E0E5-BD37-4FC3-801F-D2880F41C806}">
      <dgm:prSet/>
      <dgm:spPr/>
      <dgm:t>
        <a:bodyPr/>
        <a:lstStyle/>
        <a:p>
          <a:endParaRPr lang="en-US"/>
        </a:p>
      </dgm:t>
    </dgm:pt>
    <dgm:pt modelId="{3AEB4A66-99DA-43BE-8B43-F54ACE280C6E}" type="sibTrans" cxnId="{CB79E0E5-BD37-4FC3-801F-D2880F41C806}">
      <dgm:prSet/>
      <dgm:spPr/>
      <dgm:t>
        <a:bodyPr/>
        <a:lstStyle/>
        <a:p>
          <a:endParaRPr lang="en-US"/>
        </a:p>
      </dgm:t>
    </dgm:pt>
    <dgm:pt modelId="{BC70C220-0D70-4F40-919B-67DC806A6D7C}">
      <dgm:prSet custT="1"/>
      <dgm:spPr>
        <a:ln w="76200"/>
      </dgm:spPr>
      <dgm:t>
        <a:bodyPr/>
        <a:lstStyle/>
        <a:p>
          <a:r>
            <a:rPr lang="en-GB" sz="1800" dirty="0"/>
            <a:t>Planned activities and deliverables, including start and end dates</a:t>
          </a:r>
          <a:endParaRPr lang="en-US" sz="1800" dirty="0"/>
        </a:p>
      </dgm:t>
    </dgm:pt>
    <dgm:pt modelId="{0DCAE8FF-5151-4D58-959C-3AAC9DC88441}" type="parTrans" cxnId="{B04B05FA-7E0E-4A49-A93A-2F249830892A}">
      <dgm:prSet/>
      <dgm:spPr/>
      <dgm:t>
        <a:bodyPr/>
        <a:lstStyle/>
        <a:p>
          <a:endParaRPr lang="en-US"/>
        </a:p>
      </dgm:t>
    </dgm:pt>
    <dgm:pt modelId="{5079C409-69ED-49C6-8644-3F97792BD362}" type="sibTrans" cxnId="{B04B05FA-7E0E-4A49-A93A-2F249830892A}">
      <dgm:prSet/>
      <dgm:spPr/>
      <dgm:t>
        <a:bodyPr/>
        <a:lstStyle/>
        <a:p>
          <a:endParaRPr lang="en-US"/>
        </a:p>
      </dgm:t>
    </dgm:pt>
    <dgm:pt modelId="{6F8A20AF-3ADD-4C47-B252-5AD9A9EB8A97}">
      <dgm:prSet custT="1"/>
      <dgm:spPr>
        <a:ln w="76200"/>
      </dgm:spPr>
      <dgm:t>
        <a:bodyPr/>
        <a:lstStyle/>
        <a:p>
          <a:r>
            <a:rPr lang="en-GB" sz="1800" dirty="0"/>
            <a:t>Project budgets (with consideration of sensitive data)</a:t>
          </a:r>
          <a:endParaRPr lang="en-US" sz="1800" dirty="0"/>
        </a:p>
      </dgm:t>
    </dgm:pt>
    <dgm:pt modelId="{70395C89-5DB0-46AC-BAB9-ED69A2CF725B}" type="parTrans" cxnId="{85252FDD-CA2F-4076-BB0B-4126C803EBE9}">
      <dgm:prSet/>
      <dgm:spPr/>
      <dgm:t>
        <a:bodyPr/>
        <a:lstStyle/>
        <a:p>
          <a:endParaRPr lang="en-US"/>
        </a:p>
      </dgm:t>
    </dgm:pt>
    <dgm:pt modelId="{620A3764-33F4-4A7E-9A38-C2820FBB00AB}" type="sibTrans" cxnId="{85252FDD-CA2F-4076-BB0B-4126C803EBE9}">
      <dgm:prSet/>
      <dgm:spPr/>
      <dgm:t>
        <a:bodyPr/>
        <a:lstStyle/>
        <a:p>
          <a:endParaRPr lang="en-US"/>
        </a:p>
      </dgm:t>
    </dgm:pt>
    <dgm:pt modelId="{6D20082B-82A5-4243-8DFB-2B628F2F661D}">
      <dgm:prSet custT="1"/>
      <dgm:spPr>
        <a:ln w="76200"/>
      </dgm:spPr>
      <dgm:t>
        <a:bodyPr/>
        <a:lstStyle/>
        <a:p>
          <a:r>
            <a:rPr lang="en-GB" sz="1800" dirty="0"/>
            <a:t>Criteria used for selecting communities and participants</a:t>
          </a:r>
          <a:endParaRPr lang="en-US" sz="1800" dirty="0"/>
        </a:p>
      </dgm:t>
    </dgm:pt>
    <dgm:pt modelId="{934708A9-317B-4BEA-A40D-56D2C6921A8A}" type="parTrans" cxnId="{AA87B6DC-F53F-4A68-A778-25D36DF521BD}">
      <dgm:prSet/>
      <dgm:spPr/>
      <dgm:t>
        <a:bodyPr/>
        <a:lstStyle/>
        <a:p>
          <a:endParaRPr lang="en-US"/>
        </a:p>
      </dgm:t>
    </dgm:pt>
    <dgm:pt modelId="{ACBFDD76-4D2E-44C7-8D65-CC5181DFB9DF}" type="sibTrans" cxnId="{AA87B6DC-F53F-4A68-A778-25D36DF521BD}">
      <dgm:prSet/>
      <dgm:spPr/>
      <dgm:t>
        <a:bodyPr/>
        <a:lstStyle/>
        <a:p>
          <a:endParaRPr lang="en-US"/>
        </a:p>
      </dgm:t>
    </dgm:pt>
    <dgm:pt modelId="{174BCEB5-0752-4188-82E6-FE293F778F4C}">
      <dgm:prSet custT="1"/>
      <dgm:spPr>
        <a:ln w="76200"/>
      </dgm:spPr>
      <dgm:t>
        <a:bodyPr/>
        <a:lstStyle/>
        <a:p>
          <a:r>
            <a:rPr lang="en-GB" sz="1800" dirty="0"/>
            <a:t>Organisational details about who are involved in project implementation and specific geographic locations of operations</a:t>
          </a:r>
          <a:endParaRPr lang="en-US" sz="1800" dirty="0"/>
        </a:p>
      </dgm:t>
    </dgm:pt>
    <dgm:pt modelId="{EB6F89C9-379C-4DDC-BE39-88D310EB6C3A}" type="parTrans" cxnId="{A4D2EF21-1DD7-45B1-878F-DF8B2F7F60B8}">
      <dgm:prSet/>
      <dgm:spPr/>
      <dgm:t>
        <a:bodyPr/>
        <a:lstStyle/>
        <a:p>
          <a:endParaRPr lang="en-US"/>
        </a:p>
      </dgm:t>
    </dgm:pt>
    <dgm:pt modelId="{72CFED1F-F562-47AD-AA23-84D85C285E24}" type="sibTrans" cxnId="{A4D2EF21-1DD7-45B1-878F-DF8B2F7F60B8}">
      <dgm:prSet/>
      <dgm:spPr/>
      <dgm:t>
        <a:bodyPr/>
        <a:lstStyle/>
        <a:p>
          <a:endParaRPr lang="en-US"/>
        </a:p>
      </dgm:t>
    </dgm:pt>
    <dgm:pt modelId="{1FD79342-8DB6-43F3-8654-8F068DB5C940}">
      <dgm:prSet custT="1"/>
      <dgm:spPr>
        <a:ln w="76200"/>
      </dgm:spPr>
      <dgm:t>
        <a:bodyPr/>
        <a:lstStyle/>
        <a:p>
          <a:r>
            <a:rPr lang="en-GB" sz="1800" dirty="0"/>
            <a:t>Contact details, including how people can identify aid providers and provide feedback </a:t>
          </a:r>
          <a:endParaRPr lang="en-US" sz="1800" dirty="0"/>
        </a:p>
      </dgm:t>
    </dgm:pt>
    <dgm:pt modelId="{DD9B02D3-ECF1-4332-B743-2E62AC6FFC29}" type="parTrans" cxnId="{D19C7AB7-1E52-4C16-9F75-405C258918D9}">
      <dgm:prSet/>
      <dgm:spPr/>
      <dgm:t>
        <a:bodyPr/>
        <a:lstStyle/>
        <a:p>
          <a:endParaRPr lang="en-US"/>
        </a:p>
      </dgm:t>
    </dgm:pt>
    <dgm:pt modelId="{89EB4188-3A6D-410D-9DBF-C6B3B171F859}" type="sibTrans" cxnId="{D19C7AB7-1E52-4C16-9F75-405C258918D9}">
      <dgm:prSet/>
      <dgm:spPr/>
      <dgm:t>
        <a:bodyPr/>
        <a:lstStyle/>
        <a:p>
          <a:endParaRPr lang="en-US"/>
        </a:p>
      </dgm:t>
    </dgm:pt>
    <dgm:pt modelId="{50806D03-535B-4E78-883B-38AA64E87C3C}">
      <dgm:prSet custT="1"/>
      <dgm:spPr>
        <a:ln w="76200"/>
      </dgm:spPr>
      <dgm:t>
        <a:bodyPr/>
        <a:lstStyle/>
        <a:p>
          <a:r>
            <a:rPr lang="en-GB" sz="1800" dirty="0"/>
            <a:t>Community members’ right to provide feedback and make complaints</a:t>
          </a:r>
          <a:endParaRPr lang="en-US" sz="1800" dirty="0"/>
        </a:p>
      </dgm:t>
    </dgm:pt>
    <dgm:pt modelId="{F17009B5-70FB-44BC-8DA3-1248D39D85DC}" type="parTrans" cxnId="{1AA2E9D2-1EEF-414C-9B48-0C254526F63F}">
      <dgm:prSet/>
      <dgm:spPr/>
      <dgm:t>
        <a:bodyPr/>
        <a:lstStyle/>
        <a:p>
          <a:endParaRPr lang="en-US"/>
        </a:p>
      </dgm:t>
    </dgm:pt>
    <dgm:pt modelId="{2AA962E5-B054-4196-B380-A846E18936F8}" type="sibTrans" cxnId="{1AA2E9D2-1EEF-414C-9B48-0C254526F63F}">
      <dgm:prSet/>
      <dgm:spPr/>
      <dgm:t>
        <a:bodyPr/>
        <a:lstStyle/>
        <a:p>
          <a:endParaRPr lang="en-US"/>
        </a:p>
      </dgm:t>
    </dgm:pt>
    <dgm:pt modelId="{1CC11C0D-5EB7-E044-877C-394369792A92}" type="pres">
      <dgm:prSet presAssocID="{373A7A8E-E381-47E5-BD73-949EEA3E980C}" presName="linear" presStyleCnt="0">
        <dgm:presLayoutVars>
          <dgm:animLvl val="lvl"/>
          <dgm:resizeHandles val="exact"/>
        </dgm:presLayoutVars>
      </dgm:prSet>
      <dgm:spPr/>
    </dgm:pt>
    <dgm:pt modelId="{15A885E0-5368-084E-AE87-AF7603CB1199}" type="pres">
      <dgm:prSet presAssocID="{EB01C136-F5E0-4E37-813A-1FCF554F9C7E}" presName="parentText" presStyleLbl="node1" presStyleIdx="0" presStyleCnt="2">
        <dgm:presLayoutVars>
          <dgm:chMax val="0"/>
          <dgm:bulletEnabled val="1"/>
        </dgm:presLayoutVars>
      </dgm:prSet>
      <dgm:spPr/>
    </dgm:pt>
    <dgm:pt modelId="{5F8382A9-5040-764B-A8E5-13186C5868CF}" type="pres">
      <dgm:prSet presAssocID="{AC777CC4-BDBE-4D68-BABC-3B5A04AAB95B}" presName="spacer" presStyleCnt="0"/>
      <dgm:spPr/>
    </dgm:pt>
    <dgm:pt modelId="{C72A73A5-7CA0-2A40-8F9D-D6D4BEC720D9}" type="pres">
      <dgm:prSet presAssocID="{2FA54E0C-15C6-41D2-AB16-AE9801DABEA6}" presName="parentText" presStyleLbl="node1" presStyleIdx="1" presStyleCnt="2" custScaleY="39914">
        <dgm:presLayoutVars>
          <dgm:chMax val="0"/>
          <dgm:bulletEnabled val="1"/>
        </dgm:presLayoutVars>
      </dgm:prSet>
      <dgm:spPr/>
    </dgm:pt>
    <dgm:pt modelId="{7F099668-D3BB-5A4D-A25F-C7ADB8FAC531}" type="pres">
      <dgm:prSet presAssocID="{2FA54E0C-15C6-41D2-AB16-AE9801DABEA6}" presName="childText" presStyleLbl="revTx" presStyleIdx="0" presStyleCnt="1" custScaleY="117498">
        <dgm:presLayoutVars>
          <dgm:bulletEnabled val="1"/>
        </dgm:presLayoutVars>
      </dgm:prSet>
      <dgm:spPr/>
    </dgm:pt>
  </dgm:ptLst>
  <dgm:cxnLst>
    <dgm:cxn modelId="{0D09EB00-A129-094A-B0CE-3D26256D5B0E}" type="presOf" srcId="{EB01C136-F5E0-4E37-813A-1FCF554F9C7E}" destId="{15A885E0-5368-084E-AE87-AF7603CB1199}" srcOrd="0" destOrd="0" presId="urn:microsoft.com/office/officeart/2005/8/layout/vList2"/>
    <dgm:cxn modelId="{3CE60F1D-3C86-F44A-A73C-17859E4C6A76}" type="presOf" srcId="{1FD79342-8DB6-43F3-8654-8F068DB5C940}" destId="{7F099668-D3BB-5A4D-A25F-C7ADB8FAC531}" srcOrd="0" destOrd="6" presId="urn:microsoft.com/office/officeart/2005/8/layout/vList2"/>
    <dgm:cxn modelId="{A4D2EF21-1DD7-45B1-878F-DF8B2F7F60B8}" srcId="{2FA54E0C-15C6-41D2-AB16-AE9801DABEA6}" destId="{174BCEB5-0752-4188-82E6-FE293F778F4C}" srcOrd="5" destOrd="0" parTransId="{EB6F89C9-379C-4DDC-BE39-88D310EB6C3A}" sibTransId="{72CFED1F-F562-47AD-AA23-84D85C285E24}"/>
    <dgm:cxn modelId="{EB35632B-D581-4BC3-A720-ABB7623B4EF9}" srcId="{373A7A8E-E381-47E5-BD73-949EEA3E980C}" destId="{EB01C136-F5E0-4E37-813A-1FCF554F9C7E}" srcOrd="0" destOrd="0" parTransId="{F88F5A8A-ABC6-4BD5-AA0D-4652A7F928EC}" sibTransId="{AC777CC4-BDBE-4D68-BABC-3B5A04AAB95B}"/>
    <dgm:cxn modelId="{CC2D6D2D-2AE0-9F46-B4FB-98DE2038A849}" type="presOf" srcId="{51E9EE10-2344-4C7A-80B6-EEB33098E20E}" destId="{7F099668-D3BB-5A4D-A25F-C7ADB8FAC531}" srcOrd="0" destOrd="1" presId="urn:microsoft.com/office/officeart/2005/8/layout/vList2"/>
    <dgm:cxn modelId="{BEC2065D-FA76-486B-AB75-9C58C35FFF66}" srcId="{2FA54E0C-15C6-41D2-AB16-AE9801DABEA6}" destId="{E94FCA2E-8958-44B9-BF1A-9607FF3E1EA8}" srcOrd="0" destOrd="0" parTransId="{6BB4C51E-5A21-4311-AF49-AA6C9590F2E7}" sibTransId="{66703B80-D83C-48CE-94AD-08D0F39CA5FF}"/>
    <dgm:cxn modelId="{A4400445-5935-7C4D-94B6-36392CF9C4E2}" type="presOf" srcId="{BC70C220-0D70-4F40-919B-67DC806A6D7C}" destId="{7F099668-D3BB-5A4D-A25F-C7ADB8FAC531}" srcOrd="0" destOrd="2" presId="urn:microsoft.com/office/officeart/2005/8/layout/vList2"/>
    <dgm:cxn modelId="{A73DFF50-E542-754C-86F8-934EE6C82D3A}" type="presOf" srcId="{E94FCA2E-8958-44B9-BF1A-9607FF3E1EA8}" destId="{7F099668-D3BB-5A4D-A25F-C7ADB8FAC531}" srcOrd="0" destOrd="0" presId="urn:microsoft.com/office/officeart/2005/8/layout/vList2"/>
    <dgm:cxn modelId="{72F10272-51F9-EE44-BC9E-FAF06F730A8D}" type="presOf" srcId="{373A7A8E-E381-47E5-BD73-949EEA3E980C}" destId="{1CC11C0D-5EB7-E044-877C-394369792A92}" srcOrd="0" destOrd="0" presId="urn:microsoft.com/office/officeart/2005/8/layout/vList2"/>
    <dgm:cxn modelId="{96200988-FFAA-7B48-8FEF-C5E6B6D82C44}" type="presOf" srcId="{174BCEB5-0752-4188-82E6-FE293F778F4C}" destId="{7F099668-D3BB-5A4D-A25F-C7ADB8FAC531}" srcOrd="0" destOrd="5" presId="urn:microsoft.com/office/officeart/2005/8/layout/vList2"/>
    <dgm:cxn modelId="{912ACC9F-6836-2541-8422-DB5F18A40372}" type="presOf" srcId="{50806D03-535B-4E78-883B-38AA64E87C3C}" destId="{7F099668-D3BB-5A4D-A25F-C7ADB8FAC531}" srcOrd="0" destOrd="7" presId="urn:microsoft.com/office/officeart/2005/8/layout/vList2"/>
    <dgm:cxn modelId="{D6C14EB5-E53F-054A-843D-27C8D2DDE1DB}" type="presOf" srcId="{6F8A20AF-3ADD-4C47-B252-5AD9A9EB8A97}" destId="{7F099668-D3BB-5A4D-A25F-C7ADB8FAC531}" srcOrd="0" destOrd="3" presId="urn:microsoft.com/office/officeart/2005/8/layout/vList2"/>
    <dgm:cxn modelId="{D19C7AB7-1E52-4C16-9F75-405C258918D9}" srcId="{2FA54E0C-15C6-41D2-AB16-AE9801DABEA6}" destId="{1FD79342-8DB6-43F3-8654-8F068DB5C940}" srcOrd="6" destOrd="0" parTransId="{DD9B02D3-ECF1-4332-B743-2E62AC6FFC29}" sibTransId="{89EB4188-3A6D-410D-9DBF-C6B3B171F859}"/>
    <dgm:cxn modelId="{14BA04C6-4214-415C-AC64-84DD4872428F}" srcId="{373A7A8E-E381-47E5-BD73-949EEA3E980C}" destId="{2FA54E0C-15C6-41D2-AB16-AE9801DABEA6}" srcOrd="1" destOrd="0" parTransId="{1A9B29C2-6CCA-4107-B98A-2EB735F09C17}" sibTransId="{A7F2A17D-3B05-4D7F-8C50-40EFD5A040CD}"/>
    <dgm:cxn modelId="{1AA2E9D2-1EEF-414C-9B48-0C254526F63F}" srcId="{2FA54E0C-15C6-41D2-AB16-AE9801DABEA6}" destId="{50806D03-535B-4E78-883B-38AA64E87C3C}" srcOrd="7" destOrd="0" parTransId="{F17009B5-70FB-44BC-8DA3-1248D39D85DC}" sibTransId="{2AA962E5-B054-4196-B380-A846E18936F8}"/>
    <dgm:cxn modelId="{AA87B6DC-F53F-4A68-A778-25D36DF521BD}" srcId="{2FA54E0C-15C6-41D2-AB16-AE9801DABEA6}" destId="{6D20082B-82A5-4243-8DFB-2B628F2F661D}" srcOrd="4" destOrd="0" parTransId="{934708A9-317B-4BEA-A40D-56D2C6921A8A}" sibTransId="{ACBFDD76-4D2E-44C7-8D65-CC5181DFB9DF}"/>
    <dgm:cxn modelId="{85252FDD-CA2F-4076-BB0B-4126C803EBE9}" srcId="{2FA54E0C-15C6-41D2-AB16-AE9801DABEA6}" destId="{6F8A20AF-3ADD-4C47-B252-5AD9A9EB8A97}" srcOrd="3" destOrd="0" parTransId="{70395C89-5DB0-46AC-BAB9-ED69A2CF725B}" sibTransId="{620A3764-33F4-4A7E-9A38-C2820FBB00AB}"/>
    <dgm:cxn modelId="{B90573DF-E89C-CD45-BA93-873D5FBBF9E3}" type="presOf" srcId="{6D20082B-82A5-4243-8DFB-2B628F2F661D}" destId="{7F099668-D3BB-5A4D-A25F-C7ADB8FAC531}" srcOrd="0" destOrd="4" presId="urn:microsoft.com/office/officeart/2005/8/layout/vList2"/>
    <dgm:cxn modelId="{CB79E0E5-BD37-4FC3-801F-D2880F41C806}" srcId="{2FA54E0C-15C6-41D2-AB16-AE9801DABEA6}" destId="{51E9EE10-2344-4C7A-80B6-EEB33098E20E}" srcOrd="1" destOrd="0" parTransId="{AB18863E-D59C-4245-8F20-7DAB6CBF3280}" sibTransId="{3AEB4A66-99DA-43BE-8B43-F54ACE280C6E}"/>
    <dgm:cxn modelId="{878B41F9-845E-4347-B0CC-ED7C811FAE3B}" type="presOf" srcId="{2FA54E0C-15C6-41D2-AB16-AE9801DABEA6}" destId="{C72A73A5-7CA0-2A40-8F9D-D6D4BEC720D9}" srcOrd="0" destOrd="0" presId="urn:microsoft.com/office/officeart/2005/8/layout/vList2"/>
    <dgm:cxn modelId="{B04B05FA-7E0E-4A49-A93A-2F249830892A}" srcId="{2FA54E0C-15C6-41D2-AB16-AE9801DABEA6}" destId="{BC70C220-0D70-4F40-919B-67DC806A6D7C}" srcOrd="2" destOrd="0" parTransId="{0DCAE8FF-5151-4D58-959C-3AAC9DC88441}" sibTransId="{5079C409-69ED-49C6-8644-3F97792BD362}"/>
    <dgm:cxn modelId="{632730BF-CC3A-F147-BB1D-561721CADAB6}" type="presParOf" srcId="{1CC11C0D-5EB7-E044-877C-394369792A92}" destId="{15A885E0-5368-084E-AE87-AF7603CB1199}" srcOrd="0" destOrd="0" presId="urn:microsoft.com/office/officeart/2005/8/layout/vList2"/>
    <dgm:cxn modelId="{4A111A80-0D66-0140-BFA4-8CB04E81E214}" type="presParOf" srcId="{1CC11C0D-5EB7-E044-877C-394369792A92}" destId="{5F8382A9-5040-764B-A8E5-13186C5868CF}" srcOrd="1" destOrd="0" presId="urn:microsoft.com/office/officeart/2005/8/layout/vList2"/>
    <dgm:cxn modelId="{2A8046FB-4BC0-EC44-8415-E4C1A88A3DB5}" type="presParOf" srcId="{1CC11C0D-5EB7-E044-877C-394369792A92}" destId="{C72A73A5-7CA0-2A40-8F9D-D6D4BEC720D9}" srcOrd="2" destOrd="0" presId="urn:microsoft.com/office/officeart/2005/8/layout/vList2"/>
    <dgm:cxn modelId="{7785A4B6-D040-6248-A7DC-4D4B75DB7C76}" type="presParOf" srcId="{1CC11C0D-5EB7-E044-877C-394369792A92}" destId="{7F099668-D3BB-5A4D-A25F-C7ADB8FAC53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132F13-47EC-40F0-9D71-A8D07AED1A6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02881967-1448-4703-BB76-4BC237EE5E2F}">
      <dgm:prSet custT="1"/>
      <dgm:spPr>
        <a:solidFill>
          <a:schemeClr val="accent5"/>
        </a:solidFill>
        <a:ln>
          <a:solidFill>
            <a:schemeClr val="bg1"/>
          </a:solidFill>
        </a:ln>
      </dgm:spPr>
      <dgm:t>
        <a:bodyPr/>
        <a:lstStyle/>
        <a:p>
          <a:r>
            <a:rPr lang="en-GB" sz="2000" b="1" dirty="0"/>
            <a:t>Minimum Recommended AAP Actions</a:t>
          </a:r>
          <a:endParaRPr lang="en-US" sz="2000" dirty="0"/>
        </a:p>
      </dgm:t>
    </dgm:pt>
    <dgm:pt modelId="{F8E7056B-249C-4E9D-8ED5-84B8429D419F}" type="parTrans" cxnId="{E54B7444-CAB6-473B-A683-725BEBB7F071}">
      <dgm:prSet/>
      <dgm:spPr/>
      <dgm:t>
        <a:bodyPr/>
        <a:lstStyle/>
        <a:p>
          <a:endParaRPr lang="en-US"/>
        </a:p>
      </dgm:t>
    </dgm:pt>
    <dgm:pt modelId="{EBC0A888-70CF-4C7B-85D5-34FF4098FC98}" type="sibTrans" cxnId="{E54B7444-CAB6-473B-A683-725BEBB7F071}">
      <dgm:prSet/>
      <dgm:spPr/>
      <dgm:t>
        <a:bodyPr/>
        <a:lstStyle/>
        <a:p>
          <a:endParaRPr lang="en-US"/>
        </a:p>
      </dgm:t>
    </dgm:pt>
    <dgm:pt modelId="{AEFCFF85-C89F-4F21-9D9D-DACE284BB79D}">
      <dgm:prSet custT="1"/>
      <dgm:spPr>
        <a:solidFill>
          <a:schemeClr val="accent5">
            <a:lumMod val="60000"/>
            <a:lumOff val="40000"/>
            <a:alpha val="90000"/>
          </a:schemeClr>
        </a:solidFill>
        <a:ln>
          <a:solidFill>
            <a:schemeClr val="bg1">
              <a:alpha val="90000"/>
            </a:schemeClr>
          </a:solidFill>
        </a:ln>
      </dgm:spPr>
      <dgm:t>
        <a:bodyPr/>
        <a:lstStyle/>
        <a:p>
          <a:pPr>
            <a:spcAft>
              <a:spcPts val="600"/>
            </a:spcAft>
          </a:pPr>
          <a:r>
            <a:rPr lang="en-GB" sz="1800" dirty="0"/>
            <a:t>Use AAP criteria to review and assess </a:t>
          </a:r>
          <a:r>
            <a:rPr lang="en-GB" sz="1800" b="1" dirty="0"/>
            <a:t>funding proposals</a:t>
          </a:r>
          <a:r>
            <a:rPr lang="en-GB" sz="1800" dirty="0"/>
            <a:t>.</a:t>
          </a:r>
          <a:endParaRPr lang="en-US" sz="1800" dirty="0"/>
        </a:p>
      </dgm:t>
    </dgm:pt>
    <dgm:pt modelId="{DA24DA27-B8A9-44AB-BB8D-29F6382EBA50}" type="parTrans" cxnId="{696DA44A-71BB-4589-AC0A-F9FF1CD3FB6D}">
      <dgm:prSet/>
      <dgm:spPr/>
      <dgm:t>
        <a:bodyPr/>
        <a:lstStyle/>
        <a:p>
          <a:endParaRPr lang="en-US"/>
        </a:p>
      </dgm:t>
    </dgm:pt>
    <dgm:pt modelId="{21E9B242-AAA3-4A3F-9054-67A1F473715B}" type="sibTrans" cxnId="{696DA44A-71BB-4589-AC0A-F9FF1CD3FB6D}">
      <dgm:prSet/>
      <dgm:spPr/>
      <dgm:t>
        <a:bodyPr/>
        <a:lstStyle/>
        <a:p>
          <a:endParaRPr lang="en-US"/>
        </a:p>
      </dgm:t>
    </dgm:pt>
    <dgm:pt modelId="{4A2E0654-8C5A-4A57-AF51-DD341172CF55}">
      <dgm:prSet custT="1"/>
      <dgm:spPr>
        <a:solidFill>
          <a:schemeClr val="accent5">
            <a:lumMod val="60000"/>
            <a:lumOff val="40000"/>
            <a:alpha val="90000"/>
          </a:schemeClr>
        </a:solidFill>
        <a:ln>
          <a:solidFill>
            <a:schemeClr val="bg1">
              <a:alpha val="90000"/>
            </a:schemeClr>
          </a:solidFill>
        </a:ln>
      </dgm:spPr>
      <dgm:t>
        <a:bodyPr/>
        <a:lstStyle/>
        <a:p>
          <a:pPr>
            <a:spcAft>
              <a:spcPts val="600"/>
            </a:spcAft>
          </a:pPr>
          <a:r>
            <a:rPr lang="en-GB" sz="1800" dirty="0"/>
            <a:t>Ensure all partner projects include a </a:t>
          </a:r>
          <a:r>
            <a:rPr lang="en-GB" sz="1800" b="1" dirty="0"/>
            <a:t>budget for community engagement, participation and feedback mechanisms</a:t>
          </a:r>
          <a:r>
            <a:rPr lang="en-GB" sz="1800" dirty="0"/>
            <a:t>.</a:t>
          </a:r>
          <a:endParaRPr lang="en-US" sz="1800" dirty="0"/>
        </a:p>
      </dgm:t>
    </dgm:pt>
    <dgm:pt modelId="{D630D829-685C-44CA-BD0D-7789F4A5C10A}" type="parTrans" cxnId="{60429556-0AC3-4E50-AA08-2F2213C36EC3}">
      <dgm:prSet/>
      <dgm:spPr/>
      <dgm:t>
        <a:bodyPr/>
        <a:lstStyle/>
        <a:p>
          <a:endParaRPr lang="en-US"/>
        </a:p>
      </dgm:t>
    </dgm:pt>
    <dgm:pt modelId="{BEC1DF14-4577-4BE4-AB1B-920CF84B6135}" type="sibTrans" cxnId="{60429556-0AC3-4E50-AA08-2F2213C36EC3}">
      <dgm:prSet/>
      <dgm:spPr/>
      <dgm:t>
        <a:bodyPr/>
        <a:lstStyle/>
        <a:p>
          <a:endParaRPr lang="en-US"/>
        </a:p>
      </dgm:t>
    </dgm:pt>
    <dgm:pt modelId="{C8513705-3E81-44FF-9BFD-9082091F6AF5}">
      <dgm:prSet custT="1"/>
      <dgm:spPr>
        <a:solidFill>
          <a:schemeClr val="accent5">
            <a:lumMod val="60000"/>
            <a:lumOff val="40000"/>
            <a:alpha val="90000"/>
          </a:schemeClr>
        </a:solidFill>
        <a:ln>
          <a:solidFill>
            <a:schemeClr val="bg1">
              <a:alpha val="90000"/>
            </a:schemeClr>
          </a:solidFill>
        </a:ln>
      </dgm:spPr>
      <dgm:t>
        <a:bodyPr/>
        <a:lstStyle/>
        <a:p>
          <a:pPr>
            <a:spcAft>
              <a:spcPts val="600"/>
            </a:spcAft>
          </a:pPr>
          <a:r>
            <a:rPr lang="en-GB" sz="1800" dirty="0"/>
            <a:t>Include an overview of </a:t>
          </a:r>
          <a:r>
            <a:rPr lang="en-GB" sz="1800" b="1" dirty="0"/>
            <a:t>how cluster partners' projects address the expressed needs </a:t>
          </a:r>
          <a:r>
            <a:rPr lang="en-GB" sz="1800" dirty="0"/>
            <a:t>and priorities of affected people in all funding proposals and requests.</a:t>
          </a:r>
          <a:endParaRPr lang="en-US" sz="1800" dirty="0"/>
        </a:p>
      </dgm:t>
    </dgm:pt>
    <dgm:pt modelId="{899BCB6F-3BF9-4BEE-A3E6-338B2662881C}" type="parTrans" cxnId="{81A9A78D-8ABE-4BCB-A031-CB42FF9D70AD}">
      <dgm:prSet/>
      <dgm:spPr/>
      <dgm:t>
        <a:bodyPr/>
        <a:lstStyle/>
        <a:p>
          <a:endParaRPr lang="en-US"/>
        </a:p>
      </dgm:t>
    </dgm:pt>
    <dgm:pt modelId="{4F1D8834-6D39-47AE-A37C-309FC831A138}" type="sibTrans" cxnId="{81A9A78D-8ABE-4BCB-A031-CB42FF9D70AD}">
      <dgm:prSet/>
      <dgm:spPr/>
      <dgm:t>
        <a:bodyPr/>
        <a:lstStyle/>
        <a:p>
          <a:endParaRPr lang="en-US"/>
        </a:p>
      </dgm:t>
    </dgm:pt>
    <dgm:pt modelId="{D276EFDB-9C47-413B-A286-E7CD9816CDAA}">
      <dgm:prSet custT="1"/>
      <dgm:spPr>
        <a:solidFill>
          <a:schemeClr val="accent5">
            <a:lumMod val="60000"/>
            <a:lumOff val="40000"/>
            <a:alpha val="90000"/>
          </a:schemeClr>
        </a:solidFill>
        <a:ln>
          <a:solidFill>
            <a:schemeClr val="bg1">
              <a:alpha val="90000"/>
            </a:schemeClr>
          </a:solidFill>
        </a:ln>
      </dgm:spPr>
      <dgm:t>
        <a:bodyPr/>
        <a:lstStyle/>
        <a:p>
          <a:pPr>
            <a:spcAft>
              <a:spcPts val="600"/>
            </a:spcAft>
          </a:pPr>
          <a:r>
            <a:rPr lang="en-GB" sz="1800" dirty="0"/>
            <a:t>Promote the use and funding of</a:t>
          </a:r>
          <a:r>
            <a:rPr lang="en-GB" sz="1800" b="1" dirty="0"/>
            <a:t> joint or common platforms </a:t>
          </a:r>
          <a:r>
            <a:rPr lang="en-GB" sz="1800" dirty="0"/>
            <a:t>for clusters to engage with affected people, such as common feedback and response mechanisms.</a:t>
          </a:r>
          <a:endParaRPr lang="en-US" sz="1800" dirty="0"/>
        </a:p>
      </dgm:t>
    </dgm:pt>
    <dgm:pt modelId="{C9B3D287-BA63-4C89-B34F-25B79C80EA26}" type="parTrans" cxnId="{64CCDA41-F810-40B0-832B-8804510FB108}">
      <dgm:prSet/>
      <dgm:spPr/>
      <dgm:t>
        <a:bodyPr/>
        <a:lstStyle/>
        <a:p>
          <a:endParaRPr lang="en-US"/>
        </a:p>
      </dgm:t>
    </dgm:pt>
    <dgm:pt modelId="{0BB42B34-F07F-4B50-824C-5DABD8BD38A9}" type="sibTrans" cxnId="{64CCDA41-F810-40B0-832B-8804510FB108}">
      <dgm:prSet/>
      <dgm:spPr/>
      <dgm:t>
        <a:bodyPr/>
        <a:lstStyle/>
        <a:p>
          <a:endParaRPr lang="en-US"/>
        </a:p>
      </dgm:t>
    </dgm:pt>
    <dgm:pt modelId="{353DB878-6D20-46C2-A532-FEE44E34CEF2}">
      <dgm:prSet custT="1"/>
      <dgm:spPr/>
      <dgm:t>
        <a:bodyPr/>
        <a:lstStyle/>
        <a:p>
          <a:r>
            <a:rPr lang="en-GB" sz="2000" b="1" dirty="0"/>
            <a:t>Costs in terms of </a:t>
          </a:r>
          <a:r>
            <a:rPr lang="en-GB" sz="2000" b="1" u="sng" dirty="0"/>
            <a:t>dedicated staff </a:t>
          </a:r>
          <a:r>
            <a:rPr lang="en-GB" sz="2000" b="1" dirty="0"/>
            <a:t>and resources to consider for AAP interventions could include</a:t>
          </a:r>
          <a:endParaRPr lang="en-US" sz="2000" b="1" dirty="0"/>
        </a:p>
      </dgm:t>
    </dgm:pt>
    <dgm:pt modelId="{3AE5EE5B-074B-4EA6-B322-CED70C175CC5}" type="parTrans" cxnId="{F26772CC-0DBF-4FF1-89EA-0DE8BB63ACF1}">
      <dgm:prSet/>
      <dgm:spPr/>
      <dgm:t>
        <a:bodyPr/>
        <a:lstStyle/>
        <a:p>
          <a:endParaRPr lang="en-US"/>
        </a:p>
      </dgm:t>
    </dgm:pt>
    <dgm:pt modelId="{0A775736-EFC3-46BF-BD19-ACE1720D83E4}" type="sibTrans" cxnId="{F26772CC-0DBF-4FF1-89EA-0DE8BB63ACF1}">
      <dgm:prSet/>
      <dgm:spPr/>
      <dgm:t>
        <a:bodyPr/>
        <a:lstStyle/>
        <a:p>
          <a:endParaRPr lang="en-US"/>
        </a:p>
      </dgm:t>
    </dgm:pt>
    <dgm:pt modelId="{62C09C2D-AD32-4EFB-A28C-6F8E7D8804CD}">
      <dgm:prSet custT="1"/>
      <dgm:spPr>
        <a:ln>
          <a:solidFill>
            <a:schemeClr val="bg1">
              <a:alpha val="90000"/>
            </a:schemeClr>
          </a:solidFill>
        </a:ln>
      </dgm:spPr>
      <dgm:t>
        <a:bodyPr/>
        <a:lstStyle/>
        <a:p>
          <a:pPr>
            <a:spcAft>
              <a:spcPts val="600"/>
            </a:spcAft>
          </a:pPr>
          <a:r>
            <a:rPr lang="en-GB" sz="1800" dirty="0"/>
            <a:t>Conducting </a:t>
          </a:r>
          <a:r>
            <a:rPr lang="en-GB" sz="1800" b="1" dirty="0"/>
            <a:t>surveys and participatory needs assessments </a:t>
          </a:r>
          <a:endParaRPr lang="en-US" sz="1800" b="1" dirty="0"/>
        </a:p>
      </dgm:t>
    </dgm:pt>
    <dgm:pt modelId="{76E73B23-0E68-4E8D-ABED-961A471AB0FB}" type="parTrans" cxnId="{6FA76E36-B027-449D-BEF4-F08EF94840EA}">
      <dgm:prSet/>
      <dgm:spPr/>
      <dgm:t>
        <a:bodyPr/>
        <a:lstStyle/>
        <a:p>
          <a:endParaRPr lang="en-US"/>
        </a:p>
      </dgm:t>
    </dgm:pt>
    <dgm:pt modelId="{4705EE9A-B99D-4860-9686-698F00BC8C8F}" type="sibTrans" cxnId="{6FA76E36-B027-449D-BEF4-F08EF94840EA}">
      <dgm:prSet/>
      <dgm:spPr/>
      <dgm:t>
        <a:bodyPr/>
        <a:lstStyle/>
        <a:p>
          <a:endParaRPr lang="en-US"/>
        </a:p>
      </dgm:t>
    </dgm:pt>
    <dgm:pt modelId="{B533B93C-5FCC-40B5-9D6B-DC24F2082F4E}">
      <dgm:prSet custT="1"/>
      <dgm:spPr>
        <a:ln>
          <a:solidFill>
            <a:schemeClr val="bg1">
              <a:alpha val="90000"/>
            </a:schemeClr>
          </a:solidFill>
        </a:ln>
      </dgm:spPr>
      <dgm:t>
        <a:bodyPr/>
        <a:lstStyle/>
        <a:p>
          <a:pPr>
            <a:spcAft>
              <a:spcPts val="600"/>
            </a:spcAft>
          </a:pPr>
          <a:r>
            <a:rPr lang="en-GB" sz="1800" dirty="0"/>
            <a:t>Establishing joint or common</a:t>
          </a:r>
          <a:r>
            <a:rPr lang="en-GB" sz="1800" b="1" dirty="0"/>
            <a:t> feedback and response mechanisms</a:t>
          </a:r>
          <a:endParaRPr lang="en-US" sz="1800" b="1" dirty="0"/>
        </a:p>
      </dgm:t>
    </dgm:pt>
    <dgm:pt modelId="{16241454-81B7-4A80-A7EE-DF78CB9F9800}" type="parTrans" cxnId="{D9474227-8F1B-44D9-8874-8CD9D0550033}">
      <dgm:prSet/>
      <dgm:spPr/>
      <dgm:t>
        <a:bodyPr/>
        <a:lstStyle/>
        <a:p>
          <a:endParaRPr lang="en-US"/>
        </a:p>
      </dgm:t>
    </dgm:pt>
    <dgm:pt modelId="{C554C8BF-35BF-4048-8BEF-D8C71FA1AC96}" type="sibTrans" cxnId="{D9474227-8F1B-44D9-8874-8CD9D0550033}">
      <dgm:prSet/>
      <dgm:spPr/>
      <dgm:t>
        <a:bodyPr/>
        <a:lstStyle/>
        <a:p>
          <a:endParaRPr lang="en-US"/>
        </a:p>
      </dgm:t>
    </dgm:pt>
    <dgm:pt modelId="{67410C34-1045-40A4-9895-BC3C23B40159}">
      <dgm:prSet custT="1"/>
      <dgm:spPr>
        <a:ln>
          <a:solidFill>
            <a:schemeClr val="bg1">
              <a:alpha val="90000"/>
            </a:schemeClr>
          </a:solidFill>
        </a:ln>
      </dgm:spPr>
      <dgm:t>
        <a:bodyPr/>
        <a:lstStyle/>
        <a:p>
          <a:pPr>
            <a:spcAft>
              <a:spcPts val="600"/>
            </a:spcAft>
          </a:pPr>
          <a:r>
            <a:rPr lang="en-GB" sz="1800" b="1" dirty="0"/>
            <a:t>Production and dissemination of information</a:t>
          </a:r>
          <a:r>
            <a:rPr lang="en-GB" sz="1800" dirty="0"/>
            <a:t> and communication messages and materials</a:t>
          </a:r>
          <a:endParaRPr lang="en-US" sz="1800" dirty="0"/>
        </a:p>
      </dgm:t>
    </dgm:pt>
    <dgm:pt modelId="{E92DAF8D-E192-4F36-9D9D-6F9E5C43D340}" type="parTrans" cxnId="{3FEA33D2-8E46-4591-8A94-210499088FB2}">
      <dgm:prSet/>
      <dgm:spPr/>
      <dgm:t>
        <a:bodyPr/>
        <a:lstStyle/>
        <a:p>
          <a:endParaRPr lang="en-US"/>
        </a:p>
      </dgm:t>
    </dgm:pt>
    <dgm:pt modelId="{A63A13EF-164D-44E0-8E86-BD38BC613FA5}" type="sibTrans" cxnId="{3FEA33D2-8E46-4591-8A94-210499088FB2}">
      <dgm:prSet/>
      <dgm:spPr/>
      <dgm:t>
        <a:bodyPr/>
        <a:lstStyle/>
        <a:p>
          <a:endParaRPr lang="en-US"/>
        </a:p>
      </dgm:t>
    </dgm:pt>
    <dgm:pt modelId="{449EA778-8EA6-4093-A5A0-6E69B35738F2}">
      <dgm:prSet custT="1"/>
      <dgm:spPr>
        <a:ln>
          <a:solidFill>
            <a:schemeClr val="bg1">
              <a:alpha val="90000"/>
            </a:schemeClr>
          </a:solidFill>
        </a:ln>
      </dgm:spPr>
      <dgm:t>
        <a:bodyPr/>
        <a:lstStyle/>
        <a:p>
          <a:pPr>
            <a:spcAft>
              <a:spcPts val="600"/>
            </a:spcAft>
          </a:pPr>
          <a:r>
            <a:rPr lang="en-GB" sz="1800" dirty="0"/>
            <a:t>Monitoring of application </a:t>
          </a:r>
          <a:r>
            <a:rPr lang="en-GB" sz="1800" b="1" dirty="0"/>
            <a:t>of technical and quality standards</a:t>
          </a:r>
          <a:endParaRPr lang="en-US" sz="1800" b="1" dirty="0"/>
        </a:p>
      </dgm:t>
    </dgm:pt>
    <dgm:pt modelId="{9E638699-7013-45AD-8352-84497D4F4627}" type="parTrans" cxnId="{29B2E320-C159-466D-B9D1-AEC00BAD39FF}">
      <dgm:prSet/>
      <dgm:spPr/>
      <dgm:t>
        <a:bodyPr/>
        <a:lstStyle/>
        <a:p>
          <a:endParaRPr lang="en-US"/>
        </a:p>
      </dgm:t>
    </dgm:pt>
    <dgm:pt modelId="{83D45B52-B720-473D-8F30-64430CE0D403}" type="sibTrans" cxnId="{29B2E320-C159-466D-B9D1-AEC00BAD39FF}">
      <dgm:prSet/>
      <dgm:spPr/>
      <dgm:t>
        <a:bodyPr/>
        <a:lstStyle/>
        <a:p>
          <a:endParaRPr lang="en-US"/>
        </a:p>
      </dgm:t>
    </dgm:pt>
    <dgm:pt modelId="{BBBA7805-11C1-4CE6-A9C2-ABDB493BFF23}">
      <dgm:prSet custT="1"/>
      <dgm:spPr>
        <a:ln>
          <a:solidFill>
            <a:schemeClr val="bg1">
              <a:alpha val="90000"/>
            </a:schemeClr>
          </a:solidFill>
        </a:ln>
      </dgm:spPr>
      <dgm:t>
        <a:bodyPr/>
        <a:lstStyle/>
        <a:p>
          <a:pPr>
            <a:spcAft>
              <a:spcPts val="600"/>
            </a:spcAft>
          </a:pPr>
          <a:r>
            <a:rPr lang="en-GB" sz="1800" b="1" dirty="0"/>
            <a:t>Peer reviews </a:t>
          </a:r>
          <a:r>
            <a:rPr lang="en-GB" sz="1800" dirty="0"/>
            <a:t>and joint learning exercises</a:t>
          </a:r>
          <a:endParaRPr lang="en-US" sz="1800" dirty="0"/>
        </a:p>
      </dgm:t>
    </dgm:pt>
    <dgm:pt modelId="{56B529FD-9508-4AE5-A291-3A2DAA434C61}" type="parTrans" cxnId="{58B87778-D8A1-4A69-8F84-53BBE47C1644}">
      <dgm:prSet/>
      <dgm:spPr/>
      <dgm:t>
        <a:bodyPr/>
        <a:lstStyle/>
        <a:p>
          <a:endParaRPr lang="en-US"/>
        </a:p>
      </dgm:t>
    </dgm:pt>
    <dgm:pt modelId="{60C3D01D-E5AF-43E9-93CD-3C89E7DE840D}" type="sibTrans" cxnId="{58B87778-D8A1-4A69-8F84-53BBE47C1644}">
      <dgm:prSet/>
      <dgm:spPr/>
      <dgm:t>
        <a:bodyPr/>
        <a:lstStyle/>
        <a:p>
          <a:endParaRPr lang="en-US"/>
        </a:p>
      </dgm:t>
    </dgm:pt>
    <dgm:pt modelId="{CDA19A94-EFF8-448E-9287-3FA14235A6CA}">
      <dgm:prSet custT="1"/>
      <dgm:spPr>
        <a:ln>
          <a:solidFill>
            <a:schemeClr val="bg1">
              <a:alpha val="90000"/>
            </a:schemeClr>
          </a:solidFill>
        </a:ln>
      </dgm:spPr>
      <dgm:t>
        <a:bodyPr/>
        <a:lstStyle/>
        <a:p>
          <a:pPr>
            <a:spcAft>
              <a:spcPts val="600"/>
            </a:spcAft>
          </a:pPr>
          <a:r>
            <a:rPr lang="en-GB" sz="1800" b="1" dirty="0"/>
            <a:t>Training</a:t>
          </a:r>
          <a:r>
            <a:rPr lang="en-GB" sz="1800" dirty="0"/>
            <a:t> of local and international partners on AAP standards and good practices </a:t>
          </a:r>
          <a:endParaRPr lang="en-US" sz="1800" dirty="0"/>
        </a:p>
      </dgm:t>
    </dgm:pt>
    <dgm:pt modelId="{EF7D66A2-0025-4A33-8618-431FB99557B8}" type="parTrans" cxnId="{0E4F943C-9770-4734-A6A2-DA2168CADA34}">
      <dgm:prSet/>
      <dgm:spPr/>
      <dgm:t>
        <a:bodyPr/>
        <a:lstStyle/>
        <a:p>
          <a:endParaRPr lang="en-US"/>
        </a:p>
      </dgm:t>
    </dgm:pt>
    <dgm:pt modelId="{C0E0C83E-C1D5-4C26-B367-F2299C9448C7}" type="sibTrans" cxnId="{0E4F943C-9770-4734-A6A2-DA2168CADA34}">
      <dgm:prSet/>
      <dgm:spPr/>
      <dgm:t>
        <a:bodyPr/>
        <a:lstStyle/>
        <a:p>
          <a:endParaRPr lang="en-US"/>
        </a:p>
      </dgm:t>
    </dgm:pt>
    <dgm:pt modelId="{C3B84E85-0130-40A2-8694-B74AC1206BA1}">
      <dgm:prSet custT="1"/>
      <dgm:spPr>
        <a:ln>
          <a:solidFill>
            <a:schemeClr val="bg1">
              <a:alpha val="90000"/>
            </a:schemeClr>
          </a:solidFill>
        </a:ln>
      </dgm:spPr>
      <dgm:t>
        <a:bodyPr/>
        <a:lstStyle/>
        <a:p>
          <a:pPr>
            <a:spcAft>
              <a:spcPts val="600"/>
            </a:spcAft>
          </a:pPr>
          <a:r>
            <a:rPr lang="en-GB" sz="1800" b="1" dirty="0"/>
            <a:t>Support to local partners</a:t>
          </a:r>
          <a:r>
            <a:rPr lang="en-GB" sz="1800" dirty="0"/>
            <a:t>, staffing for coordination functions and reporting. </a:t>
          </a:r>
          <a:endParaRPr lang="en-US" sz="1800" dirty="0"/>
        </a:p>
      </dgm:t>
    </dgm:pt>
    <dgm:pt modelId="{1AFB8CF6-D473-4D7D-B206-AAD5C8D5916A}" type="parTrans" cxnId="{F9B2CA4A-BF40-4603-9DBC-DA64144E09F2}">
      <dgm:prSet/>
      <dgm:spPr/>
      <dgm:t>
        <a:bodyPr/>
        <a:lstStyle/>
        <a:p>
          <a:endParaRPr lang="en-US"/>
        </a:p>
      </dgm:t>
    </dgm:pt>
    <dgm:pt modelId="{BA2CD2E0-5594-4C17-96BE-F83542872660}" type="sibTrans" cxnId="{F9B2CA4A-BF40-4603-9DBC-DA64144E09F2}">
      <dgm:prSet/>
      <dgm:spPr/>
      <dgm:t>
        <a:bodyPr/>
        <a:lstStyle/>
        <a:p>
          <a:endParaRPr lang="en-US"/>
        </a:p>
      </dgm:t>
    </dgm:pt>
    <dgm:pt modelId="{C1D16000-6C4E-C143-BA7E-2CF329C36315}" type="pres">
      <dgm:prSet presAssocID="{F9132F13-47EC-40F0-9D71-A8D07AED1A63}" presName="Name0" presStyleCnt="0">
        <dgm:presLayoutVars>
          <dgm:dir/>
          <dgm:animLvl val="lvl"/>
          <dgm:resizeHandles val="exact"/>
        </dgm:presLayoutVars>
      </dgm:prSet>
      <dgm:spPr/>
    </dgm:pt>
    <dgm:pt modelId="{D74A4159-5777-FB4E-9780-64BD247090A3}" type="pres">
      <dgm:prSet presAssocID="{02881967-1448-4703-BB76-4BC237EE5E2F}" presName="composite" presStyleCnt="0"/>
      <dgm:spPr/>
    </dgm:pt>
    <dgm:pt modelId="{2BA35C19-C7A9-A24C-857A-749D8EFD79A6}" type="pres">
      <dgm:prSet presAssocID="{02881967-1448-4703-BB76-4BC237EE5E2F}" presName="parTx" presStyleLbl="alignNode1" presStyleIdx="0" presStyleCnt="2">
        <dgm:presLayoutVars>
          <dgm:chMax val="0"/>
          <dgm:chPref val="0"/>
          <dgm:bulletEnabled val="1"/>
        </dgm:presLayoutVars>
      </dgm:prSet>
      <dgm:spPr/>
    </dgm:pt>
    <dgm:pt modelId="{78A98A5A-B91D-1940-95BA-10B7065703C0}" type="pres">
      <dgm:prSet presAssocID="{02881967-1448-4703-BB76-4BC237EE5E2F}" presName="desTx" presStyleLbl="alignAccFollowNode1" presStyleIdx="0" presStyleCnt="2">
        <dgm:presLayoutVars>
          <dgm:bulletEnabled val="1"/>
        </dgm:presLayoutVars>
      </dgm:prSet>
      <dgm:spPr/>
    </dgm:pt>
    <dgm:pt modelId="{6E6EA03C-B676-1040-AFF2-AE0B57EBBA4A}" type="pres">
      <dgm:prSet presAssocID="{EBC0A888-70CF-4C7B-85D5-34FF4098FC98}" presName="space" presStyleCnt="0"/>
      <dgm:spPr/>
    </dgm:pt>
    <dgm:pt modelId="{5B11903C-F705-CB4A-A3C4-D5DF86AA9A7A}" type="pres">
      <dgm:prSet presAssocID="{353DB878-6D20-46C2-A532-FEE44E34CEF2}" presName="composite" presStyleCnt="0"/>
      <dgm:spPr/>
    </dgm:pt>
    <dgm:pt modelId="{826A86D7-BDB9-FC4E-BF48-AC20DDC835E2}" type="pres">
      <dgm:prSet presAssocID="{353DB878-6D20-46C2-A532-FEE44E34CEF2}" presName="parTx" presStyleLbl="alignNode1" presStyleIdx="1" presStyleCnt="2" custScaleX="114000">
        <dgm:presLayoutVars>
          <dgm:chMax val="0"/>
          <dgm:chPref val="0"/>
          <dgm:bulletEnabled val="1"/>
        </dgm:presLayoutVars>
      </dgm:prSet>
      <dgm:spPr/>
    </dgm:pt>
    <dgm:pt modelId="{4C97339E-1FFA-DE4E-A838-1AB4DBFE1A43}" type="pres">
      <dgm:prSet presAssocID="{353DB878-6D20-46C2-A532-FEE44E34CEF2}" presName="desTx" presStyleLbl="alignAccFollowNode1" presStyleIdx="1" presStyleCnt="2" custScaleX="114000">
        <dgm:presLayoutVars>
          <dgm:bulletEnabled val="1"/>
        </dgm:presLayoutVars>
      </dgm:prSet>
      <dgm:spPr/>
    </dgm:pt>
  </dgm:ptLst>
  <dgm:cxnLst>
    <dgm:cxn modelId="{5654DE01-4DEE-DD40-9A1E-7AC1C223235F}" type="presOf" srcId="{4A2E0654-8C5A-4A57-AF51-DD341172CF55}" destId="{78A98A5A-B91D-1940-95BA-10B7065703C0}" srcOrd="0" destOrd="1" presId="urn:microsoft.com/office/officeart/2005/8/layout/hList1"/>
    <dgm:cxn modelId="{6CED6B08-FA2B-504E-BDF8-9A33820DEA70}" type="presOf" srcId="{BBBA7805-11C1-4CE6-A9C2-ABDB493BFF23}" destId="{4C97339E-1FFA-DE4E-A838-1AB4DBFE1A43}" srcOrd="0" destOrd="4" presId="urn:microsoft.com/office/officeart/2005/8/layout/hList1"/>
    <dgm:cxn modelId="{833DE217-4AEC-6A45-95A5-A6E684F6C706}" type="presOf" srcId="{353DB878-6D20-46C2-A532-FEE44E34CEF2}" destId="{826A86D7-BDB9-FC4E-BF48-AC20DDC835E2}" srcOrd="0" destOrd="0" presId="urn:microsoft.com/office/officeart/2005/8/layout/hList1"/>
    <dgm:cxn modelId="{29B2E320-C159-466D-B9D1-AEC00BAD39FF}" srcId="{353DB878-6D20-46C2-A532-FEE44E34CEF2}" destId="{449EA778-8EA6-4093-A5A0-6E69B35738F2}" srcOrd="3" destOrd="0" parTransId="{9E638699-7013-45AD-8352-84497D4F4627}" sibTransId="{83D45B52-B720-473D-8F30-64430CE0D403}"/>
    <dgm:cxn modelId="{D9474227-8F1B-44D9-8874-8CD9D0550033}" srcId="{353DB878-6D20-46C2-A532-FEE44E34CEF2}" destId="{B533B93C-5FCC-40B5-9D6B-DC24F2082F4E}" srcOrd="1" destOrd="0" parTransId="{16241454-81B7-4A80-A7EE-DF78CB9F9800}" sibTransId="{C554C8BF-35BF-4048-8BEF-D8C71FA1AC96}"/>
    <dgm:cxn modelId="{9E358A2C-6096-E244-9044-D8CE538229F9}" type="presOf" srcId="{02881967-1448-4703-BB76-4BC237EE5E2F}" destId="{2BA35C19-C7A9-A24C-857A-749D8EFD79A6}" srcOrd="0" destOrd="0" presId="urn:microsoft.com/office/officeart/2005/8/layout/hList1"/>
    <dgm:cxn modelId="{6FA76E36-B027-449D-BEF4-F08EF94840EA}" srcId="{353DB878-6D20-46C2-A532-FEE44E34CEF2}" destId="{62C09C2D-AD32-4EFB-A28C-6F8E7D8804CD}" srcOrd="0" destOrd="0" parTransId="{76E73B23-0E68-4E8D-ABED-961A471AB0FB}" sibTransId="{4705EE9A-B99D-4860-9686-698F00BC8C8F}"/>
    <dgm:cxn modelId="{0E4F943C-9770-4734-A6A2-DA2168CADA34}" srcId="{353DB878-6D20-46C2-A532-FEE44E34CEF2}" destId="{CDA19A94-EFF8-448E-9287-3FA14235A6CA}" srcOrd="5" destOrd="0" parTransId="{EF7D66A2-0025-4A33-8618-431FB99557B8}" sibTransId="{C0E0C83E-C1D5-4C26-B367-F2299C9448C7}"/>
    <dgm:cxn modelId="{42DBB45D-AED9-8A4F-ADD6-D199E9550D10}" type="presOf" srcId="{AEFCFF85-C89F-4F21-9D9D-DACE284BB79D}" destId="{78A98A5A-B91D-1940-95BA-10B7065703C0}" srcOrd="0" destOrd="0" presId="urn:microsoft.com/office/officeart/2005/8/layout/hList1"/>
    <dgm:cxn modelId="{5D192460-D19E-C34D-97F8-335130E8A369}" type="presOf" srcId="{62C09C2D-AD32-4EFB-A28C-6F8E7D8804CD}" destId="{4C97339E-1FFA-DE4E-A838-1AB4DBFE1A43}" srcOrd="0" destOrd="0" presId="urn:microsoft.com/office/officeart/2005/8/layout/hList1"/>
    <dgm:cxn modelId="{64CCDA41-F810-40B0-832B-8804510FB108}" srcId="{02881967-1448-4703-BB76-4BC237EE5E2F}" destId="{D276EFDB-9C47-413B-A286-E7CD9816CDAA}" srcOrd="3" destOrd="0" parTransId="{C9B3D287-BA63-4C89-B34F-25B79C80EA26}" sibTransId="{0BB42B34-F07F-4B50-824C-5DABD8BD38A9}"/>
    <dgm:cxn modelId="{E54B7444-CAB6-473B-A683-725BEBB7F071}" srcId="{F9132F13-47EC-40F0-9D71-A8D07AED1A63}" destId="{02881967-1448-4703-BB76-4BC237EE5E2F}" srcOrd="0" destOrd="0" parTransId="{F8E7056B-249C-4E9D-8ED5-84B8429D419F}" sibTransId="{EBC0A888-70CF-4C7B-85D5-34FF4098FC98}"/>
    <dgm:cxn modelId="{696DA44A-71BB-4589-AC0A-F9FF1CD3FB6D}" srcId="{02881967-1448-4703-BB76-4BC237EE5E2F}" destId="{AEFCFF85-C89F-4F21-9D9D-DACE284BB79D}" srcOrd="0" destOrd="0" parTransId="{DA24DA27-B8A9-44AB-BB8D-29F6382EBA50}" sibTransId="{21E9B242-AAA3-4A3F-9054-67A1F473715B}"/>
    <dgm:cxn modelId="{F9B2CA4A-BF40-4603-9DBC-DA64144E09F2}" srcId="{353DB878-6D20-46C2-A532-FEE44E34CEF2}" destId="{C3B84E85-0130-40A2-8694-B74AC1206BA1}" srcOrd="6" destOrd="0" parTransId="{1AFB8CF6-D473-4D7D-B206-AAD5C8D5916A}" sibTransId="{BA2CD2E0-5594-4C17-96BE-F83542872660}"/>
    <dgm:cxn modelId="{4A98B84D-C822-2442-ABFF-4287495C8F74}" type="presOf" srcId="{C3B84E85-0130-40A2-8694-B74AC1206BA1}" destId="{4C97339E-1FFA-DE4E-A838-1AB4DBFE1A43}" srcOrd="0" destOrd="6" presId="urn:microsoft.com/office/officeart/2005/8/layout/hList1"/>
    <dgm:cxn modelId="{4C4D9F4E-36CF-5344-80FD-370F811EEB9F}" type="presOf" srcId="{F9132F13-47EC-40F0-9D71-A8D07AED1A63}" destId="{C1D16000-6C4E-C143-BA7E-2CF329C36315}" srcOrd="0" destOrd="0" presId="urn:microsoft.com/office/officeart/2005/8/layout/hList1"/>
    <dgm:cxn modelId="{D4D58950-FABD-5E44-A82F-196910AD3D2F}" type="presOf" srcId="{449EA778-8EA6-4093-A5A0-6E69B35738F2}" destId="{4C97339E-1FFA-DE4E-A838-1AB4DBFE1A43}" srcOrd="0" destOrd="3" presId="urn:microsoft.com/office/officeart/2005/8/layout/hList1"/>
    <dgm:cxn modelId="{60429556-0AC3-4E50-AA08-2F2213C36EC3}" srcId="{02881967-1448-4703-BB76-4BC237EE5E2F}" destId="{4A2E0654-8C5A-4A57-AF51-DD341172CF55}" srcOrd="1" destOrd="0" parTransId="{D630D829-685C-44CA-BD0D-7789F4A5C10A}" sibTransId="{BEC1DF14-4577-4BE4-AB1B-920CF84B6135}"/>
    <dgm:cxn modelId="{58B87778-D8A1-4A69-8F84-53BBE47C1644}" srcId="{353DB878-6D20-46C2-A532-FEE44E34CEF2}" destId="{BBBA7805-11C1-4CE6-A9C2-ABDB493BFF23}" srcOrd="4" destOrd="0" parTransId="{56B529FD-9508-4AE5-A291-3A2DAA434C61}" sibTransId="{60C3D01D-E5AF-43E9-93CD-3C89E7DE840D}"/>
    <dgm:cxn modelId="{F376F87E-C560-744E-9A2C-72EBD994B6DF}" type="presOf" srcId="{B533B93C-5FCC-40B5-9D6B-DC24F2082F4E}" destId="{4C97339E-1FFA-DE4E-A838-1AB4DBFE1A43}" srcOrd="0" destOrd="1" presId="urn:microsoft.com/office/officeart/2005/8/layout/hList1"/>
    <dgm:cxn modelId="{81A9A78D-8ABE-4BCB-A031-CB42FF9D70AD}" srcId="{02881967-1448-4703-BB76-4BC237EE5E2F}" destId="{C8513705-3E81-44FF-9BFD-9082091F6AF5}" srcOrd="2" destOrd="0" parTransId="{899BCB6F-3BF9-4BEE-A3E6-338B2662881C}" sibTransId="{4F1D8834-6D39-47AE-A37C-309FC831A138}"/>
    <dgm:cxn modelId="{E4DE94B1-12BC-9442-B7BE-D4857BAACD77}" type="presOf" srcId="{C8513705-3E81-44FF-9BFD-9082091F6AF5}" destId="{78A98A5A-B91D-1940-95BA-10B7065703C0}" srcOrd="0" destOrd="2" presId="urn:microsoft.com/office/officeart/2005/8/layout/hList1"/>
    <dgm:cxn modelId="{53F7C3C4-44BC-BD4A-B6A4-CEDF57745965}" type="presOf" srcId="{D276EFDB-9C47-413B-A286-E7CD9816CDAA}" destId="{78A98A5A-B91D-1940-95BA-10B7065703C0}" srcOrd="0" destOrd="3" presId="urn:microsoft.com/office/officeart/2005/8/layout/hList1"/>
    <dgm:cxn modelId="{F26772CC-0DBF-4FF1-89EA-0DE8BB63ACF1}" srcId="{F9132F13-47EC-40F0-9D71-A8D07AED1A63}" destId="{353DB878-6D20-46C2-A532-FEE44E34CEF2}" srcOrd="1" destOrd="0" parTransId="{3AE5EE5B-074B-4EA6-B322-CED70C175CC5}" sibTransId="{0A775736-EFC3-46BF-BD19-ACE1720D83E4}"/>
    <dgm:cxn modelId="{3FEA33D2-8E46-4591-8A94-210499088FB2}" srcId="{353DB878-6D20-46C2-A532-FEE44E34CEF2}" destId="{67410C34-1045-40A4-9895-BC3C23B40159}" srcOrd="2" destOrd="0" parTransId="{E92DAF8D-E192-4F36-9D9D-6F9E5C43D340}" sibTransId="{A63A13EF-164D-44E0-8E86-BD38BC613FA5}"/>
    <dgm:cxn modelId="{E95498D5-87D1-B545-970C-050653F81501}" type="presOf" srcId="{CDA19A94-EFF8-448E-9287-3FA14235A6CA}" destId="{4C97339E-1FFA-DE4E-A838-1AB4DBFE1A43}" srcOrd="0" destOrd="5" presId="urn:microsoft.com/office/officeart/2005/8/layout/hList1"/>
    <dgm:cxn modelId="{279153EE-BCEF-8743-9550-5FA7DF3762C7}" type="presOf" srcId="{67410C34-1045-40A4-9895-BC3C23B40159}" destId="{4C97339E-1FFA-DE4E-A838-1AB4DBFE1A43}" srcOrd="0" destOrd="2" presId="urn:microsoft.com/office/officeart/2005/8/layout/hList1"/>
    <dgm:cxn modelId="{3C712F1E-2459-A54C-B5FE-CA217C13747D}" type="presParOf" srcId="{C1D16000-6C4E-C143-BA7E-2CF329C36315}" destId="{D74A4159-5777-FB4E-9780-64BD247090A3}" srcOrd="0" destOrd="0" presId="urn:microsoft.com/office/officeart/2005/8/layout/hList1"/>
    <dgm:cxn modelId="{94C0E496-E141-B24F-B293-6CE7EE35686F}" type="presParOf" srcId="{D74A4159-5777-FB4E-9780-64BD247090A3}" destId="{2BA35C19-C7A9-A24C-857A-749D8EFD79A6}" srcOrd="0" destOrd="0" presId="urn:microsoft.com/office/officeart/2005/8/layout/hList1"/>
    <dgm:cxn modelId="{04EFDA45-72A7-A649-9048-075D8278A3BE}" type="presParOf" srcId="{D74A4159-5777-FB4E-9780-64BD247090A3}" destId="{78A98A5A-B91D-1940-95BA-10B7065703C0}" srcOrd="1" destOrd="0" presId="urn:microsoft.com/office/officeart/2005/8/layout/hList1"/>
    <dgm:cxn modelId="{3AB2B42D-9FCA-FF4C-B370-A2A4C46C818A}" type="presParOf" srcId="{C1D16000-6C4E-C143-BA7E-2CF329C36315}" destId="{6E6EA03C-B676-1040-AFF2-AE0B57EBBA4A}" srcOrd="1" destOrd="0" presId="urn:microsoft.com/office/officeart/2005/8/layout/hList1"/>
    <dgm:cxn modelId="{AD1F5EC9-CB4E-A44F-B8FB-576CC53045CE}" type="presParOf" srcId="{C1D16000-6C4E-C143-BA7E-2CF329C36315}" destId="{5B11903C-F705-CB4A-A3C4-D5DF86AA9A7A}" srcOrd="2" destOrd="0" presId="urn:microsoft.com/office/officeart/2005/8/layout/hList1"/>
    <dgm:cxn modelId="{87B96D5F-1812-5842-901D-199406515827}" type="presParOf" srcId="{5B11903C-F705-CB4A-A3C4-D5DF86AA9A7A}" destId="{826A86D7-BDB9-FC4E-BF48-AC20DDC835E2}" srcOrd="0" destOrd="0" presId="urn:microsoft.com/office/officeart/2005/8/layout/hList1"/>
    <dgm:cxn modelId="{CE3AA0EB-D49A-7147-9994-C7172BA21BD5}" type="presParOf" srcId="{5B11903C-F705-CB4A-A3C4-D5DF86AA9A7A}" destId="{4C97339E-1FFA-DE4E-A838-1AB4DBFE1A4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C31F55-466D-45AD-A470-D39FC888C0E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11A3C71D-826F-4668-9B9A-7AFB9B8A7D8D}">
      <dgm:prSet/>
      <dgm:spPr/>
      <dgm:t>
        <a:bodyPr/>
        <a:lstStyle/>
        <a:p>
          <a:r>
            <a:rPr lang="en-GB" b="1" dirty="0">
              <a:solidFill>
                <a:schemeClr val="tx1"/>
              </a:solidFill>
            </a:rPr>
            <a:t>Defining the most appropriate technical standards and good practices</a:t>
          </a:r>
          <a:r>
            <a:rPr lang="en-GB" dirty="0">
              <a:solidFill>
                <a:srgbClr val="00B050"/>
              </a:solidFill>
            </a:rPr>
            <a:t> </a:t>
          </a:r>
          <a:r>
            <a:rPr lang="en-GB" dirty="0"/>
            <a:t>adapted to the crisis context (refer to CHS)</a:t>
          </a:r>
          <a:endParaRPr lang="en-US" dirty="0"/>
        </a:p>
      </dgm:t>
    </dgm:pt>
    <dgm:pt modelId="{DB888923-84D4-41FE-BFA5-6D87CABD340E}" type="parTrans" cxnId="{F9D60E76-34EE-4C5D-AEB0-C7016A4FA117}">
      <dgm:prSet/>
      <dgm:spPr/>
      <dgm:t>
        <a:bodyPr/>
        <a:lstStyle/>
        <a:p>
          <a:endParaRPr lang="en-US"/>
        </a:p>
      </dgm:t>
    </dgm:pt>
    <dgm:pt modelId="{1BA02138-625C-40B1-9C3A-2C0C6FC9B6FF}" type="sibTrans" cxnId="{F9D60E76-34EE-4C5D-AEB0-C7016A4FA117}">
      <dgm:prSet/>
      <dgm:spPr/>
      <dgm:t>
        <a:bodyPr/>
        <a:lstStyle/>
        <a:p>
          <a:endParaRPr lang="en-US"/>
        </a:p>
      </dgm:t>
    </dgm:pt>
    <dgm:pt modelId="{3B08DF23-3E29-4EC0-B675-302BE248B6B8}">
      <dgm:prSet/>
      <dgm:spPr/>
      <dgm:t>
        <a:bodyPr/>
        <a:lstStyle/>
        <a:p>
          <a:r>
            <a:rPr lang="en-GB" dirty="0"/>
            <a:t>Monitoring and promoting consistent </a:t>
          </a:r>
          <a:r>
            <a:rPr lang="en-GB" b="1" dirty="0">
              <a:solidFill>
                <a:schemeClr val="tx1"/>
              </a:solidFill>
            </a:rPr>
            <a:t>use of agreed quality and technical standards </a:t>
          </a:r>
          <a:endParaRPr lang="en-US" b="1" dirty="0">
            <a:solidFill>
              <a:schemeClr val="tx1"/>
            </a:solidFill>
          </a:endParaRPr>
        </a:p>
      </dgm:t>
    </dgm:pt>
    <dgm:pt modelId="{5E7ED411-C11D-455D-8DB5-2100CB5D67D1}" type="parTrans" cxnId="{B628AA42-8895-47AB-B34A-95E7C14C5F9A}">
      <dgm:prSet/>
      <dgm:spPr/>
      <dgm:t>
        <a:bodyPr/>
        <a:lstStyle/>
        <a:p>
          <a:endParaRPr lang="en-US"/>
        </a:p>
      </dgm:t>
    </dgm:pt>
    <dgm:pt modelId="{A7944C1D-051D-4BBF-A37E-A97230A0F620}" type="sibTrans" cxnId="{B628AA42-8895-47AB-B34A-95E7C14C5F9A}">
      <dgm:prSet/>
      <dgm:spPr/>
      <dgm:t>
        <a:bodyPr/>
        <a:lstStyle/>
        <a:p>
          <a:endParaRPr lang="en-US"/>
        </a:p>
      </dgm:t>
    </dgm:pt>
    <dgm:pt modelId="{5CF22763-265A-45D3-B517-ADE289C144DD}">
      <dgm:prSet/>
      <dgm:spPr/>
      <dgm:t>
        <a:bodyPr/>
        <a:lstStyle/>
        <a:p>
          <a:r>
            <a:rPr lang="en-GB" b="1" dirty="0">
              <a:solidFill>
                <a:schemeClr val="tx1"/>
              </a:solidFill>
            </a:rPr>
            <a:t>Collecting, analysing and responding to monitoring data</a:t>
          </a:r>
          <a:r>
            <a:rPr lang="en-GB" dirty="0"/>
            <a:t>, </a:t>
          </a:r>
          <a:r>
            <a:rPr lang="en-GB" b="1" dirty="0"/>
            <a:t>including feedback </a:t>
          </a:r>
          <a:r>
            <a:rPr lang="en-GB" dirty="0"/>
            <a:t>from communities on a regular basis </a:t>
          </a:r>
          <a:endParaRPr lang="en-US" dirty="0"/>
        </a:p>
      </dgm:t>
    </dgm:pt>
    <dgm:pt modelId="{5EB0D5AF-2A8D-4AEE-AB80-1D3B41D4D8FB}" type="parTrans" cxnId="{21A2ED8E-077C-41DE-96DF-830F5F607970}">
      <dgm:prSet/>
      <dgm:spPr/>
      <dgm:t>
        <a:bodyPr/>
        <a:lstStyle/>
        <a:p>
          <a:endParaRPr lang="en-US"/>
        </a:p>
      </dgm:t>
    </dgm:pt>
    <dgm:pt modelId="{266AE142-FAE2-4578-8716-38CACACEA0FB}" type="sibTrans" cxnId="{21A2ED8E-077C-41DE-96DF-830F5F607970}">
      <dgm:prSet/>
      <dgm:spPr/>
      <dgm:t>
        <a:bodyPr/>
        <a:lstStyle/>
        <a:p>
          <a:endParaRPr lang="en-US"/>
        </a:p>
      </dgm:t>
    </dgm:pt>
    <dgm:pt modelId="{C0CB8957-FB48-44D3-B753-0451C3050751}">
      <dgm:prSet/>
      <dgm:spPr/>
      <dgm:t>
        <a:bodyPr/>
        <a:lstStyle/>
        <a:p>
          <a:r>
            <a:rPr lang="en-GB" b="1" dirty="0"/>
            <a:t>Regularly share information </a:t>
          </a:r>
          <a:r>
            <a:rPr lang="en-GB" dirty="0"/>
            <a:t>with partners, teams on the ground, service providers and communities</a:t>
          </a:r>
          <a:endParaRPr lang="en-US" dirty="0"/>
        </a:p>
      </dgm:t>
    </dgm:pt>
    <dgm:pt modelId="{3EBD9960-C163-4D3D-B8F9-9B7B41D2D3E9}" type="parTrans" cxnId="{3E8FF53E-0571-46C5-9897-6E1EBC561CD0}">
      <dgm:prSet/>
      <dgm:spPr/>
      <dgm:t>
        <a:bodyPr/>
        <a:lstStyle/>
        <a:p>
          <a:endParaRPr lang="en-US"/>
        </a:p>
      </dgm:t>
    </dgm:pt>
    <dgm:pt modelId="{43892CCA-27EC-4DCF-839F-2712375DC541}" type="sibTrans" cxnId="{3E8FF53E-0571-46C5-9897-6E1EBC561CD0}">
      <dgm:prSet/>
      <dgm:spPr/>
      <dgm:t>
        <a:bodyPr/>
        <a:lstStyle/>
        <a:p>
          <a:endParaRPr lang="en-US"/>
        </a:p>
      </dgm:t>
    </dgm:pt>
    <dgm:pt modelId="{B2994276-56EB-4269-839A-F0D3BCB6FC12}">
      <dgm:prSet/>
      <dgm:spPr/>
      <dgm:t>
        <a:bodyPr/>
        <a:lstStyle/>
        <a:p>
          <a:r>
            <a:rPr lang="en-GB" b="1" dirty="0"/>
            <a:t>Act on responses and complaints received </a:t>
          </a:r>
          <a:r>
            <a:rPr lang="en-GB" dirty="0"/>
            <a:t>and make course corrections and adjustments to intervention strategies and plans</a:t>
          </a:r>
          <a:endParaRPr lang="en-US" dirty="0"/>
        </a:p>
      </dgm:t>
    </dgm:pt>
    <dgm:pt modelId="{DA9E4887-8AFB-414E-9D1C-2952415E7A87}" type="parTrans" cxnId="{D3F809D1-C223-45B4-A95B-5832DEA5C922}">
      <dgm:prSet/>
      <dgm:spPr/>
      <dgm:t>
        <a:bodyPr/>
        <a:lstStyle/>
        <a:p>
          <a:endParaRPr lang="en-US"/>
        </a:p>
      </dgm:t>
    </dgm:pt>
    <dgm:pt modelId="{8259E970-3062-4FD5-BF99-1B17E569D2AC}" type="sibTrans" cxnId="{D3F809D1-C223-45B4-A95B-5832DEA5C922}">
      <dgm:prSet/>
      <dgm:spPr/>
      <dgm:t>
        <a:bodyPr/>
        <a:lstStyle/>
        <a:p>
          <a:endParaRPr lang="en-US"/>
        </a:p>
      </dgm:t>
    </dgm:pt>
    <dgm:pt modelId="{52A76E4B-1ABD-4D4E-A64A-30E2F1289F87}">
      <dgm:prSet/>
      <dgm:spPr/>
      <dgm:t>
        <a:bodyPr/>
        <a:lstStyle/>
        <a:p>
          <a:r>
            <a:rPr lang="en-GB" b="1" dirty="0"/>
            <a:t>Reporting back </a:t>
          </a:r>
          <a:r>
            <a:rPr lang="en-GB" dirty="0"/>
            <a:t>to communities and other stakeholder</a:t>
          </a:r>
          <a:endParaRPr lang="en-US" dirty="0"/>
        </a:p>
      </dgm:t>
    </dgm:pt>
    <dgm:pt modelId="{4985FF39-7A8B-4001-A6E3-C5FE4C341782}" type="parTrans" cxnId="{851FD09D-80CF-43B3-A4E9-73772E743AE9}">
      <dgm:prSet/>
      <dgm:spPr/>
      <dgm:t>
        <a:bodyPr/>
        <a:lstStyle/>
        <a:p>
          <a:endParaRPr lang="en-US"/>
        </a:p>
      </dgm:t>
    </dgm:pt>
    <dgm:pt modelId="{1BEA7528-E719-4869-ABB1-F32B03BA02E5}" type="sibTrans" cxnId="{851FD09D-80CF-43B3-A4E9-73772E743AE9}">
      <dgm:prSet/>
      <dgm:spPr/>
      <dgm:t>
        <a:bodyPr/>
        <a:lstStyle/>
        <a:p>
          <a:endParaRPr lang="en-US"/>
        </a:p>
      </dgm:t>
    </dgm:pt>
    <dgm:pt modelId="{C7D9B60F-4AC4-45EE-BE8A-B1C2FF3C4AFF}" type="pres">
      <dgm:prSet presAssocID="{45C31F55-466D-45AD-A470-D39FC888C0EB}" presName="vert0" presStyleCnt="0">
        <dgm:presLayoutVars>
          <dgm:dir/>
          <dgm:animOne val="branch"/>
          <dgm:animLvl val="lvl"/>
        </dgm:presLayoutVars>
      </dgm:prSet>
      <dgm:spPr/>
    </dgm:pt>
    <dgm:pt modelId="{8846A22C-C7AC-4938-8BE7-7E5160FE504D}" type="pres">
      <dgm:prSet presAssocID="{11A3C71D-826F-4668-9B9A-7AFB9B8A7D8D}" presName="thickLine" presStyleLbl="alignNode1" presStyleIdx="0" presStyleCnt="6"/>
      <dgm:spPr>
        <a:ln>
          <a:solidFill>
            <a:schemeClr val="accent1"/>
          </a:solidFill>
        </a:ln>
      </dgm:spPr>
    </dgm:pt>
    <dgm:pt modelId="{0E375567-3B4F-4DC4-B46A-793F86B20EF3}" type="pres">
      <dgm:prSet presAssocID="{11A3C71D-826F-4668-9B9A-7AFB9B8A7D8D}" presName="horz1" presStyleCnt="0"/>
      <dgm:spPr/>
    </dgm:pt>
    <dgm:pt modelId="{A4B36433-28E1-4B8D-85DC-0477EE387459}" type="pres">
      <dgm:prSet presAssocID="{11A3C71D-826F-4668-9B9A-7AFB9B8A7D8D}" presName="tx1" presStyleLbl="revTx" presStyleIdx="0" presStyleCnt="6"/>
      <dgm:spPr/>
    </dgm:pt>
    <dgm:pt modelId="{0A321D5A-ED90-4803-A4FE-70441341E8E6}" type="pres">
      <dgm:prSet presAssocID="{11A3C71D-826F-4668-9B9A-7AFB9B8A7D8D}" presName="vert1" presStyleCnt="0"/>
      <dgm:spPr/>
    </dgm:pt>
    <dgm:pt modelId="{07312464-91E8-487C-88E3-ABC3ADC7BF74}" type="pres">
      <dgm:prSet presAssocID="{3B08DF23-3E29-4EC0-B675-302BE248B6B8}" presName="thickLine" presStyleLbl="alignNode1" presStyleIdx="1" presStyleCnt="6"/>
      <dgm:spPr>
        <a:ln>
          <a:solidFill>
            <a:schemeClr val="accent1"/>
          </a:solidFill>
        </a:ln>
      </dgm:spPr>
    </dgm:pt>
    <dgm:pt modelId="{FC3839E7-C3DD-4F25-A415-581DA7D036DD}" type="pres">
      <dgm:prSet presAssocID="{3B08DF23-3E29-4EC0-B675-302BE248B6B8}" presName="horz1" presStyleCnt="0"/>
      <dgm:spPr/>
    </dgm:pt>
    <dgm:pt modelId="{97052553-680C-41C2-9FB2-1253843431E0}" type="pres">
      <dgm:prSet presAssocID="{3B08DF23-3E29-4EC0-B675-302BE248B6B8}" presName="tx1" presStyleLbl="revTx" presStyleIdx="1" presStyleCnt="6"/>
      <dgm:spPr/>
    </dgm:pt>
    <dgm:pt modelId="{A36867DB-D18B-4C19-B349-80F17A667E4F}" type="pres">
      <dgm:prSet presAssocID="{3B08DF23-3E29-4EC0-B675-302BE248B6B8}" presName="vert1" presStyleCnt="0"/>
      <dgm:spPr/>
    </dgm:pt>
    <dgm:pt modelId="{7737CB64-34BE-40D4-A6D8-B922303F6631}" type="pres">
      <dgm:prSet presAssocID="{5CF22763-265A-45D3-B517-ADE289C144DD}" presName="thickLine" presStyleLbl="alignNode1" presStyleIdx="2" presStyleCnt="6"/>
      <dgm:spPr>
        <a:ln>
          <a:solidFill>
            <a:schemeClr val="accent1"/>
          </a:solidFill>
        </a:ln>
      </dgm:spPr>
    </dgm:pt>
    <dgm:pt modelId="{A46D824C-B7E7-47A2-92AE-F73F81815024}" type="pres">
      <dgm:prSet presAssocID="{5CF22763-265A-45D3-B517-ADE289C144DD}" presName="horz1" presStyleCnt="0"/>
      <dgm:spPr/>
    </dgm:pt>
    <dgm:pt modelId="{84C6F9B0-0985-413C-8174-7F687A1A5096}" type="pres">
      <dgm:prSet presAssocID="{5CF22763-265A-45D3-B517-ADE289C144DD}" presName="tx1" presStyleLbl="revTx" presStyleIdx="2" presStyleCnt="6"/>
      <dgm:spPr/>
    </dgm:pt>
    <dgm:pt modelId="{B2119FE6-0590-4C4A-884B-9A1F47A28FE5}" type="pres">
      <dgm:prSet presAssocID="{5CF22763-265A-45D3-B517-ADE289C144DD}" presName="vert1" presStyleCnt="0"/>
      <dgm:spPr/>
    </dgm:pt>
    <dgm:pt modelId="{3D97D30D-E85A-4279-8F18-8E8269134EE7}" type="pres">
      <dgm:prSet presAssocID="{C0CB8957-FB48-44D3-B753-0451C3050751}" presName="thickLine" presStyleLbl="alignNode1" presStyleIdx="3" presStyleCnt="6"/>
      <dgm:spPr/>
    </dgm:pt>
    <dgm:pt modelId="{A50F9822-7742-40BA-8737-BE98CA6DEB85}" type="pres">
      <dgm:prSet presAssocID="{C0CB8957-FB48-44D3-B753-0451C3050751}" presName="horz1" presStyleCnt="0"/>
      <dgm:spPr/>
    </dgm:pt>
    <dgm:pt modelId="{5FE4C287-812F-4D98-8EE8-B86F42488A99}" type="pres">
      <dgm:prSet presAssocID="{C0CB8957-FB48-44D3-B753-0451C3050751}" presName="tx1" presStyleLbl="revTx" presStyleIdx="3" presStyleCnt="6"/>
      <dgm:spPr/>
    </dgm:pt>
    <dgm:pt modelId="{4198381C-E73F-42BD-9177-0673C4C3DED9}" type="pres">
      <dgm:prSet presAssocID="{C0CB8957-FB48-44D3-B753-0451C3050751}" presName="vert1" presStyleCnt="0"/>
      <dgm:spPr/>
    </dgm:pt>
    <dgm:pt modelId="{63D5F5B5-70E8-4474-A35B-B33C70E0F737}" type="pres">
      <dgm:prSet presAssocID="{B2994276-56EB-4269-839A-F0D3BCB6FC12}" presName="thickLine" presStyleLbl="alignNode1" presStyleIdx="4" presStyleCnt="6"/>
      <dgm:spPr>
        <a:ln>
          <a:solidFill>
            <a:schemeClr val="accent1"/>
          </a:solidFill>
        </a:ln>
      </dgm:spPr>
    </dgm:pt>
    <dgm:pt modelId="{D8CF8CF6-65FB-45C1-AA93-EB0707447F12}" type="pres">
      <dgm:prSet presAssocID="{B2994276-56EB-4269-839A-F0D3BCB6FC12}" presName="horz1" presStyleCnt="0"/>
      <dgm:spPr/>
    </dgm:pt>
    <dgm:pt modelId="{B172B613-6E22-4EFC-9AD0-19C5C625B88F}" type="pres">
      <dgm:prSet presAssocID="{B2994276-56EB-4269-839A-F0D3BCB6FC12}" presName="tx1" presStyleLbl="revTx" presStyleIdx="4" presStyleCnt="6"/>
      <dgm:spPr/>
    </dgm:pt>
    <dgm:pt modelId="{B3DDC882-FEAF-433B-8B59-C8B218EA8DCC}" type="pres">
      <dgm:prSet presAssocID="{B2994276-56EB-4269-839A-F0D3BCB6FC12}" presName="vert1" presStyleCnt="0"/>
      <dgm:spPr/>
    </dgm:pt>
    <dgm:pt modelId="{AE977FDF-3FDC-4492-8409-830647B3C3F9}" type="pres">
      <dgm:prSet presAssocID="{52A76E4B-1ABD-4D4E-A64A-30E2F1289F87}" presName="thickLine" presStyleLbl="alignNode1" presStyleIdx="5" presStyleCnt="6"/>
      <dgm:spPr>
        <a:ln>
          <a:solidFill>
            <a:schemeClr val="accent1"/>
          </a:solidFill>
        </a:ln>
      </dgm:spPr>
    </dgm:pt>
    <dgm:pt modelId="{8EA3CB6C-9519-44E2-99F6-B3D7AEBE74C1}" type="pres">
      <dgm:prSet presAssocID="{52A76E4B-1ABD-4D4E-A64A-30E2F1289F87}" presName="horz1" presStyleCnt="0"/>
      <dgm:spPr/>
    </dgm:pt>
    <dgm:pt modelId="{CB69E1C9-D8D6-4189-B42D-154B47E9C5C8}" type="pres">
      <dgm:prSet presAssocID="{52A76E4B-1ABD-4D4E-A64A-30E2F1289F87}" presName="tx1" presStyleLbl="revTx" presStyleIdx="5" presStyleCnt="6"/>
      <dgm:spPr/>
    </dgm:pt>
    <dgm:pt modelId="{CF2A426E-C2B1-457E-BB3E-8911B7B6597A}" type="pres">
      <dgm:prSet presAssocID="{52A76E4B-1ABD-4D4E-A64A-30E2F1289F87}" presName="vert1" presStyleCnt="0"/>
      <dgm:spPr/>
    </dgm:pt>
  </dgm:ptLst>
  <dgm:cxnLst>
    <dgm:cxn modelId="{BD47661C-2D11-49F2-B50D-745E7A5BC333}" type="presOf" srcId="{C0CB8957-FB48-44D3-B753-0451C3050751}" destId="{5FE4C287-812F-4D98-8EE8-B86F42488A99}" srcOrd="0" destOrd="0" presId="urn:microsoft.com/office/officeart/2008/layout/LinedList"/>
    <dgm:cxn modelId="{2560852B-75B7-4141-B12E-F03C11575DA0}" type="presOf" srcId="{B2994276-56EB-4269-839A-F0D3BCB6FC12}" destId="{B172B613-6E22-4EFC-9AD0-19C5C625B88F}" srcOrd="0" destOrd="0" presId="urn:microsoft.com/office/officeart/2008/layout/LinedList"/>
    <dgm:cxn modelId="{084A1332-DBB5-43FF-A3BC-75153C541FB7}" type="presOf" srcId="{52A76E4B-1ABD-4D4E-A64A-30E2F1289F87}" destId="{CB69E1C9-D8D6-4189-B42D-154B47E9C5C8}" srcOrd="0" destOrd="0" presId="urn:microsoft.com/office/officeart/2008/layout/LinedList"/>
    <dgm:cxn modelId="{3E8FF53E-0571-46C5-9897-6E1EBC561CD0}" srcId="{45C31F55-466D-45AD-A470-D39FC888C0EB}" destId="{C0CB8957-FB48-44D3-B753-0451C3050751}" srcOrd="3" destOrd="0" parTransId="{3EBD9960-C163-4D3D-B8F9-9B7B41D2D3E9}" sibTransId="{43892CCA-27EC-4DCF-839F-2712375DC541}"/>
    <dgm:cxn modelId="{B628AA42-8895-47AB-B34A-95E7C14C5F9A}" srcId="{45C31F55-466D-45AD-A470-D39FC888C0EB}" destId="{3B08DF23-3E29-4EC0-B675-302BE248B6B8}" srcOrd="1" destOrd="0" parTransId="{5E7ED411-C11D-455D-8DB5-2100CB5D67D1}" sibTransId="{A7944C1D-051D-4BBF-A37E-A97230A0F620}"/>
    <dgm:cxn modelId="{F9D60E76-34EE-4C5D-AEB0-C7016A4FA117}" srcId="{45C31F55-466D-45AD-A470-D39FC888C0EB}" destId="{11A3C71D-826F-4668-9B9A-7AFB9B8A7D8D}" srcOrd="0" destOrd="0" parTransId="{DB888923-84D4-41FE-BFA5-6D87CABD340E}" sibTransId="{1BA02138-625C-40B1-9C3A-2C0C6FC9B6FF}"/>
    <dgm:cxn modelId="{7BFE5F81-3DF9-4605-BFF6-59537123ED17}" type="presOf" srcId="{11A3C71D-826F-4668-9B9A-7AFB9B8A7D8D}" destId="{A4B36433-28E1-4B8D-85DC-0477EE387459}" srcOrd="0" destOrd="0" presId="urn:microsoft.com/office/officeart/2008/layout/LinedList"/>
    <dgm:cxn modelId="{21A2ED8E-077C-41DE-96DF-830F5F607970}" srcId="{45C31F55-466D-45AD-A470-D39FC888C0EB}" destId="{5CF22763-265A-45D3-B517-ADE289C144DD}" srcOrd="2" destOrd="0" parTransId="{5EB0D5AF-2A8D-4AEE-AB80-1D3B41D4D8FB}" sibTransId="{266AE142-FAE2-4578-8716-38CACACEA0FB}"/>
    <dgm:cxn modelId="{851FD09D-80CF-43B3-A4E9-73772E743AE9}" srcId="{45C31F55-466D-45AD-A470-D39FC888C0EB}" destId="{52A76E4B-1ABD-4D4E-A64A-30E2F1289F87}" srcOrd="5" destOrd="0" parTransId="{4985FF39-7A8B-4001-A6E3-C5FE4C341782}" sibTransId="{1BEA7528-E719-4869-ABB1-F32B03BA02E5}"/>
    <dgm:cxn modelId="{F0FA09CE-5903-4FB5-8C0E-DD741E8F5B20}" type="presOf" srcId="{45C31F55-466D-45AD-A470-D39FC888C0EB}" destId="{C7D9B60F-4AC4-45EE-BE8A-B1C2FF3C4AFF}" srcOrd="0" destOrd="0" presId="urn:microsoft.com/office/officeart/2008/layout/LinedList"/>
    <dgm:cxn modelId="{D3F809D1-C223-45B4-A95B-5832DEA5C922}" srcId="{45C31F55-466D-45AD-A470-D39FC888C0EB}" destId="{B2994276-56EB-4269-839A-F0D3BCB6FC12}" srcOrd="4" destOrd="0" parTransId="{DA9E4887-8AFB-414E-9D1C-2952415E7A87}" sibTransId="{8259E970-3062-4FD5-BF99-1B17E569D2AC}"/>
    <dgm:cxn modelId="{883F53E3-A3CB-445D-90D5-54BFD1109B3F}" type="presOf" srcId="{3B08DF23-3E29-4EC0-B675-302BE248B6B8}" destId="{97052553-680C-41C2-9FB2-1253843431E0}" srcOrd="0" destOrd="0" presId="urn:microsoft.com/office/officeart/2008/layout/LinedList"/>
    <dgm:cxn modelId="{D0CFEEEE-46E9-4111-9F63-7DF6AC174B63}" type="presOf" srcId="{5CF22763-265A-45D3-B517-ADE289C144DD}" destId="{84C6F9B0-0985-413C-8174-7F687A1A5096}" srcOrd="0" destOrd="0" presId="urn:microsoft.com/office/officeart/2008/layout/LinedList"/>
    <dgm:cxn modelId="{98C270DC-3F99-4AED-8D07-EDCA526C337E}" type="presParOf" srcId="{C7D9B60F-4AC4-45EE-BE8A-B1C2FF3C4AFF}" destId="{8846A22C-C7AC-4938-8BE7-7E5160FE504D}" srcOrd="0" destOrd="0" presId="urn:microsoft.com/office/officeart/2008/layout/LinedList"/>
    <dgm:cxn modelId="{4915EC84-0B20-4411-9D36-819841C81222}" type="presParOf" srcId="{C7D9B60F-4AC4-45EE-BE8A-B1C2FF3C4AFF}" destId="{0E375567-3B4F-4DC4-B46A-793F86B20EF3}" srcOrd="1" destOrd="0" presId="urn:microsoft.com/office/officeart/2008/layout/LinedList"/>
    <dgm:cxn modelId="{77EC1692-BF17-4080-AD6F-9529719FBD70}" type="presParOf" srcId="{0E375567-3B4F-4DC4-B46A-793F86B20EF3}" destId="{A4B36433-28E1-4B8D-85DC-0477EE387459}" srcOrd="0" destOrd="0" presId="urn:microsoft.com/office/officeart/2008/layout/LinedList"/>
    <dgm:cxn modelId="{D0C47FCC-B0F7-4945-8E98-C72E7C5A49DC}" type="presParOf" srcId="{0E375567-3B4F-4DC4-B46A-793F86B20EF3}" destId="{0A321D5A-ED90-4803-A4FE-70441341E8E6}" srcOrd="1" destOrd="0" presId="urn:microsoft.com/office/officeart/2008/layout/LinedList"/>
    <dgm:cxn modelId="{5DF92EAA-CA39-4902-BD6F-D6E656012826}" type="presParOf" srcId="{C7D9B60F-4AC4-45EE-BE8A-B1C2FF3C4AFF}" destId="{07312464-91E8-487C-88E3-ABC3ADC7BF74}" srcOrd="2" destOrd="0" presId="urn:microsoft.com/office/officeart/2008/layout/LinedList"/>
    <dgm:cxn modelId="{8C50414B-3257-43B5-A2A6-502C123C313A}" type="presParOf" srcId="{C7D9B60F-4AC4-45EE-BE8A-B1C2FF3C4AFF}" destId="{FC3839E7-C3DD-4F25-A415-581DA7D036DD}" srcOrd="3" destOrd="0" presId="urn:microsoft.com/office/officeart/2008/layout/LinedList"/>
    <dgm:cxn modelId="{5F356A23-1207-43DA-965F-31494BBDFF83}" type="presParOf" srcId="{FC3839E7-C3DD-4F25-A415-581DA7D036DD}" destId="{97052553-680C-41C2-9FB2-1253843431E0}" srcOrd="0" destOrd="0" presId="urn:microsoft.com/office/officeart/2008/layout/LinedList"/>
    <dgm:cxn modelId="{214C5AEE-3919-415B-AFCB-290056D850B9}" type="presParOf" srcId="{FC3839E7-C3DD-4F25-A415-581DA7D036DD}" destId="{A36867DB-D18B-4C19-B349-80F17A667E4F}" srcOrd="1" destOrd="0" presId="urn:microsoft.com/office/officeart/2008/layout/LinedList"/>
    <dgm:cxn modelId="{E6103258-FDF4-477F-8850-3F2799C16DEE}" type="presParOf" srcId="{C7D9B60F-4AC4-45EE-BE8A-B1C2FF3C4AFF}" destId="{7737CB64-34BE-40D4-A6D8-B922303F6631}" srcOrd="4" destOrd="0" presId="urn:microsoft.com/office/officeart/2008/layout/LinedList"/>
    <dgm:cxn modelId="{D8A85517-E192-4620-91F2-3D4C0E565C89}" type="presParOf" srcId="{C7D9B60F-4AC4-45EE-BE8A-B1C2FF3C4AFF}" destId="{A46D824C-B7E7-47A2-92AE-F73F81815024}" srcOrd="5" destOrd="0" presId="urn:microsoft.com/office/officeart/2008/layout/LinedList"/>
    <dgm:cxn modelId="{E2EDD41F-4B31-46E4-9715-F96479222438}" type="presParOf" srcId="{A46D824C-B7E7-47A2-92AE-F73F81815024}" destId="{84C6F9B0-0985-413C-8174-7F687A1A5096}" srcOrd="0" destOrd="0" presId="urn:microsoft.com/office/officeart/2008/layout/LinedList"/>
    <dgm:cxn modelId="{E0E4BEB0-18FD-4B80-A880-F6740CC2C11A}" type="presParOf" srcId="{A46D824C-B7E7-47A2-92AE-F73F81815024}" destId="{B2119FE6-0590-4C4A-884B-9A1F47A28FE5}" srcOrd="1" destOrd="0" presId="urn:microsoft.com/office/officeart/2008/layout/LinedList"/>
    <dgm:cxn modelId="{8AE38719-A1A9-405F-9EC6-71D529BE60C9}" type="presParOf" srcId="{C7D9B60F-4AC4-45EE-BE8A-B1C2FF3C4AFF}" destId="{3D97D30D-E85A-4279-8F18-8E8269134EE7}" srcOrd="6" destOrd="0" presId="urn:microsoft.com/office/officeart/2008/layout/LinedList"/>
    <dgm:cxn modelId="{B0A62EDE-E6FF-4CFC-ACAC-92E9E16F13F1}" type="presParOf" srcId="{C7D9B60F-4AC4-45EE-BE8A-B1C2FF3C4AFF}" destId="{A50F9822-7742-40BA-8737-BE98CA6DEB85}" srcOrd="7" destOrd="0" presId="urn:microsoft.com/office/officeart/2008/layout/LinedList"/>
    <dgm:cxn modelId="{CC5C0FDA-9258-4CCA-9520-A54F5A518247}" type="presParOf" srcId="{A50F9822-7742-40BA-8737-BE98CA6DEB85}" destId="{5FE4C287-812F-4D98-8EE8-B86F42488A99}" srcOrd="0" destOrd="0" presId="urn:microsoft.com/office/officeart/2008/layout/LinedList"/>
    <dgm:cxn modelId="{701DEC32-9E51-4057-9E49-D34518337527}" type="presParOf" srcId="{A50F9822-7742-40BA-8737-BE98CA6DEB85}" destId="{4198381C-E73F-42BD-9177-0673C4C3DED9}" srcOrd="1" destOrd="0" presId="urn:microsoft.com/office/officeart/2008/layout/LinedList"/>
    <dgm:cxn modelId="{663BCC93-CED1-44F7-93A6-0D64F924EF52}" type="presParOf" srcId="{C7D9B60F-4AC4-45EE-BE8A-B1C2FF3C4AFF}" destId="{63D5F5B5-70E8-4474-A35B-B33C70E0F737}" srcOrd="8" destOrd="0" presId="urn:microsoft.com/office/officeart/2008/layout/LinedList"/>
    <dgm:cxn modelId="{B2BEA9CA-2D7C-4D2E-A85C-ECB4467D8715}" type="presParOf" srcId="{C7D9B60F-4AC4-45EE-BE8A-B1C2FF3C4AFF}" destId="{D8CF8CF6-65FB-45C1-AA93-EB0707447F12}" srcOrd="9" destOrd="0" presId="urn:microsoft.com/office/officeart/2008/layout/LinedList"/>
    <dgm:cxn modelId="{2ADBB30D-AC40-4C54-AFC3-B3170F2FE44E}" type="presParOf" srcId="{D8CF8CF6-65FB-45C1-AA93-EB0707447F12}" destId="{B172B613-6E22-4EFC-9AD0-19C5C625B88F}" srcOrd="0" destOrd="0" presId="urn:microsoft.com/office/officeart/2008/layout/LinedList"/>
    <dgm:cxn modelId="{7AB3897F-1D81-467C-A68C-71D1D584AFC6}" type="presParOf" srcId="{D8CF8CF6-65FB-45C1-AA93-EB0707447F12}" destId="{B3DDC882-FEAF-433B-8B59-C8B218EA8DCC}" srcOrd="1" destOrd="0" presId="urn:microsoft.com/office/officeart/2008/layout/LinedList"/>
    <dgm:cxn modelId="{8001BC2C-24E1-4B02-A2D8-727DF420EAAA}" type="presParOf" srcId="{C7D9B60F-4AC4-45EE-BE8A-B1C2FF3C4AFF}" destId="{AE977FDF-3FDC-4492-8409-830647B3C3F9}" srcOrd="10" destOrd="0" presId="urn:microsoft.com/office/officeart/2008/layout/LinedList"/>
    <dgm:cxn modelId="{20E46138-229F-49C8-BC9A-BC9D6ABBCDE9}" type="presParOf" srcId="{C7D9B60F-4AC4-45EE-BE8A-B1C2FF3C4AFF}" destId="{8EA3CB6C-9519-44E2-99F6-B3D7AEBE74C1}" srcOrd="11" destOrd="0" presId="urn:microsoft.com/office/officeart/2008/layout/LinedList"/>
    <dgm:cxn modelId="{95706B28-4EA2-4D3B-AF3B-782CE8C16E00}" type="presParOf" srcId="{8EA3CB6C-9519-44E2-99F6-B3D7AEBE74C1}" destId="{CB69E1C9-D8D6-4189-B42D-154B47E9C5C8}" srcOrd="0" destOrd="0" presId="urn:microsoft.com/office/officeart/2008/layout/LinedList"/>
    <dgm:cxn modelId="{FA8875D8-1AE6-4055-B924-9680A0E6449B}" type="presParOf" srcId="{8EA3CB6C-9519-44E2-99F6-B3D7AEBE74C1}" destId="{CF2A426E-C2B1-457E-BB3E-8911B7B6597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AF897-963C-514B-BF1A-51014FFAF692}">
      <dsp:nvSpPr>
        <dsp:cNvPr id="0" name=""/>
        <dsp:cNvSpPr/>
      </dsp:nvSpPr>
      <dsp:spPr>
        <a:xfrm>
          <a:off x="0" y="0"/>
          <a:ext cx="10515600" cy="0"/>
        </a:xfrm>
        <a:prstGeom prst="line">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08ECCD-D9A0-5C4E-A14B-0A58916D9D9E}">
      <dsp:nvSpPr>
        <dsp:cNvPr id="0" name=""/>
        <dsp:cNvSpPr/>
      </dsp:nvSpPr>
      <dsp:spPr>
        <a:xfrm>
          <a:off x="0" y="0"/>
          <a:ext cx="10515600" cy="2320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100000"/>
            </a:lnSpc>
            <a:spcBef>
              <a:spcPct val="0"/>
            </a:spcBef>
            <a:spcAft>
              <a:spcPct val="35000"/>
            </a:spcAft>
            <a:buNone/>
          </a:pPr>
          <a:r>
            <a:rPr lang="en-GB" sz="2100" kern="1200" dirty="0"/>
            <a:t>Accountability to Affected People (AAP) is the </a:t>
          </a:r>
          <a:r>
            <a:rPr lang="en-GB" sz="2100" b="1" kern="1200" dirty="0"/>
            <a:t>mutual responsibility</a:t>
          </a:r>
          <a:r>
            <a:rPr lang="en-GB" sz="2100" kern="1200" dirty="0"/>
            <a:t> aid providers and others stakeholders (donors, governments, etc.) to </a:t>
          </a:r>
          <a:r>
            <a:rPr lang="en-GB" sz="2100" b="1" kern="1200" dirty="0"/>
            <a:t>use their power and resources ethically and responsibly </a:t>
          </a:r>
          <a:r>
            <a:rPr lang="en-GB" sz="2100" u="none" kern="1200" dirty="0"/>
            <a:t>to "</a:t>
          </a:r>
          <a:r>
            <a:rPr lang="en-GB" sz="2100" b="1" i="1" u="none" kern="1200" dirty="0"/>
            <a:t>put people at the centre" </a:t>
          </a:r>
          <a:r>
            <a:rPr lang="en-GB" sz="2100" u="none" kern="1200" dirty="0"/>
            <a:t>of </a:t>
          </a:r>
          <a:r>
            <a:rPr lang="en-GB" sz="2100" kern="1200" dirty="0"/>
            <a:t>humanitarian actions.  In essence, this simply means being accountable for </a:t>
          </a:r>
          <a:r>
            <a:rPr lang="en-GB" sz="2100" b="1" kern="1200" dirty="0"/>
            <a:t>making sure assistance generates the best possible outcomes</a:t>
          </a:r>
          <a:r>
            <a:rPr lang="en-GB" sz="2100" kern="1200" dirty="0"/>
            <a:t> for all different groups affected by a crisis.</a:t>
          </a:r>
          <a:endParaRPr lang="en-US" sz="2100" kern="1200" dirty="0"/>
        </a:p>
      </dsp:txBody>
      <dsp:txXfrm>
        <a:off x="0" y="0"/>
        <a:ext cx="10515600" cy="2320730"/>
      </dsp:txXfrm>
    </dsp:sp>
    <dsp:sp modelId="{73B819E8-B454-154D-A2D7-E636063EE24A}">
      <dsp:nvSpPr>
        <dsp:cNvPr id="0" name=""/>
        <dsp:cNvSpPr/>
      </dsp:nvSpPr>
      <dsp:spPr>
        <a:xfrm>
          <a:off x="0" y="2061945"/>
          <a:ext cx="10515600" cy="0"/>
        </a:xfrm>
        <a:prstGeom prst="line">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371DF0-31AE-914A-B573-5B13937D7B36}">
      <dsp:nvSpPr>
        <dsp:cNvPr id="0" name=""/>
        <dsp:cNvSpPr/>
      </dsp:nvSpPr>
      <dsp:spPr>
        <a:xfrm>
          <a:off x="0" y="2320730"/>
          <a:ext cx="10515600" cy="2320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100000"/>
            </a:lnSpc>
            <a:spcBef>
              <a:spcPct val="0"/>
            </a:spcBef>
            <a:spcAft>
              <a:spcPct val="35000"/>
            </a:spcAft>
            <a:buNone/>
          </a:pPr>
          <a:r>
            <a:rPr lang="en-GB" sz="2100" kern="1200" dirty="0"/>
            <a:t>IASC's  and Core Humanitarian Standards definition of Accountability to Affected Populations (AAP) is: </a:t>
          </a:r>
          <a:r>
            <a:rPr lang="en-GB" sz="2100" i="1" kern="1200" dirty="0"/>
            <a:t>"</a:t>
          </a:r>
          <a:r>
            <a:rPr lang="en-GB" sz="2100" b="1" i="1" kern="1200" dirty="0"/>
            <a:t>An active commitment to use power responsibly by taking account of, giving account to, and being held to account by the people humanitarian organizations seek to assist” and </a:t>
          </a:r>
          <a:r>
            <a:rPr lang="en-GB" sz="2100" b="1" kern="1200" dirty="0"/>
            <a:t>as putting </a:t>
          </a:r>
          <a:r>
            <a:rPr lang="en-GB" sz="2100" b="1" i="1" kern="1200" dirty="0"/>
            <a:t>"communities and people at the centre of humanitarian action and promoting respect for their fundamental human rights underpinned by the right to life with dignity, and the right to protection and security as set forth in international law.”</a:t>
          </a:r>
          <a:endParaRPr lang="en-US" sz="2100" kern="1200" dirty="0"/>
        </a:p>
      </dsp:txBody>
      <dsp:txXfrm>
        <a:off x="0" y="2320730"/>
        <a:ext cx="10515600" cy="23207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60B56-192C-2544-87C9-2EA63AEE2925}">
      <dsp:nvSpPr>
        <dsp:cNvPr id="0" name=""/>
        <dsp:cNvSpPr/>
      </dsp:nvSpPr>
      <dsp:spPr>
        <a:xfrm>
          <a:off x="0" y="291948"/>
          <a:ext cx="6513603" cy="1275702"/>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dirty="0">
              <a:solidFill>
                <a:schemeClr val="bg1"/>
              </a:solidFill>
            </a:rPr>
            <a:t>Minimum Recommended AAP Actions</a:t>
          </a:r>
          <a:endParaRPr lang="en-US" sz="2300" kern="1200" dirty="0">
            <a:solidFill>
              <a:schemeClr val="bg1"/>
            </a:solidFill>
          </a:endParaRPr>
        </a:p>
      </dsp:txBody>
      <dsp:txXfrm>
        <a:off x="62275" y="354223"/>
        <a:ext cx="6389053" cy="1151152"/>
      </dsp:txXfrm>
    </dsp:sp>
    <dsp:sp modelId="{50876FD9-D25B-4D40-9F28-10CA7D21747C}">
      <dsp:nvSpPr>
        <dsp:cNvPr id="0" name=""/>
        <dsp:cNvSpPr/>
      </dsp:nvSpPr>
      <dsp:spPr>
        <a:xfrm>
          <a:off x="0" y="1633890"/>
          <a:ext cx="6513603" cy="1275702"/>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Cluster and partner planning, monitoring and community engagement activities should be  documented and available for evaluations</a:t>
          </a:r>
          <a:endParaRPr lang="en-US" sz="2300" kern="1200" dirty="0"/>
        </a:p>
      </dsp:txBody>
      <dsp:txXfrm>
        <a:off x="62275" y="1696165"/>
        <a:ext cx="6389053" cy="1151152"/>
      </dsp:txXfrm>
    </dsp:sp>
    <dsp:sp modelId="{43F89D35-9CA1-C74C-B8E1-642412F40BDD}">
      <dsp:nvSpPr>
        <dsp:cNvPr id="0" name=""/>
        <dsp:cNvSpPr/>
      </dsp:nvSpPr>
      <dsp:spPr>
        <a:xfrm>
          <a:off x="0" y="2975833"/>
          <a:ext cx="6513603" cy="1275702"/>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Evaluations should include direct consultation with affected people on their views on response quality, accountability and performance whenever possible</a:t>
          </a:r>
          <a:endParaRPr lang="en-US" sz="2300" kern="1200" dirty="0"/>
        </a:p>
      </dsp:txBody>
      <dsp:txXfrm>
        <a:off x="62275" y="3038108"/>
        <a:ext cx="6389053" cy="1151152"/>
      </dsp:txXfrm>
    </dsp:sp>
    <dsp:sp modelId="{4E78BEA0-9E60-0543-99F7-06EABBB13C42}">
      <dsp:nvSpPr>
        <dsp:cNvPr id="0" name=""/>
        <dsp:cNvSpPr/>
      </dsp:nvSpPr>
      <dsp:spPr>
        <a:xfrm>
          <a:off x="0" y="4317775"/>
          <a:ext cx="6513603" cy="1275702"/>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Evaluation findings and learning should be shared with communities, partners and other stakeholders</a:t>
          </a:r>
          <a:endParaRPr lang="en-US" sz="2300" kern="1200" dirty="0"/>
        </a:p>
      </dsp:txBody>
      <dsp:txXfrm>
        <a:off x="62275" y="4380050"/>
        <a:ext cx="6389053" cy="11511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62B7B-2B9C-4ABC-81A3-954997B9E8A6}">
      <dsp:nvSpPr>
        <dsp:cNvPr id="0" name=""/>
        <dsp:cNvSpPr/>
      </dsp:nvSpPr>
      <dsp:spPr>
        <a:xfrm>
          <a:off x="0" y="3243"/>
          <a:ext cx="1099957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71876D8-CC61-407B-8DCD-EA16D5CE66E0}">
      <dsp:nvSpPr>
        <dsp:cNvPr id="0" name=""/>
        <dsp:cNvSpPr/>
      </dsp:nvSpPr>
      <dsp:spPr>
        <a:xfrm>
          <a:off x="0" y="3243"/>
          <a:ext cx="10999573" cy="2835848"/>
        </a:xfrm>
        <a:prstGeom prst="rect">
          <a:avLst/>
        </a:prstGeom>
        <a:no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accent1"/>
              </a:solidFill>
            </a:rPr>
            <a:t>SOMALIA- NUTRITION CLUSTER </a:t>
          </a:r>
        </a:p>
        <a:p>
          <a:pPr marL="0" lvl="0" indent="0" algn="l" defTabSz="800100">
            <a:lnSpc>
              <a:spcPct val="90000"/>
            </a:lnSpc>
            <a:spcBef>
              <a:spcPct val="0"/>
            </a:spcBef>
            <a:spcAft>
              <a:spcPct val="35000"/>
            </a:spcAft>
            <a:buNone/>
          </a:pPr>
          <a:r>
            <a:rPr lang="en-US" sz="1800" b="1" kern="1200" dirty="0">
              <a:solidFill>
                <a:schemeClr val="tx1"/>
              </a:solidFill>
            </a:rPr>
            <a:t>Large scale: </a:t>
          </a:r>
          <a:r>
            <a:rPr lang="en-US" sz="1800" kern="1200" dirty="0">
              <a:solidFill>
                <a:schemeClr val="tx1"/>
              </a:solidFill>
            </a:rPr>
            <a:t>WFP through call centers (hotlines/phone lines) and interactive voice response/recording (IVR)</a:t>
          </a:r>
        </a:p>
        <a:p>
          <a:pPr marL="0" lvl="0" indent="0" algn="l" defTabSz="800100">
            <a:lnSpc>
              <a:spcPct val="90000"/>
            </a:lnSpc>
            <a:spcBef>
              <a:spcPct val="0"/>
            </a:spcBef>
            <a:spcAft>
              <a:spcPct val="35000"/>
            </a:spcAft>
            <a:buNone/>
          </a:pPr>
          <a:r>
            <a:rPr lang="en-US" sz="1800" b="1" kern="1200" dirty="0">
              <a:solidFill>
                <a:schemeClr val="tx1"/>
              </a:solidFill>
            </a:rPr>
            <a:t>Moderate scale</a:t>
          </a:r>
          <a:r>
            <a:rPr lang="en-US" sz="1800" kern="1200" dirty="0">
              <a:solidFill>
                <a:schemeClr val="tx1"/>
              </a:solidFill>
            </a:rPr>
            <a:t>: online facility that operates in few sites + random check on beneficiary experiences in routine M&amp;E but no dedicates separate staff for AAP. This is called the MEAL approach</a:t>
          </a:r>
        </a:p>
        <a:p>
          <a:pPr marL="0" lvl="0" indent="0" algn="l" defTabSz="800100">
            <a:lnSpc>
              <a:spcPct val="90000"/>
            </a:lnSpc>
            <a:spcBef>
              <a:spcPct val="0"/>
            </a:spcBef>
            <a:spcAft>
              <a:spcPct val="35000"/>
            </a:spcAft>
            <a:buNone/>
          </a:pPr>
          <a:r>
            <a:rPr lang="en-US" sz="1800" b="1" kern="1200" dirty="0">
              <a:solidFill>
                <a:schemeClr val="tx1"/>
              </a:solidFill>
            </a:rPr>
            <a:t>Minimum scale</a:t>
          </a:r>
          <a:r>
            <a:rPr lang="en-US" sz="1800" kern="1200" dirty="0">
              <a:solidFill>
                <a:schemeClr val="tx1"/>
              </a:solidFill>
            </a:rPr>
            <a:t>: all SNC partners were required to adopt it. Involves exit surveys with those discharged from programs.</a:t>
          </a:r>
        </a:p>
        <a:p>
          <a:pPr marL="0" lvl="0" indent="0" algn="l" defTabSz="800100">
            <a:lnSpc>
              <a:spcPct val="90000"/>
            </a:lnSpc>
            <a:spcBef>
              <a:spcPct val="0"/>
            </a:spcBef>
            <a:spcAft>
              <a:spcPct val="35000"/>
            </a:spcAft>
            <a:buNone/>
          </a:pPr>
          <a:r>
            <a:rPr lang="en-US" sz="1800" b="1" kern="1200" dirty="0">
              <a:solidFill>
                <a:schemeClr val="tx1"/>
              </a:solidFill>
            </a:rPr>
            <a:t>Recommendations: </a:t>
          </a:r>
          <a:r>
            <a:rPr lang="en-US" sz="1800" kern="1200" dirty="0">
              <a:solidFill>
                <a:schemeClr val="tx1"/>
              </a:solidFill>
            </a:rPr>
            <a:t>community engagement strategy, collective feedback system rather than just WFP, joint MEAL among cluster partners, information sharing strategy with common key messages, </a:t>
          </a:r>
          <a:r>
            <a:rPr lang="en-US" sz="1800" b="1" u="none" kern="1200" dirty="0">
              <a:solidFill>
                <a:schemeClr val="tx1"/>
              </a:solidFill>
            </a:rPr>
            <a:t>wherever possible make sure there is connection between different feedback mechanisms of the different clusters</a:t>
          </a:r>
        </a:p>
        <a:p>
          <a:pPr marL="0" lvl="0" indent="0" algn="l" defTabSz="800100">
            <a:lnSpc>
              <a:spcPct val="90000"/>
            </a:lnSpc>
            <a:spcBef>
              <a:spcPct val="0"/>
            </a:spcBef>
            <a:spcAft>
              <a:spcPct val="35000"/>
            </a:spcAft>
            <a:buNone/>
          </a:pPr>
          <a:endParaRPr lang="en-US" sz="1800" b="1" u="sng" kern="1200" dirty="0"/>
        </a:p>
        <a:p>
          <a:pPr marL="0" lvl="0" indent="0" algn="l" defTabSz="800100">
            <a:lnSpc>
              <a:spcPct val="90000"/>
            </a:lnSpc>
            <a:spcBef>
              <a:spcPct val="0"/>
            </a:spcBef>
            <a:spcAft>
              <a:spcPct val="35000"/>
            </a:spcAft>
            <a:buNone/>
          </a:pPr>
          <a:endParaRPr lang="en-US" sz="1800" b="1" u="sng" kern="1200" dirty="0"/>
        </a:p>
      </dsp:txBody>
      <dsp:txXfrm>
        <a:off x="0" y="3243"/>
        <a:ext cx="10999573" cy="2835848"/>
      </dsp:txXfrm>
    </dsp:sp>
    <dsp:sp modelId="{B7D9F65B-686A-4DF6-A523-B89900BD3A74}">
      <dsp:nvSpPr>
        <dsp:cNvPr id="0" name=""/>
        <dsp:cNvSpPr/>
      </dsp:nvSpPr>
      <dsp:spPr>
        <a:xfrm>
          <a:off x="0" y="2839092"/>
          <a:ext cx="10999573"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7583655-22F2-4446-9823-48B9D8A8E4F3}">
      <dsp:nvSpPr>
        <dsp:cNvPr id="0" name=""/>
        <dsp:cNvSpPr/>
      </dsp:nvSpPr>
      <dsp:spPr>
        <a:xfrm>
          <a:off x="0" y="2839092"/>
          <a:ext cx="10999573" cy="3305563"/>
        </a:xfrm>
        <a:prstGeom prst="rect">
          <a:avLst/>
        </a:prstGeom>
        <a:no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b="1" kern="1200" dirty="0">
            <a:solidFill>
              <a:schemeClr val="accent1"/>
            </a:solidFill>
          </a:endParaRPr>
        </a:p>
        <a:p>
          <a:pPr marL="0" lvl="0" indent="0" algn="l" defTabSz="800100">
            <a:lnSpc>
              <a:spcPct val="90000"/>
            </a:lnSpc>
            <a:spcBef>
              <a:spcPct val="0"/>
            </a:spcBef>
            <a:spcAft>
              <a:spcPct val="35000"/>
            </a:spcAft>
            <a:buNone/>
          </a:pPr>
          <a:r>
            <a:rPr lang="en-US" sz="1800" b="1" kern="1200" dirty="0">
              <a:solidFill>
                <a:schemeClr val="accent1"/>
              </a:solidFill>
            </a:rPr>
            <a:t>MYANMAR- WASH CLUSTER</a:t>
          </a:r>
        </a:p>
        <a:p>
          <a:pPr marL="0" lvl="0" indent="0" algn="l" defTabSz="800100">
            <a:lnSpc>
              <a:spcPct val="90000"/>
            </a:lnSpc>
            <a:spcBef>
              <a:spcPct val="0"/>
            </a:spcBef>
            <a:spcAft>
              <a:spcPct val="35000"/>
            </a:spcAft>
            <a:buNone/>
          </a:pPr>
          <a:r>
            <a:rPr lang="en-US" sz="1800" kern="1200" dirty="0"/>
            <a:t>Cluster facilitated the training of 50 cluster partners on AAP</a:t>
          </a:r>
        </a:p>
        <a:p>
          <a:pPr marL="0" lvl="0" indent="0" algn="l" defTabSz="800100">
            <a:lnSpc>
              <a:spcPct val="90000"/>
            </a:lnSpc>
            <a:spcBef>
              <a:spcPct val="0"/>
            </a:spcBef>
            <a:spcAft>
              <a:spcPct val="35000"/>
            </a:spcAft>
            <a:buNone/>
          </a:pPr>
          <a:r>
            <a:rPr lang="en-US" sz="1800" kern="1200" dirty="0"/>
            <a:t>Feedback and complaints mechanism in place with online dashboards</a:t>
          </a:r>
        </a:p>
        <a:p>
          <a:pPr marL="0" lvl="0" indent="0" algn="l" defTabSz="800100">
            <a:lnSpc>
              <a:spcPct val="90000"/>
            </a:lnSpc>
            <a:spcBef>
              <a:spcPct val="0"/>
            </a:spcBef>
            <a:spcAft>
              <a:spcPct val="35000"/>
            </a:spcAft>
            <a:buNone/>
          </a:pPr>
          <a:r>
            <a:rPr lang="en-US" sz="1800" b="1" u="none" kern="1200" dirty="0">
              <a:solidFill>
                <a:schemeClr val="tx1"/>
              </a:solidFill>
            </a:rPr>
            <a:t>Referral to other sectors (protection and more) through the feedback system</a:t>
          </a:r>
        </a:p>
        <a:p>
          <a:pPr marL="0" lvl="0" indent="0" algn="l" defTabSz="800100">
            <a:lnSpc>
              <a:spcPct val="90000"/>
            </a:lnSpc>
            <a:spcBef>
              <a:spcPct val="0"/>
            </a:spcBef>
            <a:spcAft>
              <a:spcPct val="35000"/>
            </a:spcAft>
            <a:buNone/>
          </a:pPr>
          <a:r>
            <a:rPr lang="en-US" sz="1800" kern="1200" dirty="0"/>
            <a:t>HRP includes 2 indicators on AAP</a:t>
          </a:r>
        </a:p>
        <a:p>
          <a:pPr marL="0" lvl="0" indent="0" algn="l" defTabSz="800100">
            <a:lnSpc>
              <a:spcPct val="90000"/>
            </a:lnSpc>
            <a:spcBef>
              <a:spcPct val="0"/>
            </a:spcBef>
            <a:spcAft>
              <a:spcPct val="35000"/>
            </a:spcAft>
            <a:buNone/>
          </a:pPr>
          <a:r>
            <a:rPr lang="en-US" sz="1800" kern="1200" dirty="0"/>
            <a:t>AAP is part of the Sit rep</a:t>
          </a:r>
        </a:p>
        <a:p>
          <a:pPr marL="0" lvl="0" indent="0" algn="l" defTabSz="800100">
            <a:lnSpc>
              <a:spcPct val="90000"/>
            </a:lnSpc>
            <a:spcBef>
              <a:spcPct val="0"/>
            </a:spcBef>
            <a:spcAft>
              <a:spcPct val="35000"/>
            </a:spcAft>
            <a:buNone/>
          </a:pPr>
          <a:r>
            <a:rPr lang="en-US" sz="1800" kern="1200" dirty="0"/>
            <a:t>Inter-cluster community engagement strategy in place</a:t>
          </a:r>
        </a:p>
        <a:p>
          <a:pPr marL="0" lvl="0" indent="0" algn="l" defTabSz="800100">
            <a:lnSpc>
              <a:spcPct val="90000"/>
            </a:lnSpc>
            <a:spcBef>
              <a:spcPct val="0"/>
            </a:spcBef>
            <a:spcAft>
              <a:spcPct val="35000"/>
            </a:spcAft>
            <a:buNone/>
          </a:pPr>
          <a:r>
            <a:rPr lang="en-US" sz="1800" b="1" kern="1200" dirty="0"/>
            <a:t>Our Recommendations</a:t>
          </a:r>
          <a:r>
            <a:rPr lang="en-US" sz="1800" kern="1200" dirty="0"/>
            <a:t>: Feedback and complaints system needs to be more collective currently limited to the two biggest partners, more work on community engagement needed in a tricky political context</a:t>
          </a:r>
        </a:p>
      </dsp:txBody>
      <dsp:txXfrm>
        <a:off x="0" y="2839092"/>
        <a:ext cx="10999573" cy="33055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A116E-3E0A-44A9-B2B7-A459A3FFBAB7}">
      <dsp:nvSpPr>
        <dsp:cNvPr id="0" name=""/>
        <dsp:cNvSpPr/>
      </dsp:nvSpPr>
      <dsp:spPr>
        <a:xfrm>
          <a:off x="0" y="2579"/>
          <a:ext cx="6513603" cy="1307236"/>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D6645AE6-E610-4E70-AE43-46EAD036187E}">
      <dsp:nvSpPr>
        <dsp:cNvPr id="0" name=""/>
        <dsp:cNvSpPr/>
      </dsp:nvSpPr>
      <dsp:spPr>
        <a:xfrm>
          <a:off x="395439" y="296707"/>
          <a:ext cx="718980" cy="718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C58D59-4F22-42D0-A55A-0DF4B2466D93}">
      <dsp:nvSpPr>
        <dsp:cNvPr id="0" name=""/>
        <dsp:cNvSpPr/>
      </dsp:nvSpPr>
      <dsp:spPr>
        <a:xfrm>
          <a:off x="1509858" y="2579"/>
          <a:ext cx="5003745" cy="130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49" tIns="138349" rIns="138349" bIns="138349" numCol="1" spcCol="1270" anchor="ctr" anchorCtr="0">
          <a:noAutofit/>
        </a:bodyPr>
        <a:lstStyle/>
        <a:p>
          <a:pPr marL="0" lvl="0" indent="0" algn="l" defTabSz="977900">
            <a:lnSpc>
              <a:spcPct val="100000"/>
            </a:lnSpc>
            <a:spcBef>
              <a:spcPct val="0"/>
            </a:spcBef>
            <a:spcAft>
              <a:spcPct val="35000"/>
            </a:spcAft>
            <a:buNone/>
          </a:pPr>
          <a:r>
            <a:rPr lang="en-US" sz="2200" kern="1200" dirty="0"/>
            <a:t>Coordination on AAP interventions is key. Many hotlines among many NGOs in one geographical area is too confusing. </a:t>
          </a:r>
        </a:p>
      </dsp:txBody>
      <dsp:txXfrm>
        <a:off x="1509858" y="2579"/>
        <a:ext cx="5003745" cy="1307236"/>
      </dsp:txXfrm>
    </dsp:sp>
    <dsp:sp modelId="{D7924838-423F-4296-A98E-F3EFD34CA7CB}">
      <dsp:nvSpPr>
        <dsp:cNvPr id="0" name=""/>
        <dsp:cNvSpPr/>
      </dsp:nvSpPr>
      <dsp:spPr>
        <a:xfrm>
          <a:off x="0" y="1636625"/>
          <a:ext cx="6513603" cy="1307236"/>
        </a:xfrm>
        <a:prstGeom prst="roundRect">
          <a:avLst>
            <a:gd name="adj" fmla="val 1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CBB71DAA-19E7-4F1B-AF7F-8AC8582446D9}">
      <dsp:nvSpPr>
        <dsp:cNvPr id="0" name=""/>
        <dsp:cNvSpPr/>
      </dsp:nvSpPr>
      <dsp:spPr>
        <a:xfrm>
          <a:off x="395439" y="1930753"/>
          <a:ext cx="718980" cy="7189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C81676-FA28-4E3E-937C-889BDF7FF038}">
      <dsp:nvSpPr>
        <dsp:cNvPr id="0" name=""/>
        <dsp:cNvSpPr/>
      </dsp:nvSpPr>
      <dsp:spPr>
        <a:xfrm>
          <a:off x="1509858" y="1636625"/>
          <a:ext cx="5003745" cy="130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49" tIns="138349" rIns="138349" bIns="138349" numCol="1" spcCol="1270" anchor="ctr" anchorCtr="0">
          <a:noAutofit/>
        </a:bodyPr>
        <a:lstStyle/>
        <a:p>
          <a:pPr marL="0" lvl="0" indent="0" algn="l" defTabSz="977900">
            <a:lnSpc>
              <a:spcPct val="100000"/>
            </a:lnSpc>
            <a:spcBef>
              <a:spcPct val="0"/>
            </a:spcBef>
            <a:spcAft>
              <a:spcPct val="35000"/>
            </a:spcAft>
            <a:buNone/>
          </a:pPr>
          <a:r>
            <a:rPr lang="en-US" sz="2200" kern="1200" dirty="0"/>
            <a:t>Cross sectoral feedback systems instead of sectoral ones are encouraged </a:t>
          </a:r>
        </a:p>
      </dsp:txBody>
      <dsp:txXfrm>
        <a:off x="1509858" y="1636625"/>
        <a:ext cx="5003745" cy="1307236"/>
      </dsp:txXfrm>
    </dsp:sp>
    <dsp:sp modelId="{0B95D3D6-E6B2-4C8A-9D8D-614452E64F09}">
      <dsp:nvSpPr>
        <dsp:cNvPr id="0" name=""/>
        <dsp:cNvSpPr/>
      </dsp:nvSpPr>
      <dsp:spPr>
        <a:xfrm>
          <a:off x="0" y="3270671"/>
          <a:ext cx="6513603" cy="1307236"/>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34F3777E-1AC0-416E-8DE2-CB2C8B7AA783}">
      <dsp:nvSpPr>
        <dsp:cNvPr id="0" name=""/>
        <dsp:cNvSpPr/>
      </dsp:nvSpPr>
      <dsp:spPr>
        <a:xfrm>
          <a:off x="395439" y="3564799"/>
          <a:ext cx="718980" cy="7189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7849C0-77E8-4528-AE3E-B6BCDCDB0D43}">
      <dsp:nvSpPr>
        <dsp:cNvPr id="0" name=""/>
        <dsp:cNvSpPr/>
      </dsp:nvSpPr>
      <dsp:spPr>
        <a:xfrm>
          <a:off x="1509858" y="3270671"/>
          <a:ext cx="5003745" cy="130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49" tIns="138349" rIns="138349" bIns="138349" numCol="1" spcCol="1270" anchor="ctr" anchorCtr="0">
          <a:noAutofit/>
        </a:bodyPr>
        <a:lstStyle/>
        <a:p>
          <a:pPr marL="0" lvl="0" indent="0" algn="l" defTabSz="977900">
            <a:lnSpc>
              <a:spcPct val="100000"/>
            </a:lnSpc>
            <a:spcBef>
              <a:spcPct val="0"/>
            </a:spcBef>
            <a:spcAft>
              <a:spcPct val="35000"/>
            </a:spcAft>
            <a:buNone/>
          </a:pPr>
          <a:r>
            <a:rPr lang="en-US" sz="2200" kern="1200"/>
            <a:t>IM capacity  is essential to bring in various feedback systems together</a:t>
          </a:r>
          <a:endParaRPr lang="en-US" sz="2200" kern="1200" dirty="0"/>
        </a:p>
      </dsp:txBody>
      <dsp:txXfrm>
        <a:off x="1509858" y="3270671"/>
        <a:ext cx="5003745" cy="1307236"/>
      </dsp:txXfrm>
    </dsp:sp>
    <dsp:sp modelId="{A3550E16-9DFF-4C18-8A85-7D79ACB2B1E1}">
      <dsp:nvSpPr>
        <dsp:cNvPr id="0" name=""/>
        <dsp:cNvSpPr/>
      </dsp:nvSpPr>
      <dsp:spPr>
        <a:xfrm>
          <a:off x="0" y="4904716"/>
          <a:ext cx="6513603" cy="1307236"/>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F8B7833A-54DC-4A8F-9779-A0E2F8492D91}">
      <dsp:nvSpPr>
        <dsp:cNvPr id="0" name=""/>
        <dsp:cNvSpPr/>
      </dsp:nvSpPr>
      <dsp:spPr>
        <a:xfrm>
          <a:off x="395439" y="5198845"/>
          <a:ext cx="718980" cy="7189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44C5D9-A0A5-47C6-811D-9524AA4E1EC4}">
      <dsp:nvSpPr>
        <dsp:cNvPr id="0" name=""/>
        <dsp:cNvSpPr/>
      </dsp:nvSpPr>
      <dsp:spPr>
        <a:xfrm>
          <a:off x="1509858" y="4904716"/>
          <a:ext cx="5003745" cy="130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49" tIns="138349" rIns="138349" bIns="138349" numCol="1" spcCol="1270" anchor="ctr" anchorCtr="0">
          <a:noAutofit/>
        </a:bodyPr>
        <a:lstStyle/>
        <a:p>
          <a:pPr marL="0" lvl="0" indent="0" algn="l" defTabSz="977900">
            <a:lnSpc>
              <a:spcPct val="100000"/>
            </a:lnSpc>
            <a:spcBef>
              <a:spcPct val="0"/>
            </a:spcBef>
            <a:spcAft>
              <a:spcPct val="35000"/>
            </a:spcAft>
            <a:buNone/>
          </a:pPr>
          <a:r>
            <a:rPr lang="en-US" sz="2200" kern="1200" dirty="0"/>
            <a:t>If feedback systems remain sectoral, at a minimum there is need to establish a referral system with other sectors</a:t>
          </a:r>
        </a:p>
      </dsp:txBody>
      <dsp:txXfrm>
        <a:off x="1509858" y="4904716"/>
        <a:ext cx="5003745" cy="13072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52E0E-10A3-4511-9FA1-3125F61A2CC0}">
      <dsp:nvSpPr>
        <dsp:cNvPr id="0" name=""/>
        <dsp:cNvSpPr/>
      </dsp:nvSpPr>
      <dsp:spPr>
        <a:xfrm>
          <a:off x="390895" y="685811"/>
          <a:ext cx="815594" cy="81559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A7FCA-8EF2-4022-818C-88195A3F8EF0}">
      <dsp:nvSpPr>
        <dsp:cNvPr id="0" name=""/>
        <dsp:cNvSpPr/>
      </dsp:nvSpPr>
      <dsp:spPr>
        <a:xfrm>
          <a:off x="562170" y="857086"/>
          <a:ext cx="473044" cy="4730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92E38F-FBCA-47DF-8CCF-0A5940461DCE}">
      <dsp:nvSpPr>
        <dsp:cNvPr id="0" name=""/>
        <dsp:cNvSpPr/>
      </dsp:nvSpPr>
      <dsp:spPr>
        <a:xfrm>
          <a:off x="1381259" y="685811"/>
          <a:ext cx="1922471" cy="81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Core Humanitarian Standards </a:t>
          </a:r>
        </a:p>
      </dsp:txBody>
      <dsp:txXfrm>
        <a:off x="1381259" y="685811"/>
        <a:ext cx="1922471" cy="815594"/>
      </dsp:txXfrm>
    </dsp:sp>
    <dsp:sp modelId="{035B5DEE-C500-4C88-AB3A-778402518A32}">
      <dsp:nvSpPr>
        <dsp:cNvPr id="0" name=""/>
        <dsp:cNvSpPr/>
      </dsp:nvSpPr>
      <dsp:spPr>
        <a:xfrm>
          <a:off x="3638707" y="685811"/>
          <a:ext cx="815594" cy="81559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844107-BA43-491D-AB19-3A86EA7811F5}">
      <dsp:nvSpPr>
        <dsp:cNvPr id="0" name=""/>
        <dsp:cNvSpPr/>
      </dsp:nvSpPr>
      <dsp:spPr>
        <a:xfrm>
          <a:off x="3809982" y="857086"/>
          <a:ext cx="473044" cy="4730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71EBE5-3530-4A9F-9CE1-050FD208B034}">
      <dsp:nvSpPr>
        <dsp:cNvPr id="0" name=""/>
        <dsp:cNvSpPr/>
      </dsp:nvSpPr>
      <dsp:spPr>
        <a:xfrm>
          <a:off x="4629072" y="685811"/>
          <a:ext cx="1922471" cy="81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Nutrition cluster operational framework on accountability to affected population</a:t>
          </a:r>
        </a:p>
      </dsp:txBody>
      <dsp:txXfrm>
        <a:off x="4629072" y="685811"/>
        <a:ext cx="1922471" cy="815594"/>
      </dsp:txXfrm>
    </dsp:sp>
    <dsp:sp modelId="{AE5A14EA-8ED3-4EC9-97AF-DD48EF59C3D2}">
      <dsp:nvSpPr>
        <dsp:cNvPr id="0" name=""/>
        <dsp:cNvSpPr/>
      </dsp:nvSpPr>
      <dsp:spPr>
        <a:xfrm>
          <a:off x="6886520" y="685811"/>
          <a:ext cx="815594" cy="81559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271B2-AAEA-4467-80EC-588498A27267}">
      <dsp:nvSpPr>
        <dsp:cNvPr id="0" name=""/>
        <dsp:cNvSpPr/>
      </dsp:nvSpPr>
      <dsp:spPr>
        <a:xfrm>
          <a:off x="7057794" y="857086"/>
          <a:ext cx="473044" cy="4730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FBF6C7-03D9-47B9-BA40-04784CC0E7B4}">
      <dsp:nvSpPr>
        <dsp:cNvPr id="0" name=""/>
        <dsp:cNvSpPr/>
      </dsp:nvSpPr>
      <dsp:spPr>
        <a:xfrm>
          <a:off x="7876884" y="685811"/>
          <a:ext cx="1922471" cy="81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Global AAP guidance for integrating AAP in the HPC (New)</a:t>
          </a:r>
        </a:p>
      </dsp:txBody>
      <dsp:txXfrm>
        <a:off x="7876884" y="685811"/>
        <a:ext cx="1922471" cy="815594"/>
      </dsp:txXfrm>
    </dsp:sp>
    <dsp:sp modelId="{16A7B50A-C0D9-42E9-B781-9014ED3A05B0}">
      <dsp:nvSpPr>
        <dsp:cNvPr id="0" name=""/>
        <dsp:cNvSpPr/>
      </dsp:nvSpPr>
      <dsp:spPr>
        <a:xfrm>
          <a:off x="390895" y="2116439"/>
          <a:ext cx="815594" cy="81559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8EC8B7-84CC-4B11-8D1A-9FE662CA6A3C}">
      <dsp:nvSpPr>
        <dsp:cNvPr id="0" name=""/>
        <dsp:cNvSpPr/>
      </dsp:nvSpPr>
      <dsp:spPr>
        <a:xfrm>
          <a:off x="562170" y="2287714"/>
          <a:ext cx="473044" cy="4730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ECC13B-9BA2-4AC2-AE99-51F6F01BDE48}">
      <dsp:nvSpPr>
        <dsp:cNvPr id="0" name=""/>
        <dsp:cNvSpPr/>
      </dsp:nvSpPr>
      <dsp:spPr>
        <a:xfrm>
          <a:off x="1381259" y="2116439"/>
          <a:ext cx="1922471" cy="81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Guidance for Nutrition Cluster in Yemen</a:t>
          </a:r>
        </a:p>
      </dsp:txBody>
      <dsp:txXfrm>
        <a:off x="1381259" y="2116439"/>
        <a:ext cx="1922471" cy="815594"/>
      </dsp:txXfrm>
    </dsp:sp>
    <dsp:sp modelId="{D4694C5C-5491-49CE-AA11-6136DDFBDEBA}">
      <dsp:nvSpPr>
        <dsp:cNvPr id="0" name=""/>
        <dsp:cNvSpPr/>
      </dsp:nvSpPr>
      <dsp:spPr>
        <a:xfrm>
          <a:off x="3638707" y="2116439"/>
          <a:ext cx="815594" cy="81559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58197-C2D1-441F-AE42-D6EAA883D050}">
      <dsp:nvSpPr>
        <dsp:cNvPr id="0" name=""/>
        <dsp:cNvSpPr/>
      </dsp:nvSpPr>
      <dsp:spPr>
        <a:xfrm>
          <a:off x="3809982" y="2287714"/>
          <a:ext cx="473044" cy="4730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F6FE51-8FD9-4DBC-BBE1-55B161DF0E74}">
      <dsp:nvSpPr>
        <dsp:cNvPr id="0" name=""/>
        <dsp:cNvSpPr/>
      </dsp:nvSpPr>
      <dsp:spPr>
        <a:xfrm>
          <a:off x="4629072" y="2116439"/>
          <a:ext cx="1922471" cy="81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AAP in MSNA Questionnaire</a:t>
          </a:r>
        </a:p>
      </dsp:txBody>
      <dsp:txXfrm>
        <a:off x="4629072" y="2116439"/>
        <a:ext cx="1922471" cy="815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F4C0F-C773-40AE-AE8F-2A9D58E9D9B2}">
      <dsp:nvSpPr>
        <dsp:cNvPr id="0" name=""/>
        <dsp:cNvSpPr/>
      </dsp:nvSpPr>
      <dsp:spPr>
        <a:xfrm>
          <a:off x="0" y="470322"/>
          <a:ext cx="7937610" cy="1631700"/>
        </a:xfrm>
        <a:prstGeom prst="rect">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6047" tIns="145796" rIns="616047" bIns="128016" numCol="1" spcCol="1270" anchor="t" anchorCtr="0">
          <a:noAutofit/>
        </a:bodyPr>
        <a:lstStyle/>
        <a:p>
          <a:pPr marL="171450" lvl="1" indent="-171450" algn="just" defTabSz="800100">
            <a:lnSpc>
              <a:spcPct val="90000"/>
            </a:lnSpc>
            <a:spcBef>
              <a:spcPct val="0"/>
            </a:spcBef>
            <a:spcAft>
              <a:spcPct val="15000"/>
            </a:spcAft>
            <a:buChar char="•"/>
          </a:pPr>
          <a:r>
            <a:rPr lang="en-GB" sz="1800" kern="1200" dirty="0"/>
            <a:t>Identify partners’ AAP resources, learning and capacities</a:t>
          </a:r>
          <a:endParaRPr lang="en-US" sz="1800" kern="1200" dirty="0"/>
        </a:p>
        <a:p>
          <a:pPr marL="171450" lvl="1" indent="-171450" algn="just" defTabSz="800100">
            <a:lnSpc>
              <a:spcPct val="90000"/>
            </a:lnSpc>
            <a:spcBef>
              <a:spcPct val="0"/>
            </a:spcBef>
            <a:spcAft>
              <a:spcPct val="15000"/>
            </a:spcAft>
            <a:buChar char="•"/>
          </a:pPr>
          <a:r>
            <a:rPr lang="en-GB" sz="1800" kern="1200" dirty="0"/>
            <a:t>Review any existing preparedness plan (UNICEF, partners, IASC) and integrate them with an AAP lens in the cluster's situational analysis.</a:t>
          </a:r>
          <a:endParaRPr lang="en-US" sz="1800" kern="1200" dirty="0"/>
        </a:p>
        <a:p>
          <a:pPr marL="171450" lvl="1" indent="-171450" algn="just" defTabSz="800100">
            <a:lnSpc>
              <a:spcPct val="90000"/>
            </a:lnSpc>
            <a:spcBef>
              <a:spcPct val="0"/>
            </a:spcBef>
            <a:spcAft>
              <a:spcPct val="15000"/>
            </a:spcAft>
            <a:buChar char="•"/>
          </a:pPr>
          <a:r>
            <a:rPr lang="en-GB" sz="1800" kern="1200" dirty="0"/>
            <a:t>Identify in advance possible training, tools &amp; resources to strengthen your own and cluster partner's knowledge and capacities for AAP</a:t>
          </a:r>
          <a:endParaRPr lang="en-US" sz="1800" kern="1200" dirty="0"/>
        </a:p>
      </dsp:txBody>
      <dsp:txXfrm>
        <a:off x="0" y="470322"/>
        <a:ext cx="7937610" cy="1631700"/>
      </dsp:txXfrm>
    </dsp:sp>
    <dsp:sp modelId="{B3D9885B-EA7E-417C-A108-C58BE926CB38}">
      <dsp:nvSpPr>
        <dsp:cNvPr id="0" name=""/>
        <dsp:cNvSpPr/>
      </dsp:nvSpPr>
      <dsp:spPr>
        <a:xfrm>
          <a:off x="224352" y="0"/>
          <a:ext cx="5556327" cy="522768"/>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016" tIns="0" rIns="210016" bIns="0" numCol="1" spcCol="1270" anchor="ctr" anchorCtr="0">
          <a:noAutofit/>
        </a:bodyPr>
        <a:lstStyle/>
        <a:p>
          <a:pPr marL="0" lvl="0" indent="0" algn="l" defTabSz="800100">
            <a:lnSpc>
              <a:spcPct val="90000"/>
            </a:lnSpc>
            <a:spcBef>
              <a:spcPct val="0"/>
            </a:spcBef>
            <a:spcAft>
              <a:spcPct val="35000"/>
            </a:spcAft>
            <a:buNone/>
          </a:pPr>
          <a:r>
            <a:rPr lang="en-GB" sz="1800" b="1" kern="1200" dirty="0"/>
            <a:t>Minimum Recommended AAP Actions</a:t>
          </a:r>
          <a:endParaRPr lang="en-US" sz="1800" kern="1200" dirty="0"/>
        </a:p>
      </dsp:txBody>
      <dsp:txXfrm>
        <a:off x="249871" y="25519"/>
        <a:ext cx="5505289" cy="471730"/>
      </dsp:txXfrm>
    </dsp:sp>
    <dsp:sp modelId="{E7561B7C-2794-44E9-963E-2A0A6374E156}">
      <dsp:nvSpPr>
        <dsp:cNvPr id="0" name=""/>
        <dsp:cNvSpPr/>
      </dsp:nvSpPr>
      <dsp:spPr>
        <a:xfrm>
          <a:off x="0" y="2680442"/>
          <a:ext cx="7937610" cy="3536961"/>
        </a:xfrm>
        <a:prstGeom prst="rect">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6047" tIns="145796" rIns="616047" bIns="128016" numCol="1" spcCol="1270" anchor="t" anchorCtr="0">
          <a:noAutofit/>
        </a:bodyPr>
        <a:lstStyle/>
        <a:p>
          <a:pPr marL="171450" lvl="1" indent="-171450" algn="just" defTabSz="800100">
            <a:lnSpc>
              <a:spcPct val="90000"/>
            </a:lnSpc>
            <a:spcBef>
              <a:spcPct val="0"/>
            </a:spcBef>
            <a:spcAft>
              <a:spcPts val="600"/>
            </a:spcAft>
            <a:buChar char="•"/>
          </a:pPr>
          <a:r>
            <a:rPr lang="en-GB" sz="1800" kern="1200" dirty="0"/>
            <a:t>Familiarise the team with the CHS and the updated Sphere standards and other quality and accountability standards, tools and resources</a:t>
          </a:r>
          <a:endParaRPr lang="en-US" sz="1800" kern="1200" dirty="0"/>
        </a:p>
        <a:p>
          <a:pPr marL="171450" lvl="1" indent="-171450" algn="just" defTabSz="800100">
            <a:lnSpc>
              <a:spcPct val="90000"/>
            </a:lnSpc>
            <a:spcBef>
              <a:spcPct val="0"/>
            </a:spcBef>
            <a:spcAft>
              <a:spcPts val="600"/>
            </a:spcAft>
            <a:buChar char="•"/>
          </a:pPr>
          <a:r>
            <a:rPr lang="en-GB" sz="1800" kern="1200" dirty="0"/>
            <a:t>Participate in cluster coordinator and partner trainings, with a stronger emphasis on AAP</a:t>
          </a:r>
          <a:endParaRPr lang="en-US" sz="1800" kern="1200" dirty="0"/>
        </a:p>
        <a:p>
          <a:pPr marL="171450" lvl="1" indent="-171450" algn="just" defTabSz="800100">
            <a:lnSpc>
              <a:spcPct val="90000"/>
            </a:lnSpc>
            <a:spcBef>
              <a:spcPct val="0"/>
            </a:spcBef>
            <a:spcAft>
              <a:spcPts val="600"/>
            </a:spcAft>
            <a:buChar char="•"/>
          </a:pPr>
          <a:r>
            <a:rPr lang="en-GB" sz="1800" kern="1200" dirty="0"/>
            <a:t>Review reports &amp; evaluations from previous crises for insights on good  AAP practice and community engagement, operational challenges, and the most effective and appropriate intervention strategies.</a:t>
          </a:r>
          <a:endParaRPr lang="en-US" sz="1800" kern="1200" dirty="0"/>
        </a:p>
        <a:p>
          <a:pPr marL="171450" lvl="1" indent="-171450" algn="just" defTabSz="800100">
            <a:lnSpc>
              <a:spcPct val="90000"/>
            </a:lnSpc>
            <a:spcBef>
              <a:spcPct val="0"/>
            </a:spcBef>
            <a:spcAft>
              <a:spcPts val="600"/>
            </a:spcAft>
            <a:buChar char="•"/>
          </a:pPr>
          <a:r>
            <a:rPr lang="en-GB" sz="1800" kern="1200" dirty="0"/>
            <a:t>Consult with UNICEF Country and Regional Offices, cluster partners and other agencies like OCHA, IOM, UNHCR, ICRC for getting overviews </a:t>
          </a:r>
          <a:r>
            <a:rPr lang="en-GB" sz="1700" kern="1200" dirty="0"/>
            <a:t>on previous or existing country level AAP related interventions.  </a:t>
          </a:r>
          <a:endParaRPr lang="en-US" sz="1700" kern="1200" dirty="0"/>
        </a:p>
      </dsp:txBody>
      <dsp:txXfrm>
        <a:off x="0" y="2680442"/>
        <a:ext cx="7937610" cy="3536961"/>
      </dsp:txXfrm>
    </dsp:sp>
    <dsp:sp modelId="{47AA84C9-ED77-405D-98A0-78799B835BCF}">
      <dsp:nvSpPr>
        <dsp:cNvPr id="0" name=""/>
        <dsp:cNvSpPr/>
      </dsp:nvSpPr>
      <dsp:spPr>
        <a:xfrm>
          <a:off x="396880" y="2139822"/>
          <a:ext cx="5556327" cy="643939"/>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016" tIns="0" rIns="210016" bIns="0" numCol="1" spcCol="1270" anchor="ctr" anchorCtr="0">
          <a:noAutofit/>
        </a:bodyPr>
        <a:lstStyle/>
        <a:p>
          <a:pPr marL="0" lvl="0" indent="0" algn="l" defTabSz="800100">
            <a:lnSpc>
              <a:spcPct val="90000"/>
            </a:lnSpc>
            <a:spcBef>
              <a:spcPct val="0"/>
            </a:spcBef>
            <a:spcAft>
              <a:spcPct val="35000"/>
            </a:spcAft>
            <a:buNone/>
          </a:pPr>
          <a:r>
            <a:rPr lang="en-GB" sz="1800" b="1" kern="1200" dirty="0"/>
            <a:t>Additional key actions</a:t>
          </a:r>
          <a:endParaRPr lang="en-US" sz="1800" kern="1200" dirty="0"/>
        </a:p>
      </dsp:txBody>
      <dsp:txXfrm>
        <a:off x="428315" y="2171257"/>
        <a:ext cx="5493457" cy="581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651BD-A294-42F4-A161-95D394232C7F}">
      <dsp:nvSpPr>
        <dsp:cNvPr id="0" name=""/>
        <dsp:cNvSpPr/>
      </dsp:nvSpPr>
      <dsp:spPr>
        <a:xfrm>
          <a:off x="0" y="2124"/>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29CBBB-0209-481C-8819-02C71A7DCC63}">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Cluster coordinators need to advocate for </a:t>
          </a:r>
          <a:r>
            <a:rPr lang="en-US" sz="2900" b="1" kern="1200" dirty="0"/>
            <a:t>inclusion of AAP questions in all assessments</a:t>
          </a:r>
          <a:r>
            <a:rPr lang="en-US" sz="2900" kern="1200" dirty="0"/>
            <a:t> including those informing HNO</a:t>
          </a:r>
        </a:p>
      </dsp:txBody>
      <dsp:txXfrm>
        <a:off x="0" y="2124"/>
        <a:ext cx="10515600" cy="1449029"/>
      </dsp:txXfrm>
    </dsp:sp>
    <dsp:sp modelId="{52789F8D-7594-4EB7-88F9-B654D399FB72}">
      <dsp:nvSpPr>
        <dsp:cNvPr id="0" name=""/>
        <dsp:cNvSpPr/>
      </dsp:nvSpPr>
      <dsp:spPr>
        <a:xfrm>
          <a:off x="0" y="1451154"/>
          <a:ext cx="10515600" cy="0"/>
        </a:xfrm>
        <a:prstGeom prst="line">
          <a:avLst/>
        </a:prstGeom>
        <a:solidFill>
          <a:schemeClr val="accent6">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046448-63F2-4134-BD01-F1613870CFE0}">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The analysis of humanitarian priorities should be </a:t>
          </a:r>
          <a:r>
            <a:rPr lang="en-US" sz="2900" b="1" kern="1200" dirty="0"/>
            <a:t>based on consultations with affected groups </a:t>
          </a:r>
        </a:p>
      </dsp:txBody>
      <dsp:txXfrm>
        <a:off x="0" y="1451154"/>
        <a:ext cx="10515600" cy="1449029"/>
      </dsp:txXfrm>
    </dsp:sp>
    <dsp:sp modelId="{C77A04CE-A92B-4741-8FA0-3415B7471D7B}">
      <dsp:nvSpPr>
        <dsp:cNvPr id="0" name=""/>
        <dsp:cNvSpPr/>
      </dsp:nvSpPr>
      <dsp:spPr>
        <a:xfrm>
          <a:off x="0" y="2900183"/>
          <a:ext cx="10515600" cy="0"/>
        </a:xfrm>
        <a:prstGeom prst="line">
          <a:avLst/>
        </a:prstGeom>
        <a:solidFill>
          <a:schemeClr val="accent6">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FBC24F-3C4F-4281-B4B8-D2E0428394B8}">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t>Even in the most difficult and challenging environments, it is still possible to generate a "good enough" analysis of needs that includes the </a:t>
          </a:r>
          <a:r>
            <a:rPr lang="en-GB" sz="2900" b="1" kern="1200" dirty="0"/>
            <a:t>views and perspectives of affected people themselves</a:t>
          </a:r>
          <a:r>
            <a:rPr lang="en-GB" sz="2900" kern="1200" dirty="0"/>
            <a:t>.</a:t>
          </a:r>
          <a:endParaRPr lang="en-US" sz="2900" kern="1200" dirty="0"/>
        </a:p>
      </dsp:txBody>
      <dsp:txXfrm>
        <a:off x="0" y="2900183"/>
        <a:ext cx="10515600" cy="1449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5EA41-B03F-4EC4-ABA9-B66719FC67CB}">
      <dsp:nvSpPr>
        <dsp:cNvPr id="0" name=""/>
        <dsp:cNvSpPr/>
      </dsp:nvSpPr>
      <dsp:spPr>
        <a:xfrm rot="5400000">
          <a:off x="5882285" y="-1281126"/>
          <a:ext cx="1037055" cy="3864501"/>
        </a:xfrm>
        <a:prstGeom prst="round2SameRect">
          <a:avLst/>
        </a:prstGeom>
        <a:solidFill>
          <a:schemeClr val="bg2">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n-GB" sz="1000" b="1" kern="1200" dirty="0"/>
            <a:t>Core indicator</a:t>
          </a:r>
          <a:r>
            <a:rPr lang="en-GB" sz="1000" kern="1200" dirty="0"/>
            <a:t>: </a:t>
          </a:r>
          <a:endParaRPr lang="en-US" sz="1000" kern="1200" dirty="0"/>
        </a:p>
        <a:p>
          <a:pPr marL="114300" lvl="2" indent="-57150" algn="l" defTabSz="444500">
            <a:lnSpc>
              <a:spcPct val="90000"/>
            </a:lnSpc>
            <a:spcBef>
              <a:spcPct val="0"/>
            </a:spcBef>
            <a:spcAft>
              <a:spcPct val="15000"/>
            </a:spcAft>
            <a:buChar char="•"/>
          </a:pPr>
          <a:r>
            <a:rPr lang="en-GB" sz="1000" kern="1200" dirty="0"/>
            <a:t>% of households in need who have received quality information about existing humanitarian assistance in the last XX days/months</a:t>
          </a:r>
          <a:endParaRPr lang="en-US" sz="1000" kern="1200" dirty="0"/>
        </a:p>
        <a:p>
          <a:pPr marL="114300" lvl="2" indent="-57150" algn="l" defTabSz="444500">
            <a:lnSpc>
              <a:spcPct val="90000"/>
            </a:lnSpc>
            <a:spcBef>
              <a:spcPct val="0"/>
            </a:spcBef>
            <a:spcAft>
              <a:spcPct val="15000"/>
            </a:spcAft>
            <a:buChar char="•"/>
          </a:pPr>
          <a:r>
            <a:rPr lang="en-GB" sz="1000" kern="1200" dirty="0"/>
            <a:t>% of households in need who are sufficiently informed about how to access appropriate humanitarian assistance</a:t>
          </a:r>
          <a:endParaRPr lang="en-US" sz="1000" kern="1200" dirty="0"/>
        </a:p>
        <a:p>
          <a:pPr marL="114300" lvl="2" indent="-57150" algn="l" defTabSz="444500">
            <a:lnSpc>
              <a:spcPct val="90000"/>
            </a:lnSpc>
            <a:spcBef>
              <a:spcPct val="0"/>
            </a:spcBef>
            <a:spcAft>
              <a:spcPct val="15000"/>
            </a:spcAft>
            <a:buChar char="•"/>
          </a:pPr>
          <a:r>
            <a:rPr lang="en-GB" sz="1000" kern="1200" dirty="0"/>
            <a:t>The recall period needs to be adjusted based on context</a:t>
          </a:r>
          <a:endParaRPr lang="en-US" sz="1000" kern="1200" dirty="0"/>
        </a:p>
      </dsp:txBody>
      <dsp:txXfrm rot="-5400000">
        <a:off x="4468563" y="183221"/>
        <a:ext cx="3813876" cy="935805"/>
      </dsp:txXfrm>
    </dsp:sp>
    <dsp:sp modelId="{82EA0B8C-5511-4B7E-B3AD-37ADE9659B46}">
      <dsp:nvSpPr>
        <dsp:cNvPr id="0" name=""/>
        <dsp:cNvSpPr/>
      </dsp:nvSpPr>
      <dsp:spPr>
        <a:xfrm>
          <a:off x="92" y="2964"/>
          <a:ext cx="4468470" cy="1296319"/>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Information sharing</a:t>
          </a:r>
          <a:r>
            <a:rPr lang="en-US" sz="1500" kern="1200" dirty="0"/>
            <a:t>: </a:t>
          </a:r>
          <a:r>
            <a:rPr lang="en-GB" sz="1500" kern="1200" dirty="0"/>
            <a:t>Information aiming at understanding if households in need received quality, timely and relevant  information using appropriate channels, language and in a transparent way</a:t>
          </a:r>
          <a:endParaRPr lang="en-US" sz="1500" kern="1200" dirty="0"/>
        </a:p>
      </dsp:txBody>
      <dsp:txXfrm>
        <a:off x="63373" y="66245"/>
        <a:ext cx="4341908" cy="1169757"/>
      </dsp:txXfrm>
    </dsp:sp>
    <dsp:sp modelId="{76356043-F8A5-4990-9BE7-607C795A2104}">
      <dsp:nvSpPr>
        <dsp:cNvPr id="0" name=""/>
        <dsp:cNvSpPr/>
      </dsp:nvSpPr>
      <dsp:spPr>
        <a:xfrm rot="5400000">
          <a:off x="5865870" y="64384"/>
          <a:ext cx="1037055" cy="3895750"/>
        </a:xfrm>
        <a:prstGeom prst="round2SameRect">
          <a:avLst/>
        </a:prstGeom>
        <a:solidFill>
          <a:schemeClr val="bg2">
            <a:alpha val="9000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b="1" kern="1200"/>
            <a:t>Core indicator</a:t>
          </a:r>
          <a:r>
            <a:rPr lang="en-GB" sz="1200" kern="1200"/>
            <a:t>: % of households in need who were engaged in a meaningful way in the design of the humanitarian assistance</a:t>
          </a:r>
          <a:endParaRPr lang="en-US" sz="1200" kern="1200" dirty="0"/>
        </a:p>
      </dsp:txBody>
      <dsp:txXfrm rot="-5400000">
        <a:off x="4436523" y="1544357"/>
        <a:ext cx="3845125" cy="935805"/>
      </dsp:txXfrm>
    </dsp:sp>
    <dsp:sp modelId="{F5E8354F-B12E-4CE8-ABA1-3A7A4E835D2D}">
      <dsp:nvSpPr>
        <dsp:cNvPr id="0" name=""/>
        <dsp:cNvSpPr/>
      </dsp:nvSpPr>
      <dsp:spPr>
        <a:xfrm>
          <a:off x="92" y="1364099"/>
          <a:ext cx="4436429" cy="1296319"/>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Participation/engagement: </a:t>
          </a:r>
          <a:r>
            <a:rPr lang="en-GB" sz="1500" kern="1200" dirty="0"/>
            <a:t>assesses the extent to which the community was engaged in a meaningful way in the design of the humanitarian assistance</a:t>
          </a:r>
          <a:endParaRPr lang="en-US" sz="1500" kern="1200" dirty="0"/>
        </a:p>
      </dsp:txBody>
      <dsp:txXfrm>
        <a:off x="63373" y="1427380"/>
        <a:ext cx="4309867" cy="1169757"/>
      </dsp:txXfrm>
    </dsp:sp>
    <dsp:sp modelId="{9BEFF287-68AE-44DF-A80E-36F2F1BCF5FC}">
      <dsp:nvSpPr>
        <dsp:cNvPr id="0" name=""/>
        <dsp:cNvSpPr/>
      </dsp:nvSpPr>
      <dsp:spPr>
        <a:xfrm rot="5400000">
          <a:off x="5841536" y="1402082"/>
          <a:ext cx="1037055" cy="3942624"/>
        </a:xfrm>
        <a:prstGeom prst="round2SameRect">
          <a:avLst/>
        </a:prstGeom>
        <a:solidFill>
          <a:schemeClr val="bg2">
            <a:alpha val="9000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b="1" kern="1200"/>
            <a:t>Core indicator</a:t>
          </a:r>
          <a:r>
            <a:rPr lang="en-GB" sz="1200" kern="1200"/>
            <a:t>: % of households in need with access to functioning feedback mechanisms</a:t>
          </a:r>
          <a:r>
            <a:rPr lang="en-US" sz="600" kern="1200"/>
            <a:t>.</a:t>
          </a:r>
          <a:endParaRPr lang="en-US" sz="600" kern="1200" dirty="0"/>
        </a:p>
      </dsp:txBody>
      <dsp:txXfrm rot="-5400000">
        <a:off x="4388752" y="2905492"/>
        <a:ext cx="3891999" cy="935805"/>
      </dsp:txXfrm>
    </dsp:sp>
    <dsp:sp modelId="{79A12EE5-90EB-4ED6-9E27-E46480659AAD}">
      <dsp:nvSpPr>
        <dsp:cNvPr id="0" name=""/>
        <dsp:cNvSpPr/>
      </dsp:nvSpPr>
      <dsp:spPr>
        <a:xfrm>
          <a:off x="92" y="2725234"/>
          <a:ext cx="4388658" cy="1296319"/>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Existing feedback mechanisms</a:t>
          </a:r>
          <a:r>
            <a:rPr lang="en-US" sz="1500" kern="1200" dirty="0"/>
            <a:t>: </a:t>
          </a:r>
          <a:r>
            <a:rPr lang="en-GB" sz="1500" kern="1200" dirty="0"/>
            <a:t>assesses the extent to which the affected population accesses relevant, useful, friendly and appropriate feedback mechanisms. </a:t>
          </a:r>
          <a:endParaRPr lang="en-US" sz="1500" kern="1200" dirty="0"/>
        </a:p>
      </dsp:txBody>
      <dsp:txXfrm>
        <a:off x="63373" y="2788515"/>
        <a:ext cx="4262096" cy="1169757"/>
      </dsp:txXfrm>
    </dsp:sp>
    <dsp:sp modelId="{8E5D1DEC-1C5B-4C9E-93B2-F5360B61D52D}">
      <dsp:nvSpPr>
        <dsp:cNvPr id="0" name=""/>
        <dsp:cNvSpPr/>
      </dsp:nvSpPr>
      <dsp:spPr>
        <a:xfrm rot="5400000">
          <a:off x="5818497" y="2742384"/>
          <a:ext cx="1037055" cy="3984290"/>
        </a:xfrm>
        <a:prstGeom prst="round2SameRect">
          <a:avLst/>
        </a:prstGeom>
        <a:solidFill>
          <a:schemeClr val="bg2">
            <a:alpha val="9000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t>Core indicator</a:t>
          </a:r>
          <a:r>
            <a:rPr lang="en-GB" sz="1200" kern="1200" dirty="0"/>
            <a:t>: % of households in need who are satisfied with the assistance received from aid providers in the last XX days/months</a:t>
          </a:r>
          <a:endParaRPr lang="en-US" sz="1200" kern="1200" dirty="0"/>
        </a:p>
      </dsp:txBody>
      <dsp:txXfrm rot="-5400000">
        <a:off x="4344880" y="4266627"/>
        <a:ext cx="3933665" cy="935805"/>
      </dsp:txXfrm>
    </dsp:sp>
    <dsp:sp modelId="{21DA47AE-50F8-488C-B2A7-31CB44E75C64}">
      <dsp:nvSpPr>
        <dsp:cNvPr id="0" name=""/>
        <dsp:cNvSpPr/>
      </dsp:nvSpPr>
      <dsp:spPr>
        <a:xfrm>
          <a:off x="92" y="4086369"/>
          <a:ext cx="4344786" cy="129631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Satisfaction:</a:t>
          </a:r>
          <a:r>
            <a:rPr lang="en-US" sz="1500" kern="1200" dirty="0"/>
            <a:t> </a:t>
          </a:r>
          <a:r>
            <a:rPr lang="en-GB" sz="1500" kern="1200" dirty="0"/>
            <a:t>assesses the degree to which the affected population is satisfied with the assistance received from aid providers</a:t>
          </a:r>
          <a:endParaRPr lang="en-US" sz="1500" kern="1200" dirty="0"/>
        </a:p>
      </dsp:txBody>
      <dsp:txXfrm>
        <a:off x="63373" y="4149650"/>
        <a:ext cx="4218224" cy="1169757"/>
      </dsp:txXfrm>
    </dsp:sp>
    <dsp:sp modelId="{2AB09CCE-F475-4F2F-8F5D-8D0F035309CA}">
      <dsp:nvSpPr>
        <dsp:cNvPr id="0" name=""/>
        <dsp:cNvSpPr/>
      </dsp:nvSpPr>
      <dsp:spPr>
        <a:xfrm rot="5400000">
          <a:off x="5823076" y="4108727"/>
          <a:ext cx="1037055" cy="3973874"/>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b="1" kern="1200"/>
            <a:t>Core indicator:</a:t>
          </a:r>
          <a:r>
            <a:rPr lang="en-GB" sz="1200" kern="1200"/>
            <a:t> % of HHs who report XX as their preferred type of information </a:t>
          </a:r>
          <a:endParaRPr lang="en-US" sz="1200" kern="1200" dirty="0"/>
        </a:p>
      </dsp:txBody>
      <dsp:txXfrm rot="-5400000">
        <a:off x="4354667" y="5627762"/>
        <a:ext cx="3923249" cy="935805"/>
      </dsp:txXfrm>
    </dsp:sp>
    <dsp:sp modelId="{FC332E32-B1A8-4691-BB03-B549C3CBC9DF}">
      <dsp:nvSpPr>
        <dsp:cNvPr id="0" name=""/>
        <dsp:cNvSpPr/>
      </dsp:nvSpPr>
      <dsp:spPr>
        <a:xfrm>
          <a:off x="92" y="5447505"/>
          <a:ext cx="4354573" cy="1296319"/>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Preferred information</a:t>
          </a:r>
          <a:r>
            <a:rPr lang="en-US" sz="1500" kern="1200" dirty="0"/>
            <a:t>: </a:t>
          </a:r>
          <a:r>
            <a:rPr lang="en-GB" sz="1500" kern="1200" dirty="0"/>
            <a:t>refers to the type of information the affected population would like to receive</a:t>
          </a:r>
          <a:endParaRPr lang="en-US" sz="1500" kern="1200" dirty="0"/>
        </a:p>
      </dsp:txBody>
      <dsp:txXfrm>
        <a:off x="63373" y="5510786"/>
        <a:ext cx="4228011" cy="11697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EC43A-064E-4472-8EBA-FC82A8FCC949}">
      <dsp:nvSpPr>
        <dsp:cNvPr id="0" name=""/>
        <dsp:cNvSpPr/>
      </dsp:nvSpPr>
      <dsp:spPr>
        <a:xfrm>
          <a:off x="0" y="1837"/>
          <a:ext cx="10515600" cy="793269"/>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Analysis of people’s preferred channels for communication channels and most needed information </a:t>
          </a:r>
          <a:r>
            <a:rPr lang="en-US" sz="2000" kern="1200" dirty="0"/>
            <a:t>based on consultations or recent research/secondary data reviews </a:t>
          </a:r>
        </a:p>
      </dsp:txBody>
      <dsp:txXfrm>
        <a:off x="38724" y="40561"/>
        <a:ext cx="10438152" cy="715821"/>
      </dsp:txXfrm>
    </dsp:sp>
    <dsp:sp modelId="{302E3D0F-2F30-4A24-A101-CFB004009DE5}">
      <dsp:nvSpPr>
        <dsp:cNvPr id="0" name=""/>
        <dsp:cNvSpPr/>
      </dsp:nvSpPr>
      <dsp:spPr>
        <a:xfrm>
          <a:off x="0" y="795106"/>
          <a:ext cx="10515600" cy="152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How do different groups prefer to receive information about aid</a:t>
          </a:r>
        </a:p>
        <a:p>
          <a:pPr marL="171450" lvl="1" indent="-171450" algn="l" defTabSz="800100">
            <a:lnSpc>
              <a:spcPct val="90000"/>
            </a:lnSpc>
            <a:spcBef>
              <a:spcPct val="0"/>
            </a:spcBef>
            <a:spcAft>
              <a:spcPct val="20000"/>
            </a:spcAft>
            <a:buChar char="•"/>
          </a:pPr>
          <a:r>
            <a:rPr lang="en-US" sz="1800" kern="1200" dirty="0"/>
            <a:t>Is there a difference between women, men, children, people living with disability, etc.</a:t>
          </a:r>
        </a:p>
        <a:p>
          <a:pPr marL="171450" lvl="1" indent="-171450" algn="l" defTabSz="800100">
            <a:lnSpc>
              <a:spcPct val="90000"/>
            </a:lnSpc>
            <a:spcBef>
              <a:spcPct val="0"/>
            </a:spcBef>
            <a:spcAft>
              <a:spcPct val="20000"/>
            </a:spcAft>
            <a:buChar char="•"/>
          </a:pPr>
          <a:r>
            <a:rPr lang="en-US" sz="1800" kern="1200" dirty="0"/>
            <a:t>What information is needed most</a:t>
          </a:r>
        </a:p>
        <a:p>
          <a:pPr marL="171450" lvl="1" indent="-171450" algn="l" defTabSz="800100">
            <a:lnSpc>
              <a:spcPct val="90000"/>
            </a:lnSpc>
            <a:spcBef>
              <a:spcPct val="0"/>
            </a:spcBef>
            <a:spcAft>
              <a:spcPct val="20000"/>
            </a:spcAft>
            <a:buChar char="•"/>
          </a:pPr>
          <a:r>
            <a:rPr lang="en-US" sz="1800" kern="1200" dirty="0"/>
            <a:t>What are the barriers to access to services among different groups</a:t>
          </a:r>
        </a:p>
        <a:p>
          <a:pPr marL="171450" lvl="1" indent="-171450" algn="l" defTabSz="800100">
            <a:lnSpc>
              <a:spcPct val="90000"/>
            </a:lnSpc>
            <a:spcBef>
              <a:spcPct val="0"/>
            </a:spcBef>
            <a:spcAft>
              <a:spcPct val="20000"/>
            </a:spcAft>
            <a:buChar char="•"/>
          </a:pPr>
          <a:r>
            <a:rPr lang="en-US" sz="1800" kern="1200" dirty="0"/>
            <a:t>What is the Nutrition Cluster going to prioritize? </a:t>
          </a:r>
        </a:p>
      </dsp:txBody>
      <dsp:txXfrm>
        <a:off x="0" y="795106"/>
        <a:ext cx="10515600" cy="1527312"/>
      </dsp:txXfrm>
    </dsp:sp>
    <dsp:sp modelId="{AF2083C7-A617-4E34-A9BB-42213BCFED2C}">
      <dsp:nvSpPr>
        <dsp:cNvPr id="0" name=""/>
        <dsp:cNvSpPr/>
      </dsp:nvSpPr>
      <dsp:spPr>
        <a:xfrm>
          <a:off x="0" y="2322419"/>
          <a:ext cx="10515600" cy="79326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Analysis of AAP systems in place</a:t>
          </a:r>
          <a:endParaRPr lang="en-US" sz="2000" kern="1200" dirty="0"/>
        </a:p>
      </dsp:txBody>
      <dsp:txXfrm>
        <a:off x="38724" y="2361143"/>
        <a:ext cx="10438152" cy="715821"/>
      </dsp:txXfrm>
    </dsp:sp>
    <dsp:sp modelId="{37DD7E6C-BE41-46B1-8608-76610C7A58F1}">
      <dsp:nvSpPr>
        <dsp:cNvPr id="0" name=""/>
        <dsp:cNvSpPr/>
      </dsp:nvSpPr>
      <dsp:spPr>
        <a:xfrm>
          <a:off x="0" y="3115688"/>
          <a:ext cx="10515600" cy="1692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What AAP systems are in place? (AAP working group, community engagement strategy, feedback and complaints systems, collective and coordinate information sharing approach among partners, systematic briefing of the HC/HCT)</a:t>
          </a:r>
        </a:p>
        <a:p>
          <a:pPr marL="171450" lvl="1" indent="-171450" algn="l" defTabSz="800100">
            <a:lnSpc>
              <a:spcPct val="90000"/>
            </a:lnSpc>
            <a:spcBef>
              <a:spcPct val="0"/>
            </a:spcBef>
            <a:spcAft>
              <a:spcPct val="20000"/>
            </a:spcAft>
            <a:buChar char="•"/>
          </a:pPr>
          <a:r>
            <a:rPr lang="en-US" sz="1800" kern="1200" dirty="0"/>
            <a:t>What have the feedback mechanisms and info generated from other AAP systems told us? What are the key issues raised by people in the previous response phase? </a:t>
          </a:r>
        </a:p>
        <a:p>
          <a:pPr marL="171450" lvl="1" indent="-171450" algn="l" defTabSz="800100">
            <a:lnSpc>
              <a:spcPct val="90000"/>
            </a:lnSpc>
            <a:spcBef>
              <a:spcPct val="0"/>
            </a:spcBef>
            <a:spcAft>
              <a:spcPct val="20000"/>
            </a:spcAft>
            <a:buChar char="•"/>
          </a:pPr>
          <a:r>
            <a:rPr lang="en-US" sz="1800" kern="1200" dirty="0"/>
            <a:t>How did humanitarian agencies respond and what are the gaps?</a:t>
          </a:r>
        </a:p>
      </dsp:txBody>
      <dsp:txXfrm>
        <a:off x="0" y="3115688"/>
        <a:ext cx="10515600" cy="16924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1AD2F-64B2-C34B-B9B7-A8B768543C9B}">
      <dsp:nvSpPr>
        <dsp:cNvPr id="0" name=""/>
        <dsp:cNvSpPr/>
      </dsp:nvSpPr>
      <dsp:spPr>
        <a:xfrm>
          <a:off x="25760" y="3273352"/>
          <a:ext cx="2205052" cy="181338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280" tIns="128016" rIns="200280" bIns="128016" numCol="1" spcCol="1270" anchor="ctr" anchorCtr="0">
          <a:noAutofit/>
        </a:bodyPr>
        <a:lstStyle/>
        <a:p>
          <a:pPr marL="0" lvl="0" indent="0" algn="ctr" defTabSz="800100">
            <a:lnSpc>
              <a:spcPct val="90000"/>
            </a:lnSpc>
            <a:spcBef>
              <a:spcPct val="0"/>
            </a:spcBef>
            <a:spcAft>
              <a:spcPct val="35000"/>
            </a:spcAft>
            <a:buNone/>
          </a:pPr>
          <a:r>
            <a:rPr lang="en-GB" sz="1800" b="0" kern="1200" dirty="0"/>
            <a:t>At the cluster level, the cluster will need to define </a:t>
          </a:r>
          <a:r>
            <a:rPr lang="en-GB" sz="1800" b="0" kern="1200" dirty="0">
              <a:solidFill>
                <a:prstClr val="white"/>
              </a:solidFill>
              <a:latin typeface="Calibri" panose="020F0502020204030204"/>
              <a:ea typeface="+mn-ea"/>
              <a:cs typeface="+mn-cs"/>
            </a:rPr>
            <a:t>its own Cluster Objectives and strategy, aligning them to overall HRP's Strategic  Objectives  </a:t>
          </a:r>
          <a:endParaRPr lang="en-US" sz="1800" b="0" kern="1200" dirty="0">
            <a:solidFill>
              <a:prstClr val="white"/>
            </a:solidFill>
            <a:latin typeface="Calibri" panose="020F0502020204030204"/>
            <a:ea typeface="+mn-ea"/>
            <a:cs typeface="+mn-cs"/>
          </a:endParaRPr>
        </a:p>
      </dsp:txBody>
      <dsp:txXfrm>
        <a:off x="25760" y="3273352"/>
        <a:ext cx="2205052" cy="1813382"/>
      </dsp:txXfrm>
    </dsp:sp>
    <dsp:sp modelId="{87867AC1-BB3A-1848-B172-548476CAD828}">
      <dsp:nvSpPr>
        <dsp:cNvPr id="0" name=""/>
        <dsp:cNvSpPr/>
      </dsp:nvSpPr>
      <dsp:spPr>
        <a:xfrm>
          <a:off x="2282332" y="2751793"/>
          <a:ext cx="8956254" cy="285650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371" tIns="228600" rIns="171371" bIns="228600" numCol="1" spcCol="1270" anchor="ctr" anchorCtr="0">
          <a:noAutofit/>
        </a:bodyPr>
        <a:lstStyle/>
        <a:p>
          <a:pPr marL="0" lvl="0" indent="0" algn="l" defTabSz="800100" rtl="0">
            <a:lnSpc>
              <a:spcPct val="90000"/>
            </a:lnSpc>
            <a:spcBef>
              <a:spcPct val="0"/>
            </a:spcBef>
            <a:spcAft>
              <a:spcPct val="35000"/>
            </a:spcAft>
            <a:buFont typeface="Arial" panose="020B0604020202020204" pitchFamily="34" charset="0"/>
            <a:buNone/>
          </a:pPr>
          <a:r>
            <a:rPr lang="en-GB" sz="1800" kern="1200" dirty="0"/>
            <a:t>An explanation of how affected people have been consulted as part of the needs assessment and analysis process</a:t>
          </a:r>
          <a:endParaRPr lang="en-US" sz="1800" kern="1200" dirty="0"/>
        </a:p>
        <a:p>
          <a:pPr marL="0" lvl="0" indent="0" algn="l" defTabSz="800100">
            <a:lnSpc>
              <a:spcPct val="90000"/>
            </a:lnSpc>
            <a:spcBef>
              <a:spcPct val="0"/>
            </a:spcBef>
            <a:spcAft>
              <a:spcPct val="35000"/>
            </a:spcAft>
            <a:buFont typeface="Arial" panose="020B0604020202020204" pitchFamily="34" charset="0"/>
            <a:buNone/>
          </a:pPr>
          <a:r>
            <a:rPr lang="en-GB" sz="1800" kern="1200" dirty="0"/>
            <a:t>The rationale for targeting and prioritising specific vulnerable groups in the population or geographic regions</a:t>
          </a:r>
          <a:endParaRPr lang="en-US" sz="1800" kern="1200" dirty="0"/>
        </a:p>
        <a:p>
          <a:pPr marL="0" lvl="0" indent="0" algn="l" defTabSz="800100">
            <a:lnSpc>
              <a:spcPct val="90000"/>
            </a:lnSpc>
            <a:spcBef>
              <a:spcPct val="0"/>
            </a:spcBef>
            <a:spcAft>
              <a:spcPct val="35000"/>
            </a:spcAft>
            <a:buFont typeface="Arial" panose="020B0604020202020204" pitchFamily="34" charset="0"/>
            <a:buNone/>
          </a:pPr>
          <a:r>
            <a:rPr lang="en-GB" sz="1800" kern="1200" dirty="0"/>
            <a:t>Proposed interventions and how these have been informed by the views and perspectives of affected people</a:t>
          </a:r>
          <a:endParaRPr lang="en-US" sz="1800" kern="1200" dirty="0"/>
        </a:p>
        <a:p>
          <a:pPr marL="0" lvl="0" indent="0" algn="l" defTabSz="800100">
            <a:lnSpc>
              <a:spcPct val="90000"/>
            </a:lnSpc>
            <a:spcBef>
              <a:spcPct val="0"/>
            </a:spcBef>
            <a:spcAft>
              <a:spcPct val="35000"/>
            </a:spcAft>
            <a:buFont typeface="Arial" panose="020B0604020202020204" pitchFamily="34" charset="0"/>
            <a:buNone/>
          </a:pPr>
          <a:r>
            <a:rPr lang="en-GB" sz="1800" kern="1200" dirty="0"/>
            <a:t>Proposed approach to consult and engage with communities and how feedback will be collected, analysed and acted</a:t>
          </a:r>
          <a:endParaRPr lang="en-US" sz="1800" kern="1200" dirty="0"/>
        </a:p>
      </dsp:txBody>
      <dsp:txXfrm>
        <a:off x="2282332" y="2751793"/>
        <a:ext cx="8956254" cy="2856501"/>
      </dsp:txXfrm>
    </dsp:sp>
    <dsp:sp modelId="{447D6B3E-BBB7-6344-8689-6C76B83DE62B}">
      <dsp:nvSpPr>
        <dsp:cNvPr id="0" name=""/>
        <dsp:cNvSpPr/>
      </dsp:nvSpPr>
      <dsp:spPr>
        <a:xfrm rot="10800000">
          <a:off x="2400" y="524691"/>
          <a:ext cx="2303896" cy="1940468"/>
        </a:xfrm>
        <a:prstGeom prst="upArrowCallout">
          <a:avLst>
            <a:gd name="adj1" fmla="val 5000"/>
            <a:gd name="adj2" fmla="val 10000"/>
            <a:gd name="adj3" fmla="val 15000"/>
            <a:gd name="adj4" fmla="val 64977"/>
          </a:avLst>
        </a:prstGeom>
        <a:solidFill>
          <a:schemeClr val="accent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280" tIns="142240" rIns="20028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t>Minimum Recommended AAP Actions</a:t>
          </a:r>
          <a:endParaRPr lang="en-US" sz="2000" kern="1200" dirty="0"/>
        </a:p>
      </dsp:txBody>
      <dsp:txXfrm rot="-10800000">
        <a:off x="2400" y="524691"/>
        <a:ext cx="2303896" cy="1261304"/>
      </dsp:txXfrm>
    </dsp:sp>
    <dsp:sp modelId="{36C4D47D-9170-8B41-A08D-C98E165121D9}">
      <dsp:nvSpPr>
        <dsp:cNvPr id="0" name=""/>
        <dsp:cNvSpPr/>
      </dsp:nvSpPr>
      <dsp:spPr>
        <a:xfrm>
          <a:off x="2313499" y="0"/>
          <a:ext cx="8950847" cy="2651800"/>
        </a:xfrm>
        <a:prstGeom prst="rect">
          <a:avLst/>
        </a:prstGeom>
        <a:solidFill>
          <a:schemeClr val="tx2">
            <a:lumMod val="20000"/>
            <a:lumOff val="80000"/>
            <a:alpha val="9000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371" tIns="228600" rIns="171371" bIns="22860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GB" sz="1800" kern="1200" dirty="0"/>
            <a:t>Include at least one AAP related strategic objective in the Cluster Strategy or Response Plan.</a:t>
          </a:r>
          <a:endParaRPr lang="en-US" sz="1800" kern="1200" dirty="0"/>
        </a:p>
        <a:p>
          <a:pPr marL="0" lvl="0" indent="0" algn="l" defTabSz="800100">
            <a:lnSpc>
              <a:spcPct val="90000"/>
            </a:lnSpc>
            <a:spcBef>
              <a:spcPct val="0"/>
            </a:spcBef>
            <a:spcAft>
              <a:spcPct val="35000"/>
            </a:spcAft>
            <a:buFont typeface="Arial" panose="020B0604020202020204" pitchFamily="34" charset="0"/>
            <a:buNone/>
          </a:pPr>
          <a:r>
            <a:rPr lang="en-GB" sz="1800" kern="1200" dirty="0"/>
            <a:t>Define common technical and quality standards and benchmarks for all cluster partners. </a:t>
          </a:r>
          <a:r>
            <a:rPr lang="en-GB" sz="1800" b="1" u="none" kern="1200" dirty="0"/>
            <a:t>CHS to be adopted</a:t>
          </a:r>
          <a:endParaRPr lang="en-US" sz="1800" b="1" u="none" kern="1200" dirty="0"/>
        </a:p>
        <a:p>
          <a:pPr marL="0" lvl="0" indent="0" algn="l" defTabSz="800100">
            <a:lnSpc>
              <a:spcPct val="90000"/>
            </a:lnSpc>
            <a:spcBef>
              <a:spcPct val="0"/>
            </a:spcBef>
            <a:spcAft>
              <a:spcPct val="35000"/>
            </a:spcAft>
            <a:buFont typeface="Arial" panose="020B0604020202020204" pitchFamily="34" charset="0"/>
            <a:buNone/>
          </a:pPr>
          <a:r>
            <a:rPr lang="en-GB" sz="1800" kern="1200" dirty="0"/>
            <a:t>Define common cluster performance indicators related to response quality, consistency and accountability.</a:t>
          </a:r>
          <a:endParaRPr lang="en-US" sz="1800" kern="1200" dirty="0"/>
        </a:p>
        <a:p>
          <a:pPr marL="0" lvl="0" indent="0" algn="l" defTabSz="800100">
            <a:lnSpc>
              <a:spcPct val="90000"/>
            </a:lnSpc>
            <a:spcBef>
              <a:spcPct val="0"/>
            </a:spcBef>
            <a:spcAft>
              <a:spcPct val="35000"/>
            </a:spcAft>
            <a:buFont typeface="Arial" panose="020B0604020202020204" pitchFamily="34" charset="0"/>
            <a:buNone/>
          </a:pPr>
          <a:r>
            <a:rPr lang="en-GB" sz="1800" kern="1200" dirty="0"/>
            <a:t>Include at least one indicator around affected people's satisfaction with responses, one on engagement of communities in decision making, and one on feedback and complaints identified and solved/responded to</a:t>
          </a:r>
          <a:endParaRPr lang="en-US" sz="1800" kern="1200" dirty="0"/>
        </a:p>
        <a:p>
          <a:pPr marL="0" lvl="0" indent="0" algn="l" defTabSz="800100">
            <a:lnSpc>
              <a:spcPct val="90000"/>
            </a:lnSpc>
            <a:spcBef>
              <a:spcPct val="0"/>
            </a:spcBef>
            <a:spcAft>
              <a:spcPct val="35000"/>
            </a:spcAft>
            <a:buFont typeface="Arial" panose="020B0604020202020204" pitchFamily="34" charset="0"/>
            <a:buNone/>
          </a:pPr>
          <a:r>
            <a:rPr lang="en-GB" sz="1800" kern="1200" dirty="0"/>
            <a:t>Use AAP criteria to assess and review partner project proposals.</a:t>
          </a:r>
          <a:endParaRPr lang="en-US" sz="1800" kern="1200" dirty="0"/>
        </a:p>
      </dsp:txBody>
      <dsp:txXfrm>
        <a:off x="2313499" y="0"/>
        <a:ext cx="8950847" cy="2651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885E0-5368-084E-AE87-AF7603CB1199}">
      <dsp:nvSpPr>
        <dsp:cNvPr id="0" name=""/>
        <dsp:cNvSpPr/>
      </dsp:nvSpPr>
      <dsp:spPr>
        <a:xfrm>
          <a:off x="0" y="18224"/>
          <a:ext cx="6513603" cy="14274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defRPr b="1"/>
          </a:pPr>
          <a:r>
            <a:rPr lang="en-GB" sz="2000" kern="1200" dirty="0"/>
            <a:t>Harmonising approaches among cluster partners and defining common key messages can reduce the risk of rumours, dissatisfaction, and misinformation and build trust with communities.</a:t>
          </a:r>
          <a:endParaRPr lang="en-US" sz="2000" kern="1200" dirty="0"/>
        </a:p>
      </dsp:txBody>
      <dsp:txXfrm>
        <a:off x="69680" y="87904"/>
        <a:ext cx="6374243" cy="1288040"/>
      </dsp:txXfrm>
    </dsp:sp>
    <dsp:sp modelId="{C72A73A5-7CA0-2A40-8F9D-D6D4BEC720D9}">
      <dsp:nvSpPr>
        <dsp:cNvPr id="0" name=""/>
        <dsp:cNvSpPr/>
      </dsp:nvSpPr>
      <dsp:spPr>
        <a:xfrm>
          <a:off x="0" y="1503224"/>
          <a:ext cx="6513603" cy="56973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defRPr b="1"/>
          </a:pPr>
          <a:r>
            <a:rPr lang="en-GB" sz="2000" kern="1200"/>
            <a:t>At a minimum, communities should be informed about:</a:t>
          </a:r>
          <a:endParaRPr lang="en-US" sz="2000" kern="1200"/>
        </a:p>
      </dsp:txBody>
      <dsp:txXfrm>
        <a:off x="27812" y="1531036"/>
        <a:ext cx="6457979" cy="514108"/>
      </dsp:txXfrm>
    </dsp:sp>
    <dsp:sp modelId="{7F099668-D3BB-5A4D-A25F-C7ADB8FAC531}">
      <dsp:nvSpPr>
        <dsp:cNvPr id="0" name=""/>
        <dsp:cNvSpPr/>
      </dsp:nvSpPr>
      <dsp:spPr>
        <a:xfrm>
          <a:off x="0" y="2072956"/>
          <a:ext cx="6513603" cy="3794245"/>
        </a:xfrm>
        <a:prstGeom prst="rect">
          <a:avLst/>
        </a:prstGeom>
        <a:noFill/>
        <a:ln w="76200">
          <a:noFill/>
        </a:ln>
        <a:effectLst/>
      </dsp:spPr>
      <dsp:style>
        <a:lnRef idx="0">
          <a:scrgbClr r="0" g="0" b="0"/>
        </a:lnRef>
        <a:fillRef idx="0">
          <a:scrgbClr r="0" g="0" b="0"/>
        </a:fillRef>
        <a:effectRef idx="0">
          <a:scrgbClr r="0" g="0" b="0"/>
        </a:effectRef>
        <a:fontRef idx="minor"/>
      </dsp:style>
      <dsp:txBody>
        <a:bodyPr spcFirstLastPara="0" vert="horz" wrap="square" lIns="20680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dirty="0"/>
            <a:t>Overall response goals and priorities</a:t>
          </a:r>
          <a:endParaRPr lang="en-US" sz="1800" kern="1200" dirty="0"/>
        </a:p>
        <a:p>
          <a:pPr marL="171450" lvl="1" indent="-171450" algn="l" defTabSz="800100">
            <a:lnSpc>
              <a:spcPct val="90000"/>
            </a:lnSpc>
            <a:spcBef>
              <a:spcPct val="0"/>
            </a:spcBef>
            <a:spcAft>
              <a:spcPct val="20000"/>
            </a:spcAft>
            <a:buChar char="•"/>
          </a:pPr>
          <a:r>
            <a:rPr lang="en-GB" sz="1800" kern="1200" dirty="0"/>
            <a:t>Specific program/project goals and objectives</a:t>
          </a:r>
          <a:endParaRPr lang="en-US" sz="1800" kern="1200" dirty="0"/>
        </a:p>
        <a:p>
          <a:pPr marL="171450" lvl="1" indent="-171450" algn="l" defTabSz="800100">
            <a:lnSpc>
              <a:spcPct val="90000"/>
            </a:lnSpc>
            <a:spcBef>
              <a:spcPct val="0"/>
            </a:spcBef>
            <a:spcAft>
              <a:spcPct val="20000"/>
            </a:spcAft>
            <a:buChar char="•"/>
          </a:pPr>
          <a:r>
            <a:rPr lang="en-GB" sz="1800" kern="1200" dirty="0"/>
            <a:t>Planned activities and deliverables, including start and end dates</a:t>
          </a:r>
          <a:endParaRPr lang="en-US" sz="1800" kern="1200" dirty="0"/>
        </a:p>
        <a:p>
          <a:pPr marL="171450" lvl="1" indent="-171450" algn="l" defTabSz="800100">
            <a:lnSpc>
              <a:spcPct val="90000"/>
            </a:lnSpc>
            <a:spcBef>
              <a:spcPct val="0"/>
            </a:spcBef>
            <a:spcAft>
              <a:spcPct val="20000"/>
            </a:spcAft>
            <a:buChar char="•"/>
          </a:pPr>
          <a:r>
            <a:rPr lang="en-GB" sz="1800" kern="1200" dirty="0"/>
            <a:t>Project budgets (with consideration of sensitive data)</a:t>
          </a:r>
          <a:endParaRPr lang="en-US" sz="1800" kern="1200" dirty="0"/>
        </a:p>
        <a:p>
          <a:pPr marL="171450" lvl="1" indent="-171450" algn="l" defTabSz="800100">
            <a:lnSpc>
              <a:spcPct val="90000"/>
            </a:lnSpc>
            <a:spcBef>
              <a:spcPct val="0"/>
            </a:spcBef>
            <a:spcAft>
              <a:spcPct val="20000"/>
            </a:spcAft>
            <a:buChar char="•"/>
          </a:pPr>
          <a:r>
            <a:rPr lang="en-GB" sz="1800" kern="1200" dirty="0"/>
            <a:t>Criteria used for selecting communities and participants</a:t>
          </a:r>
          <a:endParaRPr lang="en-US" sz="1800" kern="1200" dirty="0"/>
        </a:p>
        <a:p>
          <a:pPr marL="171450" lvl="1" indent="-171450" algn="l" defTabSz="800100">
            <a:lnSpc>
              <a:spcPct val="90000"/>
            </a:lnSpc>
            <a:spcBef>
              <a:spcPct val="0"/>
            </a:spcBef>
            <a:spcAft>
              <a:spcPct val="20000"/>
            </a:spcAft>
            <a:buChar char="•"/>
          </a:pPr>
          <a:r>
            <a:rPr lang="en-GB" sz="1800" kern="1200" dirty="0"/>
            <a:t>Organisational details about who are involved in project implementation and specific geographic locations of operations</a:t>
          </a:r>
          <a:endParaRPr lang="en-US" sz="1800" kern="1200" dirty="0"/>
        </a:p>
        <a:p>
          <a:pPr marL="171450" lvl="1" indent="-171450" algn="l" defTabSz="800100">
            <a:lnSpc>
              <a:spcPct val="90000"/>
            </a:lnSpc>
            <a:spcBef>
              <a:spcPct val="0"/>
            </a:spcBef>
            <a:spcAft>
              <a:spcPct val="20000"/>
            </a:spcAft>
            <a:buChar char="•"/>
          </a:pPr>
          <a:r>
            <a:rPr lang="en-GB" sz="1800" kern="1200" dirty="0"/>
            <a:t>Contact details, including how people can identify aid providers and provide feedback </a:t>
          </a:r>
          <a:endParaRPr lang="en-US" sz="1800" kern="1200" dirty="0"/>
        </a:p>
        <a:p>
          <a:pPr marL="171450" lvl="1" indent="-171450" algn="l" defTabSz="800100">
            <a:lnSpc>
              <a:spcPct val="90000"/>
            </a:lnSpc>
            <a:spcBef>
              <a:spcPct val="0"/>
            </a:spcBef>
            <a:spcAft>
              <a:spcPct val="20000"/>
            </a:spcAft>
            <a:buChar char="•"/>
          </a:pPr>
          <a:r>
            <a:rPr lang="en-GB" sz="1800" kern="1200" dirty="0"/>
            <a:t>Community members’ right to provide feedback and make complaints</a:t>
          </a:r>
          <a:endParaRPr lang="en-US" sz="1800" kern="1200" dirty="0"/>
        </a:p>
      </dsp:txBody>
      <dsp:txXfrm>
        <a:off x="0" y="2072956"/>
        <a:ext cx="6513603" cy="37942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35C19-C7A9-A24C-857A-749D8EFD79A6}">
      <dsp:nvSpPr>
        <dsp:cNvPr id="0" name=""/>
        <dsp:cNvSpPr/>
      </dsp:nvSpPr>
      <dsp:spPr>
        <a:xfrm>
          <a:off x="9134" y="0"/>
          <a:ext cx="4601842" cy="1024057"/>
        </a:xfrm>
        <a:prstGeom prst="rect">
          <a:avLst/>
        </a:prstGeom>
        <a:solidFill>
          <a:schemeClr val="accent5"/>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dirty="0"/>
            <a:t>Minimum Recommended AAP Actions</a:t>
          </a:r>
          <a:endParaRPr lang="en-US" sz="2000" kern="1200" dirty="0"/>
        </a:p>
      </dsp:txBody>
      <dsp:txXfrm>
        <a:off x="9134" y="0"/>
        <a:ext cx="4601842" cy="1024057"/>
      </dsp:txXfrm>
    </dsp:sp>
    <dsp:sp modelId="{78A98A5A-B91D-1940-95BA-10B7065703C0}">
      <dsp:nvSpPr>
        <dsp:cNvPr id="0" name=""/>
        <dsp:cNvSpPr/>
      </dsp:nvSpPr>
      <dsp:spPr>
        <a:xfrm>
          <a:off x="9134" y="1024057"/>
          <a:ext cx="4601842" cy="3880159"/>
        </a:xfrm>
        <a:prstGeom prst="rect">
          <a:avLst/>
        </a:prstGeom>
        <a:solidFill>
          <a:schemeClr val="accent5">
            <a:lumMod val="60000"/>
            <a:lumOff val="40000"/>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600"/>
            </a:spcAft>
            <a:buChar char="•"/>
          </a:pPr>
          <a:r>
            <a:rPr lang="en-GB" sz="1800" kern="1200" dirty="0"/>
            <a:t>Use AAP criteria to review and assess </a:t>
          </a:r>
          <a:r>
            <a:rPr lang="en-GB" sz="1800" b="1" kern="1200" dirty="0"/>
            <a:t>funding proposals</a:t>
          </a:r>
          <a:r>
            <a:rPr lang="en-GB" sz="1800" kern="1200" dirty="0"/>
            <a:t>.</a:t>
          </a:r>
          <a:endParaRPr lang="en-US" sz="1800" kern="1200" dirty="0"/>
        </a:p>
        <a:p>
          <a:pPr marL="171450" lvl="1" indent="-171450" algn="l" defTabSz="800100">
            <a:lnSpc>
              <a:spcPct val="90000"/>
            </a:lnSpc>
            <a:spcBef>
              <a:spcPct val="0"/>
            </a:spcBef>
            <a:spcAft>
              <a:spcPts val="600"/>
            </a:spcAft>
            <a:buChar char="•"/>
          </a:pPr>
          <a:r>
            <a:rPr lang="en-GB" sz="1800" kern="1200" dirty="0"/>
            <a:t>Ensure all partner projects include a </a:t>
          </a:r>
          <a:r>
            <a:rPr lang="en-GB" sz="1800" b="1" kern="1200" dirty="0"/>
            <a:t>budget for community engagement, participation and feedback mechanisms</a:t>
          </a:r>
          <a:r>
            <a:rPr lang="en-GB" sz="1800" kern="1200" dirty="0"/>
            <a:t>.</a:t>
          </a:r>
          <a:endParaRPr lang="en-US" sz="1800" kern="1200" dirty="0"/>
        </a:p>
        <a:p>
          <a:pPr marL="171450" lvl="1" indent="-171450" algn="l" defTabSz="800100">
            <a:lnSpc>
              <a:spcPct val="90000"/>
            </a:lnSpc>
            <a:spcBef>
              <a:spcPct val="0"/>
            </a:spcBef>
            <a:spcAft>
              <a:spcPts val="600"/>
            </a:spcAft>
            <a:buChar char="•"/>
          </a:pPr>
          <a:r>
            <a:rPr lang="en-GB" sz="1800" kern="1200" dirty="0"/>
            <a:t>Include an overview of </a:t>
          </a:r>
          <a:r>
            <a:rPr lang="en-GB" sz="1800" b="1" kern="1200" dirty="0"/>
            <a:t>how cluster partners' projects address the expressed needs </a:t>
          </a:r>
          <a:r>
            <a:rPr lang="en-GB" sz="1800" kern="1200" dirty="0"/>
            <a:t>and priorities of affected people in all funding proposals and requests.</a:t>
          </a:r>
          <a:endParaRPr lang="en-US" sz="1800" kern="1200" dirty="0"/>
        </a:p>
        <a:p>
          <a:pPr marL="171450" lvl="1" indent="-171450" algn="l" defTabSz="800100">
            <a:lnSpc>
              <a:spcPct val="90000"/>
            </a:lnSpc>
            <a:spcBef>
              <a:spcPct val="0"/>
            </a:spcBef>
            <a:spcAft>
              <a:spcPts val="600"/>
            </a:spcAft>
            <a:buChar char="•"/>
          </a:pPr>
          <a:r>
            <a:rPr lang="en-GB" sz="1800" kern="1200" dirty="0"/>
            <a:t>Promote the use and funding of</a:t>
          </a:r>
          <a:r>
            <a:rPr lang="en-GB" sz="1800" b="1" kern="1200" dirty="0"/>
            <a:t> joint or common platforms </a:t>
          </a:r>
          <a:r>
            <a:rPr lang="en-GB" sz="1800" kern="1200" dirty="0"/>
            <a:t>for clusters to engage with affected people, such as common feedback and response mechanisms.</a:t>
          </a:r>
          <a:endParaRPr lang="en-US" sz="1800" kern="1200" dirty="0"/>
        </a:p>
      </dsp:txBody>
      <dsp:txXfrm>
        <a:off x="9134" y="1024057"/>
        <a:ext cx="4601842" cy="3880159"/>
      </dsp:txXfrm>
    </dsp:sp>
    <dsp:sp modelId="{826A86D7-BDB9-FC4E-BF48-AC20DDC835E2}">
      <dsp:nvSpPr>
        <dsp:cNvPr id="0" name=""/>
        <dsp:cNvSpPr/>
      </dsp:nvSpPr>
      <dsp:spPr>
        <a:xfrm>
          <a:off x="5255235" y="-139552"/>
          <a:ext cx="5251229" cy="102405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dirty="0"/>
            <a:t>Costs in terms of </a:t>
          </a:r>
          <a:r>
            <a:rPr lang="en-GB" sz="2000" b="1" u="sng" kern="1200" dirty="0"/>
            <a:t>dedicated staff </a:t>
          </a:r>
          <a:r>
            <a:rPr lang="en-GB" sz="2000" b="1" kern="1200" dirty="0"/>
            <a:t>and resources to consider for AAP interventions could include</a:t>
          </a:r>
          <a:endParaRPr lang="en-US" sz="2000" b="1" kern="1200" dirty="0"/>
        </a:p>
      </dsp:txBody>
      <dsp:txXfrm>
        <a:off x="5255235" y="-139552"/>
        <a:ext cx="5251229" cy="1024057"/>
      </dsp:txXfrm>
    </dsp:sp>
    <dsp:sp modelId="{4C97339E-1FFA-DE4E-A838-1AB4DBFE1A43}">
      <dsp:nvSpPr>
        <dsp:cNvPr id="0" name=""/>
        <dsp:cNvSpPr/>
      </dsp:nvSpPr>
      <dsp:spPr>
        <a:xfrm>
          <a:off x="5255235" y="884504"/>
          <a:ext cx="5251229" cy="4159265"/>
        </a:xfrm>
        <a:prstGeom prst="rect">
          <a:avLst/>
        </a:prstGeom>
        <a:solidFill>
          <a:schemeClr val="accent3">
            <a:tint val="40000"/>
            <a:alpha val="90000"/>
            <a:hueOff val="0"/>
            <a:satOff val="0"/>
            <a:lumOff val="0"/>
            <a:alphaOff val="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600"/>
            </a:spcAft>
            <a:buChar char="•"/>
          </a:pPr>
          <a:r>
            <a:rPr lang="en-GB" sz="1800" kern="1200" dirty="0"/>
            <a:t>Conducting </a:t>
          </a:r>
          <a:r>
            <a:rPr lang="en-GB" sz="1800" b="1" kern="1200" dirty="0"/>
            <a:t>surveys and participatory needs assessments </a:t>
          </a:r>
          <a:endParaRPr lang="en-US" sz="1800" b="1" kern="1200" dirty="0"/>
        </a:p>
        <a:p>
          <a:pPr marL="171450" lvl="1" indent="-171450" algn="l" defTabSz="800100">
            <a:lnSpc>
              <a:spcPct val="90000"/>
            </a:lnSpc>
            <a:spcBef>
              <a:spcPct val="0"/>
            </a:spcBef>
            <a:spcAft>
              <a:spcPts val="600"/>
            </a:spcAft>
            <a:buChar char="•"/>
          </a:pPr>
          <a:r>
            <a:rPr lang="en-GB" sz="1800" kern="1200" dirty="0"/>
            <a:t>Establishing joint or common</a:t>
          </a:r>
          <a:r>
            <a:rPr lang="en-GB" sz="1800" b="1" kern="1200" dirty="0"/>
            <a:t> feedback and response mechanisms</a:t>
          </a:r>
          <a:endParaRPr lang="en-US" sz="1800" b="1" kern="1200" dirty="0"/>
        </a:p>
        <a:p>
          <a:pPr marL="171450" lvl="1" indent="-171450" algn="l" defTabSz="800100">
            <a:lnSpc>
              <a:spcPct val="90000"/>
            </a:lnSpc>
            <a:spcBef>
              <a:spcPct val="0"/>
            </a:spcBef>
            <a:spcAft>
              <a:spcPts val="600"/>
            </a:spcAft>
            <a:buChar char="•"/>
          </a:pPr>
          <a:r>
            <a:rPr lang="en-GB" sz="1800" b="1" kern="1200" dirty="0"/>
            <a:t>Production and dissemination of information</a:t>
          </a:r>
          <a:r>
            <a:rPr lang="en-GB" sz="1800" kern="1200" dirty="0"/>
            <a:t> and communication messages and materials</a:t>
          </a:r>
          <a:endParaRPr lang="en-US" sz="1800" kern="1200" dirty="0"/>
        </a:p>
        <a:p>
          <a:pPr marL="171450" lvl="1" indent="-171450" algn="l" defTabSz="800100">
            <a:lnSpc>
              <a:spcPct val="90000"/>
            </a:lnSpc>
            <a:spcBef>
              <a:spcPct val="0"/>
            </a:spcBef>
            <a:spcAft>
              <a:spcPts val="600"/>
            </a:spcAft>
            <a:buChar char="•"/>
          </a:pPr>
          <a:r>
            <a:rPr lang="en-GB" sz="1800" kern="1200" dirty="0"/>
            <a:t>Monitoring of application </a:t>
          </a:r>
          <a:r>
            <a:rPr lang="en-GB" sz="1800" b="1" kern="1200" dirty="0"/>
            <a:t>of technical and quality standards</a:t>
          </a:r>
          <a:endParaRPr lang="en-US" sz="1800" b="1" kern="1200" dirty="0"/>
        </a:p>
        <a:p>
          <a:pPr marL="171450" lvl="1" indent="-171450" algn="l" defTabSz="800100">
            <a:lnSpc>
              <a:spcPct val="90000"/>
            </a:lnSpc>
            <a:spcBef>
              <a:spcPct val="0"/>
            </a:spcBef>
            <a:spcAft>
              <a:spcPts val="600"/>
            </a:spcAft>
            <a:buChar char="•"/>
          </a:pPr>
          <a:r>
            <a:rPr lang="en-GB" sz="1800" b="1" kern="1200" dirty="0"/>
            <a:t>Peer reviews </a:t>
          </a:r>
          <a:r>
            <a:rPr lang="en-GB" sz="1800" kern="1200" dirty="0"/>
            <a:t>and joint learning exercises</a:t>
          </a:r>
          <a:endParaRPr lang="en-US" sz="1800" kern="1200" dirty="0"/>
        </a:p>
        <a:p>
          <a:pPr marL="171450" lvl="1" indent="-171450" algn="l" defTabSz="800100">
            <a:lnSpc>
              <a:spcPct val="90000"/>
            </a:lnSpc>
            <a:spcBef>
              <a:spcPct val="0"/>
            </a:spcBef>
            <a:spcAft>
              <a:spcPts val="600"/>
            </a:spcAft>
            <a:buChar char="•"/>
          </a:pPr>
          <a:r>
            <a:rPr lang="en-GB" sz="1800" b="1" kern="1200" dirty="0"/>
            <a:t>Training</a:t>
          </a:r>
          <a:r>
            <a:rPr lang="en-GB" sz="1800" kern="1200" dirty="0"/>
            <a:t> of local and international partners on AAP standards and good practices </a:t>
          </a:r>
          <a:endParaRPr lang="en-US" sz="1800" kern="1200" dirty="0"/>
        </a:p>
        <a:p>
          <a:pPr marL="171450" lvl="1" indent="-171450" algn="l" defTabSz="800100">
            <a:lnSpc>
              <a:spcPct val="90000"/>
            </a:lnSpc>
            <a:spcBef>
              <a:spcPct val="0"/>
            </a:spcBef>
            <a:spcAft>
              <a:spcPts val="600"/>
            </a:spcAft>
            <a:buChar char="•"/>
          </a:pPr>
          <a:r>
            <a:rPr lang="en-GB" sz="1800" b="1" kern="1200" dirty="0"/>
            <a:t>Support to local partners</a:t>
          </a:r>
          <a:r>
            <a:rPr lang="en-GB" sz="1800" kern="1200" dirty="0"/>
            <a:t>, staffing for coordination functions and reporting. </a:t>
          </a:r>
          <a:endParaRPr lang="en-US" sz="1800" kern="1200" dirty="0"/>
        </a:p>
      </dsp:txBody>
      <dsp:txXfrm>
        <a:off x="5255235" y="884504"/>
        <a:ext cx="5251229" cy="41592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6A22C-C7AC-4938-8BE7-7E5160FE504D}">
      <dsp:nvSpPr>
        <dsp:cNvPr id="0" name=""/>
        <dsp:cNvSpPr/>
      </dsp:nvSpPr>
      <dsp:spPr>
        <a:xfrm>
          <a:off x="0" y="2808"/>
          <a:ext cx="7315200" cy="0"/>
        </a:xfrm>
        <a:prstGeom prst="line">
          <a:avLst/>
        </a:prstGeom>
        <a:solidFill>
          <a:schemeClr val="accent2">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B36433-28E1-4B8D-85DC-0477EE387459}">
      <dsp:nvSpPr>
        <dsp:cNvPr id="0" name=""/>
        <dsp:cNvSpPr/>
      </dsp:nvSpPr>
      <dsp:spPr>
        <a:xfrm>
          <a:off x="0" y="2808"/>
          <a:ext cx="7315200" cy="957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b="1" kern="1200" dirty="0">
              <a:solidFill>
                <a:schemeClr val="tx1"/>
              </a:solidFill>
            </a:rPr>
            <a:t>Defining the most appropriate technical standards and good practices</a:t>
          </a:r>
          <a:r>
            <a:rPr lang="en-GB" sz="2100" kern="1200" dirty="0">
              <a:solidFill>
                <a:srgbClr val="00B050"/>
              </a:solidFill>
            </a:rPr>
            <a:t> </a:t>
          </a:r>
          <a:r>
            <a:rPr lang="en-GB" sz="2100" kern="1200" dirty="0"/>
            <a:t>adapted to the crisis context (refer to CHS)</a:t>
          </a:r>
          <a:endParaRPr lang="en-US" sz="2100" kern="1200" dirty="0"/>
        </a:p>
      </dsp:txBody>
      <dsp:txXfrm>
        <a:off x="0" y="2808"/>
        <a:ext cx="7315200" cy="957637"/>
      </dsp:txXfrm>
    </dsp:sp>
    <dsp:sp modelId="{07312464-91E8-487C-88E3-ABC3ADC7BF74}">
      <dsp:nvSpPr>
        <dsp:cNvPr id="0" name=""/>
        <dsp:cNvSpPr/>
      </dsp:nvSpPr>
      <dsp:spPr>
        <a:xfrm>
          <a:off x="0" y="960445"/>
          <a:ext cx="7315200" cy="0"/>
        </a:xfrm>
        <a:prstGeom prst="line">
          <a:avLst/>
        </a:prstGeom>
        <a:solidFill>
          <a:schemeClr val="accent3">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52553-680C-41C2-9FB2-1253843431E0}">
      <dsp:nvSpPr>
        <dsp:cNvPr id="0" name=""/>
        <dsp:cNvSpPr/>
      </dsp:nvSpPr>
      <dsp:spPr>
        <a:xfrm>
          <a:off x="0" y="960445"/>
          <a:ext cx="7315200" cy="957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Monitoring and promoting consistent </a:t>
          </a:r>
          <a:r>
            <a:rPr lang="en-GB" sz="2100" b="1" kern="1200" dirty="0">
              <a:solidFill>
                <a:schemeClr val="tx1"/>
              </a:solidFill>
            </a:rPr>
            <a:t>use of agreed quality and technical standards </a:t>
          </a:r>
          <a:endParaRPr lang="en-US" sz="2100" b="1" kern="1200" dirty="0">
            <a:solidFill>
              <a:schemeClr val="tx1"/>
            </a:solidFill>
          </a:endParaRPr>
        </a:p>
      </dsp:txBody>
      <dsp:txXfrm>
        <a:off x="0" y="960445"/>
        <a:ext cx="7315200" cy="957637"/>
      </dsp:txXfrm>
    </dsp:sp>
    <dsp:sp modelId="{7737CB64-34BE-40D4-A6D8-B922303F6631}">
      <dsp:nvSpPr>
        <dsp:cNvPr id="0" name=""/>
        <dsp:cNvSpPr/>
      </dsp:nvSpPr>
      <dsp:spPr>
        <a:xfrm>
          <a:off x="0" y="1918083"/>
          <a:ext cx="7315200" cy="0"/>
        </a:xfrm>
        <a:prstGeom prst="line">
          <a:avLst/>
        </a:prstGeom>
        <a:solidFill>
          <a:schemeClr val="accent4">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C6F9B0-0985-413C-8174-7F687A1A5096}">
      <dsp:nvSpPr>
        <dsp:cNvPr id="0" name=""/>
        <dsp:cNvSpPr/>
      </dsp:nvSpPr>
      <dsp:spPr>
        <a:xfrm>
          <a:off x="0" y="1918083"/>
          <a:ext cx="7315200" cy="957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b="1" kern="1200" dirty="0">
              <a:solidFill>
                <a:schemeClr val="tx1"/>
              </a:solidFill>
            </a:rPr>
            <a:t>Collecting, analysing and responding to monitoring data</a:t>
          </a:r>
          <a:r>
            <a:rPr lang="en-GB" sz="2100" kern="1200" dirty="0"/>
            <a:t>, </a:t>
          </a:r>
          <a:r>
            <a:rPr lang="en-GB" sz="2100" b="1" kern="1200" dirty="0"/>
            <a:t>including feedback </a:t>
          </a:r>
          <a:r>
            <a:rPr lang="en-GB" sz="2100" kern="1200" dirty="0"/>
            <a:t>from communities on a regular basis </a:t>
          </a:r>
          <a:endParaRPr lang="en-US" sz="2100" kern="1200" dirty="0"/>
        </a:p>
      </dsp:txBody>
      <dsp:txXfrm>
        <a:off x="0" y="1918083"/>
        <a:ext cx="7315200" cy="957637"/>
      </dsp:txXfrm>
    </dsp:sp>
    <dsp:sp modelId="{3D97D30D-E85A-4279-8F18-8E8269134EE7}">
      <dsp:nvSpPr>
        <dsp:cNvPr id="0" name=""/>
        <dsp:cNvSpPr/>
      </dsp:nvSpPr>
      <dsp:spPr>
        <a:xfrm>
          <a:off x="0" y="2875721"/>
          <a:ext cx="73152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E4C287-812F-4D98-8EE8-B86F42488A99}">
      <dsp:nvSpPr>
        <dsp:cNvPr id="0" name=""/>
        <dsp:cNvSpPr/>
      </dsp:nvSpPr>
      <dsp:spPr>
        <a:xfrm>
          <a:off x="0" y="2875721"/>
          <a:ext cx="7315200" cy="957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b="1" kern="1200" dirty="0"/>
            <a:t>Regularly share information </a:t>
          </a:r>
          <a:r>
            <a:rPr lang="en-GB" sz="2100" kern="1200" dirty="0"/>
            <a:t>with partners, teams on the ground, service providers and communities</a:t>
          </a:r>
          <a:endParaRPr lang="en-US" sz="2100" kern="1200" dirty="0"/>
        </a:p>
      </dsp:txBody>
      <dsp:txXfrm>
        <a:off x="0" y="2875721"/>
        <a:ext cx="7315200" cy="957637"/>
      </dsp:txXfrm>
    </dsp:sp>
    <dsp:sp modelId="{63D5F5B5-70E8-4474-A35B-B33C70E0F737}">
      <dsp:nvSpPr>
        <dsp:cNvPr id="0" name=""/>
        <dsp:cNvSpPr/>
      </dsp:nvSpPr>
      <dsp:spPr>
        <a:xfrm>
          <a:off x="0" y="3833358"/>
          <a:ext cx="7315200" cy="0"/>
        </a:xfrm>
        <a:prstGeom prst="line">
          <a:avLst/>
        </a:prstGeom>
        <a:solidFill>
          <a:schemeClr val="accent6">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2B613-6E22-4EFC-9AD0-19C5C625B88F}">
      <dsp:nvSpPr>
        <dsp:cNvPr id="0" name=""/>
        <dsp:cNvSpPr/>
      </dsp:nvSpPr>
      <dsp:spPr>
        <a:xfrm>
          <a:off x="0" y="3833358"/>
          <a:ext cx="7315200" cy="957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b="1" kern="1200" dirty="0"/>
            <a:t>Act on responses and complaints received </a:t>
          </a:r>
          <a:r>
            <a:rPr lang="en-GB" sz="2100" kern="1200" dirty="0"/>
            <a:t>and make course corrections and adjustments to intervention strategies and plans</a:t>
          </a:r>
          <a:endParaRPr lang="en-US" sz="2100" kern="1200" dirty="0"/>
        </a:p>
      </dsp:txBody>
      <dsp:txXfrm>
        <a:off x="0" y="3833358"/>
        <a:ext cx="7315200" cy="957637"/>
      </dsp:txXfrm>
    </dsp:sp>
    <dsp:sp modelId="{AE977FDF-3FDC-4492-8409-830647B3C3F9}">
      <dsp:nvSpPr>
        <dsp:cNvPr id="0" name=""/>
        <dsp:cNvSpPr/>
      </dsp:nvSpPr>
      <dsp:spPr>
        <a:xfrm>
          <a:off x="0" y="4790996"/>
          <a:ext cx="7315200" cy="0"/>
        </a:xfrm>
        <a:prstGeom prst="line">
          <a:avLst/>
        </a:prstGeom>
        <a:solidFill>
          <a:schemeClr val="accent2">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69E1C9-D8D6-4189-B42D-154B47E9C5C8}">
      <dsp:nvSpPr>
        <dsp:cNvPr id="0" name=""/>
        <dsp:cNvSpPr/>
      </dsp:nvSpPr>
      <dsp:spPr>
        <a:xfrm>
          <a:off x="0" y="4790996"/>
          <a:ext cx="7315200" cy="957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b="1" kern="1200" dirty="0"/>
            <a:t>Reporting back </a:t>
          </a:r>
          <a:r>
            <a:rPr lang="en-GB" sz="2100" kern="1200" dirty="0"/>
            <a:t>to communities and other stakeholder</a:t>
          </a:r>
          <a:endParaRPr lang="en-US" sz="2100" kern="1200" dirty="0"/>
        </a:p>
      </dsp:txBody>
      <dsp:txXfrm>
        <a:off x="0" y="4790996"/>
        <a:ext cx="7315200" cy="95763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3CB6E-2449-BE4A-9BBF-1078D147C610}" type="datetimeFigureOut">
              <a:rPr lang="en-US" smtClean="0"/>
              <a:t>8/26/2019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82B26-494D-C842-97A6-FFC5BF270AC8}" type="slidenum">
              <a:rPr lang="en-US" smtClean="0"/>
              <a:t>‹#›</a:t>
            </a:fld>
            <a:endParaRPr lang="en-US"/>
          </a:p>
        </p:txBody>
      </p:sp>
    </p:spTree>
    <p:extLst>
      <p:ext uri="{BB962C8B-B14F-4D97-AF65-F5344CB8AC3E}">
        <p14:creationId xmlns:p14="http://schemas.microsoft.com/office/powerpoint/2010/main" val="388859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82B26-494D-C842-97A6-FFC5BF270AC8}" type="slidenum">
              <a:rPr lang="en-US" smtClean="0"/>
              <a:t>1</a:t>
            </a:fld>
            <a:endParaRPr lang="en-US"/>
          </a:p>
        </p:txBody>
      </p:sp>
    </p:spTree>
    <p:extLst>
      <p:ext uri="{BB962C8B-B14F-4D97-AF65-F5344CB8AC3E}">
        <p14:creationId xmlns:p14="http://schemas.microsoft.com/office/powerpoint/2010/main" val="179338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92D050"/>
                </a:solidFill>
              </a:rPr>
              <a:t>Partners project peer review criteria</a:t>
            </a:r>
          </a:p>
          <a:p>
            <a:pPr marL="171450" indent="-171450">
              <a:buFont typeface="Arial" panose="020B0604020202020204" pitchFamily="34" charset="0"/>
              <a:buChar char="•"/>
            </a:pPr>
            <a:r>
              <a:rPr lang="en-GB" sz="1200" dirty="0"/>
              <a:t>Does the project reflect the expressed needs, concerns and priorities of the affected population?</a:t>
            </a:r>
          </a:p>
          <a:p>
            <a:pPr marL="171450" indent="-171450">
              <a:buFont typeface="Arial" panose="020B0604020202020204" pitchFamily="34" charset="0"/>
              <a:buChar char="•"/>
            </a:pPr>
            <a:r>
              <a:rPr lang="en-GB" sz="1200" dirty="0"/>
              <a:t>Has the project been designed and validated with inputs from the affected population?</a:t>
            </a:r>
          </a:p>
          <a:p>
            <a:pPr marL="171450" indent="-171450">
              <a:buFont typeface="Arial" panose="020B0604020202020204" pitchFamily="34" charset="0"/>
              <a:buChar char="•"/>
            </a:pPr>
            <a:r>
              <a:rPr lang="en-GB" sz="1200" dirty="0"/>
              <a:t>Are gender, age, disability and protection risks and other crosscutting issues fully considered and addressed in the project?</a:t>
            </a:r>
          </a:p>
          <a:p>
            <a:pPr marL="171450" indent="-171450">
              <a:buFont typeface="Arial" panose="020B0604020202020204" pitchFamily="34" charset="0"/>
              <a:buChar char="•"/>
            </a:pPr>
            <a:r>
              <a:rPr lang="en-GB" sz="1200" dirty="0"/>
              <a:t>Does the project align with the HRP and cluster Response Framework priorities and objectives?</a:t>
            </a:r>
          </a:p>
          <a:p>
            <a:pPr marL="171450" indent="-171450">
              <a:buFont typeface="Arial" panose="020B0604020202020204" pitchFamily="34" charset="0"/>
              <a:buChar char="•"/>
            </a:pPr>
            <a:r>
              <a:rPr lang="en-GB" sz="1200" dirty="0"/>
              <a:t>Are the gaps and/or duplication in coverage addressed</a:t>
            </a:r>
          </a:p>
          <a:p>
            <a:pPr marL="171450" indent="-171450">
              <a:buFont typeface="Arial" panose="020B0604020202020204" pitchFamily="34" charset="0"/>
              <a:buChar char="•"/>
            </a:pPr>
            <a:r>
              <a:rPr lang="en-GB" sz="1200" dirty="0"/>
              <a:t>Does the project make a link to potential joint activities or integrated approaches with other partners or clusters, particularly around AAP?</a:t>
            </a:r>
          </a:p>
          <a:p>
            <a:pPr marL="171450" indent="-171450">
              <a:buFont typeface="Arial" panose="020B0604020202020204" pitchFamily="34" charset="0"/>
              <a:buChar char="•"/>
            </a:pPr>
            <a:r>
              <a:rPr lang="en-GB" sz="1200" dirty="0"/>
              <a:t>Does the project apply agreed cluster technical and quality standards?</a:t>
            </a:r>
          </a:p>
          <a:p>
            <a:pPr marL="171450" indent="-171450">
              <a:buFont typeface="Arial" panose="020B0604020202020204" pitchFamily="34" charset="0"/>
              <a:buChar char="•"/>
            </a:pPr>
            <a:r>
              <a:rPr lang="en-GB" sz="1200" dirty="0"/>
              <a:t>Does the project have a clear strategy for promoting community engagement, participation and feedback </a:t>
            </a:r>
          </a:p>
          <a:p>
            <a:pPr marL="171450" indent="-171450">
              <a:buFont typeface="Arial" panose="020B0604020202020204" pitchFamily="34" charset="0"/>
              <a:buChar char="•"/>
            </a:pPr>
            <a:r>
              <a:rPr lang="en-GB" sz="1200" dirty="0"/>
              <a:t>Does the project have clear strategy for field monitoring and reporting including to Clusters and HCT, as well as feeding back to communities?</a:t>
            </a:r>
          </a:p>
          <a:p>
            <a:pPr marL="171450" indent="-171450">
              <a:buFont typeface="Arial" panose="020B0604020202020204" pitchFamily="34" charset="0"/>
              <a:buChar char="•"/>
            </a:pPr>
            <a:r>
              <a:rPr lang="en-GB" sz="1200" dirty="0"/>
              <a:t>Does the project have a clear transition strategy that includes reinforcing and strengthening local capacity and resilience?</a:t>
            </a:r>
            <a:endParaRPr lang="en-US" sz="1200" dirty="0"/>
          </a:p>
          <a:p>
            <a:endParaRPr lang="en-US" dirty="0"/>
          </a:p>
        </p:txBody>
      </p:sp>
      <p:sp>
        <p:nvSpPr>
          <p:cNvPr id="4" name="Slide Number Placeholder 3"/>
          <p:cNvSpPr>
            <a:spLocks noGrp="1"/>
          </p:cNvSpPr>
          <p:nvPr>
            <p:ph type="sldNum" sz="quarter" idx="5"/>
          </p:nvPr>
        </p:nvSpPr>
        <p:spPr/>
        <p:txBody>
          <a:bodyPr/>
          <a:lstStyle/>
          <a:p>
            <a:fld id="{70582B26-494D-C842-97A6-FFC5BF270AC8}" type="slidenum">
              <a:rPr lang="en-US" smtClean="0"/>
              <a:t>15</a:t>
            </a:fld>
            <a:endParaRPr lang="en-US"/>
          </a:p>
        </p:txBody>
      </p:sp>
    </p:spTree>
    <p:extLst>
      <p:ext uri="{BB962C8B-B14F-4D97-AF65-F5344CB8AC3E}">
        <p14:creationId xmlns:p14="http://schemas.microsoft.com/office/powerpoint/2010/main" val="4078356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582B26-494D-C842-97A6-FFC5BF270AC8}" type="slidenum">
              <a:rPr lang="en-US" smtClean="0"/>
              <a:t>16</a:t>
            </a:fld>
            <a:endParaRPr lang="en-US"/>
          </a:p>
        </p:txBody>
      </p:sp>
    </p:spTree>
    <p:extLst>
      <p:ext uri="{BB962C8B-B14F-4D97-AF65-F5344CB8AC3E}">
        <p14:creationId xmlns:p14="http://schemas.microsoft.com/office/powerpoint/2010/main" val="10352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582B26-494D-C842-97A6-FFC5BF270AC8}" type="slidenum">
              <a:rPr lang="en-US" smtClean="0"/>
              <a:t>17</a:t>
            </a:fld>
            <a:endParaRPr lang="en-US"/>
          </a:p>
        </p:txBody>
      </p:sp>
    </p:spTree>
    <p:extLst>
      <p:ext uri="{BB962C8B-B14F-4D97-AF65-F5344CB8AC3E}">
        <p14:creationId xmlns:p14="http://schemas.microsoft.com/office/powerpoint/2010/main" val="1158186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582B26-494D-C842-97A6-FFC5BF270AC8}" type="slidenum">
              <a:rPr lang="en-US" smtClean="0"/>
              <a:t>18</a:t>
            </a:fld>
            <a:endParaRPr lang="en-US"/>
          </a:p>
        </p:txBody>
      </p:sp>
    </p:spTree>
    <p:extLst>
      <p:ext uri="{BB962C8B-B14F-4D97-AF65-F5344CB8AC3E}">
        <p14:creationId xmlns:p14="http://schemas.microsoft.com/office/powerpoint/2010/main" val="3700847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82B26-494D-C842-97A6-FFC5BF270AC8}" type="slidenum">
              <a:rPr lang="en-US" smtClean="0"/>
              <a:t>19</a:t>
            </a:fld>
            <a:endParaRPr lang="en-US"/>
          </a:p>
        </p:txBody>
      </p:sp>
    </p:spTree>
    <p:extLst>
      <p:ext uri="{BB962C8B-B14F-4D97-AF65-F5344CB8AC3E}">
        <p14:creationId xmlns:p14="http://schemas.microsoft.com/office/powerpoint/2010/main" val="1758245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Monitoring Tools to Consider:</a:t>
            </a:r>
          </a:p>
          <a:p>
            <a:pPr marL="285750" indent="-285750">
              <a:buFontTx/>
              <a:buChar char="-"/>
            </a:pPr>
            <a:r>
              <a:rPr lang="en-GB" sz="1700" dirty="0"/>
              <a:t>Collective or common feedback and response mechanisms</a:t>
            </a:r>
            <a:endParaRPr lang="en-US" sz="1700" dirty="0"/>
          </a:p>
          <a:p>
            <a:pPr marL="285750" indent="-285750" algn="l" defTabSz="914400" rtl="0" eaLnBrk="1" latinLnBrk="0" hangingPunct="1">
              <a:buFontTx/>
              <a:buChar char="-"/>
            </a:pPr>
            <a:r>
              <a:rPr lang="en-GB" sz="1700" kern="1200" dirty="0">
                <a:solidFill>
                  <a:schemeClr val="tx1"/>
                </a:solidFill>
                <a:latin typeface="+mn-lt"/>
                <a:ea typeface="+mn-ea"/>
                <a:cs typeface="+mn-cs"/>
              </a:rPr>
              <a:t>Joint monitoring, where 2 or more partners carry out monitoring activities in communities</a:t>
            </a:r>
            <a:endParaRPr lang="en-US" sz="1700" kern="1200" dirty="0">
              <a:solidFill>
                <a:schemeClr val="tx1"/>
              </a:solidFill>
              <a:latin typeface="+mn-lt"/>
              <a:ea typeface="+mn-ea"/>
              <a:cs typeface="+mn-cs"/>
            </a:endParaRPr>
          </a:p>
          <a:p>
            <a:pPr marL="285750" indent="-285750" algn="l" defTabSz="914400" rtl="0" eaLnBrk="1" latinLnBrk="0" hangingPunct="1">
              <a:buFontTx/>
              <a:buChar char="-"/>
            </a:pPr>
            <a:r>
              <a:rPr lang="en-GB" sz="1700" kern="1200" dirty="0">
                <a:solidFill>
                  <a:schemeClr val="tx1"/>
                </a:solidFill>
                <a:latin typeface="+mn-lt"/>
                <a:ea typeface="+mn-ea"/>
                <a:cs typeface="+mn-cs"/>
              </a:rPr>
              <a:t>Peer reviews, where 2 or more partners visit each others project to identify good practices and areas for improvement</a:t>
            </a:r>
          </a:p>
          <a:p>
            <a:pPr marL="285750" indent="-285750" algn="l" defTabSz="914400" rtl="0" eaLnBrk="1" latinLnBrk="0" hangingPunct="1">
              <a:buFontTx/>
              <a:buChar char="-"/>
            </a:pPr>
            <a:r>
              <a:rPr lang="en-GB" sz="1700" kern="1200" dirty="0">
                <a:solidFill>
                  <a:schemeClr val="tx1"/>
                </a:solidFill>
                <a:latin typeface="+mn-lt"/>
                <a:ea typeface="+mn-ea"/>
                <a:cs typeface="+mn-cs"/>
              </a:rPr>
              <a:t>Remote monitoring tools like SMS or other communication technologies for affected people to provide feedback on implementation </a:t>
            </a:r>
            <a:endParaRPr lang="en-US" sz="1700" kern="1200" dirty="0">
              <a:solidFill>
                <a:schemeClr val="tx1"/>
              </a:solidFill>
              <a:latin typeface="+mn-lt"/>
              <a:ea typeface="+mn-ea"/>
              <a:cs typeface="+mn-cs"/>
            </a:endParaRPr>
          </a:p>
          <a:p>
            <a:pPr marL="285750" indent="-285750" algn="l" defTabSz="914400" rtl="0" eaLnBrk="1" latinLnBrk="0" hangingPunct="1">
              <a:buFontTx/>
              <a:buChar char="-"/>
            </a:pPr>
            <a:r>
              <a:rPr lang="en-GB" sz="1700" kern="1200" dirty="0">
                <a:solidFill>
                  <a:schemeClr val="tx1"/>
                </a:solidFill>
                <a:latin typeface="+mn-lt"/>
                <a:ea typeface="+mn-ea"/>
                <a:cs typeface="+mn-cs"/>
              </a:rPr>
              <a:t>Common databases to register, analyse and aggregate monitoring and feedback data for the cluster and at the inter-cluster level</a:t>
            </a:r>
            <a:endParaRPr lang="en-US" sz="1700" kern="1200" dirty="0">
              <a:solidFill>
                <a:schemeClr val="tx1"/>
              </a:solidFill>
              <a:latin typeface="+mn-lt"/>
              <a:ea typeface="+mn-ea"/>
              <a:cs typeface="+mn-cs"/>
            </a:endParaRPr>
          </a:p>
          <a:p>
            <a:pPr marL="285750" indent="-285750" algn="l" defTabSz="914400" rtl="0" eaLnBrk="1" latinLnBrk="0" hangingPunct="1">
              <a:buFontTx/>
              <a:buChar char="-"/>
            </a:pPr>
            <a:r>
              <a:rPr lang="en-GB" sz="1700" kern="1200" dirty="0">
                <a:solidFill>
                  <a:schemeClr val="tx1"/>
                </a:solidFill>
                <a:latin typeface="+mn-lt"/>
                <a:ea typeface="+mn-ea"/>
                <a:cs typeface="+mn-cs"/>
              </a:rPr>
              <a:t>Third party monitoring, using independent organisations to monitor and benchmark programme quality and accountability of partners</a:t>
            </a:r>
          </a:p>
          <a:p>
            <a:pPr marL="285750" indent="-285750" algn="l" defTabSz="914400" rtl="0" eaLnBrk="1" latinLnBrk="0" hangingPunct="1">
              <a:buFontTx/>
              <a:buChar char="-"/>
            </a:pPr>
            <a:r>
              <a:rPr lang="en-GB" sz="1700" kern="1200" dirty="0">
                <a:solidFill>
                  <a:schemeClr val="tx1"/>
                </a:solidFill>
                <a:latin typeface="+mn-lt"/>
                <a:ea typeface="+mn-ea"/>
                <a:cs typeface="+mn-cs"/>
              </a:rPr>
              <a:t>Perception and satisfaction surveys that regularly assess the views of affected people on implementation</a:t>
            </a:r>
            <a:endParaRPr lang="en-US" sz="17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0582B26-494D-C842-97A6-FFC5BF270AC8}" type="slidenum">
              <a:rPr lang="en-US" smtClean="0"/>
              <a:t>20</a:t>
            </a:fld>
            <a:endParaRPr lang="en-US"/>
          </a:p>
        </p:txBody>
      </p:sp>
    </p:spTree>
    <p:extLst>
      <p:ext uri="{BB962C8B-B14F-4D97-AF65-F5344CB8AC3E}">
        <p14:creationId xmlns:p14="http://schemas.microsoft.com/office/powerpoint/2010/main" val="3429303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82B26-494D-C842-97A6-FFC5BF270AC8}" type="slidenum">
              <a:rPr lang="en-US" smtClean="0"/>
              <a:t>21</a:t>
            </a:fld>
            <a:endParaRPr lang="en-US"/>
          </a:p>
        </p:txBody>
      </p:sp>
    </p:spTree>
    <p:extLst>
      <p:ext uri="{BB962C8B-B14F-4D97-AF65-F5344CB8AC3E}">
        <p14:creationId xmlns:p14="http://schemas.microsoft.com/office/powerpoint/2010/main" val="1751028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582B26-494D-C842-97A6-FFC5BF270AC8}" type="slidenum">
              <a:rPr lang="en-US" smtClean="0"/>
              <a:t>22</a:t>
            </a:fld>
            <a:endParaRPr lang="en-US"/>
          </a:p>
        </p:txBody>
      </p:sp>
    </p:spTree>
    <p:extLst>
      <p:ext uri="{BB962C8B-B14F-4D97-AF65-F5344CB8AC3E}">
        <p14:creationId xmlns:p14="http://schemas.microsoft.com/office/powerpoint/2010/main" val="1952087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582B26-494D-C842-97A6-FFC5BF270AC8}" type="slidenum">
              <a:rPr lang="en-US" smtClean="0"/>
              <a:t>23</a:t>
            </a:fld>
            <a:endParaRPr lang="en-US"/>
          </a:p>
        </p:txBody>
      </p:sp>
    </p:spTree>
    <p:extLst>
      <p:ext uri="{BB962C8B-B14F-4D97-AF65-F5344CB8AC3E}">
        <p14:creationId xmlns:p14="http://schemas.microsoft.com/office/powerpoint/2010/main" val="1031869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582B26-494D-C842-97A6-FFC5BF270AC8}" type="slidenum">
              <a:rPr lang="en-US" smtClean="0"/>
              <a:t>24</a:t>
            </a:fld>
            <a:endParaRPr lang="en-US"/>
          </a:p>
        </p:txBody>
      </p:sp>
    </p:spTree>
    <p:extLst>
      <p:ext uri="{BB962C8B-B14F-4D97-AF65-F5344CB8AC3E}">
        <p14:creationId xmlns:p14="http://schemas.microsoft.com/office/powerpoint/2010/main" val="40027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82B26-494D-C842-97A6-FFC5BF270AC8}" type="slidenum">
              <a:rPr lang="en-US" smtClean="0"/>
              <a:t>2</a:t>
            </a:fld>
            <a:endParaRPr lang="en-US"/>
          </a:p>
        </p:txBody>
      </p:sp>
    </p:spTree>
    <p:extLst>
      <p:ext uri="{BB962C8B-B14F-4D97-AF65-F5344CB8AC3E}">
        <p14:creationId xmlns:p14="http://schemas.microsoft.com/office/powerpoint/2010/main" val="3866026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582B26-494D-C842-97A6-FFC5BF270AC8}" type="slidenum">
              <a:rPr lang="en-US" smtClean="0"/>
              <a:t>25</a:t>
            </a:fld>
            <a:endParaRPr lang="en-US"/>
          </a:p>
        </p:txBody>
      </p:sp>
    </p:spTree>
    <p:extLst>
      <p:ext uri="{BB962C8B-B14F-4D97-AF65-F5344CB8AC3E}">
        <p14:creationId xmlns:p14="http://schemas.microsoft.com/office/powerpoint/2010/main" val="4071569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82B26-494D-C842-97A6-FFC5BF270AC8}" type="slidenum">
              <a:rPr lang="en-US" smtClean="0"/>
              <a:t>26</a:t>
            </a:fld>
            <a:endParaRPr lang="en-US"/>
          </a:p>
        </p:txBody>
      </p:sp>
    </p:spTree>
    <p:extLst>
      <p:ext uri="{BB962C8B-B14F-4D97-AF65-F5344CB8AC3E}">
        <p14:creationId xmlns:p14="http://schemas.microsoft.com/office/powerpoint/2010/main" val="48029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AAP is achieved through </a:t>
            </a:r>
            <a:r>
              <a:rPr lang="en-GB" dirty="0"/>
              <a:t> through consistently applying technical and quality standards, coordinating actions to maximise coverage and minimise risks, gaps and duplication, and listening and engaging with affected people and acting on their feedback</a:t>
            </a:r>
            <a:endParaRPr lang="en-US" dirty="0"/>
          </a:p>
          <a:p>
            <a:endParaRPr lang="en-US" dirty="0"/>
          </a:p>
        </p:txBody>
      </p:sp>
      <p:sp>
        <p:nvSpPr>
          <p:cNvPr id="4" name="Slide Number Placeholder 3"/>
          <p:cNvSpPr>
            <a:spLocks noGrp="1"/>
          </p:cNvSpPr>
          <p:nvPr>
            <p:ph type="sldNum" sz="quarter" idx="5"/>
          </p:nvPr>
        </p:nvSpPr>
        <p:spPr/>
        <p:txBody>
          <a:bodyPr/>
          <a:lstStyle/>
          <a:p>
            <a:fld id="{70582B26-494D-C842-97A6-FFC5BF270AC8}" type="slidenum">
              <a:rPr lang="en-US" smtClean="0"/>
              <a:t>4</a:t>
            </a:fld>
            <a:endParaRPr lang="en-US"/>
          </a:p>
        </p:txBody>
      </p:sp>
    </p:spTree>
    <p:extLst>
      <p:ext uri="{BB962C8B-B14F-4D97-AF65-F5344CB8AC3E}">
        <p14:creationId xmlns:p14="http://schemas.microsoft.com/office/powerpoint/2010/main" val="297065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582B26-494D-C842-97A6-FFC5BF270AC8}" type="slidenum">
              <a:rPr lang="en-US" smtClean="0"/>
              <a:t>6</a:t>
            </a:fld>
            <a:endParaRPr lang="en-US"/>
          </a:p>
        </p:txBody>
      </p:sp>
    </p:spTree>
    <p:extLst>
      <p:ext uri="{BB962C8B-B14F-4D97-AF65-F5344CB8AC3E}">
        <p14:creationId xmlns:p14="http://schemas.microsoft.com/office/powerpoint/2010/main" val="649074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82B26-494D-C842-97A6-FFC5BF270AC8}" type="slidenum">
              <a:rPr lang="en-US" smtClean="0"/>
              <a:t>9</a:t>
            </a:fld>
            <a:endParaRPr lang="en-US"/>
          </a:p>
        </p:txBody>
      </p:sp>
    </p:spTree>
    <p:extLst>
      <p:ext uri="{BB962C8B-B14F-4D97-AF65-F5344CB8AC3E}">
        <p14:creationId xmlns:p14="http://schemas.microsoft.com/office/powerpoint/2010/main" val="297926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every situation will require clusters to conduct an initial needs assessment at the outset of a crisis, as there may be enough existing data and information from secondary data reviews or other sources.  </a:t>
            </a:r>
          </a:p>
          <a:p>
            <a:r>
              <a:rPr lang="en-US" dirty="0"/>
              <a:t>If specific information gaps have been identified, such as the views and perspectives of affected people themselves, you should promote the use joint needs assessments </a:t>
            </a:r>
          </a:p>
          <a:p>
            <a:r>
              <a:rPr lang="en-US" dirty="0"/>
              <a:t>As cluster members, you will need to advocate that qualitative data about affected people's needs, priorities and concerns are collected as part of the assessment process especially when people’s preferences and priorities can be overlooked or missing in the assessment. </a:t>
            </a:r>
          </a:p>
          <a:p>
            <a:r>
              <a:rPr lang="en-US" dirty="0"/>
              <a:t>Look into your secondary data: already existing assessments could include MSNA, HH level assessments, or sector level assessments, your PDMs . </a:t>
            </a:r>
          </a:p>
          <a:p>
            <a:r>
              <a:rPr lang="en-US" dirty="0"/>
              <a:t>Make sure to include primary data sources with open ended questions on people’s priorities and preferences, even if in a QUICK and DIRTY way</a:t>
            </a:r>
          </a:p>
          <a:p>
            <a:r>
              <a:rPr lang="en-US" dirty="0"/>
              <a:t>Ensure the ongoing assessments to inform HNO in your country, include AAP questions</a:t>
            </a:r>
          </a:p>
          <a:p>
            <a:r>
              <a:rPr lang="en-US" dirty="0"/>
              <a:t>Regardless of the assessment tools used, clusters should agree on a simple set of common initial questions in the early stages of an emergency to identify what people want and expect from aid providers, identify their needs, and any gaps or other issues that may require coordination with other clusters. </a:t>
            </a:r>
          </a:p>
          <a:p>
            <a:endParaRPr lang="en-US" dirty="0"/>
          </a:p>
          <a:p>
            <a:endParaRPr lang="en-GB" dirty="0"/>
          </a:p>
        </p:txBody>
      </p:sp>
      <p:sp>
        <p:nvSpPr>
          <p:cNvPr id="4" name="Slide Number Placeholder 3"/>
          <p:cNvSpPr>
            <a:spLocks noGrp="1"/>
          </p:cNvSpPr>
          <p:nvPr>
            <p:ph type="sldNum" sz="quarter" idx="10"/>
          </p:nvPr>
        </p:nvSpPr>
        <p:spPr/>
        <p:txBody>
          <a:bodyPr/>
          <a:lstStyle/>
          <a:p>
            <a:fld id="{70582B26-494D-C842-97A6-FFC5BF270AC8}" type="slidenum">
              <a:rPr lang="en-US" smtClean="0"/>
              <a:t>11</a:t>
            </a:fld>
            <a:endParaRPr lang="en-US"/>
          </a:p>
        </p:txBody>
      </p:sp>
    </p:spTree>
    <p:extLst>
      <p:ext uri="{BB962C8B-B14F-4D97-AF65-F5344CB8AC3E}">
        <p14:creationId xmlns:p14="http://schemas.microsoft.com/office/powerpoint/2010/main" val="3431983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582B26-494D-C842-97A6-FFC5BF270AC8}" type="slidenum">
              <a:rPr lang="en-US" smtClean="0"/>
              <a:t>12</a:t>
            </a:fld>
            <a:endParaRPr lang="en-US"/>
          </a:p>
        </p:txBody>
      </p:sp>
    </p:spTree>
    <p:extLst>
      <p:ext uri="{BB962C8B-B14F-4D97-AF65-F5344CB8AC3E}">
        <p14:creationId xmlns:p14="http://schemas.microsoft.com/office/powerpoint/2010/main" val="4181061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582B26-494D-C842-97A6-FFC5BF270AC8}" type="slidenum">
              <a:rPr lang="en-US" smtClean="0"/>
              <a:t>13</a:t>
            </a:fld>
            <a:endParaRPr lang="en-US"/>
          </a:p>
        </p:txBody>
      </p:sp>
    </p:spTree>
    <p:extLst>
      <p:ext uri="{BB962C8B-B14F-4D97-AF65-F5344CB8AC3E}">
        <p14:creationId xmlns:p14="http://schemas.microsoft.com/office/powerpoint/2010/main" val="122847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82B26-494D-C842-97A6-FFC5BF270AC8}" type="slidenum">
              <a:rPr lang="en-US" smtClean="0"/>
              <a:t>14</a:t>
            </a:fld>
            <a:endParaRPr lang="en-US"/>
          </a:p>
        </p:txBody>
      </p:sp>
    </p:spTree>
    <p:extLst>
      <p:ext uri="{BB962C8B-B14F-4D97-AF65-F5344CB8AC3E}">
        <p14:creationId xmlns:p14="http://schemas.microsoft.com/office/powerpoint/2010/main" val="3808350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4F3D-7FBA-4810-B2CF-B65E995BA1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3406C8-26CF-4D7A-9CDB-F492FFE0EF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C0282F-BC3E-400E-B5AF-B7761BACAEF8}"/>
              </a:ext>
            </a:extLst>
          </p:cNvPr>
          <p:cNvSpPr>
            <a:spLocks noGrp="1"/>
          </p:cNvSpPr>
          <p:nvPr>
            <p:ph type="dt" sz="half" idx="10"/>
          </p:nvPr>
        </p:nvSpPr>
        <p:spPr/>
        <p:txBody>
          <a:bodyPr/>
          <a:lstStyle/>
          <a:p>
            <a:fld id="{85F47CD7-533C-4415-9D0C-26BE31D0F3F4}" type="datetimeFigureOut">
              <a:rPr lang="en-US" smtClean="0"/>
              <a:t>8/26/2019</a:t>
            </a:fld>
            <a:endParaRPr lang="en-US"/>
          </a:p>
        </p:txBody>
      </p:sp>
      <p:sp>
        <p:nvSpPr>
          <p:cNvPr id="5" name="Footer Placeholder 4">
            <a:extLst>
              <a:ext uri="{FF2B5EF4-FFF2-40B4-BE49-F238E27FC236}">
                <a16:creationId xmlns:a16="http://schemas.microsoft.com/office/drawing/2014/main" id="{943D1D49-2C37-42A3-82F0-0FC06905C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9A3889-A299-470D-8BE1-1BCA8D8BCAAE}"/>
              </a:ext>
            </a:extLst>
          </p:cNvPr>
          <p:cNvSpPr>
            <a:spLocks noGrp="1"/>
          </p:cNvSpPr>
          <p:nvPr>
            <p:ph type="sldNum" sz="quarter" idx="12"/>
          </p:nvPr>
        </p:nvSpPr>
        <p:spPr/>
        <p:txBody>
          <a:bodyPr/>
          <a:lstStyle/>
          <a:p>
            <a:fld id="{C8CEC4A6-6EEE-4258-AD92-7C5591B14A8D}" type="slidenum">
              <a:rPr lang="en-US" smtClean="0"/>
              <a:t>‹#›</a:t>
            </a:fld>
            <a:endParaRPr lang="en-US"/>
          </a:p>
        </p:txBody>
      </p:sp>
    </p:spTree>
    <p:extLst>
      <p:ext uri="{BB962C8B-B14F-4D97-AF65-F5344CB8AC3E}">
        <p14:creationId xmlns:p14="http://schemas.microsoft.com/office/powerpoint/2010/main" val="597167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D7470-C98B-46C9-85A4-632CD04AA2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D5C067-7CAC-45ED-9B1B-34A2DA4068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B1CFF-50EA-4E7F-95A8-CFB883521FD3}"/>
              </a:ext>
            </a:extLst>
          </p:cNvPr>
          <p:cNvSpPr>
            <a:spLocks noGrp="1"/>
          </p:cNvSpPr>
          <p:nvPr>
            <p:ph type="dt" sz="half" idx="10"/>
          </p:nvPr>
        </p:nvSpPr>
        <p:spPr/>
        <p:txBody>
          <a:bodyPr/>
          <a:lstStyle/>
          <a:p>
            <a:fld id="{85F47CD7-533C-4415-9D0C-26BE31D0F3F4}" type="datetimeFigureOut">
              <a:rPr lang="en-US" smtClean="0"/>
              <a:t>8/26/2019</a:t>
            </a:fld>
            <a:endParaRPr lang="en-US"/>
          </a:p>
        </p:txBody>
      </p:sp>
      <p:sp>
        <p:nvSpPr>
          <p:cNvPr id="5" name="Footer Placeholder 4">
            <a:extLst>
              <a:ext uri="{FF2B5EF4-FFF2-40B4-BE49-F238E27FC236}">
                <a16:creationId xmlns:a16="http://schemas.microsoft.com/office/drawing/2014/main" id="{7BE2936C-5377-4CB5-8559-3E414857A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E8C63-DF76-45A1-BAEE-3E0D6E3A9C14}"/>
              </a:ext>
            </a:extLst>
          </p:cNvPr>
          <p:cNvSpPr>
            <a:spLocks noGrp="1"/>
          </p:cNvSpPr>
          <p:nvPr>
            <p:ph type="sldNum" sz="quarter" idx="12"/>
          </p:nvPr>
        </p:nvSpPr>
        <p:spPr/>
        <p:txBody>
          <a:bodyPr/>
          <a:lstStyle/>
          <a:p>
            <a:fld id="{C8CEC4A6-6EEE-4258-AD92-7C5591B14A8D}" type="slidenum">
              <a:rPr lang="en-US" smtClean="0"/>
              <a:t>‹#›</a:t>
            </a:fld>
            <a:endParaRPr lang="en-US"/>
          </a:p>
        </p:txBody>
      </p:sp>
    </p:spTree>
    <p:extLst>
      <p:ext uri="{BB962C8B-B14F-4D97-AF65-F5344CB8AC3E}">
        <p14:creationId xmlns:p14="http://schemas.microsoft.com/office/powerpoint/2010/main" val="4180897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490A1A-F993-4E04-946A-B270D558A3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1B0E3E-641F-44B0-99D0-DED9970876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D746D-F53D-4598-A6ED-30733412C834}"/>
              </a:ext>
            </a:extLst>
          </p:cNvPr>
          <p:cNvSpPr>
            <a:spLocks noGrp="1"/>
          </p:cNvSpPr>
          <p:nvPr>
            <p:ph type="dt" sz="half" idx="10"/>
          </p:nvPr>
        </p:nvSpPr>
        <p:spPr/>
        <p:txBody>
          <a:bodyPr/>
          <a:lstStyle/>
          <a:p>
            <a:fld id="{85F47CD7-533C-4415-9D0C-26BE31D0F3F4}" type="datetimeFigureOut">
              <a:rPr lang="en-US" smtClean="0"/>
              <a:t>8/26/2019</a:t>
            </a:fld>
            <a:endParaRPr lang="en-US"/>
          </a:p>
        </p:txBody>
      </p:sp>
      <p:sp>
        <p:nvSpPr>
          <p:cNvPr id="5" name="Footer Placeholder 4">
            <a:extLst>
              <a:ext uri="{FF2B5EF4-FFF2-40B4-BE49-F238E27FC236}">
                <a16:creationId xmlns:a16="http://schemas.microsoft.com/office/drawing/2014/main" id="{C3F5733E-A1DE-4560-8AD8-7085B0464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580DC-575B-4AE8-938C-6382D22E49D2}"/>
              </a:ext>
            </a:extLst>
          </p:cNvPr>
          <p:cNvSpPr>
            <a:spLocks noGrp="1"/>
          </p:cNvSpPr>
          <p:nvPr>
            <p:ph type="sldNum" sz="quarter" idx="12"/>
          </p:nvPr>
        </p:nvSpPr>
        <p:spPr/>
        <p:txBody>
          <a:bodyPr/>
          <a:lstStyle/>
          <a:p>
            <a:fld id="{C8CEC4A6-6EEE-4258-AD92-7C5591B14A8D}" type="slidenum">
              <a:rPr lang="en-US" smtClean="0"/>
              <a:t>‹#›</a:t>
            </a:fld>
            <a:endParaRPr lang="en-US"/>
          </a:p>
        </p:txBody>
      </p:sp>
    </p:spTree>
    <p:extLst>
      <p:ext uri="{BB962C8B-B14F-4D97-AF65-F5344CB8AC3E}">
        <p14:creationId xmlns:p14="http://schemas.microsoft.com/office/powerpoint/2010/main" val="360816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1B86-DD95-48F5-987E-3D0DE3D680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C873CE-58D2-473B-B759-749EA27218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7D2CF-AA08-4B53-83EF-E1BD6C1E2138}"/>
              </a:ext>
            </a:extLst>
          </p:cNvPr>
          <p:cNvSpPr>
            <a:spLocks noGrp="1"/>
          </p:cNvSpPr>
          <p:nvPr>
            <p:ph type="dt" sz="half" idx="10"/>
          </p:nvPr>
        </p:nvSpPr>
        <p:spPr/>
        <p:txBody>
          <a:bodyPr/>
          <a:lstStyle/>
          <a:p>
            <a:fld id="{85F47CD7-533C-4415-9D0C-26BE31D0F3F4}" type="datetimeFigureOut">
              <a:rPr lang="en-US" smtClean="0"/>
              <a:t>8/26/2019</a:t>
            </a:fld>
            <a:endParaRPr lang="en-US"/>
          </a:p>
        </p:txBody>
      </p:sp>
      <p:sp>
        <p:nvSpPr>
          <p:cNvPr id="5" name="Footer Placeholder 4">
            <a:extLst>
              <a:ext uri="{FF2B5EF4-FFF2-40B4-BE49-F238E27FC236}">
                <a16:creationId xmlns:a16="http://schemas.microsoft.com/office/drawing/2014/main" id="{278B0570-1465-4CC1-B223-A064F480D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BB480-2047-423B-8333-B8B0C4F7718D}"/>
              </a:ext>
            </a:extLst>
          </p:cNvPr>
          <p:cNvSpPr>
            <a:spLocks noGrp="1"/>
          </p:cNvSpPr>
          <p:nvPr>
            <p:ph type="sldNum" sz="quarter" idx="12"/>
          </p:nvPr>
        </p:nvSpPr>
        <p:spPr/>
        <p:txBody>
          <a:bodyPr/>
          <a:lstStyle/>
          <a:p>
            <a:fld id="{C8CEC4A6-6EEE-4258-AD92-7C5591B14A8D}" type="slidenum">
              <a:rPr lang="en-US" smtClean="0"/>
              <a:t>‹#›</a:t>
            </a:fld>
            <a:endParaRPr lang="en-US"/>
          </a:p>
        </p:txBody>
      </p:sp>
    </p:spTree>
    <p:extLst>
      <p:ext uri="{BB962C8B-B14F-4D97-AF65-F5344CB8AC3E}">
        <p14:creationId xmlns:p14="http://schemas.microsoft.com/office/powerpoint/2010/main" val="39978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8753F-0B31-4A80-AD74-DD086DDB32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319391-B536-492C-9392-3D52BBDBE5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C3F3C58-6883-4745-B9B0-3D15C3E41314}"/>
              </a:ext>
            </a:extLst>
          </p:cNvPr>
          <p:cNvSpPr>
            <a:spLocks noGrp="1"/>
          </p:cNvSpPr>
          <p:nvPr>
            <p:ph type="dt" sz="half" idx="10"/>
          </p:nvPr>
        </p:nvSpPr>
        <p:spPr/>
        <p:txBody>
          <a:bodyPr/>
          <a:lstStyle/>
          <a:p>
            <a:fld id="{85F47CD7-533C-4415-9D0C-26BE31D0F3F4}" type="datetimeFigureOut">
              <a:rPr lang="en-US" smtClean="0"/>
              <a:t>8/26/2019</a:t>
            </a:fld>
            <a:endParaRPr lang="en-US"/>
          </a:p>
        </p:txBody>
      </p:sp>
      <p:sp>
        <p:nvSpPr>
          <p:cNvPr id="5" name="Footer Placeholder 4">
            <a:extLst>
              <a:ext uri="{FF2B5EF4-FFF2-40B4-BE49-F238E27FC236}">
                <a16:creationId xmlns:a16="http://schemas.microsoft.com/office/drawing/2014/main" id="{53D3385A-B2A4-4CC0-A260-32BBFE065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B3997-0133-419C-AA79-9AB5F7581A3A}"/>
              </a:ext>
            </a:extLst>
          </p:cNvPr>
          <p:cNvSpPr>
            <a:spLocks noGrp="1"/>
          </p:cNvSpPr>
          <p:nvPr>
            <p:ph type="sldNum" sz="quarter" idx="12"/>
          </p:nvPr>
        </p:nvSpPr>
        <p:spPr/>
        <p:txBody>
          <a:bodyPr/>
          <a:lstStyle/>
          <a:p>
            <a:fld id="{C8CEC4A6-6EEE-4258-AD92-7C5591B14A8D}" type="slidenum">
              <a:rPr lang="en-US" smtClean="0"/>
              <a:t>‹#›</a:t>
            </a:fld>
            <a:endParaRPr lang="en-US"/>
          </a:p>
        </p:txBody>
      </p:sp>
    </p:spTree>
    <p:extLst>
      <p:ext uri="{BB962C8B-B14F-4D97-AF65-F5344CB8AC3E}">
        <p14:creationId xmlns:p14="http://schemas.microsoft.com/office/powerpoint/2010/main" val="38613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8DA1-0260-444E-93CA-8DC1428176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F4A455-CE9E-4C67-839C-C2AF617870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D7BCD3-5419-4BEC-A65E-993AAB8114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E568BA-1C61-4436-AB2D-0188FA0DF286}"/>
              </a:ext>
            </a:extLst>
          </p:cNvPr>
          <p:cNvSpPr>
            <a:spLocks noGrp="1"/>
          </p:cNvSpPr>
          <p:nvPr>
            <p:ph type="dt" sz="half" idx="10"/>
          </p:nvPr>
        </p:nvSpPr>
        <p:spPr/>
        <p:txBody>
          <a:bodyPr/>
          <a:lstStyle/>
          <a:p>
            <a:fld id="{85F47CD7-533C-4415-9D0C-26BE31D0F3F4}" type="datetimeFigureOut">
              <a:rPr lang="en-US" smtClean="0"/>
              <a:t>8/26/2019</a:t>
            </a:fld>
            <a:endParaRPr lang="en-US"/>
          </a:p>
        </p:txBody>
      </p:sp>
      <p:sp>
        <p:nvSpPr>
          <p:cNvPr id="6" name="Footer Placeholder 5">
            <a:extLst>
              <a:ext uri="{FF2B5EF4-FFF2-40B4-BE49-F238E27FC236}">
                <a16:creationId xmlns:a16="http://schemas.microsoft.com/office/drawing/2014/main" id="{77FC1FAD-6E4C-4126-929C-166CC015B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4E7568-CF10-4521-A28B-4705728D096F}"/>
              </a:ext>
            </a:extLst>
          </p:cNvPr>
          <p:cNvSpPr>
            <a:spLocks noGrp="1"/>
          </p:cNvSpPr>
          <p:nvPr>
            <p:ph type="sldNum" sz="quarter" idx="12"/>
          </p:nvPr>
        </p:nvSpPr>
        <p:spPr/>
        <p:txBody>
          <a:bodyPr/>
          <a:lstStyle/>
          <a:p>
            <a:fld id="{C8CEC4A6-6EEE-4258-AD92-7C5591B14A8D}" type="slidenum">
              <a:rPr lang="en-US" smtClean="0"/>
              <a:t>‹#›</a:t>
            </a:fld>
            <a:endParaRPr lang="en-US"/>
          </a:p>
        </p:txBody>
      </p:sp>
    </p:spTree>
    <p:extLst>
      <p:ext uri="{BB962C8B-B14F-4D97-AF65-F5344CB8AC3E}">
        <p14:creationId xmlns:p14="http://schemas.microsoft.com/office/powerpoint/2010/main" val="207274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EC01-6564-4616-B9F6-51C8484BC5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7AF0CD-3808-4E91-8ACB-C486BB9D28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9092AD-90E1-4CAA-8535-35DEC02AEC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8034DB-C50A-419E-BF78-694F8B5DDD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B68F4E-96DF-4ADC-9906-C25927B7DF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61C00B-BC16-47D9-888A-FC4A8795C516}"/>
              </a:ext>
            </a:extLst>
          </p:cNvPr>
          <p:cNvSpPr>
            <a:spLocks noGrp="1"/>
          </p:cNvSpPr>
          <p:nvPr>
            <p:ph type="dt" sz="half" idx="10"/>
          </p:nvPr>
        </p:nvSpPr>
        <p:spPr/>
        <p:txBody>
          <a:bodyPr/>
          <a:lstStyle/>
          <a:p>
            <a:fld id="{85F47CD7-533C-4415-9D0C-26BE31D0F3F4}" type="datetimeFigureOut">
              <a:rPr lang="en-US" smtClean="0"/>
              <a:t>8/26/2019</a:t>
            </a:fld>
            <a:endParaRPr lang="en-US"/>
          </a:p>
        </p:txBody>
      </p:sp>
      <p:sp>
        <p:nvSpPr>
          <p:cNvPr id="8" name="Footer Placeholder 7">
            <a:extLst>
              <a:ext uri="{FF2B5EF4-FFF2-40B4-BE49-F238E27FC236}">
                <a16:creationId xmlns:a16="http://schemas.microsoft.com/office/drawing/2014/main" id="{DDDB598E-E879-479A-B4E9-45BE417546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276582-3C47-4406-B12D-00241E9BE168}"/>
              </a:ext>
            </a:extLst>
          </p:cNvPr>
          <p:cNvSpPr>
            <a:spLocks noGrp="1"/>
          </p:cNvSpPr>
          <p:nvPr>
            <p:ph type="sldNum" sz="quarter" idx="12"/>
          </p:nvPr>
        </p:nvSpPr>
        <p:spPr/>
        <p:txBody>
          <a:bodyPr/>
          <a:lstStyle/>
          <a:p>
            <a:fld id="{C8CEC4A6-6EEE-4258-AD92-7C5591B14A8D}" type="slidenum">
              <a:rPr lang="en-US" smtClean="0"/>
              <a:t>‹#›</a:t>
            </a:fld>
            <a:endParaRPr lang="en-US"/>
          </a:p>
        </p:txBody>
      </p:sp>
    </p:spTree>
    <p:extLst>
      <p:ext uri="{BB962C8B-B14F-4D97-AF65-F5344CB8AC3E}">
        <p14:creationId xmlns:p14="http://schemas.microsoft.com/office/powerpoint/2010/main" val="125976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448E-CAFE-4D34-9823-A3FC163EC0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D9700A-7A4C-4665-9014-A29A8BC1C9B0}"/>
              </a:ext>
            </a:extLst>
          </p:cNvPr>
          <p:cNvSpPr>
            <a:spLocks noGrp="1"/>
          </p:cNvSpPr>
          <p:nvPr>
            <p:ph type="dt" sz="half" idx="10"/>
          </p:nvPr>
        </p:nvSpPr>
        <p:spPr/>
        <p:txBody>
          <a:bodyPr/>
          <a:lstStyle/>
          <a:p>
            <a:fld id="{85F47CD7-533C-4415-9D0C-26BE31D0F3F4}" type="datetimeFigureOut">
              <a:rPr lang="en-US" smtClean="0"/>
              <a:t>8/26/2019</a:t>
            </a:fld>
            <a:endParaRPr lang="en-US"/>
          </a:p>
        </p:txBody>
      </p:sp>
      <p:sp>
        <p:nvSpPr>
          <p:cNvPr id="4" name="Footer Placeholder 3">
            <a:extLst>
              <a:ext uri="{FF2B5EF4-FFF2-40B4-BE49-F238E27FC236}">
                <a16:creationId xmlns:a16="http://schemas.microsoft.com/office/drawing/2014/main" id="{87A7ECD3-9D9C-43E2-9894-9CD8A0FB22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E2866A-CCCF-4FF4-A7A0-89005DB733D4}"/>
              </a:ext>
            </a:extLst>
          </p:cNvPr>
          <p:cNvSpPr>
            <a:spLocks noGrp="1"/>
          </p:cNvSpPr>
          <p:nvPr>
            <p:ph type="sldNum" sz="quarter" idx="12"/>
          </p:nvPr>
        </p:nvSpPr>
        <p:spPr/>
        <p:txBody>
          <a:bodyPr/>
          <a:lstStyle/>
          <a:p>
            <a:fld id="{C8CEC4A6-6EEE-4258-AD92-7C5591B14A8D}" type="slidenum">
              <a:rPr lang="en-US" smtClean="0"/>
              <a:t>‹#›</a:t>
            </a:fld>
            <a:endParaRPr lang="en-US"/>
          </a:p>
        </p:txBody>
      </p:sp>
    </p:spTree>
    <p:extLst>
      <p:ext uri="{BB962C8B-B14F-4D97-AF65-F5344CB8AC3E}">
        <p14:creationId xmlns:p14="http://schemas.microsoft.com/office/powerpoint/2010/main" val="396750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3DACF9-CEF2-43A9-8BFB-9F2A6DD9CD75}"/>
              </a:ext>
            </a:extLst>
          </p:cNvPr>
          <p:cNvSpPr>
            <a:spLocks noGrp="1"/>
          </p:cNvSpPr>
          <p:nvPr>
            <p:ph type="dt" sz="half" idx="10"/>
          </p:nvPr>
        </p:nvSpPr>
        <p:spPr/>
        <p:txBody>
          <a:bodyPr/>
          <a:lstStyle/>
          <a:p>
            <a:fld id="{85F47CD7-533C-4415-9D0C-26BE31D0F3F4}" type="datetimeFigureOut">
              <a:rPr lang="en-US" smtClean="0"/>
              <a:t>8/26/2019</a:t>
            </a:fld>
            <a:endParaRPr lang="en-US"/>
          </a:p>
        </p:txBody>
      </p:sp>
      <p:sp>
        <p:nvSpPr>
          <p:cNvPr id="3" name="Footer Placeholder 2">
            <a:extLst>
              <a:ext uri="{FF2B5EF4-FFF2-40B4-BE49-F238E27FC236}">
                <a16:creationId xmlns:a16="http://schemas.microsoft.com/office/drawing/2014/main" id="{153CF8C5-4B73-4AC1-887C-8232E472C4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4F1798-FF64-473B-89FF-136EE1C1C9C2}"/>
              </a:ext>
            </a:extLst>
          </p:cNvPr>
          <p:cNvSpPr>
            <a:spLocks noGrp="1"/>
          </p:cNvSpPr>
          <p:nvPr>
            <p:ph type="sldNum" sz="quarter" idx="12"/>
          </p:nvPr>
        </p:nvSpPr>
        <p:spPr/>
        <p:txBody>
          <a:bodyPr/>
          <a:lstStyle/>
          <a:p>
            <a:fld id="{C8CEC4A6-6EEE-4258-AD92-7C5591B14A8D}" type="slidenum">
              <a:rPr lang="en-US" smtClean="0"/>
              <a:t>‹#›</a:t>
            </a:fld>
            <a:endParaRPr lang="en-US"/>
          </a:p>
        </p:txBody>
      </p:sp>
    </p:spTree>
    <p:extLst>
      <p:ext uri="{BB962C8B-B14F-4D97-AF65-F5344CB8AC3E}">
        <p14:creationId xmlns:p14="http://schemas.microsoft.com/office/powerpoint/2010/main" val="25265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2405-42DA-4DFB-86F0-513A928566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76F15A-B093-4EFD-9B14-9E300107D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4C72E7-2A28-4C12-BA28-46E9A30F64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5077E6-BFF7-4513-ACE1-2534B9BE9C60}"/>
              </a:ext>
            </a:extLst>
          </p:cNvPr>
          <p:cNvSpPr>
            <a:spLocks noGrp="1"/>
          </p:cNvSpPr>
          <p:nvPr>
            <p:ph type="dt" sz="half" idx="10"/>
          </p:nvPr>
        </p:nvSpPr>
        <p:spPr/>
        <p:txBody>
          <a:bodyPr/>
          <a:lstStyle/>
          <a:p>
            <a:fld id="{85F47CD7-533C-4415-9D0C-26BE31D0F3F4}" type="datetimeFigureOut">
              <a:rPr lang="en-US" smtClean="0"/>
              <a:t>8/26/2019</a:t>
            </a:fld>
            <a:endParaRPr lang="en-US"/>
          </a:p>
        </p:txBody>
      </p:sp>
      <p:sp>
        <p:nvSpPr>
          <p:cNvPr id="6" name="Footer Placeholder 5">
            <a:extLst>
              <a:ext uri="{FF2B5EF4-FFF2-40B4-BE49-F238E27FC236}">
                <a16:creationId xmlns:a16="http://schemas.microsoft.com/office/drawing/2014/main" id="{071C0BFB-E3B0-4885-A87E-C7472677B9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0B33F-E542-4524-AAF5-1939C2A0E208}"/>
              </a:ext>
            </a:extLst>
          </p:cNvPr>
          <p:cNvSpPr>
            <a:spLocks noGrp="1"/>
          </p:cNvSpPr>
          <p:nvPr>
            <p:ph type="sldNum" sz="quarter" idx="12"/>
          </p:nvPr>
        </p:nvSpPr>
        <p:spPr/>
        <p:txBody>
          <a:bodyPr/>
          <a:lstStyle/>
          <a:p>
            <a:fld id="{C8CEC4A6-6EEE-4258-AD92-7C5591B14A8D}" type="slidenum">
              <a:rPr lang="en-US" smtClean="0"/>
              <a:t>‹#›</a:t>
            </a:fld>
            <a:endParaRPr lang="en-US"/>
          </a:p>
        </p:txBody>
      </p:sp>
    </p:spTree>
    <p:extLst>
      <p:ext uri="{BB962C8B-B14F-4D97-AF65-F5344CB8AC3E}">
        <p14:creationId xmlns:p14="http://schemas.microsoft.com/office/powerpoint/2010/main" val="1118914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815D0-1FC4-4917-9A6B-6A72EEEC3C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D2BC60-2EDE-4096-A552-0C4433A89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34CAA6-66F4-48A1-BC6C-0516A1D26B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466C18-FF82-4BF4-B0BA-C0022DDC878D}"/>
              </a:ext>
            </a:extLst>
          </p:cNvPr>
          <p:cNvSpPr>
            <a:spLocks noGrp="1"/>
          </p:cNvSpPr>
          <p:nvPr>
            <p:ph type="dt" sz="half" idx="10"/>
          </p:nvPr>
        </p:nvSpPr>
        <p:spPr/>
        <p:txBody>
          <a:bodyPr/>
          <a:lstStyle/>
          <a:p>
            <a:fld id="{85F47CD7-533C-4415-9D0C-26BE31D0F3F4}" type="datetimeFigureOut">
              <a:rPr lang="en-US" smtClean="0"/>
              <a:t>8/26/2019</a:t>
            </a:fld>
            <a:endParaRPr lang="en-US"/>
          </a:p>
        </p:txBody>
      </p:sp>
      <p:sp>
        <p:nvSpPr>
          <p:cNvPr id="6" name="Footer Placeholder 5">
            <a:extLst>
              <a:ext uri="{FF2B5EF4-FFF2-40B4-BE49-F238E27FC236}">
                <a16:creationId xmlns:a16="http://schemas.microsoft.com/office/drawing/2014/main" id="{AD89A6F2-435C-4418-88A0-4445796781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C92558-9B1A-41A8-8F23-10EA417BD55B}"/>
              </a:ext>
            </a:extLst>
          </p:cNvPr>
          <p:cNvSpPr>
            <a:spLocks noGrp="1"/>
          </p:cNvSpPr>
          <p:nvPr>
            <p:ph type="sldNum" sz="quarter" idx="12"/>
          </p:nvPr>
        </p:nvSpPr>
        <p:spPr/>
        <p:txBody>
          <a:bodyPr/>
          <a:lstStyle/>
          <a:p>
            <a:fld id="{C8CEC4A6-6EEE-4258-AD92-7C5591B14A8D}" type="slidenum">
              <a:rPr lang="en-US" smtClean="0"/>
              <a:t>‹#›</a:t>
            </a:fld>
            <a:endParaRPr lang="en-US"/>
          </a:p>
        </p:txBody>
      </p:sp>
    </p:spTree>
    <p:extLst>
      <p:ext uri="{BB962C8B-B14F-4D97-AF65-F5344CB8AC3E}">
        <p14:creationId xmlns:p14="http://schemas.microsoft.com/office/powerpoint/2010/main" val="608124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AB5FB2-D204-4966-8BAF-ADB0C96356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2F084B-EDBA-46D8-A2F1-B16A45B06A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193F5-1942-4B09-8217-CCB9464A3A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47CD7-533C-4415-9D0C-26BE31D0F3F4}" type="datetimeFigureOut">
              <a:rPr lang="en-US" smtClean="0"/>
              <a:t>8/26/2019</a:t>
            </a:fld>
            <a:endParaRPr lang="en-US"/>
          </a:p>
        </p:txBody>
      </p:sp>
      <p:sp>
        <p:nvSpPr>
          <p:cNvPr id="5" name="Footer Placeholder 4">
            <a:extLst>
              <a:ext uri="{FF2B5EF4-FFF2-40B4-BE49-F238E27FC236}">
                <a16:creationId xmlns:a16="http://schemas.microsoft.com/office/drawing/2014/main" id="{E017AF10-EF90-4DFE-AD4D-C6FE95CBBC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D2417D-E518-47B0-BFC4-2634289822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EC4A6-6EEE-4258-AD92-7C5591B14A8D}" type="slidenum">
              <a:rPr lang="en-US" smtClean="0"/>
              <a:t>‹#›</a:t>
            </a:fld>
            <a:endParaRPr lang="en-US"/>
          </a:p>
        </p:txBody>
      </p:sp>
    </p:spTree>
    <p:extLst>
      <p:ext uri="{BB962C8B-B14F-4D97-AF65-F5344CB8AC3E}">
        <p14:creationId xmlns:p14="http://schemas.microsoft.com/office/powerpoint/2010/main" val="1719431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29" name="Group 16">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8"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30" name="Oval 18">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20"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3" name="Subtitle 2">
            <a:extLst>
              <a:ext uri="{FF2B5EF4-FFF2-40B4-BE49-F238E27FC236}">
                <a16:creationId xmlns:a16="http://schemas.microsoft.com/office/drawing/2014/main" id="{164E2F3D-B5D1-4D1B-89FD-43F39829A32E}"/>
              </a:ext>
            </a:extLst>
          </p:cNvPr>
          <p:cNvSpPr>
            <a:spLocks noGrp="1"/>
          </p:cNvSpPr>
          <p:nvPr>
            <p:ph type="subTitle" idx="1"/>
          </p:nvPr>
        </p:nvSpPr>
        <p:spPr>
          <a:xfrm>
            <a:off x="1155482" y="4644390"/>
            <a:ext cx="9881038" cy="1219200"/>
          </a:xfrm>
        </p:spPr>
        <p:txBody>
          <a:bodyPr>
            <a:normAutofit lnSpcReduction="10000"/>
          </a:bodyPr>
          <a:lstStyle/>
          <a:p>
            <a:pPr>
              <a:spcBef>
                <a:spcPts val="600"/>
              </a:spcBef>
            </a:pPr>
            <a:r>
              <a:rPr lang="en-US" dirty="0"/>
              <a:t>UNICEF AAP Team and GNC Coordination Help Desk</a:t>
            </a:r>
          </a:p>
          <a:p>
            <a:pPr>
              <a:spcBef>
                <a:spcPts val="600"/>
              </a:spcBef>
            </a:pPr>
            <a:r>
              <a:rPr lang="en-US" dirty="0"/>
              <a:t>Geneva, Switzerland</a:t>
            </a:r>
          </a:p>
          <a:p>
            <a:pPr>
              <a:spcBef>
                <a:spcPts val="600"/>
              </a:spcBef>
            </a:pPr>
            <a:r>
              <a:rPr lang="en-US" dirty="0"/>
              <a:t>August 26, 2019, 14.00-15.00 CET</a:t>
            </a:r>
          </a:p>
        </p:txBody>
      </p:sp>
      <p:sp>
        <p:nvSpPr>
          <p:cNvPr id="22" name="Rectangle 21">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C50F89-0089-42C5-A1AB-72A5C3C51EDE}"/>
              </a:ext>
            </a:extLst>
          </p:cNvPr>
          <p:cNvSpPr>
            <a:spLocks noGrp="1"/>
          </p:cNvSpPr>
          <p:nvPr>
            <p:ph type="ctrTitle"/>
          </p:nvPr>
        </p:nvSpPr>
        <p:spPr>
          <a:xfrm>
            <a:off x="1108710" y="2514600"/>
            <a:ext cx="9974580" cy="1828800"/>
          </a:xfrm>
        </p:spPr>
        <p:txBody>
          <a:bodyPr anchor="ctr">
            <a:noAutofit/>
          </a:bodyPr>
          <a:lstStyle/>
          <a:p>
            <a:r>
              <a:rPr lang="en-US" sz="4400" dirty="0">
                <a:solidFill>
                  <a:schemeClr val="accent1"/>
                </a:solidFill>
                <a:latin typeface="+mn-lt"/>
              </a:rPr>
              <a:t>Integrating Accountability to Affected Population in the Nutrition Cluster HPC</a:t>
            </a:r>
          </a:p>
        </p:txBody>
      </p:sp>
    </p:spTree>
    <p:extLst>
      <p:ext uri="{BB962C8B-B14F-4D97-AF65-F5344CB8AC3E}">
        <p14:creationId xmlns:p14="http://schemas.microsoft.com/office/powerpoint/2010/main" val="32168564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71C5-BAA9-4031-A247-11C131A42BF8}"/>
              </a:ext>
            </a:extLst>
          </p:cNvPr>
          <p:cNvSpPr>
            <a:spLocks noGrp="1"/>
          </p:cNvSpPr>
          <p:nvPr>
            <p:ph type="title"/>
          </p:nvPr>
        </p:nvSpPr>
        <p:spPr>
          <a:xfrm>
            <a:off x="838200" y="520765"/>
            <a:ext cx="10515600" cy="831377"/>
          </a:xfrm>
          <a:prstGeom prst="ellipse">
            <a:avLst/>
          </a:prstGeom>
        </p:spPr>
        <p:txBody>
          <a:bodyPr>
            <a:normAutofit fontScale="90000"/>
          </a:bodyPr>
          <a:lstStyle/>
          <a:p>
            <a:pPr algn="ctr"/>
            <a:r>
              <a:rPr lang="en-GB" b="1" dirty="0">
                <a:solidFill>
                  <a:schemeClr val="accent1"/>
                </a:solidFill>
              </a:rPr>
              <a:t>2. Needs Assessment and Analysis</a:t>
            </a:r>
            <a:endParaRPr lang="en-US" dirty="0">
              <a:solidFill>
                <a:schemeClr val="accent1"/>
              </a:solidFill>
            </a:endParaRPr>
          </a:p>
        </p:txBody>
      </p:sp>
      <p:graphicFrame>
        <p:nvGraphicFramePr>
          <p:cNvPr id="5" name="Content Placeholder 2">
            <a:extLst>
              <a:ext uri="{FF2B5EF4-FFF2-40B4-BE49-F238E27FC236}">
                <a16:creationId xmlns:a16="http://schemas.microsoft.com/office/drawing/2014/main" id="{E510F883-76BD-4E65-9C98-82B421BECAAF}"/>
              </a:ext>
            </a:extLst>
          </p:cNvPr>
          <p:cNvGraphicFramePr>
            <a:graphicFrameLocks noGrp="1"/>
          </p:cNvGraphicFramePr>
          <p:nvPr>
            <p:ph idx="1"/>
            <p:extLst>
              <p:ext uri="{D42A27DB-BD31-4B8C-83A1-F6EECF244321}">
                <p14:modId xmlns:p14="http://schemas.microsoft.com/office/powerpoint/2010/main" val="16230155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740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C933-A669-49EE-BC3E-5D38A8333CC7}"/>
              </a:ext>
            </a:extLst>
          </p:cNvPr>
          <p:cNvSpPr>
            <a:spLocks noGrp="1"/>
          </p:cNvSpPr>
          <p:nvPr>
            <p:ph type="title"/>
          </p:nvPr>
        </p:nvSpPr>
        <p:spPr>
          <a:xfrm>
            <a:off x="838200" y="384581"/>
            <a:ext cx="10515600" cy="821649"/>
          </a:xfrm>
          <a:prstGeom prst="ellipse">
            <a:avLst/>
          </a:prstGeom>
        </p:spPr>
        <p:txBody>
          <a:bodyPr>
            <a:normAutofit fontScale="90000"/>
          </a:bodyPr>
          <a:lstStyle/>
          <a:p>
            <a:pPr algn="ctr"/>
            <a:r>
              <a:rPr lang="en-GB" b="1" dirty="0">
                <a:solidFill>
                  <a:schemeClr val="accent1"/>
                </a:solidFill>
              </a:rPr>
              <a:t>Needs Assessment </a:t>
            </a:r>
            <a:endParaRPr lang="en-US" b="1" dirty="0">
              <a:solidFill>
                <a:schemeClr val="accent1"/>
              </a:solidFill>
            </a:endParaRPr>
          </a:p>
        </p:txBody>
      </p:sp>
      <p:sp>
        <p:nvSpPr>
          <p:cNvPr id="4" name="Content Placeholder 3">
            <a:extLst>
              <a:ext uri="{FF2B5EF4-FFF2-40B4-BE49-F238E27FC236}">
                <a16:creationId xmlns:a16="http://schemas.microsoft.com/office/drawing/2014/main" id="{0E360765-8AAA-45E0-87FE-172B4EA8A557}"/>
              </a:ext>
            </a:extLst>
          </p:cNvPr>
          <p:cNvSpPr>
            <a:spLocks noGrp="1"/>
          </p:cNvSpPr>
          <p:nvPr>
            <p:ph idx="1"/>
          </p:nvPr>
        </p:nvSpPr>
        <p:spPr>
          <a:xfrm>
            <a:off x="679622" y="1206230"/>
            <a:ext cx="11009870" cy="5478775"/>
          </a:xfrm>
        </p:spPr>
        <p:txBody>
          <a:bodyPr>
            <a:normAutofit fontScale="62500" lnSpcReduction="20000"/>
          </a:bodyPr>
          <a:lstStyle/>
          <a:p>
            <a:pPr>
              <a:lnSpc>
                <a:spcPct val="120000"/>
              </a:lnSpc>
            </a:pPr>
            <a:r>
              <a:rPr lang="en-US" sz="3200" dirty="0"/>
              <a:t>Initial needs assessments are not always needed: </a:t>
            </a:r>
            <a:r>
              <a:rPr lang="en-US" sz="3200" b="1" dirty="0"/>
              <a:t>enough existing data </a:t>
            </a:r>
            <a:r>
              <a:rPr lang="en-US" sz="3200" dirty="0"/>
              <a:t>and information from secondary data reviews or other sources.</a:t>
            </a:r>
          </a:p>
          <a:p>
            <a:pPr>
              <a:lnSpc>
                <a:spcPct val="120000"/>
              </a:lnSpc>
            </a:pPr>
            <a:r>
              <a:rPr lang="en-US" sz="3200" dirty="0"/>
              <a:t>Look at </a:t>
            </a:r>
            <a:r>
              <a:rPr lang="en-US" sz="3200" b="1" dirty="0"/>
              <a:t>secondary data</a:t>
            </a:r>
            <a:r>
              <a:rPr lang="en-US" sz="3200" dirty="0"/>
              <a:t>: MSNA, HH level assessments, sector level assessments, PDMs. </a:t>
            </a:r>
          </a:p>
          <a:p>
            <a:pPr>
              <a:lnSpc>
                <a:spcPct val="120000"/>
              </a:lnSpc>
            </a:pPr>
            <a:r>
              <a:rPr lang="en-US" sz="3200" dirty="0"/>
              <a:t>Promote the use </a:t>
            </a:r>
            <a:r>
              <a:rPr lang="en-US" sz="3200" b="1" dirty="0"/>
              <a:t>joint needs assessments </a:t>
            </a:r>
            <a:r>
              <a:rPr lang="en-US" sz="3200" dirty="0"/>
              <a:t>if specific information gaps have been identified (e.g. views and perspectives of affected people)</a:t>
            </a:r>
          </a:p>
          <a:p>
            <a:pPr>
              <a:lnSpc>
                <a:spcPct val="120000"/>
              </a:lnSpc>
            </a:pPr>
            <a:r>
              <a:rPr lang="en-US" sz="3200" dirty="0"/>
              <a:t>Advocate that </a:t>
            </a:r>
            <a:r>
              <a:rPr lang="en-US" sz="3200" b="1" dirty="0"/>
              <a:t>qualitative data about affected people's needs, priorities and concerns </a:t>
            </a:r>
            <a:r>
              <a:rPr lang="en-US" sz="3200" dirty="0"/>
              <a:t>is collected as part of the assessment process, especially when people’s preferences and priorities can be overlooked or missing in the assessment</a:t>
            </a:r>
          </a:p>
          <a:p>
            <a:pPr>
              <a:lnSpc>
                <a:spcPct val="120000"/>
              </a:lnSpc>
            </a:pPr>
            <a:r>
              <a:rPr lang="en-US" sz="3200" dirty="0"/>
              <a:t>Make sure to include </a:t>
            </a:r>
            <a:r>
              <a:rPr lang="en-US" sz="3200" b="1" dirty="0"/>
              <a:t>primary data sources </a:t>
            </a:r>
            <a:r>
              <a:rPr lang="en-US" sz="3200" dirty="0"/>
              <a:t>with open ended questions on people’s priorities and preferences, even if in a “quick and dirty” way</a:t>
            </a:r>
          </a:p>
          <a:p>
            <a:pPr>
              <a:lnSpc>
                <a:spcPct val="120000"/>
              </a:lnSpc>
            </a:pPr>
            <a:r>
              <a:rPr lang="en-US" sz="3200" dirty="0"/>
              <a:t>Ensure that </a:t>
            </a:r>
            <a:r>
              <a:rPr lang="en-US" sz="3200" b="1" dirty="0"/>
              <a:t>ongoing assessments </a:t>
            </a:r>
            <a:r>
              <a:rPr lang="en-US" sz="3200" dirty="0"/>
              <a:t>to inform HNO include AAP questions</a:t>
            </a:r>
          </a:p>
          <a:p>
            <a:pPr>
              <a:lnSpc>
                <a:spcPct val="120000"/>
              </a:lnSpc>
            </a:pPr>
            <a:r>
              <a:rPr lang="en-US" sz="3200" dirty="0"/>
              <a:t>Regardless of the assessment tools used, clusters should agree on a </a:t>
            </a:r>
            <a:r>
              <a:rPr lang="en-US" sz="3200" b="1" dirty="0"/>
              <a:t>simple set of common questions</a:t>
            </a:r>
            <a:r>
              <a:rPr lang="en-US" sz="3200" dirty="0"/>
              <a:t> in the early stages of an emergency to identify: what people want and expect from aid providers, their needs, and any gaps or other issues that may require coordination with other clusters. </a:t>
            </a:r>
          </a:p>
          <a:p>
            <a:pPr marL="0" indent="0">
              <a:buNone/>
            </a:pPr>
            <a:endParaRPr lang="en-GB" dirty="0"/>
          </a:p>
        </p:txBody>
      </p:sp>
    </p:spTree>
    <p:extLst>
      <p:ext uri="{BB962C8B-B14F-4D97-AF65-F5344CB8AC3E}">
        <p14:creationId xmlns:p14="http://schemas.microsoft.com/office/powerpoint/2010/main" val="418539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623990-B1DD-46B0-847C-DB35CD8050EA}"/>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b="1" dirty="0">
                <a:solidFill>
                  <a:schemeClr val="accent4"/>
                </a:solidFill>
              </a:rPr>
              <a:t>AAP Questions in needs assessments</a:t>
            </a:r>
          </a:p>
        </p:txBody>
      </p:sp>
      <p:graphicFrame>
        <p:nvGraphicFramePr>
          <p:cNvPr id="13" name="Content Placeholder 2">
            <a:extLst>
              <a:ext uri="{FF2B5EF4-FFF2-40B4-BE49-F238E27FC236}">
                <a16:creationId xmlns:a16="http://schemas.microsoft.com/office/drawing/2014/main" id="{F8F88907-00EE-4CCA-BC31-CA655A9C4280}"/>
              </a:ext>
            </a:extLst>
          </p:cNvPr>
          <p:cNvGraphicFramePr>
            <a:graphicFrameLocks noGrp="1"/>
          </p:cNvGraphicFramePr>
          <p:nvPr>
            <p:ph idx="1"/>
            <p:extLst>
              <p:ext uri="{D42A27DB-BD31-4B8C-83A1-F6EECF244321}">
                <p14:modId xmlns:p14="http://schemas.microsoft.com/office/powerpoint/2010/main" val="4175572955"/>
              </p:ext>
            </p:extLst>
          </p:nvPr>
        </p:nvGraphicFramePr>
        <p:xfrm>
          <a:off x="3727038" y="61783"/>
          <a:ext cx="8333157" cy="6746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9698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6FA18-1253-4C65-B7FD-F8DB75244828}"/>
              </a:ext>
            </a:extLst>
          </p:cNvPr>
          <p:cNvSpPr>
            <a:spLocks noGrp="1"/>
          </p:cNvSpPr>
          <p:nvPr>
            <p:ph type="title"/>
          </p:nvPr>
        </p:nvSpPr>
        <p:spPr>
          <a:xfrm>
            <a:off x="281116" y="273583"/>
            <a:ext cx="11629768" cy="911584"/>
          </a:xfrm>
          <a:prstGeom prst="ellipse">
            <a:avLst/>
          </a:prstGeom>
        </p:spPr>
        <p:txBody>
          <a:bodyPr>
            <a:normAutofit fontScale="90000"/>
          </a:bodyPr>
          <a:lstStyle/>
          <a:p>
            <a:pPr algn="ctr"/>
            <a:br>
              <a:rPr lang="en-US" sz="3500" b="1" dirty="0">
                <a:solidFill>
                  <a:srgbClr val="00B050"/>
                </a:solidFill>
              </a:rPr>
            </a:br>
            <a:r>
              <a:rPr lang="en-US" sz="3500" b="1" dirty="0">
                <a:solidFill>
                  <a:schemeClr val="accent1"/>
                </a:solidFill>
              </a:rPr>
              <a:t>Nutrition Cluster Needs Analysis &amp; link with  HNO</a:t>
            </a:r>
            <a:br>
              <a:rPr lang="en-US" sz="2800" dirty="0"/>
            </a:br>
            <a:endParaRPr lang="en-US" sz="2800" dirty="0"/>
          </a:p>
        </p:txBody>
      </p:sp>
      <p:graphicFrame>
        <p:nvGraphicFramePr>
          <p:cNvPr id="13" name="Content Placeholder 2">
            <a:extLst>
              <a:ext uri="{FF2B5EF4-FFF2-40B4-BE49-F238E27FC236}">
                <a16:creationId xmlns:a16="http://schemas.microsoft.com/office/drawing/2014/main" id="{D51C909A-7865-4C50-947D-DED85463B580}"/>
              </a:ext>
            </a:extLst>
          </p:cNvPr>
          <p:cNvGraphicFramePr>
            <a:graphicFrameLocks noGrp="1"/>
          </p:cNvGraphicFramePr>
          <p:nvPr>
            <p:ph idx="1"/>
            <p:extLst>
              <p:ext uri="{D42A27DB-BD31-4B8C-83A1-F6EECF244321}">
                <p14:modId xmlns:p14="http://schemas.microsoft.com/office/powerpoint/2010/main" val="1520375675"/>
              </p:ext>
            </p:extLst>
          </p:nvPr>
        </p:nvGraphicFramePr>
        <p:xfrm>
          <a:off x="838200" y="1649814"/>
          <a:ext cx="10515600" cy="4809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80080F7-6841-479A-B011-5F4300DAE9AF}"/>
              </a:ext>
            </a:extLst>
          </p:cNvPr>
          <p:cNvSpPr/>
          <p:nvPr/>
        </p:nvSpPr>
        <p:spPr>
          <a:xfrm>
            <a:off x="838200" y="1197159"/>
            <a:ext cx="3342133" cy="369332"/>
          </a:xfrm>
          <a:prstGeom prst="rect">
            <a:avLst/>
          </a:prstGeom>
        </p:spPr>
        <p:txBody>
          <a:bodyPr wrap="none">
            <a:spAutoFit/>
          </a:bodyPr>
          <a:lstStyle/>
          <a:p>
            <a:r>
              <a:rPr lang="en-US" b="1" dirty="0"/>
              <a:t>HNO ANALYSIS SHOULD INCLUDE</a:t>
            </a:r>
            <a:endParaRPr lang="en-US" dirty="0"/>
          </a:p>
        </p:txBody>
      </p:sp>
    </p:spTree>
    <p:extLst>
      <p:ext uri="{BB962C8B-B14F-4D97-AF65-F5344CB8AC3E}">
        <p14:creationId xmlns:p14="http://schemas.microsoft.com/office/powerpoint/2010/main" val="85411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id="{C8CC2944-4F3B-F047-B304-A50554DB2BD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667"/>
          <a:stretch/>
        </p:blipFill>
        <p:spPr>
          <a:xfrm>
            <a:off x="20" y="10"/>
            <a:ext cx="12191980" cy="6857990"/>
          </a:xfrm>
          <a:prstGeom prst="rect">
            <a:avLst/>
          </a:prstGeom>
          <a:ln>
            <a:noFill/>
          </a:ln>
        </p:spPr>
      </p:pic>
    </p:spTree>
    <p:extLst>
      <p:ext uri="{BB962C8B-B14F-4D97-AF65-F5344CB8AC3E}">
        <p14:creationId xmlns:p14="http://schemas.microsoft.com/office/powerpoint/2010/main" val="347265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D34-6346-40EB-B87F-EAE0D069FC10}"/>
              </a:ext>
            </a:extLst>
          </p:cNvPr>
          <p:cNvSpPr>
            <a:spLocks noGrp="1"/>
          </p:cNvSpPr>
          <p:nvPr>
            <p:ph type="title"/>
          </p:nvPr>
        </p:nvSpPr>
        <p:spPr>
          <a:xfrm>
            <a:off x="0" y="98137"/>
            <a:ext cx="12192000" cy="1046922"/>
          </a:xfrm>
          <a:prstGeom prst="ellipse">
            <a:avLst/>
          </a:prstGeom>
        </p:spPr>
        <p:txBody>
          <a:bodyPr>
            <a:normAutofit/>
          </a:bodyPr>
          <a:lstStyle/>
          <a:p>
            <a:pPr algn="ctr"/>
            <a:r>
              <a:rPr lang="en-US" b="1" dirty="0">
                <a:solidFill>
                  <a:schemeClr val="accent1"/>
                </a:solidFill>
                <a:latin typeface="+mn-lt"/>
              </a:rPr>
              <a:t>3. Strategic planning</a:t>
            </a:r>
          </a:p>
        </p:txBody>
      </p:sp>
      <p:graphicFrame>
        <p:nvGraphicFramePr>
          <p:cNvPr id="5" name="Content Placeholder 2">
            <a:extLst>
              <a:ext uri="{FF2B5EF4-FFF2-40B4-BE49-F238E27FC236}">
                <a16:creationId xmlns:a16="http://schemas.microsoft.com/office/drawing/2014/main" id="{D8D9DF22-7A89-4486-B6F6-7921C2A0793D}"/>
              </a:ext>
            </a:extLst>
          </p:cNvPr>
          <p:cNvGraphicFramePr>
            <a:graphicFrameLocks noGrp="1"/>
          </p:cNvGraphicFramePr>
          <p:nvPr>
            <p:ph idx="1"/>
            <p:extLst>
              <p:ext uri="{D42A27DB-BD31-4B8C-83A1-F6EECF244321}">
                <p14:modId xmlns:p14="http://schemas.microsoft.com/office/powerpoint/2010/main" val="1163271095"/>
              </p:ext>
            </p:extLst>
          </p:nvPr>
        </p:nvGraphicFramePr>
        <p:xfrm>
          <a:off x="356197" y="1075038"/>
          <a:ext cx="11264347" cy="5610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661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76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0C89C7-6E33-47FE-AECD-3A15ACC546D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b="1" kern="1200" dirty="0">
                <a:solidFill>
                  <a:schemeClr val="accent4"/>
                </a:solidFill>
                <a:latin typeface="+mj-lt"/>
                <a:ea typeface="+mj-ea"/>
                <a:cs typeface="+mj-cs"/>
              </a:rPr>
              <a:t>Quality and accountability standards- CHS</a:t>
            </a:r>
          </a:p>
        </p:txBody>
      </p:sp>
      <p:pic>
        <p:nvPicPr>
          <p:cNvPr id="4" name="Content Placeholder 3">
            <a:extLst>
              <a:ext uri="{FF2B5EF4-FFF2-40B4-BE49-F238E27FC236}">
                <a16:creationId xmlns:a16="http://schemas.microsoft.com/office/drawing/2014/main" id="{A8CE811D-F491-4929-A93B-1F734CFA6471}"/>
              </a:ext>
            </a:extLst>
          </p:cNvPr>
          <p:cNvPicPr>
            <a:picLocks noGrp="1" noChangeAspect="1"/>
          </p:cNvPicPr>
          <p:nvPr>
            <p:ph idx="1"/>
          </p:nvPr>
        </p:nvPicPr>
        <p:blipFill>
          <a:blip r:embed="rId3"/>
          <a:stretch>
            <a:fillRect/>
          </a:stretch>
        </p:blipFill>
        <p:spPr>
          <a:xfrm>
            <a:off x="4633784" y="182880"/>
            <a:ext cx="6746789" cy="6492240"/>
          </a:xfrm>
          <a:prstGeom prst="rect">
            <a:avLst/>
          </a:prstGeom>
        </p:spPr>
      </p:pic>
    </p:spTree>
    <p:extLst>
      <p:ext uri="{BB962C8B-B14F-4D97-AF65-F5344CB8AC3E}">
        <p14:creationId xmlns:p14="http://schemas.microsoft.com/office/powerpoint/2010/main" val="939685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487191-77A3-4B37-A72E-02D75A80C564}"/>
              </a:ext>
            </a:extLst>
          </p:cNvPr>
          <p:cNvSpPr>
            <a:spLocks noGrp="1"/>
          </p:cNvSpPr>
          <p:nvPr>
            <p:ph type="title"/>
          </p:nvPr>
        </p:nvSpPr>
        <p:spPr>
          <a:xfrm>
            <a:off x="863029" y="1012004"/>
            <a:ext cx="3416158" cy="4795408"/>
          </a:xfrm>
        </p:spPr>
        <p:txBody>
          <a:bodyPr>
            <a:normAutofit/>
          </a:bodyPr>
          <a:lstStyle/>
          <a:p>
            <a:pPr algn="ctr"/>
            <a:r>
              <a:rPr lang="en-US" b="1" dirty="0">
                <a:solidFill>
                  <a:schemeClr val="accent4"/>
                </a:solidFill>
              </a:rPr>
              <a:t>Inform communities early on about projects</a:t>
            </a:r>
          </a:p>
        </p:txBody>
      </p:sp>
      <p:graphicFrame>
        <p:nvGraphicFramePr>
          <p:cNvPr id="12" name="Content Placeholder 2">
            <a:extLst>
              <a:ext uri="{FF2B5EF4-FFF2-40B4-BE49-F238E27FC236}">
                <a16:creationId xmlns:a16="http://schemas.microsoft.com/office/drawing/2014/main" id="{49BD446F-7722-4C97-A0EF-25521F3492D1}"/>
              </a:ext>
            </a:extLst>
          </p:cNvPr>
          <p:cNvGraphicFramePr>
            <a:graphicFrameLocks noGrp="1"/>
          </p:cNvGraphicFramePr>
          <p:nvPr>
            <p:ph idx="1"/>
            <p:extLst>
              <p:ext uri="{D42A27DB-BD31-4B8C-83A1-F6EECF244321}">
                <p14:modId xmlns:p14="http://schemas.microsoft.com/office/powerpoint/2010/main" val="135158843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8438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1829-AC18-461E-86C6-6A44E10F13DC}"/>
              </a:ext>
            </a:extLst>
          </p:cNvPr>
          <p:cNvSpPr>
            <a:spLocks noGrp="1"/>
          </p:cNvSpPr>
          <p:nvPr>
            <p:ph type="title"/>
          </p:nvPr>
        </p:nvSpPr>
        <p:spPr>
          <a:xfrm>
            <a:off x="838200" y="105633"/>
            <a:ext cx="10515600" cy="1325563"/>
          </a:xfrm>
        </p:spPr>
        <p:txBody>
          <a:bodyPr>
            <a:normAutofit/>
          </a:bodyPr>
          <a:lstStyle/>
          <a:p>
            <a:pPr algn="ctr"/>
            <a:r>
              <a:rPr lang="en-US" dirty="0">
                <a:solidFill>
                  <a:schemeClr val="accent1"/>
                </a:solidFill>
                <a:latin typeface="+mn-lt"/>
              </a:rPr>
              <a:t>4. Resource mobilization</a:t>
            </a:r>
          </a:p>
        </p:txBody>
      </p:sp>
      <p:graphicFrame>
        <p:nvGraphicFramePr>
          <p:cNvPr id="39" name="Content Placeholder 2">
            <a:extLst>
              <a:ext uri="{FF2B5EF4-FFF2-40B4-BE49-F238E27FC236}">
                <a16:creationId xmlns:a16="http://schemas.microsoft.com/office/drawing/2014/main" id="{3CD2CF32-B50B-473B-AD14-6526A8D116BB}"/>
              </a:ext>
            </a:extLst>
          </p:cNvPr>
          <p:cNvGraphicFramePr>
            <a:graphicFrameLocks noGrp="1"/>
          </p:cNvGraphicFramePr>
          <p:nvPr>
            <p:ph idx="1"/>
            <p:extLst>
              <p:ext uri="{D42A27DB-BD31-4B8C-83A1-F6EECF244321}">
                <p14:modId xmlns:p14="http://schemas.microsoft.com/office/powerpoint/2010/main" val="2038327675"/>
              </p:ext>
            </p:extLst>
          </p:nvPr>
        </p:nvGraphicFramePr>
        <p:xfrm>
          <a:off x="838200" y="1431196"/>
          <a:ext cx="10515600" cy="4904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7817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3ECD-351A-4D62-ABF7-7A24D4459702}"/>
              </a:ext>
            </a:extLst>
          </p:cNvPr>
          <p:cNvSpPr>
            <a:spLocks noGrp="1"/>
          </p:cNvSpPr>
          <p:nvPr>
            <p:ph type="title"/>
          </p:nvPr>
        </p:nvSpPr>
        <p:spPr>
          <a:xfrm>
            <a:off x="1375834" y="197709"/>
            <a:ext cx="9440332" cy="1325563"/>
          </a:xfrm>
        </p:spPr>
        <p:txBody>
          <a:bodyPr>
            <a:normAutofit/>
          </a:bodyPr>
          <a:lstStyle/>
          <a:p>
            <a:pPr algn="ctr"/>
            <a:r>
              <a:rPr lang="en-US" dirty="0">
                <a:solidFill>
                  <a:schemeClr val="accent1"/>
                </a:solidFill>
                <a:latin typeface="+mn-lt"/>
              </a:rPr>
              <a:t>5. Implementation &amp; Monitoring</a:t>
            </a:r>
          </a:p>
        </p:txBody>
      </p:sp>
      <p:sp>
        <p:nvSpPr>
          <p:cNvPr id="12" name="Content Placeholder 2">
            <a:extLst>
              <a:ext uri="{FF2B5EF4-FFF2-40B4-BE49-F238E27FC236}">
                <a16:creationId xmlns:a16="http://schemas.microsoft.com/office/drawing/2014/main" id="{1EA66A81-8125-43A6-A46D-2E529E9A532B}"/>
              </a:ext>
            </a:extLst>
          </p:cNvPr>
          <p:cNvSpPr>
            <a:spLocks noGrp="1"/>
          </p:cNvSpPr>
          <p:nvPr>
            <p:ph idx="1"/>
          </p:nvPr>
        </p:nvSpPr>
        <p:spPr>
          <a:xfrm>
            <a:off x="664633" y="1627916"/>
            <a:ext cx="10862733" cy="4834667"/>
          </a:xfrm>
          <a:ln w="57150">
            <a:solidFill>
              <a:schemeClr val="bg1"/>
            </a:solidFill>
          </a:ln>
        </p:spPr>
        <p:txBody>
          <a:bodyPr>
            <a:normAutofit/>
          </a:bodyPr>
          <a:lstStyle/>
          <a:p>
            <a:pPr marL="0" indent="0" algn="just">
              <a:buNone/>
            </a:pPr>
            <a:r>
              <a:rPr lang="en-GB" sz="2200" dirty="0">
                <a:solidFill>
                  <a:schemeClr val="accent1"/>
                </a:solidFill>
              </a:rPr>
              <a:t>MINIMUM RECOMMENDED AAP ACTIONS</a:t>
            </a:r>
          </a:p>
          <a:p>
            <a:pPr algn="just">
              <a:spcAft>
                <a:spcPts val="600"/>
              </a:spcAft>
            </a:pPr>
            <a:r>
              <a:rPr lang="en-GB" sz="2200" dirty="0"/>
              <a:t>Define a common approach on how clusters partners will </a:t>
            </a:r>
            <a:r>
              <a:rPr lang="en-GB" sz="2200" b="1" dirty="0"/>
              <a:t>engage with communities in implementation. </a:t>
            </a:r>
            <a:r>
              <a:rPr lang="en-GB" sz="2200" dirty="0"/>
              <a:t>Act on responses and complaints received from affected people, monitor trends and make changes to project as necessary </a:t>
            </a:r>
          </a:p>
          <a:p>
            <a:pPr algn="just">
              <a:spcAft>
                <a:spcPts val="600"/>
              </a:spcAft>
            </a:pPr>
            <a:r>
              <a:rPr lang="en-GB" sz="2200" dirty="0"/>
              <a:t>Define which relevant </a:t>
            </a:r>
            <a:r>
              <a:rPr lang="en-GB" sz="2200" b="1" dirty="0"/>
              <a:t>technical, quality and accountability </a:t>
            </a:r>
            <a:r>
              <a:rPr lang="en-GB" sz="2200" dirty="0"/>
              <a:t>indicators will be monitored. Accountability indicators to be based on the CHS.</a:t>
            </a:r>
            <a:endParaRPr lang="en-US" sz="2200" dirty="0"/>
          </a:p>
          <a:p>
            <a:pPr algn="just">
              <a:spcAft>
                <a:spcPts val="600"/>
              </a:spcAft>
            </a:pPr>
            <a:r>
              <a:rPr lang="en-GB" sz="2200" dirty="0"/>
              <a:t>Determine and develop the most appropriate </a:t>
            </a:r>
            <a:r>
              <a:rPr lang="en-GB" sz="2200" b="1" dirty="0"/>
              <a:t>approaches to feedback and complaints mechanisms </a:t>
            </a:r>
            <a:r>
              <a:rPr lang="en-GB" sz="2200" dirty="0"/>
              <a:t>and ensure all cluster partners have a functional system in place</a:t>
            </a:r>
            <a:endParaRPr lang="en-US" sz="2200" dirty="0"/>
          </a:p>
          <a:p>
            <a:pPr algn="just">
              <a:spcAft>
                <a:spcPts val="600"/>
              </a:spcAft>
            </a:pPr>
            <a:r>
              <a:rPr lang="en-GB" sz="2200" dirty="0"/>
              <a:t>Regularly monitor affected </a:t>
            </a:r>
            <a:r>
              <a:rPr lang="en-GB" sz="2200" b="1" dirty="0"/>
              <a:t>people's satisfaction</a:t>
            </a:r>
            <a:r>
              <a:rPr lang="en-GB" sz="2200" dirty="0"/>
              <a:t> with the quality and effectiveness of responses</a:t>
            </a:r>
            <a:endParaRPr lang="en-US" sz="2200" dirty="0"/>
          </a:p>
          <a:p>
            <a:pPr algn="just">
              <a:spcAft>
                <a:spcPts val="600"/>
              </a:spcAft>
            </a:pPr>
            <a:r>
              <a:rPr lang="en-GB" sz="2200" dirty="0"/>
              <a:t>Regularly </a:t>
            </a:r>
            <a:r>
              <a:rPr lang="en-GB" sz="2200" b="1" dirty="0"/>
              <a:t>review cluster performance </a:t>
            </a:r>
            <a:r>
              <a:rPr lang="en-GB" sz="2200" dirty="0"/>
              <a:t>to identify and resolve issues affecting coordination</a:t>
            </a:r>
            <a:endParaRPr lang="en-US" sz="2200" dirty="0"/>
          </a:p>
        </p:txBody>
      </p:sp>
    </p:spTree>
    <p:extLst>
      <p:ext uri="{BB962C8B-B14F-4D97-AF65-F5344CB8AC3E}">
        <p14:creationId xmlns:p14="http://schemas.microsoft.com/office/powerpoint/2010/main" val="346508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FC041-70A7-4650-AAEA-B82E56EBB469}"/>
              </a:ext>
            </a:extLst>
          </p:cNvPr>
          <p:cNvSpPr>
            <a:spLocks noGrp="1"/>
          </p:cNvSpPr>
          <p:nvPr>
            <p:ph type="title"/>
          </p:nvPr>
        </p:nvSpPr>
        <p:spPr>
          <a:xfrm>
            <a:off x="1049953" y="963877"/>
            <a:ext cx="3070856" cy="4930246"/>
          </a:xfrm>
        </p:spPr>
        <p:txBody>
          <a:bodyPr>
            <a:normAutofit/>
          </a:bodyPr>
          <a:lstStyle/>
          <a:p>
            <a:pPr algn="ctr"/>
            <a:r>
              <a:rPr lang="en-US" sz="4000" dirty="0">
                <a:solidFill>
                  <a:schemeClr val="accent1"/>
                </a:solidFill>
                <a:latin typeface="+mn-lt"/>
              </a:rPr>
              <a:t>Presentation Outline</a:t>
            </a:r>
          </a:p>
        </p:txBody>
      </p:sp>
      <p:cxnSp>
        <p:nvCxnSpPr>
          <p:cNvPr id="15"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D31465B-7A42-4EAC-9DBF-051E1B888459}"/>
              </a:ext>
            </a:extLst>
          </p:cNvPr>
          <p:cNvSpPr>
            <a:spLocks noGrp="1"/>
          </p:cNvSpPr>
          <p:nvPr>
            <p:ph idx="1"/>
          </p:nvPr>
        </p:nvSpPr>
        <p:spPr>
          <a:xfrm>
            <a:off x="5091492" y="472835"/>
            <a:ext cx="6778944" cy="5912330"/>
          </a:xfrm>
        </p:spPr>
        <p:txBody>
          <a:bodyPr anchor="ctr">
            <a:normAutofit fontScale="55000" lnSpcReduction="20000"/>
          </a:bodyPr>
          <a:lstStyle/>
          <a:p>
            <a:pPr marL="514350" indent="-514350">
              <a:spcBef>
                <a:spcPts val="0"/>
              </a:spcBef>
              <a:spcAft>
                <a:spcPts val="600"/>
              </a:spcAft>
              <a:buFont typeface="+mj-lt"/>
              <a:buAutoNum type="arabicPeriod"/>
            </a:pPr>
            <a:r>
              <a:rPr lang="en-US" sz="4000" b="1" dirty="0"/>
              <a:t>What is AAP?</a:t>
            </a:r>
          </a:p>
          <a:p>
            <a:pPr lvl="1">
              <a:spcBef>
                <a:spcPts val="0"/>
              </a:spcBef>
              <a:spcAft>
                <a:spcPts val="600"/>
              </a:spcAft>
            </a:pPr>
            <a:r>
              <a:rPr lang="en-US" sz="3600" dirty="0"/>
              <a:t>Global definitions</a:t>
            </a:r>
          </a:p>
          <a:p>
            <a:pPr lvl="1">
              <a:spcBef>
                <a:spcPts val="0"/>
              </a:spcBef>
              <a:spcAft>
                <a:spcPts val="1200"/>
              </a:spcAft>
            </a:pPr>
            <a:r>
              <a:rPr lang="en-US" sz="3600" dirty="0"/>
              <a:t>Practical definition</a:t>
            </a:r>
          </a:p>
          <a:p>
            <a:pPr marL="514350" indent="-514350">
              <a:spcBef>
                <a:spcPts val="0"/>
              </a:spcBef>
              <a:spcAft>
                <a:spcPts val="1200"/>
              </a:spcAft>
              <a:buFont typeface="+mj-lt"/>
              <a:buAutoNum type="arabicPeriod"/>
            </a:pPr>
            <a:r>
              <a:rPr lang="en-US" sz="4000" b="1" dirty="0"/>
              <a:t>Why is AAP important for Nutrition cluster?</a:t>
            </a:r>
          </a:p>
          <a:p>
            <a:pPr marL="514350" indent="-514350">
              <a:spcBef>
                <a:spcPts val="0"/>
              </a:spcBef>
              <a:spcAft>
                <a:spcPts val="600"/>
              </a:spcAft>
              <a:buFont typeface="+mj-lt"/>
              <a:buAutoNum type="arabicPeriod"/>
            </a:pPr>
            <a:r>
              <a:rPr lang="en-US" sz="4000" b="1" dirty="0"/>
              <a:t>AAP in the Humanitarian </a:t>
            </a:r>
            <a:r>
              <a:rPr lang="en-US" sz="4000" b="1" dirty="0" err="1"/>
              <a:t>Programme</a:t>
            </a:r>
            <a:r>
              <a:rPr lang="en-US" sz="4000" b="1" dirty="0"/>
              <a:t> Cycle</a:t>
            </a:r>
          </a:p>
          <a:p>
            <a:pPr lvl="1">
              <a:spcBef>
                <a:spcPts val="0"/>
              </a:spcBef>
              <a:spcAft>
                <a:spcPts val="600"/>
              </a:spcAft>
            </a:pPr>
            <a:r>
              <a:rPr lang="en-US" sz="3600" dirty="0"/>
              <a:t>Preparedness</a:t>
            </a:r>
          </a:p>
          <a:p>
            <a:pPr lvl="1">
              <a:spcBef>
                <a:spcPts val="0"/>
              </a:spcBef>
              <a:spcAft>
                <a:spcPts val="600"/>
              </a:spcAft>
            </a:pPr>
            <a:r>
              <a:rPr lang="en-US" sz="3600" dirty="0"/>
              <a:t>Needs assessments and analysis and link to the HNO</a:t>
            </a:r>
          </a:p>
          <a:p>
            <a:pPr lvl="1">
              <a:spcBef>
                <a:spcPts val="0"/>
              </a:spcBef>
              <a:spcAft>
                <a:spcPts val="600"/>
              </a:spcAft>
            </a:pPr>
            <a:r>
              <a:rPr lang="en-US" sz="3600" dirty="0"/>
              <a:t>Strategic planning</a:t>
            </a:r>
          </a:p>
          <a:p>
            <a:pPr lvl="1">
              <a:spcBef>
                <a:spcPts val="0"/>
              </a:spcBef>
              <a:spcAft>
                <a:spcPts val="600"/>
              </a:spcAft>
            </a:pPr>
            <a:r>
              <a:rPr lang="en-US" sz="3600" dirty="0"/>
              <a:t>Resource mobilization</a:t>
            </a:r>
          </a:p>
          <a:p>
            <a:pPr lvl="1">
              <a:spcBef>
                <a:spcPts val="0"/>
              </a:spcBef>
              <a:spcAft>
                <a:spcPts val="600"/>
              </a:spcAft>
            </a:pPr>
            <a:r>
              <a:rPr lang="en-US" sz="3600" dirty="0"/>
              <a:t>Implementation &amp; monitoring</a:t>
            </a:r>
          </a:p>
          <a:p>
            <a:pPr lvl="1">
              <a:spcBef>
                <a:spcPts val="0"/>
              </a:spcBef>
              <a:spcAft>
                <a:spcPts val="1200"/>
              </a:spcAft>
            </a:pPr>
            <a:r>
              <a:rPr lang="en-US" sz="3600" dirty="0"/>
              <a:t>Evaluation</a:t>
            </a:r>
          </a:p>
          <a:p>
            <a:pPr marL="514350" indent="-514350">
              <a:spcBef>
                <a:spcPts val="0"/>
              </a:spcBef>
              <a:spcAft>
                <a:spcPts val="600"/>
              </a:spcAft>
              <a:buFont typeface="+mj-lt"/>
              <a:buAutoNum type="arabicPeriod"/>
            </a:pPr>
            <a:r>
              <a:rPr lang="en-US" sz="4000" b="1" dirty="0"/>
              <a:t>Country examples</a:t>
            </a:r>
          </a:p>
          <a:p>
            <a:pPr lvl="1">
              <a:spcBef>
                <a:spcPts val="0"/>
              </a:spcBef>
              <a:spcAft>
                <a:spcPts val="600"/>
              </a:spcAft>
            </a:pPr>
            <a:r>
              <a:rPr lang="en-US" sz="3600" dirty="0"/>
              <a:t>Somalia NC</a:t>
            </a:r>
          </a:p>
          <a:p>
            <a:pPr lvl="1">
              <a:spcBef>
                <a:spcPts val="0"/>
              </a:spcBef>
              <a:spcAft>
                <a:spcPts val="1200"/>
              </a:spcAft>
            </a:pPr>
            <a:r>
              <a:rPr lang="en-US" sz="3600" dirty="0"/>
              <a:t>Myanmar Wash cluster</a:t>
            </a:r>
          </a:p>
          <a:p>
            <a:pPr marL="514350" indent="-514350">
              <a:spcBef>
                <a:spcPts val="0"/>
              </a:spcBef>
              <a:spcAft>
                <a:spcPts val="1200"/>
              </a:spcAft>
              <a:buFont typeface="+mj-lt"/>
              <a:buAutoNum type="arabicPeriod"/>
            </a:pPr>
            <a:r>
              <a:rPr lang="en-US" sz="4000" b="1" dirty="0"/>
              <a:t>Overall Recommendations</a:t>
            </a:r>
          </a:p>
          <a:p>
            <a:pPr marL="514350" indent="-514350">
              <a:spcBef>
                <a:spcPts val="0"/>
              </a:spcBef>
              <a:spcAft>
                <a:spcPts val="1200"/>
              </a:spcAft>
              <a:buFont typeface="+mj-lt"/>
              <a:buAutoNum type="arabicPeriod"/>
            </a:pPr>
            <a:r>
              <a:rPr lang="en-US" sz="4000" b="1" dirty="0"/>
              <a:t>Resources</a:t>
            </a:r>
          </a:p>
          <a:p>
            <a:pPr marL="514350" indent="-514350">
              <a:spcBef>
                <a:spcPts val="0"/>
              </a:spcBef>
              <a:spcAft>
                <a:spcPts val="600"/>
              </a:spcAft>
              <a:buFont typeface="+mj-lt"/>
              <a:buAutoNum type="arabicPeriod"/>
            </a:pPr>
            <a:r>
              <a:rPr lang="en-US" sz="4000" b="1" dirty="0"/>
              <a:t>Q&amp;A</a:t>
            </a:r>
            <a:endParaRPr lang="en-US" sz="1300" dirty="0"/>
          </a:p>
        </p:txBody>
      </p:sp>
    </p:spTree>
    <p:extLst>
      <p:ext uri="{BB962C8B-B14F-4D97-AF65-F5344CB8AC3E}">
        <p14:creationId xmlns:p14="http://schemas.microsoft.com/office/powerpoint/2010/main" val="2310089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D1026A-1880-46BD-8FAA-AD67B6EFA6E2}"/>
              </a:ext>
            </a:extLst>
          </p:cNvPr>
          <p:cNvSpPr>
            <a:spLocks noGrp="1"/>
          </p:cNvSpPr>
          <p:nvPr>
            <p:ph type="title"/>
          </p:nvPr>
        </p:nvSpPr>
        <p:spPr>
          <a:xfrm>
            <a:off x="258792" y="2057400"/>
            <a:ext cx="3322608" cy="3342736"/>
          </a:xfrm>
          <a:prstGeom prst="ellipse">
            <a:avLst/>
          </a:prstGeom>
          <a:solidFill>
            <a:srgbClr val="262626"/>
          </a:solidFill>
          <a:ln w="174625" cmpd="thinThick">
            <a:solidFill>
              <a:srgbClr val="262626"/>
            </a:solidFill>
          </a:ln>
        </p:spPr>
        <p:txBody>
          <a:bodyPr anchor="ctr">
            <a:normAutofit/>
          </a:bodyPr>
          <a:lstStyle/>
          <a:p>
            <a:pPr algn="ctr"/>
            <a:r>
              <a:rPr lang="en-US" sz="3600" b="1" dirty="0">
                <a:solidFill>
                  <a:schemeClr val="accent4"/>
                </a:solidFill>
              </a:rPr>
              <a:t>Monitoring &amp; reporting</a:t>
            </a:r>
          </a:p>
        </p:txBody>
      </p:sp>
      <p:graphicFrame>
        <p:nvGraphicFramePr>
          <p:cNvPr id="12" name="Content Placeholder 2">
            <a:extLst>
              <a:ext uri="{FF2B5EF4-FFF2-40B4-BE49-F238E27FC236}">
                <a16:creationId xmlns:a16="http://schemas.microsoft.com/office/drawing/2014/main" id="{AED40192-613E-401A-8CBB-A95B2D770932}"/>
              </a:ext>
            </a:extLst>
          </p:cNvPr>
          <p:cNvGraphicFramePr>
            <a:graphicFrameLocks noGrp="1"/>
          </p:cNvGraphicFramePr>
          <p:nvPr>
            <p:ph idx="1"/>
            <p:extLst>
              <p:ext uri="{D42A27DB-BD31-4B8C-83A1-F6EECF244321}">
                <p14:modId xmlns:p14="http://schemas.microsoft.com/office/powerpoint/2010/main" val="1542611166"/>
              </p:ext>
            </p:extLst>
          </p:nvPr>
        </p:nvGraphicFramePr>
        <p:xfrm>
          <a:off x="4038600" y="609601"/>
          <a:ext cx="7315200" cy="5751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1539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E97F55-93F3-45FE-B14C-7934D34D2D7B}"/>
              </a:ext>
            </a:extLst>
          </p:cNvPr>
          <p:cNvSpPr>
            <a:spLocks noGrp="1"/>
          </p:cNvSpPr>
          <p:nvPr>
            <p:ph type="title"/>
          </p:nvPr>
        </p:nvSpPr>
        <p:spPr>
          <a:xfrm>
            <a:off x="863029" y="1012004"/>
            <a:ext cx="3416158" cy="4795408"/>
          </a:xfrm>
        </p:spPr>
        <p:txBody>
          <a:bodyPr>
            <a:normAutofit/>
          </a:bodyPr>
          <a:lstStyle/>
          <a:p>
            <a:r>
              <a:rPr lang="en-US" b="1" dirty="0">
                <a:solidFill>
                  <a:schemeClr val="accent4"/>
                </a:solidFill>
              </a:rPr>
              <a:t>6.  Evaluation</a:t>
            </a:r>
          </a:p>
        </p:txBody>
      </p:sp>
      <p:graphicFrame>
        <p:nvGraphicFramePr>
          <p:cNvPr id="19" name="Content Placeholder 2">
            <a:extLst>
              <a:ext uri="{FF2B5EF4-FFF2-40B4-BE49-F238E27FC236}">
                <a16:creationId xmlns:a16="http://schemas.microsoft.com/office/drawing/2014/main" id="{81A9D77E-5889-4A7A-9DF8-5898B2F2D89D}"/>
              </a:ext>
            </a:extLst>
          </p:cNvPr>
          <p:cNvGraphicFramePr>
            <a:graphicFrameLocks noGrp="1"/>
          </p:cNvGraphicFramePr>
          <p:nvPr>
            <p:ph idx="1"/>
            <p:extLst>
              <p:ext uri="{D42A27DB-BD31-4B8C-83A1-F6EECF244321}">
                <p14:modId xmlns:p14="http://schemas.microsoft.com/office/powerpoint/2010/main" val="70462751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9841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57B82B-65B9-124D-B2F7-A019C44A71EB}"/>
              </a:ext>
            </a:extLst>
          </p:cNvPr>
          <p:cNvSpPr>
            <a:spLocks noGrp="1"/>
          </p:cNvSpPr>
          <p:nvPr>
            <p:ph idx="1"/>
          </p:nvPr>
        </p:nvSpPr>
        <p:spPr>
          <a:xfrm>
            <a:off x="1136428" y="1703692"/>
            <a:ext cx="6467867" cy="3450613"/>
          </a:xfrm>
          <a:ln w="57150">
            <a:solidFill>
              <a:schemeClr val="bg1"/>
            </a:solidFill>
          </a:ln>
        </p:spPr>
        <p:txBody>
          <a:bodyPr anchor="ctr">
            <a:normAutofit/>
          </a:bodyPr>
          <a:lstStyle/>
          <a:p>
            <a:pPr marL="0" indent="0" algn="ctr">
              <a:buNone/>
            </a:pPr>
            <a:r>
              <a:rPr lang="en-US" sz="6000" dirty="0">
                <a:solidFill>
                  <a:schemeClr val="accent1"/>
                </a:solidFill>
              </a:rPr>
              <a:t>Country Examples</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arth Globe Europe-Africa">
            <a:extLst>
              <a:ext uri="{FF2B5EF4-FFF2-40B4-BE49-F238E27FC236}">
                <a16:creationId xmlns:a16="http://schemas.microsoft.com/office/drawing/2014/main" id="{F849867B-692C-48A6-A9C1-63F58AA02A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451363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10F7915D-DD90-406A-B8B0-827254C23908}"/>
              </a:ext>
            </a:extLst>
          </p:cNvPr>
          <p:cNvGraphicFramePr>
            <a:graphicFrameLocks noGrp="1"/>
          </p:cNvGraphicFramePr>
          <p:nvPr>
            <p:ph idx="1"/>
            <p:extLst>
              <p:ext uri="{D42A27DB-BD31-4B8C-83A1-F6EECF244321}">
                <p14:modId xmlns:p14="http://schemas.microsoft.com/office/powerpoint/2010/main" val="3202469607"/>
              </p:ext>
            </p:extLst>
          </p:nvPr>
        </p:nvGraphicFramePr>
        <p:xfrm>
          <a:off x="596213" y="327040"/>
          <a:ext cx="10999573" cy="614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0896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AAF7CE-0E81-4EF9-B71E-C0A012F77AA3}"/>
              </a:ext>
            </a:extLst>
          </p:cNvPr>
          <p:cNvSpPr>
            <a:spLocks noGrp="1"/>
          </p:cNvSpPr>
          <p:nvPr>
            <p:ph type="title"/>
          </p:nvPr>
        </p:nvSpPr>
        <p:spPr>
          <a:xfrm>
            <a:off x="863029" y="1012004"/>
            <a:ext cx="3416158" cy="4795408"/>
          </a:xfrm>
        </p:spPr>
        <p:txBody>
          <a:bodyPr>
            <a:normAutofit/>
          </a:bodyPr>
          <a:lstStyle/>
          <a:p>
            <a:pPr algn="ctr"/>
            <a:r>
              <a:rPr lang="en-US" sz="3400" b="1" dirty="0">
                <a:solidFill>
                  <a:schemeClr val="accent4"/>
                </a:solidFill>
              </a:rPr>
              <a:t>Overall recommendations</a:t>
            </a:r>
          </a:p>
        </p:txBody>
      </p:sp>
      <p:graphicFrame>
        <p:nvGraphicFramePr>
          <p:cNvPr id="5" name="Content Placeholder 2">
            <a:extLst>
              <a:ext uri="{FF2B5EF4-FFF2-40B4-BE49-F238E27FC236}">
                <a16:creationId xmlns:a16="http://schemas.microsoft.com/office/drawing/2014/main" id="{E5FE8B44-7D60-4748-B8F6-86506BD3F13C}"/>
              </a:ext>
            </a:extLst>
          </p:cNvPr>
          <p:cNvGraphicFramePr>
            <a:graphicFrameLocks noGrp="1"/>
          </p:cNvGraphicFramePr>
          <p:nvPr>
            <p:ph idx="1"/>
            <p:extLst>
              <p:ext uri="{D42A27DB-BD31-4B8C-83A1-F6EECF244321}">
                <p14:modId xmlns:p14="http://schemas.microsoft.com/office/powerpoint/2010/main" val="3874163436"/>
              </p:ext>
            </p:extLst>
          </p:nvPr>
        </p:nvGraphicFramePr>
        <p:xfrm>
          <a:off x="5194300" y="304799"/>
          <a:ext cx="6513604" cy="6214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9902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0A31D-823E-4C3A-B4B9-D507296DDB3B}"/>
              </a:ext>
            </a:extLst>
          </p:cNvPr>
          <p:cNvSpPr>
            <a:spLocks noGrp="1"/>
          </p:cNvSpPr>
          <p:nvPr>
            <p:ph type="title"/>
          </p:nvPr>
        </p:nvSpPr>
        <p:spPr>
          <a:xfrm>
            <a:off x="870204" y="606564"/>
            <a:ext cx="10451592" cy="1325563"/>
          </a:xfrm>
        </p:spPr>
        <p:txBody>
          <a:bodyPr anchor="ctr">
            <a:normAutofit/>
          </a:bodyPr>
          <a:lstStyle/>
          <a:p>
            <a:pPr algn="ctr"/>
            <a:r>
              <a:rPr lang="en-US" b="1" dirty="0">
                <a:solidFill>
                  <a:schemeClr val="accent1"/>
                </a:solidFill>
              </a:rPr>
              <a:t>AAP resources for GNC</a:t>
            </a:r>
          </a:p>
        </p:txBody>
      </p:sp>
      <p:sp>
        <p:nvSpPr>
          <p:cNvPr id="17" name="Rectangle 16">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Content Placeholder 2">
            <a:extLst>
              <a:ext uri="{FF2B5EF4-FFF2-40B4-BE49-F238E27FC236}">
                <a16:creationId xmlns:a16="http://schemas.microsoft.com/office/drawing/2014/main" id="{8F4A326B-D035-4AB1-BB84-54923F9F346B}"/>
              </a:ext>
            </a:extLst>
          </p:cNvPr>
          <p:cNvGraphicFramePr>
            <a:graphicFrameLocks noGrp="1"/>
          </p:cNvGraphicFramePr>
          <p:nvPr>
            <p:ph idx="1"/>
            <p:extLst>
              <p:ext uri="{D42A27DB-BD31-4B8C-83A1-F6EECF244321}">
                <p14:modId xmlns:p14="http://schemas.microsoft.com/office/powerpoint/2010/main" val="4116720440"/>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9614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44F150D-7493-4B7C-BC2D-0779CE11BED6}"/>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b="1" dirty="0">
                <a:solidFill>
                  <a:schemeClr val="accent1"/>
                </a:solidFill>
              </a:rPr>
              <a:t>THANK YOU!</a:t>
            </a:r>
            <a:br>
              <a:rPr lang="en-US" sz="5400" b="1" dirty="0">
                <a:solidFill>
                  <a:schemeClr val="accent1"/>
                </a:solidFill>
              </a:rPr>
            </a:br>
            <a:br>
              <a:rPr lang="en-US" sz="5400" b="1" dirty="0">
                <a:solidFill>
                  <a:schemeClr val="accent1"/>
                </a:solidFill>
              </a:rPr>
            </a:br>
            <a:r>
              <a:rPr lang="en-US" sz="5400" b="1" dirty="0">
                <a:solidFill>
                  <a:schemeClr val="accent1"/>
                </a:solidFill>
              </a:rPr>
              <a:t>QUESTIONS?</a:t>
            </a:r>
          </a:p>
        </p:txBody>
      </p:sp>
    </p:spTree>
    <p:extLst>
      <p:ext uri="{BB962C8B-B14F-4D97-AF65-F5344CB8AC3E}">
        <p14:creationId xmlns:p14="http://schemas.microsoft.com/office/powerpoint/2010/main" val="14771593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3832-E3F1-4949-9CE0-7AD37C9CB676}"/>
              </a:ext>
            </a:extLst>
          </p:cNvPr>
          <p:cNvSpPr>
            <a:spLocks noGrp="1"/>
          </p:cNvSpPr>
          <p:nvPr>
            <p:ph type="ctrTitle"/>
          </p:nvPr>
        </p:nvSpPr>
        <p:spPr>
          <a:xfrm>
            <a:off x="-1" y="2998220"/>
            <a:ext cx="12192000" cy="817431"/>
          </a:xfrm>
        </p:spPr>
        <p:txBody>
          <a:bodyPr>
            <a:normAutofit/>
          </a:bodyPr>
          <a:lstStyle/>
          <a:p>
            <a:r>
              <a:rPr lang="en-US" sz="4400" dirty="0">
                <a:solidFill>
                  <a:schemeClr val="accent1"/>
                </a:solidFill>
                <a:latin typeface="+mn-lt"/>
              </a:rPr>
              <a:t>What is Accountability to Affected Population (AAP)?</a:t>
            </a:r>
          </a:p>
        </p:txBody>
      </p:sp>
      <p:sp>
        <p:nvSpPr>
          <p:cNvPr id="14"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0"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9330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0D0C-7F2F-4206-8D67-AA8E86540FB6}"/>
              </a:ext>
            </a:extLst>
          </p:cNvPr>
          <p:cNvSpPr>
            <a:spLocks noGrp="1"/>
          </p:cNvSpPr>
          <p:nvPr>
            <p:ph type="title"/>
          </p:nvPr>
        </p:nvSpPr>
        <p:spPr>
          <a:xfrm>
            <a:off x="838200" y="365125"/>
            <a:ext cx="10515600" cy="949325"/>
          </a:xfrm>
          <a:prstGeom prst="ellipse">
            <a:avLst/>
          </a:prstGeom>
        </p:spPr>
        <p:txBody>
          <a:bodyPr>
            <a:normAutofit fontScale="90000"/>
          </a:bodyPr>
          <a:lstStyle/>
          <a:p>
            <a:pPr algn="ctr"/>
            <a:r>
              <a:rPr lang="en-US" dirty="0">
                <a:solidFill>
                  <a:schemeClr val="accent1"/>
                </a:solidFill>
                <a:latin typeface="+mn-lt"/>
              </a:rPr>
              <a:t>AAP definitions</a:t>
            </a:r>
          </a:p>
        </p:txBody>
      </p:sp>
      <p:graphicFrame>
        <p:nvGraphicFramePr>
          <p:cNvPr id="5" name="Content Placeholder 2">
            <a:extLst>
              <a:ext uri="{FF2B5EF4-FFF2-40B4-BE49-F238E27FC236}">
                <a16:creationId xmlns:a16="http://schemas.microsoft.com/office/drawing/2014/main" id="{3E87D1A6-1A42-4B3F-8C58-3424BD8711AE}"/>
              </a:ext>
            </a:extLst>
          </p:cNvPr>
          <p:cNvGraphicFramePr>
            <a:graphicFrameLocks noGrp="1"/>
          </p:cNvGraphicFramePr>
          <p:nvPr>
            <p:ph idx="1"/>
            <p:extLst>
              <p:ext uri="{D42A27DB-BD31-4B8C-83A1-F6EECF244321}">
                <p14:modId xmlns:p14="http://schemas.microsoft.com/office/powerpoint/2010/main" val="3169523405"/>
              </p:ext>
            </p:extLst>
          </p:nvPr>
        </p:nvGraphicFramePr>
        <p:xfrm>
          <a:off x="838200" y="1690688"/>
          <a:ext cx="10515600" cy="4641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577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3026D4-2D1A-47EC-A475-D5D4CAD82B27}"/>
              </a:ext>
            </a:extLst>
          </p:cNvPr>
          <p:cNvSpPr>
            <a:spLocks noGrp="1"/>
          </p:cNvSpPr>
          <p:nvPr>
            <p:ph type="title"/>
          </p:nvPr>
        </p:nvSpPr>
        <p:spPr>
          <a:xfrm>
            <a:off x="966952" y="1204108"/>
            <a:ext cx="2669406" cy="1781175"/>
          </a:xfrm>
        </p:spPr>
        <p:txBody>
          <a:bodyPr>
            <a:normAutofit/>
          </a:bodyPr>
          <a:lstStyle/>
          <a:p>
            <a:r>
              <a:rPr lang="en-US" sz="2200" b="1" dirty="0">
                <a:solidFill>
                  <a:srgbClr val="FFFFFF"/>
                </a:solidFill>
              </a:rPr>
              <a:t>Practically, this means every organization looks at integrating accountability at many levels:</a:t>
            </a:r>
          </a:p>
        </p:txBody>
      </p:sp>
      <p:pic>
        <p:nvPicPr>
          <p:cNvPr id="13" name="Picture 12">
            <a:extLst>
              <a:ext uri="{FF2B5EF4-FFF2-40B4-BE49-F238E27FC236}">
                <a16:creationId xmlns:a16="http://schemas.microsoft.com/office/drawing/2014/main" id="{1337C6A7-6557-4841-ABAE-DF71C22C32B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80114" y="326572"/>
            <a:ext cx="7761515" cy="6270172"/>
          </a:xfrm>
          <a:prstGeom prst="rect">
            <a:avLst/>
          </a:prstGeom>
          <a:noFill/>
        </p:spPr>
      </p:pic>
    </p:spTree>
    <p:extLst>
      <p:ext uri="{BB962C8B-B14F-4D97-AF65-F5344CB8AC3E}">
        <p14:creationId xmlns:p14="http://schemas.microsoft.com/office/powerpoint/2010/main" val="375582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DE63-7728-4B8A-AE19-200A2505D5DF}"/>
              </a:ext>
            </a:extLst>
          </p:cNvPr>
          <p:cNvSpPr>
            <a:spLocks noGrp="1"/>
          </p:cNvSpPr>
          <p:nvPr>
            <p:ph type="title"/>
          </p:nvPr>
        </p:nvSpPr>
        <p:spPr>
          <a:xfrm>
            <a:off x="801783" y="315162"/>
            <a:ext cx="10588434" cy="1062644"/>
          </a:xfrm>
        </p:spPr>
        <p:txBody>
          <a:bodyPr anchor="b">
            <a:normAutofit/>
          </a:bodyPr>
          <a:lstStyle/>
          <a:p>
            <a:r>
              <a:rPr lang="en-US" dirty="0">
                <a:solidFill>
                  <a:schemeClr val="accent1"/>
                </a:solidFill>
                <a:latin typeface="+mn-lt"/>
              </a:rPr>
              <a:t>Why is AAP important for Nutrition Cluster?</a:t>
            </a:r>
          </a:p>
        </p:txBody>
      </p:sp>
      <p:cxnSp>
        <p:nvCxnSpPr>
          <p:cNvPr id="17" name="Straight Connector 16">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Group">
            <a:extLst>
              <a:ext uri="{FF2B5EF4-FFF2-40B4-BE49-F238E27FC236}">
                <a16:creationId xmlns:a16="http://schemas.microsoft.com/office/drawing/2014/main" id="{6FDD4D9C-40B4-42B7-9FED-1DEDC8FC3C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015" y="2772193"/>
            <a:ext cx="2928114" cy="2928114"/>
          </a:xfrm>
          <a:prstGeom prst="rect">
            <a:avLst/>
          </a:prstGeom>
        </p:spPr>
      </p:pic>
      <p:sp>
        <p:nvSpPr>
          <p:cNvPr id="3" name="Content Placeholder 2">
            <a:extLst>
              <a:ext uri="{FF2B5EF4-FFF2-40B4-BE49-F238E27FC236}">
                <a16:creationId xmlns:a16="http://schemas.microsoft.com/office/drawing/2014/main" id="{0DBE25B5-C8B6-4599-8CEF-E352BB112E7E}"/>
              </a:ext>
            </a:extLst>
          </p:cNvPr>
          <p:cNvSpPr>
            <a:spLocks noGrp="1"/>
          </p:cNvSpPr>
          <p:nvPr>
            <p:ph idx="1"/>
          </p:nvPr>
        </p:nvSpPr>
        <p:spPr>
          <a:xfrm>
            <a:off x="3939702" y="2682433"/>
            <a:ext cx="7608832" cy="3597591"/>
          </a:xfrm>
          <a:ln w="28575">
            <a:solidFill>
              <a:schemeClr val="bg1"/>
            </a:solidFill>
          </a:ln>
        </p:spPr>
        <p:txBody>
          <a:bodyPr>
            <a:noAutofit/>
          </a:bodyPr>
          <a:lstStyle/>
          <a:p>
            <a:pPr algn="just">
              <a:lnSpc>
                <a:spcPct val="100000"/>
              </a:lnSpc>
              <a:buFont typeface="Wingdings" panose="05000000000000000000" pitchFamily="2" charset="2"/>
              <a:buChar char="ü"/>
            </a:pPr>
            <a:r>
              <a:rPr lang="en-GB" sz="2400" dirty="0"/>
              <a:t>Putting people at the centre of humanitarian coordination has become </a:t>
            </a:r>
            <a:r>
              <a:rPr lang="en-GB" sz="2400" b="1" dirty="0"/>
              <a:t>a major humanitarian criterium for donor funding and the collective humanitarian community</a:t>
            </a:r>
            <a:r>
              <a:rPr lang="en-GB" sz="2400" dirty="0"/>
              <a:t>, it is regraded as </a:t>
            </a:r>
            <a:r>
              <a:rPr lang="en-GB" sz="2400" b="1" dirty="0"/>
              <a:t>essential to an effective humanitarian response.</a:t>
            </a:r>
            <a:endParaRPr lang="en-GB" sz="2400" dirty="0"/>
          </a:p>
          <a:p>
            <a:pPr algn="just">
              <a:lnSpc>
                <a:spcPct val="100000"/>
              </a:lnSpc>
              <a:buFont typeface="Wingdings" panose="05000000000000000000" pitchFamily="2" charset="2"/>
              <a:buChar char="ü"/>
            </a:pPr>
            <a:r>
              <a:rPr lang="en-GB" sz="2400" dirty="0"/>
              <a:t>AAP helps ensure humanitarian coordination mechanisms and clusters are </a:t>
            </a:r>
            <a:r>
              <a:rPr lang="en-GB" sz="2400" b="1" dirty="0"/>
              <a:t>accountable for maximising the results and protecting the rights of affected people</a:t>
            </a:r>
            <a:endParaRPr lang="en-US" sz="2400" b="1" dirty="0"/>
          </a:p>
        </p:txBody>
      </p:sp>
    </p:spTree>
    <p:extLst>
      <p:ext uri="{BB962C8B-B14F-4D97-AF65-F5344CB8AC3E}">
        <p14:creationId xmlns:p14="http://schemas.microsoft.com/office/powerpoint/2010/main" val="396572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80A1D2-6F9F-4016-930C-BFED52697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655BC4-A35E-4A0C-9443-488119C59F81}"/>
              </a:ext>
            </a:extLst>
          </p:cNvPr>
          <p:cNvSpPr>
            <a:spLocks noGrp="1"/>
          </p:cNvSpPr>
          <p:nvPr>
            <p:ph type="title"/>
          </p:nvPr>
        </p:nvSpPr>
        <p:spPr>
          <a:xfrm>
            <a:off x="5138928" y="988741"/>
            <a:ext cx="6248416" cy="4880518"/>
          </a:xfrm>
          <a:noFill/>
          <a:ln w="57150">
            <a:solidFill>
              <a:schemeClr val="accent4"/>
            </a:solidFill>
          </a:ln>
        </p:spPr>
        <p:txBody>
          <a:bodyPr vert="horz" wrap="square" lIns="91440" tIns="45720" rIns="91440" bIns="45720" rtlCol="0" anchor="ctr">
            <a:normAutofit/>
          </a:bodyPr>
          <a:lstStyle/>
          <a:p>
            <a:pPr algn="ctr"/>
            <a:r>
              <a:rPr lang="en-US" sz="4800" b="1" kern="1200" dirty="0">
                <a:solidFill>
                  <a:schemeClr val="accent4"/>
                </a:solidFill>
                <a:latin typeface="+mj-lt"/>
                <a:ea typeface="+mj-ea"/>
                <a:cs typeface="+mj-cs"/>
              </a:rPr>
              <a:t>AAP in the Humanitarian </a:t>
            </a:r>
            <a:r>
              <a:rPr lang="en-US" sz="4800" b="1" kern="1200" dirty="0" err="1">
                <a:solidFill>
                  <a:schemeClr val="accent4"/>
                </a:solidFill>
                <a:latin typeface="+mj-lt"/>
                <a:ea typeface="+mj-ea"/>
                <a:cs typeface="+mj-cs"/>
              </a:rPr>
              <a:t>Programme</a:t>
            </a:r>
            <a:r>
              <a:rPr lang="en-US" sz="4800" b="1" kern="1200" dirty="0">
                <a:solidFill>
                  <a:schemeClr val="accent4"/>
                </a:solidFill>
                <a:latin typeface="+mj-lt"/>
                <a:ea typeface="+mj-ea"/>
                <a:cs typeface="+mj-cs"/>
              </a:rPr>
              <a:t> Cycle</a:t>
            </a:r>
          </a:p>
        </p:txBody>
      </p:sp>
      <p:sp>
        <p:nvSpPr>
          <p:cNvPr id="16" name="Rectangle 15">
            <a:extLst>
              <a:ext uri="{FF2B5EF4-FFF2-40B4-BE49-F238E27FC236}">
                <a16:creationId xmlns:a16="http://schemas.microsoft.com/office/drawing/2014/main" id="{D0E7CE61-61C7-4642-A52F-E247DDDDE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8" name="Rectangle 17">
            <a:extLst>
              <a:ext uri="{FF2B5EF4-FFF2-40B4-BE49-F238E27FC236}">
                <a16:creationId xmlns:a16="http://schemas.microsoft.com/office/drawing/2014/main" id="{451CDBB9-1839-4716-85F6-68DADEE68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21694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E5BD76-F16E-4CCE-B9B3-34569376C94A}"/>
              </a:ext>
            </a:extLst>
          </p:cNvPr>
          <p:cNvSpPr>
            <a:spLocks noGrp="1"/>
          </p:cNvSpPr>
          <p:nvPr>
            <p:ph type="title"/>
          </p:nvPr>
        </p:nvSpPr>
        <p:spPr>
          <a:xfrm>
            <a:off x="120770" y="1623922"/>
            <a:ext cx="3614475" cy="3610155"/>
          </a:xfrm>
          <a:prstGeom prst="ellipse">
            <a:avLst/>
          </a:prstGeom>
          <a:solidFill>
            <a:srgbClr val="262626"/>
          </a:solidFill>
          <a:ln w="174625" cmpd="thinThick">
            <a:solidFill>
              <a:srgbClr val="262626"/>
            </a:solidFill>
          </a:ln>
        </p:spPr>
        <p:txBody>
          <a:bodyPr anchor="ctr">
            <a:normAutofit/>
          </a:bodyPr>
          <a:lstStyle/>
          <a:p>
            <a:pPr algn="ctr"/>
            <a:r>
              <a:rPr lang="en-US" sz="3400" dirty="0">
                <a:solidFill>
                  <a:schemeClr val="accent4"/>
                </a:solidFill>
              </a:rPr>
              <a:t>1. AAP in preparedness</a:t>
            </a:r>
          </a:p>
        </p:txBody>
      </p:sp>
      <p:graphicFrame>
        <p:nvGraphicFramePr>
          <p:cNvPr id="5" name="Content Placeholder 2">
            <a:extLst>
              <a:ext uri="{FF2B5EF4-FFF2-40B4-BE49-F238E27FC236}">
                <a16:creationId xmlns:a16="http://schemas.microsoft.com/office/drawing/2014/main" id="{F568E7EE-E438-4DBB-9404-33AC1D78BDB5}"/>
              </a:ext>
            </a:extLst>
          </p:cNvPr>
          <p:cNvGraphicFramePr>
            <a:graphicFrameLocks noGrp="1"/>
          </p:cNvGraphicFramePr>
          <p:nvPr>
            <p:ph idx="1"/>
            <p:extLst>
              <p:ext uri="{D42A27DB-BD31-4B8C-83A1-F6EECF244321}">
                <p14:modId xmlns:p14="http://schemas.microsoft.com/office/powerpoint/2010/main" val="4114765237"/>
              </p:ext>
            </p:extLst>
          </p:nvPr>
        </p:nvGraphicFramePr>
        <p:xfrm>
          <a:off x="3935896" y="437322"/>
          <a:ext cx="7937610" cy="6268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5501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C7A9A-633E-4072-909B-8BB4DD05D816}"/>
              </a:ext>
            </a:extLst>
          </p:cNvPr>
          <p:cNvSpPr>
            <a:spLocks noGrp="1"/>
          </p:cNvSpPr>
          <p:nvPr>
            <p:ph type="title"/>
          </p:nvPr>
        </p:nvSpPr>
        <p:spPr>
          <a:xfrm>
            <a:off x="838200" y="963877"/>
            <a:ext cx="3494362" cy="4930246"/>
          </a:xfrm>
          <a:noFill/>
        </p:spPr>
        <p:txBody>
          <a:bodyPr>
            <a:normAutofit/>
          </a:bodyPr>
          <a:lstStyle/>
          <a:p>
            <a:pPr algn="ctr"/>
            <a:r>
              <a:rPr lang="en-GB" b="1" dirty="0">
                <a:solidFill>
                  <a:schemeClr val="accent1"/>
                </a:solidFill>
              </a:rPr>
              <a:t>Setting the foundation for AAP in the cluster</a:t>
            </a:r>
            <a:br>
              <a:rPr lang="en-US" dirty="0">
                <a:solidFill>
                  <a:schemeClr val="accent1"/>
                </a:solidFill>
              </a:rPr>
            </a:br>
            <a:endParaRPr lang="en-US" dirty="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ABCC8F-458D-40A1-8B3E-A79196DE4F31}"/>
              </a:ext>
            </a:extLst>
          </p:cNvPr>
          <p:cNvSpPr>
            <a:spLocks noGrp="1"/>
          </p:cNvSpPr>
          <p:nvPr>
            <p:ph idx="1"/>
          </p:nvPr>
        </p:nvSpPr>
        <p:spPr>
          <a:xfrm>
            <a:off x="4849198" y="859369"/>
            <a:ext cx="6842053" cy="5139262"/>
          </a:xfrm>
          <a:ln w="57150">
            <a:noFill/>
          </a:ln>
        </p:spPr>
        <p:txBody>
          <a:bodyPr anchor="ctr">
            <a:normAutofit lnSpcReduction="10000"/>
          </a:bodyPr>
          <a:lstStyle/>
          <a:p>
            <a:pPr marL="0" indent="0" algn="ctr">
              <a:buNone/>
            </a:pPr>
            <a:r>
              <a:rPr lang="en-GB" sz="2400" i="1" dirty="0">
                <a:solidFill>
                  <a:schemeClr val="accent4"/>
                </a:solidFill>
              </a:rPr>
              <a:t>What has worked well in other crises</a:t>
            </a:r>
          </a:p>
          <a:p>
            <a:pPr marL="0" indent="0">
              <a:buNone/>
            </a:pPr>
            <a:endParaRPr lang="en-US" sz="2000" dirty="0"/>
          </a:p>
          <a:p>
            <a:pPr lvl="1">
              <a:spcAft>
                <a:spcPts val="600"/>
              </a:spcAft>
            </a:pPr>
            <a:r>
              <a:rPr lang="en-GB" sz="2000" dirty="0"/>
              <a:t>Make AAP </a:t>
            </a:r>
            <a:r>
              <a:rPr lang="en-GB" sz="2000" b="1" dirty="0"/>
              <a:t>a standing item </a:t>
            </a:r>
            <a:r>
              <a:rPr lang="en-GB" sz="2000" dirty="0"/>
              <a:t>on cluster meeting agendas</a:t>
            </a:r>
            <a:endParaRPr lang="en-US" sz="2000" dirty="0"/>
          </a:p>
          <a:p>
            <a:pPr lvl="1">
              <a:spcAft>
                <a:spcPts val="600"/>
              </a:spcAft>
            </a:pPr>
            <a:r>
              <a:rPr lang="en-GB" sz="2000" dirty="0"/>
              <a:t>Include AAP </a:t>
            </a:r>
            <a:r>
              <a:rPr lang="en-GB" sz="2000" b="1" dirty="0"/>
              <a:t>into the terms of reference </a:t>
            </a:r>
            <a:r>
              <a:rPr lang="en-GB" sz="2000" dirty="0"/>
              <a:t>of any Strategic Advisory Group (SAGs)</a:t>
            </a:r>
            <a:endParaRPr lang="en-US" sz="2000" dirty="0"/>
          </a:p>
          <a:p>
            <a:pPr lvl="1">
              <a:spcAft>
                <a:spcPts val="600"/>
              </a:spcAft>
            </a:pPr>
            <a:r>
              <a:rPr lang="en-GB" sz="2000" dirty="0"/>
              <a:t>Establish a </a:t>
            </a:r>
            <a:r>
              <a:rPr lang="en-GB" sz="2000" b="1" dirty="0"/>
              <a:t>specific Technical Working Group </a:t>
            </a:r>
            <a:r>
              <a:rPr lang="en-GB" sz="2000" dirty="0"/>
              <a:t>focused on AAP and community engagement</a:t>
            </a:r>
            <a:endParaRPr lang="en-US" sz="2000" dirty="0"/>
          </a:p>
          <a:p>
            <a:pPr lvl="1">
              <a:spcAft>
                <a:spcPts val="600"/>
              </a:spcAft>
            </a:pPr>
            <a:r>
              <a:rPr lang="en-GB" sz="2000" b="1" dirty="0"/>
              <a:t>Organise trainings or knowledge sharing workshop </a:t>
            </a:r>
            <a:r>
              <a:rPr lang="en-GB" sz="2000" dirty="0"/>
              <a:t>with partners and other clusters to share good AAP practices and strengthen AAP capacities</a:t>
            </a:r>
            <a:endParaRPr lang="en-US" sz="2000" dirty="0"/>
          </a:p>
          <a:p>
            <a:pPr lvl="1">
              <a:spcAft>
                <a:spcPts val="600"/>
              </a:spcAft>
            </a:pPr>
            <a:r>
              <a:rPr lang="en-GB" sz="2000" dirty="0"/>
              <a:t>Consider ways for </a:t>
            </a:r>
            <a:r>
              <a:rPr lang="en-GB" sz="2000" b="1" dirty="0"/>
              <a:t>affected communities and local actors to participate in cluster meetings</a:t>
            </a:r>
            <a:r>
              <a:rPr lang="en-GB" sz="2000" dirty="0"/>
              <a:t>.</a:t>
            </a:r>
            <a:endParaRPr lang="en-US" sz="2000" dirty="0"/>
          </a:p>
          <a:p>
            <a:pPr lvl="1">
              <a:spcAft>
                <a:spcPts val="600"/>
              </a:spcAft>
            </a:pPr>
            <a:r>
              <a:rPr lang="en-GB" sz="2000" dirty="0"/>
              <a:t>Plan </a:t>
            </a:r>
            <a:r>
              <a:rPr lang="en-GB" sz="2000" b="1" dirty="0"/>
              <a:t>regular joint field visits to communities </a:t>
            </a:r>
            <a:r>
              <a:rPr lang="en-GB" sz="2000" dirty="0"/>
              <a:t>to monitor the situation, share good practices and lessons learned, and find solutions to operational and AAP issues</a:t>
            </a:r>
            <a:endParaRPr lang="en-US" sz="2000" dirty="0"/>
          </a:p>
          <a:p>
            <a:pPr marL="0" indent="0">
              <a:buNone/>
            </a:pPr>
            <a:endParaRPr lang="en-US" sz="1500" dirty="0"/>
          </a:p>
        </p:txBody>
      </p:sp>
    </p:spTree>
    <p:extLst>
      <p:ext uri="{BB962C8B-B14F-4D97-AF65-F5344CB8AC3E}">
        <p14:creationId xmlns:p14="http://schemas.microsoft.com/office/powerpoint/2010/main" val="4180066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3" ma:contentTypeDescription="" ma:contentTypeScope="" ma:versionID="395ddac05b61b6f15a331cb2bfbf9998">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d65fe1726b7670b5f91e5a4e5c3fcdd1"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TaxCatchAll xmlns="ca283e0b-db31-4043-a2ef-b80661bf084a">
      <Value>1033</Value>
    </TaxCatchAll>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k8c968e8c72a4eda96b7e8fdbe192be2 xmlns="ca283e0b-db31-4043-a2ef-b80661bf084a">
      <Terms xmlns="http://schemas.microsoft.com/office/infopath/2007/PartnerControls"/>
    </k8c968e8c72a4eda96b7e8fdbe192be2>
    <DateTransmittedEmail xmlns="ca283e0b-db31-4043-a2ef-b80661bf084a" xsi:nil="true"/>
    <ContentStatus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h6a71f3e574e4344bc34f3fc9dd20054>
    <TaxKeywordTaxHTField xmlns="5858627f-d058-4b92-9b52-677b5fd7d454">
      <Terms xmlns="http://schemas.microsoft.com/office/infopath/2007/PartnerControls"/>
    </TaxKeywordTaxHTField>
    <CategoryDescription xmlns="http://schemas.microsoft.com/sharepoint.v3" xsi:nil="true"/>
    <RecipientsEmail xmlns="ca283e0b-db31-4043-a2ef-b80661bf084a" xsi:nil="true"/>
    <mda26ace941f4791a7314a339fee829c xmlns="ca283e0b-db31-4043-a2ef-b80661bf084a">
      <Terms xmlns="http://schemas.microsoft.com/office/infopath/2007/PartnerControls"/>
    </mda26ace941f4791a7314a339fee829c>
    <WrittenBy xmlns="ca283e0b-db31-4043-a2ef-b80661bf084a">
      <UserInfo>
        <DisplayName/>
        <AccountId xsi:nil="true"/>
        <AccountType/>
      </UserInfo>
    </WrittenBy>
    <_dlc_DocId xmlns="5858627f-d058-4b92-9b52-677b5fd7d454">EMOPSGCCU-1435067120-27992</_dlc_DocId>
    <_dlc_DocIdUrl xmlns="5858627f-d058-4b92-9b52-677b5fd7d454">
      <Url>https://unicef.sharepoint.com/teams/EMOPS-GCCU/_layouts/15/DocIdRedir.aspx?ID=EMOPSGCCU-1435067120-27992</Url>
      <Description>EMOPSGCCU-1435067120-27992</Description>
    </_dlc_DocIdUrl>
  </documentManagement>
</p:properties>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CF7E39B1-A11B-41D5-8930-8D3552BC2446}"/>
</file>

<file path=customXml/itemProps2.xml><?xml version="1.0" encoding="utf-8"?>
<ds:datastoreItem xmlns:ds="http://schemas.openxmlformats.org/officeDocument/2006/customXml" ds:itemID="{A59A1BB0-762F-439A-A399-B5362633F8B1}"/>
</file>

<file path=customXml/itemProps3.xml><?xml version="1.0" encoding="utf-8"?>
<ds:datastoreItem xmlns:ds="http://schemas.openxmlformats.org/officeDocument/2006/customXml" ds:itemID="{5B10D196-FD5A-4D31-AF57-B2250E93837B}"/>
</file>

<file path=customXml/itemProps4.xml><?xml version="1.0" encoding="utf-8"?>
<ds:datastoreItem xmlns:ds="http://schemas.openxmlformats.org/officeDocument/2006/customXml" ds:itemID="{BFD00FA0-1D5F-4282-92D4-51121C28A840}"/>
</file>

<file path=customXml/itemProps5.xml><?xml version="1.0" encoding="utf-8"?>
<ds:datastoreItem xmlns:ds="http://schemas.openxmlformats.org/officeDocument/2006/customXml" ds:itemID="{5CFA6F6C-5D25-4D2E-AECC-531912EB7A97}"/>
</file>

<file path=customXml/itemProps6.xml><?xml version="1.0" encoding="utf-8"?>
<ds:datastoreItem xmlns:ds="http://schemas.openxmlformats.org/officeDocument/2006/customXml" ds:itemID="{B562F812-A75A-4432-A9EB-0451EC7D4A95}"/>
</file>

<file path=docProps/app.xml><?xml version="1.0" encoding="utf-8"?>
<Properties xmlns="http://schemas.openxmlformats.org/officeDocument/2006/extended-properties" xmlns:vt="http://schemas.openxmlformats.org/officeDocument/2006/docPropsVTypes">
  <Template>Ion Boardroom</Template>
  <TotalTime>140</TotalTime>
  <Words>2899</Words>
  <Application>Microsoft Office PowerPoint</Application>
  <PresentationFormat>Widescreen</PresentationFormat>
  <Paragraphs>220</Paragraphs>
  <Slides>26</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Integrating Accountability to Affected Population in the Nutrition Cluster HPC</vt:lpstr>
      <vt:lpstr>Presentation Outline</vt:lpstr>
      <vt:lpstr>What is Accountability to Affected Population (AAP)?</vt:lpstr>
      <vt:lpstr>AAP definitions</vt:lpstr>
      <vt:lpstr>Practically, this means every organization looks at integrating accountability at many levels:</vt:lpstr>
      <vt:lpstr>Why is AAP important for Nutrition Cluster?</vt:lpstr>
      <vt:lpstr>AAP in the Humanitarian Programme Cycle</vt:lpstr>
      <vt:lpstr>1. AAP in preparedness</vt:lpstr>
      <vt:lpstr>Setting the foundation for AAP in the cluster </vt:lpstr>
      <vt:lpstr>2. Needs Assessment and Analysis</vt:lpstr>
      <vt:lpstr>Needs Assessment </vt:lpstr>
      <vt:lpstr>AAP Questions in needs assessments</vt:lpstr>
      <vt:lpstr> Nutrition Cluster Needs Analysis &amp; link with  HNO </vt:lpstr>
      <vt:lpstr>PowerPoint Presentation</vt:lpstr>
      <vt:lpstr>3. Strategic planning</vt:lpstr>
      <vt:lpstr>Quality and accountability standards- CHS</vt:lpstr>
      <vt:lpstr>Inform communities early on about projects</vt:lpstr>
      <vt:lpstr>4. Resource mobilization</vt:lpstr>
      <vt:lpstr>5. Implementation &amp; Monitoring</vt:lpstr>
      <vt:lpstr>Monitoring &amp; reporting</vt:lpstr>
      <vt:lpstr>6.  Evaluation</vt:lpstr>
      <vt:lpstr>PowerPoint Presentation</vt:lpstr>
      <vt:lpstr>PowerPoint Presentation</vt:lpstr>
      <vt:lpstr>Overall recommendations</vt:lpstr>
      <vt:lpstr>AAP resources for GNC</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Mainstreaming Accountability to Affected Population in the Nutrition Cluster HPC</dc:title>
  <dc:creator>Abigael Nyukuri</dc:creator>
  <cp:lastModifiedBy>Carla Daher</cp:lastModifiedBy>
  <cp:revision>13</cp:revision>
  <dcterms:created xsi:type="dcterms:W3CDTF">2019-08-25T08:06:27Z</dcterms:created>
  <dcterms:modified xsi:type="dcterms:W3CDTF">2019-08-26T09:24:17Z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i4>1033</vt:i4>
  </property>
  <property fmtid="{D5CDD505-2E9C-101B-9397-08002B2CF9AE}" pid="4" name="_dlc_DocIdItemGuid">
    <vt:lpwstr>d23f7454-7b91-4aac-9606-601ec063e0cd</vt:lpwstr>
  </property>
</Properties>
</file>