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70" r:id="rId2"/>
  </p:sldMasterIdLst>
  <p:notesMasterIdLst>
    <p:notesMasterId r:id="rId43"/>
  </p:notesMasterIdLst>
  <p:sldIdLst>
    <p:sldId id="391" r:id="rId3"/>
    <p:sldId id="444" r:id="rId4"/>
    <p:sldId id="395" r:id="rId5"/>
    <p:sldId id="393" r:id="rId6"/>
    <p:sldId id="396" r:id="rId7"/>
    <p:sldId id="398" r:id="rId8"/>
    <p:sldId id="399" r:id="rId9"/>
    <p:sldId id="427" r:id="rId10"/>
    <p:sldId id="400" r:id="rId11"/>
    <p:sldId id="436" r:id="rId12"/>
    <p:sldId id="437" r:id="rId13"/>
    <p:sldId id="429" r:id="rId14"/>
    <p:sldId id="401" r:id="rId15"/>
    <p:sldId id="403" r:id="rId16"/>
    <p:sldId id="405" r:id="rId17"/>
    <p:sldId id="406" r:id="rId18"/>
    <p:sldId id="407" r:id="rId19"/>
    <p:sldId id="408" r:id="rId20"/>
    <p:sldId id="409" r:id="rId21"/>
    <p:sldId id="410" r:id="rId22"/>
    <p:sldId id="411" r:id="rId23"/>
    <p:sldId id="412" r:id="rId24"/>
    <p:sldId id="413" r:id="rId25"/>
    <p:sldId id="438" r:id="rId26"/>
    <p:sldId id="439" r:id="rId27"/>
    <p:sldId id="440" r:id="rId28"/>
    <p:sldId id="441" r:id="rId29"/>
    <p:sldId id="442" r:id="rId30"/>
    <p:sldId id="443" r:id="rId31"/>
    <p:sldId id="415" r:id="rId32"/>
    <p:sldId id="428" r:id="rId33"/>
    <p:sldId id="416" r:id="rId34"/>
    <p:sldId id="425" r:id="rId35"/>
    <p:sldId id="426" r:id="rId36"/>
    <p:sldId id="419" r:id="rId37"/>
    <p:sldId id="420" r:id="rId38"/>
    <p:sldId id="421" r:id="rId39"/>
    <p:sldId id="422" r:id="rId40"/>
    <p:sldId id="423" r:id="rId41"/>
    <p:sldId id="424" r:id="rId4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4A1"/>
    <a:srgbClr val="1E7FB8"/>
    <a:srgbClr val="329CDE"/>
    <a:srgbClr val="317ABD"/>
    <a:srgbClr val="386090"/>
    <a:srgbClr val="325682"/>
    <a:srgbClr val="D1D1D1"/>
    <a:srgbClr val="3D6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057" autoAdjust="0"/>
  </p:normalViewPr>
  <p:slideViewPr>
    <p:cSldViewPr>
      <p:cViewPr varScale="1">
        <p:scale>
          <a:sx n="67" d="100"/>
          <a:sy n="67" d="100"/>
        </p:scale>
        <p:origin x="12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FBC2D-EF03-4AFA-A6E1-1ECEEF63FAA2}" type="doc">
      <dgm:prSet loTypeId="urn:microsoft.com/office/officeart/2005/8/layout/pyramid1" loCatId="pyramid" qsTypeId="urn:microsoft.com/office/officeart/2005/8/quickstyle/3d1" qsCatId="3D" csTypeId="urn:microsoft.com/office/officeart/2005/8/colors/colorful4" csCatId="colorful" phldr="1"/>
      <dgm:spPr/>
    </dgm:pt>
    <dgm:pt modelId="{FB704688-327E-448A-8B8F-323EE6DC2ED2}">
      <dgm:prSet phldrT="[Text]" custT="1"/>
      <dgm:spPr>
        <a:solidFill>
          <a:srgbClr val="92D050"/>
        </a:solidFill>
      </dgm:spPr>
      <dgm:t>
        <a:bodyPr/>
        <a:lstStyle/>
        <a:p>
          <a:r>
            <a:rPr lang="en-US" sz="2400" b="1" dirty="0">
              <a:solidFill>
                <a:schemeClr val="tx1"/>
              </a:solidFill>
            </a:rPr>
            <a:t>IMPACT </a:t>
          </a:r>
        </a:p>
        <a:p>
          <a:r>
            <a:rPr lang="en-US" sz="1800" b="1" dirty="0">
              <a:solidFill>
                <a:schemeClr val="tx1"/>
              </a:solidFill>
            </a:rPr>
            <a:t>(OVERALL OBJECTIVE)</a:t>
          </a:r>
        </a:p>
      </dgm:t>
    </dgm:pt>
    <dgm:pt modelId="{84CBF9E4-E82C-4271-8B73-6EBDEDBE2F0F}" type="parTrans" cxnId="{D01F1DA1-D597-4CD1-868B-6C5DB632ED37}">
      <dgm:prSet/>
      <dgm:spPr/>
      <dgm:t>
        <a:bodyPr/>
        <a:lstStyle/>
        <a:p>
          <a:endParaRPr lang="en-US"/>
        </a:p>
      </dgm:t>
    </dgm:pt>
    <dgm:pt modelId="{0716919E-5FF7-4881-A87D-70F6FF44C9AE}" type="sibTrans" cxnId="{D01F1DA1-D597-4CD1-868B-6C5DB632ED37}">
      <dgm:prSet/>
      <dgm:spPr/>
      <dgm:t>
        <a:bodyPr/>
        <a:lstStyle/>
        <a:p>
          <a:endParaRPr lang="en-US"/>
        </a:p>
      </dgm:t>
    </dgm:pt>
    <dgm:pt modelId="{D09D5B6F-2869-4692-AEC6-DB9D08959BDA}">
      <dgm:prSet phldrT="[Text]" custT="1"/>
      <dgm:spPr>
        <a:solidFill>
          <a:srgbClr val="00B0F0"/>
        </a:solidFill>
      </dgm:spPr>
      <dgm:t>
        <a:bodyPr/>
        <a:lstStyle/>
        <a:p>
          <a:r>
            <a:rPr lang="en-US" sz="2400" b="1" dirty="0">
              <a:solidFill>
                <a:schemeClr val="tx1"/>
              </a:solidFill>
            </a:rPr>
            <a:t>OUTPUTS </a:t>
          </a:r>
        </a:p>
        <a:p>
          <a:r>
            <a:rPr lang="en-US" sz="1800" b="1" dirty="0">
              <a:solidFill>
                <a:schemeClr val="tx1"/>
              </a:solidFill>
            </a:rPr>
            <a:t>(EXPECTED RESULTS)</a:t>
          </a:r>
        </a:p>
      </dgm:t>
    </dgm:pt>
    <dgm:pt modelId="{A7A4FEAD-AFB2-4BA5-B294-8C4293EDB20D}" type="parTrans" cxnId="{AD44DBD8-EE4C-4AEE-9A7C-488753FA46B3}">
      <dgm:prSet/>
      <dgm:spPr/>
      <dgm:t>
        <a:bodyPr/>
        <a:lstStyle/>
        <a:p>
          <a:endParaRPr lang="en-US"/>
        </a:p>
      </dgm:t>
    </dgm:pt>
    <dgm:pt modelId="{2D163DAF-9D5D-4708-8976-FB84EE7F1529}" type="sibTrans" cxnId="{AD44DBD8-EE4C-4AEE-9A7C-488753FA46B3}">
      <dgm:prSet/>
      <dgm:spPr/>
      <dgm:t>
        <a:bodyPr/>
        <a:lstStyle/>
        <a:p>
          <a:endParaRPr lang="en-US"/>
        </a:p>
      </dgm:t>
    </dgm:pt>
    <dgm:pt modelId="{BE4C6A3D-0227-4046-BE4E-1E816E6E01C9}">
      <dgm:prSet phldrT="[Text]" custT="1"/>
      <dgm:spPr>
        <a:solidFill>
          <a:schemeClr val="accent5">
            <a:lumMod val="40000"/>
            <a:lumOff val="60000"/>
          </a:schemeClr>
        </a:solidFill>
      </dgm:spPr>
      <dgm:t>
        <a:bodyPr/>
        <a:lstStyle/>
        <a:p>
          <a:r>
            <a:rPr lang="en-US" sz="2400" b="1" dirty="0">
              <a:solidFill>
                <a:schemeClr val="tx1"/>
              </a:solidFill>
            </a:rPr>
            <a:t>ACTIVITIES</a:t>
          </a:r>
        </a:p>
        <a:p>
          <a:r>
            <a:rPr lang="en-US" sz="1800" b="1" dirty="0">
              <a:solidFill>
                <a:schemeClr val="tx1"/>
              </a:solidFill>
            </a:rPr>
            <a:t>(INPUTS, MEANS,  PROCESSES)</a:t>
          </a:r>
        </a:p>
      </dgm:t>
    </dgm:pt>
    <dgm:pt modelId="{30E26EAD-DCF9-42D9-8B63-FF76114064E2}" type="parTrans" cxnId="{AEB0F6DA-1E39-45D1-BD7C-1BE21E111DA2}">
      <dgm:prSet/>
      <dgm:spPr/>
      <dgm:t>
        <a:bodyPr/>
        <a:lstStyle/>
        <a:p>
          <a:endParaRPr lang="en-US"/>
        </a:p>
      </dgm:t>
    </dgm:pt>
    <dgm:pt modelId="{513DA55F-7B1E-4BD5-BA94-9339E328EA50}" type="sibTrans" cxnId="{AEB0F6DA-1E39-45D1-BD7C-1BE21E111DA2}">
      <dgm:prSet/>
      <dgm:spPr/>
      <dgm:t>
        <a:bodyPr/>
        <a:lstStyle/>
        <a:p>
          <a:endParaRPr lang="en-US"/>
        </a:p>
      </dgm:t>
    </dgm:pt>
    <dgm:pt modelId="{6AD821BD-8359-416A-A05F-064FB97D47F4}">
      <dgm:prSet custT="1"/>
      <dgm:spPr>
        <a:solidFill>
          <a:srgbClr val="00B050"/>
        </a:solidFill>
      </dgm:spPr>
      <dgm:t>
        <a:bodyPr/>
        <a:lstStyle/>
        <a:p>
          <a:r>
            <a:rPr lang="en-US" sz="2400" b="1" dirty="0">
              <a:solidFill>
                <a:schemeClr val="tx1"/>
              </a:solidFill>
            </a:rPr>
            <a:t>OUTCOMES</a:t>
          </a:r>
        </a:p>
        <a:p>
          <a:r>
            <a:rPr lang="en-US" sz="1800" b="1" dirty="0">
              <a:solidFill>
                <a:schemeClr val="tx1"/>
              </a:solidFill>
            </a:rPr>
            <a:t>(SPECIFIC OBJECTIVES)</a:t>
          </a:r>
        </a:p>
      </dgm:t>
    </dgm:pt>
    <dgm:pt modelId="{4F9B7E58-8BAF-465E-B3CF-0F108D7C53D4}" type="parTrans" cxnId="{6BBB640D-F03F-4300-84B2-BC42CEC0E763}">
      <dgm:prSet/>
      <dgm:spPr/>
      <dgm:t>
        <a:bodyPr/>
        <a:lstStyle/>
        <a:p>
          <a:endParaRPr lang="en-US"/>
        </a:p>
      </dgm:t>
    </dgm:pt>
    <dgm:pt modelId="{E38F01C0-BF07-4106-96AE-3EE71BA1A7CF}" type="sibTrans" cxnId="{6BBB640D-F03F-4300-84B2-BC42CEC0E763}">
      <dgm:prSet/>
      <dgm:spPr/>
      <dgm:t>
        <a:bodyPr/>
        <a:lstStyle/>
        <a:p>
          <a:endParaRPr lang="en-US"/>
        </a:p>
      </dgm:t>
    </dgm:pt>
    <dgm:pt modelId="{5EAA48BF-8D3B-4483-82D2-087C28191CC2}" type="pres">
      <dgm:prSet presAssocID="{7D3FBC2D-EF03-4AFA-A6E1-1ECEEF63FAA2}" presName="Name0" presStyleCnt="0">
        <dgm:presLayoutVars>
          <dgm:dir/>
          <dgm:animLvl val="lvl"/>
          <dgm:resizeHandles val="exact"/>
        </dgm:presLayoutVars>
      </dgm:prSet>
      <dgm:spPr/>
    </dgm:pt>
    <dgm:pt modelId="{D2488BF4-E55C-4AA8-8024-F3F6A6D18809}" type="pres">
      <dgm:prSet presAssocID="{FB704688-327E-448A-8B8F-323EE6DC2ED2}" presName="Name8" presStyleCnt="0"/>
      <dgm:spPr/>
    </dgm:pt>
    <dgm:pt modelId="{B512EE9C-D56B-4E15-B1AC-C61E45685213}" type="pres">
      <dgm:prSet presAssocID="{FB704688-327E-448A-8B8F-323EE6DC2ED2}" presName="level" presStyleLbl="node1" presStyleIdx="0" presStyleCnt="4">
        <dgm:presLayoutVars>
          <dgm:chMax val="1"/>
          <dgm:bulletEnabled val="1"/>
        </dgm:presLayoutVars>
      </dgm:prSet>
      <dgm:spPr/>
    </dgm:pt>
    <dgm:pt modelId="{F09E5DB3-977D-4E7F-B12A-AE0F86FCBBC1}" type="pres">
      <dgm:prSet presAssocID="{FB704688-327E-448A-8B8F-323EE6DC2ED2}" presName="levelTx" presStyleLbl="revTx" presStyleIdx="0" presStyleCnt="0">
        <dgm:presLayoutVars>
          <dgm:chMax val="1"/>
          <dgm:bulletEnabled val="1"/>
        </dgm:presLayoutVars>
      </dgm:prSet>
      <dgm:spPr/>
    </dgm:pt>
    <dgm:pt modelId="{A7E10C69-8DD6-49ED-AC5B-60285F0EA455}" type="pres">
      <dgm:prSet presAssocID="{6AD821BD-8359-416A-A05F-064FB97D47F4}" presName="Name8" presStyleCnt="0"/>
      <dgm:spPr/>
    </dgm:pt>
    <dgm:pt modelId="{7C5831D5-8E6D-48EB-91AB-E11BDEA58143}" type="pres">
      <dgm:prSet presAssocID="{6AD821BD-8359-416A-A05F-064FB97D47F4}" presName="level" presStyleLbl="node1" presStyleIdx="1" presStyleCnt="4">
        <dgm:presLayoutVars>
          <dgm:chMax val="1"/>
          <dgm:bulletEnabled val="1"/>
        </dgm:presLayoutVars>
      </dgm:prSet>
      <dgm:spPr/>
    </dgm:pt>
    <dgm:pt modelId="{26E4C422-B564-4951-AD91-2B183CED1F37}" type="pres">
      <dgm:prSet presAssocID="{6AD821BD-8359-416A-A05F-064FB97D47F4}" presName="levelTx" presStyleLbl="revTx" presStyleIdx="0" presStyleCnt="0">
        <dgm:presLayoutVars>
          <dgm:chMax val="1"/>
          <dgm:bulletEnabled val="1"/>
        </dgm:presLayoutVars>
      </dgm:prSet>
      <dgm:spPr/>
    </dgm:pt>
    <dgm:pt modelId="{E507085C-8C7E-42F4-8BD8-3F150332F352}" type="pres">
      <dgm:prSet presAssocID="{D09D5B6F-2869-4692-AEC6-DB9D08959BDA}" presName="Name8" presStyleCnt="0"/>
      <dgm:spPr/>
    </dgm:pt>
    <dgm:pt modelId="{78713DAF-892D-4673-8020-713E77CD6E37}" type="pres">
      <dgm:prSet presAssocID="{D09D5B6F-2869-4692-AEC6-DB9D08959BDA}" presName="level" presStyleLbl="node1" presStyleIdx="2" presStyleCnt="4" custScaleY="116625">
        <dgm:presLayoutVars>
          <dgm:chMax val="1"/>
          <dgm:bulletEnabled val="1"/>
        </dgm:presLayoutVars>
      </dgm:prSet>
      <dgm:spPr/>
    </dgm:pt>
    <dgm:pt modelId="{BD9EBC78-4A81-48CC-8A93-29229B00B6CC}" type="pres">
      <dgm:prSet presAssocID="{D09D5B6F-2869-4692-AEC6-DB9D08959BDA}" presName="levelTx" presStyleLbl="revTx" presStyleIdx="0" presStyleCnt="0">
        <dgm:presLayoutVars>
          <dgm:chMax val="1"/>
          <dgm:bulletEnabled val="1"/>
        </dgm:presLayoutVars>
      </dgm:prSet>
      <dgm:spPr/>
    </dgm:pt>
    <dgm:pt modelId="{8F4E7C02-1F4A-452F-B3E4-1212AD55ECF3}" type="pres">
      <dgm:prSet presAssocID="{BE4C6A3D-0227-4046-BE4E-1E816E6E01C9}" presName="Name8" presStyleCnt="0"/>
      <dgm:spPr/>
    </dgm:pt>
    <dgm:pt modelId="{6378FFB5-A1BE-4846-A20A-EC75790935DA}" type="pres">
      <dgm:prSet presAssocID="{BE4C6A3D-0227-4046-BE4E-1E816E6E01C9}" presName="level" presStyleLbl="node1" presStyleIdx="3" presStyleCnt="4" custScaleY="96242">
        <dgm:presLayoutVars>
          <dgm:chMax val="1"/>
          <dgm:bulletEnabled val="1"/>
        </dgm:presLayoutVars>
      </dgm:prSet>
      <dgm:spPr/>
    </dgm:pt>
    <dgm:pt modelId="{D26A6D2A-7E53-4CA3-B772-D2549F6539C6}" type="pres">
      <dgm:prSet presAssocID="{BE4C6A3D-0227-4046-BE4E-1E816E6E01C9}" presName="levelTx" presStyleLbl="revTx" presStyleIdx="0" presStyleCnt="0">
        <dgm:presLayoutVars>
          <dgm:chMax val="1"/>
          <dgm:bulletEnabled val="1"/>
        </dgm:presLayoutVars>
      </dgm:prSet>
      <dgm:spPr/>
    </dgm:pt>
  </dgm:ptLst>
  <dgm:cxnLst>
    <dgm:cxn modelId="{6BBB640D-F03F-4300-84B2-BC42CEC0E763}" srcId="{7D3FBC2D-EF03-4AFA-A6E1-1ECEEF63FAA2}" destId="{6AD821BD-8359-416A-A05F-064FB97D47F4}" srcOrd="1" destOrd="0" parTransId="{4F9B7E58-8BAF-465E-B3CF-0F108D7C53D4}" sibTransId="{E38F01C0-BF07-4106-96AE-3EE71BA1A7CF}"/>
    <dgm:cxn modelId="{03BE3229-1486-4269-97BB-5DE02B1123C9}" type="presOf" srcId="{D09D5B6F-2869-4692-AEC6-DB9D08959BDA}" destId="{BD9EBC78-4A81-48CC-8A93-29229B00B6CC}" srcOrd="1" destOrd="0" presId="urn:microsoft.com/office/officeart/2005/8/layout/pyramid1"/>
    <dgm:cxn modelId="{E16A0466-489F-41A9-94A2-631EF356935F}" type="presOf" srcId="{D09D5B6F-2869-4692-AEC6-DB9D08959BDA}" destId="{78713DAF-892D-4673-8020-713E77CD6E37}" srcOrd="0" destOrd="0" presId="urn:microsoft.com/office/officeart/2005/8/layout/pyramid1"/>
    <dgm:cxn modelId="{77FD397E-66E4-42CF-8DFD-91DF7332EB03}" type="presOf" srcId="{FB704688-327E-448A-8B8F-323EE6DC2ED2}" destId="{F09E5DB3-977D-4E7F-B12A-AE0F86FCBBC1}" srcOrd="1" destOrd="0" presId="urn:microsoft.com/office/officeart/2005/8/layout/pyramid1"/>
    <dgm:cxn modelId="{D8798889-AC40-4EF5-8AAE-69B33D33E24C}" type="presOf" srcId="{FB704688-327E-448A-8B8F-323EE6DC2ED2}" destId="{B512EE9C-D56B-4E15-B1AC-C61E45685213}" srcOrd="0" destOrd="0" presId="urn:microsoft.com/office/officeart/2005/8/layout/pyramid1"/>
    <dgm:cxn modelId="{C28C518A-AD15-4CBD-AE16-0F256CCF668F}" type="presOf" srcId="{BE4C6A3D-0227-4046-BE4E-1E816E6E01C9}" destId="{D26A6D2A-7E53-4CA3-B772-D2549F6539C6}" srcOrd="1" destOrd="0" presId="urn:microsoft.com/office/officeart/2005/8/layout/pyramid1"/>
    <dgm:cxn modelId="{9778978D-59CB-4D11-A3D8-1D1EA7C286F4}" type="presOf" srcId="{BE4C6A3D-0227-4046-BE4E-1E816E6E01C9}" destId="{6378FFB5-A1BE-4846-A20A-EC75790935DA}" srcOrd="0" destOrd="0" presId="urn:microsoft.com/office/officeart/2005/8/layout/pyramid1"/>
    <dgm:cxn modelId="{9B83F693-CFF2-4E2A-BCC9-5BD27A084CBC}" type="presOf" srcId="{7D3FBC2D-EF03-4AFA-A6E1-1ECEEF63FAA2}" destId="{5EAA48BF-8D3B-4483-82D2-087C28191CC2}" srcOrd="0" destOrd="0" presId="urn:microsoft.com/office/officeart/2005/8/layout/pyramid1"/>
    <dgm:cxn modelId="{D01F1DA1-D597-4CD1-868B-6C5DB632ED37}" srcId="{7D3FBC2D-EF03-4AFA-A6E1-1ECEEF63FAA2}" destId="{FB704688-327E-448A-8B8F-323EE6DC2ED2}" srcOrd="0" destOrd="0" parTransId="{84CBF9E4-E82C-4271-8B73-6EBDEDBE2F0F}" sibTransId="{0716919E-5FF7-4881-A87D-70F6FF44C9AE}"/>
    <dgm:cxn modelId="{845DA3B8-EAA4-4AD6-B067-7A9344D54185}" type="presOf" srcId="{6AD821BD-8359-416A-A05F-064FB97D47F4}" destId="{26E4C422-B564-4951-AD91-2B183CED1F37}" srcOrd="1" destOrd="0" presId="urn:microsoft.com/office/officeart/2005/8/layout/pyramid1"/>
    <dgm:cxn modelId="{AD44DBD8-EE4C-4AEE-9A7C-488753FA46B3}" srcId="{7D3FBC2D-EF03-4AFA-A6E1-1ECEEF63FAA2}" destId="{D09D5B6F-2869-4692-AEC6-DB9D08959BDA}" srcOrd="2" destOrd="0" parTransId="{A7A4FEAD-AFB2-4BA5-B294-8C4293EDB20D}" sibTransId="{2D163DAF-9D5D-4708-8976-FB84EE7F1529}"/>
    <dgm:cxn modelId="{AEB0F6DA-1E39-45D1-BD7C-1BE21E111DA2}" srcId="{7D3FBC2D-EF03-4AFA-A6E1-1ECEEF63FAA2}" destId="{BE4C6A3D-0227-4046-BE4E-1E816E6E01C9}" srcOrd="3" destOrd="0" parTransId="{30E26EAD-DCF9-42D9-8B63-FF76114064E2}" sibTransId="{513DA55F-7B1E-4BD5-BA94-9339E328EA50}"/>
    <dgm:cxn modelId="{375ADFEB-2478-4968-A382-667030961DF9}" type="presOf" srcId="{6AD821BD-8359-416A-A05F-064FB97D47F4}" destId="{7C5831D5-8E6D-48EB-91AB-E11BDEA58143}" srcOrd="0" destOrd="0" presId="urn:microsoft.com/office/officeart/2005/8/layout/pyramid1"/>
    <dgm:cxn modelId="{3260FDA3-433E-402E-9360-32CFEC8D3FDE}" type="presParOf" srcId="{5EAA48BF-8D3B-4483-82D2-087C28191CC2}" destId="{D2488BF4-E55C-4AA8-8024-F3F6A6D18809}" srcOrd="0" destOrd="0" presId="urn:microsoft.com/office/officeart/2005/8/layout/pyramid1"/>
    <dgm:cxn modelId="{A255E6B1-9B60-4DE5-BB2E-FBBE4CECBF67}" type="presParOf" srcId="{D2488BF4-E55C-4AA8-8024-F3F6A6D18809}" destId="{B512EE9C-D56B-4E15-B1AC-C61E45685213}" srcOrd="0" destOrd="0" presId="urn:microsoft.com/office/officeart/2005/8/layout/pyramid1"/>
    <dgm:cxn modelId="{2E9E1C98-0EB4-4EDA-81CB-9D72F681C472}" type="presParOf" srcId="{D2488BF4-E55C-4AA8-8024-F3F6A6D18809}" destId="{F09E5DB3-977D-4E7F-B12A-AE0F86FCBBC1}" srcOrd="1" destOrd="0" presId="urn:microsoft.com/office/officeart/2005/8/layout/pyramid1"/>
    <dgm:cxn modelId="{EE3CBD8F-182F-40FA-A4DA-5B256FA9D5FE}" type="presParOf" srcId="{5EAA48BF-8D3B-4483-82D2-087C28191CC2}" destId="{A7E10C69-8DD6-49ED-AC5B-60285F0EA455}" srcOrd="1" destOrd="0" presId="urn:microsoft.com/office/officeart/2005/8/layout/pyramid1"/>
    <dgm:cxn modelId="{84AE260B-6B89-4D0C-933B-AD898223A7D4}" type="presParOf" srcId="{A7E10C69-8DD6-49ED-AC5B-60285F0EA455}" destId="{7C5831D5-8E6D-48EB-91AB-E11BDEA58143}" srcOrd="0" destOrd="0" presId="urn:microsoft.com/office/officeart/2005/8/layout/pyramid1"/>
    <dgm:cxn modelId="{66B6F7CF-5D26-4892-85C2-F3C0EEA7ED1B}" type="presParOf" srcId="{A7E10C69-8DD6-49ED-AC5B-60285F0EA455}" destId="{26E4C422-B564-4951-AD91-2B183CED1F37}" srcOrd="1" destOrd="0" presId="urn:microsoft.com/office/officeart/2005/8/layout/pyramid1"/>
    <dgm:cxn modelId="{6618B3C7-3ECF-4414-BF55-262D557A11F6}" type="presParOf" srcId="{5EAA48BF-8D3B-4483-82D2-087C28191CC2}" destId="{E507085C-8C7E-42F4-8BD8-3F150332F352}" srcOrd="2" destOrd="0" presId="urn:microsoft.com/office/officeart/2005/8/layout/pyramid1"/>
    <dgm:cxn modelId="{51FFD8F0-039E-4B02-B8AD-96E5C121F33C}" type="presParOf" srcId="{E507085C-8C7E-42F4-8BD8-3F150332F352}" destId="{78713DAF-892D-4673-8020-713E77CD6E37}" srcOrd="0" destOrd="0" presId="urn:microsoft.com/office/officeart/2005/8/layout/pyramid1"/>
    <dgm:cxn modelId="{DA0BEA8E-636A-4AAD-B338-949080B603F8}" type="presParOf" srcId="{E507085C-8C7E-42F4-8BD8-3F150332F352}" destId="{BD9EBC78-4A81-48CC-8A93-29229B00B6CC}" srcOrd="1" destOrd="0" presId="urn:microsoft.com/office/officeart/2005/8/layout/pyramid1"/>
    <dgm:cxn modelId="{2FF4E84E-1A53-4942-A566-F3AEFCDEFB26}" type="presParOf" srcId="{5EAA48BF-8D3B-4483-82D2-087C28191CC2}" destId="{8F4E7C02-1F4A-452F-B3E4-1212AD55ECF3}" srcOrd="3" destOrd="0" presId="urn:microsoft.com/office/officeart/2005/8/layout/pyramid1"/>
    <dgm:cxn modelId="{68C48853-B3B9-4871-9F24-C916323224AC}" type="presParOf" srcId="{8F4E7C02-1F4A-452F-B3E4-1212AD55ECF3}" destId="{6378FFB5-A1BE-4846-A20A-EC75790935DA}" srcOrd="0" destOrd="0" presId="urn:microsoft.com/office/officeart/2005/8/layout/pyramid1"/>
    <dgm:cxn modelId="{F7E531BE-2EDA-417A-96FF-E1D0C6E99081}" type="presParOf" srcId="{8F4E7C02-1F4A-452F-B3E4-1212AD55ECF3}" destId="{D26A6D2A-7E53-4CA3-B772-D2549F6539C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EE9C-D56B-4E15-B1AC-C61E45685213}">
      <dsp:nvSpPr>
        <dsp:cNvPr id="0" name=""/>
        <dsp:cNvSpPr/>
      </dsp:nvSpPr>
      <dsp:spPr>
        <a:xfrm>
          <a:off x="2391598" y="0"/>
          <a:ext cx="1528827" cy="1046458"/>
        </a:xfrm>
        <a:prstGeom prst="trapezoid">
          <a:avLst>
            <a:gd name="adj" fmla="val 73048"/>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IMPACT </a:t>
          </a:r>
        </a:p>
        <a:p>
          <a:pPr marL="0" lvl="0" indent="0" algn="ctr" defTabSz="1066800">
            <a:lnSpc>
              <a:spcPct val="90000"/>
            </a:lnSpc>
            <a:spcBef>
              <a:spcPct val="0"/>
            </a:spcBef>
            <a:spcAft>
              <a:spcPct val="35000"/>
            </a:spcAft>
            <a:buNone/>
          </a:pPr>
          <a:r>
            <a:rPr lang="en-US" sz="1800" b="1" kern="1200" dirty="0">
              <a:solidFill>
                <a:schemeClr val="tx1"/>
              </a:solidFill>
            </a:rPr>
            <a:t>(OVERALL OBJECTIVE)</a:t>
          </a:r>
        </a:p>
      </dsp:txBody>
      <dsp:txXfrm>
        <a:off x="2391598" y="0"/>
        <a:ext cx="1528827" cy="1046458"/>
      </dsp:txXfrm>
    </dsp:sp>
    <dsp:sp modelId="{7C5831D5-8E6D-48EB-91AB-E11BDEA58143}">
      <dsp:nvSpPr>
        <dsp:cNvPr id="0" name=""/>
        <dsp:cNvSpPr/>
      </dsp:nvSpPr>
      <dsp:spPr>
        <a:xfrm>
          <a:off x="1627184" y="1046458"/>
          <a:ext cx="3057654" cy="1046458"/>
        </a:xfrm>
        <a:prstGeom prst="trapezoid">
          <a:avLst>
            <a:gd name="adj" fmla="val 73048"/>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OUTCOMES</a:t>
          </a:r>
        </a:p>
        <a:p>
          <a:pPr marL="0" lvl="0" indent="0" algn="ctr" defTabSz="1066800">
            <a:lnSpc>
              <a:spcPct val="90000"/>
            </a:lnSpc>
            <a:spcBef>
              <a:spcPct val="0"/>
            </a:spcBef>
            <a:spcAft>
              <a:spcPct val="35000"/>
            </a:spcAft>
            <a:buNone/>
          </a:pPr>
          <a:r>
            <a:rPr lang="en-US" sz="1800" b="1" kern="1200" dirty="0">
              <a:solidFill>
                <a:schemeClr val="tx1"/>
              </a:solidFill>
            </a:rPr>
            <a:t>(SPECIFIC OBJECTIVES)</a:t>
          </a:r>
        </a:p>
      </dsp:txBody>
      <dsp:txXfrm>
        <a:off x="2162274" y="1046458"/>
        <a:ext cx="1987475" cy="1046458"/>
      </dsp:txXfrm>
    </dsp:sp>
    <dsp:sp modelId="{78713DAF-892D-4673-8020-713E77CD6E37}">
      <dsp:nvSpPr>
        <dsp:cNvPr id="0" name=""/>
        <dsp:cNvSpPr/>
      </dsp:nvSpPr>
      <dsp:spPr>
        <a:xfrm>
          <a:off x="735687" y="2092916"/>
          <a:ext cx="4840649" cy="1220431"/>
        </a:xfrm>
        <a:prstGeom prst="trapezoid">
          <a:avLst>
            <a:gd name="adj" fmla="val 73048"/>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OUTPUTS </a:t>
          </a:r>
        </a:p>
        <a:p>
          <a:pPr marL="0" lvl="0" indent="0" algn="ctr" defTabSz="1066800">
            <a:lnSpc>
              <a:spcPct val="90000"/>
            </a:lnSpc>
            <a:spcBef>
              <a:spcPct val="0"/>
            </a:spcBef>
            <a:spcAft>
              <a:spcPct val="35000"/>
            </a:spcAft>
            <a:buNone/>
          </a:pPr>
          <a:r>
            <a:rPr lang="en-US" sz="1800" b="1" kern="1200" dirty="0">
              <a:solidFill>
                <a:schemeClr val="tx1"/>
              </a:solidFill>
            </a:rPr>
            <a:t>(EXPECTED RESULTS)</a:t>
          </a:r>
        </a:p>
      </dsp:txBody>
      <dsp:txXfrm>
        <a:off x="1582800" y="2092916"/>
        <a:ext cx="3146422" cy="1220431"/>
      </dsp:txXfrm>
    </dsp:sp>
    <dsp:sp modelId="{6378FFB5-A1BE-4846-A20A-EC75790935DA}">
      <dsp:nvSpPr>
        <dsp:cNvPr id="0" name=""/>
        <dsp:cNvSpPr/>
      </dsp:nvSpPr>
      <dsp:spPr>
        <a:xfrm>
          <a:off x="0" y="3313347"/>
          <a:ext cx="6312024" cy="1007132"/>
        </a:xfrm>
        <a:prstGeom prst="trapezoid">
          <a:avLst>
            <a:gd name="adj" fmla="val 73048"/>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ACTIVITIES</a:t>
          </a:r>
        </a:p>
        <a:p>
          <a:pPr marL="0" lvl="0" indent="0" algn="ctr" defTabSz="1066800">
            <a:lnSpc>
              <a:spcPct val="90000"/>
            </a:lnSpc>
            <a:spcBef>
              <a:spcPct val="0"/>
            </a:spcBef>
            <a:spcAft>
              <a:spcPct val="35000"/>
            </a:spcAft>
            <a:buNone/>
          </a:pPr>
          <a:r>
            <a:rPr lang="en-US" sz="1800" b="1" kern="1200" dirty="0">
              <a:solidFill>
                <a:schemeClr val="tx1"/>
              </a:solidFill>
            </a:rPr>
            <a:t>(INPUTS, MEANS,  PROCESSES)</a:t>
          </a:r>
        </a:p>
      </dsp:txBody>
      <dsp:txXfrm>
        <a:off x="1104604" y="3313347"/>
        <a:ext cx="4102815" cy="10071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4283" cy="495301"/>
          </a:xfrm>
          <a:prstGeom prst="rect">
            <a:avLst/>
          </a:prstGeom>
        </p:spPr>
        <p:txBody>
          <a:bodyPr vert="horz" lIns="91321" tIns="45661" rIns="91321" bIns="45661" rtlCol="0"/>
          <a:lstStyle>
            <a:lvl1pPr algn="l">
              <a:defRPr sz="1200"/>
            </a:lvl1pPr>
          </a:lstStyle>
          <a:p>
            <a:endParaRPr lang="en-GB"/>
          </a:p>
        </p:txBody>
      </p:sp>
      <p:sp>
        <p:nvSpPr>
          <p:cNvPr id="3" name="Date Placeholder 2"/>
          <p:cNvSpPr>
            <a:spLocks noGrp="1"/>
          </p:cNvSpPr>
          <p:nvPr>
            <p:ph type="dt" idx="1"/>
          </p:nvPr>
        </p:nvSpPr>
        <p:spPr>
          <a:xfrm>
            <a:off x="3848647" y="1"/>
            <a:ext cx="2944283" cy="495301"/>
          </a:xfrm>
          <a:prstGeom prst="rect">
            <a:avLst/>
          </a:prstGeom>
        </p:spPr>
        <p:txBody>
          <a:bodyPr vert="horz" lIns="91321" tIns="45661" rIns="91321" bIns="45661" rtlCol="0"/>
          <a:lstStyle>
            <a:lvl1pPr algn="r">
              <a:defRPr sz="1200"/>
            </a:lvl1pPr>
          </a:lstStyle>
          <a:p>
            <a:fld id="{C91EFBCA-5E81-4007-8271-F90BC621FBFA}" type="datetimeFigureOut">
              <a:rPr lang="en-GB" smtClean="0"/>
              <a:t>08/03/2019</a:t>
            </a:fld>
            <a:endParaRPr lang="en-GB"/>
          </a:p>
        </p:txBody>
      </p:sp>
      <p:sp>
        <p:nvSpPr>
          <p:cNvPr id="4" name="Slide Image Placeholder 3"/>
          <p:cNvSpPr>
            <a:spLocks noGrp="1" noRot="1" noChangeAspect="1"/>
          </p:cNvSpPr>
          <p:nvPr>
            <p:ph type="sldImg" idx="2"/>
          </p:nvPr>
        </p:nvSpPr>
        <p:spPr>
          <a:xfrm>
            <a:off x="923925" y="744538"/>
            <a:ext cx="4948238" cy="3711575"/>
          </a:xfrm>
          <a:prstGeom prst="rect">
            <a:avLst/>
          </a:prstGeom>
          <a:noFill/>
          <a:ln w="12700">
            <a:solidFill>
              <a:prstClr val="black"/>
            </a:solidFill>
          </a:ln>
        </p:spPr>
        <p:txBody>
          <a:bodyPr vert="horz" lIns="91321" tIns="45661" rIns="91321" bIns="45661" rtlCol="0" anchor="ctr"/>
          <a:lstStyle/>
          <a:p>
            <a:endParaRPr lang="en-GB"/>
          </a:p>
        </p:txBody>
      </p:sp>
      <p:sp>
        <p:nvSpPr>
          <p:cNvPr id="5" name="Notes Placeholder 4"/>
          <p:cNvSpPr>
            <a:spLocks noGrp="1"/>
          </p:cNvSpPr>
          <p:nvPr>
            <p:ph type="body" sz="quarter" idx="3"/>
          </p:nvPr>
        </p:nvSpPr>
        <p:spPr>
          <a:xfrm>
            <a:off x="679450" y="4705352"/>
            <a:ext cx="5435600" cy="4457699"/>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08982"/>
            <a:ext cx="2944283" cy="495301"/>
          </a:xfrm>
          <a:prstGeom prst="rect">
            <a:avLst/>
          </a:prstGeom>
        </p:spPr>
        <p:txBody>
          <a:bodyPr vert="horz" lIns="91321" tIns="45661" rIns="91321" bIns="45661"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08982"/>
            <a:ext cx="2944283" cy="495301"/>
          </a:xfrm>
          <a:prstGeom prst="rect">
            <a:avLst/>
          </a:prstGeom>
        </p:spPr>
        <p:txBody>
          <a:bodyPr vert="horz" lIns="91321" tIns="45661" rIns="91321" bIns="45661" rtlCol="0" anchor="b"/>
          <a:lstStyle>
            <a:lvl1pPr algn="r">
              <a:defRPr sz="1200"/>
            </a:lvl1pPr>
          </a:lstStyle>
          <a:p>
            <a:fld id="{BE0F0E74-1792-4EED-9C12-E32064763C10}" type="slidenum">
              <a:rPr lang="en-GB" smtClean="0"/>
              <a:t>‹#›</a:t>
            </a:fld>
            <a:endParaRPr lang="en-GB"/>
          </a:p>
        </p:txBody>
      </p:sp>
    </p:spTree>
    <p:extLst>
      <p:ext uri="{BB962C8B-B14F-4D97-AF65-F5344CB8AC3E}">
        <p14:creationId xmlns:p14="http://schemas.microsoft.com/office/powerpoint/2010/main" val="220393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r>
              <a:rPr lang="en-US" dirty="0"/>
              <a:t>This</a:t>
            </a:r>
            <a:r>
              <a:rPr lang="en-US" baseline="0" dirty="0"/>
              <a:t> log frame is not an exhaustive log frame but just an example. With a goal of “reducing child mortality”, the program’s purpose is to “improve nutritional status of children under five years”, an outcome of “improved knowledge of optimum health and nutrition practices” an output of “20,000 beneficiaries attending the ENA counseling sessions” and the “ENA counseling session” being the activity. Note that the purpose was subdivided into a sub purpose. This helped in further specifying our purpose. Also note that all indicators at all levels refer to percentages while only outputs have numbers.</a:t>
            </a:r>
          </a:p>
          <a:p>
            <a:endParaRPr lang="en-US" baseline="0" dirty="0"/>
          </a:p>
          <a:p>
            <a:r>
              <a:rPr lang="en-US" baseline="0" dirty="0"/>
              <a:t>Ask if participants can see an issue with this log frame? Answer: The program purpose is to reduce stunting but will a 3 months program (see Outcome) do this? </a:t>
            </a:r>
          </a:p>
          <a:p>
            <a:r>
              <a:rPr lang="en-US" baseline="0" dirty="0"/>
              <a:t>Of course this is taken as an example and program will have more than this, but highlights the importance of ensuring that what you suggest is REALISTIC and DOABLE!</a:t>
            </a:r>
          </a:p>
          <a:p>
            <a:endParaRPr lang="en-US" baseline="0" dirty="0"/>
          </a:p>
          <a:p>
            <a:r>
              <a:rPr lang="en-US" baseline="0" dirty="0"/>
              <a:t>Tell participants that there is a master IYCF-E log frame on the toolkit: https://drive.google.com/file/d/0B5uBNDhhrtqbY0xhTllHOUZXblk/view </a:t>
            </a:r>
          </a:p>
          <a:p>
            <a:endParaRPr lang="en-US" dirty="0"/>
          </a:p>
        </p:txBody>
      </p:sp>
      <p:sp>
        <p:nvSpPr>
          <p:cNvPr id="4" name="Slide Number Placeholder 3"/>
          <p:cNvSpPr>
            <a:spLocks noGrp="1"/>
          </p:cNvSpPr>
          <p:nvPr>
            <p:ph type="sldNum" sz="quarter" idx="10"/>
          </p:nvPr>
        </p:nvSpPr>
        <p:spPr/>
        <p:txBody>
          <a:bodyPr/>
          <a:lstStyle/>
          <a:p>
            <a:fld id="{B2485673-16BD-4B46-83BB-CE8E0141A00D}" type="slidenum">
              <a:rPr lang="en-US" altLang="en-US" smtClean="0"/>
              <a:pPr/>
              <a:t>32</a:t>
            </a:fld>
            <a:endParaRPr lang="en-US" altLang="en-US" dirty="0"/>
          </a:p>
        </p:txBody>
      </p:sp>
    </p:spTree>
    <p:extLst>
      <p:ext uri="{BB962C8B-B14F-4D97-AF65-F5344CB8AC3E}">
        <p14:creationId xmlns:p14="http://schemas.microsoft.com/office/powerpoint/2010/main" val="323595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pPr>
            <a:r>
              <a:rPr lang="en-US" sz="1200" baseline="0" dirty="0"/>
              <a:t>Note:</a:t>
            </a:r>
          </a:p>
          <a:p>
            <a:pPr marL="171450" indent="-171450">
              <a:buFontTx/>
              <a:buChar char="-"/>
            </a:pPr>
            <a:r>
              <a:rPr lang="en-US" sz="1200" baseline="0" dirty="0"/>
              <a:t>DG ECHO has also developed guidance for IYCF-E programming for its staff and partners. This is available at: http://ec.Europa.eu/echo/en/what/humanitarian-aid/nutrition </a:t>
            </a:r>
          </a:p>
          <a:p>
            <a:pPr marL="171450" indent="-171450">
              <a:buFontTx/>
              <a:buChar char="-"/>
            </a:pPr>
            <a:r>
              <a:rPr lang="en-US" sz="1200" baseline="0" dirty="0"/>
              <a:t>Previously DFID has endorsed the Operational Guidance on IYCF-E and on the years there has been a lot of advocacy with them. See in IYCF-E Toolkit, C. Proposal Development, References for various DFID strategies related to IYCF-E</a:t>
            </a:r>
          </a:p>
          <a:p>
            <a:pPr marL="171450" indent="-171450">
              <a:buFontTx/>
              <a:buChar char="-"/>
            </a:pPr>
            <a:r>
              <a:rPr lang="en-US" sz="1200" baseline="0" dirty="0"/>
              <a:t>The Global Nutrition Cluster (GNC) has developed tips for the Humanitarian Response Plan and it has a section on IYCF-E  http://nutritioncluster.net/resources/hrp-tips/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effectLst/>
              </a:rPr>
              <a:t>This guidance has been developed by the Global Nutrition Cluster to support country nutrition clusters and nutrition cluster partners in preparing the Humanitarian Response Plans (HRPs). It provides tips for nutrition clusters to facilitate the planning of a collective response and the development of Nutrition in Emergencies (</a:t>
            </a:r>
            <a:r>
              <a:rPr lang="en-GB" i="1" dirty="0" err="1">
                <a:effectLst/>
              </a:rPr>
              <a:t>NiE</a:t>
            </a:r>
            <a:r>
              <a:rPr lang="en-GB" i="1" dirty="0">
                <a:effectLst/>
              </a:rPr>
              <a:t>) interventions by individual cluster partners. The HRP tips can also be used by other clusters to help guide of the inclusion of nutrition sensitive interventions in their respective sectoral plans.</a:t>
            </a:r>
            <a:br>
              <a:rPr lang="en-GB" i="1" dirty="0">
                <a:effectLst/>
              </a:rPr>
            </a:br>
            <a:r>
              <a:rPr lang="en-GB" i="1" dirty="0">
                <a:effectLst/>
              </a:rPr>
              <a:t>Important remark: this document does not intent to prescribe to nutrition cluster coordinators or partners which kind of intervention is relevant in which context. A sounded country situation analysis must therefore be done before the development of the Humanitarian Response Plan. Once the specific sectoral objectives and type of emergency interventions have been agreed by nutrition cluster members, the HRP tips should be used as examples of how objectives, indicators and monitoring framework could be structured.</a:t>
            </a:r>
          </a:p>
          <a:p>
            <a:pPr marL="0" indent="0">
              <a:buFontTx/>
              <a:buNone/>
            </a:pPr>
            <a:endParaRPr lang="en-GB" dirty="0"/>
          </a:p>
          <a:p>
            <a:endParaRPr lang="en-GB" dirty="0"/>
          </a:p>
        </p:txBody>
      </p:sp>
      <p:sp>
        <p:nvSpPr>
          <p:cNvPr id="4" name="Slide Number Placeholder 3"/>
          <p:cNvSpPr>
            <a:spLocks noGrp="1"/>
          </p:cNvSpPr>
          <p:nvPr>
            <p:ph type="sldNum" sz="quarter" idx="10"/>
          </p:nvPr>
        </p:nvSpPr>
        <p:spPr/>
        <p:txBody>
          <a:bodyPr/>
          <a:lstStyle/>
          <a:p>
            <a:fld id="{B2485673-16BD-4B46-83BB-CE8E0141A00D}" type="slidenum">
              <a:rPr lang="en-US" altLang="en-US" smtClean="0"/>
              <a:pPr/>
              <a:t>39</a:t>
            </a:fld>
            <a:endParaRPr lang="en-US" altLang="en-US" dirty="0"/>
          </a:p>
        </p:txBody>
      </p:sp>
    </p:spTree>
    <p:extLst>
      <p:ext uri="{BB962C8B-B14F-4D97-AF65-F5344CB8AC3E}">
        <p14:creationId xmlns:p14="http://schemas.microsoft.com/office/powerpoint/2010/main" val="308678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304800"/>
            <a:ext cx="1600200" cy="1587431"/>
          </a:xfrm>
          <a:prstGeom prst="rect">
            <a:avLst/>
          </a:prstGeom>
        </p:spPr>
      </p:pic>
    </p:spTree>
    <p:extLst>
      <p:ext uri="{BB962C8B-B14F-4D97-AF65-F5344CB8AC3E}">
        <p14:creationId xmlns:p14="http://schemas.microsoft.com/office/powerpoint/2010/main" val="68244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216429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68674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304800"/>
            <a:ext cx="1600200" cy="1587431"/>
          </a:xfrm>
          <a:prstGeom prst="rect">
            <a:avLst/>
          </a:prstGeom>
        </p:spPr>
      </p:pic>
    </p:spTree>
    <p:extLst>
      <p:ext uri="{BB962C8B-B14F-4D97-AF65-F5344CB8AC3E}">
        <p14:creationId xmlns:p14="http://schemas.microsoft.com/office/powerpoint/2010/main" val="2043431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254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457200" y="1417638"/>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5301048" y="6356349"/>
            <a:ext cx="1066800" cy="365125"/>
          </a:xfrm>
        </p:spPr>
        <p:txBody>
          <a:bodyPr/>
          <a:lstStyle/>
          <a:p>
            <a:fld id="{60E7B928-FF05-4680-B9E6-9CBF46CCBEEC}" type="datetimeFigureOut">
              <a:rPr lang="en-US" smtClean="0">
                <a:solidFill>
                  <a:prstClr val="black">
                    <a:tint val="75000"/>
                  </a:prstClr>
                </a:solidFill>
              </a:rPr>
              <a:pPr/>
              <a:t>3/8/2019</a:t>
            </a:fld>
            <a:endParaRPr lang="en-US" dirty="0">
              <a:solidFill>
                <a:prstClr val="black">
                  <a:tint val="75000"/>
                </a:prstClr>
              </a:solidFill>
            </a:endParaRPr>
          </a:p>
        </p:txBody>
      </p:sp>
      <p:sp>
        <p:nvSpPr>
          <p:cNvPr id="14" name="Slide Number Placeholder 5"/>
          <p:cNvSpPr>
            <a:spLocks noGrp="1"/>
          </p:cNvSpPr>
          <p:nvPr>
            <p:ph type="sldNum" sz="quarter" idx="12"/>
          </p:nvPr>
        </p:nvSpPr>
        <p:spPr>
          <a:xfrm>
            <a:off x="6553200" y="6356350"/>
            <a:ext cx="2133600" cy="365125"/>
          </a:xfrm>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4"/>
          <p:cNvSpPr txBox="1">
            <a:spLocks/>
          </p:cNvSpPr>
          <p:nvPr userDrawn="1"/>
        </p:nvSpPr>
        <p:spPr>
          <a:xfrm>
            <a:off x="1000896" y="633017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solidFill>
                  <a:srgbClr val="0070C0"/>
                </a:solidFill>
              </a:rPr>
              <a:t>Yemen  Nutrition Cluster</a:t>
            </a:r>
          </a:p>
          <a:p>
            <a:pPr algn="l">
              <a:defRPr/>
            </a:pPr>
            <a:endParaRPr lang="en-US" dirty="0">
              <a:solidFill>
                <a:prstClr val="black">
                  <a:tint val="75000"/>
                </a:prstClr>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1874512258"/>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304800"/>
            <a:ext cx="1600200" cy="1587431"/>
          </a:xfrm>
          <a:prstGeom prst="rect">
            <a:avLst/>
          </a:prstGeom>
        </p:spPr>
      </p:pic>
    </p:spTree>
    <p:extLst>
      <p:ext uri="{BB962C8B-B14F-4D97-AF65-F5344CB8AC3E}">
        <p14:creationId xmlns:p14="http://schemas.microsoft.com/office/powerpoint/2010/main" val="255922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276150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93164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4219143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44442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2060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254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457200" y="1417638"/>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5301048" y="6356349"/>
            <a:ext cx="1066800" cy="365125"/>
          </a:xfrm>
        </p:spPr>
        <p:txBody>
          <a:bodyPr/>
          <a:lstStyle/>
          <a:p>
            <a:fld id="{60E7B928-FF05-4680-B9E6-9CBF46CCBEEC}" type="datetimeFigureOut">
              <a:rPr lang="en-US" smtClean="0">
                <a:solidFill>
                  <a:prstClr val="black">
                    <a:tint val="75000"/>
                  </a:prstClr>
                </a:solidFill>
              </a:rPr>
              <a:pPr/>
              <a:t>3/8/2019</a:t>
            </a:fld>
            <a:endParaRPr lang="en-US" dirty="0">
              <a:solidFill>
                <a:prstClr val="black">
                  <a:tint val="75000"/>
                </a:prstClr>
              </a:solidFill>
            </a:endParaRPr>
          </a:p>
        </p:txBody>
      </p:sp>
      <p:sp>
        <p:nvSpPr>
          <p:cNvPr id="14" name="Slide Number Placeholder 5"/>
          <p:cNvSpPr>
            <a:spLocks noGrp="1"/>
          </p:cNvSpPr>
          <p:nvPr>
            <p:ph type="sldNum" sz="quarter" idx="12"/>
          </p:nvPr>
        </p:nvSpPr>
        <p:spPr>
          <a:xfrm>
            <a:off x="6553200" y="6356350"/>
            <a:ext cx="2133600" cy="365125"/>
          </a:xfrm>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4"/>
          <p:cNvSpPr txBox="1">
            <a:spLocks/>
          </p:cNvSpPr>
          <p:nvPr userDrawn="1"/>
        </p:nvSpPr>
        <p:spPr>
          <a:xfrm>
            <a:off x="1000896" y="633017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solidFill>
                  <a:srgbClr val="0070C0"/>
                </a:solidFill>
              </a:rPr>
              <a:t>Yemen  Nutrition Cluster</a:t>
            </a:r>
          </a:p>
          <a:p>
            <a:pPr algn="l">
              <a:defRPr/>
            </a:pPr>
            <a:endParaRPr lang="en-US" dirty="0">
              <a:solidFill>
                <a:prstClr val="black">
                  <a:tint val="75000"/>
                </a:prstClr>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1354603639"/>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7149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05036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64660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r>
              <a:rPr lang="en-GB"/>
              <a:t>IYCF-E TRAINING: IYCF-E PROPOSALS, BUDGETS AND LOG FRAMES</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74867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lgn="l">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304800"/>
            <a:ext cx="1600200" cy="1587431"/>
          </a:xfrm>
          <a:prstGeom prst="rect">
            <a:avLst/>
          </a:prstGeom>
        </p:spPr>
      </p:pic>
    </p:spTree>
    <p:extLst>
      <p:ext uri="{BB962C8B-B14F-4D97-AF65-F5344CB8AC3E}">
        <p14:creationId xmlns:p14="http://schemas.microsoft.com/office/powerpoint/2010/main" val="252893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285870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29961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301032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157415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280884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lgn="l">
              <a:defRPr/>
            </a:pPr>
            <a:r>
              <a:rPr lang="en-US" dirty="0">
                <a:solidFill>
                  <a:srgbClr val="0070C0"/>
                </a:solidFill>
              </a:rPr>
              <a:t>[Country] Nutrition Cluster</a:t>
            </a:r>
          </a:p>
          <a:p>
            <a:pPr algn="l">
              <a:defRPr/>
            </a:pPr>
            <a:r>
              <a:rPr lang="en-US" dirty="0">
                <a:solidFill>
                  <a:srgbClr val="0070C0"/>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859" y="6186207"/>
            <a:ext cx="615067" cy="610159"/>
          </a:xfrm>
          <a:prstGeom prst="rect">
            <a:avLst/>
          </a:prstGeom>
        </p:spPr>
      </p:pic>
    </p:spTree>
    <p:extLst>
      <p:ext uri="{BB962C8B-B14F-4D97-AF65-F5344CB8AC3E}">
        <p14:creationId xmlns:p14="http://schemas.microsoft.com/office/powerpoint/2010/main" val="185446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01048" y="6356349"/>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01/05/2017</a:t>
            </a:r>
          </a:p>
        </p:txBody>
      </p:sp>
      <p:sp>
        <p:nvSpPr>
          <p:cNvPr id="5" name="Footer Placeholder 4"/>
          <p:cNvSpPr>
            <a:spLocks noGrp="1"/>
          </p:cNvSpPr>
          <p:nvPr>
            <p:ph type="ftr" sz="quarter" idx="3"/>
          </p:nvPr>
        </p:nvSpPr>
        <p:spPr>
          <a:xfrm>
            <a:off x="1000896" y="63301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defRPr/>
            </a:pPr>
            <a:r>
              <a:rPr lang="en-US" dirty="0">
                <a:solidFill>
                  <a:srgbClr val="0070C0"/>
                </a:solidFill>
              </a:rPr>
              <a:t>Yemen Nutrition Cluster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211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01048" y="6356349"/>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01/05/2017</a:t>
            </a:r>
          </a:p>
        </p:txBody>
      </p:sp>
      <p:sp>
        <p:nvSpPr>
          <p:cNvPr id="5" name="Footer Placeholder 4"/>
          <p:cNvSpPr>
            <a:spLocks noGrp="1"/>
          </p:cNvSpPr>
          <p:nvPr>
            <p:ph type="ftr" sz="quarter" idx="3"/>
          </p:nvPr>
        </p:nvSpPr>
        <p:spPr>
          <a:xfrm>
            <a:off x="1000896" y="63301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defRPr/>
            </a:pPr>
            <a:r>
              <a:rPr lang="en-US" dirty="0">
                <a:solidFill>
                  <a:srgbClr val="0070C0"/>
                </a:solidFill>
              </a:rPr>
              <a:t>Yemen Nutrition Cluster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856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s://www.usaid.gov/what-we-do/working-crises-and-conflict/crisis-response/resources/guidelines-proposals" TargetMode="External"/><Relationship Id="rId3" Type="http://schemas.openxmlformats.org/officeDocument/2006/relationships/hyperlink" Target="https://www.ukaiddirect.org/wp-content/uploads/2016/04/How-to-write-a-logframe.pdf" TargetMode="External"/><Relationship Id="rId7" Type="http://schemas.openxmlformats.org/officeDocument/2006/relationships/hyperlink" Target="https://www.humanitarianoutcomes.org/sites/default/files/ngo-risk_report.pdf" TargetMode="External"/><Relationship Id="rId2" Type="http://schemas.openxmlformats.org/officeDocument/2006/relationships/hyperlink" Target="http://www.unocha.org/cerf/resources/guidance-and-templates" TargetMode="External"/><Relationship Id="rId1" Type="http://schemas.openxmlformats.org/officeDocument/2006/relationships/slideLayout" Target="../slideLayouts/slideLayout13.xml"/><Relationship Id="rId6" Type="http://schemas.openxmlformats.org/officeDocument/2006/relationships/hyperlink" Target="http://reliefweb.int/country/yem" TargetMode="External"/><Relationship Id="rId5" Type="http://schemas.openxmlformats.org/officeDocument/2006/relationships/hyperlink" Target="http://dgecho-partners-helpdesk.eu/dl/start" TargetMode="External"/><Relationship Id="rId4" Type="http://schemas.openxmlformats.org/officeDocument/2006/relationships/hyperlink" Target="https://docs.unocha.org/sites/dms/documents/operationalhandbook.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rive.google.com/file/d/0B5uBNDhhrtqbY0xhTllHOUZXblk/view" TargetMode="External"/><Relationship Id="rId3" Type="http://schemas.openxmlformats.org/officeDocument/2006/relationships/hyperlink" Target="https://www.humanitarianresponse.info/en/operations/yemen/nutrition" TargetMode="External"/><Relationship Id="rId7" Type="http://schemas.openxmlformats.org/officeDocument/2006/relationships/hyperlink" Target="https://drive.google.com/file/d/0B5uBNDhhrtqbdE9uYmN4SUpoS1E/view"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ir.hpc.tools/en/applications/ir/indicators/global-clusters/9" TargetMode="External"/><Relationship Id="rId5" Type="http://schemas.openxmlformats.org/officeDocument/2006/relationships/hyperlink" Target="http://dgecho-partners-helpdesk.eu/action_proposal/start" TargetMode="External"/><Relationship Id="rId4" Type="http://schemas.openxmlformats.org/officeDocument/2006/relationships/hyperlink" Target="http://nutritioncluster.net/resources/hrp-tips/" TargetMode="External"/><Relationship Id="rId9" Type="http://schemas.openxmlformats.org/officeDocument/2006/relationships/hyperlink" Target="https://drive.google.com/file/d/0B5uBNDhhrtqbYk50ZGVTaEFXN0k/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Yemen Nutrition Cluster</a:t>
            </a:r>
            <a:br>
              <a:rPr lang="en-US" dirty="0"/>
            </a:br>
            <a:r>
              <a:rPr lang="en-US" dirty="0"/>
              <a:t>Proposal writing session</a:t>
            </a:r>
          </a:p>
        </p:txBody>
      </p:sp>
      <p:sp>
        <p:nvSpPr>
          <p:cNvPr id="3" name="Subtitle 2"/>
          <p:cNvSpPr>
            <a:spLocks noGrp="1"/>
          </p:cNvSpPr>
          <p:nvPr>
            <p:ph type="subTitle" idx="1"/>
          </p:nvPr>
        </p:nvSpPr>
        <p:spPr/>
        <p:txBody>
          <a:bodyPr/>
          <a:lstStyle/>
          <a:p>
            <a:r>
              <a:rPr lang="en-US" dirty="0"/>
              <a:t>24 January 2017</a:t>
            </a:r>
          </a:p>
        </p:txBody>
      </p:sp>
    </p:spTree>
    <p:extLst>
      <p:ext uri="{BB962C8B-B14F-4D97-AF65-F5344CB8AC3E}">
        <p14:creationId xmlns:p14="http://schemas.microsoft.com/office/powerpoint/2010/main" val="320239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 agreed minimum package of interventions</a:t>
            </a:r>
          </a:p>
        </p:txBody>
      </p:sp>
      <p:sp>
        <p:nvSpPr>
          <p:cNvPr id="3" name="Content Placeholder 2"/>
          <p:cNvSpPr>
            <a:spLocks noGrp="1"/>
          </p:cNvSpPr>
          <p:nvPr>
            <p:ph idx="1"/>
          </p:nvPr>
        </p:nvSpPr>
        <p:spPr/>
        <p:txBody>
          <a:bodyPr>
            <a:normAutofit fontScale="92500" lnSpcReduction="10000"/>
          </a:bodyPr>
          <a:lstStyle/>
          <a:p>
            <a:r>
              <a:rPr lang="en-US" dirty="0"/>
              <a:t>CMAM (screening and referral, TFCs/SCs, OTPs, TSFPs for children and PLW, mobile clinics in hard to reach areas) </a:t>
            </a:r>
          </a:p>
          <a:p>
            <a:r>
              <a:rPr lang="en-US" dirty="0"/>
              <a:t>BSFP for PLW in children in priority districts</a:t>
            </a:r>
          </a:p>
          <a:p>
            <a:r>
              <a:rPr lang="en-US" dirty="0"/>
              <a:t>MNP distribution is areas not reached through BSFP</a:t>
            </a:r>
          </a:p>
          <a:p>
            <a:r>
              <a:rPr lang="en-US" dirty="0"/>
              <a:t>IYCF counselling (IYCF corners, capacity building, delivery rooms, outpatient care, TFC/OTP/TSFP, CHVs, integration with other sectors)</a:t>
            </a:r>
          </a:p>
        </p:txBody>
      </p:sp>
      <p:sp>
        <p:nvSpPr>
          <p:cNvPr id="4" name="Date Placeholder 3"/>
          <p:cNvSpPr>
            <a:spLocks noGrp="1"/>
          </p:cNvSpPr>
          <p:nvPr>
            <p:ph type="dt" sz="half" idx="10"/>
          </p:nvPr>
        </p:nvSpPr>
        <p:spPr/>
        <p:txBody>
          <a:bodyPr/>
          <a:lstStyle/>
          <a:p>
            <a:fld id="{8B248A1C-27AE-4834-8513-AD2D8FB42C10}" type="datetime1">
              <a:rPr lang="en-US" smtClean="0">
                <a:solidFill>
                  <a:prstClr val="black">
                    <a:tint val="75000"/>
                  </a:prstClr>
                </a:solidFill>
              </a:rPr>
              <a:t>3/8/2019</a:t>
            </a:fld>
            <a:endParaRPr lang="en-US" dirty="0">
              <a:solidFill>
                <a:prstClr val="black">
                  <a:tint val="75000"/>
                </a:prstClr>
              </a:solidFill>
            </a:endParaRPr>
          </a:p>
        </p:txBody>
      </p:sp>
    </p:spTree>
    <p:extLst>
      <p:ext uri="{BB962C8B-B14F-4D97-AF65-F5344CB8AC3E}">
        <p14:creationId xmlns:p14="http://schemas.microsoft.com/office/powerpoint/2010/main" val="90022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forget!</a:t>
            </a:r>
          </a:p>
        </p:txBody>
      </p:sp>
      <p:sp>
        <p:nvSpPr>
          <p:cNvPr id="3" name="Content Placeholder 2"/>
          <p:cNvSpPr>
            <a:spLocks noGrp="1"/>
          </p:cNvSpPr>
          <p:nvPr>
            <p:ph idx="1"/>
          </p:nvPr>
        </p:nvSpPr>
        <p:spPr/>
        <p:txBody>
          <a:bodyPr>
            <a:normAutofit fontScale="92500" lnSpcReduction="20000"/>
          </a:bodyPr>
          <a:lstStyle/>
          <a:p>
            <a:r>
              <a:rPr lang="en-US" dirty="0"/>
              <a:t>Capacity building for all interventions if required</a:t>
            </a:r>
          </a:p>
          <a:p>
            <a:r>
              <a:rPr lang="en-US" dirty="0"/>
              <a:t>Supplies management</a:t>
            </a:r>
          </a:p>
          <a:p>
            <a:r>
              <a:rPr lang="en-US" dirty="0"/>
              <a:t>Reporting</a:t>
            </a:r>
          </a:p>
          <a:p>
            <a:r>
              <a:rPr lang="en-US" dirty="0"/>
              <a:t>Monitoring and Evaluation, including DHO/GHO visits</a:t>
            </a:r>
          </a:p>
          <a:p>
            <a:r>
              <a:rPr lang="en-US" dirty="0"/>
              <a:t>Government role, cluster role</a:t>
            </a:r>
          </a:p>
          <a:p>
            <a:r>
              <a:rPr lang="en-US" dirty="0"/>
              <a:t>Protection, including GBV</a:t>
            </a:r>
          </a:p>
          <a:p>
            <a:r>
              <a:rPr lang="en-US" dirty="0"/>
              <a:t>Age and Gender disaggregation and analysis</a:t>
            </a:r>
          </a:p>
          <a:p>
            <a:r>
              <a:rPr lang="en-US" dirty="0"/>
              <a:t>AAP</a:t>
            </a:r>
          </a:p>
        </p:txBody>
      </p:sp>
      <p:sp>
        <p:nvSpPr>
          <p:cNvPr id="4" name="Date Placeholder 3"/>
          <p:cNvSpPr>
            <a:spLocks noGrp="1"/>
          </p:cNvSpPr>
          <p:nvPr>
            <p:ph type="dt" sz="half" idx="10"/>
          </p:nvPr>
        </p:nvSpPr>
        <p:spPr/>
        <p:txBody>
          <a:bodyPr/>
          <a:lstStyle/>
          <a:p>
            <a:fld id="{19E26A3C-25B8-4476-A5FB-324FC787ADBB}" type="datetime1">
              <a:rPr lang="en-US" smtClean="0">
                <a:solidFill>
                  <a:prstClr val="black">
                    <a:tint val="75000"/>
                  </a:prstClr>
                </a:solidFill>
              </a:rPr>
              <a:t>3/8/2019</a:t>
            </a:fld>
            <a:endParaRPr lang="en-US" dirty="0">
              <a:solidFill>
                <a:prstClr val="black">
                  <a:tint val="75000"/>
                </a:prstClr>
              </a:solidFill>
            </a:endParaRPr>
          </a:p>
        </p:txBody>
      </p:sp>
    </p:spTree>
    <p:extLst>
      <p:ext uri="{BB962C8B-B14F-4D97-AF65-F5344CB8AC3E}">
        <p14:creationId xmlns:p14="http://schemas.microsoft.com/office/powerpoint/2010/main" val="49737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632845"/>
          </a:xfrm>
        </p:spPr>
        <p:txBody>
          <a:bodyPr>
            <a:normAutofit/>
          </a:bodyPr>
          <a:lstStyle/>
          <a:p>
            <a:pPr algn="ctr"/>
            <a:r>
              <a:rPr lang="en-GB" sz="3000" dirty="0"/>
              <a:t>GROUP WORK</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12</a:t>
            </a:fld>
            <a:endParaRPr lang="en-GB" dirty="0"/>
          </a:p>
        </p:txBody>
      </p:sp>
      <p:sp>
        <p:nvSpPr>
          <p:cNvPr id="6" name="Text Placeholder 3"/>
          <p:cNvSpPr txBox="1">
            <a:spLocks/>
          </p:cNvSpPr>
          <p:nvPr/>
        </p:nvSpPr>
        <p:spPr>
          <a:xfrm>
            <a:off x="0" y="620688"/>
            <a:ext cx="9144000" cy="5472608"/>
          </a:xfrm>
          <a:prstGeom prst="rect">
            <a:avLst/>
          </a:prstGeom>
          <a:solidFill>
            <a:schemeClr val="accent1">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latin typeface="Candara" panose="020E0502030303020204" pitchFamily="34" charset="0"/>
              </a:rPr>
              <a:t>HOW YOU SHOULD INVOLVE </a:t>
            </a:r>
          </a:p>
          <a:p>
            <a:pPr marL="457200" lvl="1" indent="0">
              <a:buNone/>
            </a:pPr>
            <a:endParaRPr lang="en-US" sz="2400" i="1" dirty="0">
              <a:latin typeface="Candara" panose="020E0502030303020204" pitchFamily="34" charset="0"/>
            </a:endParaRPr>
          </a:p>
          <a:p>
            <a:pPr lvl="1"/>
            <a:r>
              <a:rPr lang="en-US" sz="2400" i="1" dirty="0">
                <a:latin typeface="Candara" panose="020E0502030303020204" pitchFamily="34" charset="0"/>
              </a:rPr>
              <a:t>CLUSTER PARTNERS</a:t>
            </a:r>
          </a:p>
          <a:p>
            <a:pPr lvl="1"/>
            <a:r>
              <a:rPr lang="en-US" sz="2400" i="1" dirty="0">
                <a:latin typeface="Candara" panose="020E0502030303020204" pitchFamily="34" charset="0"/>
              </a:rPr>
              <a:t>CLUSTER COORDINATOR</a:t>
            </a:r>
          </a:p>
          <a:p>
            <a:pPr lvl="1"/>
            <a:r>
              <a:rPr lang="en-US" sz="2400" i="1" dirty="0">
                <a:latin typeface="Candara" panose="020E0502030303020204" pitchFamily="34" charset="0"/>
              </a:rPr>
              <a:t>GHO </a:t>
            </a:r>
          </a:p>
          <a:p>
            <a:pPr marL="457200" lvl="1" indent="0">
              <a:buNone/>
            </a:pPr>
            <a:endParaRPr lang="en-US" sz="2400" i="1" dirty="0">
              <a:latin typeface="Candara" panose="020E0502030303020204" pitchFamily="34" charset="0"/>
            </a:endParaRPr>
          </a:p>
          <a:p>
            <a:pPr marL="457200" lvl="1" indent="0">
              <a:buNone/>
            </a:pPr>
            <a:r>
              <a:rPr lang="en-US" sz="2400" i="1" dirty="0">
                <a:latin typeface="Candara" panose="020E0502030303020204" pitchFamily="34" charset="0"/>
              </a:rPr>
              <a:t>IN PREPARING YOUR PROPOSALS?</a:t>
            </a:r>
          </a:p>
          <a:p>
            <a:pPr marL="457200" lvl="1" indent="0">
              <a:buNone/>
            </a:pPr>
            <a:endParaRPr lang="en-US" sz="2200" b="0" dirty="0">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106486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000" dirty="0"/>
              <a:t>LOGFRAME</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13</a:t>
            </a:fld>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96"/>
          <a:stretch/>
        </p:blipFill>
        <p:spPr bwMode="auto">
          <a:xfrm>
            <a:off x="755576" y="687098"/>
            <a:ext cx="7416824" cy="519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74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A log frame summarises, in a standard format:</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sym typeface="Times New Roman" pitchFamily="18" charset="0"/>
              </a:rPr>
              <a:t>What the project is going to achieve?</a:t>
            </a:r>
          </a:p>
          <a:p>
            <a:r>
              <a:rPr lang="en-GB" sz="2000" dirty="0">
                <a:latin typeface="Arial" panose="020B0604020202020204" pitchFamily="34" charset="0"/>
                <a:cs typeface="Arial" panose="020B0604020202020204" pitchFamily="34" charset="0"/>
                <a:sym typeface="Times New Roman" pitchFamily="18" charset="0"/>
              </a:rPr>
              <a:t>What activities will be carried out to achieve its outputs and purpose?</a:t>
            </a:r>
          </a:p>
          <a:p>
            <a:r>
              <a:rPr lang="en-GB" sz="2000" dirty="0">
                <a:latin typeface="Arial" panose="020B0604020202020204" pitchFamily="34" charset="0"/>
                <a:cs typeface="Arial" panose="020B0604020202020204" pitchFamily="34" charset="0"/>
                <a:sym typeface="Times New Roman" pitchFamily="18" charset="0"/>
              </a:rPr>
              <a:t>What resources (inputs) are required?</a:t>
            </a:r>
          </a:p>
          <a:p>
            <a:r>
              <a:rPr lang="en-GB" sz="2000" dirty="0">
                <a:latin typeface="Arial" panose="020B0604020202020204" pitchFamily="34" charset="0"/>
                <a:cs typeface="Arial" panose="020B0604020202020204" pitchFamily="34" charset="0"/>
                <a:sym typeface="Times New Roman" pitchFamily="18" charset="0"/>
              </a:rPr>
              <a:t>What are the potential problems which could affect the success of the project?</a:t>
            </a:r>
          </a:p>
          <a:p>
            <a:r>
              <a:rPr lang="en-GB" sz="2000" dirty="0">
                <a:latin typeface="Arial" panose="020B0604020202020204" pitchFamily="34" charset="0"/>
                <a:cs typeface="Arial" panose="020B0604020202020204" pitchFamily="34" charset="0"/>
                <a:sym typeface="Times New Roman" pitchFamily="18" charset="0"/>
              </a:rPr>
              <a:t>How the progress and ultimate success of the project will be measured and verified?</a:t>
            </a:r>
          </a:p>
        </p:txBody>
      </p:sp>
      <p:sp>
        <p:nvSpPr>
          <p:cNvPr id="4" name="Title 4"/>
          <p:cNvSpPr txBox="1">
            <a:spLocks/>
          </p:cNvSpPr>
          <p:nvPr/>
        </p:nvSpPr>
        <p:spPr bwMode="auto">
          <a:xfrm>
            <a:off x="439616" y="260648"/>
            <a:ext cx="8153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Arial" pitchFamily="34" charset="0"/>
                <a:ea typeface="ヒラギノ明朝 ProN W3"/>
                <a:cs typeface="ヒラギノ明朝 ProN W3"/>
                <a:sym typeface="Gill Sans" charset="0"/>
              </a:defRPr>
            </a:lvl2pPr>
            <a:lvl3pPr algn="ctr" rtl="0" eaLnBrk="0" fontAlgn="base" hangingPunct="0">
              <a:spcBef>
                <a:spcPct val="0"/>
              </a:spcBef>
              <a:spcAft>
                <a:spcPct val="0"/>
              </a:spcAft>
              <a:defRPr sz="5600">
                <a:solidFill>
                  <a:schemeClr val="tx1"/>
                </a:solidFill>
                <a:latin typeface="Arial" pitchFamily="34" charset="0"/>
                <a:ea typeface="ヒラギノ明朝 ProN W3"/>
                <a:cs typeface="ヒラギノ明朝 ProN W3"/>
                <a:sym typeface="Gill Sans" charset="0"/>
              </a:defRPr>
            </a:lvl3pPr>
            <a:lvl4pPr algn="ctr" rtl="0" eaLnBrk="0" fontAlgn="base" hangingPunct="0">
              <a:spcBef>
                <a:spcPct val="0"/>
              </a:spcBef>
              <a:spcAft>
                <a:spcPct val="0"/>
              </a:spcAft>
              <a:defRPr sz="5600">
                <a:solidFill>
                  <a:schemeClr val="tx1"/>
                </a:solidFill>
                <a:latin typeface="Arial" pitchFamily="34" charset="0"/>
                <a:ea typeface="ヒラギノ明朝 ProN W3"/>
                <a:cs typeface="ヒラギノ明朝 ProN W3"/>
                <a:sym typeface="Gill Sans" charset="0"/>
              </a:defRPr>
            </a:lvl4pPr>
            <a:lvl5pPr algn="ctr" rtl="0" eaLnBrk="0" fontAlgn="base" hangingPunct="0">
              <a:spcBef>
                <a:spcPct val="0"/>
              </a:spcBef>
              <a:spcAft>
                <a:spcPct val="0"/>
              </a:spcAft>
              <a:defRPr sz="5600">
                <a:solidFill>
                  <a:schemeClr val="tx1"/>
                </a:solidFill>
                <a:latin typeface="Arial" pitchFamily="34" charset="0"/>
                <a:ea typeface="ヒラギノ明朝 ProN W3"/>
                <a:cs typeface="ヒラギノ明朝 ProN W3"/>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a:lstStyle>
          <a:p>
            <a:r>
              <a:rPr lang="en-GB" sz="3000" b="1" kern="1200" dirty="0">
                <a:solidFill>
                  <a:srgbClr val="056CB6"/>
                </a:solidFill>
                <a:latin typeface="Arial" charset="0"/>
                <a:ea typeface="+mn-ea"/>
                <a:cs typeface="+mn-cs"/>
                <a:sym typeface="Times New Roman" pitchFamily="18" charset="0"/>
              </a:rPr>
              <a:t>CONTENTS OF A LOG FRAMEWORK</a:t>
            </a:r>
          </a:p>
        </p:txBody>
      </p:sp>
    </p:spTree>
    <p:extLst>
      <p:ext uri="{BB962C8B-B14F-4D97-AF65-F5344CB8AC3E}">
        <p14:creationId xmlns:p14="http://schemas.microsoft.com/office/powerpoint/2010/main" val="367174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0853"/>
            <a:ext cx="8712968" cy="776861"/>
          </a:xfrm>
        </p:spPr>
        <p:txBody>
          <a:bodyPr>
            <a:normAutofit/>
          </a:bodyPr>
          <a:lstStyle/>
          <a:p>
            <a:pPr algn="ctr"/>
            <a:r>
              <a:rPr lang="en-GB" sz="3000" dirty="0"/>
              <a:t>LOGFRAME: OVERVIEW AND SEQUENCE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15</a:t>
            </a:fld>
            <a:endParaRPr lang="en-GB" dirty="0"/>
          </a:p>
        </p:txBody>
      </p:sp>
      <p:graphicFrame>
        <p:nvGraphicFramePr>
          <p:cNvPr id="3" name="Diagram 2"/>
          <p:cNvGraphicFramePr/>
          <p:nvPr>
            <p:extLst>
              <p:ext uri="{D42A27DB-BD31-4B8C-83A1-F6EECF244321}">
                <p14:modId xmlns:p14="http://schemas.microsoft.com/office/powerpoint/2010/main" val="371083958"/>
              </p:ext>
            </p:extLst>
          </p:nvPr>
        </p:nvGraphicFramePr>
        <p:xfrm>
          <a:off x="1835696" y="1556792"/>
          <a:ext cx="63120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8642452" y="1493787"/>
            <a:ext cx="52058" cy="4280114"/>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rot="5400000">
            <a:off x="7053072" y="4650614"/>
            <a:ext cx="2898124" cy="369332"/>
          </a:xfrm>
          <a:prstGeom prst="rect">
            <a:avLst/>
          </a:prstGeom>
          <a:noFill/>
        </p:spPr>
        <p:txBody>
          <a:bodyPr vert="horz" wrap="square" rtlCol="0">
            <a:spAutoFit/>
          </a:bodyPr>
          <a:lstStyle/>
          <a:p>
            <a:pPr algn="ctr"/>
            <a:r>
              <a:rPr lang="en-US" b="1" dirty="0">
                <a:solidFill>
                  <a:srgbClr val="00B0F0"/>
                </a:solidFill>
              </a:rPr>
              <a:t>MONITORING</a:t>
            </a:r>
            <a:r>
              <a:rPr lang="en-US" dirty="0">
                <a:solidFill>
                  <a:srgbClr val="00B0F0"/>
                </a:solidFill>
              </a:rPr>
              <a:t> </a:t>
            </a:r>
          </a:p>
        </p:txBody>
      </p:sp>
      <p:sp>
        <p:nvSpPr>
          <p:cNvPr id="12" name="TextBox 11"/>
          <p:cNvSpPr txBox="1"/>
          <p:nvPr/>
        </p:nvSpPr>
        <p:spPr>
          <a:xfrm rot="5400000">
            <a:off x="7222748" y="2432771"/>
            <a:ext cx="2538084" cy="369332"/>
          </a:xfrm>
          <a:prstGeom prst="rect">
            <a:avLst/>
          </a:prstGeom>
          <a:noFill/>
        </p:spPr>
        <p:txBody>
          <a:bodyPr vert="horz" wrap="square" rtlCol="0">
            <a:spAutoFit/>
          </a:bodyPr>
          <a:lstStyle/>
          <a:p>
            <a:pPr algn="ctr"/>
            <a:r>
              <a:rPr lang="en-US" b="1" dirty="0">
                <a:solidFill>
                  <a:srgbClr val="00B050"/>
                </a:solidFill>
              </a:rPr>
              <a:t>EVALUATION</a:t>
            </a:r>
            <a:r>
              <a:rPr lang="en-US" dirty="0">
                <a:solidFill>
                  <a:srgbClr val="00B050"/>
                </a:solidFill>
              </a:rPr>
              <a:t> </a:t>
            </a:r>
          </a:p>
        </p:txBody>
      </p:sp>
      <p:cxnSp>
        <p:nvCxnSpPr>
          <p:cNvPr id="13" name="Straight Arrow Connector 12"/>
          <p:cNvCxnSpPr/>
          <p:nvPr/>
        </p:nvCxnSpPr>
        <p:spPr>
          <a:xfrm>
            <a:off x="179512" y="1412776"/>
            <a:ext cx="0" cy="4361125"/>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rot="16200000">
            <a:off x="-1724055" y="3201552"/>
            <a:ext cx="4464498" cy="369332"/>
          </a:xfrm>
          <a:prstGeom prst="rect">
            <a:avLst/>
          </a:prstGeom>
          <a:noFill/>
        </p:spPr>
        <p:txBody>
          <a:bodyPr vert="horz" wrap="square" rtlCol="0">
            <a:spAutoFit/>
          </a:bodyPr>
          <a:lstStyle/>
          <a:p>
            <a:pPr algn="ctr"/>
            <a:r>
              <a:rPr lang="en-US" b="1" dirty="0">
                <a:solidFill>
                  <a:srgbClr val="FF0000"/>
                </a:solidFill>
              </a:rPr>
              <a:t>RISKS AND ASSUMPTIONS</a:t>
            </a:r>
            <a:r>
              <a:rPr lang="en-US" dirty="0">
                <a:solidFill>
                  <a:srgbClr val="FF0000"/>
                </a:solidFill>
              </a:rPr>
              <a:t> </a:t>
            </a:r>
          </a:p>
        </p:txBody>
      </p:sp>
      <p:sp>
        <p:nvSpPr>
          <p:cNvPr id="16" name="TextBox 15"/>
          <p:cNvSpPr txBox="1"/>
          <p:nvPr/>
        </p:nvSpPr>
        <p:spPr>
          <a:xfrm rot="5400000">
            <a:off x="7430114" y="3408672"/>
            <a:ext cx="2898124" cy="369332"/>
          </a:xfrm>
          <a:prstGeom prst="rect">
            <a:avLst/>
          </a:prstGeom>
          <a:noFill/>
        </p:spPr>
        <p:txBody>
          <a:bodyPr vert="horz" wrap="square" rtlCol="0">
            <a:spAutoFit/>
          </a:bodyPr>
          <a:lstStyle/>
          <a:p>
            <a:pPr algn="ctr"/>
            <a:r>
              <a:rPr lang="en-US" b="1" dirty="0">
                <a:solidFill>
                  <a:srgbClr val="FF0000"/>
                </a:solidFill>
              </a:rPr>
              <a:t>MEANS OF VERIFICATION</a:t>
            </a:r>
            <a:r>
              <a:rPr lang="en-US" dirty="0">
                <a:solidFill>
                  <a:srgbClr val="FF0000"/>
                </a:solidFill>
              </a:rPr>
              <a:t> </a:t>
            </a:r>
          </a:p>
        </p:txBody>
      </p:sp>
    </p:spTree>
    <p:extLst>
      <p:ext uri="{BB962C8B-B14F-4D97-AF65-F5344CB8AC3E}">
        <p14:creationId xmlns:p14="http://schemas.microsoft.com/office/powerpoint/2010/main" val="356233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IMPACT/OVERALL OBJECTIVE</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16</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75824833"/>
              </p:ext>
            </p:extLst>
          </p:nvPr>
        </p:nvGraphicFramePr>
        <p:xfrm>
          <a:off x="251520" y="908720"/>
          <a:ext cx="8640960" cy="4452548"/>
        </p:xfrm>
        <a:graphic>
          <a:graphicData uri="http://schemas.openxmlformats.org/drawingml/2006/table">
            <a:tbl>
              <a:tblPr firstRow="1" bandRow="1">
                <a:tableStyleId>{00A15C55-8517-42AA-B614-E9B94910E393}</a:tableStyleId>
              </a:tblPr>
              <a:tblGrid>
                <a:gridCol w="4392488">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12068">
                <a:tc>
                  <a:txBody>
                    <a:bodyPr/>
                    <a:lstStyle/>
                    <a:p>
                      <a:pPr algn="ctr"/>
                      <a:r>
                        <a:rPr lang="en-US" sz="2400" dirty="0"/>
                        <a:t>Strategy of Intervention</a:t>
                      </a:r>
                    </a:p>
                  </a:txBody>
                  <a:tcPr/>
                </a:tc>
                <a:tc>
                  <a:txBody>
                    <a:bodyPr/>
                    <a:lstStyle/>
                    <a:p>
                      <a:pPr algn="ctr"/>
                      <a:r>
                        <a:rPr lang="en-US" sz="2400" dirty="0"/>
                        <a:t>Key Performance Indicators</a:t>
                      </a:r>
                    </a:p>
                  </a:txBody>
                  <a:tcPr/>
                </a:tc>
                <a:extLst>
                  <a:ext uri="{0D108BD9-81ED-4DB2-BD59-A6C34878D82A}">
                    <a16:rowId xmlns:a16="http://schemas.microsoft.com/office/drawing/2014/main" val="10000"/>
                  </a:ext>
                </a:extLst>
              </a:tr>
              <a:tr h="612068">
                <a:tc>
                  <a:txBody>
                    <a:bodyPr/>
                    <a:lstStyle/>
                    <a:p>
                      <a:pPr algn="just"/>
                      <a:r>
                        <a:rPr lang="en-US" sz="2400" dirty="0"/>
                        <a:t>Improvements of a situation responding</a:t>
                      </a:r>
                      <a:r>
                        <a:rPr lang="en-US" sz="2400" baseline="0" dirty="0"/>
                        <a:t> to  needs of </a:t>
                      </a:r>
                      <a:r>
                        <a:rPr lang="en-US" sz="2400" dirty="0"/>
                        <a:t>the target population under a </a:t>
                      </a:r>
                      <a:r>
                        <a:rPr lang="en-US" sz="2400" dirty="0">
                          <a:solidFill>
                            <a:srgbClr val="FF0000"/>
                          </a:solidFill>
                        </a:rPr>
                        <a:t>long-term</a:t>
                      </a:r>
                      <a:r>
                        <a:rPr lang="en-US" sz="2400" baseline="0" dirty="0">
                          <a:solidFill>
                            <a:srgbClr val="FF0000"/>
                          </a:solidFill>
                        </a:rPr>
                        <a:t> </a:t>
                      </a:r>
                      <a:r>
                        <a:rPr lang="en-US" sz="2400" dirty="0">
                          <a:solidFill>
                            <a:srgbClr val="FF0000"/>
                          </a:solidFill>
                        </a:rPr>
                        <a:t>vision.</a:t>
                      </a:r>
                    </a:p>
                  </a:txBody>
                  <a:tcPr/>
                </a:tc>
                <a:tc>
                  <a:txBody>
                    <a:bodyPr/>
                    <a:lstStyle/>
                    <a:p>
                      <a:pPr algn="just"/>
                      <a:r>
                        <a:rPr lang="en-US" sz="2400" dirty="0"/>
                        <a:t>Indicators</a:t>
                      </a:r>
                      <a:r>
                        <a:rPr lang="en-US" sz="2400" baseline="0" dirty="0"/>
                        <a:t> </a:t>
                      </a:r>
                      <a:r>
                        <a:rPr lang="en-US" sz="2400" dirty="0"/>
                        <a:t> which can be measured or at</a:t>
                      </a:r>
                      <a:r>
                        <a:rPr lang="en-US" sz="2400" baseline="0" dirty="0"/>
                        <a:t> </a:t>
                      </a:r>
                      <a:r>
                        <a:rPr lang="en-US" sz="2400" dirty="0"/>
                        <a:t>least described precisely in terms of</a:t>
                      </a:r>
                      <a:r>
                        <a:rPr lang="en-US" sz="2400" baseline="0" dirty="0"/>
                        <a:t> </a:t>
                      </a:r>
                      <a:r>
                        <a:rPr lang="en-US" sz="2400" dirty="0"/>
                        <a:t>quantity and quality  and</a:t>
                      </a:r>
                      <a:r>
                        <a:rPr lang="en-US" sz="2400" baseline="0" dirty="0"/>
                        <a:t> </a:t>
                      </a:r>
                      <a:r>
                        <a:rPr lang="en-US" sz="2400" dirty="0"/>
                        <a:t>which show a change in situation. </a:t>
                      </a:r>
                    </a:p>
                  </a:txBody>
                  <a:tcPr/>
                </a:tc>
                <a:extLst>
                  <a:ext uri="{0D108BD9-81ED-4DB2-BD59-A6C34878D82A}">
                    <a16:rowId xmlns:a16="http://schemas.microsoft.com/office/drawing/2014/main" val="10001"/>
                  </a:ext>
                </a:extLst>
              </a:tr>
              <a:tr h="612068">
                <a:tc>
                  <a:txBody>
                    <a:bodyPr/>
                    <a:lstStyle/>
                    <a:p>
                      <a:pPr algn="just"/>
                      <a:r>
                        <a:rPr lang="en-US" sz="2400" dirty="0">
                          <a:solidFill>
                            <a:srgbClr val="00B050"/>
                          </a:solidFill>
                        </a:rPr>
                        <a:t>Example of overall</a:t>
                      </a:r>
                      <a:r>
                        <a:rPr lang="en-US" sz="2400" baseline="0" dirty="0">
                          <a:solidFill>
                            <a:srgbClr val="00B050"/>
                          </a:solidFill>
                        </a:rPr>
                        <a:t> objective </a:t>
                      </a:r>
                    </a:p>
                    <a:p>
                      <a:pPr algn="just"/>
                      <a:endParaRPr lang="en-US" sz="2400" dirty="0">
                        <a:solidFill>
                          <a:srgbClr val="00B050"/>
                        </a:solidFill>
                      </a:endParaRPr>
                    </a:p>
                    <a:p>
                      <a:pPr algn="just"/>
                      <a:r>
                        <a:rPr lang="en-US" sz="2400" dirty="0">
                          <a:solidFill>
                            <a:srgbClr val="00B050"/>
                          </a:solidFill>
                        </a:rPr>
                        <a:t>“</a:t>
                      </a:r>
                      <a:r>
                        <a:rPr lang="en-US" sz="2400" dirty="0">
                          <a:solidFill>
                            <a:srgbClr val="FF0000"/>
                          </a:solidFill>
                        </a:rPr>
                        <a:t>1 million </a:t>
                      </a:r>
                      <a:r>
                        <a:rPr lang="en-US" sz="2400" dirty="0">
                          <a:solidFill>
                            <a:srgbClr val="00B050"/>
                          </a:solidFill>
                        </a:rPr>
                        <a:t>lives saved by </a:t>
                      </a:r>
                      <a:r>
                        <a:rPr lang="en-US" sz="2400" dirty="0">
                          <a:solidFill>
                            <a:srgbClr val="FF0000"/>
                          </a:solidFill>
                        </a:rPr>
                        <a:t>2018</a:t>
                      </a:r>
                      <a:r>
                        <a:rPr lang="en-US" sz="2400" dirty="0">
                          <a:solidFill>
                            <a:srgbClr val="00B050"/>
                          </a:solidFill>
                        </a:rPr>
                        <a:t> in </a:t>
                      </a:r>
                      <a:r>
                        <a:rPr lang="en-US" sz="2400" dirty="0">
                          <a:solidFill>
                            <a:srgbClr val="FF0000"/>
                          </a:solidFill>
                        </a:rPr>
                        <a:t>22</a:t>
                      </a:r>
                      <a:r>
                        <a:rPr lang="en-US" sz="2400" dirty="0">
                          <a:solidFill>
                            <a:srgbClr val="00B050"/>
                          </a:solidFill>
                        </a:rPr>
                        <a:t> target</a:t>
                      </a:r>
                      <a:r>
                        <a:rPr lang="en-US" sz="2400" baseline="0" dirty="0">
                          <a:solidFill>
                            <a:srgbClr val="00B050"/>
                          </a:solidFill>
                        </a:rPr>
                        <a:t> governorates  of Yemen</a:t>
                      </a:r>
                      <a:r>
                        <a:rPr lang="en-US" sz="2400" dirty="0">
                          <a:solidFill>
                            <a:srgbClr val="00B050"/>
                          </a:solidFill>
                        </a:rPr>
                        <a:t>”</a:t>
                      </a:r>
                    </a:p>
                  </a:txBody>
                  <a:tcPr/>
                </a:tc>
                <a:tc>
                  <a:txBody>
                    <a:bodyPr/>
                    <a:lstStyle/>
                    <a:p>
                      <a:pPr algn="just"/>
                      <a:r>
                        <a:rPr lang="en-US" sz="2400" dirty="0">
                          <a:solidFill>
                            <a:srgbClr val="1E7FB8"/>
                          </a:solidFill>
                        </a:rPr>
                        <a:t>Example</a:t>
                      </a:r>
                      <a:r>
                        <a:rPr lang="en-US" sz="2400" baseline="0" dirty="0">
                          <a:solidFill>
                            <a:srgbClr val="1E7FB8"/>
                          </a:solidFill>
                        </a:rPr>
                        <a:t> of impact indicator</a:t>
                      </a:r>
                    </a:p>
                    <a:p>
                      <a:pPr algn="just"/>
                      <a:endParaRPr lang="en-US" sz="2400" baseline="0" dirty="0">
                        <a:solidFill>
                          <a:srgbClr val="1E7FB8"/>
                        </a:solidFill>
                      </a:endParaRPr>
                    </a:p>
                    <a:p>
                      <a:pPr algn="just"/>
                      <a:r>
                        <a:rPr lang="en-US" sz="2400" baseline="0" dirty="0">
                          <a:solidFill>
                            <a:srgbClr val="1E7FB8"/>
                          </a:solidFill>
                        </a:rPr>
                        <a:t>“% of life saved”</a:t>
                      </a:r>
                    </a:p>
                    <a:p>
                      <a:pPr algn="just"/>
                      <a:r>
                        <a:rPr lang="en-US" sz="2400" baseline="0" dirty="0">
                          <a:solidFill>
                            <a:srgbClr val="1E7FB8"/>
                          </a:solidFill>
                        </a:rPr>
                        <a:t>“% of GAM reduction in Yemen compared to pre-crisis”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2298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OUTCOMES/specific objectives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17</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077320707"/>
              </p:ext>
            </p:extLst>
          </p:nvPr>
        </p:nvGraphicFramePr>
        <p:xfrm>
          <a:off x="251520" y="908720"/>
          <a:ext cx="8640960" cy="4086788"/>
        </p:xfrm>
        <a:graphic>
          <a:graphicData uri="http://schemas.openxmlformats.org/drawingml/2006/table">
            <a:tbl>
              <a:tblPr firstRow="1" bandRow="1">
                <a:tableStyleId>{00A15C55-8517-42AA-B614-E9B94910E393}</a:tableStyleId>
              </a:tblPr>
              <a:tblGrid>
                <a:gridCol w="4392488">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12068">
                <a:tc>
                  <a:txBody>
                    <a:bodyPr/>
                    <a:lstStyle/>
                    <a:p>
                      <a:pPr algn="ctr"/>
                      <a:r>
                        <a:rPr lang="en-US" sz="2400" dirty="0"/>
                        <a:t>Strategy of Intervention</a:t>
                      </a:r>
                    </a:p>
                  </a:txBody>
                  <a:tcPr/>
                </a:tc>
                <a:tc>
                  <a:txBody>
                    <a:bodyPr/>
                    <a:lstStyle/>
                    <a:p>
                      <a:pPr algn="ctr"/>
                      <a:r>
                        <a:rPr lang="en-US" sz="2400" dirty="0"/>
                        <a:t>Key Performance Indicators</a:t>
                      </a:r>
                    </a:p>
                  </a:txBody>
                  <a:tcPr/>
                </a:tc>
                <a:extLst>
                  <a:ext uri="{0D108BD9-81ED-4DB2-BD59-A6C34878D82A}">
                    <a16:rowId xmlns:a16="http://schemas.microsoft.com/office/drawing/2014/main" val="10000"/>
                  </a:ext>
                </a:extLst>
              </a:tr>
              <a:tr h="612068">
                <a:tc>
                  <a:txBody>
                    <a:bodyPr/>
                    <a:lstStyle/>
                    <a:p>
                      <a:pPr algn="just"/>
                      <a:r>
                        <a:rPr lang="en-US" sz="2400" kern="1200" dirty="0">
                          <a:solidFill>
                            <a:schemeClr val="dk1"/>
                          </a:solidFill>
                          <a:latin typeface="+mn-lt"/>
                          <a:ea typeface="+mn-ea"/>
                          <a:cs typeface="+mn-cs"/>
                        </a:rPr>
                        <a:t>Intended situation at the end of the project</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in terms of</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gains in performance.</a:t>
                      </a:r>
                      <a:r>
                        <a:rPr lang="en-US" sz="2400" kern="1200" baseline="0" dirty="0">
                          <a:solidFill>
                            <a:schemeClr val="dk1"/>
                          </a:solidFill>
                          <a:latin typeface="+mn-lt"/>
                          <a:ea typeface="+mn-ea"/>
                          <a:cs typeface="+mn-cs"/>
                        </a:rPr>
                        <a:t> It results from </a:t>
                      </a:r>
                      <a:r>
                        <a:rPr lang="en-US" sz="2400" kern="1200" dirty="0">
                          <a:solidFill>
                            <a:schemeClr val="dk1"/>
                          </a:solidFill>
                          <a:latin typeface="+mn-lt"/>
                          <a:ea typeface="+mn-ea"/>
                          <a:cs typeface="+mn-cs"/>
                        </a:rPr>
                        <a:t>changes in </a:t>
                      </a:r>
                      <a:r>
                        <a:rPr lang="en-US" sz="2400" kern="1200" dirty="0">
                          <a:solidFill>
                            <a:srgbClr val="FF0000"/>
                          </a:solidFill>
                          <a:latin typeface="+mn-lt"/>
                          <a:ea typeface="+mn-ea"/>
                          <a:cs typeface="+mn-cs"/>
                        </a:rPr>
                        <a:t>knowledge &amp;</a:t>
                      </a:r>
                      <a:r>
                        <a:rPr lang="en-US" sz="2400" kern="1200" baseline="0" dirty="0">
                          <a:solidFill>
                            <a:srgbClr val="FF0000"/>
                          </a:solidFill>
                          <a:latin typeface="+mn-lt"/>
                          <a:ea typeface="+mn-ea"/>
                          <a:cs typeface="+mn-cs"/>
                        </a:rPr>
                        <a:t> </a:t>
                      </a:r>
                      <a:r>
                        <a:rPr lang="en-US" sz="2400" kern="1200" dirty="0">
                          <a:solidFill>
                            <a:srgbClr val="FF0000"/>
                          </a:solidFill>
                          <a:latin typeface="+mn-lt"/>
                          <a:ea typeface="+mn-ea"/>
                          <a:cs typeface="+mn-cs"/>
                        </a:rPr>
                        <a:t>behavior</a:t>
                      </a:r>
                      <a:r>
                        <a:rPr lang="en-US" sz="2400" kern="1200" dirty="0">
                          <a:solidFill>
                            <a:schemeClr val="dk1"/>
                          </a:solidFill>
                          <a:latin typeface="+mn-lt"/>
                          <a:ea typeface="+mn-ea"/>
                          <a:cs typeface="+mn-cs"/>
                        </a:rPr>
                        <a:t>.</a:t>
                      </a:r>
                    </a:p>
                  </a:txBody>
                  <a:tcPr/>
                </a:tc>
                <a:tc>
                  <a:txBody>
                    <a:bodyPr/>
                    <a:lstStyle/>
                    <a:p>
                      <a:pPr algn="just"/>
                      <a:r>
                        <a:rPr lang="en-US" sz="2400" dirty="0"/>
                        <a:t>Conditions at the end of the project</a:t>
                      </a:r>
                      <a:r>
                        <a:rPr lang="en-US" sz="2400" baseline="0" dirty="0"/>
                        <a:t> </a:t>
                      </a:r>
                      <a:r>
                        <a:rPr lang="en-US" sz="2400" dirty="0"/>
                        <a:t>indicating that the purpose was</a:t>
                      </a:r>
                      <a:r>
                        <a:rPr lang="en-US" sz="2400" baseline="0" dirty="0"/>
                        <a:t> </a:t>
                      </a:r>
                      <a:r>
                        <a:rPr lang="en-US" sz="2400" dirty="0"/>
                        <a:t>achieved.</a:t>
                      </a:r>
                    </a:p>
                  </a:txBody>
                  <a:tcPr/>
                </a:tc>
                <a:extLst>
                  <a:ext uri="{0D108BD9-81ED-4DB2-BD59-A6C34878D82A}">
                    <a16:rowId xmlns:a16="http://schemas.microsoft.com/office/drawing/2014/main" val="10001"/>
                  </a:ext>
                </a:extLst>
              </a:tr>
              <a:tr h="612068">
                <a:tc>
                  <a:txBody>
                    <a:bodyPr/>
                    <a:lstStyle/>
                    <a:p>
                      <a:pPr algn="just"/>
                      <a:r>
                        <a:rPr lang="en-US" sz="2400" dirty="0">
                          <a:solidFill>
                            <a:srgbClr val="00B050"/>
                          </a:solidFill>
                        </a:rPr>
                        <a:t>Example of specific</a:t>
                      </a:r>
                      <a:r>
                        <a:rPr lang="en-US" sz="2400" baseline="0" dirty="0">
                          <a:solidFill>
                            <a:srgbClr val="00B050"/>
                          </a:solidFill>
                        </a:rPr>
                        <a:t> objectives</a:t>
                      </a:r>
                    </a:p>
                    <a:p>
                      <a:pPr algn="just"/>
                      <a:r>
                        <a:rPr lang="en-US" sz="2400" dirty="0">
                          <a:solidFill>
                            <a:srgbClr val="00B050"/>
                          </a:solidFill>
                        </a:rPr>
                        <a:t>“Improved access to and availability of nutrition services for the Yemen population  in </a:t>
                      </a:r>
                      <a:r>
                        <a:rPr lang="en-US" sz="2400" kern="1200" dirty="0">
                          <a:solidFill>
                            <a:srgbClr val="00B050"/>
                          </a:solidFill>
                          <a:latin typeface="+mn-lt"/>
                          <a:ea typeface="+mn-ea"/>
                          <a:cs typeface="+mn-cs"/>
                        </a:rPr>
                        <a:t>X</a:t>
                      </a:r>
                      <a:r>
                        <a:rPr lang="en-US" sz="2400" dirty="0">
                          <a:solidFill>
                            <a:srgbClr val="00B050"/>
                          </a:solidFill>
                        </a:rPr>
                        <a:t> governorate“</a:t>
                      </a:r>
                    </a:p>
                  </a:txBody>
                  <a:tcPr/>
                </a:tc>
                <a:tc>
                  <a:txBody>
                    <a:bodyPr/>
                    <a:lstStyle/>
                    <a:p>
                      <a:pPr algn="just"/>
                      <a:r>
                        <a:rPr lang="en-US" sz="2400" dirty="0">
                          <a:solidFill>
                            <a:srgbClr val="1E7FB8"/>
                          </a:solidFill>
                        </a:rPr>
                        <a:t>Example</a:t>
                      </a:r>
                      <a:r>
                        <a:rPr lang="en-US" sz="2400" baseline="0" dirty="0">
                          <a:solidFill>
                            <a:srgbClr val="1E7FB8"/>
                          </a:solidFill>
                        </a:rPr>
                        <a:t> of outcome indicator</a:t>
                      </a:r>
                    </a:p>
                    <a:p>
                      <a:pPr algn="just"/>
                      <a:r>
                        <a:rPr lang="en-US" sz="2400" baseline="0" dirty="0">
                          <a:solidFill>
                            <a:srgbClr val="1E7FB8"/>
                          </a:solidFill>
                        </a:rPr>
                        <a:t>“% of population with access to quality CMAM programs”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579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OUTPUTS/EXPECTED RESULTS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18</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90628236"/>
              </p:ext>
            </p:extLst>
          </p:nvPr>
        </p:nvGraphicFramePr>
        <p:xfrm>
          <a:off x="251520" y="908720"/>
          <a:ext cx="8640960" cy="4086788"/>
        </p:xfrm>
        <a:graphic>
          <a:graphicData uri="http://schemas.openxmlformats.org/drawingml/2006/table">
            <a:tbl>
              <a:tblPr firstRow="1" bandRow="1">
                <a:tableStyleId>{00A15C55-8517-42AA-B614-E9B94910E393}</a:tableStyleId>
              </a:tblPr>
              <a:tblGrid>
                <a:gridCol w="4392488">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12068">
                <a:tc>
                  <a:txBody>
                    <a:bodyPr/>
                    <a:lstStyle/>
                    <a:p>
                      <a:pPr algn="ctr"/>
                      <a:r>
                        <a:rPr lang="en-US" sz="2400" dirty="0"/>
                        <a:t>Strategy of Intervention</a:t>
                      </a:r>
                    </a:p>
                  </a:txBody>
                  <a:tcPr/>
                </a:tc>
                <a:tc>
                  <a:txBody>
                    <a:bodyPr/>
                    <a:lstStyle/>
                    <a:p>
                      <a:pPr algn="ctr"/>
                      <a:r>
                        <a:rPr lang="en-US" sz="2400" dirty="0"/>
                        <a:t>Key Performance Indicators</a:t>
                      </a:r>
                    </a:p>
                  </a:txBody>
                  <a:tcPr/>
                </a:tc>
                <a:extLst>
                  <a:ext uri="{0D108BD9-81ED-4DB2-BD59-A6C34878D82A}">
                    <a16:rowId xmlns:a16="http://schemas.microsoft.com/office/drawing/2014/main" val="10000"/>
                  </a:ext>
                </a:extLst>
              </a:tr>
              <a:tr h="612068">
                <a:tc>
                  <a:txBody>
                    <a:bodyPr/>
                    <a:lstStyle/>
                    <a:p>
                      <a:pPr algn="just"/>
                      <a:r>
                        <a:rPr lang="en-US" sz="2400" kern="1200" dirty="0">
                          <a:solidFill>
                            <a:schemeClr val="dk1"/>
                          </a:solidFill>
                          <a:latin typeface="+mn-lt"/>
                          <a:ea typeface="+mn-ea"/>
                          <a:cs typeface="+mn-cs"/>
                        </a:rPr>
                        <a:t>Products and services produced or competences</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and capacities established directly</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as a result of project activities.</a:t>
                      </a:r>
                    </a:p>
                  </a:txBody>
                  <a:tcPr/>
                </a:tc>
                <a:tc>
                  <a:txBody>
                    <a:bodyPr/>
                    <a:lstStyle/>
                    <a:p>
                      <a:pPr algn="just"/>
                      <a:r>
                        <a:rPr lang="en-US" sz="2400" dirty="0"/>
                        <a:t>Measures of the quantity and quality of</a:t>
                      </a:r>
                      <a:r>
                        <a:rPr lang="en-US" sz="2400" baseline="0" dirty="0"/>
                        <a:t> </a:t>
                      </a:r>
                      <a:r>
                        <a:rPr lang="en-US" sz="2400" dirty="0"/>
                        <a:t>outputs.</a:t>
                      </a:r>
                    </a:p>
                    <a:p>
                      <a:pPr algn="just"/>
                      <a:endParaRPr lang="en-US" sz="2400" dirty="0"/>
                    </a:p>
                  </a:txBody>
                  <a:tcPr/>
                </a:tc>
                <a:extLst>
                  <a:ext uri="{0D108BD9-81ED-4DB2-BD59-A6C34878D82A}">
                    <a16:rowId xmlns:a16="http://schemas.microsoft.com/office/drawing/2014/main" val="10001"/>
                  </a:ext>
                </a:extLst>
              </a:tr>
              <a:tr h="612068">
                <a:tc>
                  <a:txBody>
                    <a:bodyPr/>
                    <a:lstStyle/>
                    <a:p>
                      <a:pPr algn="just"/>
                      <a:r>
                        <a:rPr lang="en-US" sz="2400" dirty="0">
                          <a:solidFill>
                            <a:srgbClr val="00B050"/>
                          </a:solidFill>
                        </a:rPr>
                        <a:t>Example of expected results </a:t>
                      </a:r>
                    </a:p>
                    <a:p>
                      <a:pPr algn="just"/>
                      <a:r>
                        <a:rPr lang="en-US" sz="2400" baseline="0" dirty="0">
                          <a:solidFill>
                            <a:srgbClr val="00B050"/>
                          </a:solidFill>
                        </a:rPr>
                        <a:t>“</a:t>
                      </a:r>
                      <a:r>
                        <a:rPr lang="en-US" sz="2400" kern="1200" dirty="0">
                          <a:solidFill>
                            <a:srgbClr val="00B050"/>
                          </a:solidFill>
                          <a:latin typeface="+mn-lt"/>
                          <a:ea typeface="+mn-ea"/>
                          <a:cs typeface="+mn-cs"/>
                        </a:rPr>
                        <a:t>Improved understanding of IYCF and hygiene practices by</a:t>
                      </a:r>
                      <a:r>
                        <a:rPr lang="en-US" sz="2400" kern="1200" baseline="0" dirty="0">
                          <a:solidFill>
                            <a:srgbClr val="00B050"/>
                          </a:solidFill>
                          <a:latin typeface="+mn-lt"/>
                          <a:ea typeface="+mn-ea"/>
                          <a:cs typeface="+mn-cs"/>
                        </a:rPr>
                        <a:t> caregivers of children 0-23 months</a:t>
                      </a:r>
                      <a:r>
                        <a:rPr lang="en-US" sz="2400" baseline="0" dirty="0">
                          <a:solidFill>
                            <a:srgbClr val="00B050"/>
                          </a:solidFill>
                        </a:rPr>
                        <a:t>”</a:t>
                      </a:r>
                    </a:p>
                  </a:txBody>
                  <a:tcPr/>
                </a:tc>
                <a:tc>
                  <a:txBody>
                    <a:bodyPr/>
                    <a:lstStyle/>
                    <a:p>
                      <a:pPr algn="just"/>
                      <a:r>
                        <a:rPr lang="en-US" sz="2400" dirty="0">
                          <a:solidFill>
                            <a:srgbClr val="1E7FB8"/>
                          </a:solidFill>
                        </a:rPr>
                        <a:t>Example</a:t>
                      </a:r>
                      <a:r>
                        <a:rPr lang="en-US" sz="2400" baseline="0" dirty="0">
                          <a:solidFill>
                            <a:srgbClr val="1E7FB8"/>
                          </a:solidFill>
                        </a:rPr>
                        <a:t> of output indicator</a:t>
                      </a:r>
                    </a:p>
                    <a:p>
                      <a:pPr algn="just"/>
                      <a:r>
                        <a:rPr lang="en-US" sz="2400" baseline="0" dirty="0">
                          <a:solidFill>
                            <a:srgbClr val="1E7FB8"/>
                          </a:solidFill>
                        </a:rPr>
                        <a:t>“# of PLW and caregivers of </a:t>
                      </a:r>
                      <a:r>
                        <a:rPr lang="en-US" sz="2400" baseline="0">
                          <a:solidFill>
                            <a:srgbClr val="1E7FB8"/>
                          </a:solidFill>
                        </a:rPr>
                        <a:t>children 0-23 </a:t>
                      </a:r>
                      <a:r>
                        <a:rPr lang="en-US" sz="2400" baseline="0" dirty="0">
                          <a:solidFill>
                            <a:srgbClr val="1E7FB8"/>
                          </a:solidFill>
                        </a:rPr>
                        <a:t>months received health education”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717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ACTIVITIES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19</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2463683"/>
              </p:ext>
            </p:extLst>
          </p:nvPr>
        </p:nvGraphicFramePr>
        <p:xfrm>
          <a:off x="251520" y="908720"/>
          <a:ext cx="8640960" cy="4086788"/>
        </p:xfrm>
        <a:graphic>
          <a:graphicData uri="http://schemas.openxmlformats.org/drawingml/2006/table">
            <a:tbl>
              <a:tblPr firstRow="1" bandRow="1">
                <a:tableStyleId>{00A15C55-8517-42AA-B614-E9B94910E393}</a:tableStyleId>
              </a:tblPr>
              <a:tblGrid>
                <a:gridCol w="4392488">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12068">
                <a:tc>
                  <a:txBody>
                    <a:bodyPr/>
                    <a:lstStyle/>
                    <a:p>
                      <a:pPr algn="ctr"/>
                      <a:r>
                        <a:rPr lang="en-US" sz="2400" dirty="0"/>
                        <a:t>Strategy of Intervention</a:t>
                      </a:r>
                    </a:p>
                  </a:txBody>
                  <a:tcPr/>
                </a:tc>
                <a:tc>
                  <a:txBody>
                    <a:bodyPr/>
                    <a:lstStyle/>
                    <a:p>
                      <a:pPr algn="ctr"/>
                      <a:r>
                        <a:rPr lang="en-US" sz="2400" dirty="0"/>
                        <a:t>Key Performance Indicators</a:t>
                      </a:r>
                    </a:p>
                  </a:txBody>
                  <a:tcPr/>
                </a:tc>
                <a:extLst>
                  <a:ext uri="{0D108BD9-81ED-4DB2-BD59-A6C34878D82A}">
                    <a16:rowId xmlns:a16="http://schemas.microsoft.com/office/drawing/2014/main" val="10000"/>
                  </a:ext>
                </a:extLst>
              </a:tr>
              <a:tr h="612068">
                <a:tc>
                  <a:txBody>
                    <a:bodyPr/>
                    <a:lstStyle/>
                    <a:p>
                      <a:pPr algn="just"/>
                      <a:r>
                        <a:rPr lang="en-US" sz="2400" kern="1200" dirty="0">
                          <a:solidFill>
                            <a:schemeClr val="dk1"/>
                          </a:solidFill>
                          <a:latin typeface="+mn-lt"/>
                          <a:ea typeface="+mn-ea"/>
                          <a:cs typeface="+mn-cs"/>
                        </a:rPr>
                        <a:t>Specific tasks performed using resources</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and methods in order to achieve the intended</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outputs.</a:t>
                      </a:r>
                    </a:p>
                  </a:txBody>
                  <a:tcPr/>
                </a:tc>
                <a:tc>
                  <a:txBody>
                    <a:bodyPr/>
                    <a:lstStyle/>
                    <a:p>
                      <a:pPr algn="just"/>
                      <a:r>
                        <a:rPr lang="en-US" sz="2400" dirty="0"/>
                        <a:t> Resources</a:t>
                      </a:r>
                      <a:r>
                        <a:rPr lang="en-US" sz="2400" baseline="0" dirty="0"/>
                        <a:t> </a:t>
                      </a:r>
                      <a:r>
                        <a:rPr lang="en-US" sz="2400" dirty="0"/>
                        <a:t>required</a:t>
                      </a:r>
                      <a:r>
                        <a:rPr lang="en-US" sz="2400" baseline="0" dirty="0"/>
                        <a:t> </a:t>
                      </a:r>
                      <a:r>
                        <a:rPr lang="en-US" sz="2400" dirty="0"/>
                        <a:t> to perform the planned activities</a:t>
                      </a:r>
                      <a:r>
                        <a:rPr lang="en-US" sz="2400" baseline="0" dirty="0"/>
                        <a:t> </a:t>
                      </a:r>
                      <a:r>
                        <a:rPr lang="en-US" sz="2400" dirty="0"/>
                        <a:t>and manage the project. </a:t>
                      </a:r>
                    </a:p>
                  </a:txBody>
                  <a:tcPr/>
                </a:tc>
                <a:extLst>
                  <a:ext uri="{0D108BD9-81ED-4DB2-BD59-A6C34878D82A}">
                    <a16:rowId xmlns:a16="http://schemas.microsoft.com/office/drawing/2014/main" val="10001"/>
                  </a:ext>
                </a:extLst>
              </a:tr>
              <a:tr h="612068">
                <a:tc>
                  <a:txBody>
                    <a:bodyPr/>
                    <a:lstStyle/>
                    <a:p>
                      <a:pPr algn="just"/>
                      <a:r>
                        <a:rPr lang="en-US" sz="2400" dirty="0">
                          <a:solidFill>
                            <a:srgbClr val="00B050"/>
                          </a:solidFill>
                        </a:rPr>
                        <a:t>Example of activities </a:t>
                      </a:r>
                    </a:p>
                    <a:p>
                      <a:pPr algn="just"/>
                      <a:r>
                        <a:rPr lang="en-US" sz="2400" baseline="0" dirty="0">
                          <a:solidFill>
                            <a:srgbClr val="00B050"/>
                          </a:solidFill>
                        </a:rPr>
                        <a:t>“Train XX healthcare workers on CMAM”</a:t>
                      </a:r>
                    </a:p>
                    <a:p>
                      <a:pPr algn="just"/>
                      <a:endParaRPr lang="en-US" sz="2400" baseline="0" dirty="0">
                        <a:solidFill>
                          <a:srgbClr val="00B050"/>
                        </a:solidFill>
                      </a:endParaRPr>
                    </a:p>
                    <a:p>
                      <a:pPr algn="just"/>
                      <a:r>
                        <a:rPr lang="en-US" sz="2400" baseline="0" dirty="0">
                          <a:solidFill>
                            <a:srgbClr val="00B050"/>
                          </a:solidFill>
                        </a:rPr>
                        <a:t>“Conduct SMART assessment in X governorate”</a:t>
                      </a:r>
                    </a:p>
                  </a:txBody>
                  <a:tcPr/>
                </a:tc>
                <a:tc>
                  <a:txBody>
                    <a:bodyPr/>
                    <a:lstStyle/>
                    <a:p>
                      <a:pPr algn="just"/>
                      <a:r>
                        <a:rPr lang="en-US" sz="2400" dirty="0">
                          <a:solidFill>
                            <a:srgbClr val="1E7FB8"/>
                          </a:solidFill>
                        </a:rPr>
                        <a:t>Example</a:t>
                      </a:r>
                      <a:r>
                        <a:rPr lang="en-US" sz="2400" baseline="0" dirty="0">
                          <a:solidFill>
                            <a:srgbClr val="1E7FB8"/>
                          </a:solidFill>
                        </a:rPr>
                        <a:t> of process indicator</a:t>
                      </a:r>
                    </a:p>
                    <a:p>
                      <a:pPr algn="just"/>
                      <a:r>
                        <a:rPr lang="en-US" sz="2400" baseline="0" dirty="0">
                          <a:solidFill>
                            <a:srgbClr val="1E7FB8"/>
                          </a:solidFill>
                        </a:rPr>
                        <a:t>“# of IYCF corners established”</a:t>
                      </a:r>
                    </a:p>
                    <a:p>
                      <a:pPr algn="just"/>
                      <a:endParaRPr lang="en-US" sz="2400" baseline="0" dirty="0">
                        <a:solidFill>
                          <a:srgbClr val="1E7FB8"/>
                        </a:solidFill>
                      </a:endParaRPr>
                    </a:p>
                    <a:p>
                      <a:pPr algn="just"/>
                      <a:endParaRPr lang="en-US" sz="2400" baseline="0" dirty="0">
                        <a:solidFill>
                          <a:srgbClr val="1E7FB8"/>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aseline="0" dirty="0">
                          <a:solidFill>
                            <a:srgbClr val="1E7FB8"/>
                          </a:solidFill>
                        </a:rPr>
                        <a:t>“# of SMART surveys conducted”</a:t>
                      </a:r>
                    </a:p>
                    <a:p>
                      <a:pPr algn="just"/>
                      <a:endParaRPr lang="en-US" sz="2400" baseline="0" dirty="0">
                        <a:solidFill>
                          <a:srgbClr val="1E7FB8"/>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693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00200"/>
            <a:ext cx="8229600" cy="4756149"/>
          </a:xfrm>
        </p:spPr>
        <p:txBody>
          <a:bodyPr>
            <a:normAutofit fontScale="85000" lnSpcReduction="20000"/>
          </a:bodyPr>
          <a:lstStyle/>
          <a:p>
            <a:r>
              <a:rPr lang="en-US" dirty="0"/>
              <a:t>09.00 - 09.15	Introduction and welcome</a:t>
            </a:r>
          </a:p>
          <a:p>
            <a:r>
              <a:rPr lang="en-US" dirty="0"/>
              <a:t>09.15 - 12.30	Session on the proposal writing </a:t>
            </a:r>
          </a:p>
          <a:p>
            <a:r>
              <a:rPr lang="en-US" dirty="0"/>
              <a:t>12.30 - 12.45	Briefing on the “Humanitarian 				Response Plan tips for nutrition 	</a:t>
            </a:r>
            <a:r>
              <a:rPr lang="en-US"/>
              <a:t>		</a:t>
            </a:r>
            <a:r>
              <a:rPr lang="en-US" dirty="0"/>
              <a:t>	interventions”</a:t>
            </a:r>
          </a:p>
          <a:p>
            <a:r>
              <a:rPr lang="en-US" dirty="0"/>
              <a:t>12.45 - 13.00	Briefing on the Humanitarian 				Indicators Registry: Nutrition 				Indicators</a:t>
            </a:r>
          </a:p>
          <a:p>
            <a:r>
              <a:rPr lang="en-US" dirty="0"/>
              <a:t>13.00 - 14.00	Lunch and prayer break</a:t>
            </a:r>
          </a:p>
          <a:p>
            <a:r>
              <a:rPr lang="en-US" dirty="0"/>
              <a:t>14.00 - 15.00	Session on the PCAs</a:t>
            </a:r>
          </a:p>
          <a:p>
            <a:r>
              <a:rPr lang="en-US" dirty="0"/>
              <a:t>15.00 - 16.00	Session on the FLAs</a:t>
            </a:r>
          </a:p>
          <a:p>
            <a:pPr marL="0" indent="0">
              <a:buNone/>
            </a:pPr>
            <a:r>
              <a:rPr lang="en-US" dirty="0"/>
              <a:t>Note: coffee breaks will be included when time allows</a:t>
            </a:r>
          </a:p>
          <a:p>
            <a:endParaRPr lang="en-US" dirty="0"/>
          </a:p>
        </p:txBody>
      </p:sp>
      <p:sp>
        <p:nvSpPr>
          <p:cNvPr id="4" name="Date Placeholder 3"/>
          <p:cNvSpPr>
            <a:spLocks noGrp="1"/>
          </p:cNvSpPr>
          <p:nvPr>
            <p:ph type="dt" sz="half" idx="10"/>
          </p:nvPr>
        </p:nvSpPr>
        <p:spPr/>
        <p:txBody>
          <a:bodyPr/>
          <a:lstStyle/>
          <a:p>
            <a:fld id="{A975AE48-CDB8-4AF3-A3A0-335257A7F0FD}" type="datetime1">
              <a:rPr lang="en-US" smtClean="0">
                <a:solidFill>
                  <a:prstClr val="black">
                    <a:tint val="75000"/>
                  </a:prstClr>
                </a:solidFill>
              </a:rPr>
              <a:t>3/8/2019</a:t>
            </a:fld>
            <a:endParaRPr lang="en-US" dirty="0">
              <a:solidFill>
                <a:prstClr val="black">
                  <a:tint val="75000"/>
                </a:prstClr>
              </a:solidFill>
            </a:endParaRPr>
          </a:p>
        </p:txBody>
      </p:sp>
    </p:spTree>
    <p:extLst>
      <p:ext uri="{BB962C8B-B14F-4D97-AF65-F5344CB8AC3E}">
        <p14:creationId xmlns:p14="http://schemas.microsoft.com/office/powerpoint/2010/main" val="100734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 FEW HINTS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20</a:t>
            </a:fld>
            <a:endParaRPr lang="en-GB" dirty="0"/>
          </a:p>
        </p:txBody>
      </p:sp>
      <p:graphicFrame>
        <p:nvGraphicFramePr>
          <p:cNvPr id="7" name="Table 6"/>
          <p:cNvGraphicFramePr>
            <a:graphicFrameLocks noGrp="1"/>
          </p:cNvGraphicFramePr>
          <p:nvPr>
            <p:extLst/>
          </p:nvPr>
        </p:nvGraphicFramePr>
        <p:xfrm>
          <a:off x="251520" y="908720"/>
          <a:ext cx="8640960" cy="3995348"/>
        </p:xfrm>
        <a:graphic>
          <a:graphicData uri="http://schemas.openxmlformats.org/drawingml/2006/table">
            <a:tbl>
              <a:tblPr firstRow="1" bandRow="1">
                <a:tableStyleId>{00A15C55-8517-42AA-B614-E9B94910E393}</a:tableStyleId>
              </a:tblPr>
              <a:tblGrid>
                <a:gridCol w="3024336">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12068">
                <a:tc>
                  <a:txBody>
                    <a:bodyPr/>
                    <a:lstStyle/>
                    <a:p>
                      <a:pPr algn="ctr"/>
                      <a:r>
                        <a:rPr lang="en-US" sz="2400" dirty="0"/>
                        <a:t>Level of the log-frame</a:t>
                      </a:r>
                    </a:p>
                  </a:txBody>
                  <a:tcPr/>
                </a:tc>
                <a:tc>
                  <a:txBody>
                    <a:bodyPr/>
                    <a:lstStyle/>
                    <a:p>
                      <a:pPr algn="ctr"/>
                      <a:r>
                        <a:rPr lang="en-US" sz="2400" dirty="0"/>
                        <a:t>Hint</a:t>
                      </a:r>
                    </a:p>
                  </a:txBody>
                  <a:tcPr/>
                </a:tc>
                <a:extLst>
                  <a:ext uri="{0D108BD9-81ED-4DB2-BD59-A6C34878D82A}">
                    <a16:rowId xmlns:a16="http://schemas.microsoft.com/office/drawing/2014/main" val="10000"/>
                  </a:ext>
                </a:extLst>
              </a:tr>
              <a:tr h="612068">
                <a:tc>
                  <a:txBody>
                    <a:bodyPr/>
                    <a:lstStyle/>
                    <a:p>
                      <a:pPr algn="just"/>
                      <a:r>
                        <a:rPr lang="en-US" sz="2400" kern="1200" dirty="0">
                          <a:solidFill>
                            <a:schemeClr val="tx1"/>
                          </a:solidFill>
                          <a:latin typeface="+mn-lt"/>
                          <a:ea typeface="+mn-ea"/>
                          <a:cs typeface="+mn-cs"/>
                        </a:rPr>
                        <a:t>IMPACT</a:t>
                      </a:r>
                    </a:p>
                  </a:txBody>
                  <a:tcPr/>
                </a:tc>
                <a:tc>
                  <a:txBody>
                    <a:bodyPr/>
                    <a:lstStyle/>
                    <a:p>
                      <a:pPr algn="just"/>
                      <a:r>
                        <a:rPr lang="en-US" sz="2400" dirty="0"/>
                        <a:t>The achievement of the development objective</a:t>
                      </a:r>
                      <a:r>
                        <a:rPr lang="en-US" sz="2400" baseline="0" dirty="0"/>
                        <a:t> </a:t>
                      </a:r>
                      <a:r>
                        <a:rPr lang="en-US" sz="2400" dirty="0"/>
                        <a:t>lies outside the direct reach of the project</a:t>
                      </a:r>
                      <a:r>
                        <a:rPr lang="en-US" sz="2400" baseline="0" dirty="0"/>
                        <a:t> </a:t>
                      </a:r>
                      <a:r>
                        <a:rPr lang="en-US" sz="2400" dirty="0"/>
                        <a:t>and depends on the assumptions formulated</a:t>
                      </a:r>
                      <a:r>
                        <a:rPr lang="en-US" sz="2400" baseline="0" dirty="0"/>
                        <a:t> </a:t>
                      </a:r>
                      <a:r>
                        <a:rPr lang="en-US" sz="2400" dirty="0"/>
                        <a:t>at outcome level. However, outcomes should</a:t>
                      </a:r>
                      <a:r>
                        <a:rPr lang="en-US" sz="2400" baseline="0" dirty="0"/>
                        <a:t> </a:t>
                      </a:r>
                      <a:r>
                        <a:rPr lang="en-US" sz="2400" dirty="0"/>
                        <a:t>represent a relevant contribution to it.</a:t>
                      </a:r>
                    </a:p>
                    <a:p>
                      <a:pPr algn="just"/>
                      <a:endParaRPr lang="en-US" sz="2400" dirty="0"/>
                    </a:p>
                    <a:p>
                      <a:pPr algn="just"/>
                      <a:r>
                        <a:rPr lang="en-US" sz="2400" dirty="0">
                          <a:solidFill>
                            <a:srgbClr val="00B050"/>
                          </a:solidFill>
                        </a:rPr>
                        <a:t>Impact Indicators are essentially used</a:t>
                      </a:r>
                    </a:p>
                    <a:p>
                      <a:pPr algn="just"/>
                      <a:r>
                        <a:rPr lang="en-US" sz="2400" dirty="0">
                          <a:solidFill>
                            <a:srgbClr val="00B050"/>
                          </a:solidFill>
                        </a:rPr>
                        <a:t>during evaluations.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9233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 FEW HINTS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21</a:t>
            </a:fld>
            <a:endParaRPr lang="en-GB" dirty="0"/>
          </a:p>
        </p:txBody>
      </p:sp>
      <p:graphicFrame>
        <p:nvGraphicFramePr>
          <p:cNvPr id="7" name="Table 6"/>
          <p:cNvGraphicFramePr>
            <a:graphicFrameLocks noGrp="1"/>
          </p:cNvGraphicFramePr>
          <p:nvPr>
            <p:extLst/>
          </p:nvPr>
        </p:nvGraphicFramePr>
        <p:xfrm>
          <a:off x="251520" y="908720"/>
          <a:ext cx="8640960" cy="4726868"/>
        </p:xfrm>
        <a:graphic>
          <a:graphicData uri="http://schemas.openxmlformats.org/drawingml/2006/table">
            <a:tbl>
              <a:tblPr firstRow="1" bandRow="1">
                <a:tableStyleId>{00A15C55-8517-42AA-B614-E9B94910E393}</a:tableStyleId>
              </a:tblPr>
              <a:tblGrid>
                <a:gridCol w="3024336">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12068">
                <a:tc>
                  <a:txBody>
                    <a:bodyPr/>
                    <a:lstStyle/>
                    <a:p>
                      <a:pPr algn="ctr"/>
                      <a:r>
                        <a:rPr lang="en-US" sz="2400" dirty="0"/>
                        <a:t>Level of the log-frame</a:t>
                      </a:r>
                    </a:p>
                  </a:txBody>
                  <a:tcPr/>
                </a:tc>
                <a:tc>
                  <a:txBody>
                    <a:bodyPr/>
                    <a:lstStyle/>
                    <a:p>
                      <a:pPr algn="ctr"/>
                      <a:r>
                        <a:rPr lang="en-US" sz="2400" dirty="0"/>
                        <a:t>Hint</a:t>
                      </a:r>
                    </a:p>
                  </a:txBody>
                  <a:tcPr/>
                </a:tc>
                <a:extLst>
                  <a:ext uri="{0D108BD9-81ED-4DB2-BD59-A6C34878D82A}">
                    <a16:rowId xmlns:a16="http://schemas.microsoft.com/office/drawing/2014/main" val="10000"/>
                  </a:ext>
                </a:extLst>
              </a:tr>
              <a:tr h="612068">
                <a:tc>
                  <a:txBody>
                    <a:bodyPr/>
                    <a:lstStyle/>
                    <a:p>
                      <a:pPr algn="just"/>
                      <a:r>
                        <a:rPr lang="en-US" sz="2400" dirty="0">
                          <a:solidFill>
                            <a:schemeClr val="tx1"/>
                          </a:solidFill>
                        </a:rPr>
                        <a:t>OUTCOME</a:t>
                      </a:r>
                      <a:r>
                        <a:rPr lang="en-US" sz="2400" baseline="0" dirty="0">
                          <a:solidFill>
                            <a:schemeClr val="tx1"/>
                          </a:solidFill>
                        </a:rPr>
                        <a:t> </a:t>
                      </a:r>
                    </a:p>
                  </a:txBody>
                  <a:tcPr/>
                </a:tc>
                <a:tc>
                  <a:txBody>
                    <a:bodyPr/>
                    <a:lstStyle/>
                    <a:p>
                      <a:pPr algn="just"/>
                      <a:r>
                        <a:rPr lang="en-US" sz="2400" baseline="0" dirty="0">
                          <a:solidFill>
                            <a:schemeClr val="tx1"/>
                          </a:solidFill>
                        </a:rPr>
                        <a:t>The attainment of outcome is primarily dependent on the project outputs, but depends also on factors beyond the project's control.</a:t>
                      </a:r>
                    </a:p>
                    <a:p>
                      <a:pPr algn="just"/>
                      <a:endParaRPr lang="en-US" sz="2400" baseline="0" dirty="0">
                        <a:solidFill>
                          <a:schemeClr val="tx1"/>
                        </a:solidFill>
                      </a:endParaRPr>
                    </a:p>
                    <a:p>
                      <a:pPr algn="just"/>
                      <a:r>
                        <a:rPr lang="en-US" sz="2400" baseline="0" dirty="0">
                          <a:solidFill>
                            <a:schemeClr val="tx1"/>
                          </a:solidFill>
                        </a:rPr>
                        <a:t>Where projects or </a:t>
                      </a:r>
                      <a:r>
                        <a:rPr lang="en-US" sz="2400" baseline="0" dirty="0" err="1">
                          <a:solidFill>
                            <a:schemeClr val="tx1"/>
                          </a:solidFill>
                        </a:rPr>
                        <a:t>programmes</a:t>
                      </a:r>
                      <a:r>
                        <a:rPr lang="en-US" sz="2400" baseline="0" dirty="0">
                          <a:solidFill>
                            <a:schemeClr val="tx1"/>
                          </a:solidFill>
                        </a:rPr>
                        <a:t> have several components, formulate one outcome statement for each component.</a:t>
                      </a:r>
                    </a:p>
                    <a:p>
                      <a:pPr algn="just"/>
                      <a:endParaRPr lang="en-US" sz="2400" baseline="0" dirty="0">
                        <a:solidFill>
                          <a:schemeClr val="tx1"/>
                        </a:solidFill>
                      </a:endParaRPr>
                    </a:p>
                    <a:p>
                      <a:pPr algn="just"/>
                      <a:r>
                        <a:rPr lang="en-US" sz="2400" baseline="0" dirty="0">
                          <a:solidFill>
                            <a:srgbClr val="00B050"/>
                          </a:solidFill>
                        </a:rPr>
                        <a:t>Outcome indicators are commonly</a:t>
                      </a:r>
                    </a:p>
                    <a:p>
                      <a:pPr algn="just"/>
                      <a:r>
                        <a:rPr lang="en-US" sz="2400" baseline="0" dirty="0">
                          <a:solidFill>
                            <a:srgbClr val="00B050"/>
                          </a:solidFill>
                        </a:rPr>
                        <a:t>used for project reviews and evaluations.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186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 FEW HINTS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22</a:t>
            </a:fld>
            <a:endParaRPr lang="en-GB" dirty="0"/>
          </a:p>
        </p:txBody>
      </p:sp>
      <p:graphicFrame>
        <p:nvGraphicFramePr>
          <p:cNvPr id="7" name="Table 6"/>
          <p:cNvGraphicFramePr>
            <a:graphicFrameLocks noGrp="1"/>
          </p:cNvGraphicFramePr>
          <p:nvPr>
            <p:extLst/>
          </p:nvPr>
        </p:nvGraphicFramePr>
        <p:xfrm>
          <a:off x="251520" y="908720"/>
          <a:ext cx="8640960" cy="3629588"/>
        </p:xfrm>
        <a:graphic>
          <a:graphicData uri="http://schemas.openxmlformats.org/drawingml/2006/table">
            <a:tbl>
              <a:tblPr firstRow="1" bandRow="1">
                <a:tableStyleId>{00A15C55-8517-42AA-B614-E9B94910E393}</a:tableStyleId>
              </a:tblPr>
              <a:tblGrid>
                <a:gridCol w="3024336">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12068">
                <a:tc>
                  <a:txBody>
                    <a:bodyPr/>
                    <a:lstStyle/>
                    <a:p>
                      <a:pPr algn="ctr"/>
                      <a:r>
                        <a:rPr lang="en-US" sz="2400" dirty="0"/>
                        <a:t>Level of the log-frame</a:t>
                      </a:r>
                    </a:p>
                  </a:txBody>
                  <a:tcPr/>
                </a:tc>
                <a:tc>
                  <a:txBody>
                    <a:bodyPr/>
                    <a:lstStyle/>
                    <a:p>
                      <a:pPr algn="ctr"/>
                      <a:r>
                        <a:rPr lang="en-US" sz="2400" dirty="0"/>
                        <a:t>Hint</a:t>
                      </a:r>
                    </a:p>
                  </a:txBody>
                  <a:tcPr/>
                </a:tc>
                <a:extLst>
                  <a:ext uri="{0D108BD9-81ED-4DB2-BD59-A6C34878D82A}">
                    <a16:rowId xmlns:a16="http://schemas.microsoft.com/office/drawing/2014/main" val="10000"/>
                  </a:ext>
                </a:extLst>
              </a:tr>
              <a:tr h="612068">
                <a:tc>
                  <a:txBody>
                    <a:bodyPr/>
                    <a:lstStyle/>
                    <a:p>
                      <a:pPr algn="just"/>
                      <a:r>
                        <a:rPr lang="en-US" sz="2400" baseline="0" dirty="0">
                          <a:solidFill>
                            <a:schemeClr val="tx1"/>
                          </a:solidFill>
                        </a:rPr>
                        <a:t>OUTPUT </a:t>
                      </a:r>
                    </a:p>
                  </a:txBody>
                  <a:tcPr/>
                </a:tc>
                <a:tc>
                  <a:txBody>
                    <a:bodyPr/>
                    <a:lstStyle/>
                    <a:p>
                      <a:pPr algn="just"/>
                      <a:r>
                        <a:rPr lang="en-US" sz="2400" baseline="0" dirty="0">
                          <a:solidFill>
                            <a:schemeClr val="tx1"/>
                          </a:solidFill>
                        </a:rPr>
                        <a:t>Outputs are under the control/ responsibility of  the project management.</a:t>
                      </a:r>
                    </a:p>
                    <a:p>
                      <a:pPr algn="just"/>
                      <a:endParaRPr lang="en-US" sz="2400" baseline="0" dirty="0">
                        <a:solidFill>
                          <a:schemeClr val="tx1"/>
                        </a:solidFill>
                      </a:endParaRPr>
                    </a:p>
                    <a:p>
                      <a:pPr algn="just"/>
                      <a:r>
                        <a:rPr lang="en-US" sz="2400" baseline="0" dirty="0">
                          <a:solidFill>
                            <a:schemeClr val="tx1"/>
                          </a:solidFill>
                        </a:rPr>
                        <a:t>One output for each corresponding project component is recommended.</a:t>
                      </a:r>
                    </a:p>
                    <a:p>
                      <a:pPr algn="just"/>
                      <a:endParaRPr lang="en-US" sz="2400" baseline="0" dirty="0">
                        <a:solidFill>
                          <a:schemeClr val="tx1"/>
                        </a:solidFill>
                      </a:endParaRPr>
                    </a:p>
                    <a:p>
                      <a:pPr algn="just"/>
                      <a:r>
                        <a:rPr lang="en-US" sz="2400" baseline="0" dirty="0">
                          <a:solidFill>
                            <a:srgbClr val="00B050"/>
                          </a:solidFill>
                        </a:rPr>
                        <a:t>Output indicators are predominantly</a:t>
                      </a:r>
                    </a:p>
                    <a:p>
                      <a:pPr algn="just"/>
                      <a:r>
                        <a:rPr lang="en-US" sz="2400" baseline="0" dirty="0">
                          <a:solidFill>
                            <a:srgbClr val="00B050"/>
                          </a:solidFill>
                        </a:rPr>
                        <a:t>used during monitoring and review.</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586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 FEW HINTS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23</a:t>
            </a:fld>
            <a:endParaRPr lang="en-GB" dirty="0"/>
          </a:p>
        </p:txBody>
      </p:sp>
      <p:graphicFrame>
        <p:nvGraphicFramePr>
          <p:cNvPr id="7" name="Table 6"/>
          <p:cNvGraphicFramePr>
            <a:graphicFrameLocks noGrp="1"/>
          </p:cNvGraphicFramePr>
          <p:nvPr>
            <p:extLst/>
          </p:nvPr>
        </p:nvGraphicFramePr>
        <p:xfrm>
          <a:off x="251520" y="908720"/>
          <a:ext cx="8640960" cy="4361108"/>
        </p:xfrm>
        <a:graphic>
          <a:graphicData uri="http://schemas.openxmlformats.org/drawingml/2006/table">
            <a:tbl>
              <a:tblPr firstRow="1" bandRow="1">
                <a:tableStyleId>{00A15C55-8517-42AA-B614-E9B94910E393}</a:tableStyleId>
              </a:tblPr>
              <a:tblGrid>
                <a:gridCol w="3024336">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12068">
                <a:tc>
                  <a:txBody>
                    <a:bodyPr/>
                    <a:lstStyle/>
                    <a:p>
                      <a:pPr algn="ctr"/>
                      <a:r>
                        <a:rPr lang="en-US" sz="2400" dirty="0"/>
                        <a:t>Level of the log-frame</a:t>
                      </a:r>
                    </a:p>
                  </a:txBody>
                  <a:tcPr/>
                </a:tc>
                <a:tc>
                  <a:txBody>
                    <a:bodyPr/>
                    <a:lstStyle/>
                    <a:p>
                      <a:pPr algn="ctr"/>
                      <a:r>
                        <a:rPr lang="en-US" sz="2400" dirty="0"/>
                        <a:t>Hint</a:t>
                      </a:r>
                    </a:p>
                  </a:txBody>
                  <a:tcPr/>
                </a:tc>
                <a:extLst>
                  <a:ext uri="{0D108BD9-81ED-4DB2-BD59-A6C34878D82A}">
                    <a16:rowId xmlns:a16="http://schemas.microsoft.com/office/drawing/2014/main" val="10000"/>
                  </a:ext>
                </a:extLst>
              </a:tr>
              <a:tr h="612068">
                <a:tc>
                  <a:txBody>
                    <a:bodyPr/>
                    <a:lstStyle/>
                    <a:p>
                      <a:pPr algn="just"/>
                      <a:r>
                        <a:rPr lang="en-US" sz="2400" baseline="0" dirty="0">
                          <a:solidFill>
                            <a:schemeClr val="tx1"/>
                          </a:solidFill>
                        </a:rPr>
                        <a:t>ACTIVITIES </a:t>
                      </a:r>
                    </a:p>
                  </a:txBody>
                  <a:tcPr/>
                </a:tc>
                <a:tc>
                  <a:txBody>
                    <a:bodyPr/>
                    <a:lstStyle/>
                    <a:p>
                      <a:pPr algn="just"/>
                      <a:r>
                        <a:rPr lang="en-US" sz="2400" baseline="0" dirty="0">
                          <a:solidFill>
                            <a:schemeClr val="tx1"/>
                          </a:solidFill>
                        </a:rPr>
                        <a:t>Usually, the log-frame should not comprise the entire list of project activities.</a:t>
                      </a:r>
                    </a:p>
                    <a:p>
                      <a:pPr algn="just"/>
                      <a:endParaRPr lang="en-US" sz="2400" baseline="0" dirty="0">
                        <a:solidFill>
                          <a:schemeClr val="tx1"/>
                        </a:solidFill>
                      </a:endParaRPr>
                    </a:p>
                    <a:p>
                      <a:pPr algn="just"/>
                      <a:r>
                        <a:rPr lang="en-US" sz="2400" baseline="0" dirty="0">
                          <a:solidFill>
                            <a:schemeClr val="tx1"/>
                          </a:solidFill>
                        </a:rPr>
                        <a:t>The log-frame should focus on what the</a:t>
                      </a:r>
                    </a:p>
                    <a:p>
                      <a:pPr algn="just"/>
                      <a:r>
                        <a:rPr lang="en-US" sz="2400" baseline="0" dirty="0">
                          <a:solidFill>
                            <a:schemeClr val="tx1"/>
                          </a:solidFill>
                        </a:rPr>
                        <a:t>project is to deliver and not on how. </a:t>
                      </a:r>
                    </a:p>
                    <a:p>
                      <a:pPr algn="just"/>
                      <a:endParaRPr lang="en-US" sz="2400" baseline="0" dirty="0">
                        <a:solidFill>
                          <a:schemeClr val="tx1"/>
                        </a:solidFill>
                      </a:endParaRPr>
                    </a:p>
                    <a:p>
                      <a:pPr algn="just"/>
                      <a:r>
                        <a:rPr lang="en-US" sz="2400" baseline="0" dirty="0">
                          <a:solidFill>
                            <a:schemeClr val="tx1"/>
                          </a:solidFill>
                        </a:rPr>
                        <a:t>The complete list of activities belongs to the narrative of the proposal and should be referenced by numbers to show the link between activities and results.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928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HRP: Cluster Objectives </a:t>
            </a:r>
          </a:p>
        </p:txBody>
      </p:sp>
      <p:sp>
        <p:nvSpPr>
          <p:cNvPr id="3" name="Content Placeholder 2"/>
          <p:cNvSpPr>
            <a:spLocks noGrp="1"/>
          </p:cNvSpPr>
          <p:nvPr>
            <p:ph idx="1"/>
          </p:nvPr>
        </p:nvSpPr>
        <p:spPr/>
        <p:txBody>
          <a:bodyPr>
            <a:normAutofit fontScale="70000" lnSpcReduction="20000"/>
          </a:bodyPr>
          <a:lstStyle/>
          <a:p>
            <a:r>
              <a:rPr lang="en-US" dirty="0"/>
              <a:t>Reduce the prevalence of acute malnutrition through systematic identification, referral and treatment of acutely malnourished boys, girls under five and PLWs </a:t>
            </a:r>
          </a:p>
          <a:p>
            <a:r>
              <a:rPr lang="en-US" dirty="0"/>
              <a:t>Strengthen humanitarian life-saving preventive nutrition services for vulnerable population groups focusing on appropriate IYCF practices in emergency, micro-nutrient, BSFP interventions and optimal maternal nutrition</a:t>
            </a:r>
          </a:p>
          <a:p>
            <a:r>
              <a:rPr lang="en-US" dirty="0"/>
              <a:t>Strengthen capacity of national authorities and partners to ensure effective </a:t>
            </a:r>
            <a:r>
              <a:rPr lang="en-US" dirty="0" err="1"/>
              <a:t>decentralised</a:t>
            </a:r>
            <a:r>
              <a:rPr lang="en-US" dirty="0"/>
              <a:t> nutrition response</a:t>
            </a:r>
          </a:p>
          <a:p>
            <a:r>
              <a:rPr lang="en-US" dirty="0"/>
              <a:t>Ensure a predictable, timely and effective nutrition response through strengthening robust evidence based system and nutrition needs analysis and advocacy, monitoring and coordination</a:t>
            </a:r>
          </a:p>
          <a:p>
            <a:endParaRPr lang="en-US" dirty="0"/>
          </a:p>
        </p:txBody>
      </p:sp>
    </p:spTree>
    <p:extLst>
      <p:ext uri="{BB962C8B-B14F-4D97-AF65-F5344CB8AC3E}">
        <p14:creationId xmlns:p14="http://schemas.microsoft.com/office/powerpoint/2010/main" val="1808475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1: CMAM</a:t>
            </a:r>
          </a:p>
        </p:txBody>
      </p:sp>
      <p:sp>
        <p:nvSpPr>
          <p:cNvPr id="3" name="Content Placeholder 2"/>
          <p:cNvSpPr>
            <a:spLocks noGrp="1"/>
          </p:cNvSpPr>
          <p:nvPr>
            <p:ph idx="1"/>
          </p:nvPr>
        </p:nvSpPr>
        <p:spPr/>
        <p:txBody>
          <a:bodyPr/>
          <a:lstStyle/>
          <a:p>
            <a:r>
              <a:rPr lang="en-US" dirty="0"/>
              <a:t>Number of children aged 0-59 </a:t>
            </a:r>
            <a:r>
              <a:rPr lang="en-US" dirty="0" err="1"/>
              <a:t>mo</a:t>
            </a:r>
            <a:r>
              <a:rPr lang="en-US" dirty="0"/>
              <a:t> with SAM admitted for treatment (70% of need)</a:t>
            </a:r>
          </a:p>
          <a:p>
            <a:r>
              <a:rPr lang="en-US" dirty="0"/>
              <a:t>Number of children aged 6-59 </a:t>
            </a:r>
            <a:r>
              <a:rPr lang="en-US" dirty="0" err="1"/>
              <a:t>mo</a:t>
            </a:r>
            <a:r>
              <a:rPr lang="en-US" dirty="0"/>
              <a:t> with MAM admitted for treatment (60% of need in 212 districts only)</a:t>
            </a:r>
          </a:p>
          <a:p>
            <a:r>
              <a:rPr lang="en-US" dirty="0"/>
              <a:t>Number of PLW with AM admitted for treatment (60% of need in 212 districts only)</a:t>
            </a:r>
          </a:p>
        </p:txBody>
      </p:sp>
    </p:spTree>
    <p:extLst>
      <p:ext uri="{BB962C8B-B14F-4D97-AF65-F5344CB8AC3E}">
        <p14:creationId xmlns:p14="http://schemas.microsoft.com/office/powerpoint/2010/main" val="411500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CO2: prevention</a:t>
            </a:r>
          </a:p>
        </p:txBody>
      </p:sp>
      <p:sp>
        <p:nvSpPr>
          <p:cNvPr id="3" name="Content Placeholder 2"/>
          <p:cNvSpPr>
            <a:spLocks noGrp="1"/>
          </p:cNvSpPr>
          <p:nvPr>
            <p:ph idx="1"/>
          </p:nvPr>
        </p:nvSpPr>
        <p:spPr/>
        <p:txBody>
          <a:bodyPr>
            <a:normAutofit fontScale="92500" lnSpcReduction="10000"/>
          </a:bodyPr>
          <a:lstStyle/>
          <a:p>
            <a:r>
              <a:rPr lang="en-US" dirty="0"/>
              <a:t>Number of children aged 6-59 </a:t>
            </a:r>
            <a:r>
              <a:rPr lang="en-US" dirty="0" err="1"/>
              <a:t>mo</a:t>
            </a:r>
            <a:r>
              <a:rPr lang="en-US" dirty="0"/>
              <a:t> received vitamin A supplementation (90% of need)</a:t>
            </a:r>
          </a:p>
          <a:p>
            <a:r>
              <a:rPr lang="en-US" dirty="0"/>
              <a:t>Number of PLW and caregivers of children 0-23 months received IYCF counselling (60% of need)</a:t>
            </a:r>
          </a:p>
          <a:p>
            <a:r>
              <a:rPr lang="en-US" dirty="0"/>
              <a:t>Number of children 6-23 month received micronutrient supplementation (through MNPs or BSFP) - (60% of need)</a:t>
            </a:r>
          </a:p>
          <a:p>
            <a:r>
              <a:rPr lang="en-US" dirty="0"/>
              <a:t>Number of PLW received BSFP - (60% of need in 120 districts only)</a:t>
            </a:r>
          </a:p>
          <a:p>
            <a:endParaRPr lang="en-US" dirty="0"/>
          </a:p>
          <a:p>
            <a:endParaRPr lang="en-US" dirty="0"/>
          </a:p>
        </p:txBody>
      </p:sp>
    </p:spTree>
    <p:extLst>
      <p:ext uri="{BB962C8B-B14F-4D97-AF65-F5344CB8AC3E}">
        <p14:creationId xmlns:p14="http://schemas.microsoft.com/office/powerpoint/2010/main" val="3931582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3: capacity building</a:t>
            </a:r>
          </a:p>
        </p:txBody>
      </p:sp>
      <p:sp>
        <p:nvSpPr>
          <p:cNvPr id="3" name="Content Placeholder 2"/>
          <p:cNvSpPr>
            <a:spLocks noGrp="1"/>
          </p:cNvSpPr>
          <p:nvPr>
            <p:ph idx="1"/>
          </p:nvPr>
        </p:nvSpPr>
        <p:spPr/>
        <p:txBody>
          <a:bodyPr/>
          <a:lstStyle/>
          <a:p>
            <a:r>
              <a:rPr lang="en-US" dirty="0"/>
              <a:t>Number of CHVs trained in nutrition (10,000)</a:t>
            </a:r>
          </a:p>
          <a:p>
            <a:r>
              <a:rPr lang="en-US" dirty="0"/>
              <a:t>Number of HWs trained in nutrition (5,000) </a:t>
            </a:r>
          </a:p>
        </p:txBody>
      </p:sp>
    </p:spTree>
    <p:extLst>
      <p:ext uri="{BB962C8B-B14F-4D97-AF65-F5344CB8AC3E}">
        <p14:creationId xmlns:p14="http://schemas.microsoft.com/office/powerpoint/2010/main" val="161934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CO4: needs analysis</a:t>
            </a:r>
          </a:p>
        </p:txBody>
      </p:sp>
      <p:sp>
        <p:nvSpPr>
          <p:cNvPr id="3" name="Content Placeholder 2"/>
          <p:cNvSpPr>
            <a:spLocks noGrp="1"/>
          </p:cNvSpPr>
          <p:nvPr>
            <p:ph idx="1"/>
          </p:nvPr>
        </p:nvSpPr>
        <p:spPr/>
        <p:txBody>
          <a:bodyPr/>
          <a:lstStyle/>
          <a:p>
            <a:r>
              <a:rPr lang="en-US" dirty="0"/>
              <a:t>Number of SMARTs conducted (22)</a:t>
            </a:r>
          </a:p>
          <a:p>
            <a:r>
              <a:rPr lang="en-US" dirty="0"/>
              <a:t>No coverage assessments planned</a:t>
            </a:r>
          </a:p>
          <a:p>
            <a:endParaRPr lang="en-US" dirty="0"/>
          </a:p>
          <a:p>
            <a:endParaRPr lang="en-US" dirty="0"/>
          </a:p>
        </p:txBody>
      </p:sp>
    </p:spTree>
    <p:extLst>
      <p:ext uri="{BB962C8B-B14F-4D97-AF65-F5344CB8AC3E}">
        <p14:creationId xmlns:p14="http://schemas.microsoft.com/office/powerpoint/2010/main" val="234382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LOGFRAME: A FEW HINTS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29</a:t>
            </a:fld>
            <a:endParaRPr lang="en-GB" dirty="0"/>
          </a:p>
        </p:txBody>
      </p:sp>
      <p:graphicFrame>
        <p:nvGraphicFramePr>
          <p:cNvPr id="7" name="Table 6"/>
          <p:cNvGraphicFramePr>
            <a:graphicFrameLocks noGrp="1"/>
          </p:cNvGraphicFramePr>
          <p:nvPr>
            <p:extLst/>
          </p:nvPr>
        </p:nvGraphicFramePr>
        <p:xfrm>
          <a:off x="251520" y="620688"/>
          <a:ext cx="8640960" cy="6189908"/>
        </p:xfrm>
        <a:graphic>
          <a:graphicData uri="http://schemas.openxmlformats.org/drawingml/2006/table">
            <a:tbl>
              <a:tblPr firstRow="1" bandRow="1">
                <a:tableStyleId>{00A15C55-8517-42AA-B614-E9B94910E393}</a:tableStyleId>
              </a:tblPr>
              <a:tblGrid>
                <a:gridCol w="3024336">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12068">
                <a:tc>
                  <a:txBody>
                    <a:bodyPr/>
                    <a:lstStyle/>
                    <a:p>
                      <a:pPr algn="ctr"/>
                      <a:r>
                        <a:rPr lang="en-US" sz="2400" dirty="0"/>
                        <a:t>Level of the log-frame</a:t>
                      </a:r>
                    </a:p>
                  </a:txBody>
                  <a:tcPr/>
                </a:tc>
                <a:tc>
                  <a:txBody>
                    <a:bodyPr/>
                    <a:lstStyle/>
                    <a:p>
                      <a:pPr algn="ctr"/>
                      <a:r>
                        <a:rPr lang="en-US" sz="2400" dirty="0"/>
                        <a:t>Hint</a:t>
                      </a:r>
                    </a:p>
                  </a:txBody>
                  <a:tcPr/>
                </a:tc>
                <a:extLst>
                  <a:ext uri="{0D108BD9-81ED-4DB2-BD59-A6C34878D82A}">
                    <a16:rowId xmlns:a16="http://schemas.microsoft.com/office/drawing/2014/main" val="10000"/>
                  </a:ext>
                </a:extLst>
              </a:tr>
              <a:tr h="612068">
                <a:tc>
                  <a:txBody>
                    <a:bodyPr/>
                    <a:lstStyle/>
                    <a:p>
                      <a:pPr algn="just"/>
                      <a:r>
                        <a:rPr lang="en-US" sz="2400" baseline="0" dirty="0">
                          <a:solidFill>
                            <a:schemeClr val="tx1"/>
                          </a:solidFill>
                        </a:rPr>
                        <a:t>MEANS OF VERIFICATION (MOVs)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How the information required for the indicator will be collected</a:t>
                      </a:r>
                    </a:p>
                    <a:p>
                      <a:pPr algn="just"/>
                      <a:endParaRPr lang="en-US" sz="2400" baseline="0" dirty="0">
                        <a:solidFill>
                          <a:schemeClr val="tx1"/>
                        </a:solidFill>
                      </a:endParaRPr>
                    </a:p>
                    <a:p>
                      <a:pPr algn="just"/>
                      <a:r>
                        <a:rPr lang="en-US" sz="2400" baseline="0" dirty="0">
                          <a:solidFill>
                            <a:schemeClr val="tx1"/>
                          </a:solidFill>
                        </a:rPr>
                        <a:t>Avoid ‘wish lists’ (too many </a:t>
                      </a:r>
                      <a:r>
                        <a:rPr lang="en-US" sz="2400" baseline="0" dirty="0" err="1">
                          <a:solidFill>
                            <a:schemeClr val="tx1"/>
                          </a:solidFill>
                        </a:rPr>
                        <a:t>MoV</a:t>
                      </a:r>
                      <a:r>
                        <a:rPr lang="en-US" sz="2400" baseline="0" dirty="0">
                          <a:solidFill>
                            <a:schemeClr val="tx1"/>
                          </a:solidFill>
                        </a:rPr>
                        <a:t>, not linked to the indicators and activities).</a:t>
                      </a:r>
                    </a:p>
                    <a:p>
                      <a:pPr algn="just"/>
                      <a:endParaRPr lang="en-US" sz="2400" baseline="0" dirty="0">
                        <a:solidFill>
                          <a:schemeClr val="tx1"/>
                        </a:solidFill>
                      </a:endParaRPr>
                    </a:p>
                    <a:p>
                      <a:pPr algn="just"/>
                      <a:r>
                        <a:rPr lang="en-US" sz="2400" baseline="0" dirty="0">
                          <a:solidFill>
                            <a:schemeClr val="tx1"/>
                          </a:solidFill>
                        </a:rPr>
                        <a:t>Focus on standardized MOV.</a:t>
                      </a:r>
                    </a:p>
                    <a:p>
                      <a:pPr algn="just"/>
                      <a:endParaRPr lang="en-US" sz="2400" baseline="0" dirty="0">
                        <a:solidFill>
                          <a:schemeClr val="tx1"/>
                        </a:solidFill>
                      </a:endParaRPr>
                    </a:p>
                    <a:p>
                      <a:pPr algn="just"/>
                      <a:r>
                        <a:rPr lang="en-US" sz="2400" baseline="0" dirty="0">
                          <a:solidFill>
                            <a:schemeClr val="tx1"/>
                          </a:solidFill>
                        </a:rPr>
                        <a:t>Examples: </a:t>
                      </a:r>
                    </a:p>
                    <a:p>
                      <a:pPr marL="609600" lvl="2" indent="-342900">
                        <a:buFont typeface="Arial" panose="020B0604020202020204" pitchFamily="34" charset="0"/>
                        <a:buChar char="•"/>
                      </a:pPr>
                      <a:r>
                        <a:rPr lang="en-GB" sz="2000" dirty="0"/>
                        <a:t>P</a:t>
                      </a:r>
                      <a:r>
                        <a:rPr lang="en-GB" sz="2000" b="0" dirty="0">
                          <a:solidFill>
                            <a:schemeClr val="tx1"/>
                          </a:solidFill>
                        </a:rPr>
                        <a:t>roject documents: weekly/monthly report </a:t>
                      </a:r>
                    </a:p>
                    <a:p>
                      <a:pPr marL="609600" lvl="2" indent="-342900">
                        <a:buFont typeface="Arial" panose="020B0604020202020204" pitchFamily="34" charset="0"/>
                        <a:buChar char="•"/>
                      </a:pPr>
                      <a:r>
                        <a:rPr lang="en-GB" sz="2000" dirty="0"/>
                        <a:t>Verification by observation</a:t>
                      </a:r>
                      <a:endParaRPr lang="en-GB" sz="2000" b="0" dirty="0">
                        <a:solidFill>
                          <a:schemeClr val="tx1"/>
                        </a:solidFill>
                      </a:endParaRPr>
                    </a:p>
                    <a:p>
                      <a:pPr marL="609600" lvl="2" indent="-342900">
                        <a:buFont typeface="Arial" panose="020B0604020202020204" pitchFamily="34" charset="0"/>
                        <a:buChar char="•"/>
                      </a:pPr>
                      <a:r>
                        <a:rPr lang="en-GB" sz="2000" b="0" dirty="0">
                          <a:solidFill>
                            <a:schemeClr val="tx1"/>
                          </a:solidFill>
                        </a:rPr>
                        <a:t>Ad-hoc studies or population-based surveys with representative sampling methods (MICS, DHS, SMART, KAPB)</a:t>
                      </a:r>
                    </a:p>
                    <a:p>
                      <a:pPr marL="609600" lvl="2" indent="-342900">
                        <a:buFont typeface="Arial" panose="020B0604020202020204" pitchFamily="34" charset="0"/>
                        <a:buChar char="•"/>
                      </a:pPr>
                      <a:r>
                        <a:rPr lang="en-GB" sz="2000" b="0" dirty="0">
                          <a:solidFill>
                            <a:schemeClr val="tx1"/>
                          </a:solidFill>
                        </a:rPr>
                        <a:t>Project evaluation/ end line report</a:t>
                      </a:r>
                    </a:p>
                    <a:p>
                      <a:pPr algn="just"/>
                      <a:endParaRPr lang="en-US" sz="2400" baseline="0"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229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6C3BF3-974C-475B-8945-FFBB366A59BD}" type="slidenum">
              <a:rPr lang="en-GB" smtClean="0"/>
              <a:pPr/>
              <a:t>3</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424936" cy="6093295"/>
          </a:xfrm>
          <a:prstGeom prst="rect">
            <a:avLst/>
          </a:prstGeom>
        </p:spPr>
      </p:pic>
    </p:spTree>
    <p:extLst>
      <p:ext uri="{BB962C8B-B14F-4D97-AF65-F5344CB8AC3E}">
        <p14:creationId xmlns:p14="http://schemas.microsoft.com/office/powerpoint/2010/main" val="1072385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400" dirty="0"/>
              <a:t>RISKS AND ASSUMPTIONS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30</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313274626"/>
              </p:ext>
            </p:extLst>
          </p:nvPr>
        </p:nvGraphicFramePr>
        <p:xfrm>
          <a:off x="251520" y="908720"/>
          <a:ext cx="8568952" cy="5036604"/>
        </p:xfrm>
        <a:graphic>
          <a:graphicData uri="http://schemas.openxmlformats.org/drawingml/2006/table">
            <a:tbl>
              <a:tblPr firstRow="1" bandRow="1">
                <a:tableStyleId>{00A15C55-8517-42AA-B614-E9B94910E393}</a:tableStyleId>
              </a:tblPr>
              <a:tblGrid>
                <a:gridCol w="8568952">
                  <a:extLst>
                    <a:ext uri="{9D8B030D-6E8A-4147-A177-3AD203B41FA5}">
                      <a16:colId xmlns:a16="http://schemas.microsoft.com/office/drawing/2014/main" val="20000"/>
                    </a:ext>
                  </a:extLst>
                </a:gridCol>
              </a:tblGrid>
              <a:tr h="612068">
                <a:tc>
                  <a:txBody>
                    <a:bodyPr/>
                    <a:lstStyle/>
                    <a:p>
                      <a:pPr algn="ctr"/>
                      <a:r>
                        <a:rPr lang="en-US" sz="2400" dirty="0"/>
                        <a:t>RISKS </a:t>
                      </a:r>
                    </a:p>
                  </a:txBody>
                  <a:tcPr>
                    <a:solidFill>
                      <a:schemeClr val="accent4">
                        <a:lumMod val="75000"/>
                      </a:schemeClr>
                    </a:solidFill>
                  </a:tcPr>
                </a:tc>
                <a:extLst>
                  <a:ext uri="{0D108BD9-81ED-4DB2-BD59-A6C34878D82A}">
                    <a16:rowId xmlns:a16="http://schemas.microsoft.com/office/drawing/2014/main" val="10000"/>
                  </a:ext>
                </a:extLst>
              </a:tr>
              <a:tr h="612068">
                <a:tc>
                  <a:txBody>
                    <a:bodyPr/>
                    <a:lstStyle/>
                    <a:p>
                      <a:pPr algn="l"/>
                      <a:r>
                        <a:rPr lang="en-US" sz="2400" baseline="0" dirty="0">
                          <a:solidFill>
                            <a:schemeClr val="tx1"/>
                          </a:solidFill>
                        </a:rPr>
                        <a:t>Negative statements about what might go wrong.</a:t>
                      </a:r>
                    </a:p>
                  </a:txBody>
                  <a:tcPr/>
                </a:tc>
                <a:extLst>
                  <a:ext uri="{0D108BD9-81ED-4DB2-BD59-A6C34878D82A}">
                    <a16:rowId xmlns:a16="http://schemas.microsoft.com/office/drawing/2014/main" val="10001"/>
                  </a:ext>
                </a:extLst>
              </a:tr>
              <a:tr h="612068">
                <a:tc>
                  <a:txBody>
                    <a:bodyPr/>
                    <a:lstStyle/>
                    <a:p>
                      <a:pPr algn="l"/>
                      <a:r>
                        <a:rPr lang="en-US" sz="2400" baseline="0" dirty="0">
                          <a:solidFill>
                            <a:srgbClr val="00B050"/>
                          </a:solidFill>
                        </a:rPr>
                        <a:t>Examples</a:t>
                      </a:r>
                    </a:p>
                    <a:p>
                      <a:pPr algn="l"/>
                      <a:r>
                        <a:rPr lang="en-US" sz="2400" baseline="0" dirty="0">
                          <a:solidFill>
                            <a:srgbClr val="00B050"/>
                          </a:solidFill>
                        </a:rPr>
                        <a:t>Environmental, financial, fiduciary</a:t>
                      </a:r>
                    </a:p>
                  </a:txBody>
                  <a:tcPr/>
                </a:tc>
                <a:extLst>
                  <a:ext uri="{0D108BD9-81ED-4DB2-BD59-A6C34878D82A}">
                    <a16:rowId xmlns:a16="http://schemas.microsoft.com/office/drawing/2014/main" val="10002"/>
                  </a:ext>
                </a:extLst>
              </a:tr>
              <a:tr h="612068">
                <a:tc>
                  <a:txBody>
                    <a:bodyPr/>
                    <a:lstStyle/>
                    <a:p>
                      <a:pPr marL="0" algn="ctr" defTabSz="914400" rtl="0" eaLnBrk="1" latinLnBrk="0" hangingPunct="1"/>
                      <a:r>
                        <a:rPr lang="en-US" sz="2400" b="1" kern="1200" dirty="0">
                          <a:solidFill>
                            <a:schemeClr val="lt1"/>
                          </a:solidFill>
                          <a:latin typeface="+mn-lt"/>
                          <a:ea typeface="+mn-ea"/>
                          <a:cs typeface="+mn-cs"/>
                        </a:rPr>
                        <a:t>ASSUMPTIONS </a:t>
                      </a:r>
                    </a:p>
                  </a:txBody>
                  <a:tcPr>
                    <a:solidFill>
                      <a:schemeClr val="accent4">
                        <a:lumMod val="75000"/>
                      </a:schemeClr>
                    </a:solidFill>
                  </a:tcPr>
                </a:tc>
                <a:extLst>
                  <a:ext uri="{0D108BD9-81ED-4DB2-BD59-A6C34878D82A}">
                    <a16:rowId xmlns:a16="http://schemas.microsoft.com/office/drawing/2014/main" val="10003"/>
                  </a:ext>
                </a:extLst>
              </a:tr>
              <a:tr h="612068">
                <a:tc>
                  <a:txBody>
                    <a:bodyPr/>
                    <a:lstStyle/>
                    <a:p>
                      <a:pPr algn="just"/>
                      <a:r>
                        <a:rPr lang="en-US" sz="2400" baseline="0" dirty="0">
                          <a:solidFill>
                            <a:schemeClr val="tx1"/>
                          </a:solidFill>
                        </a:rPr>
                        <a:t>Positive statements about the conditions that need to be met if the project is to stay on track.</a:t>
                      </a:r>
                    </a:p>
                  </a:txBody>
                  <a:tcPr/>
                </a:tc>
                <a:extLst>
                  <a:ext uri="{0D108BD9-81ED-4DB2-BD59-A6C34878D82A}">
                    <a16:rowId xmlns:a16="http://schemas.microsoft.com/office/drawing/2014/main" val="10004"/>
                  </a:ext>
                </a:extLst>
              </a:tr>
              <a:tr h="6120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B050"/>
                          </a:solidFill>
                        </a:rPr>
                        <a:t>Examples</a:t>
                      </a:r>
                    </a:p>
                    <a:p>
                      <a:pPr algn="just"/>
                      <a:r>
                        <a:rPr lang="en-US" sz="2400" baseline="0" dirty="0">
                          <a:solidFill>
                            <a:srgbClr val="00B050"/>
                          </a:solidFill>
                        </a:rPr>
                        <a:t>Sufficient funding is available to allow implementation as planned.</a:t>
                      </a:r>
                    </a:p>
                    <a:p>
                      <a:pPr algn="just"/>
                      <a:endParaRPr lang="en-US" sz="2400" baseline="0" dirty="0">
                        <a:solidFill>
                          <a:srgbClr val="00B050"/>
                        </a:solidFill>
                      </a:endParaRPr>
                    </a:p>
                    <a:p>
                      <a:pPr algn="just"/>
                      <a:r>
                        <a:rPr lang="en-US" sz="2400" baseline="0" dirty="0">
                          <a:solidFill>
                            <a:srgbClr val="00B050"/>
                          </a:solidFill>
                        </a:rPr>
                        <a:t>Health </a:t>
                      </a:r>
                      <a:r>
                        <a:rPr lang="en-US" sz="2400" baseline="0" dirty="0" err="1">
                          <a:solidFill>
                            <a:srgbClr val="00B050"/>
                          </a:solidFill>
                        </a:rPr>
                        <a:t>centres</a:t>
                      </a:r>
                      <a:r>
                        <a:rPr lang="en-US" sz="2400" baseline="0" dirty="0">
                          <a:solidFill>
                            <a:srgbClr val="00B050"/>
                          </a:solidFill>
                        </a:rPr>
                        <a:t> are accessible to the population in need.</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764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indicators’ targets</a:t>
            </a:r>
          </a:p>
        </p:txBody>
      </p:sp>
      <p:sp>
        <p:nvSpPr>
          <p:cNvPr id="3" name="Content Placeholder 2"/>
          <p:cNvSpPr>
            <a:spLocks noGrp="1"/>
          </p:cNvSpPr>
          <p:nvPr>
            <p:ph idx="1"/>
          </p:nvPr>
        </p:nvSpPr>
        <p:spPr/>
        <p:txBody>
          <a:bodyPr>
            <a:normAutofit lnSpcReduction="10000"/>
          </a:bodyPr>
          <a:lstStyle/>
          <a:p>
            <a:r>
              <a:rPr lang="en-US" dirty="0"/>
              <a:t>Use population of catchment are per health facility</a:t>
            </a:r>
          </a:p>
          <a:p>
            <a:r>
              <a:rPr lang="en-US" dirty="0"/>
              <a:t>Use standard population distribution (i.e. % of U5, % of PLW, etc.)</a:t>
            </a:r>
          </a:p>
          <a:p>
            <a:r>
              <a:rPr lang="en-US" dirty="0"/>
              <a:t>Use standard formula for calculations (i.e. caseloads for SAM, MAM)</a:t>
            </a:r>
          </a:p>
          <a:p>
            <a:r>
              <a:rPr lang="en-US" dirty="0"/>
              <a:t>Apply standard coverage per intervention in line with cluster agreements</a:t>
            </a:r>
          </a:p>
        </p:txBody>
      </p:sp>
      <p:sp>
        <p:nvSpPr>
          <p:cNvPr id="4" name="Date Placeholder 3"/>
          <p:cNvSpPr>
            <a:spLocks noGrp="1"/>
          </p:cNvSpPr>
          <p:nvPr>
            <p:ph type="dt" sz="half" idx="10"/>
          </p:nvPr>
        </p:nvSpPr>
        <p:spPr/>
        <p:txBody>
          <a:bodyPr/>
          <a:lstStyle/>
          <a:p>
            <a:fld id="{38A8816F-7900-4F4D-A34E-2814DA6B5CCA}" type="datetime1">
              <a:rPr lang="en-US" smtClean="0">
                <a:solidFill>
                  <a:prstClr val="black">
                    <a:tint val="75000"/>
                  </a:prstClr>
                </a:solidFill>
              </a:rPr>
              <a:t>3/8/2019</a:t>
            </a:fld>
            <a:endParaRPr lang="en-US" dirty="0">
              <a:solidFill>
                <a:prstClr val="black">
                  <a:tint val="75000"/>
                </a:prstClr>
              </a:solidFill>
            </a:endParaRPr>
          </a:p>
        </p:txBody>
      </p:sp>
    </p:spTree>
    <p:extLst>
      <p:ext uri="{BB962C8B-B14F-4D97-AF65-F5344CB8AC3E}">
        <p14:creationId xmlns:p14="http://schemas.microsoft.com/office/powerpoint/2010/main" val="292309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lstStyle/>
          <a:p>
            <a:r>
              <a:rPr lang="en-US" b="1" dirty="0"/>
              <a:t>Log frame example</a:t>
            </a:r>
          </a:p>
        </p:txBody>
      </p:sp>
      <p:pic>
        <p:nvPicPr>
          <p:cNvPr id="8" name="Content Placeholder 7" descr="log frame example.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75" t="-507" r="188"/>
          <a:stretch/>
        </p:blipFill>
        <p:spPr>
          <a:xfrm>
            <a:off x="584616" y="1281877"/>
            <a:ext cx="7944787" cy="4420563"/>
          </a:xfrm>
        </p:spPr>
      </p:pic>
      <p:sp>
        <p:nvSpPr>
          <p:cNvPr id="7" name="TextBox 6"/>
          <p:cNvSpPr txBox="1"/>
          <p:nvPr/>
        </p:nvSpPr>
        <p:spPr>
          <a:xfrm>
            <a:off x="775854" y="5702440"/>
            <a:ext cx="8034938" cy="646331"/>
          </a:xfrm>
          <a:prstGeom prst="rect">
            <a:avLst/>
          </a:prstGeom>
          <a:noFill/>
        </p:spPr>
        <p:txBody>
          <a:bodyPr wrap="square" rtlCol="0">
            <a:spAutoFit/>
          </a:bodyPr>
          <a:lstStyle/>
          <a:p>
            <a:r>
              <a:rPr lang="en-US" sz="1800" dirty="0">
                <a:latin typeface="Gill Sans Infant Std"/>
              </a:rPr>
              <a:t>Nutrition Program Design Assistant: A Tool for Program Planners (NPDA) Reference Guide Version 2, Revised 2015</a:t>
            </a:r>
          </a:p>
        </p:txBody>
      </p:sp>
      <p:sp>
        <p:nvSpPr>
          <p:cNvPr id="3" name="Footer Placeholder 2"/>
          <p:cNvSpPr>
            <a:spLocks noGrp="1"/>
          </p:cNvSpPr>
          <p:nvPr>
            <p:ph type="ftr" sz="quarter" idx="11"/>
          </p:nvPr>
        </p:nvSpPr>
        <p:spPr/>
        <p:txBody>
          <a:bodyPr/>
          <a:lstStyle/>
          <a:p>
            <a:r>
              <a:rPr lang="en-GB" dirty="0"/>
              <a:t>IYCF-E TRAINING: IYCF-E PROPOSALS, BUDGETS AND LOG FRAMES</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32</a:t>
            </a:fld>
            <a:endParaRPr lang="en-US" dirty="0"/>
          </a:p>
        </p:txBody>
      </p:sp>
    </p:spTree>
    <p:extLst>
      <p:ext uri="{BB962C8B-B14F-4D97-AF65-F5344CB8AC3E}">
        <p14:creationId xmlns:p14="http://schemas.microsoft.com/office/powerpoint/2010/main" val="3605013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Relationship between response planning and monitoring</a:t>
            </a:r>
          </a:p>
        </p:txBody>
      </p:sp>
      <p:pic>
        <p:nvPicPr>
          <p:cNvPr id="5" name="Content Placeholder 4"/>
          <p:cNvPicPr>
            <a:picLocks noGrp="1" noChangeAspect="1"/>
          </p:cNvPicPr>
          <p:nvPr>
            <p:ph idx="1"/>
          </p:nvPr>
        </p:nvPicPr>
        <p:blipFill>
          <a:blip r:embed="rId2"/>
          <a:stretch>
            <a:fillRect/>
          </a:stretch>
        </p:blipFill>
        <p:spPr>
          <a:xfrm>
            <a:off x="102594" y="1628801"/>
            <a:ext cx="9041406" cy="5229200"/>
          </a:xfrm>
          <a:prstGeom prst="rect">
            <a:avLst/>
          </a:prstGeom>
        </p:spPr>
      </p:pic>
      <p:sp>
        <p:nvSpPr>
          <p:cNvPr id="4" name="Date Placeholder 3"/>
          <p:cNvSpPr>
            <a:spLocks noGrp="1"/>
          </p:cNvSpPr>
          <p:nvPr>
            <p:ph type="dt" sz="half" idx="10"/>
          </p:nvPr>
        </p:nvSpPr>
        <p:spPr/>
        <p:txBody>
          <a:bodyPr/>
          <a:lstStyle/>
          <a:p>
            <a:fld id="{C7365978-3ACA-4DC0-B7BE-862C6AF67997}" type="datetime1">
              <a:rPr lang="en-US" smtClean="0">
                <a:solidFill>
                  <a:prstClr val="black">
                    <a:tint val="75000"/>
                  </a:prstClr>
                </a:solidFill>
              </a:rPr>
              <a:t>3/8/2019</a:t>
            </a:fld>
            <a:endParaRPr lang="en-US" dirty="0">
              <a:solidFill>
                <a:prstClr val="black">
                  <a:tint val="75000"/>
                </a:prstClr>
              </a:solidFill>
            </a:endParaRPr>
          </a:p>
        </p:txBody>
      </p:sp>
    </p:spTree>
    <p:extLst>
      <p:ext uri="{BB962C8B-B14F-4D97-AF65-F5344CB8AC3E}">
        <p14:creationId xmlns:p14="http://schemas.microsoft.com/office/powerpoint/2010/main" val="183473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1BDEFAA-F2DA-4A0C-BB8C-584FDB386BEC}" type="datetime1">
              <a:rPr lang="en-US" smtClean="0">
                <a:solidFill>
                  <a:prstClr val="black">
                    <a:tint val="75000"/>
                  </a:prstClr>
                </a:solidFill>
              </a:rPr>
              <a:t>3/8/2019</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33362" y="476673"/>
            <a:ext cx="8677275" cy="5224040"/>
          </a:xfrm>
          <a:prstGeom prst="rect">
            <a:avLst/>
          </a:prstGeom>
        </p:spPr>
      </p:pic>
    </p:spTree>
    <p:extLst>
      <p:ext uri="{BB962C8B-B14F-4D97-AF65-F5344CB8AC3E}">
        <p14:creationId xmlns:p14="http://schemas.microsoft.com/office/powerpoint/2010/main" val="1339687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000" dirty="0"/>
              <a:t>BUDGET-1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35</a:t>
            </a:fld>
            <a:endParaRPr lang="en-GB" dirty="0"/>
          </a:p>
        </p:txBody>
      </p:sp>
      <p:sp>
        <p:nvSpPr>
          <p:cNvPr id="7" name="Text Placeholder 3"/>
          <p:cNvSpPr txBox="1">
            <a:spLocks/>
          </p:cNvSpPr>
          <p:nvPr/>
        </p:nvSpPr>
        <p:spPr>
          <a:xfrm>
            <a:off x="0" y="692696"/>
            <a:ext cx="9144000"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b="0" dirty="0">
                <a:latin typeface="Candara" panose="020E0502030303020204" pitchFamily="34" charset="0"/>
              </a:rPr>
              <a:t>Different templates from donors, BUT basic principles remain</a:t>
            </a:r>
          </a:p>
          <a:p>
            <a:pPr marL="457200" lvl="1" indent="0">
              <a:buNone/>
            </a:pPr>
            <a:endParaRPr lang="en-US" sz="2400" b="0" dirty="0">
              <a:latin typeface="Candara" panose="020E0502030303020204" pitchFamily="34" charset="0"/>
            </a:endParaRPr>
          </a:p>
          <a:p>
            <a:pPr lvl="1">
              <a:buFont typeface="Wingdings" panose="05000000000000000000" pitchFamily="2" charset="2"/>
              <a:buChar char="ü"/>
            </a:pPr>
            <a:r>
              <a:rPr lang="en-US" sz="2400" b="0" dirty="0">
                <a:latin typeface="Candara" panose="020E0502030303020204" pitchFamily="34" charset="0"/>
              </a:rPr>
              <a:t>Use standard budget unless differently agreed with the donor</a:t>
            </a:r>
          </a:p>
          <a:p>
            <a:pPr lvl="2" indent="-285750">
              <a:buFont typeface="Courier New" panose="02070309020205020404" pitchFamily="49" charset="0"/>
              <a:buChar char="o"/>
            </a:pPr>
            <a:r>
              <a:rPr lang="en-US" sz="2000" b="0" dirty="0">
                <a:latin typeface="Candara" panose="020E0502030303020204" pitchFamily="34" charset="0"/>
              </a:rPr>
              <a:t>Staff and other personnel costs</a:t>
            </a:r>
          </a:p>
          <a:p>
            <a:pPr lvl="2" indent="-285750">
              <a:buFont typeface="Courier New" panose="02070309020205020404" pitchFamily="49" charset="0"/>
              <a:buChar char="o"/>
            </a:pPr>
            <a:r>
              <a:rPr lang="en-US" sz="2000" b="0" dirty="0">
                <a:latin typeface="Candara" panose="020E0502030303020204" pitchFamily="34" charset="0"/>
              </a:rPr>
              <a:t>Supplies, commodities and materials</a:t>
            </a:r>
          </a:p>
          <a:p>
            <a:pPr lvl="2" indent="-285750">
              <a:buFont typeface="Courier New" panose="02070309020205020404" pitchFamily="49" charset="0"/>
              <a:buChar char="o"/>
            </a:pPr>
            <a:r>
              <a:rPr lang="en-US" sz="2000" b="0" dirty="0">
                <a:latin typeface="Candara" panose="020E0502030303020204" pitchFamily="34" charset="0"/>
              </a:rPr>
              <a:t>Equipment </a:t>
            </a:r>
          </a:p>
          <a:p>
            <a:pPr lvl="2" indent="-285750">
              <a:buFont typeface="Courier New" panose="02070309020205020404" pitchFamily="49" charset="0"/>
              <a:buChar char="o"/>
            </a:pPr>
            <a:r>
              <a:rPr lang="en-US" sz="2000" b="0" dirty="0">
                <a:latin typeface="Candara" panose="020E0502030303020204" pitchFamily="34" charset="0"/>
              </a:rPr>
              <a:t>Contractual services</a:t>
            </a:r>
          </a:p>
          <a:p>
            <a:pPr lvl="2" indent="-285750">
              <a:buFont typeface="Courier New" panose="02070309020205020404" pitchFamily="49" charset="0"/>
              <a:buChar char="o"/>
            </a:pPr>
            <a:r>
              <a:rPr lang="en-US" sz="2000" b="0" dirty="0">
                <a:latin typeface="Candara" panose="020E0502030303020204" pitchFamily="34" charset="0"/>
              </a:rPr>
              <a:t>Transfers and grants to counterparts</a:t>
            </a:r>
          </a:p>
          <a:p>
            <a:pPr lvl="2" indent="-285750">
              <a:buFont typeface="Courier New" panose="02070309020205020404" pitchFamily="49" charset="0"/>
              <a:buChar char="o"/>
            </a:pPr>
            <a:r>
              <a:rPr lang="en-US" sz="2000" b="0" dirty="0">
                <a:latin typeface="Candara" panose="020E0502030303020204" pitchFamily="34" charset="0"/>
              </a:rPr>
              <a:t>Indirect project support costs</a:t>
            </a:r>
          </a:p>
          <a:p>
            <a:pPr marL="457200" lvl="1" indent="0">
              <a:buNone/>
            </a:pPr>
            <a:endParaRPr lang="en-US" sz="2200" b="0" dirty="0">
              <a:latin typeface="Candara" panose="020E0502030303020204" pitchFamily="34" charset="0"/>
            </a:endParaRPr>
          </a:p>
          <a:p>
            <a:pPr lvl="1">
              <a:buFont typeface="Wingdings" panose="05000000000000000000" pitchFamily="2" charset="2"/>
              <a:buChar char="ü"/>
            </a:pPr>
            <a:r>
              <a:rPr lang="en-US" sz="2400" b="0" dirty="0">
                <a:latin typeface="Candara" panose="020E0502030303020204" pitchFamily="34" charset="0"/>
              </a:rPr>
              <a:t>Follow the standard budget structure</a:t>
            </a:r>
          </a:p>
          <a:p>
            <a:pPr marL="800100" lvl="3" indent="-342900">
              <a:buFont typeface="Courier New" panose="02070309020205020404" pitchFamily="49" charset="0"/>
              <a:buChar char="o"/>
            </a:pPr>
            <a:r>
              <a:rPr lang="en-US" b="0" dirty="0">
                <a:latin typeface="Candara" panose="020E0502030303020204" pitchFamily="34" charset="0"/>
              </a:rPr>
              <a:t>Units and unitary costs </a:t>
            </a:r>
          </a:p>
          <a:p>
            <a:pPr marL="800100" lvl="3" indent="-342900">
              <a:buFont typeface="Courier New" panose="02070309020205020404" pitchFamily="49" charset="0"/>
              <a:buChar char="o"/>
            </a:pPr>
            <a:r>
              <a:rPr lang="en-US" b="0" dirty="0">
                <a:latin typeface="Candara" panose="020E0502030303020204" pitchFamily="34" charset="0"/>
              </a:rPr>
              <a:t>Duration/number of units </a:t>
            </a:r>
          </a:p>
          <a:p>
            <a:pPr marL="0" indent="0">
              <a:buNone/>
            </a:pPr>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2825310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000" dirty="0"/>
              <a:t>BUDGET-2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36</a:t>
            </a:fld>
            <a:endParaRPr lang="en-GB" dirty="0"/>
          </a:p>
        </p:txBody>
      </p:sp>
      <p:sp>
        <p:nvSpPr>
          <p:cNvPr id="7" name="Text Placeholder 3"/>
          <p:cNvSpPr txBox="1">
            <a:spLocks/>
          </p:cNvSpPr>
          <p:nvPr/>
        </p:nvSpPr>
        <p:spPr>
          <a:xfrm>
            <a:off x="0" y="692696"/>
            <a:ext cx="9144000"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b="0" dirty="0">
                <a:latin typeface="Candara" panose="020E0502030303020204" pitchFamily="34" charset="0"/>
              </a:rPr>
              <a:t>Different templates from donors, BUT basic principles remain</a:t>
            </a:r>
          </a:p>
          <a:p>
            <a:pPr marL="457200" lvl="1" indent="0">
              <a:buNone/>
            </a:pPr>
            <a:endParaRPr lang="en-US" sz="2400" b="0" dirty="0">
              <a:latin typeface="Candara" panose="020E0502030303020204" pitchFamily="34" charset="0"/>
            </a:endParaRPr>
          </a:p>
          <a:p>
            <a:pPr lvl="1">
              <a:buFont typeface="Wingdings" panose="05000000000000000000" pitchFamily="2" charset="2"/>
              <a:buChar char="ü"/>
            </a:pPr>
            <a:r>
              <a:rPr lang="en-US" sz="2400" b="0" dirty="0">
                <a:latin typeface="Candara" panose="020E0502030303020204" pitchFamily="34" charset="0"/>
              </a:rPr>
              <a:t>Use standard budget unless differently agreed with the donor</a:t>
            </a:r>
          </a:p>
          <a:p>
            <a:pPr lvl="2" indent="-285750">
              <a:buFont typeface="Courier New" panose="02070309020205020404" pitchFamily="49" charset="0"/>
              <a:buChar char="o"/>
            </a:pPr>
            <a:r>
              <a:rPr lang="en-US" sz="2000" b="0" dirty="0">
                <a:latin typeface="Candara" panose="020E0502030303020204" pitchFamily="34" charset="0"/>
              </a:rPr>
              <a:t>Staff and other personnel costs</a:t>
            </a:r>
          </a:p>
          <a:p>
            <a:pPr lvl="2" indent="-285750">
              <a:buFont typeface="Courier New" panose="02070309020205020404" pitchFamily="49" charset="0"/>
              <a:buChar char="o"/>
            </a:pPr>
            <a:r>
              <a:rPr lang="en-US" sz="2000" b="0" dirty="0">
                <a:latin typeface="Candara" panose="020E0502030303020204" pitchFamily="34" charset="0"/>
              </a:rPr>
              <a:t>Supplies, commodities and materials</a:t>
            </a:r>
          </a:p>
          <a:p>
            <a:pPr lvl="2" indent="-285750">
              <a:buFont typeface="Courier New" panose="02070309020205020404" pitchFamily="49" charset="0"/>
              <a:buChar char="o"/>
            </a:pPr>
            <a:r>
              <a:rPr lang="en-US" sz="2000" b="0" dirty="0">
                <a:latin typeface="Candara" panose="020E0502030303020204" pitchFamily="34" charset="0"/>
              </a:rPr>
              <a:t>Equipment </a:t>
            </a:r>
          </a:p>
          <a:p>
            <a:pPr lvl="2" indent="-285750">
              <a:buFont typeface="Courier New" panose="02070309020205020404" pitchFamily="49" charset="0"/>
              <a:buChar char="o"/>
            </a:pPr>
            <a:r>
              <a:rPr lang="en-US" sz="2000" b="0" dirty="0">
                <a:latin typeface="Candara" panose="020E0502030303020204" pitchFamily="34" charset="0"/>
              </a:rPr>
              <a:t>Contractual services</a:t>
            </a:r>
          </a:p>
          <a:p>
            <a:pPr lvl="2" indent="-285750">
              <a:buFont typeface="Courier New" panose="02070309020205020404" pitchFamily="49" charset="0"/>
              <a:buChar char="o"/>
            </a:pPr>
            <a:r>
              <a:rPr lang="en-US" sz="2000" b="0" dirty="0">
                <a:latin typeface="Candara" panose="020E0502030303020204" pitchFamily="34" charset="0"/>
              </a:rPr>
              <a:t>Transfers and grants to counterparts</a:t>
            </a:r>
          </a:p>
          <a:p>
            <a:pPr lvl="2" indent="-285750">
              <a:buFont typeface="Courier New" panose="02070309020205020404" pitchFamily="49" charset="0"/>
              <a:buChar char="o"/>
            </a:pPr>
            <a:r>
              <a:rPr lang="en-US" sz="2000" b="0" dirty="0">
                <a:latin typeface="Candara" panose="020E0502030303020204" pitchFamily="34" charset="0"/>
              </a:rPr>
              <a:t>Indirect project support costs</a:t>
            </a:r>
          </a:p>
          <a:p>
            <a:pPr marL="457200" lvl="1" indent="0">
              <a:buNone/>
            </a:pPr>
            <a:endParaRPr lang="en-US" sz="2200" b="0" dirty="0">
              <a:latin typeface="Candara" panose="020E0502030303020204" pitchFamily="34" charset="0"/>
            </a:endParaRPr>
          </a:p>
          <a:p>
            <a:pPr lvl="1">
              <a:buFont typeface="Wingdings" panose="05000000000000000000" pitchFamily="2" charset="2"/>
              <a:buChar char="ü"/>
            </a:pPr>
            <a:r>
              <a:rPr lang="en-US" sz="2400" b="0" dirty="0">
                <a:latin typeface="Candara" panose="020E0502030303020204" pitchFamily="34" charset="0"/>
              </a:rPr>
              <a:t>Follow the standard budget structure</a:t>
            </a:r>
          </a:p>
          <a:p>
            <a:pPr marL="800100" lvl="3" indent="-342900">
              <a:buFont typeface="Courier New" panose="02070309020205020404" pitchFamily="49" charset="0"/>
              <a:buChar char="o"/>
            </a:pPr>
            <a:r>
              <a:rPr lang="en-US" b="0" dirty="0">
                <a:latin typeface="Candara" panose="020E0502030303020204" pitchFamily="34" charset="0"/>
              </a:rPr>
              <a:t>Units and unitary costs </a:t>
            </a:r>
          </a:p>
          <a:p>
            <a:pPr marL="800100" lvl="3" indent="-342900">
              <a:buFont typeface="Courier New" panose="02070309020205020404" pitchFamily="49" charset="0"/>
              <a:buChar char="o"/>
            </a:pPr>
            <a:r>
              <a:rPr lang="en-US" b="0" dirty="0">
                <a:latin typeface="Candara" panose="020E0502030303020204" pitchFamily="34" charset="0"/>
              </a:rPr>
              <a:t>Duration/number of units </a:t>
            </a:r>
          </a:p>
          <a:p>
            <a:pPr marL="0" indent="0">
              <a:buNone/>
            </a:pPr>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
        <p:nvSpPr>
          <p:cNvPr id="6" name="Text Placeholder 3"/>
          <p:cNvSpPr txBox="1">
            <a:spLocks/>
          </p:cNvSpPr>
          <p:nvPr/>
        </p:nvSpPr>
        <p:spPr>
          <a:xfrm>
            <a:off x="0" y="620688"/>
            <a:ext cx="4644008" cy="5472608"/>
          </a:xfrm>
          <a:prstGeom prst="rect">
            <a:avLst/>
          </a:prstGeom>
          <a:solidFill>
            <a:srgbClr val="00B050"/>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solidFill>
                  <a:schemeClr val="bg1"/>
                </a:solidFill>
                <a:latin typeface="Candara" panose="020E0502030303020204" pitchFamily="34" charset="0"/>
              </a:rPr>
              <a:t>DOs</a:t>
            </a:r>
          </a:p>
          <a:p>
            <a:pPr marL="457200" lvl="1" indent="0">
              <a:buNone/>
            </a:pPr>
            <a:endParaRPr lang="en-US" sz="2200" b="0" dirty="0">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Clearly link budget to activities  (inputs, targets) and adjust them to your actual needs</a:t>
            </a:r>
          </a:p>
          <a:p>
            <a:pPr>
              <a:buFont typeface="Wingdings" panose="05000000000000000000" pitchFamily="2" charset="2"/>
              <a:buChar char="ü"/>
            </a:pPr>
            <a:endParaRPr lang="en-US" sz="2400" dirty="0">
              <a:solidFill>
                <a:schemeClr val="bg1"/>
              </a:solidFill>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Budget activities according to actual/historical costs </a:t>
            </a:r>
          </a:p>
          <a:p>
            <a:pPr marL="0" indent="0">
              <a:buNone/>
            </a:pPr>
            <a:endParaRPr lang="en-US" sz="2400" dirty="0">
              <a:solidFill>
                <a:schemeClr val="bg1"/>
              </a:solidFill>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Where feasible, use standardized costs recommended by technical agencies/partners</a:t>
            </a:r>
          </a:p>
          <a:p>
            <a:pPr>
              <a:buFont typeface="Wingdings" panose="05000000000000000000" pitchFamily="2" charset="2"/>
              <a:buChar char="ü"/>
            </a:pPr>
            <a:endParaRPr lang="en-US" sz="2400" dirty="0">
              <a:solidFill>
                <a:schemeClr val="bg1"/>
              </a:solidFill>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
        <p:nvSpPr>
          <p:cNvPr id="8" name="Text Placeholder 3"/>
          <p:cNvSpPr txBox="1">
            <a:spLocks/>
          </p:cNvSpPr>
          <p:nvPr/>
        </p:nvSpPr>
        <p:spPr>
          <a:xfrm>
            <a:off x="4644008" y="620688"/>
            <a:ext cx="4499992" cy="5472608"/>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solidFill>
                  <a:schemeClr val="bg1"/>
                </a:solidFill>
                <a:latin typeface="Candara" panose="020E0502030303020204" pitchFamily="34" charset="0"/>
              </a:rPr>
              <a:t>DONTs</a:t>
            </a:r>
          </a:p>
          <a:p>
            <a:pPr marL="457200" lvl="1" indent="0">
              <a:buNone/>
            </a:pPr>
            <a:endParaRPr lang="en-US" sz="2400" i="1" dirty="0">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Exceed 25/30% staff costs</a:t>
            </a:r>
          </a:p>
          <a:p>
            <a:pPr marL="457200" lvl="1" indent="0">
              <a:buNone/>
            </a:pPr>
            <a:endParaRPr lang="en-US" sz="2400" dirty="0">
              <a:solidFill>
                <a:schemeClr val="bg1"/>
              </a:solidFill>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Budget components which are not linked to the project activities </a:t>
            </a:r>
          </a:p>
          <a:p>
            <a:pPr lvl="1">
              <a:buBlip>
                <a:blip r:embed="rId2"/>
              </a:buBlip>
            </a:pPr>
            <a:endParaRPr lang="en-US" sz="2400" dirty="0">
              <a:solidFill>
                <a:schemeClr val="bg1"/>
              </a:solidFill>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Budget funding needs under the wrong budget categories </a:t>
            </a:r>
          </a:p>
          <a:p>
            <a:pPr lvl="1">
              <a:buBlip>
                <a:blip r:embed="rId2"/>
              </a:buBlip>
            </a:pPr>
            <a:endParaRPr lang="en-US" sz="2400" dirty="0">
              <a:solidFill>
                <a:schemeClr val="bg1"/>
              </a:solidFill>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3379779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000" dirty="0"/>
              <a:t>EXERCISE AND DISCUSSION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37</a:t>
            </a:fld>
            <a:endParaRPr lang="en-GB" dirty="0"/>
          </a:p>
        </p:txBody>
      </p:sp>
      <p:sp>
        <p:nvSpPr>
          <p:cNvPr id="6" name="Text Placeholder 3"/>
          <p:cNvSpPr txBox="1">
            <a:spLocks/>
          </p:cNvSpPr>
          <p:nvPr/>
        </p:nvSpPr>
        <p:spPr>
          <a:xfrm>
            <a:off x="-2" y="908720"/>
            <a:ext cx="9144002" cy="29523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US" sz="2400" b="0" dirty="0">
              <a:latin typeface="Candara" panose="020E0502030303020204" pitchFamily="34" charset="0"/>
            </a:endParaRPr>
          </a:p>
          <a:p>
            <a:pPr marL="457200" lvl="1" indent="0">
              <a:buNone/>
            </a:pPr>
            <a:r>
              <a:rPr lang="en-US" sz="2400" b="0" dirty="0">
                <a:latin typeface="Candara" panose="020E0502030303020204" pitchFamily="34" charset="0"/>
              </a:rPr>
              <a:t>Develop a log frame for the following projects:</a:t>
            </a:r>
            <a:br>
              <a:rPr lang="en-US" sz="2400" b="0" dirty="0">
                <a:latin typeface="Candara" panose="020E0502030303020204" pitchFamily="34" charset="0"/>
              </a:rPr>
            </a:br>
            <a:endParaRPr lang="en-US" sz="2400" b="0" dirty="0">
              <a:latin typeface="Candara" panose="020E0502030303020204" pitchFamily="34" charset="0"/>
            </a:endParaRPr>
          </a:p>
          <a:p>
            <a:pPr lvl="1">
              <a:buFontTx/>
              <a:buChar char="-"/>
            </a:pPr>
            <a:r>
              <a:rPr lang="en-US" sz="2400" b="0" dirty="0">
                <a:latin typeface="Candara" panose="020E0502030303020204" pitchFamily="34" charset="0"/>
              </a:rPr>
              <a:t>CMAM treatment</a:t>
            </a:r>
          </a:p>
          <a:p>
            <a:pPr lvl="1">
              <a:buFontTx/>
              <a:buChar char="-"/>
            </a:pPr>
            <a:r>
              <a:rPr lang="en-US" sz="2400" b="0" dirty="0">
                <a:latin typeface="Candara" panose="020E0502030303020204" pitchFamily="34" charset="0"/>
              </a:rPr>
              <a:t>IYCF program</a:t>
            </a:r>
          </a:p>
          <a:p>
            <a:pPr lvl="1">
              <a:buFontTx/>
              <a:buChar char="-"/>
            </a:pPr>
            <a:r>
              <a:rPr lang="en-US" sz="2400" b="0" dirty="0">
                <a:latin typeface="Candara" panose="020E0502030303020204" pitchFamily="34" charset="0"/>
              </a:rPr>
              <a:t>Outreach (health and) nutrition services</a:t>
            </a:r>
          </a:p>
          <a:p>
            <a:pPr marL="457200" lvl="1" indent="0">
              <a:buNone/>
            </a:pPr>
            <a:endParaRPr lang="en-US" sz="2400" b="0" dirty="0">
              <a:latin typeface="Candara" panose="020E0502030303020204" pitchFamily="34" charset="0"/>
            </a:endParaRPr>
          </a:p>
          <a:p>
            <a:pPr marL="457200" lvl="1" indent="0">
              <a:buNone/>
            </a:pPr>
            <a:r>
              <a:rPr lang="en-US" sz="2400" b="0" dirty="0">
                <a:latin typeface="Candara" panose="020E0502030303020204" pitchFamily="34" charset="0"/>
              </a:rPr>
              <a:t>TOTAL TIME FOR THE LOG-FRAME: 30 MINUTES</a:t>
            </a:r>
          </a:p>
          <a:p>
            <a:pPr marL="457200" lvl="1" indent="0">
              <a:buNone/>
            </a:pPr>
            <a:endParaRPr lang="en-US" sz="2400" b="0" dirty="0">
              <a:latin typeface="Candara" panose="020E0502030303020204" pitchFamily="34" charset="0"/>
            </a:endParaRPr>
          </a:p>
          <a:p>
            <a:pPr marL="914400" lvl="1" indent="-457200">
              <a:buAutoNum type="arabicPeriod"/>
            </a:pPr>
            <a:endParaRPr lang="en-US" sz="2400" b="0" dirty="0">
              <a:latin typeface="Candara" panose="020E0502030303020204" pitchFamily="34" charset="0"/>
            </a:endParaRPr>
          </a:p>
          <a:p>
            <a:pPr marL="914400" lvl="1" indent="-457200">
              <a:buAutoNum type="arabicPeriod"/>
            </a:pPr>
            <a:endParaRPr lang="en-US" sz="2200" b="0" dirty="0">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33267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776861"/>
          </a:xfrm>
        </p:spPr>
        <p:txBody>
          <a:bodyPr>
            <a:normAutofit/>
          </a:bodyPr>
          <a:lstStyle/>
          <a:p>
            <a:pPr algn="ctr"/>
            <a:r>
              <a:rPr lang="en-GB" sz="3000" dirty="0"/>
              <a:t>GENERAL ONLINE RESOURCES</a:t>
            </a:r>
          </a:p>
        </p:txBody>
      </p:sp>
      <p:sp>
        <p:nvSpPr>
          <p:cNvPr id="5" name="Slide Number Placeholder 4"/>
          <p:cNvSpPr>
            <a:spLocks noGrp="1"/>
          </p:cNvSpPr>
          <p:nvPr>
            <p:ph type="sldNum" sz="quarter" idx="12"/>
          </p:nvPr>
        </p:nvSpPr>
        <p:spPr/>
        <p:txBody>
          <a:bodyPr/>
          <a:lstStyle/>
          <a:p>
            <a:fld id="{626C3BF3-974C-475B-8945-FFBB366A59BD}" type="slidenum">
              <a:rPr lang="en-GB" smtClean="0"/>
              <a:pPr/>
              <a:t>38</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63843593"/>
              </p:ext>
            </p:extLst>
          </p:nvPr>
        </p:nvGraphicFramePr>
        <p:xfrm>
          <a:off x="251520" y="764704"/>
          <a:ext cx="8640960" cy="5257800"/>
        </p:xfrm>
        <a:graphic>
          <a:graphicData uri="http://schemas.openxmlformats.org/drawingml/2006/table">
            <a:tbl>
              <a:tblPr firstRow="1" bandRow="1">
                <a:tableStyleId>{00A15C55-8517-42AA-B614-E9B94910E393}</a:tableStyleId>
              </a:tblPr>
              <a:tblGrid>
                <a:gridCol w="252028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40">
                <a:tc>
                  <a:txBody>
                    <a:bodyPr/>
                    <a:lstStyle/>
                    <a:p>
                      <a:pPr algn="ctr"/>
                      <a:r>
                        <a:rPr lang="en-US" sz="1800" dirty="0"/>
                        <a:t>SOURCE</a:t>
                      </a:r>
                    </a:p>
                  </a:txBody>
                  <a:tcPr/>
                </a:tc>
                <a:tc>
                  <a:txBody>
                    <a:bodyPr/>
                    <a:lstStyle/>
                    <a:p>
                      <a:pPr algn="ctr"/>
                      <a:r>
                        <a:rPr lang="en-US" sz="1800" dirty="0"/>
                        <a:t>LINK</a:t>
                      </a:r>
                      <a:r>
                        <a:rPr lang="en-US" sz="1800" baseline="0" dirty="0"/>
                        <a:t> </a:t>
                      </a:r>
                      <a:endParaRPr lang="en-US" sz="1800" dirty="0"/>
                    </a:p>
                  </a:txBody>
                  <a:tcPr/>
                </a:tc>
                <a:extLst>
                  <a:ext uri="{0D108BD9-81ED-4DB2-BD59-A6C34878D82A}">
                    <a16:rowId xmlns:a16="http://schemas.microsoft.com/office/drawing/2014/main" val="10000"/>
                  </a:ext>
                </a:extLst>
              </a:tr>
              <a:tr h="612068">
                <a:tc>
                  <a:txBody>
                    <a:bodyPr/>
                    <a:lstStyle/>
                    <a:p>
                      <a:pPr algn="just"/>
                      <a:r>
                        <a:rPr lang="en-US" sz="1800" baseline="0" dirty="0">
                          <a:solidFill>
                            <a:schemeClr val="tx1"/>
                          </a:solidFill>
                        </a:rPr>
                        <a:t>CERF guidelines </a:t>
                      </a:r>
                    </a:p>
                  </a:txBody>
                  <a:tcPr/>
                </a:tc>
                <a:tc>
                  <a:txBody>
                    <a:bodyPr/>
                    <a:lstStyle/>
                    <a:p>
                      <a:pPr algn="just"/>
                      <a:r>
                        <a:rPr lang="en-US" sz="1800" baseline="0" dirty="0">
                          <a:solidFill>
                            <a:schemeClr val="tx1"/>
                          </a:solidFill>
                          <a:hlinkClick r:id="rId2"/>
                        </a:rPr>
                        <a:t>http://www.unocha.org/cerf/resources/guidance-and-</a:t>
                      </a:r>
                    </a:p>
                    <a:p>
                      <a:pPr algn="just"/>
                      <a:r>
                        <a:rPr lang="en-US" sz="1800" baseline="0" dirty="0">
                          <a:solidFill>
                            <a:schemeClr val="tx1"/>
                          </a:solidFill>
                          <a:hlinkClick r:id="rId2"/>
                        </a:rPr>
                        <a:t>templates</a:t>
                      </a:r>
                      <a:r>
                        <a:rPr lang="en-US" sz="1800" baseline="0" dirty="0">
                          <a:solidFill>
                            <a:schemeClr val="tx1"/>
                          </a:solidFill>
                        </a:rPr>
                        <a:t> </a:t>
                      </a:r>
                    </a:p>
                  </a:txBody>
                  <a:tcPr/>
                </a:tc>
                <a:extLst>
                  <a:ext uri="{0D108BD9-81ED-4DB2-BD59-A6C34878D82A}">
                    <a16:rowId xmlns:a16="http://schemas.microsoft.com/office/drawing/2014/main" val="10001"/>
                  </a:ext>
                </a:extLst>
              </a:tr>
              <a:tr h="502920">
                <a:tc>
                  <a:txBody>
                    <a:bodyPr/>
                    <a:lstStyle/>
                    <a:p>
                      <a:pPr algn="just"/>
                      <a:r>
                        <a:rPr lang="en-US" sz="1800" baseline="0" dirty="0">
                          <a:solidFill>
                            <a:schemeClr val="tx1"/>
                          </a:solidFill>
                        </a:rPr>
                        <a:t>DFID </a:t>
                      </a:r>
                      <a:r>
                        <a:rPr lang="en-US" sz="1800" baseline="0" dirty="0" err="1">
                          <a:solidFill>
                            <a:schemeClr val="tx1"/>
                          </a:solidFill>
                        </a:rPr>
                        <a:t>logframe</a:t>
                      </a:r>
                      <a:r>
                        <a:rPr lang="en-US" sz="1800" baseline="0" dirty="0">
                          <a:solidFill>
                            <a:schemeClr val="tx1"/>
                          </a:solidFill>
                        </a:rPr>
                        <a:t> guidelines</a:t>
                      </a:r>
                    </a:p>
                  </a:txBody>
                  <a:tcPr/>
                </a:tc>
                <a:tc rowSpan="2">
                  <a:txBody>
                    <a:bodyPr/>
                    <a:lstStyle/>
                    <a:p>
                      <a:pPr algn="just"/>
                      <a:r>
                        <a:rPr lang="en-US" sz="1800" baseline="0" dirty="0">
                          <a:solidFill>
                            <a:schemeClr val="tx1"/>
                          </a:solidFill>
                          <a:hlinkClick r:id="rId3"/>
                        </a:rPr>
                        <a:t>https://www.ukaiddirect.org/wp-content/uploads/2016/04/How-to-write-a-logframe.pdf</a:t>
                      </a:r>
                      <a:r>
                        <a:rPr lang="en-US" sz="1800" baseline="0" dirty="0">
                          <a:solidFill>
                            <a:schemeClr val="tx1"/>
                          </a:solidFill>
                        </a:rPr>
                        <a:t> </a:t>
                      </a:r>
                    </a:p>
                  </a:txBody>
                  <a:tcPr/>
                </a:tc>
                <a:extLst>
                  <a:ext uri="{0D108BD9-81ED-4DB2-BD59-A6C34878D82A}">
                    <a16:rowId xmlns:a16="http://schemas.microsoft.com/office/drawing/2014/main" val="10002"/>
                  </a:ext>
                </a:extLst>
              </a:tr>
              <a:tr h="137160">
                <a:tc rowSpan="2">
                  <a:txBody>
                    <a:bodyPr/>
                    <a:lstStyle/>
                    <a:p>
                      <a:pPr algn="just"/>
                      <a:r>
                        <a:rPr lang="en-US" sz="1800" baseline="0" dirty="0">
                          <a:solidFill>
                            <a:schemeClr val="tx1"/>
                          </a:solidFill>
                        </a:rPr>
                        <a:t>Operational handbook for country-based pooled funds</a:t>
                      </a:r>
                    </a:p>
                  </a:txBody>
                  <a:tcPr/>
                </a:tc>
                <a:tc vMerge="1">
                  <a:txBody>
                    <a:bodyPr/>
                    <a:lstStyle/>
                    <a:p>
                      <a:endParaRPr lang="en-US"/>
                    </a:p>
                  </a:txBody>
                  <a:tcPr/>
                </a:tc>
                <a:extLst>
                  <a:ext uri="{0D108BD9-81ED-4DB2-BD59-A6C34878D82A}">
                    <a16:rowId xmlns:a16="http://schemas.microsoft.com/office/drawing/2014/main" val="10003"/>
                  </a:ext>
                </a:extLst>
              </a:tr>
              <a:tr h="320040">
                <a:tc vMerge="1">
                  <a:txBody>
                    <a:bodyPr/>
                    <a:lstStyle/>
                    <a:p>
                      <a:endParaRPr lang="en-US"/>
                    </a:p>
                  </a:txBody>
                  <a:tcPr/>
                </a:tc>
                <a:tc>
                  <a:txBody>
                    <a:bodyPr/>
                    <a:lstStyle/>
                    <a:p>
                      <a:pPr algn="just"/>
                      <a:r>
                        <a:rPr lang="en-US" sz="1800" baseline="0" dirty="0">
                          <a:solidFill>
                            <a:schemeClr val="tx1"/>
                          </a:solidFill>
                          <a:hlinkClick r:id="rId4"/>
                        </a:rPr>
                        <a:t>https://docs.unocha.org/sites/dms/documents/operationalhandbook.pdf</a:t>
                      </a:r>
                      <a:endParaRPr lang="en-US" sz="1800" baseline="0" dirty="0">
                        <a:solidFill>
                          <a:schemeClr val="tx1"/>
                        </a:solidFill>
                      </a:endParaRPr>
                    </a:p>
                  </a:txBody>
                  <a:tcPr/>
                </a:tc>
                <a:extLst>
                  <a:ext uri="{0D108BD9-81ED-4DB2-BD59-A6C34878D82A}">
                    <a16:rowId xmlns:a16="http://schemas.microsoft.com/office/drawing/2014/main" val="10004"/>
                  </a:ext>
                </a:extLst>
              </a:tr>
              <a:tr h="612068">
                <a:tc>
                  <a:txBody>
                    <a:bodyPr/>
                    <a:lstStyle/>
                    <a:p>
                      <a:pPr algn="just"/>
                      <a:r>
                        <a:rPr lang="en-US" sz="1800" baseline="0" dirty="0">
                          <a:solidFill>
                            <a:schemeClr val="tx1"/>
                          </a:solidFill>
                        </a:rPr>
                        <a:t>ECHO online training on proposals and budget preparation  </a:t>
                      </a:r>
                    </a:p>
                  </a:txBody>
                  <a:tcPr/>
                </a:tc>
                <a:tc>
                  <a:txBody>
                    <a:bodyPr/>
                    <a:lstStyle/>
                    <a:p>
                      <a:pPr algn="just"/>
                      <a:r>
                        <a:rPr lang="en-US" sz="1800" baseline="0" dirty="0">
                          <a:solidFill>
                            <a:schemeClr val="tx1"/>
                          </a:solidFill>
                          <a:hlinkClick r:id="rId5"/>
                        </a:rPr>
                        <a:t>http://dgecho-partners-helpdesk.eu/dl/start</a:t>
                      </a:r>
                      <a:r>
                        <a:rPr lang="en-US" sz="1800" baseline="0" dirty="0">
                          <a:solidFill>
                            <a:schemeClr val="tx1"/>
                          </a:solidFill>
                        </a:rPr>
                        <a:t> </a:t>
                      </a:r>
                    </a:p>
                  </a:txBody>
                  <a:tcPr/>
                </a:tc>
                <a:extLst>
                  <a:ext uri="{0D108BD9-81ED-4DB2-BD59-A6C34878D82A}">
                    <a16:rowId xmlns:a16="http://schemas.microsoft.com/office/drawing/2014/main" val="10005"/>
                  </a:ext>
                </a:extLst>
              </a:tr>
              <a:tr h="612068">
                <a:tc>
                  <a:txBody>
                    <a:bodyPr/>
                    <a:lstStyle/>
                    <a:p>
                      <a:pPr algn="just"/>
                      <a:r>
                        <a:rPr lang="en-US" sz="1800" baseline="0" dirty="0">
                          <a:solidFill>
                            <a:schemeClr val="tx1"/>
                          </a:solidFill>
                        </a:rPr>
                        <a:t>RELIEFWEB, Yemen profile </a:t>
                      </a:r>
                    </a:p>
                  </a:txBody>
                  <a:tcPr/>
                </a:tc>
                <a:tc>
                  <a:txBody>
                    <a:bodyPr/>
                    <a:lstStyle/>
                    <a:p>
                      <a:pPr algn="just"/>
                      <a:r>
                        <a:rPr lang="en-US" sz="1800" baseline="0" dirty="0">
                          <a:solidFill>
                            <a:schemeClr val="tx1"/>
                          </a:solidFill>
                          <a:hlinkClick r:id="rId6"/>
                        </a:rPr>
                        <a:t>http://reliefweb.int/country/yem</a:t>
                      </a:r>
                      <a:r>
                        <a:rPr lang="en-US" sz="1800" baseline="0" dirty="0">
                          <a:solidFill>
                            <a:schemeClr val="tx1"/>
                          </a:solidFill>
                        </a:rPr>
                        <a:t> </a:t>
                      </a:r>
                    </a:p>
                  </a:txBody>
                  <a:tcPr/>
                </a:tc>
                <a:extLst>
                  <a:ext uri="{0D108BD9-81ED-4DB2-BD59-A6C34878D82A}">
                    <a16:rowId xmlns:a16="http://schemas.microsoft.com/office/drawing/2014/main" val="10006"/>
                  </a:ext>
                </a:extLst>
              </a:tr>
              <a:tr h="612068">
                <a:tc>
                  <a:txBody>
                    <a:bodyPr/>
                    <a:lstStyle/>
                    <a:p>
                      <a:pPr algn="just"/>
                      <a:r>
                        <a:rPr lang="en-US" sz="1800" baseline="0" dirty="0">
                          <a:solidFill>
                            <a:schemeClr val="tx1"/>
                          </a:solidFill>
                        </a:rPr>
                        <a:t>Risk register and risk analysis guidelines</a:t>
                      </a:r>
                    </a:p>
                  </a:txBody>
                  <a:tcPr/>
                </a:tc>
                <a:tc>
                  <a:txBody>
                    <a:bodyPr/>
                    <a:lstStyle/>
                    <a:p>
                      <a:pPr algn="just"/>
                      <a:r>
                        <a:rPr lang="en-US" sz="1800" u="sng" kern="1200" dirty="0">
                          <a:solidFill>
                            <a:schemeClr val="dk1"/>
                          </a:solidFill>
                          <a:effectLst/>
                          <a:latin typeface="+mn-lt"/>
                          <a:ea typeface="+mn-ea"/>
                          <a:cs typeface="+mn-cs"/>
                          <a:hlinkClick r:id="rId7"/>
                        </a:rPr>
                        <a:t>https://www.humanitarianoutcomes.org/sites/default/files/ngo-risk_report.pdf</a:t>
                      </a:r>
                      <a:endParaRPr lang="en-US" sz="1800" baseline="0" dirty="0">
                        <a:solidFill>
                          <a:schemeClr val="tx1"/>
                        </a:solidFill>
                      </a:endParaRPr>
                    </a:p>
                  </a:txBody>
                  <a:tcPr/>
                </a:tc>
                <a:extLst>
                  <a:ext uri="{0D108BD9-81ED-4DB2-BD59-A6C34878D82A}">
                    <a16:rowId xmlns:a16="http://schemas.microsoft.com/office/drawing/2014/main" val="10007"/>
                  </a:ext>
                </a:extLst>
              </a:tr>
              <a:tr h="612068">
                <a:tc>
                  <a:txBody>
                    <a:bodyPr/>
                    <a:lstStyle/>
                    <a:p>
                      <a:pPr algn="just"/>
                      <a:r>
                        <a:rPr lang="en-US" sz="1800" baseline="0" dirty="0">
                          <a:solidFill>
                            <a:schemeClr val="tx1"/>
                          </a:solidFill>
                        </a:rPr>
                        <a:t>USAID guidelines on proposals writing </a:t>
                      </a:r>
                    </a:p>
                  </a:txBody>
                  <a:tcPr/>
                </a:tc>
                <a:tc>
                  <a:txBody>
                    <a:bodyPr/>
                    <a:lstStyle/>
                    <a:p>
                      <a:pPr algn="just"/>
                      <a:r>
                        <a:rPr lang="en-US" sz="1800" baseline="0" dirty="0">
                          <a:solidFill>
                            <a:schemeClr val="tx1"/>
                          </a:solidFill>
                          <a:hlinkClick r:id="rId8"/>
                        </a:rPr>
                        <a:t>https://www.usaid.gov/what-we-do/working-crises-and-conflict/crisis-response/resources/guidelines-proposals</a:t>
                      </a:r>
                      <a:r>
                        <a:rPr lang="en-US" sz="1800" baseline="0" dirty="0">
                          <a:solidFill>
                            <a:schemeClr val="tx1"/>
                          </a:solidFill>
                        </a:rPr>
                        <a:t> </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00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normAutofit/>
          </a:bodyPr>
          <a:lstStyle/>
          <a:p>
            <a:r>
              <a:rPr lang="en-US" sz="3000" dirty="0"/>
              <a:t>NUTRITION-SPECIFIC RESOURCES</a:t>
            </a:r>
          </a:p>
        </p:txBody>
      </p:sp>
      <p:sp>
        <p:nvSpPr>
          <p:cNvPr id="2" name="Content Placeholder 1"/>
          <p:cNvSpPr>
            <a:spLocks noGrp="1"/>
          </p:cNvSpPr>
          <p:nvPr>
            <p:ph idx="1"/>
          </p:nvPr>
        </p:nvSpPr>
        <p:spPr>
          <a:xfrm>
            <a:off x="424634" y="1200048"/>
            <a:ext cx="8276127" cy="4706938"/>
          </a:xfrm>
        </p:spPr>
        <p:txBody>
          <a:bodyPr numCol="1">
            <a:normAutofit fontScale="92500" lnSpcReduction="20000"/>
          </a:bodyPr>
          <a:lstStyle/>
          <a:p>
            <a:pPr marL="0" indent="0">
              <a:buNone/>
            </a:pPr>
            <a:endParaRPr lang="en-US" sz="1600" b="0" dirty="0">
              <a:solidFill>
                <a:schemeClr val="tx1"/>
              </a:solidFill>
            </a:endParaRPr>
          </a:p>
          <a:p>
            <a:pPr marL="0" indent="0">
              <a:buNone/>
            </a:pPr>
            <a:r>
              <a:rPr lang="en-US" sz="1600" dirty="0"/>
              <a:t>Yemen Nutrition Cluster website: </a:t>
            </a:r>
            <a:r>
              <a:rPr lang="en-US" sz="1600" dirty="0">
                <a:hlinkClick r:id="rId3"/>
              </a:rPr>
              <a:t>https://www.humanitarianresponse.info/en/operations/yemen</a:t>
            </a:r>
            <a:r>
              <a:rPr lang="en-US" sz="1600">
                <a:hlinkClick r:id="rId3"/>
              </a:rPr>
              <a:t>/nutrition</a:t>
            </a:r>
            <a:endParaRPr lang="en-US" sz="1600"/>
          </a:p>
          <a:p>
            <a:pPr marL="0" indent="0">
              <a:buNone/>
            </a:pPr>
            <a:endParaRPr lang="en-US" sz="1600" b="0" dirty="0">
              <a:solidFill>
                <a:schemeClr val="tx1"/>
              </a:solidFill>
            </a:endParaRPr>
          </a:p>
          <a:p>
            <a:pPr marL="0" indent="0">
              <a:buNone/>
            </a:pPr>
            <a:r>
              <a:rPr lang="en-US" sz="1600" b="0" dirty="0">
                <a:solidFill>
                  <a:schemeClr val="tx1"/>
                </a:solidFill>
              </a:rPr>
              <a:t>HRP tips for nutrition interventions: </a:t>
            </a:r>
            <a:r>
              <a:rPr lang="en-US" sz="1600" b="0" dirty="0">
                <a:solidFill>
                  <a:schemeClr val="tx1"/>
                </a:solidFill>
                <a:hlinkClick r:id="rId4"/>
              </a:rPr>
              <a:t>http://nutritioncluster.net/resources/hrp-tips/</a:t>
            </a:r>
            <a:r>
              <a:rPr lang="en-US" sz="1600" b="0" dirty="0">
                <a:solidFill>
                  <a:schemeClr val="tx1"/>
                </a:solidFill>
              </a:rPr>
              <a:t>   </a:t>
            </a:r>
          </a:p>
          <a:p>
            <a:pPr marL="0" indent="0">
              <a:buNone/>
            </a:pPr>
            <a:endParaRPr lang="en-US" sz="1600" b="0" dirty="0">
              <a:solidFill>
                <a:schemeClr val="tx1"/>
              </a:solidFill>
            </a:endParaRPr>
          </a:p>
          <a:p>
            <a:pPr marL="0" indent="0">
              <a:buNone/>
            </a:pPr>
            <a:r>
              <a:rPr lang="en-US" sz="1600" b="0" dirty="0">
                <a:solidFill>
                  <a:schemeClr val="tx1"/>
                </a:solidFill>
              </a:rPr>
              <a:t>Nutrition Program Design Assistant: A Tool for Program Planners (NPDA). Reference Guide. Version 2, Revised 2015. (essential reading): </a:t>
            </a:r>
            <a:r>
              <a:rPr lang="en-US" sz="1600" b="0" u="sng" dirty="0">
                <a:solidFill>
                  <a:schemeClr val="tx1"/>
                </a:solidFill>
                <a:hlinkClick r:id="rId5"/>
              </a:rPr>
              <a:t>http://dgecho-partners-helpdesk.eu/action_proposal/start</a:t>
            </a:r>
            <a:r>
              <a:rPr lang="en-US" sz="1600" b="0" u="sng" dirty="0">
                <a:solidFill>
                  <a:schemeClr val="tx1"/>
                </a:solidFill>
              </a:rPr>
              <a:t> </a:t>
            </a:r>
          </a:p>
          <a:p>
            <a:pPr marL="0" indent="0">
              <a:buNone/>
            </a:pPr>
            <a:endParaRPr lang="en-US" sz="1600" u="sng" dirty="0"/>
          </a:p>
          <a:p>
            <a:pPr marL="0" indent="0">
              <a:buNone/>
            </a:pPr>
            <a:r>
              <a:rPr lang="en-US" sz="1600" b="0" dirty="0">
                <a:solidFill>
                  <a:schemeClr val="tx1"/>
                </a:solidFill>
              </a:rPr>
              <a:t>Humanitarian Indicators Registry: Nutrition </a:t>
            </a:r>
            <a:r>
              <a:rPr lang="en-US" sz="1600" u="sng" dirty="0">
                <a:hlinkClick r:id="rId6"/>
              </a:rPr>
              <a:t>https://ir.hpc.tools/en/applications/ir/indicators/global-clusters/9</a:t>
            </a:r>
            <a:r>
              <a:rPr lang="en-US" sz="1600" dirty="0"/>
              <a:t>:</a:t>
            </a:r>
            <a:endParaRPr lang="en-US" sz="1600" b="0" dirty="0">
              <a:solidFill>
                <a:schemeClr val="tx1"/>
              </a:solidFill>
            </a:endParaRPr>
          </a:p>
          <a:p>
            <a:endParaRPr lang="en-US" sz="1600" b="0" dirty="0">
              <a:solidFill>
                <a:schemeClr val="tx1"/>
              </a:solidFill>
            </a:endParaRPr>
          </a:p>
          <a:p>
            <a:pPr marL="0" indent="0">
              <a:buClr>
                <a:schemeClr val="tx2"/>
              </a:buClr>
              <a:buNone/>
            </a:pPr>
            <a:r>
              <a:rPr lang="en-US" sz="1600" b="0" dirty="0">
                <a:solidFill>
                  <a:schemeClr val="tx1"/>
                </a:solidFill>
              </a:rPr>
              <a:t>IYCF-E Toolkit: </a:t>
            </a:r>
          </a:p>
          <a:p>
            <a:pPr marL="342900" indent="-342900">
              <a:buClr>
                <a:schemeClr val="tx2"/>
              </a:buClr>
              <a:buFont typeface="Arial" panose="020B0604020202020204" pitchFamily="34" charset="0"/>
              <a:buChar char="•"/>
            </a:pPr>
            <a:r>
              <a:rPr lang="en-US" sz="1600" b="0" dirty="0">
                <a:solidFill>
                  <a:schemeClr val="tx1"/>
                </a:solidFill>
              </a:rPr>
              <a:t>C. Proposal Development </a:t>
            </a:r>
          </a:p>
          <a:p>
            <a:pPr>
              <a:buClr>
                <a:schemeClr val="tx2"/>
              </a:buClr>
            </a:pPr>
            <a:r>
              <a:rPr lang="en-US" sz="1600" b="0" dirty="0">
                <a:solidFill>
                  <a:schemeClr val="tx1"/>
                </a:solidFill>
              </a:rPr>
              <a:t>	-  Key Concepts: Overview of Proposal Development - 		</a:t>
            </a:r>
            <a:r>
              <a:rPr lang="en-US" sz="1600" b="0" dirty="0">
                <a:solidFill>
                  <a:schemeClr val="tx1"/>
                </a:solidFill>
                <a:hlinkClick r:id="rId7"/>
              </a:rPr>
              <a:t>https://drive.google.com/file/d/0B5uBNDhhrtqbdE9uYmN4SUpoS1E/view</a:t>
            </a:r>
            <a:r>
              <a:rPr lang="en-US" sz="1600" b="0" dirty="0">
                <a:solidFill>
                  <a:schemeClr val="tx1"/>
                </a:solidFill>
              </a:rPr>
              <a:t> </a:t>
            </a:r>
          </a:p>
          <a:p>
            <a:pPr>
              <a:buClr>
                <a:schemeClr val="tx2"/>
              </a:buClr>
            </a:pPr>
            <a:r>
              <a:rPr lang="en-US" sz="1600" b="0" dirty="0">
                <a:solidFill>
                  <a:schemeClr val="tx1"/>
                </a:solidFill>
              </a:rPr>
              <a:t>	- Annexes </a:t>
            </a:r>
          </a:p>
          <a:p>
            <a:pPr marL="884238" lvl="3" indent="-342900">
              <a:buFont typeface="Arial" panose="020B0604020202020204" pitchFamily="34" charset="0"/>
              <a:buChar char="•"/>
            </a:pPr>
            <a:r>
              <a:rPr lang="en-US" sz="1600" b="0" dirty="0">
                <a:solidFill>
                  <a:schemeClr val="tx1"/>
                </a:solidFill>
              </a:rPr>
              <a:t>SC Log Frame </a:t>
            </a:r>
            <a:r>
              <a:rPr lang="en-US" sz="1600" b="0" dirty="0">
                <a:solidFill>
                  <a:schemeClr val="tx1"/>
                </a:solidFill>
                <a:hlinkClick r:id="rId8"/>
              </a:rPr>
              <a:t>https://drive.google.com/file/d/0B5uBNDhhrtqbY0xhTllHOUZXblk/view</a:t>
            </a:r>
            <a:r>
              <a:rPr lang="en-US" sz="1600" b="0" dirty="0">
                <a:solidFill>
                  <a:schemeClr val="tx1"/>
                </a:solidFill>
              </a:rPr>
              <a:t> </a:t>
            </a:r>
          </a:p>
          <a:p>
            <a:pPr marL="884238" lvl="3" indent="-342900">
              <a:buFont typeface="Arial" panose="020B0604020202020204" pitchFamily="34" charset="0"/>
              <a:buChar char="•"/>
            </a:pPr>
            <a:r>
              <a:rPr lang="en-US" sz="1600" b="0" dirty="0">
                <a:solidFill>
                  <a:schemeClr val="tx1"/>
                </a:solidFill>
              </a:rPr>
              <a:t>SC Master Budget </a:t>
            </a:r>
            <a:r>
              <a:rPr lang="en-US" sz="1600" b="0" dirty="0">
                <a:solidFill>
                  <a:schemeClr val="tx1"/>
                </a:solidFill>
                <a:hlinkClick r:id="rId9"/>
              </a:rPr>
              <a:t>https://drive.google.com/file/d/0B5uBNDhhrtqbYk50ZGVTaEFXN0k/view</a:t>
            </a:r>
            <a:r>
              <a:rPr lang="en-US" sz="1600" b="0" dirty="0">
                <a:solidFill>
                  <a:schemeClr val="tx1"/>
                </a:solidFill>
              </a:rPr>
              <a:t> </a:t>
            </a:r>
          </a:p>
          <a:p>
            <a:pPr marL="0" indent="0">
              <a:buNone/>
            </a:pPr>
            <a:r>
              <a:rPr lang="en-US" sz="1600" b="0" dirty="0">
                <a:solidFill>
                  <a:schemeClr val="tx1"/>
                </a:solidFill>
              </a:rPr>
              <a:t>	- References – Guidelines and strategies. </a:t>
            </a:r>
          </a:p>
          <a:p>
            <a:pPr marL="0" indent="0">
              <a:buNone/>
            </a:pPr>
            <a:endParaRPr lang="en-US" sz="2000" b="0" dirty="0">
              <a:solidFill>
                <a:schemeClr val="tx1"/>
              </a:solidFill>
            </a:endParaRPr>
          </a:p>
          <a:p>
            <a:pPr marL="0" indent="0">
              <a:buNone/>
            </a:pPr>
            <a:endParaRPr lang="en-US" sz="2000" b="0" dirty="0">
              <a:solidFill>
                <a:schemeClr val="tx1"/>
              </a:solidFill>
            </a:endParaRPr>
          </a:p>
          <a:p>
            <a:pPr marL="0" indent="0">
              <a:buNone/>
            </a:pPr>
            <a:endParaRPr lang="en-US" sz="2000" b="0" dirty="0">
              <a:solidFill>
                <a:schemeClr val="tx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t>39</a:t>
            </a:fld>
            <a:endParaRPr lang="en-US" dirty="0"/>
          </a:p>
        </p:txBody>
      </p:sp>
    </p:spTree>
    <p:extLst>
      <p:ext uri="{BB962C8B-B14F-4D97-AF65-F5344CB8AC3E}">
        <p14:creationId xmlns:p14="http://schemas.microsoft.com/office/powerpoint/2010/main" val="205153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2243"/>
            <a:ext cx="8712968" cy="776861"/>
          </a:xfrm>
        </p:spPr>
        <p:txBody>
          <a:bodyPr>
            <a:normAutofit/>
          </a:bodyPr>
          <a:lstStyle/>
          <a:p>
            <a:pPr algn="ctr"/>
            <a:r>
              <a:rPr lang="en-GB" sz="3000" dirty="0"/>
              <a:t>AGENDA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4</a:t>
            </a:fld>
            <a:endParaRPr lang="en-GB" dirty="0"/>
          </a:p>
        </p:txBody>
      </p:sp>
      <p:sp>
        <p:nvSpPr>
          <p:cNvPr id="6" name="Text Placeholder 3"/>
          <p:cNvSpPr txBox="1">
            <a:spLocks/>
          </p:cNvSpPr>
          <p:nvPr/>
        </p:nvSpPr>
        <p:spPr>
          <a:xfrm>
            <a:off x="0" y="1556792"/>
            <a:ext cx="91440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000" b="0" dirty="0">
                <a:latin typeface="Candara" panose="020E0502030303020204" pitchFamily="34" charset="0"/>
              </a:rPr>
              <a:t>INTRODUCTION</a:t>
            </a:r>
          </a:p>
          <a:p>
            <a:pPr marL="457200" lvl="1" indent="0">
              <a:buNone/>
            </a:pPr>
            <a:r>
              <a:rPr lang="en-US" sz="2000" b="0" dirty="0">
                <a:latin typeface="Candara" panose="020E0502030303020204" pitchFamily="34" charset="0"/>
              </a:rPr>
              <a:t>BRAINSTORMING</a:t>
            </a:r>
          </a:p>
          <a:p>
            <a:pPr marL="457200" lvl="1" indent="0">
              <a:buNone/>
            </a:pPr>
            <a:r>
              <a:rPr lang="en-US" sz="2000" b="0" dirty="0">
                <a:latin typeface="Candara" panose="020E0502030303020204" pitchFamily="34" charset="0"/>
              </a:rPr>
              <a:t>PROPOSALS WRITING </a:t>
            </a:r>
          </a:p>
          <a:p>
            <a:pPr marL="857250" lvl="2" indent="0">
              <a:buNone/>
            </a:pPr>
            <a:r>
              <a:rPr lang="en-US" sz="1600" b="0" dirty="0">
                <a:latin typeface="Candara" panose="020E0502030303020204" pitchFamily="34" charset="0"/>
              </a:rPr>
              <a:t>CONTEXT ANALYSIS </a:t>
            </a:r>
          </a:p>
          <a:p>
            <a:pPr marL="857250" lvl="2" indent="0">
              <a:buNone/>
            </a:pPr>
            <a:r>
              <a:rPr lang="en-US" sz="1600" b="0" dirty="0">
                <a:latin typeface="Candara" panose="020E0502030303020204" pitchFamily="34" charset="0"/>
              </a:rPr>
              <a:t>LOGFRAME </a:t>
            </a:r>
          </a:p>
          <a:p>
            <a:pPr marL="857250" lvl="2" indent="0">
              <a:buNone/>
            </a:pPr>
            <a:r>
              <a:rPr lang="en-US" sz="1600" b="0" dirty="0">
                <a:latin typeface="Candara" panose="020E0502030303020204" pitchFamily="34" charset="0"/>
              </a:rPr>
              <a:t>RISKS AND ASSUMPTIONS</a:t>
            </a:r>
          </a:p>
          <a:p>
            <a:pPr marL="857250" lvl="2" indent="0">
              <a:buNone/>
            </a:pPr>
            <a:r>
              <a:rPr lang="en-US" sz="1600" b="0" dirty="0">
                <a:latin typeface="Candara" panose="020E0502030303020204" pitchFamily="34" charset="0"/>
              </a:rPr>
              <a:t>BUDGET</a:t>
            </a:r>
          </a:p>
          <a:p>
            <a:pPr marL="457200" lvl="1" indent="0">
              <a:buNone/>
            </a:pPr>
            <a:r>
              <a:rPr lang="en-US" sz="2000" b="0" dirty="0">
                <a:latin typeface="Candara" panose="020E0502030303020204" pitchFamily="34" charset="0"/>
              </a:rPr>
              <a:t>EXERCISE AND DISCUSSION </a:t>
            </a:r>
          </a:p>
          <a:p>
            <a:pPr marL="457200" lvl="1" indent="0">
              <a:buNone/>
            </a:pPr>
            <a:r>
              <a:rPr lang="en-US" sz="2000" b="0" dirty="0">
                <a:latin typeface="Candara" panose="020E0502030303020204" pitchFamily="34" charset="0"/>
              </a:rPr>
              <a:t>ANNEX: ONLINE RESOURCES </a:t>
            </a:r>
          </a:p>
          <a:p>
            <a:pPr marL="914400" lvl="1" indent="-457200">
              <a:buAutoNum type="arabicPeriod"/>
            </a:pPr>
            <a:endParaRPr lang="en-US" sz="2000" b="0" dirty="0">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sz="2000" dirty="0">
              <a:latin typeface="Candara" panose="020E0502030303020204" pitchFamily="34" charset="0"/>
            </a:endParaRPr>
          </a:p>
          <a:p>
            <a:pPr marL="0" indent="0" algn="ctr">
              <a:buFont typeface="Arial" panose="020B0604020202020204" pitchFamily="34" charset="0"/>
              <a:buNone/>
            </a:pPr>
            <a:endParaRPr lang="en-US" sz="2000" dirty="0">
              <a:latin typeface="Candara" panose="020E0502030303020204" pitchFamily="34" charset="0"/>
            </a:endParaRPr>
          </a:p>
          <a:p>
            <a:pPr marL="0" indent="0">
              <a:buFont typeface="Arial" panose="020B0604020202020204" pitchFamily="34" charset="0"/>
              <a:buNone/>
            </a:pPr>
            <a:endParaRPr lang="en-US" sz="2000" dirty="0">
              <a:latin typeface="Candara" panose="020E0502030303020204" pitchFamily="34" charset="0"/>
            </a:endParaRPr>
          </a:p>
        </p:txBody>
      </p:sp>
    </p:spTree>
    <p:extLst>
      <p:ext uri="{BB962C8B-B14F-4D97-AF65-F5344CB8AC3E}">
        <p14:creationId xmlns:p14="http://schemas.microsoft.com/office/powerpoint/2010/main" val="1228163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pPr marL="0" indent="0" algn="ctr">
              <a:buNone/>
            </a:pPr>
            <a:r>
              <a:rPr lang="en-US" sz="3000" dirty="0"/>
              <a:t>The session is largely based on the WHO training workshop on proposal writing and  SCI IYCF-E training, session on IYCF-E proposals</a:t>
            </a:r>
          </a:p>
        </p:txBody>
      </p:sp>
      <p:pic>
        <p:nvPicPr>
          <p:cNvPr id="6" name="Picture 5"/>
          <p:cNvPicPr>
            <a:picLocks noChangeAspect="1"/>
          </p:cNvPicPr>
          <p:nvPr/>
        </p:nvPicPr>
        <p:blipFill>
          <a:blip r:embed="rId2"/>
          <a:stretch>
            <a:fillRect/>
          </a:stretch>
        </p:blipFill>
        <p:spPr>
          <a:xfrm>
            <a:off x="197591" y="3645024"/>
            <a:ext cx="3956972" cy="3011438"/>
          </a:xfrm>
          <a:prstGeom prst="rect">
            <a:avLst/>
          </a:prstGeom>
        </p:spPr>
      </p:pic>
      <p:pic>
        <p:nvPicPr>
          <p:cNvPr id="7" name="Picture 6"/>
          <p:cNvPicPr>
            <a:picLocks noChangeAspect="1"/>
          </p:cNvPicPr>
          <p:nvPr/>
        </p:nvPicPr>
        <p:blipFill>
          <a:blip r:embed="rId3"/>
          <a:stretch>
            <a:fillRect/>
          </a:stretch>
        </p:blipFill>
        <p:spPr>
          <a:xfrm>
            <a:off x="4942789" y="3666619"/>
            <a:ext cx="4014369" cy="2989843"/>
          </a:xfrm>
          <a:prstGeom prst="rect">
            <a:avLst/>
          </a:prstGeom>
        </p:spPr>
      </p:pic>
    </p:spTree>
    <p:extLst>
      <p:ext uri="{BB962C8B-B14F-4D97-AF65-F5344CB8AC3E}">
        <p14:creationId xmlns:p14="http://schemas.microsoft.com/office/powerpoint/2010/main" val="120257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632845"/>
          </a:xfrm>
        </p:spPr>
        <p:txBody>
          <a:bodyPr>
            <a:normAutofit/>
          </a:bodyPr>
          <a:lstStyle/>
          <a:p>
            <a:pPr algn="ctr"/>
            <a:r>
              <a:rPr lang="en-GB" sz="3000" dirty="0"/>
              <a:t>TRAINING WORKSHOP INTRODUCTION</a:t>
            </a:r>
          </a:p>
        </p:txBody>
      </p:sp>
      <p:sp>
        <p:nvSpPr>
          <p:cNvPr id="5" name="Slide Number Placeholder 4"/>
          <p:cNvSpPr>
            <a:spLocks noGrp="1"/>
          </p:cNvSpPr>
          <p:nvPr>
            <p:ph type="sldNum" sz="quarter" idx="12"/>
          </p:nvPr>
        </p:nvSpPr>
        <p:spPr/>
        <p:txBody>
          <a:bodyPr/>
          <a:lstStyle/>
          <a:p>
            <a:fld id="{626C3BF3-974C-475B-8945-FFBB366A59BD}" type="slidenum">
              <a:rPr lang="en-GB" smtClean="0"/>
              <a:pPr/>
              <a:t>5</a:t>
            </a:fld>
            <a:endParaRPr lang="en-GB" dirty="0"/>
          </a:p>
        </p:txBody>
      </p:sp>
      <p:sp>
        <p:nvSpPr>
          <p:cNvPr id="6" name="Text Placeholder 3"/>
          <p:cNvSpPr txBox="1">
            <a:spLocks/>
          </p:cNvSpPr>
          <p:nvPr/>
        </p:nvSpPr>
        <p:spPr>
          <a:xfrm>
            <a:off x="0" y="620688"/>
            <a:ext cx="4644008" cy="5472608"/>
          </a:xfrm>
          <a:prstGeom prst="rect">
            <a:avLst/>
          </a:prstGeom>
          <a:solidFill>
            <a:srgbClr val="00B050"/>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solidFill>
                  <a:schemeClr val="bg1"/>
                </a:solidFill>
                <a:latin typeface="Candara" panose="020E0502030303020204" pitchFamily="34" charset="0"/>
              </a:rPr>
              <a:t>This training seeks to:</a:t>
            </a:r>
          </a:p>
          <a:p>
            <a:pPr marL="457200" lvl="1" indent="0">
              <a:buNone/>
            </a:pPr>
            <a:endParaRPr lang="en-US" sz="2200" b="0" dirty="0">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Be participative </a:t>
            </a:r>
          </a:p>
          <a:p>
            <a:pPr marL="0" indent="0">
              <a:buNone/>
            </a:pPr>
            <a:endParaRPr lang="en-US" sz="2400" dirty="0">
              <a:solidFill>
                <a:schemeClr val="bg1"/>
              </a:solidFill>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Focus on practical exercise and real-life discussion </a:t>
            </a:r>
          </a:p>
          <a:p>
            <a:pPr>
              <a:buFont typeface="Wingdings" panose="05000000000000000000" pitchFamily="2" charset="2"/>
              <a:buChar char="ü"/>
            </a:pPr>
            <a:endParaRPr lang="en-US" sz="2400" dirty="0">
              <a:solidFill>
                <a:schemeClr val="bg1"/>
              </a:solidFill>
              <a:latin typeface="Candara" panose="020E0502030303020204" pitchFamily="34" charset="0"/>
            </a:endParaRPr>
          </a:p>
          <a:p>
            <a:pPr>
              <a:buFont typeface="Wingdings" panose="05000000000000000000" pitchFamily="2" charset="2"/>
              <a:buChar char="ü"/>
            </a:pPr>
            <a:r>
              <a:rPr lang="en-US" sz="2400" dirty="0">
                <a:solidFill>
                  <a:schemeClr val="bg1"/>
                </a:solidFill>
                <a:latin typeface="Candara" panose="020E0502030303020204" pitchFamily="34" charset="0"/>
              </a:rPr>
              <a:t>Provide essential hints and guidance on how to improve the content and quality of proposals</a:t>
            </a: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
        <p:nvSpPr>
          <p:cNvPr id="8" name="Text Placeholder 3"/>
          <p:cNvSpPr txBox="1">
            <a:spLocks/>
          </p:cNvSpPr>
          <p:nvPr/>
        </p:nvSpPr>
        <p:spPr>
          <a:xfrm>
            <a:off x="4644008" y="620688"/>
            <a:ext cx="4499992" cy="5472608"/>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solidFill>
                  <a:schemeClr val="bg1"/>
                </a:solidFill>
                <a:latin typeface="Candara" panose="020E0502030303020204" pitchFamily="34" charset="0"/>
              </a:rPr>
              <a:t>This training will not:</a:t>
            </a:r>
          </a:p>
          <a:p>
            <a:pPr marL="457200" lvl="1" indent="0">
              <a:buNone/>
            </a:pPr>
            <a:endParaRPr lang="en-US" sz="2400" i="1" dirty="0">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Cover specific donors’ proposals: links will be provided</a:t>
            </a:r>
          </a:p>
          <a:p>
            <a:pPr marL="457200" lvl="1" indent="0">
              <a:buNone/>
            </a:pPr>
            <a:endParaRPr lang="en-US" sz="2400" dirty="0">
              <a:solidFill>
                <a:schemeClr val="bg1"/>
              </a:solidFill>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Cover theory of change: it requires &gt;1 day</a:t>
            </a:r>
          </a:p>
          <a:p>
            <a:pPr lvl="1">
              <a:buBlip>
                <a:blip r:embed="rId2"/>
              </a:buBlip>
            </a:pPr>
            <a:endParaRPr lang="en-US" sz="2400" dirty="0">
              <a:solidFill>
                <a:schemeClr val="bg1"/>
              </a:solidFill>
              <a:latin typeface="Candara" panose="020E0502030303020204" pitchFamily="34" charset="0"/>
            </a:endParaRPr>
          </a:p>
          <a:p>
            <a:pPr lvl="1">
              <a:buBlip>
                <a:blip r:embed="rId2"/>
              </a:buBlip>
            </a:pPr>
            <a:r>
              <a:rPr lang="en-US" sz="2400" dirty="0">
                <a:solidFill>
                  <a:schemeClr val="bg1"/>
                </a:solidFill>
                <a:latin typeface="Candara" panose="020E0502030303020204" pitchFamily="34" charset="0"/>
              </a:rPr>
              <a:t>Donor reporting: it requires a separate training</a:t>
            </a:r>
          </a:p>
          <a:p>
            <a:pPr lvl="1">
              <a:buBlip>
                <a:blip r:embed="rId2"/>
              </a:buBlip>
            </a:pPr>
            <a:endParaRPr lang="en-US" sz="2400" dirty="0">
              <a:solidFill>
                <a:schemeClr val="bg1"/>
              </a:solidFill>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294832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632845"/>
          </a:xfrm>
        </p:spPr>
        <p:txBody>
          <a:bodyPr>
            <a:normAutofit/>
          </a:bodyPr>
          <a:lstStyle/>
          <a:p>
            <a:pPr algn="ctr"/>
            <a:r>
              <a:rPr lang="en-GB" sz="3000" dirty="0"/>
              <a:t>PARTICIPANTS’ BRAINSTORMING</a:t>
            </a:r>
          </a:p>
        </p:txBody>
      </p:sp>
      <p:sp>
        <p:nvSpPr>
          <p:cNvPr id="5" name="Slide Number Placeholder 4"/>
          <p:cNvSpPr>
            <a:spLocks noGrp="1"/>
          </p:cNvSpPr>
          <p:nvPr>
            <p:ph type="sldNum" sz="quarter" idx="12"/>
          </p:nvPr>
        </p:nvSpPr>
        <p:spPr/>
        <p:txBody>
          <a:bodyPr/>
          <a:lstStyle/>
          <a:p>
            <a:fld id="{626C3BF3-974C-475B-8945-FFBB366A59BD}" type="slidenum">
              <a:rPr lang="en-GB" smtClean="0"/>
              <a:pPr/>
              <a:t>6</a:t>
            </a:fld>
            <a:endParaRPr lang="en-GB" dirty="0"/>
          </a:p>
        </p:txBody>
      </p:sp>
      <p:sp>
        <p:nvSpPr>
          <p:cNvPr id="7" name="Text Placeholder 3"/>
          <p:cNvSpPr txBox="1">
            <a:spLocks/>
          </p:cNvSpPr>
          <p:nvPr/>
        </p:nvSpPr>
        <p:spPr>
          <a:xfrm>
            <a:off x="0" y="620688"/>
            <a:ext cx="9144000" cy="5472608"/>
          </a:xfrm>
          <a:prstGeom prst="rect">
            <a:avLst/>
          </a:prstGeom>
          <a:solidFill>
            <a:schemeClr val="accent4">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None/>
            </a:pPr>
            <a:r>
              <a:rPr lang="en-US" sz="2400" i="1" dirty="0">
                <a:latin typeface="Candara" panose="020E0502030303020204" pitchFamily="34" charset="0"/>
              </a:rPr>
              <a:t>WHAT ARE THE MOST FREQUENT COMMENTS YOU RECEIVE FROM DONORS AFTER THE PROPOSALS SUBMISSION?  </a:t>
            </a:r>
          </a:p>
          <a:p>
            <a:pPr marL="457200" lvl="1" indent="0">
              <a:buNone/>
            </a:pPr>
            <a:endParaRPr lang="en-US" sz="2200" b="0" dirty="0">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269448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73" y="-12157"/>
            <a:ext cx="8712968" cy="632845"/>
          </a:xfrm>
        </p:spPr>
        <p:txBody>
          <a:bodyPr>
            <a:normAutofit/>
          </a:bodyPr>
          <a:lstStyle/>
          <a:p>
            <a:pPr algn="ctr"/>
            <a:r>
              <a:rPr lang="en-GB" sz="3000" dirty="0"/>
              <a:t>PARTICIPANTS’ BRAINSTORMING</a:t>
            </a:r>
          </a:p>
        </p:txBody>
      </p:sp>
      <p:sp>
        <p:nvSpPr>
          <p:cNvPr id="5" name="Slide Number Placeholder 4"/>
          <p:cNvSpPr>
            <a:spLocks noGrp="1"/>
          </p:cNvSpPr>
          <p:nvPr>
            <p:ph type="sldNum" sz="quarter" idx="12"/>
          </p:nvPr>
        </p:nvSpPr>
        <p:spPr/>
        <p:txBody>
          <a:bodyPr/>
          <a:lstStyle/>
          <a:p>
            <a:fld id="{626C3BF3-974C-475B-8945-FFBB366A59BD}" type="slidenum">
              <a:rPr lang="en-GB" smtClean="0"/>
              <a:pPr/>
              <a:t>7</a:t>
            </a:fld>
            <a:endParaRPr lang="en-GB" dirty="0"/>
          </a:p>
        </p:txBody>
      </p:sp>
      <p:sp>
        <p:nvSpPr>
          <p:cNvPr id="6" name="Text Placeholder 3"/>
          <p:cNvSpPr txBox="1">
            <a:spLocks/>
          </p:cNvSpPr>
          <p:nvPr/>
        </p:nvSpPr>
        <p:spPr>
          <a:xfrm>
            <a:off x="0" y="620688"/>
            <a:ext cx="9144000" cy="5472608"/>
          </a:xfrm>
          <a:prstGeom prst="rect">
            <a:avLst/>
          </a:prstGeom>
          <a:solidFill>
            <a:schemeClr val="accent1">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400" i="1" dirty="0">
                <a:latin typeface="Candara" panose="020E0502030303020204" pitchFamily="34" charset="0"/>
              </a:rPr>
              <a:t>WHICH CHALLENGES DO YOU FACE WHEN WRITING PROPOSALS?</a:t>
            </a:r>
          </a:p>
          <a:p>
            <a:pPr marL="457200" lvl="1" indent="0">
              <a:buNone/>
            </a:pPr>
            <a:endParaRPr lang="en-US" sz="2200" b="0" dirty="0">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269446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Needs analysis: UNICEF conceptual framework on malnutrition</a:t>
            </a:r>
          </a:p>
        </p:txBody>
      </p:sp>
      <p:sp>
        <p:nvSpPr>
          <p:cNvPr id="4" name="Date Placeholder 3"/>
          <p:cNvSpPr>
            <a:spLocks noGrp="1"/>
          </p:cNvSpPr>
          <p:nvPr>
            <p:ph type="dt" sz="half" idx="10"/>
          </p:nvPr>
        </p:nvSpPr>
        <p:spPr/>
        <p:txBody>
          <a:bodyPr/>
          <a:lstStyle/>
          <a:p>
            <a:fld id="{3F571279-A164-458D-B78F-3BE87D351178}" type="datetime1">
              <a:rPr lang="en-US" smtClean="0">
                <a:solidFill>
                  <a:prstClr val="black">
                    <a:tint val="75000"/>
                  </a:prstClr>
                </a:solidFill>
              </a:rPr>
              <a:t>3/8/2019</a:t>
            </a:fld>
            <a:endParaRPr lang="en-US" dirty="0">
              <a:solidFill>
                <a:prstClr val="black">
                  <a:tint val="75000"/>
                </a:prstClr>
              </a:solidFill>
            </a:endParaRPr>
          </a:p>
        </p:txBody>
      </p:sp>
      <p:pic>
        <p:nvPicPr>
          <p:cNvPr id="5" name="Content Placeholder 4"/>
          <p:cNvPicPr>
            <a:picLocks noGrp="1"/>
          </p:cNvPicPr>
          <p:nvPr>
            <p:ph idx="1"/>
          </p:nvPr>
        </p:nvPicPr>
        <p:blipFill>
          <a:blip r:embed="rId2"/>
          <a:stretch>
            <a:fillRect/>
          </a:stretch>
        </p:blipFill>
        <p:spPr>
          <a:xfrm>
            <a:off x="2233346" y="1628800"/>
            <a:ext cx="4677307" cy="4254500"/>
          </a:xfrm>
          <a:prstGeom prst="rect">
            <a:avLst/>
          </a:prstGeom>
        </p:spPr>
      </p:pic>
    </p:spTree>
    <p:extLst>
      <p:ext uri="{BB962C8B-B14F-4D97-AF65-F5344CB8AC3E}">
        <p14:creationId xmlns:p14="http://schemas.microsoft.com/office/powerpoint/2010/main" val="243264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62" y="476672"/>
            <a:ext cx="8712968" cy="704853"/>
          </a:xfrm>
        </p:spPr>
        <p:txBody>
          <a:bodyPr>
            <a:normAutofit/>
          </a:bodyPr>
          <a:lstStyle/>
          <a:p>
            <a:pPr algn="ctr"/>
            <a:r>
              <a:rPr lang="en-GB" sz="3000" dirty="0"/>
              <a:t>CONTEXT ANALYSIS: STRATEGY </a:t>
            </a:r>
          </a:p>
        </p:txBody>
      </p:sp>
      <p:sp>
        <p:nvSpPr>
          <p:cNvPr id="5" name="Slide Number Placeholder 4"/>
          <p:cNvSpPr>
            <a:spLocks noGrp="1"/>
          </p:cNvSpPr>
          <p:nvPr>
            <p:ph type="sldNum" sz="quarter" idx="12"/>
          </p:nvPr>
        </p:nvSpPr>
        <p:spPr/>
        <p:txBody>
          <a:bodyPr/>
          <a:lstStyle/>
          <a:p>
            <a:fld id="{626C3BF3-974C-475B-8945-FFBB366A59BD}" type="slidenum">
              <a:rPr lang="en-GB" smtClean="0"/>
              <a:pPr/>
              <a:t>9</a:t>
            </a:fld>
            <a:endParaRPr lang="en-GB" dirty="0"/>
          </a:p>
        </p:txBody>
      </p:sp>
      <p:sp>
        <p:nvSpPr>
          <p:cNvPr id="6" name="Text Placeholder 3"/>
          <p:cNvSpPr txBox="1">
            <a:spLocks/>
          </p:cNvSpPr>
          <p:nvPr/>
        </p:nvSpPr>
        <p:spPr>
          <a:xfrm>
            <a:off x="6478" y="1412775"/>
            <a:ext cx="9145136" cy="4248473"/>
          </a:xfrm>
          <a:prstGeom prst="rect">
            <a:avLst/>
          </a:prstGeom>
          <a:ln>
            <a:noFill/>
          </a:ln>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75000"/>
                    <a:lumOff val="25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75000"/>
                    <a:lumOff val="25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75000"/>
                    <a:lumOff val="25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75000"/>
                    <a:lumOff val="25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sz="2200" b="0" dirty="0">
                <a:solidFill>
                  <a:schemeClr val="tx1"/>
                </a:solidFill>
                <a:latin typeface="Candara" panose="020E0502030303020204" pitchFamily="34" charset="0"/>
              </a:rPr>
              <a:t>Consult Cluster Response plans and Cluster information products for:</a:t>
            </a:r>
          </a:p>
          <a:p>
            <a:pPr lvl="1">
              <a:buFontTx/>
              <a:buChar char="-"/>
            </a:pPr>
            <a:r>
              <a:rPr lang="en-US" sz="1800" b="0" dirty="0">
                <a:solidFill>
                  <a:schemeClr val="tx1"/>
                </a:solidFill>
                <a:latin typeface="Candara" panose="020E0502030303020204" pitchFamily="34" charset="0"/>
              </a:rPr>
              <a:t>Agreed package of nutrition interventions</a:t>
            </a:r>
          </a:p>
          <a:p>
            <a:pPr lvl="1">
              <a:buFontTx/>
              <a:buChar char="-"/>
            </a:pPr>
            <a:r>
              <a:rPr lang="en-US" sz="1800" b="0" dirty="0">
                <a:solidFill>
                  <a:schemeClr val="tx1"/>
                </a:solidFill>
                <a:latin typeface="Candara" panose="020E0502030303020204" pitchFamily="34" charset="0"/>
              </a:rPr>
              <a:t>Agreed modalities to deliver interventions</a:t>
            </a:r>
          </a:p>
          <a:p>
            <a:pPr lvl="1">
              <a:buFontTx/>
              <a:buChar char="-"/>
            </a:pPr>
            <a:r>
              <a:rPr lang="en-US" sz="1800" b="0" dirty="0">
                <a:solidFill>
                  <a:schemeClr val="tx1"/>
                </a:solidFill>
                <a:latin typeface="Candara" panose="020E0502030303020204" pitchFamily="34" charset="0"/>
              </a:rPr>
              <a:t>Priority locations</a:t>
            </a:r>
          </a:p>
          <a:p>
            <a:pPr lvl="1">
              <a:buFontTx/>
              <a:buChar char="-"/>
            </a:pPr>
            <a:r>
              <a:rPr lang="en-US" sz="1800" b="0" dirty="0">
                <a:solidFill>
                  <a:schemeClr val="tx1"/>
                </a:solidFill>
                <a:latin typeface="Candara" panose="020E0502030303020204" pitchFamily="34" charset="0"/>
              </a:rPr>
              <a:t>Current and future gaps</a:t>
            </a:r>
          </a:p>
          <a:p>
            <a:pPr lvl="1">
              <a:buFontTx/>
              <a:buChar char="-"/>
            </a:pPr>
            <a:r>
              <a:rPr lang="en-US" sz="1800" b="0" dirty="0">
                <a:solidFill>
                  <a:schemeClr val="tx1"/>
                </a:solidFill>
                <a:latin typeface="Candara" panose="020E0502030303020204" pitchFamily="34" charset="0"/>
              </a:rPr>
              <a:t>Nutrition Information</a:t>
            </a:r>
          </a:p>
          <a:p>
            <a:pPr>
              <a:buFontTx/>
              <a:buChar char="-"/>
            </a:pPr>
            <a:r>
              <a:rPr lang="en-US" sz="2200" b="0" dirty="0">
                <a:solidFill>
                  <a:schemeClr val="tx1"/>
                </a:solidFill>
                <a:latin typeface="Candara" panose="020E0502030303020204" pitchFamily="34" charset="0"/>
              </a:rPr>
              <a:t>Criteria to select the strategy of response: relevance, likelihood of sustainability, resource availability, complementarity with other partners</a:t>
            </a:r>
          </a:p>
          <a:p>
            <a:pPr>
              <a:buFontTx/>
              <a:buChar char="-"/>
            </a:pPr>
            <a:r>
              <a:rPr lang="en-US" sz="2200" b="0" dirty="0">
                <a:solidFill>
                  <a:schemeClr val="tx1"/>
                </a:solidFill>
                <a:latin typeface="Candara" panose="020E0502030303020204" pitchFamily="34" charset="0"/>
              </a:rPr>
              <a:t>How to address immediate and underlying causes of malnutrition</a:t>
            </a:r>
          </a:p>
          <a:p>
            <a:pPr>
              <a:buFontTx/>
              <a:buChar char="-"/>
            </a:pPr>
            <a:r>
              <a:rPr lang="en-US" sz="2200" b="0" dirty="0">
                <a:solidFill>
                  <a:schemeClr val="tx1"/>
                </a:solidFill>
                <a:latin typeface="Candara" panose="020E0502030303020204" pitchFamily="34" charset="0"/>
              </a:rPr>
              <a:t>Do not reinvent the wheel: refer to standards agreed among partners (including costs and modality of implementation)</a:t>
            </a:r>
          </a:p>
          <a:p>
            <a:pPr>
              <a:buFontTx/>
              <a:buChar char="-"/>
            </a:pPr>
            <a:r>
              <a:rPr lang="en-US" sz="2200" b="0" dirty="0">
                <a:solidFill>
                  <a:schemeClr val="tx1"/>
                </a:solidFill>
                <a:latin typeface="Candara" panose="020E0502030303020204" pitchFamily="34" charset="0"/>
              </a:rPr>
              <a:t>Learn from the past and present response</a:t>
            </a:r>
          </a:p>
          <a:p>
            <a:pPr>
              <a:buFontTx/>
              <a:buChar char="-"/>
            </a:pPr>
            <a:endParaRPr lang="en-US" sz="2000" dirty="0">
              <a:solidFill>
                <a:srgbClr val="00B050"/>
              </a:solidFill>
              <a:latin typeface="Candara" panose="020E0502030303020204" pitchFamily="34" charset="0"/>
            </a:endParaRPr>
          </a:p>
          <a:p>
            <a:pPr marL="0" indent="0">
              <a:buNone/>
            </a:pPr>
            <a:endParaRPr lang="en-US" sz="2000" dirty="0">
              <a:solidFill>
                <a:srgbClr val="00B050"/>
              </a:solidFill>
              <a:latin typeface="Candara" panose="020E0502030303020204" pitchFamily="34" charset="0"/>
            </a:endParaRPr>
          </a:p>
          <a:p>
            <a:endParaRPr lang="en-US" sz="2000"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a:p>
            <a:pPr marL="0" indent="0" algn="ctr">
              <a:buFont typeface="Arial" panose="020B0604020202020204" pitchFamily="34" charset="0"/>
              <a:buNone/>
            </a:pPr>
            <a:endParaRPr lang="en-US" dirty="0">
              <a:latin typeface="Candara" panose="020E0502030303020204" pitchFamily="34" charset="0"/>
            </a:endParaRPr>
          </a:p>
          <a:p>
            <a:pPr marL="0" indent="0">
              <a:buFont typeface="Arial" panose="020B0604020202020204" pitchFamily="34" charset="0"/>
              <a:buNone/>
            </a:pPr>
            <a:endParaRPr lang="en-US" dirty="0">
              <a:latin typeface="Candara" panose="020E0502030303020204" pitchFamily="34" charset="0"/>
            </a:endParaRPr>
          </a:p>
        </p:txBody>
      </p:sp>
    </p:spTree>
    <p:extLst>
      <p:ext uri="{BB962C8B-B14F-4D97-AF65-F5344CB8AC3E}">
        <p14:creationId xmlns:p14="http://schemas.microsoft.com/office/powerpoint/2010/main" val="42614844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16705</TotalTime>
  <Words>2335</Words>
  <Application>Microsoft Office PowerPoint</Application>
  <PresentationFormat>On-screen Show (4:3)</PresentationFormat>
  <Paragraphs>403</Paragraphs>
  <Slides>40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Candara</vt:lpstr>
      <vt:lpstr>Courier New</vt:lpstr>
      <vt:lpstr>Gill Sans Infant MT</vt:lpstr>
      <vt:lpstr>Gill Sans Infant Std</vt:lpstr>
      <vt:lpstr>Times New Roman</vt:lpstr>
      <vt:lpstr>Wingdings</vt:lpstr>
      <vt:lpstr>1_Office Theme</vt:lpstr>
      <vt:lpstr>2_Office Theme</vt:lpstr>
      <vt:lpstr>Yemen Nutrition Cluster Proposal writing session</vt:lpstr>
      <vt:lpstr>Agenda</vt:lpstr>
      <vt:lpstr>PowerPoint Presentation</vt:lpstr>
      <vt:lpstr>AGENDA </vt:lpstr>
      <vt:lpstr>TRAINING WORKSHOP INTRODUCTION</vt:lpstr>
      <vt:lpstr>PARTICIPANTS’ BRAINSTORMING</vt:lpstr>
      <vt:lpstr>PARTICIPANTS’ BRAINSTORMING</vt:lpstr>
      <vt:lpstr>Needs analysis: UNICEF conceptual framework on malnutrition</vt:lpstr>
      <vt:lpstr>CONTEXT ANALYSIS: STRATEGY </vt:lpstr>
      <vt:lpstr>NC agreed minimum package of interventions</vt:lpstr>
      <vt:lpstr>Do not forget!</vt:lpstr>
      <vt:lpstr>GROUP WORK</vt:lpstr>
      <vt:lpstr>LOGFRAME</vt:lpstr>
      <vt:lpstr>PowerPoint Presentation</vt:lpstr>
      <vt:lpstr>LOGFRAME: OVERVIEW AND SEQUENCE </vt:lpstr>
      <vt:lpstr>LOGFRAME: IMPACT/OVERALL OBJECTIVE</vt:lpstr>
      <vt:lpstr>LOGFRAME: OUTCOMES/specific objectives </vt:lpstr>
      <vt:lpstr>LOGFRAME: OUTPUTS/EXPECTED RESULTS  </vt:lpstr>
      <vt:lpstr>LOGFRAME: ACTIVITIES   </vt:lpstr>
      <vt:lpstr>LOGFRAME: A FEW HINTS </vt:lpstr>
      <vt:lpstr>LOGFRAME: A FEW HINTS </vt:lpstr>
      <vt:lpstr>LOGFRAME: A FEW HINTS </vt:lpstr>
      <vt:lpstr>LOGFRAME: A FEW HINTS </vt:lpstr>
      <vt:lpstr>2018 HRP: Cluster Objectives </vt:lpstr>
      <vt:lpstr>CO 1: CMAM</vt:lpstr>
      <vt:lpstr>CO2: prevention</vt:lpstr>
      <vt:lpstr>CO 3: capacity building</vt:lpstr>
      <vt:lpstr>CO4: needs analysis</vt:lpstr>
      <vt:lpstr>LOGFRAME: A FEW HINTS </vt:lpstr>
      <vt:lpstr>RISKS AND ASSUMPTIONS </vt:lpstr>
      <vt:lpstr>Program indicators’ targets</vt:lpstr>
      <vt:lpstr>Log frame example</vt:lpstr>
      <vt:lpstr>Relationship between response planning and monitoring</vt:lpstr>
      <vt:lpstr>PowerPoint Presentation</vt:lpstr>
      <vt:lpstr>BUDGET-1 </vt:lpstr>
      <vt:lpstr>BUDGET-2 </vt:lpstr>
      <vt:lpstr>EXERCISE AND DISCUSSION </vt:lpstr>
      <vt:lpstr>GENERAL ONLINE RESOURCES</vt:lpstr>
      <vt:lpstr>NUTRITION-SPECIFIC RESOURCES</vt:lpstr>
      <vt:lpstr>Acknowledgements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zouitena@who.int</dc:creator>
  <cp:lastModifiedBy>Anna Ziolkovska</cp:lastModifiedBy>
  <cp:revision>547</cp:revision>
  <cp:lastPrinted>2017-08-09T15:53:41Z</cp:lastPrinted>
  <dcterms:created xsi:type="dcterms:W3CDTF">2016-08-16T13:08:25Z</dcterms:created>
  <dcterms:modified xsi:type="dcterms:W3CDTF">2019-03-08T11:29:01Z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