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64" r:id="rId3"/>
    <p:sldId id="258" r:id="rId4"/>
    <p:sldId id="265" r:id="rId5"/>
    <p:sldId id="263" r:id="rId6"/>
    <p:sldId id="260" r:id="rId7"/>
    <p:sldId id="266" r:id="rId8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38AEF15-06A9-43D2-A353-870AB99DAF45}" type="datetimeFigureOut">
              <a:rPr lang="fr-FR" smtClean="0"/>
              <a:pPr/>
              <a:t>23/06/2016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C7C6EFA-D71E-4A51-9FA2-67FE2B762A02}" type="slidenum">
              <a:rPr lang="fr-FR" smtClean="0"/>
              <a:pPr/>
              <a:t>‹#›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2882751"/>
          </a:xfrm>
        </p:spPr>
        <p:txBody>
          <a:bodyPr>
            <a:noAutofit/>
          </a:bodyPr>
          <a:lstStyle/>
          <a:p>
            <a:r>
              <a:rPr lang="en-US" sz="6000" b="1" dirty="0"/>
              <a:t>S</a:t>
            </a:r>
            <a:r>
              <a:rPr lang="en-US" sz="6000" b="1" dirty="0" smtClean="0"/>
              <a:t>ub-national </a:t>
            </a:r>
            <a:r>
              <a:rPr lang="en-US" sz="6000" b="1" dirty="0"/>
              <a:t>coordination</a:t>
            </a:r>
            <a:r>
              <a:rPr lang="fr-FR" sz="6000" dirty="0"/>
              <a:t/>
            </a:r>
            <a:br>
              <a:rPr lang="fr-FR" sz="6000" dirty="0"/>
            </a:br>
            <a:endParaRPr lang="fr-FR" sz="6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Why</a:t>
            </a:r>
            <a:r>
              <a:rPr lang="fr-FR" dirty="0" smtClean="0"/>
              <a:t> setting up a </a:t>
            </a:r>
            <a:r>
              <a:rPr lang="fr-FR" dirty="0" err="1" smtClean="0"/>
              <a:t>sub</a:t>
            </a:r>
            <a:r>
              <a:rPr lang="fr-FR" dirty="0" smtClean="0"/>
              <a:t> national coordination?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552" y="1772816"/>
            <a:ext cx="7239000" cy="4824536"/>
          </a:xfrm>
        </p:spPr>
        <p:txBody>
          <a:bodyPr>
            <a:normAutofit/>
          </a:bodyPr>
          <a:lstStyle/>
          <a:p>
            <a:r>
              <a:rPr lang="en-US" dirty="0" smtClean="0"/>
              <a:t>Decentralized coordination and operational decisions, the closest possible to the beneficiaries and affected areas</a:t>
            </a:r>
          </a:p>
          <a:p>
            <a:endParaRPr lang="fr-FR" dirty="0" smtClean="0"/>
          </a:p>
          <a:p>
            <a:endParaRPr lang="fr-FR" dirty="0" smtClean="0"/>
          </a:p>
          <a:p>
            <a:endParaRPr lang="fr-FR" dirty="0" smtClean="0"/>
          </a:p>
          <a:p>
            <a:r>
              <a:rPr lang="en-US" dirty="0" smtClean="0"/>
              <a:t>Established on the basis of operational </a:t>
            </a:r>
            <a:r>
              <a:rPr lang="en-US" dirty="0" smtClean="0"/>
              <a:t>needs </a:t>
            </a:r>
            <a:endParaRPr lang="en-US" dirty="0" smtClean="0"/>
          </a:p>
          <a:p>
            <a:r>
              <a:rPr lang="en-US" dirty="0" smtClean="0"/>
              <a:t>Should be deactivated as soon as those needs are met or when local coordination capacity is adequate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4" name="Down Arrow 3"/>
          <p:cNvSpPr/>
          <p:nvPr/>
        </p:nvSpPr>
        <p:spPr>
          <a:xfrm>
            <a:off x="3851920" y="3212976"/>
            <a:ext cx="432048" cy="93610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What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the </a:t>
            </a:r>
            <a:r>
              <a:rPr lang="fr-FR" dirty="0" err="1" smtClean="0"/>
              <a:t>role</a:t>
            </a:r>
            <a:r>
              <a:rPr lang="fr-FR" dirty="0" smtClean="0"/>
              <a:t> of a </a:t>
            </a:r>
            <a:r>
              <a:rPr lang="fr-FR" dirty="0" err="1" smtClean="0"/>
              <a:t>sub</a:t>
            </a:r>
            <a:r>
              <a:rPr lang="fr-FR" dirty="0" smtClean="0"/>
              <a:t> national coordination? 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Sub-national structures should fulfill the same core functions as national clusters, while being streamlined and tailored to the local operational realities.  </a:t>
            </a:r>
            <a:endParaRPr lang="en-US" dirty="0" smtClean="0"/>
          </a:p>
          <a:p>
            <a:r>
              <a:rPr lang="en-US" dirty="0" smtClean="0"/>
              <a:t> The working methods of sub-national clusters must be light and focused on: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service delivery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operational activities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promoting the involvement of the affected populations in cluster activities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err="1" smtClean="0"/>
              <a:t>who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involved</a:t>
            </a:r>
            <a:r>
              <a:rPr lang="fr-FR" dirty="0" smtClean="0"/>
              <a:t> in </a:t>
            </a:r>
            <a:r>
              <a:rPr lang="fr-FR" dirty="0" err="1" smtClean="0"/>
              <a:t>sub</a:t>
            </a:r>
            <a:r>
              <a:rPr lang="fr-FR" dirty="0" smtClean="0"/>
              <a:t> national coordination?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Local Government</a:t>
            </a:r>
          </a:p>
          <a:p>
            <a:r>
              <a:rPr lang="en-US" dirty="0" smtClean="0"/>
              <a:t>CLA (field officers)</a:t>
            </a:r>
          </a:p>
          <a:p>
            <a:r>
              <a:rPr lang="en-US" dirty="0" smtClean="0"/>
              <a:t>All partners in the concerned area</a:t>
            </a:r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Opportunity to share cluster leadership</a:t>
            </a:r>
          </a:p>
          <a:p>
            <a:r>
              <a:rPr lang="en-US" dirty="0" smtClean="0"/>
              <a:t>Coordination leadership arrangements do not need to mirror those at the national level (some clusters can be merged at sub national level while they remain separate at national level).</a:t>
            </a:r>
          </a:p>
          <a:p>
            <a:endParaRPr lang="fr-FR" dirty="0"/>
          </a:p>
        </p:txBody>
      </p:sp>
      <p:sp>
        <p:nvSpPr>
          <p:cNvPr id="4" name="Down Arrow 3"/>
          <p:cNvSpPr/>
          <p:nvPr/>
        </p:nvSpPr>
        <p:spPr>
          <a:xfrm>
            <a:off x="3203848" y="2924944"/>
            <a:ext cx="504056" cy="79208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facilitate decentralized decision-making</a:t>
            </a:r>
          </a:p>
          <a:p>
            <a:r>
              <a:rPr lang="en-US" dirty="0" smtClean="0"/>
              <a:t>Enhance the response time between decision-taking and implementation</a:t>
            </a:r>
          </a:p>
          <a:p>
            <a:r>
              <a:rPr lang="en-US" dirty="0" smtClean="0"/>
              <a:t>Better suited to adapting existing standards to local circumstances</a:t>
            </a:r>
          </a:p>
          <a:p>
            <a:r>
              <a:rPr lang="en-US" dirty="0" smtClean="0"/>
              <a:t>Better placed to maintain close cooperation with international, national and local NGOs and authorities in implementing the strategic plan</a:t>
            </a:r>
          </a:p>
          <a:p>
            <a:r>
              <a:rPr lang="en-US" dirty="0" smtClean="0"/>
              <a:t>Paying direct attention to cross-cutting and multidimensional issues</a:t>
            </a:r>
          </a:p>
          <a:p>
            <a:r>
              <a:rPr lang="en-US" dirty="0" smtClean="0"/>
              <a:t>Ensuring greater community involvement and participation</a:t>
            </a:r>
          </a:p>
          <a:p>
            <a:r>
              <a:rPr lang="en-US" dirty="0" smtClean="0"/>
              <a:t>Enhancing accountability to affected </a:t>
            </a:r>
            <a:r>
              <a:rPr lang="en-US" dirty="0" smtClean="0"/>
              <a:t>populations</a:t>
            </a:r>
            <a:endParaRPr lang="fr-FR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ADVANTAGES of a </a:t>
            </a:r>
            <a:r>
              <a:rPr lang="fr-FR" dirty="0" err="1" smtClean="0"/>
              <a:t>sub</a:t>
            </a:r>
            <a:r>
              <a:rPr lang="fr-FR" dirty="0" smtClean="0"/>
              <a:t> national coordination</a:t>
            </a: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0"/>
            <a:ext cx="7239000" cy="1143000"/>
          </a:xfrm>
        </p:spPr>
        <p:txBody>
          <a:bodyPr>
            <a:normAutofit fontScale="90000"/>
          </a:bodyPr>
          <a:lstStyle/>
          <a:p>
            <a:r>
              <a:rPr lang="fr-FR" dirty="0" smtClean="0"/>
              <a:t>How to </a:t>
            </a:r>
            <a:r>
              <a:rPr lang="fr-FR" dirty="0" err="1" smtClean="0"/>
              <a:t>establish</a:t>
            </a:r>
            <a:r>
              <a:rPr lang="fr-FR" dirty="0" smtClean="0"/>
              <a:t> a </a:t>
            </a:r>
            <a:r>
              <a:rPr lang="fr-FR" dirty="0" err="1" smtClean="0"/>
              <a:t>sub</a:t>
            </a:r>
            <a:r>
              <a:rPr lang="fr-FR" dirty="0" smtClean="0"/>
              <a:t> national coordination?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40768"/>
            <a:ext cx="7239000" cy="5517232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Consultative decision between HCT and CLA Rep. and Cluster coordinator from national level</a:t>
            </a:r>
          </a:p>
          <a:p>
            <a:r>
              <a:rPr lang="en-US" dirty="0" smtClean="0"/>
              <a:t>Identification of sub national cluster coordinator (sub national cluster coordinator TORs should also be formalized)</a:t>
            </a:r>
          </a:p>
          <a:p>
            <a:r>
              <a:rPr lang="en-US" dirty="0" smtClean="0"/>
              <a:t>Sub-national cluster TORs should: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Follow the core functions of a cluster at country level and be formalized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Have </a:t>
            </a:r>
            <a:r>
              <a:rPr lang="fr-FR" dirty="0" err="1" smtClean="0"/>
              <a:t>clear</a:t>
            </a:r>
            <a:r>
              <a:rPr lang="fr-FR" dirty="0" smtClean="0"/>
              <a:t> and </a:t>
            </a:r>
            <a:r>
              <a:rPr lang="fr-FR" dirty="0" err="1" smtClean="0"/>
              <a:t>articulated</a:t>
            </a:r>
            <a:r>
              <a:rPr lang="fr-FR" dirty="0" smtClean="0"/>
              <a:t> </a:t>
            </a:r>
            <a:r>
              <a:rPr lang="fr-FR" dirty="0" err="1" smtClean="0"/>
              <a:t>lines</a:t>
            </a:r>
            <a:r>
              <a:rPr lang="fr-FR" dirty="0" smtClean="0"/>
              <a:t> of </a:t>
            </a:r>
            <a:r>
              <a:rPr lang="en-US" dirty="0" smtClean="0"/>
              <a:t>accountability between national and sub-national levels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Agree on a clear and understood sequencing: national meetings should take place after sub-national meetings and both discussions should be based on a reliable record of decisions taken and issues raised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Establish a clear reporting and information sharing mechanism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The </a:t>
            </a:r>
            <a:r>
              <a:rPr lang="fr-FR" dirty="0" err="1" smtClean="0"/>
              <a:t>link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national and </a:t>
            </a:r>
            <a:r>
              <a:rPr lang="fr-FR" dirty="0" err="1" smtClean="0"/>
              <a:t>sub</a:t>
            </a:r>
            <a:r>
              <a:rPr lang="fr-FR" dirty="0" smtClean="0"/>
              <a:t> national coordination</a:t>
            </a:r>
            <a:endParaRPr lang="fr-F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The national level clusters should provide support and strategic direction to sub-national clusters, with sub-national clusters informing the formulation of that strategy.</a:t>
            </a:r>
          </a:p>
          <a:p>
            <a:r>
              <a:rPr lang="en-US" dirty="0" smtClean="0"/>
              <a:t>National clusters should provide support and policy direction to sub-national clusters while links between sub-national and national clusters should: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Facilitate reporting, information-sharing and collaboration with national and sub-national </a:t>
            </a:r>
            <a:r>
              <a:rPr lang="fr-FR" dirty="0" smtClean="0"/>
              <a:t>clusters;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Promote coherence of national programming and overall coordination;</a:t>
            </a:r>
          </a:p>
          <a:p>
            <a:pPr>
              <a:buFont typeface="Wingdings" pitchFamily="2" charset="2"/>
              <a:buChar char="v"/>
            </a:pPr>
            <a:r>
              <a:rPr lang="fr-FR" dirty="0" smtClean="0"/>
              <a:t>Help </a:t>
            </a:r>
            <a:r>
              <a:rPr lang="fr-FR" dirty="0" err="1" smtClean="0"/>
              <a:t>track</a:t>
            </a:r>
            <a:r>
              <a:rPr lang="fr-FR" dirty="0" smtClean="0"/>
              <a:t> trends;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Identify shared and common concerns in operational areas; </a:t>
            </a:r>
          </a:p>
          <a:p>
            <a:pPr>
              <a:buFont typeface="Wingdings" pitchFamily="2" charset="2"/>
              <a:buChar char="v"/>
            </a:pPr>
            <a:r>
              <a:rPr lang="en-US" dirty="0" smtClean="0"/>
              <a:t>Develop more upstream advocacy and programming strategies.</a:t>
            </a:r>
            <a:endParaRPr lang="fr-FR" dirty="0" smtClean="0"/>
          </a:p>
          <a:p>
            <a:pPr>
              <a:buNone/>
            </a:pPr>
            <a:endParaRPr lang="en-US" dirty="0" smtClean="0"/>
          </a:p>
          <a:p>
            <a:endParaRPr lang="fr-F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51</TotalTime>
  <Words>407</Words>
  <Application>Microsoft Office PowerPoint</Application>
  <PresentationFormat>On-screen Show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Opulent</vt:lpstr>
      <vt:lpstr>Sub-national coordination </vt:lpstr>
      <vt:lpstr>Why setting up a sub national coordination?</vt:lpstr>
      <vt:lpstr>What is the role of a sub national coordination? </vt:lpstr>
      <vt:lpstr>who is involved in sub national coordination?</vt:lpstr>
      <vt:lpstr>ADVANTAGES of a sub national coordination</vt:lpstr>
      <vt:lpstr>How to establish a sub national coordination?</vt:lpstr>
      <vt:lpstr>The link between national and sub national coordination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Sub-national coordination </dc:title>
  <dc:creator>Geraldine</dc:creator>
  <cp:lastModifiedBy>Geraldine</cp:lastModifiedBy>
  <cp:revision>8</cp:revision>
  <dcterms:created xsi:type="dcterms:W3CDTF">2015-07-01T20:27:28Z</dcterms:created>
  <dcterms:modified xsi:type="dcterms:W3CDTF">2016-06-23T15:39:42Z</dcterms:modified>
</cp:coreProperties>
</file>