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7"/>
    <p:sldMasterId id="2147483669" r:id="rId8"/>
  </p:sldMasterIdLst>
  <p:notesMasterIdLst>
    <p:notesMasterId r:id="rId31"/>
  </p:notesMasterIdLst>
  <p:handoutMasterIdLst>
    <p:handoutMasterId r:id="rId32"/>
  </p:handoutMasterIdLst>
  <p:sldIdLst>
    <p:sldId id="259" r:id="rId9"/>
    <p:sldId id="275" r:id="rId10"/>
    <p:sldId id="302" r:id="rId11"/>
    <p:sldId id="276" r:id="rId12"/>
    <p:sldId id="277" r:id="rId13"/>
    <p:sldId id="271" r:id="rId14"/>
    <p:sldId id="272" r:id="rId15"/>
    <p:sldId id="300" r:id="rId16"/>
    <p:sldId id="273" r:id="rId17"/>
    <p:sldId id="278" r:id="rId18"/>
    <p:sldId id="270" r:id="rId19"/>
    <p:sldId id="279" r:id="rId20"/>
    <p:sldId id="298" r:id="rId21"/>
    <p:sldId id="299" r:id="rId22"/>
    <p:sldId id="267" r:id="rId23"/>
    <p:sldId id="258" r:id="rId24"/>
    <p:sldId id="291" r:id="rId25"/>
    <p:sldId id="294" r:id="rId26"/>
    <p:sldId id="295" r:id="rId27"/>
    <p:sldId id="296" r:id="rId28"/>
    <p:sldId id="301" r:id="rId29"/>
    <p:sldId id="297" r:id="rId3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6" userDrawn="1">
          <p15:clr>
            <a:srgbClr val="A4A3A4"/>
          </p15:clr>
        </p15:guide>
        <p15:guide id="2" pos="2112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ma Chowdhury" initials="NC" lastIdx="1" clrIdx="0">
    <p:extLst>
      <p:ext uri="{19B8F6BF-5375-455C-9EA6-DF929625EA0E}">
        <p15:presenceInfo xmlns:p15="http://schemas.microsoft.com/office/powerpoint/2012/main" userId="S-1-5-21-1643458103-850727996-848847219-1049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285"/>
    <a:srgbClr val="4A8DAA"/>
    <a:srgbClr val="80C2DE"/>
    <a:srgbClr val="6BBEE1"/>
    <a:srgbClr val="87BDD5"/>
    <a:srgbClr val="82BBD4"/>
    <a:srgbClr val="94C5DA"/>
    <a:srgbClr val="7ECAEA"/>
    <a:srgbClr val="74C6E9"/>
    <a:srgbClr val="EE3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C5BDB-471D-4FA6-BFAE-D963C28704EB}" v="9" dt="2019-11-11T11:06:10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775" autoAdjust="0"/>
  </p:normalViewPr>
  <p:slideViewPr>
    <p:cSldViewPr>
      <p:cViewPr varScale="1">
        <p:scale>
          <a:sx n="103" d="100"/>
          <a:sy n="103" d="100"/>
        </p:scale>
        <p:origin x="1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366" y="-108"/>
      </p:cViewPr>
      <p:guideLst>
        <p:guide orient="horz" pos="2836"/>
        <p:guide pos="2112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 Loureiro Jurema" userId="9dfde3f0-34dd-48c5-90ef-eaf27597f482" providerId="ADAL" clId="{D01C5BDB-471D-4FA6-BFAE-D963C28704EB}"/>
    <pc:docChg chg="custSel modMainMaster">
      <pc:chgData name="Diogo Loureiro Jurema" userId="9dfde3f0-34dd-48c5-90ef-eaf27597f482" providerId="ADAL" clId="{D01C5BDB-471D-4FA6-BFAE-D963C28704EB}" dt="2019-11-11T11:06:10.916" v="8"/>
      <pc:docMkLst>
        <pc:docMk/>
      </pc:docMkLst>
      <pc:sldMasterChg chg="addSp delSp modSldLayout">
        <pc:chgData name="Diogo Loureiro Jurema" userId="9dfde3f0-34dd-48c5-90ef-eaf27597f482" providerId="ADAL" clId="{D01C5BDB-471D-4FA6-BFAE-D963C28704EB}" dt="2019-11-11T11:06:00.846" v="5" actId="478"/>
        <pc:sldMasterMkLst>
          <pc:docMk/>
          <pc:sldMasterMk cId="1568514730" sldId="2147483666"/>
        </pc:sldMasterMkLst>
        <pc:grpChg chg="del">
          <ac:chgData name="Diogo Loureiro Jurema" userId="9dfde3f0-34dd-48c5-90ef-eaf27597f482" providerId="ADAL" clId="{D01C5BDB-471D-4FA6-BFAE-D963C28704EB}" dt="2019-11-11T11:05:43.148" v="0" actId="478"/>
          <ac:grpSpMkLst>
            <pc:docMk/>
            <pc:sldMasterMk cId="1568514730" sldId="2147483666"/>
            <ac:grpSpMk id="3" creationId="{00000000-0000-0000-0000-000000000000}"/>
          </ac:grpSpMkLst>
        </pc:grpChg>
        <pc:grpChg chg="add">
          <ac:chgData name="Diogo Loureiro Jurema" userId="9dfde3f0-34dd-48c5-90ef-eaf27597f482" providerId="ADAL" clId="{D01C5BDB-471D-4FA6-BFAE-D963C28704EB}" dt="2019-11-11T11:05:43.849" v="1"/>
          <ac:grpSpMkLst>
            <pc:docMk/>
            <pc:sldMasterMk cId="1568514730" sldId="2147483666"/>
            <ac:grpSpMk id="7" creationId="{3ADBD154-61DB-44C6-8862-4347F1E1972A}"/>
          </ac:grpSpMkLst>
        </pc:grpChg>
        <pc:picChg chg="del">
          <ac:chgData name="Diogo Loureiro Jurema" userId="9dfde3f0-34dd-48c5-90ef-eaf27597f482" providerId="ADAL" clId="{D01C5BDB-471D-4FA6-BFAE-D963C28704EB}" dt="2019-11-11T11:05:43.148" v="0" actId="478"/>
          <ac:picMkLst>
            <pc:docMk/>
            <pc:sldMasterMk cId="1568514730" sldId="2147483666"/>
            <ac:picMk id="2" creationId="{00000000-0000-0000-0000-000000000000}"/>
          </ac:picMkLst>
        </pc:picChg>
        <pc:sldLayoutChg chg="delSp">
          <pc:chgData name="Diogo Loureiro Jurema" userId="9dfde3f0-34dd-48c5-90ef-eaf27597f482" providerId="ADAL" clId="{D01C5BDB-471D-4FA6-BFAE-D963C28704EB}" dt="2019-11-11T11:06:00.846" v="5" actId="478"/>
          <pc:sldLayoutMkLst>
            <pc:docMk/>
            <pc:sldMasterMk cId="1568514730" sldId="2147483666"/>
            <pc:sldLayoutMk cId="0" sldId="2147483661"/>
          </pc:sldLayoutMkLst>
          <pc:grpChg chg="del">
            <ac:chgData name="Diogo Loureiro Jurema" userId="9dfde3f0-34dd-48c5-90ef-eaf27597f482" providerId="ADAL" clId="{D01C5BDB-471D-4FA6-BFAE-D963C28704EB}" dt="2019-11-11T11:06:00.846" v="5" actId="478"/>
            <ac:grpSpMkLst>
              <pc:docMk/>
              <pc:sldMasterMk cId="1568514730" sldId="2147483666"/>
              <pc:sldLayoutMk cId="0" sldId="2147483661"/>
              <ac:grpSpMk id="6" creationId="{00000000-0000-0000-0000-000000000000}"/>
            </ac:grpSpMkLst>
          </pc:grpChg>
        </pc:sldLayoutChg>
        <pc:sldLayoutChg chg="delSp">
          <pc:chgData name="Diogo Loureiro Jurema" userId="9dfde3f0-34dd-48c5-90ef-eaf27597f482" providerId="ADAL" clId="{D01C5BDB-471D-4FA6-BFAE-D963C28704EB}" dt="2019-11-11T11:05:53.631" v="3" actId="478"/>
          <pc:sldLayoutMkLst>
            <pc:docMk/>
            <pc:sldMasterMk cId="1568514730" sldId="2147483666"/>
            <pc:sldLayoutMk cId="2588091789" sldId="2147483667"/>
          </pc:sldLayoutMkLst>
          <pc:grpChg chg="del">
            <ac:chgData name="Diogo Loureiro Jurema" userId="9dfde3f0-34dd-48c5-90ef-eaf27597f482" providerId="ADAL" clId="{D01C5BDB-471D-4FA6-BFAE-D963C28704EB}" dt="2019-11-11T11:05:53.631" v="3" actId="478"/>
            <ac:grpSpMkLst>
              <pc:docMk/>
              <pc:sldMasterMk cId="1568514730" sldId="2147483666"/>
              <pc:sldLayoutMk cId="2588091789" sldId="2147483667"/>
              <ac:grpSpMk id="4" creationId="{00000000-0000-0000-0000-000000000000}"/>
            </ac:grpSpMkLst>
          </pc:grpChg>
          <pc:grpChg chg="del">
            <ac:chgData name="Diogo Loureiro Jurema" userId="9dfde3f0-34dd-48c5-90ef-eaf27597f482" providerId="ADAL" clId="{D01C5BDB-471D-4FA6-BFAE-D963C28704EB}" dt="2019-11-11T11:05:50.667" v="2" actId="478"/>
            <ac:grpSpMkLst>
              <pc:docMk/>
              <pc:sldMasterMk cId="1568514730" sldId="2147483666"/>
              <pc:sldLayoutMk cId="2588091789" sldId="2147483667"/>
              <ac:grpSpMk id="10" creationId="{00000000-0000-0000-0000-000000000000}"/>
            </ac:grpSpMkLst>
          </pc:grpChg>
        </pc:sldLayoutChg>
        <pc:sldLayoutChg chg="delSp">
          <pc:chgData name="Diogo Loureiro Jurema" userId="9dfde3f0-34dd-48c5-90ef-eaf27597f482" providerId="ADAL" clId="{D01C5BDB-471D-4FA6-BFAE-D963C28704EB}" dt="2019-11-11T11:05:57.668" v="4" actId="478"/>
          <pc:sldLayoutMkLst>
            <pc:docMk/>
            <pc:sldMasterMk cId="1568514730" sldId="2147483666"/>
            <pc:sldLayoutMk cId="3849292001" sldId="2147483668"/>
          </pc:sldLayoutMkLst>
          <pc:picChg chg="del">
            <ac:chgData name="Diogo Loureiro Jurema" userId="9dfde3f0-34dd-48c5-90ef-eaf27597f482" providerId="ADAL" clId="{D01C5BDB-471D-4FA6-BFAE-D963C28704EB}" dt="2019-11-11T11:05:57.668" v="4" actId="478"/>
            <ac:picMkLst>
              <pc:docMk/>
              <pc:sldMasterMk cId="1568514730" sldId="2147483666"/>
              <pc:sldLayoutMk cId="3849292001" sldId="2147483668"/>
              <ac:picMk id="16" creationId="{00000000-0000-0000-0000-000000000000}"/>
            </ac:picMkLst>
          </pc:picChg>
        </pc:sldLayoutChg>
      </pc:sldMasterChg>
      <pc:sldMasterChg chg="addSp delSp">
        <pc:chgData name="Diogo Loureiro Jurema" userId="9dfde3f0-34dd-48c5-90ef-eaf27597f482" providerId="ADAL" clId="{D01C5BDB-471D-4FA6-BFAE-D963C28704EB}" dt="2019-11-11T11:06:10.916" v="8"/>
        <pc:sldMasterMkLst>
          <pc:docMk/>
          <pc:sldMasterMk cId="2054994350" sldId="2147483669"/>
        </pc:sldMasterMkLst>
        <pc:grpChg chg="del">
          <ac:chgData name="Diogo Loureiro Jurema" userId="9dfde3f0-34dd-48c5-90ef-eaf27597f482" providerId="ADAL" clId="{D01C5BDB-471D-4FA6-BFAE-D963C28704EB}" dt="2019-11-11T11:06:06.267" v="6" actId="478"/>
          <ac:grpSpMkLst>
            <pc:docMk/>
            <pc:sldMasterMk cId="2054994350" sldId="2147483669"/>
            <ac:grpSpMk id="3" creationId="{00000000-0000-0000-0000-000000000000}"/>
          </ac:grpSpMkLst>
        </pc:grpChg>
        <pc:grpChg chg="add">
          <ac:chgData name="Diogo Loureiro Jurema" userId="9dfde3f0-34dd-48c5-90ef-eaf27597f482" providerId="ADAL" clId="{D01C5BDB-471D-4FA6-BFAE-D963C28704EB}" dt="2019-11-11T11:06:10.916" v="8"/>
          <ac:grpSpMkLst>
            <pc:docMk/>
            <pc:sldMasterMk cId="2054994350" sldId="2147483669"/>
            <ac:grpSpMk id="7" creationId="{DAB5DF42-AE38-454A-9CC8-5FB5FAB3046E}"/>
          </ac:grpSpMkLst>
        </pc:grpChg>
        <pc:picChg chg="del">
          <ac:chgData name="Diogo Loureiro Jurema" userId="9dfde3f0-34dd-48c5-90ef-eaf27597f482" providerId="ADAL" clId="{D01C5BDB-471D-4FA6-BFAE-D963C28704EB}" dt="2019-11-11T11:06:09.870" v="7" actId="478"/>
          <ac:picMkLst>
            <pc:docMk/>
            <pc:sldMasterMk cId="2054994350" sldId="2147483669"/>
            <ac:picMk id="2" creationId="{00000000-0000-0000-0000-000000000000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41F19-28EA-43FF-A12B-37DB1CE7324B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64A50064-E2C9-45B0-8FE4-3506EA428A21}">
      <dgm:prSet phldrT="[Text]"/>
      <dgm:spPr/>
      <dgm:t>
        <a:bodyPr/>
        <a:lstStyle/>
        <a:p>
          <a:r>
            <a:rPr lang="en-US" dirty="0"/>
            <a:t>Knowledge</a:t>
          </a:r>
          <a:endParaRPr lang="en-GB" dirty="0"/>
        </a:p>
      </dgm:t>
    </dgm:pt>
    <dgm:pt modelId="{52DE5F42-51FB-4999-BB99-9799E73FD7B9}" type="parTrans" cxnId="{5AB773B5-CDD5-4B71-8A70-E1A380DB1D2E}">
      <dgm:prSet/>
      <dgm:spPr/>
      <dgm:t>
        <a:bodyPr/>
        <a:lstStyle/>
        <a:p>
          <a:endParaRPr lang="en-GB"/>
        </a:p>
      </dgm:t>
    </dgm:pt>
    <dgm:pt modelId="{D25211FC-275F-4041-8CB9-ACD2BA3A51B6}" type="sibTrans" cxnId="{5AB773B5-CDD5-4B71-8A70-E1A380DB1D2E}">
      <dgm:prSet/>
      <dgm:spPr/>
      <dgm:t>
        <a:bodyPr/>
        <a:lstStyle/>
        <a:p>
          <a:endParaRPr lang="en-GB"/>
        </a:p>
      </dgm:t>
    </dgm:pt>
    <dgm:pt modelId="{B7925E27-681A-453C-B917-02AB312D5352}">
      <dgm:prSet phldrT="[Text]"/>
      <dgm:spPr/>
      <dgm:t>
        <a:bodyPr/>
        <a:lstStyle/>
        <a:p>
          <a:r>
            <a:rPr lang="en-GB" dirty="0"/>
            <a:t>Information </a:t>
          </a:r>
        </a:p>
      </dgm:t>
    </dgm:pt>
    <dgm:pt modelId="{3448C81E-41FF-4404-A433-1BB7A7FABCCD}" type="parTrans" cxnId="{E792A583-1DC2-4628-AF5A-416A686B7BE4}">
      <dgm:prSet/>
      <dgm:spPr/>
      <dgm:t>
        <a:bodyPr/>
        <a:lstStyle/>
        <a:p>
          <a:endParaRPr lang="en-GB"/>
        </a:p>
      </dgm:t>
    </dgm:pt>
    <dgm:pt modelId="{AA6A9ED8-AC61-4A89-B7D7-834DF1C85306}" type="sibTrans" cxnId="{E792A583-1DC2-4628-AF5A-416A686B7BE4}">
      <dgm:prSet/>
      <dgm:spPr/>
      <dgm:t>
        <a:bodyPr/>
        <a:lstStyle/>
        <a:p>
          <a:endParaRPr lang="en-GB"/>
        </a:p>
      </dgm:t>
    </dgm:pt>
    <dgm:pt modelId="{55B46F8B-6C66-4C73-BC2A-5FCF6942A3E5}">
      <dgm:prSet phldrT="[Text]"/>
      <dgm:spPr/>
      <dgm:t>
        <a:bodyPr/>
        <a:lstStyle/>
        <a:p>
          <a:r>
            <a:rPr lang="en-GB" dirty="0"/>
            <a:t>Data</a:t>
          </a:r>
        </a:p>
      </dgm:t>
    </dgm:pt>
    <dgm:pt modelId="{1BE5FFF3-4791-4CBE-A759-9848BAB4D200}" type="parTrans" cxnId="{F4A6732E-A395-4EB6-9300-F2671BC15C0D}">
      <dgm:prSet/>
      <dgm:spPr/>
      <dgm:t>
        <a:bodyPr/>
        <a:lstStyle/>
        <a:p>
          <a:endParaRPr lang="en-GB"/>
        </a:p>
      </dgm:t>
    </dgm:pt>
    <dgm:pt modelId="{7E272080-3E5E-42E6-8A54-7B5AF97D3F40}" type="sibTrans" cxnId="{F4A6732E-A395-4EB6-9300-F2671BC15C0D}">
      <dgm:prSet/>
      <dgm:spPr/>
      <dgm:t>
        <a:bodyPr/>
        <a:lstStyle/>
        <a:p>
          <a:endParaRPr lang="en-GB"/>
        </a:p>
      </dgm:t>
    </dgm:pt>
    <dgm:pt modelId="{7C35AC37-5ADE-4E82-AF6E-44A3027B2F6B}" type="pres">
      <dgm:prSet presAssocID="{D3F41F19-28EA-43FF-A12B-37DB1CE7324B}" presName="Name0" presStyleCnt="0">
        <dgm:presLayoutVars>
          <dgm:dir/>
          <dgm:animLvl val="lvl"/>
          <dgm:resizeHandles val="exact"/>
        </dgm:presLayoutVars>
      </dgm:prSet>
      <dgm:spPr/>
    </dgm:pt>
    <dgm:pt modelId="{E8746FB2-B262-43E8-9397-B0D5FB6F4620}" type="pres">
      <dgm:prSet presAssocID="{64A50064-E2C9-45B0-8FE4-3506EA428A21}" presName="Name8" presStyleCnt="0"/>
      <dgm:spPr/>
    </dgm:pt>
    <dgm:pt modelId="{2BD25C52-9413-4321-888C-0F49EB2E2AE2}" type="pres">
      <dgm:prSet presAssocID="{64A50064-E2C9-45B0-8FE4-3506EA428A21}" presName="level" presStyleLbl="node1" presStyleIdx="0" presStyleCnt="3">
        <dgm:presLayoutVars>
          <dgm:chMax val="1"/>
          <dgm:bulletEnabled val="1"/>
        </dgm:presLayoutVars>
      </dgm:prSet>
      <dgm:spPr/>
    </dgm:pt>
    <dgm:pt modelId="{3E4ACF89-24BE-4864-B26C-825FDB310DA9}" type="pres">
      <dgm:prSet presAssocID="{64A50064-E2C9-45B0-8FE4-3506EA428A2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8E0260-7EE6-4D5F-A20C-B1FA0E1E7B0A}" type="pres">
      <dgm:prSet presAssocID="{B7925E27-681A-453C-B917-02AB312D5352}" presName="Name8" presStyleCnt="0"/>
      <dgm:spPr/>
    </dgm:pt>
    <dgm:pt modelId="{6577078A-C53D-4DC1-9A96-0F854273A5F3}" type="pres">
      <dgm:prSet presAssocID="{B7925E27-681A-453C-B917-02AB312D5352}" presName="level" presStyleLbl="node1" presStyleIdx="1" presStyleCnt="3">
        <dgm:presLayoutVars>
          <dgm:chMax val="1"/>
          <dgm:bulletEnabled val="1"/>
        </dgm:presLayoutVars>
      </dgm:prSet>
      <dgm:spPr/>
    </dgm:pt>
    <dgm:pt modelId="{4403A5A2-EFE5-4951-AF9E-B981FB883434}" type="pres">
      <dgm:prSet presAssocID="{B7925E27-681A-453C-B917-02AB312D53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59F4084-D705-49C4-937C-82BD875165BE}" type="pres">
      <dgm:prSet presAssocID="{55B46F8B-6C66-4C73-BC2A-5FCF6942A3E5}" presName="Name8" presStyleCnt="0"/>
      <dgm:spPr/>
    </dgm:pt>
    <dgm:pt modelId="{14FA50A3-C243-4A1D-A744-3A630152E0CF}" type="pres">
      <dgm:prSet presAssocID="{55B46F8B-6C66-4C73-BC2A-5FCF6942A3E5}" presName="level" presStyleLbl="node1" presStyleIdx="2" presStyleCnt="3" custLinFactNeighborX="-776" custLinFactNeighborY="-3325">
        <dgm:presLayoutVars>
          <dgm:chMax val="1"/>
          <dgm:bulletEnabled val="1"/>
        </dgm:presLayoutVars>
      </dgm:prSet>
      <dgm:spPr/>
    </dgm:pt>
    <dgm:pt modelId="{98F0A4EB-8EFD-4AB9-9B56-C2EF54F6E1F4}" type="pres">
      <dgm:prSet presAssocID="{55B46F8B-6C66-4C73-BC2A-5FCF6942A3E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2B3831E-8B02-4AA0-952C-59D64D749FEB}" type="presOf" srcId="{B7925E27-681A-453C-B917-02AB312D5352}" destId="{4403A5A2-EFE5-4951-AF9E-B981FB883434}" srcOrd="1" destOrd="0" presId="urn:microsoft.com/office/officeart/2005/8/layout/pyramid3"/>
    <dgm:cxn modelId="{F4A6732E-A395-4EB6-9300-F2671BC15C0D}" srcId="{D3F41F19-28EA-43FF-A12B-37DB1CE7324B}" destId="{55B46F8B-6C66-4C73-BC2A-5FCF6942A3E5}" srcOrd="2" destOrd="0" parTransId="{1BE5FFF3-4791-4CBE-A759-9848BAB4D200}" sibTransId="{7E272080-3E5E-42E6-8A54-7B5AF97D3F40}"/>
    <dgm:cxn modelId="{45198737-C463-48FA-95EF-A808312A510B}" type="presOf" srcId="{55B46F8B-6C66-4C73-BC2A-5FCF6942A3E5}" destId="{98F0A4EB-8EFD-4AB9-9B56-C2EF54F6E1F4}" srcOrd="1" destOrd="0" presId="urn:microsoft.com/office/officeart/2005/8/layout/pyramid3"/>
    <dgm:cxn modelId="{F256854F-1A38-4F58-BD42-CCA96D1999E2}" type="presOf" srcId="{B7925E27-681A-453C-B917-02AB312D5352}" destId="{6577078A-C53D-4DC1-9A96-0F854273A5F3}" srcOrd="0" destOrd="0" presId="urn:microsoft.com/office/officeart/2005/8/layout/pyramid3"/>
    <dgm:cxn modelId="{E792A583-1DC2-4628-AF5A-416A686B7BE4}" srcId="{D3F41F19-28EA-43FF-A12B-37DB1CE7324B}" destId="{B7925E27-681A-453C-B917-02AB312D5352}" srcOrd="1" destOrd="0" parTransId="{3448C81E-41FF-4404-A433-1BB7A7FABCCD}" sibTransId="{AA6A9ED8-AC61-4A89-B7D7-834DF1C85306}"/>
    <dgm:cxn modelId="{F2A966B0-233F-4130-8F22-DA199FF02AE0}" type="presOf" srcId="{D3F41F19-28EA-43FF-A12B-37DB1CE7324B}" destId="{7C35AC37-5ADE-4E82-AF6E-44A3027B2F6B}" srcOrd="0" destOrd="0" presId="urn:microsoft.com/office/officeart/2005/8/layout/pyramid3"/>
    <dgm:cxn modelId="{5AB773B5-CDD5-4B71-8A70-E1A380DB1D2E}" srcId="{D3F41F19-28EA-43FF-A12B-37DB1CE7324B}" destId="{64A50064-E2C9-45B0-8FE4-3506EA428A21}" srcOrd="0" destOrd="0" parTransId="{52DE5F42-51FB-4999-BB99-9799E73FD7B9}" sibTransId="{D25211FC-275F-4041-8CB9-ACD2BA3A51B6}"/>
    <dgm:cxn modelId="{956FE8DC-0A03-4346-8028-86E81739D402}" type="presOf" srcId="{64A50064-E2C9-45B0-8FE4-3506EA428A21}" destId="{2BD25C52-9413-4321-888C-0F49EB2E2AE2}" srcOrd="0" destOrd="0" presId="urn:microsoft.com/office/officeart/2005/8/layout/pyramid3"/>
    <dgm:cxn modelId="{C32954F8-EB56-4DB3-8CB2-B6609133F997}" type="presOf" srcId="{64A50064-E2C9-45B0-8FE4-3506EA428A21}" destId="{3E4ACF89-24BE-4864-B26C-825FDB310DA9}" srcOrd="1" destOrd="0" presId="urn:microsoft.com/office/officeart/2005/8/layout/pyramid3"/>
    <dgm:cxn modelId="{88CD24FF-7DCB-4BFE-9474-7054A9F36461}" type="presOf" srcId="{55B46F8B-6C66-4C73-BC2A-5FCF6942A3E5}" destId="{14FA50A3-C243-4A1D-A744-3A630152E0CF}" srcOrd="0" destOrd="0" presId="urn:microsoft.com/office/officeart/2005/8/layout/pyramid3"/>
    <dgm:cxn modelId="{C58EE87D-4CD1-422D-9587-5D5A96F4B81D}" type="presParOf" srcId="{7C35AC37-5ADE-4E82-AF6E-44A3027B2F6B}" destId="{E8746FB2-B262-43E8-9397-B0D5FB6F4620}" srcOrd="0" destOrd="0" presId="urn:microsoft.com/office/officeart/2005/8/layout/pyramid3"/>
    <dgm:cxn modelId="{05F86833-B2C8-48FF-9070-CAB00F8BEDFE}" type="presParOf" srcId="{E8746FB2-B262-43E8-9397-B0D5FB6F4620}" destId="{2BD25C52-9413-4321-888C-0F49EB2E2AE2}" srcOrd="0" destOrd="0" presId="urn:microsoft.com/office/officeart/2005/8/layout/pyramid3"/>
    <dgm:cxn modelId="{B7B0C50B-DB9A-47C7-97D1-38CD37667581}" type="presParOf" srcId="{E8746FB2-B262-43E8-9397-B0D5FB6F4620}" destId="{3E4ACF89-24BE-4864-B26C-825FDB310DA9}" srcOrd="1" destOrd="0" presId="urn:microsoft.com/office/officeart/2005/8/layout/pyramid3"/>
    <dgm:cxn modelId="{3EA913A0-281F-4E81-8638-AFE9BC94D335}" type="presParOf" srcId="{7C35AC37-5ADE-4E82-AF6E-44A3027B2F6B}" destId="{E08E0260-7EE6-4D5F-A20C-B1FA0E1E7B0A}" srcOrd="1" destOrd="0" presId="urn:microsoft.com/office/officeart/2005/8/layout/pyramid3"/>
    <dgm:cxn modelId="{C3A46E33-1466-455E-A13B-0CD78C4895E0}" type="presParOf" srcId="{E08E0260-7EE6-4D5F-A20C-B1FA0E1E7B0A}" destId="{6577078A-C53D-4DC1-9A96-0F854273A5F3}" srcOrd="0" destOrd="0" presId="urn:microsoft.com/office/officeart/2005/8/layout/pyramid3"/>
    <dgm:cxn modelId="{AEF80693-01D3-485E-BE18-74768C4C3952}" type="presParOf" srcId="{E08E0260-7EE6-4D5F-A20C-B1FA0E1E7B0A}" destId="{4403A5A2-EFE5-4951-AF9E-B981FB883434}" srcOrd="1" destOrd="0" presId="urn:microsoft.com/office/officeart/2005/8/layout/pyramid3"/>
    <dgm:cxn modelId="{DB2D422F-AD53-49D8-A501-914B67DF3CF8}" type="presParOf" srcId="{7C35AC37-5ADE-4E82-AF6E-44A3027B2F6B}" destId="{659F4084-D705-49C4-937C-82BD875165BE}" srcOrd="2" destOrd="0" presId="urn:microsoft.com/office/officeart/2005/8/layout/pyramid3"/>
    <dgm:cxn modelId="{725D0665-C083-425B-8E56-9CD2B115F913}" type="presParOf" srcId="{659F4084-D705-49C4-937C-82BD875165BE}" destId="{14FA50A3-C243-4A1D-A744-3A630152E0CF}" srcOrd="0" destOrd="0" presId="urn:microsoft.com/office/officeart/2005/8/layout/pyramid3"/>
    <dgm:cxn modelId="{01B6B664-530A-465F-8EDA-B40A349120B5}" type="presParOf" srcId="{659F4084-D705-49C4-937C-82BD875165BE}" destId="{98F0A4EB-8EFD-4AB9-9B56-C2EF54F6E1F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25C52-9413-4321-888C-0F49EB2E2AE2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Knowledge</a:t>
          </a:r>
          <a:endParaRPr lang="en-GB" sz="3900" kern="1200" dirty="0"/>
        </a:p>
      </dsp:txBody>
      <dsp:txXfrm rot="-10800000">
        <a:off x="1066799" y="0"/>
        <a:ext cx="3962400" cy="1354666"/>
      </dsp:txXfrm>
    </dsp:sp>
    <dsp:sp modelId="{6577078A-C53D-4DC1-9A96-0F854273A5F3}">
      <dsp:nvSpPr>
        <dsp:cNvPr id="0" name=""/>
        <dsp:cNvSpPr/>
      </dsp:nvSpPr>
      <dsp:spPr>
        <a:xfrm rot="10800000"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4">
            <a:hueOff val="-28954"/>
            <a:satOff val="-483"/>
            <a:lumOff val="2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Information </a:t>
          </a:r>
        </a:p>
      </dsp:txBody>
      <dsp:txXfrm rot="-10800000">
        <a:off x="1727199" y="1354666"/>
        <a:ext cx="2641600" cy="1354666"/>
      </dsp:txXfrm>
    </dsp:sp>
    <dsp:sp modelId="{14FA50A3-C243-4A1D-A744-3A630152E0CF}">
      <dsp:nvSpPr>
        <dsp:cNvPr id="0" name=""/>
        <dsp:cNvSpPr/>
      </dsp:nvSpPr>
      <dsp:spPr>
        <a:xfrm rot="10800000">
          <a:off x="2016231" y="2664290"/>
          <a:ext cx="2032000" cy="1354666"/>
        </a:xfrm>
        <a:prstGeom prst="trapezoid">
          <a:avLst>
            <a:gd name="adj" fmla="val 75000"/>
          </a:avLst>
        </a:prstGeom>
        <a:solidFill>
          <a:schemeClr val="accent4">
            <a:hueOff val="-57909"/>
            <a:satOff val="-966"/>
            <a:lumOff val="403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Data</a:t>
          </a:r>
        </a:p>
      </dsp:txBody>
      <dsp:txXfrm rot="-10800000">
        <a:off x="2016231" y="2664290"/>
        <a:ext cx="20320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18D04649-1601-437A-9AE0-5F90DB29EAA0}" type="datetimeFigureOut">
              <a:rPr lang="en-US" smtClean="0"/>
              <a:pPr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FAD514D3-0BB0-4265-9959-68D96D50E2A9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8" rIns="94857" bIns="474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4857" tIns="47428" rIns="94857" bIns="474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C39ECE05-AD3C-47F3-881C-39F939E51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60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- type of crisis, areas, people affected</a:t>
            </a:r>
          </a:p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- existing, required, Infrastructure (ports, airport, logistics routes, accessibility, roads)</a:t>
            </a:r>
          </a:p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areas/needs</a:t>
            </a:r>
          </a:p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 and security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0AC6-2546-43C7-916E-FF53B6944A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7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needs to know WHICH information?</a:t>
            </a:r>
          </a:p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we find information - Baselines, relevant ministries and dedicated government emergency management structures, civil society groups,  media</a:t>
            </a:r>
          </a:p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share it and WHAT is the information environment like?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09EF-ED45-4EE0-B8AB-A9C3DCA3D7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4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64">
              <a:defRPr/>
            </a:pPr>
            <a:r>
              <a:rPr lang="en-US" altLang="en-US" sz="1300" dirty="0">
                <a:solidFill>
                  <a:srgbClr val="026CB6"/>
                </a:solidFill>
              </a:rPr>
              <a:t>In an OCHA Situation Report, </a:t>
            </a:r>
            <a:r>
              <a:rPr lang="en-US" altLang="en-US" sz="1300" b="1" dirty="0">
                <a:solidFill>
                  <a:srgbClr val="026CB6"/>
                </a:solidFill>
              </a:rPr>
              <a:t>“n</a:t>
            </a:r>
            <a:r>
              <a:rPr lang="en-US" sz="1300" b="1" dirty="0">
                <a:solidFill>
                  <a:srgbClr val="026CB6"/>
                </a:solidFill>
              </a:rPr>
              <a:t>eeds</a:t>
            </a:r>
            <a:r>
              <a:rPr lang="en-US" altLang="en-US" sz="1300" b="1" dirty="0">
                <a:solidFill>
                  <a:srgbClr val="026CB6"/>
                </a:solidFill>
              </a:rPr>
              <a:t>”</a:t>
            </a:r>
            <a:r>
              <a:rPr lang="en-US" sz="1300" dirty="0">
                <a:solidFill>
                  <a:srgbClr val="026CB6"/>
                </a:solidFill>
              </a:rPr>
              <a:t>, </a:t>
            </a:r>
            <a:r>
              <a:rPr lang="en-US" altLang="en-US" sz="1300" b="1" dirty="0">
                <a:solidFill>
                  <a:srgbClr val="026CB6"/>
                </a:solidFill>
              </a:rPr>
              <a:t>“</a:t>
            </a:r>
            <a:r>
              <a:rPr lang="en-US" sz="1300" b="1" dirty="0">
                <a:solidFill>
                  <a:srgbClr val="026CB6"/>
                </a:solidFill>
              </a:rPr>
              <a:t>response</a:t>
            </a:r>
            <a:r>
              <a:rPr lang="en-US" altLang="en-US" sz="1300" b="1" dirty="0">
                <a:solidFill>
                  <a:srgbClr val="026CB6"/>
                </a:solidFill>
              </a:rPr>
              <a:t>”</a:t>
            </a:r>
            <a:r>
              <a:rPr lang="en-US" sz="1300" dirty="0">
                <a:solidFill>
                  <a:srgbClr val="026CB6"/>
                </a:solidFill>
              </a:rPr>
              <a:t>, and </a:t>
            </a:r>
            <a:r>
              <a:rPr lang="en-US" altLang="en-US" sz="1300" b="1" dirty="0">
                <a:solidFill>
                  <a:srgbClr val="026CB6"/>
                </a:solidFill>
              </a:rPr>
              <a:t>“</a:t>
            </a:r>
            <a:r>
              <a:rPr lang="en-US" sz="1300" b="1" dirty="0">
                <a:solidFill>
                  <a:srgbClr val="026CB6"/>
                </a:solidFill>
              </a:rPr>
              <a:t>gaps</a:t>
            </a:r>
            <a:r>
              <a:rPr lang="en-US" altLang="en-US" sz="1300" b="1" dirty="0">
                <a:solidFill>
                  <a:srgbClr val="026CB6"/>
                </a:solidFill>
              </a:rPr>
              <a:t>”</a:t>
            </a:r>
            <a:r>
              <a:rPr lang="en-US" sz="1300" b="1" dirty="0">
                <a:solidFill>
                  <a:srgbClr val="026CB6"/>
                </a:solidFill>
              </a:rPr>
              <a:t> </a:t>
            </a:r>
            <a:r>
              <a:rPr lang="en-US" sz="1300" dirty="0">
                <a:solidFill>
                  <a:srgbClr val="026CB6"/>
                </a:solidFill>
              </a:rPr>
              <a:t>refer only to crisis-affected people. Ideally, for each cluster, these figures represent total estimates.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0AC6-2546-43C7-916E-FF53B6944A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6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64">
              <a:defRPr/>
            </a:pPr>
            <a:r>
              <a:rPr lang="en-US" altLang="en-US" sz="1300" dirty="0">
                <a:solidFill>
                  <a:srgbClr val="026CB6"/>
                </a:solidFill>
              </a:rPr>
              <a:t>In an OCHA Situation Report, </a:t>
            </a:r>
            <a:r>
              <a:rPr lang="en-US" altLang="en-US" sz="1300" b="1" dirty="0">
                <a:solidFill>
                  <a:srgbClr val="026CB6"/>
                </a:solidFill>
              </a:rPr>
              <a:t>“n</a:t>
            </a:r>
            <a:r>
              <a:rPr lang="en-US" sz="1300" b="1" dirty="0">
                <a:solidFill>
                  <a:srgbClr val="026CB6"/>
                </a:solidFill>
              </a:rPr>
              <a:t>eeds</a:t>
            </a:r>
            <a:r>
              <a:rPr lang="en-US" altLang="en-US" sz="1300" b="1" dirty="0">
                <a:solidFill>
                  <a:srgbClr val="026CB6"/>
                </a:solidFill>
              </a:rPr>
              <a:t>”</a:t>
            </a:r>
            <a:r>
              <a:rPr lang="en-US" sz="1300" dirty="0">
                <a:solidFill>
                  <a:srgbClr val="026CB6"/>
                </a:solidFill>
              </a:rPr>
              <a:t>, </a:t>
            </a:r>
            <a:r>
              <a:rPr lang="en-US" altLang="en-US" sz="1300" b="1" dirty="0">
                <a:solidFill>
                  <a:srgbClr val="026CB6"/>
                </a:solidFill>
              </a:rPr>
              <a:t>“</a:t>
            </a:r>
            <a:r>
              <a:rPr lang="en-US" sz="1300" b="1" dirty="0">
                <a:solidFill>
                  <a:srgbClr val="026CB6"/>
                </a:solidFill>
              </a:rPr>
              <a:t>response</a:t>
            </a:r>
            <a:r>
              <a:rPr lang="en-US" altLang="en-US" sz="1300" b="1" dirty="0">
                <a:solidFill>
                  <a:srgbClr val="026CB6"/>
                </a:solidFill>
              </a:rPr>
              <a:t>”</a:t>
            </a:r>
            <a:r>
              <a:rPr lang="en-US" sz="1300" dirty="0">
                <a:solidFill>
                  <a:srgbClr val="026CB6"/>
                </a:solidFill>
              </a:rPr>
              <a:t>, and </a:t>
            </a:r>
            <a:r>
              <a:rPr lang="en-US" altLang="en-US" sz="1300" b="1" dirty="0">
                <a:solidFill>
                  <a:srgbClr val="026CB6"/>
                </a:solidFill>
              </a:rPr>
              <a:t>“</a:t>
            </a:r>
            <a:r>
              <a:rPr lang="en-US" sz="1300" b="1" dirty="0">
                <a:solidFill>
                  <a:srgbClr val="026CB6"/>
                </a:solidFill>
              </a:rPr>
              <a:t>gaps</a:t>
            </a:r>
            <a:r>
              <a:rPr lang="en-US" altLang="en-US" sz="1300" b="1" dirty="0">
                <a:solidFill>
                  <a:srgbClr val="026CB6"/>
                </a:solidFill>
              </a:rPr>
              <a:t>”</a:t>
            </a:r>
            <a:r>
              <a:rPr lang="en-US" sz="1300" b="1" dirty="0">
                <a:solidFill>
                  <a:srgbClr val="026CB6"/>
                </a:solidFill>
              </a:rPr>
              <a:t> </a:t>
            </a:r>
            <a:r>
              <a:rPr lang="en-US" sz="1300" dirty="0">
                <a:solidFill>
                  <a:srgbClr val="026CB6"/>
                </a:solidFill>
              </a:rPr>
              <a:t>refer only to crisis-affected people. Ideally, for each cluster, these figures represent total estimates.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0AC6-2546-43C7-916E-FF53B6944A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6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09EF-ED45-4EE0-B8AB-A9C3DCA3D7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5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39775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48521">
              <a:defRPr/>
            </a:pPr>
            <a:r>
              <a:rPr lang="en-US" sz="1100" dirty="0"/>
              <a:t>Discuss variation between quick onset and protracted crises and clarify differences between them and what this means for preparedness, response and recovery. </a:t>
            </a:r>
          </a:p>
          <a:p>
            <a:endParaRPr lang="en-US" altLang="en-US" sz="1100" dirty="0"/>
          </a:p>
          <a:p>
            <a:r>
              <a:rPr lang="en-US" altLang="en-US" sz="1100" dirty="0"/>
              <a:t>Ask participants to look at the HPC Reference Module in their files</a:t>
            </a:r>
          </a:p>
          <a:p>
            <a:r>
              <a:rPr lang="en-US" altLang="en-US" sz="1100" dirty="0"/>
              <a:t>Big change is to put the emphasis back at country level to determine the time-line and mechanisms they will employ. </a:t>
            </a: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14631" y="9370947"/>
            <a:ext cx="2919565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4" tIns="48327" rIns="96654" bIns="48327" anchor="b"/>
          <a:lstStyle>
            <a:lvl1pPr defTabSz="931863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1pPr>
            <a:lvl2pPr marL="742950" indent="-285750" defTabSz="931863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2pPr>
            <a:lvl3pPr marL="11430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3pPr>
            <a:lvl4pPr marL="16002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4pPr>
            <a:lvl5pPr marL="20574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9pPr>
          </a:lstStyle>
          <a:p>
            <a:pPr algn="r" eaLnBrk="1" hangingPunct="1"/>
            <a:fld id="{0386701E-CC8D-4183-B0C4-AD278CB7197E}" type="slidenum">
              <a:rPr lang="en-US" altLang="en-US" sz="1300" b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pPr algn="r" eaLnBrk="1" hangingPunct="1"/>
              <a:t>22</a:t>
            </a:fld>
            <a:endParaRPr lang="en-US" altLang="en-US" sz="1300" b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9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0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0" y="2500306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Information Management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>
                <a:solidFill>
                  <a:schemeClr val="accent5"/>
                </a:solidFill>
              </a:rPr>
            </a:br>
            <a:r>
              <a:rPr lang="en-GB" sz="1000" dirty="0">
                <a:solidFill>
                  <a:schemeClr val="accent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258809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6722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2400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1438691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6286520"/>
            <a:ext cx="1928797" cy="3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0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0" y="2500306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808285"/>
                </a:solidFill>
              </a:rPr>
              <a:t>Registered Charity No 1079752</a:t>
            </a:r>
            <a:br>
              <a:rPr lang="en-GB" sz="800" dirty="0">
                <a:solidFill>
                  <a:srgbClr val="808285"/>
                </a:solidFill>
              </a:rPr>
            </a:br>
            <a:r>
              <a:rPr lang="en-GB" sz="800" dirty="0">
                <a:solidFill>
                  <a:srgbClr val="808285"/>
                </a:solidFill>
              </a:rPr>
              <a:t>RedR UK is a company limited by guarantee. Company Number 3929653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807123-A8A9-49AA-AC9C-E4A998477F6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10E25B-3CBB-4544-B877-C41E1CE8C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5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6286520"/>
            <a:ext cx="1928797" cy="3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0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0" y="2500306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>
                <a:solidFill>
                  <a:schemeClr val="accent5"/>
                </a:solidFill>
              </a:rPr>
            </a:br>
            <a:r>
              <a:rPr lang="en-GB" sz="1000" dirty="0">
                <a:solidFill>
                  <a:schemeClr val="accent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429115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9776" y="101760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2400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9776" y="1521801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6286520"/>
            <a:ext cx="3206160" cy="3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65970" y="3357562"/>
            <a:ext cx="5602374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35566" y="2500306"/>
            <a:ext cx="7396874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808285"/>
                </a:solidFill>
              </a:rPr>
              <a:t>Registered Charity No 1079752</a:t>
            </a:r>
            <a:br>
              <a:rPr lang="en-GB" sz="800" dirty="0">
                <a:solidFill>
                  <a:srgbClr val="808285"/>
                </a:solidFill>
              </a:rPr>
            </a:br>
            <a:r>
              <a:rPr lang="en-GB" sz="800" dirty="0">
                <a:solidFill>
                  <a:srgbClr val="80828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78073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807123-A8A9-49AA-AC9C-E4A998477F6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10E25B-3CBB-4544-B877-C41E1CE8C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3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ADBD154-61DB-44C6-8862-4347F1E1972A}"/>
              </a:ext>
            </a:extLst>
          </p:cNvPr>
          <p:cNvGrpSpPr/>
          <p:nvPr userDrawn="1"/>
        </p:nvGrpSpPr>
        <p:grpSpPr>
          <a:xfrm>
            <a:off x="2384773" y="188640"/>
            <a:ext cx="4374454" cy="432961"/>
            <a:chOff x="1662741" y="276327"/>
            <a:chExt cx="4374454" cy="432961"/>
          </a:xfrm>
        </p:grpSpPr>
        <p:pic>
          <p:nvPicPr>
            <p:cNvPr id="8" name="Picture 7" descr="ACF">
              <a:extLst>
                <a:ext uri="{FF2B5EF4-FFF2-40B4-BE49-F238E27FC236}">
                  <a16:creationId xmlns:a16="http://schemas.microsoft.com/office/drawing/2014/main" id="{A7E48A13-0C9B-4289-904C-B1C76B0BD4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76327"/>
              <a:ext cx="673107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C18019-C72D-4752-8C94-7529A375D759}"/>
                </a:ext>
              </a:extLst>
            </p:cNvPr>
            <p:cNvGrpSpPr/>
            <p:nvPr userDrawn="1"/>
          </p:nvGrpSpPr>
          <p:grpSpPr>
            <a:xfrm>
              <a:off x="1662741" y="276327"/>
              <a:ext cx="3262701" cy="432961"/>
              <a:chOff x="4437626" y="4242829"/>
              <a:chExt cx="3262701" cy="4329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5CF099-F294-45BA-AC02-480013204862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1672" y="4251347"/>
                <a:ext cx="3208655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263F87-8333-4969-B68A-B25D787C0D13}"/>
                  </a:ext>
                </a:extLst>
              </p:cNvPr>
              <p:cNvSpPr/>
              <p:nvPr/>
            </p:nvSpPr>
            <p:spPr>
              <a:xfrm>
                <a:off x="4491672" y="4242829"/>
                <a:ext cx="814425" cy="415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CD8F23D5-E216-45D3-8ACA-5CEB137175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626" y="4347784"/>
                <a:ext cx="922516" cy="32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6851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7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AB5DF42-AE38-454A-9CC8-5FB5FAB3046E}"/>
              </a:ext>
            </a:extLst>
          </p:cNvPr>
          <p:cNvGrpSpPr/>
          <p:nvPr userDrawn="1"/>
        </p:nvGrpSpPr>
        <p:grpSpPr>
          <a:xfrm>
            <a:off x="2384773" y="188640"/>
            <a:ext cx="4374454" cy="432961"/>
            <a:chOff x="1662741" y="276327"/>
            <a:chExt cx="4374454" cy="432961"/>
          </a:xfrm>
        </p:grpSpPr>
        <p:pic>
          <p:nvPicPr>
            <p:cNvPr id="8" name="Picture 7" descr="ACF">
              <a:extLst>
                <a:ext uri="{FF2B5EF4-FFF2-40B4-BE49-F238E27FC236}">
                  <a16:creationId xmlns:a16="http://schemas.microsoft.com/office/drawing/2014/main" id="{4D3F5AAF-0BE9-47AC-9140-22E95E49E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76327"/>
              <a:ext cx="673107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2C473B-DAE2-45B7-B3A8-3B64E424EE7E}"/>
                </a:ext>
              </a:extLst>
            </p:cNvPr>
            <p:cNvGrpSpPr/>
            <p:nvPr userDrawn="1"/>
          </p:nvGrpSpPr>
          <p:grpSpPr>
            <a:xfrm>
              <a:off x="1662741" y="276327"/>
              <a:ext cx="3262701" cy="432961"/>
              <a:chOff x="4437626" y="4242829"/>
              <a:chExt cx="3262701" cy="4329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BE3DC53-3FA6-4F9D-B3D0-51F3D1812577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1672" y="4251347"/>
                <a:ext cx="3208655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73CC25-C140-41CD-A0F7-48CE53A51255}"/>
                  </a:ext>
                </a:extLst>
              </p:cNvPr>
              <p:cNvSpPr/>
              <p:nvPr/>
            </p:nvSpPr>
            <p:spPr>
              <a:xfrm>
                <a:off x="4491672" y="4242829"/>
                <a:ext cx="814425" cy="415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F3768CFD-4B1E-4BC0-B8DE-EC13C1E89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626" y="4347784"/>
                <a:ext cx="922516" cy="32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5499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MANAGEMENT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135566" y="1844824"/>
            <a:ext cx="7396874" cy="12984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1.3 Information Management in the Humanitarian Landscape</a:t>
            </a:r>
            <a:endParaRPr lang="en-GB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32" y="2060848"/>
            <a:ext cx="66960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15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Humanitarian Decision-Making Hierarchy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760640" cy="4829023"/>
          </a:xfrm>
        </p:spPr>
      </p:pic>
      <p:sp>
        <p:nvSpPr>
          <p:cNvPr id="3" name="TextBox 2"/>
          <p:cNvSpPr txBox="1"/>
          <p:nvPr/>
        </p:nvSpPr>
        <p:spPr>
          <a:xfrm>
            <a:off x="7236296" y="220486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Strategic decisions for overall response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373117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Inter-cluster decisions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53012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Cluster decisions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399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199772" cy="299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3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Information Management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2800" dirty="0"/>
          </a:p>
          <a:p>
            <a:pPr marL="0" lvl="0" indent="0" algn="ctr">
              <a:buNone/>
            </a:pPr>
            <a:endParaRPr lang="en-US" sz="2800" dirty="0"/>
          </a:p>
          <a:p>
            <a:pPr marL="0" lvl="0" indent="0" algn="ctr">
              <a:buNone/>
            </a:pPr>
            <a:r>
              <a:rPr lang="en-US" sz="2800" b="1" dirty="0"/>
              <a:t>Information management is a systematic process for the collection, collation, storage, processing, verification, and analysis of data and dissemination to humanitarian stakeholders, to support effective and timely humanitarian action.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2620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Definitions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7260236"/>
              </p:ext>
            </p:extLst>
          </p:nvPr>
        </p:nvGraphicFramePr>
        <p:xfrm>
          <a:off x="118762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 rot="10800000">
            <a:off x="7668344" y="1916832"/>
            <a:ext cx="1080120" cy="4064000"/>
          </a:xfrm>
          <a:prstGeom prst="downArrow">
            <a:avLst>
              <a:gd name="adj1" fmla="val 50000"/>
              <a:gd name="adj2" fmla="val 65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ctr"/>
            <a:r>
              <a:rPr lang="en-GB" dirty="0"/>
              <a:t>Interpretation </a:t>
            </a:r>
          </a:p>
        </p:txBody>
      </p:sp>
    </p:spTree>
    <p:extLst>
      <p:ext uri="{BB962C8B-B14F-4D97-AF65-F5344CB8AC3E}">
        <p14:creationId xmlns:p14="http://schemas.microsoft.com/office/powerpoint/2010/main" val="66281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3" y="908720"/>
            <a:ext cx="6186502" cy="582594"/>
          </a:xfrm>
        </p:spPr>
        <p:txBody>
          <a:bodyPr/>
          <a:lstStyle/>
          <a:p>
            <a:r>
              <a:rPr lang="en-US" sz="2800" b="1" dirty="0">
                <a:latin typeface="+mn-lt"/>
                <a:ea typeface="Arial Unicode MS" pitchFamily="34" charset="-128"/>
                <a:cs typeface="Arial Unicode MS" pitchFamily="34" charset="-128"/>
              </a:rPr>
              <a:t>IM Function</a:t>
            </a:r>
            <a:endParaRPr lang="en-GB" sz="28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12974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4198"/>
            <a:ext cx="6186502" cy="582594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  <a:ea typeface="Arial Unicode MS" pitchFamily="34" charset="-128"/>
                <a:cs typeface="Arial Unicode MS" pitchFamily="34" charset="-128"/>
              </a:rPr>
              <a:t>The Building Blocks of Information Management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9040"/>
            <a:ext cx="7701844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Exercise:  IM Tools in the HPC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5616" y="1628800"/>
            <a:ext cx="6768752" cy="4525963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Make a list of the IM tools and information that are used for your assigned stage of the HPC</a:t>
            </a:r>
          </a:p>
        </p:txBody>
      </p:sp>
    </p:spTree>
    <p:extLst>
      <p:ext uri="{BB962C8B-B14F-4D97-AF65-F5344CB8AC3E}">
        <p14:creationId xmlns:p14="http://schemas.microsoft.com/office/powerpoint/2010/main" val="1031597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GNC Tools &amp; Resources to Enhance IM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9662" y="1556792"/>
            <a:ext cx="3888432" cy="582594"/>
          </a:xfrm>
          <a:prstGeom prst="rect">
            <a:avLst/>
          </a:prstGeom>
        </p:spPr>
        <p:txBody>
          <a:bodyPr wrap="none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2"/>
                </a:solidFill>
              </a:rPr>
              <a:t>www.nutritioncluster.net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4" y="2133168"/>
            <a:ext cx="8168049" cy="41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16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GNC Tools &amp; Resources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22359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700808"/>
            <a:ext cx="511256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This website is intended to serve as a repository of relevant tools, guidance and resources for Nutrition Cluster Coordinators and partners working at country and global levels.</a:t>
            </a:r>
          </a:p>
          <a:p>
            <a:endParaRPr lang="en-GB" sz="2000" dirty="0"/>
          </a:p>
          <a:p>
            <a:r>
              <a:rPr lang="en-GB" sz="2000" dirty="0"/>
              <a:t>Key resources on: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Cluster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Information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Knowledge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Nutrition in Emergencies</a:t>
            </a:r>
          </a:p>
          <a:p>
            <a:endParaRPr lang="en-GB" sz="800" dirty="0"/>
          </a:p>
          <a:p>
            <a:r>
              <a:rPr lang="en-GB" sz="2000" dirty="0"/>
              <a:t>Inclusion of  cross-cutting issues are suggested to update IM data (e.g. gender analysis)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803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147136" cy="292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39" y="4077072"/>
            <a:ext cx="2880683" cy="21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the GNC IM Toolkit?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b="1" dirty="0"/>
              <a:t>A resource to help Information Managers, Coordinators, Partners or other interested groups improve the flow of critical information during an emergency response.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5"/>
          <a:stretch/>
        </p:blipFill>
        <p:spPr bwMode="auto">
          <a:xfrm>
            <a:off x="0" y="1628800"/>
            <a:ext cx="91440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2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512" y="1556792"/>
            <a:ext cx="8352928" cy="4968552"/>
            <a:chOff x="323528" y="1556792"/>
            <a:chExt cx="8352928" cy="4968552"/>
          </a:xfrm>
        </p:grpSpPr>
        <p:sp>
          <p:nvSpPr>
            <p:cNvPr id="3" name="Donut 2"/>
            <p:cNvSpPr/>
            <p:nvPr/>
          </p:nvSpPr>
          <p:spPr>
            <a:xfrm>
              <a:off x="3275856" y="1556792"/>
              <a:ext cx="2376264" cy="1317715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" name="Snip Same Side Corner Rectangle 1"/>
            <p:cNvSpPr/>
            <p:nvPr/>
          </p:nvSpPr>
          <p:spPr>
            <a:xfrm>
              <a:off x="323528" y="2204864"/>
              <a:ext cx="8352928" cy="4320480"/>
            </a:xfrm>
            <a:prstGeom prst="snip2Same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GNC IM Toolkit</a:t>
            </a:r>
          </a:p>
        </p:txBody>
      </p:sp>
      <p:sp>
        <p:nvSpPr>
          <p:cNvPr id="7" name="Snip Same Side Corner Rectangle 6"/>
          <p:cNvSpPr/>
          <p:nvPr/>
        </p:nvSpPr>
        <p:spPr>
          <a:xfrm>
            <a:off x="899592" y="3145713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Surveys database</a:t>
            </a:r>
          </a:p>
        </p:txBody>
      </p:sp>
      <p:sp>
        <p:nvSpPr>
          <p:cNvPr id="8" name="Snip Same Side Corner Rectangle 7"/>
          <p:cNvSpPr/>
          <p:nvPr/>
        </p:nvSpPr>
        <p:spPr>
          <a:xfrm>
            <a:off x="4430594" y="2325909"/>
            <a:ext cx="1190244" cy="67993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Key datasets</a:t>
            </a:r>
          </a:p>
        </p:txBody>
      </p:sp>
      <p:sp>
        <p:nvSpPr>
          <p:cNvPr id="10" name="Snip Same Side Corner Rectangle 9"/>
          <p:cNvSpPr/>
          <p:nvPr/>
        </p:nvSpPr>
        <p:spPr>
          <a:xfrm>
            <a:off x="6587805" y="3118023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HIR</a:t>
            </a:r>
          </a:p>
        </p:txBody>
      </p:sp>
      <p:sp>
        <p:nvSpPr>
          <p:cNvPr id="11" name="Snip Same Side Corner Rectangle 10"/>
          <p:cNvSpPr/>
          <p:nvPr/>
        </p:nvSpPr>
        <p:spPr>
          <a:xfrm>
            <a:off x="899592" y="4895370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Capacity mapping</a:t>
            </a:r>
          </a:p>
        </p:txBody>
      </p:sp>
      <p:sp>
        <p:nvSpPr>
          <p:cNvPr id="13" name="Snip Same Side Corner Rectangle 12"/>
          <p:cNvSpPr/>
          <p:nvPr/>
        </p:nvSpPr>
        <p:spPr>
          <a:xfrm>
            <a:off x="2411760" y="3140967"/>
            <a:ext cx="1086212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IM Checklist</a:t>
            </a:r>
          </a:p>
        </p:txBody>
      </p:sp>
      <p:sp>
        <p:nvSpPr>
          <p:cNvPr id="15" name="Snip Same Side Corner Rectangle 14"/>
          <p:cNvSpPr/>
          <p:nvPr/>
        </p:nvSpPr>
        <p:spPr>
          <a:xfrm>
            <a:off x="3779912" y="3118023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HRP tips</a:t>
            </a:r>
          </a:p>
        </p:txBody>
      </p:sp>
      <p:sp>
        <p:nvSpPr>
          <p:cNvPr id="18" name="Snip Same Side Corner Rectangle 17"/>
          <p:cNvSpPr/>
          <p:nvPr/>
        </p:nvSpPr>
        <p:spPr>
          <a:xfrm>
            <a:off x="1653564" y="4005064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Gap analysis tool</a:t>
            </a:r>
          </a:p>
        </p:txBody>
      </p:sp>
      <p:sp>
        <p:nvSpPr>
          <p:cNvPr id="20" name="Snip Same Side Corner Rectangle 19"/>
          <p:cNvSpPr/>
          <p:nvPr/>
        </p:nvSpPr>
        <p:spPr>
          <a:xfrm>
            <a:off x="3093724" y="4005063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M&amp;E </a:t>
            </a:r>
            <a:r>
              <a:rPr lang="en-GB" sz="1100" b="1" dirty="0"/>
              <a:t>Framework</a:t>
            </a:r>
          </a:p>
        </p:txBody>
      </p:sp>
      <p:sp>
        <p:nvSpPr>
          <p:cNvPr id="21" name="Snip Same Side Corner Rectangle 20"/>
          <p:cNvSpPr/>
          <p:nvPr/>
        </p:nvSpPr>
        <p:spPr>
          <a:xfrm>
            <a:off x="4529904" y="4006916"/>
            <a:ext cx="1086212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Caseload targets &amp; supplies</a:t>
            </a:r>
          </a:p>
        </p:txBody>
      </p:sp>
      <p:sp>
        <p:nvSpPr>
          <p:cNvPr id="22" name="Snip Same Side Corner Rectangle 21"/>
          <p:cNvSpPr/>
          <p:nvPr/>
        </p:nvSpPr>
        <p:spPr>
          <a:xfrm>
            <a:off x="7230204" y="4069987"/>
            <a:ext cx="1086212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Partners reporting tool</a:t>
            </a:r>
          </a:p>
        </p:txBody>
      </p:sp>
      <p:sp>
        <p:nvSpPr>
          <p:cNvPr id="23" name="Snip Same Side Corner Rectangle 22"/>
          <p:cNvSpPr/>
          <p:nvPr/>
        </p:nvSpPr>
        <p:spPr>
          <a:xfrm>
            <a:off x="5220072" y="3133883"/>
            <a:ext cx="1086212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4 W</a:t>
            </a:r>
          </a:p>
        </p:txBody>
      </p:sp>
      <p:sp>
        <p:nvSpPr>
          <p:cNvPr id="26" name="Snip Same Side Corner Rectangle 25"/>
          <p:cNvSpPr/>
          <p:nvPr/>
        </p:nvSpPr>
        <p:spPr>
          <a:xfrm>
            <a:off x="2411760" y="4898025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Financial tracking tool</a:t>
            </a:r>
          </a:p>
        </p:txBody>
      </p:sp>
      <p:sp>
        <p:nvSpPr>
          <p:cNvPr id="29" name="Snip Same Side Corner Rectangle 28"/>
          <p:cNvSpPr/>
          <p:nvPr/>
        </p:nvSpPr>
        <p:spPr>
          <a:xfrm>
            <a:off x="5148064" y="4898025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Country bulletin template</a:t>
            </a:r>
          </a:p>
        </p:txBody>
      </p:sp>
      <p:sp>
        <p:nvSpPr>
          <p:cNvPr id="30" name="Snip Same Side Corner Rectangle 29"/>
          <p:cNvSpPr/>
          <p:nvPr/>
        </p:nvSpPr>
        <p:spPr>
          <a:xfrm>
            <a:off x="2777892" y="2292945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Dashboards templates</a:t>
            </a:r>
          </a:p>
        </p:txBody>
      </p:sp>
      <p:sp>
        <p:nvSpPr>
          <p:cNvPr id="32" name="Snip Same Side Corner Rectangle 31"/>
          <p:cNvSpPr/>
          <p:nvPr/>
        </p:nvSpPr>
        <p:spPr>
          <a:xfrm>
            <a:off x="3779912" y="4898025"/>
            <a:ext cx="1190244" cy="655157"/>
          </a:xfrm>
          <a:prstGeom prst="snip2SameRect">
            <a:avLst/>
          </a:prstGeom>
          <a:solidFill>
            <a:srgbClr val="4A8DAA"/>
          </a:solidFill>
          <a:ln>
            <a:solidFill>
              <a:srgbClr val="4A8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BMS Code Violations tracking</a:t>
            </a:r>
            <a:endParaRPr lang="en-GB" sz="1100" b="1" dirty="0"/>
          </a:p>
        </p:txBody>
      </p:sp>
      <p:sp>
        <p:nvSpPr>
          <p:cNvPr id="33" name="Snip Same Side Corner Rectangle 32"/>
          <p:cNvSpPr/>
          <p:nvPr/>
        </p:nvSpPr>
        <p:spPr>
          <a:xfrm>
            <a:off x="6587805" y="4868970"/>
            <a:ext cx="1136626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ToR for IMO</a:t>
            </a:r>
          </a:p>
        </p:txBody>
      </p:sp>
      <p:sp>
        <p:nvSpPr>
          <p:cNvPr id="34" name="Snip Same Side Corner Rectangle 33"/>
          <p:cNvSpPr/>
          <p:nvPr/>
        </p:nvSpPr>
        <p:spPr>
          <a:xfrm>
            <a:off x="3135333" y="5746854"/>
            <a:ext cx="1190244" cy="655157"/>
          </a:xfrm>
          <a:prstGeom prst="snip2SameRect">
            <a:avLst/>
          </a:prstGeom>
          <a:solidFill>
            <a:srgbClr val="4A8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Meeting minutes template</a:t>
            </a:r>
          </a:p>
        </p:txBody>
      </p:sp>
      <p:sp>
        <p:nvSpPr>
          <p:cNvPr id="35" name="Snip Same Side Corner Rectangle 34"/>
          <p:cNvSpPr/>
          <p:nvPr/>
        </p:nvSpPr>
        <p:spPr>
          <a:xfrm>
            <a:off x="7217876" y="5732784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IMO handover template</a:t>
            </a:r>
          </a:p>
        </p:txBody>
      </p:sp>
      <p:sp>
        <p:nvSpPr>
          <p:cNvPr id="36" name="Snip Same Side Corner Rectangle 35"/>
          <p:cNvSpPr/>
          <p:nvPr/>
        </p:nvSpPr>
        <p:spPr>
          <a:xfrm>
            <a:off x="5778413" y="5733255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Contact list template</a:t>
            </a:r>
          </a:p>
        </p:txBody>
      </p:sp>
      <p:sp>
        <p:nvSpPr>
          <p:cNvPr id="37" name="Snip Same Side Corner Rectangle 36"/>
          <p:cNvSpPr/>
          <p:nvPr/>
        </p:nvSpPr>
        <p:spPr>
          <a:xfrm>
            <a:off x="5830028" y="4005064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IM Update </a:t>
            </a:r>
            <a:r>
              <a:rPr lang="en-GB" sz="1200" b="1" dirty="0">
                <a:solidFill>
                  <a:schemeClr val="bg1"/>
                </a:solidFill>
              </a:rPr>
              <a:t>PPT </a:t>
            </a:r>
            <a:r>
              <a:rPr lang="en-GB" sz="1200" b="1" dirty="0"/>
              <a:t>template</a:t>
            </a:r>
          </a:p>
        </p:txBody>
      </p:sp>
      <p:sp>
        <p:nvSpPr>
          <p:cNvPr id="38" name="Snip Same Side Corner Rectangle 37"/>
          <p:cNvSpPr/>
          <p:nvPr/>
        </p:nvSpPr>
        <p:spPr>
          <a:xfrm>
            <a:off x="395534" y="5746854"/>
            <a:ext cx="1086212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Meeting agenda template</a:t>
            </a:r>
          </a:p>
        </p:txBody>
      </p:sp>
      <p:sp>
        <p:nvSpPr>
          <p:cNvPr id="39" name="Snip Same Side Corner Rectangle 38"/>
          <p:cNvSpPr/>
          <p:nvPr/>
        </p:nvSpPr>
        <p:spPr>
          <a:xfrm>
            <a:off x="4529904" y="5733255"/>
            <a:ext cx="1086212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NC Style Guide</a:t>
            </a:r>
          </a:p>
        </p:txBody>
      </p:sp>
      <p:sp>
        <p:nvSpPr>
          <p:cNvPr id="41" name="Snip Same Side Corner Rectangle 40"/>
          <p:cNvSpPr/>
          <p:nvPr/>
        </p:nvSpPr>
        <p:spPr>
          <a:xfrm>
            <a:off x="1685576" y="5757156"/>
            <a:ext cx="1190244" cy="655157"/>
          </a:xfrm>
          <a:prstGeom prst="snip2SameRect">
            <a:avLst/>
          </a:prstGeom>
          <a:solidFill>
            <a:srgbClr val="4A8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Web-site for HR.info Guide</a:t>
            </a:r>
          </a:p>
        </p:txBody>
      </p:sp>
      <p:sp>
        <p:nvSpPr>
          <p:cNvPr id="31" name="Snip Same Side Corner Rectangle 30"/>
          <p:cNvSpPr/>
          <p:nvPr/>
        </p:nvSpPr>
        <p:spPr>
          <a:xfrm>
            <a:off x="305404" y="4033584"/>
            <a:ext cx="1190244" cy="65515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Map examples/ templates</a:t>
            </a:r>
          </a:p>
        </p:txBody>
      </p:sp>
    </p:spTree>
    <p:extLst>
      <p:ext uri="{BB962C8B-B14F-4D97-AF65-F5344CB8AC3E}">
        <p14:creationId xmlns:p14="http://schemas.microsoft.com/office/powerpoint/2010/main" val="596117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50" y="2060848"/>
            <a:ext cx="4758414" cy="4419569"/>
          </a:xfrm>
          <a:prstGeom prst="rect">
            <a:avLst/>
          </a:prstGeom>
        </p:spPr>
      </p:pic>
      <p:sp>
        <p:nvSpPr>
          <p:cNvPr id="10246" name="Rectangle 7"/>
          <p:cNvSpPr>
            <a:spLocks/>
          </p:cNvSpPr>
          <p:nvPr/>
        </p:nvSpPr>
        <p:spPr bwMode="auto">
          <a:xfrm>
            <a:off x="1979712" y="4005064"/>
            <a:ext cx="507656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Aft>
                <a:spcPts val="800"/>
              </a:spcAft>
              <a:buClr>
                <a:schemeClr val="bg1"/>
              </a:buClr>
              <a:buSzPct val="125000"/>
              <a:tabLst>
                <a:tab pos="233363" algn="l"/>
              </a:tabLst>
              <a:defRPr/>
            </a:pPr>
            <a:endParaRPr lang="en-US" dirty="0">
              <a:solidFill>
                <a:srgbClr val="7F7F7F"/>
              </a:solidFill>
              <a:sym typeface="Times New Roman" pitchFamily="18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1143001" y="120407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1143001" y="120407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ヒラギノ角ゴ ProN W3" pitchFamily="6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1097434"/>
            <a:ext cx="8171440" cy="582612"/>
          </a:xfrm>
          <a:prstGeom prst="rect">
            <a:avLst/>
          </a:prstGeom>
        </p:spPr>
        <p:txBody>
          <a:bodyPr/>
          <a:lstStyle/>
          <a:p>
            <a:r>
              <a:rPr lang="en-GB" sz="2400" b="1" dirty="0"/>
              <a:t>IM Toolkit:  Resources for all stages of the HPC</a:t>
            </a:r>
          </a:p>
        </p:txBody>
      </p:sp>
      <p:sp>
        <p:nvSpPr>
          <p:cNvPr id="3" name="Left Arrow Callout 2"/>
          <p:cNvSpPr/>
          <p:nvPr/>
        </p:nvSpPr>
        <p:spPr>
          <a:xfrm>
            <a:off x="6035879" y="2276872"/>
            <a:ext cx="2592288" cy="1296144"/>
          </a:xfrm>
          <a:prstGeom prst="leftArrowCallout">
            <a:avLst>
              <a:gd name="adj1" fmla="val 25000"/>
              <a:gd name="adj2" fmla="val 18386"/>
              <a:gd name="adj3" fmla="val 25000"/>
              <a:gd name="adj4" fmla="val 68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Surveys database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Key datasets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Indicators registry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Capacity mapping tool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0" name="Left Arrow Callout 9"/>
          <p:cNvSpPr/>
          <p:nvPr/>
        </p:nvSpPr>
        <p:spPr>
          <a:xfrm>
            <a:off x="6300192" y="4005064"/>
            <a:ext cx="2520280" cy="1008112"/>
          </a:xfrm>
          <a:prstGeom prst="leftArrowCallout">
            <a:avLst>
              <a:gd name="adj1" fmla="val 25000"/>
              <a:gd name="adj2" fmla="val 24055"/>
              <a:gd name="adj3" fmla="val 25000"/>
              <a:gd name="adj4" fmla="val 76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4W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M&amp;E Framework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HRP tips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Gap analysis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5148064" y="5352872"/>
            <a:ext cx="3312368" cy="9564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Caseload, targets and supplies calculation tool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Financial tracking tool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Capacity mapping tool</a:t>
            </a:r>
          </a:p>
        </p:txBody>
      </p:sp>
      <p:sp>
        <p:nvSpPr>
          <p:cNvPr id="13" name="Left Arrow Callout 12"/>
          <p:cNvSpPr/>
          <p:nvPr/>
        </p:nvSpPr>
        <p:spPr>
          <a:xfrm flipH="1">
            <a:off x="35494" y="4149080"/>
            <a:ext cx="3312367" cy="1944216"/>
          </a:xfrm>
          <a:prstGeom prst="leftArrowCallout">
            <a:avLst>
              <a:gd name="adj1" fmla="val 13468"/>
              <a:gd name="adj2" fmla="val 17877"/>
              <a:gd name="adj3" fmla="val 25000"/>
              <a:gd name="adj4" fmla="val 67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BMS code violations tracking tool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Country bulletin template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Web-site for HR.info Guide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IM Update PPT template</a:t>
            </a:r>
          </a:p>
          <a:p>
            <a:pPr marL="15875" indent="-15875">
              <a:buFont typeface="Arial" panose="020B0604020202020204" pitchFamily="34" charset="0"/>
              <a:buChar char="•"/>
            </a:pPr>
            <a:r>
              <a:rPr lang="en-GB" sz="1400" dirty="0"/>
              <a:t>Partner reporting tool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649" y="1628800"/>
            <a:ext cx="2669851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/>
              <a:t>General Tools: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Map and dashboard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ToR for 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Meeting agenda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Meeting minutes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NC Style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Contact list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IMO Handover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IM Checklist</a:t>
            </a:r>
          </a:p>
        </p:txBody>
      </p:sp>
    </p:spTree>
    <p:extLst>
      <p:ext uri="{BB962C8B-B14F-4D97-AF65-F5344CB8AC3E}">
        <p14:creationId xmlns:p14="http://schemas.microsoft.com/office/powerpoint/2010/main" val="7634424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053B-27DB-43EF-8F89-7530CD43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36712"/>
            <a:ext cx="6078998" cy="648072"/>
          </a:xfrm>
        </p:spPr>
        <p:txBody>
          <a:bodyPr/>
          <a:lstStyle/>
          <a:p>
            <a:r>
              <a:rPr lang="en-US" sz="2800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C849-72E0-4413-BF9F-66374104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968552"/>
          </a:xfrm>
        </p:spPr>
        <p:txBody>
          <a:bodyPr/>
          <a:lstStyle/>
          <a:p>
            <a:pPr lvl="0"/>
            <a:endParaRPr lang="en-US" sz="2000" dirty="0"/>
          </a:p>
          <a:p>
            <a:pPr lvl="0"/>
            <a:r>
              <a:rPr lang="en-US" sz="2000" dirty="0"/>
              <a:t>Describe the types of decisions being made by various strategic and operational actors and how IM fits into this. </a:t>
            </a:r>
          </a:p>
          <a:p>
            <a:pPr lvl="0"/>
            <a:r>
              <a:rPr lang="en-US" sz="2000" dirty="0"/>
              <a:t>Explain how the IMOs support decision making by establishing an effective IM system based on the key IM building blocks. </a:t>
            </a:r>
          </a:p>
          <a:p>
            <a:pPr lvl="0"/>
            <a:r>
              <a:rPr lang="en-US" sz="2000" dirty="0"/>
              <a:t>Define information management and describe the difference between data, information and knowledge.</a:t>
            </a:r>
          </a:p>
          <a:p>
            <a:r>
              <a:rPr lang="en-US" sz="2000" dirty="0"/>
              <a:t>Define how IM tools can collect information on the cross-cutting issues as gender and GBV (GBVIMS) and share within the humanitarian actors in respect to do no harm principle for a better response </a:t>
            </a:r>
            <a:r>
              <a:rPr lang="en-US" sz="2000" dirty="0" err="1"/>
              <a:t>programme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List IM tools and processes that support nutrition cluster response.</a:t>
            </a:r>
          </a:p>
          <a:p>
            <a:pPr lvl="0"/>
            <a:r>
              <a:rPr lang="en-US" sz="2000" dirty="0"/>
              <a:t>Identify tools, templates and guidelines that are available in the GNC IM toolkit.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1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181" y="1844824"/>
            <a:ext cx="3816424" cy="4652528"/>
          </a:xfrm>
          <a:prstGeom prst="rect">
            <a:avLst/>
          </a:prstGeom>
          <a:solidFill>
            <a:schemeClr val="accent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2542" y="1860485"/>
            <a:ext cx="3225701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WHO is affected?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WHERE are they located? 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WHAT are priority areas and needs?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Existing resources and gaps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Hazards, infrastructure, security and access</a:t>
            </a:r>
          </a:p>
          <a:p>
            <a:endParaRPr lang="en-GB" sz="20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2"/>
          <a:stretch/>
        </p:blipFill>
        <p:spPr bwMode="auto">
          <a:xfrm>
            <a:off x="4139952" y="1891041"/>
            <a:ext cx="4606483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Situation</a:t>
            </a:r>
          </a:p>
        </p:txBody>
      </p:sp>
    </p:spTree>
    <p:extLst>
      <p:ext uri="{BB962C8B-B14F-4D97-AF65-F5344CB8AC3E}">
        <p14:creationId xmlns:p14="http://schemas.microsoft.com/office/powerpoint/2010/main" val="36915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553" y="1772816"/>
            <a:ext cx="3642376" cy="4608512"/>
          </a:xfrm>
          <a:prstGeom prst="rect">
            <a:avLst/>
          </a:prstGeom>
          <a:solidFill>
            <a:schemeClr val="accent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3384376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WHO is responding?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WHAT are they doing?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WHERE are they located?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HOW do I get  and share information on the response?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/>
          </a:p>
          <a:p>
            <a:endParaRPr lang="en-GB" sz="40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6"/>
          <a:stretch/>
        </p:blipFill>
        <p:spPr bwMode="auto">
          <a:xfrm>
            <a:off x="4211960" y="1988840"/>
            <a:ext cx="4680520" cy="395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4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705224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12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52525" y="1851971"/>
            <a:ext cx="6710900" cy="923330"/>
            <a:chOff x="1027581" y="5029783"/>
            <a:chExt cx="6711768" cy="1081933"/>
          </a:xfrm>
        </p:grpSpPr>
        <p:sp>
          <p:nvSpPr>
            <p:cNvPr id="2059" name="TextBox 1"/>
            <p:cNvSpPr txBox="1">
              <a:spLocks noChangeArrowheads="1"/>
            </p:cNvSpPr>
            <p:nvPr/>
          </p:nvSpPr>
          <p:spPr bwMode="auto">
            <a:xfrm>
              <a:off x="1027581" y="5248373"/>
              <a:ext cx="1569863" cy="75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Needs</a:t>
              </a:r>
              <a:endParaRPr lang="en-GB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60" name="TextBox 7"/>
            <p:cNvSpPr txBox="1">
              <a:spLocks noChangeArrowheads="1"/>
            </p:cNvSpPr>
            <p:nvPr/>
          </p:nvSpPr>
          <p:spPr bwMode="auto">
            <a:xfrm>
              <a:off x="3267538" y="5257780"/>
              <a:ext cx="2390707" cy="75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26CB6"/>
                  </a:solidFill>
                </a:rPr>
                <a:t>Response</a:t>
              </a:r>
              <a:endParaRPr lang="en-GB" altLang="en-US" b="1" dirty="0">
                <a:solidFill>
                  <a:srgbClr val="026CB6"/>
                </a:solidFill>
              </a:endParaRPr>
            </a:p>
          </p:txBody>
        </p:sp>
        <p:sp>
          <p:nvSpPr>
            <p:cNvPr id="2061" name="TextBox 8"/>
            <p:cNvSpPr txBox="1">
              <a:spLocks noChangeArrowheads="1"/>
            </p:cNvSpPr>
            <p:nvPr/>
          </p:nvSpPr>
          <p:spPr bwMode="auto">
            <a:xfrm>
              <a:off x="2719083" y="5029783"/>
              <a:ext cx="415552" cy="108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dirty="0">
                  <a:solidFill>
                    <a:srgbClr val="404040"/>
                  </a:solidFill>
                </a:rPr>
                <a:t>-</a:t>
              </a:r>
              <a:endParaRPr lang="en-GB" altLang="en-US" sz="5400" dirty="0">
                <a:solidFill>
                  <a:srgbClr val="404040"/>
                </a:solidFill>
              </a:endParaRPr>
            </a:p>
          </p:txBody>
        </p:sp>
        <p:sp>
          <p:nvSpPr>
            <p:cNvPr id="2062" name="TextBox 11"/>
            <p:cNvSpPr txBox="1">
              <a:spLocks noChangeArrowheads="1"/>
            </p:cNvSpPr>
            <p:nvPr/>
          </p:nvSpPr>
          <p:spPr bwMode="auto">
            <a:xfrm>
              <a:off x="6400348" y="5257780"/>
              <a:ext cx="1339001" cy="75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B050"/>
                  </a:solidFill>
                </a:rPr>
                <a:t>Gaps</a:t>
              </a:r>
              <a:endParaRPr lang="en-GB" altLang="en-US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063" name="TextBox 12"/>
            <p:cNvSpPr txBox="1">
              <a:spLocks noChangeArrowheads="1"/>
            </p:cNvSpPr>
            <p:nvPr/>
          </p:nvSpPr>
          <p:spPr bwMode="auto">
            <a:xfrm>
              <a:off x="5869301" y="5248373"/>
              <a:ext cx="484491" cy="82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404040"/>
                  </a:solidFill>
                </a:rPr>
                <a:t>=</a:t>
              </a:r>
              <a:endParaRPr lang="en-GB" altLang="en-US" sz="2000">
                <a:solidFill>
                  <a:srgbClr val="404040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411705" y="2825750"/>
            <a:ext cx="0" cy="2547466"/>
          </a:xfrm>
          <a:prstGeom prst="line">
            <a:avLst/>
          </a:prstGeom>
          <a:ln w="6350" cap="rnd">
            <a:solidFill>
              <a:schemeClr val="tx1">
                <a:lumMod val="85000"/>
                <a:lumOff val="1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40194" y="5445224"/>
            <a:ext cx="402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people in need as result of crisis</a:t>
            </a:r>
            <a:endParaRPr lang="en-GB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87166" y="2814638"/>
            <a:ext cx="0" cy="1838498"/>
          </a:xfrm>
          <a:prstGeom prst="line">
            <a:avLst/>
          </a:prstGeom>
          <a:ln w="6350" cap="rnd">
            <a:solidFill>
              <a:srgbClr val="026CB6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59306" y="4725144"/>
            <a:ext cx="3993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26CB6"/>
                </a:solidFill>
              </a:rPr>
              <a:t>Total people in need reached with aid</a:t>
            </a:r>
            <a:endParaRPr lang="en-GB" altLang="en-US" sz="1800" dirty="0">
              <a:solidFill>
                <a:srgbClr val="026CB6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794500" y="2913062"/>
            <a:ext cx="0" cy="875978"/>
          </a:xfrm>
          <a:prstGeom prst="line">
            <a:avLst/>
          </a:prstGeom>
          <a:ln w="6350" cap="rnd">
            <a:solidFill>
              <a:srgbClr val="00B05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524597" y="3860382"/>
            <a:ext cx="2555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People in need not yet reached by aid</a:t>
            </a:r>
            <a:endParaRPr lang="en-GB" altLang="en-US" sz="18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Decision Types:  Needs, Response, Gaps</a:t>
            </a:r>
          </a:p>
        </p:txBody>
      </p:sp>
    </p:spTree>
    <p:extLst>
      <p:ext uri="{BB962C8B-B14F-4D97-AF65-F5344CB8AC3E}">
        <p14:creationId xmlns:p14="http://schemas.microsoft.com/office/powerpoint/2010/main" val="35621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52525" y="2204864"/>
            <a:ext cx="6710900" cy="923330"/>
            <a:chOff x="1027581" y="5029783"/>
            <a:chExt cx="6711768" cy="1081933"/>
          </a:xfrm>
        </p:grpSpPr>
        <p:sp>
          <p:nvSpPr>
            <p:cNvPr id="2059" name="TextBox 1"/>
            <p:cNvSpPr txBox="1">
              <a:spLocks noChangeArrowheads="1"/>
            </p:cNvSpPr>
            <p:nvPr/>
          </p:nvSpPr>
          <p:spPr bwMode="auto">
            <a:xfrm>
              <a:off x="1027581" y="5248373"/>
              <a:ext cx="1817784" cy="75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Targets</a:t>
              </a:r>
              <a:endParaRPr lang="en-GB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60" name="TextBox 7"/>
            <p:cNvSpPr txBox="1">
              <a:spLocks noChangeArrowheads="1"/>
            </p:cNvSpPr>
            <p:nvPr/>
          </p:nvSpPr>
          <p:spPr bwMode="auto">
            <a:xfrm>
              <a:off x="3267538" y="5257780"/>
              <a:ext cx="2390707" cy="75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26CB6"/>
                  </a:solidFill>
                </a:rPr>
                <a:t>Response</a:t>
              </a:r>
              <a:endParaRPr lang="en-GB" altLang="en-US" b="1" dirty="0">
                <a:solidFill>
                  <a:srgbClr val="026CB6"/>
                </a:solidFill>
              </a:endParaRPr>
            </a:p>
          </p:txBody>
        </p:sp>
        <p:sp>
          <p:nvSpPr>
            <p:cNvPr id="2061" name="TextBox 8"/>
            <p:cNvSpPr txBox="1">
              <a:spLocks noChangeArrowheads="1"/>
            </p:cNvSpPr>
            <p:nvPr/>
          </p:nvSpPr>
          <p:spPr bwMode="auto">
            <a:xfrm>
              <a:off x="2719083" y="5029783"/>
              <a:ext cx="415552" cy="108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dirty="0">
                  <a:solidFill>
                    <a:srgbClr val="404040"/>
                  </a:solidFill>
                </a:rPr>
                <a:t>-</a:t>
              </a:r>
              <a:endParaRPr lang="en-GB" altLang="en-US" sz="5400" dirty="0">
                <a:solidFill>
                  <a:srgbClr val="404040"/>
                </a:solidFill>
              </a:endParaRPr>
            </a:p>
          </p:txBody>
        </p:sp>
        <p:sp>
          <p:nvSpPr>
            <p:cNvPr id="2062" name="TextBox 11"/>
            <p:cNvSpPr txBox="1">
              <a:spLocks noChangeArrowheads="1"/>
            </p:cNvSpPr>
            <p:nvPr/>
          </p:nvSpPr>
          <p:spPr bwMode="auto">
            <a:xfrm>
              <a:off x="6400348" y="5257780"/>
              <a:ext cx="1339001" cy="75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B050"/>
                  </a:solidFill>
                </a:rPr>
                <a:t>Gaps</a:t>
              </a:r>
              <a:endParaRPr lang="en-GB" altLang="en-US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063" name="TextBox 12"/>
            <p:cNvSpPr txBox="1">
              <a:spLocks noChangeArrowheads="1"/>
            </p:cNvSpPr>
            <p:nvPr/>
          </p:nvSpPr>
          <p:spPr bwMode="auto">
            <a:xfrm>
              <a:off x="5869301" y="5248373"/>
              <a:ext cx="484491" cy="82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404040"/>
                  </a:solidFill>
                </a:rPr>
                <a:t>=</a:t>
              </a:r>
              <a:endParaRPr lang="en-GB" altLang="en-US" sz="2000">
                <a:solidFill>
                  <a:srgbClr val="404040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411705" y="3000917"/>
            <a:ext cx="0" cy="2547466"/>
          </a:xfrm>
          <a:prstGeom prst="line">
            <a:avLst/>
          </a:prstGeom>
          <a:ln w="6350" cap="rnd">
            <a:solidFill>
              <a:schemeClr val="tx1">
                <a:lumMod val="85000"/>
                <a:lumOff val="1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40194" y="5620391"/>
            <a:ext cx="43238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affected people targeted</a:t>
            </a:r>
            <a:endParaRPr lang="en-GB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87166" y="2989805"/>
            <a:ext cx="0" cy="1838498"/>
          </a:xfrm>
          <a:prstGeom prst="line">
            <a:avLst/>
          </a:prstGeom>
          <a:ln w="6350" cap="rnd">
            <a:solidFill>
              <a:srgbClr val="026CB6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59306" y="4900311"/>
            <a:ext cx="3993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26CB6"/>
                </a:solidFill>
              </a:rPr>
              <a:t>Total people in need reached with aid</a:t>
            </a:r>
            <a:endParaRPr lang="en-GB" altLang="en-US" sz="1800" dirty="0">
              <a:solidFill>
                <a:srgbClr val="026CB6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794500" y="3088229"/>
            <a:ext cx="0" cy="875978"/>
          </a:xfrm>
          <a:prstGeom prst="line">
            <a:avLst/>
          </a:prstGeom>
          <a:ln w="6350" cap="rnd">
            <a:solidFill>
              <a:srgbClr val="00B05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524597" y="4035549"/>
            <a:ext cx="2555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People targeted not yet reached by aid</a:t>
            </a:r>
            <a:endParaRPr lang="en-GB" altLang="en-US" sz="18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Decision Types:  Targets, Response, Gaps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68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Nutrition Cluster usually does not have capacity to address all population in need, partners set up targets that are less than 100% of people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4035" y="1770554"/>
            <a:ext cx="2081185" cy="187447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Operational Decisions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8475" y="2010546"/>
            <a:ext cx="1245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Prioritization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39752" y="2708920"/>
            <a:ext cx="112130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08726" y="1770553"/>
            <a:ext cx="1994520" cy="18744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Strategic Decisions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56598" y="2708920"/>
            <a:ext cx="10756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833829" y="1770552"/>
            <a:ext cx="2087229" cy="187447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Advocacy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4228" y="2010546"/>
            <a:ext cx="1245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Informing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4234842"/>
            <a:ext cx="2088232" cy="2290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Cluster did not have latest information on IYCF practices and agreed to focus early IYCF  assessments on  20 municipalities in Province B as 70 per cent of displaced people have moved there.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47864" y="4221088"/>
            <a:ext cx="2278074" cy="2304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bg1"/>
                </a:solidFill>
              </a:rPr>
              <a:t>Based on the IYCF assessment  120,000 boys and girls under age of two in Province B were prioritize for IYCF-E interventions </a:t>
            </a:r>
            <a:endParaRPr lang="en-GB" sz="1400" dirty="0">
              <a:solidFill>
                <a:schemeClr val="bg1"/>
              </a:solidFill>
            </a:endParaRPr>
          </a:p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60232" y="4234841"/>
            <a:ext cx="2448272" cy="229050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chemeClr val="bg1"/>
                </a:solidFill>
              </a:rPr>
              <a:t>Nutrition cluster advocates for immediate release of 900K to provide skilled life-saving IYCF-E interventions to 120,000 boys and girls under age of two in Province B  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120626" y="3665688"/>
            <a:ext cx="211013" cy="569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4354409" y="3665688"/>
            <a:ext cx="211013" cy="569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7771936" y="3677616"/>
            <a:ext cx="211013" cy="569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Decision-types:  Operational, Strategic and Advocacy</a:t>
            </a:r>
          </a:p>
        </p:txBody>
      </p:sp>
    </p:spTree>
    <p:extLst>
      <p:ext uri="{BB962C8B-B14F-4D97-AF65-F5344CB8AC3E}">
        <p14:creationId xmlns:p14="http://schemas.microsoft.com/office/powerpoint/2010/main" val="838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dR Theme - Office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Aria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Arial_powerpoint" id="{B04597F6-5833-430B-80E0-0B23BF29AEA9}" vid="{8BD9E51E-9664-4E25-BEB3-8EBE30D25DB5}"/>
    </a:ext>
  </a:extLst>
</a:theme>
</file>

<file path=ppt/theme/theme2.xml><?xml version="1.0" encoding="utf-8"?>
<a:theme xmlns:a="http://schemas.openxmlformats.org/drawingml/2006/main" name="1_RedR Theme - Office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Aria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Arial_powerpoint" id="{B04597F6-5833-430B-80E0-0B23BF29AEA9}" vid="{9418077A-119B-4648-8C73-00423E5755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133</Value>
      <Value>148</Value>
      <Value>10</Value>
      <Value>163</Value>
      <Value>12</Value>
      <Value>3</Value>
      <Value>105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Nutrition Humanitarian Cluster, Coordination</TermName>
          <TermId xmlns="http://schemas.microsoft.com/office/infopath/2007/PartnerControls">414c5639-61e6-4b56-aaa5-511cdacc25c2</TermId>
        </TermInfo>
        <TermInfo xmlns="http://schemas.microsoft.com/office/infopath/2007/PartnerControls">
          <TermName xmlns="http://schemas.microsoft.com/office/infopath/2007/PartnerControls">Nutrition preparedness and risk informed programming</TermName>
          <TermId xmlns="http://schemas.microsoft.com/office/infopath/2007/PartnerControls">4ab365b7-18be-48cf-a866-cdd5f63cb150</TermId>
        </TermInfo>
      </Terms>
    </h6a71f3e574e4344bc34f3fc9dd20054>
    <TaxKeywordTaxHTField xmlns="5858627f-d058-4b92-9b52-677b5fd7d4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GNC</TermName>
          <TermId xmlns="http://schemas.microsoft.com/office/infopath/2007/PartnerControls">82a4199d-9c93-4d57-833f-59195f986fba</TermId>
        </TermInfo>
        <TermInfo xmlns="http://schemas.microsoft.com/office/infopath/2007/PartnerControls">
          <TermName xmlns="http://schemas.microsoft.com/office/infopath/2007/PartnerControls">Training</TermName>
          <TermId xmlns="http://schemas.microsoft.com/office/infopath/2007/PartnerControls">e274f566-a9bf-4f70-80f5-de4ef515adf5</TermId>
        </TermInfo>
        <TermInfo xmlns="http://schemas.microsoft.com/office/infopath/2007/PartnerControls">
          <TermName xmlns="http://schemas.microsoft.com/office/infopath/2007/PartnerControls">IMO</TermName>
          <TermId xmlns="http://schemas.microsoft.com/office/infopath/2007/PartnerControls">9411842a-837f-4f81-918e-c4fd3b034dbe</TermId>
        </TermInfo>
      </Terms>
    </TaxKeywordTaxHTField>
    <CategoryDescription xmlns="http://schemas.microsoft.com/sharepoint.v3">IMO - 1.3 - IM in the Humanitarian landscape</CategoryDescription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Training/ instructional materials, toolkits, user guides (non-ICT)</TermName>
          <TermId xmlns="http://schemas.microsoft.com/office/infopath/2007/PartnerControls">f7254839-f39a-4063-9d34-45784defb8cb</TermId>
        </TermInfo>
      </Terms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  <_dlc_DocId xmlns="5858627f-d058-4b92-9b52-677b5fd7d454">EMOPSGCCU-1435067120-17586</_dlc_DocId>
    <_dlc_DocIdUrl xmlns="5858627f-d058-4b92-9b52-677b5fd7d454">
      <Url>https://unicef.sharepoint.com/teams/EMOPS-GCCU/_layouts/15/DocIdRedir.aspx?ID=EMOPSGCCU-1435067120-17586</Url>
      <Description>EMOPSGCCU-1435067120-17586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Props1.xml><?xml version="1.0" encoding="utf-8"?>
<ds:datastoreItem xmlns:ds="http://schemas.openxmlformats.org/officeDocument/2006/customXml" ds:itemID="{03F49959-7A22-4B8D-BC2C-A8D134944F74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4F7B40E1-8F6E-4067-A440-BA6DEBF3DF3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8E962E1-5ACA-404A-9D81-2B245EC583C9}">
  <ds:schemaRefs>
    <ds:schemaRef ds:uri="http://schemas.microsoft.com/sharepoint/v4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438dd15-07ca-4cdc-82a3-f2206b92025e"/>
    <ds:schemaRef ds:uri="5858627f-d058-4b92-9b52-677b5fd7d454"/>
    <ds:schemaRef ds:uri="http://schemas.microsoft.com/sharepoint.v3"/>
    <ds:schemaRef ds:uri="http://purl.org/dc/terms/"/>
    <ds:schemaRef ds:uri="http://purl.org/dc/elements/1.1/"/>
    <ds:schemaRef ds:uri="ca283e0b-db31-4043-a2ef-b80661bf084a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5D50027-F4E6-44C7-96D0-6D643ABBC13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19490FF-E299-4DA4-A93C-A2B20FC32376}"/>
</file>

<file path=customXml/itemProps6.xml><?xml version="1.0" encoding="utf-8"?>
<ds:datastoreItem xmlns:ds="http://schemas.openxmlformats.org/officeDocument/2006/customXml" ds:itemID="{D6CB6B90-C5E7-4BA2-9D6F-CF07C20353A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New_Arial_powerpoint</Template>
  <TotalTime>819</TotalTime>
  <Words>945</Words>
  <Application>Microsoft Office PowerPoint</Application>
  <PresentationFormat>On-screen Show (4:3)</PresentationFormat>
  <Paragraphs>163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Arial Unicode MS</vt:lpstr>
      <vt:lpstr>Calibri</vt:lpstr>
      <vt:lpstr>Cambria</vt:lpstr>
      <vt:lpstr>Times New Roman</vt:lpstr>
      <vt:lpstr>Wingdings</vt:lpstr>
      <vt:lpstr>ヒラギノ角ゴ ProN W3</vt:lpstr>
      <vt:lpstr>RedR Theme - Office</vt:lpstr>
      <vt:lpstr>1_RedR Theme - Office</vt:lpstr>
      <vt:lpstr>PowerPoint Presentation</vt:lpstr>
      <vt:lpstr>PowerPoint Presentation</vt:lpstr>
      <vt:lpstr>Objectives:</vt:lpstr>
      <vt:lpstr>The Situation</vt:lpstr>
      <vt:lpstr>The Response</vt:lpstr>
      <vt:lpstr>PowerPoint Presentation</vt:lpstr>
      <vt:lpstr>Decision Types:  Needs, Response, Gaps</vt:lpstr>
      <vt:lpstr>Decision Types:  Targets, Response, Gaps</vt:lpstr>
      <vt:lpstr>Decision-types:  Operational, Strategic and Advocacy</vt:lpstr>
      <vt:lpstr>PowerPoint Presentation</vt:lpstr>
      <vt:lpstr>Humanitarian Decision-Making Hierarchy</vt:lpstr>
      <vt:lpstr>PowerPoint Presentation</vt:lpstr>
      <vt:lpstr>Information Management Definition</vt:lpstr>
      <vt:lpstr>Definitions</vt:lpstr>
      <vt:lpstr>IM Function</vt:lpstr>
      <vt:lpstr>The Building Blocks of Information Management</vt:lpstr>
      <vt:lpstr>Exercise:  IM Tools in the HPC</vt:lpstr>
      <vt:lpstr>GNC Tools &amp; Resources to Enhance IM</vt:lpstr>
      <vt:lpstr>GNC Tools &amp; Resources</vt:lpstr>
      <vt:lpstr>What is the GNC IM Toolkit?</vt:lpstr>
      <vt:lpstr>GNC IM Toolkit</vt:lpstr>
      <vt:lpstr>IM Toolkit:  Resources for all stages of the HPC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Erina Mugadu</dc:creator>
  <cp:keywords>GNC; IMO; Training</cp:keywords>
  <cp:lastModifiedBy>Diogo Loureiro Jurema</cp:lastModifiedBy>
  <cp:revision>69</cp:revision>
  <cp:lastPrinted>2016-07-25T16:29:06Z</cp:lastPrinted>
  <dcterms:created xsi:type="dcterms:W3CDTF">2016-02-17T12:50:41Z</dcterms:created>
  <dcterms:modified xsi:type="dcterms:W3CDTF">2019-11-11T11:06:15Z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>133;#GNC|82a4199d-9c93-4d57-833f-59195f986fba;#163;#Training|e274f566-a9bf-4f70-80f5-de4ef515adf5;#105;#IMO|9411842a-837f-4f81-918e-c4fd3b034dbe</vt:lpwstr>
  </property>
  <property fmtid="{D5CDD505-2E9C-101B-9397-08002B2CF9AE}" pid="5" name="Topic">
    <vt:lpwstr>10;#Nutrition Humanitarian Cluster, Coordination|414c5639-61e6-4b56-aaa5-511cdacc25c2;#148;#Nutrition preparedness and risk informed programming|4ab365b7-18be-48cf-a866-cdd5f63cb150</vt:lpwstr>
  </property>
  <property fmtid="{D5CDD505-2E9C-101B-9397-08002B2CF9AE}" pid="7" name="DocumentType">
    <vt:lpwstr>12;#Training/ instructional materials, toolkits, user guides (non-ICT)|f7254839-f39a-4063-9d34-45784defb8cb</vt:lpwstr>
  </property>
  <property fmtid="{D5CDD505-2E9C-101B-9397-08002B2CF9AE}" pid="8" name="GeographicScope">
    <vt:lpwstr/>
  </property>
  <property fmtid="{D5CDD505-2E9C-101B-9397-08002B2CF9AE}" pid="9" name="_dlc_DocIdItemGuid">
    <vt:lpwstr>53d1126a-f2ec-4c0d-8283-1d704d315609</vt:lpwstr>
  </property>
</Properties>
</file>