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7"/>
  </p:sldMasterIdLst>
  <p:notesMasterIdLst>
    <p:notesMasterId r:id="rId19"/>
  </p:notesMasterIdLst>
  <p:handoutMasterIdLst>
    <p:handoutMasterId r:id="rId20"/>
  </p:handoutMasterIdLst>
  <p:sldIdLst>
    <p:sldId id="259" r:id="rId8"/>
    <p:sldId id="275" r:id="rId9"/>
    <p:sldId id="268" r:id="rId10"/>
    <p:sldId id="274" r:id="rId11"/>
    <p:sldId id="273" r:id="rId12"/>
    <p:sldId id="284" r:id="rId13"/>
    <p:sldId id="271" r:id="rId14"/>
    <p:sldId id="272" r:id="rId15"/>
    <p:sldId id="276" r:id="rId16"/>
    <p:sldId id="277" r:id="rId17"/>
    <p:sldId id="285" r:id="rId18"/>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36" userDrawn="1">
          <p15:clr>
            <a:srgbClr val="A4A3A4"/>
          </p15:clr>
        </p15:guide>
        <p15:guide id="2" pos="2112" userDrawn="1">
          <p15:clr>
            <a:srgbClr val="A4A3A4"/>
          </p15:clr>
        </p15:guide>
        <p15:guide id="3" orient="horz" pos="3108" userDrawn="1">
          <p15:clr>
            <a:srgbClr val="A4A3A4"/>
          </p15:clr>
        </p15:guide>
        <p15:guide id="4"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CAEA"/>
    <a:srgbClr val="87BDD5"/>
    <a:srgbClr val="808285"/>
    <a:srgbClr val="4A8DAA"/>
    <a:srgbClr val="80C2DE"/>
    <a:srgbClr val="6BBEE1"/>
    <a:srgbClr val="82BBD4"/>
    <a:srgbClr val="94C5DA"/>
    <a:srgbClr val="74C6E9"/>
    <a:srgbClr val="EE35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9DBCD-3C14-4E89-AA38-F5ACD73965D1}" v="3" dt="2019-11-11T11:13:47.8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2" autoAdjust="0"/>
    <p:restoredTop sz="86417" autoAdjust="0"/>
  </p:normalViewPr>
  <p:slideViewPr>
    <p:cSldViewPr>
      <p:cViewPr varScale="1">
        <p:scale>
          <a:sx n="102" d="100"/>
          <a:sy n="102" d="100"/>
        </p:scale>
        <p:origin x="426" y="114"/>
      </p:cViewPr>
      <p:guideLst>
        <p:guide orient="horz" pos="2160"/>
        <p:guide pos="2880"/>
      </p:guideLst>
    </p:cSldViewPr>
  </p:slideViewPr>
  <p:outlineViewPr>
    <p:cViewPr>
      <p:scale>
        <a:sx n="33" d="100"/>
        <a:sy n="33" d="100"/>
      </p:scale>
      <p:origin x="0" y="1253"/>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74" d="100"/>
          <a:sy n="74" d="100"/>
        </p:scale>
        <p:origin x="-3366" y="-108"/>
      </p:cViewPr>
      <p:guideLst>
        <p:guide orient="horz" pos="2836"/>
        <p:guide pos="2112"/>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ogo Loureiro Jurema" userId="9dfde3f0-34dd-48c5-90ef-eaf27597f482" providerId="ADAL" clId="{5DA9DBCD-3C14-4E89-AA38-F5ACD73965D1}"/>
    <pc:docChg chg="custSel modMainMaster">
      <pc:chgData name="Diogo Loureiro Jurema" userId="9dfde3f0-34dd-48c5-90ef-eaf27597f482" providerId="ADAL" clId="{5DA9DBCD-3C14-4E89-AA38-F5ACD73965D1}" dt="2019-11-11T11:13:47.873" v="2"/>
      <pc:docMkLst>
        <pc:docMk/>
      </pc:docMkLst>
      <pc:sldMasterChg chg="addSp delSp">
        <pc:chgData name="Diogo Loureiro Jurema" userId="9dfde3f0-34dd-48c5-90ef-eaf27597f482" providerId="ADAL" clId="{5DA9DBCD-3C14-4E89-AA38-F5ACD73965D1}" dt="2019-11-11T11:13:47.873" v="2"/>
        <pc:sldMasterMkLst>
          <pc:docMk/>
          <pc:sldMasterMk cId="2054994350" sldId="2147483669"/>
        </pc:sldMasterMkLst>
        <pc:grpChg chg="del">
          <ac:chgData name="Diogo Loureiro Jurema" userId="9dfde3f0-34dd-48c5-90ef-eaf27597f482" providerId="ADAL" clId="{5DA9DBCD-3C14-4E89-AA38-F5ACD73965D1}" dt="2019-11-11T11:13:44.956" v="0" actId="478"/>
          <ac:grpSpMkLst>
            <pc:docMk/>
            <pc:sldMasterMk cId="2054994350" sldId="2147483669"/>
            <ac:grpSpMk id="3" creationId="{00000000-0000-0000-0000-000000000000}"/>
          </ac:grpSpMkLst>
        </pc:grpChg>
        <pc:grpChg chg="add">
          <ac:chgData name="Diogo Loureiro Jurema" userId="9dfde3f0-34dd-48c5-90ef-eaf27597f482" providerId="ADAL" clId="{5DA9DBCD-3C14-4E89-AA38-F5ACD73965D1}" dt="2019-11-11T11:13:47.873" v="2"/>
          <ac:grpSpMkLst>
            <pc:docMk/>
            <pc:sldMasterMk cId="2054994350" sldId="2147483669"/>
            <ac:grpSpMk id="7" creationId="{C4D08763-23DC-497D-8740-027CE381216D}"/>
          </ac:grpSpMkLst>
        </pc:grpChg>
        <pc:picChg chg="del">
          <ac:chgData name="Diogo Loureiro Jurema" userId="9dfde3f0-34dd-48c5-90ef-eaf27597f482" providerId="ADAL" clId="{5DA9DBCD-3C14-4E89-AA38-F5ACD73965D1}" dt="2019-11-11T11:13:47.131" v="1" actId="478"/>
          <ac:picMkLst>
            <pc:docMk/>
            <pc:sldMasterMk cId="2054994350" sldId="2147483669"/>
            <ac:picMk id="2" creationId="{00000000-0000-0000-0000-000000000000}"/>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0" cy="493316"/>
          </a:xfrm>
          <a:prstGeom prst="rect">
            <a:avLst/>
          </a:prstGeom>
        </p:spPr>
        <p:txBody>
          <a:bodyPr vert="horz" lIns="94866" tIns="47433" rIns="94866" bIns="47433" rtlCol="0"/>
          <a:lstStyle>
            <a:lvl1pPr algn="l">
              <a:defRPr sz="1300"/>
            </a:lvl1pPr>
          </a:lstStyle>
          <a:p>
            <a:endParaRPr lang="en-GB"/>
          </a:p>
        </p:txBody>
      </p:sp>
      <p:sp>
        <p:nvSpPr>
          <p:cNvPr id="3" name="Date Placeholder 2"/>
          <p:cNvSpPr>
            <a:spLocks noGrp="1"/>
          </p:cNvSpPr>
          <p:nvPr>
            <p:ph type="dt" sz="quarter" idx="1"/>
          </p:nvPr>
        </p:nvSpPr>
        <p:spPr>
          <a:xfrm>
            <a:off x="3815373" y="0"/>
            <a:ext cx="2918830" cy="493316"/>
          </a:xfrm>
          <a:prstGeom prst="rect">
            <a:avLst/>
          </a:prstGeom>
        </p:spPr>
        <p:txBody>
          <a:bodyPr vert="horz" lIns="94866" tIns="47433" rIns="94866" bIns="47433" rtlCol="0"/>
          <a:lstStyle>
            <a:lvl1pPr algn="r">
              <a:defRPr sz="1300"/>
            </a:lvl1pPr>
          </a:lstStyle>
          <a:p>
            <a:fld id="{18D04649-1601-437A-9AE0-5F90DB29EAA0}" type="datetimeFigureOut">
              <a:rPr lang="en-US" smtClean="0"/>
              <a:pPr/>
              <a:t>11/11/2019</a:t>
            </a:fld>
            <a:endParaRPr lang="en-GB"/>
          </a:p>
        </p:txBody>
      </p:sp>
      <p:sp>
        <p:nvSpPr>
          <p:cNvPr id="4" name="Footer Placeholder 3"/>
          <p:cNvSpPr>
            <a:spLocks noGrp="1"/>
          </p:cNvSpPr>
          <p:nvPr>
            <p:ph type="ftr" sz="quarter" idx="2"/>
          </p:nvPr>
        </p:nvSpPr>
        <p:spPr>
          <a:xfrm>
            <a:off x="0" y="9371284"/>
            <a:ext cx="2918830" cy="493316"/>
          </a:xfrm>
          <a:prstGeom prst="rect">
            <a:avLst/>
          </a:prstGeom>
        </p:spPr>
        <p:txBody>
          <a:bodyPr vert="horz" lIns="94866" tIns="47433" rIns="94866" bIns="47433" rtlCol="0" anchor="b"/>
          <a:lstStyle>
            <a:lvl1pPr algn="l">
              <a:defRPr sz="1300"/>
            </a:lvl1pPr>
          </a:lstStyle>
          <a:p>
            <a:endParaRPr lang="en-GB"/>
          </a:p>
        </p:txBody>
      </p:sp>
      <p:sp>
        <p:nvSpPr>
          <p:cNvPr id="5" name="Slide Number Placeholder 4"/>
          <p:cNvSpPr>
            <a:spLocks noGrp="1"/>
          </p:cNvSpPr>
          <p:nvPr>
            <p:ph type="sldNum" sz="quarter" idx="3"/>
          </p:nvPr>
        </p:nvSpPr>
        <p:spPr>
          <a:xfrm>
            <a:off x="3815373" y="9371284"/>
            <a:ext cx="2918830" cy="493316"/>
          </a:xfrm>
          <a:prstGeom prst="rect">
            <a:avLst/>
          </a:prstGeom>
        </p:spPr>
        <p:txBody>
          <a:bodyPr vert="horz" lIns="94866" tIns="47433" rIns="94866" bIns="47433" rtlCol="0" anchor="b"/>
          <a:lstStyle>
            <a:lvl1pPr algn="r">
              <a:defRPr sz="1300"/>
            </a:lvl1pPr>
          </a:lstStyle>
          <a:p>
            <a:fld id="{36BD80AD-BAB5-4DCF-AE9E-63ECDE1CDEB3}" type="slidenum">
              <a:rPr lang="en-GB" smtClean="0"/>
              <a:pPr/>
              <a:t>‹#›</a:t>
            </a:fld>
            <a:endParaRPr lang="en-GB"/>
          </a:p>
        </p:txBody>
      </p:sp>
    </p:spTree>
    <p:extLst>
      <p:ext uri="{BB962C8B-B14F-4D97-AF65-F5344CB8AC3E}">
        <p14:creationId xmlns:p14="http://schemas.microsoft.com/office/powerpoint/2010/main" val="424077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0" cy="493316"/>
          </a:xfrm>
          <a:prstGeom prst="rect">
            <a:avLst/>
          </a:prstGeom>
        </p:spPr>
        <p:txBody>
          <a:bodyPr vert="horz" lIns="94866" tIns="47433" rIns="94866" bIns="47433" rtlCol="0"/>
          <a:lstStyle>
            <a:lvl1pPr algn="l">
              <a:defRPr sz="1300"/>
            </a:lvl1pPr>
          </a:lstStyle>
          <a:p>
            <a:endParaRPr lang="en-GB"/>
          </a:p>
        </p:txBody>
      </p:sp>
      <p:sp>
        <p:nvSpPr>
          <p:cNvPr id="3" name="Date Placeholder 2"/>
          <p:cNvSpPr>
            <a:spLocks noGrp="1"/>
          </p:cNvSpPr>
          <p:nvPr>
            <p:ph type="dt" idx="1"/>
          </p:nvPr>
        </p:nvSpPr>
        <p:spPr>
          <a:xfrm>
            <a:off x="3815373" y="0"/>
            <a:ext cx="2918830" cy="493316"/>
          </a:xfrm>
          <a:prstGeom prst="rect">
            <a:avLst/>
          </a:prstGeom>
        </p:spPr>
        <p:txBody>
          <a:bodyPr vert="horz" lIns="94866" tIns="47433" rIns="94866" bIns="47433" rtlCol="0"/>
          <a:lstStyle>
            <a:lvl1pPr algn="r">
              <a:defRPr sz="1300"/>
            </a:lvl1pPr>
          </a:lstStyle>
          <a:p>
            <a:fld id="{9407DA58-1DAC-4AF7-A8DF-9C7332A94957}" type="datetimeFigureOut">
              <a:rPr lang="en-GB" smtClean="0"/>
              <a:t>11/11/2019</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66" tIns="47433" rIns="94866" bIns="47433" rtlCol="0" anchor="ctr"/>
          <a:lstStyle/>
          <a:p>
            <a:endParaRPr lang="en-GB"/>
          </a:p>
        </p:txBody>
      </p:sp>
      <p:sp>
        <p:nvSpPr>
          <p:cNvPr id="5" name="Notes Placeholder 4"/>
          <p:cNvSpPr>
            <a:spLocks noGrp="1"/>
          </p:cNvSpPr>
          <p:nvPr>
            <p:ph type="body" sz="quarter" idx="3"/>
          </p:nvPr>
        </p:nvSpPr>
        <p:spPr>
          <a:xfrm>
            <a:off x="673577" y="4686500"/>
            <a:ext cx="5388610" cy="4439841"/>
          </a:xfrm>
          <a:prstGeom prst="rect">
            <a:avLst/>
          </a:prstGeom>
        </p:spPr>
        <p:txBody>
          <a:bodyPr vert="horz" lIns="94866" tIns="47433" rIns="94866" bIns="4743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4"/>
            <a:ext cx="2918830" cy="493316"/>
          </a:xfrm>
          <a:prstGeom prst="rect">
            <a:avLst/>
          </a:prstGeom>
        </p:spPr>
        <p:txBody>
          <a:bodyPr vert="horz" lIns="94866" tIns="47433" rIns="94866" bIns="47433" rtlCol="0" anchor="b"/>
          <a:lstStyle>
            <a:lvl1pPr algn="l">
              <a:defRPr sz="1300"/>
            </a:lvl1pPr>
          </a:lstStyle>
          <a:p>
            <a:endParaRPr lang="en-GB"/>
          </a:p>
        </p:txBody>
      </p:sp>
      <p:sp>
        <p:nvSpPr>
          <p:cNvPr id="7" name="Slide Number Placeholder 6"/>
          <p:cNvSpPr>
            <a:spLocks noGrp="1"/>
          </p:cNvSpPr>
          <p:nvPr>
            <p:ph type="sldNum" sz="quarter" idx="5"/>
          </p:nvPr>
        </p:nvSpPr>
        <p:spPr>
          <a:xfrm>
            <a:off x="3815373" y="9371284"/>
            <a:ext cx="2918830" cy="493316"/>
          </a:xfrm>
          <a:prstGeom prst="rect">
            <a:avLst/>
          </a:prstGeom>
        </p:spPr>
        <p:txBody>
          <a:bodyPr vert="horz" lIns="94866" tIns="47433" rIns="94866" bIns="47433" rtlCol="0" anchor="b"/>
          <a:lstStyle>
            <a:lvl1pPr algn="r">
              <a:defRPr sz="1300"/>
            </a:lvl1pPr>
          </a:lstStyle>
          <a:p>
            <a:fld id="{0D4B8AE4-2CA1-4A21-9BC6-2542FDD89230}" type="slidenum">
              <a:rPr lang="en-GB" smtClean="0"/>
              <a:t>‹#›</a:t>
            </a:fld>
            <a:endParaRPr lang="en-GB"/>
          </a:p>
        </p:txBody>
      </p:sp>
    </p:spTree>
    <p:extLst>
      <p:ext uri="{BB962C8B-B14F-4D97-AF65-F5344CB8AC3E}">
        <p14:creationId xmlns:p14="http://schemas.microsoft.com/office/powerpoint/2010/main" val="1955538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http://james.shepherd-barron.com/clusterwise-2/4-what-do-cluster-coordinators-do/</a:t>
            </a:r>
          </a:p>
        </p:txBody>
      </p:sp>
      <p:sp>
        <p:nvSpPr>
          <p:cNvPr id="4" name="Slide Number Placeholder 3"/>
          <p:cNvSpPr>
            <a:spLocks noGrp="1"/>
          </p:cNvSpPr>
          <p:nvPr>
            <p:ph type="sldNum" sz="quarter" idx="10"/>
          </p:nvPr>
        </p:nvSpPr>
        <p:spPr/>
        <p:txBody>
          <a:bodyPr/>
          <a:lstStyle/>
          <a:p>
            <a:fld id="{2D283407-2411-40E7-977E-DEAC0869E54A}" type="slidenum">
              <a:rPr lang="fr-FR" smtClean="0"/>
              <a:t>2</a:t>
            </a:fld>
            <a:endParaRPr lang="fr-FR"/>
          </a:p>
        </p:txBody>
      </p:sp>
    </p:spTree>
    <p:extLst>
      <p:ext uri="{BB962C8B-B14F-4D97-AF65-F5344CB8AC3E}">
        <p14:creationId xmlns:p14="http://schemas.microsoft.com/office/powerpoint/2010/main" val="3668886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1700" y="739775"/>
            <a:ext cx="4932363" cy="3700463"/>
          </a:xfrm>
        </p:spPr>
      </p:sp>
      <p:sp>
        <p:nvSpPr>
          <p:cNvPr id="3" name="Notes Placeholder 2"/>
          <p:cNvSpPr>
            <a:spLocks noGrp="1"/>
          </p:cNvSpPr>
          <p:nvPr>
            <p:ph type="body" idx="1"/>
          </p:nvPr>
        </p:nvSpPr>
        <p:spPr/>
        <p:txBody>
          <a:bodyPr/>
          <a:lstStyle/>
          <a:p>
            <a:r>
              <a:rPr lang="en-US" dirty="0"/>
              <a:t>As a pre-curser to the system in which we operate, its important to remember that Government has responsibility to protect</a:t>
            </a:r>
            <a:r>
              <a:rPr lang="en-US" baseline="0" dirty="0"/>
              <a:t> those within its borders. Sovereignty underpins a great deal of the legal backdrop to humanitarian action and the system in which we operate, is founded on this concept. International support systems are there to ‘enable’ government to do its job and or fill gaps when it cannot or not willing to fulfill these obligations. </a:t>
            </a:r>
            <a:endParaRPr lang="en-US" dirty="0"/>
          </a:p>
        </p:txBody>
      </p:sp>
      <p:sp>
        <p:nvSpPr>
          <p:cNvPr id="4" name="Slide Number Placeholder 3"/>
          <p:cNvSpPr>
            <a:spLocks noGrp="1"/>
          </p:cNvSpPr>
          <p:nvPr>
            <p:ph type="sldNum" sz="quarter" idx="10"/>
          </p:nvPr>
        </p:nvSpPr>
        <p:spPr/>
        <p:txBody>
          <a:bodyPr/>
          <a:lstStyle/>
          <a:p>
            <a:fld id="{C889AC94-E0B4-4AF6-A7BF-1986C8DC27F8}" type="slidenum">
              <a:rPr lang="en-US" smtClean="0"/>
              <a:t>3</a:t>
            </a:fld>
            <a:endParaRPr lang="en-US"/>
          </a:p>
        </p:txBody>
      </p:sp>
    </p:spTree>
    <p:extLst>
      <p:ext uri="{BB962C8B-B14F-4D97-AF65-F5344CB8AC3E}">
        <p14:creationId xmlns:p14="http://schemas.microsoft.com/office/powerpoint/2010/main" val="1034530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following slides go</a:t>
            </a:r>
            <a:r>
              <a:rPr lang="en-GB" baseline="0" dirty="0"/>
              <a:t> more in detail on PRACTICAL roles of CLA and NCC</a:t>
            </a:r>
            <a:endParaRPr lang="en-GB" dirty="0"/>
          </a:p>
        </p:txBody>
      </p:sp>
      <p:sp>
        <p:nvSpPr>
          <p:cNvPr id="4" name="Slide Number Placeholder 3"/>
          <p:cNvSpPr>
            <a:spLocks noGrp="1"/>
          </p:cNvSpPr>
          <p:nvPr>
            <p:ph type="sldNum" sz="quarter" idx="10"/>
          </p:nvPr>
        </p:nvSpPr>
        <p:spPr/>
        <p:txBody>
          <a:bodyPr/>
          <a:lstStyle/>
          <a:p>
            <a:fld id="{2D283407-2411-40E7-977E-DEAC0869E54A}" type="slidenum">
              <a:rPr lang="fr-FR" smtClean="0"/>
              <a:t>4</a:t>
            </a:fld>
            <a:endParaRPr lang="fr-FR"/>
          </a:p>
        </p:txBody>
      </p:sp>
    </p:spTree>
    <p:extLst>
      <p:ext uri="{BB962C8B-B14F-4D97-AF65-F5344CB8AC3E}">
        <p14:creationId xmlns:p14="http://schemas.microsoft.com/office/powerpoint/2010/main" val="3269987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000869" eaLnBrk="0" fontAlgn="base" hangingPunct="0">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22962DCC-0CC5-44F4-B85C-4B53F16F81A3}" type="slidenum">
              <a:rPr lang="en-GB" smtClean="0"/>
              <a:t>6</a:t>
            </a:fld>
            <a:endParaRPr lang="en-GB"/>
          </a:p>
        </p:txBody>
      </p:sp>
    </p:spTree>
    <p:extLst>
      <p:ext uri="{BB962C8B-B14F-4D97-AF65-F5344CB8AC3E}">
        <p14:creationId xmlns:p14="http://schemas.microsoft.com/office/powerpoint/2010/main" val="2757584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000869" eaLnBrk="0" fontAlgn="base" hangingPunct="0">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22962DCC-0CC5-44F4-B85C-4B53F16F81A3}" type="slidenum">
              <a:rPr lang="en-GB" smtClean="0"/>
              <a:t>7</a:t>
            </a:fld>
            <a:endParaRPr lang="en-GB"/>
          </a:p>
        </p:txBody>
      </p:sp>
    </p:spTree>
    <p:extLst>
      <p:ext uri="{BB962C8B-B14F-4D97-AF65-F5344CB8AC3E}">
        <p14:creationId xmlns:p14="http://schemas.microsoft.com/office/powerpoint/2010/main" val="2757584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not possible to involve every partner in every aspect of the cluster</a:t>
            </a:r>
            <a:r>
              <a:rPr lang="en-US" baseline="0" dirty="0"/>
              <a:t> process.  Management structures of SAG and </a:t>
            </a:r>
            <a:r>
              <a:rPr lang="en-US" baseline="0" dirty="0" err="1"/>
              <a:t>TwiG</a:t>
            </a:r>
            <a:r>
              <a:rPr lang="en-US" baseline="0" dirty="0"/>
              <a:t> are advised (see </a:t>
            </a:r>
            <a:r>
              <a:rPr lang="en-US" baseline="0" dirty="0" err="1"/>
              <a:t>faciliators</a:t>
            </a:r>
            <a:r>
              <a:rPr lang="en-US" baseline="0" dirty="0"/>
              <a:t> notes)</a:t>
            </a:r>
          </a:p>
          <a:p>
            <a:r>
              <a:rPr lang="en-US" baseline="0" dirty="0"/>
              <a:t>-Ask participants how it is in their country, what works well, what doesn’t.</a:t>
            </a:r>
          </a:p>
          <a:p>
            <a:endParaRPr lang="en-GB" dirty="0"/>
          </a:p>
        </p:txBody>
      </p:sp>
      <p:sp>
        <p:nvSpPr>
          <p:cNvPr id="4" name="Slide Number Placeholder 3"/>
          <p:cNvSpPr>
            <a:spLocks noGrp="1"/>
          </p:cNvSpPr>
          <p:nvPr>
            <p:ph type="sldNum" sz="quarter" idx="10"/>
          </p:nvPr>
        </p:nvSpPr>
        <p:spPr/>
        <p:txBody>
          <a:bodyPr/>
          <a:lstStyle/>
          <a:p>
            <a:fld id="{2D283407-2411-40E7-977E-DEAC0869E54A}" type="slidenum">
              <a:rPr lang="fr-FR" smtClean="0"/>
              <a:t>9</a:t>
            </a:fld>
            <a:endParaRPr lang="fr-FR"/>
          </a:p>
        </p:txBody>
      </p:sp>
    </p:spTree>
    <p:extLst>
      <p:ext uri="{BB962C8B-B14F-4D97-AF65-F5344CB8AC3E}">
        <p14:creationId xmlns:p14="http://schemas.microsoft.com/office/powerpoint/2010/main" val="21038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See p.64  NC Handbook for more detailed information</a:t>
            </a:r>
          </a:p>
          <a:p>
            <a:endParaRPr lang="en-GB" dirty="0"/>
          </a:p>
          <a:p>
            <a:r>
              <a:rPr lang="en-GB" dirty="0"/>
              <a:t>A </a:t>
            </a:r>
            <a:r>
              <a:rPr lang="en-GB" dirty="0" err="1"/>
              <a:t>TWiG</a:t>
            </a:r>
            <a:r>
              <a:rPr lang="en-GB" dirty="0"/>
              <a:t> can also be replaced by a Task Force if necessary</a:t>
            </a:r>
          </a:p>
          <a:p>
            <a:endParaRPr lang="en-GB" dirty="0"/>
          </a:p>
        </p:txBody>
      </p:sp>
      <p:sp>
        <p:nvSpPr>
          <p:cNvPr id="4" name="Slide Number Placeholder 3"/>
          <p:cNvSpPr>
            <a:spLocks noGrp="1"/>
          </p:cNvSpPr>
          <p:nvPr>
            <p:ph type="sldNum" sz="quarter" idx="10"/>
          </p:nvPr>
        </p:nvSpPr>
        <p:spPr/>
        <p:txBody>
          <a:bodyPr/>
          <a:lstStyle/>
          <a:p>
            <a:fld id="{3F24AEED-364A-40AD-BE3A-E8F5E04A35C5}" type="slidenum">
              <a:rPr lang="en-GB" smtClean="0"/>
              <a:t>10</a:t>
            </a:fld>
            <a:endParaRPr lang="en-GB"/>
          </a:p>
        </p:txBody>
      </p:sp>
    </p:spTree>
    <p:extLst>
      <p:ext uri="{BB962C8B-B14F-4D97-AF65-F5344CB8AC3E}">
        <p14:creationId xmlns:p14="http://schemas.microsoft.com/office/powerpoint/2010/main" val="3709969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1928797" cy="357200"/>
          </a:xfrm>
          <a:prstGeom prst="rect">
            <a:avLst/>
          </a:prstGeom>
        </p:spPr>
        <p:txBody>
          <a:bodyPr>
            <a:normAutofit/>
          </a:bodyPr>
          <a:lstStyle>
            <a:lvl1pPr>
              <a:buNone/>
              <a:defRPr sz="2000" baseline="0">
                <a:solidFill>
                  <a:schemeClr val="accent5"/>
                </a:solidFill>
              </a:defRPr>
            </a:lvl1pPr>
          </a:lstStyle>
          <a:p>
            <a:pPr lvl="0"/>
            <a:r>
              <a:rPr lang="en-GB" dirty="0"/>
              <a:t>[CLICK TO EDIT]</a:t>
            </a:r>
          </a:p>
        </p:txBody>
      </p:sp>
      <p:sp>
        <p:nvSpPr>
          <p:cNvPr id="9" name="Text Placeholder 8"/>
          <p:cNvSpPr>
            <a:spLocks noGrp="1"/>
          </p:cNvSpPr>
          <p:nvPr>
            <p:ph type="body" sz="quarter" idx="14" hasCustomPrompt="1"/>
          </p:nvPr>
        </p:nvSpPr>
        <p:spPr>
          <a:xfrm>
            <a:off x="2786050" y="3357562"/>
            <a:ext cx="3714775" cy="571500"/>
          </a:xfrm>
          <a:prstGeom prst="rect">
            <a:avLst/>
          </a:prstGeom>
          <a:solidFill>
            <a:schemeClr val="bg2"/>
          </a:solidFill>
        </p:spPr>
        <p:txBody>
          <a:bodyPr anchor="ctr">
            <a:noAutofit/>
          </a:bodyPr>
          <a:lstStyle>
            <a:lvl1pPr algn="ctr">
              <a:buNone/>
              <a:defRPr sz="24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2071670" y="2500306"/>
            <a:ext cx="5072098" cy="642933"/>
          </a:xfrm>
          <a:prstGeom prst="rect">
            <a:avLst/>
          </a:prstGeom>
          <a:solidFill>
            <a:schemeClr val="tx2"/>
          </a:solidFill>
        </p:spPr>
        <p:txBody>
          <a:bodyPr anchor="ctr">
            <a:noAutofit/>
          </a:bodyPr>
          <a:lstStyle>
            <a:lvl1pPr algn="ctr">
              <a:buNone/>
              <a:defRPr sz="2400" baseline="0">
                <a:solidFill>
                  <a:schemeClr val="bg1"/>
                </a:solidFill>
                <a:latin typeface="+mj-lt"/>
              </a:defRPr>
            </a:lvl1pPr>
          </a:lstStyle>
          <a:p>
            <a:pPr lvl="0"/>
            <a:r>
              <a:rPr lang="en-GB" dirty="0"/>
              <a:t>[CLICK TO EDIT MAIN TITLE]</a:t>
            </a:r>
          </a:p>
        </p:txBody>
      </p:sp>
      <p:sp>
        <p:nvSpPr>
          <p:cNvPr id="14" name="TextBox 13"/>
          <p:cNvSpPr txBox="1"/>
          <p:nvPr/>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4291154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9776" y="1017606"/>
            <a:ext cx="6186502" cy="582594"/>
          </a:xfrm>
          <a:prstGeom prst="rect">
            <a:avLst/>
          </a:prstGeom>
        </p:spPr>
        <p:txBody>
          <a:bodyPr wrap="none"/>
          <a:lstStyle>
            <a:lvl1pPr algn="l">
              <a:defRPr sz="2400"/>
            </a:lvl1pPr>
          </a:lstStyle>
          <a:p>
            <a:r>
              <a:rPr lang="en-US" dirty="0"/>
              <a:t>CLICK TO EDIT MASTER TITLE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buClr>
                <a:schemeClr val="tx2"/>
              </a:buClr>
              <a:buFont typeface="Wingdings" pitchFamily="2" charset="2"/>
              <a:buChar char="§"/>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7" name="Rectangle 6"/>
          <p:cNvSpPr/>
          <p:nvPr/>
        </p:nvSpPr>
        <p:spPr>
          <a:xfrm>
            <a:off x="-19776" y="1521801"/>
            <a:ext cx="9144000" cy="71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0" y="6715124"/>
            <a:ext cx="9144000" cy="142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2" y="6593306"/>
            <a:ext cx="9144000" cy="714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466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285720" y="6286520"/>
            <a:ext cx="3206160" cy="357200"/>
          </a:xfrm>
          <a:prstGeom prst="rect">
            <a:avLst/>
          </a:prstGeom>
        </p:spPr>
        <p:txBody>
          <a:bodyPr>
            <a:noAutofit/>
          </a:bodyPr>
          <a:lstStyle>
            <a:lvl1pPr>
              <a:buNone/>
              <a:defRPr sz="1200" baseline="0">
                <a:solidFill>
                  <a:schemeClr val="tx2">
                    <a:lumMod val="60000"/>
                    <a:lumOff val="40000"/>
                  </a:schemeClr>
                </a:solidFill>
              </a:defRPr>
            </a:lvl1pPr>
          </a:lstStyle>
          <a:p>
            <a:pPr lvl="0"/>
            <a:r>
              <a:rPr lang="en-GB" dirty="0"/>
              <a:t>[CLICK TO EDIT]</a:t>
            </a:r>
          </a:p>
        </p:txBody>
      </p:sp>
      <p:sp>
        <p:nvSpPr>
          <p:cNvPr id="9" name="Text Placeholder 8"/>
          <p:cNvSpPr>
            <a:spLocks noGrp="1"/>
          </p:cNvSpPr>
          <p:nvPr>
            <p:ph type="body" sz="quarter" idx="14" hasCustomPrompt="1"/>
          </p:nvPr>
        </p:nvSpPr>
        <p:spPr>
          <a:xfrm>
            <a:off x="2065970" y="3357562"/>
            <a:ext cx="5602374" cy="571500"/>
          </a:xfrm>
          <a:prstGeom prst="rect">
            <a:avLst/>
          </a:prstGeom>
          <a:solidFill>
            <a:schemeClr val="bg2"/>
          </a:solidFill>
        </p:spPr>
        <p:txBody>
          <a:bodyPr anchor="ctr">
            <a:normAutofit/>
          </a:bodyPr>
          <a:lstStyle>
            <a:lvl1pPr algn="ctr">
              <a:buNone/>
              <a:defRPr sz="3000" baseline="0">
                <a:solidFill>
                  <a:schemeClr val="bg1"/>
                </a:solidFill>
                <a:latin typeface="+mj-lt"/>
              </a:defRPr>
            </a:lvl1pPr>
          </a:lstStyle>
          <a:p>
            <a:pPr lvl="0"/>
            <a:r>
              <a:rPr lang="en-GB" dirty="0"/>
              <a:t>[CLICK TO EDIT SUBTITLE]</a:t>
            </a:r>
          </a:p>
        </p:txBody>
      </p:sp>
      <p:sp>
        <p:nvSpPr>
          <p:cNvPr id="11" name="Text Placeholder 10"/>
          <p:cNvSpPr>
            <a:spLocks noGrp="1"/>
          </p:cNvSpPr>
          <p:nvPr>
            <p:ph type="body" sz="quarter" idx="15" hasCustomPrompt="1"/>
          </p:nvPr>
        </p:nvSpPr>
        <p:spPr>
          <a:xfrm>
            <a:off x="1135566" y="2500306"/>
            <a:ext cx="7396874" cy="642933"/>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[CLICK TO EDIT MAIN TITLE]</a:t>
            </a:r>
          </a:p>
        </p:txBody>
      </p:sp>
      <p:sp>
        <p:nvSpPr>
          <p:cNvPr id="14" name="TextBox 13"/>
          <p:cNvSpPr txBox="1"/>
          <p:nvPr userDrawn="1"/>
        </p:nvSpPr>
        <p:spPr>
          <a:xfrm>
            <a:off x="4286248" y="6315038"/>
            <a:ext cx="4786346" cy="338554"/>
          </a:xfrm>
          <a:prstGeom prst="rect">
            <a:avLst/>
          </a:prstGeom>
          <a:noFill/>
        </p:spPr>
        <p:txBody>
          <a:bodyPr wrap="square" rtlCol="0">
            <a:spAutoFit/>
          </a:bodyPr>
          <a:lstStyle/>
          <a:p>
            <a:pPr algn="r"/>
            <a:r>
              <a:rPr lang="en-GB" sz="800" dirty="0">
                <a:solidFill>
                  <a:srgbClr val="808285"/>
                </a:solidFill>
              </a:rPr>
              <a:t>Registered Charity No 1079752</a:t>
            </a:r>
            <a:br>
              <a:rPr lang="en-GB" sz="800" dirty="0">
                <a:solidFill>
                  <a:srgbClr val="808285"/>
                </a:solidFill>
              </a:rPr>
            </a:br>
            <a:r>
              <a:rPr lang="en-GB" sz="800" dirty="0">
                <a:solidFill>
                  <a:srgbClr val="808285"/>
                </a:solidFill>
              </a:rPr>
              <a:t>RedR UK is a company limited by guarantee. Company Number 3929653</a:t>
            </a:r>
          </a:p>
        </p:txBody>
      </p:sp>
    </p:spTree>
    <p:extLst>
      <p:ext uri="{BB962C8B-B14F-4D97-AF65-F5344CB8AC3E}">
        <p14:creationId xmlns:p14="http://schemas.microsoft.com/office/powerpoint/2010/main" val="780738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9" name="Text Placeholder 8"/>
          <p:cNvSpPr>
            <a:spLocks noGrp="1"/>
          </p:cNvSpPr>
          <p:nvPr>
            <p:ph type="body" sz="quarter" idx="14" hasCustomPrompt="1"/>
          </p:nvPr>
        </p:nvSpPr>
        <p:spPr>
          <a:xfrm>
            <a:off x="1806817" y="3717032"/>
            <a:ext cx="5818398" cy="1367582"/>
          </a:xfrm>
          <a:prstGeom prst="rect">
            <a:avLst/>
          </a:prstGeom>
          <a:solidFill>
            <a:schemeClr val="bg2"/>
          </a:solidFill>
        </p:spPr>
        <p:txBody>
          <a:bodyPr anchor="ctr">
            <a:normAutofit/>
          </a:bodyPr>
          <a:lstStyle>
            <a:lvl1pPr algn="ctr">
              <a:buNone/>
              <a:defRPr sz="3000" baseline="30000">
                <a:solidFill>
                  <a:schemeClr val="bg1"/>
                </a:solidFill>
                <a:latin typeface="+mj-lt"/>
              </a:defRPr>
            </a:lvl1pPr>
          </a:lstStyle>
          <a:p>
            <a:pPr lvl="0"/>
            <a:r>
              <a:rPr lang="en-GB" dirty="0"/>
              <a:t>Bangkok, Thailand</a:t>
            </a:r>
          </a:p>
          <a:p>
            <a:pPr lvl="0"/>
            <a:r>
              <a:rPr lang="en-GB" dirty="0"/>
              <a:t>28th September – 2nd October 2015 </a:t>
            </a:r>
          </a:p>
        </p:txBody>
      </p:sp>
      <p:sp>
        <p:nvSpPr>
          <p:cNvPr id="11" name="Text Placeholder 10"/>
          <p:cNvSpPr>
            <a:spLocks noGrp="1"/>
          </p:cNvSpPr>
          <p:nvPr>
            <p:ph type="body" sz="quarter" idx="15" hasCustomPrompt="1"/>
          </p:nvPr>
        </p:nvSpPr>
        <p:spPr>
          <a:xfrm>
            <a:off x="1619672" y="1694520"/>
            <a:ext cx="6192688" cy="1584176"/>
          </a:xfrm>
          <a:prstGeom prst="rect">
            <a:avLst/>
          </a:prstGeom>
          <a:solidFill>
            <a:schemeClr val="tx2"/>
          </a:solidFill>
        </p:spPr>
        <p:txBody>
          <a:bodyPr anchor="ctr">
            <a:noAutofit/>
          </a:bodyPr>
          <a:lstStyle>
            <a:lvl1pPr algn="ctr">
              <a:buNone/>
              <a:defRPr sz="4000" baseline="0">
                <a:solidFill>
                  <a:schemeClr val="bg1"/>
                </a:solidFill>
                <a:latin typeface="+mj-lt"/>
              </a:defRPr>
            </a:lvl1pPr>
          </a:lstStyle>
          <a:p>
            <a:pPr lvl="0"/>
            <a:r>
              <a:rPr lang="en-GB" dirty="0"/>
              <a:t>Nutrition Cluster Coordinator Training</a:t>
            </a:r>
          </a:p>
        </p:txBody>
      </p:sp>
      <p:sp>
        <p:nvSpPr>
          <p:cNvPr id="14" name="TextBox 13"/>
          <p:cNvSpPr txBox="1"/>
          <p:nvPr userDrawn="1"/>
        </p:nvSpPr>
        <p:spPr>
          <a:xfrm>
            <a:off x="4286248" y="6315038"/>
            <a:ext cx="4786346" cy="400110"/>
          </a:xfrm>
          <a:prstGeom prst="rect">
            <a:avLst/>
          </a:prstGeom>
          <a:noFill/>
        </p:spPr>
        <p:txBody>
          <a:bodyPr wrap="square" rtlCol="0">
            <a:spAutoFit/>
          </a:bodyPr>
          <a:lstStyle/>
          <a:p>
            <a:pPr algn="r"/>
            <a:r>
              <a:rPr lang="en-GB" sz="1000" dirty="0">
                <a:solidFill>
                  <a:schemeClr val="accent5"/>
                </a:solidFill>
              </a:rPr>
              <a:t>Registered Charity No 1079752</a:t>
            </a:r>
            <a:br>
              <a:rPr lang="en-GB" sz="1000" dirty="0">
                <a:solidFill>
                  <a:schemeClr val="accent5"/>
                </a:solidFill>
              </a:rPr>
            </a:br>
            <a:r>
              <a:rPr lang="en-GB" sz="1000" dirty="0">
                <a:solidFill>
                  <a:schemeClr val="accent5"/>
                </a:solidFill>
              </a:rPr>
              <a:t>RedR UK is a company limited by guarantee. Company Number 3929653</a:t>
            </a:r>
          </a:p>
        </p:txBody>
      </p:sp>
    </p:spTree>
    <p:extLst>
      <p:ext uri="{BB962C8B-B14F-4D97-AF65-F5344CB8AC3E}">
        <p14:creationId xmlns:p14="http://schemas.microsoft.com/office/powerpoint/2010/main" val="317910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C4D08763-23DC-497D-8740-027CE381216D}"/>
              </a:ext>
            </a:extLst>
          </p:cNvPr>
          <p:cNvGrpSpPr/>
          <p:nvPr userDrawn="1"/>
        </p:nvGrpSpPr>
        <p:grpSpPr>
          <a:xfrm>
            <a:off x="2384773" y="188640"/>
            <a:ext cx="4374454" cy="432961"/>
            <a:chOff x="1662741" y="276327"/>
            <a:chExt cx="4374454" cy="432961"/>
          </a:xfrm>
        </p:grpSpPr>
        <p:pic>
          <p:nvPicPr>
            <p:cNvPr id="8" name="Picture 7" descr="ACF">
              <a:extLst>
                <a:ext uri="{FF2B5EF4-FFF2-40B4-BE49-F238E27FC236}">
                  <a16:creationId xmlns:a16="http://schemas.microsoft.com/office/drawing/2014/main" id="{5421298C-28EB-4A85-AE0D-01E5B520C465}"/>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0C7EEFE0-0C58-4758-8F6E-3C1A7BC315C6}"/>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A9CC3B30-B911-4D58-BC9E-94AC91962A8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16586FE1-8B64-4F73-B6B3-9E2C831D4C5A}"/>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E41918B4-C64F-49BD-8A17-6E5FF5AA0D6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205499435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normAutofit/>
          </a:bodyPr>
          <a:lstStyle/>
          <a:p>
            <a:r>
              <a:rPr lang="en-GB" sz="2400" dirty="0">
                <a:latin typeface="Arial" panose="020B0604020202020204" pitchFamily="34" charset="0"/>
                <a:cs typeface="Arial" panose="020B0604020202020204" pitchFamily="34" charset="0"/>
              </a:rPr>
              <a:t>INFORMATION MANAGEMENT </a:t>
            </a:r>
          </a:p>
        </p:txBody>
      </p:sp>
      <p:sp>
        <p:nvSpPr>
          <p:cNvPr id="10" name="Text Placeholder 9"/>
          <p:cNvSpPr>
            <a:spLocks noGrp="1"/>
          </p:cNvSpPr>
          <p:nvPr>
            <p:ph type="body" sz="quarter" idx="15"/>
          </p:nvPr>
        </p:nvSpPr>
        <p:spPr>
          <a:xfrm>
            <a:off x="1135566" y="1844824"/>
            <a:ext cx="7396874" cy="1298415"/>
          </a:xfrm>
          <a:prstGeom prst="rect">
            <a:avLst/>
          </a:prstGeom>
        </p:spPr>
        <p:txBody>
          <a:bodyPr>
            <a:normAutofit/>
          </a:bodyPr>
          <a:lstStyle/>
          <a:p>
            <a:r>
              <a:rPr lang="en-GB" sz="3200" b="1" dirty="0">
                <a:latin typeface="Arial Unicode MS" pitchFamily="34" charset="-128"/>
                <a:ea typeface="Arial Unicode MS" pitchFamily="34" charset="-128"/>
                <a:cs typeface="Arial Unicode MS" pitchFamily="34" charset="-128"/>
              </a:rPr>
              <a:t>1.4 Roles &amp; Responsibilities of the Coordination Team</a:t>
            </a:r>
            <a:endParaRPr lang="en-GB" sz="2400" b="1" dirty="0">
              <a:latin typeface="Arial Unicode MS" pitchFamily="34" charset="-128"/>
              <a:ea typeface="Arial Unicode MS" pitchFamily="34" charset="-128"/>
              <a:cs typeface="Arial Unicode MS" pitchFamily="34" charset="-128"/>
            </a:endParaRPr>
          </a:p>
        </p:txBody>
      </p:sp>
      <p:sp>
        <p:nvSpPr>
          <p:cNvPr id="3" name="Text Placeholder 2"/>
          <p:cNvSpPr>
            <a:spLocks noGrp="1"/>
          </p:cNvSpPr>
          <p:nvPr>
            <p:ph type="body" sz="quarter" idx="13"/>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ontent Placeholder 2"/>
          <p:cNvSpPr txBox="1">
            <a:spLocks/>
          </p:cNvSpPr>
          <p:nvPr/>
        </p:nvSpPr>
        <p:spPr>
          <a:xfrm>
            <a:off x="4860032" y="3324734"/>
            <a:ext cx="4283968" cy="3488642"/>
          </a:xfrm>
          <a:prstGeom prst="rect">
            <a:avLst/>
          </a:prstGeom>
          <a:solidFill>
            <a:schemeClr val="bg1"/>
          </a:solidFill>
        </p:spPr>
        <p:txBody>
          <a:bodyPr vert="horz" lIns="68580" tIns="34290" rIns="68580" bIns="3429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t>Technical Working Groups</a:t>
            </a:r>
          </a:p>
          <a:p>
            <a:r>
              <a:rPr lang="en-GB" sz="2000" dirty="0"/>
              <a:t>Small, task-oriented and time-limited groups.</a:t>
            </a:r>
          </a:p>
          <a:p>
            <a:r>
              <a:rPr lang="en-GB" sz="2000" dirty="0"/>
              <a:t>Coordinated by a focal point or technical adviser, and composed of relevant technical experts</a:t>
            </a:r>
          </a:p>
          <a:p>
            <a:r>
              <a:rPr lang="en-GB" sz="2000" dirty="0"/>
              <a:t>Self-selected membership</a:t>
            </a:r>
          </a:p>
          <a:p>
            <a:r>
              <a:rPr lang="en-GB" sz="2000" dirty="0"/>
              <a:t>Provide input into development/harmonisation of the relevant IM tools/products</a:t>
            </a:r>
          </a:p>
          <a:p>
            <a:pPr marL="0" indent="0">
              <a:buNone/>
            </a:pPr>
            <a:r>
              <a:rPr lang="en-GB" sz="2000" b="1" dirty="0" err="1"/>
              <a:t>TWiGs</a:t>
            </a:r>
            <a:r>
              <a:rPr lang="en-GB" sz="2000" b="1" dirty="0"/>
              <a:t> advise cluster partners</a:t>
            </a:r>
            <a:r>
              <a:rPr lang="en-GB" sz="2000" dirty="0"/>
              <a:t>. </a:t>
            </a:r>
          </a:p>
          <a:p>
            <a:pPr marL="0" indent="0">
              <a:buNone/>
            </a:pPr>
            <a:endParaRPr lang="en-GB" sz="2400" dirty="0"/>
          </a:p>
        </p:txBody>
      </p:sp>
      <p:sp>
        <p:nvSpPr>
          <p:cNvPr id="50" name="Text Placeholder 6"/>
          <p:cNvSpPr>
            <a:spLocks noGrp="1"/>
          </p:cNvSpPr>
          <p:nvPr>
            <p:ph type="body" sz="half" idx="4294967295"/>
          </p:nvPr>
        </p:nvSpPr>
        <p:spPr>
          <a:xfrm>
            <a:off x="545600" y="3271366"/>
            <a:ext cx="3424934" cy="2408426"/>
          </a:xfrm>
          <a:prstGeom prst="rect">
            <a:avLst/>
          </a:prstGeom>
        </p:spPr>
        <p:txBody>
          <a:bodyPr/>
          <a:lstStyle/>
          <a:p>
            <a:pPr marL="0" indent="0">
              <a:buNone/>
            </a:pPr>
            <a:r>
              <a:rPr lang="en-GB" sz="2000" b="1" dirty="0"/>
              <a:t>Strategic Advisory Group</a:t>
            </a:r>
          </a:p>
          <a:p>
            <a:r>
              <a:rPr lang="en-GB" sz="2000" dirty="0"/>
              <a:t>Consists of key operational partners nominated and elected</a:t>
            </a:r>
          </a:p>
          <a:p>
            <a:r>
              <a:rPr lang="en-GB" sz="2000" dirty="0"/>
              <a:t>Develops the cluster’s strategic framework, work plan and priorities</a:t>
            </a:r>
          </a:p>
          <a:p>
            <a:r>
              <a:rPr lang="en-GB" sz="2000" dirty="0"/>
              <a:t>Must ensure regular flow of information to the cluster as a whole</a:t>
            </a:r>
          </a:p>
          <a:p>
            <a:endParaRPr lang="en-GB" sz="2000" dirty="0"/>
          </a:p>
          <a:p>
            <a:pPr marL="0" indent="0">
              <a:buNone/>
            </a:pPr>
            <a:endParaRPr lang="en-GB" sz="2000" dirty="0"/>
          </a:p>
          <a:p>
            <a:endParaRPr lang="en-GB" sz="2000" dirty="0"/>
          </a:p>
        </p:txBody>
      </p:sp>
      <p:sp>
        <p:nvSpPr>
          <p:cNvPr id="6" name="Oval 5"/>
          <p:cNvSpPr/>
          <p:nvPr/>
        </p:nvSpPr>
        <p:spPr>
          <a:xfrm>
            <a:off x="1251013" y="1486251"/>
            <a:ext cx="1798085" cy="1360418"/>
          </a:xfrm>
          <a:prstGeom prst="ellipse">
            <a:avLst/>
          </a:prstGeom>
          <a:solidFill>
            <a:srgbClr val="87BD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Strategic Advisory Group</a:t>
            </a:r>
          </a:p>
        </p:txBody>
      </p:sp>
      <p:sp>
        <p:nvSpPr>
          <p:cNvPr id="7" name="Trapezoid 6"/>
          <p:cNvSpPr/>
          <p:nvPr/>
        </p:nvSpPr>
        <p:spPr>
          <a:xfrm>
            <a:off x="2673441" y="2311943"/>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rapezoid 7"/>
          <p:cNvSpPr/>
          <p:nvPr/>
        </p:nvSpPr>
        <p:spPr>
          <a:xfrm>
            <a:off x="2042043" y="1518570"/>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rapezoid 8"/>
          <p:cNvSpPr/>
          <p:nvPr/>
        </p:nvSpPr>
        <p:spPr>
          <a:xfrm>
            <a:off x="1404704" y="2319717"/>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5292080" y="1196950"/>
            <a:ext cx="1329762" cy="100608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11" name="Oval 10"/>
          <p:cNvSpPr/>
          <p:nvPr/>
        </p:nvSpPr>
        <p:spPr>
          <a:xfrm>
            <a:off x="6714853" y="1222846"/>
            <a:ext cx="1329762" cy="1006088"/>
          </a:xfrm>
          <a:prstGeom prst="ellipse">
            <a:avLst/>
          </a:prstGeom>
          <a:solidFill>
            <a:srgbClr val="7EC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12" name="Oval 11"/>
          <p:cNvSpPr/>
          <p:nvPr/>
        </p:nvSpPr>
        <p:spPr>
          <a:xfrm>
            <a:off x="6064577" y="2166460"/>
            <a:ext cx="1329762" cy="100608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13" name="Trapezoid 12"/>
          <p:cNvSpPr/>
          <p:nvPr/>
        </p:nvSpPr>
        <p:spPr>
          <a:xfrm>
            <a:off x="5757227" y="1374554"/>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rapezoid 13"/>
          <p:cNvSpPr/>
          <p:nvPr/>
        </p:nvSpPr>
        <p:spPr>
          <a:xfrm>
            <a:off x="6005549" y="1870258"/>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rapezoid 14"/>
          <p:cNvSpPr/>
          <p:nvPr/>
        </p:nvSpPr>
        <p:spPr>
          <a:xfrm>
            <a:off x="7092427" y="1414243"/>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apezoid 15"/>
          <p:cNvSpPr/>
          <p:nvPr/>
        </p:nvSpPr>
        <p:spPr>
          <a:xfrm>
            <a:off x="7598543" y="1374554"/>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rapezoid 16"/>
          <p:cNvSpPr/>
          <p:nvPr/>
        </p:nvSpPr>
        <p:spPr>
          <a:xfrm>
            <a:off x="7262302" y="1942266"/>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rapezoid 17"/>
          <p:cNvSpPr/>
          <p:nvPr/>
        </p:nvSpPr>
        <p:spPr>
          <a:xfrm>
            <a:off x="6606841" y="2846669"/>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rapezoid 18"/>
          <p:cNvSpPr/>
          <p:nvPr/>
        </p:nvSpPr>
        <p:spPr>
          <a:xfrm>
            <a:off x="6606841" y="2278110"/>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065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2800" b="1" dirty="0"/>
              <a:t>Discussion Themes</a:t>
            </a:r>
          </a:p>
        </p:txBody>
      </p:sp>
      <p:sp>
        <p:nvSpPr>
          <p:cNvPr id="5" name="Content Placeholder 4"/>
          <p:cNvSpPr>
            <a:spLocks noGrp="1"/>
          </p:cNvSpPr>
          <p:nvPr>
            <p:ph idx="1"/>
          </p:nvPr>
        </p:nvSpPr>
        <p:spPr>
          <a:xfrm>
            <a:off x="457200" y="1600200"/>
            <a:ext cx="4042792" cy="4525963"/>
          </a:xfrm>
        </p:spPr>
        <p:txBody>
          <a:bodyPr/>
          <a:lstStyle/>
          <a:p>
            <a:r>
              <a:rPr lang="en-GB" sz="2400" dirty="0"/>
              <a:t>Share your experience of participating in working groups (in the role of IM) for 10 minutes.</a:t>
            </a:r>
          </a:p>
          <a:p>
            <a:pPr marL="0" indent="0">
              <a:buNone/>
            </a:pPr>
            <a:endParaRPr lang="en-GB" sz="2400" dirty="0"/>
          </a:p>
          <a:p>
            <a:r>
              <a:rPr lang="en-GB" sz="2400" dirty="0"/>
              <a:t>Be prepared to share your findings on the role of IM in working groups.</a:t>
            </a:r>
          </a:p>
        </p:txBody>
      </p:sp>
      <p:pic>
        <p:nvPicPr>
          <p:cNvPr id="1027" name="Picture 3" descr="C:\Users\Kelly\AppData\Local\Microsoft\Windows\INetCache\IE\B3OSRGR6\clipart_of_15186_sm_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600200"/>
            <a:ext cx="365760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56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Who is on the NC Coordination TEAM?</a:t>
            </a:r>
          </a:p>
        </p:txBody>
      </p:sp>
      <p:sp>
        <p:nvSpPr>
          <p:cNvPr id="3" name="Content Placeholder 2"/>
          <p:cNvSpPr>
            <a:spLocks noGrp="1"/>
          </p:cNvSpPr>
          <p:nvPr>
            <p:ph idx="1"/>
          </p:nvPr>
        </p:nvSpPr>
        <p:spPr/>
        <p:txBody>
          <a:bodyPr>
            <a:normAutofit fontScale="70000" lnSpcReduction="20000"/>
          </a:bodyPr>
          <a:lstStyle/>
          <a:p>
            <a:pPr marL="0" indent="0">
              <a:buNone/>
            </a:pPr>
            <a:r>
              <a:rPr lang="en-GB" dirty="0"/>
              <a:t>It </a:t>
            </a:r>
            <a:r>
              <a:rPr lang="en-GB"/>
              <a:t>could include….</a:t>
            </a:r>
            <a:endParaRPr lang="en-GB" dirty="0"/>
          </a:p>
          <a:p>
            <a:r>
              <a:rPr lang="en-GB" dirty="0"/>
              <a:t>Cluster Coordinator</a:t>
            </a:r>
          </a:p>
          <a:p>
            <a:r>
              <a:rPr lang="en-GB" dirty="0"/>
              <a:t>Deputy Cluster Coordinator (could be a national staff or a cluster partner staff member, especially in later stages)</a:t>
            </a:r>
          </a:p>
          <a:p>
            <a:r>
              <a:rPr lang="en-GB" dirty="0"/>
              <a:t>Information Manager</a:t>
            </a:r>
          </a:p>
          <a:p>
            <a:r>
              <a:rPr lang="en-GB" dirty="0"/>
              <a:t>GIS Mapping Specialist (later, a national officer)</a:t>
            </a:r>
          </a:p>
          <a:p>
            <a:r>
              <a:rPr lang="en-GB" dirty="0"/>
              <a:t>Technical Adviser (from the Cluster Lead Agency, NGO or Gov’t)</a:t>
            </a:r>
          </a:p>
          <a:p>
            <a:r>
              <a:rPr lang="en-GB" dirty="0"/>
              <a:t>Executive Assistant / Secretary / Fixer (someone senior and experienced in local administration)</a:t>
            </a:r>
          </a:p>
          <a:p>
            <a:r>
              <a:rPr lang="en-GB" dirty="0"/>
              <a:t>Data Manager(s)</a:t>
            </a:r>
          </a:p>
          <a:p>
            <a:r>
              <a:rPr lang="en-GB" dirty="0"/>
              <a:t>Translator(s)</a:t>
            </a:r>
          </a:p>
          <a:p>
            <a:endParaRPr lang="en-GB" dirty="0"/>
          </a:p>
        </p:txBody>
      </p:sp>
      <p:sp>
        <p:nvSpPr>
          <p:cNvPr id="5" name="Slide Number Placeholder 4"/>
          <p:cNvSpPr>
            <a:spLocks noGrp="1"/>
          </p:cNvSpPr>
          <p:nvPr>
            <p:ph type="sldNum" sz="quarter" idx="4294967295"/>
          </p:nvPr>
        </p:nvSpPr>
        <p:spPr>
          <a:xfrm>
            <a:off x="7010400" y="6356350"/>
            <a:ext cx="2133600" cy="365125"/>
          </a:xfrm>
          <a:prstGeom prst="rect">
            <a:avLst/>
          </a:prstGeom>
        </p:spPr>
        <p:txBody>
          <a:bodyPr/>
          <a:lstStyle/>
          <a:p>
            <a:fld id="{463A8DF2-A33D-47C5-8292-C15D51C2C28A}" type="slidenum">
              <a:rPr lang="fr-FR" smtClean="0"/>
              <a:t>2</a:t>
            </a:fld>
            <a:endParaRPr lang="fr-FR"/>
          </a:p>
        </p:txBody>
      </p:sp>
    </p:spTree>
    <p:extLst>
      <p:ext uri="{BB962C8B-B14F-4D97-AF65-F5344CB8AC3E}">
        <p14:creationId xmlns:p14="http://schemas.microsoft.com/office/powerpoint/2010/main" val="164531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Reminder of National Government Responsibilities</a:t>
            </a:r>
            <a:endParaRPr lang="en-US" b="1" dirty="0"/>
          </a:p>
        </p:txBody>
      </p:sp>
      <p:sp>
        <p:nvSpPr>
          <p:cNvPr id="3" name="Content Placeholder 2"/>
          <p:cNvSpPr>
            <a:spLocks noGrp="1"/>
          </p:cNvSpPr>
          <p:nvPr>
            <p:ph idx="1"/>
          </p:nvPr>
        </p:nvSpPr>
        <p:spPr>
          <a:xfrm>
            <a:off x="457200" y="1988840"/>
            <a:ext cx="8229600" cy="4137323"/>
          </a:xfrm>
        </p:spPr>
        <p:txBody>
          <a:bodyPr>
            <a:normAutofit/>
          </a:bodyPr>
          <a:lstStyle/>
          <a:p>
            <a:pPr marL="457200" lvl="1" indent="-457200">
              <a:lnSpc>
                <a:spcPct val="80000"/>
              </a:lnSpc>
              <a:spcBef>
                <a:spcPts val="1200"/>
              </a:spcBef>
              <a:spcAft>
                <a:spcPts val="200"/>
              </a:spcAft>
              <a:buSzPct val="100000"/>
              <a:buFont typeface="Arial" panose="020B0604020202020204" pitchFamily="34" charset="0"/>
              <a:buChar char="•"/>
              <a:defRPr/>
            </a:pPr>
            <a:r>
              <a:rPr lang="en-US" sz="2400" dirty="0"/>
              <a:t>Has primary responsibility for safety, security and well being of  own citizens</a:t>
            </a:r>
          </a:p>
          <a:p>
            <a:pPr marL="457200" lvl="1" indent="-457200">
              <a:lnSpc>
                <a:spcPct val="80000"/>
              </a:lnSpc>
              <a:spcBef>
                <a:spcPts val="1200"/>
              </a:spcBef>
              <a:spcAft>
                <a:spcPts val="200"/>
              </a:spcAft>
              <a:buSzPct val="100000"/>
              <a:buFont typeface="Arial" panose="020B0604020202020204" pitchFamily="34" charset="0"/>
              <a:buChar char="•"/>
              <a:defRPr/>
            </a:pPr>
            <a:r>
              <a:rPr lang="en-US" sz="2400" dirty="0"/>
              <a:t>Responsibility for safety and security of humanitarian workers and other expatriates </a:t>
            </a:r>
          </a:p>
          <a:p>
            <a:pPr marL="457200" lvl="1" indent="-457200">
              <a:lnSpc>
                <a:spcPct val="80000"/>
              </a:lnSpc>
              <a:spcBef>
                <a:spcPts val="1200"/>
              </a:spcBef>
              <a:spcAft>
                <a:spcPts val="200"/>
              </a:spcAft>
              <a:buSzPct val="100000"/>
              <a:buFont typeface="Arial" panose="020B0604020202020204" pitchFamily="34" charset="0"/>
              <a:buChar char="•"/>
              <a:defRPr/>
            </a:pPr>
            <a:r>
              <a:rPr lang="en-US" sz="2400" dirty="0"/>
              <a:t>Is responsible for facilitating coordination</a:t>
            </a:r>
          </a:p>
          <a:p>
            <a:pPr marL="0" indent="0" algn="ctr">
              <a:buNone/>
            </a:pPr>
            <a:endParaRPr lang="en-US" sz="2400" b="1" i="1" dirty="0"/>
          </a:p>
          <a:p>
            <a:pPr marL="0" indent="0" algn="ctr">
              <a:buNone/>
            </a:pPr>
            <a:r>
              <a:rPr lang="en-US" sz="2400" b="1" i="1" dirty="0"/>
              <a:t>IMs should identify and seek ways to build on the government’s existing systems for information management to support IM in the humanitarian response.</a:t>
            </a:r>
          </a:p>
        </p:txBody>
      </p:sp>
    </p:spTree>
    <p:extLst>
      <p:ext uri="{BB962C8B-B14F-4D97-AF65-F5344CB8AC3E}">
        <p14:creationId xmlns:p14="http://schemas.microsoft.com/office/powerpoint/2010/main" val="1070046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Exercise:  IM Roles &amp; Responsibilities</a:t>
            </a:r>
          </a:p>
        </p:txBody>
      </p:sp>
      <p:sp>
        <p:nvSpPr>
          <p:cNvPr id="3" name="Content Placeholder 2"/>
          <p:cNvSpPr>
            <a:spLocks noGrp="1"/>
          </p:cNvSpPr>
          <p:nvPr>
            <p:ph idx="1"/>
          </p:nvPr>
        </p:nvSpPr>
        <p:spPr>
          <a:xfrm>
            <a:off x="323528" y="1916832"/>
            <a:ext cx="6696744" cy="4248472"/>
          </a:xfrm>
        </p:spPr>
        <p:txBody>
          <a:bodyPr>
            <a:normAutofit/>
          </a:bodyPr>
          <a:lstStyle/>
          <a:p>
            <a:pPr marL="0" indent="0">
              <a:buNone/>
            </a:pPr>
            <a:r>
              <a:rPr lang="en-GB" sz="2400" dirty="0"/>
              <a:t>Agree the IM Roles &amp; Responsibilities for the stakeholder you are assigned and record on a flip chart:</a:t>
            </a:r>
          </a:p>
          <a:p>
            <a:pPr>
              <a:buFontTx/>
              <a:buChar char="-"/>
            </a:pPr>
            <a:r>
              <a:rPr lang="en-GB" sz="2400" dirty="0"/>
              <a:t>OCHA</a:t>
            </a:r>
          </a:p>
          <a:p>
            <a:pPr>
              <a:buFontTx/>
              <a:buChar char="-"/>
            </a:pPr>
            <a:r>
              <a:rPr lang="en-GB" sz="2400" dirty="0"/>
              <a:t>Cluster Coordinator</a:t>
            </a:r>
          </a:p>
          <a:p>
            <a:pPr>
              <a:buFontTx/>
              <a:buChar char="-"/>
            </a:pPr>
            <a:r>
              <a:rPr lang="en-GB" sz="2400" dirty="0"/>
              <a:t>Information Management Officers</a:t>
            </a:r>
          </a:p>
          <a:p>
            <a:pPr>
              <a:buFontTx/>
              <a:buChar char="-"/>
            </a:pPr>
            <a:r>
              <a:rPr lang="en-GB" sz="2400" dirty="0"/>
              <a:t>Cluster Partners</a:t>
            </a:r>
          </a:p>
          <a:p>
            <a:pPr marL="0" indent="0">
              <a:buNone/>
            </a:pPr>
            <a:endParaRPr lang="en-GB" sz="24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92629" y="1844824"/>
            <a:ext cx="2036051" cy="3528392"/>
          </a:xfrm>
          <a:prstGeom prst="rect">
            <a:avLst/>
          </a:prstGeom>
        </p:spPr>
      </p:pic>
    </p:spTree>
    <p:extLst>
      <p:ext uri="{BB962C8B-B14F-4D97-AF65-F5344CB8AC3E}">
        <p14:creationId xmlns:p14="http://schemas.microsoft.com/office/powerpoint/2010/main" val="740722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OCHA IM Responsibilities</a:t>
            </a:r>
          </a:p>
        </p:txBody>
      </p:sp>
      <p:sp>
        <p:nvSpPr>
          <p:cNvPr id="3" name="Content Placeholder 2"/>
          <p:cNvSpPr>
            <a:spLocks noGrp="1"/>
          </p:cNvSpPr>
          <p:nvPr>
            <p:ph idx="1"/>
          </p:nvPr>
        </p:nvSpPr>
        <p:spPr/>
        <p:txBody>
          <a:bodyPr/>
          <a:lstStyle/>
          <a:p>
            <a:r>
              <a:rPr lang="en-GB" sz="2800" dirty="0"/>
              <a:t>Provides the over-arching framework for sharing information across clusters</a:t>
            </a:r>
          </a:p>
          <a:p>
            <a:r>
              <a:rPr lang="en-GB" sz="2800" dirty="0"/>
              <a:t>Supports inter-operability of data by setting database and dataset standards</a:t>
            </a:r>
          </a:p>
          <a:p>
            <a:r>
              <a:rPr lang="en-GB" sz="2800" dirty="0"/>
              <a:t>Provides cross-cluster needs/gap analysis, compatible IM systems and harmonised reporting (mapping)</a:t>
            </a:r>
          </a:p>
          <a:p>
            <a:r>
              <a:rPr lang="en-GB" sz="2800" dirty="0"/>
              <a:t>Convenes IM working group</a:t>
            </a:r>
          </a:p>
        </p:txBody>
      </p:sp>
    </p:spTree>
    <p:extLst>
      <p:ext uri="{BB962C8B-B14F-4D97-AF65-F5344CB8AC3E}">
        <p14:creationId xmlns:p14="http://schemas.microsoft.com/office/powerpoint/2010/main" val="342814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Cluster Coordinator IM Responsibilities</a:t>
            </a:r>
          </a:p>
        </p:txBody>
      </p:sp>
      <p:sp>
        <p:nvSpPr>
          <p:cNvPr id="3" name="Text Placeholder 2"/>
          <p:cNvSpPr>
            <a:spLocks noGrp="1"/>
          </p:cNvSpPr>
          <p:nvPr>
            <p:ph idx="1"/>
          </p:nvPr>
        </p:nvSpPr>
        <p:spPr/>
        <p:txBody>
          <a:bodyPr/>
          <a:lstStyle/>
          <a:p>
            <a:pPr>
              <a:spcBef>
                <a:spcPts val="0"/>
              </a:spcBef>
              <a:spcAft>
                <a:spcPts val="600"/>
              </a:spcAft>
            </a:pPr>
            <a:r>
              <a:rPr lang="en-GB" altLang="en-US" sz="2800" dirty="0"/>
              <a:t>Ensures overall IM functions fulfilled</a:t>
            </a:r>
          </a:p>
          <a:p>
            <a:pPr>
              <a:spcBef>
                <a:spcPts val="0"/>
              </a:spcBef>
              <a:spcAft>
                <a:spcPts val="600"/>
              </a:spcAft>
            </a:pPr>
            <a:r>
              <a:rPr lang="en-GB" altLang="en-US" sz="2800" dirty="0"/>
              <a:t>Establishes relationships</a:t>
            </a:r>
          </a:p>
          <a:p>
            <a:pPr>
              <a:spcBef>
                <a:spcPts val="0"/>
              </a:spcBef>
              <a:spcAft>
                <a:spcPts val="600"/>
              </a:spcAft>
            </a:pPr>
            <a:r>
              <a:rPr lang="en-GB" altLang="en-US" sz="2800" dirty="0"/>
              <a:t>Promotes trust and transparency</a:t>
            </a:r>
          </a:p>
          <a:p>
            <a:pPr>
              <a:spcBef>
                <a:spcPts val="0"/>
              </a:spcBef>
              <a:spcAft>
                <a:spcPts val="600"/>
              </a:spcAft>
            </a:pPr>
            <a:r>
              <a:rPr lang="en-GB" altLang="en-US" sz="2800" dirty="0"/>
              <a:t>Facilitates the analysis process</a:t>
            </a:r>
          </a:p>
          <a:p>
            <a:pPr>
              <a:spcBef>
                <a:spcPts val="0"/>
              </a:spcBef>
              <a:spcAft>
                <a:spcPts val="600"/>
              </a:spcAft>
            </a:pPr>
            <a:r>
              <a:rPr lang="en-GB" altLang="en-US" sz="2800" dirty="0"/>
              <a:t>Facilitates IM products development</a:t>
            </a:r>
          </a:p>
        </p:txBody>
      </p:sp>
    </p:spTree>
    <p:extLst>
      <p:ext uri="{BB962C8B-B14F-4D97-AF65-F5344CB8AC3E}">
        <p14:creationId xmlns:p14="http://schemas.microsoft.com/office/powerpoint/2010/main" val="2659696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Information Management Officers (IMOs) IM Responsibilities</a:t>
            </a:r>
          </a:p>
        </p:txBody>
      </p:sp>
      <p:sp>
        <p:nvSpPr>
          <p:cNvPr id="3" name="Text Placeholder 2"/>
          <p:cNvSpPr>
            <a:spLocks noGrp="1"/>
          </p:cNvSpPr>
          <p:nvPr>
            <p:ph idx="1"/>
          </p:nvPr>
        </p:nvSpPr>
        <p:spPr>
          <a:xfrm>
            <a:off x="457200" y="1600200"/>
            <a:ext cx="8579296" cy="4925144"/>
          </a:xfrm>
        </p:spPr>
        <p:txBody>
          <a:bodyPr/>
          <a:lstStyle/>
          <a:p>
            <a:pPr>
              <a:spcBef>
                <a:spcPts val="0"/>
              </a:spcBef>
              <a:spcAft>
                <a:spcPts val="600"/>
              </a:spcAft>
            </a:pPr>
            <a:r>
              <a:rPr lang="en-GB" altLang="en-US" sz="2400" dirty="0"/>
              <a:t>Support service delivery/outputs (identify and deliver IM products/systems)</a:t>
            </a:r>
          </a:p>
          <a:p>
            <a:pPr>
              <a:spcBef>
                <a:spcPts val="0"/>
              </a:spcBef>
              <a:spcAft>
                <a:spcPts val="600"/>
              </a:spcAft>
            </a:pPr>
            <a:r>
              <a:rPr lang="en-GB" altLang="en-US" sz="2400" dirty="0"/>
              <a:t>Inform strategic decisions</a:t>
            </a:r>
          </a:p>
          <a:p>
            <a:pPr>
              <a:spcBef>
                <a:spcPts val="0"/>
              </a:spcBef>
              <a:spcAft>
                <a:spcPts val="600"/>
              </a:spcAft>
            </a:pPr>
            <a:r>
              <a:rPr lang="en-GB" altLang="en-US" sz="2400" dirty="0"/>
              <a:t>Assist in prioritisation based on sound response analysis</a:t>
            </a:r>
          </a:p>
          <a:p>
            <a:pPr>
              <a:spcBef>
                <a:spcPts val="0"/>
              </a:spcBef>
              <a:spcAft>
                <a:spcPts val="600"/>
              </a:spcAft>
            </a:pPr>
            <a:r>
              <a:rPr lang="en-GB" altLang="en-US" sz="2400" dirty="0"/>
              <a:t>Produce information to assist in identifying and delivering advocacy messages</a:t>
            </a:r>
          </a:p>
          <a:p>
            <a:pPr>
              <a:spcBef>
                <a:spcPts val="0"/>
              </a:spcBef>
              <a:spcAft>
                <a:spcPts val="600"/>
              </a:spcAft>
            </a:pPr>
            <a:r>
              <a:rPr lang="en-GB" altLang="en-US" sz="2400" dirty="0"/>
              <a:t>Monitor and report against the cluster strategy</a:t>
            </a:r>
          </a:p>
          <a:p>
            <a:pPr>
              <a:spcBef>
                <a:spcPts val="0"/>
              </a:spcBef>
              <a:spcAft>
                <a:spcPts val="600"/>
              </a:spcAft>
            </a:pPr>
            <a:r>
              <a:rPr lang="en-GB" altLang="en-US" sz="2400" dirty="0"/>
              <a:t>Build IM capacity of NCC partners</a:t>
            </a:r>
          </a:p>
          <a:p>
            <a:pPr>
              <a:spcBef>
                <a:spcPts val="0"/>
              </a:spcBef>
              <a:spcAft>
                <a:spcPts val="600"/>
              </a:spcAft>
            </a:pPr>
            <a:r>
              <a:rPr lang="en-GB" altLang="en-US" sz="2400" dirty="0"/>
              <a:t>Support partners in setting up and maintaining complaints mechanism (AAP)</a:t>
            </a:r>
          </a:p>
          <a:p>
            <a:pPr>
              <a:spcBef>
                <a:spcPts val="0"/>
              </a:spcBef>
              <a:spcAft>
                <a:spcPts val="600"/>
              </a:spcAft>
            </a:pPr>
            <a:r>
              <a:rPr lang="en-US" sz="2400" dirty="0"/>
              <a:t>Ensure safe data sharing between humanitarian actors, especially on GBV</a:t>
            </a:r>
            <a:endParaRPr lang="en-GB" altLang="en-US" sz="2400" dirty="0"/>
          </a:p>
        </p:txBody>
      </p:sp>
    </p:spTree>
    <p:extLst>
      <p:ext uri="{BB962C8B-B14F-4D97-AF65-F5344CB8AC3E}">
        <p14:creationId xmlns:p14="http://schemas.microsoft.com/office/powerpoint/2010/main" val="2860571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Cluster Partners IM Responsibilities</a:t>
            </a:r>
          </a:p>
        </p:txBody>
      </p:sp>
      <p:sp>
        <p:nvSpPr>
          <p:cNvPr id="5" name="Content Placeholder 4"/>
          <p:cNvSpPr>
            <a:spLocks noGrp="1"/>
          </p:cNvSpPr>
          <p:nvPr>
            <p:ph idx="1"/>
          </p:nvPr>
        </p:nvSpPr>
        <p:spPr/>
        <p:txBody>
          <a:bodyPr/>
          <a:lstStyle/>
          <a:p>
            <a:pPr>
              <a:spcAft>
                <a:spcPts val="600"/>
              </a:spcAft>
              <a:buFontTx/>
              <a:buChar char="•"/>
            </a:pPr>
            <a:r>
              <a:rPr lang="en-GB" altLang="en-US" sz="2400" dirty="0"/>
              <a:t>Contribute to information exchange</a:t>
            </a:r>
          </a:p>
          <a:p>
            <a:pPr>
              <a:spcAft>
                <a:spcPts val="600"/>
              </a:spcAft>
              <a:buFontTx/>
              <a:buChar char="•"/>
            </a:pPr>
            <a:r>
              <a:rPr lang="en-GB" altLang="en-US" sz="2400" dirty="0"/>
              <a:t>Agree and adhere to common definitions, indicators, standards</a:t>
            </a:r>
          </a:p>
          <a:p>
            <a:pPr>
              <a:spcAft>
                <a:spcPts val="600"/>
              </a:spcAft>
              <a:buFontTx/>
              <a:buChar char="•"/>
            </a:pPr>
            <a:r>
              <a:rPr lang="en-GB" altLang="en-US" sz="2400" dirty="0"/>
              <a:t>Contribute to analyses: interpret collectively information/data (in e.g. </a:t>
            </a:r>
            <a:r>
              <a:rPr lang="en-GB" altLang="en-US" sz="2400" dirty="0" err="1"/>
              <a:t>TWiG</a:t>
            </a:r>
            <a:r>
              <a:rPr lang="en-GB" altLang="en-US" sz="2400" dirty="0"/>
              <a:t>)</a:t>
            </a:r>
          </a:p>
          <a:p>
            <a:pPr>
              <a:spcAft>
                <a:spcPts val="600"/>
              </a:spcAft>
              <a:buFontTx/>
              <a:buChar char="•"/>
            </a:pPr>
            <a:r>
              <a:rPr lang="en-GB" altLang="en-US" sz="2400" dirty="0"/>
              <a:t>Contribute to cluster outputs</a:t>
            </a:r>
          </a:p>
        </p:txBody>
      </p:sp>
    </p:spTree>
    <p:extLst>
      <p:ext uri="{BB962C8B-B14F-4D97-AF65-F5344CB8AC3E}">
        <p14:creationId xmlns:p14="http://schemas.microsoft.com/office/powerpoint/2010/main" val="429210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Nutrition Cluster Structure</a:t>
            </a:r>
          </a:p>
        </p:txBody>
      </p:sp>
      <p:sp>
        <p:nvSpPr>
          <p:cNvPr id="79" name="Hexagon 78"/>
          <p:cNvSpPr/>
          <p:nvPr/>
        </p:nvSpPr>
        <p:spPr>
          <a:xfrm>
            <a:off x="-3205848" y="5767643"/>
            <a:ext cx="140335" cy="115570"/>
          </a:xfrm>
          <a:prstGeom prst="hexagon">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 name="Oval 2"/>
          <p:cNvSpPr/>
          <p:nvPr/>
        </p:nvSpPr>
        <p:spPr>
          <a:xfrm>
            <a:off x="1731183" y="1923925"/>
            <a:ext cx="5894032" cy="445937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478006" y="3170147"/>
            <a:ext cx="2400385" cy="1816113"/>
          </a:xfrm>
          <a:prstGeom prst="ellipse">
            <a:avLst/>
          </a:prstGeom>
          <a:solidFill>
            <a:srgbClr val="87BD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NCC Team</a:t>
            </a:r>
          </a:p>
        </p:txBody>
      </p:sp>
      <p:sp>
        <p:nvSpPr>
          <p:cNvPr id="49" name="Oval 48"/>
          <p:cNvSpPr/>
          <p:nvPr/>
        </p:nvSpPr>
        <p:spPr>
          <a:xfrm>
            <a:off x="5364088" y="2807562"/>
            <a:ext cx="1329762" cy="100608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50" name="Oval 49"/>
          <p:cNvSpPr/>
          <p:nvPr/>
        </p:nvSpPr>
        <p:spPr>
          <a:xfrm>
            <a:off x="5364088" y="4199653"/>
            <a:ext cx="1329762" cy="1006088"/>
          </a:xfrm>
          <a:prstGeom prst="ellipse">
            <a:avLst/>
          </a:prstGeom>
          <a:solidFill>
            <a:srgbClr val="7ECA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51" name="Oval 50"/>
          <p:cNvSpPr/>
          <p:nvPr/>
        </p:nvSpPr>
        <p:spPr>
          <a:xfrm>
            <a:off x="3572485" y="4807936"/>
            <a:ext cx="1329762" cy="1006088"/>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err="1"/>
              <a:t>TWiG</a:t>
            </a:r>
            <a:endParaRPr lang="en-GB" sz="2000" b="1" dirty="0"/>
          </a:p>
        </p:txBody>
      </p:sp>
      <p:sp>
        <p:nvSpPr>
          <p:cNvPr id="52" name="Oval 51"/>
          <p:cNvSpPr/>
          <p:nvPr/>
        </p:nvSpPr>
        <p:spPr>
          <a:xfrm>
            <a:off x="2042045" y="3356924"/>
            <a:ext cx="1798085" cy="1360418"/>
          </a:xfrm>
          <a:prstGeom prst="ellipse">
            <a:avLst/>
          </a:prstGeom>
          <a:solidFill>
            <a:srgbClr val="87BD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Strategic Advisory Group</a:t>
            </a:r>
          </a:p>
        </p:txBody>
      </p:sp>
      <p:sp>
        <p:nvSpPr>
          <p:cNvPr id="42" name="TextBox 41"/>
          <p:cNvSpPr txBox="1"/>
          <p:nvPr/>
        </p:nvSpPr>
        <p:spPr>
          <a:xfrm>
            <a:off x="3478006" y="2276872"/>
            <a:ext cx="2206053" cy="400110"/>
          </a:xfrm>
          <a:prstGeom prst="rect">
            <a:avLst/>
          </a:prstGeom>
          <a:noFill/>
        </p:spPr>
        <p:txBody>
          <a:bodyPr wrap="none" rtlCol="0">
            <a:spAutoFit/>
          </a:bodyPr>
          <a:lstStyle/>
          <a:p>
            <a:r>
              <a:rPr lang="en-GB" sz="2000" b="1" dirty="0">
                <a:solidFill>
                  <a:srgbClr val="0070C0"/>
                </a:solidFill>
              </a:rPr>
              <a:t>Nutrition Cluster</a:t>
            </a:r>
          </a:p>
        </p:txBody>
      </p:sp>
      <p:sp>
        <p:nvSpPr>
          <p:cNvPr id="43" name="Trapezoid 42"/>
          <p:cNvSpPr/>
          <p:nvPr/>
        </p:nvSpPr>
        <p:spPr>
          <a:xfrm>
            <a:off x="3464473" y="4182616"/>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Trapezoid 54"/>
          <p:cNvSpPr/>
          <p:nvPr/>
        </p:nvSpPr>
        <p:spPr>
          <a:xfrm>
            <a:off x="6028969" y="3581400"/>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Trapezoid 55"/>
          <p:cNvSpPr/>
          <p:nvPr/>
        </p:nvSpPr>
        <p:spPr>
          <a:xfrm>
            <a:off x="5080770" y="2820814"/>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rapezoid 56"/>
          <p:cNvSpPr/>
          <p:nvPr/>
        </p:nvSpPr>
        <p:spPr>
          <a:xfrm>
            <a:off x="3976589" y="4914252"/>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rapezoid 57"/>
          <p:cNvSpPr/>
          <p:nvPr/>
        </p:nvSpPr>
        <p:spPr>
          <a:xfrm>
            <a:off x="5814888" y="4343400"/>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rapezoid 58"/>
          <p:cNvSpPr/>
          <p:nvPr/>
        </p:nvSpPr>
        <p:spPr>
          <a:xfrm>
            <a:off x="5135079" y="5802164"/>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rapezoid 59"/>
          <p:cNvSpPr/>
          <p:nvPr/>
        </p:nvSpPr>
        <p:spPr>
          <a:xfrm>
            <a:off x="4919818" y="4487416"/>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Trapezoid 60"/>
          <p:cNvSpPr/>
          <p:nvPr/>
        </p:nvSpPr>
        <p:spPr>
          <a:xfrm>
            <a:off x="4386829" y="5551619"/>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Trapezoid 61"/>
          <p:cNvSpPr/>
          <p:nvPr/>
        </p:nvSpPr>
        <p:spPr>
          <a:xfrm>
            <a:off x="2833075" y="3389243"/>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rapezoid 62"/>
          <p:cNvSpPr/>
          <p:nvPr/>
        </p:nvSpPr>
        <p:spPr>
          <a:xfrm>
            <a:off x="5812945" y="2924944"/>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rapezoid 63"/>
          <p:cNvSpPr/>
          <p:nvPr/>
        </p:nvSpPr>
        <p:spPr>
          <a:xfrm>
            <a:off x="2195736" y="4190390"/>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rapezoid 64"/>
          <p:cNvSpPr/>
          <p:nvPr/>
        </p:nvSpPr>
        <p:spPr>
          <a:xfrm>
            <a:off x="6030912" y="4914252"/>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Trapezoid 65"/>
          <p:cNvSpPr/>
          <p:nvPr/>
        </p:nvSpPr>
        <p:spPr>
          <a:xfrm>
            <a:off x="3459149" y="2807562"/>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Trapezoid 66"/>
          <p:cNvSpPr/>
          <p:nvPr/>
        </p:nvSpPr>
        <p:spPr>
          <a:xfrm>
            <a:off x="3049099" y="5181842"/>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rapezoid 67"/>
          <p:cNvSpPr/>
          <p:nvPr/>
        </p:nvSpPr>
        <p:spPr>
          <a:xfrm>
            <a:off x="6028969" y="5523357"/>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Trapezoid 68"/>
          <p:cNvSpPr/>
          <p:nvPr/>
        </p:nvSpPr>
        <p:spPr>
          <a:xfrm>
            <a:off x="6876256" y="3965125"/>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rapezoid 69"/>
          <p:cNvSpPr/>
          <p:nvPr/>
        </p:nvSpPr>
        <p:spPr>
          <a:xfrm>
            <a:off x="345297" y="1923925"/>
            <a:ext cx="216024" cy="144016"/>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4" name="TextBox 43"/>
          <p:cNvSpPr txBox="1"/>
          <p:nvPr/>
        </p:nvSpPr>
        <p:spPr>
          <a:xfrm>
            <a:off x="611560" y="1811267"/>
            <a:ext cx="2185511" cy="369332"/>
          </a:xfrm>
          <a:prstGeom prst="rect">
            <a:avLst/>
          </a:prstGeom>
          <a:noFill/>
        </p:spPr>
        <p:txBody>
          <a:bodyPr wrap="square" rtlCol="0">
            <a:spAutoFit/>
          </a:bodyPr>
          <a:lstStyle/>
          <a:p>
            <a:r>
              <a:rPr lang="en-GB" dirty="0"/>
              <a:t>= Cluster Partners</a:t>
            </a:r>
          </a:p>
        </p:txBody>
      </p:sp>
    </p:spTree>
    <p:extLst>
      <p:ext uri="{BB962C8B-B14F-4D97-AF65-F5344CB8AC3E}">
        <p14:creationId xmlns:p14="http://schemas.microsoft.com/office/powerpoint/2010/main" val="1831470049"/>
      </p:ext>
    </p:extLst>
  </p:cSld>
  <p:clrMapOvr>
    <a:masterClrMapping/>
  </p:clrMapOvr>
</p:sld>
</file>

<file path=ppt/theme/theme1.xml><?xml version="1.0" encoding="utf-8"?>
<a:theme xmlns:a="http://schemas.openxmlformats.org/drawingml/2006/main" name="1_RedR Theme - Office">
  <a:themeElements>
    <a:clrScheme name="RedR Brand Theme">
      <a:dk1>
        <a:srgbClr val="231F20"/>
      </a:dk1>
      <a:lt1>
        <a:sysClr val="window" lastClr="FFFFFF"/>
      </a:lt1>
      <a:dk2>
        <a:srgbClr val="4A8DAA"/>
      </a:dk2>
      <a:lt2>
        <a:srgbClr val="EE3528"/>
      </a:lt2>
      <a:accent1>
        <a:srgbClr val="4A8DAA"/>
      </a:accent1>
      <a:accent2>
        <a:srgbClr val="EE3528"/>
      </a:accent2>
      <a:accent3>
        <a:srgbClr val="808285"/>
      </a:accent3>
      <a:accent4>
        <a:srgbClr val="1D5873"/>
      </a:accent4>
      <a:accent5>
        <a:srgbClr val="80C2DE"/>
      </a:accent5>
      <a:accent6>
        <a:srgbClr val="FFFFFF"/>
      </a:accent6>
      <a:hlink>
        <a:srgbClr val="EE3528"/>
      </a:hlink>
      <a:folHlink>
        <a:srgbClr val="4A8DAA"/>
      </a:folHlink>
    </a:clrScheme>
    <a:fontScheme name="Arial Bran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_Arial_powerpoint" id="{B04597F6-5833-430B-80E0-0B23BF29AEA9}" vid="{9418077A-119B-4648-8C73-00423E5755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73f51738-d318-4883-9d64-4f0bd0ccc55e" ContentTypeId="0x0101009BA85F8052A6DA4FA3E31FF9F74C6970"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Office of Emergency Prog.-456F</TermName>
          <TermId xmlns="http://schemas.microsoft.com/office/infopath/2007/PartnerControls">98de697e-6403-48a0-9bce-654c90399d04</TermId>
        </TermInfo>
      </Terms>
    </ga975397408f43e4b84ec8e5a598e523>
    <TaxCatchAll xmlns="ca283e0b-db31-4043-a2ef-b80661bf084a">
      <Value>133</Value>
      <Value>148</Value>
      <Value>10</Value>
      <Value>163</Value>
      <Value>12</Value>
      <Value>3</Value>
      <Value>105</Value>
    </TaxCatchAll>
    <k8c968e8c72a4eda96b7e8fdbe192be2 xmlns="ca283e0b-db31-4043-a2ef-b80661bf084a">
      <Terms xmlns="http://schemas.microsoft.com/office/infopath/2007/PartnerControls"/>
    </k8c968e8c72a4eda96b7e8fdbe192be2>
    <ContentStatus xmlns="ca283e0b-db31-4043-a2ef-b80661bf084a" xsi:nil="true"/>
    <DateTransmittedEmail xmlns="ca283e0b-db31-4043-a2ef-b80661bf084a" xsi:nil="true"/>
    <SenderEmail xmlns="ca283e0b-db31-4043-a2ef-b80661bf084a" xsi:nil="true"/>
    <IconOverlay xmlns="http://schemas.microsoft.com/sharepoint/v4" xsi:nil="true"/>
    <ContentLanguage xmlns="ca283e0b-db31-4043-a2ef-b80661bf084a">English</ContentLanguage>
    <h6a71f3e574e4344bc34f3fc9dd20054 xmlns="ca283e0b-db31-4043-a2ef-b80661bf084a">
      <Terms xmlns="http://schemas.microsoft.com/office/infopath/2007/PartnerControls">
        <TermInfo xmlns="http://schemas.microsoft.com/office/infopath/2007/PartnerControls">
          <TermName xmlns="http://schemas.microsoft.com/office/infopath/2007/PartnerControls">Nutrition preparedness and risk informed programming</TermName>
          <TermId xmlns="http://schemas.microsoft.com/office/infopath/2007/PartnerControls">4ab365b7-18be-48cf-a866-cdd5f63cb150</TermId>
        </TermInfo>
        <TermInfo xmlns="http://schemas.microsoft.com/office/infopath/2007/PartnerControls">
          <TermName xmlns="http://schemas.microsoft.com/office/infopath/2007/PartnerControls">Nutrition Humanitarian Cluster, Coordination</TermName>
          <TermId xmlns="http://schemas.microsoft.com/office/infopath/2007/PartnerControls">414c5639-61e6-4b56-aaa5-511cdacc25c2</TermId>
        </TermInfo>
      </Terms>
    </h6a71f3e574e4344bc34f3fc9dd20054>
    <TaxKeywordTaxHTField xmlns="5858627f-d058-4b92-9b52-677b5fd7d454">
      <Terms xmlns="http://schemas.microsoft.com/office/infopath/2007/PartnerControls">
        <TermInfo xmlns="http://schemas.microsoft.com/office/infopath/2007/PartnerControls">
          <TermName xmlns="http://schemas.microsoft.com/office/infopath/2007/PartnerControls">GNC</TermName>
          <TermId xmlns="http://schemas.microsoft.com/office/infopath/2007/PartnerControls">82a4199d-9c93-4d57-833f-59195f986fba</TermId>
        </TermInfo>
        <TermInfo xmlns="http://schemas.microsoft.com/office/infopath/2007/PartnerControls">
          <TermName xmlns="http://schemas.microsoft.com/office/infopath/2007/PartnerControls">Training</TermName>
          <TermId xmlns="http://schemas.microsoft.com/office/infopath/2007/PartnerControls">e274f566-a9bf-4f70-80f5-de4ef515adf5</TermId>
        </TermInfo>
        <TermInfo xmlns="http://schemas.microsoft.com/office/infopath/2007/PartnerControls">
          <TermName xmlns="http://schemas.microsoft.com/office/infopath/2007/PartnerControls">IMO</TermName>
          <TermId xmlns="http://schemas.microsoft.com/office/infopath/2007/PartnerControls">9411842a-837f-4f81-918e-c4fd3b034dbe</TermId>
        </TermInfo>
      </Terms>
    </TaxKeywordTaxHTField>
    <CategoryDescription xmlns="http://schemas.microsoft.com/sharepoint.v3">IMO - 1.4 - R&amp;Rs of CT</CategoryDescription>
    <mda26ace941f4791a7314a339fee829c xmlns="ca283e0b-db31-4043-a2ef-b80661bf084a">
      <Terms xmlns="http://schemas.microsoft.com/office/infopath/2007/PartnerControls">
        <TermInfo xmlns="http://schemas.microsoft.com/office/infopath/2007/PartnerControls">
          <TermName xmlns="http://schemas.microsoft.com/office/infopath/2007/PartnerControls">Training/ instructional materials, toolkits, user guides (non-ICT)</TermName>
          <TermId xmlns="http://schemas.microsoft.com/office/infopath/2007/PartnerControls">f7254839-f39a-4063-9d34-45784defb8cb</TermId>
        </TermInfo>
      </Terms>
    </mda26ace941f4791a7314a339fee829c>
    <RecipientsEmail xmlns="ca283e0b-db31-4043-a2ef-b80661bf084a" xsi:nil="true"/>
    <WrittenBy xmlns="ca283e0b-db31-4043-a2ef-b80661bf084a">
      <UserInfo>
        <DisplayName/>
        <AccountId xsi:nil="true"/>
        <AccountType/>
      </UserInfo>
    </WrittenBy>
    <_dlc_DocId xmlns="5858627f-d058-4b92-9b52-677b5fd7d454">EMOPSGCCU-1435067120-17589</_dlc_DocId>
    <_dlc_DocIdUrl xmlns="5858627f-d058-4b92-9b52-677b5fd7d454">
      <Url>https://unicef.sharepoint.com/teams/EMOPS-GCCU/_layouts/15/DocIdRedir.aspx?ID=EMOPSGCCU-1435067120-17589</Url>
      <Description>EMOPSGCCU-1435067120-17589</Description>
    </_dlc_DocIdUrl>
  </documentManagement>
</p:properties>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6192CA8317E1FF49B6A7FEB870A3A8D6" ma:contentTypeVersion="35" ma:contentTypeDescription="" ma:contentTypeScope="" ma:versionID="12d1c3943addee87628e412199d83abd">
  <xsd:schema xmlns:xsd="http://www.w3.org/2001/XMLSchema" xmlns:xs="http://www.w3.org/2001/XMLSchema" xmlns:p="http://schemas.microsoft.com/office/2006/metadata/properties" xmlns:ns1="http://schemas.microsoft.com/sharepoint/v3" xmlns:ns2="ca283e0b-db31-4043-a2ef-b80661bf084a" xmlns:ns3="http://schemas.microsoft.com/sharepoint.v3" xmlns:ns4="http://schemas.microsoft.com/sharepoint/v4" xmlns:ns5="5858627f-d058-4b92-9b52-677b5fd7d454" xmlns:ns6="a438dd15-07ca-4cdc-82a3-f2206b92025e" targetNamespace="http://schemas.microsoft.com/office/2006/metadata/properties" ma:root="true" ma:fieldsID="e8e4805b8cc2face6d425e188d9577e3" ns1:_="" ns2:_="" ns3:_="" ns4:_="" ns5:_="" ns6:_="">
    <xsd:import namespace="http://schemas.microsoft.com/sharepoint/v3"/>
    <xsd:import namespace="ca283e0b-db31-4043-a2ef-b80661bf084a"/>
    <xsd:import namespace="http://schemas.microsoft.com/sharepoint.v3"/>
    <xsd:import namespace="http://schemas.microsoft.com/sharepoint/v4"/>
    <xsd:import namespace="5858627f-d058-4b92-9b52-677b5fd7d454"/>
    <xsd:import namespace="a438dd15-07ca-4cdc-82a3-f2206b92025e"/>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4:IconOverlay" minOccurs="0"/>
                <xsd:element ref="ns1:_vti_ItemDeclaredRecord" minOccurs="0"/>
                <xsd:element ref="ns1:_vti_ItemHoldRecordStatus" minOccurs="0"/>
                <xsd:element ref="ns5:TaxKeywordTaxHTField" minOccurs="0"/>
                <xsd:element ref="ns6:MediaServiceMetadata" minOccurs="0"/>
                <xsd:element ref="ns6:MediaServiceFastMetadata" minOccurs="0"/>
                <xsd:element ref="ns6:MediaServiceDateTaken" minOccurs="0"/>
                <xsd:element ref="ns6:MediaServiceAutoTags" minOccurs="0"/>
                <xsd:element ref="ns6:MediaServiceGenerationTime" minOccurs="0"/>
                <xsd:element ref="ns6:MediaServiceEventHashCode" minOccurs="0"/>
                <xsd:element ref="ns6:MediaServiceOCR" minOccurs="0"/>
                <xsd:element ref="ns5:SharedWithUsers" minOccurs="0"/>
                <xsd:element ref="ns5:SharedWithDetails" minOccurs="0"/>
                <xsd:element ref="ns6:MediaServiceLocation" minOccurs="0"/>
                <xsd:element ref="ns5:_dlc_DocId" minOccurs="0"/>
                <xsd:element ref="ns5:_dlc_DocIdUrl" minOccurs="0"/>
                <xsd:element ref="ns5:_dlc_DocIdPersistId" minOccurs="0"/>
                <xsd:element ref="ns6:MediaServiceAutoKeyPoints" minOccurs="0"/>
                <xsd:element ref="ns6: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7" nillable="true" ma:displayName="Declared Record" ma:hidden="true" ma:internalName="_vti_ItemDeclaredRecord" ma:readOnly="true">
      <xsd:simpleType>
        <xsd:restriction base="dms:DateTime"/>
      </xsd:simpleType>
    </xsd:element>
    <xsd:element name="_vti_ItemHoldRecordStatus" ma:index="28"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ma:readOnly="fals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32;#Office of Emergency Prog.-456F|98de697e-6403-48a0-9bce-654c90399d04"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readOnly="fals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e129f4a5-dc42-4d6e-b210-548907d0accc}" ma:internalName="TaxCatchAllLabel" ma:readOnly="true" ma:showField="CatchAllDataLabel"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e129f4a5-dc42-4d6e-b210-548907d0accc}" ma:internalName="TaxCatchAll" ma:showField="CatchAllData"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readOnly="false"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58627f-d058-4b92-9b52-677b5fd7d454" elementFormDefault="qualified">
    <xsd:import namespace="http://schemas.microsoft.com/office/2006/documentManagement/types"/>
    <xsd:import namespace="http://schemas.microsoft.com/office/infopath/2007/PartnerControls"/>
    <xsd:element name="TaxKeywordTaxHTField" ma:index="29"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_dlc_DocId" ma:index="41" nillable="true" ma:displayName="Document ID Value" ma:description="The value of the document ID assigned to this item."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38dd15-07ca-4cdc-82a3-f2206b92025e" elementFormDefault="qualified">
    <xsd:import namespace="http://schemas.microsoft.com/office/2006/documentManagement/types"/>
    <xsd:import namespace="http://schemas.microsoft.com/office/infopath/2007/PartnerControls"/>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40" nillable="true" ma:displayName="Location" ma:internalName="MediaServiceLocation" ma:readOnly="true">
      <xsd:simpleType>
        <xsd:restriction base="dms:Text"/>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EBB39C-23E8-44FB-B943-0EC9916DE05A}">
  <ds:schemaRefs>
    <ds:schemaRef ds:uri="Microsoft.SharePoint.Taxonomy.ContentTypeSync"/>
  </ds:schemaRefs>
</ds:datastoreItem>
</file>

<file path=customXml/itemProps2.xml><?xml version="1.0" encoding="utf-8"?>
<ds:datastoreItem xmlns:ds="http://schemas.openxmlformats.org/officeDocument/2006/customXml" ds:itemID="{BEC4BA11-E4B4-41A3-806B-21F63B226D27}">
  <ds:schemaRefs>
    <ds:schemaRef ds:uri="http://schemas.microsoft.com/sharepoint/events"/>
  </ds:schemaRefs>
</ds:datastoreItem>
</file>

<file path=customXml/itemProps3.xml><?xml version="1.0" encoding="utf-8"?>
<ds:datastoreItem xmlns:ds="http://schemas.openxmlformats.org/officeDocument/2006/customXml" ds:itemID="{D2E2F2B6-09B4-483A-B4E5-9EDEA269615E}">
  <ds:schemaRefs>
    <ds:schemaRef ds:uri="http://schemas.microsoft.com/office/2006/metadata/properties"/>
    <ds:schemaRef ds:uri="http://schemas.microsoft.com/sharepoint/v3"/>
    <ds:schemaRef ds:uri="a438dd15-07ca-4cdc-82a3-f2206b92025e"/>
    <ds:schemaRef ds:uri="http://purl.org/dc/elements/1.1/"/>
    <ds:schemaRef ds:uri="http://schemas.microsoft.com/sharepoint/v4"/>
    <ds:schemaRef ds:uri="http://schemas.openxmlformats.org/package/2006/metadata/core-properties"/>
    <ds:schemaRef ds:uri="http://purl.org/dc/terms/"/>
    <ds:schemaRef ds:uri="http://www.w3.org/XML/1998/namespace"/>
    <ds:schemaRef ds:uri="http://schemas.microsoft.com/office/infopath/2007/PartnerControls"/>
    <ds:schemaRef ds:uri="5858627f-d058-4b92-9b52-677b5fd7d454"/>
    <ds:schemaRef ds:uri="http://schemas.microsoft.com/office/2006/documentManagement/types"/>
    <ds:schemaRef ds:uri="http://schemas.microsoft.com/sharepoint.v3"/>
    <ds:schemaRef ds:uri="ca283e0b-db31-4043-a2ef-b80661bf084a"/>
    <ds:schemaRef ds:uri="http://purl.org/dc/dcmitype/"/>
  </ds:schemaRefs>
</ds:datastoreItem>
</file>

<file path=customXml/itemProps4.xml><?xml version="1.0" encoding="utf-8"?>
<ds:datastoreItem xmlns:ds="http://schemas.openxmlformats.org/officeDocument/2006/customXml" ds:itemID="{CEBC77F7-7C83-4BF9-810D-E1ECAB555CE6}">
  <ds:schemaRefs>
    <ds:schemaRef ds:uri="http://schemas.microsoft.com/office/2006/metadata/customXsn"/>
  </ds:schemaRefs>
</ds:datastoreItem>
</file>

<file path=customXml/itemProps5.xml><?xml version="1.0" encoding="utf-8"?>
<ds:datastoreItem xmlns:ds="http://schemas.openxmlformats.org/officeDocument/2006/customXml" ds:itemID="{32DFA06B-9129-460F-8F81-F00AC3DD109F}">
  <ds:schemaRefs>
    <ds:schemaRef ds:uri="http://schemas.microsoft.com/sharepoint/v3/contenttype/forms"/>
  </ds:schemaRefs>
</ds:datastoreItem>
</file>

<file path=customXml/itemProps6.xml><?xml version="1.0" encoding="utf-8"?>
<ds:datastoreItem xmlns:ds="http://schemas.openxmlformats.org/officeDocument/2006/customXml" ds:itemID="{7185E689-9D05-4544-BE10-BCE41D6DF7BA}"/>
</file>

<file path=docProps/app.xml><?xml version="1.0" encoding="utf-8"?>
<Properties xmlns="http://schemas.openxmlformats.org/officeDocument/2006/extended-properties" xmlns:vt="http://schemas.openxmlformats.org/officeDocument/2006/docPropsVTypes">
  <Template>New_Arial_powerpoint</Template>
  <TotalTime>465</TotalTime>
  <Words>687</Words>
  <Application>Microsoft Office PowerPoint</Application>
  <PresentationFormat>On-screen Show (4:3)</PresentationFormat>
  <Paragraphs>92</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Unicode MS</vt:lpstr>
      <vt:lpstr>Calibri</vt:lpstr>
      <vt:lpstr>Wingdings</vt:lpstr>
      <vt:lpstr>1_RedR Theme - Office</vt:lpstr>
      <vt:lpstr>PowerPoint Presentation</vt:lpstr>
      <vt:lpstr>Who is on the NC Coordination TEAM?</vt:lpstr>
      <vt:lpstr>Reminder of National Government Responsibilities</vt:lpstr>
      <vt:lpstr>Exercise:  IM Roles &amp; Responsibilities</vt:lpstr>
      <vt:lpstr>OCHA IM Responsibilities</vt:lpstr>
      <vt:lpstr>Cluster Coordinator IM Responsibilities</vt:lpstr>
      <vt:lpstr>Information Management Officers (IMOs) IM Responsibilities</vt:lpstr>
      <vt:lpstr>Cluster Partners IM Responsibilities</vt:lpstr>
      <vt:lpstr>Nutrition Cluster Structure</vt:lpstr>
      <vt:lpstr>PowerPoint Presentation</vt:lpstr>
      <vt:lpstr>Discussion Themes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Erina Mugadu</dc:creator>
  <cp:keywords>GNC; IMO; Training</cp:keywords>
  <cp:lastModifiedBy>Diogo Loureiro Jurema</cp:lastModifiedBy>
  <cp:revision>47</cp:revision>
  <cp:lastPrinted>2016-07-25T16:41:06Z</cp:lastPrinted>
  <dcterms:created xsi:type="dcterms:W3CDTF">2016-02-17T12:50:41Z</dcterms:created>
  <dcterms:modified xsi:type="dcterms:W3CDTF">2019-11-11T11:13:53Z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0x0101009BA85F8052A6DA4FA3E31FF9F74C6970006192CA8317E1FF49B6A7FEB870A3A8D6</vt:lpwstr>
  </property>
  <property fmtid="{D5CDD505-2E9C-101B-9397-08002B2CF9AE}" pid="3" name="OfficeDivision">
    <vt:lpwstr>3;#Office of Emergency Prog.-456F|98de697e-6403-48a0-9bce-654c90399d04</vt:lpwstr>
  </property>
  <property fmtid="{D5CDD505-2E9C-101B-9397-08002B2CF9AE}" pid="4" name="TaxKeyword">
    <vt:lpwstr>133;#GNC|82a4199d-9c93-4d57-833f-59195f986fba;#163;#Training|e274f566-a9bf-4f70-80f5-de4ef515adf5;#105;#IMO|9411842a-837f-4f81-918e-c4fd3b034dbe</vt:lpwstr>
  </property>
  <property fmtid="{D5CDD505-2E9C-101B-9397-08002B2CF9AE}" pid="5" name="Topic">
    <vt:lpwstr>148;#Nutrition preparedness and risk informed programming|4ab365b7-18be-48cf-a866-cdd5f63cb150;#10;#Nutrition Humanitarian Cluster, Coordination|414c5639-61e6-4b56-aaa5-511cdacc25c2</vt:lpwstr>
  </property>
  <property fmtid="{D5CDD505-2E9C-101B-9397-08002B2CF9AE}" pid="6" name="DocumentType">
    <vt:lpwstr>12;#Training/ instructional materials, toolkits, user guides (non-ICT)|f7254839-f39a-4063-9d34-45784defb8cb</vt:lpwstr>
  </property>
  <property fmtid="{D5CDD505-2E9C-101B-9397-08002B2CF9AE}" pid="7" name="GeographicScope">
    <vt:lpwstr/>
  </property>
  <property fmtid="{D5CDD505-2E9C-101B-9397-08002B2CF9AE}" pid="8" name="_dlc_DocIdItemGuid">
    <vt:lpwstr>a49f2a8a-0f21-47b8-952b-22865265d037</vt:lpwstr>
  </property>
</Properties>
</file>