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7"/>
    <p:sldMasterId id="2147483669" r:id="rId8"/>
  </p:sldMasterIdLst>
  <p:notesMasterIdLst>
    <p:notesMasterId r:id="rId41"/>
  </p:notesMasterIdLst>
  <p:handoutMasterIdLst>
    <p:handoutMasterId r:id="rId42"/>
  </p:handoutMasterIdLst>
  <p:sldIdLst>
    <p:sldId id="259" r:id="rId9"/>
    <p:sldId id="292" r:id="rId10"/>
    <p:sldId id="305" r:id="rId11"/>
    <p:sldId id="295" r:id="rId12"/>
    <p:sldId id="304" r:id="rId13"/>
    <p:sldId id="297" r:id="rId14"/>
    <p:sldId id="298" r:id="rId15"/>
    <p:sldId id="299" r:id="rId16"/>
    <p:sldId id="300" r:id="rId17"/>
    <p:sldId id="301" r:id="rId18"/>
    <p:sldId id="302" r:id="rId19"/>
    <p:sldId id="303" r:id="rId20"/>
    <p:sldId id="269" r:id="rId21"/>
    <p:sldId id="270" r:id="rId22"/>
    <p:sldId id="271" r:id="rId23"/>
    <p:sldId id="287" r:id="rId24"/>
    <p:sldId id="273" r:id="rId25"/>
    <p:sldId id="288" r:id="rId26"/>
    <p:sldId id="275" r:id="rId27"/>
    <p:sldId id="276" r:id="rId28"/>
    <p:sldId id="290" r:id="rId29"/>
    <p:sldId id="278" r:id="rId30"/>
    <p:sldId id="279" r:id="rId31"/>
    <p:sldId id="280" r:id="rId32"/>
    <p:sldId id="291" r:id="rId33"/>
    <p:sldId id="282" r:id="rId34"/>
    <p:sldId id="283" r:id="rId35"/>
    <p:sldId id="293" r:id="rId36"/>
    <p:sldId id="289" r:id="rId37"/>
    <p:sldId id="285" r:id="rId38"/>
    <p:sldId id="286" r:id="rId39"/>
    <p:sldId id="294" r:id="rId40"/>
  </p:sldIdLst>
  <p:sldSz cx="9144000" cy="6858000" type="screen4x3"/>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56">
          <p15:clr>
            <a:srgbClr val="A4A3A4"/>
          </p15:clr>
        </p15:guide>
        <p15:guide id="4"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3F8"/>
    <a:srgbClr val="808285"/>
    <a:srgbClr val="4A8DAA"/>
    <a:srgbClr val="80C2DE"/>
    <a:srgbClr val="6BBEE1"/>
    <a:srgbClr val="87BDD5"/>
    <a:srgbClr val="82BBD4"/>
    <a:srgbClr val="94C5DA"/>
    <a:srgbClr val="7ECAEA"/>
    <a:srgbClr val="74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A99CB-DA56-49A6-96E6-2D7609DACEC2}" v="9" dt="2019-11-11T11:38:26.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775" autoAdjust="0"/>
  </p:normalViewPr>
  <p:slideViewPr>
    <p:cSldViewPr>
      <p:cViewPr varScale="1">
        <p:scale>
          <a:sx n="101" d="100"/>
          <a:sy n="101"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18"/>
    </p:cViewPr>
  </p:sorterViewPr>
  <p:notesViewPr>
    <p:cSldViewPr>
      <p:cViewPr varScale="1">
        <p:scale>
          <a:sx n="74" d="100"/>
          <a:sy n="74" d="100"/>
        </p:scale>
        <p:origin x="-3366" y="-108"/>
      </p:cViewPr>
      <p:guideLst>
        <p:guide orient="horz" pos="2880"/>
        <p:guide pos="2160"/>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51AA99CB-DA56-49A6-96E6-2D7609DACEC2}"/>
    <pc:docChg chg="custSel modMainMaster">
      <pc:chgData name="Diogo Loureiro Jurema" userId="9dfde3f0-34dd-48c5-90ef-eaf27597f482" providerId="ADAL" clId="{51AA99CB-DA56-49A6-96E6-2D7609DACEC2}" dt="2019-11-11T11:38:26.678" v="8"/>
      <pc:docMkLst>
        <pc:docMk/>
      </pc:docMkLst>
      <pc:sldMasterChg chg="addSp delSp modSldLayout">
        <pc:chgData name="Diogo Loureiro Jurema" userId="9dfde3f0-34dd-48c5-90ef-eaf27597f482" providerId="ADAL" clId="{51AA99CB-DA56-49A6-96E6-2D7609DACEC2}" dt="2019-11-11T11:38:17.160" v="5" actId="478"/>
        <pc:sldMasterMkLst>
          <pc:docMk/>
          <pc:sldMasterMk cId="1568514730" sldId="2147483666"/>
        </pc:sldMasterMkLst>
        <pc:grpChg chg="del">
          <ac:chgData name="Diogo Loureiro Jurema" userId="9dfde3f0-34dd-48c5-90ef-eaf27597f482" providerId="ADAL" clId="{51AA99CB-DA56-49A6-96E6-2D7609DACEC2}" dt="2019-11-11T11:38:03.524" v="0" actId="478"/>
          <ac:grpSpMkLst>
            <pc:docMk/>
            <pc:sldMasterMk cId="1568514730" sldId="2147483666"/>
            <ac:grpSpMk id="3" creationId="{00000000-0000-0000-0000-000000000000}"/>
          </ac:grpSpMkLst>
        </pc:grpChg>
        <pc:grpChg chg="add">
          <ac:chgData name="Diogo Loureiro Jurema" userId="9dfde3f0-34dd-48c5-90ef-eaf27597f482" providerId="ADAL" clId="{51AA99CB-DA56-49A6-96E6-2D7609DACEC2}" dt="2019-11-11T11:38:04.697" v="1"/>
          <ac:grpSpMkLst>
            <pc:docMk/>
            <pc:sldMasterMk cId="1568514730" sldId="2147483666"/>
            <ac:grpSpMk id="7" creationId="{8C6B5FED-5C68-4B24-B7F2-28FACA23A6D7}"/>
          </ac:grpSpMkLst>
        </pc:grpChg>
        <pc:picChg chg="del">
          <ac:chgData name="Diogo Loureiro Jurema" userId="9dfde3f0-34dd-48c5-90ef-eaf27597f482" providerId="ADAL" clId="{51AA99CB-DA56-49A6-96E6-2D7609DACEC2}" dt="2019-11-11T11:38:03.524" v="0" actId="478"/>
          <ac:picMkLst>
            <pc:docMk/>
            <pc:sldMasterMk cId="1568514730" sldId="2147483666"/>
            <ac:picMk id="2" creationId="{00000000-0000-0000-0000-000000000000}"/>
          </ac:picMkLst>
        </pc:picChg>
        <pc:sldLayoutChg chg="delSp">
          <pc:chgData name="Diogo Loureiro Jurema" userId="9dfde3f0-34dd-48c5-90ef-eaf27597f482" providerId="ADAL" clId="{51AA99CB-DA56-49A6-96E6-2D7609DACEC2}" dt="2019-11-11T11:38:17.160" v="5" actId="478"/>
          <pc:sldLayoutMkLst>
            <pc:docMk/>
            <pc:sldMasterMk cId="1568514730" sldId="2147483666"/>
            <pc:sldLayoutMk cId="0" sldId="2147483661"/>
          </pc:sldLayoutMkLst>
          <pc:grpChg chg="del">
            <ac:chgData name="Diogo Loureiro Jurema" userId="9dfde3f0-34dd-48c5-90ef-eaf27597f482" providerId="ADAL" clId="{51AA99CB-DA56-49A6-96E6-2D7609DACEC2}" dt="2019-11-11T11:38:17.160" v="5" actId="478"/>
            <ac:grpSpMkLst>
              <pc:docMk/>
              <pc:sldMasterMk cId="1568514730" sldId="2147483666"/>
              <pc:sldLayoutMk cId="0" sldId="2147483661"/>
              <ac:grpSpMk id="6" creationId="{00000000-0000-0000-0000-000000000000}"/>
            </ac:grpSpMkLst>
          </pc:grpChg>
        </pc:sldLayoutChg>
        <pc:sldLayoutChg chg="delSp">
          <pc:chgData name="Diogo Loureiro Jurema" userId="9dfde3f0-34dd-48c5-90ef-eaf27597f482" providerId="ADAL" clId="{51AA99CB-DA56-49A6-96E6-2D7609DACEC2}" dt="2019-11-11T11:38:11.600" v="3" actId="478"/>
          <pc:sldLayoutMkLst>
            <pc:docMk/>
            <pc:sldMasterMk cId="1568514730" sldId="2147483666"/>
            <pc:sldLayoutMk cId="2588091789" sldId="2147483667"/>
          </pc:sldLayoutMkLst>
          <pc:grpChg chg="del">
            <ac:chgData name="Diogo Loureiro Jurema" userId="9dfde3f0-34dd-48c5-90ef-eaf27597f482" providerId="ADAL" clId="{51AA99CB-DA56-49A6-96E6-2D7609DACEC2}" dt="2019-11-11T11:38:11.600" v="3" actId="478"/>
            <ac:grpSpMkLst>
              <pc:docMk/>
              <pc:sldMasterMk cId="1568514730" sldId="2147483666"/>
              <pc:sldLayoutMk cId="2588091789" sldId="2147483667"/>
              <ac:grpSpMk id="4" creationId="{00000000-0000-0000-0000-000000000000}"/>
            </ac:grpSpMkLst>
          </pc:grpChg>
          <pc:grpChg chg="del">
            <ac:chgData name="Diogo Loureiro Jurema" userId="9dfde3f0-34dd-48c5-90ef-eaf27597f482" providerId="ADAL" clId="{51AA99CB-DA56-49A6-96E6-2D7609DACEC2}" dt="2019-11-11T11:38:09.456" v="2" actId="478"/>
            <ac:grpSpMkLst>
              <pc:docMk/>
              <pc:sldMasterMk cId="1568514730" sldId="2147483666"/>
              <pc:sldLayoutMk cId="2588091789" sldId="2147483667"/>
              <ac:grpSpMk id="10" creationId="{00000000-0000-0000-0000-000000000000}"/>
            </ac:grpSpMkLst>
          </pc:grpChg>
        </pc:sldLayoutChg>
        <pc:sldLayoutChg chg="delSp">
          <pc:chgData name="Diogo Loureiro Jurema" userId="9dfde3f0-34dd-48c5-90ef-eaf27597f482" providerId="ADAL" clId="{51AA99CB-DA56-49A6-96E6-2D7609DACEC2}" dt="2019-11-11T11:38:14.680" v="4" actId="478"/>
          <pc:sldLayoutMkLst>
            <pc:docMk/>
            <pc:sldMasterMk cId="1568514730" sldId="2147483666"/>
            <pc:sldLayoutMk cId="3849292001" sldId="2147483668"/>
          </pc:sldLayoutMkLst>
          <pc:picChg chg="del">
            <ac:chgData name="Diogo Loureiro Jurema" userId="9dfde3f0-34dd-48c5-90ef-eaf27597f482" providerId="ADAL" clId="{51AA99CB-DA56-49A6-96E6-2D7609DACEC2}" dt="2019-11-11T11:38:14.680" v="4" actId="478"/>
            <ac:picMkLst>
              <pc:docMk/>
              <pc:sldMasterMk cId="1568514730" sldId="2147483666"/>
              <pc:sldLayoutMk cId="3849292001" sldId="2147483668"/>
              <ac:picMk id="16" creationId="{00000000-0000-0000-0000-000000000000}"/>
            </ac:picMkLst>
          </pc:picChg>
        </pc:sldLayoutChg>
      </pc:sldMasterChg>
      <pc:sldMasterChg chg="addSp delSp">
        <pc:chgData name="Diogo Loureiro Jurema" userId="9dfde3f0-34dd-48c5-90ef-eaf27597f482" providerId="ADAL" clId="{51AA99CB-DA56-49A6-96E6-2D7609DACEC2}" dt="2019-11-11T11:38:26.678" v="8"/>
        <pc:sldMasterMkLst>
          <pc:docMk/>
          <pc:sldMasterMk cId="2054994350" sldId="2147483669"/>
        </pc:sldMasterMkLst>
        <pc:grpChg chg="del">
          <ac:chgData name="Diogo Loureiro Jurema" userId="9dfde3f0-34dd-48c5-90ef-eaf27597f482" providerId="ADAL" clId="{51AA99CB-DA56-49A6-96E6-2D7609DACEC2}" dt="2019-11-11T11:38:23.137" v="6" actId="478"/>
          <ac:grpSpMkLst>
            <pc:docMk/>
            <pc:sldMasterMk cId="2054994350" sldId="2147483669"/>
            <ac:grpSpMk id="3" creationId="{00000000-0000-0000-0000-000000000000}"/>
          </ac:grpSpMkLst>
        </pc:grpChg>
        <pc:grpChg chg="add">
          <ac:chgData name="Diogo Loureiro Jurema" userId="9dfde3f0-34dd-48c5-90ef-eaf27597f482" providerId="ADAL" clId="{51AA99CB-DA56-49A6-96E6-2D7609DACEC2}" dt="2019-11-11T11:38:26.678" v="8"/>
          <ac:grpSpMkLst>
            <pc:docMk/>
            <pc:sldMasterMk cId="2054994350" sldId="2147483669"/>
            <ac:grpSpMk id="7" creationId="{4124494D-5932-4F69-B59A-902692A9FA33}"/>
          </ac:grpSpMkLst>
        </pc:grpChg>
        <pc:picChg chg="del">
          <ac:chgData name="Diogo Loureiro Jurema" userId="9dfde3f0-34dd-48c5-90ef-eaf27597f482" providerId="ADAL" clId="{51AA99CB-DA56-49A6-96E6-2D7609DACEC2}" dt="2019-11-11T11:38:26.060" v="7" actId="478"/>
          <ac:picMkLst>
            <pc:docMk/>
            <pc:sldMasterMk cId="2054994350" sldId="2147483669"/>
            <ac:picMk id="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1015"/>
          </a:xfrm>
          <a:prstGeom prst="rect">
            <a:avLst/>
          </a:prstGeom>
        </p:spPr>
        <p:txBody>
          <a:bodyPr vert="horz" lIns="96625" tIns="48312" rIns="96625" bIns="48312" rtlCol="0"/>
          <a:lstStyle>
            <a:lvl1pPr algn="r">
              <a:defRPr sz="1300"/>
            </a:lvl1pPr>
          </a:lstStyle>
          <a:p>
            <a:fld id="{18D04649-1601-437A-9AE0-5F90DB29EAA0}" type="datetimeFigureOut">
              <a:rPr lang="en-US" smtClean="0"/>
              <a:pPr/>
              <a:t>11/11/2019</a:t>
            </a:fld>
            <a:endParaRPr lang="en-GB"/>
          </a:p>
        </p:txBody>
      </p:sp>
      <p:sp>
        <p:nvSpPr>
          <p:cNvPr id="4" name="Footer Placeholder 3"/>
          <p:cNvSpPr>
            <a:spLocks noGrp="1"/>
          </p:cNvSpPr>
          <p:nvPr>
            <p:ph type="ftr" sz="quarter" idx="2"/>
          </p:nvPr>
        </p:nvSpPr>
        <p:spPr>
          <a:xfrm>
            <a:off x="0" y="9517546"/>
            <a:ext cx="2985558" cy="501015"/>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7546"/>
            <a:ext cx="2985558" cy="501015"/>
          </a:xfrm>
          <a:prstGeom prst="rect">
            <a:avLst/>
          </a:prstGeom>
        </p:spPr>
        <p:txBody>
          <a:bodyPr vert="horz" lIns="96625" tIns="48312" rIns="96625" bIns="48312"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4240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2597" y="0"/>
            <a:ext cx="2985558" cy="501015"/>
          </a:xfrm>
          <a:prstGeom prst="rect">
            <a:avLst/>
          </a:prstGeom>
        </p:spPr>
        <p:txBody>
          <a:bodyPr vert="horz" lIns="96625" tIns="48312" rIns="96625" bIns="48312" rtlCol="0"/>
          <a:lstStyle>
            <a:lvl1pPr algn="r">
              <a:defRPr sz="1300"/>
            </a:lvl1pPr>
          </a:lstStyle>
          <a:p>
            <a:fld id="{85E63111-4DC5-40CB-9023-7D9414AE2F97}" type="datetimeFigureOut">
              <a:rPr lang="en-GB" smtClean="0"/>
              <a:t>11/11/2019</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975" y="4759643"/>
            <a:ext cx="5511800" cy="4509135"/>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5558" cy="501015"/>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7546"/>
            <a:ext cx="2985558" cy="501015"/>
          </a:xfrm>
          <a:prstGeom prst="rect">
            <a:avLst/>
          </a:prstGeom>
        </p:spPr>
        <p:txBody>
          <a:bodyPr vert="horz" lIns="96625" tIns="48312" rIns="96625" bIns="48312" rtlCol="0" anchor="b"/>
          <a:lstStyle>
            <a:lvl1pPr algn="r">
              <a:defRPr sz="1300"/>
            </a:lvl1pPr>
          </a:lstStyle>
          <a:p>
            <a:fld id="{73BBBB76-2475-411C-9415-060AC2B43645}" type="slidenum">
              <a:rPr lang="en-GB" smtClean="0"/>
              <a:t>‹#›</a:t>
            </a:fld>
            <a:endParaRPr lang="en-GB"/>
          </a:p>
        </p:txBody>
      </p:sp>
    </p:spTree>
    <p:extLst>
      <p:ext uri="{BB962C8B-B14F-4D97-AF65-F5344CB8AC3E}">
        <p14:creationId xmlns:p14="http://schemas.microsoft.com/office/powerpoint/2010/main" val="382076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8977" y="4822269"/>
            <a:ext cx="5511799" cy="3945493"/>
          </a:xfrm>
          <a:prstGeom prst="rect">
            <a:avLst/>
          </a:prstGeom>
          <a:noFill/>
          <a:ln>
            <a:noFill/>
          </a:ln>
        </p:spPr>
        <p:txBody>
          <a:bodyPr lIns="96609" tIns="48291" rIns="96609" bIns="48291" anchor="t" anchorCtr="0">
            <a:noAutofit/>
          </a:bodyPr>
          <a:lstStyle/>
          <a:p>
            <a:r>
              <a:rPr lang="en-US" sz="1900" dirty="0"/>
              <a:t>Emphasis on empathy</a:t>
            </a:r>
            <a:endParaRPr sz="1900" dirty="0"/>
          </a:p>
        </p:txBody>
      </p:sp>
      <p:sp>
        <p:nvSpPr>
          <p:cNvPr id="108" name="Shape 108"/>
          <p:cNvSpPr txBox="1">
            <a:spLocks noGrp="1"/>
          </p:cNvSpPr>
          <p:nvPr>
            <p:ph type="sldNum" idx="12"/>
          </p:nvPr>
        </p:nvSpPr>
        <p:spPr>
          <a:xfrm>
            <a:off x="3902597" y="9517546"/>
            <a:ext cx="2985557" cy="502753"/>
          </a:xfrm>
          <a:prstGeom prst="rect">
            <a:avLst/>
          </a:prstGeom>
          <a:noFill/>
          <a:ln>
            <a:noFill/>
          </a:ln>
        </p:spPr>
        <p:txBody>
          <a:bodyPr lIns="96609" tIns="48291" rIns="96609" bIns="48291" anchor="b" anchorCtr="0">
            <a:noAutofit/>
          </a:bodyPr>
          <a:lstStyle/>
          <a:p>
            <a:pPr>
              <a:buSzPct val="25000"/>
            </a:pPr>
            <a:r>
              <a:rPr lang="en-US"/>
              <a:t> </a:t>
            </a:r>
          </a:p>
        </p:txBody>
      </p:sp>
    </p:spTree>
    <p:extLst>
      <p:ext uri="{BB962C8B-B14F-4D97-AF65-F5344CB8AC3E}">
        <p14:creationId xmlns:p14="http://schemas.microsoft.com/office/powerpoint/2010/main" val="98717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2595" y="5166718"/>
            <a:ext cx="5463954" cy="4895333"/>
          </a:xfrm>
          <a:prstGeom prst="rect">
            <a:avLst/>
          </a:prstGeom>
          <a:noFill/>
          <a:ln>
            <a:noFill/>
          </a:ln>
        </p:spPr>
        <p:txBody>
          <a:bodyPr lIns="96609" tIns="48291" rIns="96609" bIns="48291" anchor="t" anchorCtr="0">
            <a:noAutofit/>
          </a:bodyPr>
          <a:lstStyle/>
          <a:p>
            <a:r>
              <a:rPr lang="en-US" sz="1900"/>
              <a:t>Brainstorm multiple options first (ideally in a collaborative way), decide on the option later… using objective criteria or standards </a:t>
            </a:r>
          </a:p>
        </p:txBody>
      </p:sp>
    </p:spTree>
    <p:extLst>
      <p:ext uri="{BB962C8B-B14F-4D97-AF65-F5344CB8AC3E}">
        <p14:creationId xmlns:p14="http://schemas.microsoft.com/office/powerpoint/2010/main" val="383984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sldNum" idx="12"/>
          </p:nvPr>
        </p:nvSpPr>
        <p:spPr>
          <a:xfrm>
            <a:off x="3868268" y="10332156"/>
            <a:ext cx="2959295" cy="543897"/>
          </a:xfrm>
          <a:prstGeom prst="rect">
            <a:avLst/>
          </a:prstGeom>
          <a:noFill/>
          <a:ln>
            <a:noFill/>
          </a:ln>
        </p:spPr>
        <p:txBody>
          <a:bodyPr lIns="96609" tIns="48291" rIns="96609" bIns="48291" anchor="b" anchorCtr="0">
            <a:noAutofit/>
          </a:bodyPr>
          <a:lstStyle/>
          <a:p>
            <a:pPr>
              <a:buSzPct val="25000"/>
            </a:pPr>
            <a:r>
              <a:rPr lang="en-US"/>
              <a:t> </a:t>
            </a:r>
          </a:p>
        </p:txBody>
      </p:sp>
      <p:sp>
        <p:nvSpPr>
          <p:cNvPr id="199" name="Shape 199"/>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 name="Shape 200"/>
          <p:cNvSpPr txBox="1">
            <a:spLocks noGrp="1"/>
          </p:cNvSpPr>
          <p:nvPr>
            <p:ph type="body" idx="1"/>
          </p:nvPr>
        </p:nvSpPr>
        <p:spPr>
          <a:xfrm>
            <a:off x="682915" y="5167023"/>
            <a:ext cx="5463317" cy="4895073"/>
          </a:xfrm>
          <a:prstGeom prst="rect">
            <a:avLst/>
          </a:prstGeom>
          <a:noFill/>
          <a:ln>
            <a:noFill/>
          </a:ln>
        </p:spPr>
        <p:txBody>
          <a:bodyPr lIns="96609" tIns="48291" rIns="96609" bIns="48291" anchor="t" anchorCtr="0">
            <a:noAutofit/>
          </a:bodyPr>
          <a:lstStyle/>
          <a:p>
            <a:endParaRPr sz="1900"/>
          </a:p>
        </p:txBody>
      </p:sp>
    </p:spTree>
    <p:extLst>
      <p:ext uri="{BB962C8B-B14F-4D97-AF65-F5344CB8AC3E}">
        <p14:creationId xmlns:p14="http://schemas.microsoft.com/office/powerpoint/2010/main" val="180844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682595" y="5166718"/>
            <a:ext cx="5463954" cy="4895333"/>
          </a:xfrm>
          <a:prstGeom prst="rect">
            <a:avLst/>
          </a:prstGeom>
          <a:noFill/>
          <a:ln>
            <a:noFill/>
          </a:ln>
        </p:spPr>
        <p:txBody>
          <a:bodyPr lIns="96609" tIns="48291" rIns="96609" bIns="48291" anchor="t" anchorCtr="0">
            <a:noAutofit/>
          </a:bodyPr>
          <a:lstStyle/>
          <a:p>
            <a:endParaRPr sz="1900"/>
          </a:p>
        </p:txBody>
      </p:sp>
      <p:sp>
        <p:nvSpPr>
          <p:cNvPr id="127" name="Shape 127"/>
          <p:cNvSpPr txBox="1">
            <a:spLocks noGrp="1"/>
          </p:cNvSpPr>
          <p:nvPr>
            <p:ph type="sldNum" idx="12"/>
          </p:nvPr>
        </p:nvSpPr>
        <p:spPr>
          <a:xfrm>
            <a:off x="3867510" y="10331695"/>
            <a:ext cx="2960040" cy="544504"/>
          </a:xfrm>
          <a:prstGeom prst="rect">
            <a:avLst/>
          </a:prstGeom>
          <a:noFill/>
          <a:ln>
            <a:noFill/>
          </a:ln>
        </p:spPr>
        <p:txBody>
          <a:bodyPr lIns="96609" tIns="48291" rIns="96609" bIns="48291" anchor="b" anchorCtr="0">
            <a:noAutofit/>
          </a:bodyPr>
          <a:lstStyle/>
          <a:p>
            <a:pPr>
              <a:buSzPct val="25000"/>
            </a:pPr>
            <a:r>
              <a:rPr lang="en-US"/>
              <a:t> </a:t>
            </a:r>
          </a:p>
        </p:txBody>
      </p:sp>
    </p:spTree>
    <p:extLst>
      <p:ext uri="{BB962C8B-B14F-4D97-AF65-F5344CB8AC3E}">
        <p14:creationId xmlns:p14="http://schemas.microsoft.com/office/powerpoint/2010/main" val="32579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82610" y="5166474"/>
            <a:ext cx="5463927" cy="4894819"/>
          </a:xfrm>
          <a:prstGeom prst="rect">
            <a:avLst/>
          </a:prstGeom>
          <a:noFill/>
          <a:ln>
            <a:noFill/>
          </a:ln>
        </p:spPr>
        <p:txBody>
          <a:bodyPr lIns="93201" tIns="46600" rIns="93201" bIns="46600" anchor="t" anchorCtr="0">
            <a:noAutofit/>
          </a:bodyPr>
          <a:lstStyle/>
          <a:p>
            <a:r>
              <a:rPr lang="en-US" sz="1900"/>
              <a:t>The second component for reducing tension in a negotiation: non-verbal cues… </a:t>
            </a:r>
          </a:p>
        </p:txBody>
      </p:sp>
    </p:spTree>
    <p:extLst>
      <p:ext uri="{BB962C8B-B14F-4D97-AF65-F5344CB8AC3E}">
        <p14:creationId xmlns:p14="http://schemas.microsoft.com/office/powerpoint/2010/main" val="2277124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5" name="Shape 245"/>
          <p:cNvSpPr txBox="1">
            <a:spLocks noGrp="1"/>
          </p:cNvSpPr>
          <p:nvPr>
            <p:ph type="body" idx="1"/>
          </p:nvPr>
        </p:nvSpPr>
        <p:spPr>
          <a:xfrm>
            <a:off x="682915" y="5167023"/>
            <a:ext cx="5463317" cy="4895073"/>
          </a:xfrm>
          <a:prstGeom prst="rect">
            <a:avLst/>
          </a:prstGeom>
          <a:noFill/>
          <a:ln>
            <a:noFill/>
          </a:ln>
        </p:spPr>
        <p:txBody>
          <a:bodyPr lIns="96609" tIns="48291" rIns="96609" bIns="48291" anchor="t" anchorCtr="0">
            <a:noAutofit/>
          </a:bodyPr>
          <a:lstStyle/>
          <a:p>
            <a:endParaRPr sz="1900">
              <a:latin typeface="Arial"/>
              <a:ea typeface="Arial"/>
              <a:cs typeface="Arial"/>
              <a:sym typeface="Arial"/>
            </a:endParaRPr>
          </a:p>
        </p:txBody>
      </p:sp>
      <p:sp>
        <p:nvSpPr>
          <p:cNvPr id="246" name="Shape 246"/>
          <p:cNvSpPr txBox="1">
            <a:spLocks noGrp="1"/>
          </p:cNvSpPr>
          <p:nvPr>
            <p:ph type="sldNum" idx="12"/>
          </p:nvPr>
        </p:nvSpPr>
        <p:spPr>
          <a:xfrm>
            <a:off x="3868268" y="10332156"/>
            <a:ext cx="2959295" cy="543897"/>
          </a:xfrm>
          <a:prstGeom prst="rect">
            <a:avLst/>
          </a:prstGeom>
          <a:noFill/>
          <a:ln>
            <a:noFill/>
          </a:ln>
        </p:spPr>
        <p:txBody>
          <a:bodyPr lIns="96609" tIns="48291" rIns="96609" bIns="48291" anchor="b" anchorCtr="0">
            <a:noAutofit/>
          </a:bodyPr>
          <a:lstStyle/>
          <a:p>
            <a:pPr>
              <a:buSzPct val="25000"/>
            </a:pPr>
            <a:r>
              <a:rPr lang="en-US"/>
              <a:t> </a:t>
            </a:r>
          </a:p>
        </p:txBody>
      </p:sp>
    </p:spTree>
    <p:extLst>
      <p:ext uri="{BB962C8B-B14F-4D97-AF65-F5344CB8AC3E}">
        <p14:creationId xmlns:p14="http://schemas.microsoft.com/office/powerpoint/2010/main" val="284490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82610" y="5166474"/>
            <a:ext cx="5463927" cy="4894819"/>
          </a:xfrm>
          <a:prstGeom prst="rect">
            <a:avLst/>
          </a:prstGeom>
          <a:noFill/>
          <a:ln>
            <a:noFill/>
          </a:ln>
        </p:spPr>
        <p:txBody>
          <a:bodyPr lIns="93201" tIns="46600" rIns="93201" bIns="46600" anchor="t" anchorCtr="0">
            <a:noAutofit/>
          </a:bodyPr>
          <a:lstStyle/>
          <a:p>
            <a:r>
              <a:rPr lang="en-US" sz="1900"/>
              <a:t>The second component for reducing tension in a negotiation: non-verbal cues… </a:t>
            </a:r>
          </a:p>
        </p:txBody>
      </p:sp>
    </p:spTree>
    <p:extLst>
      <p:ext uri="{BB962C8B-B14F-4D97-AF65-F5344CB8AC3E}">
        <p14:creationId xmlns:p14="http://schemas.microsoft.com/office/powerpoint/2010/main" val="227712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90625" y="1252538"/>
            <a:ext cx="4508500" cy="3381375"/>
          </a:xfrm>
          <a:ln/>
        </p:spPr>
      </p:sp>
      <p:sp>
        <p:nvSpPr>
          <p:cNvPr id="49155" name="Rectangle 3"/>
          <p:cNvSpPr>
            <a:spLocks noGrp="1" noChangeArrowheads="1"/>
          </p:cNvSpPr>
          <p:nvPr>
            <p:ph type="body" idx="1"/>
          </p:nvPr>
        </p:nvSpPr>
        <p:spPr>
          <a:xfrm>
            <a:off x="688668" y="4759138"/>
            <a:ext cx="5512416" cy="45089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23" tIns="46612" rIns="93223" bIns="46612"/>
          <a:lstStyle/>
          <a:p>
            <a:endParaRPr lang="en-US"/>
          </a:p>
        </p:txBody>
      </p:sp>
    </p:spTree>
    <p:extLst>
      <p:ext uri="{BB962C8B-B14F-4D97-AF65-F5344CB8AC3E}">
        <p14:creationId xmlns:p14="http://schemas.microsoft.com/office/powerpoint/2010/main" val="19730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90625" y="1252538"/>
            <a:ext cx="4508500" cy="3381375"/>
          </a:xfrm>
          <a:ln/>
        </p:spPr>
      </p:sp>
      <p:sp>
        <p:nvSpPr>
          <p:cNvPr id="53251" name="Notes Placeholder 2"/>
          <p:cNvSpPr>
            <a:spLocks noGrp="1"/>
          </p:cNvSpPr>
          <p:nvPr>
            <p:ph type="body" idx="1"/>
          </p:nvPr>
        </p:nvSpPr>
        <p:spPr>
          <a:xfrm>
            <a:off x="688668" y="4759138"/>
            <a:ext cx="5512416" cy="45089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23" tIns="46612" rIns="93223" bIns="46612"/>
          <a:lstStyle/>
          <a:p>
            <a:r>
              <a:rPr lang="en-AU"/>
              <a:t>The guy on the left is trying to build rapport through non-verbal mirroring</a:t>
            </a:r>
          </a:p>
        </p:txBody>
      </p:sp>
      <p:sp>
        <p:nvSpPr>
          <p:cNvPr id="4" name="Slide Number Placeholder 3"/>
          <p:cNvSpPr>
            <a:spLocks noGrp="1"/>
          </p:cNvSpPr>
          <p:nvPr>
            <p:ph type="sldNum" sz="quarter" idx="5"/>
          </p:nvPr>
        </p:nvSpPr>
        <p:spPr>
          <a:xfrm>
            <a:off x="3902448" y="9518275"/>
            <a:ext cx="2985764" cy="500471"/>
          </a:xfrm>
          <a:prstGeom prst="rect">
            <a:avLst/>
          </a:prstGeom>
        </p:spPr>
        <p:txBody>
          <a:bodyPr lIns="93223" tIns="46612" rIns="93223" bIns="46612"/>
          <a:lstStyle/>
          <a:p>
            <a:pPr>
              <a:defRPr/>
            </a:pPr>
            <a:fld id="{C0A6B0D1-243B-4A02-934E-09B8AB4B2FC6}" type="slidenum">
              <a:rPr lang="en-AU" smtClean="0"/>
              <a:pPr>
                <a:defRPr/>
              </a:pPr>
              <a:t>24</a:t>
            </a:fld>
            <a:endParaRPr lang="en-AU"/>
          </a:p>
        </p:txBody>
      </p:sp>
    </p:spTree>
    <p:extLst>
      <p:ext uri="{BB962C8B-B14F-4D97-AF65-F5344CB8AC3E}">
        <p14:creationId xmlns:p14="http://schemas.microsoft.com/office/powerpoint/2010/main" val="4086982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82610" y="5166474"/>
            <a:ext cx="5463927" cy="4894819"/>
          </a:xfrm>
          <a:prstGeom prst="rect">
            <a:avLst/>
          </a:prstGeom>
          <a:noFill/>
          <a:ln>
            <a:noFill/>
          </a:ln>
        </p:spPr>
        <p:txBody>
          <a:bodyPr lIns="93201" tIns="46600" rIns="93201" bIns="46600" anchor="t" anchorCtr="0">
            <a:noAutofit/>
          </a:bodyPr>
          <a:lstStyle/>
          <a:p>
            <a:r>
              <a:rPr lang="en-US" sz="1900"/>
              <a:t>The second component for reducing tension in a negotiation: non-verbal cues… </a:t>
            </a:r>
          </a:p>
        </p:txBody>
      </p:sp>
    </p:spTree>
    <p:extLst>
      <p:ext uri="{BB962C8B-B14F-4D97-AF65-F5344CB8AC3E}">
        <p14:creationId xmlns:p14="http://schemas.microsoft.com/office/powerpoint/2010/main" val="2277124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8977" y="4822269"/>
            <a:ext cx="5511799" cy="3945493"/>
          </a:xfrm>
          <a:prstGeom prst="rect">
            <a:avLst/>
          </a:prstGeom>
        </p:spPr>
        <p:txBody>
          <a:bodyPr lIns="96609" tIns="96609" rIns="96609" bIns="96609" anchor="ctr" anchorCtr="0">
            <a:noAutofit/>
          </a:bodyPr>
          <a:lstStyle/>
          <a:p>
            <a:endParaRPr dirty="0"/>
          </a:p>
        </p:txBody>
      </p:sp>
      <p:sp>
        <p:nvSpPr>
          <p:cNvPr id="286" name="Shape 286"/>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9482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97" indent="-288922">
              <a:defRPr>
                <a:solidFill>
                  <a:schemeClr val="tx1"/>
                </a:solidFill>
                <a:latin typeface="Arial" panose="020B0604020202020204" pitchFamily="34" charset="0"/>
              </a:defRPr>
            </a:lvl2pPr>
            <a:lvl3pPr marL="1155687" indent="-231137">
              <a:defRPr>
                <a:solidFill>
                  <a:schemeClr val="tx1"/>
                </a:solidFill>
                <a:latin typeface="Arial" panose="020B0604020202020204" pitchFamily="34" charset="0"/>
              </a:defRPr>
            </a:lvl3pPr>
            <a:lvl4pPr marL="1617962" indent="-231137">
              <a:defRPr>
                <a:solidFill>
                  <a:schemeClr val="tx1"/>
                </a:solidFill>
                <a:latin typeface="Arial" panose="020B0604020202020204" pitchFamily="34" charset="0"/>
              </a:defRPr>
            </a:lvl4pPr>
            <a:lvl5pPr marL="2080237" indent="-231137">
              <a:defRPr>
                <a:solidFill>
                  <a:schemeClr val="tx1"/>
                </a:solidFill>
                <a:latin typeface="Arial" panose="020B0604020202020204" pitchFamily="34" charset="0"/>
              </a:defRPr>
            </a:lvl5pPr>
            <a:lvl6pPr marL="2542512" indent="-231137" eaLnBrk="0" fontAlgn="base" hangingPunct="0">
              <a:spcBef>
                <a:spcPct val="0"/>
              </a:spcBef>
              <a:spcAft>
                <a:spcPct val="0"/>
              </a:spcAft>
              <a:defRPr>
                <a:solidFill>
                  <a:schemeClr val="tx1"/>
                </a:solidFill>
                <a:latin typeface="Arial" panose="020B0604020202020204" pitchFamily="34" charset="0"/>
              </a:defRPr>
            </a:lvl6pPr>
            <a:lvl7pPr marL="3004787" indent="-231137" eaLnBrk="0" fontAlgn="base" hangingPunct="0">
              <a:spcBef>
                <a:spcPct val="0"/>
              </a:spcBef>
              <a:spcAft>
                <a:spcPct val="0"/>
              </a:spcAft>
              <a:defRPr>
                <a:solidFill>
                  <a:schemeClr val="tx1"/>
                </a:solidFill>
                <a:latin typeface="Arial" panose="020B0604020202020204" pitchFamily="34" charset="0"/>
              </a:defRPr>
            </a:lvl7pPr>
            <a:lvl8pPr marL="3467062" indent="-231137" eaLnBrk="0" fontAlgn="base" hangingPunct="0">
              <a:spcBef>
                <a:spcPct val="0"/>
              </a:spcBef>
              <a:spcAft>
                <a:spcPct val="0"/>
              </a:spcAft>
              <a:defRPr>
                <a:solidFill>
                  <a:schemeClr val="tx1"/>
                </a:solidFill>
                <a:latin typeface="Arial" panose="020B0604020202020204" pitchFamily="34" charset="0"/>
              </a:defRPr>
            </a:lvl8pPr>
            <a:lvl9pPr marL="3929337" indent="-231137" eaLnBrk="0" fontAlgn="base" hangingPunct="0">
              <a:spcBef>
                <a:spcPct val="0"/>
              </a:spcBef>
              <a:spcAft>
                <a:spcPct val="0"/>
              </a:spcAft>
              <a:defRPr>
                <a:solidFill>
                  <a:schemeClr val="tx1"/>
                </a:solidFill>
                <a:latin typeface="Arial" panose="020B0604020202020204" pitchFamily="34" charset="0"/>
              </a:defRPr>
            </a:lvl9pPr>
          </a:lstStyle>
          <a:p>
            <a:fld id="{BDD56F76-90BF-4831-8A90-DE26D98225A3}" type="slidenum">
              <a:rPr lang="en-AU" altLang="en-US"/>
              <a:pPr/>
              <a:t>6</a:t>
            </a:fld>
            <a:endParaRPr lang="en-AU" altLang="en-US"/>
          </a:p>
        </p:txBody>
      </p:sp>
      <p:sp>
        <p:nvSpPr>
          <p:cNvPr id="39939" name="Rectangle 2"/>
          <p:cNvSpPr>
            <a:spLocks noGrp="1" noRot="1" noChangeAspect="1" noChangeArrowheads="1" noTextEdit="1"/>
          </p:cNvSpPr>
          <p:nvPr>
            <p:ph type="sldImg"/>
          </p:nvPr>
        </p:nvSpPr>
        <p:spPr>
          <a:xfrm>
            <a:off x="939800" y="750888"/>
            <a:ext cx="5010150" cy="3757612"/>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During the course we’ve talked about cultural awareness and listening skills and the hum reform process, the need for coordination to maximize effective delivery of assistance and minimize gaps and duplication of effort. Meetings are the forum in which these elements come together on the most regular basis during emergency operations. </a:t>
            </a:r>
          </a:p>
          <a:p>
            <a:endParaRPr lang="en-US" altLang="en-US">
              <a:latin typeface="Arial" panose="020B0604020202020204" pitchFamily="34" charset="0"/>
            </a:endParaRPr>
          </a:p>
          <a:p>
            <a:r>
              <a:rPr lang="en-US" altLang="en-US">
                <a:latin typeface="Arial" panose="020B0604020202020204" pitchFamily="34" charset="0"/>
              </a:rPr>
              <a:t>One of the consequences of improved coordination has been the expansion of the need for meetings to coordinate operational and planning efforts. Sadly, many continue to be poorly organized and run, resulting in frustration and a belief that at the practical level coordination falls over because we waste our time doing nothing but meeting without purpose or effective outcome Meeting for meetings sake). For the remainder of this session we’re going to focus on how we can better prepare for and get the most out of these meetings to ensure they assist rather than frustrate coordination and operations. </a:t>
            </a:r>
          </a:p>
          <a:p>
            <a:endParaRPr lang="en-AU" altLang="en-US">
              <a:latin typeface="Arial" panose="020B0604020202020204" pitchFamily="34" charset="0"/>
            </a:endParaRPr>
          </a:p>
          <a:p>
            <a:r>
              <a:rPr lang="en-AU" altLang="en-US">
                <a:latin typeface="Arial" panose="020B0604020202020204" pitchFamily="34" charset="0"/>
              </a:rPr>
              <a:t>We’ve focused on some of the issues, influencing factors for how we communicate and how active listening can be used to help improve the way we communicate. </a:t>
            </a:r>
          </a:p>
          <a:p>
            <a:endParaRPr lang="en-AU" altLang="en-US">
              <a:latin typeface="Arial" panose="020B0604020202020204" pitchFamily="34" charset="0"/>
            </a:endParaRPr>
          </a:p>
          <a:p>
            <a:r>
              <a:rPr lang="en-AU" altLang="en-US">
                <a:latin typeface="Arial" panose="020B0604020202020204" pitchFamily="34" charset="0"/>
              </a:rPr>
              <a:t>Having talked about some of the ways we can be more effective at communicating we’re going to talk now a bit now about skills that can help us improve how we run meetings and how to get the most out of those we attend. </a:t>
            </a:r>
          </a:p>
          <a:p>
            <a:endParaRPr lang="en-AU" altLang="en-US">
              <a:latin typeface="Arial" panose="020B0604020202020204" pitchFamily="34" charset="0"/>
            </a:endParaRPr>
          </a:p>
          <a:p>
            <a:endParaRPr lang="en-AU" altLang="en-US">
              <a:latin typeface="Arial" panose="020B0604020202020204" pitchFamily="34" charset="0"/>
            </a:endParaRPr>
          </a:p>
          <a:p>
            <a:endParaRPr lang="en-AU" altLang="en-US">
              <a:latin typeface="Arial" panose="020B0604020202020204" pitchFamily="34" charset="0"/>
            </a:endParaRPr>
          </a:p>
          <a:p>
            <a:endParaRPr lang="en-AU" altLang="en-US">
              <a:latin typeface="Arial" panose="020B0604020202020204" pitchFamily="34" charset="0"/>
            </a:endParaRPr>
          </a:p>
        </p:txBody>
      </p:sp>
    </p:spTree>
    <p:extLst>
      <p:ext uri="{BB962C8B-B14F-4D97-AF65-F5344CB8AC3E}">
        <p14:creationId xmlns:p14="http://schemas.microsoft.com/office/powerpoint/2010/main" val="2782733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8977" y="4822269"/>
            <a:ext cx="5511799" cy="3945493"/>
          </a:xfrm>
          <a:prstGeom prst="rect">
            <a:avLst/>
          </a:prstGeom>
          <a:noFill/>
          <a:ln>
            <a:noFill/>
          </a:ln>
        </p:spPr>
        <p:txBody>
          <a:bodyPr lIns="96609" tIns="48291" rIns="96609" bIns="48291" anchor="t" anchorCtr="0">
            <a:noAutofit/>
          </a:bodyPr>
          <a:lstStyle/>
          <a:p>
            <a:endParaRPr sz="1900"/>
          </a:p>
        </p:txBody>
      </p:sp>
      <p:sp>
        <p:nvSpPr>
          <p:cNvPr id="295" name="Shape 295"/>
          <p:cNvSpPr txBox="1">
            <a:spLocks noGrp="1"/>
          </p:cNvSpPr>
          <p:nvPr>
            <p:ph type="sldNum" idx="12"/>
          </p:nvPr>
        </p:nvSpPr>
        <p:spPr>
          <a:xfrm>
            <a:off x="3902597" y="9517546"/>
            <a:ext cx="2985557" cy="502753"/>
          </a:xfrm>
          <a:prstGeom prst="rect">
            <a:avLst/>
          </a:prstGeom>
          <a:noFill/>
          <a:ln>
            <a:noFill/>
          </a:ln>
        </p:spPr>
        <p:txBody>
          <a:bodyPr lIns="96609" tIns="48291" rIns="96609" bIns="48291" anchor="b" anchorCtr="0">
            <a:noAutofit/>
          </a:bodyPr>
          <a:lstStyle/>
          <a:p>
            <a:pPr>
              <a:buSzPct val="25000"/>
            </a:pPr>
            <a:r>
              <a:rPr lang="en-US"/>
              <a:t> </a:t>
            </a:r>
          </a:p>
        </p:txBody>
      </p:sp>
    </p:spTree>
    <p:extLst>
      <p:ext uri="{BB962C8B-B14F-4D97-AF65-F5344CB8AC3E}">
        <p14:creationId xmlns:p14="http://schemas.microsoft.com/office/powerpoint/2010/main" val="394312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682595" y="5166718"/>
            <a:ext cx="5463954" cy="4895333"/>
          </a:xfrm>
          <a:prstGeom prst="rect">
            <a:avLst/>
          </a:prstGeom>
          <a:noFill/>
          <a:ln>
            <a:noFill/>
          </a:ln>
        </p:spPr>
        <p:txBody>
          <a:bodyPr lIns="96609" tIns="48291" rIns="96609" bIns="48291" anchor="t" anchorCtr="0">
            <a:noAutofit/>
          </a:bodyPr>
          <a:lstStyle/>
          <a:p>
            <a:endParaRPr sz="1900"/>
          </a:p>
        </p:txBody>
      </p:sp>
      <p:sp>
        <p:nvSpPr>
          <p:cNvPr id="127" name="Shape 127"/>
          <p:cNvSpPr txBox="1">
            <a:spLocks noGrp="1"/>
          </p:cNvSpPr>
          <p:nvPr>
            <p:ph type="sldNum" idx="12"/>
          </p:nvPr>
        </p:nvSpPr>
        <p:spPr>
          <a:xfrm>
            <a:off x="3867510" y="10331695"/>
            <a:ext cx="2960040" cy="544504"/>
          </a:xfrm>
          <a:prstGeom prst="rect">
            <a:avLst/>
          </a:prstGeom>
          <a:noFill/>
          <a:ln>
            <a:noFill/>
          </a:ln>
        </p:spPr>
        <p:txBody>
          <a:bodyPr lIns="96609" tIns="48291" rIns="96609" bIns="48291" anchor="b" anchorCtr="0">
            <a:noAutofit/>
          </a:bodyPr>
          <a:lstStyle/>
          <a:p>
            <a:pPr>
              <a:buSzPct val="25000"/>
            </a:pPr>
            <a:r>
              <a:rPr lang="en-US"/>
              <a:t> </a:t>
            </a:r>
          </a:p>
        </p:txBody>
      </p:sp>
    </p:spTree>
    <p:extLst>
      <p:ext uri="{BB962C8B-B14F-4D97-AF65-F5344CB8AC3E}">
        <p14:creationId xmlns:p14="http://schemas.microsoft.com/office/powerpoint/2010/main" val="3257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97" indent="-288922">
              <a:defRPr>
                <a:solidFill>
                  <a:schemeClr val="tx1"/>
                </a:solidFill>
                <a:latin typeface="Arial" panose="020B0604020202020204" pitchFamily="34" charset="0"/>
              </a:defRPr>
            </a:lvl2pPr>
            <a:lvl3pPr marL="1155687" indent="-231137">
              <a:defRPr>
                <a:solidFill>
                  <a:schemeClr val="tx1"/>
                </a:solidFill>
                <a:latin typeface="Arial" panose="020B0604020202020204" pitchFamily="34" charset="0"/>
              </a:defRPr>
            </a:lvl3pPr>
            <a:lvl4pPr marL="1617962" indent="-231137">
              <a:defRPr>
                <a:solidFill>
                  <a:schemeClr val="tx1"/>
                </a:solidFill>
                <a:latin typeface="Arial" panose="020B0604020202020204" pitchFamily="34" charset="0"/>
              </a:defRPr>
            </a:lvl4pPr>
            <a:lvl5pPr marL="2080237" indent="-231137">
              <a:defRPr>
                <a:solidFill>
                  <a:schemeClr val="tx1"/>
                </a:solidFill>
                <a:latin typeface="Arial" panose="020B0604020202020204" pitchFamily="34" charset="0"/>
              </a:defRPr>
            </a:lvl5pPr>
            <a:lvl6pPr marL="2542512" indent="-231137" eaLnBrk="0" fontAlgn="base" hangingPunct="0">
              <a:spcBef>
                <a:spcPct val="0"/>
              </a:spcBef>
              <a:spcAft>
                <a:spcPct val="0"/>
              </a:spcAft>
              <a:defRPr>
                <a:solidFill>
                  <a:schemeClr val="tx1"/>
                </a:solidFill>
                <a:latin typeface="Arial" panose="020B0604020202020204" pitchFamily="34" charset="0"/>
              </a:defRPr>
            </a:lvl6pPr>
            <a:lvl7pPr marL="3004787" indent="-231137" eaLnBrk="0" fontAlgn="base" hangingPunct="0">
              <a:spcBef>
                <a:spcPct val="0"/>
              </a:spcBef>
              <a:spcAft>
                <a:spcPct val="0"/>
              </a:spcAft>
              <a:defRPr>
                <a:solidFill>
                  <a:schemeClr val="tx1"/>
                </a:solidFill>
                <a:latin typeface="Arial" panose="020B0604020202020204" pitchFamily="34" charset="0"/>
              </a:defRPr>
            </a:lvl7pPr>
            <a:lvl8pPr marL="3467062" indent="-231137" eaLnBrk="0" fontAlgn="base" hangingPunct="0">
              <a:spcBef>
                <a:spcPct val="0"/>
              </a:spcBef>
              <a:spcAft>
                <a:spcPct val="0"/>
              </a:spcAft>
              <a:defRPr>
                <a:solidFill>
                  <a:schemeClr val="tx1"/>
                </a:solidFill>
                <a:latin typeface="Arial" panose="020B0604020202020204" pitchFamily="34" charset="0"/>
              </a:defRPr>
            </a:lvl8pPr>
            <a:lvl9pPr marL="3929337" indent="-231137" eaLnBrk="0" fontAlgn="base" hangingPunct="0">
              <a:spcBef>
                <a:spcPct val="0"/>
              </a:spcBef>
              <a:spcAft>
                <a:spcPct val="0"/>
              </a:spcAft>
              <a:defRPr>
                <a:solidFill>
                  <a:schemeClr val="tx1"/>
                </a:solidFill>
                <a:latin typeface="Arial" panose="020B0604020202020204" pitchFamily="34" charset="0"/>
              </a:defRPr>
            </a:lvl9pPr>
          </a:lstStyle>
          <a:p>
            <a:fld id="{E6B82A5C-EAF6-44CE-8115-26577982B23F}" type="slidenum">
              <a:rPr lang="en-AU" altLang="en-US"/>
              <a:pPr/>
              <a:t>8</a:t>
            </a:fld>
            <a:endParaRPr lang="en-AU" altLang="en-US"/>
          </a:p>
        </p:txBody>
      </p:sp>
      <p:sp>
        <p:nvSpPr>
          <p:cNvPr id="40963" name="Rectangle 2"/>
          <p:cNvSpPr>
            <a:spLocks noGrp="1" noRot="1" noChangeAspect="1" noChangeArrowheads="1" noTextEdit="1"/>
          </p:cNvSpPr>
          <p:nvPr>
            <p:ph type="sldImg"/>
          </p:nvPr>
        </p:nvSpPr>
        <p:spPr>
          <a:xfrm>
            <a:off x="939800" y="750888"/>
            <a:ext cx="5010150" cy="3757612"/>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Ask group to talk through some examples of bad meetings. </a:t>
            </a:r>
          </a:p>
          <a:p>
            <a:endParaRPr lang="en-AU" altLang="en-US">
              <a:latin typeface="Arial" panose="020B0604020202020204" pitchFamily="34" charset="0"/>
            </a:endParaRPr>
          </a:p>
          <a:p>
            <a:r>
              <a:rPr lang="en-AU" altLang="en-US">
                <a:latin typeface="Arial" panose="020B0604020202020204" pitchFamily="34" charset="0"/>
              </a:rPr>
              <a:t>Discuss communication techniques for managing these issues: </a:t>
            </a:r>
          </a:p>
          <a:p>
            <a:endParaRPr lang="en-AU" altLang="en-US">
              <a:latin typeface="Arial" panose="020B0604020202020204" pitchFamily="34" charset="0"/>
            </a:endParaRPr>
          </a:p>
          <a:p>
            <a:pPr>
              <a:buFontTx/>
              <a:buChar char="•"/>
            </a:pPr>
            <a:r>
              <a:rPr lang="en-AU" altLang="en-US">
                <a:latin typeface="Arial" panose="020B0604020202020204" pitchFamily="34" charset="0"/>
              </a:rPr>
              <a:t>Seek direct input from each participant </a:t>
            </a:r>
          </a:p>
          <a:p>
            <a:pPr>
              <a:buFontTx/>
              <a:buChar char="•"/>
            </a:pPr>
            <a:r>
              <a:rPr lang="en-AU" altLang="en-US">
                <a:latin typeface="Arial" panose="020B0604020202020204" pitchFamily="34" charset="0"/>
              </a:rPr>
              <a:t>Break the group up and get them to feed back at a plenary </a:t>
            </a:r>
          </a:p>
          <a:p>
            <a:pPr>
              <a:buFontTx/>
              <a:buChar char="•"/>
            </a:pPr>
            <a:r>
              <a:rPr lang="en-AU" altLang="en-US">
                <a:latin typeface="Arial" panose="020B0604020202020204" pitchFamily="34" charset="0"/>
              </a:rPr>
              <a:t>Use active listening to understand what the issues are for dominant participants </a:t>
            </a:r>
          </a:p>
          <a:p>
            <a:pPr>
              <a:buFontTx/>
              <a:buChar char="•"/>
            </a:pPr>
            <a:r>
              <a:rPr lang="en-AU" altLang="en-US">
                <a:latin typeface="Arial" panose="020B0604020202020204" pitchFamily="34" charset="0"/>
              </a:rPr>
              <a:t>Paraphrase back and then decide if it is something that can be managed in the meeting or needs to be dealt with in side or additional meetings. </a:t>
            </a:r>
          </a:p>
          <a:p>
            <a:pPr>
              <a:buFontTx/>
              <a:buChar char="•"/>
            </a:pPr>
            <a:r>
              <a:rPr lang="en-AU" altLang="en-US">
                <a:latin typeface="Arial" panose="020B0604020202020204" pitchFamily="34" charset="0"/>
              </a:rPr>
              <a:t>Remind participants of the agenda for this meeting and the intended outcomes</a:t>
            </a:r>
          </a:p>
          <a:p>
            <a:endParaRPr lang="en-AU" altLang="en-US">
              <a:latin typeface="Arial" panose="020B0604020202020204" pitchFamily="34" charset="0"/>
            </a:endParaRPr>
          </a:p>
          <a:p>
            <a:endParaRPr lang="en-AU" altLang="en-US">
              <a:latin typeface="Arial" panose="020B0604020202020204" pitchFamily="34" charset="0"/>
            </a:endParaRPr>
          </a:p>
        </p:txBody>
      </p:sp>
    </p:spTree>
    <p:extLst>
      <p:ext uri="{BB962C8B-B14F-4D97-AF65-F5344CB8AC3E}">
        <p14:creationId xmlns:p14="http://schemas.microsoft.com/office/powerpoint/2010/main" val="137561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97" indent="-288922">
              <a:defRPr>
                <a:solidFill>
                  <a:schemeClr val="tx1"/>
                </a:solidFill>
                <a:latin typeface="Arial" panose="020B0604020202020204" pitchFamily="34" charset="0"/>
              </a:defRPr>
            </a:lvl2pPr>
            <a:lvl3pPr marL="1155687" indent="-231137">
              <a:defRPr>
                <a:solidFill>
                  <a:schemeClr val="tx1"/>
                </a:solidFill>
                <a:latin typeface="Arial" panose="020B0604020202020204" pitchFamily="34" charset="0"/>
              </a:defRPr>
            </a:lvl3pPr>
            <a:lvl4pPr marL="1617962" indent="-231137">
              <a:defRPr>
                <a:solidFill>
                  <a:schemeClr val="tx1"/>
                </a:solidFill>
                <a:latin typeface="Arial" panose="020B0604020202020204" pitchFamily="34" charset="0"/>
              </a:defRPr>
            </a:lvl4pPr>
            <a:lvl5pPr marL="2080237" indent="-231137">
              <a:defRPr>
                <a:solidFill>
                  <a:schemeClr val="tx1"/>
                </a:solidFill>
                <a:latin typeface="Arial" panose="020B0604020202020204" pitchFamily="34" charset="0"/>
              </a:defRPr>
            </a:lvl5pPr>
            <a:lvl6pPr marL="2542512" indent="-231137" eaLnBrk="0" fontAlgn="base" hangingPunct="0">
              <a:spcBef>
                <a:spcPct val="0"/>
              </a:spcBef>
              <a:spcAft>
                <a:spcPct val="0"/>
              </a:spcAft>
              <a:defRPr>
                <a:solidFill>
                  <a:schemeClr val="tx1"/>
                </a:solidFill>
                <a:latin typeface="Arial" panose="020B0604020202020204" pitchFamily="34" charset="0"/>
              </a:defRPr>
            </a:lvl6pPr>
            <a:lvl7pPr marL="3004787" indent="-231137" eaLnBrk="0" fontAlgn="base" hangingPunct="0">
              <a:spcBef>
                <a:spcPct val="0"/>
              </a:spcBef>
              <a:spcAft>
                <a:spcPct val="0"/>
              </a:spcAft>
              <a:defRPr>
                <a:solidFill>
                  <a:schemeClr val="tx1"/>
                </a:solidFill>
                <a:latin typeface="Arial" panose="020B0604020202020204" pitchFamily="34" charset="0"/>
              </a:defRPr>
            </a:lvl7pPr>
            <a:lvl8pPr marL="3467062" indent="-231137" eaLnBrk="0" fontAlgn="base" hangingPunct="0">
              <a:spcBef>
                <a:spcPct val="0"/>
              </a:spcBef>
              <a:spcAft>
                <a:spcPct val="0"/>
              </a:spcAft>
              <a:defRPr>
                <a:solidFill>
                  <a:schemeClr val="tx1"/>
                </a:solidFill>
                <a:latin typeface="Arial" panose="020B0604020202020204" pitchFamily="34" charset="0"/>
              </a:defRPr>
            </a:lvl8pPr>
            <a:lvl9pPr marL="3929337" indent="-231137" eaLnBrk="0" fontAlgn="base" hangingPunct="0">
              <a:spcBef>
                <a:spcPct val="0"/>
              </a:spcBef>
              <a:spcAft>
                <a:spcPct val="0"/>
              </a:spcAft>
              <a:defRPr>
                <a:solidFill>
                  <a:schemeClr val="tx1"/>
                </a:solidFill>
                <a:latin typeface="Arial" panose="020B0604020202020204" pitchFamily="34" charset="0"/>
              </a:defRPr>
            </a:lvl9pPr>
          </a:lstStyle>
          <a:p>
            <a:fld id="{D6E17EFE-80A9-4D47-9607-1E8E04D31DF9}" type="slidenum">
              <a:rPr lang="en-AU" altLang="en-US"/>
              <a:pPr/>
              <a:t>9</a:t>
            </a:fld>
            <a:endParaRPr lang="en-AU" altLang="en-US"/>
          </a:p>
        </p:txBody>
      </p:sp>
      <p:sp>
        <p:nvSpPr>
          <p:cNvPr id="41987" name="Rectangle 2"/>
          <p:cNvSpPr>
            <a:spLocks noGrp="1" noRot="1" noChangeAspect="1" noChangeArrowheads="1" noTextEdit="1"/>
          </p:cNvSpPr>
          <p:nvPr>
            <p:ph type="sldImg"/>
          </p:nvPr>
        </p:nvSpPr>
        <p:spPr>
          <a:xfrm>
            <a:off x="939800" y="750888"/>
            <a:ext cx="5010150" cy="3757612"/>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Meetings need to be thought through, like any other important task, if you want to get results. </a:t>
            </a:r>
          </a:p>
          <a:p>
            <a:r>
              <a:rPr lang="en-US" sz="1000" dirty="0"/>
              <a:t>We complain that humanitarian work involves too many meetings and that they are often a waste of time. </a:t>
            </a:r>
          </a:p>
          <a:p>
            <a:r>
              <a:rPr lang="en-US" sz="1000" dirty="0"/>
              <a:t>This is largely because they are poorly planned, organized and run. This PPT runs through some simple tips for improving meetings planning and organizing. </a:t>
            </a:r>
          </a:p>
          <a:p>
            <a:r>
              <a:rPr lang="en-US" sz="1000" dirty="0"/>
              <a:t>But most importantly, before you get people in a room think DO WE NEED TO MEET? </a:t>
            </a:r>
          </a:p>
          <a:p>
            <a:r>
              <a:rPr lang="en-US" sz="1000" dirty="0"/>
              <a:t>Thinking about this means its might be possible to avoid unnecessary meetings and it’s the first step to making your work better. </a:t>
            </a:r>
          </a:p>
          <a:p>
            <a:r>
              <a:rPr lang="en-US" sz="1000" dirty="0"/>
              <a:t>Often we meet regularly just because someone, sometime decided a weekly meeting was a good idea. </a:t>
            </a:r>
          </a:p>
          <a:p>
            <a:r>
              <a:rPr lang="en-US" sz="1000" dirty="0"/>
              <a:t>Think about purpose first of all, everything else flows from there. </a:t>
            </a:r>
          </a:p>
          <a:p>
            <a:endParaRPr lang="en-AU" altLang="en-US" sz="1000" dirty="0">
              <a:latin typeface="Arial" panose="020B0604020202020204" pitchFamily="34" charset="0"/>
            </a:endParaRPr>
          </a:p>
          <a:p>
            <a:r>
              <a:rPr lang="en-AU" altLang="en-US" sz="1000" dirty="0">
                <a:latin typeface="Arial" panose="020B0604020202020204" pitchFamily="34" charset="0"/>
              </a:rPr>
              <a:t>Preparation for both facilitators and participants helps to get the most out of meetings Preparation for both facilitators and participants helps to get the most out of meetings</a:t>
            </a:r>
          </a:p>
          <a:p>
            <a:r>
              <a:rPr lang="en-AU" altLang="en-US" sz="1000" b="1" dirty="0">
                <a:latin typeface="Arial" panose="020B0604020202020204" pitchFamily="34" charset="0"/>
              </a:rPr>
              <a:t>Why</a:t>
            </a:r>
          </a:p>
          <a:p>
            <a:pPr lvl="1"/>
            <a:r>
              <a:rPr lang="en-AU" altLang="en-US" sz="1000" dirty="0">
                <a:latin typeface="Arial" panose="020B0604020202020204" pitchFamily="34" charset="0"/>
              </a:rPr>
              <a:t>What’s the purpose of the meeting: Decision making, information gathering, information sharing, problem solving, coordination?</a:t>
            </a:r>
          </a:p>
          <a:p>
            <a:r>
              <a:rPr lang="en-AU" altLang="en-US" sz="1000" b="1" dirty="0">
                <a:latin typeface="Arial" panose="020B0604020202020204" pitchFamily="34" charset="0"/>
              </a:rPr>
              <a:t>Who</a:t>
            </a:r>
          </a:p>
          <a:p>
            <a:pPr lvl="1"/>
            <a:r>
              <a:rPr lang="en-AU" altLang="en-US" sz="1000" dirty="0">
                <a:latin typeface="Arial" panose="020B0604020202020204" pitchFamily="34" charset="0"/>
              </a:rPr>
              <a:t>Who should attend the meeting to ensure the purpose/goal can be achieved? Decision makers, information managers. Technical personnel?</a:t>
            </a:r>
          </a:p>
          <a:p>
            <a:pPr lvl="1"/>
            <a:r>
              <a:rPr lang="en-AU" altLang="en-US" sz="1000" dirty="0">
                <a:latin typeface="Arial" panose="020B0604020202020204" pitchFamily="34" charset="0"/>
              </a:rPr>
              <a:t>What roles are needed (e.g. presenters, facilitators, translators, lead and participants)</a:t>
            </a:r>
          </a:p>
          <a:p>
            <a:r>
              <a:rPr lang="en-AU" altLang="en-US" sz="1000" b="1" dirty="0">
                <a:latin typeface="Arial" panose="020B0604020202020204" pitchFamily="34" charset="0"/>
              </a:rPr>
              <a:t>What </a:t>
            </a:r>
          </a:p>
          <a:p>
            <a:pPr lvl="1"/>
            <a:r>
              <a:rPr lang="en-AU" altLang="en-US" sz="1000" dirty="0">
                <a:latin typeface="Arial" panose="020B0604020202020204" pitchFamily="34" charset="0"/>
              </a:rPr>
              <a:t>What is on the agenda for the meeting? </a:t>
            </a:r>
          </a:p>
          <a:p>
            <a:pPr lvl="1"/>
            <a:r>
              <a:rPr lang="en-AU" altLang="en-US" sz="1000" dirty="0">
                <a:latin typeface="Arial" panose="020B0604020202020204" pitchFamily="34" charset="0"/>
              </a:rPr>
              <a:t>Use the agenda to outline how topics are </a:t>
            </a:r>
            <a:r>
              <a:rPr lang="en-AU" altLang="en-US" sz="1000" dirty="0" err="1">
                <a:latin typeface="Arial" panose="020B0604020202020204" pitchFamily="34" charset="0"/>
              </a:rPr>
              <a:t>tobe</a:t>
            </a:r>
            <a:r>
              <a:rPr lang="en-AU" altLang="en-US" sz="1000" dirty="0">
                <a:latin typeface="Arial" panose="020B0604020202020204" pitchFamily="34" charset="0"/>
              </a:rPr>
              <a:t> handled, decision making, info sharing </a:t>
            </a:r>
            <a:r>
              <a:rPr lang="en-AU" altLang="en-US" sz="1000" dirty="0" err="1">
                <a:latin typeface="Arial" panose="020B0604020202020204" pitchFamily="34" charset="0"/>
              </a:rPr>
              <a:t>etc</a:t>
            </a:r>
            <a:endParaRPr lang="en-AU" altLang="en-US" sz="1000" dirty="0">
              <a:latin typeface="Arial" panose="020B0604020202020204" pitchFamily="34" charset="0"/>
            </a:endParaRPr>
          </a:p>
          <a:p>
            <a:r>
              <a:rPr lang="en-AU" altLang="en-US" sz="1000" dirty="0">
                <a:latin typeface="Arial" panose="020B0604020202020204" pitchFamily="34" charset="0"/>
              </a:rPr>
              <a:t>Where </a:t>
            </a:r>
          </a:p>
          <a:p>
            <a:pPr lvl="1"/>
            <a:r>
              <a:rPr lang="en-AU" altLang="en-US" sz="1000" dirty="0">
                <a:latin typeface="Arial" panose="020B0604020202020204" pitchFamily="34" charset="0"/>
              </a:rPr>
              <a:t>Will the location suit everyone? </a:t>
            </a:r>
          </a:p>
          <a:p>
            <a:pPr lvl="1"/>
            <a:r>
              <a:rPr lang="en-AU" altLang="en-US" sz="1000" dirty="0">
                <a:latin typeface="Arial" panose="020B0604020202020204" pitchFamily="34" charset="0"/>
              </a:rPr>
              <a:t>Is it in a neutral location or will it cause some people to not attend? </a:t>
            </a:r>
          </a:p>
          <a:p>
            <a:pPr lvl="1"/>
            <a:r>
              <a:rPr lang="en-AU" altLang="en-US" sz="1000" dirty="0">
                <a:latin typeface="Arial" panose="020B0604020202020204" pitchFamily="34" charset="0"/>
              </a:rPr>
              <a:t>Is it big enough? </a:t>
            </a:r>
          </a:p>
          <a:p>
            <a:pPr lvl="1"/>
            <a:r>
              <a:rPr lang="en-AU" altLang="en-US" sz="1000" dirty="0">
                <a:latin typeface="Arial" panose="020B0604020202020204" pitchFamily="34" charset="0"/>
              </a:rPr>
              <a:t>Does it have the equipment you need?</a:t>
            </a:r>
          </a:p>
          <a:p>
            <a:pPr lvl="1"/>
            <a:r>
              <a:rPr lang="en-AU" altLang="en-US" sz="1000" dirty="0">
                <a:latin typeface="Arial" panose="020B0604020202020204" pitchFamily="34" charset="0"/>
              </a:rPr>
              <a:t>How will you lay out the room to suit the meeting</a:t>
            </a:r>
          </a:p>
          <a:p>
            <a:r>
              <a:rPr lang="en-AU" altLang="en-US" sz="1000" dirty="0">
                <a:latin typeface="Arial" panose="020B0604020202020204" pitchFamily="34" charset="0"/>
              </a:rPr>
              <a:t>When </a:t>
            </a:r>
          </a:p>
          <a:p>
            <a:pPr lvl="1"/>
            <a:r>
              <a:rPr lang="en-AU" altLang="en-US" sz="1000" dirty="0">
                <a:latin typeface="Arial" panose="020B0604020202020204" pitchFamily="34" charset="0"/>
              </a:rPr>
              <a:t>Clear start and end times</a:t>
            </a:r>
          </a:p>
          <a:p>
            <a:pPr lvl="1"/>
            <a:r>
              <a:rPr lang="en-AU" altLang="en-US" sz="1000" dirty="0">
                <a:latin typeface="Arial" panose="020B0604020202020204" pitchFamily="34" charset="0"/>
              </a:rPr>
              <a:t>Will the timing inhibit attendance?</a:t>
            </a:r>
          </a:p>
          <a:p>
            <a:r>
              <a:rPr lang="en-AU" altLang="en-US" sz="1000" dirty="0">
                <a:latin typeface="Arial" panose="020B0604020202020204" pitchFamily="34" charset="0"/>
              </a:rPr>
              <a:t>How </a:t>
            </a:r>
          </a:p>
          <a:p>
            <a:pPr lvl="1"/>
            <a:r>
              <a:rPr lang="en-AU" altLang="en-US" sz="1000" dirty="0">
                <a:latin typeface="Arial" panose="020B0604020202020204" pitchFamily="34" charset="0"/>
              </a:rPr>
              <a:t>As the facilitator how will you manage the meeting to ensure the ground rules are clear, objectives are met, people participate, that dominant people done over-ride others, that the outcomes are recorded, that translation is available if needed </a:t>
            </a:r>
          </a:p>
          <a:p>
            <a:pPr lvl="1"/>
            <a:endParaRPr lang="en-AU" altLang="en-US" sz="1000" dirty="0">
              <a:latin typeface="Arial" panose="020B0604020202020204" pitchFamily="34" charset="0"/>
            </a:endParaRPr>
          </a:p>
          <a:p>
            <a:endParaRPr lang="en-AU" altLang="en-US" sz="1000" dirty="0">
              <a:latin typeface="Arial" panose="020B0604020202020204" pitchFamily="34" charset="0"/>
            </a:endParaRPr>
          </a:p>
        </p:txBody>
      </p:sp>
    </p:spTree>
    <p:extLst>
      <p:ext uri="{BB962C8B-B14F-4D97-AF65-F5344CB8AC3E}">
        <p14:creationId xmlns:p14="http://schemas.microsoft.com/office/powerpoint/2010/main" val="103414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97" indent="-288922">
              <a:defRPr>
                <a:solidFill>
                  <a:schemeClr val="tx1"/>
                </a:solidFill>
                <a:latin typeface="Arial" panose="020B0604020202020204" pitchFamily="34" charset="0"/>
              </a:defRPr>
            </a:lvl2pPr>
            <a:lvl3pPr marL="1155687" indent="-231137">
              <a:defRPr>
                <a:solidFill>
                  <a:schemeClr val="tx1"/>
                </a:solidFill>
                <a:latin typeface="Arial" panose="020B0604020202020204" pitchFamily="34" charset="0"/>
              </a:defRPr>
            </a:lvl3pPr>
            <a:lvl4pPr marL="1617962" indent="-231137">
              <a:defRPr>
                <a:solidFill>
                  <a:schemeClr val="tx1"/>
                </a:solidFill>
                <a:latin typeface="Arial" panose="020B0604020202020204" pitchFamily="34" charset="0"/>
              </a:defRPr>
            </a:lvl4pPr>
            <a:lvl5pPr marL="2080237" indent="-231137">
              <a:defRPr>
                <a:solidFill>
                  <a:schemeClr val="tx1"/>
                </a:solidFill>
                <a:latin typeface="Arial" panose="020B0604020202020204" pitchFamily="34" charset="0"/>
              </a:defRPr>
            </a:lvl5pPr>
            <a:lvl6pPr marL="2542512" indent="-231137" eaLnBrk="0" fontAlgn="base" hangingPunct="0">
              <a:spcBef>
                <a:spcPct val="0"/>
              </a:spcBef>
              <a:spcAft>
                <a:spcPct val="0"/>
              </a:spcAft>
              <a:defRPr>
                <a:solidFill>
                  <a:schemeClr val="tx1"/>
                </a:solidFill>
                <a:latin typeface="Arial" panose="020B0604020202020204" pitchFamily="34" charset="0"/>
              </a:defRPr>
            </a:lvl6pPr>
            <a:lvl7pPr marL="3004787" indent="-231137" eaLnBrk="0" fontAlgn="base" hangingPunct="0">
              <a:spcBef>
                <a:spcPct val="0"/>
              </a:spcBef>
              <a:spcAft>
                <a:spcPct val="0"/>
              </a:spcAft>
              <a:defRPr>
                <a:solidFill>
                  <a:schemeClr val="tx1"/>
                </a:solidFill>
                <a:latin typeface="Arial" panose="020B0604020202020204" pitchFamily="34" charset="0"/>
              </a:defRPr>
            </a:lvl7pPr>
            <a:lvl8pPr marL="3467062" indent="-231137" eaLnBrk="0" fontAlgn="base" hangingPunct="0">
              <a:spcBef>
                <a:spcPct val="0"/>
              </a:spcBef>
              <a:spcAft>
                <a:spcPct val="0"/>
              </a:spcAft>
              <a:defRPr>
                <a:solidFill>
                  <a:schemeClr val="tx1"/>
                </a:solidFill>
                <a:latin typeface="Arial" panose="020B0604020202020204" pitchFamily="34" charset="0"/>
              </a:defRPr>
            </a:lvl8pPr>
            <a:lvl9pPr marL="3929337" indent="-231137" eaLnBrk="0" fontAlgn="base" hangingPunct="0">
              <a:spcBef>
                <a:spcPct val="0"/>
              </a:spcBef>
              <a:spcAft>
                <a:spcPct val="0"/>
              </a:spcAft>
              <a:defRPr>
                <a:solidFill>
                  <a:schemeClr val="tx1"/>
                </a:solidFill>
                <a:latin typeface="Arial" panose="020B0604020202020204" pitchFamily="34" charset="0"/>
              </a:defRPr>
            </a:lvl9pPr>
          </a:lstStyle>
          <a:p>
            <a:fld id="{9D715E5D-6CB1-463F-9BCB-2661350D354B}" type="slidenum">
              <a:rPr lang="en-AU" altLang="en-US"/>
              <a:pPr/>
              <a:t>10</a:t>
            </a:fld>
            <a:endParaRPr lang="en-AU" altLang="en-US"/>
          </a:p>
        </p:txBody>
      </p:sp>
      <p:sp>
        <p:nvSpPr>
          <p:cNvPr id="43011" name="Rectangle 2"/>
          <p:cNvSpPr>
            <a:spLocks noGrp="1" noRot="1" noChangeAspect="1" noChangeArrowheads="1" noTextEdit="1"/>
          </p:cNvSpPr>
          <p:nvPr>
            <p:ph type="sldImg"/>
          </p:nvPr>
        </p:nvSpPr>
        <p:spPr>
          <a:xfrm>
            <a:off x="939800" y="750888"/>
            <a:ext cx="5010150" cy="3757612"/>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Manage the meeting as it progresses (keep to objectives, timing) </a:t>
            </a:r>
          </a:p>
          <a:p>
            <a:r>
              <a:rPr lang="en-AU" altLang="en-US">
                <a:latin typeface="Arial" panose="020B0604020202020204" pitchFamily="34" charset="0"/>
              </a:rPr>
              <a:t>Use communication  skills to manage lack of interaction or overly dominant participants (use techniques such as direct questioning, group work, flipcharts and suggest side meetings when dominant personalities are going off track)</a:t>
            </a:r>
          </a:p>
          <a:p>
            <a:r>
              <a:rPr lang="en-AU" altLang="en-US">
                <a:latin typeface="Arial" panose="020B0604020202020204" pitchFamily="34" charset="0"/>
              </a:rPr>
              <a:t>Ensure meeting is minuted </a:t>
            </a:r>
          </a:p>
          <a:p>
            <a:r>
              <a:rPr lang="en-AU" altLang="en-US">
                <a:latin typeface="Arial" panose="020B0604020202020204" pitchFamily="34" charset="0"/>
              </a:rPr>
              <a:t>Circulate and collect attendance sheet for further communication </a:t>
            </a:r>
          </a:p>
          <a:p>
            <a:r>
              <a:rPr lang="en-AU" altLang="en-US">
                <a:latin typeface="Arial" panose="020B0604020202020204" pitchFamily="34" charset="0"/>
              </a:rPr>
              <a:t>Circulate  minutes and action items</a:t>
            </a:r>
          </a:p>
          <a:p>
            <a:r>
              <a:rPr lang="en-AU" altLang="en-US">
                <a:latin typeface="Arial" panose="020B0604020202020204" pitchFamily="34" charset="0"/>
              </a:rPr>
              <a:t>Seek feedback from participants to inform next meeting</a:t>
            </a:r>
          </a:p>
        </p:txBody>
      </p:sp>
    </p:spTree>
    <p:extLst>
      <p:ext uri="{BB962C8B-B14F-4D97-AF65-F5344CB8AC3E}">
        <p14:creationId xmlns:p14="http://schemas.microsoft.com/office/powerpoint/2010/main" val="406838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97" indent="-288922">
              <a:defRPr>
                <a:solidFill>
                  <a:schemeClr val="tx1"/>
                </a:solidFill>
                <a:latin typeface="Arial" panose="020B0604020202020204" pitchFamily="34" charset="0"/>
              </a:defRPr>
            </a:lvl2pPr>
            <a:lvl3pPr marL="1155687" indent="-231137">
              <a:defRPr>
                <a:solidFill>
                  <a:schemeClr val="tx1"/>
                </a:solidFill>
                <a:latin typeface="Arial" panose="020B0604020202020204" pitchFamily="34" charset="0"/>
              </a:defRPr>
            </a:lvl3pPr>
            <a:lvl4pPr marL="1617962" indent="-231137">
              <a:defRPr>
                <a:solidFill>
                  <a:schemeClr val="tx1"/>
                </a:solidFill>
                <a:latin typeface="Arial" panose="020B0604020202020204" pitchFamily="34" charset="0"/>
              </a:defRPr>
            </a:lvl4pPr>
            <a:lvl5pPr marL="2080237" indent="-231137">
              <a:defRPr>
                <a:solidFill>
                  <a:schemeClr val="tx1"/>
                </a:solidFill>
                <a:latin typeface="Arial" panose="020B0604020202020204" pitchFamily="34" charset="0"/>
              </a:defRPr>
            </a:lvl5pPr>
            <a:lvl6pPr marL="2542512" indent="-231137" eaLnBrk="0" fontAlgn="base" hangingPunct="0">
              <a:spcBef>
                <a:spcPct val="0"/>
              </a:spcBef>
              <a:spcAft>
                <a:spcPct val="0"/>
              </a:spcAft>
              <a:defRPr>
                <a:solidFill>
                  <a:schemeClr val="tx1"/>
                </a:solidFill>
                <a:latin typeface="Arial" panose="020B0604020202020204" pitchFamily="34" charset="0"/>
              </a:defRPr>
            </a:lvl6pPr>
            <a:lvl7pPr marL="3004787" indent="-231137" eaLnBrk="0" fontAlgn="base" hangingPunct="0">
              <a:spcBef>
                <a:spcPct val="0"/>
              </a:spcBef>
              <a:spcAft>
                <a:spcPct val="0"/>
              </a:spcAft>
              <a:defRPr>
                <a:solidFill>
                  <a:schemeClr val="tx1"/>
                </a:solidFill>
                <a:latin typeface="Arial" panose="020B0604020202020204" pitchFamily="34" charset="0"/>
              </a:defRPr>
            </a:lvl7pPr>
            <a:lvl8pPr marL="3467062" indent="-231137" eaLnBrk="0" fontAlgn="base" hangingPunct="0">
              <a:spcBef>
                <a:spcPct val="0"/>
              </a:spcBef>
              <a:spcAft>
                <a:spcPct val="0"/>
              </a:spcAft>
              <a:defRPr>
                <a:solidFill>
                  <a:schemeClr val="tx1"/>
                </a:solidFill>
                <a:latin typeface="Arial" panose="020B0604020202020204" pitchFamily="34" charset="0"/>
              </a:defRPr>
            </a:lvl8pPr>
            <a:lvl9pPr marL="3929337" indent="-231137" eaLnBrk="0" fontAlgn="base" hangingPunct="0">
              <a:spcBef>
                <a:spcPct val="0"/>
              </a:spcBef>
              <a:spcAft>
                <a:spcPct val="0"/>
              </a:spcAft>
              <a:defRPr>
                <a:solidFill>
                  <a:schemeClr val="tx1"/>
                </a:solidFill>
                <a:latin typeface="Arial" panose="020B0604020202020204" pitchFamily="34" charset="0"/>
              </a:defRPr>
            </a:lvl9pPr>
          </a:lstStyle>
          <a:p>
            <a:fld id="{F2FE2EC4-FA58-43FA-9E8C-E419AD8DCC91}" type="slidenum">
              <a:rPr lang="en-AU" altLang="en-US"/>
              <a:pPr/>
              <a:t>11</a:t>
            </a:fld>
            <a:endParaRPr lang="en-AU" altLang="en-US"/>
          </a:p>
        </p:txBody>
      </p:sp>
      <p:sp>
        <p:nvSpPr>
          <p:cNvPr id="44035" name="Rectangle 2"/>
          <p:cNvSpPr>
            <a:spLocks noGrp="1" noRot="1" noChangeAspect="1" noChangeArrowheads="1" noTextEdit="1"/>
          </p:cNvSpPr>
          <p:nvPr>
            <p:ph type="sldImg"/>
          </p:nvPr>
        </p:nvSpPr>
        <p:spPr>
          <a:xfrm>
            <a:off x="939800" y="750888"/>
            <a:ext cx="5010150" cy="3757612"/>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Participation is more than just showing up and signing the attendance sheet</a:t>
            </a:r>
          </a:p>
          <a:p>
            <a:r>
              <a:rPr lang="en-AU" altLang="en-US">
                <a:latin typeface="Arial" panose="020B0604020202020204" pitchFamily="34" charset="0"/>
              </a:rPr>
              <a:t>Be clear on what your role is as well as what you need to get out of the meeting for your agency. </a:t>
            </a:r>
          </a:p>
          <a:p>
            <a:r>
              <a:rPr lang="en-AU" altLang="en-US">
                <a:latin typeface="Arial" panose="020B0604020202020204" pitchFamily="34" charset="0"/>
              </a:rPr>
              <a:t>Use communications skills  such as active listening to get the most out of what other participants bring to the meeting, to meet your objectives for attendance and manage your role in the meeting </a:t>
            </a:r>
          </a:p>
          <a:p>
            <a:r>
              <a:rPr lang="en-AU" altLang="en-US">
                <a:latin typeface="Arial" panose="020B0604020202020204" pitchFamily="34" charset="0"/>
              </a:rPr>
              <a:t>Clarify any action points for you/your agency or that will affect your operations</a:t>
            </a:r>
          </a:p>
          <a:p>
            <a:endParaRPr lang="en-AU" altLang="en-US">
              <a:latin typeface="Arial" panose="020B0604020202020204" pitchFamily="34" charset="0"/>
            </a:endParaRPr>
          </a:p>
        </p:txBody>
      </p:sp>
    </p:spTree>
    <p:extLst>
      <p:ext uri="{BB962C8B-B14F-4D97-AF65-F5344CB8AC3E}">
        <p14:creationId xmlns:p14="http://schemas.microsoft.com/office/powerpoint/2010/main" val="374524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8977" y="4822269"/>
            <a:ext cx="5511799" cy="3945493"/>
          </a:xfrm>
          <a:prstGeom prst="rect">
            <a:avLst/>
          </a:prstGeom>
          <a:noFill/>
          <a:ln>
            <a:noFill/>
          </a:ln>
        </p:spPr>
        <p:txBody>
          <a:bodyPr lIns="96609" tIns="48291" rIns="96609" bIns="48291" anchor="t" anchorCtr="0">
            <a:noAutofit/>
          </a:bodyPr>
          <a:lstStyle/>
          <a:p>
            <a:endParaRPr sz="1900"/>
          </a:p>
        </p:txBody>
      </p:sp>
      <p:sp>
        <p:nvSpPr>
          <p:cNvPr id="119" name="Shape 119"/>
          <p:cNvSpPr txBox="1">
            <a:spLocks noGrp="1"/>
          </p:cNvSpPr>
          <p:nvPr>
            <p:ph type="sldNum" idx="12"/>
          </p:nvPr>
        </p:nvSpPr>
        <p:spPr>
          <a:xfrm>
            <a:off x="3902597" y="9517546"/>
            <a:ext cx="2985557" cy="502753"/>
          </a:xfrm>
          <a:prstGeom prst="rect">
            <a:avLst/>
          </a:prstGeom>
          <a:noFill/>
          <a:ln>
            <a:noFill/>
          </a:ln>
        </p:spPr>
        <p:txBody>
          <a:bodyPr lIns="96609" tIns="48291" rIns="96609" bIns="48291" anchor="b" anchorCtr="0">
            <a:noAutofit/>
          </a:bodyPr>
          <a:lstStyle/>
          <a:p>
            <a:pPr>
              <a:buSzPct val="25000"/>
            </a:pPr>
            <a:r>
              <a:rPr lang="en-US"/>
              <a:t> </a:t>
            </a:r>
          </a:p>
        </p:txBody>
      </p:sp>
    </p:spTree>
    <p:extLst>
      <p:ext uri="{BB962C8B-B14F-4D97-AF65-F5344CB8AC3E}">
        <p14:creationId xmlns:p14="http://schemas.microsoft.com/office/powerpoint/2010/main" val="287295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682595" y="5166718"/>
            <a:ext cx="5463954" cy="4895333"/>
          </a:xfrm>
          <a:prstGeom prst="rect">
            <a:avLst/>
          </a:prstGeom>
          <a:noFill/>
          <a:ln>
            <a:noFill/>
          </a:ln>
        </p:spPr>
        <p:txBody>
          <a:bodyPr lIns="96609" tIns="48291" rIns="96609" bIns="48291" anchor="t" anchorCtr="0">
            <a:noAutofit/>
          </a:bodyPr>
          <a:lstStyle/>
          <a:p>
            <a:endParaRPr sz="1900"/>
          </a:p>
        </p:txBody>
      </p:sp>
      <p:sp>
        <p:nvSpPr>
          <p:cNvPr id="127" name="Shape 127"/>
          <p:cNvSpPr txBox="1">
            <a:spLocks noGrp="1"/>
          </p:cNvSpPr>
          <p:nvPr>
            <p:ph type="sldNum" idx="12"/>
          </p:nvPr>
        </p:nvSpPr>
        <p:spPr>
          <a:xfrm>
            <a:off x="3867510" y="10331695"/>
            <a:ext cx="2960040" cy="544504"/>
          </a:xfrm>
          <a:prstGeom prst="rect">
            <a:avLst/>
          </a:prstGeom>
          <a:noFill/>
          <a:ln>
            <a:noFill/>
          </a:ln>
        </p:spPr>
        <p:txBody>
          <a:bodyPr lIns="96609" tIns="48291" rIns="96609" bIns="48291" anchor="b" anchorCtr="0">
            <a:noAutofit/>
          </a:bodyPr>
          <a:lstStyle/>
          <a:p>
            <a:pPr>
              <a:buSzPct val="25000"/>
            </a:pPr>
            <a:r>
              <a:rPr lang="en-US"/>
              <a:t> </a:t>
            </a:r>
          </a:p>
        </p:txBody>
      </p:sp>
    </p:spTree>
    <p:extLst>
      <p:ext uri="{BB962C8B-B14F-4D97-AF65-F5344CB8AC3E}">
        <p14:creationId xmlns:p14="http://schemas.microsoft.com/office/powerpoint/2010/main" val="32579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8977" y="4822269"/>
            <a:ext cx="5511799" cy="3945493"/>
          </a:xfrm>
          <a:prstGeom prst="rect">
            <a:avLst/>
          </a:prstGeom>
        </p:spPr>
        <p:txBody>
          <a:bodyPr lIns="96609" tIns="96609" rIns="96609" bIns="96609" anchor="ctr" anchorCtr="0">
            <a:noAutofit/>
          </a:bodyPr>
          <a:lstStyle/>
          <a:p>
            <a:endParaRPr/>
          </a:p>
        </p:txBody>
      </p:sp>
      <p:sp>
        <p:nvSpPr>
          <p:cNvPr id="166" name="Shape 166"/>
          <p:cNvSpPr>
            <a:spLocks noGrp="1" noRot="1" noChangeAspect="1"/>
          </p:cNvSpPr>
          <p:nvPr>
            <p:ph type="sldImg" idx="2"/>
          </p:nvPr>
        </p:nvSpPr>
        <p:spPr>
          <a:xfrm>
            <a:off x="1190625" y="1252538"/>
            <a:ext cx="4508500" cy="3381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9003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Information Management </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258809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a:off x="2381" y="6400800"/>
            <a:ext cx="9141618"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65" name="Shape 65"/>
          <p:cNvSpPr/>
          <p:nvPr/>
        </p:nvSpPr>
        <p:spPr>
          <a:xfrm>
            <a:off x="11" y="6334316"/>
            <a:ext cx="9141618"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66" name="Shape 66"/>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75596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93822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6722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143869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2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8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[CLICK TO EDIT MAIN TITLE]</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429115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76" y="101760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Rectangle 6"/>
          <p:cNvSpPr/>
          <p:nvPr/>
        </p:nvSpPr>
        <p:spPr>
          <a:xfrm>
            <a:off x="-19776" y="152180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3206160" cy="357200"/>
          </a:xfrm>
          <a:prstGeom prst="rect">
            <a:avLst/>
          </a:prstGeom>
        </p:spPr>
        <p:txBody>
          <a:bodyPr>
            <a:noAutofit/>
          </a:bodyPr>
          <a:lstStyle>
            <a:lvl1pPr>
              <a:buNone/>
              <a:defRPr sz="1200" baseline="0">
                <a:solidFill>
                  <a:schemeClr val="tx2">
                    <a:lumMod val="60000"/>
                    <a:lumOff val="40000"/>
                  </a:schemeClr>
                </a:solidFill>
              </a:defRPr>
            </a:lvl1pPr>
          </a:lstStyle>
          <a:p>
            <a:pPr lvl="0"/>
            <a:r>
              <a:rPr lang="en-GB" dirty="0"/>
              <a:t>[CLICK TO EDIT]</a:t>
            </a:r>
          </a:p>
        </p:txBody>
      </p:sp>
      <p:sp>
        <p:nvSpPr>
          <p:cNvPr id="9" name="Text Placeholder 8"/>
          <p:cNvSpPr>
            <a:spLocks noGrp="1"/>
          </p:cNvSpPr>
          <p:nvPr>
            <p:ph type="body" sz="quarter" idx="14" hasCustomPrompt="1"/>
          </p:nvPr>
        </p:nvSpPr>
        <p:spPr>
          <a:xfrm>
            <a:off x="2065970" y="3357562"/>
            <a:ext cx="5602374" cy="571500"/>
          </a:xfrm>
          <a:prstGeom prst="rect">
            <a:avLst/>
          </a:prstGeom>
          <a:solidFill>
            <a:schemeClr val="bg2"/>
          </a:solidFill>
        </p:spPr>
        <p:txBody>
          <a:bodyPr anchor="ctr">
            <a:normAutofit/>
          </a:bodyPr>
          <a:lstStyle>
            <a:lvl1pPr algn="ctr">
              <a:buNone/>
              <a:defRPr sz="3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1135566" y="2500306"/>
            <a:ext cx="7396874" cy="642933"/>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extLst>
      <p:ext uri="{BB962C8B-B14F-4D97-AF65-F5344CB8AC3E}">
        <p14:creationId xmlns:p14="http://schemas.microsoft.com/office/powerpoint/2010/main" val="78073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Shape 17"/>
        <p:cNvGrpSpPr/>
        <p:nvPr/>
      </p:nvGrpSpPr>
      <p:grpSpPr>
        <a:xfrm>
          <a:off x="0" y="0"/>
          <a:ext cx="0" cy="0"/>
          <a:chOff x="0" y="0"/>
          <a:chExt cx="0" cy="0"/>
        </a:xfrm>
      </p:grpSpPr>
      <p:sp>
        <p:nvSpPr>
          <p:cNvPr id="18" name="Shape 18"/>
          <p:cNvSpPr/>
          <p:nvPr/>
        </p:nvSpPr>
        <p:spPr>
          <a:xfrm>
            <a:off x="0" y="6400800"/>
            <a:ext cx="9144000"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0" y="6334317"/>
            <a:ext cx="9144000" cy="66483"/>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0" name="Shape 20"/>
          <p:cNvSpPr txBox="1">
            <a:spLocks noGrp="1"/>
          </p:cNvSpPr>
          <p:nvPr>
            <p:ph type="ctrTitle"/>
          </p:nvPr>
        </p:nvSpPr>
        <p:spPr>
          <a:xfrm>
            <a:off x="822960" y="758953"/>
            <a:ext cx="7543799" cy="3566159"/>
          </a:xfrm>
          <a:prstGeom prst="rect">
            <a:avLst/>
          </a:prstGeom>
          <a:noFill/>
          <a:ln>
            <a:noFill/>
          </a:ln>
        </p:spPr>
        <p:txBody>
          <a:bodyPr lIns="91425" tIns="91425" rIns="91425" bIns="91425" anchor="b" anchorCtr="0"/>
          <a:lstStyle>
            <a:lvl1pPr marL="0" marR="0" indent="0" algn="l" rtl="0">
              <a:lnSpc>
                <a:spcPct val="85000"/>
              </a:lnSpc>
              <a:spcBef>
                <a:spcPts val="0"/>
              </a:spcBef>
              <a:buClr>
                <a:srgbClr val="262626"/>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subTitle" idx="1"/>
          </p:nvPr>
        </p:nvSpPr>
        <p:spPr>
          <a:xfrm>
            <a:off x="825038" y="4455621"/>
            <a:ext cx="7543799" cy="1143000"/>
          </a:xfrm>
          <a:prstGeom prst="rect">
            <a:avLst/>
          </a:prstGeom>
          <a:noFill/>
          <a:ln>
            <a:noFill/>
          </a:ln>
        </p:spPr>
        <p:txBody>
          <a:bodyPr lIns="91425" tIns="91425" rIns="91425" bIns="91425" anchor="t" anchorCtr="0"/>
          <a:lstStyle>
            <a:lvl1pPr marL="0" marR="0" indent="0" algn="l" rtl="0">
              <a:lnSpc>
                <a:spcPct val="90000"/>
              </a:lnSpc>
              <a:spcBef>
                <a:spcPts val="1200"/>
              </a:spcBef>
              <a:spcAft>
                <a:spcPts val="200"/>
              </a:spcAft>
              <a:buClr>
                <a:schemeClr val="accent1"/>
              </a:buClr>
              <a:buFont typeface="Calibri"/>
              <a:buNone/>
              <a:defRPr/>
            </a:lvl1pPr>
            <a:lvl2pPr marL="457200" marR="0" indent="0" algn="ctr" rtl="0">
              <a:lnSpc>
                <a:spcPct val="90000"/>
              </a:lnSpc>
              <a:spcBef>
                <a:spcPts val="200"/>
              </a:spcBef>
              <a:spcAft>
                <a:spcPts val="400"/>
              </a:spcAft>
              <a:buClr>
                <a:schemeClr val="accent1"/>
              </a:buClr>
              <a:buFont typeface="Calibri"/>
              <a:buNone/>
              <a:defRPr/>
            </a:lvl2pPr>
            <a:lvl3pPr marL="914400" marR="0" indent="0" algn="ctr" rtl="0">
              <a:lnSpc>
                <a:spcPct val="90000"/>
              </a:lnSpc>
              <a:spcBef>
                <a:spcPts val="200"/>
              </a:spcBef>
              <a:spcAft>
                <a:spcPts val="400"/>
              </a:spcAft>
              <a:buClr>
                <a:schemeClr val="accent1"/>
              </a:buClr>
              <a:buFont typeface="Calibri"/>
              <a:buNone/>
              <a:defRPr/>
            </a:lvl3pPr>
            <a:lvl4pPr marL="1371600" marR="0" indent="0" algn="ctr" rtl="0">
              <a:lnSpc>
                <a:spcPct val="90000"/>
              </a:lnSpc>
              <a:spcBef>
                <a:spcPts val="200"/>
              </a:spcBef>
              <a:spcAft>
                <a:spcPts val="400"/>
              </a:spcAft>
              <a:buClr>
                <a:schemeClr val="accent1"/>
              </a:buClr>
              <a:buFont typeface="Calibri"/>
              <a:buNone/>
              <a:defRPr/>
            </a:lvl4pPr>
            <a:lvl5pPr marL="1828800" marR="0" indent="0" algn="ctr" rtl="0">
              <a:lnSpc>
                <a:spcPct val="90000"/>
              </a:lnSpc>
              <a:spcBef>
                <a:spcPts val="200"/>
              </a:spcBef>
              <a:spcAft>
                <a:spcPts val="400"/>
              </a:spcAft>
              <a:buClr>
                <a:schemeClr val="accent1"/>
              </a:buClr>
              <a:buFont typeface="Calibri"/>
              <a:buNone/>
              <a:defRPr/>
            </a:lvl5pPr>
            <a:lvl6pPr marL="2286000" marR="0" indent="0" algn="ctr" rtl="0">
              <a:lnSpc>
                <a:spcPct val="90000"/>
              </a:lnSpc>
              <a:spcBef>
                <a:spcPts val="200"/>
              </a:spcBef>
              <a:spcAft>
                <a:spcPts val="400"/>
              </a:spcAft>
              <a:buClr>
                <a:schemeClr val="accent1"/>
              </a:buClr>
              <a:buFont typeface="Calibri"/>
              <a:buNone/>
              <a:defRPr/>
            </a:lvl6pPr>
            <a:lvl7pPr marL="2743200" marR="0" indent="0" algn="ctr" rtl="0">
              <a:lnSpc>
                <a:spcPct val="90000"/>
              </a:lnSpc>
              <a:spcBef>
                <a:spcPts val="200"/>
              </a:spcBef>
              <a:spcAft>
                <a:spcPts val="400"/>
              </a:spcAft>
              <a:buClr>
                <a:schemeClr val="accent1"/>
              </a:buClr>
              <a:buFont typeface="Calibri"/>
              <a:buNone/>
              <a:defRPr/>
            </a:lvl7pPr>
            <a:lvl8pPr marL="3200400" marR="0" indent="0" algn="ctr" rtl="0">
              <a:lnSpc>
                <a:spcPct val="90000"/>
              </a:lnSpc>
              <a:spcBef>
                <a:spcPts val="200"/>
              </a:spcBef>
              <a:spcAft>
                <a:spcPts val="400"/>
              </a:spcAft>
              <a:buClr>
                <a:schemeClr val="accent1"/>
              </a:buClr>
              <a:buFont typeface="Calibri"/>
              <a:buNone/>
              <a:defRPr/>
            </a:lvl8pPr>
            <a:lvl9pPr marL="3657600" marR="0" indent="0" algn="ctr" rtl="0">
              <a:lnSpc>
                <a:spcPct val="90000"/>
              </a:lnSpc>
              <a:spcBef>
                <a:spcPts val="200"/>
              </a:spcBef>
              <a:spcAft>
                <a:spcPts val="400"/>
              </a:spcAft>
              <a:buClr>
                <a:schemeClr val="accent1"/>
              </a:buClr>
              <a:buFont typeface="Calibri"/>
              <a:buNone/>
              <a:defRPr/>
            </a:lvl9pPr>
          </a:lstStyle>
          <a:p>
            <a:endParaRPr/>
          </a:p>
        </p:txBody>
      </p:sp>
      <p:sp>
        <p:nvSpPr>
          <p:cNvPr id="22" name="Shape 22"/>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cxnSp>
        <p:nvCxnSpPr>
          <p:cNvPr id="25" name="Shape 25"/>
          <p:cNvCxnSpPr/>
          <p:nvPr/>
        </p:nvCxnSpPr>
        <p:spPr>
          <a:xfrm>
            <a:off x="905744" y="4343400"/>
            <a:ext cx="7406640" cy="0"/>
          </a:xfrm>
          <a:prstGeom prst="straightConnector1">
            <a:avLst/>
          </a:prstGeom>
          <a:noFill/>
          <a:ln w="9525" cap="flat">
            <a:solidFill>
              <a:srgbClr val="7F7F7F"/>
            </a:solidFill>
            <a:prstDash val="solid"/>
            <a:round/>
            <a:headEnd type="none" w="med" len="med"/>
            <a:tailEnd type="none" w="med" len="med"/>
          </a:ln>
        </p:spPr>
      </p:cxnSp>
    </p:spTree>
    <p:extLst>
      <p:ext uri="{BB962C8B-B14F-4D97-AF65-F5344CB8AC3E}">
        <p14:creationId xmlns:p14="http://schemas.microsoft.com/office/powerpoint/2010/main" val="219775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22960" y="286603"/>
            <a:ext cx="75437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22960" y="1845733"/>
            <a:ext cx="75437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
        <p:nvSpPr>
          <p:cNvPr id="29" name="Shape 29"/>
          <p:cNvSpPr txBox="1">
            <a:spLocks noGrp="1"/>
          </p:cNvSpPr>
          <p:nvPr>
            <p:ph type="dt" idx="10"/>
          </p:nvPr>
        </p:nvSpPr>
        <p:spPr>
          <a:xfrm>
            <a:off x="822960" y="6459786"/>
            <a:ext cx="185420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2764639" y="6459786"/>
            <a:ext cx="3617102"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425343" y="6459786"/>
            <a:ext cx="98401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body" idx="2"/>
          </p:nvPr>
        </p:nvSpPr>
        <p:spPr>
          <a:xfrm>
            <a:off x="8670131" y="6550025"/>
            <a:ext cx="685800" cy="9144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a:lvl1pPr>
            <a:lvl2pPr marL="384048" indent="-79248" algn="l" rtl="0">
              <a:lnSpc>
                <a:spcPct val="90000"/>
              </a:lnSpc>
              <a:spcBef>
                <a:spcPts val="200"/>
              </a:spcBef>
              <a:spcAft>
                <a:spcPts val="400"/>
              </a:spcAft>
              <a:buClr>
                <a:schemeClr val="accent1"/>
              </a:buClr>
              <a:buFont typeface="Calibri"/>
              <a:buChar char="◦"/>
              <a:defRPr/>
            </a:lvl2pPr>
            <a:lvl3pPr marL="566928" indent="-97027" algn="l" rtl="0">
              <a:lnSpc>
                <a:spcPct val="90000"/>
              </a:lnSpc>
              <a:spcBef>
                <a:spcPts val="200"/>
              </a:spcBef>
              <a:spcAft>
                <a:spcPts val="400"/>
              </a:spcAft>
              <a:buClr>
                <a:schemeClr val="accent1"/>
              </a:buClr>
              <a:buFont typeface="Calibri"/>
              <a:buChar char="◦"/>
              <a:defRPr/>
            </a:lvl3pPr>
            <a:lvl4pPr marL="749808" indent="-102108" algn="l" rtl="0">
              <a:lnSpc>
                <a:spcPct val="90000"/>
              </a:lnSpc>
              <a:spcBef>
                <a:spcPts val="200"/>
              </a:spcBef>
              <a:spcAft>
                <a:spcPts val="400"/>
              </a:spcAft>
              <a:buClr>
                <a:schemeClr val="accent1"/>
              </a:buClr>
              <a:buFont typeface="Calibri"/>
              <a:buChar char="◦"/>
              <a:defRPr/>
            </a:lvl4pPr>
            <a:lvl5pPr marL="932688" indent="-94488" algn="l" rtl="0">
              <a:lnSpc>
                <a:spcPct val="90000"/>
              </a:lnSpc>
              <a:spcBef>
                <a:spcPts val="200"/>
              </a:spcBef>
              <a:spcAft>
                <a:spcPts val="400"/>
              </a:spcAft>
              <a:buClr>
                <a:schemeClr val="accent1"/>
              </a:buClr>
              <a:buFont typeface="Calibri"/>
              <a:buChar char="◦"/>
              <a:defRPr/>
            </a:lvl5pPr>
            <a:lvl6pPr marL="1100000" indent="-147500" algn="l" rtl="0">
              <a:lnSpc>
                <a:spcPct val="90000"/>
              </a:lnSpc>
              <a:spcBef>
                <a:spcPts val="200"/>
              </a:spcBef>
              <a:spcAft>
                <a:spcPts val="400"/>
              </a:spcAft>
              <a:buClr>
                <a:schemeClr val="accent1"/>
              </a:buClr>
              <a:buFont typeface="Calibri"/>
              <a:buChar char="◦"/>
              <a:defRPr/>
            </a:lvl6pPr>
            <a:lvl7pPr marL="1300000" indent="-144300" algn="l" rtl="0">
              <a:lnSpc>
                <a:spcPct val="90000"/>
              </a:lnSpc>
              <a:spcBef>
                <a:spcPts val="200"/>
              </a:spcBef>
              <a:spcAft>
                <a:spcPts val="400"/>
              </a:spcAft>
              <a:buClr>
                <a:schemeClr val="accent1"/>
              </a:buClr>
              <a:buFont typeface="Calibri"/>
              <a:buChar char="◦"/>
              <a:defRPr/>
            </a:lvl7pPr>
            <a:lvl8pPr marL="1500000" indent="-141100" algn="l" rtl="0">
              <a:lnSpc>
                <a:spcPct val="90000"/>
              </a:lnSpc>
              <a:spcBef>
                <a:spcPts val="200"/>
              </a:spcBef>
              <a:spcAft>
                <a:spcPts val="400"/>
              </a:spcAft>
              <a:buClr>
                <a:schemeClr val="accent1"/>
              </a:buClr>
              <a:buFont typeface="Calibri"/>
              <a:buChar char="◦"/>
              <a:defRPr/>
            </a:lvl8pPr>
            <a:lvl9pPr marL="1699999" indent="-150599" algn="l" rtl="0">
              <a:lnSpc>
                <a:spcPct val="90000"/>
              </a:lnSpc>
              <a:spcBef>
                <a:spcPts val="200"/>
              </a:spcBef>
              <a:spcAft>
                <a:spcPts val="400"/>
              </a:spcAft>
              <a:buClr>
                <a:schemeClr val="accent1"/>
              </a:buClr>
              <a:buFont typeface="Calibri"/>
              <a:buChar char="◦"/>
              <a:defRPr/>
            </a:lvl9pPr>
          </a:lstStyle>
          <a:p>
            <a:endParaRPr/>
          </a:p>
        </p:txBody>
      </p:sp>
    </p:spTree>
    <p:extLst>
      <p:ext uri="{BB962C8B-B14F-4D97-AF65-F5344CB8AC3E}">
        <p14:creationId xmlns:p14="http://schemas.microsoft.com/office/powerpoint/2010/main" val="2607428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jpeg"/><Relationship Id="rId2" Type="http://schemas.openxmlformats.org/officeDocument/2006/relationships/slideLayout" Target="../slideLayouts/slideLayout5.xml"/><Relationship Id="rId16"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6B5FED-5C68-4B24-B7F2-28FACA23A6D7}"/>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EAC98636-BFF0-420D-958E-7A0004427A6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3A6265E9-BEAE-4110-B5FF-6247A62AA96D}"/>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688B6F8D-54C6-44F6-8188-70296D93801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7746AF8-E329-408C-9B79-B008FBE95C68}"/>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291CB4CE-5F84-4CF0-909C-9BAD2A86BB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685147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24494D-5932-4F69-B59A-902692A9FA33}"/>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9F54951E-585D-4CB8-B6A7-821735A7086C}"/>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C95D783-3441-4D86-BCA1-B4484E5CDD59}"/>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9FE9CA7B-B6C6-4C2F-BAEF-D7BD8E437310}"/>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FCC68A7-0F6E-43F8-83CF-D1464C870277}"/>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BFBC6C4A-6CAC-4558-A2BD-B72716B9E9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549943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81" r:id="rId10"/>
    <p:sldLayoutId id="2147483682" r:id="rId11"/>
    <p:sldLayoutId id="2147483684" r:id="rId12"/>
    <p:sldLayoutId id="2147483685" r:id="rId13"/>
    <p:sldLayoutId id="2147483686" r:id="rId1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GB" sz="2400" dirty="0">
                <a:latin typeface="Arial" panose="020B0604020202020204" pitchFamily="34" charset="0"/>
                <a:cs typeface="Arial" panose="020B0604020202020204" pitchFamily="34" charset="0"/>
              </a:rPr>
              <a:t>INFORMATION MANAGEMENT </a:t>
            </a:r>
          </a:p>
        </p:txBody>
      </p:sp>
      <p:sp>
        <p:nvSpPr>
          <p:cNvPr id="10" name="Text Placeholder 9"/>
          <p:cNvSpPr>
            <a:spLocks noGrp="1"/>
          </p:cNvSpPr>
          <p:nvPr>
            <p:ph type="body" sz="quarter" idx="15"/>
          </p:nvPr>
        </p:nvSpPr>
        <p:spPr>
          <a:xfrm>
            <a:off x="1135566" y="1844824"/>
            <a:ext cx="7396874" cy="1298415"/>
          </a:xfrm>
          <a:prstGeom prst="rect">
            <a:avLst/>
          </a:prstGeom>
        </p:spPr>
        <p:txBody>
          <a:bodyPr>
            <a:normAutofit/>
          </a:bodyPr>
          <a:lstStyle/>
          <a:p>
            <a:r>
              <a:rPr lang="en-GB" sz="3200" b="1" dirty="0">
                <a:latin typeface="Arial Unicode MS" pitchFamily="34" charset="-128"/>
                <a:ea typeface="Arial Unicode MS" pitchFamily="34" charset="-128"/>
                <a:cs typeface="Arial Unicode MS" pitchFamily="34" charset="-128"/>
              </a:rPr>
              <a:t>1.5 Information Management Officer </a:t>
            </a:r>
          </a:p>
          <a:p>
            <a:r>
              <a:rPr lang="en-GB" sz="3200" b="1" dirty="0">
                <a:latin typeface="Arial Unicode MS" pitchFamily="34" charset="-128"/>
                <a:ea typeface="Arial Unicode MS" pitchFamily="34" charset="-128"/>
                <a:cs typeface="Arial Unicode MS" pitchFamily="34" charset="-128"/>
              </a:rPr>
              <a:t>Interpersonal Skills</a:t>
            </a:r>
            <a:endParaRPr lang="en-GB" sz="2400" b="1" dirty="0">
              <a:latin typeface="Arial Unicode MS" pitchFamily="34" charset="-128"/>
              <a:ea typeface="Arial Unicode MS" pitchFamily="34" charset="-128"/>
              <a:cs typeface="Arial Unicode MS" pitchFamily="34" charset="-128"/>
            </a:endParaRPr>
          </a:p>
        </p:txBody>
      </p:sp>
      <p:sp>
        <p:nvSpPr>
          <p:cNvPr id="3" name="Text Placeholder 2"/>
          <p:cNvSpPr>
            <a:spLocks noGrp="1"/>
          </p:cNvSpPr>
          <p:nvPr>
            <p:ph type="body" sz="quarter" idx="13"/>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7"/>
          <p:cNvSpPr>
            <a:spLocks noGrp="1" noChangeArrowheads="1"/>
          </p:cNvSpPr>
          <p:nvPr>
            <p:ph type="title"/>
          </p:nvPr>
        </p:nvSpPr>
        <p:spPr/>
        <p:txBody>
          <a:bodyPr/>
          <a:lstStyle/>
          <a:p>
            <a:r>
              <a:rPr lang="en-US" altLang="en-US" sz="2800" b="1" dirty="0"/>
              <a:t>As a meeting facilitator </a:t>
            </a:r>
          </a:p>
        </p:txBody>
      </p:sp>
      <p:sp>
        <p:nvSpPr>
          <p:cNvPr id="19459" name="Rectangle 3"/>
          <p:cNvSpPr>
            <a:spLocks noGrp="1" noChangeArrowheads="1"/>
          </p:cNvSpPr>
          <p:nvPr>
            <p:ph idx="1"/>
          </p:nvPr>
        </p:nvSpPr>
        <p:spPr>
          <a:xfrm>
            <a:off x="179512" y="1772816"/>
            <a:ext cx="8229600" cy="4525963"/>
          </a:xfrm>
        </p:spPr>
        <p:txBody>
          <a:bodyPr>
            <a:normAutofit/>
          </a:bodyPr>
          <a:lstStyle/>
          <a:p>
            <a:pPr>
              <a:spcAft>
                <a:spcPts val="0"/>
              </a:spcAft>
              <a:defRPr/>
            </a:pPr>
            <a:r>
              <a:rPr lang="en-AU" sz="2000" dirty="0"/>
              <a:t>Define the purpose, invite (right) people</a:t>
            </a:r>
          </a:p>
          <a:p>
            <a:pPr>
              <a:spcAft>
                <a:spcPts val="0"/>
              </a:spcAft>
              <a:defRPr/>
            </a:pPr>
            <a:r>
              <a:rPr lang="en-AU" sz="2000" dirty="0"/>
              <a:t>Manage the meeting (location, equip, timing)</a:t>
            </a:r>
          </a:p>
          <a:p>
            <a:pPr>
              <a:spcAft>
                <a:spcPts val="0"/>
              </a:spcAft>
              <a:defRPr/>
            </a:pPr>
            <a:r>
              <a:rPr lang="en-AU" sz="2000" dirty="0"/>
              <a:t>Circulate and collect attendance sheet for further communication </a:t>
            </a:r>
          </a:p>
          <a:p>
            <a:pPr>
              <a:spcAft>
                <a:spcPts val="0"/>
              </a:spcAft>
              <a:defRPr/>
            </a:pPr>
            <a:r>
              <a:rPr lang="en-AU" sz="2000" dirty="0"/>
              <a:t>Ensure meeting is minuted and translators are available</a:t>
            </a:r>
          </a:p>
          <a:p>
            <a:pPr>
              <a:defRPr/>
            </a:pPr>
            <a:r>
              <a:rPr lang="en-US" sz="1900" dirty="0"/>
              <a:t>Ensure an open and comfortable environment for the participants to participate effectively considering their identity (e.g. women and men)  </a:t>
            </a:r>
            <a:endParaRPr lang="en-AU" sz="2000" dirty="0"/>
          </a:p>
          <a:p>
            <a:pPr>
              <a:spcAft>
                <a:spcPts val="0"/>
              </a:spcAft>
              <a:defRPr/>
            </a:pPr>
            <a:r>
              <a:rPr lang="en-AU" sz="2000" dirty="0"/>
              <a:t>Manage lack of interest/dominant participants</a:t>
            </a:r>
          </a:p>
          <a:p>
            <a:pPr>
              <a:spcAft>
                <a:spcPts val="0"/>
              </a:spcAft>
              <a:defRPr/>
            </a:pPr>
            <a:r>
              <a:rPr lang="en-AU" sz="2000" dirty="0"/>
              <a:t>Document/clarify action items</a:t>
            </a:r>
          </a:p>
          <a:p>
            <a:pPr>
              <a:spcAft>
                <a:spcPts val="0"/>
              </a:spcAft>
              <a:defRPr/>
            </a:pPr>
            <a:r>
              <a:rPr lang="en-AU" sz="2000" dirty="0"/>
              <a:t>Circulate  minutes and action items</a:t>
            </a:r>
          </a:p>
          <a:p>
            <a:pPr>
              <a:spcAft>
                <a:spcPts val="0"/>
              </a:spcAft>
              <a:defRPr/>
            </a:pPr>
            <a:r>
              <a:rPr lang="en-AU" sz="2000" dirty="0"/>
              <a:t>Seek feedback from participants to inform next meeting to meet needs</a:t>
            </a:r>
          </a:p>
          <a:p>
            <a:pPr marL="320040" indent="-320040">
              <a:spcAft>
                <a:spcPts val="0"/>
              </a:spcAft>
              <a:buFont typeface="Wingdings"/>
              <a:buChar char=""/>
              <a:defRPr/>
            </a:pPr>
            <a:endParaRPr lang="en-AU" sz="2000" dirty="0"/>
          </a:p>
          <a:p>
            <a:pPr marL="320040" indent="-320040">
              <a:spcAft>
                <a:spcPts val="0"/>
              </a:spcAft>
              <a:buFont typeface="Wingdings"/>
              <a:buChar char=""/>
              <a:defRPr/>
            </a:pPr>
            <a:endParaRPr lang="en-AU" sz="2000" dirty="0"/>
          </a:p>
        </p:txBody>
      </p:sp>
    </p:spTree>
    <p:extLst>
      <p:ext uri="{BB962C8B-B14F-4D97-AF65-F5344CB8AC3E}">
        <p14:creationId xmlns:p14="http://schemas.microsoft.com/office/powerpoint/2010/main" val="18834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r>
              <a:rPr lang="en-US" altLang="en-US" b="1" dirty="0"/>
              <a:t>As a meeting participant</a:t>
            </a:r>
          </a:p>
        </p:txBody>
      </p:sp>
      <p:sp>
        <p:nvSpPr>
          <p:cNvPr id="20483" name="Rectangle 3"/>
          <p:cNvSpPr>
            <a:spLocks noGrp="1" noChangeArrowheads="1"/>
          </p:cNvSpPr>
          <p:nvPr>
            <p:ph idx="1"/>
          </p:nvPr>
        </p:nvSpPr>
        <p:spPr/>
        <p:txBody>
          <a:bodyPr>
            <a:normAutofit/>
          </a:bodyPr>
          <a:lstStyle/>
          <a:p>
            <a:pPr marL="320040" indent="-320040">
              <a:lnSpc>
                <a:spcPct val="100000"/>
              </a:lnSpc>
              <a:spcAft>
                <a:spcPts val="0"/>
              </a:spcAft>
              <a:buNone/>
              <a:defRPr/>
            </a:pPr>
            <a:endParaRPr lang="en-AU" sz="2000" dirty="0"/>
          </a:p>
          <a:p>
            <a:pPr>
              <a:lnSpc>
                <a:spcPct val="100000"/>
              </a:lnSpc>
              <a:spcAft>
                <a:spcPts val="0"/>
              </a:spcAft>
              <a:defRPr/>
            </a:pPr>
            <a:r>
              <a:rPr lang="en-AU" sz="2400" dirty="0"/>
              <a:t>Participation: It is more than just showing up and signing the attendance sheet</a:t>
            </a:r>
          </a:p>
          <a:p>
            <a:pPr>
              <a:lnSpc>
                <a:spcPct val="100000"/>
              </a:lnSpc>
              <a:spcAft>
                <a:spcPts val="0"/>
              </a:spcAft>
              <a:defRPr/>
            </a:pPr>
            <a:r>
              <a:rPr lang="en-AU" sz="2400" dirty="0"/>
              <a:t>Be clear on what your role is</a:t>
            </a:r>
          </a:p>
          <a:p>
            <a:pPr>
              <a:lnSpc>
                <a:spcPct val="100000"/>
              </a:lnSpc>
              <a:spcAft>
                <a:spcPts val="0"/>
              </a:spcAft>
              <a:defRPr/>
            </a:pPr>
            <a:r>
              <a:rPr lang="en-AU" sz="2400" dirty="0"/>
              <a:t>Be clear on what you want to get out of it </a:t>
            </a:r>
          </a:p>
          <a:p>
            <a:pPr>
              <a:lnSpc>
                <a:spcPct val="100000"/>
              </a:lnSpc>
              <a:spcAft>
                <a:spcPts val="0"/>
              </a:spcAft>
              <a:defRPr/>
            </a:pPr>
            <a:r>
              <a:rPr lang="en-AU" sz="2400" dirty="0"/>
              <a:t>Use communications skills  to get the most from the meeting </a:t>
            </a:r>
          </a:p>
          <a:p>
            <a:pPr>
              <a:lnSpc>
                <a:spcPct val="100000"/>
              </a:lnSpc>
              <a:spcAft>
                <a:spcPts val="0"/>
              </a:spcAft>
              <a:defRPr/>
            </a:pPr>
            <a:r>
              <a:rPr lang="en-AU" sz="2400" dirty="0"/>
              <a:t>Clarify any action points</a:t>
            </a:r>
          </a:p>
          <a:p>
            <a:pPr marL="320040" indent="-320040">
              <a:spcAft>
                <a:spcPts val="0"/>
              </a:spcAft>
              <a:buNone/>
              <a:defRPr/>
            </a:pPr>
            <a:endParaRPr lang="en-AU" sz="2000" i="1" dirty="0"/>
          </a:p>
        </p:txBody>
      </p:sp>
    </p:spTree>
    <p:extLst>
      <p:ext uri="{BB962C8B-B14F-4D97-AF65-F5344CB8AC3E}">
        <p14:creationId xmlns:p14="http://schemas.microsoft.com/office/powerpoint/2010/main" val="167864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Go back to your worst meeting </a:t>
            </a:r>
          </a:p>
        </p:txBody>
      </p:sp>
      <p:sp>
        <p:nvSpPr>
          <p:cNvPr id="3" name="Content Placeholder 2"/>
          <p:cNvSpPr>
            <a:spLocks noGrp="1"/>
          </p:cNvSpPr>
          <p:nvPr>
            <p:ph idx="1"/>
          </p:nvPr>
        </p:nvSpPr>
        <p:spPr/>
        <p:txBody>
          <a:bodyPr/>
          <a:lstStyle/>
          <a:p>
            <a:pPr marL="0" indent="0" algn="ctr">
              <a:buNone/>
            </a:pPr>
            <a:r>
              <a:rPr lang="en-US" sz="2400" dirty="0"/>
              <a:t>Think back to the meeting you described at the start</a:t>
            </a:r>
          </a:p>
          <a:p>
            <a:pPr marL="0" indent="0" algn="ctr">
              <a:buNone/>
            </a:pPr>
            <a:endParaRPr lang="en-US" sz="2400" dirty="0"/>
          </a:p>
          <a:p>
            <a:pPr lvl="1" algn="ctr"/>
            <a:r>
              <a:rPr lang="en-US" sz="2400" dirty="0"/>
              <a:t>Using the tips we have just discussed, what could have been done to make that meeting better?</a:t>
            </a:r>
          </a:p>
          <a:p>
            <a:pPr lvl="1" algn="ctr"/>
            <a:endParaRPr lang="en-US" sz="2400" dirty="0"/>
          </a:p>
          <a:p>
            <a:pPr lvl="1" algn="ctr"/>
            <a:r>
              <a:rPr lang="en-US" sz="2400" dirty="0"/>
              <a:t>Make a list of the tips you would give the </a:t>
            </a:r>
            <a:r>
              <a:rPr lang="en-US" sz="2400" dirty="0" err="1"/>
              <a:t>organiser</a:t>
            </a:r>
            <a:r>
              <a:rPr lang="en-US" sz="2400" dirty="0"/>
              <a:t>.</a:t>
            </a:r>
          </a:p>
          <a:p>
            <a:endParaRPr lang="en-US" sz="2400" dirty="0"/>
          </a:p>
        </p:txBody>
      </p:sp>
    </p:spTree>
    <p:extLst>
      <p:ext uri="{BB962C8B-B14F-4D97-AF65-F5344CB8AC3E}">
        <p14:creationId xmlns:p14="http://schemas.microsoft.com/office/powerpoint/2010/main" val="11150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7425343" y="6459786"/>
            <a:ext cx="98401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111" name="Shape 111"/>
          <p:cNvSpPr/>
          <p:nvPr/>
        </p:nvSpPr>
        <p:spPr>
          <a:xfrm>
            <a:off x="1259682" y="-144463"/>
            <a:ext cx="2285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2" name="Shape 112"/>
          <p:cNvSpPr/>
          <p:nvPr/>
        </p:nvSpPr>
        <p:spPr>
          <a:xfrm>
            <a:off x="1373982" y="7938"/>
            <a:ext cx="2285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13" name="Shape 113"/>
          <p:cNvPicPr preferRelativeResize="0"/>
          <p:nvPr/>
        </p:nvPicPr>
        <p:blipFill rotWithShape="1">
          <a:blip r:embed="rId3">
            <a:alphaModFix/>
          </a:blip>
          <a:srcRect/>
          <a:stretch/>
        </p:blipFill>
        <p:spPr>
          <a:xfrm rot="-1043644">
            <a:off x="872493" y="2921493"/>
            <a:ext cx="1832999" cy="2866380"/>
          </a:xfrm>
          <a:prstGeom prst="rect">
            <a:avLst/>
          </a:prstGeom>
          <a:noFill/>
          <a:ln>
            <a:noFill/>
          </a:ln>
        </p:spPr>
      </p:pic>
      <p:pic>
        <p:nvPicPr>
          <p:cNvPr id="114" name="Shape 114"/>
          <p:cNvPicPr preferRelativeResize="0"/>
          <p:nvPr/>
        </p:nvPicPr>
        <p:blipFill rotWithShape="1">
          <a:blip r:embed="rId4">
            <a:alphaModFix/>
          </a:blip>
          <a:srcRect/>
          <a:stretch/>
        </p:blipFill>
        <p:spPr>
          <a:xfrm rot="1420717">
            <a:off x="6460774" y="2936552"/>
            <a:ext cx="1770044" cy="3036014"/>
          </a:xfrm>
          <a:prstGeom prst="rect">
            <a:avLst/>
          </a:prstGeom>
          <a:noFill/>
          <a:ln>
            <a:noFill/>
          </a:ln>
        </p:spPr>
      </p:pic>
      <p:pic>
        <p:nvPicPr>
          <p:cNvPr id="115" name="Shape 115"/>
          <p:cNvPicPr preferRelativeResize="0"/>
          <p:nvPr/>
        </p:nvPicPr>
        <p:blipFill rotWithShape="1">
          <a:blip r:embed="rId5">
            <a:alphaModFix/>
          </a:blip>
          <a:srcRect/>
          <a:stretch/>
        </p:blipFill>
        <p:spPr>
          <a:xfrm>
            <a:off x="3358590" y="1893171"/>
            <a:ext cx="2136144" cy="3170997"/>
          </a:xfrm>
          <a:prstGeom prst="rect">
            <a:avLst/>
          </a:prstGeom>
          <a:noFill/>
          <a:ln>
            <a:noFill/>
          </a:ln>
        </p:spPr>
      </p:pic>
    </p:spTree>
    <p:extLst>
      <p:ext uri="{BB962C8B-B14F-4D97-AF65-F5344CB8AC3E}">
        <p14:creationId xmlns:p14="http://schemas.microsoft.com/office/powerpoint/2010/main" val="5185965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2800" b="1" i="0" u="none" strike="noStrike" cap="none" baseline="0" dirty="0">
                <a:solidFill>
                  <a:srgbClr val="3F3F3F"/>
                </a:solidFill>
                <a:latin typeface="Arial"/>
                <a:ea typeface="Arial"/>
                <a:cs typeface="Arial"/>
                <a:sym typeface="Arial"/>
              </a:rPr>
              <a:t>Three Phases Of A Negotiation:</a:t>
            </a:r>
          </a:p>
        </p:txBody>
      </p:sp>
      <p:sp>
        <p:nvSpPr>
          <p:cNvPr id="122" name="Shape 122"/>
          <p:cNvSpPr txBox="1">
            <a:spLocks noGrp="1"/>
          </p:cNvSpPr>
          <p:nvPr>
            <p:ph idx="1"/>
          </p:nvPr>
        </p:nvSpPr>
        <p:spPr>
          <a:prstGeom prst="rect">
            <a:avLst/>
          </a:prstGeom>
          <a:noFill/>
          <a:ln>
            <a:noFill/>
          </a:ln>
        </p:spPr>
        <p:txBody>
          <a:bodyPr lIns="0" tIns="45700" rIns="0" bIns="45700" anchor="t" anchorCtr="0">
            <a:noAutofit/>
          </a:bodyPr>
          <a:lstStyle/>
          <a:p>
            <a:pPr marL="609600" marR="0" lvl="0" indent="-609600" algn="l" rtl="0">
              <a:lnSpc>
                <a:spcPct val="170000"/>
              </a:lnSpc>
              <a:spcBef>
                <a:spcPts val="0"/>
              </a:spcBef>
              <a:spcAft>
                <a:spcPts val="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Preparation (Analysis &amp; Strategy)</a:t>
            </a:r>
          </a:p>
          <a:p>
            <a:pPr marL="609600" marR="0" lvl="0" indent="-609600" algn="l" rtl="0">
              <a:lnSpc>
                <a:spcPct val="170000"/>
              </a:lnSpc>
              <a:spcBef>
                <a:spcPts val="1400"/>
              </a:spcBef>
              <a:spcAft>
                <a:spcPts val="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Face-to face</a:t>
            </a:r>
          </a:p>
          <a:p>
            <a:pPr marL="609600" marR="0" lvl="0" indent="-609600" algn="l" rtl="0">
              <a:lnSpc>
                <a:spcPct val="170000"/>
              </a:lnSpc>
              <a:spcBef>
                <a:spcPts val="1400"/>
              </a:spcBef>
              <a:spcAft>
                <a:spcPts val="20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Follow-up</a:t>
            </a:r>
          </a:p>
        </p:txBody>
      </p:sp>
      <p:sp>
        <p:nvSpPr>
          <p:cNvPr id="123" name="Shape 123"/>
          <p:cNvSpPr/>
          <p:nvPr/>
        </p:nvSpPr>
        <p:spPr>
          <a:xfrm>
            <a:off x="971600" y="1556792"/>
            <a:ext cx="6840760" cy="1143000"/>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201364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2527896" y="2144044"/>
            <a:ext cx="1296144" cy="1219199"/>
          </a:xfrm>
          <a:prstGeom prst="triangle">
            <a:avLst>
              <a:gd name="adj" fmla="val 50000"/>
            </a:avLst>
          </a:prstGeom>
          <a:solidFill>
            <a:schemeClr val="accent1"/>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53" name="Shape 153"/>
          <p:cNvSpPr txBox="1"/>
          <p:nvPr/>
        </p:nvSpPr>
        <p:spPr>
          <a:xfrm>
            <a:off x="971600" y="4829299"/>
            <a:ext cx="172607"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54" name="Shape 154"/>
          <p:cNvSpPr txBox="1"/>
          <p:nvPr/>
        </p:nvSpPr>
        <p:spPr>
          <a:xfrm>
            <a:off x="5292080" y="2379746"/>
            <a:ext cx="3371069" cy="8332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b="1" i="1" u="none" strike="noStrike" cap="none" baseline="0" dirty="0">
                <a:solidFill>
                  <a:srgbClr val="0070C0"/>
                </a:solidFill>
                <a:latin typeface="Arial"/>
                <a:ea typeface="Arial"/>
                <a:cs typeface="Arial"/>
                <a:sym typeface="Arial"/>
              </a:rPr>
              <a:t>“I  don’t use</a:t>
            </a:r>
            <a:r>
              <a:rPr lang="en-US" b="1" i="1" u="none" strike="noStrike" cap="none" dirty="0">
                <a:solidFill>
                  <a:srgbClr val="0070C0"/>
                </a:solidFill>
                <a:latin typeface="Arial"/>
                <a:ea typeface="Arial"/>
                <a:cs typeface="Arial"/>
                <a:sym typeface="Arial"/>
              </a:rPr>
              <a:t> the cluster reporting format.”</a:t>
            </a:r>
            <a:endParaRPr lang="en-US" b="1" i="1" u="none" strike="noStrike" cap="none" baseline="0" dirty="0">
              <a:solidFill>
                <a:srgbClr val="0070C0"/>
              </a:solidFill>
              <a:latin typeface="Arial"/>
              <a:ea typeface="Arial"/>
              <a:cs typeface="Arial"/>
              <a:sym typeface="Arial"/>
            </a:endParaRPr>
          </a:p>
        </p:txBody>
      </p:sp>
      <p:sp>
        <p:nvSpPr>
          <p:cNvPr id="155" name="Shape 155"/>
          <p:cNvSpPr/>
          <p:nvPr/>
        </p:nvSpPr>
        <p:spPr>
          <a:xfrm>
            <a:off x="1846659" y="2139281"/>
            <a:ext cx="2642687" cy="2514599"/>
          </a:xfrm>
          <a:prstGeom prst="triangle">
            <a:avLst>
              <a:gd name="adj" fmla="val 50000"/>
            </a:avLst>
          </a:prstGeom>
          <a:solidFill>
            <a:schemeClr val="accent1">
              <a:alpha val="49803"/>
            </a:schemeClr>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56" name="Shape 156"/>
          <p:cNvSpPr txBox="1"/>
          <p:nvPr/>
        </p:nvSpPr>
        <p:spPr>
          <a:xfrm>
            <a:off x="5192192" y="3514394"/>
            <a:ext cx="3772296" cy="99472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b="1" i="1" u="none" strike="noStrike" cap="none" baseline="0" dirty="0">
                <a:solidFill>
                  <a:srgbClr val="0070C0"/>
                </a:solidFill>
                <a:latin typeface="Arial"/>
                <a:ea typeface="Arial"/>
                <a:cs typeface="Arial"/>
                <a:sym typeface="Arial"/>
              </a:rPr>
              <a:t>“My agency work takes priority and they have people who can re-format the data”</a:t>
            </a:r>
          </a:p>
        </p:txBody>
      </p:sp>
      <p:sp>
        <p:nvSpPr>
          <p:cNvPr id="157" name="Shape 157"/>
          <p:cNvSpPr/>
          <p:nvPr/>
        </p:nvSpPr>
        <p:spPr>
          <a:xfrm>
            <a:off x="1159744" y="2139281"/>
            <a:ext cx="4032448" cy="3809999"/>
          </a:xfrm>
          <a:prstGeom prst="triangle">
            <a:avLst>
              <a:gd name="adj" fmla="val 50000"/>
            </a:avLst>
          </a:prstGeom>
          <a:solidFill>
            <a:schemeClr val="accent1">
              <a:alpha val="49803"/>
            </a:schemeClr>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58" name="Shape 158"/>
          <p:cNvSpPr txBox="1"/>
          <p:nvPr/>
        </p:nvSpPr>
        <p:spPr>
          <a:xfrm>
            <a:off x="5192192" y="4653880"/>
            <a:ext cx="3844304" cy="127586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b="1" i="1" u="none" strike="noStrike" cap="none" baseline="0" dirty="0">
                <a:solidFill>
                  <a:srgbClr val="0070C0"/>
                </a:solidFill>
                <a:latin typeface="Arial"/>
                <a:ea typeface="Arial"/>
                <a:cs typeface="Arial"/>
                <a:sym typeface="Arial"/>
              </a:rPr>
              <a:t>“I need to avoid difficulties </a:t>
            </a:r>
          </a:p>
          <a:p>
            <a:pPr marL="0" marR="0" lvl="0" indent="0" algn="ctr" rtl="0">
              <a:spcBef>
                <a:spcPts val="0"/>
              </a:spcBef>
              <a:buSzPct val="25000"/>
              <a:buNone/>
            </a:pPr>
            <a:r>
              <a:rPr lang="en-US" b="1" i="1" u="none" strike="noStrike" cap="none" baseline="0" dirty="0">
                <a:solidFill>
                  <a:srgbClr val="0070C0"/>
                </a:solidFill>
                <a:latin typeface="Arial"/>
                <a:ea typeface="Arial"/>
                <a:cs typeface="Arial"/>
                <a:sym typeface="Arial"/>
              </a:rPr>
              <a:t>with my supervisor by following </a:t>
            </a:r>
            <a:r>
              <a:rPr lang="en-US" b="1" i="1" dirty="0">
                <a:solidFill>
                  <a:srgbClr val="0070C0"/>
                </a:solidFill>
              </a:rPr>
              <a:t>our agency </a:t>
            </a:r>
            <a:r>
              <a:rPr lang="en-US" b="1" i="1" u="none" strike="noStrike" cap="none" baseline="0" dirty="0">
                <a:solidFill>
                  <a:srgbClr val="0070C0"/>
                </a:solidFill>
                <a:latin typeface="Arial"/>
                <a:ea typeface="Arial"/>
                <a:cs typeface="Arial"/>
                <a:sym typeface="Arial"/>
              </a:rPr>
              <a:t>systems, and need to retain my team’s autonomy”</a:t>
            </a:r>
          </a:p>
        </p:txBody>
      </p:sp>
      <p:sp>
        <p:nvSpPr>
          <p:cNvPr id="159" name="Shape 159"/>
          <p:cNvSpPr txBox="1"/>
          <p:nvPr/>
        </p:nvSpPr>
        <p:spPr>
          <a:xfrm>
            <a:off x="1259632" y="919956"/>
            <a:ext cx="4967287" cy="646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3600" b="0" i="0" u="none" strike="noStrike" cap="none" baseline="0" dirty="0">
              <a:solidFill>
                <a:schemeClr val="dk1"/>
              </a:solidFill>
              <a:latin typeface="Arial"/>
              <a:ea typeface="Arial"/>
              <a:cs typeface="Arial"/>
              <a:sym typeface="Arial"/>
            </a:endParaRPr>
          </a:p>
        </p:txBody>
      </p:sp>
      <p:sp>
        <p:nvSpPr>
          <p:cNvPr id="160" name="Shape 160"/>
          <p:cNvSpPr txBox="1"/>
          <p:nvPr/>
        </p:nvSpPr>
        <p:spPr>
          <a:xfrm>
            <a:off x="323528" y="2712924"/>
            <a:ext cx="1584176" cy="4572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rgbClr val="3366CC"/>
                </a:solidFill>
                <a:latin typeface="Arial Black"/>
                <a:ea typeface="Arial Black"/>
                <a:cs typeface="Arial Black"/>
                <a:sym typeface="Arial Black"/>
              </a:rPr>
              <a:t>POSITION</a:t>
            </a:r>
          </a:p>
        </p:txBody>
      </p:sp>
      <p:sp>
        <p:nvSpPr>
          <p:cNvPr id="161" name="Shape 161"/>
          <p:cNvSpPr txBox="1"/>
          <p:nvPr/>
        </p:nvSpPr>
        <p:spPr>
          <a:xfrm>
            <a:off x="395536" y="5081785"/>
            <a:ext cx="1008112" cy="4572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rgbClr val="3366CC"/>
                </a:solidFill>
                <a:latin typeface="Arial Black"/>
                <a:ea typeface="Arial Black"/>
                <a:cs typeface="Arial Black"/>
                <a:sym typeface="Arial Black"/>
              </a:rPr>
              <a:t>NEED</a:t>
            </a:r>
          </a:p>
        </p:txBody>
      </p:sp>
      <p:sp>
        <p:nvSpPr>
          <p:cNvPr id="162" name="Shape 162"/>
          <p:cNvSpPr txBox="1"/>
          <p:nvPr/>
        </p:nvSpPr>
        <p:spPr>
          <a:xfrm>
            <a:off x="323528" y="3836044"/>
            <a:ext cx="1656183" cy="4572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rgbClr val="3366CC"/>
                </a:solidFill>
                <a:latin typeface="Arial Black"/>
                <a:ea typeface="Arial Black"/>
                <a:cs typeface="Arial Black"/>
                <a:sym typeface="Arial Black"/>
              </a:rPr>
              <a:t>INTEREST</a:t>
            </a:r>
          </a:p>
        </p:txBody>
      </p:sp>
      <p:pic>
        <p:nvPicPr>
          <p:cNvPr id="1026" name="Picture 2" descr="Support to coordination mechanisms, integrating nutrition, gender and food security in Hai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1606" y="15201"/>
            <a:ext cx="2342394" cy="155444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07504" y="3356992"/>
            <a:ext cx="89289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7504" y="4653136"/>
            <a:ext cx="89289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7504" y="2132856"/>
            <a:ext cx="89289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7504" y="5949280"/>
            <a:ext cx="892899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GB" b="1" dirty="0"/>
              <a:t>Entering the Negotiation</a:t>
            </a:r>
          </a:p>
        </p:txBody>
      </p:sp>
    </p:spTree>
    <p:extLst>
      <p:ext uri="{BB962C8B-B14F-4D97-AF65-F5344CB8AC3E}">
        <p14:creationId xmlns:p14="http://schemas.microsoft.com/office/powerpoint/2010/main" val="29148285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1"/>
                                        <p:tgtEl>
                                          <p:spTgt spid="1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1"/>
                                        <p:tgtEl>
                                          <p:spTgt spid="1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1"/>
                                        <p:tgtEl>
                                          <p:spTgt spid="157"/>
                                        </p:tgtEl>
                                      </p:cBhvr>
                                    </p:animEffect>
                                  </p:childTnLst>
                                </p:cTn>
                              </p:par>
                              <p:par>
                                <p:cTn id="21" presetID="10" presetClass="entr" presetSubtype="0" fill="hold"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1"/>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1"/>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4" name="Shape 174"/>
          <p:cNvSpPr txBox="1"/>
          <p:nvPr/>
        </p:nvSpPr>
        <p:spPr>
          <a:xfrm>
            <a:off x="3417911" y="1637218"/>
            <a:ext cx="677912"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dk1"/>
                </a:solidFill>
                <a:latin typeface="Arial"/>
                <a:ea typeface="Arial"/>
                <a:cs typeface="Arial"/>
                <a:sym typeface="Arial"/>
              </a:rPr>
              <a:t>ME</a:t>
            </a:r>
          </a:p>
        </p:txBody>
      </p:sp>
      <p:sp>
        <p:nvSpPr>
          <p:cNvPr id="175" name="Shape 175"/>
          <p:cNvSpPr txBox="1"/>
          <p:nvPr/>
        </p:nvSpPr>
        <p:spPr>
          <a:xfrm>
            <a:off x="5107317" y="1619508"/>
            <a:ext cx="860714" cy="4749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dk1"/>
                </a:solidFill>
                <a:latin typeface="Arial"/>
                <a:ea typeface="Arial"/>
                <a:cs typeface="Arial"/>
                <a:sym typeface="Arial"/>
              </a:rPr>
              <a:t>YOU</a:t>
            </a:r>
          </a:p>
        </p:txBody>
      </p:sp>
      <p:sp>
        <p:nvSpPr>
          <p:cNvPr id="2" name="Title 1"/>
          <p:cNvSpPr>
            <a:spLocks noGrp="1"/>
          </p:cNvSpPr>
          <p:nvPr>
            <p:ph type="title"/>
          </p:nvPr>
        </p:nvSpPr>
        <p:spPr/>
        <p:txBody>
          <a:bodyPr/>
          <a:lstStyle/>
          <a:p>
            <a:r>
              <a:rPr lang="en-GB" b="1" dirty="0"/>
              <a:t>Focus on interests and needs, not POSITION</a:t>
            </a:r>
          </a:p>
        </p:txBody>
      </p:sp>
      <p:sp>
        <p:nvSpPr>
          <p:cNvPr id="24" name="Shape 152"/>
          <p:cNvSpPr/>
          <p:nvPr/>
        </p:nvSpPr>
        <p:spPr>
          <a:xfrm>
            <a:off x="3131839" y="2105606"/>
            <a:ext cx="1296144" cy="1219199"/>
          </a:xfrm>
          <a:prstGeom prst="triangle">
            <a:avLst>
              <a:gd name="adj" fmla="val 50000"/>
            </a:avLst>
          </a:prstGeom>
          <a:solidFill>
            <a:schemeClr val="accent1"/>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5" name="Shape 153"/>
          <p:cNvSpPr txBox="1"/>
          <p:nvPr/>
        </p:nvSpPr>
        <p:spPr>
          <a:xfrm>
            <a:off x="1575543" y="4790861"/>
            <a:ext cx="172607"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6" name="Shape 155"/>
          <p:cNvSpPr/>
          <p:nvPr/>
        </p:nvSpPr>
        <p:spPr>
          <a:xfrm>
            <a:off x="2450602" y="2100843"/>
            <a:ext cx="2642687" cy="2514599"/>
          </a:xfrm>
          <a:prstGeom prst="triangle">
            <a:avLst>
              <a:gd name="adj" fmla="val 50000"/>
            </a:avLst>
          </a:prstGeom>
          <a:solidFill>
            <a:schemeClr val="accent1">
              <a:alpha val="49803"/>
            </a:schemeClr>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7" name="Shape 157"/>
          <p:cNvSpPr/>
          <p:nvPr/>
        </p:nvSpPr>
        <p:spPr>
          <a:xfrm>
            <a:off x="1763687" y="2100843"/>
            <a:ext cx="4032448" cy="3809999"/>
          </a:xfrm>
          <a:prstGeom prst="triangle">
            <a:avLst>
              <a:gd name="adj" fmla="val 50000"/>
            </a:avLst>
          </a:prstGeom>
          <a:solidFill>
            <a:schemeClr val="accent1">
              <a:alpha val="49803"/>
            </a:schemeClr>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8" name="Shape 160"/>
          <p:cNvSpPr txBox="1"/>
          <p:nvPr/>
        </p:nvSpPr>
        <p:spPr>
          <a:xfrm>
            <a:off x="711447" y="2674486"/>
            <a:ext cx="1872208" cy="4572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rgbClr val="3366CC"/>
                </a:solidFill>
                <a:latin typeface="Arial Black"/>
                <a:ea typeface="Arial Black"/>
                <a:cs typeface="Arial Black"/>
                <a:sym typeface="Arial Black"/>
              </a:rPr>
              <a:t>POSITION</a:t>
            </a:r>
          </a:p>
        </p:txBody>
      </p:sp>
      <p:sp>
        <p:nvSpPr>
          <p:cNvPr id="29" name="Shape 161"/>
          <p:cNvSpPr txBox="1"/>
          <p:nvPr/>
        </p:nvSpPr>
        <p:spPr>
          <a:xfrm>
            <a:off x="711447" y="5019461"/>
            <a:ext cx="1052240" cy="4572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rgbClr val="3366CC"/>
                </a:solidFill>
                <a:latin typeface="Arial Black"/>
                <a:ea typeface="Arial Black"/>
                <a:cs typeface="Arial Black"/>
                <a:sym typeface="Arial Black"/>
              </a:rPr>
              <a:t>NEED</a:t>
            </a:r>
          </a:p>
        </p:txBody>
      </p:sp>
      <p:sp>
        <p:nvSpPr>
          <p:cNvPr id="30" name="Shape 162"/>
          <p:cNvSpPr txBox="1"/>
          <p:nvPr/>
        </p:nvSpPr>
        <p:spPr>
          <a:xfrm>
            <a:off x="683568" y="3797606"/>
            <a:ext cx="1828079" cy="4572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rgbClr val="3366CC"/>
                </a:solidFill>
                <a:latin typeface="Arial Black"/>
                <a:ea typeface="Arial Black"/>
                <a:cs typeface="Arial Black"/>
                <a:sym typeface="Arial Black"/>
              </a:rPr>
              <a:t>INTEREST</a:t>
            </a:r>
          </a:p>
        </p:txBody>
      </p:sp>
      <p:sp>
        <p:nvSpPr>
          <p:cNvPr id="31" name="Shape 152"/>
          <p:cNvSpPr/>
          <p:nvPr/>
        </p:nvSpPr>
        <p:spPr>
          <a:xfrm>
            <a:off x="4815903" y="2099181"/>
            <a:ext cx="1296144" cy="1219199"/>
          </a:xfrm>
          <a:prstGeom prst="triangle">
            <a:avLst>
              <a:gd name="adj" fmla="val 50000"/>
            </a:avLst>
          </a:prstGeom>
          <a:solidFill>
            <a:schemeClr val="accent1"/>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2" name="Shape 155"/>
          <p:cNvSpPr/>
          <p:nvPr/>
        </p:nvSpPr>
        <p:spPr>
          <a:xfrm>
            <a:off x="4134666" y="2094418"/>
            <a:ext cx="2642687" cy="2514599"/>
          </a:xfrm>
          <a:prstGeom prst="triangle">
            <a:avLst>
              <a:gd name="adj" fmla="val 50000"/>
            </a:avLst>
          </a:prstGeom>
          <a:solidFill>
            <a:schemeClr val="accent1">
              <a:alpha val="49803"/>
            </a:schemeClr>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3" name="Shape 157"/>
          <p:cNvSpPr/>
          <p:nvPr/>
        </p:nvSpPr>
        <p:spPr>
          <a:xfrm>
            <a:off x="3447751" y="2094418"/>
            <a:ext cx="4032448" cy="3809999"/>
          </a:xfrm>
          <a:prstGeom prst="triangle">
            <a:avLst>
              <a:gd name="adj" fmla="val 50000"/>
            </a:avLst>
          </a:prstGeom>
          <a:solidFill>
            <a:schemeClr val="accent1">
              <a:alpha val="49803"/>
            </a:schemeClr>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5" name="Isosceles Triangle 4"/>
          <p:cNvSpPr/>
          <p:nvPr/>
        </p:nvSpPr>
        <p:spPr>
          <a:xfrm>
            <a:off x="3447751" y="3685019"/>
            <a:ext cx="2348384" cy="2225823"/>
          </a:xfrm>
          <a:prstGeom prst="triangle">
            <a:avLst>
              <a:gd name="adj" fmla="val 5112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Zone</a:t>
            </a:r>
          </a:p>
          <a:p>
            <a:pPr algn="ctr"/>
            <a:r>
              <a:rPr lang="en-GB" sz="1400" b="1" dirty="0"/>
              <a:t>Of </a:t>
            </a:r>
          </a:p>
          <a:p>
            <a:pPr algn="ctr"/>
            <a:r>
              <a:rPr lang="en-GB" sz="1400" b="1" dirty="0"/>
              <a:t>Possible</a:t>
            </a:r>
          </a:p>
          <a:p>
            <a:pPr algn="ctr"/>
            <a:r>
              <a:rPr lang="en-GB" sz="1400" b="1" dirty="0"/>
              <a:t>Agreement</a:t>
            </a:r>
          </a:p>
        </p:txBody>
      </p:sp>
      <p:sp>
        <p:nvSpPr>
          <p:cNvPr id="6" name="TextBox 5"/>
          <p:cNvSpPr txBox="1"/>
          <p:nvPr/>
        </p:nvSpPr>
        <p:spPr>
          <a:xfrm>
            <a:off x="2390233" y="3122384"/>
            <a:ext cx="2065630" cy="369332"/>
          </a:xfrm>
          <a:prstGeom prst="rect">
            <a:avLst/>
          </a:prstGeom>
          <a:noFill/>
        </p:spPr>
        <p:txBody>
          <a:bodyPr wrap="none" rtlCol="0">
            <a:spAutoFit/>
          </a:bodyPr>
          <a:lstStyle/>
          <a:p>
            <a:r>
              <a:rPr lang="en-GB" b="1" dirty="0"/>
              <a:t>I WIN, YOU LOSE</a:t>
            </a:r>
          </a:p>
        </p:txBody>
      </p:sp>
      <p:sp>
        <p:nvSpPr>
          <p:cNvPr id="37" name="TextBox 36"/>
          <p:cNvSpPr txBox="1"/>
          <p:nvPr/>
        </p:nvSpPr>
        <p:spPr>
          <a:xfrm>
            <a:off x="4959919" y="3131676"/>
            <a:ext cx="2069797" cy="369332"/>
          </a:xfrm>
          <a:prstGeom prst="rect">
            <a:avLst/>
          </a:prstGeom>
          <a:noFill/>
        </p:spPr>
        <p:txBody>
          <a:bodyPr wrap="none" rtlCol="0">
            <a:spAutoFit/>
          </a:bodyPr>
          <a:lstStyle/>
          <a:p>
            <a:r>
              <a:rPr lang="en-GB" b="1" dirty="0"/>
              <a:t>YOU WIN, I LOSE</a:t>
            </a:r>
          </a:p>
        </p:txBody>
      </p:sp>
      <p:sp>
        <p:nvSpPr>
          <p:cNvPr id="38" name="TextBox 37"/>
          <p:cNvSpPr txBox="1"/>
          <p:nvPr/>
        </p:nvSpPr>
        <p:spPr>
          <a:xfrm>
            <a:off x="3984589" y="6084004"/>
            <a:ext cx="1274708" cy="369332"/>
          </a:xfrm>
          <a:prstGeom prst="rect">
            <a:avLst/>
          </a:prstGeom>
          <a:noFill/>
        </p:spPr>
        <p:txBody>
          <a:bodyPr wrap="none" rtlCol="0">
            <a:spAutoFit/>
          </a:bodyPr>
          <a:lstStyle/>
          <a:p>
            <a:r>
              <a:rPr lang="en-GB" b="1" dirty="0"/>
              <a:t>WIN / WIN</a:t>
            </a:r>
          </a:p>
        </p:txBody>
      </p:sp>
    </p:spTree>
    <p:extLst>
      <p:ext uri="{BB962C8B-B14F-4D97-AF65-F5344CB8AC3E}">
        <p14:creationId xmlns:p14="http://schemas.microsoft.com/office/powerpoint/2010/main" val="1141212840"/>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441467" y="1042644"/>
            <a:ext cx="7877976"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dk1"/>
                </a:solidFill>
                <a:latin typeface="Arial"/>
                <a:ea typeface="Arial"/>
                <a:cs typeface="Arial"/>
                <a:sym typeface="Arial"/>
              </a:rPr>
              <a:t>Think carefully what you will do if you cannot reach agreement… </a:t>
            </a:r>
          </a:p>
        </p:txBody>
      </p:sp>
      <p:sp>
        <p:nvSpPr>
          <p:cNvPr id="193" name="Shape 193"/>
          <p:cNvSpPr txBox="1"/>
          <p:nvPr/>
        </p:nvSpPr>
        <p:spPr>
          <a:xfrm>
            <a:off x="3078964" y="2348880"/>
            <a:ext cx="2880320" cy="26309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dirty="0">
                <a:solidFill>
                  <a:srgbClr val="FF0000"/>
                </a:solidFill>
                <a:latin typeface="Arial"/>
                <a:ea typeface="Arial"/>
                <a:cs typeface="Arial"/>
                <a:sym typeface="Arial"/>
              </a:rPr>
              <a:t>B</a:t>
            </a:r>
            <a:r>
              <a:rPr lang="en-US" sz="3200" b="1" i="0" u="none" strike="noStrike" cap="none" baseline="0" dirty="0">
                <a:solidFill>
                  <a:schemeClr val="dk1"/>
                </a:solidFill>
                <a:latin typeface="Arial"/>
                <a:ea typeface="Arial"/>
                <a:cs typeface="Arial"/>
                <a:sym typeface="Arial"/>
              </a:rPr>
              <a:t>est</a:t>
            </a:r>
          </a:p>
          <a:p>
            <a:pPr marL="0" marR="0" lvl="0" indent="0" algn="l" rtl="0">
              <a:spcBef>
                <a:spcPts val="0"/>
              </a:spcBef>
              <a:buSzPct val="25000"/>
              <a:buNone/>
            </a:pPr>
            <a:r>
              <a:rPr lang="en-US" sz="3200" b="1" i="0" u="none" strike="noStrike" cap="none" baseline="0" dirty="0">
                <a:solidFill>
                  <a:srgbClr val="FF0000"/>
                </a:solidFill>
                <a:latin typeface="Arial"/>
                <a:ea typeface="Arial"/>
                <a:cs typeface="Arial"/>
                <a:sym typeface="Arial"/>
              </a:rPr>
              <a:t>A</a:t>
            </a:r>
            <a:r>
              <a:rPr lang="en-US" sz="3200" b="1" i="0" u="none" strike="noStrike" cap="none" baseline="0" dirty="0">
                <a:solidFill>
                  <a:schemeClr val="dk1"/>
                </a:solidFill>
                <a:latin typeface="Arial"/>
                <a:ea typeface="Arial"/>
                <a:cs typeface="Arial"/>
                <a:sym typeface="Arial"/>
              </a:rPr>
              <a:t>lternative </a:t>
            </a:r>
          </a:p>
          <a:p>
            <a:pPr marL="0" marR="0" lvl="0" indent="0" algn="l" rtl="0">
              <a:spcBef>
                <a:spcPts val="0"/>
              </a:spcBef>
              <a:buSzPct val="25000"/>
              <a:buNone/>
            </a:pPr>
            <a:r>
              <a:rPr lang="en-US" sz="3200" b="1" i="0" u="none" strike="noStrike" cap="none" baseline="0" dirty="0">
                <a:solidFill>
                  <a:srgbClr val="FF0000"/>
                </a:solidFill>
                <a:latin typeface="Arial"/>
                <a:ea typeface="Arial"/>
                <a:cs typeface="Arial"/>
                <a:sym typeface="Arial"/>
              </a:rPr>
              <a:t>T</a:t>
            </a:r>
            <a:r>
              <a:rPr lang="en-US" sz="3200" b="1" i="0" u="none" strike="noStrike" cap="none" baseline="0" dirty="0">
                <a:solidFill>
                  <a:schemeClr val="dk1"/>
                </a:solidFill>
                <a:latin typeface="Arial"/>
                <a:ea typeface="Arial"/>
                <a:cs typeface="Arial"/>
                <a:sym typeface="Arial"/>
              </a:rPr>
              <a:t>o a</a:t>
            </a:r>
          </a:p>
          <a:p>
            <a:pPr marL="0" marR="0" lvl="0" indent="0" algn="l" rtl="0">
              <a:spcBef>
                <a:spcPts val="0"/>
              </a:spcBef>
              <a:buSzPct val="25000"/>
              <a:buNone/>
            </a:pPr>
            <a:r>
              <a:rPr lang="en-US" sz="3200" b="1" i="0" u="none" strike="noStrike" cap="none" baseline="0" dirty="0">
                <a:solidFill>
                  <a:srgbClr val="FF0000"/>
                </a:solidFill>
                <a:latin typeface="Arial"/>
                <a:ea typeface="Arial"/>
                <a:cs typeface="Arial"/>
                <a:sym typeface="Arial"/>
              </a:rPr>
              <a:t>N</a:t>
            </a:r>
            <a:r>
              <a:rPr lang="en-US" sz="3200" b="1" i="0" u="none" strike="noStrike" cap="none" baseline="0" dirty="0">
                <a:solidFill>
                  <a:schemeClr val="dk1"/>
                </a:solidFill>
                <a:latin typeface="Arial"/>
                <a:ea typeface="Arial"/>
                <a:cs typeface="Arial"/>
                <a:sym typeface="Arial"/>
              </a:rPr>
              <a:t>egotiated</a:t>
            </a:r>
          </a:p>
          <a:p>
            <a:pPr marL="0" marR="0" lvl="0" indent="0" algn="l" rtl="0">
              <a:spcBef>
                <a:spcPts val="0"/>
              </a:spcBef>
              <a:buSzPct val="25000"/>
              <a:buNone/>
            </a:pPr>
            <a:r>
              <a:rPr lang="en-US" sz="3200" b="1" i="0" u="none" strike="noStrike" cap="none" baseline="0" dirty="0">
                <a:solidFill>
                  <a:srgbClr val="FF0000"/>
                </a:solidFill>
                <a:latin typeface="Arial"/>
                <a:ea typeface="Arial"/>
                <a:cs typeface="Arial"/>
                <a:sym typeface="Arial"/>
              </a:rPr>
              <a:t>A</a:t>
            </a:r>
            <a:r>
              <a:rPr lang="en-US" sz="3200" b="1" i="0" u="none" strike="noStrike" cap="none" baseline="0" dirty="0">
                <a:solidFill>
                  <a:schemeClr val="dk1"/>
                </a:solidFill>
                <a:latin typeface="Arial"/>
                <a:ea typeface="Arial"/>
                <a:cs typeface="Arial"/>
                <a:sym typeface="Arial"/>
              </a:rPr>
              <a:t>greement</a:t>
            </a:r>
          </a:p>
        </p:txBody>
      </p:sp>
      <p:sp>
        <p:nvSpPr>
          <p:cNvPr id="194" name="Shape 194"/>
          <p:cNvSpPr txBox="1"/>
          <p:nvPr/>
        </p:nvSpPr>
        <p:spPr>
          <a:xfrm>
            <a:off x="718804" y="5336348"/>
            <a:ext cx="7600639" cy="97297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b="1" i="0" u="none" strike="noStrike" cap="none" baseline="0" dirty="0">
                <a:solidFill>
                  <a:srgbClr val="3366CC"/>
                </a:solidFill>
                <a:latin typeface="Arial"/>
                <a:ea typeface="Arial"/>
                <a:cs typeface="Arial"/>
                <a:sym typeface="Arial"/>
              </a:rPr>
              <a:t>“The reason you negotiate is to produce something better than the results you can obtain without negotiating.” 				- Roger Fisher</a:t>
            </a:r>
          </a:p>
        </p:txBody>
      </p:sp>
      <p:cxnSp>
        <p:nvCxnSpPr>
          <p:cNvPr id="195" name="Shape 195"/>
          <p:cNvCxnSpPr/>
          <p:nvPr/>
        </p:nvCxnSpPr>
        <p:spPr>
          <a:xfrm>
            <a:off x="-38165" y="0"/>
            <a:ext cx="8837239" cy="0"/>
          </a:xfrm>
          <a:prstGeom prst="straightConnector1">
            <a:avLst/>
          </a:prstGeom>
          <a:noFill/>
          <a:ln w="50800" cap="flat">
            <a:solidFill>
              <a:schemeClr val="accent2"/>
            </a:solidFill>
            <a:prstDash val="solid"/>
            <a:round/>
            <a:headEnd type="none" w="med" len="med"/>
            <a:tailEnd type="none" w="med" len="med"/>
          </a:ln>
        </p:spPr>
      </p:cxnSp>
      <p:sp>
        <p:nvSpPr>
          <p:cNvPr id="196" name="Shape 196"/>
          <p:cNvSpPr txBox="1"/>
          <p:nvPr/>
        </p:nvSpPr>
        <p:spPr>
          <a:xfrm>
            <a:off x="395536" y="1835904"/>
            <a:ext cx="2987650"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dk1"/>
                </a:solidFill>
                <a:latin typeface="Calibri"/>
                <a:ea typeface="Calibri"/>
                <a:cs typeface="Calibri"/>
                <a:sym typeface="Calibri"/>
              </a:rPr>
              <a:t>Know Your BATNA:</a:t>
            </a:r>
          </a:p>
        </p:txBody>
      </p:sp>
    </p:spTree>
    <p:extLst>
      <p:ext uri="{BB962C8B-B14F-4D97-AF65-F5344CB8AC3E}">
        <p14:creationId xmlns:p14="http://schemas.microsoft.com/office/powerpoint/2010/main" val="29245039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2800" b="1" i="0" u="none" strike="noStrike" cap="none" baseline="0" dirty="0">
                <a:solidFill>
                  <a:srgbClr val="3F3F3F"/>
                </a:solidFill>
                <a:latin typeface="Arial"/>
                <a:ea typeface="Arial"/>
                <a:cs typeface="Arial"/>
                <a:sym typeface="Arial"/>
              </a:rPr>
              <a:t>Three Phases Of A Negotiation:</a:t>
            </a:r>
          </a:p>
        </p:txBody>
      </p:sp>
      <p:sp>
        <p:nvSpPr>
          <p:cNvPr id="122" name="Shape 122"/>
          <p:cNvSpPr txBox="1">
            <a:spLocks noGrp="1"/>
          </p:cNvSpPr>
          <p:nvPr>
            <p:ph idx="1"/>
          </p:nvPr>
        </p:nvSpPr>
        <p:spPr>
          <a:prstGeom prst="rect">
            <a:avLst/>
          </a:prstGeom>
          <a:noFill/>
          <a:ln>
            <a:noFill/>
          </a:ln>
        </p:spPr>
        <p:txBody>
          <a:bodyPr lIns="0" tIns="45700" rIns="0" bIns="45700" anchor="t" anchorCtr="0">
            <a:noAutofit/>
          </a:bodyPr>
          <a:lstStyle/>
          <a:p>
            <a:pPr marL="609600" marR="0" lvl="0" indent="-609600" algn="l" rtl="0">
              <a:lnSpc>
                <a:spcPct val="170000"/>
              </a:lnSpc>
              <a:spcBef>
                <a:spcPts val="0"/>
              </a:spcBef>
              <a:spcAft>
                <a:spcPts val="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Preparation (Analysis &amp; Strategy)</a:t>
            </a:r>
          </a:p>
          <a:p>
            <a:pPr marL="609600" marR="0" lvl="0" indent="-609600" algn="l" rtl="0">
              <a:lnSpc>
                <a:spcPct val="170000"/>
              </a:lnSpc>
              <a:spcBef>
                <a:spcPts val="1400"/>
              </a:spcBef>
              <a:spcAft>
                <a:spcPts val="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Face-to face</a:t>
            </a:r>
          </a:p>
          <a:p>
            <a:pPr marL="609600" marR="0" lvl="0" indent="-609600" algn="l" rtl="0">
              <a:lnSpc>
                <a:spcPct val="170000"/>
              </a:lnSpc>
              <a:spcBef>
                <a:spcPts val="1400"/>
              </a:spcBef>
              <a:spcAft>
                <a:spcPts val="20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Follow-up</a:t>
            </a:r>
          </a:p>
        </p:txBody>
      </p:sp>
      <p:sp>
        <p:nvSpPr>
          <p:cNvPr id="123" name="Shape 123"/>
          <p:cNvSpPr/>
          <p:nvPr/>
        </p:nvSpPr>
        <p:spPr>
          <a:xfrm>
            <a:off x="755576" y="2718048"/>
            <a:ext cx="6840760" cy="1143000"/>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6445957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2800" b="1" i="0" u="none" strike="noStrike" cap="none" baseline="0" dirty="0">
                <a:solidFill>
                  <a:srgbClr val="3F3F3F"/>
                </a:solidFill>
                <a:latin typeface="Arial"/>
                <a:ea typeface="Arial"/>
                <a:cs typeface="Arial"/>
                <a:sym typeface="Arial"/>
              </a:rPr>
              <a:t>Communication elements</a:t>
            </a:r>
          </a:p>
        </p:txBody>
      </p:sp>
      <p:sp>
        <p:nvSpPr>
          <p:cNvPr id="3" name="Oval 2"/>
          <p:cNvSpPr/>
          <p:nvPr/>
        </p:nvSpPr>
        <p:spPr>
          <a:xfrm>
            <a:off x="2051720" y="1990056"/>
            <a:ext cx="2447056" cy="244705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Effective Listening</a:t>
            </a:r>
          </a:p>
        </p:txBody>
      </p:sp>
      <p:sp>
        <p:nvSpPr>
          <p:cNvPr id="12" name="Oval 11"/>
          <p:cNvSpPr/>
          <p:nvPr/>
        </p:nvSpPr>
        <p:spPr>
          <a:xfrm>
            <a:off x="3060440" y="3502224"/>
            <a:ext cx="2447056" cy="2447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Body Language</a:t>
            </a:r>
          </a:p>
        </p:txBody>
      </p:sp>
      <p:sp>
        <p:nvSpPr>
          <p:cNvPr id="13" name="Oval 12"/>
          <p:cNvSpPr/>
          <p:nvPr/>
        </p:nvSpPr>
        <p:spPr>
          <a:xfrm>
            <a:off x="4250011" y="1990056"/>
            <a:ext cx="2447056" cy="2447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Assertive </a:t>
            </a:r>
            <a:r>
              <a:rPr lang="en-GB" sz="2000" b="1" dirty="0" err="1">
                <a:solidFill>
                  <a:schemeClr val="tx1"/>
                </a:solidFill>
              </a:rPr>
              <a:t>Commun-ication</a:t>
            </a:r>
            <a:endParaRPr lang="en-GB" sz="2000" b="1" dirty="0">
              <a:solidFill>
                <a:schemeClr val="tx1"/>
              </a:solidFill>
            </a:endParaRPr>
          </a:p>
        </p:txBody>
      </p:sp>
    </p:spTree>
    <p:extLst>
      <p:ext uri="{BB962C8B-B14F-4D97-AF65-F5344CB8AC3E}">
        <p14:creationId xmlns:p14="http://schemas.microsoft.com/office/powerpoint/2010/main" val="105988029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Inter-personal Competencies</a:t>
            </a:r>
          </a:p>
        </p:txBody>
      </p:sp>
      <p:sp>
        <p:nvSpPr>
          <p:cNvPr id="3" name="Content Placeholder 2"/>
          <p:cNvSpPr>
            <a:spLocks noGrp="1"/>
          </p:cNvSpPr>
          <p:nvPr>
            <p:ph idx="1"/>
          </p:nvPr>
        </p:nvSpPr>
        <p:spPr>
          <a:xfrm>
            <a:off x="107504" y="1600200"/>
            <a:ext cx="8856984" cy="4781128"/>
          </a:xfrm>
        </p:spPr>
        <p:txBody>
          <a:bodyPr/>
          <a:lstStyle/>
          <a:p>
            <a:r>
              <a:rPr lang="en-GB" sz="2400" dirty="0"/>
              <a:t>Working effectively with people from all backgrounds (e.g. women, men, boys, girls, LGBT, people living with disabilities etc.)</a:t>
            </a:r>
          </a:p>
          <a:p>
            <a:r>
              <a:rPr lang="en-GB" sz="2400" dirty="0"/>
              <a:t>Understanding and considering diverse opinions</a:t>
            </a:r>
          </a:p>
          <a:p>
            <a:r>
              <a:rPr lang="en-GB" sz="2400" dirty="0"/>
              <a:t>Identifying partners’ needs and matching them with appropriate solutions</a:t>
            </a:r>
          </a:p>
          <a:p>
            <a:r>
              <a:rPr lang="en-GB" sz="2400" dirty="0"/>
              <a:t>Tailoring language, tone, style and format to match audiences</a:t>
            </a:r>
          </a:p>
          <a:p>
            <a:r>
              <a:rPr lang="en-GB" sz="2400" dirty="0"/>
              <a:t>Actively listening to perspectives of partners and stakeholders</a:t>
            </a:r>
          </a:p>
          <a:p>
            <a:r>
              <a:rPr lang="en-GB" sz="2400" dirty="0"/>
              <a:t>Interpreting messages and responding appropriately</a:t>
            </a:r>
          </a:p>
          <a:p>
            <a:r>
              <a:rPr lang="en-GB" sz="2400" dirty="0"/>
              <a:t>Leading and influencing partners and stakeholders</a:t>
            </a:r>
          </a:p>
        </p:txBody>
      </p:sp>
    </p:spTree>
    <p:extLst>
      <p:ext uri="{BB962C8B-B14F-4D97-AF65-F5344CB8AC3E}">
        <p14:creationId xmlns:p14="http://schemas.microsoft.com/office/powerpoint/2010/main" val="88986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p:nvPr/>
        </p:nvSpPr>
        <p:spPr>
          <a:xfrm>
            <a:off x="1657351" y="6248400"/>
            <a:ext cx="1428749" cy="457200"/>
          </a:xfrm>
          <a:prstGeom prst="rect">
            <a:avLst/>
          </a:prstGeom>
          <a:noFill/>
          <a:ln>
            <a:noFill/>
          </a:ln>
        </p:spPr>
        <p:txBody>
          <a:bodyPr lIns="90475" tIns="44450" rIns="90475" bIns="44450" anchor="ctr" anchorCtr="0">
            <a:noAutofit/>
          </a:bodyPr>
          <a:lstStyle/>
          <a:p>
            <a:pPr marL="0" marR="0" lvl="0" indent="0" algn="l" rtl="0">
              <a:spcBef>
                <a:spcPts val="0"/>
              </a:spcBef>
              <a:buNone/>
            </a:pPr>
            <a:endParaRPr sz="1400" b="0" i="0" u="none" strike="noStrike" cap="none" baseline="0">
              <a:solidFill>
                <a:srgbClr val="000000"/>
              </a:solidFill>
              <a:latin typeface="Calibri"/>
              <a:ea typeface="Calibri"/>
              <a:cs typeface="Calibri"/>
              <a:sym typeface="Calibri"/>
            </a:endParaRPr>
          </a:p>
        </p:txBody>
      </p:sp>
      <p:sp>
        <p:nvSpPr>
          <p:cNvPr id="224" name="Shape 224"/>
          <p:cNvSpPr/>
          <p:nvPr/>
        </p:nvSpPr>
        <p:spPr>
          <a:xfrm>
            <a:off x="3486150" y="6248400"/>
            <a:ext cx="2171700" cy="457200"/>
          </a:xfrm>
          <a:prstGeom prst="rect">
            <a:avLst/>
          </a:prstGeom>
          <a:noFill/>
          <a:ln>
            <a:noFill/>
          </a:ln>
        </p:spPr>
        <p:txBody>
          <a:bodyPr lIns="90475" tIns="44450" rIns="90475" bIns="44450" anchor="ctr" anchorCtr="0">
            <a:noAutofit/>
          </a:bodyPr>
          <a:lstStyle/>
          <a:p>
            <a:pPr marL="0" marR="0" lvl="0" indent="0" algn="ctr" rtl="0">
              <a:spcBef>
                <a:spcPts val="0"/>
              </a:spcBef>
              <a:buNone/>
            </a:pPr>
            <a:endParaRPr sz="1400" b="0" i="0" u="none" strike="noStrike" cap="none" baseline="0">
              <a:solidFill>
                <a:srgbClr val="000000"/>
              </a:solidFill>
              <a:latin typeface="Calibri"/>
              <a:ea typeface="Calibri"/>
              <a:cs typeface="Calibri"/>
              <a:sym typeface="Calibri"/>
            </a:endParaRPr>
          </a:p>
        </p:txBody>
      </p:sp>
      <p:sp>
        <p:nvSpPr>
          <p:cNvPr id="225" name="Shape 225"/>
          <p:cNvSpPr/>
          <p:nvPr/>
        </p:nvSpPr>
        <p:spPr>
          <a:xfrm>
            <a:off x="1809751" y="1346201"/>
            <a:ext cx="5181599" cy="4698999"/>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rgbClr val="000000"/>
              </a:solidFill>
              <a:latin typeface="Calibri"/>
              <a:ea typeface="Calibri"/>
              <a:cs typeface="Calibri"/>
              <a:sym typeface="Calibri"/>
            </a:endParaRPr>
          </a:p>
        </p:txBody>
      </p:sp>
      <p:sp>
        <p:nvSpPr>
          <p:cNvPr id="227" name="Shape 227"/>
          <p:cNvSpPr/>
          <p:nvPr/>
        </p:nvSpPr>
        <p:spPr>
          <a:xfrm>
            <a:off x="1853886" y="268107"/>
            <a:ext cx="5150644" cy="582612"/>
          </a:xfrm>
          <a:prstGeom prst="rect">
            <a:avLst/>
          </a:prstGeom>
          <a:noFill/>
          <a:ln>
            <a:noFill/>
          </a:ln>
        </p:spPr>
        <p:txBody>
          <a:bodyPr lIns="90475" tIns="44450" rIns="90475" bIns="44450" anchor="t" anchorCtr="0">
            <a:noAutofit/>
          </a:bodyPr>
          <a:lstStyle/>
          <a:p>
            <a:pPr marL="0" marR="0" lvl="0" indent="0" algn="ctr" rtl="0">
              <a:spcBef>
                <a:spcPts val="0"/>
              </a:spcBef>
              <a:buSzPct val="25000"/>
              <a:buNone/>
            </a:pPr>
            <a:endParaRPr lang="en-US" sz="3200" b="0" i="0" u="none" strike="noStrike" cap="none" baseline="0" dirty="0">
              <a:solidFill>
                <a:srgbClr val="000000"/>
              </a:solidFill>
              <a:latin typeface="Calibri"/>
              <a:ea typeface="Calibri"/>
              <a:cs typeface="Calibri"/>
              <a:sym typeface="Calibri"/>
            </a:endParaRPr>
          </a:p>
        </p:txBody>
      </p:sp>
      <p:sp>
        <p:nvSpPr>
          <p:cNvPr id="228" name="Shape 228"/>
          <p:cNvSpPr/>
          <p:nvPr/>
        </p:nvSpPr>
        <p:spPr>
          <a:xfrm>
            <a:off x="923454" y="1851019"/>
            <a:ext cx="7326517" cy="4364852"/>
          </a:xfrm>
          <a:prstGeom prst="rect">
            <a:avLst/>
          </a:prstGeom>
          <a:noFill/>
          <a:ln>
            <a:noFill/>
          </a:ln>
        </p:spPr>
        <p:txBody>
          <a:bodyPr lIns="90475" tIns="44450" rIns="90475" bIns="44450" anchor="t" anchorCtr="0">
            <a:noAutofit/>
          </a:bodyPr>
          <a:lstStyle/>
          <a:p>
            <a:pPr marL="461963" marR="0" lvl="0" indent="-461963" algn="l" rtl="0">
              <a:spcBef>
                <a:spcPts val="0"/>
              </a:spcBef>
              <a:buClr>
                <a:srgbClr val="1F497D"/>
              </a:buClr>
              <a:buSzPct val="100000"/>
              <a:buFont typeface="Arial"/>
              <a:buChar char="•"/>
            </a:pPr>
            <a:r>
              <a:rPr lang="en-US" sz="2400" b="0" i="0" u="none" strike="noStrike" cap="none" baseline="0" dirty="0">
                <a:latin typeface="Arial"/>
                <a:ea typeface="Arial"/>
                <a:cs typeface="Arial"/>
                <a:sym typeface="Arial"/>
              </a:rPr>
              <a:t>Listen for </a:t>
            </a:r>
            <a:r>
              <a:rPr lang="en-US" sz="2400" b="0" i="0" u="sng" strike="noStrike" cap="none" baseline="0" dirty="0">
                <a:latin typeface="Arial"/>
                <a:ea typeface="Arial"/>
                <a:cs typeface="Arial"/>
                <a:sym typeface="Arial"/>
              </a:rPr>
              <a:t>feelings</a:t>
            </a:r>
            <a:r>
              <a:rPr lang="en-US" sz="2400" b="0" i="0" u="none" strike="noStrike" cap="none" baseline="0" dirty="0">
                <a:latin typeface="Arial"/>
                <a:ea typeface="Arial"/>
                <a:cs typeface="Arial"/>
                <a:sym typeface="Arial"/>
              </a:rPr>
              <a:t> as well as facts</a:t>
            </a:r>
          </a:p>
          <a:p>
            <a:pPr marL="461963" marR="0" lvl="0" indent="-461963" algn="l" rtl="0">
              <a:spcBef>
                <a:spcPts val="1400"/>
              </a:spcBef>
              <a:buClr>
                <a:srgbClr val="1F497D"/>
              </a:buClr>
              <a:buSzPct val="100000"/>
              <a:buFont typeface="Arial"/>
              <a:buChar char="•"/>
            </a:pPr>
            <a:r>
              <a:rPr lang="en-US" sz="2400" b="0" i="0" u="none" strike="noStrike" cap="none" baseline="0" dirty="0">
                <a:latin typeface="Arial"/>
                <a:ea typeface="Arial"/>
                <a:cs typeface="Arial"/>
                <a:sym typeface="Arial"/>
              </a:rPr>
              <a:t>Repeat, paraphrase, reframe back to the speaker</a:t>
            </a:r>
          </a:p>
          <a:p>
            <a:pPr marL="461963" marR="0" lvl="0" indent="-461963" algn="l" rtl="0">
              <a:spcBef>
                <a:spcPts val="1400"/>
              </a:spcBef>
              <a:buClr>
                <a:srgbClr val="1F497D"/>
              </a:buClr>
              <a:buSzPct val="100000"/>
              <a:buFont typeface="Arial"/>
              <a:buChar char="•"/>
            </a:pPr>
            <a:r>
              <a:rPr lang="en-US" sz="2400" b="0" i="0" u="none" strike="noStrike" cap="none" baseline="0" dirty="0">
                <a:latin typeface="Arial"/>
                <a:ea typeface="Arial"/>
                <a:cs typeface="Arial"/>
                <a:sym typeface="Arial"/>
              </a:rPr>
              <a:t>Avoid:</a:t>
            </a:r>
          </a:p>
          <a:p>
            <a:pPr marL="919163" marR="0" lvl="1" indent="-461963" algn="l" rtl="0">
              <a:spcBef>
                <a:spcPts val="1400"/>
              </a:spcBef>
              <a:buClr>
                <a:srgbClr val="1F497D"/>
              </a:buClr>
              <a:buSzPct val="100000"/>
              <a:buFont typeface="Arial"/>
              <a:buChar char="•"/>
            </a:pPr>
            <a:r>
              <a:rPr lang="en-US" sz="2400" b="0" i="0" u="none" strike="noStrike" cap="none" baseline="0" dirty="0">
                <a:latin typeface="Arial"/>
                <a:ea typeface="Arial"/>
                <a:cs typeface="Arial"/>
                <a:sym typeface="Arial"/>
              </a:rPr>
              <a:t>interrupting</a:t>
            </a:r>
          </a:p>
          <a:p>
            <a:pPr marL="919163" marR="0" lvl="1" indent="-461963" algn="l" rtl="0">
              <a:spcBef>
                <a:spcPts val="1400"/>
              </a:spcBef>
              <a:buClr>
                <a:srgbClr val="1F497D"/>
              </a:buClr>
              <a:buSzPct val="100000"/>
              <a:buFont typeface="Arial"/>
              <a:buChar char="•"/>
            </a:pPr>
            <a:r>
              <a:rPr lang="en-US" sz="2400" b="0" i="0" u="none" strike="noStrike" cap="none" baseline="0" dirty="0">
                <a:latin typeface="Arial"/>
                <a:ea typeface="Arial"/>
                <a:cs typeface="Arial"/>
                <a:sym typeface="Arial"/>
              </a:rPr>
              <a:t>assuming you already know what is going to be said </a:t>
            </a:r>
          </a:p>
          <a:p>
            <a:pPr marL="919163" marR="0" lvl="1" indent="-461963" algn="l" rtl="0">
              <a:spcBef>
                <a:spcPts val="1400"/>
              </a:spcBef>
              <a:buClr>
                <a:srgbClr val="1F497D"/>
              </a:buClr>
              <a:buSzPct val="100000"/>
              <a:buFont typeface="Arial"/>
              <a:buChar char="•"/>
            </a:pPr>
            <a:r>
              <a:rPr lang="en-US" sz="2400" b="0" i="0" u="sng" strike="noStrike" cap="none" baseline="0" dirty="0">
                <a:latin typeface="Arial"/>
                <a:ea typeface="Arial"/>
                <a:cs typeface="Arial"/>
                <a:sym typeface="Arial"/>
              </a:rPr>
              <a:t>mentally rehearsing what to say next</a:t>
            </a:r>
          </a:p>
        </p:txBody>
      </p:sp>
      <p:sp>
        <p:nvSpPr>
          <p:cNvPr id="241" name="Shape 241"/>
          <p:cNvSpPr/>
          <p:nvPr/>
        </p:nvSpPr>
        <p:spPr>
          <a:xfrm rot="10800000">
            <a:off x="1729358" y="2440571"/>
            <a:ext cx="5074890" cy="3652724"/>
          </a:xfrm>
          <a:prstGeom prst="cloudCallout">
            <a:avLst>
              <a:gd name="adj1" fmla="val 18394"/>
              <a:gd name="adj2" fmla="val 70745"/>
            </a:avLst>
          </a:prstGeom>
          <a:solidFill>
            <a:schemeClr val="accent1"/>
          </a:solidFill>
          <a:ln w="12700" cap="sq">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rgbClr val="000000"/>
              </a:solidFill>
              <a:latin typeface="Calibri"/>
              <a:ea typeface="Calibri"/>
              <a:cs typeface="Calibri"/>
              <a:sym typeface="Calibri"/>
            </a:endParaRPr>
          </a:p>
        </p:txBody>
      </p:sp>
      <p:sp>
        <p:nvSpPr>
          <p:cNvPr id="242" name="Shape 242"/>
          <p:cNvSpPr txBox="1"/>
          <p:nvPr/>
        </p:nvSpPr>
        <p:spPr>
          <a:xfrm>
            <a:off x="2558059" y="3501008"/>
            <a:ext cx="3670125"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a:solidFill>
                  <a:srgbClr val="EEECE1"/>
                </a:solidFill>
                <a:latin typeface="Arial"/>
                <a:ea typeface="Arial"/>
                <a:cs typeface="Arial"/>
                <a:sym typeface="Arial"/>
              </a:rPr>
              <a:t>Are you really listening or just waiting for your next turn to speak?</a:t>
            </a:r>
          </a:p>
        </p:txBody>
      </p:sp>
      <p:sp>
        <p:nvSpPr>
          <p:cNvPr id="3" name="Title 2"/>
          <p:cNvSpPr>
            <a:spLocks noGrp="1"/>
          </p:cNvSpPr>
          <p:nvPr>
            <p:ph type="title"/>
          </p:nvPr>
        </p:nvSpPr>
        <p:spPr/>
        <p:txBody>
          <a:bodyPr/>
          <a:lstStyle/>
          <a:p>
            <a:r>
              <a:rPr lang="en-GB" sz="2800" b="1" dirty="0"/>
              <a:t>Active Listening</a:t>
            </a:r>
          </a:p>
        </p:txBody>
      </p:sp>
    </p:spTree>
    <p:extLst>
      <p:ext uri="{BB962C8B-B14F-4D97-AF65-F5344CB8AC3E}">
        <p14:creationId xmlns:p14="http://schemas.microsoft.com/office/powerpoint/2010/main" val="39747085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Effect transition="in" filter="fade">
                                      <p:cBhvr>
                                        <p:cTn id="7" dur="1"/>
                                        <p:tgtEl>
                                          <p:spTgt spid="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xEl>
                                              <p:pRg st="1" end="1"/>
                                            </p:txEl>
                                          </p:spTgt>
                                        </p:tgtEl>
                                        <p:attrNameLst>
                                          <p:attrName>style.visibility</p:attrName>
                                        </p:attrNameLst>
                                      </p:cBhvr>
                                      <p:to>
                                        <p:strVal val="visible"/>
                                      </p:to>
                                    </p:set>
                                    <p:animEffect transition="in" filter="fade">
                                      <p:cBhvr>
                                        <p:cTn id="12" dur="1"/>
                                        <p:tgtEl>
                                          <p:spTgt spid="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8">
                                            <p:txEl>
                                              <p:pRg st="2" end="2"/>
                                            </p:txEl>
                                          </p:spTgt>
                                        </p:tgtEl>
                                        <p:attrNameLst>
                                          <p:attrName>style.visibility</p:attrName>
                                        </p:attrNameLst>
                                      </p:cBhvr>
                                      <p:to>
                                        <p:strVal val="visible"/>
                                      </p:to>
                                    </p:set>
                                    <p:animEffect transition="in" filter="fade">
                                      <p:cBhvr>
                                        <p:cTn id="17" dur="1"/>
                                        <p:tgtEl>
                                          <p:spTgt spid="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
                                            <p:txEl>
                                              <p:pRg st="3" end="3"/>
                                            </p:txEl>
                                          </p:spTgt>
                                        </p:tgtEl>
                                        <p:attrNameLst>
                                          <p:attrName>style.visibility</p:attrName>
                                        </p:attrNameLst>
                                      </p:cBhvr>
                                      <p:to>
                                        <p:strVal val="visible"/>
                                      </p:to>
                                    </p:set>
                                    <p:animEffect transition="in" filter="fade">
                                      <p:cBhvr>
                                        <p:cTn id="22" dur="1"/>
                                        <p:tgtEl>
                                          <p:spTgt spid="2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8">
                                            <p:txEl>
                                              <p:pRg st="4" end="4"/>
                                            </p:txEl>
                                          </p:spTgt>
                                        </p:tgtEl>
                                        <p:attrNameLst>
                                          <p:attrName>style.visibility</p:attrName>
                                        </p:attrNameLst>
                                      </p:cBhvr>
                                      <p:to>
                                        <p:strVal val="visible"/>
                                      </p:to>
                                    </p:set>
                                    <p:animEffect transition="in" filter="fade">
                                      <p:cBhvr>
                                        <p:cTn id="27" dur="1"/>
                                        <p:tgtEl>
                                          <p:spTgt spid="2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8">
                                            <p:txEl>
                                              <p:pRg st="5" end="5"/>
                                            </p:txEl>
                                          </p:spTgt>
                                        </p:tgtEl>
                                        <p:attrNameLst>
                                          <p:attrName>style.visibility</p:attrName>
                                        </p:attrNameLst>
                                      </p:cBhvr>
                                      <p:to>
                                        <p:strVal val="visible"/>
                                      </p:to>
                                    </p:set>
                                    <p:animEffect transition="in" filter="fade">
                                      <p:cBhvr>
                                        <p:cTn id="32" dur="1"/>
                                        <p:tgtEl>
                                          <p:spTgt spid="2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1"/>
                                        </p:tgtEl>
                                        <p:attrNameLst>
                                          <p:attrName>style.visibility</p:attrName>
                                        </p:attrNameLst>
                                      </p:cBhvr>
                                      <p:to>
                                        <p:strVal val="visible"/>
                                      </p:to>
                                    </p:set>
                                    <p:animEffect transition="in" filter="fade">
                                      <p:cBhvr>
                                        <p:cTn id="37" dur="1"/>
                                        <p:tgtEl>
                                          <p:spTgt spid="24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2800" b="1" i="0" u="none" strike="noStrike" cap="none" baseline="0" dirty="0">
                <a:solidFill>
                  <a:srgbClr val="3F3F3F"/>
                </a:solidFill>
                <a:latin typeface="Arial"/>
                <a:ea typeface="Arial"/>
                <a:cs typeface="Arial"/>
                <a:sym typeface="Arial"/>
              </a:rPr>
              <a:t>Communication elements</a:t>
            </a:r>
          </a:p>
        </p:txBody>
      </p:sp>
      <p:sp>
        <p:nvSpPr>
          <p:cNvPr id="12" name="Oval 11"/>
          <p:cNvSpPr/>
          <p:nvPr/>
        </p:nvSpPr>
        <p:spPr>
          <a:xfrm>
            <a:off x="3060440" y="3502224"/>
            <a:ext cx="2447056" cy="244705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Body Language</a:t>
            </a:r>
          </a:p>
        </p:txBody>
      </p:sp>
      <p:sp>
        <p:nvSpPr>
          <p:cNvPr id="3" name="Oval 2"/>
          <p:cNvSpPr/>
          <p:nvPr/>
        </p:nvSpPr>
        <p:spPr>
          <a:xfrm>
            <a:off x="2051720" y="1990056"/>
            <a:ext cx="2447056" cy="2447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Effective Listening</a:t>
            </a:r>
          </a:p>
        </p:txBody>
      </p:sp>
      <p:sp>
        <p:nvSpPr>
          <p:cNvPr id="13" name="Oval 12"/>
          <p:cNvSpPr/>
          <p:nvPr/>
        </p:nvSpPr>
        <p:spPr>
          <a:xfrm>
            <a:off x="4250011" y="1990056"/>
            <a:ext cx="2447056" cy="2447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Assertive </a:t>
            </a:r>
            <a:r>
              <a:rPr lang="en-GB" sz="2000" b="1" dirty="0" err="1">
                <a:solidFill>
                  <a:schemeClr val="tx1"/>
                </a:solidFill>
              </a:rPr>
              <a:t>Commun-ication</a:t>
            </a:r>
            <a:endParaRPr lang="en-GB" sz="2000" b="1" dirty="0">
              <a:solidFill>
                <a:schemeClr val="tx1"/>
              </a:solidFill>
            </a:endParaRPr>
          </a:p>
        </p:txBody>
      </p:sp>
    </p:spTree>
    <p:extLst>
      <p:ext uri="{BB962C8B-B14F-4D97-AF65-F5344CB8AC3E}">
        <p14:creationId xmlns:p14="http://schemas.microsoft.com/office/powerpoint/2010/main" val="3461339079"/>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911" b="4556"/>
          <a:stretch/>
        </p:blipFill>
        <p:spPr>
          <a:xfrm>
            <a:off x="2771800" y="1988840"/>
            <a:ext cx="3460787" cy="4248472"/>
          </a:xfrm>
          <a:prstGeom prst="rect">
            <a:avLst/>
          </a:prstGeom>
        </p:spPr>
      </p:pic>
      <p:sp>
        <p:nvSpPr>
          <p:cNvPr id="3" name="Title 2"/>
          <p:cNvSpPr>
            <a:spLocks noGrp="1"/>
          </p:cNvSpPr>
          <p:nvPr>
            <p:ph type="title"/>
          </p:nvPr>
        </p:nvSpPr>
        <p:spPr/>
        <p:txBody>
          <a:bodyPr/>
          <a:lstStyle/>
          <a:p>
            <a:r>
              <a:rPr lang="en-GB" b="1" dirty="0"/>
              <a:t>What do you observe about the body language in this photo?</a:t>
            </a:r>
          </a:p>
        </p:txBody>
      </p:sp>
    </p:spTree>
    <p:extLst>
      <p:ext uri="{BB962C8B-B14F-4D97-AF65-F5344CB8AC3E}">
        <p14:creationId xmlns:p14="http://schemas.microsoft.com/office/powerpoint/2010/main" val="338660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DSCF3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1" y="1268760"/>
            <a:ext cx="2571531" cy="257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1" name="Text Box 5"/>
          <p:cNvSpPr txBox="1">
            <a:spLocks noChangeArrowheads="1"/>
          </p:cNvSpPr>
          <p:nvPr/>
        </p:nvSpPr>
        <p:spPr bwMode="auto">
          <a:xfrm>
            <a:off x="3347864" y="1843155"/>
            <a:ext cx="188952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cs typeface="Arial" charset="0"/>
              </a:defRPr>
            </a:lvl1pPr>
            <a:lvl2pPr marL="742950" indent="-285750" eaLnBrk="0" hangingPunct="0">
              <a:defRPr kumimoji="1" sz="2400">
                <a:solidFill>
                  <a:schemeClr val="tx1"/>
                </a:solidFill>
                <a:latin typeface="Arial" charset="0"/>
                <a:cs typeface="Arial" charset="0"/>
              </a:defRPr>
            </a:lvl2pPr>
            <a:lvl3pPr marL="1143000" indent="-228600" eaLnBrk="0" hangingPunct="0">
              <a:defRPr kumimoji="1" sz="2400">
                <a:solidFill>
                  <a:schemeClr val="tx1"/>
                </a:solidFill>
                <a:latin typeface="Arial" charset="0"/>
                <a:cs typeface="Arial" charset="0"/>
              </a:defRPr>
            </a:lvl3pPr>
            <a:lvl4pPr marL="1600200" indent="-228600" eaLnBrk="0" hangingPunct="0">
              <a:defRPr kumimoji="1" sz="2400">
                <a:solidFill>
                  <a:schemeClr val="tx1"/>
                </a:solidFill>
                <a:latin typeface="Arial" charset="0"/>
                <a:cs typeface="Arial" charset="0"/>
              </a:defRPr>
            </a:lvl4pPr>
            <a:lvl5pPr marL="2057400" indent="-228600" eaLnBrk="0" hangingPunct="0">
              <a:defRPr kumimoji="1" sz="2400">
                <a:solidFill>
                  <a:schemeClr val="tx1"/>
                </a:solidFill>
                <a:latin typeface="Arial" charset="0"/>
                <a:cs typeface="Arial" charset="0"/>
              </a:defRPr>
            </a:lvl5pPr>
            <a:lvl6pPr marL="2514600" indent="-228600" eaLnBrk="0" fontAlgn="base" hangingPunct="0">
              <a:spcBef>
                <a:spcPct val="0"/>
              </a:spcBef>
              <a:spcAft>
                <a:spcPct val="0"/>
              </a:spcAft>
              <a:defRPr kumimoji="1" sz="2400">
                <a:solidFill>
                  <a:schemeClr val="tx1"/>
                </a:solidFill>
                <a:latin typeface="Arial" charset="0"/>
                <a:cs typeface="Arial" charset="0"/>
              </a:defRPr>
            </a:lvl6pPr>
            <a:lvl7pPr marL="2971800" indent="-228600" eaLnBrk="0" fontAlgn="base" hangingPunct="0">
              <a:spcBef>
                <a:spcPct val="0"/>
              </a:spcBef>
              <a:spcAft>
                <a:spcPct val="0"/>
              </a:spcAft>
              <a:defRPr kumimoji="1" sz="2400">
                <a:solidFill>
                  <a:schemeClr val="tx1"/>
                </a:solidFill>
                <a:latin typeface="Arial" charset="0"/>
                <a:cs typeface="Arial" charset="0"/>
              </a:defRPr>
            </a:lvl7pPr>
            <a:lvl8pPr marL="3429000" indent="-228600" eaLnBrk="0" fontAlgn="base" hangingPunct="0">
              <a:spcBef>
                <a:spcPct val="0"/>
              </a:spcBef>
              <a:spcAft>
                <a:spcPct val="0"/>
              </a:spcAft>
              <a:defRPr kumimoji="1" sz="2400">
                <a:solidFill>
                  <a:schemeClr val="tx1"/>
                </a:solidFill>
                <a:latin typeface="Arial" charset="0"/>
                <a:cs typeface="Arial" charset="0"/>
              </a:defRPr>
            </a:lvl8pPr>
            <a:lvl9pPr marL="3886200" indent="-228600" eaLnBrk="0" fontAlgn="base" hangingPunct="0">
              <a:spcBef>
                <a:spcPct val="0"/>
              </a:spcBef>
              <a:spcAft>
                <a:spcPct val="0"/>
              </a:spcAft>
              <a:defRPr kumimoji="1" sz="2400">
                <a:solidFill>
                  <a:schemeClr val="tx1"/>
                </a:solidFill>
                <a:latin typeface="Arial" charset="0"/>
                <a:cs typeface="Arial" charset="0"/>
              </a:defRPr>
            </a:lvl9pPr>
          </a:lstStyle>
          <a:p>
            <a:pPr eaLnBrk="1" hangingPunct="1"/>
            <a:r>
              <a:rPr lang="en-GB" sz="3200" i="1" dirty="0"/>
              <a:t>Angling of upper body</a:t>
            </a:r>
            <a:endParaRPr lang="en-US" sz="3200" i="1" dirty="0"/>
          </a:p>
          <a:p>
            <a:pPr eaLnBrk="1" hangingPunct="1"/>
            <a:r>
              <a:rPr lang="en-GB" sz="3200" i="1" dirty="0"/>
              <a:t>conveys interest and  empathy</a:t>
            </a:r>
            <a:endParaRPr lang="en-US" sz="3200" i="1" dirty="0"/>
          </a:p>
        </p:txBody>
      </p:sp>
      <p:pic>
        <p:nvPicPr>
          <p:cNvPr id="290823" name="Picture 7" descr="DSCF26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396822"/>
            <a:ext cx="2808312" cy="28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789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fade">
                                      <p:cBhvr>
                                        <p:cTn id="7" dur="500"/>
                                        <p:tgtEl>
                                          <p:spTgt spid="290818"/>
                                        </p:tgtEl>
                                      </p:cBhvr>
                                    </p:animEffect>
                                  </p:childTnLst>
                                </p:cTn>
                              </p:par>
                              <p:par>
                                <p:cTn id="8" presetID="10" presetClass="entr" presetSubtype="0" fill="hold" nodeType="withEffect">
                                  <p:stCondLst>
                                    <p:cond delay="0"/>
                                  </p:stCondLst>
                                  <p:childTnLst>
                                    <p:set>
                                      <p:cBhvr>
                                        <p:cTn id="9" dur="1" fill="hold">
                                          <p:stCondLst>
                                            <p:cond delay="0"/>
                                          </p:stCondLst>
                                        </p:cTn>
                                        <p:tgtEl>
                                          <p:spTgt spid="290823"/>
                                        </p:tgtEl>
                                        <p:attrNameLst>
                                          <p:attrName>style.visibility</p:attrName>
                                        </p:attrNameLst>
                                      </p:cBhvr>
                                      <p:to>
                                        <p:strVal val="visible"/>
                                      </p:to>
                                    </p:set>
                                    <p:animEffect transition="in" filter="fade">
                                      <p:cBhvr>
                                        <p:cTn id="10" dur="1000"/>
                                        <p:tgtEl>
                                          <p:spTgt spid="2908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0821"/>
                                        </p:tgtEl>
                                        <p:attrNameLst>
                                          <p:attrName>style.visibility</p:attrName>
                                        </p:attrNameLst>
                                      </p:cBhvr>
                                      <p:to>
                                        <p:strVal val="visible"/>
                                      </p:to>
                                    </p:set>
                                    <p:animEffect transition="in" filter="fade">
                                      <p:cBhvr>
                                        <p:cTn id="15" dur="500"/>
                                        <p:tgtEl>
                                          <p:spTgt spid="29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a:t>What do observe about the body language in this photo?</a:t>
            </a:r>
          </a:p>
        </p:txBody>
      </p:sp>
      <p:pic>
        <p:nvPicPr>
          <p:cNvPr id="2050" name="Picture 2" descr="F:\Pix for Rich\DSC_60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84" b="2070"/>
          <a:stretch/>
        </p:blipFill>
        <p:spPr bwMode="auto">
          <a:xfrm>
            <a:off x="2843808" y="1770580"/>
            <a:ext cx="3024336" cy="4096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2314808" y="5866902"/>
            <a:ext cx="4082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cs typeface="Arial" charset="0"/>
              </a:defRPr>
            </a:lvl1pPr>
            <a:lvl2pPr marL="742950" indent="-285750" eaLnBrk="0" hangingPunct="0">
              <a:defRPr kumimoji="1" sz="2400">
                <a:solidFill>
                  <a:schemeClr val="tx1"/>
                </a:solidFill>
                <a:latin typeface="Arial" charset="0"/>
                <a:cs typeface="Arial" charset="0"/>
              </a:defRPr>
            </a:lvl2pPr>
            <a:lvl3pPr marL="1143000" indent="-228600" eaLnBrk="0" hangingPunct="0">
              <a:defRPr kumimoji="1" sz="2400">
                <a:solidFill>
                  <a:schemeClr val="tx1"/>
                </a:solidFill>
                <a:latin typeface="Arial" charset="0"/>
                <a:cs typeface="Arial" charset="0"/>
              </a:defRPr>
            </a:lvl3pPr>
            <a:lvl4pPr marL="1600200" indent="-228600" eaLnBrk="0" hangingPunct="0">
              <a:defRPr kumimoji="1" sz="2400">
                <a:solidFill>
                  <a:schemeClr val="tx1"/>
                </a:solidFill>
                <a:latin typeface="Arial" charset="0"/>
                <a:cs typeface="Arial" charset="0"/>
              </a:defRPr>
            </a:lvl4pPr>
            <a:lvl5pPr marL="2057400" indent="-228600" eaLnBrk="0" hangingPunct="0">
              <a:defRPr kumimoji="1" sz="2400">
                <a:solidFill>
                  <a:schemeClr val="tx1"/>
                </a:solidFill>
                <a:latin typeface="Arial" charset="0"/>
                <a:cs typeface="Arial" charset="0"/>
              </a:defRPr>
            </a:lvl5pPr>
            <a:lvl6pPr marL="2514600" indent="-228600" eaLnBrk="0" fontAlgn="base" hangingPunct="0">
              <a:spcBef>
                <a:spcPct val="0"/>
              </a:spcBef>
              <a:spcAft>
                <a:spcPct val="0"/>
              </a:spcAft>
              <a:defRPr kumimoji="1" sz="2400">
                <a:solidFill>
                  <a:schemeClr val="tx1"/>
                </a:solidFill>
                <a:latin typeface="Arial" charset="0"/>
                <a:cs typeface="Arial" charset="0"/>
              </a:defRPr>
            </a:lvl6pPr>
            <a:lvl7pPr marL="2971800" indent="-228600" eaLnBrk="0" fontAlgn="base" hangingPunct="0">
              <a:spcBef>
                <a:spcPct val="0"/>
              </a:spcBef>
              <a:spcAft>
                <a:spcPct val="0"/>
              </a:spcAft>
              <a:defRPr kumimoji="1" sz="2400">
                <a:solidFill>
                  <a:schemeClr val="tx1"/>
                </a:solidFill>
                <a:latin typeface="Arial" charset="0"/>
                <a:cs typeface="Arial" charset="0"/>
              </a:defRPr>
            </a:lvl7pPr>
            <a:lvl8pPr marL="3429000" indent="-228600" eaLnBrk="0" fontAlgn="base" hangingPunct="0">
              <a:spcBef>
                <a:spcPct val="0"/>
              </a:spcBef>
              <a:spcAft>
                <a:spcPct val="0"/>
              </a:spcAft>
              <a:defRPr kumimoji="1" sz="2400">
                <a:solidFill>
                  <a:schemeClr val="tx1"/>
                </a:solidFill>
                <a:latin typeface="Arial" charset="0"/>
                <a:cs typeface="Arial" charset="0"/>
              </a:defRPr>
            </a:lvl8pPr>
            <a:lvl9pPr marL="3886200" indent="-228600" eaLnBrk="0" fontAlgn="base" hangingPunct="0">
              <a:spcBef>
                <a:spcPct val="0"/>
              </a:spcBef>
              <a:spcAft>
                <a:spcPct val="0"/>
              </a:spcAft>
              <a:defRPr kumimoji="1" sz="2400">
                <a:solidFill>
                  <a:schemeClr val="tx1"/>
                </a:solidFill>
                <a:latin typeface="Arial" charset="0"/>
                <a:cs typeface="Arial" charset="0"/>
              </a:defRPr>
            </a:lvl9pPr>
          </a:lstStyle>
          <a:p>
            <a:pPr algn="ctr" eaLnBrk="1" hangingPunct="1">
              <a:spcBef>
                <a:spcPct val="0"/>
              </a:spcBef>
            </a:pPr>
            <a:r>
              <a:rPr lang="en-GB" sz="3200" b="1" dirty="0">
                <a:latin typeface="+mj-lt"/>
                <a:ea typeface="+mj-ea"/>
                <a:cs typeface="+mj-cs"/>
              </a:rPr>
              <a:t>She’s not buying it?</a:t>
            </a:r>
            <a:endParaRPr lang="en-US" sz="3200" b="1" dirty="0">
              <a:latin typeface="+mj-lt"/>
              <a:ea typeface="+mj-ea"/>
              <a:cs typeface="+mj-cs"/>
            </a:endParaRPr>
          </a:p>
        </p:txBody>
      </p:sp>
    </p:spTree>
    <p:extLst>
      <p:ext uri="{BB962C8B-B14F-4D97-AF65-F5344CB8AC3E}">
        <p14:creationId xmlns:p14="http://schemas.microsoft.com/office/powerpoint/2010/main" val="33213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2800" b="1" i="0" u="none" strike="noStrike" cap="none" baseline="0" dirty="0">
                <a:solidFill>
                  <a:srgbClr val="3F3F3F"/>
                </a:solidFill>
                <a:latin typeface="Arial"/>
                <a:ea typeface="Arial"/>
                <a:cs typeface="Arial"/>
                <a:sym typeface="Arial"/>
              </a:rPr>
              <a:t>Communication elements</a:t>
            </a:r>
          </a:p>
        </p:txBody>
      </p:sp>
      <p:sp>
        <p:nvSpPr>
          <p:cNvPr id="13" name="Oval 12"/>
          <p:cNvSpPr/>
          <p:nvPr/>
        </p:nvSpPr>
        <p:spPr>
          <a:xfrm>
            <a:off x="4250011" y="1990056"/>
            <a:ext cx="2447056" cy="244705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Assertive </a:t>
            </a:r>
            <a:r>
              <a:rPr lang="en-GB" sz="2000" b="1" dirty="0" err="1">
                <a:solidFill>
                  <a:schemeClr val="tx1"/>
                </a:solidFill>
              </a:rPr>
              <a:t>Commun-ication</a:t>
            </a:r>
            <a:endParaRPr lang="en-GB" sz="2000" b="1" dirty="0">
              <a:solidFill>
                <a:schemeClr val="tx1"/>
              </a:solidFill>
            </a:endParaRPr>
          </a:p>
        </p:txBody>
      </p:sp>
      <p:sp>
        <p:nvSpPr>
          <p:cNvPr id="12" name="Oval 11"/>
          <p:cNvSpPr/>
          <p:nvPr/>
        </p:nvSpPr>
        <p:spPr>
          <a:xfrm>
            <a:off x="3060440" y="3502224"/>
            <a:ext cx="2447056" cy="2447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Body Language</a:t>
            </a:r>
          </a:p>
        </p:txBody>
      </p:sp>
      <p:sp>
        <p:nvSpPr>
          <p:cNvPr id="3" name="Oval 2"/>
          <p:cNvSpPr/>
          <p:nvPr/>
        </p:nvSpPr>
        <p:spPr>
          <a:xfrm>
            <a:off x="2051720" y="1990056"/>
            <a:ext cx="2447056" cy="2447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Effective Listening</a:t>
            </a:r>
          </a:p>
        </p:txBody>
      </p:sp>
    </p:spTree>
    <p:extLst>
      <p:ext uri="{BB962C8B-B14F-4D97-AF65-F5344CB8AC3E}">
        <p14:creationId xmlns:p14="http://schemas.microsoft.com/office/powerpoint/2010/main" val="1330431655"/>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Conveying interests in an assertive communication style…</a:t>
            </a:r>
          </a:p>
        </p:txBody>
      </p:sp>
      <p:sp>
        <p:nvSpPr>
          <p:cNvPr id="272" name="Shape 272"/>
          <p:cNvSpPr txBox="1">
            <a:spLocks noGrp="1"/>
          </p:cNvSpPr>
          <p:nvPr>
            <p:ph idx="1"/>
          </p:nvPr>
        </p:nvSpPr>
        <p:spPr>
          <a:xfrm>
            <a:off x="251520" y="1721789"/>
            <a:ext cx="3963169" cy="69910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     “You”</a:t>
            </a:r>
          </a:p>
          <a:p>
            <a:pPr lvl="1">
              <a:spcBef>
                <a:spcPts val="520"/>
              </a:spcBef>
              <a:buClr>
                <a:srgbClr val="3366CC"/>
              </a:buClr>
              <a:buSzPct val="100000"/>
              <a:buFont typeface="Arial"/>
              <a:buChar char="–"/>
            </a:pPr>
            <a:r>
              <a:rPr lang="en-US" sz="1600" dirty="0">
                <a:solidFill>
                  <a:srgbClr val="3366CC"/>
                </a:solidFill>
              </a:rPr>
              <a:t> </a:t>
            </a:r>
            <a:r>
              <a:rPr lang="en-US" sz="2000" dirty="0">
                <a:solidFill>
                  <a:srgbClr val="3366CC"/>
                </a:solidFill>
              </a:rPr>
              <a:t>Can sound accusatory</a:t>
            </a:r>
            <a:endParaRPr lang="en-US" sz="1600" dirty="0">
              <a:solidFill>
                <a:srgbClr val="3366CC"/>
              </a:solidFill>
            </a:endParaRPr>
          </a:p>
        </p:txBody>
      </p:sp>
      <p:sp>
        <p:nvSpPr>
          <p:cNvPr id="273" name="Shape 273"/>
          <p:cNvSpPr/>
          <p:nvPr/>
        </p:nvSpPr>
        <p:spPr>
          <a:xfrm>
            <a:off x="4355976" y="1772816"/>
            <a:ext cx="3645693" cy="57626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Calibri"/>
              <a:buChar char="•"/>
            </a:pPr>
            <a:r>
              <a:rPr lang="en-US" sz="2000" dirty="0">
                <a:solidFill>
                  <a:srgbClr val="3366CC"/>
                </a:solidFill>
                <a:sym typeface="Calibri"/>
              </a:rPr>
              <a:t>Remember “I” statements!</a:t>
            </a:r>
          </a:p>
        </p:txBody>
      </p:sp>
      <p:sp>
        <p:nvSpPr>
          <p:cNvPr id="274" name="Shape 274"/>
          <p:cNvSpPr/>
          <p:nvPr/>
        </p:nvSpPr>
        <p:spPr>
          <a:xfrm>
            <a:off x="174010" y="2547491"/>
            <a:ext cx="4045565" cy="102552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1" u="none" strike="noStrike" cap="none" baseline="0" dirty="0">
                <a:solidFill>
                  <a:srgbClr val="3366CC"/>
                </a:solidFill>
                <a:latin typeface="Arial"/>
                <a:ea typeface="Arial"/>
                <a:cs typeface="Arial"/>
                <a:sym typeface="Arial"/>
              </a:rPr>
              <a:t>“Why” </a:t>
            </a:r>
          </a:p>
          <a:p>
            <a:pPr marL="742950" marR="0" lvl="1" indent="-285750" algn="l" rtl="0">
              <a:lnSpc>
                <a:spcPct val="90000"/>
              </a:lnSpc>
              <a:spcBef>
                <a:spcPts val="52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Can sound challenging</a:t>
            </a:r>
          </a:p>
        </p:txBody>
      </p:sp>
      <p:sp>
        <p:nvSpPr>
          <p:cNvPr id="275" name="Shape 275"/>
          <p:cNvSpPr/>
          <p:nvPr/>
        </p:nvSpPr>
        <p:spPr>
          <a:xfrm>
            <a:off x="174010" y="3572421"/>
            <a:ext cx="3990798" cy="17287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a:t>
            </a:r>
            <a:r>
              <a:rPr lang="en-US" sz="2000" b="0" i="1" u="none" strike="noStrike" cap="none" baseline="0" dirty="0">
                <a:solidFill>
                  <a:srgbClr val="3366CC"/>
                </a:solidFill>
                <a:latin typeface="Arial"/>
                <a:ea typeface="Arial"/>
                <a:cs typeface="Arial"/>
                <a:sym typeface="Arial"/>
              </a:rPr>
              <a:t>But</a:t>
            </a:r>
            <a:r>
              <a:rPr lang="en-US" sz="2000" b="0" i="0" u="none" strike="noStrike" cap="none" baseline="0" dirty="0">
                <a:solidFill>
                  <a:srgbClr val="3366CC"/>
                </a:solidFill>
                <a:latin typeface="Arial"/>
                <a:ea typeface="Arial"/>
                <a:cs typeface="Arial"/>
                <a:sym typeface="Arial"/>
              </a:rPr>
              <a:t>”</a:t>
            </a:r>
          </a:p>
          <a:p>
            <a:pPr marL="742950" indent="-285750">
              <a:lnSpc>
                <a:spcPct val="90000"/>
              </a:lnSpc>
              <a:spcBef>
                <a:spcPts val="52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The “verbal eraser”: invalidates everything that before it!</a:t>
            </a:r>
          </a:p>
          <a:p>
            <a:pPr marL="342900" marR="0" lvl="0" indent="-342900" algn="l" rtl="0">
              <a:lnSpc>
                <a:spcPct val="90000"/>
              </a:lnSpc>
              <a:spcBef>
                <a:spcPts val="520"/>
              </a:spcBef>
              <a:buSzPct val="25000"/>
              <a:buNone/>
            </a:pPr>
            <a:r>
              <a:rPr lang="en-US" sz="2000" b="0" i="0" u="none" strike="noStrike" cap="none" baseline="0" dirty="0">
                <a:solidFill>
                  <a:srgbClr val="3366CC"/>
                </a:solidFill>
                <a:latin typeface="Arial"/>
                <a:ea typeface="Arial"/>
                <a:cs typeface="Arial"/>
                <a:sym typeface="Arial"/>
              </a:rPr>
              <a:t> </a:t>
            </a:r>
          </a:p>
        </p:txBody>
      </p:sp>
      <p:sp>
        <p:nvSpPr>
          <p:cNvPr id="276" name="Shape 276"/>
          <p:cNvSpPr/>
          <p:nvPr/>
        </p:nvSpPr>
        <p:spPr>
          <a:xfrm>
            <a:off x="74975" y="5007746"/>
            <a:ext cx="4199369" cy="107905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a:t>
            </a:r>
            <a:r>
              <a:rPr lang="en-US" sz="2000" b="0" i="1" u="none" strike="noStrike" cap="none" baseline="0" dirty="0">
                <a:solidFill>
                  <a:srgbClr val="3366CC"/>
                </a:solidFill>
                <a:latin typeface="Arial"/>
                <a:ea typeface="Arial"/>
                <a:cs typeface="Arial"/>
                <a:sym typeface="Arial"/>
              </a:rPr>
              <a:t>Should have” or “ought to have</a:t>
            </a:r>
            <a:r>
              <a:rPr lang="en-US" sz="2000" b="0" i="0" u="none" strike="noStrike" cap="none" baseline="0" dirty="0">
                <a:solidFill>
                  <a:srgbClr val="3366CC"/>
                </a:solidFill>
                <a:latin typeface="Arial"/>
                <a:ea typeface="Arial"/>
                <a:cs typeface="Arial"/>
                <a:sym typeface="Arial"/>
              </a:rPr>
              <a:t>”</a:t>
            </a:r>
          </a:p>
          <a:p>
            <a:pPr marL="742950" marR="0" lvl="1" indent="-285750" algn="l" rtl="0">
              <a:lnSpc>
                <a:spcPct val="90000"/>
              </a:lnSpc>
              <a:spcBef>
                <a:spcPts val="52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Sounds judgmental</a:t>
            </a:r>
          </a:p>
        </p:txBody>
      </p:sp>
      <p:sp>
        <p:nvSpPr>
          <p:cNvPr id="277" name="Shape 277"/>
          <p:cNvSpPr/>
          <p:nvPr/>
        </p:nvSpPr>
        <p:spPr>
          <a:xfrm>
            <a:off x="174010" y="5877272"/>
            <a:ext cx="3990797" cy="71913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1" u="none" strike="noStrike" cap="none" baseline="0" dirty="0">
                <a:solidFill>
                  <a:srgbClr val="3366CC"/>
                </a:solidFill>
                <a:latin typeface="Arial"/>
                <a:ea typeface="Arial"/>
                <a:cs typeface="Arial"/>
                <a:sym typeface="Arial"/>
              </a:rPr>
              <a:t>“As I’ve already said…”</a:t>
            </a:r>
          </a:p>
          <a:p>
            <a:pPr marL="742950" marR="0" lvl="1" indent="-285750" algn="l" rtl="0">
              <a:lnSpc>
                <a:spcPct val="90000"/>
              </a:lnSpc>
              <a:spcBef>
                <a:spcPts val="52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Sounds impatient</a:t>
            </a:r>
          </a:p>
          <a:p>
            <a:pPr marL="342900" marR="0" lvl="0" indent="-342900" algn="l" rtl="0">
              <a:lnSpc>
                <a:spcPct val="90000"/>
              </a:lnSpc>
              <a:spcBef>
                <a:spcPts val="520"/>
              </a:spcBef>
              <a:buSzPct val="25000"/>
              <a:buNone/>
            </a:pPr>
            <a:r>
              <a:rPr lang="en-US" sz="2000" b="0" i="0" u="none" strike="noStrike" cap="none" baseline="0" dirty="0">
                <a:solidFill>
                  <a:srgbClr val="3366CC"/>
                </a:solidFill>
                <a:latin typeface="Arial"/>
                <a:ea typeface="Arial"/>
                <a:cs typeface="Arial"/>
                <a:sym typeface="Arial"/>
              </a:rPr>
              <a:t> </a:t>
            </a:r>
          </a:p>
        </p:txBody>
      </p:sp>
      <p:sp>
        <p:nvSpPr>
          <p:cNvPr id="278" name="Shape 278"/>
          <p:cNvSpPr/>
          <p:nvPr/>
        </p:nvSpPr>
        <p:spPr>
          <a:xfrm>
            <a:off x="4383882" y="3717032"/>
            <a:ext cx="4159706" cy="10080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Instead of “</a:t>
            </a:r>
            <a:r>
              <a:rPr lang="en-US" sz="2000" b="0" i="1" u="none" strike="noStrike" cap="none" baseline="0" dirty="0">
                <a:solidFill>
                  <a:srgbClr val="3366CC"/>
                </a:solidFill>
                <a:latin typeface="Arial"/>
                <a:ea typeface="Arial"/>
                <a:cs typeface="Arial"/>
                <a:sym typeface="Arial"/>
              </a:rPr>
              <a:t>yes, but</a:t>
            </a:r>
            <a:r>
              <a:rPr lang="en-US" sz="2000" b="0" i="0" u="none" strike="noStrike" cap="none" baseline="0" dirty="0">
                <a:solidFill>
                  <a:srgbClr val="3366CC"/>
                </a:solidFill>
                <a:latin typeface="Arial"/>
                <a:ea typeface="Arial"/>
                <a:cs typeface="Arial"/>
                <a:sym typeface="Arial"/>
              </a:rPr>
              <a:t>,” try “</a:t>
            </a:r>
            <a:r>
              <a:rPr lang="en-US" sz="2000" b="0" i="1" u="none" strike="noStrike" cap="none" baseline="0" dirty="0">
                <a:solidFill>
                  <a:srgbClr val="3366CC"/>
                </a:solidFill>
                <a:latin typeface="Arial"/>
                <a:ea typeface="Arial"/>
                <a:cs typeface="Arial"/>
                <a:sym typeface="Arial"/>
              </a:rPr>
              <a:t>yes, and</a:t>
            </a:r>
            <a:r>
              <a:rPr lang="en-US" sz="2000" b="0" i="0" u="none" strike="noStrike" cap="none" baseline="0" dirty="0">
                <a:solidFill>
                  <a:srgbClr val="3366CC"/>
                </a:solidFill>
                <a:latin typeface="Arial"/>
                <a:ea typeface="Arial"/>
                <a:cs typeface="Arial"/>
                <a:sym typeface="Arial"/>
              </a:rPr>
              <a:t>...”</a:t>
            </a:r>
          </a:p>
        </p:txBody>
      </p:sp>
      <p:sp>
        <p:nvSpPr>
          <p:cNvPr id="279" name="Shape 279"/>
          <p:cNvSpPr/>
          <p:nvPr/>
        </p:nvSpPr>
        <p:spPr>
          <a:xfrm>
            <a:off x="4383881" y="5007746"/>
            <a:ext cx="4159706" cy="93503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a:t>
            </a:r>
            <a:r>
              <a:rPr lang="en-US" sz="2000" b="0" i="1" u="none" strike="noStrike" cap="none" baseline="0" dirty="0">
                <a:solidFill>
                  <a:srgbClr val="3366CC"/>
                </a:solidFill>
                <a:latin typeface="Arial"/>
                <a:ea typeface="Arial"/>
                <a:cs typeface="Arial"/>
                <a:sym typeface="Arial"/>
              </a:rPr>
              <a:t>Next time we can</a:t>
            </a:r>
            <a:r>
              <a:rPr lang="en-US" sz="2000" b="0" i="0" u="none" strike="noStrike" cap="none" baseline="0" dirty="0">
                <a:solidFill>
                  <a:srgbClr val="3366CC"/>
                </a:solidFill>
                <a:latin typeface="Arial"/>
                <a:ea typeface="Arial"/>
                <a:cs typeface="Arial"/>
                <a:sym typeface="Arial"/>
              </a:rPr>
              <a:t>…”(reframe as a future proposition)</a:t>
            </a:r>
          </a:p>
        </p:txBody>
      </p:sp>
      <p:sp>
        <p:nvSpPr>
          <p:cNvPr id="280" name="Shape 280"/>
          <p:cNvSpPr/>
          <p:nvPr/>
        </p:nvSpPr>
        <p:spPr>
          <a:xfrm>
            <a:off x="4355976" y="5886745"/>
            <a:ext cx="4292507" cy="8905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Be prepared to repeat yourself</a:t>
            </a:r>
          </a:p>
          <a:p>
            <a:pPr marL="342900" marR="0" lvl="0" indent="-342900" algn="l" rtl="0">
              <a:lnSpc>
                <a:spcPct val="90000"/>
              </a:lnSpc>
              <a:spcBef>
                <a:spcPts val="520"/>
              </a:spcBef>
              <a:buSzPct val="25000"/>
              <a:buNone/>
            </a:pPr>
            <a:r>
              <a:rPr lang="en-US" sz="2000" b="0" i="0" u="none" strike="noStrike" cap="none" baseline="0" dirty="0">
                <a:solidFill>
                  <a:srgbClr val="3366CC"/>
                </a:solidFill>
                <a:latin typeface="Arial"/>
                <a:ea typeface="Arial"/>
                <a:cs typeface="Arial"/>
                <a:sym typeface="Arial"/>
              </a:rPr>
              <a:t> </a:t>
            </a:r>
          </a:p>
        </p:txBody>
      </p:sp>
      <p:sp>
        <p:nvSpPr>
          <p:cNvPr id="281" name="Shape 281"/>
          <p:cNvSpPr/>
          <p:nvPr/>
        </p:nvSpPr>
        <p:spPr>
          <a:xfrm>
            <a:off x="4383882" y="2574875"/>
            <a:ext cx="4187089" cy="75097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66CC"/>
              </a:buClr>
              <a:buSzPct val="100000"/>
              <a:buFont typeface="Arial"/>
              <a:buChar char="•"/>
            </a:pPr>
            <a:r>
              <a:rPr lang="en-US" sz="2000" b="0" i="0" u="none" strike="noStrike" cap="none" baseline="0" dirty="0">
                <a:solidFill>
                  <a:srgbClr val="3366CC"/>
                </a:solidFill>
                <a:latin typeface="Arial"/>
                <a:ea typeface="Arial"/>
                <a:cs typeface="Arial"/>
                <a:sym typeface="Arial"/>
              </a:rPr>
              <a:t>“</a:t>
            </a:r>
            <a:r>
              <a:rPr lang="en-US" sz="2000" b="0" i="1" u="none" strike="noStrike" cap="none" baseline="0" dirty="0">
                <a:solidFill>
                  <a:srgbClr val="3366CC"/>
                </a:solidFill>
                <a:latin typeface="Arial"/>
                <a:ea typeface="Arial"/>
                <a:cs typeface="Arial"/>
                <a:sym typeface="Arial"/>
              </a:rPr>
              <a:t>How</a:t>
            </a:r>
            <a:r>
              <a:rPr lang="en-US" sz="2000" b="0" i="0" u="none" strike="noStrike" cap="none" baseline="0" dirty="0">
                <a:solidFill>
                  <a:srgbClr val="3366CC"/>
                </a:solidFill>
                <a:latin typeface="Arial"/>
                <a:ea typeface="Arial"/>
                <a:cs typeface="Arial"/>
                <a:sym typeface="Arial"/>
              </a:rPr>
              <a:t>”; “</a:t>
            </a:r>
            <a:r>
              <a:rPr lang="en-US" sz="2000" b="0" i="1" u="none" strike="noStrike" cap="none" baseline="0" dirty="0">
                <a:solidFill>
                  <a:srgbClr val="3366CC"/>
                </a:solidFill>
                <a:latin typeface="Arial"/>
                <a:ea typeface="Arial"/>
                <a:cs typeface="Arial"/>
                <a:sym typeface="Arial"/>
              </a:rPr>
              <a:t>what are your concerns</a:t>
            </a:r>
            <a:r>
              <a:rPr lang="en-US" sz="2000" b="0" i="0" u="none" strike="noStrike" cap="none" baseline="0" dirty="0">
                <a:solidFill>
                  <a:srgbClr val="3366CC"/>
                </a:solidFill>
                <a:latin typeface="Arial"/>
                <a:ea typeface="Arial"/>
                <a:cs typeface="Arial"/>
                <a:sym typeface="Arial"/>
              </a:rPr>
              <a:t>,” etc. </a:t>
            </a:r>
          </a:p>
        </p:txBody>
      </p:sp>
      <p:cxnSp>
        <p:nvCxnSpPr>
          <p:cNvPr id="282" name="Shape 282"/>
          <p:cNvCxnSpPr/>
          <p:nvPr/>
        </p:nvCxnSpPr>
        <p:spPr>
          <a:xfrm>
            <a:off x="4301728" y="1700808"/>
            <a:ext cx="0" cy="4967286"/>
          </a:xfrm>
          <a:prstGeom prst="straightConnector1">
            <a:avLst/>
          </a:prstGeom>
          <a:noFill/>
          <a:ln w="254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val="248189934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fade">
                                      <p:cBhvr>
                                        <p:cTn id="7" dur="500"/>
                                        <p:tgtEl>
                                          <p:spTgt spid="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Effect transition="in" filter="fade">
                                      <p:cBhvr>
                                        <p:cTn id="12" dur="500"/>
                                        <p:tgtEl>
                                          <p:spTgt spid="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500"/>
                                        <p:tgtEl>
                                          <p:spTgt spid="273"/>
                                        </p:tgtEl>
                                      </p:cBhvr>
                                    </p:animEffect>
                                  </p:childTnLst>
                                </p:cTn>
                              </p:par>
                              <p:par>
                                <p:cTn id="18" presetID="10" presetClass="entr" presetSubtype="0" fill="hold" nodeType="withEffect">
                                  <p:stCondLst>
                                    <p:cond delay="0"/>
                                  </p:stCondLst>
                                  <p:childTnLst>
                                    <p:set>
                                      <p:cBhvr>
                                        <p:cTn id="19" dur="1" fill="hold">
                                          <p:stCondLst>
                                            <p:cond delay="0"/>
                                          </p:stCondLst>
                                        </p:cTn>
                                        <p:tgtEl>
                                          <p:spTgt spid="282"/>
                                        </p:tgtEl>
                                        <p:attrNameLst>
                                          <p:attrName>style.visibility</p:attrName>
                                        </p:attrNameLst>
                                      </p:cBhvr>
                                      <p:to>
                                        <p:strVal val="visible"/>
                                      </p:to>
                                    </p:set>
                                    <p:animEffect transition="in" filter="fade">
                                      <p:cBhvr>
                                        <p:cTn id="20" dur="500"/>
                                        <p:tgtEl>
                                          <p:spTgt spid="2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4"/>
                                        </p:tgtEl>
                                        <p:attrNameLst>
                                          <p:attrName>style.visibility</p:attrName>
                                        </p:attrNameLst>
                                      </p:cBhvr>
                                      <p:to>
                                        <p:strVal val="visible"/>
                                      </p:to>
                                    </p:set>
                                    <p:animEffect transition="in" filter="fade">
                                      <p:cBhvr>
                                        <p:cTn id="25" dur="500"/>
                                        <p:tgtEl>
                                          <p:spTgt spid="2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1"/>
                                        </p:tgtEl>
                                        <p:attrNameLst>
                                          <p:attrName>style.visibility</p:attrName>
                                        </p:attrNameLst>
                                      </p:cBhvr>
                                      <p:to>
                                        <p:strVal val="visible"/>
                                      </p:to>
                                    </p:set>
                                    <p:animEffect transition="in" filter="fade">
                                      <p:cBhvr>
                                        <p:cTn id="30" dur="500"/>
                                        <p:tgtEl>
                                          <p:spTgt spid="2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5"/>
                                        </p:tgtEl>
                                        <p:attrNameLst>
                                          <p:attrName>style.visibility</p:attrName>
                                        </p:attrNameLst>
                                      </p:cBhvr>
                                      <p:to>
                                        <p:strVal val="visible"/>
                                      </p:to>
                                    </p:set>
                                    <p:animEffect transition="in" filter="fade">
                                      <p:cBhvr>
                                        <p:cTn id="35" dur="500"/>
                                        <p:tgtEl>
                                          <p:spTgt spid="27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8"/>
                                        </p:tgtEl>
                                        <p:attrNameLst>
                                          <p:attrName>style.visibility</p:attrName>
                                        </p:attrNameLst>
                                      </p:cBhvr>
                                      <p:to>
                                        <p:strVal val="visible"/>
                                      </p:to>
                                    </p:set>
                                    <p:animEffect transition="in" filter="fade">
                                      <p:cBhvr>
                                        <p:cTn id="40" dur="500"/>
                                        <p:tgtEl>
                                          <p:spTgt spid="27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6"/>
                                        </p:tgtEl>
                                        <p:attrNameLst>
                                          <p:attrName>style.visibility</p:attrName>
                                        </p:attrNameLst>
                                      </p:cBhvr>
                                      <p:to>
                                        <p:strVal val="visible"/>
                                      </p:to>
                                    </p:set>
                                    <p:animEffect transition="in" filter="fade">
                                      <p:cBhvr>
                                        <p:cTn id="45" dur="500"/>
                                        <p:tgtEl>
                                          <p:spTgt spid="2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9"/>
                                        </p:tgtEl>
                                        <p:attrNameLst>
                                          <p:attrName>style.visibility</p:attrName>
                                        </p:attrNameLst>
                                      </p:cBhvr>
                                      <p:to>
                                        <p:strVal val="visible"/>
                                      </p:to>
                                    </p:set>
                                    <p:animEffect transition="in" filter="fade">
                                      <p:cBhvr>
                                        <p:cTn id="50" dur="500"/>
                                        <p:tgtEl>
                                          <p:spTgt spid="27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7"/>
                                        </p:tgtEl>
                                        <p:attrNameLst>
                                          <p:attrName>style.visibility</p:attrName>
                                        </p:attrNameLst>
                                      </p:cBhvr>
                                      <p:to>
                                        <p:strVal val="visible"/>
                                      </p:to>
                                    </p:set>
                                    <p:animEffect transition="in" filter="fade">
                                      <p:cBhvr>
                                        <p:cTn id="55" dur="500"/>
                                        <p:tgtEl>
                                          <p:spTgt spid="27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0"/>
                                        </p:tgtEl>
                                        <p:attrNameLst>
                                          <p:attrName>style.visibility</p:attrName>
                                        </p:attrNameLst>
                                      </p:cBhvr>
                                      <p:to>
                                        <p:strVal val="visible"/>
                                      </p:to>
                                    </p:set>
                                    <p:animEffect transition="in" filter="fade">
                                      <p:cBhvr>
                                        <p:cTn id="60"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2800" b="1" i="0" u="none" strike="noStrike" cap="none" baseline="0" dirty="0">
                <a:solidFill>
                  <a:srgbClr val="3F3F3F"/>
                </a:solidFill>
                <a:latin typeface="Arial"/>
                <a:ea typeface="Arial"/>
                <a:cs typeface="Arial"/>
                <a:sym typeface="Arial"/>
              </a:rPr>
              <a:t>Separate People From Problems</a:t>
            </a:r>
          </a:p>
        </p:txBody>
      </p:sp>
      <p:sp>
        <p:nvSpPr>
          <p:cNvPr id="289" name="Shape 289"/>
          <p:cNvSpPr txBox="1">
            <a:spLocks noGrp="1"/>
          </p:cNvSpPr>
          <p:nvPr>
            <p:ph idx="1"/>
          </p:nvPr>
        </p:nvSpPr>
        <p:spPr>
          <a:prstGeom prst="rect">
            <a:avLst/>
          </a:prstGeom>
          <a:noFill/>
          <a:ln>
            <a:noFill/>
          </a:ln>
        </p:spPr>
        <p:txBody>
          <a:bodyPr lIns="0" tIns="45700" rIns="0" bIns="45700" anchor="t" anchorCtr="0">
            <a:noAutofit/>
          </a:bodyPr>
          <a:lstStyle/>
          <a:p>
            <a:pPr marL="0" marR="0" lvl="0" indent="0" algn="ctr" rtl="0">
              <a:lnSpc>
                <a:spcPct val="90000"/>
              </a:lnSpc>
              <a:spcBef>
                <a:spcPts val="0"/>
              </a:spcBef>
              <a:spcAft>
                <a:spcPts val="200"/>
              </a:spcAft>
              <a:buClr>
                <a:schemeClr val="accent1"/>
              </a:buClr>
              <a:buSzPct val="25000"/>
              <a:buFont typeface="Arial"/>
              <a:buNone/>
            </a:pPr>
            <a:r>
              <a:rPr lang="en-US" sz="2400" b="0" i="0" u="none" strike="noStrike" cap="none" baseline="0" dirty="0">
                <a:solidFill>
                  <a:srgbClr val="3366CC"/>
                </a:solidFill>
                <a:latin typeface="Arial"/>
                <a:ea typeface="Arial"/>
                <a:cs typeface="Arial"/>
                <a:sym typeface="Arial"/>
              </a:rPr>
              <a:t>Be hard on the issue, soft on the person… and adopt a problem-solving approach</a:t>
            </a:r>
          </a:p>
        </p:txBody>
      </p:sp>
      <p:pic>
        <p:nvPicPr>
          <p:cNvPr id="2050" name="Picture 2" descr="http://www.proverbs66.com/wp-content/uploads/2012/12/conflict-28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365" y="2276872"/>
            <a:ext cx="2927193" cy="413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9191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Respect Diversity</a:t>
            </a:r>
          </a:p>
        </p:txBody>
      </p:sp>
      <p:sp>
        <p:nvSpPr>
          <p:cNvPr id="3" name="Content Placeholder 2"/>
          <p:cNvSpPr>
            <a:spLocks noGrp="1"/>
          </p:cNvSpPr>
          <p:nvPr>
            <p:ph idx="1"/>
          </p:nvPr>
        </p:nvSpPr>
        <p:spPr>
          <a:xfrm>
            <a:off x="457200" y="1600200"/>
            <a:ext cx="4114800" cy="4525963"/>
          </a:xfrm>
        </p:spPr>
        <p:txBody>
          <a:bodyPr/>
          <a:lstStyle/>
          <a:p>
            <a:pPr marL="0" indent="0" algn="ctr">
              <a:buNone/>
            </a:pPr>
            <a:endParaRPr lang="en-GB" dirty="0"/>
          </a:p>
          <a:p>
            <a:pPr marL="0" indent="0" algn="ctr">
              <a:buNone/>
            </a:pPr>
            <a:endParaRPr lang="en-GB" dirty="0"/>
          </a:p>
          <a:p>
            <a:pPr marL="0" indent="0" algn="ctr">
              <a:buNone/>
            </a:pPr>
            <a:r>
              <a:rPr lang="en-GB" dirty="0"/>
              <a:t>Remember, there are diverse ways of communicating across cultures!!!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492624" cy="324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45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2800" b="1" i="0" u="none" strike="noStrike" cap="none" baseline="0" dirty="0">
                <a:solidFill>
                  <a:srgbClr val="3F3F3F"/>
                </a:solidFill>
                <a:latin typeface="Arial"/>
                <a:ea typeface="Arial"/>
                <a:cs typeface="Arial"/>
                <a:sym typeface="Arial"/>
              </a:rPr>
              <a:t>Three Phases Of a Negotiation:</a:t>
            </a:r>
          </a:p>
        </p:txBody>
      </p:sp>
      <p:sp>
        <p:nvSpPr>
          <p:cNvPr id="122" name="Shape 122"/>
          <p:cNvSpPr txBox="1">
            <a:spLocks noGrp="1"/>
          </p:cNvSpPr>
          <p:nvPr>
            <p:ph idx="1"/>
          </p:nvPr>
        </p:nvSpPr>
        <p:spPr>
          <a:prstGeom prst="rect">
            <a:avLst/>
          </a:prstGeom>
          <a:noFill/>
          <a:ln>
            <a:noFill/>
          </a:ln>
        </p:spPr>
        <p:txBody>
          <a:bodyPr lIns="0" tIns="45700" rIns="0" bIns="45700" anchor="t" anchorCtr="0">
            <a:noAutofit/>
          </a:bodyPr>
          <a:lstStyle/>
          <a:p>
            <a:pPr marL="609600" marR="0" lvl="0" indent="-609600" algn="l" rtl="0">
              <a:lnSpc>
                <a:spcPct val="170000"/>
              </a:lnSpc>
              <a:spcBef>
                <a:spcPts val="0"/>
              </a:spcBef>
              <a:spcAft>
                <a:spcPts val="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Preparation (Analysis &amp; Strategy)</a:t>
            </a:r>
          </a:p>
          <a:p>
            <a:pPr marL="609600" marR="0" lvl="0" indent="-609600" algn="l" rtl="0">
              <a:lnSpc>
                <a:spcPct val="170000"/>
              </a:lnSpc>
              <a:spcBef>
                <a:spcPts val="1400"/>
              </a:spcBef>
              <a:spcAft>
                <a:spcPts val="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Face-to face</a:t>
            </a:r>
          </a:p>
          <a:p>
            <a:pPr marL="609600" marR="0" lvl="0" indent="-609600" algn="l" rtl="0">
              <a:lnSpc>
                <a:spcPct val="170000"/>
              </a:lnSpc>
              <a:spcBef>
                <a:spcPts val="1400"/>
              </a:spcBef>
              <a:spcAft>
                <a:spcPts val="200"/>
              </a:spcAft>
              <a:buClr>
                <a:schemeClr val="accent1"/>
              </a:buClr>
              <a:buSzPct val="100000"/>
              <a:buFont typeface="Arial"/>
              <a:buAutoNum type="arabicPeriod"/>
            </a:pPr>
            <a:r>
              <a:rPr lang="en-US" sz="3400" b="0" i="0" u="none" strike="noStrike" cap="none" baseline="0" dirty="0">
                <a:solidFill>
                  <a:srgbClr val="3366CC"/>
                </a:solidFill>
                <a:latin typeface="Arial"/>
                <a:ea typeface="Arial"/>
                <a:cs typeface="Arial"/>
                <a:sym typeface="Arial"/>
              </a:rPr>
              <a:t>Follow-up</a:t>
            </a:r>
          </a:p>
        </p:txBody>
      </p:sp>
      <p:sp>
        <p:nvSpPr>
          <p:cNvPr id="123" name="Shape 123"/>
          <p:cNvSpPr/>
          <p:nvPr/>
        </p:nvSpPr>
        <p:spPr>
          <a:xfrm>
            <a:off x="721256" y="3717032"/>
            <a:ext cx="6840760" cy="1143000"/>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00769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5" name="Picture 8" descr="http://www.someworthwhilequotes.com/images/graphics/compromi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28800"/>
            <a:ext cx="3745187"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GB" b="1" dirty="0"/>
              <a:t>The Challenges of Working with IM Stakeholders</a:t>
            </a:r>
          </a:p>
        </p:txBody>
      </p:sp>
      <p:sp>
        <p:nvSpPr>
          <p:cNvPr id="6" name="Content Placeholder 5"/>
          <p:cNvSpPr>
            <a:spLocks noGrp="1"/>
          </p:cNvSpPr>
          <p:nvPr>
            <p:ph idx="1"/>
          </p:nvPr>
        </p:nvSpPr>
        <p:spPr>
          <a:xfrm>
            <a:off x="467544" y="1772816"/>
            <a:ext cx="3826768" cy="4133056"/>
          </a:xfrm>
        </p:spPr>
        <p:txBody>
          <a:bodyPr/>
          <a:lstStyle/>
          <a:p>
            <a:pPr marL="0" indent="0" algn="ctr">
              <a:buNone/>
            </a:pPr>
            <a:endParaRPr lang="en-GB" sz="2800" dirty="0"/>
          </a:p>
          <a:p>
            <a:pPr marL="0" indent="0" algn="ctr">
              <a:buNone/>
            </a:pPr>
            <a:endParaRPr lang="en-GB" dirty="0"/>
          </a:p>
          <a:p>
            <a:pPr marL="0" indent="0" algn="ctr">
              <a:buNone/>
            </a:pPr>
            <a:r>
              <a:rPr lang="en-GB" dirty="0"/>
              <a:t>What are some examples of inter-personal challenges faced by IMOs</a:t>
            </a:r>
            <a:r>
              <a:rPr lang="en-GB" sz="2800" dirty="0"/>
              <a:t>?</a:t>
            </a:r>
          </a:p>
        </p:txBody>
      </p:sp>
    </p:spTree>
    <p:extLst>
      <p:ext uri="{BB962C8B-B14F-4D97-AF65-F5344CB8AC3E}">
        <p14:creationId xmlns:p14="http://schemas.microsoft.com/office/powerpoint/2010/main" val="604187290"/>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pPr indent="0" algn="ctr">
              <a:buNone/>
            </a:pPr>
            <a:r>
              <a:rPr lang="en-GB" sz="28700" dirty="0"/>
              <a:t>?</a:t>
            </a:r>
          </a:p>
        </p:txBody>
      </p:sp>
    </p:spTree>
    <p:extLst>
      <p:ext uri="{BB962C8B-B14F-4D97-AF65-F5344CB8AC3E}">
        <p14:creationId xmlns:p14="http://schemas.microsoft.com/office/powerpoint/2010/main" val="615513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Negotiation Exercise</a:t>
            </a:r>
          </a:p>
        </p:txBody>
      </p:sp>
      <p:sp>
        <p:nvSpPr>
          <p:cNvPr id="3" name="Text Placeholder 2"/>
          <p:cNvSpPr>
            <a:spLocks noGrp="1"/>
          </p:cNvSpPr>
          <p:nvPr>
            <p:ph idx="1"/>
          </p:nvPr>
        </p:nvSpPr>
        <p:spPr/>
        <p:txBody>
          <a:bodyPr/>
          <a:lstStyle/>
          <a:p>
            <a:r>
              <a:rPr lang="en-US" sz="2400" dirty="0"/>
              <a:t>Take a few minutes to read the sheet you have. It tells you about YOU in the negotiation. </a:t>
            </a:r>
          </a:p>
          <a:p>
            <a:r>
              <a:rPr lang="en-US" sz="2400" dirty="0"/>
              <a:t>Your partner has the alternate position in this negotiation problem.  </a:t>
            </a:r>
          </a:p>
          <a:p>
            <a:r>
              <a:rPr lang="en-US" sz="2400" dirty="0"/>
              <a:t>Work as a pair to identify the issues from both sides.</a:t>
            </a:r>
          </a:p>
          <a:p>
            <a:r>
              <a:rPr lang="en-US" sz="2400" dirty="0"/>
              <a:t>Think about more than just your position.  </a:t>
            </a:r>
          </a:p>
          <a:p>
            <a:r>
              <a:rPr lang="en-US" sz="2400" dirty="0"/>
              <a:t>Come up with possible solutions to the problem (think win-win)</a:t>
            </a:r>
          </a:p>
        </p:txBody>
      </p:sp>
    </p:spTree>
    <p:extLst>
      <p:ext uri="{BB962C8B-B14F-4D97-AF65-F5344CB8AC3E}">
        <p14:creationId xmlns:p14="http://schemas.microsoft.com/office/powerpoint/2010/main" val="345617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80728"/>
            <a:ext cx="7543799" cy="612615"/>
          </a:xfrm>
          <a:prstGeom prst="rect">
            <a:avLst/>
          </a:prstGeom>
        </p:spPr>
        <p:txBody>
          <a:bodyPr/>
          <a:lstStyle/>
          <a:p>
            <a:r>
              <a:rPr lang="en-GB" sz="2400" b="1" dirty="0"/>
              <a:t>Self-reflection against competencies</a:t>
            </a:r>
          </a:p>
        </p:txBody>
      </p:sp>
      <p:sp>
        <p:nvSpPr>
          <p:cNvPr id="6" name="Teardrop 5"/>
          <p:cNvSpPr/>
          <p:nvPr/>
        </p:nvSpPr>
        <p:spPr>
          <a:xfrm>
            <a:off x="881133" y="4365104"/>
            <a:ext cx="2520280" cy="244827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Tailoring language, tone, style and format to match audiences</a:t>
            </a:r>
          </a:p>
          <a:p>
            <a:pPr algn="ctr"/>
            <a:endParaRPr lang="en-GB" dirty="0"/>
          </a:p>
        </p:txBody>
      </p:sp>
      <p:sp>
        <p:nvSpPr>
          <p:cNvPr id="7" name="Teardrop 6"/>
          <p:cNvSpPr/>
          <p:nvPr/>
        </p:nvSpPr>
        <p:spPr>
          <a:xfrm>
            <a:off x="6732240" y="1725281"/>
            <a:ext cx="2520280" cy="244827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Interpreting messages and responding appropriately</a:t>
            </a:r>
          </a:p>
          <a:p>
            <a:pPr algn="ctr"/>
            <a:endParaRPr lang="en-GB" dirty="0"/>
          </a:p>
        </p:txBody>
      </p:sp>
      <p:sp>
        <p:nvSpPr>
          <p:cNvPr id="8" name="Teardrop 7"/>
          <p:cNvSpPr/>
          <p:nvPr/>
        </p:nvSpPr>
        <p:spPr>
          <a:xfrm>
            <a:off x="4427984" y="1742929"/>
            <a:ext cx="2520280" cy="244827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Working effectively with people from all backgrounds</a:t>
            </a:r>
          </a:p>
          <a:p>
            <a:pPr algn="ctr"/>
            <a:endParaRPr lang="en-GB" dirty="0"/>
          </a:p>
        </p:txBody>
      </p:sp>
      <p:sp>
        <p:nvSpPr>
          <p:cNvPr id="11" name="Teardrop 10"/>
          <p:cNvSpPr/>
          <p:nvPr/>
        </p:nvSpPr>
        <p:spPr>
          <a:xfrm>
            <a:off x="2141273" y="1801213"/>
            <a:ext cx="2520280" cy="244827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Understanding and considering diverse opinions</a:t>
            </a:r>
          </a:p>
          <a:p>
            <a:pPr algn="ctr"/>
            <a:endParaRPr lang="en-GB" dirty="0"/>
          </a:p>
        </p:txBody>
      </p:sp>
      <p:sp>
        <p:nvSpPr>
          <p:cNvPr id="9" name="Teardrop 8"/>
          <p:cNvSpPr/>
          <p:nvPr/>
        </p:nvSpPr>
        <p:spPr>
          <a:xfrm>
            <a:off x="-156433" y="1772816"/>
            <a:ext cx="2520280" cy="244827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Identifying partners’ needs and matching them with appropriate solutions</a:t>
            </a:r>
          </a:p>
          <a:p>
            <a:pPr algn="ctr"/>
            <a:endParaRPr lang="en-GB" dirty="0"/>
          </a:p>
        </p:txBody>
      </p:sp>
      <p:sp>
        <p:nvSpPr>
          <p:cNvPr id="5" name="Teardrop 4"/>
          <p:cNvSpPr/>
          <p:nvPr/>
        </p:nvSpPr>
        <p:spPr>
          <a:xfrm>
            <a:off x="3189954" y="4320951"/>
            <a:ext cx="2520280" cy="244827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Actively listening to perspectives of stakeholders</a:t>
            </a:r>
          </a:p>
          <a:p>
            <a:pPr algn="ctr"/>
            <a:endParaRPr lang="en-GB" dirty="0"/>
          </a:p>
        </p:txBody>
      </p:sp>
      <p:sp>
        <p:nvSpPr>
          <p:cNvPr id="10" name="Teardrop 9"/>
          <p:cNvSpPr/>
          <p:nvPr/>
        </p:nvSpPr>
        <p:spPr>
          <a:xfrm>
            <a:off x="5472100" y="4345495"/>
            <a:ext cx="2520280" cy="244827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Leading and influencing partners and stakeholders</a:t>
            </a:r>
          </a:p>
          <a:p>
            <a:pPr algn="ctr"/>
            <a:endParaRPr lang="en-GB" dirty="0"/>
          </a:p>
        </p:txBody>
      </p:sp>
    </p:spTree>
    <p:extLst>
      <p:ext uri="{BB962C8B-B14F-4D97-AF65-F5344CB8AC3E}">
        <p14:creationId xmlns:p14="http://schemas.microsoft.com/office/powerpoint/2010/main" val="36847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theblogger105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96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700808"/>
            <a:ext cx="84867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55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b="1" dirty="0"/>
              <a:t>Communicating in Meetings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772816"/>
            <a:ext cx="6336704" cy="4778020"/>
          </a:xfrm>
          <a:prstGeom prst="rect">
            <a:avLst/>
          </a:prstGeom>
        </p:spPr>
      </p:pic>
    </p:spTree>
    <p:extLst>
      <p:ext uri="{BB962C8B-B14F-4D97-AF65-F5344CB8AC3E}">
        <p14:creationId xmlns:p14="http://schemas.microsoft.com/office/powerpoint/2010/main" val="8645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Worst meeting</a:t>
            </a:r>
          </a:p>
        </p:txBody>
      </p:sp>
      <p:sp>
        <p:nvSpPr>
          <p:cNvPr id="3" name="Content Placeholder 2"/>
          <p:cNvSpPr>
            <a:spLocks noGrp="1"/>
          </p:cNvSpPr>
          <p:nvPr>
            <p:ph idx="1"/>
          </p:nvPr>
        </p:nvSpPr>
        <p:spPr>
          <a:xfrm>
            <a:off x="827584" y="2132856"/>
            <a:ext cx="7678245" cy="4023360"/>
          </a:xfrm>
        </p:spPr>
        <p:txBody>
          <a:bodyPr/>
          <a:lstStyle/>
          <a:p>
            <a:pPr indent="0" algn="ctr">
              <a:buNone/>
            </a:pPr>
            <a:r>
              <a:rPr lang="en-US" sz="2800" dirty="0"/>
              <a:t>Think about the worst meeting you have been to.</a:t>
            </a:r>
          </a:p>
          <a:p>
            <a:pPr marL="0" indent="0" algn="ctr">
              <a:buNone/>
            </a:pPr>
            <a:endParaRPr lang="en-US" sz="2800" dirty="0"/>
          </a:p>
          <a:p>
            <a:pPr marL="400050" lvl="1" indent="0" algn="ctr"/>
            <a:r>
              <a:rPr lang="en-US" sz="2400" b="1" i="1" dirty="0"/>
              <a:t>Why was it so bad? </a:t>
            </a:r>
          </a:p>
          <a:p>
            <a:pPr marL="400050" lvl="1" indent="0" algn="ctr"/>
            <a:endParaRPr lang="en-US" sz="2400" dirty="0"/>
          </a:p>
          <a:p>
            <a:pPr marL="400050" lvl="1" indent="0" algn="ctr"/>
            <a:r>
              <a:rPr lang="en-US" dirty="0"/>
              <a:t>Make a list of the worst things about it</a:t>
            </a:r>
          </a:p>
        </p:txBody>
      </p:sp>
    </p:spTree>
    <p:extLst>
      <p:ext uri="{BB962C8B-B14F-4D97-AF65-F5344CB8AC3E}">
        <p14:creationId xmlns:p14="http://schemas.microsoft.com/office/powerpoint/2010/main" val="58089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p:txBody>
          <a:bodyPr/>
          <a:lstStyle/>
          <a:p>
            <a:r>
              <a:rPr lang="en-US" altLang="en-US" b="1" dirty="0"/>
              <a:t>What makes a bad meeting</a:t>
            </a:r>
            <a:r>
              <a:rPr lang="en-US" altLang="en-US" sz="2800" b="1" dirty="0"/>
              <a:t>? </a:t>
            </a:r>
          </a:p>
        </p:txBody>
      </p:sp>
      <p:sp>
        <p:nvSpPr>
          <p:cNvPr id="11267" name="Rectangle 3"/>
          <p:cNvSpPr>
            <a:spLocks noGrp="1" noChangeArrowheads="1"/>
          </p:cNvSpPr>
          <p:nvPr>
            <p:ph idx="1"/>
          </p:nvPr>
        </p:nvSpPr>
        <p:spPr>
          <a:ln>
            <a:solidFill>
              <a:schemeClr val="accent1"/>
            </a:solidFill>
            <a:miter lim="800000"/>
            <a:headEnd/>
            <a:tailEnd/>
          </a:ln>
        </p:spPr>
        <p:txBody>
          <a:bodyPr/>
          <a:lstStyle/>
          <a:p>
            <a:r>
              <a:rPr lang="en-AU" altLang="en-US" sz="2000" dirty="0"/>
              <a:t>No clear purpose or agenda or poorly communicated </a:t>
            </a:r>
          </a:p>
          <a:p>
            <a:r>
              <a:rPr lang="en-AU" altLang="en-US" sz="2000" dirty="0"/>
              <a:t>Wrong people in attendance</a:t>
            </a:r>
          </a:p>
          <a:p>
            <a:r>
              <a:rPr lang="en-AU" altLang="en-US" sz="2000" dirty="0"/>
              <a:t>Too many or too few people </a:t>
            </a:r>
          </a:p>
          <a:p>
            <a:r>
              <a:rPr lang="en-AU" altLang="en-US" sz="2000" dirty="0"/>
              <a:t>Poor preparation by facilitator or participants </a:t>
            </a:r>
          </a:p>
          <a:p>
            <a:r>
              <a:rPr lang="en-AU" altLang="en-US" sz="2000" dirty="0"/>
              <a:t>Space is inappropriate (size, location, equipment)</a:t>
            </a:r>
          </a:p>
          <a:p>
            <a:r>
              <a:rPr lang="en-AU" altLang="en-US" sz="2000" dirty="0"/>
              <a:t>People overlooked/not given space  to speak (no translation)</a:t>
            </a:r>
          </a:p>
          <a:p>
            <a:r>
              <a:rPr lang="en-AU" altLang="en-US" sz="2000" dirty="0"/>
              <a:t>Some people dominate the meeting</a:t>
            </a:r>
          </a:p>
          <a:p>
            <a:r>
              <a:rPr lang="en-AU" altLang="en-US" sz="2000" dirty="0"/>
              <a:t>Not a safe space for people to share information</a:t>
            </a:r>
          </a:p>
          <a:p>
            <a:r>
              <a:rPr lang="en-AU" altLang="en-US" sz="2000" dirty="0"/>
              <a:t>Not enough participation</a:t>
            </a:r>
          </a:p>
          <a:p>
            <a:r>
              <a:rPr lang="en-AU" altLang="en-US" sz="2000" dirty="0"/>
              <a:t>Doesn’t run to time/too short for agenda </a:t>
            </a:r>
          </a:p>
          <a:p>
            <a:r>
              <a:rPr lang="en-AU" altLang="en-US" sz="2000" dirty="0"/>
              <a:t>No clear outcomes/next steps </a:t>
            </a:r>
          </a:p>
          <a:p>
            <a:pPr>
              <a:buFontTx/>
              <a:buNone/>
            </a:pPr>
            <a:endParaRPr lang="en-AU" altLang="en-US" sz="2600" dirty="0"/>
          </a:p>
          <a:p>
            <a:pPr>
              <a:buFontTx/>
              <a:buNone/>
            </a:pPr>
            <a:endParaRPr lang="en-AU" altLang="en-US" sz="2400" dirty="0"/>
          </a:p>
          <a:p>
            <a:endParaRPr lang="en-AU" altLang="en-US" sz="2400" dirty="0"/>
          </a:p>
          <a:p>
            <a:endParaRPr lang="en-AU" altLang="en-US" sz="2400" u="sng" dirty="0"/>
          </a:p>
        </p:txBody>
      </p:sp>
      <p:pic>
        <p:nvPicPr>
          <p:cNvPr id="23556" name="Picture 3" descr="http://www.imcworldwide.org/view.image?Id=16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330" y="4014034"/>
            <a:ext cx="2294334"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088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a:xfrm>
            <a:off x="-19776" y="1046206"/>
            <a:ext cx="6186502" cy="582594"/>
          </a:xfrm>
        </p:spPr>
        <p:txBody>
          <a:bodyPr>
            <a:noAutofit/>
          </a:bodyPr>
          <a:lstStyle/>
          <a:p>
            <a:r>
              <a:rPr lang="en-US" altLang="en-US" sz="2800" b="1" dirty="0">
                <a:latin typeface="+mn-lt"/>
                <a:ea typeface="+mn-ea"/>
                <a:cs typeface="+mn-cs"/>
              </a:rPr>
              <a:t>Effective Meeting Management</a:t>
            </a:r>
            <a:br>
              <a:rPr lang="en-US" altLang="en-US" sz="4000" b="1" dirty="0">
                <a:latin typeface="+mn-lt"/>
                <a:ea typeface="+mn-ea"/>
                <a:cs typeface="+mn-cs"/>
              </a:rPr>
            </a:br>
            <a:r>
              <a:rPr lang="en-US" sz="3200" dirty="0"/>
              <a:t>It’s a process </a:t>
            </a:r>
            <a:r>
              <a:rPr lang="en-US" altLang="en-US" sz="3200" b="1" dirty="0">
                <a:latin typeface="+mn-lt"/>
                <a:ea typeface="+mn-ea"/>
                <a:cs typeface="+mn-cs"/>
              </a:rPr>
              <a:t> </a:t>
            </a:r>
            <a:endParaRPr lang="en-US" altLang="en-US" sz="3600" b="1" dirty="0">
              <a:latin typeface="+mn-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68776"/>
            <a:ext cx="3700112" cy="3854648"/>
          </a:xfrm>
          <a:prstGeom prst="rect">
            <a:avLst/>
          </a:prstGeom>
        </p:spPr>
      </p:pic>
    </p:spTree>
    <p:extLst>
      <p:ext uri="{BB962C8B-B14F-4D97-AF65-F5344CB8AC3E}">
        <p14:creationId xmlns:p14="http://schemas.microsoft.com/office/powerpoint/2010/main" val="92613718"/>
      </p:ext>
    </p:extLst>
  </p:cSld>
  <p:clrMapOvr>
    <a:masterClrMapping/>
  </p:clrMapOvr>
</p:sld>
</file>

<file path=ppt/theme/theme1.xml><?xml version="1.0" encoding="utf-8"?>
<a:theme xmlns:a="http://schemas.openxmlformats.org/drawingml/2006/main" name="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8BD9E51E-9664-4E25-BEB3-8EBE30D25DB5}"/>
    </a:ext>
  </a:extLst>
</a:theme>
</file>

<file path=ppt/theme/theme2.xml><?xml version="1.0" encoding="utf-8"?>
<a:theme xmlns:a="http://schemas.openxmlformats.org/drawingml/2006/main" name="1_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9418077A-119B-4648-8C73-00423E5755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148</Value>
      <Value>10</Value>
      <Value>163</Value>
      <Value>12</Value>
      <Value>3</Value>
      <Value>105</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IMO</TermName>
          <TermId xmlns="http://schemas.microsoft.com/office/infopath/2007/PartnerControls">9411842a-837f-4f81-918e-c4fd3b034dbe</TermId>
        </TermInfo>
      </Terms>
    </TaxKeywordTaxHTField>
    <CategoryDescription xmlns="http://schemas.microsoft.com/sharepoint.v3">IMO - Interpersonal skills</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EMOPSGCCU-1435067120-17595</_dlc_DocId>
    <_dlc_DocIdUrl xmlns="5858627f-d058-4b92-9b52-677b5fd7d454">
      <Url>https://unicef.sharepoint.com/teams/EMOPS-GCCU/_layouts/15/DocIdRedir.aspx?ID=EMOPSGCCU-1435067120-17595</Url>
      <Description>EMOPSGCCU-1435067120-17595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5A9EDAF9-7964-4692-92D1-DABDC4067548}">
  <ds:schemaRefs>
    <ds:schemaRef ds:uri="a438dd15-07ca-4cdc-82a3-f2206b92025e"/>
    <ds:schemaRef ds:uri="http://schemas.microsoft.com/office/2006/documentManagement/types"/>
    <ds:schemaRef ds:uri="http://schemas.microsoft.com/office/2006/metadata/properties"/>
    <ds:schemaRef ds:uri="http://www.w3.org/XML/1998/namespace"/>
    <ds:schemaRef ds:uri="5858627f-d058-4b92-9b52-677b5fd7d454"/>
    <ds:schemaRef ds:uri="http://schemas.microsoft.com/office/infopath/2007/PartnerControls"/>
    <ds:schemaRef ds:uri="ca283e0b-db31-4043-a2ef-b80661bf084a"/>
    <ds:schemaRef ds:uri="http://purl.org/dc/terms/"/>
    <ds:schemaRef ds:uri="http://purl.org/dc/dcmitype/"/>
    <ds:schemaRef ds:uri="http://schemas.openxmlformats.org/package/2006/metadata/core-properties"/>
    <ds:schemaRef ds:uri="http://schemas.microsoft.com/sharepoint/v4"/>
    <ds:schemaRef ds:uri="http://schemas.microsoft.com/sharepoint.v3"/>
    <ds:schemaRef ds:uri="http://schemas.microsoft.com/sharepoint/v3"/>
    <ds:schemaRef ds:uri="http://purl.org/dc/elements/1.1/"/>
  </ds:schemaRefs>
</ds:datastoreItem>
</file>

<file path=customXml/itemProps2.xml><?xml version="1.0" encoding="utf-8"?>
<ds:datastoreItem xmlns:ds="http://schemas.openxmlformats.org/officeDocument/2006/customXml" ds:itemID="{AE04FDD2-8D2E-4384-B38D-95F59B1F2A14}">
  <ds:schemaRefs>
    <ds:schemaRef ds:uri="http://schemas.microsoft.com/sharepoint/v3/contenttype/forms"/>
  </ds:schemaRefs>
</ds:datastoreItem>
</file>

<file path=customXml/itemProps3.xml><?xml version="1.0" encoding="utf-8"?>
<ds:datastoreItem xmlns:ds="http://schemas.openxmlformats.org/officeDocument/2006/customXml" ds:itemID="{E3F6D09B-F4ED-4E5A-ADB8-941045AEFA82}"/>
</file>

<file path=customXml/itemProps4.xml><?xml version="1.0" encoding="utf-8"?>
<ds:datastoreItem xmlns:ds="http://schemas.openxmlformats.org/officeDocument/2006/customXml" ds:itemID="{2B73AB4C-6C89-4BA6-82A3-607EA45ED595}">
  <ds:schemaRefs>
    <ds:schemaRef ds:uri="http://schemas.microsoft.com/sharepoint/events"/>
  </ds:schemaRefs>
</ds:datastoreItem>
</file>

<file path=customXml/itemProps5.xml><?xml version="1.0" encoding="utf-8"?>
<ds:datastoreItem xmlns:ds="http://schemas.openxmlformats.org/officeDocument/2006/customXml" ds:itemID="{6F2EF070-285A-4387-A4C4-E89796969353}">
  <ds:schemaRefs>
    <ds:schemaRef ds:uri="http://schemas.microsoft.com/office/2006/metadata/customXsn"/>
  </ds:schemaRefs>
</ds:datastoreItem>
</file>

<file path=customXml/itemProps6.xml><?xml version="1.0" encoding="utf-8"?>
<ds:datastoreItem xmlns:ds="http://schemas.openxmlformats.org/officeDocument/2006/customXml" ds:itemID="{E575F57E-747A-485B-8D28-37C4BB03A0F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New_Arial_powerpoint</Template>
  <TotalTime>391</TotalTime>
  <Words>1878</Words>
  <Application>Microsoft Office PowerPoint</Application>
  <PresentationFormat>On-screen Show (4:3)</PresentationFormat>
  <Paragraphs>243</Paragraphs>
  <Slides>32</Slides>
  <Notes>21</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Black</vt:lpstr>
      <vt:lpstr>Arial Unicode MS</vt:lpstr>
      <vt:lpstr>Calibri</vt:lpstr>
      <vt:lpstr>Times New Roman</vt:lpstr>
      <vt:lpstr>Wingdings</vt:lpstr>
      <vt:lpstr>RedR Theme - Office</vt:lpstr>
      <vt:lpstr>1_RedR Theme - Office</vt:lpstr>
      <vt:lpstr>PowerPoint Presentation</vt:lpstr>
      <vt:lpstr>Inter-personal Competencies</vt:lpstr>
      <vt:lpstr>The Challenges of Working with IM Stakeholders</vt:lpstr>
      <vt:lpstr>PowerPoint Presentation</vt:lpstr>
      <vt:lpstr>PowerPoint Presentation</vt:lpstr>
      <vt:lpstr>Communicating in Meetings</vt:lpstr>
      <vt:lpstr>Worst meeting</vt:lpstr>
      <vt:lpstr>What makes a bad meeting? </vt:lpstr>
      <vt:lpstr>Effective Meeting Management It’s a process  </vt:lpstr>
      <vt:lpstr>As a meeting facilitator </vt:lpstr>
      <vt:lpstr>As a meeting participant</vt:lpstr>
      <vt:lpstr>Go back to your worst meeting </vt:lpstr>
      <vt:lpstr>PowerPoint Presentation</vt:lpstr>
      <vt:lpstr>Three Phases Of A Negotiation:</vt:lpstr>
      <vt:lpstr>Entering the Negotiation</vt:lpstr>
      <vt:lpstr>Focus on interests and needs, not POSITION</vt:lpstr>
      <vt:lpstr>PowerPoint Presentation</vt:lpstr>
      <vt:lpstr>Three Phases Of A Negotiation:</vt:lpstr>
      <vt:lpstr>Communication elements</vt:lpstr>
      <vt:lpstr>Active Listening</vt:lpstr>
      <vt:lpstr>Communication elements</vt:lpstr>
      <vt:lpstr>What do you observe about the body language in this photo?</vt:lpstr>
      <vt:lpstr>PowerPoint Presentation</vt:lpstr>
      <vt:lpstr>What do observe about the body language in this photo?</vt:lpstr>
      <vt:lpstr>Communication elements</vt:lpstr>
      <vt:lpstr>Conveying interests in an assertive communication style…</vt:lpstr>
      <vt:lpstr>Separate People From Problems</vt:lpstr>
      <vt:lpstr>Respect Diversity</vt:lpstr>
      <vt:lpstr>Three Phases Of a Negotiation:</vt:lpstr>
      <vt:lpstr>PowerPoint Presentation</vt:lpstr>
      <vt:lpstr>Negotiation Exercise</vt:lpstr>
      <vt:lpstr>Self-reflection against competencies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Mugadu</dc:creator>
  <cp:keywords>GNC; IMO; Training</cp:keywords>
  <cp:lastModifiedBy>Diogo Loureiro Jurema</cp:lastModifiedBy>
  <cp:revision>43</cp:revision>
  <cp:lastPrinted>2016-05-19T16:57:57Z</cp:lastPrinted>
  <dcterms:created xsi:type="dcterms:W3CDTF">2016-02-17T12:50:41Z</dcterms:created>
  <dcterms:modified xsi:type="dcterms:W3CDTF">2019-11-11T11:38:35Z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133;#GNC|82a4199d-9c93-4d57-833f-59195f986fba;#163;#Training|e274f566-a9bf-4f70-80f5-de4ef515adf5;#105;#IMO|9411842a-837f-4f81-918e-c4fd3b034dbe</vt:lpwstr>
  </property>
  <property fmtid="{D5CDD505-2E9C-101B-9397-08002B2CF9AE}" pid="5" name="Topic">
    <vt:lpwstr>10;#Nutrition Humanitarian Cluster, Coordination|414c5639-61e6-4b56-aaa5-511cdacc25c2;#148;#Nutrition preparedness and risk informed programming|4ab365b7-18be-48cf-a866-cdd5f63cb150</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963a5b1a-0c79-44d3-ae9b-a51cbf5f7f0d</vt:lpwstr>
  </property>
</Properties>
</file>