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7"/>
    <p:sldMasterId id="2147483669" r:id="rId8"/>
  </p:sldMasterIdLst>
  <p:notesMasterIdLst>
    <p:notesMasterId r:id="rId40"/>
  </p:notesMasterIdLst>
  <p:handoutMasterIdLst>
    <p:handoutMasterId r:id="rId41"/>
  </p:handoutMasterIdLst>
  <p:sldIdLst>
    <p:sldId id="259" r:id="rId9"/>
    <p:sldId id="310" r:id="rId10"/>
    <p:sldId id="318" r:id="rId11"/>
    <p:sldId id="357" r:id="rId12"/>
    <p:sldId id="344" r:id="rId13"/>
    <p:sldId id="316" r:id="rId14"/>
    <p:sldId id="340" r:id="rId15"/>
    <p:sldId id="367" r:id="rId16"/>
    <p:sldId id="361" r:id="rId17"/>
    <p:sldId id="370" r:id="rId18"/>
    <p:sldId id="341" r:id="rId19"/>
    <p:sldId id="342" r:id="rId20"/>
    <p:sldId id="368" r:id="rId21"/>
    <p:sldId id="366" r:id="rId22"/>
    <p:sldId id="371" r:id="rId23"/>
    <p:sldId id="343" r:id="rId24"/>
    <p:sldId id="372" r:id="rId25"/>
    <p:sldId id="349" r:id="rId26"/>
    <p:sldId id="369" r:id="rId27"/>
    <p:sldId id="355" r:id="rId28"/>
    <p:sldId id="351" r:id="rId29"/>
    <p:sldId id="350" r:id="rId30"/>
    <p:sldId id="353" r:id="rId31"/>
    <p:sldId id="352" r:id="rId32"/>
    <p:sldId id="373" r:id="rId33"/>
    <p:sldId id="345" r:id="rId34"/>
    <p:sldId id="360" r:id="rId35"/>
    <p:sldId id="359" r:id="rId36"/>
    <p:sldId id="365" r:id="rId37"/>
    <p:sldId id="374" r:id="rId38"/>
    <p:sldId id="321" r:id="rId39"/>
  </p:sldIdLst>
  <p:sldSz cx="9144000" cy="6858000" type="screen4x3"/>
  <p:notesSz cx="6889750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57">
          <p15:clr>
            <a:srgbClr val="A4A3A4"/>
          </p15:clr>
        </p15:guide>
        <p15:guide id="4" pos="2170">
          <p15:clr>
            <a:srgbClr val="A4A3A4"/>
          </p15:clr>
        </p15:guide>
        <p15:guide id="5" orient="horz" pos="315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Oyon" initials="E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BBEE1"/>
    <a:srgbClr val="80C2DE"/>
    <a:srgbClr val="808285"/>
    <a:srgbClr val="4A8DAA"/>
    <a:srgbClr val="87BDD5"/>
    <a:srgbClr val="82BBD4"/>
    <a:srgbClr val="94C5DA"/>
    <a:srgbClr val="7ECAEA"/>
    <a:srgbClr val="74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A07B6-A371-4C67-BDDE-4B2A7872D024}" v="24" dt="2019-11-11T13:13:20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75" autoAdjust="0"/>
  </p:normalViewPr>
  <p:slideViewPr>
    <p:cSldViewPr>
      <p:cViewPr varScale="1">
        <p:scale>
          <a:sx n="102" d="100"/>
          <a:sy n="102" d="100"/>
        </p:scale>
        <p:origin x="16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366" y="-108"/>
      </p:cViewPr>
      <p:guideLst>
        <p:guide orient="horz" pos="2880"/>
        <p:guide pos="2160"/>
        <p:guide orient="horz" pos="3157"/>
        <p:guide pos="2170"/>
        <p:guide orient="horz"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2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go Loureiro Jurema" userId="9dfde3f0-34dd-48c5-90ef-eaf27597f482" providerId="ADAL" clId="{24AA07B6-A371-4C67-BDDE-4B2A7872D024}"/>
    <pc:docChg chg="custSel modSld modMainMaster">
      <pc:chgData name="Diogo Loureiro Jurema" userId="9dfde3f0-34dd-48c5-90ef-eaf27597f482" providerId="ADAL" clId="{24AA07B6-A371-4C67-BDDE-4B2A7872D024}" dt="2019-11-11T13:13:20.970" v="23" actId="1036"/>
      <pc:docMkLst>
        <pc:docMk/>
      </pc:docMkLst>
      <pc:sldChg chg="modSp">
        <pc:chgData name="Diogo Loureiro Jurema" userId="9dfde3f0-34dd-48c5-90ef-eaf27597f482" providerId="ADAL" clId="{24AA07B6-A371-4C67-BDDE-4B2A7872D024}" dt="2019-11-11T13:12:39.663" v="13" actId="1035"/>
        <pc:sldMkLst>
          <pc:docMk/>
          <pc:sldMk cId="2324404409" sldId="361"/>
        </pc:sldMkLst>
        <pc:spChg chg="mod">
          <ac:chgData name="Diogo Loureiro Jurema" userId="9dfde3f0-34dd-48c5-90ef-eaf27597f482" providerId="ADAL" clId="{24AA07B6-A371-4C67-BDDE-4B2A7872D024}" dt="2019-11-11T13:12:37.057" v="11" actId="1076"/>
          <ac:spMkLst>
            <pc:docMk/>
            <pc:sldMk cId="2324404409" sldId="361"/>
            <ac:spMk id="3" creationId="{00000000-0000-0000-0000-000000000000}"/>
          </ac:spMkLst>
        </pc:spChg>
        <pc:picChg chg="mod">
          <ac:chgData name="Diogo Loureiro Jurema" userId="9dfde3f0-34dd-48c5-90ef-eaf27597f482" providerId="ADAL" clId="{24AA07B6-A371-4C67-BDDE-4B2A7872D024}" dt="2019-11-11T13:12:39.663" v="13" actId="1035"/>
          <ac:picMkLst>
            <pc:docMk/>
            <pc:sldMk cId="2324404409" sldId="361"/>
            <ac:picMk id="2" creationId="{00000000-0000-0000-0000-000000000000}"/>
          </ac:picMkLst>
        </pc:picChg>
      </pc:sldChg>
      <pc:sldChg chg="modSp">
        <pc:chgData name="Diogo Loureiro Jurema" userId="9dfde3f0-34dd-48c5-90ef-eaf27597f482" providerId="ADAL" clId="{24AA07B6-A371-4C67-BDDE-4B2A7872D024}" dt="2019-11-11T13:13:20.970" v="23" actId="1036"/>
        <pc:sldMkLst>
          <pc:docMk/>
          <pc:sldMk cId="2900291162" sldId="369"/>
        </pc:sldMkLst>
        <pc:spChg chg="mod">
          <ac:chgData name="Diogo Loureiro Jurema" userId="9dfde3f0-34dd-48c5-90ef-eaf27597f482" providerId="ADAL" clId="{24AA07B6-A371-4C67-BDDE-4B2A7872D024}" dt="2019-11-11T13:13:20.970" v="23" actId="1036"/>
          <ac:spMkLst>
            <pc:docMk/>
            <pc:sldMk cId="2900291162" sldId="369"/>
            <ac:spMk id="6146" creationId="{00000000-0000-0000-0000-000000000000}"/>
          </ac:spMkLst>
        </pc:spChg>
      </pc:sldChg>
      <pc:sldMasterChg chg="addSp delSp modSldLayout">
        <pc:chgData name="Diogo Loureiro Jurema" userId="9dfde3f0-34dd-48c5-90ef-eaf27597f482" providerId="ADAL" clId="{24AA07B6-A371-4C67-BDDE-4B2A7872D024}" dt="2019-11-11T13:11:52.532" v="7"/>
        <pc:sldMasterMkLst>
          <pc:docMk/>
          <pc:sldMasterMk cId="1568514730" sldId="2147483666"/>
        </pc:sldMasterMkLst>
        <pc:grpChg chg="del">
          <ac:chgData name="Diogo Loureiro Jurema" userId="9dfde3f0-34dd-48c5-90ef-eaf27597f482" providerId="ADAL" clId="{24AA07B6-A371-4C67-BDDE-4B2A7872D024}" dt="2019-11-11T13:10:55.249" v="0" actId="478"/>
          <ac:grpSpMkLst>
            <pc:docMk/>
            <pc:sldMasterMk cId="1568514730" sldId="2147483666"/>
            <ac:grpSpMk id="3" creationId="{00000000-0000-0000-0000-000000000000}"/>
          </ac:grpSpMkLst>
        </pc:grpChg>
        <pc:grpChg chg="add">
          <ac:chgData name="Diogo Loureiro Jurema" userId="9dfde3f0-34dd-48c5-90ef-eaf27597f482" providerId="ADAL" clId="{24AA07B6-A371-4C67-BDDE-4B2A7872D024}" dt="2019-11-11T13:11:07.137" v="2"/>
          <ac:grpSpMkLst>
            <pc:docMk/>
            <pc:sldMasterMk cId="1568514730" sldId="2147483666"/>
            <ac:grpSpMk id="7" creationId="{37DBBE5C-D77F-460A-8652-C237C0F375F9}"/>
          </ac:grpSpMkLst>
        </pc:grpChg>
        <pc:picChg chg="del">
          <ac:chgData name="Diogo Loureiro Jurema" userId="9dfde3f0-34dd-48c5-90ef-eaf27597f482" providerId="ADAL" clId="{24AA07B6-A371-4C67-BDDE-4B2A7872D024}" dt="2019-11-11T13:10:57.272" v="1" actId="478"/>
          <ac:picMkLst>
            <pc:docMk/>
            <pc:sldMasterMk cId="1568514730" sldId="2147483666"/>
            <ac:picMk id="2" creationId="{00000000-0000-0000-0000-000000000000}"/>
          </ac:picMkLst>
        </pc:picChg>
        <pc:sldLayoutChg chg="delSp">
          <pc:chgData name="Diogo Loureiro Jurema" userId="9dfde3f0-34dd-48c5-90ef-eaf27597f482" providerId="ADAL" clId="{24AA07B6-A371-4C67-BDDE-4B2A7872D024}" dt="2019-11-11T13:11:47.402" v="6" actId="478"/>
          <pc:sldLayoutMkLst>
            <pc:docMk/>
            <pc:sldMasterMk cId="1568514730" sldId="2147483666"/>
            <pc:sldLayoutMk cId="0" sldId="2147483661"/>
          </pc:sldLayoutMkLst>
          <pc:grpChg chg="del">
            <ac:chgData name="Diogo Loureiro Jurema" userId="9dfde3f0-34dd-48c5-90ef-eaf27597f482" providerId="ADAL" clId="{24AA07B6-A371-4C67-BDDE-4B2A7872D024}" dt="2019-11-11T13:11:47.402" v="6" actId="478"/>
            <ac:grpSpMkLst>
              <pc:docMk/>
              <pc:sldMasterMk cId="1568514730" sldId="2147483666"/>
              <pc:sldLayoutMk cId="0" sldId="2147483661"/>
              <ac:grpSpMk id="6" creationId="{00000000-0000-0000-0000-000000000000}"/>
            </ac:grpSpMkLst>
          </pc:grpChg>
        </pc:sldLayoutChg>
        <pc:sldLayoutChg chg="delSp">
          <pc:chgData name="Diogo Loureiro Jurema" userId="9dfde3f0-34dd-48c5-90ef-eaf27597f482" providerId="ADAL" clId="{24AA07B6-A371-4C67-BDDE-4B2A7872D024}" dt="2019-11-11T13:11:41.130" v="4" actId="478"/>
          <pc:sldLayoutMkLst>
            <pc:docMk/>
            <pc:sldMasterMk cId="1568514730" sldId="2147483666"/>
            <pc:sldLayoutMk cId="2588091789" sldId="2147483667"/>
          </pc:sldLayoutMkLst>
          <pc:grpChg chg="del">
            <ac:chgData name="Diogo Loureiro Jurema" userId="9dfde3f0-34dd-48c5-90ef-eaf27597f482" providerId="ADAL" clId="{24AA07B6-A371-4C67-BDDE-4B2A7872D024}" dt="2019-11-11T13:11:41.130" v="4" actId="478"/>
            <ac:grpSpMkLst>
              <pc:docMk/>
              <pc:sldMasterMk cId="1568514730" sldId="2147483666"/>
              <pc:sldLayoutMk cId="2588091789" sldId="2147483667"/>
              <ac:grpSpMk id="4" creationId="{00000000-0000-0000-0000-000000000000}"/>
            </ac:grpSpMkLst>
          </pc:grpChg>
          <pc:grpChg chg="del">
            <ac:chgData name="Diogo Loureiro Jurema" userId="9dfde3f0-34dd-48c5-90ef-eaf27597f482" providerId="ADAL" clId="{24AA07B6-A371-4C67-BDDE-4B2A7872D024}" dt="2019-11-11T13:11:39.787" v="3" actId="478"/>
            <ac:grpSpMkLst>
              <pc:docMk/>
              <pc:sldMasterMk cId="1568514730" sldId="2147483666"/>
              <pc:sldLayoutMk cId="2588091789" sldId="2147483667"/>
              <ac:grpSpMk id="10" creationId="{00000000-0000-0000-0000-000000000000}"/>
            </ac:grpSpMkLst>
          </pc:grpChg>
        </pc:sldLayoutChg>
        <pc:sldLayoutChg chg="delSp">
          <pc:chgData name="Diogo Loureiro Jurema" userId="9dfde3f0-34dd-48c5-90ef-eaf27597f482" providerId="ADAL" clId="{24AA07B6-A371-4C67-BDDE-4B2A7872D024}" dt="2019-11-11T13:11:44.720" v="5" actId="478"/>
          <pc:sldLayoutMkLst>
            <pc:docMk/>
            <pc:sldMasterMk cId="1568514730" sldId="2147483666"/>
            <pc:sldLayoutMk cId="3849292001" sldId="2147483668"/>
          </pc:sldLayoutMkLst>
          <pc:picChg chg="del">
            <ac:chgData name="Diogo Loureiro Jurema" userId="9dfde3f0-34dd-48c5-90ef-eaf27597f482" providerId="ADAL" clId="{24AA07B6-A371-4C67-BDDE-4B2A7872D024}" dt="2019-11-11T13:11:44.720" v="5" actId="478"/>
            <ac:picMkLst>
              <pc:docMk/>
              <pc:sldMasterMk cId="1568514730" sldId="2147483666"/>
              <pc:sldLayoutMk cId="3849292001" sldId="2147483668"/>
              <ac:picMk id="16" creationId="{00000000-0000-0000-0000-000000000000}"/>
            </ac:picMkLst>
          </pc:picChg>
        </pc:sldLayoutChg>
        <pc:sldLayoutChg chg="addSp">
          <pc:chgData name="Diogo Loureiro Jurema" userId="9dfde3f0-34dd-48c5-90ef-eaf27597f482" providerId="ADAL" clId="{24AA07B6-A371-4C67-BDDE-4B2A7872D024}" dt="2019-11-11T13:11:52.532" v="7"/>
          <pc:sldLayoutMkLst>
            <pc:docMk/>
            <pc:sldMasterMk cId="1568514730" sldId="2147483666"/>
            <pc:sldLayoutMk cId="832244809" sldId="2147483673"/>
          </pc:sldLayoutMkLst>
          <pc:grpChg chg="add">
            <ac:chgData name="Diogo Loureiro Jurema" userId="9dfde3f0-34dd-48c5-90ef-eaf27597f482" providerId="ADAL" clId="{24AA07B6-A371-4C67-BDDE-4B2A7872D024}" dt="2019-11-11T13:11:52.532" v="7"/>
            <ac:grpSpMkLst>
              <pc:docMk/>
              <pc:sldMasterMk cId="1568514730" sldId="2147483666"/>
              <pc:sldLayoutMk cId="832244809" sldId="2147483673"/>
              <ac:grpSpMk id="8" creationId="{5D100B28-07B9-4399-BA0C-20E1E2093AA6}"/>
            </ac:grpSpMkLst>
          </pc:grpChg>
        </pc:sldLayoutChg>
      </pc:sldMasterChg>
      <pc:sldMasterChg chg="addSp delSp">
        <pc:chgData name="Diogo Loureiro Jurema" userId="9dfde3f0-34dd-48c5-90ef-eaf27597f482" providerId="ADAL" clId="{24AA07B6-A371-4C67-BDDE-4B2A7872D024}" dt="2019-11-11T13:12:01.208" v="10"/>
        <pc:sldMasterMkLst>
          <pc:docMk/>
          <pc:sldMasterMk cId="2054994350" sldId="2147483669"/>
        </pc:sldMasterMkLst>
        <pc:grpChg chg="del">
          <ac:chgData name="Diogo Loureiro Jurema" userId="9dfde3f0-34dd-48c5-90ef-eaf27597f482" providerId="ADAL" clId="{24AA07B6-A371-4C67-BDDE-4B2A7872D024}" dt="2019-11-11T13:11:58.144" v="8" actId="478"/>
          <ac:grpSpMkLst>
            <pc:docMk/>
            <pc:sldMasterMk cId="2054994350" sldId="2147483669"/>
            <ac:grpSpMk id="3" creationId="{00000000-0000-0000-0000-000000000000}"/>
          </ac:grpSpMkLst>
        </pc:grpChg>
        <pc:grpChg chg="add">
          <ac:chgData name="Diogo Loureiro Jurema" userId="9dfde3f0-34dd-48c5-90ef-eaf27597f482" providerId="ADAL" clId="{24AA07B6-A371-4C67-BDDE-4B2A7872D024}" dt="2019-11-11T13:12:01.208" v="10"/>
          <ac:grpSpMkLst>
            <pc:docMk/>
            <pc:sldMasterMk cId="2054994350" sldId="2147483669"/>
            <ac:grpSpMk id="7" creationId="{B2AF6E90-73A9-45E6-B199-04800724AB6B}"/>
          </ac:grpSpMkLst>
        </pc:grpChg>
        <pc:picChg chg="del">
          <ac:chgData name="Diogo Loureiro Jurema" userId="9dfde3f0-34dd-48c5-90ef-eaf27597f482" providerId="ADAL" clId="{24AA07B6-A371-4C67-BDDE-4B2A7872D024}" dt="2019-11-11T13:11:59.680" v="9" actId="478"/>
          <ac:picMkLst>
            <pc:docMk/>
            <pc:sldMasterMk cId="2054994350" sldId="2147483669"/>
            <ac:picMk id="2" creationId="{00000000-0000-0000-0000-00000000000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1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8D04649-1601-437A-9AE0-5F90DB29EAA0}" type="datetimeFigureOut">
              <a:rPr lang="en-US" smtClean="0"/>
              <a:pPr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7546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36BD80AD-BAB5-4DCF-AE9E-63ECDE1CDE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1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AB9B97DC-CEAD-46B2-8009-C14192C5EB6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644"/>
            <a:ext cx="5511800" cy="4509135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7546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4A9B5508-67B4-475E-92DE-25F080A2A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5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27"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1pPr>
            <a:lvl2pPr marL="758329" indent="-291665" defTabSz="925227"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2pPr>
            <a:lvl3pPr marL="1166660" indent="-233332" defTabSz="925227"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3pPr>
            <a:lvl4pPr marL="1633324" indent="-233332" defTabSz="925227"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4pPr>
            <a:lvl5pPr marL="2099988" indent="-233332" defTabSz="925227"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5pPr>
            <a:lvl6pPr marL="2566652" indent="-233332" algn="ctr" defTabSz="9252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 Light" pitchFamily="34" charset="0"/>
              </a:defRPr>
            </a:lvl6pPr>
            <a:lvl7pPr marL="3033316" indent="-233332" algn="ctr" defTabSz="9252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 Light" pitchFamily="34" charset="0"/>
              </a:defRPr>
            </a:lvl7pPr>
            <a:lvl8pPr marL="3499980" indent="-233332" algn="ctr" defTabSz="9252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 Light" pitchFamily="34" charset="0"/>
              </a:defRPr>
            </a:lvl8pPr>
            <a:lvl9pPr marL="3966644" indent="-233332" algn="ctr" defTabSz="9252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 Light" pitchFamily="34" charset="0"/>
              </a:defRPr>
            </a:lvl9pPr>
          </a:lstStyle>
          <a:p>
            <a:pPr eaLnBrk="1" hangingPunct="1"/>
            <a:fld id="{3BBAEEAD-9730-4EB4-9C6E-8C37FB2E797F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03264" y="9517196"/>
            <a:ext cx="2984847" cy="50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95" tIns="47848" rIns="95695" bIns="47848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 Light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 Light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 Light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 Light" pitchFamily="34" charset="0"/>
              </a:defRPr>
            </a:lvl9pPr>
          </a:lstStyle>
          <a:p>
            <a:pPr algn="r" eaLnBrk="1" hangingPunct="1"/>
            <a:fld id="{511FE29E-BF0A-46A1-A48F-B02FB29A2747}" type="slidenum">
              <a:rPr lang="en-US" altLang="en-US" sz="1300">
                <a:latin typeface="Arial" charset="0"/>
                <a:cs typeface="Arial" charset="0"/>
              </a:rPr>
              <a:pPr algn="r" eaLnBrk="1" hangingPunct="1"/>
              <a:t>3</a:t>
            </a:fld>
            <a:endParaRPr lang="en-US" altLang="en-US" sz="1300">
              <a:latin typeface="Arial" charset="0"/>
              <a:cs typeface="Arial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9300"/>
            <a:ext cx="5013325" cy="3759200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415" y="4759403"/>
            <a:ext cx="5052921" cy="450865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695" tIns="47848" rIns="95695" bIns="47848"/>
          <a:lstStyle/>
          <a:p>
            <a:pPr eaLnBrk="1" hangingPunct="1"/>
            <a:r>
              <a:rPr lang="en-GB" altLang="en-US" dirty="0"/>
              <a:t>A  reminder that this is the work of Pelletier who, using a 40 year sample, was able to prove the correlation between malnutrition and mortality and placed nutrition up the public health agenda.</a:t>
            </a:r>
          </a:p>
          <a:p>
            <a:pPr eaLnBrk="1" hangingPunct="1"/>
            <a:r>
              <a:rPr lang="en-IE" altLang="en-US" dirty="0"/>
              <a:t>Individuals who suffer from </a:t>
            </a:r>
            <a:r>
              <a:rPr lang="en-IE" altLang="en-US" i="1" dirty="0"/>
              <a:t>acute malnutrition are much more likely to become sick and to die. At the same time, sick individuals are more likely to become malnourished. 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87047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IFE concerns the protection and support of safe and appropriate (optimal) feeding for infants and young children in all types of emergencies, wherever they happen in the world. </a:t>
            </a:r>
          </a:p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well-being of mothers is critical to the well-being of infants and young children. So the needs of mothers - or primary caregivers – is also a key consideration in IFE.</a:t>
            </a:r>
          </a:p>
        </p:txBody>
      </p:sp>
    </p:spTree>
    <p:extLst>
      <p:ext uri="{BB962C8B-B14F-4D97-AF65-F5344CB8AC3E}">
        <p14:creationId xmlns:p14="http://schemas.microsoft.com/office/powerpoint/2010/main" val="2677896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IFE concerns the protection and support of safe and appropriate (optimal) feeding for infants and young children in all types of emergencies, wherever they happen in the world. </a:t>
            </a:r>
          </a:p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well-being of mothers is critical to the well-being of infants and young children. So the needs of mothers - or primary caregivers – is also a key consideration in IFE.</a:t>
            </a:r>
          </a:p>
        </p:txBody>
      </p:sp>
    </p:spTree>
    <p:extLst>
      <p:ext uri="{BB962C8B-B14F-4D97-AF65-F5344CB8AC3E}">
        <p14:creationId xmlns:p14="http://schemas.microsoft.com/office/powerpoint/2010/main" val="1565231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IFE concerns the protection and support of safe and appropriate (optimal) feeding for infants and young children in all types of emergencies, wherever they happen in the world. </a:t>
            </a:r>
          </a:p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well-being of mothers is critical to the well-being of infants and young children. So the needs of mothers - or primary caregivers – is also a key consideration in IFE.</a:t>
            </a:r>
          </a:p>
        </p:txBody>
      </p:sp>
    </p:spTree>
    <p:extLst>
      <p:ext uri="{BB962C8B-B14F-4D97-AF65-F5344CB8AC3E}">
        <p14:creationId xmlns:p14="http://schemas.microsoft.com/office/powerpoint/2010/main" val="2378661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What are optimal IYCF recommendations?</a:t>
            </a:r>
          </a:p>
          <a:p>
            <a:pPr marL="41938">
              <a:spcBef>
                <a:spcPts val="476"/>
              </a:spcBef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Safe and appropriate IYCF practices are optimal practices to minimise morbidity and mortality:</a:t>
            </a:r>
          </a:p>
          <a:p>
            <a:pPr marL="41938">
              <a:spcBef>
                <a:spcPts val="476"/>
              </a:spcBef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Optimal IYCF recommendations are:</a:t>
            </a:r>
          </a:p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Early initiation of exclusive breastfeeding (EBF) – this means breastfeeding within 1 hour of birth</a:t>
            </a:r>
          </a:p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EBF for 6 months – exclusive breastfeeding means an infant receives only breastmilk, no other liquids or solids, not even water, with the exception of necessary vitamins, mineral supplements or medicines.</a:t>
            </a:r>
          </a:p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Continued breastfeeding to 2 years or beyond.</a:t>
            </a:r>
          </a:p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Complementary feeding encompasses continued breastfeeding, the introduction of complementary foods, and how that is done in the nutritional and developmental interests of the child.</a:t>
            </a:r>
          </a:p>
        </p:txBody>
      </p:sp>
    </p:spTree>
    <p:extLst>
      <p:ext uri="{BB962C8B-B14F-4D97-AF65-F5344CB8AC3E}">
        <p14:creationId xmlns:p14="http://schemas.microsoft.com/office/powerpoint/2010/main" val="210518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50888"/>
            <a:ext cx="5010150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A0F4CD-F423-4571-8232-38110C1FCA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50888"/>
            <a:ext cx="5010150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15483-2E31-4C5A-93EB-B952292B9B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0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IFE concerns the protection and support of safe and appropriate (optimal) feeding for infants and young children in all types of emergencies, wherever they happen in the world. </a:t>
            </a:r>
          </a:p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well-being of mothers is critical to the well-being of infants and young children. So the needs of mothers - or primary caregivers – is also a key consideration in IFE.</a:t>
            </a:r>
          </a:p>
        </p:txBody>
      </p:sp>
    </p:spTree>
    <p:extLst>
      <p:ext uri="{BB962C8B-B14F-4D97-AF65-F5344CB8AC3E}">
        <p14:creationId xmlns:p14="http://schemas.microsoft.com/office/powerpoint/2010/main" val="228159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IFE concerns the protection and support of safe and appropriate (optimal) feeding for infants and young children in all types of emergencies, wherever they happen in the world. </a:t>
            </a:r>
          </a:p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well-being of mothers is critical to the well-being of infants and young children. So the needs of mothers - or primary caregivers – is also a key consideration in IFE.</a:t>
            </a:r>
          </a:p>
        </p:txBody>
      </p:sp>
    </p:spTree>
    <p:extLst>
      <p:ext uri="{BB962C8B-B14F-4D97-AF65-F5344CB8AC3E}">
        <p14:creationId xmlns:p14="http://schemas.microsoft.com/office/powerpoint/2010/main" val="3046927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IFE concerns the protection and support of safe and appropriate (optimal) feeding for infants and young children in all types of emergencies, wherever they happen in the world. </a:t>
            </a:r>
          </a:p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well-being of mothers is critical to the well-being of infants and young children. So the needs of mothers - or primary caregivers – is also a key consideration in IFE.</a:t>
            </a:r>
          </a:p>
        </p:txBody>
      </p:sp>
    </p:spTree>
    <p:extLst>
      <p:ext uri="{BB962C8B-B14F-4D97-AF65-F5344CB8AC3E}">
        <p14:creationId xmlns:p14="http://schemas.microsoft.com/office/powerpoint/2010/main" val="10080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IFE concerns the protection and support of safe and appropriate (optimal) feeding for infants and young children in all types of emergencies, wherever they happen in the world. </a:t>
            </a:r>
          </a:p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well-being of mothers is critical to the well-being of infants and young children. So the needs of mothers - or primary caregivers – is also a key consideration in IFE.</a:t>
            </a:r>
          </a:p>
        </p:txBody>
      </p:sp>
    </p:spTree>
    <p:extLst>
      <p:ext uri="{BB962C8B-B14F-4D97-AF65-F5344CB8AC3E}">
        <p14:creationId xmlns:p14="http://schemas.microsoft.com/office/powerpoint/2010/main" val="4187448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IFE concerns the protection and support of safe and appropriate (optimal) feeding for infants and young children in all types of emergencies, wherever they happen in the world. </a:t>
            </a:r>
          </a:p>
          <a:p>
            <a:pPr marL="41938">
              <a:spcBef>
                <a:spcPts val="476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well-being of mothers is critical to the well-being of infants and young children. So the needs of mothers - or primary caregivers – is also a key consideration in IFE.</a:t>
            </a:r>
          </a:p>
        </p:txBody>
      </p:sp>
    </p:spTree>
    <p:extLst>
      <p:ext uri="{BB962C8B-B14F-4D97-AF65-F5344CB8AC3E}">
        <p14:creationId xmlns:p14="http://schemas.microsoft.com/office/powerpoint/2010/main" val="1347746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50888"/>
            <a:ext cx="5010150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2F56D-F790-4D23-8E39-C67942A0C1B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5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86050" y="3357562"/>
            <a:ext cx="3714775" cy="5715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SUBTITLE]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071670" y="2500306"/>
            <a:ext cx="5072098" cy="64293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Information Management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48" y="631503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5"/>
                </a:solidFill>
              </a:rPr>
              <a:t>Registered Charity No 1079752</a:t>
            </a:r>
            <a:br>
              <a:rPr lang="en-GB" sz="1000" dirty="0">
                <a:solidFill>
                  <a:schemeClr val="accent5"/>
                </a:solidFill>
              </a:rPr>
            </a:br>
            <a:r>
              <a:rPr lang="en-GB" sz="1000" dirty="0">
                <a:solidFill>
                  <a:schemeClr val="accent5"/>
                </a:solidFill>
              </a:rPr>
              <a:t>RedR UK is a company limited by guarantee. Company Number 3929653</a:t>
            </a:r>
          </a:p>
        </p:txBody>
      </p:sp>
    </p:spTree>
    <p:extLst>
      <p:ext uri="{BB962C8B-B14F-4D97-AF65-F5344CB8AC3E}">
        <p14:creationId xmlns:p14="http://schemas.microsoft.com/office/powerpoint/2010/main" val="258809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967226"/>
            <a:ext cx="6186502" cy="582594"/>
          </a:xfrm>
          <a:prstGeom prst="rect">
            <a:avLst/>
          </a:prstGeom>
        </p:spPr>
        <p:txBody>
          <a:bodyPr wrap="none"/>
          <a:lstStyle>
            <a:lvl1pPr algn="l">
              <a:defRPr sz="2400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1438691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29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5720" y="6286520"/>
            <a:ext cx="1928797" cy="3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[CLICK TO EDIT]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86050" y="3357562"/>
            <a:ext cx="3714775" cy="5715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SUBTITLE]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071670" y="2500306"/>
            <a:ext cx="5072098" cy="64293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MAIN TITLE]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286248" y="6315038"/>
            <a:ext cx="478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rgbClr val="808285"/>
                </a:solidFill>
              </a:rPr>
              <a:t>Registered Charity No 1079752</a:t>
            </a:r>
            <a:br>
              <a:rPr lang="en-GB" sz="800" dirty="0">
                <a:solidFill>
                  <a:srgbClr val="808285"/>
                </a:solidFill>
              </a:rPr>
            </a:br>
            <a:r>
              <a:rPr lang="en-GB" sz="800" dirty="0">
                <a:solidFill>
                  <a:srgbClr val="808285"/>
                </a:solidFill>
              </a:rPr>
              <a:t>RedR UK is a company limited by guarantee. Company Number 3929653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6401F1C8-8BAC-4575-8DAA-3C3D99786F83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100B28-07B9-4399-BA0C-20E1E2093AA6}"/>
              </a:ext>
            </a:extLst>
          </p:cNvPr>
          <p:cNvGrpSpPr/>
          <p:nvPr userDrawn="1"/>
        </p:nvGrpSpPr>
        <p:grpSpPr>
          <a:xfrm>
            <a:off x="2384773" y="188640"/>
            <a:ext cx="4374454" cy="432961"/>
            <a:chOff x="1662741" y="276327"/>
            <a:chExt cx="4374454" cy="432961"/>
          </a:xfrm>
        </p:grpSpPr>
        <p:pic>
          <p:nvPicPr>
            <p:cNvPr id="10" name="Picture 9" descr="ACF">
              <a:extLst>
                <a:ext uri="{FF2B5EF4-FFF2-40B4-BE49-F238E27FC236}">
                  <a16:creationId xmlns:a16="http://schemas.microsoft.com/office/drawing/2014/main" id="{C7BD0CD8-67B5-4212-9525-0F13DD2DE0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76327"/>
              <a:ext cx="673107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CB25A49-DA32-4045-A1C5-C21BA015F09B}"/>
                </a:ext>
              </a:extLst>
            </p:cNvPr>
            <p:cNvGrpSpPr/>
            <p:nvPr userDrawn="1"/>
          </p:nvGrpSpPr>
          <p:grpSpPr>
            <a:xfrm>
              <a:off x="1662741" y="276327"/>
              <a:ext cx="3262701" cy="432961"/>
              <a:chOff x="4437626" y="4242829"/>
              <a:chExt cx="3262701" cy="43296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B1A8432-4D4D-4FD2-89F1-DBEB61392E4C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1672" y="4251347"/>
                <a:ext cx="3208655" cy="41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1F3E9E9-1DBC-481E-B9AD-7A433686DAEB}"/>
                  </a:ext>
                </a:extLst>
              </p:cNvPr>
              <p:cNvSpPr/>
              <p:nvPr/>
            </p:nvSpPr>
            <p:spPr>
              <a:xfrm>
                <a:off x="4491672" y="4242829"/>
                <a:ext cx="814425" cy="415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867FAFDB-E90B-4A3B-B10F-035393687B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7626" y="4347784"/>
                <a:ext cx="922516" cy="32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3224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431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1" y="1981200"/>
            <a:ext cx="36957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1" y="1981200"/>
            <a:ext cx="36957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3DE61-BC73-49F9-B199-5E3158CF2124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0F610-323D-430D-B43E-94E20455E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5720" y="6286520"/>
            <a:ext cx="1928797" cy="3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[CLICK TO EDIT]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86050" y="3357562"/>
            <a:ext cx="3714775" cy="5715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SUBTITLE]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071670" y="2500306"/>
            <a:ext cx="5072098" cy="64293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MAIN TITLE]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48" y="631503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5"/>
                </a:solidFill>
              </a:rPr>
              <a:t>Registered Charity No 1079752</a:t>
            </a:r>
            <a:br>
              <a:rPr lang="en-GB" sz="1000" dirty="0">
                <a:solidFill>
                  <a:schemeClr val="accent5"/>
                </a:solidFill>
              </a:rPr>
            </a:br>
            <a:r>
              <a:rPr lang="en-GB" sz="1000" dirty="0">
                <a:solidFill>
                  <a:schemeClr val="accent5"/>
                </a:solidFill>
              </a:rPr>
              <a:t>RedR UK is a company limited by guarantee. Company Number 3929653</a:t>
            </a:r>
          </a:p>
        </p:txBody>
      </p:sp>
    </p:spTree>
    <p:extLst>
      <p:ext uri="{BB962C8B-B14F-4D97-AF65-F5344CB8AC3E}">
        <p14:creationId xmlns:p14="http://schemas.microsoft.com/office/powerpoint/2010/main" val="429115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9776" y="1017606"/>
            <a:ext cx="6186502" cy="582594"/>
          </a:xfrm>
          <a:prstGeom prst="rect">
            <a:avLst/>
          </a:prstGeom>
        </p:spPr>
        <p:txBody>
          <a:bodyPr wrap="none"/>
          <a:lstStyle>
            <a:lvl1pPr algn="l">
              <a:defRPr sz="2400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-19776" y="1521801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5720" y="6286520"/>
            <a:ext cx="3206160" cy="3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[CLICK TO EDIT]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065970" y="3357562"/>
            <a:ext cx="5602374" cy="5715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buNone/>
              <a:defRPr sz="3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SUBTITLE]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35566" y="2500306"/>
            <a:ext cx="7396874" cy="64293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[CLICK TO EDIT MAIN TITLE]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286248" y="6315038"/>
            <a:ext cx="478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rgbClr val="808285"/>
                </a:solidFill>
              </a:rPr>
              <a:t>Registered Charity No 1079752</a:t>
            </a:r>
            <a:br>
              <a:rPr lang="en-GB" sz="800" dirty="0">
                <a:solidFill>
                  <a:srgbClr val="808285"/>
                </a:solidFill>
              </a:rPr>
            </a:br>
            <a:r>
              <a:rPr lang="en-GB" sz="800" dirty="0">
                <a:solidFill>
                  <a:srgbClr val="808285"/>
                </a:solidFill>
              </a:rPr>
              <a:t>RedR UK is a company limited by guarantee. Company Number 3929653</a:t>
            </a:r>
          </a:p>
        </p:txBody>
      </p:sp>
    </p:spTree>
    <p:extLst>
      <p:ext uri="{BB962C8B-B14F-4D97-AF65-F5344CB8AC3E}">
        <p14:creationId xmlns:p14="http://schemas.microsoft.com/office/powerpoint/2010/main" val="78073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34213" y="1524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771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7DBBE5C-D77F-460A-8652-C237C0F375F9}"/>
              </a:ext>
            </a:extLst>
          </p:cNvPr>
          <p:cNvGrpSpPr/>
          <p:nvPr userDrawn="1"/>
        </p:nvGrpSpPr>
        <p:grpSpPr>
          <a:xfrm>
            <a:off x="2384773" y="188640"/>
            <a:ext cx="4374454" cy="432961"/>
            <a:chOff x="1662741" y="276327"/>
            <a:chExt cx="4374454" cy="432961"/>
          </a:xfrm>
        </p:grpSpPr>
        <p:pic>
          <p:nvPicPr>
            <p:cNvPr id="8" name="Picture 7" descr="ACF">
              <a:extLst>
                <a:ext uri="{FF2B5EF4-FFF2-40B4-BE49-F238E27FC236}">
                  <a16:creationId xmlns:a16="http://schemas.microsoft.com/office/drawing/2014/main" id="{5C962F5F-9890-4E4F-96E6-DCEE68A0CF2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76327"/>
              <a:ext cx="673107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C20CFA-AC6B-45AC-941F-BC5068393B29}"/>
                </a:ext>
              </a:extLst>
            </p:cNvPr>
            <p:cNvGrpSpPr/>
            <p:nvPr userDrawn="1"/>
          </p:nvGrpSpPr>
          <p:grpSpPr>
            <a:xfrm>
              <a:off x="1662741" y="276327"/>
              <a:ext cx="3262701" cy="432961"/>
              <a:chOff x="4437626" y="4242829"/>
              <a:chExt cx="3262701" cy="4329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37C16BF-4E5F-4C38-83B0-FF56131741F8}"/>
                  </a:ext>
                </a:extLst>
              </p:cNvPr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1672" y="4251347"/>
                <a:ext cx="3208655" cy="41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4FBCF33-0C05-4AA9-B773-C2731109DCF8}"/>
                  </a:ext>
                </a:extLst>
              </p:cNvPr>
              <p:cNvSpPr/>
              <p:nvPr/>
            </p:nvSpPr>
            <p:spPr>
              <a:xfrm>
                <a:off x="4491672" y="4242829"/>
                <a:ext cx="814425" cy="415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7845CDEA-AF23-44D6-9A14-3DC6CFCCC2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7626" y="4347784"/>
                <a:ext cx="922516" cy="32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6851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73" r:id="rId4"/>
    <p:sldLayoutId id="214748367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AF6E90-73A9-45E6-B199-04800724AB6B}"/>
              </a:ext>
            </a:extLst>
          </p:cNvPr>
          <p:cNvGrpSpPr/>
          <p:nvPr userDrawn="1"/>
        </p:nvGrpSpPr>
        <p:grpSpPr>
          <a:xfrm>
            <a:off x="2384773" y="188640"/>
            <a:ext cx="4374454" cy="432961"/>
            <a:chOff x="1662741" y="276327"/>
            <a:chExt cx="4374454" cy="432961"/>
          </a:xfrm>
        </p:grpSpPr>
        <p:pic>
          <p:nvPicPr>
            <p:cNvPr id="8" name="Picture 7" descr="ACF">
              <a:extLst>
                <a:ext uri="{FF2B5EF4-FFF2-40B4-BE49-F238E27FC236}">
                  <a16:creationId xmlns:a16="http://schemas.microsoft.com/office/drawing/2014/main" id="{76EC958D-E68B-458D-9BCD-8B58493A5B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76327"/>
              <a:ext cx="673107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3439BF-8AF0-4777-9391-5FB9F49CB044}"/>
                </a:ext>
              </a:extLst>
            </p:cNvPr>
            <p:cNvGrpSpPr/>
            <p:nvPr userDrawn="1"/>
          </p:nvGrpSpPr>
          <p:grpSpPr>
            <a:xfrm>
              <a:off x="1662741" y="276327"/>
              <a:ext cx="3262701" cy="432961"/>
              <a:chOff x="4437626" y="4242829"/>
              <a:chExt cx="3262701" cy="4329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E1C5AC9-0589-42DA-AFB6-31C522598627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1672" y="4251347"/>
                <a:ext cx="3208655" cy="41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E01E875-FA5F-4514-9F23-FB34338298A2}"/>
                  </a:ext>
                </a:extLst>
              </p:cNvPr>
              <p:cNvSpPr/>
              <p:nvPr/>
            </p:nvSpPr>
            <p:spPr>
              <a:xfrm>
                <a:off x="4491672" y="4242829"/>
                <a:ext cx="814425" cy="415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8A0D1D8C-1201-4690-944F-71022CD806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7626" y="4347784"/>
                <a:ext cx="922516" cy="32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5499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7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MANAGEMENT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135566" y="1844824"/>
            <a:ext cx="7396874" cy="12984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2.3 Nutrition in Emergencies Foundations</a:t>
            </a:r>
            <a:endParaRPr lang="en-GB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844824"/>
            <a:ext cx="8940319" cy="122413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 Steps for nutrition programming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4" y="3068960"/>
            <a:ext cx="1819066" cy="20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88" y="3068960"/>
            <a:ext cx="1776607" cy="2515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83049"/>
            <a:ext cx="1763086" cy="250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91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288614"/>
            <a:ext cx="8940319" cy="1224136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7202" y="2824267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Nutrition information systems (NIS) collect, analyze, interpret and report on information about the nutritional status of the population. </a:t>
            </a:r>
          </a:p>
          <a:p>
            <a:endParaRPr lang="en-US" dirty="0"/>
          </a:p>
          <a:p>
            <a:r>
              <a:rPr lang="en-US" b="1" dirty="0"/>
              <a:t>Sample sources for NIS:</a:t>
            </a:r>
          </a:p>
        </p:txBody>
      </p:sp>
      <p:sp>
        <p:nvSpPr>
          <p:cNvPr id="5" name="Oval 4"/>
          <p:cNvSpPr/>
          <p:nvPr/>
        </p:nvSpPr>
        <p:spPr>
          <a:xfrm>
            <a:off x="323528" y="1412776"/>
            <a:ext cx="2448272" cy="100811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4277995"/>
            <a:ext cx="3966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Demographic Health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Multi-cluster Indicator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SMART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LQAS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Clinic-based monitoring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Sentinel site surveillance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0522" y="4277995"/>
            <a:ext cx="3966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School census data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Rapid nutrition assessments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MUAC measurement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CMAM database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Information from other sectors (WASH, Food Security, Health, etc.)</a:t>
            </a:r>
          </a:p>
        </p:txBody>
      </p:sp>
    </p:spTree>
    <p:extLst>
      <p:ext uri="{BB962C8B-B14F-4D97-AF65-F5344CB8AC3E}">
        <p14:creationId xmlns:p14="http://schemas.microsoft.com/office/powerpoint/2010/main" val="44364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124744"/>
            <a:ext cx="8940319" cy="1224136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227687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indicators used to assess the severity of an emergency in general include: mortality, acute malnutrition, morbidity, food security and livelihood indicators. </a:t>
            </a:r>
          </a:p>
          <a:p>
            <a:endParaRPr lang="en-US" dirty="0"/>
          </a:p>
          <a:p>
            <a:r>
              <a:rPr lang="en-US" dirty="0"/>
              <a:t>Different frameworks and tools exist for classifying an emergency and </a:t>
            </a:r>
            <a:r>
              <a:rPr lang="en-US" dirty="0" err="1"/>
              <a:t>analysing</a:t>
            </a:r>
            <a:r>
              <a:rPr lang="en-US" dirty="0"/>
              <a:t> the situation (IPC, WHO threshold). </a:t>
            </a:r>
          </a:p>
          <a:p>
            <a:endParaRPr lang="en-US" dirty="0"/>
          </a:p>
          <a:p>
            <a:r>
              <a:rPr lang="en-GB" dirty="0"/>
              <a:t>WHO threshold for severity of acute malnutrition:</a:t>
            </a:r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53526" y="1232756"/>
            <a:ext cx="2448272" cy="100811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75" y="4293096"/>
            <a:ext cx="8382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6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Exercise:  Matching indicators to the malnutrition framework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600201"/>
            <a:ext cx="8686800" cy="1612776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en-GB" sz="2400" dirty="0"/>
              <a:t>Link the Humanitarian Indicators Registry Indicators to the right block on the malnutrition framework!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GB" sz="2400" dirty="0"/>
              <a:t>Stick your indicator cards where you think they belong on the framework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144" y="3817657"/>
            <a:ext cx="3836125" cy="22322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24" y="4775439"/>
            <a:ext cx="487808" cy="357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23" y="5866177"/>
            <a:ext cx="438646" cy="310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3692883"/>
            <a:ext cx="6203032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1103"/>
            <a:ext cx="487808" cy="357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12" y="5842485"/>
            <a:ext cx="487808" cy="357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30056"/>
            <a:ext cx="438646" cy="310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4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019869"/>
            <a:ext cx="8940319" cy="1224136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3353526" y="1127881"/>
            <a:ext cx="2448272" cy="100811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2287413"/>
            <a:ext cx="8229600" cy="308580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1" dirty="0"/>
              <a:t>While analysing, pay attention to: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Malnutrition trends over time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Underlying causes of malnutrition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The relationship between malnutrition and mortality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Seasonal interpretation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Attempt to predict trends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83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" y="980728"/>
            <a:ext cx="8940319" cy="1224136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6398033" y="1049962"/>
            <a:ext cx="2448272" cy="100811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7084" y="2852936"/>
            <a:ext cx="6186502" cy="582594"/>
          </a:xfrm>
        </p:spPr>
        <p:txBody>
          <a:bodyPr/>
          <a:lstStyle/>
          <a:p>
            <a:r>
              <a:rPr lang="en-GB" b="1" dirty="0"/>
              <a:t>Nutrition interventions in emergencies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55576" y="4226399"/>
            <a:ext cx="2935052" cy="1080120"/>
          </a:xfrm>
          <a:prstGeom prst="roundRect">
            <a:avLst/>
          </a:prstGeom>
          <a:solidFill>
            <a:srgbClr val="80C2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Nutrition-specific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788024" y="4221088"/>
            <a:ext cx="2935052" cy="1080120"/>
          </a:xfrm>
          <a:prstGeom prst="roundRect">
            <a:avLst/>
          </a:prstGeom>
          <a:solidFill>
            <a:srgbClr val="80C2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Nutrition-sensitive</a:t>
            </a:r>
          </a:p>
        </p:txBody>
      </p:sp>
      <p:sp>
        <p:nvSpPr>
          <p:cNvPr id="30" name="Right Arrow 29"/>
          <p:cNvSpPr/>
          <p:nvPr/>
        </p:nvSpPr>
        <p:spPr>
          <a:xfrm rot="18480000" flipH="1">
            <a:off x="2056029" y="3567641"/>
            <a:ext cx="938080" cy="48793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 rot="3120000">
            <a:off x="5494149" y="3564833"/>
            <a:ext cx="938080" cy="48793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45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" y="133737"/>
            <a:ext cx="8940319" cy="1224136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6398033" y="202971"/>
            <a:ext cx="2448272" cy="100811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1199041"/>
            <a:ext cx="8229600" cy="563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+mn-lt"/>
              </a:rPr>
              <a:t>Nutrition interventions in emergencies</a:t>
            </a:r>
            <a:endParaRPr lang="en-US" sz="2800" b="1" dirty="0">
              <a:latin typeface="+mn-lt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763688" y="2143020"/>
            <a:ext cx="5977219" cy="3924161"/>
            <a:chOff x="1576453" y="1145704"/>
            <a:chExt cx="7153012" cy="484212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676400" y="1146287"/>
              <a:ext cx="3048000" cy="74183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Nutrition-specific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562601" y="2085974"/>
              <a:ext cx="2927176" cy="1291977"/>
            </a:xfrm>
            <a:prstGeom prst="roundRect">
              <a:avLst/>
            </a:prstGeom>
            <a:solidFill>
              <a:srgbClr val="BFF4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Addressing household food insecurity (such as General Food distribution, cash or voucher </a:t>
              </a:r>
              <a:r>
                <a:rPr lang="en-US" sz="1400" dirty="0" err="1">
                  <a:solidFill>
                    <a:schemeClr val="tx1"/>
                  </a:solidFill>
                </a:rPr>
                <a:t>programmes</a:t>
              </a:r>
              <a:r>
                <a:rPr lang="en-US" sz="14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608615" y="2268387"/>
              <a:ext cx="2704696" cy="927149"/>
            </a:xfrm>
            <a:prstGeom prst="roundRect">
              <a:avLst/>
            </a:prstGeom>
            <a:solidFill>
              <a:srgbClr val="BFF4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Prevention and management of acute malnutrition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608614" y="3575801"/>
              <a:ext cx="2704697" cy="838200"/>
            </a:xfrm>
            <a:prstGeom prst="roundRect">
              <a:avLst/>
            </a:prstGeom>
            <a:solidFill>
              <a:srgbClr val="BFF4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Prevention and treatment of micronutrient deficiencies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5681465" y="1145704"/>
              <a:ext cx="3048000" cy="74183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Nutrition-sensitive and/or addressing underlying causes of malnutrition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562601" y="3576386"/>
              <a:ext cx="2927176" cy="1097710"/>
            </a:xfrm>
            <a:prstGeom prst="roundRect">
              <a:avLst/>
            </a:prstGeom>
            <a:solidFill>
              <a:srgbClr val="BFF4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Ensuring access to safe water and promotion of appropriate sanitation and hygiene practices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546504" y="4890120"/>
              <a:ext cx="2927176" cy="1097710"/>
            </a:xfrm>
            <a:prstGeom prst="roundRect">
              <a:avLst/>
            </a:prstGeom>
            <a:solidFill>
              <a:srgbClr val="BFF4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Ensuring adequate access to health services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576453" y="4793024"/>
              <a:ext cx="2736857" cy="609600"/>
            </a:xfrm>
            <a:prstGeom prst="roundRect">
              <a:avLst/>
            </a:prstGeom>
            <a:solidFill>
              <a:srgbClr val="BFF4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IYCF-E</a:t>
              </a:r>
            </a:p>
          </p:txBody>
        </p:sp>
      </p:grpSp>
      <p:cxnSp>
        <p:nvCxnSpPr>
          <p:cNvPr id="17" name="Elbow Connector 16"/>
          <p:cNvCxnSpPr>
            <a:stCxn id="8" idx="1"/>
            <a:endCxn id="10" idx="1"/>
          </p:cNvCxnSpPr>
          <p:nvPr/>
        </p:nvCxnSpPr>
        <p:spPr>
          <a:xfrm rot="10800000" flipV="1">
            <a:off x="1790564" y="2444091"/>
            <a:ext cx="56643" cy="984465"/>
          </a:xfrm>
          <a:prstGeom prst="bentConnector3">
            <a:avLst>
              <a:gd name="adj1" fmla="val 5035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8" idx="1"/>
            <a:endCxn id="11" idx="1"/>
          </p:cNvCxnSpPr>
          <p:nvPr/>
        </p:nvCxnSpPr>
        <p:spPr>
          <a:xfrm rot="10800000" flipV="1">
            <a:off x="1790562" y="2444092"/>
            <a:ext cx="56644" cy="2007978"/>
          </a:xfrm>
          <a:prstGeom prst="bentConnector3">
            <a:avLst>
              <a:gd name="adj1" fmla="val 5035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1"/>
            <a:endCxn id="15" idx="1"/>
          </p:cNvCxnSpPr>
          <p:nvPr/>
        </p:nvCxnSpPr>
        <p:spPr>
          <a:xfrm rot="10800000" flipV="1">
            <a:off x="1763688" y="2444092"/>
            <a:ext cx="83518" cy="2901810"/>
          </a:xfrm>
          <a:prstGeom prst="bentConnector3">
            <a:avLst>
              <a:gd name="adj1" fmla="val 3737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 flipV="1">
            <a:off x="5050200" y="2314792"/>
            <a:ext cx="67785" cy="1214757"/>
          </a:xfrm>
          <a:prstGeom prst="bentConnector3">
            <a:avLst>
              <a:gd name="adj1" fmla="val 4372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 flipV="1">
            <a:off x="5050200" y="2314793"/>
            <a:ext cx="67785" cy="2477696"/>
          </a:xfrm>
          <a:prstGeom prst="bentConnector3">
            <a:avLst>
              <a:gd name="adj1" fmla="val 4372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 flipV="1">
            <a:off x="5018038" y="2314792"/>
            <a:ext cx="99946" cy="3580619"/>
          </a:xfrm>
          <a:prstGeom prst="bentConnector3">
            <a:avLst>
              <a:gd name="adj1" fmla="val 3287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2915815" y="1591569"/>
            <a:ext cx="140599" cy="332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406391" y="1628957"/>
            <a:ext cx="140599" cy="332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31640" y="1961038"/>
            <a:ext cx="3312368" cy="406024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3570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89376" y="2433607"/>
            <a:ext cx="2630496" cy="3449426"/>
            <a:chOff x="1576453" y="1146287"/>
            <a:chExt cx="3147947" cy="4256337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676400" y="1146287"/>
              <a:ext cx="3048000" cy="7418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Nutrition-specific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608615" y="2268387"/>
              <a:ext cx="2704696" cy="927149"/>
            </a:xfrm>
            <a:prstGeom prst="roundRect">
              <a:avLst/>
            </a:prstGeom>
            <a:solidFill>
              <a:srgbClr val="BFF4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b="1" dirty="0">
                  <a:solidFill>
                    <a:schemeClr val="tx1"/>
                  </a:solidFill>
                </a:rPr>
                <a:t>Prevention and management of acute malnutrition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608614" y="3575801"/>
              <a:ext cx="2704697" cy="838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Prevention and treatment of micronutrient deficiencies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76453" y="4793024"/>
              <a:ext cx="2736857" cy="609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IYCF-E</a:t>
              </a:r>
            </a:p>
          </p:txBody>
        </p:sp>
      </p:grpSp>
      <p:cxnSp>
        <p:nvCxnSpPr>
          <p:cNvPr id="14" name="Elbow Connector 13"/>
          <p:cNvCxnSpPr/>
          <p:nvPr/>
        </p:nvCxnSpPr>
        <p:spPr>
          <a:xfrm rot="10800000" flipV="1">
            <a:off x="801367" y="2734205"/>
            <a:ext cx="56643" cy="984465"/>
          </a:xfrm>
          <a:prstGeom prst="bentConnector3">
            <a:avLst>
              <a:gd name="adj1" fmla="val 5035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801365" y="2734206"/>
            <a:ext cx="56644" cy="2007978"/>
          </a:xfrm>
          <a:prstGeom prst="bentConnector3">
            <a:avLst>
              <a:gd name="adj1" fmla="val 5035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 flipV="1">
            <a:off x="774491" y="2734206"/>
            <a:ext cx="83518" cy="2901810"/>
          </a:xfrm>
          <a:prstGeom prst="bentConnector3">
            <a:avLst>
              <a:gd name="adj1" fmla="val 3737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7" y="980728"/>
            <a:ext cx="8940319" cy="1224136"/>
          </a:xfrm>
          <a:prstGeom prst="rect">
            <a:avLst/>
          </a:prstGeom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6303080" y="1010866"/>
            <a:ext cx="2448272" cy="100811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67944" y="2348880"/>
            <a:ext cx="4258816" cy="4032448"/>
          </a:xfrm>
          <a:ln w="19050"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/>
              <a:t>Community mobilization and active case-finding</a:t>
            </a:r>
          </a:p>
          <a:p>
            <a:pPr>
              <a:spcBef>
                <a:spcPts val="1800"/>
              </a:spcBef>
            </a:pPr>
            <a:r>
              <a:rPr lang="en-US" altLang="en-US" sz="2000" dirty="0">
                <a:cs typeface="Arial" pitchFamily="34" charset="0"/>
              </a:rPr>
              <a:t>Outpatient treatment of SAM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Inpatient treatment of SAM 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Targeted supplementary feeding programmes</a:t>
            </a:r>
          </a:p>
          <a:p>
            <a:pPr>
              <a:spcBef>
                <a:spcPts val="1800"/>
              </a:spcBef>
            </a:pPr>
            <a:r>
              <a:rPr lang="en-GB" sz="2000" dirty="0"/>
              <a:t>Blanket supplementary feeding programmes</a:t>
            </a:r>
            <a:br>
              <a:rPr lang="en-US" sz="2000" dirty="0"/>
            </a:br>
            <a:endParaRPr lang="en-GB" sz="2000" dirty="0"/>
          </a:p>
          <a:p>
            <a:endParaRPr lang="en-GB" sz="2000" dirty="0"/>
          </a:p>
        </p:txBody>
      </p:sp>
      <p:sp>
        <p:nvSpPr>
          <p:cNvPr id="17" name="Right Arrow 16"/>
          <p:cNvSpPr/>
          <p:nvPr/>
        </p:nvSpPr>
        <p:spPr>
          <a:xfrm>
            <a:off x="3076356" y="3574655"/>
            <a:ext cx="9915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1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/>
              <a:t>CMAM approach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8652" y="5972274"/>
            <a:ext cx="3209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/>
              <a:t>UNICEF Harmonised Training-Mod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6545" y="1942638"/>
            <a:ext cx="5400600" cy="431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798224" y="2156334"/>
            <a:ext cx="5179640" cy="3728814"/>
            <a:chOff x="3886200" y="2457450"/>
            <a:chExt cx="5179641" cy="3728814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6553201" y="3067050"/>
              <a:ext cx="0" cy="2381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>
              <a:off x="5484936" y="2457450"/>
              <a:ext cx="2135065" cy="609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Selective feeding programmes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886200" y="5178152"/>
              <a:ext cx="1676400" cy="10081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Targeted supplementary feeding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239001" y="5353050"/>
              <a:ext cx="1826840" cy="609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Inpatient treatment of SAM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3886200" y="4448175"/>
              <a:ext cx="1676400" cy="609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Blanket feeding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239000" y="4470400"/>
              <a:ext cx="1826841" cy="609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Outpatient treatment of SAM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6742236" y="3543300"/>
              <a:ext cx="2096965" cy="609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Therapeutic care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4267200" y="3543300"/>
              <a:ext cx="1998785" cy="609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Supplementary feeding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6781801" y="4152900"/>
              <a:ext cx="0" cy="15398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6172201" y="4152900"/>
              <a:ext cx="0" cy="15049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1"/>
            </p:cNvCxnSpPr>
            <p:nvPr/>
          </p:nvCxnSpPr>
          <p:spPr bwMode="auto">
            <a:xfrm flipH="1">
              <a:off x="6781802" y="4775200"/>
              <a:ext cx="4571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5562601" y="4752975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5257801" y="3305175"/>
              <a:ext cx="0" cy="2381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8077201" y="3305175"/>
              <a:ext cx="0" cy="2381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5562601" y="5657850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6781801" y="5692775"/>
              <a:ext cx="457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5268059" y="3305175"/>
              <a:ext cx="28091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0" y="1600200"/>
            <a:ext cx="3561394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/>
              <a:t>Community-based management of acute malnutrition </a:t>
            </a:r>
            <a:r>
              <a:rPr lang="en-US" sz="1800"/>
              <a:t>endorsed by WHO in 2007</a:t>
            </a:r>
          </a:p>
          <a:p>
            <a:r>
              <a:rPr lang="en-US" sz="1800"/>
              <a:t>Its components are: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/>
              <a:t>Community mobilization and active case-finding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/>
              <a:t>Outpatient care for SAM without complications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/>
              <a:t>Inpatient care for SAM with complications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/>
              <a:t>Management of moderate acute malnutrition (MAM)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/>
              <a:t>Preventative services (BSFP, IYCF-E)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214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11088"/>
            <a:ext cx="2610121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 b="1" dirty="0"/>
              <a:t>Classification of acute malnutrition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0" y="1595438"/>
            <a:ext cx="8229600" cy="4525962"/>
          </a:xfrm>
          <a:prstGeom prst="rect">
            <a:avLst/>
          </a:prstGeom>
        </p:spPr>
        <p:txBody>
          <a:bodyPr/>
          <a:lstStyle/>
          <a:p>
            <a:pPr lvl="1" eaLnBrk="1" hangingPunct="1"/>
            <a:endParaRPr lang="en-US" i="1"/>
          </a:p>
          <a:p>
            <a:pPr lvl="1" eaLnBrk="1" hangingPunct="1"/>
            <a:endParaRPr lang="en-US"/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228600" y="762000"/>
            <a:ext cx="8686800" cy="5495925"/>
            <a:chOff x="304800" y="1318391"/>
            <a:chExt cx="8686800" cy="5494933"/>
          </a:xfrm>
        </p:grpSpPr>
        <p:sp>
          <p:nvSpPr>
            <p:cNvPr id="4" name="Rectangle 3"/>
            <p:cNvSpPr/>
            <p:nvPr/>
          </p:nvSpPr>
          <p:spPr>
            <a:xfrm>
              <a:off x="3562350" y="1318391"/>
              <a:ext cx="2971800" cy="4952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Acute malnutrition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81800" y="2362777"/>
              <a:ext cx="2209800" cy="3123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b="1" dirty="0"/>
                <a:t>Moderate acute malnutrition</a:t>
              </a:r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>
                <a:defRPr/>
              </a:pPr>
              <a:endParaRPr lang="en-US" dirty="0"/>
            </a:p>
            <a:p>
              <a:pPr>
                <a:defRPr/>
              </a:pPr>
              <a:r>
                <a:rPr lang="en-US" sz="1400" dirty="0"/>
                <a:t>Weight for height ≥-3 ZS </a:t>
              </a:r>
            </a:p>
            <a:p>
              <a:pPr>
                <a:defRPr/>
              </a:pPr>
              <a:r>
                <a:rPr lang="en-US" sz="1400" dirty="0"/>
                <a:t>and &lt;-2 ZS</a:t>
              </a:r>
            </a:p>
            <a:p>
              <a:pPr>
                <a:defRPr/>
              </a:pPr>
              <a:r>
                <a:rPr lang="en-US" sz="1400" dirty="0"/>
                <a:t>Or</a:t>
              </a:r>
            </a:p>
            <a:p>
              <a:pPr>
                <a:defRPr/>
              </a:pPr>
              <a:r>
                <a:rPr lang="en-US" sz="1400" dirty="0"/>
                <a:t>MUAC ≥11.5 and &lt;12.5 cm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21320" y="2362777"/>
              <a:ext cx="3048000" cy="3123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400" b="1" dirty="0"/>
                <a:t>Severe acute malnutrition </a:t>
              </a:r>
            </a:p>
            <a:p>
              <a:pPr algn="ctr">
                <a:defRPr/>
              </a:pPr>
              <a:r>
                <a:rPr lang="en-US" sz="2000" dirty="0"/>
                <a:t>Without medical complications</a:t>
              </a:r>
            </a:p>
            <a:p>
              <a:pPr algn="ctr">
                <a:defRPr/>
              </a:pPr>
              <a:endParaRPr lang="en-US" dirty="0"/>
            </a:p>
            <a:p>
              <a:pPr>
                <a:defRPr/>
              </a:pPr>
              <a:r>
                <a:rPr lang="en-US" sz="1400" dirty="0"/>
                <a:t>Weight for height &lt;-3 ZS</a:t>
              </a:r>
            </a:p>
            <a:p>
              <a:pPr>
                <a:defRPr/>
              </a:pPr>
              <a:r>
                <a:rPr lang="en-US" sz="1400" dirty="0"/>
                <a:t>Or </a:t>
              </a:r>
            </a:p>
            <a:p>
              <a:pPr>
                <a:defRPr/>
              </a:pPr>
              <a:r>
                <a:rPr lang="en-US" sz="1400" dirty="0"/>
                <a:t>MUAC &lt;11.5 cm</a:t>
              </a:r>
            </a:p>
            <a:p>
              <a:pPr>
                <a:defRPr/>
              </a:pPr>
              <a:r>
                <a:rPr lang="en-US" sz="1400" dirty="0"/>
                <a:t>Or </a:t>
              </a:r>
            </a:p>
            <a:p>
              <a:pPr>
                <a:defRPr/>
              </a:pPr>
              <a:r>
                <a:rPr lang="en-US" sz="1400" dirty="0"/>
                <a:t>Bilateral pitting edema </a:t>
              </a:r>
            </a:p>
            <a:p>
              <a:pPr>
                <a:defRPr/>
              </a:pPr>
              <a:r>
                <a:rPr lang="en-US" sz="1400" dirty="0"/>
                <a:t>and  </a:t>
              </a:r>
              <a:r>
                <a:rPr lang="en-US" sz="1400" b="1" dirty="0"/>
                <a:t>no </a:t>
              </a:r>
              <a:r>
                <a:rPr lang="en-US" sz="1400" dirty="0"/>
                <a:t>medical complications</a:t>
              </a:r>
            </a:p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2362777"/>
              <a:ext cx="2971800" cy="3123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400" b="1" dirty="0"/>
                <a:t>Severe acute malnutrition </a:t>
              </a:r>
            </a:p>
            <a:p>
              <a:pPr algn="ctr">
                <a:defRPr/>
              </a:pPr>
              <a:r>
                <a:rPr lang="en-US" sz="2000" dirty="0"/>
                <a:t>With medical complications</a:t>
              </a:r>
            </a:p>
            <a:p>
              <a:pPr algn="ctr">
                <a:defRPr/>
              </a:pPr>
              <a:endParaRPr lang="en-US" dirty="0"/>
            </a:p>
            <a:p>
              <a:pPr>
                <a:defRPr/>
              </a:pPr>
              <a:r>
                <a:rPr lang="en-US" sz="1400" dirty="0"/>
                <a:t>Weight for height &lt;-3 ZS</a:t>
              </a:r>
            </a:p>
            <a:p>
              <a:pPr>
                <a:defRPr/>
              </a:pPr>
              <a:r>
                <a:rPr lang="en-US" sz="1400" dirty="0"/>
                <a:t>Or </a:t>
              </a:r>
            </a:p>
            <a:p>
              <a:pPr>
                <a:defRPr/>
              </a:pPr>
              <a:r>
                <a:rPr lang="en-US" sz="1400" dirty="0"/>
                <a:t>MUAC &lt;11.5 cm</a:t>
              </a:r>
            </a:p>
            <a:p>
              <a:pPr>
                <a:defRPr/>
              </a:pPr>
              <a:r>
                <a:rPr lang="en-US" sz="1400" dirty="0"/>
                <a:t>Or </a:t>
              </a:r>
            </a:p>
            <a:p>
              <a:pPr>
                <a:defRPr/>
              </a:pPr>
              <a:r>
                <a:rPr lang="en-US" sz="1400" dirty="0"/>
                <a:t>Bilateral pitting edema </a:t>
              </a:r>
            </a:p>
            <a:p>
              <a:pPr>
                <a:defRPr/>
              </a:pPr>
              <a:r>
                <a:rPr lang="en-US" sz="1400" dirty="0"/>
                <a:t>and medical complications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38950" y="6030828"/>
              <a:ext cx="2095500" cy="7697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Outpatient supplementary feeding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49212" y="6043526"/>
              <a:ext cx="2190750" cy="7697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Outpatient therapeutic care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6043526"/>
              <a:ext cx="2209800" cy="7697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Inpatient therapeutic care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790700" y="2134219"/>
              <a:ext cx="6096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0"/>
            </p:cNvCxnSpPr>
            <p:nvPr/>
          </p:nvCxnSpPr>
          <p:spPr>
            <a:xfrm flipV="1">
              <a:off x="1790700" y="2134219"/>
              <a:ext cx="0" cy="2285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5" idx="0"/>
            </p:cNvCxnSpPr>
            <p:nvPr/>
          </p:nvCxnSpPr>
          <p:spPr>
            <a:xfrm>
              <a:off x="7886700" y="2134219"/>
              <a:ext cx="0" cy="2285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" idx="2"/>
              <a:endCxn id="6" idx="0"/>
            </p:cNvCxnSpPr>
            <p:nvPr/>
          </p:nvCxnSpPr>
          <p:spPr>
            <a:xfrm flipH="1">
              <a:off x="5045320" y="1813602"/>
              <a:ext cx="2931" cy="54917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7" idx="2"/>
              <a:endCxn id="10" idx="0"/>
            </p:cNvCxnSpPr>
            <p:nvPr/>
          </p:nvCxnSpPr>
          <p:spPr>
            <a:xfrm>
              <a:off x="1790700" y="5486414"/>
              <a:ext cx="0" cy="55711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6" idx="2"/>
              <a:endCxn id="9" idx="0"/>
            </p:cNvCxnSpPr>
            <p:nvPr/>
          </p:nvCxnSpPr>
          <p:spPr>
            <a:xfrm>
              <a:off x="5045320" y="5486414"/>
              <a:ext cx="0" cy="55711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5" idx="2"/>
              <a:endCxn id="8" idx="0"/>
            </p:cNvCxnSpPr>
            <p:nvPr/>
          </p:nvCxnSpPr>
          <p:spPr>
            <a:xfrm>
              <a:off x="7886700" y="5486414"/>
              <a:ext cx="0" cy="54441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5848786" y="6433186"/>
            <a:ext cx="3209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/>
              <a:t>UNICEF Harmonised Training-Mod 12</a:t>
            </a:r>
          </a:p>
        </p:txBody>
      </p:sp>
    </p:spTree>
    <p:extLst>
      <p:ext uri="{BB962C8B-B14F-4D97-AF65-F5344CB8AC3E}">
        <p14:creationId xmlns:p14="http://schemas.microsoft.com/office/powerpoint/2010/main" val="29002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eaLnBrk="1" hangingPunct="1"/>
            <a:r>
              <a:rPr lang="en-IE" altLang="en-US" sz="2800" b="1" dirty="0">
                <a:latin typeface="+mn-lt"/>
              </a:rPr>
              <a:t>We care because….. </a:t>
            </a:r>
            <a:endParaRPr lang="en-GB" altLang="en-US" sz="2800" b="1" dirty="0">
              <a:latin typeface="+mn-lt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744216"/>
            <a:ext cx="8229600" cy="3917032"/>
          </a:xfrm>
          <a:prstGeom prst="rect">
            <a:avLst/>
          </a:prstGeo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ts val="1800"/>
              </a:spcBef>
              <a:buSzPct val="50000"/>
            </a:pPr>
            <a:r>
              <a:rPr lang="en-IE" altLang="en-US" sz="2400" dirty="0"/>
              <a:t>Increased risk of</a:t>
            </a:r>
            <a:r>
              <a:rPr lang="en-IE" altLang="en-US" sz="2400" b="1" dirty="0"/>
              <a:t> morbidity and mortality</a:t>
            </a:r>
            <a:endParaRPr lang="en-IE" altLang="en-US" sz="2400" dirty="0"/>
          </a:p>
          <a:p>
            <a:pPr marL="533400" indent="-533400" eaLnBrk="1" hangingPunct="1">
              <a:lnSpc>
                <a:spcPct val="90000"/>
              </a:lnSpc>
              <a:spcBef>
                <a:spcPts val="1800"/>
              </a:spcBef>
              <a:buSzPct val="50000"/>
            </a:pPr>
            <a:r>
              <a:rPr lang="en-IE" altLang="en-US" sz="2400" dirty="0"/>
              <a:t>Undernourished children are more likely to become short adults and to </a:t>
            </a:r>
            <a:r>
              <a:rPr lang="en-IE" altLang="en-US" sz="2400" b="1" dirty="0"/>
              <a:t>give birth to smaller babies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1800"/>
              </a:spcBef>
              <a:buSzPct val="50000"/>
            </a:pPr>
            <a:r>
              <a:rPr lang="en-GB" altLang="en-US" sz="2400" dirty="0"/>
              <a:t>Evidence links stunting to </a:t>
            </a:r>
            <a:r>
              <a:rPr lang="en-GB" altLang="en-US" sz="2400" b="1" dirty="0"/>
              <a:t>cognitive development, school performance and educational achievement and is irreversible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1800"/>
              </a:spcBef>
              <a:buSzPct val="50000"/>
            </a:pPr>
            <a:r>
              <a:rPr lang="en-GB" altLang="en-US" sz="2400" dirty="0"/>
              <a:t>Poor foetal growth or stunting in the first 2 years of life leads to reduced </a:t>
            </a:r>
            <a:r>
              <a:rPr lang="en-GB" altLang="en-US" sz="2400" b="1" dirty="0"/>
              <a:t>economic productivity</a:t>
            </a:r>
            <a:r>
              <a:rPr lang="en-GB" altLang="en-US" sz="2400" dirty="0"/>
              <a:t> in adulthood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1800"/>
              </a:spcBef>
              <a:buSzPct val="50000"/>
            </a:pPr>
            <a:r>
              <a:rPr lang="en-IE" altLang="en-US" sz="2400" dirty="0"/>
              <a:t>Leads to </a:t>
            </a:r>
            <a:r>
              <a:rPr lang="en-IE" altLang="en-US" sz="2400" b="1" dirty="0"/>
              <a:t>increased costs</a:t>
            </a:r>
            <a:r>
              <a:rPr lang="en-IE" altLang="en-US" sz="2400" dirty="0"/>
              <a:t> in health and education services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4966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Community mobilization and active case-finding</a:t>
            </a:r>
            <a:br>
              <a:rPr lang="en-US" b="1" dirty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7284" y="6289575"/>
            <a:ext cx="3209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/>
              <a:t>UNICEF Harmonised Training-Mod 13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2500441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 sz="2000" b="1" dirty="0">
                <a:cs typeface="Arial" pitchFamily="34" charset="0"/>
              </a:rPr>
              <a:t>To find cases of children with acute malnutrition and refer them for treatment</a:t>
            </a:r>
            <a:endParaRPr lang="en-US" altLang="en-US" sz="2000" dirty="0"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en-US" sz="2000" dirty="0">
              <a:cs typeface="Arial" pitchFamily="34" charset="0"/>
            </a:endParaRPr>
          </a:p>
          <a:p>
            <a:pPr algn="ctr">
              <a:defRPr/>
            </a:pPr>
            <a:r>
              <a:rPr lang="en-US" sz="2000" dirty="0"/>
              <a:t>MUAC is usually used for children 6-59 months and for pregnant and lactating women to determine eligibility for </a:t>
            </a:r>
            <a:r>
              <a:rPr lang="en-US" sz="2000" dirty="0" err="1"/>
              <a:t>programme</a:t>
            </a:r>
            <a:r>
              <a:rPr lang="en-US" sz="2000" dirty="0"/>
              <a:t> admission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4" y="2032345"/>
            <a:ext cx="3688697" cy="413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0244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Inpatient treatment of SAM in Stabilization </a:t>
            </a:r>
            <a:r>
              <a:rPr lang="en-GB" b="1" dirty="0" err="1">
                <a:latin typeface="+mn-lt"/>
              </a:rPr>
              <a:t>Centers</a:t>
            </a:r>
            <a:endParaRPr lang="en-GB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7284" y="6289575"/>
            <a:ext cx="3209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/>
              <a:t>UNICEF Harmonised Training-Mod 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4" r="19618"/>
          <a:stretch/>
        </p:blipFill>
        <p:spPr bwMode="auto">
          <a:xfrm>
            <a:off x="4716016" y="2060848"/>
            <a:ext cx="421134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3541" y="1840404"/>
            <a:ext cx="434645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 b="1" dirty="0">
                <a:cs typeface="Arial" pitchFamily="34" charset="0"/>
              </a:rPr>
              <a:t>For children with SAM with complications and infants with SAM 0-5 months</a:t>
            </a:r>
            <a:endParaRPr lang="en-US" altLang="en-US" dirty="0"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en-US" dirty="0">
              <a:cs typeface="Arial" pitchFamily="34" charset="0"/>
            </a:endParaRPr>
          </a:p>
          <a:p>
            <a:pPr>
              <a:defRPr/>
            </a:pPr>
            <a:r>
              <a:rPr lang="en-US" b="1" dirty="0"/>
              <a:t>Stabilization phase</a:t>
            </a:r>
            <a:r>
              <a:rPr lang="en-US" dirty="0"/>
              <a:t>: treatment of medical complications and commencement of cautious feeding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Transition phase</a:t>
            </a:r>
            <a:r>
              <a:rPr lang="en-US" dirty="0"/>
              <a:t>: RUTF is introduced gradually, together with feeds of F100 or F75 to foster child’s weight gain</a:t>
            </a:r>
          </a:p>
          <a:p>
            <a:pPr>
              <a:defRPr/>
            </a:pPr>
            <a:r>
              <a:rPr lang="en-US" dirty="0"/>
              <a:t> </a:t>
            </a:r>
          </a:p>
          <a:p>
            <a:pPr>
              <a:defRPr/>
            </a:pPr>
            <a:r>
              <a:rPr lang="en-US" b="1" dirty="0"/>
              <a:t>Rehabilitation phase</a:t>
            </a:r>
            <a:r>
              <a:rPr lang="en-US" dirty="0"/>
              <a:t>: or catch up growth phase. In most cases this phase is now replaced by outpatient therapeutic care  </a:t>
            </a:r>
          </a:p>
        </p:txBody>
      </p:sp>
    </p:spTree>
    <p:extLst>
      <p:ext uri="{BB962C8B-B14F-4D97-AF65-F5344CB8AC3E}">
        <p14:creationId xmlns:p14="http://schemas.microsoft.com/office/powerpoint/2010/main" val="11851340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cs typeface="Arial" pitchFamily="34" charset="0"/>
              </a:rPr>
              <a:t>Outpatient treatment of SAM</a:t>
            </a:r>
            <a:endParaRPr lang="en-GB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7284" y="6289575"/>
            <a:ext cx="3209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/>
              <a:t>UNICEF Harmonised Training-Mod 13</a:t>
            </a:r>
          </a:p>
        </p:txBody>
      </p:sp>
      <p:pic>
        <p:nvPicPr>
          <p:cNvPr id="7" name="Picture 6" descr="IMGP0156"/>
          <p:cNvPicPr>
            <a:picLocks noGrp="1"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r="10393"/>
          <a:stretch/>
        </p:blipFill>
        <p:spPr bwMode="auto">
          <a:xfrm>
            <a:off x="4788023" y="1952836"/>
            <a:ext cx="413183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23488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 b="1" dirty="0">
                <a:cs typeface="Arial" pitchFamily="34" charset="0"/>
              </a:rPr>
              <a:t>For children with SAM </a:t>
            </a:r>
            <a:r>
              <a:rPr lang="en-US" altLang="en-US" b="1" u="sng" dirty="0">
                <a:cs typeface="Arial" pitchFamily="34" charset="0"/>
              </a:rPr>
              <a:t>without</a:t>
            </a:r>
            <a:r>
              <a:rPr lang="en-US" altLang="en-US" b="1" dirty="0">
                <a:cs typeface="Arial" pitchFamily="34" charset="0"/>
              </a:rPr>
              <a:t> complications </a:t>
            </a:r>
          </a:p>
          <a:p>
            <a:pPr algn="ctr">
              <a:lnSpc>
                <a:spcPct val="120000"/>
              </a:lnSpc>
            </a:pPr>
            <a:endParaRPr lang="en-US" altLang="en-US" b="1" dirty="0"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dirty="0">
                <a:cs typeface="Arial" pitchFamily="34" charset="0"/>
              </a:rPr>
              <a:t>Used when child will take RUTF (</a:t>
            </a:r>
            <a:r>
              <a:rPr lang="en-US" dirty="0"/>
              <a:t>Ready to use therapeutic food) </a:t>
            </a:r>
            <a:r>
              <a:rPr lang="en-US" altLang="en-US" dirty="0">
                <a:cs typeface="Arial" pitchFamily="34" charset="0"/>
              </a:rPr>
              <a:t>with a little encouragement. </a:t>
            </a:r>
          </a:p>
          <a:p>
            <a:pPr algn="ctr">
              <a:lnSpc>
                <a:spcPct val="120000"/>
              </a:lnSpc>
            </a:pPr>
            <a:endParaRPr lang="en-US" altLang="en-US" dirty="0"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dirty="0">
                <a:cs typeface="Arial" pitchFamily="34" charset="0"/>
              </a:rPr>
              <a:t>Includes registration, a series of treatments and checks including vaccination, medical care and health education</a:t>
            </a:r>
          </a:p>
        </p:txBody>
      </p:sp>
    </p:spTree>
    <p:extLst>
      <p:ext uri="{BB962C8B-B14F-4D97-AF65-F5344CB8AC3E}">
        <p14:creationId xmlns:p14="http://schemas.microsoft.com/office/powerpoint/2010/main" val="39811269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Targeted supplementary feeding programmes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27284" y="6289575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16287"/>
            <a:ext cx="3528392" cy="455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2780928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For children with MAM, malnourished pregnant and breastfeeding mothers, and other nutritionally at-risk individuals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Provides nutritional support (Ready to use supplementary food – RUSF) and routine treatment to individuals with MAM. </a:t>
            </a:r>
          </a:p>
        </p:txBody>
      </p:sp>
    </p:spTree>
    <p:extLst>
      <p:ext uri="{BB962C8B-B14F-4D97-AF65-F5344CB8AC3E}">
        <p14:creationId xmlns:p14="http://schemas.microsoft.com/office/powerpoint/2010/main" val="240512159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Blanket supplementary feeding programmes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27284" y="6289575"/>
            <a:ext cx="3209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/>
              <a:t>UNICEF Harmonised Training-Mod 12</a:t>
            </a:r>
          </a:p>
        </p:txBody>
      </p:sp>
      <p:pic>
        <p:nvPicPr>
          <p:cNvPr id="7" name="Picture 6" descr="IMGP0273"/>
          <p:cNvPicPr>
            <a:picLocks noGrp="1"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0" r="14012" b="9796"/>
          <a:stretch/>
        </p:blipFill>
        <p:spPr bwMode="auto">
          <a:xfrm>
            <a:off x="4951107" y="2060848"/>
            <a:ext cx="3725349" cy="406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2662553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Targets a food supplement to </a:t>
            </a:r>
            <a:r>
              <a:rPr lang="en-US" b="1" dirty="0"/>
              <a:t>all members of a specified at risk group</a:t>
            </a:r>
            <a:r>
              <a:rPr lang="en-US" dirty="0"/>
              <a:t> (age or status), regardless of whether they have acute malnutrition. 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Could be distributed as a wet or dry ration.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It aims at prevent further deterioration of the group and reduce GAM. </a:t>
            </a:r>
          </a:p>
        </p:txBody>
      </p:sp>
    </p:spTree>
    <p:extLst>
      <p:ext uri="{BB962C8B-B14F-4D97-AF65-F5344CB8AC3E}">
        <p14:creationId xmlns:p14="http://schemas.microsoft.com/office/powerpoint/2010/main" val="28544055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89376" y="2433607"/>
            <a:ext cx="2630496" cy="3449426"/>
            <a:chOff x="1576453" y="1146287"/>
            <a:chExt cx="3147947" cy="4256337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676400" y="1146287"/>
              <a:ext cx="3048000" cy="741835"/>
            </a:xfrm>
            <a:prstGeom prst="roundRect">
              <a:avLst/>
            </a:prstGeom>
            <a:solidFill>
              <a:srgbClr val="6BBEE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Nutrition-specific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608615" y="2268387"/>
              <a:ext cx="2704696" cy="9271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Prevention and management of acute malnutrition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608613" y="3575801"/>
              <a:ext cx="2943441" cy="838200"/>
            </a:xfrm>
            <a:prstGeom prst="round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Prevention and treatment of micronutrient deficiencies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76453" y="4793024"/>
              <a:ext cx="2736857" cy="609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IYCF-E</a:t>
              </a:r>
            </a:p>
          </p:txBody>
        </p:sp>
      </p:grpSp>
      <p:cxnSp>
        <p:nvCxnSpPr>
          <p:cNvPr id="14" name="Elbow Connector 13"/>
          <p:cNvCxnSpPr/>
          <p:nvPr/>
        </p:nvCxnSpPr>
        <p:spPr>
          <a:xfrm rot="10800000" flipV="1">
            <a:off x="801367" y="2734205"/>
            <a:ext cx="56643" cy="984465"/>
          </a:xfrm>
          <a:prstGeom prst="bentConnector3">
            <a:avLst>
              <a:gd name="adj1" fmla="val 5035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801365" y="2734206"/>
            <a:ext cx="56644" cy="2007978"/>
          </a:xfrm>
          <a:prstGeom prst="bentConnector3">
            <a:avLst>
              <a:gd name="adj1" fmla="val 5035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 flipV="1">
            <a:off x="774491" y="2734206"/>
            <a:ext cx="83518" cy="2901810"/>
          </a:xfrm>
          <a:prstGeom prst="bentConnector3">
            <a:avLst>
              <a:gd name="adj1" fmla="val 3737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7" y="980728"/>
            <a:ext cx="8940319" cy="1224136"/>
          </a:xfrm>
          <a:prstGeom prst="rect">
            <a:avLst/>
          </a:prstGeom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6303080" y="1010866"/>
            <a:ext cx="2448272" cy="100811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67944" y="2348880"/>
            <a:ext cx="4258816" cy="4032448"/>
          </a:xfrm>
          <a:ln w="19050"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/>
              <a:t>Providing food supplementation products for home-based fortification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Distribution of micronutrient supplements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Promotion of recommended infant feeding practices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Deworming</a:t>
            </a:r>
            <a:br>
              <a:rPr lang="en-US" sz="2000" dirty="0"/>
            </a:br>
            <a:endParaRPr lang="en-GB" sz="2000" dirty="0"/>
          </a:p>
          <a:p>
            <a:endParaRPr lang="en-GB" sz="2000" dirty="0"/>
          </a:p>
        </p:txBody>
      </p:sp>
      <p:sp>
        <p:nvSpPr>
          <p:cNvPr id="17" name="Right Arrow 16"/>
          <p:cNvSpPr/>
          <p:nvPr/>
        </p:nvSpPr>
        <p:spPr>
          <a:xfrm>
            <a:off x="3275856" y="4598168"/>
            <a:ext cx="7788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865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b="1" dirty="0">
                <a:latin typeface="+mn-lt"/>
              </a:rPr>
              <a:t>The Nutrition Cluster partially covers MNDs…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16453" y="1669248"/>
            <a:ext cx="8832852" cy="4874216"/>
            <a:chOff x="3069187" y="1984755"/>
            <a:chExt cx="5788537" cy="5027844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106230" y="4590234"/>
              <a:ext cx="1676400" cy="64006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Providing fresh food items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3089256" y="3830042"/>
              <a:ext cx="1866408" cy="609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Including nutrient-rich foods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3164191" y="3098469"/>
              <a:ext cx="1676400" cy="64006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Providing fortified foods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3085851" y="5378156"/>
              <a:ext cx="1676400" cy="16344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Increasing the size of the general food ration to facilitate diet diversification by exchange or trade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7116153" y="2047532"/>
              <a:ext cx="1676400" cy="1238549"/>
            </a:xfrm>
            <a:prstGeom prst="roundRect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Providing food supplementation products for home-based fortification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145792" y="4353889"/>
              <a:ext cx="1711932" cy="807972"/>
            </a:xfrm>
            <a:prstGeom prst="roundRect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Distribution of micronutrient supplements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052977" y="2047532"/>
              <a:ext cx="1866408" cy="14229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Promotion of homestead food production and agricultural development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3069187" y="1984755"/>
              <a:ext cx="1866408" cy="105715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Increasing income and improving access to markets 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6976605" y="5457664"/>
              <a:ext cx="1866408" cy="1470567"/>
            </a:xfrm>
            <a:prstGeom prst="roundRect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Promotion of recommended infant feeding practices</a:t>
              </a: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4955896" y="5745918"/>
              <a:ext cx="1866408" cy="11823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Ensuring adequate health care and environment</a:t>
              </a: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5028742" y="3946000"/>
              <a:ext cx="1866408" cy="11823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Prevention and treatment of MNDs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7131842" y="3470489"/>
              <a:ext cx="1676400" cy="640061"/>
            </a:xfrm>
            <a:prstGeom prst="roundRect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Deworming</a:t>
              </a:r>
            </a:p>
          </p:txBody>
        </p:sp>
      </p:grpSp>
      <p:cxnSp>
        <p:nvCxnSpPr>
          <p:cNvPr id="5" name="Straight Arrow Connector 4"/>
          <p:cNvCxnSpPr>
            <a:stCxn id="36" idx="0"/>
            <a:endCxn id="31" idx="2"/>
          </p:cNvCxnSpPr>
          <p:nvPr/>
        </p:nvCxnSpPr>
        <p:spPr>
          <a:xfrm flipV="1">
            <a:off x="4530576" y="3109585"/>
            <a:ext cx="36980" cy="460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27" idx="2"/>
          </p:cNvCxnSpPr>
          <p:nvPr/>
        </p:nvCxnSpPr>
        <p:spPr>
          <a:xfrm flipV="1">
            <a:off x="4412273" y="2930812"/>
            <a:ext cx="3158559" cy="689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6" idx="0"/>
            <a:endCxn id="13" idx="0"/>
          </p:cNvCxnSpPr>
          <p:nvPr/>
        </p:nvCxnSpPr>
        <p:spPr>
          <a:xfrm flipH="1" flipV="1">
            <a:off x="1571073" y="3458151"/>
            <a:ext cx="2959503" cy="112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6" idx="0"/>
            <a:endCxn id="32" idx="2"/>
          </p:cNvCxnSpPr>
          <p:nvPr/>
        </p:nvCxnSpPr>
        <p:spPr>
          <a:xfrm flipH="1" flipV="1">
            <a:off x="1540449" y="2694104"/>
            <a:ext cx="2990127" cy="876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6" idx="0"/>
            <a:endCxn id="13" idx="2"/>
          </p:cNvCxnSpPr>
          <p:nvPr/>
        </p:nvCxnSpPr>
        <p:spPr>
          <a:xfrm flipH="1">
            <a:off x="1571073" y="3570566"/>
            <a:ext cx="2959503" cy="478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2"/>
            <a:endCxn id="34" idx="0"/>
          </p:cNvCxnSpPr>
          <p:nvPr/>
        </p:nvCxnSpPr>
        <p:spPr>
          <a:xfrm flipH="1">
            <a:off x="4419418" y="4716753"/>
            <a:ext cx="111158" cy="598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2"/>
            <a:endCxn id="33" idx="0"/>
          </p:cNvCxnSpPr>
          <p:nvPr/>
        </p:nvCxnSpPr>
        <p:spPr>
          <a:xfrm>
            <a:off x="4530576" y="4716753"/>
            <a:ext cx="2972285" cy="31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6" idx="2"/>
            <a:endCxn id="28" idx="1"/>
          </p:cNvCxnSpPr>
          <p:nvPr/>
        </p:nvCxnSpPr>
        <p:spPr>
          <a:xfrm flipV="1">
            <a:off x="4530576" y="4357634"/>
            <a:ext cx="1806455" cy="359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6" idx="2"/>
            <a:endCxn id="24" idx="3"/>
          </p:cNvCxnSpPr>
          <p:nvPr/>
        </p:nvCxnSpPr>
        <p:spPr>
          <a:xfrm flipH="1">
            <a:off x="2699935" y="4716753"/>
            <a:ext cx="1830641" cy="1034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6" idx="2"/>
            <a:endCxn id="11" idx="2"/>
          </p:cNvCxnSpPr>
          <p:nvPr/>
        </p:nvCxnSpPr>
        <p:spPr>
          <a:xfrm flipH="1">
            <a:off x="1452005" y="4716753"/>
            <a:ext cx="3078571" cy="98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6" idx="0"/>
            <a:endCxn id="29" idx="2"/>
          </p:cNvCxnSpPr>
          <p:nvPr/>
        </p:nvCxnSpPr>
        <p:spPr>
          <a:xfrm>
            <a:off x="4530576" y="3570566"/>
            <a:ext cx="3064196" cy="159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965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4727"/>
            <a:ext cx="7950190" cy="582594"/>
          </a:xfrm>
        </p:spPr>
        <p:txBody>
          <a:bodyPr/>
          <a:lstStyle/>
          <a:p>
            <a:pPr marL="1790700" indent="-1790700">
              <a:defRPr/>
            </a:pPr>
            <a:r>
              <a:rPr lang="en-US" sz="2000" b="1" dirty="0"/>
              <a:t>Providing food supplementation products for home-based fortification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827284" y="6289575"/>
            <a:ext cx="3209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UNICEF Harmonised Training-Mod 17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968" y="2348880"/>
            <a:ext cx="4399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Micronutrient powders for children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Lipid-based Nutrient Supplements (LNS) for children and/or other groups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28" y="1909574"/>
            <a:ext cx="4247842" cy="42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23440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89" y="980728"/>
            <a:ext cx="7557747" cy="582594"/>
          </a:xfrm>
        </p:spPr>
        <p:txBody>
          <a:bodyPr/>
          <a:lstStyle/>
          <a:p>
            <a:pPr>
              <a:defRPr/>
            </a:pPr>
            <a:r>
              <a:rPr lang="en-US" b="1" dirty="0"/>
              <a:t>Distribution of micronutrient supplements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27284" y="6289575"/>
            <a:ext cx="3209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UNICEF Harmonised Training-Mod 17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06084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Vitamin A capsules for children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Iron and folic acid or micronutrient tablets for pregnant women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3668"/>
            <a:ext cx="3960440" cy="406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00449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80728"/>
            <a:ext cx="7665251" cy="582594"/>
          </a:xfrm>
        </p:spPr>
        <p:txBody>
          <a:bodyPr/>
          <a:lstStyle/>
          <a:p>
            <a:pPr>
              <a:defRPr/>
            </a:pPr>
            <a:r>
              <a:rPr lang="en-US" b="1" dirty="0"/>
              <a:t>Deworming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827284" y="6289575"/>
            <a:ext cx="3209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UNICEF Harmonised Training-Mod 17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96" y="1866890"/>
            <a:ext cx="44345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Periodic treatment with anthelminthic (deworming) medicines, without previous individual diagnosis to all at-risk people living in endemic areas. </a:t>
            </a:r>
          </a:p>
          <a:p>
            <a:endParaRPr lang="en-US" sz="2400" dirty="0"/>
          </a:p>
          <a:p>
            <a:r>
              <a:rPr lang="en-US" sz="2400" dirty="0"/>
              <a:t>People at risk 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preschool-aged 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school-aged 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women of childbearing age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1961964"/>
            <a:ext cx="3907853" cy="430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4880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 Ligh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 Ligh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 Ligh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 Ligh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 Light" pitchFamily="34" charset="0"/>
              </a:defRPr>
            </a:lvl9pPr>
          </a:lstStyle>
          <a:p>
            <a:pPr algn="r" eaLnBrk="1" hangingPunct="1"/>
            <a:endParaRPr lang="en-US" altLang="en-US" sz="140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eaLnBrk="1" hangingPunct="1"/>
            <a:r>
              <a:rPr lang="en-US" altLang="en-US" sz="2800" b="1" dirty="0"/>
              <a:t>Malnutrition-related Mortality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Approximately 55% of the 11 million deaths among </a:t>
            </a:r>
            <a:r>
              <a:rPr lang="en-US" altLang="en-US" sz="2400" b="1" dirty="0"/>
              <a:t>under-five children each year</a:t>
            </a:r>
            <a:r>
              <a:rPr lang="en-US" altLang="en-US" sz="2400" dirty="0"/>
              <a:t> in the developing world are associated with malnutrition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000" i="1" dirty="0"/>
              <a:t>(WHO 2004)</a:t>
            </a:r>
          </a:p>
        </p:txBody>
      </p:sp>
      <p:pic>
        <p:nvPicPr>
          <p:cNvPr id="25605" name="Picture 4" descr="342mal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20" y="1714500"/>
            <a:ext cx="3530600" cy="4306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062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89376" y="2433607"/>
            <a:ext cx="2630496" cy="3449426"/>
            <a:chOff x="1576453" y="1146287"/>
            <a:chExt cx="3147947" cy="4256337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676400" y="1146287"/>
              <a:ext cx="3048000" cy="741835"/>
            </a:xfrm>
            <a:prstGeom prst="roundRect">
              <a:avLst/>
            </a:prstGeom>
            <a:solidFill>
              <a:srgbClr val="6BBEE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Nutrition-specific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608615" y="2268387"/>
              <a:ext cx="2704696" cy="9271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Prevention and management of acute malnutrition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608613" y="3575801"/>
              <a:ext cx="2704697" cy="838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Prevention and treatment of micronutrient deficiencies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76453" y="4793024"/>
              <a:ext cx="2736857" cy="609600"/>
            </a:xfrm>
            <a:prstGeom prst="round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IYCF-E</a:t>
              </a:r>
            </a:p>
          </p:txBody>
        </p:sp>
      </p:grpSp>
      <p:cxnSp>
        <p:nvCxnSpPr>
          <p:cNvPr id="14" name="Elbow Connector 13"/>
          <p:cNvCxnSpPr/>
          <p:nvPr/>
        </p:nvCxnSpPr>
        <p:spPr>
          <a:xfrm rot="10800000" flipV="1">
            <a:off x="801367" y="2734205"/>
            <a:ext cx="56643" cy="984465"/>
          </a:xfrm>
          <a:prstGeom prst="bentConnector3">
            <a:avLst>
              <a:gd name="adj1" fmla="val 5035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801365" y="2734206"/>
            <a:ext cx="56644" cy="2007978"/>
          </a:xfrm>
          <a:prstGeom prst="bentConnector3">
            <a:avLst>
              <a:gd name="adj1" fmla="val 5035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 flipV="1">
            <a:off x="774491" y="2734206"/>
            <a:ext cx="83518" cy="2901810"/>
          </a:xfrm>
          <a:prstGeom prst="bentConnector3">
            <a:avLst>
              <a:gd name="adj1" fmla="val 3737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7" y="836712"/>
            <a:ext cx="8940319" cy="1224136"/>
          </a:xfrm>
          <a:prstGeom prst="rect">
            <a:avLst/>
          </a:prstGeom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6303080" y="866850"/>
            <a:ext cx="2448272" cy="100811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088188" y="5445480"/>
            <a:ext cx="9915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ontent Placeholder 9"/>
          <p:cNvSpPr>
            <a:spLocks noGrp="1"/>
          </p:cNvSpPr>
          <p:nvPr>
            <p:ph idx="1"/>
          </p:nvPr>
        </p:nvSpPr>
        <p:spPr>
          <a:xfrm>
            <a:off x="4067944" y="2132856"/>
            <a:ext cx="4683408" cy="4372039"/>
          </a:xfrm>
          <a:ln w="19050"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/>
              <a:t>Complementary feeding support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Handling milk and milk products including donations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Skilled breastfeeding support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Infant feeding in context of HIV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Policy guidance and framework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Management of artificial feeding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Orientation and training on IYCF-E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Communication</a:t>
            </a:r>
            <a:br>
              <a:rPr lang="en-US" sz="2000" dirty="0"/>
            </a:b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51429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/>
          </p:cNvSpPr>
          <p:nvPr/>
        </p:nvSpPr>
        <p:spPr bwMode="auto">
          <a:xfrm>
            <a:off x="2971800" y="1728936"/>
            <a:ext cx="3587750" cy="2357438"/>
          </a:xfrm>
          <a:prstGeom prst="rtTriangle">
            <a:avLst/>
          </a:prstGeom>
          <a:solidFill>
            <a:srgbClr val="CCECFF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8" name="AutoShape 2"/>
          <p:cNvSpPr>
            <a:spLocks/>
          </p:cNvSpPr>
          <p:nvPr/>
        </p:nvSpPr>
        <p:spPr bwMode="auto">
          <a:xfrm rot="10800000">
            <a:off x="2971800" y="1728936"/>
            <a:ext cx="3581400" cy="2362200"/>
          </a:xfrm>
          <a:prstGeom prst="rtTriangle">
            <a:avLst/>
          </a:prstGeom>
          <a:solidFill>
            <a:srgbClr val="CCFFFF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2987675" y="4073674"/>
            <a:ext cx="3587750" cy="2357437"/>
          </a:xfrm>
          <a:prstGeom prst="rtTriangle">
            <a:avLst/>
          </a:prstGeom>
          <a:solidFill>
            <a:srgbClr val="CCFF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 rot="10800000">
            <a:off x="2971800" y="4091136"/>
            <a:ext cx="3587750" cy="2357438"/>
          </a:xfrm>
          <a:prstGeom prst="rtTriangle">
            <a:avLst/>
          </a:prstGeom>
          <a:solidFill>
            <a:srgbClr val="CCFF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4283968" y="1841648"/>
            <a:ext cx="2175570" cy="9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90000" bIns="50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Verdana Bold" pitchFamily="34" charset="0"/>
                <a:ea typeface="Verdana Bold" pitchFamily="34" charset="0"/>
                <a:cs typeface="Verdana Bold" pitchFamily="34" charset="0"/>
                <a:sym typeface="Verdana Bold" pitchFamily="34" charset="0"/>
              </a:rPr>
              <a:t>Early initiation of breastfeeding (within 1 hour of birth)</a:t>
            </a:r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3059832" y="2922240"/>
            <a:ext cx="2159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90000" bIns="50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Verdana Bold" pitchFamily="34" charset="0"/>
                <a:ea typeface="Verdana Bold" pitchFamily="34" charset="0"/>
                <a:cs typeface="Verdana Bold" pitchFamily="34" charset="0"/>
                <a:sym typeface="Verdana Bold" pitchFamily="34" charset="0"/>
              </a:rPr>
              <a:t>Exclusive </a:t>
            </a:r>
            <a:br>
              <a:rPr lang="en-US" altLang="en-US" sz="1400" dirty="0">
                <a:latin typeface="Verdana Bold" pitchFamily="34" charset="0"/>
                <a:ea typeface="Verdana Bold" pitchFamily="34" charset="0"/>
                <a:cs typeface="Verdana Bold" pitchFamily="34" charset="0"/>
                <a:sym typeface="Verdana Bold" pitchFamily="34" charset="0"/>
              </a:rPr>
            </a:br>
            <a:r>
              <a:rPr lang="en-US" altLang="en-US" sz="1400" dirty="0">
                <a:latin typeface="Verdana Bold" pitchFamily="34" charset="0"/>
                <a:ea typeface="Verdana Bold" pitchFamily="34" charset="0"/>
                <a:cs typeface="Verdana Bold" pitchFamily="34" charset="0"/>
                <a:sym typeface="Verdana Bold" pitchFamily="34" charset="0"/>
              </a:rPr>
              <a:t>breastfeeding </a:t>
            </a:r>
          </a:p>
          <a:p>
            <a:pPr algn="ctr" eaLnBrk="1" hangingPunct="1"/>
            <a:r>
              <a:rPr lang="en-US" altLang="en-US" sz="1400" dirty="0">
                <a:latin typeface="Verdana Bold" pitchFamily="34" charset="0"/>
                <a:ea typeface="Verdana Bold" pitchFamily="34" charset="0"/>
                <a:cs typeface="Verdana Bold" pitchFamily="34" charset="0"/>
                <a:sym typeface="Verdana Bold" pitchFamily="34" charset="0"/>
              </a:rPr>
              <a:t>(0-&lt;6m)</a:t>
            </a:r>
          </a:p>
        </p:txBody>
      </p:sp>
      <p:sp>
        <p:nvSpPr>
          <p:cNvPr id="9223" name="Rectangle 7"/>
          <p:cNvSpPr>
            <a:spLocks/>
          </p:cNvSpPr>
          <p:nvPr/>
        </p:nvSpPr>
        <p:spPr bwMode="auto">
          <a:xfrm>
            <a:off x="4139332" y="4167336"/>
            <a:ext cx="2320206" cy="84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90000" bIns="50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Verdana Bold" pitchFamily="34" charset="0"/>
                <a:ea typeface="Verdana Bold" pitchFamily="34" charset="0"/>
                <a:cs typeface="Verdana Bold" pitchFamily="34" charset="0"/>
                <a:sym typeface="Verdana Bold" pitchFamily="34" charset="0"/>
              </a:rPr>
              <a:t>Continued breastfeeding </a:t>
            </a:r>
          </a:p>
          <a:p>
            <a:pPr algn="ctr" eaLnBrk="1" hangingPunct="1"/>
            <a:r>
              <a:rPr lang="en-US" altLang="en-US" sz="1400" dirty="0">
                <a:latin typeface="Verdana Bold" pitchFamily="34" charset="0"/>
                <a:ea typeface="Verdana Bold" pitchFamily="34" charset="0"/>
                <a:cs typeface="Verdana Bold" pitchFamily="34" charset="0"/>
                <a:sym typeface="Verdana Bold" pitchFamily="34" charset="0"/>
              </a:rPr>
              <a:t>(2 years or beyond)</a:t>
            </a:r>
          </a:p>
        </p:txBody>
      </p:sp>
      <p:sp>
        <p:nvSpPr>
          <p:cNvPr id="9224" name="Rectangle 8"/>
          <p:cNvSpPr>
            <a:spLocks/>
          </p:cNvSpPr>
          <p:nvPr/>
        </p:nvSpPr>
        <p:spPr bwMode="auto">
          <a:xfrm>
            <a:off x="3122613" y="5767536"/>
            <a:ext cx="2451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90000" bIns="50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Verdana Bold" pitchFamily="34" charset="0"/>
                <a:ea typeface="Verdana Bold" pitchFamily="34" charset="0"/>
                <a:cs typeface="Verdana Bold" pitchFamily="34" charset="0"/>
                <a:sym typeface="Verdana Bold" pitchFamily="34" charset="0"/>
              </a:rPr>
              <a:t>Timely introduction of quality complementary</a:t>
            </a:r>
          </a:p>
          <a:p>
            <a:pPr algn="ctr" eaLnBrk="1" hangingPunct="1"/>
            <a:r>
              <a:rPr lang="en-US" altLang="en-US" sz="1400" dirty="0">
                <a:latin typeface="Verdana Bold" pitchFamily="34" charset="0"/>
                <a:ea typeface="Verdana Bold" pitchFamily="34" charset="0"/>
                <a:cs typeface="Verdana Bold" pitchFamily="34" charset="0"/>
                <a:sym typeface="Verdana Bold" pitchFamily="34" charset="0"/>
              </a:rPr>
              <a:t>f</a:t>
            </a:r>
            <a:r>
              <a:rPr lang="en-US" altLang="en-US" sz="1400">
                <a:latin typeface="Verdana Bold" pitchFamily="34" charset="0"/>
                <a:ea typeface="Verdana Bold" pitchFamily="34" charset="0"/>
                <a:cs typeface="Verdana Bold" pitchFamily="34" charset="0"/>
                <a:sym typeface="Verdana Bold" pitchFamily="34" charset="0"/>
              </a:rPr>
              <a:t>ood </a:t>
            </a:r>
            <a:r>
              <a:rPr lang="en-US" altLang="en-US" sz="1400" dirty="0">
                <a:latin typeface="Verdana Bold" pitchFamily="34" charset="0"/>
                <a:ea typeface="Verdana Bold" pitchFamily="34" charset="0"/>
                <a:cs typeface="Verdana Bold" pitchFamily="34" charset="0"/>
                <a:sym typeface="Verdana Bold" pitchFamily="34" charset="0"/>
              </a:rPr>
              <a:t>(from 6 months) </a:t>
            </a:r>
          </a:p>
        </p:txBody>
      </p:sp>
      <p:sp>
        <p:nvSpPr>
          <p:cNvPr id="17418" name="Rectangle 9"/>
          <p:cNvSpPr>
            <a:spLocks/>
          </p:cNvSpPr>
          <p:nvPr/>
        </p:nvSpPr>
        <p:spPr bwMode="auto">
          <a:xfrm rot="-5400000">
            <a:off x="471489" y="3962548"/>
            <a:ext cx="4724400" cy="257175"/>
          </a:xfrm>
          <a:prstGeom prst="rect">
            <a:avLst/>
          </a:prstGeom>
          <a:solidFill>
            <a:srgbClr val="CCFF66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square" lIns="50800" tIns="50800" rIns="90000" bIns="5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00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Safe and appropriate infant and young child feeding in emergencies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3923928" y="146161"/>
            <a:ext cx="6186502" cy="582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Optimal IYCF recommendations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424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6802432" presetClass="entr" presetSubtype="5290090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46802432" presetClass="entr" presetSubtype="5290209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6802432" presetClass="entr" presetSubtype="5290184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" presetID="46802432" presetClass="entr" presetSubtype="5290218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6802432" presetClass="entr" presetSubtype="5290205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46802432" presetClass="entr" presetSubtype="5290235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6802432" presetClass="entr" presetSubtype="529020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6" presetID="46802432" presetClass="entr" presetSubtype="5290244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  <p:bldP spid="9218" grpId="0" animBg="1"/>
      <p:bldP spid="9219" grpId="0" animBg="1"/>
      <p:bldP spid="9220" grpId="0" animBg="1"/>
      <p:bldP spid="9221" grpId="0" autoUpdateAnimBg="0"/>
      <p:bldP spid="9222" grpId="0" autoUpdateAnimBg="0"/>
      <p:bldP spid="9223" grpId="0" autoUpdateAnimBg="0"/>
      <p:bldP spid="92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8" y="1196752"/>
            <a:ext cx="9107354" cy="529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61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Impact of emergencies on malnutrition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525963"/>
          </a:xfrm>
        </p:spPr>
        <p:txBody>
          <a:bodyPr/>
          <a:lstStyle/>
          <a:p>
            <a:r>
              <a:rPr lang="en-US" sz="2400" dirty="0"/>
              <a:t>Increased mortality and disease epidemics</a:t>
            </a:r>
          </a:p>
          <a:p>
            <a:r>
              <a:rPr lang="en-US" sz="2400" dirty="0"/>
              <a:t>Deteriorated health environment</a:t>
            </a:r>
          </a:p>
          <a:p>
            <a:r>
              <a:rPr lang="en-US" sz="2400" dirty="0"/>
              <a:t>Household access to food is often reduced leading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displacement,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over-crowded settlements,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loss of earnings and access to clean water, sanitation and health services.</a:t>
            </a:r>
          </a:p>
          <a:p>
            <a:r>
              <a:rPr lang="en-GB" sz="2400" dirty="0"/>
              <a:t>Deteriorating care practices</a:t>
            </a:r>
          </a:p>
          <a:p>
            <a:r>
              <a:rPr lang="en-GB" sz="2400" dirty="0"/>
              <a:t>Donations of infant formula and other powdered milk products endangers lives </a:t>
            </a:r>
          </a:p>
        </p:txBody>
      </p:sp>
    </p:spTree>
    <p:extLst>
      <p:ext uri="{BB962C8B-B14F-4D97-AF65-F5344CB8AC3E}">
        <p14:creationId xmlns:p14="http://schemas.microsoft.com/office/powerpoint/2010/main" val="22281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776" y="764704"/>
            <a:ext cx="8696232" cy="8354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n-lt"/>
              </a:rPr>
              <a:t>Who are the most vulnerable in emergencies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solidFill>
                  <a:srgbClr val="FF0000"/>
                </a:solidFill>
                <a:latin typeface="+mn-lt"/>
              </a:rPr>
              <a:t>related to Nutrition?</a:t>
            </a:r>
            <a:br>
              <a:rPr lang="en-US" sz="2800" b="1" dirty="0">
                <a:solidFill>
                  <a:srgbClr val="FF0000"/>
                </a:solidFill>
                <a:latin typeface="+mn-lt"/>
              </a:rPr>
            </a:b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8229600" cy="4525963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/>
              <a:t>Physiological vulnerability</a:t>
            </a:r>
            <a:r>
              <a:rPr lang="en-US" sz="2400" dirty="0"/>
              <a:t>: boys and girls 0-5 years, pregnant and lactating women, elderly and chronically ill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/>
              <a:t>Geographical vulnerability</a:t>
            </a:r>
            <a:r>
              <a:rPr lang="en-US" sz="2400" dirty="0"/>
              <a:t>: flood or drought-prone areas, conflict front lines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/>
              <a:t>Political vulnerability</a:t>
            </a:r>
            <a:r>
              <a:rPr lang="en-US" sz="2400" dirty="0"/>
              <a:t>: discrimination, persecution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dirty="0"/>
              <a:t>Internal displacement and refugee status</a:t>
            </a:r>
            <a:r>
              <a:rPr lang="en-US" sz="2400" dirty="0"/>
              <a:t>: 38 million IDPs, 15.1 million refugees </a:t>
            </a:r>
            <a:r>
              <a:rPr lang="en-US" sz="1800" i="1" dirty="0"/>
              <a:t>(UNHCR 2015)</a:t>
            </a:r>
            <a:endParaRPr lang="en-US" sz="2400" i="1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105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85156"/>
            <a:ext cx="738763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5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Exercise:  Building the Conceptual Framework for Malnutrition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GB" sz="2400" dirty="0"/>
              <a:t>How well can you remember the UNICEF Conceptual Framework for Malnutrition we showed earlier?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Using the pieces, build the framework using sticker notes for arrows between boxes.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5 minutes!</a:t>
            </a:r>
          </a:p>
        </p:txBody>
      </p:sp>
    </p:spTree>
    <p:extLst>
      <p:ext uri="{BB962C8B-B14F-4D97-AF65-F5344CB8AC3E}">
        <p14:creationId xmlns:p14="http://schemas.microsoft.com/office/powerpoint/2010/main" val="66167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52" y="1052736"/>
            <a:ext cx="8056007" cy="4687805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07504" y="620688"/>
            <a:ext cx="8928992" cy="582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latin typeface="+mn-lt"/>
              </a:rPr>
              <a:t>Does your framework look like this?</a:t>
            </a:r>
          </a:p>
        </p:txBody>
      </p:sp>
    </p:spTree>
    <p:extLst>
      <p:ext uri="{BB962C8B-B14F-4D97-AF65-F5344CB8AC3E}">
        <p14:creationId xmlns:p14="http://schemas.microsoft.com/office/powerpoint/2010/main" val="2324404409"/>
      </p:ext>
    </p:extLst>
  </p:cSld>
  <p:clrMapOvr>
    <a:masterClrMapping/>
  </p:clrMapOvr>
</p:sld>
</file>

<file path=ppt/theme/theme1.xml><?xml version="1.0" encoding="utf-8"?>
<a:theme xmlns:a="http://schemas.openxmlformats.org/drawingml/2006/main" name="RedR Theme - Office">
  <a:themeElements>
    <a:clrScheme name="RedR Brand Theme">
      <a:dk1>
        <a:srgbClr val="231F20"/>
      </a:dk1>
      <a:lt1>
        <a:sysClr val="window" lastClr="FFFFFF"/>
      </a:lt1>
      <a:dk2>
        <a:srgbClr val="4A8DAA"/>
      </a:dk2>
      <a:lt2>
        <a:srgbClr val="EE3528"/>
      </a:lt2>
      <a:accent1>
        <a:srgbClr val="4A8DAA"/>
      </a:accent1>
      <a:accent2>
        <a:srgbClr val="EE3528"/>
      </a:accent2>
      <a:accent3>
        <a:srgbClr val="808285"/>
      </a:accent3>
      <a:accent4>
        <a:srgbClr val="1D5873"/>
      </a:accent4>
      <a:accent5>
        <a:srgbClr val="80C2DE"/>
      </a:accent5>
      <a:accent6>
        <a:srgbClr val="FFFFFF"/>
      </a:accent6>
      <a:hlink>
        <a:srgbClr val="EE3528"/>
      </a:hlink>
      <a:folHlink>
        <a:srgbClr val="4A8DAA"/>
      </a:folHlink>
    </a:clrScheme>
    <a:fontScheme name="Arial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Arial_powerpoint" id="{B04597F6-5833-430B-80E0-0B23BF29AEA9}" vid="{8BD9E51E-9664-4E25-BEB3-8EBE30D25DB5}"/>
    </a:ext>
  </a:extLst>
</a:theme>
</file>

<file path=ppt/theme/theme2.xml><?xml version="1.0" encoding="utf-8"?>
<a:theme xmlns:a="http://schemas.openxmlformats.org/drawingml/2006/main" name="1_RedR Theme - Office">
  <a:themeElements>
    <a:clrScheme name="RedR Brand Theme">
      <a:dk1>
        <a:srgbClr val="231F20"/>
      </a:dk1>
      <a:lt1>
        <a:sysClr val="window" lastClr="FFFFFF"/>
      </a:lt1>
      <a:dk2>
        <a:srgbClr val="4A8DAA"/>
      </a:dk2>
      <a:lt2>
        <a:srgbClr val="EE3528"/>
      </a:lt2>
      <a:accent1>
        <a:srgbClr val="4A8DAA"/>
      </a:accent1>
      <a:accent2>
        <a:srgbClr val="EE3528"/>
      </a:accent2>
      <a:accent3>
        <a:srgbClr val="808285"/>
      </a:accent3>
      <a:accent4>
        <a:srgbClr val="1D5873"/>
      </a:accent4>
      <a:accent5>
        <a:srgbClr val="80C2DE"/>
      </a:accent5>
      <a:accent6>
        <a:srgbClr val="FFFFFF"/>
      </a:accent6>
      <a:hlink>
        <a:srgbClr val="EE3528"/>
      </a:hlink>
      <a:folHlink>
        <a:srgbClr val="4A8DAA"/>
      </a:folHlink>
    </a:clrScheme>
    <a:fontScheme name="Arial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Arial_powerpoint" id="{B04597F6-5833-430B-80E0-0B23BF29AEA9}" vid="{9418077A-119B-4648-8C73-00423E5755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TaxCatchAll xmlns="ca283e0b-db31-4043-a2ef-b80661bf084a">
      <Value>133</Value>
      <Value>148</Value>
      <Value>10</Value>
      <Value>163</Value>
      <Value>12</Value>
      <Value>3</Value>
      <Value>105</Value>
    </TaxCatchAll>
    <k8c968e8c72a4eda96b7e8fdbe192be2 xmlns="ca283e0b-db31-4043-a2ef-b80661bf084a">
      <Terms xmlns="http://schemas.microsoft.com/office/infopath/2007/PartnerControls"/>
    </k8c968e8c72a4eda96b7e8fdbe192be2>
    <ContentStatus xmlns="ca283e0b-db31-4043-a2ef-b80661bf084a" xsi:nil="true"/>
    <DateTransmittedEmail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Nutrition Humanitarian Cluster, Coordination</TermName>
          <TermId xmlns="http://schemas.microsoft.com/office/infopath/2007/PartnerControls">414c5639-61e6-4b56-aaa5-511cdacc25c2</TermId>
        </TermInfo>
        <TermInfo xmlns="http://schemas.microsoft.com/office/infopath/2007/PartnerControls">
          <TermName xmlns="http://schemas.microsoft.com/office/infopath/2007/PartnerControls">Nutrition preparedness and risk informed programming</TermName>
          <TermId xmlns="http://schemas.microsoft.com/office/infopath/2007/PartnerControls">4ab365b7-18be-48cf-a866-cdd5f63cb150</TermId>
        </TermInfo>
      </Terms>
    </h6a71f3e574e4344bc34f3fc9dd20054>
    <TaxKeywordTaxHTField xmlns="5858627f-d058-4b92-9b52-677b5fd7d4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GNC</TermName>
          <TermId xmlns="http://schemas.microsoft.com/office/infopath/2007/PartnerControls">82a4199d-9c93-4d57-833f-59195f986fba</TermId>
        </TermInfo>
        <TermInfo xmlns="http://schemas.microsoft.com/office/infopath/2007/PartnerControls">
          <TermName xmlns="http://schemas.microsoft.com/office/infopath/2007/PartnerControls">Training</TermName>
          <TermId xmlns="http://schemas.microsoft.com/office/infopath/2007/PartnerControls">e274f566-a9bf-4f70-80f5-de4ef515adf5</TermId>
        </TermInfo>
        <TermInfo xmlns="http://schemas.microsoft.com/office/infopath/2007/PartnerControls">
          <TermName xmlns="http://schemas.microsoft.com/office/infopath/2007/PartnerControls">IMO</TermName>
          <TermId xmlns="http://schemas.microsoft.com/office/infopath/2007/PartnerControls">9411842a-837f-4f81-918e-c4fd3b034dbe</TermId>
        </TermInfo>
      </Terms>
    </TaxKeywordTaxHTField>
    <CategoryDescription xmlns="http://schemas.microsoft.com/sharepoint.v3">IMO - NiE Foundations</CategoryDescription>
    <mda26ace941f4791a7314a339fee829c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Training/ instructional materials, toolkits, user guides (non-ICT)</TermName>
          <TermId xmlns="http://schemas.microsoft.com/office/infopath/2007/PartnerControls">f7254839-f39a-4063-9d34-45784defb8cb</TermId>
        </TermInfo>
      </Terms>
    </mda26ace941f4791a7314a339fee829c>
    <RecipientsEmail xmlns="ca283e0b-db31-4043-a2ef-b80661bf084a" xsi:nil="true"/>
    <WrittenBy xmlns="ca283e0b-db31-4043-a2ef-b80661bf084a">
      <UserInfo>
        <DisplayName/>
        <AccountId xsi:nil="true"/>
        <AccountType/>
      </UserInfo>
    </WrittenBy>
    <_dlc_DocId xmlns="5858627f-d058-4b92-9b52-677b5fd7d454">EMOPSGCCU-1435067120-17607</_dlc_DocId>
    <_dlc_DocIdUrl xmlns="5858627f-d058-4b92-9b52-677b5fd7d454">
      <Url>https://unicef.sharepoint.com/teams/EMOPS-GCCU/_layouts/15/DocIdRedir.aspx?ID=EMOPSGCCU-1435067120-17607</Url>
      <Description>EMOPSGCCU-1435067120-17607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Props1.xml><?xml version="1.0" encoding="utf-8"?>
<ds:datastoreItem xmlns:ds="http://schemas.openxmlformats.org/officeDocument/2006/customXml" ds:itemID="{1E7F20A5-BFE0-4019-96A9-0B8F65B448E5}">
  <ds:schemaRefs>
    <ds:schemaRef ds:uri="http://schemas.microsoft.com/office/2006/documentManagement/types"/>
    <ds:schemaRef ds:uri="a438dd15-07ca-4cdc-82a3-f2206b92025e"/>
    <ds:schemaRef ds:uri="http://purl.org/dc/terms/"/>
    <ds:schemaRef ds:uri="http://purl.org/dc/elements/1.1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sharepoint/v4"/>
    <ds:schemaRef ds:uri="http://schemas.openxmlformats.org/package/2006/metadata/core-properties"/>
    <ds:schemaRef ds:uri="http://www.w3.org/XML/1998/namespace"/>
    <ds:schemaRef ds:uri="5858627f-d058-4b92-9b52-677b5fd7d454"/>
    <ds:schemaRef ds:uri="http://schemas.microsoft.com/sharepoint.v3"/>
    <ds:schemaRef ds:uri="ca283e0b-db31-4043-a2ef-b80661bf084a"/>
  </ds:schemaRefs>
</ds:datastoreItem>
</file>

<file path=customXml/itemProps2.xml><?xml version="1.0" encoding="utf-8"?>
<ds:datastoreItem xmlns:ds="http://schemas.openxmlformats.org/officeDocument/2006/customXml" ds:itemID="{3D7A4BF5-EFD6-4862-A298-C43045D4AA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F73E3C-F361-44E1-A03E-A39C02E78CE0}"/>
</file>

<file path=customXml/itemProps4.xml><?xml version="1.0" encoding="utf-8"?>
<ds:datastoreItem xmlns:ds="http://schemas.openxmlformats.org/officeDocument/2006/customXml" ds:itemID="{BBFACE72-38E5-4FCD-97B6-44E2D2A9150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6BF8181-7B95-4C22-B66B-192B563730EC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09B38E68-BC76-4479-BC05-4E941834259D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New_Arial_powerpoint</Template>
  <TotalTime>1470</TotalTime>
  <Words>1976</Words>
  <Application>Microsoft Office PowerPoint</Application>
  <PresentationFormat>On-screen Show (4:3)</PresentationFormat>
  <Paragraphs>260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Unicode MS</vt:lpstr>
      <vt:lpstr>Calibri</vt:lpstr>
      <vt:lpstr>Myriad Pro Light</vt:lpstr>
      <vt:lpstr>Times New Roman</vt:lpstr>
      <vt:lpstr>Verdana</vt:lpstr>
      <vt:lpstr>Verdana Bold</vt:lpstr>
      <vt:lpstr>Wingdings</vt:lpstr>
      <vt:lpstr>RedR Theme - Office</vt:lpstr>
      <vt:lpstr>1_RedR Theme - Office</vt:lpstr>
      <vt:lpstr>PowerPoint Presentation</vt:lpstr>
      <vt:lpstr>We care because….. </vt:lpstr>
      <vt:lpstr>Malnutrition-related Mortality</vt:lpstr>
      <vt:lpstr>PowerPoint Presentation</vt:lpstr>
      <vt:lpstr>Impact of emergencies on malnutrition</vt:lpstr>
      <vt:lpstr>Who are the most vulnerable in emergencies  related to Nutrition? </vt:lpstr>
      <vt:lpstr>PowerPoint Presentation</vt:lpstr>
      <vt:lpstr>Exercise:  Building the Conceptual Framework for Malnutrition</vt:lpstr>
      <vt:lpstr>PowerPoint Presentation</vt:lpstr>
      <vt:lpstr>3 Steps for nutrition programming</vt:lpstr>
      <vt:lpstr>PowerPoint Presentation</vt:lpstr>
      <vt:lpstr>PowerPoint Presentation</vt:lpstr>
      <vt:lpstr>Exercise:  Matching indicators to the malnutrition framework</vt:lpstr>
      <vt:lpstr>PowerPoint Presentation</vt:lpstr>
      <vt:lpstr>Nutrition interventions in emergencies</vt:lpstr>
      <vt:lpstr>PowerPoint Presentation</vt:lpstr>
      <vt:lpstr>PowerPoint Presentation</vt:lpstr>
      <vt:lpstr>CMAM approach </vt:lpstr>
      <vt:lpstr>Classification of acute malnutrition</vt:lpstr>
      <vt:lpstr>Community mobilization and active case-finding </vt:lpstr>
      <vt:lpstr>Inpatient treatment of SAM in Stabilization Centers</vt:lpstr>
      <vt:lpstr>Outpatient treatment of SAM</vt:lpstr>
      <vt:lpstr>Targeted supplementary feeding programmes</vt:lpstr>
      <vt:lpstr>Blanket supplementary feeding programmes</vt:lpstr>
      <vt:lpstr>PowerPoint Presentation</vt:lpstr>
      <vt:lpstr>The Nutrition Cluster partially covers MNDs…</vt:lpstr>
      <vt:lpstr>Providing food supplementation products for home-based fortification</vt:lpstr>
      <vt:lpstr>Distribution of micronutrient supplements</vt:lpstr>
      <vt:lpstr>Deworming</vt:lpstr>
      <vt:lpstr>PowerPoint Presentation</vt:lpstr>
      <vt:lpstr>Optimal IYCF recommendations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Erina Mugadu</dc:creator>
  <cp:keywords>GNC; IMO; Training</cp:keywords>
  <cp:lastModifiedBy>Diogo Loureiro Jurema</cp:lastModifiedBy>
  <cp:revision>123</cp:revision>
  <cp:lastPrinted>2016-05-21T10:35:53Z</cp:lastPrinted>
  <dcterms:created xsi:type="dcterms:W3CDTF">2016-02-17T12:50:41Z</dcterms:created>
  <dcterms:modified xsi:type="dcterms:W3CDTF">2019-11-11T13:13:22Z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TaxKeyword">
    <vt:lpwstr>133;#GNC|82a4199d-9c93-4d57-833f-59195f986fba;#163;#Training|e274f566-a9bf-4f70-80f5-de4ef515adf5;#105;#IMO|9411842a-837f-4f81-918e-c4fd3b034dbe</vt:lpwstr>
  </property>
  <property fmtid="{D5CDD505-2E9C-101B-9397-08002B2CF9AE}" pid="5" name="Topic">
    <vt:lpwstr>10;#Nutrition Humanitarian Cluster, Coordination|414c5639-61e6-4b56-aaa5-511cdacc25c2;#148;#Nutrition preparedness and risk informed programming|4ab365b7-18be-48cf-a866-cdd5f63cb150</vt:lpwstr>
  </property>
  <property fmtid="{D5CDD505-2E9C-101B-9397-08002B2CF9AE}" pid="6" name="DocumentType">
    <vt:lpwstr>12;#Training/ instructional materials, toolkits, user guides (non-ICT)|f7254839-f39a-4063-9d34-45784defb8cb</vt:lpwstr>
  </property>
  <property fmtid="{D5CDD505-2E9C-101B-9397-08002B2CF9AE}" pid="7" name="GeographicScope">
    <vt:lpwstr/>
  </property>
  <property fmtid="{D5CDD505-2E9C-101B-9397-08002B2CF9AE}" pid="8" name="_dlc_DocIdItemGuid">
    <vt:lpwstr>68fa7800-ca40-45e4-ad6c-2a4688be537c</vt:lpwstr>
  </property>
</Properties>
</file>