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
  </p:sldMasterIdLst>
  <p:sldIdLst>
    <p:sldId id="256" r:id="rId8"/>
    <p:sldId id="257" r:id="rId9"/>
    <p:sldId id="258" r:id="rId10"/>
    <p:sldId id="259" r:id="rId11"/>
    <p:sldId id="286" r:id="rId12"/>
    <p:sldId id="260" r:id="rId13"/>
    <p:sldId id="261" r:id="rId14"/>
    <p:sldId id="262" r:id="rId15"/>
    <p:sldId id="263" r:id="rId16"/>
    <p:sldId id="265" r:id="rId17"/>
    <p:sldId id="266" r:id="rId18"/>
    <p:sldId id="267" r:id="rId19"/>
    <p:sldId id="268" r:id="rId20"/>
    <p:sldId id="269" r:id="rId21"/>
    <p:sldId id="270" r:id="rId22"/>
    <p:sldId id="271" r:id="rId23"/>
    <p:sldId id="273" r:id="rId24"/>
    <p:sldId id="274" r:id="rId25"/>
    <p:sldId id="275" r:id="rId26"/>
    <p:sldId id="276" r:id="rId27"/>
    <p:sldId id="277" r:id="rId28"/>
    <p:sldId id="278" r:id="rId29"/>
    <p:sldId id="279" r:id="rId30"/>
    <p:sldId id="285" r:id="rId31"/>
    <p:sldId id="282" r:id="rId32"/>
    <p:sldId id="287" r:id="rId33"/>
    <p:sldId id="280" r:id="rId34"/>
    <p:sldId id="281" r:id="rId35"/>
    <p:sldId id="283" r:id="rId36"/>
    <p:sldId id="284" r:id="rId37"/>
    <p:sldId id="289" r:id="rId38"/>
    <p:sldId id="290" r:id="rId39"/>
    <p:sldId id="291" r:id="rId40"/>
    <p:sldId id="292" r:id="rId41"/>
    <p:sldId id="295" r:id="rId42"/>
    <p:sldId id="293" r:id="rId43"/>
    <p:sldId id="29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C2F70B-7E03-43F5-B5AA-1B0644D4D864}" v="8" dt="2019-11-11T13:15:01.8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2" d="100"/>
          <a:sy n="102" d="100"/>
        </p:scale>
        <p:origin x="528" y="114"/>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Master" Target="slideMasters/slideMaster1.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microsoft.com/office/2016/11/relationships/changesInfo" Target="changesInfos/changesInfo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tableStyles" Target="tableStyles.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viewProps" Target="viewProps.xml"/><Relationship Id="rId20" Type="http://schemas.openxmlformats.org/officeDocument/2006/relationships/slide" Target="slides/slide13.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customXml" Target="../customXml/item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ogo Loureiro Jurema" userId="9dfde3f0-34dd-48c5-90ef-eaf27597f482" providerId="ADAL" clId="{BAC2F70B-7E03-43F5-B5AA-1B0644D4D864}"/>
    <pc:docChg chg="undo custSel modSld modMainMaster">
      <pc:chgData name="Diogo Loureiro Jurema" userId="9dfde3f0-34dd-48c5-90ef-eaf27597f482" providerId="ADAL" clId="{BAC2F70B-7E03-43F5-B5AA-1B0644D4D864}" dt="2019-11-11T13:15:01.871" v="7" actId="14100"/>
      <pc:docMkLst>
        <pc:docMk/>
      </pc:docMkLst>
      <pc:sldChg chg="modSp">
        <pc:chgData name="Diogo Loureiro Jurema" userId="9dfde3f0-34dd-48c5-90ef-eaf27597f482" providerId="ADAL" clId="{BAC2F70B-7E03-43F5-B5AA-1B0644D4D864}" dt="2019-11-11T13:15:01.871" v="7" actId="14100"/>
        <pc:sldMkLst>
          <pc:docMk/>
          <pc:sldMk cId="2202332509" sldId="285"/>
        </pc:sldMkLst>
        <pc:spChg chg="mod">
          <ac:chgData name="Diogo Loureiro Jurema" userId="9dfde3f0-34dd-48c5-90ef-eaf27597f482" providerId="ADAL" clId="{BAC2F70B-7E03-43F5-B5AA-1B0644D4D864}" dt="2019-11-11T13:15:01.871" v="7" actId="14100"/>
          <ac:spMkLst>
            <pc:docMk/>
            <pc:sldMk cId="2202332509" sldId="285"/>
            <ac:spMk id="4" creationId="{00000000-0000-0000-0000-000000000000}"/>
          </ac:spMkLst>
        </pc:spChg>
      </pc:sldChg>
      <pc:sldMasterChg chg="addSp delSp modSp modSldLayout">
        <pc:chgData name="Diogo Loureiro Jurema" userId="9dfde3f0-34dd-48c5-90ef-eaf27597f482" providerId="ADAL" clId="{BAC2F70B-7E03-43F5-B5AA-1B0644D4D864}" dt="2019-11-11T13:14:40.643" v="5" actId="478"/>
        <pc:sldMasterMkLst>
          <pc:docMk/>
          <pc:sldMasterMk cId="3134591810" sldId="2147483648"/>
        </pc:sldMasterMkLst>
        <pc:grpChg chg="add del mod">
          <ac:chgData name="Diogo Loureiro Jurema" userId="9dfde3f0-34dd-48c5-90ef-eaf27597f482" providerId="ADAL" clId="{BAC2F70B-7E03-43F5-B5AA-1B0644D4D864}" dt="2019-11-11T13:14:40.643" v="5" actId="478"/>
          <ac:grpSpMkLst>
            <pc:docMk/>
            <pc:sldMasterMk cId="3134591810" sldId="2147483648"/>
            <ac:grpSpMk id="7" creationId="{92E732CD-9932-484F-AAC2-14B838AEEA20}"/>
          </ac:grpSpMkLst>
        </pc:grpChg>
        <pc:sldLayoutChg chg="addSp modSp">
          <pc:chgData name="Diogo Loureiro Jurema" userId="9dfde3f0-34dd-48c5-90ef-eaf27597f482" providerId="ADAL" clId="{BAC2F70B-7E03-43F5-B5AA-1B0644D4D864}" dt="2019-11-11T13:14:06.024" v="1" actId="1076"/>
          <pc:sldLayoutMkLst>
            <pc:docMk/>
            <pc:sldMasterMk cId="3134591810" sldId="2147483648"/>
            <pc:sldLayoutMk cId="1164174138" sldId="2147483649"/>
          </pc:sldLayoutMkLst>
          <pc:grpChg chg="add mod">
            <ac:chgData name="Diogo Loureiro Jurema" userId="9dfde3f0-34dd-48c5-90ef-eaf27597f482" providerId="ADAL" clId="{BAC2F70B-7E03-43F5-B5AA-1B0644D4D864}" dt="2019-11-11T13:14:06.024" v="1" actId="1076"/>
            <ac:grpSpMkLst>
              <pc:docMk/>
              <pc:sldMasterMk cId="3134591810" sldId="2147483648"/>
              <pc:sldLayoutMk cId="1164174138" sldId="2147483649"/>
              <ac:grpSpMk id="7" creationId="{D0EBC0D2-C857-425C-AB10-D80F7726FAFE}"/>
            </ac:grpSpMkLst>
          </pc:grpChg>
        </pc:sldLayoutChg>
      </pc:sldMaster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ACD1C47-1D18-48D0-B675-2D115F8BE0CB}" type="datetimeFigureOut">
              <a:rPr lang="en-GB" smtClean="0"/>
              <a:t>11/11/2019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DE806-0346-4D9F-ABA4-0790CA95FA18}" type="slidenum">
              <a:rPr lang="en-GB" smtClean="0"/>
              <a:t>‹#›</a:t>
            </a:fld>
            <a:endParaRPr lang="en-GB"/>
          </a:p>
        </p:txBody>
      </p:sp>
      <p:grpSp>
        <p:nvGrpSpPr>
          <p:cNvPr id="7" name="Group 6">
            <a:extLst>
              <a:ext uri="{FF2B5EF4-FFF2-40B4-BE49-F238E27FC236}">
                <a16:creationId xmlns:a16="http://schemas.microsoft.com/office/drawing/2014/main" id="{D0EBC0D2-C857-425C-AB10-D80F7726FAFE}"/>
              </a:ext>
            </a:extLst>
          </p:cNvPr>
          <p:cNvGrpSpPr/>
          <p:nvPr userDrawn="1"/>
        </p:nvGrpSpPr>
        <p:grpSpPr>
          <a:xfrm>
            <a:off x="2384773" y="6322431"/>
            <a:ext cx="4374454" cy="432961"/>
            <a:chOff x="1662741" y="276327"/>
            <a:chExt cx="4374454" cy="432961"/>
          </a:xfrm>
        </p:grpSpPr>
        <p:pic>
          <p:nvPicPr>
            <p:cNvPr id="8" name="Picture 7" descr="ACF">
              <a:extLst>
                <a:ext uri="{FF2B5EF4-FFF2-40B4-BE49-F238E27FC236}">
                  <a16:creationId xmlns:a16="http://schemas.microsoft.com/office/drawing/2014/main" id="{9A4C0DC2-C634-4F03-A78F-9962B4CA6051}"/>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364088" y="276327"/>
              <a:ext cx="67310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8">
              <a:extLst>
                <a:ext uri="{FF2B5EF4-FFF2-40B4-BE49-F238E27FC236}">
                  <a16:creationId xmlns:a16="http://schemas.microsoft.com/office/drawing/2014/main" id="{0942BF3C-4213-4F77-AB7E-3A97690F9CC7}"/>
                </a:ext>
              </a:extLst>
            </p:cNvPr>
            <p:cNvGrpSpPr/>
            <p:nvPr userDrawn="1"/>
          </p:nvGrpSpPr>
          <p:grpSpPr>
            <a:xfrm>
              <a:off x="1662741" y="276327"/>
              <a:ext cx="3262701" cy="432961"/>
              <a:chOff x="4437626" y="4242829"/>
              <a:chExt cx="3262701" cy="432961"/>
            </a:xfrm>
          </p:grpSpPr>
          <p:pic>
            <p:nvPicPr>
              <p:cNvPr id="10" name="Picture 9">
                <a:extLst>
                  <a:ext uri="{FF2B5EF4-FFF2-40B4-BE49-F238E27FC236}">
                    <a16:creationId xmlns:a16="http://schemas.microsoft.com/office/drawing/2014/main" id="{3FEA08A1-C22A-46D2-B274-6BE99267594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91672" y="4251347"/>
                <a:ext cx="320865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C72472D1-4A9D-4A2F-B147-8351959361E3}"/>
                  </a:ext>
                </a:extLst>
              </p:cNvPr>
              <p:cNvSpPr/>
              <p:nvPr/>
            </p:nvSpPr>
            <p:spPr>
              <a:xfrm>
                <a:off x="4491672" y="4242829"/>
                <a:ext cx="814425" cy="41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3">
                <a:extLst>
                  <a:ext uri="{FF2B5EF4-FFF2-40B4-BE49-F238E27FC236}">
                    <a16:creationId xmlns:a16="http://schemas.microsoft.com/office/drawing/2014/main" id="{4D6C34EB-2531-4E1C-BF98-D0868EA33E0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7626" y="4347784"/>
                <a:ext cx="922516" cy="328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1164174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CD1C47-1D18-48D0-B675-2D115F8BE0CB}" type="datetimeFigureOut">
              <a:rPr lang="en-GB" smtClean="0"/>
              <a:t>11/11/2019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2786426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CD1C47-1D18-48D0-B675-2D115F8BE0CB}" type="datetimeFigureOut">
              <a:rPr lang="en-GB" smtClean="0"/>
              <a:t>11/11/2019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1677965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ACD1C47-1D18-48D0-B675-2D115F8BE0CB}" type="datetimeFigureOut">
              <a:rPr lang="en-GB" smtClean="0"/>
              <a:t>11/11/2019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4266827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CD1C47-1D18-48D0-B675-2D115F8BE0CB}" type="datetimeFigureOut">
              <a:rPr lang="en-GB" smtClean="0"/>
              <a:t>11/11/2019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423960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ACD1C47-1D18-48D0-B675-2D115F8BE0CB}" type="datetimeFigureOut">
              <a:rPr lang="en-GB" smtClean="0"/>
              <a:t>11/11/2019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1236589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ACD1C47-1D18-48D0-B675-2D115F8BE0CB}" type="datetimeFigureOut">
              <a:rPr lang="en-GB" smtClean="0"/>
              <a:t>11/11/2019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1572732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ACD1C47-1D18-48D0-B675-2D115F8BE0CB}" type="datetimeFigureOut">
              <a:rPr lang="en-GB" smtClean="0"/>
              <a:t>11/11/2019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3259973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CD1C47-1D18-48D0-B675-2D115F8BE0CB}" type="datetimeFigureOut">
              <a:rPr lang="en-GB" smtClean="0"/>
              <a:t>11/11/2019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1237531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CD1C47-1D18-48D0-B675-2D115F8BE0CB}" type="datetimeFigureOut">
              <a:rPr lang="en-GB" smtClean="0"/>
              <a:t>11/11/2019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3090090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CD1C47-1D18-48D0-B675-2D115F8BE0CB}" type="datetimeFigureOut">
              <a:rPr lang="en-GB" smtClean="0"/>
              <a:t>11/11/2019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EDDE806-0346-4D9F-ABA4-0790CA95FA18}" type="slidenum">
              <a:rPr lang="en-GB" smtClean="0"/>
              <a:t>‹#›</a:t>
            </a:fld>
            <a:endParaRPr lang="en-GB"/>
          </a:p>
        </p:txBody>
      </p:sp>
    </p:spTree>
    <p:extLst>
      <p:ext uri="{BB962C8B-B14F-4D97-AF65-F5344CB8AC3E}">
        <p14:creationId xmlns:p14="http://schemas.microsoft.com/office/powerpoint/2010/main" val="2025499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CD1C47-1D18-48D0-B675-2D115F8BE0CB}" type="datetimeFigureOut">
              <a:rPr lang="en-GB" smtClean="0"/>
              <a:t>11/11/2019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DE806-0346-4D9F-ABA4-0790CA95FA18}" type="slidenum">
              <a:rPr lang="en-GB" smtClean="0"/>
              <a:t>‹#›</a:t>
            </a:fld>
            <a:endParaRPr lang="en-GB"/>
          </a:p>
        </p:txBody>
      </p:sp>
      <p:grpSp>
        <p:nvGrpSpPr>
          <p:cNvPr id="7" name="Group 6">
            <a:extLst>
              <a:ext uri="{FF2B5EF4-FFF2-40B4-BE49-F238E27FC236}">
                <a16:creationId xmlns:a16="http://schemas.microsoft.com/office/drawing/2014/main" id="{92E732CD-9932-484F-AAC2-14B838AEEA20}"/>
              </a:ext>
            </a:extLst>
          </p:cNvPr>
          <p:cNvGrpSpPr/>
          <p:nvPr userDrawn="1"/>
        </p:nvGrpSpPr>
        <p:grpSpPr>
          <a:xfrm>
            <a:off x="2384773" y="6320555"/>
            <a:ext cx="4374454" cy="432961"/>
            <a:chOff x="1662741" y="276327"/>
            <a:chExt cx="4374454" cy="432961"/>
          </a:xfrm>
        </p:grpSpPr>
        <p:pic>
          <p:nvPicPr>
            <p:cNvPr id="8" name="Picture 7" descr="ACF">
              <a:extLst>
                <a:ext uri="{FF2B5EF4-FFF2-40B4-BE49-F238E27FC236}">
                  <a16:creationId xmlns:a16="http://schemas.microsoft.com/office/drawing/2014/main" id="{B4BC8FFE-A481-4613-B961-7C915C97FB8E}"/>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364088" y="276327"/>
              <a:ext cx="673107"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8">
              <a:extLst>
                <a:ext uri="{FF2B5EF4-FFF2-40B4-BE49-F238E27FC236}">
                  <a16:creationId xmlns:a16="http://schemas.microsoft.com/office/drawing/2014/main" id="{BAE462C0-00E5-407A-ADD6-E63CA554F9A1}"/>
                </a:ext>
              </a:extLst>
            </p:cNvPr>
            <p:cNvGrpSpPr/>
            <p:nvPr userDrawn="1"/>
          </p:nvGrpSpPr>
          <p:grpSpPr>
            <a:xfrm>
              <a:off x="1662741" y="276327"/>
              <a:ext cx="3262701" cy="432961"/>
              <a:chOff x="4437626" y="4242829"/>
              <a:chExt cx="3262701" cy="432961"/>
            </a:xfrm>
          </p:grpSpPr>
          <p:pic>
            <p:nvPicPr>
              <p:cNvPr id="10" name="Picture 9">
                <a:extLst>
                  <a:ext uri="{FF2B5EF4-FFF2-40B4-BE49-F238E27FC236}">
                    <a16:creationId xmlns:a16="http://schemas.microsoft.com/office/drawing/2014/main" id="{1D32DF15-AF2A-461F-B14D-5A1F3A5298E1}"/>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4491672" y="4251347"/>
                <a:ext cx="320865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F7E0D3D7-9CE7-4C6B-9D02-75639CA86E58}"/>
                  </a:ext>
                </a:extLst>
              </p:cNvPr>
              <p:cNvSpPr/>
              <p:nvPr/>
            </p:nvSpPr>
            <p:spPr>
              <a:xfrm>
                <a:off x="4491672" y="4242829"/>
                <a:ext cx="814425" cy="41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3">
                <a:extLst>
                  <a:ext uri="{FF2B5EF4-FFF2-40B4-BE49-F238E27FC236}">
                    <a16:creationId xmlns:a16="http://schemas.microsoft.com/office/drawing/2014/main" id="{6BA527BD-4661-456B-A3EE-391D8700E3F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37626" y="4347784"/>
                <a:ext cx="922516" cy="328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extLst>
      <p:ext uri="{BB962C8B-B14F-4D97-AF65-F5344CB8AC3E}">
        <p14:creationId xmlns:p14="http://schemas.microsoft.com/office/powerpoint/2010/main" val="3134591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Global acute malnutrition</a:t>
            </a:r>
          </a:p>
          <a:p>
            <a:pPr algn="ctr"/>
            <a:endParaRPr lang="en-GB" sz="3600" dirty="0">
              <a:solidFill>
                <a:sysClr val="windowText" lastClr="000000"/>
              </a:solidFill>
            </a:endParaRPr>
          </a:p>
          <a:p>
            <a:pPr algn="ctr"/>
            <a:r>
              <a:rPr lang="en-GB" sz="3200" dirty="0">
                <a:solidFill>
                  <a:sysClr val="windowText" lastClr="000000"/>
                </a:solidFill>
              </a:rPr>
              <a:t>Prevalence rate (%) of global acute malnutrition in children 6 to 59 months of age based on presence of bilateral pitting oedema and / or weight-for-height z-score less than -2 standard deviations of the median of the standard population </a:t>
            </a:r>
          </a:p>
          <a:p>
            <a:pPr algn="ctr"/>
            <a:r>
              <a:rPr lang="en-GB" sz="3200" dirty="0">
                <a:solidFill>
                  <a:sysClr val="windowText" lastClr="000000"/>
                </a:solidFill>
              </a:rPr>
              <a:t>(WHO 2006)</a:t>
            </a:r>
          </a:p>
          <a:p>
            <a:pPr algn="ct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814206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Level of risk to common micronutrient deficiencies </a:t>
            </a:r>
            <a:r>
              <a:rPr lang="en-GB" sz="3200" b="1" dirty="0">
                <a:solidFill>
                  <a:sysClr val="windowText" lastClr="000000"/>
                </a:solidFill>
              </a:rPr>
              <a:t>(high, medium, low)</a:t>
            </a:r>
            <a:endParaRPr lang="en-GB" sz="3600" b="1" dirty="0">
              <a:solidFill>
                <a:sysClr val="windowText" lastClr="000000"/>
              </a:solidFill>
            </a:endParaRPr>
          </a:p>
          <a:p>
            <a:pPr algn="ctr"/>
            <a:endParaRPr lang="en-GB" sz="3600" dirty="0">
              <a:solidFill>
                <a:sysClr val="windowText" lastClr="000000"/>
              </a:solidFill>
            </a:endParaRPr>
          </a:p>
          <a:p>
            <a:pPr algn="ctr"/>
            <a:r>
              <a:rPr lang="en-GB" sz="2800" dirty="0">
                <a:solidFill>
                  <a:sysClr val="windowText" lastClr="000000"/>
                </a:solidFill>
              </a:rPr>
              <a:t>Qualitative assessment of nutritional risk of common micronutrient deficiencies (anaemia, iodine deficiency, vitamin A deficiency (night blindness), scurvy, </a:t>
            </a:r>
            <a:r>
              <a:rPr lang="en-GB" sz="2800" dirty="0" err="1">
                <a:solidFill>
                  <a:sysClr val="windowText" lastClr="000000"/>
                </a:solidFill>
              </a:rPr>
              <a:t>beri</a:t>
            </a:r>
            <a:r>
              <a:rPr lang="en-GB" sz="2800" dirty="0">
                <a:solidFill>
                  <a:sysClr val="windowText" lastClr="000000"/>
                </a:solidFill>
              </a:rPr>
              <a:t> </a:t>
            </a:r>
            <a:r>
              <a:rPr lang="en-GB" sz="2800" dirty="0" err="1">
                <a:solidFill>
                  <a:sysClr val="windowText" lastClr="000000"/>
                </a:solidFill>
              </a:rPr>
              <a:t>beri</a:t>
            </a:r>
            <a:r>
              <a:rPr lang="en-GB" sz="2800" dirty="0">
                <a:solidFill>
                  <a:sysClr val="windowText" lastClr="000000"/>
                </a:solidFill>
              </a:rPr>
              <a:t>, vitamin D deficiency) based on composite indicator analysis on prevalence rates, diet analysis, water quality and diarrheal disease, case finding</a:t>
            </a:r>
          </a:p>
          <a:p>
            <a:pPr algn="ctr"/>
            <a:endParaRPr lang="en-GB" sz="1400" dirty="0">
              <a:solidFill>
                <a:sysClr val="windowText" lastClr="000000"/>
              </a:solidFill>
            </a:endParaRPr>
          </a:p>
        </p:txBody>
      </p:sp>
    </p:spTree>
    <p:extLst>
      <p:ext uri="{BB962C8B-B14F-4D97-AF65-F5344CB8AC3E}">
        <p14:creationId xmlns:p14="http://schemas.microsoft.com/office/powerpoint/2010/main" val="4224121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N-020 Vitamin A coverage </a:t>
            </a:r>
          </a:p>
          <a:p>
            <a:pPr algn="ctr"/>
            <a:r>
              <a:rPr lang="en-GB" sz="3600" b="1" dirty="0">
                <a:solidFill>
                  <a:sysClr val="windowText" lastClr="000000"/>
                </a:solidFill>
              </a:rPr>
              <a:t>in children 6--59 months</a:t>
            </a:r>
          </a:p>
          <a:p>
            <a:pPr algn="ctr"/>
            <a:endParaRPr lang="en-GB" sz="3600" dirty="0">
              <a:solidFill>
                <a:sysClr val="windowText" lastClr="000000"/>
              </a:solidFill>
            </a:endParaRPr>
          </a:p>
          <a:p>
            <a:pPr algn="ctr"/>
            <a:r>
              <a:rPr lang="en-GB" sz="3200" dirty="0">
                <a:solidFill>
                  <a:sysClr val="windowText" lastClr="000000"/>
                </a:solidFill>
              </a:rPr>
              <a:t>Proportion of children 6 - 59 months having received vitamin A in previous 6 months</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4224121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Iron supplementation coverage rate in children</a:t>
            </a:r>
          </a:p>
          <a:p>
            <a:pPr algn="ctr"/>
            <a:endParaRPr lang="en-GB" sz="3600" dirty="0">
              <a:solidFill>
                <a:sysClr val="windowText" lastClr="000000"/>
              </a:solidFill>
            </a:endParaRPr>
          </a:p>
          <a:p>
            <a:pPr algn="ctr"/>
            <a:r>
              <a:rPr lang="en-GB" sz="3200" dirty="0">
                <a:solidFill>
                  <a:sysClr val="windowText" lastClr="000000"/>
                </a:solidFill>
              </a:rPr>
              <a:t>Proportion of children 6-59 months of age receiving micronutrient supplements that contain adequate iron</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4224121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Iron-folic acid supplementation in pregnant women</a:t>
            </a:r>
          </a:p>
          <a:p>
            <a:pPr algn="ctr"/>
            <a:endParaRPr lang="en-GB" sz="3600" dirty="0">
              <a:solidFill>
                <a:sysClr val="windowText" lastClr="000000"/>
              </a:solidFill>
            </a:endParaRPr>
          </a:p>
          <a:p>
            <a:pPr algn="ctr"/>
            <a:r>
              <a:rPr lang="en-GB" sz="3200" dirty="0">
                <a:solidFill>
                  <a:sysClr val="windowText" lastClr="000000"/>
                </a:solidFill>
              </a:rPr>
              <a:t>Proportion of pregnant women having received iron-folic acid contained supplementation daily in previous 6 months/during pregnancy</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4224121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Iodized salt consumption</a:t>
            </a:r>
            <a:endParaRPr lang="en-GB" sz="3600" dirty="0">
              <a:solidFill>
                <a:sysClr val="windowText" lastClr="000000"/>
              </a:solidFill>
            </a:endParaRPr>
          </a:p>
          <a:p>
            <a:pPr algn="ctr"/>
            <a:endParaRPr lang="en-GB" sz="3200" dirty="0">
              <a:solidFill>
                <a:sysClr val="windowText" lastClr="000000"/>
              </a:solidFill>
            </a:endParaRPr>
          </a:p>
          <a:p>
            <a:pPr algn="ctr"/>
            <a:r>
              <a:rPr lang="en-GB" sz="3600" dirty="0">
                <a:solidFill>
                  <a:sysClr val="windowText" lastClr="000000"/>
                </a:solidFill>
              </a:rPr>
              <a:t>Proportion households using adequately iodized salt in previous 6 months</a:t>
            </a:r>
          </a:p>
          <a:p>
            <a:pPr algn="ctr"/>
            <a:endParaRPr lang="en-GB" dirty="0">
              <a:solidFill>
                <a:sysClr val="windowText" lastClr="000000"/>
              </a:solidFill>
            </a:endParaRPr>
          </a:p>
        </p:txBody>
      </p:sp>
    </p:spTree>
    <p:extLst>
      <p:ext uri="{BB962C8B-B14F-4D97-AF65-F5344CB8AC3E}">
        <p14:creationId xmlns:p14="http://schemas.microsoft.com/office/powerpoint/2010/main" val="4224121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Prevalence rate of vitamin A deficiency</a:t>
            </a:r>
          </a:p>
          <a:p>
            <a:pPr algn="ctr"/>
            <a:endParaRPr lang="en-GB" sz="3600" dirty="0">
              <a:solidFill>
                <a:sysClr val="windowText" lastClr="000000"/>
              </a:solidFill>
            </a:endParaRPr>
          </a:p>
          <a:p>
            <a:pPr algn="ctr"/>
            <a:r>
              <a:rPr lang="en-GB" sz="3200" dirty="0">
                <a:solidFill>
                  <a:sysClr val="windowText" lastClr="000000"/>
                </a:solidFill>
              </a:rPr>
              <a:t>(1)Proportion of children below five years of age with sub-clinical vitamin A deficiency (2) Proportion of women of reproductive age with clinical vitamin A deficiency</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4224121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Prevalence rate of anaemia</a:t>
            </a:r>
          </a:p>
          <a:p>
            <a:pPr algn="ctr"/>
            <a:endParaRPr lang="en-GB" sz="3600" dirty="0">
              <a:solidFill>
                <a:sysClr val="windowText" lastClr="000000"/>
              </a:solidFill>
            </a:endParaRPr>
          </a:p>
          <a:p>
            <a:pPr algn="ctr"/>
            <a:r>
              <a:rPr lang="en-GB" sz="3200" dirty="0">
                <a:solidFill>
                  <a:sysClr val="windowText" lastClr="000000"/>
                </a:solidFill>
              </a:rPr>
              <a:t>Proportion of children below five years of age with Hb concentration of &lt;11 g/dL Proportion of </a:t>
            </a:r>
            <a:r>
              <a:rPr lang="en-GB" sz="3200" dirty="0">
                <a:solidFill>
                  <a:schemeClr val="tx1"/>
                </a:solidFill>
              </a:rPr>
              <a:t>women in </a:t>
            </a:r>
            <a:r>
              <a:rPr lang="en-GB" sz="3200" dirty="0">
                <a:solidFill>
                  <a:sysClr val="windowText" lastClr="000000"/>
                </a:solidFill>
              </a:rPr>
              <a:t>reproductive age with Hb concentration of &lt;12 g/dL</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4224121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Under-five mortality</a:t>
            </a:r>
          </a:p>
          <a:p>
            <a:pPr algn="ctr"/>
            <a:endParaRPr lang="en-GB" sz="3600" dirty="0">
              <a:solidFill>
                <a:sysClr val="windowText" lastClr="000000"/>
              </a:solidFill>
            </a:endParaRPr>
          </a:p>
          <a:p>
            <a:pPr algn="ctr"/>
            <a:r>
              <a:rPr lang="en-GB" sz="3600" dirty="0">
                <a:solidFill>
                  <a:sysClr val="windowText" lastClr="000000"/>
                </a:solidFill>
              </a:rPr>
              <a:t>The rate of death among children below of 5 years of age in the population</a:t>
            </a:r>
          </a:p>
          <a:p>
            <a:pPr algn="ctr"/>
            <a:endParaRPr lang="en-GB" dirty="0">
              <a:solidFill>
                <a:sysClr val="windowText" lastClr="000000"/>
              </a:solidFill>
            </a:endParaRPr>
          </a:p>
        </p:txBody>
      </p:sp>
    </p:spTree>
    <p:extLst>
      <p:ext uri="{BB962C8B-B14F-4D97-AF65-F5344CB8AC3E}">
        <p14:creationId xmlns:p14="http://schemas.microsoft.com/office/powerpoint/2010/main" val="4224121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Exclusive breastfeeding </a:t>
            </a:r>
          </a:p>
          <a:p>
            <a:pPr algn="ctr"/>
            <a:r>
              <a:rPr lang="en-GB" sz="3600" b="1" dirty="0">
                <a:solidFill>
                  <a:sysClr val="windowText" lastClr="000000"/>
                </a:solidFill>
              </a:rPr>
              <a:t>under 6 months</a:t>
            </a:r>
          </a:p>
          <a:p>
            <a:pPr algn="ctr"/>
            <a:endParaRPr lang="en-GB" sz="3600" dirty="0">
              <a:solidFill>
                <a:sysClr val="windowText" lastClr="000000"/>
              </a:solidFill>
            </a:endParaRPr>
          </a:p>
          <a:p>
            <a:pPr algn="ctr"/>
            <a:r>
              <a:rPr lang="en-GB" sz="3600" dirty="0">
                <a:solidFill>
                  <a:sysClr val="windowText" lastClr="000000"/>
                </a:solidFill>
              </a:rPr>
              <a:t>Proportion of infants 0-5 months of age who are fed exclusively with breast milk</a:t>
            </a:r>
          </a:p>
          <a:p>
            <a:pPr algn="ctr"/>
            <a:endParaRPr lang="en-GB" dirty="0">
              <a:solidFill>
                <a:sysClr val="windowText" lastClr="000000"/>
              </a:solidFill>
            </a:endParaRPr>
          </a:p>
        </p:txBody>
      </p:sp>
    </p:spTree>
    <p:extLst>
      <p:ext uri="{BB962C8B-B14F-4D97-AF65-F5344CB8AC3E}">
        <p14:creationId xmlns:p14="http://schemas.microsoft.com/office/powerpoint/2010/main" val="2202332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Minimum dietary diversity</a:t>
            </a:r>
          </a:p>
          <a:p>
            <a:pPr algn="ctr"/>
            <a:endParaRPr lang="en-GB" sz="3600" dirty="0">
              <a:solidFill>
                <a:sysClr val="windowText" lastClr="000000"/>
              </a:solidFill>
            </a:endParaRPr>
          </a:p>
          <a:p>
            <a:pPr algn="ctr"/>
            <a:r>
              <a:rPr lang="en-GB" sz="3200" dirty="0">
                <a:solidFill>
                  <a:sysClr val="windowText" lastClr="000000"/>
                </a:solidFill>
              </a:rPr>
              <a:t>Proportion of children 6-23 months of age who receive foods from 4 or more food groups</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2202332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Severe acute malnutrition (SAM)</a:t>
            </a:r>
          </a:p>
          <a:p>
            <a:pPr algn="ctr"/>
            <a:endParaRPr lang="en-GB" sz="3600" dirty="0">
              <a:solidFill>
                <a:sysClr val="windowText" lastClr="000000"/>
              </a:solidFill>
            </a:endParaRPr>
          </a:p>
          <a:p>
            <a:pPr algn="ctr"/>
            <a:r>
              <a:rPr lang="en-GB" sz="3200" dirty="0">
                <a:solidFill>
                  <a:sysClr val="windowText" lastClr="000000"/>
                </a:solidFill>
              </a:rPr>
              <a:t>Prevalence rate (%) of severe acute malnutrition in children 6 to 59 months of age based on presence of bilateral pitting oedema and / or weight-for-height z-score less than -3 standard deviations of the median of the standard population </a:t>
            </a:r>
          </a:p>
          <a:p>
            <a:pPr algn="ctr"/>
            <a:r>
              <a:rPr lang="en-GB" sz="3200" dirty="0">
                <a:solidFill>
                  <a:sysClr val="windowText" lastClr="000000"/>
                </a:solidFill>
              </a:rPr>
              <a:t>(WHO 2006)</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8532912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Introduction of solid, semi-solid or soft food</a:t>
            </a:r>
          </a:p>
          <a:p>
            <a:pPr algn="ctr"/>
            <a:endParaRPr lang="en-GB" sz="3600" dirty="0">
              <a:solidFill>
                <a:sysClr val="windowText" lastClr="000000"/>
              </a:solidFill>
            </a:endParaRPr>
          </a:p>
          <a:p>
            <a:pPr algn="ctr"/>
            <a:r>
              <a:rPr lang="en-GB" sz="3200" dirty="0">
                <a:solidFill>
                  <a:sysClr val="windowText" lastClr="000000"/>
                </a:solidFill>
              </a:rPr>
              <a:t>Proportion of children 6-8 months of age who received solid, semi-solid or soft foods during the previous day</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22023325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Inappropriate distribution of infant formula, dried or liquid milk to children 0-&lt;2 years</a:t>
            </a:r>
            <a:endParaRPr lang="en-GB" sz="3600" dirty="0">
              <a:solidFill>
                <a:sysClr val="windowText" lastClr="000000"/>
              </a:solidFill>
            </a:endParaRPr>
          </a:p>
          <a:p>
            <a:pPr algn="ctr"/>
            <a:endParaRPr lang="en-GB" sz="3200" dirty="0">
              <a:solidFill>
                <a:sysClr val="windowText" lastClr="000000"/>
              </a:solidFill>
            </a:endParaRPr>
          </a:p>
          <a:p>
            <a:pPr algn="ctr"/>
            <a:r>
              <a:rPr lang="en-GB" sz="3200" dirty="0">
                <a:solidFill>
                  <a:sysClr val="windowText" lastClr="000000"/>
                </a:solidFill>
              </a:rPr>
              <a:t>Confirmed distribution of infant formula, dried or liquid milk to children 0-&lt; 2 years</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22023325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Number and percentage of displacement sites where IDP population has </a:t>
            </a:r>
            <a:r>
              <a:rPr lang="en-GB" sz="3600" b="1" dirty="0">
                <a:solidFill>
                  <a:schemeClr val="tx1"/>
                </a:solidFill>
              </a:rPr>
              <a:t>access to potable water supply within a safe  and risk free walking distance</a:t>
            </a:r>
          </a:p>
          <a:p>
            <a:pPr algn="ctr"/>
            <a:endParaRPr lang="en-GB" sz="3600" dirty="0">
              <a:solidFill>
                <a:sysClr val="windowText" lastClr="000000"/>
              </a:solidFill>
            </a:endParaRPr>
          </a:p>
          <a:p>
            <a:pPr algn="ctr"/>
            <a:r>
              <a:rPr lang="en-GB" sz="3200" dirty="0">
                <a:solidFill>
                  <a:sysClr val="windowText" lastClr="000000"/>
                </a:solidFill>
              </a:rPr>
              <a:t>This indicator monitors whether IDP populations in displacement sites have access to potable water</a:t>
            </a:r>
          </a:p>
          <a:p>
            <a:pPr algn="ct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22023325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Number and percentage of displacement sites with food/nutrition needs where at least one food distribution has taken place within the past month</a:t>
            </a:r>
          </a:p>
          <a:p>
            <a:pPr algn="ctr"/>
            <a:endParaRPr lang="en-GB" sz="3600" dirty="0">
              <a:solidFill>
                <a:sysClr val="windowText" lastClr="000000"/>
              </a:solidFill>
            </a:endParaRPr>
          </a:p>
          <a:p>
            <a:pPr algn="ctr"/>
            <a:r>
              <a:rPr lang="en-GB" sz="3200" dirty="0">
                <a:solidFill>
                  <a:sysClr val="windowText" lastClr="000000"/>
                </a:solidFill>
              </a:rPr>
              <a:t>This indicator monitors whether IDP populations in displacement sites with food needs have access to food distributions</a:t>
            </a:r>
          </a:p>
          <a:p>
            <a:pPr algn="ct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2202332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548680"/>
            <a:ext cx="8064896" cy="5544616"/>
          </a:xfrm>
          <a:prstGeom prst="roundRect">
            <a:avLst/>
          </a:prstGeom>
          <a:solidFill>
            <a:schemeClr val="accent3">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200" b="1" dirty="0">
                <a:solidFill>
                  <a:sysClr val="windowText" lastClr="000000"/>
                </a:solidFill>
              </a:rPr>
              <a:t>Number and percentage of emergency affected children/</a:t>
            </a:r>
            <a:r>
              <a:rPr lang="en-GB" sz="3200" b="1" dirty="0">
                <a:solidFill>
                  <a:schemeClr val="tx1"/>
                </a:solidFill>
              </a:rPr>
              <a:t>youth </a:t>
            </a:r>
            <a:r>
              <a:rPr lang="en-GB" sz="3200" dirty="0">
                <a:solidFill>
                  <a:schemeClr val="tx1"/>
                </a:solidFill>
              </a:rPr>
              <a:t>(reported as m/f) from any social-economic background, disabled, marginalized community, leaving with HIV/AIDS</a:t>
            </a:r>
            <a:r>
              <a:rPr lang="en-GB" sz="3200" dirty="0">
                <a:solidFill>
                  <a:srgbClr val="FF0000"/>
                </a:solidFill>
              </a:rPr>
              <a:t> </a:t>
            </a:r>
            <a:r>
              <a:rPr lang="en-GB" sz="3200" b="1" dirty="0">
                <a:solidFill>
                  <a:sysClr val="windowText" lastClr="000000"/>
                </a:solidFill>
              </a:rPr>
              <a:t>(3-18 years) accessing emergency education programmes that incorporate nutrition interventions</a:t>
            </a:r>
          </a:p>
          <a:p>
            <a:pPr algn="ctr"/>
            <a:endParaRPr lang="en-GB" sz="3600" dirty="0">
              <a:solidFill>
                <a:sysClr val="windowText" lastClr="000000"/>
              </a:solidFill>
            </a:endParaRPr>
          </a:p>
          <a:p>
            <a:pPr algn="ctr"/>
            <a:r>
              <a:rPr lang="en-GB" sz="3200" dirty="0">
                <a:solidFill>
                  <a:sysClr val="windowText" lastClr="000000"/>
                </a:solidFill>
              </a:rPr>
              <a:t>Children and youth with access to schools with nutrition programmes</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2202332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Coverage of measles vaccination (%)</a:t>
            </a:r>
          </a:p>
          <a:p>
            <a:pPr algn="ctr"/>
            <a:endParaRPr lang="en-GB" sz="3600" dirty="0">
              <a:solidFill>
                <a:sysClr val="windowText" lastClr="000000"/>
              </a:solidFill>
            </a:endParaRPr>
          </a:p>
          <a:p>
            <a:pPr algn="ctr"/>
            <a:r>
              <a:rPr lang="en-GB" sz="2800" dirty="0">
                <a:solidFill>
                  <a:schemeClr val="tx1"/>
                </a:solidFill>
              </a:rPr>
              <a:t>Measles coverage refers to the percentage of children who have received at least one dose of measles-containing vaccine in a given year. This indicator is used for estimating the vaccine coverage of the total EPI strategy. To avoid overestimation, measles vaccination coverage is often used as a proxy since it is usually lower than DPT3 coverage.</a:t>
            </a:r>
            <a:endParaRPr lang="en-GB" sz="3200" dirty="0">
              <a:solidFill>
                <a:schemeClr val="tx1"/>
              </a:solidFill>
            </a:endParaRPr>
          </a:p>
          <a:p>
            <a:pPr algn="ctr"/>
            <a:endParaRPr lang="en-GB" sz="1600" dirty="0">
              <a:solidFill>
                <a:schemeClr val="tx1"/>
              </a:solidFill>
            </a:endParaRPr>
          </a:p>
        </p:txBody>
      </p:sp>
    </p:spTree>
    <p:extLst>
      <p:ext uri="{BB962C8B-B14F-4D97-AF65-F5344CB8AC3E}">
        <p14:creationId xmlns:p14="http://schemas.microsoft.com/office/powerpoint/2010/main" val="2202332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2400" b="1" dirty="0">
                <a:solidFill>
                  <a:sysClr val="windowText" lastClr="000000"/>
                </a:solidFill>
              </a:rPr>
              <a:t>Number of areas where local government across sectors use knowledge, innovation and education to build a culture of preparedness, safety and resilience. This is the be differentiated by age/sex</a:t>
            </a:r>
          </a:p>
          <a:p>
            <a:pPr algn="ctr"/>
            <a:endParaRPr lang="en-GB" sz="2400" dirty="0">
              <a:solidFill>
                <a:sysClr val="windowText" lastClr="000000"/>
              </a:solidFill>
            </a:endParaRPr>
          </a:p>
          <a:p>
            <a:pPr algn="ctr"/>
            <a:r>
              <a:rPr lang="en-GB" sz="2000" dirty="0">
                <a:solidFill>
                  <a:schemeClr val="tx1"/>
                </a:solidFill>
              </a:rPr>
              <a:t>This could include relevant information on disasters is available and accessible at all levels, to all stakeholders (through networks, development of information sharing system. ii. School curricula, education material and relevant trainings include risk reduction and recovery concepts and practices. iii. Research methods and tools for multi risk assessments and cost benefit analysis are developed and strengthened. iv. Country wide public awareness strategy exists to stimulate a culture of disaster resilience, with outreach to urban and rural communities</a:t>
            </a:r>
            <a:endParaRPr lang="en-GB" sz="2400" dirty="0">
              <a:solidFill>
                <a:schemeClr val="tx1"/>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6966685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Number and percentage of households receiving non-food items</a:t>
            </a:r>
          </a:p>
          <a:p>
            <a:pPr algn="ctr"/>
            <a:endParaRPr lang="en-GB" sz="3600" dirty="0">
              <a:solidFill>
                <a:sysClr val="windowText" lastClr="000000"/>
              </a:solidFill>
            </a:endParaRPr>
          </a:p>
          <a:p>
            <a:pPr algn="ctr"/>
            <a:r>
              <a:rPr lang="en-GB" sz="3600" dirty="0">
                <a:solidFill>
                  <a:sysClr val="windowText" lastClr="000000"/>
                </a:solidFill>
              </a:rPr>
              <a:t>This indicator aims to gather disaggregated data on number households supported with NFIs. Overall number of NFIs delivered should also be collected.</a:t>
            </a:r>
          </a:p>
          <a:p>
            <a:pPr algn="ctr"/>
            <a:endParaRPr lang="en-GB" dirty="0">
              <a:solidFill>
                <a:sysClr val="windowText" lastClr="000000"/>
              </a:solidFill>
            </a:endParaRPr>
          </a:p>
        </p:txBody>
      </p:sp>
    </p:spTree>
    <p:extLst>
      <p:ext uri="{BB962C8B-B14F-4D97-AF65-F5344CB8AC3E}">
        <p14:creationId xmlns:p14="http://schemas.microsoft.com/office/powerpoint/2010/main" val="22023325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200" b="1" dirty="0">
                <a:solidFill>
                  <a:sysClr val="windowText" lastClr="000000"/>
                </a:solidFill>
              </a:rPr>
              <a:t>Proportion of households where only safe water is used for drinking and cooking</a:t>
            </a:r>
            <a:endParaRPr lang="en-GB" sz="3200" dirty="0">
              <a:solidFill>
                <a:sysClr val="windowText" lastClr="000000"/>
              </a:solidFill>
            </a:endParaRPr>
          </a:p>
          <a:p>
            <a:pPr algn="ctr"/>
            <a:r>
              <a:rPr lang="en-GB" sz="2800" dirty="0">
                <a:solidFill>
                  <a:schemeClr val="tx1"/>
                </a:solidFill>
              </a:rPr>
              <a:t>Safe water is defined as water that: (1) comes from a protected and/or treated water supply and/or is treated at household or point of use; (2) is collected and stored in clean covered or narrow-necked containers; (3) is transferred safely during collection at the water point, when transferring from collection containers to storage, (4) containers and when transferring to containers used for drinking or cooking</a:t>
            </a:r>
            <a:endParaRPr lang="en-GB" sz="3200" dirty="0">
              <a:solidFill>
                <a:schemeClr val="tx1"/>
              </a:solidFill>
            </a:endParaRPr>
          </a:p>
          <a:p>
            <a:pPr algn="ctr"/>
            <a:endParaRPr lang="en-GB" dirty="0">
              <a:solidFill>
                <a:schemeClr val="tx1"/>
              </a:solidFill>
            </a:endParaRPr>
          </a:p>
        </p:txBody>
      </p:sp>
    </p:spTree>
    <p:extLst>
      <p:ext uri="{BB962C8B-B14F-4D97-AF65-F5344CB8AC3E}">
        <p14:creationId xmlns:p14="http://schemas.microsoft.com/office/powerpoint/2010/main" val="22023325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Percentage of households with capacity to prepare food safely</a:t>
            </a:r>
          </a:p>
          <a:p>
            <a:pPr algn="ctr"/>
            <a:endParaRPr lang="en-GB" sz="3600" dirty="0">
              <a:solidFill>
                <a:sysClr val="windowText" lastClr="000000"/>
              </a:solidFill>
            </a:endParaRPr>
          </a:p>
          <a:p>
            <a:pPr algn="ctr"/>
            <a:r>
              <a:rPr lang="en-GB" sz="3200" dirty="0">
                <a:solidFill>
                  <a:sysClr val="windowText" lastClr="000000"/>
                </a:solidFill>
              </a:rPr>
              <a:t>Proportion of </a:t>
            </a:r>
            <a:r>
              <a:rPr lang="en-GB" sz="3200" dirty="0">
                <a:solidFill>
                  <a:schemeClr val="tx1"/>
                </a:solidFill>
              </a:rPr>
              <a:t>households (female and male headed households) with </a:t>
            </a:r>
            <a:r>
              <a:rPr lang="en-GB" sz="3200" dirty="0">
                <a:solidFill>
                  <a:sysClr val="windowText" lastClr="000000"/>
                </a:solidFill>
              </a:rPr>
              <a:t>capacity to prepare food safely (fuel, water, cooking utensils, food)</a:t>
            </a:r>
          </a:p>
          <a:p>
            <a:pPr algn="ct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580827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Moderate acute malnutrition (MAM)</a:t>
            </a:r>
          </a:p>
          <a:p>
            <a:pPr algn="ctr"/>
            <a:endParaRPr lang="en-GB" sz="3600" dirty="0">
              <a:solidFill>
                <a:sysClr val="windowText" lastClr="000000"/>
              </a:solidFill>
            </a:endParaRPr>
          </a:p>
          <a:p>
            <a:pPr algn="ctr"/>
            <a:r>
              <a:rPr lang="en-GB" sz="3200" dirty="0">
                <a:solidFill>
                  <a:sysClr val="windowText" lastClr="000000"/>
                </a:solidFill>
              </a:rPr>
              <a:t>Prevalence rate (%) of moderate acute malnutrition in children 6 to 59 months of age based on presence of weight-for-height z-score less than -2 and equal or greater than -3 standard deviations of the median of the standard population (WHO 2006)</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8532912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Percentage of households that have changed intra-household food distribution</a:t>
            </a:r>
          </a:p>
          <a:p>
            <a:pPr algn="ctr"/>
            <a:endParaRPr lang="en-GB" sz="3600" dirty="0">
              <a:solidFill>
                <a:sysClr val="windowText" lastClr="000000"/>
              </a:solidFill>
            </a:endParaRPr>
          </a:p>
          <a:p>
            <a:pPr algn="ctr"/>
            <a:r>
              <a:rPr lang="en-GB" sz="2800" dirty="0">
                <a:solidFill>
                  <a:schemeClr val="tx1"/>
                </a:solidFill>
              </a:rPr>
              <a:t>Assessing the impact of the crisis on food distribution patterns inside the HHs (both female and male headed households). The change can occur in several ways and have several degrees of severity: i.e. adults restrict consumption for children to eat, women do not eat to give food only to men (as they work) etc.</a:t>
            </a:r>
            <a:endParaRPr lang="en-GB" sz="3200" dirty="0">
              <a:solidFill>
                <a:schemeClr val="tx1"/>
              </a:solidFill>
            </a:endParaRPr>
          </a:p>
          <a:p>
            <a:pPr algn="ctr"/>
            <a:endParaRPr lang="en-GB" sz="1600" dirty="0">
              <a:solidFill>
                <a:schemeClr val="tx1"/>
              </a:solidFill>
            </a:endParaRPr>
          </a:p>
        </p:txBody>
      </p:sp>
    </p:spTree>
    <p:extLst>
      <p:ext uri="{BB962C8B-B14F-4D97-AF65-F5344CB8AC3E}">
        <p14:creationId xmlns:p14="http://schemas.microsoft.com/office/powerpoint/2010/main" val="33509535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Number of functional basic health units/10,000 population</a:t>
            </a:r>
          </a:p>
          <a:p>
            <a:pPr algn="ctr"/>
            <a:endParaRPr lang="en-GB" sz="3600" dirty="0">
              <a:solidFill>
                <a:sysClr val="windowText" lastClr="000000"/>
              </a:solidFill>
            </a:endParaRPr>
          </a:p>
          <a:p>
            <a:pPr algn="ctr"/>
            <a:r>
              <a:rPr lang="en-GB" sz="3200" dirty="0">
                <a:solidFill>
                  <a:sysClr val="windowText" lastClr="000000"/>
                </a:solidFill>
              </a:rPr>
              <a:t>Proxy indicator of geographical accessibility, and gender balance </a:t>
            </a:r>
            <a:r>
              <a:rPr lang="en-GB" sz="3200">
                <a:solidFill>
                  <a:sysClr val="windowText" lastClr="000000"/>
                </a:solidFill>
              </a:rPr>
              <a:t>in staff </a:t>
            </a:r>
            <a:r>
              <a:rPr lang="en-GB" sz="3200" dirty="0">
                <a:solidFill>
                  <a:schemeClr val="tx1"/>
                </a:solidFill>
              </a:rPr>
              <a:t>(adequate representation of women and men) in </a:t>
            </a:r>
            <a:r>
              <a:rPr lang="en-GB" sz="3200" dirty="0">
                <a:solidFill>
                  <a:sysClr val="windowText" lastClr="000000"/>
                </a:solidFill>
              </a:rPr>
              <a:t>availability of health facilities across different administrative units</a:t>
            </a:r>
          </a:p>
          <a:p>
            <a:pPr algn="ct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468757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764704"/>
            <a:ext cx="8064896" cy="53285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Number of community health workers</a:t>
            </a:r>
            <a:r>
              <a:rPr lang="en-GB" sz="3600" b="1" dirty="0">
                <a:solidFill>
                  <a:srgbClr val="FF0000"/>
                </a:solidFill>
              </a:rPr>
              <a:t> </a:t>
            </a:r>
            <a:r>
              <a:rPr lang="en-GB" sz="3600" b="1" dirty="0">
                <a:solidFill>
                  <a:schemeClr val="tx1"/>
                </a:solidFill>
              </a:rPr>
              <a:t>(F/M) per 10,000 population</a:t>
            </a:r>
          </a:p>
          <a:p>
            <a:pPr algn="ctr"/>
            <a:endParaRPr lang="en-GB" sz="3600" dirty="0">
              <a:solidFill>
                <a:schemeClr val="tx1"/>
              </a:solidFill>
            </a:endParaRPr>
          </a:p>
          <a:p>
            <a:pPr algn="ctr"/>
            <a:r>
              <a:rPr lang="en-GB" sz="3200" dirty="0">
                <a:solidFill>
                  <a:sysClr val="windowText" lastClr="000000"/>
                </a:solidFill>
              </a:rPr>
              <a:t>Indicator monitoring the availability of human resources key to delivering community-based intervention</a:t>
            </a:r>
          </a:p>
          <a:p>
            <a:pPr algn="ct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249759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Global acute malnutrition</a:t>
            </a:r>
          </a:p>
          <a:p>
            <a:pPr algn="ctr"/>
            <a:endParaRPr lang="en-GB" sz="3600" dirty="0">
              <a:solidFill>
                <a:sysClr val="windowText" lastClr="000000"/>
              </a:solidFill>
            </a:endParaRPr>
          </a:p>
          <a:p>
            <a:pPr algn="ctr"/>
            <a:r>
              <a:rPr lang="en-GB" sz="3200" dirty="0">
                <a:solidFill>
                  <a:sysClr val="windowText" lastClr="000000"/>
                </a:solidFill>
              </a:rPr>
              <a:t>Prevalence rate (%) of global acute malnutrition in children 6 to 59 months of age based on presence of bilateral pitting oedema and / or weight-for-height z-score less than -2 standard deviations of the median of the standard population </a:t>
            </a:r>
          </a:p>
          <a:p>
            <a:pPr algn="ctr"/>
            <a:r>
              <a:rPr lang="en-GB" sz="3200" dirty="0">
                <a:solidFill>
                  <a:sysClr val="windowText" lastClr="000000"/>
                </a:solidFill>
              </a:rPr>
              <a:t>(WHO 2006)</a:t>
            </a:r>
          </a:p>
          <a:p>
            <a:pPr algn="ct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8973533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200" b="1" dirty="0">
              <a:solidFill>
                <a:sysClr val="windowText" lastClr="000000"/>
              </a:solidFill>
            </a:endParaRPr>
          </a:p>
          <a:p>
            <a:pPr algn="ctr"/>
            <a:r>
              <a:rPr lang="en-GB" sz="3200" b="1" dirty="0">
                <a:solidFill>
                  <a:sysClr val="windowText" lastClr="000000"/>
                </a:solidFill>
              </a:rPr>
              <a:t>Proportion of </a:t>
            </a:r>
            <a:r>
              <a:rPr lang="en-GB" sz="3200" b="1" dirty="0">
                <a:solidFill>
                  <a:schemeClr val="tx1"/>
                </a:solidFill>
              </a:rPr>
              <a:t>households (both female and male headed households) where food is safely stored, prepared and </a:t>
            </a:r>
            <a:r>
              <a:rPr lang="en-GB" sz="3200" b="1" dirty="0">
                <a:solidFill>
                  <a:sysClr val="windowText" lastClr="000000"/>
                </a:solidFill>
              </a:rPr>
              <a:t>consumed</a:t>
            </a:r>
          </a:p>
          <a:p>
            <a:pPr algn="ctr"/>
            <a:endParaRPr lang="en-GB" sz="3200" dirty="0">
              <a:solidFill>
                <a:sysClr val="windowText" lastClr="000000"/>
              </a:solidFill>
            </a:endParaRPr>
          </a:p>
          <a:p>
            <a:pPr algn="ctr"/>
            <a:r>
              <a:rPr lang="en-GB" sz="2400" dirty="0">
                <a:solidFill>
                  <a:schemeClr val="tx1"/>
                </a:solidFill>
              </a:rPr>
              <a:t>Safe food practice involves three main precautions: (1) clean all surfaces in contact with food: wash hands before food preparation and eating, wash cooking and eating utensils, (2) use safe ingredients: use safe water and foodstuffs, wash fresh foods to be eaten raw, (3) store food safely: protect from flies, separate raw and uncooked foods, avoid storing leftovers or cooking a long time before eating.</a:t>
            </a:r>
            <a:endParaRPr lang="en-GB" sz="2800" dirty="0">
              <a:solidFill>
                <a:schemeClr val="tx1"/>
              </a:solidFill>
            </a:endParaRPr>
          </a:p>
          <a:p>
            <a:pPr algn="ctr"/>
            <a:endParaRPr lang="en-GB" sz="1600" dirty="0">
              <a:solidFill>
                <a:schemeClr val="tx1"/>
              </a:solidFill>
            </a:endParaRPr>
          </a:p>
        </p:txBody>
      </p:sp>
    </p:spTree>
    <p:extLst>
      <p:ext uri="{BB962C8B-B14F-4D97-AF65-F5344CB8AC3E}">
        <p14:creationId xmlns:p14="http://schemas.microsoft.com/office/powerpoint/2010/main" val="41418182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Global acute malnutrition</a:t>
            </a:r>
          </a:p>
          <a:p>
            <a:pPr algn="ctr"/>
            <a:endParaRPr lang="en-GB" sz="3600" dirty="0">
              <a:solidFill>
                <a:sysClr val="windowText" lastClr="000000"/>
              </a:solidFill>
            </a:endParaRPr>
          </a:p>
          <a:p>
            <a:pPr algn="ctr"/>
            <a:r>
              <a:rPr lang="en-GB" sz="3200" dirty="0">
                <a:solidFill>
                  <a:sysClr val="windowText" lastClr="000000"/>
                </a:solidFill>
              </a:rPr>
              <a:t>Prevalence rate (%) of global acute malnutrition in children 6 to 59 months of age based on presence of bilateral pitting oedema and / or weight-for-height z-score less than -2 standard deviations of the median of the standard population </a:t>
            </a:r>
          </a:p>
          <a:p>
            <a:pPr algn="ctr"/>
            <a:r>
              <a:rPr lang="en-GB" sz="3200" dirty="0">
                <a:solidFill>
                  <a:sysClr val="windowText" lastClr="000000"/>
                </a:solidFill>
              </a:rPr>
              <a:t>(WHO 2006)</a:t>
            </a:r>
          </a:p>
          <a:p>
            <a:pPr algn="ct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4717493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544616"/>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200" b="1" dirty="0">
              <a:solidFill>
                <a:sysClr val="windowText" lastClr="000000"/>
              </a:solidFill>
            </a:endParaRPr>
          </a:p>
          <a:p>
            <a:pPr algn="ctr"/>
            <a:r>
              <a:rPr lang="en-GB" sz="3200" b="1" dirty="0">
                <a:solidFill>
                  <a:sysClr val="windowText" lastClr="000000"/>
                </a:solidFill>
              </a:rPr>
              <a:t>Proportion of pregnant women, children under five and other vulnerable people sleeping under effective insecticide-treated mosquito nets</a:t>
            </a:r>
          </a:p>
          <a:p>
            <a:pPr algn="ctr"/>
            <a:endParaRPr lang="en-GB" sz="3200" dirty="0">
              <a:solidFill>
                <a:sysClr val="windowText" lastClr="000000"/>
              </a:solidFill>
            </a:endParaRPr>
          </a:p>
          <a:p>
            <a:pPr algn="ctr"/>
            <a:r>
              <a:rPr lang="en-GB" sz="2400" dirty="0">
                <a:solidFill>
                  <a:schemeClr val="tx1"/>
                </a:solidFill>
              </a:rPr>
              <a:t>Insecticide-treated nets are nets for hanging over sleeping places, treated with an insecticide that repels, disables and kills mosquitoes coming into contact with them. Conventionally treated nets are effective if they have been retreated correctly within the last six months (or the last yea the case of some chemicals), not washed more than three times since the last treatment and without holes or tears.</a:t>
            </a:r>
            <a:endParaRPr lang="en-GB" sz="2800" dirty="0">
              <a:solidFill>
                <a:schemeClr val="tx1"/>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22461320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200" b="1" dirty="0">
                <a:solidFill>
                  <a:sysClr val="windowText" lastClr="000000"/>
                </a:solidFill>
              </a:rPr>
              <a:t>Proportion of </a:t>
            </a:r>
            <a:r>
              <a:rPr lang="en-GB" sz="3200" b="1" dirty="0">
                <a:solidFill>
                  <a:schemeClr val="tx1"/>
                </a:solidFill>
              </a:rPr>
              <a:t>households (Female and male headed households) with </a:t>
            </a:r>
            <a:r>
              <a:rPr lang="en-GB" sz="3200" b="1" dirty="0">
                <a:solidFill>
                  <a:sysClr val="windowText" lastClr="000000"/>
                </a:solidFill>
              </a:rPr>
              <a:t>appropriate water treatment supplies and equipment</a:t>
            </a:r>
          </a:p>
          <a:p>
            <a:pPr algn="ctr"/>
            <a:endParaRPr lang="en-GB" sz="3200" dirty="0">
              <a:solidFill>
                <a:sysClr val="windowText" lastClr="000000"/>
              </a:solidFill>
            </a:endParaRPr>
          </a:p>
          <a:p>
            <a:pPr algn="ctr"/>
            <a:r>
              <a:rPr lang="en-GB" sz="2400" dirty="0">
                <a:solidFill>
                  <a:schemeClr val="tx1"/>
                </a:solidFill>
              </a:rPr>
              <a:t>Water-treatment supplies and equipment includes chemicals for flocculation and disinfection, filter systems and equipment and fuel for boiling. Equipment and supplies are appropriate where they are already known by the population concerned or where they are simple enough for the people concerned to use them safely and effectively with the instructions provided</a:t>
            </a:r>
            <a:r>
              <a:rPr lang="en-GB" sz="2800" dirty="0"/>
              <a:t>.</a:t>
            </a:r>
            <a:endParaRPr lang="en-GB" sz="32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871338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Childhood stunting</a:t>
            </a:r>
          </a:p>
          <a:p>
            <a:pPr algn="ctr"/>
            <a:endParaRPr lang="en-GB" sz="3600" dirty="0">
              <a:solidFill>
                <a:sysClr val="windowText" lastClr="000000"/>
              </a:solidFill>
            </a:endParaRPr>
          </a:p>
          <a:p>
            <a:pPr algn="ctr"/>
            <a:r>
              <a:rPr lang="en-GB" sz="3200" dirty="0">
                <a:solidFill>
                  <a:sysClr val="windowText" lastClr="000000"/>
                </a:solidFill>
              </a:rPr>
              <a:t>Prevalence rate (%) of stunting in children 0 to 59 months of age based on height-for-age z-score less than -2 standard deviations of the median of the standard population (WHO 2006)</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853291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Acute malnutrition based on MUAC and oedema</a:t>
            </a:r>
          </a:p>
          <a:p>
            <a:pPr algn="ctr"/>
            <a:endParaRPr lang="en-GB" sz="3600" dirty="0">
              <a:solidFill>
                <a:sysClr val="windowText" lastClr="000000"/>
              </a:solidFill>
            </a:endParaRPr>
          </a:p>
          <a:p>
            <a:pPr algn="ctr"/>
            <a:r>
              <a:rPr lang="en-GB" sz="3200" dirty="0">
                <a:solidFill>
                  <a:sysClr val="windowText" lastClr="000000"/>
                </a:solidFill>
              </a:rPr>
              <a:t>Prevalence rate (%) of children 6-59 months with MUAC less than 125 mm and/or having bilateral pitting oedema</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729036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Acute malnutrition in Pregnant and Lactating Women</a:t>
            </a:r>
          </a:p>
          <a:p>
            <a:pPr algn="ctr"/>
            <a:endParaRPr lang="en-GB" sz="3600" dirty="0">
              <a:solidFill>
                <a:sysClr val="windowText" lastClr="000000"/>
              </a:solidFill>
            </a:endParaRPr>
          </a:p>
          <a:p>
            <a:pPr algn="ctr"/>
            <a:r>
              <a:rPr lang="en-GB" sz="3200" dirty="0">
                <a:solidFill>
                  <a:sysClr val="windowText" lastClr="000000"/>
                </a:solidFill>
              </a:rPr>
              <a:t>Prevalence rate (%) PLW with MUAC less than 210-230 mm (Note: Countries use a range of different cut-offs depending on resources)</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853291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Undernutrition for </a:t>
            </a:r>
          </a:p>
          <a:p>
            <a:pPr algn="ctr"/>
            <a:r>
              <a:rPr lang="en-GB" sz="3600" b="1" dirty="0">
                <a:solidFill>
                  <a:sysClr val="windowText" lastClr="000000"/>
                </a:solidFill>
              </a:rPr>
              <a:t>5 to 19 year olds</a:t>
            </a:r>
            <a:endParaRPr lang="en-GB" sz="3600" dirty="0">
              <a:solidFill>
                <a:sysClr val="windowText" lastClr="000000"/>
              </a:solidFill>
            </a:endParaRPr>
          </a:p>
          <a:p>
            <a:pPr algn="ctr"/>
            <a:r>
              <a:rPr lang="en-GB" sz="3200" dirty="0">
                <a:solidFill>
                  <a:sysClr val="windowText" lastClr="000000"/>
                </a:solidFill>
              </a:rPr>
              <a:t>Prevalence rate (%) of children and adolescents 5-19 years of age with Z-scores defined as BMI-for-age index less than -2 standard deviations from the median BMI of a reference population of children/adolescents of the same age and/or having bilateral pitting oedema</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853291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Acute malnutrition for older people</a:t>
            </a:r>
          </a:p>
          <a:p>
            <a:pPr algn="ctr"/>
            <a:endParaRPr lang="en-GB" sz="3600" dirty="0">
              <a:solidFill>
                <a:sysClr val="windowText" lastClr="000000"/>
              </a:solidFill>
            </a:endParaRPr>
          </a:p>
          <a:p>
            <a:pPr algn="ctr"/>
            <a:r>
              <a:rPr lang="en-GB" sz="3200" dirty="0">
                <a:solidFill>
                  <a:sysClr val="windowText" lastClr="000000"/>
                </a:solidFill>
              </a:rPr>
              <a:t>Prevalence rate (%) of older people with a MUAC below 210mm or having bilateral pitting oedema</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853291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39552" y="692696"/>
            <a:ext cx="8064896" cy="532859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b="1" dirty="0">
              <a:solidFill>
                <a:sysClr val="windowText" lastClr="000000"/>
              </a:solidFill>
            </a:endParaRPr>
          </a:p>
          <a:p>
            <a:pPr algn="ctr"/>
            <a:r>
              <a:rPr lang="en-GB" sz="3600" b="1" dirty="0">
                <a:solidFill>
                  <a:sysClr val="windowText" lastClr="000000"/>
                </a:solidFill>
              </a:rPr>
              <a:t>Minimum meal frequency for children 24-59 months</a:t>
            </a:r>
          </a:p>
          <a:p>
            <a:pPr algn="ctr"/>
            <a:endParaRPr lang="en-GB" sz="3600" dirty="0">
              <a:solidFill>
                <a:sysClr val="windowText" lastClr="000000"/>
              </a:solidFill>
            </a:endParaRPr>
          </a:p>
          <a:p>
            <a:pPr algn="ctr"/>
            <a:r>
              <a:rPr lang="en-GB" sz="3200" dirty="0">
                <a:solidFill>
                  <a:sysClr val="windowText" lastClr="000000"/>
                </a:solidFill>
              </a:rPr>
              <a:t>Proportion of children 24-59 months who are eating 3 meals a day or more</a:t>
            </a:r>
            <a:endParaRPr lang="en-GB" sz="3600" dirty="0">
              <a:solidFill>
                <a:sysClr val="windowText" lastClr="000000"/>
              </a:solidFill>
            </a:endParaRPr>
          </a:p>
          <a:p>
            <a:pPr algn="ctr"/>
            <a:endParaRPr lang="en-GB" dirty="0">
              <a:solidFill>
                <a:sysClr val="windowText" lastClr="000000"/>
              </a:solidFill>
            </a:endParaRPr>
          </a:p>
        </p:txBody>
      </p:sp>
    </p:spTree>
    <p:extLst>
      <p:ext uri="{BB962C8B-B14F-4D97-AF65-F5344CB8AC3E}">
        <p14:creationId xmlns:p14="http://schemas.microsoft.com/office/powerpoint/2010/main" val="1853291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UNICEF Document" ma:contentTypeID="0x0101009BA85F8052A6DA4FA3E31FF9F74C6970006192CA8317E1FF49B6A7FEB870A3A8D6" ma:contentTypeVersion="35" ma:contentTypeDescription="" ma:contentTypeScope="" ma:versionID="12d1c3943addee87628e412199d83abd">
  <xsd:schema xmlns:xsd="http://www.w3.org/2001/XMLSchema" xmlns:xs="http://www.w3.org/2001/XMLSchema" xmlns:p="http://schemas.microsoft.com/office/2006/metadata/properties" xmlns:ns1="http://schemas.microsoft.com/sharepoint/v3" xmlns:ns2="ca283e0b-db31-4043-a2ef-b80661bf084a" xmlns:ns3="http://schemas.microsoft.com/sharepoint.v3" xmlns:ns4="http://schemas.microsoft.com/sharepoint/v4" xmlns:ns5="5858627f-d058-4b92-9b52-677b5fd7d454" xmlns:ns6="a438dd15-07ca-4cdc-82a3-f2206b92025e" targetNamespace="http://schemas.microsoft.com/office/2006/metadata/properties" ma:root="true" ma:fieldsID="e8e4805b8cc2face6d425e188d9577e3" ns1:_="" ns2:_="" ns3:_="" ns4:_="" ns5:_="" ns6:_="">
    <xsd:import namespace="http://schemas.microsoft.com/sharepoint/v3"/>
    <xsd:import namespace="ca283e0b-db31-4043-a2ef-b80661bf084a"/>
    <xsd:import namespace="http://schemas.microsoft.com/sharepoint.v3"/>
    <xsd:import namespace="http://schemas.microsoft.com/sharepoint/v4"/>
    <xsd:import namespace="5858627f-d058-4b92-9b52-677b5fd7d454"/>
    <xsd:import namespace="a438dd15-07ca-4cdc-82a3-f2206b92025e"/>
    <xsd:element name="properties">
      <xsd:complexType>
        <xsd:sequence>
          <xsd:element name="documentManagement">
            <xsd:complexType>
              <xsd:all>
                <xsd:element ref="ns2:WrittenBy" minOccurs="0"/>
                <xsd:element ref="ns2:ContentLanguage" minOccurs="0"/>
                <xsd:element ref="ns3:CategoryDescription" minOccurs="0"/>
                <xsd:element ref="ns2:RecipientsEmail" minOccurs="0"/>
                <xsd:element ref="ns2:SenderEmail" minOccurs="0"/>
                <xsd:element ref="ns2:DateTransmittedEmail" minOccurs="0"/>
                <xsd:element ref="ns2:k8c968e8c72a4eda96b7e8fdbe192be2" minOccurs="0"/>
                <xsd:element ref="ns2:ga975397408f43e4b84ec8e5a598e523" minOccurs="0"/>
                <xsd:element ref="ns2:mda26ace941f4791a7314a339fee829c" minOccurs="0"/>
                <xsd:element ref="ns2:TaxCatchAllLabel" minOccurs="0"/>
                <xsd:element ref="ns2:TaxCatchAll" minOccurs="0"/>
                <xsd:element ref="ns2:h6a71f3e574e4344bc34f3fc9dd20054" minOccurs="0"/>
                <xsd:element ref="ns2:ContentStatus" minOccurs="0"/>
                <xsd:element ref="ns4:IconOverlay" minOccurs="0"/>
                <xsd:element ref="ns1:_vti_ItemDeclaredRecord" minOccurs="0"/>
                <xsd:element ref="ns1:_vti_ItemHoldRecordStatus" minOccurs="0"/>
                <xsd:element ref="ns5:TaxKeywordTaxHTField" minOccurs="0"/>
                <xsd:element ref="ns6:MediaServiceMetadata" minOccurs="0"/>
                <xsd:element ref="ns6:MediaServiceFastMetadata" minOccurs="0"/>
                <xsd:element ref="ns6:MediaServiceDateTaken" minOccurs="0"/>
                <xsd:element ref="ns6:MediaServiceAutoTags" minOccurs="0"/>
                <xsd:element ref="ns6:MediaServiceGenerationTime" minOccurs="0"/>
                <xsd:element ref="ns6:MediaServiceEventHashCode" minOccurs="0"/>
                <xsd:element ref="ns6:MediaServiceOCR" minOccurs="0"/>
                <xsd:element ref="ns5:SharedWithUsers" minOccurs="0"/>
                <xsd:element ref="ns5:SharedWithDetails" minOccurs="0"/>
                <xsd:element ref="ns6:MediaServiceLocation" minOccurs="0"/>
                <xsd:element ref="ns5:_dlc_DocId" minOccurs="0"/>
                <xsd:element ref="ns5:_dlc_DocIdUrl" minOccurs="0"/>
                <xsd:element ref="ns5:_dlc_DocIdPersistId" minOccurs="0"/>
                <xsd:element ref="ns6:MediaServiceAutoKeyPoints" minOccurs="0"/>
                <xsd:element ref="ns6: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27" nillable="true" ma:displayName="Declared Record" ma:hidden="true" ma:internalName="_vti_ItemDeclaredRecord" ma:readOnly="true">
      <xsd:simpleType>
        <xsd:restriction base="dms:DateTime"/>
      </xsd:simpleType>
    </xsd:element>
    <xsd:element name="_vti_ItemHoldRecordStatus" ma:index="28" nillable="true" ma:displayName="Hold and Record Status" ma:decimals="0" ma:description="" ma:hidden="true" ma:indexed="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283e0b-db31-4043-a2ef-b80661bf084a" elementFormDefault="qualified">
    <xsd:import namespace="http://schemas.microsoft.com/office/2006/documentManagement/types"/>
    <xsd:import namespace="http://schemas.microsoft.com/office/infopath/2007/PartnerControls"/>
    <xsd:element name="WrittenBy" ma:index="3" nillable="true" ma:displayName="Written By" ma:description="‘Written By’ is auto-completed with the name of the uploader, but can be edited if you are uploading on behalf of someone else." ma:list="UserInfo" ma:SharePointGroup="0" ma:internalName="Written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Language" ma:index="4" nillable="true" ma:displayName="Content Language *" ma:default="English" ma:format="RadioButtons" ma:indexed="true" ma:internalName="ContentLanguage" ma:readOnly="false">
      <xsd:simpleType>
        <xsd:restriction base="dms:Choice">
          <xsd:enumeration value="English"/>
          <xsd:enumeration value="French"/>
          <xsd:enumeration value="Spanish"/>
          <xsd:enumeration value="Russian"/>
          <xsd:enumeration value="Chinese"/>
          <xsd:enumeration value="Arabic"/>
          <xsd:enumeration value="other"/>
        </xsd:restriction>
      </xsd:simpleType>
    </xsd:element>
    <xsd:element name="RecipientsEmail" ma:index="9" nillable="true" ma:displayName="Recipients (email)" ma:hidden="true" ma:internalName="RecipientsEmail" ma:readOnly="false">
      <xsd:simpleType>
        <xsd:restriction base="dms:Text">
          <xsd:maxLength value="255"/>
        </xsd:restriction>
      </xsd:simpleType>
    </xsd:element>
    <xsd:element name="SenderEmail" ma:index="10" nillable="true" ma:displayName="Sender (email)" ma:hidden="true" ma:internalName="SenderEmail" ma:readOnly="false">
      <xsd:simpleType>
        <xsd:restriction base="dms:Text">
          <xsd:maxLength value="255"/>
        </xsd:restriction>
      </xsd:simpleType>
    </xsd:element>
    <xsd:element name="DateTransmittedEmail" ma:index="11" nillable="true" ma:displayName="Date transmitted (email)" ma:format="DateTime" ma:hidden="true" ma:internalName="DateTransmittedEmail" ma:readOnly="false">
      <xsd:simpleType>
        <xsd:restriction base="dms:DateTime"/>
      </xsd:simpleType>
    </xsd:element>
    <xsd:element name="k8c968e8c72a4eda96b7e8fdbe192be2" ma:index="12" nillable="true" ma:taxonomy="true" ma:internalName="k8c968e8c72a4eda96b7e8fdbe192be2" ma:taxonomyFieldName="GeographicScope" ma:displayName="Geographic Scope" ma:default="" ma:fieldId="{48c968e8-c72a-4eda-96b7-e8fdbe192be2}" ma:taxonomyMulti="true" ma:sspId="73f51738-d318-4883-9d64-4f0bd0ccc55e" ma:termSetId="0a00fedf-defc-4fe3-a3bf-9929b29a638e" ma:anchorId="00000000-0000-0000-0000-000000000000" ma:open="false" ma:isKeyword="false">
      <xsd:complexType>
        <xsd:sequence>
          <xsd:element ref="pc:Terms" minOccurs="0" maxOccurs="1"/>
        </xsd:sequence>
      </xsd:complexType>
    </xsd:element>
    <xsd:element name="ga975397408f43e4b84ec8e5a598e523" ma:index="16" nillable="true" ma:taxonomy="true" ma:internalName="ga975397408f43e4b84ec8e5a598e523" ma:taxonomyFieldName="OfficeDivision" ma:displayName="Office/Division *" ma:default="32;#Office of Emergency Prog.-456F|98de697e-6403-48a0-9bce-654c90399d04" ma:fieldId="{0a975397-408f-43e4-b84e-c8e5a598e523}" ma:sspId="73f51738-d318-4883-9d64-4f0bd0ccc55e" ma:termSetId="1761a25e-44f4-4213-964a-f96c515e12cb" ma:anchorId="00000000-0000-0000-0000-000000000000" ma:open="false" ma:isKeyword="false">
      <xsd:complexType>
        <xsd:sequence>
          <xsd:element ref="pc:Terms" minOccurs="0" maxOccurs="1"/>
        </xsd:sequence>
      </xsd:complexType>
    </xsd:element>
    <xsd:element name="mda26ace941f4791a7314a339fee829c" ma:index="17" nillable="true" ma:taxonomy="true" ma:internalName="mda26ace941f4791a7314a339fee829c" ma:taxonomyFieldName="DocumentType" ma:displayName="Document Type *" ma:indexed="true" ma:readOnly="false" ma:default="" ma:fieldId="{6da26ace-941f-4791-a731-4a339fee829c}" ma:sspId="73f51738-d318-4883-9d64-4f0bd0ccc55e" ma:termSetId="f93b6877-8902-4378-8587-5ec85f36ead9" ma:anchorId="00000000-0000-0000-0000-000000000000" ma:open="false" ma:isKeyword="false">
      <xsd:complexType>
        <xsd:sequence>
          <xsd:element ref="pc:Terms" minOccurs="0" maxOccurs="1"/>
        </xsd:sequence>
      </xsd:complexType>
    </xsd:element>
    <xsd:element name="TaxCatchAllLabel" ma:index="18" nillable="true" ma:displayName="Taxonomy Catch All Column1" ma:hidden="true" ma:list="{e129f4a5-dc42-4d6e-b210-548907d0accc}" ma:internalName="TaxCatchAllLabel" ma:readOnly="true" ma:showField="CatchAllDataLabel"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hidden="true" ma:list="{e129f4a5-dc42-4d6e-b210-548907d0accc}" ma:internalName="TaxCatchAll" ma:showField="CatchAllData" ma:web="5858627f-d058-4b92-9b52-677b5fd7d454">
      <xsd:complexType>
        <xsd:complexContent>
          <xsd:extension base="dms:MultiChoiceLookup">
            <xsd:sequence>
              <xsd:element name="Value" type="dms:Lookup" maxOccurs="unbounded" minOccurs="0" nillable="true"/>
            </xsd:sequence>
          </xsd:extension>
        </xsd:complexContent>
      </xsd:complexType>
    </xsd:element>
    <xsd:element name="h6a71f3e574e4344bc34f3fc9dd20054" ma:index="23" nillable="true" ma:taxonomy="true" ma:internalName="h6a71f3e574e4344bc34f3fc9dd20054" ma:taxonomyFieldName="Topic" ma:displayName="Topic *" ma:readOnly="false" ma:default="" ma:fieldId="{16a71f3e-574e-4344-bc34-f3fc9dd20054}" ma:taxonomyMulti="true" ma:sspId="73f51738-d318-4883-9d64-4f0bd0ccc55e" ma:termSetId="9561e0e6-71cf-4f3c-87c3-08a6b5d907e8" ma:anchorId="00000000-0000-0000-0000-000000000000" ma:open="false" ma:isKeyword="false">
      <xsd:complexType>
        <xsd:sequence>
          <xsd:element ref="pc:Terms" minOccurs="0" maxOccurs="1"/>
        </xsd:sequence>
      </xsd:complexType>
    </xsd:element>
    <xsd:element name="ContentStatus" ma:index="25" nillable="true" ma:displayName="Content Status" ma:description="Optional column to indicate document status: no status, draft, final or expired.​" ma:format="RadioButtons" ma:internalName="ContentStatus">
      <xsd:simpleType>
        <xsd:restriction base="dms:Choice">
          <xsd:enumeration value="­"/>
          <xsd:enumeration value="Draft"/>
          <xsd:enumeration value="Final"/>
          <xsd:enumeration value="Expired"/>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internalName="Category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6"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58627f-d058-4b92-9b52-677b5fd7d454" elementFormDefault="qualified">
    <xsd:import namespace="http://schemas.microsoft.com/office/2006/documentManagement/types"/>
    <xsd:import namespace="http://schemas.microsoft.com/office/infopath/2007/PartnerControls"/>
    <xsd:element name="TaxKeywordTaxHTField" ma:index="29" nillable="true" ma:taxonomy="true" ma:internalName="TaxKeywordTaxHTField" ma:taxonomyFieldName="TaxKeyword" ma:displayName="Enterprise Keywords" ma:fieldId="{23f27201-bee3-471e-b2e7-b64fd8b7ca38}" ma:taxonomyMulti="true" ma:sspId="73f51738-d318-4883-9d64-4f0bd0ccc55e" ma:termSetId="00000000-0000-0000-0000-000000000000" ma:anchorId="00000000-0000-0000-0000-000000000000" ma:open="true" ma:isKeyword="true">
      <xsd:complexType>
        <xsd:sequence>
          <xsd:element ref="pc:Terms" minOccurs="0" maxOccurs="1"/>
        </xsd:sequence>
      </xsd:complexType>
    </xsd:element>
    <xsd:element name="SharedWithUsers" ma:index="3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internalName="SharedWithDetails" ma:readOnly="true">
      <xsd:simpleType>
        <xsd:restriction base="dms:Note">
          <xsd:maxLength value="255"/>
        </xsd:restriction>
      </xsd:simpleType>
    </xsd:element>
    <xsd:element name="_dlc_DocId" ma:index="41" nillable="true" ma:displayName="Document ID Value" ma:description="The value of the document ID assigned to this item." ma:internalName="_dlc_DocId" ma:readOnly="true">
      <xsd:simpleType>
        <xsd:restriction base="dms:Text"/>
      </xsd:simpleType>
    </xsd:element>
    <xsd:element name="_dlc_DocIdUrl" ma:index="4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438dd15-07ca-4cdc-82a3-f2206b92025e" elementFormDefault="qualified">
    <xsd:import namespace="http://schemas.microsoft.com/office/2006/documentManagement/types"/>
    <xsd:import namespace="http://schemas.microsoft.com/office/infopath/2007/PartnerControls"/>
    <xsd:element name="MediaServiceMetadata" ma:index="31" nillable="true" ma:displayName="MediaServiceMetadata" ma:hidden="true" ma:internalName="MediaServiceMetadata" ma:readOnly="true">
      <xsd:simpleType>
        <xsd:restriction base="dms:Note"/>
      </xsd:simpleType>
    </xsd:element>
    <xsd:element name="MediaServiceFastMetadata" ma:index="32" nillable="true" ma:displayName="MediaServiceFastMetadata" ma:hidden="true" ma:internalName="MediaServiceFastMetadata" ma:readOnly="true">
      <xsd:simpleType>
        <xsd:restriction base="dms:Note"/>
      </xsd:simpleType>
    </xsd:element>
    <xsd:element name="MediaServiceDateTaken" ma:index="33" nillable="true" ma:displayName="MediaServiceDateTaken" ma:hidden="true" ma:internalName="MediaServiceDateTaken" ma:readOnly="true">
      <xsd:simpleType>
        <xsd:restriction base="dms:Text"/>
      </xsd:simpleType>
    </xsd:element>
    <xsd:element name="MediaServiceAutoTags" ma:index="34" nillable="true" ma:displayName="Tags" ma:internalName="MediaServiceAutoTags" ma:readOnly="true">
      <xsd:simpleType>
        <xsd:restriction base="dms:Text"/>
      </xsd:simpleType>
    </xsd:element>
    <xsd:element name="MediaServiceGenerationTime" ma:index="35" nillable="true" ma:displayName="MediaServiceGenerationTime" ma:hidden="true" ma:internalName="MediaServiceGenerationTime" ma:readOnly="true">
      <xsd:simpleType>
        <xsd:restriction base="dms:Text"/>
      </xsd:simpleType>
    </xsd:element>
    <xsd:element name="MediaServiceEventHashCode" ma:index="36" nillable="true" ma:displayName="MediaServiceEventHashCode" ma:hidden="true" ma:internalName="MediaServiceEventHashCode" ma:readOnly="true">
      <xsd:simpleType>
        <xsd:restriction base="dms:Text"/>
      </xsd:simpleType>
    </xsd:element>
    <xsd:element name="MediaServiceOCR" ma:index="37" nillable="true" ma:displayName="Extracted Text" ma:internalName="MediaServiceOCR" ma:readOnly="true">
      <xsd:simpleType>
        <xsd:restriction base="dms:Note">
          <xsd:maxLength value="255"/>
        </xsd:restriction>
      </xsd:simpleType>
    </xsd:element>
    <xsd:element name="MediaServiceLocation" ma:index="40" nillable="true" ma:displayName="Location" ma:internalName="MediaServiceLocation" ma:readOnly="true">
      <xsd:simpleType>
        <xsd:restriction base="dms:Text"/>
      </xsd:simpleType>
    </xsd:element>
    <xsd:element name="MediaServiceAutoKeyPoints" ma:index="44" nillable="true" ma:displayName="MediaServiceAutoKeyPoints" ma:hidden="true" ma:internalName="MediaServiceAutoKeyPoints" ma:readOnly="true">
      <xsd:simpleType>
        <xsd:restriction base="dms:Note"/>
      </xsd:simpleType>
    </xsd:element>
    <xsd:element name="MediaServiceKeyPoints" ma:index="4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73f51738-d318-4883-9d64-4f0bd0ccc55e" ContentTypeId="0x0101009BA85F8052A6DA4FA3E31FF9F74C6970" PreviousValue="false"/>
</file>

<file path=customXml/item3.xml><?xml version="1.0" encoding="utf-8"?>
<?mso-contentType ?>
<customXsn xmlns="http://schemas.microsoft.com/office/2006/metadata/customXsn">
  <xsnLocation/>
  <cached>True</cached>
  <openByDefault>True</openByDefault>
  <xsnScope/>
</customXsn>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FormTemplates xmlns="http://schemas.microsoft.com/sharepoint/v3/contenttype/forms">
  <Display>DocumentLibraryForm</Display>
  <Edit>DocumentLibraryForm</Edit>
  <New>DocumentLibraryForm</New>
</FormTemplates>
</file>

<file path=customXml/item6.xml><?xml version="1.0" encoding="utf-8"?>
<p:properties xmlns:p="http://schemas.microsoft.com/office/2006/metadata/properties" xmlns:xsi="http://www.w3.org/2001/XMLSchema-instance" xmlns:pc="http://schemas.microsoft.com/office/infopath/2007/PartnerControls">
  <documentManagement>
    <ga975397408f43e4b84ec8e5a598e523 xmlns="ca283e0b-db31-4043-a2ef-b80661bf084a">
      <Terms xmlns="http://schemas.microsoft.com/office/infopath/2007/PartnerControls">
        <TermInfo xmlns="http://schemas.microsoft.com/office/infopath/2007/PartnerControls">
          <TermName xmlns="http://schemas.microsoft.com/office/infopath/2007/PartnerControls">Office of Emergency Prog.-456F</TermName>
          <TermId xmlns="http://schemas.microsoft.com/office/infopath/2007/PartnerControls">98de697e-6403-48a0-9bce-654c90399d04</TermId>
        </TermInfo>
      </Terms>
    </ga975397408f43e4b84ec8e5a598e523>
    <TaxCatchAll xmlns="ca283e0b-db31-4043-a2ef-b80661bf084a">
      <Value>133</Value>
      <Value>148</Value>
      <Value>10</Value>
      <Value>163</Value>
      <Value>12</Value>
      <Value>3</Value>
      <Value>105</Value>
    </TaxCatchAll>
    <k8c968e8c72a4eda96b7e8fdbe192be2 xmlns="ca283e0b-db31-4043-a2ef-b80661bf084a">
      <Terms xmlns="http://schemas.microsoft.com/office/infopath/2007/PartnerControls"/>
    </k8c968e8c72a4eda96b7e8fdbe192be2>
    <ContentStatus xmlns="ca283e0b-db31-4043-a2ef-b80661bf084a" xsi:nil="true"/>
    <DateTransmittedEmail xmlns="ca283e0b-db31-4043-a2ef-b80661bf084a" xsi:nil="true"/>
    <SenderEmail xmlns="ca283e0b-db31-4043-a2ef-b80661bf084a" xsi:nil="true"/>
    <IconOverlay xmlns="http://schemas.microsoft.com/sharepoint/v4" xsi:nil="true"/>
    <ContentLanguage xmlns="ca283e0b-db31-4043-a2ef-b80661bf084a">English</ContentLanguage>
    <h6a71f3e574e4344bc34f3fc9dd20054 xmlns="ca283e0b-db31-4043-a2ef-b80661bf084a">
      <Terms xmlns="http://schemas.microsoft.com/office/infopath/2007/PartnerControls">
        <TermInfo xmlns="http://schemas.microsoft.com/office/infopath/2007/PartnerControls">
          <TermName xmlns="http://schemas.microsoft.com/office/infopath/2007/PartnerControls">Nutrition Humanitarian Cluster, Coordination</TermName>
          <TermId xmlns="http://schemas.microsoft.com/office/infopath/2007/PartnerControls">414c5639-61e6-4b56-aaa5-511cdacc25c2</TermId>
        </TermInfo>
        <TermInfo xmlns="http://schemas.microsoft.com/office/infopath/2007/PartnerControls">
          <TermName xmlns="http://schemas.microsoft.com/office/infopath/2007/PartnerControls">Nutrition preparedness and risk informed programming</TermName>
          <TermId xmlns="http://schemas.microsoft.com/office/infopath/2007/PartnerControls">4ab365b7-18be-48cf-a866-cdd5f63cb150</TermId>
        </TermInfo>
      </Terms>
    </h6a71f3e574e4344bc34f3fc9dd20054>
    <TaxKeywordTaxHTField xmlns="5858627f-d058-4b92-9b52-677b5fd7d454">
      <Terms xmlns="http://schemas.microsoft.com/office/infopath/2007/PartnerControls">
        <TermInfo xmlns="http://schemas.microsoft.com/office/infopath/2007/PartnerControls">
          <TermName xmlns="http://schemas.microsoft.com/office/infopath/2007/PartnerControls">GNC</TermName>
          <TermId xmlns="http://schemas.microsoft.com/office/infopath/2007/PartnerControls">82a4199d-9c93-4d57-833f-59195f986fba</TermId>
        </TermInfo>
        <TermInfo xmlns="http://schemas.microsoft.com/office/infopath/2007/PartnerControls">
          <TermName xmlns="http://schemas.microsoft.com/office/infopath/2007/PartnerControls">Training</TermName>
          <TermId xmlns="http://schemas.microsoft.com/office/infopath/2007/PartnerControls">e274f566-a9bf-4f70-80f5-de4ef515adf5</TermId>
        </TermInfo>
        <TermInfo xmlns="http://schemas.microsoft.com/office/infopath/2007/PartnerControls">
          <TermName xmlns="http://schemas.microsoft.com/office/infopath/2007/PartnerControls">IMO</TermName>
          <TermId xmlns="http://schemas.microsoft.com/office/infopath/2007/PartnerControls">9411842a-837f-4f81-918e-c4fd3b034dbe</TermId>
        </TermInfo>
      </Terms>
    </TaxKeywordTaxHTField>
    <CategoryDescription xmlns="http://schemas.microsoft.com/sharepoint.v3">IMO - NiE Foundations</CategoryDescription>
    <mda26ace941f4791a7314a339fee829c xmlns="ca283e0b-db31-4043-a2ef-b80661bf084a">
      <Terms xmlns="http://schemas.microsoft.com/office/infopath/2007/PartnerControls">
        <TermInfo xmlns="http://schemas.microsoft.com/office/infopath/2007/PartnerControls">
          <TermName xmlns="http://schemas.microsoft.com/office/infopath/2007/PartnerControls">Training/ instructional materials, toolkits, user guides (non-ICT)</TermName>
          <TermId xmlns="http://schemas.microsoft.com/office/infopath/2007/PartnerControls">f7254839-f39a-4063-9d34-45784defb8cb</TermId>
        </TermInfo>
      </Terms>
    </mda26ace941f4791a7314a339fee829c>
    <RecipientsEmail xmlns="ca283e0b-db31-4043-a2ef-b80661bf084a" xsi:nil="true"/>
    <WrittenBy xmlns="ca283e0b-db31-4043-a2ef-b80661bf084a">
      <UserInfo>
        <DisplayName/>
        <AccountId xsi:nil="true"/>
        <AccountType/>
      </UserInfo>
    </WrittenBy>
    <_dlc_DocId xmlns="5858627f-d058-4b92-9b52-677b5fd7d454">EMOPSGCCU-1435067120-17608</_dlc_DocId>
    <_dlc_DocIdUrl xmlns="5858627f-d058-4b92-9b52-677b5fd7d454">
      <Url>https://unicef.sharepoint.com/teams/EMOPS-GCCU/_layouts/15/DocIdRedir.aspx?ID=EMOPSGCCU-1435067120-17608</Url>
      <Description>EMOPSGCCU-1435067120-17608</Description>
    </_dlc_DocIdUrl>
  </documentManagement>
</p:properties>
</file>

<file path=customXml/itemProps1.xml><?xml version="1.0" encoding="utf-8"?>
<ds:datastoreItem xmlns:ds="http://schemas.openxmlformats.org/officeDocument/2006/customXml" ds:itemID="{39DDD1CE-2319-4869-84FF-DE19DAE1F345}"/>
</file>

<file path=customXml/itemProps2.xml><?xml version="1.0" encoding="utf-8"?>
<ds:datastoreItem xmlns:ds="http://schemas.openxmlformats.org/officeDocument/2006/customXml" ds:itemID="{F64A6299-0131-40FA-B7D8-C3A95603A3BE}">
  <ds:schemaRefs>
    <ds:schemaRef ds:uri="Microsoft.SharePoint.Taxonomy.ContentTypeSync"/>
  </ds:schemaRefs>
</ds:datastoreItem>
</file>

<file path=customXml/itemProps3.xml><?xml version="1.0" encoding="utf-8"?>
<ds:datastoreItem xmlns:ds="http://schemas.openxmlformats.org/officeDocument/2006/customXml" ds:itemID="{CB9D97AC-BA84-4193-9B19-50140C64C17F}">
  <ds:schemaRefs>
    <ds:schemaRef ds:uri="http://schemas.microsoft.com/office/2006/metadata/customXsn"/>
  </ds:schemaRefs>
</ds:datastoreItem>
</file>

<file path=customXml/itemProps4.xml><?xml version="1.0" encoding="utf-8"?>
<ds:datastoreItem xmlns:ds="http://schemas.openxmlformats.org/officeDocument/2006/customXml" ds:itemID="{2E9A7E02-5C51-4286-8CE3-3163657CBF8D}">
  <ds:schemaRefs>
    <ds:schemaRef ds:uri="http://schemas.microsoft.com/sharepoint/events"/>
  </ds:schemaRefs>
</ds:datastoreItem>
</file>

<file path=customXml/itemProps5.xml><?xml version="1.0" encoding="utf-8"?>
<ds:datastoreItem xmlns:ds="http://schemas.openxmlformats.org/officeDocument/2006/customXml" ds:itemID="{82F8869C-A614-4D46-9D97-F1F5821D9E06}">
  <ds:schemaRefs>
    <ds:schemaRef ds:uri="http://schemas.microsoft.com/sharepoint/v3/contenttype/forms"/>
  </ds:schemaRefs>
</ds:datastoreItem>
</file>

<file path=customXml/itemProps6.xml><?xml version="1.0" encoding="utf-8"?>
<ds:datastoreItem xmlns:ds="http://schemas.openxmlformats.org/officeDocument/2006/customXml" ds:itemID="{B69A17BE-27A0-43E7-9061-ED94A89893ED}">
  <ds:schemaRefs>
    <ds:schemaRef ds:uri="http://schemas.microsoft.com/sharepoint.v3"/>
    <ds:schemaRef ds:uri="ca283e0b-db31-4043-a2ef-b80661bf084a"/>
    <ds:schemaRef ds:uri="http://schemas.microsoft.com/office/infopath/2007/PartnerControls"/>
    <ds:schemaRef ds:uri="http://purl.org/dc/elements/1.1/"/>
    <ds:schemaRef ds:uri="http://schemas.microsoft.com/office/2006/documentManagement/types"/>
    <ds:schemaRef ds:uri="http://purl.org/dc/terms/"/>
    <ds:schemaRef ds:uri="http://schemas.openxmlformats.org/package/2006/metadata/core-properties"/>
    <ds:schemaRef ds:uri="5858627f-d058-4b92-9b52-677b5fd7d454"/>
    <ds:schemaRef ds:uri="http://purl.org/dc/dcmitype/"/>
    <ds:schemaRef ds:uri="http://www.w3.org/XML/1998/namespace"/>
    <ds:schemaRef ds:uri="a438dd15-07ca-4cdc-82a3-f2206b92025e"/>
    <ds:schemaRef ds:uri="http://schemas.microsoft.com/sharepoint/v4"/>
    <ds:schemaRef ds:uri="http://schemas.microsoft.com/sharepoint/v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300</TotalTime>
  <Words>1642</Words>
  <Application>Microsoft Office PowerPoint</Application>
  <PresentationFormat>On-screen Show (4:3)</PresentationFormat>
  <Paragraphs>153</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Wooster</dc:creator>
  <cp:keywords>GNC; IMO; Training</cp:keywords>
  <cp:lastModifiedBy>Diogo Loureiro Jurema</cp:lastModifiedBy>
  <cp:revision>29</cp:revision>
  <dcterms:created xsi:type="dcterms:W3CDTF">2016-05-20T14:38:00Z</dcterms:created>
  <dcterms:modified xsi:type="dcterms:W3CDTF">2019-11-11T13:15:05Z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0x0101009BA85F8052A6DA4FA3E31FF9F74C6970006192CA8317E1FF49B6A7FEB870A3A8D6</vt:lpwstr>
  </property>
  <property fmtid="{D5CDD505-2E9C-101B-9397-08002B2CF9AE}" pid="3" name="OfficeDivision">
    <vt:lpwstr>3;#Office of Emergency Prog.-456F|98de697e-6403-48a0-9bce-654c90399d04</vt:lpwstr>
  </property>
  <property fmtid="{D5CDD505-2E9C-101B-9397-08002B2CF9AE}" pid="4" name="TaxKeyword">
    <vt:lpwstr>133;#GNC|82a4199d-9c93-4d57-833f-59195f986fba;#163;#Training|e274f566-a9bf-4f70-80f5-de4ef515adf5;#105;#IMO|9411842a-837f-4f81-918e-c4fd3b034dbe</vt:lpwstr>
  </property>
  <property fmtid="{D5CDD505-2E9C-101B-9397-08002B2CF9AE}" pid="5" name="Topic">
    <vt:lpwstr>10;#Nutrition Humanitarian Cluster, Coordination|414c5639-61e6-4b56-aaa5-511cdacc25c2;#148;#Nutrition preparedness and risk informed programming|4ab365b7-18be-48cf-a866-cdd5f63cb150</vt:lpwstr>
  </property>
  <property fmtid="{D5CDD505-2E9C-101B-9397-08002B2CF9AE}" pid="6" name="DocumentType">
    <vt:lpwstr>12;#Training/ instructional materials, toolkits, user guides (non-ICT)|f7254839-f39a-4063-9d34-45784defb8cb</vt:lpwstr>
  </property>
  <property fmtid="{D5CDD505-2E9C-101B-9397-08002B2CF9AE}" pid="7" name="GeographicScope">
    <vt:lpwstr/>
  </property>
  <property fmtid="{D5CDD505-2E9C-101B-9397-08002B2CF9AE}" pid="8" name="_dlc_DocIdItemGuid">
    <vt:lpwstr>dbc5c248-0c76-4a28-b7d1-bb90c8d5b890</vt:lpwstr>
  </property>
</Properties>
</file>