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7"/>
  </p:sldMasterIdLst>
  <p:notesMasterIdLst>
    <p:notesMasterId r:id="rId21"/>
  </p:notesMasterIdLst>
  <p:handoutMasterIdLst>
    <p:handoutMasterId r:id="rId22"/>
  </p:handoutMasterIdLst>
  <p:sldIdLst>
    <p:sldId id="259" r:id="rId8"/>
    <p:sldId id="318" r:id="rId9"/>
    <p:sldId id="311" r:id="rId10"/>
    <p:sldId id="313" r:id="rId11"/>
    <p:sldId id="319" r:id="rId12"/>
    <p:sldId id="321" r:id="rId13"/>
    <p:sldId id="328" r:id="rId14"/>
    <p:sldId id="329" r:id="rId15"/>
    <p:sldId id="330" r:id="rId16"/>
    <p:sldId id="325" r:id="rId17"/>
    <p:sldId id="324" r:id="rId18"/>
    <p:sldId id="320" r:id="rId19"/>
    <p:sldId id="316" r:id="rId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5" userDrawn="1">
          <p15:clr>
            <a:srgbClr val="A4A3A4"/>
          </p15:clr>
        </p15:guide>
        <p15:guide id="2" pos="2112"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EE1"/>
    <a:srgbClr val="4A8DAA"/>
    <a:srgbClr val="808285"/>
    <a:srgbClr val="80C2DE"/>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A9FAE-2632-4F4C-9BD9-065C0716D1BC}" v="3" dt="2019-11-11T13:29:20.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613" autoAdjust="0"/>
    <p:restoredTop sz="86417" autoAdjust="0"/>
  </p:normalViewPr>
  <p:slideViewPr>
    <p:cSldViewPr>
      <p:cViewPr varScale="1">
        <p:scale>
          <a:sx n="103" d="100"/>
          <a:sy n="103" d="100"/>
        </p:scale>
        <p:origin x="3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082"/>
    </p:cViewPr>
  </p:sorterViewPr>
  <p:notesViewPr>
    <p:cSldViewPr>
      <p:cViewPr varScale="1">
        <p:scale>
          <a:sx n="74" d="100"/>
          <a:sy n="74" d="100"/>
        </p:scale>
        <p:origin x="-3366" y="-108"/>
      </p:cViewPr>
      <p:guideLst>
        <p:guide orient="horz" pos="2835"/>
        <p:guide pos="2112"/>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2DBA9FAE-2632-4F4C-9BD9-065C0716D1BC}"/>
    <pc:docChg chg="custSel modMainMaster">
      <pc:chgData name="Diogo Loureiro Jurema" userId="9dfde3f0-34dd-48c5-90ef-eaf27597f482" providerId="ADAL" clId="{2DBA9FAE-2632-4F4C-9BD9-065C0716D1BC}" dt="2019-11-11T13:29:20.306" v="2"/>
      <pc:docMkLst>
        <pc:docMk/>
      </pc:docMkLst>
      <pc:sldMasterChg chg="addSp delSp">
        <pc:chgData name="Diogo Loureiro Jurema" userId="9dfde3f0-34dd-48c5-90ef-eaf27597f482" providerId="ADAL" clId="{2DBA9FAE-2632-4F4C-9BD9-065C0716D1BC}" dt="2019-11-11T13:29:20.306" v="2"/>
        <pc:sldMasterMkLst>
          <pc:docMk/>
          <pc:sldMasterMk cId="2054994350" sldId="2147483669"/>
        </pc:sldMasterMkLst>
        <pc:grpChg chg="del">
          <ac:chgData name="Diogo Loureiro Jurema" userId="9dfde3f0-34dd-48c5-90ef-eaf27597f482" providerId="ADAL" clId="{2DBA9FAE-2632-4F4C-9BD9-065C0716D1BC}" dt="2019-11-11T13:29:17.958" v="0" actId="478"/>
          <ac:grpSpMkLst>
            <pc:docMk/>
            <pc:sldMasterMk cId="2054994350" sldId="2147483669"/>
            <ac:grpSpMk id="3" creationId="{00000000-0000-0000-0000-000000000000}"/>
          </ac:grpSpMkLst>
        </pc:grpChg>
        <pc:grpChg chg="add">
          <ac:chgData name="Diogo Loureiro Jurema" userId="9dfde3f0-34dd-48c5-90ef-eaf27597f482" providerId="ADAL" clId="{2DBA9FAE-2632-4F4C-9BD9-065C0716D1BC}" dt="2019-11-11T13:29:20.306" v="2"/>
          <ac:grpSpMkLst>
            <pc:docMk/>
            <pc:sldMasterMk cId="2054994350" sldId="2147483669"/>
            <ac:grpSpMk id="7" creationId="{C05766BB-45AA-4E6F-93D7-F53321BEF50F}"/>
          </ac:grpSpMkLst>
        </pc:grpChg>
        <pc:picChg chg="del">
          <ac:chgData name="Diogo Loureiro Jurema" userId="9dfde3f0-34dd-48c5-90ef-eaf27597f482" providerId="ADAL" clId="{2DBA9FAE-2632-4F4C-9BD9-065C0716D1BC}" dt="2019-11-11T13:29:19.725" v="1" actId="478"/>
          <ac:picMkLst>
            <pc:docMk/>
            <pc:sldMasterMk cId="2054994350" sldId="2147483669"/>
            <ac:picMk id="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3315"/>
          </a:xfrm>
          <a:prstGeom prst="rect">
            <a:avLst/>
          </a:prstGeom>
        </p:spPr>
        <p:txBody>
          <a:bodyPr vert="horz" lIns="94847" tIns="47423" rIns="94847" bIns="47423" rtlCol="0"/>
          <a:lstStyle>
            <a:lvl1pPr algn="l">
              <a:defRPr sz="1300"/>
            </a:lvl1pPr>
          </a:lstStyle>
          <a:p>
            <a:endParaRPr lang="en-GB"/>
          </a:p>
        </p:txBody>
      </p:sp>
      <p:sp>
        <p:nvSpPr>
          <p:cNvPr id="3" name="Date Placeholder 2"/>
          <p:cNvSpPr>
            <a:spLocks noGrp="1"/>
          </p:cNvSpPr>
          <p:nvPr>
            <p:ph type="dt" sz="quarter" idx="1"/>
          </p:nvPr>
        </p:nvSpPr>
        <p:spPr>
          <a:xfrm>
            <a:off x="3815373" y="1"/>
            <a:ext cx="2918830" cy="493315"/>
          </a:xfrm>
          <a:prstGeom prst="rect">
            <a:avLst/>
          </a:prstGeom>
        </p:spPr>
        <p:txBody>
          <a:bodyPr vert="horz" lIns="94847" tIns="47423" rIns="94847" bIns="47423" rtlCol="0"/>
          <a:lstStyle>
            <a:lvl1pPr algn="r">
              <a:defRPr sz="1300"/>
            </a:lvl1pPr>
          </a:lstStyle>
          <a:p>
            <a:fld id="{18D04649-1601-437A-9AE0-5F90DB29EAA0}" type="datetimeFigureOut">
              <a:rPr lang="en-US" smtClean="0"/>
              <a:pPr/>
              <a:t>11/11/2019</a:t>
            </a:fld>
            <a:endParaRPr lang="en-GB"/>
          </a:p>
        </p:txBody>
      </p:sp>
      <p:sp>
        <p:nvSpPr>
          <p:cNvPr id="4" name="Footer Placeholder 3"/>
          <p:cNvSpPr>
            <a:spLocks noGrp="1"/>
          </p:cNvSpPr>
          <p:nvPr>
            <p:ph type="ftr" sz="quarter" idx="2"/>
          </p:nvPr>
        </p:nvSpPr>
        <p:spPr>
          <a:xfrm>
            <a:off x="0" y="9371286"/>
            <a:ext cx="2918830" cy="493315"/>
          </a:xfrm>
          <a:prstGeom prst="rect">
            <a:avLst/>
          </a:prstGeom>
        </p:spPr>
        <p:txBody>
          <a:bodyPr vert="horz" lIns="94847" tIns="47423" rIns="94847" bIns="47423" rtlCol="0" anchor="b"/>
          <a:lstStyle>
            <a:lvl1pPr algn="l">
              <a:defRPr sz="1300"/>
            </a:lvl1pPr>
          </a:lstStyle>
          <a:p>
            <a:endParaRPr lang="en-GB"/>
          </a:p>
        </p:txBody>
      </p:sp>
      <p:sp>
        <p:nvSpPr>
          <p:cNvPr id="5" name="Slide Number Placeholder 4"/>
          <p:cNvSpPr>
            <a:spLocks noGrp="1"/>
          </p:cNvSpPr>
          <p:nvPr>
            <p:ph type="sldNum" sz="quarter" idx="3"/>
          </p:nvPr>
        </p:nvSpPr>
        <p:spPr>
          <a:xfrm>
            <a:off x="3815373" y="9371286"/>
            <a:ext cx="2918830" cy="493315"/>
          </a:xfrm>
          <a:prstGeom prst="rect">
            <a:avLst/>
          </a:prstGeom>
        </p:spPr>
        <p:txBody>
          <a:bodyPr vert="horz" lIns="94847" tIns="47423" rIns="94847" bIns="47423"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4240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3315"/>
          </a:xfrm>
          <a:prstGeom prst="rect">
            <a:avLst/>
          </a:prstGeom>
        </p:spPr>
        <p:txBody>
          <a:bodyPr vert="horz" lIns="94847" tIns="47423" rIns="94847" bIns="47423" rtlCol="0"/>
          <a:lstStyle>
            <a:lvl1pPr algn="l">
              <a:defRPr sz="1300"/>
            </a:lvl1pPr>
          </a:lstStyle>
          <a:p>
            <a:endParaRPr lang="en-GB"/>
          </a:p>
        </p:txBody>
      </p:sp>
      <p:sp>
        <p:nvSpPr>
          <p:cNvPr id="3" name="Date Placeholder 2"/>
          <p:cNvSpPr>
            <a:spLocks noGrp="1"/>
          </p:cNvSpPr>
          <p:nvPr>
            <p:ph type="dt" idx="1"/>
          </p:nvPr>
        </p:nvSpPr>
        <p:spPr>
          <a:xfrm>
            <a:off x="3815373" y="1"/>
            <a:ext cx="2918830" cy="493315"/>
          </a:xfrm>
          <a:prstGeom prst="rect">
            <a:avLst/>
          </a:prstGeom>
        </p:spPr>
        <p:txBody>
          <a:bodyPr vert="horz" lIns="94847" tIns="47423" rIns="94847" bIns="47423" rtlCol="0"/>
          <a:lstStyle>
            <a:lvl1pPr algn="r">
              <a:defRPr sz="1300"/>
            </a:lvl1pPr>
          </a:lstStyle>
          <a:p>
            <a:fld id="{AB9B97DC-CEAD-46B2-8009-C14192C5EB64}" type="datetimeFigureOut">
              <a:rPr lang="en-GB" smtClean="0"/>
              <a:t>11/11/2019</a:t>
            </a:fld>
            <a:endParaRPr lang="en-GB"/>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4847" tIns="47423" rIns="94847" bIns="47423" rtlCol="0" anchor="ctr"/>
          <a:lstStyle/>
          <a:p>
            <a:endParaRPr lang="en-GB"/>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4847" tIns="47423" rIns="94847" bIns="474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0" cy="493315"/>
          </a:xfrm>
          <a:prstGeom prst="rect">
            <a:avLst/>
          </a:prstGeom>
        </p:spPr>
        <p:txBody>
          <a:bodyPr vert="horz" lIns="94847" tIns="47423" rIns="94847" bIns="47423" rtlCol="0" anchor="b"/>
          <a:lstStyle>
            <a:lvl1pPr algn="l">
              <a:defRPr sz="1300"/>
            </a:lvl1pPr>
          </a:lstStyle>
          <a:p>
            <a:endParaRPr lang="en-GB"/>
          </a:p>
        </p:txBody>
      </p:sp>
      <p:sp>
        <p:nvSpPr>
          <p:cNvPr id="7" name="Slide Number Placeholder 6"/>
          <p:cNvSpPr>
            <a:spLocks noGrp="1"/>
          </p:cNvSpPr>
          <p:nvPr>
            <p:ph type="sldNum" sz="quarter" idx="5"/>
          </p:nvPr>
        </p:nvSpPr>
        <p:spPr>
          <a:xfrm>
            <a:off x="3815373" y="9371286"/>
            <a:ext cx="2918830" cy="493315"/>
          </a:xfrm>
          <a:prstGeom prst="rect">
            <a:avLst/>
          </a:prstGeom>
        </p:spPr>
        <p:txBody>
          <a:bodyPr vert="horz" lIns="94847" tIns="47423" rIns="94847" bIns="47423" rtlCol="0" anchor="b"/>
          <a:lstStyle>
            <a:lvl1pPr algn="r">
              <a:defRPr sz="1300"/>
            </a:lvl1pPr>
          </a:lstStyle>
          <a:p>
            <a:fld id="{4A9B5508-67B4-475E-92DE-25F080A2A1BD}" type="slidenum">
              <a:rPr lang="en-GB" smtClean="0"/>
              <a:t>‹#›</a:t>
            </a:fld>
            <a:endParaRPr lang="en-GB"/>
          </a:p>
        </p:txBody>
      </p:sp>
    </p:spTree>
    <p:extLst>
      <p:ext uri="{BB962C8B-B14F-4D97-AF65-F5344CB8AC3E}">
        <p14:creationId xmlns:p14="http://schemas.microsoft.com/office/powerpoint/2010/main" val="91285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9AC94-E0B4-4AF6-A7BF-1986C8DC27F8}" type="slidenum">
              <a:rPr lang="en-US" smtClean="0"/>
              <a:t>2</a:t>
            </a:fld>
            <a:endParaRPr lang="en-US"/>
          </a:p>
        </p:txBody>
      </p:sp>
    </p:spTree>
    <p:extLst>
      <p:ext uri="{BB962C8B-B14F-4D97-AF65-F5344CB8AC3E}">
        <p14:creationId xmlns:p14="http://schemas.microsoft.com/office/powerpoint/2010/main" val="25518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2962DCC-0CC5-44F4-B85C-4B53F16F81A3}" type="slidenum">
              <a:rPr lang="en-GB" smtClean="0"/>
              <a:t>3</a:t>
            </a:fld>
            <a:endParaRPr lang="en-GB"/>
          </a:p>
        </p:txBody>
      </p:sp>
    </p:spTree>
    <p:extLst>
      <p:ext uri="{BB962C8B-B14F-4D97-AF65-F5344CB8AC3E}">
        <p14:creationId xmlns:p14="http://schemas.microsoft.com/office/powerpoint/2010/main" val="353507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r>
              <a:rPr lang="en-AU" dirty="0"/>
              <a:t>Divide participants into teams of four (can reduce number of photos depending on group size)</a:t>
            </a:r>
          </a:p>
          <a:p>
            <a:endParaRPr lang="en-AU" dirty="0"/>
          </a:p>
          <a:p>
            <a:r>
              <a:rPr lang="en-US" dirty="0"/>
              <a:t>10mins to identify who would be the key players involved in a response to their particular emergency</a:t>
            </a:r>
            <a:endParaRPr lang="en-GB" dirty="0"/>
          </a:p>
          <a:p>
            <a:endParaRPr lang="en-US" dirty="0"/>
          </a:p>
          <a:p>
            <a:r>
              <a:rPr lang="en-US" dirty="0"/>
              <a:t>Note these on a flip-chart and designate someone to briefly </a:t>
            </a:r>
            <a:r>
              <a:rPr lang="en-US" dirty="0" err="1"/>
              <a:t>summarise</a:t>
            </a:r>
            <a:r>
              <a:rPr lang="en-US" dirty="0"/>
              <a:t> in plenary</a:t>
            </a:r>
            <a:endParaRPr lang="en-GB" dirty="0"/>
          </a:p>
          <a:p>
            <a:endParaRPr lang="en-US" dirty="0"/>
          </a:p>
          <a:p>
            <a:r>
              <a:rPr lang="en-US" dirty="0"/>
              <a:t>Debrief by going through and highlighting any gaps as well as country-specific differences and similarities</a:t>
            </a:r>
          </a:p>
          <a:p>
            <a:endParaRPr lang="en-US" dirty="0"/>
          </a:p>
          <a:p>
            <a:r>
              <a:rPr lang="en-US" dirty="0"/>
              <a:t>LEAVE UP FOLLOWING SLIDE DURING THE EXERCISE</a:t>
            </a:r>
          </a:p>
          <a:p>
            <a:endParaRPr lang="en-US" dirty="0"/>
          </a:p>
        </p:txBody>
      </p:sp>
      <p:sp>
        <p:nvSpPr>
          <p:cNvPr id="4" name="Slide Number Placeholder 3"/>
          <p:cNvSpPr>
            <a:spLocks noGrp="1"/>
          </p:cNvSpPr>
          <p:nvPr>
            <p:ph type="sldNum" sz="quarter" idx="10"/>
          </p:nvPr>
        </p:nvSpPr>
        <p:spPr/>
        <p:txBody>
          <a:bodyPr/>
          <a:lstStyle/>
          <a:p>
            <a:fld id="{C889AC94-E0B4-4AF6-A7BF-1986C8DC27F8}" type="slidenum">
              <a:rPr lang="en-US" smtClean="0"/>
              <a:t>12</a:t>
            </a:fld>
            <a:endParaRPr lang="en-US"/>
          </a:p>
        </p:txBody>
      </p:sp>
    </p:spTree>
    <p:extLst>
      <p:ext uri="{BB962C8B-B14F-4D97-AF65-F5344CB8AC3E}">
        <p14:creationId xmlns:p14="http://schemas.microsoft.com/office/powerpoint/2010/main" val="236351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Wingdings" pitchFamily="2" charset="2"/>
              <a:buNone/>
              <a:defRPr/>
            </a:pPr>
            <a:r>
              <a:rPr lang="en-US" sz="1300" dirty="0"/>
              <a:t>- </a:t>
            </a:r>
            <a:r>
              <a:rPr lang="en-US" sz="1300" b="1" dirty="0"/>
              <a:t>Ensure regularity and joint decision-making</a:t>
            </a:r>
          </a:p>
          <a:p>
            <a:pPr>
              <a:lnSpc>
                <a:spcPct val="80000"/>
              </a:lnSpc>
              <a:buFontTx/>
              <a:buChar char="-"/>
              <a:defRPr/>
            </a:pPr>
            <a:r>
              <a:rPr lang="en-US" sz="1300" b="1" dirty="0"/>
              <a:t>Understand role</a:t>
            </a:r>
            <a:r>
              <a:rPr lang="en-US" sz="1300" dirty="0"/>
              <a:t> of cluster leads, chairs &amp; co-chairs:  Demand lead agency </a:t>
            </a:r>
            <a:r>
              <a:rPr lang="en-US" sz="1300" i="1" dirty="0"/>
              <a:t>and </a:t>
            </a:r>
            <a:r>
              <a:rPr lang="en-US" sz="1300" dirty="0"/>
              <a:t>HC support and engagement - Coordination requires Cluster leads to be pro active and not wait for HC/RC to direct them.  </a:t>
            </a:r>
          </a:p>
          <a:p>
            <a:pPr eaLnBrk="1" hangingPunct="1">
              <a:lnSpc>
                <a:spcPct val="80000"/>
              </a:lnSpc>
              <a:buFontTx/>
              <a:buChar char="•"/>
              <a:defRPr/>
            </a:pPr>
            <a:r>
              <a:rPr lang="en-US" sz="1300" b="1" dirty="0">
                <a:solidFill>
                  <a:schemeClr val="accent2"/>
                </a:solidFill>
              </a:rPr>
              <a:t>Advocate for support</a:t>
            </a:r>
            <a:r>
              <a:rPr lang="en-US" sz="1300" dirty="0"/>
              <a:t> (from HC/RC and OCHA) </a:t>
            </a:r>
            <a:r>
              <a:rPr lang="en-US" sz="1300" i="1" dirty="0"/>
              <a:t>but</a:t>
            </a:r>
            <a:r>
              <a:rPr lang="en-US" sz="1300" dirty="0"/>
              <a:t> also support their roles!</a:t>
            </a:r>
          </a:p>
          <a:p>
            <a:pPr eaLnBrk="1" hangingPunct="1">
              <a:lnSpc>
                <a:spcPct val="80000"/>
              </a:lnSpc>
              <a:buFontTx/>
              <a:buChar char="•"/>
              <a:defRPr/>
            </a:pPr>
            <a:r>
              <a:rPr lang="en-US" sz="1300" b="1" dirty="0">
                <a:solidFill>
                  <a:schemeClr val="accent2"/>
                </a:solidFill>
              </a:rPr>
              <a:t>Be willing to compromise</a:t>
            </a:r>
            <a:r>
              <a:rPr lang="en-US" sz="1300" dirty="0"/>
              <a:t> (a little!) in inter-cluster </a:t>
            </a:r>
            <a:r>
              <a:rPr lang="en-US" sz="1300" dirty="0" err="1"/>
              <a:t>prioritisation</a:t>
            </a:r>
            <a:r>
              <a:rPr lang="en-US" sz="1300" dirty="0"/>
              <a:t> of resources</a:t>
            </a:r>
            <a:endParaRPr lang="en-US" sz="1300" u="sng" dirty="0"/>
          </a:p>
          <a:p>
            <a:pPr>
              <a:lnSpc>
                <a:spcPct val="80000"/>
              </a:lnSpc>
              <a:buFontTx/>
              <a:buChar char="-"/>
              <a:defRPr/>
            </a:pPr>
            <a:r>
              <a:rPr lang="en-US" sz="1300" b="1" dirty="0"/>
              <a:t>Encourage attendance at other cluster meetings</a:t>
            </a:r>
          </a:p>
          <a:p>
            <a:pPr>
              <a:lnSpc>
                <a:spcPct val="80000"/>
              </a:lnSpc>
              <a:defRPr/>
            </a:pPr>
            <a:r>
              <a:rPr lang="en-US" sz="1300" dirty="0"/>
              <a:t>Regular Bilateral connections between cluster leads are required in addition to cluster leads meetings – do you (or your cluster members) need to be attending other cluster meetings??</a:t>
            </a:r>
          </a:p>
          <a:p>
            <a:pPr>
              <a:lnSpc>
                <a:spcPct val="80000"/>
              </a:lnSpc>
              <a:buFontTx/>
              <a:buChar char="-"/>
              <a:defRPr/>
            </a:pPr>
            <a:r>
              <a:rPr lang="en-US" sz="1300" b="1" dirty="0"/>
              <a:t>Identify areas of potential overlap/gaps</a:t>
            </a:r>
            <a:r>
              <a:rPr lang="en-US" sz="1300" dirty="0"/>
              <a:t>: Awareness of and identification of areas of potential overlap/gap with other clusters is necessary to deal with issues through the cluster rather than on crisis management basis.  To support this Matrices have been developed with other key clusters e.g. Nutrition</a:t>
            </a:r>
          </a:p>
          <a:p>
            <a:pPr eaLnBrk="1" hangingPunct="1">
              <a:lnSpc>
                <a:spcPct val="80000"/>
              </a:lnSpc>
              <a:buFontTx/>
              <a:buChar char="•"/>
              <a:defRPr/>
            </a:pPr>
            <a:r>
              <a:rPr lang="en-US" sz="1300" b="1" dirty="0">
                <a:solidFill>
                  <a:schemeClr val="accent2"/>
                </a:solidFill>
              </a:rPr>
              <a:t>Share information</a:t>
            </a:r>
          </a:p>
          <a:p>
            <a:pPr eaLnBrk="1" hangingPunct="1">
              <a:lnSpc>
                <a:spcPct val="80000"/>
              </a:lnSpc>
              <a:defRPr/>
            </a:pPr>
            <a:r>
              <a:rPr lang="en-US" sz="1300" dirty="0">
                <a:solidFill>
                  <a:schemeClr val="accent2"/>
                </a:solidFill>
              </a:rPr>
              <a:t>Share strategies</a:t>
            </a:r>
            <a:r>
              <a:rPr lang="en-US" sz="1300" dirty="0"/>
              <a:t>, plans, and initiatives as widely as possible</a:t>
            </a:r>
          </a:p>
          <a:p>
            <a:pPr eaLnBrk="1" hangingPunct="1">
              <a:lnSpc>
                <a:spcPct val="80000"/>
              </a:lnSpc>
              <a:defRPr/>
            </a:pPr>
            <a:r>
              <a:rPr lang="en-US" sz="1300" dirty="0">
                <a:solidFill>
                  <a:schemeClr val="accent2"/>
                </a:solidFill>
              </a:rPr>
              <a:t>Spend time on strategic and contingency planning</a:t>
            </a:r>
            <a:r>
              <a:rPr lang="en-US" sz="1300" dirty="0"/>
              <a:t> (it may feel like a waste of time but it is critical to the response)</a:t>
            </a:r>
          </a:p>
          <a:p>
            <a:pPr eaLnBrk="1" hangingPunct="1">
              <a:lnSpc>
                <a:spcPct val="80000"/>
              </a:lnSpc>
              <a:defRPr/>
            </a:pPr>
            <a:r>
              <a:rPr lang="en-US" sz="1300" dirty="0">
                <a:solidFill>
                  <a:schemeClr val="accent2"/>
                </a:solidFill>
              </a:rPr>
              <a:t>Contribute to inter-cluster IM</a:t>
            </a:r>
            <a:r>
              <a:rPr lang="en-US" sz="1300" dirty="0"/>
              <a:t> (3W, </a:t>
            </a:r>
            <a:r>
              <a:rPr lang="en-US" sz="1300" dirty="0" err="1"/>
              <a:t>sitreps</a:t>
            </a:r>
            <a:r>
              <a:rPr lang="en-US" sz="1300" dirty="0"/>
              <a:t>, mapping) – it’s in everyone’s interest </a:t>
            </a:r>
          </a:p>
          <a:p>
            <a:pPr eaLnBrk="1" hangingPunct="1">
              <a:lnSpc>
                <a:spcPct val="80000"/>
              </a:lnSpc>
              <a:buFontTx/>
              <a:buChar char="•"/>
              <a:defRPr/>
            </a:pPr>
            <a:r>
              <a:rPr lang="en-US" sz="1300" dirty="0"/>
              <a:t>Be </a:t>
            </a:r>
            <a:r>
              <a:rPr lang="en-US" sz="1300" b="1" dirty="0">
                <a:solidFill>
                  <a:schemeClr val="accent2"/>
                </a:solidFill>
                <a:effectLst>
                  <a:outerShdw blurRad="38100" dist="38100" dir="2700000" algn="tl">
                    <a:srgbClr val="C0C0C0"/>
                  </a:outerShdw>
                </a:effectLst>
              </a:rPr>
              <a:t>proactive </a:t>
            </a:r>
          </a:p>
          <a:p>
            <a:pPr eaLnBrk="1" hangingPunct="1">
              <a:lnSpc>
                <a:spcPct val="80000"/>
              </a:lnSpc>
              <a:buFontTx/>
              <a:buChar char="-"/>
              <a:defRPr/>
            </a:pPr>
            <a:r>
              <a:rPr lang="en-US" i="1" u="sng" dirty="0"/>
              <a:t>REMEMBER:</a:t>
            </a:r>
            <a:r>
              <a:rPr lang="en-US" i="1" dirty="0"/>
              <a:t> Your internal cluster activities will be much more effective if the inter-cluster environment is robust and effective! </a:t>
            </a:r>
          </a:p>
          <a:p>
            <a:pPr eaLnBrk="1" hangingPunct="1">
              <a:lnSpc>
                <a:spcPct val="80000"/>
              </a:lnSpc>
              <a:defRPr/>
            </a:pPr>
            <a:r>
              <a:rPr lang="en-US" sz="1300" dirty="0"/>
              <a:t>Ensure </a:t>
            </a:r>
            <a:r>
              <a:rPr lang="en-US" sz="1300" dirty="0">
                <a:solidFill>
                  <a:schemeClr val="accent2"/>
                </a:solidFill>
              </a:rPr>
              <a:t>common messaging to donors</a:t>
            </a:r>
            <a:r>
              <a:rPr lang="en-US" sz="1300" dirty="0"/>
              <a:t> on priority needs and response plans</a:t>
            </a:r>
          </a:p>
          <a:p>
            <a:pPr eaLnBrk="1" hangingPunct="1">
              <a:lnSpc>
                <a:spcPct val="80000"/>
              </a:lnSpc>
              <a:defRPr/>
            </a:pPr>
            <a:r>
              <a:rPr lang="en-US" sz="1300" dirty="0">
                <a:solidFill>
                  <a:schemeClr val="accent2"/>
                </a:solidFill>
              </a:rPr>
              <a:t>Speak with a common voice</a:t>
            </a:r>
            <a:r>
              <a:rPr lang="en-US" sz="1300" dirty="0"/>
              <a:t> to </a:t>
            </a:r>
            <a:r>
              <a:rPr lang="en-US" sz="1300" dirty="0" err="1"/>
              <a:t>govt</a:t>
            </a:r>
            <a:r>
              <a:rPr lang="en-US" sz="1300" dirty="0"/>
              <a:t>, NSAs, military, and other entities</a:t>
            </a:r>
          </a:p>
          <a:p>
            <a:pPr>
              <a:lnSpc>
                <a:spcPct val="80000"/>
              </a:lnSpc>
              <a:buFontTx/>
              <a:buChar char="-"/>
              <a:defRPr/>
            </a:pPr>
            <a:endParaRPr lang="en-US" sz="1300" dirty="0"/>
          </a:p>
          <a:p>
            <a:pPr>
              <a:lnSpc>
                <a:spcPct val="80000"/>
              </a:lnSpc>
              <a:buFont typeface="Wingdings" pitchFamily="2" charset="2"/>
              <a:buNone/>
              <a:defRPr/>
            </a:pPr>
            <a:endParaRPr lang="en-US" sz="1300" dirty="0"/>
          </a:p>
          <a:p>
            <a:pPr>
              <a:lnSpc>
                <a:spcPct val="80000"/>
              </a:lnSpc>
              <a:defRPr/>
            </a:pPr>
            <a:endParaRPr lang="en-US" sz="1300"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t>13</a:t>
            </a:fld>
            <a:endParaRPr lang="en-GB"/>
          </a:p>
        </p:txBody>
      </p:sp>
    </p:spTree>
    <p:extLst>
      <p:ext uri="{BB962C8B-B14F-4D97-AF65-F5344CB8AC3E}">
        <p14:creationId xmlns:p14="http://schemas.microsoft.com/office/powerpoint/2010/main" val="149790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[CLICK TO EDIT MAIN TITLE]</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429115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76" y="101760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Rectangle 6"/>
          <p:cNvSpPr/>
          <p:nvPr/>
        </p:nvSpPr>
        <p:spPr>
          <a:xfrm>
            <a:off x="-19776" y="152180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3206160" cy="357200"/>
          </a:xfrm>
          <a:prstGeom prst="rect">
            <a:avLst/>
          </a:prstGeom>
        </p:spPr>
        <p:txBody>
          <a:bodyPr>
            <a:noAutofit/>
          </a:bodyPr>
          <a:lstStyle>
            <a:lvl1pPr>
              <a:buNone/>
              <a:defRPr sz="1200" baseline="0">
                <a:solidFill>
                  <a:schemeClr val="tx2">
                    <a:lumMod val="60000"/>
                    <a:lumOff val="40000"/>
                  </a:schemeClr>
                </a:solidFill>
              </a:defRPr>
            </a:lvl1pPr>
          </a:lstStyle>
          <a:p>
            <a:pPr lvl="0"/>
            <a:r>
              <a:rPr lang="en-GB" dirty="0"/>
              <a:t>[CLICK TO EDIT]</a:t>
            </a:r>
          </a:p>
        </p:txBody>
      </p:sp>
      <p:sp>
        <p:nvSpPr>
          <p:cNvPr id="9" name="Text Placeholder 8"/>
          <p:cNvSpPr>
            <a:spLocks noGrp="1"/>
          </p:cNvSpPr>
          <p:nvPr>
            <p:ph type="body" sz="quarter" idx="14" hasCustomPrompt="1"/>
          </p:nvPr>
        </p:nvSpPr>
        <p:spPr>
          <a:xfrm>
            <a:off x="2065970" y="3357562"/>
            <a:ext cx="5602374" cy="571500"/>
          </a:xfrm>
          <a:prstGeom prst="rect">
            <a:avLst/>
          </a:prstGeom>
          <a:solidFill>
            <a:schemeClr val="bg2"/>
          </a:solidFill>
        </p:spPr>
        <p:txBody>
          <a:bodyPr anchor="ctr">
            <a:normAutofit/>
          </a:bodyPr>
          <a:lstStyle>
            <a:lvl1pPr algn="ctr">
              <a:buNone/>
              <a:defRPr sz="3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1135566" y="2500306"/>
            <a:ext cx="7396874" cy="642933"/>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extLst>
      <p:ext uri="{BB962C8B-B14F-4D97-AF65-F5344CB8AC3E}">
        <p14:creationId xmlns:p14="http://schemas.microsoft.com/office/powerpoint/2010/main" val="78073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1806817" y="3717032"/>
            <a:ext cx="5818398" cy="1367582"/>
          </a:xfrm>
          <a:prstGeom prst="rect">
            <a:avLst/>
          </a:prstGeom>
          <a:solidFill>
            <a:schemeClr val="bg2"/>
          </a:solidFill>
        </p:spPr>
        <p:txBody>
          <a:bodyPr anchor="ctr">
            <a:normAutofit/>
          </a:bodyPr>
          <a:lstStyle>
            <a:lvl1pPr algn="ctr">
              <a:buNone/>
              <a:defRPr sz="3000" baseline="30000">
                <a:solidFill>
                  <a:schemeClr val="bg1"/>
                </a:solidFill>
                <a:latin typeface="+mj-lt"/>
              </a:defRPr>
            </a:lvl1pPr>
          </a:lstStyle>
          <a:p>
            <a:pPr lvl="0"/>
            <a:r>
              <a:rPr lang="en-GB" dirty="0"/>
              <a:t>Bangkok, Thailand</a:t>
            </a:r>
          </a:p>
          <a:p>
            <a:pPr lvl="0"/>
            <a:r>
              <a:rPr lang="en-GB" dirty="0"/>
              <a:t>28th September – 2nd October 2015 </a:t>
            </a:r>
          </a:p>
        </p:txBody>
      </p:sp>
      <p:sp>
        <p:nvSpPr>
          <p:cNvPr id="11" name="Text Placeholder 10"/>
          <p:cNvSpPr>
            <a:spLocks noGrp="1"/>
          </p:cNvSpPr>
          <p:nvPr>
            <p:ph type="body" sz="quarter" idx="15" hasCustomPrompt="1"/>
          </p:nvPr>
        </p:nvSpPr>
        <p:spPr>
          <a:xfrm>
            <a:off x="1619672" y="1694520"/>
            <a:ext cx="6192688" cy="1584176"/>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Nutrition Cluster Coordinator Training</a:t>
            </a:r>
          </a:p>
        </p:txBody>
      </p:sp>
      <p:sp>
        <p:nvSpPr>
          <p:cNvPr id="14" name="TextBox 13"/>
          <p:cNvSpPr txBox="1"/>
          <p:nvPr userDrawn="1"/>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77681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7B1642DE-9AFA-4319-90BF-431C5C1FB690}" type="datetime1">
              <a:rPr lang="en-US" smtClean="0"/>
              <a:t>11/11/2019</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SBPP JIMT Pilot November 2014</a:t>
            </a:r>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20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userDrawn="1"/>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6401F1C8-8BAC-4575-8DAA-3C3D99786F83}" type="datetime1">
              <a:rPr lang="en-US" smtClean="0"/>
              <a:t>11/11/2019</a:t>
            </a:fld>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7703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1806817" y="3717032"/>
            <a:ext cx="5818398" cy="1367582"/>
          </a:xfrm>
          <a:prstGeom prst="rect">
            <a:avLst/>
          </a:prstGeom>
          <a:solidFill>
            <a:schemeClr val="bg2"/>
          </a:solidFill>
        </p:spPr>
        <p:txBody>
          <a:bodyPr anchor="ctr">
            <a:normAutofit/>
          </a:bodyPr>
          <a:lstStyle>
            <a:lvl1pPr algn="ctr">
              <a:buNone/>
              <a:defRPr sz="3000" baseline="30000">
                <a:solidFill>
                  <a:schemeClr val="bg1"/>
                </a:solidFill>
                <a:latin typeface="+mj-lt"/>
              </a:defRPr>
            </a:lvl1pPr>
          </a:lstStyle>
          <a:p>
            <a:pPr lvl="0"/>
            <a:r>
              <a:rPr lang="en-GB" dirty="0"/>
              <a:t>Bangkok, Thailand</a:t>
            </a:r>
          </a:p>
          <a:p>
            <a:pPr lvl="0"/>
            <a:r>
              <a:rPr lang="en-GB" dirty="0"/>
              <a:t>28th September – 2nd October 2015 </a:t>
            </a:r>
          </a:p>
        </p:txBody>
      </p:sp>
      <p:sp>
        <p:nvSpPr>
          <p:cNvPr id="11" name="Text Placeholder 10"/>
          <p:cNvSpPr>
            <a:spLocks noGrp="1"/>
          </p:cNvSpPr>
          <p:nvPr>
            <p:ph type="body" sz="quarter" idx="15" hasCustomPrompt="1"/>
          </p:nvPr>
        </p:nvSpPr>
        <p:spPr>
          <a:xfrm>
            <a:off x="1619672" y="1694520"/>
            <a:ext cx="6192688" cy="1584176"/>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Nutrition Cluster Coordinator Training</a:t>
            </a:r>
          </a:p>
        </p:txBody>
      </p:sp>
      <p:sp>
        <p:nvSpPr>
          <p:cNvPr id="14" name="TextBox 13"/>
          <p:cNvSpPr txBox="1"/>
          <p:nvPr userDrawn="1"/>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212237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5766BB-45AA-4E6F-93D7-F53321BEF50F}"/>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C8891FBD-808A-49FE-9C95-F987D551F58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953E129-E6F0-4424-8FAA-0172F811FD5D}"/>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6858F54D-ABED-4A68-9DCE-056FAF4B5DC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EBECF1C-FE0A-40E0-A546-0A36E3BB055E}"/>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029380E7-62AA-4FCF-8ADF-EB0131BC58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549943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80" r:id="rId4"/>
    <p:sldLayoutId id="2147483682" r:id="rId5"/>
    <p:sldLayoutId id="2147483683" r:id="rId6"/>
    <p:sldLayoutId id="2147483684" r:id="rId7"/>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GB" sz="2400" dirty="0">
                <a:latin typeface="Arial" panose="020B0604020202020204" pitchFamily="34" charset="0"/>
                <a:cs typeface="Arial" panose="020B0604020202020204" pitchFamily="34" charset="0"/>
              </a:rPr>
              <a:t>INFORMATION MANAGEMENT </a:t>
            </a:r>
          </a:p>
        </p:txBody>
      </p:sp>
      <p:sp>
        <p:nvSpPr>
          <p:cNvPr id="10" name="Text Placeholder 9"/>
          <p:cNvSpPr>
            <a:spLocks noGrp="1"/>
          </p:cNvSpPr>
          <p:nvPr>
            <p:ph type="body" sz="quarter" idx="15"/>
          </p:nvPr>
        </p:nvSpPr>
        <p:spPr>
          <a:xfrm>
            <a:off x="1135566" y="1844824"/>
            <a:ext cx="7396874" cy="1298415"/>
          </a:xfrm>
          <a:prstGeom prst="rect">
            <a:avLst/>
          </a:prstGeom>
        </p:spPr>
        <p:txBody>
          <a:bodyPr>
            <a:normAutofit/>
          </a:bodyPr>
          <a:lstStyle/>
          <a:p>
            <a:r>
              <a:rPr lang="en-GB" sz="3200" b="1" dirty="0">
                <a:latin typeface="Arial Unicode MS" pitchFamily="34" charset="-128"/>
                <a:ea typeface="Arial Unicode MS" pitchFamily="34" charset="-128"/>
                <a:cs typeface="Arial Unicode MS" pitchFamily="34" charset="-128"/>
              </a:rPr>
              <a:t>2.4 Inter-cluster Coordination and IM</a:t>
            </a:r>
            <a:endParaRPr lang="en-GB" sz="2400" b="1" dirty="0">
              <a:latin typeface="Arial Unicode MS" pitchFamily="34" charset="-128"/>
              <a:ea typeface="Arial Unicode MS" pitchFamily="34" charset="-128"/>
              <a:cs typeface="Arial Unicode MS" pitchFamily="34" charset="-128"/>
            </a:endParaRPr>
          </a:p>
        </p:txBody>
      </p:sp>
      <p:sp>
        <p:nvSpPr>
          <p:cNvPr id="3" name="Text Placeholder 2"/>
          <p:cNvSpPr>
            <a:spLocks noGrp="1"/>
          </p:cNvSpPr>
          <p:nvPr>
            <p:ph type="body" sz="quarter" idx="13"/>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Key datasets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9454529"/>
              </p:ext>
            </p:extLst>
          </p:nvPr>
        </p:nvGraphicFramePr>
        <p:xfrm>
          <a:off x="179512" y="1700806"/>
          <a:ext cx="8712968" cy="4680522"/>
        </p:xfrm>
        <a:graphic>
          <a:graphicData uri="http://schemas.openxmlformats.org/drawingml/2006/table">
            <a:tbl>
              <a:tblPr firstRow="1" bandRow="1">
                <a:tableStyleId>{BC89EF96-8CEA-46FF-86C4-4CE0E7609802}</a:tableStyleId>
              </a:tblPr>
              <a:tblGrid>
                <a:gridCol w="2221837">
                  <a:extLst>
                    <a:ext uri="{9D8B030D-6E8A-4147-A177-3AD203B41FA5}">
                      <a16:colId xmlns:a16="http://schemas.microsoft.com/office/drawing/2014/main" val="20000"/>
                    </a:ext>
                  </a:extLst>
                </a:gridCol>
                <a:gridCol w="6491131">
                  <a:extLst>
                    <a:ext uri="{9D8B030D-6E8A-4147-A177-3AD203B41FA5}">
                      <a16:colId xmlns:a16="http://schemas.microsoft.com/office/drawing/2014/main" val="20001"/>
                    </a:ext>
                  </a:extLst>
                </a:gridCol>
              </a:tblGrid>
              <a:tr h="1560174">
                <a:tc>
                  <a:txBody>
                    <a:bodyPr/>
                    <a:lstStyle/>
                    <a:p>
                      <a:endParaRPr lang="en-GB" dirty="0"/>
                    </a:p>
                  </a:txBody>
                  <a:tcPr/>
                </a:tc>
                <a:tc>
                  <a:txBody>
                    <a:bodyPr/>
                    <a:lstStyle/>
                    <a:p>
                      <a:pPr marL="285750" lvl="0" indent="-285750">
                        <a:buFont typeface="Arial" panose="020B0604020202020204" pitchFamily="34" charset="0"/>
                        <a:buChar char="•"/>
                      </a:pPr>
                      <a:r>
                        <a:rPr lang="en-GB" sz="1800" b="0" dirty="0"/>
                        <a:t>The key datasets</a:t>
                      </a:r>
                      <a:r>
                        <a:rPr lang="en-GB" sz="1800" b="0" baseline="0" dirty="0"/>
                        <a:t> tool is an Excel-based spreadsheet which was created to inform decision-making and assist in producing useful information.</a:t>
                      </a:r>
                      <a:endParaRPr lang="en-GB" sz="1800" b="0" dirty="0"/>
                    </a:p>
                  </a:txBody>
                  <a:tcPr/>
                </a:tc>
                <a:extLst>
                  <a:ext uri="{0D108BD9-81ED-4DB2-BD59-A6C34878D82A}">
                    <a16:rowId xmlns:a16="http://schemas.microsoft.com/office/drawing/2014/main" val="10000"/>
                  </a:ext>
                </a:extLst>
              </a:tr>
              <a:tr h="1560174">
                <a:tc>
                  <a:txBody>
                    <a:bodyPr/>
                    <a:lstStyle/>
                    <a:p>
                      <a:endParaRPr lang="en-GB" dirty="0"/>
                    </a:p>
                  </a:txBody>
                  <a:tcPr/>
                </a:tc>
                <a:tc>
                  <a:txBody>
                    <a:bodyPr/>
                    <a:lstStyle/>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Contains a list of key datasets and sources of information </a:t>
                      </a:r>
                    </a:p>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Classified</a:t>
                      </a:r>
                      <a:r>
                        <a:rPr lang="en-GB" sz="1800" kern="1200" baseline="0" dirty="0">
                          <a:solidFill>
                            <a:schemeClr val="tx1"/>
                          </a:solidFill>
                          <a:effectLst/>
                          <a:latin typeface="+mn-lt"/>
                          <a:ea typeface="+mn-ea"/>
                          <a:cs typeface="+mn-cs"/>
                        </a:rPr>
                        <a:t> according to geo-data, food security, WASH, health, nutrition and people</a:t>
                      </a:r>
                      <a:endParaRPr lang="en-GB" sz="18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1560174">
                <a:tc>
                  <a:txBody>
                    <a:bodyPr/>
                    <a:lstStyle/>
                    <a:p>
                      <a:endParaRPr lang="en-GB" dirty="0"/>
                    </a:p>
                  </a:txBody>
                  <a:tcPr/>
                </a:tc>
                <a:tc>
                  <a:txBody>
                    <a:bodyPr/>
                    <a:lstStyle/>
                    <a:p>
                      <a:pPr marL="285750" lvl="0" indent="-285750">
                        <a:buFont typeface="Arial" panose="020B0604020202020204" pitchFamily="34" charset="0"/>
                        <a:buChar char="•"/>
                      </a:pPr>
                      <a:r>
                        <a:rPr lang="en-GB" sz="1800" dirty="0"/>
                        <a:t>GNC</a:t>
                      </a:r>
                      <a:r>
                        <a:rPr lang="en-GB" sz="1800" baseline="0" dirty="0"/>
                        <a:t> maintains the tool and IMO/NC use it as needed.</a:t>
                      </a:r>
                      <a:endParaRPr lang="en-GB" sz="1800" dirty="0"/>
                    </a:p>
                  </a:txBody>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66"/>
          <a:stretch/>
        </p:blipFill>
        <p:spPr bwMode="auto">
          <a:xfrm>
            <a:off x="196230" y="2073355"/>
            <a:ext cx="2169748" cy="94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58" y="3573016"/>
            <a:ext cx="2175320" cy="98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58" y="5265940"/>
            <a:ext cx="2202450" cy="97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21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2" y="1017606"/>
            <a:ext cx="9163776" cy="467178"/>
          </a:xfrm>
        </p:spPr>
        <p:txBody>
          <a:bodyPr/>
          <a:lstStyle/>
          <a:p>
            <a:r>
              <a:rPr lang="en-GB" sz="2000" b="1" dirty="0"/>
              <a:t>Exercise:  Identifying multi-cluster key datasets to inform responses</a:t>
            </a:r>
          </a:p>
        </p:txBody>
      </p:sp>
      <p:sp>
        <p:nvSpPr>
          <p:cNvPr id="3" name="Content Placeholder 2"/>
          <p:cNvSpPr>
            <a:spLocks noGrp="1"/>
          </p:cNvSpPr>
          <p:nvPr>
            <p:ph idx="1"/>
          </p:nvPr>
        </p:nvSpPr>
        <p:spPr/>
        <p:txBody>
          <a:bodyPr/>
          <a:lstStyle/>
          <a:p>
            <a:r>
              <a:rPr lang="en-GB" sz="2400" dirty="0"/>
              <a:t>Using your assigned scenario, identify key datasets that would be used to inform planning</a:t>
            </a:r>
          </a:p>
          <a:p>
            <a:endParaRPr lang="en-GB" sz="2400" dirty="0"/>
          </a:p>
          <a:p>
            <a:pPr marL="400050" lvl="1" indent="0"/>
            <a:r>
              <a:rPr lang="en-GB" sz="2000" b="1" dirty="0"/>
              <a:t>Group 1:</a:t>
            </a:r>
            <a:r>
              <a:rPr lang="en-GB" sz="2000" dirty="0"/>
              <a:t>  Cyclone Haiyan, Philippines</a:t>
            </a:r>
          </a:p>
          <a:p>
            <a:pPr marL="400050" lvl="1" indent="0"/>
            <a:r>
              <a:rPr lang="en-GB" sz="2000" b="1" dirty="0"/>
              <a:t>Group 2:</a:t>
            </a:r>
            <a:r>
              <a:rPr lang="en-GB" sz="2000" dirty="0"/>
              <a:t>  Conflict, IDPs and food security, South Sudan</a:t>
            </a:r>
          </a:p>
          <a:p>
            <a:pPr marL="400050" lvl="1" indent="0"/>
            <a:r>
              <a:rPr lang="en-GB" sz="2000" b="1" dirty="0"/>
              <a:t>Group 3:</a:t>
            </a:r>
            <a:r>
              <a:rPr lang="en-GB" sz="2000" dirty="0"/>
              <a:t>  Ebola crisis, Sierra Leone, Liberia and Guinea</a:t>
            </a:r>
          </a:p>
          <a:p>
            <a:pPr marL="400050" lvl="1" indent="0"/>
            <a:r>
              <a:rPr lang="en-GB" sz="2000" b="1" dirty="0"/>
              <a:t>Group 4:  </a:t>
            </a:r>
            <a:r>
              <a:rPr lang="en-GB" sz="2000" dirty="0"/>
              <a:t>Syrian refugee crisis, Jordan</a:t>
            </a:r>
          </a:p>
          <a:p>
            <a:pPr marL="400050" lvl="1" indent="0"/>
            <a:r>
              <a:rPr lang="en-GB" sz="2000" b="1" dirty="0"/>
              <a:t>Group 5:</a:t>
            </a:r>
            <a:r>
              <a:rPr lang="en-GB" sz="2000" dirty="0"/>
              <a:t>  Sahel-Food insecurity</a:t>
            </a:r>
          </a:p>
        </p:txBody>
      </p:sp>
    </p:spTree>
    <p:extLst>
      <p:ext uri="{BB962C8B-B14F-4D97-AF65-F5344CB8AC3E}">
        <p14:creationId xmlns:p14="http://schemas.microsoft.com/office/powerpoint/2010/main" val="265179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5623" y="2311989"/>
            <a:ext cx="2755820" cy="1569660"/>
          </a:xfrm>
          <a:prstGeom prst="rect">
            <a:avLst/>
          </a:prstGeom>
          <a:noFill/>
        </p:spPr>
        <p:txBody>
          <a:bodyPr wrap="square" rtlCol="0">
            <a:spAutoFit/>
          </a:bodyPr>
          <a:lstStyle/>
          <a:p>
            <a:pPr algn="ctr"/>
            <a:r>
              <a:rPr lang="en-US" sz="4800" spc="-50" dirty="0">
                <a:solidFill>
                  <a:schemeClr val="tx1">
                    <a:lumMod val="75000"/>
                    <a:lumOff val="25000"/>
                  </a:schemeClr>
                </a:solidFill>
                <a:latin typeface="+mj-lt"/>
                <a:ea typeface="+mj-ea"/>
                <a:cs typeface="+mj-cs"/>
              </a:rPr>
              <a:t>You are here </a:t>
            </a:r>
          </a:p>
        </p:txBody>
      </p:sp>
      <p:sp>
        <p:nvSpPr>
          <p:cNvPr id="4" name="TextBox 3"/>
          <p:cNvSpPr txBox="1"/>
          <p:nvPr/>
        </p:nvSpPr>
        <p:spPr>
          <a:xfrm>
            <a:off x="251520" y="2310838"/>
            <a:ext cx="2760722" cy="646331"/>
          </a:xfrm>
          <a:prstGeom prst="rect">
            <a:avLst/>
          </a:prstGeom>
          <a:noFill/>
        </p:spPr>
        <p:txBody>
          <a:bodyPr wrap="square" rtlCol="0">
            <a:spAutoFit/>
          </a:bodyPr>
          <a:lstStyle/>
          <a:p>
            <a:r>
              <a:rPr lang="en-US" b="1" dirty="0"/>
              <a:t>Cyclone Haiyan – Philippines 2014 </a:t>
            </a:r>
          </a:p>
        </p:txBody>
      </p:sp>
      <p:sp>
        <p:nvSpPr>
          <p:cNvPr id="6" name="Rectangle 5"/>
          <p:cNvSpPr/>
          <p:nvPr/>
        </p:nvSpPr>
        <p:spPr>
          <a:xfrm>
            <a:off x="6012160" y="5600290"/>
            <a:ext cx="2692218" cy="646331"/>
          </a:xfrm>
          <a:prstGeom prst="rect">
            <a:avLst/>
          </a:prstGeom>
        </p:spPr>
        <p:txBody>
          <a:bodyPr wrap="square">
            <a:spAutoFit/>
          </a:bodyPr>
          <a:lstStyle/>
          <a:p>
            <a:pPr>
              <a:spcBef>
                <a:spcPct val="20000"/>
              </a:spcBef>
              <a:buClr>
                <a:schemeClr val="accent1"/>
              </a:buClr>
              <a:buSzPct val="80000"/>
              <a:defRPr/>
            </a:pPr>
            <a:r>
              <a:rPr lang="en-US" b="1" dirty="0">
                <a:cs typeface="Arial" pitchFamily="34" charset="0"/>
              </a:rPr>
              <a:t>Sahel Food insecurity 2011-2015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01" y="260648"/>
            <a:ext cx="2451802" cy="2007323"/>
          </a:xfrm>
          <a:prstGeom prst="rect">
            <a:avLst/>
          </a:prstGeom>
        </p:spPr>
      </p:pic>
      <p:sp>
        <p:nvSpPr>
          <p:cNvPr id="9" name="TextBox 8"/>
          <p:cNvSpPr txBox="1"/>
          <p:nvPr/>
        </p:nvSpPr>
        <p:spPr>
          <a:xfrm>
            <a:off x="6014104" y="2414903"/>
            <a:ext cx="2492774" cy="923330"/>
          </a:xfrm>
          <a:prstGeom prst="rect">
            <a:avLst/>
          </a:prstGeom>
          <a:noFill/>
        </p:spPr>
        <p:txBody>
          <a:bodyPr wrap="square" rtlCol="0">
            <a:spAutoFit/>
          </a:bodyPr>
          <a:lstStyle/>
          <a:p>
            <a:r>
              <a:rPr lang="en-US" b="1" dirty="0"/>
              <a:t>Syrian Refugees in Amman, Jordan,  2014/2015</a:t>
            </a:r>
          </a:p>
        </p:txBody>
      </p:sp>
      <p:sp>
        <p:nvSpPr>
          <p:cNvPr id="11" name="Rectangle 10"/>
          <p:cNvSpPr/>
          <p:nvPr/>
        </p:nvSpPr>
        <p:spPr>
          <a:xfrm>
            <a:off x="251520" y="5373216"/>
            <a:ext cx="3105485" cy="923330"/>
          </a:xfrm>
          <a:prstGeom prst="rect">
            <a:avLst/>
          </a:prstGeom>
        </p:spPr>
        <p:txBody>
          <a:bodyPr wrap="square">
            <a:spAutoFit/>
          </a:bodyPr>
          <a:lstStyle/>
          <a:p>
            <a:pPr marL="1588" indent="-1588">
              <a:spcBef>
                <a:spcPct val="20000"/>
              </a:spcBef>
              <a:buClr>
                <a:schemeClr val="accent1"/>
              </a:buClr>
              <a:buSzPct val="80000"/>
              <a:defRPr/>
            </a:pPr>
            <a:r>
              <a:rPr lang="en-US" b="1" dirty="0">
                <a:cs typeface="Arial" pitchFamily="34" charset="0"/>
              </a:rPr>
              <a:t>Conflict IDP and food security crisis South Sudan 2014/2015</a:t>
            </a:r>
            <a:endParaRPr lang="en-AU" b="1" dirty="0">
              <a:cs typeface="Arial"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6807" y="260649"/>
            <a:ext cx="2420071" cy="215117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02" y="3120392"/>
            <a:ext cx="2451801" cy="221773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491" y="1481720"/>
            <a:ext cx="2592636" cy="2304565"/>
          </a:xfrm>
          <a:prstGeom prst="rect">
            <a:avLst/>
          </a:prstGeom>
        </p:spPr>
      </p:pic>
      <p:sp>
        <p:nvSpPr>
          <p:cNvPr id="5" name="TextBox 4"/>
          <p:cNvSpPr txBox="1"/>
          <p:nvPr/>
        </p:nvSpPr>
        <p:spPr>
          <a:xfrm>
            <a:off x="3177765" y="3786285"/>
            <a:ext cx="2464397" cy="1200329"/>
          </a:xfrm>
          <a:prstGeom prst="rect">
            <a:avLst/>
          </a:prstGeom>
          <a:noFill/>
        </p:spPr>
        <p:txBody>
          <a:bodyPr wrap="square" rtlCol="0">
            <a:spAutoFit/>
          </a:bodyPr>
          <a:lstStyle/>
          <a:p>
            <a:r>
              <a:rPr lang="en-US" b="1" dirty="0"/>
              <a:t>Ebola response Sierra Leone, Liberia, Guinea 2014/2015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6807" y="3510770"/>
            <a:ext cx="2374895" cy="2089520"/>
          </a:xfrm>
          <a:prstGeom prst="rect">
            <a:avLst/>
          </a:prstGeom>
        </p:spPr>
      </p:pic>
    </p:spTree>
    <p:extLst>
      <p:ext uri="{BB962C8B-B14F-4D97-AF65-F5344CB8AC3E}">
        <p14:creationId xmlns:p14="http://schemas.microsoft.com/office/powerpoint/2010/main" val="30241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0" y="0"/>
            <a:ext cx="9144000" cy="1124744"/>
          </a:xfrm>
        </p:spPr>
        <p:txBody>
          <a:bodyPr/>
          <a:lstStyle/>
          <a:p>
            <a:r>
              <a:rPr lang="en-GB" dirty="0"/>
              <a:t>Tips for </a:t>
            </a:r>
            <a:r>
              <a:rPr lang="en-GB"/>
              <a:t>Inter-Cluster IMOs</a:t>
            </a:r>
            <a:endParaRPr lang="en-GB" dirty="0"/>
          </a:p>
        </p:txBody>
      </p:sp>
      <p:sp>
        <p:nvSpPr>
          <p:cNvPr id="6" name="Rectangle 3"/>
          <p:cNvSpPr>
            <a:spLocks noChangeArrowheads="1"/>
          </p:cNvSpPr>
          <p:nvPr/>
        </p:nvSpPr>
        <p:spPr bwMode="auto">
          <a:xfrm>
            <a:off x="-20507" y="2372160"/>
            <a:ext cx="3200400" cy="954088"/>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latin typeface="Century Gothic" pitchFamily="34" charset="0"/>
              </a:rPr>
              <a:t>A</a:t>
            </a:r>
            <a:r>
              <a:rPr lang="en-US" sz="2800" dirty="0">
                <a:latin typeface="Century Gothic" pitchFamily="34" charset="0"/>
                <a:cs typeface="+mn-cs"/>
              </a:rPr>
              <a:t>dvocate for</a:t>
            </a:r>
          </a:p>
          <a:p>
            <a:pPr marL="342900" indent="-342900" algn="ctr">
              <a:defRPr/>
            </a:pPr>
            <a:r>
              <a:rPr lang="en-US" sz="2800" b="1" dirty="0">
                <a:solidFill>
                  <a:schemeClr val="accent2"/>
                </a:solidFill>
                <a:effectLst>
                  <a:outerShdw blurRad="38100" dist="38100" dir="2700000" algn="tl">
                    <a:srgbClr val="000000"/>
                  </a:outerShdw>
                </a:effectLst>
                <a:latin typeface="Century Gothic" pitchFamily="34" charset="0"/>
                <a:cs typeface="+mn-cs"/>
              </a:rPr>
              <a:t>Nutrition</a:t>
            </a:r>
            <a:endParaRPr lang="en-GB" sz="2800" b="1" dirty="0">
              <a:solidFill>
                <a:schemeClr val="accent2"/>
              </a:solidFill>
              <a:effectLst>
                <a:outerShdw blurRad="38100" dist="38100" dir="2700000" algn="tl">
                  <a:srgbClr val="000000"/>
                </a:outerShdw>
              </a:effectLst>
              <a:latin typeface="Century Gothic" pitchFamily="34" charset="0"/>
              <a:cs typeface="+mn-cs"/>
            </a:endParaRPr>
          </a:p>
        </p:txBody>
      </p:sp>
      <p:sp>
        <p:nvSpPr>
          <p:cNvPr id="7" name="Rectangle 4"/>
          <p:cNvSpPr>
            <a:spLocks noChangeArrowheads="1"/>
          </p:cNvSpPr>
          <p:nvPr/>
        </p:nvSpPr>
        <p:spPr bwMode="auto">
          <a:xfrm>
            <a:off x="-20507" y="1229160"/>
            <a:ext cx="3200400" cy="954088"/>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b="1" dirty="0">
                <a:effectLst>
                  <a:outerShdw blurRad="38100" dist="38100" dir="2700000" algn="tl">
                    <a:srgbClr val="FFFFFF"/>
                  </a:outerShdw>
                </a:effectLst>
                <a:latin typeface="Century Gothic" pitchFamily="34" charset="0"/>
              </a:rPr>
              <a:t>D</a:t>
            </a:r>
            <a:r>
              <a:rPr lang="en-US" sz="2800" b="1" dirty="0">
                <a:effectLst>
                  <a:outerShdw blurRad="38100" dist="38100" dir="2700000" algn="tl">
                    <a:srgbClr val="FFFFFF"/>
                  </a:outerShdw>
                </a:effectLst>
                <a:latin typeface="Century Gothic" pitchFamily="34" charset="0"/>
                <a:cs typeface="+mn-cs"/>
              </a:rPr>
              <a:t>raw</a:t>
            </a:r>
            <a:r>
              <a:rPr lang="en-US" sz="2800" b="1" dirty="0">
                <a:solidFill>
                  <a:schemeClr val="accent2"/>
                </a:solidFill>
                <a:effectLst>
                  <a:outerShdw blurRad="38100" dist="38100" dir="2700000" algn="tl">
                    <a:srgbClr val="000000"/>
                  </a:outerShdw>
                </a:effectLst>
                <a:latin typeface="Century Gothic" pitchFamily="34" charset="0"/>
                <a:cs typeface="+mn-cs"/>
              </a:rPr>
              <a:t> support </a:t>
            </a:r>
          </a:p>
          <a:p>
            <a:pPr marL="342900" indent="-342900" algn="ctr">
              <a:defRPr/>
            </a:pPr>
            <a:r>
              <a:rPr lang="en-US" sz="2800" b="1" dirty="0">
                <a:effectLst>
                  <a:outerShdw blurRad="38100" dist="38100" dir="2700000" algn="tl">
                    <a:srgbClr val="FFFFFF"/>
                  </a:outerShdw>
                </a:effectLst>
                <a:latin typeface="Century Gothic" pitchFamily="34" charset="0"/>
                <a:cs typeface="+mn-cs"/>
              </a:rPr>
              <a:t>from</a:t>
            </a:r>
            <a:r>
              <a:rPr lang="en-US" sz="2800" b="1" dirty="0">
                <a:solidFill>
                  <a:schemeClr val="accent2"/>
                </a:solidFill>
                <a:effectLst>
                  <a:outerShdw blurRad="38100" dist="38100" dir="2700000" algn="tl">
                    <a:srgbClr val="000000"/>
                  </a:outerShdw>
                </a:effectLst>
                <a:latin typeface="Century Gothic" pitchFamily="34" charset="0"/>
                <a:cs typeface="+mn-cs"/>
              </a:rPr>
              <a:t> OCHA</a:t>
            </a:r>
          </a:p>
        </p:txBody>
      </p:sp>
      <p:sp>
        <p:nvSpPr>
          <p:cNvPr id="8" name="Rectangle 5"/>
          <p:cNvSpPr>
            <a:spLocks noChangeArrowheads="1"/>
          </p:cNvSpPr>
          <p:nvPr/>
        </p:nvSpPr>
        <p:spPr bwMode="auto">
          <a:xfrm>
            <a:off x="5824909" y="4455456"/>
            <a:ext cx="3276600" cy="1816100"/>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b="1" dirty="0">
                <a:solidFill>
                  <a:schemeClr val="accent2"/>
                </a:solidFill>
                <a:effectLst>
                  <a:outerShdw blurRad="38100" dist="38100" dir="2700000" algn="tl">
                    <a:srgbClr val="000000"/>
                  </a:outerShdw>
                </a:effectLst>
                <a:latin typeface="Century Gothic" pitchFamily="34" charset="0"/>
              </a:rPr>
              <a:t>E</a:t>
            </a:r>
            <a:r>
              <a:rPr lang="en-US" sz="2800" b="1" dirty="0">
                <a:solidFill>
                  <a:schemeClr val="accent2"/>
                </a:solidFill>
                <a:effectLst>
                  <a:outerShdw blurRad="38100" dist="38100" dir="2700000" algn="tl">
                    <a:srgbClr val="000000"/>
                  </a:outerShdw>
                </a:effectLst>
                <a:latin typeface="Century Gothic" pitchFamily="34" charset="0"/>
                <a:cs typeface="+mn-cs"/>
              </a:rPr>
              <a:t>ncourage attendance</a:t>
            </a:r>
          </a:p>
          <a:p>
            <a:pPr marL="342900" indent="-342900" algn="ctr">
              <a:defRPr/>
            </a:pPr>
            <a:r>
              <a:rPr lang="en-US" sz="2800" dirty="0">
                <a:latin typeface="Century Gothic" pitchFamily="34" charset="0"/>
                <a:cs typeface="+mn-cs"/>
              </a:rPr>
              <a:t>at other cluster meetings</a:t>
            </a:r>
            <a:endParaRPr lang="en-GB" sz="2800" dirty="0">
              <a:latin typeface="Century Gothic" pitchFamily="34" charset="0"/>
              <a:cs typeface="+mn-cs"/>
            </a:endParaRPr>
          </a:p>
        </p:txBody>
      </p:sp>
      <p:sp>
        <p:nvSpPr>
          <p:cNvPr id="9" name="Rectangle 6"/>
          <p:cNvSpPr>
            <a:spLocks noChangeArrowheads="1"/>
          </p:cNvSpPr>
          <p:nvPr/>
        </p:nvSpPr>
        <p:spPr bwMode="auto">
          <a:xfrm>
            <a:off x="5923093" y="1152960"/>
            <a:ext cx="3200400" cy="1384300"/>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latin typeface="Century Gothic" pitchFamily="34" charset="0"/>
              </a:rPr>
              <a:t>U</a:t>
            </a:r>
            <a:r>
              <a:rPr lang="en-US" sz="2800" dirty="0">
                <a:latin typeface="Century Gothic" pitchFamily="34" charset="0"/>
                <a:cs typeface="+mn-cs"/>
              </a:rPr>
              <a:t>se matrices to identify</a:t>
            </a:r>
          </a:p>
          <a:p>
            <a:pPr marL="342900" indent="-342900" algn="ctr">
              <a:defRPr/>
            </a:pPr>
            <a:r>
              <a:rPr lang="en-US" sz="2800" b="1" dirty="0">
                <a:solidFill>
                  <a:schemeClr val="accent2"/>
                </a:solidFill>
                <a:effectLst>
                  <a:outerShdw blurRad="38100" dist="38100" dir="2700000" algn="tl">
                    <a:srgbClr val="000000"/>
                  </a:outerShdw>
                </a:effectLst>
                <a:latin typeface="Century Gothic" pitchFamily="34" charset="0"/>
                <a:cs typeface="+mn-cs"/>
              </a:rPr>
              <a:t>overlap/gaps</a:t>
            </a:r>
            <a:endParaRPr lang="en-GB" sz="2800" b="1" dirty="0">
              <a:solidFill>
                <a:schemeClr val="accent2"/>
              </a:solidFill>
              <a:effectLst>
                <a:outerShdw blurRad="38100" dist="38100" dir="2700000" algn="tl">
                  <a:srgbClr val="000000"/>
                </a:outerShdw>
              </a:effectLst>
              <a:latin typeface="Century Gothic" pitchFamily="34" charset="0"/>
              <a:cs typeface="+mn-cs"/>
            </a:endParaRPr>
          </a:p>
        </p:txBody>
      </p:sp>
      <p:sp>
        <p:nvSpPr>
          <p:cNvPr id="10" name="Rectangle 9"/>
          <p:cNvSpPr>
            <a:spLocks noChangeArrowheads="1"/>
          </p:cNvSpPr>
          <p:nvPr/>
        </p:nvSpPr>
        <p:spPr bwMode="auto">
          <a:xfrm>
            <a:off x="-25168" y="4815496"/>
            <a:ext cx="3200400" cy="954107"/>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latin typeface="Century Gothic" pitchFamily="34" charset="0"/>
              </a:rPr>
              <a:t>B</a:t>
            </a:r>
            <a:r>
              <a:rPr lang="en-US" sz="2800" dirty="0">
                <a:latin typeface="Century Gothic" pitchFamily="34" charset="0"/>
                <a:cs typeface="+mn-cs"/>
              </a:rPr>
              <a:t>uild relationships</a:t>
            </a:r>
          </a:p>
          <a:p>
            <a:pPr marL="342900" indent="-342900" algn="ctr">
              <a:defRPr/>
            </a:pPr>
            <a:r>
              <a:rPr lang="en-US" sz="2800" b="1" dirty="0">
                <a:solidFill>
                  <a:schemeClr val="accent2"/>
                </a:solidFill>
                <a:effectLst>
                  <a:outerShdw blurRad="38100" dist="38100" dir="2700000" algn="tl">
                    <a:srgbClr val="000000"/>
                  </a:outerShdw>
                </a:effectLst>
                <a:latin typeface="Century Gothic" pitchFamily="34" charset="0"/>
                <a:cs typeface="+mn-cs"/>
              </a:rPr>
              <a:t>outside meetings</a:t>
            </a:r>
            <a:endParaRPr lang="en-GB" sz="2800" dirty="0">
              <a:latin typeface="Century Gothic" pitchFamily="34" charset="0"/>
              <a:cs typeface="+mn-cs"/>
            </a:endParaRPr>
          </a:p>
        </p:txBody>
      </p:sp>
      <p:sp>
        <p:nvSpPr>
          <p:cNvPr id="11" name="Rectangle 10"/>
          <p:cNvSpPr>
            <a:spLocks noChangeArrowheads="1"/>
          </p:cNvSpPr>
          <p:nvPr/>
        </p:nvSpPr>
        <p:spPr bwMode="auto">
          <a:xfrm>
            <a:off x="5923093" y="3134160"/>
            <a:ext cx="3200400" cy="954107"/>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latin typeface="Century Gothic" pitchFamily="34" charset="0"/>
              </a:rPr>
              <a:t>S</a:t>
            </a:r>
            <a:r>
              <a:rPr lang="en-US" sz="2800" dirty="0">
                <a:latin typeface="Century Gothic" pitchFamily="34" charset="0"/>
                <a:cs typeface="+mn-cs"/>
              </a:rPr>
              <a:t>hare </a:t>
            </a:r>
            <a:r>
              <a:rPr lang="en-US" sz="2800" dirty="0">
                <a:solidFill>
                  <a:schemeClr val="accent2"/>
                </a:solidFill>
                <a:effectLst>
                  <a:outerShdw blurRad="38100" dist="38100" dir="2700000" algn="tl">
                    <a:srgbClr val="000000"/>
                  </a:outerShdw>
                </a:effectLst>
                <a:latin typeface="Century Gothic" pitchFamily="34" charset="0"/>
                <a:cs typeface="+mn-cs"/>
              </a:rPr>
              <a:t>information</a:t>
            </a:r>
          </a:p>
        </p:txBody>
      </p:sp>
      <p:sp>
        <p:nvSpPr>
          <p:cNvPr id="12" name="Rectangle 11"/>
          <p:cNvSpPr>
            <a:spLocks noChangeArrowheads="1"/>
          </p:cNvSpPr>
          <p:nvPr/>
        </p:nvSpPr>
        <p:spPr bwMode="auto">
          <a:xfrm>
            <a:off x="-20507" y="3515160"/>
            <a:ext cx="3200400" cy="954088"/>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latin typeface="Century Gothic" pitchFamily="34" charset="0"/>
              </a:rPr>
              <a:t>B</a:t>
            </a:r>
            <a:r>
              <a:rPr lang="en-US" sz="2800" dirty="0">
                <a:latin typeface="Century Gothic" pitchFamily="34" charset="0"/>
                <a:cs typeface="+mn-cs"/>
              </a:rPr>
              <a:t>e prepared to </a:t>
            </a:r>
            <a:r>
              <a:rPr lang="en-US" sz="2800" dirty="0">
                <a:solidFill>
                  <a:schemeClr val="accent2"/>
                </a:solidFill>
                <a:effectLst>
                  <a:outerShdw blurRad="38100" dist="38100" dir="2700000" algn="tl">
                    <a:srgbClr val="000000"/>
                  </a:outerShdw>
                </a:effectLst>
                <a:latin typeface="Century Gothic" pitchFamily="34" charset="0"/>
                <a:cs typeface="+mn-cs"/>
              </a:rPr>
              <a:t>compromise</a:t>
            </a:r>
            <a:endParaRPr lang="en-GB" sz="2800" b="1" dirty="0">
              <a:solidFill>
                <a:schemeClr val="accent2"/>
              </a:solidFill>
              <a:effectLst>
                <a:outerShdw blurRad="38100" dist="38100" dir="2700000" algn="tl">
                  <a:srgbClr val="000000"/>
                </a:outerShdw>
              </a:effectLst>
              <a:latin typeface="Century Gothic" pitchFamily="34" charset="0"/>
              <a:cs typeface="+mn-cs"/>
            </a:endParaRPr>
          </a:p>
        </p:txBody>
      </p:sp>
      <p:sp>
        <p:nvSpPr>
          <p:cNvPr id="13" name="AutoShape 8"/>
          <p:cNvSpPr>
            <a:spLocks noChangeArrowheads="1"/>
          </p:cNvSpPr>
          <p:nvPr/>
        </p:nvSpPr>
        <p:spPr bwMode="auto">
          <a:xfrm>
            <a:off x="2031213" y="2007184"/>
            <a:ext cx="4536504" cy="4120480"/>
          </a:xfrm>
          <a:prstGeom prst="irregularSeal1">
            <a:avLst/>
          </a:prstGeom>
          <a:solidFill>
            <a:srgbClr val="FF0000"/>
          </a:solidFill>
          <a:ln w="9525" algn="ctr">
            <a:noFill/>
            <a:miter lim="800000"/>
            <a:headEnd/>
            <a:tailEnd/>
          </a:ln>
        </p:spPr>
        <p:txBody>
          <a:bodyPr wrap="none" anchor="ctr"/>
          <a:lstStyle/>
          <a:p>
            <a:pPr marL="342900" indent="-342900" algn="ctr"/>
            <a:r>
              <a:rPr lang="en-GB" sz="3600" dirty="0">
                <a:solidFill>
                  <a:schemeClr val="bg1"/>
                </a:solidFill>
                <a:latin typeface="Century Gothic" pitchFamily="34" charset="0"/>
              </a:rPr>
              <a:t>Be </a:t>
            </a:r>
          </a:p>
          <a:p>
            <a:pPr marL="342900" indent="-342900" algn="ctr"/>
            <a:r>
              <a:rPr lang="en-GB" sz="3600" dirty="0">
                <a:solidFill>
                  <a:schemeClr val="bg1"/>
                </a:solidFill>
                <a:latin typeface="Century Gothic" pitchFamily="34" charset="0"/>
              </a:rPr>
              <a:t>Proactive!!</a:t>
            </a:r>
          </a:p>
        </p:txBody>
      </p:sp>
    </p:spTree>
    <p:extLst>
      <p:ext uri="{BB962C8B-B14F-4D97-AF65-F5344CB8AC3E}">
        <p14:creationId xmlns:p14="http://schemas.microsoft.com/office/powerpoint/2010/main" val="10655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3703" y="404664"/>
            <a:ext cx="7724495" cy="5760640"/>
          </a:xfrm>
          <a:prstGeom prst="rect">
            <a:avLst/>
          </a:prstGeom>
        </p:spPr>
      </p:pic>
      <p:sp>
        <p:nvSpPr>
          <p:cNvPr id="4" name="Oval 3"/>
          <p:cNvSpPr/>
          <p:nvPr/>
        </p:nvSpPr>
        <p:spPr>
          <a:xfrm>
            <a:off x="3707904" y="1952836"/>
            <a:ext cx="1368152" cy="79208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3147798" y="3789040"/>
            <a:ext cx="2576330" cy="86409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3929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Inter-Cluster Coordination</a:t>
            </a:r>
          </a:p>
        </p:txBody>
      </p:sp>
      <p:pic>
        <p:nvPicPr>
          <p:cNvPr id="4" name="Picture 3"/>
          <p:cNvPicPr>
            <a:picLocks noChangeAspect="1"/>
          </p:cNvPicPr>
          <p:nvPr/>
        </p:nvPicPr>
        <p:blipFill rotWithShape="1">
          <a:blip r:embed="rId3"/>
          <a:srcRect l="5978" t="31034" r="45349" b="17351"/>
          <a:stretch/>
        </p:blipFill>
        <p:spPr>
          <a:xfrm>
            <a:off x="20493" y="1772816"/>
            <a:ext cx="9123507" cy="4805934"/>
          </a:xfrm>
          <a:prstGeom prst="rect">
            <a:avLst/>
          </a:prstGeom>
        </p:spPr>
      </p:pic>
    </p:spTree>
    <p:extLst>
      <p:ext uri="{BB962C8B-B14F-4D97-AF65-F5344CB8AC3E}">
        <p14:creationId xmlns:p14="http://schemas.microsoft.com/office/powerpoint/2010/main" val="328881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b="1" dirty="0"/>
              <a:t>Inter-Cluster Coordination Mechanism</a:t>
            </a:r>
          </a:p>
        </p:txBody>
      </p:sp>
      <p:sp>
        <p:nvSpPr>
          <p:cNvPr id="3" name="Content Placeholder 2"/>
          <p:cNvSpPr>
            <a:spLocks noGrp="1"/>
          </p:cNvSpPr>
          <p:nvPr>
            <p:ph idx="1"/>
          </p:nvPr>
        </p:nvSpPr>
        <p:spPr/>
        <p:txBody>
          <a:bodyPr>
            <a:noAutofit/>
          </a:bodyPr>
          <a:lstStyle/>
          <a:p>
            <a:r>
              <a:rPr lang="en-AU" sz="2800" dirty="0"/>
              <a:t>Convened regularly by the RC/HC</a:t>
            </a:r>
          </a:p>
          <a:p>
            <a:r>
              <a:rPr lang="en-AU" sz="2800" dirty="0"/>
              <a:t>Coordinated by OCHA</a:t>
            </a:r>
          </a:p>
          <a:p>
            <a:r>
              <a:rPr lang="en-AU" sz="2800" dirty="0"/>
              <a:t>Opportunity for clusters to meet through each CC’s representation.</a:t>
            </a:r>
          </a:p>
          <a:p>
            <a:r>
              <a:rPr lang="en-AU" sz="2800" dirty="0"/>
              <a:t>Shared planning and outputs, including HNO, HRP, Flash Appeal, needs assessments and Pooled Funds, among others.</a:t>
            </a:r>
          </a:p>
        </p:txBody>
      </p:sp>
    </p:spTree>
    <p:extLst>
      <p:ext uri="{BB962C8B-B14F-4D97-AF65-F5344CB8AC3E}">
        <p14:creationId xmlns:p14="http://schemas.microsoft.com/office/powerpoint/2010/main" val="94010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Intercluster</a:t>
            </a:r>
            <a:r>
              <a:rPr lang="en-GB" b="1" dirty="0"/>
              <a:t> IMWG Objectives</a:t>
            </a:r>
          </a:p>
        </p:txBody>
      </p:sp>
      <p:sp>
        <p:nvSpPr>
          <p:cNvPr id="3" name="Content Placeholder 2"/>
          <p:cNvSpPr>
            <a:spLocks noGrp="1"/>
          </p:cNvSpPr>
          <p:nvPr>
            <p:ph idx="1"/>
          </p:nvPr>
        </p:nvSpPr>
        <p:spPr/>
        <p:txBody>
          <a:bodyPr/>
          <a:lstStyle/>
          <a:p>
            <a:pPr marL="0" indent="0">
              <a:buNone/>
            </a:pPr>
            <a:r>
              <a:rPr lang="en-GB" sz="2000" dirty="0"/>
              <a:t>In order to provide the humanitarian community with improved information management guidance and tools, the primary objectives of the IMWG are to:</a:t>
            </a:r>
          </a:p>
          <a:p>
            <a:r>
              <a:rPr lang="en-GB" sz="2000" dirty="0"/>
              <a:t>Strengthen needs assessments efforts from an Information Management perspective;</a:t>
            </a:r>
          </a:p>
          <a:p>
            <a:r>
              <a:rPr lang="en-GB" sz="2000" dirty="0"/>
              <a:t>Enhance the effectiveness of data and information sharing and management within the cluster approach;</a:t>
            </a:r>
          </a:p>
          <a:p>
            <a:r>
              <a:rPr lang="en-GB" sz="2000" dirty="0"/>
              <a:t>Produce agreed guidance and information systems to implement humanitarian information management in the field;</a:t>
            </a:r>
          </a:p>
          <a:p>
            <a:r>
              <a:rPr lang="en-GB" sz="2000" dirty="0"/>
              <a:t>Develop a framework for monitoring the effectiveness of IM in humanitarian emergencies.</a:t>
            </a:r>
          </a:p>
          <a:p>
            <a:endParaRPr lang="en-GB" sz="2000" dirty="0"/>
          </a:p>
        </p:txBody>
      </p:sp>
    </p:spTree>
    <p:extLst>
      <p:ext uri="{BB962C8B-B14F-4D97-AF65-F5344CB8AC3E}">
        <p14:creationId xmlns:p14="http://schemas.microsoft.com/office/powerpoint/2010/main" val="94799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Examples of IMO inter-cluster work</a:t>
            </a:r>
            <a:endParaRPr lang="en-US" b="1" dirty="0"/>
          </a:p>
        </p:txBody>
      </p:sp>
      <p:sp>
        <p:nvSpPr>
          <p:cNvPr id="3" name="Content Placeholder 2"/>
          <p:cNvSpPr>
            <a:spLocks noGrp="1"/>
          </p:cNvSpPr>
          <p:nvPr>
            <p:ph idx="1"/>
          </p:nvPr>
        </p:nvSpPr>
        <p:spPr>
          <a:xfrm>
            <a:off x="457200" y="2348880"/>
            <a:ext cx="8229600" cy="3777283"/>
          </a:xfrm>
        </p:spPr>
        <p:txBody>
          <a:bodyPr/>
          <a:lstStyle/>
          <a:p>
            <a:r>
              <a:rPr lang="en-GB" sz="2000" dirty="0"/>
              <a:t>Needs assessments and analysis: nutrition survey – include hygiene practices</a:t>
            </a:r>
          </a:p>
          <a:p>
            <a:r>
              <a:rPr lang="en-GB" sz="2000" dirty="0"/>
              <a:t>Strategic planning: provide CC data on proportion of SCs that do not have adequate WASH facilities for discussion with WASH cluster</a:t>
            </a:r>
          </a:p>
          <a:p>
            <a:r>
              <a:rPr lang="en-GB" sz="2000" dirty="0"/>
              <a:t>Resource mobilisation: Exchange info on funding for inter-cluster projects with other clusters/sectors</a:t>
            </a:r>
          </a:p>
          <a:p>
            <a:r>
              <a:rPr lang="en-GB" sz="2000" dirty="0"/>
              <a:t>Implementation and monitoring: Exchange programme and monitoring data on inter-cluster interventions with e.g. GBV sub cluster or PSEA task force</a:t>
            </a:r>
          </a:p>
          <a:p>
            <a:endParaRPr lang="en-GB" sz="2000" dirty="0"/>
          </a:p>
        </p:txBody>
      </p:sp>
      <p:sp>
        <p:nvSpPr>
          <p:cNvPr id="4" name="TextBox 3"/>
          <p:cNvSpPr txBox="1"/>
          <p:nvPr/>
        </p:nvSpPr>
        <p:spPr>
          <a:xfrm>
            <a:off x="107504" y="1700808"/>
            <a:ext cx="6480720" cy="369332"/>
          </a:xfrm>
          <a:prstGeom prst="rect">
            <a:avLst/>
          </a:prstGeom>
          <a:noFill/>
        </p:spPr>
        <p:txBody>
          <a:bodyPr wrap="square" rtlCol="0">
            <a:spAutoFit/>
          </a:bodyPr>
          <a:lstStyle/>
          <a:p>
            <a:r>
              <a:rPr lang="en-GB" dirty="0"/>
              <a:t>What examples can you give?</a:t>
            </a:r>
            <a:endParaRPr lang="en-US" dirty="0"/>
          </a:p>
        </p:txBody>
      </p:sp>
    </p:spTree>
    <p:extLst>
      <p:ext uri="{BB962C8B-B14F-4D97-AF65-F5344CB8AC3E}">
        <p14:creationId xmlns:p14="http://schemas.microsoft.com/office/powerpoint/2010/main" val="38428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nvPicPr>
        <p:blipFill>
          <a:blip r:embed="rId2"/>
          <a:stretch>
            <a:fillRect/>
          </a:stretch>
        </p:blipFill>
        <p:spPr>
          <a:xfrm>
            <a:off x="73158" y="716491"/>
            <a:ext cx="9107354" cy="5299585"/>
          </a:xfrm>
          <a:prstGeom prst="rect">
            <a:avLst/>
          </a:prstGeom>
        </p:spPr>
      </p:pic>
    </p:spTree>
    <p:extLst>
      <p:ext uri="{BB962C8B-B14F-4D97-AF65-F5344CB8AC3E}">
        <p14:creationId xmlns:p14="http://schemas.microsoft.com/office/powerpoint/2010/main" val="195664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1556792"/>
            <a:ext cx="8352928" cy="4968552"/>
            <a:chOff x="323528" y="1556792"/>
            <a:chExt cx="8352928" cy="4968552"/>
          </a:xfrm>
        </p:grpSpPr>
        <p:sp>
          <p:nvSpPr>
            <p:cNvPr id="3" name="Donut 2"/>
            <p:cNvSpPr/>
            <p:nvPr/>
          </p:nvSpPr>
          <p:spPr>
            <a:xfrm>
              <a:off x="3275856" y="1556792"/>
              <a:ext cx="2376264" cy="131771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Snip Same Side Corner Rectangle 1"/>
            <p:cNvSpPr/>
            <p:nvPr/>
          </p:nvSpPr>
          <p:spPr>
            <a:xfrm>
              <a:off x="323528" y="2204864"/>
              <a:ext cx="8352928" cy="4320480"/>
            </a:xfrm>
            <a:prstGeom prst="snip2Same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a:spLocks noGrp="1"/>
          </p:cNvSpPr>
          <p:nvPr>
            <p:ph type="title"/>
          </p:nvPr>
        </p:nvSpPr>
        <p:spPr/>
        <p:txBody>
          <a:bodyPr/>
          <a:lstStyle/>
          <a:p>
            <a:r>
              <a:rPr lang="en-GB" b="1" dirty="0"/>
              <a:t>GNC IM Toolkit</a:t>
            </a:r>
          </a:p>
        </p:txBody>
      </p:sp>
      <p:sp>
        <p:nvSpPr>
          <p:cNvPr id="7" name="Snip Same Side Corner Rectangle 6"/>
          <p:cNvSpPr/>
          <p:nvPr/>
        </p:nvSpPr>
        <p:spPr>
          <a:xfrm>
            <a:off x="899592" y="314571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Surveys database</a:t>
            </a:r>
          </a:p>
        </p:txBody>
      </p:sp>
      <p:sp>
        <p:nvSpPr>
          <p:cNvPr id="8" name="Snip Same Side Corner Rectangle 7"/>
          <p:cNvSpPr/>
          <p:nvPr/>
        </p:nvSpPr>
        <p:spPr>
          <a:xfrm>
            <a:off x="4430594" y="2325909"/>
            <a:ext cx="1190244" cy="67993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Key datasets</a:t>
            </a:r>
          </a:p>
        </p:txBody>
      </p:sp>
      <p:sp>
        <p:nvSpPr>
          <p:cNvPr id="10" name="Snip Same Side Corner Rectangle 9"/>
          <p:cNvSpPr/>
          <p:nvPr/>
        </p:nvSpPr>
        <p:spPr>
          <a:xfrm>
            <a:off x="6587805" y="311802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HIR</a:t>
            </a:r>
          </a:p>
        </p:txBody>
      </p:sp>
      <p:sp>
        <p:nvSpPr>
          <p:cNvPr id="11" name="Snip Same Side Corner Rectangle 10"/>
          <p:cNvSpPr/>
          <p:nvPr/>
        </p:nvSpPr>
        <p:spPr>
          <a:xfrm>
            <a:off x="899592" y="4895370"/>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Capacity mapping</a:t>
            </a:r>
          </a:p>
        </p:txBody>
      </p:sp>
      <p:sp>
        <p:nvSpPr>
          <p:cNvPr id="13" name="Snip Same Side Corner Rectangle 12"/>
          <p:cNvSpPr/>
          <p:nvPr/>
        </p:nvSpPr>
        <p:spPr>
          <a:xfrm>
            <a:off x="2411760" y="3140967"/>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 Checklist</a:t>
            </a:r>
          </a:p>
        </p:txBody>
      </p:sp>
      <p:sp>
        <p:nvSpPr>
          <p:cNvPr id="15" name="Snip Same Side Corner Rectangle 14"/>
          <p:cNvSpPr/>
          <p:nvPr/>
        </p:nvSpPr>
        <p:spPr>
          <a:xfrm>
            <a:off x="3779912" y="311802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HRP tips</a:t>
            </a:r>
          </a:p>
        </p:txBody>
      </p:sp>
      <p:sp>
        <p:nvSpPr>
          <p:cNvPr id="18" name="Snip Same Side Corner Rectangle 17"/>
          <p:cNvSpPr/>
          <p:nvPr/>
        </p:nvSpPr>
        <p:spPr>
          <a:xfrm>
            <a:off x="1653564" y="400506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Gap analysis tool</a:t>
            </a:r>
          </a:p>
        </p:txBody>
      </p:sp>
      <p:sp>
        <p:nvSpPr>
          <p:cNvPr id="20" name="Snip Same Side Corner Rectangle 19"/>
          <p:cNvSpPr/>
          <p:nvPr/>
        </p:nvSpPr>
        <p:spPr>
          <a:xfrm>
            <a:off x="3093724" y="400506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M&amp;E </a:t>
            </a:r>
            <a:r>
              <a:rPr lang="en-GB" sz="1100" b="1" dirty="0"/>
              <a:t>Framework</a:t>
            </a:r>
          </a:p>
        </p:txBody>
      </p:sp>
      <p:sp>
        <p:nvSpPr>
          <p:cNvPr id="21" name="Snip Same Side Corner Rectangle 20"/>
          <p:cNvSpPr/>
          <p:nvPr/>
        </p:nvSpPr>
        <p:spPr>
          <a:xfrm>
            <a:off x="4529904" y="4006916"/>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Caseload targets &amp; supplies</a:t>
            </a:r>
          </a:p>
        </p:txBody>
      </p:sp>
      <p:sp>
        <p:nvSpPr>
          <p:cNvPr id="22" name="Snip Same Side Corner Rectangle 21"/>
          <p:cNvSpPr/>
          <p:nvPr/>
        </p:nvSpPr>
        <p:spPr>
          <a:xfrm>
            <a:off x="7230204" y="4069987"/>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Partners reporting tool</a:t>
            </a:r>
          </a:p>
        </p:txBody>
      </p:sp>
      <p:sp>
        <p:nvSpPr>
          <p:cNvPr id="23" name="Snip Same Side Corner Rectangle 22"/>
          <p:cNvSpPr/>
          <p:nvPr/>
        </p:nvSpPr>
        <p:spPr>
          <a:xfrm>
            <a:off x="5220072" y="3133883"/>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 W</a:t>
            </a:r>
          </a:p>
        </p:txBody>
      </p:sp>
      <p:sp>
        <p:nvSpPr>
          <p:cNvPr id="26" name="Snip Same Side Corner Rectangle 25"/>
          <p:cNvSpPr/>
          <p:nvPr/>
        </p:nvSpPr>
        <p:spPr>
          <a:xfrm>
            <a:off x="2411760" y="489802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Financial tracking tool</a:t>
            </a:r>
          </a:p>
        </p:txBody>
      </p:sp>
      <p:sp>
        <p:nvSpPr>
          <p:cNvPr id="29" name="Snip Same Side Corner Rectangle 28"/>
          <p:cNvSpPr/>
          <p:nvPr/>
        </p:nvSpPr>
        <p:spPr>
          <a:xfrm>
            <a:off x="5148064" y="489802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Country bulletin template</a:t>
            </a:r>
          </a:p>
        </p:txBody>
      </p:sp>
      <p:sp>
        <p:nvSpPr>
          <p:cNvPr id="30" name="Snip Same Side Corner Rectangle 29"/>
          <p:cNvSpPr/>
          <p:nvPr/>
        </p:nvSpPr>
        <p:spPr>
          <a:xfrm>
            <a:off x="2777892" y="229294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Dashboards templates</a:t>
            </a:r>
          </a:p>
        </p:txBody>
      </p:sp>
      <p:sp>
        <p:nvSpPr>
          <p:cNvPr id="32" name="Snip Same Side Corner Rectangle 31"/>
          <p:cNvSpPr/>
          <p:nvPr/>
        </p:nvSpPr>
        <p:spPr>
          <a:xfrm>
            <a:off x="3779912" y="4898025"/>
            <a:ext cx="1190244" cy="655157"/>
          </a:xfrm>
          <a:prstGeom prst="snip2SameRect">
            <a:avLst/>
          </a:prstGeom>
          <a:solidFill>
            <a:srgbClr val="4A8DAA"/>
          </a:solidFill>
          <a:ln>
            <a:solidFill>
              <a:srgbClr val="4A8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BMS Code Violations tracking</a:t>
            </a:r>
            <a:endParaRPr lang="en-GB" sz="1100" b="1" dirty="0"/>
          </a:p>
        </p:txBody>
      </p:sp>
      <p:sp>
        <p:nvSpPr>
          <p:cNvPr id="33" name="Snip Same Side Corner Rectangle 32"/>
          <p:cNvSpPr/>
          <p:nvPr/>
        </p:nvSpPr>
        <p:spPr>
          <a:xfrm>
            <a:off x="6587805" y="4868970"/>
            <a:ext cx="1136626"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ToR for IMO</a:t>
            </a:r>
          </a:p>
        </p:txBody>
      </p:sp>
      <p:sp>
        <p:nvSpPr>
          <p:cNvPr id="34" name="Snip Same Side Corner Rectangle 33"/>
          <p:cNvSpPr/>
          <p:nvPr/>
        </p:nvSpPr>
        <p:spPr>
          <a:xfrm>
            <a:off x="3135333" y="5746854"/>
            <a:ext cx="1190244" cy="655157"/>
          </a:xfrm>
          <a:prstGeom prst="snip2SameRect">
            <a:avLst/>
          </a:prstGeom>
          <a:solidFill>
            <a:srgbClr val="4A8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Meeting minutes template</a:t>
            </a:r>
          </a:p>
        </p:txBody>
      </p:sp>
      <p:sp>
        <p:nvSpPr>
          <p:cNvPr id="35" name="Snip Same Side Corner Rectangle 34"/>
          <p:cNvSpPr/>
          <p:nvPr/>
        </p:nvSpPr>
        <p:spPr>
          <a:xfrm>
            <a:off x="7217876" y="573278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IMO handover template</a:t>
            </a:r>
          </a:p>
        </p:txBody>
      </p:sp>
      <p:sp>
        <p:nvSpPr>
          <p:cNvPr id="36" name="Snip Same Side Corner Rectangle 35"/>
          <p:cNvSpPr/>
          <p:nvPr/>
        </p:nvSpPr>
        <p:spPr>
          <a:xfrm>
            <a:off x="5778413" y="573325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Contact list template</a:t>
            </a:r>
          </a:p>
        </p:txBody>
      </p:sp>
      <p:sp>
        <p:nvSpPr>
          <p:cNvPr id="37" name="Snip Same Side Corner Rectangle 36"/>
          <p:cNvSpPr/>
          <p:nvPr/>
        </p:nvSpPr>
        <p:spPr>
          <a:xfrm>
            <a:off x="5830028" y="400506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 Update </a:t>
            </a:r>
            <a:r>
              <a:rPr lang="en-GB" sz="1200" b="1" dirty="0">
                <a:solidFill>
                  <a:schemeClr val="bg1"/>
                </a:solidFill>
              </a:rPr>
              <a:t>PPT </a:t>
            </a:r>
            <a:r>
              <a:rPr lang="en-GB" sz="1200" b="1" dirty="0"/>
              <a:t>template</a:t>
            </a:r>
          </a:p>
        </p:txBody>
      </p:sp>
      <p:sp>
        <p:nvSpPr>
          <p:cNvPr id="38" name="Snip Same Side Corner Rectangle 37"/>
          <p:cNvSpPr/>
          <p:nvPr/>
        </p:nvSpPr>
        <p:spPr>
          <a:xfrm>
            <a:off x="395534" y="5746854"/>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Meeting agenda template</a:t>
            </a:r>
          </a:p>
        </p:txBody>
      </p:sp>
      <p:sp>
        <p:nvSpPr>
          <p:cNvPr id="39" name="Snip Same Side Corner Rectangle 38"/>
          <p:cNvSpPr/>
          <p:nvPr/>
        </p:nvSpPr>
        <p:spPr>
          <a:xfrm>
            <a:off x="4529904" y="5733255"/>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NC Style Guide</a:t>
            </a:r>
          </a:p>
        </p:txBody>
      </p:sp>
      <p:sp>
        <p:nvSpPr>
          <p:cNvPr id="41" name="Snip Same Side Corner Rectangle 40"/>
          <p:cNvSpPr/>
          <p:nvPr/>
        </p:nvSpPr>
        <p:spPr>
          <a:xfrm>
            <a:off x="1685576" y="5757156"/>
            <a:ext cx="1190244" cy="655157"/>
          </a:xfrm>
          <a:prstGeom prst="snip2SameRect">
            <a:avLst/>
          </a:prstGeom>
          <a:solidFill>
            <a:srgbClr val="4A8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Web-site for HR.info Guide</a:t>
            </a:r>
          </a:p>
        </p:txBody>
      </p:sp>
      <p:sp>
        <p:nvSpPr>
          <p:cNvPr id="31" name="Snip Same Side Corner Rectangle 30"/>
          <p:cNvSpPr/>
          <p:nvPr/>
        </p:nvSpPr>
        <p:spPr>
          <a:xfrm>
            <a:off x="305404" y="403358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Map examples/ templates</a:t>
            </a:r>
          </a:p>
        </p:txBody>
      </p:sp>
    </p:spTree>
    <p:extLst>
      <p:ext uri="{BB962C8B-B14F-4D97-AF65-F5344CB8AC3E}">
        <p14:creationId xmlns:p14="http://schemas.microsoft.com/office/powerpoint/2010/main" val="162039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1556792"/>
            <a:ext cx="8352928" cy="4968552"/>
            <a:chOff x="323528" y="1556792"/>
            <a:chExt cx="8352928" cy="4968552"/>
          </a:xfrm>
        </p:grpSpPr>
        <p:sp>
          <p:nvSpPr>
            <p:cNvPr id="3" name="Donut 2"/>
            <p:cNvSpPr/>
            <p:nvPr/>
          </p:nvSpPr>
          <p:spPr>
            <a:xfrm>
              <a:off x="3275856" y="1556792"/>
              <a:ext cx="2376264" cy="131771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Snip Same Side Corner Rectangle 1"/>
            <p:cNvSpPr/>
            <p:nvPr/>
          </p:nvSpPr>
          <p:spPr>
            <a:xfrm>
              <a:off x="323528" y="2204864"/>
              <a:ext cx="8352928" cy="4320480"/>
            </a:xfrm>
            <a:prstGeom prst="snip2Same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a:spLocks noGrp="1"/>
          </p:cNvSpPr>
          <p:nvPr>
            <p:ph type="title"/>
          </p:nvPr>
        </p:nvSpPr>
        <p:spPr/>
        <p:txBody>
          <a:bodyPr/>
          <a:lstStyle/>
          <a:p>
            <a:r>
              <a:rPr lang="en-GB" b="1" dirty="0"/>
              <a:t>GNC IM Toolkit</a:t>
            </a:r>
          </a:p>
        </p:txBody>
      </p:sp>
      <p:sp>
        <p:nvSpPr>
          <p:cNvPr id="7" name="Snip Same Side Corner Rectangle 6"/>
          <p:cNvSpPr/>
          <p:nvPr/>
        </p:nvSpPr>
        <p:spPr>
          <a:xfrm>
            <a:off x="899592" y="314571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Surveys database</a:t>
            </a:r>
          </a:p>
        </p:txBody>
      </p:sp>
      <p:sp>
        <p:nvSpPr>
          <p:cNvPr id="8" name="Snip Same Side Corner Rectangle 7"/>
          <p:cNvSpPr/>
          <p:nvPr/>
        </p:nvSpPr>
        <p:spPr>
          <a:xfrm>
            <a:off x="4430594" y="2325909"/>
            <a:ext cx="1190244" cy="679934"/>
          </a:xfrm>
          <a:prstGeom prst="snip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Key datasets</a:t>
            </a:r>
          </a:p>
        </p:txBody>
      </p:sp>
      <p:sp>
        <p:nvSpPr>
          <p:cNvPr id="10" name="Snip Same Side Corner Rectangle 9"/>
          <p:cNvSpPr/>
          <p:nvPr/>
        </p:nvSpPr>
        <p:spPr>
          <a:xfrm>
            <a:off x="6587805" y="311802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HIR</a:t>
            </a:r>
          </a:p>
        </p:txBody>
      </p:sp>
      <p:sp>
        <p:nvSpPr>
          <p:cNvPr id="11" name="Snip Same Side Corner Rectangle 10"/>
          <p:cNvSpPr/>
          <p:nvPr/>
        </p:nvSpPr>
        <p:spPr>
          <a:xfrm>
            <a:off x="899592" y="4895370"/>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Capacity mapping</a:t>
            </a:r>
          </a:p>
        </p:txBody>
      </p:sp>
      <p:sp>
        <p:nvSpPr>
          <p:cNvPr id="13" name="Snip Same Side Corner Rectangle 12"/>
          <p:cNvSpPr/>
          <p:nvPr/>
        </p:nvSpPr>
        <p:spPr>
          <a:xfrm>
            <a:off x="2411760" y="3140967"/>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 Checklist</a:t>
            </a:r>
          </a:p>
        </p:txBody>
      </p:sp>
      <p:sp>
        <p:nvSpPr>
          <p:cNvPr id="15" name="Snip Same Side Corner Rectangle 14"/>
          <p:cNvSpPr/>
          <p:nvPr/>
        </p:nvSpPr>
        <p:spPr>
          <a:xfrm>
            <a:off x="3779912" y="311802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HRP tips</a:t>
            </a:r>
          </a:p>
        </p:txBody>
      </p:sp>
      <p:sp>
        <p:nvSpPr>
          <p:cNvPr id="18" name="Snip Same Side Corner Rectangle 17"/>
          <p:cNvSpPr/>
          <p:nvPr/>
        </p:nvSpPr>
        <p:spPr>
          <a:xfrm>
            <a:off x="1653564" y="400506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Gap analysis tool</a:t>
            </a:r>
          </a:p>
        </p:txBody>
      </p:sp>
      <p:sp>
        <p:nvSpPr>
          <p:cNvPr id="20" name="Snip Same Side Corner Rectangle 19"/>
          <p:cNvSpPr/>
          <p:nvPr/>
        </p:nvSpPr>
        <p:spPr>
          <a:xfrm>
            <a:off x="3093724" y="4005063"/>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M&amp;E </a:t>
            </a:r>
            <a:r>
              <a:rPr lang="en-GB" sz="1100" b="1" dirty="0"/>
              <a:t>Framework</a:t>
            </a:r>
          </a:p>
        </p:txBody>
      </p:sp>
      <p:sp>
        <p:nvSpPr>
          <p:cNvPr id="21" name="Snip Same Side Corner Rectangle 20"/>
          <p:cNvSpPr/>
          <p:nvPr/>
        </p:nvSpPr>
        <p:spPr>
          <a:xfrm>
            <a:off x="4529904" y="4006916"/>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Caseload targets &amp; supplies</a:t>
            </a:r>
          </a:p>
        </p:txBody>
      </p:sp>
      <p:sp>
        <p:nvSpPr>
          <p:cNvPr id="22" name="Snip Same Side Corner Rectangle 21"/>
          <p:cNvSpPr/>
          <p:nvPr/>
        </p:nvSpPr>
        <p:spPr>
          <a:xfrm>
            <a:off x="7230204" y="4069987"/>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Partners reporting tool</a:t>
            </a:r>
          </a:p>
        </p:txBody>
      </p:sp>
      <p:sp>
        <p:nvSpPr>
          <p:cNvPr id="23" name="Snip Same Side Corner Rectangle 22"/>
          <p:cNvSpPr/>
          <p:nvPr/>
        </p:nvSpPr>
        <p:spPr>
          <a:xfrm>
            <a:off x="5220072" y="3133883"/>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 W</a:t>
            </a:r>
          </a:p>
        </p:txBody>
      </p:sp>
      <p:sp>
        <p:nvSpPr>
          <p:cNvPr id="26" name="Snip Same Side Corner Rectangle 25"/>
          <p:cNvSpPr/>
          <p:nvPr/>
        </p:nvSpPr>
        <p:spPr>
          <a:xfrm>
            <a:off x="2411760" y="489802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Financial tracking tool</a:t>
            </a:r>
          </a:p>
        </p:txBody>
      </p:sp>
      <p:sp>
        <p:nvSpPr>
          <p:cNvPr id="29" name="Snip Same Side Corner Rectangle 28"/>
          <p:cNvSpPr/>
          <p:nvPr/>
        </p:nvSpPr>
        <p:spPr>
          <a:xfrm>
            <a:off x="5148064" y="489802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Country bulletin template</a:t>
            </a:r>
          </a:p>
        </p:txBody>
      </p:sp>
      <p:sp>
        <p:nvSpPr>
          <p:cNvPr id="30" name="Snip Same Side Corner Rectangle 29"/>
          <p:cNvSpPr/>
          <p:nvPr/>
        </p:nvSpPr>
        <p:spPr>
          <a:xfrm>
            <a:off x="2777892" y="229294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Dashboards templates</a:t>
            </a:r>
          </a:p>
        </p:txBody>
      </p:sp>
      <p:sp>
        <p:nvSpPr>
          <p:cNvPr id="32" name="Snip Same Side Corner Rectangle 31"/>
          <p:cNvSpPr/>
          <p:nvPr/>
        </p:nvSpPr>
        <p:spPr>
          <a:xfrm>
            <a:off x="3779912" y="4898025"/>
            <a:ext cx="1190244" cy="655157"/>
          </a:xfrm>
          <a:prstGeom prst="snip2SameRect">
            <a:avLst/>
          </a:prstGeom>
          <a:solidFill>
            <a:srgbClr val="4A8DAA"/>
          </a:solidFill>
          <a:ln>
            <a:solidFill>
              <a:srgbClr val="4A8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BMS Code Violations tracking</a:t>
            </a:r>
            <a:endParaRPr lang="en-GB" sz="1100" b="1" dirty="0"/>
          </a:p>
        </p:txBody>
      </p:sp>
      <p:sp>
        <p:nvSpPr>
          <p:cNvPr id="33" name="Snip Same Side Corner Rectangle 32"/>
          <p:cNvSpPr/>
          <p:nvPr/>
        </p:nvSpPr>
        <p:spPr>
          <a:xfrm>
            <a:off x="6587805" y="4868970"/>
            <a:ext cx="1136626"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ToR for IMO</a:t>
            </a:r>
          </a:p>
        </p:txBody>
      </p:sp>
      <p:sp>
        <p:nvSpPr>
          <p:cNvPr id="34" name="Snip Same Side Corner Rectangle 33"/>
          <p:cNvSpPr/>
          <p:nvPr/>
        </p:nvSpPr>
        <p:spPr>
          <a:xfrm>
            <a:off x="3135333" y="5746854"/>
            <a:ext cx="1190244" cy="655157"/>
          </a:xfrm>
          <a:prstGeom prst="snip2SameRect">
            <a:avLst/>
          </a:prstGeom>
          <a:solidFill>
            <a:srgbClr val="4A8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Meeting minutes template</a:t>
            </a:r>
          </a:p>
        </p:txBody>
      </p:sp>
      <p:sp>
        <p:nvSpPr>
          <p:cNvPr id="35" name="Snip Same Side Corner Rectangle 34"/>
          <p:cNvSpPr/>
          <p:nvPr/>
        </p:nvSpPr>
        <p:spPr>
          <a:xfrm>
            <a:off x="7217876" y="573278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IMO handover template</a:t>
            </a:r>
          </a:p>
        </p:txBody>
      </p:sp>
      <p:sp>
        <p:nvSpPr>
          <p:cNvPr id="36" name="Snip Same Side Corner Rectangle 35"/>
          <p:cNvSpPr/>
          <p:nvPr/>
        </p:nvSpPr>
        <p:spPr>
          <a:xfrm>
            <a:off x="5778413" y="5733255"/>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Contact list template</a:t>
            </a:r>
          </a:p>
        </p:txBody>
      </p:sp>
      <p:sp>
        <p:nvSpPr>
          <p:cNvPr id="37" name="Snip Same Side Corner Rectangle 36"/>
          <p:cNvSpPr/>
          <p:nvPr/>
        </p:nvSpPr>
        <p:spPr>
          <a:xfrm>
            <a:off x="5830028" y="400506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 Update </a:t>
            </a:r>
            <a:r>
              <a:rPr lang="en-GB" sz="1200" b="1" dirty="0">
                <a:solidFill>
                  <a:schemeClr val="bg1"/>
                </a:solidFill>
              </a:rPr>
              <a:t>PPT </a:t>
            </a:r>
            <a:r>
              <a:rPr lang="en-GB" sz="1200" b="1" dirty="0"/>
              <a:t>template</a:t>
            </a:r>
          </a:p>
        </p:txBody>
      </p:sp>
      <p:sp>
        <p:nvSpPr>
          <p:cNvPr id="38" name="Snip Same Side Corner Rectangle 37"/>
          <p:cNvSpPr/>
          <p:nvPr/>
        </p:nvSpPr>
        <p:spPr>
          <a:xfrm>
            <a:off x="395534" y="5746854"/>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Meeting agenda template</a:t>
            </a:r>
          </a:p>
        </p:txBody>
      </p:sp>
      <p:sp>
        <p:nvSpPr>
          <p:cNvPr id="39" name="Snip Same Side Corner Rectangle 38"/>
          <p:cNvSpPr/>
          <p:nvPr/>
        </p:nvSpPr>
        <p:spPr>
          <a:xfrm>
            <a:off x="4529904" y="5733255"/>
            <a:ext cx="1086212"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NC Style Guide</a:t>
            </a:r>
          </a:p>
        </p:txBody>
      </p:sp>
      <p:sp>
        <p:nvSpPr>
          <p:cNvPr id="41" name="Snip Same Side Corner Rectangle 40"/>
          <p:cNvSpPr/>
          <p:nvPr/>
        </p:nvSpPr>
        <p:spPr>
          <a:xfrm>
            <a:off x="1685576" y="5757156"/>
            <a:ext cx="1190244" cy="655157"/>
          </a:xfrm>
          <a:prstGeom prst="snip2SameRect">
            <a:avLst/>
          </a:prstGeom>
          <a:solidFill>
            <a:srgbClr val="4A8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Web-site for HR.info Guide</a:t>
            </a:r>
          </a:p>
        </p:txBody>
      </p:sp>
      <p:sp>
        <p:nvSpPr>
          <p:cNvPr id="31" name="Snip Same Side Corner Rectangle 30"/>
          <p:cNvSpPr/>
          <p:nvPr/>
        </p:nvSpPr>
        <p:spPr>
          <a:xfrm>
            <a:off x="305404" y="4033584"/>
            <a:ext cx="1190244" cy="655157"/>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Map examples/ templates</a:t>
            </a:r>
          </a:p>
        </p:txBody>
      </p:sp>
    </p:spTree>
    <p:extLst>
      <p:ext uri="{BB962C8B-B14F-4D97-AF65-F5344CB8AC3E}">
        <p14:creationId xmlns:p14="http://schemas.microsoft.com/office/powerpoint/2010/main" val="552512999"/>
      </p:ext>
    </p:extLst>
  </p:cSld>
  <p:clrMapOvr>
    <a:masterClrMapping/>
  </p:clrMapOvr>
</p:sld>
</file>

<file path=ppt/theme/theme1.xml><?xml version="1.0" encoding="utf-8"?>
<a:theme xmlns:a="http://schemas.openxmlformats.org/drawingml/2006/main" name="1_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9418077A-119B-4648-8C73-00423E575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148</Value>
      <Value>10</Value>
      <Value>163</Value>
      <Value>12</Value>
      <Value>3</Value>
      <Value>105</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IMO</TermName>
          <TermId xmlns="http://schemas.microsoft.com/office/infopath/2007/PartnerControls">9411842a-837f-4f81-918e-c4fd3b034dbe</TermId>
        </TermInfo>
      </Terms>
    </TaxKeywordTaxHTField>
    <CategoryDescription xmlns="http://schemas.microsoft.com/sharepoint.v3">IMO - Intercluster coordination</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EMOPSGCCU-1435067120-17617</_dlc_DocId>
    <_dlc_DocIdUrl xmlns="5858627f-d058-4b92-9b52-677b5fd7d454">
      <Url>https://unicef.sharepoint.com/teams/EMOPS-GCCU/_layouts/15/DocIdRedir.aspx?ID=EMOPSGCCU-1435067120-17617</Url>
      <Description>EMOPSGCCU-1435067120-17617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6DA23134-B451-468F-8D0E-E5D607530D9A}">
  <ds:schemaRefs>
    <ds:schemaRef ds:uri="http://schemas.microsoft.com/sharepoint/events"/>
  </ds:schemaRefs>
</ds:datastoreItem>
</file>

<file path=customXml/itemProps2.xml><?xml version="1.0" encoding="utf-8"?>
<ds:datastoreItem xmlns:ds="http://schemas.openxmlformats.org/officeDocument/2006/customXml" ds:itemID="{27CD9361-13BB-49BA-B86F-810E12204467}"/>
</file>

<file path=customXml/itemProps3.xml><?xml version="1.0" encoding="utf-8"?>
<ds:datastoreItem xmlns:ds="http://schemas.openxmlformats.org/officeDocument/2006/customXml" ds:itemID="{31C607B0-4973-4EEA-9C15-BCFDF02CD532}">
  <ds:schemaRefs>
    <ds:schemaRef ds:uri="http://purl.org/dc/dcmitype/"/>
    <ds:schemaRef ds:uri="http://www.w3.org/XML/1998/namespace"/>
    <ds:schemaRef ds:uri="http://schemas.microsoft.com/office/infopath/2007/PartnerControls"/>
    <ds:schemaRef ds:uri="a438dd15-07ca-4cdc-82a3-f2206b92025e"/>
    <ds:schemaRef ds:uri="http://schemas.microsoft.com/sharepoint/v3"/>
    <ds:schemaRef ds:uri="http://schemas.microsoft.com/office/2006/metadata/properties"/>
    <ds:schemaRef ds:uri="http://schemas.openxmlformats.org/package/2006/metadata/core-properties"/>
    <ds:schemaRef ds:uri="http://schemas.microsoft.com/office/2006/documentManagement/types"/>
    <ds:schemaRef ds:uri="http://schemas.microsoft.com/sharepoint.v3"/>
    <ds:schemaRef ds:uri="http://purl.org/dc/elements/1.1/"/>
    <ds:schemaRef ds:uri="5858627f-d058-4b92-9b52-677b5fd7d454"/>
    <ds:schemaRef ds:uri="http://schemas.microsoft.com/sharepoint/v4"/>
    <ds:schemaRef ds:uri="ca283e0b-db31-4043-a2ef-b80661bf084a"/>
    <ds:schemaRef ds:uri="http://purl.org/dc/terms/"/>
  </ds:schemaRefs>
</ds:datastoreItem>
</file>

<file path=customXml/itemProps4.xml><?xml version="1.0" encoding="utf-8"?>
<ds:datastoreItem xmlns:ds="http://schemas.openxmlformats.org/officeDocument/2006/customXml" ds:itemID="{AEB16E09-F782-4E98-9B82-A3BF8ACA899E}">
  <ds:schemaRefs>
    <ds:schemaRef ds:uri="http://schemas.microsoft.com/sharepoint/v3/contenttype/forms"/>
  </ds:schemaRefs>
</ds:datastoreItem>
</file>

<file path=customXml/itemProps5.xml><?xml version="1.0" encoding="utf-8"?>
<ds:datastoreItem xmlns:ds="http://schemas.openxmlformats.org/officeDocument/2006/customXml" ds:itemID="{CB843D72-5895-42AD-BA80-7B254EC2C8BC}">
  <ds:schemaRefs>
    <ds:schemaRef ds:uri="http://schemas.microsoft.com/office/2006/metadata/customXsn"/>
  </ds:schemaRefs>
</ds:datastoreItem>
</file>

<file path=customXml/itemProps6.xml><?xml version="1.0" encoding="utf-8"?>
<ds:datastoreItem xmlns:ds="http://schemas.openxmlformats.org/officeDocument/2006/customXml" ds:itemID="{BE8200FA-7DD3-4CF0-9222-1881E320DF6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New_Arial_powerpoint</Template>
  <TotalTime>521</TotalTime>
  <Words>864</Words>
  <Application>Microsoft Office PowerPoint</Application>
  <PresentationFormat>On-screen Show (4:3)</PresentationFormat>
  <Paragraphs>134</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Unicode MS</vt:lpstr>
      <vt:lpstr>Calibri</vt:lpstr>
      <vt:lpstr>Century Gothic</vt:lpstr>
      <vt:lpstr>Wingdings</vt:lpstr>
      <vt:lpstr>1_RedR Theme - Office</vt:lpstr>
      <vt:lpstr>PowerPoint Presentation</vt:lpstr>
      <vt:lpstr>PowerPoint Presentation</vt:lpstr>
      <vt:lpstr>Inter-Cluster Coordination</vt:lpstr>
      <vt:lpstr>Inter-Cluster Coordination Mechanism</vt:lpstr>
      <vt:lpstr>Intercluster IMWG Objectives</vt:lpstr>
      <vt:lpstr>Examples of IMO inter-cluster work</vt:lpstr>
      <vt:lpstr>PowerPoint Presentation</vt:lpstr>
      <vt:lpstr>GNC IM Toolkit</vt:lpstr>
      <vt:lpstr>GNC IM Toolkit</vt:lpstr>
      <vt:lpstr>Key datasets tool</vt:lpstr>
      <vt:lpstr>Exercise:  Identifying multi-cluster key datasets to inform responses</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Mugadu</dc:creator>
  <cp:keywords>GNC; IMO; Training</cp:keywords>
  <cp:lastModifiedBy>Diogo Loureiro Jurema</cp:lastModifiedBy>
  <cp:revision>60</cp:revision>
  <cp:lastPrinted>2016-07-29T14:29:03Z</cp:lastPrinted>
  <dcterms:created xsi:type="dcterms:W3CDTF">2016-02-17T12:50:41Z</dcterms:created>
  <dcterms:modified xsi:type="dcterms:W3CDTF">2019-11-11T13:29:27Z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133;#GNC|82a4199d-9c93-4d57-833f-59195f986fba;#163;#Training|e274f566-a9bf-4f70-80f5-de4ef515adf5;#105;#IMO|9411842a-837f-4f81-918e-c4fd3b034dbe</vt:lpwstr>
  </property>
  <property fmtid="{D5CDD505-2E9C-101B-9397-08002B2CF9AE}" pid="5" name="Topic">
    <vt:lpwstr>10;#Nutrition Humanitarian Cluster, Coordination|414c5639-61e6-4b56-aaa5-511cdacc25c2;#148;#Nutrition preparedness and risk informed programming|4ab365b7-18be-48cf-a866-cdd5f63cb150</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fc6c5460-4523-49c1-b237-8744655125e4</vt:lpwstr>
  </property>
</Properties>
</file>