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7"/>
  </p:sldMasterIdLst>
  <p:notesMasterIdLst>
    <p:notesMasterId r:id="rId16"/>
  </p:notesMasterIdLst>
  <p:handoutMasterIdLst>
    <p:handoutMasterId r:id="rId17"/>
  </p:handoutMasterIdLst>
  <p:sldIdLst>
    <p:sldId id="259" r:id="rId8"/>
    <p:sldId id="310" r:id="rId9"/>
    <p:sldId id="311" r:id="rId10"/>
    <p:sldId id="312" r:id="rId11"/>
    <p:sldId id="321" r:id="rId12"/>
    <p:sldId id="325" r:id="rId13"/>
    <p:sldId id="324" r:id="rId14"/>
    <p:sldId id="313" r:id="rId1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36" userDrawn="1">
          <p15:clr>
            <a:srgbClr val="A4A3A4"/>
          </p15:clr>
        </p15:guide>
        <p15:guide id="2" pos="2112" userDrawn="1">
          <p15:clr>
            <a:srgbClr val="A4A3A4"/>
          </p15:clr>
        </p15:guide>
        <p15:guide id="3" orient="horz" pos="3108" userDrawn="1">
          <p15:clr>
            <a:srgbClr val="A4A3A4"/>
          </p15:clr>
        </p15:guide>
        <p15:guide id="4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285"/>
    <a:srgbClr val="4A8DAA"/>
    <a:srgbClr val="80C2DE"/>
    <a:srgbClr val="6BBEE1"/>
    <a:srgbClr val="87BDD5"/>
    <a:srgbClr val="82BBD4"/>
    <a:srgbClr val="94C5DA"/>
    <a:srgbClr val="7ECAEA"/>
    <a:srgbClr val="74C6E9"/>
    <a:srgbClr val="EE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D33DD-E9A1-4CF7-A38A-A49FD81F4FC4}" v="5" dt="2019-11-12T11:49:40.9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75" autoAdjust="0"/>
  </p:normalViewPr>
  <p:slideViewPr>
    <p:cSldViewPr>
      <p:cViewPr varScale="1">
        <p:scale>
          <a:sx n="102" d="100"/>
          <a:sy n="102" d="100"/>
        </p:scale>
        <p:origin x="16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66" y="-108"/>
      </p:cViewPr>
      <p:guideLst>
        <p:guide orient="horz" pos="2836"/>
        <p:guide pos="2112"/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3CDD33DD-E9A1-4CF7-A38A-A49FD81F4FC4}"/>
    <pc:docChg chg="custSel modSld modMainMaster">
      <pc:chgData name="Diogo Loureiro Jurema" userId="9dfde3f0-34dd-48c5-90ef-eaf27597f482" providerId="ADAL" clId="{3CDD33DD-E9A1-4CF7-A38A-A49FD81F4FC4}" dt="2019-11-12T11:49:40.968" v="4" actId="1076"/>
      <pc:docMkLst>
        <pc:docMk/>
      </pc:docMkLst>
      <pc:sldChg chg="addSp modSp">
        <pc:chgData name="Diogo Loureiro Jurema" userId="9dfde3f0-34dd-48c5-90ef-eaf27597f482" providerId="ADAL" clId="{3CDD33DD-E9A1-4CF7-A38A-A49FD81F4FC4}" dt="2019-11-12T11:49:40.968" v="4" actId="1076"/>
        <pc:sldMkLst>
          <pc:docMk/>
          <pc:sldMk cId="1709078646" sldId="325"/>
        </pc:sldMkLst>
        <pc:grpChg chg="add mod">
          <ac:chgData name="Diogo Loureiro Jurema" userId="9dfde3f0-34dd-48c5-90ef-eaf27597f482" providerId="ADAL" clId="{3CDD33DD-E9A1-4CF7-A38A-A49FD81F4FC4}" dt="2019-11-12T11:49:40.968" v="4" actId="1076"/>
          <ac:grpSpMkLst>
            <pc:docMk/>
            <pc:sldMk cId="1709078646" sldId="325"/>
            <ac:grpSpMk id="5" creationId="{FD1CF861-03FC-4005-A681-5703AABC119C}"/>
          </ac:grpSpMkLst>
        </pc:grpChg>
      </pc:sldChg>
      <pc:sldMasterChg chg="addSp delSp modSp">
        <pc:chgData name="Diogo Loureiro Jurema" userId="9dfde3f0-34dd-48c5-90ef-eaf27597f482" providerId="ADAL" clId="{3CDD33DD-E9A1-4CF7-A38A-A49FD81F4FC4}" dt="2019-11-12T11:49:19.046" v="2" actId="1076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3CDD33DD-E9A1-4CF7-A38A-A49FD81F4FC4}" dt="2019-11-12T11:49:13.353" v="0" actId="478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 mod">
          <ac:chgData name="Diogo Loureiro Jurema" userId="9dfde3f0-34dd-48c5-90ef-eaf27597f482" providerId="ADAL" clId="{3CDD33DD-E9A1-4CF7-A38A-A49FD81F4FC4}" dt="2019-11-12T11:49:19.046" v="2" actId="1076"/>
          <ac:grpSpMkLst>
            <pc:docMk/>
            <pc:sldMasterMk cId="2054994350" sldId="2147483669"/>
            <ac:grpSpMk id="7" creationId="{001FF5CF-8DC6-4472-8481-D579EF3B33CC}"/>
          </ac:grpSpMkLst>
        </pc:grpChg>
        <pc:picChg chg="del">
          <ac:chgData name="Diogo Loureiro Jurema" userId="9dfde3f0-34dd-48c5-90ef-eaf27597f482" providerId="ADAL" clId="{3CDD33DD-E9A1-4CF7-A38A-A49FD81F4FC4}" dt="2019-11-12T11:49:13.353" v="0" actId="478"/>
          <ac:picMkLst>
            <pc:docMk/>
            <pc:sldMasterMk cId="2054994350" sldId="2147483669"/>
            <ac:picMk id="2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7" tIns="47428" rIns="94857" bIns="4742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4857" tIns="47428" rIns="94857" bIns="474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0" cy="493316"/>
          </a:xfrm>
          <a:prstGeom prst="rect">
            <a:avLst/>
          </a:prstGeom>
        </p:spPr>
        <p:txBody>
          <a:bodyPr vert="horz" lIns="94857" tIns="47428" rIns="94857" bIns="47428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overall purpose of the </a:t>
            </a:r>
            <a:r>
              <a:rPr lang="en-GB" dirty="0" err="1"/>
              <a:t>HPC</a:t>
            </a:r>
            <a:r>
              <a:rPr lang="en-GB" dirty="0"/>
              <a:t> is to deliver a fast, coordinated, effective and protection-driven response to people affected by humanitarian crises.  The </a:t>
            </a:r>
            <a:r>
              <a:rPr lang="en-GB" dirty="0" err="1"/>
              <a:t>HPC</a:t>
            </a:r>
            <a:r>
              <a:rPr lang="en-GB" dirty="0"/>
              <a:t> is a coordinated series of actions undertaken to prepare for, manage and deliver humanitarian response.  </a:t>
            </a:r>
          </a:p>
          <a:p>
            <a:r>
              <a:rPr lang="en-GB" dirty="0"/>
              <a:t>The focus is primarily on the </a:t>
            </a:r>
            <a:r>
              <a:rPr lang="en-GB" dirty="0" err="1"/>
              <a:t>HPC</a:t>
            </a:r>
            <a:r>
              <a:rPr lang="en-GB" dirty="0"/>
              <a:t> in the context of multilateral humanitarian response operations -  in support of the national and local response – but again, the approach is intended to be accessible to all humanitarian actors.  </a:t>
            </a:r>
          </a:p>
          <a:p>
            <a:endParaRPr lang="en-GB" dirty="0"/>
          </a:p>
          <a:p>
            <a:r>
              <a:rPr lang="en-US" dirty="0"/>
              <a:t>The actions in the cycle, described below, are inter-related and should be managed in a seamless manner using a coherent approach and a common set of tools.</a:t>
            </a:r>
          </a:p>
          <a:p>
            <a:endParaRPr lang="en-US" dirty="0"/>
          </a:p>
          <a:p>
            <a:pPr defTabSz="936560"/>
            <a:r>
              <a:rPr lang="en-US" dirty="0"/>
              <a:t>While implementation of the cycle should be flexible and adaptable to different country situations, it must at a minimum address the above elements. Whenever possible, it should support national and local partners, including NGOs, civil society and communities, and complement or build on existing frameworks;  it should contribute to a response that builds resilience to future disasters.   </a:t>
            </a:r>
            <a:endParaRPr lang="en-GB" dirty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961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31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overall purpose of the </a:t>
            </a:r>
            <a:r>
              <a:rPr lang="en-GB" dirty="0" err="1"/>
              <a:t>HPC</a:t>
            </a:r>
            <a:r>
              <a:rPr lang="en-GB" dirty="0"/>
              <a:t> is to deliver a fast, coordinated, effective and protection-driven response to people affected by humanitarian crises.  The </a:t>
            </a:r>
            <a:r>
              <a:rPr lang="en-GB" dirty="0" err="1"/>
              <a:t>HPC</a:t>
            </a:r>
            <a:r>
              <a:rPr lang="en-GB" dirty="0"/>
              <a:t> is a coordinated series of actions undertaken to prepare for, manage and deliver humanitarian response.  </a:t>
            </a:r>
          </a:p>
          <a:p>
            <a:r>
              <a:rPr lang="en-GB" dirty="0"/>
              <a:t>The focus is primarily on the </a:t>
            </a:r>
            <a:r>
              <a:rPr lang="en-GB" dirty="0" err="1"/>
              <a:t>HPC</a:t>
            </a:r>
            <a:r>
              <a:rPr lang="en-GB" dirty="0"/>
              <a:t> in the context of multilateral humanitarian response operations -  in support of the national and local response – but again, the approach is intended to be accessible to all humanitarian actors.  </a:t>
            </a:r>
          </a:p>
          <a:p>
            <a:endParaRPr lang="en-GB" dirty="0"/>
          </a:p>
          <a:p>
            <a:r>
              <a:rPr lang="en-US" dirty="0"/>
              <a:t>The actions in the cycle, described below, are inter-related and should be managed in a seamless manner using a coherent approach and a common set of tools.</a:t>
            </a:r>
          </a:p>
          <a:p>
            <a:endParaRPr lang="en-US" dirty="0"/>
          </a:p>
          <a:p>
            <a:pPr defTabSz="936560"/>
            <a:r>
              <a:rPr lang="en-US" dirty="0"/>
              <a:t>While implementation of the cycle should be flexible and adaptable to different country situations, it must at a minimum address the above elements. Whenever possible, it should support national and local partners, including NGOs, civil society and communities, and complement or build on existing frameworks;  it should contribute to a response that builds resilience to future disasters.   </a:t>
            </a:r>
            <a:endParaRPr lang="en-GB" dirty="0"/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769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31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83407-2411-40E7-977E-DEAC0869E54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55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NCC Training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A8DF2-A33D-47C5-8292-C15D51C2C28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87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01FF5CF-8DC6-4472-8481-D579EF3B33CC}"/>
              </a:ext>
            </a:extLst>
          </p:cNvPr>
          <p:cNvGrpSpPr/>
          <p:nvPr userDrawn="1"/>
        </p:nvGrpSpPr>
        <p:grpSpPr>
          <a:xfrm>
            <a:off x="2384773" y="260648"/>
            <a:ext cx="4374454" cy="432961"/>
            <a:chOff x="2384774" y="1830992"/>
            <a:chExt cx="4374454" cy="432961"/>
          </a:xfrm>
          <a:solidFill>
            <a:schemeClr val="bg1"/>
          </a:solidFill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A740A268-B2EA-4A00-BF41-01CF0DC47A3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6121" y="1830992"/>
              <a:ext cx="673107" cy="415925"/>
            </a:xfrm>
            <a:prstGeom prst="rect">
              <a:avLst/>
            </a:prstGeom>
            <a:grpFill/>
            <a:ln>
              <a:noFill/>
            </a:ln>
            <a:extLst/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F201AB6-2EC6-46EF-AA04-4FC81F643DBB}"/>
                </a:ext>
              </a:extLst>
            </p:cNvPr>
            <p:cNvGrpSpPr/>
            <p:nvPr userDrawn="1"/>
          </p:nvGrpSpPr>
          <p:grpSpPr>
            <a:xfrm>
              <a:off x="2384774" y="1830992"/>
              <a:ext cx="3262701" cy="432961"/>
              <a:chOff x="4437626" y="4242829"/>
              <a:chExt cx="3262701" cy="432961"/>
            </a:xfrm>
            <a:grpFill/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B7EE9AF2-CBE2-4EB0-85F9-CE1FBDF7B4F6}"/>
                  </a:ext>
                </a:extLst>
              </p:cNvPr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A2B1CB1-1CB3-4346-8522-8DC526DA53F7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417FAA99-1B9F-45F2-9493-6B05BF684E5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7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135566" y="1844824"/>
            <a:ext cx="7396874" cy="12984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2.5 Humanitarian Programme Cycle</a:t>
            </a:r>
            <a:endParaRPr lang="en-GB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Exercise</a:t>
            </a:r>
            <a:r>
              <a:rPr lang="fr-FR" b="1" dirty="0"/>
              <a:t>:  Building the HPC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58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10 minutes to put together the stages of the HPC on Flipchart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i="1" dirty="0"/>
              <a:t>You may be asked to explain the logic behind your cycle. </a:t>
            </a:r>
          </a:p>
          <a:p>
            <a:endParaRPr lang="fr-FR" dirty="0"/>
          </a:p>
        </p:txBody>
      </p:sp>
      <p:pic>
        <p:nvPicPr>
          <p:cNvPr id="1028" name="Picture 4" descr="http://worldartsme.com/images/cycle-arrows-clipart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012" y="4309035"/>
            <a:ext cx="2398640" cy="231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39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A8DF2-A33D-47C5-8292-C15D51C2C28A}" type="slidenum">
              <a:rPr lang="fr-FR" smtClean="0"/>
              <a:t>3</a:t>
            </a:fld>
            <a:endParaRPr lang="fr-FR"/>
          </a:p>
        </p:txBody>
      </p:sp>
      <p:sp>
        <p:nvSpPr>
          <p:cNvPr id="8" name="Oval 7"/>
          <p:cNvSpPr/>
          <p:nvPr/>
        </p:nvSpPr>
        <p:spPr>
          <a:xfrm>
            <a:off x="3779912" y="4005064"/>
            <a:ext cx="2091080" cy="698982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413" y="716533"/>
            <a:ext cx="6957167" cy="6171581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23528" y="116632"/>
            <a:ext cx="8487269" cy="9361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/>
              <a:t>The Humanitarian Programme Cycle</a:t>
            </a:r>
          </a:p>
        </p:txBody>
      </p:sp>
    </p:spTree>
    <p:extLst>
      <p:ext uri="{BB962C8B-B14F-4D97-AF65-F5344CB8AC3E}">
        <p14:creationId xmlns:p14="http://schemas.microsoft.com/office/powerpoint/2010/main" val="315173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 err="1">
                <a:latin typeface="+mn-lt"/>
              </a:rPr>
              <a:t>What</a:t>
            </a:r>
            <a:r>
              <a:rPr lang="fr-FR" sz="2800" b="1" dirty="0">
                <a:latin typeface="+mn-lt"/>
              </a:rPr>
              <a:t> </a:t>
            </a:r>
            <a:r>
              <a:rPr lang="fr-FR" sz="2800" b="1" dirty="0" err="1">
                <a:latin typeface="+mn-lt"/>
              </a:rPr>
              <a:t>is</a:t>
            </a:r>
            <a:r>
              <a:rPr lang="fr-FR" sz="2800" b="1" dirty="0">
                <a:latin typeface="+mn-lt"/>
              </a:rPr>
              <a:t> the HPC?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958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The </a:t>
            </a:r>
            <a:r>
              <a:rPr lang="en-GB" sz="2400" dirty="0" err="1"/>
              <a:t>HPC</a:t>
            </a:r>
            <a:r>
              <a:rPr lang="en-GB" sz="2400" dirty="0"/>
              <a:t> is a coordinated </a:t>
            </a:r>
            <a:r>
              <a:rPr lang="en-GB" sz="2400" b="1" dirty="0"/>
              <a:t>series of actions </a:t>
            </a:r>
            <a:r>
              <a:rPr lang="en-GB" sz="2400" dirty="0"/>
              <a:t>undertaken to prepare for, manage and deliver humanitarian response.  </a:t>
            </a:r>
          </a:p>
          <a:p>
            <a:pPr marL="0" indent="0">
              <a:buNone/>
            </a:pPr>
            <a:endParaRPr lang="en-GB" sz="2400" i="1" dirty="0"/>
          </a:p>
          <a:p>
            <a:pPr marL="0" indent="0">
              <a:buNone/>
            </a:pPr>
            <a:r>
              <a:rPr lang="en-GB" sz="2400" i="1" dirty="0"/>
              <a:t>The overall </a:t>
            </a:r>
            <a:r>
              <a:rPr lang="en-GB" sz="2400" b="1" i="1" dirty="0"/>
              <a:t>purpose</a:t>
            </a:r>
            <a:r>
              <a:rPr lang="en-GB" sz="2400" i="1" dirty="0"/>
              <a:t> of the HPC is to deliver a </a:t>
            </a:r>
            <a:r>
              <a:rPr lang="en-GB" sz="2400" b="1" i="1" dirty="0"/>
              <a:t>fast</a:t>
            </a:r>
            <a:r>
              <a:rPr lang="en-GB" sz="2400" i="1" dirty="0"/>
              <a:t>, </a:t>
            </a:r>
            <a:r>
              <a:rPr lang="en-GB" sz="2400" b="1" i="1" dirty="0"/>
              <a:t>coordinated</a:t>
            </a:r>
            <a:r>
              <a:rPr lang="en-GB" sz="2400" i="1" dirty="0"/>
              <a:t>, </a:t>
            </a:r>
            <a:r>
              <a:rPr lang="en-GB" sz="2400" b="1" i="1" dirty="0"/>
              <a:t>effective</a:t>
            </a:r>
            <a:r>
              <a:rPr lang="en-GB" sz="2400" i="1" dirty="0"/>
              <a:t> and </a:t>
            </a:r>
            <a:r>
              <a:rPr lang="en-GB" sz="2400" b="1" i="1" dirty="0"/>
              <a:t>protection-driven response </a:t>
            </a:r>
            <a:r>
              <a:rPr lang="en-GB" sz="2400" i="1" dirty="0"/>
              <a:t>to people affected by humanitarian crises.  </a:t>
            </a:r>
          </a:p>
          <a:p>
            <a:endParaRPr lang="fr-FR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868" y="4941168"/>
            <a:ext cx="4617132" cy="1623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7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Centrality of affected people in the HPC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36" y="1686508"/>
            <a:ext cx="4968552" cy="3484984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Humanitarian actors are expected to: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GB" sz="2000" dirty="0"/>
              <a:t>Involve and communicate with affected populations throughout the HPC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GB" sz="2000" dirty="0"/>
              <a:t>Establish direct, responsible and respectful relationships with recipients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Enable participation and feedback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Establish a complaints mechanism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When needs cannot be met, provide regular updates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95712" y="5517232"/>
            <a:ext cx="7344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chemeClr val="bg2"/>
                </a:solidFill>
              </a:rPr>
              <a:t>Affected people are at the centre of the</a:t>
            </a:r>
          </a:p>
          <a:p>
            <a:pPr algn="ctr"/>
            <a:r>
              <a:rPr lang="en-GB" sz="2000" b="1" dirty="0">
                <a:solidFill>
                  <a:schemeClr val="bg2"/>
                </a:solidFill>
              </a:rPr>
              <a:t>humanitarian programme cycle and they should</a:t>
            </a:r>
          </a:p>
          <a:p>
            <a:pPr algn="ctr"/>
            <a:r>
              <a:rPr lang="en-GB" sz="2000" b="1" dirty="0">
                <a:solidFill>
                  <a:schemeClr val="bg2"/>
                </a:solidFill>
              </a:rPr>
              <a:t>be effectively consulted at each step.</a:t>
            </a:r>
            <a:endParaRPr lang="en-GB" sz="2000" dirty="0">
              <a:solidFill>
                <a:schemeClr val="bg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455" y="1916832"/>
            <a:ext cx="2885605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093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5465" y="1988840"/>
            <a:ext cx="4383394" cy="3888432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23528" y="116632"/>
            <a:ext cx="8487269" cy="9361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dirty="0"/>
              <a:t>IMO’s Role at Each Stage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560" y="1052736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Collection, collation, storage, processing, verification, and analysis of data and dissemination to humanitarian stakeholders</a:t>
            </a:r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D1CF861-03FC-4005-A681-5703AABC119C}"/>
              </a:ext>
            </a:extLst>
          </p:cNvPr>
          <p:cNvGrpSpPr/>
          <p:nvPr/>
        </p:nvGrpSpPr>
        <p:grpSpPr>
          <a:xfrm>
            <a:off x="2389869" y="6308407"/>
            <a:ext cx="4374454" cy="432961"/>
            <a:chOff x="2384774" y="1830992"/>
            <a:chExt cx="4374454" cy="432961"/>
          </a:xfrm>
          <a:solidFill>
            <a:schemeClr val="bg1"/>
          </a:solidFill>
        </p:grpSpPr>
        <p:pic>
          <p:nvPicPr>
            <p:cNvPr id="6" name="Picture 5" descr="ACF">
              <a:extLst>
                <a:ext uri="{FF2B5EF4-FFF2-40B4-BE49-F238E27FC236}">
                  <a16:creationId xmlns:a16="http://schemas.microsoft.com/office/drawing/2014/main" id="{D3468333-9A45-43B7-9B9F-1EE7E7A7304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86121" y="1830992"/>
              <a:ext cx="673107" cy="415925"/>
            </a:xfrm>
            <a:prstGeom prst="rect">
              <a:avLst/>
            </a:prstGeom>
            <a:grpFill/>
            <a:ln>
              <a:noFill/>
            </a:ln>
            <a:extLst/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1DCB1C5-F62D-4055-83B9-2875B5187C0B}"/>
                </a:ext>
              </a:extLst>
            </p:cNvPr>
            <p:cNvGrpSpPr/>
            <p:nvPr userDrawn="1"/>
          </p:nvGrpSpPr>
          <p:grpSpPr>
            <a:xfrm>
              <a:off x="2384774" y="1830992"/>
              <a:ext cx="3262701" cy="432961"/>
              <a:chOff x="4437626" y="4242829"/>
              <a:chExt cx="3262701" cy="432961"/>
            </a:xfrm>
            <a:grpFill/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F03F671-DCE3-42FF-A457-AE610349EBCA}"/>
                  </a:ext>
                </a:extLst>
              </p:cNvPr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8818546-BD0B-4095-AC1B-A7D846992F25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3">
                <a:extLst>
                  <a:ext uri="{FF2B5EF4-FFF2-40B4-BE49-F238E27FC236}">
                    <a16:creationId xmlns:a16="http://schemas.microsoft.com/office/drawing/2014/main" id="{1AC8254E-8F5E-403E-91AA-B67760C3D1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70907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Cluster Coordination Performance Monitoring (CCPM)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2692896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>
                <a:solidFill>
                  <a:schemeClr val="bg1">
                    <a:lumMod val="50000"/>
                  </a:schemeClr>
                </a:solidFill>
              </a:rPr>
              <a:t>Monitoring system to ensure the cluster:</a:t>
            </a:r>
          </a:p>
          <a:p>
            <a:r>
              <a:rPr lang="en-GB" sz="2400" dirty="0"/>
              <a:t>Has efficient and effective coordination mechanisms</a:t>
            </a:r>
          </a:p>
          <a:p>
            <a:r>
              <a:rPr lang="en-GB" sz="2400" dirty="0"/>
              <a:t>Fulfils the core cluster functions</a:t>
            </a:r>
          </a:p>
          <a:p>
            <a:r>
              <a:rPr lang="en-GB" sz="2400" dirty="0"/>
              <a:t>Supports efficient delivery of relevant services</a:t>
            </a:r>
          </a:p>
          <a:p>
            <a:r>
              <a:rPr lang="en-GB" sz="2400" dirty="0"/>
              <a:t>Meets the needs of cluster members and demonstrate accountability to affected people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6500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A8DF2-A33D-47C5-8292-C15D51C2C28A}" type="slidenum">
              <a:rPr lang="fr-FR" smtClean="0"/>
              <a:t>8</a:t>
            </a:fld>
            <a:endParaRPr lang="fr-FR"/>
          </a:p>
        </p:txBody>
      </p:sp>
      <p:sp>
        <p:nvSpPr>
          <p:cNvPr id="8" name="Oval 7"/>
          <p:cNvSpPr/>
          <p:nvPr/>
        </p:nvSpPr>
        <p:spPr>
          <a:xfrm>
            <a:off x="3779912" y="4005064"/>
            <a:ext cx="2091080" cy="698982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414" y="698464"/>
            <a:ext cx="6957167" cy="6171581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4956003" y="1737465"/>
            <a:ext cx="2091080" cy="914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3672460" y="2438342"/>
            <a:ext cx="2091080" cy="9144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815999" y="3773576"/>
            <a:ext cx="2091080" cy="914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672460" y="5118872"/>
            <a:ext cx="2091080" cy="914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528920" y="3703773"/>
            <a:ext cx="2091080" cy="914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41324" y="1196751"/>
            <a:ext cx="37385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We go through each of the following phases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1520" y="60561"/>
            <a:ext cx="8640960" cy="92016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Overview of this training’s work</a:t>
            </a:r>
          </a:p>
        </p:txBody>
      </p:sp>
      <p:sp>
        <p:nvSpPr>
          <p:cNvPr id="15" name="Oval 14"/>
          <p:cNvSpPr/>
          <p:nvPr/>
        </p:nvSpPr>
        <p:spPr>
          <a:xfrm rot="19117879">
            <a:off x="1903666" y="1371391"/>
            <a:ext cx="2091080" cy="9144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672460" y="4446224"/>
            <a:ext cx="2091080" cy="9144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652120" y="5661248"/>
            <a:ext cx="3678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…and discuss IMO roles and IM products and processes</a:t>
            </a:r>
          </a:p>
        </p:txBody>
      </p:sp>
    </p:spTree>
    <p:extLst>
      <p:ext uri="{BB962C8B-B14F-4D97-AF65-F5344CB8AC3E}">
        <p14:creationId xmlns:p14="http://schemas.microsoft.com/office/powerpoint/2010/main" val="116901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9" grpId="0" animBg="1"/>
      <p:bldP spid="4" grpId="0"/>
      <p:bldP spid="15" grpId="0" animBg="1"/>
      <p:bldP spid="13" grpId="0" animBg="1"/>
    </p:bldLst>
  </p:timing>
</p:sld>
</file>

<file path=ppt/theme/theme1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3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/>
    </h6a71f3e574e4344bc34f3fc9dd20054>
    <TaxKeywordTaxHTField xmlns="5858627f-d058-4b92-9b52-677b5fd7d454">
      <Terms xmlns="http://schemas.microsoft.com/office/infopath/2007/PartnerControls"/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/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EMOPSGCCU-1435067120-17831</_dlc_DocId>
    <_dlc_DocIdUrl xmlns="5858627f-d058-4b92-9b52-677b5fd7d454">
      <Url>https://unicef.sharepoint.com/teams/EMOPS-GCCU/_layouts/15/DocIdRedir.aspx?ID=EMOPSGCCU-1435067120-17831</Url>
      <Description>EMOPSGCCU-1435067120-17831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DA04FF-B9C4-47FF-9A4B-9A88A3ACCA7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641F772-2CCE-4532-83C0-CBB84E58778E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0C7BA60-EFF8-4C44-B50E-2F8031CE7146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BA693B85-BE08-4C15-9345-49D6E6AFC4A5}">
  <ds:schemaRefs>
    <ds:schemaRef ds:uri="http://schemas.microsoft.com/sharepoint/v4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a438dd15-07ca-4cdc-82a3-f2206b92025e"/>
    <ds:schemaRef ds:uri="5858627f-d058-4b92-9b52-677b5fd7d454"/>
    <ds:schemaRef ds:uri="ca283e0b-db31-4043-a2ef-b80661bf084a"/>
    <ds:schemaRef ds:uri="http://www.w3.org/XML/1998/namespace"/>
    <ds:schemaRef ds:uri="http://schemas.microsoft.com/sharepoint.v3"/>
    <ds:schemaRef ds:uri="http://schemas.microsoft.com/sharepoint/v3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72DA0E86-072A-48CF-801A-C558FE855D6F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245C8E02-B6BD-4B97-BF97-382C8BA1F5C1}"/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507</TotalTime>
  <Words>612</Words>
  <Application>Microsoft Office PowerPoint</Application>
  <PresentationFormat>On-screen Show (4:3)</PresentationFormat>
  <Paragraphs>51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Calibri</vt:lpstr>
      <vt:lpstr>Wingdings</vt:lpstr>
      <vt:lpstr>1_RedR Theme - Office</vt:lpstr>
      <vt:lpstr>PowerPoint Presentation</vt:lpstr>
      <vt:lpstr>Exercise:  Building the HPC</vt:lpstr>
      <vt:lpstr>PowerPoint Presentation</vt:lpstr>
      <vt:lpstr>What is the HPC?</vt:lpstr>
      <vt:lpstr>Centrality of affected people in the HPC</vt:lpstr>
      <vt:lpstr>PowerPoint Presentation</vt:lpstr>
      <vt:lpstr>Cluster Coordination Performance Monitoring (CCPM)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lastModifiedBy>Diogo Loureiro Jurema</cp:lastModifiedBy>
  <cp:revision>43</cp:revision>
  <cp:lastPrinted>2016-07-29T14:18:42Z</cp:lastPrinted>
  <dcterms:created xsi:type="dcterms:W3CDTF">2016-02-17T12:50:41Z</dcterms:created>
  <dcterms:modified xsi:type="dcterms:W3CDTF">2019-11-12T11:49:41Z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/>
  </property>
  <property fmtid="{D5CDD505-2E9C-101B-9397-08002B2CF9AE}" pid="5" name="Topic">
    <vt:lpwstr/>
  </property>
  <property fmtid="{D5CDD505-2E9C-101B-9397-08002B2CF9AE}" pid="7" name="DocumentType">
    <vt:lpwstr/>
  </property>
  <property fmtid="{D5CDD505-2E9C-101B-9397-08002B2CF9AE}" pid="8" name="GeographicScope">
    <vt:lpwstr/>
  </property>
  <property fmtid="{D5CDD505-2E9C-101B-9397-08002B2CF9AE}" pid="9" name="_dlc_DocIdItemGuid">
    <vt:lpwstr>ae83db6c-0edd-496f-a7c5-7514f00892d0</vt:lpwstr>
  </property>
</Properties>
</file>