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</p:sldMasterIdLst>
  <p:sldIdLst>
    <p:sldId id="256" r:id="rId8"/>
    <p:sldId id="257" r:id="rId9"/>
    <p:sldId id="258" r:id="rId10"/>
    <p:sldId id="259" r:id="rId11"/>
    <p:sldId id="264" r:id="rId12"/>
    <p:sldId id="266" r:id="rId13"/>
    <p:sldId id="261" r:id="rId14"/>
    <p:sldId id="267" r:id="rId15"/>
    <p:sldId id="268" r:id="rId16"/>
    <p:sldId id="262" r:id="rId17"/>
    <p:sldId id="269" r:id="rId18"/>
    <p:sldId id="270" r:id="rId19"/>
    <p:sldId id="263" r:id="rId20"/>
    <p:sldId id="271" r:id="rId21"/>
    <p:sldId id="27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65A9B1-AE95-473D-A104-99CC6D968CB1}" v="9" dt="2019-11-11T13:42:00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ogo Loureiro Jurema" userId="9dfde3f0-34dd-48c5-90ef-eaf27597f482" providerId="ADAL" clId="{D565A9B1-AE95-473D-A104-99CC6D968CB1}"/>
    <pc:docChg chg="custSel modSld modMainMaster">
      <pc:chgData name="Diogo Loureiro Jurema" userId="9dfde3f0-34dd-48c5-90ef-eaf27597f482" providerId="ADAL" clId="{D565A9B1-AE95-473D-A104-99CC6D968CB1}" dt="2019-11-11T13:42:00.380" v="8" actId="14100"/>
      <pc:docMkLst>
        <pc:docMk/>
      </pc:docMkLst>
      <pc:sldChg chg="modSp">
        <pc:chgData name="Diogo Loureiro Jurema" userId="9dfde3f0-34dd-48c5-90ef-eaf27597f482" providerId="ADAL" clId="{D565A9B1-AE95-473D-A104-99CC6D968CB1}" dt="2019-11-11T13:41:32.604" v="5" actId="14100"/>
        <pc:sldMkLst>
          <pc:docMk/>
          <pc:sldMk cId="3078298403" sldId="258"/>
        </pc:sldMkLst>
        <pc:spChg chg="mod">
          <ac:chgData name="Diogo Loureiro Jurema" userId="9dfde3f0-34dd-48c5-90ef-eaf27597f482" providerId="ADAL" clId="{D565A9B1-AE95-473D-A104-99CC6D968CB1}" dt="2019-11-11T13:41:32.604" v="5" actId="14100"/>
          <ac:spMkLst>
            <pc:docMk/>
            <pc:sldMk cId="3078298403" sldId="258"/>
            <ac:spMk id="4" creationId="{00000000-0000-0000-0000-000000000000}"/>
          </ac:spMkLst>
        </pc:spChg>
      </pc:sldChg>
      <pc:sldChg chg="modSp">
        <pc:chgData name="Diogo Loureiro Jurema" userId="9dfde3f0-34dd-48c5-90ef-eaf27597f482" providerId="ADAL" clId="{D565A9B1-AE95-473D-A104-99CC6D968CB1}" dt="2019-11-11T13:41:45.444" v="6" actId="14100"/>
        <pc:sldMkLst>
          <pc:docMk/>
          <pc:sldMk cId="3848158370" sldId="268"/>
        </pc:sldMkLst>
        <pc:spChg chg="mod">
          <ac:chgData name="Diogo Loureiro Jurema" userId="9dfde3f0-34dd-48c5-90ef-eaf27597f482" providerId="ADAL" clId="{D565A9B1-AE95-473D-A104-99CC6D968CB1}" dt="2019-11-11T13:41:45.444" v="6" actId="14100"/>
          <ac:spMkLst>
            <pc:docMk/>
            <pc:sldMk cId="3848158370" sldId="268"/>
            <ac:spMk id="4" creationId="{00000000-0000-0000-0000-000000000000}"/>
          </ac:spMkLst>
        </pc:spChg>
      </pc:sldChg>
      <pc:sldChg chg="modSp">
        <pc:chgData name="Diogo Loureiro Jurema" userId="9dfde3f0-34dd-48c5-90ef-eaf27597f482" providerId="ADAL" clId="{D565A9B1-AE95-473D-A104-99CC6D968CB1}" dt="2019-11-11T13:41:52.964" v="7" actId="14100"/>
        <pc:sldMkLst>
          <pc:docMk/>
          <pc:sldMk cId="1523156548" sldId="270"/>
        </pc:sldMkLst>
        <pc:spChg chg="mod">
          <ac:chgData name="Diogo Loureiro Jurema" userId="9dfde3f0-34dd-48c5-90ef-eaf27597f482" providerId="ADAL" clId="{D565A9B1-AE95-473D-A104-99CC6D968CB1}" dt="2019-11-11T13:41:52.964" v="7" actId="14100"/>
          <ac:spMkLst>
            <pc:docMk/>
            <pc:sldMk cId="1523156548" sldId="270"/>
            <ac:spMk id="4" creationId="{00000000-0000-0000-0000-000000000000}"/>
          </ac:spMkLst>
        </pc:spChg>
      </pc:sldChg>
      <pc:sldChg chg="modSp">
        <pc:chgData name="Diogo Loureiro Jurema" userId="9dfde3f0-34dd-48c5-90ef-eaf27597f482" providerId="ADAL" clId="{D565A9B1-AE95-473D-A104-99CC6D968CB1}" dt="2019-11-11T13:42:00.380" v="8" actId="14100"/>
        <pc:sldMkLst>
          <pc:docMk/>
          <pc:sldMk cId="3218302864" sldId="272"/>
        </pc:sldMkLst>
        <pc:spChg chg="mod">
          <ac:chgData name="Diogo Loureiro Jurema" userId="9dfde3f0-34dd-48c5-90ef-eaf27597f482" providerId="ADAL" clId="{D565A9B1-AE95-473D-A104-99CC6D968CB1}" dt="2019-11-11T13:42:00.380" v="8" actId="14100"/>
          <ac:spMkLst>
            <pc:docMk/>
            <pc:sldMk cId="3218302864" sldId="272"/>
            <ac:spMk id="4" creationId="{00000000-0000-0000-0000-000000000000}"/>
          </ac:spMkLst>
        </pc:spChg>
      </pc:sldChg>
      <pc:sldMasterChg chg="addSp modSp modSldLayout">
        <pc:chgData name="Diogo Loureiro Jurema" userId="9dfde3f0-34dd-48c5-90ef-eaf27597f482" providerId="ADAL" clId="{D565A9B1-AE95-473D-A104-99CC6D968CB1}" dt="2019-11-11T13:41:14.880" v="4" actId="478"/>
        <pc:sldMasterMkLst>
          <pc:docMk/>
          <pc:sldMasterMk cId="3582819667" sldId="2147483648"/>
        </pc:sldMasterMkLst>
        <pc:grpChg chg="add mod">
          <ac:chgData name="Diogo Loureiro Jurema" userId="9dfde3f0-34dd-48c5-90ef-eaf27597f482" providerId="ADAL" clId="{D565A9B1-AE95-473D-A104-99CC6D968CB1}" dt="2019-11-11T13:41:09.141" v="3" actId="1076"/>
          <ac:grpSpMkLst>
            <pc:docMk/>
            <pc:sldMasterMk cId="3582819667" sldId="2147483648"/>
            <ac:grpSpMk id="7" creationId="{F091C64B-E38F-40FC-9BBE-09F820CB5596}"/>
          </ac:grpSpMkLst>
        </pc:grpChg>
        <pc:sldLayoutChg chg="addSp delSp modSp">
          <pc:chgData name="Diogo Loureiro Jurema" userId="9dfde3f0-34dd-48c5-90ef-eaf27597f482" providerId="ADAL" clId="{D565A9B1-AE95-473D-A104-99CC6D968CB1}" dt="2019-11-11T13:41:14.880" v="4" actId="478"/>
          <pc:sldLayoutMkLst>
            <pc:docMk/>
            <pc:sldMasterMk cId="3582819667" sldId="2147483648"/>
            <pc:sldLayoutMk cId="223378274" sldId="2147483649"/>
          </pc:sldLayoutMkLst>
          <pc:grpChg chg="add del mod">
            <ac:chgData name="Diogo Loureiro Jurema" userId="9dfde3f0-34dd-48c5-90ef-eaf27597f482" providerId="ADAL" clId="{D565A9B1-AE95-473D-A104-99CC6D968CB1}" dt="2019-11-11T13:41:14.880" v="4" actId="478"/>
            <ac:grpSpMkLst>
              <pc:docMk/>
              <pc:sldMasterMk cId="3582819667" sldId="2147483648"/>
              <pc:sldLayoutMk cId="223378274" sldId="2147483649"/>
              <ac:grpSpMk id="7" creationId="{A1933550-402B-4946-ABE3-1CA8717BCEEF}"/>
            </ac:grpSpMkLst>
          </pc:gr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502F-5835-4CB1-B7D4-491DD6DAFC5C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1679-3005-455F-BB75-254FB0D1F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7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502F-5835-4CB1-B7D4-491DD6DAFC5C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1679-3005-455F-BB75-254FB0D1F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84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502F-5835-4CB1-B7D4-491DD6DAFC5C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1679-3005-455F-BB75-254FB0D1F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106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502F-5835-4CB1-B7D4-491DD6DAFC5C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1679-3005-455F-BB75-254FB0D1F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455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502F-5835-4CB1-B7D4-491DD6DAFC5C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1679-3005-455F-BB75-254FB0D1F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309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502F-5835-4CB1-B7D4-491DD6DAFC5C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1679-3005-455F-BB75-254FB0D1F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814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502F-5835-4CB1-B7D4-491DD6DAFC5C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1679-3005-455F-BB75-254FB0D1F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85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502F-5835-4CB1-B7D4-491DD6DAFC5C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1679-3005-455F-BB75-254FB0D1F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525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502F-5835-4CB1-B7D4-491DD6DAFC5C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1679-3005-455F-BB75-254FB0D1F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757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502F-5835-4CB1-B7D4-491DD6DAFC5C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1679-3005-455F-BB75-254FB0D1F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641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502F-5835-4CB1-B7D4-491DD6DAFC5C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1679-3005-455F-BB75-254FB0D1F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609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A502F-5835-4CB1-B7D4-491DD6DAFC5C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B1679-3005-455F-BB75-254FB0D1F64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091C64B-E38F-40FC-9BBE-09F820CB5596}"/>
              </a:ext>
            </a:extLst>
          </p:cNvPr>
          <p:cNvGrpSpPr/>
          <p:nvPr userDrawn="1"/>
        </p:nvGrpSpPr>
        <p:grpSpPr>
          <a:xfrm>
            <a:off x="3908773" y="6322431"/>
            <a:ext cx="4374454" cy="432961"/>
            <a:chOff x="1662741" y="276327"/>
            <a:chExt cx="4374454" cy="432961"/>
          </a:xfrm>
        </p:grpSpPr>
        <p:pic>
          <p:nvPicPr>
            <p:cNvPr id="8" name="Picture 7" descr="ACF">
              <a:extLst>
                <a:ext uri="{FF2B5EF4-FFF2-40B4-BE49-F238E27FC236}">
                  <a16:creationId xmlns:a16="http://schemas.microsoft.com/office/drawing/2014/main" id="{0FB3287E-661F-4CEC-8B7B-9C5833CF5F2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4088" y="276327"/>
              <a:ext cx="673107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79A8FEFE-A9C2-461C-81DF-70C3749A9C4E}"/>
                </a:ext>
              </a:extLst>
            </p:cNvPr>
            <p:cNvGrpSpPr/>
            <p:nvPr userDrawn="1"/>
          </p:nvGrpSpPr>
          <p:grpSpPr>
            <a:xfrm>
              <a:off x="1662741" y="276327"/>
              <a:ext cx="3262701" cy="432961"/>
              <a:chOff x="4437626" y="4242829"/>
              <a:chExt cx="3262701" cy="432961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13405839-9098-42B0-B0E7-310AFFE61E88}"/>
                  </a:ext>
                </a:extLst>
              </p:cNvPr>
              <p:cNvPicPr/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91672" y="4251347"/>
                <a:ext cx="3208655" cy="415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77C8B43-1EAB-46FC-988A-6BEDC5604851}"/>
                  </a:ext>
                </a:extLst>
              </p:cNvPr>
              <p:cNvSpPr/>
              <p:nvPr/>
            </p:nvSpPr>
            <p:spPr>
              <a:xfrm>
                <a:off x="4491672" y="4242829"/>
                <a:ext cx="814425" cy="4159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2" name="Picture 3">
                <a:extLst>
                  <a:ext uri="{FF2B5EF4-FFF2-40B4-BE49-F238E27FC236}">
                    <a16:creationId xmlns:a16="http://schemas.microsoft.com/office/drawing/2014/main" id="{42B96CB2-D6E7-4D8D-A198-D7403598624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37626" y="4347784"/>
                <a:ext cx="922516" cy="3280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582819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108401" y="889486"/>
            <a:ext cx="1800200" cy="5328591"/>
            <a:chOff x="1259632" y="1340768"/>
            <a:chExt cx="1800200" cy="5119753"/>
          </a:xfrm>
        </p:grpSpPr>
        <p:sp>
          <p:nvSpPr>
            <p:cNvPr id="22" name="Rounded Rectangle 21"/>
            <p:cNvSpPr/>
            <p:nvPr/>
          </p:nvSpPr>
          <p:spPr>
            <a:xfrm>
              <a:off x="1259632" y="1340768"/>
              <a:ext cx="1800200" cy="86409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chemeClr val="tx1"/>
                  </a:solidFill>
                </a:rPr>
                <a:t>PHASE 0</a:t>
              </a:r>
            </a:p>
            <a:p>
              <a:pPr algn="ctr"/>
              <a:r>
                <a:rPr lang="fr-FR" sz="1400" dirty="0" err="1">
                  <a:solidFill>
                    <a:schemeClr val="tx1"/>
                  </a:solidFill>
                </a:rPr>
                <a:t>PREPAREDNESS</a:t>
              </a:r>
              <a:endParaRPr lang="fr-FR" sz="1400" dirty="0">
                <a:solidFill>
                  <a:schemeClr val="tx1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1259632" y="3320988"/>
              <a:ext cx="1800200" cy="3139533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chemeClr val="tx1"/>
                  </a:solidFill>
                </a:rPr>
                <a:t>OUTPUTS:</a:t>
              </a:r>
            </a:p>
            <a:p>
              <a:pPr algn="ctr"/>
              <a:r>
                <a:rPr lang="fr-FR" dirty="0" err="1">
                  <a:solidFill>
                    <a:schemeClr val="tx1"/>
                  </a:solidFill>
                </a:rPr>
                <a:t>Compiled</a:t>
              </a:r>
              <a:r>
                <a:rPr lang="fr-FR" dirty="0">
                  <a:solidFill>
                    <a:schemeClr val="tx1"/>
                  </a:solidFill>
                </a:rPr>
                <a:t> </a:t>
              </a:r>
              <a:r>
                <a:rPr lang="fr-FR" dirty="0" err="1">
                  <a:solidFill>
                    <a:schemeClr val="tx1"/>
                  </a:solidFill>
                </a:rPr>
                <a:t>pre-crisis</a:t>
              </a:r>
              <a:r>
                <a:rPr lang="fr-FR" dirty="0">
                  <a:solidFill>
                    <a:schemeClr val="tx1"/>
                  </a:solidFill>
                </a:rPr>
                <a:t> data</a:t>
              </a:r>
            </a:p>
            <a:p>
              <a:pPr algn="ctr"/>
              <a:endParaRPr lang="fr-FR" dirty="0">
                <a:solidFill>
                  <a:schemeClr val="tx1"/>
                </a:solidFill>
              </a:endParaRPr>
            </a:p>
            <a:p>
              <a:pPr algn="ctr"/>
              <a:r>
                <a:rPr lang="fr-FR" dirty="0" err="1">
                  <a:solidFill>
                    <a:schemeClr val="tx1"/>
                  </a:solidFill>
                </a:rPr>
                <a:t>Humanitarian</a:t>
              </a:r>
              <a:r>
                <a:rPr lang="fr-FR" dirty="0">
                  <a:solidFill>
                    <a:schemeClr val="tx1"/>
                  </a:solidFill>
                </a:rPr>
                <a:t> Dashboard</a:t>
              </a:r>
            </a:p>
            <a:p>
              <a:pPr algn="ctr"/>
              <a:endParaRPr lang="fr-FR" dirty="0">
                <a:solidFill>
                  <a:schemeClr val="tx1"/>
                </a:solidFill>
              </a:endParaRPr>
            </a:p>
            <a:p>
              <a:pPr algn="ctr"/>
              <a:r>
                <a:rPr lang="fr-FR" dirty="0" err="1">
                  <a:solidFill>
                    <a:schemeClr val="tx1"/>
                  </a:solidFill>
                </a:rPr>
                <a:t>Assessment</a:t>
              </a:r>
              <a:r>
                <a:rPr lang="fr-FR" dirty="0">
                  <a:solidFill>
                    <a:schemeClr val="tx1"/>
                  </a:solidFill>
                </a:rPr>
                <a:t> </a:t>
              </a:r>
              <a:r>
                <a:rPr lang="fr-FR" dirty="0" err="1">
                  <a:solidFill>
                    <a:schemeClr val="tx1"/>
                  </a:solidFill>
                </a:rPr>
                <a:t>preparedness</a:t>
              </a:r>
              <a:r>
                <a:rPr lang="fr-FR" dirty="0">
                  <a:solidFill>
                    <a:schemeClr val="tx1"/>
                  </a:solidFill>
                </a:rPr>
                <a:t> plans</a:t>
              </a:r>
            </a:p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019812" y="873834"/>
            <a:ext cx="1800200" cy="5328590"/>
            <a:chOff x="1187624" y="1191766"/>
            <a:chExt cx="1800200" cy="5328590"/>
          </a:xfrm>
        </p:grpSpPr>
        <p:sp>
          <p:nvSpPr>
            <p:cNvPr id="19" name="Rounded Rectangle 18"/>
            <p:cNvSpPr/>
            <p:nvPr/>
          </p:nvSpPr>
          <p:spPr>
            <a:xfrm>
              <a:off x="1187624" y="1191766"/>
              <a:ext cx="1800200" cy="101309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chemeClr val="tx1"/>
                  </a:solidFill>
                </a:rPr>
                <a:t>PHASE I</a:t>
              </a:r>
            </a:p>
            <a:p>
              <a:pPr algn="ctr"/>
              <a:r>
                <a:rPr lang="fr-FR" sz="1600" dirty="0">
                  <a:solidFill>
                    <a:schemeClr val="tx1"/>
                  </a:solidFill>
                </a:rPr>
                <a:t>INITIAL </a:t>
              </a:r>
              <a:r>
                <a:rPr lang="fr-FR" sz="1600" dirty="0" err="1">
                  <a:solidFill>
                    <a:schemeClr val="tx1"/>
                  </a:solidFill>
                </a:rPr>
                <a:t>ASSESSMENT</a:t>
              </a:r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1187624" y="2204864"/>
              <a:ext cx="1800200" cy="98277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err="1">
                  <a:solidFill>
                    <a:schemeClr val="tx1"/>
                  </a:solidFill>
                </a:rPr>
                <a:t>Within</a:t>
              </a:r>
              <a:r>
                <a:rPr lang="fr-FR" dirty="0">
                  <a:solidFill>
                    <a:schemeClr val="tx1"/>
                  </a:solidFill>
                </a:rPr>
                <a:t> 72 </a:t>
              </a:r>
              <a:r>
                <a:rPr lang="fr-FR" dirty="0" err="1">
                  <a:solidFill>
                    <a:schemeClr val="tx1"/>
                  </a:solidFill>
                </a:rPr>
                <a:t>hours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1187624" y="3187637"/>
              <a:ext cx="1800200" cy="3332719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fr-FR" dirty="0">
                  <a:solidFill>
                    <a:schemeClr val="tx1"/>
                  </a:solidFill>
                </a:rPr>
                <a:t>OUTPUTS:</a:t>
              </a:r>
            </a:p>
            <a:p>
              <a:pPr algn="ctr"/>
              <a:r>
                <a:rPr lang="fr-FR" dirty="0">
                  <a:solidFill>
                    <a:schemeClr val="tx1"/>
                  </a:solidFill>
                </a:rPr>
                <a:t>Situation </a:t>
              </a:r>
              <a:r>
                <a:rPr lang="fr-FR" dirty="0" err="1">
                  <a:solidFill>
                    <a:schemeClr val="tx1"/>
                  </a:solidFill>
                </a:rPr>
                <a:t>Analysis</a:t>
              </a:r>
              <a:endParaRPr lang="fr-FR" dirty="0">
                <a:solidFill>
                  <a:schemeClr val="tx1"/>
                </a:solidFill>
              </a:endParaRPr>
            </a:p>
            <a:p>
              <a:pPr algn="ctr"/>
              <a:endParaRPr lang="fr-FR" dirty="0">
                <a:solidFill>
                  <a:schemeClr val="tx1"/>
                </a:solidFill>
              </a:endParaRPr>
            </a:p>
            <a:p>
              <a:pPr algn="ctr"/>
              <a:r>
                <a:rPr lang="fr-FR" dirty="0" err="1">
                  <a:solidFill>
                    <a:schemeClr val="tx1"/>
                  </a:solidFill>
                </a:rPr>
                <a:t>Strategic</a:t>
              </a:r>
              <a:r>
                <a:rPr lang="fr-FR" dirty="0">
                  <a:solidFill>
                    <a:schemeClr val="tx1"/>
                  </a:solidFill>
                </a:rPr>
                <a:t> </a:t>
              </a:r>
              <a:r>
                <a:rPr lang="fr-FR" dirty="0" err="1">
                  <a:solidFill>
                    <a:schemeClr val="tx1"/>
                  </a:solidFill>
                </a:rPr>
                <a:t>Statement</a:t>
              </a:r>
              <a:r>
                <a:rPr lang="fr-FR" dirty="0">
                  <a:solidFill>
                    <a:schemeClr val="tx1"/>
                  </a:solidFill>
                </a:rPr>
                <a:t> (</a:t>
              </a:r>
              <a:r>
                <a:rPr lang="fr-FR" dirty="0" err="1">
                  <a:solidFill>
                    <a:schemeClr val="tx1"/>
                  </a:solidFill>
                </a:rPr>
                <a:t>within</a:t>
              </a:r>
              <a:r>
                <a:rPr lang="fr-FR" dirty="0">
                  <a:solidFill>
                    <a:schemeClr val="tx1"/>
                  </a:solidFill>
                </a:rPr>
                <a:t> 5 </a:t>
              </a:r>
              <a:r>
                <a:rPr lang="fr-FR" dirty="0" err="1">
                  <a:solidFill>
                    <a:schemeClr val="tx1"/>
                  </a:solidFill>
                </a:rPr>
                <a:t>days</a:t>
              </a:r>
              <a:r>
                <a:rPr lang="fr-FR" dirty="0">
                  <a:solidFill>
                    <a:schemeClr val="tx1"/>
                  </a:solidFill>
                </a:rPr>
                <a:t>)</a:t>
              </a:r>
            </a:p>
            <a:p>
              <a:pPr algn="ctr"/>
              <a:endParaRPr lang="fr-FR" dirty="0">
                <a:solidFill>
                  <a:schemeClr val="tx1"/>
                </a:solidFill>
              </a:endParaRPr>
            </a:p>
            <a:p>
              <a:pPr algn="ctr"/>
              <a:r>
                <a:rPr lang="fr-FR" dirty="0" err="1">
                  <a:solidFill>
                    <a:schemeClr val="tx1"/>
                  </a:solidFill>
                </a:rPr>
                <a:t>Humanitarian</a:t>
              </a:r>
              <a:r>
                <a:rPr lang="fr-FR" dirty="0">
                  <a:solidFill>
                    <a:schemeClr val="tx1"/>
                  </a:solidFill>
                </a:rPr>
                <a:t> Dashboard</a:t>
              </a:r>
              <a:endParaRPr lang="fr-FR" sz="1600" dirty="0">
                <a:solidFill>
                  <a:schemeClr val="tx1"/>
                </a:solidFill>
              </a:endParaRPr>
            </a:p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820012" y="889486"/>
            <a:ext cx="1800200" cy="5312938"/>
            <a:chOff x="1187624" y="1340768"/>
            <a:chExt cx="1800200" cy="5312938"/>
          </a:xfrm>
        </p:grpSpPr>
        <p:sp>
          <p:nvSpPr>
            <p:cNvPr id="16" name="Rounded Rectangle 15"/>
            <p:cNvSpPr/>
            <p:nvPr/>
          </p:nvSpPr>
          <p:spPr>
            <a:xfrm>
              <a:off x="1187624" y="1340768"/>
              <a:ext cx="1800200" cy="864096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chemeClr val="tx1"/>
                  </a:solidFill>
                </a:rPr>
                <a:t>PHASE II</a:t>
              </a:r>
            </a:p>
            <a:p>
              <a:pPr algn="ctr"/>
              <a:r>
                <a:rPr lang="fr-FR" dirty="0">
                  <a:solidFill>
                    <a:schemeClr val="tx1"/>
                  </a:solidFill>
                </a:rPr>
                <a:t>MIRA</a:t>
              </a: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1187624" y="2204864"/>
              <a:ext cx="1800200" cy="111612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err="1">
                  <a:solidFill>
                    <a:schemeClr val="tx1"/>
                  </a:solidFill>
                </a:rPr>
                <a:t>Week</a:t>
              </a:r>
              <a:r>
                <a:rPr lang="fr-FR" dirty="0">
                  <a:solidFill>
                    <a:schemeClr val="tx1"/>
                  </a:solidFill>
                </a:rPr>
                <a:t> 1 – 2 </a:t>
              </a: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1187624" y="3320988"/>
              <a:ext cx="1800200" cy="333271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fr-FR" dirty="0">
                  <a:solidFill>
                    <a:schemeClr val="tx1"/>
                  </a:solidFill>
                </a:rPr>
                <a:t>OUTPUTS:</a:t>
              </a:r>
            </a:p>
            <a:p>
              <a:pPr algn="ctr"/>
              <a:r>
                <a:rPr lang="fr-FR" dirty="0">
                  <a:solidFill>
                    <a:schemeClr val="tx1"/>
                  </a:solidFill>
                </a:rPr>
                <a:t>MIRA report</a:t>
              </a:r>
            </a:p>
            <a:p>
              <a:pPr algn="ctr"/>
              <a:endParaRPr lang="fr-FR" dirty="0">
                <a:solidFill>
                  <a:schemeClr val="tx1"/>
                </a:solidFill>
              </a:endParaRPr>
            </a:p>
            <a:p>
              <a:pPr algn="ctr"/>
              <a:r>
                <a:rPr lang="fr-FR" dirty="0" err="1">
                  <a:solidFill>
                    <a:schemeClr val="tx1"/>
                  </a:solidFill>
                </a:rPr>
                <a:t>Humanitarian</a:t>
              </a:r>
              <a:r>
                <a:rPr lang="fr-FR" dirty="0">
                  <a:solidFill>
                    <a:schemeClr val="tx1"/>
                  </a:solidFill>
                </a:rPr>
                <a:t> Dashboard</a:t>
              </a:r>
            </a:p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620212" y="838948"/>
            <a:ext cx="1800200" cy="5328590"/>
            <a:chOff x="1187624" y="1268760"/>
            <a:chExt cx="1800200" cy="5328590"/>
          </a:xfrm>
        </p:grpSpPr>
        <p:sp>
          <p:nvSpPr>
            <p:cNvPr id="13" name="Rounded Rectangle 12"/>
            <p:cNvSpPr/>
            <p:nvPr/>
          </p:nvSpPr>
          <p:spPr>
            <a:xfrm>
              <a:off x="1187624" y="1268760"/>
              <a:ext cx="1800200" cy="1080120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chemeClr val="tx1"/>
                  </a:solidFill>
                </a:rPr>
                <a:t>PHASE III</a:t>
              </a:r>
            </a:p>
            <a:p>
              <a:pPr algn="ctr"/>
              <a:r>
                <a:rPr lang="fr-FR" sz="1400" dirty="0">
                  <a:solidFill>
                    <a:schemeClr val="tx1"/>
                  </a:solidFill>
                </a:rPr>
                <a:t>IN-</a:t>
              </a:r>
              <a:r>
                <a:rPr lang="fr-FR" sz="1400" dirty="0" err="1">
                  <a:solidFill>
                    <a:schemeClr val="tx1"/>
                  </a:solidFill>
                </a:rPr>
                <a:t>DEPTH</a:t>
              </a:r>
              <a:r>
                <a:rPr lang="fr-FR" sz="1400" dirty="0">
                  <a:solidFill>
                    <a:schemeClr val="tx1"/>
                  </a:solidFill>
                </a:rPr>
                <a:t> </a:t>
              </a:r>
              <a:r>
                <a:rPr lang="fr-FR" sz="1400" dirty="0" err="1">
                  <a:solidFill>
                    <a:schemeClr val="tx1"/>
                  </a:solidFill>
                </a:rPr>
                <a:t>ASSESSMENTS</a:t>
              </a:r>
              <a:endParaRPr lang="fr-FR" sz="1400" dirty="0">
                <a:solidFill>
                  <a:schemeClr val="tx1"/>
                </a:solidFill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1187624" y="2350182"/>
              <a:ext cx="1800200" cy="97080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err="1">
                  <a:solidFill>
                    <a:schemeClr val="tx1"/>
                  </a:solidFill>
                </a:rPr>
                <a:t>Week</a:t>
              </a:r>
              <a:r>
                <a:rPr lang="fr-FR" dirty="0">
                  <a:solidFill>
                    <a:schemeClr val="tx1"/>
                  </a:solidFill>
                </a:rPr>
                <a:t> 3 and +</a:t>
              </a: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1187624" y="3320988"/>
              <a:ext cx="1800200" cy="327636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chemeClr val="tx1"/>
                  </a:solidFill>
                </a:rPr>
                <a:t>OUTPUTS:</a:t>
              </a:r>
            </a:p>
            <a:p>
              <a:pPr algn="ctr"/>
              <a:r>
                <a:rPr lang="fr-FR" dirty="0" err="1">
                  <a:solidFill>
                    <a:schemeClr val="tx1"/>
                  </a:solidFill>
                </a:rPr>
                <a:t>Sector</a:t>
              </a:r>
              <a:r>
                <a:rPr lang="fr-FR" dirty="0">
                  <a:solidFill>
                    <a:schemeClr val="tx1"/>
                  </a:solidFill>
                </a:rPr>
                <a:t> / cluster reports</a:t>
              </a:r>
            </a:p>
            <a:p>
              <a:pPr algn="ctr"/>
              <a:endParaRPr lang="fr-FR" dirty="0">
                <a:solidFill>
                  <a:schemeClr val="tx1"/>
                </a:solidFill>
              </a:endParaRPr>
            </a:p>
            <a:p>
              <a:pPr algn="ctr"/>
              <a:r>
                <a:rPr lang="fr-FR" dirty="0" err="1">
                  <a:solidFill>
                    <a:schemeClr val="tx1"/>
                  </a:solidFill>
                </a:rPr>
                <a:t>Humanitarian</a:t>
              </a:r>
              <a:r>
                <a:rPr lang="fr-FR" dirty="0">
                  <a:solidFill>
                    <a:schemeClr val="tx1"/>
                  </a:solidFill>
                </a:rPr>
                <a:t> Dashboard</a:t>
              </a:r>
            </a:p>
            <a:p>
              <a:pPr algn="ctr"/>
              <a:endParaRPr lang="fr-FR" dirty="0">
                <a:solidFill>
                  <a:schemeClr val="tx1"/>
                </a:solidFill>
              </a:endParaRPr>
            </a:p>
            <a:p>
              <a:pPr algn="ctr"/>
              <a:r>
                <a:rPr lang="fr-FR" dirty="0" err="1">
                  <a:solidFill>
                    <a:schemeClr val="tx1"/>
                  </a:solidFill>
                </a:rPr>
                <a:t>Humanitarian</a:t>
              </a:r>
              <a:r>
                <a:rPr lang="fr-FR" dirty="0">
                  <a:solidFill>
                    <a:schemeClr val="tx1"/>
                  </a:solidFill>
                </a:rPr>
                <a:t> </a:t>
              </a:r>
              <a:r>
                <a:rPr lang="fr-FR" dirty="0" err="1">
                  <a:solidFill>
                    <a:schemeClr val="tx1"/>
                  </a:solidFill>
                </a:rPr>
                <a:t>Needs</a:t>
              </a:r>
              <a:r>
                <a:rPr lang="fr-FR" dirty="0">
                  <a:solidFill>
                    <a:schemeClr val="tx1"/>
                  </a:solidFill>
                </a:rPr>
                <a:t> </a:t>
              </a:r>
              <a:r>
                <a:rPr lang="fr-FR" dirty="0" err="1">
                  <a:solidFill>
                    <a:schemeClr val="tx1"/>
                  </a:solidFill>
                </a:rPr>
                <a:t>Overview</a:t>
              </a:r>
              <a:endParaRPr lang="fr-FR" dirty="0">
                <a:solidFill>
                  <a:schemeClr val="tx1"/>
                </a:solidFill>
              </a:endParaRPr>
            </a:p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8420412" y="873834"/>
            <a:ext cx="1800200" cy="5328590"/>
            <a:chOff x="1238200" y="1234058"/>
            <a:chExt cx="1800200" cy="5328590"/>
          </a:xfrm>
        </p:grpSpPr>
        <p:sp>
          <p:nvSpPr>
            <p:cNvPr id="10" name="Rounded Rectangle 9"/>
            <p:cNvSpPr/>
            <p:nvPr/>
          </p:nvSpPr>
          <p:spPr>
            <a:xfrm>
              <a:off x="1238200" y="1234058"/>
              <a:ext cx="1800200" cy="1045418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chemeClr val="tx1"/>
                  </a:solidFill>
                </a:rPr>
                <a:t>PHASE IV</a:t>
              </a:r>
            </a:p>
            <a:p>
              <a:pPr algn="ctr"/>
              <a:r>
                <a:rPr lang="fr-FR" sz="1400" dirty="0">
                  <a:solidFill>
                    <a:schemeClr val="tx1"/>
                  </a:solidFill>
                </a:rPr>
                <a:t>IN-</a:t>
              </a:r>
              <a:r>
                <a:rPr lang="fr-FR" sz="1400" dirty="0" err="1">
                  <a:solidFill>
                    <a:schemeClr val="tx1"/>
                  </a:solidFill>
                </a:rPr>
                <a:t>DEPTH</a:t>
              </a:r>
              <a:r>
                <a:rPr lang="fr-FR" sz="1400" dirty="0">
                  <a:solidFill>
                    <a:schemeClr val="tx1"/>
                  </a:solidFill>
                </a:rPr>
                <a:t> </a:t>
              </a:r>
              <a:r>
                <a:rPr lang="fr-FR" sz="1400" dirty="0" err="1">
                  <a:solidFill>
                    <a:schemeClr val="tx1"/>
                  </a:solidFill>
                </a:rPr>
                <a:t>ASSESSMENTS</a:t>
              </a:r>
              <a:endParaRPr lang="fr-FR" sz="1400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1238200" y="2315480"/>
              <a:ext cx="1800200" cy="93480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chemeClr val="tx1"/>
                  </a:solidFill>
                </a:rPr>
                <a:t>Second </a:t>
              </a:r>
              <a:r>
                <a:rPr lang="fr-FR" dirty="0" err="1">
                  <a:solidFill>
                    <a:schemeClr val="tx1"/>
                  </a:solidFill>
                </a:rPr>
                <a:t>month</a:t>
              </a:r>
              <a:r>
                <a:rPr lang="fr-FR" dirty="0">
                  <a:solidFill>
                    <a:schemeClr val="tx1"/>
                  </a:solidFill>
                </a:rPr>
                <a:t> and +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1238200" y="3250281"/>
              <a:ext cx="1800200" cy="3312367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fr-FR" dirty="0">
                  <a:solidFill>
                    <a:schemeClr val="tx1"/>
                  </a:solidFill>
                </a:rPr>
                <a:t>OUTPUTS:</a:t>
              </a:r>
            </a:p>
            <a:p>
              <a:pPr algn="ctr"/>
              <a:r>
                <a:rPr lang="fr-FR" dirty="0" err="1">
                  <a:solidFill>
                    <a:schemeClr val="tx1"/>
                  </a:solidFill>
                </a:rPr>
                <a:t>Sector</a:t>
              </a:r>
              <a:r>
                <a:rPr lang="fr-FR" dirty="0">
                  <a:solidFill>
                    <a:schemeClr val="tx1"/>
                  </a:solidFill>
                </a:rPr>
                <a:t> / cluster reports</a:t>
              </a:r>
            </a:p>
            <a:p>
              <a:pPr algn="ctr"/>
              <a:endParaRPr lang="fr-FR" dirty="0">
                <a:solidFill>
                  <a:schemeClr val="tx1"/>
                </a:solidFill>
              </a:endParaRPr>
            </a:p>
            <a:p>
              <a:pPr algn="ctr"/>
              <a:r>
                <a:rPr lang="fr-FR" dirty="0">
                  <a:solidFill>
                    <a:schemeClr val="tx1"/>
                  </a:solidFill>
                </a:rPr>
                <a:t>PDNA &amp; </a:t>
              </a:r>
              <a:r>
                <a:rPr lang="fr-FR" dirty="0" err="1">
                  <a:solidFill>
                    <a:schemeClr val="tx1"/>
                  </a:solidFill>
                </a:rPr>
                <a:t>Recovery</a:t>
              </a:r>
              <a:r>
                <a:rPr lang="fr-FR" dirty="0">
                  <a:solidFill>
                    <a:schemeClr val="tx1"/>
                  </a:solidFill>
                </a:rPr>
                <a:t> Framework</a:t>
              </a:r>
            </a:p>
            <a:p>
              <a:pPr algn="ctr"/>
              <a:endParaRPr lang="fr-FR" dirty="0">
                <a:solidFill>
                  <a:schemeClr val="tx1"/>
                </a:solidFill>
              </a:endParaRPr>
            </a:p>
            <a:p>
              <a:pPr algn="ctr"/>
              <a:r>
                <a:rPr lang="fr-FR" dirty="0" err="1">
                  <a:solidFill>
                    <a:schemeClr val="tx1"/>
                  </a:solidFill>
                </a:rPr>
                <a:t>Humanitarian</a:t>
              </a:r>
              <a:r>
                <a:rPr lang="fr-FR" dirty="0">
                  <a:solidFill>
                    <a:schemeClr val="tx1"/>
                  </a:solidFill>
                </a:rPr>
                <a:t> Dashboard</a:t>
              </a:r>
            </a:p>
          </p:txBody>
        </p:sp>
      </p:grpSp>
      <p:sp>
        <p:nvSpPr>
          <p:cNvPr id="25" name="Rounded Rectangle 24"/>
          <p:cNvSpPr/>
          <p:nvPr/>
        </p:nvSpPr>
        <p:spPr>
          <a:xfrm>
            <a:off x="1108401" y="1878267"/>
            <a:ext cx="1800200" cy="9827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tx1"/>
                </a:solidFill>
              </a:rPr>
              <a:t>Before</a:t>
            </a:r>
            <a:r>
              <a:rPr lang="fr-FR" dirty="0">
                <a:solidFill>
                  <a:schemeClr val="tx1"/>
                </a:solidFill>
              </a:rPr>
              <a:t> the </a:t>
            </a:r>
            <a:r>
              <a:rPr lang="fr-FR" dirty="0" err="1">
                <a:solidFill>
                  <a:schemeClr val="tx1"/>
                </a:solidFill>
              </a:rPr>
              <a:t>crisis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14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66995" y="601986"/>
            <a:ext cx="11198929" cy="5638177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dirty="0">
                <a:solidFill>
                  <a:schemeClr val="tx1"/>
                </a:solidFill>
              </a:rPr>
              <a:t>PHASE III</a:t>
            </a:r>
          </a:p>
          <a:p>
            <a:pPr algn="ctr"/>
            <a:r>
              <a:rPr lang="fr-FR" sz="9600" dirty="0">
                <a:solidFill>
                  <a:schemeClr val="tx1"/>
                </a:solidFill>
              </a:rPr>
              <a:t>IN-DEPTH ASSESSMENTS</a:t>
            </a:r>
          </a:p>
        </p:txBody>
      </p:sp>
    </p:spTree>
    <p:extLst>
      <p:ext uri="{BB962C8B-B14F-4D97-AF65-F5344CB8AC3E}">
        <p14:creationId xmlns:p14="http://schemas.microsoft.com/office/powerpoint/2010/main" val="199840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66995" y="601986"/>
            <a:ext cx="11198929" cy="563817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dirty="0" err="1">
                <a:solidFill>
                  <a:schemeClr val="tx1"/>
                </a:solidFill>
              </a:rPr>
              <a:t>Week</a:t>
            </a:r>
            <a:r>
              <a:rPr lang="fr-FR" sz="9600" dirty="0">
                <a:solidFill>
                  <a:schemeClr val="tx1"/>
                </a:solidFill>
              </a:rPr>
              <a:t> 3 and +</a:t>
            </a:r>
          </a:p>
        </p:txBody>
      </p:sp>
    </p:spTree>
    <p:extLst>
      <p:ext uri="{BB962C8B-B14F-4D97-AF65-F5344CB8AC3E}">
        <p14:creationId xmlns:p14="http://schemas.microsoft.com/office/powerpoint/2010/main" val="3702665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 rot="16200000">
            <a:off x="3253125" y="-2412865"/>
            <a:ext cx="5578664" cy="111952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>
                <a:solidFill>
                  <a:schemeClr val="tx1"/>
                </a:solidFill>
              </a:rPr>
              <a:t>OUTPUTS:</a:t>
            </a:r>
          </a:p>
          <a:p>
            <a:pPr algn="ctr"/>
            <a:r>
              <a:rPr lang="fr-FR" sz="6000" dirty="0" err="1">
                <a:solidFill>
                  <a:schemeClr val="tx1"/>
                </a:solidFill>
              </a:rPr>
              <a:t>Sector</a:t>
            </a:r>
            <a:r>
              <a:rPr lang="fr-FR" sz="6000" dirty="0">
                <a:solidFill>
                  <a:schemeClr val="tx1"/>
                </a:solidFill>
              </a:rPr>
              <a:t> / cluster reports</a:t>
            </a:r>
          </a:p>
          <a:p>
            <a:pPr algn="ctr"/>
            <a:endParaRPr lang="fr-FR" sz="6000" dirty="0">
              <a:solidFill>
                <a:schemeClr val="tx1"/>
              </a:solidFill>
            </a:endParaRPr>
          </a:p>
          <a:p>
            <a:pPr algn="ctr"/>
            <a:r>
              <a:rPr lang="fr-FR" sz="6000" dirty="0" err="1">
                <a:solidFill>
                  <a:schemeClr val="tx1"/>
                </a:solidFill>
              </a:rPr>
              <a:t>Humanitarian</a:t>
            </a:r>
            <a:r>
              <a:rPr lang="fr-FR" sz="6000" dirty="0">
                <a:solidFill>
                  <a:schemeClr val="tx1"/>
                </a:solidFill>
              </a:rPr>
              <a:t> Dashboard</a:t>
            </a:r>
          </a:p>
          <a:p>
            <a:pPr algn="ctr"/>
            <a:endParaRPr lang="fr-FR" sz="6000" dirty="0">
              <a:solidFill>
                <a:schemeClr val="tx1"/>
              </a:solidFill>
            </a:endParaRPr>
          </a:p>
          <a:p>
            <a:pPr algn="ctr"/>
            <a:r>
              <a:rPr lang="fr-FR" sz="6000" dirty="0" err="1">
                <a:solidFill>
                  <a:schemeClr val="tx1"/>
                </a:solidFill>
              </a:rPr>
              <a:t>Humanitarian</a:t>
            </a:r>
            <a:r>
              <a:rPr lang="fr-FR" sz="6000" dirty="0">
                <a:solidFill>
                  <a:schemeClr val="tx1"/>
                </a:solidFill>
              </a:rPr>
              <a:t> </a:t>
            </a:r>
            <a:r>
              <a:rPr lang="fr-FR" sz="6000" dirty="0" err="1">
                <a:solidFill>
                  <a:schemeClr val="tx1"/>
                </a:solidFill>
              </a:rPr>
              <a:t>Needs</a:t>
            </a:r>
            <a:r>
              <a:rPr lang="fr-FR" sz="6000" dirty="0">
                <a:solidFill>
                  <a:schemeClr val="tx1"/>
                </a:solidFill>
              </a:rPr>
              <a:t> </a:t>
            </a:r>
            <a:r>
              <a:rPr lang="fr-FR" sz="6000" dirty="0" err="1">
                <a:solidFill>
                  <a:schemeClr val="tx1"/>
                </a:solidFill>
              </a:rPr>
              <a:t>Overview</a:t>
            </a:r>
            <a:endParaRPr lang="fr-FR" sz="6000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156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29925" y="601987"/>
            <a:ext cx="11198929" cy="563817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dirty="0">
                <a:solidFill>
                  <a:schemeClr val="tx1"/>
                </a:solidFill>
              </a:rPr>
              <a:t>PHASE IV</a:t>
            </a:r>
          </a:p>
          <a:p>
            <a:pPr algn="ctr"/>
            <a:r>
              <a:rPr lang="fr-FR" sz="9600" dirty="0">
                <a:solidFill>
                  <a:schemeClr val="tx1"/>
                </a:solidFill>
              </a:rPr>
              <a:t>IN-DEPTH ASSESSMENTS</a:t>
            </a:r>
          </a:p>
        </p:txBody>
      </p:sp>
    </p:spTree>
    <p:extLst>
      <p:ext uri="{BB962C8B-B14F-4D97-AF65-F5344CB8AC3E}">
        <p14:creationId xmlns:p14="http://schemas.microsoft.com/office/powerpoint/2010/main" val="19974308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66995" y="601986"/>
            <a:ext cx="11198929" cy="563817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dirty="0">
                <a:solidFill>
                  <a:schemeClr val="tx1"/>
                </a:solidFill>
              </a:rPr>
              <a:t>Second </a:t>
            </a:r>
            <a:r>
              <a:rPr lang="fr-FR" sz="9600" dirty="0" err="1">
                <a:solidFill>
                  <a:schemeClr val="tx1"/>
                </a:solidFill>
              </a:rPr>
              <a:t>month</a:t>
            </a:r>
            <a:r>
              <a:rPr lang="fr-FR" sz="9600">
                <a:solidFill>
                  <a:schemeClr val="tx1"/>
                </a:solidFill>
              </a:rPr>
              <a:t> and +</a:t>
            </a:r>
            <a:endParaRPr lang="fr-FR" sz="9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518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 rot="16200000">
            <a:off x="3198261" y="-2358001"/>
            <a:ext cx="5688392" cy="111952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>
                <a:solidFill>
                  <a:schemeClr val="tx1"/>
                </a:solidFill>
              </a:rPr>
              <a:t>OUTPUTS:</a:t>
            </a:r>
          </a:p>
          <a:p>
            <a:pPr algn="ctr"/>
            <a:r>
              <a:rPr lang="fr-FR" sz="6000" dirty="0" err="1">
                <a:solidFill>
                  <a:schemeClr val="tx1"/>
                </a:solidFill>
              </a:rPr>
              <a:t>Sector</a:t>
            </a:r>
            <a:r>
              <a:rPr lang="fr-FR" sz="6000" dirty="0">
                <a:solidFill>
                  <a:schemeClr val="tx1"/>
                </a:solidFill>
              </a:rPr>
              <a:t> / cluster reports</a:t>
            </a:r>
          </a:p>
          <a:p>
            <a:pPr algn="ctr"/>
            <a:endParaRPr lang="fr-FR" sz="6000" dirty="0">
              <a:solidFill>
                <a:schemeClr val="tx1"/>
              </a:solidFill>
            </a:endParaRPr>
          </a:p>
          <a:p>
            <a:pPr algn="ctr"/>
            <a:r>
              <a:rPr lang="fr-FR" sz="6000" dirty="0">
                <a:solidFill>
                  <a:schemeClr val="tx1"/>
                </a:solidFill>
              </a:rPr>
              <a:t>PDNA &amp; </a:t>
            </a:r>
            <a:r>
              <a:rPr lang="fr-FR" sz="6000" dirty="0" err="1">
                <a:solidFill>
                  <a:schemeClr val="tx1"/>
                </a:solidFill>
              </a:rPr>
              <a:t>Recovery</a:t>
            </a:r>
            <a:r>
              <a:rPr lang="fr-FR" sz="6000" dirty="0">
                <a:solidFill>
                  <a:schemeClr val="tx1"/>
                </a:solidFill>
              </a:rPr>
              <a:t> Framework</a:t>
            </a:r>
          </a:p>
          <a:p>
            <a:pPr algn="ctr"/>
            <a:endParaRPr lang="fr-FR" sz="6000" dirty="0">
              <a:solidFill>
                <a:schemeClr val="tx1"/>
              </a:solidFill>
            </a:endParaRPr>
          </a:p>
          <a:p>
            <a:pPr algn="ctr"/>
            <a:r>
              <a:rPr lang="fr-FR" sz="6000" dirty="0" err="1">
                <a:solidFill>
                  <a:schemeClr val="tx1"/>
                </a:solidFill>
              </a:rPr>
              <a:t>Humanitarian</a:t>
            </a:r>
            <a:r>
              <a:rPr lang="fr-FR" sz="6000" dirty="0">
                <a:solidFill>
                  <a:schemeClr val="tx1"/>
                </a:solidFill>
              </a:rPr>
              <a:t> Dashboard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302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6118" y="506627"/>
            <a:ext cx="10602097" cy="579531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dirty="0" err="1">
                <a:solidFill>
                  <a:schemeClr val="tx1"/>
                </a:solidFill>
              </a:rPr>
              <a:t>Before</a:t>
            </a:r>
            <a:r>
              <a:rPr lang="fr-FR" sz="9600" dirty="0">
                <a:solidFill>
                  <a:schemeClr val="tx1"/>
                </a:solidFill>
              </a:rPr>
              <a:t> the </a:t>
            </a:r>
            <a:r>
              <a:rPr lang="fr-FR" sz="9600" dirty="0" err="1">
                <a:solidFill>
                  <a:schemeClr val="tx1"/>
                </a:solidFill>
              </a:rPr>
              <a:t>crisis</a:t>
            </a:r>
            <a:endParaRPr lang="fr-FR" sz="9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324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 rot="16200000">
            <a:off x="3216549" y="-2376289"/>
            <a:ext cx="5651816" cy="111952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>
                <a:solidFill>
                  <a:schemeClr val="tx1"/>
                </a:solidFill>
              </a:rPr>
              <a:t>OUTPUTS:</a:t>
            </a:r>
          </a:p>
          <a:p>
            <a:pPr algn="ctr"/>
            <a:r>
              <a:rPr lang="fr-FR" sz="6000" dirty="0" err="1">
                <a:solidFill>
                  <a:schemeClr val="tx1"/>
                </a:solidFill>
              </a:rPr>
              <a:t>Compiled</a:t>
            </a:r>
            <a:r>
              <a:rPr lang="fr-FR" sz="6000" dirty="0">
                <a:solidFill>
                  <a:schemeClr val="tx1"/>
                </a:solidFill>
              </a:rPr>
              <a:t> </a:t>
            </a:r>
            <a:r>
              <a:rPr lang="fr-FR" sz="6000" dirty="0" err="1">
                <a:solidFill>
                  <a:schemeClr val="tx1"/>
                </a:solidFill>
              </a:rPr>
              <a:t>pre-crisis</a:t>
            </a:r>
            <a:r>
              <a:rPr lang="fr-FR" sz="6000" dirty="0">
                <a:solidFill>
                  <a:schemeClr val="tx1"/>
                </a:solidFill>
              </a:rPr>
              <a:t> data</a:t>
            </a:r>
          </a:p>
          <a:p>
            <a:pPr algn="ctr"/>
            <a:endParaRPr lang="fr-FR" sz="6000" dirty="0">
              <a:solidFill>
                <a:schemeClr val="tx1"/>
              </a:solidFill>
            </a:endParaRPr>
          </a:p>
          <a:p>
            <a:pPr algn="ctr"/>
            <a:r>
              <a:rPr lang="fr-FR" sz="6000" dirty="0" err="1">
                <a:solidFill>
                  <a:schemeClr val="tx1"/>
                </a:solidFill>
              </a:rPr>
              <a:t>Humanitarian</a:t>
            </a:r>
            <a:r>
              <a:rPr lang="fr-FR" sz="6000" dirty="0">
                <a:solidFill>
                  <a:schemeClr val="tx1"/>
                </a:solidFill>
              </a:rPr>
              <a:t> Dashboard</a:t>
            </a:r>
          </a:p>
          <a:p>
            <a:pPr algn="ctr"/>
            <a:endParaRPr lang="fr-FR" sz="6000" dirty="0">
              <a:solidFill>
                <a:schemeClr val="tx1"/>
              </a:solidFill>
            </a:endParaRPr>
          </a:p>
          <a:p>
            <a:pPr algn="ctr"/>
            <a:r>
              <a:rPr lang="fr-FR" sz="6000" dirty="0" err="1">
                <a:solidFill>
                  <a:schemeClr val="tx1"/>
                </a:solidFill>
              </a:rPr>
              <a:t>Assessment</a:t>
            </a:r>
            <a:r>
              <a:rPr lang="fr-FR" sz="6000" dirty="0">
                <a:solidFill>
                  <a:schemeClr val="tx1"/>
                </a:solidFill>
              </a:rPr>
              <a:t> </a:t>
            </a:r>
            <a:r>
              <a:rPr lang="fr-FR" sz="6000" dirty="0" err="1">
                <a:solidFill>
                  <a:schemeClr val="tx1"/>
                </a:solidFill>
              </a:rPr>
              <a:t>preparedness</a:t>
            </a:r>
            <a:r>
              <a:rPr lang="fr-FR" sz="6000" dirty="0">
                <a:solidFill>
                  <a:schemeClr val="tx1"/>
                </a:solidFill>
              </a:rPr>
              <a:t> plans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298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66995" y="601986"/>
            <a:ext cx="11198929" cy="563817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dirty="0">
                <a:solidFill>
                  <a:schemeClr val="tx1"/>
                </a:solidFill>
              </a:rPr>
              <a:t>PHASE I</a:t>
            </a:r>
          </a:p>
          <a:p>
            <a:pPr algn="ctr"/>
            <a:r>
              <a:rPr lang="fr-FR" sz="9600" dirty="0">
                <a:solidFill>
                  <a:schemeClr val="tx1"/>
                </a:solidFill>
              </a:rPr>
              <a:t>INITIAL ASSESSMENT</a:t>
            </a:r>
          </a:p>
        </p:txBody>
      </p:sp>
    </p:spTree>
    <p:extLst>
      <p:ext uri="{BB962C8B-B14F-4D97-AF65-F5344CB8AC3E}">
        <p14:creationId xmlns:p14="http://schemas.microsoft.com/office/powerpoint/2010/main" val="3717639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66995" y="601986"/>
            <a:ext cx="11198929" cy="563817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dirty="0" err="1">
                <a:solidFill>
                  <a:schemeClr val="tx1"/>
                </a:solidFill>
              </a:rPr>
              <a:t>Within</a:t>
            </a:r>
            <a:r>
              <a:rPr lang="fr-FR" sz="9600" dirty="0">
                <a:solidFill>
                  <a:schemeClr val="tx1"/>
                </a:solidFill>
              </a:rPr>
              <a:t> 72 </a:t>
            </a:r>
            <a:r>
              <a:rPr lang="fr-FR" sz="9600" dirty="0" err="1">
                <a:solidFill>
                  <a:schemeClr val="tx1"/>
                </a:solidFill>
              </a:rPr>
              <a:t>hours</a:t>
            </a:r>
            <a:endParaRPr lang="fr-FR" sz="9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249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 rot="16200000">
            <a:off x="2953267" y="-2113008"/>
            <a:ext cx="6178378" cy="111952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>
                <a:solidFill>
                  <a:schemeClr val="tx1"/>
                </a:solidFill>
              </a:rPr>
              <a:t>OUTPUTS:</a:t>
            </a:r>
          </a:p>
          <a:p>
            <a:pPr algn="ctr"/>
            <a:r>
              <a:rPr lang="fr-FR" sz="6000" dirty="0" err="1">
                <a:solidFill>
                  <a:schemeClr val="tx1"/>
                </a:solidFill>
              </a:rPr>
              <a:t>Preliminary</a:t>
            </a:r>
            <a:r>
              <a:rPr lang="fr-FR" sz="6000" dirty="0">
                <a:solidFill>
                  <a:schemeClr val="tx1"/>
                </a:solidFill>
              </a:rPr>
              <a:t> Scenario </a:t>
            </a:r>
            <a:r>
              <a:rPr lang="fr-FR" sz="6000" dirty="0" err="1">
                <a:solidFill>
                  <a:schemeClr val="tx1"/>
                </a:solidFill>
              </a:rPr>
              <a:t>Definition</a:t>
            </a:r>
            <a:endParaRPr lang="fr-FR" sz="6000" dirty="0">
              <a:solidFill>
                <a:schemeClr val="tx1"/>
              </a:solidFill>
            </a:endParaRPr>
          </a:p>
          <a:p>
            <a:pPr algn="ctr"/>
            <a:endParaRPr lang="fr-FR" sz="6000" dirty="0">
              <a:solidFill>
                <a:schemeClr val="tx1"/>
              </a:solidFill>
            </a:endParaRPr>
          </a:p>
          <a:p>
            <a:pPr algn="ctr"/>
            <a:r>
              <a:rPr lang="fr-FR" sz="6000" dirty="0">
                <a:solidFill>
                  <a:schemeClr val="tx1"/>
                </a:solidFill>
              </a:rPr>
              <a:t>Strategic </a:t>
            </a:r>
            <a:r>
              <a:rPr lang="fr-FR" sz="6000" dirty="0" err="1">
                <a:solidFill>
                  <a:schemeClr val="tx1"/>
                </a:solidFill>
              </a:rPr>
              <a:t>Statement</a:t>
            </a:r>
            <a:r>
              <a:rPr lang="fr-FR" sz="6000" dirty="0">
                <a:solidFill>
                  <a:schemeClr val="tx1"/>
                </a:solidFill>
              </a:rPr>
              <a:t> (</a:t>
            </a:r>
            <a:r>
              <a:rPr lang="fr-FR" sz="6000" dirty="0" err="1">
                <a:solidFill>
                  <a:schemeClr val="tx1"/>
                </a:solidFill>
              </a:rPr>
              <a:t>within</a:t>
            </a:r>
            <a:r>
              <a:rPr lang="fr-FR" sz="6000" dirty="0">
                <a:solidFill>
                  <a:schemeClr val="tx1"/>
                </a:solidFill>
              </a:rPr>
              <a:t> 5 </a:t>
            </a:r>
            <a:r>
              <a:rPr lang="fr-FR" sz="6000" dirty="0" err="1">
                <a:solidFill>
                  <a:schemeClr val="tx1"/>
                </a:solidFill>
              </a:rPr>
              <a:t>days</a:t>
            </a:r>
            <a:r>
              <a:rPr lang="fr-FR" sz="6000" dirty="0">
                <a:solidFill>
                  <a:schemeClr val="tx1"/>
                </a:solidFill>
              </a:rPr>
              <a:t>)</a:t>
            </a:r>
          </a:p>
          <a:p>
            <a:pPr algn="ctr"/>
            <a:endParaRPr lang="fr-FR" sz="6000" dirty="0">
              <a:solidFill>
                <a:schemeClr val="tx1"/>
              </a:solidFill>
            </a:endParaRPr>
          </a:p>
          <a:p>
            <a:pPr algn="ctr"/>
            <a:r>
              <a:rPr lang="fr-FR" sz="6000" dirty="0" err="1">
                <a:solidFill>
                  <a:schemeClr val="tx1"/>
                </a:solidFill>
              </a:rPr>
              <a:t>Humanitarian</a:t>
            </a:r>
            <a:r>
              <a:rPr lang="fr-FR" sz="6000" dirty="0">
                <a:solidFill>
                  <a:schemeClr val="tx1"/>
                </a:solidFill>
              </a:rPr>
              <a:t> Dashboard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464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66995" y="601986"/>
            <a:ext cx="11198929" cy="563817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dirty="0">
                <a:solidFill>
                  <a:schemeClr val="tx1"/>
                </a:solidFill>
              </a:rPr>
              <a:t>PHASE II</a:t>
            </a:r>
          </a:p>
          <a:p>
            <a:pPr algn="ctr"/>
            <a:r>
              <a:rPr lang="fr-FR" sz="9600" dirty="0">
                <a:solidFill>
                  <a:schemeClr val="tx1"/>
                </a:solidFill>
              </a:rPr>
              <a:t>MIRA</a:t>
            </a:r>
          </a:p>
        </p:txBody>
      </p:sp>
    </p:spTree>
    <p:extLst>
      <p:ext uri="{BB962C8B-B14F-4D97-AF65-F5344CB8AC3E}">
        <p14:creationId xmlns:p14="http://schemas.microsoft.com/office/powerpoint/2010/main" val="3565711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66995" y="601986"/>
            <a:ext cx="11198929" cy="563817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dirty="0" err="1">
                <a:solidFill>
                  <a:schemeClr val="tx1"/>
                </a:solidFill>
              </a:rPr>
              <a:t>Week</a:t>
            </a:r>
            <a:r>
              <a:rPr lang="fr-FR" sz="9600" dirty="0">
                <a:solidFill>
                  <a:schemeClr val="tx1"/>
                </a:solidFill>
              </a:rPr>
              <a:t> 1 – 2 </a:t>
            </a:r>
          </a:p>
        </p:txBody>
      </p:sp>
    </p:spTree>
    <p:extLst>
      <p:ext uri="{BB962C8B-B14F-4D97-AF65-F5344CB8AC3E}">
        <p14:creationId xmlns:p14="http://schemas.microsoft.com/office/powerpoint/2010/main" val="31225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 rot="16200000">
            <a:off x="3326277" y="-2486017"/>
            <a:ext cx="5432360" cy="111952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>
                <a:solidFill>
                  <a:schemeClr val="tx1"/>
                </a:solidFill>
              </a:rPr>
              <a:t>OUTPUTS:</a:t>
            </a:r>
          </a:p>
          <a:p>
            <a:pPr algn="ctr"/>
            <a:r>
              <a:rPr lang="fr-FR" sz="6000" dirty="0">
                <a:solidFill>
                  <a:schemeClr val="tx1"/>
                </a:solidFill>
              </a:rPr>
              <a:t>MIRA report</a:t>
            </a:r>
          </a:p>
          <a:p>
            <a:pPr algn="ctr"/>
            <a:endParaRPr lang="fr-FR" sz="6000" dirty="0">
              <a:solidFill>
                <a:schemeClr val="tx1"/>
              </a:solidFill>
            </a:endParaRPr>
          </a:p>
          <a:p>
            <a:pPr algn="ctr"/>
            <a:r>
              <a:rPr lang="fr-FR" sz="6000" dirty="0" err="1">
                <a:solidFill>
                  <a:schemeClr val="tx1"/>
                </a:solidFill>
              </a:rPr>
              <a:t>Humanitarian</a:t>
            </a:r>
            <a:r>
              <a:rPr lang="fr-FR" sz="6000" dirty="0">
                <a:solidFill>
                  <a:schemeClr val="tx1"/>
                </a:solidFill>
              </a:rPr>
              <a:t> Dashboard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158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a975397408f43e4b84ec8e5a598e523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Office of Emergency Prog.-456F</TermName>
          <TermId xmlns="http://schemas.microsoft.com/office/infopath/2007/PartnerControls">98de697e-6403-48a0-9bce-654c90399d04</TermId>
        </TermInfo>
      </Terms>
    </ga975397408f43e4b84ec8e5a598e523>
    <TaxCatchAll xmlns="ca283e0b-db31-4043-a2ef-b80661bf084a">
      <Value>133</Value>
      <Value>148</Value>
      <Value>10</Value>
      <Value>163</Value>
      <Value>12</Value>
      <Value>3</Value>
      <Value>105</Value>
    </TaxCatchAll>
    <k8c968e8c72a4eda96b7e8fdbe192be2 xmlns="ca283e0b-db31-4043-a2ef-b80661bf084a">
      <Terms xmlns="http://schemas.microsoft.com/office/infopath/2007/PartnerControls"/>
    </k8c968e8c72a4eda96b7e8fdbe192be2>
    <ContentStatus xmlns="ca283e0b-db31-4043-a2ef-b80661bf084a" xsi:nil="true"/>
    <DateTransmittedEmail xmlns="ca283e0b-db31-4043-a2ef-b80661bf084a" xsi:nil="true"/>
    <SenderEmail xmlns="ca283e0b-db31-4043-a2ef-b80661bf084a" xsi:nil="true"/>
    <IconOverlay xmlns="http://schemas.microsoft.com/sharepoint/v4" xsi:nil="true"/>
    <ContentLanguage xmlns="ca283e0b-db31-4043-a2ef-b80661bf084a">English</ContentLanguage>
    <h6a71f3e574e4344bc34f3fc9dd20054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Nutrition preparedness and risk informed programming</TermName>
          <TermId xmlns="http://schemas.microsoft.com/office/infopath/2007/PartnerControls">4ab365b7-18be-48cf-a866-cdd5f63cb150</TermId>
        </TermInfo>
        <TermInfo xmlns="http://schemas.microsoft.com/office/infopath/2007/PartnerControls">
          <TermName xmlns="http://schemas.microsoft.com/office/infopath/2007/PartnerControls">Nutrition Humanitarian Cluster, Coordination</TermName>
          <TermId xmlns="http://schemas.microsoft.com/office/infopath/2007/PartnerControls">414c5639-61e6-4b56-aaa5-511cdacc25c2</TermId>
        </TermInfo>
      </Terms>
    </h6a71f3e574e4344bc34f3fc9dd20054>
    <TaxKeywordTaxHTField xmlns="5858627f-d058-4b92-9b52-677b5fd7d454">
      <Terms xmlns="http://schemas.microsoft.com/office/infopath/2007/PartnerControls">
        <TermInfo xmlns="http://schemas.microsoft.com/office/infopath/2007/PartnerControls">
          <TermName xmlns="http://schemas.microsoft.com/office/infopath/2007/PartnerControls">GNC</TermName>
          <TermId xmlns="http://schemas.microsoft.com/office/infopath/2007/PartnerControls">82a4199d-9c93-4d57-833f-59195f986fba</TermId>
        </TermInfo>
        <TermInfo xmlns="http://schemas.microsoft.com/office/infopath/2007/PartnerControls">
          <TermName xmlns="http://schemas.microsoft.com/office/infopath/2007/PartnerControls">Training</TermName>
          <TermId xmlns="http://schemas.microsoft.com/office/infopath/2007/PartnerControls">e274f566-a9bf-4f70-80f5-de4ef515adf5</TermId>
        </TermInfo>
        <TermInfo xmlns="http://schemas.microsoft.com/office/infopath/2007/PartnerControls">
          <TermName xmlns="http://schemas.microsoft.com/office/infopath/2007/PartnerControls">IMO</TermName>
          <TermId xmlns="http://schemas.microsoft.com/office/infopath/2007/PartnerControls">9411842a-837f-4f81-918e-c4fd3b034dbe</TermId>
        </TermInfo>
      </Terms>
    </TaxKeywordTaxHTField>
    <CategoryDescription xmlns="http://schemas.microsoft.com/sharepoint.v3">IMO - Needs assessment and analysis and IM tools</CategoryDescription>
    <mda26ace941f4791a7314a339fee829c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Training/ instructional materials, toolkits, user guides (non-ICT)</TermName>
          <TermId xmlns="http://schemas.microsoft.com/office/infopath/2007/PartnerControls">f7254839-f39a-4063-9d34-45784defb8cb</TermId>
        </TermInfo>
      </Terms>
    </mda26ace941f4791a7314a339fee829c>
    <RecipientsEmail xmlns="ca283e0b-db31-4043-a2ef-b80661bf084a" xsi:nil="true"/>
    <WrittenBy xmlns="ca283e0b-db31-4043-a2ef-b80661bf084a">
      <UserInfo>
        <DisplayName/>
        <AccountId xsi:nil="true"/>
        <AccountType/>
      </UserInfo>
    </WrittenBy>
    <_dlc_DocId xmlns="5858627f-d058-4b92-9b52-677b5fd7d454">EMOPSGCCU-1435067120-17627</_dlc_DocId>
    <_dlc_DocIdUrl xmlns="5858627f-d058-4b92-9b52-677b5fd7d454">
      <Url>https://unicef.sharepoint.com/teams/EMOPS-GCCU/_layouts/15/DocIdRedir.aspx?ID=EMOPSGCCU-1435067120-17627</Url>
      <Description>EMOPSGCCU-1435067120-17627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4.xml><?xml version="1.0" encoding="utf-8"?>
<?mso-contentType ?>
<SharedContentType xmlns="Microsoft.SharePoint.Taxonomy.ContentTypeSync" SourceId="73f51738-d318-4883-9d64-4f0bd0ccc55e" ContentTypeId="0x0101009BA85F8052A6DA4FA3E31FF9F74C6970" PreviousValue="false"/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UNICEF Document" ma:contentTypeID="0x0101009BA85F8052A6DA4FA3E31FF9F74C6970006192CA8317E1FF49B6A7FEB870A3A8D6" ma:contentTypeVersion="35" ma:contentTypeDescription="" ma:contentTypeScope="" ma:versionID="12d1c3943addee87628e412199d83abd">
  <xsd:schema xmlns:xsd="http://www.w3.org/2001/XMLSchema" xmlns:xs="http://www.w3.org/2001/XMLSchema" xmlns:p="http://schemas.microsoft.com/office/2006/metadata/properties" xmlns:ns1="http://schemas.microsoft.com/sharepoint/v3" xmlns:ns2="ca283e0b-db31-4043-a2ef-b80661bf084a" xmlns:ns3="http://schemas.microsoft.com/sharepoint.v3" xmlns:ns4="http://schemas.microsoft.com/sharepoint/v4" xmlns:ns5="5858627f-d058-4b92-9b52-677b5fd7d454" xmlns:ns6="a438dd15-07ca-4cdc-82a3-f2206b92025e" targetNamespace="http://schemas.microsoft.com/office/2006/metadata/properties" ma:root="true" ma:fieldsID="e8e4805b8cc2face6d425e188d9577e3" ns1:_="" ns2:_="" ns3:_="" ns4:_="" ns5:_="" ns6:_="">
    <xsd:import namespace="http://schemas.microsoft.com/sharepoint/v3"/>
    <xsd:import namespace="ca283e0b-db31-4043-a2ef-b80661bf084a"/>
    <xsd:import namespace="http://schemas.microsoft.com/sharepoint.v3"/>
    <xsd:import namespace="http://schemas.microsoft.com/sharepoint/v4"/>
    <xsd:import namespace="5858627f-d058-4b92-9b52-677b5fd7d454"/>
    <xsd:import namespace="a438dd15-07ca-4cdc-82a3-f2206b92025e"/>
    <xsd:element name="properties">
      <xsd:complexType>
        <xsd:sequence>
          <xsd:element name="documentManagement">
            <xsd:complexType>
              <xsd:all>
                <xsd:element ref="ns2:WrittenBy" minOccurs="0"/>
                <xsd:element ref="ns2:ContentLanguage" minOccurs="0"/>
                <xsd:element ref="ns3:CategoryDescription" minOccurs="0"/>
                <xsd:element ref="ns2:RecipientsEmail" minOccurs="0"/>
                <xsd:element ref="ns2:SenderEmail" minOccurs="0"/>
                <xsd:element ref="ns2:DateTransmittedEmail" minOccurs="0"/>
                <xsd:element ref="ns2:k8c968e8c72a4eda96b7e8fdbe192be2" minOccurs="0"/>
                <xsd:element ref="ns2:ga975397408f43e4b84ec8e5a598e523" minOccurs="0"/>
                <xsd:element ref="ns2:mda26ace941f4791a7314a339fee829c" minOccurs="0"/>
                <xsd:element ref="ns2:TaxCatchAllLabel" minOccurs="0"/>
                <xsd:element ref="ns2:TaxCatchAll" minOccurs="0"/>
                <xsd:element ref="ns2:h6a71f3e574e4344bc34f3fc9dd20054" minOccurs="0"/>
                <xsd:element ref="ns2:ContentStatus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5:TaxKeywordTaxHTField" minOccurs="0"/>
                <xsd:element ref="ns6:MediaServiceMetadata" minOccurs="0"/>
                <xsd:element ref="ns6:MediaServiceFastMetadata" minOccurs="0"/>
                <xsd:element ref="ns6:MediaServiceDateTaken" minOccurs="0"/>
                <xsd:element ref="ns6:MediaServiceAutoTags" minOccurs="0"/>
                <xsd:element ref="ns6:MediaServiceGenerationTime" minOccurs="0"/>
                <xsd:element ref="ns6:MediaServiceEventHashCode" minOccurs="0"/>
                <xsd:element ref="ns6:MediaServiceOCR" minOccurs="0"/>
                <xsd:element ref="ns5:SharedWithUsers" minOccurs="0"/>
                <xsd:element ref="ns5:SharedWithDetails" minOccurs="0"/>
                <xsd:element ref="ns6:MediaServiceLocation" minOccurs="0"/>
                <xsd:element ref="ns5:_dlc_DocId" minOccurs="0"/>
                <xsd:element ref="ns5:_dlc_DocIdUrl" minOccurs="0"/>
                <xsd:element ref="ns5:_dlc_DocIdPersistId" minOccurs="0"/>
                <xsd:element ref="ns6:MediaServiceAutoKeyPoints" minOccurs="0"/>
                <xsd:element ref="ns6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7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8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WrittenBy" ma:index="3" nillable="true" ma:displayName="Written By" ma:description="‘Written By’ is auto-completed with the name of the uploader, but can be edited if you are uploading on behalf of someone else." ma:list="UserInfo" ma:SharePointGroup="0" ma:internalName="WrittenBy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entLanguage" ma:index="4" nillable="true" ma:displayName="Content Language *" ma:default="English" ma:format="RadioButtons" ma:indexed="true" ma:internalName="ContentLanguage" ma:readOnly="false">
      <xsd:simpleType>
        <xsd:restriction base="dms:Choice">
          <xsd:enumeration value="English"/>
          <xsd:enumeration value="French"/>
          <xsd:enumeration value="Spanish"/>
          <xsd:enumeration value="Russian"/>
          <xsd:enumeration value="Chinese"/>
          <xsd:enumeration value="Arabic"/>
          <xsd:enumeration value="other"/>
        </xsd:restriction>
      </xsd:simpleType>
    </xsd:element>
    <xsd:element name="RecipientsEmail" ma:index="9" nillable="true" ma:displayName="Recipients (email)" ma:hidden="true" ma:internalName="RecipientsEmail" ma:readOnly="false">
      <xsd:simpleType>
        <xsd:restriction base="dms:Text">
          <xsd:maxLength value="255"/>
        </xsd:restriction>
      </xsd:simpleType>
    </xsd:element>
    <xsd:element name="SenderEmail" ma:index="10" nillable="true" ma:displayName="Sender (email)" ma:hidden="true" ma:internalName="SenderEmail" ma:readOnly="false">
      <xsd:simpleType>
        <xsd:restriction base="dms:Text">
          <xsd:maxLength value="255"/>
        </xsd:restriction>
      </xsd:simpleType>
    </xsd:element>
    <xsd:element name="DateTransmittedEmail" ma:index="11" nillable="true" ma:displayName="Date transmitted (email)" ma:format="DateTime" ma:hidden="true" ma:internalName="DateTransmittedEmail" ma:readOnly="false">
      <xsd:simpleType>
        <xsd:restriction base="dms:DateTime"/>
      </xsd:simpleType>
    </xsd:element>
    <xsd:element name="k8c968e8c72a4eda96b7e8fdbe192be2" ma:index="12" nillable="true" ma:taxonomy="true" ma:internalName="k8c968e8c72a4eda96b7e8fdbe192be2" ma:taxonomyFieldName="GeographicScope" ma:displayName="Geographic Scope" ma:default="" ma:fieldId="{48c968e8-c72a-4eda-96b7-e8fdbe192be2}" ma:taxonomyMulti="true" ma:sspId="73f51738-d318-4883-9d64-4f0bd0ccc55e" ma:termSetId="0a00fedf-defc-4fe3-a3bf-9929b29a638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a975397408f43e4b84ec8e5a598e523" ma:index="16" nillable="true" ma:taxonomy="true" ma:internalName="ga975397408f43e4b84ec8e5a598e523" ma:taxonomyFieldName="OfficeDivision" ma:displayName="Office/Division *" ma:default="32;#Office of Emergency Prog.-456F|98de697e-6403-48a0-9bce-654c90399d04" ma:fieldId="{0a975397-408f-43e4-b84e-c8e5a598e523}" ma:sspId="73f51738-d318-4883-9d64-4f0bd0ccc55e" ma:termSetId="1761a25e-44f4-4213-964a-f96c515e12c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da26ace941f4791a7314a339fee829c" ma:index="17" nillable="true" ma:taxonomy="true" ma:internalName="mda26ace941f4791a7314a339fee829c" ma:taxonomyFieldName="DocumentType" ma:displayName="Document Type *" ma:indexed="true" ma:readOnly="false" ma:default="" ma:fieldId="{6da26ace-941f-4791-a731-4a339fee829c}" ma:sspId="73f51738-d318-4883-9d64-4f0bd0ccc55e" ma:termSetId="f93b6877-8902-4378-8587-5ec85f36ead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18" nillable="true" ma:displayName="Taxonomy Catch All Column1" ma:hidden="true" ma:list="{e129f4a5-dc42-4d6e-b210-548907d0accc}" ma:internalName="TaxCatchAllLabel" ma:readOnly="true" ma:showField="CatchAllDataLabel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hidden="true" ma:list="{e129f4a5-dc42-4d6e-b210-548907d0accc}" ma:internalName="TaxCatchAll" ma:showField="CatchAllData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6a71f3e574e4344bc34f3fc9dd20054" ma:index="23" nillable="true" ma:taxonomy="true" ma:internalName="h6a71f3e574e4344bc34f3fc9dd20054" ma:taxonomyFieldName="Topic" ma:displayName="Topic *" ma:readOnly="false" ma:default="" ma:fieldId="{16a71f3e-574e-4344-bc34-f3fc9dd20054}" ma:taxonomyMulti="true" ma:sspId="73f51738-d318-4883-9d64-4f0bd0ccc55e" ma:termSetId="9561e0e6-71cf-4f3c-87c3-08a6b5d907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ntentStatus" ma:index="25" nillable="true" ma:displayName="Content Status" ma:description="Optional column to indicate document status: no status, draft, final or expired.​" ma:format="RadioButtons" ma:internalName="ContentStatus">
      <xsd:simpleType>
        <xsd:restriction base="dms:Choice">
          <xsd:enumeration value="­"/>
          <xsd:enumeration value="Draft"/>
          <xsd:enumeration value="Final"/>
          <xsd:enumeration value="Expir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internalName="Category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6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58627f-d058-4b92-9b52-677b5fd7d454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9" nillable="true" ma:taxonomy="true" ma:internalName="TaxKeywordTaxHTField" ma:taxonomyFieldName="TaxKeyword" ma:displayName="Enterprise Keywords" ma:fieldId="{23f27201-bee3-471e-b2e7-b64fd8b7ca38}" ma:taxonomyMulti="true" ma:sspId="73f51738-d318-4883-9d64-4f0bd0ccc55e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4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4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8dd15-07ca-4cdc-82a3-f2206b9202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3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40" nillable="true" ma:displayName="Location" ma:internalName="MediaServiceLocation" ma:readOnly="true">
      <xsd:simpleType>
        <xsd:restriction base="dms:Text"/>
      </xsd:simpleType>
    </xsd:element>
    <xsd:element name="MediaServiceAutoKeyPoints" ma:index="4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BDD47C-201E-43E3-8D75-87AA5AA93FF6}">
  <ds:schemaRefs>
    <ds:schemaRef ds:uri="http://purl.org/dc/terms/"/>
    <ds:schemaRef ds:uri="ca283e0b-db31-4043-a2ef-b80661bf084a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sharepoint.v3"/>
    <ds:schemaRef ds:uri="a438dd15-07ca-4cdc-82a3-f2206b92025e"/>
    <ds:schemaRef ds:uri="5858627f-d058-4b92-9b52-677b5fd7d454"/>
    <ds:schemaRef ds:uri="http://schemas.microsoft.com/sharepoint/v4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2C7EB42-D75B-470A-959B-2AFE21B6C7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435502-12D5-4D43-A50F-A54CFC2FEE14}">
  <ds:schemaRefs>
    <ds:schemaRef ds:uri="http://schemas.microsoft.com/office/2006/metadata/customXsn"/>
  </ds:schemaRefs>
</ds:datastoreItem>
</file>

<file path=customXml/itemProps4.xml><?xml version="1.0" encoding="utf-8"?>
<ds:datastoreItem xmlns:ds="http://schemas.openxmlformats.org/officeDocument/2006/customXml" ds:itemID="{0AF6CBF3-93FD-4184-A6EC-2133D62A4FB8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FF65C75C-A500-4219-858F-DCCB7F97D3E7}">
  <ds:schemaRefs>
    <ds:schemaRef ds:uri="http://schemas.microsoft.com/sharepoint/events"/>
  </ds:schemaRefs>
</ds:datastoreItem>
</file>

<file path=customXml/itemProps6.xml><?xml version="1.0" encoding="utf-8"?>
<ds:datastoreItem xmlns:ds="http://schemas.openxmlformats.org/officeDocument/2006/customXml" ds:itemID="{7394078B-632D-44F9-8705-59A61AC300AF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174</Words>
  <Application>Microsoft Office PowerPoint</Application>
  <PresentationFormat>Widescreen</PresentationFormat>
  <Paragraphs>84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Elena Oyon</dc:creator>
  <cp:keywords>GNC; IMO; Training</cp:keywords>
  <cp:lastModifiedBy>Diogo Loureiro Jurema</cp:lastModifiedBy>
  <cp:revision>2</cp:revision>
  <dcterms:created xsi:type="dcterms:W3CDTF">2016-03-03T18:09:26Z</dcterms:created>
  <dcterms:modified xsi:type="dcterms:W3CDTF">2019-11-11T13:42:05Z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0x0101009BA85F8052A6DA4FA3E31FF9F74C6970006192CA8317E1FF49B6A7FEB870A3A8D6</vt:lpwstr>
  </property>
  <property fmtid="{D5CDD505-2E9C-101B-9397-08002B2CF9AE}" pid="3" name="OfficeDivision">
    <vt:lpwstr>3;#Office of Emergency Prog.-456F|98de697e-6403-48a0-9bce-654c90399d04</vt:lpwstr>
  </property>
  <property fmtid="{D5CDD505-2E9C-101B-9397-08002B2CF9AE}" pid="4" name="TaxKeyword">
    <vt:lpwstr>133;#GNC|82a4199d-9c93-4d57-833f-59195f986fba;#163;#Training|e274f566-a9bf-4f70-80f5-de4ef515adf5;#105;#IMO|9411842a-837f-4f81-918e-c4fd3b034dbe</vt:lpwstr>
  </property>
  <property fmtid="{D5CDD505-2E9C-101B-9397-08002B2CF9AE}" pid="5" name="Topic">
    <vt:lpwstr>148;#Nutrition preparedness and risk informed programming|4ab365b7-18be-48cf-a866-cdd5f63cb150;#10;#Nutrition Humanitarian Cluster, Coordination|414c5639-61e6-4b56-aaa5-511cdacc25c2</vt:lpwstr>
  </property>
  <property fmtid="{D5CDD505-2E9C-101B-9397-08002B2CF9AE}" pid="6" name="DocumentType">
    <vt:lpwstr>12;#Training/ instructional materials, toolkits, user guides (non-ICT)|f7254839-f39a-4063-9d34-45784defb8cb</vt:lpwstr>
  </property>
  <property fmtid="{D5CDD505-2E9C-101B-9397-08002B2CF9AE}" pid="7" name="GeographicScope">
    <vt:lpwstr/>
  </property>
  <property fmtid="{D5CDD505-2E9C-101B-9397-08002B2CF9AE}" pid="8" name="_dlc_DocIdItemGuid">
    <vt:lpwstr>2f252097-5e75-4ff1-aea6-95fb1b840349</vt:lpwstr>
  </property>
</Properties>
</file>