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7"/>
  </p:sldMasterIdLst>
  <p:notesMasterIdLst>
    <p:notesMasterId r:id="rId15"/>
  </p:notesMasterIdLst>
  <p:handoutMasterIdLst>
    <p:handoutMasterId r:id="rId16"/>
  </p:handoutMasterIdLst>
  <p:sldIdLst>
    <p:sldId id="259" r:id="rId8"/>
    <p:sldId id="314" r:id="rId9"/>
    <p:sldId id="317" r:id="rId10"/>
    <p:sldId id="318" r:id="rId11"/>
    <p:sldId id="319" r:id="rId12"/>
    <p:sldId id="315" r:id="rId13"/>
    <p:sldId id="316" r:id="rId14"/>
  </p:sldIdLst>
  <p:sldSz cx="9144000" cy="6858000" type="screen4x3"/>
  <p:notesSz cx="6889750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56">
          <p15:clr>
            <a:srgbClr val="A4A3A4"/>
          </p15:clr>
        </p15:guide>
        <p15:guide id="4" pos="21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285"/>
    <a:srgbClr val="4A8DAA"/>
    <a:srgbClr val="80C2DE"/>
    <a:srgbClr val="6BBEE1"/>
    <a:srgbClr val="87BDD5"/>
    <a:srgbClr val="82BBD4"/>
    <a:srgbClr val="94C5DA"/>
    <a:srgbClr val="7ECAEA"/>
    <a:srgbClr val="74C6E9"/>
    <a:srgbClr val="EE35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405629-E8A7-4500-9592-901D3E83FAA7}" v="2" dt="2019-11-12T12:58:25.2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775" autoAdjust="0"/>
  </p:normalViewPr>
  <p:slideViewPr>
    <p:cSldViewPr>
      <p:cViewPr varScale="1">
        <p:scale>
          <a:sx n="103" d="100"/>
          <a:sy n="103" d="100"/>
        </p:scale>
        <p:origin x="13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3366" y="-108"/>
      </p:cViewPr>
      <p:guideLst>
        <p:guide orient="horz" pos="2880"/>
        <p:guide pos="2160"/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Loureiro Jurema" userId="9dfde3f0-34dd-48c5-90ef-eaf27597f482" providerId="ADAL" clId="{D2405629-E8A7-4500-9592-901D3E83FAA7}"/>
    <pc:docChg chg="custSel modMainMaster">
      <pc:chgData name="Diogo Loureiro Jurema" userId="9dfde3f0-34dd-48c5-90ef-eaf27597f482" providerId="ADAL" clId="{D2405629-E8A7-4500-9592-901D3E83FAA7}" dt="2019-11-12T12:58:25.236" v="1"/>
      <pc:docMkLst>
        <pc:docMk/>
      </pc:docMkLst>
      <pc:sldMasterChg chg="addSp delSp">
        <pc:chgData name="Diogo Loureiro Jurema" userId="9dfde3f0-34dd-48c5-90ef-eaf27597f482" providerId="ADAL" clId="{D2405629-E8A7-4500-9592-901D3E83FAA7}" dt="2019-11-12T12:58:25.236" v="1"/>
        <pc:sldMasterMkLst>
          <pc:docMk/>
          <pc:sldMasterMk cId="2054994350" sldId="2147483669"/>
        </pc:sldMasterMkLst>
        <pc:grpChg chg="del">
          <ac:chgData name="Diogo Loureiro Jurema" userId="9dfde3f0-34dd-48c5-90ef-eaf27597f482" providerId="ADAL" clId="{D2405629-E8A7-4500-9592-901D3E83FAA7}" dt="2019-11-12T12:58:23.380" v="0" actId="478"/>
          <ac:grpSpMkLst>
            <pc:docMk/>
            <pc:sldMasterMk cId="2054994350" sldId="2147483669"/>
            <ac:grpSpMk id="3" creationId="{00000000-0000-0000-0000-000000000000}"/>
          </ac:grpSpMkLst>
        </pc:grpChg>
        <pc:grpChg chg="add">
          <ac:chgData name="Diogo Loureiro Jurema" userId="9dfde3f0-34dd-48c5-90ef-eaf27597f482" providerId="ADAL" clId="{D2405629-E8A7-4500-9592-901D3E83FAA7}" dt="2019-11-12T12:58:25.236" v="1"/>
          <ac:grpSpMkLst>
            <pc:docMk/>
            <pc:sldMasterMk cId="2054994350" sldId="2147483669"/>
            <ac:grpSpMk id="7" creationId="{1ADB5938-5BCF-4587-A61D-F2F380490147}"/>
          </ac:grpSpMkLst>
        </pc:grpChg>
        <pc:picChg chg="del">
          <ac:chgData name="Diogo Loureiro Jurema" userId="9dfde3f0-34dd-48c5-90ef-eaf27597f482" providerId="ADAL" clId="{D2405629-E8A7-4500-9592-901D3E83FAA7}" dt="2019-11-12T12:58:23.380" v="0" actId="478"/>
          <ac:picMkLst>
            <pc:docMk/>
            <pc:sldMasterMk cId="2054994350" sldId="2147483669"/>
            <ac:picMk id="2" creationId="{00000000-0000-0000-0000-00000000000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18D04649-1601-437A-9AE0-5F90DB29EAA0}" type="datetimeFigureOut">
              <a:rPr lang="en-US" smtClean="0"/>
              <a:pPr/>
              <a:t>11/12/2019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7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36BD80AD-BAB5-4DCF-AE9E-63ECDE1CDE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7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AB9B97DC-CEAD-46B2-8009-C14192C5EB64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9643"/>
            <a:ext cx="5511800" cy="4509135"/>
          </a:xfrm>
          <a:prstGeom prst="rect">
            <a:avLst/>
          </a:prstGeom>
        </p:spPr>
        <p:txBody>
          <a:bodyPr vert="horz" lIns="96625" tIns="48312" rIns="96625" bIns="4831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4A9B5508-67B4-475E-92DE-25F080A2A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851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85075" indent="-30195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207808" indent="-24156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90931" indent="-24156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174055" indent="-24156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657178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140301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623424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4106548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322A869-3EA0-40A9-B2D9-81D9AE50B8AA}" type="slidenum">
              <a:rPr lang="en-US" altLang="en-US" smtClean="0">
                <a:latin typeface="Arial" panose="020B0604020202020204" pitchFamily="34" charset="0"/>
                <a:ea typeface="ヒラギノ角ゴ ProN W3" pitchFamily="6" charset="-128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  <a:ea typeface="ヒラギノ角ゴ ProN W3" pitchFamily="6" charset="-128"/>
              <a:cs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9800" y="750888"/>
            <a:ext cx="5010150" cy="37576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At the </a:t>
            </a:r>
            <a:r>
              <a:rPr lang="en-US" altLang="en-US" b="1"/>
              <a:t>global level</a:t>
            </a:r>
            <a:r>
              <a:rPr lang="en-US" altLang="en-US"/>
              <a:t>, cluster leads are responsible for: </a:t>
            </a:r>
          </a:p>
          <a:p>
            <a:endParaRPr lang="en-AU" altLang="en-US"/>
          </a:p>
          <a:p>
            <a:r>
              <a:rPr lang="en-US" altLang="en-US"/>
              <a:t>up-to-date assessments of the overall needs for human, financial, and institutional capacity; </a:t>
            </a:r>
          </a:p>
          <a:p>
            <a:endParaRPr lang="en-AU" altLang="en-US"/>
          </a:p>
          <a:p>
            <a:r>
              <a:rPr lang="en-US" altLang="en-US"/>
              <a:t>reviews of currently available capacities and means for their utilisation; </a:t>
            </a:r>
          </a:p>
          <a:p>
            <a:endParaRPr lang="en-AU" altLang="en-US"/>
          </a:p>
          <a:p>
            <a:r>
              <a:rPr lang="en-US" altLang="en-US"/>
              <a:t>links with other clusters, including preparedness measures and long-term planning, standards, best practice, advocacy, and resource mobilisation; </a:t>
            </a:r>
          </a:p>
          <a:p>
            <a:endParaRPr lang="en-AU" altLang="en-US"/>
          </a:p>
          <a:p>
            <a:r>
              <a:rPr lang="en-US" altLang="en-US"/>
              <a:t>taking action to ensure that required capacities and mechanisms exist, including rosters for surge capacity; </a:t>
            </a:r>
          </a:p>
          <a:p>
            <a:endParaRPr lang="en-US" altLang="en-US"/>
          </a:p>
          <a:p>
            <a:r>
              <a:rPr lang="en-US" altLang="en-US"/>
              <a:t>training and system development at the local, national, regional, and international  levels.</a:t>
            </a:r>
            <a:endParaRPr lang="en-AU" altLang="en-US"/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981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85075" indent="-30195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207808" indent="-24156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90931" indent="-24156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174055" indent="-24156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657178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140301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623424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4106548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322A869-3EA0-40A9-B2D9-81D9AE50B8AA}" type="slidenum">
              <a:rPr lang="en-US" altLang="en-US" smtClean="0">
                <a:latin typeface="Arial" panose="020B0604020202020204" pitchFamily="34" charset="0"/>
                <a:ea typeface="ヒラギノ角ゴ ProN W3" pitchFamily="6" charset="-128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  <a:ea typeface="ヒラギノ角ゴ ProN W3" pitchFamily="6" charset="-128"/>
              <a:cs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9800" y="750888"/>
            <a:ext cx="5010150" cy="37576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At the </a:t>
            </a:r>
            <a:r>
              <a:rPr lang="en-US" altLang="en-US" b="1"/>
              <a:t>global level</a:t>
            </a:r>
            <a:r>
              <a:rPr lang="en-US" altLang="en-US"/>
              <a:t>, cluster leads are responsible for: </a:t>
            </a:r>
          </a:p>
          <a:p>
            <a:endParaRPr lang="en-AU" altLang="en-US"/>
          </a:p>
          <a:p>
            <a:r>
              <a:rPr lang="en-US" altLang="en-US"/>
              <a:t>up-to-date assessments of the overall needs for human, financial, and institutional capacity; </a:t>
            </a:r>
          </a:p>
          <a:p>
            <a:endParaRPr lang="en-AU" altLang="en-US"/>
          </a:p>
          <a:p>
            <a:r>
              <a:rPr lang="en-US" altLang="en-US"/>
              <a:t>reviews of currently available capacities and means for their utilisation; </a:t>
            </a:r>
          </a:p>
          <a:p>
            <a:endParaRPr lang="en-AU" altLang="en-US"/>
          </a:p>
          <a:p>
            <a:r>
              <a:rPr lang="en-US" altLang="en-US"/>
              <a:t>links with other clusters, including preparedness measures and long-term planning, standards, best practice, advocacy, and resource mobilisation; </a:t>
            </a:r>
          </a:p>
          <a:p>
            <a:endParaRPr lang="en-AU" altLang="en-US"/>
          </a:p>
          <a:p>
            <a:r>
              <a:rPr lang="en-US" altLang="en-US"/>
              <a:t>taking action to ensure that required capacities and mechanisms exist, including rosters for surge capacity; </a:t>
            </a:r>
          </a:p>
          <a:p>
            <a:endParaRPr lang="en-US" altLang="en-US"/>
          </a:p>
          <a:p>
            <a:r>
              <a:rPr lang="en-US" altLang="en-US"/>
              <a:t>training and system development at the local, national, regional, and international  levels.</a:t>
            </a:r>
            <a:endParaRPr lang="en-AU" altLang="en-US"/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981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85075" indent="-30195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207808" indent="-24156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90931" indent="-24156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174055" indent="-241562" defTabSz="98470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657178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140301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623424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4106548" indent="-241562" defTabSz="98470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322A869-3EA0-40A9-B2D9-81D9AE50B8AA}" type="slidenum">
              <a:rPr lang="en-US" altLang="en-US" smtClean="0">
                <a:latin typeface="Arial" panose="020B0604020202020204" pitchFamily="34" charset="0"/>
                <a:ea typeface="ヒラギノ角ゴ ProN W3" pitchFamily="6" charset="-128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  <a:ea typeface="ヒラギノ角ゴ ProN W3" pitchFamily="6" charset="-128"/>
              <a:cs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9800" y="750888"/>
            <a:ext cx="5010150" cy="37576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At the </a:t>
            </a:r>
            <a:r>
              <a:rPr lang="en-US" altLang="en-US" b="1"/>
              <a:t>global level</a:t>
            </a:r>
            <a:r>
              <a:rPr lang="en-US" altLang="en-US"/>
              <a:t>, cluster leads are responsible for: </a:t>
            </a:r>
          </a:p>
          <a:p>
            <a:endParaRPr lang="en-AU" altLang="en-US"/>
          </a:p>
          <a:p>
            <a:r>
              <a:rPr lang="en-US" altLang="en-US"/>
              <a:t>up-to-date assessments of the overall needs for human, financial, and institutional capacity; </a:t>
            </a:r>
          </a:p>
          <a:p>
            <a:endParaRPr lang="en-AU" altLang="en-US"/>
          </a:p>
          <a:p>
            <a:r>
              <a:rPr lang="en-US" altLang="en-US"/>
              <a:t>reviews of currently available capacities and means for their utilisation; </a:t>
            </a:r>
          </a:p>
          <a:p>
            <a:endParaRPr lang="en-AU" altLang="en-US"/>
          </a:p>
          <a:p>
            <a:r>
              <a:rPr lang="en-US" altLang="en-US"/>
              <a:t>links with other clusters, including preparedness measures and long-term planning, standards, best practice, advocacy, and resource mobilisation; </a:t>
            </a:r>
          </a:p>
          <a:p>
            <a:endParaRPr lang="en-AU" altLang="en-US"/>
          </a:p>
          <a:p>
            <a:r>
              <a:rPr lang="en-US" altLang="en-US"/>
              <a:t>taking action to ensure that required capacities and mechanisms exist, including rosters for surge capacity; </a:t>
            </a:r>
          </a:p>
          <a:p>
            <a:endParaRPr lang="en-US" altLang="en-US"/>
          </a:p>
          <a:p>
            <a:r>
              <a:rPr lang="en-US" altLang="en-US"/>
              <a:t>training and system development at the local, national, regional, and international  levels.</a:t>
            </a:r>
            <a:endParaRPr lang="en-AU" altLang="en-US"/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981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1928797" cy="357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00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786050" y="3357562"/>
            <a:ext cx="3714775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2071670" y="2500306"/>
            <a:ext cx="5072098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29115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-19776" y="1017606"/>
            <a:ext cx="6186502" cy="582594"/>
          </a:xfrm>
          <a:prstGeom prst="rect">
            <a:avLst/>
          </a:prstGeom>
        </p:spPr>
        <p:txBody>
          <a:bodyPr wrap="none"/>
          <a:lstStyle>
            <a:lvl1pPr algn="l">
              <a:defRPr sz="2400"/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Char char="§"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-19776" y="1521801"/>
            <a:ext cx="9144000" cy="714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6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3206160" cy="3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065970" y="3357562"/>
            <a:ext cx="5602374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135566" y="2500306"/>
            <a:ext cx="7396874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solidFill>
                  <a:srgbClr val="808285"/>
                </a:solidFill>
              </a:rPr>
              <a:t>Registered Charity No 1079752</a:t>
            </a:r>
            <a:br>
              <a:rPr lang="en-GB" sz="800" dirty="0">
                <a:solidFill>
                  <a:srgbClr val="808285"/>
                </a:solidFill>
              </a:rPr>
            </a:br>
            <a:r>
              <a:rPr lang="en-GB" sz="800" dirty="0">
                <a:solidFill>
                  <a:srgbClr val="80828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78073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553743CB-337A-4D6E-A4DA-402588C06323}" type="datetime1">
              <a:rPr lang="en-US" smtClean="0"/>
              <a:t>11/12/2019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85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ADB5938-5BCF-4587-A61D-F2F380490147}"/>
              </a:ext>
            </a:extLst>
          </p:cNvPr>
          <p:cNvGrpSpPr/>
          <p:nvPr userDrawn="1"/>
        </p:nvGrpSpPr>
        <p:grpSpPr>
          <a:xfrm>
            <a:off x="2384773" y="188640"/>
            <a:ext cx="4374454" cy="432961"/>
            <a:chOff x="1662741" y="276327"/>
            <a:chExt cx="4374454" cy="432961"/>
          </a:xfrm>
        </p:grpSpPr>
        <p:pic>
          <p:nvPicPr>
            <p:cNvPr id="8" name="Picture 7" descr="ACF">
              <a:extLst>
                <a:ext uri="{FF2B5EF4-FFF2-40B4-BE49-F238E27FC236}">
                  <a16:creationId xmlns:a16="http://schemas.microsoft.com/office/drawing/2014/main" id="{516DE050-4AD9-4025-8001-C74CCE62675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276327"/>
              <a:ext cx="673107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CDE7F0A-F0CA-491D-A01C-360019E0B872}"/>
                </a:ext>
              </a:extLst>
            </p:cNvPr>
            <p:cNvGrpSpPr/>
            <p:nvPr userDrawn="1"/>
          </p:nvGrpSpPr>
          <p:grpSpPr>
            <a:xfrm>
              <a:off x="1662741" y="276327"/>
              <a:ext cx="3262701" cy="432961"/>
              <a:chOff x="4437626" y="4242829"/>
              <a:chExt cx="3262701" cy="432961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EDF4B72F-0BA7-4EA0-AA79-A964E5C48D1C}"/>
                  </a:ext>
                </a:extLst>
              </p:cNvPr>
              <p:cNvPicPr/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5E22BA5-0520-4BE5-9214-2FFDEF58BD7A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3">
                <a:extLst>
                  <a:ext uri="{FF2B5EF4-FFF2-40B4-BE49-F238E27FC236}">
                    <a16:creationId xmlns:a16="http://schemas.microsoft.com/office/drawing/2014/main" id="{1611B5A7-DEE8-4CEC-89BC-D619037C41D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5499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8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MANAGEMENT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135566" y="1844824"/>
            <a:ext cx="7396874" cy="129841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sz="32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2.6 Emergency Response Preparedness</a:t>
            </a:r>
            <a:endParaRPr lang="en-GB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Emergency Response Preparedness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4097" t="19149" r="30850" b="23404"/>
          <a:stretch/>
        </p:blipFill>
        <p:spPr>
          <a:xfrm>
            <a:off x="564054" y="2060848"/>
            <a:ext cx="7688854" cy="451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640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05190" y="1124744"/>
            <a:ext cx="7543800" cy="612617"/>
          </a:xfrm>
        </p:spPr>
        <p:txBody>
          <a:bodyPr/>
          <a:lstStyle/>
          <a:p>
            <a:r>
              <a:rPr lang="en-US" altLang="en-US" sz="2800" b="1" dirty="0">
                <a:solidFill>
                  <a:schemeClr val="tx1"/>
                </a:solidFill>
                <a:ea typeface="ヒラギノ角ゴ ProN W3" pitchFamily="6" charset="-128"/>
              </a:rPr>
              <a:t>1. Risk Analysis and Monitoring</a:t>
            </a:r>
          </a:p>
        </p:txBody>
      </p:sp>
      <p:sp>
        <p:nvSpPr>
          <p:cNvPr id="23556" name="Rectangle 3"/>
          <p:cNvSpPr>
            <a:spLocks noGrp="1"/>
          </p:cNvSpPr>
          <p:nvPr>
            <p:ph sz="half" idx="1"/>
          </p:nvPr>
        </p:nvSpPr>
        <p:spPr>
          <a:xfrm>
            <a:off x="405188" y="1845734"/>
            <a:ext cx="4829161" cy="402336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GB" sz="2000" dirty="0"/>
              <a:t>A clear and common understanding of the risks which may trigger a crisis significant enough to require a coordinated humanitarian response is fundamental to the entire ERP process.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endParaRPr lang="en-GB" sz="20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GB" sz="2000" dirty="0"/>
              <a:t>It involves analysis of risks (hazards, likelihood and impact), development of contingency plans for higher-level risks.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49"/>
          <a:stretch/>
        </p:blipFill>
        <p:spPr bwMode="auto">
          <a:xfrm>
            <a:off x="5531070" y="2204864"/>
            <a:ext cx="3463060" cy="33123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650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05190" y="1124744"/>
            <a:ext cx="7543800" cy="612617"/>
          </a:xfrm>
        </p:spPr>
        <p:txBody>
          <a:bodyPr/>
          <a:lstStyle/>
          <a:p>
            <a:r>
              <a:rPr lang="en-US" altLang="en-US" sz="2800" b="1" dirty="0">
                <a:solidFill>
                  <a:schemeClr val="tx1"/>
                </a:solidFill>
                <a:ea typeface="ヒラギノ角ゴ ProN W3" pitchFamily="6" charset="-128"/>
              </a:rPr>
              <a:t>2. Minimum Preparedness Actions</a:t>
            </a:r>
          </a:p>
        </p:txBody>
      </p:sp>
      <p:sp>
        <p:nvSpPr>
          <p:cNvPr id="23556" name="Rectangle 3"/>
          <p:cNvSpPr>
            <a:spLocks noGrp="1"/>
          </p:cNvSpPr>
          <p:nvPr>
            <p:ph sz="half" idx="1"/>
          </p:nvPr>
        </p:nvSpPr>
        <p:spPr>
          <a:xfrm>
            <a:off x="405188" y="1845734"/>
            <a:ext cx="4829161" cy="4023360"/>
          </a:xfrm>
        </p:spPr>
        <p:txBody>
          <a:bodyPr>
            <a:noAutofit/>
          </a:bodyPr>
          <a:lstStyle/>
          <a:p>
            <a:r>
              <a:rPr lang="en-GB" sz="2000" dirty="0"/>
              <a:t>A set of activities that every country team must implement in order to establish a minimum level of emergency preparedness</a:t>
            </a:r>
          </a:p>
          <a:p>
            <a:r>
              <a:rPr lang="en-GB" sz="2000" dirty="0"/>
              <a:t>Not risk or scenario-specific and usually do not require significant additional resources to accomplish. </a:t>
            </a:r>
          </a:p>
          <a:p>
            <a:r>
              <a:rPr lang="en-GB" sz="2000" dirty="0"/>
              <a:t>Includes establishment of coordination and management arrangements, preparing for joint needs assessments, response monitoring, information management.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132856"/>
            <a:ext cx="3677338" cy="346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2665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05190" y="1124744"/>
            <a:ext cx="7543800" cy="612617"/>
          </a:xfrm>
        </p:spPr>
        <p:txBody>
          <a:bodyPr/>
          <a:lstStyle/>
          <a:p>
            <a:r>
              <a:rPr lang="en-US" altLang="en-US" sz="2800" b="1" dirty="0">
                <a:solidFill>
                  <a:schemeClr val="tx1"/>
                </a:solidFill>
                <a:ea typeface="ヒラギノ角ゴ ProN W3" pitchFamily="6" charset="-128"/>
              </a:rPr>
              <a:t>3. Advanced Preparedness Actions and Contingency Planning</a:t>
            </a:r>
          </a:p>
        </p:txBody>
      </p:sp>
      <p:sp>
        <p:nvSpPr>
          <p:cNvPr id="23556" name="Rectangle 3"/>
          <p:cNvSpPr>
            <a:spLocks noGrp="1"/>
          </p:cNvSpPr>
          <p:nvPr>
            <p:ph sz="half" idx="1"/>
          </p:nvPr>
        </p:nvSpPr>
        <p:spPr>
          <a:xfrm>
            <a:off x="405188" y="1845734"/>
            <a:ext cx="4829161" cy="402336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GB" sz="2000" dirty="0"/>
              <a:t>Two sets of complementary activities that should be initiated together to plan for specific risks when risk analysis and monitoring indicate moderate or high risk.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endParaRPr lang="en-GB" sz="20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GB" sz="2000" dirty="0"/>
              <a:t>APAs are risk-specific and are designed to advance HCT readiness.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endParaRPr lang="en-GB" sz="20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GB" sz="2000" dirty="0"/>
              <a:t>A CP sets out the initial response strategy and operational plan to meet the humanitarian needs during the first three to four weeks of an emergency. 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3368" y="2348880"/>
            <a:ext cx="3768329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2665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/>
              <a:t>Emergency Response Preparedness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/>
              <a:t>Led by the RC/HC and HCT</a:t>
            </a:r>
          </a:p>
          <a:p>
            <a:r>
              <a:rPr lang="en-AU" sz="2800" dirty="0"/>
              <a:t>Role of the NCC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Risk analysis and monitoring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Minimum preparedness actions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Advanced preparedness actions and contingency planning</a:t>
            </a:r>
          </a:p>
        </p:txBody>
      </p:sp>
    </p:spTree>
    <p:extLst>
      <p:ext uri="{BB962C8B-B14F-4D97-AF65-F5344CB8AC3E}">
        <p14:creationId xmlns:p14="http://schemas.microsoft.com/office/powerpoint/2010/main" val="2770839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b="1" dirty="0"/>
              <a:t>Nutrition ERP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In 30 minutes prepare a presentation with the following sections:</a:t>
            </a:r>
          </a:p>
          <a:p>
            <a:r>
              <a:rPr lang="en-US" sz="2400" dirty="0"/>
              <a:t>What ERP actions could the NC take to improve resilience to the hazard?</a:t>
            </a:r>
            <a:endParaRPr lang="en-GB" sz="2400" dirty="0"/>
          </a:p>
          <a:p>
            <a:r>
              <a:rPr lang="en-US" sz="2400" dirty="0"/>
              <a:t>What IM products could inform these actions?</a:t>
            </a:r>
            <a:endParaRPr lang="en-GB" sz="2400" dirty="0"/>
          </a:p>
          <a:p>
            <a:r>
              <a:rPr lang="en-US" sz="2400" dirty="0"/>
              <a:t>What would be the benefits of effective preparedness in the scenario?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97500075"/>
      </p:ext>
    </p:extLst>
  </p:cSld>
  <p:clrMapOvr>
    <a:masterClrMapping/>
  </p:clrMapOvr>
</p:sld>
</file>

<file path=ppt/theme/theme1.xml><?xml version="1.0" encoding="utf-8"?>
<a:theme xmlns:a="http://schemas.openxmlformats.org/drawingml/2006/main" name="1_RedR Theme - Office">
  <a:themeElements>
    <a:clrScheme name="RedR Brand Theme">
      <a:dk1>
        <a:srgbClr val="231F20"/>
      </a:dk1>
      <a:lt1>
        <a:sysClr val="window" lastClr="FFFFFF"/>
      </a:lt1>
      <a:dk2>
        <a:srgbClr val="4A8DAA"/>
      </a:dk2>
      <a:lt2>
        <a:srgbClr val="EE3528"/>
      </a:lt2>
      <a:accent1>
        <a:srgbClr val="4A8DAA"/>
      </a:accent1>
      <a:accent2>
        <a:srgbClr val="EE3528"/>
      </a:accent2>
      <a:accent3>
        <a:srgbClr val="808285"/>
      </a:accent3>
      <a:accent4>
        <a:srgbClr val="1D5873"/>
      </a:accent4>
      <a:accent5>
        <a:srgbClr val="80C2DE"/>
      </a:accent5>
      <a:accent6>
        <a:srgbClr val="FFFFFF"/>
      </a:accent6>
      <a:hlink>
        <a:srgbClr val="EE3528"/>
      </a:hlink>
      <a:folHlink>
        <a:srgbClr val="4A8DAA"/>
      </a:folHlink>
    </a:clrScheme>
    <a:fontScheme name="Arial Brand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_Arial_powerpoint" id="{B04597F6-5833-430B-80E0-0B23BF29AEA9}" vid="{9418077A-119B-4648-8C73-00423E5755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Office of Emergency Prog.-456F</TermName>
          <TermId xmlns="http://schemas.microsoft.com/office/infopath/2007/PartnerControls">98de697e-6403-48a0-9bce-654c90399d04</TermId>
        </TermInfo>
      </Terms>
    </ga975397408f43e4b84ec8e5a598e523>
    <TaxCatchAll xmlns="ca283e0b-db31-4043-a2ef-b80661bf084a">
      <Value>133</Value>
      <Value>148</Value>
      <Value>10</Value>
      <Value>163</Value>
      <Value>12</Value>
      <Value>245</Value>
      <Value>3</Value>
      <Value>105</Value>
    </TaxCatchAll>
    <k8c968e8c72a4eda96b7e8fdbe192be2 xmlns="ca283e0b-db31-4043-a2ef-b80661bf084a">
      <Terms xmlns="http://schemas.microsoft.com/office/infopath/2007/PartnerControls"/>
    </k8c968e8c72a4eda96b7e8fdbe192be2>
    <ContentStatus xmlns="ca283e0b-db31-4043-a2ef-b80661bf084a" xsi:nil="true"/>
    <DateTransmittedEmail xmlns="ca283e0b-db31-4043-a2ef-b80661bf084a" xsi:nil="true"/>
    <SenderEmail xmlns="ca283e0b-db31-4043-a2ef-b80661bf084a" xsi:nil="true"/>
    <IconOverlay xmlns="http://schemas.microsoft.com/sharepoint/v4" xsi:nil="true"/>
    <ContentLanguage xmlns="ca283e0b-db31-4043-a2ef-b80661bf084a">English</ContentLanguage>
    <h6a71f3e574e4344bc34f3fc9dd20054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Nutrition preparedness and risk informed programming</TermName>
          <TermId xmlns="http://schemas.microsoft.com/office/infopath/2007/PartnerControls">4ab365b7-18be-48cf-a866-cdd5f63cb150</TermId>
        </TermInfo>
        <TermInfo xmlns="http://schemas.microsoft.com/office/infopath/2007/PartnerControls">
          <TermName xmlns="http://schemas.microsoft.com/office/infopath/2007/PartnerControls">Nutrition Humanitarian Cluster, Coordination</TermName>
          <TermId xmlns="http://schemas.microsoft.com/office/infopath/2007/PartnerControls">414c5639-61e6-4b56-aaa5-511cdacc25c2</TermId>
        </TermInfo>
      </Terms>
    </h6a71f3e574e4344bc34f3fc9dd20054>
    <TaxKeywordTaxHTField xmlns="5858627f-d058-4b92-9b52-677b5fd7d454">
      <Terms xmlns="http://schemas.microsoft.com/office/infopath/2007/PartnerControls">
        <TermInfo xmlns="http://schemas.microsoft.com/office/infopath/2007/PartnerControls">
          <TermName xmlns="http://schemas.microsoft.com/office/infopath/2007/PartnerControls">GNC</TermName>
          <TermId xmlns="http://schemas.microsoft.com/office/infopath/2007/PartnerControls">82a4199d-9c93-4d57-833f-59195f986fba</TermId>
        </TermInfo>
        <TermInfo xmlns="http://schemas.microsoft.com/office/infopath/2007/PartnerControls">
          <TermName xmlns="http://schemas.microsoft.com/office/infopath/2007/PartnerControls">IMO</TermName>
          <TermId xmlns="http://schemas.microsoft.com/office/infopath/2007/PartnerControls">9411842a-837f-4f81-918e-c4fd3b034dbe</TermId>
        </TermInfo>
        <TermInfo xmlns="http://schemas.microsoft.com/office/infopath/2007/PartnerControls">
          <TermName xmlns="http://schemas.microsoft.com/office/infopath/2007/PartnerControls">Training</TermName>
          <TermId xmlns="http://schemas.microsoft.com/office/infopath/2007/PartnerControls">e274f566-a9bf-4f70-80f5-de4ef515adf5</TermId>
        </TermInfo>
        <TermInfo xmlns="http://schemas.microsoft.com/office/infopath/2007/PartnerControls">
          <TermName xmlns="http://schemas.microsoft.com/office/infopath/2007/PartnerControls">HPC Emergency Preparedness</TermName>
          <TermId xmlns="http://schemas.microsoft.com/office/infopath/2007/PartnerControls">94933265-d99d-4bfb-8982-b4d1bf73aa02</TermId>
        </TermInfo>
      </Terms>
    </TaxKeywordTaxHTField>
    <CategoryDescription xmlns="http://schemas.microsoft.com/sharepoint.v3" xsi:nil="true"/>
    <mda26ace941f4791a7314a339fee829c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Training/ instructional materials, toolkits, user guides (non-ICT)</TermName>
          <TermId xmlns="http://schemas.microsoft.com/office/infopath/2007/PartnerControls">f7254839-f39a-4063-9d34-45784defb8cb</TermId>
        </TermInfo>
      </Terms>
    </mda26ace941f4791a7314a339fee829c>
    <RecipientsEmail xmlns="ca283e0b-db31-4043-a2ef-b80661bf084a" xsi:nil="true"/>
    <WrittenBy xmlns="ca283e0b-db31-4043-a2ef-b80661bf084a">
      <UserInfo>
        <DisplayName/>
        <AccountId xsi:nil="true"/>
        <AccountType/>
      </UserInfo>
    </WrittenBy>
    <_dlc_DocId xmlns="5858627f-d058-4b92-9b52-677b5fd7d454">EMOPSGCCU-1435067120-17836</_dlc_DocId>
    <_dlc_DocIdUrl xmlns="5858627f-d058-4b92-9b52-677b5fd7d454">
      <Url>https://unicef.sharepoint.com/teams/EMOPS-GCCU/_layouts/15/DocIdRedir.aspx?ID=EMOPSGCCU-1435067120-17836</Url>
      <Description>EMOPSGCCU-1435067120-17836</Description>
    </_dlc_DocIdUrl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6192CA8317E1FF49B6A7FEB870A3A8D6" ma:contentTypeVersion="35" ma:contentTypeDescription="" ma:contentTypeScope="" ma:versionID="12d1c3943addee87628e412199d83abd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http://schemas.microsoft.com/sharepoint/v4" xmlns:ns5="5858627f-d058-4b92-9b52-677b5fd7d454" xmlns:ns6="a438dd15-07ca-4cdc-82a3-f2206b92025e" targetNamespace="http://schemas.microsoft.com/office/2006/metadata/properties" ma:root="true" ma:fieldsID="e8e4805b8cc2face6d425e188d9577e3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http://schemas.microsoft.com/sharepoint/v4"/>
    <xsd:import namespace="5858627f-d058-4b92-9b52-677b5fd7d454"/>
    <xsd:import namespace="a438dd15-07ca-4cdc-82a3-f2206b92025e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5:TaxKeywordTaxHTField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GenerationTime" minOccurs="0"/>
                <xsd:element ref="ns6:MediaServiceEventHashCode" minOccurs="0"/>
                <xsd:element ref="ns6:MediaServiceOCR" minOccurs="0"/>
                <xsd:element ref="ns5:SharedWithUsers" minOccurs="0"/>
                <xsd:element ref="ns5:SharedWithDetails" minOccurs="0"/>
                <xsd:element ref="ns6:MediaServiceLocation" minOccurs="0"/>
                <xsd:element ref="ns5:_dlc_DocId" minOccurs="0"/>
                <xsd:element ref="ns5:_dlc_DocIdUrl" minOccurs="0"/>
                <xsd:element ref="ns5:_dlc_DocIdPersistId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7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8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32;#Office of Emergency Prog.-456F|98de697e-6403-48a0-9bce-654c90399d04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e129f4a5-dc42-4d6e-b210-548907d0accc}" ma:internalName="TaxCatchAllLabel" ma:readOnly="true" ma:showField="CatchAllDataLabel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e129f4a5-dc42-4d6e-b210-548907d0accc}" ma:internalName="TaxCatchAll" ma:showField="CatchAllData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8627f-d058-4b92-9b52-677b5fd7d45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8dd15-07ca-4cdc-82a3-f2206b920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ServiceAutoKeyPoints" ma:index="4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1F2083-C381-4AA2-8796-C3D4F0FC1512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78A429B-A531-4C99-8163-C7A7C9D7B8A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94EDEE5-8451-4FBA-9228-1F673F0939B1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7B5905D5-87BF-4035-A438-75445E62DF36}">
  <ds:schemaRefs>
    <ds:schemaRef ds:uri="http://purl.org/dc/elements/1.1/"/>
    <ds:schemaRef ds:uri="http://schemas.microsoft.com/sharepoint/v4"/>
    <ds:schemaRef ds:uri="5858627f-d058-4b92-9b52-677b5fd7d454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ca283e0b-db31-4043-a2ef-b80661bf084a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a438dd15-07ca-4cdc-82a3-f2206b92025e"/>
    <ds:schemaRef ds:uri="http://schemas.microsoft.com/sharepoint.v3"/>
    <ds:schemaRef ds:uri="http://purl.org/dc/dcmitype/"/>
    <ds:schemaRef ds:uri="http://purl.org/dc/terms/"/>
  </ds:schemaRefs>
</ds:datastoreItem>
</file>

<file path=customXml/itemProps5.xml><?xml version="1.0" encoding="utf-8"?>
<ds:datastoreItem xmlns:ds="http://schemas.openxmlformats.org/officeDocument/2006/customXml" ds:itemID="{5D6BBBED-927E-4DD0-B5E0-C0931E7ED3E1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85FF9C6E-CE89-4128-85D2-816D4B6AD759}"/>
</file>

<file path=docProps/app.xml><?xml version="1.0" encoding="utf-8"?>
<Properties xmlns="http://schemas.openxmlformats.org/officeDocument/2006/extended-properties" xmlns:vt="http://schemas.openxmlformats.org/officeDocument/2006/docPropsVTypes">
  <Template>New_Arial_powerpoint</Template>
  <TotalTime>520</TotalTime>
  <Words>554</Words>
  <Application>Microsoft Office PowerPoint</Application>
  <PresentationFormat>On-screen Show (4:3)</PresentationFormat>
  <Paragraphs>66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Unicode MS</vt:lpstr>
      <vt:lpstr>Calibri</vt:lpstr>
      <vt:lpstr>Wingdings</vt:lpstr>
      <vt:lpstr>ヒラギノ角ゴ ProN W3</vt:lpstr>
      <vt:lpstr>1_RedR Theme - Office</vt:lpstr>
      <vt:lpstr>PowerPoint Presentation</vt:lpstr>
      <vt:lpstr>Emergency Response Preparedness</vt:lpstr>
      <vt:lpstr>1. Risk Analysis and Monitoring</vt:lpstr>
      <vt:lpstr>2. Minimum Preparedness Actions</vt:lpstr>
      <vt:lpstr>3. Advanced Preparedness Actions and Contingency Planning</vt:lpstr>
      <vt:lpstr>Emergency Response Preparedness</vt:lpstr>
      <vt:lpstr>Nutrition ERP Exercise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Erina Mugadu</dc:creator>
  <cp:keywords>GNC; IMO; Training; HPC Emergency Preparedness</cp:keywords>
  <cp:lastModifiedBy>Diogo Loureiro Jurema</cp:lastModifiedBy>
  <cp:revision>41</cp:revision>
  <cp:lastPrinted>2016-04-09T17:10:24Z</cp:lastPrinted>
  <dcterms:created xsi:type="dcterms:W3CDTF">2016-02-17T12:50:41Z</dcterms:created>
  <dcterms:modified xsi:type="dcterms:W3CDTF">2019-11-12T12:58:32Z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0x0101009BA85F8052A6DA4FA3E31FF9F74C6970006192CA8317E1FF49B6A7FEB870A3A8D6</vt:lpwstr>
  </property>
  <property fmtid="{D5CDD505-2E9C-101B-9397-08002B2CF9AE}" pid="3" name="OfficeDivision">
    <vt:lpwstr>3;#Office of Emergency Prog.-456F|98de697e-6403-48a0-9bce-654c90399d04</vt:lpwstr>
  </property>
  <property fmtid="{D5CDD505-2E9C-101B-9397-08002B2CF9AE}" pid="4" name="TaxKeyword">
    <vt:lpwstr>133;#GNC|82a4199d-9c93-4d57-833f-59195f986fba;#105;#IMO|9411842a-837f-4f81-918e-c4fd3b034dbe;#163;#Training|e274f566-a9bf-4f70-80f5-de4ef515adf5;#245;#HPC Emergency Preparedness|94933265-d99d-4bfb-8982-b4d1bf73aa02</vt:lpwstr>
  </property>
  <property fmtid="{D5CDD505-2E9C-101B-9397-08002B2CF9AE}" pid="5" name="Topic">
    <vt:lpwstr>148;#Nutrition preparedness and risk informed programming|4ab365b7-18be-48cf-a866-cdd5f63cb150;#10;#Nutrition Humanitarian Cluster, Coordination|414c5639-61e6-4b56-aaa5-511cdacc25c2</vt:lpwstr>
  </property>
  <property fmtid="{D5CDD505-2E9C-101B-9397-08002B2CF9AE}" pid="6" name="DocumentType">
    <vt:lpwstr>12;#Training/ instructional materials, toolkits, user guides (non-ICT)|f7254839-f39a-4063-9d34-45784defb8cb</vt:lpwstr>
  </property>
  <property fmtid="{D5CDD505-2E9C-101B-9397-08002B2CF9AE}" pid="7" name="GeographicScope">
    <vt:lpwstr/>
  </property>
  <property fmtid="{D5CDD505-2E9C-101B-9397-08002B2CF9AE}" pid="8" name="_dlc_DocIdItemGuid">
    <vt:lpwstr>1d8e9057-95ef-4db9-8f1b-e5fe940f647c</vt:lpwstr>
  </property>
</Properties>
</file>