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7"/>
    <p:sldMasterId id="2147483669" r:id="rId8"/>
  </p:sldMasterIdLst>
  <p:notesMasterIdLst>
    <p:notesMasterId r:id="rId27"/>
  </p:notesMasterIdLst>
  <p:handoutMasterIdLst>
    <p:handoutMasterId r:id="rId28"/>
  </p:handoutMasterIdLst>
  <p:sldIdLst>
    <p:sldId id="259" r:id="rId9"/>
    <p:sldId id="310" r:id="rId10"/>
    <p:sldId id="311" r:id="rId11"/>
    <p:sldId id="312" r:id="rId12"/>
    <p:sldId id="313" r:id="rId13"/>
    <p:sldId id="314" r:id="rId14"/>
    <p:sldId id="329" r:id="rId15"/>
    <p:sldId id="331" r:id="rId16"/>
    <p:sldId id="333" r:id="rId17"/>
    <p:sldId id="335" r:id="rId18"/>
    <p:sldId id="361" r:id="rId19"/>
    <p:sldId id="362" r:id="rId20"/>
    <p:sldId id="337" r:id="rId21"/>
    <p:sldId id="363" r:id="rId22"/>
    <p:sldId id="364" r:id="rId23"/>
    <p:sldId id="359" r:id="rId24"/>
    <p:sldId id="338" r:id="rId25"/>
    <p:sldId id="360" r:id="rId26"/>
  </p:sldIdLst>
  <p:sldSz cx="9144000" cy="6858000" type="screen4x3"/>
  <p:notesSz cx="6889750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56">
          <p15:clr>
            <a:srgbClr val="A4A3A4"/>
          </p15:clr>
        </p15:guide>
        <p15:guide id="4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DAA"/>
    <a:srgbClr val="FFCC66"/>
    <a:srgbClr val="808285"/>
    <a:srgbClr val="80C2DE"/>
    <a:srgbClr val="6BBEE1"/>
    <a:srgbClr val="87BDD5"/>
    <a:srgbClr val="82BBD4"/>
    <a:srgbClr val="94C5DA"/>
    <a:srgbClr val="7ECAEA"/>
    <a:srgbClr val="74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3DDDD-BB94-4E79-8E17-834EAD2B23C5}" v="10" dt="2019-11-11T13:49:22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987" autoAdjust="0"/>
    <p:restoredTop sz="77106" autoAdjust="0"/>
  </p:normalViewPr>
  <p:slideViewPr>
    <p:cSldViewPr snapToGrid="0">
      <p:cViewPr varScale="1">
        <p:scale>
          <a:sx n="103" d="100"/>
          <a:sy n="103" d="100"/>
        </p:scale>
        <p:origin x="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3366" y="-108"/>
      </p:cViewPr>
      <p:guideLst>
        <p:guide orient="horz" pos="2880"/>
        <p:guide pos="2160"/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go Loureiro Jurema" userId="9dfde3f0-34dd-48c5-90ef-eaf27597f482" providerId="ADAL" clId="{9CA3DDDD-BB94-4E79-8E17-834EAD2B23C5}"/>
    <pc:docChg chg="custSel modMainMaster">
      <pc:chgData name="Diogo Loureiro Jurema" userId="9dfde3f0-34dd-48c5-90ef-eaf27597f482" providerId="ADAL" clId="{9CA3DDDD-BB94-4E79-8E17-834EAD2B23C5}" dt="2019-11-11T13:49:22.998" v="9"/>
      <pc:docMkLst>
        <pc:docMk/>
      </pc:docMkLst>
      <pc:sldMasterChg chg="addSp delSp modSldLayout">
        <pc:chgData name="Diogo Loureiro Jurema" userId="9dfde3f0-34dd-48c5-90ef-eaf27597f482" providerId="ADAL" clId="{9CA3DDDD-BB94-4E79-8E17-834EAD2B23C5}" dt="2019-11-11T13:49:10.932" v="6" actId="478"/>
        <pc:sldMasterMkLst>
          <pc:docMk/>
          <pc:sldMasterMk cId="1568514730" sldId="2147483666"/>
        </pc:sldMasterMkLst>
        <pc:grpChg chg="del">
          <ac:chgData name="Diogo Loureiro Jurema" userId="9dfde3f0-34dd-48c5-90ef-eaf27597f482" providerId="ADAL" clId="{9CA3DDDD-BB94-4E79-8E17-834EAD2B23C5}" dt="2019-11-11T13:48:56.429" v="0" actId="478"/>
          <ac:grpSpMkLst>
            <pc:docMk/>
            <pc:sldMasterMk cId="1568514730" sldId="2147483666"/>
            <ac:grpSpMk id="3" creationId="{00000000-0000-0000-0000-000000000000}"/>
          </ac:grpSpMkLst>
        </pc:grpChg>
        <pc:grpChg chg="add">
          <ac:chgData name="Diogo Loureiro Jurema" userId="9dfde3f0-34dd-48c5-90ef-eaf27597f482" providerId="ADAL" clId="{9CA3DDDD-BB94-4E79-8E17-834EAD2B23C5}" dt="2019-11-11T13:48:59.253" v="2"/>
          <ac:grpSpMkLst>
            <pc:docMk/>
            <pc:sldMasterMk cId="1568514730" sldId="2147483666"/>
            <ac:grpSpMk id="7" creationId="{48EF1B9A-7886-48F6-9B21-601128997240}"/>
          </ac:grpSpMkLst>
        </pc:grpChg>
        <pc:picChg chg="del">
          <ac:chgData name="Diogo Loureiro Jurema" userId="9dfde3f0-34dd-48c5-90ef-eaf27597f482" providerId="ADAL" clId="{9CA3DDDD-BB94-4E79-8E17-834EAD2B23C5}" dt="2019-11-11T13:48:58.481" v="1" actId="478"/>
          <ac:picMkLst>
            <pc:docMk/>
            <pc:sldMasterMk cId="1568514730" sldId="2147483666"/>
            <ac:picMk id="2" creationId="{00000000-0000-0000-0000-000000000000}"/>
          </ac:picMkLst>
        </pc:picChg>
        <pc:sldLayoutChg chg="delSp">
          <pc:chgData name="Diogo Loureiro Jurema" userId="9dfde3f0-34dd-48c5-90ef-eaf27597f482" providerId="ADAL" clId="{9CA3DDDD-BB94-4E79-8E17-834EAD2B23C5}" dt="2019-11-11T13:49:10.932" v="6" actId="478"/>
          <pc:sldLayoutMkLst>
            <pc:docMk/>
            <pc:sldMasterMk cId="1568514730" sldId="2147483666"/>
            <pc:sldLayoutMk cId="0" sldId="2147483661"/>
          </pc:sldLayoutMkLst>
          <pc:grpChg chg="del">
            <ac:chgData name="Diogo Loureiro Jurema" userId="9dfde3f0-34dd-48c5-90ef-eaf27597f482" providerId="ADAL" clId="{9CA3DDDD-BB94-4E79-8E17-834EAD2B23C5}" dt="2019-11-11T13:49:10.932" v="6" actId="478"/>
            <ac:grpSpMkLst>
              <pc:docMk/>
              <pc:sldMasterMk cId="1568514730" sldId="2147483666"/>
              <pc:sldLayoutMk cId="0" sldId="2147483661"/>
              <ac:grpSpMk id="6" creationId="{00000000-0000-0000-0000-000000000000}"/>
            </ac:grpSpMkLst>
          </pc:grpChg>
        </pc:sldLayoutChg>
        <pc:sldLayoutChg chg="delSp">
          <pc:chgData name="Diogo Loureiro Jurema" userId="9dfde3f0-34dd-48c5-90ef-eaf27597f482" providerId="ADAL" clId="{9CA3DDDD-BB94-4E79-8E17-834EAD2B23C5}" dt="2019-11-11T13:49:06.161" v="4" actId="478"/>
          <pc:sldLayoutMkLst>
            <pc:docMk/>
            <pc:sldMasterMk cId="1568514730" sldId="2147483666"/>
            <pc:sldLayoutMk cId="2588091789" sldId="2147483667"/>
          </pc:sldLayoutMkLst>
          <pc:grpChg chg="del">
            <ac:chgData name="Diogo Loureiro Jurema" userId="9dfde3f0-34dd-48c5-90ef-eaf27597f482" providerId="ADAL" clId="{9CA3DDDD-BB94-4E79-8E17-834EAD2B23C5}" dt="2019-11-11T13:49:06.161" v="4" actId="478"/>
            <ac:grpSpMkLst>
              <pc:docMk/>
              <pc:sldMasterMk cId="1568514730" sldId="2147483666"/>
              <pc:sldLayoutMk cId="2588091789" sldId="2147483667"/>
              <ac:grpSpMk id="4" creationId="{00000000-0000-0000-0000-000000000000}"/>
            </ac:grpSpMkLst>
          </pc:grpChg>
          <pc:grpChg chg="del">
            <ac:chgData name="Diogo Loureiro Jurema" userId="9dfde3f0-34dd-48c5-90ef-eaf27597f482" providerId="ADAL" clId="{9CA3DDDD-BB94-4E79-8E17-834EAD2B23C5}" dt="2019-11-11T13:49:04.843" v="3" actId="478"/>
            <ac:grpSpMkLst>
              <pc:docMk/>
              <pc:sldMasterMk cId="1568514730" sldId="2147483666"/>
              <pc:sldLayoutMk cId="2588091789" sldId="2147483667"/>
              <ac:grpSpMk id="10" creationId="{00000000-0000-0000-0000-000000000000}"/>
            </ac:grpSpMkLst>
          </pc:grpChg>
        </pc:sldLayoutChg>
        <pc:sldLayoutChg chg="delSp">
          <pc:chgData name="Diogo Loureiro Jurema" userId="9dfde3f0-34dd-48c5-90ef-eaf27597f482" providerId="ADAL" clId="{9CA3DDDD-BB94-4E79-8E17-834EAD2B23C5}" dt="2019-11-11T13:49:08.562" v="5" actId="478"/>
          <pc:sldLayoutMkLst>
            <pc:docMk/>
            <pc:sldMasterMk cId="1568514730" sldId="2147483666"/>
            <pc:sldLayoutMk cId="3849292001" sldId="2147483668"/>
          </pc:sldLayoutMkLst>
          <pc:picChg chg="del">
            <ac:chgData name="Diogo Loureiro Jurema" userId="9dfde3f0-34dd-48c5-90ef-eaf27597f482" providerId="ADAL" clId="{9CA3DDDD-BB94-4E79-8E17-834EAD2B23C5}" dt="2019-11-11T13:49:08.562" v="5" actId="478"/>
            <ac:picMkLst>
              <pc:docMk/>
              <pc:sldMasterMk cId="1568514730" sldId="2147483666"/>
              <pc:sldLayoutMk cId="3849292001" sldId="2147483668"/>
              <ac:picMk id="16" creationId="{00000000-0000-0000-0000-000000000000}"/>
            </ac:picMkLst>
          </pc:picChg>
        </pc:sldLayoutChg>
      </pc:sldMasterChg>
      <pc:sldMasterChg chg="addSp delSp">
        <pc:chgData name="Diogo Loureiro Jurema" userId="9dfde3f0-34dd-48c5-90ef-eaf27597f482" providerId="ADAL" clId="{9CA3DDDD-BB94-4E79-8E17-834EAD2B23C5}" dt="2019-11-11T13:49:22.998" v="9"/>
        <pc:sldMasterMkLst>
          <pc:docMk/>
          <pc:sldMasterMk cId="2054994350" sldId="2147483669"/>
        </pc:sldMasterMkLst>
        <pc:grpChg chg="del">
          <ac:chgData name="Diogo Loureiro Jurema" userId="9dfde3f0-34dd-48c5-90ef-eaf27597f482" providerId="ADAL" clId="{9CA3DDDD-BB94-4E79-8E17-834EAD2B23C5}" dt="2019-11-11T13:49:19.148" v="7" actId="478"/>
          <ac:grpSpMkLst>
            <pc:docMk/>
            <pc:sldMasterMk cId="2054994350" sldId="2147483669"/>
            <ac:grpSpMk id="3" creationId="{00000000-0000-0000-0000-000000000000}"/>
          </ac:grpSpMkLst>
        </pc:grpChg>
        <pc:grpChg chg="add">
          <ac:chgData name="Diogo Loureiro Jurema" userId="9dfde3f0-34dd-48c5-90ef-eaf27597f482" providerId="ADAL" clId="{9CA3DDDD-BB94-4E79-8E17-834EAD2B23C5}" dt="2019-11-11T13:49:22.998" v="9"/>
          <ac:grpSpMkLst>
            <pc:docMk/>
            <pc:sldMasterMk cId="2054994350" sldId="2147483669"/>
            <ac:grpSpMk id="7" creationId="{DEA551FA-4074-4C6E-AD2A-8E0947D44706}"/>
          </ac:grpSpMkLst>
        </pc:grpChg>
        <pc:picChg chg="del">
          <ac:chgData name="Diogo Loureiro Jurema" userId="9dfde3f0-34dd-48c5-90ef-eaf27597f482" providerId="ADAL" clId="{9CA3DDDD-BB94-4E79-8E17-834EAD2B23C5}" dt="2019-11-11T13:49:21.060" v="8" actId="478"/>
          <ac:picMkLst>
            <pc:docMk/>
            <pc:sldMasterMk cId="2054994350" sldId="2147483669"/>
            <ac:picMk id="2" creationId="{00000000-0000-0000-0000-00000000000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8D04649-1601-437A-9AE0-5F90DB29EAA0}" type="datetimeFigureOut">
              <a:rPr lang="en-US" smtClean="0"/>
              <a:pPr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7546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36BD80AD-BAB5-4DCF-AE9E-63ECDE1CDE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AB9B97DC-CEAD-46B2-8009-C14192C5EB6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643"/>
            <a:ext cx="5511800" cy="4509135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7546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4A9B5508-67B4-475E-92DE-25F080A2A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5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9AC94-E0B4-4AF6-A7BF-1986C8DC27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7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86050" y="3357562"/>
            <a:ext cx="3714775" cy="5715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SUBTITLE]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071670" y="2500306"/>
            <a:ext cx="5072098" cy="64293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Information Management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48" y="631503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5"/>
                </a:solidFill>
              </a:rPr>
              <a:t>Registered Charity No 1079752</a:t>
            </a:r>
            <a:br>
              <a:rPr lang="en-GB" sz="1000" dirty="0">
                <a:solidFill>
                  <a:schemeClr val="accent5"/>
                </a:solidFill>
              </a:rPr>
            </a:br>
            <a:r>
              <a:rPr lang="en-GB" sz="1000" dirty="0">
                <a:solidFill>
                  <a:schemeClr val="accent5"/>
                </a:solidFill>
              </a:rPr>
              <a:t>RedR UK is a company limited by guarantee. Company Number 3929653</a:t>
            </a:r>
          </a:p>
        </p:txBody>
      </p:sp>
    </p:spTree>
    <p:extLst>
      <p:ext uri="{BB962C8B-B14F-4D97-AF65-F5344CB8AC3E}">
        <p14:creationId xmlns:p14="http://schemas.microsoft.com/office/powerpoint/2010/main" val="258809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967226"/>
            <a:ext cx="6186502" cy="582594"/>
          </a:xfrm>
          <a:prstGeom prst="rect">
            <a:avLst/>
          </a:prstGeom>
        </p:spPr>
        <p:txBody>
          <a:bodyPr wrap="none"/>
          <a:lstStyle>
            <a:lvl1pPr algn="l">
              <a:defRPr sz="2400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1438691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29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5720" y="6286520"/>
            <a:ext cx="1928797" cy="3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[CLICK TO EDIT]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86050" y="3357562"/>
            <a:ext cx="3714775" cy="5715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SUBTITLE]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071670" y="2500306"/>
            <a:ext cx="5072098" cy="64293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MAIN TITLE]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286248" y="6315038"/>
            <a:ext cx="478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rgbClr val="808285"/>
                </a:solidFill>
              </a:rPr>
              <a:t>Registered Charity No 1079752</a:t>
            </a:r>
            <a:br>
              <a:rPr lang="en-GB" sz="800" dirty="0">
                <a:solidFill>
                  <a:srgbClr val="808285"/>
                </a:solidFill>
              </a:rPr>
            </a:br>
            <a:r>
              <a:rPr lang="en-GB" sz="800" dirty="0">
                <a:solidFill>
                  <a:srgbClr val="808285"/>
                </a:solidFill>
              </a:rPr>
              <a:t>RedR UK is a company limited by guarantee. Company Number 3929653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6401F1C8-8BAC-4575-8DAA-3C3D99786F83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4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431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1" y="1981200"/>
            <a:ext cx="36957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1" y="1981200"/>
            <a:ext cx="36957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3DE61-BC73-49F9-B199-5E3158CF2124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0F610-323D-430D-B43E-94E20455E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5720" y="6286520"/>
            <a:ext cx="1928797" cy="3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[CLICK TO EDIT]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86050" y="3357562"/>
            <a:ext cx="3714775" cy="5715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SUBTITLE]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071670" y="2500306"/>
            <a:ext cx="5072098" cy="64293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MAIN TITLE]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48" y="631503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5"/>
                </a:solidFill>
              </a:rPr>
              <a:t>Registered Charity No 1079752</a:t>
            </a:r>
            <a:br>
              <a:rPr lang="en-GB" sz="1000" dirty="0">
                <a:solidFill>
                  <a:schemeClr val="accent5"/>
                </a:solidFill>
              </a:rPr>
            </a:br>
            <a:r>
              <a:rPr lang="en-GB" sz="1000" dirty="0">
                <a:solidFill>
                  <a:schemeClr val="accent5"/>
                </a:solidFill>
              </a:rPr>
              <a:t>RedR UK is a company limited by guarantee. Company Number 3929653</a:t>
            </a:r>
          </a:p>
        </p:txBody>
      </p:sp>
    </p:spTree>
    <p:extLst>
      <p:ext uri="{BB962C8B-B14F-4D97-AF65-F5344CB8AC3E}">
        <p14:creationId xmlns:p14="http://schemas.microsoft.com/office/powerpoint/2010/main" val="429115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9776" y="1017606"/>
            <a:ext cx="6186502" cy="582594"/>
          </a:xfrm>
          <a:prstGeom prst="rect">
            <a:avLst/>
          </a:prstGeom>
        </p:spPr>
        <p:txBody>
          <a:bodyPr wrap="none"/>
          <a:lstStyle>
            <a:lvl1pPr algn="l">
              <a:defRPr sz="2400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-19776" y="1521801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5720" y="6286520"/>
            <a:ext cx="3206160" cy="3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[CLICK TO EDIT]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065970" y="3357562"/>
            <a:ext cx="5602374" cy="5715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buNone/>
              <a:defRPr sz="3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SUBTITLE]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35566" y="2500306"/>
            <a:ext cx="7396874" cy="64293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MAIN TITLE]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286248" y="6315038"/>
            <a:ext cx="478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rgbClr val="808285"/>
                </a:solidFill>
              </a:rPr>
              <a:t>Registered Charity No 1079752</a:t>
            </a:r>
            <a:br>
              <a:rPr lang="en-GB" sz="800" dirty="0">
                <a:solidFill>
                  <a:srgbClr val="808285"/>
                </a:solidFill>
              </a:rPr>
            </a:br>
            <a:r>
              <a:rPr lang="en-GB" sz="800" dirty="0">
                <a:solidFill>
                  <a:srgbClr val="808285"/>
                </a:solidFill>
              </a:rPr>
              <a:t>RedR UK is a company limited by guarantee. Company Number 3929653</a:t>
            </a:r>
          </a:p>
        </p:txBody>
      </p:sp>
    </p:spTree>
    <p:extLst>
      <p:ext uri="{BB962C8B-B14F-4D97-AF65-F5344CB8AC3E}">
        <p14:creationId xmlns:p14="http://schemas.microsoft.com/office/powerpoint/2010/main" val="78073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8EF1B9A-7886-48F6-9B21-601128997240}"/>
              </a:ext>
            </a:extLst>
          </p:cNvPr>
          <p:cNvGrpSpPr/>
          <p:nvPr userDrawn="1"/>
        </p:nvGrpSpPr>
        <p:grpSpPr>
          <a:xfrm>
            <a:off x="2384773" y="188640"/>
            <a:ext cx="4374454" cy="432961"/>
            <a:chOff x="1662741" y="276327"/>
            <a:chExt cx="4374454" cy="432961"/>
          </a:xfrm>
        </p:grpSpPr>
        <p:pic>
          <p:nvPicPr>
            <p:cNvPr id="8" name="Picture 7" descr="ACF">
              <a:extLst>
                <a:ext uri="{FF2B5EF4-FFF2-40B4-BE49-F238E27FC236}">
                  <a16:creationId xmlns:a16="http://schemas.microsoft.com/office/drawing/2014/main" id="{98C569B2-7C52-44AE-B397-8FB752862C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76327"/>
              <a:ext cx="673107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286653-2BA2-4B76-8EEA-91DD70C9BECF}"/>
                </a:ext>
              </a:extLst>
            </p:cNvPr>
            <p:cNvGrpSpPr/>
            <p:nvPr userDrawn="1"/>
          </p:nvGrpSpPr>
          <p:grpSpPr>
            <a:xfrm>
              <a:off x="1662741" y="276327"/>
              <a:ext cx="3262701" cy="432961"/>
              <a:chOff x="4437626" y="4242829"/>
              <a:chExt cx="3262701" cy="4329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D29AD92-EEDF-4CE0-807D-5A234EBB1C5E}"/>
                  </a:ext>
                </a:extLst>
              </p:cNvPr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1672" y="4251347"/>
                <a:ext cx="3208655" cy="41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A96264-EEA6-498C-A3B4-3BD154FC3DE6}"/>
                  </a:ext>
                </a:extLst>
              </p:cNvPr>
              <p:cNvSpPr/>
              <p:nvPr/>
            </p:nvSpPr>
            <p:spPr>
              <a:xfrm>
                <a:off x="4491672" y="4242829"/>
                <a:ext cx="814425" cy="415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6F803108-1112-4B34-A2CD-9688202F0A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7626" y="4347784"/>
                <a:ext cx="922516" cy="32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6851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73" r:id="rId4"/>
    <p:sldLayoutId id="214748367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EA551FA-4074-4C6E-AD2A-8E0947D44706}"/>
              </a:ext>
            </a:extLst>
          </p:cNvPr>
          <p:cNvGrpSpPr/>
          <p:nvPr userDrawn="1"/>
        </p:nvGrpSpPr>
        <p:grpSpPr>
          <a:xfrm>
            <a:off x="2384773" y="188640"/>
            <a:ext cx="4374454" cy="432961"/>
            <a:chOff x="1662741" y="276327"/>
            <a:chExt cx="4374454" cy="432961"/>
          </a:xfrm>
        </p:grpSpPr>
        <p:pic>
          <p:nvPicPr>
            <p:cNvPr id="8" name="Picture 7" descr="ACF">
              <a:extLst>
                <a:ext uri="{FF2B5EF4-FFF2-40B4-BE49-F238E27FC236}">
                  <a16:creationId xmlns:a16="http://schemas.microsoft.com/office/drawing/2014/main" id="{3A3D080B-9C6D-4FAF-91B9-028312C6E6E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76327"/>
              <a:ext cx="673107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83537F-38D1-4FC3-831C-4F2EC527F4CC}"/>
                </a:ext>
              </a:extLst>
            </p:cNvPr>
            <p:cNvGrpSpPr/>
            <p:nvPr userDrawn="1"/>
          </p:nvGrpSpPr>
          <p:grpSpPr>
            <a:xfrm>
              <a:off x="1662741" y="276327"/>
              <a:ext cx="3262701" cy="432961"/>
              <a:chOff x="4437626" y="4242829"/>
              <a:chExt cx="3262701" cy="4329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5261869-DD81-4DD8-85A1-D7AE9DA696D6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1672" y="4251347"/>
                <a:ext cx="3208655" cy="41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1669864-5B6B-4B81-98CE-E91556BBE5B7}"/>
                  </a:ext>
                </a:extLst>
              </p:cNvPr>
              <p:cNvSpPr/>
              <p:nvPr/>
            </p:nvSpPr>
            <p:spPr>
              <a:xfrm>
                <a:off x="4491672" y="4242829"/>
                <a:ext cx="814425" cy="415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FBCD7095-7D36-47EA-8781-10D1282A8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7626" y="4347784"/>
                <a:ext cx="922516" cy="32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5499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MANAGEMENT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135566" y="1844824"/>
            <a:ext cx="7396874" cy="12984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3.2 Strategic Planning &amp; IM Tools </a:t>
            </a:r>
          </a:p>
          <a:p>
            <a:r>
              <a:rPr lang="en-GB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 1:  Gap Analysis</a:t>
            </a:r>
            <a:endParaRPr lang="en-GB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Humanitarian Indicators Registry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388872"/>
              </p:ext>
            </p:extLst>
          </p:nvPr>
        </p:nvGraphicFramePr>
        <p:xfrm>
          <a:off x="179512" y="1700806"/>
          <a:ext cx="8712968" cy="46805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21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0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Menu of indicators for countries to select relevant standard indicators. These indicators can also be adapted when needed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Contains</a:t>
                      </a:r>
                      <a:r>
                        <a:rPr lang="en-GB" baseline="0" dirty="0"/>
                        <a:t> needs assessment and performance monitoring indicators for all clusters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Contains over 100 indicators for nutrition-specific indicators and also other sector indicators that can be relevant for the nutrition cluster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Maintained and managed at global level for the use at country level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"/>
          <a:stretch/>
        </p:blipFill>
        <p:spPr bwMode="auto">
          <a:xfrm>
            <a:off x="196230" y="2073355"/>
            <a:ext cx="2169748" cy="94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6" y="3687981"/>
            <a:ext cx="2130442" cy="96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" y="5337948"/>
            <a:ext cx="2202450" cy="9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58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1" y="1700808"/>
            <a:ext cx="8485199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b="1" dirty="0"/>
              <a:t>https://www.humanitarianresponse.info/applications/ir/indicators</a:t>
            </a:r>
          </a:p>
        </p:txBody>
      </p:sp>
    </p:spTree>
    <p:extLst>
      <p:ext uri="{BB962C8B-B14F-4D97-AF65-F5344CB8AC3E}">
        <p14:creationId xmlns:p14="http://schemas.microsoft.com/office/powerpoint/2010/main" val="369045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46206"/>
            <a:ext cx="7668344" cy="582594"/>
          </a:xfrm>
        </p:spPr>
        <p:txBody>
          <a:bodyPr/>
          <a:lstStyle/>
          <a:p>
            <a:r>
              <a:rPr lang="en-GB" sz="2000" b="1" dirty="0"/>
              <a:t>Nutrition-related indicators available as Excel file in IM Toolkit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426472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69096"/>
            <a:ext cx="4320480" cy="238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97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3W/4W-Who’s doing what, where and when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442963"/>
              </p:ext>
            </p:extLst>
          </p:nvPr>
        </p:nvGraphicFramePr>
        <p:xfrm>
          <a:off x="179512" y="1700806"/>
          <a:ext cx="8712968" cy="46805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21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0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Shows operational presence of NC</a:t>
                      </a:r>
                      <a:r>
                        <a:rPr lang="en-GB" b="0" baseline="0" dirty="0"/>
                        <a:t> </a:t>
                      </a:r>
                      <a:r>
                        <a:rPr lang="en-GB" b="0" dirty="0"/>
                        <a:t>partners and locations within an emergency.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It is a tool that is used to avoid duplications and to identify gaps.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Adaptable to the context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Can be used in other forms, such as</a:t>
                      </a:r>
                      <a:r>
                        <a:rPr lang="en-GB" baseline="0" dirty="0"/>
                        <a:t> web-based platform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Cluster partners submit 4W data to</a:t>
                      </a:r>
                      <a:r>
                        <a:rPr lang="en-GB" baseline="0" dirty="0"/>
                        <a:t> be analysed by the IMO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IMO compiles, analyses and validates the information and produces information products on the basis of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Submitted to OCHA to produce inter-cluster reports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"/>
          <a:stretch/>
        </p:blipFill>
        <p:spPr bwMode="auto">
          <a:xfrm>
            <a:off x="196230" y="2073355"/>
            <a:ext cx="2169748" cy="94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6" y="3573016"/>
            <a:ext cx="2130442" cy="96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" y="5229200"/>
            <a:ext cx="2202450" cy="9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02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Input Sheet on 4W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9192"/>
            <a:ext cx="8229600" cy="416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83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4W Information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en-GB" sz="2400" dirty="0"/>
              <a:t>Organisation details</a:t>
            </a:r>
          </a:p>
          <a:p>
            <a:r>
              <a:rPr lang="en-GB" sz="2400" dirty="0"/>
              <a:t>Organisations by county</a:t>
            </a:r>
          </a:p>
          <a:p>
            <a:r>
              <a:rPr lang="en-GB" sz="2400" dirty="0"/>
              <a:t>Nutrition organisations per programme</a:t>
            </a:r>
          </a:p>
          <a:p>
            <a:r>
              <a:rPr lang="en-GB" sz="2400" dirty="0"/>
              <a:t>Agencies per county per programme</a:t>
            </a:r>
          </a:p>
          <a:p>
            <a:r>
              <a:rPr lang="en-GB" sz="2400" dirty="0"/>
              <a:t>Ongoing programmes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73"/>
          <a:stretch/>
        </p:blipFill>
        <p:spPr bwMode="auto">
          <a:xfrm>
            <a:off x="4572000" y="1772816"/>
            <a:ext cx="3748045" cy="4083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2915816" y="5013176"/>
            <a:ext cx="158417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7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MANAGEMENT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135566" y="1844824"/>
            <a:ext cx="7396874" cy="12984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Gap Analysis Computer Lab</a:t>
            </a:r>
            <a:endParaRPr lang="en-GB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1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Gap analysis tool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10278"/>
              </p:ext>
            </p:extLst>
          </p:nvPr>
        </p:nvGraphicFramePr>
        <p:xfrm>
          <a:off x="179512" y="1700806"/>
          <a:ext cx="8712968" cy="48577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21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0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The Gap analysis tool is an adaptable Excel database tool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It was created to easily identify gaps to in resources, geographical coverage, guidelines, funding, assessments, progress towards targets.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Contains spreadsheets with information about geographical coverage, guidelines, funding, assessments, progress towards targets.</a:t>
                      </a:r>
                      <a:endParaRPr lang="en-GB" sz="18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dk1"/>
                          </a:solidFill>
                        </a:rPr>
                        <a:t>The GNC is currently developing a word template for consolidated gap analysis report, that is based on the use of current tool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The Gap analysis tool would likely be maintained by IMO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"/>
          <a:stretch/>
        </p:blipFill>
        <p:spPr bwMode="auto">
          <a:xfrm>
            <a:off x="196230" y="2073355"/>
            <a:ext cx="2169748" cy="94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6" y="3687981"/>
            <a:ext cx="2130442" cy="96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" y="5265940"/>
            <a:ext cx="2202450" cy="9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96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Exercise:  Gap analysis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Using the 3W, complete what you can in the Geographic Coverage spreadsheet in the Gap analysis tool (15 minutes)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Debrief questions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endParaRPr lang="en-GB" sz="2000" dirty="0"/>
          </a:p>
          <a:p>
            <a:r>
              <a:rPr lang="en-US" sz="2000" dirty="0"/>
              <a:t>What information is missing to be able to fully complete the Geographic Coverage?</a:t>
            </a:r>
            <a:endParaRPr lang="en-GB" sz="2000" dirty="0"/>
          </a:p>
          <a:p>
            <a:r>
              <a:rPr lang="en-US" sz="2000" dirty="0"/>
              <a:t>What would be possible sources of information to complete the spreadsheet?</a:t>
            </a:r>
            <a:endParaRPr lang="en-GB" sz="2000" dirty="0"/>
          </a:p>
          <a:p>
            <a:r>
              <a:rPr lang="en-US" sz="2000" dirty="0"/>
              <a:t>What strategies could be used for gathering the missing data?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702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>
                <a:latin typeface="+mn-lt"/>
              </a:rPr>
              <a:t>The HPC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548" y="1783357"/>
            <a:ext cx="6068904" cy="45259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92080" y="4077072"/>
            <a:ext cx="115212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28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Flash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Concise, top-line analysis directly related to rapid needs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Sudden onset:  issued three to five days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Protracted or slow onset:  when  there is an unforeseen ‘spike’ in needs or a change in the context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Sets out priority actions and preliminary requirements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Used to allocate funds for a 3-6 month duration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Project-based with financial requirements</a:t>
            </a:r>
          </a:p>
          <a:p>
            <a:pPr marL="0" indent="0">
              <a:buNone/>
            </a:pPr>
            <a:endParaRPr lang="en-GB" sz="2400" dirty="0"/>
          </a:p>
          <a:p>
            <a:pPr marL="0" lvl="0" indent="0" algn="ctr">
              <a:buNone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 Flash Appeal may sit separately to an existing country HRP. </a:t>
            </a:r>
          </a:p>
        </p:txBody>
      </p:sp>
    </p:spTree>
    <p:extLst>
      <p:ext uri="{BB962C8B-B14F-4D97-AF65-F5344CB8AC3E}">
        <p14:creationId xmlns:p14="http://schemas.microsoft.com/office/powerpoint/2010/main" val="416953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Gender considerations for planning any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The IASC Gender with Age Marker codes projects proposals for gender equality programming.</a:t>
            </a:r>
          </a:p>
          <a:p>
            <a:r>
              <a:rPr lang="en-AU" dirty="0"/>
              <a:t>The IASC Gender and GBV Guidelines for protection and prevention.</a:t>
            </a:r>
          </a:p>
          <a:p>
            <a:r>
              <a:rPr lang="en-AU" dirty="0"/>
              <a:t>Because the Flash Appeal is project-based, projects must be assessed using this tool.</a:t>
            </a:r>
          </a:p>
        </p:txBody>
      </p:sp>
      <p:pic>
        <p:nvPicPr>
          <p:cNvPr id="2052" name="Picture 4" descr="http://www.fsnnetwork.org/sites/default/files/styles/resource_thumbnail_large/public/IASC%20Gender%20Marker%20Tip%20Sheets%20Nutrition%20and%20Food%20Security.png?itok=mODWi9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889">
            <a:off x="2231175" y="1710617"/>
            <a:ext cx="2002175" cy="256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snnetwork.org/sites/default/files/styles/resource_thumbnail_large/public/IASC%20Gender%20Marker%20Tip%20Sheet%20Education.png?itok=g0oPOn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434">
            <a:off x="525911" y="2137866"/>
            <a:ext cx="1935448" cy="24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humanitarianresponse.info/sites/www.humanitarianresponse.info/files/pdfpreview/b73df27b58d3bbe339515a81e697eb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160">
            <a:off x="6805118" y="1920538"/>
            <a:ext cx="21693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humanitarianresponse.info/sites/www.humanitarianresponse.info/files/pdfpreview/04adf2545bde7a2f3775deed921e75f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918">
            <a:off x="4644878" y="1632506"/>
            <a:ext cx="228055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>
                <a:latin typeface="+mn-lt"/>
              </a:rPr>
              <a:t>Humanitarian Response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Directly related to needs assessment (HNO or occasionally a MIRA)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1800" dirty="0"/>
              <a:t>Sudden onset emergencies:  Revised/developed within 30 days.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1800" dirty="0"/>
              <a:t>Protracted emergencies:  a yearly or multi-year plan. </a:t>
            </a:r>
          </a:p>
          <a:p>
            <a:r>
              <a:rPr lang="en-AU" sz="2000" dirty="0"/>
              <a:t>Sets overall direction and strategic objectives of response</a:t>
            </a:r>
          </a:p>
          <a:p>
            <a:r>
              <a:rPr lang="en-AU" sz="2000" dirty="0"/>
              <a:t>2 Parts: 1) a country strategy and 2) cluster/sector response plans. </a:t>
            </a:r>
          </a:p>
          <a:p>
            <a:pPr lvl="1"/>
            <a:endParaRPr lang="en-AU" sz="1800" dirty="0"/>
          </a:p>
        </p:txBody>
      </p:sp>
      <p:sp>
        <p:nvSpPr>
          <p:cNvPr id="3" name="Rounded Rectangle 2"/>
          <p:cNvSpPr/>
          <p:nvPr/>
        </p:nvSpPr>
        <p:spPr>
          <a:xfrm>
            <a:off x="228194" y="3789040"/>
            <a:ext cx="874846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AU" b="1" dirty="0"/>
          </a:p>
          <a:p>
            <a:pPr lvl="1"/>
            <a:r>
              <a:rPr lang="en-AU" b="1" dirty="0"/>
              <a:t>Roles &amp; Responsibilities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b="1" dirty="0"/>
              <a:t>HC/HCT define overall strategic objectives and sets priorities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b="1" dirty="0"/>
              <a:t>OCHA supports the planning process by consolidating data, agreeing planning figures, drafting and finalising the plan.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b="1" dirty="0"/>
              <a:t>The inter-cluster coordination group supports these efforts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b="1" dirty="0"/>
              <a:t>Clusters and cluster partners contribute to development of the 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b="1" dirty="0"/>
          </a:p>
          <a:p>
            <a:pPr lvl="1"/>
            <a:r>
              <a:rPr lang="en-AU" b="1" dirty="0"/>
              <a:t>And IMOs???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2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99692" y="5280739"/>
            <a:ext cx="5400600" cy="454598"/>
            <a:chOff x="0" y="4443600"/>
            <a:chExt cx="5400600" cy="5832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0" y="4443600"/>
              <a:ext cx="5400600" cy="58322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4443603"/>
              <a:ext cx="5400600" cy="5832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i="0" kern="1200" dirty="0">
                  <a:solidFill>
                    <a:srgbClr val="000000"/>
                  </a:solidFill>
                </a:rPr>
                <a:t>6.  </a:t>
              </a:r>
              <a:r>
                <a:rPr lang="en-US" sz="2000" kern="1200" dirty="0">
                  <a:solidFill>
                    <a:srgbClr val="000000"/>
                  </a:solidFill>
                </a:rPr>
                <a:t>Describe the </a:t>
              </a:r>
              <a:r>
                <a:rPr lang="en-US" sz="2000" b="1" kern="1200" dirty="0">
                  <a:solidFill>
                    <a:srgbClr val="000000"/>
                  </a:solidFill>
                </a:rPr>
                <a:t>response priorities </a:t>
              </a:r>
              <a:endParaRPr lang="en-GB" sz="2000" i="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99692" y="4461698"/>
            <a:ext cx="5400600" cy="699167"/>
            <a:chOff x="0" y="3555356"/>
            <a:chExt cx="5400600" cy="8969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Up Arrow Callout 8"/>
            <p:cNvSpPr/>
            <p:nvPr/>
          </p:nvSpPr>
          <p:spPr>
            <a:xfrm rot="10800000">
              <a:off x="0" y="3555356"/>
              <a:ext cx="5400600" cy="896992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8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</p:sp>
        <p:sp>
          <p:nvSpPr>
            <p:cNvPr id="10" name="Up Arrow Callout 6"/>
            <p:cNvSpPr/>
            <p:nvPr/>
          </p:nvSpPr>
          <p:spPr>
            <a:xfrm rot="21600000">
              <a:off x="0" y="3555356"/>
              <a:ext cx="5400600" cy="5828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i="0" kern="1200" dirty="0">
                  <a:solidFill>
                    <a:srgbClr val="000000"/>
                  </a:solidFill>
                </a:rPr>
                <a:t>5.  </a:t>
              </a:r>
              <a:r>
                <a:rPr lang="en-US" sz="2000" kern="1200" dirty="0">
                  <a:solidFill>
                    <a:srgbClr val="000000"/>
                  </a:solidFill>
                </a:rPr>
                <a:t>Determine the </a:t>
              </a:r>
              <a:r>
                <a:rPr lang="en-US" sz="2000" b="1" kern="1200" dirty="0">
                  <a:solidFill>
                    <a:srgbClr val="000000"/>
                  </a:solidFill>
                </a:rPr>
                <a:t>target caseload </a:t>
              </a:r>
              <a:endParaRPr lang="en-GB" sz="2000" i="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99692" y="3501008"/>
            <a:ext cx="5400600" cy="771613"/>
            <a:chOff x="0" y="2574168"/>
            <a:chExt cx="5400600" cy="9899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" name="Up Arrow Callout 11"/>
            <p:cNvSpPr/>
            <p:nvPr/>
          </p:nvSpPr>
          <p:spPr>
            <a:xfrm rot="10800000">
              <a:off x="0" y="2667112"/>
              <a:ext cx="5400600" cy="896992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6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6000"/>
              </a:schemeClr>
            </a:effectRef>
            <a:fontRef idx="minor">
              <a:schemeClr val="lt1"/>
            </a:fontRef>
          </p:style>
        </p:sp>
        <p:sp>
          <p:nvSpPr>
            <p:cNvPr id="13" name="Up Arrow Callout 8"/>
            <p:cNvSpPr/>
            <p:nvPr/>
          </p:nvSpPr>
          <p:spPr>
            <a:xfrm>
              <a:off x="0" y="2574168"/>
              <a:ext cx="5400600" cy="675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i="0" kern="1200" dirty="0">
                  <a:solidFill>
                    <a:schemeClr val="tx1"/>
                  </a:solidFill>
                </a:rPr>
                <a:t>4.  </a:t>
              </a:r>
              <a:r>
                <a:rPr lang="en-US" sz="2000" kern="1200" dirty="0">
                  <a:solidFill>
                    <a:schemeClr val="tx1"/>
                  </a:solidFill>
                </a:rPr>
                <a:t>Take into account those needs being </a:t>
              </a:r>
              <a:r>
                <a:rPr lang="en-US" sz="2000" b="1" kern="1200" dirty="0">
                  <a:solidFill>
                    <a:schemeClr val="tx1"/>
                  </a:solidFill>
                </a:rPr>
                <a:t>addressed by others.</a:t>
              </a:r>
              <a:endParaRPr lang="en-GB" sz="2000" i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99692" y="2685209"/>
            <a:ext cx="5400600" cy="699167"/>
            <a:chOff x="0" y="1778867"/>
            <a:chExt cx="5400600" cy="8969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Up Arrow Callout 14"/>
            <p:cNvSpPr/>
            <p:nvPr/>
          </p:nvSpPr>
          <p:spPr>
            <a:xfrm rot="10800000">
              <a:off x="0" y="1778867"/>
              <a:ext cx="5400600" cy="896992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4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4000"/>
              </a:schemeClr>
            </a:effectRef>
            <a:fontRef idx="minor">
              <a:schemeClr val="lt1"/>
            </a:fontRef>
          </p:style>
        </p:sp>
        <p:sp>
          <p:nvSpPr>
            <p:cNvPr id="16" name="Up Arrow Callout 10"/>
            <p:cNvSpPr/>
            <p:nvPr/>
          </p:nvSpPr>
          <p:spPr>
            <a:xfrm rot="21600000">
              <a:off x="0" y="1778867"/>
              <a:ext cx="5400600" cy="5828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i="0" kern="1200" dirty="0">
                  <a:solidFill>
                    <a:schemeClr val="tx1"/>
                  </a:solidFill>
                </a:rPr>
                <a:t>3. Establish the </a:t>
              </a:r>
              <a:r>
                <a:rPr lang="en-GB" sz="2000" b="1" i="0" kern="1200" dirty="0">
                  <a:solidFill>
                    <a:schemeClr val="tx1"/>
                  </a:solidFill>
                </a:rPr>
                <a:t>scope or boundaries</a:t>
              </a:r>
              <a:endParaRPr lang="en-GB" sz="2000" i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99692" y="1796965"/>
            <a:ext cx="5400600" cy="699167"/>
            <a:chOff x="0" y="890623"/>
            <a:chExt cx="5400600" cy="8969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Up Arrow Callout 17"/>
            <p:cNvSpPr/>
            <p:nvPr/>
          </p:nvSpPr>
          <p:spPr>
            <a:xfrm rot="10800000">
              <a:off x="0" y="890623"/>
              <a:ext cx="5400600" cy="896992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</p:sp>
        <p:sp>
          <p:nvSpPr>
            <p:cNvPr id="19" name="Up Arrow Callout 12"/>
            <p:cNvSpPr/>
            <p:nvPr/>
          </p:nvSpPr>
          <p:spPr>
            <a:xfrm>
              <a:off x="0" y="890623"/>
              <a:ext cx="5400600" cy="5828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i="0" kern="1200" dirty="0">
                  <a:solidFill>
                    <a:schemeClr val="tx1"/>
                  </a:solidFill>
                </a:rPr>
                <a:t>2.  Review the </a:t>
              </a:r>
              <a:r>
                <a:rPr lang="en-GB" sz="2000" b="1" i="0" kern="1200" dirty="0">
                  <a:solidFill>
                    <a:schemeClr val="tx1"/>
                  </a:solidFill>
                </a:rPr>
                <a:t>priority needs</a:t>
              </a:r>
              <a:r>
                <a:rPr lang="en-GB" sz="2000" b="1" i="0" kern="1200" dirty="0">
                  <a:solidFill>
                    <a:srgbClr val="FF0000"/>
                  </a:solidFill>
                </a:rPr>
                <a:t> </a:t>
              </a:r>
              <a:r>
                <a:rPr lang="en-GB" sz="2000" b="1" i="0" kern="1200" dirty="0">
                  <a:solidFill>
                    <a:schemeClr val="tx1"/>
                  </a:solidFill>
                </a:rPr>
                <a:t>considering women and most marginalized</a:t>
              </a:r>
              <a:endParaRPr lang="en-GB" sz="2000" i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99692" y="908720"/>
            <a:ext cx="5400600" cy="699167"/>
            <a:chOff x="0" y="2378"/>
            <a:chExt cx="5400600" cy="8969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Up Arrow Callout 20"/>
            <p:cNvSpPr/>
            <p:nvPr/>
          </p:nvSpPr>
          <p:spPr>
            <a:xfrm rot="10800000">
              <a:off x="0" y="2378"/>
              <a:ext cx="5400600" cy="896992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2" name="Up Arrow Callout 14"/>
            <p:cNvSpPr/>
            <p:nvPr/>
          </p:nvSpPr>
          <p:spPr>
            <a:xfrm rot="21600000">
              <a:off x="0" y="2378"/>
              <a:ext cx="5400600" cy="5828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i="0" kern="1200" dirty="0">
                  <a:solidFill>
                    <a:schemeClr val="tx1"/>
                  </a:solidFill>
                </a:rPr>
                <a:t>1.  Identify </a:t>
              </a:r>
              <a:r>
                <a:rPr lang="en-GB" sz="2000" b="1" i="0" kern="1200" dirty="0">
                  <a:solidFill>
                    <a:schemeClr val="tx1"/>
                  </a:solidFill>
                </a:rPr>
                <a:t>gaps including gender and GBV</a:t>
              </a:r>
            </a:p>
          </p:txBody>
        </p:sp>
      </p:grpSp>
      <p:sp>
        <p:nvSpPr>
          <p:cNvPr id="26" name="Pentagon 25"/>
          <p:cNvSpPr/>
          <p:nvPr/>
        </p:nvSpPr>
        <p:spPr bwMode="auto">
          <a:xfrm rot="5400000">
            <a:off x="1586116" y="5526483"/>
            <a:ext cx="991384" cy="152400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GB" sz="1600" b="1" dirty="0">
                <a:solidFill>
                  <a:schemeClr val="bg1"/>
                </a:solidFill>
                <a:latin typeface="+mn-lt"/>
                <a:ea typeface="+mn-ea"/>
              </a:rPr>
              <a:t>Implement plan</a:t>
            </a:r>
          </a:p>
        </p:txBody>
      </p:sp>
      <p:sp>
        <p:nvSpPr>
          <p:cNvPr id="27" name="Pentagon 26"/>
          <p:cNvSpPr/>
          <p:nvPr/>
        </p:nvSpPr>
        <p:spPr bwMode="auto">
          <a:xfrm rot="5400000">
            <a:off x="6356020" y="5452719"/>
            <a:ext cx="991384" cy="167910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GB" sz="1600" b="1" dirty="0">
                <a:solidFill>
                  <a:schemeClr val="bg1"/>
                </a:solidFill>
                <a:latin typeface="+mn-lt"/>
                <a:ea typeface="+mn-ea"/>
              </a:rPr>
              <a:t>Monitor and review</a:t>
            </a:r>
          </a:p>
        </p:txBody>
      </p:sp>
      <p:sp>
        <p:nvSpPr>
          <p:cNvPr id="28" name="Pentagon 27"/>
          <p:cNvSpPr/>
          <p:nvPr/>
        </p:nvSpPr>
        <p:spPr bwMode="auto">
          <a:xfrm rot="5400000">
            <a:off x="4772841" y="5488213"/>
            <a:ext cx="976022" cy="1562028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GB" sz="1600" b="1" dirty="0">
                <a:solidFill>
                  <a:schemeClr val="bg1"/>
                </a:solidFill>
                <a:latin typeface="+mn-lt"/>
                <a:ea typeface="+mn-ea"/>
              </a:rPr>
              <a:t>Resource mobilisation</a:t>
            </a:r>
          </a:p>
        </p:txBody>
      </p:sp>
      <p:sp>
        <p:nvSpPr>
          <p:cNvPr id="29" name="Pentagon 28"/>
          <p:cNvSpPr/>
          <p:nvPr/>
        </p:nvSpPr>
        <p:spPr bwMode="auto">
          <a:xfrm rot="5400000">
            <a:off x="3165482" y="5477903"/>
            <a:ext cx="991384" cy="162116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GB" sz="1600" b="1" dirty="0">
                <a:solidFill>
                  <a:schemeClr val="bg1"/>
                </a:solidFill>
                <a:latin typeface="+mn-lt"/>
                <a:ea typeface="+mn-ea"/>
              </a:rPr>
              <a:t>Advocacy and communication</a:t>
            </a:r>
          </a:p>
        </p:txBody>
      </p:sp>
      <p:sp>
        <p:nvSpPr>
          <p:cNvPr id="31" name="Pentagon 30"/>
          <p:cNvSpPr/>
          <p:nvPr/>
        </p:nvSpPr>
        <p:spPr bwMode="auto">
          <a:xfrm rot="5400000">
            <a:off x="1865784" y="-573360"/>
            <a:ext cx="648072" cy="217207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GB" sz="1600" b="1" dirty="0">
                <a:solidFill>
                  <a:schemeClr val="bg1"/>
                </a:solidFill>
                <a:latin typeface="+mn-lt"/>
                <a:ea typeface="+mn-ea"/>
              </a:rPr>
              <a:t>Secondary data</a:t>
            </a:r>
          </a:p>
        </p:txBody>
      </p:sp>
      <p:sp>
        <p:nvSpPr>
          <p:cNvPr id="32" name="Pentagon 31"/>
          <p:cNvSpPr/>
          <p:nvPr/>
        </p:nvSpPr>
        <p:spPr bwMode="auto">
          <a:xfrm rot="5400000">
            <a:off x="4211960" y="-603448"/>
            <a:ext cx="648072" cy="223224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GB" sz="1600" b="1" dirty="0">
                <a:solidFill>
                  <a:schemeClr val="bg1"/>
                </a:solidFill>
              </a:rPr>
              <a:t>Needs analysis</a:t>
            </a:r>
            <a:endParaRPr lang="en-GB" sz="16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33" name="Pentagon 32"/>
          <p:cNvSpPr/>
          <p:nvPr/>
        </p:nvSpPr>
        <p:spPr bwMode="auto">
          <a:xfrm rot="5400000">
            <a:off x="6588224" y="-531440"/>
            <a:ext cx="648072" cy="208823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GB" sz="1600" b="1" dirty="0">
                <a:solidFill>
                  <a:schemeClr val="bg1"/>
                </a:solidFill>
                <a:latin typeface="+mn-lt"/>
                <a:ea typeface="+mn-ea"/>
              </a:rPr>
              <a:t>Capacity mapping</a:t>
            </a:r>
          </a:p>
        </p:txBody>
      </p:sp>
    </p:spTree>
    <p:extLst>
      <p:ext uri="{BB962C8B-B14F-4D97-AF65-F5344CB8AC3E}">
        <p14:creationId xmlns:p14="http://schemas.microsoft.com/office/powerpoint/2010/main" val="11904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3528" y="1556792"/>
            <a:ext cx="8352928" cy="4968552"/>
            <a:chOff x="323528" y="1556792"/>
            <a:chExt cx="8352928" cy="4968552"/>
          </a:xfrm>
        </p:grpSpPr>
        <p:sp>
          <p:nvSpPr>
            <p:cNvPr id="3" name="Donut 2"/>
            <p:cNvSpPr/>
            <p:nvPr/>
          </p:nvSpPr>
          <p:spPr>
            <a:xfrm>
              <a:off x="3275856" y="1556792"/>
              <a:ext cx="2376264" cy="1317715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" name="Snip Same Side Corner Rectangle 1"/>
            <p:cNvSpPr/>
            <p:nvPr/>
          </p:nvSpPr>
          <p:spPr>
            <a:xfrm>
              <a:off x="323528" y="2204864"/>
              <a:ext cx="8352928" cy="4320480"/>
            </a:xfrm>
            <a:prstGeom prst="snip2Same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GNC IM Tools inform the Strategic Planning stage?</a:t>
            </a:r>
          </a:p>
        </p:txBody>
      </p:sp>
      <p:sp>
        <p:nvSpPr>
          <p:cNvPr id="6" name="Snip Same Side Corner Rectangle 5"/>
          <p:cNvSpPr/>
          <p:nvPr/>
        </p:nvSpPr>
        <p:spPr>
          <a:xfrm>
            <a:off x="868024" y="3717032"/>
            <a:ext cx="1386572" cy="76322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HRP tips</a:t>
            </a:r>
          </a:p>
        </p:txBody>
      </p:sp>
      <p:sp>
        <p:nvSpPr>
          <p:cNvPr id="7" name="Snip Same Side Corner Rectangle 6"/>
          <p:cNvSpPr/>
          <p:nvPr/>
        </p:nvSpPr>
        <p:spPr>
          <a:xfrm>
            <a:off x="2393340" y="2636912"/>
            <a:ext cx="1386572" cy="76322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Surveys database</a:t>
            </a:r>
          </a:p>
        </p:txBody>
      </p:sp>
      <p:sp>
        <p:nvSpPr>
          <p:cNvPr id="8" name="Snip Same Side Corner Rectangle 7"/>
          <p:cNvSpPr/>
          <p:nvPr/>
        </p:nvSpPr>
        <p:spPr>
          <a:xfrm>
            <a:off x="5292893" y="2636912"/>
            <a:ext cx="1386572" cy="76322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Key datasets</a:t>
            </a:r>
          </a:p>
        </p:txBody>
      </p:sp>
      <p:sp>
        <p:nvSpPr>
          <p:cNvPr id="9" name="Snip Same Side Corner Rectangle 8"/>
          <p:cNvSpPr/>
          <p:nvPr/>
        </p:nvSpPr>
        <p:spPr>
          <a:xfrm>
            <a:off x="2392338" y="4696279"/>
            <a:ext cx="1386572" cy="76322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Gap analysis tool</a:t>
            </a:r>
          </a:p>
        </p:txBody>
      </p:sp>
      <p:sp>
        <p:nvSpPr>
          <p:cNvPr id="10" name="Snip Same Side Corner Rectangle 9"/>
          <p:cNvSpPr/>
          <p:nvPr/>
        </p:nvSpPr>
        <p:spPr>
          <a:xfrm>
            <a:off x="6733053" y="3717031"/>
            <a:ext cx="1386572" cy="76322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HIR</a:t>
            </a:r>
          </a:p>
        </p:txBody>
      </p:sp>
      <p:sp>
        <p:nvSpPr>
          <p:cNvPr id="11" name="Snip Same Side Corner Rectangle 10"/>
          <p:cNvSpPr/>
          <p:nvPr/>
        </p:nvSpPr>
        <p:spPr>
          <a:xfrm>
            <a:off x="5287995" y="4703229"/>
            <a:ext cx="1386572" cy="76322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M&amp;E </a:t>
            </a:r>
            <a:r>
              <a:rPr lang="en-GB" sz="1400" b="1" dirty="0"/>
              <a:t>Framework</a:t>
            </a:r>
          </a:p>
        </p:txBody>
      </p:sp>
      <p:sp>
        <p:nvSpPr>
          <p:cNvPr id="12" name="Snip Same Side Corner Rectangle 11"/>
          <p:cNvSpPr/>
          <p:nvPr/>
        </p:nvSpPr>
        <p:spPr>
          <a:xfrm>
            <a:off x="928620" y="5466452"/>
            <a:ext cx="1265380" cy="76322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Caseload targets &amp; supplies</a:t>
            </a:r>
          </a:p>
        </p:txBody>
      </p:sp>
      <p:sp>
        <p:nvSpPr>
          <p:cNvPr id="13" name="Snip Same Side Corner Rectangle 12"/>
          <p:cNvSpPr/>
          <p:nvPr/>
        </p:nvSpPr>
        <p:spPr>
          <a:xfrm>
            <a:off x="6793649" y="5560375"/>
            <a:ext cx="1265380" cy="76322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IM Checklist</a:t>
            </a:r>
          </a:p>
        </p:txBody>
      </p:sp>
      <p:sp>
        <p:nvSpPr>
          <p:cNvPr id="14" name="Snip Same Side Corner Rectangle 13"/>
          <p:cNvSpPr/>
          <p:nvPr/>
        </p:nvSpPr>
        <p:spPr>
          <a:xfrm>
            <a:off x="3995123" y="3717032"/>
            <a:ext cx="1265380" cy="76322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4 W</a:t>
            </a:r>
          </a:p>
        </p:txBody>
      </p:sp>
    </p:spTree>
    <p:extLst>
      <p:ext uri="{BB962C8B-B14F-4D97-AF65-F5344CB8AC3E}">
        <p14:creationId xmlns:p14="http://schemas.microsoft.com/office/powerpoint/2010/main" val="265091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3528" y="1556792"/>
            <a:ext cx="8352928" cy="4968552"/>
            <a:chOff x="323528" y="1556792"/>
            <a:chExt cx="8352928" cy="4968552"/>
          </a:xfrm>
        </p:grpSpPr>
        <p:sp>
          <p:nvSpPr>
            <p:cNvPr id="3" name="Donut 2"/>
            <p:cNvSpPr/>
            <p:nvPr/>
          </p:nvSpPr>
          <p:spPr>
            <a:xfrm>
              <a:off x="3275856" y="1556792"/>
              <a:ext cx="2376264" cy="1317715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" name="Snip Same Side Corner Rectangle 1"/>
            <p:cNvSpPr/>
            <p:nvPr/>
          </p:nvSpPr>
          <p:spPr>
            <a:xfrm>
              <a:off x="323528" y="2204864"/>
              <a:ext cx="8352928" cy="4320480"/>
            </a:xfrm>
            <a:prstGeom prst="snip2Same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GNC IM Tools inform the Strategic Planning stage?</a:t>
            </a:r>
          </a:p>
        </p:txBody>
      </p:sp>
      <p:sp>
        <p:nvSpPr>
          <p:cNvPr id="6" name="Snip Same Side Corner Rectangle 5"/>
          <p:cNvSpPr/>
          <p:nvPr/>
        </p:nvSpPr>
        <p:spPr>
          <a:xfrm>
            <a:off x="868024" y="3717032"/>
            <a:ext cx="1386572" cy="763223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HRP tips</a:t>
            </a:r>
          </a:p>
        </p:txBody>
      </p:sp>
      <p:sp>
        <p:nvSpPr>
          <p:cNvPr id="7" name="Snip Same Side Corner Rectangle 6"/>
          <p:cNvSpPr/>
          <p:nvPr/>
        </p:nvSpPr>
        <p:spPr>
          <a:xfrm>
            <a:off x="2393340" y="2636912"/>
            <a:ext cx="1386572" cy="76322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Surveys database</a:t>
            </a:r>
          </a:p>
        </p:txBody>
      </p:sp>
      <p:sp>
        <p:nvSpPr>
          <p:cNvPr id="8" name="Snip Same Side Corner Rectangle 7"/>
          <p:cNvSpPr/>
          <p:nvPr/>
        </p:nvSpPr>
        <p:spPr>
          <a:xfrm>
            <a:off x="5292893" y="2636912"/>
            <a:ext cx="1386572" cy="76322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Key datasets</a:t>
            </a:r>
          </a:p>
        </p:txBody>
      </p:sp>
      <p:sp>
        <p:nvSpPr>
          <p:cNvPr id="9" name="Snip Same Side Corner Rectangle 8"/>
          <p:cNvSpPr/>
          <p:nvPr/>
        </p:nvSpPr>
        <p:spPr>
          <a:xfrm>
            <a:off x="2392338" y="4696279"/>
            <a:ext cx="1386572" cy="763223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Gap analysis tool</a:t>
            </a:r>
          </a:p>
        </p:txBody>
      </p:sp>
      <p:sp>
        <p:nvSpPr>
          <p:cNvPr id="10" name="Snip Same Side Corner Rectangle 9"/>
          <p:cNvSpPr/>
          <p:nvPr/>
        </p:nvSpPr>
        <p:spPr>
          <a:xfrm>
            <a:off x="6733053" y="3717031"/>
            <a:ext cx="1386572" cy="763223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HIR</a:t>
            </a:r>
          </a:p>
        </p:txBody>
      </p:sp>
      <p:sp>
        <p:nvSpPr>
          <p:cNvPr id="11" name="Snip Same Side Corner Rectangle 10"/>
          <p:cNvSpPr/>
          <p:nvPr/>
        </p:nvSpPr>
        <p:spPr>
          <a:xfrm>
            <a:off x="5287995" y="4703229"/>
            <a:ext cx="1386572" cy="763223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M&amp;E </a:t>
            </a:r>
            <a:r>
              <a:rPr lang="en-GB" sz="1400" b="1" dirty="0"/>
              <a:t>Framework</a:t>
            </a:r>
          </a:p>
        </p:txBody>
      </p:sp>
      <p:sp>
        <p:nvSpPr>
          <p:cNvPr id="12" name="Snip Same Side Corner Rectangle 11"/>
          <p:cNvSpPr/>
          <p:nvPr/>
        </p:nvSpPr>
        <p:spPr>
          <a:xfrm>
            <a:off x="928620" y="5466452"/>
            <a:ext cx="1265380" cy="76322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Caseload targets &amp; supplies</a:t>
            </a:r>
          </a:p>
        </p:txBody>
      </p:sp>
      <p:sp>
        <p:nvSpPr>
          <p:cNvPr id="13" name="Snip Same Side Corner Rectangle 12"/>
          <p:cNvSpPr/>
          <p:nvPr/>
        </p:nvSpPr>
        <p:spPr>
          <a:xfrm>
            <a:off x="6793649" y="5560375"/>
            <a:ext cx="1265380" cy="76322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IM Checklist</a:t>
            </a:r>
          </a:p>
        </p:txBody>
      </p:sp>
      <p:sp>
        <p:nvSpPr>
          <p:cNvPr id="14" name="Snip Same Side Corner Rectangle 13"/>
          <p:cNvSpPr/>
          <p:nvPr/>
        </p:nvSpPr>
        <p:spPr>
          <a:xfrm>
            <a:off x="3995123" y="3717032"/>
            <a:ext cx="1265380" cy="763223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4 W</a:t>
            </a:r>
          </a:p>
        </p:txBody>
      </p:sp>
    </p:spTree>
    <p:extLst>
      <p:ext uri="{BB962C8B-B14F-4D97-AF65-F5344CB8AC3E}">
        <p14:creationId xmlns:p14="http://schemas.microsoft.com/office/powerpoint/2010/main" val="352738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HRP Tips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790526"/>
              </p:ext>
            </p:extLst>
          </p:nvPr>
        </p:nvGraphicFramePr>
        <p:xfrm>
          <a:off x="179512" y="1700806"/>
          <a:ext cx="8712968" cy="46805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21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0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/>
                        <a:t>Assists </a:t>
                      </a:r>
                      <a:r>
                        <a:rPr lang="en-GB" b="0" dirty="0"/>
                        <a:t>NCC</a:t>
                      </a:r>
                      <a:r>
                        <a:rPr lang="en-GB" b="0" baseline="0" dirty="0"/>
                        <a:t> and partners in strategic and project planning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For IMOs: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Information to support caseload calculation, indicators for interventions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/>
                        <a:t>All chapters organised in similar way with guidance on Objectives and Specific Objectives, target groups, calculating expected caseload, sample activities and tips and suggested indicators.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/>
                        <a:t>Also provides guidance for monitoring CC and AAP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Guidance tool maintained by the GNC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"/>
          <a:stretch/>
        </p:blipFill>
        <p:spPr bwMode="auto">
          <a:xfrm>
            <a:off x="196230" y="2073355"/>
            <a:ext cx="2169748" cy="94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6" y="3687981"/>
            <a:ext cx="2130442" cy="96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" y="5265940"/>
            <a:ext cx="2202450" cy="9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93309"/>
      </p:ext>
    </p:extLst>
  </p:cSld>
  <p:clrMapOvr>
    <a:masterClrMapping/>
  </p:clrMapOvr>
</p:sld>
</file>

<file path=ppt/theme/theme1.xml><?xml version="1.0" encoding="utf-8"?>
<a:theme xmlns:a="http://schemas.openxmlformats.org/drawingml/2006/main" name="RedR Theme - Office">
  <a:themeElements>
    <a:clrScheme name="RedR Brand Theme">
      <a:dk1>
        <a:srgbClr val="231F20"/>
      </a:dk1>
      <a:lt1>
        <a:sysClr val="window" lastClr="FFFFFF"/>
      </a:lt1>
      <a:dk2>
        <a:srgbClr val="4A8DAA"/>
      </a:dk2>
      <a:lt2>
        <a:srgbClr val="EE3528"/>
      </a:lt2>
      <a:accent1>
        <a:srgbClr val="4A8DAA"/>
      </a:accent1>
      <a:accent2>
        <a:srgbClr val="EE3528"/>
      </a:accent2>
      <a:accent3>
        <a:srgbClr val="808285"/>
      </a:accent3>
      <a:accent4>
        <a:srgbClr val="1D5873"/>
      </a:accent4>
      <a:accent5>
        <a:srgbClr val="80C2DE"/>
      </a:accent5>
      <a:accent6>
        <a:srgbClr val="FFFFFF"/>
      </a:accent6>
      <a:hlink>
        <a:srgbClr val="EE3528"/>
      </a:hlink>
      <a:folHlink>
        <a:srgbClr val="4A8DAA"/>
      </a:folHlink>
    </a:clrScheme>
    <a:fontScheme name="Arial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Arial_powerpoint" id="{B04597F6-5833-430B-80E0-0B23BF29AEA9}" vid="{8BD9E51E-9664-4E25-BEB3-8EBE30D25DB5}"/>
    </a:ext>
  </a:extLst>
</a:theme>
</file>

<file path=ppt/theme/theme2.xml><?xml version="1.0" encoding="utf-8"?>
<a:theme xmlns:a="http://schemas.openxmlformats.org/drawingml/2006/main" name="1_RedR Theme - Office">
  <a:themeElements>
    <a:clrScheme name="RedR Brand Theme">
      <a:dk1>
        <a:srgbClr val="231F20"/>
      </a:dk1>
      <a:lt1>
        <a:sysClr val="window" lastClr="FFFFFF"/>
      </a:lt1>
      <a:dk2>
        <a:srgbClr val="4A8DAA"/>
      </a:dk2>
      <a:lt2>
        <a:srgbClr val="EE3528"/>
      </a:lt2>
      <a:accent1>
        <a:srgbClr val="4A8DAA"/>
      </a:accent1>
      <a:accent2>
        <a:srgbClr val="EE3528"/>
      </a:accent2>
      <a:accent3>
        <a:srgbClr val="808285"/>
      </a:accent3>
      <a:accent4>
        <a:srgbClr val="1D5873"/>
      </a:accent4>
      <a:accent5>
        <a:srgbClr val="80C2DE"/>
      </a:accent5>
      <a:accent6>
        <a:srgbClr val="FFFFFF"/>
      </a:accent6>
      <a:hlink>
        <a:srgbClr val="EE3528"/>
      </a:hlink>
      <a:folHlink>
        <a:srgbClr val="4A8DAA"/>
      </a:folHlink>
    </a:clrScheme>
    <a:fontScheme name="Arial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Arial_powerpoint" id="{B04597F6-5833-430B-80E0-0B23BF29AEA9}" vid="{9418077A-119B-4648-8C73-00423E5755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TaxCatchAll xmlns="ca283e0b-db31-4043-a2ef-b80661bf084a">
      <Value>133</Value>
      <Value>148</Value>
      <Value>10</Value>
      <Value>163</Value>
      <Value>12</Value>
      <Value>3</Value>
      <Value>105</Value>
    </TaxCatchAll>
    <k8c968e8c72a4eda96b7e8fdbe192be2 xmlns="ca283e0b-db31-4043-a2ef-b80661bf084a">
      <Terms xmlns="http://schemas.microsoft.com/office/infopath/2007/PartnerControls"/>
    </k8c968e8c72a4eda96b7e8fdbe192be2>
    <ContentStatus xmlns="ca283e0b-db31-4043-a2ef-b80661bf084a" xsi:nil="true"/>
    <DateTransmittedEmail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Nutrition Humanitarian Cluster, Coordination</TermName>
          <TermId xmlns="http://schemas.microsoft.com/office/infopath/2007/PartnerControls">414c5639-61e6-4b56-aaa5-511cdacc25c2</TermId>
        </TermInfo>
        <TermInfo xmlns="http://schemas.microsoft.com/office/infopath/2007/PartnerControls">
          <TermName xmlns="http://schemas.microsoft.com/office/infopath/2007/PartnerControls">Nutrition preparedness and risk informed programming</TermName>
          <TermId xmlns="http://schemas.microsoft.com/office/infopath/2007/PartnerControls">4ab365b7-18be-48cf-a866-cdd5f63cb150</TermId>
        </TermInfo>
      </Terms>
    </h6a71f3e574e4344bc34f3fc9dd20054>
    <TaxKeywordTaxHTField xmlns="5858627f-d058-4b92-9b52-677b5fd7d4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GNC</TermName>
          <TermId xmlns="http://schemas.microsoft.com/office/infopath/2007/PartnerControls">82a4199d-9c93-4d57-833f-59195f986fba</TermId>
        </TermInfo>
        <TermInfo xmlns="http://schemas.microsoft.com/office/infopath/2007/PartnerControls">
          <TermName xmlns="http://schemas.microsoft.com/office/infopath/2007/PartnerControls">IMO</TermName>
          <TermId xmlns="http://schemas.microsoft.com/office/infopath/2007/PartnerControls">9411842a-837f-4f81-918e-c4fd3b034dbe</TermId>
        </TermInfo>
        <TermInfo xmlns="http://schemas.microsoft.com/office/infopath/2007/PartnerControls">
          <TermName xmlns="http://schemas.microsoft.com/office/infopath/2007/PartnerControls">Training</TermName>
          <TermId xmlns="http://schemas.microsoft.com/office/infopath/2007/PartnerControls">e274f566-a9bf-4f70-80f5-de4ef515adf5</TermId>
        </TermInfo>
      </Terms>
    </TaxKeywordTaxHTField>
    <CategoryDescription xmlns="http://schemas.microsoft.com/sharepoint.v3" xsi:nil="true"/>
    <mda26ace941f4791a7314a339fee829c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Training/ instructional materials, toolkits, user guides (non-ICT)</TermName>
          <TermId xmlns="http://schemas.microsoft.com/office/infopath/2007/PartnerControls">f7254839-f39a-4063-9d34-45784defb8cb</TermId>
        </TermInfo>
      </Terms>
    </mda26ace941f4791a7314a339fee829c>
    <RecipientsEmail xmlns="ca283e0b-db31-4043-a2ef-b80661bf084a" xsi:nil="true"/>
    <WrittenBy xmlns="ca283e0b-db31-4043-a2ef-b80661bf084a">
      <UserInfo>
        <DisplayName/>
        <AccountId xsi:nil="true"/>
        <AccountType/>
      </UserInfo>
    </WrittenBy>
    <_dlc_DocId xmlns="5858627f-d058-4b92-9b52-677b5fd7d454">EMOPSGCCU-1435067120-17639</_dlc_DocId>
    <_dlc_DocIdUrl xmlns="5858627f-d058-4b92-9b52-677b5fd7d454">
      <Url>https://unicef.sharepoint.com/teams/EMOPS-GCCU/_layouts/15/DocIdRedir.aspx?ID=EMOPSGCCU-1435067120-17639</Url>
      <Description>EMOPSGCCU-1435067120-17639</Description>
    </_dlc_DocIdUrl>
  </documentManagement>
</p:propertie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9DB91C-7929-40ED-AAEE-2B2929DB6E8B}"/>
</file>

<file path=customXml/itemProps2.xml><?xml version="1.0" encoding="utf-8"?>
<ds:datastoreItem xmlns:ds="http://schemas.openxmlformats.org/officeDocument/2006/customXml" ds:itemID="{1AABC8EE-7FCB-4683-9196-35E955676C3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5C21BF7-C8FC-46DA-8A3B-C65D0FC2F2E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51F5170-9E81-41FB-8623-BE2158B0FC5D}">
  <ds:schemaRefs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5858627f-d058-4b92-9b52-677b5fd7d454"/>
    <ds:schemaRef ds:uri="ca283e0b-db31-4043-a2ef-b80661bf084a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sharepoint/v4"/>
    <ds:schemaRef ds:uri="http://purl.org/dc/terms/"/>
    <ds:schemaRef ds:uri="http://schemas.openxmlformats.org/package/2006/metadata/core-properties"/>
    <ds:schemaRef ds:uri="a438dd15-07ca-4cdc-82a3-f2206b92025e"/>
    <ds:schemaRef ds:uri="http://schemas.microsoft.com/sharepoint.v3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470B7303-AE39-4DE3-BB82-110CB435D564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558889FE-0237-4E7C-809E-DE89680F78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New_Arial_powerpoint</Template>
  <TotalTime>833</TotalTime>
  <Words>743</Words>
  <Application>Microsoft Office PowerPoint</Application>
  <PresentationFormat>On-screen Show (4:3)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Unicode MS</vt:lpstr>
      <vt:lpstr>Calibri</vt:lpstr>
      <vt:lpstr>Wingdings</vt:lpstr>
      <vt:lpstr>RedR Theme - Office</vt:lpstr>
      <vt:lpstr>1_RedR Theme - Office</vt:lpstr>
      <vt:lpstr>PowerPoint Presentation</vt:lpstr>
      <vt:lpstr>The HPC</vt:lpstr>
      <vt:lpstr>Flash Appeal</vt:lpstr>
      <vt:lpstr>Gender considerations for planning any project</vt:lpstr>
      <vt:lpstr>Humanitarian Response Plan</vt:lpstr>
      <vt:lpstr>PowerPoint Presentation</vt:lpstr>
      <vt:lpstr>What GNC IM Tools inform the Strategic Planning stage?</vt:lpstr>
      <vt:lpstr>What GNC IM Tools inform the Strategic Planning stage?</vt:lpstr>
      <vt:lpstr>HRP Tips</vt:lpstr>
      <vt:lpstr>Humanitarian Indicators Registry</vt:lpstr>
      <vt:lpstr>https://www.humanitarianresponse.info/applications/ir/indicators</vt:lpstr>
      <vt:lpstr>Nutrition-related indicators available as Excel file in IM Toolkit</vt:lpstr>
      <vt:lpstr>3W/4W-Who’s doing what, where and when</vt:lpstr>
      <vt:lpstr>Input Sheet on 4W</vt:lpstr>
      <vt:lpstr>4W Information</vt:lpstr>
      <vt:lpstr>PowerPoint Presentation</vt:lpstr>
      <vt:lpstr>Gap analysis tool</vt:lpstr>
      <vt:lpstr>Exercise:  Gap analysis tool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Erina Mugadu</dc:creator>
  <cp:keywords>GNC; IMO; Training</cp:keywords>
  <cp:lastModifiedBy>Diogo Loureiro Jurema</cp:lastModifiedBy>
  <cp:revision>85</cp:revision>
  <cp:lastPrinted>2016-05-23T09:38:53Z</cp:lastPrinted>
  <dcterms:created xsi:type="dcterms:W3CDTF">2016-02-17T12:50:41Z</dcterms:created>
  <dcterms:modified xsi:type="dcterms:W3CDTF">2019-11-11T13:49:28Z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TaxKeyword">
    <vt:lpwstr>133;#GNC|82a4199d-9c93-4d57-833f-59195f986fba;#105;#IMO|9411842a-837f-4f81-918e-c4fd3b034dbe;#163;#Training|e274f566-a9bf-4f70-80f5-de4ef515adf5</vt:lpwstr>
  </property>
  <property fmtid="{D5CDD505-2E9C-101B-9397-08002B2CF9AE}" pid="5" name="Topic">
    <vt:lpwstr>10;#Nutrition Humanitarian Cluster, Coordination|414c5639-61e6-4b56-aaa5-511cdacc25c2;#148;#Nutrition preparedness and risk informed programming|4ab365b7-18be-48cf-a866-cdd5f63cb150</vt:lpwstr>
  </property>
  <property fmtid="{D5CDD505-2E9C-101B-9397-08002B2CF9AE}" pid="7" name="DocumentType">
    <vt:lpwstr>12;#Training/ instructional materials, toolkits, user guides (non-ICT)|f7254839-f39a-4063-9d34-45784defb8cb</vt:lpwstr>
  </property>
  <property fmtid="{D5CDD505-2E9C-101B-9397-08002B2CF9AE}" pid="8" name="GeographicScope">
    <vt:lpwstr/>
  </property>
  <property fmtid="{D5CDD505-2E9C-101B-9397-08002B2CF9AE}" pid="9" name="_dlc_DocIdItemGuid">
    <vt:lpwstr>3a215fbd-14f4-4417-8442-47c0fa87d838</vt:lpwstr>
  </property>
</Properties>
</file>