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7"/>
  </p:sldMasterIdLst>
  <p:notesMasterIdLst>
    <p:notesMasterId r:id="rId27"/>
  </p:notesMasterIdLst>
  <p:handoutMasterIdLst>
    <p:handoutMasterId r:id="rId28"/>
  </p:handoutMasterIdLst>
  <p:sldIdLst>
    <p:sldId id="259" r:id="rId8"/>
    <p:sldId id="341" r:id="rId9"/>
    <p:sldId id="342" r:id="rId10"/>
    <p:sldId id="343" r:id="rId11"/>
    <p:sldId id="344" r:id="rId12"/>
    <p:sldId id="345" r:id="rId13"/>
    <p:sldId id="346" r:id="rId14"/>
    <p:sldId id="349" r:id="rId15"/>
    <p:sldId id="350" r:id="rId16"/>
    <p:sldId id="351" r:id="rId17"/>
    <p:sldId id="352" r:id="rId18"/>
    <p:sldId id="353" r:id="rId19"/>
    <p:sldId id="355" r:id="rId20"/>
    <p:sldId id="356" r:id="rId21"/>
    <p:sldId id="369" r:id="rId22"/>
    <p:sldId id="358" r:id="rId23"/>
    <p:sldId id="366" r:id="rId24"/>
    <p:sldId id="367" r:id="rId25"/>
    <p:sldId id="368" r:id="rId26"/>
  </p:sldIdLst>
  <p:sldSz cx="9144000" cy="6858000" type="screen4x3"/>
  <p:notesSz cx="6889750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56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DAA"/>
    <a:srgbClr val="FFCC66"/>
    <a:srgbClr val="808285"/>
    <a:srgbClr val="80C2DE"/>
    <a:srgbClr val="6BBEE1"/>
    <a:srgbClr val="87BDD5"/>
    <a:srgbClr val="82BBD4"/>
    <a:srgbClr val="94C5DA"/>
    <a:srgbClr val="7ECAEA"/>
    <a:srgbClr val="74C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DDB165-CF9C-4E60-90BC-8B4D7E3C1C38}" v="74" dt="2019-11-11T14:14:58.0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987" autoAdjust="0"/>
    <p:restoredTop sz="77106" autoAdjust="0"/>
  </p:normalViewPr>
  <p:slideViewPr>
    <p:cSldViewPr snapToGrid="0">
      <p:cViewPr varScale="1">
        <p:scale>
          <a:sx n="78" d="100"/>
          <a:sy n="78" d="100"/>
        </p:scale>
        <p:origin x="126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3366" y="-108"/>
      </p:cViewPr>
      <p:guideLst>
        <p:guide orient="horz" pos="2880"/>
        <p:guide pos="2160"/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microsoft.com/office/2015/10/relationships/revisionInfo" Target="revisionInfo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ogo Loureiro Jurema" userId="9dfde3f0-34dd-48c5-90ef-eaf27597f482" providerId="ADAL" clId="{5FDDB165-CF9C-4E60-90BC-8B4D7E3C1C38}"/>
    <pc:docChg chg="custSel modSld modMainMaster">
      <pc:chgData name="Diogo Loureiro Jurema" userId="9dfde3f0-34dd-48c5-90ef-eaf27597f482" providerId="ADAL" clId="{5FDDB165-CF9C-4E60-90BC-8B4D7E3C1C38}" dt="2019-11-11T14:14:58.019" v="73"/>
      <pc:docMkLst>
        <pc:docMk/>
      </pc:docMkLst>
      <pc:sldChg chg="addSp modSp">
        <pc:chgData name="Diogo Loureiro Jurema" userId="9dfde3f0-34dd-48c5-90ef-eaf27597f482" providerId="ADAL" clId="{5FDDB165-CF9C-4E60-90BC-8B4D7E3C1C38}" dt="2019-11-11T14:14:33.504" v="71" actId="1035"/>
        <pc:sldMkLst>
          <pc:docMk/>
          <pc:sldMk cId="3163233177" sldId="349"/>
        </pc:sldMkLst>
        <pc:grpChg chg="add mod">
          <ac:chgData name="Diogo Loureiro Jurema" userId="9dfde3f0-34dd-48c5-90ef-eaf27597f482" providerId="ADAL" clId="{5FDDB165-CF9C-4E60-90BC-8B4D7E3C1C38}" dt="2019-11-11T14:14:33.504" v="71" actId="1035"/>
          <ac:grpSpMkLst>
            <pc:docMk/>
            <pc:sldMk cId="3163233177" sldId="349"/>
            <ac:grpSpMk id="4" creationId="{64FFAE71-0E60-4D01-9573-BACE13582159}"/>
          </ac:grpSpMkLst>
        </pc:grpChg>
      </pc:sldChg>
      <pc:sldChg chg="addSp delSp">
        <pc:chgData name="Diogo Loureiro Jurema" userId="9dfde3f0-34dd-48c5-90ef-eaf27597f482" providerId="ADAL" clId="{5FDDB165-CF9C-4E60-90BC-8B4D7E3C1C38}" dt="2019-11-11T14:14:58.019" v="73"/>
        <pc:sldMkLst>
          <pc:docMk/>
          <pc:sldMk cId="4027539454" sldId="369"/>
        </pc:sldMkLst>
        <pc:spChg chg="del">
          <ac:chgData name="Diogo Loureiro Jurema" userId="9dfde3f0-34dd-48c5-90ef-eaf27597f482" providerId="ADAL" clId="{5FDDB165-CF9C-4E60-90BC-8B4D7E3C1C38}" dt="2019-11-11T14:14:50.069" v="72" actId="478"/>
          <ac:spMkLst>
            <pc:docMk/>
            <pc:sldMk cId="4027539454" sldId="369"/>
            <ac:spMk id="3" creationId="{00000000-0000-0000-0000-000000000000}"/>
          </ac:spMkLst>
        </pc:spChg>
        <pc:grpChg chg="add">
          <ac:chgData name="Diogo Loureiro Jurema" userId="9dfde3f0-34dd-48c5-90ef-eaf27597f482" providerId="ADAL" clId="{5FDDB165-CF9C-4E60-90BC-8B4D7E3C1C38}" dt="2019-11-11T14:14:58.019" v="73"/>
          <ac:grpSpMkLst>
            <pc:docMk/>
            <pc:sldMk cId="4027539454" sldId="369"/>
            <ac:grpSpMk id="4" creationId="{3AD360D2-1386-457E-85BA-69707C6B5415}"/>
          </ac:grpSpMkLst>
        </pc:grpChg>
      </pc:sldChg>
      <pc:sldMasterChg chg="addSp delSp">
        <pc:chgData name="Diogo Loureiro Jurema" userId="9dfde3f0-34dd-48c5-90ef-eaf27597f482" providerId="ADAL" clId="{5FDDB165-CF9C-4E60-90BC-8B4D7E3C1C38}" dt="2019-11-11T14:14:08.143" v="2"/>
        <pc:sldMasterMkLst>
          <pc:docMk/>
          <pc:sldMasterMk cId="2054994350" sldId="2147483669"/>
        </pc:sldMasterMkLst>
        <pc:grpChg chg="del">
          <ac:chgData name="Diogo Loureiro Jurema" userId="9dfde3f0-34dd-48c5-90ef-eaf27597f482" providerId="ADAL" clId="{5FDDB165-CF9C-4E60-90BC-8B4D7E3C1C38}" dt="2019-11-11T14:14:05.188" v="0" actId="478"/>
          <ac:grpSpMkLst>
            <pc:docMk/>
            <pc:sldMasterMk cId="2054994350" sldId="2147483669"/>
            <ac:grpSpMk id="3" creationId="{00000000-0000-0000-0000-000000000000}"/>
          </ac:grpSpMkLst>
        </pc:grpChg>
        <pc:grpChg chg="add">
          <ac:chgData name="Diogo Loureiro Jurema" userId="9dfde3f0-34dd-48c5-90ef-eaf27597f482" providerId="ADAL" clId="{5FDDB165-CF9C-4E60-90BC-8B4D7E3C1C38}" dt="2019-11-11T14:14:08.143" v="2"/>
          <ac:grpSpMkLst>
            <pc:docMk/>
            <pc:sldMasterMk cId="2054994350" sldId="2147483669"/>
            <ac:grpSpMk id="7" creationId="{FEFF2302-8EA2-4ABE-B103-45CB6B9D4F15}"/>
          </ac:grpSpMkLst>
        </pc:grpChg>
        <pc:picChg chg="del">
          <ac:chgData name="Diogo Loureiro Jurema" userId="9dfde3f0-34dd-48c5-90ef-eaf27597f482" providerId="ADAL" clId="{5FDDB165-CF9C-4E60-90BC-8B4D7E3C1C38}" dt="2019-11-11T14:14:07.563" v="1" actId="478"/>
          <ac:picMkLst>
            <pc:docMk/>
            <pc:sldMasterMk cId="2054994350" sldId="2147483669"/>
            <ac:picMk id="2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18D04649-1601-437A-9AE0-5F90DB29EAA0}" type="datetimeFigureOut">
              <a:rPr lang="en-US" smtClean="0"/>
              <a:pPr/>
              <a:t>11/11/2019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36BD80AD-BAB5-4DCF-AE9E-63ECDE1CDE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7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/>
          <a:lstStyle>
            <a:lvl1pPr algn="r">
              <a:defRPr sz="1300"/>
            </a:lvl1pPr>
          </a:lstStyle>
          <a:p>
            <a:fld id="{AB9B97DC-CEAD-46B2-8009-C14192C5EB64}" type="datetimeFigureOut">
              <a:rPr lang="en-GB" smtClean="0"/>
              <a:t>11/11/2019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25" tIns="48312" rIns="96625" bIns="4831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9643"/>
            <a:ext cx="5511800" cy="4509135"/>
          </a:xfrm>
          <a:prstGeom prst="rect">
            <a:avLst/>
          </a:prstGeom>
        </p:spPr>
        <p:txBody>
          <a:bodyPr vert="horz" lIns="96625" tIns="48312" rIns="96625" bIns="4831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7546"/>
            <a:ext cx="2985558" cy="501015"/>
          </a:xfrm>
          <a:prstGeom prst="rect">
            <a:avLst/>
          </a:prstGeom>
        </p:spPr>
        <p:txBody>
          <a:bodyPr vert="horz" lIns="96625" tIns="48312" rIns="96625" bIns="48312" rtlCol="0" anchor="b"/>
          <a:lstStyle>
            <a:lvl1pPr algn="r">
              <a:defRPr sz="1300"/>
            </a:lvl1pPr>
          </a:lstStyle>
          <a:p>
            <a:fld id="{4A9B5508-67B4-475E-92DE-25F080A2A1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5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rtmethodology.org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900"/>
              <a:t>Source: UCL + </a:t>
            </a:r>
            <a:r>
              <a:rPr lang="en-US" altLang="en-US" sz="900">
                <a:latin typeface="Californian FB" panose="0207040306080B030204" pitchFamily="18" charset="0"/>
              </a:rPr>
              <a:t>Makerere University School of Public Health, Uganda</a:t>
            </a:r>
          </a:p>
        </p:txBody>
      </p:sp>
    </p:spTree>
    <p:extLst>
      <p:ext uri="{BB962C8B-B14F-4D97-AF65-F5344CB8AC3E}">
        <p14:creationId xmlns:p14="http://schemas.microsoft.com/office/powerpoint/2010/main" val="23191129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984" tIns="49492" rIns="98984" bIns="49492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/>
              <a:t>This is another way of showing a log frame</a:t>
            </a:r>
            <a:endParaRPr lang="en-US" altLang="en-US"/>
          </a:p>
        </p:txBody>
      </p:sp>
      <p:sp>
        <p:nvSpPr>
          <p:cNvPr id="118788" name="Slide Number Placeholder 3"/>
          <p:cNvSpPr txBox="1">
            <a:spLocks noGrp="1"/>
          </p:cNvSpPr>
          <p:nvPr/>
        </p:nvSpPr>
        <p:spPr bwMode="auto">
          <a:xfrm>
            <a:off x="4021138" y="97107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984" tIns="49492" rIns="98984" bIns="49492" anchor="b"/>
          <a:lstStyle>
            <a:lvl1pPr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90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53729C55-83AE-4C43-841A-EF2553521534}" type="slidenum">
              <a:rPr lang="en-US" altLang="en-US" sz="1300">
                <a:latin typeface="Calibri" panose="020F0502020204030204" pitchFamily="34" charset="0"/>
              </a:rPr>
              <a:pPr algn="r" eaLnBrk="1" hangingPunct="1"/>
              <a:t>11</a:t>
            </a:fld>
            <a:endParaRPr lang="en-US" altLang="en-US" sz="13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628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 bwMode="auto">
          <a:xfrm>
            <a:off x="946150" y="4856163"/>
            <a:ext cx="5207000" cy="460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More examples to illustrate the aforementioned theory. This example shows Vit A supplementation, but in a reversed order, starting with input and then subsequently working its way down to impact.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8391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logframe</a:t>
            </a:r>
            <a:r>
              <a:rPr lang="en-US" baseline="0" dirty="0"/>
              <a:t> structure is the structure </a:t>
            </a:r>
            <a:r>
              <a:rPr lang="en-US" baseline="0"/>
              <a:t>of the HRP and MF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9B5508-67B4-475E-92DE-25F080A2A1B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098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89AC94-E0B4-4AF6-A7BF-1986C8DC27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79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900"/>
              <a:t>Source: UCL + </a:t>
            </a:r>
            <a:r>
              <a:rPr lang="en-US" altLang="en-US" sz="900">
                <a:latin typeface="Californian FB" panose="0207040306080B030204" pitchFamily="18" charset="0"/>
              </a:rPr>
              <a:t>Makerere University School of Public Health, Uganda</a:t>
            </a:r>
          </a:p>
        </p:txBody>
      </p:sp>
    </p:spTree>
    <p:extLst>
      <p:ext uri="{BB962C8B-B14F-4D97-AF65-F5344CB8AC3E}">
        <p14:creationId xmlns:p14="http://schemas.microsoft.com/office/powerpoint/2010/main" val="3766080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10150" cy="37576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89AC94-E0B4-4AF6-A7BF-1986C8DC27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79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Rectangle 3"/>
          <p:cNvSpPr>
            <a:spLocks noGrp="1"/>
          </p:cNvSpPr>
          <p:nvPr>
            <p:ph type="body" idx="1"/>
          </p:nvPr>
        </p:nvSpPr>
        <p:spPr bwMode="auto">
          <a:xfrm>
            <a:off x="946150" y="4856163"/>
            <a:ext cx="5207000" cy="460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</a:pPr>
            <a:r>
              <a:rPr lang="en-GB" altLang="en-US"/>
              <a:t>Source: MTV for UCL + </a:t>
            </a:r>
            <a:r>
              <a:rPr lang="en-US" altLang="en-US">
                <a:latin typeface="Californian FB" panose="0207040306080B030204" pitchFamily="18" charset="0"/>
              </a:rPr>
              <a:t>Makerere University School of Public Health, Uganda</a:t>
            </a:r>
            <a:r>
              <a:rPr lang="en-US" altLang="en-US"/>
              <a:t> </a:t>
            </a:r>
          </a:p>
          <a:p>
            <a:pPr>
              <a:lnSpc>
                <a:spcPct val="80000"/>
              </a:lnSpc>
            </a:pPr>
            <a:endParaRPr lang="en-US" altLang="en-US"/>
          </a:p>
          <a:p>
            <a:pPr>
              <a:lnSpc>
                <a:spcPct val="80000"/>
              </a:lnSpc>
            </a:pPr>
            <a:r>
              <a:rPr lang="en-US" altLang="en-US"/>
              <a:t>What are the characteristics of a good indicator?</a:t>
            </a:r>
          </a:p>
          <a:p>
            <a:pPr>
              <a:lnSpc>
                <a:spcPct val="80000"/>
              </a:lnSpc>
            </a:pPr>
            <a:r>
              <a:rPr lang="en-US" altLang="en-US"/>
              <a:t>A good indicator is SMART: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/>
              <a:t>S for SPECIFIC: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By specific, we mean that it specifies the magnitude of the attribute that we’re measuring in a particular time frame and for a particular population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In other words, that they measure what they’re supposed to measure… blood retinol measures vitamin A status (not iron status, not any other vitamin…)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Can you think of another word starting with “S” that describes a good indicator? Good! it’s SIMPLE: clearly and precisely defined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en-US" altLang="en-US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/>
              <a:t>M for Measurable: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Measurable indicators are objective: we are able to quantify them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You can measure the temperature, you can count how many correct answers students get on a test, you can observe if someone is washing their hands before they handle food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Can you think of other examples of indicators and how to measure them?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en-US" altLang="en-US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/>
              <a:t>A for Achievable: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Achievable indicators means that we can actually obtain them: you need to have the resources and capacities to collect, store and process the information obtained from that indicator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en-US" altLang="en-US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/>
              <a:t>R is for relevant: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Relevant to you project, your situation</a:t>
            </a:r>
          </a:p>
          <a:p>
            <a:pPr lvl="1">
              <a:lnSpc>
                <a:spcPct val="80000"/>
              </a:lnSpc>
              <a:buFontTx/>
              <a:buChar char="-"/>
            </a:pPr>
            <a:endParaRPr lang="en-US" altLang="en-US"/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altLang="en-US"/>
              <a:t>And T is for Time bound: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Always stating the time period in which that indicator was measured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Beginning and end of projects are commonly used time-marks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Seasons and seasonality too: amount of grain produced in the month of July, total sales in the pre-holidays season, malnutrition rates in the lean (or hungry) season preceding the harvest.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altLang="en-US"/>
              <a:t>Can you think of other examples of indicators that are time-bound? </a:t>
            </a:r>
            <a:br>
              <a:rPr lang="en-US" altLang="en-US"/>
            </a:br>
            <a:endParaRPr lang="en-US" altLang="en-US"/>
          </a:p>
          <a:p>
            <a:pPr lvl="1"/>
            <a:r>
              <a:rPr lang="en-GB" altLang="en-US" b="1" i="1"/>
              <a:t>SMART Initiative</a:t>
            </a:r>
            <a:r>
              <a:rPr lang="en-GB" altLang="en-US" b="1" i="1" u="sng">
                <a:hlinkClick r:id="" action="ppaction://noaction"/>
              </a:rPr>
              <a:t>[1]</a:t>
            </a:r>
            <a:endParaRPr lang="en-GB" altLang="en-US"/>
          </a:p>
          <a:p>
            <a:pPr lvl="1"/>
            <a:r>
              <a:rPr lang="en-GB" altLang="en-US"/>
              <a:t>The Standardised Monitoring and Assessment in Relief and Transition (SMART) Initiative - is an interagency initiative, begun in 2002, to improve the M&amp;E of humanitarian assistance interventions through:</a:t>
            </a:r>
          </a:p>
          <a:p>
            <a:pPr lvl="1"/>
            <a:r>
              <a:rPr lang="en-GB" altLang="en-US"/>
              <a:t>•	The development of standardised methodologies for determining comparative needs based on nutritional status, mortality rate and food security.</a:t>
            </a:r>
          </a:p>
          <a:p>
            <a:pPr lvl="1"/>
            <a:r>
              <a:rPr lang="en-GB" altLang="en-US"/>
              <a:t>•	Establishing comprehensive, collaborative systems to ensure reliable data is used for decision-making and reporting</a:t>
            </a:r>
          </a:p>
          <a:p>
            <a:pPr lvl="1"/>
            <a:r>
              <a:rPr lang="en-GB" altLang="en-US"/>
              <a:t>A Standardised Training Package (STP) for SMART methodology has recently been released.</a:t>
            </a:r>
            <a:endParaRPr lang="en-US" altLang="en-US"/>
          </a:p>
          <a:p>
            <a:pPr lvl="1"/>
            <a:br>
              <a:rPr lang="en-US" altLang="en-US"/>
            </a:br>
            <a:r>
              <a:rPr lang="en-GB" altLang="en-US" u="sng">
                <a:hlinkClick r:id="" action="ppaction://noaction"/>
              </a:rPr>
              <a:t>[1]</a:t>
            </a:r>
            <a:r>
              <a:rPr lang="en-GB" altLang="en-US"/>
              <a:t> More information available at </a:t>
            </a:r>
            <a:r>
              <a:rPr lang="en-GB" altLang="en-US">
                <a:hlinkClick r:id="rId3"/>
              </a:rPr>
              <a:t>http://www.smartmethodology.org/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0804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900" dirty="0"/>
              <a:t>Source: UCL + </a:t>
            </a:r>
            <a:r>
              <a:rPr lang="en-US" altLang="en-US" sz="900" dirty="0" err="1">
                <a:latin typeface="Californian FB" panose="0207040306080B030204" pitchFamily="18" charset="0"/>
              </a:rPr>
              <a:t>Makerere</a:t>
            </a:r>
            <a:r>
              <a:rPr lang="en-US" altLang="en-US" sz="900" dirty="0">
                <a:latin typeface="Californian FB" panose="0207040306080B030204" pitchFamily="18" charset="0"/>
              </a:rPr>
              <a:t> University School of Public Health, Uganda</a:t>
            </a:r>
            <a:r>
              <a:rPr lang="en-US" altLang="en-US" sz="1400" dirty="0"/>
              <a:t> </a:t>
            </a:r>
          </a:p>
          <a:p>
            <a:r>
              <a:rPr lang="en-GB" altLang="en-US" dirty="0"/>
              <a:t>Direct - Number of children with acute malnutrition</a:t>
            </a:r>
          </a:p>
          <a:p>
            <a:r>
              <a:rPr lang="en-GB" altLang="en-US" dirty="0"/>
              <a:t>Proxy – diet composition for nutritional status</a:t>
            </a:r>
          </a:p>
          <a:p>
            <a:endParaRPr lang="en-GB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1594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900"/>
              <a:t>Source: UCL + </a:t>
            </a:r>
            <a:r>
              <a:rPr lang="en-US" altLang="en-US" sz="900">
                <a:latin typeface="Californian FB" panose="0207040306080B030204" pitchFamily="18" charset="0"/>
              </a:rPr>
              <a:t>Makerere University School of Public Health, Uganda</a:t>
            </a:r>
          </a:p>
        </p:txBody>
      </p:sp>
    </p:spTree>
    <p:extLst>
      <p:ext uri="{BB962C8B-B14F-4D97-AF65-F5344CB8AC3E}">
        <p14:creationId xmlns:p14="http://schemas.microsoft.com/office/powerpoint/2010/main" val="1849300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All the previous terms, such as impact, outcome, etc can be put in this ‘tree’. It is just a different way of putting them together.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626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The logical framework or </a:t>
            </a:r>
            <a:r>
              <a:rPr lang="en-US" altLang="en-US" i="1"/>
              <a:t>logframe </a:t>
            </a:r>
            <a:r>
              <a:rPr lang="en-US" altLang="en-US"/>
              <a:t>derives its name from the </a:t>
            </a:r>
            <a:r>
              <a:rPr lang="en-US" altLang="en-US" b="1"/>
              <a:t>logical linkages</a:t>
            </a:r>
            <a:r>
              <a:rPr lang="en-US" altLang="en-US"/>
              <a:t> set out by the planner(s) to connect a</a:t>
            </a:r>
          </a:p>
          <a:p>
            <a:r>
              <a:rPr lang="en-US" altLang="en-US"/>
              <a:t>project’s means with its ends.</a:t>
            </a:r>
          </a:p>
        </p:txBody>
      </p:sp>
    </p:spTree>
    <p:extLst>
      <p:ext uri="{BB962C8B-B14F-4D97-AF65-F5344CB8AC3E}">
        <p14:creationId xmlns:p14="http://schemas.microsoft.com/office/powerpoint/2010/main" val="3182748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3775" y="766763"/>
            <a:ext cx="5111750" cy="38338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Log frames appear in different shapes and with different names sometimes, but overall they look like this.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941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1928797" cy="357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200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786050" y="3357562"/>
            <a:ext cx="3714775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2071670" y="2500306"/>
            <a:ext cx="5072098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24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86248" y="6315038"/>
            <a:ext cx="4786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>
                <a:solidFill>
                  <a:schemeClr val="accent5"/>
                </a:solidFill>
              </a:rPr>
              <a:t>Registered Charity No 1079752</a:t>
            </a:r>
            <a:br>
              <a:rPr lang="en-GB" sz="1000" dirty="0">
                <a:solidFill>
                  <a:schemeClr val="accent5"/>
                </a:solidFill>
              </a:rPr>
            </a:br>
            <a:r>
              <a:rPr lang="en-GB" sz="1000" dirty="0">
                <a:solidFill>
                  <a:schemeClr val="accent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429115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19776" y="1017606"/>
            <a:ext cx="6186502" cy="582594"/>
          </a:xfrm>
          <a:prstGeom prst="rect">
            <a:avLst/>
          </a:prstGeom>
        </p:spPr>
        <p:txBody>
          <a:bodyPr wrap="none"/>
          <a:lstStyle>
            <a:lvl1pPr algn="l">
              <a:defRPr sz="2400"/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 typeface="Wingdings" pitchFamily="2" charset="2"/>
              <a:buChar char="§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-19776" y="1521801"/>
            <a:ext cx="9144000" cy="714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0" y="6715124"/>
            <a:ext cx="9144000" cy="142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-32" y="6593306"/>
            <a:ext cx="9144000" cy="714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7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85720" y="6286520"/>
            <a:ext cx="3206160" cy="3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GB" dirty="0"/>
              <a:t>[CLICK TO EDIT]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2065970" y="3357562"/>
            <a:ext cx="5602374" cy="571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buNone/>
              <a:defRPr sz="3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SUBTITLE]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1135566" y="2500306"/>
            <a:ext cx="7396874" cy="642933"/>
          </a:xfrm>
          <a:prstGeom prst="rect">
            <a:avLst/>
          </a:prstGeom>
          <a:solidFill>
            <a:schemeClr val="tx2"/>
          </a:solidFill>
        </p:spPr>
        <p:txBody>
          <a:bodyPr anchor="ctr">
            <a:noAutofit/>
          </a:bodyPr>
          <a:lstStyle>
            <a:lvl1pPr algn="ctr">
              <a:buNone/>
              <a:defRPr sz="40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dirty="0"/>
              <a:t>[CLICK TO EDIT MAIN TITLE]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286248" y="6315038"/>
            <a:ext cx="4786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800" dirty="0">
                <a:solidFill>
                  <a:srgbClr val="808285"/>
                </a:solidFill>
              </a:rPr>
              <a:t>Registered Charity No 1079752</a:t>
            </a:r>
            <a:br>
              <a:rPr lang="en-GB" sz="800" dirty="0">
                <a:solidFill>
                  <a:srgbClr val="808285"/>
                </a:solidFill>
              </a:rPr>
            </a:br>
            <a:r>
              <a:rPr lang="en-GB" sz="800" dirty="0">
                <a:solidFill>
                  <a:srgbClr val="808285"/>
                </a:solidFill>
              </a:rPr>
              <a:t>RedR UK is a company limited by guarantee. Company Number 3929653</a:t>
            </a:r>
          </a:p>
        </p:txBody>
      </p:sp>
    </p:spTree>
    <p:extLst>
      <p:ext uri="{BB962C8B-B14F-4D97-AF65-F5344CB8AC3E}">
        <p14:creationId xmlns:p14="http://schemas.microsoft.com/office/powerpoint/2010/main" val="78073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3848100" cy="4191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81500" y="1600200"/>
            <a:ext cx="3848100" cy="20193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81500" y="3771900"/>
            <a:ext cx="3848100" cy="20193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AE363-E5CC-41D5-A0C4-8BF5711C2C9B}" type="datetime5">
              <a:rPr lang="en-US"/>
              <a:pPr>
                <a:defRPr/>
              </a:pPr>
              <a:t>11-Nov-19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806EEEF-235B-48EB-8367-CB34B162F0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415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381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1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6401F1C8-8BAC-4575-8DAA-3C3D99786F83}" type="datetime1">
              <a:rPr lang="en-US" smtClean="0"/>
              <a:t>11/11/2019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93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EFF2302-8EA2-4ABE-B103-45CB6B9D4F15}"/>
              </a:ext>
            </a:extLst>
          </p:cNvPr>
          <p:cNvGrpSpPr/>
          <p:nvPr userDrawn="1"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8" name="Picture 7" descr="ACF">
              <a:extLst>
                <a:ext uri="{FF2B5EF4-FFF2-40B4-BE49-F238E27FC236}">
                  <a16:creationId xmlns:a16="http://schemas.microsoft.com/office/drawing/2014/main" id="{77080BBF-96EC-47C8-91F7-6A079D7CDE6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EAA0B67-0A48-4C12-B801-635C869BE3E9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FEB652D1-E727-4048-A879-E8133FCC3F9C}"/>
                  </a:ext>
                </a:extLst>
              </p:cNvPr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05CDEE3-D703-466B-AB18-E776EA06F30C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2" name="Picture 3">
                <a:extLst>
                  <a:ext uri="{FF2B5EF4-FFF2-40B4-BE49-F238E27FC236}">
                    <a16:creationId xmlns:a16="http://schemas.microsoft.com/office/drawing/2014/main" id="{792F194D-2355-4394-92AF-C1F9C63360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499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7" r:id="rId4"/>
    <p:sldLayoutId id="2147483678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135566" y="1844824"/>
            <a:ext cx="7396874" cy="12984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3.3 Strategic Planning &amp; IM Tools</a:t>
            </a:r>
          </a:p>
          <a:p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Part 2:  M&amp;E Framework</a:t>
            </a:r>
            <a:endParaRPr lang="en-GB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5253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575" y="196850"/>
            <a:ext cx="4689475" cy="628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574925" y="5013325"/>
            <a:ext cx="1158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cs typeface="Times New Roman" panose="02020603050405020304" pitchFamily="18" charset="0"/>
              </a:rPr>
              <a:t>INPUTS</a:t>
            </a:r>
          </a:p>
        </p:txBody>
      </p:sp>
      <p:sp>
        <p:nvSpPr>
          <p:cNvPr id="48132" name="Rectangle 4"/>
          <p:cNvSpPr>
            <a:spLocks noGrp="1"/>
          </p:cNvSpPr>
          <p:nvPr>
            <p:ph type="title"/>
          </p:nvPr>
        </p:nvSpPr>
        <p:spPr>
          <a:xfrm>
            <a:off x="24746" y="3117574"/>
            <a:ext cx="1940347" cy="527450"/>
          </a:xfrm>
        </p:spPr>
        <p:txBody>
          <a:bodyPr/>
          <a:lstStyle/>
          <a:p>
            <a:r>
              <a:rPr lang="en-GB" altLang="en-US" dirty="0"/>
              <a:t>Results-based </a:t>
            </a:r>
            <a:br>
              <a:rPr lang="en-GB" altLang="en-US" dirty="0"/>
            </a:br>
            <a:r>
              <a:rPr lang="en-GB" altLang="en-US" dirty="0"/>
              <a:t>approach</a:t>
            </a:r>
            <a:endParaRPr lang="en-US" altLang="en-US" dirty="0"/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3903663" y="4064000"/>
            <a:ext cx="166687" cy="2278063"/>
          </a:xfrm>
          <a:prstGeom prst="leftBrace">
            <a:avLst>
              <a:gd name="adj1" fmla="val 113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4" name="AutoShape 7"/>
          <p:cNvSpPr>
            <a:spLocks/>
          </p:cNvSpPr>
          <p:nvPr/>
        </p:nvSpPr>
        <p:spPr bwMode="auto">
          <a:xfrm>
            <a:off x="3810000" y="2514600"/>
            <a:ext cx="228600" cy="609600"/>
          </a:xfrm>
          <a:prstGeom prst="leftBrace">
            <a:avLst>
              <a:gd name="adj1" fmla="val 2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5" name="Rectangle 8"/>
          <p:cNvSpPr>
            <a:spLocks noChangeArrowheads="1"/>
          </p:cNvSpPr>
          <p:nvPr/>
        </p:nvSpPr>
        <p:spPr bwMode="auto">
          <a:xfrm>
            <a:off x="2514600" y="2057400"/>
            <a:ext cx="1158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cs typeface="Times New Roman" panose="02020603050405020304" pitchFamily="18" charset="0"/>
              </a:rPr>
              <a:t>IMPACT</a:t>
            </a:r>
          </a:p>
        </p:txBody>
      </p:sp>
      <p:sp>
        <p:nvSpPr>
          <p:cNvPr id="48136" name="Rectangle 9"/>
          <p:cNvSpPr>
            <a:spLocks noChangeArrowheads="1"/>
          </p:cNvSpPr>
          <p:nvPr/>
        </p:nvSpPr>
        <p:spPr bwMode="auto">
          <a:xfrm>
            <a:off x="2133600" y="2590800"/>
            <a:ext cx="1539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cs typeface="Times New Roman" panose="02020603050405020304" pitchFamily="18" charset="0"/>
              </a:rPr>
              <a:t>OUTCOME</a:t>
            </a:r>
          </a:p>
        </p:txBody>
      </p:sp>
      <p:sp>
        <p:nvSpPr>
          <p:cNvPr id="48137" name="AutoShape 10"/>
          <p:cNvSpPr>
            <a:spLocks/>
          </p:cNvSpPr>
          <p:nvPr/>
        </p:nvSpPr>
        <p:spPr bwMode="auto">
          <a:xfrm>
            <a:off x="3810000" y="1905000"/>
            <a:ext cx="228600" cy="609600"/>
          </a:xfrm>
          <a:prstGeom prst="leftBrace">
            <a:avLst>
              <a:gd name="adj1" fmla="val 2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673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altLang="en-US" sz="2800" b="1" dirty="0"/>
              <a:t>Results-based approach for M&amp;E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76392"/>
              </p:ext>
            </p:extLst>
          </p:nvPr>
        </p:nvGraphicFramePr>
        <p:xfrm>
          <a:off x="457200" y="1600200"/>
          <a:ext cx="8229600" cy="4876802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Project 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A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Indicators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A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Source / means of verification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A5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Assumptions / risks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2BA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Goal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8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Objectives / outcomes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Deliverable outputs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Activities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867025" y="2592388"/>
            <a:ext cx="5486400" cy="549275"/>
          </a:xfrm>
          <a:prstGeom prst="rect">
            <a:avLst/>
          </a:prstGeom>
          <a:solidFill>
            <a:schemeClr val="bg1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If the </a:t>
            </a:r>
            <a:r>
              <a:rPr lang="en-US" b="1" dirty="0">
                <a:solidFill>
                  <a:schemeClr val="tx1"/>
                </a:solidFill>
              </a:rPr>
              <a:t>OBJECTIVES</a:t>
            </a:r>
            <a:r>
              <a:rPr lang="en-US" dirty="0">
                <a:solidFill>
                  <a:schemeClr val="tx1"/>
                </a:solidFill>
              </a:rPr>
              <a:t>  are produced, then this should contribute to the overall </a:t>
            </a:r>
            <a:r>
              <a:rPr lang="en-US" b="1" dirty="0">
                <a:solidFill>
                  <a:schemeClr val="tx1"/>
                </a:solidFill>
              </a:rPr>
              <a:t>GOAL</a:t>
            </a:r>
          </a:p>
        </p:txBody>
      </p:sp>
      <p:sp>
        <p:nvSpPr>
          <p:cNvPr id="8" name="Rectangle 7"/>
          <p:cNvSpPr/>
          <p:nvPr/>
        </p:nvSpPr>
        <p:spPr>
          <a:xfrm>
            <a:off x="2906713" y="4783138"/>
            <a:ext cx="5486400" cy="549275"/>
          </a:xfrm>
          <a:prstGeom prst="rect">
            <a:avLst/>
          </a:prstGeom>
          <a:solidFill>
            <a:schemeClr val="bg1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If adequate </a:t>
            </a:r>
            <a:r>
              <a:rPr lang="en-US" b="1" dirty="0">
                <a:solidFill>
                  <a:schemeClr val="tx1"/>
                </a:solidFill>
              </a:rPr>
              <a:t>ACTIVITIES </a:t>
            </a:r>
            <a:r>
              <a:rPr lang="en-US" dirty="0">
                <a:solidFill>
                  <a:schemeClr val="tx1"/>
                </a:solidFill>
              </a:rPr>
              <a:t>are conducted, then </a:t>
            </a:r>
            <a:r>
              <a:rPr lang="en-US" b="1" dirty="0">
                <a:solidFill>
                  <a:schemeClr val="tx1"/>
                </a:solidFill>
              </a:rPr>
              <a:t>OUTPUT/RESULTS</a:t>
            </a:r>
            <a:r>
              <a:rPr lang="en-US" dirty="0">
                <a:solidFill>
                  <a:schemeClr val="tx1"/>
                </a:solidFill>
              </a:rPr>
              <a:t> can be produced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867025" y="3640138"/>
            <a:ext cx="5486400" cy="549275"/>
          </a:xfrm>
          <a:prstGeom prst="rect">
            <a:avLst/>
          </a:prstGeom>
          <a:solidFill>
            <a:schemeClr val="bg1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If </a:t>
            </a:r>
            <a:r>
              <a:rPr lang="en-US" b="1" dirty="0">
                <a:solidFill>
                  <a:schemeClr val="tx1"/>
                </a:solidFill>
              </a:rPr>
              <a:t>OUTPUTS/RESULTS</a:t>
            </a:r>
            <a:r>
              <a:rPr lang="en-US" dirty="0">
                <a:solidFill>
                  <a:schemeClr val="tx1"/>
                </a:solidFill>
              </a:rPr>
              <a:t> are produced, then the </a:t>
            </a:r>
            <a:r>
              <a:rPr lang="en-US" b="1" dirty="0">
                <a:solidFill>
                  <a:schemeClr val="tx1"/>
                </a:solidFill>
              </a:rPr>
              <a:t>OBJECTIVES</a:t>
            </a:r>
            <a:r>
              <a:rPr lang="en-US" dirty="0">
                <a:solidFill>
                  <a:schemeClr val="tx1"/>
                </a:solidFill>
              </a:rPr>
              <a:t> are accomplished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38450" y="5880100"/>
            <a:ext cx="5486400" cy="549275"/>
          </a:xfrm>
          <a:prstGeom prst="rect">
            <a:avLst/>
          </a:prstGeom>
          <a:solidFill>
            <a:schemeClr val="bg1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If adequate </a:t>
            </a:r>
            <a:r>
              <a:rPr lang="en-US" b="1" dirty="0">
                <a:solidFill>
                  <a:schemeClr val="tx1"/>
                </a:solidFill>
              </a:rPr>
              <a:t>RESOURCES/INPUTS</a:t>
            </a:r>
            <a:r>
              <a:rPr lang="en-US" dirty="0">
                <a:solidFill>
                  <a:schemeClr val="tx1"/>
                </a:solidFill>
              </a:rPr>
              <a:t> are provided; then activities can be conducted</a:t>
            </a:r>
          </a:p>
        </p:txBody>
      </p:sp>
      <p:sp>
        <p:nvSpPr>
          <p:cNvPr id="7" name="Up Arrow 6"/>
          <p:cNvSpPr/>
          <p:nvPr/>
        </p:nvSpPr>
        <p:spPr>
          <a:xfrm>
            <a:off x="5565775" y="3141663"/>
            <a:ext cx="314325" cy="498475"/>
          </a:xfrm>
          <a:prstGeom prst="upArrow">
            <a:avLst/>
          </a:prstGeom>
          <a:solidFill>
            <a:srgbClr val="52BA5C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5565775" y="4235450"/>
            <a:ext cx="314325" cy="500063"/>
          </a:xfrm>
          <a:prstGeom prst="upArrow">
            <a:avLst/>
          </a:prstGeom>
          <a:solidFill>
            <a:srgbClr val="52BA5C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5565775" y="5332413"/>
            <a:ext cx="314325" cy="498475"/>
          </a:xfrm>
          <a:prstGeom prst="upArrow">
            <a:avLst/>
          </a:prstGeom>
          <a:solidFill>
            <a:srgbClr val="52BA5C"/>
          </a:solidFill>
          <a:ln>
            <a:solidFill>
              <a:srgbClr val="52B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9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7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Activities versus Results</a:t>
            </a:r>
            <a:endParaRPr lang="fr-CH" altLang="en-US" b="1" dirty="0"/>
          </a:p>
        </p:txBody>
      </p:sp>
      <p:sp>
        <p:nvSpPr>
          <p:cNvPr id="52227" name="Rectangle 3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66071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dirty="0"/>
              <a:t>Completed activities are </a:t>
            </a:r>
            <a:r>
              <a:rPr lang="en-GB" altLang="en-US" sz="2400" b="1" u="sng" dirty="0"/>
              <a:t>not</a:t>
            </a:r>
            <a:r>
              <a:rPr lang="en-GB" altLang="en-US" sz="2400" b="1" dirty="0"/>
              <a:t> results.</a:t>
            </a:r>
            <a:endParaRPr lang="en-GB" altLang="en-US" sz="2400" b="1" i="1" dirty="0"/>
          </a:p>
          <a:p>
            <a:pPr>
              <a:lnSpc>
                <a:spcPct val="90000"/>
              </a:lnSpc>
            </a:pPr>
            <a:r>
              <a:rPr lang="en-GB" altLang="en-US" sz="2400" i="1" dirty="0"/>
              <a:t>e.g. a hospital was built, does not mean that injured and sick people can be treated in the hospital, maybe the hospital has no water and the beds have not been delivered.</a:t>
            </a:r>
            <a:r>
              <a:rPr lang="en-GB" altLang="en-US" sz="2400" i="1" dirty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GB" altLang="en-US" sz="2400" i="1" dirty="0"/>
              <a:t>Service providers behaviour are gender insensitive or safety issues for women and girls, in particular are poor. </a:t>
            </a:r>
            <a:endParaRPr lang="en-GB" altLang="en-US" sz="2400" dirty="0"/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dirty="0"/>
              <a:t>Results are the actual benefits or effects of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GB" altLang="en-US" sz="2400" b="1" dirty="0"/>
              <a:t>completed activities:</a:t>
            </a:r>
            <a:endParaRPr lang="en-GB" altLang="en-US" sz="2400" b="1" i="1" dirty="0"/>
          </a:p>
          <a:p>
            <a:pPr>
              <a:lnSpc>
                <a:spcPct val="90000"/>
              </a:lnSpc>
            </a:pPr>
            <a:r>
              <a:rPr lang="en-GB" altLang="en-US" sz="2400" i="1" dirty="0"/>
              <a:t>e.g. Injured and sick people have access to a fully functional health facility.</a:t>
            </a:r>
          </a:p>
          <a:p>
            <a:pPr>
              <a:lnSpc>
                <a:spcPct val="90000"/>
              </a:lnSpc>
            </a:pPr>
            <a:r>
              <a:rPr lang="en-GB" altLang="en-US" sz="2400" i="1" dirty="0"/>
              <a:t>Increased number of women and girls from reproductive age availed services and or, </a:t>
            </a:r>
          </a:p>
          <a:p>
            <a:pPr>
              <a:lnSpc>
                <a:spcPct val="90000"/>
              </a:lnSpc>
            </a:pPr>
            <a:r>
              <a:rPr lang="en-GB" altLang="en-US" sz="2400" i="1" dirty="0"/>
              <a:t>increased number of GBV cases are responded.</a:t>
            </a:r>
          </a:p>
          <a:p>
            <a:pPr marL="0" indent="0">
              <a:lnSpc>
                <a:spcPct val="90000"/>
              </a:lnSpc>
              <a:buNone/>
            </a:pPr>
            <a:endParaRPr lang="fr-CH" altLang="en-US" sz="2400" i="1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fr-CH" altLang="en-US" sz="2400" dirty="0"/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8610600" y="65532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F3300"/>
                </a:solidFill>
              </a:rPr>
              <a:t>*</a:t>
            </a:r>
            <a:endParaRPr lang="en-US" altLang="en-US" sz="2000" b="1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390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Example</a:t>
            </a:r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8335962" cy="333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 rot="20100755">
            <a:off x="630415" y="3415627"/>
            <a:ext cx="77667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align language should be outcome not impact</a:t>
            </a:r>
          </a:p>
        </p:txBody>
      </p:sp>
    </p:spTree>
    <p:extLst>
      <p:ext uri="{BB962C8B-B14F-4D97-AF65-F5344CB8AC3E}">
        <p14:creationId xmlns:p14="http://schemas.microsoft.com/office/powerpoint/2010/main" val="4072565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Another Example… </a:t>
            </a:r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24" y="1794934"/>
            <a:ext cx="8699413" cy="4284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8610600" y="65532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000" b="1">
                <a:solidFill>
                  <a:srgbClr val="FF3300"/>
                </a:solidFill>
              </a:rPr>
              <a:t>*</a:t>
            </a:r>
            <a:endParaRPr lang="en-US" altLang="en-US" sz="2000" b="1">
              <a:solidFill>
                <a:srgbClr val="FF33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20100755">
            <a:off x="630415" y="3415627"/>
            <a:ext cx="77667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Need to align language should be outcome not impact</a:t>
            </a:r>
          </a:p>
        </p:txBody>
      </p:sp>
    </p:spTree>
    <p:extLst>
      <p:ext uri="{BB962C8B-B14F-4D97-AF65-F5344CB8AC3E}">
        <p14:creationId xmlns:p14="http://schemas.microsoft.com/office/powerpoint/2010/main" val="1145743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852" y="1052736"/>
            <a:ext cx="8056007" cy="468780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AD360D2-1386-457E-85BA-69707C6B5415}"/>
              </a:ext>
            </a:extLst>
          </p:cNvPr>
          <p:cNvGrpSpPr/>
          <p:nvPr/>
        </p:nvGrpSpPr>
        <p:grpSpPr>
          <a:xfrm>
            <a:off x="2384773" y="188640"/>
            <a:ext cx="4374454" cy="432961"/>
            <a:chOff x="1662741" y="276327"/>
            <a:chExt cx="4374454" cy="432961"/>
          </a:xfrm>
        </p:grpSpPr>
        <p:pic>
          <p:nvPicPr>
            <p:cNvPr id="5" name="Picture 4" descr="ACF">
              <a:extLst>
                <a:ext uri="{FF2B5EF4-FFF2-40B4-BE49-F238E27FC236}">
                  <a16:creationId xmlns:a16="http://schemas.microsoft.com/office/drawing/2014/main" id="{91D9B570-07A7-414C-AB52-EC7FD482FCC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3839ACB-727A-45F1-BD15-A0BFFDBCEC21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FDF8942-3221-47C0-A657-0D3A6D37EAA5}"/>
                  </a:ext>
                </a:extLst>
              </p:cNvPr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176A264-AE94-4D90-B3EF-CD67D7A69BA4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3">
                <a:extLst>
                  <a:ext uri="{FF2B5EF4-FFF2-40B4-BE49-F238E27FC236}">
                    <a16:creationId xmlns:a16="http://schemas.microsoft.com/office/drawing/2014/main" id="{DFFFA3D2-9774-4476-A869-EB74B7D5573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4027539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 dirty="0"/>
              <a:t>Key messages</a:t>
            </a:r>
            <a:endParaRPr lang="en-US" altLang="en-US" sz="2800" b="1" dirty="0"/>
          </a:p>
        </p:txBody>
      </p:sp>
      <p:sp>
        <p:nvSpPr>
          <p:cNvPr id="57347" name="Rectangle 3"/>
          <p:cNvSpPr>
            <a:spLocks noGrp="1"/>
          </p:cNvSpPr>
          <p:nvPr>
            <p:ph idx="1"/>
          </p:nvPr>
        </p:nvSpPr>
        <p:spPr>
          <a:xfrm>
            <a:off x="0" y="1574801"/>
            <a:ext cx="9144000" cy="5012266"/>
          </a:xfrm>
          <a:solidFill>
            <a:srgbClr val="DCE6F2"/>
          </a:solidFill>
        </p:spPr>
        <p:txBody>
          <a:bodyPr/>
          <a:lstStyle/>
          <a:p>
            <a:pPr marL="355600" indent="-355600">
              <a:lnSpc>
                <a:spcPct val="80000"/>
              </a:lnSpc>
              <a:spcBef>
                <a:spcPts val="1200"/>
              </a:spcBef>
            </a:pPr>
            <a:endParaRPr lang="en-GB" altLang="en-US" sz="1100" dirty="0">
              <a:latin typeface="Calibri Light" panose="020F0302020204030204" pitchFamily="34" charset="0"/>
            </a:endParaRPr>
          </a:p>
          <a:p>
            <a:pPr marL="355600" indent="-355600">
              <a:lnSpc>
                <a:spcPct val="80000"/>
              </a:lnSpc>
              <a:spcBef>
                <a:spcPts val="1200"/>
              </a:spcBef>
            </a:pPr>
            <a:r>
              <a:rPr lang="en-GB" altLang="en-US" sz="2400" dirty="0">
                <a:latin typeface="Calibri Light" panose="020F0302020204030204" pitchFamily="34" charset="0"/>
              </a:rPr>
              <a:t>The monitoring of nutrition interventions in emergencies is an integral part of saving lives and maintaining nutrition status of the affected population. </a:t>
            </a:r>
          </a:p>
          <a:p>
            <a:pPr marL="355600" indent="-355600">
              <a:lnSpc>
                <a:spcPct val="80000"/>
              </a:lnSpc>
            </a:pPr>
            <a:r>
              <a:rPr lang="en-GB" altLang="en-US" sz="2400" dirty="0">
                <a:latin typeface="Calibri Light" panose="020F0302020204030204" pitchFamily="34" charset="0"/>
              </a:rPr>
              <a:t>Successful monitoring systems allow for improvements in interventions in ‘real time’.  </a:t>
            </a:r>
          </a:p>
          <a:p>
            <a:pPr marL="355600" indent="-355600">
              <a:lnSpc>
                <a:spcPct val="80000"/>
              </a:lnSpc>
            </a:pPr>
            <a:r>
              <a:rPr lang="en-GB" altLang="en-US" sz="2400" dirty="0">
                <a:latin typeface="Calibri Light" panose="020F0302020204030204" pitchFamily="34" charset="0"/>
              </a:rPr>
              <a:t>Involving communities in M&amp;E places the affected population at the heart of the response, providing the opportunity for their views and perceptions to be incorporated into programme decisions and increases accountability towards them.</a:t>
            </a:r>
          </a:p>
          <a:p>
            <a:pPr marL="355600" indent="-355600">
              <a:lnSpc>
                <a:spcPct val="80000"/>
              </a:lnSpc>
            </a:pPr>
            <a:r>
              <a:rPr lang="en-GB" altLang="en-US" sz="2400" dirty="0">
                <a:latin typeface="Calibri Light" panose="020F0302020204030204" pitchFamily="34" charset="0"/>
              </a:rPr>
              <a:t>A common mistake of designing M&amp;E systems is creating a framework which is overly complex. Always make an M&amp;E system practical and doable.  </a:t>
            </a:r>
          </a:p>
          <a:p>
            <a:pPr marL="355600" indent="-355600">
              <a:lnSpc>
                <a:spcPct val="80000"/>
              </a:lnSpc>
            </a:pPr>
            <a:r>
              <a:rPr lang="en-US" altLang="en-US" sz="2400" dirty="0">
                <a:latin typeface="Calibri Light" panose="020F0302020204030204" pitchFamily="34" charset="0"/>
              </a:rPr>
              <a:t>The logical framework or </a:t>
            </a:r>
            <a:r>
              <a:rPr lang="en-US" altLang="en-US" sz="2400" i="1" dirty="0" err="1">
                <a:latin typeface="Calibri Light" panose="020F0302020204030204" pitchFamily="34" charset="0"/>
              </a:rPr>
              <a:t>logframe</a:t>
            </a:r>
            <a:r>
              <a:rPr lang="en-US" altLang="en-US" sz="2400" i="1" dirty="0">
                <a:latin typeface="Calibri Light" panose="020F0302020204030204" pitchFamily="34" charset="0"/>
              </a:rPr>
              <a:t> </a:t>
            </a:r>
            <a:r>
              <a:rPr lang="en-US" altLang="en-US" sz="2400" dirty="0">
                <a:latin typeface="Calibri Light" panose="020F0302020204030204" pitchFamily="34" charset="0"/>
              </a:rPr>
              <a:t>is an analytical tool</a:t>
            </a:r>
            <a:r>
              <a:rPr lang="en-GB" altLang="en-US" sz="2400" dirty="0">
                <a:latin typeface="Calibri Light" panose="020F0302020204030204" pitchFamily="34" charset="0"/>
              </a:rPr>
              <a:t> </a:t>
            </a:r>
            <a:r>
              <a:rPr lang="en-US" altLang="en-US" sz="2400" dirty="0">
                <a:latin typeface="Calibri Light" panose="020F0302020204030204" pitchFamily="34" charset="0"/>
              </a:rPr>
              <a:t>used to plan, monitor, and evaluate</a:t>
            </a:r>
            <a:r>
              <a:rPr lang="en-GB" altLang="en-US" sz="2400" dirty="0">
                <a:latin typeface="Calibri Light" panose="020F0302020204030204" pitchFamily="34" charset="0"/>
              </a:rPr>
              <a:t> </a:t>
            </a:r>
            <a:r>
              <a:rPr lang="en-US" altLang="en-US" sz="2400" dirty="0">
                <a:latin typeface="Calibri Light" panose="020F0302020204030204" pitchFamily="34" charset="0"/>
              </a:rPr>
              <a:t>projects</a:t>
            </a:r>
            <a:r>
              <a:rPr lang="en-GB" altLang="en-US" sz="2400" dirty="0">
                <a:latin typeface="Calibri Light" panose="020F0302020204030204" pitchFamily="34" charset="0"/>
              </a:rPr>
              <a:t>. We use a results-based approach.</a:t>
            </a:r>
          </a:p>
        </p:txBody>
      </p:sp>
    </p:spTree>
    <p:extLst>
      <p:ext uri="{BB962C8B-B14F-4D97-AF65-F5344CB8AC3E}">
        <p14:creationId xmlns:p14="http://schemas.microsoft.com/office/powerpoint/2010/main" val="3102390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MANAGEMENT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1135566" y="1844824"/>
            <a:ext cx="7396874" cy="12984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3200" b="1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M&amp;E Framework computer lab</a:t>
            </a:r>
            <a:endParaRPr lang="en-GB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36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/>
              <a:t>M&amp;E Framework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935613"/>
              </p:ext>
            </p:extLst>
          </p:nvPr>
        </p:nvGraphicFramePr>
        <p:xfrm>
          <a:off x="179512" y="1700806"/>
          <a:ext cx="8712968" cy="485770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221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1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/>
                        <a:t>Used to </a:t>
                      </a:r>
                      <a:r>
                        <a:rPr lang="en-GB" b="0" baseline="0" dirty="0"/>
                        <a:t>agree on </a:t>
                      </a:r>
                      <a:r>
                        <a:rPr lang="en-GB" b="0" baseline="0" dirty="0">
                          <a:solidFill>
                            <a:schemeClr val="tx1"/>
                          </a:solidFill>
                        </a:rPr>
                        <a:t>what and how should </a:t>
                      </a:r>
                      <a:r>
                        <a:rPr lang="en-GB" b="0" baseline="0" dirty="0"/>
                        <a:t>be monitored and to track cluster progress toward targets defined in the HRP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/>
                        <a:t>Encourages a participatory approach to M&amp;E with partners</a:t>
                      </a:r>
                      <a:endParaRPr lang="en-GB" b="0" baseline="0" dirty="0">
                        <a:solidFill>
                          <a:srgbClr val="FF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>
                          <a:solidFill>
                            <a:schemeClr val="tx1"/>
                          </a:solidFill>
                        </a:rPr>
                        <a:t>Encourages a participatory approach to M&amp;E with the representation from the affected people, particularly women and marginalized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/>
                        <a:t>Defines what is to be monitored</a:t>
                      </a:r>
                      <a:endParaRPr lang="en-GB" b="0" strike="sngStrike" baseline="0" dirty="0">
                        <a:solidFill>
                          <a:srgbClr val="FF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/>
                        <a:t>The activities required and who is responsible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/>
                        <a:t>When M&amp;E will take place and methodologies to be used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="0" baseline="0" dirty="0"/>
                        <a:t>What resources are required and committed</a:t>
                      </a:r>
                      <a:endParaRPr lang="en-GB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17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IMO manages the data in the spreadsheet and leads the discussions with cluster coordinator and partners and regularly updates the data on cluster achievements</a:t>
                      </a:r>
                      <a:endParaRPr lang="en-GB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6"/>
          <a:stretch/>
        </p:blipFill>
        <p:spPr bwMode="auto">
          <a:xfrm>
            <a:off x="196230" y="2073355"/>
            <a:ext cx="2169748" cy="94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36" y="3501008"/>
            <a:ext cx="2130442" cy="965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658" y="5048444"/>
            <a:ext cx="2202450" cy="97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1404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Exercise:  M&amp;E framework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The resources for the exercise will be the Nutrition Indicators Registry and the M&amp;E Framework tool from the IM Toolkit and the M&amp;E Exercise Handout.</a:t>
            </a:r>
          </a:p>
          <a:p>
            <a:pPr marL="0" indent="0">
              <a:buNone/>
            </a:pPr>
            <a:endParaRPr lang="en-GB" sz="2000" dirty="0"/>
          </a:p>
          <a:p>
            <a:pPr lvl="0"/>
            <a:r>
              <a:rPr lang="en-US" sz="2000" dirty="0"/>
              <a:t>Complete the M&amp;E Framework spreadsheet for your assigned objective.</a:t>
            </a:r>
            <a:endParaRPr lang="en-GB" sz="2000" dirty="0"/>
          </a:p>
          <a:p>
            <a:pPr lvl="0"/>
            <a:r>
              <a:rPr lang="en-US" sz="2000" dirty="0"/>
              <a:t>You will present back to the plenary on one specific objective.</a:t>
            </a:r>
          </a:p>
          <a:p>
            <a:pPr lvl="0"/>
            <a:endParaRPr lang="en-US" sz="2000" dirty="0"/>
          </a:p>
          <a:p>
            <a:pPr marL="0" lvl="0" indent="0">
              <a:buNone/>
            </a:pPr>
            <a:r>
              <a:rPr lang="en-US" sz="2000"/>
              <a:t>(45 </a:t>
            </a:r>
            <a:r>
              <a:rPr lang="en-US" sz="2000" dirty="0"/>
              <a:t>minutes)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484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1649413" y="1300163"/>
            <a:ext cx="7494587" cy="1970087"/>
          </a:xfrm>
        </p:spPr>
        <p:txBody>
          <a:bodyPr/>
          <a:lstStyle/>
          <a:p>
            <a:r>
              <a:rPr lang="en-GB" altLang="en-US"/>
              <a:t>Focus on </a:t>
            </a:r>
            <a:r>
              <a:rPr lang="en-GB" altLang="en-US">
                <a:solidFill>
                  <a:srgbClr val="00CC66"/>
                </a:solidFill>
                <a:latin typeface="Alor" pitchFamily="2" charset="0"/>
              </a:rPr>
              <a:t>INDICA</a:t>
            </a:r>
            <a:r>
              <a:rPr lang="en-GB" altLang="en-US">
                <a:solidFill>
                  <a:srgbClr val="00FFCC"/>
                </a:solidFill>
                <a:latin typeface="Alor" pitchFamily="2" charset="0"/>
              </a:rPr>
              <a:t>TORS</a:t>
            </a:r>
            <a:endParaRPr lang="en-US" altLang="en-US">
              <a:solidFill>
                <a:srgbClr val="00FFCC"/>
              </a:solidFill>
              <a:latin typeface="Alor" pitchFamily="2" charset="0"/>
            </a:endParaRPr>
          </a:p>
        </p:txBody>
      </p:sp>
      <p:pic>
        <p:nvPicPr>
          <p:cNvPr id="38915" name="Picture 3" descr="MC900047766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031516">
            <a:off x="1787525" y="1695450"/>
            <a:ext cx="5334000" cy="42084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2054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 dirty="0"/>
              <a:t>Indicators</a:t>
            </a:r>
            <a:endParaRPr lang="en-US" altLang="en-US" b="1" dirty="0"/>
          </a:p>
        </p:txBody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>
          <a:xfrm>
            <a:off x="107504" y="1600200"/>
            <a:ext cx="9036496" cy="4946650"/>
          </a:xfrm>
        </p:spPr>
        <p:txBody>
          <a:bodyPr/>
          <a:lstStyle/>
          <a:p>
            <a:r>
              <a:rPr lang="en-GB" altLang="en-US" sz="2400" dirty="0"/>
              <a:t>An </a:t>
            </a:r>
            <a:r>
              <a:rPr lang="en-GB" altLang="en-US" sz="2400" i="1" dirty="0"/>
              <a:t>indicator</a:t>
            </a:r>
            <a:r>
              <a:rPr lang="en-GB" altLang="en-US" sz="2400" dirty="0"/>
              <a:t> is a </a:t>
            </a:r>
            <a:r>
              <a:rPr lang="en-GB" altLang="en-US" sz="2400" b="1" dirty="0"/>
              <a:t>measure</a:t>
            </a:r>
            <a:r>
              <a:rPr lang="en-GB" altLang="en-US" sz="2400" dirty="0"/>
              <a:t> that is used to show </a:t>
            </a:r>
            <a:r>
              <a:rPr lang="en-GB" altLang="en-US" sz="2400" b="1" dirty="0"/>
              <a:t>change</a:t>
            </a:r>
            <a:r>
              <a:rPr lang="en-GB" altLang="en-US" sz="2400" dirty="0"/>
              <a:t> in a situation, or the progress in/results of an activity, project, or programme.</a:t>
            </a:r>
          </a:p>
          <a:p>
            <a:endParaRPr lang="it-IT" altLang="en-US" sz="2400" dirty="0"/>
          </a:p>
          <a:p>
            <a:r>
              <a:rPr lang="it-IT" altLang="en-US" sz="2400" dirty="0"/>
              <a:t>Indicators:</a:t>
            </a:r>
          </a:p>
          <a:p>
            <a:pPr lvl="1"/>
            <a:r>
              <a:rPr lang="it-IT" altLang="en-US" sz="2000" dirty="0"/>
              <a:t>enable us to be “watchdogs”;</a:t>
            </a:r>
          </a:p>
          <a:p>
            <a:pPr lvl="1"/>
            <a:r>
              <a:rPr lang="it-IT" altLang="en-US" sz="2000" dirty="0"/>
              <a:t>are essential instruments for monitoring and evaluation.</a:t>
            </a:r>
          </a:p>
          <a:p>
            <a:pPr lvl="1"/>
            <a:r>
              <a:rPr lang="en-US" altLang="en-US" sz="2000" dirty="0"/>
              <a:t>are </a:t>
            </a:r>
            <a:r>
              <a:rPr lang="en-US" altLang="en-US" sz="2000" b="1" dirty="0"/>
              <a:t>objectively</a:t>
            </a:r>
            <a:r>
              <a:rPr lang="en-US" altLang="en-US" sz="2000" dirty="0"/>
              <a:t> </a:t>
            </a:r>
            <a:r>
              <a:rPr lang="en-US" altLang="en-US" sz="2000" b="1" dirty="0"/>
              <a:t>verifiable</a:t>
            </a:r>
            <a:r>
              <a:rPr lang="en-US" altLang="en-US" sz="2000" dirty="0"/>
              <a:t> measurements</a:t>
            </a:r>
            <a:endParaRPr lang="it-IT" altLang="en-US" sz="2000" dirty="0"/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87256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968" y="988142"/>
            <a:ext cx="5871758" cy="191730"/>
          </a:xfrm>
        </p:spPr>
        <p:txBody>
          <a:bodyPr/>
          <a:lstStyle/>
          <a:p>
            <a:r>
              <a:rPr lang="en-GB" b="1" dirty="0"/>
              <a:t>Common 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968" y="1430594"/>
            <a:ext cx="8701548" cy="5427406"/>
          </a:xfrm>
        </p:spPr>
        <p:txBody>
          <a:bodyPr/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1" i="1" dirty="0"/>
              <a:t>Baseline indicators</a:t>
            </a:r>
            <a:r>
              <a:rPr lang="en-GB" sz="2200" b="1" dirty="0"/>
              <a:t> </a:t>
            </a:r>
            <a:r>
              <a:rPr lang="en-GB" sz="2200" dirty="0"/>
              <a:t>measure the baseline or current situation e.g. numbers of participation for women and men from different age. </a:t>
            </a:r>
          </a:p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200" b="1" i="1" dirty="0"/>
              <a:t>Process indicators</a:t>
            </a:r>
            <a:r>
              <a:rPr lang="en-GB" sz="2200" b="1" dirty="0"/>
              <a:t> </a:t>
            </a:r>
            <a:r>
              <a:rPr lang="en-GB" sz="2200" dirty="0"/>
              <a:t>measure how the delivery of goods and/or services is done. These indicators can be used for individual project monitoring (not in the HRP), e.g. the numbers of women and men staff to provide services</a:t>
            </a:r>
          </a:p>
          <a:p>
            <a:pPr lvl="0">
              <a:spcBef>
                <a:spcPts val="1200"/>
              </a:spcBef>
              <a:buClr>
                <a:srgbClr val="4A8DAA"/>
              </a:buClr>
              <a:buFont typeface="Arial" panose="020B0604020202020204" pitchFamily="34" charset="0"/>
              <a:buChar char="•"/>
            </a:pPr>
            <a:r>
              <a:rPr lang="en-GB" sz="2200" b="1" i="1" dirty="0"/>
              <a:t>Output indicators</a:t>
            </a:r>
            <a:r>
              <a:rPr lang="en-GB" sz="2200" b="1" dirty="0"/>
              <a:t> </a:t>
            </a:r>
            <a:r>
              <a:rPr lang="en-GB" sz="2200" dirty="0"/>
              <a:t>measure the delivery of goods and/or services to a targeted population. (not in the HRP), numbers of women and girls participation in reproductive health services  </a:t>
            </a:r>
          </a:p>
          <a:p>
            <a:pPr lvl="0">
              <a:spcBef>
                <a:spcPts val="1200"/>
              </a:spcBef>
              <a:buClr>
                <a:srgbClr val="4A8DAA"/>
              </a:buClr>
              <a:buFont typeface="Arial" panose="020B0604020202020204" pitchFamily="34" charset="0"/>
              <a:buChar char="•"/>
            </a:pPr>
            <a:r>
              <a:rPr lang="en-GB" sz="2200" b="1" i="1" dirty="0"/>
              <a:t>Outcome indicators</a:t>
            </a:r>
            <a:r>
              <a:rPr lang="en-GB" sz="2200" b="1" dirty="0"/>
              <a:t> </a:t>
            </a:r>
            <a:r>
              <a:rPr lang="en-GB" sz="2200" dirty="0"/>
              <a:t>are the likely or the achieved short-term and medium-term effects of an intervention’s outputs. usually used in HRPs, e.g. % of women and girls have improved nutrition situation</a:t>
            </a:r>
            <a:endParaRPr lang="en-GB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1174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b="1" dirty="0"/>
              <a:t>What are the qualities of a good indicator? 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S</a:t>
            </a:r>
            <a:r>
              <a:rPr lang="en-US" altLang="en-US" sz="24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pecific</a:t>
            </a:r>
          </a:p>
          <a:p>
            <a:r>
              <a:rPr lang="en-US" altLang="en-US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M</a:t>
            </a:r>
            <a:r>
              <a:rPr lang="en-US" altLang="en-US" sz="24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easurable</a:t>
            </a:r>
          </a:p>
          <a:p>
            <a:r>
              <a:rPr lang="en-US" altLang="en-US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A</a:t>
            </a:r>
            <a:r>
              <a:rPr lang="en-US" altLang="en-US" sz="24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chievable</a:t>
            </a:r>
          </a:p>
          <a:p>
            <a:r>
              <a:rPr lang="en-US" altLang="en-US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R</a:t>
            </a:r>
            <a:r>
              <a:rPr lang="en-US" altLang="en-US" sz="24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elevant</a:t>
            </a:r>
          </a:p>
          <a:p>
            <a:r>
              <a:rPr lang="en-US" altLang="en-US" sz="40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T</a:t>
            </a:r>
            <a:r>
              <a:rPr lang="en-US" altLang="en-US" sz="2400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ime-bound</a:t>
            </a:r>
            <a:r>
              <a:rPr lang="en-US" altLang="en-US" dirty="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</a:p>
          <a:p>
            <a:endParaRPr lang="en-US" altLang="en-US" dirty="0"/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2057400" y="5334000"/>
            <a:ext cx="69790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dirty="0"/>
              <a:t>And there is also the </a:t>
            </a:r>
            <a:r>
              <a:rPr lang="en-GB" altLang="en-US" b="1" i="1" dirty="0"/>
              <a:t>SMART initiative</a:t>
            </a:r>
            <a:r>
              <a:rPr lang="en-GB" altLang="en-US" dirty="0"/>
              <a:t>….</a:t>
            </a:r>
          </a:p>
          <a:p>
            <a:pPr eaLnBrk="1" hangingPunct="1"/>
            <a:r>
              <a:rPr lang="en-GB" altLang="en-US" dirty="0"/>
              <a:t>Standardised Monitoring and Assessment in Relief and Transition </a:t>
            </a:r>
          </a:p>
          <a:p>
            <a:pPr eaLnBrk="1" hangingPunct="1"/>
            <a:r>
              <a:rPr lang="en-GB" altLang="en-US" dirty="0"/>
              <a:t>Initiative - interagency initiative to improve the M&amp;E of humanitarian assistance</a:t>
            </a:r>
            <a:endParaRPr lang="en-US" altLang="en-US" dirty="0"/>
          </a:p>
        </p:txBody>
      </p:sp>
      <p:sp>
        <p:nvSpPr>
          <p:cNvPr id="40965" name="Rectangle 6"/>
          <p:cNvSpPr>
            <a:spLocks noChangeArrowheads="1"/>
          </p:cNvSpPr>
          <p:nvPr/>
        </p:nvSpPr>
        <p:spPr bwMode="auto">
          <a:xfrm>
            <a:off x="3810000" y="2667000"/>
            <a:ext cx="4800600" cy="1200150"/>
          </a:xfrm>
          <a:prstGeom prst="rect">
            <a:avLst/>
          </a:prstGeom>
          <a:solidFill>
            <a:srgbClr val="DCE6F2"/>
          </a:solidFill>
          <a:ln w="9525">
            <a:solidFill>
              <a:srgbClr val="33813A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The </a:t>
            </a:r>
            <a:r>
              <a:rPr lang="en-GB" altLang="en-US" b="1"/>
              <a:t>Sphere Project </a:t>
            </a:r>
            <a:r>
              <a:rPr lang="en-GB" altLang="en-US"/>
              <a:t>provides the most </a:t>
            </a:r>
          </a:p>
          <a:p>
            <a:pPr eaLnBrk="1" hangingPunct="1"/>
            <a:r>
              <a:rPr lang="en-GB" altLang="en-US"/>
              <a:t>accepted indicators for nutrition and </a:t>
            </a:r>
          </a:p>
          <a:p>
            <a:pPr eaLnBrk="1" hangingPunct="1"/>
            <a:r>
              <a:rPr lang="en-GB" altLang="en-US"/>
              <a:t>food security interventions in emergencies: see Module 21.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9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800" b="1" dirty="0"/>
              <a:t>Types of indicators</a:t>
            </a:r>
            <a:endParaRPr lang="en-US" altLang="en-US" sz="2800" b="1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-16797" y="1561365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dirty="0">
                <a:cs typeface="Times New Roman" panose="02020603050405020304" pitchFamily="18" charset="0"/>
              </a:rPr>
              <a:t>Indicators exist in many different forms:</a:t>
            </a:r>
            <a:r>
              <a:rPr lang="it-IT" altLang="en-US" sz="2400" dirty="0">
                <a:cs typeface="Times New Roman" panose="02020603050405020304" pitchFamily="18" charset="0"/>
              </a:rPr>
              <a:t> </a:t>
            </a:r>
            <a:endParaRPr lang="en-GB" altLang="en-US" sz="2400" dirty="0">
              <a:cs typeface="Times New Roman" panose="02020603050405020304" pitchFamily="18" charset="0"/>
            </a:endParaRPr>
          </a:p>
        </p:txBody>
      </p:sp>
      <p:sp>
        <p:nvSpPr>
          <p:cNvPr id="235524" name="Oval 4"/>
          <p:cNvSpPr>
            <a:spLocks noChangeArrowheads="1"/>
          </p:cNvSpPr>
          <p:nvPr/>
        </p:nvSpPr>
        <p:spPr bwMode="auto">
          <a:xfrm>
            <a:off x="882650" y="2206352"/>
            <a:ext cx="1552575" cy="685800"/>
          </a:xfrm>
          <a:prstGeom prst="ellipse">
            <a:avLst/>
          </a:prstGeom>
          <a:solidFill>
            <a:srgbClr val="CCFF33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600" b="1">
                <a:cs typeface="Arial" panose="020B0604020202020204" pitchFamily="34" charset="0"/>
              </a:rPr>
              <a:t>Direct</a:t>
            </a:r>
          </a:p>
        </p:txBody>
      </p:sp>
      <p:sp>
        <p:nvSpPr>
          <p:cNvPr id="235525" name="Oval 5"/>
          <p:cNvSpPr>
            <a:spLocks noChangeArrowheads="1"/>
          </p:cNvSpPr>
          <p:nvPr/>
        </p:nvSpPr>
        <p:spPr bwMode="auto">
          <a:xfrm>
            <a:off x="882650" y="5035550"/>
            <a:ext cx="1905000" cy="887413"/>
          </a:xfrm>
          <a:prstGeom prst="ellipse">
            <a:avLst/>
          </a:prstGeom>
          <a:solidFill>
            <a:srgbClr val="EAEAEA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400" b="1">
                <a:cs typeface="Arial" panose="020B0604020202020204" pitchFamily="34" charset="0"/>
              </a:rPr>
              <a:t>Global / standardised</a:t>
            </a:r>
          </a:p>
        </p:txBody>
      </p:sp>
      <p:sp>
        <p:nvSpPr>
          <p:cNvPr id="235526" name="Oval 6"/>
          <p:cNvSpPr>
            <a:spLocks noChangeArrowheads="1"/>
          </p:cNvSpPr>
          <p:nvPr/>
        </p:nvSpPr>
        <p:spPr bwMode="auto">
          <a:xfrm>
            <a:off x="1797050" y="5645150"/>
            <a:ext cx="1746250" cy="879475"/>
          </a:xfrm>
          <a:prstGeom prst="ellipse">
            <a:avLst/>
          </a:prstGeom>
          <a:solidFill>
            <a:srgbClr val="EAEAEA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400" b="1">
                <a:cs typeface="Arial" panose="020B0604020202020204" pitchFamily="34" charset="0"/>
              </a:rPr>
              <a:t>Locally developed</a:t>
            </a:r>
          </a:p>
        </p:txBody>
      </p:sp>
      <p:sp>
        <p:nvSpPr>
          <p:cNvPr id="235527" name="Oval 7"/>
          <p:cNvSpPr>
            <a:spLocks noChangeArrowheads="1"/>
          </p:cNvSpPr>
          <p:nvPr/>
        </p:nvSpPr>
        <p:spPr bwMode="auto">
          <a:xfrm>
            <a:off x="1339850" y="2663552"/>
            <a:ext cx="1600200" cy="809625"/>
          </a:xfrm>
          <a:prstGeom prst="ellipse">
            <a:avLst/>
          </a:prstGeom>
          <a:solidFill>
            <a:srgbClr val="CCFF33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600" b="1">
                <a:cs typeface="Arial" panose="020B0604020202020204" pitchFamily="34" charset="0"/>
              </a:rPr>
              <a:t>Indirect / proxy</a:t>
            </a:r>
          </a:p>
        </p:txBody>
      </p:sp>
      <p:sp>
        <p:nvSpPr>
          <p:cNvPr id="235528" name="Oval 8"/>
          <p:cNvSpPr>
            <a:spLocks noChangeArrowheads="1"/>
          </p:cNvSpPr>
          <p:nvPr/>
        </p:nvSpPr>
        <p:spPr bwMode="auto">
          <a:xfrm>
            <a:off x="683568" y="3806552"/>
            <a:ext cx="1944216" cy="609600"/>
          </a:xfrm>
          <a:prstGeom prst="ellipse">
            <a:avLst/>
          </a:prstGeom>
          <a:solidFill>
            <a:srgbClr val="BBE0E3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600" b="1" dirty="0">
                <a:cs typeface="Arial" panose="020B0604020202020204" pitchFamily="34" charset="0"/>
              </a:rPr>
              <a:t>Quantitative</a:t>
            </a:r>
          </a:p>
        </p:txBody>
      </p:sp>
      <p:sp>
        <p:nvSpPr>
          <p:cNvPr id="235529" name="Oval 9"/>
          <p:cNvSpPr>
            <a:spLocks noChangeArrowheads="1"/>
          </p:cNvSpPr>
          <p:nvPr/>
        </p:nvSpPr>
        <p:spPr bwMode="auto">
          <a:xfrm>
            <a:off x="1339850" y="4263752"/>
            <a:ext cx="2008014" cy="533400"/>
          </a:xfrm>
          <a:prstGeom prst="ellipse">
            <a:avLst/>
          </a:prstGeom>
          <a:solidFill>
            <a:srgbClr val="BBE0E3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1600" b="1" dirty="0">
                <a:cs typeface="Arial" panose="020B0604020202020204" pitchFamily="34" charset="0"/>
              </a:rPr>
              <a:t>Qualitative</a:t>
            </a:r>
          </a:p>
        </p:txBody>
      </p:sp>
      <p:sp>
        <p:nvSpPr>
          <p:cNvPr id="235530" name="Rectangle 10"/>
          <p:cNvSpPr>
            <a:spLocks noChangeArrowheads="1"/>
          </p:cNvSpPr>
          <p:nvPr/>
        </p:nvSpPr>
        <p:spPr bwMode="auto">
          <a:xfrm>
            <a:off x="3063875" y="2177777"/>
            <a:ext cx="5867400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90500" indent="-1905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b="1">
                <a:cs typeface="Arial" panose="020B0604020202020204" pitchFamily="34" charset="0"/>
              </a:rPr>
              <a:t>Direct indicators</a:t>
            </a:r>
            <a:r>
              <a:rPr lang="it-IT" altLang="en-US">
                <a:cs typeface="Arial" panose="020B0604020202020204" pitchFamily="34" charset="0"/>
              </a:rPr>
              <a:t> correspond precisely to results at any performance level.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b="1">
                <a:cs typeface="Arial" panose="020B0604020202020204" pitchFamily="34" charset="0"/>
              </a:rPr>
              <a:t>Indirect </a:t>
            </a:r>
            <a:r>
              <a:rPr lang="it-IT" altLang="en-US">
                <a:cs typeface="Arial" panose="020B0604020202020204" pitchFamily="34" charset="0"/>
              </a:rPr>
              <a:t>or</a:t>
            </a:r>
            <a:r>
              <a:rPr lang="it-IT" altLang="en-US" b="1">
                <a:cs typeface="Arial" panose="020B0604020202020204" pitchFamily="34" charset="0"/>
              </a:rPr>
              <a:t> "proxy" indicators</a:t>
            </a:r>
            <a:r>
              <a:rPr lang="it-IT" altLang="en-US">
                <a:cs typeface="Arial" panose="020B0604020202020204" pitchFamily="34" charset="0"/>
              </a:rPr>
              <a:t> demonstrate the change or results if direct measures are not feasible.</a:t>
            </a:r>
          </a:p>
        </p:txBody>
      </p:sp>
      <p:sp>
        <p:nvSpPr>
          <p:cNvPr id="235531" name="Rectangle 11"/>
          <p:cNvSpPr>
            <a:spLocks noChangeArrowheads="1"/>
          </p:cNvSpPr>
          <p:nvPr/>
        </p:nvSpPr>
        <p:spPr bwMode="auto">
          <a:xfrm>
            <a:off x="3473450" y="3730352"/>
            <a:ext cx="5410200" cy="1615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90500" indent="-1905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dirty="0">
                <a:cs typeface="Arial" panose="020B0604020202020204" pitchFamily="34" charset="0"/>
              </a:rPr>
              <a:t>Indicators are usually </a:t>
            </a:r>
            <a:r>
              <a:rPr lang="it-IT" altLang="en-US" b="1" dirty="0">
                <a:cs typeface="Arial" panose="020B0604020202020204" pitchFamily="34" charset="0"/>
              </a:rPr>
              <a:t>quantitative measures</a:t>
            </a:r>
            <a:r>
              <a:rPr lang="it-IT" altLang="en-US" dirty="0">
                <a:cs typeface="Arial" panose="020B0604020202020204" pitchFamily="34" charset="0"/>
              </a:rPr>
              <a:t>, expressed as percentage or share, as a rate, etc.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dirty="0">
                <a:cs typeface="Arial" panose="020B0604020202020204" pitchFamily="34" charset="0"/>
              </a:rPr>
              <a:t>Indicators may also be </a:t>
            </a:r>
            <a:r>
              <a:rPr lang="it-IT" altLang="en-US" b="1" dirty="0">
                <a:cs typeface="Arial" panose="020B0604020202020204" pitchFamily="34" charset="0"/>
              </a:rPr>
              <a:t>qualitative observations</a:t>
            </a:r>
            <a:r>
              <a:rPr lang="it-IT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it-IT" altLang="en-US" b="1" dirty="0">
                <a:cs typeface="Arial" panose="020B0604020202020204" pitchFamily="34" charset="0"/>
              </a:rPr>
              <a:t>(e.g. Changes in gender roles within the HH food consumption)</a:t>
            </a:r>
            <a:r>
              <a:rPr lang="it-IT" altLang="en-US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235532" name="Rectangle 12"/>
          <p:cNvSpPr>
            <a:spLocks noChangeArrowheads="1"/>
          </p:cNvSpPr>
          <p:nvPr/>
        </p:nvSpPr>
        <p:spPr bwMode="auto">
          <a:xfrm>
            <a:off x="3952568" y="5292624"/>
            <a:ext cx="4626282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190500" indent="-1905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9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b="1" dirty="0">
                <a:cs typeface="Arial" panose="020B0604020202020204" pitchFamily="34" charset="0"/>
              </a:rPr>
              <a:t>Standardised global</a:t>
            </a:r>
            <a:r>
              <a:rPr lang="it-IT" altLang="en-US" dirty="0">
                <a:cs typeface="Arial" panose="020B0604020202020204" pitchFamily="34" charset="0"/>
              </a:rPr>
              <a:t> indicators are comparable in all settings.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it-IT" altLang="en-US" dirty="0">
                <a:cs typeface="Arial" panose="020B0604020202020204" pitchFamily="34" charset="0"/>
              </a:rPr>
              <a:t>Other indicators tend to be context specific and must be </a:t>
            </a:r>
            <a:r>
              <a:rPr lang="it-IT" altLang="en-US" b="1" dirty="0">
                <a:cs typeface="Arial" panose="020B0604020202020204" pitchFamily="34" charset="0"/>
              </a:rPr>
              <a:t>developed locally</a:t>
            </a:r>
            <a:r>
              <a:rPr lang="it-IT" altLang="en-US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41997" name="WordArt 13"/>
          <p:cNvSpPr>
            <a:spLocks noChangeArrowheads="1" noChangeShapeType="1" noTextEdit="1"/>
          </p:cNvSpPr>
          <p:nvPr/>
        </p:nvSpPr>
        <p:spPr bwMode="auto">
          <a:xfrm>
            <a:off x="5724128" y="1565376"/>
            <a:ext cx="1068388" cy="5619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Examples?</a:t>
            </a:r>
          </a:p>
        </p:txBody>
      </p:sp>
    </p:spTree>
    <p:extLst>
      <p:ext uri="{BB962C8B-B14F-4D97-AF65-F5344CB8AC3E}">
        <p14:creationId xmlns:p14="http://schemas.microsoft.com/office/powerpoint/2010/main" val="72312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4" grpId="0" animBg="1" autoUpdateAnimBg="0"/>
      <p:bldP spid="235525" grpId="0" animBg="1" autoUpdateAnimBg="0"/>
      <p:bldP spid="235526" grpId="0" animBg="1" autoUpdateAnimBg="0"/>
      <p:bldP spid="235527" grpId="0" animBg="1" autoUpdateAnimBg="0"/>
      <p:bldP spid="235528" grpId="0" animBg="1" autoUpdateAnimBg="0"/>
      <p:bldP spid="235529" grpId="0" animBg="1" autoUpdateAnimBg="0"/>
      <p:bldP spid="235530" grpId="0" autoUpdateAnimBg="0"/>
      <p:bldP spid="235531" grpId="0" autoUpdateAnimBg="0"/>
      <p:bldP spid="23553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AutoShape 2"/>
          <p:cNvSpPr>
            <a:spLocks noChangeArrowheads="1"/>
          </p:cNvSpPr>
          <p:nvPr/>
        </p:nvSpPr>
        <p:spPr bwMode="auto">
          <a:xfrm>
            <a:off x="1479104" y="1501080"/>
            <a:ext cx="990600" cy="5257800"/>
          </a:xfrm>
          <a:prstGeom prst="upArrow">
            <a:avLst>
              <a:gd name="adj1" fmla="val 44444"/>
              <a:gd name="adj2" fmla="val 62785"/>
            </a:avLst>
          </a:prstGeom>
          <a:solidFill>
            <a:srgbClr val="BBE0E3"/>
          </a:solidFill>
          <a:ln w="317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600" b="1"/>
          </a:p>
        </p:txBody>
      </p:sp>
      <p:sp>
        <p:nvSpPr>
          <p:cNvPr id="237571" name="Line 3"/>
          <p:cNvSpPr>
            <a:spLocks noChangeShapeType="1"/>
          </p:cNvSpPr>
          <p:nvPr/>
        </p:nvSpPr>
        <p:spPr bwMode="auto">
          <a:xfrm>
            <a:off x="183704" y="6758880"/>
            <a:ext cx="82296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 b="1"/>
          </a:p>
        </p:txBody>
      </p:sp>
      <p:sp>
        <p:nvSpPr>
          <p:cNvPr id="237572" name="Line 4"/>
          <p:cNvSpPr>
            <a:spLocks noChangeShapeType="1"/>
          </p:cNvSpPr>
          <p:nvPr/>
        </p:nvSpPr>
        <p:spPr bwMode="auto">
          <a:xfrm>
            <a:off x="107504" y="5632813"/>
            <a:ext cx="82296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 b="1"/>
          </a:p>
        </p:txBody>
      </p:sp>
      <p:sp>
        <p:nvSpPr>
          <p:cNvPr id="237573" name="Line 5"/>
          <p:cNvSpPr>
            <a:spLocks noChangeShapeType="1"/>
          </p:cNvSpPr>
          <p:nvPr/>
        </p:nvSpPr>
        <p:spPr bwMode="auto">
          <a:xfrm>
            <a:off x="107504" y="4455947"/>
            <a:ext cx="82296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 b="1"/>
          </a:p>
        </p:txBody>
      </p:sp>
      <p:sp>
        <p:nvSpPr>
          <p:cNvPr id="237574" name="Line 6"/>
          <p:cNvSpPr>
            <a:spLocks noChangeShapeType="1"/>
          </p:cNvSpPr>
          <p:nvPr/>
        </p:nvSpPr>
        <p:spPr bwMode="auto">
          <a:xfrm>
            <a:off x="183704" y="3329880"/>
            <a:ext cx="82296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 b="1"/>
          </a:p>
        </p:txBody>
      </p:sp>
      <p:sp>
        <p:nvSpPr>
          <p:cNvPr id="237575" name="Line 7"/>
          <p:cNvSpPr>
            <a:spLocks noChangeShapeType="1"/>
          </p:cNvSpPr>
          <p:nvPr/>
        </p:nvSpPr>
        <p:spPr bwMode="auto">
          <a:xfrm>
            <a:off x="183704" y="2263080"/>
            <a:ext cx="8229600" cy="0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600" b="1"/>
          </a:p>
        </p:txBody>
      </p:sp>
      <p:sp>
        <p:nvSpPr>
          <p:cNvPr id="237576" name="Oval 8"/>
          <p:cNvSpPr>
            <a:spLocks noChangeArrowheads="1"/>
          </p:cNvSpPr>
          <p:nvPr/>
        </p:nvSpPr>
        <p:spPr bwMode="auto">
          <a:xfrm>
            <a:off x="404367" y="3512443"/>
            <a:ext cx="1968500" cy="766762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2000" b="1">
                <a:cs typeface="Arial" panose="020B0604020202020204" pitchFamily="34" charset="0"/>
              </a:rPr>
              <a:t>Outcome</a:t>
            </a:r>
          </a:p>
        </p:txBody>
      </p:sp>
      <p:sp>
        <p:nvSpPr>
          <p:cNvPr id="237577" name="Oval 9"/>
          <p:cNvSpPr>
            <a:spLocks noChangeArrowheads="1"/>
          </p:cNvSpPr>
          <p:nvPr/>
        </p:nvSpPr>
        <p:spPr bwMode="auto">
          <a:xfrm>
            <a:off x="404367" y="2390080"/>
            <a:ext cx="1968500" cy="7635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2000" b="1">
                <a:cs typeface="Arial" panose="020B0604020202020204" pitchFamily="34" charset="0"/>
              </a:rPr>
              <a:t>Impact</a:t>
            </a:r>
          </a:p>
        </p:txBody>
      </p:sp>
      <p:sp>
        <p:nvSpPr>
          <p:cNvPr id="237578" name="Oval 10"/>
          <p:cNvSpPr>
            <a:spLocks noChangeArrowheads="1"/>
          </p:cNvSpPr>
          <p:nvPr/>
        </p:nvSpPr>
        <p:spPr bwMode="auto">
          <a:xfrm>
            <a:off x="402779" y="4637980"/>
            <a:ext cx="1971675" cy="7635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2000" b="1">
                <a:cs typeface="Arial" panose="020B0604020202020204" pitchFamily="34" charset="0"/>
              </a:rPr>
              <a:t>Output</a:t>
            </a:r>
          </a:p>
        </p:txBody>
      </p:sp>
      <p:sp>
        <p:nvSpPr>
          <p:cNvPr id="237579" name="Oval 11"/>
          <p:cNvSpPr>
            <a:spLocks noChangeArrowheads="1"/>
          </p:cNvSpPr>
          <p:nvPr/>
        </p:nvSpPr>
        <p:spPr bwMode="auto">
          <a:xfrm>
            <a:off x="404367" y="5790505"/>
            <a:ext cx="1968500" cy="76676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en-US" sz="2000" b="1">
                <a:cs typeface="Arial" panose="020B0604020202020204" pitchFamily="34" charset="0"/>
              </a:rPr>
              <a:t>Input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018583" y="5822087"/>
            <a:ext cx="26828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dirty="0">
                <a:cs typeface="Arial" panose="020B0604020202020204" pitchFamily="34" charset="0"/>
              </a:rPr>
              <a:t>Related to Activities/Resources</a:t>
            </a:r>
            <a:endParaRPr lang="en-US" altLang="en-US" sz="1600" b="1" dirty="0">
              <a:cs typeface="Arial" panose="020B0604020202020204" pitchFamily="34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2987824" y="3565743"/>
            <a:ext cx="26828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dirty="0">
                <a:cs typeface="Arial" panose="020B0604020202020204" pitchFamily="34" charset="0"/>
              </a:rPr>
              <a:t>Related to Objectives (or Purposes)</a:t>
            </a:r>
            <a:endParaRPr lang="en-US" altLang="en-US" sz="1600" b="1" dirty="0">
              <a:cs typeface="Arial" panose="020B0604020202020204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987825" y="2564904"/>
            <a:ext cx="268287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dirty="0">
                <a:cs typeface="Arial" panose="020B0604020202020204" pitchFamily="34" charset="0"/>
              </a:rPr>
              <a:t>Related to Goal</a:t>
            </a:r>
            <a:endParaRPr lang="en-US" altLang="en-US" sz="1600" b="1" dirty="0">
              <a:cs typeface="Arial" panose="020B0604020202020204" pitchFamily="34" charset="0"/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2987824" y="4725144"/>
            <a:ext cx="26828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b="1" dirty="0">
                <a:cs typeface="Arial" panose="020B0604020202020204" pitchFamily="34" charset="0"/>
              </a:rPr>
              <a:t>Related to results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1600" b="1" dirty="0">
                <a:cs typeface="Arial" panose="020B0604020202020204" pitchFamily="34" charset="0"/>
              </a:rPr>
              <a:t>of activities</a:t>
            </a:r>
            <a:endParaRPr lang="en-US" altLang="en-US" sz="1600" b="1" dirty="0">
              <a:cs typeface="Arial" panose="020B0604020202020204" pitchFamily="34" charset="0"/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5864969" y="5694347"/>
            <a:ext cx="2451447" cy="830997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600" dirty="0">
                <a:cs typeface="Arial" panose="020B0604020202020204" pitchFamily="34" charset="0"/>
              </a:rPr>
              <a:t>Nutritional education to mothers on complementary food</a:t>
            </a:r>
            <a:endParaRPr lang="en-US" altLang="en-US" sz="1600" dirty="0">
              <a:cs typeface="Arial" panose="020B0604020202020204" pitchFamily="34" charset="0"/>
            </a:endParaRPr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5868144" y="4519265"/>
            <a:ext cx="2478088" cy="1069975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X number of mothers </a:t>
            </a:r>
          </a:p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know about good </a:t>
            </a:r>
          </a:p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complementary food and </a:t>
            </a:r>
          </a:p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how to prepare that</a:t>
            </a:r>
            <a:endParaRPr lang="en-US" altLang="en-US" sz="1600" dirty="0">
              <a:cs typeface="Arial" panose="020B0604020202020204" pitchFamily="34" charset="0"/>
            </a:endParaRP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868144" y="3473887"/>
            <a:ext cx="2484438" cy="830997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>
                <a:cs typeface="Arial" panose="020B0604020202020204" pitchFamily="34" charset="0"/>
              </a:rPr>
              <a:t>% of young children </a:t>
            </a:r>
          </a:p>
          <a:p>
            <a:pPr eaLnBrk="1" hangingPunct="1"/>
            <a:r>
              <a:rPr lang="en-GB" altLang="en-US" sz="1600">
                <a:cs typeface="Arial" panose="020B0604020202020204" pitchFamily="34" charset="0"/>
              </a:rPr>
              <a:t>getting appropriate </a:t>
            </a:r>
          </a:p>
          <a:p>
            <a:pPr eaLnBrk="1" hangingPunct="1"/>
            <a:r>
              <a:rPr lang="en-GB" altLang="en-US" sz="1600">
                <a:cs typeface="Arial" panose="020B0604020202020204" pitchFamily="34" charset="0"/>
              </a:rPr>
              <a:t>complementary food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5868144" y="2348880"/>
            <a:ext cx="2513013" cy="830997"/>
          </a:xfrm>
          <a:prstGeom prst="rect">
            <a:avLst/>
          </a:prstGeom>
          <a:solidFill>
            <a:srgbClr val="CCFF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Malnutrition rates amongst young </a:t>
            </a:r>
          </a:p>
          <a:p>
            <a:pPr eaLnBrk="1" hangingPunct="1"/>
            <a:r>
              <a:rPr lang="en-GB" altLang="en-US" sz="1600" dirty="0">
                <a:cs typeface="Arial" panose="020B0604020202020204" pitchFamily="34" charset="0"/>
              </a:rPr>
              <a:t>children reduced</a:t>
            </a:r>
            <a:endParaRPr lang="en-US" altLang="en-US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98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46083" name="Picture 3" descr="Figure-7-Links-between-and-pbtree logfram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3631" y="188640"/>
            <a:ext cx="9207631" cy="54726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64FFAE71-0E60-4D01-9573-BACE13582159}"/>
              </a:ext>
            </a:extLst>
          </p:cNvPr>
          <p:cNvGrpSpPr/>
          <p:nvPr/>
        </p:nvGrpSpPr>
        <p:grpSpPr>
          <a:xfrm>
            <a:off x="2384773" y="5996332"/>
            <a:ext cx="4374454" cy="432961"/>
            <a:chOff x="1662741" y="276327"/>
            <a:chExt cx="4374454" cy="432961"/>
          </a:xfrm>
        </p:grpSpPr>
        <p:pic>
          <p:nvPicPr>
            <p:cNvPr id="5" name="Picture 4" descr="ACF">
              <a:extLst>
                <a:ext uri="{FF2B5EF4-FFF2-40B4-BE49-F238E27FC236}">
                  <a16:creationId xmlns:a16="http://schemas.microsoft.com/office/drawing/2014/main" id="{828DCC3B-BDFB-4A26-95DE-D1BF48C235C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088" y="276327"/>
              <a:ext cx="673107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B75A48C-C130-4E8B-85CF-D1EFDA085283}"/>
                </a:ext>
              </a:extLst>
            </p:cNvPr>
            <p:cNvGrpSpPr/>
            <p:nvPr userDrawn="1"/>
          </p:nvGrpSpPr>
          <p:grpSpPr>
            <a:xfrm>
              <a:off x="1662741" y="276327"/>
              <a:ext cx="3262701" cy="432961"/>
              <a:chOff x="4437626" y="4242829"/>
              <a:chExt cx="3262701" cy="432961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0492A7A-0780-43AE-9A44-230D2BB5302A}"/>
                  </a:ext>
                </a:extLst>
              </p:cNvPr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91672" y="4251347"/>
                <a:ext cx="3208655" cy="415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EEEB270-DFFD-4293-89D9-8F92587FAAE1}"/>
                  </a:ext>
                </a:extLst>
              </p:cNvPr>
              <p:cNvSpPr/>
              <p:nvPr/>
            </p:nvSpPr>
            <p:spPr>
              <a:xfrm>
                <a:off x="4491672" y="4242829"/>
                <a:ext cx="814425" cy="41592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3">
                <a:extLst>
                  <a:ext uri="{FF2B5EF4-FFF2-40B4-BE49-F238E27FC236}">
                    <a16:creationId xmlns:a16="http://schemas.microsoft.com/office/drawing/2014/main" id="{EBB77EA9-2CC1-433E-85B3-72F4E453F79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37626" y="4347784"/>
                <a:ext cx="922516" cy="3280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163233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What is a Log Frame?</a:t>
            </a:r>
            <a:endParaRPr lang="en-US" altLang="en-US" b="1" dirty="0"/>
          </a:p>
        </p:txBody>
      </p:sp>
      <p:pic>
        <p:nvPicPr>
          <p:cNvPr id="4710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238" y="3965386"/>
            <a:ext cx="2409524" cy="2715004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710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41325" y="1724818"/>
            <a:ext cx="8475663" cy="4841875"/>
          </a:xfrm>
          <a:prstGeom prst="rect">
            <a:avLst/>
          </a:prstGeom>
        </p:spPr>
        <p:txBody>
          <a:bodyPr/>
          <a:lstStyle/>
          <a:p>
            <a:pPr indent="12700">
              <a:buFont typeface="Arial" panose="020B0604020202020204" pitchFamily="34" charset="0"/>
              <a:buNone/>
            </a:pPr>
            <a:r>
              <a:rPr lang="en-US" altLang="en-US" sz="2800" dirty="0"/>
              <a:t>The logical framework or </a:t>
            </a:r>
            <a:r>
              <a:rPr lang="en-US" altLang="en-US" sz="2800" i="1" dirty="0" err="1"/>
              <a:t>logframe</a:t>
            </a:r>
            <a:r>
              <a:rPr lang="en-US" altLang="en-US" sz="2800" i="1" dirty="0"/>
              <a:t> </a:t>
            </a:r>
            <a:r>
              <a:rPr lang="en-US" altLang="en-US" sz="2800" dirty="0"/>
              <a:t>is an analytical tool</a:t>
            </a:r>
            <a:r>
              <a:rPr lang="en-GB" altLang="en-US" sz="2800" dirty="0"/>
              <a:t> </a:t>
            </a:r>
            <a:r>
              <a:rPr lang="en-US" altLang="en-US" sz="2800" dirty="0"/>
              <a:t>used to </a:t>
            </a:r>
            <a:r>
              <a:rPr lang="en-US" altLang="en-US" sz="2800" b="1" dirty="0"/>
              <a:t>plan, monitor, and evaluate</a:t>
            </a:r>
            <a:r>
              <a:rPr lang="en-GB" altLang="en-US" sz="2800" dirty="0"/>
              <a:t> </a:t>
            </a:r>
            <a:r>
              <a:rPr lang="en-US" altLang="en-US" sz="2800" dirty="0"/>
              <a:t>projects. </a:t>
            </a:r>
          </a:p>
          <a:p>
            <a:pPr indent="12700">
              <a:buFont typeface="Arial" panose="020B0604020202020204" pitchFamily="34" charset="0"/>
              <a:buNone/>
            </a:pPr>
            <a:r>
              <a:rPr lang="en-US" altLang="en-US" sz="2800" dirty="0"/>
              <a:t>We use a results-based approach</a:t>
            </a:r>
            <a:endParaRPr lang="en-GB" altLang="en-US" sz="2800" dirty="0"/>
          </a:p>
        </p:txBody>
      </p:sp>
      <p:pic>
        <p:nvPicPr>
          <p:cNvPr id="47109" name="Picture 5" descr="MP900341408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29140" y="4956175"/>
            <a:ext cx="1139825" cy="1597025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7499350" y="4956175"/>
            <a:ext cx="14176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b="1">
              <a:cs typeface="Arial" panose="020B0604020202020204" pitchFamily="34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6345238" y="4596332"/>
            <a:ext cx="2571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 dirty="0">
                <a:solidFill>
                  <a:srgbClr val="FF0000"/>
                </a:solidFill>
                <a:cs typeface="Arial" panose="020B0604020202020204" pitchFamily="34" charset="0"/>
              </a:rPr>
              <a:t>Victim of a log frame?</a:t>
            </a:r>
            <a:endParaRPr lang="en-US" altLang="en-US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3324225" y="3962400"/>
            <a:ext cx="333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6600"/>
                </a:solidFill>
                <a:latin typeface="Alor" pitchFamily="2" charset="0"/>
              </a:rPr>
              <a:t>?</a:t>
            </a:r>
            <a:endParaRPr lang="en-US" altLang="en-US">
              <a:solidFill>
                <a:srgbClr val="FF6600"/>
              </a:solidFill>
              <a:latin typeface="Alor" pitchFamily="2" charset="0"/>
            </a:endParaRPr>
          </a:p>
        </p:txBody>
      </p:sp>
      <p:sp>
        <p:nvSpPr>
          <p:cNvPr id="47113" name="Text Box 10"/>
          <p:cNvSpPr txBox="1">
            <a:spLocks noChangeArrowheads="1"/>
          </p:cNvSpPr>
          <p:nvPr/>
        </p:nvSpPr>
        <p:spPr bwMode="auto">
          <a:xfrm>
            <a:off x="3886200" y="3886200"/>
            <a:ext cx="333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6600"/>
                </a:solidFill>
                <a:latin typeface="Alor" pitchFamily="2" charset="0"/>
              </a:rPr>
              <a:t>?</a:t>
            </a:r>
            <a:endParaRPr lang="en-US" altLang="en-US">
              <a:solidFill>
                <a:srgbClr val="FF6600"/>
              </a:solidFill>
              <a:latin typeface="Alor" pitchFamily="2" charset="0"/>
            </a:endParaRPr>
          </a:p>
        </p:txBody>
      </p:sp>
      <p:sp>
        <p:nvSpPr>
          <p:cNvPr id="47114" name="Text Box 11"/>
          <p:cNvSpPr txBox="1">
            <a:spLocks noChangeArrowheads="1"/>
          </p:cNvSpPr>
          <p:nvPr/>
        </p:nvSpPr>
        <p:spPr bwMode="auto">
          <a:xfrm>
            <a:off x="4572000" y="3962400"/>
            <a:ext cx="333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6600"/>
                </a:solidFill>
                <a:latin typeface="Alor" pitchFamily="2" charset="0"/>
              </a:rPr>
              <a:t>?</a:t>
            </a:r>
            <a:endParaRPr lang="en-US" altLang="en-US">
              <a:solidFill>
                <a:srgbClr val="FF6600"/>
              </a:solidFill>
              <a:latin typeface="Alor" pitchFamily="2" charset="0"/>
            </a:endParaRPr>
          </a:p>
        </p:txBody>
      </p:sp>
      <p:sp>
        <p:nvSpPr>
          <p:cNvPr id="47115" name="Text Box 12"/>
          <p:cNvSpPr txBox="1">
            <a:spLocks noChangeArrowheads="1"/>
          </p:cNvSpPr>
          <p:nvPr/>
        </p:nvSpPr>
        <p:spPr bwMode="auto">
          <a:xfrm>
            <a:off x="2895600" y="4800600"/>
            <a:ext cx="333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6600"/>
                </a:solidFill>
                <a:latin typeface="Alor" pitchFamily="2" charset="0"/>
              </a:rPr>
              <a:t>?</a:t>
            </a:r>
            <a:endParaRPr lang="en-US" altLang="en-US">
              <a:solidFill>
                <a:srgbClr val="FF6600"/>
              </a:solidFill>
              <a:latin typeface="Alo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363084"/>
      </p:ext>
    </p:extLst>
  </p:cSld>
  <p:clrMapOvr>
    <a:masterClrMapping/>
  </p:clrMapOvr>
</p:sld>
</file>

<file path=ppt/theme/theme1.xml><?xml version="1.0" encoding="utf-8"?>
<a:theme xmlns:a="http://schemas.openxmlformats.org/drawingml/2006/main" name="1_RedR Theme - Office">
  <a:themeElements>
    <a:clrScheme name="RedR Brand Theme">
      <a:dk1>
        <a:srgbClr val="231F20"/>
      </a:dk1>
      <a:lt1>
        <a:sysClr val="window" lastClr="FFFFFF"/>
      </a:lt1>
      <a:dk2>
        <a:srgbClr val="4A8DAA"/>
      </a:dk2>
      <a:lt2>
        <a:srgbClr val="EE3528"/>
      </a:lt2>
      <a:accent1>
        <a:srgbClr val="4A8DAA"/>
      </a:accent1>
      <a:accent2>
        <a:srgbClr val="EE3528"/>
      </a:accent2>
      <a:accent3>
        <a:srgbClr val="808285"/>
      </a:accent3>
      <a:accent4>
        <a:srgbClr val="1D5873"/>
      </a:accent4>
      <a:accent5>
        <a:srgbClr val="80C2DE"/>
      </a:accent5>
      <a:accent6>
        <a:srgbClr val="FFFFFF"/>
      </a:accent6>
      <a:hlink>
        <a:srgbClr val="EE3528"/>
      </a:hlink>
      <a:folHlink>
        <a:srgbClr val="4A8DAA"/>
      </a:folHlink>
    </a:clrScheme>
    <a:fontScheme name="Arial Brand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_Arial_powerpoint" id="{B04597F6-5833-430B-80E0-0B23BF29AEA9}" vid="{9418077A-119B-4648-8C73-00423E5755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ICEF Document" ma:contentTypeID="0x0101009BA85F8052A6DA4FA3E31FF9F74C6970006192CA8317E1FF49B6A7FEB870A3A8D6" ma:contentTypeVersion="35" ma:contentTypeDescription="" ma:contentTypeScope="" ma:versionID="12d1c3943addee87628e412199d83abd">
  <xsd:schema xmlns:xsd="http://www.w3.org/2001/XMLSchema" xmlns:xs="http://www.w3.org/2001/XMLSchema" xmlns:p="http://schemas.microsoft.com/office/2006/metadata/properties" xmlns:ns1="http://schemas.microsoft.com/sharepoint/v3" xmlns:ns2="ca283e0b-db31-4043-a2ef-b80661bf084a" xmlns:ns3="http://schemas.microsoft.com/sharepoint.v3" xmlns:ns4="http://schemas.microsoft.com/sharepoint/v4" xmlns:ns5="5858627f-d058-4b92-9b52-677b5fd7d454" xmlns:ns6="a438dd15-07ca-4cdc-82a3-f2206b92025e" targetNamespace="http://schemas.microsoft.com/office/2006/metadata/properties" ma:root="true" ma:fieldsID="e8e4805b8cc2face6d425e188d9577e3" ns1:_="" ns2:_="" ns3:_="" ns4:_="" ns5:_="" ns6:_="">
    <xsd:import namespace="http://schemas.microsoft.com/sharepoint/v3"/>
    <xsd:import namespace="ca283e0b-db31-4043-a2ef-b80661bf084a"/>
    <xsd:import namespace="http://schemas.microsoft.com/sharepoint.v3"/>
    <xsd:import namespace="http://schemas.microsoft.com/sharepoint/v4"/>
    <xsd:import namespace="5858627f-d058-4b92-9b52-677b5fd7d454"/>
    <xsd:import namespace="a438dd15-07ca-4cdc-82a3-f2206b92025e"/>
    <xsd:element name="properties">
      <xsd:complexType>
        <xsd:sequence>
          <xsd:element name="documentManagement">
            <xsd:complexType>
              <xsd:all>
                <xsd:element ref="ns2:WrittenBy" minOccurs="0"/>
                <xsd:element ref="ns2:ContentLanguage" minOccurs="0"/>
                <xsd:element ref="ns3:CategoryDescription" minOccurs="0"/>
                <xsd:element ref="ns2:RecipientsEmail" minOccurs="0"/>
                <xsd:element ref="ns2:SenderEmail" minOccurs="0"/>
                <xsd:element ref="ns2:DateTransmittedEmail" minOccurs="0"/>
                <xsd:element ref="ns2:k8c968e8c72a4eda96b7e8fdbe192be2" minOccurs="0"/>
                <xsd:element ref="ns2:ga975397408f43e4b84ec8e5a598e523" minOccurs="0"/>
                <xsd:element ref="ns2:mda26ace941f4791a7314a339fee829c" minOccurs="0"/>
                <xsd:element ref="ns2:TaxCatchAllLabel" minOccurs="0"/>
                <xsd:element ref="ns2:TaxCatchAll" minOccurs="0"/>
                <xsd:element ref="ns2:h6a71f3e574e4344bc34f3fc9dd20054" minOccurs="0"/>
                <xsd:element ref="ns2:ContentStatus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5:TaxKeywordTaxHTField" minOccurs="0"/>
                <xsd:element ref="ns6:MediaServiceMetadata" minOccurs="0"/>
                <xsd:element ref="ns6:MediaServiceFastMetadata" minOccurs="0"/>
                <xsd:element ref="ns6:MediaServiceDateTaken" minOccurs="0"/>
                <xsd:element ref="ns6:MediaServiceAutoTags" minOccurs="0"/>
                <xsd:element ref="ns6:MediaServiceGenerationTime" minOccurs="0"/>
                <xsd:element ref="ns6:MediaServiceEventHashCode" minOccurs="0"/>
                <xsd:element ref="ns6:MediaServiceOCR" minOccurs="0"/>
                <xsd:element ref="ns5:SharedWithUsers" minOccurs="0"/>
                <xsd:element ref="ns5:SharedWithDetails" minOccurs="0"/>
                <xsd:element ref="ns6:MediaServiceLocation" minOccurs="0"/>
                <xsd:element ref="ns5:_dlc_DocId" minOccurs="0"/>
                <xsd:element ref="ns5:_dlc_DocIdUrl" minOccurs="0"/>
                <xsd:element ref="ns5:_dlc_DocIdPersistId" minOccurs="0"/>
                <xsd:element ref="ns6:MediaServiceAutoKeyPoints" minOccurs="0"/>
                <xsd:element ref="ns6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7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8" nillable="true" ma:displayName="Hold and Record Status" ma:decimals="0" ma:description="" ma:hidden="true" ma:indexed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WrittenBy" ma:index="3" nillable="true" ma:displayName="Written By" ma:description="‘Written By’ is auto-completed with the name of the uploader, but can be edited if you are uploading on behalf of someone else." ma:list="UserInfo" ma:SharePointGroup="0" ma:internalName="WrittenBy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entLanguage" ma:index="4" nillable="true" ma:displayName="Content Language *" ma:default="English" ma:format="RadioButtons" ma:indexed="true" ma:internalName="ContentLanguage" ma:readOnly="false">
      <xsd:simpleType>
        <xsd:restriction base="dms:Choice">
          <xsd:enumeration value="English"/>
          <xsd:enumeration value="French"/>
          <xsd:enumeration value="Spanish"/>
          <xsd:enumeration value="Russian"/>
          <xsd:enumeration value="Chinese"/>
          <xsd:enumeration value="Arabic"/>
          <xsd:enumeration value="other"/>
        </xsd:restriction>
      </xsd:simpleType>
    </xsd:element>
    <xsd:element name="RecipientsEmail" ma:index="9" nillable="true" ma:displayName="Recipients (email)" ma:hidden="true" ma:internalName="RecipientsEmail" ma:readOnly="false">
      <xsd:simpleType>
        <xsd:restriction base="dms:Text">
          <xsd:maxLength value="255"/>
        </xsd:restriction>
      </xsd:simpleType>
    </xsd:element>
    <xsd:element name="SenderEmail" ma:index="10" nillable="true" ma:displayName="Sender (email)" ma:hidden="true" ma:internalName="SenderEmail" ma:readOnly="false">
      <xsd:simpleType>
        <xsd:restriction base="dms:Text">
          <xsd:maxLength value="255"/>
        </xsd:restriction>
      </xsd:simpleType>
    </xsd:element>
    <xsd:element name="DateTransmittedEmail" ma:index="11" nillable="true" ma:displayName="Date transmitted (email)" ma:format="DateTime" ma:hidden="true" ma:internalName="DateTransmittedEmail" ma:readOnly="false">
      <xsd:simpleType>
        <xsd:restriction base="dms:DateTime"/>
      </xsd:simpleType>
    </xsd:element>
    <xsd:element name="k8c968e8c72a4eda96b7e8fdbe192be2" ma:index="12" nillable="true" ma:taxonomy="true" ma:internalName="k8c968e8c72a4eda96b7e8fdbe192be2" ma:taxonomyFieldName="GeographicScope" ma:displayName="Geographic Scope" ma:default="" ma:fieldId="{48c968e8-c72a-4eda-96b7-e8fdbe192be2}" ma:taxonomyMulti="true" ma:sspId="73f51738-d318-4883-9d64-4f0bd0ccc55e" ma:termSetId="0a00fedf-defc-4fe3-a3bf-9929b29a638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ga975397408f43e4b84ec8e5a598e523" ma:index="16" nillable="true" ma:taxonomy="true" ma:internalName="ga975397408f43e4b84ec8e5a598e523" ma:taxonomyFieldName="OfficeDivision" ma:displayName="Office/Division *" ma:default="32;#Office of Emergency Prog.-456F|98de697e-6403-48a0-9bce-654c90399d04" ma:fieldId="{0a975397-408f-43e4-b84e-c8e5a598e523}" ma:sspId="73f51738-d318-4883-9d64-4f0bd0ccc55e" ma:termSetId="1761a25e-44f4-4213-964a-f96c515e12c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da26ace941f4791a7314a339fee829c" ma:index="17" nillable="true" ma:taxonomy="true" ma:internalName="mda26ace941f4791a7314a339fee829c" ma:taxonomyFieldName="DocumentType" ma:displayName="Document Type *" ma:indexed="true" ma:readOnly="false" ma:default="" ma:fieldId="{6da26ace-941f-4791-a731-4a339fee829c}" ma:sspId="73f51738-d318-4883-9d64-4f0bd0ccc55e" ma:termSetId="f93b6877-8902-4378-8587-5ec85f36ea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18" nillable="true" ma:displayName="Taxonomy Catch All Column1" ma:hidden="true" ma:list="{e129f4a5-dc42-4d6e-b210-548907d0accc}" ma:internalName="TaxCatchAllLabel" ma:readOnly="true" ma:showField="CatchAllDataLabel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hidden="true" ma:list="{e129f4a5-dc42-4d6e-b210-548907d0accc}" ma:internalName="TaxCatchAll" ma:showField="CatchAllData" ma:web="5858627f-d058-4b92-9b52-677b5fd7d4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6a71f3e574e4344bc34f3fc9dd20054" ma:index="23" nillable="true" ma:taxonomy="true" ma:internalName="h6a71f3e574e4344bc34f3fc9dd20054" ma:taxonomyFieldName="Topic" ma:displayName="Topic *" ma:readOnly="false" ma:default="" ma:fieldId="{16a71f3e-574e-4344-bc34-f3fc9dd20054}" ma:taxonomyMulti="true" ma:sspId="73f51738-d318-4883-9d64-4f0bd0ccc55e" ma:termSetId="9561e0e6-71cf-4f3c-87c3-08a6b5d907e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ntentStatus" ma:index="25" nillable="true" ma:displayName="Content Status" ma:description="Optional column to indicate document status: no status, draft, final or expired.​" ma:format="RadioButtons" ma:internalName="ContentStatus">
      <xsd:simpleType>
        <xsd:restriction base="dms:Choice">
          <xsd:enumeration value="­"/>
          <xsd:enumeration value="Draft"/>
          <xsd:enumeration value="Final"/>
          <xsd:enumeration value="Expir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internalName="Category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58627f-d058-4b92-9b52-677b5fd7d454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9" nillable="true" ma:taxonomy="true" ma:internalName="TaxKeywordTaxHTField" ma:taxonomyFieldName="TaxKeyword" ma:displayName="Enterprise Keywords" ma:fieldId="{23f27201-bee3-471e-b2e7-b64fd8b7ca38}" ma:taxonomyMulti="true" ma:sspId="73f51738-d318-4883-9d64-4f0bd0ccc55e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SharedWithUsers" ma:index="3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38dd15-07ca-4cdc-82a3-f2206b920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3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3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40" nillable="true" ma:displayName="Location" ma:internalName="MediaServiceLocation" ma:readOnly="true">
      <xsd:simpleType>
        <xsd:restriction base="dms:Text"/>
      </xsd:simpleType>
    </xsd:element>
    <xsd:element name="MediaServiceAutoKeyPoints" ma:index="4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73f51738-d318-4883-9d64-4f0bd0ccc55e" ContentTypeId="0x0101009BA85F8052A6DA4FA3E31FF9F74C6970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a975397408f43e4b84ec8e5a598e523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Office of Emergency Prog.-456F</TermName>
          <TermId xmlns="http://schemas.microsoft.com/office/infopath/2007/PartnerControls">98de697e-6403-48a0-9bce-654c90399d04</TermId>
        </TermInfo>
      </Terms>
    </ga975397408f43e4b84ec8e5a598e523>
    <TaxCatchAll xmlns="ca283e0b-db31-4043-a2ef-b80661bf084a">
      <Value>133</Value>
      <Value>148</Value>
      <Value>10</Value>
      <Value>163</Value>
      <Value>12</Value>
      <Value>3</Value>
      <Value>105</Value>
    </TaxCatchAll>
    <k8c968e8c72a4eda96b7e8fdbe192be2 xmlns="ca283e0b-db31-4043-a2ef-b80661bf084a">
      <Terms xmlns="http://schemas.microsoft.com/office/infopath/2007/PartnerControls"/>
    </k8c968e8c72a4eda96b7e8fdbe192be2>
    <ContentStatus xmlns="ca283e0b-db31-4043-a2ef-b80661bf084a" xsi:nil="true"/>
    <DateTransmittedEmail xmlns="ca283e0b-db31-4043-a2ef-b80661bf084a" xsi:nil="true"/>
    <SenderEmail xmlns="ca283e0b-db31-4043-a2ef-b80661bf084a" xsi:nil="true"/>
    <IconOverlay xmlns="http://schemas.microsoft.com/sharepoint/v4" xsi:nil="true"/>
    <ContentLanguage xmlns="ca283e0b-db31-4043-a2ef-b80661bf084a">English</ContentLanguage>
    <h6a71f3e574e4344bc34f3fc9dd20054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Nutrition Humanitarian Cluster, Coordination</TermName>
          <TermId xmlns="http://schemas.microsoft.com/office/infopath/2007/PartnerControls">414c5639-61e6-4b56-aaa5-511cdacc25c2</TermId>
        </TermInfo>
        <TermInfo xmlns="http://schemas.microsoft.com/office/infopath/2007/PartnerControls">
          <TermName xmlns="http://schemas.microsoft.com/office/infopath/2007/PartnerControls">Nutrition preparedness and risk informed programming</TermName>
          <TermId xmlns="http://schemas.microsoft.com/office/infopath/2007/PartnerControls">4ab365b7-18be-48cf-a866-cdd5f63cb150</TermId>
        </TermInfo>
      </Terms>
    </h6a71f3e574e4344bc34f3fc9dd20054>
    <TaxKeywordTaxHTField xmlns="5858627f-d058-4b92-9b52-677b5fd7d454">
      <Terms xmlns="http://schemas.microsoft.com/office/infopath/2007/PartnerControls">
        <TermInfo xmlns="http://schemas.microsoft.com/office/infopath/2007/PartnerControls">
          <TermName xmlns="http://schemas.microsoft.com/office/infopath/2007/PartnerControls">GNC</TermName>
          <TermId xmlns="http://schemas.microsoft.com/office/infopath/2007/PartnerControls">82a4199d-9c93-4d57-833f-59195f986fba</TermId>
        </TermInfo>
        <TermInfo xmlns="http://schemas.microsoft.com/office/infopath/2007/PartnerControls">
          <TermName xmlns="http://schemas.microsoft.com/office/infopath/2007/PartnerControls">Training</TermName>
          <TermId xmlns="http://schemas.microsoft.com/office/infopath/2007/PartnerControls">e274f566-a9bf-4f70-80f5-de4ef515adf5</TermId>
        </TermInfo>
        <TermInfo xmlns="http://schemas.microsoft.com/office/infopath/2007/PartnerControls">
          <TermName xmlns="http://schemas.microsoft.com/office/infopath/2007/PartnerControls">IMO</TermName>
          <TermId xmlns="http://schemas.microsoft.com/office/infopath/2007/PartnerControls">9411842a-837f-4f81-918e-c4fd3b034dbe</TermId>
        </TermInfo>
      </Terms>
    </TaxKeywordTaxHTField>
    <CategoryDescription xmlns="http://schemas.microsoft.com/sharepoint.v3" xsi:nil="true"/>
    <mda26ace941f4791a7314a339fee829c xmlns="ca283e0b-db31-4043-a2ef-b80661bf084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Training/ instructional materials, toolkits, user guides (non-ICT)</TermName>
          <TermId xmlns="http://schemas.microsoft.com/office/infopath/2007/PartnerControls">f7254839-f39a-4063-9d34-45784defb8cb</TermId>
        </TermInfo>
      </Terms>
    </mda26ace941f4791a7314a339fee829c>
    <RecipientsEmail xmlns="ca283e0b-db31-4043-a2ef-b80661bf084a" xsi:nil="true"/>
    <WrittenBy xmlns="ca283e0b-db31-4043-a2ef-b80661bf084a">
      <UserInfo>
        <DisplayName/>
        <AccountId xsi:nil="true"/>
        <AccountType/>
      </UserInfo>
    </WrittenBy>
    <_dlc_DocId xmlns="5858627f-d058-4b92-9b52-677b5fd7d454">EMOPSGCCU-1435067120-17644</_dlc_DocId>
    <_dlc_DocIdUrl xmlns="5858627f-d058-4b92-9b52-677b5fd7d454">
      <Url>https://unicef.sharepoint.com/teams/EMOPS-GCCU/_layouts/15/DocIdRedir.aspx?ID=EMOPSGCCU-1435067120-17644</Url>
      <Description>EMOPSGCCU-1435067120-17644</Description>
    </_dlc_DocIdUrl>
  </documentManagement>
</p:properties>
</file>

<file path=customXml/item5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6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467763-086E-4D0E-AB24-E87857617E01}"/>
</file>

<file path=customXml/itemProps2.xml><?xml version="1.0" encoding="utf-8"?>
<ds:datastoreItem xmlns:ds="http://schemas.openxmlformats.org/officeDocument/2006/customXml" ds:itemID="{D2134401-BCE0-4550-BAE5-FE6CAFC110E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1EA92A0B-D43C-4042-A37C-5D1FB48118E0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66F5B5E0-9EEE-4FA1-8E27-9AF1D0E6C2A6}">
  <ds:schemaRefs>
    <ds:schemaRef ds:uri="http://schemas.microsoft.com/sharepoint.v3"/>
    <ds:schemaRef ds:uri="ca283e0b-db31-4043-a2ef-b80661bf084a"/>
    <ds:schemaRef ds:uri="http://purl.org/dc/terms/"/>
    <ds:schemaRef ds:uri="http://schemas.microsoft.com/sharepoint/v4"/>
    <ds:schemaRef ds:uri="http://schemas.microsoft.com/sharepoint/v3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a438dd15-07ca-4cdc-82a3-f2206b92025e"/>
    <ds:schemaRef ds:uri="5858627f-d058-4b92-9b52-677b5fd7d454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01A45BF8-BDA4-40F4-AA64-0A692DC4972A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D9AB5C77-71DE-4014-8724-5565DF2B49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New_Arial_powerpoint</Template>
  <TotalTime>862</TotalTime>
  <Words>1511</Words>
  <Application>Microsoft Office PowerPoint</Application>
  <PresentationFormat>On-screen Show (4:3)</PresentationFormat>
  <Paragraphs>175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Alor</vt:lpstr>
      <vt:lpstr>Arial</vt:lpstr>
      <vt:lpstr>Arial Unicode MS</vt:lpstr>
      <vt:lpstr>Calibri</vt:lpstr>
      <vt:lpstr>Calibri Light</vt:lpstr>
      <vt:lpstr>Californian FB</vt:lpstr>
      <vt:lpstr>Impact</vt:lpstr>
      <vt:lpstr>Times New Roman</vt:lpstr>
      <vt:lpstr>Wingdings</vt:lpstr>
      <vt:lpstr>1_RedR Theme - Office</vt:lpstr>
      <vt:lpstr>PowerPoint Presentation</vt:lpstr>
      <vt:lpstr>Focus on INDICATORS</vt:lpstr>
      <vt:lpstr>Indicators</vt:lpstr>
      <vt:lpstr>Common terminology</vt:lpstr>
      <vt:lpstr>What are the qualities of a good indicator? </vt:lpstr>
      <vt:lpstr>Types of indicators</vt:lpstr>
      <vt:lpstr>PowerPoint Presentation</vt:lpstr>
      <vt:lpstr>PowerPoint Presentation</vt:lpstr>
      <vt:lpstr>What is a Log Frame?</vt:lpstr>
      <vt:lpstr>Results-based  approach</vt:lpstr>
      <vt:lpstr>Results-based approach for M&amp;E</vt:lpstr>
      <vt:lpstr>Activities versus Results</vt:lpstr>
      <vt:lpstr>Example</vt:lpstr>
      <vt:lpstr>Another Example… </vt:lpstr>
      <vt:lpstr>PowerPoint Presentation</vt:lpstr>
      <vt:lpstr>Key messages</vt:lpstr>
      <vt:lpstr>PowerPoint Presentation</vt:lpstr>
      <vt:lpstr>M&amp;E Framework</vt:lpstr>
      <vt:lpstr>Exercise:  M&amp;E framework tool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Erina Mugadu</dc:creator>
  <cp:keywords>GNC; IMO; Training</cp:keywords>
  <cp:lastModifiedBy>Diogo Loureiro Jurema</cp:lastModifiedBy>
  <cp:revision>90</cp:revision>
  <cp:lastPrinted>2016-05-23T09:38:53Z</cp:lastPrinted>
  <dcterms:created xsi:type="dcterms:W3CDTF">2016-02-17T12:50:41Z</dcterms:created>
  <dcterms:modified xsi:type="dcterms:W3CDTF">2019-11-11T14:14:58Z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0x0101009BA85F8052A6DA4FA3E31FF9F74C6970006192CA8317E1FF49B6A7FEB870A3A8D6</vt:lpwstr>
  </property>
  <property fmtid="{D5CDD505-2E9C-101B-9397-08002B2CF9AE}" pid="3" name="OfficeDivision">
    <vt:lpwstr>3;#Office of Emergency Prog.-456F|98de697e-6403-48a0-9bce-654c90399d04</vt:lpwstr>
  </property>
  <property fmtid="{D5CDD505-2E9C-101B-9397-08002B2CF9AE}" pid="4" name="TaxKeyword">
    <vt:lpwstr>133;#GNC|82a4199d-9c93-4d57-833f-59195f986fba;#163;#Training|e274f566-a9bf-4f70-80f5-de4ef515adf5;#105;#IMO|9411842a-837f-4f81-918e-c4fd3b034dbe</vt:lpwstr>
  </property>
  <property fmtid="{D5CDD505-2E9C-101B-9397-08002B2CF9AE}" pid="5" name="Topic">
    <vt:lpwstr>10;#Nutrition Humanitarian Cluster, Coordination|414c5639-61e6-4b56-aaa5-511cdacc25c2;#148;#Nutrition preparedness and risk informed programming|4ab365b7-18be-48cf-a866-cdd5f63cb150</vt:lpwstr>
  </property>
  <property fmtid="{D5CDD505-2E9C-101B-9397-08002B2CF9AE}" pid="6" name="DocumentType">
    <vt:lpwstr>12;#Training/ instructional materials, toolkits, user guides (non-ICT)|f7254839-f39a-4063-9d34-45784defb8cb</vt:lpwstr>
  </property>
  <property fmtid="{D5CDD505-2E9C-101B-9397-08002B2CF9AE}" pid="7" name="GeographicScope">
    <vt:lpwstr/>
  </property>
  <property fmtid="{D5CDD505-2E9C-101B-9397-08002B2CF9AE}" pid="8" name="_dlc_DocIdItemGuid">
    <vt:lpwstr>f7e76e03-ecbb-4c61-8675-16837ac42ebb</vt:lpwstr>
  </property>
</Properties>
</file>