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7"/>
    <p:sldMasterId id="2147483669" r:id="rId8"/>
  </p:sldMasterIdLst>
  <p:notesMasterIdLst>
    <p:notesMasterId r:id="rId22"/>
  </p:notesMasterIdLst>
  <p:handoutMasterIdLst>
    <p:handoutMasterId r:id="rId23"/>
  </p:handoutMasterIdLst>
  <p:sldIdLst>
    <p:sldId id="259" r:id="rId9"/>
    <p:sldId id="320" r:id="rId10"/>
    <p:sldId id="332" r:id="rId11"/>
    <p:sldId id="318" r:id="rId12"/>
    <p:sldId id="336" r:id="rId13"/>
    <p:sldId id="333" r:id="rId14"/>
    <p:sldId id="311" r:id="rId15"/>
    <p:sldId id="312" r:id="rId16"/>
    <p:sldId id="315" r:id="rId17"/>
    <p:sldId id="334" r:id="rId18"/>
    <p:sldId id="324" r:id="rId19"/>
    <p:sldId id="337" r:id="rId20"/>
    <p:sldId id="277" r:id="rId21"/>
  </p:sldIdLst>
  <p:sldSz cx="9144000" cy="6858000" type="screen4x3"/>
  <p:notesSz cx="6889750" cy="10020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3156">
          <p15:clr>
            <a:srgbClr val="A4A3A4"/>
          </p15:clr>
        </p15:guide>
        <p15:guide id="4" pos="217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285"/>
    <a:srgbClr val="4A8DAA"/>
    <a:srgbClr val="80C2DE"/>
    <a:srgbClr val="6BBEE1"/>
    <a:srgbClr val="87BDD5"/>
    <a:srgbClr val="82BBD4"/>
    <a:srgbClr val="94C5DA"/>
    <a:srgbClr val="7ECAEA"/>
    <a:srgbClr val="74C6E9"/>
    <a:srgbClr val="EE35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8E9E42-9BC9-4290-A469-EA3694BE3FFC}" v="10" dt="2019-11-11T14:22:30.00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horzBarState="maximized">
    <p:restoredLeft sz="15987" autoAdjust="0"/>
    <p:restoredTop sz="94775" autoAdjust="0"/>
  </p:normalViewPr>
  <p:slideViewPr>
    <p:cSldViewPr>
      <p:cViewPr varScale="1">
        <p:scale>
          <a:sx n="103" d="100"/>
          <a:sy n="103" d="100"/>
        </p:scale>
        <p:origin x="13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74" d="100"/>
          <a:sy n="74" d="100"/>
        </p:scale>
        <p:origin x="-3366" y="-108"/>
      </p:cViewPr>
      <p:guideLst>
        <p:guide orient="horz" pos="2880"/>
        <p:guide pos="2160"/>
        <p:guide orient="horz" pos="3156"/>
        <p:guide pos="217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2.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1.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3.xml"/><Relationship Id="rId24" Type="http://schemas.openxmlformats.org/officeDocument/2006/relationships/presProps" Target="presProps.xml"/><Relationship Id="rId5" Type="http://schemas.openxmlformats.org/officeDocument/2006/relationships/customXml" Target="../customXml/item5.xml"/><Relationship Id="rId15" Type="http://schemas.openxmlformats.org/officeDocument/2006/relationships/slide" Target="slides/slide7.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ogo Loureiro Jurema" userId="9dfde3f0-34dd-48c5-90ef-eaf27597f482" providerId="ADAL" clId="{128E9E42-9BC9-4290-A469-EA3694BE3FFC}"/>
    <pc:docChg chg="custSel modMainMaster">
      <pc:chgData name="Diogo Loureiro Jurema" userId="9dfde3f0-34dd-48c5-90ef-eaf27597f482" providerId="ADAL" clId="{128E9E42-9BC9-4290-A469-EA3694BE3FFC}" dt="2019-11-11T14:22:30.001" v="9"/>
      <pc:docMkLst>
        <pc:docMk/>
      </pc:docMkLst>
      <pc:sldMasterChg chg="addSp delSp modSldLayout">
        <pc:chgData name="Diogo Loureiro Jurema" userId="9dfde3f0-34dd-48c5-90ef-eaf27597f482" providerId="ADAL" clId="{128E9E42-9BC9-4290-A469-EA3694BE3FFC}" dt="2019-11-11T14:22:21.789" v="6" actId="478"/>
        <pc:sldMasterMkLst>
          <pc:docMk/>
          <pc:sldMasterMk cId="1568514730" sldId="2147483666"/>
        </pc:sldMasterMkLst>
        <pc:grpChg chg="del">
          <ac:chgData name="Diogo Loureiro Jurema" userId="9dfde3f0-34dd-48c5-90ef-eaf27597f482" providerId="ADAL" clId="{128E9E42-9BC9-4290-A469-EA3694BE3FFC}" dt="2019-11-11T14:22:04.895" v="0" actId="478"/>
          <ac:grpSpMkLst>
            <pc:docMk/>
            <pc:sldMasterMk cId="1568514730" sldId="2147483666"/>
            <ac:grpSpMk id="3" creationId="{00000000-0000-0000-0000-000000000000}"/>
          </ac:grpSpMkLst>
        </pc:grpChg>
        <pc:grpChg chg="add">
          <ac:chgData name="Diogo Loureiro Jurema" userId="9dfde3f0-34dd-48c5-90ef-eaf27597f482" providerId="ADAL" clId="{128E9E42-9BC9-4290-A469-EA3694BE3FFC}" dt="2019-11-11T14:22:08.209" v="2"/>
          <ac:grpSpMkLst>
            <pc:docMk/>
            <pc:sldMasterMk cId="1568514730" sldId="2147483666"/>
            <ac:grpSpMk id="7" creationId="{A154F6F6-0894-4339-98A5-91CFD32CCF3F}"/>
          </ac:grpSpMkLst>
        </pc:grpChg>
        <pc:picChg chg="del">
          <ac:chgData name="Diogo Loureiro Jurema" userId="9dfde3f0-34dd-48c5-90ef-eaf27597f482" providerId="ADAL" clId="{128E9E42-9BC9-4290-A469-EA3694BE3FFC}" dt="2019-11-11T14:22:07.189" v="1" actId="478"/>
          <ac:picMkLst>
            <pc:docMk/>
            <pc:sldMasterMk cId="1568514730" sldId="2147483666"/>
            <ac:picMk id="2" creationId="{00000000-0000-0000-0000-000000000000}"/>
          </ac:picMkLst>
        </pc:picChg>
        <pc:sldLayoutChg chg="delSp">
          <pc:chgData name="Diogo Loureiro Jurema" userId="9dfde3f0-34dd-48c5-90ef-eaf27597f482" providerId="ADAL" clId="{128E9E42-9BC9-4290-A469-EA3694BE3FFC}" dt="2019-11-11T14:22:21.789" v="6" actId="478"/>
          <pc:sldLayoutMkLst>
            <pc:docMk/>
            <pc:sldMasterMk cId="1568514730" sldId="2147483666"/>
            <pc:sldLayoutMk cId="0" sldId="2147483661"/>
          </pc:sldLayoutMkLst>
          <pc:grpChg chg="del">
            <ac:chgData name="Diogo Loureiro Jurema" userId="9dfde3f0-34dd-48c5-90ef-eaf27597f482" providerId="ADAL" clId="{128E9E42-9BC9-4290-A469-EA3694BE3FFC}" dt="2019-11-11T14:22:21.789" v="6" actId="478"/>
            <ac:grpSpMkLst>
              <pc:docMk/>
              <pc:sldMasterMk cId="1568514730" sldId="2147483666"/>
              <pc:sldLayoutMk cId="0" sldId="2147483661"/>
              <ac:grpSpMk id="6" creationId="{00000000-0000-0000-0000-000000000000}"/>
            </ac:grpSpMkLst>
          </pc:grpChg>
        </pc:sldLayoutChg>
        <pc:sldLayoutChg chg="delSp">
          <pc:chgData name="Diogo Loureiro Jurema" userId="9dfde3f0-34dd-48c5-90ef-eaf27597f482" providerId="ADAL" clId="{128E9E42-9BC9-4290-A469-EA3694BE3FFC}" dt="2019-11-11T14:22:14.485" v="4" actId="478"/>
          <pc:sldLayoutMkLst>
            <pc:docMk/>
            <pc:sldMasterMk cId="1568514730" sldId="2147483666"/>
            <pc:sldLayoutMk cId="2588091789" sldId="2147483667"/>
          </pc:sldLayoutMkLst>
          <pc:grpChg chg="del">
            <ac:chgData name="Diogo Loureiro Jurema" userId="9dfde3f0-34dd-48c5-90ef-eaf27597f482" providerId="ADAL" clId="{128E9E42-9BC9-4290-A469-EA3694BE3FFC}" dt="2019-11-11T14:22:14.485" v="4" actId="478"/>
            <ac:grpSpMkLst>
              <pc:docMk/>
              <pc:sldMasterMk cId="1568514730" sldId="2147483666"/>
              <pc:sldLayoutMk cId="2588091789" sldId="2147483667"/>
              <ac:grpSpMk id="4" creationId="{00000000-0000-0000-0000-000000000000}"/>
            </ac:grpSpMkLst>
          </pc:grpChg>
          <pc:grpChg chg="del">
            <ac:chgData name="Diogo Loureiro Jurema" userId="9dfde3f0-34dd-48c5-90ef-eaf27597f482" providerId="ADAL" clId="{128E9E42-9BC9-4290-A469-EA3694BE3FFC}" dt="2019-11-11T14:22:12.423" v="3" actId="478"/>
            <ac:grpSpMkLst>
              <pc:docMk/>
              <pc:sldMasterMk cId="1568514730" sldId="2147483666"/>
              <pc:sldLayoutMk cId="2588091789" sldId="2147483667"/>
              <ac:grpSpMk id="10" creationId="{00000000-0000-0000-0000-000000000000}"/>
            </ac:grpSpMkLst>
          </pc:grpChg>
        </pc:sldLayoutChg>
        <pc:sldLayoutChg chg="delSp">
          <pc:chgData name="Diogo Loureiro Jurema" userId="9dfde3f0-34dd-48c5-90ef-eaf27597f482" providerId="ADAL" clId="{128E9E42-9BC9-4290-A469-EA3694BE3FFC}" dt="2019-11-11T14:22:18.479" v="5" actId="478"/>
          <pc:sldLayoutMkLst>
            <pc:docMk/>
            <pc:sldMasterMk cId="1568514730" sldId="2147483666"/>
            <pc:sldLayoutMk cId="3849292001" sldId="2147483668"/>
          </pc:sldLayoutMkLst>
          <pc:picChg chg="del">
            <ac:chgData name="Diogo Loureiro Jurema" userId="9dfde3f0-34dd-48c5-90ef-eaf27597f482" providerId="ADAL" clId="{128E9E42-9BC9-4290-A469-EA3694BE3FFC}" dt="2019-11-11T14:22:18.479" v="5" actId="478"/>
            <ac:picMkLst>
              <pc:docMk/>
              <pc:sldMasterMk cId="1568514730" sldId="2147483666"/>
              <pc:sldLayoutMk cId="3849292001" sldId="2147483668"/>
              <ac:picMk id="16" creationId="{00000000-0000-0000-0000-000000000000}"/>
            </ac:picMkLst>
          </pc:picChg>
        </pc:sldLayoutChg>
      </pc:sldMasterChg>
      <pc:sldMasterChg chg="addSp delSp">
        <pc:chgData name="Diogo Loureiro Jurema" userId="9dfde3f0-34dd-48c5-90ef-eaf27597f482" providerId="ADAL" clId="{128E9E42-9BC9-4290-A469-EA3694BE3FFC}" dt="2019-11-11T14:22:30.001" v="9"/>
        <pc:sldMasterMkLst>
          <pc:docMk/>
          <pc:sldMasterMk cId="2054994350" sldId="2147483669"/>
        </pc:sldMasterMkLst>
        <pc:grpChg chg="del">
          <ac:chgData name="Diogo Loureiro Jurema" userId="9dfde3f0-34dd-48c5-90ef-eaf27597f482" providerId="ADAL" clId="{128E9E42-9BC9-4290-A469-EA3694BE3FFC}" dt="2019-11-11T14:22:27.271" v="7" actId="478"/>
          <ac:grpSpMkLst>
            <pc:docMk/>
            <pc:sldMasterMk cId="2054994350" sldId="2147483669"/>
            <ac:grpSpMk id="3" creationId="{00000000-0000-0000-0000-000000000000}"/>
          </ac:grpSpMkLst>
        </pc:grpChg>
        <pc:grpChg chg="add">
          <ac:chgData name="Diogo Loureiro Jurema" userId="9dfde3f0-34dd-48c5-90ef-eaf27597f482" providerId="ADAL" clId="{128E9E42-9BC9-4290-A469-EA3694BE3FFC}" dt="2019-11-11T14:22:30.001" v="9"/>
          <ac:grpSpMkLst>
            <pc:docMk/>
            <pc:sldMasterMk cId="2054994350" sldId="2147483669"/>
            <ac:grpSpMk id="7" creationId="{D4781480-B83B-4805-B4AD-BBBF7956B6BF}"/>
          </ac:grpSpMkLst>
        </pc:grpChg>
        <pc:picChg chg="del">
          <ac:chgData name="Diogo Loureiro Jurema" userId="9dfde3f0-34dd-48c5-90ef-eaf27597f482" providerId="ADAL" clId="{128E9E42-9BC9-4290-A469-EA3694BE3FFC}" dt="2019-11-11T14:22:29.343" v="8" actId="478"/>
          <ac:picMkLst>
            <pc:docMk/>
            <pc:sldMasterMk cId="2054994350" sldId="2147483669"/>
            <ac:picMk id="2" creationId="{00000000-0000-0000-0000-000000000000}"/>
          </ac:picMkLst>
        </pc:pic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1015"/>
          </a:xfrm>
          <a:prstGeom prst="rect">
            <a:avLst/>
          </a:prstGeom>
        </p:spPr>
        <p:txBody>
          <a:bodyPr vert="horz" lIns="96625" tIns="48312" rIns="96625" bIns="48312" rtlCol="0"/>
          <a:lstStyle>
            <a:lvl1pPr algn="l">
              <a:defRPr sz="1300"/>
            </a:lvl1pPr>
          </a:lstStyle>
          <a:p>
            <a:endParaRPr lang="en-GB"/>
          </a:p>
        </p:txBody>
      </p:sp>
      <p:sp>
        <p:nvSpPr>
          <p:cNvPr id="3" name="Date Placeholder 2"/>
          <p:cNvSpPr>
            <a:spLocks noGrp="1"/>
          </p:cNvSpPr>
          <p:nvPr>
            <p:ph type="dt" sz="quarter" idx="1"/>
          </p:nvPr>
        </p:nvSpPr>
        <p:spPr>
          <a:xfrm>
            <a:off x="3902597" y="0"/>
            <a:ext cx="2985558" cy="501015"/>
          </a:xfrm>
          <a:prstGeom prst="rect">
            <a:avLst/>
          </a:prstGeom>
        </p:spPr>
        <p:txBody>
          <a:bodyPr vert="horz" lIns="96625" tIns="48312" rIns="96625" bIns="48312" rtlCol="0"/>
          <a:lstStyle>
            <a:lvl1pPr algn="r">
              <a:defRPr sz="1300"/>
            </a:lvl1pPr>
          </a:lstStyle>
          <a:p>
            <a:fld id="{18D04649-1601-437A-9AE0-5F90DB29EAA0}" type="datetimeFigureOut">
              <a:rPr lang="en-US" smtClean="0"/>
              <a:pPr/>
              <a:t>11/11/2019</a:t>
            </a:fld>
            <a:endParaRPr lang="en-GB"/>
          </a:p>
        </p:txBody>
      </p:sp>
      <p:sp>
        <p:nvSpPr>
          <p:cNvPr id="4" name="Footer Placeholder 3"/>
          <p:cNvSpPr>
            <a:spLocks noGrp="1"/>
          </p:cNvSpPr>
          <p:nvPr>
            <p:ph type="ftr" sz="quarter" idx="2"/>
          </p:nvPr>
        </p:nvSpPr>
        <p:spPr>
          <a:xfrm>
            <a:off x="0" y="9517546"/>
            <a:ext cx="2985558" cy="501015"/>
          </a:xfrm>
          <a:prstGeom prst="rect">
            <a:avLst/>
          </a:prstGeom>
        </p:spPr>
        <p:txBody>
          <a:bodyPr vert="horz" lIns="96625" tIns="48312" rIns="96625" bIns="48312" rtlCol="0" anchor="b"/>
          <a:lstStyle>
            <a:lvl1pPr algn="l">
              <a:defRPr sz="1300"/>
            </a:lvl1pPr>
          </a:lstStyle>
          <a:p>
            <a:endParaRPr lang="en-GB"/>
          </a:p>
        </p:txBody>
      </p:sp>
      <p:sp>
        <p:nvSpPr>
          <p:cNvPr id="5" name="Slide Number Placeholder 4"/>
          <p:cNvSpPr>
            <a:spLocks noGrp="1"/>
          </p:cNvSpPr>
          <p:nvPr>
            <p:ph type="sldNum" sz="quarter" idx="3"/>
          </p:nvPr>
        </p:nvSpPr>
        <p:spPr>
          <a:xfrm>
            <a:off x="3902597" y="9517546"/>
            <a:ext cx="2985558" cy="501015"/>
          </a:xfrm>
          <a:prstGeom prst="rect">
            <a:avLst/>
          </a:prstGeom>
        </p:spPr>
        <p:txBody>
          <a:bodyPr vert="horz" lIns="96625" tIns="48312" rIns="96625" bIns="48312" rtlCol="0" anchor="b"/>
          <a:lstStyle>
            <a:lvl1pPr algn="r">
              <a:defRPr sz="1300"/>
            </a:lvl1pPr>
          </a:lstStyle>
          <a:p>
            <a:fld id="{36BD80AD-BAB5-4DCF-AE9E-63ECDE1CDEB3}" type="slidenum">
              <a:rPr lang="en-GB" smtClean="0"/>
              <a:pPr/>
              <a:t>‹#›</a:t>
            </a:fld>
            <a:endParaRPr lang="en-GB"/>
          </a:p>
        </p:txBody>
      </p:sp>
    </p:spTree>
    <p:extLst>
      <p:ext uri="{BB962C8B-B14F-4D97-AF65-F5344CB8AC3E}">
        <p14:creationId xmlns:p14="http://schemas.microsoft.com/office/powerpoint/2010/main" val="424077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1015"/>
          </a:xfrm>
          <a:prstGeom prst="rect">
            <a:avLst/>
          </a:prstGeom>
        </p:spPr>
        <p:txBody>
          <a:bodyPr vert="horz" lIns="96625" tIns="48312" rIns="96625" bIns="48312" rtlCol="0"/>
          <a:lstStyle>
            <a:lvl1pPr algn="l">
              <a:defRPr sz="1300"/>
            </a:lvl1pPr>
          </a:lstStyle>
          <a:p>
            <a:endParaRPr lang="en-GB"/>
          </a:p>
        </p:txBody>
      </p:sp>
      <p:sp>
        <p:nvSpPr>
          <p:cNvPr id="3" name="Date Placeholder 2"/>
          <p:cNvSpPr>
            <a:spLocks noGrp="1"/>
          </p:cNvSpPr>
          <p:nvPr>
            <p:ph type="dt" idx="1"/>
          </p:nvPr>
        </p:nvSpPr>
        <p:spPr>
          <a:xfrm>
            <a:off x="3902597" y="0"/>
            <a:ext cx="2985558" cy="501015"/>
          </a:xfrm>
          <a:prstGeom prst="rect">
            <a:avLst/>
          </a:prstGeom>
        </p:spPr>
        <p:txBody>
          <a:bodyPr vert="horz" lIns="96625" tIns="48312" rIns="96625" bIns="48312" rtlCol="0"/>
          <a:lstStyle>
            <a:lvl1pPr algn="r">
              <a:defRPr sz="1300"/>
            </a:lvl1pPr>
          </a:lstStyle>
          <a:p>
            <a:fld id="{AB9B97DC-CEAD-46B2-8009-C14192C5EB64}" type="datetimeFigureOut">
              <a:rPr lang="en-GB" smtClean="0"/>
              <a:t>11/11/2019</a:t>
            </a:fld>
            <a:endParaRPr lang="en-GB"/>
          </a:p>
        </p:txBody>
      </p:sp>
      <p:sp>
        <p:nvSpPr>
          <p:cNvPr id="4" name="Slide Image Placeholder 3"/>
          <p:cNvSpPr>
            <a:spLocks noGrp="1" noRot="1" noChangeAspect="1"/>
          </p:cNvSpPr>
          <p:nvPr>
            <p:ph type="sldImg" idx="2"/>
          </p:nvPr>
        </p:nvSpPr>
        <p:spPr>
          <a:xfrm>
            <a:off x="939800" y="750888"/>
            <a:ext cx="5010150" cy="3757612"/>
          </a:xfrm>
          <a:prstGeom prst="rect">
            <a:avLst/>
          </a:prstGeom>
          <a:noFill/>
          <a:ln w="12700">
            <a:solidFill>
              <a:prstClr val="black"/>
            </a:solidFill>
          </a:ln>
        </p:spPr>
        <p:txBody>
          <a:bodyPr vert="horz" lIns="96625" tIns="48312" rIns="96625" bIns="48312" rtlCol="0" anchor="ctr"/>
          <a:lstStyle/>
          <a:p>
            <a:endParaRPr lang="en-GB"/>
          </a:p>
        </p:txBody>
      </p:sp>
      <p:sp>
        <p:nvSpPr>
          <p:cNvPr id="5" name="Notes Placeholder 4"/>
          <p:cNvSpPr>
            <a:spLocks noGrp="1"/>
          </p:cNvSpPr>
          <p:nvPr>
            <p:ph type="body" sz="quarter" idx="3"/>
          </p:nvPr>
        </p:nvSpPr>
        <p:spPr>
          <a:xfrm>
            <a:off x="688975" y="4759643"/>
            <a:ext cx="5511800" cy="4509135"/>
          </a:xfrm>
          <a:prstGeom prst="rect">
            <a:avLst/>
          </a:prstGeom>
        </p:spPr>
        <p:txBody>
          <a:bodyPr vert="horz" lIns="96625" tIns="48312" rIns="96625" bIns="4831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7546"/>
            <a:ext cx="2985558" cy="501015"/>
          </a:xfrm>
          <a:prstGeom prst="rect">
            <a:avLst/>
          </a:prstGeom>
        </p:spPr>
        <p:txBody>
          <a:bodyPr vert="horz" lIns="96625" tIns="48312" rIns="96625" bIns="48312" rtlCol="0" anchor="b"/>
          <a:lstStyle>
            <a:lvl1pPr algn="l">
              <a:defRPr sz="1300"/>
            </a:lvl1pPr>
          </a:lstStyle>
          <a:p>
            <a:endParaRPr lang="en-GB"/>
          </a:p>
        </p:txBody>
      </p:sp>
      <p:sp>
        <p:nvSpPr>
          <p:cNvPr id="7" name="Slide Number Placeholder 6"/>
          <p:cNvSpPr>
            <a:spLocks noGrp="1"/>
          </p:cNvSpPr>
          <p:nvPr>
            <p:ph type="sldNum" sz="quarter" idx="5"/>
          </p:nvPr>
        </p:nvSpPr>
        <p:spPr>
          <a:xfrm>
            <a:off x="3902597" y="9517546"/>
            <a:ext cx="2985558" cy="501015"/>
          </a:xfrm>
          <a:prstGeom prst="rect">
            <a:avLst/>
          </a:prstGeom>
        </p:spPr>
        <p:txBody>
          <a:bodyPr vert="horz" lIns="96625" tIns="48312" rIns="96625" bIns="48312" rtlCol="0" anchor="b"/>
          <a:lstStyle>
            <a:lvl1pPr algn="r">
              <a:defRPr sz="1300"/>
            </a:lvl1pPr>
          </a:lstStyle>
          <a:p>
            <a:fld id="{4A9B5508-67B4-475E-92DE-25F080A2A1BD}" type="slidenum">
              <a:rPr lang="en-GB" smtClean="0"/>
              <a:t>‹#›</a:t>
            </a:fld>
            <a:endParaRPr lang="en-GB"/>
          </a:p>
        </p:txBody>
      </p:sp>
    </p:spTree>
    <p:extLst>
      <p:ext uri="{BB962C8B-B14F-4D97-AF65-F5344CB8AC3E}">
        <p14:creationId xmlns:p14="http://schemas.microsoft.com/office/powerpoint/2010/main" val="912851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246">
              <a:defRPr/>
            </a:pPr>
            <a:r>
              <a:rPr lang="en-US" sz="1300" dirty="0"/>
              <a:t>NCC has overarching responsibility to ensure that the Cluster mobilizes the funding necessary to address priority needs for nutrition in emergencies.  The NCC needs to have overview of funding requirements to fulfill the strategic response plan.</a:t>
            </a:r>
          </a:p>
          <a:p>
            <a:endParaRPr lang="en-GB" dirty="0"/>
          </a:p>
        </p:txBody>
      </p:sp>
      <p:sp>
        <p:nvSpPr>
          <p:cNvPr id="4" name="Slide Number Placeholder 3"/>
          <p:cNvSpPr>
            <a:spLocks noGrp="1"/>
          </p:cNvSpPr>
          <p:nvPr>
            <p:ph type="sldNum" sz="quarter" idx="10"/>
          </p:nvPr>
        </p:nvSpPr>
        <p:spPr/>
        <p:txBody>
          <a:bodyPr/>
          <a:lstStyle/>
          <a:p>
            <a:fld id="{22962DCC-0CC5-44F4-B85C-4B53F16F81A3}" type="slidenum">
              <a:rPr lang="en-GB" smtClean="0"/>
              <a:t>4</a:t>
            </a:fld>
            <a:endParaRPr lang="en-GB"/>
          </a:p>
        </p:txBody>
      </p:sp>
    </p:spTree>
    <p:extLst>
      <p:ext uri="{BB962C8B-B14F-4D97-AF65-F5344CB8AC3E}">
        <p14:creationId xmlns:p14="http://schemas.microsoft.com/office/powerpoint/2010/main" val="12471224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2962DCC-0CC5-44F4-B85C-4B53F16F81A3}" type="slidenum">
              <a:rPr lang="en-GB" smtClean="0"/>
              <a:t>7</a:t>
            </a:fld>
            <a:endParaRPr lang="en-GB"/>
          </a:p>
        </p:txBody>
      </p:sp>
    </p:spTree>
    <p:extLst>
      <p:ext uri="{BB962C8B-B14F-4D97-AF65-F5344CB8AC3E}">
        <p14:creationId xmlns:p14="http://schemas.microsoft.com/office/powerpoint/2010/main" val="36070133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MS PGothic" pitchFamily="34" charset="-128"/>
                <a:cs typeface="MS PGothic" pitchFamily="34" charset="-128"/>
              </a:rPr>
              <a:t>It is administered by the Emergency Response Coordinator (ERC) in consultation with CLA agencies and HCs.</a:t>
            </a:r>
          </a:p>
          <a:p>
            <a:pPr eaLnBrk="1" hangingPunct="1"/>
            <a:endParaRPr lang="en-US" dirty="0">
              <a:latin typeface="Arial" charset="0"/>
              <a:ea typeface="MS PGothic" pitchFamily="34" charset="-128"/>
              <a:cs typeface="MS PGothic" pitchFamily="34" charset="-128"/>
            </a:endParaRPr>
          </a:p>
          <a:p>
            <a:pPr eaLnBrk="1" hangingPunct="1"/>
            <a:r>
              <a:rPr lang="en-US" sz="1300" dirty="0">
                <a:latin typeface="Arial" charset="0"/>
                <a:ea typeface="MS PGothic" pitchFamily="34" charset="-128"/>
                <a:cs typeface="MS PGothic" pitchFamily="34" charset="-128"/>
              </a:rPr>
              <a:t>Note that the bar on NGOs receiving funds directly from CERF is not OCHA</a:t>
            </a:r>
            <a:r>
              <a:rPr lang="ja-JP" altLang="en-US" sz="1300" dirty="0">
                <a:latin typeface="Arial" charset="0"/>
                <a:ea typeface="MS PGothic" pitchFamily="34" charset="-128"/>
                <a:cs typeface="MS PGothic" pitchFamily="34" charset="-128"/>
              </a:rPr>
              <a:t>’</a:t>
            </a:r>
            <a:r>
              <a:rPr lang="en-US" altLang="ja-JP" sz="1300" dirty="0">
                <a:latin typeface="Arial" charset="0"/>
                <a:ea typeface="MS PGothic" pitchFamily="34" charset="-128"/>
                <a:cs typeface="MS PGothic" pitchFamily="34" charset="-128"/>
              </a:rPr>
              <a:t>s idea.  </a:t>
            </a:r>
          </a:p>
          <a:p>
            <a:pPr eaLnBrk="1" hangingPunct="1"/>
            <a:r>
              <a:rPr lang="en-US" sz="1300" dirty="0">
                <a:latin typeface="Arial" charset="0"/>
                <a:ea typeface="MS PGothic" pitchFamily="34" charset="-128"/>
                <a:cs typeface="MS PGothic" pitchFamily="34" charset="-128"/>
              </a:rPr>
              <a:t>It came from a block of Member States in the General Assembly , and probably relates to a general uneasiness among some Member States governments about the role of NGOs in relief and development.  </a:t>
            </a:r>
          </a:p>
          <a:p>
            <a:pPr eaLnBrk="1" hangingPunct="1"/>
            <a:r>
              <a:rPr lang="en-US" sz="1300" dirty="0">
                <a:latin typeface="Arial" charset="0"/>
                <a:ea typeface="MS PGothic" pitchFamily="34" charset="-128"/>
                <a:cs typeface="MS PGothic" pitchFamily="34" charset="-128"/>
              </a:rPr>
              <a:t>Perhaps it should be reviewed when the CERF is evaluated – the GA change amend its own resolutions.</a:t>
            </a:r>
            <a:endParaRPr lang="en-GB" sz="1300" dirty="0">
              <a:latin typeface="Arial" charset="0"/>
              <a:ea typeface="MS PGothic" pitchFamily="34" charset="-128"/>
              <a:cs typeface="MS PGothic" pitchFamily="34" charset="-128"/>
            </a:endParaRPr>
          </a:p>
          <a:p>
            <a:pPr eaLnBrk="1" hangingPunct="1"/>
            <a:endParaRPr lang="en-GB" dirty="0">
              <a:latin typeface="Arial" charset="0"/>
              <a:ea typeface="MS PGothic" pitchFamily="34" charset="-128"/>
              <a:cs typeface="MS PGothic" pitchFamily="34" charset="-128"/>
            </a:endParaRPr>
          </a:p>
          <a:p>
            <a:endParaRPr lang="en-GB" dirty="0"/>
          </a:p>
        </p:txBody>
      </p:sp>
      <p:sp>
        <p:nvSpPr>
          <p:cNvPr id="4" name="Slide Number Placeholder 3"/>
          <p:cNvSpPr>
            <a:spLocks noGrp="1"/>
          </p:cNvSpPr>
          <p:nvPr>
            <p:ph type="sldNum" sz="quarter" idx="10"/>
          </p:nvPr>
        </p:nvSpPr>
        <p:spPr/>
        <p:txBody>
          <a:bodyPr/>
          <a:lstStyle/>
          <a:p>
            <a:fld id="{22962DCC-0CC5-44F4-B85C-4B53F16F81A3}" type="slidenum">
              <a:rPr lang="en-GB" smtClean="0"/>
              <a:t>8</a:t>
            </a:fld>
            <a:endParaRPr lang="en-GB"/>
          </a:p>
        </p:txBody>
      </p:sp>
    </p:spTree>
    <p:extLst>
      <p:ext uri="{BB962C8B-B14F-4D97-AF65-F5344CB8AC3E}">
        <p14:creationId xmlns:p14="http://schemas.microsoft.com/office/powerpoint/2010/main" val="1259986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Text Placeholder 8"/>
          <p:cNvSpPr>
            <a:spLocks noGrp="1"/>
          </p:cNvSpPr>
          <p:nvPr>
            <p:ph type="body" sz="quarter" idx="14" hasCustomPrompt="1"/>
          </p:nvPr>
        </p:nvSpPr>
        <p:spPr>
          <a:xfrm>
            <a:off x="2786050" y="3357562"/>
            <a:ext cx="3714775" cy="571500"/>
          </a:xfrm>
          <a:prstGeom prst="rect">
            <a:avLst/>
          </a:prstGeom>
          <a:solidFill>
            <a:schemeClr val="bg2"/>
          </a:solidFill>
        </p:spPr>
        <p:txBody>
          <a:bodyPr anchor="ctr">
            <a:noAutofit/>
          </a:bodyPr>
          <a:lstStyle>
            <a:lvl1pPr algn="ctr">
              <a:buNone/>
              <a:defRPr sz="2400" baseline="0">
                <a:solidFill>
                  <a:schemeClr val="bg1"/>
                </a:solidFill>
                <a:latin typeface="+mj-lt"/>
              </a:defRPr>
            </a:lvl1pPr>
          </a:lstStyle>
          <a:p>
            <a:pPr lvl="0"/>
            <a:r>
              <a:rPr lang="en-GB" dirty="0"/>
              <a:t>[CLICK TO EDIT SUBTITLE]</a:t>
            </a:r>
          </a:p>
        </p:txBody>
      </p:sp>
      <p:sp>
        <p:nvSpPr>
          <p:cNvPr id="11" name="Text Placeholder 10"/>
          <p:cNvSpPr>
            <a:spLocks noGrp="1"/>
          </p:cNvSpPr>
          <p:nvPr>
            <p:ph type="body" sz="quarter" idx="15" hasCustomPrompt="1"/>
          </p:nvPr>
        </p:nvSpPr>
        <p:spPr>
          <a:xfrm>
            <a:off x="2071670" y="2500306"/>
            <a:ext cx="5072098" cy="642933"/>
          </a:xfrm>
          <a:prstGeom prst="rect">
            <a:avLst/>
          </a:prstGeom>
          <a:solidFill>
            <a:schemeClr val="tx2"/>
          </a:solidFill>
        </p:spPr>
        <p:txBody>
          <a:bodyPr anchor="ctr">
            <a:noAutofit/>
          </a:bodyPr>
          <a:lstStyle>
            <a:lvl1pPr algn="ctr">
              <a:buNone/>
              <a:defRPr sz="2400" baseline="0">
                <a:solidFill>
                  <a:schemeClr val="bg1"/>
                </a:solidFill>
                <a:latin typeface="+mj-lt"/>
              </a:defRPr>
            </a:lvl1pPr>
          </a:lstStyle>
          <a:p>
            <a:pPr lvl="0"/>
            <a:r>
              <a:rPr lang="en-GB" dirty="0"/>
              <a:t>Information Management </a:t>
            </a:r>
          </a:p>
        </p:txBody>
      </p:sp>
      <p:sp>
        <p:nvSpPr>
          <p:cNvPr id="14" name="TextBox 13"/>
          <p:cNvSpPr txBox="1"/>
          <p:nvPr/>
        </p:nvSpPr>
        <p:spPr>
          <a:xfrm>
            <a:off x="4286248" y="6315038"/>
            <a:ext cx="4786346" cy="400110"/>
          </a:xfrm>
          <a:prstGeom prst="rect">
            <a:avLst/>
          </a:prstGeom>
          <a:noFill/>
        </p:spPr>
        <p:txBody>
          <a:bodyPr wrap="square" rtlCol="0">
            <a:spAutoFit/>
          </a:bodyPr>
          <a:lstStyle/>
          <a:p>
            <a:pPr algn="r"/>
            <a:r>
              <a:rPr lang="en-GB" sz="1000" dirty="0">
                <a:solidFill>
                  <a:schemeClr val="accent5"/>
                </a:solidFill>
              </a:rPr>
              <a:t>Registered Charity No 1079752</a:t>
            </a:r>
            <a:br>
              <a:rPr lang="en-GB" sz="1000" dirty="0">
                <a:solidFill>
                  <a:schemeClr val="accent5"/>
                </a:solidFill>
              </a:rPr>
            </a:br>
            <a:r>
              <a:rPr lang="en-GB" sz="1000" dirty="0">
                <a:solidFill>
                  <a:schemeClr val="accent5"/>
                </a:solidFill>
              </a:rPr>
              <a:t>RedR UK is a company limited by guarantee. Company Number 3929653</a:t>
            </a:r>
          </a:p>
        </p:txBody>
      </p:sp>
    </p:spTree>
    <p:extLst>
      <p:ext uri="{BB962C8B-B14F-4D97-AF65-F5344CB8AC3E}">
        <p14:creationId xmlns:p14="http://schemas.microsoft.com/office/powerpoint/2010/main" val="2588091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_Title Slide">
    <p:spTree>
      <p:nvGrpSpPr>
        <p:cNvPr id="1" name=""/>
        <p:cNvGrpSpPr/>
        <p:nvPr/>
      </p:nvGrpSpPr>
      <p:grpSpPr>
        <a:xfrm>
          <a:off x="0" y="0"/>
          <a:ext cx="0" cy="0"/>
          <a:chOff x="0" y="0"/>
          <a:chExt cx="0" cy="0"/>
        </a:xfrm>
      </p:grpSpPr>
      <p:sp>
        <p:nvSpPr>
          <p:cNvPr id="9" name="Text Placeholder 8"/>
          <p:cNvSpPr>
            <a:spLocks noGrp="1"/>
          </p:cNvSpPr>
          <p:nvPr>
            <p:ph type="body" sz="quarter" idx="14" hasCustomPrompt="1"/>
          </p:nvPr>
        </p:nvSpPr>
        <p:spPr>
          <a:xfrm>
            <a:off x="1806817" y="3717032"/>
            <a:ext cx="5818398" cy="1367582"/>
          </a:xfrm>
          <a:prstGeom prst="rect">
            <a:avLst/>
          </a:prstGeom>
          <a:solidFill>
            <a:schemeClr val="bg2"/>
          </a:solidFill>
        </p:spPr>
        <p:txBody>
          <a:bodyPr anchor="ctr">
            <a:normAutofit/>
          </a:bodyPr>
          <a:lstStyle>
            <a:lvl1pPr algn="ctr">
              <a:buNone/>
              <a:defRPr sz="3000" baseline="30000">
                <a:solidFill>
                  <a:schemeClr val="bg1"/>
                </a:solidFill>
                <a:latin typeface="+mj-lt"/>
              </a:defRPr>
            </a:lvl1pPr>
          </a:lstStyle>
          <a:p>
            <a:pPr lvl="0"/>
            <a:r>
              <a:rPr lang="en-GB" dirty="0"/>
              <a:t>Bangkok, Thailand</a:t>
            </a:r>
          </a:p>
          <a:p>
            <a:pPr lvl="0"/>
            <a:r>
              <a:rPr lang="en-GB" dirty="0"/>
              <a:t>28th September – 2nd October 2015 </a:t>
            </a:r>
          </a:p>
        </p:txBody>
      </p:sp>
      <p:sp>
        <p:nvSpPr>
          <p:cNvPr id="11" name="Text Placeholder 10"/>
          <p:cNvSpPr>
            <a:spLocks noGrp="1"/>
          </p:cNvSpPr>
          <p:nvPr>
            <p:ph type="body" sz="quarter" idx="15" hasCustomPrompt="1"/>
          </p:nvPr>
        </p:nvSpPr>
        <p:spPr>
          <a:xfrm>
            <a:off x="1619672" y="1694520"/>
            <a:ext cx="6192688" cy="1584176"/>
          </a:xfrm>
          <a:prstGeom prst="rect">
            <a:avLst/>
          </a:prstGeom>
          <a:solidFill>
            <a:schemeClr val="tx2"/>
          </a:solidFill>
        </p:spPr>
        <p:txBody>
          <a:bodyPr anchor="ctr">
            <a:noAutofit/>
          </a:bodyPr>
          <a:lstStyle>
            <a:lvl1pPr algn="ctr">
              <a:buNone/>
              <a:defRPr sz="4000" baseline="0">
                <a:solidFill>
                  <a:schemeClr val="bg1"/>
                </a:solidFill>
                <a:latin typeface="+mj-lt"/>
              </a:defRPr>
            </a:lvl1pPr>
          </a:lstStyle>
          <a:p>
            <a:pPr lvl="0"/>
            <a:r>
              <a:rPr lang="en-GB" dirty="0"/>
              <a:t>Nutrition Cluster Coordinator Training</a:t>
            </a:r>
          </a:p>
        </p:txBody>
      </p:sp>
      <p:sp>
        <p:nvSpPr>
          <p:cNvPr id="14" name="TextBox 13"/>
          <p:cNvSpPr txBox="1"/>
          <p:nvPr userDrawn="1"/>
        </p:nvSpPr>
        <p:spPr>
          <a:xfrm>
            <a:off x="4286248" y="6315038"/>
            <a:ext cx="4786346" cy="400110"/>
          </a:xfrm>
          <a:prstGeom prst="rect">
            <a:avLst/>
          </a:prstGeom>
          <a:noFill/>
        </p:spPr>
        <p:txBody>
          <a:bodyPr wrap="square" rtlCol="0">
            <a:spAutoFit/>
          </a:bodyPr>
          <a:lstStyle/>
          <a:p>
            <a:pPr algn="r"/>
            <a:r>
              <a:rPr lang="en-GB" sz="1000" dirty="0">
                <a:solidFill>
                  <a:schemeClr val="accent5"/>
                </a:solidFill>
              </a:rPr>
              <a:t>Registered Charity No 1079752</a:t>
            </a:r>
            <a:br>
              <a:rPr lang="en-GB" sz="1000" dirty="0">
                <a:solidFill>
                  <a:schemeClr val="accent5"/>
                </a:solidFill>
              </a:rPr>
            </a:br>
            <a:r>
              <a:rPr lang="en-GB" sz="1000" dirty="0">
                <a:solidFill>
                  <a:schemeClr val="accent5"/>
                </a:solidFill>
              </a:rPr>
              <a:t>RedR UK is a company limited by guarantee. Company Number 3929653</a:t>
            </a:r>
          </a:p>
        </p:txBody>
      </p:sp>
    </p:spTree>
    <p:extLst>
      <p:ext uri="{BB962C8B-B14F-4D97-AF65-F5344CB8AC3E}">
        <p14:creationId xmlns:p14="http://schemas.microsoft.com/office/powerpoint/2010/main" val="3656319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7_Title Slide">
    <p:spTree>
      <p:nvGrpSpPr>
        <p:cNvPr id="1" name=""/>
        <p:cNvGrpSpPr/>
        <p:nvPr/>
      </p:nvGrpSpPr>
      <p:grpSpPr>
        <a:xfrm>
          <a:off x="0" y="0"/>
          <a:ext cx="0" cy="0"/>
          <a:chOff x="0" y="0"/>
          <a:chExt cx="0" cy="0"/>
        </a:xfrm>
      </p:grpSpPr>
      <p:sp>
        <p:nvSpPr>
          <p:cNvPr id="9" name="Text Placeholder 8"/>
          <p:cNvSpPr>
            <a:spLocks noGrp="1"/>
          </p:cNvSpPr>
          <p:nvPr>
            <p:ph type="body" sz="quarter" idx="14" hasCustomPrompt="1"/>
          </p:nvPr>
        </p:nvSpPr>
        <p:spPr>
          <a:xfrm>
            <a:off x="1806817" y="3717032"/>
            <a:ext cx="5818398" cy="1367582"/>
          </a:xfrm>
          <a:prstGeom prst="rect">
            <a:avLst/>
          </a:prstGeom>
          <a:solidFill>
            <a:schemeClr val="bg2"/>
          </a:solidFill>
        </p:spPr>
        <p:txBody>
          <a:bodyPr anchor="ctr">
            <a:normAutofit/>
          </a:bodyPr>
          <a:lstStyle>
            <a:lvl1pPr algn="ctr">
              <a:buNone/>
              <a:defRPr sz="3000" baseline="30000">
                <a:solidFill>
                  <a:schemeClr val="bg1"/>
                </a:solidFill>
                <a:latin typeface="+mj-lt"/>
              </a:defRPr>
            </a:lvl1pPr>
          </a:lstStyle>
          <a:p>
            <a:pPr lvl="0"/>
            <a:r>
              <a:rPr lang="en-GB" dirty="0"/>
              <a:t>Bangkok, Thailand</a:t>
            </a:r>
          </a:p>
          <a:p>
            <a:pPr lvl="0"/>
            <a:r>
              <a:rPr lang="en-GB" dirty="0"/>
              <a:t>28th September – 2nd October 2015 </a:t>
            </a:r>
          </a:p>
        </p:txBody>
      </p:sp>
      <p:sp>
        <p:nvSpPr>
          <p:cNvPr id="11" name="Text Placeholder 10"/>
          <p:cNvSpPr>
            <a:spLocks noGrp="1"/>
          </p:cNvSpPr>
          <p:nvPr>
            <p:ph type="body" sz="quarter" idx="15" hasCustomPrompt="1"/>
          </p:nvPr>
        </p:nvSpPr>
        <p:spPr>
          <a:xfrm>
            <a:off x="1619672" y="1694520"/>
            <a:ext cx="6192688" cy="1584176"/>
          </a:xfrm>
          <a:prstGeom prst="rect">
            <a:avLst/>
          </a:prstGeom>
          <a:solidFill>
            <a:schemeClr val="tx2"/>
          </a:solidFill>
        </p:spPr>
        <p:txBody>
          <a:bodyPr anchor="ctr">
            <a:noAutofit/>
          </a:bodyPr>
          <a:lstStyle>
            <a:lvl1pPr algn="ctr">
              <a:buNone/>
              <a:defRPr sz="4000" baseline="0">
                <a:solidFill>
                  <a:schemeClr val="bg1"/>
                </a:solidFill>
                <a:latin typeface="+mj-lt"/>
              </a:defRPr>
            </a:lvl1pPr>
          </a:lstStyle>
          <a:p>
            <a:pPr lvl="0"/>
            <a:r>
              <a:rPr lang="en-GB" dirty="0"/>
              <a:t>Nutrition Cluster Coordinator Training</a:t>
            </a:r>
          </a:p>
        </p:txBody>
      </p:sp>
      <p:sp>
        <p:nvSpPr>
          <p:cNvPr id="14" name="TextBox 13"/>
          <p:cNvSpPr txBox="1"/>
          <p:nvPr userDrawn="1"/>
        </p:nvSpPr>
        <p:spPr>
          <a:xfrm>
            <a:off x="4286248" y="6315038"/>
            <a:ext cx="4786346" cy="400110"/>
          </a:xfrm>
          <a:prstGeom prst="rect">
            <a:avLst/>
          </a:prstGeom>
          <a:noFill/>
        </p:spPr>
        <p:txBody>
          <a:bodyPr wrap="square" rtlCol="0">
            <a:spAutoFit/>
          </a:bodyPr>
          <a:lstStyle/>
          <a:p>
            <a:pPr algn="r"/>
            <a:r>
              <a:rPr lang="en-GB" sz="1000" dirty="0">
                <a:solidFill>
                  <a:schemeClr val="accent5"/>
                </a:solidFill>
              </a:rPr>
              <a:t>Registered Charity No 1079752</a:t>
            </a:r>
            <a:br>
              <a:rPr lang="en-GB" sz="1000" dirty="0">
                <a:solidFill>
                  <a:schemeClr val="accent5"/>
                </a:solidFill>
              </a:rPr>
            </a:br>
            <a:r>
              <a:rPr lang="en-GB" sz="1000" dirty="0">
                <a:solidFill>
                  <a:schemeClr val="accent5"/>
                </a:solidFill>
              </a:rPr>
              <a:t>RedR UK is a company limited by guarantee. Company Number 3929653</a:t>
            </a:r>
          </a:p>
        </p:txBody>
      </p:sp>
    </p:spTree>
    <p:extLst>
      <p:ext uri="{BB962C8B-B14F-4D97-AF65-F5344CB8AC3E}">
        <p14:creationId xmlns:p14="http://schemas.microsoft.com/office/powerpoint/2010/main" val="36563199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9_Title Slide">
    <p:spTree>
      <p:nvGrpSpPr>
        <p:cNvPr id="1" name=""/>
        <p:cNvGrpSpPr/>
        <p:nvPr/>
      </p:nvGrpSpPr>
      <p:grpSpPr>
        <a:xfrm>
          <a:off x="0" y="0"/>
          <a:ext cx="0" cy="0"/>
          <a:chOff x="0" y="0"/>
          <a:chExt cx="0" cy="0"/>
        </a:xfrm>
      </p:grpSpPr>
      <p:sp>
        <p:nvSpPr>
          <p:cNvPr id="9" name="Text Placeholder 8"/>
          <p:cNvSpPr>
            <a:spLocks noGrp="1"/>
          </p:cNvSpPr>
          <p:nvPr>
            <p:ph type="body" sz="quarter" idx="14" hasCustomPrompt="1"/>
          </p:nvPr>
        </p:nvSpPr>
        <p:spPr>
          <a:xfrm>
            <a:off x="1806817" y="3717032"/>
            <a:ext cx="5818398" cy="1367582"/>
          </a:xfrm>
          <a:prstGeom prst="rect">
            <a:avLst/>
          </a:prstGeom>
          <a:solidFill>
            <a:schemeClr val="bg2"/>
          </a:solidFill>
        </p:spPr>
        <p:txBody>
          <a:bodyPr anchor="ctr">
            <a:normAutofit/>
          </a:bodyPr>
          <a:lstStyle>
            <a:lvl1pPr algn="ctr">
              <a:buNone/>
              <a:defRPr sz="3000" baseline="30000">
                <a:solidFill>
                  <a:schemeClr val="bg1"/>
                </a:solidFill>
                <a:latin typeface="+mj-lt"/>
              </a:defRPr>
            </a:lvl1pPr>
          </a:lstStyle>
          <a:p>
            <a:pPr lvl="0"/>
            <a:r>
              <a:rPr lang="en-GB" dirty="0"/>
              <a:t>Bangkok, Thailand</a:t>
            </a:r>
          </a:p>
          <a:p>
            <a:pPr lvl="0"/>
            <a:r>
              <a:rPr lang="en-GB" dirty="0"/>
              <a:t>28th September – 2nd October 2015 </a:t>
            </a:r>
          </a:p>
        </p:txBody>
      </p:sp>
      <p:sp>
        <p:nvSpPr>
          <p:cNvPr id="11" name="Text Placeholder 10"/>
          <p:cNvSpPr>
            <a:spLocks noGrp="1"/>
          </p:cNvSpPr>
          <p:nvPr>
            <p:ph type="body" sz="quarter" idx="15" hasCustomPrompt="1"/>
          </p:nvPr>
        </p:nvSpPr>
        <p:spPr>
          <a:xfrm>
            <a:off x="1619672" y="1694520"/>
            <a:ext cx="6192688" cy="1584176"/>
          </a:xfrm>
          <a:prstGeom prst="rect">
            <a:avLst/>
          </a:prstGeom>
          <a:solidFill>
            <a:schemeClr val="tx2"/>
          </a:solidFill>
        </p:spPr>
        <p:txBody>
          <a:bodyPr anchor="ctr">
            <a:noAutofit/>
          </a:bodyPr>
          <a:lstStyle>
            <a:lvl1pPr algn="ctr">
              <a:buNone/>
              <a:defRPr sz="4000" baseline="0">
                <a:solidFill>
                  <a:schemeClr val="bg1"/>
                </a:solidFill>
                <a:latin typeface="+mj-lt"/>
              </a:defRPr>
            </a:lvl1pPr>
          </a:lstStyle>
          <a:p>
            <a:pPr lvl="0"/>
            <a:r>
              <a:rPr lang="en-GB" dirty="0"/>
              <a:t>Nutrition Cluster Coordinator Training</a:t>
            </a:r>
          </a:p>
        </p:txBody>
      </p:sp>
      <p:sp>
        <p:nvSpPr>
          <p:cNvPr id="14" name="TextBox 13"/>
          <p:cNvSpPr txBox="1"/>
          <p:nvPr userDrawn="1"/>
        </p:nvSpPr>
        <p:spPr>
          <a:xfrm>
            <a:off x="4286248" y="6315038"/>
            <a:ext cx="4786346" cy="400110"/>
          </a:xfrm>
          <a:prstGeom prst="rect">
            <a:avLst/>
          </a:prstGeom>
          <a:noFill/>
        </p:spPr>
        <p:txBody>
          <a:bodyPr wrap="square" rtlCol="0">
            <a:spAutoFit/>
          </a:bodyPr>
          <a:lstStyle/>
          <a:p>
            <a:pPr algn="r"/>
            <a:r>
              <a:rPr lang="en-GB" sz="1000" dirty="0">
                <a:solidFill>
                  <a:schemeClr val="accent5"/>
                </a:solidFill>
              </a:rPr>
              <a:t>Registered Charity No 1079752</a:t>
            </a:r>
            <a:br>
              <a:rPr lang="en-GB" sz="1000" dirty="0">
                <a:solidFill>
                  <a:schemeClr val="accent5"/>
                </a:solidFill>
              </a:rPr>
            </a:br>
            <a:r>
              <a:rPr lang="en-GB" sz="1000" dirty="0">
                <a:solidFill>
                  <a:schemeClr val="accent5"/>
                </a:solidFill>
              </a:rPr>
              <a:t>RedR UK is a company limited by guarantee. Company Number 3929653</a:t>
            </a:r>
          </a:p>
        </p:txBody>
      </p:sp>
    </p:spTree>
    <p:extLst>
      <p:ext uri="{BB962C8B-B14F-4D97-AF65-F5344CB8AC3E}">
        <p14:creationId xmlns:p14="http://schemas.microsoft.com/office/powerpoint/2010/main" val="36563199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0_Title Slide">
    <p:spTree>
      <p:nvGrpSpPr>
        <p:cNvPr id="1" name=""/>
        <p:cNvGrpSpPr/>
        <p:nvPr/>
      </p:nvGrpSpPr>
      <p:grpSpPr>
        <a:xfrm>
          <a:off x="0" y="0"/>
          <a:ext cx="0" cy="0"/>
          <a:chOff x="0" y="0"/>
          <a:chExt cx="0" cy="0"/>
        </a:xfrm>
      </p:grpSpPr>
      <p:sp>
        <p:nvSpPr>
          <p:cNvPr id="9" name="Text Placeholder 8"/>
          <p:cNvSpPr>
            <a:spLocks noGrp="1"/>
          </p:cNvSpPr>
          <p:nvPr>
            <p:ph type="body" sz="quarter" idx="14" hasCustomPrompt="1"/>
          </p:nvPr>
        </p:nvSpPr>
        <p:spPr>
          <a:xfrm>
            <a:off x="1806817" y="3717032"/>
            <a:ext cx="5818398" cy="1367582"/>
          </a:xfrm>
          <a:prstGeom prst="rect">
            <a:avLst/>
          </a:prstGeom>
          <a:solidFill>
            <a:schemeClr val="bg2"/>
          </a:solidFill>
        </p:spPr>
        <p:txBody>
          <a:bodyPr anchor="ctr">
            <a:normAutofit/>
          </a:bodyPr>
          <a:lstStyle>
            <a:lvl1pPr algn="ctr">
              <a:buNone/>
              <a:defRPr sz="3000" baseline="30000">
                <a:solidFill>
                  <a:schemeClr val="bg1"/>
                </a:solidFill>
                <a:latin typeface="+mj-lt"/>
              </a:defRPr>
            </a:lvl1pPr>
          </a:lstStyle>
          <a:p>
            <a:pPr lvl="0"/>
            <a:r>
              <a:rPr lang="en-GB" dirty="0"/>
              <a:t>Bangkok, Thailand</a:t>
            </a:r>
          </a:p>
          <a:p>
            <a:pPr lvl="0"/>
            <a:r>
              <a:rPr lang="en-GB" dirty="0"/>
              <a:t>28th September – 2nd October 2015 </a:t>
            </a:r>
          </a:p>
        </p:txBody>
      </p:sp>
      <p:sp>
        <p:nvSpPr>
          <p:cNvPr id="11" name="Text Placeholder 10"/>
          <p:cNvSpPr>
            <a:spLocks noGrp="1"/>
          </p:cNvSpPr>
          <p:nvPr>
            <p:ph type="body" sz="quarter" idx="15" hasCustomPrompt="1"/>
          </p:nvPr>
        </p:nvSpPr>
        <p:spPr>
          <a:xfrm>
            <a:off x="1619672" y="1694520"/>
            <a:ext cx="6192688" cy="1584176"/>
          </a:xfrm>
          <a:prstGeom prst="rect">
            <a:avLst/>
          </a:prstGeom>
          <a:solidFill>
            <a:schemeClr val="tx2"/>
          </a:solidFill>
        </p:spPr>
        <p:txBody>
          <a:bodyPr anchor="ctr">
            <a:noAutofit/>
          </a:bodyPr>
          <a:lstStyle>
            <a:lvl1pPr algn="ctr">
              <a:buNone/>
              <a:defRPr sz="4000" baseline="0">
                <a:solidFill>
                  <a:schemeClr val="bg1"/>
                </a:solidFill>
                <a:latin typeface="+mj-lt"/>
              </a:defRPr>
            </a:lvl1pPr>
          </a:lstStyle>
          <a:p>
            <a:pPr lvl="0"/>
            <a:r>
              <a:rPr lang="en-GB" dirty="0"/>
              <a:t>Nutrition Cluster Coordinator Training</a:t>
            </a:r>
          </a:p>
        </p:txBody>
      </p:sp>
      <p:sp>
        <p:nvSpPr>
          <p:cNvPr id="14" name="TextBox 13"/>
          <p:cNvSpPr txBox="1"/>
          <p:nvPr userDrawn="1"/>
        </p:nvSpPr>
        <p:spPr>
          <a:xfrm>
            <a:off x="4286248" y="6315038"/>
            <a:ext cx="4786346" cy="400110"/>
          </a:xfrm>
          <a:prstGeom prst="rect">
            <a:avLst/>
          </a:prstGeom>
          <a:noFill/>
        </p:spPr>
        <p:txBody>
          <a:bodyPr wrap="square" rtlCol="0">
            <a:spAutoFit/>
          </a:bodyPr>
          <a:lstStyle/>
          <a:p>
            <a:pPr algn="r"/>
            <a:r>
              <a:rPr lang="en-GB" sz="1000" dirty="0">
                <a:solidFill>
                  <a:schemeClr val="accent5"/>
                </a:solidFill>
              </a:rPr>
              <a:t>Registered Charity No 1079752</a:t>
            </a:r>
            <a:br>
              <a:rPr lang="en-GB" sz="1000" dirty="0">
                <a:solidFill>
                  <a:schemeClr val="accent5"/>
                </a:solidFill>
              </a:rPr>
            </a:br>
            <a:r>
              <a:rPr lang="en-GB" sz="1000" dirty="0">
                <a:solidFill>
                  <a:schemeClr val="accent5"/>
                </a:solidFill>
              </a:rPr>
              <a:t>RedR UK is a company limited by guarantee. Company Number 3929653</a:t>
            </a:r>
          </a:p>
        </p:txBody>
      </p:sp>
    </p:spTree>
    <p:extLst>
      <p:ext uri="{BB962C8B-B14F-4D97-AF65-F5344CB8AC3E}">
        <p14:creationId xmlns:p14="http://schemas.microsoft.com/office/powerpoint/2010/main" val="3656319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967226"/>
            <a:ext cx="6186502" cy="582594"/>
          </a:xfrm>
          <a:prstGeom prst="rect">
            <a:avLst/>
          </a:prstGeom>
        </p:spPr>
        <p:txBody>
          <a:bodyPr wrap="none"/>
          <a:lstStyle>
            <a:lvl1pPr algn="l">
              <a:defRPr sz="2400"/>
            </a:lvl1pPr>
          </a:lstStyle>
          <a:p>
            <a:r>
              <a:rPr lang="en-US" dirty="0"/>
              <a:t>CLICK TO EDIT MASTER TITLE</a:t>
            </a:r>
            <a:endParaRPr lang="en-GB" dirty="0"/>
          </a:p>
        </p:txBody>
      </p:sp>
      <p:sp>
        <p:nvSpPr>
          <p:cNvPr id="3" name="Content Placeholder 2"/>
          <p:cNvSpPr>
            <a:spLocks noGrp="1"/>
          </p:cNvSpPr>
          <p:nvPr>
            <p:ph idx="1"/>
          </p:nvPr>
        </p:nvSpPr>
        <p:spPr>
          <a:xfrm>
            <a:off x="457200" y="1600200"/>
            <a:ext cx="8229600" cy="4525963"/>
          </a:xfrm>
          <a:prstGeom prst="rect">
            <a:avLst/>
          </a:prstGeom>
        </p:spPr>
        <p:txBody>
          <a:bodyPr/>
          <a:lstStyle>
            <a:lvl1pPr>
              <a:buClr>
                <a:schemeClr val="tx2"/>
              </a:buClr>
              <a:buFont typeface="Wingdings" pitchFamily="2" charset="2"/>
              <a:buChar char="§"/>
              <a:defRPr/>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
        <p:nvSpPr>
          <p:cNvPr id="8" name="Rectangle 7"/>
          <p:cNvSpPr/>
          <p:nvPr/>
        </p:nvSpPr>
        <p:spPr>
          <a:xfrm>
            <a:off x="0" y="6715124"/>
            <a:ext cx="9144000" cy="142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32" y="6593306"/>
            <a:ext cx="9144000" cy="714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userDrawn="1"/>
        </p:nvSpPr>
        <p:spPr>
          <a:xfrm>
            <a:off x="0" y="1438691"/>
            <a:ext cx="9144000" cy="714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userDrawn="1"/>
        </p:nvSpPr>
        <p:spPr>
          <a:xfrm>
            <a:off x="0" y="6715124"/>
            <a:ext cx="9144000" cy="142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userDrawn="1"/>
        </p:nvSpPr>
        <p:spPr>
          <a:xfrm>
            <a:off x="-32" y="6593306"/>
            <a:ext cx="9144000" cy="714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49292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7" name="Text Placeholder 6"/>
          <p:cNvSpPr>
            <a:spLocks noGrp="1"/>
          </p:cNvSpPr>
          <p:nvPr>
            <p:ph type="body" sz="quarter" idx="13" hasCustomPrompt="1"/>
          </p:nvPr>
        </p:nvSpPr>
        <p:spPr>
          <a:xfrm>
            <a:off x="285720" y="6286520"/>
            <a:ext cx="1928797" cy="357200"/>
          </a:xfrm>
          <a:prstGeom prst="rect">
            <a:avLst/>
          </a:prstGeom>
        </p:spPr>
        <p:txBody>
          <a:bodyPr>
            <a:normAutofit/>
          </a:bodyPr>
          <a:lstStyle>
            <a:lvl1pPr>
              <a:buNone/>
              <a:defRPr sz="2000" baseline="0">
                <a:solidFill>
                  <a:schemeClr val="accent5"/>
                </a:solidFill>
              </a:defRPr>
            </a:lvl1pPr>
          </a:lstStyle>
          <a:p>
            <a:pPr lvl="0"/>
            <a:r>
              <a:rPr lang="en-GB" dirty="0"/>
              <a:t>[CLICK TO EDIT]</a:t>
            </a:r>
          </a:p>
        </p:txBody>
      </p:sp>
      <p:sp>
        <p:nvSpPr>
          <p:cNvPr id="9" name="Text Placeholder 8"/>
          <p:cNvSpPr>
            <a:spLocks noGrp="1"/>
          </p:cNvSpPr>
          <p:nvPr>
            <p:ph type="body" sz="quarter" idx="14" hasCustomPrompt="1"/>
          </p:nvPr>
        </p:nvSpPr>
        <p:spPr>
          <a:xfrm>
            <a:off x="2786050" y="3357562"/>
            <a:ext cx="3714775" cy="571500"/>
          </a:xfrm>
          <a:prstGeom prst="rect">
            <a:avLst/>
          </a:prstGeom>
          <a:solidFill>
            <a:schemeClr val="bg2"/>
          </a:solidFill>
        </p:spPr>
        <p:txBody>
          <a:bodyPr anchor="ctr">
            <a:noAutofit/>
          </a:bodyPr>
          <a:lstStyle>
            <a:lvl1pPr algn="ctr">
              <a:buNone/>
              <a:defRPr sz="2000" baseline="0">
                <a:solidFill>
                  <a:schemeClr val="bg1"/>
                </a:solidFill>
                <a:latin typeface="+mj-lt"/>
              </a:defRPr>
            </a:lvl1pPr>
          </a:lstStyle>
          <a:p>
            <a:pPr lvl="0"/>
            <a:r>
              <a:rPr lang="en-GB" dirty="0"/>
              <a:t>[CLICK TO EDIT SUBTITLE]</a:t>
            </a:r>
          </a:p>
        </p:txBody>
      </p:sp>
      <p:sp>
        <p:nvSpPr>
          <p:cNvPr id="11" name="Text Placeholder 10"/>
          <p:cNvSpPr>
            <a:spLocks noGrp="1"/>
          </p:cNvSpPr>
          <p:nvPr>
            <p:ph type="body" sz="quarter" idx="15" hasCustomPrompt="1"/>
          </p:nvPr>
        </p:nvSpPr>
        <p:spPr>
          <a:xfrm>
            <a:off x="2071670" y="2500306"/>
            <a:ext cx="5072098" cy="642933"/>
          </a:xfrm>
          <a:prstGeom prst="rect">
            <a:avLst/>
          </a:prstGeom>
          <a:solidFill>
            <a:schemeClr val="tx2"/>
          </a:solidFill>
        </p:spPr>
        <p:txBody>
          <a:bodyPr anchor="ctr">
            <a:noAutofit/>
          </a:bodyPr>
          <a:lstStyle>
            <a:lvl1pPr algn="ctr">
              <a:buNone/>
              <a:defRPr sz="2800" baseline="0">
                <a:solidFill>
                  <a:schemeClr val="bg1"/>
                </a:solidFill>
                <a:latin typeface="+mj-lt"/>
              </a:defRPr>
            </a:lvl1pPr>
          </a:lstStyle>
          <a:p>
            <a:pPr lvl="0"/>
            <a:r>
              <a:rPr lang="en-GB" dirty="0"/>
              <a:t>[CLICK TO EDIT MAIN TITLE]</a:t>
            </a:r>
          </a:p>
        </p:txBody>
      </p:sp>
      <p:sp>
        <p:nvSpPr>
          <p:cNvPr id="14" name="TextBox 13"/>
          <p:cNvSpPr txBox="1"/>
          <p:nvPr userDrawn="1"/>
        </p:nvSpPr>
        <p:spPr>
          <a:xfrm>
            <a:off x="4286248" y="6315038"/>
            <a:ext cx="4786346" cy="338554"/>
          </a:xfrm>
          <a:prstGeom prst="rect">
            <a:avLst/>
          </a:prstGeom>
          <a:noFill/>
        </p:spPr>
        <p:txBody>
          <a:bodyPr wrap="square" rtlCol="0">
            <a:spAutoFit/>
          </a:bodyPr>
          <a:lstStyle/>
          <a:p>
            <a:pPr algn="r"/>
            <a:r>
              <a:rPr lang="en-GB" sz="800" dirty="0">
                <a:solidFill>
                  <a:srgbClr val="808285"/>
                </a:solidFill>
              </a:rPr>
              <a:t>Registered Charity No 1079752</a:t>
            </a:r>
            <a:br>
              <a:rPr lang="en-GB" sz="800" dirty="0">
                <a:solidFill>
                  <a:srgbClr val="808285"/>
                </a:solidFill>
              </a:rPr>
            </a:br>
            <a:r>
              <a:rPr lang="en-GB" sz="800" dirty="0">
                <a:solidFill>
                  <a:srgbClr val="808285"/>
                </a:solidFill>
              </a:rPr>
              <a:t>RedR UK is a company limited by guarantee. Company Number 3929653</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6800" y="304801"/>
            <a:ext cx="7543800" cy="1431925"/>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1066801" y="1981200"/>
            <a:ext cx="3695700" cy="41148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1" y="1981200"/>
            <a:ext cx="3695700" cy="41148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noChangeArrowheads="1"/>
          </p:cNvSpPr>
          <p:nvPr>
            <p:ph type="dt" sz="half" idx="10"/>
          </p:nvPr>
        </p:nvSpPr>
        <p:spPr>
          <a:xfrm>
            <a:off x="822961" y="6459786"/>
            <a:ext cx="1854203" cy="365125"/>
          </a:xfrm>
          <a:prstGeom prst="rect">
            <a:avLst/>
          </a:prstGeom>
          <a:ln/>
        </p:spPr>
        <p:txBody>
          <a:bodyPr/>
          <a:lstStyle>
            <a:lvl1pPr>
              <a:defRPr/>
            </a:lvl1pPr>
          </a:lstStyle>
          <a:p>
            <a:pPr>
              <a:defRPr/>
            </a:pPr>
            <a:fld id="{F523DE61-BC73-49F9-B199-5E3158CF2124}" type="datetimeFigureOut">
              <a:rPr lang="en-US"/>
              <a:pPr>
                <a:defRPr/>
              </a:pPr>
              <a:t>11/11/2019</a:t>
            </a:fld>
            <a:endParaRPr lang="en-US"/>
          </a:p>
        </p:txBody>
      </p:sp>
      <p:sp>
        <p:nvSpPr>
          <p:cNvPr id="7" name="Slide Number Placeholder 6"/>
          <p:cNvSpPr>
            <a:spLocks noGrp="1" noChangeArrowheads="1"/>
          </p:cNvSpPr>
          <p:nvPr>
            <p:ph type="sldNum" sz="quarter" idx="12"/>
          </p:nvPr>
        </p:nvSpPr>
        <p:spPr>
          <a:xfrm>
            <a:off x="7425344" y="6459786"/>
            <a:ext cx="984019" cy="365125"/>
          </a:xfrm>
          <a:prstGeom prst="rect">
            <a:avLst/>
          </a:prstGeom>
          <a:ln/>
        </p:spPr>
        <p:txBody>
          <a:bodyPr/>
          <a:lstStyle>
            <a:lvl1pPr>
              <a:defRPr/>
            </a:lvl1pPr>
          </a:lstStyle>
          <a:p>
            <a:pPr>
              <a:defRPr/>
            </a:pPr>
            <a:fld id="{5480F610-323D-430D-B43E-94E20455EC40}" type="slidenum">
              <a:rPr lang="en-US"/>
              <a:pPr>
                <a:defRPr/>
              </a:pPr>
              <a:t>‹#›</a:t>
            </a:fld>
            <a:endParaRPr lang="en-US"/>
          </a:p>
        </p:txBody>
      </p:sp>
    </p:spTree>
    <p:extLst>
      <p:ext uri="{BB962C8B-B14F-4D97-AF65-F5344CB8AC3E}">
        <p14:creationId xmlns:p14="http://schemas.microsoft.com/office/powerpoint/2010/main" val="2606507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7" name="Text Placeholder 6"/>
          <p:cNvSpPr>
            <a:spLocks noGrp="1"/>
          </p:cNvSpPr>
          <p:nvPr>
            <p:ph type="body" sz="quarter" idx="13" hasCustomPrompt="1"/>
          </p:nvPr>
        </p:nvSpPr>
        <p:spPr>
          <a:xfrm>
            <a:off x="285720" y="6286520"/>
            <a:ext cx="1928797" cy="357200"/>
          </a:xfrm>
          <a:prstGeom prst="rect">
            <a:avLst/>
          </a:prstGeom>
        </p:spPr>
        <p:txBody>
          <a:bodyPr>
            <a:normAutofit/>
          </a:bodyPr>
          <a:lstStyle>
            <a:lvl1pPr>
              <a:buNone/>
              <a:defRPr sz="2000" baseline="0">
                <a:solidFill>
                  <a:schemeClr val="accent5"/>
                </a:solidFill>
              </a:defRPr>
            </a:lvl1pPr>
          </a:lstStyle>
          <a:p>
            <a:pPr lvl="0"/>
            <a:r>
              <a:rPr lang="en-GB" dirty="0"/>
              <a:t>[CLICK TO EDIT]</a:t>
            </a:r>
          </a:p>
        </p:txBody>
      </p:sp>
      <p:sp>
        <p:nvSpPr>
          <p:cNvPr id="9" name="Text Placeholder 8"/>
          <p:cNvSpPr>
            <a:spLocks noGrp="1"/>
          </p:cNvSpPr>
          <p:nvPr>
            <p:ph type="body" sz="quarter" idx="14" hasCustomPrompt="1"/>
          </p:nvPr>
        </p:nvSpPr>
        <p:spPr>
          <a:xfrm>
            <a:off x="2786050" y="3357562"/>
            <a:ext cx="3714775" cy="571500"/>
          </a:xfrm>
          <a:prstGeom prst="rect">
            <a:avLst/>
          </a:prstGeom>
          <a:solidFill>
            <a:schemeClr val="bg2"/>
          </a:solidFill>
        </p:spPr>
        <p:txBody>
          <a:bodyPr anchor="ctr">
            <a:noAutofit/>
          </a:bodyPr>
          <a:lstStyle>
            <a:lvl1pPr algn="ctr">
              <a:buNone/>
              <a:defRPr sz="2400" baseline="0">
                <a:solidFill>
                  <a:schemeClr val="bg1"/>
                </a:solidFill>
                <a:latin typeface="+mj-lt"/>
              </a:defRPr>
            </a:lvl1pPr>
          </a:lstStyle>
          <a:p>
            <a:pPr lvl="0"/>
            <a:r>
              <a:rPr lang="en-GB" dirty="0"/>
              <a:t>[CLICK TO EDIT SUBTITLE]</a:t>
            </a:r>
          </a:p>
        </p:txBody>
      </p:sp>
      <p:sp>
        <p:nvSpPr>
          <p:cNvPr id="11" name="Text Placeholder 10"/>
          <p:cNvSpPr>
            <a:spLocks noGrp="1"/>
          </p:cNvSpPr>
          <p:nvPr>
            <p:ph type="body" sz="quarter" idx="15" hasCustomPrompt="1"/>
          </p:nvPr>
        </p:nvSpPr>
        <p:spPr>
          <a:xfrm>
            <a:off x="2071670" y="2500306"/>
            <a:ext cx="5072098" cy="642933"/>
          </a:xfrm>
          <a:prstGeom prst="rect">
            <a:avLst/>
          </a:prstGeom>
          <a:solidFill>
            <a:schemeClr val="tx2"/>
          </a:solidFill>
        </p:spPr>
        <p:txBody>
          <a:bodyPr anchor="ctr">
            <a:noAutofit/>
          </a:bodyPr>
          <a:lstStyle>
            <a:lvl1pPr algn="ctr">
              <a:buNone/>
              <a:defRPr sz="2400" baseline="0">
                <a:solidFill>
                  <a:schemeClr val="bg1"/>
                </a:solidFill>
                <a:latin typeface="+mj-lt"/>
              </a:defRPr>
            </a:lvl1pPr>
          </a:lstStyle>
          <a:p>
            <a:pPr lvl="0"/>
            <a:r>
              <a:rPr lang="en-GB" dirty="0"/>
              <a:t>[CLICK TO EDIT MAIN TITLE]</a:t>
            </a:r>
          </a:p>
        </p:txBody>
      </p:sp>
      <p:sp>
        <p:nvSpPr>
          <p:cNvPr id="14" name="TextBox 13"/>
          <p:cNvSpPr txBox="1"/>
          <p:nvPr/>
        </p:nvSpPr>
        <p:spPr>
          <a:xfrm>
            <a:off x="4286248" y="6315038"/>
            <a:ext cx="4786346" cy="400110"/>
          </a:xfrm>
          <a:prstGeom prst="rect">
            <a:avLst/>
          </a:prstGeom>
          <a:noFill/>
        </p:spPr>
        <p:txBody>
          <a:bodyPr wrap="square" rtlCol="0">
            <a:spAutoFit/>
          </a:bodyPr>
          <a:lstStyle/>
          <a:p>
            <a:pPr algn="r"/>
            <a:r>
              <a:rPr lang="en-GB" sz="1000" dirty="0">
                <a:solidFill>
                  <a:schemeClr val="accent5"/>
                </a:solidFill>
              </a:rPr>
              <a:t>Registered Charity No 1079752</a:t>
            </a:r>
            <a:br>
              <a:rPr lang="en-GB" sz="1000" dirty="0">
                <a:solidFill>
                  <a:schemeClr val="accent5"/>
                </a:solidFill>
              </a:rPr>
            </a:br>
            <a:r>
              <a:rPr lang="en-GB" sz="1000" dirty="0">
                <a:solidFill>
                  <a:schemeClr val="accent5"/>
                </a:solidFill>
              </a:rPr>
              <a:t>RedR UK is a company limited by guarantee. Company Number 3929653</a:t>
            </a:r>
          </a:p>
        </p:txBody>
      </p:sp>
    </p:spTree>
    <p:extLst>
      <p:ext uri="{BB962C8B-B14F-4D97-AF65-F5344CB8AC3E}">
        <p14:creationId xmlns:p14="http://schemas.microsoft.com/office/powerpoint/2010/main" val="4291154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9776" y="1017606"/>
            <a:ext cx="6186502" cy="582594"/>
          </a:xfrm>
          <a:prstGeom prst="rect">
            <a:avLst/>
          </a:prstGeom>
        </p:spPr>
        <p:txBody>
          <a:bodyPr wrap="none"/>
          <a:lstStyle>
            <a:lvl1pPr algn="l">
              <a:defRPr sz="2400"/>
            </a:lvl1pPr>
          </a:lstStyle>
          <a:p>
            <a:r>
              <a:rPr lang="en-US" dirty="0"/>
              <a:t>CLICK TO EDIT MASTER TITLE</a:t>
            </a:r>
            <a:endParaRPr lang="en-GB" dirty="0"/>
          </a:p>
        </p:txBody>
      </p:sp>
      <p:sp>
        <p:nvSpPr>
          <p:cNvPr id="3" name="Content Placeholder 2"/>
          <p:cNvSpPr>
            <a:spLocks noGrp="1"/>
          </p:cNvSpPr>
          <p:nvPr>
            <p:ph idx="1"/>
          </p:nvPr>
        </p:nvSpPr>
        <p:spPr>
          <a:xfrm>
            <a:off x="457200" y="1600200"/>
            <a:ext cx="8229600" cy="4525963"/>
          </a:xfrm>
          <a:prstGeom prst="rect">
            <a:avLst/>
          </a:prstGeom>
        </p:spPr>
        <p:txBody>
          <a:bodyPr/>
          <a:lstStyle>
            <a:lvl1pPr>
              <a:buClr>
                <a:schemeClr val="tx2"/>
              </a:buClr>
              <a:buFont typeface="Wingdings" pitchFamily="2" charset="2"/>
              <a:buChar char="§"/>
              <a:defRPr/>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
        <p:nvSpPr>
          <p:cNvPr id="7" name="Rectangle 6"/>
          <p:cNvSpPr/>
          <p:nvPr/>
        </p:nvSpPr>
        <p:spPr>
          <a:xfrm>
            <a:off x="-19776" y="1521801"/>
            <a:ext cx="9144000" cy="714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0" y="6715124"/>
            <a:ext cx="9144000" cy="142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32" y="6593306"/>
            <a:ext cx="9144000" cy="714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userDrawn="1"/>
        </p:nvSpPr>
        <p:spPr>
          <a:xfrm>
            <a:off x="0" y="6715124"/>
            <a:ext cx="9144000" cy="142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userDrawn="1"/>
        </p:nvSpPr>
        <p:spPr>
          <a:xfrm>
            <a:off x="-32" y="6593306"/>
            <a:ext cx="9144000" cy="714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4667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7" name="Text Placeholder 6"/>
          <p:cNvSpPr>
            <a:spLocks noGrp="1"/>
          </p:cNvSpPr>
          <p:nvPr>
            <p:ph type="body" sz="quarter" idx="13" hasCustomPrompt="1"/>
          </p:nvPr>
        </p:nvSpPr>
        <p:spPr>
          <a:xfrm>
            <a:off x="285720" y="6286520"/>
            <a:ext cx="3206160" cy="357200"/>
          </a:xfrm>
          <a:prstGeom prst="rect">
            <a:avLst/>
          </a:prstGeom>
        </p:spPr>
        <p:txBody>
          <a:bodyPr>
            <a:noAutofit/>
          </a:bodyPr>
          <a:lstStyle>
            <a:lvl1pPr>
              <a:buNone/>
              <a:defRPr sz="1200" baseline="0">
                <a:solidFill>
                  <a:schemeClr val="tx2">
                    <a:lumMod val="60000"/>
                    <a:lumOff val="40000"/>
                  </a:schemeClr>
                </a:solidFill>
              </a:defRPr>
            </a:lvl1pPr>
          </a:lstStyle>
          <a:p>
            <a:pPr lvl="0"/>
            <a:r>
              <a:rPr lang="en-GB" dirty="0"/>
              <a:t>[CLICK TO EDIT]</a:t>
            </a:r>
          </a:p>
        </p:txBody>
      </p:sp>
      <p:sp>
        <p:nvSpPr>
          <p:cNvPr id="9" name="Text Placeholder 8"/>
          <p:cNvSpPr>
            <a:spLocks noGrp="1"/>
          </p:cNvSpPr>
          <p:nvPr>
            <p:ph type="body" sz="quarter" idx="14" hasCustomPrompt="1"/>
          </p:nvPr>
        </p:nvSpPr>
        <p:spPr>
          <a:xfrm>
            <a:off x="2065970" y="3357562"/>
            <a:ext cx="5602374" cy="571500"/>
          </a:xfrm>
          <a:prstGeom prst="rect">
            <a:avLst/>
          </a:prstGeom>
          <a:solidFill>
            <a:schemeClr val="bg2"/>
          </a:solidFill>
        </p:spPr>
        <p:txBody>
          <a:bodyPr anchor="ctr">
            <a:normAutofit/>
          </a:bodyPr>
          <a:lstStyle>
            <a:lvl1pPr algn="ctr">
              <a:buNone/>
              <a:defRPr sz="3000" baseline="0">
                <a:solidFill>
                  <a:schemeClr val="bg1"/>
                </a:solidFill>
                <a:latin typeface="+mj-lt"/>
              </a:defRPr>
            </a:lvl1pPr>
          </a:lstStyle>
          <a:p>
            <a:pPr lvl="0"/>
            <a:r>
              <a:rPr lang="en-GB" dirty="0"/>
              <a:t>[CLICK TO EDIT SUBTITLE]</a:t>
            </a:r>
          </a:p>
        </p:txBody>
      </p:sp>
      <p:sp>
        <p:nvSpPr>
          <p:cNvPr id="11" name="Text Placeholder 10"/>
          <p:cNvSpPr>
            <a:spLocks noGrp="1"/>
          </p:cNvSpPr>
          <p:nvPr>
            <p:ph type="body" sz="quarter" idx="15" hasCustomPrompt="1"/>
          </p:nvPr>
        </p:nvSpPr>
        <p:spPr>
          <a:xfrm>
            <a:off x="1135566" y="2500306"/>
            <a:ext cx="7396874" cy="642933"/>
          </a:xfrm>
          <a:prstGeom prst="rect">
            <a:avLst/>
          </a:prstGeom>
          <a:solidFill>
            <a:schemeClr val="tx2"/>
          </a:solidFill>
        </p:spPr>
        <p:txBody>
          <a:bodyPr anchor="ctr">
            <a:noAutofit/>
          </a:bodyPr>
          <a:lstStyle>
            <a:lvl1pPr algn="ctr">
              <a:buNone/>
              <a:defRPr sz="4000" baseline="0">
                <a:solidFill>
                  <a:schemeClr val="bg1"/>
                </a:solidFill>
                <a:latin typeface="+mj-lt"/>
              </a:defRPr>
            </a:lvl1pPr>
          </a:lstStyle>
          <a:p>
            <a:pPr lvl="0"/>
            <a:r>
              <a:rPr lang="en-GB" dirty="0"/>
              <a:t>[CLICK TO EDIT MAIN TITLE]</a:t>
            </a:r>
          </a:p>
        </p:txBody>
      </p:sp>
      <p:sp>
        <p:nvSpPr>
          <p:cNvPr id="14" name="TextBox 13"/>
          <p:cNvSpPr txBox="1"/>
          <p:nvPr userDrawn="1"/>
        </p:nvSpPr>
        <p:spPr>
          <a:xfrm>
            <a:off x="4286248" y="6315038"/>
            <a:ext cx="4786346" cy="338554"/>
          </a:xfrm>
          <a:prstGeom prst="rect">
            <a:avLst/>
          </a:prstGeom>
          <a:noFill/>
        </p:spPr>
        <p:txBody>
          <a:bodyPr wrap="square" rtlCol="0">
            <a:spAutoFit/>
          </a:bodyPr>
          <a:lstStyle/>
          <a:p>
            <a:pPr algn="r"/>
            <a:r>
              <a:rPr lang="en-GB" sz="800" dirty="0">
                <a:solidFill>
                  <a:srgbClr val="808285"/>
                </a:solidFill>
              </a:rPr>
              <a:t>Registered Charity No 1079752</a:t>
            </a:r>
            <a:br>
              <a:rPr lang="en-GB" sz="800" dirty="0">
                <a:solidFill>
                  <a:srgbClr val="808285"/>
                </a:solidFill>
              </a:rPr>
            </a:br>
            <a:r>
              <a:rPr lang="en-GB" sz="800" dirty="0">
                <a:solidFill>
                  <a:srgbClr val="808285"/>
                </a:solidFill>
              </a:rPr>
              <a:t>RedR UK is a company limited by guarantee. Company Number 3929653</a:t>
            </a:r>
          </a:p>
        </p:txBody>
      </p:sp>
    </p:spTree>
    <p:extLst>
      <p:ext uri="{BB962C8B-B14F-4D97-AF65-F5344CB8AC3E}">
        <p14:creationId xmlns:p14="http://schemas.microsoft.com/office/powerpoint/2010/main" val="780738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9" name="Text Placeholder 8"/>
          <p:cNvSpPr>
            <a:spLocks noGrp="1"/>
          </p:cNvSpPr>
          <p:nvPr>
            <p:ph type="body" sz="quarter" idx="14" hasCustomPrompt="1"/>
          </p:nvPr>
        </p:nvSpPr>
        <p:spPr>
          <a:xfrm>
            <a:off x="1806817" y="3717032"/>
            <a:ext cx="5818398" cy="1367582"/>
          </a:xfrm>
          <a:prstGeom prst="rect">
            <a:avLst/>
          </a:prstGeom>
          <a:solidFill>
            <a:schemeClr val="bg2"/>
          </a:solidFill>
        </p:spPr>
        <p:txBody>
          <a:bodyPr anchor="ctr">
            <a:normAutofit/>
          </a:bodyPr>
          <a:lstStyle>
            <a:lvl1pPr algn="ctr">
              <a:buNone/>
              <a:defRPr sz="3000" baseline="30000">
                <a:solidFill>
                  <a:schemeClr val="bg1"/>
                </a:solidFill>
                <a:latin typeface="+mj-lt"/>
              </a:defRPr>
            </a:lvl1pPr>
          </a:lstStyle>
          <a:p>
            <a:pPr lvl="0"/>
            <a:r>
              <a:rPr lang="en-GB" dirty="0"/>
              <a:t>Bangkok, Thailand</a:t>
            </a:r>
          </a:p>
          <a:p>
            <a:pPr lvl="0"/>
            <a:r>
              <a:rPr lang="en-GB" dirty="0"/>
              <a:t>28th September – 2nd October 2015 </a:t>
            </a:r>
          </a:p>
        </p:txBody>
      </p:sp>
      <p:sp>
        <p:nvSpPr>
          <p:cNvPr id="11" name="Text Placeholder 10"/>
          <p:cNvSpPr>
            <a:spLocks noGrp="1"/>
          </p:cNvSpPr>
          <p:nvPr>
            <p:ph type="body" sz="quarter" idx="15" hasCustomPrompt="1"/>
          </p:nvPr>
        </p:nvSpPr>
        <p:spPr>
          <a:xfrm>
            <a:off x="1619672" y="1694520"/>
            <a:ext cx="6192688" cy="1584176"/>
          </a:xfrm>
          <a:prstGeom prst="rect">
            <a:avLst/>
          </a:prstGeom>
          <a:solidFill>
            <a:schemeClr val="tx2"/>
          </a:solidFill>
        </p:spPr>
        <p:txBody>
          <a:bodyPr anchor="ctr">
            <a:noAutofit/>
          </a:bodyPr>
          <a:lstStyle>
            <a:lvl1pPr algn="ctr">
              <a:buNone/>
              <a:defRPr sz="4000" baseline="0">
                <a:solidFill>
                  <a:schemeClr val="bg1"/>
                </a:solidFill>
                <a:latin typeface="+mj-lt"/>
              </a:defRPr>
            </a:lvl1pPr>
          </a:lstStyle>
          <a:p>
            <a:pPr lvl="0"/>
            <a:r>
              <a:rPr lang="en-GB" dirty="0"/>
              <a:t>Nutrition Cluster Coordinator Training</a:t>
            </a:r>
          </a:p>
        </p:txBody>
      </p:sp>
      <p:sp>
        <p:nvSpPr>
          <p:cNvPr id="14" name="TextBox 13"/>
          <p:cNvSpPr txBox="1"/>
          <p:nvPr userDrawn="1"/>
        </p:nvSpPr>
        <p:spPr>
          <a:xfrm>
            <a:off x="4286248" y="6315038"/>
            <a:ext cx="4786346" cy="400110"/>
          </a:xfrm>
          <a:prstGeom prst="rect">
            <a:avLst/>
          </a:prstGeom>
          <a:noFill/>
        </p:spPr>
        <p:txBody>
          <a:bodyPr wrap="square" rtlCol="0">
            <a:spAutoFit/>
          </a:bodyPr>
          <a:lstStyle/>
          <a:p>
            <a:pPr algn="r"/>
            <a:r>
              <a:rPr lang="en-GB" sz="1000" dirty="0">
                <a:solidFill>
                  <a:schemeClr val="accent5"/>
                </a:solidFill>
              </a:rPr>
              <a:t>Registered Charity No 1079752</a:t>
            </a:r>
            <a:br>
              <a:rPr lang="en-GB" sz="1000" dirty="0">
                <a:solidFill>
                  <a:schemeClr val="accent5"/>
                </a:solidFill>
              </a:rPr>
            </a:br>
            <a:r>
              <a:rPr lang="en-GB" sz="1000" dirty="0">
                <a:solidFill>
                  <a:schemeClr val="accent5"/>
                </a:solidFill>
              </a:rPr>
              <a:t>RedR UK is a company limited by guarantee. Company Number 3929653</a:t>
            </a:r>
          </a:p>
        </p:txBody>
      </p:sp>
    </p:spTree>
    <p:extLst>
      <p:ext uri="{BB962C8B-B14F-4D97-AF65-F5344CB8AC3E}">
        <p14:creationId xmlns:p14="http://schemas.microsoft.com/office/powerpoint/2010/main" val="3656319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9" name="Text Placeholder 8"/>
          <p:cNvSpPr>
            <a:spLocks noGrp="1"/>
          </p:cNvSpPr>
          <p:nvPr>
            <p:ph type="body" sz="quarter" idx="14" hasCustomPrompt="1"/>
          </p:nvPr>
        </p:nvSpPr>
        <p:spPr>
          <a:xfrm>
            <a:off x="1806817" y="3717032"/>
            <a:ext cx="5818398" cy="1367582"/>
          </a:xfrm>
          <a:prstGeom prst="rect">
            <a:avLst/>
          </a:prstGeom>
          <a:solidFill>
            <a:schemeClr val="bg2"/>
          </a:solidFill>
        </p:spPr>
        <p:txBody>
          <a:bodyPr anchor="ctr">
            <a:normAutofit/>
          </a:bodyPr>
          <a:lstStyle>
            <a:lvl1pPr algn="ctr">
              <a:buNone/>
              <a:defRPr sz="3000" baseline="30000">
                <a:solidFill>
                  <a:schemeClr val="bg1"/>
                </a:solidFill>
                <a:latin typeface="+mj-lt"/>
              </a:defRPr>
            </a:lvl1pPr>
          </a:lstStyle>
          <a:p>
            <a:pPr lvl="0"/>
            <a:r>
              <a:rPr lang="en-GB" dirty="0"/>
              <a:t>Bangkok, Thailand</a:t>
            </a:r>
          </a:p>
          <a:p>
            <a:pPr lvl="0"/>
            <a:r>
              <a:rPr lang="en-GB" dirty="0"/>
              <a:t>28th September – 2nd October 2015 </a:t>
            </a:r>
          </a:p>
        </p:txBody>
      </p:sp>
      <p:sp>
        <p:nvSpPr>
          <p:cNvPr id="11" name="Text Placeholder 10"/>
          <p:cNvSpPr>
            <a:spLocks noGrp="1"/>
          </p:cNvSpPr>
          <p:nvPr>
            <p:ph type="body" sz="quarter" idx="15" hasCustomPrompt="1"/>
          </p:nvPr>
        </p:nvSpPr>
        <p:spPr>
          <a:xfrm>
            <a:off x="1619672" y="1694520"/>
            <a:ext cx="6192688" cy="1584176"/>
          </a:xfrm>
          <a:prstGeom prst="rect">
            <a:avLst/>
          </a:prstGeom>
          <a:solidFill>
            <a:schemeClr val="tx2"/>
          </a:solidFill>
        </p:spPr>
        <p:txBody>
          <a:bodyPr anchor="ctr">
            <a:noAutofit/>
          </a:bodyPr>
          <a:lstStyle>
            <a:lvl1pPr algn="ctr">
              <a:buNone/>
              <a:defRPr sz="4000" baseline="0">
                <a:solidFill>
                  <a:schemeClr val="bg1"/>
                </a:solidFill>
                <a:latin typeface="+mj-lt"/>
              </a:defRPr>
            </a:lvl1pPr>
          </a:lstStyle>
          <a:p>
            <a:pPr lvl="0"/>
            <a:r>
              <a:rPr lang="en-GB" dirty="0"/>
              <a:t>Nutrition Cluster Coordinator Training</a:t>
            </a:r>
          </a:p>
        </p:txBody>
      </p:sp>
      <p:sp>
        <p:nvSpPr>
          <p:cNvPr id="14" name="TextBox 13"/>
          <p:cNvSpPr txBox="1"/>
          <p:nvPr userDrawn="1"/>
        </p:nvSpPr>
        <p:spPr>
          <a:xfrm>
            <a:off x="4286248" y="6315038"/>
            <a:ext cx="4786346" cy="400110"/>
          </a:xfrm>
          <a:prstGeom prst="rect">
            <a:avLst/>
          </a:prstGeom>
          <a:noFill/>
        </p:spPr>
        <p:txBody>
          <a:bodyPr wrap="square" rtlCol="0">
            <a:spAutoFit/>
          </a:bodyPr>
          <a:lstStyle/>
          <a:p>
            <a:pPr algn="r"/>
            <a:r>
              <a:rPr lang="en-GB" sz="1000" dirty="0">
                <a:solidFill>
                  <a:schemeClr val="accent5"/>
                </a:solidFill>
              </a:rPr>
              <a:t>Registered Charity No 1079752</a:t>
            </a:r>
            <a:br>
              <a:rPr lang="en-GB" sz="1000" dirty="0">
                <a:solidFill>
                  <a:schemeClr val="accent5"/>
                </a:solidFill>
              </a:rPr>
            </a:br>
            <a:r>
              <a:rPr lang="en-GB" sz="1000" dirty="0">
                <a:solidFill>
                  <a:schemeClr val="accent5"/>
                </a:solidFill>
              </a:rPr>
              <a:t>RedR UK is a company limited by guarantee. Company Number 3929653</a:t>
            </a:r>
          </a:p>
        </p:txBody>
      </p:sp>
    </p:spTree>
    <p:extLst>
      <p:ext uri="{BB962C8B-B14F-4D97-AF65-F5344CB8AC3E}">
        <p14:creationId xmlns:p14="http://schemas.microsoft.com/office/powerpoint/2010/main" val="3656319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image" Target="../media/image3.png"/><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image" Target="../media/image2.jpe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image" Target="../media/image1.jpeg"/><Relationship Id="rId5" Type="http://schemas.openxmlformats.org/officeDocument/2006/relationships/slideLayout" Target="../slideLayouts/slideLayout9.xml"/><Relationship Id="rId10" Type="http://schemas.openxmlformats.org/officeDocument/2006/relationships/theme" Target="../theme/theme2.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A154F6F6-0894-4339-98A5-91CFD32CCF3F}"/>
              </a:ext>
            </a:extLst>
          </p:cNvPr>
          <p:cNvGrpSpPr/>
          <p:nvPr userDrawn="1"/>
        </p:nvGrpSpPr>
        <p:grpSpPr>
          <a:xfrm>
            <a:off x="2384773" y="188640"/>
            <a:ext cx="4374454" cy="432961"/>
            <a:chOff x="1662741" y="276327"/>
            <a:chExt cx="4374454" cy="432961"/>
          </a:xfrm>
        </p:grpSpPr>
        <p:pic>
          <p:nvPicPr>
            <p:cNvPr id="8" name="Picture 7" descr="ACF">
              <a:extLst>
                <a:ext uri="{FF2B5EF4-FFF2-40B4-BE49-F238E27FC236}">
                  <a16:creationId xmlns:a16="http://schemas.microsoft.com/office/drawing/2014/main" id="{9C47BB1E-3911-48A4-A201-8C5C7D5C9E5E}"/>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5364088" y="276327"/>
              <a:ext cx="673107"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8">
              <a:extLst>
                <a:ext uri="{FF2B5EF4-FFF2-40B4-BE49-F238E27FC236}">
                  <a16:creationId xmlns:a16="http://schemas.microsoft.com/office/drawing/2014/main" id="{CB7C52DC-58C2-4371-ABE5-CB5DB7EEE265}"/>
                </a:ext>
              </a:extLst>
            </p:cNvPr>
            <p:cNvGrpSpPr/>
            <p:nvPr userDrawn="1"/>
          </p:nvGrpSpPr>
          <p:grpSpPr>
            <a:xfrm>
              <a:off x="1662741" y="276327"/>
              <a:ext cx="3262701" cy="432961"/>
              <a:chOff x="4437626" y="4242829"/>
              <a:chExt cx="3262701" cy="432961"/>
            </a:xfrm>
          </p:grpSpPr>
          <p:pic>
            <p:nvPicPr>
              <p:cNvPr id="10" name="Picture 9">
                <a:extLst>
                  <a:ext uri="{FF2B5EF4-FFF2-40B4-BE49-F238E27FC236}">
                    <a16:creationId xmlns:a16="http://schemas.microsoft.com/office/drawing/2014/main" id="{8E74998F-C084-49D6-99E4-9D25A203A17E}"/>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491672" y="4251347"/>
                <a:ext cx="320865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a:extLst>
                  <a:ext uri="{FF2B5EF4-FFF2-40B4-BE49-F238E27FC236}">
                    <a16:creationId xmlns:a16="http://schemas.microsoft.com/office/drawing/2014/main" id="{9935A5AD-AB0D-48CA-B093-23561801F1AD}"/>
                  </a:ext>
                </a:extLst>
              </p:cNvPr>
              <p:cNvSpPr/>
              <p:nvPr/>
            </p:nvSpPr>
            <p:spPr>
              <a:xfrm>
                <a:off x="4491672" y="4242829"/>
                <a:ext cx="814425" cy="4159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3">
                <a:extLst>
                  <a:ext uri="{FF2B5EF4-FFF2-40B4-BE49-F238E27FC236}">
                    <a16:creationId xmlns:a16="http://schemas.microsoft.com/office/drawing/2014/main" id="{571A3761-DAB5-4EB1-80BC-C008030C4EA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37626" y="4347784"/>
                <a:ext cx="922516" cy="328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Tree>
    <p:extLst>
      <p:ext uri="{BB962C8B-B14F-4D97-AF65-F5344CB8AC3E}">
        <p14:creationId xmlns:p14="http://schemas.microsoft.com/office/powerpoint/2010/main" val="15685147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1" r:id="rId3"/>
    <p:sldLayoutId id="2147483676" r:id="rId4"/>
  </p:sldLayoutIdLst>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D4781480-B83B-4805-B4AD-BBBF7956B6BF}"/>
              </a:ext>
            </a:extLst>
          </p:cNvPr>
          <p:cNvGrpSpPr/>
          <p:nvPr userDrawn="1"/>
        </p:nvGrpSpPr>
        <p:grpSpPr>
          <a:xfrm>
            <a:off x="2384773" y="188640"/>
            <a:ext cx="4374454" cy="432961"/>
            <a:chOff x="1662741" y="276327"/>
            <a:chExt cx="4374454" cy="432961"/>
          </a:xfrm>
        </p:grpSpPr>
        <p:pic>
          <p:nvPicPr>
            <p:cNvPr id="8" name="Picture 7" descr="ACF">
              <a:extLst>
                <a:ext uri="{FF2B5EF4-FFF2-40B4-BE49-F238E27FC236}">
                  <a16:creationId xmlns:a16="http://schemas.microsoft.com/office/drawing/2014/main" id="{1D1BDC9A-3F83-462E-9480-F4B075B16BF0}"/>
                </a:ext>
              </a:extLst>
            </p:cNvPr>
            <p:cNvPicPr>
              <a:picLocks noChangeAspect="1" noChangeArrowheads="1"/>
            </p:cNvPicPr>
            <p:nvPr userDrawn="1"/>
          </p:nvPicPr>
          <p:blipFill>
            <a:blip r:embed="rId11" cstate="print">
              <a:extLst>
                <a:ext uri="{28A0092B-C50C-407E-A947-70E740481C1C}">
                  <a14:useLocalDpi xmlns:a14="http://schemas.microsoft.com/office/drawing/2010/main" val="0"/>
                </a:ext>
              </a:extLst>
            </a:blip>
            <a:srcRect/>
            <a:stretch>
              <a:fillRect/>
            </a:stretch>
          </p:blipFill>
          <p:spPr bwMode="auto">
            <a:xfrm>
              <a:off x="5364088" y="276327"/>
              <a:ext cx="673107"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8">
              <a:extLst>
                <a:ext uri="{FF2B5EF4-FFF2-40B4-BE49-F238E27FC236}">
                  <a16:creationId xmlns:a16="http://schemas.microsoft.com/office/drawing/2014/main" id="{329437F6-3609-4EE9-9E44-C5734D5FFA0C}"/>
                </a:ext>
              </a:extLst>
            </p:cNvPr>
            <p:cNvGrpSpPr/>
            <p:nvPr userDrawn="1"/>
          </p:nvGrpSpPr>
          <p:grpSpPr>
            <a:xfrm>
              <a:off x="1662741" y="276327"/>
              <a:ext cx="3262701" cy="432961"/>
              <a:chOff x="4437626" y="4242829"/>
              <a:chExt cx="3262701" cy="432961"/>
            </a:xfrm>
          </p:grpSpPr>
          <p:pic>
            <p:nvPicPr>
              <p:cNvPr id="10" name="Picture 9">
                <a:extLst>
                  <a:ext uri="{FF2B5EF4-FFF2-40B4-BE49-F238E27FC236}">
                    <a16:creationId xmlns:a16="http://schemas.microsoft.com/office/drawing/2014/main" id="{20AA98BE-C933-4862-8EE8-CDF8E8D02F53}"/>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4491672" y="4251347"/>
                <a:ext cx="320865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a:extLst>
                  <a:ext uri="{FF2B5EF4-FFF2-40B4-BE49-F238E27FC236}">
                    <a16:creationId xmlns:a16="http://schemas.microsoft.com/office/drawing/2014/main" id="{28CD42BE-CA5B-4987-BDC3-D67CFCA60D99}"/>
                  </a:ext>
                </a:extLst>
              </p:cNvPr>
              <p:cNvSpPr/>
              <p:nvPr/>
            </p:nvSpPr>
            <p:spPr>
              <a:xfrm>
                <a:off x="4491672" y="4242829"/>
                <a:ext cx="814425" cy="4159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3">
                <a:extLst>
                  <a:ext uri="{FF2B5EF4-FFF2-40B4-BE49-F238E27FC236}">
                    <a16:creationId xmlns:a16="http://schemas.microsoft.com/office/drawing/2014/main" id="{8287CDAD-0A89-4023-B84C-8133CB21E58E}"/>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437626" y="4347784"/>
                <a:ext cx="922516" cy="328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Tree>
    <p:extLst>
      <p:ext uri="{BB962C8B-B14F-4D97-AF65-F5344CB8AC3E}">
        <p14:creationId xmlns:p14="http://schemas.microsoft.com/office/powerpoint/2010/main" val="2054994350"/>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8" r:id="rId4"/>
    <p:sldLayoutId id="2147483679" r:id="rId5"/>
    <p:sldLayoutId id="2147483681" r:id="rId6"/>
    <p:sldLayoutId id="2147483682" r:id="rId7"/>
    <p:sldLayoutId id="2147483684" r:id="rId8"/>
    <p:sldLayoutId id="2147483685" r:id="rId9"/>
  </p:sldLayoutIdLst>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normAutofit/>
          </a:bodyPr>
          <a:lstStyle/>
          <a:p>
            <a:r>
              <a:rPr lang="en-GB" sz="2400" dirty="0">
                <a:latin typeface="Arial" panose="020B0604020202020204" pitchFamily="34" charset="0"/>
                <a:cs typeface="Arial" panose="020B0604020202020204" pitchFamily="34" charset="0"/>
              </a:rPr>
              <a:t>INFORMATION MANAGEMENT </a:t>
            </a:r>
          </a:p>
        </p:txBody>
      </p:sp>
      <p:sp>
        <p:nvSpPr>
          <p:cNvPr id="10" name="Text Placeholder 9"/>
          <p:cNvSpPr>
            <a:spLocks noGrp="1"/>
          </p:cNvSpPr>
          <p:nvPr>
            <p:ph type="body" sz="quarter" idx="15"/>
          </p:nvPr>
        </p:nvSpPr>
        <p:spPr>
          <a:xfrm>
            <a:off x="1135566" y="1844824"/>
            <a:ext cx="7396874" cy="1298415"/>
          </a:xfrm>
          <a:prstGeom prst="rect">
            <a:avLst/>
          </a:prstGeom>
        </p:spPr>
        <p:txBody>
          <a:bodyPr>
            <a:normAutofit/>
          </a:bodyPr>
          <a:lstStyle/>
          <a:p>
            <a:r>
              <a:rPr lang="en-GB" sz="3200" b="1">
                <a:latin typeface="Arial Unicode MS" pitchFamily="34" charset="-128"/>
                <a:ea typeface="Arial Unicode MS" pitchFamily="34" charset="-128"/>
                <a:cs typeface="Arial Unicode MS" pitchFamily="34" charset="-128"/>
              </a:rPr>
              <a:t>3.4 </a:t>
            </a:r>
            <a:r>
              <a:rPr lang="en-GB" sz="3200" b="1" dirty="0">
                <a:latin typeface="Arial Unicode MS" pitchFamily="34" charset="-128"/>
                <a:ea typeface="Arial Unicode MS" pitchFamily="34" charset="-128"/>
                <a:cs typeface="Arial Unicode MS" pitchFamily="34" charset="-128"/>
              </a:rPr>
              <a:t>Resource Mobilisation &amp; IM Tools:  Part 1:  Finance</a:t>
            </a:r>
            <a:endParaRPr lang="en-GB" sz="2400" b="1" dirty="0">
              <a:latin typeface="Arial Unicode MS" pitchFamily="34" charset="-128"/>
              <a:ea typeface="Arial Unicode MS" pitchFamily="34" charset="-128"/>
              <a:cs typeface="Arial Unicode MS" pitchFamily="34" charset="-128"/>
            </a:endParaRPr>
          </a:p>
        </p:txBody>
      </p:sp>
      <p:sp>
        <p:nvSpPr>
          <p:cNvPr id="3" name="Text Placeholder 2"/>
          <p:cNvSpPr>
            <a:spLocks noGrp="1"/>
          </p:cNvSpPr>
          <p:nvPr>
            <p:ph type="body" sz="quarter" idx="13"/>
          </p:nvPr>
        </p:nvSpPr>
        <p:spPr/>
        <p:txBody>
          <a:bodyPr/>
          <a:lstStyle/>
          <a:p>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323528" y="1556792"/>
            <a:ext cx="8352928" cy="4968552"/>
            <a:chOff x="323528" y="1556792"/>
            <a:chExt cx="8352928" cy="4968552"/>
          </a:xfrm>
        </p:grpSpPr>
        <p:sp>
          <p:nvSpPr>
            <p:cNvPr id="3" name="Donut 2"/>
            <p:cNvSpPr/>
            <p:nvPr/>
          </p:nvSpPr>
          <p:spPr>
            <a:xfrm>
              <a:off x="3275856" y="1556792"/>
              <a:ext cx="2376264" cy="1317715"/>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 name="Snip Same Side Corner Rectangle 1"/>
            <p:cNvSpPr/>
            <p:nvPr/>
          </p:nvSpPr>
          <p:spPr>
            <a:xfrm>
              <a:off x="323528" y="2204864"/>
              <a:ext cx="8352928" cy="4320480"/>
            </a:xfrm>
            <a:prstGeom prst="snip2SameRect">
              <a:avLst/>
            </a:prstGeom>
            <a:solidFill>
              <a:srgbClr val="FFCC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Title 3"/>
          <p:cNvSpPr>
            <a:spLocks noGrp="1"/>
          </p:cNvSpPr>
          <p:nvPr>
            <p:ph type="title"/>
          </p:nvPr>
        </p:nvSpPr>
        <p:spPr/>
        <p:txBody>
          <a:bodyPr/>
          <a:lstStyle/>
          <a:p>
            <a:r>
              <a:rPr lang="en-GB" b="1" dirty="0"/>
              <a:t>What GNC IM Tools inform the Resource Mobilisation stage?</a:t>
            </a:r>
          </a:p>
        </p:txBody>
      </p:sp>
      <p:sp>
        <p:nvSpPr>
          <p:cNvPr id="6" name="Snip Same Side Corner Rectangle 5"/>
          <p:cNvSpPr/>
          <p:nvPr/>
        </p:nvSpPr>
        <p:spPr>
          <a:xfrm>
            <a:off x="868024" y="4509120"/>
            <a:ext cx="1386572" cy="763223"/>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Capacity mapping</a:t>
            </a:r>
          </a:p>
        </p:txBody>
      </p:sp>
      <p:sp>
        <p:nvSpPr>
          <p:cNvPr id="7" name="Snip Same Side Corner Rectangle 6"/>
          <p:cNvSpPr/>
          <p:nvPr/>
        </p:nvSpPr>
        <p:spPr>
          <a:xfrm>
            <a:off x="2393340" y="3429000"/>
            <a:ext cx="1386572" cy="763223"/>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HRP tips</a:t>
            </a:r>
          </a:p>
        </p:txBody>
      </p:sp>
      <p:sp>
        <p:nvSpPr>
          <p:cNvPr id="8" name="Snip Same Side Corner Rectangle 7"/>
          <p:cNvSpPr/>
          <p:nvPr/>
        </p:nvSpPr>
        <p:spPr>
          <a:xfrm>
            <a:off x="5292893" y="3429000"/>
            <a:ext cx="1386572" cy="763223"/>
          </a:xfrm>
          <a:prstGeom prst="snip2Same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Financial tracking</a:t>
            </a:r>
          </a:p>
        </p:txBody>
      </p:sp>
      <p:sp>
        <p:nvSpPr>
          <p:cNvPr id="10" name="Snip Same Side Corner Rectangle 9"/>
          <p:cNvSpPr/>
          <p:nvPr/>
        </p:nvSpPr>
        <p:spPr>
          <a:xfrm>
            <a:off x="6733053" y="4509119"/>
            <a:ext cx="1386572" cy="763223"/>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IM Checklist</a:t>
            </a:r>
          </a:p>
        </p:txBody>
      </p:sp>
      <p:sp>
        <p:nvSpPr>
          <p:cNvPr id="14" name="Snip Same Side Corner Rectangle 13"/>
          <p:cNvSpPr/>
          <p:nvPr/>
        </p:nvSpPr>
        <p:spPr>
          <a:xfrm>
            <a:off x="3995123" y="4509120"/>
            <a:ext cx="1265380" cy="763223"/>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Caseload targets &amp; supplies</a:t>
            </a:r>
          </a:p>
        </p:txBody>
      </p:sp>
    </p:spTree>
    <p:extLst>
      <p:ext uri="{BB962C8B-B14F-4D97-AF65-F5344CB8AC3E}">
        <p14:creationId xmlns:p14="http://schemas.microsoft.com/office/powerpoint/2010/main" val="4093305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3"/>
          </p:nvPr>
        </p:nvSpPr>
        <p:spPr/>
        <p:txBody>
          <a:bodyPr/>
          <a:lstStyle/>
          <a:p>
            <a:endParaRPr lang="en-GB"/>
          </a:p>
        </p:txBody>
      </p:sp>
      <p:sp>
        <p:nvSpPr>
          <p:cNvPr id="5" name="Text Placeholder 4"/>
          <p:cNvSpPr>
            <a:spLocks noGrp="1"/>
          </p:cNvSpPr>
          <p:nvPr>
            <p:ph type="body" sz="quarter" idx="14"/>
          </p:nvPr>
        </p:nvSpPr>
        <p:spPr/>
        <p:txBody>
          <a:bodyPr>
            <a:normAutofit fontScale="92500"/>
          </a:bodyPr>
          <a:lstStyle/>
          <a:p>
            <a:r>
              <a:rPr lang="en-GB" dirty="0"/>
              <a:t>INFORMATION MANAGEMENT</a:t>
            </a:r>
          </a:p>
        </p:txBody>
      </p:sp>
      <p:sp>
        <p:nvSpPr>
          <p:cNvPr id="6" name="Text Placeholder 5"/>
          <p:cNvSpPr>
            <a:spLocks noGrp="1"/>
          </p:cNvSpPr>
          <p:nvPr>
            <p:ph type="body" sz="quarter" idx="15"/>
          </p:nvPr>
        </p:nvSpPr>
        <p:spPr/>
        <p:txBody>
          <a:bodyPr/>
          <a:lstStyle/>
          <a:p>
            <a:r>
              <a:rPr lang="en-GB" dirty="0"/>
              <a:t>Financial tracking tool</a:t>
            </a:r>
          </a:p>
        </p:txBody>
      </p:sp>
    </p:spTree>
    <p:extLst>
      <p:ext uri="{BB962C8B-B14F-4D97-AF65-F5344CB8AC3E}">
        <p14:creationId xmlns:p14="http://schemas.microsoft.com/office/powerpoint/2010/main" val="5536798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b="1" dirty="0"/>
              <a:t>Financial tracking tool</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98635489"/>
              </p:ext>
            </p:extLst>
          </p:nvPr>
        </p:nvGraphicFramePr>
        <p:xfrm>
          <a:off x="179512" y="1700806"/>
          <a:ext cx="8712968" cy="4680522"/>
        </p:xfrm>
        <a:graphic>
          <a:graphicData uri="http://schemas.openxmlformats.org/drawingml/2006/table">
            <a:tbl>
              <a:tblPr firstRow="1" bandRow="1">
                <a:tableStyleId>{BC89EF96-8CEA-46FF-86C4-4CE0E7609802}</a:tableStyleId>
              </a:tblPr>
              <a:tblGrid>
                <a:gridCol w="2221837">
                  <a:extLst>
                    <a:ext uri="{9D8B030D-6E8A-4147-A177-3AD203B41FA5}">
                      <a16:colId xmlns:a16="http://schemas.microsoft.com/office/drawing/2014/main" val="20000"/>
                    </a:ext>
                  </a:extLst>
                </a:gridCol>
                <a:gridCol w="6491131">
                  <a:extLst>
                    <a:ext uri="{9D8B030D-6E8A-4147-A177-3AD203B41FA5}">
                      <a16:colId xmlns:a16="http://schemas.microsoft.com/office/drawing/2014/main" val="20001"/>
                    </a:ext>
                  </a:extLst>
                </a:gridCol>
              </a:tblGrid>
              <a:tr h="1560174">
                <a:tc>
                  <a:txBody>
                    <a:bodyPr/>
                    <a:lstStyle/>
                    <a:p>
                      <a:endParaRPr lang="en-GB" dirty="0"/>
                    </a:p>
                  </a:txBody>
                  <a:tcPr/>
                </a:tc>
                <a:tc>
                  <a:txBody>
                    <a:bodyPr/>
                    <a:lstStyle/>
                    <a:p>
                      <a:pPr marL="285750" lvl="0" indent="-285750">
                        <a:buFont typeface="Arial" panose="020B0604020202020204" pitchFamily="34" charset="0"/>
                        <a:buChar char="•"/>
                      </a:pPr>
                      <a:r>
                        <a:rPr lang="en-US" sz="1800" b="0" dirty="0"/>
                        <a:t>The Financial Tracking tool assists the NCC to identify and communicate high priority funding gaps quickly and efficiently to enhance humanitarian response.</a:t>
                      </a:r>
                    </a:p>
                    <a:p>
                      <a:pPr marL="285750" lvl="0" indent="-285750">
                        <a:buFont typeface="Arial" panose="020B0604020202020204" pitchFamily="34" charset="0"/>
                        <a:buChar char="•"/>
                      </a:pPr>
                      <a:r>
                        <a:rPr lang="en-US" sz="1800" b="0" dirty="0"/>
                        <a:t>Helps to avoid common challenges such </a:t>
                      </a:r>
                      <a:r>
                        <a:rPr lang="en-US" sz="1800" b="0" dirty="0">
                          <a:solidFill>
                            <a:schemeClr val="tx1"/>
                          </a:solidFill>
                        </a:rPr>
                        <a:t>as corruptions, </a:t>
                      </a:r>
                      <a:r>
                        <a:rPr lang="en-US" sz="1800" b="0" dirty="0"/>
                        <a:t>double-counting of funding received.</a:t>
                      </a:r>
                      <a:endParaRPr lang="en-GB" sz="1800" b="0" dirty="0"/>
                    </a:p>
                  </a:txBody>
                  <a:tcPr/>
                </a:tc>
                <a:extLst>
                  <a:ext uri="{0D108BD9-81ED-4DB2-BD59-A6C34878D82A}">
                    <a16:rowId xmlns:a16="http://schemas.microsoft.com/office/drawing/2014/main" val="10000"/>
                  </a:ext>
                </a:extLst>
              </a:tr>
              <a:tr h="1560174">
                <a:tc>
                  <a:txBody>
                    <a:bodyPr/>
                    <a:lstStyle/>
                    <a:p>
                      <a:endParaRPr lang="en-GB" dirty="0"/>
                    </a:p>
                  </a:txBody>
                  <a:tcPr/>
                </a:tc>
                <a:tc>
                  <a:txBody>
                    <a:bodyPr/>
                    <a:lstStyle/>
                    <a:p>
                      <a:pPr marL="0" lvl="0" indent="0">
                        <a:buFont typeface="Arial" panose="020B0604020202020204" pitchFamily="34" charset="0"/>
                        <a:buNone/>
                      </a:pPr>
                      <a:r>
                        <a:rPr lang="en-US" sz="1800" dirty="0"/>
                        <a:t>Identifies:</a:t>
                      </a:r>
                    </a:p>
                    <a:p>
                      <a:pPr marL="285750" lvl="0" indent="-285750">
                        <a:buFont typeface="Arial" panose="020B0604020202020204" pitchFamily="34" charset="0"/>
                        <a:buChar char="•"/>
                      </a:pPr>
                      <a:r>
                        <a:rPr lang="en-US" sz="1800" dirty="0"/>
                        <a:t>Funding requirements </a:t>
                      </a:r>
                    </a:p>
                    <a:p>
                      <a:pPr marL="285750" lvl="0" indent="-285750">
                        <a:buFont typeface="Arial" panose="020B0604020202020204" pitchFamily="34" charset="0"/>
                        <a:buChar char="•"/>
                      </a:pPr>
                      <a:r>
                        <a:rPr lang="en-US" sz="1800" dirty="0"/>
                        <a:t>Funding received / committed from different sources </a:t>
                      </a:r>
                    </a:p>
                    <a:p>
                      <a:pPr marL="285750" lvl="0" indent="-285750">
                        <a:buFont typeface="Arial" panose="020B0604020202020204" pitchFamily="34" charset="0"/>
                        <a:buChar char="•"/>
                      </a:pPr>
                      <a:r>
                        <a:rPr lang="en-US" sz="1800" dirty="0"/>
                        <a:t>Funding gaps for both UN agencies and implementing partners.</a:t>
                      </a:r>
                      <a:endParaRPr lang="en-GB" sz="1800" dirty="0"/>
                    </a:p>
                  </a:txBody>
                  <a:tcPr/>
                </a:tc>
                <a:extLst>
                  <a:ext uri="{0D108BD9-81ED-4DB2-BD59-A6C34878D82A}">
                    <a16:rowId xmlns:a16="http://schemas.microsoft.com/office/drawing/2014/main" val="10001"/>
                  </a:ext>
                </a:extLst>
              </a:tr>
              <a:tr h="1560174">
                <a:tc>
                  <a:txBody>
                    <a:bodyPr/>
                    <a:lstStyle/>
                    <a:p>
                      <a:endParaRPr lang="en-GB" dirty="0"/>
                    </a:p>
                  </a:txBody>
                  <a:tcPr/>
                </a:tc>
                <a:tc>
                  <a:txBody>
                    <a:bodyPr/>
                    <a:lstStyle/>
                    <a:p>
                      <a:pPr lvl="0"/>
                      <a:r>
                        <a:rPr lang="en-US" sz="1800" dirty="0"/>
                        <a:t>It is typically completed by partners on a regular basis.</a:t>
                      </a:r>
                    </a:p>
                    <a:p>
                      <a:pPr lvl="0"/>
                      <a:r>
                        <a:rPr lang="en-US" sz="1800" dirty="0"/>
                        <a:t>  </a:t>
                      </a:r>
                    </a:p>
                    <a:p>
                      <a:pPr lvl="0"/>
                      <a:r>
                        <a:rPr lang="en-US" sz="1800" dirty="0"/>
                        <a:t>IMO consolidates and validates the data and ensure that double-counting is avoided. </a:t>
                      </a:r>
                      <a:endParaRPr lang="en-GB" sz="1800" dirty="0"/>
                    </a:p>
                  </a:txBody>
                  <a:tcPr/>
                </a:tc>
                <a:extLst>
                  <a:ext uri="{0D108BD9-81ED-4DB2-BD59-A6C34878D82A}">
                    <a16:rowId xmlns:a16="http://schemas.microsoft.com/office/drawing/2014/main" val="10002"/>
                  </a:ext>
                </a:extLst>
              </a:tr>
            </a:tbl>
          </a:graphicData>
        </a:graphic>
      </p:graphicFrame>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2066"/>
          <a:stretch/>
        </p:blipFill>
        <p:spPr bwMode="auto">
          <a:xfrm>
            <a:off x="196230" y="2073355"/>
            <a:ext cx="2169748" cy="9476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5536" y="3687981"/>
            <a:ext cx="2130442" cy="9651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0658" y="5265940"/>
            <a:ext cx="2202450" cy="9713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47532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sz="2800" b="1" dirty="0">
                <a:solidFill>
                  <a:schemeClr val="tx1"/>
                </a:solidFill>
              </a:rPr>
              <a:t>Exercise: Financial tracking tool</a:t>
            </a:r>
            <a:endParaRPr lang="en-GB" sz="2800" dirty="0"/>
          </a:p>
        </p:txBody>
      </p:sp>
      <p:sp>
        <p:nvSpPr>
          <p:cNvPr id="7171" name="Content Placeholder 2"/>
          <p:cNvSpPr>
            <a:spLocks noGrp="1"/>
          </p:cNvSpPr>
          <p:nvPr>
            <p:ph idx="1"/>
          </p:nvPr>
        </p:nvSpPr>
        <p:spPr/>
        <p:txBody>
          <a:bodyPr>
            <a:normAutofit fontScale="62500" lnSpcReduction="20000"/>
          </a:bodyPr>
          <a:lstStyle/>
          <a:p>
            <a:pPr marL="0" indent="0">
              <a:buNone/>
            </a:pPr>
            <a:r>
              <a:rPr lang="en-US" altLang="en-US" dirty="0"/>
              <a:t>In your groups review the Financial tracking tool on your computers (</a:t>
            </a:r>
            <a:r>
              <a:rPr lang="en-US" altLang="en-US" dirty="0" err="1"/>
              <a:t>approx</a:t>
            </a:r>
            <a:r>
              <a:rPr lang="en-US" altLang="en-US" dirty="0"/>
              <a:t> 10 minutes).</a:t>
            </a:r>
          </a:p>
          <a:p>
            <a:pPr marL="0" indent="0">
              <a:buNone/>
            </a:pPr>
            <a:endParaRPr lang="en-US" altLang="en-US" dirty="0"/>
          </a:p>
          <a:p>
            <a:pPr marL="0" indent="0">
              <a:buNone/>
            </a:pPr>
            <a:r>
              <a:rPr lang="en-US" altLang="en-US" dirty="0"/>
              <a:t>Create a flip chart answering the following questions in your group (</a:t>
            </a:r>
            <a:r>
              <a:rPr lang="en-US" altLang="en-US" dirty="0" err="1"/>
              <a:t>approx</a:t>
            </a:r>
            <a:r>
              <a:rPr lang="en-US" altLang="en-US" dirty="0"/>
              <a:t> 15 minutes):</a:t>
            </a:r>
          </a:p>
          <a:p>
            <a:endParaRPr lang="en-US" altLang="en-US" sz="2400" dirty="0"/>
          </a:p>
          <a:p>
            <a:r>
              <a:rPr lang="en-US" altLang="en-US" sz="2900" dirty="0"/>
              <a:t>What challenges do you face with regards to financial tracking in your location?</a:t>
            </a:r>
          </a:p>
          <a:p>
            <a:r>
              <a:rPr lang="en-US" altLang="en-US" sz="2900" dirty="0"/>
              <a:t>How would you collect this information?</a:t>
            </a:r>
          </a:p>
          <a:p>
            <a:pPr lvl="0"/>
            <a:r>
              <a:rPr lang="en-GB" sz="2900" dirty="0"/>
              <a:t>How you collect the information on corruption among the partners and implementers?</a:t>
            </a:r>
            <a:endParaRPr lang="en-US" sz="2900" dirty="0"/>
          </a:p>
          <a:p>
            <a:pPr lvl="0"/>
            <a:r>
              <a:rPr lang="en-GB" sz="2900" dirty="0"/>
              <a:t>How you calculate the loss of money and resources because of corruption?</a:t>
            </a:r>
            <a:endParaRPr lang="en-US" altLang="en-US" sz="2900" dirty="0"/>
          </a:p>
          <a:p>
            <a:r>
              <a:rPr lang="en-US" altLang="en-US" sz="2900" dirty="0"/>
              <a:t>What would be the benefits and constraints of using the Financial tracking tool?</a:t>
            </a:r>
          </a:p>
          <a:p>
            <a:r>
              <a:rPr lang="en-GB" sz="2900" dirty="0"/>
              <a:t>How you will track and monitor the corruptions using the Information Management Tools?</a:t>
            </a:r>
            <a:endParaRPr lang="en-US" sz="2900" dirty="0"/>
          </a:p>
          <a:p>
            <a:endParaRPr lang="en-US" altLang="en-US" sz="2400" dirty="0">
              <a:solidFill>
                <a:schemeClr val="tx1"/>
              </a:solidFill>
            </a:endParaRPr>
          </a:p>
        </p:txBody>
      </p:sp>
    </p:spTree>
    <p:extLst>
      <p:ext uri="{BB962C8B-B14F-4D97-AF65-F5344CB8AC3E}">
        <p14:creationId xmlns:p14="http://schemas.microsoft.com/office/powerpoint/2010/main" val="3790753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800" b="1" dirty="0">
                <a:latin typeface="+mn-lt"/>
              </a:rPr>
              <a:t>The HPC</a:t>
            </a:r>
          </a:p>
        </p:txBody>
      </p:sp>
      <p:pic>
        <p:nvPicPr>
          <p:cNvPr id="4" name="Content Placeholder 3"/>
          <p:cNvPicPr>
            <a:picLocks noGrp="1" noChangeAspect="1"/>
          </p:cNvPicPr>
          <p:nvPr>
            <p:ph idx="1"/>
          </p:nvPr>
        </p:nvPicPr>
        <p:blipFill>
          <a:blip r:embed="rId2"/>
          <a:stretch>
            <a:fillRect/>
          </a:stretch>
        </p:blipFill>
        <p:spPr>
          <a:xfrm>
            <a:off x="1537548" y="1783357"/>
            <a:ext cx="6068904" cy="4525963"/>
          </a:xfrm>
          <a:prstGeom prst="rect">
            <a:avLst/>
          </a:prstGeom>
        </p:spPr>
      </p:pic>
      <p:sp>
        <p:nvSpPr>
          <p:cNvPr id="5" name="Oval 4"/>
          <p:cNvSpPr/>
          <p:nvPr/>
        </p:nvSpPr>
        <p:spPr>
          <a:xfrm>
            <a:off x="3923928" y="5013176"/>
            <a:ext cx="1152128" cy="79208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069307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IMO Role in Resource Mobilisation stage of the HPC</a:t>
            </a:r>
          </a:p>
        </p:txBody>
      </p:sp>
      <p:sp>
        <p:nvSpPr>
          <p:cNvPr id="3" name="Content Placeholder 2"/>
          <p:cNvSpPr>
            <a:spLocks noGrp="1"/>
          </p:cNvSpPr>
          <p:nvPr>
            <p:ph idx="1"/>
          </p:nvPr>
        </p:nvSpPr>
        <p:spPr/>
        <p:txBody>
          <a:bodyPr/>
          <a:lstStyle/>
          <a:p>
            <a:pPr marL="0" lvl="0" indent="0">
              <a:buNone/>
            </a:pPr>
            <a:endParaRPr lang="en-US" sz="2800" dirty="0"/>
          </a:p>
          <a:p>
            <a:pPr marL="0" lvl="0" indent="0">
              <a:buNone/>
            </a:pPr>
            <a:r>
              <a:rPr lang="en-US" sz="2800" dirty="0"/>
              <a:t>IMO responsibilities include support to the NCC in resource </a:t>
            </a:r>
            <a:r>
              <a:rPr lang="en-US" sz="2800" dirty="0" err="1"/>
              <a:t>mobilisation</a:t>
            </a:r>
            <a:r>
              <a:rPr lang="en-US" sz="2800" dirty="0"/>
              <a:t> by ensuring availability of the up-to-date information on: </a:t>
            </a:r>
          </a:p>
          <a:p>
            <a:endParaRPr lang="en-GB" dirty="0"/>
          </a:p>
        </p:txBody>
      </p:sp>
      <p:sp>
        <p:nvSpPr>
          <p:cNvPr id="4" name="Rectangle 3"/>
          <p:cNvSpPr/>
          <p:nvPr/>
        </p:nvSpPr>
        <p:spPr>
          <a:xfrm>
            <a:off x="2433464" y="5013176"/>
            <a:ext cx="1922512" cy="11555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t>Human Resources</a:t>
            </a:r>
          </a:p>
        </p:txBody>
      </p:sp>
      <p:sp>
        <p:nvSpPr>
          <p:cNvPr id="5" name="Rectangle 4"/>
          <p:cNvSpPr/>
          <p:nvPr/>
        </p:nvSpPr>
        <p:spPr>
          <a:xfrm>
            <a:off x="4355976" y="5013176"/>
            <a:ext cx="1922512" cy="1155576"/>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t>Supplies</a:t>
            </a:r>
          </a:p>
        </p:txBody>
      </p:sp>
      <p:sp>
        <p:nvSpPr>
          <p:cNvPr id="6" name="Rectangle 5"/>
          <p:cNvSpPr/>
          <p:nvPr/>
        </p:nvSpPr>
        <p:spPr>
          <a:xfrm>
            <a:off x="3369568" y="3857600"/>
            <a:ext cx="1922512" cy="1155576"/>
          </a:xfrm>
          <a:prstGeom prst="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t>Financial Resources</a:t>
            </a:r>
          </a:p>
        </p:txBody>
      </p:sp>
    </p:spTree>
    <p:extLst>
      <p:ext uri="{BB962C8B-B14F-4D97-AF65-F5344CB8AC3E}">
        <p14:creationId xmlns:p14="http://schemas.microsoft.com/office/powerpoint/2010/main" val="3784187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251520" y="1700808"/>
            <a:ext cx="8712968" cy="5517232"/>
          </a:xfrm>
          <a:prstGeom prst="rect">
            <a:avLst/>
          </a:prstGeom>
        </p:spPr>
        <p:txBody>
          <a:bodyPr lIns="92075" tIns="46038" rIns="92075" bIns="46038">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defTabSz="449263">
              <a:spcBef>
                <a:spcPts val="0"/>
              </a:spcBef>
              <a:buFont typeface="Times New Roman" charset="0"/>
              <a:buChar char="•"/>
            </a:pPr>
            <a:r>
              <a:rPr lang="en-GB" sz="2400" dirty="0">
                <a:ea typeface="SimSun" pitchFamily="2" charset="-122"/>
                <a:cs typeface="Tahoma" charset="0"/>
              </a:rPr>
              <a:t>Have an overview of funding requirements and available funds with inputs from partners through Financial Tracking System (FTS)</a:t>
            </a:r>
          </a:p>
          <a:p>
            <a:pPr marL="0" indent="0" defTabSz="449263">
              <a:spcBef>
                <a:spcPts val="0"/>
              </a:spcBef>
              <a:buNone/>
            </a:pPr>
            <a:endParaRPr lang="en-GB" sz="2400" dirty="0">
              <a:ea typeface="SimSun" pitchFamily="2" charset="-122"/>
              <a:cs typeface="Tahoma" charset="0"/>
            </a:endParaRPr>
          </a:p>
          <a:p>
            <a:pPr defTabSz="449263">
              <a:spcBef>
                <a:spcPts val="0"/>
              </a:spcBef>
              <a:buFont typeface="Times New Roman" charset="0"/>
              <a:buChar char="•"/>
            </a:pPr>
            <a:r>
              <a:rPr lang="en-GB" sz="2400" dirty="0">
                <a:ea typeface="SimSun" pitchFamily="2" charset="-122"/>
                <a:cs typeface="Tahoma" charset="0"/>
              </a:rPr>
              <a:t>Establishes the funding gaps and advocates on behalf of the cluster</a:t>
            </a:r>
          </a:p>
          <a:p>
            <a:pPr marL="0" indent="0" defTabSz="449263">
              <a:spcBef>
                <a:spcPts val="0"/>
              </a:spcBef>
              <a:buNone/>
            </a:pPr>
            <a:endParaRPr lang="en-GB" sz="2400" dirty="0">
              <a:ea typeface="SimSun" pitchFamily="2" charset="-122"/>
              <a:cs typeface="Tahoma" charset="0"/>
            </a:endParaRPr>
          </a:p>
          <a:p>
            <a:pPr marL="0" indent="0" defTabSz="449263">
              <a:spcBef>
                <a:spcPts val="0"/>
              </a:spcBef>
              <a:buNone/>
            </a:pPr>
            <a:r>
              <a:rPr lang="en-GB" sz="2400" b="1" dirty="0">
                <a:ea typeface="SimSun" pitchFamily="2" charset="-122"/>
                <a:cs typeface="Tahoma" charset="0"/>
              </a:rPr>
              <a:t>And the role of IMO?</a:t>
            </a:r>
          </a:p>
        </p:txBody>
      </p:sp>
      <p:pic>
        <p:nvPicPr>
          <p:cNvPr id="8" name="Picture 2" descr="http://ts1.mm.bing.net/th?&amp;id=HN.608054931324864876&amp;w=300&amp;h=300&amp;c=0&amp;pid=1.9&amp;rs=0&amp;p=0"/>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9582" b="19101"/>
          <a:stretch/>
        </p:blipFill>
        <p:spPr bwMode="auto">
          <a:xfrm>
            <a:off x="7452320" y="5882578"/>
            <a:ext cx="1057300" cy="637496"/>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p:cNvSpPr>
            <a:spLocks noGrp="1"/>
          </p:cNvSpPr>
          <p:nvPr>
            <p:ph type="title"/>
          </p:nvPr>
        </p:nvSpPr>
        <p:spPr/>
        <p:txBody>
          <a:bodyPr/>
          <a:lstStyle/>
          <a:p>
            <a:r>
              <a:rPr lang="en-GB" b="1" dirty="0"/>
              <a:t>Role of the Cluster Coordinator</a:t>
            </a:r>
          </a:p>
        </p:txBody>
      </p:sp>
    </p:spTree>
    <p:extLst>
      <p:ext uri="{BB962C8B-B14F-4D97-AF65-F5344CB8AC3E}">
        <p14:creationId xmlns:p14="http://schemas.microsoft.com/office/powerpoint/2010/main" val="729485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b="1" dirty="0"/>
              <a:t>Role of the IMO</a:t>
            </a:r>
            <a:endParaRPr lang="en-US" sz="2800" b="1" dirty="0"/>
          </a:p>
        </p:txBody>
      </p:sp>
      <p:sp>
        <p:nvSpPr>
          <p:cNvPr id="3" name="Content Placeholder 2"/>
          <p:cNvSpPr>
            <a:spLocks noGrp="1"/>
          </p:cNvSpPr>
          <p:nvPr>
            <p:ph idx="1"/>
          </p:nvPr>
        </p:nvSpPr>
        <p:spPr/>
        <p:txBody>
          <a:bodyPr/>
          <a:lstStyle/>
          <a:p>
            <a:pPr marL="0" indent="0" algn="ctr" defTabSz="449263">
              <a:spcBef>
                <a:spcPts val="0"/>
              </a:spcBef>
              <a:buNone/>
            </a:pPr>
            <a:endParaRPr lang="en-GB" sz="2800" dirty="0">
              <a:ea typeface="SimSun" pitchFamily="2" charset="-122"/>
              <a:cs typeface="Tahoma" charset="0"/>
            </a:endParaRPr>
          </a:p>
          <a:p>
            <a:pPr marL="0" indent="0" algn="ctr" defTabSz="449263">
              <a:spcBef>
                <a:spcPts val="0"/>
              </a:spcBef>
              <a:buNone/>
            </a:pPr>
            <a:r>
              <a:rPr lang="en-GB" sz="2800" dirty="0">
                <a:ea typeface="SimSun" pitchFamily="2" charset="-122"/>
                <a:cs typeface="Tahoma" charset="0"/>
              </a:rPr>
              <a:t>Consolidates inputs from the partners on funding received through Cluster financial tracking tool</a:t>
            </a:r>
          </a:p>
          <a:p>
            <a:pPr marL="0" indent="0" algn="ctr" defTabSz="449263">
              <a:spcBef>
                <a:spcPts val="0"/>
              </a:spcBef>
              <a:buNone/>
            </a:pPr>
            <a:endParaRPr lang="en-GB" sz="2800" dirty="0">
              <a:ea typeface="SimSun" pitchFamily="2" charset="-122"/>
              <a:cs typeface="Tahoma" charset="0"/>
            </a:endParaRPr>
          </a:p>
          <a:p>
            <a:pPr marL="0" indent="0" algn="ctr" defTabSz="449263">
              <a:spcBef>
                <a:spcPts val="0"/>
              </a:spcBef>
              <a:buNone/>
            </a:pPr>
            <a:r>
              <a:rPr lang="en-GB" sz="2800" dirty="0">
                <a:ea typeface="SimSun" pitchFamily="2" charset="-122"/>
                <a:cs typeface="Tahoma" charset="0"/>
              </a:rPr>
              <a:t>Establishes the funding gaps and presents to the CC and the cluster partners</a:t>
            </a:r>
          </a:p>
          <a:p>
            <a:pPr defTabSz="449263">
              <a:spcBef>
                <a:spcPts val="0"/>
              </a:spcBef>
              <a:buFont typeface="Times New Roman" charset="0"/>
              <a:buChar char="•"/>
            </a:pPr>
            <a:endParaRPr lang="en-GB" i="1" dirty="0">
              <a:ea typeface="SimSun" pitchFamily="2" charset="-122"/>
              <a:cs typeface="Tahoma" charset="0"/>
            </a:endParaRPr>
          </a:p>
          <a:p>
            <a:pPr defTabSz="449263">
              <a:spcBef>
                <a:spcPts val="0"/>
              </a:spcBef>
              <a:buFont typeface="Times New Roman" charset="0"/>
              <a:buChar char="•"/>
            </a:pPr>
            <a:endParaRPr lang="en-GB" i="1" dirty="0">
              <a:solidFill>
                <a:srgbClr val="FF0000"/>
              </a:solidFill>
              <a:ea typeface="SimSun" pitchFamily="2" charset="-122"/>
              <a:cs typeface="Tahoma" charset="0"/>
            </a:endParaRPr>
          </a:p>
        </p:txBody>
      </p:sp>
    </p:spTree>
    <p:extLst>
      <p:ext uri="{BB962C8B-B14F-4D97-AF65-F5344CB8AC3E}">
        <p14:creationId xmlns:p14="http://schemas.microsoft.com/office/powerpoint/2010/main" val="1861058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323528" y="1556792"/>
            <a:ext cx="8352928" cy="4968552"/>
            <a:chOff x="323528" y="1556792"/>
            <a:chExt cx="8352928" cy="4968552"/>
          </a:xfrm>
        </p:grpSpPr>
        <p:sp>
          <p:nvSpPr>
            <p:cNvPr id="3" name="Donut 2"/>
            <p:cNvSpPr/>
            <p:nvPr/>
          </p:nvSpPr>
          <p:spPr>
            <a:xfrm>
              <a:off x="3275856" y="1556792"/>
              <a:ext cx="2376264" cy="1317715"/>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 name="Snip Same Side Corner Rectangle 1"/>
            <p:cNvSpPr/>
            <p:nvPr/>
          </p:nvSpPr>
          <p:spPr>
            <a:xfrm>
              <a:off x="323528" y="2204864"/>
              <a:ext cx="8352928" cy="4320480"/>
            </a:xfrm>
            <a:prstGeom prst="snip2SameRect">
              <a:avLst/>
            </a:prstGeom>
            <a:solidFill>
              <a:srgbClr val="FFCC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Title 3"/>
          <p:cNvSpPr>
            <a:spLocks noGrp="1"/>
          </p:cNvSpPr>
          <p:nvPr>
            <p:ph type="title"/>
          </p:nvPr>
        </p:nvSpPr>
        <p:spPr/>
        <p:txBody>
          <a:bodyPr/>
          <a:lstStyle/>
          <a:p>
            <a:r>
              <a:rPr lang="en-GB" b="1" dirty="0"/>
              <a:t>What GNC IM Tools inform the Resource Mobilisation stage?</a:t>
            </a:r>
          </a:p>
        </p:txBody>
      </p:sp>
      <p:sp>
        <p:nvSpPr>
          <p:cNvPr id="6" name="Snip Same Side Corner Rectangle 5"/>
          <p:cNvSpPr/>
          <p:nvPr/>
        </p:nvSpPr>
        <p:spPr>
          <a:xfrm>
            <a:off x="868024" y="4509120"/>
            <a:ext cx="1386572" cy="763223"/>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Capacity mapping</a:t>
            </a:r>
          </a:p>
        </p:txBody>
      </p:sp>
      <p:sp>
        <p:nvSpPr>
          <p:cNvPr id="7" name="Snip Same Side Corner Rectangle 6"/>
          <p:cNvSpPr/>
          <p:nvPr/>
        </p:nvSpPr>
        <p:spPr>
          <a:xfrm>
            <a:off x="2393340" y="3429000"/>
            <a:ext cx="1386572" cy="763223"/>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HRP tips</a:t>
            </a:r>
          </a:p>
        </p:txBody>
      </p:sp>
      <p:sp>
        <p:nvSpPr>
          <p:cNvPr id="8" name="Snip Same Side Corner Rectangle 7"/>
          <p:cNvSpPr/>
          <p:nvPr/>
        </p:nvSpPr>
        <p:spPr>
          <a:xfrm>
            <a:off x="5292893" y="3429000"/>
            <a:ext cx="1386572" cy="763223"/>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Financial tracking tool</a:t>
            </a:r>
          </a:p>
        </p:txBody>
      </p:sp>
      <p:sp>
        <p:nvSpPr>
          <p:cNvPr id="10" name="Snip Same Side Corner Rectangle 9"/>
          <p:cNvSpPr/>
          <p:nvPr/>
        </p:nvSpPr>
        <p:spPr>
          <a:xfrm>
            <a:off x="6733053" y="4509119"/>
            <a:ext cx="1386572" cy="763223"/>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IM Checklist</a:t>
            </a:r>
          </a:p>
        </p:txBody>
      </p:sp>
      <p:sp>
        <p:nvSpPr>
          <p:cNvPr id="14" name="Snip Same Side Corner Rectangle 13"/>
          <p:cNvSpPr/>
          <p:nvPr/>
        </p:nvSpPr>
        <p:spPr>
          <a:xfrm>
            <a:off x="3995123" y="4509120"/>
            <a:ext cx="1265380" cy="763223"/>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Caseload targets &amp; supplies</a:t>
            </a:r>
          </a:p>
        </p:txBody>
      </p:sp>
    </p:spTree>
    <p:extLst>
      <p:ext uri="{BB962C8B-B14F-4D97-AF65-F5344CB8AC3E}">
        <p14:creationId xmlns:p14="http://schemas.microsoft.com/office/powerpoint/2010/main" val="1150860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b="1" dirty="0"/>
              <a:t>Humanitarian Financing</a:t>
            </a:r>
          </a:p>
        </p:txBody>
      </p:sp>
      <p:sp>
        <p:nvSpPr>
          <p:cNvPr id="4" name="Text Placeholder 6"/>
          <p:cNvSpPr>
            <a:spLocks noGrp="1"/>
          </p:cNvSpPr>
          <p:nvPr>
            <p:ph idx="1"/>
          </p:nvPr>
        </p:nvSpPr>
        <p:spPr>
          <a:xfrm>
            <a:off x="179512" y="1556793"/>
            <a:ext cx="8507288" cy="582594"/>
          </a:xfrm>
          <a:prstGeom prst="rect">
            <a:avLst/>
          </a:prstGeom>
        </p:spPr>
        <p:txBody>
          <a:bodyPr>
            <a:normAutofit/>
          </a:bodyPr>
          <a:lstStyle/>
          <a:p>
            <a:pPr marL="0" lvl="1"/>
            <a:r>
              <a:rPr lang="en-US" sz="2400" i="1" dirty="0"/>
              <a:t>Financing of strategic objectives and cluster plans through…</a:t>
            </a:r>
          </a:p>
        </p:txBody>
      </p:sp>
      <p:sp>
        <p:nvSpPr>
          <p:cNvPr id="6" name="Content Placeholder 7"/>
          <p:cNvSpPr txBox="1">
            <a:spLocks/>
          </p:cNvSpPr>
          <p:nvPr/>
        </p:nvSpPr>
        <p:spPr>
          <a:xfrm>
            <a:off x="395536" y="2139387"/>
            <a:ext cx="8075240" cy="4457965"/>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2" indent="-361950"/>
            <a:r>
              <a:rPr lang="en-US" sz="2200" dirty="0"/>
              <a:t>Agency, issue and situation specific resource mobilization, </a:t>
            </a:r>
            <a:r>
              <a:rPr lang="en-US" sz="2200" dirty="0">
                <a:ea typeface="MS PGothic" pitchFamily="34" charset="-128"/>
                <a:cs typeface="MS PGothic" pitchFamily="34" charset="-128"/>
              </a:rPr>
              <a:t> </a:t>
            </a:r>
            <a:r>
              <a:rPr lang="en-US" sz="2200" dirty="0"/>
              <a:t>particularly for women and girls e.g. nutrition spending by groups (women, men, boys and girls etc.).</a:t>
            </a:r>
            <a:endParaRPr lang="en-US" sz="2200" dirty="0">
              <a:ea typeface="MS PGothic" pitchFamily="34" charset="-128"/>
              <a:cs typeface="MS PGothic" pitchFamily="34" charset="-128"/>
            </a:endParaRPr>
          </a:p>
          <a:p>
            <a:pPr marL="457200" lvl="2" indent="-361950"/>
            <a:r>
              <a:rPr lang="en-US" sz="2200" dirty="0">
                <a:ea typeface="MS PGothic" pitchFamily="34" charset="-128"/>
                <a:cs typeface="MS PGothic" pitchFamily="34" charset="-128"/>
              </a:rPr>
              <a:t>Central Emergency Response Fund (CERF)  </a:t>
            </a:r>
          </a:p>
          <a:p>
            <a:pPr marL="457200" lvl="2" indent="-361950"/>
            <a:r>
              <a:rPr lang="en-US" sz="2200" dirty="0">
                <a:ea typeface="MS PGothic" pitchFamily="34" charset="-128"/>
                <a:cs typeface="MS PGothic" pitchFamily="34" charset="-128"/>
              </a:rPr>
              <a:t>Country-based Pooled Funds</a:t>
            </a:r>
          </a:p>
          <a:p>
            <a:pPr marL="457200" lvl="2" indent="-361950"/>
            <a:r>
              <a:rPr lang="en-US" sz="2200" dirty="0">
                <a:ea typeface="MS PGothic" pitchFamily="34" charset="-128"/>
                <a:cs typeface="MS PGothic" pitchFamily="34" charset="-128"/>
              </a:rPr>
              <a:t>Private sector / civil society </a:t>
            </a:r>
          </a:p>
          <a:p>
            <a:pPr marL="457200" lvl="2" indent="-361950"/>
            <a:r>
              <a:rPr lang="en-US" sz="2200" dirty="0">
                <a:ea typeface="MS PGothic" pitchFamily="34" charset="-128"/>
                <a:cs typeface="MS PGothic" pitchFamily="34" charset="-128"/>
              </a:rPr>
              <a:t>National governments</a:t>
            </a:r>
          </a:p>
          <a:p>
            <a:pPr lvl="1">
              <a:buFont typeface="Arial" charset="0"/>
              <a:buChar char="•"/>
              <a:tabLst>
                <a:tab pos="266700" algn="l"/>
                <a:tab pos="361950" algn="l"/>
              </a:tabLst>
            </a:pPr>
            <a:r>
              <a:rPr lang="en-US" sz="2200" dirty="0">
                <a:ea typeface="MS PGothic" pitchFamily="34" charset="-128"/>
                <a:cs typeface="MS PGothic" pitchFamily="34" charset="-128"/>
              </a:rPr>
              <a:t>bilateral donations</a:t>
            </a:r>
          </a:p>
          <a:p>
            <a:pPr lvl="1">
              <a:buFont typeface="Arial" charset="0"/>
              <a:buChar char="•"/>
              <a:tabLst>
                <a:tab pos="266700" algn="l"/>
                <a:tab pos="361950" algn="l"/>
              </a:tabLst>
            </a:pPr>
            <a:r>
              <a:rPr lang="en-US" sz="2200" dirty="0">
                <a:ea typeface="MS PGothic" pitchFamily="34" charset="-128"/>
                <a:cs typeface="MS PGothic" pitchFamily="34" charset="-128"/>
              </a:rPr>
              <a:t>multilateral donations </a:t>
            </a:r>
          </a:p>
          <a:p>
            <a:pPr marL="457200" lvl="2" indent="-361950"/>
            <a:endParaRPr lang="en-GB" sz="2200" dirty="0"/>
          </a:p>
          <a:p>
            <a:pPr marL="95250" lvl="2" indent="0">
              <a:buFont typeface="Arial" pitchFamily="34" charset="0"/>
              <a:buNone/>
            </a:pPr>
            <a:r>
              <a:rPr lang="en-GB" sz="2200" dirty="0"/>
              <a:t>NOTE: Financing is per SO (budget per SO!)</a:t>
            </a:r>
          </a:p>
          <a:p>
            <a:endParaRPr lang="en-GB" sz="1800" dirty="0"/>
          </a:p>
        </p:txBody>
      </p:sp>
      <p:pic>
        <p:nvPicPr>
          <p:cNvPr id="7" name="Picture 2" descr="http://financeonlines.com/wp-content/uploads/2013/03/ins-and-out-personal-financ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72200" y="4075060"/>
            <a:ext cx="2452294" cy="24522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4369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6" descr="leterheadp2"/>
          <p:cNvPicPr>
            <a:picLocks noChangeAspect="1" noChangeArrowheads="1"/>
          </p:cNvPicPr>
          <p:nvPr/>
        </p:nvPicPr>
        <p:blipFill>
          <a:blip r:embed="rId3"/>
          <a:srcRect/>
          <a:stretch>
            <a:fillRect/>
          </a:stretch>
        </p:blipFill>
        <p:spPr bwMode="auto">
          <a:xfrm>
            <a:off x="467544" y="5694361"/>
            <a:ext cx="7970583" cy="729917"/>
          </a:xfrm>
          <a:prstGeom prst="rect">
            <a:avLst/>
          </a:prstGeom>
          <a:noFill/>
          <a:ln w="9525">
            <a:noFill/>
            <a:miter lim="800000"/>
            <a:headEnd/>
            <a:tailEnd/>
          </a:ln>
        </p:spPr>
      </p:pic>
      <p:sp>
        <p:nvSpPr>
          <p:cNvPr id="4" name="Title 3"/>
          <p:cNvSpPr>
            <a:spLocks noGrp="1"/>
          </p:cNvSpPr>
          <p:nvPr>
            <p:ph type="title"/>
          </p:nvPr>
        </p:nvSpPr>
        <p:spPr/>
        <p:txBody>
          <a:bodyPr/>
          <a:lstStyle/>
          <a:p>
            <a:r>
              <a:rPr lang="en-GB" b="1" dirty="0"/>
              <a:t>Central Emergency Response Fund (CERF) </a:t>
            </a:r>
            <a:r>
              <a:rPr lang="en-GB" sz="1800" b="1" dirty="0"/>
              <a:t>(approx.10% of funding)</a:t>
            </a:r>
          </a:p>
        </p:txBody>
      </p:sp>
      <p:sp>
        <p:nvSpPr>
          <p:cNvPr id="5" name="Content Placeholder 4"/>
          <p:cNvSpPr>
            <a:spLocks noGrp="1"/>
          </p:cNvSpPr>
          <p:nvPr>
            <p:ph idx="1"/>
          </p:nvPr>
        </p:nvSpPr>
        <p:spPr>
          <a:xfrm>
            <a:off x="323528" y="1628800"/>
            <a:ext cx="8229600" cy="4525963"/>
          </a:xfrm>
        </p:spPr>
        <p:txBody>
          <a:bodyPr/>
          <a:lstStyle/>
          <a:p>
            <a:pPr marL="457200" indent="-457200" defTabSz="762000">
              <a:spcAft>
                <a:spcPts val="600"/>
              </a:spcAft>
              <a:buFont typeface="Arial" panose="020B0604020202020204" pitchFamily="34" charset="0"/>
              <a:buChar char="•"/>
              <a:tabLst>
                <a:tab pos="-457200" algn="l"/>
                <a:tab pos="539750" algn="l"/>
                <a:tab pos="914400" algn="l"/>
                <a:tab pos="1371600" algn="l"/>
                <a:tab pos="1828800" algn="l"/>
                <a:tab pos="2286000" algn="l"/>
                <a:tab pos="2743200" algn="l"/>
                <a:tab pos="3200400" algn="l"/>
                <a:tab pos="3656013" algn="l"/>
                <a:tab pos="4114800" algn="l"/>
                <a:tab pos="4570413" algn="l"/>
                <a:tab pos="5029200" algn="l"/>
                <a:tab pos="5484813" algn="l"/>
                <a:tab pos="5943600" algn="l"/>
              </a:tabLst>
            </a:pPr>
            <a:r>
              <a:rPr lang="en-GB" sz="2000" dirty="0">
                <a:ea typeface="MS PGothic" pitchFamily="34" charset="-128"/>
                <a:cs typeface="Times New Roman" charset="0"/>
              </a:rPr>
              <a:t>Rapid Response Grant and Grant for Underfunded Emergencies;</a:t>
            </a:r>
            <a:endParaRPr lang="en-US" sz="2000" dirty="0">
              <a:ea typeface="MS PGothic" pitchFamily="34" charset="-128"/>
              <a:cs typeface="Times New Roman" charset="0"/>
            </a:endParaRPr>
          </a:p>
          <a:p>
            <a:pPr marL="457200" indent="-457200" defTabSz="762000">
              <a:spcAft>
                <a:spcPts val="600"/>
              </a:spcAft>
              <a:buFont typeface="Arial" panose="020B0604020202020204" pitchFamily="34" charset="0"/>
              <a:buChar char="•"/>
              <a:tabLst>
                <a:tab pos="-457200" algn="l"/>
                <a:tab pos="539750" algn="l"/>
                <a:tab pos="914400" algn="l"/>
                <a:tab pos="1371600" algn="l"/>
                <a:tab pos="1828800" algn="l"/>
                <a:tab pos="2286000" algn="l"/>
                <a:tab pos="2743200" algn="l"/>
                <a:tab pos="3200400" algn="l"/>
                <a:tab pos="3656013" algn="l"/>
                <a:tab pos="4114800" algn="l"/>
                <a:tab pos="4570413" algn="l"/>
                <a:tab pos="5029200" algn="l"/>
                <a:tab pos="5484813" algn="l"/>
                <a:tab pos="5943600" algn="l"/>
              </a:tabLst>
            </a:pPr>
            <a:r>
              <a:rPr lang="en-US" sz="2000" dirty="0">
                <a:ea typeface="MS PGothic" pitchFamily="34" charset="-128"/>
                <a:cs typeface="Times New Roman" charset="0"/>
              </a:rPr>
              <a:t>Disbursed by OCHA </a:t>
            </a:r>
            <a:r>
              <a:rPr lang="en-US" sz="2000" b="1" u="sng" dirty="0">
                <a:ea typeface="MS PGothic" pitchFamily="34" charset="-128"/>
                <a:cs typeface="Times New Roman" charset="0"/>
              </a:rPr>
              <a:t>only to UN agencies and IOM;</a:t>
            </a:r>
          </a:p>
          <a:p>
            <a:pPr marL="457200" indent="-457200" defTabSz="762000">
              <a:spcAft>
                <a:spcPts val="600"/>
              </a:spcAft>
              <a:buFont typeface="Arial" panose="020B0604020202020204" pitchFamily="34" charset="0"/>
              <a:buChar char="•"/>
              <a:tabLst>
                <a:tab pos="-457200" algn="l"/>
                <a:tab pos="539750" algn="l"/>
                <a:tab pos="914400" algn="l"/>
                <a:tab pos="1371600" algn="l"/>
                <a:tab pos="1828800" algn="l"/>
                <a:tab pos="2286000" algn="l"/>
                <a:tab pos="2743200" algn="l"/>
                <a:tab pos="3200400" algn="l"/>
                <a:tab pos="3656013" algn="l"/>
                <a:tab pos="4114800" algn="l"/>
                <a:tab pos="4570413" algn="l"/>
                <a:tab pos="5029200" algn="l"/>
                <a:tab pos="5484813" algn="l"/>
                <a:tab pos="5943600" algn="l"/>
              </a:tabLst>
            </a:pPr>
            <a:r>
              <a:rPr lang="en-US" sz="2000" dirty="0">
                <a:ea typeface="MS PGothic" pitchFamily="34" charset="-128"/>
                <a:cs typeface="Times New Roman" charset="0"/>
              </a:rPr>
              <a:t>Grant to jump start critical operations and fund life-saving operations based on Strategic Statement / HRP objectives, considering gender and protection criteria;</a:t>
            </a:r>
          </a:p>
          <a:p>
            <a:pPr marL="457200" indent="-457200" defTabSz="762000">
              <a:spcAft>
                <a:spcPts val="600"/>
              </a:spcAft>
              <a:buFont typeface="Arial" panose="020B0604020202020204" pitchFamily="34" charset="0"/>
              <a:buChar char="•"/>
              <a:tabLst>
                <a:tab pos="-457200" algn="l"/>
                <a:tab pos="539750" algn="l"/>
                <a:tab pos="914400" algn="l"/>
                <a:tab pos="1371600" algn="l"/>
                <a:tab pos="1828800" algn="l"/>
                <a:tab pos="2286000" algn="l"/>
                <a:tab pos="2743200" algn="l"/>
                <a:tab pos="3200400" algn="l"/>
                <a:tab pos="3656013" algn="l"/>
                <a:tab pos="4114800" algn="l"/>
                <a:tab pos="4570413" algn="l"/>
                <a:tab pos="5029200" algn="l"/>
                <a:tab pos="5484813" algn="l"/>
                <a:tab pos="5943600" algn="l"/>
              </a:tabLst>
            </a:pPr>
            <a:r>
              <a:rPr lang="en-US" sz="2000" dirty="0">
                <a:ea typeface="MS PGothic" pitchFamily="34" charset="-128"/>
                <a:cs typeface="Times New Roman" charset="0"/>
              </a:rPr>
              <a:t>Cluster in consultation with partners identify priority areas for funding, including funds for cluster coordination;</a:t>
            </a:r>
          </a:p>
          <a:p>
            <a:pPr marL="457200" indent="-457200" defTabSz="762000">
              <a:spcAft>
                <a:spcPts val="600"/>
              </a:spcAft>
              <a:buFont typeface="Arial" panose="020B0604020202020204" pitchFamily="34" charset="0"/>
              <a:buChar char="•"/>
              <a:tabLst>
                <a:tab pos="-457200" algn="l"/>
                <a:tab pos="539750" algn="l"/>
                <a:tab pos="914400" algn="l"/>
                <a:tab pos="1371600" algn="l"/>
                <a:tab pos="1828800" algn="l"/>
                <a:tab pos="2286000" algn="l"/>
                <a:tab pos="2743200" algn="l"/>
                <a:tab pos="3200400" algn="l"/>
                <a:tab pos="3656013" algn="l"/>
                <a:tab pos="4114800" algn="l"/>
                <a:tab pos="4570413" algn="l"/>
                <a:tab pos="5029200" algn="l"/>
                <a:tab pos="5484813" algn="l"/>
                <a:tab pos="5943600" algn="l"/>
              </a:tabLst>
            </a:pPr>
            <a:r>
              <a:rPr lang="en-GB" sz="2000" dirty="0">
                <a:ea typeface="MS PGothic" pitchFamily="34" charset="-128"/>
                <a:cs typeface="Times New Roman" charset="0"/>
              </a:rPr>
              <a:t>Cluster Coordinator ensures the inclusion of nutrition cluster interventions in the CERF application submitted by CLA on behalf of UN partners;</a:t>
            </a:r>
            <a:endParaRPr lang="en-US" sz="2000" dirty="0">
              <a:ea typeface="MS PGothic" pitchFamily="34" charset="-128"/>
              <a:cs typeface="Times New Roman" charset="0"/>
            </a:endParaRPr>
          </a:p>
          <a:p>
            <a:pPr marL="457200" indent="-457200" defTabSz="762000">
              <a:spcAft>
                <a:spcPts val="600"/>
              </a:spcAft>
              <a:buFont typeface="Arial" panose="020B0604020202020204" pitchFamily="34" charset="0"/>
              <a:buChar char="•"/>
              <a:tabLst>
                <a:tab pos="-457200" algn="l"/>
                <a:tab pos="539750" algn="l"/>
                <a:tab pos="914400" algn="l"/>
                <a:tab pos="1371600" algn="l"/>
                <a:tab pos="1828800" algn="l"/>
                <a:tab pos="2286000" algn="l"/>
                <a:tab pos="2743200" algn="l"/>
                <a:tab pos="3200400" algn="l"/>
                <a:tab pos="3656013" algn="l"/>
                <a:tab pos="4114800" algn="l"/>
                <a:tab pos="4570413" algn="l"/>
                <a:tab pos="5029200" algn="l"/>
                <a:tab pos="5484813" algn="l"/>
                <a:tab pos="5943600" algn="l"/>
              </a:tabLst>
            </a:pPr>
            <a:r>
              <a:rPr lang="en-US" sz="2000" dirty="0">
                <a:ea typeface="MS PGothic" pitchFamily="34" charset="-128"/>
                <a:cs typeface="Times New Roman" charset="0"/>
              </a:rPr>
              <a:t>NGOs can receive funds as implementing partners of UN agencies.</a:t>
            </a:r>
            <a:endParaRPr lang="fr-FR" sz="2000" dirty="0"/>
          </a:p>
          <a:p>
            <a:endParaRPr lang="en-GB" sz="2000" dirty="0"/>
          </a:p>
        </p:txBody>
      </p:sp>
    </p:spTree>
    <p:extLst>
      <p:ext uri="{BB962C8B-B14F-4D97-AF65-F5344CB8AC3E}">
        <p14:creationId xmlns:p14="http://schemas.microsoft.com/office/powerpoint/2010/main" val="1077292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700808"/>
            <a:ext cx="8229600" cy="4824536"/>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1800" dirty="0"/>
              <a:t>Country-based pooled funds (CBPFs) are multi-donor humanitarian financing instruments established by the Emergency Relief Coordinator (ERC). </a:t>
            </a:r>
          </a:p>
          <a:p>
            <a:r>
              <a:rPr lang="en-AU" sz="1800" dirty="0"/>
              <a:t>Replacing all other country-level funds including ERF and CHF.</a:t>
            </a:r>
          </a:p>
          <a:p>
            <a:r>
              <a:rPr lang="en-AU" sz="1800" dirty="0"/>
              <a:t>Managed by OCHA at country-level under the leadership of the HC. </a:t>
            </a:r>
          </a:p>
          <a:p>
            <a:r>
              <a:rPr lang="en-AU" sz="1800" dirty="0"/>
              <a:t>Donor contributions to each CBPF are un-earmarked and allocated by the HC through an in-country consultative process.</a:t>
            </a:r>
          </a:p>
          <a:p>
            <a:r>
              <a:rPr lang="en-AU" sz="1800" dirty="0"/>
              <a:t>Allocated based on identified humanitarian needs and priorities at country level </a:t>
            </a:r>
          </a:p>
          <a:p>
            <a:r>
              <a:rPr lang="en-AU" sz="1800" dirty="0"/>
              <a:t>Allocations go to all partners of the response. </a:t>
            </a:r>
          </a:p>
          <a:p>
            <a:r>
              <a:rPr lang="en-AU" sz="1800" dirty="0"/>
              <a:t>Four principles underpin the use of CBPFs:</a:t>
            </a:r>
          </a:p>
          <a:p>
            <a:pPr lvl="1"/>
            <a:r>
              <a:rPr lang="en-AU" sz="1800" b="1" dirty="0"/>
              <a:t>Inclusiveness</a:t>
            </a:r>
            <a:r>
              <a:rPr lang="en-AU" sz="1800" dirty="0"/>
              <a:t>. </a:t>
            </a:r>
          </a:p>
          <a:p>
            <a:pPr lvl="1"/>
            <a:r>
              <a:rPr lang="en-AU" sz="1800" b="1" dirty="0"/>
              <a:t>Flexibility</a:t>
            </a:r>
          </a:p>
          <a:p>
            <a:pPr lvl="1"/>
            <a:r>
              <a:rPr lang="en-AU" sz="1800" b="1" dirty="0"/>
              <a:t>Timeliness</a:t>
            </a:r>
          </a:p>
          <a:p>
            <a:pPr lvl="1"/>
            <a:r>
              <a:rPr lang="en-AU" sz="1800" b="1" dirty="0"/>
              <a:t>Efficiency</a:t>
            </a:r>
            <a:endParaRPr lang="en-AU" sz="1800" dirty="0"/>
          </a:p>
        </p:txBody>
      </p:sp>
      <p:sp>
        <p:nvSpPr>
          <p:cNvPr id="3" name="Title 2"/>
          <p:cNvSpPr>
            <a:spLocks noGrp="1"/>
          </p:cNvSpPr>
          <p:nvPr>
            <p:ph type="title"/>
          </p:nvPr>
        </p:nvSpPr>
        <p:spPr/>
        <p:txBody>
          <a:bodyPr/>
          <a:lstStyle/>
          <a:p>
            <a:r>
              <a:rPr lang="en-GB" b="1" dirty="0"/>
              <a:t>Country-based Pooled Funds </a:t>
            </a:r>
            <a:r>
              <a:rPr lang="en-GB" sz="1800" b="1" dirty="0"/>
              <a:t>(approximately 20% of funding)</a:t>
            </a:r>
          </a:p>
        </p:txBody>
      </p:sp>
    </p:spTree>
    <p:extLst>
      <p:ext uri="{BB962C8B-B14F-4D97-AF65-F5344CB8AC3E}">
        <p14:creationId xmlns:p14="http://schemas.microsoft.com/office/powerpoint/2010/main" val="3018837369"/>
      </p:ext>
    </p:extLst>
  </p:cSld>
  <p:clrMapOvr>
    <a:masterClrMapping/>
  </p:clrMapOvr>
</p:sld>
</file>

<file path=ppt/theme/theme1.xml><?xml version="1.0" encoding="utf-8"?>
<a:theme xmlns:a="http://schemas.openxmlformats.org/drawingml/2006/main" name="RedR Theme - Office">
  <a:themeElements>
    <a:clrScheme name="RedR Brand Theme">
      <a:dk1>
        <a:srgbClr val="231F20"/>
      </a:dk1>
      <a:lt1>
        <a:sysClr val="window" lastClr="FFFFFF"/>
      </a:lt1>
      <a:dk2>
        <a:srgbClr val="4A8DAA"/>
      </a:dk2>
      <a:lt2>
        <a:srgbClr val="EE3528"/>
      </a:lt2>
      <a:accent1>
        <a:srgbClr val="4A8DAA"/>
      </a:accent1>
      <a:accent2>
        <a:srgbClr val="EE3528"/>
      </a:accent2>
      <a:accent3>
        <a:srgbClr val="808285"/>
      </a:accent3>
      <a:accent4>
        <a:srgbClr val="1D5873"/>
      </a:accent4>
      <a:accent5>
        <a:srgbClr val="80C2DE"/>
      </a:accent5>
      <a:accent6>
        <a:srgbClr val="FFFFFF"/>
      </a:accent6>
      <a:hlink>
        <a:srgbClr val="EE3528"/>
      </a:hlink>
      <a:folHlink>
        <a:srgbClr val="4A8DAA"/>
      </a:folHlink>
    </a:clrScheme>
    <a:fontScheme name="Arial Brand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ew_Arial_powerpoint" id="{B04597F6-5833-430B-80E0-0B23BF29AEA9}" vid="{8BD9E51E-9664-4E25-BEB3-8EBE30D25DB5}"/>
    </a:ext>
  </a:extLst>
</a:theme>
</file>

<file path=ppt/theme/theme2.xml><?xml version="1.0" encoding="utf-8"?>
<a:theme xmlns:a="http://schemas.openxmlformats.org/drawingml/2006/main" name="1_RedR Theme - Office">
  <a:themeElements>
    <a:clrScheme name="RedR Brand Theme">
      <a:dk1>
        <a:srgbClr val="231F20"/>
      </a:dk1>
      <a:lt1>
        <a:sysClr val="window" lastClr="FFFFFF"/>
      </a:lt1>
      <a:dk2>
        <a:srgbClr val="4A8DAA"/>
      </a:dk2>
      <a:lt2>
        <a:srgbClr val="EE3528"/>
      </a:lt2>
      <a:accent1>
        <a:srgbClr val="4A8DAA"/>
      </a:accent1>
      <a:accent2>
        <a:srgbClr val="EE3528"/>
      </a:accent2>
      <a:accent3>
        <a:srgbClr val="808285"/>
      </a:accent3>
      <a:accent4>
        <a:srgbClr val="1D5873"/>
      </a:accent4>
      <a:accent5>
        <a:srgbClr val="80C2DE"/>
      </a:accent5>
      <a:accent6>
        <a:srgbClr val="FFFFFF"/>
      </a:accent6>
      <a:hlink>
        <a:srgbClr val="EE3528"/>
      </a:hlink>
      <a:folHlink>
        <a:srgbClr val="4A8DAA"/>
      </a:folHlink>
    </a:clrScheme>
    <a:fontScheme name="Arial Brand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ew_Arial_powerpoint" id="{B04597F6-5833-430B-80E0-0B23BF29AEA9}" vid="{9418077A-119B-4648-8C73-00423E57555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ct:contentTypeSchema xmlns:ct="http://schemas.microsoft.com/office/2006/metadata/contentType" xmlns:ma="http://schemas.microsoft.com/office/2006/metadata/properties/metaAttributes" ct:_="" ma:_="" ma:contentTypeName="UNICEF Document" ma:contentTypeID="0x0101009BA85F8052A6DA4FA3E31FF9F74C6970006192CA8317E1FF49B6A7FEB870A3A8D6" ma:contentTypeVersion="35" ma:contentTypeDescription="" ma:contentTypeScope="" ma:versionID="12d1c3943addee87628e412199d83abd">
  <xsd:schema xmlns:xsd="http://www.w3.org/2001/XMLSchema" xmlns:xs="http://www.w3.org/2001/XMLSchema" xmlns:p="http://schemas.microsoft.com/office/2006/metadata/properties" xmlns:ns1="http://schemas.microsoft.com/sharepoint/v3" xmlns:ns2="ca283e0b-db31-4043-a2ef-b80661bf084a" xmlns:ns3="http://schemas.microsoft.com/sharepoint.v3" xmlns:ns4="http://schemas.microsoft.com/sharepoint/v4" xmlns:ns5="5858627f-d058-4b92-9b52-677b5fd7d454" xmlns:ns6="a438dd15-07ca-4cdc-82a3-f2206b92025e" targetNamespace="http://schemas.microsoft.com/office/2006/metadata/properties" ma:root="true" ma:fieldsID="e8e4805b8cc2face6d425e188d9577e3" ns1:_="" ns2:_="" ns3:_="" ns4:_="" ns5:_="" ns6:_="">
    <xsd:import namespace="http://schemas.microsoft.com/sharepoint/v3"/>
    <xsd:import namespace="ca283e0b-db31-4043-a2ef-b80661bf084a"/>
    <xsd:import namespace="http://schemas.microsoft.com/sharepoint.v3"/>
    <xsd:import namespace="http://schemas.microsoft.com/sharepoint/v4"/>
    <xsd:import namespace="5858627f-d058-4b92-9b52-677b5fd7d454"/>
    <xsd:import namespace="a438dd15-07ca-4cdc-82a3-f2206b92025e"/>
    <xsd:element name="properties">
      <xsd:complexType>
        <xsd:sequence>
          <xsd:element name="documentManagement">
            <xsd:complexType>
              <xsd:all>
                <xsd:element ref="ns2:WrittenBy" minOccurs="0"/>
                <xsd:element ref="ns2:ContentLanguage" minOccurs="0"/>
                <xsd:element ref="ns3:CategoryDescription" minOccurs="0"/>
                <xsd:element ref="ns2:RecipientsEmail" minOccurs="0"/>
                <xsd:element ref="ns2:SenderEmail" minOccurs="0"/>
                <xsd:element ref="ns2:DateTransmittedEmail" minOccurs="0"/>
                <xsd:element ref="ns2:k8c968e8c72a4eda96b7e8fdbe192be2" minOccurs="0"/>
                <xsd:element ref="ns2:ga975397408f43e4b84ec8e5a598e523" minOccurs="0"/>
                <xsd:element ref="ns2:mda26ace941f4791a7314a339fee829c" minOccurs="0"/>
                <xsd:element ref="ns2:TaxCatchAllLabel" minOccurs="0"/>
                <xsd:element ref="ns2:TaxCatchAll" minOccurs="0"/>
                <xsd:element ref="ns2:h6a71f3e574e4344bc34f3fc9dd20054" minOccurs="0"/>
                <xsd:element ref="ns2:ContentStatus" minOccurs="0"/>
                <xsd:element ref="ns4:IconOverlay" minOccurs="0"/>
                <xsd:element ref="ns1:_vti_ItemDeclaredRecord" minOccurs="0"/>
                <xsd:element ref="ns1:_vti_ItemHoldRecordStatus" minOccurs="0"/>
                <xsd:element ref="ns5:TaxKeywordTaxHTField" minOccurs="0"/>
                <xsd:element ref="ns6:MediaServiceMetadata" minOccurs="0"/>
                <xsd:element ref="ns6:MediaServiceFastMetadata" minOccurs="0"/>
                <xsd:element ref="ns6:MediaServiceDateTaken" minOccurs="0"/>
                <xsd:element ref="ns6:MediaServiceAutoTags" minOccurs="0"/>
                <xsd:element ref="ns6:MediaServiceGenerationTime" minOccurs="0"/>
                <xsd:element ref="ns6:MediaServiceEventHashCode" minOccurs="0"/>
                <xsd:element ref="ns6:MediaServiceOCR" minOccurs="0"/>
                <xsd:element ref="ns5:SharedWithUsers" minOccurs="0"/>
                <xsd:element ref="ns5:SharedWithDetails" minOccurs="0"/>
                <xsd:element ref="ns6:MediaServiceLocation" minOccurs="0"/>
                <xsd:element ref="ns5:_dlc_DocId" minOccurs="0"/>
                <xsd:element ref="ns5:_dlc_DocIdUrl" minOccurs="0"/>
                <xsd:element ref="ns5:_dlc_DocIdPersistId" minOccurs="0"/>
                <xsd:element ref="ns6:MediaServiceAutoKeyPoints" minOccurs="0"/>
                <xsd:element ref="ns6: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vti_ItemDeclaredRecord" ma:index="27" nillable="true" ma:displayName="Declared Record" ma:hidden="true" ma:internalName="_vti_ItemDeclaredRecord" ma:readOnly="true">
      <xsd:simpleType>
        <xsd:restriction base="dms:DateTime"/>
      </xsd:simpleType>
    </xsd:element>
    <xsd:element name="_vti_ItemHoldRecordStatus" ma:index="28" nillable="true" ma:displayName="Hold and Record Status" ma:decimals="0" ma:description="" ma:hidden="true" ma:indexed="true" ma:internalName="_vti_ItemHoldRecordStatu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a283e0b-db31-4043-a2ef-b80661bf084a" elementFormDefault="qualified">
    <xsd:import namespace="http://schemas.microsoft.com/office/2006/documentManagement/types"/>
    <xsd:import namespace="http://schemas.microsoft.com/office/infopath/2007/PartnerControls"/>
    <xsd:element name="WrittenBy" ma:index="3" nillable="true" ma:displayName="Written By" ma:description="‘Written By’ is auto-completed with the name of the uploader, but can be edited if you are uploading on behalf of someone else." ma:list="UserInfo" ma:SharePointGroup="0" ma:internalName="WrittenBy"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ntentLanguage" ma:index="4" nillable="true" ma:displayName="Content Language *" ma:default="English" ma:format="RadioButtons" ma:indexed="true" ma:internalName="ContentLanguage" ma:readOnly="false">
      <xsd:simpleType>
        <xsd:restriction base="dms:Choice">
          <xsd:enumeration value="English"/>
          <xsd:enumeration value="French"/>
          <xsd:enumeration value="Spanish"/>
          <xsd:enumeration value="Russian"/>
          <xsd:enumeration value="Chinese"/>
          <xsd:enumeration value="Arabic"/>
          <xsd:enumeration value="other"/>
        </xsd:restriction>
      </xsd:simpleType>
    </xsd:element>
    <xsd:element name="RecipientsEmail" ma:index="9" nillable="true" ma:displayName="Recipients (email)" ma:hidden="true" ma:internalName="RecipientsEmail" ma:readOnly="false">
      <xsd:simpleType>
        <xsd:restriction base="dms:Text">
          <xsd:maxLength value="255"/>
        </xsd:restriction>
      </xsd:simpleType>
    </xsd:element>
    <xsd:element name="SenderEmail" ma:index="10" nillable="true" ma:displayName="Sender (email)" ma:hidden="true" ma:internalName="SenderEmail" ma:readOnly="false">
      <xsd:simpleType>
        <xsd:restriction base="dms:Text">
          <xsd:maxLength value="255"/>
        </xsd:restriction>
      </xsd:simpleType>
    </xsd:element>
    <xsd:element name="DateTransmittedEmail" ma:index="11" nillable="true" ma:displayName="Date transmitted (email)" ma:format="DateTime" ma:hidden="true" ma:internalName="DateTransmittedEmail" ma:readOnly="false">
      <xsd:simpleType>
        <xsd:restriction base="dms:DateTime"/>
      </xsd:simpleType>
    </xsd:element>
    <xsd:element name="k8c968e8c72a4eda96b7e8fdbe192be2" ma:index="12" nillable="true" ma:taxonomy="true" ma:internalName="k8c968e8c72a4eda96b7e8fdbe192be2" ma:taxonomyFieldName="GeographicScope" ma:displayName="Geographic Scope" ma:default="" ma:fieldId="{48c968e8-c72a-4eda-96b7-e8fdbe192be2}" ma:taxonomyMulti="true" ma:sspId="73f51738-d318-4883-9d64-4f0bd0ccc55e" ma:termSetId="0a00fedf-defc-4fe3-a3bf-9929b29a638e" ma:anchorId="00000000-0000-0000-0000-000000000000" ma:open="false" ma:isKeyword="false">
      <xsd:complexType>
        <xsd:sequence>
          <xsd:element ref="pc:Terms" minOccurs="0" maxOccurs="1"/>
        </xsd:sequence>
      </xsd:complexType>
    </xsd:element>
    <xsd:element name="ga975397408f43e4b84ec8e5a598e523" ma:index="16" nillable="true" ma:taxonomy="true" ma:internalName="ga975397408f43e4b84ec8e5a598e523" ma:taxonomyFieldName="OfficeDivision" ma:displayName="Office/Division *" ma:default="32;#Office of Emergency Prog.-456F|98de697e-6403-48a0-9bce-654c90399d04" ma:fieldId="{0a975397-408f-43e4-b84e-c8e5a598e523}" ma:sspId="73f51738-d318-4883-9d64-4f0bd0ccc55e" ma:termSetId="1761a25e-44f4-4213-964a-f96c515e12cb" ma:anchorId="00000000-0000-0000-0000-000000000000" ma:open="false" ma:isKeyword="false">
      <xsd:complexType>
        <xsd:sequence>
          <xsd:element ref="pc:Terms" minOccurs="0" maxOccurs="1"/>
        </xsd:sequence>
      </xsd:complexType>
    </xsd:element>
    <xsd:element name="mda26ace941f4791a7314a339fee829c" ma:index="17" nillable="true" ma:taxonomy="true" ma:internalName="mda26ace941f4791a7314a339fee829c" ma:taxonomyFieldName="DocumentType" ma:displayName="Document Type *" ma:indexed="true" ma:readOnly="false" ma:default="" ma:fieldId="{6da26ace-941f-4791-a731-4a339fee829c}" ma:sspId="73f51738-d318-4883-9d64-4f0bd0ccc55e" ma:termSetId="f93b6877-8902-4378-8587-5ec85f36ead9" ma:anchorId="00000000-0000-0000-0000-000000000000" ma:open="false" ma:isKeyword="false">
      <xsd:complexType>
        <xsd:sequence>
          <xsd:element ref="pc:Terms" minOccurs="0" maxOccurs="1"/>
        </xsd:sequence>
      </xsd:complexType>
    </xsd:element>
    <xsd:element name="TaxCatchAllLabel" ma:index="18" nillable="true" ma:displayName="Taxonomy Catch All Column1" ma:hidden="true" ma:list="{e129f4a5-dc42-4d6e-b210-548907d0accc}" ma:internalName="TaxCatchAllLabel" ma:readOnly="true" ma:showField="CatchAllDataLabel" ma:web="5858627f-d058-4b92-9b52-677b5fd7d454">
      <xsd:complexType>
        <xsd:complexContent>
          <xsd:extension base="dms:MultiChoiceLookup">
            <xsd:sequence>
              <xsd:element name="Value" type="dms:Lookup" maxOccurs="unbounded" minOccurs="0" nillable="true"/>
            </xsd:sequence>
          </xsd:extension>
        </xsd:complexContent>
      </xsd:complexType>
    </xsd:element>
    <xsd:element name="TaxCatchAll" ma:index="22" nillable="true" ma:displayName="Taxonomy Catch All Column" ma:hidden="true" ma:list="{e129f4a5-dc42-4d6e-b210-548907d0accc}" ma:internalName="TaxCatchAll" ma:showField="CatchAllData" ma:web="5858627f-d058-4b92-9b52-677b5fd7d454">
      <xsd:complexType>
        <xsd:complexContent>
          <xsd:extension base="dms:MultiChoiceLookup">
            <xsd:sequence>
              <xsd:element name="Value" type="dms:Lookup" maxOccurs="unbounded" minOccurs="0" nillable="true"/>
            </xsd:sequence>
          </xsd:extension>
        </xsd:complexContent>
      </xsd:complexType>
    </xsd:element>
    <xsd:element name="h6a71f3e574e4344bc34f3fc9dd20054" ma:index="23" nillable="true" ma:taxonomy="true" ma:internalName="h6a71f3e574e4344bc34f3fc9dd20054" ma:taxonomyFieldName="Topic" ma:displayName="Topic *" ma:readOnly="false" ma:default="" ma:fieldId="{16a71f3e-574e-4344-bc34-f3fc9dd20054}" ma:taxonomyMulti="true" ma:sspId="73f51738-d318-4883-9d64-4f0bd0ccc55e" ma:termSetId="9561e0e6-71cf-4f3c-87c3-08a6b5d907e8" ma:anchorId="00000000-0000-0000-0000-000000000000" ma:open="false" ma:isKeyword="false">
      <xsd:complexType>
        <xsd:sequence>
          <xsd:element ref="pc:Terms" minOccurs="0" maxOccurs="1"/>
        </xsd:sequence>
      </xsd:complexType>
    </xsd:element>
    <xsd:element name="ContentStatus" ma:index="25" nillable="true" ma:displayName="Content Status" ma:description="Optional column to indicate document status: no status, draft, final or expired.​" ma:format="RadioButtons" ma:internalName="ContentStatus">
      <xsd:simpleType>
        <xsd:restriction base="dms:Choice">
          <xsd:enumeration value="­"/>
          <xsd:enumeration value="Draft"/>
          <xsd:enumeration value="Final"/>
          <xsd:enumeration value="Expired"/>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tegoryDescription" ma:index="6" nillable="true" ma:displayName="Description" ma:internalName="CategoryDescription">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6"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858627f-d058-4b92-9b52-677b5fd7d454" elementFormDefault="qualified">
    <xsd:import namespace="http://schemas.microsoft.com/office/2006/documentManagement/types"/>
    <xsd:import namespace="http://schemas.microsoft.com/office/infopath/2007/PartnerControls"/>
    <xsd:element name="TaxKeywordTaxHTField" ma:index="29" nillable="true" ma:taxonomy="true" ma:internalName="TaxKeywordTaxHTField" ma:taxonomyFieldName="TaxKeyword" ma:displayName="Enterprise Keywords" ma:fieldId="{23f27201-bee3-471e-b2e7-b64fd8b7ca38}" ma:taxonomyMulti="true" ma:sspId="73f51738-d318-4883-9d64-4f0bd0ccc55e" ma:termSetId="00000000-0000-0000-0000-000000000000" ma:anchorId="00000000-0000-0000-0000-000000000000" ma:open="true" ma:isKeyword="true">
      <xsd:complexType>
        <xsd:sequence>
          <xsd:element ref="pc:Terms" minOccurs="0" maxOccurs="1"/>
        </xsd:sequence>
      </xsd:complexType>
    </xsd:element>
    <xsd:element name="SharedWithUsers" ma:index="3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9" nillable="true" ma:displayName="Shared With Details" ma:internalName="SharedWithDetails" ma:readOnly="true">
      <xsd:simpleType>
        <xsd:restriction base="dms:Note">
          <xsd:maxLength value="255"/>
        </xsd:restriction>
      </xsd:simpleType>
    </xsd:element>
    <xsd:element name="_dlc_DocId" ma:index="41" nillable="true" ma:displayName="Document ID Value" ma:description="The value of the document ID assigned to this item." ma:internalName="_dlc_DocId" ma:readOnly="true">
      <xsd:simpleType>
        <xsd:restriction base="dms:Text"/>
      </xsd:simpleType>
    </xsd:element>
    <xsd:element name="_dlc_DocIdUrl" ma:index="4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43"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a438dd15-07ca-4cdc-82a3-f2206b92025e" elementFormDefault="qualified">
    <xsd:import namespace="http://schemas.microsoft.com/office/2006/documentManagement/types"/>
    <xsd:import namespace="http://schemas.microsoft.com/office/infopath/2007/PartnerControls"/>
    <xsd:element name="MediaServiceMetadata" ma:index="31" nillable="true" ma:displayName="MediaServiceMetadata" ma:hidden="true" ma:internalName="MediaServiceMetadata" ma:readOnly="true">
      <xsd:simpleType>
        <xsd:restriction base="dms:Note"/>
      </xsd:simpleType>
    </xsd:element>
    <xsd:element name="MediaServiceFastMetadata" ma:index="32" nillable="true" ma:displayName="MediaServiceFastMetadata" ma:hidden="true" ma:internalName="MediaServiceFastMetadata" ma:readOnly="true">
      <xsd:simpleType>
        <xsd:restriction base="dms:Note"/>
      </xsd:simpleType>
    </xsd:element>
    <xsd:element name="MediaServiceDateTaken" ma:index="33" nillable="true" ma:displayName="MediaServiceDateTaken" ma:hidden="true" ma:internalName="MediaServiceDateTaken" ma:readOnly="true">
      <xsd:simpleType>
        <xsd:restriction base="dms:Text"/>
      </xsd:simpleType>
    </xsd:element>
    <xsd:element name="MediaServiceAutoTags" ma:index="34" nillable="true" ma:displayName="Tags" ma:internalName="MediaServiceAutoTags" ma:readOnly="true">
      <xsd:simpleType>
        <xsd:restriction base="dms:Text"/>
      </xsd:simpleType>
    </xsd:element>
    <xsd:element name="MediaServiceGenerationTime" ma:index="35" nillable="true" ma:displayName="MediaServiceGenerationTime" ma:hidden="true" ma:internalName="MediaServiceGenerationTime" ma:readOnly="true">
      <xsd:simpleType>
        <xsd:restriction base="dms:Text"/>
      </xsd:simpleType>
    </xsd:element>
    <xsd:element name="MediaServiceEventHashCode" ma:index="36" nillable="true" ma:displayName="MediaServiceEventHashCode" ma:hidden="true" ma:internalName="MediaServiceEventHashCode" ma:readOnly="true">
      <xsd:simpleType>
        <xsd:restriction base="dms:Text"/>
      </xsd:simpleType>
    </xsd:element>
    <xsd:element name="MediaServiceOCR" ma:index="37" nillable="true" ma:displayName="Extracted Text" ma:internalName="MediaServiceOCR" ma:readOnly="true">
      <xsd:simpleType>
        <xsd:restriction base="dms:Note">
          <xsd:maxLength value="255"/>
        </xsd:restriction>
      </xsd:simpleType>
    </xsd:element>
    <xsd:element name="MediaServiceLocation" ma:index="40" nillable="true" ma:displayName="Location" ma:internalName="MediaServiceLocation" ma:readOnly="true">
      <xsd:simpleType>
        <xsd:restriction base="dms:Text"/>
      </xsd:simpleType>
    </xsd:element>
    <xsd:element name="MediaServiceAutoKeyPoints" ma:index="44" nillable="true" ma:displayName="MediaServiceAutoKeyPoints" ma:hidden="true" ma:internalName="MediaServiceAutoKeyPoints" ma:readOnly="true">
      <xsd:simpleType>
        <xsd:restriction base="dms:Note"/>
      </xsd:simpleType>
    </xsd:element>
    <xsd:element name="MediaServiceKeyPoints" ma:index="45"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73f51738-d318-4883-9d64-4f0bd0ccc55e" ContentTypeId="0x0101009BA85F8052A6DA4FA3E31FF9F74C6970" PreviousValue="false"/>
</file>

<file path=customXml/item3.xml><?xml version="1.0" encoding="utf-8"?>
<?mso-contentType ?>
<customXsn xmlns="http://schemas.microsoft.com/office/2006/metadata/customXsn">
  <xsnLocation/>
  <cached>True</cached>
  <openByDefault>True</openByDefault>
  <xsnScope/>
</customXsn>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5.xml><?xml version="1.0" encoding="utf-8"?>
<p:properties xmlns:p="http://schemas.microsoft.com/office/2006/metadata/properties" xmlns:xsi="http://www.w3.org/2001/XMLSchema-instance" xmlns:pc="http://schemas.microsoft.com/office/infopath/2007/PartnerControls">
  <documentManagement>
    <ga975397408f43e4b84ec8e5a598e523 xmlns="ca283e0b-db31-4043-a2ef-b80661bf084a">
      <Terms xmlns="http://schemas.microsoft.com/office/infopath/2007/PartnerControls">
        <TermInfo xmlns="http://schemas.microsoft.com/office/infopath/2007/PartnerControls">
          <TermName xmlns="http://schemas.microsoft.com/office/infopath/2007/PartnerControls">Office of Emergency Prog.-456F</TermName>
          <TermId xmlns="http://schemas.microsoft.com/office/infopath/2007/PartnerControls">98de697e-6403-48a0-9bce-654c90399d04</TermId>
        </TermInfo>
      </Terms>
    </ga975397408f43e4b84ec8e5a598e523>
    <TaxCatchAll xmlns="ca283e0b-db31-4043-a2ef-b80661bf084a">
      <Value>133</Value>
      <Value>148</Value>
      <Value>10</Value>
      <Value>163</Value>
      <Value>12</Value>
      <Value>3</Value>
      <Value>105</Value>
    </TaxCatchAll>
    <k8c968e8c72a4eda96b7e8fdbe192be2 xmlns="ca283e0b-db31-4043-a2ef-b80661bf084a">
      <Terms xmlns="http://schemas.microsoft.com/office/infopath/2007/PartnerControls"/>
    </k8c968e8c72a4eda96b7e8fdbe192be2>
    <ContentStatus xmlns="ca283e0b-db31-4043-a2ef-b80661bf084a" xsi:nil="true"/>
    <DateTransmittedEmail xmlns="ca283e0b-db31-4043-a2ef-b80661bf084a" xsi:nil="true"/>
    <SenderEmail xmlns="ca283e0b-db31-4043-a2ef-b80661bf084a" xsi:nil="true"/>
    <IconOverlay xmlns="http://schemas.microsoft.com/sharepoint/v4" xsi:nil="true"/>
    <ContentLanguage xmlns="ca283e0b-db31-4043-a2ef-b80661bf084a">English</ContentLanguage>
    <h6a71f3e574e4344bc34f3fc9dd20054 xmlns="ca283e0b-db31-4043-a2ef-b80661bf084a">
      <Terms xmlns="http://schemas.microsoft.com/office/infopath/2007/PartnerControls">
        <TermInfo xmlns="http://schemas.microsoft.com/office/infopath/2007/PartnerControls">
          <TermName xmlns="http://schemas.microsoft.com/office/infopath/2007/PartnerControls">Nutrition preparedness and risk informed programming</TermName>
          <TermId xmlns="http://schemas.microsoft.com/office/infopath/2007/PartnerControls">4ab365b7-18be-48cf-a866-cdd5f63cb150</TermId>
        </TermInfo>
        <TermInfo xmlns="http://schemas.microsoft.com/office/infopath/2007/PartnerControls">
          <TermName xmlns="http://schemas.microsoft.com/office/infopath/2007/PartnerControls">Nutrition Humanitarian Cluster, Coordination</TermName>
          <TermId xmlns="http://schemas.microsoft.com/office/infopath/2007/PartnerControls">414c5639-61e6-4b56-aaa5-511cdacc25c2</TermId>
        </TermInfo>
      </Terms>
    </h6a71f3e574e4344bc34f3fc9dd20054>
    <TaxKeywordTaxHTField xmlns="5858627f-d058-4b92-9b52-677b5fd7d454">
      <Terms xmlns="http://schemas.microsoft.com/office/infopath/2007/PartnerControls">
        <TermInfo xmlns="http://schemas.microsoft.com/office/infopath/2007/PartnerControls">
          <TermName xmlns="http://schemas.microsoft.com/office/infopath/2007/PartnerControls">GNC</TermName>
          <TermId xmlns="http://schemas.microsoft.com/office/infopath/2007/PartnerControls">82a4199d-9c93-4d57-833f-59195f986fba</TermId>
        </TermInfo>
        <TermInfo xmlns="http://schemas.microsoft.com/office/infopath/2007/PartnerControls">
          <TermName xmlns="http://schemas.microsoft.com/office/infopath/2007/PartnerControls">Training</TermName>
          <TermId xmlns="http://schemas.microsoft.com/office/infopath/2007/PartnerControls">e274f566-a9bf-4f70-80f5-de4ef515adf5</TermId>
        </TermInfo>
        <TermInfo xmlns="http://schemas.microsoft.com/office/infopath/2007/PartnerControls">
          <TermName xmlns="http://schemas.microsoft.com/office/infopath/2007/PartnerControls">IMO</TermName>
          <TermId xmlns="http://schemas.microsoft.com/office/infopath/2007/PartnerControls">9411842a-837f-4f81-918e-c4fd3b034dbe</TermId>
        </TermInfo>
      </Terms>
    </TaxKeywordTaxHTField>
    <CategoryDescription xmlns="http://schemas.microsoft.com/sharepoint.v3" xsi:nil="true"/>
    <mda26ace941f4791a7314a339fee829c xmlns="ca283e0b-db31-4043-a2ef-b80661bf084a">
      <Terms xmlns="http://schemas.microsoft.com/office/infopath/2007/PartnerControls">
        <TermInfo xmlns="http://schemas.microsoft.com/office/infopath/2007/PartnerControls">
          <TermName xmlns="http://schemas.microsoft.com/office/infopath/2007/PartnerControls">Training/ instructional materials, toolkits, user guides (non-ICT)</TermName>
          <TermId xmlns="http://schemas.microsoft.com/office/infopath/2007/PartnerControls">f7254839-f39a-4063-9d34-45784defb8cb</TermId>
        </TermInfo>
      </Terms>
    </mda26ace941f4791a7314a339fee829c>
    <RecipientsEmail xmlns="ca283e0b-db31-4043-a2ef-b80661bf084a" xsi:nil="true"/>
    <WrittenBy xmlns="ca283e0b-db31-4043-a2ef-b80661bf084a">
      <UserInfo>
        <DisplayName/>
        <AccountId xsi:nil="true"/>
        <AccountType/>
      </UserInfo>
    </WrittenBy>
    <_dlc_DocId xmlns="5858627f-d058-4b92-9b52-677b5fd7d454">EMOPSGCCU-1435067120-17649</_dlc_DocId>
    <_dlc_DocIdUrl xmlns="5858627f-d058-4b92-9b52-677b5fd7d454">
      <Url>https://unicef.sharepoint.com/teams/EMOPS-GCCU/_layouts/15/DocIdRedir.aspx?ID=EMOPSGCCU-1435067120-17649</Url>
      <Description>EMOPSGCCU-1435067120-17649</Description>
    </_dlc_DocIdUrl>
  </documentManagement>
</p:properties>
</file>

<file path=customXml/item6.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41E2C87-E844-426E-8318-6285BC22EF5D}"/>
</file>

<file path=customXml/itemProps2.xml><?xml version="1.0" encoding="utf-8"?>
<ds:datastoreItem xmlns:ds="http://schemas.openxmlformats.org/officeDocument/2006/customXml" ds:itemID="{73A390AB-ABB6-44B3-9D88-ACF08FB4E5CC}">
  <ds:schemaRefs>
    <ds:schemaRef ds:uri="Microsoft.SharePoint.Taxonomy.ContentTypeSync"/>
  </ds:schemaRefs>
</ds:datastoreItem>
</file>

<file path=customXml/itemProps3.xml><?xml version="1.0" encoding="utf-8"?>
<ds:datastoreItem xmlns:ds="http://schemas.openxmlformats.org/officeDocument/2006/customXml" ds:itemID="{702338A3-45A5-416D-A5B5-B0FC60AA9091}">
  <ds:schemaRefs>
    <ds:schemaRef ds:uri="http://schemas.microsoft.com/office/2006/metadata/customXsn"/>
  </ds:schemaRefs>
</ds:datastoreItem>
</file>

<file path=customXml/itemProps4.xml><?xml version="1.0" encoding="utf-8"?>
<ds:datastoreItem xmlns:ds="http://schemas.openxmlformats.org/officeDocument/2006/customXml" ds:itemID="{994D3B0D-D809-4DFC-905E-AC0A8647508D}">
  <ds:schemaRefs>
    <ds:schemaRef ds:uri="http://schemas.microsoft.com/sharepoint/events"/>
  </ds:schemaRefs>
</ds:datastoreItem>
</file>

<file path=customXml/itemProps5.xml><?xml version="1.0" encoding="utf-8"?>
<ds:datastoreItem xmlns:ds="http://schemas.openxmlformats.org/officeDocument/2006/customXml" ds:itemID="{056E27E2-7BAC-4976-98C9-6F0FBFD78871}">
  <ds:schemaRefs>
    <ds:schemaRef ds:uri="http://schemas.microsoft.com/sharepoint/v3"/>
    <ds:schemaRef ds:uri="http://www.w3.org/XML/1998/namespace"/>
    <ds:schemaRef ds:uri="http://schemas.microsoft.com/sharepoint/v4"/>
    <ds:schemaRef ds:uri="http://purl.org/dc/terms/"/>
    <ds:schemaRef ds:uri="ca283e0b-db31-4043-a2ef-b80661bf084a"/>
    <ds:schemaRef ds:uri="http://purl.org/dc/dcmitype/"/>
    <ds:schemaRef ds:uri="http://schemas.microsoft.com/office/infopath/2007/PartnerControls"/>
    <ds:schemaRef ds:uri="http://schemas.microsoft.com/office/2006/documentManagement/types"/>
    <ds:schemaRef ds:uri="http://schemas.openxmlformats.org/package/2006/metadata/core-properties"/>
    <ds:schemaRef ds:uri="http://purl.org/dc/elements/1.1/"/>
    <ds:schemaRef ds:uri="a438dd15-07ca-4cdc-82a3-f2206b92025e"/>
    <ds:schemaRef ds:uri="5858627f-d058-4b92-9b52-677b5fd7d454"/>
    <ds:schemaRef ds:uri="http://schemas.microsoft.com/sharepoint.v3"/>
    <ds:schemaRef ds:uri="http://schemas.microsoft.com/office/2006/metadata/properties"/>
  </ds:schemaRefs>
</ds:datastoreItem>
</file>

<file path=customXml/itemProps6.xml><?xml version="1.0" encoding="utf-8"?>
<ds:datastoreItem xmlns:ds="http://schemas.openxmlformats.org/officeDocument/2006/customXml" ds:itemID="{F5D3D2BD-E670-459C-B5B1-49D5634D044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New_Arial_powerpoint</Template>
  <TotalTime>462</TotalTime>
  <Words>786</Words>
  <Application>Microsoft Office PowerPoint</Application>
  <PresentationFormat>On-screen Show (4:3)</PresentationFormat>
  <Paragraphs>94</Paragraphs>
  <Slides>13</Slides>
  <Notes>3</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13</vt:i4>
      </vt:variant>
    </vt:vector>
  </HeadingPairs>
  <TitlesOfParts>
    <vt:vector size="23" baseType="lpstr">
      <vt:lpstr>MS PGothic</vt:lpstr>
      <vt:lpstr>SimSun</vt:lpstr>
      <vt:lpstr>Arial</vt:lpstr>
      <vt:lpstr>Arial Unicode MS</vt:lpstr>
      <vt:lpstr>Calibri</vt:lpstr>
      <vt:lpstr>Tahoma</vt:lpstr>
      <vt:lpstr>Times New Roman</vt:lpstr>
      <vt:lpstr>Wingdings</vt:lpstr>
      <vt:lpstr>RedR Theme - Office</vt:lpstr>
      <vt:lpstr>1_RedR Theme - Office</vt:lpstr>
      <vt:lpstr>PowerPoint Presentation</vt:lpstr>
      <vt:lpstr>The HPC</vt:lpstr>
      <vt:lpstr>IMO Role in Resource Mobilisation stage of the HPC</vt:lpstr>
      <vt:lpstr>Role of the Cluster Coordinator</vt:lpstr>
      <vt:lpstr>Role of the IMO</vt:lpstr>
      <vt:lpstr>What GNC IM Tools inform the Resource Mobilisation stage?</vt:lpstr>
      <vt:lpstr>Humanitarian Financing</vt:lpstr>
      <vt:lpstr>Central Emergency Response Fund (CERF) (approx.10% of funding)</vt:lpstr>
      <vt:lpstr>Country-based Pooled Funds (approximately 20% of funding)</vt:lpstr>
      <vt:lpstr>What GNC IM Tools inform the Resource Mobilisation stage?</vt:lpstr>
      <vt:lpstr>PowerPoint Presentation</vt:lpstr>
      <vt:lpstr>Financial tracking tool</vt:lpstr>
      <vt:lpstr>Exercise: Financial tracking tool</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Erina Mugadu</dc:creator>
  <cp:keywords>GNC; IMO; Training</cp:keywords>
  <cp:lastModifiedBy>Diogo Loureiro Jurema</cp:lastModifiedBy>
  <cp:revision>62</cp:revision>
  <cp:lastPrinted>2016-04-09T17:10:24Z</cp:lastPrinted>
  <dcterms:created xsi:type="dcterms:W3CDTF">2016-02-17T12:50:41Z</dcterms:created>
  <dcterms:modified xsi:type="dcterms:W3CDTF">2019-11-11T14:22:36Z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0x0101009BA85F8052A6DA4FA3E31FF9F74C6970006192CA8317E1FF49B6A7FEB870A3A8D6</vt:lpwstr>
  </property>
  <property fmtid="{D5CDD505-2E9C-101B-9397-08002B2CF9AE}" pid="3" name="OfficeDivision">
    <vt:lpwstr>3;#Office of Emergency Prog.-456F|98de697e-6403-48a0-9bce-654c90399d04</vt:lpwstr>
  </property>
  <property fmtid="{D5CDD505-2E9C-101B-9397-08002B2CF9AE}" pid="4" name="TaxKeyword">
    <vt:lpwstr>133;#GNC|82a4199d-9c93-4d57-833f-59195f986fba;#163;#Training|e274f566-a9bf-4f70-80f5-de4ef515adf5;#105;#IMO|9411842a-837f-4f81-918e-c4fd3b034dbe</vt:lpwstr>
  </property>
  <property fmtid="{D5CDD505-2E9C-101B-9397-08002B2CF9AE}" pid="5" name="Topic">
    <vt:lpwstr>148;#Nutrition preparedness and risk informed programming|4ab365b7-18be-48cf-a866-cdd5f63cb150;#10;#Nutrition Humanitarian Cluster, Coordination|414c5639-61e6-4b56-aaa5-511cdacc25c2</vt:lpwstr>
  </property>
  <property fmtid="{D5CDD505-2E9C-101B-9397-08002B2CF9AE}" pid="6" name="DocumentType">
    <vt:lpwstr>12;#Training/ instructional materials, toolkits, user guides (non-ICT)|f7254839-f39a-4063-9d34-45784defb8cb</vt:lpwstr>
  </property>
  <property fmtid="{D5CDD505-2E9C-101B-9397-08002B2CF9AE}" pid="7" name="GeographicScope">
    <vt:lpwstr/>
  </property>
  <property fmtid="{D5CDD505-2E9C-101B-9397-08002B2CF9AE}" pid="8" name="_dlc_DocIdItemGuid">
    <vt:lpwstr>02c2cc3d-0bf1-4c06-a4dc-02b8ca7e531b</vt:lpwstr>
  </property>
</Properties>
</file>