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7"/>
    <p:sldMasterId id="2147483669" r:id="rId8"/>
  </p:sldMasterIdLst>
  <p:notesMasterIdLst>
    <p:notesMasterId r:id="rId21"/>
  </p:notesMasterIdLst>
  <p:handoutMasterIdLst>
    <p:handoutMasterId r:id="rId22"/>
  </p:handoutMasterIdLst>
  <p:sldIdLst>
    <p:sldId id="259" r:id="rId9"/>
    <p:sldId id="320" r:id="rId10"/>
    <p:sldId id="332" r:id="rId11"/>
    <p:sldId id="333" r:id="rId12"/>
    <p:sldId id="342" r:id="rId13"/>
    <p:sldId id="336" r:id="rId14"/>
    <p:sldId id="343" r:id="rId15"/>
    <p:sldId id="344" r:id="rId16"/>
    <p:sldId id="345" r:id="rId17"/>
    <p:sldId id="324" r:id="rId18"/>
    <p:sldId id="334" r:id="rId19"/>
    <p:sldId id="346" r:id="rId20"/>
  </p:sldIdLst>
  <p:sldSz cx="9144000" cy="6858000" type="screen4x3"/>
  <p:notesSz cx="6889750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156">
          <p15:clr>
            <a:srgbClr val="A4A3A4"/>
          </p15:clr>
        </p15:guide>
        <p15:guide id="4" pos="217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8DAA"/>
    <a:srgbClr val="808285"/>
    <a:srgbClr val="80C2DE"/>
    <a:srgbClr val="6BBEE1"/>
    <a:srgbClr val="87BDD5"/>
    <a:srgbClr val="82BBD4"/>
    <a:srgbClr val="94C5DA"/>
    <a:srgbClr val="7ECAEA"/>
    <a:srgbClr val="74C6E9"/>
    <a:srgbClr val="EE35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A0BC4A-0278-435D-813C-24BB8C860545}" v="12" dt="2019-11-11T14:27:08.0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70909" autoAdjust="0"/>
  </p:normalViewPr>
  <p:slideViewPr>
    <p:cSldViewPr>
      <p:cViewPr varScale="1">
        <p:scale>
          <a:sx n="71" d="100"/>
          <a:sy n="71" d="100"/>
        </p:scale>
        <p:origin x="103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3366" y="-108"/>
      </p:cViewPr>
      <p:guideLst>
        <p:guide orient="horz" pos="2880"/>
        <p:guide pos="2160"/>
        <p:guide orient="horz" pos="3156"/>
        <p:guide pos="217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2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1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3.xml"/><Relationship Id="rId24" Type="http://schemas.openxmlformats.org/officeDocument/2006/relationships/viewProps" Target="viewProps.xml"/><Relationship Id="rId5" Type="http://schemas.openxmlformats.org/officeDocument/2006/relationships/customXml" Target="../customXml/item5.xml"/><Relationship Id="rId15" Type="http://schemas.openxmlformats.org/officeDocument/2006/relationships/slide" Target="slides/slide7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customXml" Target="../customXml/item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handoutMaster" Target="handoutMasters/handout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ogo Loureiro Jurema" userId="9dfde3f0-34dd-48c5-90ef-eaf27597f482" providerId="ADAL" clId="{E8A0BC4A-0278-435D-813C-24BB8C860545}"/>
    <pc:docChg chg="custSel modMainMaster">
      <pc:chgData name="Diogo Loureiro Jurema" userId="9dfde3f0-34dd-48c5-90ef-eaf27597f482" providerId="ADAL" clId="{E8A0BC4A-0278-435D-813C-24BB8C860545}" dt="2019-11-11T14:27:08.021" v="11" actId="478"/>
      <pc:docMkLst>
        <pc:docMk/>
      </pc:docMkLst>
      <pc:sldMasterChg chg="addSp delSp modSldLayout">
        <pc:chgData name="Diogo Loureiro Jurema" userId="9dfde3f0-34dd-48c5-90ef-eaf27597f482" providerId="ADAL" clId="{E8A0BC4A-0278-435D-813C-24BB8C860545}" dt="2019-11-11T14:26:42.770" v="6" actId="478"/>
        <pc:sldMasterMkLst>
          <pc:docMk/>
          <pc:sldMasterMk cId="1568514730" sldId="2147483666"/>
        </pc:sldMasterMkLst>
        <pc:grpChg chg="del">
          <ac:chgData name="Diogo Loureiro Jurema" userId="9dfde3f0-34dd-48c5-90ef-eaf27597f482" providerId="ADAL" clId="{E8A0BC4A-0278-435D-813C-24BB8C860545}" dt="2019-11-11T14:26:30.030" v="0" actId="478"/>
          <ac:grpSpMkLst>
            <pc:docMk/>
            <pc:sldMasterMk cId="1568514730" sldId="2147483666"/>
            <ac:grpSpMk id="3" creationId="{00000000-0000-0000-0000-000000000000}"/>
          </ac:grpSpMkLst>
        </pc:grpChg>
        <pc:grpChg chg="add">
          <ac:chgData name="Diogo Loureiro Jurema" userId="9dfde3f0-34dd-48c5-90ef-eaf27597f482" providerId="ADAL" clId="{E8A0BC4A-0278-435D-813C-24BB8C860545}" dt="2019-11-11T14:26:33.143" v="2"/>
          <ac:grpSpMkLst>
            <pc:docMk/>
            <pc:sldMasterMk cId="1568514730" sldId="2147483666"/>
            <ac:grpSpMk id="7" creationId="{81A950C3-159F-45AF-AF95-0EA07B66C5E1}"/>
          </ac:grpSpMkLst>
        </pc:grpChg>
        <pc:picChg chg="del">
          <ac:chgData name="Diogo Loureiro Jurema" userId="9dfde3f0-34dd-48c5-90ef-eaf27597f482" providerId="ADAL" clId="{E8A0BC4A-0278-435D-813C-24BB8C860545}" dt="2019-11-11T14:26:31.804" v="1" actId="478"/>
          <ac:picMkLst>
            <pc:docMk/>
            <pc:sldMasterMk cId="1568514730" sldId="2147483666"/>
            <ac:picMk id="2" creationId="{00000000-0000-0000-0000-000000000000}"/>
          </ac:picMkLst>
        </pc:picChg>
        <pc:sldLayoutChg chg="delSp">
          <pc:chgData name="Diogo Loureiro Jurema" userId="9dfde3f0-34dd-48c5-90ef-eaf27597f482" providerId="ADAL" clId="{E8A0BC4A-0278-435D-813C-24BB8C860545}" dt="2019-11-11T14:26:42.770" v="6" actId="478"/>
          <pc:sldLayoutMkLst>
            <pc:docMk/>
            <pc:sldMasterMk cId="1568514730" sldId="2147483666"/>
            <pc:sldLayoutMk cId="0" sldId="2147483661"/>
          </pc:sldLayoutMkLst>
          <pc:grpChg chg="del">
            <ac:chgData name="Diogo Loureiro Jurema" userId="9dfde3f0-34dd-48c5-90ef-eaf27597f482" providerId="ADAL" clId="{E8A0BC4A-0278-435D-813C-24BB8C860545}" dt="2019-11-11T14:26:42.770" v="6" actId="478"/>
            <ac:grpSpMkLst>
              <pc:docMk/>
              <pc:sldMasterMk cId="1568514730" sldId="2147483666"/>
              <pc:sldLayoutMk cId="0" sldId="2147483661"/>
              <ac:grpSpMk id="6" creationId="{00000000-0000-0000-0000-000000000000}"/>
            </ac:grpSpMkLst>
          </pc:grpChg>
        </pc:sldLayoutChg>
        <pc:sldLayoutChg chg="delSp">
          <pc:chgData name="Diogo Loureiro Jurema" userId="9dfde3f0-34dd-48c5-90ef-eaf27597f482" providerId="ADAL" clId="{E8A0BC4A-0278-435D-813C-24BB8C860545}" dt="2019-11-11T14:26:38.052" v="4" actId="478"/>
          <pc:sldLayoutMkLst>
            <pc:docMk/>
            <pc:sldMasterMk cId="1568514730" sldId="2147483666"/>
            <pc:sldLayoutMk cId="2588091789" sldId="2147483667"/>
          </pc:sldLayoutMkLst>
          <pc:grpChg chg="del">
            <ac:chgData name="Diogo Loureiro Jurema" userId="9dfde3f0-34dd-48c5-90ef-eaf27597f482" providerId="ADAL" clId="{E8A0BC4A-0278-435D-813C-24BB8C860545}" dt="2019-11-11T14:26:38.052" v="4" actId="478"/>
            <ac:grpSpMkLst>
              <pc:docMk/>
              <pc:sldMasterMk cId="1568514730" sldId="2147483666"/>
              <pc:sldLayoutMk cId="2588091789" sldId="2147483667"/>
              <ac:grpSpMk id="4" creationId="{00000000-0000-0000-0000-000000000000}"/>
            </ac:grpSpMkLst>
          </pc:grpChg>
          <pc:grpChg chg="del">
            <ac:chgData name="Diogo Loureiro Jurema" userId="9dfde3f0-34dd-48c5-90ef-eaf27597f482" providerId="ADAL" clId="{E8A0BC4A-0278-435D-813C-24BB8C860545}" dt="2019-11-11T14:26:36.980" v="3" actId="478"/>
            <ac:grpSpMkLst>
              <pc:docMk/>
              <pc:sldMasterMk cId="1568514730" sldId="2147483666"/>
              <pc:sldLayoutMk cId="2588091789" sldId="2147483667"/>
              <ac:grpSpMk id="10" creationId="{00000000-0000-0000-0000-000000000000}"/>
            </ac:grpSpMkLst>
          </pc:grpChg>
        </pc:sldLayoutChg>
        <pc:sldLayoutChg chg="delSp">
          <pc:chgData name="Diogo Loureiro Jurema" userId="9dfde3f0-34dd-48c5-90ef-eaf27597f482" providerId="ADAL" clId="{E8A0BC4A-0278-435D-813C-24BB8C860545}" dt="2019-11-11T14:26:40.467" v="5" actId="478"/>
          <pc:sldLayoutMkLst>
            <pc:docMk/>
            <pc:sldMasterMk cId="1568514730" sldId="2147483666"/>
            <pc:sldLayoutMk cId="3849292001" sldId="2147483668"/>
          </pc:sldLayoutMkLst>
          <pc:picChg chg="del">
            <ac:chgData name="Diogo Loureiro Jurema" userId="9dfde3f0-34dd-48c5-90ef-eaf27597f482" providerId="ADAL" clId="{E8A0BC4A-0278-435D-813C-24BB8C860545}" dt="2019-11-11T14:26:40.467" v="5" actId="478"/>
            <ac:picMkLst>
              <pc:docMk/>
              <pc:sldMasterMk cId="1568514730" sldId="2147483666"/>
              <pc:sldLayoutMk cId="3849292001" sldId="2147483668"/>
              <ac:picMk id="16" creationId="{00000000-0000-0000-0000-000000000000}"/>
            </ac:picMkLst>
          </pc:picChg>
        </pc:sldLayoutChg>
      </pc:sldMasterChg>
      <pc:sldMasterChg chg="addSp delSp modSldLayout">
        <pc:chgData name="Diogo Loureiro Jurema" userId="9dfde3f0-34dd-48c5-90ef-eaf27597f482" providerId="ADAL" clId="{E8A0BC4A-0278-435D-813C-24BB8C860545}" dt="2019-11-11T14:27:08.021" v="11" actId="478"/>
        <pc:sldMasterMkLst>
          <pc:docMk/>
          <pc:sldMasterMk cId="2054994350" sldId="2147483669"/>
        </pc:sldMasterMkLst>
        <pc:grpChg chg="del">
          <ac:chgData name="Diogo Loureiro Jurema" userId="9dfde3f0-34dd-48c5-90ef-eaf27597f482" providerId="ADAL" clId="{E8A0BC4A-0278-435D-813C-24BB8C860545}" dt="2019-11-11T14:26:47.645" v="7" actId="478"/>
          <ac:grpSpMkLst>
            <pc:docMk/>
            <pc:sldMasterMk cId="2054994350" sldId="2147483669"/>
            <ac:grpSpMk id="3" creationId="{00000000-0000-0000-0000-000000000000}"/>
          </ac:grpSpMkLst>
        </pc:grpChg>
        <pc:grpChg chg="add">
          <ac:chgData name="Diogo Loureiro Jurema" userId="9dfde3f0-34dd-48c5-90ef-eaf27597f482" providerId="ADAL" clId="{E8A0BC4A-0278-435D-813C-24BB8C860545}" dt="2019-11-11T14:26:49.791" v="9"/>
          <ac:grpSpMkLst>
            <pc:docMk/>
            <pc:sldMasterMk cId="2054994350" sldId="2147483669"/>
            <ac:grpSpMk id="7" creationId="{B11E7241-867B-45DB-9012-DD1F4EA46C93}"/>
          </ac:grpSpMkLst>
        </pc:grpChg>
        <pc:picChg chg="del">
          <ac:chgData name="Diogo Loureiro Jurema" userId="9dfde3f0-34dd-48c5-90ef-eaf27597f482" providerId="ADAL" clId="{E8A0BC4A-0278-435D-813C-24BB8C860545}" dt="2019-11-11T14:26:48.469" v="8" actId="478"/>
          <ac:picMkLst>
            <pc:docMk/>
            <pc:sldMasterMk cId="2054994350" sldId="2147483669"/>
            <ac:picMk id="2" creationId="{00000000-0000-0000-0000-000000000000}"/>
          </ac:picMkLst>
        </pc:picChg>
        <pc:sldLayoutChg chg="delSp">
          <pc:chgData name="Diogo Loureiro Jurema" userId="9dfde3f0-34dd-48c5-90ef-eaf27597f482" providerId="ADAL" clId="{E8A0BC4A-0278-435D-813C-24BB8C860545}" dt="2019-11-11T14:27:08.021" v="11" actId="478"/>
          <pc:sldLayoutMkLst>
            <pc:docMk/>
            <pc:sldMasterMk cId="2054994350" sldId="2147483669"/>
            <pc:sldLayoutMk cId="1384520859" sldId="2147483692"/>
          </pc:sldLayoutMkLst>
          <pc:grpChg chg="del">
            <ac:chgData name="Diogo Loureiro Jurema" userId="9dfde3f0-34dd-48c5-90ef-eaf27597f482" providerId="ADAL" clId="{E8A0BC4A-0278-435D-813C-24BB8C860545}" dt="2019-11-11T14:27:08.021" v="11" actId="478"/>
            <ac:grpSpMkLst>
              <pc:docMk/>
              <pc:sldMasterMk cId="2054994350" sldId="2147483669"/>
              <pc:sldLayoutMk cId="1384520859" sldId="2147483692"/>
              <ac:grpSpMk id="4" creationId="{00000000-0000-0000-0000-000000000000}"/>
            </ac:grpSpMkLst>
          </pc:grpChg>
          <pc:grpChg chg="del">
            <ac:chgData name="Diogo Loureiro Jurema" userId="9dfde3f0-34dd-48c5-90ef-eaf27597f482" providerId="ADAL" clId="{E8A0BC4A-0278-435D-813C-24BB8C860545}" dt="2019-11-11T14:27:05.347" v="10" actId="478"/>
            <ac:grpSpMkLst>
              <pc:docMk/>
              <pc:sldMasterMk cId="2054994350" sldId="2147483669"/>
              <pc:sldLayoutMk cId="1384520859" sldId="2147483692"/>
              <ac:grpSpMk id="10" creationId="{00000000-0000-0000-0000-000000000000}"/>
            </ac:grpSpMkLst>
          </pc:gr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1015"/>
          </a:xfrm>
          <a:prstGeom prst="rect">
            <a:avLst/>
          </a:prstGeom>
        </p:spPr>
        <p:txBody>
          <a:bodyPr vert="horz" lIns="96625" tIns="48312" rIns="96625" bIns="48312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2597" y="0"/>
            <a:ext cx="2985558" cy="501015"/>
          </a:xfrm>
          <a:prstGeom prst="rect">
            <a:avLst/>
          </a:prstGeom>
        </p:spPr>
        <p:txBody>
          <a:bodyPr vert="horz" lIns="96625" tIns="48312" rIns="96625" bIns="48312" rtlCol="0"/>
          <a:lstStyle>
            <a:lvl1pPr algn="r">
              <a:defRPr sz="1300"/>
            </a:lvl1pPr>
          </a:lstStyle>
          <a:p>
            <a:fld id="{18D04649-1601-437A-9AE0-5F90DB29EAA0}" type="datetimeFigureOut">
              <a:rPr lang="en-US" smtClean="0"/>
              <a:pPr/>
              <a:t>11/11/2019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17546"/>
            <a:ext cx="2985558" cy="501015"/>
          </a:xfrm>
          <a:prstGeom prst="rect">
            <a:avLst/>
          </a:prstGeom>
        </p:spPr>
        <p:txBody>
          <a:bodyPr vert="horz" lIns="96625" tIns="48312" rIns="96625" bIns="48312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2597" y="9517546"/>
            <a:ext cx="2985558" cy="501015"/>
          </a:xfrm>
          <a:prstGeom prst="rect">
            <a:avLst/>
          </a:prstGeom>
        </p:spPr>
        <p:txBody>
          <a:bodyPr vert="horz" lIns="96625" tIns="48312" rIns="96625" bIns="48312" rtlCol="0" anchor="b"/>
          <a:lstStyle>
            <a:lvl1pPr algn="r">
              <a:defRPr sz="1300"/>
            </a:lvl1pPr>
          </a:lstStyle>
          <a:p>
            <a:fld id="{36BD80AD-BAB5-4DCF-AE9E-63ECDE1CDEB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077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1015"/>
          </a:xfrm>
          <a:prstGeom prst="rect">
            <a:avLst/>
          </a:prstGeom>
        </p:spPr>
        <p:txBody>
          <a:bodyPr vert="horz" lIns="96625" tIns="48312" rIns="96625" bIns="48312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1015"/>
          </a:xfrm>
          <a:prstGeom prst="rect">
            <a:avLst/>
          </a:prstGeom>
        </p:spPr>
        <p:txBody>
          <a:bodyPr vert="horz" lIns="96625" tIns="48312" rIns="96625" bIns="48312" rtlCol="0"/>
          <a:lstStyle>
            <a:lvl1pPr algn="r">
              <a:defRPr sz="1300"/>
            </a:lvl1pPr>
          </a:lstStyle>
          <a:p>
            <a:fld id="{AB9B97DC-CEAD-46B2-8009-C14192C5EB64}" type="datetimeFigureOut">
              <a:rPr lang="en-GB" smtClean="0"/>
              <a:t>11/11/2019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10150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25" tIns="48312" rIns="96625" bIns="48312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759643"/>
            <a:ext cx="5511800" cy="4509135"/>
          </a:xfrm>
          <a:prstGeom prst="rect">
            <a:avLst/>
          </a:prstGeom>
        </p:spPr>
        <p:txBody>
          <a:bodyPr vert="horz" lIns="96625" tIns="48312" rIns="96625" bIns="4831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5558" cy="501015"/>
          </a:xfrm>
          <a:prstGeom prst="rect">
            <a:avLst/>
          </a:prstGeom>
        </p:spPr>
        <p:txBody>
          <a:bodyPr vert="horz" lIns="96625" tIns="48312" rIns="96625" bIns="48312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597" y="9517546"/>
            <a:ext cx="2985558" cy="501015"/>
          </a:xfrm>
          <a:prstGeom prst="rect">
            <a:avLst/>
          </a:prstGeom>
        </p:spPr>
        <p:txBody>
          <a:bodyPr vert="horz" lIns="96625" tIns="48312" rIns="96625" bIns="48312" rtlCol="0" anchor="b"/>
          <a:lstStyle>
            <a:lvl1pPr algn="r">
              <a:defRPr sz="1300"/>
            </a:lvl1pPr>
          </a:lstStyle>
          <a:p>
            <a:fld id="{4A9B5508-67B4-475E-92DE-25F080A2A1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2851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62DCC-0CC5-44F4-B85C-4B53F16F81A3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34893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62DCC-0CC5-44F4-B85C-4B53F16F81A3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34893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9800" y="750888"/>
            <a:ext cx="5010150" cy="37576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See Handbook</a:t>
            </a:r>
            <a:r>
              <a:rPr lang="en-GB" baseline="0" dirty="0"/>
              <a:t> chapter 8.3.1</a:t>
            </a:r>
          </a:p>
          <a:p>
            <a:r>
              <a:rPr lang="en-GB" baseline="0" dirty="0"/>
              <a:t>Also see box 8.5 in Handbook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283407-2411-40E7-977E-DEAC0869E54A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91349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9800" y="750888"/>
            <a:ext cx="5010150" cy="37576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See Handbook</a:t>
            </a:r>
            <a:r>
              <a:rPr lang="en-GB" baseline="0" dirty="0"/>
              <a:t> chapter 8.3.1</a:t>
            </a:r>
          </a:p>
          <a:p>
            <a:r>
              <a:rPr lang="en-GB" baseline="0" dirty="0"/>
              <a:t>Also see box 8.5 in Handbook</a:t>
            </a:r>
          </a:p>
          <a:p>
            <a:r>
              <a:rPr lang="en-GB" baseline="0"/>
              <a:t>Facilitator </a:t>
            </a:r>
            <a:r>
              <a:rPr lang="en-GB" baseline="0" dirty="0"/>
              <a:t>can continue asking what the role of the IMO is with regard to capacity gaps such as </a:t>
            </a:r>
            <a:r>
              <a:rPr lang="en-GB" sz="1200" dirty="0">
                <a:solidFill>
                  <a:srgbClr val="FF0000"/>
                </a:solidFill>
              </a:rPr>
              <a:t>response to GBV and protection issues that are countered by the affected people.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283407-2411-40E7-977E-DEAC0869E54A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91349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9800" y="750888"/>
            <a:ext cx="5010150" cy="37576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See Handbook</a:t>
            </a:r>
            <a:r>
              <a:rPr lang="en-GB" baseline="0" dirty="0"/>
              <a:t> chapter 8.3.1</a:t>
            </a:r>
          </a:p>
          <a:p>
            <a:r>
              <a:rPr lang="en-GB" baseline="0" dirty="0"/>
              <a:t>Also see box 8.5 in Handbook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283407-2411-40E7-977E-DEAC0869E54A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91349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2786050" y="3357562"/>
            <a:ext cx="3714775" cy="571500"/>
          </a:xfrm>
          <a:prstGeom prst="rect">
            <a:avLst/>
          </a:prstGeom>
          <a:solidFill>
            <a:schemeClr val="bg2"/>
          </a:solidFill>
        </p:spPr>
        <p:txBody>
          <a:bodyPr anchor="ctr">
            <a:noAutofit/>
          </a:bodyPr>
          <a:lstStyle>
            <a:lvl1pPr algn="ctr">
              <a:buNone/>
              <a:defRPr sz="24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[CLICK TO EDIT SUBTITLE]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2071670" y="2500306"/>
            <a:ext cx="5072098" cy="642933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algn="ctr">
              <a:buNone/>
              <a:defRPr sz="24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Information Management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286248" y="6315038"/>
            <a:ext cx="47863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dirty="0">
                <a:solidFill>
                  <a:schemeClr val="accent5"/>
                </a:solidFill>
              </a:rPr>
              <a:t>Registered Charity No 1079752</a:t>
            </a:r>
            <a:br>
              <a:rPr lang="en-GB" sz="1000" dirty="0">
                <a:solidFill>
                  <a:schemeClr val="accent5"/>
                </a:solidFill>
              </a:rPr>
            </a:br>
            <a:r>
              <a:rPr lang="en-GB" sz="1000" dirty="0">
                <a:solidFill>
                  <a:schemeClr val="accent5"/>
                </a:solidFill>
              </a:rPr>
              <a:t>RedR UK is a company limited by guarantee. Company Number 3929653</a:t>
            </a:r>
          </a:p>
        </p:txBody>
      </p:sp>
    </p:spTree>
    <p:extLst>
      <p:ext uri="{BB962C8B-B14F-4D97-AF65-F5344CB8AC3E}">
        <p14:creationId xmlns:p14="http://schemas.microsoft.com/office/powerpoint/2010/main" val="258809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1806817" y="3717032"/>
            <a:ext cx="5818398" cy="1367582"/>
          </a:xfrm>
          <a:prstGeom prst="rect">
            <a:avLst/>
          </a:prstGeom>
          <a:solidFill>
            <a:schemeClr val="bg2"/>
          </a:solidFill>
        </p:spPr>
        <p:txBody>
          <a:bodyPr anchor="ctr">
            <a:normAutofit/>
          </a:bodyPr>
          <a:lstStyle>
            <a:lvl1pPr algn="ctr">
              <a:buNone/>
              <a:defRPr sz="3000" baseline="30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Bangkok, Thailand</a:t>
            </a:r>
          </a:p>
          <a:p>
            <a:pPr lvl="0"/>
            <a:r>
              <a:rPr lang="en-GB" dirty="0"/>
              <a:t>28th September – 2nd October 2015 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1619672" y="1694520"/>
            <a:ext cx="6192688" cy="1584176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algn="ctr">
              <a:buNone/>
              <a:defRPr sz="40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Nutrition Cluster Coordinator Training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4286248" y="6315038"/>
            <a:ext cx="47863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dirty="0">
                <a:solidFill>
                  <a:schemeClr val="accent5"/>
                </a:solidFill>
              </a:rPr>
              <a:t>Registered Charity No 1079752</a:t>
            </a:r>
            <a:br>
              <a:rPr lang="en-GB" sz="1000" dirty="0">
                <a:solidFill>
                  <a:schemeClr val="accent5"/>
                </a:solidFill>
              </a:rPr>
            </a:br>
            <a:r>
              <a:rPr lang="en-GB" sz="1000" dirty="0">
                <a:solidFill>
                  <a:schemeClr val="accent5"/>
                </a:solidFill>
              </a:rPr>
              <a:t>RedR UK is a company limited by guarantee. Company Number 3929653</a:t>
            </a:r>
          </a:p>
        </p:txBody>
      </p:sp>
    </p:spTree>
    <p:extLst>
      <p:ext uri="{BB962C8B-B14F-4D97-AF65-F5344CB8AC3E}">
        <p14:creationId xmlns:p14="http://schemas.microsoft.com/office/powerpoint/2010/main" val="3656319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1806817" y="3717032"/>
            <a:ext cx="5818398" cy="1367582"/>
          </a:xfrm>
          <a:prstGeom prst="rect">
            <a:avLst/>
          </a:prstGeom>
          <a:solidFill>
            <a:schemeClr val="bg2"/>
          </a:solidFill>
        </p:spPr>
        <p:txBody>
          <a:bodyPr anchor="ctr">
            <a:normAutofit/>
          </a:bodyPr>
          <a:lstStyle>
            <a:lvl1pPr algn="ctr">
              <a:buNone/>
              <a:defRPr sz="3000" baseline="30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Bangkok, Thailand</a:t>
            </a:r>
          </a:p>
          <a:p>
            <a:pPr lvl="0"/>
            <a:r>
              <a:rPr lang="en-GB" dirty="0"/>
              <a:t>28th September – 2nd October 2015 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1619672" y="1694520"/>
            <a:ext cx="6192688" cy="1584176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algn="ctr">
              <a:buNone/>
              <a:defRPr sz="40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Nutrition Cluster Coordinator Training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4286248" y="6315038"/>
            <a:ext cx="47863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dirty="0">
                <a:solidFill>
                  <a:schemeClr val="accent5"/>
                </a:solidFill>
              </a:rPr>
              <a:t>Registered Charity No 1079752</a:t>
            </a:r>
            <a:br>
              <a:rPr lang="en-GB" sz="1000" dirty="0">
                <a:solidFill>
                  <a:schemeClr val="accent5"/>
                </a:solidFill>
              </a:rPr>
            </a:br>
            <a:r>
              <a:rPr lang="en-GB" sz="1000" dirty="0">
                <a:solidFill>
                  <a:schemeClr val="accent5"/>
                </a:solidFill>
              </a:rPr>
              <a:t>RedR UK is a company limited by guarantee. Company Number 3929653</a:t>
            </a:r>
          </a:p>
        </p:txBody>
      </p:sp>
    </p:spTree>
    <p:extLst>
      <p:ext uri="{BB962C8B-B14F-4D97-AF65-F5344CB8AC3E}">
        <p14:creationId xmlns:p14="http://schemas.microsoft.com/office/powerpoint/2010/main" val="36563199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1806817" y="3717032"/>
            <a:ext cx="5818398" cy="1367582"/>
          </a:xfrm>
          <a:prstGeom prst="rect">
            <a:avLst/>
          </a:prstGeom>
          <a:solidFill>
            <a:schemeClr val="bg2"/>
          </a:solidFill>
        </p:spPr>
        <p:txBody>
          <a:bodyPr anchor="ctr">
            <a:normAutofit/>
          </a:bodyPr>
          <a:lstStyle>
            <a:lvl1pPr algn="ctr">
              <a:buNone/>
              <a:defRPr sz="3000" baseline="30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Bangkok, Thailand</a:t>
            </a:r>
          </a:p>
          <a:p>
            <a:pPr lvl="0"/>
            <a:r>
              <a:rPr lang="en-GB" dirty="0"/>
              <a:t>28th September – 2nd October 2015 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1619672" y="1694520"/>
            <a:ext cx="6192688" cy="1584176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algn="ctr">
              <a:buNone/>
              <a:defRPr sz="40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Nutrition Cluster Coordinator Training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4286248" y="6315038"/>
            <a:ext cx="47863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dirty="0">
                <a:solidFill>
                  <a:schemeClr val="accent5"/>
                </a:solidFill>
              </a:rPr>
              <a:t>Registered Charity No 1079752</a:t>
            </a:r>
            <a:br>
              <a:rPr lang="en-GB" sz="1000" dirty="0">
                <a:solidFill>
                  <a:schemeClr val="accent5"/>
                </a:solidFill>
              </a:rPr>
            </a:br>
            <a:r>
              <a:rPr lang="en-GB" sz="1000" dirty="0">
                <a:solidFill>
                  <a:schemeClr val="accent5"/>
                </a:solidFill>
              </a:rPr>
              <a:t>RedR UK is a company limited by guarantee. Company Number 3929653</a:t>
            </a:r>
          </a:p>
        </p:txBody>
      </p:sp>
    </p:spTree>
    <p:extLst>
      <p:ext uri="{BB962C8B-B14F-4D97-AF65-F5344CB8AC3E}">
        <p14:creationId xmlns:p14="http://schemas.microsoft.com/office/powerpoint/2010/main" val="3656319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1806817" y="3717032"/>
            <a:ext cx="5818398" cy="1367582"/>
          </a:xfrm>
          <a:prstGeom prst="rect">
            <a:avLst/>
          </a:prstGeom>
          <a:solidFill>
            <a:schemeClr val="bg2"/>
          </a:solidFill>
        </p:spPr>
        <p:txBody>
          <a:bodyPr anchor="ctr">
            <a:normAutofit/>
          </a:bodyPr>
          <a:lstStyle>
            <a:lvl1pPr algn="ctr">
              <a:buNone/>
              <a:defRPr sz="3000" baseline="30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Bangkok, Thailand</a:t>
            </a:r>
          </a:p>
          <a:p>
            <a:pPr lvl="0"/>
            <a:r>
              <a:rPr lang="en-GB" dirty="0"/>
              <a:t>28th September – 2nd October 2015 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1619672" y="1694520"/>
            <a:ext cx="6192688" cy="1584176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algn="ctr">
              <a:buNone/>
              <a:defRPr sz="40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Nutrition Cluster Coordinator Training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4286248" y="6315038"/>
            <a:ext cx="47863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dirty="0">
                <a:solidFill>
                  <a:schemeClr val="accent5"/>
                </a:solidFill>
              </a:rPr>
              <a:t>Registered Charity No 1079752</a:t>
            </a:r>
            <a:br>
              <a:rPr lang="en-GB" sz="1000" dirty="0">
                <a:solidFill>
                  <a:schemeClr val="accent5"/>
                </a:solidFill>
              </a:rPr>
            </a:br>
            <a:r>
              <a:rPr lang="en-GB" sz="1000" dirty="0">
                <a:solidFill>
                  <a:schemeClr val="accent5"/>
                </a:solidFill>
              </a:rPr>
              <a:t>RedR UK is a company limited by guarantee. Company Number 3929653</a:t>
            </a:r>
          </a:p>
        </p:txBody>
      </p:sp>
    </p:spTree>
    <p:extLst>
      <p:ext uri="{BB962C8B-B14F-4D97-AF65-F5344CB8AC3E}">
        <p14:creationId xmlns:p14="http://schemas.microsoft.com/office/powerpoint/2010/main" val="36563199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1806817" y="3717032"/>
            <a:ext cx="5818398" cy="1367582"/>
          </a:xfrm>
          <a:prstGeom prst="rect">
            <a:avLst/>
          </a:prstGeom>
          <a:solidFill>
            <a:schemeClr val="bg2"/>
          </a:solidFill>
        </p:spPr>
        <p:txBody>
          <a:bodyPr anchor="ctr">
            <a:normAutofit/>
          </a:bodyPr>
          <a:lstStyle>
            <a:lvl1pPr algn="ctr">
              <a:buNone/>
              <a:defRPr sz="3000" baseline="30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Bangkok, Thailand</a:t>
            </a:r>
          </a:p>
          <a:p>
            <a:pPr lvl="0"/>
            <a:r>
              <a:rPr lang="en-GB" dirty="0"/>
              <a:t>28th September – 2nd October 2015 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1619672" y="1694520"/>
            <a:ext cx="6192688" cy="1584176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algn="ctr">
              <a:buNone/>
              <a:defRPr sz="40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Nutrition Cluster Coordinator Training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4286248" y="6315038"/>
            <a:ext cx="47863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dirty="0">
                <a:solidFill>
                  <a:schemeClr val="accent5"/>
                </a:solidFill>
              </a:rPr>
              <a:t>Registered Charity No 1079752</a:t>
            </a:r>
            <a:br>
              <a:rPr lang="en-GB" sz="1000" dirty="0">
                <a:solidFill>
                  <a:schemeClr val="accent5"/>
                </a:solidFill>
              </a:rPr>
            </a:br>
            <a:r>
              <a:rPr lang="en-GB" sz="1000" dirty="0">
                <a:solidFill>
                  <a:schemeClr val="accent5"/>
                </a:solidFill>
              </a:rPr>
              <a:t>RedR UK is a company limited by guarantee. Company Number 3929653</a:t>
            </a:r>
          </a:p>
        </p:txBody>
      </p:sp>
    </p:spTree>
    <p:extLst>
      <p:ext uri="{BB962C8B-B14F-4D97-AF65-F5344CB8AC3E}">
        <p14:creationId xmlns:p14="http://schemas.microsoft.com/office/powerpoint/2010/main" val="4049200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1806817" y="3717032"/>
            <a:ext cx="5818398" cy="1367582"/>
          </a:xfrm>
          <a:prstGeom prst="rect">
            <a:avLst/>
          </a:prstGeom>
          <a:solidFill>
            <a:schemeClr val="bg2"/>
          </a:solidFill>
        </p:spPr>
        <p:txBody>
          <a:bodyPr anchor="ctr">
            <a:normAutofit/>
          </a:bodyPr>
          <a:lstStyle>
            <a:lvl1pPr algn="ctr">
              <a:buNone/>
              <a:defRPr sz="3000" baseline="30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Bangkok, Thailand</a:t>
            </a:r>
          </a:p>
          <a:p>
            <a:pPr lvl="0"/>
            <a:r>
              <a:rPr lang="en-GB" dirty="0"/>
              <a:t>28th September – 2nd October 2015 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1619672" y="1694520"/>
            <a:ext cx="6192688" cy="1584176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algn="ctr">
              <a:buNone/>
              <a:defRPr sz="40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Nutrition Cluster Coordinator Training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4286248" y="6315038"/>
            <a:ext cx="47863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dirty="0">
                <a:solidFill>
                  <a:schemeClr val="accent5"/>
                </a:solidFill>
              </a:rPr>
              <a:t>Registered Charity No 1079752</a:t>
            </a:r>
            <a:br>
              <a:rPr lang="en-GB" sz="1000" dirty="0">
                <a:solidFill>
                  <a:schemeClr val="accent5"/>
                </a:solidFill>
              </a:rPr>
            </a:br>
            <a:r>
              <a:rPr lang="en-GB" sz="1000" dirty="0">
                <a:solidFill>
                  <a:schemeClr val="accent5"/>
                </a:solidFill>
              </a:rPr>
              <a:t>RedR UK is a company limited by guarantee. Company Number 3929653</a:t>
            </a:r>
          </a:p>
        </p:txBody>
      </p:sp>
    </p:spTree>
    <p:extLst>
      <p:ext uri="{BB962C8B-B14F-4D97-AF65-F5344CB8AC3E}">
        <p14:creationId xmlns:p14="http://schemas.microsoft.com/office/powerpoint/2010/main" val="4049200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1806817" y="3717032"/>
            <a:ext cx="5818398" cy="1367582"/>
          </a:xfrm>
          <a:prstGeom prst="rect">
            <a:avLst/>
          </a:prstGeom>
          <a:solidFill>
            <a:schemeClr val="bg2"/>
          </a:solidFill>
        </p:spPr>
        <p:txBody>
          <a:bodyPr anchor="ctr">
            <a:normAutofit/>
          </a:bodyPr>
          <a:lstStyle>
            <a:lvl1pPr algn="ctr">
              <a:buNone/>
              <a:defRPr sz="3000" baseline="30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Bangkok, Thailand</a:t>
            </a:r>
          </a:p>
          <a:p>
            <a:pPr lvl="0"/>
            <a:r>
              <a:rPr lang="en-GB" dirty="0"/>
              <a:t>28th September – 2nd October 2015 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1619672" y="1694520"/>
            <a:ext cx="6192688" cy="1584176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algn="ctr">
              <a:buNone/>
              <a:defRPr sz="40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Nutrition Cluster Coordinator Training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4286248" y="6315038"/>
            <a:ext cx="47863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dirty="0">
                <a:solidFill>
                  <a:schemeClr val="accent5"/>
                </a:solidFill>
              </a:rPr>
              <a:t>Registered Charity No 1079752</a:t>
            </a:r>
            <a:br>
              <a:rPr lang="en-GB" sz="1000" dirty="0">
                <a:solidFill>
                  <a:schemeClr val="accent5"/>
                </a:solidFill>
              </a:rPr>
            </a:br>
            <a:r>
              <a:rPr lang="en-GB" sz="1000" dirty="0">
                <a:solidFill>
                  <a:schemeClr val="accent5"/>
                </a:solidFill>
              </a:rPr>
              <a:t>RedR UK is a company limited by guarantee. Company Number 3929653</a:t>
            </a:r>
          </a:p>
        </p:txBody>
      </p:sp>
    </p:spTree>
    <p:extLst>
      <p:ext uri="{BB962C8B-B14F-4D97-AF65-F5344CB8AC3E}">
        <p14:creationId xmlns:p14="http://schemas.microsoft.com/office/powerpoint/2010/main" val="4049200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1806817" y="3717032"/>
            <a:ext cx="5818398" cy="1367582"/>
          </a:xfrm>
          <a:prstGeom prst="rect">
            <a:avLst/>
          </a:prstGeom>
          <a:solidFill>
            <a:schemeClr val="bg2"/>
          </a:solidFill>
        </p:spPr>
        <p:txBody>
          <a:bodyPr anchor="ctr">
            <a:normAutofit/>
          </a:bodyPr>
          <a:lstStyle>
            <a:lvl1pPr algn="ctr">
              <a:buNone/>
              <a:defRPr sz="3000" baseline="30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Bangkok, Thailand</a:t>
            </a:r>
          </a:p>
          <a:p>
            <a:pPr lvl="0"/>
            <a:r>
              <a:rPr lang="en-GB" dirty="0"/>
              <a:t>28th September – 2nd October 2015 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1619672" y="1694520"/>
            <a:ext cx="6192688" cy="1584176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algn="ctr">
              <a:buNone/>
              <a:defRPr sz="40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Nutrition Cluster Coordinator Training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4286248" y="6315038"/>
            <a:ext cx="47863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dirty="0">
                <a:solidFill>
                  <a:schemeClr val="accent5"/>
                </a:solidFill>
              </a:rPr>
              <a:t>Registered Charity No 1079752</a:t>
            </a:r>
            <a:br>
              <a:rPr lang="en-GB" sz="1000" dirty="0">
                <a:solidFill>
                  <a:schemeClr val="accent5"/>
                </a:solidFill>
              </a:rPr>
            </a:br>
            <a:r>
              <a:rPr lang="en-GB" sz="1000" dirty="0">
                <a:solidFill>
                  <a:schemeClr val="accent5"/>
                </a:solidFill>
              </a:rPr>
              <a:t>RedR UK is a company limited by guarantee. Company Number 3929653</a:t>
            </a:r>
          </a:p>
        </p:txBody>
      </p:sp>
    </p:spTree>
    <p:extLst>
      <p:ext uri="{BB962C8B-B14F-4D97-AF65-F5344CB8AC3E}">
        <p14:creationId xmlns:p14="http://schemas.microsoft.com/office/powerpoint/2010/main" val="4049200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2786050" y="3357562"/>
            <a:ext cx="3714775" cy="571500"/>
          </a:xfrm>
          <a:prstGeom prst="rect">
            <a:avLst/>
          </a:prstGeom>
          <a:solidFill>
            <a:schemeClr val="bg2"/>
          </a:solidFill>
        </p:spPr>
        <p:txBody>
          <a:bodyPr anchor="ctr">
            <a:noAutofit/>
          </a:bodyPr>
          <a:lstStyle>
            <a:lvl1pPr algn="ctr">
              <a:buNone/>
              <a:defRPr sz="24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[CLICK TO EDIT SUBTITLE]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2071670" y="2500306"/>
            <a:ext cx="5072098" cy="642933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algn="ctr">
              <a:buNone/>
              <a:defRPr sz="24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Information Management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286248" y="6315038"/>
            <a:ext cx="47863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dirty="0">
                <a:solidFill>
                  <a:schemeClr val="accent5"/>
                </a:solidFill>
              </a:rPr>
              <a:t>Registered Charity No 1079752</a:t>
            </a:r>
            <a:br>
              <a:rPr lang="en-GB" sz="1000" dirty="0">
                <a:solidFill>
                  <a:schemeClr val="accent5"/>
                </a:solidFill>
              </a:rPr>
            </a:br>
            <a:r>
              <a:rPr lang="en-GB" sz="1000" dirty="0">
                <a:solidFill>
                  <a:schemeClr val="accent5"/>
                </a:solidFill>
              </a:rPr>
              <a:t>RedR UK is a company limited by guarantee. Company Number 3929653</a:t>
            </a:r>
          </a:p>
        </p:txBody>
      </p:sp>
    </p:spTree>
    <p:extLst>
      <p:ext uri="{BB962C8B-B14F-4D97-AF65-F5344CB8AC3E}">
        <p14:creationId xmlns:p14="http://schemas.microsoft.com/office/powerpoint/2010/main" val="1384520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967226"/>
            <a:ext cx="6186502" cy="582594"/>
          </a:xfrm>
          <a:prstGeom prst="rect">
            <a:avLst/>
          </a:prstGeom>
        </p:spPr>
        <p:txBody>
          <a:bodyPr wrap="none"/>
          <a:lstStyle>
            <a:lvl1pPr algn="l">
              <a:defRPr sz="2400"/>
            </a:lvl1pPr>
          </a:lstStyle>
          <a:p>
            <a:r>
              <a:rPr lang="en-US" dirty="0"/>
              <a:t>CLICK TO EDIT MASTER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buClr>
                <a:schemeClr val="tx2"/>
              </a:buClr>
              <a:buFont typeface="Wingdings" pitchFamily="2" charset="2"/>
              <a:buChar char="§"/>
              <a:defRPr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715124"/>
            <a:ext cx="9144000" cy="142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-32" y="6593306"/>
            <a:ext cx="9144000" cy="7143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 userDrawn="1"/>
        </p:nvSpPr>
        <p:spPr>
          <a:xfrm>
            <a:off x="0" y="1438691"/>
            <a:ext cx="9144000" cy="714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 userDrawn="1"/>
        </p:nvSpPr>
        <p:spPr>
          <a:xfrm>
            <a:off x="0" y="6715124"/>
            <a:ext cx="9144000" cy="142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 userDrawn="1"/>
        </p:nvSpPr>
        <p:spPr>
          <a:xfrm>
            <a:off x="-32" y="6593306"/>
            <a:ext cx="9144000" cy="7143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292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85720" y="6286520"/>
            <a:ext cx="1928797" cy="3572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200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GB" dirty="0"/>
              <a:t>[CLICK TO EDIT]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2786050" y="3357562"/>
            <a:ext cx="3714775" cy="571500"/>
          </a:xfrm>
          <a:prstGeom prst="rect">
            <a:avLst/>
          </a:prstGeom>
          <a:solidFill>
            <a:schemeClr val="bg2"/>
          </a:solidFill>
        </p:spPr>
        <p:txBody>
          <a:bodyPr anchor="ctr">
            <a:noAutofit/>
          </a:bodyPr>
          <a:lstStyle>
            <a:lvl1pPr algn="ctr">
              <a:buNone/>
              <a:defRPr sz="20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[CLICK TO EDIT SUBTITLE]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2071670" y="2500306"/>
            <a:ext cx="5072098" cy="642933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algn="ctr">
              <a:buNone/>
              <a:defRPr sz="28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[CLICK TO EDIT MAIN TITLE]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4286248" y="6315038"/>
            <a:ext cx="47863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800" dirty="0">
                <a:solidFill>
                  <a:srgbClr val="808285"/>
                </a:solidFill>
              </a:rPr>
              <a:t>Registered Charity No 1079752</a:t>
            </a:r>
            <a:br>
              <a:rPr lang="en-GB" sz="800" dirty="0">
                <a:solidFill>
                  <a:srgbClr val="808285"/>
                </a:solidFill>
              </a:rPr>
            </a:br>
            <a:r>
              <a:rPr lang="en-GB" sz="800" dirty="0">
                <a:solidFill>
                  <a:srgbClr val="808285"/>
                </a:solidFill>
              </a:rPr>
              <a:t>RedR UK is a company limited by guarantee. Company Number 3929653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1"/>
            <a:ext cx="7543800" cy="14319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6801" y="1981200"/>
            <a:ext cx="36957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1" y="1981200"/>
            <a:ext cx="36957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23DE61-BC73-49F9-B199-5E3158CF2124}" type="datetimeFigureOut">
              <a:rPr lang="en-US"/>
              <a:pPr>
                <a:defRPr/>
              </a:pPr>
              <a:t>11/11/2019</a:t>
            </a:fld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80F610-323D-430D-B43E-94E20455EC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507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85720" y="6286520"/>
            <a:ext cx="1928797" cy="3572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200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GB" dirty="0"/>
              <a:t>[CLICK TO EDIT]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2786050" y="3357562"/>
            <a:ext cx="3714775" cy="571500"/>
          </a:xfrm>
          <a:prstGeom prst="rect">
            <a:avLst/>
          </a:prstGeom>
          <a:solidFill>
            <a:schemeClr val="bg2"/>
          </a:solidFill>
        </p:spPr>
        <p:txBody>
          <a:bodyPr anchor="ctr">
            <a:noAutofit/>
          </a:bodyPr>
          <a:lstStyle>
            <a:lvl1pPr algn="ctr">
              <a:buNone/>
              <a:defRPr sz="24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[CLICK TO EDIT SUBTITLE]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2071670" y="2500306"/>
            <a:ext cx="5072098" cy="642933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algn="ctr">
              <a:buNone/>
              <a:defRPr sz="24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[CLICK TO EDIT MAIN TITLE]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286248" y="6315038"/>
            <a:ext cx="47863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dirty="0">
                <a:solidFill>
                  <a:schemeClr val="accent5"/>
                </a:solidFill>
              </a:rPr>
              <a:t>Registered Charity No 1079752</a:t>
            </a:r>
            <a:br>
              <a:rPr lang="en-GB" sz="1000" dirty="0">
                <a:solidFill>
                  <a:schemeClr val="accent5"/>
                </a:solidFill>
              </a:rPr>
            </a:br>
            <a:r>
              <a:rPr lang="en-GB" sz="1000" dirty="0">
                <a:solidFill>
                  <a:schemeClr val="accent5"/>
                </a:solidFill>
              </a:rPr>
              <a:t>RedR UK is a company limited by guarantee. Company Number 3929653</a:t>
            </a:r>
          </a:p>
        </p:txBody>
      </p:sp>
    </p:spTree>
    <p:extLst>
      <p:ext uri="{BB962C8B-B14F-4D97-AF65-F5344CB8AC3E}">
        <p14:creationId xmlns:p14="http://schemas.microsoft.com/office/powerpoint/2010/main" val="4291154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-19776" y="1017606"/>
            <a:ext cx="6186502" cy="582594"/>
          </a:xfrm>
          <a:prstGeom prst="rect">
            <a:avLst/>
          </a:prstGeom>
        </p:spPr>
        <p:txBody>
          <a:bodyPr wrap="none"/>
          <a:lstStyle>
            <a:lvl1pPr algn="l">
              <a:defRPr sz="2400"/>
            </a:lvl1pPr>
          </a:lstStyle>
          <a:p>
            <a:r>
              <a:rPr lang="en-US" dirty="0"/>
              <a:t>CLICK TO EDIT MASTER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buClr>
                <a:schemeClr val="tx2"/>
              </a:buClr>
              <a:buFont typeface="Wingdings" pitchFamily="2" charset="2"/>
              <a:buChar char="§"/>
              <a:defRPr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>
          <a:xfrm>
            <a:off x="-19776" y="1521801"/>
            <a:ext cx="9144000" cy="714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0" y="6715124"/>
            <a:ext cx="9144000" cy="142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-32" y="6593306"/>
            <a:ext cx="9144000" cy="7143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 userDrawn="1"/>
        </p:nvSpPr>
        <p:spPr>
          <a:xfrm>
            <a:off x="0" y="6715124"/>
            <a:ext cx="9144000" cy="142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 userDrawn="1"/>
        </p:nvSpPr>
        <p:spPr>
          <a:xfrm>
            <a:off x="-32" y="6593306"/>
            <a:ext cx="9144000" cy="7143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667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85720" y="6286520"/>
            <a:ext cx="3206160" cy="3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200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en-GB" dirty="0"/>
              <a:t>[CLICK TO EDIT]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2065970" y="3357562"/>
            <a:ext cx="5602374" cy="571500"/>
          </a:xfrm>
          <a:prstGeom prst="rect">
            <a:avLst/>
          </a:prstGeom>
          <a:solidFill>
            <a:schemeClr val="bg2"/>
          </a:solidFill>
        </p:spPr>
        <p:txBody>
          <a:bodyPr anchor="ctr">
            <a:normAutofit/>
          </a:bodyPr>
          <a:lstStyle>
            <a:lvl1pPr algn="ctr">
              <a:buNone/>
              <a:defRPr sz="30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[CLICK TO EDIT SUBTITLE]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1135566" y="2500306"/>
            <a:ext cx="7396874" cy="642933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algn="ctr">
              <a:buNone/>
              <a:defRPr sz="40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[CLICK TO EDIT MAIN TITLE]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4286248" y="6315038"/>
            <a:ext cx="47863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800" dirty="0">
                <a:solidFill>
                  <a:srgbClr val="808285"/>
                </a:solidFill>
              </a:rPr>
              <a:t>Registered Charity No 1079752</a:t>
            </a:r>
            <a:br>
              <a:rPr lang="en-GB" sz="800" dirty="0">
                <a:solidFill>
                  <a:srgbClr val="808285"/>
                </a:solidFill>
              </a:rPr>
            </a:br>
            <a:r>
              <a:rPr lang="en-GB" sz="800" dirty="0">
                <a:solidFill>
                  <a:srgbClr val="808285"/>
                </a:solidFill>
              </a:rPr>
              <a:t>RedR UK is a company limited by guarantee. Company Number 3929653</a:t>
            </a:r>
          </a:p>
        </p:txBody>
      </p:sp>
    </p:spTree>
    <p:extLst>
      <p:ext uri="{BB962C8B-B14F-4D97-AF65-F5344CB8AC3E}">
        <p14:creationId xmlns:p14="http://schemas.microsoft.com/office/powerpoint/2010/main" val="780738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1806817" y="3717032"/>
            <a:ext cx="5818398" cy="1367582"/>
          </a:xfrm>
          <a:prstGeom prst="rect">
            <a:avLst/>
          </a:prstGeom>
          <a:solidFill>
            <a:schemeClr val="bg2"/>
          </a:solidFill>
        </p:spPr>
        <p:txBody>
          <a:bodyPr anchor="ctr">
            <a:normAutofit/>
          </a:bodyPr>
          <a:lstStyle>
            <a:lvl1pPr algn="ctr">
              <a:buNone/>
              <a:defRPr sz="3000" baseline="30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Bangkok, Thailand</a:t>
            </a:r>
          </a:p>
          <a:p>
            <a:pPr lvl="0"/>
            <a:r>
              <a:rPr lang="en-GB" dirty="0"/>
              <a:t>28th September – 2nd October 2015 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1619672" y="1694520"/>
            <a:ext cx="6192688" cy="1584176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algn="ctr">
              <a:buNone/>
              <a:defRPr sz="40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Nutrition Cluster Coordinator Training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4286248" y="6315038"/>
            <a:ext cx="47863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dirty="0">
                <a:solidFill>
                  <a:schemeClr val="accent5"/>
                </a:solidFill>
              </a:rPr>
              <a:t>Registered Charity No 1079752</a:t>
            </a:r>
            <a:br>
              <a:rPr lang="en-GB" sz="1000" dirty="0">
                <a:solidFill>
                  <a:schemeClr val="accent5"/>
                </a:solidFill>
              </a:rPr>
            </a:br>
            <a:r>
              <a:rPr lang="en-GB" sz="1000" dirty="0">
                <a:solidFill>
                  <a:schemeClr val="accent5"/>
                </a:solidFill>
              </a:rPr>
              <a:t>RedR UK is a company limited by guarantee. Company Number 3929653</a:t>
            </a:r>
          </a:p>
        </p:txBody>
      </p:sp>
    </p:spTree>
    <p:extLst>
      <p:ext uri="{BB962C8B-B14F-4D97-AF65-F5344CB8AC3E}">
        <p14:creationId xmlns:p14="http://schemas.microsoft.com/office/powerpoint/2010/main" val="3656319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1806817" y="3717032"/>
            <a:ext cx="5818398" cy="1367582"/>
          </a:xfrm>
          <a:prstGeom prst="rect">
            <a:avLst/>
          </a:prstGeom>
          <a:solidFill>
            <a:schemeClr val="bg2"/>
          </a:solidFill>
        </p:spPr>
        <p:txBody>
          <a:bodyPr anchor="ctr">
            <a:normAutofit/>
          </a:bodyPr>
          <a:lstStyle>
            <a:lvl1pPr algn="ctr">
              <a:buNone/>
              <a:defRPr sz="3000" baseline="30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Bangkok, Thailand</a:t>
            </a:r>
          </a:p>
          <a:p>
            <a:pPr lvl="0"/>
            <a:r>
              <a:rPr lang="en-GB" dirty="0"/>
              <a:t>28th September – 2nd October 2015 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1619672" y="1694520"/>
            <a:ext cx="6192688" cy="1584176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algn="ctr">
              <a:buNone/>
              <a:defRPr sz="40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Nutrition Cluster Coordinator Training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4286248" y="6315038"/>
            <a:ext cx="47863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dirty="0">
                <a:solidFill>
                  <a:schemeClr val="accent5"/>
                </a:solidFill>
              </a:rPr>
              <a:t>Registered Charity No 1079752</a:t>
            </a:r>
            <a:br>
              <a:rPr lang="en-GB" sz="1000" dirty="0">
                <a:solidFill>
                  <a:schemeClr val="accent5"/>
                </a:solidFill>
              </a:rPr>
            </a:br>
            <a:r>
              <a:rPr lang="en-GB" sz="1000" dirty="0">
                <a:solidFill>
                  <a:schemeClr val="accent5"/>
                </a:solidFill>
              </a:rPr>
              <a:t>RedR UK is a company limited by guarantee. Company Number 3929653</a:t>
            </a:r>
          </a:p>
        </p:txBody>
      </p:sp>
    </p:spTree>
    <p:extLst>
      <p:ext uri="{BB962C8B-B14F-4D97-AF65-F5344CB8AC3E}">
        <p14:creationId xmlns:p14="http://schemas.microsoft.com/office/powerpoint/2010/main" val="3656319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7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6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81A950C3-159F-45AF-AF95-0EA07B66C5E1}"/>
              </a:ext>
            </a:extLst>
          </p:cNvPr>
          <p:cNvGrpSpPr/>
          <p:nvPr userDrawn="1"/>
        </p:nvGrpSpPr>
        <p:grpSpPr>
          <a:xfrm>
            <a:off x="2384773" y="188640"/>
            <a:ext cx="4374454" cy="432961"/>
            <a:chOff x="1662741" y="276327"/>
            <a:chExt cx="4374454" cy="432961"/>
          </a:xfrm>
        </p:grpSpPr>
        <p:pic>
          <p:nvPicPr>
            <p:cNvPr id="8" name="Picture 7" descr="ACF">
              <a:extLst>
                <a:ext uri="{FF2B5EF4-FFF2-40B4-BE49-F238E27FC236}">
                  <a16:creationId xmlns:a16="http://schemas.microsoft.com/office/drawing/2014/main" id="{4AEF5484-4B0A-4A79-A21E-C9812408605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64088" y="276327"/>
              <a:ext cx="673107" cy="415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0D2E3EF5-2E24-41A3-8850-1F16CAC4B052}"/>
                </a:ext>
              </a:extLst>
            </p:cNvPr>
            <p:cNvGrpSpPr/>
            <p:nvPr userDrawn="1"/>
          </p:nvGrpSpPr>
          <p:grpSpPr>
            <a:xfrm>
              <a:off x="1662741" y="276327"/>
              <a:ext cx="3262701" cy="432961"/>
              <a:chOff x="4437626" y="4242829"/>
              <a:chExt cx="3262701" cy="432961"/>
            </a:xfrm>
          </p:grpSpPr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2B796146-BBB7-4B58-808A-4A99463BD67A}"/>
                  </a:ext>
                </a:extLst>
              </p:cNvPr>
              <p:cNvPicPr/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91672" y="4251347"/>
                <a:ext cx="3208655" cy="4159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81A4D1AC-D009-4E35-B714-F320A6D5F24F}"/>
                  </a:ext>
                </a:extLst>
              </p:cNvPr>
              <p:cNvSpPr/>
              <p:nvPr/>
            </p:nvSpPr>
            <p:spPr>
              <a:xfrm>
                <a:off x="4491672" y="4242829"/>
                <a:ext cx="814425" cy="41592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2" name="Picture 3">
                <a:extLst>
                  <a:ext uri="{FF2B5EF4-FFF2-40B4-BE49-F238E27FC236}">
                    <a16:creationId xmlns:a16="http://schemas.microsoft.com/office/drawing/2014/main" id="{08838AF6-8B6B-40F1-B7B7-CD36EDA602A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37626" y="4347784"/>
                <a:ext cx="922516" cy="3280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156851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1" r:id="rId3"/>
    <p:sldLayoutId id="2147483676" r:id="rId4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11E7241-867B-45DB-9012-DD1F4EA46C93}"/>
              </a:ext>
            </a:extLst>
          </p:cNvPr>
          <p:cNvGrpSpPr/>
          <p:nvPr userDrawn="1"/>
        </p:nvGrpSpPr>
        <p:grpSpPr>
          <a:xfrm>
            <a:off x="2384773" y="188640"/>
            <a:ext cx="4374454" cy="432961"/>
            <a:chOff x="1662741" y="276327"/>
            <a:chExt cx="4374454" cy="432961"/>
          </a:xfrm>
        </p:grpSpPr>
        <p:pic>
          <p:nvPicPr>
            <p:cNvPr id="8" name="Picture 7" descr="ACF">
              <a:extLst>
                <a:ext uri="{FF2B5EF4-FFF2-40B4-BE49-F238E27FC236}">
                  <a16:creationId xmlns:a16="http://schemas.microsoft.com/office/drawing/2014/main" id="{69212DC1-BEE3-4050-9D0E-DFC5C2ACFC97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64088" y="276327"/>
              <a:ext cx="673107" cy="415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5790F2B-A478-4125-8126-B133B3B49A2F}"/>
                </a:ext>
              </a:extLst>
            </p:cNvPr>
            <p:cNvGrpSpPr/>
            <p:nvPr userDrawn="1"/>
          </p:nvGrpSpPr>
          <p:grpSpPr>
            <a:xfrm>
              <a:off x="1662741" y="276327"/>
              <a:ext cx="3262701" cy="432961"/>
              <a:chOff x="4437626" y="4242829"/>
              <a:chExt cx="3262701" cy="432961"/>
            </a:xfrm>
          </p:grpSpPr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31264A9E-1A68-4261-9FA8-B5B83B2AB67F}"/>
                  </a:ext>
                </a:extLst>
              </p:cNvPr>
              <p:cNvPicPr/>
              <p:nvPr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91672" y="4251347"/>
                <a:ext cx="3208655" cy="4159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25FC1936-2F0A-402C-BDBF-38741357D4C5}"/>
                  </a:ext>
                </a:extLst>
              </p:cNvPr>
              <p:cNvSpPr/>
              <p:nvPr/>
            </p:nvSpPr>
            <p:spPr>
              <a:xfrm>
                <a:off x="4491672" y="4242829"/>
                <a:ext cx="814425" cy="41592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2" name="Picture 3">
                <a:extLst>
                  <a:ext uri="{FF2B5EF4-FFF2-40B4-BE49-F238E27FC236}">
                    <a16:creationId xmlns:a16="http://schemas.microsoft.com/office/drawing/2014/main" id="{5FBBD2A8-658B-4D34-B406-8818622284D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37626" y="4347784"/>
                <a:ext cx="922516" cy="3280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2054994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8" r:id="rId4"/>
    <p:sldLayoutId id="2147483679" r:id="rId5"/>
    <p:sldLayoutId id="2147483681" r:id="rId6"/>
    <p:sldLayoutId id="2147483682" r:id="rId7"/>
    <p:sldLayoutId id="2147483684" r:id="rId8"/>
    <p:sldLayoutId id="2147483685" r:id="rId9"/>
    <p:sldLayoutId id="2147483687" r:id="rId10"/>
    <p:sldLayoutId id="2147483689" r:id="rId11"/>
    <p:sldLayoutId id="2147483690" r:id="rId12"/>
    <p:sldLayoutId id="2147483691" r:id="rId13"/>
    <p:sldLayoutId id="2147483692" r:id="rId14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INFORMATION MANAGEMENT 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135566" y="1844824"/>
            <a:ext cx="7396874" cy="1298415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GB" sz="3200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3.5 </a:t>
            </a:r>
            <a:r>
              <a:rPr lang="en-GB" sz="32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Resource Mobilisation &amp; IM Tools:  Part  2:  Human Resources</a:t>
            </a:r>
            <a:endParaRPr lang="en-GB" sz="2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INFORMATION MANAGEMENT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/>
              <a:t>Capacity mapping tool</a:t>
            </a:r>
          </a:p>
        </p:txBody>
      </p:sp>
    </p:spTree>
    <p:extLst>
      <p:ext uri="{BB962C8B-B14F-4D97-AF65-F5344CB8AC3E}">
        <p14:creationId xmlns:p14="http://schemas.microsoft.com/office/powerpoint/2010/main" val="5536798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23528" y="1556792"/>
            <a:ext cx="8352928" cy="4968552"/>
            <a:chOff x="323528" y="1556792"/>
            <a:chExt cx="8352928" cy="4968552"/>
          </a:xfrm>
        </p:grpSpPr>
        <p:sp>
          <p:nvSpPr>
            <p:cNvPr id="3" name="Donut 2"/>
            <p:cNvSpPr/>
            <p:nvPr/>
          </p:nvSpPr>
          <p:spPr>
            <a:xfrm>
              <a:off x="3275856" y="1556792"/>
              <a:ext cx="2376264" cy="1317715"/>
            </a:xfrm>
            <a:prstGeom prst="don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" name="Snip Same Side Corner Rectangle 1"/>
            <p:cNvSpPr/>
            <p:nvPr/>
          </p:nvSpPr>
          <p:spPr>
            <a:xfrm>
              <a:off x="323528" y="2204864"/>
              <a:ext cx="8352928" cy="4320480"/>
            </a:xfrm>
            <a:prstGeom prst="snip2SameRect">
              <a:avLst/>
            </a:prstGeom>
            <a:solidFill>
              <a:srgbClr val="FFCC6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What GNC IM Tools inform the Resource Mobilisation stage?</a:t>
            </a:r>
          </a:p>
        </p:txBody>
      </p:sp>
      <p:sp>
        <p:nvSpPr>
          <p:cNvPr id="6" name="Snip Same Side Corner Rectangle 5"/>
          <p:cNvSpPr/>
          <p:nvPr/>
        </p:nvSpPr>
        <p:spPr>
          <a:xfrm>
            <a:off x="868024" y="4509120"/>
            <a:ext cx="1386572" cy="763223"/>
          </a:xfrm>
          <a:prstGeom prst="snip2Same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Capacity mapping</a:t>
            </a:r>
          </a:p>
        </p:txBody>
      </p:sp>
      <p:sp>
        <p:nvSpPr>
          <p:cNvPr id="7" name="Snip Same Side Corner Rectangle 6"/>
          <p:cNvSpPr/>
          <p:nvPr/>
        </p:nvSpPr>
        <p:spPr>
          <a:xfrm>
            <a:off x="2393340" y="3429000"/>
            <a:ext cx="1386572" cy="763223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HRP tips</a:t>
            </a:r>
          </a:p>
        </p:txBody>
      </p:sp>
      <p:sp>
        <p:nvSpPr>
          <p:cNvPr id="8" name="Snip Same Side Corner Rectangle 7"/>
          <p:cNvSpPr/>
          <p:nvPr/>
        </p:nvSpPr>
        <p:spPr>
          <a:xfrm>
            <a:off x="5292893" y="3429000"/>
            <a:ext cx="1386572" cy="763223"/>
          </a:xfrm>
          <a:prstGeom prst="snip2SameRect">
            <a:avLst/>
          </a:prstGeom>
          <a:solidFill>
            <a:srgbClr val="4A8DA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Financial tracking</a:t>
            </a:r>
          </a:p>
        </p:txBody>
      </p:sp>
      <p:sp>
        <p:nvSpPr>
          <p:cNvPr id="10" name="Snip Same Side Corner Rectangle 9"/>
          <p:cNvSpPr/>
          <p:nvPr/>
        </p:nvSpPr>
        <p:spPr>
          <a:xfrm>
            <a:off x="6733053" y="4509119"/>
            <a:ext cx="1386572" cy="763223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IM Checklist</a:t>
            </a:r>
          </a:p>
        </p:txBody>
      </p:sp>
      <p:sp>
        <p:nvSpPr>
          <p:cNvPr id="14" name="Snip Same Side Corner Rectangle 13"/>
          <p:cNvSpPr/>
          <p:nvPr/>
        </p:nvSpPr>
        <p:spPr>
          <a:xfrm>
            <a:off x="3995123" y="4509120"/>
            <a:ext cx="1265380" cy="763223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Caseload targets &amp; supplies</a:t>
            </a:r>
          </a:p>
        </p:txBody>
      </p:sp>
    </p:spTree>
    <p:extLst>
      <p:ext uri="{BB962C8B-B14F-4D97-AF65-F5344CB8AC3E}">
        <p14:creationId xmlns:p14="http://schemas.microsoft.com/office/powerpoint/2010/main" val="40933057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b="1" dirty="0"/>
              <a:t>Capacity mapping tool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6656545"/>
              </p:ext>
            </p:extLst>
          </p:nvPr>
        </p:nvGraphicFramePr>
        <p:xfrm>
          <a:off x="179512" y="1700806"/>
          <a:ext cx="8712968" cy="4857708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2218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911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6017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The Capacity Mapping tool is used to assist the NC/government to identify existing capacity and gaps to respond to the critical issues (GBV and protection) where women and the marginalized people are mostly affected </a:t>
                      </a:r>
                      <a:endParaRPr lang="en-GB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6017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1800" dirty="0"/>
                        <a:t>Store</a:t>
                      </a:r>
                      <a:r>
                        <a:rPr lang="en-GB" sz="1800" baseline="0" dirty="0"/>
                        <a:t>s information on each partner including:</a:t>
                      </a:r>
                      <a:endParaRPr lang="en-GB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6017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/>
                        <a:t>The data is entered by partners (gov’t, NGOs, UN, Red Cross/Red Crescent and then validated by IMOs.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endParaRPr lang="en-GB" sz="1800" dirty="0"/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/>
                        <a:t>IMOs are responsible for the analysis of the data of each component to identify gaps and capacity needs.</a:t>
                      </a:r>
                      <a:endParaRPr lang="en-GB" sz="1800" dirty="0"/>
                    </a:p>
                    <a:p>
                      <a:pPr lvl="0"/>
                      <a:endParaRPr lang="en-GB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66"/>
          <a:stretch/>
        </p:blipFill>
        <p:spPr bwMode="auto">
          <a:xfrm>
            <a:off x="196230" y="2073355"/>
            <a:ext cx="2169748" cy="947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536" y="3687981"/>
            <a:ext cx="2130442" cy="965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658" y="5265940"/>
            <a:ext cx="2202450" cy="971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ontent Placeholder 5"/>
          <p:cNvSpPr txBox="1">
            <a:spLocks/>
          </p:cNvSpPr>
          <p:nvPr/>
        </p:nvSpPr>
        <p:spPr>
          <a:xfrm>
            <a:off x="2411760" y="3704085"/>
            <a:ext cx="4032448" cy="108953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Tx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Tx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Contact information</a:t>
            </a:r>
          </a:p>
          <a:p>
            <a:r>
              <a:rPr lang="en-US" sz="1800" dirty="0"/>
              <a:t>Implementation capacity</a:t>
            </a:r>
          </a:p>
          <a:p>
            <a:r>
              <a:rPr lang="en-US" sz="1800" dirty="0"/>
              <a:t>Staff capacity</a:t>
            </a:r>
          </a:p>
        </p:txBody>
      </p:sp>
      <p:sp>
        <p:nvSpPr>
          <p:cNvPr id="8" name="Content Placeholder 5"/>
          <p:cNvSpPr txBox="1">
            <a:spLocks/>
          </p:cNvSpPr>
          <p:nvPr/>
        </p:nvSpPr>
        <p:spPr>
          <a:xfrm>
            <a:off x="5220072" y="3722575"/>
            <a:ext cx="4032448" cy="107457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Tx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Tx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Supplies</a:t>
            </a:r>
          </a:p>
          <a:p>
            <a:r>
              <a:rPr lang="en-US" sz="1800" dirty="0"/>
              <a:t>Administration</a:t>
            </a:r>
          </a:p>
          <a:p>
            <a:r>
              <a:rPr lang="en-US" sz="1800" dirty="0"/>
              <a:t>Analysis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505896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2800" b="1" dirty="0">
                <a:latin typeface="+mn-lt"/>
              </a:rPr>
              <a:t>The HPC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37548" y="1783357"/>
            <a:ext cx="6068904" cy="4525963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3923928" y="5013176"/>
            <a:ext cx="1152128" cy="7920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69307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IMO Role in Resource Mobilisation stage of the HPC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endParaRPr lang="en-US" sz="2800" dirty="0"/>
          </a:p>
          <a:p>
            <a:pPr marL="0" lvl="0" indent="0">
              <a:buNone/>
            </a:pPr>
            <a:r>
              <a:rPr lang="en-US" sz="2800" dirty="0"/>
              <a:t>IMO responsibilities include support to the NCC in resource </a:t>
            </a:r>
            <a:r>
              <a:rPr lang="en-US" sz="2800" dirty="0" err="1"/>
              <a:t>mobilisation</a:t>
            </a:r>
            <a:r>
              <a:rPr lang="en-US" sz="2800" dirty="0"/>
              <a:t> by ensuring availability of the up-to-date information on: </a:t>
            </a:r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2433464" y="5013176"/>
            <a:ext cx="1922512" cy="11555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/>
              <a:t>Human Resources</a:t>
            </a:r>
          </a:p>
        </p:txBody>
      </p:sp>
      <p:sp>
        <p:nvSpPr>
          <p:cNvPr id="5" name="Rectangle 4"/>
          <p:cNvSpPr/>
          <p:nvPr/>
        </p:nvSpPr>
        <p:spPr>
          <a:xfrm>
            <a:off x="4355976" y="5013176"/>
            <a:ext cx="1922512" cy="115557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/>
              <a:t>Supplies</a:t>
            </a:r>
          </a:p>
        </p:txBody>
      </p:sp>
      <p:sp>
        <p:nvSpPr>
          <p:cNvPr id="6" name="Rectangle 5"/>
          <p:cNvSpPr/>
          <p:nvPr/>
        </p:nvSpPr>
        <p:spPr>
          <a:xfrm>
            <a:off x="3369568" y="3857600"/>
            <a:ext cx="1922512" cy="1155576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/>
              <a:t>Financial Resources</a:t>
            </a:r>
          </a:p>
        </p:txBody>
      </p:sp>
    </p:spTree>
    <p:extLst>
      <p:ext uri="{BB962C8B-B14F-4D97-AF65-F5344CB8AC3E}">
        <p14:creationId xmlns:p14="http://schemas.microsoft.com/office/powerpoint/2010/main" val="3784187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23528" y="1556792"/>
            <a:ext cx="8352928" cy="4968552"/>
            <a:chOff x="323528" y="1556792"/>
            <a:chExt cx="8352928" cy="4968552"/>
          </a:xfrm>
        </p:grpSpPr>
        <p:sp>
          <p:nvSpPr>
            <p:cNvPr id="3" name="Donut 2"/>
            <p:cNvSpPr/>
            <p:nvPr/>
          </p:nvSpPr>
          <p:spPr>
            <a:xfrm>
              <a:off x="3275856" y="1556792"/>
              <a:ext cx="2376264" cy="1317715"/>
            </a:xfrm>
            <a:prstGeom prst="don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" name="Snip Same Side Corner Rectangle 1"/>
            <p:cNvSpPr/>
            <p:nvPr/>
          </p:nvSpPr>
          <p:spPr>
            <a:xfrm>
              <a:off x="323528" y="2204864"/>
              <a:ext cx="8352928" cy="4320480"/>
            </a:xfrm>
            <a:prstGeom prst="snip2SameRect">
              <a:avLst/>
            </a:prstGeom>
            <a:solidFill>
              <a:srgbClr val="FFCC6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What GNC IM Tools inform the Resource Mobilisation stage?</a:t>
            </a:r>
          </a:p>
        </p:txBody>
      </p:sp>
      <p:sp>
        <p:nvSpPr>
          <p:cNvPr id="6" name="Snip Same Side Corner Rectangle 5"/>
          <p:cNvSpPr/>
          <p:nvPr/>
        </p:nvSpPr>
        <p:spPr>
          <a:xfrm>
            <a:off x="868024" y="4509120"/>
            <a:ext cx="1386572" cy="763223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Capacity mapping</a:t>
            </a:r>
          </a:p>
        </p:txBody>
      </p:sp>
      <p:sp>
        <p:nvSpPr>
          <p:cNvPr id="7" name="Snip Same Side Corner Rectangle 6"/>
          <p:cNvSpPr/>
          <p:nvPr/>
        </p:nvSpPr>
        <p:spPr>
          <a:xfrm>
            <a:off x="2393340" y="3429000"/>
            <a:ext cx="1386572" cy="763223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HRP tips</a:t>
            </a:r>
          </a:p>
        </p:txBody>
      </p:sp>
      <p:sp>
        <p:nvSpPr>
          <p:cNvPr id="8" name="Snip Same Side Corner Rectangle 7"/>
          <p:cNvSpPr/>
          <p:nvPr/>
        </p:nvSpPr>
        <p:spPr>
          <a:xfrm>
            <a:off x="5292893" y="3429000"/>
            <a:ext cx="1386572" cy="763223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Financial tracking</a:t>
            </a:r>
          </a:p>
        </p:txBody>
      </p:sp>
      <p:sp>
        <p:nvSpPr>
          <p:cNvPr id="10" name="Snip Same Side Corner Rectangle 9"/>
          <p:cNvSpPr/>
          <p:nvPr/>
        </p:nvSpPr>
        <p:spPr>
          <a:xfrm>
            <a:off x="6733053" y="4509119"/>
            <a:ext cx="1386572" cy="763223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IM Checklist</a:t>
            </a:r>
          </a:p>
        </p:txBody>
      </p:sp>
      <p:sp>
        <p:nvSpPr>
          <p:cNvPr id="14" name="Snip Same Side Corner Rectangle 13"/>
          <p:cNvSpPr/>
          <p:nvPr/>
        </p:nvSpPr>
        <p:spPr>
          <a:xfrm>
            <a:off x="3995123" y="4509120"/>
            <a:ext cx="1265380" cy="763223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Caseload targets &amp; supplies</a:t>
            </a:r>
          </a:p>
        </p:txBody>
      </p:sp>
    </p:spTree>
    <p:extLst>
      <p:ext uri="{BB962C8B-B14F-4D97-AF65-F5344CB8AC3E}">
        <p14:creationId xmlns:p14="http://schemas.microsoft.com/office/powerpoint/2010/main" val="1150860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267744" y="1916832"/>
            <a:ext cx="4320480" cy="37031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dirty="0"/>
              <a:t>What is capacity?</a:t>
            </a:r>
          </a:p>
        </p:txBody>
      </p:sp>
    </p:spTree>
    <p:extLst>
      <p:ext uri="{BB962C8B-B14F-4D97-AF65-F5344CB8AC3E}">
        <p14:creationId xmlns:p14="http://schemas.microsoft.com/office/powerpoint/2010/main" val="1625788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4644008" y="2060848"/>
            <a:ext cx="4320480" cy="37031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323528" y="2060848"/>
            <a:ext cx="418891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Capacity</a:t>
            </a:r>
            <a:r>
              <a:rPr lang="en-US" sz="3600" dirty="0"/>
              <a:t> </a:t>
            </a:r>
          </a:p>
          <a:p>
            <a:pPr algn="ctr"/>
            <a:r>
              <a:rPr lang="en-US" sz="2400" dirty="0"/>
              <a:t>ability of individuals, institutions and societies to perform functions, solve problems, and set and achieve objectives in a sustainable manner.</a:t>
            </a:r>
            <a:endParaRPr lang="en-US" sz="3600" dirty="0"/>
          </a:p>
          <a:p>
            <a:endParaRPr lang="en-US" sz="24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611" b="14731"/>
          <a:stretch/>
        </p:blipFill>
        <p:spPr>
          <a:xfrm>
            <a:off x="4860032" y="2724311"/>
            <a:ext cx="3888431" cy="2376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0507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b="1" dirty="0"/>
              <a:t>Group 1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104670" y="2299522"/>
            <a:ext cx="5562618" cy="37788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sz="3600" dirty="0"/>
          </a:p>
          <a:p>
            <a:pPr marL="0" indent="0" algn="ctr">
              <a:buNone/>
            </a:pPr>
            <a:r>
              <a:rPr lang="en-GB" sz="3600" dirty="0"/>
              <a:t>Why is capacity development and capacity building an element of quality response to emergencies?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7488" y="4124103"/>
            <a:ext cx="1674186" cy="2232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92560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b="1" dirty="0"/>
              <a:t>Group 2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755576" y="1628800"/>
            <a:ext cx="6480720" cy="444961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800" dirty="0"/>
              <a:t>What is the role of the IMO with regard to identifying capacity gaps</a:t>
            </a:r>
            <a:r>
              <a:rPr lang="en-GB" sz="2800" dirty="0">
                <a:solidFill>
                  <a:srgbClr val="FF0000"/>
                </a:solidFill>
              </a:rPr>
              <a:t> </a:t>
            </a:r>
            <a:endParaRPr lang="en-GB" sz="2400" dirty="0">
              <a:solidFill>
                <a:srgbClr val="FF0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7488" y="4124103"/>
            <a:ext cx="1674186" cy="2232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7555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b="1" dirty="0"/>
              <a:t>Group 3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104670" y="2299522"/>
            <a:ext cx="5562618" cy="377889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3600" dirty="0"/>
          </a:p>
          <a:p>
            <a:pPr marL="0" indent="0" algn="ctr">
              <a:buNone/>
            </a:pPr>
            <a:r>
              <a:rPr lang="en-GB" sz="3600" dirty="0"/>
              <a:t>How do clusters prepare for this type of resource mobilisation?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7488" y="4124103"/>
            <a:ext cx="1674186" cy="2232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162390"/>
      </p:ext>
    </p:extLst>
  </p:cSld>
  <p:clrMapOvr>
    <a:masterClrMapping/>
  </p:clrMapOvr>
</p:sld>
</file>

<file path=ppt/theme/theme1.xml><?xml version="1.0" encoding="utf-8"?>
<a:theme xmlns:a="http://schemas.openxmlformats.org/drawingml/2006/main" name="RedR Theme - Office">
  <a:themeElements>
    <a:clrScheme name="RedR Brand Theme">
      <a:dk1>
        <a:srgbClr val="231F20"/>
      </a:dk1>
      <a:lt1>
        <a:sysClr val="window" lastClr="FFFFFF"/>
      </a:lt1>
      <a:dk2>
        <a:srgbClr val="4A8DAA"/>
      </a:dk2>
      <a:lt2>
        <a:srgbClr val="EE3528"/>
      </a:lt2>
      <a:accent1>
        <a:srgbClr val="4A8DAA"/>
      </a:accent1>
      <a:accent2>
        <a:srgbClr val="EE3528"/>
      </a:accent2>
      <a:accent3>
        <a:srgbClr val="808285"/>
      </a:accent3>
      <a:accent4>
        <a:srgbClr val="1D5873"/>
      </a:accent4>
      <a:accent5>
        <a:srgbClr val="80C2DE"/>
      </a:accent5>
      <a:accent6>
        <a:srgbClr val="FFFFFF"/>
      </a:accent6>
      <a:hlink>
        <a:srgbClr val="EE3528"/>
      </a:hlink>
      <a:folHlink>
        <a:srgbClr val="4A8DAA"/>
      </a:folHlink>
    </a:clrScheme>
    <a:fontScheme name="Arial Brand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_Arial_powerpoint" id="{B04597F6-5833-430B-80E0-0B23BF29AEA9}" vid="{8BD9E51E-9664-4E25-BEB3-8EBE30D25DB5}"/>
    </a:ext>
  </a:extLst>
</a:theme>
</file>

<file path=ppt/theme/theme2.xml><?xml version="1.0" encoding="utf-8"?>
<a:theme xmlns:a="http://schemas.openxmlformats.org/drawingml/2006/main" name="1_RedR Theme - Office">
  <a:themeElements>
    <a:clrScheme name="RedR Brand Theme">
      <a:dk1>
        <a:srgbClr val="231F20"/>
      </a:dk1>
      <a:lt1>
        <a:sysClr val="window" lastClr="FFFFFF"/>
      </a:lt1>
      <a:dk2>
        <a:srgbClr val="4A8DAA"/>
      </a:dk2>
      <a:lt2>
        <a:srgbClr val="EE3528"/>
      </a:lt2>
      <a:accent1>
        <a:srgbClr val="4A8DAA"/>
      </a:accent1>
      <a:accent2>
        <a:srgbClr val="EE3528"/>
      </a:accent2>
      <a:accent3>
        <a:srgbClr val="808285"/>
      </a:accent3>
      <a:accent4>
        <a:srgbClr val="1D5873"/>
      </a:accent4>
      <a:accent5>
        <a:srgbClr val="80C2DE"/>
      </a:accent5>
      <a:accent6>
        <a:srgbClr val="FFFFFF"/>
      </a:accent6>
      <a:hlink>
        <a:srgbClr val="EE3528"/>
      </a:hlink>
      <a:folHlink>
        <a:srgbClr val="4A8DAA"/>
      </a:folHlink>
    </a:clrScheme>
    <a:fontScheme name="Arial Brand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_Arial_powerpoint" id="{B04597F6-5833-430B-80E0-0B23BF29AEA9}" vid="{9418077A-119B-4648-8C73-00423E57555E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ga975397408f43e4b84ec8e5a598e523 xmlns="ca283e0b-db31-4043-a2ef-b80661bf084a">
      <Terms xmlns="http://schemas.microsoft.com/office/infopath/2007/PartnerControls">
        <TermInfo xmlns="http://schemas.microsoft.com/office/infopath/2007/PartnerControls">
          <TermName xmlns="http://schemas.microsoft.com/office/infopath/2007/PartnerControls">Office of Emergency Prog.-456F</TermName>
          <TermId xmlns="http://schemas.microsoft.com/office/infopath/2007/PartnerControls">98de697e-6403-48a0-9bce-654c90399d04</TermId>
        </TermInfo>
      </Terms>
    </ga975397408f43e4b84ec8e5a598e523>
    <TaxCatchAll xmlns="ca283e0b-db31-4043-a2ef-b80661bf084a">
      <Value>133</Value>
      <Value>148</Value>
      <Value>10</Value>
      <Value>163</Value>
      <Value>12</Value>
      <Value>3</Value>
      <Value>105</Value>
    </TaxCatchAll>
    <k8c968e8c72a4eda96b7e8fdbe192be2 xmlns="ca283e0b-db31-4043-a2ef-b80661bf084a">
      <Terms xmlns="http://schemas.microsoft.com/office/infopath/2007/PartnerControls"/>
    </k8c968e8c72a4eda96b7e8fdbe192be2>
    <ContentStatus xmlns="ca283e0b-db31-4043-a2ef-b80661bf084a" xsi:nil="true"/>
    <DateTransmittedEmail xmlns="ca283e0b-db31-4043-a2ef-b80661bf084a" xsi:nil="true"/>
    <SenderEmail xmlns="ca283e0b-db31-4043-a2ef-b80661bf084a" xsi:nil="true"/>
    <IconOverlay xmlns="http://schemas.microsoft.com/sharepoint/v4" xsi:nil="true"/>
    <ContentLanguage xmlns="ca283e0b-db31-4043-a2ef-b80661bf084a">English</ContentLanguage>
    <h6a71f3e574e4344bc34f3fc9dd20054 xmlns="ca283e0b-db31-4043-a2ef-b80661bf084a">
      <Terms xmlns="http://schemas.microsoft.com/office/infopath/2007/PartnerControls">
        <TermInfo xmlns="http://schemas.microsoft.com/office/infopath/2007/PartnerControls">
          <TermName xmlns="http://schemas.microsoft.com/office/infopath/2007/PartnerControls">Nutrition Humanitarian Cluster, Coordination</TermName>
          <TermId xmlns="http://schemas.microsoft.com/office/infopath/2007/PartnerControls">414c5639-61e6-4b56-aaa5-511cdacc25c2</TermId>
        </TermInfo>
        <TermInfo xmlns="http://schemas.microsoft.com/office/infopath/2007/PartnerControls">
          <TermName xmlns="http://schemas.microsoft.com/office/infopath/2007/PartnerControls">Nutrition preparedness and risk informed programming</TermName>
          <TermId xmlns="http://schemas.microsoft.com/office/infopath/2007/PartnerControls">4ab365b7-18be-48cf-a866-cdd5f63cb150</TermId>
        </TermInfo>
      </Terms>
    </h6a71f3e574e4344bc34f3fc9dd20054>
    <TaxKeywordTaxHTField xmlns="5858627f-d058-4b92-9b52-677b5fd7d454">
      <Terms xmlns="http://schemas.microsoft.com/office/infopath/2007/PartnerControls">
        <TermInfo xmlns="http://schemas.microsoft.com/office/infopath/2007/PartnerControls">
          <TermName xmlns="http://schemas.microsoft.com/office/infopath/2007/PartnerControls">GNC</TermName>
          <TermId xmlns="http://schemas.microsoft.com/office/infopath/2007/PartnerControls">82a4199d-9c93-4d57-833f-59195f986fba</TermId>
        </TermInfo>
        <TermInfo xmlns="http://schemas.microsoft.com/office/infopath/2007/PartnerControls">
          <TermName xmlns="http://schemas.microsoft.com/office/infopath/2007/PartnerControls">Training</TermName>
          <TermId xmlns="http://schemas.microsoft.com/office/infopath/2007/PartnerControls">e274f566-a9bf-4f70-80f5-de4ef515adf5</TermId>
        </TermInfo>
        <TermInfo xmlns="http://schemas.microsoft.com/office/infopath/2007/PartnerControls">
          <TermName xmlns="http://schemas.microsoft.com/office/infopath/2007/PartnerControls">IMO</TermName>
          <TermId xmlns="http://schemas.microsoft.com/office/infopath/2007/PartnerControls">9411842a-837f-4f81-918e-c4fd3b034dbe</TermId>
        </TermInfo>
      </Terms>
    </TaxKeywordTaxHTField>
    <CategoryDescription xmlns="http://schemas.microsoft.com/sharepoint.v3" xsi:nil="true"/>
    <mda26ace941f4791a7314a339fee829c xmlns="ca283e0b-db31-4043-a2ef-b80661bf084a">
      <Terms xmlns="http://schemas.microsoft.com/office/infopath/2007/PartnerControls">
        <TermInfo xmlns="http://schemas.microsoft.com/office/infopath/2007/PartnerControls">
          <TermName xmlns="http://schemas.microsoft.com/office/infopath/2007/PartnerControls">Training/ instructional materials, toolkits, user guides (non-ICT)</TermName>
          <TermId xmlns="http://schemas.microsoft.com/office/infopath/2007/PartnerControls">f7254839-f39a-4063-9d34-45784defb8cb</TermId>
        </TermInfo>
      </Terms>
    </mda26ace941f4791a7314a339fee829c>
    <RecipientsEmail xmlns="ca283e0b-db31-4043-a2ef-b80661bf084a" xsi:nil="true"/>
    <WrittenBy xmlns="ca283e0b-db31-4043-a2ef-b80661bf084a">
      <UserInfo>
        <DisplayName/>
        <AccountId xsi:nil="true"/>
        <AccountType/>
      </UserInfo>
    </WrittenBy>
    <_dlc_DocId xmlns="5858627f-d058-4b92-9b52-677b5fd7d454">EMOPSGCCU-1435067120-17653</_dlc_DocId>
    <_dlc_DocIdUrl xmlns="5858627f-d058-4b92-9b52-677b5fd7d454">
      <Url>https://unicef.sharepoint.com/teams/EMOPS-GCCU/_layouts/15/DocIdRedir.aspx?ID=EMOPSGCCU-1435067120-17653</Url>
      <Description>EMOPSGCCU-1435067120-17653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4.xml><?xml version="1.0" encoding="utf-8"?>
<?mso-contentType ?>
<SharedContentType xmlns="Microsoft.SharePoint.Taxonomy.ContentTypeSync" SourceId="73f51738-d318-4883-9d64-4f0bd0ccc55e" ContentTypeId="0x0101009BA85F8052A6DA4FA3E31FF9F74C6970" PreviousValue="false"/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6.xml><?xml version="1.0" encoding="utf-8"?>
<ct:contentTypeSchema xmlns:ct="http://schemas.microsoft.com/office/2006/metadata/contentType" xmlns:ma="http://schemas.microsoft.com/office/2006/metadata/properties/metaAttributes" ct:_="" ma:_="" ma:contentTypeName="UNICEF Document" ma:contentTypeID="0x0101009BA85F8052A6DA4FA3E31FF9F74C6970006192CA8317E1FF49B6A7FEB870A3A8D6" ma:contentTypeVersion="35" ma:contentTypeDescription="" ma:contentTypeScope="" ma:versionID="12d1c3943addee87628e412199d83abd">
  <xsd:schema xmlns:xsd="http://www.w3.org/2001/XMLSchema" xmlns:xs="http://www.w3.org/2001/XMLSchema" xmlns:p="http://schemas.microsoft.com/office/2006/metadata/properties" xmlns:ns1="http://schemas.microsoft.com/sharepoint/v3" xmlns:ns2="ca283e0b-db31-4043-a2ef-b80661bf084a" xmlns:ns3="http://schemas.microsoft.com/sharepoint.v3" xmlns:ns4="http://schemas.microsoft.com/sharepoint/v4" xmlns:ns5="5858627f-d058-4b92-9b52-677b5fd7d454" xmlns:ns6="a438dd15-07ca-4cdc-82a3-f2206b92025e" targetNamespace="http://schemas.microsoft.com/office/2006/metadata/properties" ma:root="true" ma:fieldsID="e8e4805b8cc2face6d425e188d9577e3" ns1:_="" ns2:_="" ns3:_="" ns4:_="" ns5:_="" ns6:_="">
    <xsd:import namespace="http://schemas.microsoft.com/sharepoint/v3"/>
    <xsd:import namespace="ca283e0b-db31-4043-a2ef-b80661bf084a"/>
    <xsd:import namespace="http://schemas.microsoft.com/sharepoint.v3"/>
    <xsd:import namespace="http://schemas.microsoft.com/sharepoint/v4"/>
    <xsd:import namespace="5858627f-d058-4b92-9b52-677b5fd7d454"/>
    <xsd:import namespace="a438dd15-07ca-4cdc-82a3-f2206b92025e"/>
    <xsd:element name="properties">
      <xsd:complexType>
        <xsd:sequence>
          <xsd:element name="documentManagement">
            <xsd:complexType>
              <xsd:all>
                <xsd:element ref="ns2:WrittenBy" minOccurs="0"/>
                <xsd:element ref="ns2:ContentLanguage" minOccurs="0"/>
                <xsd:element ref="ns3:CategoryDescription" minOccurs="0"/>
                <xsd:element ref="ns2:RecipientsEmail" minOccurs="0"/>
                <xsd:element ref="ns2:SenderEmail" minOccurs="0"/>
                <xsd:element ref="ns2:DateTransmittedEmail" minOccurs="0"/>
                <xsd:element ref="ns2:k8c968e8c72a4eda96b7e8fdbe192be2" minOccurs="0"/>
                <xsd:element ref="ns2:ga975397408f43e4b84ec8e5a598e523" minOccurs="0"/>
                <xsd:element ref="ns2:mda26ace941f4791a7314a339fee829c" minOccurs="0"/>
                <xsd:element ref="ns2:TaxCatchAllLabel" minOccurs="0"/>
                <xsd:element ref="ns2:TaxCatchAll" minOccurs="0"/>
                <xsd:element ref="ns2:h6a71f3e574e4344bc34f3fc9dd20054" minOccurs="0"/>
                <xsd:element ref="ns2:ContentStatus" minOccurs="0"/>
                <xsd:element ref="ns4:IconOverlay" minOccurs="0"/>
                <xsd:element ref="ns1:_vti_ItemDeclaredRecord" minOccurs="0"/>
                <xsd:element ref="ns1:_vti_ItemHoldRecordStatus" minOccurs="0"/>
                <xsd:element ref="ns5:TaxKeywordTaxHTField" minOccurs="0"/>
                <xsd:element ref="ns6:MediaServiceMetadata" minOccurs="0"/>
                <xsd:element ref="ns6:MediaServiceFastMetadata" minOccurs="0"/>
                <xsd:element ref="ns6:MediaServiceDateTaken" minOccurs="0"/>
                <xsd:element ref="ns6:MediaServiceAutoTags" minOccurs="0"/>
                <xsd:element ref="ns6:MediaServiceGenerationTime" minOccurs="0"/>
                <xsd:element ref="ns6:MediaServiceEventHashCode" minOccurs="0"/>
                <xsd:element ref="ns6:MediaServiceOCR" minOccurs="0"/>
                <xsd:element ref="ns5:SharedWithUsers" minOccurs="0"/>
                <xsd:element ref="ns5:SharedWithDetails" minOccurs="0"/>
                <xsd:element ref="ns6:MediaServiceLocation" minOccurs="0"/>
                <xsd:element ref="ns5:_dlc_DocId" minOccurs="0"/>
                <xsd:element ref="ns5:_dlc_DocIdUrl" minOccurs="0"/>
                <xsd:element ref="ns5:_dlc_DocIdPersistId" minOccurs="0"/>
                <xsd:element ref="ns6:MediaServiceAutoKeyPoints" minOccurs="0"/>
                <xsd:element ref="ns6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vti_ItemDeclaredRecord" ma:index="27" nillable="true" ma:displayName="Declared Record" ma:hidden="true" ma:internalName="_vti_ItemDeclaredRecord" ma:readOnly="true">
      <xsd:simpleType>
        <xsd:restriction base="dms:DateTime"/>
      </xsd:simpleType>
    </xsd:element>
    <xsd:element name="_vti_ItemHoldRecordStatus" ma:index="28" nillable="true" ma:displayName="Hold and Record Status" ma:decimals="0" ma:description="" ma:hidden="true" ma:indexed="true" ma:internalName="_vti_ItemHoldRecordStatu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WrittenBy" ma:index="3" nillable="true" ma:displayName="Written By" ma:description="‘Written By’ is auto-completed with the name of the uploader, but can be edited if you are uploading on behalf of someone else." ma:list="UserInfo" ma:SharePointGroup="0" ma:internalName="WrittenBy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ntentLanguage" ma:index="4" nillable="true" ma:displayName="Content Language *" ma:default="English" ma:format="RadioButtons" ma:indexed="true" ma:internalName="ContentLanguage" ma:readOnly="false">
      <xsd:simpleType>
        <xsd:restriction base="dms:Choice">
          <xsd:enumeration value="English"/>
          <xsd:enumeration value="French"/>
          <xsd:enumeration value="Spanish"/>
          <xsd:enumeration value="Russian"/>
          <xsd:enumeration value="Chinese"/>
          <xsd:enumeration value="Arabic"/>
          <xsd:enumeration value="other"/>
        </xsd:restriction>
      </xsd:simpleType>
    </xsd:element>
    <xsd:element name="RecipientsEmail" ma:index="9" nillable="true" ma:displayName="Recipients (email)" ma:hidden="true" ma:internalName="RecipientsEmail" ma:readOnly="false">
      <xsd:simpleType>
        <xsd:restriction base="dms:Text">
          <xsd:maxLength value="255"/>
        </xsd:restriction>
      </xsd:simpleType>
    </xsd:element>
    <xsd:element name="SenderEmail" ma:index="10" nillable="true" ma:displayName="Sender (email)" ma:hidden="true" ma:internalName="SenderEmail" ma:readOnly="false">
      <xsd:simpleType>
        <xsd:restriction base="dms:Text">
          <xsd:maxLength value="255"/>
        </xsd:restriction>
      </xsd:simpleType>
    </xsd:element>
    <xsd:element name="DateTransmittedEmail" ma:index="11" nillable="true" ma:displayName="Date transmitted (email)" ma:format="DateTime" ma:hidden="true" ma:internalName="DateTransmittedEmail" ma:readOnly="false">
      <xsd:simpleType>
        <xsd:restriction base="dms:DateTime"/>
      </xsd:simpleType>
    </xsd:element>
    <xsd:element name="k8c968e8c72a4eda96b7e8fdbe192be2" ma:index="12" nillable="true" ma:taxonomy="true" ma:internalName="k8c968e8c72a4eda96b7e8fdbe192be2" ma:taxonomyFieldName="GeographicScope" ma:displayName="Geographic Scope" ma:default="" ma:fieldId="{48c968e8-c72a-4eda-96b7-e8fdbe192be2}" ma:taxonomyMulti="true" ma:sspId="73f51738-d318-4883-9d64-4f0bd0ccc55e" ma:termSetId="0a00fedf-defc-4fe3-a3bf-9929b29a638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ga975397408f43e4b84ec8e5a598e523" ma:index="16" nillable="true" ma:taxonomy="true" ma:internalName="ga975397408f43e4b84ec8e5a598e523" ma:taxonomyFieldName="OfficeDivision" ma:displayName="Office/Division *" ma:default="32;#Office of Emergency Prog.-456F|98de697e-6403-48a0-9bce-654c90399d04" ma:fieldId="{0a975397-408f-43e4-b84e-c8e5a598e523}" ma:sspId="73f51738-d318-4883-9d64-4f0bd0ccc55e" ma:termSetId="1761a25e-44f4-4213-964a-f96c515e12c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da26ace941f4791a7314a339fee829c" ma:index="17" nillable="true" ma:taxonomy="true" ma:internalName="mda26ace941f4791a7314a339fee829c" ma:taxonomyFieldName="DocumentType" ma:displayName="Document Type *" ma:indexed="true" ma:readOnly="false" ma:default="" ma:fieldId="{6da26ace-941f-4791-a731-4a339fee829c}" ma:sspId="73f51738-d318-4883-9d64-4f0bd0ccc55e" ma:termSetId="f93b6877-8902-4378-8587-5ec85f36ead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Label" ma:index="18" nillable="true" ma:displayName="Taxonomy Catch All Column1" ma:hidden="true" ma:list="{e129f4a5-dc42-4d6e-b210-548907d0accc}" ma:internalName="TaxCatchAllLabel" ma:readOnly="true" ma:showField="CatchAllDataLabel" ma:web="5858627f-d058-4b92-9b52-677b5fd7d45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2" nillable="true" ma:displayName="Taxonomy Catch All Column" ma:hidden="true" ma:list="{e129f4a5-dc42-4d6e-b210-548907d0accc}" ma:internalName="TaxCatchAll" ma:showField="CatchAllData" ma:web="5858627f-d058-4b92-9b52-677b5fd7d45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h6a71f3e574e4344bc34f3fc9dd20054" ma:index="23" nillable="true" ma:taxonomy="true" ma:internalName="h6a71f3e574e4344bc34f3fc9dd20054" ma:taxonomyFieldName="Topic" ma:displayName="Topic *" ma:readOnly="false" ma:default="" ma:fieldId="{16a71f3e-574e-4344-bc34-f3fc9dd20054}" ma:taxonomyMulti="true" ma:sspId="73f51738-d318-4883-9d64-4f0bd0ccc55e" ma:termSetId="9561e0e6-71cf-4f3c-87c3-08a6b5d907e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ontentStatus" ma:index="25" nillable="true" ma:displayName="Content Status" ma:description="Optional column to indicate document status: no status, draft, final or expired.​" ma:format="RadioButtons" ma:internalName="ContentStatus">
      <xsd:simpleType>
        <xsd:restriction base="dms:Choice">
          <xsd:enumeration value="­"/>
          <xsd:enumeration value="Draft"/>
          <xsd:enumeration value="Final"/>
          <xsd:enumeration value="Expir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6" nillable="true" ma:displayName="Description" ma:internalName="CategoryDescription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6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58627f-d058-4b92-9b52-677b5fd7d454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29" nillable="true" ma:taxonomy="true" ma:internalName="TaxKeywordTaxHTField" ma:taxonomyFieldName="TaxKeyword" ma:displayName="Enterprise Keywords" ma:fieldId="{23f27201-bee3-471e-b2e7-b64fd8b7ca38}" ma:taxonomyMulti="true" ma:sspId="73f51738-d318-4883-9d64-4f0bd0ccc55e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SharedWithUsers" ma:index="3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_dlc_DocId" ma:index="4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4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43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38dd15-07ca-4cdc-82a3-f2206b9202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3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3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3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34" nillable="true" ma:displayName="Tags" ma:internalName="MediaServiceAutoTags" ma:readOnly="true">
      <xsd:simpleType>
        <xsd:restriction base="dms:Text"/>
      </xsd:simpleType>
    </xsd:element>
    <xsd:element name="MediaServiceGenerationTime" ma:index="3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3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40" nillable="true" ma:displayName="Location" ma:internalName="MediaServiceLocation" ma:readOnly="true">
      <xsd:simpleType>
        <xsd:restriction base="dms:Text"/>
      </xsd:simpleType>
    </xsd:element>
    <xsd:element name="MediaServiceAutoKeyPoints" ma:index="4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508FF77-6D81-49D0-8C3F-D5E03EE9B210}">
  <ds:schemaRefs>
    <ds:schemaRef ds:uri="http://schemas.microsoft.com/sharepoint/v4"/>
    <ds:schemaRef ds:uri="http://purl.org/dc/dcmitype/"/>
    <ds:schemaRef ds:uri="http://www.w3.org/XML/1998/namespace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a438dd15-07ca-4cdc-82a3-f2206b92025e"/>
    <ds:schemaRef ds:uri="5858627f-d058-4b92-9b52-677b5fd7d454"/>
    <ds:schemaRef ds:uri="http://purl.org/dc/elements/1.1/"/>
    <ds:schemaRef ds:uri="http://schemas.microsoft.com/sharepoint.v3"/>
    <ds:schemaRef ds:uri="ca283e0b-db31-4043-a2ef-b80661bf084a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101495ED-D349-4CE6-8C34-FA6E0184541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294088B-79DB-4668-BD3D-755BEAFC7C4E}">
  <ds:schemaRefs>
    <ds:schemaRef ds:uri="http://schemas.microsoft.com/office/2006/metadata/customXsn"/>
  </ds:schemaRefs>
</ds:datastoreItem>
</file>

<file path=customXml/itemProps4.xml><?xml version="1.0" encoding="utf-8"?>
<ds:datastoreItem xmlns:ds="http://schemas.openxmlformats.org/officeDocument/2006/customXml" ds:itemID="{9C42B452-469B-4E49-A802-17DB109520D7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A4CD1106-6EE9-4178-B292-A834D0390585}">
  <ds:schemaRefs>
    <ds:schemaRef ds:uri="http://schemas.microsoft.com/sharepoint/events"/>
  </ds:schemaRefs>
</ds:datastoreItem>
</file>

<file path=customXml/itemProps6.xml><?xml version="1.0" encoding="utf-8"?>
<ds:datastoreItem xmlns:ds="http://schemas.openxmlformats.org/officeDocument/2006/customXml" ds:itemID="{D397FAB3-A662-4376-AD2B-5CF8248B18F9}"/>
</file>

<file path=docProps/app.xml><?xml version="1.0" encoding="utf-8"?>
<Properties xmlns="http://schemas.openxmlformats.org/officeDocument/2006/extended-properties" xmlns:vt="http://schemas.openxmlformats.org/officeDocument/2006/docPropsVTypes">
  <Template>New_Arial_powerpoint</Template>
  <TotalTime>515</TotalTime>
  <Words>339</Words>
  <Application>Microsoft Office PowerPoint</Application>
  <PresentationFormat>On-screen Show (4:3)</PresentationFormat>
  <Paragraphs>58</Paragraphs>
  <Slides>12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Arial Unicode MS</vt:lpstr>
      <vt:lpstr>Calibri</vt:lpstr>
      <vt:lpstr>Wingdings</vt:lpstr>
      <vt:lpstr>RedR Theme - Office</vt:lpstr>
      <vt:lpstr>1_RedR Theme - Office</vt:lpstr>
      <vt:lpstr>PowerPoint Presentation</vt:lpstr>
      <vt:lpstr>The HPC</vt:lpstr>
      <vt:lpstr>IMO Role in Resource Mobilisation stage of the HPC</vt:lpstr>
      <vt:lpstr>What GNC IM Tools inform the Resource Mobilisation stage?</vt:lpstr>
      <vt:lpstr>PowerPoint Presentation</vt:lpstr>
      <vt:lpstr>PowerPoint Presentation</vt:lpstr>
      <vt:lpstr>Group 1</vt:lpstr>
      <vt:lpstr>Group 2</vt:lpstr>
      <vt:lpstr>Group 3</vt:lpstr>
      <vt:lpstr>PowerPoint Presentation</vt:lpstr>
      <vt:lpstr>What GNC IM Tools inform the Resource Mobilisation stage?</vt:lpstr>
      <vt:lpstr>Capacity mapping tool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Erina Mugadu</dc:creator>
  <cp:keywords>GNC; IMO; Training</cp:keywords>
  <cp:lastModifiedBy>Diogo Loureiro Jurema</cp:lastModifiedBy>
  <cp:revision>58</cp:revision>
  <cp:lastPrinted>2016-04-09T17:10:24Z</cp:lastPrinted>
  <dcterms:created xsi:type="dcterms:W3CDTF">2016-02-17T12:50:41Z</dcterms:created>
  <dcterms:modified xsi:type="dcterms:W3CDTF">2019-11-11T14:27:14Z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0x0101009BA85F8052A6DA4FA3E31FF9F74C6970006192CA8317E1FF49B6A7FEB870A3A8D6</vt:lpwstr>
  </property>
  <property fmtid="{D5CDD505-2E9C-101B-9397-08002B2CF9AE}" pid="3" name="OfficeDivision">
    <vt:lpwstr>3;#Office of Emergency Prog.-456F|98de697e-6403-48a0-9bce-654c90399d04</vt:lpwstr>
  </property>
  <property fmtid="{D5CDD505-2E9C-101B-9397-08002B2CF9AE}" pid="4" name="TaxKeyword">
    <vt:lpwstr>133;#GNC|82a4199d-9c93-4d57-833f-59195f986fba;#163;#Training|e274f566-a9bf-4f70-80f5-de4ef515adf5;#105;#IMO|9411842a-837f-4f81-918e-c4fd3b034dbe</vt:lpwstr>
  </property>
  <property fmtid="{D5CDD505-2E9C-101B-9397-08002B2CF9AE}" pid="5" name="Topic">
    <vt:lpwstr>10;#Nutrition Humanitarian Cluster, Coordination|414c5639-61e6-4b56-aaa5-511cdacc25c2;#148;#Nutrition preparedness and risk informed programming|4ab365b7-18be-48cf-a866-cdd5f63cb150</vt:lpwstr>
  </property>
  <property fmtid="{D5CDD505-2E9C-101B-9397-08002B2CF9AE}" pid="6" name="DocumentType">
    <vt:lpwstr>12;#Training/ instructional materials, toolkits, user guides (non-ICT)|f7254839-f39a-4063-9d34-45784defb8cb</vt:lpwstr>
  </property>
  <property fmtid="{D5CDD505-2E9C-101B-9397-08002B2CF9AE}" pid="7" name="GeographicScope">
    <vt:lpwstr/>
  </property>
  <property fmtid="{D5CDD505-2E9C-101B-9397-08002B2CF9AE}" pid="8" name="_dlc_DocIdItemGuid">
    <vt:lpwstr>4218b81c-c817-4010-ad50-077ea964350c</vt:lpwstr>
  </property>
</Properties>
</file>