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7"/>
  </p:sldMasterIdLst>
  <p:notesMasterIdLst>
    <p:notesMasterId r:id="rId32"/>
  </p:notesMasterIdLst>
  <p:handoutMasterIdLst>
    <p:handoutMasterId r:id="rId33"/>
  </p:handoutMasterIdLst>
  <p:sldIdLst>
    <p:sldId id="259" r:id="rId8"/>
    <p:sldId id="316" r:id="rId9"/>
    <p:sldId id="317" r:id="rId10"/>
    <p:sldId id="310" r:id="rId11"/>
    <p:sldId id="311" r:id="rId12"/>
    <p:sldId id="312" r:id="rId13"/>
    <p:sldId id="327" r:id="rId14"/>
    <p:sldId id="314" r:id="rId15"/>
    <p:sldId id="315" r:id="rId16"/>
    <p:sldId id="334" r:id="rId17"/>
    <p:sldId id="335" r:id="rId18"/>
    <p:sldId id="336" r:id="rId19"/>
    <p:sldId id="340" r:id="rId20"/>
    <p:sldId id="337" r:id="rId21"/>
    <p:sldId id="341" r:id="rId22"/>
    <p:sldId id="338" r:id="rId23"/>
    <p:sldId id="339" r:id="rId24"/>
    <p:sldId id="332" r:id="rId25"/>
    <p:sldId id="319" r:id="rId26"/>
    <p:sldId id="320" r:id="rId27"/>
    <p:sldId id="328" r:id="rId28"/>
    <p:sldId id="329" r:id="rId29"/>
    <p:sldId id="331" r:id="rId30"/>
    <p:sldId id="333" r:id="rId31"/>
  </p:sldIdLst>
  <p:sldSz cx="9144000" cy="6858000" type="screen4x3"/>
  <p:notesSz cx="6889750"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3156">
          <p15:clr>
            <a:srgbClr val="A4A3A4"/>
          </p15:clr>
        </p15:guide>
        <p15:guide id="4" pos="217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ima Chowdhury" initials="NC" lastIdx="2" clrIdx="0">
    <p:extLst>
      <p:ext uri="{19B8F6BF-5375-455C-9EA6-DF929625EA0E}">
        <p15:presenceInfo xmlns:p15="http://schemas.microsoft.com/office/powerpoint/2012/main" userId="S-1-5-21-1643458103-850727996-848847219-10497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A8DAA"/>
    <a:srgbClr val="808285"/>
    <a:srgbClr val="80C2DE"/>
    <a:srgbClr val="6BBEE1"/>
    <a:srgbClr val="87BDD5"/>
    <a:srgbClr val="82BBD4"/>
    <a:srgbClr val="94C5DA"/>
    <a:srgbClr val="7ECAEA"/>
    <a:srgbClr val="74C6E9"/>
    <a:srgbClr val="EE35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B53E7C-B07E-4AD0-A7B1-8D404B3E9A92}" v="2" dt="2019-11-11T14:36:02.3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75" autoAdjust="0"/>
  </p:normalViewPr>
  <p:slideViewPr>
    <p:cSldViewPr>
      <p:cViewPr varScale="1">
        <p:scale>
          <a:sx n="102" d="100"/>
          <a:sy n="102" d="100"/>
        </p:scale>
        <p:origin x="16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2822"/>
    </p:cViewPr>
  </p:sorterViewPr>
  <p:notesViewPr>
    <p:cSldViewPr>
      <p:cViewPr varScale="1">
        <p:scale>
          <a:sx n="74" d="100"/>
          <a:sy n="74" d="100"/>
        </p:scale>
        <p:origin x="-3366" y="-108"/>
      </p:cViewPr>
      <p:guideLst>
        <p:guide orient="horz" pos="2880"/>
        <p:guide pos="2160"/>
        <p:guide orient="horz" pos="3156"/>
        <p:guide pos="217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microsoft.com/office/2016/11/relationships/changesInfo" Target="changesInfos/changesInfo1.xml"/><Relationship Id="rId21" Type="http://schemas.openxmlformats.org/officeDocument/2006/relationships/slide" Target="slides/slide14.xml"/><Relationship Id="rId34" Type="http://schemas.openxmlformats.org/officeDocument/2006/relationships/commentAuthors" Target="commentAuthors.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notesMaster" Target="notesMasters/notesMaster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presProps" Target="presProps.xml"/><Relationship Id="rId8" Type="http://schemas.openxmlformats.org/officeDocument/2006/relationships/slide" Target="slides/slide1.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ogo Loureiro Jurema" userId="9dfde3f0-34dd-48c5-90ef-eaf27597f482" providerId="ADAL" clId="{F1B53E7C-B07E-4AD0-A7B1-8D404B3E9A92}"/>
    <pc:docChg chg="custSel modMainMaster">
      <pc:chgData name="Diogo Loureiro Jurema" userId="9dfde3f0-34dd-48c5-90ef-eaf27597f482" providerId="ADAL" clId="{F1B53E7C-B07E-4AD0-A7B1-8D404B3E9A92}" dt="2019-11-11T14:36:02.326" v="1"/>
      <pc:docMkLst>
        <pc:docMk/>
      </pc:docMkLst>
      <pc:sldMasterChg chg="addSp delSp">
        <pc:chgData name="Diogo Loureiro Jurema" userId="9dfde3f0-34dd-48c5-90ef-eaf27597f482" providerId="ADAL" clId="{F1B53E7C-B07E-4AD0-A7B1-8D404B3E9A92}" dt="2019-11-11T14:36:02.326" v="1"/>
        <pc:sldMasterMkLst>
          <pc:docMk/>
          <pc:sldMasterMk cId="2054994350" sldId="2147483669"/>
        </pc:sldMasterMkLst>
        <pc:grpChg chg="del">
          <ac:chgData name="Diogo Loureiro Jurema" userId="9dfde3f0-34dd-48c5-90ef-eaf27597f482" providerId="ADAL" clId="{F1B53E7C-B07E-4AD0-A7B1-8D404B3E9A92}" dt="2019-11-11T14:36:01.475" v="0" actId="478"/>
          <ac:grpSpMkLst>
            <pc:docMk/>
            <pc:sldMasterMk cId="2054994350" sldId="2147483669"/>
            <ac:grpSpMk id="3" creationId="{00000000-0000-0000-0000-000000000000}"/>
          </ac:grpSpMkLst>
        </pc:grpChg>
        <pc:grpChg chg="add">
          <ac:chgData name="Diogo Loureiro Jurema" userId="9dfde3f0-34dd-48c5-90ef-eaf27597f482" providerId="ADAL" clId="{F1B53E7C-B07E-4AD0-A7B1-8D404B3E9A92}" dt="2019-11-11T14:36:02.326" v="1"/>
          <ac:grpSpMkLst>
            <pc:docMk/>
            <pc:sldMasterMk cId="2054994350" sldId="2147483669"/>
            <ac:grpSpMk id="7" creationId="{09B94C11-56FE-469F-8CE6-34080D6A65B6}"/>
          </ac:grpSpMkLst>
        </pc:grpChg>
        <pc:picChg chg="del">
          <ac:chgData name="Diogo Loureiro Jurema" userId="9dfde3f0-34dd-48c5-90ef-eaf27597f482" providerId="ADAL" clId="{F1B53E7C-B07E-4AD0-A7B1-8D404B3E9A92}" dt="2019-11-11T14:36:01.475" v="0" actId="478"/>
          <ac:picMkLst>
            <pc:docMk/>
            <pc:sldMasterMk cId="2054994350" sldId="2147483669"/>
            <ac:picMk id="2" creationId="{00000000-0000-0000-0000-000000000000}"/>
          </ac:picMkLst>
        </pc:pic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1015"/>
          </a:xfrm>
          <a:prstGeom prst="rect">
            <a:avLst/>
          </a:prstGeom>
        </p:spPr>
        <p:txBody>
          <a:bodyPr vert="horz" lIns="96625" tIns="48312" rIns="96625" bIns="48312" rtlCol="0"/>
          <a:lstStyle>
            <a:lvl1pPr algn="l">
              <a:defRPr sz="1300"/>
            </a:lvl1pPr>
          </a:lstStyle>
          <a:p>
            <a:endParaRPr lang="en-GB"/>
          </a:p>
        </p:txBody>
      </p:sp>
      <p:sp>
        <p:nvSpPr>
          <p:cNvPr id="3" name="Date Placeholder 2"/>
          <p:cNvSpPr>
            <a:spLocks noGrp="1"/>
          </p:cNvSpPr>
          <p:nvPr>
            <p:ph type="dt" sz="quarter" idx="1"/>
          </p:nvPr>
        </p:nvSpPr>
        <p:spPr>
          <a:xfrm>
            <a:off x="3902597" y="0"/>
            <a:ext cx="2985558" cy="501015"/>
          </a:xfrm>
          <a:prstGeom prst="rect">
            <a:avLst/>
          </a:prstGeom>
        </p:spPr>
        <p:txBody>
          <a:bodyPr vert="horz" lIns="96625" tIns="48312" rIns="96625" bIns="48312" rtlCol="0"/>
          <a:lstStyle>
            <a:lvl1pPr algn="r">
              <a:defRPr sz="1300"/>
            </a:lvl1pPr>
          </a:lstStyle>
          <a:p>
            <a:fld id="{18D04649-1601-437A-9AE0-5F90DB29EAA0}" type="datetimeFigureOut">
              <a:rPr lang="en-US" smtClean="0"/>
              <a:pPr/>
              <a:t>11/11/2019</a:t>
            </a:fld>
            <a:endParaRPr lang="en-GB"/>
          </a:p>
        </p:txBody>
      </p:sp>
      <p:sp>
        <p:nvSpPr>
          <p:cNvPr id="4" name="Footer Placeholder 3"/>
          <p:cNvSpPr>
            <a:spLocks noGrp="1"/>
          </p:cNvSpPr>
          <p:nvPr>
            <p:ph type="ftr" sz="quarter" idx="2"/>
          </p:nvPr>
        </p:nvSpPr>
        <p:spPr>
          <a:xfrm>
            <a:off x="0" y="9517546"/>
            <a:ext cx="2985558" cy="501015"/>
          </a:xfrm>
          <a:prstGeom prst="rect">
            <a:avLst/>
          </a:prstGeom>
        </p:spPr>
        <p:txBody>
          <a:bodyPr vert="horz" lIns="96625" tIns="48312" rIns="96625" bIns="48312" rtlCol="0" anchor="b"/>
          <a:lstStyle>
            <a:lvl1pPr algn="l">
              <a:defRPr sz="1300"/>
            </a:lvl1pPr>
          </a:lstStyle>
          <a:p>
            <a:endParaRPr lang="en-GB"/>
          </a:p>
        </p:txBody>
      </p:sp>
      <p:sp>
        <p:nvSpPr>
          <p:cNvPr id="5" name="Slide Number Placeholder 4"/>
          <p:cNvSpPr>
            <a:spLocks noGrp="1"/>
          </p:cNvSpPr>
          <p:nvPr>
            <p:ph type="sldNum" sz="quarter" idx="3"/>
          </p:nvPr>
        </p:nvSpPr>
        <p:spPr>
          <a:xfrm>
            <a:off x="3902597" y="9517546"/>
            <a:ext cx="2985558" cy="501015"/>
          </a:xfrm>
          <a:prstGeom prst="rect">
            <a:avLst/>
          </a:prstGeom>
        </p:spPr>
        <p:txBody>
          <a:bodyPr vert="horz" lIns="96625" tIns="48312" rIns="96625" bIns="48312" rtlCol="0" anchor="b"/>
          <a:lstStyle>
            <a:lvl1pPr algn="r">
              <a:defRPr sz="1300"/>
            </a:lvl1pPr>
          </a:lstStyle>
          <a:p>
            <a:fld id="{36BD80AD-BAB5-4DCF-AE9E-63ECDE1CDEB3}" type="slidenum">
              <a:rPr lang="en-GB" smtClean="0"/>
              <a:pPr/>
              <a:t>‹#›</a:t>
            </a:fld>
            <a:endParaRPr lang="en-GB"/>
          </a:p>
        </p:txBody>
      </p:sp>
    </p:spTree>
    <p:extLst>
      <p:ext uri="{BB962C8B-B14F-4D97-AF65-F5344CB8AC3E}">
        <p14:creationId xmlns:p14="http://schemas.microsoft.com/office/powerpoint/2010/main" val="424077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1015"/>
          </a:xfrm>
          <a:prstGeom prst="rect">
            <a:avLst/>
          </a:prstGeom>
        </p:spPr>
        <p:txBody>
          <a:bodyPr vert="horz" lIns="96625" tIns="48312" rIns="96625" bIns="48312" rtlCol="0"/>
          <a:lstStyle>
            <a:lvl1pPr algn="l">
              <a:defRPr sz="1300"/>
            </a:lvl1pPr>
          </a:lstStyle>
          <a:p>
            <a:endParaRPr lang="en-GB"/>
          </a:p>
        </p:txBody>
      </p:sp>
      <p:sp>
        <p:nvSpPr>
          <p:cNvPr id="3" name="Date Placeholder 2"/>
          <p:cNvSpPr>
            <a:spLocks noGrp="1"/>
          </p:cNvSpPr>
          <p:nvPr>
            <p:ph type="dt" idx="1"/>
          </p:nvPr>
        </p:nvSpPr>
        <p:spPr>
          <a:xfrm>
            <a:off x="3902597" y="0"/>
            <a:ext cx="2985558" cy="501015"/>
          </a:xfrm>
          <a:prstGeom prst="rect">
            <a:avLst/>
          </a:prstGeom>
        </p:spPr>
        <p:txBody>
          <a:bodyPr vert="horz" lIns="96625" tIns="48312" rIns="96625" bIns="48312" rtlCol="0"/>
          <a:lstStyle>
            <a:lvl1pPr algn="r">
              <a:defRPr sz="1300"/>
            </a:lvl1pPr>
          </a:lstStyle>
          <a:p>
            <a:fld id="{AB9B97DC-CEAD-46B2-8009-C14192C5EB64}" type="datetimeFigureOut">
              <a:rPr lang="en-GB" smtClean="0"/>
              <a:t>11/11/2019</a:t>
            </a:fld>
            <a:endParaRPr lang="en-GB"/>
          </a:p>
        </p:txBody>
      </p:sp>
      <p:sp>
        <p:nvSpPr>
          <p:cNvPr id="4" name="Slide Image Placeholder 3"/>
          <p:cNvSpPr>
            <a:spLocks noGrp="1" noRot="1" noChangeAspect="1"/>
          </p:cNvSpPr>
          <p:nvPr>
            <p:ph type="sldImg" idx="2"/>
          </p:nvPr>
        </p:nvSpPr>
        <p:spPr>
          <a:xfrm>
            <a:off x="939800" y="750888"/>
            <a:ext cx="5010150" cy="3757612"/>
          </a:xfrm>
          <a:prstGeom prst="rect">
            <a:avLst/>
          </a:prstGeom>
          <a:noFill/>
          <a:ln w="12700">
            <a:solidFill>
              <a:prstClr val="black"/>
            </a:solidFill>
          </a:ln>
        </p:spPr>
        <p:txBody>
          <a:bodyPr vert="horz" lIns="96625" tIns="48312" rIns="96625" bIns="48312" rtlCol="0" anchor="ctr"/>
          <a:lstStyle/>
          <a:p>
            <a:endParaRPr lang="en-GB"/>
          </a:p>
        </p:txBody>
      </p:sp>
      <p:sp>
        <p:nvSpPr>
          <p:cNvPr id="5" name="Notes Placeholder 4"/>
          <p:cNvSpPr>
            <a:spLocks noGrp="1"/>
          </p:cNvSpPr>
          <p:nvPr>
            <p:ph type="body" sz="quarter" idx="3"/>
          </p:nvPr>
        </p:nvSpPr>
        <p:spPr>
          <a:xfrm>
            <a:off x="688975" y="4759643"/>
            <a:ext cx="5511800" cy="4509135"/>
          </a:xfrm>
          <a:prstGeom prst="rect">
            <a:avLst/>
          </a:prstGeom>
        </p:spPr>
        <p:txBody>
          <a:bodyPr vert="horz" lIns="96625" tIns="48312" rIns="96625" bIns="4831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7546"/>
            <a:ext cx="2985558" cy="501015"/>
          </a:xfrm>
          <a:prstGeom prst="rect">
            <a:avLst/>
          </a:prstGeom>
        </p:spPr>
        <p:txBody>
          <a:bodyPr vert="horz" lIns="96625" tIns="48312" rIns="96625" bIns="48312" rtlCol="0" anchor="b"/>
          <a:lstStyle>
            <a:lvl1pPr algn="l">
              <a:defRPr sz="1300"/>
            </a:lvl1pPr>
          </a:lstStyle>
          <a:p>
            <a:endParaRPr lang="en-GB"/>
          </a:p>
        </p:txBody>
      </p:sp>
      <p:sp>
        <p:nvSpPr>
          <p:cNvPr id="7" name="Slide Number Placeholder 6"/>
          <p:cNvSpPr>
            <a:spLocks noGrp="1"/>
          </p:cNvSpPr>
          <p:nvPr>
            <p:ph type="sldNum" sz="quarter" idx="5"/>
          </p:nvPr>
        </p:nvSpPr>
        <p:spPr>
          <a:xfrm>
            <a:off x="3902597" y="9517546"/>
            <a:ext cx="2985558" cy="501015"/>
          </a:xfrm>
          <a:prstGeom prst="rect">
            <a:avLst/>
          </a:prstGeom>
        </p:spPr>
        <p:txBody>
          <a:bodyPr vert="horz" lIns="96625" tIns="48312" rIns="96625" bIns="48312" rtlCol="0" anchor="b"/>
          <a:lstStyle>
            <a:lvl1pPr algn="r">
              <a:defRPr sz="1300"/>
            </a:lvl1pPr>
          </a:lstStyle>
          <a:p>
            <a:fld id="{4A9B5508-67B4-475E-92DE-25F080A2A1BD}" type="slidenum">
              <a:rPr lang="en-GB" smtClean="0"/>
              <a:t>‹#›</a:t>
            </a:fld>
            <a:endParaRPr lang="en-GB"/>
          </a:p>
        </p:txBody>
      </p:sp>
    </p:spTree>
    <p:extLst>
      <p:ext uri="{BB962C8B-B14F-4D97-AF65-F5344CB8AC3E}">
        <p14:creationId xmlns:p14="http://schemas.microsoft.com/office/powerpoint/2010/main" val="912851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2962DCC-0CC5-44F4-B85C-4B53F16F81A3}" type="slidenum">
              <a:rPr lang="en-GB" smtClean="0"/>
              <a:t>4</a:t>
            </a:fld>
            <a:endParaRPr lang="en-GB"/>
          </a:p>
        </p:txBody>
      </p:sp>
    </p:spTree>
    <p:extLst>
      <p:ext uri="{BB962C8B-B14F-4D97-AF65-F5344CB8AC3E}">
        <p14:creationId xmlns:p14="http://schemas.microsoft.com/office/powerpoint/2010/main" val="3678467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2962DCC-0CC5-44F4-B85C-4B53F16F81A3}" type="slidenum">
              <a:rPr lang="en-GB" smtClean="0"/>
              <a:t>5</a:t>
            </a:fld>
            <a:endParaRPr lang="en-GB"/>
          </a:p>
        </p:txBody>
      </p:sp>
    </p:spTree>
    <p:extLst>
      <p:ext uri="{BB962C8B-B14F-4D97-AF65-F5344CB8AC3E}">
        <p14:creationId xmlns:p14="http://schemas.microsoft.com/office/powerpoint/2010/main" val="2202719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4783" eaLnBrk="0" fontAlgn="base" hangingPunct="0">
              <a:spcBef>
                <a:spcPct val="30000"/>
              </a:spcBef>
              <a:spcAft>
                <a:spcPct val="0"/>
              </a:spcAft>
              <a:defRPr/>
            </a:pPr>
            <a:r>
              <a:rPr lang="en-US" sz="1200" dirty="0"/>
              <a:t>NCC Handbook Chapter 8.3</a:t>
            </a:r>
            <a:endParaRPr lang="en-US" dirty="0"/>
          </a:p>
        </p:txBody>
      </p:sp>
      <p:sp>
        <p:nvSpPr>
          <p:cNvPr id="4" name="Slide Number Placeholder 3"/>
          <p:cNvSpPr>
            <a:spLocks noGrp="1"/>
          </p:cNvSpPr>
          <p:nvPr>
            <p:ph type="sldNum" sz="quarter" idx="10"/>
          </p:nvPr>
        </p:nvSpPr>
        <p:spPr/>
        <p:txBody>
          <a:bodyPr/>
          <a:lstStyle/>
          <a:p>
            <a:fld id="{22962DCC-0CC5-44F4-B85C-4B53F16F81A3}" type="slidenum">
              <a:rPr lang="en-GB" smtClean="0"/>
              <a:t>6</a:t>
            </a:fld>
            <a:endParaRPr lang="en-GB"/>
          </a:p>
        </p:txBody>
      </p:sp>
    </p:spTree>
    <p:extLst>
      <p:ext uri="{BB962C8B-B14F-4D97-AF65-F5344CB8AC3E}">
        <p14:creationId xmlns:p14="http://schemas.microsoft.com/office/powerpoint/2010/main" val="2775569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4783" eaLnBrk="0" fontAlgn="base" hangingPunct="0">
              <a:spcBef>
                <a:spcPct val="30000"/>
              </a:spcBef>
              <a:spcAft>
                <a:spcPct val="0"/>
              </a:spcAft>
              <a:defRPr/>
            </a:pPr>
            <a:r>
              <a:rPr lang="en-US" sz="1200" dirty="0"/>
              <a:t>NCC Handbook Chapter 8.3</a:t>
            </a:r>
            <a:endParaRPr lang="en-US" dirty="0"/>
          </a:p>
        </p:txBody>
      </p:sp>
      <p:sp>
        <p:nvSpPr>
          <p:cNvPr id="4" name="Slide Number Placeholder 3"/>
          <p:cNvSpPr>
            <a:spLocks noGrp="1"/>
          </p:cNvSpPr>
          <p:nvPr>
            <p:ph type="sldNum" sz="quarter" idx="10"/>
          </p:nvPr>
        </p:nvSpPr>
        <p:spPr/>
        <p:txBody>
          <a:bodyPr/>
          <a:lstStyle/>
          <a:p>
            <a:fld id="{22962DCC-0CC5-44F4-B85C-4B53F16F81A3}" type="slidenum">
              <a:rPr lang="en-GB" smtClean="0"/>
              <a:t>7</a:t>
            </a:fld>
            <a:endParaRPr lang="en-GB"/>
          </a:p>
        </p:txBody>
      </p:sp>
    </p:spTree>
    <p:extLst>
      <p:ext uri="{BB962C8B-B14F-4D97-AF65-F5344CB8AC3E}">
        <p14:creationId xmlns:p14="http://schemas.microsoft.com/office/powerpoint/2010/main" val="3385797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GB" dirty="0">
              <a:latin typeface="Arial" charset="0"/>
              <a:ea typeface="MS PGothic" pitchFamily="34" charset="-128"/>
              <a:cs typeface="MS PGothic" pitchFamily="34" charset="-128"/>
            </a:endParaRPr>
          </a:p>
          <a:p>
            <a:endParaRPr lang="en-GB" dirty="0"/>
          </a:p>
        </p:txBody>
      </p:sp>
      <p:sp>
        <p:nvSpPr>
          <p:cNvPr id="4" name="Slide Number Placeholder 3"/>
          <p:cNvSpPr>
            <a:spLocks noGrp="1"/>
          </p:cNvSpPr>
          <p:nvPr>
            <p:ph type="sldNum" sz="quarter" idx="10"/>
          </p:nvPr>
        </p:nvSpPr>
        <p:spPr/>
        <p:txBody>
          <a:bodyPr/>
          <a:lstStyle/>
          <a:p>
            <a:fld id="{22962DCC-0CC5-44F4-B85C-4B53F16F81A3}" type="slidenum">
              <a:rPr lang="en-GB" smtClean="0"/>
              <a:t>8</a:t>
            </a:fld>
            <a:endParaRPr lang="en-GB"/>
          </a:p>
        </p:txBody>
      </p:sp>
    </p:spTree>
    <p:extLst>
      <p:ext uri="{BB962C8B-B14F-4D97-AF65-F5344CB8AC3E}">
        <p14:creationId xmlns:p14="http://schemas.microsoft.com/office/powerpoint/2010/main" val="37178160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following slides go</a:t>
            </a:r>
            <a:r>
              <a:rPr lang="en-GB" baseline="0" dirty="0"/>
              <a:t> more in detail on PRACTICAL roles of CLA and NCC</a:t>
            </a:r>
            <a:endParaRPr lang="en-GB" dirty="0"/>
          </a:p>
        </p:txBody>
      </p:sp>
      <p:sp>
        <p:nvSpPr>
          <p:cNvPr id="4" name="Slide Number Placeholder 3"/>
          <p:cNvSpPr>
            <a:spLocks noGrp="1"/>
          </p:cNvSpPr>
          <p:nvPr>
            <p:ph type="sldNum" sz="quarter" idx="10"/>
          </p:nvPr>
        </p:nvSpPr>
        <p:spPr/>
        <p:txBody>
          <a:bodyPr/>
          <a:lstStyle/>
          <a:p>
            <a:fld id="{2D283407-2411-40E7-977E-DEAC0869E54A}" type="slidenum">
              <a:rPr lang="fr-FR" smtClean="0"/>
              <a:t>10</a:t>
            </a:fld>
            <a:endParaRPr lang="fr-FR"/>
          </a:p>
        </p:txBody>
      </p:sp>
    </p:spTree>
    <p:extLst>
      <p:ext uri="{BB962C8B-B14F-4D97-AF65-F5344CB8AC3E}">
        <p14:creationId xmlns:p14="http://schemas.microsoft.com/office/powerpoint/2010/main" val="3269987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285720" y="6286520"/>
            <a:ext cx="1928797" cy="357200"/>
          </a:xfrm>
          <a:prstGeom prst="rect">
            <a:avLst/>
          </a:prstGeom>
        </p:spPr>
        <p:txBody>
          <a:bodyPr>
            <a:normAutofit/>
          </a:bodyPr>
          <a:lstStyle>
            <a:lvl1pPr>
              <a:buNone/>
              <a:defRPr sz="2000" baseline="0">
                <a:solidFill>
                  <a:schemeClr val="accent5"/>
                </a:solidFill>
              </a:defRPr>
            </a:lvl1pPr>
          </a:lstStyle>
          <a:p>
            <a:pPr lvl="0"/>
            <a:r>
              <a:rPr lang="en-GB" dirty="0"/>
              <a:t>[CLICK TO EDIT]</a:t>
            </a:r>
          </a:p>
        </p:txBody>
      </p:sp>
      <p:sp>
        <p:nvSpPr>
          <p:cNvPr id="9" name="Text Placeholder 8"/>
          <p:cNvSpPr>
            <a:spLocks noGrp="1"/>
          </p:cNvSpPr>
          <p:nvPr>
            <p:ph type="body" sz="quarter" idx="14" hasCustomPrompt="1"/>
          </p:nvPr>
        </p:nvSpPr>
        <p:spPr>
          <a:xfrm>
            <a:off x="2786050" y="3357562"/>
            <a:ext cx="3714775" cy="571500"/>
          </a:xfrm>
          <a:prstGeom prst="rect">
            <a:avLst/>
          </a:prstGeom>
          <a:solidFill>
            <a:schemeClr val="bg2"/>
          </a:solidFill>
        </p:spPr>
        <p:txBody>
          <a:bodyPr anchor="ctr">
            <a:noAutofit/>
          </a:bodyPr>
          <a:lstStyle>
            <a:lvl1pPr algn="ctr">
              <a:buNone/>
              <a:defRPr sz="2400" baseline="0">
                <a:solidFill>
                  <a:schemeClr val="bg1"/>
                </a:solidFill>
                <a:latin typeface="+mj-lt"/>
              </a:defRPr>
            </a:lvl1pPr>
          </a:lstStyle>
          <a:p>
            <a:pPr lvl="0"/>
            <a:r>
              <a:rPr lang="en-GB" dirty="0"/>
              <a:t>[CLICK TO EDIT SUBTITLE]</a:t>
            </a:r>
          </a:p>
        </p:txBody>
      </p:sp>
      <p:sp>
        <p:nvSpPr>
          <p:cNvPr id="11" name="Text Placeholder 10"/>
          <p:cNvSpPr>
            <a:spLocks noGrp="1"/>
          </p:cNvSpPr>
          <p:nvPr>
            <p:ph type="body" sz="quarter" idx="15" hasCustomPrompt="1"/>
          </p:nvPr>
        </p:nvSpPr>
        <p:spPr>
          <a:xfrm>
            <a:off x="2071670" y="2500306"/>
            <a:ext cx="5072098" cy="642933"/>
          </a:xfrm>
          <a:prstGeom prst="rect">
            <a:avLst/>
          </a:prstGeom>
          <a:solidFill>
            <a:schemeClr val="tx2"/>
          </a:solidFill>
        </p:spPr>
        <p:txBody>
          <a:bodyPr anchor="ctr">
            <a:noAutofit/>
          </a:bodyPr>
          <a:lstStyle>
            <a:lvl1pPr algn="ctr">
              <a:buNone/>
              <a:defRPr sz="2400" baseline="0">
                <a:solidFill>
                  <a:schemeClr val="bg1"/>
                </a:solidFill>
                <a:latin typeface="+mj-lt"/>
              </a:defRPr>
            </a:lvl1pPr>
          </a:lstStyle>
          <a:p>
            <a:pPr lvl="0"/>
            <a:r>
              <a:rPr lang="en-GB" dirty="0"/>
              <a:t>[CLICK TO EDIT MAIN TITLE]</a:t>
            </a:r>
          </a:p>
        </p:txBody>
      </p:sp>
      <p:sp>
        <p:nvSpPr>
          <p:cNvPr id="14" name="TextBox 13"/>
          <p:cNvSpPr txBox="1"/>
          <p:nvPr/>
        </p:nvSpPr>
        <p:spPr>
          <a:xfrm>
            <a:off x="4286248" y="6315038"/>
            <a:ext cx="4786346" cy="400110"/>
          </a:xfrm>
          <a:prstGeom prst="rect">
            <a:avLst/>
          </a:prstGeom>
          <a:noFill/>
        </p:spPr>
        <p:txBody>
          <a:bodyPr wrap="square" rtlCol="0">
            <a:spAutoFit/>
          </a:bodyPr>
          <a:lstStyle/>
          <a:p>
            <a:pPr algn="r"/>
            <a:r>
              <a:rPr lang="en-GB" sz="1000" dirty="0">
                <a:solidFill>
                  <a:schemeClr val="accent5"/>
                </a:solidFill>
              </a:rPr>
              <a:t>Registered Charity No 1079752</a:t>
            </a:r>
            <a:br>
              <a:rPr lang="en-GB" sz="1000" dirty="0">
                <a:solidFill>
                  <a:schemeClr val="accent5"/>
                </a:solidFill>
              </a:rPr>
            </a:br>
            <a:r>
              <a:rPr lang="en-GB" sz="1000" dirty="0">
                <a:solidFill>
                  <a:schemeClr val="accent5"/>
                </a:solidFill>
              </a:rPr>
              <a:t>RedR UK is a company limited by guarantee. Company Number 3929653</a:t>
            </a:r>
          </a:p>
        </p:txBody>
      </p:sp>
    </p:spTree>
    <p:extLst>
      <p:ext uri="{BB962C8B-B14F-4D97-AF65-F5344CB8AC3E}">
        <p14:creationId xmlns:p14="http://schemas.microsoft.com/office/powerpoint/2010/main" val="4291154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9776" y="1017606"/>
            <a:ext cx="6186502" cy="582594"/>
          </a:xfrm>
          <a:prstGeom prst="rect">
            <a:avLst/>
          </a:prstGeom>
        </p:spPr>
        <p:txBody>
          <a:bodyPr wrap="none"/>
          <a:lstStyle>
            <a:lvl1pPr algn="l">
              <a:defRPr sz="2400"/>
            </a:lvl1pPr>
          </a:lstStyle>
          <a:p>
            <a:r>
              <a:rPr lang="en-US" dirty="0"/>
              <a:t>CLICK TO EDIT MASTER TITLE</a:t>
            </a:r>
            <a:endParaRPr lang="en-GB" dirty="0"/>
          </a:p>
        </p:txBody>
      </p:sp>
      <p:sp>
        <p:nvSpPr>
          <p:cNvPr id="3" name="Content Placeholder 2"/>
          <p:cNvSpPr>
            <a:spLocks noGrp="1"/>
          </p:cNvSpPr>
          <p:nvPr>
            <p:ph idx="1"/>
          </p:nvPr>
        </p:nvSpPr>
        <p:spPr>
          <a:xfrm>
            <a:off x="457200" y="1600200"/>
            <a:ext cx="8229600" cy="4525963"/>
          </a:xfrm>
          <a:prstGeom prst="rect">
            <a:avLst/>
          </a:prstGeom>
        </p:spPr>
        <p:txBody>
          <a:bodyPr/>
          <a:lstStyle>
            <a:lvl1pPr>
              <a:buClr>
                <a:schemeClr val="tx2"/>
              </a:buClr>
              <a:buFont typeface="Wingdings" pitchFamily="2" charset="2"/>
              <a:buChar char="§"/>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7" name="Rectangle 6"/>
          <p:cNvSpPr/>
          <p:nvPr/>
        </p:nvSpPr>
        <p:spPr>
          <a:xfrm>
            <a:off x="-19776" y="1521801"/>
            <a:ext cx="9144000" cy="714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715124"/>
            <a:ext cx="9144000" cy="142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32" y="6593306"/>
            <a:ext cx="9144000" cy="714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0" y="6715124"/>
            <a:ext cx="9144000" cy="142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userDrawn="1"/>
        </p:nvSpPr>
        <p:spPr>
          <a:xfrm>
            <a:off x="-32" y="6593306"/>
            <a:ext cx="9144000" cy="714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4667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285720" y="6286520"/>
            <a:ext cx="3206160" cy="357200"/>
          </a:xfrm>
          <a:prstGeom prst="rect">
            <a:avLst/>
          </a:prstGeom>
        </p:spPr>
        <p:txBody>
          <a:bodyPr>
            <a:noAutofit/>
          </a:bodyPr>
          <a:lstStyle>
            <a:lvl1pPr>
              <a:buNone/>
              <a:defRPr sz="1200" baseline="0">
                <a:solidFill>
                  <a:schemeClr val="tx2">
                    <a:lumMod val="60000"/>
                    <a:lumOff val="40000"/>
                  </a:schemeClr>
                </a:solidFill>
              </a:defRPr>
            </a:lvl1pPr>
          </a:lstStyle>
          <a:p>
            <a:pPr lvl="0"/>
            <a:r>
              <a:rPr lang="en-GB" dirty="0"/>
              <a:t>[CLICK TO EDIT]</a:t>
            </a:r>
          </a:p>
        </p:txBody>
      </p:sp>
      <p:sp>
        <p:nvSpPr>
          <p:cNvPr id="9" name="Text Placeholder 8"/>
          <p:cNvSpPr>
            <a:spLocks noGrp="1"/>
          </p:cNvSpPr>
          <p:nvPr>
            <p:ph type="body" sz="quarter" idx="14" hasCustomPrompt="1"/>
          </p:nvPr>
        </p:nvSpPr>
        <p:spPr>
          <a:xfrm>
            <a:off x="2065970" y="3357562"/>
            <a:ext cx="5602374" cy="571500"/>
          </a:xfrm>
          <a:prstGeom prst="rect">
            <a:avLst/>
          </a:prstGeom>
          <a:solidFill>
            <a:schemeClr val="bg2"/>
          </a:solidFill>
        </p:spPr>
        <p:txBody>
          <a:bodyPr anchor="ctr">
            <a:normAutofit/>
          </a:bodyPr>
          <a:lstStyle>
            <a:lvl1pPr algn="ctr">
              <a:buNone/>
              <a:defRPr sz="3000" baseline="0">
                <a:solidFill>
                  <a:schemeClr val="bg1"/>
                </a:solidFill>
                <a:latin typeface="+mj-lt"/>
              </a:defRPr>
            </a:lvl1pPr>
          </a:lstStyle>
          <a:p>
            <a:pPr lvl="0"/>
            <a:r>
              <a:rPr lang="en-GB" dirty="0"/>
              <a:t>[CLICK TO EDIT SUBTITLE]</a:t>
            </a:r>
          </a:p>
        </p:txBody>
      </p:sp>
      <p:sp>
        <p:nvSpPr>
          <p:cNvPr id="11" name="Text Placeholder 10"/>
          <p:cNvSpPr>
            <a:spLocks noGrp="1"/>
          </p:cNvSpPr>
          <p:nvPr>
            <p:ph type="body" sz="quarter" idx="15" hasCustomPrompt="1"/>
          </p:nvPr>
        </p:nvSpPr>
        <p:spPr>
          <a:xfrm>
            <a:off x="1135566" y="2500306"/>
            <a:ext cx="7396874" cy="642933"/>
          </a:xfrm>
          <a:prstGeom prst="rect">
            <a:avLst/>
          </a:prstGeom>
          <a:solidFill>
            <a:schemeClr val="tx2"/>
          </a:solidFill>
        </p:spPr>
        <p:txBody>
          <a:bodyPr anchor="ctr">
            <a:noAutofit/>
          </a:bodyPr>
          <a:lstStyle>
            <a:lvl1pPr algn="ctr">
              <a:buNone/>
              <a:defRPr sz="4000" baseline="0">
                <a:solidFill>
                  <a:schemeClr val="bg1"/>
                </a:solidFill>
                <a:latin typeface="+mj-lt"/>
              </a:defRPr>
            </a:lvl1pPr>
          </a:lstStyle>
          <a:p>
            <a:pPr lvl="0"/>
            <a:r>
              <a:rPr lang="en-GB" dirty="0"/>
              <a:t>[CLICK TO EDIT MAIN TITLE]</a:t>
            </a:r>
          </a:p>
        </p:txBody>
      </p:sp>
      <p:sp>
        <p:nvSpPr>
          <p:cNvPr id="14" name="TextBox 13"/>
          <p:cNvSpPr txBox="1"/>
          <p:nvPr userDrawn="1"/>
        </p:nvSpPr>
        <p:spPr>
          <a:xfrm>
            <a:off x="4286248" y="6315038"/>
            <a:ext cx="4786346" cy="338554"/>
          </a:xfrm>
          <a:prstGeom prst="rect">
            <a:avLst/>
          </a:prstGeom>
          <a:noFill/>
        </p:spPr>
        <p:txBody>
          <a:bodyPr wrap="square" rtlCol="0">
            <a:spAutoFit/>
          </a:bodyPr>
          <a:lstStyle/>
          <a:p>
            <a:pPr algn="r"/>
            <a:r>
              <a:rPr lang="en-GB" sz="800" dirty="0">
                <a:solidFill>
                  <a:srgbClr val="808285"/>
                </a:solidFill>
              </a:rPr>
              <a:t>Registered Charity No 1079752</a:t>
            </a:r>
            <a:br>
              <a:rPr lang="en-GB" sz="800" dirty="0">
                <a:solidFill>
                  <a:srgbClr val="808285"/>
                </a:solidFill>
              </a:rPr>
            </a:br>
            <a:r>
              <a:rPr lang="en-GB" sz="800" dirty="0">
                <a:solidFill>
                  <a:srgbClr val="808285"/>
                </a:solidFill>
              </a:rPr>
              <a:t>RedR UK is a company limited by guarantee. Company Number 3929653</a:t>
            </a:r>
          </a:p>
        </p:txBody>
      </p:sp>
    </p:spTree>
    <p:extLst>
      <p:ext uri="{BB962C8B-B14F-4D97-AF65-F5344CB8AC3E}">
        <p14:creationId xmlns:p14="http://schemas.microsoft.com/office/powerpoint/2010/main" val="78073869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09B94C11-56FE-469F-8CE6-34080D6A65B6}"/>
              </a:ext>
            </a:extLst>
          </p:cNvPr>
          <p:cNvGrpSpPr/>
          <p:nvPr userDrawn="1"/>
        </p:nvGrpSpPr>
        <p:grpSpPr>
          <a:xfrm>
            <a:off x="2384773" y="188640"/>
            <a:ext cx="4374454" cy="432961"/>
            <a:chOff x="1662741" y="276327"/>
            <a:chExt cx="4374454" cy="432961"/>
          </a:xfrm>
        </p:grpSpPr>
        <p:pic>
          <p:nvPicPr>
            <p:cNvPr id="8" name="Picture 7" descr="ACF">
              <a:extLst>
                <a:ext uri="{FF2B5EF4-FFF2-40B4-BE49-F238E27FC236}">
                  <a16:creationId xmlns:a16="http://schemas.microsoft.com/office/drawing/2014/main" id="{53EC4359-FEB7-4BE6-A049-DFE2CDD313DC}"/>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5364088" y="276327"/>
              <a:ext cx="673107"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8">
              <a:extLst>
                <a:ext uri="{FF2B5EF4-FFF2-40B4-BE49-F238E27FC236}">
                  <a16:creationId xmlns:a16="http://schemas.microsoft.com/office/drawing/2014/main" id="{F6E03B86-7B2E-47F6-A2B9-82A3F4A107FB}"/>
                </a:ext>
              </a:extLst>
            </p:cNvPr>
            <p:cNvGrpSpPr/>
            <p:nvPr userDrawn="1"/>
          </p:nvGrpSpPr>
          <p:grpSpPr>
            <a:xfrm>
              <a:off x="1662741" y="276327"/>
              <a:ext cx="3262701" cy="432961"/>
              <a:chOff x="4437626" y="4242829"/>
              <a:chExt cx="3262701" cy="432961"/>
            </a:xfrm>
          </p:grpSpPr>
          <p:pic>
            <p:nvPicPr>
              <p:cNvPr id="10" name="Picture 9">
                <a:extLst>
                  <a:ext uri="{FF2B5EF4-FFF2-40B4-BE49-F238E27FC236}">
                    <a16:creationId xmlns:a16="http://schemas.microsoft.com/office/drawing/2014/main" id="{D0749295-8801-441D-885F-BBD6D8C91D18}"/>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491672" y="4251347"/>
                <a:ext cx="320865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a:extLst>
                  <a:ext uri="{FF2B5EF4-FFF2-40B4-BE49-F238E27FC236}">
                    <a16:creationId xmlns:a16="http://schemas.microsoft.com/office/drawing/2014/main" id="{63D1B2B6-BFB5-4ED2-86E5-B6AF0006BEAB}"/>
                  </a:ext>
                </a:extLst>
              </p:cNvPr>
              <p:cNvSpPr/>
              <p:nvPr/>
            </p:nvSpPr>
            <p:spPr>
              <a:xfrm>
                <a:off x="4491672" y="4242829"/>
                <a:ext cx="814425" cy="4159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3">
                <a:extLst>
                  <a:ext uri="{FF2B5EF4-FFF2-40B4-BE49-F238E27FC236}">
                    <a16:creationId xmlns:a16="http://schemas.microsoft.com/office/drawing/2014/main" id="{72EF7A62-228D-4004-B67A-D906883C0CF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37626" y="4347784"/>
                <a:ext cx="922516" cy="328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Tree>
    <p:extLst>
      <p:ext uri="{BB962C8B-B14F-4D97-AF65-F5344CB8AC3E}">
        <p14:creationId xmlns:p14="http://schemas.microsoft.com/office/powerpoint/2010/main" val="2054994350"/>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Lst>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normAutofit/>
          </a:bodyPr>
          <a:lstStyle/>
          <a:p>
            <a:r>
              <a:rPr lang="en-GB" sz="2400" dirty="0">
                <a:latin typeface="Arial" panose="020B0604020202020204" pitchFamily="34" charset="0"/>
                <a:cs typeface="Arial" panose="020B0604020202020204" pitchFamily="34" charset="0"/>
              </a:rPr>
              <a:t>INFORMATION MANAGEMENT </a:t>
            </a:r>
          </a:p>
        </p:txBody>
      </p:sp>
      <p:sp>
        <p:nvSpPr>
          <p:cNvPr id="10" name="Text Placeholder 9"/>
          <p:cNvSpPr>
            <a:spLocks noGrp="1"/>
          </p:cNvSpPr>
          <p:nvPr>
            <p:ph type="body" sz="quarter" idx="15"/>
          </p:nvPr>
        </p:nvSpPr>
        <p:spPr>
          <a:xfrm>
            <a:off x="1135566" y="1844824"/>
            <a:ext cx="7396874" cy="1298415"/>
          </a:xfrm>
          <a:prstGeom prst="rect">
            <a:avLst/>
          </a:prstGeom>
        </p:spPr>
        <p:txBody>
          <a:bodyPr>
            <a:normAutofit/>
          </a:bodyPr>
          <a:lstStyle/>
          <a:p>
            <a:r>
              <a:rPr lang="en-GB" sz="3200" b="1">
                <a:latin typeface="Arial Unicode MS" pitchFamily="34" charset="-128"/>
                <a:ea typeface="Arial Unicode MS" pitchFamily="34" charset="-128"/>
                <a:cs typeface="Arial Unicode MS" pitchFamily="34" charset="-128"/>
              </a:rPr>
              <a:t>4.2 </a:t>
            </a:r>
            <a:r>
              <a:rPr lang="en-GB" sz="3200" b="1" dirty="0">
                <a:latin typeface="Arial Unicode MS" pitchFamily="34" charset="-128"/>
                <a:ea typeface="Arial Unicode MS" pitchFamily="34" charset="-128"/>
                <a:cs typeface="Arial Unicode MS" pitchFamily="34" charset="-128"/>
              </a:rPr>
              <a:t>Resource Mobilisation Part 3:  Supply</a:t>
            </a:r>
            <a:endParaRPr lang="en-GB" sz="2400" b="1" dirty="0">
              <a:latin typeface="Arial Unicode MS" pitchFamily="34" charset="-128"/>
              <a:ea typeface="Arial Unicode MS" pitchFamily="34" charset="-128"/>
              <a:cs typeface="Arial Unicode MS" pitchFamily="34" charset="-128"/>
            </a:endParaRPr>
          </a:p>
        </p:txBody>
      </p:sp>
      <p:sp>
        <p:nvSpPr>
          <p:cNvPr id="3" name="Text Placeholder 2"/>
          <p:cNvSpPr>
            <a:spLocks noGrp="1"/>
          </p:cNvSpPr>
          <p:nvPr>
            <p:ph type="body" sz="quarter" idx="13"/>
          </p:nvPr>
        </p:nvSpPr>
        <p:spPr/>
        <p:txBody>
          <a:bodyPr/>
          <a:lstStyle/>
          <a:p>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a:t>Exercise:  </a:t>
            </a:r>
            <a:r>
              <a:rPr lang="en-GB" sz="2800" b="1"/>
              <a:t>Terminology Carousel</a:t>
            </a:r>
            <a:endParaRPr lang="en-GB" sz="2800" b="1" dirty="0"/>
          </a:p>
        </p:txBody>
      </p:sp>
      <p:sp>
        <p:nvSpPr>
          <p:cNvPr id="3" name="Content Placeholder 2"/>
          <p:cNvSpPr>
            <a:spLocks noGrp="1"/>
          </p:cNvSpPr>
          <p:nvPr>
            <p:ph idx="1"/>
          </p:nvPr>
        </p:nvSpPr>
        <p:spPr>
          <a:xfrm>
            <a:off x="1475656" y="2204864"/>
            <a:ext cx="7344816" cy="3960440"/>
          </a:xfrm>
        </p:spPr>
        <p:txBody>
          <a:bodyPr>
            <a:normAutofit fontScale="62500" lnSpcReduction="20000"/>
          </a:bodyPr>
          <a:lstStyle/>
          <a:p>
            <a:pPr marL="0" indent="0">
              <a:buNone/>
            </a:pPr>
            <a:r>
              <a:rPr lang="en-GB" dirty="0"/>
              <a:t>Agree and record a definition for the term on the flip chart you are standing beside: </a:t>
            </a:r>
          </a:p>
          <a:p>
            <a:pPr marL="1441450" indent="-3175">
              <a:lnSpc>
                <a:spcPct val="150000"/>
              </a:lnSpc>
            </a:pPr>
            <a:r>
              <a:rPr lang="en-GB" b="1" dirty="0">
                <a:solidFill>
                  <a:srgbClr val="FF0000"/>
                </a:solidFill>
              </a:rPr>
              <a:t>People Affected</a:t>
            </a:r>
            <a:endParaRPr lang="en-GB" sz="3600" b="1" dirty="0">
              <a:solidFill>
                <a:srgbClr val="FF0000"/>
              </a:solidFill>
            </a:endParaRPr>
          </a:p>
          <a:p>
            <a:pPr marL="1441450" indent="-3175">
              <a:lnSpc>
                <a:spcPct val="150000"/>
              </a:lnSpc>
            </a:pPr>
            <a:r>
              <a:rPr lang="en-GB" b="1" dirty="0">
                <a:solidFill>
                  <a:srgbClr val="FF0000"/>
                </a:solidFill>
              </a:rPr>
              <a:t>People in Need</a:t>
            </a:r>
            <a:endParaRPr lang="en-GB" sz="3600" b="1" dirty="0">
              <a:solidFill>
                <a:srgbClr val="FF0000"/>
              </a:solidFill>
            </a:endParaRPr>
          </a:p>
          <a:p>
            <a:pPr marL="1441450" indent="-3175">
              <a:lnSpc>
                <a:spcPct val="150000"/>
              </a:lnSpc>
            </a:pPr>
            <a:r>
              <a:rPr lang="en-GB" b="1" dirty="0">
                <a:solidFill>
                  <a:srgbClr val="FF0000"/>
                </a:solidFill>
              </a:rPr>
              <a:t>People Targeted </a:t>
            </a:r>
            <a:endParaRPr lang="en-GB" sz="3600" b="1" dirty="0">
              <a:solidFill>
                <a:srgbClr val="FF0000"/>
              </a:solidFill>
            </a:endParaRPr>
          </a:p>
          <a:p>
            <a:pPr marL="1441450" indent="-3175">
              <a:lnSpc>
                <a:spcPct val="150000"/>
              </a:lnSpc>
            </a:pPr>
            <a:r>
              <a:rPr lang="en-GB" b="1" dirty="0">
                <a:solidFill>
                  <a:srgbClr val="FF0000"/>
                </a:solidFill>
              </a:rPr>
              <a:t>People Reached</a:t>
            </a:r>
          </a:p>
          <a:p>
            <a:pPr marL="1441450" indent="-3175">
              <a:lnSpc>
                <a:spcPct val="150000"/>
              </a:lnSpc>
            </a:pPr>
            <a:r>
              <a:rPr lang="en-GB" b="1" dirty="0">
                <a:solidFill>
                  <a:srgbClr val="FF0000"/>
                </a:solidFill>
              </a:rPr>
              <a:t>People Covered</a:t>
            </a:r>
          </a:p>
          <a:p>
            <a:pPr marL="0" indent="0">
              <a:buNone/>
            </a:pPr>
            <a:endParaRPr lang="en-GB" dirty="0"/>
          </a:p>
          <a:p>
            <a:pPr marL="0" indent="0">
              <a:buNone/>
            </a:pPr>
            <a:r>
              <a:rPr lang="en-GB" dirty="0"/>
              <a:t>When you move to the next flip chart, add to or edit the definition that is already there.</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467544" y="1988840"/>
            <a:ext cx="589347" cy="1036215"/>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96336" y="3707427"/>
            <a:ext cx="655112" cy="1287388"/>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flipH="1">
            <a:off x="27909" y="4185084"/>
            <a:ext cx="907687" cy="1595933"/>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655" y="862801"/>
            <a:ext cx="818817" cy="1418976"/>
          </a:xfrm>
          <a:prstGeom prst="rect">
            <a:avLst/>
          </a:prstGeom>
        </p:spPr>
      </p:pic>
    </p:spTree>
    <p:extLst>
      <p:ext uri="{BB962C8B-B14F-4D97-AF65-F5344CB8AC3E}">
        <p14:creationId xmlns:p14="http://schemas.microsoft.com/office/powerpoint/2010/main" val="3575223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GB" b="1" dirty="0"/>
              <a:t>Affected people </a:t>
            </a:r>
            <a:r>
              <a:rPr lang="en-GB" dirty="0"/>
              <a:t>include all those whose lives have been affected in some way by the crisis. Not all affected people are in need of humanitarian assistance. This figure is often the first available after a sudden onset emergency but says little about the number of people in need for humanitarian aid</a:t>
            </a:r>
          </a:p>
        </p:txBody>
      </p:sp>
      <p:sp>
        <p:nvSpPr>
          <p:cNvPr id="4" name="Title 3"/>
          <p:cNvSpPr>
            <a:spLocks noGrp="1"/>
          </p:cNvSpPr>
          <p:nvPr>
            <p:ph type="title"/>
          </p:nvPr>
        </p:nvSpPr>
        <p:spPr/>
        <p:txBody>
          <a:bodyPr/>
          <a:lstStyle/>
          <a:p>
            <a:endParaRPr lang="en-GB"/>
          </a:p>
        </p:txBody>
      </p:sp>
    </p:spTree>
    <p:extLst>
      <p:ext uri="{BB962C8B-B14F-4D97-AF65-F5344CB8AC3E}">
        <p14:creationId xmlns:p14="http://schemas.microsoft.com/office/powerpoint/2010/main" val="1143309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lgn="ctr">
              <a:buNone/>
            </a:pPr>
            <a:r>
              <a:rPr lang="en-GB" b="1" dirty="0"/>
              <a:t>People in need </a:t>
            </a:r>
            <a:r>
              <a:rPr lang="en-GB" dirty="0"/>
              <a:t>include those affected people who require humanitarian assistance in some form. People in need represent a sub-group of affected people and may differ from sector to sector. Establishing this figure across sectors often requires a method and collaborative analytical process</a:t>
            </a:r>
          </a:p>
          <a:p>
            <a:pPr marL="0" lvl="0" indent="0" algn="ctr">
              <a:buNone/>
            </a:pPr>
            <a:endParaRPr lang="en-GB" dirty="0"/>
          </a:p>
          <a:p>
            <a:pPr marL="0" lvl="0" indent="0" algn="ctr">
              <a:buNone/>
            </a:pPr>
            <a:r>
              <a:rPr lang="en-GB" b="1" dirty="0">
                <a:solidFill>
                  <a:srgbClr val="FF0000"/>
                </a:solidFill>
              </a:rPr>
              <a:t>People in Need = Caseload</a:t>
            </a:r>
          </a:p>
          <a:p>
            <a:pPr marL="0" indent="0" algn="ctr">
              <a:buNone/>
            </a:pPr>
            <a:endParaRPr lang="en-GB" dirty="0"/>
          </a:p>
        </p:txBody>
      </p:sp>
      <p:sp>
        <p:nvSpPr>
          <p:cNvPr id="4" name="Title 3"/>
          <p:cNvSpPr>
            <a:spLocks noGrp="1"/>
          </p:cNvSpPr>
          <p:nvPr>
            <p:ph type="title"/>
          </p:nvPr>
        </p:nvSpPr>
        <p:spPr/>
        <p:txBody>
          <a:bodyPr/>
          <a:lstStyle/>
          <a:p>
            <a:endParaRPr lang="en-GB"/>
          </a:p>
        </p:txBody>
      </p:sp>
    </p:spTree>
    <p:extLst>
      <p:ext uri="{BB962C8B-B14F-4D97-AF65-F5344CB8AC3E}">
        <p14:creationId xmlns:p14="http://schemas.microsoft.com/office/powerpoint/2010/main" val="4091217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AF42E-02CD-4237-98B5-763CABA837F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8BD9251-469E-47C5-B250-A59F0369261D}"/>
              </a:ext>
            </a:extLst>
          </p:cNvPr>
          <p:cNvSpPr>
            <a:spLocks noGrp="1"/>
          </p:cNvSpPr>
          <p:nvPr>
            <p:ph idx="1"/>
          </p:nvPr>
        </p:nvSpPr>
        <p:spPr/>
        <p:txBody>
          <a:bodyPr/>
          <a:lstStyle/>
          <a:p>
            <a:r>
              <a:rPr lang="en-GB" dirty="0"/>
              <a:t>The ‘need’ perspective also includes the diversified need from different groups of people, women and men, based on their age and sex, physical and mental ability and identity, social-economic background, risks of violence and vulnerabilities etc. </a:t>
            </a:r>
            <a:endParaRPr lang="en-US" dirty="0"/>
          </a:p>
        </p:txBody>
      </p:sp>
    </p:spTree>
    <p:extLst>
      <p:ext uri="{BB962C8B-B14F-4D97-AF65-F5344CB8AC3E}">
        <p14:creationId xmlns:p14="http://schemas.microsoft.com/office/powerpoint/2010/main" val="2817094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lvl="0" indent="0" algn="ctr">
              <a:buNone/>
            </a:pPr>
            <a:r>
              <a:rPr lang="en-GB" b="1" dirty="0"/>
              <a:t>People targeted </a:t>
            </a:r>
            <a:r>
              <a:rPr lang="en-GB" dirty="0"/>
              <a:t>include all people the cluster system is trying to assist. This will likely be a sub-group of people in need, as there are many actors providing assistance that do not participate in the cluster system (affected communities, national authorities, Red Cross/Red Crescent movement, and NGOs). </a:t>
            </a:r>
          </a:p>
          <a:p>
            <a:pPr marL="0" indent="0">
              <a:buNone/>
            </a:pPr>
            <a:endParaRPr lang="en-GB" dirty="0"/>
          </a:p>
        </p:txBody>
      </p:sp>
    </p:spTree>
    <p:extLst>
      <p:ext uri="{BB962C8B-B14F-4D97-AF65-F5344CB8AC3E}">
        <p14:creationId xmlns:p14="http://schemas.microsoft.com/office/powerpoint/2010/main" val="40912175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7F05A-DB5D-4F05-8E2E-732BA654716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6056409-D7A5-4526-BEA3-6AA3DDC6A7F8}"/>
              </a:ext>
            </a:extLst>
          </p:cNvPr>
          <p:cNvSpPr>
            <a:spLocks noGrp="1"/>
          </p:cNvSpPr>
          <p:nvPr>
            <p:ph idx="1"/>
          </p:nvPr>
        </p:nvSpPr>
        <p:spPr/>
        <p:txBody>
          <a:bodyPr/>
          <a:lstStyle/>
          <a:p>
            <a:r>
              <a:rPr lang="en-GB" dirty="0"/>
              <a:t>The targeted people can be prioritized within the affected population and the vulnerable groups e.g. pregnant and lactating mothers, children and infants based on their nutritional and live-saving requirements.</a:t>
            </a:r>
            <a:endParaRPr lang="en-US" dirty="0"/>
          </a:p>
          <a:p>
            <a:endParaRPr lang="en-US" dirty="0"/>
          </a:p>
        </p:txBody>
      </p:sp>
    </p:spTree>
    <p:extLst>
      <p:ext uri="{BB962C8B-B14F-4D97-AF65-F5344CB8AC3E}">
        <p14:creationId xmlns:p14="http://schemas.microsoft.com/office/powerpoint/2010/main" val="37195928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lvl="0" indent="0" algn="ctr">
              <a:buNone/>
            </a:pPr>
            <a:r>
              <a:rPr lang="en-GB" b="1" dirty="0"/>
              <a:t>People reached </a:t>
            </a:r>
            <a:r>
              <a:rPr lang="en-GB" dirty="0"/>
              <a:t>include those who have received some form of assistance from a cluster member. This figure says nothing about how long and how well this assistance covers the needs of the beneficiary. A more meaningful picture provides the estimate of people covered. </a:t>
            </a:r>
          </a:p>
          <a:p>
            <a:pPr marL="0" indent="0">
              <a:buNone/>
            </a:pPr>
            <a:endParaRPr lang="en-GB" dirty="0"/>
          </a:p>
        </p:txBody>
      </p:sp>
    </p:spTree>
    <p:extLst>
      <p:ext uri="{BB962C8B-B14F-4D97-AF65-F5344CB8AC3E}">
        <p14:creationId xmlns:p14="http://schemas.microsoft.com/office/powerpoint/2010/main" val="4091217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lvl="0" indent="0" algn="ctr">
              <a:buNone/>
            </a:pPr>
            <a:r>
              <a:rPr lang="en-GB" b="1" dirty="0"/>
              <a:t>People covered </a:t>
            </a:r>
            <a:r>
              <a:rPr lang="en-GB" dirty="0"/>
              <a:t>indicates the number of people whose needs, defined by a humanitarian standard such as Sphere, have been met. </a:t>
            </a:r>
          </a:p>
          <a:p>
            <a:pPr marL="0" lvl="0" indent="0" algn="ctr">
              <a:buNone/>
            </a:pPr>
            <a:endParaRPr lang="en-GB" dirty="0"/>
          </a:p>
          <a:p>
            <a:pPr marL="0" lvl="0" indent="0" algn="ctr">
              <a:buNone/>
            </a:pPr>
            <a:r>
              <a:rPr lang="en-GB" sz="2400" dirty="0"/>
              <a:t>E.g. There is a significant difference between the two statements: </a:t>
            </a:r>
          </a:p>
          <a:p>
            <a:pPr marL="800100" lvl="1" indent="-342900">
              <a:buFont typeface="Arial" panose="020B0604020202020204" pitchFamily="34" charset="0"/>
              <a:buChar char="•"/>
            </a:pPr>
            <a:r>
              <a:rPr lang="en-GB" sz="2000" dirty="0"/>
              <a:t>1,000 people received water (people reached), or </a:t>
            </a:r>
          </a:p>
          <a:p>
            <a:pPr marL="800100" lvl="1" indent="-342900">
              <a:buFont typeface="Arial" panose="020B0604020202020204" pitchFamily="34" charset="0"/>
              <a:buChar char="•"/>
            </a:pPr>
            <a:r>
              <a:rPr lang="en-GB" sz="2000" dirty="0"/>
              <a:t>1,000 people received enough water to cover their needs (15 litres per day) for the next two weeks. </a:t>
            </a:r>
          </a:p>
          <a:p>
            <a:pPr marL="0" indent="0">
              <a:buNone/>
            </a:pPr>
            <a:endParaRPr lang="en-GB" dirty="0"/>
          </a:p>
        </p:txBody>
      </p:sp>
    </p:spTree>
    <p:extLst>
      <p:ext uri="{BB962C8B-B14F-4D97-AF65-F5344CB8AC3E}">
        <p14:creationId xmlns:p14="http://schemas.microsoft.com/office/powerpoint/2010/main" val="40912175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Sources for calculations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772816"/>
            <a:ext cx="3143250" cy="440055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9792" y="2609585"/>
            <a:ext cx="4457756" cy="272701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5" name="Picture 4"/>
          <p:cNvPicPr>
            <a:picLocks noChangeAspect="1"/>
          </p:cNvPicPr>
          <p:nvPr/>
        </p:nvPicPr>
        <p:blipFill>
          <a:blip r:embed="rId4"/>
          <a:stretch>
            <a:fillRect/>
          </a:stretch>
        </p:blipFill>
        <p:spPr>
          <a:xfrm>
            <a:off x="4225708" y="3973091"/>
            <a:ext cx="4732040" cy="2227272"/>
          </a:xfrm>
          <a:prstGeom prst="rect">
            <a:avLst/>
          </a:prstGeom>
        </p:spPr>
      </p:pic>
    </p:spTree>
    <p:extLst>
      <p:ext uri="{BB962C8B-B14F-4D97-AF65-F5344CB8AC3E}">
        <p14:creationId xmlns:p14="http://schemas.microsoft.com/office/powerpoint/2010/main" val="6948634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3"/>
          </p:nvPr>
        </p:nvSpPr>
        <p:spPr/>
        <p:txBody>
          <a:bodyPr/>
          <a:lstStyle/>
          <a:p>
            <a:endParaRPr lang="en-GB"/>
          </a:p>
        </p:txBody>
      </p:sp>
      <p:sp>
        <p:nvSpPr>
          <p:cNvPr id="5" name="Text Placeholder 4"/>
          <p:cNvSpPr>
            <a:spLocks noGrp="1"/>
          </p:cNvSpPr>
          <p:nvPr>
            <p:ph type="body" sz="quarter" idx="14"/>
          </p:nvPr>
        </p:nvSpPr>
        <p:spPr/>
        <p:txBody>
          <a:bodyPr>
            <a:normAutofit fontScale="92500"/>
          </a:bodyPr>
          <a:lstStyle/>
          <a:p>
            <a:r>
              <a:rPr lang="en-GB" dirty="0"/>
              <a:t>INFORMATION MANAGEMENT</a:t>
            </a:r>
          </a:p>
        </p:txBody>
      </p:sp>
      <p:sp>
        <p:nvSpPr>
          <p:cNvPr id="6" name="Text Placeholder 5"/>
          <p:cNvSpPr>
            <a:spLocks noGrp="1"/>
          </p:cNvSpPr>
          <p:nvPr>
            <p:ph type="body" sz="quarter" idx="15"/>
          </p:nvPr>
        </p:nvSpPr>
        <p:spPr>
          <a:xfrm>
            <a:off x="1135566" y="2132856"/>
            <a:ext cx="7396874" cy="1010383"/>
          </a:xfrm>
        </p:spPr>
        <p:txBody>
          <a:bodyPr/>
          <a:lstStyle/>
          <a:p>
            <a:r>
              <a:rPr lang="en-GB" sz="3200" dirty="0"/>
              <a:t>Caseload, targets and supplies calculation tool</a:t>
            </a:r>
          </a:p>
        </p:txBody>
      </p:sp>
    </p:spTree>
    <p:extLst>
      <p:ext uri="{BB962C8B-B14F-4D97-AF65-F5344CB8AC3E}">
        <p14:creationId xmlns:p14="http://schemas.microsoft.com/office/powerpoint/2010/main" val="3543648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800" b="1" dirty="0">
                <a:latin typeface="+mn-lt"/>
              </a:rPr>
              <a:t>The HPC</a:t>
            </a:r>
          </a:p>
        </p:txBody>
      </p:sp>
      <p:pic>
        <p:nvPicPr>
          <p:cNvPr id="4" name="Content Placeholder 3"/>
          <p:cNvPicPr>
            <a:picLocks noGrp="1" noChangeAspect="1"/>
          </p:cNvPicPr>
          <p:nvPr>
            <p:ph idx="1"/>
          </p:nvPr>
        </p:nvPicPr>
        <p:blipFill>
          <a:blip r:embed="rId2"/>
          <a:stretch>
            <a:fillRect/>
          </a:stretch>
        </p:blipFill>
        <p:spPr>
          <a:xfrm>
            <a:off x="1537548" y="1783357"/>
            <a:ext cx="6068904" cy="4525963"/>
          </a:xfrm>
          <a:prstGeom prst="rect">
            <a:avLst/>
          </a:prstGeom>
        </p:spPr>
      </p:pic>
      <p:sp>
        <p:nvSpPr>
          <p:cNvPr id="5" name="Oval 4"/>
          <p:cNvSpPr/>
          <p:nvPr/>
        </p:nvSpPr>
        <p:spPr>
          <a:xfrm>
            <a:off x="3923928" y="5013176"/>
            <a:ext cx="1152128" cy="7920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184236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23528" y="1556792"/>
            <a:ext cx="8352928" cy="4968552"/>
            <a:chOff x="323528" y="1556792"/>
            <a:chExt cx="8352928" cy="4968552"/>
          </a:xfrm>
        </p:grpSpPr>
        <p:sp>
          <p:nvSpPr>
            <p:cNvPr id="3" name="Donut 2"/>
            <p:cNvSpPr/>
            <p:nvPr/>
          </p:nvSpPr>
          <p:spPr>
            <a:xfrm>
              <a:off x="3275856" y="1556792"/>
              <a:ext cx="2376264" cy="1317715"/>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 name="Snip Same Side Corner Rectangle 1"/>
            <p:cNvSpPr/>
            <p:nvPr/>
          </p:nvSpPr>
          <p:spPr>
            <a:xfrm>
              <a:off x="323528" y="2204864"/>
              <a:ext cx="8352928" cy="4320480"/>
            </a:xfrm>
            <a:prstGeom prst="snip2SameRect">
              <a:avLst/>
            </a:prstGeom>
            <a:solidFill>
              <a:srgbClr val="FFCC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Title 3"/>
          <p:cNvSpPr>
            <a:spLocks noGrp="1"/>
          </p:cNvSpPr>
          <p:nvPr>
            <p:ph type="title"/>
          </p:nvPr>
        </p:nvSpPr>
        <p:spPr/>
        <p:txBody>
          <a:bodyPr/>
          <a:lstStyle/>
          <a:p>
            <a:r>
              <a:rPr lang="en-GB" b="1" dirty="0"/>
              <a:t>What GNC IM Tools inform the Resource Mobilisation stage?</a:t>
            </a:r>
          </a:p>
        </p:txBody>
      </p:sp>
      <p:sp>
        <p:nvSpPr>
          <p:cNvPr id="6" name="Snip Same Side Corner Rectangle 5"/>
          <p:cNvSpPr/>
          <p:nvPr/>
        </p:nvSpPr>
        <p:spPr>
          <a:xfrm>
            <a:off x="868024" y="4509120"/>
            <a:ext cx="1386572" cy="763223"/>
          </a:xfrm>
          <a:prstGeom prst="snip2SameRect">
            <a:avLst/>
          </a:prstGeom>
          <a:solidFill>
            <a:srgbClr val="4A8D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Capacity mapping</a:t>
            </a:r>
          </a:p>
        </p:txBody>
      </p:sp>
      <p:sp>
        <p:nvSpPr>
          <p:cNvPr id="7" name="Snip Same Side Corner Rectangle 6"/>
          <p:cNvSpPr/>
          <p:nvPr/>
        </p:nvSpPr>
        <p:spPr>
          <a:xfrm>
            <a:off x="2393340" y="3429000"/>
            <a:ext cx="1386572" cy="763223"/>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HRP tips</a:t>
            </a:r>
          </a:p>
        </p:txBody>
      </p:sp>
      <p:sp>
        <p:nvSpPr>
          <p:cNvPr id="8" name="Snip Same Side Corner Rectangle 7"/>
          <p:cNvSpPr/>
          <p:nvPr/>
        </p:nvSpPr>
        <p:spPr>
          <a:xfrm>
            <a:off x="5292893" y="3429000"/>
            <a:ext cx="1386572" cy="763223"/>
          </a:xfrm>
          <a:prstGeom prst="snip2SameRect">
            <a:avLst/>
          </a:prstGeom>
          <a:solidFill>
            <a:srgbClr val="4A8D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Financial tracking</a:t>
            </a:r>
          </a:p>
        </p:txBody>
      </p:sp>
      <p:sp>
        <p:nvSpPr>
          <p:cNvPr id="10" name="Snip Same Side Corner Rectangle 9"/>
          <p:cNvSpPr/>
          <p:nvPr/>
        </p:nvSpPr>
        <p:spPr>
          <a:xfrm>
            <a:off x="6733053" y="4509119"/>
            <a:ext cx="1386572" cy="763223"/>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IM Checklist</a:t>
            </a:r>
          </a:p>
        </p:txBody>
      </p:sp>
      <p:sp>
        <p:nvSpPr>
          <p:cNvPr id="14" name="Snip Same Side Corner Rectangle 13"/>
          <p:cNvSpPr/>
          <p:nvPr/>
        </p:nvSpPr>
        <p:spPr>
          <a:xfrm>
            <a:off x="3995123" y="4509120"/>
            <a:ext cx="1265380" cy="763223"/>
          </a:xfrm>
          <a:prstGeom prst="snip2Same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1"/>
                </a:solidFill>
              </a:rPr>
              <a:t>Caseload targets &amp; supplies calculator</a:t>
            </a:r>
          </a:p>
        </p:txBody>
      </p:sp>
    </p:spTree>
    <p:extLst>
      <p:ext uri="{BB962C8B-B14F-4D97-AF65-F5344CB8AC3E}">
        <p14:creationId xmlns:p14="http://schemas.microsoft.com/office/powerpoint/2010/main" val="42944940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a:t>Caseloads, targets and supplies calculation tool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2707623"/>
              </p:ext>
            </p:extLst>
          </p:nvPr>
        </p:nvGraphicFramePr>
        <p:xfrm>
          <a:off x="179512" y="1700806"/>
          <a:ext cx="8712968" cy="4680522"/>
        </p:xfrm>
        <a:graphic>
          <a:graphicData uri="http://schemas.openxmlformats.org/drawingml/2006/table">
            <a:tbl>
              <a:tblPr firstRow="1" bandRow="1">
                <a:tableStyleId>{BC89EF96-8CEA-46FF-86C4-4CE0E7609802}</a:tableStyleId>
              </a:tblPr>
              <a:tblGrid>
                <a:gridCol w="2221837">
                  <a:extLst>
                    <a:ext uri="{9D8B030D-6E8A-4147-A177-3AD203B41FA5}">
                      <a16:colId xmlns:a16="http://schemas.microsoft.com/office/drawing/2014/main" val="20000"/>
                    </a:ext>
                  </a:extLst>
                </a:gridCol>
                <a:gridCol w="6491131">
                  <a:extLst>
                    <a:ext uri="{9D8B030D-6E8A-4147-A177-3AD203B41FA5}">
                      <a16:colId xmlns:a16="http://schemas.microsoft.com/office/drawing/2014/main" val="20001"/>
                    </a:ext>
                  </a:extLst>
                </a:gridCol>
              </a:tblGrid>
              <a:tr h="1560174">
                <a:tc>
                  <a:txBody>
                    <a:bodyPr/>
                    <a:lstStyle/>
                    <a:p>
                      <a:endParaRPr lang="en-GB" dirty="0"/>
                    </a:p>
                  </a:txBody>
                  <a:tcPr/>
                </a:tc>
                <a:tc>
                  <a:txBody>
                    <a:bodyPr/>
                    <a:lstStyle/>
                    <a:p>
                      <a:pPr marL="285750" lvl="0" indent="-285750">
                        <a:buFont typeface="Arial" panose="020B0604020202020204" pitchFamily="34" charset="0"/>
                        <a:buChar char="•"/>
                      </a:pPr>
                      <a:r>
                        <a:rPr lang="en-US" sz="1600" b="0" dirty="0">
                          <a:solidFill>
                            <a:schemeClr val="tx1"/>
                          </a:solidFill>
                        </a:rPr>
                        <a:t>The Caseload, targets and supplies calculation tool is designed to support calculations for planned an NC intervention. </a:t>
                      </a:r>
                    </a:p>
                    <a:p>
                      <a:pPr marL="285750" lvl="0" indent="-285750">
                        <a:buFont typeface="Arial" panose="020B0604020202020204" pitchFamily="34" charset="0"/>
                        <a:buChar char="•"/>
                      </a:pPr>
                      <a:r>
                        <a:rPr lang="en-US" sz="1600" b="0" dirty="0">
                          <a:solidFill>
                            <a:schemeClr val="tx1"/>
                          </a:solidFill>
                        </a:rPr>
                        <a:t>It is meant to give the cluster coordinator and partners an overview of affected population in need, population targeted with NC interventions and main supplies needed to reach the target</a:t>
                      </a:r>
                      <a:endParaRPr lang="en-US" sz="1200" b="0" dirty="0">
                        <a:solidFill>
                          <a:schemeClr val="tx1"/>
                        </a:solidFill>
                      </a:endParaRPr>
                    </a:p>
                  </a:txBody>
                  <a:tcPr/>
                </a:tc>
                <a:extLst>
                  <a:ext uri="{0D108BD9-81ED-4DB2-BD59-A6C34878D82A}">
                    <a16:rowId xmlns:a16="http://schemas.microsoft.com/office/drawing/2014/main" val="10000"/>
                  </a:ext>
                </a:extLst>
              </a:tr>
              <a:tr h="1560174">
                <a:tc>
                  <a:txBody>
                    <a:bodyPr/>
                    <a:lstStyle/>
                    <a:p>
                      <a:endParaRPr lang="en-GB" dirty="0"/>
                    </a:p>
                  </a:txBody>
                  <a:tcPr/>
                </a:tc>
                <a:tc>
                  <a:txBody>
                    <a:bodyPr/>
                    <a:lstStyle/>
                    <a:p>
                      <a:pPr marL="0" lvl="0" indent="0">
                        <a:buFont typeface="Arial" panose="020B0604020202020204" pitchFamily="34" charset="0"/>
                        <a:buNone/>
                      </a:pPr>
                      <a:endParaRPr lang="en-GB" sz="1800" dirty="0"/>
                    </a:p>
                  </a:txBody>
                  <a:tcPr/>
                </a:tc>
                <a:extLst>
                  <a:ext uri="{0D108BD9-81ED-4DB2-BD59-A6C34878D82A}">
                    <a16:rowId xmlns:a16="http://schemas.microsoft.com/office/drawing/2014/main" val="10001"/>
                  </a:ext>
                </a:extLst>
              </a:tr>
              <a:tr h="1560174">
                <a:tc>
                  <a:txBody>
                    <a:bodyPr/>
                    <a:lstStyle/>
                    <a:p>
                      <a:endParaRPr lang="en-GB" dirty="0"/>
                    </a:p>
                  </a:txBody>
                  <a:tcPr/>
                </a:tc>
                <a:tc>
                  <a:txBody>
                    <a:bodyPr/>
                    <a:lstStyle/>
                    <a:p>
                      <a:pPr lvl="0"/>
                      <a:r>
                        <a:rPr lang="en-US" sz="1800" dirty="0"/>
                        <a:t>The data is entered by NCC or IMO during planning and resource mobilization stages</a:t>
                      </a:r>
                    </a:p>
                    <a:p>
                      <a:pPr marL="0" lvl="0" indent="0">
                        <a:buNone/>
                      </a:pPr>
                      <a:endParaRPr lang="en-US" sz="1800" dirty="0"/>
                    </a:p>
                    <a:p>
                      <a:pPr lvl="0"/>
                      <a:r>
                        <a:rPr lang="en-US" sz="1800" dirty="0"/>
                        <a:t>May need to be adapted to take national standards into account</a:t>
                      </a:r>
                      <a:endParaRPr lang="en-GB" sz="1800" dirty="0"/>
                    </a:p>
                  </a:txBody>
                  <a:tcPr/>
                </a:tc>
                <a:extLst>
                  <a:ext uri="{0D108BD9-81ED-4DB2-BD59-A6C34878D82A}">
                    <a16:rowId xmlns:a16="http://schemas.microsoft.com/office/drawing/2014/main" val="10002"/>
                  </a:ext>
                </a:extLst>
              </a:tr>
            </a:tbl>
          </a:graphicData>
        </a:graphic>
      </p:graphicFrame>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2066"/>
          <a:stretch/>
        </p:blipFill>
        <p:spPr bwMode="auto">
          <a:xfrm>
            <a:off x="196230" y="2073355"/>
            <a:ext cx="2169748" cy="9476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5536" y="3687981"/>
            <a:ext cx="2130442" cy="9651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0658" y="5265940"/>
            <a:ext cx="2202450" cy="9713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Content Placeholder 5"/>
          <p:cNvSpPr txBox="1">
            <a:spLocks/>
          </p:cNvSpPr>
          <p:nvPr/>
        </p:nvSpPr>
        <p:spPr>
          <a:xfrm>
            <a:off x="2418057" y="3377212"/>
            <a:ext cx="3090047" cy="954594"/>
          </a:xfrm>
          <a:prstGeom prst="rect">
            <a:avLst/>
          </a:prstGeom>
        </p:spPr>
        <p:txBody>
          <a:bodyPr/>
          <a:lstStyle>
            <a:lvl1pPr marL="342900" indent="-342900" algn="l" defTabSz="914400" rtl="0" eaLnBrk="1" latinLnBrk="0" hangingPunct="1">
              <a:spcBef>
                <a:spcPct val="20000"/>
              </a:spcBef>
              <a:buClr>
                <a:schemeClr val="tx2"/>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Tx/>
              <a:buNone/>
              <a:defRPr sz="2800" kern="1200">
                <a:solidFill>
                  <a:schemeClr val="tx1"/>
                </a:solidFill>
                <a:latin typeface="+mn-lt"/>
                <a:ea typeface="+mn-ea"/>
                <a:cs typeface="+mn-cs"/>
              </a:defRPr>
            </a:lvl2pPr>
            <a:lvl3pPr marL="1143000" indent="-228600" algn="l" defTabSz="914400" rtl="0" eaLnBrk="1" latinLnBrk="0" hangingPunct="1">
              <a:spcBef>
                <a:spcPct val="20000"/>
              </a:spcBef>
              <a:buFontTx/>
              <a:buNone/>
              <a:defRPr sz="2400" kern="1200">
                <a:solidFill>
                  <a:schemeClr val="tx1"/>
                </a:solidFill>
                <a:latin typeface="+mn-lt"/>
                <a:ea typeface="+mn-ea"/>
                <a:cs typeface="+mn-cs"/>
              </a:defRPr>
            </a:lvl3pPr>
            <a:lvl4pPr marL="1600200" indent="-228600" algn="l" defTabSz="914400" rtl="0" eaLnBrk="1" latinLnBrk="0" hangingPunct="1">
              <a:spcBef>
                <a:spcPct val="20000"/>
              </a:spcBef>
              <a:buFontTx/>
              <a:buNone/>
              <a:defRPr sz="2000" kern="1200">
                <a:solidFill>
                  <a:schemeClr val="tx1"/>
                </a:solidFill>
                <a:latin typeface="+mn-lt"/>
                <a:ea typeface="+mn-ea"/>
                <a:cs typeface="+mn-cs"/>
              </a:defRPr>
            </a:lvl4pPr>
            <a:lvl5pPr marL="2057400" indent="-228600" algn="l" defTabSz="914400" rtl="0" eaLnBrk="1" latinLnBrk="0" hangingPunct="1">
              <a:spcBef>
                <a:spcPct val="20000"/>
              </a:spcBef>
              <a:buFontTx/>
              <a:buNone/>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dirty="0"/>
              <a:t>CMAM</a:t>
            </a:r>
          </a:p>
          <a:p>
            <a:r>
              <a:rPr lang="en-US" sz="1800" dirty="0"/>
              <a:t>Other interventions</a:t>
            </a:r>
            <a:r>
              <a:rPr lang="en-US" sz="1800" dirty="0">
                <a:solidFill>
                  <a:srgbClr val="FF0000"/>
                </a:solidFill>
              </a:rPr>
              <a:t> </a:t>
            </a:r>
            <a:r>
              <a:rPr lang="en-US" sz="1800" dirty="0"/>
              <a:t>(BSFP, MN </a:t>
            </a:r>
            <a:r>
              <a:rPr lang="en-US" sz="1800" dirty="0" err="1"/>
              <a:t>programmes</a:t>
            </a:r>
            <a:r>
              <a:rPr lang="en-US" sz="1800" dirty="0"/>
              <a:t>, IYCF-E, etc.)</a:t>
            </a:r>
          </a:p>
        </p:txBody>
      </p:sp>
      <p:sp>
        <p:nvSpPr>
          <p:cNvPr id="8" name="Content Placeholder 5"/>
          <p:cNvSpPr txBox="1">
            <a:spLocks/>
          </p:cNvSpPr>
          <p:nvPr/>
        </p:nvSpPr>
        <p:spPr>
          <a:xfrm>
            <a:off x="5508104" y="3395703"/>
            <a:ext cx="3096344" cy="1080119"/>
          </a:xfrm>
          <a:prstGeom prst="rect">
            <a:avLst/>
          </a:prstGeom>
        </p:spPr>
        <p:txBody>
          <a:bodyPr/>
          <a:lstStyle>
            <a:lvl1pPr marL="342900" indent="-342900" algn="l" defTabSz="914400" rtl="0" eaLnBrk="1" latinLnBrk="0" hangingPunct="1">
              <a:spcBef>
                <a:spcPct val="20000"/>
              </a:spcBef>
              <a:buClr>
                <a:schemeClr val="tx2"/>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Tx/>
              <a:buNone/>
              <a:defRPr sz="2800" kern="1200">
                <a:solidFill>
                  <a:schemeClr val="tx1"/>
                </a:solidFill>
                <a:latin typeface="+mn-lt"/>
                <a:ea typeface="+mn-ea"/>
                <a:cs typeface="+mn-cs"/>
              </a:defRPr>
            </a:lvl2pPr>
            <a:lvl3pPr marL="1143000" indent="-228600" algn="l" defTabSz="914400" rtl="0" eaLnBrk="1" latinLnBrk="0" hangingPunct="1">
              <a:spcBef>
                <a:spcPct val="20000"/>
              </a:spcBef>
              <a:buFontTx/>
              <a:buNone/>
              <a:defRPr sz="2400" kern="1200">
                <a:solidFill>
                  <a:schemeClr val="tx1"/>
                </a:solidFill>
                <a:latin typeface="+mn-lt"/>
                <a:ea typeface="+mn-ea"/>
                <a:cs typeface="+mn-cs"/>
              </a:defRPr>
            </a:lvl3pPr>
            <a:lvl4pPr marL="1600200" indent="-228600" algn="l" defTabSz="914400" rtl="0" eaLnBrk="1" latinLnBrk="0" hangingPunct="1">
              <a:spcBef>
                <a:spcPct val="20000"/>
              </a:spcBef>
              <a:buFontTx/>
              <a:buNone/>
              <a:defRPr sz="2000" kern="1200">
                <a:solidFill>
                  <a:schemeClr val="tx1"/>
                </a:solidFill>
                <a:latin typeface="+mn-lt"/>
                <a:ea typeface="+mn-ea"/>
                <a:cs typeface="+mn-cs"/>
              </a:defRPr>
            </a:lvl4pPr>
            <a:lvl5pPr marL="2057400" indent="-228600" algn="l" defTabSz="914400" rtl="0" eaLnBrk="1" latinLnBrk="0" hangingPunct="1">
              <a:spcBef>
                <a:spcPct val="20000"/>
              </a:spcBef>
              <a:buFontTx/>
              <a:buNone/>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sz="1800" dirty="0"/>
              <a:t>Selected supplies</a:t>
            </a:r>
          </a:p>
          <a:p>
            <a:r>
              <a:rPr lang="en-US" sz="1800" dirty="0"/>
              <a:t>CMAM Summary</a:t>
            </a:r>
          </a:p>
          <a:p>
            <a:r>
              <a:rPr lang="en-US" sz="1800" dirty="0"/>
              <a:t>Other interventions summary</a:t>
            </a:r>
          </a:p>
          <a:p>
            <a:pPr marL="0" indent="0">
              <a:buNone/>
            </a:pPr>
            <a:endParaRPr lang="en-GB" sz="1800" dirty="0"/>
          </a:p>
        </p:txBody>
      </p:sp>
    </p:spTree>
    <p:extLst>
      <p:ext uri="{BB962C8B-B14F-4D97-AF65-F5344CB8AC3E}">
        <p14:creationId xmlns:p14="http://schemas.microsoft.com/office/powerpoint/2010/main" val="8321793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4 Sheets in the Caseload calculation tool</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933186"/>
            <a:ext cx="8664160" cy="41787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63389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a:t>Exercise Part 1:  Caseload targets calculation</a:t>
            </a:r>
          </a:p>
        </p:txBody>
      </p:sp>
      <p:sp>
        <p:nvSpPr>
          <p:cNvPr id="3" name="Content Placeholder 2"/>
          <p:cNvSpPr>
            <a:spLocks noGrp="1"/>
          </p:cNvSpPr>
          <p:nvPr>
            <p:ph idx="1"/>
          </p:nvPr>
        </p:nvSpPr>
        <p:spPr/>
        <p:txBody>
          <a:bodyPr/>
          <a:lstStyle/>
          <a:p>
            <a:r>
              <a:rPr lang="en-GB" sz="2400" dirty="0"/>
              <a:t>Estimate </a:t>
            </a:r>
            <a:r>
              <a:rPr lang="en-US" sz="2400" dirty="0"/>
              <a:t>the caseload and cluster target for</a:t>
            </a:r>
          </a:p>
          <a:p>
            <a:pPr lvl="1"/>
            <a:endParaRPr lang="en-GB" sz="2000" dirty="0"/>
          </a:p>
          <a:p>
            <a:pPr lvl="1"/>
            <a:r>
              <a:rPr lang="en-GB" sz="2000" dirty="0"/>
              <a:t>SAM treatment (children 6-59 months)</a:t>
            </a:r>
          </a:p>
          <a:p>
            <a:pPr lvl="1"/>
            <a:r>
              <a:rPr lang="en-GB" sz="2000" dirty="0"/>
              <a:t>MAM treatment (children 6-59 months)</a:t>
            </a:r>
          </a:p>
          <a:p>
            <a:pPr lvl="1"/>
            <a:r>
              <a:rPr lang="en-GB" sz="2000" dirty="0"/>
              <a:t>BSFP (children 6-23 months)</a:t>
            </a:r>
          </a:p>
          <a:p>
            <a:pPr lvl="1"/>
            <a:r>
              <a:rPr lang="en-GB" sz="2000" dirty="0"/>
              <a:t>IYCF counselling (caregivers of children 0-23 months)</a:t>
            </a:r>
          </a:p>
          <a:p>
            <a:endParaRPr lang="en-GB" sz="2400" dirty="0"/>
          </a:p>
          <a:p>
            <a:pPr marL="0" indent="0">
              <a:buNone/>
            </a:pPr>
            <a:r>
              <a:rPr lang="en-GB" sz="2400" dirty="0"/>
              <a:t>use “</a:t>
            </a:r>
            <a:r>
              <a:rPr lang="en-GB" sz="2400" i="1" dirty="0"/>
              <a:t>NC Caseload targets and supplies calculator” </a:t>
            </a:r>
            <a:r>
              <a:rPr lang="en-GB" sz="2400" dirty="0"/>
              <a:t>in “IM toolkit” folder</a:t>
            </a:r>
          </a:p>
          <a:p>
            <a:pPr marL="0" indent="0">
              <a:buNone/>
            </a:pPr>
            <a:r>
              <a:rPr lang="en-GB" sz="2400" dirty="0"/>
              <a:t>and “</a:t>
            </a:r>
            <a:r>
              <a:rPr lang="en-GB" sz="2400" i="1" dirty="0"/>
              <a:t>4.3 R Caseload Calculation Exercise Data” </a:t>
            </a:r>
            <a:r>
              <a:rPr lang="en-GB" sz="2400" dirty="0"/>
              <a:t>in “4.3 Res Mob Part 3. Supply” folder</a:t>
            </a:r>
          </a:p>
          <a:p>
            <a:pPr marL="0" indent="0">
              <a:buNone/>
            </a:pPr>
            <a:endParaRPr lang="en-GB" sz="2400" dirty="0"/>
          </a:p>
        </p:txBody>
      </p:sp>
    </p:spTree>
    <p:extLst>
      <p:ext uri="{BB962C8B-B14F-4D97-AF65-F5344CB8AC3E}">
        <p14:creationId xmlns:p14="http://schemas.microsoft.com/office/powerpoint/2010/main" val="14118905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2800" b="1" dirty="0"/>
              <a:t>Exercise Part 2:  Supply calculations</a:t>
            </a:r>
          </a:p>
        </p:txBody>
      </p:sp>
      <p:sp>
        <p:nvSpPr>
          <p:cNvPr id="5" name="Content Placeholder 4"/>
          <p:cNvSpPr>
            <a:spLocks noGrp="1"/>
          </p:cNvSpPr>
          <p:nvPr>
            <p:ph idx="1"/>
          </p:nvPr>
        </p:nvSpPr>
        <p:spPr/>
        <p:txBody>
          <a:bodyPr/>
          <a:lstStyle/>
          <a:p>
            <a:pPr>
              <a:spcAft>
                <a:spcPts val="1800"/>
              </a:spcAft>
            </a:pPr>
            <a:r>
              <a:rPr lang="en-GB" sz="2400" dirty="0"/>
              <a:t>Estimate the number of essential commodities needed for the activities</a:t>
            </a:r>
          </a:p>
        </p:txBody>
      </p:sp>
    </p:spTree>
    <p:extLst>
      <p:ext uri="{BB962C8B-B14F-4D97-AF65-F5344CB8AC3E}">
        <p14:creationId xmlns:p14="http://schemas.microsoft.com/office/powerpoint/2010/main" val="3559153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IMO Role in Resource Mobilisation stage of the HPC</a:t>
            </a:r>
          </a:p>
        </p:txBody>
      </p:sp>
      <p:sp>
        <p:nvSpPr>
          <p:cNvPr id="3" name="Content Placeholder 2"/>
          <p:cNvSpPr>
            <a:spLocks noGrp="1"/>
          </p:cNvSpPr>
          <p:nvPr>
            <p:ph idx="1"/>
          </p:nvPr>
        </p:nvSpPr>
        <p:spPr/>
        <p:txBody>
          <a:bodyPr/>
          <a:lstStyle/>
          <a:p>
            <a:pPr marL="0" lvl="0" indent="0">
              <a:buNone/>
            </a:pPr>
            <a:endParaRPr lang="en-US" sz="2800" dirty="0"/>
          </a:p>
          <a:p>
            <a:pPr marL="0" lvl="0" indent="0">
              <a:buNone/>
            </a:pPr>
            <a:r>
              <a:rPr lang="en-US" sz="2800" dirty="0"/>
              <a:t>IMO responsibilities include support to the NCC in resource </a:t>
            </a:r>
            <a:r>
              <a:rPr lang="en-US" sz="2800" dirty="0" err="1"/>
              <a:t>mobilisation</a:t>
            </a:r>
            <a:r>
              <a:rPr lang="en-US" sz="2800" dirty="0"/>
              <a:t> by ensuring availability of the up-to-date information on: </a:t>
            </a:r>
          </a:p>
          <a:p>
            <a:endParaRPr lang="en-GB" dirty="0"/>
          </a:p>
        </p:txBody>
      </p:sp>
      <p:sp>
        <p:nvSpPr>
          <p:cNvPr id="4" name="Rectangle 3"/>
          <p:cNvSpPr/>
          <p:nvPr/>
        </p:nvSpPr>
        <p:spPr>
          <a:xfrm>
            <a:off x="2433464" y="5013176"/>
            <a:ext cx="1922512" cy="11555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Human Resources</a:t>
            </a:r>
          </a:p>
        </p:txBody>
      </p:sp>
      <p:sp>
        <p:nvSpPr>
          <p:cNvPr id="5" name="Rectangle 4"/>
          <p:cNvSpPr/>
          <p:nvPr/>
        </p:nvSpPr>
        <p:spPr>
          <a:xfrm>
            <a:off x="4355976" y="5013176"/>
            <a:ext cx="1922512" cy="1155576"/>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Supplies</a:t>
            </a:r>
          </a:p>
        </p:txBody>
      </p:sp>
      <p:sp>
        <p:nvSpPr>
          <p:cNvPr id="6" name="Rectangle 5"/>
          <p:cNvSpPr/>
          <p:nvPr/>
        </p:nvSpPr>
        <p:spPr>
          <a:xfrm>
            <a:off x="3369568" y="3857600"/>
            <a:ext cx="1922512" cy="1155576"/>
          </a:xfrm>
          <a:prstGeom prst="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Financial Resources</a:t>
            </a:r>
          </a:p>
        </p:txBody>
      </p:sp>
    </p:spTree>
    <p:extLst>
      <p:ext uri="{BB962C8B-B14F-4D97-AF65-F5344CB8AC3E}">
        <p14:creationId xmlns:p14="http://schemas.microsoft.com/office/powerpoint/2010/main" val="2713995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3200" b="1" dirty="0"/>
              <a:t>Supply</a:t>
            </a:r>
            <a:endParaRPr lang="en-GB" b="1" dirty="0"/>
          </a:p>
        </p:txBody>
      </p:sp>
      <p:sp>
        <p:nvSpPr>
          <p:cNvPr id="6" name="Content Placeholder 7"/>
          <p:cNvSpPr txBox="1">
            <a:spLocks/>
          </p:cNvSpPr>
          <p:nvPr/>
        </p:nvSpPr>
        <p:spPr>
          <a:xfrm>
            <a:off x="395536" y="2315442"/>
            <a:ext cx="8075240" cy="417646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GB" sz="2000"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30062" y="2708920"/>
            <a:ext cx="3330370" cy="2664296"/>
          </a:xfrm>
          <a:prstGeom prst="rect">
            <a:avLst/>
          </a:prstGeom>
        </p:spPr>
      </p:pic>
      <p:sp>
        <p:nvSpPr>
          <p:cNvPr id="2" name="TextBox 1"/>
          <p:cNvSpPr txBox="1"/>
          <p:nvPr/>
        </p:nvSpPr>
        <p:spPr>
          <a:xfrm>
            <a:off x="107504" y="2152288"/>
            <a:ext cx="4824536" cy="3539430"/>
          </a:xfrm>
          <a:prstGeom prst="rect">
            <a:avLst/>
          </a:prstGeom>
          <a:noFill/>
        </p:spPr>
        <p:txBody>
          <a:bodyPr wrap="square" rtlCol="0">
            <a:spAutoFit/>
          </a:bodyPr>
          <a:lstStyle/>
          <a:p>
            <a:pPr algn="ctr"/>
            <a:r>
              <a:rPr lang="en-AU" sz="3200" dirty="0"/>
              <a:t>The procurement, transport and distribution of commodities necessary for programme implementation to meet the affected population’s needs.</a:t>
            </a:r>
          </a:p>
        </p:txBody>
      </p:sp>
    </p:spTree>
    <p:extLst>
      <p:ext uri="{BB962C8B-B14F-4D97-AF65-F5344CB8AC3E}">
        <p14:creationId xmlns:p14="http://schemas.microsoft.com/office/powerpoint/2010/main" val="917315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txBox="1">
            <a:spLocks/>
          </p:cNvSpPr>
          <p:nvPr/>
        </p:nvSpPr>
        <p:spPr>
          <a:xfrm>
            <a:off x="251520" y="1916832"/>
            <a:ext cx="8892480" cy="4209331"/>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800" b="1" dirty="0"/>
              <a:t>Coordinate</a:t>
            </a:r>
            <a:r>
              <a:rPr lang="en-US" sz="2800" dirty="0"/>
              <a:t> between Nutrition Cluster partners…</a:t>
            </a:r>
          </a:p>
          <a:p>
            <a:r>
              <a:rPr lang="en-US" sz="2800" dirty="0"/>
              <a:t>to ensure that </a:t>
            </a:r>
            <a:r>
              <a:rPr lang="en-US" sz="2800" b="1" dirty="0"/>
              <a:t>overall supply and equipment needs</a:t>
            </a:r>
            <a:r>
              <a:rPr lang="en-US" sz="2800" dirty="0"/>
              <a:t> for the emergency response are </a:t>
            </a:r>
            <a:r>
              <a:rPr lang="en-US" sz="2800" b="1" dirty="0"/>
              <a:t>regularly</a:t>
            </a:r>
            <a:r>
              <a:rPr lang="en-US" sz="2800" dirty="0"/>
              <a:t> </a:t>
            </a:r>
            <a:r>
              <a:rPr lang="en-US" sz="2800" b="1" dirty="0"/>
              <a:t>identified…</a:t>
            </a:r>
            <a:r>
              <a:rPr lang="en-US" sz="2800" dirty="0"/>
              <a:t> </a:t>
            </a:r>
          </a:p>
          <a:p>
            <a:endParaRPr lang="en-US" sz="2800" dirty="0"/>
          </a:p>
          <a:p>
            <a:r>
              <a:rPr lang="en-US" sz="2800" dirty="0"/>
              <a:t>and that the </a:t>
            </a:r>
            <a:r>
              <a:rPr lang="en-US" sz="2800" b="1" dirty="0"/>
              <a:t>Nutrition Cluster </a:t>
            </a:r>
            <a:r>
              <a:rPr lang="en-US" sz="2800" dirty="0"/>
              <a:t>as a whole can </a:t>
            </a:r>
            <a:r>
              <a:rPr lang="en-US" sz="2800" b="1" dirty="0"/>
              <a:t>identify and address any pipeline issues </a:t>
            </a:r>
            <a:r>
              <a:rPr lang="en-US" sz="2800" dirty="0"/>
              <a:t>(‘stock-out’, temporary gaps, etc.).</a:t>
            </a:r>
            <a:endParaRPr lang="en-GB" sz="2800" dirty="0"/>
          </a:p>
        </p:txBody>
      </p:sp>
      <p:sp>
        <p:nvSpPr>
          <p:cNvPr id="4" name="Title 3"/>
          <p:cNvSpPr>
            <a:spLocks noGrp="1"/>
          </p:cNvSpPr>
          <p:nvPr>
            <p:ph type="title"/>
          </p:nvPr>
        </p:nvSpPr>
        <p:spPr/>
        <p:txBody>
          <a:bodyPr/>
          <a:lstStyle/>
          <a:p>
            <a:r>
              <a:rPr lang="en-GB" sz="2800" b="1" dirty="0"/>
              <a:t>Role of NCC</a:t>
            </a:r>
          </a:p>
        </p:txBody>
      </p:sp>
    </p:spTree>
    <p:extLst>
      <p:ext uri="{BB962C8B-B14F-4D97-AF65-F5344CB8AC3E}">
        <p14:creationId xmlns:p14="http://schemas.microsoft.com/office/powerpoint/2010/main" val="3807180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2"/>
          <p:cNvSpPr txBox="1">
            <a:spLocks/>
          </p:cNvSpPr>
          <p:nvPr/>
        </p:nvSpPr>
        <p:spPr>
          <a:xfrm>
            <a:off x="179512" y="2132856"/>
            <a:ext cx="8784976" cy="432048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1200"/>
              </a:spcBef>
              <a:spcAft>
                <a:spcPts val="600"/>
              </a:spcAft>
            </a:pPr>
            <a:r>
              <a:rPr lang="en-US" sz="2400" dirty="0"/>
              <a:t>Identify supply needs and update planning figures (based on the HRP)</a:t>
            </a:r>
          </a:p>
          <a:p>
            <a:pPr>
              <a:spcBef>
                <a:spcPts val="1200"/>
              </a:spcBef>
              <a:spcAft>
                <a:spcPts val="600"/>
              </a:spcAft>
            </a:pPr>
            <a:r>
              <a:rPr lang="en-US" sz="2400" dirty="0"/>
              <a:t>Promote standards for nutrition supplies and equipment.</a:t>
            </a:r>
          </a:p>
          <a:p>
            <a:pPr>
              <a:spcBef>
                <a:spcPts val="1200"/>
              </a:spcBef>
              <a:spcAft>
                <a:spcPts val="600"/>
              </a:spcAft>
            </a:pPr>
            <a:r>
              <a:rPr lang="en-US" sz="2400" dirty="0"/>
              <a:t>Facilitate information exchange on type/quantity of supplies/equipment.</a:t>
            </a:r>
          </a:p>
          <a:p>
            <a:pPr>
              <a:spcBef>
                <a:spcPts val="1200"/>
              </a:spcBef>
              <a:spcAft>
                <a:spcPts val="600"/>
              </a:spcAft>
            </a:pPr>
            <a:r>
              <a:rPr lang="en-US" sz="2400" dirty="0"/>
              <a:t>Anticipate import procedures and requirements.</a:t>
            </a:r>
          </a:p>
          <a:p>
            <a:pPr>
              <a:spcBef>
                <a:spcPts val="1200"/>
              </a:spcBef>
              <a:spcAft>
                <a:spcPts val="600"/>
              </a:spcAft>
            </a:pPr>
            <a:r>
              <a:rPr lang="en-US" sz="2400" dirty="0"/>
              <a:t>Manage products and facilitate the planning for preposition and delivery of supplies.</a:t>
            </a:r>
          </a:p>
        </p:txBody>
      </p:sp>
      <p:sp>
        <p:nvSpPr>
          <p:cNvPr id="5" name="Title 4"/>
          <p:cNvSpPr>
            <a:spLocks noGrp="1"/>
          </p:cNvSpPr>
          <p:nvPr>
            <p:ph type="title"/>
          </p:nvPr>
        </p:nvSpPr>
        <p:spPr/>
        <p:txBody>
          <a:bodyPr/>
          <a:lstStyle/>
          <a:p>
            <a:r>
              <a:rPr lang="en-GB" b="1" dirty="0"/>
              <a:t>In practical terms, the NCC responsibilities are to:</a:t>
            </a:r>
          </a:p>
        </p:txBody>
      </p:sp>
    </p:spTree>
    <p:extLst>
      <p:ext uri="{BB962C8B-B14F-4D97-AF65-F5344CB8AC3E}">
        <p14:creationId xmlns:p14="http://schemas.microsoft.com/office/powerpoint/2010/main" val="130683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2"/>
          <p:cNvSpPr txBox="1">
            <a:spLocks/>
          </p:cNvSpPr>
          <p:nvPr/>
        </p:nvSpPr>
        <p:spPr>
          <a:xfrm>
            <a:off x="179512" y="2132856"/>
            <a:ext cx="8784976" cy="432048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1200"/>
              </a:spcBef>
              <a:spcAft>
                <a:spcPts val="600"/>
              </a:spcAft>
            </a:pPr>
            <a:r>
              <a:rPr lang="en-GB" sz="2400" dirty="0"/>
              <a:t>Support NCC and cluster partners in calculating caseload, targets and supplies for the nutrition cluster response by providing technical assistance</a:t>
            </a:r>
          </a:p>
          <a:p>
            <a:pPr>
              <a:spcBef>
                <a:spcPts val="1200"/>
              </a:spcBef>
              <a:spcAft>
                <a:spcPts val="600"/>
              </a:spcAft>
            </a:pPr>
            <a:r>
              <a:rPr lang="en-GB" sz="2400" dirty="0"/>
              <a:t>Consolidate supplies needs, availability and gaps and share with partners</a:t>
            </a:r>
          </a:p>
          <a:p>
            <a:pPr>
              <a:spcBef>
                <a:spcPts val="1200"/>
              </a:spcBef>
              <a:spcAft>
                <a:spcPts val="600"/>
              </a:spcAft>
            </a:pPr>
            <a:r>
              <a:rPr lang="en-GB" sz="2400" dirty="0"/>
              <a:t>Consolidate nutrition cluster requests for supplies to be shared with logistics cluster</a:t>
            </a:r>
          </a:p>
          <a:p>
            <a:pPr>
              <a:spcBef>
                <a:spcPts val="1200"/>
              </a:spcBef>
              <a:spcAft>
                <a:spcPts val="600"/>
              </a:spcAft>
            </a:pPr>
            <a:endParaRPr lang="en-US" sz="2400" dirty="0">
              <a:solidFill>
                <a:srgbClr val="FF0000"/>
              </a:solidFill>
            </a:endParaRPr>
          </a:p>
        </p:txBody>
      </p:sp>
      <p:sp>
        <p:nvSpPr>
          <p:cNvPr id="5" name="Title 4"/>
          <p:cNvSpPr>
            <a:spLocks noGrp="1"/>
          </p:cNvSpPr>
          <p:nvPr>
            <p:ph type="title"/>
          </p:nvPr>
        </p:nvSpPr>
        <p:spPr/>
        <p:txBody>
          <a:bodyPr/>
          <a:lstStyle/>
          <a:p>
            <a:r>
              <a:rPr lang="en-GB" b="1" dirty="0"/>
              <a:t>In practical terms, the IMO responsibilities are to:</a:t>
            </a:r>
          </a:p>
        </p:txBody>
      </p:sp>
    </p:spTree>
    <p:extLst>
      <p:ext uri="{BB962C8B-B14F-4D97-AF65-F5344CB8AC3E}">
        <p14:creationId xmlns:p14="http://schemas.microsoft.com/office/powerpoint/2010/main" val="1472740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13753" y="3152274"/>
            <a:ext cx="2045055" cy="1789423"/>
          </a:xfrm>
          <a:prstGeom prst="rect">
            <a:avLst/>
          </a:prstGeom>
        </p:spPr>
      </p:pic>
      <p:sp>
        <p:nvSpPr>
          <p:cNvPr id="11" name="Content Placeholder 2"/>
          <p:cNvSpPr txBox="1">
            <a:spLocks/>
          </p:cNvSpPr>
          <p:nvPr/>
        </p:nvSpPr>
        <p:spPr>
          <a:xfrm>
            <a:off x="107504" y="1556792"/>
            <a:ext cx="8229600" cy="5257800"/>
          </a:xfrm>
          <a:prstGeom prst="rect">
            <a:avLst/>
          </a:prstGeom>
        </p:spPr>
        <p:txBody>
          <a:bodyPr>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None/>
            </a:pPr>
            <a:endParaRPr lang="en-US" b="1" dirty="0"/>
          </a:p>
          <a:p>
            <a:pPr marL="342900" lvl="1" indent="-342900">
              <a:buFont typeface="Arial" pitchFamily="34" charset="0"/>
              <a:buChar char="•"/>
            </a:pPr>
            <a:r>
              <a:rPr lang="en-US" dirty="0"/>
              <a:t>Share information with the NCC to ensure that overall Nutrition Cluster needs for stocks of supplies and equipment are identified. </a:t>
            </a:r>
            <a:r>
              <a:rPr lang="en-GB" dirty="0"/>
              <a:t>Pipeline managers: share information on supplies availability and gaps. </a:t>
            </a:r>
            <a:r>
              <a:rPr lang="en-US" dirty="0"/>
              <a:t>This includes information on expected pipeline breaks, risks of shortage, etc. </a:t>
            </a:r>
          </a:p>
          <a:p>
            <a:pPr marL="342900" lvl="1" indent="-342900">
              <a:buFont typeface="Arial" pitchFamily="34" charset="0"/>
              <a:buChar char="•"/>
            </a:pPr>
            <a:endParaRPr lang="en-US" dirty="0"/>
          </a:p>
          <a:p>
            <a:pPr marL="0" lvl="1" indent="0">
              <a:buFont typeface="Arial" pitchFamily="34" charset="0"/>
              <a:buNone/>
            </a:pPr>
            <a:r>
              <a:rPr lang="en-US" dirty="0"/>
              <a:t>Note: Some agencies have their own independent supply/equipment pipelines and do not necessarily participate in joint supply planning via the Nutrition Cluster. However, these agencies are still encouraged to share!</a:t>
            </a:r>
            <a:endParaRPr lang="en-GB" dirty="0"/>
          </a:p>
          <a:p>
            <a:endParaRPr lang="en-GB" dirty="0"/>
          </a:p>
          <a:p>
            <a:r>
              <a:rPr lang="en-GB" dirty="0"/>
              <a:t>Willingness to make  temporarily available supplies to other organisations (‘lending’) </a:t>
            </a:r>
          </a:p>
        </p:txBody>
      </p:sp>
      <p:sp>
        <p:nvSpPr>
          <p:cNvPr id="4" name="Title 3"/>
          <p:cNvSpPr>
            <a:spLocks noGrp="1"/>
          </p:cNvSpPr>
          <p:nvPr>
            <p:ph type="title"/>
          </p:nvPr>
        </p:nvSpPr>
        <p:spPr/>
        <p:txBody>
          <a:bodyPr/>
          <a:lstStyle/>
          <a:p>
            <a:r>
              <a:rPr lang="en-GB" b="1" dirty="0"/>
              <a:t>What is the role of cluster partners in supply?</a:t>
            </a:r>
          </a:p>
        </p:txBody>
      </p:sp>
    </p:spTree>
    <p:extLst>
      <p:ext uri="{BB962C8B-B14F-4D97-AF65-F5344CB8AC3E}">
        <p14:creationId xmlns:p14="http://schemas.microsoft.com/office/powerpoint/2010/main" val="2229452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772816"/>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GB" sz="2400" dirty="0"/>
              <a:t>Supplies to:</a:t>
            </a:r>
          </a:p>
          <a:p>
            <a:r>
              <a:rPr lang="en-GB" sz="2400" dirty="0"/>
              <a:t>treat and prevent SAM and MAM </a:t>
            </a:r>
          </a:p>
          <a:p>
            <a:r>
              <a:rPr lang="en-GB" sz="2400" dirty="0"/>
              <a:t>address or prevent micronutrient deficiencies (iron/folate, sprinkles, vitamin A, etc.)</a:t>
            </a:r>
          </a:p>
          <a:p>
            <a:r>
              <a:rPr lang="en-GB" sz="2400" dirty="0"/>
              <a:t>meet needs for IYCF-E (BMS, baby-tents, etc.)</a:t>
            </a:r>
          </a:p>
          <a:p>
            <a:pPr>
              <a:buFontTx/>
              <a:buChar char="-"/>
            </a:pPr>
            <a:endParaRPr lang="en-GB" sz="2400" dirty="0"/>
          </a:p>
          <a:p>
            <a:endParaRPr lang="en-GB" sz="2400" dirty="0"/>
          </a:p>
        </p:txBody>
      </p:sp>
      <p:sp>
        <p:nvSpPr>
          <p:cNvPr id="5" name="Title 4"/>
          <p:cNvSpPr>
            <a:spLocks noGrp="1"/>
          </p:cNvSpPr>
          <p:nvPr>
            <p:ph type="title"/>
          </p:nvPr>
        </p:nvSpPr>
        <p:spPr/>
        <p:txBody>
          <a:bodyPr/>
          <a:lstStyle/>
          <a:p>
            <a:r>
              <a:rPr lang="en-GB" sz="2800" b="1" dirty="0"/>
              <a:t>Which supplies?</a:t>
            </a:r>
          </a:p>
        </p:txBody>
      </p:sp>
    </p:spTree>
    <p:extLst>
      <p:ext uri="{BB962C8B-B14F-4D97-AF65-F5344CB8AC3E}">
        <p14:creationId xmlns:p14="http://schemas.microsoft.com/office/powerpoint/2010/main" val="898382019"/>
      </p:ext>
    </p:extLst>
  </p:cSld>
  <p:clrMapOvr>
    <a:masterClrMapping/>
  </p:clrMapOvr>
</p:sld>
</file>

<file path=ppt/theme/theme1.xml><?xml version="1.0" encoding="utf-8"?>
<a:theme xmlns:a="http://schemas.openxmlformats.org/drawingml/2006/main" name="1_RedR Theme - Office">
  <a:themeElements>
    <a:clrScheme name="RedR Brand Theme">
      <a:dk1>
        <a:srgbClr val="231F20"/>
      </a:dk1>
      <a:lt1>
        <a:sysClr val="window" lastClr="FFFFFF"/>
      </a:lt1>
      <a:dk2>
        <a:srgbClr val="4A8DAA"/>
      </a:dk2>
      <a:lt2>
        <a:srgbClr val="EE3528"/>
      </a:lt2>
      <a:accent1>
        <a:srgbClr val="4A8DAA"/>
      </a:accent1>
      <a:accent2>
        <a:srgbClr val="EE3528"/>
      </a:accent2>
      <a:accent3>
        <a:srgbClr val="808285"/>
      </a:accent3>
      <a:accent4>
        <a:srgbClr val="1D5873"/>
      </a:accent4>
      <a:accent5>
        <a:srgbClr val="80C2DE"/>
      </a:accent5>
      <a:accent6>
        <a:srgbClr val="FFFFFF"/>
      </a:accent6>
      <a:hlink>
        <a:srgbClr val="EE3528"/>
      </a:hlink>
      <a:folHlink>
        <a:srgbClr val="4A8DAA"/>
      </a:folHlink>
    </a:clrScheme>
    <a:fontScheme name="Arial Brand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ew_Arial_powerpoint" id="{B04597F6-5833-430B-80E0-0B23BF29AEA9}" vid="{9418077A-119B-4648-8C73-00423E5755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SharedContentType xmlns="Microsoft.SharePoint.Taxonomy.ContentTypeSync" SourceId="73f51738-d318-4883-9d64-4f0bd0ccc55e" ContentTypeId="0x0101009BA85F8052A6DA4FA3E31FF9F74C6970" PreviousValue="false"/>
</file>

<file path=customXml/item2.xml><?xml version="1.0" encoding="utf-8"?>
<ct:contentTypeSchema xmlns:ct="http://schemas.microsoft.com/office/2006/metadata/contentType" xmlns:ma="http://schemas.microsoft.com/office/2006/metadata/properties/metaAttributes" ct:_="" ma:_="" ma:contentTypeName="UNICEF Document" ma:contentTypeID="0x0101009BA85F8052A6DA4FA3E31FF9F74C6970006192CA8317E1FF49B6A7FEB870A3A8D6" ma:contentTypeVersion="35" ma:contentTypeDescription="" ma:contentTypeScope="" ma:versionID="12d1c3943addee87628e412199d83abd">
  <xsd:schema xmlns:xsd="http://www.w3.org/2001/XMLSchema" xmlns:xs="http://www.w3.org/2001/XMLSchema" xmlns:p="http://schemas.microsoft.com/office/2006/metadata/properties" xmlns:ns1="http://schemas.microsoft.com/sharepoint/v3" xmlns:ns2="ca283e0b-db31-4043-a2ef-b80661bf084a" xmlns:ns3="http://schemas.microsoft.com/sharepoint.v3" xmlns:ns4="http://schemas.microsoft.com/sharepoint/v4" xmlns:ns5="5858627f-d058-4b92-9b52-677b5fd7d454" xmlns:ns6="a438dd15-07ca-4cdc-82a3-f2206b92025e" targetNamespace="http://schemas.microsoft.com/office/2006/metadata/properties" ma:root="true" ma:fieldsID="e8e4805b8cc2face6d425e188d9577e3" ns1:_="" ns2:_="" ns3:_="" ns4:_="" ns5:_="" ns6:_="">
    <xsd:import namespace="http://schemas.microsoft.com/sharepoint/v3"/>
    <xsd:import namespace="ca283e0b-db31-4043-a2ef-b80661bf084a"/>
    <xsd:import namespace="http://schemas.microsoft.com/sharepoint.v3"/>
    <xsd:import namespace="http://schemas.microsoft.com/sharepoint/v4"/>
    <xsd:import namespace="5858627f-d058-4b92-9b52-677b5fd7d454"/>
    <xsd:import namespace="a438dd15-07ca-4cdc-82a3-f2206b92025e"/>
    <xsd:element name="properties">
      <xsd:complexType>
        <xsd:sequence>
          <xsd:element name="documentManagement">
            <xsd:complexType>
              <xsd:all>
                <xsd:element ref="ns2:WrittenBy" minOccurs="0"/>
                <xsd:element ref="ns2:ContentLanguage" minOccurs="0"/>
                <xsd:element ref="ns3:CategoryDescription" minOccurs="0"/>
                <xsd:element ref="ns2:RecipientsEmail" minOccurs="0"/>
                <xsd:element ref="ns2:SenderEmail" minOccurs="0"/>
                <xsd:element ref="ns2:DateTransmittedEmail" minOccurs="0"/>
                <xsd:element ref="ns2:k8c968e8c72a4eda96b7e8fdbe192be2" minOccurs="0"/>
                <xsd:element ref="ns2:ga975397408f43e4b84ec8e5a598e523" minOccurs="0"/>
                <xsd:element ref="ns2:mda26ace941f4791a7314a339fee829c" minOccurs="0"/>
                <xsd:element ref="ns2:TaxCatchAllLabel" minOccurs="0"/>
                <xsd:element ref="ns2:TaxCatchAll" minOccurs="0"/>
                <xsd:element ref="ns2:h6a71f3e574e4344bc34f3fc9dd20054" minOccurs="0"/>
                <xsd:element ref="ns2:ContentStatus" minOccurs="0"/>
                <xsd:element ref="ns4:IconOverlay" minOccurs="0"/>
                <xsd:element ref="ns1:_vti_ItemDeclaredRecord" minOccurs="0"/>
                <xsd:element ref="ns1:_vti_ItemHoldRecordStatus" minOccurs="0"/>
                <xsd:element ref="ns5:TaxKeywordTaxHTField" minOccurs="0"/>
                <xsd:element ref="ns6:MediaServiceMetadata" minOccurs="0"/>
                <xsd:element ref="ns6:MediaServiceFastMetadata" minOccurs="0"/>
                <xsd:element ref="ns6:MediaServiceDateTaken" minOccurs="0"/>
                <xsd:element ref="ns6:MediaServiceAutoTags" minOccurs="0"/>
                <xsd:element ref="ns6:MediaServiceGenerationTime" minOccurs="0"/>
                <xsd:element ref="ns6:MediaServiceEventHashCode" minOccurs="0"/>
                <xsd:element ref="ns6:MediaServiceOCR" minOccurs="0"/>
                <xsd:element ref="ns5:SharedWithUsers" minOccurs="0"/>
                <xsd:element ref="ns5:SharedWithDetails" minOccurs="0"/>
                <xsd:element ref="ns6:MediaServiceLocation" minOccurs="0"/>
                <xsd:element ref="ns5:_dlc_DocId" minOccurs="0"/>
                <xsd:element ref="ns5:_dlc_DocIdUrl" minOccurs="0"/>
                <xsd:element ref="ns5:_dlc_DocIdPersistId" minOccurs="0"/>
                <xsd:element ref="ns6:MediaServiceAutoKeyPoints" minOccurs="0"/>
                <xsd:element ref="ns6: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vti_ItemDeclaredRecord" ma:index="27" nillable="true" ma:displayName="Declared Record" ma:hidden="true" ma:internalName="_vti_ItemDeclaredRecord" ma:readOnly="true">
      <xsd:simpleType>
        <xsd:restriction base="dms:DateTime"/>
      </xsd:simpleType>
    </xsd:element>
    <xsd:element name="_vti_ItemHoldRecordStatus" ma:index="28" nillable="true" ma:displayName="Hold and Record Status" ma:decimals="0" ma:description="" ma:hidden="true" ma:indexed="true" ma:internalName="_vti_ItemHoldRecordStatu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a283e0b-db31-4043-a2ef-b80661bf084a" elementFormDefault="qualified">
    <xsd:import namespace="http://schemas.microsoft.com/office/2006/documentManagement/types"/>
    <xsd:import namespace="http://schemas.microsoft.com/office/infopath/2007/PartnerControls"/>
    <xsd:element name="WrittenBy" ma:index="3" nillable="true" ma:displayName="Written By" ma:description="‘Written By’ is auto-completed with the name of the uploader, but can be edited if you are uploading on behalf of someone else." ma:list="UserInfo" ma:SharePointGroup="0" ma:internalName="WrittenBy"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Language" ma:index="4" nillable="true" ma:displayName="Content Language *" ma:default="English" ma:format="RadioButtons" ma:indexed="true" ma:internalName="ContentLanguage" ma:readOnly="false">
      <xsd:simpleType>
        <xsd:restriction base="dms:Choice">
          <xsd:enumeration value="English"/>
          <xsd:enumeration value="French"/>
          <xsd:enumeration value="Spanish"/>
          <xsd:enumeration value="Russian"/>
          <xsd:enumeration value="Chinese"/>
          <xsd:enumeration value="Arabic"/>
          <xsd:enumeration value="other"/>
        </xsd:restriction>
      </xsd:simpleType>
    </xsd:element>
    <xsd:element name="RecipientsEmail" ma:index="9" nillable="true" ma:displayName="Recipients (email)" ma:hidden="true" ma:internalName="RecipientsEmail" ma:readOnly="false">
      <xsd:simpleType>
        <xsd:restriction base="dms:Text">
          <xsd:maxLength value="255"/>
        </xsd:restriction>
      </xsd:simpleType>
    </xsd:element>
    <xsd:element name="SenderEmail" ma:index="10" nillable="true" ma:displayName="Sender (email)" ma:hidden="true" ma:internalName="SenderEmail" ma:readOnly="false">
      <xsd:simpleType>
        <xsd:restriction base="dms:Text">
          <xsd:maxLength value="255"/>
        </xsd:restriction>
      </xsd:simpleType>
    </xsd:element>
    <xsd:element name="DateTransmittedEmail" ma:index="11" nillable="true" ma:displayName="Date transmitted (email)" ma:format="DateTime" ma:hidden="true" ma:internalName="DateTransmittedEmail" ma:readOnly="false">
      <xsd:simpleType>
        <xsd:restriction base="dms:DateTime"/>
      </xsd:simpleType>
    </xsd:element>
    <xsd:element name="k8c968e8c72a4eda96b7e8fdbe192be2" ma:index="12" nillable="true" ma:taxonomy="true" ma:internalName="k8c968e8c72a4eda96b7e8fdbe192be2" ma:taxonomyFieldName="GeographicScope" ma:displayName="Geographic Scope" ma:default="" ma:fieldId="{48c968e8-c72a-4eda-96b7-e8fdbe192be2}" ma:taxonomyMulti="true" ma:sspId="73f51738-d318-4883-9d64-4f0bd0ccc55e" ma:termSetId="0a00fedf-defc-4fe3-a3bf-9929b29a638e" ma:anchorId="00000000-0000-0000-0000-000000000000" ma:open="false" ma:isKeyword="false">
      <xsd:complexType>
        <xsd:sequence>
          <xsd:element ref="pc:Terms" minOccurs="0" maxOccurs="1"/>
        </xsd:sequence>
      </xsd:complexType>
    </xsd:element>
    <xsd:element name="ga975397408f43e4b84ec8e5a598e523" ma:index="16" nillable="true" ma:taxonomy="true" ma:internalName="ga975397408f43e4b84ec8e5a598e523" ma:taxonomyFieldName="OfficeDivision" ma:displayName="Office/Division *" ma:default="32;#Office of Emergency Prog.-456F|98de697e-6403-48a0-9bce-654c90399d04" ma:fieldId="{0a975397-408f-43e4-b84e-c8e5a598e523}" ma:sspId="73f51738-d318-4883-9d64-4f0bd0ccc55e" ma:termSetId="1761a25e-44f4-4213-964a-f96c515e12cb" ma:anchorId="00000000-0000-0000-0000-000000000000" ma:open="false" ma:isKeyword="false">
      <xsd:complexType>
        <xsd:sequence>
          <xsd:element ref="pc:Terms" minOccurs="0" maxOccurs="1"/>
        </xsd:sequence>
      </xsd:complexType>
    </xsd:element>
    <xsd:element name="mda26ace941f4791a7314a339fee829c" ma:index="17" nillable="true" ma:taxonomy="true" ma:internalName="mda26ace941f4791a7314a339fee829c" ma:taxonomyFieldName="DocumentType" ma:displayName="Document Type *" ma:indexed="true" ma:readOnly="false" ma:default="" ma:fieldId="{6da26ace-941f-4791-a731-4a339fee829c}" ma:sspId="73f51738-d318-4883-9d64-4f0bd0ccc55e" ma:termSetId="f93b6877-8902-4378-8587-5ec85f36ead9" ma:anchorId="00000000-0000-0000-0000-000000000000" ma:open="false" ma:isKeyword="false">
      <xsd:complexType>
        <xsd:sequence>
          <xsd:element ref="pc:Terms" minOccurs="0" maxOccurs="1"/>
        </xsd:sequence>
      </xsd:complexType>
    </xsd:element>
    <xsd:element name="TaxCatchAllLabel" ma:index="18" nillable="true" ma:displayName="Taxonomy Catch All Column1" ma:hidden="true" ma:list="{e129f4a5-dc42-4d6e-b210-548907d0accc}" ma:internalName="TaxCatchAllLabel" ma:readOnly="true" ma:showField="CatchAllDataLabel" ma:web="5858627f-d058-4b92-9b52-677b5fd7d454">
      <xsd:complexType>
        <xsd:complexContent>
          <xsd:extension base="dms:MultiChoiceLookup">
            <xsd:sequence>
              <xsd:element name="Value" type="dms:Lookup" maxOccurs="unbounded" minOccurs="0" nillable="true"/>
            </xsd:sequence>
          </xsd:extension>
        </xsd:complexContent>
      </xsd:complexType>
    </xsd:element>
    <xsd:element name="TaxCatchAll" ma:index="22" nillable="true" ma:displayName="Taxonomy Catch All Column" ma:hidden="true" ma:list="{e129f4a5-dc42-4d6e-b210-548907d0accc}" ma:internalName="TaxCatchAll" ma:showField="CatchAllData" ma:web="5858627f-d058-4b92-9b52-677b5fd7d454">
      <xsd:complexType>
        <xsd:complexContent>
          <xsd:extension base="dms:MultiChoiceLookup">
            <xsd:sequence>
              <xsd:element name="Value" type="dms:Lookup" maxOccurs="unbounded" minOccurs="0" nillable="true"/>
            </xsd:sequence>
          </xsd:extension>
        </xsd:complexContent>
      </xsd:complexType>
    </xsd:element>
    <xsd:element name="h6a71f3e574e4344bc34f3fc9dd20054" ma:index="23" nillable="true" ma:taxonomy="true" ma:internalName="h6a71f3e574e4344bc34f3fc9dd20054" ma:taxonomyFieldName="Topic" ma:displayName="Topic *" ma:readOnly="false" ma:default="" ma:fieldId="{16a71f3e-574e-4344-bc34-f3fc9dd20054}" ma:taxonomyMulti="true" ma:sspId="73f51738-d318-4883-9d64-4f0bd0ccc55e" ma:termSetId="9561e0e6-71cf-4f3c-87c3-08a6b5d907e8" ma:anchorId="00000000-0000-0000-0000-000000000000" ma:open="false" ma:isKeyword="false">
      <xsd:complexType>
        <xsd:sequence>
          <xsd:element ref="pc:Terms" minOccurs="0" maxOccurs="1"/>
        </xsd:sequence>
      </xsd:complexType>
    </xsd:element>
    <xsd:element name="ContentStatus" ma:index="25" nillable="true" ma:displayName="Content Status" ma:description="Optional column to indicate document status: no status, draft, final or expired.​" ma:format="RadioButtons" ma:internalName="ContentStatus">
      <xsd:simpleType>
        <xsd:restriction base="dms:Choice">
          <xsd:enumeration value="­"/>
          <xsd:enumeration value="Draft"/>
          <xsd:enumeration value="Final"/>
          <xsd:enumeration value="Expired"/>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internalName="Category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6"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858627f-d058-4b92-9b52-677b5fd7d454" elementFormDefault="qualified">
    <xsd:import namespace="http://schemas.microsoft.com/office/2006/documentManagement/types"/>
    <xsd:import namespace="http://schemas.microsoft.com/office/infopath/2007/PartnerControls"/>
    <xsd:element name="TaxKeywordTaxHTField" ma:index="29" nillable="true" ma:taxonomy="true" ma:internalName="TaxKeywordTaxHTField" ma:taxonomyFieldName="TaxKeyword" ma:displayName="Enterprise Keywords" ma:fieldId="{23f27201-bee3-471e-b2e7-b64fd8b7ca38}" ma:taxonomyMulti="true" ma:sspId="73f51738-d318-4883-9d64-4f0bd0ccc55e" ma:termSetId="00000000-0000-0000-0000-000000000000" ma:anchorId="00000000-0000-0000-0000-000000000000" ma:open="true" ma:isKeyword="true">
      <xsd:complexType>
        <xsd:sequence>
          <xsd:element ref="pc:Terms" minOccurs="0" maxOccurs="1"/>
        </xsd:sequence>
      </xsd:complexType>
    </xsd:element>
    <xsd:element name="SharedWithUsers" ma:index="3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9" nillable="true" ma:displayName="Shared With Details" ma:internalName="SharedWithDetails" ma:readOnly="true">
      <xsd:simpleType>
        <xsd:restriction base="dms:Note">
          <xsd:maxLength value="255"/>
        </xsd:restriction>
      </xsd:simpleType>
    </xsd:element>
    <xsd:element name="_dlc_DocId" ma:index="41" nillable="true" ma:displayName="Document ID Value" ma:description="The value of the document ID assigned to this item." ma:internalName="_dlc_DocId" ma:readOnly="true">
      <xsd:simpleType>
        <xsd:restriction base="dms:Text"/>
      </xsd:simpleType>
    </xsd:element>
    <xsd:element name="_dlc_DocIdUrl" ma:index="4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43"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a438dd15-07ca-4cdc-82a3-f2206b92025e" elementFormDefault="qualified">
    <xsd:import namespace="http://schemas.microsoft.com/office/2006/documentManagement/types"/>
    <xsd:import namespace="http://schemas.microsoft.com/office/infopath/2007/PartnerControls"/>
    <xsd:element name="MediaServiceMetadata" ma:index="31" nillable="true" ma:displayName="MediaServiceMetadata" ma:hidden="true" ma:internalName="MediaServiceMetadata" ma:readOnly="true">
      <xsd:simpleType>
        <xsd:restriction base="dms:Note"/>
      </xsd:simpleType>
    </xsd:element>
    <xsd:element name="MediaServiceFastMetadata" ma:index="32" nillable="true" ma:displayName="MediaServiceFastMetadata" ma:hidden="true" ma:internalName="MediaServiceFastMetadata" ma:readOnly="true">
      <xsd:simpleType>
        <xsd:restriction base="dms:Note"/>
      </xsd:simpleType>
    </xsd:element>
    <xsd:element name="MediaServiceDateTaken" ma:index="33" nillable="true" ma:displayName="MediaServiceDateTaken" ma:hidden="true" ma:internalName="MediaServiceDateTaken" ma:readOnly="true">
      <xsd:simpleType>
        <xsd:restriction base="dms:Text"/>
      </xsd:simpleType>
    </xsd:element>
    <xsd:element name="MediaServiceAutoTags" ma:index="34" nillable="true" ma:displayName="Tags" ma:internalName="MediaServiceAutoTags" ma:readOnly="true">
      <xsd:simpleType>
        <xsd:restriction base="dms:Text"/>
      </xsd:simpleType>
    </xsd:element>
    <xsd:element name="MediaServiceGenerationTime" ma:index="35" nillable="true" ma:displayName="MediaServiceGenerationTime" ma:hidden="true" ma:internalName="MediaServiceGenerationTime" ma:readOnly="true">
      <xsd:simpleType>
        <xsd:restriction base="dms:Text"/>
      </xsd:simpleType>
    </xsd:element>
    <xsd:element name="MediaServiceEventHashCode" ma:index="36" nillable="true" ma:displayName="MediaServiceEventHashCode" ma:hidden="true" ma:internalName="MediaServiceEventHashCode" ma:readOnly="true">
      <xsd:simpleType>
        <xsd:restriction base="dms:Text"/>
      </xsd:simpleType>
    </xsd:element>
    <xsd:element name="MediaServiceOCR" ma:index="37" nillable="true" ma:displayName="Extracted Text" ma:internalName="MediaServiceOCR" ma:readOnly="true">
      <xsd:simpleType>
        <xsd:restriction base="dms:Note">
          <xsd:maxLength value="255"/>
        </xsd:restriction>
      </xsd:simpleType>
    </xsd:element>
    <xsd:element name="MediaServiceLocation" ma:index="40" nillable="true" ma:displayName="Location" ma:internalName="MediaServiceLocation" ma:readOnly="true">
      <xsd:simpleType>
        <xsd:restriction base="dms:Text"/>
      </xsd:simpleType>
    </xsd:element>
    <xsd:element name="MediaServiceAutoKeyPoints" ma:index="44" nillable="true" ma:displayName="MediaServiceAutoKeyPoints" ma:hidden="true" ma:internalName="MediaServiceAutoKeyPoints" ma:readOnly="true">
      <xsd:simpleType>
        <xsd:restriction base="dms:Note"/>
      </xsd:simpleType>
    </xsd:element>
    <xsd:element name="MediaServiceKeyPoints" ma:index="4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ga975397408f43e4b84ec8e5a598e523 xmlns="ca283e0b-db31-4043-a2ef-b80661bf084a">
      <Terms xmlns="http://schemas.microsoft.com/office/infopath/2007/PartnerControls">
        <TermInfo xmlns="http://schemas.microsoft.com/office/infopath/2007/PartnerControls">
          <TermName xmlns="http://schemas.microsoft.com/office/infopath/2007/PartnerControls">Office of Emergency Prog.-456F</TermName>
          <TermId xmlns="http://schemas.microsoft.com/office/infopath/2007/PartnerControls">98de697e-6403-48a0-9bce-654c90399d04</TermId>
        </TermInfo>
      </Terms>
    </ga975397408f43e4b84ec8e5a598e523>
    <TaxCatchAll xmlns="ca283e0b-db31-4043-a2ef-b80661bf084a">
      <Value>133</Value>
      <Value>148</Value>
      <Value>10</Value>
      <Value>163</Value>
      <Value>12</Value>
      <Value>3</Value>
      <Value>105</Value>
    </TaxCatchAll>
    <k8c968e8c72a4eda96b7e8fdbe192be2 xmlns="ca283e0b-db31-4043-a2ef-b80661bf084a">
      <Terms xmlns="http://schemas.microsoft.com/office/infopath/2007/PartnerControls"/>
    </k8c968e8c72a4eda96b7e8fdbe192be2>
    <ContentStatus xmlns="ca283e0b-db31-4043-a2ef-b80661bf084a" xsi:nil="true"/>
    <DateTransmittedEmail xmlns="ca283e0b-db31-4043-a2ef-b80661bf084a" xsi:nil="true"/>
    <SenderEmail xmlns="ca283e0b-db31-4043-a2ef-b80661bf084a" xsi:nil="true"/>
    <IconOverlay xmlns="http://schemas.microsoft.com/sharepoint/v4" xsi:nil="true"/>
    <ContentLanguage xmlns="ca283e0b-db31-4043-a2ef-b80661bf084a">English</ContentLanguage>
    <h6a71f3e574e4344bc34f3fc9dd20054 xmlns="ca283e0b-db31-4043-a2ef-b80661bf084a">
      <Terms xmlns="http://schemas.microsoft.com/office/infopath/2007/PartnerControls">
        <TermInfo xmlns="http://schemas.microsoft.com/office/infopath/2007/PartnerControls">
          <TermName xmlns="http://schemas.microsoft.com/office/infopath/2007/PartnerControls">Nutrition preparedness and risk informed programming</TermName>
          <TermId xmlns="http://schemas.microsoft.com/office/infopath/2007/PartnerControls">4ab365b7-18be-48cf-a866-cdd5f63cb150</TermId>
        </TermInfo>
        <TermInfo xmlns="http://schemas.microsoft.com/office/infopath/2007/PartnerControls">
          <TermName xmlns="http://schemas.microsoft.com/office/infopath/2007/PartnerControls">Nutrition Humanitarian Cluster, Coordination</TermName>
          <TermId xmlns="http://schemas.microsoft.com/office/infopath/2007/PartnerControls">414c5639-61e6-4b56-aaa5-511cdacc25c2</TermId>
        </TermInfo>
      </Terms>
    </h6a71f3e574e4344bc34f3fc9dd20054>
    <TaxKeywordTaxHTField xmlns="5858627f-d058-4b92-9b52-677b5fd7d454">
      <Terms xmlns="http://schemas.microsoft.com/office/infopath/2007/PartnerControls">
        <TermInfo xmlns="http://schemas.microsoft.com/office/infopath/2007/PartnerControls">
          <TermName xmlns="http://schemas.microsoft.com/office/infopath/2007/PartnerControls">GNC</TermName>
          <TermId xmlns="http://schemas.microsoft.com/office/infopath/2007/PartnerControls">82a4199d-9c93-4d57-833f-59195f986fba</TermId>
        </TermInfo>
        <TermInfo xmlns="http://schemas.microsoft.com/office/infopath/2007/PartnerControls">
          <TermName xmlns="http://schemas.microsoft.com/office/infopath/2007/PartnerControls">IMO</TermName>
          <TermId xmlns="http://schemas.microsoft.com/office/infopath/2007/PartnerControls">9411842a-837f-4f81-918e-c4fd3b034dbe</TermId>
        </TermInfo>
        <TermInfo xmlns="http://schemas.microsoft.com/office/infopath/2007/PartnerControls">
          <TermName xmlns="http://schemas.microsoft.com/office/infopath/2007/PartnerControls">Training</TermName>
          <TermId xmlns="http://schemas.microsoft.com/office/infopath/2007/PartnerControls">e274f566-a9bf-4f70-80f5-de4ef515adf5</TermId>
        </TermInfo>
      </Terms>
    </TaxKeywordTaxHTField>
    <CategoryDescription xmlns="http://schemas.microsoft.com/sharepoint.v3" xsi:nil="true"/>
    <mda26ace941f4791a7314a339fee829c xmlns="ca283e0b-db31-4043-a2ef-b80661bf084a">
      <Terms xmlns="http://schemas.microsoft.com/office/infopath/2007/PartnerControls">
        <TermInfo xmlns="http://schemas.microsoft.com/office/infopath/2007/PartnerControls">
          <TermName xmlns="http://schemas.microsoft.com/office/infopath/2007/PartnerControls">Training/ instructional materials, toolkits, user guides (non-ICT)</TermName>
          <TermId xmlns="http://schemas.microsoft.com/office/infopath/2007/PartnerControls">f7254839-f39a-4063-9d34-45784defb8cb</TermId>
        </TermInfo>
      </Terms>
    </mda26ace941f4791a7314a339fee829c>
    <RecipientsEmail xmlns="ca283e0b-db31-4043-a2ef-b80661bf084a" xsi:nil="true"/>
    <WrittenBy xmlns="ca283e0b-db31-4043-a2ef-b80661bf084a">
      <UserInfo>
        <DisplayName/>
        <AccountId xsi:nil="true"/>
        <AccountType/>
      </UserInfo>
    </WrittenBy>
    <_dlc_DocId xmlns="5858627f-d058-4b92-9b52-677b5fd7d454">EMOPSGCCU-1435067120-17668</_dlc_DocId>
    <_dlc_DocIdUrl xmlns="5858627f-d058-4b92-9b52-677b5fd7d454">
      <Url>https://unicef.sharepoint.com/teams/EMOPS-GCCU/_layouts/15/DocIdRedir.aspx?ID=EMOPSGCCU-1435067120-17668</Url>
      <Description>EMOPSGCCU-1435067120-17668</Description>
    </_dlc_DocIdUrl>
  </documentManagement>
</p:properties>
</file>

<file path=customXml/item5.xml><?xml version="1.0" encoding="utf-8"?>
<?mso-contentType ?>
<FormTemplates xmlns="http://schemas.microsoft.com/sharepoint/v3/contenttype/forms">
  <Display>DocumentLibraryForm</Display>
  <Edit>DocumentLibraryForm</Edit>
  <New>DocumentLibraryForm</New>
</FormTemplates>
</file>

<file path=customXml/item6.xml><?xml version="1.0" encoding="utf-8"?>
<?mso-contentType ?>
<customXsn xmlns="http://schemas.microsoft.com/office/2006/metadata/customXsn">
  <xsnLocation/>
  <cached>True</cached>
  <openByDefault>True</openByDefault>
  <xsnScope/>
</customXsn>
</file>

<file path=customXml/itemProps1.xml><?xml version="1.0" encoding="utf-8"?>
<ds:datastoreItem xmlns:ds="http://schemas.openxmlformats.org/officeDocument/2006/customXml" ds:itemID="{55B6C788-BA8B-4E12-8599-DF2C1C356019}">
  <ds:schemaRefs>
    <ds:schemaRef ds:uri="Microsoft.SharePoint.Taxonomy.ContentTypeSync"/>
  </ds:schemaRefs>
</ds:datastoreItem>
</file>

<file path=customXml/itemProps2.xml><?xml version="1.0" encoding="utf-8"?>
<ds:datastoreItem xmlns:ds="http://schemas.openxmlformats.org/officeDocument/2006/customXml" ds:itemID="{C6E2803C-BC63-4F18-A661-8E7436318F72}"/>
</file>

<file path=customXml/itemProps3.xml><?xml version="1.0" encoding="utf-8"?>
<ds:datastoreItem xmlns:ds="http://schemas.openxmlformats.org/officeDocument/2006/customXml" ds:itemID="{62ED5196-6520-4443-BCA1-CA788949A513}">
  <ds:schemaRefs>
    <ds:schemaRef ds:uri="http://schemas.microsoft.com/sharepoint/events"/>
  </ds:schemaRefs>
</ds:datastoreItem>
</file>

<file path=customXml/itemProps4.xml><?xml version="1.0" encoding="utf-8"?>
<ds:datastoreItem xmlns:ds="http://schemas.openxmlformats.org/officeDocument/2006/customXml" ds:itemID="{CC8468A0-7728-4686-BCC7-11C232A4B73A}">
  <ds:schemaRefs>
    <ds:schemaRef ds:uri="http://schemas.microsoft.com/office/2006/documentManagement/types"/>
    <ds:schemaRef ds:uri="http://schemas.microsoft.com/office/2006/metadata/properties"/>
    <ds:schemaRef ds:uri="http://www.w3.org/XML/1998/namespace"/>
    <ds:schemaRef ds:uri="http://purl.org/dc/terms/"/>
    <ds:schemaRef ds:uri="http://purl.org/dc/dcmitype/"/>
    <ds:schemaRef ds:uri="http://schemas.openxmlformats.org/package/2006/metadata/core-properties"/>
    <ds:schemaRef ds:uri="a438dd15-07ca-4cdc-82a3-f2206b92025e"/>
    <ds:schemaRef ds:uri="http://schemas.microsoft.com/office/infopath/2007/PartnerControls"/>
    <ds:schemaRef ds:uri="5858627f-d058-4b92-9b52-677b5fd7d454"/>
    <ds:schemaRef ds:uri="http://schemas.microsoft.com/sharepoint/v4"/>
    <ds:schemaRef ds:uri="http://schemas.microsoft.com/sharepoint.v3"/>
    <ds:schemaRef ds:uri="ca283e0b-db31-4043-a2ef-b80661bf084a"/>
    <ds:schemaRef ds:uri="http://schemas.microsoft.com/sharepoint/v3"/>
    <ds:schemaRef ds:uri="http://purl.org/dc/elements/1.1/"/>
  </ds:schemaRefs>
</ds:datastoreItem>
</file>

<file path=customXml/itemProps5.xml><?xml version="1.0" encoding="utf-8"?>
<ds:datastoreItem xmlns:ds="http://schemas.openxmlformats.org/officeDocument/2006/customXml" ds:itemID="{0E81994F-2BB4-4FF7-8450-CE7F7E1ED6AA}">
  <ds:schemaRefs>
    <ds:schemaRef ds:uri="http://schemas.microsoft.com/sharepoint/v3/contenttype/forms"/>
  </ds:schemaRefs>
</ds:datastoreItem>
</file>

<file path=customXml/itemProps6.xml><?xml version="1.0" encoding="utf-8"?>
<ds:datastoreItem xmlns:ds="http://schemas.openxmlformats.org/officeDocument/2006/customXml" ds:itemID="{56221EDC-68A4-43D2-A57A-9B6A9B850A4B}">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emplate>New_Arial_powerpoint</Template>
  <TotalTime>467</TotalTime>
  <Words>1040</Words>
  <Application>Microsoft Office PowerPoint</Application>
  <PresentationFormat>On-screen Show (4:3)</PresentationFormat>
  <Paragraphs>102</Paragraphs>
  <Slides>24</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MS PGothic</vt:lpstr>
      <vt:lpstr>Arial</vt:lpstr>
      <vt:lpstr>Arial Unicode MS</vt:lpstr>
      <vt:lpstr>Calibri</vt:lpstr>
      <vt:lpstr>Wingdings</vt:lpstr>
      <vt:lpstr>1_RedR Theme - Office</vt:lpstr>
      <vt:lpstr>PowerPoint Presentation</vt:lpstr>
      <vt:lpstr>The HPC</vt:lpstr>
      <vt:lpstr>IMO Role in Resource Mobilisation stage of the HPC</vt:lpstr>
      <vt:lpstr>Supply</vt:lpstr>
      <vt:lpstr>Role of NCC</vt:lpstr>
      <vt:lpstr>In practical terms, the NCC responsibilities are to:</vt:lpstr>
      <vt:lpstr>In practical terms, the IMO responsibilities are to:</vt:lpstr>
      <vt:lpstr>What is the role of cluster partners in supply?</vt:lpstr>
      <vt:lpstr>Which supplies?</vt:lpstr>
      <vt:lpstr>Exercise:  Terminology Carousel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Sources for calculations</vt:lpstr>
      <vt:lpstr>PowerPoint Presentation</vt:lpstr>
      <vt:lpstr>What GNC IM Tools inform the Resource Mobilisation stage?</vt:lpstr>
      <vt:lpstr>Caseloads, targets and supplies calculation tool</vt:lpstr>
      <vt:lpstr>4 Sheets in the Caseload calculation tool</vt:lpstr>
      <vt:lpstr>Exercise Part 1:  Caseload targets calculation</vt:lpstr>
      <vt:lpstr>Exercise Part 2:  Supply calculations</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Erina Mugadu</dc:creator>
  <cp:keywords>GNC; IMO; Training</cp:keywords>
  <cp:lastModifiedBy>Diogo Loureiro Jurema</cp:lastModifiedBy>
  <cp:revision>59</cp:revision>
  <cp:lastPrinted>2016-04-09T17:10:24Z</cp:lastPrinted>
  <dcterms:created xsi:type="dcterms:W3CDTF">2016-02-17T12:50:41Z</dcterms:created>
  <dcterms:modified xsi:type="dcterms:W3CDTF">2019-11-11T14:36:10Z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0x0101009BA85F8052A6DA4FA3E31FF9F74C6970006192CA8317E1FF49B6A7FEB870A3A8D6</vt:lpwstr>
  </property>
  <property fmtid="{D5CDD505-2E9C-101B-9397-08002B2CF9AE}" pid="3" name="OfficeDivision">
    <vt:lpwstr>3;#Office of Emergency Prog.-456F|98de697e-6403-48a0-9bce-654c90399d04</vt:lpwstr>
  </property>
  <property fmtid="{D5CDD505-2E9C-101B-9397-08002B2CF9AE}" pid="4" name="TaxKeyword">
    <vt:lpwstr>133;#GNC|82a4199d-9c93-4d57-833f-59195f986fba;#105;#IMO|9411842a-837f-4f81-918e-c4fd3b034dbe;#163;#Training|e274f566-a9bf-4f70-80f5-de4ef515adf5</vt:lpwstr>
  </property>
  <property fmtid="{D5CDD505-2E9C-101B-9397-08002B2CF9AE}" pid="5" name="Topic">
    <vt:lpwstr>148;#Nutrition preparedness and risk informed programming|4ab365b7-18be-48cf-a866-cdd5f63cb150;#10;#Nutrition Humanitarian Cluster, Coordination|414c5639-61e6-4b56-aaa5-511cdacc25c2</vt:lpwstr>
  </property>
  <property fmtid="{D5CDD505-2E9C-101B-9397-08002B2CF9AE}" pid="6" name="DocumentType">
    <vt:lpwstr>12;#Training/ instructional materials, toolkits, user guides (non-ICT)|f7254839-f39a-4063-9d34-45784defb8cb</vt:lpwstr>
  </property>
  <property fmtid="{D5CDD505-2E9C-101B-9397-08002B2CF9AE}" pid="7" name="GeographicScope">
    <vt:lpwstr/>
  </property>
  <property fmtid="{D5CDD505-2E9C-101B-9397-08002B2CF9AE}" pid="8" name="_dlc_DocIdItemGuid">
    <vt:lpwstr>bbeddf63-af0d-49cf-b51d-8e82fad2f8e2</vt:lpwstr>
  </property>
</Properties>
</file>