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7"/>
  </p:sldMasterIdLst>
  <p:notesMasterIdLst>
    <p:notesMasterId r:id="rId18"/>
  </p:notesMasterIdLst>
  <p:handoutMasterIdLst>
    <p:handoutMasterId r:id="rId19"/>
  </p:handoutMasterIdLst>
  <p:sldIdLst>
    <p:sldId id="256" r:id="rId8"/>
    <p:sldId id="351" r:id="rId9"/>
    <p:sldId id="353" r:id="rId10"/>
    <p:sldId id="362" r:id="rId11"/>
    <p:sldId id="361" r:id="rId12"/>
    <p:sldId id="357" r:id="rId13"/>
    <p:sldId id="363" r:id="rId14"/>
    <p:sldId id="364" r:id="rId15"/>
    <p:sldId id="272" r:id="rId16"/>
    <p:sldId id="35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285"/>
    <a:srgbClr val="2EA725"/>
    <a:srgbClr val="6F6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53763" autoAdjust="0"/>
  </p:normalViewPr>
  <p:slideViewPr>
    <p:cSldViewPr snapToGrid="0">
      <p:cViewPr varScale="1">
        <p:scale>
          <a:sx n="36" d="100"/>
          <a:sy n="36" d="100"/>
        </p:scale>
        <p:origin x="1880" y="48"/>
      </p:cViewPr>
      <p:guideLst/>
    </p:cSldViewPr>
  </p:slideViewPr>
  <p:notesTextViewPr>
    <p:cViewPr>
      <p:scale>
        <a:sx n="1" d="1"/>
        <a:sy n="1" d="1"/>
      </p:scale>
      <p:origin x="0" y="0"/>
    </p:cViewPr>
  </p:notesTextViewPr>
  <p:notesViewPr>
    <p:cSldViewPr snapToGrid="0">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5EA65F-BF9D-46F0-920B-4094A950EF30}" type="datetimeFigureOut">
              <a:rPr lang="en-US" smtClean="0"/>
              <a:t>4/2/2020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D054DC-CEA0-4A73-9701-793B9AD28E26}" type="slidenum">
              <a:rPr lang="en-US" smtClean="0"/>
              <a:t>‹N°›</a:t>
            </a:fld>
            <a:endParaRPr lang="en-US"/>
          </a:p>
        </p:txBody>
      </p:sp>
    </p:spTree>
    <p:extLst>
      <p:ext uri="{BB962C8B-B14F-4D97-AF65-F5344CB8AC3E}">
        <p14:creationId xmlns:p14="http://schemas.microsoft.com/office/powerpoint/2010/main" val="1246417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D25C4-8950-425B-BC07-4CB38248063C}" type="datetimeFigureOut">
              <a:rPr lang="en-US" smtClean="0"/>
              <a:t>4/2/2020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11677-E072-4943-BBFE-B57AD27CD112}" type="slidenum">
              <a:rPr lang="en-US" smtClean="0"/>
              <a:t>‹N°›</a:t>
            </a:fld>
            <a:endParaRPr lang="en-US"/>
          </a:p>
        </p:txBody>
      </p:sp>
    </p:spTree>
    <p:extLst>
      <p:ext uri="{BB962C8B-B14F-4D97-AF65-F5344CB8AC3E}">
        <p14:creationId xmlns:p14="http://schemas.microsoft.com/office/powerpoint/2010/main" val="1174183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nutritioncluster.net/topics/1-key-resource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kern="1200" dirty="0">
                <a:solidFill>
                  <a:schemeClr val="tx1"/>
                </a:solidFill>
                <a:effectLst/>
                <a:latin typeface="+mn-lt"/>
                <a:ea typeface="+mn-ea"/>
                <a:cs typeface="+mn-cs"/>
              </a:rPr>
              <a:t>1- Provide guidance for the contextual adaptation and implementation of available guidelines, toolboxes, multimedia and other tools necessary for implementation of mitigation measures in nutrition programs in COVID19 at-risk or affected areas for nutrition sector or cluster partners.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2- Support all technical working groups (i.e. CMAM, IYCF-E, NIS/AWG) to review the UNICEF, WHO, WFP and/or IASC global programmatic guidance on COVID-19 as relevant to their scope of work and support them in developing risk mitigation and management measures.  In the absence of the technical working groups, the COVID19 and nutrition TWG is responsible to develop risk mitigation and management measures for nutrition as per the latest GTAM and GNC guidance now available on the </a:t>
            </a:r>
            <a:r>
              <a:rPr lang="en-US" sz="1200" u="sng" kern="1200" dirty="0">
                <a:solidFill>
                  <a:schemeClr val="tx1"/>
                </a:solidFill>
                <a:effectLst/>
                <a:latin typeface="+mn-lt"/>
                <a:ea typeface="+mn-ea"/>
                <a:cs typeface="+mn-cs"/>
                <a:hlinkClick r:id="rId3"/>
              </a:rPr>
              <a:t>GNC website</a:t>
            </a:r>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 Ensure that there is a Joint Statement issued and/or endorsed by nutrition cluster or sector members on appropriate COVID19 and IYCF-E mitigation measures.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4- Develop and/or adapt nutrition training package for the cluster or sector partners on the updated nutrition plans and UNICEF programmatic guidance for COVID19. Ensure that it can be delivered online and/or use the “notes” on the PowerPoint slides to provide all necessary information.</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5- Develop a contingency plan for nutrition interventions for both preventive and curative measure and ensure that both service provision and supply chain management are adequately considered as per UNICEF Nutrition COVID-19 </a:t>
            </a:r>
            <a:r>
              <a:rPr lang="en-US" sz="1200" kern="1200" dirty="0" err="1">
                <a:solidFill>
                  <a:schemeClr val="tx1"/>
                </a:solidFill>
                <a:effectLst/>
                <a:latin typeface="+mn-lt"/>
                <a:ea typeface="+mn-ea"/>
                <a:cs typeface="+mn-cs"/>
              </a:rPr>
              <a:t>programme</a:t>
            </a:r>
            <a:r>
              <a:rPr lang="en-US" sz="1200" kern="1200" dirty="0">
                <a:solidFill>
                  <a:schemeClr val="tx1"/>
                </a:solidFill>
                <a:effectLst/>
                <a:latin typeface="+mn-lt"/>
                <a:ea typeface="+mn-ea"/>
                <a:cs typeface="+mn-cs"/>
              </a:rPr>
              <a:t> guidance.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6- Develop a community engagement strategy, workplan, guidance and tools for COVID19 and nutrition in emergencies </a:t>
            </a:r>
            <a:r>
              <a:rPr lang="en-US" sz="1200" kern="1200" dirty="0" err="1">
                <a:solidFill>
                  <a:schemeClr val="tx1"/>
                </a:solidFill>
                <a:effectLst/>
                <a:latin typeface="+mn-lt"/>
                <a:ea typeface="+mn-ea"/>
                <a:cs typeface="+mn-cs"/>
              </a:rPr>
              <a:t>programmes</a:t>
            </a:r>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7- Review current programmatic data collection practices and identify what needs to be done to implement no-touch data collection, particularly in terms of anthropometry, and reporting.</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8- Link with other clusters or sectors and support the coordinator with work related to the Inter-Cluster Coordination Group (ICCG) meetings linked with COVID19 preparedness and response. A stronger coordination with the Health in Emergency Taskforce is specifically useful for this crisis.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9- Monitor and ensure implementation of the COVID19 response as per the agreed guidance among nutrition cluster or sector partners </a:t>
            </a:r>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75711677-E072-4943-BBFE-B57AD27CD112}" type="slidenum">
              <a:rPr lang="en-US" smtClean="0"/>
              <a:t>7</a:t>
            </a:fld>
            <a:endParaRPr lang="en-US"/>
          </a:p>
        </p:txBody>
      </p:sp>
    </p:spTree>
    <p:extLst>
      <p:ext uri="{BB962C8B-B14F-4D97-AF65-F5344CB8AC3E}">
        <p14:creationId xmlns:p14="http://schemas.microsoft.com/office/powerpoint/2010/main" val="1362391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BFE7555-07CF-4CC1-9AD4-26EB01ADEF7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2977447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150815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5194300"/>
          </a:xfrm>
          <a:solidFill>
            <a:schemeClr val="bg1">
              <a:lumMod val="85000"/>
            </a:schemeClr>
          </a:solidFill>
        </p:spPr>
        <p:txBody>
          <a:bodyPr/>
          <a:lstStyle>
            <a:lvl1pPr marL="0" indent="0" algn="ctr">
              <a:buNone/>
              <a:defRPr/>
            </a:lvl1pPr>
          </a:lstStyle>
          <a:p>
            <a:r>
              <a:rPr lang="en-US" dirty="0"/>
              <a:t>Click icon to add picture</a:t>
            </a:r>
          </a:p>
        </p:txBody>
      </p:sp>
      <p:sp>
        <p:nvSpPr>
          <p:cNvPr id="17"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8"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9"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20" name="Text Placeholder 4"/>
          <p:cNvSpPr>
            <a:spLocks noGrp="1"/>
          </p:cNvSpPr>
          <p:nvPr>
            <p:ph type="body" sz="quarter" idx="17" hasCustomPrompt="1"/>
          </p:nvPr>
        </p:nvSpPr>
        <p:spPr>
          <a:xfrm>
            <a:off x="2090652" y="2699543"/>
            <a:ext cx="8155524"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THANK YOU</a:t>
            </a:r>
            <a:endParaRPr lang="en-US" dirty="0"/>
          </a:p>
        </p:txBody>
      </p:sp>
    </p:spTree>
    <p:extLst>
      <p:ext uri="{BB962C8B-B14F-4D97-AF65-F5344CB8AC3E}">
        <p14:creationId xmlns:p14="http://schemas.microsoft.com/office/powerpoint/2010/main" val="1310632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HANK YOU slide">
    <p:spTree>
      <p:nvGrpSpPr>
        <p:cNvPr id="1" name=""/>
        <p:cNvGrpSpPr/>
        <p:nvPr/>
      </p:nvGrpSpPr>
      <p:grpSpPr>
        <a:xfrm>
          <a:off x="0" y="0"/>
          <a:ext cx="0" cy="0"/>
          <a:chOff x="0" y="0"/>
          <a:chExt cx="0" cy="0"/>
        </a:xfrm>
      </p:grpSpPr>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6858000"/>
          </a:xfrm>
          <a:solidFill>
            <a:schemeClr val="bg1">
              <a:lumMod val="85000"/>
            </a:schemeClr>
          </a:solidFill>
        </p:spPr>
        <p:txBody>
          <a:bodyPr/>
          <a:lstStyle>
            <a:lvl1pPr marL="0" indent="0" algn="ctr">
              <a:buNone/>
              <a:defRPr/>
            </a:lvl1pPr>
          </a:lstStyle>
          <a:p>
            <a:r>
              <a:rPr lang="en-US" dirty="0"/>
              <a:t>Click icon to add picture</a:t>
            </a:r>
          </a:p>
        </p:txBody>
      </p:sp>
      <p:sp>
        <p:nvSpPr>
          <p:cNvPr id="20" name="Text Placeholder 4"/>
          <p:cNvSpPr>
            <a:spLocks noGrp="1"/>
          </p:cNvSpPr>
          <p:nvPr>
            <p:ph type="body" sz="quarter" idx="17" hasCustomPrompt="1"/>
          </p:nvPr>
        </p:nvSpPr>
        <p:spPr>
          <a:xfrm>
            <a:off x="0" y="2799754"/>
            <a:ext cx="4793672"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THANK YOU</a:t>
            </a:r>
            <a:endParaRPr lang="en-US" dirty="0"/>
          </a:p>
        </p:txBody>
      </p:sp>
      <p:pic>
        <p:nvPicPr>
          <p:cNvPr id="4" name="Graphic 3">
            <a:extLst>
              <a:ext uri="{FF2B5EF4-FFF2-40B4-BE49-F238E27FC236}">
                <a16:creationId xmlns:a16="http://schemas.microsoft.com/office/drawing/2014/main" id="{21B7C62D-129C-49BC-BF22-52627F246BD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19427" y="5751367"/>
            <a:ext cx="952500" cy="952500"/>
          </a:xfrm>
          <a:prstGeom prst="rect">
            <a:avLst/>
          </a:prstGeom>
        </p:spPr>
      </p:pic>
    </p:spTree>
    <p:extLst>
      <p:ext uri="{BB962C8B-B14F-4D97-AF65-F5344CB8AC3E}">
        <p14:creationId xmlns:p14="http://schemas.microsoft.com/office/powerpoint/2010/main" val="536415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5" name="Graphic 14">
            <a:extLst>
              <a:ext uri="{FF2B5EF4-FFF2-40B4-BE49-F238E27FC236}">
                <a16:creationId xmlns:a16="http://schemas.microsoft.com/office/drawing/2014/main" id="{391C1A52-686D-4896-9B9E-63CC92760E1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3950825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5" name="Graphic 14">
            <a:extLst>
              <a:ext uri="{FF2B5EF4-FFF2-40B4-BE49-F238E27FC236}">
                <a16:creationId xmlns:a16="http://schemas.microsoft.com/office/drawing/2014/main" id="{391C1A52-686D-4896-9B9E-63CC92760E1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4172610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3927"/>
            <a:ext cx="10515600" cy="47730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
        <p:nvSpPr>
          <p:cNvPr id="7" name="Title 1">
            <a:extLst>
              <a:ext uri="{FF2B5EF4-FFF2-40B4-BE49-F238E27FC236}">
                <a16:creationId xmlns:a16="http://schemas.microsoft.com/office/drawing/2014/main" id="{DCF3BEDA-FA7D-4B55-86EB-C1B1FEE87EEE}"/>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8" name="TextBox 7">
            <a:extLst>
              <a:ext uri="{FF2B5EF4-FFF2-40B4-BE49-F238E27FC236}">
                <a16:creationId xmlns:a16="http://schemas.microsoft.com/office/drawing/2014/main" id="{D68A7F86-6418-436F-A3FA-479202477A47}"/>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0" name="Title 1">
            <a:extLst>
              <a:ext uri="{FF2B5EF4-FFF2-40B4-BE49-F238E27FC236}">
                <a16:creationId xmlns:a16="http://schemas.microsoft.com/office/drawing/2014/main" id="{D747D75D-1B19-4DFB-B1FA-C94653A5192F}"/>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1" name="Graphic 10">
            <a:extLst>
              <a:ext uri="{FF2B5EF4-FFF2-40B4-BE49-F238E27FC236}">
                <a16:creationId xmlns:a16="http://schemas.microsoft.com/office/drawing/2014/main" id="{CB8007EB-DC01-4106-A335-9ACEFFB2095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2029630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28249"/>
            <a:ext cx="3932237" cy="1564887"/>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1458474"/>
            <a:ext cx="6172200" cy="47660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528449"/>
            <a:ext cx="3932237" cy="372747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‹N°›</a:t>
            </a:fld>
            <a:endParaRPr lang="en-US"/>
          </a:p>
        </p:txBody>
      </p:sp>
      <p:sp>
        <p:nvSpPr>
          <p:cNvPr id="8" name="Title 1">
            <a:extLst>
              <a:ext uri="{FF2B5EF4-FFF2-40B4-BE49-F238E27FC236}">
                <a16:creationId xmlns:a16="http://schemas.microsoft.com/office/drawing/2014/main" id="{043C942A-68EC-4FDA-A616-CBC924D51FDB}"/>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84FB0979-7CFB-42AB-8E52-BBA222530D37}"/>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pic>
        <p:nvPicPr>
          <p:cNvPr id="12" name="Graphic 11">
            <a:extLst>
              <a:ext uri="{FF2B5EF4-FFF2-40B4-BE49-F238E27FC236}">
                <a16:creationId xmlns:a16="http://schemas.microsoft.com/office/drawing/2014/main" id="{79E769BA-3115-4E9C-BECF-A529627EEB2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1798930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FE7555-07CF-4CC1-9AD4-26EB01ADEF7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‹N°›</a:t>
            </a:fld>
            <a:endParaRPr lang="en-US"/>
          </a:p>
        </p:txBody>
      </p:sp>
      <p:sp>
        <p:nvSpPr>
          <p:cNvPr id="8" name="Title 1">
            <a:extLst>
              <a:ext uri="{FF2B5EF4-FFF2-40B4-BE49-F238E27FC236}">
                <a16:creationId xmlns:a16="http://schemas.microsoft.com/office/drawing/2014/main" id="{E0D5BB03-C378-43A3-A13C-B6F344A17DEC}"/>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2F42110C-2B2B-44DA-86E8-380056BFF168}"/>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3FC1A977-6079-495F-8089-92C1B3A26D45}"/>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2" name="Graphic 11">
            <a:extLst>
              <a:ext uri="{FF2B5EF4-FFF2-40B4-BE49-F238E27FC236}">
                <a16:creationId xmlns:a16="http://schemas.microsoft.com/office/drawing/2014/main" id="{64AE20C0-ADA7-4122-960B-A228F3CC9A7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14844939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FE7555-07CF-4CC1-9AD4-26EB01ADEF75}"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E0707-16D1-4EFD-9C7E-2A3D500773BC}" type="slidenum">
              <a:rPr lang="en-US" smtClean="0"/>
              <a:t>‹N°›</a:t>
            </a:fld>
            <a:endParaRPr lang="en-US"/>
          </a:p>
        </p:txBody>
      </p:sp>
      <p:sp>
        <p:nvSpPr>
          <p:cNvPr id="10" name="Title 1">
            <a:extLst>
              <a:ext uri="{FF2B5EF4-FFF2-40B4-BE49-F238E27FC236}">
                <a16:creationId xmlns:a16="http://schemas.microsoft.com/office/drawing/2014/main" id="{C7285787-E804-46E5-A50D-39CB87CCB2A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11" name="TextBox 10">
            <a:extLst>
              <a:ext uri="{FF2B5EF4-FFF2-40B4-BE49-F238E27FC236}">
                <a16:creationId xmlns:a16="http://schemas.microsoft.com/office/drawing/2014/main" id="{2C146158-6709-47DA-9B62-0E6B346E57CF}"/>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3" name="Title 1">
            <a:extLst>
              <a:ext uri="{FF2B5EF4-FFF2-40B4-BE49-F238E27FC236}">
                <a16:creationId xmlns:a16="http://schemas.microsoft.com/office/drawing/2014/main" id="{1EDE12C1-B8E3-4975-A2E6-CA262AD04741}"/>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pic>
        <p:nvPicPr>
          <p:cNvPr id="14" name="Graphic 13">
            <a:extLst>
              <a:ext uri="{FF2B5EF4-FFF2-40B4-BE49-F238E27FC236}">
                <a16:creationId xmlns:a16="http://schemas.microsoft.com/office/drawing/2014/main" id="{04B72776-90CC-476C-87CB-509B4148BE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84374" y="28898"/>
            <a:ext cx="707624" cy="707624"/>
          </a:xfrm>
          <a:prstGeom prst="rect">
            <a:avLst/>
          </a:prstGeom>
        </p:spPr>
      </p:pic>
    </p:spTree>
    <p:extLst>
      <p:ext uri="{BB962C8B-B14F-4D97-AF65-F5344CB8AC3E}">
        <p14:creationId xmlns:p14="http://schemas.microsoft.com/office/powerpoint/2010/main" val="728826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E7555-07CF-4CC1-9AD4-26EB01ADEF7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191685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E7555-07CF-4CC1-9AD4-26EB01ADEF75}"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grpSp>
        <p:nvGrpSpPr>
          <p:cNvPr id="5" name="Group 4">
            <a:extLst>
              <a:ext uri="{FF2B5EF4-FFF2-40B4-BE49-F238E27FC236}">
                <a16:creationId xmlns:a16="http://schemas.microsoft.com/office/drawing/2014/main" id="{88D6171A-1E43-4B35-A8A2-184A2F317F32}"/>
              </a:ext>
            </a:extLst>
          </p:cNvPr>
          <p:cNvGrpSpPr/>
          <p:nvPr userDrawn="1"/>
        </p:nvGrpSpPr>
        <p:grpSpPr>
          <a:xfrm>
            <a:off x="0" y="-8467"/>
            <a:ext cx="12192000" cy="6866467"/>
            <a:chOff x="0" y="-8467"/>
            <a:chExt cx="12192000" cy="6866467"/>
          </a:xfrm>
        </p:grpSpPr>
        <p:cxnSp>
          <p:nvCxnSpPr>
            <p:cNvPr id="6" name="Straight Connector 5">
              <a:extLst>
                <a:ext uri="{FF2B5EF4-FFF2-40B4-BE49-F238E27FC236}">
                  <a16:creationId xmlns:a16="http://schemas.microsoft.com/office/drawing/2014/main" id="{E88BB057-2180-4C8B-9FE9-002C67350A28}"/>
                </a:ext>
              </a:extLst>
            </p:cNvPr>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6C094AE-EF57-417E-804B-A43E66EA79E9}"/>
                </a:ext>
              </a:extLst>
            </p:cNvPr>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434C731E-FF2C-4F40-B83A-F05E7296F7EA}"/>
                </a:ext>
              </a:extLst>
            </p:cNvPr>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a:extLst>
                <a:ext uri="{FF2B5EF4-FFF2-40B4-BE49-F238E27FC236}">
                  <a16:creationId xmlns:a16="http://schemas.microsoft.com/office/drawing/2014/main" id="{F142AA2B-6EBA-4AF9-B1A8-9C49F7E0DB65}"/>
                </a:ext>
              </a:extLst>
            </p:cNvPr>
            <p:cNvSpPr/>
            <p:nvPr userDrawn="1"/>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Isosceles Triangle 9">
              <a:extLst>
                <a:ext uri="{FF2B5EF4-FFF2-40B4-BE49-F238E27FC236}">
                  <a16:creationId xmlns:a16="http://schemas.microsoft.com/office/drawing/2014/main" id="{C077343C-7D57-4AC0-9467-630F91417C3A}"/>
                </a:ext>
              </a:extLst>
            </p:cNvPr>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a:extLst>
                <a:ext uri="{FF2B5EF4-FFF2-40B4-BE49-F238E27FC236}">
                  <a16:creationId xmlns:a16="http://schemas.microsoft.com/office/drawing/2014/main" id="{865C261D-01A5-47DA-96F7-1B623A4963F1}"/>
                </a:ext>
              </a:extLst>
            </p:cNvPr>
            <p:cNvSpPr/>
            <p:nvPr userDrawn="1"/>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2" name="Rectangle 28">
              <a:extLst>
                <a:ext uri="{FF2B5EF4-FFF2-40B4-BE49-F238E27FC236}">
                  <a16:creationId xmlns:a16="http://schemas.microsoft.com/office/drawing/2014/main" id="{80F03FA5-C6EC-4CC8-AEA9-906E18BCD0DC}"/>
                </a:ext>
              </a:extLst>
            </p:cNvPr>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a:extLst>
                <a:ext uri="{FF2B5EF4-FFF2-40B4-BE49-F238E27FC236}">
                  <a16:creationId xmlns:a16="http://schemas.microsoft.com/office/drawing/2014/main" id="{099E215F-8AFC-4533-93B3-FDCF77CE1EAD}"/>
                </a:ext>
              </a:extLst>
            </p:cNvPr>
            <p:cNvSpPr/>
            <p:nvPr userDrawn="1"/>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F94B8AC7-D47E-4D0D-943F-CD55237E88ED}"/>
                </a:ext>
              </a:extLst>
            </p:cNvPr>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DF7844AC-B0E9-44B0-85F6-71C7608D2A2F}"/>
                </a:ext>
              </a:extLst>
            </p:cNvPr>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8" name="Title 1">
            <a:extLst>
              <a:ext uri="{FF2B5EF4-FFF2-40B4-BE49-F238E27FC236}">
                <a16:creationId xmlns:a16="http://schemas.microsoft.com/office/drawing/2014/main" id="{6A3339CC-973A-4A8B-99B8-57047117AAED}"/>
              </a:ext>
            </a:extLst>
          </p:cNvPr>
          <p:cNvSpPr>
            <a:spLocks noGrp="1"/>
          </p:cNvSpPr>
          <p:nvPr>
            <p:ph type="ctrTitle"/>
          </p:nvPr>
        </p:nvSpPr>
        <p:spPr>
          <a:xfrm>
            <a:off x="695537" y="2660651"/>
            <a:ext cx="8206416" cy="1234727"/>
          </a:xfrm>
        </p:spPr>
        <p:txBody>
          <a:bodyPr/>
          <a:lstStyle/>
          <a:p>
            <a:pPr algn="l"/>
            <a:r>
              <a:rPr lang="en-US" sz="3600" b="1" dirty="0">
                <a:solidFill>
                  <a:srgbClr val="00B050"/>
                </a:solidFill>
                <a:latin typeface="Source Sans Pro" panose="020B0503030403020204" pitchFamily="34" charset="0"/>
                <a:ea typeface="Source Sans Pro" panose="020B0503030403020204" pitchFamily="34" charset="0"/>
              </a:rPr>
              <a:t>Title</a:t>
            </a:r>
          </a:p>
        </p:txBody>
      </p:sp>
      <p:sp>
        <p:nvSpPr>
          <p:cNvPr id="19" name="Subtitle 2">
            <a:extLst>
              <a:ext uri="{FF2B5EF4-FFF2-40B4-BE49-F238E27FC236}">
                <a16:creationId xmlns:a16="http://schemas.microsoft.com/office/drawing/2014/main" id="{64997FA2-E58B-43F0-BE5A-706017B06AD4}"/>
              </a:ext>
            </a:extLst>
          </p:cNvPr>
          <p:cNvSpPr>
            <a:spLocks noGrp="1"/>
          </p:cNvSpPr>
          <p:nvPr>
            <p:ph type="subTitle" idx="1"/>
          </p:nvPr>
        </p:nvSpPr>
        <p:spPr>
          <a:xfrm>
            <a:off x="695537" y="4050833"/>
            <a:ext cx="7766936" cy="1803702"/>
          </a:xfrm>
        </p:spPr>
        <p:txBody>
          <a:bodyPr>
            <a:normAutofit/>
          </a:bodyPr>
          <a:lstStyle/>
          <a:p>
            <a:pPr algn="l"/>
            <a:r>
              <a:rPr lang="en-US" dirty="0">
                <a:latin typeface="Source Sans Pro" panose="020B0503030403020204" pitchFamily="34" charset="0"/>
                <a:ea typeface="Source Sans Pro" panose="020B0503030403020204" pitchFamily="34" charset="0"/>
              </a:rPr>
              <a:t>Country</a:t>
            </a:r>
          </a:p>
          <a:p>
            <a:pPr algn="l"/>
            <a:r>
              <a:rPr lang="en-US" dirty="0">
                <a:latin typeface="Source Sans Pro" panose="020B0503030403020204" pitchFamily="34" charset="0"/>
                <a:ea typeface="Source Sans Pro" panose="020B0503030403020204" pitchFamily="34" charset="0"/>
              </a:rPr>
              <a:t>Date</a:t>
            </a:r>
          </a:p>
        </p:txBody>
      </p:sp>
      <p:pic>
        <p:nvPicPr>
          <p:cNvPr id="21" name="Graphic 20">
            <a:extLst>
              <a:ext uri="{FF2B5EF4-FFF2-40B4-BE49-F238E27FC236}">
                <a16:creationId xmlns:a16="http://schemas.microsoft.com/office/drawing/2014/main" id="{2F51C145-AE68-45B9-86C0-87D84171D4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44767" y="5768975"/>
            <a:ext cx="952500" cy="952500"/>
          </a:xfrm>
          <a:prstGeom prst="rect">
            <a:avLst/>
          </a:prstGeom>
        </p:spPr>
      </p:pic>
    </p:spTree>
    <p:extLst>
      <p:ext uri="{BB962C8B-B14F-4D97-AF65-F5344CB8AC3E}">
        <p14:creationId xmlns:p14="http://schemas.microsoft.com/office/powerpoint/2010/main" val="1435911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78101E6-5E8A-4678-A8F6-5909939C6A7F}"/>
              </a:ext>
            </a:extLst>
          </p:cNvPr>
          <p:cNvSpPr>
            <a:spLocks noGrp="1"/>
          </p:cNvSpPr>
          <p:nvPr>
            <p:ph type="dt" sz="half" idx="10"/>
          </p:nvPr>
        </p:nvSpPr>
        <p:spPr/>
        <p:txBody>
          <a:bodyPr/>
          <a:lstStyle/>
          <a:p>
            <a:fld id="{5BFE7555-07CF-4CC1-9AD4-26EB01ADEF75}" type="datetimeFigureOut">
              <a:rPr lang="en-US" smtClean="0"/>
              <a:t>4/2/2020</a:t>
            </a:fld>
            <a:endParaRPr lang="en-US"/>
          </a:p>
        </p:txBody>
      </p:sp>
      <p:sp>
        <p:nvSpPr>
          <p:cNvPr id="4" name="Footer Placeholder 3">
            <a:extLst>
              <a:ext uri="{FF2B5EF4-FFF2-40B4-BE49-F238E27FC236}">
                <a16:creationId xmlns:a16="http://schemas.microsoft.com/office/drawing/2014/main" id="{7817A7D5-4ECA-4308-8CA9-100718DF5A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739DB7-4E4A-4D92-AF1E-12032277547C}"/>
              </a:ext>
            </a:extLst>
          </p:cNvPr>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17705162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598740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3265486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‹N°›</a:t>
            </a:fld>
            <a:endParaRPr lang="en-US"/>
          </a:p>
        </p:txBody>
      </p:sp>
    </p:spTree>
    <p:extLst>
      <p:ext uri="{BB962C8B-B14F-4D97-AF65-F5344CB8AC3E}">
        <p14:creationId xmlns:p14="http://schemas.microsoft.com/office/powerpoint/2010/main" val="228080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p:bg>
      <p:bgPr>
        <a:solidFill>
          <a:srgbClr val="808285"/>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484718" y="2228653"/>
            <a:ext cx="7850222" cy="1818967"/>
          </a:xfrm>
        </p:spPr>
        <p:txBody>
          <a:bodyPr>
            <a:noAutofit/>
          </a:bodyPr>
          <a:lstStyle>
            <a:lvl1pPr marL="0" indent="0">
              <a:lnSpc>
                <a:spcPct val="70000"/>
              </a:lnSpc>
              <a:buNone/>
              <a:defRPr sz="5800" baseline="0">
                <a:solidFill>
                  <a:srgbClr val="FFFFFF"/>
                </a:solidFill>
              </a:defRPr>
            </a:lvl1pPr>
            <a:lvl2pPr marL="609493" indent="0">
              <a:buNone/>
              <a:defRPr/>
            </a:lvl2pPr>
            <a:lvl3pPr marL="1218987"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r>
              <a:rPr lang="fr-FR" dirty="0"/>
              <a:t> </a:t>
            </a:r>
            <a:r>
              <a:rPr lang="fr-FR" dirty="0" err="1"/>
              <a:t>Presentation</a:t>
            </a:r>
            <a:endParaRPr lang="en-US" dirty="0"/>
          </a:p>
        </p:txBody>
      </p:sp>
      <p:cxnSp>
        <p:nvCxnSpPr>
          <p:cNvPr id="10" name="Straight Connector 9"/>
          <p:cNvCxnSpPr/>
          <p:nvPr userDrawn="1"/>
        </p:nvCxnSpPr>
        <p:spPr>
          <a:xfrm>
            <a:off x="634175" y="4059641"/>
            <a:ext cx="4086498"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634175" y="4275499"/>
            <a:ext cx="4086498" cy="1065213"/>
          </a:xfrm>
        </p:spPr>
        <p:txBody>
          <a:bodyPr>
            <a:noAutofit/>
          </a:bodyPr>
          <a:lstStyle>
            <a:lvl1pPr marL="0" indent="0" algn="ctr">
              <a:lnSpc>
                <a:spcPct val="70000"/>
              </a:lnSpc>
              <a:buNone/>
              <a:defRPr sz="2800"/>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Click to </a:t>
            </a:r>
            <a:r>
              <a:rPr lang="fr-FR" dirty="0" err="1"/>
              <a:t>edit</a:t>
            </a:r>
            <a:r>
              <a:rPr lang="fr-FR" dirty="0"/>
              <a:t> Place </a:t>
            </a:r>
          </a:p>
          <a:p>
            <a:pPr lvl="0"/>
            <a:r>
              <a:rPr lang="fr-FR" dirty="0"/>
              <a:t>and/or Date</a:t>
            </a:r>
            <a:endParaRPr lang="en-US" dirty="0"/>
          </a:p>
        </p:txBody>
      </p:sp>
      <p:pic>
        <p:nvPicPr>
          <p:cNvPr id="3" name="Graphic 2">
            <a:extLst>
              <a:ext uri="{FF2B5EF4-FFF2-40B4-BE49-F238E27FC236}">
                <a16:creationId xmlns:a16="http://schemas.microsoft.com/office/drawing/2014/main" id="{34852A60-EF82-4A33-8E8E-2C1B8EB553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75866" y="2530533"/>
            <a:ext cx="1210194" cy="1210194"/>
          </a:xfrm>
          <a:prstGeom prst="rect">
            <a:avLst/>
          </a:prstGeom>
        </p:spPr>
      </p:pic>
    </p:spTree>
    <p:extLst>
      <p:ext uri="{BB962C8B-B14F-4D97-AF65-F5344CB8AC3E}">
        <p14:creationId xmlns:p14="http://schemas.microsoft.com/office/powerpoint/2010/main" val="146801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with partners logo">
    <p:bg>
      <p:bgPr>
        <a:solidFill>
          <a:schemeClr val="tx2"/>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542084" y="2228652"/>
            <a:ext cx="10954611" cy="1007805"/>
          </a:xfrm>
        </p:spPr>
        <p:txBody>
          <a:bodyPr>
            <a:noAutofit/>
          </a:bodyPr>
          <a:lstStyle>
            <a:lvl1pPr marL="0" indent="0">
              <a:lnSpc>
                <a:spcPct val="70000"/>
              </a:lnSpc>
              <a:buNone/>
              <a:defRPr sz="6000" baseline="0">
                <a:solidFill>
                  <a:srgbClr val="FFFFFF"/>
                </a:solidFill>
              </a:defRPr>
            </a:lvl1pPr>
            <a:lvl2pPr marL="609493" indent="0">
              <a:buNone/>
              <a:defRPr/>
            </a:lvl2pPr>
            <a:lvl3pPr marL="1218987"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r>
              <a:rPr lang="fr-FR" dirty="0"/>
              <a:t> </a:t>
            </a:r>
            <a:r>
              <a:rPr lang="fr-FR" dirty="0" err="1"/>
              <a:t>Presentation</a:t>
            </a:r>
            <a:endParaRPr lang="en-US" dirty="0"/>
          </a:p>
        </p:txBody>
      </p:sp>
      <p:cxnSp>
        <p:nvCxnSpPr>
          <p:cNvPr id="10" name="Straight Connector 9"/>
          <p:cNvCxnSpPr/>
          <p:nvPr userDrawn="1"/>
        </p:nvCxnSpPr>
        <p:spPr>
          <a:xfrm>
            <a:off x="691541" y="3354995"/>
            <a:ext cx="3750482"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691541" y="3570853"/>
            <a:ext cx="3750482" cy="861858"/>
          </a:xfrm>
        </p:spPr>
        <p:txBody>
          <a:bodyPr>
            <a:noAutofit/>
          </a:bodyPr>
          <a:lstStyle>
            <a:lvl1pPr marL="0" indent="0" algn="ctr">
              <a:lnSpc>
                <a:spcPct val="70000"/>
              </a:lnSpc>
              <a:buNone/>
              <a:defRPr sz="2800"/>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Click to </a:t>
            </a:r>
            <a:r>
              <a:rPr lang="fr-FR" dirty="0" err="1"/>
              <a:t>edit</a:t>
            </a:r>
            <a:r>
              <a:rPr lang="fr-FR" dirty="0"/>
              <a:t> Place </a:t>
            </a:r>
          </a:p>
          <a:p>
            <a:pPr lvl="0"/>
            <a:r>
              <a:rPr lang="fr-FR" dirty="0"/>
              <a:t>and/or Date</a:t>
            </a:r>
            <a:endParaRPr lang="en-US" dirty="0"/>
          </a:p>
        </p:txBody>
      </p:sp>
      <p:sp>
        <p:nvSpPr>
          <p:cNvPr id="6" name="Rectangle 5"/>
          <p:cNvSpPr/>
          <p:nvPr userDrawn="1"/>
        </p:nvSpPr>
        <p:spPr>
          <a:xfrm>
            <a:off x="-3176" y="5194300"/>
            <a:ext cx="12195176"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9"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1"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281086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COME Slide with logos at the bottom">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682091" y="1049338"/>
            <a:ext cx="5891159" cy="4144963"/>
          </a:xfrm>
        </p:spPr>
        <p:txBody>
          <a:bodyPr>
            <a:noAutofit/>
          </a:bodyPr>
          <a:lstStyle>
            <a:lvl1pPr marL="0" indent="0">
              <a:lnSpc>
                <a:spcPct val="70000"/>
              </a:lnSpc>
              <a:buNone/>
              <a:defRPr sz="5400" baseline="0">
                <a:solidFill>
                  <a:schemeClr val="accent1"/>
                </a:solidFill>
              </a:defRPr>
            </a:lvl1pPr>
            <a:lvl2pPr marL="609494" indent="0">
              <a:lnSpc>
                <a:spcPct val="80000"/>
              </a:lnSpc>
              <a:buNone/>
              <a:defRPr sz="5400">
                <a:solidFill>
                  <a:srgbClr val="118987"/>
                </a:solidFill>
              </a:defRPr>
            </a:lvl2pPr>
            <a:lvl3pPr marL="1218986" indent="0">
              <a:lnSpc>
                <a:spcPct val="80000"/>
              </a:lnSpc>
              <a:buNone/>
              <a:defRPr sz="5400">
                <a:solidFill>
                  <a:srgbClr val="118987"/>
                </a:solidFill>
              </a:defRPr>
            </a:lvl3pPr>
            <a:lvl4pPr marL="1828480" indent="0">
              <a:lnSpc>
                <a:spcPct val="80000"/>
              </a:lnSpc>
              <a:buNone/>
              <a:defRPr sz="5400">
                <a:solidFill>
                  <a:srgbClr val="118987"/>
                </a:solidFill>
              </a:defRPr>
            </a:lvl4pPr>
            <a:lvl5pPr marL="2437973" indent="0">
              <a:lnSpc>
                <a:spcPct val="80000"/>
              </a:lnSpc>
              <a:buNone/>
              <a:defRPr sz="5400">
                <a:solidFill>
                  <a:srgbClr val="118987"/>
                </a:solidFill>
              </a:defRPr>
            </a:lvl5pPr>
          </a:lstStyle>
          <a:p>
            <a:pPr lvl="0"/>
            <a:r>
              <a:rPr lang="fr-FR" dirty="0" err="1"/>
              <a:t>Willkommen</a:t>
            </a:r>
            <a:endParaRPr lang="fr-FR" dirty="0"/>
          </a:p>
          <a:p>
            <a:pPr lvl="0"/>
            <a:r>
              <a:rPr lang="fr-FR" dirty="0"/>
              <a:t>Bienvenue</a:t>
            </a:r>
          </a:p>
          <a:p>
            <a:pPr lvl="0"/>
            <a:r>
              <a:rPr lang="fr-FR" dirty="0" err="1"/>
              <a:t>Bienvenido</a:t>
            </a:r>
            <a:endParaRPr lang="fr-FR" dirty="0"/>
          </a:p>
          <a:p>
            <a:pPr lvl="0"/>
            <a:r>
              <a:rPr lang="fr-FR" dirty="0" err="1"/>
              <a:t>Ahlan</a:t>
            </a:r>
            <a:r>
              <a:rPr lang="fr-FR" dirty="0"/>
              <a:t> </a:t>
            </a:r>
            <a:r>
              <a:rPr lang="fr-FR" dirty="0" err="1"/>
              <a:t>wa</a:t>
            </a:r>
            <a:r>
              <a:rPr lang="fr-FR" dirty="0"/>
              <a:t> </a:t>
            </a:r>
            <a:r>
              <a:rPr lang="fr-FR" dirty="0" err="1"/>
              <a:t>sahlan</a:t>
            </a:r>
            <a:endParaRPr lang="fr-FR" dirty="0"/>
          </a:p>
          <a:p>
            <a:pPr lvl="0"/>
            <a:r>
              <a:rPr lang="fr-FR" dirty="0" err="1"/>
              <a:t>Welcome</a:t>
            </a:r>
            <a:endParaRPr lang="fr-FR" dirty="0"/>
          </a:p>
        </p:txBody>
      </p:sp>
      <p:sp>
        <p:nvSpPr>
          <p:cNvPr id="3" name="Rectangle 2"/>
          <p:cNvSpPr/>
          <p:nvPr userDrawn="1"/>
        </p:nvSpPr>
        <p:spPr>
          <a:xfrm>
            <a:off x="-3176" y="5194300"/>
            <a:ext cx="12195176"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5"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6"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229597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 y="0"/>
            <a:ext cx="5289340" cy="6858000"/>
          </a:xfrm>
          <a:solidFill>
            <a:schemeClr val="bg1">
              <a:lumMod val="85000"/>
            </a:schemeClr>
          </a:solidFill>
          <a:ln>
            <a:noFill/>
          </a:ln>
        </p:spPr>
        <p:txBody>
          <a:bodyPr/>
          <a:lstStyle>
            <a:lvl1pPr marL="0" indent="0" algn="ctr">
              <a:buFontTx/>
              <a:buNone/>
              <a:defRPr/>
            </a:lvl1pPr>
          </a:lstStyle>
          <a:p>
            <a:r>
              <a:rPr lang="en-US"/>
              <a:t>Click icon to add picture</a:t>
            </a:r>
            <a:endParaRPr lang="en-US" dirty="0"/>
          </a:p>
        </p:txBody>
      </p:sp>
      <p:sp>
        <p:nvSpPr>
          <p:cNvPr id="20" name="Text Placeholder 19"/>
          <p:cNvSpPr>
            <a:spLocks noGrp="1"/>
          </p:cNvSpPr>
          <p:nvPr>
            <p:ph type="body" sz="quarter" idx="16" hasCustomPrompt="1"/>
          </p:nvPr>
        </p:nvSpPr>
        <p:spPr>
          <a:xfrm>
            <a:off x="5648238" y="3150243"/>
            <a:ext cx="5276636" cy="754113"/>
          </a:xfrm>
        </p:spPr>
        <p:txBody>
          <a:bodyPr>
            <a:normAutofit/>
          </a:bodyPr>
          <a:lstStyle>
            <a:lvl1pPr marL="0" indent="0">
              <a:lnSpc>
                <a:spcPct val="80000"/>
              </a:lnSpc>
              <a:buNone/>
              <a:defRPr sz="5000">
                <a:solidFill>
                  <a:schemeClr val="tx1">
                    <a:lumMod val="65000"/>
                    <a:lumOff val="35000"/>
                  </a:schemeClr>
                </a:solidFill>
              </a:defRPr>
            </a:lvl1pPr>
            <a:lvl2pPr marL="609494" indent="0">
              <a:buNone/>
              <a:defRPr/>
            </a:lvl2pPr>
            <a:lvl3pPr marL="1218986"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endParaRPr lang="fr-FR" dirty="0"/>
          </a:p>
          <a:p>
            <a:pPr lvl="0"/>
            <a:endParaRPr lang="en-US" dirty="0"/>
          </a:p>
        </p:txBody>
      </p:sp>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22" name="Text Placeholder 19"/>
          <p:cNvSpPr>
            <a:spLocks noGrp="1"/>
          </p:cNvSpPr>
          <p:nvPr>
            <p:ph type="body" sz="quarter" idx="17" hasCustomPrompt="1"/>
          </p:nvPr>
        </p:nvSpPr>
        <p:spPr>
          <a:xfrm>
            <a:off x="5648237" y="2408935"/>
            <a:ext cx="6543764" cy="754113"/>
          </a:xfrm>
        </p:spPr>
        <p:txBody>
          <a:bodyPr>
            <a:normAutofit/>
          </a:bodyPr>
          <a:lstStyle>
            <a:lvl1pPr marL="0" indent="0">
              <a:lnSpc>
                <a:spcPct val="80000"/>
              </a:lnSpc>
              <a:buNone/>
              <a:defRPr sz="5000" b="1" baseline="0">
                <a:solidFill>
                  <a:schemeClr val="accent1"/>
                </a:solidFill>
              </a:defRPr>
            </a:lvl1pPr>
            <a:lvl2pPr marL="609494" indent="0">
              <a:buNone/>
              <a:defRPr/>
            </a:lvl2pPr>
            <a:lvl3pPr marL="1218986" indent="0">
              <a:buNone/>
              <a:defRPr/>
            </a:lvl3pPr>
            <a:lvl4pPr marL="1828480" indent="0">
              <a:buNone/>
              <a:defRPr/>
            </a:lvl4pPr>
            <a:lvl5pPr marL="2437973" indent="0">
              <a:buNone/>
              <a:defRPr/>
            </a:lvl5pPr>
          </a:lstStyle>
          <a:p>
            <a:pPr lvl="0"/>
            <a:r>
              <a:rPr lang="fr-FR" dirty="0"/>
              <a:t>Global Nutrition Cluster</a:t>
            </a:r>
            <a:endParaRPr lang="en-US" dirty="0"/>
          </a:p>
        </p:txBody>
      </p:sp>
      <p:sp>
        <p:nvSpPr>
          <p:cNvPr id="23"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24"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25"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340838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with full picture">
    <p:spTree>
      <p:nvGrpSpPr>
        <p:cNvPr id="1" name=""/>
        <p:cNvGrpSpPr/>
        <p:nvPr/>
      </p:nvGrpSpPr>
      <p:grpSpPr>
        <a:xfrm>
          <a:off x="0" y="0"/>
          <a:ext cx="0" cy="0"/>
          <a:chOff x="0" y="0"/>
          <a:chExt cx="0" cy="0"/>
        </a:xfrm>
      </p:grpSpPr>
      <p:sp>
        <p:nvSpPr>
          <p:cNvPr id="13"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5"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6"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5715000"/>
          </a:xfrm>
          <a:solidFill>
            <a:schemeClr val="bg1">
              <a:lumMod val="85000"/>
            </a:schemeClr>
          </a:solidFill>
        </p:spPr>
        <p:txBody>
          <a:bodyPr/>
          <a:lstStyle>
            <a:lvl1pPr marL="0" indent="0" algn="ctr">
              <a:buNone/>
              <a:defRPr/>
            </a:lvl1pPr>
          </a:lstStyle>
          <a:p>
            <a:r>
              <a:rPr lang="en-US"/>
              <a:t>Click icon to add picture</a:t>
            </a:r>
            <a:endParaRPr lang="en-US" dirty="0"/>
          </a:p>
        </p:txBody>
      </p:sp>
      <p:sp>
        <p:nvSpPr>
          <p:cNvPr id="5" name="Text Placeholder 4"/>
          <p:cNvSpPr>
            <a:spLocks noGrp="1"/>
          </p:cNvSpPr>
          <p:nvPr>
            <p:ph type="body" sz="quarter" idx="17" hasCustomPrompt="1"/>
          </p:nvPr>
        </p:nvSpPr>
        <p:spPr>
          <a:xfrm>
            <a:off x="2018238" y="3020037"/>
            <a:ext cx="8155524"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Click to </a:t>
            </a:r>
            <a:r>
              <a:rPr lang="fr-FR" dirty="0" err="1"/>
              <a:t>edit</a:t>
            </a:r>
            <a:r>
              <a:rPr lang="fr-FR" dirty="0"/>
              <a:t> </a:t>
            </a:r>
            <a:r>
              <a:rPr lang="fr-FR" dirty="0" err="1"/>
              <a:t>Title</a:t>
            </a:r>
            <a:endParaRPr lang="en-US" dirty="0"/>
          </a:p>
        </p:txBody>
      </p:sp>
      <p:sp>
        <p:nvSpPr>
          <p:cNvPr id="14"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757080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fographic Slide ">
    <p:spTree>
      <p:nvGrpSpPr>
        <p:cNvPr id="1" name=""/>
        <p:cNvGrpSpPr/>
        <p:nvPr/>
      </p:nvGrpSpPr>
      <p:grpSpPr>
        <a:xfrm>
          <a:off x="0" y="0"/>
          <a:ext cx="0" cy="0"/>
          <a:chOff x="0" y="0"/>
          <a:chExt cx="0" cy="0"/>
        </a:xfrm>
      </p:grpSpPr>
      <p:sp>
        <p:nvSpPr>
          <p:cNvPr id="6" name="Rectangle 5"/>
          <p:cNvSpPr/>
          <p:nvPr userDrawn="1"/>
        </p:nvSpPr>
        <p:spPr>
          <a:xfrm>
            <a:off x="0" y="0"/>
            <a:ext cx="5297279" cy="6858000"/>
          </a:xfrm>
          <a:prstGeom prst="rect">
            <a:avLst/>
          </a:prstGeom>
          <a:solidFill>
            <a:srgbClr val="D9D9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179094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35968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E7555-07CF-4CC1-9AD4-26EB01ADEF75}" type="datetimeFigureOut">
              <a:rPr lang="en-US" smtClean="0"/>
              <a:t>4/2/2020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E0707-16D1-4EFD-9C7E-2A3D500773BC}" type="slidenum">
              <a:rPr lang="en-US" smtClean="0"/>
              <a:t>‹N°›</a:t>
            </a:fld>
            <a:endParaRPr lang="en-US"/>
          </a:p>
        </p:txBody>
      </p:sp>
    </p:spTree>
    <p:extLst>
      <p:ext uri="{BB962C8B-B14F-4D97-AF65-F5344CB8AC3E}">
        <p14:creationId xmlns:p14="http://schemas.microsoft.com/office/powerpoint/2010/main" val="1432777796"/>
      </p:ext>
    </p:extLst>
  </p:cSld>
  <p:clrMap bg1="lt1" tx1="dk1" bg2="lt2" tx2="dk2" accent1="accent1" accent2="accent2" accent3="accent3" accent4="accent4" accent5="accent5" accent6="accent6" hlink="hlink" folHlink="folHlink"/>
  <p:sldLayoutIdLst>
    <p:sldLayoutId id="2147483770" r:id="rId1"/>
    <p:sldLayoutId id="2147483776" r:id="rId2"/>
    <p:sldLayoutId id="2147483794" r:id="rId3"/>
    <p:sldLayoutId id="2147483795" r:id="rId4"/>
    <p:sldLayoutId id="2147483796" r:id="rId5"/>
    <p:sldLayoutId id="2147483798" r:id="rId6"/>
    <p:sldLayoutId id="2147483799" r:id="rId7"/>
    <p:sldLayoutId id="2147483800" r:id="rId8"/>
    <p:sldLayoutId id="2147483801" r:id="rId9"/>
    <p:sldLayoutId id="2147483781" r:id="rId10"/>
    <p:sldLayoutId id="2147483803" r:id="rId11"/>
    <p:sldLayoutId id="2147483834" r:id="rId12"/>
    <p:sldLayoutId id="2147483802" r:id="rId13"/>
    <p:sldLayoutId id="2147483835" r:id="rId14"/>
    <p:sldLayoutId id="2147483771" r:id="rId15"/>
    <p:sldLayoutId id="2147483778" r:id="rId16"/>
    <p:sldLayoutId id="2147483773" r:id="rId17"/>
    <p:sldLayoutId id="2147483774" r:id="rId18"/>
    <p:sldLayoutId id="2147483772" r:id="rId19"/>
    <p:sldLayoutId id="2147483833" r:id="rId20"/>
    <p:sldLayoutId id="2147483777" r:id="rId21"/>
    <p:sldLayoutId id="2147483779" r:id="rId22"/>
    <p:sldLayoutId id="2147483780"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8" Type="http://schemas.openxmlformats.org/officeDocument/2006/relationships/hyperlink" Target="mailto:andurr@unicef.org" TargetMode="External"/><Relationship Id="rId3" Type="http://schemas.openxmlformats.org/officeDocument/2006/relationships/hyperlink" Target="mailto:drizzi@unicef.org" TargetMode="External"/><Relationship Id="rId7" Type="http://schemas.openxmlformats.org/officeDocument/2006/relationships/hyperlink" Target="mailto:ysfeir@unicef.org" TargetMode="External"/><Relationship Id="rId12" Type="http://schemas.openxmlformats.org/officeDocument/2006/relationships/hyperlink" Target="mailto:%3clcheshire@unicef.org" TargetMode="External"/><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hyperlink" Target="mailto:salqobati@unicef.org" TargetMode="External"/><Relationship Id="rId11" Type="http://schemas.openxmlformats.org/officeDocument/2006/relationships/hyperlink" Target="mailto:gtamroster@unicef.org" TargetMode="External"/><Relationship Id="rId5" Type="http://schemas.openxmlformats.org/officeDocument/2006/relationships/hyperlink" Target="mailto:vsauveplane@unicef.org)" TargetMode="External"/><Relationship Id="rId10" Type="http://schemas.openxmlformats.org/officeDocument/2006/relationships/hyperlink" Target="mailto:ballen@internationalmedicalcorps.org" TargetMode="External"/><Relationship Id="rId4" Type="http://schemas.openxmlformats.org/officeDocument/2006/relationships/hyperlink" Target="mailto:dpanchova@unicef.org" TargetMode="External"/><Relationship Id="rId9" Type="http://schemas.openxmlformats.org/officeDocument/2006/relationships/hyperlink" Target="mailto:adobamo@unicef.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5536" y="1695451"/>
            <a:ext cx="9271424" cy="1803702"/>
          </a:xfrm>
        </p:spPr>
        <p:txBody>
          <a:bodyPr>
            <a:normAutofit/>
          </a:bodyPr>
          <a:lstStyle/>
          <a:p>
            <a:pPr algn="ctr"/>
            <a:r>
              <a:rPr lang="en-US" b="1" dirty="0">
                <a:solidFill>
                  <a:srgbClr val="00B050"/>
                </a:solidFill>
              </a:rPr>
              <a:t>Nutrition Cluster and Sector Coordination in the COVID-19 context </a:t>
            </a:r>
          </a:p>
        </p:txBody>
      </p:sp>
      <p:sp>
        <p:nvSpPr>
          <p:cNvPr id="3" name="Subtitle 2"/>
          <p:cNvSpPr>
            <a:spLocks noGrp="1"/>
          </p:cNvSpPr>
          <p:nvPr>
            <p:ph type="subTitle" idx="1"/>
          </p:nvPr>
        </p:nvSpPr>
        <p:spPr>
          <a:xfrm>
            <a:off x="695536" y="4050833"/>
            <a:ext cx="9373024" cy="1803702"/>
          </a:xfrm>
        </p:spPr>
        <p:txBody>
          <a:bodyPr>
            <a:normAutofit/>
          </a:bodyPr>
          <a:lstStyle/>
          <a:p>
            <a:pPr marL="0" indent="0" algn="ctr">
              <a:buNone/>
            </a:pPr>
            <a:r>
              <a:rPr lang="en-US" b="1" dirty="0">
                <a:solidFill>
                  <a:schemeClr val="tx2"/>
                </a:solidFill>
              </a:rPr>
              <a:t>GNC-CT call with Country Cluster Coordination team </a:t>
            </a:r>
          </a:p>
          <a:p>
            <a:pPr marL="0" indent="0" algn="ctr">
              <a:buNone/>
            </a:pPr>
            <a:r>
              <a:rPr lang="en-US" b="1" dirty="0">
                <a:solidFill>
                  <a:schemeClr val="tx2"/>
                </a:solidFill>
              </a:rPr>
              <a:t>2 April ,2020</a:t>
            </a:r>
          </a:p>
          <a:p>
            <a:pPr marL="0" indent="0">
              <a:buNone/>
            </a:pPr>
            <a:r>
              <a:rPr lang="en-US" b="1" dirty="0">
                <a:solidFill>
                  <a:schemeClr val="tx2"/>
                </a:solidFill>
              </a:rPr>
              <a:t>                                        </a:t>
            </a:r>
          </a:p>
        </p:txBody>
      </p:sp>
    </p:spTree>
    <p:extLst>
      <p:ext uri="{BB962C8B-B14F-4D97-AF65-F5344CB8AC3E}">
        <p14:creationId xmlns:p14="http://schemas.microsoft.com/office/powerpoint/2010/main" val="122868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B1114BC7-DDA5-4107-8639-87E668A3E4EB}"/>
              </a:ext>
            </a:extLst>
          </p:cNvPr>
          <p:cNvSpPr>
            <a:spLocks noGrp="1"/>
          </p:cNvSpPr>
          <p:nvPr>
            <p:ph type="pic" sz="quarter" idx="16"/>
          </p:nvPr>
        </p:nvSpPr>
        <p:spPr/>
      </p:sp>
      <p:sp>
        <p:nvSpPr>
          <p:cNvPr id="21" name="Text Placeholder 20">
            <a:extLst>
              <a:ext uri="{FF2B5EF4-FFF2-40B4-BE49-F238E27FC236}">
                <a16:creationId xmlns:a16="http://schemas.microsoft.com/office/drawing/2014/main" id="{ED7B5F6F-7CB0-43BB-84CE-C8ED199EB949}"/>
              </a:ext>
            </a:extLst>
          </p:cNvPr>
          <p:cNvSpPr>
            <a:spLocks noGrp="1"/>
          </p:cNvSpPr>
          <p:nvPr>
            <p:ph type="body" sz="quarter" idx="17"/>
          </p:nvPr>
        </p:nvSpPr>
        <p:spPr/>
        <p:txBody>
          <a:bodyPr/>
          <a:lstStyle/>
          <a:p>
            <a:endParaRPr lang="en-US"/>
          </a:p>
        </p:txBody>
      </p:sp>
    </p:spTree>
    <p:extLst>
      <p:ext uri="{BB962C8B-B14F-4D97-AF65-F5344CB8AC3E}">
        <p14:creationId xmlns:p14="http://schemas.microsoft.com/office/powerpoint/2010/main" val="3401650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256FADE-91FB-4F9A-89E9-49ED17659547}"/>
              </a:ext>
            </a:extLst>
          </p:cNvPr>
          <p:cNvSpPr>
            <a:spLocks noGrp="1"/>
          </p:cNvSpPr>
          <p:nvPr>
            <p:ph idx="1"/>
          </p:nvPr>
        </p:nvSpPr>
        <p:spPr/>
        <p:txBody>
          <a:bodyPr/>
          <a:lstStyle/>
          <a:p>
            <a:pPr lvl="0"/>
            <a:r>
              <a:rPr lang="en-US" dirty="0"/>
              <a:t>To give a global overview of  the current and expected COVID 19 impact on nutrition</a:t>
            </a:r>
          </a:p>
          <a:p>
            <a:pPr marL="0" lvl="0" indent="0">
              <a:buNone/>
            </a:pPr>
            <a:endParaRPr lang="fr-FR" dirty="0"/>
          </a:p>
          <a:p>
            <a:pPr lvl="0"/>
            <a:r>
              <a:rPr lang="en-US" dirty="0"/>
              <a:t>To share the current available coordination and service delivery guidance, technical briefs and platforms on COVID 19 and nutrition </a:t>
            </a:r>
            <a:endParaRPr lang="fr-FR" dirty="0"/>
          </a:p>
          <a:p>
            <a:pPr lvl="0"/>
            <a:endParaRPr lang="en-US" dirty="0"/>
          </a:p>
          <a:p>
            <a:pPr lvl="0"/>
            <a:r>
              <a:rPr lang="en-US" dirty="0"/>
              <a:t>To discuss key country cluster/sector coordination challenges and GNC-CT support over the coming 3 months</a:t>
            </a:r>
            <a:endParaRPr lang="fr-FR" dirty="0"/>
          </a:p>
          <a:p>
            <a:pPr marL="0" indent="0">
              <a:buNone/>
            </a:pPr>
            <a:endParaRPr lang="fr-FR" dirty="0"/>
          </a:p>
        </p:txBody>
      </p:sp>
      <p:sp>
        <p:nvSpPr>
          <p:cNvPr id="2" name="Titre 1">
            <a:extLst>
              <a:ext uri="{FF2B5EF4-FFF2-40B4-BE49-F238E27FC236}">
                <a16:creationId xmlns:a16="http://schemas.microsoft.com/office/drawing/2014/main" id="{5B8B5558-D021-474B-B415-58DABEAD1480}"/>
              </a:ext>
            </a:extLst>
          </p:cNvPr>
          <p:cNvSpPr>
            <a:spLocks noGrp="1"/>
          </p:cNvSpPr>
          <p:nvPr>
            <p:ph type="title"/>
          </p:nvPr>
        </p:nvSpPr>
        <p:spPr/>
        <p:txBody>
          <a:bodyPr>
            <a:normAutofit fontScale="90000"/>
          </a:bodyPr>
          <a:lstStyle/>
          <a:p>
            <a:r>
              <a:rPr lang="en-US" b="1" dirty="0"/>
              <a:t>Objective of the call  </a:t>
            </a:r>
            <a:endParaRPr lang="fr-FR" dirty="0"/>
          </a:p>
        </p:txBody>
      </p:sp>
    </p:spTree>
    <p:extLst>
      <p:ext uri="{BB962C8B-B14F-4D97-AF65-F5344CB8AC3E}">
        <p14:creationId xmlns:p14="http://schemas.microsoft.com/office/powerpoint/2010/main" val="81845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30DECDD-F8C8-411D-8778-AAA7EC587A3B}"/>
              </a:ext>
            </a:extLst>
          </p:cNvPr>
          <p:cNvSpPr>
            <a:spLocks noGrp="1"/>
          </p:cNvSpPr>
          <p:nvPr>
            <p:ph idx="1"/>
          </p:nvPr>
        </p:nvSpPr>
        <p:spPr>
          <a:xfrm>
            <a:off x="142240" y="883920"/>
            <a:ext cx="11795760" cy="5750560"/>
          </a:xfrm>
        </p:spPr>
        <p:txBody>
          <a:bodyPr>
            <a:normAutofit/>
          </a:bodyPr>
          <a:lstStyle/>
          <a:p>
            <a:pPr lvl="0"/>
            <a:endParaRPr lang="en-US" b="1" dirty="0"/>
          </a:p>
          <a:p>
            <a:pPr lvl="0"/>
            <a:r>
              <a:rPr lang="en-US" b="1" dirty="0"/>
              <a:t>Direct impact</a:t>
            </a:r>
            <a:endParaRPr lang="en-US" sz="3600" dirty="0"/>
          </a:p>
          <a:p>
            <a:pPr lvl="1"/>
            <a:r>
              <a:rPr lang="en-US" b="1" dirty="0"/>
              <a:t>Health effects on people</a:t>
            </a:r>
            <a:r>
              <a:rPr lang="en-US" dirty="0"/>
              <a:t>: Mortality, decrease in treatment of other diseases, fewer prevention services, diversion of funds and resources from nutrition programs, etc.</a:t>
            </a:r>
            <a:endParaRPr lang="en-US" sz="3200" dirty="0"/>
          </a:p>
          <a:p>
            <a:pPr lvl="0"/>
            <a:r>
              <a:rPr lang="en-US" b="1" dirty="0"/>
              <a:t>Indirect socioeconomic impact</a:t>
            </a:r>
            <a:endParaRPr lang="en-US" sz="3600" dirty="0"/>
          </a:p>
          <a:p>
            <a:pPr lvl="1"/>
            <a:r>
              <a:rPr lang="en-US" b="1" dirty="0"/>
              <a:t>Macroeconomic effects</a:t>
            </a:r>
            <a:r>
              <a:rPr lang="en-US" dirty="0"/>
              <a:t>: Effect on economic growth, industrial production, supply chains, international trade, social programs fund cuts/reductions, food and agriculture sector, etc. </a:t>
            </a:r>
            <a:endParaRPr lang="en-US" sz="3200" dirty="0"/>
          </a:p>
          <a:p>
            <a:pPr lvl="1"/>
            <a:r>
              <a:rPr lang="en-US" b="1" dirty="0"/>
              <a:t>Livelihoods and food security</a:t>
            </a:r>
            <a:r>
              <a:rPr lang="en-US" dirty="0"/>
              <a:t>: Unemployment, and food insecurity for the most vulnerable, etc.</a:t>
            </a:r>
            <a:endParaRPr lang="en-US" sz="3200" dirty="0"/>
          </a:p>
          <a:p>
            <a:pPr lvl="1"/>
            <a:r>
              <a:rPr lang="en-US" b="1" dirty="0"/>
              <a:t>Effects of protection and rights, education: </a:t>
            </a:r>
            <a:r>
              <a:rPr lang="en-US" dirty="0"/>
              <a:t>Because of mobility restrictions e.g. on asylum seekers, school closures.</a:t>
            </a:r>
          </a:p>
          <a:p>
            <a:pPr lvl="1"/>
            <a:endParaRPr lang="en-US" sz="3200" dirty="0"/>
          </a:p>
          <a:p>
            <a:pPr marL="457200" lvl="1" indent="0">
              <a:buNone/>
            </a:pPr>
            <a:endParaRPr lang="en-US" sz="3200" dirty="0"/>
          </a:p>
          <a:p>
            <a:pPr marL="0" indent="0">
              <a:buNone/>
            </a:pPr>
            <a:endParaRPr lang="fr-FR" dirty="0"/>
          </a:p>
        </p:txBody>
      </p:sp>
      <p:sp>
        <p:nvSpPr>
          <p:cNvPr id="2" name="Titre 1">
            <a:extLst>
              <a:ext uri="{FF2B5EF4-FFF2-40B4-BE49-F238E27FC236}">
                <a16:creationId xmlns:a16="http://schemas.microsoft.com/office/drawing/2014/main" id="{DECC1A02-5867-407C-8C8A-E66D97EE7128}"/>
              </a:ext>
            </a:extLst>
          </p:cNvPr>
          <p:cNvSpPr>
            <a:spLocks noGrp="1"/>
          </p:cNvSpPr>
          <p:nvPr>
            <p:ph type="title"/>
          </p:nvPr>
        </p:nvSpPr>
        <p:spPr/>
        <p:txBody>
          <a:bodyPr>
            <a:normAutofit fontScale="90000"/>
          </a:bodyPr>
          <a:lstStyle/>
          <a:p>
            <a:r>
              <a:rPr lang="en-US" b="1" dirty="0"/>
              <a:t>Overview of COVID 19 and its impact on nutrition </a:t>
            </a:r>
            <a:endParaRPr lang="fr-FR" dirty="0"/>
          </a:p>
        </p:txBody>
      </p:sp>
    </p:spTree>
    <p:extLst>
      <p:ext uri="{BB962C8B-B14F-4D97-AF65-F5344CB8AC3E}">
        <p14:creationId xmlns:p14="http://schemas.microsoft.com/office/powerpoint/2010/main" val="329163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30DECDD-F8C8-411D-8778-AAA7EC587A3B}"/>
              </a:ext>
            </a:extLst>
          </p:cNvPr>
          <p:cNvSpPr>
            <a:spLocks noGrp="1"/>
          </p:cNvSpPr>
          <p:nvPr>
            <p:ph idx="1"/>
          </p:nvPr>
        </p:nvSpPr>
        <p:spPr>
          <a:xfrm>
            <a:off x="0" y="883919"/>
            <a:ext cx="12080240" cy="5941371"/>
          </a:xfrm>
        </p:spPr>
        <p:txBody>
          <a:bodyPr>
            <a:normAutofit fontScale="77500" lnSpcReduction="20000"/>
          </a:bodyPr>
          <a:lstStyle/>
          <a:p>
            <a:pPr marL="0" indent="0">
              <a:buNone/>
            </a:pPr>
            <a:r>
              <a:rPr lang="en-US" sz="3200" dirty="0"/>
              <a:t>Global COVID -19 HRP</a:t>
            </a:r>
          </a:p>
          <a:p>
            <a:pPr lvl="1">
              <a:lnSpc>
                <a:spcPct val="120000"/>
              </a:lnSpc>
            </a:pPr>
            <a:r>
              <a:rPr lang="en-US" sz="2800" dirty="0"/>
              <a:t>In countries </a:t>
            </a:r>
            <a:r>
              <a:rPr lang="en-US" sz="2800" b="1" dirty="0"/>
              <a:t>with existing HRPs, RRPs, and other  priority countries.</a:t>
            </a:r>
            <a:endParaRPr lang="en-US" sz="2800" dirty="0"/>
          </a:p>
          <a:p>
            <a:pPr lvl="1">
              <a:lnSpc>
                <a:spcPct val="120000"/>
              </a:lnSpc>
            </a:pPr>
            <a:r>
              <a:rPr lang="en-US" dirty="0"/>
              <a:t>Focuses on preparedness and response to the </a:t>
            </a:r>
            <a:r>
              <a:rPr lang="en-US" b="1" dirty="0"/>
              <a:t>initial immediate and urgent health and non-health needs</a:t>
            </a:r>
            <a:r>
              <a:rPr lang="en-US" dirty="0"/>
              <a:t>. </a:t>
            </a:r>
          </a:p>
          <a:p>
            <a:pPr lvl="1">
              <a:lnSpc>
                <a:spcPct val="120000"/>
              </a:lnSpc>
            </a:pPr>
            <a:r>
              <a:rPr lang="en-US" b="1" dirty="0"/>
              <a:t>It does not attempt to deal with secondary or tertiary issues </a:t>
            </a:r>
            <a:r>
              <a:rPr lang="en-US" dirty="0"/>
              <a:t>related to macroeconomic effects or more longer-term requirements in various sectors.</a:t>
            </a:r>
          </a:p>
          <a:p>
            <a:pPr marL="0" indent="0">
              <a:buNone/>
            </a:pPr>
            <a:endParaRPr lang="en-US" b="1" dirty="0">
              <a:latin typeface="+mj-lt"/>
            </a:endParaRPr>
          </a:p>
          <a:p>
            <a:pPr marL="0" indent="0">
              <a:buNone/>
            </a:pPr>
            <a:r>
              <a:rPr lang="en-US" sz="3800" b="1" dirty="0">
                <a:latin typeface="+mj-lt"/>
              </a:rPr>
              <a:t>Preparation for revision of country HRPs</a:t>
            </a:r>
          </a:p>
          <a:p>
            <a:pPr marL="0" indent="0">
              <a:buNone/>
            </a:pPr>
            <a:endParaRPr lang="en-US" b="1" dirty="0">
              <a:latin typeface="+mj-lt"/>
            </a:endParaRPr>
          </a:p>
          <a:p>
            <a:pPr lvl="1"/>
            <a:r>
              <a:rPr lang="en-US" sz="2600" dirty="0"/>
              <a:t>Some activities included in the current HRPs might have to be revised / reprioritized or scaled down or up, due to changes in needs and operational constraints.</a:t>
            </a:r>
          </a:p>
          <a:p>
            <a:pPr marL="457200" lvl="1" indent="0">
              <a:buNone/>
            </a:pPr>
            <a:endParaRPr lang="en-US" sz="2600" dirty="0"/>
          </a:p>
          <a:p>
            <a:pPr lvl="1"/>
            <a:r>
              <a:rPr lang="en-US" sz="2600" dirty="0"/>
              <a:t>Countries are advised to follow three-pronged strategy of the global HRP adapting to the country specific situation. This may include: </a:t>
            </a:r>
          </a:p>
          <a:p>
            <a:pPr lvl="2">
              <a:buFont typeface="Courier New" panose="02070309020205020404" pitchFamily="49" charset="0"/>
              <a:buChar char="o"/>
            </a:pPr>
            <a:r>
              <a:rPr lang="en-US" sz="2600" b="1" dirty="0"/>
              <a:t>objective 1 contain the spread</a:t>
            </a:r>
            <a:r>
              <a:rPr lang="en-US" sz="2600" dirty="0"/>
              <a:t> – implementing IPC measures at health facility, distribution sites, community level, during meetings etc.</a:t>
            </a:r>
          </a:p>
          <a:p>
            <a:pPr lvl="2">
              <a:buFont typeface="Courier New" panose="02070309020205020404" pitchFamily="49" charset="0"/>
              <a:buChar char="o"/>
            </a:pPr>
            <a:r>
              <a:rPr lang="en-US" sz="2600" b="1" dirty="0"/>
              <a:t>objective 2 decrease the deterioration</a:t>
            </a:r>
            <a:r>
              <a:rPr lang="en-US" sz="2600" dirty="0"/>
              <a:t> – continuation of essential nutrition services, preventing out of stocks, planning for increased admissions to OTP and SC and/or less bed capacity, staff, supplies.</a:t>
            </a:r>
          </a:p>
          <a:p>
            <a:pPr lvl="2">
              <a:buFont typeface="Courier New" panose="02070309020205020404" pitchFamily="49" charset="0"/>
              <a:buChar char="o"/>
            </a:pPr>
            <a:r>
              <a:rPr lang="en-US" sz="2600" b="1" dirty="0"/>
              <a:t>objective 3 protect the most vulnerable categories</a:t>
            </a:r>
            <a:r>
              <a:rPr lang="en-US" sz="2600" dirty="0"/>
              <a:t> – advocate for malnourished people as at-risk category of covid19 complications</a:t>
            </a:r>
            <a:r>
              <a:rPr lang="en-US" dirty="0"/>
              <a:t>.</a:t>
            </a:r>
          </a:p>
          <a:p>
            <a:pPr marL="0" indent="0">
              <a:buNone/>
            </a:pPr>
            <a:endParaRPr lang="fr-FR" dirty="0"/>
          </a:p>
        </p:txBody>
      </p:sp>
      <p:sp>
        <p:nvSpPr>
          <p:cNvPr id="2" name="Titre 1">
            <a:extLst>
              <a:ext uri="{FF2B5EF4-FFF2-40B4-BE49-F238E27FC236}">
                <a16:creationId xmlns:a16="http://schemas.microsoft.com/office/drawing/2014/main" id="{DECC1A02-5867-407C-8C8A-E66D97EE7128}"/>
              </a:ext>
            </a:extLst>
          </p:cNvPr>
          <p:cNvSpPr>
            <a:spLocks noGrp="1"/>
          </p:cNvSpPr>
          <p:nvPr>
            <p:ph type="title"/>
          </p:nvPr>
        </p:nvSpPr>
        <p:spPr/>
        <p:txBody>
          <a:bodyPr>
            <a:normAutofit fontScale="90000"/>
          </a:bodyPr>
          <a:lstStyle/>
          <a:p>
            <a:br>
              <a:rPr lang="en-US" i="1" dirty="0"/>
            </a:br>
            <a:br>
              <a:rPr lang="en-US" i="1" dirty="0"/>
            </a:br>
            <a:r>
              <a:rPr lang="en-US" i="1" dirty="0"/>
              <a:t>Global and national COVID-19  response plan revision</a:t>
            </a:r>
            <a:br>
              <a:rPr lang="en-US" dirty="0"/>
            </a:br>
            <a:br>
              <a:rPr lang="en-US" dirty="0"/>
            </a:br>
            <a:endParaRPr lang="fr-FR" dirty="0"/>
          </a:p>
        </p:txBody>
      </p:sp>
    </p:spTree>
    <p:extLst>
      <p:ext uri="{BB962C8B-B14F-4D97-AF65-F5344CB8AC3E}">
        <p14:creationId xmlns:p14="http://schemas.microsoft.com/office/powerpoint/2010/main" val="2552744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30DECDD-F8C8-411D-8778-AAA7EC587A3B}"/>
              </a:ext>
            </a:extLst>
          </p:cNvPr>
          <p:cNvSpPr>
            <a:spLocks noGrp="1"/>
          </p:cNvSpPr>
          <p:nvPr>
            <p:ph idx="1"/>
          </p:nvPr>
        </p:nvSpPr>
        <p:spPr>
          <a:xfrm>
            <a:off x="142240" y="883920"/>
            <a:ext cx="11897360" cy="5842000"/>
          </a:xfrm>
        </p:spPr>
        <p:txBody>
          <a:bodyPr>
            <a:normAutofit fontScale="62500" lnSpcReduction="20000"/>
          </a:bodyPr>
          <a:lstStyle/>
          <a:p>
            <a:pPr lvl="0">
              <a:lnSpc>
                <a:spcPct val="170000"/>
              </a:lnSpc>
            </a:pPr>
            <a:r>
              <a:rPr lang="en-US" dirty="0"/>
              <a:t>COVID19 is a standing item on ICCG and HCTs. </a:t>
            </a:r>
          </a:p>
          <a:p>
            <a:pPr lvl="0">
              <a:lnSpc>
                <a:spcPct val="170000"/>
              </a:lnSpc>
            </a:pPr>
            <a:r>
              <a:rPr lang="en-US" dirty="0"/>
              <a:t>Ensure each cluster has a COVID19 focal point. </a:t>
            </a:r>
          </a:p>
          <a:p>
            <a:pPr lvl="0">
              <a:lnSpc>
                <a:spcPct val="170000"/>
              </a:lnSpc>
            </a:pPr>
            <a:r>
              <a:rPr lang="en-US" dirty="0"/>
              <a:t>Cluster need to link up with national (government-led) response.   </a:t>
            </a:r>
          </a:p>
          <a:p>
            <a:pPr lvl="0">
              <a:lnSpc>
                <a:spcPct val="170000"/>
              </a:lnSpc>
            </a:pPr>
            <a:r>
              <a:rPr lang="en-US" dirty="0"/>
              <a:t>Engage in the development and implementation of the COVID19 Strategic Preparedness and Response plan.  </a:t>
            </a:r>
          </a:p>
          <a:p>
            <a:pPr lvl="0">
              <a:lnSpc>
                <a:spcPct val="170000"/>
              </a:lnSpc>
            </a:pPr>
            <a:r>
              <a:rPr lang="en-US" dirty="0"/>
              <a:t>Support multi-sectoral National Health Emergency Coordination mechanisms. </a:t>
            </a:r>
          </a:p>
          <a:p>
            <a:pPr lvl="0">
              <a:lnSpc>
                <a:spcPct val="170000"/>
              </a:lnSpc>
            </a:pPr>
            <a:r>
              <a:rPr lang="en-US" dirty="0"/>
              <a:t>Make sector-specific risk assessments and contingency plans to continue service delivery, including in cases where new emergencies arise while COVID19 is affecting the country. </a:t>
            </a:r>
          </a:p>
          <a:p>
            <a:pPr lvl="0">
              <a:lnSpc>
                <a:spcPct val="170000"/>
              </a:lnSpc>
            </a:pPr>
            <a:r>
              <a:rPr lang="en-US" dirty="0"/>
              <a:t>Populations at risk are identified, especially vulnerable groups (e.g. children with wasting, elderly, etc.) or persons who may be at greater protection risk.    </a:t>
            </a:r>
          </a:p>
          <a:p>
            <a:pPr lvl="0">
              <a:lnSpc>
                <a:spcPct val="170000"/>
              </a:lnSpc>
            </a:pPr>
            <a:r>
              <a:rPr lang="en-US" dirty="0"/>
              <a:t>Clusters review the need for travel to attend coordination or capacity building meetings. </a:t>
            </a:r>
          </a:p>
          <a:p>
            <a:pPr lvl="0">
              <a:lnSpc>
                <a:spcPct val="170000"/>
              </a:lnSpc>
            </a:pPr>
            <a:r>
              <a:rPr lang="en-US" dirty="0"/>
              <a:t>Full use is made of technology to avoid exposure or transmission, as appropriate in individual contexts. </a:t>
            </a:r>
          </a:p>
          <a:p>
            <a:pPr lvl="0"/>
            <a:endParaRPr lang="en-US" b="1" dirty="0"/>
          </a:p>
          <a:p>
            <a:pPr marL="0" indent="0">
              <a:buNone/>
            </a:pPr>
            <a:endParaRPr lang="fr-FR" dirty="0"/>
          </a:p>
        </p:txBody>
      </p:sp>
      <p:sp>
        <p:nvSpPr>
          <p:cNvPr id="2" name="Titre 1">
            <a:extLst>
              <a:ext uri="{FF2B5EF4-FFF2-40B4-BE49-F238E27FC236}">
                <a16:creationId xmlns:a16="http://schemas.microsoft.com/office/drawing/2014/main" id="{DECC1A02-5867-407C-8C8A-E66D97EE7128}"/>
              </a:ext>
            </a:extLst>
          </p:cNvPr>
          <p:cNvSpPr>
            <a:spLocks noGrp="1"/>
          </p:cNvSpPr>
          <p:nvPr>
            <p:ph type="title"/>
          </p:nvPr>
        </p:nvSpPr>
        <p:spPr>
          <a:xfrm>
            <a:off x="-1" y="32708"/>
            <a:ext cx="12192001" cy="1044251"/>
          </a:xfrm>
        </p:spPr>
        <p:txBody>
          <a:bodyPr>
            <a:normAutofit fontScale="90000"/>
          </a:bodyPr>
          <a:lstStyle/>
          <a:p>
            <a:r>
              <a:rPr lang="en-US" sz="3600" b="1" dirty="0"/>
              <a:t>Recommended Actions for in-country coordination of COVID19 response </a:t>
            </a:r>
            <a:br>
              <a:rPr lang="en-GB" sz="2700" i="1" dirty="0"/>
            </a:br>
            <a:endParaRPr lang="fr-FR" dirty="0"/>
          </a:p>
        </p:txBody>
      </p:sp>
    </p:spTree>
    <p:extLst>
      <p:ext uri="{BB962C8B-B14F-4D97-AF65-F5344CB8AC3E}">
        <p14:creationId xmlns:p14="http://schemas.microsoft.com/office/powerpoint/2010/main" val="2452889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F2C8ACC-269B-4BDF-9F11-8D2094BCC38F}"/>
              </a:ext>
            </a:extLst>
          </p:cNvPr>
          <p:cNvSpPr>
            <a:spLocks noGrp="1"/>
          </p:cNvSpPr>
          <p:nvPr>
            <p:ph idx="1"/>
          </p:nvPr>
        </p:nvSpPr>
        <p:spPr>
          <a:xfrm>
            <a:off x="71120" y="863600"/>
            <a:ext cx="12039600" cy="5862320"/>
          </a:xfrm>
        </p:spPr>
        <p:txBody>
          <a:bodyPr>
            <a:normAutofit/>
          </a:bodyPr>
          <a:lstStyle/>
          <a:p>
            <a:pPr marL="457200" lvl="1" indent="0">
              <a:buNone/>
            </a:pPr>
            <a:endParaRPr lang="en-US" b="1" dirty="0"/>
          </a:p>
          <a:p>
            <a:pPr marL="457200" lvl="1" indent="0">
              <a:buNone/>
            </a:pPr>
            <a:r>
              <a:rPr lang="en-US" b="1" dirty="0"/>
              <a:t>                                                                  </a:t>
            </a:r>
            <a:r>
              <a:rPr lang="en-US" sz="1600" b="1" dirty="0"/>
              <a:t>Establish a “COVID-19 and Nutrition Task Force</a:t>
            </a:r>
          </a:p>
          <a:p>
            <a:pPr marL="457200" lvl="1" indent="0">
              <a:buNone/>
            </a:pPr>
            <a:r>
              <a:rPr lang="en-US" sz="1600" dirty="0"/>
              <a:t>                                                                                                  </a:t>
            </a:r>
            <a:r>
              <a:rPr lang="en-US" sz="1600" b="1" dirty="0"/>
              <a:t>Ensure each cluster has a COVID-19 focal point </a:t>
            </a:r>
          </a:p>
          <a:p>
            <a:pPr marL="457200" lvl="1" indent="0">
              <a:buNone/>
            </a:pPr>
            <a:r>
              <a:rPr lang="en-US" sz="1600" dirty="0"/>
              <a:t>                                                                                                  </a:t>
            </a:r>
            <a:r>
              <a:rPr lang="en-US" sz="1600" b="1" dirty="0"/>
              <a:t>Ensure access to the latest GNC and GTAM  guidance</a:t>
            </a:r>
          </a:p>
          <a:p>
            <a:pPr marL="457200" lvl="1" indent="0">
              <a:buNone/>
            </a:pPr>
            <a:r>
              <a:rPr lang="en-US" sz="1600" b="1" dirty="0"/>
              <a:t>                                                                                                  Issue COVID-19 IYCF-E joint statement  </a:t>
            </a:r>
          </a:p>
          <a:p>
            <a:pPr marL="457200" lvl="1" indent="0">
              <a:buNone/>
            </a:pPr>
            <a:endParaRPr lang="en-US" dirty="0"/>
          </a:p>
          <a:p>
            <a:pPr marL="457200" lvl="1" indent="0">
              <a:buNone/>
            </a:pPr>
            <a:endParaRPr lang="fr-FR" dirty="0"/>
          </a:p>
        </p:txBody>
      </p:sp>
      <p:sp>
        <p:nvSpPr>
          <p:cNvPr id="3" name="Titre 2">
            <a:extLst>
              <a:ext uri="{FF2B5EF4-FFF2-40B4-BE49-F238E27FC236}">
                <a16:creationId xmlns:a16="http://schemas.microsoft.com/office/drawing/2014/main" id="{123D12B7-8904-4497-99BD-8AD9F1193AC4}"/>
              </a:ext>
            </a:extLst>
          </p:cNvPr>
          <p:cNvSpPr>
            <a:spLocks noGrp="1"/>
          </p:cNvSpPr>
          <p:nvPr>
            <p:ph type="title"/>
          </p:nvPr>
        </p:nvSpPr>
        <p:spPr>
          <a:xfrm>
            <a:off x="-1" y="32709"/>
            <a:ext cx="11410485" cy="404171"/>
          </a:xfrm>
        </p:spPr>
        <p:txBody>
          <a:bodyPr>
            <a:normAutofit fontScale="90000"/>
          </a:bodyPr>
          <a:lstStyle/>
          <a:p>
            <a:r>
              <a:rPr lang="en-US" b="1" dirty="0"/>
              <a:t>Nutrition Coordination in Context of COVID 19</a:t>
            </a:r>
            <a:endParaRPr lang="fr-FR" dirty="0"/>
          </a:p>
        </p:txBody>
      </p:sp>
      <p:sp>
        <p:nvSpPr>
          <p:cNvPr id="4" name="Rectangle 3">
            <a:extLst>
              <a:ext uri="{FF2B5EF4-FFF2-40B4-BE49-F238E27FC236}">
                <a16:creationId xmlns:a16="http://schemas.microsoft.com/office/drawing/2014/main" id="{B4AC644F-6AE9-454F-94B5-145BF7D2498A}"/>
              </a:ext>
            </a:extLst>
          </p:cNvPr>
          <p:cNvSpPr/>
          <p:nvPr/>
        </p:nvSpPr>
        <p:spPr>
          <a:xfrm>
            <a:off x="2133600" y="571328"/>
            <a:ext cx="5090160" cy="7328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dirty="0"/>
          </a:p>
          <a:p>
            <a:pPr algn="ctr" fontAlgn="base"/>
            <a:r>
              <a:rPr lang="en-GB" b="1" dirty="0"/>
              <a:t>Scenario 1: </a:t>
            </a:r>
            <a:r>
              <a:rPr lang="en-US" dirty="0"/>
              <a:t> </a:t>
            </a:r>
          </a:p>
          <a:p>
            <a:pPr fontAlgn="base"/>
            <a:r>
              <a:rPr lang="en-GB" b="1" dirty="0"/>
              <a:t>No population mobility restrictions </a:t>
            </a:r>
            <a:r>
              <a:rPr lang="en-US" dirty="0"/>
              <a:t> </a:t>
            </a:r>
          </a:p>
          <a:p>
            <a:pPr algn="ctr"/>
            <a:r>
              <a:rPr lang="en-US" dirty="0"/>
              <a:t>      </a:t>
            </a:r>
          </a:p>
        </p:txBody>
      </p:sp>
      <p:sp>
        <p:nvSpPr>
          <p:cNvPr id="5" name="Rectangle 4">
            <a:extLst>
              <a:ext uri="{FF2B5EF4-FFF2-40B4-BE49-F238E27FC236}">
                <a16:creationId xmlns:a16="http://schemas.microsoft.com/office/drawing/2014/main" id="{C3ECD5BB-FB34-4210-841F-9E44740C951A}"/>
              </a:ext>
            </a:extLst>
          </p:cNvPr>
          <p:cNvSpPr/>
          <p:nvPr/>
        </p:nvSpPr>
        <p:spPr>
          <a:xfrm>
            <a:off x="7223760" y="571328"/>
            <a:ext cx="4876800" cy="73284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en-GB" b="1" dirty="0"/>
              <a:t>                                                                           Scenario 2 :</a:t>
            </a:r>
            <a:r>
              <a:rPr lang="en-US" dirty="0"/>
              <a:t> </a:t>
            </a:r>
          </a:p>
          <a:p>
            <a:pPr fontAlgn="base"/>
            <a:r>
              <a:rPr lang="en-GB" b="1" dirty="0"/>
              <a:t>Partial or full population  mobility restrictions</a:t>
            </a:r>
            <a:r>
              <a:rPr lang="en-US" dirty="0"/>
              <a:t> </a:t>
            </a:r>
          </a:p>
          <a:p>
            <a:pPr algn="ctr"/>
            <a:endParaRPr lang="en-US" dirty="0"/>
          </a:p>
        </p:txBody>
      </p:sp>
      <p:graphicFrame>
        <p:nvGraphicFramePr>
          <p:cNvPr id="6" name="Table 6">
            <a:extLst>
              <a:ext uri="{FF2B5EF4-FFF2-40B4-BE49-F238E27FC236}">
                <a16:creationId xmlns:a16="http://schemas.microsoft.com/office/drawing/2014/main" id="{4FA0A906-4A30-419D-8B34-BB11F45F680D}"/>
              </a:ext>
            </a:extLst>
          </p:cNvPr>
          <p:cNvGraphicFramePr>
            <a:graphicFrameLocks noGrp="1"/>
          </p:cNvGraphicFramePr>
          <p:nvPr>
            <p:extLst>
              <p:ext uri="{D42A27DB-BD31-4B8C-83A1-F6EECF244321}">
                <p14:modId xmlns:p14="http://schemas.microsoft.com/office/powerpoint/2010/main" val="1490950332"/>
              </p:ext>
            </p:extLst>
          </p:nvPr>
        </p:nvGraphicFramePr>
        <p:xfrm>
          <a:off x="71120" y="2520705"/>
          <a:ext cx="12039601" cy="4497487"/>
        </p:xfrm>
        <a:graphic>
          <a:graphicData uri="http://schemas.openxmlformats.org/drawingml/2006/table">
            <a:tbl>
              <a:tblPr firstRow="1" bandRow="1">
                <a:tableStyleId>{5C22544A-7EE6-4342-B048-85BDC9FD1C3A}</a:tableStyleId>
              </a:tblPr>
              <a:tblGrid>
                <a:gridCol w="3044134">
                  <a:extLst>
                    <a:ext uri="{9D8B030D-6E8A-4147-A177-3AD203B41FA5}">
                      <a16:colId xmlns:a16="http://schemas.microsoft.com/office/drawing/2014/main" val="1033217761"/>
                    </a:ext>
                  </a:extLst>
                </a:gridCol>
                <a:gridCol w="4982267">
                  <a:extLst>
                    <a:ext uri="{9D8B030D-6E8A-4147-A177-3AD203B41FA5}">
                      <a16:colId xmlns:a16="http://schemas.microsoft.com/office/drawing/2014/main" val="585100117"/>
                    </a:ext>
                  </a:extLst>
                </a:gridCol>
                <a:gridCol w="4013200">
                  <a:extLst>
                    <a:ext uri="{9D8B030D-6E8A-4147-A177-3AD203B41FA5}">
                      <a16:colId xmlns:a16="http://schemas.microsoft.com/office/drawing/2014/main" val="3736047307"/>
                    </a:ext>
                  </a:extLst>
                </a:gridCol>
              </a:tblGrid>
              <a:tr h="443647">
                <a:tc>
                  <a:txBody>
                    <a:bodyPr/>
                    <a:lstStyle/>
                    <a:p>
                      <a:r>
                        <a:rPr lang="en-US" dirty="0"/>
                        <a:t>Core Function /activities</a:t>
                      </a:r>
                    </a:p>
                  </a:txBody>
                  <a:tcPr/>
                </a:tc>
                <a:tc>
                  <a:txBody>
                    <a:bodyPr/>
                    <a:lstStyle/>
                    <a:p>
                      <a:r>
                        <a:rPr lang="en-US" dirty="0"/>
                        <a:t>Recommended Action</a:t>
                      </a:r>
                    </a:p>
                  </a:txBody>
                  <a:tcPr/>
                </a:tc>
                <a:tc>
                  <a:txBody>
                    <a:bodyPr/>
                    <a:lstStyle/>
                    <a:p>
                      <a:r>
                        <a:rPr lang="en-US" dirty="0"/>
                        <a:t>Recommended Action</a:t>
                      </a:r>
                    </a:p>
                  </a:txBody>
                  <a:tcPr>
                    <a:solidFill>
                      <a:srgbClr val="FFC000"/>
                    </a:solidFill>
                  </a:tcPr>
                </a:tc>
                <a:extLst>
                  <a:ext uri="{0D108BD9-81ED-4DB2-BD59-A6C34878D82A}">
                    <a16:rowId xmlns:a16="http://schemas.microsoft.com/office/drawing/2014/main" val="138128964"/>
                  </a:ext>
                </a:extLst>
              </a:tr>
              <a:tr h="501232">
                <a:tc>
                  <a:txBody>
                    <a:bodyPr/>
                    <a:lstStyle/>
                    <a:p>
                      <a:r>
                        <a:rPr lang="en-US" b="1" dirty="0"/>
                        <a:t>Meetings and trainings</a:t>
                      </a:r>
                    </a:p>
                  </a:txBody>
                  <a:tcPr/>
                </a:tc>
                <a:tc>
                  <a:txBody>
                    <a:bodyPr/>
                    <a:lstStyle/>
                    <a:p>
                      <a:pPr marL="0" lvl="0" indent="0">
                        <a:buNone/>
                      </a:pPr>
                      <a:r>
                        <a:rPr lang="en-US" sz="1400" dirty="0"/>
                        <a:t>Replace  with virtual meetings  as much as possible</a:t>
                      </a:r>
                    </a:p>
                    <a:p>
                      <a:pPr marL="0" lvl="0" indent="0">
                        <a:buNone/>
                      </a:pPr>
                      <a:r>
                        <a:rPr lang="en-US" sz="1400" b="0" i="0" kern="1200" dirty="0">
                          <a:solidFill>
                            <a:schemeClr val="dk1"/>
                          </a:solidFill>
                          <a:effectLst/>
                          <a:latin typeface="+mn-lt"/>
                          <a:ea typeface="+mn-ea"/>
                          <a:cs typeface="+mn-cs"/>
                        </a:rPr>
                        <a:t>Do trainings for more than 20 people. </a:t>
                      </a:r>
                    </a:p>
                    <a:p>
                      <a:pPr marL="0" lvl="0" indent="0">
                        <a:buNone/>
                      </a:pPr>
                      <a:r>
                        <a:rPr lang="en-US" sz="1400" b="0" i="0" kern="1200" dirty="0">
                          <a:solidFill>
                            <a:schemeClr val="dk1"/>
                          </a:solidFill>
                          <a:effectLst/>
                          <a:latin typeface="+mn-lt"/>
                          <a:ea typeface="+mn-ea"/>
                          <a:cs typeface="+mn-cs"/>
                        </a:rPr>
                        <a:t>Mitigation measures in place for the face-to-face trainings</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All meetings online or through conference services.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All trainings to be conducted online/virtually</a:t>
                      </a:r>
                      <a:endParaRPr lang="en-US" sz="1200" b="0" i="0" dirty="0">
                        <a:effectLst/>
                      </a:endParaRPr>
                    </a:p>
                  </a:txBody>
                  <a:tcPr/>
                </a:tc>
                <a:extLst>
                  <a:ext uri="{0D108BD9-81ED-4DB2-BD59-A6C34878D82A}">
                    <a16:rowId xmlns:a16="http://schemas.microsoft.com/office/drawing/2014/main" val="3047892997"/>
                  </a:ext>
                </a:extLst>
              </a:tr>
              <a:tr h="443647">
                <a:tc>
                  <a:txBody>
                    <a:bodyPr/>
                    <a:lstStyle/>
                    <a:p>
                      <a:r>
                        <a:rPr lang="en-US" b="1" dirty="0"/>
                        <a:t>Assessments </a:t>
                      </a:r>
                    </a:p>
                  </a:txBody>
                  <a:tcPr/>
                </a:tc>
                <a:tc>
                  <a:txBody>
                    <a:bodyPr/>
                    <a:lstStyle/>
                    <a:p>
                      <a:r>
                        <a:rPr lang="en-US" sz="1400" dirty="0"/>
                        <a:t>Prioritize  only critical assessments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Put mitigation measures should be implemented to minimize transmission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Explore possibility for data collection by phone</a:t>
                      </a:r>
                    </a:p>
                  </a:txBody>
                  <a:tcPr/>
                </a:tc>
                <a:tc>
                  <a:txBody>
                    <a:bodyPr/>
                    <a:lstStyle/>
                    <a:p>
                      <a:r>
                        <a:rPr lang="en-US" sz="1400" b="0" i="0" kern="1200" dirty="0">
                          <a:solidFill>
                            <a:schemeClr val="dk1"/>
                          </a:solidFill>
                          <a:effectLst/>
                          <a:latin typeface="+mn-lt"/>
                          <a:ea typeface="+mn-ea"/>
                          <a:cs typeface="+mn-cs"/>
                        </a:rPr>
                        <a:t>Cancel all assessments and replace them with secondary data analysis</a:t>
                      </a:r>
                    </a:p>
                    <a:p>
                      <a:r>
                        <a:rPr lang="en-US" sz="1400" b="0" i="0" kern="1200" dirty="0">
                          <a:solidFill>
                            <a:schemeClr val="dk1"/>
                          </a:solidFill>
                          <a:effectLst/>
                          <a:latin typeface="+mn-lt"/>
                          <a:ea typeface="+mn-ea"/>
                          <a:cs typeface="+mn-cs"/>
                        </a:rPr>
                        <a:t>data collection by phone</a:t>
                      </a:r>
                      <a:endParaRPr lang="en-US" sz="1400" dirty="0"/>
                    </a:p>
                  </a:txBody>
                  <a:tcPr/>
                </a:tc>
                <a:extLst>
                  <a:ext uri="{0D108BD9-81ED-4DB2-BD59-A6C34878D82A}">
                    <a16:rowId xmlns:a16="http://schemas.microsoft.com/office/drawing/2014/main" val="998065867"/>
                  </a:ext>
                </a:extLst>
              </a:tr>
              <a:tr h="443647">
                <a:tc>
                  <a:txBody>
                    <a:bodyPr/>
                    <a:lstStyle/>
                    <a:p>
                      <a:r>
                        <a:rPr lang="en-US" sz="1800" b="1" i="0" kern="1200" dirty="0">
                          <a:solidFill>
                            <a:schemeClr val="dk1"/>
                          </a:solidFill>
                          <a:effectLst/>
                          <a:latin typeface="+mn-lt"/>
                          <a:ea typeface="+mn-ea"/>
                          <a:cs typeface="+mn-cs"/>
                        </a:rPr>
                        <a:t>Plan and implement cluster strategies</a:t>
                      </a:r>
                      <a:endParaRPr lang="en-US"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‘Apply ‘’</a:t>
                      </a:r>
                      <a:r>
                        <a:rPr lang="en-US" sz="1400" b="0" i="0" kern="1200" dirty="0">
                          <a:solidFill>
                            <a:schemeClr val="dk1"/>
                          </a:solidFill>
                          <a:effectLst/>
                          <a:latin typeface="+mn-lt"/>
                          <a:ea typeface="+mn-ea"/>
                          <a:cs typeface="+mn-cs"/>
                        </a:rPr>
                        <a:t>Wasting programming in the context of COVID-19” and “IYCF and COVID 19” guidance recommendations in service delivery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Develop contingency plan</a:t>
                      </a:r>
                      <a:endParaRPr lang="en-US" sz="1400" b="0" i="0" dirty="0">
                        <a:effectLst/>
                      </a:endParaRPr>
                    </a:p>
                  </a:txBody>
                  <a:tcPr/>
                </a:tc>
                <a:tc>
                  <a:txBody>
                    <a:bodyPr/>
                    <a:lstStyle/>
                    <a:p>
                      <a:pPr rtl="0" fontAlgn="base"/>
                      <a:r>
                        <a:rPr lang="en-US" sz="1400" b="0" i="0" kern="1200" dirty="0">
                          <a:solidFill>
                            <a:schemeClr val="dk1"/>
                          </a:solidFill>
                          <a:effectLst/>
                          <a:latin typeface="+mn-lt"/>
                          <a:ea typeface="+mn-ea"/>
                          <a:cs typeface="+mn-cs"/>
                        </a:rPr>
                        <a:t>Based on the analysis of the impact of COVID 19 on nutrition ,revise the HRP 2020 as required </a:t>
                      </a:r>
                    </a:p>
                  </a:txBody>
                  <a:tcPr/>
                </a:tc>
                <a:extLst>
                  <a:ext uri="{0D108BD9-81ED-4DB2-BD59-A6C34878D82A}">
                    <a16:rowId xmlns:a16="http://schemas.microsoft.com/office/drawing/2014/main" val="391131354"/>
                  </a:ext>
                </a:extLst>
              </a:tr>
              <a:tr h="443647">
                <a:tc>
                  <a:txBody>
                    <a:bodyPr/>
                    <a:lstStyle/>
                    <a:p>
                      <a:r>
                        <a:rPr lang="en-US" b="1" dirty="0"/>
                        <a:t>Monitoring </a:t>
                      </a:r>
                    </a:p>
                  </a:txBody>
                  <a:tcPr/>
                </a:tc>
                <a:tc>
                  <a:txBody>
                    <a:bodyPr/>
                    <a:lstStyle/>
                    <a:p>
                      <a:r>
                        <a:rPr lang="en-US" sz="1400" b="0" i="0" kern="1200" dirty="0">
                          <a:solidFill>
                            <a:schemeClr val="dk1"/>
                          </a:solidFill>
                          <a:effectLst/>
                          <a:latin typeface="+mn-lt"/>
                          <a:ea typeface="+mn-ea"/>
                          <a:cs typeface="+mn-cs"/>
                        </a:rPr>
                        <a:t>Review nutrition on-site monitoring modalities and identify what needs to be done to be prepared to conduct monitoring remotely</a:t>
                      </a:r>
                      <a:endParaRPr lang="en-US" sz="1400" dirty="0"/>
                    </a:p>
                  </a:txBody>
                  <a:tcPr/>
                </a:tc>
                <a:tc>
                  <a:txBody>
                    <a:bodyPr/>
                    <a:lstStyle/>
                    <a:p>
                      <a:r>
                        <a:rPr lang="en-US" sz="1400" b="0" i="0" kern="1200" dirty="0">
                          <a:solidFill>
                            <a:schemeClr val="dk1"/>
                          </a:solidFill>
                          <a:effectLst/>
                          <a:latin typeface="+mn-lt"/>
                          <a:ea typeface="+mn-ea"/>
                          <a:cs typeface="+mn-cs"/>
                        </a:rPr>
                        <a:t>On-site monitoring to be conducted remotely using technology wherever possible</a:t>
                      </a:r>
                      <a:endParaRPr lang="en-US" sz="1100" dirty="0"/>
                    </a:p>
                  </a:txBody>
                  <a:tcPr/>
                </a:tc>
                <a:extLst>
                  <a:ext uri="{0D108BD9-81ED-4DB2-BD59-A6C34878D82A}">
                    <a16:rowId xmlns:a16="http://schemas.microsoft.com/office/drawing/2014/main" val="4185162079"/>
                  </a:ext>
                </a:extLst>
              </a:tr>
              <a:tr h="443647">
                <a:tc>
                  <a:txBody>
                    <a:bodyPr/>
                    <a:lstStyle/>
                    <a:p>
                      <a:r>
                        <a:rPr lang="en-US" sz="1800" b="1" i="0" kern="1200" dirty="0">
                          <a:solidFill>
                            <a:schemeClr val="dk1"/>
                          </a:solidFill>
                          <a:effectLst/>
                          <a:latin typeface="+mn-lt"/>
                          <a:ea typeface="+mn-ea"/>
                          <a:cs typeface="+mn-cs"/>
                        </a:rPr>
                        <a:t>Advocacy, community engagement ,accountability ,inclusion </a:t>
                      </a:r>
                      <a:endParaRPr lang="en-US" dirty="0"/>
                    </a:p>
                  </a:txBody>
                  <a:tcPr/>
                </a:tc>
                <a:tc>
                  <a:txBody>
                    <a:bodyPr/>
                    <a:lstStyle/>
                    <a:p>
                      <a:r>
                        <a:rPr lang="en-US" sz="1600" b="0" i="0" kern="1200" dirty="0">
                          <a:solidFill>
                            <a:schemeClr val="dk1"/>
                          </a:solidFill>
                          <a:effectLst/>
                          <a:latin typeface="+mn-lt"/>
                          <a:ea typeface="+mn-ea"/>
                          <a:cs typeface="+mn-cs"/>
                        </a:rPr>
                        <a:t>Develop and distribute advocacy messages on COVID and nutrition</a:t>
                      </a:r>
                      <a:endParaRPr lang="en-US" sz="1600" dirty="0"/>
                    </a:p>
                  </a:txBody>
                  <a:tcPr/>
                </a:tc>
                <a:tc>
                  <a:txBody>
                    <a:bodyPr/>
                    <a:lstStyle/>
                    <a:p>
                      <a:r>
                        <a:rPr lang="en-US" sz="1600" b="0" i="0" kern="1200" dirty="0">
                          <a:solidFill>
                            <a:schemeClr val="dk1"/>
                          </a:solidFill>
                          <a:effectLst/>
                          <a:latin typeface="+mn-lt"/>
                          <a:ea typeface="+mn-ea"/>
                          <a:cs typeface="+mn-cs"/>
                        </a:rPr>
                        <a:t>Develop and distribute advocacy messages on COVID and nutrition</a:t>
                      </a:r>
                      <a:endParaRPr lang="en-US" sz="1600" dirty="0"/>
                    </a:p>
                  </a:txBody>
                  <a:tcPr/>
                </a:tc>
                <a:extLst>
                  <a:ext uri="{0D108BD9-81ED-4DB2-BD59-A6C34878D82A}">
                    <a16:rowId xmlns:a16="http://schemas.microsoft.com/office/drawing/2014/main" val="3184871310"/>
                  </a:ext>
                </a:extLst>
              </a:tr>
            </a:tbl>
          </a:graphicData>
        </a:graphic>
      </p:graphicFrame>
    </p:spTree>
    <p:extLst>
      <p:ext uri="{BB962C8B-B14F-4D97-AF65-F5344CB8AC3E}">
        <p14:creationId xmlns:p14="http://schemas.microsoft.com/office/powerpoint/2010/main" val="25236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69BA94-FA07-49E8-8A26-17DE74FDE202}"/>
              </a:ext>
            </a:extLst>
          </p:cNvPr>
          <p:cNvSpPr>
            <a:spLocks noGrp="1"/>
          </p:cNvSpPr>
          <p:nvPr>
            <p:ph idx="1"/>
          </p:nvPr>
        </p:nvSpPr>
        <p:spPr>
          <a:xfrm>
            <a:off x="223520" y="985520"/>
            <a:ext cx="11866880" cy="5750560"/>
          </a:xfrm>
        </p:spPr>
        <p:txBody>
          <a:bodyPr>
            <a:normAutofit fontScale="92500" lnSpcReduction="20000"/>
          </a:bodyPr>
          <a:lstStyle/>
          <a:p>
            <a:pPr marL="0" indent="0">
              <a:buNone/>
            </a:pPr>
            <a:r>
              <a:rPr lang="en-US" sz="2300" dirty="0"/>
              <a:t>The COVID19 and Nutrition TWG is a sub-group of the nutrition cluster or sector coordination mechanisms, with the task to guide the implementation and monitoring of programmatic measure to reduce nutrition-related mortality and morbidity as a result of COVID19 impact on public health, economy and social aspects. </a:t>
            </a:r>
            <a:endParaRPr lang="fr-FR" sz="2300" dirty="0"/>
          </a:p>
          <a:p>
            <a:pPr marL="0" indent="0">
              <a:buNone/>
            </a:pPr>
            <a:endParaRPr lang="en-US" sz="2300" dirty="0"/>
          </a:p>
          <a:p>
            <a:r>
              <a:rPr lang="en-US" sz="2600" dirty="0"/>
              <a:t>Provide guidance for the contextual adaptation and implementation of available guidelines, toolboxes, multimedia and other tools necessary for implementation of mitigation measures in nutrition programs in COVID19 at-risk or affected areas for nutrition sector or cluster partners.</a:t>
            </a:r>
            <a:endParaRPr lang="fr-FR" sz="2600" dirty="0"/>
          </a:p>
          <a:p>
            <a:r>
              <a:rPr lang="en-US" sz="2600" dirty="0"/>
              <a:t>Ensure that there is a Joint Statement issued and/or endorsed by nutrition cluster or sector members on appropriate COVID19 and IYCF-E mitigation measures. </a:t>
            </a:r>
            <a:endParaRPr lang="fr-FR" sz="2600" dirty="0"/>
          </a:p>
          <a:p>
            <a:r>
              <a:rPr lang="en-US" sz="2600" dirty="0"/>
              <a:t> Develop a contingency plan for nutrition interventions for both preventive and curative measure and ensure that both service provision and supply chain management are adequately considered as per UNICEF Nutrition COVID-19 </a:t>
            </a:r>
            <a:r>
              <a:rPr lang="en-US" sz="2600" dirty="0" err="1"/>
              <a:t>programme</a:t>
            </a:r>
            <a:r>
              <a:rPr lang="en-US" sz="2600" dirty="0"/>
              <a:t> guidance. </a:t>
            </a:r>
            <a:endParaRPr lang="fr-FR" sz="2600" dirty="0"/>
          </a:p>
          <a:p>
            <a:r>
              <a:rPr lang="en-US" sz="2600" dirty="0"/>
              <a:t>Develop a community engagement strategy, workplan, guidance and tools for COVID19 and nutrition in emergencies </a:t>
            </a:r>
            <a:r>
              <a:rPr lang="en-US" sz="2600" dirty="0" err="1"/>
              <a:t>programmes</a:t>
            </a:r>
            <a:r>
              <a:rPr lang="en-US" sz="2600" dirty="0"/>
              <a:t>. </a:t>
            </a:r>
            <a:endParaRPr lang="fr-FR" sz="2600" dirty="0"/>
          </a:p>
          <a:p>
            <a:r>
              <a:rPr lang="en-US" sz="2600" dirty="0"/>
              <a:t>Review current programmatic data collection practices and identify what needs to be done to implement no-touch data collection, particularly in terms of anthropometry, and </a:t>
            </a:r>
            <a:r>
              <a:rPr lang="en-US" sz="2400" dirty="0"/>
              <a:t>reporting.</a:t>
            </a:r>
            <a:endParaRPr lang="fr-FR" sz="2400" dirty="0"/>
          </a:p>
          <a:p>
            <a:endParaRPr lang="fr-FR" dirty="0"/>
          </a:p>
          <a:p>
            <a:pPr marL="0" indent="0">
              <a:buNone/>
            </a:pPr>
            <a:endParaRPr lang="en-US" dirty="0"/>
          </a:p>
        </p:txBody>
      </p:sp>
      <p:sp>
        <p:nvSpPr>
          <p:cNvPr id="3" name="Title 2">
            <a:extLst>
              <a:ext uri="{FF2B5EF4-FFF2-40B4-BE49-F238E27FC236}">
                <a16:creationId xmlns:a16="http://schemas.microsoft.com/office/drawing/2014/main" id="{0F65A482-282A-4006-A7BA-1C9127B8B5D0}"/>
              </a:ext>
            </a:extLst>
          </p:cNvPr>
          <p:cNvSpPr>
            <a:spLocks noGrp="1"/>
          </p:cNvSpPr>
          <p:nvPr>
            <p:ph type="title"/>
          </p:nvPr>
        </p:nvSpPr>
        <p:spPr>
          <a:xfrm>
            <a:off x="331004" y="32709"/>
            <a:ext cx="11079480" cy="648328"/>
          </a:xfrm>
        </p:spPr>
        <p:txBody>
          <a:bodyPr>
            <a:normAutofit fontScale="90000"/>
          </a:bodyPr>
          <a:lstStyle/>
          <a:p>
            <a:r>
              <a:rPr lang="en-US" dirty="0"/>
              <a:t>Establishing COVID-19 Nutrition TWG</a:t>
            </a:r>
          </a:p>
        </p:txBody>
      </p:sp>
    </p:spTree>
    <p:extLst>
      <p:ext uri="{BB962C8B-B14F-4D97-AF65-F5344CB8AC3E}">
        <p14:creationId xmlns:p14="http://schemas.microsoft.com/office/powerpoint/2010/main" val="4083921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FE3F84C-BF4D-4E0B-8CFE-0B8BC59A5B7C}"/>
              </a:ext>
            </a:extLst>
          </p:cNvPr>
          <p:cNvSpPr>
            <a:spLocks noGrp="1"/>
          </p:cNvSpPr>
          <p:nvPr>
            <p:ph idx="1"/>
          </p:nvPr>
        </p:nvSpPr>
        <p:spPr>
          <a:xfrm>
            <a:off x="284629" y="1021836"/>
            <a:ext cx="11622742" cy="5307246"/>
          </a:xfrm>
        </p:spPr>
        <p:txBody>
          <a:bodyPr/>
          <a:lstStyle/>
          <a:p>
            <a:endParaRPr lang="fr-FR" dirty="0"/>
          </a:p>
          <a:p>
            <a:r>
              <a:rPr lang="en-US" sz="1800" dirty="0"/>
              <a:t>MANAGEMENT OF CHILD WASTING IN THE CONTEXT OF COVID-19 (27 March 2020) </a:t>
            </a:r>
          </a:p>
          <a:p>
            <a:endParaRPr lang="en-US" sz="1800" dirty="0"/>
          </a:p>
          <a:p>
            <a:r>
              <a:rPr lang="en-US" sz="1800" dirty="0"/>
              <a:t>INFANT &amp; YOUNG CHILD FEEDING IN THE CONTEXT OF COVID-19 (30 March 2020)</a:t>
            </a:r>
          </a:p>
          <a:p>
            <a:endParaRPr lang="en-US" dirty="0"/>
          </a:p>
          <a:p>
            <a:r>
              <a:rPr lang="en-US" sz="1800" dirty="0"/>
              <a:t>Template Joint Statement on Infant and Young Child Feeding in the Context of COVID-19 Pandemic</a:t>
            </a:r>
          </a:p>
          <a:p>
            <a:endParaRPr lang="en-US" sz="1800" dirty="0"/>
          </a:p>
          <a:p>
            <a:r>
              <a:rPr lang="en-US" sz="1800" dirty="0"/>
              <a:t>GTAM list of resources 13 March 2020, a new version coming out soon</a:t>
            </a:r>
          </a:p>
          <a:p>
            <a:endParaRPr lang="en-US" sz="1800" dirty="0"/>
          </a:p>
          <a:p>
            <a:r>
              <a:rPr lang="en-US" sz="1800" dirty="0"/>
              <a:t>GNC website repository for the available global guidance and the briefs </a:t>
            </a:r>
          </a:p>
          <a:p>
            <a:endParaRPr lang="en-US" sz="1800" dirty="0"/>
          </a:p>
          <a:p>
            <a:r>
              <a:rPr lang="en-US" sz="1800" dirty="0"/>
              <a:t>Briefs are regularly updated as the situation evolves </a:t>
            </a:r>
            <a:endParaRPr lang="fr-FR" sz="1800" dirty="0"/>
          </a:p>
          <a:p>
            <a:endParaRPr lang="fr-FR" sz="1800" dirty="0"/>
          </a:p>
        </p:txBody>
      </p:sp>
      <p:sp>
        <p:nvSpPr>
          <p:cNvPr id="3" name="Titre 2">
            <a:extLst>
              <a:ext uri="{FF2B5EF4-FFF2-40B4-BE49-F238E27FC236}">
                <a16:creationId xmlns:a16="http://schemas.microsoft.com/office/drawing/2014/main" id="{4A742630-F2FE-424E-BBD8-14BEE5509404}"/>
              </a:ext>
            </a:extLst>
          </p:cNvPr>
          <p:cNvSpPr>
            <a:spLocks noGrp="1"/>
          </p:cNvSpPr>
          <p:nvPr>
            <p:ph type="title"/>
          </p:nvPr>
        </p:nvSpPr>
        <p:spPr/>
        <p:txBody>
          <a:bodyPr>
            <a:normAutofit fontScale="90000"/>
          </a:bodyPr>
          <a:lstStyle/>
          <a:p>
            <a:r>
              <a:rPr lang="fr-FR" dirty="0" err="1"/>
              <a:t>Technical</a:t>
            </a:r>
            <a:r>
              <a:rPr lang="fr-FR" dirty="0"/>
              <a:t> briefs </a:t>
            </a:r>
            <a:r>
              <a:rPr lang="fr-FR" dirty="0" err="1"/>
              <a:t>available</a:t>
            </a:r>
            <a:r>
              <a:rPr lang="fr-FR" dirty="0"/>
              <a:t> to </a:t>
            </a:r>
            <a:r>
              <a:rPr lang="fr-FR" dirty="0" err="1"/>
              <a:t>adapt</a:t>
            </a:r>
            <a:r>
              <a:rPr lang="fr-FR" dirty="0"/>
              <a:t> service </a:t>
            </a:r>
            <a:r>
              <a:rPr lang="fr-FR" dirty="0" err="1"/>
              <a:t>delivery</a:t>
            </a:r>
            <a:r>
              <a:rPr lang="fr-FR" dirty="0"/>
              <a:t> </a:t>
            </a:r>
          </a:p>
        </p:txBody>
      </p:sp>
    </p:spTree>
    <p:extLst>
      <p:ext uri="{BB962C8B-B14F-4D97-AF65-F5344CB8AC3E}">
        <p14:creationId xmlns:p14="http://schemas.microsoft.com/office/powerpoint/2010/main" val="4050683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drawing&#10;&#10;Description automatically generated">
            <a:extLst>
              <a:ext uri="{FF2B5EF4-FFF2-40B4-BE49-F238E27FC236}">
                <a16:creationId xmlns:a16="http://schemas.microsoft.com/office/drawing/2014/main" id="{BC66EBFB-8FDD-4407-A80E-2AC2C3AFF9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51166" y="12779"/>
            <a:ext cx="1841379" cy="648071"/>
          </a:xfrm>
          <a:prstGeom prst="rect">
            <a:avLst/>
          </a:prstGeom>
        </p:spPr>
      </p:pic>
      <p:sp>
        <p:nvSpPr>
          <p:cNvPr id="44" name="Rectangle 43">
            <a:extLst>
              <a:ext uri="{FF2B5EF4-FFF2-40B4-BE49-F238E27FC236}">
                <a16:creationId xmlns:a16="http://schemas.microsoft.com/office/drawing/2014/main" id="{71E92399-D6F1-4DBF-B9D1-28DEBE9EE661}"/>
              </a:ext>
            </a:extLst>
          </p:cNvPr>
          <p:cNvSpPr/>
          <p:nvPr/>
        </p:nvSpPr>
        <p:spPr>
          <a:xfrm>
            <a:off x="567217" y="1916389"/>
            <a:ext cx="2997661" cy="406010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99418E6D-1014-4A08-94F7-0E40F6A8A526}"/>
              </a:ext>
            </a:extLst>
          </p:cNvPr>
          <p:cNvSpPr/>
          <p:nvPr/>
        </p:nvSpPr>
        <p:spPr>
          <a:xfrm>
            <a:off x="4610507" y="2037834"/>
            <a:ext cx="2997661" cy="40554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296D9BF9-AC6F-4E21-9BFB-48847CF9030B}"/>
              </a:ext>
            </a:extLst>
          </p:cNvPr>
          <p:cNvSpPr/>
          <p:nvPr/>
        </p:nvSpPr>
        <p:spPr>
          <a:xfrm>
            <a:off x="7994884" y="2028546"/>
            <a:ext cx="2997661" cy="29225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AEE25886-D3A2-456A-8E2A-5AB5FF643A39}"/>
              </a:ext>
            </a:extLst>
          </p:cNvPr>
          <p:cNvSpPr/>
          <p:nvPr/>
        </p:nvSpPr>
        <p:spPr>
          <a:xfrm>
            <a:off x="567217" y="1005877"/>
            <a:ext cx="2889295" cy="775459"/>
          </a:xfrm>
          <a:prstGeom prst="rect">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pc="-50" dirty="0">
                <a:solidFill>
                  <a:schemeClr val="bg1">
                    <a:lumMod val="95000"/>
                  </a:schemeClr>
                </a:solidFill>
                <a:latin typeface="Arial" panose="020B0604020202020204" pitchFamily="34" charset="0"/>
                <a:cs typeface="Arial" panose="020B0604020202020204" pitchFamily="34" charset="0"/>
              </a:rPr>
              <a:t>Remote support</a:t>
            </a:r>
          </a:p>
          <a:p>
            <a:r>
              <a:rPr lang="en-US" sz="850" dirty="0">
                <a:solidFill>
                  <a:schemeClr val="bg1">
                    <a:lumMod val="95000"/>
                  </a:schemeClr>
                </a:solidFill>
                <a:latin typeface="Arial" panose="020B0604020202020204" pitchFamily="34" charset="0"/>
                <a:cs typeface="Arial" panose="020B0604020202020204" pitchFamily="34" charset="0"/>
              </a:rPr>
              <a:t>The GNC-CT currently includes 6 Helpdesks  who can provide fast and highly specialized support to countries.  </a:t>
            </a:r>
          </a:p>
        </p:txBody>
      </p:sp>
      <p:sp>
        <p:nvSpPr>
          <p:cNvPr id="50" name="Rectangle 49">
            <a:extLst>
              <a:ext uri="{FF2B5EF4-FFF2-40B4-BE49-F238E27FC236}">
                <a16:creationId xmlns:a16="http://schemas.microsoft.com/office/drawing/2014/main" id="{37867F35-C654-495E-B798-20520B811D6F}"/>
              </a:ext>
            </a:extLst>
          </p:cNvPr>
          <p:cNvSpPr/>
          <p:nvPr/>
        </p:nvSpPr>
        <p:spPr>
          <a:xfrm>
            <a:off x="4526641" y="990252"/>
            <a:ext cx="2889295" cy="775459"/>
          </a:xfrm>
          <a:prstGeom prst="rect">
            <a:avLst/>
          </a:prstGeom>
          <a:solidFill>
            <a:schemeClr val="accent6">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pc="-50" dirty="0">
                <a:solidFill>
                  <a:schemeClr val="bg1">
                    <a:lumMod val="95000"/>
                  </a:schemeClr>
                </a:solidFill>
                <a:latin typeface="Arial" panose="020B0604020202020204" pitchFamily="34" charset="0"/>
                <a:cs typeface="Arial" panose="020B0604020202020204" pitchFamily="34" charset="0"/>
              </a:rPr>
              <a:t>In-country support</a:t>
            </a:r>
          </a:p>
          <a:p>
            <a:r>
              <a:rPr lang="en-US" sz="850" dirty="0">
                <a:solidFill>
                  <a:schemeClr val="bg1">
                    <a:lumMod val="95000"/>
                  </a:schemeClr>
                </a:solidFill>
                <a:latin typeface="Arial" panose="020B0604020202020204" pitchFamily="34" charset="0"/>
                <a:cs typeface="Arial" panose="020B0604020202020204" pitchFamily="34" charset="0"/>
              </a:rPr>
              <a:t>The GNC-CT provides in country support through deployments.  </a:t>
            </a:r>
          </a:p>
          <a:p>
            <a:endParaRPr lang="en-US" sz="900" dirty="0">
              <a:solidFill>
                <a:schemeClr val="bg1">
                  <a:lumMod val="95000"/>
                </a:schemeClr>
              </a:solidFill>
              <a:latin typeface="Arial" panose="020B0604020202020204" pitchFamily="34" charset="0"/>
              <a:cs typeface="Arial" panose="020B0604020202020204" pitchFamily="34" charset="0"/>
            </a:endParaRPr>
          </a:p>
          <a:p>
            <a:endParaRPr lang="en-US" dirty="0">
              <a:solidFill>
                <a:schemeClr val="bg1">
                  <a:lumMod val="95000"/>
                </a:schemeClr>
              </a:solidFill>
              <a:latin typeface="Arial" panose="020B0604020202020204" pitchFamily="34" charset="0"/>
              <a:cs typeface="Arial" panose="020B0604020202020204" pitchFamily="34" charset="0"/>
            </a:endParaRPr>
          </a:p>
        </p:txBody>
      </p:sp>
      <p:sp>
        <p:nvSpPr>
          <p:cNvPr id="51" name="Rectangle 50">
            <a:extLst>
              <a:ext uri="{FF2B5EF4-FFF2-40B4-BE49-F238E27FC236}">
                <a16:creationId xmlns:a16="http://schemas.microsoft.com/office/drawing/2014/main" id="{4FE99EEE-0F77-491E-949F-DAF4B091C01A}"/>
              </a:ext>
            </a:extLst>
          </p:cNvPr>
          <p:cNvSpPr/>
          <p:nvPr/>
        </p:nvSpPr>
        <p:spPr>
          <a:xfrm>
            <a:off x="8097196" y="990894"/>
            <a:ext cx="2889295" cy="775459"/>
          </a:xfrm>
          <a:prstGeom prst="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lang="en-US" spc="-50" dirty="0">
                <a:solidFill>
                  <a:schemeClr val="bg1">
                    <a:lumMod val="95000"/>
                  </a:schemeClr>
                </a:solidFill>
                <a:latin typeface="Arial" panose="020B0604020202020204" pitchFamily="34" charset="0"/>
                <a:cs typeface="Arial" panose="020B0604020202020204" pitchFamily="34" charset="0"/>
              </a:rPr>
              <a:t>Capacity development</a:t>
            </a:r>
          </a:p>
          <a:p>
            <a:r>
              <a:rPr lang="en-US" sz="840" dirty="0">
                <a:solidFill>
                  <a:schemeClr val="bg1">
                    <a:lumMod val="95000"/>
                  </a:schemeClr>
                </a:solidFill>
                <a:latin typeface="Arial" panose="020B0604020202020204" pitchFamily="34" charset="0"/>
                <a:cs typeface="Arial" panose="020B0604020202020204" pitchFamily="34" charset="0"/>
              </a:rPr>
              <a:t>The GNC-CT can organize or provide support for training and capacity building actions at country, regional and global level, for different profiles and capacity levels. </a:t>
            </a:r>
          </a:p>
          <a:p>
            <a:endParaRPr lang="en-US" dirty="0">
              <a:solidFill>
                <a:schemeClr val="bg1">
                  <a:lumMod val="95000"/>
                </a:schemeClr>
              </a:solidFill>
              <a:latin typeface="Arial" panose="020B0604020202020204" pitchFamily="34" charset="0"/>
              <a:cs typeface="Arial" panose="020B0604020202020204" pitchFamily="34" charset="0"/>
            </a:endParaRPr>
          </a:p>
        </p:txBody>
      </p:sp>
      <p:sp>
        <p:nvSpPr>
          <p:cNvPr id="56" name="Rectangle: Rounded Corners 55">
            <a:extLst>
              <a:ext uri="{FF2B5EF4-FFF2-40B4-BE49-F238E27FC236}">
                <a16:creationId xmlns:a16="http://schemas.microsoft.com/office/drawing/2014/main" id="{58FF28C8-F59B-4252-A735-AA474675B963}"/>
              </a:ext>
            </a:extLst>
          </p:cNvPr>
          <p:cNvSpPr/>
          <p:nvPr/>
        </p:nvSpPr>
        <p:spPr>
          <a:xfrm>
            <a:off x="567216" y="1903265"/>
            <a:ext cx="2997661" cy="501021"/>
          </a:xfrm>
          <a:prstGeom prst="roundRect">
            <a:avLst/>
          </a:prstGeom>
          <a:solidFill>
            <a:schemeClr val="tx2">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Arial" panose="020B0604020202020204" pitchFamily="34" charset="0"/>
                <a:cs typeface="Arial" panose="020B0604020202020204" pitchFamily="34" charset="0"/>
              </a:rPr>
              <a:t>Helpdesk: One-on-one calls, webinars</a:t>
            </a:r>
          </a:p>
        </p:txBody>
      </p:sp>
      <p:sp>
        <p:nvSpPr>
          <p:cNvPr id="62" name="Rectangle 61">
            <a:extLst>
              <a:ext uri="{FF2B5EF4-FFF2-40B4-BE49-F238E27FC236}">
                <a16:creationId xmlns:a16="http://schemas.microsoft.com/office/drawing/2014/main" id="{624AEF09-B2CC-430D-B7F9-5AA08CC46281}"/>
              </a:ext>
            </a:extLst>
          </p:cNvPr>
          <p:cNvSpPr/>
          <p:nvPr/>
        </p:nvSpPr>
        <p:spPr>
          <a:xfrm>
            <a:off x="592446" y="2572226"/>
            <a:ext cx="2889504" cy="3657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Coordination,</a:t>
            </a:r>
          </a:p>
          <a:p>
            <a:pPr algn="ctr"/>
            <a:r>
              <a:rPr lang="en-GB" sz="900" dirty="0">
                <a:solidFill>
                  <a:schemeClr val="tx1"/>
                </a:solidFill>
                <a:latin typeface="Arial" panose="020B0604020202020204" pitchFamily="34" charset="0"/>
                <a:cs typeface="Arial" panose="020B0604020202020204" pitchFamily="34" charset="0"/>
              </a:rPr>
              <a:t>David Rizzi </a:t>
            </a:r>
            <a:r>
              <a:rPr lang="en-GB" sz="900" dirty="0">
                <a:solidFill>
                  <a:srgbClr val="F57A0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drizzi@unicef.org</a:t>
            </a:r>
            <a:endParaRPr lang="en-US" sz="900" dirty="0">
              <a:solidFill>
                <a:srgbClr val="F57A00"/>
              </a:solidFill>
              <a:latin typeface="Arial" panose="020B0604020202020204" pitchFamily="34" charset="0"/>
              <a:cs typeface="Arial" panose="020B0604020202020204" pitchFamily="34" charset="0"/>
            </a:endParaRPr>
          </a:p>
        </p:txBody>
      </p:sp>
      <p:sp>
        <p:nvSpPr>
          <p:cNvPr id="68" name="Rectangle 67">
            <a:extLst>
              <a:ext uri="{FF2B5EF4-FFF2-40B4-BE49-F238E27FC236}">
                <a16:creationId xmlns:a16="http://schemas.microsoft.com/office/drawing/2014/main" id="{39AE17D0-EA4C-4719-A92E-92928AA98C61}"/>
              </a:ext>
            </a:extLst>
          </p:cNvPr>
          <p:cNvSpPr/>
          <p:nvPr/>
        </p:nvSpPr>
        <p:spPr>
          <a:xfrm>
            <a:off x="546693" y="3073248"/>
            <a:ext cx="2889504" cy="3657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Inter-cluster,</a:t>
            </a:r>
          </a:p>
          <a:p>
            <a:pPr algn="ctr"/>
            <a:r>
              <a:rPr lang="en-GB" sz="900" dirty="0">
                <a:solidFill>
                  <a:schemeClr val="tx1"/>
                </a:solidFill>
                <a:latin typeface="Arial" panose="020B0604020202020204" pitchFamily="34" charset="0"/>
                <a:cs typeface="Arial" panose="020B0604020202020204" pitchFamily="34" charset="0"/>
              </a:rPr>
              <a:t>Danka </a:t>
            </a:r>
            <a:r>
              <a:rPr lang="en-GB" sz="900" dirty="0" err="1">
                <a:solidFill>
                  <a:schemeClr val="tx1"/>
                </a:solidFill>
                <a:latin typeface="Arial" panose="020B0604020202020204" pitchFamily="34" charset="0"/>
                <a:cs typeface="Arial" panose="020B0604020202020204" pitchFamily="34" charset="0"/>
              </a:rPr>
              <a:t>Panchova</a:t>
            </a:r>
            <a:r>
              <a:rPr lang="en-GB" sz="900" dirty="0">
                <a:solidFill>
                  <a:schemeClr val="tx1"/>
                </a:solidFill>
                <a:latin typeface="Arial" panose="020B0604020202020204" pitchFamily="34" charset="0"/>
                <a:cs typeface="Arial" panose="020B0604020202020204" pitchFamily="34" charset="0"/>
              </a:rPr>
              <a:t> </a:t>
            </a:r>
            <a:r>
              <a:rPr lang="en-GB" sz="900" dirty="0">
                <a:solidFill>
                  <a:srgbClr val="F57A0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dpanchova@unicef.org</a:t>
            </a:r>
            <a:endParaRPr lang="en-US" sz="900" dirty="0">
              <a:solidFill>
                <a:srgbClr val="F57A00"/>
              </a:solidFill>
              <a:latin typeface="Arial" panose="020B0604020202020204" pitchFamily="34" charset="0"/>
              <a:cs typeface="Arial" panose="020B0604020202020204" pitchFamily="34" charset="0"/>
            </a:endParaRPr>
          </a:p>
        </p:txBody>
      </p:sp>
      <p:sp>
        <p:nvSpPr>
          <p:cNvPr id="69" name="Rectangle 68">
            <a:extLst>
              <a:ext uri="{FF2B5EF4-FFF2-40B4-BE49-F238E27FC236}">
                <a16:creationId xmlns:a16="http://schemas.microsoft.com/office/drawing/2014/main" id="{98986B44-5B20-4196-BB91-0C4D0A1A2126}"/>
              </a:ext>
            </a:extLst>
          </p:cNvPr>
          <p:cNvSpPr/>
          <p:nvPr/>
        </p:nvSpPr>
        <p:spPr>
          <a:xfrm>
            <a:off x="567112" y="3606947"/>
            <a:ext cx="2889504" cy="3657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Nutrition Information System, </a:t>
            </a:r>
          </a:p>
          <a:p>
            <a:pPr algn="ctr"/>
            <a:r>
              <a:rPr lang="en-GB" sz="900" dirty="0">
                <a:solidFill>
                  <a:schemeClr val="tx1"/>
                </a:solidFill>
                <a:latin typeface="Arial" panose="020B0604020202020204" pitchFamily="34" charset="0"/>
                <a:cs typeface="Arial" panose="020B0604020202020204" pitchFamily="34" charset="0"/>
              </a:rPr>
              <a:t>Victoria Sauveplane </a:t>
            </a:r>
            <a:r>
              <a:rPr lang="en-GB" sz="900" dirty="0">
                <a:solidFill>
                  <a:srgbClr val="F57A0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vsauveplane@unicef.org</a:t>
            </a:r>
            <a:endParaRPr lang="en-US" sz="900" dirty="0">
              <a:solidFill>
                <a:srgbClr val="F57A00"/>
              </a:solidFill>
              <a:latin typeface="Arial" panose="020B0604020202020204" pitchFamily="34" charset="0"/>
              <a:cs typeface="Arial" panose="020B0604020202020204" pitchFamily="34" charset="0"/>
            </a:endParaRPr>
          </a:p>
        </p:txBody>
      </p:sp>
      <p:sp>
        <p:nvSpPr>
          <p:cNvPr id="70" name="Rectangle 69">
            <a:extLst>
              <a:ext uri="{FF2B5EF4-FFF2-40B4-BE49-F238E27FC236}">
                <a16:creationId xmlns:a16="http://schemas.microsoft.com/office/drawing/2014/main" id="{2BE5F552-9565-4764-8BAD-7348BE87FC73}"/>
              </a:ext>
            </a:extLst>
          </p:cNvPr>
          <p:cNvSpPr/>
          <p:nvPr/>
        </p:nvSpPr>
        <p:spPr>
          <a:xfrm>
            <a:off x="560703" y="4176618"/>
            <a:ext cx="2889504" cy="3657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Information Management,</a:t>
            </a:r>
          </a:p>
          <a:p>
            <a:pPr algn="ctr"/>
            <a:r>
              <a:rPr lang="en-US" sz="900" dirty="0">
                <a:solidFill>
                  <a:schemeClr val="tx1"/>
                </a:solidFill>
                <a:latin typeface="Arial" panose="020B0604020202020204" pitchFamily="34" charset="0"/>
                <a:cs typeface="Arial" panose="020B0604020202020204" pitchFamily="34" charset="0"/>
              </a:rPr>
              <a:t>Shabib Al </a:t>
            </a:r>
            <a:r>
              <a:rPr lang="en-US" sz="900" dirty="0" err="1">
                <a:solidFill>
                  <a:schemeClr val="tx1"/>
                </a:solidFill>
                <a:latin typeface="Arial" panose="020B0604020202020204" pitchFamily="34" charset="0"/>
                <a:cs typeface="Arial" panose="020B0604020202020204" pitchFamily="34" charset="0"/>
              </a:rPr>
              <a:t>Qobati</a:t>
            </a:r>
            <a:r>
              <a:rPr lang="en-US" sz="900" dirty="0">
                <a:solidFill>
                  <a:schemeClr val="tx1"/>
                </a:solidFill>
                <a:latin typeface="Arial" panose="020B0604020202020204" pitchFamily="34" charset="0"/>
                <a:cs typeface="Arial" panose="020B0604020202020204" pitchFamily="34" charset="0"/>
              </a:rPr>
              <a:t> </a:t>
            </a:r>
            <a:r>
              <a:rPr lang="en-US" sz="900" dirty="0">
                <a:solidFill>
                  <a:srgbClr val="F57A00"/>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salqobati@unicef.org</a:t>
            </a:r>
            <a:endParaRPr lang="en-US" sz="900" dirty="0">
              <a:solidFill>
                <a:srgbClr val="F57A00"/>
              </a:solidFill>
              <a:latin typeface="Arial" panose="020B0604020202020204" pitchFamily="34" charset="0"/>
              <a:cs typeface="Arial" panose="020B0604020202020204" pitchFamily="34" charset="0"/>
            </a:endParaRPr>
          </a:p>
        </p:txBody>
      </p:sp>
      <p:sp>
        <p:nvSpPr>
          <p:cNvPr id="71" name="Rectangle 70">
            <a:extLst>
              <a:ext uri="{FF2B5EF4-FFF2-40B4-BE49-F238E27FC236}">
                <a16:creationId xmlns:a16="http://schemas.microsoft.com/office/drawing/2014/main" id="{369CED26-43CC-4F81-B33A-D658763A7B21}"/>
              </a:ext>
            </a:extLst>
          </p:cNvPr>
          <p:cNvSpPr/>
          <p:nvPr/>
        </p:nvSpPr>
        <p:spPr>
          <a:xfrm>
            <a:off x="567008" y="4805659"/>
            <a:ext cx="2889504" cy="3657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Nutrition in Emergencies Technical,</a:t>
            </a:r>
          </a:p>
          <a:p>
            <a:pPr algn="ctr"/>
            <a:r>
              <a:rPr lang="en-GB" sz="900" dirty="0">
                <a:solidFill>
                  <a:schemeClr val="tx1"/>
                </a:solidFill>
                <a:latin typeface="Arial" panose="020B0604020202020204" pitchFamily="34" charset="0"/>
                <a:cs typeface="Arial" panose="020B0604020202020204" pitchFamily="34" charset="0"/>
              </a:rPr>
              <a:t>Yara Sfeir </a:t>
            </a:r>
            <a:r>
              <a:rPr lang="en-GB" sz="900" dirty="0">
                <a:solidFill>
                  <a:srgbClr val="F57A00"/>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ysfeir@unicef.org</a:t>
            </a:r>
            <a:r>
              <a:rPr lang="en-US" sz="900" dirty="0">
                <a:solidFill>
                  <a:srgbClr val="F57A00"/>
                </a:solidFill>
                <a:latin typeface="Arial" panose="020B0604020202020204" pitchFamily="34" charset="0"/>
                <a:cs typeface="Arial" panose="020B0604020202020204" pitchFamily="34" charset="0"/>
              </a:rPr>
              <a:t> </a:t>
            </a:r>
          </a:p>
        </p:txBody>
      </p:sp>
      <p:sp>
        <p:nvSpPr>
          <p:cNvPr id="72" name="Rectangle 71">
            <a:extLst>
              <a:ext uri="{FF2B5EF4-FFF2-40B4-BE49-F238E27FC236}">
                <a16:creationId xmlns:a16="http://schemas.microsoft.com/office/drawing/2014/main" id="{A90CE816-81D6-4399-ADF1-7A4ACCF271F8}"/>
              </a:ext>
            </a:extLst>
          </p:cNvPr>
          <p:cNvSpPr/>
          <p:nvPr/>
        </p:nvSpPr>
        <p:spPr>
          <a:xfrm>
            <a:off x="592446" y="5323280"/>
            <a:ext cx="2889504" cy="3657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latin typeface="Arial" panose="020B0604020202020204" pitchFamily="34" charset="0"/>
                <a:cs typeface="Arial" panose="020B0604020202020204" pitchFamily="34" charset="0"/>
              </a:rPr>
              <a:t>Cash and voucher assistance,</a:t>
            </a:r>
          </a:p>
          <a:p>
            <a:pPr algn="ctr"/>
            <a:r>
              <a:rPr lang="en-GB" sz="900" dirty="0">
                <a:solidFill>
                  <a:schemeClr val="tx1"/>
                </a:solidFill>
                <a:latin typeface="Arial" panose="020B0604020202020204" pitchFamily="34" charset="0"/>
                <a:cs typeface="Arial" panose="020B0604020202020204" pitchFamily="34" charset="0"/>
              </a:rPr>
              <a:t>Andre Durr </a:t>
            </a:r>
            <a:r>
              <a:rPr lang="en-GB" sz="900" dirty="0">
                <a:solidFill>
                  <a:srgbClr val="F57A00"/>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andurr@unicef.org</a:t>
            </a:r>
            <a:endParaRPr lang="en-US" sz="900" dirty="0">
              <a:solidFill>
                <a:srgbClr val="F57A00"/>
              </a:solidFill>
              <a:latin typeface="Arial" panose="020B0604020202020204" pitchFamily="34" charset="0"/>
              <a:cs typeface="Arial" panose="020B0604020202020204" pitchFamily="34" charset="0"/>
            </a:endParaRPr>
          </a:p>
        </p:txBody>
      </p:sp>
      <p:sp>
        <p:nvSpPr>
          <p:cNvPr id="73" name="Rectangle 72">
            <a:extLst>
              <a:ext uri="{FF2B5EF4-FFF2-40B4-BE49-F238E27FC236}">
                <a16:creationId xmlns:a16="http://schemas.microsoft.com/office/drawing/2014/main" id="{9E468E01-002A-40C4-A60A-6528F069F8D9}"/>
              </a:ext>
            </a:extLst>
          </p:cNvPr>
          <p:cNvSpPr/>
          <p:nvPr/>
        </p:nvSpPr>
        <p:spPr>
          <a:xfrm>
            <a:off x="4610506" y="2070468"/>
            <a:ext cx="2889295" cy="4572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Rapid Response Team Deployment, </a:t>
            </a:r>
          </a:p>
          <a:p>
            <a:pPr algn="ctr"/>
            <a:r>
              <a:rPr lang="en-US" sz="900" dirty="0">
                <a:solidFill>
                  <a:schemeClr val="tx1"/>
                </a:solidFill>
                <a:latin typeface="Arial" panose="020B0604020202020204" pitchFamily="34" charset="0"/>
                <a:cs typeface="Arial" panose="020B0604020202020204" pitchFamily="34" charset="0"/>
              </a:rPr>
              <a:t>Anteneh Dobamo </a:t>
            </a:r>
            <a:r>
              <a:rPr lang="en-US" sz="900" dirty="0">
                <a:solidFill>
                  <a:srgbClr val="F57A00"/>
                </a:solidFill>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adobamo@unicef.org</a:t>
            </a:r>
            <a:r>
              <a:rPr lang="en-US" sz="900" dirty="0">
                <a:solidFill>
                  <a:srgbClr val="F57A00"/>
                </a:solidFill>
                <a:latin typeface="Arial" panose="020B0604020202020204" pitchFamily="34" charset="0"/>
                <a:cs typeface="Arial" panose="020B0604020202020204" pitchFamily="34" charset="0"/>
              </a:rPr>
              <a:t> </a:t>
            </a:r>
          </a:p>
        </p:txBody>
      </p:sp>
      <p:sp>
        <p:nvSpPr>
          <p:cNvPr id="74" name="Rectangle 73">
            <a:extLst>
              <a:ext uri="{FF2B5EF4-FFF2-40B4-BE49-F238E27FC236}">
                <a16:creationId xmlns:a16="http://schemas.microsoft.com/office/drawing/2014/main" id="{442E79C9-BFCC-4809-BF11-75AE237E0E4A}"/>
              </a:ext>
            </a:extLst>
          </p:cNvPr>
          <p:cNvSpPr/>
          <p:nvPr/>
        </p:nvSpPr>
        <p:spPr>
          <a:xfrm>
            <a:off x="4658721" y="3854635"/>
            <a:ext cx="2889295" cy="4572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Technical Rapid Response Team Deployment, </a:t>
            </a:r>
          </a:p>
          <a:p>
            <a:pPr algn="ctr"/>
            <a:r>
              <a:rPr lang="en-GB" sz="900" dirty="0">
                <a:solidFill>
                  <a:schemeClr val="tx1"/>
                </a:solidFill>
                <a:latin typeface="Arial" panose="020B0604020202020204" pitchFamily="34" charset="0"/>
                <a:cs typeface="Arial" panose="020B0604020202020204" pitchFamily="34" charset="0"/>
              </a:rPr>
              <a:t>Ben Allen </a:t>
            </a:r>
            <a:r>
              <a:rPr lang="en-GB" sz="900" dirty="0">
                <a:solidFill>
                  <a:schemeClr val="tx1"/>
                </a:solidFill>
                <a:latin typeface="Arial" panose="020B0604020202020204" pitchFamily="34" charset="0"/>
                <a:cs typeface="Arial" panose="020B0604020202020204" pitchFamily="34" charset="0"/>
                <a:hlinkClick r:id="rId10"/>
              </a:rPr>
              <a:t>ballen@internationalmedicalcorps.org</a:t>
            </a:r>
            <a:endParaRPr lang="en-US" sz="900" dirty="0">
              <a:solidFill>
                <a:schemeClr val="tx1"/>
              </a:solidFill>
              <a:latin typeface="Arial" panose="020B0604020202020204" pitchFamily="34" charset="0"/>
              <a:cs typeface="Arial" panose="020B0604020202020204" pitchFamily="34" charset="0"/>
            </a:endParaRPr>
          </a:p>
        </p:txBody>
      </p:sp>
      <p:sp>
        <p:nvSpPr>
          <p:cNvPr id="75" name="Rectangle 74">
            <a:extLst>
              <a:ext uri="{FF2B5EF4-FFF2-40B4-BE49-F238E27FC236}">
                <a16:creationId xmlns:a16="http://schemas.microsoft.com/office/drawing/2014/main" id="{6A207996-DA8D-4E53-BCD5-B6ED5EA40C4B}"/>
              </a:ext>
            </a:extLst>
          </p:cNvPr>
          <p:cNvSpPr/>
          <p:nvPr/>
        </p:nvSpPr>
        <p:spPr>
          <a:xfrm>
            <a:off x="4658721" y="4583958"/>
            <a:ext cx="2889295" cy="4572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latin typeface="Arial" panose="020B0604020202020204" pitchFamily="34" charset="0"/>
                <a:cs typeface="Arial" panose="020B0604020202020204" pitchFamily="34" charset="0"/>
              </a:rPr>
              <a:t>Global Technical Assistance Mechanism for Nutrition (GTAM) Roster, </a:t>
            </a:r>
          </a:p>
          <a:p>
            <a:pPr algn="ctr"/>
            <a:r>
              <a:rPr lang="en-GB" sz="900" dirty="0">
                <a:solidFill>
                  <a:schemeClr val="tx1"/>
                </a:solidFill>
                <a:latin typeface="Arial" panose="020B0604020202020204" pitchFamily="34" charset="0"/>
                <a:cs typeface="Arial" panose="020B0604020202020204" pitchFamily="34" charset="0"/>
                <a:hlinkClick r:id="rId11"/>
              </a:rPr>
              <a:t>gtamroster@unicef.org</a:t>
            </a:r>
            <a:endParaRPr lang="en-US" sz="900" dirty="0">
              <a:solidFill>
                <a:schemeClr val="tx1"/>
              </a:solidFill>
              <a:latin typeface="Arial" panose="020B0604020202020204" pitchFamily="34" charset="0"/>
              <a:cs typeface="Arial" panose="020B0604020202020204" pitchFamily="34" charset="0"/>
            </a:endParaRPr>
          </a:p>
        </p:txBody>
      </p:sp>
      <p:sp>
        <p:nvSpPr>
          <p:cNvPr id="76" name="Rectangle 75">
            <a:extLst>
              <a:ext uri="{FF2B5EF4-FFF2-40B4-BE49-F238E27FC236}">
                <a16:creationId xmlns:a16="http://schemas.microsoft.com/office/drawing/2014/main" id="{1F0BA57B-BCFB-4CB8-BDD4-48A97B021D2A}"/>
              </a:ext>
            </a:extLst>
          </p:cNvPr>
          <p:cNvSpPr/>
          <p:nvPr/>
        </p:nvSpPr>
        <p:spPr>
          <a:xfrm>
            <a:off x="4651352" y="5327090"/>
            <a:ext cx="2889295" cy="4572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latin typeface="Arial" panose="020B0604020202020204" pitchFamily="34" charset="0"/>
                <a:cs typeface="Arial" panose="020B0604020202020204" pitchFamily="34" charset="0"/>
              </a:rPr>
              <a:t>UNICEF internal surge and stretch assignments,</a:t>
            </a:r>
          </a:p>
          <a:p>
            <a:pPr algn="ctr"/>
            <a:r>
              <a:rPr lang="en-US" sz="900" dirty="0">
                <a:solidFill>
                  <a:schemeClr val="tx1"/>
                </a:solidFill>
                <a:latin typeface="Arial" panose="020B0604020202020204" pitchFamily="34" charset="0"/>
                <a:cs typeface="Arial" panose="020B0604020202020204" pitchFamily="34" charset="0"/>
              </a:rPr>
              <a:t>Anteneh Dobamo </a:t>
            </a:r>
            <a:r>
              <a:rPr lang="en-US" sz="900" dirty="0">
                <a:solidFill>
                  <a:schemeClr val="tx1"/>
                </a:solidFill>
                <a:latin typeface="Arial" panose="020B0604020202020204" pitchFamily="34" charset="0"/>
                <a:cs typeface="Arial" panose="020B0604020202020204" pitchFamily="34" charset="0"/>
                <a:hlinkClick r:id="rId9"/>
              </a:rPr>
              <a:t>adobamo@unicef.org</a:t>
            </a:r>
            <a:endParaRPr lang="en-US" sz="900" dirty="0">
              <a:solidFill>
                <a:schemeClr val="tx1"/>
              </a:solidFill>
              <a:latin typeface="Arial" panose="020B0604020202020204" pitchFamily="34" charset="0"/>
              <a:cs typeface="Arial" panose="020B0604020202020204" pitchFamily="34" charset="0"/>
            </a:endParaRPr>
          </a:p>
        </p:txBody>
      </p:sp>
      <p:sp>
        <p:nvSpPr>
          <p:cNvPr id="77" name="Rectangle 76">
            <a:extLst>
              <a:ext uri="{FF2B5EF4-FFF2-40B4-BE49-F238E27FC236}">
                <a16:creationId xmlns:a16="http://schemas.microsoft.com/office/drawing/2014/main" id="{F2CBF6E6-0F38-4F79-8012-0D23A94586BF}"/>
              </a:ext>
            </a:extLst>
          </p:cNvPr>
          <p:cNvSpPr/>
          <p:nvPr/>
        </p:nvSpPr>
        <p:spPr>
          <a:xfrm>
            <a:off x="4658721" y="2981808"/>
            <a:ext cx="2889295" cy="4572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Standby Partners Staff Deployment, </a:t>
            </a:r>
          </a:p>
          <a:p>
            <a:pPr algn="ctr"/>
            <a:r>
              <a:rPr lang="en-GB" sz="900" dirty="0">
                <a:solidFill>
                  <a:schemeClr val="tx1"/>
                </a:solidFill>
                <a:latin typeface="Arial" panose="020B0604020202020204" pitchFamily="34" charset="0"/>
                <a:cs typeface="Arial" panose="020B0604020202020204" pitchFamily="34" charset="0"/>
              </a:rPr>
              <a:t>Lauren Cheshire </a:t>
            </a:r>
            <a:r>
              <a:rPr lang="en-GB" sz="900" dirty="0">
                <a:solidFill>
                  <a:schemeClr val="tx1"/>
                </a:solidFill>
                <a:latin typeface="Arial" panose="020B0604020202020204" pitchFamily="34" charset="0"/>
                <a:cs typeface="Arial" panose="020B0604020202020204" pitchFamily="34" charset="0"/>
                <a:hlinkClick r:id="rId12"/>
              </a:rPr>
              <a:t>lcheshire@unicef.org</a:t>
            </a:r>
            <a:endParaRPr lang="en-US" sz="900" dirty="0">
              <a:solidFill>
                <a:schemeClr val="tx1"/>
              </a:solidFill>
              <a:latin typeface="Arial" panose="020B0604020202020204" pitchFamily="34" charset="0"/>
              <a:cs typeface="Arial" panose="020B0604020202020204" pitchFamily="34" charset="0"/>
            </a:endParaRPr>
          </a:p>
        </p:txBody>
      </p:sp>
      <p:sp>
        <p:nvSpPr>
          <p:cNvPr id="78" name="Rectangle 77">
            <a:extLst>
              <a:ext uri="{FF2B5EF4-FFF2-40B4-BE49-F238E27FC236}">
                <a16:creationId xmlns:a16="http://schemas.microsoft.com/office/drawing/2014/main" id="{B6FCDFD2-6551-49C7-AB0C-C14ECE1982AE}"/>
              </a:ext>
            </a:extLst>
          </p:cNvPr>
          <p:cNvSpPr/>
          <p:nvPr/>
        </p:nvSpPr>
        <p:spPr>
          <a:xfrm>
            <a:off x="8048961" y="2138901"/>
            <a:ext cx="2889504" cy="95625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900" dirty="0">
                <a:solidFill>
                  <a:schemeClr val="tx1"/>
                </a:solidFill>
                <a:latin typeface="Arial" panose="020B0604020202020204" pitchFamily="34" charset="0"/>
                <a:cs typeface="Arial" panose="020B0604020202020204" pitchFamily="34" charset="0"/>
              </a:rPr>
              <a:t>Trainings include:</a:t>
            </a:r>
          </a:p>
          <a:p>
            <a:pPr marL="171450" indent="-171450">
              <a:buFont typeface="Arial" panose="020B0604020202020204" pitchFamily="34" charset="0"/>
              <a:buChar char="•"/>
            </a:pPr>
            <a:r>
              <a:rPr lang="en-US" sz="900" dirty="0">
                <a:solidFill>
                  <a:schemeClr val="tx1"/>
                </a:solidFill>
                <a:latin typeface="Arial" panose="020B0604020202020204" pitchFamily="34" charset="0"/>
                <a:cs typeface="Arial" panose="020B0604020202020204" pitchFamily="34" charset="0"/>
              </a:rPr>
              <a:t>Information Management </a:t>
            </a:r>
          </a:p>
          <a:p>
            <a:pPr marL="171450" indent="-171450">
              <a:buFont typeface="Arial" panose="020B0604020202020204" pitchFamily="34" charset="0"/>
              <a:buChar char="•"/>
            </a:pPr>
            <a:r>
              <a:rPr lang="en-US" sz="900" dirty="0">
                <a:solidFill>
                  <a:schemeClr val="tx1"/>
                </a:solidFill>
                <a:latin typeface="Arial" panose="020B0604020202020204" pitchFamily="34" charset="0"/>
                <a:cs typeface="Arial" panose="020B0604020202020204" pitchFamily="34" charset="0"/>
              </a:rPr>
              <a:t>Coordination Awareness </a:t>
            </a:r>
          </a:p>
          <a:p>
            <a:pPr marL="171450" indent="-171450">
              <a:buFont typeface="Arial" panose="020B0604020202020204" pitchFamily="34" charset="0"/>
              <a:buChar char="•"/>
            </a:pPr>
            <a:r>
              <a:rPr lang="en-US" sz="900" dirty="0">
                <a:solidFill>
                  <a:schemeClr val="tx1"/>
                </a:solidFill>
                <a:latin typeface="Arial" panose="020B0604020202020204" pitchFamily="34" charset="0"/>
                <a:cs typeface="Arial" panose="020B0604020202020204" pitchFamily="34" charset="0"/>
              </a:rPr>
              <a:t>Inter-cluster training for nutrition outcome</a:t>
            </a:r>
          </a:p>
          <a:p>
            <a:pPr marL="171450" indent="-171450">
              <a:buFont typeface="Arial" panose="020B0604020202020204" pitchFamily="34" charset="0"/>
              <a:buChar char="•"/>
            </a:pPr>
            <a:r>
              <a:rPr lang="en-US" sz="900" dirty="0">
                <a:solidFill>
                  <a:schemeClr val="tx1"/>
                </a:solidFill>
                <a:latin typeface="Arial" panose="020B0604020202020204" pitchFamily="34" charset="0"/>
                <a:cs typeface="Arial" panose="020B0604020202020204" pitchFamily="34" charset="0"/>
              </a:rPr>
              <a:t>Harmonized Training Packages</a:t>
            </a:r>
          </a:p>
          <a:p>
            <a:r>
              <a:rPr lang="en-US" sz="900" dirty="0">
                <a:solidFill>
                  <a:schemeClr val="tx1"/>
                </a:solidFill>
                <a:latin typeface="Arial" panose="020B0604020202020204" pitchFamily="34" charset="0"/>
                <a:cs typeface="Arial" panose="020B0604020202020204" pitchFamily="34" charset="0"/>
              </a:rPr>
              <a:t>Contact: Anteneh Dobamo, </a:t>
            </a:r>
            <a:r>
              <a:rPr lang="en-US" sz="900" dirty="0">
                <a:solidFill>
                  <a:srgbClr val="F57A00"/>
                </a:solidFill>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adobamo@unicef.org</a:t>
            </a:r>
            <a:r>
              <a:rPr lang="en-US" sz="900" dirty="0">
                <a:solidFill>
                  <a:srgbClr val="F57A00"/>
                </a:solidFill>
                <a:latin typeface="Arial" panose="020B0604020202020204" pitchFamily="34" charset="0"/>
                <a:cs typeface="Arial" panose="020B0604020202020204" pitchFamily="34" charset="0"/>
              </a:rPr>
              <a:t> </a:t>
            </a:r>
          </a:p>
        </p:txBody>
      </p:sp>
      <p:sp>
        <p:nvSpPr>
          <p:cNvPr id="79" name="Rectangle 78">
            <a:extLst>
              <a:ext uri="{FF2B5EF4-FFF2-40B4-BE49-F238E27FC236}">
                <a16:creationId xmlns:a16="http://schemas.microsoft.com/office/drawing/2014/main" id="{E7D23FD8-ED56-480F-AC0B-6B54FD090D42}"/>
              </a:ext>
            </a:extLst>
          </p:cNvPr>
          <p:cNvSpPr/>
          <p:nvPr/>
        </p:nvSpPr>
        <p:spPr>
          <a:xfrm>
            <a:off x="8048961" y="4032594"/>
            <a:ext cx="2889504" cy="87025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Mentoring program, </a:t>
            </a:r>
          </a:p>
          <a:p>
            <a:pPr algn="ctr"/>
            <a:r>
              <a:rPr lang="en-US" sz="900" dirty="0">
                <a:solidFill>
                  <a:schemeClr val="tx1"/>
                </a:solidFill>
                <a:latin typeface="Arial" panose="020B0604020202020204" pitchFamily="34" charset="0"/>
                <a:cs typeface="Arial" panose="020B0604020202020204" pitchFamily="34" charset="0"/>
              </a:rPr>
              <a:t>Anteneh Dobamo </a:t>
            </a:r>
            <a:r>
              <a:rPr lang="en-US" sz="900" dirty="0">
                <a:solidFill>
                  <a:srgbClr val="F57A00"/>
                </a:solidFill>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adobamo@unicef.org</a:t>
            </a:r>
            <a:r>
              <a:rPr lang="en-US" sz="900" dirty="0">
                <a:solidFill>
                  <a:srgbClr val="F57A00"/>
                </a:solidFill>
                <a:latin typeface="Arial" panose="020B0604020202020204" pitchFamily="34" charset="0"/>
                <a:cs typeface="Arial" panose="020B0604020202020204" pitchFamily="34" charset="0"/>
              </a:rPr>
              <a:t> </a:t>
            </a:r>
          </a:p>
        </p:txBody>
      </p:sp>
      <p:sp>
        <p:nvSpPr>
          <p:cNvPr id="80" name="Rectangle 79">
            <a:extLst>
              <a:ext uri="{FF2B5EF4-FFF2-40B4-BE49-F238E27FC236}">
                <a16:creationId xmlns:a16="http://schemas.microsoft.com/office/drawing/2014/main" id="{DF4EE131-ADCB-4B83-BF22-E4130E5934C7}"/>
              </a:ext>
            </a:extLst>
          </p:cNvPr>
          <p:cNvSpPr/>
          <p:nvPr/>
        </p:nvSpPr>
        <p:spPr>
          <a:xfrm>
            <a:off x="467360" y="6128357"/>
            <a:ext cx="11541760" cy="62939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400" b="1" dirty="0">
                <a:solidFill>
                  <a:schemeClr val="tx1"/>
                </a:solidFill>
                <a:latin typeface="Arial" panose="020B0604020202020204" pitchFamily="34" charset="0"/>
                <a:cs typeface="Arial" panose="020B0604020202020204" pitchFamily="34" charset="0"/>
              </a:rPr>
              <a:t>Guidance and tools readily available online</a:t>
            </a:r>
            <a:r>
              <a:rPr lang="en-US" sz="1100" b="1" dirty="0">
                <a:solidFill>
                  <a:schemeClr val="tx1"/>
                </a:solidFill>
                <a:latin typeface="Arial" panose="020B0604020202020204" pitchFamily="34" charset="0"/>
                <a:cs typeface="Arial" panose="020B0604020202020204" pitchFamily="34" charset="0"/>
              </a:rPr>
              <a:t>, including but not limited to: </a:t>
            </a:r>
          </a:p>
          <a:p>
            <a:pPr marL="228600" indent="-228600">
              <a:buAutoNum type="arabicPeriod"/>
            </a:pPr>
            <a:r>
              <a:rPr lang="en-US" sz="900" dirty="0">
                <a:solidFill>
                  <a:schemeClr val="tx1"/>
                </a:solidFill>
                <a:latin typeface="Arial" panose="020B0604020202020204" pitchFamily="34" charset="0"/>
                <a:cs typeface="Arial" panose="020B0604020202020204" pitchFamily="34" charset="0"/>
              </a:rPr>
              <a:t>Coordination and information management toolkits</a:t>
            </a:r>
          </a:p>
          <a:p>
            <a:pPr marL="228600" indent="-228600">
              <a:buAutoNum type="arabicPeriod"/>
            </a:pPr>
            <a:r>
              <a:rPr lang="en-US" sz="900" dirty="0">
                <a:solidFill>
                  <a:schemeClr val="tx1"/>
                </a:solidFill>
                <a:latin typeface="Arial" panose="020B0604020202020204" pitchFamily="34" charset="0"/>
                <a:cs typeface="Arial" panose="020B0604020202020204" pitchFamily="34" charset="0"/>
              </a:rPr>
              <a:t>Coordination and information management checklists</a:t>
            </a:r>
          </a:p>
          <a:p>
            <a:pPr marL="228600" indent="-228600">
              <a:buAutoNum type="arabicPeriod"/>
            </a:pPr>
            <a:r>
              <a:rPr lang="en-US" sz="900" dirty="0">
                <a:solidFill>
                  <a:schemeClr val="tx1"/>
                </a:solidFill>
                <a:latin typeface="Arial" panose="020B0604020202020204" pitchFamily="34" charset="0"/>
                <a:cs typeface="Arial" panose="020B0604020202020204" pitchFamily="34" charset="0"/>
              </a:rPr>
              <a:t>Nutrition in emergencies technical checklists </a:t>
            </a:r>
          </a:p>
        </p:txBody>
      </p:sp>
      <p:sp>
        <p:nvSpPr>
          <p:cNvPr id="82" name="Rectangle 81">
            <a:extLst>
              <a:ext uri="{FF2B5EF4-FFF2-40B4-BE49-F238E27FC236}">
                <a16:creationId xmlns:a16="http://schemas.microsoft.com/office/drawing/2014/main" id="{A7D05DCC-AE8C-4EF6-A6F2-9D5D0C05E7AA}"/>
              </a:ext>
            </a:extLst>
          </p:cNvPr>
          <p:cNvSpPr/>
          <p:nvPr/>
        </p:nvSpPr>
        <p:spPr>
          <a:xfrm>
            <a:off x="7263025" y="6160329"/>
            <a:ext cx="4403622" cy="614040"/>
          </a:xfrm>
          <a:prstGeom prst="rect">
            <a:avLst/>
          </a:prstGeom>
          <a:solidFill>
            <a:schemeClr val="accent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400" dirty="0">
                <a:solidFill>
                  <a:schemeClr val="tx1"/>
                </a:solidFill>
                <a:latin typeface="Arial" panose="020B0604020202020204" pitchFamily="34" charset="0"/>
                <a:cs typeface="Arial" panose="020B0604020202020204" pitchFamily="34" charset="0"/>
              </a:rPr>
              <a:t>Checkout the website: </a:t>
            </a:r>
            <a:r>
              <a:rPr lang="en-GB" sz="1400" dirty="0">
                <a:solidFill>
                  <a:schemeClr val="bg1"/>
                </a:solidFill>
                <a:latin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http://nutritioncluster.net/</a:t>
            </a:r>
            <a:r>
              <a:rPr lang="en-US" sz="1400" dirty="0">
                <a:solidFill>
                  <a:schemeClr val="bg1"/>
                </a:solidFill>
                <a:latin typeface="Arial" panose="020B0604020202020204" pitchFamily="34" charset="0"/>
                <a:cs typeface="Arial" panose="020B0604020202020204" pitchFamily="34" charset="0"/>
              </a:rPr>
              <a:t> </a:t>
            </a:r>
          </a:p>
        </p:txBody>
      </p:sp>
      <p:sp>
        <p:nvSpPr>
          <p:cNvPr id="27" name="Rectangle 26">
            <a:extLst>
              <a:ext uri="{FF2B5EF4-FFF2-40B4-BE49-F238E27FC236}">
                <a16:creationId xmlns:a16="http://schemas.microsoft.com/office/drawing/2014/main" id="{C03E4078-F82C-46BD-B0A5-9E400B65868B}"/>
              </a:ext>
            </a:extLst>
          </p:cNvPr>
          <p:cNvSpPr/>
          <p:nvPr/>
        </p:nvSpPr>
        <p:spPr>
          <a:xfrm>
            <a:off x="8020084" y="3313201"/>
            <a:ext cx="2889504"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Arial" panose="020B0604020202020204" pitchFamily="34" charset="0"/>
                <a:cs typeface="Arial" panose="020B0604020202020204" pitchFamily="34" charset="0"/>
              </a:rPr>
              <a:t>Nutrition Cluster Coordination training,</a:t>
            </a:r>
          </a:p>
          <a:p>
            <a:pPr algn="ctr"/>
            <a:r>
              <a:rPr lang="en-GB" sz="900" dirty="0">
                <a:solidFill>
                  <a:schemeClr val="tx1"/>
                </a:solidFill>
                <a:latin typeface="Arial" panose="020B0604020202020204" pitchFamily="34" charset="0"/>
                <a:cs typeface="Arial" panose="020B0604020202020204" pitchFamily="34" charset="0"/>
              </a:rPr>
              <a:t>Danka </a:t>
            </a:r>
            <a:r>
              <a:rPr lang="en-GB" sz="900" dirty="0" err="1">
                <a:solidFill>
                  <a:schemeClr val="tx1"/>
                </a:solidFill>
                <a:latin typeface="Arial" panose="020B0604020202020204" pitchFamily="34" charset="0"/>
                <a:cs typeface="Arial" panose="020B0604020202020204" pitchFamily="34" charset="0"/>
              </a:rPr>
              <a:t>Panchova</a:t>
            </a:r>
            <a:r>
              <a:rPr lang="en-GB" sz="900" dirty="0">
                <a:solidFill>
                  <a:schemeClr val="tx1"/>
                </a:solidFill>
                <a:latin typeface="Arial" panose="020B0604020202020204" pitchFamily="34" charset="0"/>
                <a:cs typeface="Arial" panose="020B0604020202020204" pitchFamily="34" charset="0"/>
              </a:rPr>
              <a:t> </a:t>
            </a:r>
            <a:r>
              <a:rPr lang="en-GB" sz="900" dirty="0">
                <a:solidFill>
                  <a:srgbClr val="F57A0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dpanchova@unicef.org</a:t>
            </a:r>
            <a:r>
              <a:rPr lang="en-US" sz="900" dirty="0">
                <a:solidFill>
                  <a:srgbClr val="F57A00"/>
                </a:solidFill>
                <a:latin typeface="Arial" panose="020B0604020202020204" pitchFamily="34" charset="0"/>
                <a:cs typeface="Arial" panose="020B0604020202020204" pitchFamily="34" charset="0"/>
              </a:rPr>
              <a:t> </a:t>
            </a:r>
          </a:p>
        </p:txBody>
      </p:sp>
      <p:sp>
        <p:nvSpPr>
          <p:cNvPr id="28" name="Rectangle 27">
            <a:extLst>
              <a:ext uri="{FF2B5EF4-FFF2-40B4-BE49-F238E27FC236}">
                <a16:creationId xmlns:a16="http://schemas.microsoft.com/office/drawing/2014/main" id="{ABA65EA5-9918-4E5B-A76F-510C2AC02536}"/>
              </a:ext>
            </a:extLst>
          </p:cNvPr>
          <p:cNvSpPr/>
          <p:nvPr/>
        </p:nvSpPr>
        <p:spPr>
          <a:xfrm>
            <a:off x="7994884" y="5031227"/>
            <a:ext cx="2991607" cy="104892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rgbClr val="FF0000"/>
                </a:solidFill>
                <a:latin typeface="Arial" panose="020B0604020202020204" pitchFamily="34" charset="0"/>
                <a:cs typeface="Arial" panose="020B0604020202020204" pitchFamily="34" charset="0"/>
              </a:rPr>
              <a:t>The COVID-19 pandemic is limiting mobility in all countries therefore the GNC-CT will endeavour to limit all face-to-face interactions and increase the modalities and opportunities for remote support, for the foreseeable future.</a:t>
            </a:r>
            <a:endParaRPr lang="en-US" sz="900" b="1" dirty="0">
              <a:solidFill>
                <a:srgbClr val="FF0000"/>
              </a:solidFill>
              <a:latin typeface="Arial" panose="020B0604020202020204" pitchFamily="34" charset="0"/>
              <a:cs typeface="Arial" panose="020B0604020202020204" pitchFamily="34" charset="0"/>
            </a:endParaRPr>
          </a:p>
        </p:txBody>
      </p:sp>
      <p:sp>
        <p:nvSpPr>
          <p:cNvPr id="29" name="Title 2">
            <a:extLst>
              <a:ext uri="{FF2B5EF4-FFF2-40B4-BE49-F238E27FC236}">
                <a16:creationId xmlns:a16="http://schemas.microsoft.com/office/drawing/2014/main" id="{F68375E7-3211-441B-A767-6E44029FC984}"/>
              </a:ext>
            </a:extLst>
          </p:cNvPr>
          <p:cNvSpPr txBox="1">
            <a:spLocks/>
          </p:cNvSpPr>
          <p:nvPr/>
        </p:nvSpPr>
        <p:spPr>
          <a:xfrm>
            <a:off x="-1" y="32708"/>
            <a:ext cx="8910321" cy="769257"/>
          </a:xfrm>
          <a:prstGeom prst="rect">
            <a:avLst/>
          </a:prstGeom>
          <a:solidFill>
            <a:srgbClr val="92D050"/>
          </a:solidFill>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GNC-CT Support to Countries </a:t>
            </a:r>
          </a:p>
        </p:txBody>
      </p:sp>
    </p:spTree>
    <p:extLst>
      <p:ext uri="{BB962C8B-B14F-4D97-AF65-F5344CB8AC3E}">
        <p14:creationId xmlns:p14="http://schemas.microsoft.com/office/powerpoint/2010/main" val="145651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1" grpId="0" animBg="1"/>
      <p:bldP spid="56" grpId="0" animBg="1"/>
      <p:bldP spid="62"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27" grpId="0" animBg="1"/>
      <p:bldP spid="28" grpId="0" animBg="1"/>
    </p:bldLst>
  </p:timing>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808285"/>
      </a:dk2>
      <a:lt2>
        <a:srgbClr val="E2DFCC"/>
      </a:lt2>
      <a:accent1>
        <a:srgbClr val="95C93D"/>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ga975397408f43e4b84ec8e5a598e523 xmlns="ca283e0b-db31-4043-a2ef-b80661bf084a">
      <Terms xmlns="http://schemas.microsoft.com/office/infopath/2007/PartnerControls">
        <TermInfo xmlns="http://schemas.microsoft.com/office/infopath/2007/PartnerControls">
          <TermName xmlns="http://schemas.microsoft.com/office/infopath/2007/PartnerControls">Office of Emergency Prog.-456F</TermName>
          <TermId xmlns="http://schemas.microsoft.com/office/infopath/2007/PartnerControls">98de697e-6403-48a0-9bce-654c90399d04</TermId>
        </TermInfo>
      </Terms>
    </ga975397408f43e4b84ec8e5a598e523>
    <_dlc_DocId xmlns="5858627f-d058-4b92-9b52-677b5fd7d454">EMOPSGCCU-1435067120-28713</_dlc_DocId>
    <TaxCatchAll xmlns="ca283e0b-db31-4043-a2ef-b80661bf084a">
      <Value>3</Value>
    </TaxCatchAll>
    <_dlc_DocIdUrl xmlns="5858627f-d058-4b92-9b52-677b5fd7d454">
      <Url>https://unicef.sharepoint.com/teams/EMOPS-GCCU/_layouts/15/DocIdRedir.aspx?ID=EMOPSGCCU-1435067120-28713</Url>
      <Description>EMOPSGCCU-1435067120-28713</Description>
    </_dlc_DocIdUrl>
    <ContentLanguage xmlns="ca283e0b-db31-4043-a2ef-b80661bf084a">English</ContentLanguage>
    <k8c968e8c72a4eda96b7e8fdbe192be2 xmlns="ca283e0b-db31-4043-a2ef-b80661bf084a">
      <Terms xmlns="http://schemas.microsoft.com/office/infopath/2007/PartnerControls"/>
    </k8c968e8c72a4eda96b7e8fdbe192be2>
    <DateTransmittedEmail xmlns="ca283e0b-db31-4043-a2ef-b80661bf084a" xsi:nil="true"/>
    <ContentStatus xmlns="ca283e0b-db31-4043-a2ef-b80661bf084a" xsi:nil="true"/>
    <SenderEmail xmlns="ca283e0b-db31-4043-a2ef-b80661bf084a" xsi:nil="true"/>
    <IconOverlay xmlns="http://schemas.microsoft.com/sharepoint/v4" xsi:nil="true"/>
    <h6a71f3e574e4344bc34f3fc9dd20054 xmlns="ca283e0b-db31-4043-a2ef-b80661bf084a">
      <Terms xmlns="http://schemas.microsoft.com/office/infopath/2007/PartnerControls"/>
    </h6a71f3e574e4344bc34f3fc9dd20054>
    <TaxKeywordTaxHTField xmlns="5858627f-d058-4b92-9b52-677b5fd7d454">
      <Terms xmlns="http://schemas.microsoft.com/office/infopath/2007/PartnerControls"/>
    </TaxKeywordTaxHTField>
    <CategoryDescription xmlns="http://schemas.microsoft.com/sharepoint.v3" xsi:nil="true"/>
    <RecipientsEmail xmlns="ca283e0b-db31-4043-a2ef-b80661bf084a" xsi:nil="true"/>
    <mda26ace941f4791a7314a339fee829c xmlns="ca283e0b-db31-4043-a2ef-b80661bf084a">
      <Terms xmlns="http://schemas.microsoft.com/office/infopath/2007/PartnerControls"/>
    </mda26ace941f4791a7314a339fee829c>
    <WrittenBy xmlns="ca283e0b-db31-4043-a2ef-b80661bf084a">
      <UserInfo>
        <DisplayName/>
        <AccountId xsi:nil="true"/>
        <AccountType/>
      </UserInfo>
    </WrittenB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customXsn xmlns="http://schemas.microsoft.com/office/2006/metadata/customXsn">
  <xsnLocation/>
  <cached>True</cached>
  <openByDefault>True</openByDefault>
  <xsnScope/>
</customXsn>
</file>

<file path=customXml/item5.xml><?xml version="1.0" encoding="utf-8"?>
<?mso-contentType ?>
<SharedContentType xmlns="Microsoft.SharePoint.Taxonomy.ContentTypeSync" SourceId="73f51738-d318-4883-9d64-4f0bd0ccc55e" ContentTypeId="0x0101009BA85F8052A6DA4FA3E31FF9F74C6970" PreviousValue="false"/>
</file>

<file path=customXml/item6.xml><?xml version="1.0" encoding="utf-8"?>
<ct:contentTypeSchema xmlns:ct="http://schemas.microsoft.com/office/2006/metadata/contentType" xmlns:ma="http://schemas.microsoft.com/office/2006/metadata/properties/metaAttributes" ct:_="" ma:_="" ma:contentTypeName="UNICEF Document" ma:contentTypeID="0x0101009BA85F8052A6DA4FA3E31FF9F74C6970006192CA8317E1FF49B6A7FEB870A3A8D6" ma:contentTypeVersion="35" ma:contentTypeDescription="" ma:contentTypeScope="" ma:versionID="12d1c3943addee87628e412199d83abd">
  <xsd:schema xmlns:xsd="http://www.w3.org/2001/XMLSchema" xmlns:xs="http://www.w3.org/2001/XMLSchema" xmlns:p="http://schemas.microsoft.com/office/2006/metadata/properties" xmlns:ns1="http://schemas.microsoft.com/sharepoint/v3" xmlns:ns2="ca283e0b-db31-4043-a2ef-b80661bf084a" xmlns:ns3="http://schemas.microsoft.com/sharepoint.v3" xmlns:ns4="http://schemas.microsoft.com/sharepoint/v4" xmlns:ns5="5858627f-d058-4b92-9b52-677b5fd7d454" xmlns:ns6="a438dd15-07ca-4cdc-82a3-f2206b92025e" targetNamespace="http://schemas.microsoft.com/office/2006/metadata/properties" ma:root="true" ma:fieldsID="e8e4805b8cc2face6d425e188d9577e3" ns1:_="" ns2:_="" ns3:_="" ns4:_="" ns5:_="" ns6:_="">
    <xsd:import namespace="http://schemas.microsoft.com/sharepoint/v3"/>
    <xsd:import namespace="ca283e0b-db31-4043-a2ef-b80661bf084a"/>
    <xsd:import namespace="http://schemas.microsoft.com/sharepoint.v3"/>
    <xsd:import namespace="http://schemas.microsoft.com/sharepoint/v4"/>
    <xsd:import namespace="5858627f-d058-4b92-9b52-677b5fd7d454"/>
    <xsd:import namespace="a438dd15-07ca-4cdc-82a3-f2206b92025e"/>
    <xsd:element name="properties">
      <xsd:complexType>
        <xsd:sequence>
          <xsd:element name="documentManagement">
            <xsd:complexType>
              <xsd:all>
                <xsd:element ref="ns2:WrittenBy" minOccurs="0"/>
                <xsd:element ref="ns2:ContentLanguage" minOccurs="0"/>
                <xsd:element ref="ns3:CategoryDescription" minOccurs="0"/>
                <xsd:element ref="ns2:RecipientsEmail" minOccurs="0"/>
                <xsd:element ref="ns2:SenderEmail" minOccurs="0"/>
                <xsd:element ref="ns2:DateTransmittedEmail" minOccurs="0"/>
                <xsd:element ref="ns2:k8c968e8c72a4eda96b7e8fdbe192be2" minOccurs="0"/>
                <xsd:element ref="ns2:ga975397408f43e4b84ec8e5a598e523" minOccurs="0"/>
                <xsd:element ref="ns2:mda26ace941f4791a7314a339fee829c" minOccurs="0"/>
                <xsd:element ref="ns2:TaxCatchAllLabel" minOccurs="0"/>
                <xsd:element ref="ns2:TaxCatchAll" minOccurs="0"/>
                <xsd:element ref="ns2:h6a71f3e574e4344bc34f3fc9dd20054" minOccurs="0"/>
                <xsd:element ref="ns2:ContentStatus" minOccurs="0"/>
                <xsd:element ref="ns4:IconOverlay" minOccurs="0"/>
                <xsd:element ref="ns1:_vti_ItemDeclaredRecord" minOccurs="0"/>
                <xsd:element ref="ns1:_vti_ItemHoldRecordStatus" minOccurs="0"/>
                <xsd:element ref="ns5:TaxKeywordTaxHTField" minOccurs="0"/>
                <xsd:element ref="ns6:MediaServiceMetadata" minOccurs="0"/>
                <xsd:element ref="ns6:MediaServiceFastMetadata" minOccurs="0"/>
                <xsd:element ref="ns6:MediaServiceDateTaken" minOccurs="0"/>
                <xsd:element ref="ns6:MediaServiceAutoTags" minOccurs="0"/>
                <xsd:element ref="ns6:MediaServiceGenerationTime" minOccurs="0"/>
                <xsd:element ref="ns6:MediaServiceEventHashCode" minOccurs="0"/>
                <xsd:element ref="ns6:MediaServiceOCR" minOccurs="0"/>
                <xsd:element ref="ns5:SharedWithUsers" minOccurs="0"/>
                <xsd:element ref="ns5:SharedWithDetails" minOccurs="0"/>
                <xsd:element ref="ns6:MediaServiceLocation" minOccurs="0"/>
                <xsd:element ref="ns5:_dlc_DocId" minOccurs="0"/>
                <xsd:element ref="ns5:_dlc_DocIdUrl" minOccurs="0"/>
                <xsd:element ref="ns5:_dlc_DocIdPersistId" minOccurs="0"/>
                <xsd:element ref="ns6:MediaServiceAutoKeyPoints" minOccurs="0"/>
                <xsd:element ref="ns6: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7" nillable="true" ma:displayName="Declared Record" ma:hidden="true" ma:internalName="_vti_ItemDeclaredRecord" ma:readOnly="true">
      <xsd:simpleType>
        <xsd:restriction base="dms:DateTime"/>
      </xsd:simpleType>
    </xsd:element>
    <xsd:element name="_vti_ItemHoldRecordStatus" ma:index="28"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a283e0b-db31-4043-a2ef-b80661bf084a" elementFormDefault="qualified">
    <xsd:import namespace="http://schemas.microsoft.com/office/2006/documentManagement/types"/>
    <xsd:import namespace="http://schemas.microsoft.com/office/infopath/2007/PartnerControls"/>
    <xsd:element name="WrittenBy" ma:index="3" nillable="true" ma:displayName="Written By" ma:description="‘Written By’ is auto-completed with the name of the uploader, but can be edited if you are uploading on behalf of someone else." ma:list="UserInfo" ma:SharePointGroup="0" ma:internalName="Written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ntentLanguage" ma:index="4" nillable="true" ma:displayName="Content Language *" ma:default="English" ma:format="RadioButtons" ma:indexed="true" ma:internalName="ContentLanguage" ma:readOnly="false">
      <xsd:simpleType>
        <xsd:restriction base="dms:Choice">
          <xsd:enumeration value="English"/>
          <xsd:enumeration value="French"/>
          <xsd:enumeration value="Spanish"/>
          <xsd:enumeration value="Russian"/>
          <xsd:enumeration value="Chinese"/>
          <xsd:enumeration value="Arabic"/>
          <xsd:enumeration value="other"/>
        </xsd:restriction>
      </xsd:simpleType>
    </xsd:element>
    <xsd:element name="RecipientsEmail" ma:index="9" nillable="true" ma:displayName="Recipients (email)" ma:hidden="true" ma:internalName="RecipientsEmail" ma:readOnly="false">
      <xsd:simpleType>
        <xsd:restriction base="dms:Text">
          <xsd:maxLength value="255"/>
        </xsd:restriction>
      </xsd:simpleType>
    </xsd:element>
    <xsd:element name="SenderEmail" ma:index="10" nillable="true" ma:displayName="Sender (email)" ma:hidden="true" ma:internalName="SenderEmail" ma:readOnly="false">
      <xsd:simpleType>
        <xsd:restriction base="dms:Text">
          <xsd:maxLength value="255"/>
        </xsd:restriction>
      </xsd:simpleType>
    </xsd:element>
    <xsd:element name="DateTransmittedEmail" ma:index="11" nillable="true" ma:displayName="Date transmitted (email)" ma:format="DateTime" ma:hidden="true" ma:internalName="DateTransmittedEmail" ma:readOnly="false">
      <xsd:simpleType>
        <xsd:restriction base="dms:DateTime"/>
      </xsd:simpleType>
    </xsd:element>
    <xsd:element name="k8c968e8c72a4eda96b7e8fdbe192be2" ma:index="12" nillable="true" ma:taxonomy="true" ma:internalName="k8c968e8c72a4eda96b7e8fdbe192be2" ma:taxonomyFieldName="GeographicScope" ma:displayName="Geographic Scope" ma:default="" ma:fieldId="{48c968e8-c72a-4eda-96b7-e8fdbe192be2}" ma:taxonomyMulti="true" ma:sspId="73f51738-d318-4883-9d64-4f0bd0ccc55e" ma:termSetId="0a00fedf-defc-4fe3-a3bf-9929b29a638e" ma:anchorId="00000000-0000-0000-0000-000000000000" ma:open="false" ma:isKeyword="false">
      <xsd:complexType>
        <xsd:sequence>
          <xsd:element ref="pc:Terms" minOccurs="0" maxOccurs="1"/>
        </xsd:sequence>
      </xsd:complexType>
    </xsd:element>
    <xsd:element name="ga975397408f43e4b84ec8e5a598e523" ma:index="16" nillable="true" ma:taxonomy="true" ma:internalName="ga975397408f43e4b84ec8e5a598e523" ma:taxonomyFieldName="OfficeDivision" ma:displayName="Office/Division *" ma:default="32;#Office of Emergency Prog.-456F|98de697e-6403-48a0-9bce-654c90399d04" ma:fieldId="{0a975397-408f-43e4-b84e-c8e5a598e523}" ma:sspId="73f51738-d318-4883-9d64-4f0bd0ccc55e" ma:termSetId="1761a25e-44f4-4213-964a-f96c515e12cb" ma:anchorId="00000000-0000-0000-0000-000000000000" ma:open="false" ma:isKeyword="false">
      <xsd:complexType>
        <xsd:sequence>
          <xsd:element ref="pc:Terms" minOccurs="0" maxOccurs="1"/>
        </xsd:sequence>
      </xsd:complexType>
    </xsd:element>
    <xsd:element name="mda26ace941f4791a7314a339fee829c" ma:index="17" nillable="true" ma:taxonomy="true" ma:internalName="mda26ace941f4791a7314a339fee829c" ma:taxonomyFieldName="DocumentType" ma:displayName="Document Type *" ma:indexed="true" ma:readOnly="false" ma:default="" ma:fieldId="{6da26ace-941f-4791-a731-4a339fee829c}" ma:sspId="73f51738-d318-4883-9d64-4f0bd0ccc55e" ma:termSetId="f93b6877-8902-4378-8587-5ec85f36ead9" ma:anchorId="00000000-0000-0000-0000-000000000000" ma:open="false" ma:isKeyword="false">
      <xsd:complexType>
        <xsd:sequence>
          <xsd:element ref="pc:Terms" minOccurs="0" maxOccurs="1"/>
        </xsd:sequence>
      </xsd:complexType>
    </xsd:element>
    <xsd:element name="TaxCatchAllLabel" ma:index="18" nillable="true" ma:displayName="Taxonomy Catch All Column1" ma:hidden="true" ma:list="{e129f4a5-dc42-4d6e-b210-548907d0accc}" ma:internalName="TaxCatchAllLabel" ma:readOnly="true" ma:showField="CatchAllDataLabel" ma:web="5858627f-d058-4b92-9b52-677b5fd7d454">
      <xsd:complexType>
        <xsd:complexContent>
          <xsd:extension base="dms:MultiChoiceLookup">
            <xsd:sequence>
              <xsd:element name="Value" type="dms:Lookup" maxOccurs="unbounded" minOccurs="0" nillable="true"/>
            </xsd:sequence>
          </xsd:extension>
        </xsd:complexContent>
      </xsd:complexType>
    </xsd:element>
    <xsd:element name="TaxCatchAll" ma:index="22" nillable="true" ma:displayName="Taxonomy Catch All Column" ma:hidden="true" ma:list="{e129f4a5-dc42-4d6e-b210-548907d0accc}" ma:internalName="TaxCatchAll" ma:showField="CatchAllData" ma:web="5858627f-d058-4b92-9b52-677b5fd7d454">
      <xsd:complexType>
        <xsd:complexContent>
          <xsd:extension base="dms:MultiChoiceLookup">
            <xsd:sequence>
              <xsd:element name="Value" type="dms:Lookup" maxOccurs="unbounded" minOccurs="0" nillable="true"/>
            </xsd:sequence>
          </xsd:extension>
        </xsd:complexContent>
      </xsd:complexType>
    </xsd:element>
    <xsd:element name="h6a71f3e574e4344bc34f3fc9dd20054" ma:index="23" nillable="true" ma:taxonomy="true" ma:internalName="h6a71f3e574e4344bc34f3fc9dd20054" ma:taxonomyFieldName="Topic" ma:displayName="Topic *" ma:readOnly="false" ma:default="" ma:fieldId="{16a71f3e-574e-4344-bc34-f3fc9dd20054}" ma:taxonomyMulti="true" ma:sspId="73f51738-d318-4883-9d64-4f0bd0ccc55e" ma:termSetId="9561e0e6-71cf-4f3c-87c3-08a6b5d907e8" ma:anchorId="00000000-0000-0000-0000-000000000000" ma:open="false" ma:isKeyword="false">
      <xsd:complexType>
        <xsd:sequence>
          <xsd:element ref="pc:Terms" minOccurs="0" maxOccurs="1"/>
        </xsd:sequence>
      </xsd:complexType>
    </xsd:element>
    <xsd:element name="ContentStatus" ma:index="25" nillable="true" ma:displayName="Content Status" ma:description="Optional column to indicate document status: no status, draft, final or expired.​" ma:format="RadioButtons" ma:internalName="ContentStatus">
      <xsd:simpleType>
        <xsd:restriction base="dms:Choice">
          <xsd:enumeration value="­"/>
          <xsd:enumeration value="Draft"/>
          <xsd:enumeration value="Final"/>
          <xsd:enumeration value="Expir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internalName="Category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6"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58627f-d058-4b92-9b52-677b5fd7d454" elementFormDefault="qualified">
    <xsd:import namespace="http://schemas.microsoft.com/office/2006/documentManagement/types"/>
    <xsd:import namespace="http://schemas.microsoft.com/office/infopath/2007/PartnerControls"/>
    <xsd:element name="TaxKeywordTaxHTField" ma:index="29" nillable="true" ma:taxonomy="true" ma:internalName="TaxKeywordTaxHTField" ma:taxonomyFieldName="TaxKeyword" ma:displayName="Enterprise Keywords" ma:fieldId="{23f27201-bee3-471e-b2e7-b64fd8b7ca38}" ma:taxonomyMulti="true" ma:sspId="73f51738-d318-4883-9d64-4f0bd0ccc55e" ma:termSetId="00000000-0000-0000-0000-000000000000" ma:anchorId="00000000-0000-0000-0000-000000000000" ma:open="true" ma:isKeyword="true">
      <xsd:complexType>
        <xsd:sequence>
          <xsd:element ref="pc:Terms" minOccurs="0" maxOccurs="1"/>
        </xsd:sequence>
      </xsd:complexType>
    </xsd:element>
    <xsd:element name="SharedWithUsers" ma:index="3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9" nillable="true" ma:displayName="Shared With Details" ma:internalName="SharedWithDetails" ma:readOnly="true">
      <xsd:simpleType>
        <xsd:restriction base="dms:Note">
          <xsd:maxLength value="255"/>
        </xsd:restriction>
      </xsd:simpleType>
    </xsd:element>
    <xsd:element name="_dlc_DocId" ma:index="41" nillable="true" ma:displayName="Document ID Value" ma:description="The value of the document ID assigned to this item."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438dd15-07ca-4cdc-82a3-f2206b92025e" elementFormDefault="qualified">
    <xsd:import namespace="http://schemas.microsoft.com/office/2006/documentManagement/types"/>
    <xsd:import namespace="http://schemas.microsoft.com/office/infopath/2007/PartnerControls"/>
    <xsd:element name="MediaServiceMetadata" ma:index="31" nillable="true" ma:displayName="MediaServiceMetadata" ma:hidden="true" ma:internalName="MediaServiceMetadata" ma:readOnly="true">
      <xsd:simpleType>
        <xsd:restriction base="dms:Note"/>
      </xsd:simpleType>
    </xsd:element>
    <xsd:element name="MediaServiceFastMetadata" ma:index="32" nillable="true" ma:displayName="MediaServiceFastMetadata" ma:hidden="true" ma:internalName="MediaServiceFastMetadata" ma:readOnly="true">
      <xsd:simpleType>
        <xsd:restriction base="dms:Note"/>
      </xsd:simpleType>
    </xsd:element>
    <xsd:element name="MediaServiceDateTaken" ma:index="33" nillable="true" ma:displayName="MediaServiceDateTaken" ma:hidden="true" ma:internalName="MediaServiceDateTaken" ma:readOnly="true">
      <xsd:simpleType>
        <xsd:restriction base="dms:Text"/>
      </xsd:simpleType>
    </xsd:element>
    <xsd:element name="MediaServiceAutoTags" ma:index="34" nillable="true" ma:displayName="Tags" ma:internalName="MediaServiceAutoTags" ma:readOnly="true">
      <xsd:simpleType>
        <xsd:restriction base="dms:Text"/>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OCR" ma:index="37" nillable="true" ma:displayName="Extracted Text" ma:internalName="MediaServiceOCR" ma:readOnly="true">
      <xsd:simpleType>
        <xsd:restriction base="dms:Note">
          <xsd:maxLength value="255"/>
        </xsd:restriction>
      </xsd:simpleType>
    </xsd:element>
    <xsd:element name="MediaServiceLocation" ma:index="40" nillable="true" ma:displayName="Location" ma:internalName="MediaServiceLocation" ma:readOnly="true">
      <xsd:simpleType>
        <xsd:restriction base="dms:Text"/>
      </xsd:simpleType>
    </xsd:element>
    <xsd:element name="MediaServiceAutoKeyPoints" ma:index="44" nillable="true" ma:displayName="MediaServiceAutoKeyPoints" ma:hidden="true" ma:internalName="MediaServiceAutoKeyPoints" ma:readOnly="true">
      <xsd:simpleType>
        <xsd:restriction base="dms:Note"/>
      </xsd:simpleType>
    </xsd:element>
    <xsd:element name="MediaServiceKeyPoints" ma:index="4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24C80F-B3B9-4D86-BB6A-061E6759CE8F}">
  <ds:schemaRefs>
    <ds:schemaRef ds:uri="http://schemas.microsoft.com/sharepoint/v3"/>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 ds:uri="http://schemas.microsoft.com/sharepoint.v3"/>
    <ds:schemaRef ds:uri="http://purl.org/dc/dcmitype/"/>
    <ds:schemaRef ds:uri="5858627f-d058-4b92-9b52-677b5fd7d454"/>
    <ds:schemaRef ds:uri="http://www.w3.org/XML/1998/namespace"/>
    <ds:schemaRef ds:uri="http://schemas.openxmlformats.org/package/2006/metadata/core-properties"/>
    <ds:schemaRef ds:uri="a438dd15-07ca-4cdc-82a3-f2206b92025e"/>
    <ds:schemaRef ds:uri="http://schemas.microsoft.com/sharepoint/v4"/>
    <ds:schemaRef ds:uri="ca283e0b-db31-4043-a2ef-b80661bf084a"/>
  </ds:schemaRefs>
</ds:datastoreItem>
</file>

<file path=customXml/itemProps2.xml><?xml version="1.0" encoding="utf-8"?>
<ds:datastoreItem xmlns:ds="http://schemas.openxmlformats.org/officeDocument/2006/customXml" ds:itemID="{FA9BFC5E-FED5-4243-850D-CEE88CAF2F65}">
  <ds:schemaRefs>
    <ds:schemaRef ds:uri="http://schemas.microsoft.com/sharepoint/v3/contenttype/forms"/>
  </ds:schemaRefs>
</ds:datastoreItem>
</file>

<file path=customXml/itemProps3.xml><?xml version="1.0" encoding="utf-8"?>
<ds:datastoreItem xmlns:ds="http://schemas.openxmlformats.org/officeDocument/2006/customXml" ds:itemID="{DD834999-4595-4B71-AEBE-F3CF352AC37E}">
  <ds:schemaRefs>
    <ds:schemaRef ds:uri="http://schemas.microsoft.com/sharepoint/events"/>
  </ds:schemaRefs>
</ds:datastoreItem>
</file>

<file path=customXml/itemProps4.xml><?xml version="1.0" encoding="utf-8"?>
<ds:datastoreItem xmlns:ds="http://schemas.openxmlformats.org/officeDocument/2006/customXml" ds:itemID="{E0613703-0C77-45B3-A8CE-20936AF92D56}">
  <ds:schemaRefs>
    <ds:schemaRef ds:uri="http://schemas.microsoft.com/office/2006/metadata/customXsn"/>
  </ds:schemaRefs>
</ds:datastoreItem>
</file>

<file path=customXml/itemProps5.xml><?xml version="1.0" encoding="utf-8"?>
<ds:datastoreItem xmlns:ds="http://schemas.openxmlformats.org/officeDocument/2006/customXml" ds:itemID="{73904E3C-075B-4481-A6C6-37593526A04D}">
  <ds:schemaRefs>
    <ds:schemaRef ds:uri="Microsoft.SharePoint.Taxonomy.ContentTypeSync"/>
  </ds:schemaRefs>
</ds:datastoreItem>
</file>

<file path=customXml/itemProps6.xml><?xml version="1.0" encoding="utf-8"?>
<ds:datastoreItem xmlns:ds="http://schemas.openxmlformats.org/officeDocument/2006/customXml" ds:itemID="{F7C9D505-F063-440D-9638-680CBB23D4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a283e0b-db31-4043-a2ef-b80661bf084a"/>
    <ds:schemaRef ds:uri="http://schemas.microsoft.com/sharepoint.v3"/>
    <ds:schemaRef ds:uri="http://schemas.microsoft.com/sharepoint/v4"/>
    <ds:schemaRef ds:uri="5858627f-d058-4b92-9b52-677b5fd7d454"/>
    <ds:schemaRef ds:uri="a438dd15-07ca-4cdc-82a3-f2206b9202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12062</TotalTime>
  <Words>1286</Words>
  <Application>Microsoft Office PowerPoint</Application>
  <PresentationFormat>Grand écran</PresentationFormat>
  <Paragraphs>163</Paragraphs>
  <Slides>10</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Courier New</vt:lpstr>
      <vt:lpstr>Source Sans Pro</vt:lpstr>
      <vt:lpstr>Office Theme</vt:lpstr>
      <vt:lpstr>Nutrition Cluster and Sector Coordination in the COVID-19 context </vt:lpstr>
      <vt:lpstr>Objective of the call  </vt:lpstr>
      <vt:lpstr>Overview of COVID 19 and its impact on nutrition </vt:lpstr>
      <vt:lpstr>  Global and national COVID-19  response plan revision  </vt:lpstr>
      <vt:lpstr>Recommended Actions for in-country coordination of COVID19 response  </vt:lpstr>
      <vt:lpstr>Nutrition Coordination in Context of COVID 19</vt:lpstr>
      <vt:lpstr>Establishing COVID-19 Nutrition TWG</vt:lpstr>
      <vt:lpstr>Technical briefs available to adapt service delivery </vt:lpstr>
      <vt:lpstr>Présentation PowerPoint</vt:lpstr>
      <vt:lpstr>Présentation PowerPoint</vt:lpstr>
    </vt:vector>
  </TitlesOfParts>
  <Company>UNICEF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UNICEF Nutrition Programme</dc:title>
  <dc:creator>Shabib AlQobati</dc:creator>
  <cp:lastModifiedBy>Yara Sfeir</cp:lastModifiedBy>
  <cp:revision>273</cp:revision>
  <dcterms:created xsi:type="dcterms:W3CDTF">2017-04-08T20:11:15Z</dcterms:created>
  <dcterms:modified xsi:type="dcterms:W3CDTF">2020-04-02T07:49:50Z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0x0101009BA85F8052A6DA4FA3E31FF9F74C6970006192CA8317E1FF49B6A7FEB870A3A8D6</vt:lpwstr>
  </property>
  <property fmtid="{D5CDD505-2E9C-101B-9397-08002B2CF9AE}" pid="3" name="OfficeDivision">
    <vt:lpwstr>3;#Office of Emergency Prog.-456F|98de697e-6403-48a0-9bce-654c90399d04</vt:lpwstr>
  </property>
  <property fmtid="{D5CDD505-2E9C-101B-9397-08002B2CF9AE}" pid="4" name="_dlc_DocIdItemGuid">
    <vt:lpwstr>f6e0e9b2-af5f-43b2-9682-1c89d9fe2c42</vt:lpwstr>
  </property>
  <property fmtid="{D5CDD505-2E9C-101B-9397-08002B2CF9AE}" pid="5" name="TaxKeyword">
    <vt:lpwstr/>
  </property>
</Properties>
</file>