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7"/>
  </p:sldMasterIdLst>
  <p:notesMasterIdLst>
    <p:notesMasterId r:id="rId18"/>
  </p:notesMasterIdLst>
  <p:handoutMasterIdLst>
    <p:handoutMasterId r:id="rId19"/>
  </p:handoutMasterIdLst>
  <p:sldIdLst>
    <p:sldId id="257" r:id="rId8"/>
    <p:sldId id="258" r:id="rId9"/>
    <p:sldId id="290" r:id="rId10"/>
    <p:sldId id="294" r:id="rId11"/>
    <p:sldId id="295" r:id="rId12"/>
    <p:sldId id="297" r:id="rId13"/>
    <p:sldId id="296" r:id="rId14"/>
    <p:sldId id="262" r:id="rId15"/>
    <p:sldId id="293" r:id="rId16"/>
    <p:sldId id="292" r:id="rId17"/>
  </p:sldIdLst>
  <p:sldSz cx="9144000" cy="6858000" type="screen4x3"/>
  <p:notesSz cx="6858000" cy="1181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38" autoAdjust="0"/>
    <p:restoredTop sz="93801" autoAdjust="0"/>
  </p:normalViewPr>
  <p:slideViewPr>
    <p:cSldViewPr>
      <p:cViewPr varScale="1">
        <p:scale>
          <a:sx n="60" d="100"/>
          <a:sy n="60" d="100"/>
        </p:scale>
        <p:origin x="43" y="52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Master" Target="slideMasters/slideMaster1.xml"/><Relationship Id="rId12" Type="http://schemas.openxmlformats.org/officeDocument/2006/relationships/slide" Target="slides/slide5.xml"/><Relationship Id="rId17" Type="http://schemas.openxmlformats.org/officeDocument/2006/relationships/slide" Target="slides/slide10.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slide" Target="slides/slide4.xml"/><Relationship Id="rId5" Type="http://schemas.openxmlformats.org/officeDocument/2006/relationships/customXml" Target="../customXml/item5.xml"/><Relationship Id="rId15" Type="http://schemas.openxmlformats.org/officeDocument/2006/relationships/slide" Target="slides/slide8.xml"/><Relationship Id="rId23" Type="http://schemas.openxmlformats.org/officeDocument/2006/relationships/tableStyles" Target="tableStyles.xml"/><Relationship Id="rId10" Type="http://schemas.openxmlformats.org/officeDocument/2006/relationships/slide" Target="slides/slide3.xml"/><Relationship Id="rId19" Type="http://schemas.openxmlformats.org/officeDocument/2006/relationships/handoutMaster" Target="handoutMasters/handoutMaster1.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07615C1-861F-4C3D-9033-64491EAC1617}" type="datetimeFigureOut">
              <a:rPr lang="en-US" smtClean="0"/>
              <a:t>4/28/2020</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65E0549-FE53-4CA4-AE61-F75D1BED5C29}" type="slidenum">
              <a:rPr lang="en-US" smtClean="0"/>
              <a:t>‹#›</a:t>
            </a:fld>
            <a:endParaRPr lang="en-US"/>
          </a:p>
        </p:txBody>
      </p:sp>
    </p:spTree>
    <p:extLst>
      <p:ext uri="{BB962C8B-B14F-4D97-AF65-F5344CB8AC3E}">
        <p14:creationId xmlns:p14="http://schemas.microsoft.com/office/powerpoint/2010/main" val="20125325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FF9F3C-0B21-438C-AB51-81262512CBA3}" type="datetimeFigureOut">
              <a:rPr lang="en-US" smtClean="0"/>
              <a:t>4/28/2020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111BD97-3AEE-4A9E-9F15-A362157221BB}" type="slidenum">
              <a:rPr lang="en-US" smtClean="0"/>
              <a:t>‹#›</a:t>
            </a:fld>
            <a:endParaRPr lang="en-US"/>
          </a:p>
        </p:txBody>
      </p:sp>
    </p:spTree>
    <p:extLst>
      <p:ext uri="{BB962C8B-B14F-4D97-AF65-F5344CB8AC3E}">
        <p14:creationId xmlns:p14="http://schemas.microsoft.com/office/powerpoint/2010/main" val="38689954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Two purposes in mind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i="0" kern="1200" dirty="0">
                <a:solidFill>
                  <a:schemeClr val="tx1"/>
                </a:solidFill>
                <a:effectLst/>
                <a:latin typeface="+mn-lt"/>
                <a:ea typeface="+mn-ea"/>
                <a:cs typeface="+mn-cs"/>
              </a:rPr>
              <a:t>Get ready for the upcoming country update of GHRP and revision of HRP for countries facing significant changes in terms of population needs because of covid19.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i="0" kern="1200" dirty="0">
                <a:solidFill>
                  <a:schemeClr val="tx1"/>
                </a:solidFill>
                <a:effectLst/>
                <a:latin typeface="+mn-lt"/>
                <a:ea typeface="+mn-ea"/>
                <a:cs typeface="+mn-cs"/>
              </a:rPr>
              <a:t>Important for all countries to get ready even if no HRP update is due now, self-assess your preparedness level.</a:t>
            </a:r>
            <a:r>
              <a:rPr lang="en-US" sz="1200" b="0" i="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28DEBC84-F7B4-8D4A-BE50-46809EEDF5A5}"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18623353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webinar is prepared to help country clusters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kern="1200" dirty="0">
                <a:solidFill>
                  <a:schemeClr val="tx1"/>
                </a:solidFill>
                <a:effectLst/>
                <a:latin typeface="+mn-lt"/>
                <a:ea typeface="+mn-ea"/>
                <a:cs typeface="+mn-cs"/>
              </a:rPr>
              <a:t>Get ready for the upcoming  country monthly  update of HRP for countries facing significant changes in terms of population needs because of covid19.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kern="1200" dirty="0">
                <a:solidFill>
                  <a:schemeClr val="tx1"/>
                </a:solidFill>
                <a:effectLst/>
                <a:latin typeface="+mn-lt"/>
                <a:ea typeface="+mn-ea"/>
                <a:cs typeface="+mn-cs"/>
              </a:rPr>
              <a:t>Important for all countries to get ready even if no HRP update is due now, self-assess your preparedness level.</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kern="1200" dirty="0">
                <a:solidFill>
                  <a:schemeClr val="tx1"/>
                </a:solidFill>
                <a:effectLst/>
                <a:latin typeface="+mn-lt"/>
                <a:ea typeface="+mn-ea"/>
                <a:cs typeface="+mn-cs"/>
              </a:rPr>
              <a:t>Important nutrition specific and general  considerations  are duly taken into account in the HRP revision exercise.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kern="1200" dirty="0">
                <a:solidFill>
                  <a:schemeClr val="tx1"/>
                </a:solidFill>
                <a:effectLst/>
                <a:latin typeface="+mn-lt"/>
                <a:ea typeface="+mn-ea"/>
                <a:cs typeface="+mn-cs"/>
              </a:rPr>
              <a:t>It is important to clearly understand the distinction between the GHRP and country HRP revision processes and what is required from nutrition cluster/sector/working group in a country in the revision and monthly updates.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28DEBC84-F7B4-8D4A-BE50-46809EEDF5A5}" type="slidenum">
              <a:rPr lang="en-US" smtClean="0">
                <a:solidFill>
                  <a:prstClr val="black"/>
                </a:solidFill>
              </a:rPr>
              <a:pPr/>
              <a:t>2</a:t>
            </a:fld>
            <a:endParaRPr lang="en-US" dirty="0">
              <a:solidFill>
                <a:prstClr val="black"/>
              </a:solidFill>
            </a:endParaRPr>
          </a:p>
        </p:txBody>
      </p:sp>
    </p:spTree>
    <p:extLst>
      <p:ext uri="{BB962C8B-B14F-4D97-AF65-F5344CB8AC3E}">
        <p14:creationId xmlns:p14="http://schemas.microsoft.com/office/powerpoint/2010/main" val="15258240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7"/>
          <p:cNvSpPr>
            <a:spLocks noGrp="1" noChangeArrowheads="1"/>
          </p:cNvSpPr>
          <p:nvPr>
            <p:ph type="sldNum" sz="quarter" idx="5"/>
          </p:nvPr>
        </p:nvSpPr>
        <p:spPr>
          <a:noFill/>
        </p:spPr>
        <p:txBody>
          <a:bodyPr/>
          <a:lstStyle/>
          <a:p>
            <a:fld id="{577A8B10-D867-411B-A73A-C624CA0A488E}" type="slidenum">
              <a:rPr lang="en-US" smtClean="0">
                <a:solidFill>
                  <a:prstClr val="black"/>
                </a:solidFill>
              </a:rPr>
              <a:pPr/>
              <a:t>3</a:t>
            </a:fld>
            <a:endParaRPr lang="en-US" dirty="0">
              <a:solidFill>
                <a:prstClr val="black"/>
              </a:solidFill>
            </a:endParaRPr>
          </a:p>
        </p:txBody>
      </p:sp>
      <p:sp>
        <p:nvSpPr>
          <p:cNvPr id="41986" name="Rectangle 2"/>
          <p:cNvSpPr>
            <a:spLocks noGrp="1" noRot="1" noChangeAspect="1" noChangeArrowheads="1" noTextEdit="1"/>
          </p:cNvSpPr>
          <p:nvPr>
            <p:ph type="sldImg"/>
          </p:nvPr>
        </p:nvSpPr>
        <p:spPr>
          <a:xfrm>
            <a:off x="917575" y="744538"/>
            <a:ext cx="4962525" cy="3722687"/>
          </a:xfrm>
          <a:ln/>
        </p:spPr>
      </p:sp>
      <p:sp>
        <p:nvSpPr>
          <p:cNvPr id="41987" name="Rectangle 3"/>
          <p:cNvSpPr>
            <a:spLocks noGrp="1" noChangeArrowheads="1"/>
          </p:cNvSpPr>
          <p:nvPr>
            <p:ph type="body" idx="1"/>
          </p:nvPr>
        </p:nvSpPr>
        <p:spPr>
          <a:noFill/>
          <a:ln/>
        </p:spPr>
        <p:txBody>
          <a:bodyPr/>
          <a:lstStyle/>
          <a:p>
            <a:endParaRPr lang="en-GB" baseline="0" dirty="0"/>
          </a:p>
          <a:p>
            <a:endParaRPr lang="en-US" dirty="0"/>
          </a:p>
        </p:txBody>
      </p:sp>
    </p:spTree>
    <p:extLst>
      <p:ext uri="{BB962C8B-B14F-4D97-AF65-F5344CB8AC3E}">
        <p14:creationId xmlns:p14="http://schemas.microsoft.com/office/powerpoint/2010/main" val="8128062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111BD97-3AEE-4A9E-9F15-A362157221BB}" type="slidenum">
              <a:rPr lang="en-US" smtClean="0"/>
              <a:t>4</a:t>
            </a:fld>
            <a:endParaRPr lang="en-US"/>
          </a:p>
        </p:txBody>
      </p:sp>
    </p:spTree>
    <p:extLst>
      <p:ext uri="{BB962C8B-B14F-4D97-AF65-F5344CB8AC3E}">
        <p14:creationId xmlns:p14="http://schemas.microsoft.com/office/powerpoint/2010/main" val="26537473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7"/>
          <p:cNvSpPr>
            <a:spLocks noGrp="1" noChangeArrowheads="1"/>
          </p:cNvSpPr>
          <p:nvPr>
            <p:ph type="sldNum" sz="quarter" idx="5"/>
          </p:nvPr>
        </p:nvSpPr>
        <p:spPr>
          <a:noFill/>
        </p:spPr>
        <p:txBody>
          <a:bodyPr/>
          <a:lstStyle/>
          <a:p>
            <a:fld id="{577A8B10-D867-411B-A73A-C624CA0A488E}" type="slidenum">
              <a:rPr lang="en-US" smtClean="0">
                <a:solidFill>
                  <a:prstClr val="black"/>
                </a:solidFill>
              </a:rPr>
              <a:pPr/>
              <a:t>8</a:t>
            </a:fld>
            <a:endParaRPr lang="en-US">
              <a:solidFill>
                <a:prstClr val="black"/>
              </a:solidFill>
            </a:endParaRPr>
          </a:p>
        </p:txBody>
      </p:sp>
      <p:sp>
        <p:nvSpPr>
          <p:cNvPr id="41986" name="Rectangle 2"/>
          <p:cNvSpPr>
            <a:spLocks noGrp="1" noRot="1" noChangeAspect="1" noChangeArrowheads="1" noTextEdit="1"/>
          </p:cNvSpPr>
          <p:nvPr>
            <p:ph type="sldImg"/>
          </p:nvPr>
        </p:nvSpPr>
        <p:spPr>
          <a:xfrm>
            <a:off x="917575" y="744538"/>
            <a:ext cx="4962525" cy="3722687"/>
          </a:xfrm>
          <a:ln/>
        </p:spPr>
      </p:sp>
      <p:sp>
        <p:nvSpPr>
          <p:cNvPr id="41987" name="Rectangle 3"/>
          <p:cNvSpPr>
            <a:spLocks noGrp="1" noChangeArrowheads="1"/>
          </p:cNvSpPr>
          <p:nvPr>
            <p:ph type="body" idx="1"/>
          </p:nvPr>
        </p:nvSpPr>
        <p:spPr>
          <a:noFill/>
          <a:ln/>
        </p:spPr>
        <p:txBody>
          <a:bodyPr/>
          <a:lstStyle/>
          <a:p>
            <a:pPr marL="0" indent="0">
              <a:spcBef>
                <a:spcPct val="0"/>
              </a:spcBef>
              <a:buFontTx/>
              <a:buNone/>
              <a:defRPr/>
            </a:pPr>
            <a:endParaRPr lang="en-GB" dirty="0"/>
          </a:p>
        </p:txBody>
      </p:sp>
    </p:spTree>
    <p:extLst>
      <p:ext uri="{BB962C8B-B14F-4D97-AF65-F5344CB8AC3E}">
        <p14:creationId xmlns:p14="http://schemas.microsoft.com/office/powerpoint/2010/main" val="540639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7"/>
          <p:cNvSpPr>
            <a:spLocks noGrp="1" noChangeArrowheads="1"/>
          </p:cNvSpPr>
          <p:nvPr>
            <p:ph type="sldNum" sz="quarter" idx="5"/>
          </p:nvPr>
        </p:nvSpPr>
        <p:spPr>
          <a:noFill/>
        </p:spPr>
        <p:txBody>
          <a:bodyPr/>
          <a:lstStyle/>
          <a:p>
            <a:fld id="{577A8B10-D867-411B-A73A-C624CA0A488E}" type="slidenum">
              <a:rPr lang="en-US" smtClean="0">
                <a:solidFill>
                  <a:prstClr val="black"/>
                </a:solidFill>
              </a:rPr>
              <a:pPr/>
              <a:t>9</a:t>
            </a:fld>
            <a:endParaRPr lang="en-US">
              <a:solidFill>
                <a:prstClr val="black"/>
              </a:solidFill>
            </a:endParaRPr>
          </a:p>
        </p:txBody>
      </p:sp>
      <p:sp>
        <p:nvSpPr>
          <p:cNvPr id="41986" name="Rectangle 2"/>
          <p:cNvSpPr>
            <a:spLocks noGrp="1" noRot="1" noChangeAspect="1" noChangeArrowheads="1" noTextEdit="1"/>
          </p:cNvSpPr>
          <p:nvPr>
            <p:ph type="sldImg"/>
          </p:nvPr>
        </p:nvSpPr>
        <p:spPr>
          <a:xfrm>
            <a:off x="917575" y="744538"/>
            <a:ext cx="4962525" cy="3722687"/>
          </a:xfrm>
          <a:ln/>
        </p:spPr>
      </p:sp>
      <p:sp>
        <p:nvSpPr>
          <p:cNvPr id="41987" name="Rectangle 3"/>
          <p:cNvSpPr>
            <a:spLocks noGrp="1" noChangeArrowheads="1"/>
          </p:cNvSpPr>
          <p:nvPr>
            <p:ph type="body" idx="1"/>
          </p:nvPr>
        </p:nvSpPr>
        <p:spPr>
          <a:noFill/>
          <a:ln/>
        </p:spPr>
        <p:txBody>
          <a:bodyPr/>
          <a:lstStyle/>
          <a:p>
            <a:pPr marL="0" indent="0">
              <a:spcBef>
                <a:spcPct val="0"/>
              </a:spcBef>
              <a:buFontTx/>
              <a:buNone/>
              <a:defRPr/>
            </a:pPr>
            <a:endParaRPr lang="en-GB" dirty="0"/>
          </a:p>
        </p:txBody>
      </p:sp>
    </p:spTree>
    <p:extLst>
      <p:ext uri="{BB962C8B-B14F-4D97-AF65-F5344CB8AC3E}">
        <p14:creationId xmlns:p14="http://schemas.microsoft.com/office/powerpoint/2010/main" val="32045576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7"/>
          <p:cNvSpPr>
            <a:spLocks noGrp="1" noChangeArrowheads="1"/>
          </p:cNvSpPr>
          <p:nvPr>
            <p:ph type="sldNum" sz="quarter" idx="5"/>
          </p:nvPr>
        </p:nvSpPr>
        <p:spPr>
          <a:noFill/>
        </p:spPr>
        <p:txBody>
          <a:bodyPr/>
          <a:lstStyle/>
          <a:p>
            <a:fld id="{577A8B10-D867-411B-A73A-C624CA0A488E}" type="slidenum">
              <a:rPr lang="en-US" smtClean="0">
                <a:solidFill>
                  <a:prstClr val="black"/>
                </a:solidFill>
              </a:rPr>
              <a:pPr/>
              <a:t>10</a:t>
            </a:fld>
            <a:endParaRPr lang="en-US">
              <a:solidFill>
                <a:prstClr val="black"/>
              </a:solidFill>
            </a:endParaRPr>
          </a:p>
        </p:txBody>
      </p:sp>
      <p:sp>
        <p:nvSpPr>
          <p:cNvPr id="41986" name="Rectangle 2"/>
          <p:cNvSpPr>
            <a:spLocks noGrp="1" noRot="1" noChangeAspect="1" noChangeArrowheads="1" noTextEdit="1"/>
          </p:cNvSpPr>
          <p:nvPr>
            <p:ph type="sldImg"/>
          </p:nvPr>
        </p:nvSpPr>
        <p:spPr>
          <a:xfrm>
            <a:off x="917575" y="744538"/>
            <a:ext cx="4962525" cy="3722687"/>
          </a:xfrm>
          <a:ln/>
        </p:spPr>
      </p:sp>
      <p:sp>
        <p:nvSpPr>
          <p:cNvPr id="41987" name="Rectangle 3"/>
          <p:cNvSpPr>
            <a:spLocks noGrp="1" noChangeArrowheads="1"/>
          </p:cNvSpPr>
          <p:nvPr>
            <p:ph type="body" idx="1"/>
          </p:nvPr>
        </p:nvSpPr>
        <p:spPr>
          <a:noFill/>
          <a:ln/>
        </p:spPr>
        <p:txBody>
          <a:bodyPr/>
          <a:lstStyle/>
          <a:p>
            <a:pPr marL="231275" indent="-231275">
              <a:spcBef>
                <a:spcPct val="0"/>
              </a:spcBef>
              <a:buFontTx/>
              <a:buAutoNum type="arabicPeriod" startAt="4"/>
              <a:defRPr/>
            </a:pPr>
            <a:endParaRPr lang="en-GB" dirty="0"/>
          </a:p>
          <a:p>
            <a:pPr lvl="0" fontAlgn="base"/>
            <a:r>
              <a:rPr lang="en-US" sz="1200" kern="1200" dirty="0">
                <a:solidFill>
                  <a:schemeClr val="tx1"/>
                </a:solidFill>
                <a:effectLst/>
                <a:latin typeface="+mn-lt"/>
                <a:ea typeface="+mn-ea"/>
                <a:cs typeface="+mn-cs"/>
              </a:rPr>
              <a:t>Builds on the history of the sector attempting to improve performance and address failures of the "system"</a:t>
            </a:r>
            <a:endParaRPr lang="en-US" sz="1600" kern="1200" dirty="0">
              <a:solidFill>
                <a:schemeClr val="tx1"/>
              </a:solidFill>
              <a:effectLst/>
              <a:latin typeface="+mn-lt"/>
              <a:ea typeface="+mn-ea"/>
              <a:cs typeface="+mn-cs"/>
            </a:endParaRPr>
          </a:p>
          <a:p>
            <a:pPr lvl="0" fontAlgn="base"/>
            <a:r>
              <a:rPr lang="en-US" sz="1200" kern="1200" dirty="0">
                <a:solidFill>
                  <a:schemeClr val="tx1"/>
                </a:solidFill>
                <a:effectLst/>
                <a:latin typeface="+mn-lt"/>
                <a:ea typeface="+mn-ea"/>
                <a:cs typeface="+mn-cs"/>
              </a:rPr>
              <a:t>Looked for more reliable, predictable responses to major crises</a:t>
            </a:r>
            <a:endParaRPr lang="en-US" sz="1600" kern="1200" dirty="0">
              <a:solidFill>
                <a:schemeClr val="tx1"/>
              </a:solidFill>
              <a:effectLst/>
              <a:latin typeface="+mn-lt"/>
              <a:ea typeface="+mn-ea"/>
              <a:cs typeface="+mn-cs"/>
            </a:endParaRPr>
          </a:p>
          <a:p>
            <a:pPr lvl="0" fontAlgn="base"/>
            <a:r>
              <a:rPr lang="en-US" sz="1200" kern="1200" dirty="0">
                <a:solidFill>
                  <a:schemeClr val="tx1"/>
                </a:solidFill>
                <a:effectLst/>
                <a:latin typeface="+mn-lt"/>
                <a:ea typeface="+mn-ea"/>
                <a:cs typeface="+mn-cs"/>
              </a:rPr>
              <a:t>Emphasized that the "system" was more than the UN, and that it needs to build on the different roles and competencies of other actors, including the Red Cross Red Crescent, NGOs and national and local actors</a:t>
            </a:r>
            <a:endParaRPr lang="en-US" sz="1600" kern="1200" dirty="0">
              <a:solidFill>
                <a:schemeClr val="tx1"/>
              </a:solidFill>
              <a:effectLst/>
              <a:latin typeface="+mn-lt"/>
              <a:ea typeface="+mn-ea"/>
              <a:cs typeface="+mn-cs"/>
            </a:endParaRPr>
          </a:p>
          <a:p>
            <a:pPr lvl="0" fontAlgn="base"/>
            <a:r>
              <a:rPr lang="en-US" sz="1200" kern="1200" dirty="0">
                <a:solidFill>
                  <a:schemeClr val="tx1"/>
                </a:solidFill>
                <a:effectLst/>
                <a:latin typeface="+mn-lt"/>
                <a:ea typeface="+mn-ea"/>
                <a:cs typeface="+mn-cs"/>
              </a:rPr>
              <a:t>The reform also aimed at strengthening and clarifying mutual accountabilities of actors for results</a:t>
            </a:r>
            <a:endParaRPr lang="en-US" sz="1600" kern="1200" dirty="0">
              <a:solidFill>
                <a:schemeClr val="tx1"/>
              </a:solidFill>
              <a:effectLst/>
              <a:latin typeface="+mn-lt"/>
              <a:ea typeface="+mn-ea"/>
              <a:cs typeface="+mn-cs"/>
            </a:endParaRPr>
          </a:p>
          <a:p>
            <a:pPr lvl="1" fontAlgn="base"/>
            <a:r>
              <a:rPr lang="en-US" sz="1200" kern="1200" dirty="0">
                <a:solidFill>
                  <a:schemeClr val="tx1"/>
                </a:solidFill>
                <a:effectLst/>
                <a:latin typeface="+mn-lt"/>
                <a:ea typeface="+mn-ea"/>
                <a:cs typeface="+mn-cs"/>
              </a:rPr>
              <a:t>Humanitarian reform introduced three important concepts that are still used today:  </a:t>
            </a:r>
            <a:endParaRPr lang="en-US" sz="1600" kern="1200" dirty="0">
              <a:solidFill>
                <a:schemeClr val="tx1"/>
              </a:solidFill>
              <a:effectLst/>
              <a:latin typeface="+mn-lt"/>
              <a:ea typeface="+mn-ea"/>
              <a:cs typeface="+mn-cs"/>
            </a:endParaRPr>
          </a:p>
          <a:p>
            <a:pPr lvl="1" fontAlgn="base"/>
            <a:r>
              <a:rPr lang="en-US" sz="1200" kern="1200" dirty="0">
                <a:solidFill>
                  <a:schemeClr val="tx1"/>
                </a:solidFill>
                <a:effectLst/>
                <a:latin typeface="+mn-lt"/>
                <a:ea typeface="+mn-ea"/>
                <a:cs typeface="+mn-cs"/>
              </a:rPr>
              <a:t>The role of Humanitarian Coordinators - to provide better strategic oversight and accountability for the overall response</a:t>
            </a:r>
            <a:endParaRPr lang="en-US" sz="1600" kern="1200" dirty="0">
              <a:solidFill>
                <a:schemeClr val="tx1"/>
              </a:solidFill>
              <a:effectLst/>
              <a:latin typeface="+mn-lt"/>
              <a:ea typeface="+mn-ea"/>
              <a:cs typeface="+mn-cs"/>
            </a:endParaRPr>
          </a:p>
          <a:p>
            <a:pPr lvl="1" fontAlgn="base"/>
            <a:r>
              <a:rPr lang="en-US" sz="1200" kern="1200" dirty="0">
                <a:solidFill>
                  <a:schemeClr val="tx1"/>
                </a:solidFill>
                <a:effectLst/>
                <a:latin typeface="+mn-lt"/>
                <a:ea typeface="+mn-ea"/>
                <a:cs typeface="+mn-cs"/>
              </a:rPr>
              <a:t>The Cluster Approach - to provide more consistent quality and coherence in different programming sectors </a:t>
            </a:r>
            <a:endParaRPr lang="en-US" sz="1600" kern="1200" dirty="0">
              <a:solidFill>
                <a:schemeClr val="tx1"/>
              </a:solidFill>
              <a:effectLst/>
              <a:latin typeface="+mn-lt"/>
              <a:ea typeface="+mn-ea"/>
              <a:cs typeface="+mn-cs"/>
            </a:endParaRPr>
          </a:p>
          <a:p>
            <a:pPr lvl="1" fontAlgn="base"/>
            <a:r>
              <a:rPr lang="en-US" sz="1200" kern="1200" dirty="0">
                <a:solidFill>
                  <a:schemeClr val="tx1"/>
                </a:solidFill>
                <a:effectLst/>
                <a:latin typeface="+mn-lt"/>
                <a:ea typeface="+mn-ea"/>
                <a:cs typeface="+mn-cs"/>
              </a:rPr>
              <a:t>Humanitarian Financing - to ensure more timely, flexible and predictable funding for responses (for example, CERF, HRF, CHF, ERF, etc.)</a:t>
            </a:r>
            <a:endParaRPr lang="en-US" sz="1600" kern="1200" dirty="0">
              <a:solidFill>
                <a:schemeClr val="tx1"/>
              </a:solidFill>
              <a:effectLst/>
              <a:latin typeface="+mn-lt"/>
              <a:ea typeface="+mn-ea"/>
              <a:cs typeface="+mn-cs"/>
            </a:endParaRPr>
          </a:p>
          <a:p>
            <a:pPr lvl="0" fontAlgn="base"/>
            <a:r>
              <a:rPr lang="en-US" sz="1200" kern="1200" dirty="0">
                <a:solidFill>
                  <a:schemeClr val="tx1"/>
                </a:solidFill>
                <a:effectLst/>
                <a:latin typeface="+mn-lt"/>
                <a:ea typeface="+mn-ea"/>
                <a:cs typeface="+mn-cs"/>
              </a:rPr>
              <a:t>A core outcome was the cluster approach. </a:t>
            </a:r>
            <a:endParaRPr lang="en-US" sz="1600" kern="1200" dirty="0">
              <a:solidFill>
                <a:schemeClr val="tx1"/>
              </a:solidFill>
              <a:effectLst/>
              <a:latin typeface="+mn-lt"/>
              <a:ea typeface="+mn-ea"/>
              <a:cs typeface="+mn-cs"/>
            </a:endParaRPr>
          </a:p>
          <a:p>
            <a:pPr lvl="1" fontAlgn="base"/>
            <a:r>
              <a:rPr lang="en-US" sz="1200" kern="1200" dirty="0">
                <a:solidFill>
                  <a:schemeClr val="tx1"/>
                </a:solidFill>
                <a:effectLst/>
                <a:latin typeface="+mn-lt"/>
                <a:ea typeface="+mn-ea"/>
                <a:cs typeface="+mn-cs"/>
              </a:rPr>
              <a:t>The role and purpose of clusters is to provide an integrated, consistent, coherent and coordinate means to address the needs, priorities and rights of affected people.</a:t>
            </a:r>
            <a:endParaRPr lang="en-US" sz="1600" kern="1200" dirty="0">
              <a:solidFill>
                <a:schemeClr val="tx1"/>
              </a:solidFill>
              <a:effectLst/>
              <a:latin typeface="+mn-lt"/>
              <a:ea typeface="+mn-ea"/>
              <a:cs typeface="+mn-cs"/>
            </a:endParaRPr>
          </a:p>
          <a:p>
            <a:pPr lvl="1" fontAlgn="base"/>
            <a:r>
              <a:rPr lang="en-US" sz="1200" kern="1200" dirty="0">
                <a:solidFill>
                  <a:schemeClr val="tx1"/>
                </a:solidFill>
                <a:effectLst/>
                <a:latin typeface="+mn-lt"/>
                <a:ea typeface="+mn-ea"/>
                <a:cs typeface="+mn-cs"/>
              </a:rPr>
              <a:t>While the slide shows the HC in the </a:t>
            </a:r>
            <a:r>
              <a:rPr lang="en-US" sz="1200" kern="1200" dirty="0" err="1">
                <a:solidFill>
                  <a:schemeClr val="tx1"/>
                </a:solidFill>
                <a:effectLst/>
                <a:latin typeface="+mn-lt"/>
                <a:ea typeface="+mn-ea"/>
                <a:cs typeface="+mn-cs"/>
              </a:rPr>
              <a:t>centre</a:t>
            </a:r>
            <a:r>
              <a:rPr lang="en-US" sz="1200" kern="1200" dirty="0">
                <a:solidFill>
                  <a:schemeClr val="tx1"/>
                </a:solidFill>
                <a:effectLst/>
                <a:latin typeface="+mn-lt"/>
                <a:ea typeface="+mn-ea"/>
                <a:cs typeface="+mn-cs"/>
              </a:rPr>
              <a:t>, in reality, the whole purpose of the cluster approach is to ensure more timely, predictable, consistent responses and better </a:t>
            </a:r>
            <a:r>
              <a:rPr lang="en-US" sz="1200" b="1" kern="1200" dirty="0">
                <a:solidFill>
                  <a:schemeClr val="tx1"/>
                </a:solidFill>
                <a:effectLst/>
                <a:latin typeface="+mn-lt"/>
                <a:ea typeface="+mn-ea"/>
                <a:cs typeface="+mn-cs"/>
              </a:rPr>
              <a:t>outcomes for affected people</a:t>
            </a:r>
            <a:r>
              <a:rPr lang="en-US" sz="1200" kern="1200" dirty="0">
                <a:solidFill>
                  <a:schemeClr val="tx1"/>
                </a:solidFill>
                <a:effectLst/>
                <a:latin typeface="+mn-lt"/>
                <a:ea typeface="+mn-ea"/>
                <a:cs typeface="+mn-cs"/>
              </a:rPr>
              <a:t>. </a:t>
            </a:r>
            <a:endParaRPr lang="en-US" sz="1600" kern="1200" dirty="0">
              <a:solidFill>
                <a:schemeClr val="tx1"/>
              </a:solidFill>
              <a:effectLst/>
              <a:latin typeface="+mn-lt"/>
              <a:ea typeface="+mn-ea"/>
              <a:cs typeface="+mn-cs"/>
            </a:endParaRPr>
          </a:p>
          <a:p>
            <a:pPr lvl="1" fontAlgn="base"/>
            <a:r>
              <a:rPr lang="en-US" sz="1200" kern="1200" dirty="0">
                <a:solidFill>
                  <a:schemeClr val="tx1"/>
                </a:solidFill>
                <a:effectLst/>
                <a:latin typeface="+mn-lt"/>
                <a:ea typeface="+mn-ea"/>
                <a:cs typeface="+mn-cs"/>
              </a:rPr>
              <a:t>Do the short quiz about clusters (T/F) and give a brief overview of what the cluster approach is and what UNICEF leads, highlighting that it is underpinned by partnership. Link this element to the rest of the course structure where they will explore: the what and how of coordination and the inter-personal skills needed to be successful. </a:t>
            </a:r>
            <a:endParaRPr lang="en-US" sz="1600" kern="1200" dirty="0">
              <a:solidFill>
                <a:schemeClr val="tx1"/>
              </a:solidFill>
              <a:effectLst/>
              <a:latin typeface="+mn-lt"/>
              <a:ea typeface="+mn-ea"/>
              <a:cs typeface="+mn-cs"/>
            </a:endParaRPr>
          </a:p>
          <a:p>
            <a:endParaRPr lang="en-US" dirty="0"/>
          </a:p>
        </p:txBody>
      </p:sp>
    </p:spTree>
    <p:extLst>
      <p:ext uri="{BB962C8B-B14F-4D97-AF65-F5344CB8AC3E}">
        <p14:creationId xmlns:p14="http://schemas.microsoft.com/office/powerpoint/2010/main" val="209419903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C1D150"/>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noAutofit/>
          </a:bodyPr>
          <a:lstStyle>
            <a:lvl1pPr>
              <a:defRPr sz="6000" b="1">
                <a:solidFill>
                  <a:schemeClr val="tx1"/>
                </a:solidFill>
              </a:defRPr>
            </a:lvl1pPr>
          </a:lstStyle>
          <a:p>
            <a:r>
              <a:rPr lang="fr-CH" dirty="0"/>
              <a:t>Click to </a:t>
            </a:r>
            <a:r>
              <a:rPr lang="fr-CH" dirty="0" err="1"/>
              <a:t>edit</a:t>
            </a:r>
            <a:r>
              <a:rPr lang="fr-CH" dirty="0"/>
              <a:t> Master </a:t>
            </a:r>
            <a:r>
              <a:rPr lang="fr-CH" dirty="0" err="1"/>
              <a:t>title</a:t>
            </a:r>
            <a:r>
              <a:rPr lang="fr-CH" dirty="0"/>
              <a:t>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CH"/>
              <a:t>Click to edit Master subtitle style</a:t>
            </a:r>
            <a:endParaRPr lang="en-US"/>
          </a:p>
        </p:txBody>
      </p:sp>
      <p:sp>
        <p:nvSpPr>
          <p:cNvPr id="6" name="Slide Number Placeholder 5"/>
          <p:cNvSpPr>
            <a:spLocks noGrp="1"/>
          </p:cNvSpPr>
          <p:nvPr>
            <p:ph type="sldNum" sz="quarter" idx="12"/>
          </p:nvPr>
        </p:nvSpPr>
        <p:spPr/>
        <p:txBody>
          <a:bodyPr/>
          <a:lstStyle/>
          <a:p>
            <a:fld id="{4E470D0F-AB9B-6E40-85DF-1FCCFCF0FCD5}" type="slidenum">
              <a:rPr lang="en-US" smtClean="0">
                <a:solidFill>
                  <a:prstClr val="black">
                    <a:tint val="75000"/>
                  </a:prstClr>
                </a:solidFill>
              </a:rPr>
              <a:pPr/>
              <a:t>‹#›</a:t>
            </a:fld>
            <a:endParaRPr lang="en-US">
              <a:solidFill>
                <a:prstClr val="black">
                  <a:tint val="75000"/>
                </a:prstClr>
              </a:solidFill>
            </a:endParaRPr>
          </a:p>
        </p:txBody>
      </p:sp>
      <p:pic>
        <p:nvPicPr>
          <p:cNvPr id="7" name="Picture 6">
            <a:extLst>
              <a:ext uri="{FF2B5EF4-FFF2-40B4-BE49-F238E27FC236}">
                <a16:creationId xmlns:a16="http://schemas.microsoft.com/office/drawing/2014/main" id="{9E2E4F53-ED12-4C32-9882-E30D93D3A8AC}"/>
              </a:ext>
            </a:extLst>
          </p:cNvPr>
          <p:cNvPicPr/>
          <p:nvPr userDrawn="1"/>
        </p:nvPicPr>
        <p:blipFill>
          <a:blip r:embed="rId2" cstate="print">
            <a:extLst>
              <a:ext uri="{28A0092B-C50C-407E-A947-70E740481C1C}">
                <a14:useLocalDpi xmlns:a14="http://schemas.microsoft.com/office/drawing/2010/main" val="0"/>
              </a:ext>
            </a:extLst>
          </a:blip>
          <a:stretch>
            <a:fillRect/>
          </a:stretch>
        </p:blipFill>
        <p:spPr>
          <a:xfrm>
            <a:off x="4062412" y="6356350"/>
            <a:ext cx="1019175" cy="358775"/>
          </a:xfrm>
          <a:prstGeom prst="rect">
            <a:avLst/>
          </a:prstGeom>
        </p:spPr>
      </p:pic>
    </p:spTree>
    <p:extLst>
      <p:ext uri="{BB962C8B-B14F-4D97-AF65-F5344CB8AC3E}">
        <p14:creationId xmlns:p14="http://schemas.microsoft.com/office/powerpoint/2010/main" val="814501664"/>
      </p:ext>
    </p:extLst>
  </p:cSld>
  <p:clrMapOvr>
    <a:masterClrMapping/>
  </p:clrMapOvr>
  <p:transition spd="med">
    <p:pull/>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H"/>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fr-CH"/>
              <a:t>Click to edit Master text styles</a:t>
            </a:r>
          </a:p>
          <a:p>
            <a:pPr lvl="1"/>
            <a:r>
              <a:rPr lang="fr-CH"/>
              <a:t>Second level</a:t>
            </a:r>
          </a:p>
          <a:p>
            <a:pPr lvl="2"/>
            <a:r>
              <a:rPr lang="fr-CH"/>
              <a:t>Third level</a:t>
            </a:r>
          </a:p>
          <a:p>
            <a:pPr lvl="3"/>
            <a:r>
              <a:rPr lang="fr-CH"/>
              <a:t>Fourth level</a:t>
            </a:r>
          </a:p>
          <a:p>
            <a:pPr lvl="4"/>
            <a:r>
              <a:rPr lang="fr-CH"/>
              <a:t>Fifth level</a:t>
            </a:r>
            <a:endParaRPr lang="en-US"/>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E470D0F-AB9B-6E40-85DF-1FCCFCF0FCD5}" type="slidenum">
              <a:rPr lang="en-US" smtClean="0">
                <a:solidFill>
                  <a:prstClr val="black">
                    <a:tint val="75000"/>
                  </a:prstClr>
                </a:solidFill>
              </a:rPr>
              <a:pPr/>
              <a:t>‹#›</a:t>
            </a:fld>
            <a:endParaRPr lang="en-US">
              <a:solidFill>
                <a:prstClr val="black">
                  <a:tint val="75000"/>
                </a:prstClr>
              </a:solidFill>
            </a:endParaRPr>
          </a:p>
        </p:txBody>
      </p:sp>
      <p:pic>
        <p:nvPicPr>
          <p:cNvPr id="7" name="Picture 6">
            <a:extLst>
              <a:ext uri="{FF2B5EF4-FFF2-40B4-BE49-F238E27FC236}">
                <a16:creationId xmlns:a16="http://schemas.microsoft.com/office/drawing/2014/main" id="{740FEA0A-11C8-43FD-8C74-92E8B5626AEF}"/>
              </a:ext>
            </a:extLst>
          </p:cNvPr>
          <p:cNvPicPr/>
          <p:nvPr userDrawn="1"/>
        </p:nvPicPr>
        <p:blipFill>
          <a:blip r:embed="rId2" cstate="print">
            <a:extLst>
              <a:ext uri="{28A0092B-C50C-407E-A947-70E740481C1C}">
                <a14:useLocalDpi xmlns:a14="http://schemas.microsoft.com/office/drawing/2010/main" val="0"/>
              </a:ext>
            </a:extLst>
          </a:blip>
          <a:stretch>
            <a:fillRect/>
          </a:stretch>
        </p:blipFill>
        <p:spPr>
          <a:xfrm>
            <a:off x="726512" y="6362700"/>
            <a:ext cx="1019175" cy="358775"/>
          </a:xfrm>
          <a:prstGeom prst="rect">
            <a:avLst/>
          </a:prstGeom>
        </p:spPr>
      </p:pic>
    </p:spTree>
    <p:extLst>
      <p:ext uri="{BB962C8B-B14F-4D97-AF65-F5344CB8AC3E}">
        <p14:creationId xmlns:p14="http://schemas.microsoft.com/office/powerpoint/2010/main" val="3718352160"/>
      </p:ext>
    </p:extLst>
  </p:cSld>
  <p:clrMapOvr>
    <a:masterClrMapping/>
  </p:clrMapOvr>
  <p:transition spd="med">
    <p:pull/>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fr-CH"/>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fr-CH"/>
              <a:t>Click to edit Master text styles</a:t>
            </a:r>
          </a:p>
          <a:p>
            <a:pPr lvl="1"/>
            <a:r>
              <a:rPr lang="fr-CH"/>
              <a:t>Second level</a:t>
            </a:r>
          </a:p>
          <a:p>
            <a:pPr lvl="2"/>
            <a:r>
              <a:rPr lang="fr-CH"/>
              <a:t>Third level</a:t>
            </a:r>
          </a:p>
          <a:p>
            <a:pPr lvl="3"/>
            <a:r>
              <a:rPr lang="fr-CH"/>
              <a:t>Fourth level</a:t>
            </a:r>
          </a:p>
          <a:p>
            <a:pPr lvl="4"/>
            <a:r>
              <a:rPr lang="fr-CH"/>
              <a:t>Fifth level</a:t>
            </a:r>
            <a:endParaRPr lang="en-US"/>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E470D0F-AB9B-6E40-85DF-1FCCFCF0FCD5}" type="slidenum">
              <a:rPr lang="en-US" smtClean="0">
                <a:solidFill>
                  <a:prstClr val="black">
                    <a:tint val="75000"/>
                  </a:prstClr>
                </a:solidFill>
              </a:rPr>
              <a:pPr/>
              <a:t>‹#›</a:t>
            </a:fld>
            <a:endParaRPr lang="en-US">
              <a:solidFill>
                <a:prstClr val="black">
                  <a:tint val="75000"/>
                </a:prstClr>
              </a:solidFill>
            </a:endParaRPr>
          </a:p>
        </p:txBody>
      </p:sp>
      <p:pic>
        <p:nvPicPr>
          <p:cNvPr id="7" name="Picture 6">
            <a:extLst>
              <a:ext uri="{FF2B5EF4-FFF2-40B4-BE49-F238E27FC236}">
                <a16:creationId xmlns:a16="http://schemas.microsoft.com/office/drawing/2014/main" id="{31EEE7DA-C49E-4C76-B172-A5AF10ED28B8}"/>
              </a:ext>
            </a:extLst>
          </p:cNvPr>
          <p:cNvPicPr/>
          <p:nvPr userDrawn="1"/>
        </p:nvPicPr>
        <p:blipFill>
          <a:blip r:embed="rId2" cstate="print">
            <a:extLst>
              <a:ext uri="{28A0092B-C50C-407E-A947-70E740481C1C}">
                <a14:useLocalDpi xmlns:a14="http://schemas.microsoft.com/office/drawing/2010/main" val="0"/>
              </a:ext>
            </a:extLst>
          </a:blip>
          <a:stretch>
            <a:fillRect/>
          </a:stretch>
        </p:blipFill>
        <p:spPr>
          <a:xfrm>
            <a:off x="726512" y="6362700"/>
            <a:ext cx="1019175" cy="358775"/>
          </a:xfrm>
          <a:prstGeom prst="rect">
            <a:avLst/>
          </a:prstGeom>
        </p:spPr>
      </p:pic>
    </p:spTree>
    <p:extLst>
      <p:ext uri="{BB962C8B-B14F-4D97-AF65-F5344CB8AC3E}">
        <p14:creationId xmlns:p14="http://schemas.microsoft.com/office/powerpoint/2010/main" val="1477693860"/>
      </p:ext>
    </p:extLst>
  </p:cSld>
  <p:clrMapOvr>
    <a:masterClrMapping/>
  </p:clrMapOvr>
  <p:transition spd="med">
    <p:pull/>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H"/>
              <a:t>Click to edit Master title style</a:t>
            </a:r>
            <a:endParaRPr lang="en-US"/>
          </a:p>
        </p:txBody>
      </p:sp>
      <p:sp>
        <p:nvSpPr>
          <p:cNvPr id="3" name="Content Placeholder 2"/>
          <p:cNvSpPr>
            <a:spLocks noGrp="1"/>
          </p:cNvSpPr>
          <p:nvPr>
            <p:ph idx="1"/>
          </p:nvPr>
        </p:nvSpPr>
        <p:spPr/>
        <p:txBody>
          <a:bodyPr/>
          <a:lstStyle/>
          <a:p>
            <a:pPr lvl="0"/>
            <a:r>
              <a:rPr lang="fr-CH"/>
              <a:t>Click to edit Master text styles</a:t>
            </a:r>
          </a:p>
          <a:p>
            <a:pPr lvl="1"/>
            <a:r>
              <a:rPr lang="fr-CH"/>
              <a:t>Second level</a:t>
            </a:r>
          </a:p>
          <a:p>
            <a:pPr lvl="2"/>
            <a:r>
              <a:rPr lang="fr-CH"/>
              <a:t>Third level</a:t>
            </a:r>
          </a:p>
          <a:p>
            <a:pPr lvl="3"/>
            <a:r>
              <a:rPr lang="fr-CH"/>
              <a:t>Fourth level</a:t>
            </a:r>
          </a:p>
          <a:p>
            <a:pPr lvl="4"/>
            <a:r>
              <a:rPr lang="fr-CH"/>
              <a:t>Fifth level</a:t>
            </a:r>
            <a:endParaRPr lang="en-US"/>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E470D0F-AB9B-6E40-85DF-1FCCFCF0FCD5}" type="slidenum">
              <a:rPr lang="en-US" smtClean="0">
                <a:solidFill>
                  <a:prstClr val="black">
                    <a:tint val="75000"/>
                  </a:prstClr>
                </a:solidFill>
              </a:rPr>
              <a:pPr/>
              <a:t>‹#›</a:t>
            </a:fld>
            <a:endParaRPr lang="en-US">
              <a:solidFill>
                <a:prstClr val="black">
                  <a:tint val="75000"/>
                </a:prstClr>
              </a:solidFill>
            </a:endParaRPr>
          </a:p>
        </p:txBody>
      </p:sp>
      <p:pic>
        <p:nvPicPr>
          <p:cNvPr id="7" name="Picture 6">
            <a:extLst>
              <a:ext uri="{FF2B5EF4-FFF2-40B4-BE49-F238E27FC236}">
                <a16:creationId xmlns:a16="http://schemas.microsoft.com/office/drawing/2014/main" id="{FDF3E066-51A8-40C9-9DE8-E0EEA7782591}"/>
              </a:ext>
            </a:extLst>
          </p:cNvPr>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08725"/>
            <a:ext cx="1019175" cy="358775"/>
          </a:xfrm>
          <a:prstGeom prst="rect">
            <a:avLst/>
          </a:prstGeom>
        </p:spPr>
      </p:pic>
    </p:spTree>
    <p:extLst>
      <p:ext uri="{BB962C8B-B14F-4D97-AF65-F5344CB8AC3E}">
        <p14:creationId xmlns:p14="http://schemas.microsoft.com/office/powerpoint/2010/main" val="1774404571"/>
      </p:ext>
    </p:extLst>
  </p:cSld>
  <p:clrMapOvr>
    <a:masterClrMapping/>
  </p:clrMapOvr>
  <p:transition spd="med">
    <p:pull/>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fr-CH"/>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CH"/>
              <a:t>Click to edit Master text styles</a:t>
            </a: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E470D0F-AB9B-6E40-85DF-1FCCFCF0FCD5}" type="slidenum">
              <a:rPr lang="en-US" smtClean="0">
                <a:solidFill>
                  <a:prstClr val="black">
                    <a:tint val="75000"/>
                  </a:prstClr>
                </a:solidFill>
              </a:rPr>
              <a:pPr/>
              <a:t>‹#›</a:t>
            </a:fld>
            <a:endParaRPr lang="en-US">
              <a:solidFill>
                <a:prstClr val="black">
                  <a:tint val="75000"/>
                </a:prstClr>
              </a:solidFill>
            </a:endParaRPr>
          </a:p>
        </p:txBody>
      </p:sp>
      <p:pic>
        <p:nvPicPr>
          <p:cNvPr id="7" name="Picture 6">
            <a:extLst>
              <a:ext uri="{FF2B5EF4-FFF2-40B4-BE49-F238E27FC236}">
                <a16:creationId xmlns:a16="http://schemas.microsoft.com/office/drawing/2014/main" id="{6F5337E8-1F24-4577-A544-BA4E9C13A8B2}"/>
              </a:ext>
            </a:extLst>
          </p:cNvPr>
          <p:cNvPicPr/>
          <p:nvPr userDrawn="1"/>
        </p:nvPicPr>
        <p:blipFill>
          <a:blip r:embed="rId2" cstate="print">
            <a:extLst>
              <a:ext uri="{28A0092B-C50C-407E-A947-70E740481C1C}">
                <a14:useLocalDpi xmlns:a14="http://schemas.microsoft.com/office/drawing/2010/main" val="0"/>
              </a:ext>
            </a:extLst>
          </a:blip>
          <a:stretch>
            <a:fillRect/>
          </a:stretch>
        </p:blipFill>
        <p:spPr>
          <a:xfrm>
            <a:off x="726512" y="6362700"/>
            <a:ext cx="1019175" cy="358775"/>
          </a:xfrm>
          <a:prstGeom prst="rect">
            <a:avLst/>
          </a:prstGeom>
        </p:spPr>
      </p:pic>
    </p:spTree>
    <p:extLst>
      <p:ext uri="{BB962C8B-B14F-4D97-AF65-F5344CB8AC3E}">
        <p14:creationId xmlns:p14="http://schemas.microsoft.com/office/powerpoint/2010/main" val="1069764070"/>
      </p:ext>
    </p:extLst>
  </p:cSld>
  <p:clrMapOvr>
    <a:masterClrMapping/>
  </p:clrMapOvr>
  <p:transition spd="med">
    <p:pull/>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H"/>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CH"/>
              <a:t>Click to edit Master text styles</a:t>
            </a:r>
          </a:p>
          <a:p>
            <a:pPr lvl="1"/>
            <a:r>
              <a:rPr lang="fr-CH"/>
              <a:t>Second level</a:t>
            </a:r>
          </a:p>
          <a:p>
            <a:pPr lvl="2"/>
            <a:r>
              <a:rPr lang="fr-CH"/>
              <a:t>Third level</a:t>
            </a:r>
          </a:p>
          <a:p>
            <a:pPr lvl="3"/>
            <a:r>
              <a:rPr lang="fr-CH"/>
              <a:t>Fourth level</a:t>
            </a:r>
          </a:p>
          <a:p>
            <a:pPr lvl="4"/>
            <a:r>
              <a:rPr lang="fr-CH"/>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CH"/>
              <a:t>Click to edit Master text styles</a:t>
            </a:r>
          </a:p>
          <a:p>
            <a:pPr lvl="1"/>
            <a:r>
              <a:rPr lang="fr-CH"/>
              <a:t>Second level</a:t>
            </a:r>
          </a:p>
          <a:p>
            <a:pPr lvl="2"/>
            <a:r>
              <a:rPr lang="fr-CH"/>
              <a:t>Third level</a:t>
            </a:r>
          </a:p>
          <a:p>
            <a:pPr lvl="3"/>
            <a:r>
              <a:rPr lang="fr-CH"/>
              <a:t>Fourth level</a:t>
            </a:r>
          </a:p>
          <a:p>
            <a:pPr lvl="4"/>
            <a:r>
              <a:rPr lang="fr-CH"/>
              <a:t>Fifth level</a:t>
            </a:r>
            <a:endParaRPr lang="en-US"/>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E470D0F-AB9B-6E40-85DF-1FCCFCF0FCD5}" type="slidenum">
              <a:rPr lang="en-US" smtClean="0">
                <a:solidFill>
                  <a:prstClr val="black">
                    <a:tint val="75000"/>
                  </a:prstClr>
                </a:solidFill>
              </a:rPr>
              <a:pPr/>
              <a:t>‹#›</a:t>
            </a:fld>
            <a:endParaRPr lang="en-US">
              <a:solidFill>
                <a:prstClr val="black">
                  <a:tint val="75000"/>
                </a:prstClr>
              </a:solidFill>
            </a:endParaRPr>
          </a:p>
        </p:txBody>
      </p:sp>
      <p:pic>
        <p:nvPicPr>
          <p:cNvPr id="8" name="Picture 7">
            <a:extLst>
              <a:ext uri="{FF2B5EF4-FFF2-40B4-BE49-F238E27FC236}">
                <a16:creationId xmlns:a16="http://schemas.microsoft.com/office/drawing/2014/main" id="{E44A5D10-2552-4492-B03A-31D4DDC83838}"/>
              </a:ext>
            </a:extLst>
          </p:cNvPr>
          <p:cNvPicPr/>
          <p:nvPr userDrawn="1"/>
        </p:nvPicPr>
        <p:blipFill>
          <a:blip r:embed="rId2" cstate="print">
            <a:extLst>
              <a:ext uri="{28A0092B-C50C-407E-A947-70E740481C1C}">
                <a14:useLocalDpi xmlns:a14="http://schemas.microsoft.com/office/drawing/2010/main" val="0"/>
              </a:ext>
            </a:extLst>
          </a:blip>
          <a:stretch>
            <a:fillRect/>
          </a:stretch>
        </p:blipFill>
        <p:spPr>
          <a:xfrm>
            <a:off x="726512" y="6362700"/>
            <a:ext cx="1019175" cy="358775"/>
          </a:xfrm>
          <a:prstGeom prst="rect">
            <a:avLst/>
          </a:prstGeom>
        </p:spPr>
      </p:pic>
    </p:spTree>
    <p:extLst>
      <p:ext uri="{BB962C8B-B14F-4D97-AF65-F5344CB8AC3E}">
        <p14:creationId xmlns:p14="http://schemas.microsoft.com/office/powerpoint/2010/main" val="3827823488"/>
      </p:ext>
    </p:extLst>
  </p:cSld>
  <p:clrMapOvr>
    <a:masterClrMapping/>
  </p:clrMapOvr>
  <p:transition spd="med">
    <p:pull/>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CH"/>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H"/>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CH"/>
              <a:t>Click to edit Master text styles</a:t>
            </a:r>
          </a:p>
          <a:p>
            <a:pPr lvl="1"/>
            <a:r>
              <a:rPr lang="fr-CH"/>
              <a:t>Second level</a:t>
            </a:r>
          </a:p>
          <a:p>
            <a:pPr lvl="2"/>
            <a:r>
              <a:rPr lang="fr-CH"/>
              <a:t>Third level</a:t>
            </a:r>
          </a:p>
          <a:p>
            <a:pPr lvl="3"/>
            <a:r>
              <a:rPr lang="fr-CH"/>
              <a:t>Fourth level</a:t>
            </a:r>
          </a:p>
          <a:p>
            <a:pPr lvl="4"/>
            <a:r>
              <a:rPr lang="fr-CH"/>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H"/>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CH"/>
              <a:t>Click to edit Master text styles</a:t>
            </a:r>
          </a:p>
          <a:p>
            <a:pPr lvl="1"/>
            <a:r>
              <a:rPr lang="fr-CH"/>
              <a:t>Second level</a:t>
            </a:r>
          </a:p>
          <a:p>
            <a:pPr lvl="2"/>
            <a:r>
              <a:rPr lang="fr-CH"/>
              <a:t>Third level</a:t>
            </a:r>
          </a:p>
          <a:p>
            <a:pPr lvl="3"/>
            <a:r>
              <a:rPr lang="fr-CH"/>
              <a:t>Fourth level</a:t>
            </a:r>
          </a:p>
          <a:p>
            <a:pPr lvl="4"/>
            <a:r>
              <a:rPr lang="fr-CH"/>
              <a:t>Fifth level</a:t>
            </a:r>
            <a:endParaRPr lang="en-US"/>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4E470D0F-AB9B-6E40-85DF-1FCCFCF0FCD5}" type="slidenum">
              <a:rPr lang="en-US" smtClean="0">
                <a:solidFill>
                  <a:prstClr val="black">
                    <a:tint val="75000"/>
                  </a:prstClr>
                </a:solidFill>
              </a:rPr>
              <a:pPr/>
              <a:t>‹#›</a:t>
            </a:fld>
            <a:endParaRPr lang="en-US">
              <a:solidFill>
                <a:prstClr val="black">
                  <a:tint val="75000"/>
                </a:prstClr>
              </a:solidFill>
            </a:endParaRPr>
          </a:p>
        </p:txBody>
      </p:sp>
      <p:pic>
        <p:nvPicPr>
          <p:cNvPr id="10" name="Picture 9">
            <a:extLst>
              <a:ext uri="{FF2B5EF4-FFF2-40B4-BE49-F238E27FC236}">
                <a16:creationId xmlns:a16="http://schemas.microsoft.com/office/drawing/2014/main" id="{9BFF655A-2BCE-414D-AACD-CD90031B1358}"/>
              </a:ext>
            </a:extLst>
          </p:cNvPr>
          <p:cNvPicPr/>
          <p:nvPr userDrawn="1"/>
        </p:nvPicPr>
        <p:blipFill>
          <a:blip r:embed="rId2" cstate="print">
            <a:extLst>
              <a:ext uri="{28A0092B-C50C-407E-A947-70E740481C1C}">
                <a14:useLocalDpi xmlns:a14="http://schemas.microsoft.com/office/drawing/2010/main" val="0"/>
              </a:ext>
            </a:extLst>
          </a:blip>
          <a:stretch>
            <a:fillRect/>
          </a:stretch>
        </p:blipFill>
        <p:spPr>
          <a:xfrm>
            <a:off x="726512" y="6362700"/>
            <a:ext cx="1019175" cy="358775"/>
          </a:xfrm>
          <a:prstGeom prst="rect">
            <a:avLst/>
          </a:prstGeom>
        </p:spPr>
      </p:pic>
    </p:spTree>
    <p:extLst>
      <p:ext uri="{BB962C8B-B14F-4D97-AF65-F5344CB8AC3E}">
        <p14:creationId xmlns:p14="http://schemas.microsoft.com/office/powerpoint/2010/main" val="1187413030"/>
      </p:ext>
    </p:extLst>
  </p:cSld>
  <p:clrMapOvr>
    <a:masterClrMapping/>
  </p:clrMapOvr>
  <p:transition spd="med">
    <p:pull/>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a:solidFill>
            <a:srgbClr val="C1D150"/>
          </a:solidFill>
        </p:spPr>
        <p:txBody>
          <a:bodyPr/>
          <a:lstStyle>
            <a:lvl1pPr>
              <a:defRPr b="1">
                <a:solidFill>
                  <a:schemeClr val="tx1"/>
                </a:solidFill>
              </a:defRPr>
            </a:lvl1pPr>
          </a:lstStyle>
          <a:p>
            <a:r>
              <a:rPr lang="fr-CH" dirty="0"/>
              <a:t>Click to </a:t>
            </a:r>
            <a:r>
              <a:rPr lang="fr-CH" dirty="0" err="1"/>
              <a:t>edit</a:t>
            </a:r>
            <a:r>
              <a:rPr lang="fr-CH" dirty="0"/>
              <a:t> Master </a:t>
            </a:r>
            <a:r>
              <a:rPr lang="fr-CH" dirty="0" err="1"/>
              <a:t>title</a:t>
            </a:r>
            <a:r>
              <a:rPr lang="fr-CH" dirty="0"/>
              <a:t> style</a:t>
            </a:r>
            <a:endParaRPr lang="en-US" dirty="0"/>
          </a:p>
        </p:txBody>
      </p:sp>
      <p:sp>
        <p:nvSpPr>
          <p:cNvPr id="5" name="Slide Number Placeholder 4"/>
          <p:cNvSpPr>
            <a:spLocks noGrp="1"/>
          </p:cNvSpPr>
          <p:nvPr>
            <p:ph type="sldNum" sz="quarter" idx="12"/>
          </p:nvPr>
        </p:nvSpPr>
        <p:spPr/>
        <p:txBody>
          <a:bodyPr/>
          <a:lstStyle/>
          <a:p>
            <a:fld id="{4E470D0F-AB9B-6E40-85DF-1FCCFCF0FCD5}" type="slidenum">
              <a:rPr lang="en-US" smtClean="0">
                <a:solidFill>
                  <a:prstClr val="black">
                    <a:tint val="75000"/>
                  </a:prstClr>
                </a:solidFill>
              </a:rPr>
              <a:pPr/>
              <a:t>‹#›</a:t>
            </a:fld>
            <a:endParaRPr lang="en-US">
              <a:solidFill>
                <a:prstClr val="black">
                  <a:tint val="75000"/>
                </a:prstClr>
              </a:solidFill>
            </a:endParaRPr>
          </a:p>
        </p:txBody>
      </p:sp>
      <p:pic>
        <p:nvPicPr>
          <p:cNvPr id="4" name="Picture 3">
            <a:extLst>
              <a:ext uri="{FF2B5EF4-FFF2-40B4-BE49-F238E27FC236}">
                <a16:creationId xmlns:a16="http://schemas.microsoft.com/office/drawing/2014/main" id="{727E41FF-9F75-407D-ACA3-9C296483784F}"/>
              </a:ext>
            </a:extLst>
          </p:cNvPr>
          <p:cNvPicPr/>
          <p:nvPr userDrawn="1"/>
        </p:nvPicPr>
        <p:blipFill>
          <a:blip r:embed="rId2" cstate="print">
            <a:extLst>
              <a:ext uri="{28A0092B-C50C-407E-A947-70E740481C1C}">
                <a14:useLocalDpi xmlns:a14="http://schemas.microsoft.com/office/drawing/2010/main" val="0"/>
              </a:ext>
            </a:extLst>
          </a:blip>
          <a:stretch>
            <a:fillRect/>
          </a:stretch>
        </p:blipFill>
        <p:spPr>
          <a:xfrm>
            <a:off x="726512" y="6362700"/>
            <a:ext cx="1019175" cy="358775"/>
          </a:xfrm>
          <a:prstGeom prst="rect">
            <a:avLst/>
          </a:prstGeom>
        </p:spPr>
      </p:pic>
    </p:spTree>
    <p:extLst>
      <p:ext uri="{BB962C8B-B14F-4D97-AF65-F5344CB8AC3E}">
        <p14:creationId xmlns:p14="http://schemas.microsoft.com/office/powerpoint/2010/main" val="1905908341"/>
      </p:ext>
    </p:extLst>
  </p:cSld>
  <p:clrMapOvr>
    <a:masterClrMapping/>
  </p:clrMapOvr>
  <p:transition spd="med">
    <p:pull/>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4E470D0F-AB9B-6E40-85DF-1FCCFCF0FCD5}" type="slidenum">
              <a:rPr lang="en-US" smtClean="0">
                <a:solidFill>
                  <a:prstClr val="black">
                    <a:tint val="75000"/>
                  </a:prstClr>
                </a:solidFill>
              </a:rPr>
              <a:pPr/>
              <a:t>‹#›</a:t>
            </a:fld>
            <a:endParaRPr lang="en-US">
              <a:solidFill>
                <a:prstClr val="black">
                  <a:tint val="75000"/>
                </a:prstClr>
              </a:solidFill>
            </a:endParaRPr>
          </a:p>
        </p:txBody>
      </p:sp>
      <p:pic>
        <p:nvPicPr>
          <p:cNvPr id="5" name="Picture 4">
            <a:extLst>
              <a:ext uri="{FF2B5EF4-FFF2-40B4-BE49-F238E27FC236}">
                <a16:creationId xmlns:a16="http://schemas.microsoft.com/office/drawing/2014/main" id="{25E160E2-B77E-4803-AC2C-CFCF2C6D9AEA}"/>
              </a:ext>
            </a:extLst>
          </p:cNvPr>
          <p:cNvPicPr/>
          <p:nvPr userDrawn="1"/>
        </p:nvPicPr>
        <p:blipFill>
          <a:blip r:embed="rId2" cstate="print">
            <a:extLst>
              <a:ext uri="{28A0092B-C50C-407E-A947-70E740481C1C}">
                <a14:useLocalDpi xmlns:a14="http://schemas.microsoft.com/office/drawing/2010/main" val="0"/>
              </a:ext>
            </a:extLst>
          </a:blip>
          <a:stretch>
            <a:fillRect/>
          </a:stretch>
        </p:blipFill>
        <p:spPr>
          <a:xfrm>
            <a:off x="726512" y="6362700"/>
            <a:ext cx="1019175" cy="358775"/>
          </a:xfrm>
          <a:prstGeom prst="rect">
            <a:avLst/>
          </a:prstGeom>
        </p:spPr>
      </p:pic>
    </p:spTree>
    <p:extLst>
      <p:ext uri="{BB962C8B-B14F-4D97-AF65-F5344CB8AC3E}">
        <p14:creationId xmlns:p14="http://schemas.microsoft.com/office/powerpoint/2010/main" val="2867173745"/>
      </p:ext>
    </p:extLst>
  </p:cSld>
  <p:clrMapOvr>
    <a:masterClrMapping/>
  </p:clrMapOvr>
  <p:transition spd="med">
    <p:pull/>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fr-CH"/>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CH"/>
              <a:t>Click to edit Master text styles</a:t>
            </a:r>
          </a:p>
          <a:p>
            <a:pPr lvl="1"/>
            <a:r>
              <a:rPr lang="fr-CH"/>
              <a:t>Second level</a:t>
            </a:r>
          </a:p>
          <a:p>
            <a:pPr lvl="2"/>
            <a:r>
              <a:rPr lang="fr-CH"/>
              <a:t>Third level</a:t>
            </a:r>
          </a:p>
          <a:p>
            <a:pPr lvl="3"/>
            <a:r>
              <a:rPr lang="fr-CH"/>
              <a:t>Fourth level</a:t>
            </a:r>
          </a:p>
          <a:p>
            <a:pPr lvl="4"/>
            <a:r>
              <a:rPr lang="fr-CH"/>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H"/>
              <a:t>Click to edit Master text styles</a:t>
            </a: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E470D0F-AB9B-6E40-85DF-1FCCFCF0FCD5}" type="slidenum">
              <a:rPr lang="en-US" smtClean="0">
                <a:solidFill>
                  <a:prstClr val="black">
                    <a:tint val="75000"/>
                  </a:prstClr>
                </a:solidFill>
              </a:rPr>
              <a:pPr/>
              <a:t>‹#›</a:t>
            </a:fld>
            <a:endParaRPr lang="en-US">
              <a:solidFill>
                <a:prstClr val="black">
                  <a:tint val="75000"/>
                </a:prstClr>
              </a:solidFill>
            </a:endParaRPr>
          </a:p>
        </p:txBody>
      </p:sp>
      <p:pic>
        <p:nvPicPr>
          <p:cNvPr id="8" name="Picture 7">
            <a:extLst>
              <a:ext uri="{FF2B5EF4-FFF2-40B4-BE49-F238E27FC236}">
                <a16:creationId xmlns:a16="http://schemas.microsoft.com/office/drawing/2014/main" id="{2B6D8119-1D90-4DEB-B9D2-A90D37DE9201}"/>
              </a:ext>
            </a:extLst>
          </p:cNvPr>
          <p:cNvPicPr/>
          <p:nvPr userDrawn="1"/>
        </p:nvPicPr>
        <p:blipFill>
          <a:blip r:embed="rId2" cstate="print">
            <a:extLst>
              <a:ext uri="{28A0092B-C50C-407E-A947-70E740481C1C}">
                <a14:useLocalDpi xmlns:a14="http://schemas.microsoft.com/office/drawing/2010/main" val="0"/>
              </a:ext>
            </a:extLst>
          </a:blip>
          <a:stretch>
            <a:fillRect/>
          </a:stretch>
        </p:blipFill>
        <p:spPr>
          <a:xfrm>
            <a:off x="726512" y="6362700"/>
            <a:ext cx="1019175" cy="358775"/>
          </a:xfrm>
          <a:prstGeom prst="rect">
            <a:avLst/>
          </a:prstGeom>
        </p:spPr>
      </p:pic>
    </p:spTree>
    <p:extLst>
      <p:ext uri="{BB962C8B-B14F-4D97-AF65-F5344CB8AC3E}">
        <p14:creationId xmlns:p14="http://schemas.microsoft.com/office/powerpoint/2010/main" val="3085206299"/>
      </p:ext>
    </p:extLst>
  </p:cSld>
  <p:clrMapOvr>
    <a:masterClrMapping/>
  </p:clrMapOvr>
  <p:transition spd="med">
    <p:pull/>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fr-CH"/>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H"/>
              <a:t>Click to edit Master text styles</a:t>
            </a: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E470D0F-AB9B-6E40-85DF-1FCCFCF0FCD5}" type="slidenum">
              <a:rPr lang="en-US" smtClean="0">
                <a:solidFill>
                  <a:prstClr val="black">
                    <a:tint val="75000"/>
                  </a:prstClr>
                </a:solidFill>
              </a:rPr>
              <a:pPr/>
              <a:t>‹#›</a:t>
            </a:fld>
            <a:endParaRPr lang="en-US">
              <a:solidFill>
                <a:prstClr val="black">
                  <a:tint val="75000"/>
                </a:prstClr>
              </a:solidFill>
            </a:endParaRPr>
          </a:p>
        </p:txBody>
      </p:sp>
      <p:pic>
        <p:nvPicPr>
          <p:cNvPr id="8" name="Picture 7">
            <a:extLst>
              <a:ext uri="{FF2B5EF4-FFF2-40B4-BE49-F238E27FC236}">
                <a16:creationId xmlns:a16="http://schemas.microsoft.com/office/drawing/2014/main" id="{6FF7333F-B2F2-4126-AAA1-198ECBD90E5E}"/>
              </a:ext>
            </a:extLst>
          </p:cNvPr>
          <p:cNvPicPr/>
          <p:nvPr userDrawn="1"/>
        </p:nvPicPr>
        <p:blipFill>
          <a:blip r:embed="rId2" cstate="print">
            <a:extLst>
              <a:ext uri="{28A0092B-C50C-407E-A947-70E740481C1C}">
                <a14:useLocalDpi xmlns:a14="http://schemas.microsoft.com/office/drawing/2010/main" val="0"/>
              </a:ext>
            </a:extLst>
          </a:blip>
          <a:stretch>
            <a:fillRect/>
          </a:stretch>
        </p:blipFill>
        <p:spPr>
          <a:xfrm>
            <a:off x="726512" y="6362700"/>
            <a:ext cx="1019175" cy="358775"/>
          </a:xfrm>
          <a:prstGeom prst="rect">
            <a:avLst/>
          </a:prstGeom>
        </p:spPr>
      </p:pic>
    </p:spTree>
    <p:extLst>
      <p:ext uri="{BB962C8B-B14F-4D97-AF65-F5344CB8AC3E}">
        <p14:creationId xmlns:p14="http://schemas.microsoft.com/office/powerpoint/2010/main" val="988201091"/>
      </p:ext>
    </p:extLst>
  </p:cSld>
  <p:clrMapOvr>
    <a:masterClrMapping/>
  </p:clrMapOvr>
  <p:transition spd="med">
    <p:pull/>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CH" dirty="0"/>
              <a:t>Click to </a:t>
            </a:r>
            <a:r>
              <a:rPr lang="fr-CH" dirty="0" err="1"/>
              <a:t>edit</a:t>
            </a:r>
            <a:r>
              <a:rPr lang="fr-CH" dirty="0"/>
              <a:t> Master </a:t>
            </a:r>
            <a:r>
              <a:rPr lang="fr-CH" dirty="0" err="1"/>
              <a:t>title</a:t>
            </a:r>
            <a:r>
              <a:rPr lang="fr-CH" dirty="0"/>
              <a:t>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CH"/>
              <a:t>Click to edit Master text styles</a:t>
            </a:r>
          </a:p>
          <a:p>
            <a:pPr lvl="1"/>
            <a:r>
              <a:rPr lang="fr-CH"/>
              <a:t>Second level</a:t>
            </a:r>
          </a:p>
          <a:p>
            <a:pPr lvl="2"/>
            <a:r>
              <a:rPr lang="fr-CH"/>
              <a:t>Third level</a:t>
            </a:r>
          </a:p>
          <a:p>
            <a:pPr lvl="3"/>
            <a:r>
              <a:rPr lang="fr-CH"/>
              <a:t>Fourth level</a:t>
            </a:r>
          </a:p>
          <a:p>
            <a:pPr lvl="4"/>
            <a:r>
              <a:rPr lang="fr-CH"/>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a:fld id="{A93ACEAB-3F32-8140-97B1-45426813CB5A}" type="datetimeFigureOut">
              <a:rPr lang="en-US" smtClean="0">
                <a:solidFill>
                  <a:prstClr val="black">
                    <a:tint val="75000"/>
                  </a:prstClr>
                </a:solidFill>
              </a:rPr>
              <a:pPr defTabSz="457200"/>
              <a:t>4/28/2020</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4E470D0F-AB9B-6E40-85DF-1FCCFCF0FCD5}" type="slidenum">
              <a:rPr lang="en-US" smtClean="0">
                <a:solidFill>
                  <a:prstClr val="black">
                    <a:tint val="75000"/>
                  </a:prstClr>
                </a:solidFill>
              </a:rPr>
              <a:pPr defTabSz="457200"/>
              <a:t>‹#›</a:t>
            </a:fld>
            <a:endParaRPr lang="en-US">
              <a:solidFill>
                <a:prstClr val="black">
                  <a:tint val="75000"/>
                </a:prstClr>
              </a:solidFill>
            </a:endParaRPr>
          </a:p>
        </p:txBody>
      </p:sp>
    </p:spTree>
    <p:extLst>
      <p:ext uri="{BB962C8B-B14F-4D97-AF65-F5344CB8AC3E}">
        <p14:creationId xmlns:p14="http://schemas.microsoft.com/office/powerpoint/2010/main" val="1334545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med">
    <p:pull/>
  </p:transition>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Adobamo@unicef.org" TargetMode="External"/><Relationship Id="rId2" Type="http://schemas.openxmlformats.org/officeDocument/2006/relationships/notesSlide" Target="../notesSlides/notesSlide7.xml"/><Relationship Id="rId1" Type="http://schemas.openxmlformats.org/officeDocument/2006/relationships/slideLayout" Target="../slideLayouts/slideLayout6.xml"/><Relationship Id="rId6" Type="http://schemas.openxmlformats.org/officeDocument/2006/relationships/hyperlink" Target="mailto:Ysfeir@unicef.org" TargetMode="External"/><Relationship Id="rId5" Type="http://schemas.openxmlformats.org/officeDocument/2006/relationships/hyperlink" Target="mailto:Vsauveplane@unicef.org" TargetMode="External"/><Relationship Id="rId4" Type="http://schemas.openxmlformats.org/officeDocument/2006/relationships/hyperlink" Target="mailto:Drizzi@unicef.org"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C1D150"/>
        </a:solid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a:xfrm>
            <a:off x="685800" y="2060848"/>
            <a:ext cx="7772400" cy="1470025"/>
          </a:xfrm>
        </p:spPr>
        <p:txBody>
          <a:bodyPr/>
          <a:lstStyle/>
          <a:p>
            <a:r>
              <a:rPr lang="en-US" dirty="0"/>
              <a:t>HRP Review </a:t>
            </a:r>
            <a:br>
              <a:rPr lang="en-US" dirty="0"/>
            </a:br>
            <a:r>
              <a:rPr lang="en-US" dirty="0"/>
              <a:t>in COVID19 Context</a:t>
            </a:r>
          </a:p>
        </p:txBody>
      </p:sp>
      <p:sp>
        <p:nvSpPr>
          <p:cNvPr id="2" name="TextBox 1">
            <a:extLst>
              <a:ext uri="{FF2B5EF4-FFF2-40B4-BE49-F238E27FC236}">
                <a16:creationId xmlns:a16="http://schemas.microsoft.com/office/drawing/2014/main" id="{91C38F88-B75D-44B6-8494-5B8D181F59D1}"/>
              </a:ext>
            </a:extLst>
          </p:cNvPr>
          <p:cNvSpPr txBox="1"/>
          <p:nvPr/>
        </p:nvSpPr>
        <p:spPr>
          <a:xfrm>
            <a:off x="2051720" y="5229200"/>
            <a:ext cx="3978442" cy="461665"/>
          </a:xfrm>
          <a:prstGeom prst="rect">
            <a:avLst/>
          </a:prstGeom>
          <a:noFill/>
        </p:spPr>
        <p:txBody>
          <a:bodyPr wrap="square" rtlCol="0">
            <a:spAutoFit/>
          </a:bodyPr>
          <a:lstStyle/>
          <a:p>
            <a:r>
              <a:rPr lang="it-IT" sz="2400" b="1" dirty="0"/>
              <a:t>GNC webinar – 28 April 2020</a:t>
            </a:r>
            <a:endParaRPr lang="en-GB" sz="2400" b="1" dirty="0"/>
          </a:p>
        </p:txBody>
      </p:sp>
    </p:spTree>
    <p:extLst>
      <p:ext uri="{BB962C8B-B14F-4D97-AF65-F5344CB8AC3E}">
        <p14:creationId xmlns:p14="http://schemas.microsoft.com/office/powerpoint/2010/main" val="3946762635"/>
      </p:ext>
    </p:extLst>
  </p:cSld>
  <p:clrMapOvr>
    <a:masterClrMapping/>
  </p:clrMapOvr>
  <p:transition spd="med">
    <p:pull/>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Rectangle 5"/>
          <p:cNvSpPr>
            <a:spLocks noGrp="1" noChangeArrowheads="1"/>
          </p:cNvSpPr>
          <p:nvPr>
            <p:ph idx="4294967295"/>
          </p:nvPr>
        </p:nvSpPr>
        <p:spPr>
          <a:xfrm>
            <a:off x="611560" y="1988840"/>
            <a:ext cx="8136904" cy="3456384"/>
          </a:xfrm>
        </p:spPr>
        <p:txBody>
          <a:bodyPr>
            <a:noAutofit/>
          </a:bodyPr>
          <a:lstStyle/>
          <a:p>
            <a:pPr marL="0" indent="0">
              <a:buNone/>
            </a:pPr>
            <a:r>
              <a:rPr lang="en-US" sz="2800" dirty="0"/>
              <a:t>Please get in touch with the GNC Helpdesks for any country specific support on COVID-19 and HRP review process.</a:t>
            </a:r>
          </a:p>
          <a:p>
            <a:pPr marL="0" indent="0">
              <a:buNone/>
            </a:pPr>
            <a:r>
              <a:rPr lang="en-US" sz="2800" dirty="0">
                <a:hlinkClick r:id="rId3"/>
              </a:rPr>
              <a:t>Adobamo@unicef.org</a:t>
            </a:r>
            <a:endParaRPr lang="en-US" sz="2800" dirty="0"/>
          </a:p>
          <a:p>
            <a:pPr marL="0" indent="0">
              <a:buNone/>
            </a:pPr>
            <a:r>
              <a:rPr lang="en-US" sz="2800" dirty="0">
                <a:hlinkClick r:id="rId4"/>
              </a:rPr>
              <a:t>Drizzi@unicef.org</a:t>
            </a:r>
            <a:r>
              <a:rPr lang="en-US" sz="2800" dirty="0"/>
              <a:t> - Coordination</a:t>
            </a:r>
          </a:p>
          <a:p>
            <a:pPr marL="0" indent="0">
              <a:buNone/>
            </a:pPr>
            <a:r>
              <a:rPr lang="en-US" sz="2800" dirty="0">
                <a:hlinkClick r:id="rId5"/>
              </a:rPr>
              <a:t>Vsauveplane@unicef.org</a:t>
            </a:r>
            <a:r>
              <a:rPr lang="en-US" sz="2800" dirty="0"/>
              <a:t> – NIS</a:t>
            </a:r>
          </a:p>
          <a:p>
            <a:pPr marL="0" indent="0">
              <a:buNone/>
            </a:pPr>
            <a:r>
              <a:rPr lang="en-US" sz="2800" dirty="0">
                <a:hlinkClick r:id="rId6"/>
              </a:rPr>
              <a:t>Ysfeir@unicef.org</a:t>
            </a:r>
            <a:r>
              <a:rPr lang="en-US" sz="2800" dirty="0"/>
              <a:t> – NIE technical</a:t>
            </a:r>
          </a:p>
          <a:p>
            <a:pPr marL="0" indent="0">
              <a:buNone/>
            </a:pPr>
            <a:endParaRPr lang="en-US" sz="2800" dirty="0"/>
          </a:p>
        </p:txBody>
      </p:sp>
      <p:sp>
        <p:nvSpPr>
          <p:cNvPr id="2" name="Title 1"/>
          <p:cNvSpPr>
            <a:spLocks noGrp="1"/>
          </p:cNvSpPr>
          <p:nvPr>
            <p:ph type="title"/>
          </p:nvPr>
        </p:nvSpPr>
        <p:spPr/>
        <p:txBody>
          <a:bodyPr/>
          <a:lstStyle/>
          <a:p>
            <a:r>
              <a:rPr lang="en-US" dirty="0"/>
              <a:t>Q &amp; A</a:t>
            </a:r>
          </a:p>
        </p:txBody>
      </p:sp>
    </p:spTree>
    <p:extLst>
      <p:ext uri="{BB962C8B-B14F-4D97-AF65-F5344CB8AC3E}">
        <p14:creationId xmlns:p14="http://schemas.microsoft.com/office/powerpoint/2010/main" val="261236060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611560" y="1628800"/>
            <a:ext cx="1944216" cy="584775"/>
          </a:xfrm>
          <a:prstGeom prst="rect">
            <a:avLst/>
          </a:prstGeom>
          <a:noFill/>
        </p:spPr>
        <p:txBody>
          <a:bodyPr wrap="square" rtlCol="0">
            <a:spAutoFit/>
          </a:bodyPr>
          <a:lstStyle/>
          <a:p>
            <a:pPr algn="ctr" defTabSz="457200"/>
            <a:r>
              <a:rPr lang="en-GB" sz="3200" b="1" dirty="0">
                <a:solidFill>
                  <a:prstClr val="black"/>
                </a:solidFill>
              </a:rPr>
              <a:t>The hosts</a:t>
            </a:r>
            <a:endParaRPr lang="en-US" sz="3200" b="1" dirty="0">
              <a:solidFill>
                <a:prstClr val="black"/>
              </a:solidFill>
            </a:endParaRPr>
          </a:p>
        </p:txBody>
      </p:sp>
      <p:sp>
        <p:nvSpPr>
          <p:cNvPr id="2" name="Title 1"/>
          <p:cNvSpPr>
            <a:spLocks noGrp="1"/>
          </p:cNvSpPr>
          <p:nvPr>
            <p:ph type="title"/>
          </p:nvPr>
        </p:nvSpPr>
        <p:spPr/>
        <p:txBody>
          <a:bodyPr>
            <a:normAutofit/>
          </a:bodyPr>
          <a:lstStyle/>
          <a:p>
            <a:r>
              <a:rPr lang="en-US" sz="5400" dirty="0"/>
              <a:t>HRP Review</a:t>
            </a:r>
          </a:p>
        </p:txBody>
      </p:sp>
      <p:sp>
        <p:nvSpPr>
          <p:cNvPr id="3" name="TextBox 2">
            <a:extLst>
              <a:ext uri="{FF2B5EF4-FFF2-40B4-BE49-F238E27FC236}">
                <a16:creationId xmlns:a16="http://schemas.microsoft.com/office/drawing/2014/main" id="{3E2E29CE-49D4-4B85-AED3-AB5B16CBCEE3}"/>
              </a:ext>
            </a:extLst>
          </p:cNvPr>
          <p:cNvSpPr txBox="1"/>
          <p:nvPr/>
        </p:nvSpPr>
        <p:spPr>
          <a:xfrm>
            <a:off x="1115616" y="2420888"/>
            <a:ext cx="4680520" cy="1200329"/>
          </a:xfrm>
          <a:prstGeom prst="rect">
            <a:avLst/>
          </a:prstGeom>
          <a:noFill/>
        </p:spPr>
        <p:txBody>
          <a:bodyPr wrap="square" rtlCol="0">
            <a:spAutoFit/>
          </a:bodyPr>
          <a:lstStyle/>
          <a:p>
            <a:r>
              <a:rPr lang="it-IT" sz="2400" b="1" dirty="0"/>
              <a:t>Anteneh Dobamo</a:t>
            </a:r>
          </a:p>
          <a:p>
            <a:r>
              <a:rPr lang="it-IT" sz="2400" b="1" dirty="0"/>
              <a:t>David Rizzi</a:t>
            </a:r>
          </a:p>
          <a:p>
            <a:r>
              <a:rPr lang="it-IT" sz="2400" b="1" dirty="0"/>
              <a:t>Victoria Sauveplane</a:t>
            </a:r>
          </a:p>
        </p:txBody>
      </p:sp>
      <p:sp>
        <p:nvSpPr>
          <p:cNvPr id="20" name="TextBox 19">
            <a:extLst>
              <a:ext uri="{FF2B5EF4-FFF2-40B4-BE49-F238E27FC236}">
                <a16:creationId xmlns:a16="http://schemas.microsoft.com/office/drawing/2014/main" id="{72C3A150-8DD6-4FFA-BEE1-FF386E5E5ABB}"/>
              </a:ext>
            </a:extLst>
          </p:cNvPr>
          <p:cNvSpPr txBox="1"/>
          <p:nvPr/>
        </p:nvSpPr>
        <p:spPr>
          <a:xfrm>
            <a:off x="631280" y="3717032"/>
            <a:ext cx="5164856" cy="584775"/>
          </a:xfrm>
          <a:prstGeom prst="rect">
            <a:avLst/>
          </a:prstGeom>
          <a:noFill/>
        </p:spPr>
        <p:txBody>
          <a:bodyPr wrap="square" rtlCol="0">
            <a:spAutoFit/>
          </a:bodyPr>
          <a:lstStyle/>
          <a:p>
            <a:pPr defTabSz="457200"/>
            <a:r>
              <a:rPr lang="en-GB" sz="3200" b="1" dirty="0">
                <a:solidFill>
                  <a:prstClr val="black"/>
                </a:solidFill>
              </a:rPr>
              <a:t>The agenda</a:t>
            </a:r>
            <a:endParaRPr lang="en-US" sz="3200" b="1" dirty="0">
              <a:solidFill>
                <a:prstClr val="black"/>
              </a:solidFill>
            </a:endParaRPr>
          </a:p>
        </p:txBody>
      </p:sp>
      <p:sp>
        <p:nvSpPr>
          <p:cNvPr id="21" name="TextBox 20">
            <a:extLst>
              <a:ext uri="{FF2B5EF4-FFF2-40B4-BE49-F238E27FC236}">
                <a16:creationId xmlns:a16="http://schemas.microsoft.com/office/drawing/2014/main" id="{8FA9BF97-90B7-4B5C-8BFE-C998396FBE01}"/>
              </a:ext>
            </a:extLst>
          </p:cNvPr>
          <p:cNvSpPr txBox="1"/>
          <p:nvPr/>
        </p:nvSpPr>
        <p:spPr>
          <a:xfrm>
            <a:off x="1115616" y="4509120"/>
            <a:ext cx="4968552" cy="1569660"/>
          </a:xfrm>
          <a:prstGeom prst="rect">
            <a:avLst/>
          </a:prstGeom>
          <a:noFill/>
        </p:spPr>
        <p:txBody>
          <a:bodyPr wrap="square" rtlCol="0">
            <a:spAutoFit/>
          </a:bodyPr>
          <a:lstStyle/>
          <a:p>
            <a:r>
              <a:rPr lang="it-IT" sz="2400" b="1" dirty="0"/>
              <a:t>GHRP and updates</a:t>
            </a:r>
          </a:p>
          <a:p>
            <a:r>
              <a:rPr lang="it-IT" sz="2400" b="1" dirty="0"/>
              <a:t>HRP review –General Cosiderations</a:t>
            </a:r>
          </a:p>
          <a:p>
            <a:r>
              <a:rPr lang="it-IT" sz="2400" b="1" dirty="0"/>
              <a:t>Nutrition- specific considerations</a:t>
            </a:r>
          </a:p>
          <a:p>
            <a:r>
              <a:rPr lang="it-IT" sz="2400" b="1" dirty="0"/>
              <a:t>Q &amp; A</a:t>
            </a:r>
          </a:p>
        </p:txBody>
      </p:sp>
    </p:spTree>
    <p:extLst>
      <p:ext uri="{BB962C8B-B14F-4D97-AF65-F5344CB8AC3E}">
        <p14:creationId xmlns:p14="http://schemas.microsoft.com/office/powerpoint/2010/main" val="330350644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4"/>
          <p:cNvSpPr>
            <a:spLocks noChangeArrowheads="1"/>
          </p:cNvSpPr>
          <p:nvPr/>
        </p:nvSpPr>
        <p:spPr bwMode="auto">
          <a:xfrm>
            <a:off x="2286000" y="2286000"/>
            <a:ext cx="4572000" cy="366713"/>
          </a:xfrm>
          <a:prstGeom prst="rect">
            <a:avLst/>
          </a:prstGeom>
          <a:noFill/>
          <a:ln w="9525">
            <a:noFill/>
            <a:miter lim="800000"/>
            <a:headEnd/>
            <a:tailEnd/>
          </a:ln>
        </p:spPr>
        <p:txBody>
          <a:bodyPr>
            <a:spAutoFit/>
          </a:bodyPr>
          <a:lstStyle/>
          <a:p>
            <a:endParaRPr lang="en-GB" dirty="0">
              <a:solidFill>
                <a:srgbClr val="231F20"/>
              </a:solidFill>
              <a:latin typeface="Roboto Condensed"/>
            </a:endParaRPr>
          </a:p>
        </p:txBody>
      </p:sp>
      <p:sp>
        <p:nvSpPr>
          <p:cNvPr id="2" name="Title 1"/>
          <p:cNvSpPr>
            <a:spLocks noGrp="1"/>
          </p:cNvSpPr>
          <p:nvPr>
            <p:ph type="title"/>
          </p:nvPr>
        </p:nvSpPr>
        <p:spPr>
          <a:xfrm>
            <a:off x="20770" y="0"/>
            <a:ext cx="9071992" cy="578396"/>
          </a:xfrm>
          <a:solidFill>
            <a:schemeClr val="accent3"/>
          </a:solidFill>
        </p:spPr>
        <p:txBody>
          <a:bodyPr>
            <a:normAutofit fontScale="90000"/>
          </a:bodyPr>
          <a:lstStyle/>
          <a:p>
            <a:r>
              <a:rPr lang="en-US" dirty="0"/>
              <a:t>GHRP</a:t>
            </a:r>
          </a:p>
        </p:txBody>
      </p:sp>
      <p:sp>
        <p:nvSpPr>
          <p:cNvPr id="3" name="Content Placeholder 2">
            <a:extLst>
              <a:ext uri="{FF2B5EF4-FFF2-40B4-BE49-F238E27FC236}">
                <a16:creationId xmlns:a16="http://schemas.microsoft.com/office/drawing/2014/main" id="{8AA1E9C4-8973-495B-99D4-E8675FE1D4F5}"/>
              </a:ext>
            </a:extLst>
          </p:cNvPr>
          <p:cNvSpPr>
            <a:spLocks noGrp="1"/>
          </p:cNvSpPr>
          <p:nvPr>
            <p:ph idx="1"/>
          </p:nvPr>
        </p:nvSpPr>
        <p:spPr>
          <a:xfrm>
            <a:off x="72008" y="692696"/>
            <a:ext cx="8999984" cy="6051004"/>
          </a:xfrm>
        </p:spPr>
        <p:txBody>
          <a:bodyPr>
            <a:normAutofit fontScale="92500" lnSpcReduction="20000"/>
          </a:bodyPr>
          <a:lstStyle/>
          <a:p>
            <a:r>
              <a:rPr lang="en-GB" dirty="0"/>
              <a:t>Launched in March, updated on a monthly basis.</a:t>
            </a:r>
          </a:p>
          <a:p>
            <a:r>
              <a:rPr lang="en-GB" b="1" dirty="0"/>
              <a:t>Captures</a:t>
            </a:r>
            <a:r>
              <a:rPr lang="en-GB" dirty="0"/>
              <a:t>:</a:t>
            </a:r>
          </a:p>
          <a:p>
            <a:pPr lvl="1">
              <a:buFont typeface="Arial" panose="020B0604020202020204" pitchFamily="34" charset="0"/>
              <a:buChar char="•"/>
            </a:pPr>
            <a:r>
              <a:rPr lang="en-GB" dirty="0"/>
              <a:t>Immediate humanitarian needs of COVID 19 </a:t>
            </a:r>
          </a:p>
          <a:p>
            <a:pPr lvl="1">
              <a:buFont typeface="Arial" panose="020B0604020202020204" pitchFamily="34" charset="0"/>
              <a:buChar char="•"/>
            </a:pPr>
            <a:r>
              <a:rPr lang="en-GB" dirty="0"/>
              <a:t>Not the indirect, social, macroeconomic consequences</a:t>
            </a:r>
          </a:p>
          <a:p>
            <a:pPr lvl="1">
              <a:buFont typeface="Arial" panose="020B0604020202020204" pitchFamily="34" charset="0"/>
              <a:buChar char="•"/>
            </a:pPr>
            <a:r>
              <a:rPr lang="en-GB" dirty="0"/>
              <a:t>Ongoing country-level adjustments to the needs analysis and response.</a:t>
            </a:r>
          </a:p>
          <a:p>
            <a:pPr lvl="1">
              <a:buFont typeface="Arial" panose="020B0604020202020204" pitchFamily="34" charset="0"/>
              <a:buChar char="•"/>
            </a:pPr>
            <a:r>
              <a:rPr lang="en-GB" dirty="0"/>
              <a:t>Address the needs of the most vulnerable populations.</a:t>
            </a:r>
          </a:p>
          <a:p>
            <a:pPr lvl="1">
              <a:buFont typeface="Arial" panose="020B0604020202020204" pitchFamily="34" charset="0"/>
              <a:buChar char="•"/>
            </a:pPr>
            <a:r>
              <a:rPr lang="en-GB" dirty="0"/>
              <a:t>Readiness , preparedness for possible outbreaks and operational context.</a:t>
            </a:r>
          </a:p>
          <a:p>
            <a:pPr>
              <a:buFont typeface="Arial" panose="020B0604020202020204" pitchFamily="34" charset="0"/>
              <a:buChar char="•"/>
            </a:pPr>
            <a:r>
              <a:rPr lang="en-GB" b="1" dirty="0"/>
              <a:t>3 priorities</a:t>
            </a:r>
            <a:r>
              <a:rPr lang="en-GB" dirty="0"/>
              <a:t>: </a:t>
            </a:r>
            <a:r>
              <a:rPr lang="en-US" dirty="0"/>
              <a:t> </a:t>
            </a:r>
          </a:p>
          <a:p>
            <a:pPr lvl="2">
              <a:buFont typeface="Arial" panose="020B0604020202020204" pitchFamily="34" charset="0"/>
              <a:buChar char="•"/>
            </a:pPr>
            <a:r>
              <a:rPr lang="en-GB" sz="2600" dirty="0"/>
              <a:t>Contain the spread of the COVID-19 pandemic and decrease morbidity and mortality</a:t>
            </a:r>
          </a:p>
          <a:p>
            <a:pPr lvl="2">
              <a:buFont typeface="Arial" panose="020B0604020202020204" pitchFamily="34" charset="0"/>
              <a:buChar char="•"/>
            </a:pPr>
            <a:r>
              <a:rPr lang="en-GB" sz="2600" dirty="0"/>
              <a:t>Decrease the deterioration of human assets and rights, social cohesion and livelihoods</a:t>
            </a:r>
          </a:p>
          <a:p>
            <a:pPr lvl="2">
              <a:buFont typeface="Arial" panose="020B0604020202020204" pitchFamily="34" charset="0"/>
              <a:buChar char="•"/>
            </a:pPr>
            <a:r>
              <a:rPr lang="en-US" sz="2600" dirty="0"/>
              <a:t>Protect, assist and advocate for  most vulnerable (IDPs , Migrants, refugees ) to the pandemic.</a:t>
            </a:r>
            <a:endParaRPr lang="en-GB" sz="2600" dirty="0"/>
          </a:p>
          <a:p>
            <a:pPr lvl="2">
              <a:buFont typeface="Arial" panose="020B0604020202020204" pitchFamily="34" charset="0"/>
              <a:buChar char="•"/>
            </a:pPr>
            <a:endParaRPr lang="en-GB" dirty="0"/>
          </a:p>
          <a:p>
            <a:pPr lvl="1">
              <a:buFont typeface="Arial" panose="020B0604020202020204" pitchFamily="34" charset="0"/>
              <a:buChar char="•"/>
            </a:pPr>
            <a:endParaRPr lang="en-US" dirty="0"/>
          </a:p>
          <a:p>
            <a:endParaRPr lang="en-GB" dirty="0"/>
          </a:p>
          <a:p>
            <a:endParaRPr lang="en-US" dirty="0"/>
          </a:p>
        </p:txBody>
      </p:sp>
    </p:spTree>
    <p:extLst>
      <p:ext uri="{BB962C8B-B14F-4D97-AF65-F5344CB8AC3E}">
        <p14:creationId xmlns:p14="http://schemas.microsoft.com/office/powerpoint/2010/main" val="419010301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78ED12-2E57-4BFF-BE2E-E3761878114F}"/>
              </a:ext>
            </a:extLst>
          </p:cNvPr>
          <p:cNvSpPr>
            <a:spLocks noGrp="1"/>
          </p:cNvSpPr>
          <p:nvPr>
            <p:ph type="title"/>
          </p:nvPr>
        </p:nvSpPr>
        <p:spPr>
          <a:xfrm>
            <a:off x="0" y="0"/>
            <a:ext cx="8964488" cy="731837"/>
          </a:xfrm>
          <a:solidFill>
            <a:schemeClr val="accent3"/>
          </a:solidFill>
        </p:spPr>
        <p:txBody>
          <a:bodyPr>
            <a:normAutofit fontScale="90000"/>
          </a:bodyPr>
          <a:lstStyle/>
          <a:p>
            <a:r>
              <a:rPr lang="en-US" dirty="0"/>
              <a:t>Country HRP revision</a:t>
            </a:r>
          </a:p>
        </p:txBody>
      </p:sp>
      <p:sp>
        <p:nvSpPr>
          <p:cNvPr id="3" name="Content Placeholder 2">
            <a:extLst>
              <a:ext uri="{FF2B5EF4-FFF2-40B4-BE49-F238E27FC236}">
                <a16:creationId xmlns:a16="http://schemas.microsoft.com/office/drawing/2014/main" id="{6CE47977-AB78-44B9-8856-4AFCF92E66FD}"/>
              </a:ext>
            </a:extLst>
          </p:cNvPr>
          <p:cNvSpPr>
            <a:spLocks noGrp="1"/>
          </p:cNvSpPr>
          <p:nvPr>
            <p:ph idx="1"/>
          </p:nvPr>
        </p:nvSpPr>
        <p:spPr>
          <a:xfrm>
            <a:off x="226902" y="764629"/>
            <a:ext cx="8459897" cy="6093371"/>
          </a:xfrm>
        </p:spPr>
        <p:txBody>
          <a:bodyPr>
            <a:normAutofit fontScale="92500" lnSpcReduction="10000"/>
          </a:bodyPr>
          <a:lstStyle/>
          <a:p>
            <a:r>
              <a:rPr lang="en-US" b="1" dirty="0"/>
              <a:t>Objective </a:t>
            </a:r>
            <a:r>
              <a:rPr lang="en-US" dirty="0"/>
              <a:t>: Impacts of the COVID-19 pandemic, in addition to existing needs, are addressed in the ongoing humanitarian response.</a:t>
            </a:r>
          </a:p>
          <a:p>
            <a:r>
              <a:rPr lang="en-US" b="1" dirty="0"/>
              <a:t>Revision involves </a:t>
            </a:r>
            <a:r>
              <a:rPr lang="en-US" dirty="0"/>
              <a:t>:</a:t>
            </a:r>
          </a:p>
          <a:p>
            <a:pPr lvl="1">
              <a:buFont typeface="Courier New" panose="02070309020205020404" pitchFamily="49" charset="0"/>
              <a:buChar char="o"/>
            </a:pPr>
            <a:r>
              <a:rPr lang="en-US" b="1" dirty="0"/>
              <a:t>Reprioritizing</a:t>
            </a:r>
            <a:r>
              <a:rPr lang="en-US" dirty="0"/>
              <a:t> activities (including putting on hold some activities); </a:t>
            </a:r>
          </a:p>
          <a:p>
            <a:pPr lvl="1">
              <a:buFont typeface="Courier New" panose="02070309020205020404" pitchFamily="49" charset="0"/>
              <a:buChar char="o"/>
            </a:pPr>
            <a:r>
              <a:rPr lang="en-US" b="1" dirty="0"/>
              <a:t>Adapting</a:t>
            </a:r>
            <a:r>
              <a:rPr lang="en-US" dirty="0"/>
              <a:t> existing activities to operate under new constraints .</a:t>
            </a:r>
          </a:p>
          <a:p>
            <a:pPr lvl="1">
              <a:buFont typeface="Courier New" panose="02070309020205020404" pitchFamily="49" charset="0"/>
              <a:buChar char="o"/>
            </a:pPr>
            <a:r>
              <a:rPr lang="en-US" b="1" dirty="0"/>
              <a:t>Aligning</a:t>
            </a:r>
            <a:r>
              <a:rPr lang="en-US" dirty="0"/>
              <a:t> the HRP with country COVID-19  Preparedness and Response plans</a:t>
            </a:r>
          </a:p>
          <a:p>
            <a:r>
              <a:rPr lang="en-US" b="1" dirty="0"/>
              <a:t>Approach and scope</a:t>
            </a:r>
            <a:r>
              <a:rPr lang="en-US" dirty="0"/>
              <a:t> : </a:t>
            </a:r>
          </a:p>
          <a:p>
            <a:pPr marL="857250" lvl="1" indent="-457200">
              <a:buFont typeface="Arial" panose="020B0604020202020204" pitchFamily="34" charset="0"/>
              <a:buChar char="•"/>
            </a:pPr>
            <a:r>
              <a:rPr lang="en-US" dirty="0"/>
              <a:t>Integrated into existing sections of the original HRP document  </a:t>
            </a:r>
          </a:p>
          <a:p>
            <a:pPr marL="857250" lvl="1" indent="-457200">
              <a:buFont typeface="Arial" panose="020B0604020202020204" pitchFamily="34" charset="0"/>
              <a:buChar char="•"/>
            </a:pPr>
            <a:r>
              <a:rPr lang="en-US" dirty="0"/>
              <a:t>COVID-19-specific addendum to the HRP,</a:t>
            </a:r>
          </a:p>
          <a:p>
            <a:endParaRPr lang="en-US" dirty="0"/>
          </a:p>
          <a:p>
            <a:pPr lvl="1"/>
            <a:endParaRPr lang="en-US" dirty="0"/>
          </a:p>
          <a:p>
            <a:pPr lvl="1"/>
            <a:endParaRPr lang="en-US" dirty="0"/>
          </a:p>
        </p:txBody>
      </p:sp>
    </p:spTree>
    <p:extLst>
      <p:ext uri="{BB962C8B-B14F-4D97-AF65-F5344CB8AC3E}">
        <p14:creationId xmlns:p14="http://schemas.microsoft.com/office/powerpoint/2010/main" val="2688512858"/>
      </p:ext>
    </p:extLst>
  </p:cSld>
  <p:clrMapOvr>
    <a:masterClrMapping/>
  </p:clrMapOvr>
  <p:transition spd="med">
    <p:pull/>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78ED12-2E57-4BFF-BE2E-E3761878114F}"/>
              </a:ext>
            </a:extLst>
          </p:cNvPr>
          <p:cNvSpPr>
            <a:spLocks noGrp="1"/>
          </p:cNvSpPr>
          <p:nvPr>
            <p:ph type="title"/>
          </p:nvPr>
        </p:nvSpPr>
        <p:spPr>
          <a:xfrm>
            <a:off x="251520" y="0"/>
            <a:ext cx="8435280" cy="731837"/>
          </a:xfrm>
          <a:solidFill>
            <a:schemeClr val="accent3"/>
          </a:solidFill>
        </p:spPr>
        <p:txBody>
          <a:bodyPr>
            <a:normAutofit fontScale="90000"/>
          </a:bodyPr>
          <a:lstStyle/>
          <a:p>
            <a:r>
              <a:rPr lang="en-US" dirty="0"/>
              <a:t>Country HRP revision-Considerations</a:t>
            </a:r>
          </a:p>
        </p:txBody>
      </p:sp>
      <p:sp>
        <p:nvSpPr>
          <p:cNvPr id="3" name="Content Placeholder 2">
            <a:extLst>
              <a:ext uri="{FF2B5EF4-FFF2-40B4-BE49-F238E27FC236}">
                <a16:creationId xmlns:a16="http://schemas.microsoft.com/office/drawing/2014/main" id="{6CE47977-AB78-44B9-8856-4AFCF92E66FD}"/>
              </a:ext>
            </a:extLst>
          </p:cNvPr>
          <p:cNvSpPr>
            <a:spLocks noGrp="1"/>
          </p:cNvSpPr>
          <p:nvPr>
            <p:ph idx="1"/>
          </p:nvPr>
        </p:nvSpPr>
        <p:spPr>
          <a:xfrm>
            <a:off x="0" y="764629"/>
            <a:ext cx="8964488" cy="5904731"/>
          </a:xfrm>
        </p:spPr>
        <p:txBody>
          <a:bodyPr>
            <a:normAutofit lnSpcReduction="10000"/>
          </a:bodyPr>
          <a:lstStyle/>
          <a:p>
            <a:r>
              <a:rPr lang="en-AU" sz="2400" b="1" dirty="0"/>
              <a:t>Prioritisation of existing activities :</a:t>
            </a:r>
          </a:p>
          <a:p>
            <a:pPr lvl="1">
              <a:buFont typeface="Courier New" panose="02070309020205020404" pitchFamily="49" charset="0"/>
              <a:buChar char="o"/>
            </a:pPr>
            <a:r>
              <a:rPr lang="en-AU" sz="2400" dirty="0"/>
              <a:t>Existing activities may be </a:t>
            </a:r>
            <a:r>
              <a:rPr lang="en-AU" sz="2400" b="1" dirty="0"/>
              <a:t>unchanged, scaled-down or paused for the remainder of the year.</a:t>
            </a:r>
          </a:p>
          <a:p>
            <a:pPr lvl="1">
              <a:buFont typeface="Courier New" panose="02070309020205020404" pitchFamily="49" charset="0"/>
              <a:buChar char="o"/>
            </a:pPr>
            <a:r>
              <a:rPr lang="en-AU" sz="2400" dirty="0"/>
              <a:t>Reflect on how COVID might affect the implementation of these existing activities are doable in the new operating environment.</a:t>
            </a:r>
          </a:p>
          <a:p>
            <a:pPr lvl="1">
              <a:buFont typeface="Courier New" panose="02070309020205020404" pitchFamily="49" charset="0"/>
              <a:buChar char="o"/>
            </a:pPr>
            <a:r>
              <a:rPr lang="en-AU" sz="2400" dirty="0"/>
              <a:t>Which of your continued existing activities are also supportive of the COVID response.</a:t>
            </a:r>
          </a:p>
          <a:p>
            <a:r>
              <a:rPr lang="en-AU" sz="2400" b="1" dirty="0"/>
              <a:t>Include new activities :</a:t>
            </a:r>
          </a:p>
          <a:p>
            <a:pPr lvl="1">
              <a:buFont typeface="Courier New" panose="02070309020205020404" pitchFamily="49" charset="0"/>
              <a:buChar char="o"/>
            </a:pPr>
            <a:r>
              <a:rPr lang="en-AU" sz="2400" dirty="0"/>
              <a:t>Directly targeting COVID-19 needs </a:t>
            </a:r>
          </a:p>
          <a:p>
            <a:pPr lvl="1">
              <a:buFont typeface="Courier New" panose="02070309020205020404" pitchFamily="49" charset="0"/>
              <a:buChar char="o"/>
            </a:pPr>
            <a:r>
              <a:rPr lang="en-AU" sz="2400" dirty="0"/>
              <a:t>Can be activities which were not included in original 2020 HRP because COVID-19 was not an issue then.</a:t>
            </a:r>
            <a:endParaRPr lang="en-AU" sz="2400" b="1" dirty="0"/>
          </a:p>
          <a:p>
            <a:pPr>
              <a:buFont typeface="Courier New" panose="02070309020205020404" pitchFamily="49" charset="0"/>
              <a:buChar char="o"/>
            </a:pPr>
            <a:r>
              <a:rPr lang="en-AU" sz="2800" b="1" dirty="0"/>
              <a:t>Scale up COVID -19 relevant existing activities.</a:t>
            </a:r>
            <a:endParaRPr lang="en-AU" sz="2400" dirty="0"/>
          </a:p>
          <a:p>
            <a:pPr lvl="1">
              <a:buFont typeface="Courier New" panose="02070309020205020404" pitchFamily="49" charset="0"/>
              <a:buChar char="o"/>
            </a:pPr>
            <a:r>
              <a:rPr lang="en-AU" sz="2400" dirty="0"/>
              <a:t>Existing activities that are being extended to new caseloads </a:t>
            </a:r>
          </a:p>
          <a:p>
            <a:pPr lvl="1">
              <a:buFont typeface="Courier New" panose="02070309020205020404" pitchFamily="49" charset="0"/>
              <a:buChar char="o"/>
            </a:pPr>
            <a:r>
              <a:rPr lang="en-AU" sz="2400" dirty="0"/>
              <a:t> Are being </a:t>
            </a:r>
            <a:r>
              <a:rPr lang="en-AU" sz="2400" b="1" dirty="0"/>
              <a:t>scale-up</a:t>
            </a:r>
            <a:r>
              <a:rPr lang="en-AU" sz="2400" dirty="0"/>
              <a:t> beyond what was originally proposed in the HRP.</a:t>
            </a:r>
          </a:p>
        </p:txBody>
      </p:sp>
    </p:spTree>
    <p:extLst>
      <p:ext uri="{BB962C8B-B14F-4D97-AF65-F5344CB8AC3E}">
        <p14:creationId xmlns:p14="http://schemas.microsoft.com/office/powerpoint/2010/main" val="886849393"/>
      </p:ext>
    </p:extLst>
  </p:cSld>
  <p:clrMapOvr>
    <a:masterClrMapping/>
  </p:clrMapOvr>
  <p:transition spd="med">
    <p:pull/>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78ED12-2E57-4BFF-BE2E-E3761878114F}"/>
              </a:ext>
            </a:extLst>
          </p:cNvPr>
          <p:cNvSpPr>
            <a:spLocks noGrp="1"/>
          </p:cNvSpPr>
          <p:nvPr>
            <p:ph type="title"/>
          </p:nvPr>
        </p:nvSpPr>
        <p:spPr>
          <a:xfrm>
            <a:off x="251520" y="0"/>
            <a:ext cx="8435280" cy="731837"/>
          </a:xfrm>
          <a:solidFill>
            <a:schemeClr val="accent3"/>
          </a:solidFill>
        </p:spPr>
        <p:txBody>
          <a:bodyPr>
            <a:normAutofit fontScale="90000"/>
          </a:bodyPr>
          <a:lstStyle/>
          <a:p>
            <a:r>
              <a:rPr lang="en-US" dirty="0"/>
              <a:t>Country HRP revision-Considerations</a:t>
            </a:r>
          </a:p>
        </p:txBody>
      </p:sp>
      <p:sp>
        <p:nvSpPr>
          <p:cNvPr id="3" name="Content Placeholder 2">
            <a:extLst>
              <a:ext uri="{FF2B5EF4-FFF2-40B4-BE49-F238E27FC236}">
                <a16:creationId xmlns:a16="http://schemas.microsoft.com/office/drawing/2014/main" id="{6CE47977-AB78-44B9-8856-4AFCF92E66FD}"/>
              </a:ext>
            </a:extLst>
          </p:cNvPr>
          <p:cNvSpPr>
            <a:spLocks noGrp="1"/>
          </p:cNvSpPr>
          <p:nvPr>
            <p:ph idx="1"/>
          </p:nvPr>
        </p:nvSpPr>
        <p:spPr>
          <a:xfrm>
            <a:off x="0" y="764629"/>
            <a:ext cx="8964488" cy="5904731"/>
          </a:xfrm>
        </p:spPr>
        <p:txBody>
          <a:bodyPr>
            <a:normAutofit fontScale="92500" lnSpcReduction="10000"/>
          </a:bodyPr>
          <a:lstStyle/>
          <a:p>
            <a:r>
              <a:rPr lang="en-AU" sz="2600" b="1" dirty="0"/>
              <a:t>Data Sources :</a:t>
            </a:r>
          </a:p>
          <a:p>
            <a:pPr lvl="1">
              <a:buFont typeface="Courier New" panose="02070309020205020404" pitchFamily="49" charset="0"/>
              <a:buChar char="o"/>
            </a:pPr>
            <a:r>
              <a:rPr lang="en-AU" sz="2400" dirty="0"/>
              <a:t>New assessment if available.</a:t>
            </a:r>
          </a:p>
          <a:p>
            <a:pPr lvl="1">
              <a:buFont typeface="Courier New" panose="02070309020205020404" pitchFamily="49" charset="0"/>
              <a:buChar char="o"/>
            </a:pPr>
            <a:r>
              <a:rPr lang="en-AU" sz="2400" dirty="0"/>
              <a:t>Where there is no new assessment to rely on, make use of secondary data and data from similar pandemics in other parts of the world to inform their analysis.</a:t>
            </a:r>
          </a:p>
          <a:p>
            <a:pPr>
              <a:buFont typeface="Courier New" panose="02070309020205020404" pitchFamily="49" charset="0"/>
              <a:buChar char="o"/>
            </a:pPr>
            <a:r>
              <a:rPr lang="en-AU" sz="2600" b="1" dirty="0"/>
              <a:t>Revised Needs Analysis </a:t>
            </a:r>
            <a:endParaRPr lang="en-US" sz="2600" dirty="0"/>
          </a:p>
          <a:p>
            <a:pPr lvl="1">
              <a:buFont typeface="Courier New" panose="02070309020205020404" pitchFamily="49" charset="0"/>
              <a:buChar char="o"/>
            </a:pPr>
            <a:r>
              <a:rPr lang="en-AU" sz="2600" dirty="0"/>
              <a:t>Revision of  the HNO not required. </a:t>
            </a:r>
          </a:p>
          <a:p>
            <a:pPr lvl="1">
              <a:buFont typeface="Courier New" panose="02070309020205020404" pitchFamily="49" charset="0"/>
              <a:buChar char="o"/>
            </a:pPr>
            <a:r>
              <a:rPr lang="en-AU" sz="2600" dirty="0"/>
              <a:t>A more limited review of  needs analysis to guide priority decisions is required. </a:t>
            </a:r>
          </a:p>
          <a:p>
            <a:pPr lvl="1">
              <a:buFont typeface="Courier New" panose="02070309020205020404" pitchFamily="49" charset="0"/>
              <a:buChar char="o"/>
            </a:pPr>
            <a:r>
              <a:rPr lang="en-AU" sz="2600" dirty="0"/>
              <a:t>This will be done under the framework of country specific  HNO needs indicators. </a:t>
            </a:r>
          </a:p>
          <a:p>
            <a:pPr lvl="1">
              <a:buFont typeface="Courier New" panose="02070309020205020404" pitchFamily="49" charset="0"/>
              <a:buChar char="o"/>
            </a:pPr>
            <a:r>
              <a:rPr lang="en-AU" sz="2600" dirty="0"/>
              <a:t>Do a desk review of the figures that were used against the indicators in original HNO/ HRP and update them with newly available data or explain in a narrative format the direction you each indicator has moved in light of COVID-19.</a:t>
            </a:r>
          </a:p>
          <a:p>
            <a:pPr lvl="1">
              <a:buFont typeface="Courier New" panose="02070309020205020404" pitchFamily="49" charset="0"/>
              <a:buChar char="o"/>
            </a:pPr>
            <a:r>
              <a:rPr lang="en-AU" sz="2600" dirty="0"/>
              <a:t>This will help in calculating  revised PIN and  targeting.</a:t>
            </a:r>
            <a:endParaRPr lang="en-US" sz="2600" dirty="0"/>
          </a:p>
          <a:p>
            <a:pPr lvl="1">
              <a:buFont typeface="Courier New" panose="02070309020205020404" pitchFamily="49" charset="0"/>
              <a:buChar char="o"/>
            </a:pPr>
            <a:endParaRPr lang="en-US" sz="2400" dirty="0"/>
          </a:p>
          <a:p>
            <a:endParaRPr lang="en-AU" sz="2400" dirty="0"/>
          </a:p>
        </p:txBody>
      </p:sp>
    </p:spTree>
    <p:extLst>
      <p:ext uri="{BB962C8B-B14F-4D97-AF65-F5344CB8AC3E}">
        <p14:creationId xmlns:p14="http://schemas.microsoft.com/office/powerpoint/2010/main" val="2041698062"/>
      </p:ext>
    </p:extLst>
  </p:cSld>
  <p:clrMapOvr>
    <a:masterClrMapping/>
  </p:clrMapOvr>
  <p:transition spd="med">
    <p:pull/>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8382C-BD2A-41A2-998A-FF6114D8C506}"/>
              </a:ext>
            </a:extLst>
          </p:cNvPr>
          <p:cNvSpPr>
            <a:spLocks noGrp="1"/>
          </p:cNvSpPr>
          <p:nvPr>
            <p:ph type="title"/>
          </p:nvPr>
        </p:nvSpPr>
        <p:spPr>
          <a:solidFill>
            <a:srgbClr val="92D050"/>
          </a:solidFill>
        </p:spPr>
        <p:txBody>
          <a:bodyPr/>
          <a:lstStyle/>
          <a:p>
            <a:r>
              <a:rPr lang="en-US" dirty="0"/>
              <a:t>PIN</a:t>
            </a:r>
          </a:p>
        </p:txBody>
      </p:sp>
      <p:sp>
        <p:nvSpPr>
          <p:cNvPr id="3" name="Content Placeholder 2">
            <a:extLst>
              <a:ext uri="{FF2B5EF4-FFF2-40B4-BE49-F238E27FC236}">
                <a16:creationId xmlns:a16="http://schemas.microsoft.com/office/drawing/2014/main" id="{0DD515A6-2C80-40F2-92AA-A76A1B2F54B8}"/>
              </a:ext>
            </a:extLst>
          </p:cNvPr>
          <p:cNvSpPr>
            <a:spLocks noGrp="1"/>
          </p:cNvSpPr>
          <p:nvPr>
            <p:ph idx="1"/>
          </p:nvPr>
        </p:nvSpPr>
        <p:spPr/>
        <p:txBody>
          <a:bodyPr/>
          <a:lstStyle/>
          <a:p>
            <a:pPr marL="0" indent="0">
              <a:buNone/>
            </a:pPr>
            <a:r>
              <a:rPr lang="en-AU" b="1" dirty="0"/>
              <a:t>           Existing PIN </a:t>
            </a:r>
          </a:p>
          <a:p>
            <a:pPr marL="0" indent="0">
              <a:buNone/>
            </a:pPr>
            <a:r>
              <a:rPr lang="en-AU" b="1" dirty="0"/>
              <a:t>                   + </a:t>
            </a:r>
          </a:p>
          <a:p>
            <a:pPr marL="0" indent="0">
              <a:buNone/>
            </a:pPr>
            <a:r>
              <a:rPr lang="en-AU" b="1" dirty="0"/>
              <a:t>           Health PIN </a:t>
            </a:r>
          </a:p>
          <a:p>
            <a:pPr marL="0" indent="0">
              <a:buNone/>
            </a:pPr>
            <a:r>
              <a:rPr lang="en-AU" b="1" dirty="0"/>
              <a:t>                  +</a:t>
            </a:r>
          </a:p>
          <a:p>
            <a:pPr marL="0" indent="0">
              <a:buNone/>
            </a:pPr>
            <a:r>
              <a:rPr lang="en-AU" b="1" dirty="0"/>
              <a:t>Additional people expected to become acutely vulnerable because of COVID.</a:t>
            </a:r>
            <a:endParaRPr lang="en-US" dirty="0"/>
          </a:p>
          <a:p>
            <a:endParaRPr lang="en-US" dirty="0"/>
          </a:p>
          <a:p>
            <a:endParaRPr lang="en-US" dirty="0"/>
          </a:p>
        </p:txBody>
      </p:sp>
    </p:spTree>
    <p:extLst>
      <p:ext uri="{BB962C8B-B14F-4D97-AF65-F5344CB8AC3E}">
        <p14:creationId xmlns:p14="http://schemas.microsoft.com/office/powerpoint/2010/main" val="3027751131"/>
      </p:ext>
    </p:extLst>
  </p:cSld>
  <p:clrMapOvr>
    <a:masterClrMapping/>
  </p:clrMapOvr>
  <p:transition spd="med">
    <p:pull/>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Nutrition Specific considerations 1</a:t>
            </a:r>
          </a:p>
        </p:txBody>
      </p:sp>
      <p:sp>
        <p:nvSpPr>
          <p:cNvPr id="4" name="TextBox 3">
            <a:extLst>
              <a:ext uri="{FF2B5EF4-FFF2-40B4-BE49-F238E27FC236}">
                <a16:creationId xmlns:a16="http://schemas.microsoft.com/office/drawing/2014/main" id="{72A02425-F173-409B-82AF-1AD5E6309FC9}"/>
              </a:ext>
            </a:extLst>
          </p:cNvPr>
          <p:cNvSpPr txBox="1"/>
          <p:nvPr/>
        </p:nvSpPr>
        <p:spPr>
          <a:xfrm>
            <a:off x="755576" y="1772816"/>
            <a:ext cx="4968552" cy="1785104"/>
          </a:xfrm>
          <a:prstGeom prst="rect">
            <a:avLst/>
          </a:prstGeom>
          <a:noFill/>
        </p:spPr>
        <p:txBody>
          <a:bodyPr wrap="square" rtlCol="0">
            <a:spAutoFit/>
          </a:bodyPr>
          <a:lstStyle/>
          <a:p>
            <a:r>
              <a:rPr lang="it-IT" sz="2000" b="1" dirty="0"/>
              <a:t>NUTRITION ACTIONS TO BE</a:t>
            </a:r>
          </a:p>
          <a:p>
            <a:pPr marL="285750" indent="-285750">
              <a:buFontTx/>
              <a:buChar char="-"/>
            </a:pPr>
            <a:endParaRPr lang="it-IT" dirty="0"/>
          </a:p>
          <a:p>
            <a:pPr marL="285750" indent="-285750">
              <a:buFontTx/>
              <a:buChar char="-"/>
            </a:pPr>
            <a:r>
              <a:rPr lang="it-IT" dirty="0"/>
              <a:t>Put on </a:t>
            </a:r>
            <a:r>
              <a:rPr lang="it-IT" dirty="0" err="1"/>
              <a:t>hold</a:t>
            </a:r>
            <a:endParaRPr lang="it-IT" dirty="0"/>
          </a:p>
          <a:p>
            <a:pPr marL="285750" indent="-285750">
              <a:buFontTx/>
              <a:buChar char="-"/>
            </a:pPr>
            <a:r>
              <a:rPr lang="it-IT" dirty="0" err="1"/>
              <a:t>Add</a:t>
            </a:r>
            <a:endParaRPr lang="it-IT" dirty="0"/>
          </a:p>
          <a:p>
            <a:pPr marL="285750" indent="-285750">
              <a:buFontTx/>
              <a:buChar char="-"/>
            </a:pPr>
            <a:r>
              <a:rPr lang="it-IT" dirty="0" err="1"/>
              <a:t>Adapt</a:t>
            </a:r>
            <a:r>
              <a:rPr lang="it-IT" dirty="0"/>
              <a:t>/update</a:t>
            </a:r>
          </a:p>
          <a:p>
            <a:pPr marL="285750" indent="-285750">
              <a:buFontTx/>
              <a:buChar char="-"/>
            </a:pPr>
            <a:endParaRPr lang="en-GB" dirty="0"/>
          </a:p>
        </p:txBody>
      </p:sp>
      <p:sp>
        <p:nvSpPr>
          <p:cNvPr id="6" name="TextBox 5">
            <a:extLst>
              <a:ext uri="{FF2B5EF4-FFF2-40B4-BE49-F238E27FC236}">
                <a16:creationId xmlns:a16="http://schemas.microsoft.com/office/drawing/2014/main" id="{930544C6-8562-42B4-BEE0-ABCB17CFB68B}"/>
              </a:ext>
            </a:extLst>
          </p:cNvPr>
          <p:cNvSpPr txBox="1"/>
          <p:nvPr/>
        </p:nvSpPr>
        <p:spPr>
          <a:xfrm>
            <a:off x="1378310" y="3986621"/>
            <a:ext cx="2952328" cy="923330"/>
          </a:xfrm>
          <a:prstGeom prst="rect">
            <a:avLst/>
          </a:prstGeom>
          <a:noFill/>
        </p:spPr>
        <p:txBody>
          <a:bodyPr wrap="square" rtlCol="0">
            <a:spAutoFit/>
          </a:bodyPr>
          <a:lstStyle/>
          <a:p>
            <a:r>
              <a:rPr lang="it-IT" dirty="0"/>
              <a:t>DIRECT</a:t>
            </a:r>
          </a:p>
          <a:p>
            <a:endParaRPr lang="it-IT" dirty="0"/>
          </a:p>
          <a:p>
            <a:r>
              <a:rPr lang="it-IT" dirty="0"/>
              <a:t>- </a:t>
            </a:r>
            <a:r>
              <a:rPr lang="it-IT" dirty="0" err="1"/>
              <a:t>Healthy</a:t>
            </a:r>
            <a:r>
              <a:rPr lang="it-IT" dirty="0"/>
              <a:t> vs SAM </a:t>
            </a:r>
            <a:r>
              <a:rPr lang="it-IT" dirty="0" err="1"/>
              <a:t>children</a:t>
            </a:r>
            <a:endParaRPr lang="en-GB" dirty="0"/>
          </a:p>
        </p:txBody>
      </p:sp>
      <p:sp>
        <p:nvSpPr>
          <p:cNvPr id="7" name="TextBox 6">
            <a:extLst>
              <a:ext uri="{FF2B5EF4-FFF2-40B4-BE49-F238E27FC236}">
                <a16:creationId xmlns:a16="http://schemas.microsoft.com/office/drawing/2014/main" id="{F48C7F4A-4054-42A2-8E9A-4ED331749663}"/>
              </a:ext>
            </a:extLst>
          </p:cNvPr>
          <p:cNvSpPr txBox="1"/>
          <p:nvPr/>
        </p:nvSpPr>
        <p:spPr>
          <a:xfrm>
            <a:off x="5940152" y="3986621"/>
            <a:ext cx="3096344" cy="2031325"/>
          </a:xfrm>
          <a:prstGeom prst="rect">
            <a:avLst/>
          </a:prstGeom>
          <a:noFill/>
        </p:spPr>
        <p:txBody>
          <a:bodyPr wrap="square" rtlCol="0">
            <a:spAutoFit/>
          </a:bodyPr>
          <a:lstStyle/>
          <a:p>
            <a:r>
              <a:rPr lang="it-IT" dirty="0"/>
              <a:t>INDIRECT</a:t>
            </a:r>
          </a:p>
          <a:p>
            <a:endParaRPr lang="it-IT" dirty="0"/>
          </a:p>
          <a:p>
            <a:pPr marL="285750" indent="-285750">
              <a:buFontTx/>
              <a:buChar char="-"/>
            </a:pPr>
            <a:r>
              <a:rPr lang="it-IT" dirty="0"/>
              <a:t>Long </a:t>
            </a:r>
            <a:r>
              <a:rPr lang="it-IT" dirty="0" err="1"/>
              <a:t>term</a:t>
            </a:r>
            <a:r>
              <a:rPr lang="it-IT" dirty="0"/>
              <a:t> impact</a:t>
            </a:r>
          </a:p>
          <a:p>
            <a:pPr marL="285750" indent="-285750">
              <a:buFontTx/>
              <a:buChar char="-"/>
            </a:pPr>
            <a:r>
              <a:rPr lang="it-IT" dirty="0" err="1"/>
              <a:t>Uncertainty</a:t>
            </a:r>
            <a:endParaRPr lang="it-IT" dirty="0"/>
          </a:p>
          <a:p>
            <a:pPr marL="285750" indent="-285750">
              <a:buFontTx/>
              <a:buChar char="-"/>
            </a:pPr>
            <a:r>
              <a:rPr lang="it-IT" dirty="0" err="1"/>
              <a:t>Variables</a:t>
            </a:r>
            <a:r>
              <a:rPr lang="it-IT" dirty="0"/>
              <a:t> (SES, social services, </a:t>
            </a:r>
            <a:r>
              <a:rPr lang="it-IT" dirty="0" err="1"/>
              <a:t>healthcare</a:t>
            </a:r>
            <a:r>
              <a:rPr lang="it-IT" dirty="0"/>
              <a:t> system, </a:t>
            </a:r>
            <a:r>
              <a:rPr lang="it-IT" dirty="0" err="1"/>
              <a:t>age</a:t>
            </a:r>
            <a:r>
              <a:rPr lang="it-IT" dirty="0"/>
              <a:t> </a:t>
            </a:r>
            <a:r>
              <a:rPr lang="it-IT" dirty="0" err="1"/>
              <a:t>distribution</a:t>
            </a:r>
            <a:r>
              <a:rPr lang="it-IT" dirty="0"/>
              <a:t>…)</a:t>
            </a:r>
            <a:endParaRPr lang="en-GB" dirty="0"/>
          </a:p>
        </p:txBody>
      </p:sp>
      <p:sp>
        <p:nvSpPr>
          <p:cNvPr id="8" name="TextBox 7">
            <a:extLst>
              <a:ext uri="{FF2B5EF4-FFF2-40B4-BE49-F238E27FC236}">
                <a16:creationId xmlns:a16="http://schemas.microsoft.com/office/drawing/2014/main" id="{21531562-A1F1-4BCE-9D31-D9FB1BB8DFC1}"/>
              </a:ext>
            </a:extLst>
          </p:cNvPr>
          <p:cNvSpPr txBox="1"/>
          <p:nvPr/>
        </p:nvSpPr>
        <p:spPr>
          <a:xfrm>
            <a:off x="4038600" y="3648067"/>
            <a:ext cx="1656184" cy="677108"/>
          </a:xfrm>
          <a:prstGeom prst="rect">
            <a:avLst/>
          </a:prstGeom>
          <a:noFill/>
        </p:spPr>
        <p:txBody>
          <a:bodyPr wrap="square" rtlCol="0">
            <a:spAutoFit/>
          </a:bodyPr>
          <a:lstStyle/>
          <a:p>
            <a:r>
              <a:rPr lang="it-IT" sz="2000" b="1" dirty="0"/>
              <a:t>EFFECTS</a:t>
            </a:r>
          </a:p>
          <a:p>
            <a:pPr marL="285750" indent="-285750">
              <a:buFontTx/>
              <a:buChar char="-"/>
            </a:pPr>
            <a:endParaRPr lang="en-GB" dirty="0"/>
          </a:p>
        </p:txBody>
      </p:sp>
    </p:spTree>
    <p:extLst>
      <p:ext uri="{BB962C8B-B14F-4D97-AF65-F5344CB8AC3E}">
        <p14:creationId xmlns:p14="http://schemas.microsoft.com/office/powerpoint/2010/main" val="85237221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Nutrition Specific considerations 2</a:t>
            </a:r>
          </a:p>
        </p:txBody>
      </p:sp>
      <p:sp>
        <p:nvSpPr>
          <p:cNvPr id="4" name="TextBox 3">
            <a:extLst>
              <a:ext uri="{FF2B5EF4-FFF2-40B4-BE49-F238E27FC236}">
                <a16:creationId xmlns:a16="http://schemas.microsoft.com/office/drawing/2014/main" id="{72A02425-F173-409B-82AF-1AD5E6309FC9}"/>
              </a:ext>
            </a:extLst>
          </p:cNvPr>
          <p:cNvSpPr txBox="1"/>
          <p:nvPr/>
        </p:nvSpPr>
        <p:spPr>
          <a:xfrm>
            <a:off x="755576" y="1772816"/>
            <a:ext cx="6840760" cy="2062103"/>
          </a:xfrm>
          <a:prstGeom prst="rect">
            <a:avLst/>
          </a:prstGeom>
          <a:noFill/>
        </p:spPr>
        <p:txBody>
          <a:bodyPr wrap="square" rtlCol="0">
            <a:spAutoFit/>
          </a:bodyPr>
          <a:lstStyle/>
          <a:p>
            <a:r>
              <a:rPr lang="it-IT" sz="2000" b="1" dirty="0"/>
              <a:t>EFFECT ON UNDERNUTRITION PERCENTAGES AND NUMBERS</a:t>
            </a:r>
          </a:p>
          <a:p>
            <a:endParaRPr lang="it-IT" dirty="0"/>
          </a:p>
          <a:p>
            <a:pPr marL="285750" indent="-285750">
              <a:buFontTx/>
              <a:buChar char="-"/>
            </a:pPr>
            <a:r>
              <a:rPr lang="it-IT" dirty="0" err="1"/>
              <a:t>Increase</a:t>
            </a:r>
            <a:r>
              <a:rPr lang="it-IT" dirty="0"/>
              <a:t> in </a:t>
            </a:r>
            <a:r>
              <a:rPr lang="it-IT" dirty="0" err="1"/>
              <a:t>admissions</a:t>
            </a:r>
            <a:r>
              <a:rPr lang="it-IT" dirty="0"/>
              <a:t> </a:t>
            </a:r>
            <a:r>
              <a:rPr lang="it-IT" dirty="0" err="1"/>
              <a:t>because</a:t>
            </a:r>
            <a:r>
              <a:rPr lang="it-IT" dirty="0"/>
              <a:t>…</a:t>
            </a:r>
          </a:p>
          <a:p>
            <a:pPr marL="285750" indent="-285750">
              <a:buFontTx/>
              <a:buChar char="-"/>
            </a:pPr>
            <a:r>
              <a:rPr lang="it-IT" dirty="0" err="1"/>
              <a:t>Decrease</a:t>
            </a:r>
            <a:r>
              <a:rPr lang="it-IT" dirty="0"/>
              <a:t> in </a:t>
            </a:r>
            <a:r>
              <a:rPr lang="it-IT" dirty="0" err="1"/>
              <a:t>admissions</a:t>
            </a:r>
            <a:r>
              <a:rPr lang="it-IT" dirty="0"/>
              <a:t> </a:t>
            </a:r>
            <a:r>
              <a:rPr lang="it-IT" dirty="0" err="1"/>
              <a:t>because</a:t>
            </a:r>
            <a:r>
              <a:rPr lang="it-IT" dirty="0"/>
              <a:t>…</a:t>
            </a:r>
          </a:p>
          <a:p>
            <a:pPr marL="285750" indent="-285750">
              <a:buFontTx/>
              <a:buChar char="-"/>
            </a:pPr>
            <a:r>
              <a:rPr lang="it-IT" dirty="0" err="1"/>
              <a:t>Prevalence</a:t>
            </a:r>
            <a:r>
              <a:rPr lang="it-IT" dirty="0"/>
              <a:t>?</a:t>
            </a:r>
          </a:p>
          <a:p>
            <a:pPr marL="285750" indent="-285750">
              <a:buFontTx/>
              <a:buChar char="-"/>
            </a:pPr>
            <a:r>
              <a:rPr lang="it-IT" dirty="0"/>
              <a:t>Cases with </a:t>
            </a:r>
            <a:r>
              <a:rPr lang="it-IT" dirty="0" err="1"/>
              <a:t>complications</a:t>
            </a:r>
            <a:endParaRPr lang="it-IT" dirty="0"/>
          </a:p>
          <a:p>
            <a:pPr marL="285750" indent="-285750">
              <a:buFontTx/>
              <a:buChar char="-"/>
            </a:pPr>
            <a:r>
              <a:rPr lang="it-IT" dirty="0"/>
              <a:t>IYCF</a:t>
            </a:r>
          </a:p>
        </p:txBody>
      </p:sp>
      <p:sp>
        <p:nvSpPr>
          <p:cNvPr id="2" name="TextBox 1">
            <a:extLst>
              <a:ext uri="{FF2B5EF4-FFF2-40B4-BE49-F238E27FC236}">
                <a16:creationId xmlns:a16="http://schemas.microsoft.com/office/drawing/2014/main" id="{CB8AC592-EE61-4D94-836F-E73A44B8DC51}"/>
              </a:ext>
            </a:extLst>
          </p:cNvPr>
          <p:cNvSpPr txBox="1"/>
          <p:nvPr/>
        </p:nvSpPr>
        <p:spPr>
          <a:xfrm>
            <a:off x="1259632" y="4077072"/>
            <a:ext cx="6336704" cy="1754326"/>
          </a:xfrm>
          <a:prstGeom prst="rect">
            <a:avLst/>
          </a:prstGeom>
          <a:noFill/>
        </p:spPr>
        <p:txBody>
          <a:bodyPr wrap="square" rtlCol="0">
            <a:spAutoFit/>
          </a:bodyPr>
          <a:lstStyle/>
          <a:p>
            <a:r>
              <a:rPr lang="it-IT" b="1" dirty="0" err="1"/>
              <a:t>Recommendations</a:t>
            </a:r>
            <a:r>
              <a:rPr lang="it-IT" dirty="0"/>
              <a:t>:</a:t>
            </a:r>
          </a:p>
          <a:p>
            <a:pPr marL="285750" indent="-285750">
              <a:buFontTx/>
              <a:buChar char="-"/>
            </a:pPr>
            <a:endParaRPr lang="it-IT" dirty="0"/>
          </a:p>
          <a:p>
            <a:pPr marL="285750" indent="-285750">
              <a:buFontTx/>
              <a:buChar char="-"/>
            </a:pPr>
            <a:r>
              <a:rPr lang="it-IT" dirty="0"/>
              <a:t>No one size </a:t>
            </a:r>
            <a:r>
              <a:rPr lang="it-IT" dirty="0" err="1"/>
              <a:t>fits</a:t>
            </a:r>
            <a:r>
              <a:rPr lang="it-IT" dirty="0"/>
              <a:t> </a:t>
            </a:r>
            <a:r>
              <a:rPr lang="it-IT" dirty="0" err="1"/>
              <a:t>all</a:t>
            </a:r>
            <a:r>
              <a:rPr lang="it-IT" dirty="0"/>
              <a:t> for actions, </a:t>
            </a:r>
            <a:r>
              <a:rPr lang="it-IT" dirty="0" err="1"/>
              <a:t>adapatations</a:t>
            </a:r>
            <a:r>
              <a:rPr lang="it-IT" dirty="0"/>
              <a:t>, impact</a:t>
            </a:r>
          </a:p>
          <a:p>
            <a:pPr marL="285750" indent="-285750">
              <a:buFontTx/>
              <a:buChar char="-"/>
            </a:pPr>
            <a:r>
              <a:rPr lang="it-IT" dirty="0" err="1"/>
              <a:t>Consider</a:t>
            </a:r>
            <a:r>
              <a:rPr lang="it-IT" dirty="0"/>
              <a:t> the multiple </a:t>
            </a:r>
            <a:r>
              <a:rPr lang="it-IT" dirty="0" err="1"/>
              <a:t>variables</a:t>
            </a:r>
            <a:r>
              <a:rPr lang="it-IT" dirty="0"/>
              <a:t> </a:t>
            </a:r>
            <a:r>
              <a:rPr lang="it-IT" dirty="0" err="1"/>
              <a:t>that</a:t>
            </a:r>
            <a:r>
              <a:rPr lang="it-IT" dirty="0"/>
              <a:t> </a:t>
            </a:r>
            <a:r>
              <a:rPr lang="it-IT" dirty="0" err="1"/>
              <a:t>may</a:t>
            </a:r>
            <a:r>
              <a:rPr lang="it-IT" dirty="0"/>
              <a:t> </a:t>
            </a:r>
            <a:r>
              <a:rPr lang="it-IT" dirty="0" err="1"/>
              <a:t>affect</a:t>
            </a:r>
            <a:r>
              <a:rPr lang="it-IT" dirty="0"/>
              <a:t> </a:t>
            </a:r>
            <a:r>
              <a:rPr lang="it-IT" dirty="0" err="1"/>
              <a:t>prevalence</a:t>
            </a:r>
            <a:r>
              <a:rPr lang="it-IT" dirty="0"/>
              <a:t> </a:t>
            </a:r>
            <a:r>
              <a:rPr lang="it-IT" dirty="0" err="1"/>
              <a:t>as</a:t>
            </a:r>
            <a:r>
              <a:rPr lang="it-IT" dirty="0"/>
              <a:t> </a:t>
            </a:r>
            <a:r>
              <a:rPr lang="it-IT" dirty="0" err="1"/>
              <a:t>well</a:t>
            </a:r>
            <a:r>
              <a:rPr lang="it-IT" dirty="0"/>
              <a:t> </a:t>
            </a:r>
            <a:r>
              <a:rPr lang="it-IT" dirty="0" err="1"/>
              <a:t>as</a:t>
            </a:r>
            <a:r>
              <a:rPr lang="it-IT" dirty="0"/>
              <a:t> access, demand</a:t>
            </a:r>
          </a:p>
          <a:p>
            <a:pPr marL="285750" indent="-285750">
              <a:buFontTx/>
              <a:buChar char="-"/>
            </a:pPr>
            <a:r>
              <a:rPr lang="en-GB" dirty="0"/>
              <a:t>Consider the changes over the short medium and long terms</a:t>
            </a:r>
          </a:p>
        </p:txBody>
      </p:sp>
    </p:spTree>
    <p:extLst>
      <p:ext uri="{BB962C8B-B14F-4D97-AF65-F5344CB8AC3E}">
        <p14:creationId xmlns:p14="http://schemas.microsoft.com/office/powerpoint/2010/main" val="277205926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item1.xml><?xml version="1.0" encoding="utf-8"?>
<?mso-contentType ?>
<SharedContentType xmlns="Microsoft.SharePoint.Taxonomy.ContentTypeSync" SourceId="73f51738-d318-4883-9d64-4f0bd0ccc55e" ContentTypeId="0x0101009BA85F8052A6DA4FA3E31FF9F74C6970" PreviousValue="false"/>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ga975397408f43e4b84ec8e5a598e523 xmlns="ca283e0b-db31-4043-a2ef-b80661bf084a">
      <Terms xmlns="http://schemas.microsoft.com/office/infopath/2007/PartnerControls">
        <TermInfo xmlns="http://schemas.microsoft.com/office/infopath/2007/PartnerControls">
          <TermName xmlns="http://schemas.microsoft.com/office/infopath/2007/PartnerControls">Office of Emergency Prog.-456F</TermName>
          <TermId xmlns="http://schemas.microsoft.com/office/infopath/2007/PartnerControls">98de697e-6403-48a0-9bce-654c90399d04</TermId>
        </TermInfo>
      </Terms>
    </ga975397408f43e4b84ec8e5a598e523>
    <TaxCatchAll xmlns="ca283e0b-db31-4043-a2ef-b80661bf084a">
      <Value>10</Value>
      <Value>12</Value>
      <Value>163</Value>
      <Value>196</Value>
      <Value>3</Value>
      <Value>104</Value>
    </TaxCatchAll>
    <k8c968e8c72a4eda96b7e8fdbe192be2 xmlns="ca283e0b-db31-4043-a2ef-b80661bf084a">
      <Terms xmlns="http://schemas.microsoft.com/office/infopath/2007/PartnerControls"/>
    </k8c968e8c72a4eda96b7e8fdbe192be2>
    <ContentStatus xmlns="ca283e0b-db31-4043-a2ef-b80661bf084a" xsi:nil="true"/>
    <DateTransmittedEmail xmlns="ca283e0b-db31-4043-a2ef-b80661bf084a" xsi:nil="true"/>
    <SenderEmail xmlns="ca283e0b-db31-4043-a2ef-b80661bf084a" xsi:nil="true"/>
    <IconOverlay xmlns="http://schemas.microsoft.com/sharepoint/v4" xsi:nil="true"/>
    <ContentLanguage xmlns="ca283e0b-db31-4043-a2ef-b80661bf084a">English</ContentLanguage>
    <h6a71f3e574e4344bc34f3fc9dd20054 xmlns="ca283e0b-db31-4043-a2ef-b80661bf084a">
      <Terms xmlns="http://schemas.microsoft.com/office/infopath/2007/PartnerControls">
        <TermInfo xmlns="http://schemas.microsoft.com/office/infopath/2007/PartnerControls">
          <TermName xmlns="http://schemas.microsoft.com/office/infopath/2007/PartnerControls">Nutrition Humanitarian Cluster, Coordination</TermName>
          <TermId xmlns="http://schemas.microsoft.com/office/infopath/2007/PartnerControls">414c5639-61e6-4b56-aaa5-511cdacc25c2</TermId>
        </TermInfo>
      </Terms>
    </h6a71f3e574e4344bc34f3fc9dd20054>
    <TaxKeywordTaxHTField xmlns="5858627f-d058-4b92-9b52-677b5fd7d454">
      <Terms xmlns="http://schemas.microsoft.com/office/infopath/2007/PartnerControls">
        <TermInfo xmlns="http://schemas.microsoft.com/office/infopath/2007/PartnerControls">
          <TermName xmlns="http://schemas.microsoft.com/office/infopath/2007/PartnerControls">NCC</TermName>
          <TermId xmlns="http://schemas.microsoft.com/office/infopath/2007/PartnerControls">37acde9b-31c8-46a8-8f12-aa74bad75c11</TermId>
        </TermInfo>
        <TermInfo xmlns="http://schemas.microsoft.com/office/infopath/2007/PartnerControls">
          <TermName xmlns="http://schemas.microsoft.com/office/infopath/2007/PartnerControls">Training</TermName>
          <TermId xmlns="http://schemas.microsoft.com/office/infopath/2007/PartnerControls">e274f566-a9bf-4f70-80f5-de4ef515adf5</TermId>
        </TermInfo>
        <TermInfo xmlns="http://schemas.microsoft.com/office/infopath/2007/PartnerControls">
          <TermName xmlns="http://schemas.microsoft.com/office/infopath/2007/PartnerControls">Subnational</TermName>
          <TermId xmlns="http://schemas.microsoft.com/office/infopath/2007/PartnerControls">32144de7-b842-4aa8-aa89-dcda5227d104</TermId>
        </TermInfo>
      </Terms>
    </TaxKeywordTaxHTField>
    <CategoryDescription xmlns="http://schemas.microsoft.com/sharepoint.v3">Master GNC packages.
2019 Subnational NCC</CategoryDescription>
    <mda26ace941f4791a7314a339fee829c xmlns="ca283e0b-db31-4043-a2ef-b80661bf084a">
      <Terms xmlns="http://schemas.microsoft.com/office/infopath/2007/PartnerControls">
        <TermInfo xmlns="http://schemas.microsoft.com/office/infopath/2007/PartnerControls">
          <TermName xmlns="http://schemas.microsoft.com/office/infopath/2007/PartnerControls">Training/ instructional materials, toolkits, user guides (non-ICT)</TermName>
          <TermId xmlns="http://schemas.microsoft.com/office/infopath/2007/PartnerControls">f7254839-f39a-4063-9d34-45784defb8cb</TermId>
        </TermInfo>
      </Terms>
    </mda26ace941f4791a7314a339fee829c>
    <RecipientsEmail xmlns="ca283e0b-db31-4043-a2ef-b80661bf084a" xsi:nil="true"/>
    <WrittenBy xmlns="ca283e0b-db31-4043-a2ef-b80661bf084a">
      <UserInfo>
        <DisplayName/>
        <AccountId xsi:nil="true"/>
        <AccountType/>
      </UserInfo>
    </WrittenBy>
    <_dlc_DocId xmlns="5858627f-d058-4b92-9b52-677b5fd7d454">EMOPSGCCU-1435067120-32703</_dlc_DocId>
    <_dlc_DocIdUrl xmlns="5858627f-d058-4b92-9b52-677b5fd7d454">
      <Url>https://unicef.sharepoint.com/teams/EMOPS-GCCU/_layouts/15/DocIdRedir.aspx?ID=EMOPSGCCU-1435067120-32703</Url>
      <Description>EMOPSGCCU-1435067120-32703</Description>
    </_dlc_DocIdUrl>
    <SharedWithUsers xmlns="5858627f-d058-4b92-9b52-677b5fd7d454">
      <UserInfo>
        <DisplayName>Victoria Sauveplane Stirling</DisplayName>
        <AccountId>1168</AccountId>
        <AccountType/>
      </UserInfo>
      <UserInfo>
        <DisplayName>Anteneh Dobamo</DisplayName>
        <AccountId>56</AccountId>
        <AccountType/>
      </UserInfo>
    </SharedWithUsers>
  </documentManagement>
</p:properties>
</file>

<file path=customXml/item5.xml><?xml version="1.0" encoding="utf-8"?>
<?mso-contentType ?>
<customXsn xmlns="http://schemas.microsoft.com/office/2006/metadata/customXsn">
  <xsnLocation/>
  <cached>True</cached>
  <openByDefault>True</openByDefault>
  <xsnScope/>
</customXsn>
</file>

<file path=customXml/item6.xml><?xml version="1.0" encoding="utf-8"?>
<ct:contentTypeSchema xmlns:ct="http://schemas.microsoft.com/office/2006/metadata/contentType" xmlns:ma="http://schemas.microsoft.com/office/2006/metadata/properties/metaAttributes" ct:_="" ma:_="" ma:contentTypeName="UNICEF Document" ma:contentTypeID="0x0101009BA85F8052A6DA4FA3E31FF9F74C6970006192CA8317E1FF49B6A7FEB870A3A8D6" ma:contentTypeVersion="35" ma:contentTypeDescription="" ma:contentTypeScope="" ma:versionID="12d1c3943addee87628e412199d83abd">
  <xsd:schema xmlns:xsd="http://www.w3.org/2001/XMLSchema" xmlns:xs="http://www.w3.org/2001/XMLSchema" xmlns:p="http://schemas.microsoft.com/office/2006/metadata/properties" xmlns:ns1="http://schemas.microsoft.com/sharepoint/v3" xmlns:ns2="ca283e0b-db31-4043-a2ef-b80661bf084a" xmlns:ns3="http://schemas.microsoft.com/sharepoint.v3" xmlns:ns4="http://schemas.microsoft.com/sharepoint/v4" xmlns:ns5="5858627f-d058-4b92-9b52-677b5fd7d454" xmlns:ns6="a438dd15-07ca-4cdc-82a3-f2206b92025e" targetNamespace="http://schemas.microsoft.com/office/2006/metadata/properties" ma:root="true" ma:fieldsID="e8e4805b8cc2face6d425e188d9577e3" ns1:_="" ns2:_="" ns3:_="" ns4:_="" ns5:_="" ns6:_="">
    <xsd:import namespace="http://schemas.microsoft.com/sharepoint/v3"/>
    <xsd:import namespace="ca283e0b-db31-4043-a2ef-b80661bf084a"/>
    <xsd:import namespace="http://schemas.microsoft.com/sharepoint.v3"/>
    <xsd:import namespace="http://schemas.microsoft.com/sharepoint/v4"/>
    <xsd:import namespace="5858627f-d058-4b92-9b52-677b5fd7d454"/>
    <xsd:import namespace="a438dd15-07ca-4cdc-82a3-f2206b92025e"/>
    <xsd:element name="properties">
      <xsd:complexType>
        <xsd:sequence>
          <xsd:element name="documentManagement">
            <xsd:complexType>
              <xsd:all>
                <xsd:element ref="ns2:WrittenBy" minOccurs="0"/>
                <xsd:element ref="ns2:ContentLanguage" minOccurs="0"/>
                <xsd:element ref="ns3:CategoryDescription" minOccurs="0"/>
                <xsd:element ref="ns2:RecipientsEmail" minOccurs="0"/>
                <xsd:element ref="ns2:SenderEmail" minOccurs="0"/>
                <xsd:element ref="ns2:DateTransmittedEmail" minOccurs="0"/>
                <xsd:element ref="ns2:k8c968e8c72a4eda96b7e8fdbe192be2" minOccurs="0"/>
                <xsd:element ref="ns2:ga975397408f43e4b84ec8e5a598e523" minOccurs="0"/>
                <xsd:element ref="ns2:mda26ace941f4791a7314a339fee829c" minOccurs="0"/>
                <xsd:element ref="ns2:TaxCatchAllLabel" minOccurs="0"/>
                <xsd:element ref="ns2:TaxCatchAll" minOccurs="0"/>
                <xsd:element ref="ns2:h6a71f3e574e4344bc34f3fc9dd20054" minOccurs="0"/>
                <xsd:element ref="ns2:ContentStatus" minOccurs="0"/>
                <xsd:element ref="ns4:IconOverlay" minOccurs="0"/>
                <xsd:element ref="ns1:_vti_ItemDeclaredRecord" minOccurs="0"/>
                <xsd:element ref="ns1:_vti_ItemHoldRecordStatus" minOccurs="0"/>
                <xsd:element ref="ns5:TaxKeywordTaxHTField" minOccurs="0"/>
                <xsd:element ref="ns6:MediaServiceMetadata" minOccurs="0"/>
                <xsd:element ref="ns6:MediaServiceFastMetadata" minOccurs="0"/>
                <xsd:element ref="ns6:MediaServiceDateTaken" minOccurs="0"/>
                <xsd:element ref="ns6:MediaServiceAutoTags" minOccurs="0"/>
                <xsd:element ref="ns6:MediaServiceGenerationTime" minOccurs="0"/>
                <xsd:element ref="ns6:MediaServiceEventHashCode" minOccurs="0"/>
                <xsd:element ref="ns6:MediaServiceOCR" minOccurs="0"/>
                <xsd:element ref="ns5:SharedWithUsers" minOccurs="0"/>
                <xsd:element ref="ns5:SharedWithDetails" minOccurs="0"/>
                <xsd:element ref="ns6:MediaServiceLocation" minOccurs="0"/>
                <xsd:element ref="ns5:_dlc_DocId" minOccurs="0"/>
                <xsd:element ref="ns5:_dlc_DocIdUrl" minOccurs="0"/>
                <xsd:element ref="ns5:_dlc_DocIdPersistId" minOccurs="0"/>
                <xsd:element ref="ns6:MediaServiceAutoKeyPoints" minOccurs="0"/>
                <xsd:element ref="ns6: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vti_ItemDeclaredRecord" ma:index="27" nillable="true" ma:displayName="Declared Record" ma:hidden="true" ma:internalName="_vti_ItemDeclaredRecord" ma:readOnly="true">
      <xsd:simpleType>
        <xsd:restriction base="dms:DateTime"/>
      </xsd:simpleType>
    </xsd:element>
    <xsd:element name="_vti_ItemHoldRecordStatus" ma:index="28" nillable="true" ma:displayName="Hold and Record Status" ma:decimals="0" ma:description="" ma:hidden="true" ma:indexed="true" ma:internalName="_vti_ItemHoldRecordStatu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ca283e0b-db31-4043-a2ef-b80661bf084a" elementFormDefault="qualified">
    <xsd:import namespace="http://schemas.microsoft.com/office/2006/documentManagement/types"/>
    <xsd:import namespace="http://schemas.microsoft.com/office/infopath/2007/PartnerControls"/>
    <xsd:element name="WrittenBy" ma:index="3" nillable="true" ma:displayName="Written By" ma:description="‘Written By’ is auto-completed with the name of the uploader, but can be edited if you are uploading on behalf of someone else." ma:list="UserInfo" ma:SharePointGroup="0" ma:internalName="WrittenBy" ma:readOnly="fals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ContentLanguage" ma:index="4" nillable="true" ma:displayName="Content Language *" ma:default="English" ma:format="RadioButtons" ma:indexed="true" ma:internalName="ContentLanguage" ma:readOnly="false">
      <xsd:simpleType>
        <xsd:restriction base="dms:Choice">
          <xsd:enumeration value="English"/>
          <xsd:enumeration value="French"/>
          <xsd:enumeration value="Spanish"/>
          <xsd:enumeration value="Russian"/>
          <xsd:enumeration value="Chinese"/>
          <xsd:enumeration value="Arabic"/>
          <xsd:enumeration value="other"/>
        </xsd:restriction>
      </xsd:simpleType>
    </xsd:element>
    <xsd:element name="RecipientsEmail" ma:index="9" nillable="true" ma:displayName="Recipients (email)" ma:hidden="true" ma:internalName="RecipientsEmail" ma:readOnly="false">
      <xsd:simpleType>
        <xsd:restriction base="dms:Text">
          <xsd:maxLength value="255"/>
        </xsd:restriction>
      </xsd:simpleType>
    </xsd:element>
    <xsd:element name="SenderEmail" ma:index="10" nillable="true" ma:displayName="Sender (email)" ma:hidden="true" ma:internalName="SenderEmail" ma:readOnly="false">
      <xsd:simpleType>
        <xsd:restriction base="dms:Text">
          <xsd:maxLength value="255"/>
        </xsd:restriction>
      </xsd:simpleType>
    </xsd:element>
    <xsd:element name="DateTransmittedEmail" ma:index="11" nillable="true" ma:displayName="Date transmitted (email)" ma:format="DateTime" ma:hidden="true" ma:internalName="DateTransmittedEmail" ma:readOnly="false">
      <xsd:simpleType>
        <xsd:restriction base="dms:DateTime"/>
      </xsd:simpleType>
    </xsd:element>
    <xsd:element name="k8c968e8c72a4eda96b7e8fdbe192be2" ma:index="12" nillable="true" ma:taxonomy="true" ma:internalName="k8c968e8c72a4eda96b7e8fdbe192be2" ma:taxonomyFieldName="GeographicScope" ma:displayName="Geographic Scope" ma:default="" ma:fieldId="{48c968e8-c72a-4eda-96b7-e8fdbe192be2}" ma:taxonomyMulti="true" ma:sspId="73f51738-d318-4883-9d64-4f0bd0ccc55e" ma:termSetId="0a00fedf-defc-4fe3-a3bf-9929b29a638e" ma:anchorId="00000000-0000-0000-0000-000000000000" ma:open="false" ma:isKeyword="false">
      <xsd:complexType>
        <xsd:sequence>
          <xsd:element ref="pc:Terms" minOccurs="0" maxOccurs="1"/>
        </xsd:sequence>
      </xsd:complexType>
    </xsd:element>
    <xsd:element name="ga975397408f43e4b84ec8e5a598e523" ma:index="16" nillable="true" ma:taxonomy="true" ma:internalName="ga975397408f43e4b84ec8e5a598e523" ma:taxonomyFieldName="OfficeDivision" ma:displayName="Office/Division *" ma:default="32;#Office of Emergency Prog.-456F|98de697e-6403-48a0-9bce-654c90399d04" ma:fieldId="{0a975397-408f-43e4-b84e-c8e5a598e523}" ma:sspId="73f51738-d318-4883-9d64-4f0bd0ccc55e" ma:termSetId="1761a25e-44f4-4213-964a-f96c515e12cb" ma:anchorId="00000000-0000-0000-0000-000000000000" ma:open="false" ma:isKeyword="false">
      <xsd:complexType>
        <xsd:sequence>
          <xsd:element ref="pc:Terms" minOccurs="0" maxOccurs="1"/>
        </xsd:sequence>
      </xsd:complexType>
    </xsd:element>
    <xsd:element name="mda26ace941f4791a7314a339fee829c" ma:index="17" nillable="true" ma:taxonomy="true" ma:internalName="mda26ace941f4791a7314a339fee829c" ma:taxonomyFieldName="DocumentType" ma:displayName="Document Type *" ma:indexed="true" ma:readOnly="false" ma:default="" ma:fieldId="{6da26ace-941f-4791-a731-4a339fee829c}" ma:sspId="73f51738-d318-4883-9d64-4f0bd0ccc55e" ma:termSetId="f93b6877-8902-4378-8587-5ec85f36ead9" ma:anchorId="00000000-0000-0000-0000-000000000000" ma:open="false" ma:isKeyword="false">
      <xsd:complexType>
        <xsd:sequence>
          <xsd:element ref="pc:Terms" minOccurs="0" maxOccurs="1"/>
        </xsd:sequence>
      </xsd:complexType>
    </xsd:element>
    <xsd:element name="TaxCatchAllLabel" ma:index="18" nillable="true" ma:displayName="Taxonomy Catch All Column1" ma:hidden="true" ma:list="{e129f4a5-dc42-4d6e-b210-548907d0accc}" ma:internalName="TaxCatchAllLabel" ma:readOnly="true" ma:showField="CatchAllDataLabel" ma:web="5858627f-d058-4b92-9b52-677b5fd7d454">
      <xsd:complexType>
        <xsd:complexContent>
          <xsd:extension base="dms:MultiChoiceLookup">
            <xsd:sequence>
              <xsd:element name="Value" type="dms:Lookup" maxOccurs="unbounded" minOccurs="0" nillable="true"/>
            </xsd:sequence>
          </xsd:extension>
        </xsd:complexContent>
      </xsd:complexType>
    </xsd:element>
    <xsd:element name="TaxCatchAll" ma:index="22" nillable="true" ma:displayName="Taxonomy Catch All Column" ma:hidden="true" ma:list="{e129f4a5-dc42-4d6e-b210-548907d0accc}" ma:internalName="TaxCatchAll" ma:showField="CatchAllData" ma:web="5858627f-d058-4b92-9b52-677b5fd7d454">
      <xsd:complexType>
        <xsd:complexContent>
          <xsd:extension base="dms:MultiChoiceLookup">
            <xsd:sequence>
              <xsd:element name="Value" type="dms:Lookup" maxOccurs="unbounded" minOccurs="0" nillable="true"/>
            </xsd:sequence>
          </xsd:extension>
        </xsd:complexContent>
      </xsd:complexType>
    </xsd:element>
    <xsd:element name="h6a71f3e574e4344bc34f3fc9dd20054" ma:index="23" nillable="true" ma:taxonomy="true" ma:internalName="h6a71f3e574e4344bc34f3fc9dd20054" ma:taxonomyFieldName="Topic" ma:displayName="Topic *" ma:readOnly="false" ma:default="" ma:fieldId="{16a71f3e-574e-4344-bc34-f3fc9dd20054}" ma:taxonomyMulti="true" ma:sspId="73f51738-d318-4883-9d64-4f0bd0ccc55e" ma:termSetId="9561e0e6-71cf-4f3c-87c3-08a6b5d907e8" ma:anchorId="00000000-0000-0000-0000-000000000000" ma:open="false" ma:isKeyword="false">
      <xsd:complexType>
        <xsd:sequence>
          <xsd:element ref="pc:Terms" minOccurs="0" maxOccurs="1"/>
        </xsd:sequence>
      </xsd:complexType>
    </xsd:element>
    <xsd:element name="ContentStatus" ma:index="25" nillable="true" ma:displayName="Content Status" ma:description="Optional column to indicate document status: no status, draft, final or expired.​" ma:format="RadioButtons" ma:internalName="ContentStatus">
      <xsd:simpleType>
        <xsd:restriction base="dms:Choice">
          <xsd:enumeration value="­"/>
          <xsd:enumeration value="Draft"/>
          <xsd:enumeration value="Final"/>
          <xsd:enumeration value="Expired"/>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CategoryDescription" ma:index="6" nillable="true" ma:displayName="Description" ma:internalName="CategoryDescription">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26" nillable="true" ma:displayName="IconOverlay" ma:hidden="true" ma:internalName="IconOverlay">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858627f-d058-4b92-9b52-677b5fd7d454" elementFormDefault="qualified">
    <xsd:import namespace="http://schemas.microsoft.com/office/2006/documentManagement/types"/>
    <xsd:import namespace="http://schemas.microsoft.com/office/infopath/2007/PartnerControls"/>
    <xsd:element name="TaxKeywordTaxHTField" ma:index="29" nillable="true" ma:taxonomy="true" ma:internalName="TaxKeywordTaxHTField" ma:taxonomyFieldName="TaxKeyword" ma:displayName="Enterprise Keywords" ma:fieldId="{23f27201-bee3-471e-b2e7-b64fd8b7ca38}" ma:taxonomyMulti="true" ma:sspId="73f51738-d318-4883-9d64-4f0bd0ccc55e" ma:termSetId="00000000-0000-0000-0000-000000000000" ma:anchorId="00000000-0000-0000-0000-000000000000" ma:open="true" ma:isKeyword="true">
      <xsd:complexType>
        <xsd:sequence>
          <xsd:element ref="pc:Terms" minOccurs="0" maxOccurs="1"/>
        </xsd:sequence>
      </xsd:complexType>
    </xsd:element>
    <xsd:element name="SharedWithUsers" ma:index="3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39" nillable="true" ma:displayName="Shared With Details" ma:internalName="SharedWithDetails" ma:readOnly="true">
      <xsd:simpleType>
        <xsd:restriction base="dms:Note">
          <xsd:maxLength value="255"/>
        </xsd:restriction>
      </xsd:simpleType>
    </xsd:element>
    <xsd:element name="_dlc_DocId" ma:index="41" nillable="true" ma:displayName="Document ID Value" ma:description="The value of the document ID assigned to this item." ma:internalName="_dlc_DocId" ma:readOnly="true">
      <xsd:simpleType>
        <xsd:restriction base="dms:Text"/>
      </xsd:simpleType>
    </xsd:element>
    <xsd:element name="_dlc_DocIdUrl" ma:index="42"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43"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a438dd15-07ca-4cdc-82a3-f2206b92025e" elementFormDefault="qualified">
    <xsd:import namespace="http://schemas.microsoft.com/office/2006/documentManagement/types"/>
    <xsd:import namespace="http://schemas.microsoft.com/office/infopath/2007/PartnerControls"/>
    <xsd:element name="MediaServiceMetadata" ma:index="31" nillable="true" ma:displayName="MediaServiceMetadata" ma:hidden="true" ma:internalName="MediaServiceMetadata" ma:readOnly="true">
      <xsd:simpleType>
        <xsd:restriction base="dms:Note"/>
      </xsd:simpleType>
    </xsd:element>
    <xsd:element name="MediaServiceFastMetadata" ma:index="32" nillable="true" ma:displayName="MediaServiceFastMetadata" ma:hidden="true" ma:internalName="MediaServiceFastMetadata" ma:readOnly="true">
      <xsd:simpleType>
        <xsd:restriction base="dms:Note"/>
      </xsd:simpleType>
    </xsd:element>
    <xsd:element name="MediaServiceDateTaken" ma:index="33" nillable="true" ma:displayName="MediaServiceDateTaken" ma:hidden="true" ma:internalName="MediaServiceDateTaken" ma:readOnly="true">
      <xsd:simpleType>
        <xsd:restriction base="dms:Text"/>
      </xsd:simpleType>
    </xsd:element>
    <xsd:element name="MediaServiceAutoTags" ma:index="34" nillable="true" ma:displayName="Tags" ma:internalName="MediaServiceAutoTags" ma:readOnly="true">
      <xsd:simpleType>
        <xsd:restriction base="dms:Text"/>
      </xsd:simpleType>
    </xsd:element>
    <xsd:element name="MediaServiceGenerationTime" ma:index="35" nillable="true" ma:displayName="MediaServiceGenerationTime" ma:hidden="true" ma:internalName="MediaServiceGenerationTime" ma:readOnly="true">
      <xsd:simpleType>
        <xsd:restriction base="dms:Text"/>
      </xsd:simpleType>
    </xsd:element>
    <xsd:element name="MediaServiceEventHashCode" ma:index="36" nillable="true" ma:displayName="MediaServiceEventHashCode" ma:hidden="true" ma:internalName="MediaServiceEventHashCode" ma:readOnly="true">
      <xsd:simpleType>
        <xsd:restriction base="dms:Text"/>
      </xsd:simpleType>
    </xsd:element>
    <xsd:element name="MediaServiceOCR" ma:index="37" nillable="true" ma:displayName="Extracted Text" ma:internalName="MediaServiceOCR" ma:readOnly="true">
      <xsd:simpleType>
        <xsd:restriction base="dms:Note">
          <xsd:maxLength value="255"/>
        </xsd:restriction>
      </xsd:simpleType>
    </xsd:element>
    <xsd:element name="MediaServiceLocation" ma:index="40" nillable="true" ma:displayName="Location" ma:internalName="MediaServiceLocation" ma:readOnly="true">
      <xsd:simpleType>
        <xsd:restriction base="dms:Text"/>
      </xsd:simpleType>
    </xsd:element>
    <xsd:element name="MediaServiceAutoKeyPoints" ma:index="44" nillable="true" ma:displayName="MediaServiceAutoKeyPoints" ma:hidden="true" ma:internalName="MediaServiceAutoKeyPoints" ma:readOnly="true">
      <xsd:simpleType>
        <xsd:restriction base="dms:Note"/>
      </xsd:simpleType>
    </xsd:element>
    <xsd:element name="MediaServiceKeyPoints" ma:index="45"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FA2899B-98C4-4699-86DA-3E6AA34AA165}">
  <ds:schemaRefs>
    <ds:schemaRef ds:uri="Microsoft.SharePoint.Taxonomy.ContentTypeSync"/>
  </ds:schemaRefs>
</ds:datastoreItem>
</file>

<file path=customXml/itemProps2.xml><?xml version="1.0" encoding="utf-8"?>
<ds:datastoreItem xmlns:ds="http://schemas.openxmlformats.org/officeDocument/2006/customXml" ds:itemID="{CA48688E-19FD-4783-9A64-EC35C1FEE007}">
  <ds:schemaRefs>
    <ds:schemaRef ds:uri="http://schemas.microsoft.com/sharepoint/events"/>
  </ds:schemaRefs>
</ds:datastoreItem>
</file>

<file path=customXml/itemProps3.xml><?xml version="1.0" encoding="utf-8"?>
<ds:datastoreItem xmlns:ds="http://schemas.openxmlformats.org/officeDocument/2006/customXml" ds:itemID="{B32C9B2E-091C-447E-B5C6-04B6A4F776D6}">
  <ds:schemaRefs>
    <ds:schemaRef ds:uri="http://schemas.microsoft.com/sharepoint/v3/contenttype/forms"/>
  </ds:schemaRefs>
</ds:datastoreItem>
</file>

<file path=customXml/itemProps4.xml><?xml version="1.0" encoding="utf-8"?>
<ds:datastoreItem xmlns:ds="http://schemas.openxmlformats.org/officeDocument/2006/customXml" ds:itemID="{00C78FF6-C5FA-429D-B822-65855EB93FA6}">
  <ds:schemaRefs>
    <ds:schemaRef ds:uri="http://schemas.microsoft.com/office/2006/metadata/properties"/>
    <ds:schemaRef ds:uri="http://www.w3.org/XML/1998/namespace"/>
    <ds:schemaRef ds:uri="http://schemas.microsoft.com/sharepoint/v4"/>
    <ds:schemaRef ds:uri="http://schemas.microsoft.com/sharepoint/v3"/>
    <ds:schemaRef ds:uri="http://purl.org/dc/elements/1.1/"/>
    <ds:schemaRef ds:uri="5858627f-d058-4b92-9b52-677b5fd7d454"/>
    <ds:schemaRef ds:uri="http://purl.org/dc/dcmitype/"/>
    <ds:schemaRef ds:uri="http://purl.org/dc/term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a438dd15-07ca-4cdc-82a3-f2206b92025e"/>
    <ds:schemaRef ds:uri="ca283e0b-db31-4043-a2ef-b80661bf084a"/>
  </ds:schemaRefs>
</ds:datastoreItem>
</file>

<file path=customXml/itemProps5.xml><?xml version="1.0" encoding="utf-8"?>
<ds:datastoreItem xmlns:ds="http://schemas.openxmlformats.org/officeDocument/2006/customXml" ds:itemID="{9CC662D2-7D40-444E-A8A6-FC0264ABF3F6}">
  <ds:schemaRefs>
    <ds:schemaRef ds:uri="http://schemas.microsoft.com/office/2006/metadata/customXsn"/>
  </ds:schemaRefs>
</ds:datastoreItem>
</file>

<file path=customXml/itemProps6.xml><?xml version="1.0" encoding="utf-8"?>
<ds:datastoreItem xmlns:ds="http://schemas.openxmlformats.org/officeDocument/2006/customXml" ds:itemID="{EACD9D15-7DA2-454E-B3BA-D8002F89315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ca283e0b-db31-4043-a2ef-b80661bf084a"/>
    <ds:schemaRef ds:uri="http://schemas.microsoft.com/sharepoint.v3"/>
    <ds:schemaRef ds:uri="http://schemas.microsoft.com/sharepoint/v4"/>
    <ds:schemaRef ds:uri="5858627f-d058-4b92-9b52-677b5fd7d454"/>
    <ds:schemaRef ds:uri="a438dd15-07ca-4cdc-82a3-f2206b92025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blank</Template>
  <TotalTime>1824</TotalTime>
  <Words>1106</Words>
  <Application>Microsoft Office PowerPoint</Application>
  <PresentationFormat>On-screen Show (4:3)</PresentationFormat>
  <Paragraphs>127</Paragraphs>
  <Slides>10</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Courier New</vt:lpstr>
      <vt:lpstr>Roboto Condensed</vt:lpstr>
      <vt:lpstr>1_Office Theme</vt:lpstr>
      <vt:lpstr>HRP Review  in COVID19 Context</vt:lpstr>
      <vt:lpstr>HRP Review</vt:lpstr>
      <vt:lpstr>GHRP</vt:lpstr>
      <vt:lpstr>Country HRP revision</vt:lpstr>
      <vt:lpstr>Country HRP revision-Considerations</vt:lpstr>
      <vt:lpstr>Country HRP revision-Considerations</vt:lpstr>
      <vt:lpstr>PIN</vt:lpstr>
      <vt:lpstr>Nutrition Specific considerations 1</vt:lpstr>
      <vt:lpstr>Nutrition Specific considerations 2</vt:lpstr>
      <vt:lpstr>Q &amp; A</vt:lpstr>
    </vt:vector>
  </TitlesOfParts>
  <Company>UNICEF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1.2 The Evolution of Humanitarian Coordination</dc:title>
  <dc:creator>Marion Orchison</dc:creator>
  <cp:keywords>Training; NCC; Subnational</cp:keywords>
  <cp:lastModifiedBy>Rizzi David</cp:lastModifiedBy>
  <cp:revision>184</cp:revision>
  <cp:lastPrinted>2017-10-30T05:01:27Z</cp:lastPrinted>
  <dcterms:created xsi:type="dcterms:W3CDTF">2017-10-13T12:17:42Z</dcterms:created>
  <dcterms:modified xsi:type="dcterms:W3CDTF">2020-04-28T10:48:00Z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0x0101009BA85F8052A6DA4FA3E31FF9F74C6970006192CA8317E1FF49B6A7FEB870A3A8D6</vt:lpwstr>
  </property>
  <property fmtid="{D5CDD505-2E9C-101B-9397-08002B2CF9AE}" pid="3" name="OfficeDivision">
    <vt:lpwstr>3;#Office of Emergency Prog.-456F|98de697e-6403-48a0-9bce-654c90399d04</vt:lpwstr>
  </property>
  <property fmtid="{D5CDD505-2E9C-101B-9397-08002B2CF9AE}" pid="4" name="TaxKeyword">
    <vt:lpwstr>104;#NCC|37acde9b-31c8-46a8-8f12-aa74bad75c11;#163;#Training|e274f566-a9bf-4f70-80f5-de4ef515adf5;#196;#Subnational|32144de7-b842-4aa8-aa89-dcda5227d104</vt:lpwstr>
  </property>
  <property fmtid="{D5CDD505-2E9C-101B-9397-08002B2CF9AE}" pid="5" name="Topic">
    <vt:lpwstr>10;#Nutrition Humanitarian Cluster, Coordination|414c5639-61e6-4b56-aaa5-511cdacc25c2</vt:lpwstr>
  </property>
  <property fmtid="{D5CDD505-2E9C-101B-9397-08002B2CF9AE}" pid="6" name="DocumentType">
    <vt:lpwstr>12;#Training/ instructional materials, toolkits, user guides (non-ICT)|f7254839-f39a-4063-9d34-45784defb8cb</vt:lpwstr>
  </property>
  <property fmtid="{D5CDD505-2E9C-101B-9397-08002B2CF9AE}" pid="7" name="GeographicScope">
    <vt:lpwstr/>
  </property>
  <property fmtid="{D5CDD505-2E9C-101B-9397-08002B2CF9AE}" pid="8" name="_dlc_DocIdItemGuid">
    <vt:lpwstr>1efec7e0-0a24-4903-aa81-cb54d6008172</vt:lpwstr>
  </property>
</Properties>
</file>