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4" r:id="rId2"/>
    <p:sldId id="283" r:id="rId3"/>
    <p:sldId id="285" r:id="rId4"/>
    <p:sldId id="291" r:id="rId5"/>
    <p:sldId id="290" r:id="rId6"/>
    <p:sldId id="314" r:id="rId7"/>
    <p:sldId id="313" r:id="rId8"/>
    <p:sldId id="288" r:id="rId9"/>
    <p:sldId id="284" r:id="rId10"/>
    <p:sldId id="293" r:id="rId11"/>
    <p:sldId id="294" r:id="rId12"/>
    <p:sldId id="296" r:id="rId13"/>
    <p:sldId id="297" r:id="rId14"/>
    <p:sldId id="318" r:id="rId15"/>
    <p:sldId id="298" r:id="rId16"/>
    <p:sldId id="299" r:id="rId17"/>
    <p:sldId id="300" r:id="rId18"/>
    <p:sldId id="312" r:id="rId19"/>
    <p:sldId id="302" r:id="rId20"/>
    <p:sldId id="322" r:id="rId21"/>
    <p:sldId id="319" r:id="rId22"/>
    <p:sldId id="30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 Gatchell" initials="" lastIdx="2" clrIdx="0"/>
  <p:cmAuthor id="1" name="Angeline Grant" initials="AG" lastIdx="15" clrIdx="1">
    <p:extLst>
      <p:ext uri="{19B8F6BF-5375-455C-9EA6-DF929625EA0E}">
        <p15:presenceInfo xmlns:p15="http://schemas.microsoft.com/office/powerpoint/2012/main" userId="Angeline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CCFF33"/>
    <a:srgbClr val="99FF66"/>
    <a:srgbClr val="CCFF99"/>
    <a:srgbClr val="00924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F72DC-051D-46E3-A97B-A135C3E1A76A}" v="40" dt="2019-03-05T14:38:22.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6" autoAdjust="0"/>
  </p:normalViewPr>
  <p:slideViewPr>
    <p:cSldViewPr snapToGrid="0" snapToObjects="1">
      <p:cViewPr varScale="1">
        <p:scale>
          <a:sx n="42" d="100"/>
          <a:sy n="42" d="100"/>
        </p:scale>
        <p:origin x="157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e Grant" userId="6ee6a121-3de8-4026-abc1-b7b1cfedd5f4" providerId="ADAL" clId="{280F72DC-051D-46E3-A97B-A135C3E1A76A}"/>
    <pc:docChg chg="modSld">
      <pc:chgData name="Angeline Grant" userId="6ee6a121-3de8-4026-abc1-b7b1cfedd5f4" providerId="ADAL" clId="{280F72DC-051D-46E3-A97B-A135C3E1A76A}" dt="2019-03-05T14:38:22.308" v="39" actId="20577"/>
      <pc:docMkLst>
        <pc:docMk/>
      </pc:docMkLst>
      <pc:sldChg chg="modNotesTx">
        <pc:chgData name="Angeline Grant" userId="6ee6a121-3de8-4026-abc1-b7b1cfedd5f4" providerId="ADAL" clId="{280F72DC-051D-46E3-A97B-A135C3E1A76A}" dt="2019-03-05T14:38:22.308" v="39" actId="20577"/>
        <pc:sldMkLst>
          <pc:docMk/>
          <pc:sldMk cId="2321892251" sldId="3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45E1F-C86E-490A-9956-D8447B99FFF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D78A2C85-7540-4F4A-AE12-4A3254DD30AA}">
      <dgm:prSet phldrT="[Text]" custT="1"/>
      <dgm:spPr>
        <a:solidFill>
          <a:srgbClr val="CCFF99"/>
        </a:solidFill>
        <a:ln>
          <a:solidFill>
            <a:srgbClr val="CCFF99"/>
          </a:solidFill>
        </a:ln>
      </dgm:spPr>
      <dgm:t>
        <a:bodyPr/>
        <a:lstStyle/>
        <a:p>
          <a:r>
            <a:rPr lang="en-GB" sz="1600" b="1" noProof="0" dirty="0">
              <a:solidFill>
                <a:sysClr val="windowText" lastClr="000000"/>
              </a:solidFill>
            </a:rPr>
            <a:t>EXPERTISE AND RESEARCH</a:t>
          </a:r>
        </a:p>
        <a:p>
          <a:r>
            <a:rPr lang="en-GB" sz="1600" noProof="0" dirty="0">
              <a:solidFill>
                <a:sysClr val="windowText" lastClr="000000"/>
              </a:solidFill>
            </a:rPr>
            <a:t>Develop research on the needs and the solutions to an issue</a:t>
          </a:r>
        </a:p>
        <a:p>
          <a:r>
            <a:rPr lang="en-GB" sz="1600" b="1" noProof="0" dirty="0">
              <a:solidFill>
                <a:sysClr val="windowText" lastClr="000000"/>
              </a:solidFill>
            </a:rPr>
            <a:t>e.g. Policy report, policy briefing, position paper</a:t>
          </a:r>
        </a:p>
      </dgm:t>
    </dgm:pt>
    <dgm:pt modelId="{39AEC926-36B8-4BC0-B066-718B56378104}" type="parTrans" cxnId="{3EAF00EE-D8A0-4BB3-9697-48E4440F097E}">
      <dgm:prSet/>
      <dgm:spPr/>
      <dgm:t>
        <a:bodyPr/>
        <a:lstStyle/>
        <a:p>
          <a:endParaRPr lang="es-ES"/>
        </a:p>
      </dgm:t>
    </dgm:pt>
    <dgm:pt modelId="{698FF852-A1A0-42D3-9F69-3944143D303A}" type="sibTrans" cxnId="{3EAF00EE-D8A0-4BB3-9697-48E4440F097E}">
      <dgm:prSet/>
      <dgm:spPr/>
      <dgm:t>
        <a:bodyPr/>
        <a:lstStyle/>
        <a:p>
          <a:endParaRPr lang="es-ES"/>
        </a:p>
      </dgm:t>
    </dgm:pt>
    <dgm:pt modelId="{41903C8C-CAED-42F7-B87D-D7B536929C97}">
      <dgm:prSet phldrT="[Text]" custT="1"/>
      <dgm:spPr>
        <a:solidFill>
          <a:srgbClr val="CCFF99"/>
        </a:solidFill>
      </dgm:spPr>
      <dgm:t>
        <a:bodyPr/>
        <a:lstStyle/>
        <a:p>
          <a:r>
            <a:rPr lang="en-GB" sz="1400" b="1" kern="1200" noProof="0" dirty="0">
              <a:solidFill>
                <a:sysClr val="windowText" lastClr="000000"/>
              </a:solidFill>
            </a:rPr>
            <a:t>LOBBYING</a:t>
          </a:r>
        </a:p>
        <a:p>
          <a:r>
            <a:rPr lang="en-GB" sz="1400" kern="1200" noProof="0" dirty="0">
              <a:solidFill>
                <a:sysClr val="windowText" lastClr="000000"/>
              </a:solidFill>
            </a:rPr>
            <a:t>Working directly with decision-makers and influencers</a:t>
          </a:r>
        </a:p>
        <a:p>
          <a:r>
            <a:rPr lang="en-GB" sz="1400" b="1" kern="1200" noProof="0" dirty="0">
              <a:solidFill>
                <a:sysClr val="windowText" lastClr="000000"/>
              </a:solidFill>
              <a:latin typeface="Calibri"/>
              <a:ea typeface="+mn-ea"/>
              <a:cs typeface="+mn-cs"/>
            </a:rPr>
            <a:t>e.g. Meetings with decision-makers, participation in coordination &amp; WGs, organisation of side-events </a:t>
          </a:r>
          <a:endParaRPr lang="en-GB" sz="1400" kern="1200" noProof="0" dirty="0">
            <a:solidFill>
              <a:sysClr val="windowText" lastClr="000000"/>
            </a:solidFill>
          </a:endParaRPr>
        </a:p>
      </dgm:t>
    </dgm:pt>
    <dgm:pt modelId="{6D1B6D12-A1A2-477A-9830-F4B8DC036DDB}" type="parTrans" cxnId="{6A42BF90-38F2-4CFE-904F-3A7BBE42025C}">
      <dgm:prSet/>
      <dgm:spPr/>
      <dgm:t>
        <a:bodyPr/>
        <a:lstStyle/>
        <a:p>
          <a:endParaRPr lang="es-ES"/>
        </a:p>
      </dgm:t>
    </dgm:pt>
    <dgm:pt modelId="{736338E0-D4B8-40D2-B9F7-D9468975AA40}" type="sibTrans" cxnId="{6A42BF90-38F2-4CFE-904F-3A7BBE42025C}">
      <dgm:prSet/>
      <dgm:spPr/>
      <dgm:t>
        <a:bodyPr/>
        <a:lstStyle/>
        <a:p>
          <a:endParaRPr lang="es-ES"/>
        </a:p>
      </dgm:t>
    </dgm:pt>
    <dgm:pt modelId="{B0B316C5-3DA9-4BFE-BA86-00EB87F789C1}">
      <dgm:prSet phldrT="[Text]" custT="1"/>
      <dgm:spPr>
        <a:solidFill>
          <a:srgbClr val="CCFF99"/>
        </a:solidFill>
        <a:ln>
          <a:solidFill>
            <a:srgbClr val="CCFF99"/>
          </a:solidFill>
        </a:ln>
      </dgm:spPr>
      <dgm:t>
        <a:bodyPr/>
        <a:lstStyle/>
        <a:p>
          <a:r>
            <a:rPr lang="en-GB" sz="1600" b="1" kern="1200" noProof="0" dirty="0">
              <a:solidFill>
                <a:sysClr val="windowText" lastClr="000000"/>
              </a:solidFill>
            </a:rPr>
            <a:t>MEDIA</a:t>
          </a:r>
        </a:p>
        <a:p>
          <a:r>
            <a:rPr lang="en-GB" sz="1600" kern="1200" noProof="0" dirty="0">
              <a:solidFill>
                <a:sysClr val="windowText" lastClr="000000"/>
              </a:solidFill>
            </a:rPr>
            <a:t>Raise public awareness, influence opinion, give visibility to your issues</a:t>
          </a:r>
        </a:p>
        <a:p>
          <a:r>
            <a:rPr lang="en-GB" sz="1600" b="1" kern="1200" noProof="0" dirty="0">
              <a:solidFill>
                <a:sysClr val="windowText" lastClr="000000"/>
              </a:solidFill>
              <a:latin typeface="Calibri"/>
              <a:ea typeface="+mn-ea"/>
              <a:cs typeface="+mn-cs"/>
            </a:rPr>
            <a:t>e.g. Press releases, media interviews, social media, blogs  </a:t>
          </a:r>
        </a:p>
      </dgm:t>
    </dgm:pt>
    <dgm:pt modelId="{397F64A3-06F9-4DD0-B8F1-D72608B873A0}" type="parTrans" cxnId="{FA4614F7-415A-4B3B-99C1-1606ED5214BD}">
      <dgm:prSet/>
      <dgm:spPr/>
      <dgm:t>
        <a:bodyPr/>
        <a:lstStyle/>
        <a:p>
          <a:endParaRPr lang="es-ES"/>
        </a:p>
      </dgm:t>
    </dgm:pt>
    <dgm:pt modelId="{932E829C-2614-4CCA-A7BF-588703DA1468}" type="sibTrans" cxnId="{FA4614F7-415A-4B3B-99C1-1606ED5214BD}">
      <dgm:prSet/>
      <dgm:spPr/>
      <dgm:t>
        <a:bodyPr/>
        <a:lstStyle/>
        <a:p>
          <a:endParaRPr lang="es-ES"/>
        </a:p>
      </dgm:t>
    </dgm:pt>
    <dgm:pt modelId="{053BDFF1-FA4F-482F-9F7B-93A267B332FE}">
      <dgm:prSet phldrT="[Text]" custT="1"/>
      <dgm:spPr>
        <a:solidFill>
          <a:srgbClr val="CCFF99"/>
        </a:solidFill>
      </dgm:spPr>
      <dgm:t>
        <a:bodyPr/>
        <a:lstStyle/>
        <a:p>
          <a:r>
            <a:rPr lang="en-GB" sz="1600" b="1" kern="1200" noProof="0" dirty="0">
              <a:solidFill>
                <a:sysClr val="windowText" lastClr="000000"/>
              </a:solidFill>
            </a:rPr>
            <a:t>PUBLIC MOBILISATION</a:t>
          </a:r>
        </a:p>
        <a:p>
          <a:r>
            <a:rPr lang="en-GB" sz="1600" b="0" kern="1200" noProof="0" dirty="0">
              <a:solidFill>
                <a:sysClr val="windowText" lastClr="000000"/>
              </a:solidFill>
            </a:rPr>
            <a:t>Generate public support for your issues</a:t>
          </a:r>
        </a:p>
        <a:p>
          <a:r>
            <a:rPr lang="en-GB" sz="1600" b="1" kern="1200" noProof="0" dirty="0">
              <a:solidFill>
                <a:sysClr val="windowText" lastClr="000000"/>
              </a:solidFill>
              <a:latin typeface="Calibri"/>
              <a:ea typeface="+mn-ea"/>
              <a:cs typeface="+mn-cs"/>
            </a:rPr>
            <a:t>e.g. Petitions, organisation of events/exhibitions</a:t>
          </a:r>
        </a:p>
      </dgm:t>
    </dgm:pt>
    <dgm:pt modelId="{E098350E-6BF6-4AF7-BE86-DB6A9AD85D77}" type="parTrans" cxnId="{4D8D1851-E040-4D9B-801F-7C7267DC18D4}">
      <dgm:prSet/>
      <dgm:spPr/>
      <dgm:t>
        <a:bodyPr/>
        <a:lstStyle/>
        <a:p>
          <a:endParaRPr lang="es-ES"/>
        </a:p>
      </dgm:t>
    </dgm:pt>
    <dgm:pt modelId="{DE21FC60-E223-4353-8EB9-1FA68661B3F1}" type="sibTrans" cxnId="{4D8D1851-E040-4D9B-801F-7C7267DC18D4}">
      <dgm:prSet/>
      <dgm:spPr/>
      <dgm:t>
        <a:bodyPr/>
        <a:lstStyle/>
        <a:p>
          <a:endParaRPr lang="es-ES"/>
        </a:p>
      </dgm:t>
    </dgm:pt>
    <dgm:pt modelId="{5136B6AF-8EA2-4296-9716-7429A956DE29}" type="pres">
      <dgm:prSet presAssocID="{8CE45E1F-C86E-490A-9956-D8447B99FFFA}" presName="matrix" presStyleCnt="0">
        <dgm:presLayoutVars>
          <dgm:chMax val="1"/>
          <dgm:dir/>
          <dgm:resizeHandles val="exact"/>
        </dgm:presLayoutVars>
      </dgm:prSet>
      <dgm:spPr/>
    </dgm:pt>
    <dgm:pt modelId="{F07C1D7F-A6CE-4D18-A58E-4546542C5788}" type="pres">
      <dgm:prSet presAssocID="{8CE45E1F-C86E-490A-9956-D8447B99FFFA}" presName="axisShape" presStyleLbl="bgShp" presStyleIdx="0" presStyleCnt="1"/>
      <dgm:spPr/>
    </dgm:pt>
    <dgm:pt modelId="{EA24F834-C595-4109-B7C6-FD13D85EEFA2}" type="pres">
      <dgm:prSet presAssocID="{8CE45E1F-C86E-490A-9956-D8447B99FFFA}" presName="rect1" presStyleLbl="node1" presStyleIdx="0" presStyleCnt="4">
        <dgm:presLayoutVars>
          <dgm:chMax val="0"/>
          <dgm:chPref val="0"/>
          <dgm:bulletEnabled val="1"/>
        </dgm:presLayoutVars>
      </dgm:prSet>
      <dgm:spPr/>
    </dgm:pt>
    <dgm:pt modelId="{2EB594C4-EAB5-4A15-AC30-4C5D29B347AF}" type="pres">
      <dgm:prSet presAssocID="{8CE45E1F-C86E-490A-9956-D8447B99FFFA}" presName="rect2" presStyleLbl="node1" presStyleIdx="1" presStyleCnt="4">
        <dgm:presLayoutVars>
          <dgm:chMax val="0"/>
          <dgm:chPref val="0"/>
          <dgm:bulletEnabled val="1"/>
        </dgm:presLayoutVars>
      </dgm:prSet>
      <dgm:spPr/>
    </dgm:pt>
    <dgm:pt modelId="{09A481CE-C27D-4CD1-BE1D-A0A27D15271E}" type="pres">
      <dgm:prSet presAssocID="{8CE45E1F-C86E-490A-9956-D8447B99FFFA}" presName="rect3" presStyleLbl="node1" presStyleIdx="2" presStyleCnt="4">
        <dgm:presLayoutVars>
          <dgm:chMax val="0"/>
          <dgm:chPref val="0"/>
          <dgm:bulletEnabled val="1"/>
        </dgm:presLayoutVars>
      </dgm:prSet>
      <dgm:spPr/>
    </dgm:pt>
    <dgm:pt modelId="{BAB4E81E-1031-4405-978D-CD2C31C2BF69}" type="pres">
      <dgm:prSet presAssocID="{8CE45E1F-C86E-490A-9956-D8447B99FFFA}" presName="rect4" presStyleLbl="node1" presStyleIdx="3" presStyleCnt="4">
        <dgm:presLayoutVars>
          <dgm:chMax val="0"/>
          <dgm:chPref val="0"/>
          <dgm:bulletEnabled val="1"/>
        </dgm:presLayoutVars>
      </dgm:prSet>
      <dgm:spPr/>
    </dgm:pt>
  </dgm:ptLst>
  <dgm:cxnLst>
    <dgm:cxn modelId="{ABE8A40C-1DBA-4B3B-925B-C7FFD0557FB2}" type="presOf" srcId="{B0B316C5-3DA9-4BFE-BA86-00EB87F789C1}" destId="{09A481CE-C27D-4CD1-BE1D-A0A27D15271E}" srcOrd="0" destOrd="0" presId="urn:microsoft.com/office/officeart/2005/8/layout/matrix2"/>
    <dgm:cxn modelId="{4D8D1851-E040-4D9B-801F-7C7267DC18D4}" srcId="{8CE45E1F-C86E-490A-9956-D8447B99FFFA}" destId="{053BDFF1-FA4F-482F-9F7B-93A267B332FE}" srcOrd="3" destOrd="0" parTransId="{E098350E-6BF6-4AF7-BE86-DB6A9AD85D77}" sibTransId="{DE21FC60-E223-4353-8EB9-1FA68661B3F1}"/>
    <dgm:cxn modelId="{8AE3917E-2022-47C1-94C6-99C86BC967F6}" type="presOf" srcId="{053BDFF1-FA4F-482F-9F7B-93A267B332FE}" destId="{BAB4E81E-1031-4405-978D-CD2C31C2BF69}" srcOrd="0" destOrd="0" presId="urn:microsoft.com/office/officeart/2005/8/layout/matrix2"/>
    <dgm:cxn modelId="{6A42BF90-38F2-4CFE-904F-3A7BBE42025C}" srcId="{8CE45E1F-C86E-490A-9956-D8447B99FFFA}" destId="{41903C8C-CAED-42F7-B87D-D7B536929C97}" srcOrd="1" destOrd="0" parTransId="{6D1B6D12-A1A2-477A-9830-F4B8DC036DDB}" sibTransId="{736338E0-D4B8-40D2-B9F7-D9468975AA40}"/>
    <dgm:cxn modelId="{A041A59F-C8C5-419D-83AF-0AC0488F1F2D}" type="presOf" srcId="{41903C8C-CAED-42F7-B87D-D7B536929C97}" destId="{2EB594C4-EAB5-4A15-AC30-4C5D29B347AF}" srcOrd="0" destOrd="0" presId="urn:microsoft.com/office/officeart/2005/8/layout/matrix2"/>
    <dgm:cxn modelId="{91454CB0-6DF3-4706-BE19-5027C49C2725}" type="presOf" srcId="{D78A2C85-7540-4F4A-AE12-4A3254DD30AA}" destId="{EA24F834-C595-4109-B7C6-FD13D85EEFA2}" srcOrd="0" destOrd="0" presId="urn:microsoft.com/office/officeart/2005/8/layout/matrix2"/>
    <dgm:cxn modelId="{C8FE2DC1-D9CE-47C7-832F-76E683627D54}" type="presOf" srcId="{8CE45E1F-C86E-490A-9956-D8447B99FFFA}" destId="{5136B6AF-8EA2-4296-9716-7429A956DE29}" srcOrd="0" destOrd="0" presId="urn:microsoft.com/office/officeart/2005/8/layout/matrix2"/>
    <dgm:cxn modelId="{3EAF00EE-D8A0-4BB3-9697-48E4440F097E}" srcId="{8CE45E1F-C86E-490A-9956-D8447B99FFFA}" destId="{D78A2C85-7540-4F4A-AE12-4A3254DD30AA}" srcOrd="0" destOrd="0" parTransId="{39AEC926-36B8-4BC0-B066-718B56378104}" sibTransId="{698FF852-A1A0-42D3-9F69-3944143D303A}"/>
    <dgm:cxn modelId="{FA4614F7-415A-4B3B-99C1-1606ED5214BD}" srcId="{8CE45E1F-C86E-490A-9956-D8447B99FFFA}" destId="{B0B316C5-3DA9-4BFE-BA86-00EB87F789C1}" srcOrd="2" destOrd="0" parTransId="{397F64A3-06F9-4DD0-B8F1-D72608B873A0}" sibTransId="{932E829C-2614-4CCA-A7BF-588703DA1468}"/>
    <dgm:cxn modelId="{3AE393C3-C70B-442A-9980-F6EB30E66A62}" type="presParOf" srcId="{5136B6AF-8EA2-4296-9716-7429A956DE29}" destId="{F07C1D7F-A6CE-4D18-A58E-4546542C5788}" srcOrd="0" destOrd="0" presId="urn:microsoft.com/office/officeart/2005/8/layout/matrix2"/>
    <dgm:cxn modelId="{A7383768-E78C-479C-9ADE-3E06048C9E02}" type="presParOf" srcId="{5136B6AF-8EA2-4296-9716-7429A956DE29}" destId="{EA24F834-C595-4109-B7C6-FD13D85EEFA2}" srcOrd="1" destOrd="0" presId="urn:microsoft.com/office/officeart/2005/8/layout/matrix2"/>
    <dgm:cxn modelId="{BDA54F9A-0532-4B76-BAA7-FA7766C1687D}" type="presParOf" srcId="{5136B6AF-8EA2-4296-9716-7429A956DE29}" destId="{2EB594C4-EAB5-4A15-AC30-4C5D29B347AF}" srcOrd="2" destOrd="0" presId="urn:microsoft.com/office/officeart/2005/8/layout/matrix2"/>
    <dgm:cxn modelId="{9E37851A-5BE2-4412-8297-38EB5B777446}" type="presParOf" srcId="{5136B6AF-8EA2-4296-9716-7429A956DE29}" destId="{09A481CE-C27D-4CD1-BE1D-A0A27D15271E}" srcOrd="3" destOrd="0" presId="urn:microsoft.com/office/officeart/2005/8/layout/matrix2"/>
    <dgm:cxn modelId="{546C1D15-F542-4064-9F1E-39B7AE22960F}" type="presParOf" srcId="{5136B6AF-8EA2-4296-9716-7429A956DE29}" destId="{BAB4E81E-1031-4405-978D-CD2C31C2BF6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C1D7F-A6CE-4D18-A58E-4546542C5788}">
      <dsp:nvSpPr>
        <dsp:cNvPr id="0" name=""/>
        <dsp:cNvSpPr/>
      </dsp:nvSpPr>
      <dsp:spPr>
        <a:xfrm>
          <a:off x="1952990" y="0"/>
          <a:ext cx="5466228" cy="546622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4F834-C595-4109-B7C6-FD13D85EEFA2}">
      <dsp:nvSpPr>
        <dsp:cNvPr id="0" name=""/>
        <dsp:cNvSpPr/>
      </dsp:nvSpPr>
      <dsp:spPr>
        <a:xfrm>
          <a:off x="2308295" y="355304"/>
          <a:ext cx="2186491" cy="2186491"/>
        </a:xfrm>
        <a:prstGeom prst="roundRect">
          <a:avLst/>
        </a:prstGeom>
        <a:solidFill>
          <a:srgbClr val="CCFF99"/>
        </a:solid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solidFill>
                <a:sysClr val="windowText" lastClr="000000"/>
              </a:solidFill>
            </a:rPr>
            <a:t>EXPERTISE AND RESEARCH</a:t>
          </a:r>
        </a:p>
        <a:p>
          <a:pPr marL="0" lvl="0" indent="0" algn="ctr" defTabSz="711200">
            <a:lnSpc>
              <a:spcPct val="90000"/>
            </a:lnSpc>
            <a:spcBef>
              <a:spcPct val="0"/>
            </a:spcBef>
            <a:spcAft>
              <a:spcPct val="35000"/>
            </a:spcAft>
            <a:buNone/>
          </a:pPr>
          <a:r>
            <a:rPr lang="en-GB" sz="1600" kern="1200" noProof="0" dirty="0">
              <a:solidFill>
                <a:sysClr val="windowText" lastClr="000000"/>
              </a:solidFill>
            </a:rPr>
            <a:t>Develop research on the needs and the solutions to an issue</a:t>
          </a:r>
        </a:p>
        <a:p>
          <a:pPr marL="0" lvl="0" indent="0" algn="ctr" defTabSz="711200">
            <a:lnSpc>
              <a:spcPct val="90000"/>
            </a:lnSpc>
            <a:spcBef>
              <a:spcPct val="0"/>
            </a:spcBef>
            <a:spcAft>
              <a:spcPct val="35000"/>
            </a:spcAft>
            <a:buNone/>
          </a:pPr>
          <a:r>
            <a:rPr lang="en-GB" sz="1600" b="1" kern="1200" noProof="0" dirty="0">
              <a:solidFill>
                <a:sysClr val="windowText" lastClr="000000"/>
              </a:solidFill>
            </a:rPr>
            <a:t>e.g. Policy report, policy briefing, position paper</a:t>
          </a:r>
        </a:p>
      </dsp:txBody>
      <dsp:txXfrm>
        <a:off x="2415031" y="462040"/>
        <a:ext cx="1973019" cy="1973019"/>
      </dsp:txXfrm>
    </dsp:sp>
    <dsp:sp modelId="{2EB594C4-EAB5-4A15-AC30-4C5D29B347AF}">
      <dsp:nvSpPr>
        <dsp:cNvPr id="0" name=""/>
        <dsp:cNvSpPr/>
      </dsp:nvSpPr>
      <dsp:spPr>
        <a:xfrm>
          <a:off x="4877423" y="355304"/>
          <a:ext cx="2186491" cy="2186491"/>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ysClr val="windowText" lastClr="000000"/>
              </a:solidFill>
            </a:rPr>
            <a:t>LOBBYING</a:t>
          </a:r>
        </a:p>
        <a:p>
          <a:pPr marL="0" lvl="0" indent="0" algn="ctr" defTabSz="622300">
            <a:lnSpc>
              <a:spcPct val="90000"/>
            </a:lnSpc>
            <a:spcBef>
              <a:spcPct val="0"/>
            </a:spcBef>
            <a:spcAft>
              <a:spcPct val="35000"/>
            </a:spcAft>
            <a:buNone/>
          </a:pPr>
          <a:r>
            <a:rPr lang="en-GB" sz="1400" kern="1200" noProof="0" dirty="0">
              <a:solidFill>
                <a:sysClr val="windowText" lastClr="000000"/>
              </a:solidFill>
            </a:rPr>
            <a:t>Working directly with decision-makers and influencers</a:t>
          </a:r>
        </a:p>
        <a:p>
          <a:pPr marL="0" lvl="0" indent="0" algn="ctr" defTabSz="622300">
            <a:lnSpc>
              <a:spcPct val="90000"/>
            </a:lnSpc>
            <a:spcBef>
              <a:spcPct val="0"/>
            </a:spcBef>
            <a:spcAft>
              <a:spcPct val="35000"/>
            </a:spcAft>
            <a:buNone/>
          </a:pPr>
          <a:r>
            <a:rPr lang="en-GB" sz="1400" b="1" kern="1200" noProof="0" dirty="0">
              <a:solidFill>
                <a:sysClr val="windowText" lastClr="000000"/>
              </a:solidFill>
              <a:latin typeface="Calibri"/>
              <a:ea typeface="+mn-ea"/>
              <a:cs typeface="+mn-cs"/>
            </a:rPr>
            <a:t>e.g. Meetings with decision-makers, participation in coordination &amp; WGs, organisation of side-events </a:t>
          </a:r>
          <a:endParaRPr lang="en-GB" sz="1400" kern="1200" noProof="0" dirty="0">
            <a:solidFill>
              <a:sysClr val="windowText" lastClr="000000"/>
            </a:solidFill>
          </a:endParaRPr>
        </a:p>
      </dsp:txBody>
      <dsp:txXfrm>
        <a:off x="4984159" y="462040"/>
        <a:ext cx="1973019" cy="1973019"/>
      </dsp:txXfrm>
    </dsp:sp>
    <dsp:sp modelId="{09A481CE-C27D-4CD1-BE1D-A0A27D15271E}">
      <dsp:nvSpPr>
        <dsp:cNvPr id="0" name=""/>
        <dsp:cNvSpPr/>
      </dsp:nvSpPr>
      <dsp:spPr>
        <a:xfrm>
          <a:off x="2308295" y="2924432"/>
          <a:ext cx="2186491" cy="2186491"/>
        </a:xfrm>
        <a:prstGeom prst="roundRect">
          <a:avLst/>
        </a:prstGeom>
        <a:solidFill>
          <a:srgbClr val="CCFF99"/>
        </a:solid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solidFill>
                <a:sysClr val="windowText" lastClr="000000"/>
              </a:solidFill>
            </a:rPr>
            <a:t>MEDIA</a:t>
          </a:r>
        </a:p>
        <a:p>
          <a:pPr marL="0" lvl="0" indent="0" algn="ctr" defTabSz="711200">
            <a:lnSpc>
              <a:spcPct val="90000"/>
            </a:lnSpc>
            <a:spcBef>
              <a:spcPct val="0"/>
            </a:spcBef>
            <a:spcAft>
              <a:spcPct val="35000"/>
            </a:spcAft>
            <a:buNone/>
          </a:pPr>
          <a:r>
            <a:rPr lang="en-GB" sz="1600" kern="1200" noProof="0" dirty="0">
              <a:solidFill>
                <a:sysClr val="windowText" lastClr="000000"/>
              </a:solidFill>
            </a:rPr>
            <a:t>Raise public awareness, influence opinion, give visibility to your issues</a:t>
          </a:r>
        </a:p>
        <a:p>
          <a:pPr marL="0" lvl="0" indent="0" algn="ctr" defTabSz="711200">
            <a:lnSpc>
              <a:spcPct val="90000"/>
            </a:lnSpc>
            <a:spcBef>
              <a:spcPct val="0"/>
            </a:spcBef>
            <a:spcAft>
              <a:spcPct val="35000"/>
            </a:spcAft>
            <a:buNone/>
          </a:pPr>
          <a:r>
            <a:rPr lang="en-GB" sz="1600" b="1" kern="1200" noProof="0" dirty="0">
              <a:solidFill>
                <a:sysClr val="windowText" lastClr="000000"/>
              </a:solidFill>
              <a:latin typeface="Calibri"/>
              <a:ea typeface="+mn-ea"/>
              <a:cs typeface="+mn-cs"/>
            </a:rPr>
            <a:t>e.g. Press releases, media interviews, social media, blogs  </a:t>
          </a:r>
        </a:p>
      </dsp:txBody>
      <dsp:txXfrm>
        <a:off x="2415031" y="3031168"/>
        <a:ext cx="1973019" cy="1973019"/>
      </dsp:txXfrm>
    </dsp:sp>
    <dsp:sp modelId="{BAB4E81E-1031-4405-978D-CD2C31C2BF69}">
      <dsp:nvSpPr>
        <dsp:cNvPr id="0" name=""/>
        <dsp:cNvSpPr/>
      </dsp:nvSpPr>
      <dsp:spPr>
        <a:xfrm>
          <a:off x="4877423" y="2924432"/>
          <a:ext cx="2186491" cy="2186491"/>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solidFill>
                <a:sysClr val="windowText" lastClr="000000"/>
              </a:solidFill>
            </a:rPr>
            <a:t>PUBLIC MOBILISATION</a:t>
          </a:r>
        </a:p>
        <a:p>
          <a:pPr marL="0" lvl="0" indent="0" algn="ctr" defTabSz="711200">
            <a:lnSpc>
              <a:spcPct val="90000"/>
            </a:lnSpc>
            <a:spcBef>
              <a:spcPct val="0"/>
            </a:spcBef>
            <a:spcAft>
              <a:spcPct val="35000"/>
            </a:spcAft>
            <a:buNone/>
          </a:pPr>
          <a:r>
            <a:rPr lang="en-GB" sz="1600" b="0" kern="1200" noProof="0" dirty="0">
              <a:solidFill>
                <a:sysClr val="windowText" lastClr="000000"/>
              </a:solidFill>
            </a:rPr>
            <a:t>Generate public support for your issues</a:t>
          </a:r>
        </a:p>
        <a:p>
          <a:pPr marL="0" lvl="0" indent="0" algn="ctr" defTabSz="711200">
            <a:lnSpc>
              <a:spcPct val="90000"/>
            </a:lnSpc>
            <a:spcBef>
              <a:spcPct val="0"/>
            </a:spcBef>
            <a:spcAft>
              <a:spcPct val="35000"/>
            </a:spcAft>
            <a:buNone/>
          </a:pPr>
          <a:r>
            <a:rPr lang="en-GB" sz="1600" b="1" kern="1200" noProof="0" dirty="0">
              <a:solidFill>
                <a:sysClr val="windowText" lastClr="000000"/>
              </a:solidFill>
              <a:latin typeface="Calibri"/>
              <a:ea typeface="+mn-ea"/>
              <a:cs typeface="+mn-cs"/>
            </a:rPr>
            <a:t>e.g. Petitions, organisation of events/exhibitions</a:t>
          </a:r>
        </a:p>
      </dsp:txBody>
      <dsp:txXfrm>
        <a:off x="4984159" y="3031168"/>
        <a:ext cx="1973019" cy="197301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8A870-0889-6043-A4ED-AD2284E6D3BF}" type="datetimeFigureOut">
              <a:rPr lang="en-US" smtClean="0"/>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8C7BA-62C2-914D-9812-27B775DE76B7}" type="slidenum">
              <a:rPr lang="en-US" smtClean="0"/>
              <a:t>‹#›</a:t>
            </a:fld>
            <a:endParaRPr lang="en-US"/>
          </a:p>
        </p:txBody>
      </p:sp>
    </p:spTree>
    <p:extLst>
      <p:ext uri="{BB962C8B-B14F-4D97-AF65-F5344CB8AC3E}">
        <p14:creationId xmlns:p14="http://schemas.microsoft.com/office/powerpoint/2010/main" val="2672380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Advocacy is a core Nutrition Cluster function and the Nutrition Cluster Advocacy Strategic Framework 2016-2019 is intended as a roadmap to bring direction and focus to Nutrition Cluster advocacy efforts at all levels</a:t>
            </a:r>
          </a:p>
        </p:txBody>
      </p:sp>
      <p:sp>
        <p:nvSpPr>
          <p:cNvPr id="4" name="Slide Number Placeholder 3"/>
          <p:cNvSpPr>
            <a:spLocks noGrp="1"/>
          </p:cNvSpPr>
          <p:nvPr>
            <p:ph type="sldNum" sz="quarter" idx="5"/>
          </p:nvPr>
        </p:nvSpPr>
        <p:spPr/>
        <p:txBody>
          <a:bodyPr/>
          <a:lstStyle/>
          <a:p>
            <a:fld id="{7C18C7BA-62C2-914D-9812-27B775DE76B7}" type="slidenum">
              <a:rPr lang="en-US" smtClean="0"/>
              <a:t>4</a:t>
            </a:fld>
            <a:endParaRPr lang="en-US" dirty="0"/>
          </a:p>
        </p:txBody>
      </p:sp>
    </p:spTree>
    <p:extLst>
      <p:ext uri="{BB962C8B-B14F-4D97-AF65-F5344CB8AC3E}">
        <p14:creationId xmlns:p14="http://schemas.microsoft.com/office/powerpoint/2010/main" val="44135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6</a:t>
            </a:fld>
            <a:endParaRPr lang="en-US" dirty="0"/>
          </a:p>
        </p:txBody>
      </p:sp>
    </p:spTree>
    <p:extLst>
      <p:ext uri="{BB962C8B-B14F-4D97-AF65-F5344CB8AC3E}">
        <p14:creationId xmlns:p14="http://schemas.microsoft.com/office/powerpoint/2010/main" val="30357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SUN and REACH are platforms </a:t>
            </a:r>
            <a:r>
              <a:rPr lang="en-GB"/>
              <a:t>that help to </a:t>
            </a:r>
            <a:r>
              <a:rPr lang="en-GB" dirty="0"/>
              <a:t>achieve global targets and commitments</a:t>
            </a:r>
          </a:p>
        </p:txBody>
      </p:sp>
      <p:sp>
        <p:nvSpPr>
          <p:cNvPr id="4" name="Slide Number Placeholder 3"/>
          <p:cNvSpPr>
            <a:spLocks noGrp="1"/>
          </p:cNvSpPr>
          <p:nvPr>
            <p:ph type="sldNum" sz="quarter" idx="5"/>
          </p:nvPr>
        </p:nvSpPr>
        <p:spPr/>
        <p:txBody>
          <a:bodyPr/>
          <a:lstStyle/>
          <a:p>
            <a:fld id="{7C18C7BA-62C2-914D-9812-27B775DE76B7}" type="slidenum">
              <a:rPr lang="en-US" smtClean="0"/>
              <a:t>7</a:t>
            </a:fld>
            <a:endParaRPr lang="en-US"/>
          </a:p>
        </p:txBody>
      </p:sp>
    </p:spTree>
    <p:extLst>
      <p:ext uri="{BB962C8B-B14F-4D97-AF65-F5344CB8AC3E}">
        <p14:creationId xmlns:p14="http://schemas.microsoft.com/office/powerpoint/2010/main" val="113497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9</a:t>
            </a:fld>
            <a:endParaRPr lang="en-US"/>
          </a:p>
        </p:txBody>
      </p:sp>
    </p:spTree>
    <p:extLst>
      <p:ext uri="{BB962C8B-B14F-4D97-AF65-F5344CB8AC3E}">
        <p14:creationId xmlns:p14="http://schemas.microsoft.com/office/powerpoint/2010/main" val="406719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13</a:t>
            </a:fld>
            <a:endParaRPr lang="en-US"/>
          </a:p>
        </p:txBody>
      </p:sp>
    </p:spTree>
    <p:extLst>
      <p:ext uri="{BB962C8B-B14F-4D97-AF65-F5344CB8AC3E}">
        <p14:creationId xmlns:p14="http://schemas.microsoft.com/office/powerpoint/2010/main" val="386867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19</a:t>
            </a:fld>
            <a:endParaRPr lang="en-US"/>
          </a:p>
        </p:txBody>
      </p:sp>
    </p:spTree>
    <p:extLst>
      <p:ext uri="{BB962C8B-B14F-4D97-AF65-F5344CB8AC3E}">
        <p14:creationId xmlns:p14="http://schemas.microsoft.com/office/powerpoint/2010/main" val="2925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20</a:t>
            </a:fld>
            <a:endParaRPr lang="en-US"/>
          </a:p>
        </p:txBody>
      </p:sp>
    </p:spTree>
    <p:extLst>
      <p:ext uri="{BB962C8B-B14F-4D97-AF65-F5344CB8AC3E}">
        <p14:creationId xmlns:p14="http://schemas.microsoft.com/office/powerpoint/2010/main" val="250509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21</a:t>
            </a:fld>
            <a:endParaRPr lang="en-US"/>
          </a:p>
        </p:txBody>
      </p:sp>
    </p:spTree>
    <p:extLst>
      <p:ext uri="{BB962C8B-B14F-4D97-AF65-F5344CB8AC3E}">
        <p14:creationId xmlns:p14="http://schemas.microsoft.com/office/powerpoint/2010/main" val="421465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72753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84438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65653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10907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31539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52481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0B280B-7F2B-E14E-92FA-FE4C11958A3C}"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199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0B280B-7F2B-E14E-92FA-FE4C11958A3C}"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09243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B280B-7F2B-E14E-92FA-FE4C11958A3C}"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38698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86084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344727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280B-7F2B-E14E-92FA-FE4C11958A3C}"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79178-0678-6443-A007-E2A8A67E8DC4}" type="slidenum">
              <a:rPr lang="en-US" smtClean="0"/>
              <a:t>‹#›</a:t>
            </a:fld>
            <a:endParaRPr lang="en-US"/>
          </a:p>
        </p:txBody>
      </p:sp>
      <p:pic>
        <p:nvPicPr>
          <p:cNvPr id="7" name="Picture 6"/>
          <p:cNvPicPr>
            <a:picLocks noChangeAspect="1"/>
          </p:cNvPicPr>
          <p:nvPr userDrawn="1"/>
        </p:nvPicPr>
        <p:blipFill>
          <a:blip r:embed="rId13"/>
          <a:stretch>
            <a:fillRect/>
          </a:stretch>
        </p:blipFill>
        <p:spPr>
          <a:xfrm>
            <a:off x="6623050" y="5638800"/>
            <a:ext cx="2298700" cy="939800"/>
          </a:xfrm>
          <a:prstGeom prst="rect">
            <a:avLst/>
          </a:prstGeom>
        </p:spPr>
      </p:pic>
    </p:spTree>
    <p:extLst>
      <p:ext uri="{BB962C8B-B14F-4D97-AF65-F5344CB8AC3E}">
        <p14:creationId xmlns:p14="http://schemas.microsoft.com/office/powerpoint/2010/main" val="157148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8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utritioncluster.net/resources/en-nutrition-cluster-advocacy-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Nutrition Cluster Advocacy</a:t>
            </a:r>
          </a:p>
        </p:txBody>
      </p:sp>
    </p:spTree>
    <p:extLst>
      <p:ext uri="{BB962C8B-B14F-4D97-AF65-F5344CB8AC3E}">
        <p14:creationId xmlns:p14="http://schemas.microsoft.com/office/powerpoint/2010/main" val="187493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155668"/>
            <a:ext cx="8901953" cy="1143000"/>
          </a:xfrm>
        </p:spPr>
        <p:txBody>
          <a:bodyPr>
            <a:normAutofit/>
          </a:bodyPr>
          <a:lstStyle/>
          <a:p>
            <a:r>
              <a:rPr lang="es-ES" sz="5700" b="1" dirty="0">
                <a:solidFill>
                  <a:srgbClr val="CCFF66"/>
                </a:solidFill>
              </a:rPr>
              <a:t>THE ADVOCACY CYCLE</a:t>
            </a:r>
            <a:endParaRPr lang="en-GB" sz="5700" b="1" dirty="0">
              <a:solidFill>
                <a:srgbClr val="CCFF66"/>
              </a:solidFill>
            </a:endParaRPr>
          </a:p>
        </p:txBody>
      </p:sp>
      <p:pic>
        <p:nvPicPr>
          <p:cNvPr id="4" name="Content Placeholder 3">
            <a:extLst>
              <a:ext uri="{FF2B5EF4-FFF2-40B4-BE49-F238E27FC236}">
                <a16:creationId xmlns:a16="http://schemas.microsoft.com/office/drawing/2014/main" id="{F4C8FBE2-8D18-4F79-BE3A-F70EA2552275}"/>
              </a:ext>
            </a:extLst>
          </p:cNvPr>
          <p:cNvPicPr>
            <a:picLocks noGrp="1"/>
          </p:cNvPicPr>
          <p:nvPr>
            <p:ph idx="1"/>
          </p:nvPr>
        </p:nvPicPr>
        <p:blipFill>
          <a:blip r:embed="rId2" cstate="print"/>
          <a:stretch>
            <a:fillRect/>
          </a:stretch>
        </p:blipFill>
        <p:spPr>
          <a:xfrm>
            <a:off x="304801" y="987332"/>
            <a:ext cx="8552328" cy="5467256"/>
          </a:xfrm>
          <a:prstGeom prst="rect">
            <a:avLst/>
          </a:prstGeom>
        </p:spPr>
      </p:pic>
    </p:spTree>
    <p:extLst>
      <p:ext uri="{BB962C8B-B14F-4D97-AF65-F5344CB8AC3E}">
        <p14:creationId xmlns:p14="http://schemas.microsoft.com/office/powerpoint/2010/main" val="20122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97223" y="166013"/>
            <a:ext cx="8946777" cy="1383273"/>
          </a:xfrm>
        </p:spPr>
        <p:txBody>
          <a:bodyPr>
            <a:noAutofit/>
          </a:bodyPr>
          <a:lstStyle/>
          <a:p>
            <a:pPr algn="l"/>
            <a:r>
              <a:rPr lang="en-GB" sz="3600" b="1" dirty="0">
                <a:solidFill>
                  <a:srgbClr val="CCFF66"/>
                </a:solidFill>
              </a:rPr>
              <a:t>THE ADVOCACY CYCLE </a:t>
            </a:r>
            <a:br>
              <a:rPr lang="en-GB" sz="3600" b="1" dirty="0">
                <a:solidFill>
                  <a:srgbClr val="CCFF66"/>
                </a:solidFill>
              </a:rPr>
            </a:br>
            <a:r>
              <a:rPr lang="en-GB" sz="3600" b="1" dirty="0">
                <a:solidFill>
                  <a:srgbClr val="CCFF66"/>
                </a:solidFill>
              </a:rPr>
              <a:t>STEP 1: PROBLEM IDENTIFICATION</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212911" y="2042784"/>
            <a:ext cx="8718177" cy="4525963"/>
          </a:xfrm>
        </p:spPr>
        <p:txBody>
          <a:bodyPr>
            <a:normAutofit/>
          </a:bodyPr>
          <a:lstStyle/>
          <a:p>
            <a:pPr marL="0" indent="0">
              <a:buNone/>
            </a:pPr>
            <a:r>
              <a:rPr lang="en-GB" sz="3600" b="1" dirty="0"/>
              <a:t>Selecting the issue to advocate for </a:t>
            </a:r>
          </a:p>
          <a:p>
            <a:pPr marL="457200" lvl="1" indent="0">
              <a:buNone/>
            </a:pPr>
            <a:r>
              <a:rPr lang="en-GB" sz="3600" dirty="0"/>
              <a:t>Based on the Nutrition Cluster mission and mandate and with the GNC Advocacy Strategic Framework 2016-2019 as a reference frame</a:t>
            </a:r>
          </a:p>
        </p:txBody>
      </p:sp>
      <p:pic>
        <p:nvPicPr>
          <p:cNvPr id="4" name="Picture 3">
            <a:extLst>
              <a:ext uri="{FF2B5EF4-FFF2-40B4-BE49-F238E27FC236}">
                <a16:creationId xmlns:a16="http://schemas.microsoft.com/office/drawing/2014/main" id="{77C0E9DD-5814-44A4-9517-1584E9A5AF3F}"/>
              </a:ext>
            </a:extLst>
          </p:cNvPr>
          <p:cNvPicPr>
            <a:picLocks noChangeAspect="1"/>
          </p:cNvPicPr>
          <p:nvPr/>
        </p:nvPicPr>
        <p:blipFill>
          <a:blip r:embed="rId2"/>
          <a:stretch>
            <a:fillRect/>
          </a:stretch>
        </p:blipFill>
        <p:spPr>
          <a:xfrm>
            <a:off x="7743825" y="14398"/>
            <a:ext cx="974686" cy="1162282"/>
          </a:xfrm>
          <a:prstGeom prst="rect">
            <a:avLst/>
          </a:prstGeom>
        </p:spPr>
      </p:pic>
    </p:spTree>
    <p:extLst>
      <p:ext uri="{BB962C8B-B14F-4D97-AF65-F5344CB8AC3E}">
        <p14:creationId xmlns:p14="http://schemas.microsoft.com/office/powerpoint/2010/main" val="105630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86418" y="195583"/>
            <a:ext cx="9901518" cy="1143000"/>
          </a:xfrm>
        </p:spPr>
        <p:txBody>
          <a:bodyPr>
            <a:noAutofit/>
          </a:bodyPr>
          <a:lstStyle/>
          <a:p>
            <a:pPr algn="l"/>
            <a:r>
              <a:rPr lang="en-GB" sz="3600" b="1" dirty="0">
                <a:solidFill>
                  <a:srgbClr val="CCFF66"/>
                </a:solidFill>
              </a:rPr>
              <a:t>THE ADVOCACY CYCLE </a:t>
            </a:r>
            <a:br>
              <a:rPr lang="en-GB" sz="3600" b="1" dirty="0">
                <a:solidFill>
                  <a:srgbClr val="CCFF66"/>
                </a:solidFill>
              </a:rPr>
            </a:br>
            <a:r>
              <a:rPr lang="en-GB" sz="3600" b="1" dirty="0">
                <a:solidFill>
                  <a:srgbClr val="CCFF66"/>
                </a:solidFill>
              </a:rPr>
              <a:t>STEP 1: PROBLEM IDENTIFICATION</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379634" y="3252362"/>
            <a:ext cx="5286380" cy="1518557"/>
          </a:xfrm>
        </p:spPr>
        <p:txBody>
          <a:bodyPr>
            <a:normAutofit/>
          </a:bodyPr>
          <a:lstStyle/>
          <a:p>
            <a:pPr marL="0" indent="0">
              <a:buNone/>
            </a:pPr>
            <a:endParaRPr lang="en-GB" sz="2400" dirty="0"/>
          </a:p>
          <a:p>
            <a:pPr marL="0" indent="0">
              <a:buNone/>
            </a:pPr>
            <a:r>
              <a:rPr lang="en-GB" sz="1900" i="1" u="sng" dirty="0"/>
              <a:t>Prioritisation checklist.</a:t>
            </a:r>
            <a:r>
              <a:rPr lang="en-GB" sz="1900" dirty="0"/>
              <a:t> Helps prioritize among the potential issues identified with the previous exercise</a:t>
            </a:r>
          </a:p>
          <a:p>
            <a:endParaRPr lang="en-GB" dirty="0"/>
          </a:p>
        </p:txBody>
      </p:sp>
      <p:pic>
        <p:nvPicPr>
          <p:cNvPr id="4" name="Picture 3">
            <a:extLst>
              <a:ext uri="{FF2B5EF4-FFF2-40B4-BE49-F238E27FC236}">
                <a16:creationId xmlns:a16="http://schemas.microsoft.com/office/drawing/2014/main" id="{52519035-FAA5-4DEE-9406-70DBC6A6A5D6}"/>
              </a:ext>
            </a:extLst>
          </p:cNvPr>
          <p:cNvPicPr>
            <a:picLocks noChangeAspect="1"/>
          </p:cNvPicPr>
          <p:nvPr/>
        </p:nvPicPr>
        <p:blipFill>
          <a:blip r:embed="rId2"/>
          <a:stretch>
            <a:fillRect/>
          </a:stretch>
        </p:blipFill>
        <p:spPr>
          <a:xfrm>
            <a:off x="5928630" y="2412607"/>
            <a:ext cx="2427508" cy="1679510"/>
          </a:xfrm>
          <a:prstGeom prst="rect">
            <a:avLst/>
          </a:prstGeom>
          <a:ln>
            <a:solidFill>
              <a:srgbClr val="CCFF66"/>
            </a:solidFill>
          </a:ln>
        </p:spPr>
      </p:pic>
      <p:sp>
        <p:nvSpPr>
          <p:cNvPr id="6" name="TextBox 5">
            <a:extLst>
              <a:ext uri="{FF2B5EF4-FFF2-40B4-BE49-F238E27FC236}">
                <a16:creationId xmlns:a16="http://schemas.microsoft.com/office/drawing/2014/main" id="{0A1F2B07-1590-4B1B-A676-3BD53B7F5CD7}"/>
              </a:ext>
            </a:extLst>
          </p:cNvPr>
          <p:cNvSpPr txBox="1"/>
          <p:nvPr/>
        </p:nvSpPr>
        <p:spPr>
          <a:xfrm>
            <a:off x="186417" y="1382766"/>
            <a:ext cx="9153525" cy="1384995"/>
          </a:xfrm>
          <a:prstGeom prst="rect">
            <a:avLst/>
          </a:prstGeom>
          <a:noFill/>
        </p:spPr>
        <p:txBody>
          <a:bodyPr wrap="square" rtlCol="0">
            <a:spAutoFit/>
          </a:bodyPr>
          <a:lstStyle/>
          <a:p>
            <a:r>
              <a:rPr lang="en-GB" sz="2800" b="1" dirty="0"/>
              <a:t>How do we select the advocacy issue?</a:t>
            </a:r>
          </a:p>
          <a:p>
            <a:r>
              <a:rPr lang="en-GB" sz="2800" dirty="0"/>
              <a:t>Brainstorming sessions amongst partners with several exercises:</a:t>
            </a:r>
            <a:endParaRPr lang="en-GB" sz="2800" b="1" dirty="0"/>
          </a:p>
        </p:txBody>
      </p:sp>
      <p:pic>
        <p:nvPicPr>
          <p:cNvPr id="7" name="Picture 6">
            <a:extLst>
              <a:ext uri="{FF2B5EF4-FFF2-40B4-BE49-F238E27FC236}">
                <a16:creationId xmlns:a16="http://schemas.microsoft.com/office/drawing/2014/main" id="{EFDFEDBE-0697-485E-AC95-1FB7DCA7A08B}"/>
              </a:ext>
            </a:extLst>
          </p:cNvPr>
          <p:cNvPicPr>
            <a:picLocks noChangeAspect="1"/>
          </p:cNvPicPr>
          <p:nvPr/>
        </p:nvPicPr>
        <p:blipFill>
          <a:blip r:embed="rId3"/>
          <a:stretch>
            <a:fillRect/>
          </a:stretch>
        </p:blipFill>
        <p:spPr>
          <a:xfrm>
            <a:off x="1612448" y="4370786"/>
            <a:ext cx="1770375" cy="2291631"/>
          </a:xfrm>
          <a:prstGeom prst="rect">
            <a:avLst/>
          </a:prstGeom>
          <a:ln>
            <a:solidFill>
              <a:srgbClr val="CCFF66"/>
            </a:solidFill>
          </a:ln>
        </p:spPr>
      </p:pic>
      <p:sp>
        <p:nvSpPr>
          <p:cNvPr id="8" name="TextBox 7">
            <a:extLst>
              <a:ext uri="{FF2B5EF4-FFF2-40B4-BE49-F238E27FC236}">
                <a16:creationId xmlns:a16="http://schemas.microsoft.com/office/drawing/2014/main" id="{CC445B42-8EFB-425C-81F4-23D773E42A2C}"/>
              </a:ext>
            </a:extLst>
          </p:cNvPr>
          <p:cNvSpPr txBox="1"/>
          <p:nvPr/>
        </p:nvSpPr>
        <p:spPr>
          <a:xfrm>
            <a:off x="379634" y="2830609"/>
            <a:ext cx="5286380" cy="923330"/>
          </a:xfrm>
          <a:prstGeom prst="rect">
            <a:avLst/>
          </a:prstGeom>
          <a:noFill/>
        </p:spPr>
        <p:txBody>
          <a:bodyPr wrap="square" rtlCol="0">
            <a:spAutoFit/>
          </a:bodyPr>
          <a:lstStyle/>
          <a:p>
            <a:r>
              <a:rPr lang="en-GB" i="1" u="sng" dirty="0"/>
              <a:t>Trends Window. </a:t>
            </a:r>
            <a:r>
              <a:rPr lang="en-GB" dirty="0"/>
              <a:t>Helps map out and analysed potential issues for advocacy</a:t>
            </a:r>
          </a:p>
          <a:p>
            <a:endParaRPr lang="en-GB" dirty="0"/>
          </a:p>
        </p:txBody>
      </p:sp>
      <p:sp>
        <p:nvSpPr>
          <p:cNvPr id="9" name="TextBox 8">
            <a:extLst>
              <a:ext uri="{FF2B5EF4-FFF2-40B4-BE49-F238E27FC236}">
                <a16:creationId xmlns:a16="http://schemas.microsoft.com/office/drawing/2014/main" id="{792B0F52-7AF6-4504-85B3-16222A1A819E}"/>
              </a:ext>
            </a:extLst>
          </p:cNvPr>
          <p:cNvSpPr txBox="1"/>
          <p:nvPr/>
        </p:nvSpPr>
        <p:spPr>
          <a:xfrm>
            <a:off x="4065814" y="4620986"/>
            <a:ext cx="3804557" cy="1200329"/>
          </a:xfrm>
          <a:prstGeom prst="rect">
            <a:avLst/>
          </a:prstGeom>
          <a:noFill/>
        </p:spPr>
        <p:txBody>
          <a:bodyPr wrap="square" rtlCol="0">
            <a:spAutoFit/>
          </a:bodyPr>
          <a:lstStyle/>
          <a:p>
            <a:r>
              <a:rPr lang="en-GB" b="1" dirty="0">
                <a:solidFill>
                  <a:schemeClr val="accent1">
                    <a:lumMod val="75000"/>
                  </a:schemeClr>
                </a:solidFill>
              </a:rPr>
              <a:t>ONLINE SURVEYS CAN ALSO BE PREPARED AHEAD OF THE BRAINSTORMING SESSIONS TO FOCUS DISCUSSIONS</a:t>
            </a:r>
          </a:p>
        </p:txBody>
      </p:sp>
      <p:pic>
        <p:nvPicPr>
          <p:cNvPr id="10" name="Picture 9">
            <a:extLst>
              <a:ext uri="{FF2B5EF4-FFF2-40B4-BE49-F238E27FC236}">
                <a16:creationId xmlns:a16="http://schemas.microsoft.com/office/drawing/2014/main" id="{3E34D686-3888-4D52-BD9E-239880EAC9C2}"/>
              </a:ext>
            </a:extLst>
          </p:cNvPr>
          <p:cNvPicPr>
            <a:picLocks noChangeAspect="1"/>
          </p:cNvPicPr>
          <p:nvPr/>
        </p:nvPicPr>
        <p:blipFill>
          <a:blip r:embed="rId4"/>
          <a:stretch>
            <a:fillRect/>
          </a:stretch>
        </p:blipFill>
        <p:spPr>
          <a:xfrm>
            <a:off x="7743825" y="250210"/>
            <a:ext cx="974686" cy="1162282"/>
          </a:xfrm>
          <a:prstGeom prst="rect">
            <a:avLst/>
          </a:prstGeom>
        </p:spPr>
      </p:pic>
    </p:spTree>
    <p:extLst>
      <p:ext uri="{BB962C8B-B14F-4D97-AF65-F5344CB8AC3E}">
        <p14:creationId xmlns:p14="http://schemas.microsoft.com/office/powerpoint/2010/main" val="248756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2" y="276225"/>
            <a:ext cx="10280277" cy="1553789"/>
          </a:xfrm>
        </p:spPr>
        <p:txBody>
          <a:bodyPr>
            <a:noAutofit/>
          </a:bodyPr>
          <a:lstStyle/>
          <a:p>
            <a:pPr algn="l"/>
            <a:r>
              <a:rPr lang="en-GB" sz="3700" b="1" dirty="0">
                <a:solidFill>
                  <a:srgbClr val="CCFF66"/>
                </a:solidFill>
              </a:rPr>
              <a:t>THE ADVOCACY CYCLE </a:t>
            </a:r>
            <a:br>
              <a:rPr lang="en-GB" sz="3700" b="1" dirty="0">
                <a:solidFill>
                  <a:srgbClr val="CCFF66"/>
                </a:solidFill>
              </a:rPr>
            </a:br>
            <a:r>
              <a:rPr lang="en-GB" sz="3700" b="1" dirty="0">
                <a:solidFill>
                  <a:srgbClr val="CCFF66"/>
                </a:solidFill>
              </a:rPr>
              <a:t>STEP 2: DEFINING ADVOCACY </a:t>
            </a:r>
            <a:br>
              <a:rPr lang="en-GB" sz="3700" b="1" dirty="0">
                <a:solidFill>
                  <a:srgbClr val="CCFF66"/>
                </a:solidFill>
              </a:rPr>
            </a:br>
            <a:r>
              <a:rPr lang="en-GB" sz="3700" b="1" dirty="0">
                <a:solidFill>
                  <a:srgbClr val="CCFF66"/>
                </a:solidFill>
              </a:rPr>
              <a:t>GOALS AND OBJECTIVES</a:t>
            </a:r>
          </a:p>
        </p:txBody>
      </p:sp>
      <p:pic>
        <p:nvPicPr>
          <p:cNvPr id="4" name="Picture 3">
            <a:extLst>
              <a:ext uri="{FF2B5EF4-FFF2-40B4-BE49-F238E27FC236}">
                <a16:creationId xmlns:a16="http://schemas.microsoft.com/office/drawing/2014/main" id="{BC4921DB-CFB0-4084-BBC5-3CF13D19B720}"/>
              </a:ext>
            </a:extLst>
          </p:cNvPr>
          <p:cNvPicPr>
            <a:picLocks noChangeAspect="1"/>
          </p:cNvPicPr>
          <p:nvPr/>
        </p:nvPicPr>
        <p:blipFill>
          <a:blip r:embed="rId3"/>
          <a:stretch>
            <a:fillRect/>
          </a:stretch>
        </p:blipFill>
        <p:spPr>
          <a:xfrm>
            <a:off x="7476128" y="182564"/>
            <a:ext cx="1251558" cy="1549478"/>
          </a:xfrm>
          <a:prstGeom prst="rect">
            <a:avLst/>
          </a:prstGeom>
        </p:spPr>
      </p:pic>
      <p:sp>
        <p:nvSpPr>
          <p:cNvPr id="7" name="TextBox 6">
            <a:extLst>
              <a:ext uri="{FF2B5EF4-FFF2-40B4-BE49-F238E27FC236}">
                <a16:creationId xmlns:a16="http://schemas.microsoft.com/office/drawing/2014/main" id="{5455A4DD-865F-460A-8660-8C5DCF1F3204}"/>
              </a:ext>
            </a:extLst>
          </p:cNvPr>
          <p:cNvSpPr txBox="1"/>
          <p:nvPr/>
        </p:nvSpPr>
        <p:spPr>
          <a:xfrm>
            <a:off x="310242" y="2008414"/>
            <a:ext cx="8262258" cy="1631216"/>
          </a:xfrm>
          <a:prstGeom prst="rect">
            <a:avLst/>
          </a:prstGeom>
          <a:noFill/>
        </p:spPr>
        <p:txBody>
          <a:bodyPr wrap="square" rtlCol="0">
            <a:spAutoFit/>
          </a:bodyPr>
          <a:lstStyle/>
          <a:p>
            <a:r>
              <a:rPr lang="en-GB" sz="2000" b="1" dirty="0"/>
              <a:t>ADVOCACY GOAL. </a:t>
            </a:r>
            <a:r>
              <a:rPr lang="en-GB" sz="2000" dirty="0"/>
              <a:t>Broad and formulated as a vision of change</a:t>
            </a:r>
          </a:p>
          <a:p>
            <a:r>
              <a:rPr lang="en-GB" sz="2000" b="1" dirty="0"/>
              <a:t>ADVOCACY OBJECTIVES. </a:t>
            </a:r>
            <a:r>
              <a:rPr lang="en-GB" sz="2000" dirty="0"/>
              <a:t>Contribute to the achievement of the “bigger” goal (SMART)</a:t>
            </a:r>
          </a:p>
          <a:p>
            <a:endParaRPr lang="en-GB" sz="2000" dirty="0"/>
          </a:p>
          <a:p>
            <a:endParaRPr lang="en-GB" sz="2000" dirty="0"/>
          </a:p>
        </p:txBody>
      </p:sp>
      <p:pic>
        <p:nvPicPr>
          <p:cNvPr id="8" name="Picture 7">
            <a:extLst>
              <a:ext uri="{FF2B5EF4-FFF2-40B4-BE49-F238E27FC236}">
                <a16:creationId xmlns:a16="http://schemas.microsoft.com/office/drawing/2014/main" id="{3CEF58AE-8320-4A58-A302-3E16CFE490B7}"/>
              </a:ext>
            </a:extLst>
          </p:cNvPr>
          <p:cNvPicPr>
            <a:picLocks noChangeAspect="1"/>
          </p:cNvPicPr>
          <p:nvPr/>
        </p:nvPicPr>
        <p:blipFill>
          <a:blip r:embed="rId4"/>
          <a:stretch>
            <a:fillRect/>
          </a:stretch>
        </p:blipFill>
        <p:spPr>
          <a:xfrm>
            <a:off x="0" y="2904842"/>
            <a:ext cx="6736334" cy="3953157"/>
          </a:xfrm>
          <a:prstGeom prst="rect">
            <a:avLst/>
          </a:prstGeom>
        </p:spPr>
      </p:pic>
    </p:spTree>
    <p:extLst>
      <p:ext uri="{BB962C8B-B14F-4D97-AF65-F5344CB8AC3E}">
        <p14:creationId xmlns:p14="http://schemas.microsoft.com/office/powerpoint/2010/main" val="20196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98611" y="123831"/>
            <a:ext cx="8946777" cy="1383273"/>
          </a:xfrm>
        </p:spPr>
        <p:txBody>
          <a:bodyPr>
            <a:noAutofit/>
          </a:bodyPr>
          <a:lstStyle/>
          <a:p>
            <a:pPr algn="l"/>
            <a:r>
              <a:rPr lang="en-GB" sz="3600" b="1" dirty="0">
                <a:solidFill>
                  <a:srgbClr val="CCFF66"/>
                </a:solidFill>
              </a:rPr>
              <a:t>THE ADVOCACY CYCLE </a:t>
            </a:r>
            <a:br>
              <a:rPr lang="en-GB" sz="3600" b="1" dirty="0">
                <a:solidFill>
                  <a:srgbClr val="CCFF66"/>
                </a:solidFill>
              </a:rPr>
            </a:br>
            <a:r>
              <a:rPr lang="en-GB" sz="3600" b="1" dirty="0">
                <a:solidFill>
                  <a:srgbClr val="CCFF66"/>
                </a:solidFill>
              </a:rPr>
              <a:t>STEP 1: PROBLEM IDENTIFICATION</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197223" y="1507104"/>
            <a:ext cx="8718177" cy="4525963"/>
          </a:xfrm>
        </p:spPr>
        <p:txBody>
          <a:bodyPr>
            <a:normAutofit/>
          </a:bodyPr>
          <a:lstStyle/>
          <a:p>
            <a:pPr marL="0" indent="0">
              <a:buNone/>
            </a:pPr>
            <a:endParaRPr lang="es-ES" b="1" dirty="0"/>
          </a:p>
          <a:p>
            <a:pPr marL="0" indent="0">
              <a:buNone/>
            </a:pPr>
            <a:endParaRPr lang="es-ES" b="1" dirty="0"/>
          </a:p>
        </p:txBody>
      </p:sp>
      <p:pic>
        <p:nvPicPr>
          <p:cNvPr id="4" name="Picture 3">
            <a:extLst>
              <a:ext uri="{FF2B5EF4-FFF2-40B4-BE49-F238E27FC236}">
                <a16:creationId xmlns:a16="http://schemas.microsoft.com/office/drawing/2014/main" id="{77C0E9DD-5814-44A4-9517-1584E9A5AF3F}"/>
              </a:ext>
            </a:extLst>
          </p:cNvPr>
          <p:cNvPicPr>
            <a:picLocks noChangeAspect="1"/>
          </p:cNvPicPr>
          <p:nvPr/>
        </p:nvPicPr>
        <p:blipFill>
          <a:blip r:embed="rId2"/>
          <a:stretch>
            <a:fillRect/>
          </a:stretch>
        </p:blipFill>
        <p:spPr>
          <a:xfrm>
            <a:off x="7743825" y="112370"/>
            <a:ext cx="974686" cy="1162282"/>
          </a:xfrm>
          <a:prstGeom prst="rect">
            <a:avLst/>
          </a:prstGeom>
        </p:spPr>
      </p:pic>
      <p:pic>
        <p:nvPicPr>
          <p:cNvPr id="5" name="Picture 4">
            <a:extLst>
              <a:ext uri="{FF2B5EF4-FFF2-40B4-BE49-F238E27FC236}">
                <a16:creationId xmlns:a16="http://schemas.microsoft.com/office/drawing/2014/main" id="{10624C12-0529-4611-A07D-6289C2F28A76}"/>
              </a:ext>
            </a:extLst>
          </p:cNvPr>
          <p:cNvPicPr>
            <a:picLocks noChangeAspect="1"/>
          </p:cNvPicPr>
          <p:nvPr/>
        </p:nvPicPr>
        <p:blipFill>
          <a:blip r:embed="rId3"/>
          <a:stretch>
            <a:fillRect/>
          </a:stretch>
        </p:blipFill>
        <p:spPr>
          <a:xfrm>
            <a:off x="0" y="1825115"/>
            <a:ext cx="9146963" cy="3889941"/>
          </a:xfrm>
          <a:prstGeom prst="rect">
            <a:avLst/>
          </a:prstGeom>
        </p:spPr>
      </p:pic>
    </p:spTree>
    <p:extLst>
      <p:ext uri="{BB962C8B-B14F-4D97-AF65-F5344CB8AC3E}">
        <p14:creationId xmlns:p14="http://schemas.microsoft.com/office/powerpoint/2010/main" val="375805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359032"/>
            <a:ext cx="8040844" cy="1143000"/>
          </a:xfrm>
        </p:spPr>
        <p:txBody>
          <a:bodyPr>
            <a:noAutofit/>
          </a:bodyPr>
          <a:lstStyle/>
          <a:p>
            <a:pPr algn="l"/>
            <a:r>
              <a:rPr lang="en-GB" sz="3500" b="1" dirty="0">
                <a:solidFill>
                  <a:srgbClr val="CCFF66"/>
                </a:solidFill>
              </a:rPr>
              <a:t>THE ADVOCACY CYCLE </a:t>
            </a:r>
            <a:br>
              <a:rPr lang="en-GB" sz="3500" b="1" dirty="0">
                <a:solidFill>
                  <a:srgbClr val="CCFF66"/>
                </a:solidFill>
              </a:rPr>
            </a:br>
            <a:r>
              <a:rPr lang="en-GB" sz="3500" b="1" dirty="0">
                <a:solidFill>
                  <a:srgbClr val="CCFF66"/>
                </a:solidFill>
              </a:rPr>
              <a:t>STEP 2: DEFINING ADVOCACY GOALS AND </a:t>
            </a:r>
            <a:br>
              <a:rPr lang="en-GB" sz="3500" b="1" dirty="0">
                <a:solidFill>
                  <a:srgbClr val="CCFF66"/>
                </a:solidFill>
              </a:rPr>
            </a:br>
            <a:r>
              <a:rPr lang="en-GB" sz="3500" b="1" dirty="0">
                <a:solidFill>
                  <a:srgbClr val="CCFF66"/>
                </a:solidFill>
              </a:rPr>
              <a:t>OBJECTIVES</a:t>
            </a:r>
          </a:p>
        </p:txBody>
      </p:sp>
      <p:pic>
        <p:nvPicPr>
          <p:cNvPr id="4" name="Content Placeholder 3">
            <a:extLst>
              <a:ext uri="{FF2B5EF4-FFF2-40B4-BE49-F238E27FC236}">
                <a16:creationId xmlns:a16="http://schemas.microsoft.com/office/drawing/2014/main" id="{23297C10-ABE6-4675-A9E2-5ED459AADA16}"/>
              </a:ext>
            </a:extLst>
          </p:cNvPr>
          <p:cNvPicPr>
            <a:picLocks noGrp="1" noChangeAspect="1"/>
          </p:cNvPicPr>
          <p:nvPr>
            <p:ph idx="1"/>
          </p:nvPr>
        </p:nvPicPr>
        <p:blipFill>
          <a:blip r:embed="rId2"/>
          <a:stretch>
            <a:fillRect/>
          </a:stretch>
        </p:blipFill>
        <p:spPr>
          <a:xfrm>
            <a:off x="160001" y="1667433"/>
            <a:ext cx="8823997" cy="4031238"/>
          </a:xfrm>
          <a:prstGeom prst="rect">
            <a:avLst/>
          </a:prstGeom>
        </p:spPr>
      </p:pic>
      <p:pic>
        <p:nvPicPr>
          <p:cNvPr id="5" name="Picture 4">
            <a:extLst>
              <a:ext uri="{FF2B5EF4-FFF2-40B4-BE49-F238E27FC236}">
                <a16:creationId xmlns:a16="http://schemas.microsoft.com/office/drawing/2014/main" id="{1632E6A9-33DD-475E-B0E5-903C788B9FD5}"/>
              </a:ext>
            </a:extLst>
          </p:cNvPr>
          <p:cNvPicPr>
            <a:picLocks noChangeAspect="1"/>
          </p:cNvPicPr>
          <p:nvPr/>
        </p:nvPicPr>
        <p:blipFill>
          <a:blip r:embed="rId3"/>
          <a:stretch>
            <a:fillRect/>
          </a:stretch>
        </p:blipFill>
        <p:spPr>
          <a:xfrm>
            <a:off x="7926955" y="227815"/>
            <a:ext cx="1096022" cy="1356918"/>
          </a:xfrm>
          <a:prstGeom prst="rect">
            <a:avLst/>
          </a:prstGeom>
        </p:spPr>
      </p:pic>
    </p:spTree>
    <p:extLst>
      <p:ext uri="{BB962C8B-B14F-4D97-AF65-F5344CB8AC3E}">
        <p14:creationId xmlns:p14="http://schemas.microsoft.com/office/powerpoint/2010/main" val="378742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547827"/>
            <a:ext cx="7013202" cy="1143000"/>
          </a:xfrm>
        </p:spPr>
        <p:txBody>
          <a:bodyPr>
            <a:noAutofit/>
          </a:bodyPr>
          <a:lstStyle/>
          <a:p>
            <a:pPr algn="l"/>
            <a:r>
              <a:rPr lang="en-GB" sz="4000" b="1" dirty="0">
                <a:solidFill>
                  <a:srgbClr val="CCFF66"/>
                </a:solidFill>
              </a:rPr>
              <a:t>THE ADVOCACY CYCLE </a:t>
            </a:r>
            <a:br>
              <a:rPr lang="en-GB" sz="4000" b="1" dirty="0">
                <a:solidFill>
                  <a:srgbClr val="CCFF66"/>
                </a:solidFill>
              </a:rPr>
            </a:br>
            <a:r>
              <a:rPr lang="en-GB" sz="4000" b="1" dirty="0">
                <a:solidFill>
                  <a:srgbClr val="CCFF66"/>
                </a:solidFill>
              </a:rPr>
              <a:t>STEP 3: IDENTIFICATION OF </a:t>
            </a:r>
            <a:br>
              <a:rPr lang="en-GB" sz="4000" b="1" dirty="0">
                <a:solidFill>
                  <a:srgbClr val="CCFF66"/>
                </a:solidFill>
              </a:rPr>
            </a:br>
            <a:r>
              <a:rPr lang="en-GB" sz="4000" b="1" dirty="0">
                <a:solidFill>
                  <a:srgbClr val="CCFF66"/>
                </a:solidFill>
              </a:rPr>
              <a:t>TARGETS AND ALLIES</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238125" y="2400954"/>
            <a:ext cx="4333875" cy="3909220"/>
          </a:xfrm>
        </p:spPr>
        <p:txBody>
          <a:bodyPr>
            <a:normAutofit/>
          </a:bodyPr>
          <a:lstStyle/>
          <a:p>
            <a:r>
              <a:rPr lang="en-GB" dirty="0"/>
              <a:t>Includes definitions of key stakeholders (targets, influencers, allies)</a:t>
            </a:r>
          </a:p>
          <a:p>
            <a:r>
              <a:rPr lang="en-GB" dirty="0"/>
              <a:t>Includes tool for stakeholders analysis (power analysis)</a:t>
            </a:r>
          </a:p>
        </p:txBody>
      </p:sp>
      <p:pic>
        <p:nvPicPr>
          <p:cNvPr id="4" name="Picture 3">
            <a:extLst>
              <a:ext uri="{FF2B5EF4-FFF2-40B4-BE49-F238E27FC236}">
                <a16:creationId xmlns:a16="http://schemas.microsoft.com/office/drawing/2014/main" id="{DEEC2815-04CB-466C-838F-10F4EF49BCD1}"/>
              </a:ext>
            </a:extLst>
          </p:cNvPr>
          <p:cNvPicPr>
            <a:picLocks noChangeAspect="1"/>
          </p:cNvPicPr>
          <p:nvPr/>
        </p:nvPicPr>
        <p:blipFill>
          <a:blip r:embed="rId2"/>
          <a:stretch>
            <a:fillRect/>
          </a:stretch>
        </p:blipFill>
        <p:spPr>
          <a:xfrm>
            <a:off x="7369425" y="547827"/>
            <a:ext cx="1191960" cy="1421374"/>
          </a:xfrm>
          <a:prstGeom prst="rect">
            <a:avLst/>
          </a:prstGeom>
        </p:spPr>
      </p:pic>
      <p:pic>
        <p:nvPicPr>
          <p:cNvPr id="5" name="Picture 4">
            <a:extLst>
              <a:ext uri="{FF2B5EF4-FFF2-40B4-BE49-F238E27FC236}">
                <a16:creationId xmlns:a16="http://schemas.microsoft.com/office/drawing/2014/main" id="{C7E78AC5-3208-45E7-A15C-21EBAF0F5B42}"/>
              </a:ext>
            </a:extLst>
          </p:cNvPr>
          <p:cNvPicPr>
            <a:picLocks noChangeAspect="1"/>
          </p:cNvPicPr>
          <p:nvPr/>
        </p:nvPicPr>
        <p:blipFill>
          <a:blip r:embed="rId3"/>
          <a:stretch>
            <a:fillRect/>
          </a:stretch>
        </p:blipFill>
        <p:spPr>
          <a:xfrm>
            <a:off x="4772025" y="2222342"/>
            <a:ext cx="4235329" cy="3395776"/>
          </a:xfrm>
          <a:prstGeom prst="rect">
            <a:avLst/>
          </a:prstGeom>
          <a:ln>
            <a:solidFill>
              <a:srgbClr val="CCFF66"/>
            </a:solidFill>
          </a:ln>
        </p:spPr>
      </p:pic>
    </p:spTree>
    <p:extLst>
      <p:ext uri="{BB962C8B-B14F-4D97-AF65-F5344CB8AC3E}">
        <p14:creationId xmlns:p14="http://schemas.microsoft.com/office/powerpoint/2010/main" val="180815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381000" y="486126"/>
            <a:ext cx="7196978" cy="1143000"/>
          </a:xfrm>
        </p:spPr>
        <p:txBody>
          <a:bodyPr>
            <a:noAutofit/>
          </a:bodyPr>
          <a:lstStyle/>
          <a:p>
            <a:pPr algn="l"/>
            <a:r>
              <a:rPr lang="en-GB" b="1" dirty="0">
                <a:solidFill>
                  <a:srgbClr val="CCFF66"/>
                </a:solidFill>
              </a:rPr>
              <a:t>THE ADVOCACY CYCLE </a:t>
            </a:r>
            <a:br>
              <a:rPr lang="en-GB" b="1" dirty="0">
                <a:solidFill>
                  <a:srgbClr val="CCFF66"/>
                </a:solidFill>
              </a:rPr>
            </a:br>
            <a:r>
              <a:rPr lang="en-GB" b="1" dirty="0">
                <a:solidFill>
                  <a:srgbClr val="CCFF66"/>
                </a:solidFill>
              </a:rPr>
              <a:t>STEP 4: KEY MESSAGES</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381000" y="5055979"/>
            <a:ext cx="8572500" cy="1073620"/>
          </a:xfrm>
        </p:spPr>
        <p:txBody>
          <a:bodyPr>
            <a:normAutofit/>
          </a:bodyPr>
          <a:lstStyle/>
          <a:p>
            <a:pPr marL="0" indent="0">
              <a:buNone/>
            </a:pPr>
            <a:r>
              <a:rPr lang="en-GB" dirty="0"/>
              <a:t> </a:t>
            </a:r>
            <a:r>
              <a:rPr lang="en-GB" dirty="0">
                <a:sym typeface="Wingdings" panose="05000000000000000000" pitchFamily="2" charset="2"/>
              </a:rPr>
              <a:t> </a:t>
            </a:r>
            <a:r>
              <a:rPr lang="en-GB" i="1" dirty="0"/>
              <a:t>Examples of key messages included in the Advocacy Toolkit</a:t>
            </a:r>
          </a:p>
        </p:txBody>
      </p:sp>
      <p:pic>
        <p:nvPicPr>
          <p:cNvPr id="7" name="Picture 6">
            <a:extLst>
              <a:ext uri="{FF2B5EF4-FFF2-40B4-BE49-F238E27FC236}">
                <a16:creationId xmlns:a16="http://schemas.microsoft.com/office/drawing/2014/main" id="{A5500904-54DC-4D27-A007-44760FF2FCDA}"/>
              </a:ext>
            </a:extLst>
          </p:cNvPr>
          <p:cNvPicPr>
            <a:picLocks noChangeAspect="1"/>
          </p:cNvPicPr>
          <p:nvPr/>
        </p:nvPicPr>
        <p:blipFill>
          <a:blip r:embed="rId2"/>
          <a:stretch>
            <a:fillRect/>
          </a:stretch>
        </p:blipFill>
        <p:spPr>
          <a:xfrm>
            <a:off x="7028925" y="638174"/>
            <a:ext cx="1417452" cy="1529432"/>
          </a:xfrm>
          <a:prstGeom prst="rect">
            <a:avLst/>
          </a:prstGeom>
        </p:spPr>
      </p:pic>
      <p:pic>
        <p:nvPicPr>
          <p:cNvPr id="8" name="Picture 7">
            <a:extLst>
              <a:ext uri="{FF2B5EF4-FFF2-40B4-BE49-F238E27FC236}">
                <a16:creationId xmlns:a16="http://schemas.microsoft.com/office/drawing/2014/main" id="{9888F0F7-B580-4D17-BC4E-23CA49D1528B}"/>
              </a:ext>
            </a:extLst>
          </p:cNvPr>
          <p:cNvPicPr>
            <a:picLocks noChangeAspect="1"/>
          </p:cNvPicPr>
          <p:nvPr/>
        </p:nvPicPr>
        <p:blipFill>
          <a:blip r:embed="rId3"/>
          <a:stretch>
            <a:fillRect/>
          </a:stretch>
        </p:blipFill>
        <p:spPr>
          <a:xfrm>
            <a:off x="381000" y="2303059"/>
            <a:ext cx="8224443" cy="2638315"/>
          </a:xfrm>
          <a:prstGeom prst="rect">
            <a:avLst/>
          </a:prstGeom>
        </p:spPr>
      </p:pic>
    </p:spTree>
    <p:extLst>
      <p:ext uri="{BB962C8B-B14F-4D97-AF65-F5344CB8AC3E}">
        <p14:creationId xmlns:p14="http://schemas.microsoft.com/office/powerpoint/2010/main" val="4242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546847" y="773627"/>
            <a:ext cx="7196978" cy="1143000"/>
          </a:xfrm>
        </p:spPr>
        <p:txBody>
          <a:bodyPr>
            <a:noAutofit/>
          </a:bodyPr>
          <a:lstStyle/>
          <a:p>
            <a:pPr algn="l"/>
            <a:r>
              <a:rPr lang="en-GB" b="1" dirty="0">
                <a:solidFill>
                  <a:srgbClr val="CCFF66"/>
                </a:solidFill>
              </a:rPr>
              <a:t>THE ADVOCACY CYCLE </a:t>
            </a:r>
            <a:br>
              <a:rPr lang="en-GB" b="1" dirty="0">
                <a:solidFill>
                  <a:srgbClr val="CCFF66"/>
                </a:solidFill>
              </a:rPr>
            </a:br>
            <a:r>
              <a:rPr lang="en-GB" b="1" dirty="0">
                <a:solidFill>
                  <a:srgbClr val="CCFF66"/>
                </a:solidFill>
              </a:rPr>
              <a:t>STEP 5: OPPORTUNITIES</a:t>
            </a:r>
            <a:br>
              <a:rPr lang="en-GB" b="1" dirty="0">
                <a:solidFill>
                  <a:srgbClr val="CCFF66"/>
                </a:solidFill>
              </a:rPr>
            </a:br>
            <a:r>
              <a:rPr lang="en-GB" b="1" dirty="0">
                <a:solidFill>
                  <a:srgbClr val="CCFF66"/>
                </a:solidFill>
              </a:rPr>
              <a:t>FOR ADVOCACY </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546847" y="2678447"/>
            <a:ext cx="7949453" cy="3217527"/>
          </a:xfrm>
        </p:spPr>
        <p:txBody>
          <a:bodyPr>
            <a:noAutofit/>
          </a:bodyPr>
          <a:lstStyle/>
          <a:p>
            <a:pPr>
              <a:buFont typeface="Arial" panose="020B0604020202020204" pitchFamily="34" charset="0"/>
              <a:buChar char="•"/>
            </a:pPr>
            <a:r>
              <a:rPr lang="en-GB" sz="3000" dirty="0"/>
              <a:t>Right place, right time, talking to the right people</a:t>
            </a:r>
          </a:p>
          <a:p>
            <a:pPr>
              <a:buFont typeface="Arial" panose="020B0604020202020204" pitchFamily="34" charset="0"/>
              <a:buChar char="•"/>
            </a:pPr>
            <a:r>
              <a:rPr lang="en-GB" sz="3000" dirty="0"/>
              <a:t>Important to keep track of external opportunities for advocacy (upcoming conferences, meetings, international days, … )</a:t>
            </a:r>
          </a:p>
          <a:p>
            <a:pPr>
              <a:buFont typeface="Arial" panose="020B0604020202020204" pitchFamily="34" charset="0"/>
              <a:buChar char="•"/>
            </a:pPr>
            <a:r>
              <a:rPr lang="en-GB" sz="3000" i="1" dirty="0"/>
              <a:t>Tool: Advocacy Calendar – mapping processes, places, timing and actors involved</a:t>
            </a:r>
            <a:endParaRPr lang="en-GB" sz="3000" dirty="0"/>
          </a:p>
        </p:txBody>
      </p:sp>
      <p:pic>
        <p:nvPicPr>
          <p:cNvPr id="6" name="Picture 5">
            <a:extLst>
              <a:ext uri="{FF2B5EF4-FFF2-40B4-BE49-F238E27FC236}">
                <a16:creationId xmlns:a16="http://schemas.microsoft.com/office/drawing/2014/main" id="{CCAE5189-17B7-4822-9D96-419EDBB50D27}"/>
              </a:ext>
            </a:extLst>
          </p:cNvPr>
          <p:cNvPicPr>
            <a:picLocks noChangeAspect="1"/>
          </p:cNvPicPr>
          <p:nvPr/>
        </p:nvPicPr>
        <p:blipFill>
          <a:blip r:embed="rId2"/>
          <a:stretch>
            <a:fillRect/>
          </a:stretch>
        </p:blipFill>
        <p:spPr>
          <a:xfrm>
            <a:off x="6958125" y="420393"/>
            <a:ext cx="1419000" cy="1849467"/>
          </a:xfrm>
          <a:prstGeom prst="rect">
            <a:avLst/>
          </a:prstGeom>
        </p:spPr>
      </p:pic>
    </p:spTree>
    <p:extLst>
      <p:ext uri="{BB962C8B-B14F-4D97-AF65-F5344CB8AC3E}">
        <p14:creationId xmlns:p14="http://schemas.microsoft.com/office/powerpoint/2010/main" val="392665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385482" y="1562098"/>
            <a:ext cx="9596718" cy="1143000"/>
          </a:xfrm>
        </p:spPr>
        <p:txBody>
          <a:bodyPr>
            <a:noAutofit/>
          </a:bodyPr>
          <a:lstStyle/>
          <a:p>
            <a:pPr algn="l"/>
            <a:r>
              <a:rPr lang="en-GB" sz="3600" b="1" dirty="0">
                <a:solidFill>
                  <a:srgbClr val="CCFF66"/>
                </a:solidFill>
              </a:rPr>
              <a:t>THE ADVOCACY CYCLE </a:t>
            </a:r>
            <a:br>
              <a:rPr lang="en-GB" sz="3600" b="1" dirty="0">
                <a:solidFill>
                  <a:srgbClr val="CCFF66"/>
                </a:solidFill>
              </a:rPr>
            </a:br>
            <a:r>
              <a:rPr lang="en-GB" sz="3600" b="1" dirty="0">
                <a:solidFill>
                  <a:srgbClr val="CCFF66"/>
                </a:solidFill>
              </a:rPr>
              <a:t>STEP 6: ADVOCACY TACTICS</a:t>
            </a:r>
            <a:br>
              <a:rPr lang="en-GB" b="1" dirty="0">
                <a:solidFill>
                  <a:srgbClr val="CCFF66"/>
                </a:solidFill>
              </a:rPr>
            </a:br>
            <a:br>
              <a:rPr lang="en-GB" b="1" dirty="0">
                <a:solidFill>
                  <a:srgbClr val="CCFF66"/>
                </a:solidFill>
              </a:rPr>
            </a:br>
            <a:br>
              <a:rPr lang="en-GB" b="1" dirty="0">
                <a:solidFill>
                  <a:srgbClr val="CCFF66"/>
                </a:solidFill>
              </a:rPr>
            </a:br>
            <a:br>
              <a:rPr lang="en-GB" b="1" dirty="0">
                <a:solidFill>
                  <a:srgbClr val="CCFF66"/>
                </a:solidFill>
              </a:rPr>
            </a:br>
            <a:r>
              <a:rPr lang="en-GB" b="1" dirty="0">
                <a:solidFill>
                  <a:srgbClr val="CCFF66"/>
                </a:solidFill>
              </a:rPr>
              <a:t> </a:t>
            </a:r>
          </a:p>
        </p:txBody>
      </p:sp>
      <p:graphicFrame>
        <p:nvGraphicFramePr>
          <p:cNvPr id="3" name="Diagram 2">
            <a:extLst>
              <a:ext uri="{FF2B5EF4-FFF2-40B4-BE49-F238E27FC236}">
                <a16:creationId xmlns:a16="http://schemas.microsoft.com/office/drawing/2014/main" id="{8A76A860-4E05-4BD0-AF85-115B7C9E76A8}"/>
              </a:ext>
            </a:extLst>
          </p:cNvPr>
          <p:cNvGraphicFramePr/>
          <p:nvPr>
            <p:extLst>
              <p:ext uri="{D42A27DB-BD31-4B8C-83A1-F6EECF244321}">
                <p14:modId xmlns:p14="http://schemas.microsoft.com/office/powerpoint/2010/main" val="2276523405"/>
              </p:ext>
            </p:extLst>
          </p:nvPr>
        </p:nvGraphicFramePr>
        <p:xfrm>
          <a:off x="-1818471" y="1365559"/>
          <a:ext cx="9372210" cy="546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DC15700-C72F-4CBA-996A-6A37F9611006}"/>
              </a:ext>
            </a:extLst>
          </p:cNvPr>
          <p:cNvSpPr txBox="1"/>
          <p:nvPr/>
        </p:nvSpPr>
        <p:spPr>
          <a:xfrm>
            <a:off x="6003235" y="2133598"/>
            <a:ext cx="2597426" cy="3416320"/>
          </a:xfrm>
          <a:prstGeom prst="rect">
            <a:avLst/>
          </a:prstGeom>
          <a:noFill/>
        </p:spPr>
        <p:txBody>
          <a:bodyPr wrap="square" rtlCol="0">
            <a:spAutoFit/>
          </a:bodyPr>
          <a:lstStyle/>
          <a:p>
            <a:r>
              <a:rPr lang="en-GB" sz="2400" b="1" dirty="0"/>
              <a:t>Objective of each activity</a:t>
            </a:r>
            <a:r>
              <a:rPr lang="en-GB" sz="2400" dirty="0"/>
              <a:t>, as well as </a:t>
            </a:r>
            <a:r>
              <a:rPr lang="en-GB" sz="2400" b="1" dirty="0"/>
              <a:t>key targets</a:t>
            </a:r>
            <a:r>
              <a:rPr lang="en-GB" sz="2400" dirty="0"/>
              <a:t>, </a:t>
            </a:r>
            <a:r>
              <a:rPr lang="en-GB" sz="2400" b="1" dirty="0"/>
              <a:t>examples</a:t>
            </a:r>
            <a:r>
              <a:rPr lang="en-GB" sz="2400" dirty="0"/>
              <a:t> and </a:t>
            </a:r>
            <a:r>
              <a:rPr lang="en-GB" sz="2400" b="1" dirty="0"/>
              <a:t>practical tips </a:t>
            </a:r>
            <a:r>
              <a:rPr lang="en-GB" sz="2400" dirty="0"/>
              <a:t>to develop each activity included in the Advocacy Toolkit</a:t>
            </a:r>
          </a:p>
        </p:txBody>
      </p:sp>
      <p:pic>
        <p:nvPicPr>
          <p:cNvPr id="5" name="Picture 4">
            <a:extLst>
              <a:ext uri="{FF2B5EF4-FFF2-40B4-BE49-F238E27FC236}">
                <a16:creationId xmlns:a16="http://schemas.microsoft.com/office/drawing/2014/main" id="{2D036ACE-3047-4102-BED6-3B40CA41951B}"/>
              </a:ext>
            </a:extLst>
          </p:cNvPr>
          <p:cNvPicPr>
            <a:picLocks noChangeAspect="1"/>
          </p:cNvPicPr>
          <p:nvPr/>
        </p:nvPicPr>
        <p:blipFill>
          <a:blip r:embed="rId8"/>
          <a:stretch>
            <a:fillRect/>
          </a:stretch>
        </p:blipFill>
        <p:spPr>
          <a:xfrm>
            <a:off x="6996225" y="69514"/>
            <a:ext cx="1419000" cy="1778334"/>
          </a:xfrm>
          <a:prstGeom prst="rect">
            <a:avLst/>
          </a:prstGeom>
        </p:spPr>
      </p:pic>
    </p:spTree>
    <p:extLst>
      <p:ext uri="{BB962C8B-B14F-4D97-AF65-F5344CB8AC3E}">
        <p14:creationId xmlns:p14="http://schemas.microsoft.com/office/powerpoint/2010/main" val="195992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93C0-CA3E-480E-A287-6D3A38D342C6}"/>
              </a:ext>
            </a:extLst>
          </p:cNvPr>
          <p:cNvSpPr>
            <a:spLocks noGrp="1"/>
          </p:cNvSpPr>
          <p:nvPr>
            <p:ph type="title"/>
          </p:nvPr>
        </p:nvSpPr>
        <p:spPr/>
        <p:txBody>
          <a:bodyPr/>
          <a:lstStyle/>
          <a:p>
            <a:pPr algn="l"/>
            <a:r>
              <a:rPr lang="es-ES" b="1" dirty="0">
                <a:solidFill>
                  <a:srgbClr val="CCFF66"/>
                </a:solidFill>
              </a:rPr>
              <a:t>OBJECTIVES OF THE WEBINAR</a:t>
            </a:r>
            <a:endParaRPr lang="en-GB" b="1" dirty="0">
              <a:solidFill>
                <a:srgbClr val="CCFF66"/>
              </a:solidFill>
            </a:endParaRPr>
          </a:p>
        </p:txBody>
      </p:sp>
      <p:sp>
        <p:nvSpPr>
          <p:cNvPr id="3" name="Content Placeholder 2">
            <a:extLst>
              <a:ext uri="{FF2B5EF4-FFF2-40B4-BE49-F238E27FC236}">
                <a16:creationId xmlns:a16="http://schemas.microsoft.com/office/drawing/2014/main" id="{03F3D219-07CB-434D-867F-EA19F6FE39FF}"/>
              </a:ext>
            </a:extLst>
          </p:cNvPr>
          <p:cNvSpPr>
            <a:spLocks noGrp="1"/>
          </p:cNvSpPr>
          <p:nvPr>
            <p:ph idx="1"/>
          </p:nvPr>
        </p:nvSpPr>
        <p:spPr>
          <a:xfrm>
            <a:off x="457200" y="1645631"/>
            <a:ext cx="8229600" cy="3566738"/>
          </a:xfrm>
        </p:spPr>
        <p:txBody>
          <a:bodyPr>
            <a:normAutofit fontScale="85000" lnSpcReduction="20000"/>
          </a:bodyPr>
          <a:lstStyle/>
          <a:p>
            <a:r>
              <a:rPr lang="en-GB" b="1" dirty="0"/>
              <a:t>Nutrition Advocacy in the GNC </a:t>
            </a:r>
            <a:r>
              <a:rPr lang="en-GB" dirty="0"/>
              <a:t>– Overview of the GNC Advocacy Strategic Framework and opportunities for global advocacy</a:t>
            </a:r>
          </a:p>
          <a:p>
            <a:pPr marL="0" indent="0">
              <a:buNone/>
            </a:pPr>
            <a:endParaRPr lang="en-GB" dirty="0"/>
          </a:p>
          <a:p>
            <a:r>
              <a:rPr lang="en-GB" b="1" dirty="0"/>
              <a:t>GNC Advocacy Toolkit </a:t>
            </a:r>
            <a:r>
              <a:rPr lang="en-GB" dirty="0"/>
              <a:t>– A sneak peek of this tool developed to support nutrition clusters</a:t>
            </a:r>
          </a:p>
          <a:p>
            <a:pPr marL="0" indent="0">
              <a:buNone/>
            </a:pPr>
            <a:endParaRPr lang="en-GB" dirty="0"/>
          </a:p>
          <a:p>
            <a:r>
              <a:rPr lang="en-GB" b="1" dirty="0"/>
              <a:t>GNC advocacy case studies </a:t>
            </a:r>
            <a:r>
              <a:rPr lang="en-GB" dirty="0"/>
              <a:t>– Country examples, achievements, challenges</a:t>
            </a:r>
          </a:p>
        </p:txBody>
      </p:sp>
    </p:spTree>
    <p:extLst>
      <p:ext uri="{BB962C8B-B14F-4D97-AF65-F5344CB8AC3E}">
        <p14:creationId xmlns:p14="http://schemas.microsoft.com/office/powerpoint/2010/main" val="266716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02254" y="1206500"/>
            <a:ext cx="9596718" cy="1143000"/>
          </a:xfrm>
        </p:spPr>
        <p:txBody>
          <a:bodyPr>
            <a:noAutofit/>
          </a:bodyPr>
          <a:lstStyle/>
          <a:p>
            <a:pPr algn="l"/>
            <a:r>
              <a:rPr lang="en-GB" sz="3500" b="1" dirty="0">
                <a:solidFill>
                  <a:srgbClr val="CCFF66"/>
                </a:solidFill>
              </a:rPr>
              <a:t>THE ADVOCACY CYCLE </a:t>
            </a:r>
            <a:br>
              <a:rPr lang="en-GB" sz="3500" b="1" dirty="0">
                <a:solidFill>
                  <a:srgbClr val="CCFF66"/>
                </a:solidFill>
              </a:rPr>
            </a:br>
            <a:r>
              <a:rPr lang="en-GB" sz="3500" b="1" dirty="0">
                <a:solidFill>
                  <a:srgbClr val="CCFF66"/>
                </a:solidFill>
              </a:rPr>
              <a:t>STEP 6: ADVOCACY TACTICS – EXAMPLE</a:t>
            </a:r>
            <a:br>
              <a:rPr lang="en-GB" sz="3500" b="1" dirty="0">
                <a:solidFill>
                  <a:srgbClr val="CCFF66"/>
                </a:solidFill>
              </a:rPr>
            </a:br>
            <a:br>
              <a:rPr lang="en-GB" sz="3500" b="1" dirty="0">
                <a:solidFill>
                  <a:srgbClr val="CCFF66"/>
                </a:solidFill>
              </a:rPr>
            </a:br>
            <a:br>
              <a:rPr lang="en-GB" sz="3500" b="1" dirty="0">
                <a:solidFill>
                  <a:srgbClr val="CCFF66"/>
                </a:solidFill>
              </a:rPr>
            </a:br>
            <a:br>
              <a:rPr lang="en-GB" sz="3500" b="1" dirty="0">
                <a:solidFill>
                  <a:srgbClr val="CCFF66"/>
                </a:solidFill>
              </a:rPr>
            </a:br>
            <a:r>
              <a:rPr lang="en-GB" sz="3500" b="1" dirty="0">
                <a:solidFill>
                  <a:srgbClr val="CCFF66"/>
                </a:solidFill>
              </a:rPr>
              <a:t> </a:t>
            </a:r>
          </a:p>
        </p:txBody>
      </p:sp>
      <p:sp>
        <p:nvSpPr>
          <p:cNvPr id="5" name="Rectangle 1">
            <a:extLst>
              <a:ext uri="{FF2B5EF4-FFF2-40B4-BE49-F238E27FC236}">
                <a16:creationId xmlns:a16="http://schemas.microsoft.com/office/drawing/2014/main" id="{B44A4FEA-DBD7-4FD5-9372-345818C5CCDA}"/>
              </a:ext>
            </a:extLst>
          </p:cNvPr>
          <p:cNvSpPr>
            <a:spLocks noChangeArrowheads="1"/>
          </p:cNvSpPr>
          <p:nvPr/>
        </p:nvSpPr>
        <p:spPr bwMode="auto">
          <a:xfrm>
            <a:off x="1882775"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5B1F6272-22A1-4A9C-8671-8D0763B39E0F}"/>
              </a:ext>
            </a:extLst>
          </p:cNvPr>
          <p:cNvPicPr>
            <a:picLocks noChangeAspect="1"/>
          </p:cNvPicPr>
          <p:nvPr/>
        </p:nvPicPr>
        <p:blipFill>
          <a:blip r:embed="rId3"/>
          <a:stretch>
            <a:fillRect/>
          </a:stretch>
        </p:blipFill>
        <p:spPr>
          <a:xfrm>
            <a:off x="7578258" y="90042"/>
            <a:ext cx="1419000" cy="1778334"/>
          </a:xfrm>
          <a:prstGeom prst="rect">
            <a:avLst/>
          </a:prstGeom>
        </p:spPr>
      </p:pic>
      <p:pic>
        <p:nvPicPr>
          <p:cNvPr id="4" name="Picture 3">
            <a:extLst>
              <a:ext uri="{FF2B5EF4-FFF2-40B4-BE49-F238E27FC236}">
                <a16:creationId xmlns:a16="http://schemas.microsoft.com/office/drawing/2014/main" id="{BDAC6A6F-9347-427F-84B4-F12BD8EEEB4D}"/>
              </a:ext>
            </a:extLst>
          </p:cNvPr>
          <p:cNvPicPr>
            <a:picLocks noChangeAspect="1"/>
          </p:cNvPicPr>
          <p:nvPr/>
        </p:nvPicPr>
        <p:blipFill>
          <a:blip r:embed="rId4"/>
          <a:stretch>
            <a:fillRect/>
          </a:stretch>
        </p:blipFill>
        <p:spPr>
          <a:xfrm>
            <a:off x="335817" y="1868375"/>
            <a:ext cx="8074405" cy="3651891"/>
          </a:xfrm>
          <a:prstGeom prst="rect">
            <a:avLst/>
          </a:prstGeom>
        </p:spPr>
      </p:pic>
    </p:spTree>
    <p:extLst>
      <p:ext uri="{BB962C8B-B14F-4D97-AF65-F5344CB8AC3E}">
        <p14:creationId xmlns:p14="http://schemas.microsoft.com/office/powerpoint/2010/main" val="317185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02254" y="1206500"/>
            <a:ext cx="9596718" cy="1143000"/>
          </a:xfrm>
        </p:spPr>
        <p:txBody>
          <a:bodyPr>
            <a:noAutofit/>
          </a:bodyPr>
          <a:lstStyle/>
          <a:p>
            <a:pPr algn="l"/>
            <a:r>
              <a:rPr lang="en-GB" sz="3100" b="1" dirty="0">
                <a:solidFill>
                  <a:srgbClr val="CCFF66"/>
                </a:solidFill>
              </a:rPr>
              <a:t>THE ADVOCACY CYCLE </a:t>
            </a:r>
            <a:br>
              <a:rPr lang="en-GB" sz="3100" b="1" dirty="0">
                <a:solidFill>
                  <a:srgbClr val="CCFF66"/>
                </a:solidFill>
              </a:rPr>
            </a:br>
            <a:r>
              <a:rPr lang="en-GB" sz="3100" b="1" dirty="0">
                <a:solidFill>
                  <a:srgbClr val="CCFF66"/>
                </a:solidFill>
              </a:rPr>
              <a:t>STEP 6: ADVOCACY TACTICS - EXAMPLE</a:t>
            </a:r>
            <a:br>
              <a:rPr lang="en-GB" sz="3100" b="1" dirty="0">
                <a:solidFill>
                  <a:srgbClr val="CCFF66"/>
                </a:solidFill>
              </a:rPr>
            </a:br>
            <a:br>
              <a:rPr lang="en-GB" sz="3100" b="1" dirty="0">
                <a:solidFill>
                  <a:srgbClr val="CCFF66"/>
                </a:solidFill>
              </a:rPr>
            </a:br>
            <a:br>
              <a:rPr lang="en-GB" sz="3100" b="1" dirty="0">
                <a:solidFill>
                  <a:srgbClr val="CCFF66"/>
                </a:solidFill>
              </a:rPr>
            </a:br>
            <a:br>
              <a:rPr lang="en-GB" sz="3100" b="1" dirty="0">
                <a:solidFill>
                  <a:srgbClr val="CCFF66"/>
                </a:solidFill>
              </a:rPr>
            </a:br>
            <a:r>
              <a:rPr lang="en-GB" sz="3100" b="1" dirty="0">
                <a:solidFill>
                  <a:srgbClr val="CCFF66"/>
                </a:solidFill>
              </a:rPr>
              <a:t> </a:t>
            </a:r>
          </a:p>
        </p:txBody>
      </p:sp>
      <p:sp>
        <p:nvSpPr>
          <p:cNvPr id="5" name="Rectangle 1">
            <a:extLst>
              <a:ext uri="{FF2B5EF4-FFF2-40B4-BE49-F238E27FC236}">
                <a16:creationId xmlns:a16="http://schemas.microsoft.com/office/drawing/2014/main" id="{B44A4FEA-DBD7-4FD5-9372-345818C5CCDA}"/>
              </a:ext>
            </a:extLst>
          </p:cNvPr>
          <p:cNvSpPr>
            <a:spLocks noChangeArrowheads="1"/>
          </p:cNvSpPr>
          <p:nvPr/>
        </p:nvSpPr>
        <p:spPr bwMode="auto">
          <a:xfrm>
            <a:off x="1882775"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a:extLst>
              <a:ext uri="{FF2B5EF4-FFF2-40B4-BE49-F238E27FC236}">
                <a16:creationId xmlns:a16="http://schemas.microsoft.com/office/drawing/2014/main" id="{8F806308-356C-4997-A7A1-FEDA276F584C}"/>
              </a:ext>
            </a:extLst>
          </p:cNvPr>
          <p:cNvPicPr>
            <a:picLocks noChangeAspect="1"/>
          </p:cNvPicPr>
          <p:nvPr/>
        </p:nvPicPr>
        <p:blipFill>
          <a:blip r:embed="rId3"/>
          <a:stretch>
            <a:fillRect/>
          </a:stretch>
        </p:blipFill>
        <p:spPr>
          <a:xfrm>
            <a:off x="604258" y="1386455"/>
            <a:ext cx="6974000" cy="1649641"/>
          </a:xfrm>
          <a:prstGeom prst="rect">
            <a:avLst/>
          </a:prstGeom>
        </p:spPr>
      </p:pic>
      <p:pic>
        <p:nvPicPr>
          <p:cNvPr id="6" name="Picture 5">
            <a:extLst>
              <a:ext uri="{FF2B5EF4-FFF2-40B4-BE49-F238E27FC236}">
                <a16:creationId xmlns:a16="http://schemas.microsoft.com/office/drawing/2014/main" id="{C9F553D1-1B97-4776-B540-85C8D36CB92E}"/>
              </a:ext>
            </a:extLst>
          </p:cNvPr>
          <p:cNvPicPr>
            <a:picLocks noChangeAspect="1"/>
          </p:cNvPicPr>
          <p:nvPr/>
        </p:nvPicPr>
        <p:blipFill>
          <a:blip r:embed="rId4"/>
          <a:stretch>
            <a:fillRect/>
          </a:stretch>
        </p:blipFill>
        <p:spPr>
          <a:xfrm>
            <a:off x="676754" y="2692400"/>
            <a:ext cx="6864867" cy="3063647"/>
          </a:xfrm>
          <a:prstGeom prst="rect">
            <a:avLst/>
          </a:prstGeom>
        </p:spPr>
      </p:pic>
      <p:pic>
        <p:nvPicPr>
          <p:cNvPr id="7" name="Picture 6">
            <a:extLst>
              <a:ext uri="{FF2B5EF4-FFF2-40B4-BE49-F238E27FC236}">
                <a16:creationId xmlns:a16="http://schemas.microsoft.com/office/drawing/2014/main" id="{5B1F6272-22A1-4A9C-8671-8D0763B39E0F}"/>
              </a:ext>
            </a:extLst>
          </p:cNvPr>
          <p:cNvPicPr>
            <a:picLocks noChangeAspect="1"/>
          </p:cNvPicPr>
          <p:nvPr/>
        </p:nvPicPr>
        <p:blipFill>
          <a:blip r:embed="rId5"/>
          <a:stretch>
            <a:fillRect/>
          </a:stretch>
        </p:blipFill>
        <p:spPr>
          <a:xfrm>
            <a:off x="7578258" y="90042"/>
            <a:ext cx="1419000" cy="1778334"/>
          </a:xfrm>
          <a:prstGeom prst="rect">
            <a:avLst/>
          </a:prstGeom>
        </p:spPr>
      </p:pic>
    </p:spTree>
    <p:extLst>
      <p:ext uri="{BB962C8B-B14F-4D97-AF65-F5344CB8AC3E}">
        <p14:creationId xmlns:p14="http://schemas.microsoft.com/office/powerpoint/2010/main" val="48641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385482" y="4038498"/>
            <a:ext cx="8122414" cy="568350"/>
          </a:xfrm>
        </p:spPr>
        <p:txBody>
          <a:bodyPr>
            <a:noAutofit/>
          </a:bodyPr>
          <a:lstStyle/>
          <a:p>
            <a:pPr algn="l"/>
            <a:r>
              <a:rPr lang="en-GB" b="1" dirty="0">
                <a:solidFill>
                  <a:srgbClr val="CCFF66"/>
                </a:solidFill>
              </a:rPr>
              <a:t>WHAT ELSE IS INCLUDED IN THE ADVOCACY TOOLKIT?</a:t>
            </a:r>
            <a:br>
              <a:rPr lang="en-GB" b="1" dirty="0">
                <a:solidFill>
                  <a:srgbClr val="CCFF66"/>
                </a:solidFill>
              </a:rPr>
            </a:br>
            <a:br>
              <a:rPr lang="en-GB" sz="1200" b="1" dirty="0">
                <a:solidFill>
                  <a:srgbClr val="CCFF66"/>
                </a:solidFill>
              </a:rPr>
            </a:br>
            <a:r>
              <a:rPr lang="en-GB" sz="3200" b="1" dirty="0">
                <a:solidFill>
                  <a:schemeClr val="tx1"/>
                </a:solidFill>
                <a:latin typeface="+mn-lt"/>
                <a:ea typeface="+mn-ea"/>
                <a:cs typeface="+mn-cs"/>
              </a:rPr>
              <a:t>Advocacy annual action plan</a:t>
            </a:r>
            <a:br>
              <a:rPr lang="en-GB" sz="3200" b="1" dirty="0">
                <a:solidFill>
                  <a:schemeClr val="tx1"/>
                </a:solidFill>
                <a:latin typeface="+mn-lt"/>
                <a:ea typeface="+mn-ea"/>
                <a:cs typeface="+mn-cs"/>
              </a:rPr>
            </a:br>
            <a:r>
              <a:rPr lang="en-GB" sz="3200" b="1" dirty="0">
                <a:solidFill>
                  <a:schemeClr val="tx1"/>
                </a:solidFill>
                <a:latin typeface="+mn-lt"/>
                <a:ea typeface="+mn-ea"/>
                <a:cs typeface="+mn-cs"/>
              </a:rPr>
              <a:t>	</a:t>
            </a:r>
            <a:r>
              <a:rPr lang="en-GB" sz="2000" i="1" dirty="0">
                <a:solidFill>
                  <a:schemeClr val="tx1"/>
                </a:solidFill>
                <a:latin typeface="+mn-lt"/>
                <a:ea typeface="+mn-ea"/>
                <a:cs typeface="+mn-cs"/>
              </a:rPr>
              <a:t>How to develop an annual action plan? How much does advocacy cost? </a:t>
            </a:r>
            <a:br>
              <a:rPr lang="en-GB" sz="2000" i="1" dirty="0">
                <a:solidFill>
                  <a:schemeClr val="tx1"/>
                </a:solidFill>
                <a:latin typeface="+mn-lt"/>
                <a:ea typeface="+mn-ea"/>
                <a:cs typeface="+mn-cs"/>
              </a:rPr>
            </a:br>
            <a:r>
              <a:rPr lang="en-GB" sz="2000" i="1" dirty="0">
                <a:solidFill>
                  <a:schemeClr val="tx1"/>
                </a:solidFill>
                <a:latin typeface="+mn-lt"/>
                <a:ea typeface="+mn-ea"/>
                <a:cs typeface="+mn-cs"/>
              </a:rPr>
              <a:t>	Funding sources for advocacy</a:t>
            </a:r>
            <a:br>
              <a:rPr lang="en-GB" sz="2000" i="1" dirty="0">
                <a:solidFill>
                  <a:schemeClr val="tx1"/>
                </a:solidFill>
                <a:latin typeface="+mn-lt"/>
                <a:ea typeface="+mn-ea"/>
                <a:cs typeface="+mn-cs"/>
              </a:rPr>
            </a:br>
            <a:br>
              <a:rPr lang="en-GB" sz="2000" i="1" dirty="0">
                <a:solidFill>
                  <a:schemeClr val="tx1"/>
                </a:solidFill>
                <a:latin typeface="+mn-lt"/>
                <a:ea typeface="+mn-ea"/>
                <a:cs typeface="+mn-cs"/>
              </a:rPr>
            </a:br>
            <a:r>
              <a:rPr lang="en-GB" sz="3200" b="1" dirty="0">
                <a:solidFill>
                  <a:schemeClr val="tx1"/>
                </a:solidFill>
                <a:latin typeface="+mn-lt"/>
                <a:ea typeface="+mn-ea"/>
                <a:cs typeface="+mn-cs"/>
              </a:rPr>
              <a:t>Advocacy Monitoring and Evaluation</a:t>
            </a:r>
            <a:br>
              <a:rPr lang="en-GB" sz="3200" b="1" dirty="0">
                <a:solidFill>
                  <a:schemeClr val="tx1"/>
                </a:solidFill>
                <a:latin typeface="+mn-lt"/>
                <a:ea typeface="+mn-ea"/>
                <a:cs typeface="+mn-cs"/>
              </a:rPr>
            </a:br>
            <a:r>
              <a:rPr lang="en-GB" sz="3200" b="1" dirty="0">
                <a:solidFill>
                  <a:schemeClr val="tx1"/>
                </a:solidFill>
                <a:latin typeface="+mn-lt"/>
                <a:ea typeface="+mn-ea"/>
                <a:cs typeface="+mn-cs"/>
              </a:rPr>
              <a:t>	</a:t>
            </a:r>
            <a:r>
              <a:rPr lang="en-GB" sz="2000" i="1" dirty="0">
                <a:solidFill>
                  <a:schemeClr val="tx1"/>
                </a:solidFill>
                <a:latin typeface="+mn-lt"/>
                <a:ea typeface="+mn-ea"/>
                <a:cs typeface="+mn-cs"/>
              </a:rPr>
              <a:t>Tools and templates to support the monitoring of advocacy activities</a:t>
            </a:r>
            <a:br>
              <a:rPr lang="en-GB" sz="2000" i="1" dirty="0">
                <a:solidFill>
                  <a:schemeClr val="tx1"/>
                </a:solidFill>
                <a:latin typeface="+mn-lt"/>
                <a:ea typeface="+mn-ea"/>
                <a:cs typeface="+mn-cs"/>
              </a:rPr>
            </a:br>
            <a:r>
              <a:rPr lang="en-GB" sz="2000" i="1" dirty="0">
                <a:solidFill>
                  <a:schemeClr val="tx1"/>
                </a:solidFill>
                <a:latin typeface="+mn-lt"/>
                <a:ea typeface="+mn-ea"/>
                <a:cs typeface="+mn-cs"/>
              </a:rPr>
              <a:t>	Indicators for evaluation of impact</a:t>
            </a:r>
            <a:br>
              <a:rPr lang="en-GB" sz="2000" i="1" dirty="0">
                <a:solidFill>
                  <a:schemeClr val="tx1"/>
                </a:solidFill>
                <a:latin typeface="+mn-lt"/>
                <a:ea typeface="+mn-ea"/>
                <a:cs typeface="+mn-cs"/>
              </a:rPr>
            </a:br>
            <a:br>
              <a:rPr lang="en-GB" sz="2000" i="1" dirty="0">
                <a:solidFill>
                  <a:schemeClr val="tx1"/>
                </a:solidFill>
                <a:latin typeface="+mn-lt"/>
                <a:ea typeface="+mn-ea"/>
                <a:cs typeface="+mn-cs"/>
              </a:rPr>
            </a:br>
            <a:r>
              <a:rPr lang="en-GB" sz="3200" b="1" dirty="0">
                <a:solidFill>
                  <a:schemeClr val="tx1"/>
                </a:solidFill>
                <a:latin typeface="+mn-lt"/>
                <a:ea typeface="+mn-ea"/>
                <a:cs typeface="+mn-cs"/>
              </a:rPr>
              <a:t>Advocacy Risk Assessment</a:t>
            </a:r>
            <a:br>
              <a:rPr lang="en-GB" sz="3200" b="1" dirty="0">
                <a:solidFill>
                  <a:schemeClr val="tx1"/>
                </a:solidFill>
                <a:latin typeface="+mn-lt"/>
                <a:ea typeface="+mn-ea"/>
                <a:cs typeface="+mn-cs"/>
              </a:rPr>
            </a:br>
            <a:r>
              <a:rPr lang="en-GB" sz="3200" b="1" dirty="0">
                <a:solidFill>
                  <a:schemeClr val="tx1"/>
                </a:solidFill>
                <a:latin typeface="+mn-lt"/>
                <a:ea typeface="+mn-ea"/>
                <a:cs typeface="+mn-cs"/>
              </a:rPr>
              <a:t>	</a:t>
            </a:r>
            <a:r>
              <a:rPr lang="en-GB" sz="2000" i="1" dirty="0">
                <a:solidFill>
                  <a:schemeClr val="tx1"/>
                </a:solidFill>
                <a:latin typeface="+mn-lt"/>
                <a:ea typeface="+mn-ea"/>
                <a:cs typeface="+mn-cs"/>
              </a:rPr>
              <a:t>Includes examples of potential advocacy risks and mitigation strategies</a:t>
            </a:r>
            <a:br>
              <a:rPr lang="en-GB" sz="3200" b="1" dirty="0">
                <a:solidFill>
                  <a:schemeClr val="tx1"/>
                </a:solidFill>
                <a:latin typeface="+mn-lt"/>
                <a:ea typeface="+mn-ea"/>
                <a:cs typeface="+mn-cs"/>
              </a:rPr>
            </a:br>
            <a:br>
              <a:rPr lang="en-GB" sz="3200" b="1" dirty="0">
                <a:solidFill>
                  <a:schemeClr val="tx1"/>
                </a:solidFill>
                <a:latin typeface="+mn-lt"/>
                <a:ea typeface="+mn-ea"/>
                <a:cs typeface="+mn-cs"/>
              </a:rPr>
            </a:br>
            <a:br>
              <a:rPr lang="en-GB" sz="3200" b="1" dirty="0">
                <a:solidFill>
                  <a:schemeClr val="tx1"/>
                </a:solidFill>
                <a:latin typeface="+mn-lt"/>
                <a:ea typeface="+mn-ea"/>
                <a:cs typeface="+mn-cs"/>
              </a:rPr>
            </a:br>
            <a:br>
              <a:rPr lang="en-GB" sz="3200" b="1" dirty="0">
                <a:solidFill>
                  <a:schemeClr val="tx1"/>
                </a:solidFill>
                <a:latin typeface="+mn-lt"/>
                <a:ea typeface="+mn-ea"/>
                <a:cs typeface="+mn-cs"/>
              </a:rPr>
            </a:br>
            <a:br>
              <a:rPr lang="en-GB" b="1" dirty="0">
                <a:solidFill>
                  <a:srgbClr val="CCFF66"/>
                </a:solidFill>
              </a:rPr>
            </a:br>
            <a:r>
              <a:rPr lang="en-GB" b="1" dirty="0">
                <a:solidFill>
                  <a:srgbClr val="CCFF66"/>
                </a:solidFill>
              </a:rPr>
              <a:t> </a:t>
            </a:r>
          </a:p>
        </p:txBody>
      </p:sp>
    </p:spTree>
    <p:extLst>
      <p:ext uri="{BB962C8B-B14F-4D97-AF65-F5344CB8AC3E}">
        <p14:creationId xmlns:p14="http://schemas.microsoft.com/office/powerpoint/2010/main" val="192274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Nutrition Advocacy in the GNC</a:t>
            </a:r>
          </a:p>
        </p:txBody>
      </p:sp>
    </p:spTree>
    <p:extLst>
      <p:ext uri="{BB962C8B-B14F-4D97-AF65-F5344CB8AC3E}">
        <p14:creationId xmlns:p14="http://schemas.microsoft.com/office/powerpoint/2010/main" val="162779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2279" y="212034"/>
            <a:ext cx="8772938" cy="5870713"/>
          </a:xfrm>
        </p:spPr>
        <p:txBody>
          <a:bodyPr>
            <a:normAutofit/>
          </a:bodyPr>
          <a:lstStyle/>
          <a:p>
            <a:pPr marL="0" indent="0">
              <a:buNone/>
            </a:pPr>
            <a:r>
              <a:rPr lang="en-GB" sz="4400" b="1" dirty="0">
                <a:solidFill>
                  <a:srgbClr val="CCFF66"/>
                </a:solidFill>
                <a:latin typeface="+mj-lt"/>
                <a:ea typeface="+mj-ea"/>
                <a:cs typeface="+mj-cs"/>
              </a:rPr>
              <a:t>NUTRITION ADVOCACY IN THE GNC</a:t>
            </a:r>
          </a:p>
          <a:p>
            <a:pPr marL="0" indent="0">
              <a:buNone/>
            </a:pPr>
            <a:endParaRPr lang="en-GB" b="1" dirty="0"/>
          </a:p>
          <a:p>
            <a:pPr marL="0" indent="0">
              <a:buNone/>
            </a:pPr>
            <a:r>
              <a:rPr lang="en-GB" b="1" dirty="0"/>
              <a:t>NUTRITION CLUSTER  </a:t>
            </a:r>
          </a:p>
          <a:p>
            <a:pPr marL="0" indent="0">
              <a:buNone/>
            </a:pPr>
            <a:r>
              <a:rPr lang="en-GB" b="1" dirty="0"/>
              <a:t>ADVOCACY STRATEGIC</a:t>
            </a:r>
          </a:p>
          <a:p>
            <a:pPr marL="0" indent="0">
              <a:buNone/>
            </a:pPr>
            <a:r>
              <a:rPr lang="en-GB" b="1" dirty="0"/>
              <a:t>FRAMEWORK (2016-2019)</a:t>
            </a:r>
          </a:p>
          <a:p>
            <a:pPr marL="0" indent="0">
              <a:buNone/>
            </a:pPr>
            <a:endParaRPr lang="en-GB" b="1" dirty="0"/>
          </a:p>
          <a:p>
            <a:pPr marL="0" indent="0">
              <a:buNone/>
            </a:pPr>
            <a:endParaRPr lang="en-GB" b="1" dirty="0"/>
          </a:p>
          <a:p>
            <a:pPr marL="0" indent="0">
              <a:buNone/>
            </a:pPr>
            <a:r>
              <a:rPr lang="en-GB" b="1" dirty="0"/>
              <a:t>                       NUTRITION CLUSTER ADVOCACY</a:t>
            </a:r>
          </a:p>
          <a:p>
            <a:pPr marL="0" indent="0">
              <a:buNone/>
            </a:pPr>
            <a:r>
              <a:rPr lang="en-GB" b="1" dirty="0"/>
              <a:t>                       TOOLKIT (2016)</a:t>
            </a:r>
            <a:endParaRPr lang="en-GB" dirty="0"/>
          </a:p>
        </p:txBody>
      </p:sp>
      <p:pic>
        <p:nvPicPr>
          <p:cNvPr id="3" name="Picture 2">
            <a:extLst>
              <a:ext uri="{FF2B5EF4-FFF2-40B4-BE49-F238E27FC236}">
                <a16:creationId xmlns:a16="http://schemas.microsoft.com/office/drawing/2014/main" id="{7717D52F-81FB-472E-951A-EF9DE98FD713}"/>
              </a:ext>
            </a:extLst>
          </p:cNvPr>
          <p:cNvPicPr>
            <a:picLocks noChangeAspect="1"/>
          </p:cNvPicPr>
          <p:nvPr/>
        </p:nvPicPr>
        <p:blipFill>
          <a:blip r:embed="rId3"/>
          <a:stretch>
            <a:fillRect/>
          </a:stretch>
        </p:blipFill>
        <p:spPr>
          <a:xfrm>
            <a:off x="5897217" y="1241252"/>
            <a:ext cx="1815547" cy="2567297"/>
          </a:xfrm>
          <a:prstGeom prst="rect">
            <a:avLst/>
          </a:prstGeom>
        </p:spPr>
      </p:pic>
      <p:pic>
        <p:nvPicPr>
          <p:cNvPr id="5" name="Picture 4">
            <a:extLst>
              <a:ext uri="{FF2B5EF4-FFF2-40B4-BE49-F238E27FC236}">
                <a16:creationId xmlns:a16="http://schemas.microsoft.com/office/drawing/2014/main" id="{A787F887-59CF-4A1D-BE14-0C4BFEC87048}"/>
              </a:ext>
            </a:extLst>
          </p:cNvPr>
          <p:cNvPicPr>
            <a:picLocks noChangeAspect="1"/>
          </p:cNvPicPr>
          <p:nvPr/>
        </p:nvPicPr>
        <p:blipFill>
          <a:blip r:embed="rId4"/>
          <a:stretch>
            <a:fillRect/>
          </a:stretch>
        </p:blipFill>
        <p:spPr>
          <a:xfrm>
            <a:off x="410328" y="3808549"/>
            <a:ext cx="1699384" cy="2412196"/>
          </a:xfrm>
          <a:prstGeom prst="rect">
            <a:avLst/>
          </a:prstGeom>
        </p:spPr>
      </p:pic>
    </p:spTree>
    <p:extLst>
      <p:ext uri="{BB962C8B-B14F-4D97-AF65-F5344CB8AC3E}">
        <p14:creationId xmlns:p14="http://schemas.microsoft.com/office/powerpoint/2010/main" val="412925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8549" y="253819"/>
            <a:ext cx="8486901" cy="5469340"/>
          </a:xfrm>
        </p:spPr>
        <p:txBody>
          <a:bodyPr>
            <a:normAutofit/>
          </a:bodyPr>
          <a:lstStyle/>
          <a:p>
            <a:pPr marL="0" indent="0">
              <a:buNone/>
            </a:pPr>
            <a:r>
              <a:rPr lang="en-GB" sz="3900" b="1" dirty="0">
                <a:solidFill>
                  <a:srgbClr val="CCFF66"/>
                </a:solidFill>
                <a:latin typeface="+mj-lt"/>
                <a:ea typeface="+mj-ea"/>
                <a:cs typeface="+mj-cs"/>
              </a:rPr>
              <a:t>NUTRITION CLUSTER STRATEGIC FRAMEWORK - A GNC DEFINITION FOR ADVOCACY </a:t>
            </a:r>
          </a:p>
          <a:p>
            <a:pPr marL="0" indent="0">
              <a:buNone/>
            </a:pPr>
            <a:endParaRPr lang="en-GB" b="1" dirty="0"/>
          </a:p>
          <a:p>
            <a:pPr marL="0" indent="0">
              <a:buNone/>
            </a:pPr>
            <a:r>
              <a:rPr lang="en-GB" dirty="0"/>
              <a:t>Humanitarian nutrition advocacy is a </a:t>
            </a:r>
            <a:r>
              <a:rPr lang="en-GB" b="1" dirty="0"/>
              <a:t>strategic</a:t>
            </a:r>
            <a:r>
              <a:rPr lang="en-GB" dirty="0"/>
              <a:t> and </a:t>
            </a:r>
            <a:r>
              <a:rPr lang="en-GB" b="1" dirty="0"/>
              <a:t>evidence-based process </a:t>
            </a:r>
            <a:r>
              <a:rPr lang="en-GB" dirty="0"/>
              <a:t>aiming to </a:t>
            </a:r>
            <a:r>
              <a:rPr lang="en-GB" b="1" dirty="0"/>
              <a:t>influence policies, practices and behaviours</a:t>
            </a:r>
            <a:r>
              <a:rPr lang="en-GB" dirty="0"/>
              <a:t> that safeguard and improve the nutrition of individuals affected by emergencies.</a:t>
            </a:r>
          </a:p>
          <a:p>
            <a:pPr marL="0" indent="0">
              <a:buNone/>
            </a:pPr>
            <a:endParaRPr lang="en-GB" dirty="0"/>
          </a:p>
        </p:txBody>
      </p:sp>
    </p:spTree>
    <p:extLst>
      <p:ext uri="{BB962C8B-B14F-4D97-AF65-F5344CB8AC3E}">
        <p14:creationId xmlns:p14="http://schemas.microsoft.com/office/powerpoint/2010/main" val="207973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783" y="408128"/>
            <a:ext cx="8786191" cy="6041744"/>
          </a:xfrm>
        </p:spPr>
        <p:txBody>
          <a:bodyPr>
            <a:normAutofit/>
          </a:bodyPr>
          <a:lstStyle/>
          <a:p>
            <a:pPr marL="0" indent="0">
              <a:buNone/>
            </a:pPr>
            <a:r>
              <a:rPr lang="en-GB" sz="4000" b="1" dirty="0">
                <a:solidFill>
                  <a:srgbClr val="CCFF66"/>
                </a:solidFill>
                <a:latin typeface="+mj-lt"/>
                <a:ea typeface="+mj-ea"/>
                <a:cs typeface="+mj-cs"/>
              </a:rPr>
              <a:t>NUTRITION CLUSTER ADVOCACY STRATEGIC FRAMEWORK - ADVOCACY GOALS</a:t>
            </a:r>
          </a:p>
          <a:p>
            <a:pPr marL="0" indent="0">
              <a:buNone/>
            </a:pPr>
            <a:endParaRPr lang="en-GB" sz="5700" b="1" dirty="0">
              <a:solidFill>
                <a:srgbClr val="CCFF66"/>
              </a:solidFill>
              <a:latin typeface="+mj-lt"/>
              <a:ea typeface="+mj-ea"/>
              <a:cs typeface="+mj-cs"/>
            </a:endParaRPr>
          </a:p>
          <a:p>
            <a:pPr marL="0" indent="0">
              <a:buNone/>
            </a:pPr>
            <a:endParaRPr lang="en-GB" b="1" dirty="0"/>
          </a:p>
          <a:p>
            <a:pPr marL="0" indent="0">
              <a:buNone/>
            </a:pPr>
            <a:endParaRPr lang="en-GB" dirty="0"/>
          </a:p>
          <a:p>
            <a:pPr lvl="0"/>
            <a:endParaRPr lang="en-GB" dirty="0"/>
          </a:p>
          <a:p>
            <a:pPr marL="0" lvl="0" indent="0">
              <a:buNone/>
            </a:pPr>
            <a:endParaRPr lang="en-GB" dirty="0"/>
          </a:p>
          <a:p>
            <a:endParaRPr lang="en-GB" dirty="0"/>
          </a:p>
        </p:txBody>
      </p:sp>
      <p:pic>
        <p:nvPicPr>
          <p:cNvPr id="6" name="Picture 5">
            <a:extLst>
              <a:ext uri="{FF2B5EF4-FFF2-40B4-BE49-F238E27FC236}">
                <a16:creationId xmlns:a16="http://schemas.microsoft.com/office/drawing/2014/main" id="{737BC509-0634-44A2-9006-38E4BBE02EA1}"/>
              </a:ext>
            </a:extLst>
          </p:cNvPr>
          <p:cNvPicPr>
            <a:picLocks noChangeAspect="1"/>
          </p:cNvPicPr>
          <p:nvPr/>
        </p:nvPicPr>
        <p:blipFill>
          <a:blip r:embed="rId3"/>
          <a:stretch>
            <a:fillRect/>
          </a:stretch>
        </p:blipFill>
        <p:spPr>
          <a:xfrm>
            <a:off x="289188" y="3643490"/>
            <a:ext cx="8385001" cy="1726600"/>
          </a:xfrm>
          <a:prstGeom prst="rect">
            <a:avLst/>
          </a:prstGeom>
        </p:spPr>
      </p:pic>
      <p:pic>
        <p:nvPicPr>
          <p:cNvPr id="3" name="Picture 2">
            <a:extLst>
              <a:ext uri="{FF2B5EF4-FFF2-40B4-BE49-F238E27FC236}">
                <a16:creationId xmlns:a16="http://schemas.microsoft.com/office/drawing/2014/main" id="{2A5A9BB0-F8DD-40B3-8518-5D611288BC13}"/>
              </a:ext>
            </a:extLst>
          </p:cNvPr>
          <p:cNvPicPr>
            <a:picLocks noChangeAspect="1"/>
          </p:cNvPicPr>
          <p:nvPr/>
        </p:nvPicPr>
        <p:blipFill>
          <a:blip r:embed="rId4"/>
          <a:stretch>
            <a:fillRect/>
          </a:stretch>
        </p:blipFill>
        <p:spPr>
          <a:xfrm>
            <a:off x="327644" y="2471921"/>
            <a:ext cx="8346545" cy="742590"/>
          </a:xfrm>
          <a:prstGeom prst="rect">
            <a:avLst/>
          </a:prstGeom>
        </p:spPr>
      </p:pic>
    </p:spTree>
    <p:extLst>
      <p:ext uri="{BB962C8B-B14F-4D97-AF65-F5344CB8AC3E}">
        <p14:creationId xmlns:p14="http://schemas.microsoft.com/office/powerpoint/2010/main" val="120612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6089" y="280323"/>
            <a:ext cx="8602624" cy="5469340"/>
          </a:xfrm>
        </p:spPr>
        <p:txBody>
          <a:bodyPr>
            <a:normAutofit fontScale="55000" lnSpcReduction="20000"/>
          </a:bodyPr>
          <a:lstStyle/>
          <a:p>
            <a:pPr marL="0" indent="0">
              <a:buNone/>
            </a:pPr>
            <a:r>
              <a:rPr lang="en-GB" sz="6400" b="1" dirty="0">
                <a:solidFill>
                  <a:srgbClr val="CCFF66"/>
                </a:solidFill>
                <a:latin typeface="+mj-lt"/>
                <a:ea typeface="+mj-ea"/>
                <a:cs typeface="+mj-cs"/>
              </a:rPr>
              <a:t>GLOBAL COMMITMENTS AND KEY NUTRITION INITIATIVES </a:t>
            </a:r>
          </a:p>
          <a:p>
            <a:pPr marL="0" indent="0">
              <a:buNone/>
            </a:pPr>
            <a:endParaRPr lang="en-GB" b="1" dirty="0"/>
          </a:p>
          <a:p>
            <a:pPr marL="0" indent="0">
              <a:buNone/>
            </a:pPr>
            <a:r>
              <a:rPr lang="en-GB" b="1" dirty="0"/>
              <a:t>Lancet series on maternal and child nutrition (2008, 2013)</a:t>
            </a:r>
          </a:p>
          <a:p>
            <a:pPr marL="0" indent="0">
              <a:buNone/>
            </a:pPr>
            <a:endParaRPr lang="en-GB" b="1" dirty="0"/>
          </a:p>
          <a:p>
            <a:pPr marL="0" indent="0">
              <a:buNone/>
            </a:pPr>
            <a:r>
              <a:rPr lang="en-GB" b="1" dirty="0"/>
              <a:t>Global nutrition targets – SDGs/WHA global nutrition targets</a:t>
            </a:r>
          </a:p>
          <a:p>
            <a:pPr marL="0" indent="0">
              <a:buNone/>
            </a:pPr>
            <a:endParaRPr lang="en-GB" b="1" dirty="0"/>
          </a:p>
          <a:p>
            <a:pPr marL="0" indent="0">
              <a:buNone/>
            </a:pPr>
            <a:r>
              <a:rPr lang="en-GB" b="1"/>
              <a:t>ICN2 </a:t>
            </a:r>
            <a:r>
              <a:rPr lang="en-GB" b="1" dirty="0"/>
              <a:t>– </a:t>
            </a:r>
            <a:r>
              <a:rPr lang="en-GB" sz="3100" dirty="0"/>
              <a:t>The </a:t>
            </a:r>
            <a:r>
              <a:rPr lang="en-GB" b="1" dirty="0"/>
              <a:t>Rome Declaration </a:t>
            </a:r>
            <a:r>
              <a:rPr lang="en-GB" dirty="0"/>
              <a:t>calls for the UN system to work more effectively together to support national and regional efforts, and enhance international cooperation and development assistance to accelerate progress in addressing malnutrition.</a:t>
            </a:r>
          </a:p>
          <a:p>
            <a:pPr marL="0" indent="0">
              <a:buNone/>
            </a:pPr>
            <a:endParaRPr lang="en-GB" dirty="0"/>
          </a:p>
          <a:p>
            <a:pPr marL="0" indent="0">
              <a:buNone/>
            </a:pPr>
            <a:r>
              <a:rPr lang="en-GB" b="1" dirty="0"/>
              <a:t>Nutrition for Growth Compact  (2016) &amp; Annual Global Nutrition Report</a:t>
            </a:r>
          </a:p>
          <a:p>
            <a:pPr marL="0" indent="0">
              <a:buNone/>
            </a:pPr>
            <a:endParaRPr lang="en-GB" b="1" dirty="0"/>
          </a:p>
          <a:p>
            <a:pPr marL="0" indent="0">
              <a:buNone/>
            </a:pPr>
            <a:endParaRPr lang="en-GB" b="1" dirty="0"/>
          </a:p>
          <a:p>
            <a:pPr marL="0" indent="0">
              <a:buNone/>
            </a:pPr>
            <a:r>
              <a:rPr lang="en-GB" b="1" dirty="0"/>
              <a:t>UN decade of action on nutrition (2016) – </a:t>
            </a:r>
            <a:r>
              <a:rPr lang="en-GB" dirty="0"/>
              <a:t>aims to galvanising international action on nutrition, including governments setting national nutrition targets for 2025</a:t>
            </a:r>
            <a:endParaRPr lang="en-GB" b="1" dirty="0"/>
          </a:p>
          <a:p>
            <a:pPr marL="0" indent="0">
              <a:buNone/>
            </a:pPr>
            <a:endParaRPr lang="en-GB" b="1" dirty="0"/>
          </a:p>
          <a:p>
            <a:pPr marL="0" lvl="0" indent="0">
              <a:buNone/>
            </a:pPr>
            <a:endParaRPr lang="en-GB" dirty="0"/>
          </a:p>
          <a:p>
            <a:pPr marL="0" lvl="0" indent="0">
              <a:buNone/>
            </a:pPr>
            <a:endParaRPr lang="en-GB" dirty="0"/>
          </a:p>
          <a:p>
            <a:endParaRPr lang="en-GB" dirty="0"/>
          </a:p>
        </p:txBody>
      </p:sp>
    </p:spTree>
    <p:extLst>
      <p:ext uri="{BB962C8B-B14F-4D97-AF65-F5344CB8AC3E}">
        <p14:creationId xmlns:p14="http://schemas.microsoft.com/office/powerpoint/2010/main" val="232189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GNC Advocacy Toolkit</a:t>
            </a:r>
          </a:p>
        </p:txBody>
      </p:sp>
    </p:spTree>
    <p:extLst>
      <p:ext uri="{BB962C8B-B14F-4D97-AF65-F5344CB8AC3E}">
        <p14:creationId xmlns:p14="http://schemas.microsoft.com/office/powerpoint/2010/main" val="402509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p:txBody>
          <a:bodyPr/>
          <a:lstStyle/>
          <a:p>
            <a:pPr algn="l"/>
            <a:r>
              <a:rPr lang="es-ES" sz="5700" b="1" dirty="0">
                <a:solidFill>
                  <a:srgbClr val="CCFF66"/>
                </a:solidFill>
              </a:rPr>
              <a:t>GNC ADVOCACY TOOLKIT</a:t>
            </a:r>
            <a:endParaRPr lang="en-GB" sz="5700" b="1" dirty="0">
              <a:solidFill>
                <a:srgbClr val="CCFF66"/>
              </a:solidFill>
            </a:endParaRP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452582" y="4941742"/>
            <a:ext cx="8229600" cy="1127797"/>
          </a:xfrm>
        </p:spPr>
        <p:txBody>
          <a:bodyPr>
            <a:normAutofit/>
          </a:bodyPr>
          <a:lstStyle/>
          <a:p>
            <a:pPr marL="0" indent="0">
              <a:buNone/>
            </a:pPr>
            <a:r>
              <a:rPr lang="es-ES" b="1" dirty="0">
                <a:hlinkClick r:id="rId3"/>
              </a:rPr>
              <a:t>http://nutritioncluster.net/resources/en-nutrition-cluster-advocacy-toolkit/</a:t>
            </a:r>
            <a:endParaRPr lang="es-ES" b="1" dirty="0"/>
          </a:p>
          <a:p>
            <a:pPr marL="0" indent="0">
              <a:buNone/>
            </a:pPr>
            <a:endParaRPr lang="es-ES" b="1" dirty="0"/>
          </a:p>
          <a:p>
            <a:pPr marL="0" indent="0">
              <a:buNone/>
            </a:pPr>
            <a:endParaRPr lang="es-ES" dirty="0"/>
          </a:p>
        </p:txBody>
      </p:sp>
      <p:sp>
        <p:nvSpPr>
          <p:cNvPr id="6" name="TextBox 5">
            <a:extLst>
              <a:ext uri="{FF2B5EF4-FFF2-40B4-BE49-F238E27FC236}">
                <a16:creationId xmlns:a16="http://schemas.microsoft.com/office/drawing/2014/main" id="{3DE60EAE-8B35-4D37-AF65-0D865D554C3E}"/>
              </a:ext>
            </a:extLst>
          </p:cNvPr>
          <p:cNvSpPr txBox="1"/>
          <p:nvPr/>
        </p:nvSpPr>
        <p:spPr>
          <a:xfrm>
            <a:off x="461817" y="1437605"/>
            <a:ext cx="5661891" cy="3970318"/>
          </a:xfrm>
          <a:prstGeom prst="rect">
            <a:avLst/>
          </a:prstGeom>
          <a:noFill/>
        </p:spPr>
        <p:txBody>
          <a:bodyPr wrap="square" rtlCol="0">
            <a:spAutoFit/>
          </a:bodyPr>
          <a:lstStyle/>
          <a:p>
            <a:r>
              <a:rPr lang="en-GB" sz="2700" dirty="0"/>
              <a:t>It is a </a:t>
            </a:r>
            <a:r>
              <a:rPr lang="en-GB" sz="2700" b="1" dirty="0"/>
              <a:t>practical tool </a:t>
            </a:r>
            <a:r>
              <a:rPr lang="en-GB" sz="2700" dirty="0"/>
              <a:t>developed to support the Nutrition Cluster country teams in the development of their advocacy strategies and plans and to support their implementation.</a:t>
            </a:r>
          </a:p>
          <a:p>
            <a:endParaRPr lang="en-GB" sz="2700" dirty="0"/>
          </a:p>
          <a:p>
            <a:r>
              <a:rPr lang="en-GB" sz="2700" dirty="0"/>
              <a:t>It has a focus on </a:t>
            </a:r>
            <a:r>
              <a:rPr lang="en-GB" sz="2700" b="1" dirty="0"/>
              <a:t>advocacy for nutrition in humanitarian contexts</a:t>
            </a:r>
          </a:p>
          <a:p>
            <a:endParaRPr lang="es-ES" dirty="0"/>
          </a:p>
          <a:p>
            <a:endParaRPr lang="en-GB" dirty="0"/>
          </a:p>
        </p:txBody>
      </p:sp>
      <p:pic>
        <p:nvPicPr>
          <p:cNvPr id="8" name="Picture 7">
            <a:extLst>
              <a:ext uri="{FF2B5EF4-FFF2-40B4-BE49-F238E27FC236}">
                <a16:creationId xmlns:a16="http://schemas.microsoft.com/office/drawing/2014/main" id="{A6578E71-26A4-4BF0-A647-91F7738C364C}"/>
              </a:ext>
            </a:extLst>
          </p:cNvPr>
          <p:cNvPicPr>
            <a:picLocks noChangeAspect="1"/>
          </p:cNvPicPr>
          <p:nvPr/>
        </p:nvPicPr>
        <p:blipFill>
          <a:blip r:embed="rId4"/>
          <a:stretch>
            <a:fillRect/>
          </a:stretch>
        </p:blipFill>
        <p:spPr>
          <a:xfrm>
            <a:off x="6241945" y="1596230"/>
            <a:ext cx="2322000" cy="3375601"/>
          </a:xfrm>
          <a:prstGeom prst="rect">
            <a:avLst/>
          </a:prstGeom>
          <a:ln>
            <a:solidFill>
              <a:srgbClr val="CCFF66"/>
            </a:solidFill>
          </a:ln>
        </p:spPr>
      </p:pic>
    </p:spTree>
    <p:extLst>
      <p:ext uri="{BB962C8B-B14F-4D97-AF65-F5344CB8AC3E}">
        <p14:creationId xmlns:p14="http://schemas.microsoft.com/office/powerpoint/2010/main" val="2596289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4907</TotalTime>
  <Words>687</Words>
  <Application>Microsoft Office PowerPoint</Application>
  <PresentationFormat>On-screen Show (4:3)</PresentationFormat>
  <Paragraphs>97</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Nutrition Cluster Advocacy</vt:lpstr>
      <vt:lpstr>OBJECTIVES OF THE WEBINAR</vt:lpstr>
      <vt:lpstr>Nutrition Advocacy in the GNC</vt:lpstr>
      <vt:lpstr>PowerPoint Presentation</vt:lpstr>
      <vt:lpstr>PowerPoint Presentation</vt:lpstr>
      <vt:lpstr>PowerPoint Presentation</vt:lpstr>
      <vt:lpstr>PowerPoint Presentation</vt:lpstr>
      <vt:lpstr>GNC Advocacy Toolkit</vt:lpstr>
      <vt:lpstr>GNC ADVOCACY TOOLKIT</vt:lpstr>
      <vt:lpstr>THE ADVOCACY CYCLE</vt:lpstr>
      <vt:lpstr>THE ADVOCACY CYCLE  STEP 1: PROBLEM IDENTIFICATION</vt:lpstr>
      <vt:lpstr>THE ADVOCACY CYCLE  STEP 1: PROBLEM IDENTIFICATION</vt:lpstr>
      <vt:lpstr>THE ADVOCACY CYCLE  STEP 2: DEFINING ADVOCACY  GOALS AND OBJECTIVES</vt:lpstr>
      <vt:lpstr>THE ADVOCACY CYCLE  STEP 1: PROBLEM IDENTIFICATION</vt:lpstr>
      <vt:lpstr>THE ADVOCACY CYCLE  STEP 2: DEFINING ADVOCACY GOALS AND  OBJECTIVES</vt:lpstr>
      <vt:lpstr>THE ADVOCACY CYCLE  STEP 3: IDENTIFICATION OF  TARGETS AND ALLIES</vt:lpstr>
      <vt:lpstr>THE ADVOCACY CYCLE  STEP 4: KEY MESSAGES</vt:lpstr>
      <vt:lpstr>THE ADVOCACY CYCLE  STEP 5: OPPORTUNITIES FOR ADVOCACY </vt:lpstr>
      <vt:lpstr>THE ADVOCACY CYCLE  STEP 6: ADVOCACY TACTICS     </vt:lpstr>
      <vt:lpstr>THE ADVOCACY CYCLE  STEP 6: ADVOCACY TACTICS – EXAMPLE     </vt:lpstr>
      <vt:lpstr>THE ADVOCACY CYCLE  STEP 6: ADVOCACY TACTICS - EXAMPLE     </vt:lpstr>
      <vt:lpstr>WHAT ELSE IS INCLUDED IN THE ADVOCACY TOOLKIT?  Advocacy annual action plan  How to develop an annual action plan? How much does advocacy cost?   Funding sources for advocacy  Advocacy Monitoring and Evaluation  Tools and templates to support the monitoring of advocacy activities  Indicators for evaluation of impact  Advocacy Risk Assessment  Includes examples of potential advocacy risks and mitigation strategies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GNC Update</dc:title>
  <dc:creator>Valerie Gatchell</dc:creator>
  <cp:lastModifiedBy>Angeline Grant</cp:lastModifiedBy>
  <cp:revision>136</cp:revision>
  <dcterms:created xsi:type="dcterms:W3CDTF">2014-09-05T14:05:18Z</dcterms:created>
  <dcterms:modified xsi:type="dcterms:W3CDTF">2019-03-05T14:38:26Z</dcterms:modified>
</cp:coreProperties>
</file>