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6" r:id="rId5"/>
    <p:sldId id="258" r:id="rId6"/>
    <p:sldId id="265" r:id="rId7"/>
    <p:sldId id="261" r:id="rId8"/>
    <p:sldId id="263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B3677-B00D-4BEF-A241-1B647721E927}" v="876" dt="2019-02-27T15:49:57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48491-A7D5-42FF-868E-351CE7CAE1C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</dgm:pt>
    <dgm:pt modelId="{EA064AA7-3F33-45CD-BD32-0082CE0C3ABD}">
      <dgm:prSet phldrT="[Text]" custT="1"/>
      <dgm:spPr/>
      <dgm:t>
        <a:bodyPr/>
        <a:lstStyle/>
        <a:p>
          <a:r>
            <a:rPr lang="en-US" sz="2300" dirty="0">
              <a:solidFill>
                <a:schemeClr val="bg1"/>
              </a:solidFill>
              <a:sym typeface="Wingdings" panose="05000000000000000000" pitchFamily="2" charset="2"/>
            </a:rPr>
            <a:t> </a:t>
          </a:r>
          <a:r>
            <a:rPr lang="fr-FR" sz="2300" dirty="0">
              <a:solidFill>
                <a:schemeClr val="bg1"/>
              </a:solidFill>
            </a:rPr>
            <a:t>La nutrition et sécurité alimentaire étaient classées comme prioritaires par l’EHP et les bailleurs des fonds au Mali en 2018. Les deux secteurs ont été privilégiés pour les fonds </a:t>
          </a:r>
          <a:r>
            <a:rPr lang="fr-FR" sz="2300" dirty="0" err="1">
              <a:solidFill>
                <a:schemeClr val="bg1"/>
              </a:solidFill>
            </a:rPr>
            <a:t>CERFs</a:t>
          </a:r>
          <a:r>
            <a:rPr lang="fr-FR" sz="2300" dirty="0">
              <a:solidFill>
                <a:schemeClr val="bg1"/>
              </a:solidFill>
            </a:rPr>
            <a:t> 2018 </a:t>
          </a:r>
          <a:endParaRPr lang="en-GB" sz="2300" dirty="0">
            <a:solidFill>
              <a:schemeClr val="bg1"/>
            </a:solidFill>
          </a:endParaRPr>
        </a:p>
      </dgm:t>
    </dgm:pt>
    <dgm:pt modelId="{D6445C15-B9B9-462C-B733-A8D50B3D7C3F}" type="parTrans" cxnId="{09E62BC5-B82C-41D8-8149-400310B7B8E5}">
      <dgm:prSet/>
      <dgm:spPr/>
      <dgm:t>
        <a:bodyPr/>
        <a:lstStyle/>
        <a:p>
          <a:endParaRPr lang="en-GB"/>
        </a:p>
      </dgm:t>
    </dgm:pt>
    <dgm:pt modelId="{971F34BF-6163-439A-8301-2710F0AE9548}" type="sibTrans" cxnId="{09E62BC5-B82C-41D8-8149-400310B7B8E5}">
      <dgm:prSet/>
      <dgm:spPr/>
      <dgm:t>
        <a:bodyPr/>
        <a:lstStyle/>
        <a:p>
          <a:endParaRPr lang="en-GB"/>
        </a:p>
      </dgm:t>
    </dgm:pt>
    <dgm:pt modelId="{5C7202D8-A091-43D5-B655-2C9E93D6D54D}">
      <dgm:prSet phldrT="[Text]" custT="1"/>
      <dgm:spPr/>
      <dgm:t>
        <a:bodyPr/>
        <a:lstStyle/>
        <a:p>
          <a:r>
            <a:rPr lang="en-US" sz="2300" dirty="0">
              <a:solidFill>
                <a:schemeClr val="bg1"/>
              </a:solidFill>
              <a:sym typeface="Wingdings" panose="05000000000000000000" pitchFamily="2" charset="2"/>
            </a:rPr>
            <a:t> </a:t>
          </a:r>
          <a:r>
            <a:rPr lang="fr-FR" sz="2300" dirty="0">
              <a:solidFill>
                <a:schemeClr val="bg1"/>
              </a:solidFill>
            </a:rPr>
            <a:t>Les hautes autorités du pays portent et ont commencé à prioriser les questions de nutrition </a:t>
          </a:r>
          <a:endParaRPr lang="en-GB" sz="2300" dirty="0">
            <a:solidFill>
              <a:schemeClr val="bg1"/>
            </a:solidFill>
          </a:endParaRPr>
        </a:p>
      </dgm:t>
    </dgm:pt>
    <dgm:pt modelId="{C46CAAAC-D03B-43EA-8832-1CAF0AD540EC}" type="parTrans" cxnId="{D4CDA1AC-5257-47FA-9F18-1F9DB73B0C0A}">
      <dgm:prSet/>
      <dgm:spPr/>
      <dgm:t>
        <a:bodyPr/>
        <a:lstStyle/>
        <a:p>
          <a:endParaRPr lang="en-GB"/>
        </a:p>
      </dgm:t>
    </dgm:pt>
    <dgm:pt modelId="{970A4255-27BA-48C5-BD61-CED3BCA8852A}" type="sibTrans" cxnId="{D4CDA1AC-5257-47FA-9F18-1F9DB73B0C0A}">
      <dgm:prSet/>
      <dgm:spPr/>
      <dgm:t>
        <a:bodyPr/>
        <a:lstStyle/>
        <a:p>
          <a:endParaRPr lang="en-GB"/>
        </a:p>
      </dgm:t>
    </dgm:pt>
    <dgm:pt modelId="{CD5C2D26-A7FE-475B-AB95-B93E51572D45}">
      <dgm:prSet custT="1"/>
      <dgm:spPr/>
      <dgm:t>
        <a:bodyPr/>
        <a:lstStyle/>
        <a:p>
          <a:r>
            <a:rPr lang="fr-FR" sz="2300" dirty="0">
              <a:solidFill>
                <a:schemeClr val="bg1"/>
              </a:solidFill>
              <a:sym typeface="Wingdings" panose="05000000000000000000" pitchFamily="2" charset="2"/>
            </a:rPr>
            <a:t> </a:t>
          </a:r>
          <a:r>
            <a:rPr lang="fr-FR" sz="2300" dirty="0">
              <a:solidFill>
                <a:schemeClr val="bg1"/>
              </a:solidFill>
            </a:rPr>
            <a:t>Les ATPE sont inscrits sur la liste nationale de médicaments essentiels</a:t>
          </a:r>
          <a:endParaRPr lang="en-US" sz="2300" dirty="0">
            <a:solidFill>
              <a:schemeClr val="bg1"/>
            </a:solidFill>
          </a:endParaRPr>
        </a:p>
      </dgm:t>
    </dgm:pt>
    <dgm:pt modelId="{E27933CA-A34C-45BA-B389-9A577BB99006}" type="parTrans" cxnId="{C333926B-946D-4263-8864-74E4A47BA2E1}">
      <dgm:prSet/>
      <dgm:spPr/>
      <dgm:t>
        <a:bodyPr/>
        <a:lstStyle/>
        <a:p>
          <a:endParaRPr lang="en-GB"/>
        </a:p>
      </dgm:t>
    </dgm:pt>
    <dgm:pt modelId="{284B308C-7CE9-4639-BF91-EF9BF91D0E73}" type="sibTrans" cxnId="{C333926B-946D-4263-8864-74E4A47BA2E1}">
      <dgm:prSet/>
      <dgm:spPr/>
      <dgm:t>
        <a:bodyPr/>
        <a:lstStyle/>
        <a:p>
          <a:endParaRPr lang="en-GB"/>
        </a:p>
      </dgm:t>
    </dgm:pt>
    <dgm:pt modelId="{94018879-ED86-46DA-BC03-4068FA813E3B}">
      <dgm:prSet custT="1"/>
      <dgm:spPr/>
      <dgm:t>
        <a:bodyPr/>
        <a:lstStyle/>
        <a:p>
          <a:r>
            <a:rPr lang="fr-FR" sz="2300" dirty="0">
              <a:solidFill>
                <a:schemeClr val="bg1"/>
              </a:solidFill>
              <a:sym typeface="Wingdings" panose="05000000000000000000" pitchFamily="2" charset="2"/>
            </a:rPr>
            <a:t> </a:t>
          </a:r>
          <a:r>
            <a:rPr lang="fr-FR" sz="2300" dirty="0">
              <a:solidFill>
                <a:schemeClr val="bg1"/>
              </a:solidFill>
            </a:rPr>
            <a:t>Un appui budgétaire de la part de l’UE permettra au gouvernement de contribuer aux achats des ATPE de manière progressive à partir de 2020 </a:t>
          </a:r>
        </a:p>
      </dgm:t>
    </dgm:pt>
    <dgm:pt modelId="{07D8E2D5-470A-4B5E-802F-0D7577BE96C2}" type="parTrans" cxnId="{7B08F6A9-D5B6-4A27-87BB-B581CDB9BD55}">
      <dgm:prSet/>
      <dgm:spPr/>
      <dgm:t>
        <a:bodyPr/>
        <a:lstStyle/>
        <a:p>
          <a:endParaRPr lang="en-GB"/>
        </a:p>
      </dgm:t>
    </dgm:pt>
    <dgm:pt modelId="{613D6DE3-08EB-49A4-905E-8EF77AF3EBE4}" type="sibTrans" cxnId="{7B08F6A9-D5B6-4A27-87BB-B581CDB9BD55}">
      <dgm:prSet/>
      <dgm:spPr/>
      <dgm:t>
        <a:bodyPr/>
        <a:lstStyle/>
        <a:p>
          <a:endParaRPr lang="en-GB"/>
        </a:p>
      </dgm:t>
    </dgm:pt>
    <dgm:pt modelId="{A3146616-BD77-4209-98EB-BCC1AD6EF48A}" type="pres">
      <dgm:prSet presAssocID="{8DA48491-A7D5-42FF-868E-351CE7CAE1CB}" presName="linear" presStyleCnt="0">
        <dgm:presLayoutVars>
          <dgm:animLvl val="lvl"/>
          <dgm:resizeHandles val="exact"/>
        </dgm:presLayoutVars>
      </dgm:prSet>
      <dgm:spPr/>
    </dgm:pt>
    <dgm:pt modelId="{2A46DCB2-1BE1-469B-A81C-A551CAA9999F}" type="pres">
      <dgm:prSet presAssocID="{EA064AA7-3F33-45CD-BD32-0082CE0C3A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9EA0FCF-F5A6-4EF5-AD11-1C08EE0AB57E}" type="pres">
      <dgm:prSet presAssocID="{971F34BF-6163-439A-8301-2710F0AE9548}" presName="spacer" presStyleCnt="0"/>
      <dgm:spPr/>
    </dgm:pt>
    <dgm:pt modelId="{7B45D5EE-7828-467D-8078-0AEFE08883DD}" type="pres">
      <dgm:prSet presAssocID="{5C7202D8-A091-43D5-B655-2C9E93D6D54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32E2AF-4B01-4A91-A362-811515D0970C}" type="pres">
      <dgm:prSet presAssocID="{970A4255-27BA-48C5-BD61-CED3BCA8852A}" presName="spacer" presStyleCnt="0"/>
      <dgm:spPr/>
    </dgm:pt>
    <dgm:pt modelId="{29EEE212-7B31-4005-A851-796184B216E6}" type="pres">
      <dgm:prSet presAssocID="{CD5C2D26-A7FE-475B-AB95-B93E51572D4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FAEF826-D8B0-4731-9C8D-2543E5591CE1}" type="pres">
      <dgm:prSet presAssocID="{284B308C-7CE9-4639-BF91-EF9BF91D0E73}" presName="spacer" presStyleCnt="0"/>
      <dgm:spPr/>
    </dgm:pt>
    <dgm:pt modelId="{91353091-4298-4E1D-B401-0A80528238DE}" type="pres">
      <dgm:prSet presAssocID="{94018879-ED86-46DA-BC03-4068FA813E3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2048613-AB28-4117-9574-DD3E66B1E7DF}" type="presOf" srcId="{8DA48491-A7D5-42FF-868E-351CE7CAE1CB}" destId="{A3146616-BD77-4209-98EB-BCC1AD6EF48A}" srcOrd="0" destOrd="0" presId="urn:microsoft.com/office/officeart/2005/8/layout/vList2"/>
    <dgm:cxn modelId="{9E79212E-B0ED-49F5-82B7-4EE17A09C421}" type="presOf" srcId="{CD5C2D26-A7FE-475B-AB95-B93E51572D45}" destId="{29EEE212-7B31-4005-A851-796184B216E6}" srcOrd="0" destOrd="0" presId="urn:microsoft.com/office/officeart/2005/8/layout/vList2"/>
    <dgm:cxn modelId="{C333926B-946D-4263-8864-74E4A47BA2E1}" srcId="{8DA48491-A7D5-42FF-868E-351CE7CAE1CB}" destId="{CD5C2D26-A7FE-475B-AB95-B93E51572D45}" srcOrd="2" destOrd="0" parTransId="{E27933CA-A34C-45BA-B389-9A577BB99006}" sibTransId="{284B308C-7CE9-4639-BF91-EF9BF91D0E73}"/>
    <dgm:cxn modelId="{DCDECE50-AAAE-4680-8F89-9252C7EF5D5E}" type="presOf" srcId="{EA064AA7-3F33-45CD-BD32-0082CE0C3ABD}" destId="{2A46DCB2-1BE1-469B-A81C-A551CAA9999F}" srcOrd="0" destOrd="0" presId="urn:microsoft.com/office/officeart/2005/8/layout/vList2"/>
    <dgm:cxn modelId="{5620CB86-5F61-4907-A8B6-2362E3BDE55E}" type="presOf" srcId="{94018879-ED86-46DA-BC03-4068FA813E3B}" destId="{91353091-4298-4E1D-B401-0A80528238DE}" srcOrd="0" destOrd="0" presId="urn:microsoft.com/office/officeart/2005/8/layout/vList2"/>
    <dgm:cxn modelId="{BC290D96-3B3B-423A-B501-D655FF23B7A3}" type="presOf" srcId="{5C7202D8-A091-43D5-B655-2C9E93D6D54D}" destId="{7B45D5EE-7828-467D-8078-0AEFE08883DD}" srcOrd="0" destOrd="0" presId="urn:microsoft.com/office/officeart/2005/8/layout/vList2"/>
    <dgm:cxn modelId="{7B08F6A9-D5B6-4A27-87BB-B581CDB9BD55}" srcId="{8DA48491-A7D5-42FF-868E-351CE7CAE1CB}" destId="{94018879-ED86-46DA-BC03-4068FA813E3B}" srcOrd="3" destOrd="0" parTransId="{07D8E2D5-470A-4B5E-802F-0D7577BE96C2}" sibTransId="{613D6DE3-08EB-49A4-905E-8EF77AF3EBE4}"/>
    <dgm:cxn modelId="{D4CDA1AC-5257-47FA-9F18-1F9DB73B0C0A}" srcId="{8DA48491-A7D5-42FF-868E-351CE7CAE1CB}" destId="{5C7202D8-A091-43D5-B655-2C9E93D6D54D}" srcOrd="1" destOrd="0" parTransId="{C46CAAAC-D03B-43EA-8832-1CAF0AD540EC}" sibTransId="{970A4255-27BA-48C5-BD61-CED3BCA8852A}"/>
    <dgm:cxn modelId="{09E62BC5-B82C-41D8-8149-400310B7B8E5}" srcId="{8DA48491-A7D5-42FF-868E-351CE7CAE1CB}" destId="{EA064AA7-3F33-45CD-BD32-0082CE0C3ABD}" srcOrd="0" destOrd="0" parTransId="{D6445C15-B9B9-462C-B733-A8D50B3D7C3F}" sibTransId="{971F34BF-6163-439A-8301-2710F0AE9548}"/>
    <dgm:cxn modelId="{DC78787B-C283-45FF-ABDD-0F30DB9E0292}" type="presParOf" srcId="{A3146616-BD77-4209-98EB-BCC1AD6EF48A}" destId="{2A46DCB2-1BE1-469B-A81C-A551CAA9999F}" srcOrd="0" destOrd="0" presId="urn:microsoft.com/office/officeart/2005/8/layout/vList2"/>
    <dgm:cxn modelId="{20ACBE5B-7927-4FDC-AC77-FAF97BF3FFE3}" type="presParOf" srcId="{A3146616-BD77-4209-98EB-BCC1AD6EF48A}" destId="{B9EA0FCF-F5A6-4EF5-AD11-1C08EE0AB57E}" srcOrd="1" destOrd="0" presId="urn:microsoft.com/office/officeart/2005/8/layout/vList2"/>
    <dgm:cxn modelId="{202E6BC6-8797-4241-843A-03C65AA263E9}" type="presParOf" srcId="{A3146616-BD77-4209-98EB-BCC1AD6EF48A}" destId="{7B45D5EE-7828-467D-8078-0AEFE08883DD}" srcOrd="2" destOrd="0" presId="urn:microsoft.com/office/officeart/2005/8/layout/vList2"/>
    <dgm:cxn modelId="{8D7FAF83-0FF3-4950-9272-32F9C8F8E864}" type="presParOf" srcId="{A3146616-BD77-4209-98EB-BCC1AD6EF48A}" destId="{A332E2AF-4B01-4A91-A362-811515D0970C}" srcOrd="3" destOrd="0" presId="urn:microsoft.com/office/officeart/2005/8/layout/vList2"/>
    <dgm:cxn modelId="{F94856B0-E523-4DF9-B432-CEDA4CD3462D}" type="presParOf" srcId="{A3146616-BD77-4209-98EB-BCC1AD6EF48A}" destId="{29EEE212-7B31-4005-A851-796184B216E6}" srcOrd="4" destOrd="0" presId="urn:microsoft.com/office/officeart/2005/8/layout/vList2"/>
    <dgm:cxn modelId="{90C5E817-EFF1-48BA-8895-87F8DC14D0DE}" type="presParOf" srcId="{A3146616-BD77-4209-98EB-BCC1AD6EF48A}" destId="{AFAEF826-D8B0-4731-9C8D-2543E5591CE1}" srcOrd="5" destOrd="0" presId="urn:microsoft.com/office/officeart/2005/8/layout/vList2"/>
    <dgm:cxn modelId="{3B9ACE1B-E9BA-4756-B9D8-E8D5A04B3A2E}" type="presParOf" srcId="{A3146616-BD77-4209-98EB-BCC1AD6EF48A}" destId="{91353091-4298-4E1D-B401-0A80528238D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6DCB2-1BE1-469B-A81C-A551CAA9999F}">
      <dsp:nvSpPr>
        <dsp:cNvPr id="0" name=""/>
        <dsp:cNvSpPr/>
      </dsp:nvSpPr>
      <dsp:spPr>
        <a:xfrm>
          <a:off x="0" y="812"/>
          <a:ext cx="11560628" cy="1232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sym typeface="Wingdings" panose="05000000000000000000" pitchFamily="2" charset="2"/>
            </a:rPr>
            <a:t> </a:t>
          </a:r>
          <a:r>
            <a:rPr lang="fr-FR" sz="2300" kern="1200" dirty="0">
              <a:solidFill>
                <a:schemeClr val="bg1"/>
              </a:solidFill>
            </a:rPr>
            <a:t>La nutrition et sécurité alimentaire étaient classées comme prioritaires par l’EHP et les bailleurs des fonds au Mali en 2018. Les deux secteurs ont été privilégiés pour les fonds </a:t>
          </a:r>
          <a:r>
            <a:rPr lang="fr-FR" sz="2300" kern="1200" dirty="0" err="1">
              <a:solidFill>
                <a:schemeClr val="bg1"/>
              </a:solidFill>
            </a:rPr>
            <a:t>CERFs</a:t>
          </a:r>
          <a:r>
            <a:rPr lang="fr-FR" sz="2300" kern="1200" dirty="0">
              <a:solidFill>
                <a:schemeClr val="bg1"/>
              </a:solidFill>
            </a:rPr>
            <a:t> 2018 </a:t>
          </a:r>
          <a:endParaRPr lang="en-GB" sz="2300" kern="1200" dirty="0">
            <a:solidFill>
              <a:schemeClr val="bg1"/>
            </a:solidFill>
          </a:endParaRPr>
        </a:p>
      </dsp:txBody>
      <dsp:txXfrm>
        <a:off x="60178" y="60990"/>
        <a:ext cx="11440272" cy="1112394"/>
      </dsp:txXfrm>
    </dsp:sp>
    <dsp:sp modelId="{7B45D5EE-7828-467D-8078-0AEFE08883DD}">
      <dsp:nvSpPr>
        <dsp:cNvPr id="0" name=""/>
        <dsp:cNvSpPr/>
      </dsp:nvSpPr>
      <dsp:spPr>
        <a:xfrm>
          <a:off x="0" y="1247611"/>
          <a:ext cx="11560628" cy="1232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  <a:sym typeface="Wingdings" panose="05000000000000000000" pitchFamily="2" charset="2"/>
            </a:rPr>
            <a:t> </a:t>
          </a:r>
          <a:r>
            <a:rPr lang="fr-FR" sz="2300" kern="1200" dirty="0">
              <a:solidFill>
                <a:schemeClr val="bg1"/>
              </a:solidFill>
            </a:rPr>
            <a:t>Les hautes autorités du pays portent et ont commencé à prioriser les questions de nutrition </a:t>
          </a:r>
          <a:endParaRPr lang="en-GB" sz="2300" kern="1200" dirty="0">
            <a:solidFill>
              <a:schemeClr val="bg1"/>
            </a:solidFill>
          </a:endParaRPr>
        </a:p>
      </dsp:txBody>
      <dsp:txXfrm>
        <a:off x="60178" y="1307789"/>
        <a:ext cx="11440272" cy="1112394"/>
      </dsp:txXfrm>
    </dsp:sp>
    <dsp:sp modelId="{29EEE212-7B31-4005-A851-796184B216E6}">
      <dsp:nvSpPr>
        <dsp:cNvPr id="0" name=""/>
        <dsp:cNvSpPr/>
      </dsp:nvSpPr>
      <dsp:spPr>
        <a:xfrm>
          <a:off x="0" y="2494410"/>
          <a:ext cx="11560628" cy="1232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chemeClr val="bg1"/>
              </a:solidFill>
              <a:sym typeface="Wingdings" panose="05000000000000000000" pitchFamily="2" charset="2"/>
            </a:rPr>
            <a:t> </a:t>
          </a:r>
          <a:r>
            <a:rPr lang="fr-FR" sz="2300" kern="1200" dirty="0">
              <a:solidFill>
                <a:schemeClr val="bg1"/>
              </a:solidFill>
            </a:rPr>
            <a:t>Les ATPE sont inscrits sur la liste nationale de médicaments essentiels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60178" y="2554588"/>
        <a:ext cx="11440272" cy="1112394"/>
      </dsp:txXfrm>
    </dsp:sp>
    <dsp:sp modelId="{91353091-4298-4E1D-B401-0A80528238DE}">
      <dsp:nvSpPr>
        <dsp:cNvPr id="0" name=""/>
        <dsp:cNvSpPr/>
      </dsp:nvSpPr>
      <dsp:spPr>
        <a:xfrm>
          <a:off x="0" y="3741209"/>
          <a:ext cx="11560628" cy="12327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>
              <a:solidFill>
                <a:schemeClr val="bg1"/>
              </a:solidFill>
              <a:sym typeface="Wingdings" panose="05000000000000000000" pitchFamily="2" charset="2"/>
            </a:rPr>
            <a:t> </a:t>
          </a:r>
          <a:r>
            <a:rPr lang="fr-FR" sz="2300" kern="1200" dirty="0">
              <a:solidFill>
                <a:schemeClr val="bg1"/>
              </a:solidFill>
            </a:rPr>
            <a:t>Un appui budgétaire de la part de l’UE permettra au gouvernement de contribuer aux achats des ATPE de manière progressive à partir de 2020 </a:t>
          </a:r>
        </a:p>
      </dsp:txBody>
      <dsp:txXfrm>
        <a:off x="60178" y="3801387"/>
        <a:ext cx="11440272" cy="1112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FC9FB-5EF7-43A9-AF63-3CF99806E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547FCA-3CD0-494A-AB1D-AD061FCE8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FA480-E67D-4926-A133-94F8C3D0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6096-4788-4FFC-8B43-C2BA42F4DE9E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760B9-C6F7-4158-96A7-9E1EDA07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2B7D0-AFEC-4616-B017-27FA0D85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FEBB-05F0-40DB-B1C9-D145CB9C6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68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2A36-5138-4DD6-98F1-5D82052B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C38B4-C468-4D2F-A0CA-F7BDBA740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1069D-1A12-49C0-A490-628D8074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6096-4788-4FFC-8B43-C2BA42F4DE9E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2B1D8-95B6-4E2F-9B66-87F3D570F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F6581-6B49-4621-92E4-35972EF21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FEBB-05F0-40DB-B1C9-D145CB9C6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916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FD1B6-8AB6-47CB-94B8-249D5C3F5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25C9B2-E05D-4775-8893-C67A11914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0BE71-6FD5-4658-BCD6-682193C7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6096-4788-4FFC-8B43-C2BA42F4DE9E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8AC61-155C-4666-82EB-FE1613BD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38A2D-F1BA-4DE5-AD7B-8A731858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FEBB-05F0-40DB-B1C9-D145CB9C6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08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35D1-7A71-4726-BF81-CE4E8E5D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0A7C-739D-45DC-BBC4-7F75BD881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F68DF-C718-420D-89EF-C1855D11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6096-4788-4FFC-8B43-C2BA42F4DE9E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69FB6-A8F9-4310-9857-C6642856F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0F915-EC6A-4CF5-A95F-CCE970A84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FEBB-05F0-40DB-B1C9-D145CB9C6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69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F3B7-CECB-4878-9F4D-A0073A200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142D5-427F-4E27-AB6E-E92DC72DF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7C233-83EA-440E-8D48-1C233B71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6096-4788-4FFC-8B43-C2BA42F4DE9E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3C488-BA7C-40E0-A1D4-DDC67D19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3B4EE-7BAB-44E5-A810-AD72D0C2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FEBB-05F0-40DB-B1C9-D145CB9C6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1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9D91-0E5B-469A-956F-D58E64D6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635CB-5927-4D92-BBD3-75905BE793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6EF15-82F4-4DFE-8AC2-61559E096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11B9A5-8257-448A-BC08-4BDA8D0C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6096-4788-4FFC-8B43-C2BA42F4DE9E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30C7E-7B45-4615-9199-6013F426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231CA-7D74-46F4-BF26-621CA4A7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FEBB-05F0-40DB-B1C9-D145CB9C6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932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875A9-F5A8-44CA-BA69-44829C15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C63D-30BE-42F3-85B9-2D8C2F063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79977-F39E-4544-A6C4-C7CA192F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7E841-1CBC-4906-B9FC-5BE591240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4FBBE3-DC19-471A-BDA8-53081BA06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6E58A3-A0C0-4E2E-82F6-92FD46B2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6096-4788-4FFC-8B43-C2BA42F4DE9E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2B1F8-2822-4636-8989-E42841AF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E7C83E-4AA1-4618-A9D9-266DB8B0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FEBB-05F0-40DB-B1C9-D145CB9C6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76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3E70C-EBD0-4136-9792-3677BFB09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FB6D13-042F-4D9B-A581-0C118969A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6096-4788-4FFC-8B43-C2BA42F4DE9E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3F0321-CD04-42C9-AE41-A158C5D7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C878E-7A0A-42AE-9A5E-33403EB21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FEBB-05F0-40DB-B1C9-D145CB9C6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98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41BC48-01FC-49C9-8851-E51EF39A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6096-4788-4FFC-8B43-C2BA42F4DE9E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A674B9-143D-4AB7-94CB-BAABD9CA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B17D3-F424-4DBD-9CBE-AE469AFA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FEBB-05F0-40DB-B1C9-D145CB9C6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7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B4E6-E12B-4594-B9F6-20AE600E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34A0B-DD74-47E5-971E-05E355D78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6B750F-09CC-4415-BA14-83F4860E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27DA2-F000-4635-A0B9-E7A403422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6096-4788-4FFC-8B43-C2BA42F4DE9E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9AAFA-AA4A-41F4-B7A7-8BEB0A12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008666-8F6A-4B1B-82EC-B8FDAF73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FEBB-05F0-40DB-B1C9-D145CB9C6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45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705D-829E-447C-AEB8-AFEE18C6A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E199A-13B1-4ECB-8724-8636D320AE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46DFB-43B8-4E72-B51A-56A64F95D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3FF8F-0623-4247-8075-A2D64C29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B6096-4788-4FFC-8B43-C2BA42F4DE9E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BBA12-7B66-46FC-9933-C8D3E07A8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2C2D6-9077-45D6-BD2F-6C69928F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FEBB-05F0-40DB-B1C9-D145CB9C6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33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595E59-49F2-41C3-9AD7-AC2D957E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8270A-9FDE-477A-9024-7528E4EB5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A3F5F-9D46-4E99-8F16-A241C050B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B6096-4788-4FFC-8B43-C2BA42F4DE9E}" type="datetimeFigureOut">
              <a:rPr lang="en-GB" smtClean="0"/>
              <a:t>27/02/2019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2AF34-97CD-4C9C-B055-57F304598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65E4D-5210-46F7-B285-E268909A2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4FEBB-05F0-40DB-B1C9-D145CB9C62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67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F7DF3-6960-4F8C-8B2C-6C75B850AE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68218"/>
            <a:ext cx="6786418" cy="2256845"/>
          </a:xfrm>
        </p:spPr>
        <p:txBody>
          <a:bodyPr>
            <a:normAutofit/>
          </a:bodyPr>
          <a:lstStyle/>
          <a:p>
            <a:pPr algn="l"/>
            <a:r>
              <a:rPr lang="en-GB" sz="7200" b="1" spc="-50" dirty="0">
                <a:solidFill>
                  <a:schemeClr val="accent1">
                    <a:lumMod val="75000"/>
                  </a:schemeClr>
                </a:solidFill>
              </a:rPr>
              <a:t>Plaidoyer – Cluster Nutr</a:t>
            </a:r>
            <a:r>
              <a:rPr lang="en-GB" sz="7200" b="1" spc="-50" dirty="0">
                <a:solidFill>
                  <a:srgbClr val="2F5597"/>
                </a:solidFill>
              </a:rPr>
              <a:t>it</a:t>
            </a:r>
            <a:r>
              <a:rPr lang="en-GB" sz="7200" b="1" spc="-50" dirty="0">
                <a:solidFill>
                  <a:schemeClr val="accent1">
                    <a:lumMod val="75000"/>
                  </a:schemeClr>
                </a:solidFill>
              </a:rPr>
              <a:t>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70D54-BFC5-413A-9468-CC1ADD0BC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0857" y="3613303"/>
            <a:ext cx="6758379" cy="984806"/>
          </a:xfrm>
        </p:spPr>
        <p:txBody>
          <a:bodyPr/>
          <a:lstStyle/>
          <a:p>
            <a:pPr algn="l"/>
            <a:r>
              <a:rPr lang="fr-FR" sz="3000" cap="all" spc="200" dirty="0">
                <a:solidFill>
                  <a:schemeClr val="tx2"/>
                </a:solidFill>
                <a:latin typeface="+mj-lt"/>
              </a:rPr>
              <a:t>Expériences et leçons apprises du Cluster Nutrition du Mali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763CFB-31C9-42BE-9567-48ADF57B2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4598116"/>
            <a:ext cx="4061474" cy="107334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532423-B6BD-4F1B-99A3-1575EC40625D}"/>
              </a:ext>
            </a:extLst>
          </p:cNvPr>
          <p:cNvCxnSpPr>
            <a:cxnSpLocks/>
          </p:cNvCxnSpPr>
          <p:nvPr/>
        </p:nvCxnSpPr>
        <p:spPr>
          <a:xfrm>
            <a:off x="870857" y="3429000"/>
            <a:ext cx="637968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282851F-4881-4ECF-A78F-73A3214BC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647" y="1382501"/>
            <a:ext cx="3018600" cy="425209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1772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5BFA1-D17A-4F61-890A-D5A7A0AB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4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rgbClr val="2F5597"/>
                </a:solidFill>
              </a:rPr>
              <a:t>Outils utiles et recommandations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74B5A-D1E5-47F7-9401-67C8E1856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" y="125333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500" b="1" dirty="0">
                <a:solidFill>
                  <a:srgbClr val="2F5597"/>
                </a:solidFill>
              </a:rPr>
              <a:t>Outils utiles: </a:t>
            </a:r>
          </a:p>
          <a:p>
            <a:pPr>
              <a:buClr>
                <a:srgbClr val="2F5597"/>
              </a:buClr>
            </a:pPr>
            <a:r>
              <a:rPr lang="fr-FR" sz="2500" dirty="0"/>
              <a:t>Matrice de la cartographie des financements annuels de la nutrition en dehors du FTS</a:t>
            </a:r>
          </a:p>
          <a:p>
            <a:pPr>
              <a:buClr>
                <a:srgbClr val="2F5597"/>
              </a:buClr>
            </a:pPr>
            <a:r>
              <a:rPr lang="fr-FR" sz="2500" dirty="0"/>
              <a:t>Messages clés pour la nutrition à intégrer dans les dialogues politiques des PTF avec le gouvernement</a:t>
            </a:r>
          </a:p>
          <a:p>
            <a:pPr marL="0" indent="0">
              <a:buNone/>
            </a:pPr>
            <a:r>
              <a:rPr lang="fr-FR" sz="2500" b="1" dirty="0">
                <a:solidFill>
                  <a:srgbClr val="2F5597"/>
                </a:solidFill>
              </a:rPr>
              <a:t>Recommandations/conseils: </a:t>
            </a:r>
          </a:p>
          <a:p>
            <a:pPr>
              <a:buClr>
                <a:srgbClr val="2F5597"/>
              </a:buClr>
            </a:pPr>
            <a:r>
              <a:rPr lang="fr-FR" sz="2500" dirty="0"/>
              <a:t>Mettre en place un cadre de concertation et d’harmonisation des activités de plaidoyer</a:t>
            </a:r>
          </a:p>
          <a:p>
            <a:pPr>
              <a:buClr>
                <a:srgbClr val="2F5597"/>
              </a:buClr>
            </a:pPr>
            <a:r>
              <a:rPr lang="fr-FR" sz="2500" dirty="0"/>
              <a:t>Mettre en place des binômes pour le plaidoyer: cluster nutrition-sécurité alimentaire et le cluster nutrition-santé</a:t>
            </a:r>
          </a:p>
          <a:p>
            <a:pPr>
              <a:buClr>
                <a:srgbClr val="2F5597"/>
              </a:buClr>
            </a:pPr>
            <a:r>
              <a:rPr lang="fr-FR" sz="2500" dirty="0"/>
              <a:t>Impliquer activement le point focal SUN dans la mise en œuvre des actions de plaidoyer. Lui attribuer le rôle de lead ou de </a:t>
            </a:r>
            <a:r>
              <a:rPr lang="fr-FR" sz="2500" dirty="0" err="1"/>
              <a:t>co</a:t>
            </a:r>
            <a:r>
              <a:rPr lang="fr-FR" sz="2500" dirty="0"/>
              <a:t>-lead du groupe de travail sur le plaidoyer</a:t>
            </a:r>
          </a:p>
        </p:txBody>
      </p:sp>
    </p:spTree>
    <p:extLst>
      <p:ext uri="{BB962C8B-B14F-4D97-AF65-F5344CB8AC3E}">
        <p14:creationId xmlns:p14="http://schemas.microsoft.com/office/powerpoint/2010/main" val="148475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2CBD-2E88-4AAC-9000-F4DBF444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02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b="1" dirty="0">
                <a:solidFill>
                  <a:srgbClr val="2F5597"/>
                </a:solidFill>
              </a:rPr>
              <a:t>Engagement dans les activités de plaidoyer pour le Cluster Nutrition Mali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3118-813D-44F0-A9D4-6619A5977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8" y="1690688"/>
            <a:ext cx="9350612" cy="4540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300" b="1" dirty="0">
                <a:solidFill>
                  <a:srgbClr val="2F5597"/>
                </a:solidFill>
              </a:rPr>
              <a:t>Contexte nutritionnel au Mali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2300" dirty="0"/>
              <a:t>La malnutrition demeure un problème de santé publique (SMART national 2018: MAG 10%, MAS 2% avec des disparités entre les différentes régions)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2300" dirty="0"/>
              <a:t>Les régions du Nord où se localise le foyer des conflits armés présentent les taux les plus élevés</a:t>
            </a:r>
            <a:endParaRPr lang="fr-FR" sz="23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fr-FR" sz="2300" b="1" dirty="0">
                <a:solidFill>
                  <a:srgbClr val="2F5597"/>
                </a:solidFill>
              </a:rPr>
              <a:t>Création d’un cadre de consultation pour le plaidoyer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2300" dirty="0"/>
              <a:t>Des initiatives pour les actions de plaidoyer en faveur de la nutrition étaient mises en œuvre par les différents intervenants membres du cluster au Mali 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2300" dirty="0"/>
              <a:t>Risque de doublon ou de conflit d’agenda surtout que les cibles des messages clés étaient presque les mêmes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fr-FR" sz="2300" dirty="0"/>
              <a:t>D’où, nécessiter de se coordonner pour la synergie et les résultats plus efficaces et efficients  </a:t>
            </a:r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F8F4E183-CDAA-4C63-A984-AB03FE4ED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4270" y="4104847"/>
            <a:ext cx="2208868" cy="22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3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2CBD-2E88-4AAC-9000-F4DBF444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006"/>
          </a:xfrm>
        </p:spPr>
        <p:txBody>
          <a:bodyPr>
            <a:noAutofit/>
          </a:bodyPr>
          <a:lstStyle/>
          <a:p>
            <a:pPr algn="ctr"/>
            <a:r>
              <a:rPr lang="fr-FR" b="1" dirty="0">
                <a:solidFill>
                  <a:srgbClr val="2F5597"/>
                </a:solidFill>
              </a:rPr>
              <a:t>Engagement dans les activités de plaidoyer pour le Cluster Nutrition Mali</a:t>
            </a:r>
            <a:endParaRPr lang="fr-FR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C3118-813D-44F0-A9D4-6619A5977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8" y="1775182"/>
            <a:ext cx="5366657" cy="43726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350" b="1" dirty="0">
                <a:solidFill>
                  <a:srgbClr val="2F5597"/>
                </a:solidFill>
              </a:rPr>
              <a:t>Comment a-t-on décidé que c’était une priorité pour le cluster?</a:t>
            </a:r>
          </a:p>
          <a:p>
            <a:pPr>
              <a:buClr>
                <a:srgbClr val="2F5597"/>
              </a:buClr>
            </a:pPr>
            <a:r>
              <a:rPr lang="fr-FR" sz="2350" dirty="0"/>
              <a:t>Financement humanitaire: Baisse progressive annoncée par les principaux bailleurs des fonds</a:t>
            </a:r>
          </a:p>
          <a:p>
            <a:pPr>
              <a:buClr>
                <a:srgbClr val="2F5597"/>
              </a:buClr>
            </a:pPr>
            <a:r>
              <a:rPr lang="fr-FR" sz="2350" dirty="0"/>
              <a:t>Situation nutritionnelle stagnante au niveau national avec des taux plus élevés dans les zones instables surtout celles du Nord</a:t>
            </a:r>
          </a:p>
          <a:p>
            <a:pPr>
              <a:buClr>
                <a:srgbClr val="2F5597"/>
              </a:buClr>
            </a:pPr>
            <a:r>
              <a:rPr lang="fr-FR" sz="2350" dirty="0"/>
              <a:t>Difficultés de maintenir le standard minimum de qualité de la réponse nutritionnelle intégrée au système de santé après le retrait de l’appui des ONG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5D627-EECB-47AB-A518-DB97026DA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16" y="2509040"/>
            <a:ext cx="4832255" cy="29049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8235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2CBD-2E88-4AAC-9000-F4DBF444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006"/>
          </a:xfrm>
        </p:spPr>
        <p:txBody>
          <a:bodyPr>
            <a:noAutofit/>
          </a:bodyPr>
          <a:lstStyle/>
          <a:p>
            <a:pPr algn="ctr"/>
            <a:r>
              <a:rPr lang="fr-FR" sz="4500" b="1" dirty="0">
                <a:solidFill>
                  <a:srgbClr val="2F5597"/>
                </a:solidFill>
              </a:rPr>
              <a:t>Engagement dans les activités de plaidoyer pour le Cluster Nutrition Mali</a:t>
            </a:r>
            <a:endParaRPr lang="fr-FR" sz="4500" b="1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FFAE56-D81A-4459-97ED-138C4A11395C}"/>
              </a:ext>
            </a:extLst>
          </p:cNvPr>
          <p:cNvSpPr/>
          <p:nvPr/>
        </p:nvSpPr>
        <p:spPr>
          <a:xfrm>
            <a:off x="653142" y="1800056"/>
            <a:ext cx="1070065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dirty="0">
                <a:solidFill>
                  <a:srgbClr val="2F5597"/>
                </a:solidFill>
              </a:rPr>
              <a:t>Lead du cadre de plaidoyer:</a:t>
            </a:r>
          </a:p>
          <a:p>
            <a:pPr marL="271463" indent="-271463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fr-FR" sz="2600" dirty="0"/>
              <a:t>Est porté par le gouvernement à travers la Cellule de Coordination de Nutrition: pour sa pérennité et pour la vision plus universelle/large de la nutrition </a:t>
            </a:r>
          </a:p>
          <a:p>
            <a:r>
              <a:rPr lang="fr-FR" sz="2600" b="1" dirty="0">
                <a:solidFill>
                  <a:srgbClr val="2F5597"/>
                </a:solidFill>
              </a:rPr>
              <a:t>Engagement du cluster nutrition dans ce cadre et le processus</a:t>
            </a:r>
            <a:r>
              <a:rPr lang="fr-FR" sz="2600" dirty="0">
                <a:solidFill>
                  <a:srgbClr val="2F5597"/>
                </a:solidFill>
              </a:rPr>
              <a:t>:</a:t>
            </a:r>
          </a:p>
          <a:p>
            <a:pPr marL="271463" indent="-271463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fr-FR" sz="2600" dirty="0"/>
              <a:t>Les activités de plaidoyer en cours sont initiées pour la plupart par les membres du cluster nutrition </a:t>
            </a:r>
          </a:p>
          <a:p>
            <a:pPr marL="271463" indent="-271463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fr-FR" sz="2600" dirty="0"/>
              <a:t>Identification de ces partenaires et organisation de la première rencontre restreinte pour réfléchir sur l’importance d’avoir un pareil cadre</a:t>
            </a:r>
          </a:p>
          <a:p>
            <a:pPr marL="271463" indent="-271463">
              <a:buClr>
                <a:srgbClr val="2F5597"/>
              </a:buClr>
              <a:buFont typeface="Arial" panose="020B0604020202020204" pitchFamily="34" charset="0"/>
              <a:buChar char="•"/>
            </a:pPr>
            <a:r>
              <a:rPr lang="fr-FR" sz="2600" dirty="0"/>
              <a:t>Deuxième rencontre pour élaborer les TDR, partager les responsabilités entre les différents membres et fixer certains thèmes prioritaires</a:t>
            </a:r>
          </a:p>
        </p:txBody>
      </p:sp>
    </p:spTree>
    <p:extLst>
      <p:ext uri="{BB962C8B-B14F-4D97-AF65-F5344CB8AC3E}">
        <p14:creationId xmlns:p14="http://schemas.microsoft.com/office/powerpoint/2010/main" val="56315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B289-4340-4C91-B0F0-4FFE5F54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43" y="32852"/>
            <a:ext cx="10809514" cy="1325563"/>
          </a:xfrm>
        </p:spPr>
        <p:txBody>
          <a:bodyPr>
            <a:noAutofit/>
          </a:bodyPr>
          <a:lstStyle/>
          <a:p>
            <a:pPr algn="ctr"/>
            <a:r>
              <a:rPr lang="fr-FR" sz="4500" b="1" dirty="0">
                <a:solidFill>
                  <a:srgbClr val="2F5597"/>
                </a:solidFill>
              </a:rPr>
              <a:t>Activités de plaidoyer du Cluster Nutrition Mali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CE8D-396A-47A4-AD55-CC00EE227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358415"/>
            <a:ext cx="8098971" cy="5466733"/>
          </a:xfrm>
        </p:spPr>
        <p:txBody>
          <a:bodyPr>
            <a:noAutofit/>
          </a:bodyPr>
          <a:lstStyle/>
          <a:p>
            <a:pPr marL="446088" indent="-446088">
              <a:buClr>
                <a:srgbClr val="2F5597"/>
              </a:buClr>
              <a:buFont typeface="Wingdings" panose="05000000000000000000" pitchFamily="2" charset="2"/>
              <a:buChar char="Ø"/>
            </a:pPr>
            <a:r>
              <a:rPr lang="fr-FR" sz="2150" dirty="0"/>
              <a:t>Les thématiques pour les notes de plaidoyer sont identifiées sur base de défis majeurs à relever qui dépassent les capacités opérationnelles des membres du cluster. Nécessitant ainsi un appui supplémentaire soit pour le financement, soit pour la prise de décision</a:t>
            </a:r>
          </a:p>
          <a:p>
            <a:pPr marL="446088" indent="-446088">
              <a:buClr>
                <a:srgbClr val="2F5597"/>
              </a:buClr>
              <a:buFont typeface="Wingdings" panose="05000000000000000000" pitchFamily="2" charset="2"/>
              <a:buChar char="Ø"/>
            </a:pPr>
            <a:r>
              <a:rPr lang="fr-FR" sz="2150" dirty="0"/>
              <a:t>Les notes de plaidoyer sont rédigées conjointement avec le secteur ou le groupe concerné par la thématique en question</a:t>
            </a:r>
          </a:p>
          <a:p>
            <a:pPr marL="446088" indent="-446088">
              <a:buClr>
                <a:srgbClr val="2F5597"/>
              </a:buClr>
              <a:buFont typeface="Wingdings" panose="05000000000000000000" pitchFamily="2" charset="2"/>
              <a:buChar char="Ø"/>
            </a:pPr>
            <a:r>
              <a:rPr lang="fr-FR" sz="2150" dirty="0"/>
              <a:t>Des analyses conjointes de situation précédent la rédaction des notes de plaidoyer </a:t>
            </a:r>
            <a:r>
              <a:rPr lang="fr-FR" sz="2150" dirty="0">
                <a:sym typeface="Wingdings" panose="05000000000000000000" pitchFamily="2" charset="2"/>
              </a:rPr>
              <a:t> </a:t>
            </a:r>
            <a:r>
              <a:rPr lang="fr-FR" sz="2150" dirty="0"/>
              <a:t>permettant aux autres secteurs de comprendre leur rôle/intérêt dans la dynamique de plaidoyer</a:t>
            </a:r>
          </a:p>
          <a:p>
            <a:pPr marL="0" indent="0">
              <a:buNone/>
            </a:pPr>
            <a:r>
              <a:rPr lang="fr-FR" sz="1950" i="1" dirty="0"/>
              <a:t>Par exemple: </a:t>
            </a:r>
          </a:p>
          <a:p>
            <a:pPr>
              <a:buFontTx/>
              <a:buChar char="-"/>
            </a:pPr>
            <a:r>
              <a:rPr lang="fr-FR" sz="1950" i="1" dirty="0"/>
              <a:t>Crise agropastorale et soudure précoce </a:t>
            </a:r>
            <a:r>
              <a:rPr lang="fr-FR" sz="1950" i="1" dirty="0">
                <a:sym typeface="Wingdings" panose="05000000000000000000" pitchFamily="2" charset="2"/>
              </a:rPr>
              <a:t> </a:t>
            </a:r>
            <a:r>
              <a:rPr lang="fr-FR" sz="1950" i="1" dirty="0"/>
              <a:t>note écrite avec le cluster SA. Présentée à l’EHP pour validation et adressée aux bailleurs des fonds</a:t>
            </a:r>
          </a:p>
          <a:p>
            <a:pPr>
              <a:buFontTx/>
              <a:buChar char="-"/>
            </a:pPr>
            <a:r>
              <a:rPr lang="fr-FR" sz="1950" i="1" dirty="0"/>
              <a:t>Intégration des ATPE sur la liste nationale des médicaments essentiels </a:t>
            </a:r>
            <a:r>
              <a:rPr lang="fr-FR" sz="1950" i="1" dirty="0">
                <a:sym typeface="Wingdings" panose="05000000000000000000" pitchFamily="2" charset="2"/>
              </a:rPr>
              <a:t> </a:t>
            </a:r>
            <a:r>
              <a:rPr lang="fr-FR" sz="1950" i="1" dirty="0"/>
              <a:t>note écrite avec le cluster santé et présentée au GT PTF Santé pour validation et envoyé au gouvernement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23E69-312E-4AA7-AEF0-EF5AE5EC4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714" y="1489043"/>
            <a:ext cx="3146882" cy="4293149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6883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B289-4340-4C91-B0F0-4FFE5F542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500" b="1" dirty="0">
                <a:solidFill>
                  <a:srgbClr val="2F5597"/>
                </a:solidFill>
              </a:rPr>
              <a:t>Impact des notes de plaidoyer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AA88CA0-4F8E-457E-843A-84C6BB6E61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1324121"/>
              </p:ext>
            </p:extLst>
          </p:nvPr>
        </p:nvGraphicFramePr>
        <p:xfrm>
          <a:off x="315686" y="1462087"/>
          <a:ext cx="11560628" cy="497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16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38CE9-EDBD-46FB-9B09-1FC8C6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64" y="21744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4500" b="1" dirty="0">
                <a:solidFill>
                  <a:srgbClr val="2F5597"/>
                </a:solidFill>
              </a:rPr>
              <a:t>Notes de plaidoyer développées par le Cluster Nutrition au Mali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0B57B-3A8A-4519-8206-FDB7B445E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28" y="1540249"/>
            <a:ext cx="3381474" cy="46131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FF5C82-696F-4C39-AE1C-5C942F6EFC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09" t="20208" r="25454" b="6667"/>
          <a:stretch/>
        </p:blipFill>
        <p:spPr>
          <a:xfrm>
            <a:off x="6002291" y="1540249"/>
            <a:ext cx="5624945" cy="5014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4D2692-57F4-44AB-ACB8-6A191AF798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22" t="21280" r="26442" b="21421"/>
          <a:stretch/>
        </p:blipFill>
        <p:spPr>
          <a:xfrm>
            <a:off x="1977112" y="2704555"/>
            <a:ext cx="5624945" cy="39296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713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B289-4340-4C91-B0F0-4FFE5F54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4500" b="1" dirty="0">
                <a:solidFill>
                  <a:srgbClr val="2F5597"/>
                </a:solidFill>
              </a:rPr>
              <a:t>Les prochaines étapes pour le plaidoyer du cluster nutrition au Mali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5CE8D-396A-47A4-AD55-CC00EE227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9" y="1967139"/>
            <a:ext cx="10515600" cy="4351338"/>
          </a:xfrm>
        </p:spPr>
        <p:txBody>
          <a:bodyPr>
            <a:normAutofit/>
          </a:bodyPr>
          <a:lstStyle/>
          <a:p>
            <a:pPr marL="446088" indent="-446088">
              <a:buClr>
                <a:srgbClr val="2F5597"/>
              </a:buClr>
              <a:buFont typeface="Wingdings" panose="05000000000000000000" pitchFamily="2" charset="2"/>
              <a:buChar char="Ø"/>
            </a:pPr>
            <a:r>
              <a:rPr lang="fr-FR" dirty="0"/>
              <a:t>Appuyer la Direction de Nutrition pour l’élaboration de la feuille de route sur la stratégie de renforcement du système de santé pour l’intégration de la nutrition dans le PMA</a:t>
            </a:r>
          </a:p>
          <a:p>
            <a:pPr marL="446088" indent="-446088">
              <a:buClr>
                <a:srgbClr val="2F5597"/>
              </a:buClr>
              <a:buFont typeface="Wingdings" panose="05000000000000000000" pitchFamily="2" charset="2"/>
              <a:buChar char="Ø"/>
            </a:pPr>
            <a:r>
              <a:rPr lang="fr-FR" dirty="0"/>
              <a:t>Suivre le développement de la nutrition dans les différents documents stratégiques du pays en collaboration avec les GT PTF SAN et GT PTF SANTE</a:t>
            </a:r>
          </a:p>
          <a:p>
            <a:pPr marL="446088" indent="-446088">
              <a:buClr>
                <a:srgbClr val="2F5597"/>
              </a:buClr>
              <a:buFont typeface="Wingdings" panose="05000000000000000000" pitchFamily="2" charset="2"/>
              <a:buChar char="Ø"/>
            </a:pPr>
            <a:r>
              <a:rPr lang="fr-FR" dirty="0"/>
              <a:t>Continuer le plaidoyer pour l’intégration des dépenses de la nutrition au niveau communautaire dans les différents budgets des collectivités: Expériences très positives dans les régions du Sud (Kayes) où ACF intervient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84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5BFA1-D17A-4F61-890A-D5A7A0AB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785" y="398009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fr-FR" b="1" dirty="0">
                <a:solidFill>
                  <a:srgbClr val="2F5597"/>
                </a:solidFill>
              </a:rPr>
              <a:t>Défis et leçons apprises dans la mise en œuvre des activités de plaidoyer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74B5A-D1E5-47F7-9401-67C8E1856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5" y="1549174"/>
            <a:ext cx="10760529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700" b="1" dirty="0">
                <a:solidFill>
                  <a:srgbClr val="2F5597"/>
                </a:solidFill>
              </a:rPr>
              <a:t>Défis: </a:t>
            </a:r>
          </a:p>
          <a:p>
            <a:pPr>
              <a:buClr>
                <a:srgbClr val="2F5597"/>
              </a:buClr>
            </a:pPr>
            <a:r>
              <a:rPr lang="fr-FR" sz="2700" dirty="0"/>
              <a:t>La connaissance limitée de la transversalité de la nutrition dans les secteurs contributifs et sensibles</a:t>
            </a:r>
          </a:p>
          <a:p>
            <a:pPr>
              <a:buClr>
                <a:srgbClr val="2F5597"/>
              </a:buClr>
            </a:pPr>
            <a:r>
              <a:rPr lang="fr-FR" sz="2700" dirty="0"/>
              <a:t>La dépendance continue de la nutrition à la présence des acteurs humanitaires  </a:t>
            </a:r>
          </a:p>
          <a:p>
            <a:pPr marL="0" indent="0">
              <a:buNone/>
            </a:pPr>
            <a:r>
              <a:rPr lang="fr-FR" sz="2700" b="1" dirty="0">
                <a:solidFill>
                  <a:srgbClr val="2F5597"/>
                </a:solidFill>
              </a:rPr>
              <a:t>Leçons apprises:</a:t>
            </a:r>
          </a:p>
          <a:p>
            <a:pPr>
              <a:buClr>
                <a:srgbClr val="2F5597"/>
              </a:buClr>
            </a:pPr>
            <a:r>
              <a:rPr lang="fr-FR" sz="2700" dirty="0"/>
              <a:t>La nutrition est à cheval de la santé et de la sécurité alimentaire </a:t>
            </a:r>
          </a:p>
          <a:p>
            <a:pPr>
              <a:buClr>
                <a:srgbClr val="2F5597"/>
              </a:buClr>
            </a:pPr>
            <a:r>
              <a:rPr lang="fr-FR" sz="2700" dirty="0"/>
              <a:t>Ces deux secteurs sont mieux connus et plus influents que la nutrition. De ce fait ils offrent des opportunités intéressantes au développement de la nutrition. Le plaidoyer conjoint nutrition-santé et nutrition-sécurité alimentaire est plus efficace qu’un plaidoyer séparé</a:t>
            </a:r>
          </a:p>
        </p:txBody>
      </p:sp>
    </p:spTree>
    <p:extLst>
      <p:ext uri="{BB962C8B-B14F-4D97-AF65-F5344CB8AC3E}">
        <p14:creationId xmlns:p14="http://schemas.microsoft.com/office/powerpoint/2010/main" val="163218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879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Plaidoyer – Cluster Nutrition </vt:lpstr>
      <vt:lpstr>Engagement dans les activités de plaidoyer pour le Cluster Nutrition Mali</vt:lpstr>
      <vt:lpstr>Engagement dans les activités de plaidoyer pour le Cluster Nutrition Mali</vt:lpstr>
      <vt:lpstr>Engagement dans les activités de plaidoyer pour le Cluster Nutrition Mali</vt:lpstr>
      <vt:lpstr>Activités de plaidoyer du Cluster Nutrition Mali</vt:lpstr>
      <vt:lpstr>Impact des notes de plaidoyer</vt:lpstr>
      <vt:lpstr>Notes de plaidoyer développées par le Cluster Nutrition au Mali</vt:lpstr>
      <vt:lpstr>Les prochaines étapes pour le plaidoyer du cluster nutrition au Mali</vt:lpstr>
      <vt:lpstr>Défis et leçons apprises dans la mise en œuvre des activités de plaidoyer</vt:lpstr>
      <vt:lpstr>Outils utiles et recommandations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Cluster Advocacy</dc:title>
  <dc:creator>Angeline Grant</dc:creator>
  <cp:lastModifiedBy>Angeline Grant</cp:lastModifiedBy>
  <cp:revision>35</cp:revision>
  <dcterms:created xsi:type="dcterms:W3CDTF">2019-02-13T15:22:33Z</dcterms:created>
  <dcterms:modified xsi:type="dcterms:W3CDTF">2019-02-27T16:01:18Z</dcterms:modified>
</cp:coreProperties>
</file>