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5"/>
  </p:notesMasterIdLst>
  <p:sldIdLst>
    <p:sldId id="264" r:id="rId2"/>
    <p:sldId id="283" r:id="rId3"/>
    <p:sldId id="285" r:id="rId4"/>
    <p:sldId id="291" r:id="rId5"/>
    <p:sldId id="290" r:id="rId6"/>
    <p:sldId id="314" r:id="rId7"/>
    <p:sldId id="313" r:id="rId8"/>
    <p:sldId id="288" r:id="rId9"/>
    <p:sldId id="284" r:id="rId10"/>
    <p:sldId id="293" r:id="rId11"/>
    <p:sldId id="294" r:id="rId12"/>
    <p:sldId id="296" r:id="rId13"/>
    <p:sldId id="318" r:id="rId14"/>
    <p:sldId id="297" r:id="rId15"/>
    <p:sldId id="298" r:id="rId16"/>
    <p:sldId id="299" r:id="rId17"/>
    <p:sldId id="300" r:id="rId18"/>
    <p:sldId id="312" r:id="rId19"/>
    <p:sldId id="302" r:id="rId20"/>
    <p:sldId id="319" r:id="rId21"/>
    <p:sldId id="323" r:id="rId22"/>
    <p:sldId id="324" r:id="rId23"/>
    <p:sldId id="307"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erie Gatchell" initials="" lastIdx="2" clrIdx="0"/>
  <p:cmAuthor id="1" name="Angeline Grant" initials="AG" lastIdx="15" clrIdx="1">
    <p:extLst>
      <p:ext uri="{19B8F6BF-5375-455C-9EA6-DF929625EA0E}">
        <p15:presenceInfo xmlns:p15="http://schemas.microsoft.com/office/powerpoint/2012/main" userId="Angeline Gra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33"/>
    <a:srgbClr val="CCFF66"/>
    <a:srgbClr val="99FF66"/>
    <a:srgbClr val="CCFF99"/>
    <a:srgbClr val="009242"/>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061490-D34C-4BDE-89B7-3ABC21C0A248}" v="152" dt="2019-03-05T14:42:47.2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136" autoAdjust="0"/>
  </p:normalViewPr>
  <p:slideViewPr>
    <p:cSldViewPr snapToGrid="0" snapToObjects="1">
      <p:cViewPr varScale="1">
        <p:scale>
          <a:sx n="42" d="100"/>
          <a:sy n="42" d="100"/>
        </p:scale>
        <p:origin x="1574"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geline Grant" userId="6ee6a121-3de8-4026-abc1-b7b1cfedd5f4" providerId="ADAL" clId="{F2959D23-9B2B-40FC-9934-1BBA0F606E33}"/>
    <pc:docChg chg="undo custSel addSld modSld">
      <pc:chgData name="Angeline Grant" userId="6ee6a121-3de8-4026-abc1-b7b1cfedd5f4" providerId="ADAL" clId="{F2959D23-9B2B-40FC-9934-1BBA0F606E33}" dt="2019-02-28T12:28:38.472" v="145" actId="20577"/>
      <pc:docMkLst>
        <pc:docMk/>
      </pc:docMkLst>
      <pc:sldChg chg="modSp">
        <pc:chgData name="Angeline Grant" userId="6ee6a121-3de8-4026-abc1-b7b1cfedd5f4" providerId="ADAL" clId="{F2959D23-9B2B-40FC-9934-1BBA0F606E33}" dt="2019-02-28T11:21:20.336" v="140" actId="313"/>
        <pc:sldMkLst>
          <pc:docMk/>
          <pc:sldMk cId="2667169920" sldId="283"/>
        </pc:sldMkLst>
        <pc:spChg chg="mod">
          <ac:chgData name="Angeline Grant" userId="6ee6a121-3de8-4026-abc1-b7b1cfedd5f4" providerId="ADAL" clId="{F2959D23-9B2B-40FC-9934-1BBA0F606E33}" dt="2019-02-28T11:21:20.336" v="140" actId="313"/>
          <ac:spMkLst>
            <pc:docMk/>
            <pc:sldMk cId="2667169920" sldId="283"/>
            <ac:spMk id="3" creationId="{03F3D219-07CB-434D-867F-EA19F6FE39FF}"/>
          </ac:spMkLst>
        </pc:spChg>
      </pc:sldChg>
      <pc:sldChg chg="modSp">
        <pc:chgData name="Angeline Grant" userId="6ee6a121-3de8-4026-abc1-b7b1cfedd5f4" providerId="ADAL" clId="{F2959D23-9B2B-40FC-9934-1BBA0F606E33}" dt="2019-02-28T10:46:54.093" v="2" actId="1076"/>
        <pc:sldMkLst>
          <pc:docMk/>
          <pc:sldMk cId="201227138" sldId="293"/>
        </pc:sldMkLst>
        <pc:picChg chg="mod">
          <ac:chgData name="Angeline Grant" userId="6ee6a121-3de8-4026-abc1-b7b1cfedd5f4" providerId="ADAL" clId="{F2959D23-9B2B-40FC-9934-1BBA0F606E33}" dt="2019-02-28T10:46:54.093" v="2" actId="1076"/>
          <ac:picMkLst>
            <pc:docMk/>
            <pc:sldMk cId="201227138" sldId="293"/>
            <ac:picMk id="6" creationId="{88C3B591-215A-45E3-9B64-CD518D977492}"/>
          </ac:picMkLst>
        </pc:picChg>
      </pc:sldChg>
      <pc:sldChg chg="modSp">
        <pc:chgData name="Angeline Grant" userId="6ee6a121-3de8-4026-abc1-b7b1cfedd5f4" providerId="ADAL" clId="{F2959D23-9B2B-40FC-9934-1BBA0F606E33}" dt="2019-02-28T10:48:17.567" v="6" actId="1076"/>
        <pc:sldMkLst>
          <pc:docMk/>
          <pc:sldMk cId="2487568399" sldId="296"/>
        </pc:sldMkLst>
        <pc:spChg chg="mod">
          <ac:chgData name="Angeline Grant" userId="6ee6a121-3de8-4026-abc1-b7b1cfedd5f4" providerId="ADAL" clId="{F2959D23-9B2B-40FC-9934-1BBA0F606E33}" dt="2019-02-28T10:48:17.567" v="6" actId="1076"/>
          <ac:spMkLst>
            <pc:docMk/>
            <pc:sldMk cId="2487568399" sldId="296"/>
            <ac:spMk id="9" creationId="{792B0F52-7AF6-4504-85B3-16222A1A819E}"/>
          </ac:spMkLst>
        </pc:spChg>
        <pc:picChg chg="mod">
          <ac:chgData name="Angeline Grant" userId="6ee6a121-3de8-4026-abc1-b7b1cfedd5f4" providerId="ADAL" clId="{F2959D23-9B2B-40FC-9934-1BBA0F606E33}" dt="2019-02-28T10:47:45.563" v="5" actId="208"/>
          <ac:picMkLst>
            <pc:docMk/>
            <pc:sldMk cId="2487568399" sldId="296"/>
            <ac:picMk id="13" creationId="{48F95D56-9FE9-4977-9448-F4FC24E6F81C}"/>
          </ac:picMkLst>
        </pc:picChg>
      </pc:sldChg>
      <pc:sldChg chg="modSp">
        <pc:chgData name="Angeline Grant" userId="6ee6a121-3de8-4026-abc1-b7b1cfedd5f4" providerId="ADAL" clId="{F2959D23-9B2B-40FC-9934-1BBA0F606E33}" dt="2019-02-28T10:49:44.158" v="14" actId="20577"/>
        <pc:sldMkLst>
          <pc:docMk/>
          <pc:sldMk cId="1808157456" sldId="299"/>
        </pc:sldMkLst>
        <pc:spChg chg="mod">
          <ac:chgData name="Angeline Grant" userId="6ee6a121-3de8-4026-abc1-b7b1cfedd5f4" providerId="ADAL" clId="{F2959D23-9B2B-40FC-9934-1BBA0F606E33}" dt="2019-02-28T10:49:44.158" v="14" actId="20577"/>
          <ac:spMkLst>
            <pc:docMk/>
            <pc:sldMk cId="1808157456" sldId="299"/>
            <ac:spMk id="3" creationId="{C3059BA8-0F43-4EF0-9ADE-6DF2332EA1A9}"/>
          </ac:spMkLst>
        </pc:spChg>
      </pc:sldChg>
      <pc:sldChg chg="modSp">
        <pc:chgData name="Angeline Grant" userId="6ee6a121-3de8-4026-abc1-b7b1cfedd5f4" providerId="ADAL" clId="{F2959D23-9B2B-40FC-9934-1BBA0F606E33}" dt="2019-02-28T11:09:50.819" v="83" actId="20577"/>
        <pc:sldMkLst>
          <pc:docMk/>
          <pc:sldMk cId="1959923629" sldId="302"/>
        </pc:sldMkLst>
        <pc:graphicFrameChg chg="mod">
          <ac:chgData name="Angeline Grant" userId="6ee6a121-3de8-4026-abc1-b7b1cfedd5f4" providerId="ADAL" clId="{F2959D23-9B2B-40FC-9934-1BBA0F606E33}" dt="2019-02-28T11:09:50.819" v="83" actId="20577"/>
          <ac:graphicFrameMkLst>
            <pc:docMk/>
            <pc:sldMk cId="1959923629" sldId="302"/>
            <ac:graphicFrameMk id="3" creationId="{8A76A860-4E05-4BD0-AF85-115B7C9E76A8}"/>
          </ac:graphicFrameMkLst>
        </pc:graphicFrameChg>
      </pc:sldChg>
      <pc:sldChg chg="modSp">
        <pc:chgData name="Angeline Grant" userId="6ee6a121-3de8-4026-abc1-b7b1cfedd5f4" providerId="ADAL" clId="{F2959D23-9B2B-40FC-9934-1BBA0F606E33}" dt="2019-02-28T11:07:08.606" v="60" actId="20577"/>
        <pc:sldMkLst>
          <pc:docMk/>
          <pc:sldMk cId="3926659114" sldId="312"/>
        </pc:sldMkLst>
        <pc:spChg chg="mod">
          <ac:chgData name="Angeline Grant" userId="6ee6a121-3de8-4026-abc1-b7b1cfedd5f4" providerId="ADAL" clId="{F2959D23-9B2B-40FC-9934-1BBA0F606E33}" dt="2019-02-28T11:05:20.445" v="41" actId="20577"/>
          <ac:spMkLst>
            <pc:docMk/>
            <pc:sldMk cId="3926659114" sldId="312"/>
            <ac:spMk id="2" creationId="{836A8863-CC5B-4CE5-BDBE-556BDA835985}"/>
          </ac:spMkLst>
        </pc:spChg>
        <pc:spChg chg="mod">
          <ac:chgData name="Angeline Grant" userId="6ee6a121-3de8-4026-abc1-b7b1cfedd5f4" providerId="ADAL" clId="{F2959D23-9B2B-40FC-9934-1BBA0F606E33}" dt="2019-02-28T11:07:08.606" v="60" actId="20577"/>
          <ac:spMkLst>
            <pc:docMk/>
            <pc:sldMk cId="3926659114" sldId="312"/>
            <ac:spMk id="3" creationId="{C3059BA8-0F43-4EF0-9ADE-6DF2332EA1A9}"/>
          </ac:spMkLst>
        </pc:spChg>
      </pc:sldChg>
      <pc:sldChg chg="modSp">
        <pc:chgData name="Angeline Grant" userId="6ee6a121-3de8-4026-abc1-b7b1cfedd5f4" providerId="ADAL" clId="{F2959D23-9B2B-40FC-9934-1BBA0F606E33}" dt="2019-02-28T12:28:38.472" v="145" actId="20577"/>
        <pc:sldMkLst>
          <pc:docMk/>
          <pc:sldMk cId="2321892251" sldId="313"/>
        </pc:sldMkLst>
        <pc:spChg chg="mod">
          <ac:chgData name="Angeline Grant" userId="6ee6a121-3de8-4026-abc1-b7b1cfedd5f4" providerId="ADAL" clId="{F2959D23-9B2B-40FC-9934-1BBA0F606E33}" dt="2019-02-28T12:28:38.472" v="145" actId="20577"/>
          <ac:spMkLst>
            <pc:docMk/>
            <pc:sldMk cId="2321892251" sldId="313"/>
            <ac:spMk id="4" creationId="{00000000-0000-0000-0000-000000000000}"/>
          </ac:spMkLst>
        </pc:spChg>
      </pc:sldChg>
      <pc:sldChg chg="modSp">
        <pc:chgData name="Angeline Grant" userId="6ee6a121-3de8-4026-abc1-b7b1cfedd5f4" providerId="ADAL" clId="{F2959D23-9B2B-40FC-9934-1BBA0F606E33}" dt="2019-02-28T11:15:51.608" v="120" actId="14100"/>
        <pc:sldMkLst>
          <pc:docMk/>
          <pc:sldMk cId="486413054" sldId="319"/>
        </pc:sldMkLst>
        <pc:picChg chg="mod">
          <ac:chgData name="Angeline Grant" userId="6ee6a121-3de8-4026-abc1-b7b1cfedd5f4" providerId="ADAL" clId="{F2959D23-9B2B-40FC-9934-1BBA0F606E33}" dt="2019-02-28T11:15:51.608" v="120" actId="14100"/>
          <ac:picMkLst>
            <pc:docMk/>
            <pc:sldMk cId="486413054" sldId="319"/>
            <ac:picMk id="4" creationId="{549120BB-7A0D-4179-928A-6D7FA328D076}"/>
          </ac:picMkLst>
        </pc:picChg>
        <pc:picChg chg="mod">
          <ac:chgData name="Angeline Grant" userId="6ee6a121-3de8-4026-abc1-b7b1cfedd5f4" providerId="ADAL" clId="{F2959D23-9B2B-40FC-9934-1BBA0F606E33}" dt="2019-02-28T11:15:47.349" v="119" actId="14100"/>
          <ac:picMkLst>
            <pc:docMk/>
            <pc:sldMk cId="486413054" sldId="319"/>
            <ac:picMk id="9" creationId="{4D9D39CA-BFA5-4AE3-A5B3-130E4DA1E82B}"/>
          </ac:picMkLst>
        </pc:picChg>
      </pc:sldChg>
      <pc:sldChg chg="addSp delSp">
        <pc:chgData name="Angeline Grant" userId="6ee6a121-3de8-4026-abc1-b7b1cfedd5f4" providerId="ADAL" clId="{F2959D23-9B2B-40FC-9934-1BBA0F606E33}" dt="2019-02-28T11:14:58.806" v="96" actId="478"/>
        <pc:sldMkLst>
          <pc:docMk/>
          <pc:sldMk cId="504627068" sldId="323"/>
        </pc:sldMkLst>
        <pc:picChg chg="add del">
          <ac:chgData name="Angeline Grant" userId="6ee6a121-3de8-4026-abc1-b7b1cfedd5f4" providerId="ADAL" clId="{F2959D23-9B2B-40FC-9934-1BBA0F606E33}" dt="2019-02-28T11:14:58.806" v="96" actId="478"/>
          <ac:picMkLst>
            <pc:docMk/>
            <pc:sldMk cId="504627068" sldId="323"/>
            <ac:picMk id="3" creationId="{2168EC22-ED29-4D7E-ABC5-604A4580033A}"/>
          </ac:picMkLst>
        </pc:picChg>
        <pc:picChg chg="add del">
          <ac:chgData name="Angeline Grant" userId="6ee6a121-3de8-4026-abc1-b7b1cfedd5f4" providerId="ADAL" clId="{F2959D23-9B2B-40FC-9934-1BBA0F606E33}" dt="2019-02-28T11:14:56.953" v="95"/>
          <ac:picMkLst>
            <pc:docMk/>
            <pc:sldMk cId="504627068" sldId="323"/>
            <ac:picMk id="4" creationId="{3B4533D5-AD05-449F-A1BA-79030BF6955B}"/>
          </ac:picMkLst>
        </pc:picChg>
      </pc:sldChg>
      <pc:sldChg chg="addSp delSp modSp add">
        <pc:chgData name="Angeline Grant" userId="6ee6a121-3de8-4026-abc1-b7b1cfedd5f4" providerId="ADAL" clId="{F2959D23-9B2B-40FC-9934-1BBA0F606E33}" dt="2019-02-28T11:16:12.416" v="125" actId="1076"/>
        <pc:sldMkLst>
          <pc:docMk/>
          <pc:sldMk cId="502289938" sldId="324"/>
        </pc:sldMkLst>
        <pc:picChg chg="del">
          <ac:chgData name="Angeline Grant" userId="6ee6a121-3de8-4026-abc1-b7b1cfedd5f4" providerId="ADAL" clId="{F2959D23-9B2B-40FC-9934-1BBA0F606E33}" dt="2019-02-28T11:12:34.458" v="85" actId="478"/>
          <ac:picMkLst>
            <pc:docMk/>
            <pc:sldMk cId="502289938" sldId="324"/>
            <ac:picMk id="3" creationId="{2168EC22-ED29-4D7E-ABC5-604A4580033A}"/>
          </ac:picMkLst>
        </pc:picChg>
        <pc:picChg chg="add del mod">
          <ac:chgData name="Angeline Grant" userId="6ee6a121-3de8-4026-abc1-b7b1cfedd5f4" providerId="ADAL" clId="{F2959D23-9B2B-40FC-9934-1BBA0F606E33}" dt="2019-02-28T11:15:09.574" v="97" actId="478"/>
          <ac:picMkLst>
            <pc:docMk/>
            <pc:sldMk cId="502289938" sldId="324"/>
            <ac:picMk id="4" creationId="{9A35C45D-95F7-46A9-86C9-4526F6B0D35F}"/>
          </ac:picMkLst>
        </pc:picChg>
        <pc:picChg chg="add mod">
          <ac:chgData name="Angeline Grant" userId="6ee6a121-3de8-4026-abc1-b7b1cfedd5f4" providerId="ADAL" clId="{F2959D23-9B2B-40FC-9934-1BBA0F606E33}" dt="2019-02-28T11:16:12.416" v="125" actId="1076"/>
          <ac:picMkLst>
            <pc:docMk/>
            <pc:sldMk cId="502289938" sldId="324"/>
            <ac:picMk id="6" creationId="{84A9F357-D2EA-46B7-B944-8C685C417A98}"/>
          </ac:picMkLst>
        </pc:picChg>
      </pc:sldChg>
    </pc:docChg>
  </pc:docChgLst>
  <pc:docChgLst>
    <pc:chgData name="Angeline Grant" userId="6ee6a121-3de8-4026-abc1-b7b1cfedd5f4" providerId="ADAL" clId="{8E061490-D34C-4BDE-89B7-3ABC21C0A248}"/>
    <pc:docChg chg="modSld">
      <pc:chgData name="Angeline Grant" userId="6ee6a121-3de8-4026-abc1-b7b1cfedd5f4" providerId="ADAL" clId="{8E061490-D34C-4BDE-89B7-3ABC21C0A248}" dt="2019-03-05T14:42:47.293" v="3" actId="20577"/>
      <pc:docMkLst>
        <pc:docMk/>
      </pc:docMkLst>
      <pc:sldChg chg="modNotesTx">
        <pc:chgData name="Angeline Grant" userId="6ee6a121-3de8-4026-abc1-b7b1cfedd5f4" providerId="ADAL" clId="{8E061490-D34C-4BDE-89B7-3ABC21C0A248}" dt="2019-03-05T14:42:33.777" v="0" actId="20577"/>
        <pc:sldMkLst>
          <pc:docMk/>
          <pc:sldMk cId="4129253909" sldId="291"/>
        </pc:sldMkLst>
      </pc:sldChg>
      <pc:sldChg chg="modNotesTx">
        <pc:chgData name="Angeline Grant" userId="6ee6a121-3de8-4026-abc1-b7b1cfedd5f4" providerId="ADAL" clId="{8E061490-D34C-4BDE-89B7-3ABC21C0A248}" dt="2019-03-05T14:42:47.293" v="3" actId="20577"/>
        <pc:sldMkLst>
          <pc:docMk/>
          <pc:sldMk cId="2321892251" sldId="31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E45E1F-C86E-490A-9956-D8447B99FFFA}" type="doc">
      <dgm:prSet loTypeId="urn:microsoft.com/office/officeart/2005/8/layout/matrix2" loCatId="matrix" qsTypeId="urn:microsoft.com/office/officeart/2005/8/quickstyle/simple1" qsCatId="simple" csTypeId="urn:microsoft.com/office/officeart/2005/8/colors/accent1_2" csCatId="accent1" phldr="1"/>
      <dgm:spPr/>
      <dgm:t>
        <a:bodyPr/>
        <a:lstStyle/>
        <a:p>
          <a:endParaRPr lang="es-ES"/>
        </a:p>
      </dgm:t>
    </dgm:pt>
    <dgm:pt modelId="{D78A2C85-7540-4F4A-AE12-4A3254DD30AA}">
      <dgm:prSet phldrT="[Text]" custT="1"/>
      <dgm:spPr>
        <a:solidFill>
          <a:srgbClr val="CCFF99"/>
        </a:solidFill>
        <a:ln>
          <a:solidFill>
            <a:srgbClr val="CCFF99"/>
          </a:solidFill>
        </a:ln>
      </dgm:spPr>
      <dgm:t>
        <a:bodyPr/>
        <a:lstStyle/>
        <a:p>
          <a:r>
            <a:rPr lang="en-GB" sz="1400" b="1" kern="1200" noProof="0" dirty="0">
              <a:solidFill>
                <a:sysClr val="windowText" lastClr="000000"/>
              </a:solidFill>
              <a:latin typeface="Calibri"/>
              <a:ea typeface="+mn-ea"/>
              <a:cs typeface="+mn-cs"/>
            </a:rPr>
            <a:t>EXPERTISE ET  RECHERCHE</a:t>
          </a:r>
        </a:p>
        <a:p>
          <a:r>
            <a:rPr lang="fr-FR" sz="1400" kern="1200" dirty="0">
              <a:solidFill>
                <a:sysClr val="windowText" lastClr="000000"/>
              </a:solidFill>
              <a:latin typeface="Calibri"/>
              <a:ea typeface="+mn-ea"/>
              <a:cs typeface="+mn-cs"/>
            </a:rPr>
            <a:t>Développer des recherches sur les besoins et les solutions à un problème</a:t>
          </a:r>
        </a:p>
        <a:p>
          <a:r>
            <a:rPr lang="fr-FR" sz="1400" b="1" kern="1200" dirty="0">
              <a:solidFill>
                <a:sysClr val="windowText" lastClr="000000"/>
              </a:solidFill>
              <a:latin typeface="Calibri"/>
              <a:ea typeface="+mn-ea"/>
              <a:cs typeface="+mn-cs"/>
            </a:rPr>
            <a:t>Exemples: Rapport de politique, papier de positionnement</a:t>
          </a:r>
          <a:endParaRPr lang="en-GB" sz="1400" b="1" kern="1200" noProof="0" dirty="0">
            <a:solidFill>
              <a:sysClr val="windowText" lastClr="000000"/>
            </a:solidFill>
            <a:latin typeface="Calibri"/>
            <a:ea typeface="+mn-ea"/>
            <a:cs typeface="+mn-cs"/>
          </a:endParaRPr>
        </a:p>
      </dgm:t>
    </dgm:pt>
    <dgm:pt modelId="{39AEC926-36B8-4BC0-B066-718B56378104}" type="parTrans" cxnId="{3EAF00EE-D8A0-4BB3-9697-48E4440F097E}">
      <dgm:prSet/>
      <dgm:spPr/>
      <dgm:t>
        <a:bodyPr/>
        <a:lstStyle/>
        <a:p>
          <a:endParaRPr lang="es-ES"/>
        </a:p>
      </dgm:t>
    </dgm:pt>
    <dgm:pt modelId="{698FF852-A1A0-42D3-9F69-3944143D303A}" type="sibTrans" cxnId="{3EAF00EE-D8A0-4BB3-9697-48E4440F097E}">
      <dgm:prSet/>
      <dgm:spPr/>
      <dgm:t>
        <a:bodyPr/>
        <a:lstStyle/>
        <a:p>
          <a:endParaRPr lang="es-ES"/>
        </a:p>
      </dgm:t>
    </dgm:pt>
    <dgm:pt modelId="{41903C8C-CAED-42F7-B87D-D7B536929C97}">
      <dgm:prSet phldrT="[Text]" custT="1"/>
      <dgm:spPr>
        <a:solidFill>
          <a:srgbClr val="CCFF99"/>
        </a:solidFill>
      </dgm:spPr>
      <dgm:t>
        <a:bodyPr/>
        <a:lstStyle/>
        <a:p>
          <a:pPr marL="0" lvl="0" indent="0" algn="ctr" defTabSz="622300">
            <a:lnSpc>
              <a:spcPct val="90000"/>
            </a:lnSpc>
            <a:spcBef>
              <a:spcPct val="0"/>
            </a:spcBef>
            <a:spcAft>
              <a:spcPct val="35000"/>
            </a:spcAft>
            <a:buNone/>
          </a:pPr>
          <a:r>
            <a:rPr lang="fr-FR" sz="1400" b="1" kern="1200" noProof="0" dirty="0">
              <a:solidFill>
                <a:sysClr val="windowText" lastClr="000000"/>
              </a:solidFill>
              <a:latin typeface="Calibri"/>
              <a:ea typeface="+mn-ea"/>
              <a:cs typeface="+mn-cs"/>
            </a:rPr>
            <a:t>LOBBYING</a:t>
          </a:r>
        </a:p>
        <a:p>
          <a:pPr marL="0" lvl="0" algn="ctr" defTabSz="622300">
            <a:lnSpc>
              <a:spcPct val="90000"/>
            </a:lnSpc>
            <a:spcBef>
              <a:spcPct val="0"/>
            </a:spcBef>
            <a:spcAft>
              <a:spcPct val="35000"/>
            </a:spcAft>
            <a:buNone/>
          </a:pPr>
          <a:r>
            <a:rPr lang="fr-FR" sz="1400" kern="1200" noProof="0" dirty="0">
              <a:solidFill>
                <a:sysClr val="windowText" lastClr="000000"/>
              </a:solidFill>
            </a:rPr>
            <a:t>Travailler directement avec les décideurs et les personnes influentes</a:t>
          </a:r>
        </a:p>
        <a:p>
          <a:pPr marL="0" lvl="0" algn="ctr" defTabSz="622300">
            <a:lnSpc>
              <a:spcPct val="90000"/>
            </a:lnSpc>
            <a:spcBef>
              <a:spcPct val="0"/>
            </a:spcBef>
            <a:spcAft>
              <a:spcPct val="35000"/>
            </a:spcAft>
            <a:buNone/>
          </a:pPr>
          <a:r>
            <a:rPr lang="fr-FR" sz="1400" b="1" kern="1200" noProof="0" dirty="0">
              <a:solidFill>
                <a:sysClr val="windowText" lastClr="000000"/>
              </a:solidFill>
              <a:latin typeface="Calibri"/>
              <a:ea typeface="+mn-ea"/>
              <a:cs typeface="+mn-cs"/>
            </a:rPr>
            <a:t>Exemples: Réunions avec les décideurs, participation </a:t>
          </a:r>
          <a:r>
            <a:rPr lang="fr-FR" sz="1400" b="1" kern="1200" noProof="0" dirty="0">
              <a:solidFill>
                <a:sysClr val="windowText" lastClr="000000"/>
              </a:solidFill>
              <a:latin typeface="Calibri" panose="020F0502020204030204" pitchFamily="34" charset="0"/>
              <a:ea typeface="+mn-ea"/>
              <a:cs typeface="Calibri" panose="020F0502020204030204" pitchFamily="34" charset="0"/>
            </a:rPr>
            <a:t>à</a:t>
          </a:r>
          <a:r>
            <a:rPr lang="fr-FR" sz="1400" b="1" kern="1200" noProof="0" dirty="0">
              <a:solidFill>
                <a:sysClr val="windowText" lastClr="000000"/>
              </a:solidFill>
              <a:latin typeface="Calibri"/>
              <a:ea typeface="+mn-ea"/>
              <a:cs typeface="+mn-cs"/>
            </a:rPr>
            <a:t> la coordination et groupes de travail, organisation d’</a:t>
          </a:r>
          <a:r>
            <a:rPr lang="fr-FR" sz="1400" b="1" kern="1200" noProof="0" dirty="0">
              <a:solidFill>
                <a:sysClr val="windowText" lastClr="000000"/>
              </a:solidFill>
              <a:latin typeface="Calibri" panose="020F0502020204030204" pitchFamily="34" charset="0"/>
              <a:ea typeface="+mn-ea"/>
              <a:cs typeface="Calibri" panose="020F0502020204030204" pitchFamily="34" charset="0"/>
            </a:rPr>
            <a:t>é</a:t>
          </a:r>
          <a:r>
            <a:rPr lang="fr-FR" sz="1400" b="1" kern="1200" noProof="0" dirty="0">
              <a:solidFill>
                <a:sysClr val="windowText" lastClr="000000"/>
              </a:solidFill>
              <a:latin typeface="Calibri"/>
              <a:ea typeface="+mn-ea"/>
              <a:cs typeface="+mn-cs"/>
            </a:rPr>
            <a:t>v</a:t>
          </a:r>
          <a:r>
            <a:rPr lang="fr-FR" sz="1400" b="1" kern="1200" noProof="0" dirty="0">
              <a:solidFill>
                <a:sysClr val="windowText" lastClr="000000"/>
              </a:solidFill>
              <a:latin typeface="Calibri" panose="020F0502020204030204" pitchFamily="34" charset="0"/>
              <a:ea typeface="+mn-ea"/>
              <a:cs typeface="Calibri" panose="020F0502020204030204" pitchFamily="34" charset="0"/>
            </a:rPr>
            <a:t>è</a:t>
          </a:r>
          <a:r>
            <a:rPr lang="fr-FR" sz="1400" b="1" kern="1200" noProof="0" dirty="0">
              <a:solidFill>
                <a:sysClr val="windowText" lastClr="000000"/>
              </a:solidFill>
              <a:latin typeface="Calibri"/>
              <a:ea typeface="+mn-ea"/>
              <a:cs typeface="+mn-cs"/>
            </a:rPr>
            <a:t>nements</a:t>
          </a:r>
          <a:endParaRPr lang="fr-FR" sz="1400" kern="1200" noProof="0" dirty="0">
            <a:solidFill>
              <a:sysClr val="windowText" lastClr="000000"/>
            </a:solidFill>
          </a:endParaRPr>
        </a:p>
      </dgm:t>
    </dgm:pt>
    <dgm:pt modelId="{6D1B6D12-A1A2-477A-9830-F4B8DC036DDB}" type="parTrans" cxnId="{6A42BF90-38F2-4CFE-904F-3A7BBE42025C}">
      <dgm:prSet/>
      <dgm:spPr/>
      <dgm:t>
        <a:bodyPr/>
        <a:lstStyle/>
        <a:p>
          <a:endParaRPr lang="es-ES"/>
        </a:p>
      </dgm:t>
    </dgm:pt>
    <dgm:pt modelId="{736338E0-D4B8-40D2-B9F7-D9468975AA40}" type="sibTrans" cxnId="{6A42BF90-38F2-4CFE-904F-3A7BBE42025C}">
      <dgm:prSet/>
      <dgm:spPr/>
      <dgm:t>
        <a:bodyPr/>
        <a:lstStyle/>
        <a:p>
          <a:endParaRPr lang="es-ES"/>
        </a:p>
      </dgm:t>
    </dgm:pt>
    <dgm:pt modelId="{B0B316C5-3DA9-4BFE-BA86-00EB87F789C1}">
      <dgm:prSet phldrT="[Text]" custT="1"/>
      <dgm:spPr>
        <a:solidFill>
          <a:srgbClr val="CCFF99"/>
        </a:solidFill>
        <a:ln>
          <a:solidFill>
            <a:srgbClr val="CCFF99"/>
          </a:solidFill>
        </a:ln>
      </dgm:spPr>
      <dgm:t>
        <a:bodyPr/>
        <a:lstStyle/>
        <a:p>
          <a:pPr marL="0" lvl="0" indent="0" algn="ctr" defTabSz="622300">
            <a:lnSpc>
              <a:spcPct val="90000"/>
            </a:lnSpc>
            <a:spcBef>
              <a:spcPct val="0"/>
            </a:spcBef>
            <a:spcAft>
              <a:spcPct val="35000"/>
            </a:spcAft>
            <a:buNone/>
          </a:pPr>
          <a:r>
            <a:rPr lang="fr-FR" sz="1400" b="1" kern="1200" noProof="0" dirty="0">
              <a:solidFill>
                <a:sysClr val="windowText" lastClr="000000"/>
              </a:solidFill>
              <a:latin typeface="Calibri"/>
              <a:ea typeface="+mn-ea"/>
              <a:cs typeface="+mn-cs"/>
            </a:rPr>
            <a:t>MEDIA</a:t>
          </a:r>
        </a:p>
        <a:p>
          <a:pPr marL="0" lvl="0" algn="ctr" defTabSz="711200">
            <a:lnSpc>
              <a:spcPct val="90000"/>
            </a:lnSpc>
            <a:spcBef>
              <a:spcPct val="0"/>
            </a:spcBef>
            <a:spcAft>
              <a:spcPct val="35000"/>
            </a:spcAft>
            <a:buNone/>
          </a:pPr>
          <a:r>
            <a:rPr lang="fr-FR" sz="1400" kern="1200" noProof="0" dirty="0">
              <a:solidFill>
                <a:sysClr val="windowText" lastClr="000000"/>
              </a:solidFill>
              <a:latin typeface="Calibri"/>
              <a:ea typeface="+mn-ea"/>
              <a:cs typeface="+mn-cs"/>
            </a:rPr>
            <a:t>Sensibiliser le public, influencer l’opinion, donner de la visibilité aux problématiques </a:t>
          </a:r>
        </a:p>
        <a:p>
          <a:pPr marL="0" lvl="0" algn="ctr" defTabSz="711200">
            <a:lnSpc>
              <a:spcPct val="90000"/>
            </a:lnSpc>
            <a:spcBef>
              <a:spcPct val="0"/>
            </a:spcBef>
            <a:spcAft>
              <a:spcPct val="35000"/>
            </a:spcAft>
            <a:buNone/>
          </a:pPr>
          <a:r>
            <a:rPr lang="fr-FR" sz="1400" b="1" kern="1200" noProof="0" dirty="0">
              <a:solidFill>
                <a:sysClr val="windowText" lastClr="000000"/>
              </a:solidFill>
              <a:latin typeface="Calibri"/>
              <a:ea typeface="+mn-ea"/>
              <a:cs typeface="+mn-cs"/>
            </a:rPr>
            <a:t>Exemples: Communiqués de presse, interviews dans les médias, réseaux sociaux, blogs  </a:t>
          </a:r>
        </a:p>
      </dgm:t>
    </dgm:pt>
    <dgm:pt modelId="{397F64A3-06F9-4DD0-B8F1-D72608B873A0}" type="parTrans" cxnId="{FA4614F7-415A-4B3B-99C1-1606ED5214BD}">
      <dgm:prSet/>
      <dgm:spPr/>
      <dgm:t>
        <a:bodyPr/>
        <a:lstStyle/>
        <a:p>
          <a:endParaRPr lang="es-ES"/>
        </a:p>
      </dgm:t>
    </dgm:pt>
    <dgm:pt modelId="{932E829C-2614-4CCA-A7BF-588703DA1468}" type="sibTrans" cxnId="{FA4614F7-415A-4B3B-99C1-1606ED5214BD}">
      <dgm:prSet/>
      <dgm:spPr/>
      <dgm:t>
        <a:bodyPr/>
        <a:lstStyle/>
        <a:p>
          <a:endParaRPr lang="es-ES"/>
        </a:p>
      </dgm:t>
    </dgm:pt>
    <dgm:pt modelId="{053BDFF1-FA4F-482F-9F7B-93A267B332FE}">
      <dgm:prSet phldrT="[Text]" custT="1"/>
      <dgm:spPr>
        <a:solidFill>
          <a:srgbClr val="CCFF99"/>
        </a:solidFill>
      </dgm:spPr>
      <dgm:t>
        <a:bodyPr/>
        <a:lstStyle/>
        <a:p>
          <a:pPr marL="0" lvl="0" indent="0" algn="ctr" defTabSz="622300">
            <a:lnSpc>
              <a:spcPct val="90000"/>
            </a:lnSpc>
            <a:spcBef>
              <a:spcPct val="0"/>
            </a:spcBef>
            <a:spcAft>
              <a:spcPct val="35000"/>
            </a:spcAft>
            <a:buNone/>
          </a:pPr>
          <a:r>
            <a:rPr lang="en-GB" sz="1400" b="1" kern="1200" noProof="0" dirty="0">
              <a:solidFill>
                <a:sysClr val="windowText" lastClr="000000"/>
              </a:solidFill>
              <a:latin typeface="Calibri"/>
              <a:ea typeface="+mn-ea"/>
              <a:cs typeface="+mn-cs"/>
            </a:rPr>
            <a:t>MOBILISATION PUBLIQUE</a:t>
          </a:r>
        </a:p>
        <a:p>
          <a:pPr marL="0" lvl="0" algn="ctr" defTabSz="711200">
            <a:lnSpc>
              <a:spcPct val="90000"/>
            </a:lnSpc>
            <a:spcBef>
              <a:spcPct val="0"/>
            </a:spcBef>
            <a:spcAft>
              <a:spcPct val="35000"/>
            </a:spcAft>
            <a:buNone/>
          </a:pPr>
          <a:r>
            <a:rPr lang="fr-FR" sz="1400" kern="1200" noProof="0" dirty="0">
              <a:solidFill>
                <a:sysClr val="windowText" lastClr="000000"/>
              </a:solidFill>
              <a:latin typeface="Calibri"/>
              <a:ea typeface="+mn-ea"/>
              <a:cs typeface="+mn-cs"/>
            </a:rPr>
            <a:t>Générer un soutien du publique sur les problématiques </a:t>
          </a:r>
        </a:p>
        <a:p>
          <a:pPr marL="0" lvl="0" algn="ctr" defTabSz="711200">
            <a:lnSpc>
              <a:spcPct val="90000"/>
            </a:lnSpc>
            <a:spcBef>
              <a:spcPct val="0"/>
            </a:spcBef>
            <a:spcAft>
              <a:spcPct val="35000"/>
            </a:spcAft>
            <a:buNone/>
          </a:pPr>
          <a:r>
            <a:rPr lang="fr-FR" sz="1400" b="1" kern="1200" noProof="0" dirty="0">
              <a:solidFill>
                <a:sysClr val="windowText" lastClr="000000"/>
              </a:solidFill>
              <a:latin typeface="Calibri"/>
              <a:ea typeface="+mn-ea"/>
              <a:cs typeface="+mn-cs"/>
            </a:rPr>
            <a:t>Exemples: Pétitions, organisation d’ d’</a:t>
          </a:r>
          <a:r>
            <a:rPr lang="fr-FR" sz="1400" b="1" kern="1200" noProof="0" dirty="0">
              <a:solidFill>
                <a:sysClr val="windowText" lastClr="000000"/>
              </a:solidFill>
              <a:latin typeface="Calibri" panose="020F0502020204030204" pitchFamily="34" charset="0"/>
              <a:ea typeface="+mn-ea"/>
              <a:cs typeface="Calibri" panose="020F0502020204030204" pitchFamily="34" charset="0"/>
            </a:rPr>
            <a:t>é</a:t>
          </a:r>
          <a:r>
            <a:rPr lang="fr-FR" sz="1400" b="1" kern="1200" noProof="0" dirty="0">
              <a:solidFill>
                <a:sysClr val="windowText" lastClr="000000"/>
              </a:solidFill>
              <a:latin typeface="Calibri"/>
              <a:ea typeface="+mn-ea"/>
              <a:cs typeface="+mn-cs"/>
            </a:rPr>
            <a:t>v</a:t>
          </a:r>
          <a:r>
            <a:rPr lang="fr-FR" sz="1400" b="1" kern="1200" noProof="0" dirty="0">
              <a:solidFill>
                <a:sysClr val="windowText" lastClr="000000"/>
              </a:solidFill>
              <a:latin typeface="Calibri" panose="020F0502020204030204" pitchFamily="34" charset="0"/>
              <a:ea typeface="+mn-ea"/>
              <a:cs typeface="Calibri" panose="020F0502020204030204" pitchFamily="34" charset="0"/>
            </a:rPr>
            <a:t>è</a:t>
          </a:r>
          <a:r>
            <a:rPr lang="fr-FR" sz="1400" b="1" kern="1200" noProof="0" dirty="0">
              <a:solidFill>
                <a:sysClr val="windowText" lastClr="000000"/>
              </a:solidFill>
              <a:latin typeface="Calibri"/>
              <a:ea typeface="+mn-ea"/>
              <a:cs typeface="+mn-cs"/>
            </a:rPr>
            <a:t>nements /expositions</a:t>
          </a:r>
        </a:p>
      </dgm:t>
    </dgm:pt>
    <dgm:pt modelId="{E098350E-6BF6-4AF7-BE86-DB6A9AD85D77}" type="parTrans" cxnId="{4D8D1851-E040-4D9B-801F-7C7267DC18D4}">
      <dgm:prSet/>
      <dgm:spPr/>
      <dgm:t>
        <a:bodyPr/>
        <a:lstStyle/>
        <a:p>
          <a:endParaRPr lang="es-ES"/>
        </a:p>
      </dgm:t>
    </dgm:pt>
    <dgm:pt modelId="{DE21FC60-E223-4353-8EB9-1FA68661B3F1}" type="sibTrans" cxnId="{4D8D1851-E040-4D9B-801F-7C7267DC18D4}">
      <dgm:prSet/>
      <dgm:spPr/>
      <dgm:t>
        <a:bodyPr/>
        <a:lstStyle/>
        <a:p>
          <a:endParaRPr lang="es-ES"/>
        </a:p>
      </dgm:t>
    </dgm:pt>
    <dgm:pt modelId="{5136B6AF-8EA2-4296-9716-7429A956DE29}" type="pres">
      <dgm:prSet presAssocID="{8CE45E1F-C86E-490A-9956-D8447B99FFFA}" presName="matrix" presStyleCnt="0">
        <dgm:presLayoutVars>
          <dgm:chMax val="1"/>
          <dgm:dir/>
          <dgm:resizeHandles val="exact"/>
        </dgm:presLayoutVars>
      </dgm:prSet>
      <dgm:spPr/>
    </dgm:pt>
    <dgm:pt modelId="{F07C1D7F-A6CE-4D18-A58E-4546542C5788}" type="pres">
      <dgm:prSet presAssocID="{8CE45E1F-C86E-490A-9956-D8447B99FFFA}" presName="axisShape" presStyleLbl="bgShp" presStyleIdx="0" presStyleCnt="1"/>
      <dgm:spPr/>
    </dgm:pt>
    <dgm:pt modelId="{EA24F834-C595-4109-B7C6-FD13D85EEFA2}" type="pres">
      <dgm:prSet presAssocID="{8CE45E1F-C86E-490A-9956-D8447B99FFFA}" presName="rect1" presStyleLbl="node1" presStyleIdx="0" presStyleCnt="4">
        <dgm:presLayoutVars>
          <dgm:chMax val="0"/>
          <dgm:chPref val="0"/>
          <dgm:bulletEnabled val="1"/>
        </dgm:presLayoutVars>
      </dgm:prSet>
      <dgm:spPr/>
    </dgm:pt>
    <dgm:pt modelId="{2EB594C4-EAB5-4A15-AC30-4C5D29B347AF}" type="pres">
      <dgm:prSet presAssocID="{8CE45E1F-C86E-490A-9956-D8447B99FFFA}" presName="rect2" presStyleLbl="node1" presStyleIdx="1" presStyleCnt="4">
        <dgm:presLayoutVars>
          <dgm:chMax val="0"/>
          <dgm:chPref val="0"/>
          <dgm:bulletEnabled val="1"/>
        </dgm:presLayoutVars>
      </dgm:prSet>
      <dgm:spPr/>
    </dgm:pt>
    <dgm:pt modelId="{09A481CE-C27D-4CD1-BE1D-A0A27D15271E}" type="pres">
      <dgm:prSet presAssocID="{8CE45E1F-C86E-490A-9956-D8447B99FFFA}" presName="rect3" presStyleLbl="node1" presStyleIdx="2" presStyleCnt="4">
        <dgm:presLayoutVars>
          <dgm:chMax val="0"/>
          <dgm:chPref val="0"/>
          <dgm:bulletEnabled val="1"/>
        </dgm:presLayoutVars>
      </dgm:prSet>
      <dgm:spPr/>
    </dgm:pt>
    <dgm:pt modelId="{BAB4E81E-1031-4405-978D-CD2C31C2BF69}" type="pres">
      <dgm:prSet presAssocID="{8CE45E1F-C86E-490A-9956-D8447B99FFFA}" presName="rect4" presStyleLbl="node1" presStyleIdx="3" presStyleCnt="4">
        <dgm:presLayoutVars>
          <dgm:chMax val="0"/>
          <dgm:chPref val="0"/>
          <dgm:bulletEnabled val="1"/>
        </dgm:presLayoutVars>
      </dgm:prSet>
      <dgm:spPr/>
    </dgm:pt>
  </dgm:ptLst>
  <dgm:cxnLst>
    <dgm:cxn modelId="{ABE8A40C-1DBA-4B3B-925B-C7FFD0557FB2}" type="presOf" srcId="{B0B316C5-3DA9-4BFE-BA86-00EB87F789C1}" destId="{09A481CE-C27D-4CD1-BE1D-A0A27D15271E}" srcOrd="0" destOrd="0" presId="urn:microsoft.com/office/officeart/2005/8/layout/matrix2"/>
    <dgm:cxn modelId="{4D8D1851-E040-4D9B-801F-7C7267DC18D4}" srcId="{8CE45E1F-C86E-490A-9956-D8447B99FFFA}" destId="{053BDFF1-FA4F-482F-9F7B-93A267B332FE}" srcOrd="3" destOrd="0" parTransId="{E098350E-6BF6-4AF7-BE86-DB6A9AD85D77}" sibTransId="{DE21FC60-E223-4353-8EB9-1FA68661B3F1}"/>
    <dgm:cxn modelId="{8AE3917E-2022-47C1-94C6-99C86BC967F6}" type="presOf" srcId="{053BDFF1-FA4F-482F-9F7B-93A267B332FE}" destId="{BAB4E81E-1031-4405-978D-CD2C31C2BF69}" srcOrd="0" destOrd="0" presId="urn:microsoft.com/office/officeart/2005/8/layout/matrix2"/>
    <dgm:cxn modelId="{6A42BF90-38F2-4CFE-904F-3A7BBE42025C}" srcId="{8CE45E1F-C86E-490A-9956-D8447B99FFFA}" destId="{41903C8C-CAED-42F7-B87D-D7B536929C97}" srcOrd="1" destOrd="0" parTransId="{6D1B6D12-A1A2-477A-9830-F4B8DC036DDB}" sibTransId="{736338E0-D4B8-40D2-B9F7-D9468975AA40}"/>
    <dgm:cxn modelId="{A041A59F-C8C5-419D-83AF-0AC0488F1F2D}" type="presOf" srcId="{41903C8C-CAED-42F7-B87D-D7B536929C97}" destId="{2EB594C4-EAB5-4A15-AC30-4C5D29B347AF}" srcOrd="0" destOrd="0" presId="urn:microsoft.com/office/officeart/2005/8/layout/matrix2"/>
    <dgm:cxn modelId="{91454CB0-6DF3-4706-BE19-5027C49C2725}" type="presOf" srcId="{D78A2C85-7540-4F4A-AE12-4A3254DD30AA}" destId="{EA24F834-C595-4109-B7C6-FD13D85EEFA2}" srcOrd="0" destOrd="0" presId="urn:microsoft.com/office/officeart/2005/8/layout/matrix2"/>
    <dgm:cxn modelId="{C8FE2DC1-D9CE-47C7-832F-76E683627D54}" type="presOf" srcId="{8CE45E1F-C86E-490A-9956-D8447B99FFFA}" destId="{5136B6AF-8EA2-4296-9716-7429A956DE29}" srcOrd="0" destOrd="0" presId="urn:microsoft.com/office/officeart/2005/8/layout/matrix2"/>
    <dgm:cxn modelId="{3EAF00EE-D8A0-4BB3-9697-48E4440F097E}" srcId="{8CE45E1F-C86E-490A-9956-D8447B99FFFA}" destId="{D78A2C85-7540-4F4A-AE12-4A3254DD30AA}" srcOrd="0" destOrd="0" parTransId="{39AEC926-36B8-4BC0-B066-718B56378104}" sibTransId="{698FF852-A1A0-42D3-9F69-3944143D303A}"/>
    <dgm:cxn modelId="{FA4614F7-415A-4B3B-99C1-1606ED5214BD}" srcId="{8CE45E1F-C86E-490A-9956-D8447B99FFFA}" destId="{B0B316C5-3DA9-4BFE-BA86-00EB87F789C1}" srcOrd="2" destOrd="0" parTransId="{397F64A3-06F9-4DD0-B8F1-D72608B873A0}" sibTransId="{932E829C-2614-4CCA-A7BF-588703DA1468}"/>
    <dgm:cxn modelId="{3AE393C3-C70B-442A-9980-F6EB30E66A62}" type="presParOf" srcId="{5136B6AF-8EA2-4296-9716-7429A956DE29}" destId="{F07C1D7F-A6CE-4D18-A58E-4546542C5788}" srcOrd="0" destOrd="0" presId="urn:microsoft.com/office/officeart/2005/8/layout/matrix2"/>
    <dgm:cxn modelId="{A7383768-E78C-479C-9ADE-3E06048C9E02}" type="presParOf" srcId="{5136B6AF-8EA2-4296-9716-7429A956DE29}" destId="{EA24F834-C595-4109-B7C6-FD13D85EEFA2}" srcOrd="1" destOrd="0" presId="urn:microsoft.com/office/officeart/2005/8/layout/matrix2"/>
    <dgm:cxn modelId="{BDA54F9A-0532-4B76-BAA7-FA7766C1687D}" type="presParOf" srcId="{5136B6AF-8EA2-4296-9716-7429A956DE29}" destId="{2EB594C4-EAB5-4A15-AC30-4C5D29B347AF}" srcOrd="2" destOrd="0" presId="urn:microsoft.com/office/officeart/2005/8/layout/matrix2"/>
    <dgm:cxn modelId="{9E37851A-5BE2-4412-8297-38EB5B777446}" type="presParOf" srcId="{5136B6AF-8EA2-4296-9716-7429A956DE29}" destId="{09A481CE-C27D-4CD1-BE1D-A0A27D15271E}" srcOrd="3" destOrd="0" presId="urn:microsoft.com/office/officeart/2005/8/layout/matrix2"/>
    <dgm:cxn modelId="{546C1D15-F542-4064-9F1E-39B7AE22960F}" type="presParOf" srcId="{5136B6AF-8EA2-4296-9716-7429A956DE29}" destId="{BAB4E81E-1031-4405-978D-CD2C31C2BF69}"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C1D7F-A6CE-4D18-A58E-4546542C5788}">
      <dsp:nvSpPr>
        <dsp:cNvPr id="0" name=""/>
        <dsp:cNvSpPr/>
      </dsp:nvSpPr>
      <dsp:spPr>
        <a:xfrm>
          <a:off x="1952990" y="0"/>
          <a:ext cx="5466228" cy="5466228"/>
        </a:xfrm>
        <a:prstGeom prst="quadArrow">
          <a:avLst>
            <a:gd name="adj1" fmla="val 2000"/>
            <a:gd name="adj2" fmla="val 4000"/>
            <a:gd name="adj3" fmla="val 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24F834-C595-4109-B7C6-FD13D85EEFA2}">
      <dsp:nvSpPr>
        <dsp:cNvPr id="0" name=""/>
        <dsp:cNvSpPr/>
      </dsp:nvSpPr>
      <dsp:spPr>
        <a:xfrm>
          <a:off x="2308295" y="355304"/>
          <a:ext cx="2186491" cy="2186491"/>
        </a:xfrm>
        <a:prstGeom prst="roundRect">
          <a:avLst/>
        </a:prstGeom>
        <a:solidFill>
          <a:srgbClr val="CCFF99"/>
        </a:solidFill>
        <a:ln w="25400" cap="flat" cmpd="sng" algn="ctr">
          <a:solidFill>
            <a:srgbClr val="CCFF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noProof="0" dirty="0">
              <a:solidFill>
                <a:sysClr val="windowText" lastClr="000000"/>
              </a:solidFill>
              <a:latin typeface="Calibri"/>
              <a:ea typeface="+mn-ea"/>
              <a:cs typeface="+mn-cs"/>
            </a:rPr>
            <a:t>EXPERTISE ET  RECHERCHE</a:t>
          </a:r>
        </a:p>
        <a:p>
          <a:pPr marL="0" lvl="0" indent="0" algn="ctr" defTabSz="622300">
            <a:lnSpc>
              <a:spcPct val="90000"/>
            </a:lnSpc>
            <a:spcBef>
              <a:spcPct val="0"/>
            </a:spcBef>
            <a:spcAft>
              <a:spcPct val="35000"/>
            </a:spcAft>
            <a:buNone/>
          </a:pPr>
          <a:r>
            <a:rPr lang="fr-FR" sz="1400" kern="1200" dirty="0">
              <a:solidFill>
                <a:sysClr val="windowText" lastClr="000000"/>
              </a:solidFill>
              <a:latin typeface="Calibri"/>
              <a:ea typeface="+mn-ea"/>
              <a:cs typeface="+mn-cs"/>
            </a:rPr>
            <a:t>Développer des recherches sur les besoins et les solutions à un problème</a:t>
          </a:r>
        </a:p>
        <a:p>
          <a:pPr marL="0" lvl="0" indent="0" algn="ctr" defTabSz="622300">
            <a:lnSpc>
              <a:spcPct val="90000"/>
            </a:lnSpc>
            <a:spcBef>
              <a:spcPct val="0"/>
            </a:spcBef>
            <a:spcAft>
              <a:spcPct val="35000"/>
            </a:spcAft>
            <a:buNone/>
          </a:pPr>
          <a:r>
            <a:rPr lang="fr-FR" sz="1400" b="1" kern="1200" dirty="0">
              <a:solidFill>
                <a:sysClr val="windowText" lastClr="000000"/>
              </a:solidFill>
              <a:latin typeface="Calibri"/>
              <a:ea typeface="+mn-ea"/>
              <a:cs typeface="+mn-cs"/>
            </a:rPr>
            <a:t>Exemples: Rapport de politique, papier de positionnement</a:t>
          </a:r>
          <a:endParaRPr lang="en-GB" sz="1400" b="1" kern="1200" noProof="0" dirty="0">
            <a:solidFill>
              <a:sysClr val="windowText" lastClr="000000"/>
            </a:solidFill>
            <a:latin typeface="Calibri"/>
            <a:ea typeface="+mn-ea"/>
            <a:cs typeface="+mn-cs"/>
          </a:endParaRPr>
        </a:p>
      </dsp:txBody>
      <dsp:txXfrm>
        <a:off x="2415031" y="462040"/>
        <a:ext cx="1973019" cy="1973019"/>
      </dsp:txXfrm>
    </dsp:sp>
    <dsp:sp modelId="{2EB594C4-EAB5-4A15-AC30-4C5D29B347AF}">
      <dsp:nvSpPr>
        <dsp:cNvPr id="0" name=""/>
        <dsp:cNvSpPr/>
      </dsp:nvSpPr>
      <dsp:spPr>
        <a:xfrm>
          <a:off x="4877423" y="355304"/>
          <a:ext cx="2186491" cy="2186491"/>
        </a:xfrm>
        <a:prstGeom prst="roundRect">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noProof="0" dirty="0">
              <a:solidFill>
                <a:sysClr val="windowText" lastClr="000000"/>
              </a:solidFill>
              <a:latin typeface="Calibri"/>
              <a:ea typeface="+mn-ea"/>
              <a:cs typeface="+mn-cs"/>
            </a:rPr>
            <a:t>LOBBYING</a:t>
          </a:r>
        </a:p>
        <a:p>
          <a:pPr marL="0" lvl="0" algn="ctr" defTabSz="622300">
            <a:lnSpc>
              <a:spcPct val="90000"/>
            </a:lnSpc>
            <a:spcBef>
              <a:spcPct val="0"/>
            </a:spcBef>
            <a:spcAft>
              <a:spcPct val="35000"/>
            </a:spcAft>
            <a:buNone/>
          </a:pPr>
          <a:r>
            <a:rPr lang="fr-FR" sz="1400" kern="1200" noProof="0" dirty="0">
              <a:solidFill>
                <a:sysClr val="windowText" lastClr="000000"/>
              </a:solidFill>
            </a:rPr>
            <a:t>Travailler directement avec les décideurs et les personnes influentes</a:t>
          </a:r>
        </a:p>
        <a:p>
          <a:pPr marL="0" lvl="0" algn="ctr" defTabSz="622300">
            <a:lnSpc>
              <a:spcPct val="90000"/>
            </a:lnSpc>
            <a:spcBef>
              <a:spcPct val="0"/>
            </a:spcBef>
            <a:spcAft>
              <a:spcPct val="35000"/>
            </a:spcAft>
            <a:buNone/>
          </a:pPr>
          <a:r>
            <a:rPr lang="fr-FR" sz="1400" b="1" kern="1200" noProof="0" dirty="0">
              <a:solidFill>
                <a:sysClr val="windowText" lastClr="000000"/>
              </a:solidFill>
              <a:latin typeface="Calibri"/>
              <a:ea typeface="+mn-ea"/>
              <a:cs typeface="+mn-cs"/>
            </a:rPr>
            <a:t>Exemples: Réunions avec les décideurs, participation </a:t>
          </a:r>
          <a:r>
            <a:rPr lang="fr-FR" sz="1400" b="1" kern="1200" noProof="0" dirty="0">
              <a:solidFill>
                <a:sysClr val="windowText" lastClr="000000"/>
              </a:solidFill>
              <a:latin typeface="Calibri" panose="020F0502020204030204" pitchFamily="34" charset="0"/>
              <a:ea typeface="+mn-ea"/>
              <a:cs typeface="Calibri" panose="020F0502020204030204" pitchFamily="34" charset="0"/>
            </a:rPr>
            <a:t>à</a:t>
          </a:r>
          <a:r>
            <a:rPr lang="fr-FR" sz="1400" b="1" kern="1200" noProof="0" dirty="0">
              <a:solidFill>
                <a:sysClr val="windowText" lastClr="000000"/>
              </a:solidFill>
              <a:latin typeface="Calibri"/>
              <a:ea typeface="+mn-ea"/>
              <a:cs typeface="+mn-cs"/>
            </a:rPr>
            <a:t> la coordination et groupes de travail, organisation d’</a:t>
          </a:r>
          <a:r>
            <a:rPr lang="fr-FR" sz="1400" b="1" kern="1200" noProof="0" dirty="0">
              <a:solidFill>
                <a:sysClr val="windowText" lastClr="000000"/>
              </a:solidFill>
              <a:latin typeface="Calibri" panose="020F0502020204030204" pitchFamily="34" charset="0"/>
              <a:ea typeface="+mn-ea"/>
              <a:cs typeface="Calibri" panose="020F0502020204030204" pitchFamily="34" charset="0"/>
            </a:rPr>
            <a:t>é</a:t>
          </a:r>
          <a:r>
            <a:rPr lang="fr-FR" sz="1400" b="1" kern="1200" noProof="0" dirty="0">
              <a:solidFill>
                <a:sysClr val="windowText" lastClr="000000"/>
              </a:solidFill>
              <a:latin typeface="Calibri"/>
              <a:ea typeface="+mn-ea"/>
              <a:cs typeface="+mn-cs"/>
            </a:rPr>
            <a:t>v</a:t>
          </a:r>
          <a:r>
            <a:rPr lang="fr-FR" sz="1400" b="1" kern="1200" noProof="0" dirty="0">
              <a:solidFill>
                <a:sysClr val="windowText" lastClr="000000"/>
              </a:solidFill>
              <a:latin typeface="Calibri" panose="020F0502020204030204" pitchFamily="34" charset="0"/>
              <a:ea typeface="+mn-ea"/>
              <a:cs typeface="Calibri" panose="020F0502020204030204" pitchFamily="34" charset="0"/>
            </a:rPr>
            <a:t>è</a:t>
          </a:r>
          <a:r>
            <a:rPr lang="fr-FR" sz="1400" b="1" kern="1200" noProof="0" dirty="0">
              <a:solidFill>
                <a:sysClr val="windowText" lastClr="000000"/>
              </a:solidFill>
              <a:latin typeface="Calibri"/>
              <a:ea typeface="+mn-ea"/>
              <a:cs typeface="+mn-cs"/>
            </a:rPr>
            <a:t>nements</a:t>
          </a:r>
          <a:endParaRPr lang="fr-FR" sz="1400" kern="1200" noProof="0" dirty="0">
            <a:solidFill>
              <a:sysClr val="windowText" lastClr="000000"/>
            </a:solidFill>
          </a:endParaRPr>
        </a:p>
      </dsp:txBody>
      <dsp:txXfrm>
        <a:off x="4984159" y="462040"/>
        <a:ext cx="1973019" cy="1973019"/>
      </dsp:txXfrm>
    </dsp:sp>
    <dsp:sp modelId="{09A481CE-C27D-4CD1-BE1D-A0A27D15271E}">
      <dsp:nvSpPr>
        <dsp:cNvPr id="0" name=""/>
        <dsp:cNvSpPr/>
      </dsp:nvSpPr>
      <dsp:spPr>
        <a:xfrm>
          <a:off x="2308295" y="2924432"/>
          <a:ext cx="2186491" cy="2186491"/>
        </a:xfrm>
        <a:prstGeom prst="roundRect">
          <a:avLst/>
        </a:prstGeom>
        <a:solidFill>
          <a:srgbClr val="CCFF99"/>
        </a:solidFill>
        <a:ln w="25400" cap="flat" cmpd="sng" algn="ctr">
          <a:solidFill>
            <a:srgbClr val="CCFF99"/>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b="1" kern="1200" noProof="0" dirty="0">
              <a:solidFill>
                <a:sysClr val="windowText" lastClr="000000"/>
              </a:solidFill>
              <a:latin typeface="Calibri"/>
              <a:ea typeface="+mn-ea"/>
              <a:cs typeface="+mn-cs"/>
            </a:rPr>
            <a:t>MEDIA</a:t>
          </a:r>
        </a:p>
        <a:p>
          <a:pPr marL="0" lvl="0" algn="ctr" defTabSz="711200">
            <a:lnSpc>
              <a:spcPct val="90000"/>
            </a:lnSpc>
            <a:spcBef>
              <a:spcPct val="0"/>
            </a:spcBef>
            <a:spcAft>
              <a:spcPct val="35000"/>
            </a:spcAft>
            <a:buNone/>
          </a:pPr>
          <a:r>
            <a:rPr lang="fr-FR" sz="1400" kern="1200" noProof="0" dirty="0">
              <a:solidFill>
                <a:sysClr val="windowText" lastClr="000000"/>
              </a:solidFill>
              <a:latin typeface="Calibri"/>
              <a:ea typeface="+mn-ea"/>
              <a:cs typeface="+mn-cs"/>
            </a:rPr>
            <a:t>Sensibiliser le public, influencer l’opinion, donner de la visibilité aux problématiques </a:t>
          </a:r>
        </a:p>
        <a:p>
          <a:pPr marL="0" lvl="0" algn="ctr" defTabSz="711200">
            <a:lnSpc>
              <a:spcPct val="90000"/>
            </a:lnSpc>
            <a:spcBef>
              <a:spcPct val="0"/>
            </a:spcBef>
            <a:spcAft>
              <a:spcPct val="35000"/>
            </a:spcAft>
            <a:buNone/>
          </a:pPr>
          <a:r>
            <a:rPr lang="fr-FR" sz="1400" b="1" kern="1200" noProof="0" dirty="0">
              <a:solidFill>
                <a:sysClr val="windowText" lastClr="000000"/>
              </a:solidFill>
              <a:latin typeface="Calibri"/>
              <a:ea typeface="+mn-ea"/>
              <a:cs typeface="+mn-cs"/>
            </a:rPr>
            <a:t>Exemples: Communiqués de presse, interviews dans les médias, réseaux sociaux, blogs  </a:t>
          </a:r>
        </a:p>
      </dsp:txBody>
      <dsp:txXfrm>
        <a:off x="2415031" y="3031168"/>
        <a:ext cx="1973019" cy="1973019"/>
      </dsp:txXfrm>
    </dsp:sp>
    <dsp:sp modelId="{BAB4E81E-1031-4405-978D-CD2C31C2BF69}">
      <dsp:nvSpPr>
        <dsp:cNvPr id="0" name=""/>
        <dsp:cNvSpPr/>
      </dsp:nvSpPr>
      <dsp:spPr>
        <a:xfrm>
          <a:off x="4877423" y="2924432"/>
          <a:ext cx="2186491" cy="2186491"/>
        </a:xfrm>
        <a:prstGeom prst="roundRect">
          <a:avLst/>
        </a:prstGeom>
        <a:solidFill>
          <a:srgbClr val="CCFF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noProof="0" dirty="0">
              <a:solidFill>
                <a:sysClr val="windowText" lastClr="000000"/>
              </a:solidFill>
              <a:latin typeface="Calibri"/>
              <a:ea typeface="+mn-ea"/>
              <a:cs typeface="+mn-cs"/>
            </a:rPr>
            <a:t>MOBILISATION PUBLIQUE</a:t>
          </a:r>
        </a:p>
        <a:p>
          <a:pPr marL="0" lvl="0" algn="ctr" defTabSz="711200">
            <a:lnSpc>
              <a:spcPct val="90000"/>
            </a:lnSpc>
            <a:spcBef>
              <a:spcPct val="0"/>
            </a:spcBef>
            <a:spcAft>
              <a:spcPct val="35000"/>
            </a:spcAft>
            <a:buNone/>
          </a:pPr>
          <a:r>
            <a:rPr lang="fr-FR" sz="1400" kern="1200" noProof="0" dirty="0">
              <a:solidFill>
                <a:sysClr val="windowText" lastClr="000000"/>
              </a:solidFill>
              <a:latin typeface="Calibri"/>
              <a:ea typeface="+mn-ea"/>
              <a:cs typeface="+mn-cs"/>
            </a:rPr>
            <a:t>Générer un soutien du publique sur les problématiques </a:t>
          </a:r>
        </a:p>
        <a:p>
          <a:pPr marL="0" lvl="0" algn="ctr" defTabSz="711200">
            <a:lnSpc>
              <a:spcPct val="90000"/>
            </a:lnSpc>
            <a:spcBef>
              <a:spcPct val="0"/>
            </a:spcBef>
            <a:spcAft>
              <a:spcPct val="35000"/>
            </a:spcAft>
            <a:buNone/>
          </a:pPr>
          <a:r>
            <a:rPr lang="fr-FR" sz="1400" b="1" kern="1200" noProof="0" dirty="0">
              <a:solidFill>
                <a:sysClr val="windowText" lastClr="000000"/>
              </a:solidFill>
              <a:latin typeface="Calibri"/>
              <a:ea typeface="+mn-ea"/>
              <a:cs typeface="+mn-cs"/>
            </a:rPr>
            <a:t>Exemples: Pétitions, organisation d’ d’</a:t>
          </a:r>
          <a:r>
            <a:rPr lang="fr-FR" sz="1400" b="1" kern="1200" noProof="0" dirty="0">
              <a:solidFill>
                <a:sysClr val="windowText" lastClr="000000"/>
              </a:solidFill>
              <a:latin typeface="Calibri" panose="020F0502020204030204" pitchFamily="34" charset="0"/>
              <a:ea typeface="+mn-ea"/>
              <a:cs typeface="Calibri" panose="020F0502020204030204" pitchFamily="34" charset="0"/>
            </a:rPr>
            <a:t>é</a:t>
          </a:r>
          <a:r>
            <a:rPr lang="fr-FR" sz="1400" b="1" kern="1200" noProof="0" dirty="0">
              <a:solidFill>
                <a:sysClr val="windowText" lastClr="000000"/>
              </a:solidFill>
              <a:latin typeface="Calibri"/>
              <a:ea typeface="+mn-ea"/>
              <a:cs typeface="+mn-cs"/>
            </a:rPr>
            <a:t>v</a:t>
          </a:r>
          <a:r>
            <a:rPr lang="fr-FR" sz="1400" b="1" kern="1200" noProof="0" dirty="0">
              <a:solidFill>
                <a:sysClr val="windowText" lastClr="000000"/>
              </a:solidFill>
              <a:latin typeface="Calibri" panose="020F0502020204030204" pitchFamily="34" charset="0"/>
              <a:ea typeface="+mn-ea"/>
              <a:cs typeface="Calibri" panose="020F0502020204030204" pitchFamily="34" charset="0"/>
            </a:rPr>
            <a:t>è</a:t>
          </a:r>
          <a:r>
            <a:rPr lang="fr-FR" sz="1400" b="1" kern="1200" noProof="0" dirty="0">
              <a:solidFill>
                <a:sysClr val="windowText" lastClr="000000"/>
              </a:solidFill>
              <a:latin typeface="Calibri"/>
              <a:ea typeface="+mn-ea"/>
              <a:cs typeface="+mn-cs"/>
            </a:rPr>
            <a:t>nements /expositions</a:t>
          </a:r>
        </a:p>
      </dsp:txBody>
      <dsp:txXfrm>
        <a:off x="4984159" y="3031168"/>
        <a:ext cx="1973019" cy="1973019"/>
      </dsp:txXfrm>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D8A870-0889-6043-A4ED-AD2284E6D3BF}" type="datetimeFigureOut">
              <a:rPr lang="en-US" smtClean="0"/>
              <a:t>3/5/2019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18C7BA-62C2-914D-9812-27B775DE76B7}" type="slidenum">
              <a:rPr lang="en-US" smtClean="0"/>
              <a:t>‹#›</a:t>
            </a:fld>
            <a:endParaRPr lang="en-US"/>
          </a:p>
        </p:txBody>
      </p:sp>
    </p:spTree>
    <p:extLst>
      <p:ext uri="{BB962C8B-B14F-4D97-AF65-F5344CB8AC3E}">
        <p14:creationId xmlns:p14="http://schemas.microsoft.com/office/powerpoint/2010/main" val="26723802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18C7BA-62C2-914D-9812-27B775DE76B7}" type="slidenum">
              <a:rPr lang="en-US" smtClean="0"/>
              <a:t>4</a:t>
            </a:fld>
            <a:endParaRPr lang="en-US" dirty="0"/>
          </a:p>
        </p:txBody>
      </p:sp>
    </p:spTree>
    <p:extLst>
      <p:ext uri="{BB962C8B-B14F-4D97-AF65-F5344CB8AC3E}">
        <p14:creationId xmlns:p14="http://schemas.microsoft.com/office/powerpoint/2010/main" val="44135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18C7BA-62C2-914D-9812-27B775DE76B7}" type="slidenum">
              <a:rPr lang="en-US" smtClean="0"/>
              <a:t>6</a:t>
            </a:fld>
            <a:endParaRPr lang="en-US" dirty="0"/>
          </a:p>
        </p:txBody>
      </p:sp>
    </p:spTree>
    <p:extLst>
      <p:ext uri="{BB962C8B-B14F-4D97-AF65-F5344CB8AC3E}">
        <p14:creationId xmlns:p14="http://schemas.microsoft.com/office/powerpoint/2010/main" val="303575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noProof="0" dirty="0"/>
          </a:p>
        </p:txBody>
      </p:sp>
      <p:sp>
        <p:nvSpPr>
          <p:cNvPr id="4" name="Slide Number Placeholder 3"/>
          <p:cNvSpPr>
            <a:spLocks noGrp="1"/>
          </p:cNvSpPr>
          <p:nvPr>
            <p:ph type="sldNum" sz="quarter" idx="5"/>
          </p:nvPr>
        </p:nvSpPr>
        <p:spPr/>
        <p:txBody>
          <a:bodyPr/>
          <a:lstStyle/>
          <a:p>
            <a:fld id="{7C18C7BA-62C2-914D-9812-27B775DE76B7}" type="slidenum">
              <a:rPr lang="en-US" smtClean="0"/>
              <a:t>7</a:t>
            </a:fld>
            <a:endParaRPr lang="en-US"/>
          </a:p>
        </p:txBody>
      </p:sp>
    </p:spTree>
    <p:extLst>
      <p:ext uri="{BB962C8B-B14F-4D97-AF65-F5344CB8AC3E}">
        <p14:creationId xmlns:p14="http://schemas.microsoft.com/office/powerpoint/2010/main" val="1134976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18C7BA-62C2-914D-9812-27B775DE76B7}" type="slidenum">
              <a:rPr lang="en-US" smtClean="0"/>
              <a:t>9</a:t>
            </a:fld>
            <a:endParaRPr lang="en-US"/>
          </a:p>
        </p:txBody>
      </p:sp>
    </p:spTree>
    <p:extLst>
      <p:ext uri="{BB962C8B-B14F-4D97-AF65-F5344CB8AC3E}">
        <p14:creationId xmlns:p14="http://schemas.microsoft.com/office/powerpoint/2010/main" val="4067196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18C7BA-62C2-914D-9812-27B775DE76B7}" type="slidenum">
              <a:rPr lang="en-US" smtClean="0"/>
              <a:t>19</a:t>
            </a:fld>
            <a:endParaRPr lang="en-US"/>
          </a:p>
        </p:txBody>
      </p:sp>
    </p:spTree>
    <p:extLst>
      <p:ext uri="{BB962C8B-B14F-4D97-AF65-F5344CB8AC3E}">
        <p14:creationId xmlns:p14="http://schemas.microsoft.com/office/powerpoint/2010/main" val="292549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18C7BA-62C2-914D-9812-27B775DE76B7}" type="slidenum">
              <a:rPr lang="en-US" smtClean="0"/>
              <a:t>20</a:t>
            </a:fld>
            <a:endParaRPr lang="en-US"/>
          </a:p>
        </p:txBody>
      </p:sp>
    </p:spTree>
    <p:extLst>
      <p:ext uri="{BB962C8B-B14F-4D97-AF65-F5344CB8AC3E}">
        <p14:creationId xmlns:p14="http://schemas.microsoft.com/office/powerpoint/2010/main" val="4214654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18C7BA-62C2-914D-9812-27B775DE76B7}" type="slidenum">
              <a:rPr lang="en-US" smtClean="0"/>
              <a:t>21</a:t>
            </a:fld>
            <a:endParaRPr lang="en-US"/>
          </a:p>
        </p:txBody>
      </p:sp>
    </p:spTree>
    <p:extLst>
      <p:ext uri="{BB962C8B-B14F-4D97-AF65-F5344CB8AC3E}">
        <p14:creationId xmlns:p14="http://schemas.microsoft.com/office/powerpoint/2010/main" val="106063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7C18C7BA-62C2-914D-9812-27B775DE76B7}" type="slidenum">
              <a:rPr lang="en-US" smtClean="0"/>
              <a:t>22</a:t>
            </a:fld>
            <a:endParaRPr lang="en-US"/>
          </a:p>
        </p:txBody>
      </p:sp>
    </p:spTree>
    <p:extLst>
      <p:ext uri="{BB962C8B-B14F-4D97-AF65-F5344CB8AC3E}">
        <p14:creationId xmlns:p14="http://schemas.microsoft.com/office/powerpoint/2010/main" val="117522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20B280B-7F2B-E14E-92FA-FE4C11958A3C}"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79178-0678-6443-A007-E2A8A67E8DC4}" type="slidenum">
              <a:rPr lang="en-US" smtClean="0"/>
              <a:t>‹#›</a:t>
            </a:fld>
            <a:endParaRPr lang="en-US"/>
          </a:p>
        </p:txBody>
      </p:sp>
    </p:spTree>
    <p:extLst>
      <p:ext uri="{BB962C8B-B14F-4D97-AF65-F5344CB8AC3E}">
        <p14:creationId xmlns:p14="http://schemas.microsoft.com/office/powerpoint/2010/main" val="2727537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0B280B-7F2B-E14E-92FA-FE4C11958A3C}"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79178-0678-6443-A007-E2A8A67E8DC4}" type="slidenum">
              <a:rPr lang="en-US" smtClean="0"/>
              <a:t>‹#›</a:t>
            </a:fld>
            <a:endParaRPr lang="en-US"/>
          </a:p>
        </p:txBody>
      </p:sp>
    </p:spTree>
    <p:extLst>
      <p:ext uri="{BB962C8B-B14F-4D97-AF65-F5344CB8AC3E}">
        <p14:creationId xmlns:p14="http://schemas.microsoft.com/office/powerpoint/2010/main" val="2844383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0B280B-7F2B-E14E-92FA-FE4C11958A3C}"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79178-0678-6443-A007-E2A8A67E8DC4}" type="slidenum">
              <a:rPr lang="en-US" smtClean="0"/>
              <a:t>‹#›</a:t>
            </a:fld>
            <a:endParaRPr lang="en-US"/>
          </a:p>
        </p:txBody>
      </p:sp>
    </p:spTree>
    <p:extLst>
      <p:ext uri="{BB962C8B-B14F-4D97-AF65-F5344CB8AC3E}">
        <p14:creationId xmlns:p14="http://schemas.microsoft.com/office/powerpoint/2010/main" val="656538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0B280B-7F2B-E14E-92FA-FE4C11958A3C}"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79178-0678-6443-A007-E2A8A67E8DC4}" type="slidenum">
              <a:rPr lang="en-US" smtClean="0"/>
              <a:t>‹#›</a:t>
            </a:fld>
            <a:endParaRPr lang="en-US"/>
          </a:p>
        </p:txBody>
      </p:sp>
    </p:spTree>
    <p:extLst>
      <p:ext uri="{BB962C8B-B14F-4D97-AF65-F5344CB8AC3E}">
        <p14:creationId xmlns:p14="http://schemas.microsoft.com/office/powerpoint/2010/main" val="2109070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0B280B-7F2B-E14E-92FA-FE4C11958A3C}" type="datetimeFigureOut">
              <a:rPr lang="en-US" smtClean="0"/>
              <a:t>3/5/2019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679178-0678-6443-A007-E2A8A67E8DC4}" type="slidenum">
              <a:rPr lang="en-US" smtClean="0"/>
              <a:t>‹#›</a:t>
            </a:fld>
            <a:endParaRPr lang="en-US"/>
          </a:p>
        </p:txBody>
      </p:sp>
    </p:spTree>
    <p:extLst>
      <p:ext uri="{BB962C8B-B14F-4D97-AF65-F5344CB8AC3E}">
        <p14:creationId xmlns:p14="http://schemas.microsoft.com/office/powerpoint/2010/main" val="3153976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0B280B-7F2B-E14E-92FA-FE4C11958A3C}"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79178-0678-6443-A007-E2A8A67E8DC4}" type="slidenum">
              <a:rPr lang="en-US" smtClean="0"/>
              <a:t>‹#›</a:t>
            </a:fld>
            <a:endParaRPr lang="en-US"/>
          </a:p>
        </p:txBody>
      </p:sp>
    </p:spTree>
    <p:extLst>
      <p:ext uri="{BB962C8B-B14F-4D97-AF65-F5344CB8AC3E}">
        <p14:creationId xmlns:p14="http://schemas.microsoft.com/office/powerpoint/2010/main" val="2524818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0B280B-7F2B-E14E-92FA-FE4C11958A3C}" type="datetimeFigureOut">
              <a:rPr lang="en-US" smtClean="0"/>
              <a:t>3/5/2019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679178-0678-6443-A007-E2A8A67E8DC4}" type="slidenum">
              <a:rPr lang="en-US" smtClean="0"/>
              <a:t>‹#›</a:t>
            </a:fld>
            <a:endParaRPr lang="en-US"/>
          </a:p>
        </p:txBody>
      </p:sp>
    </p:spTree>
    <p:extLst>
      <p:ext uri="{BB962C8B-B14F-4D97-AF65-F5344CB8AC3E}">
        <p14:creationId xmlns:p14="http://schemas.microsoft.com/office/powerpoint/2010/main" val="199727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0B280B-7F2B-E14E-92FA-FE4C11958A3C}" type="datetimeFigureOut">
              <a:rPr lang="en-US" smtClean="0"/>
              <a:t>3/5/2019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679178-0678-6443-A007-E2A8A67E8DC4}" type="slidenum">
              <a:rPr lang="en-US" smtClean="0"/>
              <a:t>‹#›</a:t>
            </a:fld>
            <a:endParaRPr lang="en-US"/>
          </a:p>
        </p:txBody>
      </p:sp>
    </p:spTree>
    <p:extLst>
      <p:ext uri="{BB962C8B-B14F-4D97-AF65-F5344CB8AC3E}">
        <p14:creationId xmlns:p14="http://schemas.microsoft.com/office/powerpoint/2010/main" val="2092439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B280B-7F2B-E14E-92FA-FE4C11958A3C}" type="datetimeFigureOut">
              <a:rPr lang="en-US" smtClean="0"/>
              <a:t>3/5/2019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679178-0678-6443-A007-E2A8A67E8DC4}" type="slidenum">
              <a:rPr lang="en-US" smtClean="0"/>
              <a:t>‹#›</a:t>
            </a:fld>
            <a:endParaRPr lang="en-US"/>
          </a:p>
        </p:txBody>
      </p:sp>
    </p:spTree>
    <p:extLst>
      <p:ext uri="{BB962C8B-B14F-4D97-AF65-F5344CB8AC3E}">
        <p14:creationId xmlns:p14="http://schemas.microsoft.com/office/powerpoint/2010/main" val="2386988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0B280B-7F2B-E14E-92FA-FE4C11958A3C}"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79178-0678-6443-A007-E2A8A67E8DC4}" type="slidenum">
              <a:rPr lang="en-US" smtClean="0"/>
              <a:t>‹#›</a:t>
            </a:fld>
            <a:endParaRPr lang="en-US"/>
          </a:p>
        </p:txBody>
      </p:sp>
    </p:spTree>
    <p:extLst>
      <p:ext uri="{BB962C8B-B14F-4D97-AF65-F5344CB8AC3E}">
        <p14:creationId xmlns:p14="http://schemas.microsoft.com/office/powerpoint/2010/main" val="2860844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20B280B-7F2B-E14E-92FA-FE4C11958A3C}" type="datetimeFigureOut">
              <a:rPr lang="en-US" smtClean="0"/>
              <a:t>3/5/2019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679178-0678-6443-A007-E2A8A67E8DC4}" type="slidenum">
              <a:rPr lang="en-US" smtClean="0"/>
              <a:t>‹#›</a:t>
            </a:fld>
            <a:endParaRPr lang="en-US"/>
          </a:p>
        </p:txBody>
      </p:sp>
    </p:spTree>
    <p:extLst>
      <p:ext uri="{BB962C8B-B14F-4D97-AF65-F5344CB8AC3E}">
        <p14:creationId xmlns:p14="http://schemas.microsoft.com/office/powerpoint/2010/main" val="3447279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B280B-7F2B-E14E-92FA-FE4C11958A3C}" type="datetimeFigureOut">
              <a:rPr lang="en-US" smtClean="0"/>
              <a:t>3/5/2019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79178-0678-6443-A007-E2A8A67E8DC4}" type="slidenum">
              <a:rPr lang="en-US" smtClean="0"/>
              <a:t>‹#›</a:t>
            </a:fld>
            <a:endParaRPr lang="en-US"/>
          </a:p>
        </p:txBody>
      </p:sp>
      <p:pic>
        <p:nvPicPr>
          <p:cNvPr id="7" name="Picture 6"/>
          <p:cNvPicPr>
            <a:picLocks noChangeAspect="1"/>
          </p:cNvPicPr>
          <p:nvPr userDrawn="1"/>
        </p:nvPicPr>
        <p:blipFill>
          <a:blip r:embed="rId13"/>
          <a:stretch>
            <a:fillRect/>
          </a:stretch>
        </p:blipFill>
        <p:spPr>
          <a:xfrm>
            <a:off x="6623050" y="5638800"/>
            <a:ext cx="2298700" cy="939800"/>
          </a:xfrm>
          <a:prstGeom prst="rect">
            <a:avLst/>
          </a:prstGeom>
        </p:spPr>
      </p:pic>
    </p:spTree>
    <p:extLst>
      <p:ext uri="{BB962C8B-B14F-4D97-AF65-F5344CB8AC3E}">
        <p14:creationId xmlns:p14="http://schemas.microsoft.com/office/powerpoint/2010/main" val="15714888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008000"/>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image" Target="../media/image20.emf"/></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nutritioncluster.net/?get=007718|2019/02/Nutrition-Cluster-toolkit-frenchfor-print-.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65" y="1147482"/>
            <a:ext cx="8229600" cy="4141694"/>
          </a:xfrm>
        </p:spPr>
        <p:txBody>
          <a:bodyPr>
            <a:noAutofit/>
          </a:bodyPr>
          <a:lstStyle/>
          <a:p>
            <a:r>
              <a:rPr lang="en-US" sz="8000" b="1" dirty="0">
                <a:solidFill>
                  <a:srgbClr val="CCFF66"/>
                </a:solidFill>
              </a:rPr>
              <a:t>Plaidoyer Cluster Nutrition</a:t>
            </a:r>
          </a:p>
        </p:txBody>
      </p:sp>
    </p:spTree>
    <p:extLst>
      <p:ext uri="{BB962C8B-B14F-4D97-AF65-F5344CB8AC3E}">
        <p14:creationId xmlns:p14="http://schemas.microsoft.com/office/powerpoint/2010/main" val="1874931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a:xfrm>
            <a:off x="121023" y="-155668"/>
            <a:ext cx="8901953" cy="1143000"/>
          </a:xfrm>
        </p:spPr>
        <p:txBody>
          <a:bodyPr>
            <a:normAutofit/>
          </a:bodyPr>
          <a:lstStyle/>
          <a:p>
            <a:r>
              <a:rPr lang="es-ES" sz="5700" b="1" dirty="0">
                <a:solidFill>
                  <a:srgbClr val="CCFF66"/>
                </a:solidFill>
              </a:rPr>
              <a:t>LE CYCLE DE PLAIDOYER</a:t>
            </a:r>
            <a:endParaRPr lang="en-GB" sz="5700" b="1" dirty="0">
              <a:solidFill>
                <a:srgbClr val="CCFF66"/>
              </a:solidFill>
            </a:endParaRPr>
          </a:p>
        </p:txBody>
      </p:sp>
      <p:pic>
        <p:nvPicPr>
          <p:cNvPr id="6" name="Picture 5">
            <a:extLst>
              <a:ext uri="{FF2B5EF4-FFF2-40B4-BE49-F238E27FC236}">
                <a16:creationId xmlns:a16="http://schemas.microsoft.com/office/drawing/2014/main" id="{88C3B591-215A-45E3-9B64-CD518D977492}"/>
              </a:ext>
            </a:extLst>
          </p:cNvPr>
          <p:cNvPicPr>
            <a:picLocks noChangeAspect="1"/>
          </p:cNvPicPr>
          <p:nvPr/>
        </p:nvPicPr>
        <p:blipFill>
          <a:blip r:embed="rId2"/>
          <a:stretch>
            <a:fillRect/>
          </a:stretch>
        </p:blipFill>
        <p:spPr>
          <a:xfrm>
            <a:off x="598311" y="923608"/>
            <a:ext cx="5881511" cy="5784977"/>
          </a:xfrm>
          <a:prstGeom prst="rect">
            <a:avLst/>
          </a:prstGeom>
        </p:spPr>
      </p:pic>
    </p:spTree>
    <p:extLst>
      <p:ext uri="{BB962C8B-B14F-4D97-AF65-F5344CB8AC3E}">
        <p14:creationId xmlns:p14="http://schemas.microsoft.com/office/powerpoint/2010/main" val="201227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a:xfrm>
            <a:off x="197223" y="166013"/>
            <a:ext cx="8946777" cy="1383273"/>
          </a:xfrm>
        </p:spPr>
        <p:txBody>
          <a:bodyPr>
            <a:noAutofit/>
          </a:bodyPr>
          <a:lstStyle/>
          <a:p>
            <a:pPr algn="l"/>
            <a:r>
              <a:rPr lang="en-GB" sz="3800" b="1" dirty="0">
                <a:solidFill>
                  <a:srgbClr val="CCFF66"/>
                </a:solidFill>
              </a:rPr>
              <a:t>LE CYCLE DE PLAIDOYER </a:t>
            </a:r>
            <a:r>
              <a:rPr lang="en-GB" sz="3800" b="1" dirty="0">
                <a:solidFill>
                  <a:srgbClr val="CCFF66"/>
                </a:solidFill>
                <a:latin typeface="Calibri" panose="020F0502020204030204" pitchFamily="34" charset="0"/>
                <a:cs typeface="Calibri" panose="020F0502020204030204" pitchFamily="34" charset="0"/>
              </a:rPr>
              <a:t>ÉTAPE 1: </a:t>
            </a:r>
            <a:br>
              <a:rPr lang="en-GB" sz="3800" b="1" dirty="0">
                <a:solidFill>
                  <a:srgbClr val="CCFF66"/>
                </a:solidFill>
              </a:rPr>
            </a:br>
            <a:r>
              <a:rPr lang="en-GB" sz="3800" b="1" dirty="0">
                <a:solidFill>
                  <a:srgbClr val="CCFF66"/>
                </a:solidFill>
              </a:rPr>
              <a:t>IDENTIFICATION DU PROBL</a:t>
            </a:r>
            <a:r>
              <a:rPr lang="en-GB" sz="3800" b="1" dirty="0">
                <a:solidFill>
                  <a:srgbClr val="CCFF66"/>
                </a:solidFill>
                <a:latin typeface="Calibri" panose="020F0502020204030204" pitchFamily="34" charset="0"/>
                <a:cs typeface="Calibri" panose="020F0502020204030204" pitchFamily="34" charset="0"/>
              </a:rPr>
              <a:t>È</a:t>
            </a:r>
            <a:r>
              <a:rPr lang="en-GB" sz="3800" b="1" dirty="0">
                <a:solidFill>
                  <a:srgbClr val="CCFF66"/>
                </a:solidFill>
              </a:rPr>
              <a:t>ME</a:t>
            </a:r>
          </a:p>
        </p:txBody>
      </p:sp>
      <p:sp>
        <p:nvSpPr>
          <p:cNvPr id="3" name="Content Placeholder 2">
            <a:extLst>
              <a:ext uri="{FF2B5EF4-FFF2-40B4-BE49-F238E27FC236}">
                <a16:creationId xmlns:a16="http://schemas.microsoft.com/office/drawing/2014/main" id="{C3059BA8-0F43-4EF0-9ADE-6DF2332EA1A9}"/>
              </a:ext>
            </a:extLst>
          </p:cNvPr>
          <p:cNvSpPr>
            <a:spLocks noGrp="1"/>
          </p:cNvSpPr>
          <p:nvPr>
            <p:ph idx="1"/>
          </p:nvPr>
        </p:nvSpPr>
        <p:spPr>
          <a:xfrm>
            <a:off x="212911" y="2042784"/>
            <a:ext cx="8718177" cy="4525963"/>
          </a:xfrm>
        </p:spPr>
        <p:txBody>
          <a:bodyPr>
            <a:normAutofit/>
          </a:bodyPr>
          <a:lstStyle/>
          <a:p>
            <a:pPr marL="0" indent="0">
              <a:buNone/>
            </a:pPr>
            <a:r>
              <a:rPr lang="fr-FR" sz="3600" b="1" dirty="0"/>
              <a:t>Choisir la problématique de plaidoyer </a:t>
            </a:r>
          </a:p>
          <a:p>
            <a:pPr marL="457200" lvl="1" indent="0">
              <a:buNone/>
            </a:pPr>
            <a:r>
              <a:rPr lang="fr-FR" sz="3600" dirty="0"/>
              <a:t>Basée sur la mission et le mandat du Cluster Nutrition et en utilisant le cadre stratégique de plaidoyer GNC 2016-2019 comme cadre de référence</a:t>
            </a:r>
          </a:p>
        </p:txBody>
      </p:sp>
      <p:pic>
        <p:nvPicPr>
          <p:cNvPr id="5" name="Picture 4">
            <a:extLst>
              <a:ext uri="{FF2B5EF4-FFF2-40B4-BE49-F238E27FC236}">
                <a16:creationId xmlns:a16="http://schemas.microsoft.com/office/drawing/2014/main" id="{BE4783C0-8D8A-48C0-A6DA-C85B1F7985FF}"/>
              </a:ext>
            </a:extLst>
          </p:cNvPr>
          <p:cNvPicPr>
            <a:picLocks noChangeAspect="1"/>
          </p:cNvPicPr>
          <p:nvPr/>
        </p:nvPicPr>
        <p:blipFill>
          <a:blip r:embed="rId2"/>
          <a:stretch>
            <a:fillRect/>
          </a:stretch>
        </p:blipFill>
        <p:spPr>
          <a:xfrm>
            <a:off x="7032978" y="289252"/>
            <a:ext cx="1278800" cy="1464221"/>
          </a:xfrm>
          <a:prstGeom prst="rect">
            <a:avLst/>
          </a:prstGeom>
        </p:spPr>
      </p:pic>
    </p:spTree>
    <p:extLst>
      <p:ext uri="{BB962C8B-B14F-4D97-AF65-F5344CB8AC3E}">
        <p14:creationId xmlns:p14="http://schemas.microsoft.com/office/powerpoint/2010/main" val="1056308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a:xfrm>
            <a:off x="186418" y="195583"/>
            <a:ext cx="9901518" cy="1143000"/>
          </a:xfrm>
        </p:spPr>
        <p:txBody>
          <a:bodyPr>
            <a:noAutofit/>
          </a:bodyPr>
          <a:lstStyle/>
          <a:p>
            <a:pPr algn="l"/>
            <a:r>
              <a:rPr lang="en-GB" sz="3600" b="1" dirty="0">
                <a:solidFill>
                  <a:srgbClr val="CCFF66"/>
                </a:solidFill>
              </a:rPr>
              <a:t>LE CYCLE DE PLAIDOYER </a:t>
            </a:r>
            <a:r>
              <a:rPr lang="en-GB" sz="3600" b="1" dirty="0">
                <a:solidFill>
                  <a:srgbClr val="CCFF66"/>
                </a:solidFill>
                <a:latin typeface="Calibri" panose="020F0502020204030204" pitchFamily="34" charset="0"/>
                <a:cs typeface="Calibri" panose="020F0502020204030204" pitchFamily="34" charset="0"/>
              </a:rPr>
              <a:t>ÉTAPE 1: </a:t>
            </a:r>
            <a:br>
              <a:rPr lang="en-GB" sz="3600" b="1" dirty="0">
                <a:solidFill>
                  <a:srgbClr val="CCFF66"/>
                </a:solidFill>
              </a:rPr>
            </a:br>
            <a:r>
              <a:rPr lang="en-GB" sz="3600" b="1" dirty="0">
                <a:solidFill>
                  <a:srgbClr val="CCFF66"/>
                </a:solidFill>
              </a:rPr>
              <a:t>IDENTIFICATION DU PROBL</a:t>
            </a:r>
            <a:r>
              <a:rPr lang="en-GB" sz="3600" b="1" dirty="0">
                <a:solidFill>
                  <a:srgbClr val="CCFF66"/>
                </a:solidFill>
                <a:latin typeface="Calibri" panose="020F0502020204030204" pitchFamily="34" charset="0"/>
                <a:cs typeface="Calibri" panose="020F0502020204030204" pitchFamily="34" charset="0"/>
              </a:rPr>
              <a:t>È</a:t>
            </a:r>
            <a:r>
              <a:rPr lang="en-GB" sz="3600" b="1" dirty="0">
                <a:solidFill>
                  <a:srgbClr val="CCFF66"/>
                </a:solidFill>
              </a:rPr>
              <a:t>ME</a:t>
            </a:r>
          </a:p>
        </p:txBody>
      </p:sp>
      <p:sp>
        <p:nvSpPr>
          <p:cNvPr id="6" name="TextBox 5">
            <a:extLst>
              <a:ext uri="{FF2B5EF4-FFF2-40B4-BE49-F238E27FC236}">
                <a16:creationId xmlns:a16="http://schemas.microsoft.com/office/drawing/2014/main" id="{0A1F2B07-1590-4B1B-A676-3BD53B7F5CD7}"/>
              </a:ext>
            </a:extLst>
          </p:cNvPr>
          <p:cNvSpPr txBox="1"/>
          <p:nvPr/>
        </p:nvSpPr>
        <p:spPr>
          <a:xfrm>
            <a:off x="186417" y="1382766"/>
            <a:ext cx="9153525" cy="1384995"/>
          </a:xfrm>
          <a:prstGeom prst="rect">
            <a:avLst/>
          </a:prstGeom>
          <a:noFill/>
        </p:spPr>
        <p:txBody>
          <a:bodyPr wrap="square" rtlCol="0">
            <a:spAutoFit/>
          </a:bodyPr>
          <a:lstStyle/>
          <a:p>
            <a:r>
              <a:rPr lang="fr-FR" sz="2800" b="1" dirty="0"/>
              <a:t>Comment choisit-on la probl</a:t>
            </a:r>
            <a:r>
              <a:rPr lang="fr-FR" sz="2800" b="1" dirty="0">
                <a:latin typeface="Calibri" panose="020F0502020204030204" pitchFamily="34" charset="0"/>
                <a:cs typeface="Calibri" panose="020F0502020204030204" pitchFamily="34" charset="0"/>
              </a:rPr>
              <a:t>é</a:t>
            </a:r>
            <a:r>
              <a:rPr lang="fr-FR" sz="2800" b="1" dirty="0"/>
              <a:t>matique de plaidoyer?</a:t>
            </a:r>
          </a:p>
          <a:p>
            <a:r>
              <a:rPr lang="fr-FR" sz="2800" dirty="0"/>
              <a:t>Sessions de brainstorming entre partenaires avec plusieurs exercices:</a:t>
            </a:r>
            <a:endParaRPr lang="fr-FR" sz="2800" b="1" dirty="0"/>
          </a:p>
        </p:txBody>
      </p:sp>
      <p:sp>
        <p:nvSpPr>
          <p:cNvPr id="8" name="TextBox 7">
            <a:extLst>
              <a:ext uri="{FF2B5EF4-FFF2-40B4-BE49-F238E27FC236}">
                <a16:creationId xmlns:a16="http://schemas.microsoft.com/office/drawing/2014/main" id="{CC445B42-8EFB-425C-81F4-23D773E42A2C}"/>
              </a:ext>
            </a:extLst>
          </p:cNvPr>
          <p:cNvSpPr txBox="1"/>
          <p:nvPr/>
        </p:nvSpPr>
        <p:spPr>
          <a:xfrm>
            <a:off x="186417" y="2717555"/>
            <a:ext cx="5286380" cy="1477328"/>
          </a:xfrm>
          <a:prstGeom prst="rect">
            <a:avLst/>
          </a:prstGeom>
          <a:noFill/>
        </p:spPr>
        <p:txBody>
          <a:bodyPr wrap="square" rtlCol="0">
            <a:spAutoFit/>
          </a:bodyPr>
          <a:lstStyle/>
          <a:p>
            <a:r>
              <a:rPr lang="fr-FR" i="1" u="sng" dirty="0"/>
              <a:t>La “fenêtre des tendances”.</a:t>
            </a:r>
            <a:r>
              <a:rPr lang="fr-FR" i="1" dirty="0"/>
              <a:t> </a:t>
            </a:r>
            <a:r>
              <a:rPr lang="fr-FR" dirty="0"/>
              <a:t>Aide </a:t>
            </a:r>
            <a:r>
              <a:rPr lang="fr-FR" dirty="0">
                <a:latin typeface="Calibri" panose="020F0502020204030204" pitchFamily="34" charset="0"/>
                <a:cs typeface="Calibri" panose="020F0502020204030204" pitchFamily="34" charset="0"/>
              </a:rPr>
              <a:t>à</a:t>
            </a:r>
            <a:r>
              <a:rPr lang="fr-FR" dirty="0"/>
              <a:t> cartographier et analyser les problématiques potentielles pour le plaidoyer</a:t>
            </a:r>
          </a:p>
          <a:p>
            <a:r>
              <a:rPr lang="fr-FR" u="sng" dirty="0"/>
              <a:t>Checklist des priorisation.</a:t>
            </a:r>
            <a:r>
              <a:rPr lang="fr-FR" dirty="0"/>
              <a:t> Aide </a:t>
            </a:r>
            <a:r>
              <a:rPr lang="fr-FR" dirty="0">
                <a:latin typeface="Calibri" panose="020F0502020204030204" pitchFamily="34" charset="0"/>
                <a:cs typeface="Calibri" panose="020F0502020204030204" pitchFamily="34" charset="0"/>
              </a:rPr>
              <a:t>à</a:t>
            </a:r>
            <a:r>
              <a:rPr lang="fr-FR" dirty="0"/>
              <a:t> prioriser les problématiques identifiées dans l’exercice précèdent</a:t>
            </a:r>
          </a:p>
        </p:txBody>
      </p:sp>
      <p:sp>
        <p:nvSpPr>
          <p:cNvPr id="9" name="TextBox 8">
            <a:extLst>
              <a:ext uri="{FF2B5EF4-FFF2-40B4-BE49-F238E27FC236}">
                <a16:creationId xmlns:a16="http://schemas.microsoft.com/office/drawing/2014/main" id="{792B0F52-7AF6-4504-85B3-16222A1A819E}"/>
              </a:ext>
            </a:extLst>
          </p:cNvPr>
          <p:cNvSpPr txBox="1"/>
          <p:nvPr/>
        </p:nvSpPr>
        <p:spPr>
          <a:xfrm>
            <a:off x="4900499" y="4716432"/>
            <a:ext cx="3804557" cy="1200329"/>
          </a:xfrm>
          <a:prstGeom prst="rect">
            <a:avLst/>
          </a:prstGeom>
          <a:noFill/>
        </p:spPr>
        <p:txBody>
          <a:bodyPr wrap="square" rtlCol="0">
            <a:spAutoFit/>
          </a:bodyPr>
          <a:lstStyle/>
          <a:p>
            <a:r>
              <a:rPr lang="fr-FR" altLang="en-US" b="1" dirty="0">
                <a:solidFill>
                  <a:schemeClr val="accent1">
                    <a:lumMod val="75000"/>
                  </a:schemeClr>
                </a:solidFill>
              </a:rPr>
              <a:t>DES ENQUÊTES EN LIGNE PEUVENT ÉGALEMENT ÊTRE PRÉPARÉES AVANT LES SESSIONS POUR ALIMENTER LES DÉBATS </a:t>
            </a:r>
          </a:p>
        </p:txBody>
      </p:sp>
      <p:pic>
        <p:nvPicPr>
          <p:cNvPr id="11" name="Picture 10">
            <a:extLst>
              <a:ext uri="{FF2B5EF4-FFF2-40B4-BE49-F238E27FC236}">
                <a16:creationId xmlns:a16="http://schemas.microsoft.com/office/drawing/2014/main" id="{2589D974-BE23-4F72-8AE9-1C43D564D368}"/>
              </a:ext>
            </a:extLst>
          </p:cNvPr>
          <p:cNvPicPr>
            <a:picLocks noChangeAspect="1"/>
          </p:cNvPicPr>
          <p:nvPr/>
        </p:nvPicPr>
        <p:blipFill>
          <a:blip r:embed="rId2"/>
          <a:stretch>
            <a:fillRect/>
          </a:stretch>
        </p:blipFill>
        <p:spPr>
          <a:xfrm>
            <a:off x="7387543" y="34973"/>
            <a:ext cx="1122227" cy="1284945"/>
          </a:xfrm>
          <a:prstGeom prst="rect">
            <a:avLst/>
          </a:prstGeom>
        </p:spPr>
      </p:pic>
      <p:pic>
        <p:nvPicPr>
          <p:cNvPr id="13" name="Picture 12">
            <a:extLst>
              <a:ext uri="{FF2B5EF4-FFF2-40B4-BE49-F238E27FC236}">
                <a16:creationId xmlns:a16="http://schemas.microsoft.com/office/drawing/2014/main" id="{48F95D56-9FE9-4977-9448-F4FC24E6F81C}"/>
              </a:ext>
            </a:extLst>
          </p:cNvPr>
          <p:cNvPicPr>
            <a:picLocks noChangeAspect="1"/>
          </p:cNvPicPr>
          <p:nvPr/>
        </p:nvPicPr>
        <p:blipFill>
          <a:blip r:embed="rId3"/>
          <a:stretch>
            <a:fillRect/>
          </a:stretch>
        </p:blipFill>
        <p:spPr>
          <a:xfrm>
            <a:off x="5320259" y="2299800"/>
            <a:ext cx="3261027" cy="2258399"/>
          </a:xfrm>
          <a:prstGeom prst="rect">
            <a:avLst/>
          </a:prstGeom>
          <a:ln>
            <a:solidFill>
              <a:schemeClr val="tx1"/>
            </a:solidFill>
          </a:ln>
        </p:spPr>
      </p:pic>
      <p:pic>
        <p:nvPicPr>
          <p:cNvPr id="16" name="Picture 15">
            <a:extLst>
              <a:ext uri="{FF2B5EF4-FFF2-40B4-BE49-F238E27FC236}">
                <a16:creationId xmlns:a16="http://schemas.microsoft.com/office/drawing/2014/main" id="{F546C4B8-C3F2-4E55-A76E-F49145A5A071}"/>
              </a:ext>
            </a:extLst>
          </p:cNvPr>
          <p:cNvPicPr>
            <a:picLocks noChangeAspect="1"/>
          </p:cNvPicPr>
          <p:nvPr/>
        </p:nvPicPr>
        <p:blipFill>
          <a:blip r:embed="rId4"/>
          <a:stretch>
            <a:fillRect/>
          </a:stretch>
        </p:blipFill>
        <p:spPr>
          <a:xfrm>
            <a:off x="348632" y="4224381"/>
            <a:ext cx="4302391" cy="2501705"/>
          </a:xfrm>
          <a:prstGeom prst="rect">
            <a:avLst/>
          </a:prstGeom>
          <a:ln>
            <a:solidFill>
              <a:schemeClr val="tx1"/>
            </a:solidFill>
          </a:ln>
        </p:spPr>
      </p:pic>
    </p:spTree>
    <p:extLst>
      <p:ext uri="{BB962C8B-B14F-4D97-AF65-F5344CB8AC3E}">
        <p14:creationId xmlns:p14="http://schemas.microsoft.com/office/powerpoint/2010/main" val="2487568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a:xfrm>
            <a:off x="98611" y="123831"/>
            <a:ext cx="8946777" cy="1383273"/>
          </a:xfrm>
        </p:spPr>
        <p:txBody>
          <a:bodyPr>
            <a:noAutofit/>
          </a:bodyPr>
          <a:lstStyle/>
          <a:p>
            <a:pPr algn="l"/>
            <a:r>
              <a:rPr lang="en-GB" sz="3600" b="1" dirty="0">
                <a:solidFill>
                  <a:srgbClr val="CCFF66"/>
                </a:solidFill>
              </a:rPr>
              <a:t>LE CYCLE DE PLAIDOYER </a:t>
            </a:r>
            <a:r>
              <a:rPr lang="en-GB" sz="3600" b="1" dirty="0">
                <a:solidFill>
                  <a:srgbClr val="CCFF66"/>
                </a:solidFill>
                <a:latin typeface="Calibri" panose="020F0502020204030204" pitchFamily="34" charset="0"/>
                <a:cs typeface="Calibri" panose="020F0502020204030204" pitchFamily="34" charset="0"/>
              </a:rPr>
              <a:t>ÉTAPE 1: </a:t>
            </a:r>
            <a:br>
              <a:rPr lang="en-GB" sz="3600" b="1" dirty="0">
                <a:solidFill>
                  <a:srgbClr val="CCFF66"/>
                </a:solidFill>
              </a:rPr>
            </a:br>
            <a:r>
              <a:rPr lang="en-GB" sz="3600" b="1" dirty="0">
                <a:solidFill>
                  <a:srgbClr val="CCFF66"/>
                </a:solidFill>
              </a:rPr>
              <a:t>IDENTIFICATION DU PROBL</a:t>
            </a:r>
            <a:r>
              <a:rPr lang="en-GB" sz="3600" b="1" dirty="0">
                <a:solidFill>
                  <a:srgbClr val="CCFF66"/>
                </a:solidFill>
                <a:latin typeface="Calibri" panose="020F0502020204030204" pitchFamily="34" charset="0"/>
                <a:cs typeface="Calibri" panose="020F0502020204030204" pitchFamily="34" charset="0"/>
              </a:rPr>
              <a:t>È</a:t>
            </a:r>
            <a:r>
              <a:rPr lang="en-GB" sz="3600" b="1" dirty="0">
                <a:solidFill>
                  <a:srgbClr val="CCFF66"/>
                </a:solidFill>
              </a:rPr>
              <a:t>ME</a:t>
            </a:r>
          </a:p>
        </p:txBody>
      </p:sp>
      <p:sp>
        <p:nvSpPr>
          <p:cNvPr id="3" name="Content Placeholder 2">
            <a:extLst>
              <a:ext uri="{FF2B5EF4-FFF2-40B4-BE49-F238E27FC236}">
                <a16:creationId xmlns:a16="http://schemas.microsoft.com/office/drawing/2014/main" id="{C3059BA8-0F43-4EF0-9ADE-6DF2332EA1A9}"/>
              </a:ext>
            </a:extLst>
          </p:cNvPr>
          <p:cNvSpPr>
            <a:spLocks noGrp="1"/>
          </p:cNvSpPr>
          <p:nvPr>
            <p:ph idx="1"/>
          </p:nvPr>
        </p:nvSpPr>
        <p:spPr>
          <a:xfrm>
            <a:off x="197223" y="1507104"/>
            <a:ext cx="8718177" cy="4525963"/>
          </a:xfrm>
        </p:spPr>
        <p:txBody>
          <a:bodyPr>
            <a:normAutofit/>
          </a:bodyPr>
          <a:lstStyle/>
          <a:p>
            <a:pPr marL="0" indent="0">
              <a:buNone/>
            </a:pPr>
            <a:endParaRPr lang="es-ES" b="1" dirty="0"/>
          </a:p>
          <a:p>
            <a:pPr marL="0" indent="0">
              <a:buNone/>
            </a:pPr>
            <a:endParaRPr lang="es-ES" b="1" dirty="0"/>
          </a:p>
        </p:txBody>
      </p:sp>
      <p:pic>
        <p:nvPicPr>
          <p:cNvPr id="6" name="Picture 5">
            <a:extLst>
              <a:ext uri="{FF2B5EF4-FFF2-40B4-BE49-F238E27FC236}">
                <a16:creationId xmlns:a16="http://schemas.microsoft.com/office/drawing/2014/main" id="{5CA3EBB7-6DD9-42DD-91A8-8900573BB550}"/>
              </a:ext>
            </a:extLst>
          </p:cNvPr>
          <p:cNvPicPr>
            <a:picLocks noChangeAspect="1"/>
          </p:cNvPicPr>
          <p:nvPr/>
        </p:nvPicPr>
        <p:blipFill>
          <a:blip r:embed="rId2"/>
          <a:stretch>
            <a:fillRect/>
          </a:stretch>
        </p:blipFill>
        <p:spPr>
          <a:xfrm>
            <a:off x="7168445" y="34973"/>
            <a:ext cx="1341326" cy="1535812"/>
          </a:xfrm>
          <a:prstGeom prst="rect">
            <a:avLst/>
          </a:prstGeom>
        </p:spPr>
      </p:pic>
      <p:pic>
        <p:nvPicPr>
          <p:cNvPr id="8" name="Picture 7">
            <a:extLst>
              <a:ext uri="{FF2B5EF4-FFF2-40B4-BE49-F238E27FC236}">
                <a16:creationId xmlns:a16="http://schemas.microsoft.com/office/drawing/2014/main" id="{58625DA7-C28C-48F5-831E-A566D6EE3366}"/>
              </a:ext>
            </a:extLst>
          </p:cNvPr>
          <p:cNvPicPr>
            <a:picLocks noChangeAspect="1"/>
          </p:cNvPicPr>
          <p:nvPr/>
        </p:nvPicPr>
        <p:blipFill>
          <a:blip r:embed="rId3"/>
          <a:stretch>
            <a:fillRect/>
          </a:stretch>
        </p:blipFill>
        <p:spPr>
          <a:xfrm>
            <a:off x="188353" y="1928733"/>
            <a:ext cx="8857035" cy="3422163"/>
          </a:xfrm>
          <a:prstGeom prst="rect">
            <a:avLst/>
          </a:prstGeom>
        </p:spPr>
      </p:pic>
    </p:spTree>
    <p:extLst>
      <p:ext uri="{BB962C8B-B14F-4D97-AF65-F5344CB8AC3E}">
        <p14:creationId xmlns:p14="http://schemas.microsoft.com/office/powerpoint/2010/main" val="3758055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a:xfrm>
            <a:off x="121023" y="276225"/>
            <a:ext cx="7747333" cy="1553789"/>
          </a:xfrm>
        </p:spPr>
        <p:txBody>
          <a:bodyPr>
            <a:noAutofit/>
          </a:bodyPr>
          <a:lstStyle/>
          <a:p>
            <a:pPr algn="l"/>
            <a:r>
              <a:rPr lang="en-GB" sz="3200" b="1" dirty="0">
                <a:solidFill>
                  <a:srgbClr val="CCFF66"/>
                </a:solidFill>
              </a:rPr>
              <a:t>LE CYCLE DE PLAIDOYER </a:t>
            </a:r>
            <a:r>
              <a:rPr lang="en-GB" sz="3200" b="1" dirty="0">
                <a:solidFill>
                  <a:srgbClr val="CCFF66"/>
                </a:solidFill>
                <a:latin typeface="Calibri" panose="020F0502020204030204" pitchFamily="34" charset="0"/>
                <a:cs typeface="Calibri" panose="020F0502020204030204" pitchFamily="34" charset="0"/>
              </a:rPr>
              <a:t>ÉTAPE 2</a:t>
            </a:r>
            <a:r>
              <a:rPr lang="en-GB" sz="3200" b="1" dirty="0">
                <a:solidFill>
                  <a:srgbClr val="CCFF66"/>
                </a:solidFill>
              </a:rPr>
              <a:t>: D</a:t>
            </a:r>
            <a:r>
              <a:rPr lang="en-GB" sz="3200" b="1" dirty="0">
                <a:solidFill>
                  <a:srgbClr val="CCFF66"/>
                </a:solidFill>
                <a:latin typeface="Calibri" panose="020F0502020204030204" pitchFamily="34" charset="0"/>
                <a:cs typeface="Calibri" panose="020F0502020204030204" pitchFamily="34" charset="0"/>
              </a:rPr>
              <a:t>É</a:t>
            </a:r>
            <a:r>
              <a:rPr lang="en-GB" sz="3200" b="1" dirty="0">
                <a:solidFill>
                  <a:srgbClr val="CCFF66"/>
                </a:solidFill>
              </a:rPr>
              <a:t>FINITION DE L’OBJECTIF G</a:t>
            </a:r>
            <a:r>
              <a:rPr lang="en-GB" sz="3200" b="1" dirty="0">
                <a:solidFill>
                  <a:srgbClr val="CCFF66"/>
                </a:solidFill>
                <a:latin typeface="Calibri" panose="020F0502020204030204" pitchFamily="34" charset="0"/>
                <a:cs typeface="Calibri" panose="020F0502020204030204" pitchFamily="34" charset="0"/>
              </a:rPr>
              <a:t>É</a:t>
            </a:r>
            <a:r>
              <a:rPr lang="en-GB" sz="3200" b="1" dirty="0">
                <a:solidFill>
                  <a:srgbClr val="CCFF66"/>
                </a:solidFill>
              </a:rPr>
              <a:t>N</a:t>
            </a:r>
            <a:r>
              <a:rPr lang="en-GB" sz="3200" b="1" dirty="0">
                <a:solidFill>
                  <a:srgbClr val="CCFF66"/>
                </a:solidFill>
                <a:latin typeface="Calibri" panose="020F0502020204030204" pitchFamily="34" charset="0"/>
                <a:cs typeface="Calibri" panose="020F0502020204030204" pitchFamily="34" charset="0"/>
              </a:rPr>
              <a:t>É</a:t>
            </a:r>
            <a:r>
              <a:rPr lang="en-GB" sz="3200" b="1" dirty="0">
                <a:solidFill>
                  <a:srgbClr val="CCFF66"/>
                </a:solidFill>
              </a:rPr>
              <a:t>RAL DE PLAIDOYER ET OBJECTIFS SP</a:t>
            </a:r>
            <a:r>
              <a:rPr lang="en-GB" sz="3200" b="1" dirty="0">
                <a:solidFill>
                  <a:srgbClr val="CCFF66"/>
                </a:solidFill>
                <a:latin typeface="Calibri" panose="020F0502020204030204" pitchFamily="34" charset="0"/>
                <a:cs typeface="Calibri" panose="020F0502020204030204" pitchFamily="34" charset="0"/>
              </a:rPr>
              <a:t>É</a:t>
            </a:r>
            <a:r>
              <a:rPr lang="en-GB" sz="3200" b="1" dirty="0">
                <a:solidFill>
                  <a:srgbClr val="CCFF66"/>
                </a:solidFill>
              </a:rPr>
              <a:t>CIFIQUES</a:t>
            </a:r>
          </a:p>
        </p:txBody>
      </p:sp>
      <p:sp>
        <p:nvSpPr>
          <p:cNvPr id="7" name="TextBox 6">
            <a:extLst>
              <a:ext uri="{FF2B5EF4-FFF2-40B4-BE49-F238E27FC236}">
                <a16:creationId xmlns:a16="http://schemas.microsoft.com/office/drawing/2014/main" id="{5455A4DD-865F-460A-8660-8C5DCF1F3204}"/>
              </a:ext>
            </a:extLst>
          </p:cNvPr>
          <p:cNvSpPr txBox="1"/>
          <p:nvPr/>
        </p:nvSpPr>
        <p:spPr>
          <a:xfrm>
            <a:off x="310242" y="2008414"/>
            <a:ext cx="8262258" cy="1015663"/>
          </a:xfrm>
          <a:prstGeom prst="rect">
            <a:avLst/>
          </a:prstGeom>
          <a:noFill/>
        </p:spPr>
        <p:txBody>
          <a:bodyPr wrap="square" rtlCol="0">
            <a:spAutoFit/>
          </a:bodyPr>
          <a:lstStyle/>
          <a:p>
            <a:r>
              <a:rPr lang="fr-FR" sz="2000" b="1" dirty="0"/>
              <a:t>OBJECTIF G</a:t>
            </a:r>
            <a:r>
              <a:rPr lang="fr-FR" sz="2000" b="1" dirty="0">
                <a:latin typeface="Calibri" panose="020F0502020204030204" pitchFamily="34" charset="0"/>
                <a:cs typeface="Calibri" panose="020F0502020204030204" pitchFamily="34" charset="0"/>
              </a:rPr>
              <a:t>É</a:t>
            </a:r>
            <a:r>
              <a:rPr lang="fr-FR" sz="2000" b="1" dirty="0"/>
              <a:t>N</a:t>
            </a:r>
            <a:r>
              <a:rPr lang="fr-FR" sz="2000" b="1" dirty="0">
                <a:latin typeface="Calibri" panose="020F0502020204030204" pitchFamily="34" charset="0"/>
                <a:cs typeface="Calibri" panose="020F0502020204030204" pitchFamily="34" charset="0"/>
              </a:rPr>
              <a:t>É</a:t>
            </a:r>
            <a:r>
              <a:rPr lang="fr-FR" sz="2000" b="1" dirty="0"/>
              <a:t>RAL. </a:t>
            </a:r>
            <a:r>
              <a:rPr lang="fr-FR" sz="2000" dirty="0"/>
              <a:t>Large et formulé comme une vision de changement</a:t>
            </a:r>
          </a:p>
          <a:p>
            <a:r>
              <a:rPr lang="fr-FR" sz="2000" b="1" dirty="0"/>
              <a:t>OBJECTIFS SP</a:t>
            </a:r>
            <a:r>
              <a:rPr lang="fr-FR" sz="2000" b="1" dirty="0">
                <a:latin typeface="Calibri" panose="020F0502020204030204" pitchFamily="34" charset="0"/>
                <a:cs typeface="Calibri" panose="020F0502020204030204" pitchFamily="34" charset="0"/>
              </a:rPr>
              <a:t>É</a:t>
            </a:r>
            <a:r>
              <a:rPr lang="fr-FR" sz="2000" b="1" dirty="0"/>
              <a:t>CIFIQUES. </a:t>
            </a:r>
            <a:r>
              <a:rPr lang="fr-FR" altLang="en-US" sz="2000" dirty="0">
                <a:solidFill>
                  <a:srgbClr val="212121"/>
                </a:solidFill>
                <a:latin typeface="inherit"/>
              </a:rPr>
              <a:t>Contribuent à la réalisation de l'objectif "plus grand" (formul</a:t>
            </a:r>
            <a:r>
              <a:rPr lang="fr-FR" altLang="en-US" sz="2000" dirty="0">
                <a:solidFill>
                  <a:srgbClr val="212121"/>
                </a:solidFill>
                <a:latin typeface="Calibri" panose="020F0502020204030204" pitchFamily="34" charset="0"/>
                <a:cs typeface="Calibri" panose="020F0502020204030204" pitchFamily="34" charset="0"/>
              </a:rPr>
              <a:t>é</a:t>
            </a:r>
            <a:r>
              <a:rPr lang="fr-FR" altLang="en-US" sz="2000" dirty="0">
                <a:solidFill>
                  <a:srgbClr val="212121"/>
                </a:solidFill>
                <a:latin typeface="inherit"/>
              </a:rPr>
              <a:t>s SMART)</a:t>
            </a:r>
            <a:r>
              <a:rPr lang="fr-FR" altLang="en-US" sz="800" dirty="0"/>
              <a:t> </a:t>
            </a:r>
            <a:endParaRPr lang="fr-FR" sz="2000" dirty="0"/>
          </a:p>
        </p:txBody>
      </p:sp>
      <p:pic>
        <p:nvPicPr>
          <p:cNvPr id="5" name="Picture 4">
            <a:extLst>
              <a:ext uri="{FF2B5EF4-FFF2-40B4-BE49-F238E27FC236}">
                <a16:creationId xmlns:a16="http://schemas.microsoft.com/office/drawing/2014/main" id="{78870FF0-F8BA-4DEB-AB8C-4D7852483469}"/>
              </a:ext>
            </a:extLst>
          </p:cNvPr>
          <p:cNvPicPr>
            <a:picLocks noChangeAspect="1"/>
          </p:cNvPicPr>
          <p:nvPr/>
        </p:nvPicPr>
        <p:blipFill>
          <a:blip r:embed="rId2"/>
          <a:stretch>
            <a:fillRect/>
          </a:stretch>
        </p:blipFill>
        <p:spPr>
          <a:xfrm>
            <a:off x="7133056" y="193052"/>
            <a:ext cx="1470600" cy="1720134"/>
          </a:xfrm>
          <a:prstGeom prst="rect">
            <a:avLst/>
          </a:prstGeom>
        </p:spPr>
      </p:pic>
      <p:pic>
        <p:nvPicPr>
          <p:cNvPr id="9" name="Picture 8">
            <a:extLst>
              <a:ext uri="{FF2B5EF4-FFF2-40B4-BE49-F238E27FC236}">
                <a16:creationId xmlns:a16="http://schemas.microsoft.com/office/drawing/2014/main" id="{8A045190-DDD2-4ED3-A071-55BBBBD4718F}"/>
              </a:ext>
            </a:extLst>
          </p:cNvPr>
          <p:cNvPicPr>
            <a:picLocks noChangeAspect="1"/>
          </p:cNvPicPr>
          <p:nvPr/>
        </p:nvPicPr>
        <p:blipFill>
          <a:blip r:embed="rId3"/>
          <a:stretch>
            <a:fillRect/>
          </a:stretch>
        </p:blipFill>
        <p:spPr>
          <a:xfrm>
            <a:off x="1463177" y="3024077"/>
            <a:ext cx="7482001" cy="3692467"/>
          </a:xfrm>
          <a:prstGeom prst="rect">
            <a:avLst/>
          </a:prstGeom>
        </p:spPr>
      </p:pic>
    </p:spTree>
    <p:extLst>
      <p:ext uri="{BB962C8B-B14F-4D97-AF65-F5344CB8AC3E}">
        <p14:creationId xmlns:p14="http://schemas.microsoft.com/office/powerpoint/2010/main" val="201967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a:xfrm>
            <a:off x="121023" y="359032"/>
            <a:ext cx="8040844" cy="1143000"/>
          </a:xfrm>
        </p:spPr>
        <p:txBody>
          <a:bodyPr>
            <a:noAutofit/>
          </a:bodyPr>
          <a:lstStyle/>
          <a:p>
            <a:pPr algn="l"/>
            <a:r>
              <a:rPr lang="en-GB" sz="3200" b="1" dirty="0">
                <a:solidFill>
                  <a:srgbClr val="CCFF66"/>
                </a:solidFill>
              </a:rPr>
              <a:t>LE CYCLE DE PLAIDOYER </a:t>
            </a:r>
            <a:r>
              <a:rPr lang="en-GB" sz="3200" b="1" dirty="0">
                <a:solidFill>
                  <a:srgbClr val="CCFF66"/>
                </a:solidFill>
                <a:latin typeface="Calibri" panose="020F0502020204030204" pitchFamily="34" charset="0"/>
                <a:cs typeface="Calibri" panose="020F0502020204030204" pitchFamily="34" charset="0"/>
              </a:rPr>
              <a:t>ÉTAPE 2</a:t>
            </a:r>
            <a:r>
              <a:rPr lang="en-GB" sz="3200" b="1" dirty="0">
                <a:solidFill>
                  <a:srgbClr val="CCFF66"/>
                </a:solidFill>
              </a:rPr>
              <a:t>: D</a:t>
            </a:r>
            <a:r>
              <a:rPr lang="en-GB" sz="3200" b="1" dirty="0">
                <a:solidFill>
                  <a:srgbClr val="CCFF66"/>
                </a:solidFill>
                <a:latin typeface="Calibri" panose="020F0502020204030204" pitchFamily="34" charset="0"/>
                <a:cs typeface="Calibri" panose="020F0502020204030204" pitchFamily="34" charset="0"/>
              </a:rPr>
              <a:t>É</a:t>
            </a:r>
            <a:r>
              <a:rPr lang="en-GB" sz="3200" b="1" dirty="0">
                <a:solidFill>
                  <a:srgbClr val="CCFF66"/>
                </a:solidFill>
              </a:rPr>
              <a:t>FINITION DE L’OBJECTIF G</a:t>
            </a:r>
            <a:r>
              <a:rPr lang="en-GB" sz="3200" b="1" dirty="0">
                <a:solidFill>
                  <a:srgbClr val="CCFF66"/>
                </a:solidFill>
                <a:latin typeface="Calibri" panose="020F0502020204030204" pitchFamily="34" charset="0"/>
                <a:cs typeface="Calibri" panose="020F0502020204030204" pitchFamily="34" charset="0"/>
              </a:rPr>
              <a:t>É</a:t>
            </a:r>
            <a:r>
              <a:rPr lang="en-GB" sz="3200" b="1" dirty="0">
                <a:solidFill>
                  <a:srgbClr val="CCFF66"/>
                </a:solidFill>
              </a:rPr>
              <a:t>N</a:t>
            </a:r>
            <a:r>
              <a:rPr lang="en-GB" sz="3200" b="1" dirty="0">
                <a:solidFill>
                  <a:srgbClr val="CCFF66"/>
                </a:solidFill>
                <a:latin typeface="Calibri" panose="020F0502020204030204" pitchFamily="34" charset="0"/>
                <a:cs typeface="Calibri" panose="020F0502020204030204" pitchFamily="34" charset="0"/>
              </a:rPr>
              <a:t>É</a:t>
            </a:r>
            <a:r>
              <a:rPr lang="en-GB" sz="3200" b="1" dirty="0">
                <a:solidFill>
                  <a:srgbClr val="CCFF66"/>
                </a:solidFill>
              </a:rPr>
              <a:t>RAL DE PLAIDOYER ET OBJECTIFS SP</a:t>
            </a:r>
            <a:r>
              <a:rPr lang="en-GB" sz="3200" b="1" dirty="0">
                <a:solidFill>
                  <a:srgbClr val="CCFF66"/>
                </a:solidFill>
                <a:latin typeface="Calibri" panose="020F0502020204030204" pitchFamily="34" charset="0"/>
                <a:cs typeface="Calibri" panose="020F0502020204030204" pitchFamily="34" charset="0"/>
              </a:rPr>
              <a:t>É</a:t>
            </a:r>
            <a:r>
              <a:rPr lang="en-GB" sz="3200" b="1" dirty="0">
                <a:solidFill>
                  <a:srgbClr val="CCFF66"/>
                </a:solidFill>
              </a:rPr>
              <a:t>CIFIQUES</a:t>
            </a:r>
          </a:p>
        </p:txBody>
      </p:sp>
      <p:pic>
        <p:nvPicPr>
          <p:cNvPr id="6" name="Picture 5">
            <a:extLst>
              <a:ext uri="{FF2B5EF4-FFF2-40B4-BE49-F238E27FC236}">
                <a16:creationId xmlns:a16="http://schemas.microsoft.com/office/drawing/2014/main" id="{0F2B9EED-296C-4E33-AA45-5A12A0F3E6AE}"/>
              </a:ext>
            </a:extLst>
          </p:cNvPr>
          <p:cNvPicPr>
            <a:picLocks noChangeAspect="1"/>
          </p:cNvPicPr>
          <p:nvPr/>
        </p:nvPicPr>
        <p:blipFill>
          <a:blip r:embed="rId2"/>
          <a:stretch>
            <a:fillRect/>
          </a:stretch>
        </p:blipFill>
        <p:spPr>
          <a:xfrm>
            <a:off x="7903887" y="193053"/>
            <a:ext cx="1119090" cy="1308980"/>
          </a:xfrm>
          <a:prstGeom prst="rect">
            <a:avLst/>
          </a:prstGeom>
        </p:spPr>
      </p:pic>
      <p:pic>
        <p:nvPicPr>
          <p:cNvPr id="8" name="Picture 7">
            <a:extLst>
              <a:ext uri="{FF2B5EF4-FFF2-40B4-BE49-F238E27FC236}">
                <a16:creationId xmlns:a16="http://schemas.microsoft.com/office/drawing/2014/main" id="{2D49B998-ACAF-4D82-BC82-A87E0247ADC4}"/>
              </a:ext>
            </a:extLst>
          </p:cNvPr>
          <p:cNvPicPr>
            <a:picLocks noChangeAspect="1"/>
          </p:cNvPicPr>
          <p:nvPr/>
        </p:nvPicPr>
        <p:blipFill>
          <a:blip r:embed="rId3"/>
          <a:stretch>
            <a:fillRect/>
          </a:stretch>
        </p:blipFill>
        <p:spPr>
          <a:xfrm>
            <a:off x="346755" y="2067766"/>
            <a:ext cx="8280723" cy="3023523"/>
          </a:xfrm>
          <a:prstGeom prst="rect">
            <a:avLst/>
          </a:prstGeom>
        </p:spPr>
      </p:pic>
    </p:spTree>
    <p:extLst>
      <p:ext uri="{BB962C8B-B14F-4D97-AF65-F5344CB8AC3E}">
        <p14:creationId xmlns:p14="http://schemas.microsoft.com/office/powerpoint/2010/main" val="3787425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a:xfrm>
            <a:off x="264998" y="668382"/>
            <a:ext cx="7013202" cy="1143000"/>
          </a:xfrm>
        </p:spPr>
        <p:txBody>
          <a:bodyPr>
            <a:noAutofit/>
          </a:bodyPr>
          <a:lstStyle/>
          <a:p>
            <a:pPr algn="l"/>
            <a:r>
              <a:rPr lang="en-GB" sz="4000" b="1" dirty="0">
                <a:solidFill>
                  <a:srgbClr val="CCFF66"/>
                </a:solidFill>
              </a:rPr>
              <a:t>LE CYCLE DE PLAIDOYER </a:t>
            </a:r>
            <a:r>
              <a:rPr lang="en-GB" sz="4000" b="1" dirty="0">
                <a:solidFill>
                  <a:srgbClr val="CCFF66"/>
                </a:solidFill>
                <a:latin typeface="Calibri" panose="020F0502020204030204" pitchFamily="34" charset="0"/>
                <a:cs typeface="Calibri" panose="020F0502020204030204" pitchFamily="34" charset="0"/>
              </a:rPr>
              <a:t>ÉTAPE 3</a:t>
            </a:r>
            <a:r>
              <a:rPr lang="en-GB" sz="4000" b="1" dirty="0">
                <a:solidFill>
                  <a:srgbClr val="CCFF66"/>
                </a:solidFill>
              </a:rPr>
              <a:t>: IDENTIFICATION DES CIBLES ET ALLI</a:t>
            </a:r>
            <a:r>
              <a:rPr lang="en-GB" sz="4000" b="1" dirty="0">
                <a:solidFill>
                  <a:srgbClr val="CCFF66"/>
                </a:solidFill>
                <a:latin typeface="Calibri" panose="020F0502020204030204" pitchFamily="34" charset="0"/>
                <a:cs typeface="Calibri" panose="020F0502020204030204" pitchFamily="34" charset="0"/>
              </a:rPr>
              <a:t>É</a:t>
            </a:r>
            <a:r>
              <a:rPr lang="en-GB" sz="4000" b="1" dirty="0">
                <a:solidFill>
                  <a:srgbClr val="CCFF66"/>
                </a:solidFill>
              </a:rPr>
              <a:t>S</a:t>
            </a:r>
          </a:p>
        </p:txBody>
      </p:sp>
      <p:sp>
        <p:nvSpPr>
          <p:cNvPr id="3" name="Content Placeholder 2">
            <a:extLst>
              <a:ext uri="{FF2B5EF4-FFF2-40B4-BE49-F238E27FC236}">
                <a16:creationId xmlns:a16="http://schemas.microsoft.com/office/drawing/2014/main" id="{C3059BA8-0F43-4EF0-9ADE-6DF2332EA1A9}"/>
              </a:ext>
            </a:extLst>
          </p:cNvPr>
          <p:cNvSpPr>
            <a:spLocks noGrp="1"/>
          </p:cNvSpPr>
          <p:nvPr>
            <p:ph idx="1"/>
          </p:nvPr>
        </p:nvSpPr>
        <p:spPr>
          <a:xfrm>
            <a:off x="238125" y="2400954"/>
            <a:ext cx="4187119" cy="3909220"/>
          </a:xfrm>
        </p:spPr>
        <p:txBody>
          <a:bodyPr>
            <a:normAutofit lnSpcReduction="10000"/>
          </a:bodyPr>
          <a:lstStyle/>
          <a:p>
            <a:r>
              <a:rPr lang="fr-FR" sz="2800" dirty="0"/>
              <a:t>Guide comprend des définitions des principales parties prenantes (cibles, personnes influentes, alli</a:t>
            </a:r>
            <a:r>
              <a:rPr lang="fr-FR" sz="2800" dirty="0">
                <a:latin typeface="Calibri" panose="020F0502020204030204" pitchFamily="34" charset="0"/>
                <a:cs typeface="Calibri" panose="020F0502020204030204" pitchFamily="34" charset="0"/>
              </a:rPr>
              <a:t>és</a:t>
            </a:r>
            <a:r>
              <a:rPr lang="fr-FR" sz="2800" dirty="0"/>
              <a:t>)</a:t>
            </a:r>
          </a:p>
          <a:p>
            <a:r>
              <a:rPr lang="fr-FR" sz="2800" dirty="0"/>
              <a:t>Inclut un outil d’analyse des parties prenantes (analyse de pouvoir)</a:t>
            </a:r>
          </a:p>
        </p:txBody>
      </p:sp>
      <p:pic>
        <p:nvPicPr>
          <p:cNvPr id="6" name="Picture 5">
            <a:extLst>
              <a:ext uri="{FF2B5EF4-FFF2-40B4-BE49-F238E27FC236}">
                <a16:creationId xmlns:a16="http://schemas.microsoft.com/office/drawing/2014/main" id="{8C247817-4422-46E5-A319-D3E155DCDD77}"/>
              </a:ext>
            </a:extLst>
          </p:cNvPr>
          <p:cNvPicPr>
            <a:picLocks noChangeAspect="1"/>
          </p:cNvPicPr>
          <p:nvPr/>
        </p:nvPicPr>
        <p:blipFill>
          <a:blip r:embed="rId2"/>
          <a:stretch>
            <a:fillRect/>
          </a:stretch>
        </p:blipFill>
        <p:spPr>
          <a:xfrm>
            <a:off x="7278200" y="262493"/>
            <a:ext cx="1496400" cy="1713667"/>
          </a:xfrm>
          <a:prstGeom prst="rect">
            <a:avLst/>
          </a:prstGeom>
        </p:spPr>
      </p:pic>
      <p:pic>
        <p:nvPicPr>
          <p:cNvPr id="7" name="Picture 6">
            <a:extLst>
              <a:ext uri="{FF2B5EF4-FFF2-40B4-BE49-F238E27FC236}">
                <a16:creationId xmlns:a16="http://schemas.microsoft.com/office/drawing/2014/main" id="{5A10BDA4-0FD3-4037-91D0-30568EEF1387}"/>
              </a:ext>
            </a:extLst>
          </p:cNvPr>
          <p:cNvPicPr>
            <a:picLocks noChangeAspect="1"/>
          </p:cNvPicPr>
          <p:nvPr/>
        </p:nvPicPr>
        <p:blipFill>
          <a:blip r:embed="rId3"/>
          <a:stretch>
            <a:fillRect/>
          </a:stretch>
        </p:blipFill>
        <p:spPr>
          <a:xfrm>
            <a:off x="4572000" y="2055183"/>
            <a:ext cx="4307928" cy="3318329"/>
          </a:xfrm>
          <a:prstGeom prst="rect">
            <a:avLst/>
          </a:prstGeom>
          <a:ln>
            <a:solidFill>
              <a:srgbClr val="CCFF33"/>
            </a:solidFill>
          </a:ln>
        </p:spPr>
      </p:pic>
    </p:spTree>
    <p:extLst>
      <p:ext uri="{BB962C8B-B14F-4D97-AF65-F5344CB8AC3E}">
        <p14:creationId xmlns:p14="http://schemas.microsoft.com/office/powerpoint/2010/main" val="18081574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a:xfrm>
            <a:off x="381000" y="486126"/>
            <a:ext cx="7196978" cy="1143000"/>
          </a:xfrm>
        </p:spPr>
        <p:txBody>
          <a:bodyPr>
            <a:noAutofit/>
          </a:bodyPr>
          <a:lstStyle/>
          <a:p>
            <a:pPr algn="l"/>
            <a:r>
              <a:rPr lang="en-GB" b="1" dirty="0">
                <a:solidFill>
                  <a:srgbClr val="CCFF66"/>
                </a:solidFill>
              </a:rPr>
              <a:t>LE CYCLE DE PLAIDOYER </a:t>
            </a:r>
            <a:r>
              <a:rPr lang="en-GB" b="1" dirty="0">
                <a:solidFill>
                  <a:srgbClr val="CCFF66"/>
                </a:solidFill>
                <a:latin typeface="Calibri" panose="020F0502020204030204" pitchFamily="34" charset="0"/>
                <a:cs typeface="Calibri" panose="020F0502020204030204" pitchFamily="34" charset="0"/>
              </a:rPr>
              <a:t>ÉTAPE </a:t>
            </a:r>
            <a:r>
              <a:rPr lang="en-GB" b="1" dirty="0">
                <a:solidFill>
                  <a:srgbClr val="CCFF66"/>
                </a:solidFill>
              </a:rPr>
              <a:t>4: MESSAGES CL</a:t>
            </a:r>
            <a:r>
              <a:rPr lang="en-GB" b="1" dirty="0">
                <a:solidFill>
                  <a:srgbClr val="CCFF66"/>
                </a:solidFill>
                <a:latin typeface="Calibri" panose="020F0502020204030204" pitchFamily="34" charset="0"/>
                <a:cs typeface="Calibri" panose="020F0502020204030204" pitchFamily="34" charset="0"/>
              </a:rPr>
              <a:t>ÉS</a:t>
            </a:r>
            <a:endParaRPr lang="en-GB" b="1" dirty="0">
              <a:solidFill>
                <a:srgbClr val="CCFF66"/>
              </a:solidFill>
            </a:endParaRPr>
          </a:p>
        </p:txBody>
      </p:sp>
      <p:sp>
        <p:nvSpPr>
          <p:cNvPr id="3" name="Content Placeholder 2">
            <a:extLst>
              <a:ext uri="{FF2B5EF4-FFF2-40B4-BE49-F238E27FC236}">
                <a16:creationId xmlns:a16="http://schemas.microsoft.com/office/drawing/2014/main" id="{C3059BA8-0F43-4EF0-9ADE-6DF2332EA1A9}"/>
              </a:ext>
            </a:extLst>
          </p:cNvPr>
          <p:cNvSpPr>
            <a:spLocks noGrp="1"/>
          </p:cNvSpPr>
          <p:nvPr>
            <p:ph idx="1"/>
          </p:nvPr>
        </p:nvSpPr>
        <p:spPr>
          <a:xfrm>
            <a:off x="381000" y="5191166"/>
            <a:ext cx="8572500" cy="1073620"/>
          </a:xfrm>
        </p:spPr>
        <p:txBody>
          <a:bodyPr>
            <a:normAutofit/>
          </a:bodyPr>
          <a:lstStyle/>
          <a:p>
            <a:pPr marL="0" indent="0">
              <a:buNone/>
            </a:pPr>
            <a:r>
              <a:rPr lang="fr-FR" sz="2800" dirty="0"/>
              <a:t> </a:t>
            </a:r>
            <a:r>
              <a:rPr lang="fr-FR" sz="2800" dirty="0">
                <a:sym typeface="Wingdings" panose="05000000000000000000" pitchFamily="2" charset="2"/>
              </a:rPr>
              <a:t> </a:t>
            </a:r>
            <a:r>
              <a:rPr lang="fr-FR" sz="2800" i="1" dirty="0">
                <a:sym typeface="Wingdings" panose="05000000000000000000" pitchFamily="2" charset="2"/>
              </a:rPr>
              <a:t>D</a:t>
            </a:r>
            <a:r>
              <a:rPr lang="fr-FR" sz="2800" i="1" dirty="0"/>
              <a:t>es exemples de messages cl</a:t>
            </a:r>
            <a:r>
              <a:rPr lang="fr-FR" sz="2800" i="1" dirty="0">
                <a:latin typeface="Calibri" panose="020F0502020204030204" pitchFamily="34" charset="0"/>
                <a:cs typeface="Calibri" panose="020F0502020204030204" pitchFamily="34" charset="0"/>
              </a:rPr>
              <a:t>és sont inclus dans le Guide de Plaidoyer</a:t>
            </a:r>
            <a:endParaRPr lang="fr-FR" sz="2800" i="1" dirty="0"/>
          </a:p>
        </p:txBody>
      </p:sp>
      <p:pic>
        <p:nvPicPr>
          <p:cNvPr id="4" name="Picture 3">
            <a:extLst>
              <a:ext uri="{FF2B5EF4-FFF2-40B4-BE49-F238E27FC236}">
                <a16:creationId xmlns:a16="http://schemas.microsoft.com/office/drawing/2014/main" id="{705F3BE3-D086-49C1-AF43-E72066F3C7A1}"/>
              </a:ext>
            </a:extLst>
          </p:cNvPr>
          <p:cNvPicPr>
            <a:picLocks noChangeAspect="1"/>
          </p:cNvPicPr>
          <p:nvPr/>
        </p:nvPicPr>
        <p:blipFill>
          <a:blip r:embed="rId2"/>
          <a:stretch>
            <a:fillRect/>
          </a:stretch>
        </p:blipFill>
        <p:spPr>
          <a:xfrm>
            <a:off x="7076211" y="223797"/>
            <a:ext cx="1233934" cy="1405329"/>
          </a:xfrm>
          <a:prstGeom prst="rect">
            <a:avLst/>
          </a:prstGeom>
        </p:spPr>
      </p:pic>
      <p:pic>
        <p:nvPicPr>
          <p:cNvPr id="5" name="Picture 4">
            <a:extLst>
              <a:ext uri="{FF2B5EF4-FFF2-40B4-BE49-F238E27FC236}">
                <a16:creationId xmlns:a16="http://schemas.microsoft.com/office/drawing/2014/main" id="{A5BB464F-7343-40FC-8771-DC109DF1A453}"/>
              </a:ext>
            </a:extLst>
          </p:cNvPr>
          <p:cNvPicPr>
            <a:picLocks noChangeAspect="1"/>
          </p:cNvPicPr>
          <p:nvPr/>
        </p:nvPicPr>
        <p:blipFill>
          <a:blip r:embed="rId3"/>
          <a:stretch>
            <a:fillRect/>
          </a:stretch>
        </p:blipFill>
        <p:spPr>
          <a:xfrm>
            <a:off x="973511" y="1998438"/>
            <a:ext cx="7196978" cy="3072256"/>
          </a:xfrm>
          <a:prstGeom prst="rect">
            <a:avLst/>
          </a:prstGeom>
        </p:spPr>
      </p:pic>
    </p:spTree>
    <p:extLst>
      <p:ext uri="{BB962C8B-B14F-4D97-AF65-F5344CB8AC3E}">
        <p14:creationId xmlns:p14="http://schemas.microsoft.com/office/powerpoint/2010/main" val="424279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a:xfrm>
            <a:off x="425857" y="600983"/>
            <a:ext cx="6782536" cy="1043884"/>
          </a:xfrm>
        </p:spPr>
        <p:txBody>
          <a:bodyPr>
            <a:noAutofit/>
          </a:bodyPr>
          <a:lstStyle/>
          <a:p>
            <a:pPr algn="l"/>
            <a:r>
              <a:rPr lang="en-GB" sz="4000" b="1" dirty="0">
                <a:solidFill>
                  <a:srgbClr val="CCFF66"/>
                </a:solidFill>
              </a:rPr>
              <a:t>LE CYCLE DE PLAIDOYER </a:t>
            </a:r>
            <a:r>
              <a:rPr lang="en-GB" sz="4000" b="1" dirty="0">
                <a:solidFill>
                  <a:srgbClr val="CCFF66"/>
                </a:solidFill>
                <a:latin typeface="Calibri" panose="020F0502020204030204" pitchFamily="34" charset="0"/>
                <a:cs typeface="Calibri" panose="020F0502020204030204" pitchFamily="34" charset="0"/>
              </a:rPr>
              <a:t>ÉTAPE </a:t>
            </a:r>
            <a:r>
              <a:rPr lang="en-GB" sz="4000" b="1" dirty="0">
                <a:solidFill>
                  <a:srgbClr val="CCFF66"/>
                </a:solidFill>
              </a:rPr>
              <a:t>5: OPPORTUNIT</a:t>
            </a:r>
            <a:r>
              <a:rPr lang="en-GB" sz="4000" b="1" dirty="0">
                <a:solidFill>
                  <a:srgbClr val="CCFF66"/>
                </a:solidFill>
                <a:latin typeface="Calibri" panose="020F0502020204030204" pitchFamily="34" charset="0"/>
                <a:cs typeface="Calibri" panose="020F0502020204030204" pitchFamily="34" charset="0"/>
              </a:rPr>
              <a:t>É</a:t>
            </a:r>
            <a:r>
              <a:rPr lang="en-GB" sz="4000" b="1" dirty="0">
                <a:solidFill>
                  <a:srgbClr val="CCFF66"/>
                </a:solidFill>
              </a:rPr>
              <a:t>S DE PLAIDOYER</a:t>
            </a:r>
          </a:p>
        </p:txBody>
      </p:sp>
      <p:sp>
        <p:nvSpPr>
          <p:cNvPr id="3" name="Content Placeholder 2">
            <a:extLst>
              <a:ext uri="{FF2B5EF4-FFF2-40B4-BE49-F238E27FC236}">
                <a16:creationId xmlns:a16="http://schemas.microsoft.com/office/drawing/2014/main" id="{C3059BA8-0F43-4EF0-9ADE-6DF2332EA1A9}"/>
              </a:ext>
            </a:extLst>
          </p:cNvPr>
          <p:cNvSpPr>
            <a:spLocks noGrp="1"/>
          </p:cNvSpPr>
          <p:nvPr>
            <p:ph idx="1"/>
          </p:nvPr>
        </p:nvSpPr>
        <p:spPr>
          <a:xfrm>
            <a:off x="546847" y="2128934"/>
            <a:ext cx="7949453" cy="3217527"/>
          </a:xfrm>
        </p:spPr>
        <p:txBody>
          <a:bodyPr>
            <a:noAutofit/>
          </a:bodyPr>
          <a:lstStyle/>
          <a:p>
            <a:pPr>
              <a:buFont typeface="Arial" panose="020B0604020202020204" pitchFamily="34" charset="0"/>
              <a:buChar char="•"/>
            </a:pPr>
            <a:r>
              <a:rPr lang="fr-FR" altLang="en-US" sz="3000" dirty="0">
                <a:latin typeface="Calibri" panose="020F0502020204030204" pitchFamily="34" charset="0"/>
                <a:cs typeface="Calibri" panose="020F0502020204030204" pitchFamily="34" charset="0"/>
              </a:rPr>
              <a:t>Être a</a:t>
            </a:r>
            <a:r>
              <a:rPr lang="fr-FR" altLang="en-US" sz="3000" dirty="0"/>
              <a:t>u bon endroit, au bon moment, pour parler aux bonnes personnes</a:t>
            </a:r>
            <a:endParaRPr lang="en-GB" sz="3000" dirty="0"/>
          </a:p>
          <a:p>
            <a:pPr>
              <a:buFont typeface="Arial" panose="020B0604020202020204" pitchFamily="34" charset="0"/>
              <a:buChar char="•"/>
            </a:pPr>
            <a:r>
              <a:rPr lang="fr-FR" altLang="en-US" sz="3000" dirty="0"/>
              <a:t>Il est important de suivre les opportunités externes de plaidoyer (conférences, réunions, journées internationales…etc.)</a:t>
            </a:r>
            <a:endParaRPr lang="en-GB" sz="3000" dirty="0"/>
          </a:p>
          <a:p>
            <a:pPr>
              <a:buFont typeface="Arial" panose="020B0604020202020204" pitchFamily="34" charset="0"/>
              <a:buChar char="•"/>
            </a:pPr>
            <a:r>
              <a:rPr lang="fr-FR" altLang="en-US" sz="3000" i="1" dirty="0"/>
              <a:t>Outil: Calendrier de plaidoyer – cartographie les processus, lieux, timing et acteurs impliqués </a:t>
            </a:r>
          </a:p>
        </p:txBody>
      </p:sp>
      <p:pic>
        <p:nvPicPr>
          <p:cNvPr id="4" name="Picture 3">
            <a:extLst>
              <a:ext uri="{FF2B5EF4-FFF2-40B4-BE49-F238E27FC236}">
                <a16:creationId xmlns:a16="http://schemas.microsoft.com/office/drawing/2014/main" id="{9182DF82-32F8-43B8-BC74-51B659A3F44A}"/>
              </a:ext>
            </a:extLst>
          </p:cNvPr>
          <p:cNvPicPr>
            <a:picLocks noChangeAspect="1"/>
          </p:cNvPicPr>
          <p:nvPr/>
        </p:nvPicPr>
        <p:blipFill>
          <a:blip r:embed="rId2"/>
          <a:stretch>
            <a:fillRect/>
          </a:stretch>
        </p:blipFill>
        <p:spPr>
          <a:xfrm>
            <a:off x="7329383" y="292871"/>
            <a:ext cx="1388760" cy="1660108"/>
          </a:xfrm>
          <a:prstGeom prst="rect">
            <a:avLst/>
          </a:prstGeom>
        </p:spPr>
      </p:pic>
      <p:sp>
        <p:nvSpPr>
          <p:cNvPr id="5" name="Rectangle 1">
            <a:extLst>
              <a:ext uri="{FF2B5EF4-FFF2-40B4-BE49-F238E27FC236}">
                <a16:creationId xmlns:a16="http://schemas.microsoft.com/office/drawing/2014/main" id="{12D91CC4-47F4-44D1-BE07-9314753CA31E}"/>
              </a:ext>
            </a:extLst>
          </p:cNvPr>
          <p:cNvSpPr>
            <a:spLocks noChangeArrowheads="1"/>
          </p:cNvSpPr>
          <p:nvPr/>
        </p:nvSpPr>
        <p:spPr bwMode="auto">
          <a:xfrm>
            <a:off x="0" y="901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266591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a:xfrm>
            <a:off x="216149" y="280228"/>
            <a:ext cx="7934429" cy="1143000"/>
          </a:xfrm>
        </p:spPr>
        <p:txBody>
          <a:bodyPr>
            <a:noAutofit/>
          </a:bodyPr>
          <a:lstStyle/>
          <a:p>
            <a:pPr algn="l"/>
            <a:r>
              <a:rPr lang="en-GB" sz="3600" b="1" dirty="0">
                <a:solidFill>
                  <a:srgbClr val="CCFF66"/>
                </a:solidFill>
              </a:rPr>
              <a:t>LE CYCLE DE PLAIDOYER </a:t>
            </a:r>
            <a:r>
              <a:rPr lang="en-GB" sz="3600" b="1" dirty="0">
                <a:solidFill>
                  <a:srgbClr val="CCFF66"/>
                </a:solidFill>
                <a:latin typeface="Calibri" panose="020F0502020204030204" pitchFamily="34" charset="0"/>
                <a:cs typeface="Calibri" panose="020F0502020204030204" pitchFamily="34" charset="0"/>
              </a:rPr>
              <a:t>ÉTAPE </a:t>
            </a:r>
            <a:r>
              <a:rPr lang="en-GB" sz="3600" b="1" dirty="0">
                <a:solidFill>
                  <a:srgbClr val="CCFF66"/>
                </a:solidFill>
              </a:rPr>
              <a:t>6: TACTIQUES DE PLAIDOYER</a:t>
            </a:r>
            <a:r>
              <a:rPr lang="en-GB" b="1" dirty="0">
                <a:solidFill>
                  <a:srgbClr val="CCFF66"/>
                </a:solidFill>
              </a:rPr>
              <a:t> </a:t>
            </a:r>
          </a:p>
        </p:txBody>
      </p:sp>
      <p:graphicFrame>
        <p:nvGraphicFramePr>
          <p:cNvPr id="3" name="Diagram 2">
            <a:extLst>
              <a:ext uri="{FF2B5EF4-FFF2-40B4-BE49-F238E27FC236}">
                <a16:creationId xmlns:a16="http://schemas.microsoft.com/office/drawing/2014/main" id="{8A76A860-4E05-4BD0-AF85-115B7C9E76A8}"/>
              </a:ext>
            </a:extLst>
          </p:cNvPr>
          <p:cNvGraphicFramePr/>
          <p:nvPr>
            <p:extLst>
              <p:ext uri="{D42A27DB-BD31-4B8C-83A1-F6EECF244321}">
                <p14:modId xmlns:p14="http://schemas.microsoft.com/office/powerpoint/2010/main" val="1619298495"/>
              </p:ext>
            </p:extLst>
          </p:nvPr>
        </p:nvGraphicFramePr>
        <p:xfrm>
          <a:off x="-1818471" y="1365559"/>
          <a:ext cx="9372210" cy="54662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EDC15700-C72F-4CBA-996A-6A37F9611006}"/>
              </a:ext>
            </a:extLst>
          </p:cNvPr>
          <p:cNvSpPr txBox="1"/>
          <p:nvPr/>
        </p:nvSpPr>
        <p:spPr>
          <a:xfrm>
            <a:off x="5862110" y="2076121"/>
            <a:ext cx="2888483" cy="3416320"/>
          </a:xfrm>
          <a:prstGeom prst="rect">
            <a:avLst/>
          </a:prstGeom>
          <a:noFill/>
        </p:spPr>
        <p:txBody>
          <a:bodyPr wrap="square" rtlCol="0">
            <a:spAutoFit/>
          </a:bodyPr>
          <a:lstStyle/>
          <a:p>
            <a:r>
              <a:rPr lang="fr-FR" sz="2400" b="1" dirty="0"/>
              <a:t>Des objectifs pour chaque activité</a:t>
            </a:r>
            <a:r>
              <a:rPr lang="fr-FR" sz="2400" dirty="0"/>
              <a:t>, ainsi que des </a:t>
            </a:r>
            <a:r>
              <a:rPr lang="fr-FR" sz="2400" b="1" dirty="0"/>
              <a:t>cibles clés</a:t>
            </a:r>
            <a:r>
              <a:rPr lang="fr-FR" sz="2400" dirty="0"/>
              <a:t>, et des </a:t>
            </a:r>
            <a:r>
              <a:rPr lang="fr-FR" sz="2400" b="1" dirty="0"/>
              <a:t>exemples</a:t>
            </a:r>
            <a:r>
              <a:rPr lang="fr-FR" sz="2400" dirty="0"/>
              <a:t> et </a:t>
            </a:r>
            <a:r>
              <a:rPr lang="fr-FR" sz="2400" b="1" dirty="0"/>
              <a:t>conseils pratiques </a:t>
            </a:r>
            <a:r>
              <a:rPr lang="fr-FR" sz="2400" dirty="0"/>
              <a:t>pour développer chaque activité sont inclus dans le Guide du Plaidoyer</a:t>
            </a:r>
          </a:p>
        </p:txBody>
      </p:sp>
      <p:pic>
        <p:nvPicPr>
          <p:cNvPr id="6" name="Picture 5">
            <a:extLst>
              <a:ext uri="{FF2B5EF4-FFF2-40B4-BE49-F238E27FC236}">
                <a16:creationId xmlns:a16="http://schemas.microsoft.com/office/drawing/2014/main" id="{A22C1162-806E-4C36-8AA3-0BBA03D60C8E}"/>
              </a:ext>
            </a:extLst>
          </p:cNvPr>
          <p:cNvPicPr>
            <a:picLocks noChangeAspect="1"/>
          </p:cNvPicPr>
          <p:nvPr/>
        </p:nvPicPr>
        <p:blipFill>
          <a:blip r:embed="rId8"/>
          <a:stretch>
            <a:fillRect/>
          </a:stretch>
        </p:blipFill>
        <p:spPr>
          <a:xfrm>
            <a:off x="7306352" y="235469"/>
            <a:ext cx="1270259" cy="1542944"/>
          </a:xfrm>
          <a:prstGeom prst="rect">
            <a:avLst/>
          </a:prstGeom>
        </p:spPr>
      </p:pic>
    </p:spTree>
    <p:extLst>
      <p:ext uri="{BB962C8B-B14F-4D97-AF65-F5344CB8AC3E}">
        <p14:creationId xmlns:p14="http://schemas.microsoft.com/office/powerpoint/2010/main" val="1959923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293C0-CA3E-480E-A287-6D3A38D342C6}"/>
              </a:ext>
            </a:extLst>
          </p:cNvPr>
          <p:cNvSpPr>
            <a:spLocks noGrp="1"/>
          </p:cNvSpPr>
          <p:nvPr>
            <p:ph type="title"/>
          </p:nvPr>
        </p:nvSpPr>
        <p:spPr/>
        <p:txBody>
          <a:bodyPr/>
          <a:lstStyle/>
          <a:p>
            <a:pPr algn="l"/>
            <a:r>
              <a:rPr lang="es-ES" b="1" dirty="0">
                <a:solidFill>
                  <a:srgbClr val="CCFF66"/>
                </a:solidFill>
              </a:rPr>
              <a:t>OBJECTIFS DU WEBINAR</a:t>
            </a:r>
            <a:endParaRPr lang="en-GB" b="1" dirty="0">
              <a:solidFill>
                <a:srgbClr val="CCFF66"/>
              </a:solidFill>
            </a:endParaRPr>
          </a:p>
        </p:txBody>
      </p:sp>
      <p:sp>
        <p:nvSpPr>
          <p:cNvPr id="3" name="Content Placeholder 2">
            <a:extLst>
              <a:ext uri="{FF2B5EF4-FFF2-40B4-BE49-F238E27FC236}">
                <a16:creationId xmlns:a16="http://schemas.microsoft.com/office/drawing/2014/main" id="{03F3D219-07CB-434D-867F-EA19F6FE39FF}"/>
              </a:ext>
            </a:extLst>
          </p:cNvPr>
          <p:cNvSpPr>
            <a:spLocks noGrp="1"/>
          </p:cNvSpPr>
          <p:nvPr>
            <p:ph idx="1"/>
          </p:nvPr>
        </p:nvSpPr>
        <p:spPr>
          <a:xfrm>
            <a:off x="457200" y="1645631"/>
            <a:ext cx="8229600" cy="3566738"/>
          </a:xfrm>
        </p:spPr>
        <p:txBody>
          <a:bodyPr>
            <a:normAutofit fontScale="85000" lnSpcReduction="20000"/>
          </a:bodyPr>
          <a:lstStyle/>
          <a:p>
            <a:r>
              <a:rPr lang="fr-FR" b="1" dirty="0"/>
              <a:t>Plaidoyer Nutrition au sein du GNC </a:t>
            </a:r>
            <a:r>
              <a:rPr lang="fr-FR" dirty="0"/>
              <a:t>– Vue d’ensemble du cadre stratégique de plaidoyer du GNC et opportunités pour le plaidoyer au niveau mondial</a:t>
            </a:r>
          </a:p>
          <a:p>
            <a:pPr marL="0" indent="0">
              <a:buNone/>
            </a:pPr>
            <a:endParaRPr lang="fr-FR" dirty="0"/>
          </a:p>
          <a:p>
            <a:r>
              <a:rPr lang="fr-FR" b="1" dirty="0"/>
              <a:t>Guide du Plaidoyer GNC </a:t>
            </a:r>
            <a:r>
              <a:rPr lang="fr-FR" dirty="0"/>
              <a:t>– Un bref aperçu de cet outil développé pour soutenir les clusters nutrition</a:t>
            </a:r>
          </a:p>
          <a:p>
            <a:pPr marL="0" indent="0">
              <a:buNone/>
            </a:pPr>
            <a:endParaRPr lang="fr-FR" dirty="0"/>
          </a:p>
          <a:p>
            <a:r>
              <a:rPr lang="fr-FR" b="1" dirty="0">
                <a:latin typeface="Calibri" panose="020F0502020204030204" pitchFamily="34" charset="0"/>
                <a:cs typeface="Calibri" panose="020F0502020204030204" pitchFamily="34" charset="0"/>
              </a:rPr>
              <a:t>É</a:t>
            </a:r>
            <a:r>
              <a:rPr lang="fr-FR" b="1" dirty="0"/>
              <a:t>tudes de cas sur le plaidoyer </a:t>
            </a:r>
            <a:r>
              <a:rPr lang="fr-FR" dirty="0"/>
              <a:t>– Expérience pays, réalisations, défis</a:t>
            </a:r>
          </a:p>
        </p:txBody>
      </p:sp>
    </p:spTree>
    <p:extLst>
      <p:ext uri="{BB962C8B-B14F-4D97-AF65-F5344CB8AC3E}">
        <p14:creationId xmlns:p14="http://schemas.microsoft.com/office/powerpoint/2010/main" val="26671699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a:xfrm>
            <a:off x="205656" y="160572"/>
            <a:ext cx="6827322" cy="1143000"/>
          </a:xfrm>
        </p:spPr>
        <p:txBody>
          <a:bodyPr>
            <a:noAutofit/>
          </a:bodyPr>
          <a:lstStyle/>
          <a:p>
            <a:pPr algn="l"/>
            <a:r>
              <a:rPr lang="en-GB" sz="3200" b="1" dirty="0">
                <a:solidFill>
                  <a:srgbClr val="CCFF66"/>
                </a:solidFill>
              </a:rPr>
              <a:t>LE CYCLE DE PLAIDOYER </a:t>
            </a:r>
            <a:r>
              <a:rPr lang="en-GB" sz="3200" b="1" dirty="0">
                <a:solidFill>
                  <a:srgbClr val="CCFF66"/>
                </a:solidFill>
                <a:latin typeface="Calibri" panose="020F0502020204030204" pitchFamily="34" charset="0"/>
                <a:cs typeface="Calibri" panose="020F0502020204030204" pitchFamily="34" charset="0"/>
              </a:rPr>
              <a:t>ÉTAPE </a:t>
            </a:r>
            <a:r>
              <a:rPr lang="en-GB" sz="3200" b="1" dirty="0">
                <a:solidFill>
                  <a:srgbClr val="CCFF66"/>
                </a:solidFill>
              </a:rPr>
              <a:t>6: TACTIQUES DE PLAIDOYER - EXEMPLE</a:t>
            </a:r>
            <a:endParaRPr lang="en-GB" sz="3100" b="1" dirty="0">
              <a:solidFill>
                <a:srgbClr val="CCFF66"/>
              </a:solidFill>
            </a:endParaRPr>
          </a:p>
        </p:txBody>
      </p:sp>
      <p:sp>
        <p:nvSpPr>
          <p:cNvPr id="5" name="Rectangle 1">
            <a:extLst>
              <a:ext uri="{FF2B5EF4-FFF2-40B4-BE49-F238E27FC236}">
                <a16:creationId xmlns:a16="http://schemas.microsoft.com/office/drawing/2014/main" id="{B44A4FEA-DBD7-4FD5-9372-345818C5CCDA}"/>
              </a:ext>
            </a:extLst>
          </p:cNvPr>
          <p:cNvSpPr>
            <a:spLocks noChangeArrowheads="1"/>
          </p:cNvSpPr>
          <p:nvPr/>
        </p:nvSpPr>
        <p:spPr bwMode="auto">
          <a:xfrm>
            <a:off x="1882775" y="1549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a:extLst>
              <a:ext uri="{FF2B5EF4-FFF2-40B4-BE49-F238E27FC236}">
                <a16:creationId xmlns:a16="http://schemas.microsoft.com/office/drawing/2014/main" id="{A66E2FF1-F8F7-4A84-ADFF-41CC992E1DF8}"/>
              </a:ext>
            </a:extLst>
          </p:cNvPr>
          <p:cNvPicPr>
            <a:picLocks noChangeAspect="1"/>
          </p:cNvPicPr>
          <p:nvPr/>
        </p:nvPicPr>
        <p:blipFill>
          <a:blip r:embed="rId3"/>
          <a:stretch>
            <a:fillRect/>
          </a:stretch>
        </p:blipFill>
        <p:spPr>
          <a:xfrm>
            <a:off x="7467587" y="68780"/>
            <a:ext cx="1143380" cy="1388828"/>
          </a:xfrm>
          <a:prstGeom prst="rect">
            <a:avLst/>
          </a:prstGeom>
        </p:spPr>
      </p:pic>
      <p:pic>
        <p:nvPicPr>
          <p:cNvPr id="4" name="Picture 3">
            <a:extLst>
              <a:ext uri="{FF2B5EF4-FFF2-40B4-BE49-F238E27FC236}">
                <a16:creationId xmlns:a16="http://schemas.microsoft.com/office/drawing/2014/main" id="{549120BB-7A0D-4179-928A-6D7FA328D076}"/>
              </a:ext>
            </a:extLst>
          </p:cNvPr>
          <p:cNvPicPr>
            <a:picLocks noChangeAspect="1"/>
          </p:cNvPicPr>
          <p:nvPr/>
        </p:nvPicPr>
        <p:blipFill>
          <a:blip r:embed="rId4"/>
          <a:stretch>
            <a:fillRect/>
          </a:stretch>
        </p:blipFill>
        <p:spPr>
          <a:xfrm>
            <a:off x="894526" y="1457608"/>
            <a:ext cx="7716441" cy="1693485"/>
          </a:xfrm>
          <a:prstGeom prst="rect">
            <a:avLst/>
          </a:prstGeom>
        </p:spPr>
      </p:pic>
      <p:pic>
        <p:nvPicPr>
          <p:cNvPr id="9" name="Picture 8">
            <a:extLst>
              <a:ext uri="{FF2B5EF4-FFF2-40B4-BE49-F238E27FC236}">
                <a16:creationId xmlns:a16="http://schemas.microsoft.com/office/drawing/2014/main" id="{4D9D39CA-BFA5-4AE3-A5B3-130E4DA1E82B}"/>
              </a:ext>
            </a:extLst>
          </p:cNvPr>
          <p:cNvPicPr>
            <a:picLocks noChangeAspect="1"/>
          </p:cNvPicPr>
          <p:nvPr/>
        </p:nvPicPr>
        <p:blipFill>
          <a:blip r:embed="rId5"/>
          <a:stretch>
            <a:fillRect/>
          </a:stretch>
        </p:blipFill>
        <p:spPr>
          <a:xfrm>
            <a:off x="711198" y="3125692"/>
            <a:ext cx="8082846" cy="3708181"/>
          </a:xfrm>
          <a:prstGeom prst="rect">
            <a:avLst/>
          </a:prstGeom>
        </p:spPr>
      </p:pic>
    </p:spTree>
    <p:extLst>
      <p:ext uri="{BB962C8B-B14F-4D97-AF65-F5344CB8AC3E}">
        <p14:creationId xmlns:p14="http://schemas.microsoft.com/office/powerpoint/2010/main" val="486413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a:xfrm>
            <a:off x="205656" y="160572"/>
            <a:ext cx="6827322" cy="1143000"/>
          </a:xfrm>
        </p:spPr>
        <p:txBody>
          <a:bodyPr>
            <a:noAutofit/>
          </a:bodyPr>
          <a:lstStyle/>
          <a:p>
            <a:pPr algn="l"/>
            <a:r>
              <a:rPr lang="en-GB" sz="3200" b="1" dirty="0">
                <a:solidFill>
                  <a:srgbClr val="CCFF66"/>
                </a:solidFill>
              </a:rPr>
              <a:t>LE CYCLE DE PLAIDOYER </a:t>
            </a:r>
            <a:r>
              <a:rPr lang="en-GB" sz="3200" b="1" dirty="0">
                <a:solidFill>
                  <a:srgbClr val="CCFF66"/>
                </a:solidFill>
                <a:latin typeface="Calibri" panose="020F0502020204030204" pitchFamily="34" charset="0"/>
                <a:cs typeface="Calibri" panose="020F0502020204030204" pitchFamily="34" charset="0"/>
              </a:rPr>
              <a:t>ÉTAPE </a:t>
            </a:r>
            <a:r>
              <a:rPr lang="en-GB" sz="3200" b="1" dirty="0">
                <a:solidFill>
                  <a:srgbClr val="CCFF66"/>
                </a:solidFill>
              </a:rPr>
              <a:t>6: TACTIQUES DE PLAIDOYER - EXEMPLE</a:t>
            </a:r>
            <a:endParaRPr lang="en-GB" sz="3100" b="1" dirty="0">
              <a:solidFill>
                <a:srgbClr val="CCFF66"/>
              </a:solidFill>
            </a:endParaRPr>
          </a:p>
        </p:txBody>
      </p:sp>
      <p:sp>
        <p:nvSpPr>
          <p:cNvPr id="5" name="Rectangle 1">
            <a:extLst>
              <a:ext uri="{FF2B5EF4-FFF2-40B4-BE49-F238E27FC236}">
                <a16:creationId xmlns:a16="http://schemas.microsoft.com/office/drawing/2014/main" id="{B44A4FEA-DBD7-4FD5-9372-345818C5CCDA}"/>
              </a:ext>
            </a:extLst>
          </p:cNvPr>
          <p:cNvSpPr>
            <a:spLocks noChangeArrowheads="1"/>
          </p:cNvSpPr>
          <p:nvPr/>
        </p:nvSpPr>
        <p:spPr bwMode="auto">
          <a:xfrm>
            <a:off x="1882775" y="1549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a:extLst>
              <a:ext uri="{FF2B5EF4-FFF2-40B4-BE49-F238E27FC236}">
                <a16:creationId xmlns:a16="http://schemas.microsoft.com/office/drawing/2014/main" id="{A66E2FF1-F8F7-4A84-ADFF-41CC992E1DF8}"/>
              </a:ext>
            </a:extLst>
          </p:cNvPr>
          <p:cNvPicPr>
            <a:picLocks noChangeAspect="1"/>
          </p:cNvPicPr>
          <p:nvPr/>
        </p:nvPicPr>
        <p:blipFill>
          <a:blip r:embed="rId3"/>
          <a:stretch>
            <a:fillRect/>
          </a:stretch>
        </p:blipFill>
        <p:spPr>
          <a:xfrm>
            <a:off x="7467587" y="68780"/>
            <a:ext cx="1143380" cy="1388828"/>
          </a:xfrm>
          <a:prstGeom prst="rect">
            <a:avLst/>
          </a:prstGeom>
        </p:spPr>
      </p:pic>
      <p:pic>
        <p:nvPicPr>
          <p:cNvPr id="3" name="Picture 2">
            <a:extLst>
              <a:ext uri="{FF2B5EF4-FFF2-40B4-BE49-F238E27FC236}">
                <a16:creationId xmlns:a16="http://schemas.microsoft.com/office/drawing/2014/main" id="{2168EC22-ED29-4D7E-ABC5-604A4580033A}"/>
              </a:ext>
            </a:extLst>
          </p:cNvPr>
          <p:cNvPicPr>
            <a:picLocks noChangeAspect="1"/>
          </p:cNvPicPr>
          <p:nvPr/>
        </p:nvPicPr>
        <p:blipFill>
          <a:blip r:embed="rId4"/>
          <a:stretch>
            <a:fillRect/>
          </a:stretch>
        </p:blipFill>
        <p:spPr>
          <a:xfrm>
            <a:off x="392399" y="1703436"/>
            <a:ext cx="8359201" cy="3957601"/>
          </a:xfrm>
          <a:prstGeom prst="rect">
            <a:avLst/>
          </a:prstGeom>
        </p:spPr>
      </p:pic>
    </p:spTree>
    <p:extLst>
      <p:ext uri="{BB962C8B-B14F-4D97-AF65-F5344CB8AC3E}">
        <p14:creationId xmlns:p14="http://schemas.microsoft.com/office/powerpoint/2010/main" val="504627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a:xfrm>
            <a:off x="205656" y="160572"/>
            <a:ext cx="6827322" cy="1143000"/>
          </a:xfrm>
        </p:spPr>
        <p:txBody>
          <a:bodyPr>
            <a:noAutofit/>
          </a:bodyPr>
          <a:lstStyle/>
          <a:p>
            <a:pPr algn="l"/>
            <a:r>
              <a:rPr lang="en-GB" sz="3200" b="1" dirty="0">
                <a:solidFill>
                  <a:srgbClr val="CCFF66"/>
                </a:solidFill>
              </a:rPr>
              <a:t>LE CYCLE DE PLAIDOYER </a:t>
            </a:r>
            <a:r>
              <a:rPr lang="en-GB" sz="3200" b="1" dirty="0">
                <a:solidFill>
                  <a:srgbClr val="CCFF66"/>
                </a:solidFill>
                <a:latin typeface="Calibri" panose="020F0502020204030204" pitchFamily="34" charset="0"/>
                <a:cs typeface="Calibri" panose="020F0502020204030204" pitchFamily="34" charset="0"/>
              </a:rPr>
              <a:t>ÉTAPE </a:t>
            </a:r>
            <a:r>
              <a:rPr lang="en-GB" sz="3200" b="1" dirty="0">
                <a:solidFill>
                  <a:srgbClr val="CCFF66"/>
                </a:solidFill>
              </a:rPr>
              <a:t>6: TACTIQUES DE PLAIDOYER - EXEMPLE</a:t>
            </a:r>
            <a:endParaRPr lang="en-GB" sz="3100" b="1" dirty="0">
              <a:solidFill>
                <a:srgbClr val="CCFF66"/>
              </a:solidFill>
            </a:endParaRPr>
          </a:p>
        </p:txBody>
      </p:sp>
      <p:sp>
        <p:nvSpPr>
          <p:cNvPr id="5" name="Rectangle 1">
            <a:extLst>
              <a:ext uri="{FF2B5EF4-FFF2-40B4-BE49-F238E27FC236}">
                <a16:creationId xmlns:a16="http://schemas.microsoft.com/office/drawing/2014/main" id="{B44A4FEA-DBD7-4FD5-9372-345818C5CCDA}"/>
              </a:ext>
            </a:extLst>
          </p:cNvPr>
          <p:cNvSpPr>
            <a:spLocks noChangeArrowheads="1"/>
          </p:cNvSpPr>
          <p:nvPr/>
        </p:nvSpPr>
        <p:spPr bwMode="auto">
          <a:xfrm>
            <a:off x="1882775" y="1549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a:extLst>
              <a:ext uri="{FF2B5EF4-FFF2-40B4-BE49-F238E27FC236}">
                <a16:creationId xmlns:a16="http://schemas.microsoft.com/office/drawing/2014/main" id="{A66E2FF1-F8F7-4A84-ADFF-41CC992E1DF8}"/>
              </a:ext>
            </a:extLst>
          </p:cNvPr>
          <p:cNvPicPr>
            <a:picLocks noChangeAspect="1"/>
          </p:cNvPicPr>
          <p:nvPr/>
        </p:nvPicPr>
        <p:blipFill>
          <a:blip r:embed="rId3"/>
          <a:stretch>
            <a:fillRect/>
          </a:stretch>
        </p:blipFill>
        <p:spPr>
          <a:xfrm>
            <a:off x="7467587" y="68780"/>
            <a:ext cx="1143380" cy="1388828"/>
          </a:xfrm>
          <a:prstGeom prst="rect">
            <a:avLst/>
          </a:prstGeom>
        </p:spPr>
      </p:pic>
      <p:pic>
        <p:nvPicPr>
          <p:cNvPr id="6" name="Picture 5">
            <a:extLst>
              <a:ext uri="{FF2B5EF4-FFF2-40B4-BE49-F238E27FC236}">
                <a16:creationId xmlns:a16="http://schemas.microsoft.com/office/drawing/2014/main" id="{84A9F357-D2EA-46B7-B944-8C685C417A98}"/>
              </a:ext>
            </a:extLst>
          </p:cNvPr>
          <p:cNvPicPr>
            <a:picLocks noChangeAspect="1"/>
          </p:cNvPicPr>
          <p:nvPr/>
        </p:nvPicPr>
        <p:blipFill>
          <a:blip r:embed="rId4"/>
          <a:stretch>
            <a:fillRect/>
          </a:stretch>
        </p:blipFill>
        <p:spPr>
          <a:xfrm>
            <a:off x="533033" y="1457608"/>
            <a:ext cx="8245326" cy="5239820"/>
          </a:xfrm>
          <a:prstGeom prst="rect">
            <a:avLst/>
          </a:prstGeom>
        </p:spPr>
      </p:pic>
    </p:spTree>
    <p:extLst>
      <p:ext uri="{BB962C8B-B14F-4D97-AF65-F5344CB8AC3E}">
        <p14:creationId xmlns:p14="http://schemas.microsoft.com/office/powerpoint/2010/main" val="502289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a:xfrm>
            <a:off x="428978" y="1490133"/>
            <a:ext cx="8291747" cy="4639734"/>
          </a:xfrm>
        </p:spPr>
        <p:txBody>
          <a:bodyPr>
            <a:noAutofit/>
          </a:bodyPr>
          <a:lstStyle/>
          <a:p>
            <a:pPr algn="l"/>
            <a:br>
              <a:rPr lang="fr-FR" sz="1200" b="1" dirty="0">
                <a:solidFill>
                  <a:srgbClr val="CCFF66"/>
                </a:solidFill>
              </a:rPr>
            </a:br>
            <a:r>
              <a:rPr lang="fr-FR" sz="3200" b="1" dirty="0">
                <a:solidFill>
                  <a:schemeClr val="tx1"/>
                </a:solidFill>
                <a:latin typeface="+mn-lt"/>
                <a:ea typeface="+mn-ea"/>
                <a:cs typeface="+mn-cs"/>
              </a:rPr>
              <a:t>Plan d’action annuel de plaidoyer</a:t>
            </a:r>
            <a:br>
              <a:rPr lang="fr-FR" sz="3200" b="1" dirty="0">
                <a:solidFill>
                  <a:schemeClr val="tx1"/>
                </a:solidFill>
                <a:latin typeface="+mn-lt"/>
                <a:ea typeface="+mn-ea"/>
                <a:cs typeface="+mn-cs"/>
              </a:rPr>
            </a:br>
            <a:r>
              <a:rPr lang="fr-FR" sz="3200" b="1" dirty="0">
                <a:solidFill>
                  <a:schemeClr val="tx1"/>
                </a:solidFill>
                <a:latin typeface="+mn-lt"/>
                <a:ea typeface="+mn-ea"/>
                <a:cs typeface="+mn-cs"/>
              </a:rPr>
              <a:t>	</a:t>
            </a:r>
            <a:r>
              <a:rPr lang="fr-FR" sz="2000" i="1" dirty="0">
                <a:solidFill>
                  <a:schemeClr val="tx1"/>
                </a:solidFill>
                <a:latin typeface="+mn-lt"/>
                <a:ea typeface="+mn-ea"/>
                <a:cs typeface="+mn-cs"/>
              </a:rPr>
              <a:t>Comment élaborer un plan d’action annuel? Combien co</a:t>
            </a:r>
            <a:r>
              <a:rPr lang="fr-FR" sz="2000" i="1" dirty="0">
                <a:solidFill>
                  <a:schemeClr val="tx1"/>
                </a:solidFill>
                <a:latin typeface="Calibri" panose="020F0502020204030204" pitchFamily="34" charset="0"/>
                <a:ea typeface="+mn-ea"/>
                <a:cs typeface="Calibri" panose="020F0502020204030204" pitchFamily="34" charset="0"/>
              </a:rPr>
              <a:t>û</a:t>
            </a:r>
            <a:r>
              <a:rPr lang="fr-FR" sz="2000" i="1" dirty="0">
                <a:solidFill>
                  <a:schemeClr val="tx1"/>
                </a:solidFill>
                <a:latin typeface="+mn-lt"/>
                <a:ea typeface="+mn-ea"/>
                <a:cs typeface="+mn-cs"/>
              </a:rPr>
              <a:t>te le plaidoyer? 	Sources de financement pour le plaidoyer</a:t>
            </a:r>
            <a:br>
              <a:rPr lang="fr-FR" sz="2000" i="1" dirty="0">
                <a:solidFill>
                  <a:schemeClr val="tx1"/>
                </a:solidFill>
                <a:latin typeface="+mn-lt"/>
                <a:ea typeface="+mn-ea"/>
                <a:cs typeface="+mn-cs"/>
              </a:rPr>
            </a:br>
            <a:br>
              <a:rPr lang="fr-FR" sz="2000" i="1" dirty="0">
                <a:solidFill>
                  <a:schemeClr val="tx1"/>
                </a:solidFill>
                <a:latin typeface="+mn-lt"/>
                <a:ea typeface="+mn-ea"/>
                <a:cs typeface="+mn-cs"/>
              </a:rPr>
            </a:br>
            <a:r>
              <a:rPr lang="fr-FR" sz="3200" b="1" dirty="0">
                <a:solidFill>
                  <a:schemeClr val="tx1"/>
                </a:solidFill>
                <a:latin typeface="+mn-lt"/>
                <a:ea typeface="+mn-ea"/>
                <a:cs typeface="+mn-cs"/>
              </a:rPr>
              <a:t>Suivi et évaluation du plaidoyer</a:t>
            </a:r>
            <a:br>
              <a:rPr lang="fr-FR" sz="3200" b="1" dirty="0">
                <a:solidFill>
                  <a:schemeClr val="tx1"/>
                </a:solidFill>
                <a:latin typeface="+mn-lt"/>
                <a:ea typeface="+mn-ea"/>
                <a:cs typeface="+mn-cs"/>
              </a:rPr>
            </a:br>
            <a:r>
              <a:rPr lang="fr-FR" sz="3200" b="1" dirty="0">
                <a:solidFill>
                  <a:schemeClr val="tx1"/>
                </a:solidFill>
                <a:latin typeface="+mn-lt"/>
                <a:ea typeface="+mn-ea"/>
                <a:cs typeface="+mn-cs"/>
              </a:rPr>
              <a:t>	</a:t>
            </a:r>
            <a:r>
              <a:rPr lang="fr-FR" sz="2000" i="1" dirty="0">
                <a:solidFill>
                  <a:schemeClr val="tx1"/>
                </a:solidFill>
                <a:latin typeface="+mn-lt"/>
                <a:ea typeface="+mn-ea"/>
                <a:cs typeface="+mn-cs"/>
              </a:rPr>
              <a:t>Outils et maquettes pour soutenir le suivi des activités de plaidoyer. 	Indicateurs pour évaluer l’impact des activités de plaidoyer</a:t>
            </a:r>
            <a:br>
              <a:rPr lang="fr-FR" sz="2000" i="1" dirty="0">
                <a:solidFill>
                  <a:schemeClr val="tx1"/>
                </a:solidFill>
                <a:latin typeface="+mn-lt"/>
                <a:ea typeface="+mn-ea"/>
                <a:cs typeface="+mn-cs"/>
              </a:rPr>
            </a:br>
            <a:br>
              <a:rPr lang="fr-FR" sz="2000" i="1" dirty="0">
                <a:solidFill>
                  <a:schemeClr val="tx1"/>
                </a:solidFill>
                <a:latin typeface="+mn-lt"/>
                <a:ea typeface="+mn-ea"/>
                <a:cs typeface="+mn-cs"/>
              </a:rPr>
            </a:br>
            <a:r>
              <a:rPr lang="fr-FR" sz="3200" b="1" dirty="0">
                <a:solidFill>
                  <a:schemeClr val="tx1"/>
                </a:solidFill>
                <a:latin typeface="+mn-lt"/>
                <a:ea typeface="+mn-ea"/>
                <a:cs typeface="+mn-cs"/>
              </a:rPr>
              <a:t>Evaluation des risques de plaidoyer</a:t>
            </a:r>
            <a:br>
              <a:rPr lang="fr-FR" sz="3200" b="1" dirty="0">
                <a:solidFill>
                  <a:schemeClr val="tx1"/>
                </a:solidFill>
                <a:latin typeface="+mn-lt"/>
                <a:ea typeface="+mn-ea"/>
                <a:cs typeface="+mn-cs"/>
              </a:rPr>
            </a:br>
            <a:r>
              <a:rPr lang="fr-FR" sz="3200" b="1" dirty="0">
                <a:solidFill>
                  <a:schemeClr val="tx1"/>
                </a:solidFill>
                <a:latin typeface="+mn-lt"/>
                <a:ea typeface="+mn-ea"/>
                <a:cs typeface="+mn-cs"/>
              </a:rPr>
              <a:t>	</a:t>
            </a:r>
            <a:r>
              <a:rPr lang="fr-FR" sz="2000" b="1" i="1" dirty="0">
                <a:solidFill>
                  <a:schemeClr val="tx1"/>
                </a:solidFill>
                <a:latin typeface="+mn-lt"/>
                <a:ea typeface="+mn-ea"/>
                <a:cs typeface="+mn-cs"/>
              </a:rPr>
              <a:t>E</a:t>
            </a:r>
            <a:r>
              <a:rPr lang="fr-FR" sz="2000" i="1" dirty="0">
                <a:solidFill>
                  <a:schemeClr val="tx1"/>
                </a:solidFill>
                <a:latin typeface="+mn-lt"/>
                <a:ea typeface="+mn-ea"/>
                <a:cs typeface="+mn-cs"/>
              </a:rPr>
              <a:t>xemples de risques potentiels de plaidoyer et stratégies </a:t>
            </a:r>
            <a:br>
              <a:rPr lang="fr-FR" sz="2000" i="1" dirty="0">
                <a:solidFill>
                  <a:schemeClr val="tx1"/>
                </a:solidFill>
                <a:latin typeface="+mn-lt"/>
                <a:ea typeface="+mn-ea"/>
                <a:cs typeface="+mn-cs"/>
              </a:rPr>
            </a:br>
            <a:r>
              <a:rPr lang="fr-FR" sz="2000" i="1" dirty="0">
                <a:solidFill>
                  <a:schemeClr val="tx1"/>
                </a:solidFill>
                <a:latin typeface="+mn-lt"/>
                <a:ea typeface="+mn-ea"/>
                <a:cs typeface="+mn-cs"/>
              </a:rPr>
              <a:t>	d’att</a:t>
            </a:r>
            <a:r>
              <a:rPr lang="fr-FR" sz="2000" i="1" dirty="0">
                <a:solidFill>
                  <a:schemeClr val="tx1"/>
                </a:solidFill>
                <a:latin typeface="Calibri" panose="020F0502020204030204" pitchFamily="34" charset="0"/>
                <a:ea typeface="+mn-ea"/>
                <a:cs typeface="Calibri" panose="020F0502020204030204" pitchFamily="34" charset="0"/>
              </a:rPr>
              <a:t>é</a:t>
            </a:r>
            <a:r>
              <a:rPr lang="fr-FR" sz="2000" i="1" dirty="0">
                <a:solidFill>
                  <a:schemeClr val="tx1"/>
                </a:solidFill>
                <a:latin typeface="+mn-lt"/>
                <a:ea typeface="+mn-ea"/>
                <a:cs typeface="+mn-cs"/>
              </a:rPr>
              <a:t>nuation</a:t>
            </a:r>
            <a:endParaRPr lang="fr-FR" b="1" dirty="0">
              <a:solidFill>
                <a:srgbClr val="CCFF66"/>
              </a:solidFill>
            </a:endParaRPr>
          </a:p>
        </p:txBody>
      </p:sp>
      <p:sp>
        <p:nvSpPr>
          <p:cNvPr id="3" name="Title 1">
            <a:extLst>
              <a:ext uri="{FF2B5EF4-FFF2-40B4-BE49-F238E27FC236}">
                <a16:creationId xmlns:a16="http://schemas.microsoft.com/office/drawing/2014/main" id="{36D96F50-FC34-4711-AA69-3C68BA8E2334}"/>
              </a:ext>
            </a:extLst>
          </p:cNvPr>
          <p:cNvSpPr txBox="1">
            <a:spLocks/>
          </p:cNvSpPr>
          <p:nvPr/>
        </p:nvSpPr>
        <p:spPr>
          <a:xfrm>
            <a:off x="262100" y="264994"/>
            <a:ext cx="8496418"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rgbClr val="008000"/>
                </a:solidFill>
                <a:latin typeface="+mj-lt"/>
                <a:ea typeface="+mj-ea"/>
                <a:cs typeface="+mj-cs"/>
              </a:defRPr>
            </a:lvl1pPr>
          </a:lstStyle>
          <a:p>
            <a:pPr algn="l"/>
            <a:r>
              <a:rPr lang="en-GB" sz="3800" b="1" dirty="0">
                <a:solidFill>
                  <a:srgbClr val="CCFF66"/>
                </a:solidFill>
              </a:rPr>
              <a:t>QUELS AUTRES </a:t>
            </a:r>
            <a:r>
              <a:rPr lang="en-GB" sz="3800" b="1" dirty="0">
                <a:solidFill>
                  <a:srgbClr val="CCFF66"/>
                </a:solidFill>
                <a:latin typeface="Calibri" panose="020F0502020204030204" pitchFamily="34" charset="0"/>
                <a:cs typeface="Calibri" panose="020F0502020204030204" pitchFamily="34" charset="0"/>
              </a:rPr>
              <a:t>É</a:t>
            </a:r>
            <a:r>
              <a:rPr lang="en-GB" sz="3800" b="1" dirty="0">
                <a:solidFill>
                  <a:srgbClr val="CCFF66"/>
                </a:solidFill>
              </a:rPr>
              <a:t>L</a:t>
            </a:r>
            <a:r>
              <a:rPr lang="en-GB" sz="3800" b="1" dirty="0">
                <a:solidFill>
                  <a:srgbClr val="CCFF66"/>
                </a:solidFill>
                <a:latin typeface="Calibri" panose="020F0502020204030204" pitchFamily="34" charset="0"/>
                <a:cs typeface="Calibri" panose="020F0502020204030204" pitchFamily="34" charset="0"/>
              </a:rPr>
              <a:t>É</a:t>
            </a:r>
            <a:r>
              <a:rPr lang="en-GB" sz="3800" b="1" dirty="0">
                <a:solidFill>
                  <a:srgbClr val="CCFF66"/>
                </a:solidFill>
              </a:rPr>
              <a:t>MENTS SONT INCLUS DANS LE GUIDE DE PLAIDOYER?</a:t>
            </a:r>
          </a:p>
        </p:txBody>
      </p:sp>
    </p:spTree>
    <p:extLst>
      <p:ext uri="{BB962C8B-B14F-4D97-AF65-F5344CB8AC3E}">
        <p14:creationId xmlns:p14="http://schemas.microsoft.com/office/powerpoint/2010/main" val="1922744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65" y="1147482"/>
            <a:ext cx="8229600" cy="4141694"/>
          </a:xfrm>
        </p:spPr>
        <p:txBody>
          <a:bodyPr>
            <a:noAutofit/>
          </a:bodyPr>
          <a:lstStyle/>
          <a:p>
            <a:r>
              <a:rPr lang="en-US" sz="8000" b="1" dirty="0">
                <a:solidFill>
                  <a:srgbClr val="CCFF66"/>
                </a:solidFill>
              </a:rPr>
              <a:t>Le Plaidoyer Nutrition au sein du GNC</a:t>
            </a:r>
          </a:p>
        </p:txBody>
      </p:sp>
    </p:spTree>
    <p:extLst>
      <p:ext uri="{BB962C8B-B14F-4D97-AF65-F5344CB8AC3E}">
        <p14:creationId xmlns:p14="http://schemas.microsoft.com/office/powerpoint/2010/main" val="1627790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72279" y="212034"/>
            <a:ext cx="8772938" cy="5870713"/>
          </a:xfrm>
        </p:spPr>
        <p:txBody>
          <a:bodyPr>
            <a:normAutofit/>
          </a:bodyPr>
          <a:lstStyle/>
          <a:p>
            <a:pPr marL="0" indent="0">
              <a:buNone/>
            </a:pPr>
            <a:r>
              <a:rPr lang="en-GB" sz="4400" b="1" dirty="0">
                <a:solidFill>
                  <a:srgbClr val="CCFF66"/>
                </a:solidFill>
                <a:latin typeface="+mj-lt"/>
                <a:ea typeface="+mj-ea"/>
                <a:cs typeface="+mj-cs"/>
              </a:rPr>
              <a:t>PLAIDOYER NUTRITION AU SEIN DU GNC</a:t>
            </a:r>
          </a:p>
          <a:p>
            <a:pPr marL="0" indent="0">
              <a:buNone/>
            </a:pPr>
            <a:r>
              <a:rPr lang="en-GB" b="1" dirty="0"/>
              <a:t>CLUSTER NUTRITION -</a:t>
            </a:r>
          </a:p>
          <a:p>
            <a:pPr marL="0" indent="0">
              <a:buNone/>
            </a:pPr>
            <a:r>
              <a:rPr lang="en-GB" b="1" dirty="0"/>
              <a:t>CADRE STRAT</a:t>
            </a:r>
            <a:r>
              <a:rPr lang="en-GB" b="1" dirty="0">
                <a:latin typeface="Calibri" panose="020F0502020204030204" pitchFamily="34" charset="0"/>
                <a:cs typeface="Calibri" panose="020F0502020204030204" pitchFamily="34" charset="0"/>
              </a:rPr>
              <a:t>É</a:t>
            </a:r>
            <a:r>
              <a:rPr lang="en-GB" b="1" dirty="0"/>
              <a:t>GIQUE DE PLAIDOYER</a:t>
            </a:r>
          </a:p>
          <a:p>
            <a:pPr marL="0" indent="0">
              <a:buNone/>
            </a:pPr>
            <a:r>
              <a:rPr lang="en-GB" b="1" dirty="0"/>
              <a:t> (2016-2019)</a:t>
            </a:r>
          </a:p>
          <a:p>
            <a:pPr marL="0" indent="0">
              <a:buNone/>
            </a:pPr>
            <a:endParaRPr lang="en-GB" b="1" dirty="0"/>
          </a:p>
          <a:p>
            <a:pPr marL="0" indent="0">
              <a:buNone/>
            </a:pPr>
            <a:endParaRPr lang="en-GB" b="1" dirty="0"/>
          </a:p>
          <a:p>
            <a:pPr marL="0" indent="0">
              <a:buNone/>
            </a:pPr>
            <a:r>
              <a:rPr lang="en-GB" b="1" dirty="0"/>
              <a:t>                       CLUSTER NUTRITION - GUIDE DU 		    				   PLAIDOYER (2016)</a:t>
            </a:r>
            <a:endParaRPr lang="en-GB" dirty="0"/>
          </a:p>
        </p:txBody>
      </p:sp>
      <p:pic>
        <p:nvPicPr>
          <p:cNvPr id="7" name="Picture 6">
            <a:extLst>
              <a:ext uri="{FF2B5EF4-FFF2-40B4-BE49-F238E27FC236}">
                <a16:creationId xmlns:a16="http://schemas.microsoft.com/office/drawing/2014/main" id="{D0A4E38E-9804-42B2-95EF-E05A2B3E29EA}"/>
              </a:ext>
            </a:extLst>
          </p:cNvPr>
          <p:cNvPicPr>
            <a:picLocks noChangeAspect="1"/>
          </p:cNvPicPr>
          <p:nvPr/>
        </p:nvPicPr>
        <p:blipFill>
          <a:blip r:embed="rId3"/>
          <a:stretch>
            <a:fillRect/>
          </a:stretch>
        </p:blipFill>
        <p:spPr>
          <a:xfrm>
            <a:off x="6546044" y="1088346"/>
            <a:ext cx="2187628" cy="3111122"/>
          </a:xfrm>
          <a:prstGeom prst="rect">
            <a:avLst/>
          </a:prstGeom>
          <a:ln>
            <a:solidFill>
              <a:schemeClr val="tx1"/>
            </a:solidFill>
          </a:ln>
        </p:spPr>
      </p:pic>
      <p:pic>
        <p:nvPicPr>
          <p:cNvPr id="8" name="Picture 7">
            <a:extLst>
              <a:ext uri="{FF2B5EF4-FFF2-40B4-BE49-F238E27FC236}">
                <a16:creationId xmlns:a16="http://schemas.microsoft.com/office/drawing/2014/main" id="{44ECB61D-650A-4816-9BE8-264B998F16B5}"/>
              </a:ext>
            </a:extLst>
          </p:cNvPr>
          <p:cNvPicPr>
            <a:picLocks noChangeAspect="1"/>
          </p:cNvPicPr>
          <p:nvPr/>
        </p:nvPicPr>
        <p:blipFill>
          <a:blip r:embed="rId4"/>
          <a:stretch>
            <a:fillRect/>
          </a:stretch>
        </p:blipFill>
        <p:spPr>
          <a:xfrm>
            <a:off x="240430" y="3623409"/>
            <a:ext cx="2041870" cy="2839070"/>
          </a:xfrm>
          <a:prstGeom prst="rect">
            <a:avLst/>
          </a:prstGeom>
          <a:ln>
            <a:solidFill>
              <a:schemeClr val="tx1"/>
            </a:solidFill>
          </a:ln>
        </p:spPr>
      </p:pic>
    </p:spTree>
    <p:extLst>
      <p:ext uri="{BB962C8B-B14F-4D97-AF65-F5344CB8AC3E}">
        <p14:creationId xmlns:p14="http://schemas.microsoft.com/office/powerpoint/2010/main" val="4129253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8549" y="253819"/>
            <a:ext cx="8486901" cy="5469340"/>
          </a:xfrm>
        </p:spPr>
        <p:txBody>
          <a:bodyPr>
            <a:normAutofit lnSpcReduction="10000"/>
          </a:bodyPr>
          <a:lstStyle/>
          <a:p>
            <a:pPr marL="0" indent="0">
              <a:buNone/>
            </a:pPr>
            <a:r>
              <a:rPr lang="en-GB" sz="3900" b="1" dirty="0">
                <a:solidFill>
                  <a:srgbClr val="CCFF66"/>
                </a:solidFill>
                <a:latin typeface="+mj-lt"/>
                <a:ea typeface="+mj-ea"/>
                <a:cs typeface="+mj-cs"/>
              </a:rPr>
              <a:t>CADRE STRAT</a:t>
            </a:r>
            <a:r>
              <a:rPr lang="en-GB" sz="3900" b="1" dirty="0">
                <a:solidFill>
                  <a:srgbClr val="CCFF66"/>
                </a:solidFill>
                <a:latin typeface="Calibri" panose="020F0502020204030204" pitchFamily="34" charset="0"/>
                <a:ea typeface="+mj-ea"/>
                <a:cs typeface="Calibri" panose="020F0502020204030204" pitchFamily="34" charset="0"/>
              </a:rPr>
              <a:t>É</a:t>
            </a:r>
            <a:r>
              <a:rPr lang="en-GB" sz="3900" b="1" dirty="0">
                <a:solidFill>
                  <a:srgbClr val="CCFF66"/>
                </a:solidFill>
                <a:latin typeface="+mj-lt"/>
                <a:ea typeface="+mj-ea"/>
                <a:cs typeface="+mj-cs"/>
              </a:rPr>
              <a:t>GIQUE DU CLUSTER NUTRITION - D</a:t>
            </a:r>
            <a:r>
              <a:rPr lang="en-GB" sz="3900" b="1" dirty="0">
                <a:solidFill>
                  <a:srgbClr val="CCFF66"/>
                </a:solidFill>
                <a:latin typeface="Calibri" panose="020F0502020204030204" pitchFamily="34" charset="0"/>
                <a:ea typeface="+mj-ea"/>
                <a:cs typeface="Calibri" panose="020F0502020204030204" pitchFamily="34" charset="0"/>
              </a:rPr>
              <a:t>É</a:t>
            </a:r>
            <a:r>
              <a:rPr lang="en-GB" sz="3900" b="1" dirty="0">
                <a:solidFill>
                  <a:srgbClr val="CCFF66"/>
                </a:solidFill>
                <a:latin typeface="+mj-lt"/>
                <a:ea typeface="+mj-ea"/>
                <a:cs typeface="+mj-cs"/>
              </a:rPr>
              <a:t>FINITION GNC DU PLAIDOYER </a:t>
            </a:r>
          </a:p>
          <a:p>
            <a:pPr marL="0" indent="0">
              <a:buNone/>
            </a:pPr>
            <a:endParaRPr lang="en-GB" b="1" dirty="0"/>
          </a:p>
          <a:p>
            <a:pPr marL="0" indent="0">
              <a:buNone/>
            </a:pPr>
            <a:r>
              <a:rPr lang="fr-FR" altLang="en-US" dirty="0">
                <a:solidFill>
                  <a:srgbClr val="212121"/>
                </a:solidFill>
                <a:latin typeface="inherit"/>
              </a:rPr>
              <a:t>Le plaidoyer pour la nutrition humanitaire est un processus </a:t>
            </a:r>
            <a:r>
              <a:rPr lang="fr-FR" altLang="en-US" b="1" dirty="0">
                <a:solidFill>
                  <a:srgbClr val="212121"/>
                </a:solidFill>
                <a:latin typeface="inherit"/>
              </a:rPr>
              <a:t>stratégique</a:t>
            </a:r>
            <a:r>
              <a:rPr lang="fr-FR" altLang="en-US" dirty="0">
                <a:solidFill>
                  <a:srgbClr val="212121"/>
                </a:solidFill>
                <a:latin typeface="inherit"/>
              </a:rPr>
              <a:t> fondé sur des </a:t>
            </a:r>
            <a:r>
              <a:rPr lang="fr-FR" altLang="en-US" b="1" dirty="0">
                <a:solidFill>
                  <a:srgbClr val="212121"/>
                </a:solidFill>
                <a:latin typeface="inherit"/>
              </a:rPr>
              <a:t>données factuelles</a:t>
            </a:r>
            <a:r>
              <a:rPr lang="fr-FR" altLang="en-US" dirty="0">
                <a:solidFill>
                  <a:srgbClr val="212121"/>
                </a:solidFill>
                <a:latin typeface="inherit"/>
              </a:rPr>
              <a:t> visant à </a:t>
            </a:r>
            <a:r>
              <a:rPr lang="fr-FR" altLang="en-US" b="1" dirty="0">
                <a:solidFill>
                  <a:srgbClr val="212121"/>
                </a:solidFill>
                <a:latin typeface="inherit"/>
              </a:rPr>
              <a:t>influencer les politiques, les pratiques et les comportements </a:t>
            </a:r>
            <a:r>
              <a:rPr lang="fr-FR" altLang="en-US" dirty="0">
                <a:solidFill>
                  <a:srgbClr val="212121"/>
                </a:solidFill>
                <a:latin typeface="inherit"/>
              </a:rPr>
              <a:t>qui protègent et améliorent la nutrition des personnes touchées par des situations d'urgence.</a:t>
            </a:r>
            <a:r>
              <a:rPr lang="fr-FR" altLang="en-US" sz="800" dirty="0"/>
              <a:t> </a:t>
            </a:r>
            <a:endParaRPr lang="fr-FR" altLang="en-US" sz="4400" dirty="0">
              <a:latin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2079737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98783" y="408128"/>
            <a:ext cx="8786191" cy="6041744"/>
          </a:xfrm>
        </p:spPr>
        <p:txBody>
          <a:bodyPr>
            <a:normAutofit/>
          </a:bodyPr>
          <a:lstStyle/>
          <a:p>
            <a:pPr marL="0" indent="0">
              <a:buNone/>
            </a:pPr>
            <a:r>
              <a:rPr lang="en-GB" sz="4000" b="1" dirty="0">
                <a:solidFill>
                  <a:srgbClr val="CCFF66"/>
                </a:solidFill>
                <a:latin typeface="+mj-lt"/>
                <a:ea typeface="+mj-ea"/>
                <a:cs typeface="+mj-cs"/>
              </a:rPr>
              <a:t>CADRE STRAT</a:t>
            </a:r>
            <a:r>
              <a:rPr lang="en-GB" sz="4000" b="1" dirty="0">
                <a:solidFill>
                  <a:srgbClr val="CCFF66"/>
                </a:solidFill>
                <a:latin typeface="Calibri" panose="020F0502020204030204" pitchFamily="34" charset="0"/>
                <a:ea typeface="+mj-ea"/>
                <a:cs typeface="Calibri" panose="020F0502020204030204" pitchFamily="34" charset="0"/>
              </a:rPr>
              <a:t>É</a:t>
            </a:r>
            <a:r>
              <a:rPr lang="en-GB" sz="4000" b="1" dirty="0">
                <a:solidFill>
                  <a:srgbClr val="CCFF66"/>
                </a:solidFill>
                <a:latin typeface="+mj-lt"/>
                <a:ea typeface="+mj-ea"/>
                <a:cs typeface="+mj-cs"/>
              </a:rPr>
              <a:t>GIQUE DE PLAIDOYER DU CLUSTER NUTRITION – BUTS ET OBJECTIFS</a:t>
            </a:r>
          </a:p>
          <a:p>
            <a:pPr marL="0" indent="0">
              <a:buNone/>
            </a:pPr>
            <a:endParaRPr lang="en-GB" sz="5700" b="1" dirty="0">
              <a:solidFill>
                <a:srgbClr val="CCFF66"/>
              </a:solidFill>
              <a:latin typeface="+mj-lt"/>
              <a:ea typeface="+mj-ea"/>
              <a:cs typeface="+mj-cs"/>
            </a:endParaRPr>
          </a:p>
          <a:p>
            <a:pPr marL="0" indent="0">
              <a:buNone/>
            </a:pPr>
            <a:endParaRPr lang="en-GB" b="1" dirty="0"/>
          </a:p>
          <a:p>
            <a:pPr marL="0" indent="0">
              <a:buNone/>
            </a:pPr>
            <a:endParaRPr lang="en-GB" dirty="0"/>
          </a:p>
          <a:p>
            <a:pPr lvl="0"/>
            <a:endParaRPr lang="en-GB" dirty="0"/>
          </a:p>
          <a:p>
            <a:pPr marL="0" lvl="0" indent="0">
              <a:buNone/>
            </a:pPr>
            <a:endParaRPr lang="en-GB" dirty="0"/>
          </a:p>
          <a:p>
            <a:endParaRPr lang="en-GB" dirty="0"/>
          </a:p>
        </p:txBody>
      </p:sp>
      <p:pic>
        <p:nvPicPr>
          <p:cNvPr id="2" name="Picture 1">
            <a:extLst>
              <a:ext uri="{FF2B5EF4-FFF2-40B4-BE49-F238E27FC236}">
                <a16:creationId xmlns:a16="http://schemas.microsoft.com/office/drawing/2014/main" id="{9BF84359-ECDC-48F0-98B7-C3AE6E99599C}"/>
              </a:ext>
            </a:extLst>
          </p:cNvPr>
          <p:cNvPicPr>
            <a:picLocks noChangeAspect="1"/>
          </p:cNvPicPr>
          <p:nvPr/>
        </p:nvPicPr>
        <p:blipFill>
          <a:blip r:embed="rId3"/>
          <a:stretch>
            <a:fillRect/>
          </a:stretch>
        </p:blipFill>
        <p:spPr>
          <a:xfrm>
            <a:off x="198783" y="2368954"/>
            <a:ext cx="8666727" cy="938030"/>
          </a:xfrm>
          <a:prstGeom prst="rect">
            <a:avLst/>
          </a:prstGeom>
        </p:spPr>
      </p:pic>
      <p:pic>
        <p:nvPicPr>
          <p:cNvPr id="5" name="Picture 4">
            <a:extLst>
              <a:ext uri="{FF2B5EF4-FFF2-40B4-BE49-F238E27FC236}">
                <a16:creationId xmlns:a16="http://schemas.microsoft.com/office/drawing/2014/main" id="{772670AB-514A-42C7-9772-4069BEFAAA54}"/>
              </a:ext>
            </a:extLst>
          </p:cNvPr>
          <p:cNvPicPr>
            <a:picLocks noChangeAspect="1"/>
          </p:cNvPicPr>
          <p:nvPr/>
        </p:nvPicPr>
        <p:blipFill>
          <a:blip r:embed="rId4"/>
          <a:stretch>
            <a:fillRect/>
          </a:stretch>
        </p:blipFill>
        <p:spPr>
          <a:xfrm>
            <a:off x="520517" y="3551017"/>
            <a:ext cx="8023257" cy="1833783"/>
          </a:xfrm>
          <a:prstGeom prst="rect">
            <a:avLst/>
          </a:prstGeom>
        </p:spPr>
      </p:pic>
    </p:spTree>
    <p:extLst>
      <p:ext uri="{BB962C8B-B14F-4D97-AF65-F5344CB8AC3E}">
        <p14:creationId xmlns:p14="http://schemas.microsoft.com/office/powerpoint/2010/main" val="1206121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16089" y="280323"/>
            <a:ext cx="8602624" cy="5469340"/>
          </a:xfrm>
        </p:spPr>
        <p:txBody>
          <a:bodyPr>
            <a:normAutofit fontScale="47500" lnSpcReduction="20000"/>
          </a:bodyPr>
          <a:lstStyle/>
          <a:p>
            <a:pPr marL="0" indent="0">
              <a:buNone/>
            </a:pPr>
            <a:r>
              <a:rPr lang="fr-FR" sz="6400" b="1" dirty="0">
                <a:solidFill>
                  <a:srgbClr val="CCFF66"/>
                </a:solidFill>
                <a:latin typeface="+mj-lt"/>
                <a:ea typeface="+mj-ea"/>
                <a:cs typeface="+mj-cs"/>
              </a:rPr>
              <a:t>ENGAGEMENTS MONDIAUX ET INITIATIVES CL</a:t>
            </a:r>
            <a:r>
              <a:rPr lang="fr-FR" sz="6400" b="1" dirty="0">
                <a:solidFill>
                  <a:srgbClr val="CCFF66"/>
                </a:solidFill>
                <a:latin typeface="Calibri" panose="020F0502020204030204" pitchFamily="34" charset="0"/>
                <a:ea typeface="+mj-ea"/>
                <a:cs typeface="Calibri" panose="020F0502020204030204" pitchFamily="34" charset="0"/>
              </a:rPr>
              <a:t>É</a:t>
            </a:r>
            <a:r>
              <a:rPr lang="fr-FR" sz="6400" b="1" dirty="0">
                <a:solidFill>
                  <a:srgbClr val="CCFF66"/>
                </a:solidFill>
                <a:latin typeface="+mj-lt"/>
                <a:ea typeface="+mj-ea"/>
                <a:cs typeface="+mj-cs"/>
              </a:rPr>
              <a:t>S EN MATI</a:t>
            </a:r>
            <a:r>
              <a:rPr lang="fr-FR" sz="6400" b="1" dirty="0">
                <a:solidFill>
                  <a:srgbClr val="CCFF66"/>
                </a:solidFill>
                <a:latin typeface="Calibri" panose="020F0502020204030204" pitchFamily="34" charset="0"/>
                <a:ea typeface="+mj-ea"/>
                <a:cs typeface="Calibri" panose="020F0502020204030204" pitchFamily="34" charset="0"/>
              </a:rPr>
              <a:t>È</a:t>
            </a:r>
            <a:r>
              <a:rPr lang="fr-FR" sz="6400" b="1" dirty="0">
                <a:solidFill>
                  <a:srgbClr val="CCFF66"/>
                </a:solidFill>
                <a:latin typeface="+mj-lt"/>
                <a:ea typeface="+mj-ea"/>
                <a:cs typeface="+mj-cs"/>
              </a:rPr>
              <a:t>RE DE NUTRITION  </a:t>
            </a:r>
          </a:p>
          <a:p>
            <a:pPr marL="0" indent="0">
              <a:buNone/>
            </a:pPr>
            <a:endParaRPr lang="fr-FR" b="1" dirty="0"/>
          </a:p>
          <a:p>
            <a:pPr marL="0" indent="0">
              <a:buNone/>
            </a:pPr>
            <a:r>
              <a:rPr lang="fr-FR" sz="4400" b="1" dirty="0"/>
              <a:t>S</a:t>
            </a:r>
            <a:r>
              <a:rPr lang="fr-FR" sz="4400" b="1" dirty="0">
                <a:latin typeface="Calibri" panose="020F0502020204030204" pitchFamily="34" charset="0"/>
                <a:cs typeface="Calibri" panose="020F0502020204030204" pitchFamily="34" charset="0"/>
              </a:rPr>
              <a:t>é</a:t>
            </a:r>
            <a:r>
              <a:rPr lang="fr-FR" sz="4400" b="1" dirty="0"/>
              <a:t>rie de The Lancet sur la nutrition maternelle et infantile (2008, 2013)</a:t>
            </a:r>
          </a:p>
          <a:p>
            <a:pPr marL="0" indent="0">
              <a:buNone/>
            </a:pPr>
            <a:endParaRPr lang="fr-FR" sz="4400" b="1" dirty="0"/>
          </a:p>
          <a:p>
            <a:pPr marL="0" indent="0">
              <a:buNone/>
            </a:pPr>
            <a:r>
              <a:rPr lang="fr-FR" sz="4400" b="1" dirty="0"/>
              <a:t>Cibles mondiales pour la nutrition – AMS/ODD</a:t>
            </a:r>
          </a:p>
          <a:p>
            <a:pPr marL="0" indent="0">
              <a:buNone/>
            </a:pPr>
            <a:endParaRPr lang="fr-FR" sz="4400" b="1" dirty="0"/>
          </a:p>
          <a:p>
            <a:pPr marL="0" indent="0">
              <a:buNone/>
            </a:pPr>
            <a:r>
              <a:rPr lang="fr-FR" sz="4400" b="1" dirty="0"/>
              <a:t>Nutrition for </a:t>
            </a:r>
            <a:r>
              <a:rPr lang="fr-FR" sz="4400" b="1" dirty="0" err="1"/>
              <a:t>Growth</a:t>
            </a:r>
            <a:r>
              <a:rPr lang="fr-FR" sz="4400" b="1" dirty="0"/>
              <a:t> Compact  &amp; Rapport Annuel sur la Nutrition (GNR)</a:t>
            </a:r>
          </a:p>
          <a:p>
            <a:pPr marL="0" indent="0">
              <a:buNone/>
            </a:pPr>
            <a:endParaRPr lang="fr-FR" sz="4400" b="1" dirty="0"/>
          </a:p>
          <a:p>
            <a:pPr marL="0" indent="0">
              <a:buNone/>
            </a:pPr>
            <a:r>
              <a:rPr lang="fr-FR" sz="4400" b="1"/>
              <a:t>CIN2 2014 </a:t>
            </a:r>
            <a:r>
              <a:rPr lang="fr-FR" sz="4400" b="1" dirty="0"/>
              <a:t>– </a:t>
            </a:r>
            <a:r>
              <a:rPr lang="fr-FR" altLang="en-US" sz="4400" dirty="0">
                <a:solidFill>
                  <a:srgbClr val="212121"/>
                </a:solidFill>
                <a:latin typeface="inherit"/>
              </a:rPr>
              <a:t>La </a:t>
            </a:r>
            <a:r>
              <a:rPr lang="fr-FR" altLang="en-US" sz="4400" b="1" dirty="0">
                <a:solidFill>
                  <a:srgbClr val="212121"/>
                </a:solidFill>
                <a:latin typeface="inherit"/>
              </a:rPr>
              <a:t>Déclaration de Rome </a:t>
            </a:r>
            <a:r>
              <a:rPr lang="fr-FR" altLang="en-US" sz="4400" dirty="0">
                <a:solidFill>
                  <a:srgbClr val="212121"/>
                </a:solidFill>
                <a:latin typeface="inherit"/>
              </a:rPr>
              <a:t>appelle le système des Nations Unies à travailler plus efficacement ensemble pour soutenir les efforts nationaux et régionaux et à renforcer la coopération internationale et l'aide au développement pour accélérer les progrès dans la lutte contre la malnutrition.</a:t>
            </a:r>
            <a:r>
              <a:rPr lang="fr-FR" altLang="en-US" sz="4400" dirty="0"/>
              <a:t> </a:t>
            </a:r>
            <a:endParaRPr lang="fr-FR" sz="4400" b="1" dirty="0"/>
          </a:p>
          <a:p>
            <a:pPr marL="0" indent="0">
              <a:buNone/>
            </a:pPr>
            <a:endParaRPr lang="fr-FR" sz="4400" b="1" dirty="0"/>
          </a:p>
          <a:p>
            <a:pPr marL="0" indent="0">
              <a:buNone/>
            </a:pPr>
            <a:r>
              <a:rPr lang="fr-FR" sz="4400" b="1" dirty="0"/>
              <a:t>Décennie des Nations Unies - Action pour la Nutrition (2016-2025) – </a:t>
            </a:r>
            <a:r>
              <a:rPr lang="fr-FR" altLang="en-US" sz="4400" dirty="0">
                <a:solidFill>
                  <a:srgbClr val="212121"/>
                </a:solidFill>
                <a:latin typeface="inherit"/>
              </a:rPr>
              <a:t>vise à galvaniser l'action internationale sur la nutrition, y compris les gouvernements fixant des objectifs nationaux de nutrition pour 2025</a:t>
            </a:r>
            <a:r>
              <a:rPr lang="fr-FR" altLang="en-US" sz="4400" dirty="0"/>
              <a:t> </a:t>
            </a:r>
            <a:endParaRPr lang="fr-FR" altLang="en-US" sz="4400" dirty="0">
              <a:latin typeface="Arial" panose="020B0604020202020204" pitchFamily="34" charset="0"/>
            </a:endParaRPr>
          </a:p>
          <a:p>
            <a:pPr marL="0" indent="0">
              <a:buNone/>
            </a:pPr>
            <a:endParaRPr lang="fr-FR" b="1" dirty="0"/>
          </a:p>
          <a:p>
            <a:pPr marL="0" indent="0">
              <a:buNone/>
            </a:pPr>
            <a:endParaRPr lang="fr-FR" b="1" dirty="0"/>
          </a:p>
          <a:p>
            <a:pPr marL="0" lvl="0" indent="0">
              <a:buNone/>
            </a:pPr>
            <a:endParaRPr lang="fr-FR" dirty="0"/>
          </a:p>
          <a:p>
            <a:pPr marL="0" lvl="0" indent="0">
              <a:buNone/>
            </a:pPr>
            <a:endParaRPr lang="fr-FR" dirty="0"/>
          </a:p>
          <a:p>
            <a:endParaRPr lang="fr-FR" dirty="0"/>
          </a:p>
        </p:txBody>
      </p:sp>
    </p:spTree>
    <p:extLst>
      <p:ext uri="{BB962C8B-B14F-4D97-AF65-F5344CB8AC3E}">
        <p14:creationId xmlns:p14="http://schemas.microsoft.com/office/powerpoint/2010/main" val="2321892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665" y="1147482"/>
            <a:ext cx="8229600" cy="4141694"/>
          </a:xfrm>
        </p:spPr>
        <p:txBody>
          <a:bodyPr>
            <a:noAutofit/>
          </a:bodyPr>
          <a:lstStyle/>
          <a:p>
            <a:r>
              <a:rPr lang="en-US" sz="8000" b="1" dirty="0">
                <a:solidFill>
                  <a:srgbClr val="CCFF66"/>
                </a:solidFill>
              </a:rPr>
              <a:t>Guide du Plaidoyer GNC</a:t>
            </a:r>
          </a:p>
        </p:txBody>
      </p:sp>
    </p:spTree>
    <p:extLst>
      <p:ext uri="{BB962C8B-B14F-4D97-AF65-F5344CB8AC3E}">
        <p14:creationId xmlns:p14="http://schemas.microsoft.com/office/powerpoint/2010/main" val="4025091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A8863-CC5B-4CE5-BDBE-556BDA835985}"/>
              </a:ext>
            </a:extLst>
          </p:cNvPr>
          <p:cNvSpPr>
            <a:spLocks noGrp="1"/>
          </p:cNvSpPr>
          <p:nvPr>
            <p:ph type="title"/>
          </p:nvPr>
        </p:nvSpPr>
        <p:spPr/>
        <p:txBody>
          <a:bodyPr>
            <a:normAutofit fontScale="90000"/>
          </a:bodyPr>
          <a:lstStyle/>
          <a:p>
            <a:pPr algn="l"/>
            <a:r>
              <a:rPr lang="es-ES" sz="5700" b="1" dirty="0">
                <a:solidFill>
                  <a:srgbClr val="CCFF66"/>
                </a:solidFill>
              </a:rPr>
              <a:t>GUIDE DU PLAIDOYER GNC</a:t>
            </a:r>
            <a:endParaRPr lang="en-GB" sz="5700" b="1" dirty="0">
              <a:solidFill>
                <a:srgbClr val="CCFF66"/>
              </a:solidFill>
            </a:endParaRPr>
          </a:p>
        </p:txBody>
      </p:sp>
      <p:sp>
        <p:nvSpPr>
          <p:cNvPr id="3" name="Content Placeholder 2">
            <a:extLst>
              <a:ext uri="{FF2B5EF4-FFF2-40B4-BE49-F238E27FC236}">
                <a16:creationId xmlns:a16="http://schemas.microsoft.com/office/drawing/2014/main" id="{C3059BA8-0F43-4EF0-9ADE-6DF2332EA1A9}"/>
              </a:ext>
            </a:extLst>
          </p:cNvPr>
          <p:cNvSpPr>
            <a:spLocks noGrp="1"/>
          </p:cNvSpPr>
          <p:nvPr>
            <p:ph idx="1"/>
          </p:nvPr>
        </p:nvSpPr>
        <p:spPr>
          <a:xfrm>
            <a:off x="461817" y="5149329"/>
            <a:ext cx="6309461" cy="1571094"/>
          </a:xfrm>
        </p:spPr>
        <p:txBody>
          <a:bodyPr>
            <a:normAutofit/>
          </a:bodyPr>
          <a:lstStyle/>
          <a:p>
            <a:pPr marL="0" indent="0">
              <a:buNone/>
            </a:pPr>
            <a:r>
              <a:rPr lang="es-ES" sz="3000" b="1" dirty="0">
                <a:hlinkClick r:id="rId3"/>
              </a:rPr>
              <a:t>http://nutritioncluster.net/?get=007718|2019/02/Nutrition-Cluster-toolkit-frenchfor-print-.pdf</a:t>
            </a:r>
            <a:endParaRPr lang="es-ES" sz="3000" b="1" dirty="0"/>
          </a:p>
        </p:txBody>
      </p:sp>
      <p:sp>
        <p:nvSpPr>
          <p:cNvPr id="6" name="TextBox 5">
            <a:extLst>
              <a:ext uri="{FF2B5EF4-FFF2-40B4-BE49-F238E27FC236}">
                <a16:creationId xmlns:a16="http://schemas.microsoft.com/office/drawing/2014/main" id="{3DE60EAE-8B35-4D37-AF65-0D865D554C3E}"/>
              </a:ext>
            </a:extLst>
          </p:cNvPr>
          <p:cNvSpPr txBox="1"/>
          <p:nvPr/>
        </p:nvSpPr>
        <p:spPr>
          <a:xfrm>
            <a:off x="461817" y="1437605"/>
            <a:ext cx="5661891" cy="3708708"/>
          </a:xfrm>
          <a:prstGeom prst="rect">
            <a:avLst/>
          </a:prstGeom>
          <a:noFill/>
        </p:spPr>
        <p:txBody>
          <a:bodyPr wrap="square" rtlCol="0">
            <a:spAutoFit/>
          </a:bodyPr>
          <a:lstStyle/>
          <a:p>
            <a:pPr lvl="0" defTabSz="914400" eaLnBrk="0" fontAlgn="base" hangingPunct="0">
              <a:spcBef>
                <a:spcPct val="0"/>
              </a:spcBef>
              <a:spcAft>
                <a:spcPct val="0"/>
              </a:spcAft>
            </a:pPr>
            <a:r>
              <a:rPr lang="fr-FR" altLang="en-US" sz="2800" dirty="0">
                <a:solidFill>
                  <a:srgbClr val="212121"/>
                </a:solidFill>
                <a:latin typeface="inherit"/>
              </a:rPr>
              <a:t>Il s’agit d’un </a:t>
            </a:r>
            <a:r>
              <a:rPr lang="fr-FR" altLang="en-US" sz="2800" b="1" dirty="0">
                <a:solidFill>
                  <a:srgbClr val="212121"/>
                </a:solidFill>
                <a:latin typeface="inherit"/>
              </a:rPr>
              <a:t>outil pratique </a:t>
            </a:r>
            <a:r>
              <a:rPr lang="fr-FR" altLang="en-US" sz="2800" dirty="0">
                <a:solidFill>
                  <a:srgbClr val="212121"/>
                </a:solidFill>
                <a:latin typeface="inherit"/>
              </a:rPr>
              <a:t>mis au point pour aider les clusters nutrition au niveau pays à élaborer leurs stratégies et plans de plaidoyer et à appuyer leur mise en œuvre</a:t>
            </a:r>
            <a:r>
              <a:rPr lang="fr-FR" altLang="en-US" sz="800" dirty="0"/>
              <a:t> </a:t>
            </a:r>
            <a:endParaRPr lang="fr-FR" altLang="en-US" sz="4000" dirty="0">
              <a:latin typeface="Arial" panose="020B0604020202020204" pitchFamily="34" charset="0"/>
            </a:endParaRPr>
          </a:p>
          <a:p>
            <a:endParaRPr lang="fr-FR" sz="1400" dirty="0"/>
          </a:p>
          <a:p>
            <a:r>
              <a:rPr lang="fr-FR" sz="2700" dirty="0"/>
              <a:t>Il met l’accent sur le </a:t>
            </a:r>
            <a:r>
              <a:rPr lang="fr-FR" sz="2700" b="1" dirty="0"/>
              <a:t>plaidoyer pour la nutrition</a:t>
            </a:r>
            <a:r>
              <a:rPr lang="fr-FR" sz="2700" dirty="0"/>
              <a:t> dans les contextes humanitaires</a:t>
            </a:r>
            <a:endParaRPr lang="fr-FR" dirty="0"/>
          </a:p>
        </p:txBody>
      </p:sp>
      <p:pic>
        <p:nvPicPr>
          <p:cNvPr id="7" name="Picture 6">
            <a:extLst>
              <a:ext uri="{FF2B5EF4-FFF2-40B4-BE49-F238E27FC236}">
                <a16:creationId xmlns:a16="http://schemas.microsoft.com/office/drawing/2014/main" id="{F35A38B3-61B4-456B-9206-01F8A5B49F22}"/>
              </a:ext>
            </a:extLst>
          </p:cNvPr>
          <p:cNvPicPr>
            <a:picLocks noChangeAspect="1"/>
          </p:cNvPicPr>
          <p:nvPr/>
        </p:nvPicPr>
        <p:blipFill>
          <a:blip r:embed="rId4"/>
          <a:stretch>
            <a:fillRect/>
          </a:stretch>
        </p:blipFill>
        <p:spPr>
          <a:xfrm>
            <a:off x="6265333" y="1546252"/>
            <a:ext cx="2271012" cy="3157675"/>
          </a:xfrm>
          <a:prstGeom prst="rect">
            <a:avLst/>
          </a:prstGeom>
          <a:ln>
            <a:solidFill>
              <a:schemeClr val="tx1"/>
            </a:solidFill>
          </a:ln>
        </p:spPr>
      </p:pic>
    </p:spTree>
    <p:extLst>
      <p:ext uri="{BB962C8B-B14F-4D97-AF65-F5344CB8AC3E}">
        <p14:creationId xmlns:p14="http://schemas.microsoft.com/office/powerpoint/2010/main" val="25962891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5351</TotalTime>
  <Words>835</Words>
  <Application>Microsoft Office PowerPoint</Application>
  <PresentationFormat>On-screen Show (4:3)</PresentationFormat>
  <Paragraphs>94</Paragraphs>
  <Slides>23</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inherit</vt:lpstr>
      <vt:lpstr>Wingdings</vt:lpstr>
      <vt:lpstr>Office Theme</vt:lpstr>
      <vt:lpstr>Plaidoyer Cluster Nutrition</vt:lpstr>
      <vt:lpstr>OBJECTIFS DU WEBINAR</vt:lpstr>
      <vt:lpstr>Le Plaidoyer Nutrition au sein du GNC</vt:lpstr>
      <vt:lpstr>PowerPoint Presentation</vt:lpstr>
      <vt:lpstr>PowerPoint Presentation</vt:lpstr>
      <vt:lpstr>PowerPoint Presentation</vt:lpstr>
      <vt:lpstr>PowerPoint Presentation</vt:lpstr>
      <vt:lpstr>Guide du Plaidoyer GNC</vt:lpstr>
      <vt:lpstr>GUIDE DU PLAIDOYER GNC</vt:lpstr>
      <vt:lpstr>LE CYCLE DE PLAIDOYER</vt:lpstr>
      <vt:lpstr>LE CYCLE DE PLAIDOYER ÉTAPE 1:  IDENTIFICATION DU PROBLÈME</vt:lpstr>
      <vt:lpstr>LE CYCLE DE PLAIDOYER ÉTAPE 1:  IDENTIFICATION DU PROBLÈME</vt:lpstr>
      <vt:lpstr>LE CYCLE DE PLAIDOYER ÉTAPE 1:  IDENTIFICATION DU PROBLÈME</vt:lpstr>
      <vt:lpstr>LE CYCLE DE PLAIDOYER ÉTAPE 2: DÉFINITION DE L’OBJECTIF GÉNÉRAL DE PLAIDOYER ET OBJECTIFS SPÉCIFIQUES</vt:lpstr>
      <vt:lpstr>LE CYCLE DE PLAIDOYER ÉTAPE 2: DÉFINITION DE L’OBJECTIF GÉNÉRAL DE PLAIDOYER ET OBJECTIFS SPÉCIFIQUES</vt:lpstr>
      <vt:lpstr>LE CYCLE DE PLAIDOYER ÉTAPE 3: IDENTIFICATION DES CIBLES ET ALLIÉS</vt:lpstr>
      <vt:lpstr>LE CYCLE DE PLAIDOYER ÉTAPE 4: MESSAGES CLÉS</vt:lpstr>
      <vt:lpstr>LE CYCLE DE PLAIDOYER ÉTAPE 5: OPPORTUNITÉS DE PLAIDOYER</vt:lpstr>
      <vt:lpstr>LE CYCLE DE PLAIDOYER ÉTAPE 6: TACTIQUES DE PLAIDOYER </vt:lpstr>
      <vt:lpstr>LE CYCLE DE PLAIDOYER ÉTAPE 6: TACTIQUES DE PLAIDOYER - EXEMPLE</vt:lpstr>
      <vt:lpstr>LE CYCLE DE PLAIDOYER ÉTAPE 6: TACTIQUES DE PLAIDOYER - EXEMPLE</vt:lpstr>
      <vt:lpstr>LE CYCLE DE PLAIDOYER ÉTAPE 6: TACTIQUES DE PLAIDOYER - EXEMPLE</vt:lpstr>
      <vt:lpstr> Plan d’action annuel de plaidoyer  Comment élaborer un plan d’action annuel? Combien coûte le plaidoyer?  Sources de financement pour le plaidoyer  Suivi et évaluation du plaidoyer  Outils et maquettes pour soutenir le suivi des activités de plaidoyer.  Indicateurs pour évaluer l’impact des activités de plaidoyer  Evaluation des risques de plaidoyer  Exemples de risques potentiels de plaidoyer et stratégies   d’atténuation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GNC Update</dc:title>
  <dc:creator>Valerie Gatchell</dc:creator>
  <cp:lastModifiedBy>Angeline Grant</cp:lastModifiedBy>
  <cp:revision>131</cp:revision>
  <dcterms:created xsi:type="dcterms:W3CDTF">2014-09-05T14:05:18Z</dcterms:created>
  <dcterms:modified xsi:type="dcterms:W3CDTF">2019-03-05T14:42:53Z</dcterms:modified>
</cp:coreProperties>
</file>