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06" r:id="rId2"/>
    <p:sldId id="407" r:id="rId3"/>
    <p:sldId id="409" r:id="rId4"/>
    <p:sldId id="410" r:id="rId5"/>
    <p:sldId id="413" r:id="rId6"/>
  </p:sldIdLst>
  <p:sldSz cx="9144000" cy="5143500" type="screen16x9"/>
  <p:notesSz cx="666273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e KIERMEIER" initials="MK" lastIdx="14" clrIdx="0">
    <p:extLst/>
  </p:cmAuthor>
  <p:cmAuthor id="2" name="Walter" initials="" lastIdx="0" clrIdx="1"/>
  <p:cmAuthor id="3" name="KIERMEIER Michele" initials="KM" lastIdx="2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94AF"/>
    <a:srgbClr val="CCCCCC"/>
    <a:srgbClr val="0DB0B4"/>
    <a:srgbClr val="05949F"/>
    <a:srgbClr val="8EC63F"/>
    <a:srgbClr val="0D58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79619" autoAdjust="0"/>
  </p:normalViewPr>
  <p:slideViewPr>
    <p:cSldViewPr snapToGrid="0">
      <p:cViewPr varScale="1">
        <p:scale>
          <a:sx n="81" d="100"/>
          <a:sy n="81" d="100"/>
        </p:scale>
        <p:origin x="1266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5" d="100"/>
        <a:sy n="55" d="100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7186" cy="4980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1" y="0"/>
            <a:ext cx="2887186" cy="4980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606CF78-2534-485A-8307-37CFB88BBB80}" type="datetimeFigureOut">
              <a:rPr lang="en-GB" smtClean="0"/>
              <a:pPr/>
              <a:t>27/05/2019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887186" cy="4980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1" y="9428584"/>
            <a:ext cx="2887186" cy="4980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C7C9A4D-4047-4912-BB47-8767DB5DDA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181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7186" cy="496332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1" y="0"/>
            <a:ext cx="2887186" cy="496332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3C824B4-653E-4ABF-AC5D-E34DFE8413CD}" type="datetimeFigureOut">
              <a:rPr lang="en-GB" smtClean="0"/>
              <a:pPr/>
              <a:t>27/05/2019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813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7186" cy="496332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1" y="9428584"/>
            <a:ext cx="2887186" cy="496332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B50DC93-EDE1-4407-9858-B6C9020B534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68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Integrated Inter-cluster Training Package for  Nutrition</a:t>
            </a:r>
            <a:r>
              <a:rPr lang="en-GB" baseline="0" dirty="0"/>
              <a:t> outcomes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0DC93-EDE1-4407-9858-B6C9020B534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392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0DC93-EDE1-4407-9858-B6C9020B534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392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0DC93-EDE1-4407-9858-B6C9020B534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392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0DC93-EDE1-4407-9858-B6C9020B534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634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0DC93-EDE1-4407-9858-B6C9020B534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209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t-PT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Merriweather"/>
                <a:cs typeface="Merriweather"/>
              </a:defRPr>
            </a:lvl1pPr>
          </a:lstStyle>
          <a:p>
            <a:fld id="{931009A2-987F-2C49-BF64-DF08DDF1FD64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Merriweather"/>
                <a:cs typeface="Merriweather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Merriweather"/>
                <a:cs typeface="Merriweather"/>
              </a:defRPr>
            </a:lvl1pPr>
          </a:lstStyle>
          <a:p>
            <a:fld id="{4B2FF9A6-9D21-FB48-AC66-2213A3BB2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4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09A2-987F-2C49-BF64-DF08DDF1FD64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F9A6-9D21-FB48-AC66-2213A3BB2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8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09A2-987F-2C49-BF64-DF08DDF1FD64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F9A6-9D21-FB48-AC66-2213A3BB2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77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09A2-987F-2C49-BF64-DF08DDF1FD64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F9A6-9D21-FB48-AC66-2213A3BB2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9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09A2-987F-2C49-BF64-DF08DDF1FD64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F9A6-9D21-FB48-AC66-2213A3BB2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7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09A2-987F-2C49-BF64-DF08DDF1FD64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F9A6-9D21-FB48-AC66-2213A3BB2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9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09A2-987F-2C49-BF64-DF08DDF1FD64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F9A6-9D21-FB48-AC66-2213A3BB2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63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09A2-987F-2C49-BF64-DF08DDF1FD64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F9A6-9D21-FB48-AC66-2213A3BB2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200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720474" y="4761469"/>
            <a:ext cx="1815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b="1" dirty="0">
                <a:solidFill>
                  <a:schemeClr val="bg1"/>
                </a:solidFill>
                <a:latin typeface="Antonio" panose="02000503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YOUR</a:t>
            </a:r>
            <a:r>
              <a:rPr lang="en-GB" sz="1200" b="1" baseline="0" dirty="0">
                <a:solidFill>
                  <a:schemeClr val="bg1"/>
                </a:solidFill>
                <a:latin typeface="Antonio" panose="02000503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COMPANY NAME</a:t>
            </a:r>
            <a:endParaRPr lang="en-GB" sz="1200" b="1" dirty="0">
              <a:solidFill>
                <a:schemeClr val="bg1"/>
              </a:solidFill>
              <a:latin typeface="Antonio" panose="02000503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8028782" y="-28222"/>
            <a:ext cx="956146" cy="825784"/>
            <a:chOff x="16484381" y="0"/>
            <a:chExt cx="1153212" cy="1381309"/>
          </a:xfrm>
          <a:solidFill>
            <a:schemeClr val="bg1"/>
          </a:solidFill>
          <a:effectLst>
            <a:outerShdw blurRad="50800" dist="254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" name="Rectangle 8"/>
            <p:cNvSpPr/>
            <p:nvPr/>
          </p:nvSpPr>
          <p:spPr>
            <a:xfrm rot="10800000">
              <a:off x="16484381" y="0"/>
              <a:ext cx="1153212" cy="721894"/>
            </a:xfrm>
            <a:prstGeom prst="rect">
              <a:avLst/>
            </a:prstGeom>
            <a:grpFill/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10800000">
              <a:off x="16484381" y="721895"/>
              <a:ext cx="1153212" cy="659414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 userDrawn="1"/>
        </p:nvGrpSpPr>
        <p:grpSpPr>
          <a:xfrm>
            <a:off x="0" y="4761469"/>
            <a:ext cx="9144000" cy="396979"/>
            <a:chOff x="0" y="8137510"/>
            <a:chExt cx="18288000" cy="638175"/>
          </a:xfrm>
        </p:grpSpPr>
        <p:sp>
          <p:nvSpPr>
            <p:cNvPr id="12" name="Rectangle 12"/>
            <p:cNvSpPr>
              <a:spLocks noChangeArrowheads="1"/>
            </p:cNvSpPr>
            <p:nvPr userDrawn="1"/>
          </p:nvSpPr>
          <p:spPr bwMode="auto">
            <a:xfrm>
              <a:off x="0" y="8137510"/>
              <a:ext cx="18288000" cy="638175"/>
            </a:xfrm>
            <a:prstGeom prst="rect">
              <a:avLst/>
            </a:prstGeom>
            <a:solidFill>
              <a:srgbClr val="05949F">
                <a:alpha val="49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13" name="Freeform 13"/>
            <p:cNvSpPr>
              <a:spLocks/>
            </p:cNvSpPr>
            <p:nvPr userDrawn="1"/>
          </p:nvSpPr>
          <p:spPr bwMode="auto">
            <a:xfrm>
              <a:off x="0" y="8137510"/>
              <a:ext cx="16057563" cy="638175"/>
            </a:xfrm>
            <a:custGeom>
              <a:avLst/>
              <a:gdLst>
                <a:gd name="T0" fmla="*/ 10115 w 10115"/>
                <a:gd name="T1" fmla="*/ 0 h 402"/>
                <a:gd name="T2" fmla="*/ 0 w 10115"/>
                <a:gd name="T3" fmla="*/ 0 h 402"/>
                <a:gd name="T4" fmla="*/ 0 w 10115"/>
                <a:gd name="T5" fmla="*/ 402 h 402"/>
                <a:gd name="T6" fmla="*/ 9788 w 10115"/>
                <a:gd name="T7" fmla="*/ 402 h 402"/>
                <a:gd name="T8" fmla="*/ 10115 w 10115"/>
                <a:gd name="T9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15" h="402">
                  <a:moveTo>
                    <a:pt x="10115" y="0"/>
                  </a:moveTo>
                  <a:lnTo>
                    <a:pt x="0" y="0"/>
                  </a:lnTo>
                  <a:lnTo>
                    <a:pt x="0" y="402"/>
                  </a:lnTo>
                  <a:lnTo>
                    <a:pt x="9788" y="402"/>
                  </a:lnTo>
                  <a:lnTo>
                    <a:pt x="10115" y="0"/>
                  </a:lnTo>
                  <a:close/>
                </a:path>
              </a:pathLst>
            </a:custGeom>
            <a:solidFill>
              <a:srgbClr val="05949F">
                <a:alpha val="33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14" name="Freeform 14"/>
            <p:cNvSpPr>
              <a:spLocks/>
            </p:cNvSpPr>
            <p:nvPr userDrawn="1"/>
          </p:nvSpPr>
          <p:spPr bwMode="auto">
            <a:xfrm>
              <a:off x="0" y="8137510"/>
              <a:ext cx="11018838" cy="638175"/>
            </a:xfrm>
            <a:custGeom>
              <a:avLst/>
              <a:gdLst>
                <a:gd name="T0" fmla="*/ 6941 w 6941"/>
                <a:gd name="T1" fmla="*/ 0 h 402"/>
                <a:gd name="T2" fmla="*/ 0 w 6941"/>
                <a:gd name="T3" fmla="*/ 0 h 402"/>
                <a:gd name="T4" fmla="*/ 0 w 6941"/>
                <a:gd name="T5" fmla="*/ 402 h 402"/>
                <a:gd name="T6" fmla="*/ 6614 w 6941"/>
                <a:gd name="T7" fmla="*/ 402 h 402"/>
                <a:gd name="T8" fmla="*/ 6941 w 6941"/>
                <a:gd name="T9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41" h="402">
                  <a:moveTo>
                    <a:pt x="6941" y="0"/>
                  </a:moveTo>
                  <a:lnTo>
                    <a:pt x="0" y="0"/>
                  </a:lnTo>
                  <a:lnTo>
                    <a:pt x="0" y="402"/>
                  </a:lnTo>
                  <a:lnTo>
                    <a:pt x="6614" y="402"/>
                  </a:lnTo>
                  <a:lnTo>
                    <a:pt x="6941" y="0"/>
                  </a:lnTo>
                  <a:close/>
                </a:path>
              </a:pathLst>
            </a:custGeom>
            <a:solidFill>
              <a:srgbClr val="05949F">
                <a:alpha val="68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15" name="Freeform 15"/>
            <p:cNvSpPr>
              <a:spLocks/>
            </p:cNvSpPr>
            <p:nvPr userDrawn="1"/>
          </p:nvSpPr>
          <p:spPr bwMode="auto">
            <a:xfrm>
              <a:off x="0" y="8137510"/>
              <a:ext cx="5771322" cy="638175"/>
            </a:xfrm>
            <a:custGeom>
              <a:avLst/>
              <a:gdLst>
                <a:gd name="T0" fmla="*/ 2966 w 2966"/>
                <a:gd name="T1" fmla="*/ 0 h 402"/>
                <a:gd name="T2" fmla="*/ 0 w 2966"/>
                <a:gd name="T3" fmla="*/ 0 h 402"/>
                <a:gd name="T4" fmla="*/ 0 w 2966"/>
                <a:gd name="T5" fmla="*/ 402 h 402"/>
                <a:gd name="T6" fmla="*/ 2639 w 2966"/>
                <a:gd name="T7" fmla="*/ 402 h 402"/>
                <a:gd name="T8" fmla="*/ 2966 w 2966"/>
                <a:gd name="T9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6" h="402">
                  <a:moveTo>
                    <a:pt x="2966" y="0"/>
                  </a:moveTo>
                  <a:lnTo>
                    <a:pt x="0" y="0"/>
                  </a:lnTo>
                  <a:lnTo>
                    <a:pt x="0" y="402"/>
                  </a:lnTo>
                  <a:lnTo>
                    <a:pt x="2639" y="402"/>
                  </a:lnTo>
                  <a:lnTo>
                    <a:pt x="2966" y="0"/>
                  </a:lnTo>
                  <a:close/>
                </a:path>
              </a:pathLst>
            </a:custGeom>
            <a:solidFill>
              <a:srgbClr val="05949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</p:grpSp>
      <p:sp>
        <p:nvSpPr>
          <p:cNvPr id="16" name="Title 2"/>
          <p:cNvSpPr txBox="1">
            <a:spLocks/>
          </p:cNvSpPr>
          <p:nvPr userDrawn="1"/>
        </p:nvSpPr>
        <p:spPr>
          <a:xfrm>
            <a:off x="47388" y="4767799"/>
            <a:ext cx="4030159" cy="47478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Merriweather Sans Bold"/>
                <a:ea typeface="+mj-ea"/>
                <a:cs typeface="Merriweather Sans Bold"/>
              </a:defRPr>
            </a:lvl1pPr>
          </a:lstStyle>
          <a:p>
            <a:r>
              <a:rPr lang="en-US" sz="1800" b="0" dirty="0">
                <a:solidFill>
                  <a:schemeClr val="bg1"/>
                </a:solidFill>
                <a:latin typeface="Oswald Medium"/>
                <a:cs typeface="Oswald Medium"/>
              </a:rPr>
              <a:t>global FOOD SECURITY CLUSTER</a:t>
            </a:r>
          </a:p>
        </p:txBody>
      </p:sp>
      <p:pic>
        <p:nvPicPr>
          <p:cNvPr id="17" name="Picture 16" descr="FSC_final_nobg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439"/>
          <a:stretch/>
        </p:blipFill>
        <p:spPr>
          <a:xfrm>
            <a:off x="8114453" y="85765"/>
            <a:ext cx="760436" cy="62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7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09A2-987F-2C49-BF64-DF08DDF1FD64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F9A6-9D21-FB48-AC66-2213A3BB2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7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09A2-987F-2C49-BF64-DF08DDF1FD64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F9A6-9D21-FB48-AC66-2213A3BB2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50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5610" y="129149"/>
            <a:ext cx="7761189" cy="328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</a:t>
            </a:r>
            <a:r>
              <a:rPr lang="pt-PT" dirty="0" err="1"/>
              <a:t>master</a:t>
            </a:r>
            <a:r>
              <a:rPr lang="pt-PT" dirty="0"/>
              <a:t> </a:t>
            </a:r>
            <a:r>
              <a:rPr lang="pt-PT" dirty="0" err="1"/>
              <a:t>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009A2-987F-2C49-BF64-DF08DDF1FD64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FF9A6-9D21-FB48-AC66-2213A3BB2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63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2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1400" b="1" kern="1200">
          <a:solidFill>
            <a:schemeClr val="tx1"/>
          </a:solidFill>
          <a:latin typeface="Merriweather"/>
          <a:ea typeface="+mj-ea"/>
          <a:cs typeface="Merriweather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erriweather Sans Light"/>
          <a:ea typeface="+mn-ea"/>
          <a:cs typeface="Merriweather Sans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erriweather Sans Light"/>
          <a:ea typeface="+mn-ea"/>
          <a:cs typeface="Merriweather Sans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erriweather Sans Light"/>
          <a:ea typeface="+mn-ea"/>
          <a:cs typeface="Merriweather Sans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erriweather Sans Light"/>
          <a:ea typeface="+mn-ea"/>
          <a:cs typeface="Merriweather Sans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erriweather Sans Light"/>
          <a:ea typeface="+mn-ea"/>
          <a:cs typeface="Merriweather Sans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8621059" y="53788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182642"/>
            <a:ext cx="7884000" cy="379422"/>
          </a:xfrm>
          <a:prstGeom prst="rect">
            <a:avLst/>
          </a:prstGeom>
          <a:solidFill>
            <a:srgbClr val="0594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1. Finalized Inter-cluster Nutrition </a:t>
            </a:r>
            <a:r>
              <a:rPr lang="en-US" b="1" dirty="0" smtClean="0"/>
              <a:t>WG Training </a:t>
            </a:r>
            <a:r>
              <a:rPr lang="en-US" b="1" dirty="0"/>
              <a:t>Package</a:t>
            </a: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-2" y="182643"/>
            <a:ext cx="8518360" cy="34819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Merriweather Sans Bold"/>
                <a:ea typeface="+mj-ea"/>
                <a:cs typeface="Merriweather Sans Bold"/>
              </a:defRPr>
            </a:lvl1pPr>
          </a:lstStyle>
          <a:p>
            <a:r>
              <a:rPr lang="en-US" sz="1700" dirty="0">
                <a:solidFill>
                  <a:schemeClr val="bg1"/>
                </a:solidFill>
                <a:latin typeface="Verdana"/>
                <a:cs typeface="Verdana"/>
              </a:rPr>
              <a:t>Product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3132" y="667302"/>
            <a:ext cx="8229599" cy="87399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Purpose: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finalize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ICNWG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training package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make it available for interested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countries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3132" y="1940928"/>
            <a:ext cx="4040188" cy="233451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Activities undertaken:</a:t>
            </a:r>
          </a:p>
          <a:p>
            <a:pPr marL="0" indent="0">
              <a:buFontTx/>
              <a:buChar char="-"/>
            </a:pP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Improved version with support of a training specialist –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REdR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Tx/>
              <a:buChar char="-"/>
            </a:pP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Review by partners</a:t>
            </a:r>
          </a:p>
          <a:p>
            <a:pPr marL="0" indent="0">
              <a:buFontTx/>
              <a:buChar char="-"/>
            </a:pP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Translation to French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280959" y="1651000"/>
            <a:ext cx="4041775" cy="83270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Progress:</a:t>
            </a:r>
          </a:p>
          <a:p>
            <a:pPr marL="0" indent="0">
              <a:buNone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Completed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4280959" y="2631990"/>
            <a:ext cx="4041775" cy="16310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Way forward: </a:t>
            </a:r>
          </a:p>
          <a:p>
            <a:pPr marL="0" indent="0">
              <a:buFont typeface="Arial"/>
              <a:buNone/>
            </a:pP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Make package available</a:t>
            </a:r>
          </a:p>
          <a:p>
            <a:pPr marL="0" indent="0">
              <a:buFont typeface="Arial"/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/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 Placeholder 3"/>
          <p:cNvSpPr>
            <a:spLocks noGrp="1"/>
          </p:cNvSpPr>
          <p:nvPr>
            <p:ph type="body" idx="1"/>
          </p:nvPr>
        </p:nvSpPr>
        <p:spPr>
          <a:xfrm>
            <a:off x="93132" y="4486968"/>
            <a:ext cx="8229599" cy="47982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Timeline: 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May 2019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598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8621059" y="53788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182642"/>
            <a:ext cx="7884000" cy="379422"/>
          </a:xfrm>
          <a:prstGeom prst="rect">
            <a:avLst/>
          </a:prstGeom>
          <a:solidFill>
            <a:srgbClr val="0594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 2. </a:t>
            </a:r>
            <a:r>
              <a:rPr lang="en-US" b="1" dirty="0" smtClean="0"/>
              <a:t>Country trainings on integrating nutrition</a:t>
            </a:r>
            <a:endParaRPr lang="en-US" b="1" dirty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-2" y="182643"/>
            <a:ext cx="8518360" cy="34819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Merriweather Sans Bold"/>
                <a:ea typeface="+mj-ea"/>
                <a:cs typeface="Merriweather Sans Bold"/>
              </a:defRPr>
            </a:lvl1pPr>
          </a:lstStyle>
          <a:p>
            <a:r>
              <a:rPr lang="en-US" sz="1700" dirty="0">
                <a:solidFill>
                  <a:schemeClr val="bg1"/>
                </a:solidFill>
                <a:latin typeface="Verdana"/>
                <a:cs typeface="Verdana"/>
              </a:rPr>
              <a:t>Product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741444"/>
            <a:ext cx="8229599" cy="642514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Purpose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roll out the training in more countries </a:t>
            </a:r>
          </a:p>
          <a:p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0" y="1545511"/>
            <a:ext cx="4040188" cy="129654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Activities undertaken:</a:t>
            </a:r>
          </a:p>
          <a:p>
            <a:pPr marL="0" indent="0">
              <a:buFontTx/>
              <a:buChar char="-"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 country pilots</a:t>
            </a:r>
          </a:p>
          <a:p>
            <a:pPr marL="0" indent="0">
              <a:buFontTx/>
              <a:buChar char="-"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Evaluation of the trainings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280959" y="1453292"/>
            <a:ext cx="3973355" cy="85742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Progress:</a:t>
            </a:r>
          </a:p>
          <a:p>
            <a:pPr marL="0" indent="0">
              <a:buNone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progress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4243888" y="2384854"/>
            <a:ext cx="4041775" cy="24837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 Placeholder 3"/>
          <p:cNvSpPr>
            <a:spLocks noGrp="1"/>
          </p:cNvSpPr>
          <p:nvPr>
            <p:ph type="body" idx="1"/>
          </p:nvPr>
        </p:nvSpPr>
        <p:spPr>
          <a:xfrm>
            <a:off x="93132" y="4486968"/>
            <a:ext cx="8229599" cy="479822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Timeline: 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December 2019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249919" y="2411798"/>
            <a:ext cx="2028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Way forward: 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4287771" y="2720716"/>
            <a:ext cx="39294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Trainings in DRC (05/2019), CAR (06/2019),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WoS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Chad</a:t>
            </a:r>
          </a:p>
          <a:p>
            <a:pPr>
              <a:buFontTx/>
              <a:buChar char="-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Elaborate proposal for funding</a:t>
            </a:r>
          </a:p>
          <a:p>
            <a:pPr>
              <a:buFontTx/>
              <a:buChar char="-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Identify financial partners</a:t>
            </a:r>
          </a:p>
          <a:p>
            <a:pPr>
              <a:buFontTx/>
              <a:buChar char="-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Present in global cluster meetings (WASH / HEALTH) and in SUN  </a:t>
            </a:r>
          </a:p>
        </p:txBody>
      </p:sp>
    </p:spTree>
    <p:extLst>
      <p:ext uri="{BB962C8B-B14F-4D97-AF65-F5344CB8AC3E}">
        <p14:creationId xmlns:p14="http://schemas.microsoft.com/office/powerpoint/2010/main" val="2202598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8621059" y="53788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182642"/>
            <a:ext cx="7884000" cy="379422"/>
          </a:xfrm>
          <a:prstGeom prst="rect">
            <a:avLst/>
          </a:prstGeom>
          <a:solidFill>
            <a:srgbClr val="0594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 3. </a:t>
            </a:r>
            <a:r>
              <a:rPr lang="en-US" b="1" dirty="0" smtClean="0"/>
              <a:t>Concept </a:t>
            </a:r>
            <a:r>
              <a:rPr lang="en-US" b="1" dirty="0"/>
              <a:t>note </a:t>
            </a:r>
            <a:r>
              <a:rPr lang="en-US" b="1" dirty="0" smtClean="0"/>
              <a:t>on integrating nutrition</a:t>
            </a:r>
            <a:endParaRPr lang="en-US" sz="2400" b="1" dirty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-2" y="182643"/>
            <a:ext cx="8518360" cy="34819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Merriweather Sans Bold"/>
                <a:ea typeface="+mj-ea"/>
                <a:cs typeface="Merriweather Sans Bold"/>
              </a:defRPr>
            </a:lvl1pPr>
          </a:lstStyle>
          <a:p>
            <a:r>
              <a:rPr lang="en-US" sz="1700" dirty="0">
                <a:solidFill>
                  <a:schemeClr val="bg1"/>
                </a:solidFill>
                <a:latin typeface="Verdana"/>
                <a:cs typeface="Verdana"/>
              </a:rPr>
              <a:t>Product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3132" y="667302"/>
            <a:ext cx="8229599" cy="87399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Purpose: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Raise funds to implement the planned activities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3132" y="1940928"/>
            <a:ext cx="4040188" cy="192627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Activities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undertaken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Concept note re-circulated and reviewed by the ICNWG;</a:t>
            </a:r>
          </a:p>
          <a:p>
            <a:pPr marL="0" indent="0">
              <a:buNone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Technical and financial partners identified</a:t>
            </a:r>
          </a:p>
          <a:p>
            <a:pPr marL="0" indent="0"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280959" y="1651000"/>
            <a:ext cx="4041775" cy="116611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Status:</a:t>
            </a:r>
          </a:p>
          <a:p>
            <a:pPr marL="0" indent="0">
              <a:buNone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progress 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4280959" y="2904067"/>
            <a:ext cx="4041775" cy="14731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Way 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forward:</a:t>
            </a:r>
          </a:p>
          <a:p>
            <a:pPr marL="0" indent="0">
              <a:buFont typeface="Arial"/>
              <a:buNone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Continue discussion with potential partners.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 Placeholder 3"/>
          <p:cNvSpPr>
            <a:spLocks noGrp="1"/>
          </p:cNvSpPr>
          <p:nvPr>
            <p:ph type="body" idx="1"/>
          </p:nvPr>
        </p:nvSpPr>
        <p:spPr>
          <a:xfrm>
            <a:off x="93132" y="4486968"/>
            <a:ext cx="8229599" cy="47982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Timeline: 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December 2019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598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8621059" y="53788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182642"/>
            <a:ext cx="7884000" cy="379422"/>
          </a:xfrm>
          <a:prstGeom prst="rect">
            <a:avLst/>
          </a:prstGeom>
          <a:solidFill>
            <a:srgbClr val="0594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 </a:t>
            </a:r>
            <a:r>
              <a:rPr lang="en-US" sz="2000" b="1" dirty="0"/>
              <a:t>4. </a:t>
            </a:r>
            <a:r>
              <a:rPr lang="en-US" sz="2000" b="1" dirty="0" smtClean="0"/>
              <a:t>Case studies </a:t>
            </a:r>
            <a:r>
              <a:rPr lang="en-US" sz="2000" b="1" dirty="0"/>
              <a:t>on </a:t>
            </a:r>
            <a:r>
              <a:rPr lang="en-US" sz="2000" b="1" dirty="0" smtClean="0"/>
              <a:t>integrating  nutrition </a:t>
            </a:r>
            <a:endParaRPr lang="en-US" b="1" dirty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-2" y="182643"/>
            <a:ext cx="8518360" cy="34819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Merriweather Sans Bold"/>
                <a:ea typeface="+mj-ea"/>
                <a:cs typeface="Merriweather Sans Bold"/>
              </a:defRPr>
            </a:lvl1pPr>
          </a:lstStyle>
          <a:p>
            <a:r>
              <a:rPr lang="en-US" sz="1700" dirty="0">
                <a:solidFill>
                  <a:schemeClr val="bg1"/>
                </a:solidFill>
                <a:latin typeface="Verdana"/>
                <a:cs typeface="Verdana"/>
              </a:rPr>
              <a:t>Product             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3132" y="667302"/>
            <a:ext cx="8229599" cy="87399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Purpose: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Carry out country case studies on integrating nutrition 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3132" y="1940928"/>
            <a:ext cx="4040188" cy="1926277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Activities 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undertaken:</a:t>
            </a:r>
          </a:p>
          <a:p>
            <a:pPr marL="0" indent="0">
              <a:buFontTx/>
              <a:buChar char="-"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Case studies included in the ICNWG concept note</a:t>
            </a:r>
          </a:p>
          <a:p>
            <a:pPr marL="0" indent="0">
              <a:buFontTx/>
              <a:buChar char="-"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Discussion with potential partners ongoing</a:t>
            </a:r>
          </a:p>
          <a:p>
            <a:pPr marL="0" indent="0">
              <a:buFontTx/>
              <a:buChar char="-"/>
            </a:pP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ToR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studies drafted and discussed</a:t>
            </a:r>
          </a:p>
          <a:p>
            <a:pPr marL="0" indent="0"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280959" y="1651000"/>
            <a:ext cx="4041775" cy="80799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Progress:</a:t>
            </a:r>
          </a:p>
          <a:p>
            <a:pPr marL="0" indent="0">
              <a:buNone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progress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4280959" y="2570205"/>
            <a:ext cx="4041775" cy="186587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>
                <a:solidFill>
                  <a:schemeClr val="tx1"/>
                </a:solidFill>
                <a:latin typeface="Merriweather Sans Light"/>
                <a:ea typeface="+mn-ea"/>
                <a:cs typeface="Merriweather Sans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Way forward (May 2019):</a:t>
            </a:r>
          </a:p>
          <a:p>
            <a:pPr marL="0" indent="0">
              <a:buNone/>
            </a:pPr>
            <a:r>
              <a:rPr lang="en-US" sz="2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Elaborate consultancy </a:t>
            </a:r>
            <a:r>
              <a:rPr lang="en-US" sz="23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ToR</a:t>
            </a:r>
            <a:r>
              <a:rPr lang="en-US" sz="2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(once funds confirmed)</a:t>
            </a:r>
          </a:p>
          <a:p>
            <a:pPr marL="0" indent="0">
              <a:buFontTx/>
              <a:buChar char="-"/>
            </a:pPr>
            <a:r>
              <a:rPr lang="en-US" sz="2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Hire consultant</a:t>
            </a:r>
          </a:p>
          <a:p>
            <a:pPr marL="0" indent="0">
              <a:buFontTx/>
              <a:buChar char="-"/>
            </a:pPr>
            <a:r>
              <a:rPr lang="en-US" sz="2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Initiate 1 country case</a:t>
            </a:r>
            <a:endParaRPr lang="en-US" sz="2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 Placeholder 3"/>
          <p:cNvSpPr>
            <a:spLocks noGrp="1"/>
          </p:cNvSpPr>
          <p:nvPr>
            <p:ph type="body" idx="1"/>
          </p:nvPr>
        </p:nvSpPr>
        <p:spPr>
          <a:xfrm>
            <a:off x="93132" y="4486968"/>
            <a:ext cx="8229599" cy="47982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Timeline:  December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035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0E10A-1BAD-41EA-95C9-1B9CADF4A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Summary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5139C23-166B-4468-9031-1589C14B0D98}"/>
              </a:ext>
            </a:extLst>
          </p:cNvPr>
          <p:cNvGrpSpPr/>
          <p:nvPr/>
        </p:nvGrpSpPr>
        <p:grpSpPr>
          <a:xfrm>
            <a:off x="228601" y="648892"/>
            <a:ext cx="8610597" cy="862408"/>
            <a:chOff x="228601" y="648892"/>
            <a:chExt cx="8610597" cy="86240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43A178D-6211-4587-B475-1BE8113CD261}"/>
                </a:ext>
              </a:extLst>
            </p:cNvPr>
            <p:cNvSpPr/>
            <p:nvPr/>
          </p:nvSpPr>
          <p:spPr>
            <a:xfrm>
              <a:off x="228601" y="648892"/>
              <a:ext cx="6286499" cy="379422"/>
            </a:xfrm>
            <a:prstGeom prst="rect">
              <a:avLst/>
            </a:prstGeom>
            <a:solidFill>
              <a:srgbClr val="0594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Product 1. Finalized Inter-cluster Nutrition </a:t>
              </a:r>
              <a:r>
                <a:rPr lang="en-US" b="1" dirty="0" smtClean="0"/>
                <a:t>WG Training </a:t>
              </a:r>
              <a:r>
                <a:rPr lang="en-US" b="1" dirty="0"/>
                <a:t>Package</a:t>
              </a:r>
            </a:p>
          </p:txBody>
        </p:sp>
        <p:sp>
          <p:nvSpPr>
            <p:cNvPr id="9" name="Text Placeholder 3">
              <a:extLst>
                <a:ext uri="{FF2B5EF4-FFF2-40B4-BE49-F238E27FC236}">
                  <a16:creationId xmlns:a16="http://schemas.microsoft.com/office/drawing/2014/main" id="{766D7CDB-EB10-4E97-9CE6-B1852B93B664}"/>
                </a:ext>
              </a:extLst>
            </p:cNvPr>
            <p:cNvSpPr txBox="1">
              <a:spLocks/>
            </p:cNvSpPr>
            <p:nvPr/>
          </p:nvSpPr>
          <p:spPr>
            <a:xfrm>
              <a:off x="228601" y="1151335"/>
              <a:ext cx="8610597" cy="35996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 anchor="b"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24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1pPr>
              <a:lvl2pPr marL="4572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20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2pPr>
              <a:lvl3pPr marL="9144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8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3pPr>
              <a:lvl4pPr marL="13716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4pPr>
              <a:lvl5pPr marL="18288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5pPr>
              <a:lvl6pPr marL="22860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Purpose: </a:t>
              </a:r>
              <a:r>
                <a:rPr lang="en-US" sz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finalize the ICNWG training package and make it available for any interested countries</a:t>
              </a:r>
              <a:endPara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C690A40-9E6C-4118-B8A9-DCB91605C69B}"/>
              </a:ext>
            </a:extLst>
          </p:cNvPr>
          <p:cNvGrpSpPr/>
          <p:nvPr/>
        </p:nvGrpSpPr>
        <p:grpSpPr>
          <a:xfrm>
            <a:off x="228601" y="1541525"/>
            <a:ext cx="8610597" cy="871788"/>
            <a:chOff x="228601" y="648892"/>
            <a:chExt cx="8610597" cy="87178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E1C4CD4-6D01-4127-991D-1CD57CFFE162}"/>
                </a:ext>
              </a:extLst>
            </p:cNvPr>
            <p:cNvSpPr/>
            <p:nvPr/>
          </p:nvSpPr>
          <p:spPr>
            <a:xfrm>
              <a:off x="228601" y="648892"/>
              <a:ext cx="6286499" cy="379422"/>
            </a:xfrm>
            <a:prstGeom prst="rect">
              <a:avLst/>
            </a:prstGeom>
            <a:solidFill>
              <a:srgbClr val="0594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/>
                <a:t>Product 2. </a:t>
              </a:r>
              <a:r>
                <a:rPr lang="en-US" b="1" dirty="0" smtClean="0"/>
                <a:t>Country trainings on integrating nutrition</a:t>
              </a:r>
              <a:endParaRPr lang="en-US" b="1" dirty="0"/>
            </a:p>
          </p:txBody>
        </p:sp>
        <p:sp>
          <p:nvSpPr>
            <p:cNvPr id="14" name="Text Placeholder 3">
              <a:extLst>
                <a:ext uri="{FF2B5EF4-FFF2-40B4-BE49-F238E27FC236}">
                  <a16:creationId xmlns:a16="http://schemas.microsoft.com/office/drawing/2014/main" id="{C36ECA9D-35BA-459B-846C-45937CBEDD03}"/>
                </a:ext>
              </a:extLst>
            </p:cNvPr>
            <p:cNvSpPr txBox="1">
              <a:spLocks/>
            </p:cNvSpPr>
            <p:nvPr/>
          </p:nvSpPr>
          <p:spPr>
            <a:xfrm>
              <a:off x="228601" y="1151335"/>
              <a:ext cx="8610597" cy="36934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 anchor="b"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24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1pPr>
              <a:lvl2pPr marL="4572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20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2pPr>
              <a:lvl3pPr marL="9144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8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3pPr>
              <a:lvl4pPr marL="13716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4pPr>
              <a:lvl5pPr marL="18288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5pPr>
              <a:lvl6pPr marL="22860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Purpose: </a:t>
              </a:r>
              <a:r>
                <a:rPr lang="en-US" sz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roll out the training in countries </a:t>
              </a:r>
              <a:endPara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20456B2-6039-4DD7-8603-37C4213806E5}"/>
              </a:ext>
            </a:extLst>
          </p:cNvPr>
          <p:cNvGrpSpPr/>
          <p:nvPr/>
        </p:nvGrpSpPr>
        <p:grpSpPr>
          <a:xfrm>
            <a:off x="228600" y="2425098"/>
            <a:ext cx="8610598" cy="977900"/>
            <a:chOff x="228600" y="604427"/>
            <a:chExt cx="8610598" cy="114975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B7100A8-35FE-4200-A659-B244DB6816DF}"/>
                </a:ext>
              </a:extLst>
            </p:cNvPr>
            <p:cNvSpPr/>
            <p:nvPr/>
          </p:nvSpPr>
          <p:spPr>
            <a:xfrm>
              <a:off x="228600" y="604427"/>
              <a:ext cx="6286499" cy="379422"/>
            </a:xfrm>
            <a:prstGeom prst="rect">
              <a:avLst/>
            </a:prstGeom>
            <a:solidFill>
              <a:srgbClr val="0594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/>
                <a:t>Product 3. </a:t>
              </a:r>
              <a:r>
                <a:rPr lang="en-US" b="1" dirty="0" smtClean="0"/>
                <a:t>Concept </a:t>
              </a:r>
              <a:r>
                <a:rPr lang="en-US" b="1" dirty="0"/>
                <a:t>note </a:t>
              </a:r>
              <a:r>
                <a:rPr lang="en-US" b="1" dirty="0" smtClean="0"/>
                <a:t>on integrating nutrition</a:t>
              </a:r>
              <a:endParaRPr lang="en-US" b="1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C2C2B62-3DFB-4BDD-B1AA-1B5BCB6C0CF8}"/>
                </a:ext>
              </a:extLst>
            </p:cNvPr>
            <p:cNvSpPr/>
            <p:nvPr/>
          </p:nvSpPr>
          <p:spPr>
            <a:xfrm>
              <a:off x="6667499" y="622025"/>
              <a:ext cx="2171699" cy="37942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December </a:t>
              </a:r>
              <a:r>
                <a:rPr lang="en-US" b="1" dirty="0"/>
                <a:t>2019 </a:t>
              </a:r>
            </a:p>
          </p:txBody>
        </p:sp>
        <p:sp>
          <p:nvSpPr>
            <p:cNvPr id="19" name="Text Placeholder 3">
              <a:extLst>
                <a:ext uri="{FF2B5EF4-FFF2-40B4-BE49-F238E27FC236}">
                  <a16:creationId xmlns:a16="http://schemas.microsoft.com/office/drawing/2014/main" id="{E130B424-5B99-4815-A004-0A0F38FD4115}"/>
                </a:ext>
              </a:extLst>
            </p:cNvPr>
            <p:cNvSpPr txBox="1">
              <a:spLocks/>
            </p:cNvSpPr>
            <p:nvPr/>
          </p:nvSpPr>
          <p:spPr>
            <a:xfrm>
              <a:off x="228601" y="1151335"/>
              <a:ext cx="8610597" cy="60284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 anchor="b"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24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1pPr>
              <a:lvl2pPr marL="4572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20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2pPr>
              <a:lvl3pPr marL="9144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8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3pPr>
              <a:lvl4pPr marL="13716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4pPr>
              <a:lvl5pPr marL="18288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5pPr>
              <a:lvl6pPr marL="22860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Purpose: </a:t>
              </a:r>
              <a:r>
                <a:rPr lang="en-US" sz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Raise funds  to implement the planned activities</a:t>
              </a:r>
              <a:endPara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CDD1EC5-8650-411C-BED1-CF0949231A2C}"/>
              </a:ext>
            </a:extLst>
          </p:cNvPr>
          <p:cNvGrpSpPr/>
          <p:nvPr/>
        </p:nvGrpSpPr>
        <p:grpSpPr>
          <a:xfrm>
            <a:off x="228600" y="3467958"/>
            <a:ext cx="8610598" cy="977900"/>
            <a:chOff x="228600" y="604427"/>
            <a:chExt cx="8610598" cy="1149751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4F51156-E733-4E27-BEB0-B085F5C8C844}"/>
                </a:ext>
              </a:extLst>
            </p:cNvPr>
            <p:cNvSpPr/>
            <p:nvPr/>
          </p:nvSpPr>
          <p:spPr>
            <a:xfrm>
              <a:off x="228600" y="604427"/>
              <a:ext cx="6286499" cy="379422"/>
            </a:xfrm>
            <a:prstGeom prst="rect">
              <a:avLst/>
            </a:prstGeom>
            <a:solidFill>
              <a:srgbClr val="0594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/>
                <a:t>Product 4. </a:t>
              </a:r>
              <a:r>
                <a:rPr lang="en-US" b="1" dirty="0" smtClean="0"/>
                <a:t>Case studies on integrating nutrition</a:t>
              </a:r>
              <a:endParaRPr lang="en-US" b="1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C83B4A9-135D-4259-9D2C-93989CFAFBAF}"/>
                </a:ext>
              </a:extLst>
            </p:cNvPr>
            <p:cNvSpPr/>
            <p:nvPr/>
          </p:nvSpPr>
          <p:spPr>
            <a:xfrm>
              <a:off x="6667499" y="622025"/>
              <a:ext cx="2171699" cy="37942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December 2019 </a:t>
              </a:r>
            </a:p>
          </p:txBody>
        </p:sp>
        <p:sp>
          <p:nvSpPr>
            <p:cNvPr id="24" name="Text Placeholder 3">
              <a:extLst>
                <a:ext uri="{FF2B5EF4-FFF2-40B4-BE49-F238E27FC236}">
                  <a16:creationId xmlns:a16="http://schemas.microsoft.com/office/drawing/2014/main" id="{D9575208-5B98-4494-892B-8A04100D249F}"/>
                </a:ext>
              </a:extLst>
            </p:cNvPr>
            <p:cNvSpPr txBox="1">
              <a:spLocks/>
            </p:cNvSpPr>
            <p:nvPr/>
          </p:nvSpPr>
          <p:spPr>
            <a:xfrm>
              <a:off x="228601" y="1151335"/>
              <a:ext cx="8610597" cy="60284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 anchor="b">
              <a:normAutofit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24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1pPr>
              <a:lvl2pPr marL="4572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20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2pPr>
              <a:lvl3pPr marL="9144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8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3pPr>
              <a:lvl4pPr marL="13716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4pPr>
              <a:lvl5pPr marL="18288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i="0" kern="1200">
                  <a:solidFill>
                    <a:schemeClr val="tx1"/>
                  </a:solidFill>
                  <a:latin typeface="Merriweather Sans Light"/>
                  <a:ea typeface="+mn-ea"/>
                  <a:cs typeface="Merriweather Sans Light"/>
                </a:defRPr>
              </a:lvl5pPr>
              <a:lvl6pPr marL="22860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457200" rtl="0" eaLnBrk="1" latinLnBrk="0" hangingPunct="1">
                <a:spcBef>
                  <a:spcPct val="20000"/>
                </a:spcBef>
                <a:buFont typeface="Arial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Purpose: </a:t>
              </a:r>
              <a:r>
                <a:rPr lang="en-US" sz="12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Carry out country case studies on integrating nutrition </a:t>
              </a:r>
              <a:endPara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5BCA303-11C5-4489-A128-7FCCC129F995}"/>
              </a:ext>
            </a:extLst>
          </p:cNvPr>
          <p:cNvSpPr/>
          <p:nvPr/>
        </p:nvSpPr>
        <p:spPr>
          <a:xfrm>
            <a:off x="228600" y="4510818"/>
            <a:ext cx="8458199" cy="46516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Trial period</a:t>
            </a:r>
            <a:r>
              <a:rPr lang="en-US" b="1" smtClean="0">
                <a:solidFill>
                  <a:schemeClr val="tx1"/>
                </a:solidFill>
              </a:rPr>
              <a:t>: support GTAM </a:t>
            </a:r>
            <a:r>
              <a:rPr lang="en-US" b="1" dirty="0" smtClean="0">
                <a:solidFill>
                  <a:schemeClr val="tx1"/>
                </a:solidFill>
              </a:rPr>
              <a:t>nutrition-sensitive thematic group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7031C61B-3C71-4852-8D42-6A05AB8DE66C}"/>
              </a:ext>
            </a:extLst>
          </p:cNvPr>
          <p:cNvSpPr/>
          <p:nvPr/>
        </p:nvSpPr>
        <p:spPr>
          <a:xfrm>
            <a:off x="6646904" y="641447"/>
            <a:ext cx="2171699" cy="379422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Completed </a:t>
            </a:r>
          </a:p>
        </p:txBody>
      </p:sp>
      <p:sp>
        <p:nvSpPr>
          <p:cNvPr id="26" name="Rectangle 22">
            <a:extLst>
              <a:ext uri="{FF2B5EF4-FFF2-40B4-BE49-F238E27FC236}">
                <a16:creationId xmlns:a16="http://schemas.microsoft.com/office/drawing/2014/main" id="{7C83B4A9-135D-4259-9D2C-93989CFAFBAF}"/>
              </a:ext>
            </a:extLst>
          </p:cNvPr>
          <p:cNvSpPr/>
          <p:nvPr/>
        </p:nvSpPr>
        <p:spPr>
          <a:xfrm>
            <a:off x="6609834" y="1559391"/>
            <a:ext cx="2171699" cy="322711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December 2019 </a:t>
            </a:r>
          </a:p>
        </p:txBody>
      </p:sp>
    </p:spTree>
    <p:extLst>
      <p:ext uri="{BB962C8B-B14F-4D97-AF65-F5344CB8AC3E}">
        <p14:creationId xmlns:p14="http://schemas.microsoft.com/office/powerpoint/2010/main" val="1662994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od Security Cluster">
      <a:dk1>
        <a:srgbClr val="03181C"/>
      </a:dk1>
      <a:lt1>
        <a:sysClr val="window" lastClr="FFFFFF"/>
      </a:lt1>
      <a:dk2>
        <a:srgbClr val="191919"/>
      </a:dk2>
      <a:lt2>
        <a:srgbClr val="EFEFEF"/>
      </a:lt2>
      <a:accent1>
        <a:srgbClr val="0D586D"/>
      </a:accent1>
      <a:accent2>
        <a:srgbClr val="12829F"/>
      </a:accent2>
      <a:accent3>
        <a:srgbClr val="5EB1C3"/>
      </a:accent3>
      <a:accent4>
        <a:srgbClr val="CFE3E8"/>
      </a:accent4>
      <a:accent5>
        <a:srgbClr val="E3561D"/>
      </a:accent5>
      <a:accent6>
        <a:srgbClr val="18BEA0"/>
      </a:accent6>
      <a:hlink>
        <a:srgbClr val="12829F"/>
      </a:hlink>
      <a:folHlink>
        <a:srgbClr val="0D586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10945</TotalTime>
  <Words>368</Words>
  <Application>Microsoft Office PowerPoint</Application>
  <PresentationFormat>On-screen Show (16:9)</PresentationFormat>
  <Paragraphs>72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Antonio</vt:lpstr>
      <vt:lpstr>Arial</vt:lpstr>
      <vt:lpstr>Calibri</vt:lpstr>
      <vt:lpstr>Merriweather</vt:lpstr>
      <vt:lpstr>Merriweather Sans Light</vt:lpstr>
      <vt:lpstr>Open Sans</vt:lpstr>
      <vt:lpstr>Oswald Medium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Summary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</dc:creator>
  <cp:lastModifiedBy>Souza, Darana (ESN)</cp:lastModifiedBy>
  <cp:revision>742</cp:revision>
  <cp:lastPrinted>2018-05-25T16:46:44Z</cp:lastPrinted>
  <dcterms:created xsi:type="dcterms:W3CDTF">2015-11-10T12:27:24Z</dcterms:created>
  <dcterms:modified xsi:type="dcterms:W3CDTF">2019-05-27T07:06:56Z</dcterms:modified>
</cp:coreProperties>
</file>