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25"/>
  </p:notesMasterIdLst>
  <p:handoutMasterIdLst>
    <p:handoutMasterId r:id="rId26"/>
  </p:handoutMasterIdLst>
  <p:sldIdLst>
    <p:sldId id="257" r:id="rId8"/>
    <p:sldId id="258" r:id="rId9"/>
    <p:sldId id="259" r:id="rId10"/>
    <p:sldId id="290" r:id="rId11"/>
    <p:sldId id="262" r:id="rId12"/>
    <p:sldId id="295" r:id="rId13"/>
    <p:sldId id="303" r:id="rId14"/>
    <p:sldId id="304" r:id="rId15"/>
    <p:sldId id="263" r:id="rId16"/>
    <p:sldId id="291" r:id="rId17"/>
    <p:sldId id="292" r:id="rId18"/>
    <p:sldId id="293" r:id="rId19"/>
    <p:sldId id="294" r:id="rId20"/>
    <p:sldId id="296" r:id="rId21"/>
    <p:sldId id="297" r:id="rId22"/>
    <p:sldId id="298" r:id="rId23"/>
    <p:sldId id="299" r:id="rId24"/>
  </p:sldIdLst>
  <p:sldSz cx="9144000" cy="6858000" type="screen4x3"/>
  <p:notesSz cx="6858000" cy="1181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8" autoAdjust="0"/>
    <p:restoredTop sz="86507" autoAdjust="0"/>
  </p:normalViewPr>
  <p:slideViewPr>
    <p:cSldViewPr>
      <p:cViewPr varScale="1">
        <p:scale>
          <a:sx n="75" d="100"/>
          <a:sy n="75" d="100"/>
        </p:scale>
        <p:origin x="1526" y="43"/>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7615C1-861F-4C3D-9033-64491EAC1617}" type="datetimeFigureOut">
              <a:rPr lang="en-US" smtClean="0"/>
              <a:t>2/25/2020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5E0549-FE53-4CA4-AE61-F75D1BED5C29}" type="slidenum">
              <a:rPr lang="en-US" smtClean="0"/>
              <a:t>‹#›</a:t>
            </a:fld>
            <a:endParaRPr lang="en-US"/>
          </a:p>
        </p:txBody>
      </p:sp>
    </p:spTree>
    <p:extLst>
      <p:ext uri="{BB962C8B-B14F-4D97-AF65-F5344CB8AC3E}">
        <p14:creationId xmlns:p14="http://schemas.microsoft.com/office/powerpoint/2010/main" val="2012532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F9F3C-0B21-438C-AB51-81262512CBA3}" type="datetimeFigureOut">
              <a:rPr lang="en-US" smtClean="0"/>
              <a:t>2/25/2020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BD97-3AEE-4A9E-9F15-A362157221BB}" type="slidenum">
              <a:rPr lang="en-US" smtClean="0"/>
              <a:t>‹#›</a:t>
            </a:fld>
            <a:endParaRPr lang="en-US"/>
          </a:p>
        </p:txBody>
      </p:sp>
    </p:spTree>
    <p:extLst>
      <p:ext uri="{BB962C8B-B14F-4D97-AF65-F5344CB8AC3E}">
        <p14:creationId xmlns:p14="http://schemas.microsoft.com/office/powerpoint/2010/main" val="386899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62335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13</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marL="0" indent="0">
              <a:spcBef>
                <a:spcPct val="0"/>
              </a:spcBef>
              <a:buFontTx/>
              <a:buNone/>
              <a:defRPr/>
            </a:pPr>
            <a:endParaRPr lang="en-GB" dirty="0"/>
          </a:p>
        </p:txBody>
      </p:sp>
    </p:spTree>
    <p:extLst>
      <p:ext uri="{BB962C8B-B14F-4D97-AF65-F5344CB8AC3E}">
        <p14:creationId xmlns:p14="http://schemas.microsoft.com/office/powerpoint/2010/main" val="2544575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14</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marL="0" indent="0">
              <a:spcBef>
                <a:spcPct val="0"/>
              </a:spcBef>
              <a:buFontTx/>
              <a:buNone/>
              <a:defRPr/>
            </a:pPr>
            <a:endParaRPr lang="en-GB" dirty="0"/>
          </a:p>
        </p:txBody>
      </p:sp>
    </p:spTree>
    <p:extLst>
      <p:ext uri="{BB962C8B-B14F-4D97-AF65-F5344CB8AC3E}">
        <p14:creationId xmlns:p14="http://schemas.microsoft.com/office/powerpoint/2010/main" val="329829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15</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marL="0" indent="0">
              <a:spcBef>
                <a:spcPct val="0"/>
              </a:spcBef>
              <a:buFontTx/>
              <a:buNone/>
              <a:defRPr/>
            </a:pPr>
            <a:endParaRPr lang="en-GB" dirty="0"/>
          </a:p>
        </p:txBody>
      </p:sp>
    </p:spTree>
    <p:extLst>
      <p:ext uri="{BB962C8B-B14F-4D97-AF65-F5344CB8AC3E}">
        <p14:creationId xmlns:p14="http://schemas.microsoft.com/office/powerpoint/2010/main" val="1474019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16</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marL="0" indent="0">
              <a:spcBef>
                <a:spcPct val="0"/>
              </a:spcBef>
              <a:buFontTx/>
              <a:buNone/>
              <a:defRPr/>
            </a:pPr>
            <a:endParaRPr lang="en-GB" dirty="0"/>
          </a:p>
        </p:txBody>
      </p:sp>
    </p:spTree>
    <p:extLst>
      <p:ext uri="{BB962C8B-B14F-4D97-AF65-F5344CB8AC3E}">
        <p14:creationId xmlns:p14="http://schemas.microsoft.com/office/powerpoint/2010/main" val="3261147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17</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marL="0" indent="0">
              <a:spcBef>
                <a:spcPct val="0"/>
              </a:spcBef>
              <a:buFontTx/>
              <a:buNone/>
              <a:defRPr/>
            </a:pPr>
            <a:endParaRPr lang="en-GB" dirty="0"/>
          </a:p>
        </p:txBody>
      </p:sp>
    </p:spTree>
    <p:extLst>
      <p:ext uri="{BB962C8B-B14F-4D97-AF65-F5344CB8AC3E}">
        <p14:creationId xmlns:p14="http://schemas.microsoft.com/office/powerpoint/2010/main" val="313471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DEBC84-F7B4-8D4A-BE50-46809EEDF5A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52582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3</a:t>
            </a:fld>
            <a:endParaRPr lang="en-US" dirty="0">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endParaRPr lang="en-GB" baseline="0" dirty="0"/>
          </a:p>
          <a:p>
            <a:endParaRPr lang="en-US" dirty="0"/>
          </a:p>
        </p:txBody>
      </p:sp>
    </p:spTree>
    <p:extLst>
      <p:ext uri="{BB962C8B-B14F-4D97-AF65-F5344CB8AC3E}">
        <p14:creationId xmlns:p14="http://schemas.microsoft.com/office/powerpoint/2010/main" val="178235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4</a:t>
            </a:fld>
            <a:endParaRPr lang="en-US" dirty="0">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endParaRPr lang="en-GB" baseline="0" dirty="0"/>
          </a:p>
          <a:p>
            <a:endParaRPr lang="en-US" dirty="0"/>
          </a:p>
        </p:txBody>
      </p:sp>
    </p:spTree>
    <p:extLst>
      <p:ext uri="{BB962C8B-B14F-4D97-AF65-F5344CB8AC3E}">
        <p14:creationId xmlns:p14="http://schemas.microsoft.com/office/powerpoint/2010/main" val="81280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5</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marL="0" indent="0">
              <a:spcBef>
                <a:spcPct val="0"/>
              </a:spcBef>
              <a:buFontTx/>
              <a:buNone/>
              <a:defRPr/>
            </a:pPr>
            <a:endParaRPr lang="en-GB" dirty="0"/>
          </a:p>
        </p:txBody>
      </p:sp>
    </p:spTree>
    <p:extLst>
      <p:ext uri="{BB962C8B-B14F-4D97-AF65-F5344CB8AC3E}">
        <p14:creationId xmlns:p14="http://schemas.microsoft.com/office/powerpoint/2010/main" val="54063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9</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marL="231275" indent="-231275">
              <a:spcBef>
                <a:spcPct val="0"/>
              </a:spcBef>
              <a:buFontTx/>
              <a:buAutoNum type="arabicPeriod" startAt="4"/>
              <a:defRPr/>
            </a:pPr>
            <a:endParaRPr lang="en-GB" dirty="0"/>
          </a:p>
          <a:p>
            <a:pPr lvl="0" fontAlgn="base"/>
            <a:r>
              <a:rPr lang="en-US" sz="1200" kern="1200" dirty="0">
                <a:solidFill>
                  <a:schemeClr val="tx1"/>
                </a:solidFill>
                <a:effectLst/>
                <a:latin typeface="+mn-lt"/>
                <a:ea typeface="+mn-ea"/>
                <a:cs typeface="+mn-cs"/>
              </a:rPr>
              <a:t>Builds on the history of the sector attempting to improve performance and address failures of the "system"</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Looked for more reliable, predictable responses to major crises</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Emphasized that the "system" was more than the UN, and that it needs to build on the different roles and competencies of other actors, including the Red Cross Red Crescent, NGOs and national and local actors</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reform also aimed at strengthening and clarifying mutual accountabilities of actors for results</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Humanitarian reform introduced three important concepts that are still used today: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The role of Humanitarian Coordinators - to provide better strategic oversight and accountability for the overall response</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The Cluster Approach - to provide more consistent quality and coherence in different programming sectors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Humanitarian Financing - to ensure more timely, flexible and predictable funding for responses (for example, CERF, HRF, CHF, ERF, etc.)</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A core outcome was the cluster approach.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The role and purpose of clusters is to provide an integrated, consistent, coherent and coordinate means to address the needs, priorities and rights of affected people.</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While the slide shows the HC in the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in reality, the whole purpose of the cluster approach is to ensure more timely, predictable, consistent responses and better </a:t>
            </a:r>
            <a:r>
              <a:rPr lang="en-US" sz="1200" b="1" kern="1200" dirty="0">
                <a:solidFill>
                  <a:schemeClr val="tx1"/>
                </a:solidFill>
                <a:effectLst/>
                <a:latin typeface="+mn-lt"/>
                <a:ea typeface="+mn-ea"/>
                <a:cs typeface="+mn-cs"/>
              </a:rPr>
              <a:t>outcomes for affected people</a:t>
            </a:r>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Do the short quiz about clusters (T/F) and give a brief overview of what the cluster approach is and what UNICEF leads, highlighting that it is underpinned by partnership. Link this element to the rest of the course structure where they will explore: the what and how of coordination and the inter-personal skills needed to be successful. </a:t>
            </a:r>
            <a:endParaRPr lang="en-US" sz="16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954287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10</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marL="231275" indent="-231275">
              <a:spcBef>
                <a:spcPct val="0"/>
              </a:spcBef>
              <a:buFontTx/>
              <a:buAutoNum type="arabicPeriod" startAt="4"/>
              <a:defRPr/>
            </a:pPr>
            <a:endParaRPr lang="en-GB" dirty="0"/>
          </a:p>
          <a:p>
            <a:pPr lvl="0" fontAlgn="base"/>
            <a:r>
              <a:rPr lang="en-US" sz="1200" kern="1200" dirty="0">
                <a:solidFill>
                  <a:schemeClr val="tx1"/>
                </a:solidFill>
                <a:effectLst/>
                <a:latin typeface="+mn-lt"/>
                <a:ea typeface="+mn-ea"/>
                <a:cs typeface="+mn-cs"/>
              </a:rPr>
              <a:t>Builds on the history of the sector attempting to improve performance and address failures of the "system"</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Looked for more reliable, predictable responses to major crises</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Emphasized that the "system" was more than the UN, and that it needs to build on the different roles and competencies of other actors, including the Red Cross Red Crescent, NGOs and national and local actors</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reform also aimed at strengthening and clarifying mutual accountabilities of actors for results</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Humanitarian reform introduced three important concepts that are still used today: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The role of Humanitarian Coordinators - to provide better strategic oversight and accountability for the overall response</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The Cluster Approach - to provide more consistent quality and coherence in different programming sectors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Humanitarian Financing - to ensure more timely, flexible and predictable funding for responses (for example, CERF, HRF, CHF, ERF, etc.)</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A core outcome was the cluster approach.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The role and purpose of clusters is to provide an integrated, consistent, coherent and coordinate means to address the needs, priorities and rights of affected people.</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While the slide shows the HC in the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in reality, the whole purpose of the cluster approach is to ensure more timely, predictable, consistent responses and better </a:t>
            </a:r>
            <a:r>
              <a:rPr lang="en-US" sz="1200" b="1" kern="1200" dirty="0">
                <a:solidFill>
                  <a:schemeClr val="tx1"/>
                </a:solidFill>
                <a:effectLst/>
                <a:latin typeface="+mn-lt"/>
                <a:ea typeface="+mn-ea"/>
                <a:cs typeface="+mn-cs"/>
              </a:rPr>
              <a:t>outcomes for affected people</a:t>
            </a:r>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Do the short quiz about clusters (T/F) and give a brief overview of what the cluster approach is and what UNICEF leads, highlighting that it is underpinned by partnership. Link this element to the rest of the course structure where they will explore: the what and how of coordination and the inter-personal skills needed to be successful. </a:t>
            </a:r>
            <a:endParaRPr lang="en-US" sz="16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810824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11</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marL="231275" indent="-231275">
              <a:spcBef>
                <a:spcPct val="0"/>
              </a:spcBef>
              <a:buFontTx/>
              <a:buAutoNum type="arabicPeriod" startAt="4"/>
              <a:defRPr/>
            </a:pPr>
            <a:endParaRPr lang="en-GB" dirty="0"/>
          </a:p>
          <a:p>
            <a:pPr lvl="0" fontAlgn="base"/>
            <a:r>
              <a:rPr lang="en-US" sz="1200" kern="1200" dirty="0">
                <a:solidFill>
                  <a:schemeClr val="tx1"/>
                </a:solidFill>
                <a:effectLst/>
                <a:latin typeface="+mn-lt"/>
                <a:ea typeface="+mn-ea"/>
                <a:cs typeface="+mn-cs"/>
              </a:rPr>
              <a:t>Builds on the history of the sector attempting to improve performance and address failures of the "system"</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Looked for more reliable, predictable responses to major crises</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Emphasized that the "system" was more than the UN, and that it needs to build on the different roles and competencies of other actors, including the Red Cross Red Crescent, NGOs and national and local actors</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The reform also aimed at strengthening and clarifying mutual accountabilities of actors for results</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Humanitarian reform introduced three important concepts that are still used today: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The role of Humanitarian Coordinators - to provide better strategic oversight and accountability for the overall response</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The Cluster Approach - to provide more consistent quality and coherence in different programming sectors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Humanitarian Financing - to ensure more timely, flexible and predictable funding for responses (for example, CERF, HRF, CHF, ERF, etc.)</a:t>
            </a:r>
            <a:endParaRPr lang="en-US" sz="1600" kern="1200" dirty="0">
              <a:solidFill>
                <a:schemeClr val="tx1"/>
              </a:solidFill>
              <a:effectLst/>
              <a:latin typeface="+mn-lt"/>
              <a:ea typeface="+mn-ea"/>
              <a:cs typeface="+mn-cs"/>
            </a:endParaRPr>
          </a:p>
          <a:p>
            <a:pPr lvl="0" fontAlgn="base"/>
            <a:r>
              <a:rPr lang="en-US" sz="1200" kern="1200" dirty="0">
                <a:solidFill>
                  <a:schemeClr val="tx1"/>
                </a:solidFill>
                <a:effectLst/>
                <a:latin typeface="+mn-lt"/>
                <a:ea typeface="+mn-ea"/>
                <a:cs typeface="+mn-cs"/>
              </a:rPr>
              <a:t>A core outcome was the cluster approach.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The role and purpose of clusters is to provide an integrated, consistent, coherent and coordinate means to address the needs, priorities and rights of affected people.</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While the slide shows the HC in the </a:t>
            </a:r>
            <a:r>
              <a:rPr lang="en-US" sz="1200" kern="1200" dirty="0" err="1">
                <a:solidFill>
                  <a:schemeClr val="tx1"/>
                </a:solidFill>
                <a:effectLst/>
                <a:latin typeface="+mn-lt"/>
                <a:ea typeface="+mn-ea"/>
                <a:cs typeface="+mn-cs"/>
              </a:rPr>
              <a:t>centre</a:t>
            </a:r>
            <a:r>
              <a:rPr lang="en-US" sz="1200" kern="1200" dirty="0">
                <a:solidFill>
                  <a:schemeClr val="tx1"/>
                </a:solidFill>
                <a:effectLst/>
                <a:latin typeface="+mn-lt"/>
                <a:ea typeface="+mn-ea"/>
                <a:cs typeface="+mn-cs"/>
              </a:rPr>
              <a:t>, in reality, the whole purpose of the cluster approach is to ensure more timely, predictable, consistent responses and better </a:t>
            </a:r>
            <a:r>
              <a:rPr lang="en-US" sz="1200" b="1" kern="1200" dirty="0">
                <a:solidFill>
                  <a:schemeClr val="tx1"/>
                </a:solidFill>
                <a:effectLst/>
                <a:latin typeface="+mn-lt"/>
                <a:ea typeface="+mn-ea"/>
                <a:cs typeface="+mn-cs"/>
              </a:rPr>
              <a:t>outcomes for affected people</a:t>
            </a:r>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lvl="1" fontAlgn="base"/>
            <a:r>
              <a:rPr lang="en-US" sz="1200" kern="1200" dirty="0">
                <a:solidFill>
                  <a:schemeClr val="tx1"/>
                </a:solidFill>
                <a:effectLst/>
                <a:latin typeface="+mn-lt"/>
                <a:ea typeface="+mn-ea"/>
                <a:cs typeface="+mn-cs"/>
              </a:rPr>
              <a:t>Do the short quiz about clusters (T/F) and give a brief overview of what the cluster approach is and what UNICEF leads, highlighting that it is underpinned by partnership. Link this element to the rest of the course structure where they will explore: the what and how of coordination and the inter-personal skills needed to be successful. </a:t>
            </a:r>
            <a:endParaRPr lang="en-US" sz="16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094199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577A8B10-D867-411B-A73A-C624CA0A488E}" type="slidenum">
              <a:rPr lang="en-US" smtClean="0">
                <a:solidFill>
                  <a:prstClr val="black"/>
                </a:solidFill>
              </a:rPr>
              <a:pPr/>
              <a:t>12</a:t>
            </a:fld>
            <a:endParaRPr lang="en-US">
              <a:solidFill>
                <a:prstClr val="black"/>
              </a:solidFill>
            </a:endParaRPr>
          </a:p>
        </p:txBody>
      </p:sp>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a:ln/>
        </p:spPr>
        <p:txBody>
          <a:bodyPr/>
          <a:lstStyle/>
          <a:p>
            <a:pPr marL="0" indent="0">
              <a:spcBef>
                <a:spcPct val="0"/>
              </a:spcBef>
              <a:buFontTx/>
              <a:buNone/>
              <a:defRPr/>
            </a:pPr>
            <a:endParaRPr lang="en-GB" dirty="0"/>
          </a:p>
        </p:txBody>
      </p:sp>
    </p:spTree>
    <p:extLst>
      <p:ext uri="{BB962C8B-B14F-4D97-AF65-F5344CB8AC3E}">
        <p14:creationId xmlns:p14="http://schemas.microsoft.com/office/powerpoint/2010/main" val="370277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C1D15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6000" b="1">
                <a:solidFill>
                  <a:schemeClr val="tx1"/>
                </a:solidFill>
              </a:defRPr>
            </a:lvl1p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lang="en-US"/>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9E2E4F53-ED12-4C32-9882-E30D93D3A8A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062412" y="6356350"/>
            <a:ext cx="1019175" cy="358775"/>
          </a:xfrm>
          <a:prstGeom prst="rect">
            <a:avLst/>
          </a:prstGeom>
        </p:spPr>
      </p:pic>
    </p:spTree>
    <p:extLst>
      <p:ext uri="{BB962C8B-B14F-4D97-AF65-F5344CB8AC3E}">
        <p14:creationId xmlns:p14="http://schemas.microsoft.com/office/powerpoint/2010/main" val="814501664"/>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740FEA0A-11C8-43FD-8C74-92E8B5626AE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26512" y="6362700"/>
            <a:ext cx="1019175" cy="358775"/>
          </a:xfrm>
          <a:prstGeom prst="rect">
            <a:avLst/>
          </a:prstGeom>
        </p:spPr>
      </p:pic>
    </p:spTree>
    <p:extLst>
      <p:ext uri="{BB962C8B-B14F-4D97-AF65-F5344CB8AC3E}">
        <p14:creationId xmlns:p14="http://schemas.microsoft.com/office/powerpoint/2010/main" val="3718352160"/>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CH"/>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31EEE7DA-C49E-4C76-B172-A5AF10ED28B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26512" y="6362700"/>
            <a:ext cx="1019175" cy="358775"/>
          </a:xfrm>
          <a:prstGeom prst="rect">
            <a:avLst/>
          </a:prstGeom>
        </p:spPr>
      </p:pic>
    </p:spTree>
    <p:extLst>
      <p:ext uri="{BB962C8B-B14F-4D97-AF65-F5344CB8AC3E}">
        <p14:creationId xmlns:p14="http://schemas.microsoft.com/office/powerpoint/2010/main" val="14776938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idx="1"/>
          </p:nvPr>
        </p:nvSpPr>
        <p:spPr/>
        <p:txBody>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FDF3E066-51A8-40C9-9DE8-E0EEA778259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08725"/>
            <a:ext cx="1019175" cy="358775"/>
          </a:xfrm>
          <a:prstGeom prst="rect">
            <a:avLst/>
          </a:prstGeom>
        </p:spPr>
      </p:pic>
    </p:spTree>
    <p:extLst>
      <p:ext uri="{BB962C8B-B14F-4D97-AF65-F5344CB8AC3E}">
        <p14:creationId xmlns:p14="http://schemas.microsoft.com/office/powerpoint/2010/main" val="1774404571"/>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H"/>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id="{6F5337E8-1F24-4577-A544-BA4E9C13A8B2}"/>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26512" y="6362700"/>
            <a:ext cx="1019175" cy="358775"/>
          </a:xfrm>
          <a:prstGeom prst="rect">
            <a:avLst/>
          </a:prstGeom>
        </p:spPr>
      </p:pic>
    </p:spTree>
    <p:extLst>
      <p:ext uri="{BB962C8B-B14F-4D97-AF65-F5344CB8AC3E}">
        <p14:creationId xmlns:p14="http://schemas.microsoft.com/office/powerpoint/2010/main" val="106976407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E44A5D10-2552-4492-B03A-31D4DDC8383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26512" y="6362700"/>
            <a:ext cx="1019175" cy="358775"/>
          </a:xfrm>
          <a:prstGeom prst="rect">
            <a:avLst/>
          </a:prstGeom>
        </p:spPr>
      </p:pic>
    </p:spTree>
    <p:extLst>
      <p:ext uri="{BB962C8B-B14F-4D97-AF65-F5344CB8AC3E}">
        <p14:creationId xmlns:p14="http://schemas.microsoft.com/office/powerpoint/2010/main" val="382782348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H"/>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pic>
        <p:nvPicPr>
          <p:cNvPr id="10" name="Picture 9">
            <a:extLst>
              <a:ext uri="{FF2B5EF4-FFF2-40B4-BE49-F238E27FC236}">
                <a16:creationId xmlns:a16="http://schemas.microsoft.com/office/drawing/2014/main" id="{9BFF655A-2BCE-414D-AACD-CD90031B135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26512" y="6362700"/>
            <a:ext cx="1019175" cy="358775"/>
          </a:xfrm>
          <a:prstGeom prst="rect">
            <a:avLst/>
          </a:prstGeom>
        </p:spPr>
      </p:pic>
    </p:spTree>
    <p:extLst>
      <p:ext uri="{BB962C8B-B14F-4D97-AF65-F5344CB8AC3E}">
        <p14:creationId xmlns:p14="http://schemas.microsoft.com/office/powerpoint/2010/main" val="118741303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1D150"/>
          </a:solidFill>
        </p:spPr>
        <p:txBody>
          <a:bodyPr/>
          <a:lstStyle>
            <a:lvl1pPr>
              <a:defRPr b="1">
                <a:solidFill>
                  <a:schemeClr val="tx1"/>
                </a:solidFill>
              </a:defRPr>
            </a:lvl1p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5" name="Slide Number Placeholder 4"/>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pic>
        <p:nvPicPr>
          <p:cNvPr id="4" name="Picture 3">
            <a:extLst>
              <a:ext uri="{FF2B5EF4-FFF2-40B4-BE49-F238E27FC236}">
                <a16:creationId xmlns:a16="http://schemas.microsoft.com/office/drawing/2014/main" id="{727E41FF-9F75-407D-ACA3-9C296483784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26512" y="6362700"/>
            <a:ext cx="1019175" cy="358775"/>
          </a:xfrm>
          <a:prstGeom prst="rect">
            <a:avLst/>
          </a:prstGeom>
        </p:spPr>
      </p:pic>
    </p:spTree>
    <p:extLst>
      <p:ext uri="{BB962C8B-B14F-4D97-AF65-F5344CB8AC3E}">
        <p14:creationId xmlns:p14="http://schemas.microsoft.com/office/powerpoint/2010/main" val="1905908341"/>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pic>
        <p:nvPicPr>
          <p:cNvPr id="5" name="Picture 4">
            <a:extLst>
              <a:ext uri="{FF2B5EF4-FFF2-40B4-BE49-F238E27FC236}">
                <a16:creationId xmlns:a16="http://schemas.microsoft.com/office/drawing/2014/main" id="{25E160E2-B77E-4803-AC2C-CFCF2C6D9AE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26512" y="6362700"/>
            <a:ext cx="1019175" cy="358775"/>
          </a:xfrm>
          <a:prstGeom prst="rect">
            <a:avLst/>
          </a:prstGeom>
        </p:spPr>
      </p:pic>
    </p:spTree>
    <p:extLst>
      <p:ext uri="{BB962C8B-B14F-4D97-AF65-F5344CB8AC3E}">
        <p14:creationId xmlns:p14="http://schemas.microsoft.com/office/powerpoint/2010/main" val="286717374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CH"/>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2B6D8119-1D90-4DEB-B9D2-A90D37DE9201}"/>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26512" y="6362700"/>
            <a:ext cx="1019175" cy="358775"/>
          </a:xfrm>
          <a:prstGeom prst="rect">
            <a:avLst/>
          </a:prstGeom>
        </p:spPr>
      </p:pic>
    </p:spTree>
    <p:extLst>
      <p:ext uri="{BB962C8B-B14F-4D97-AF65-F5344CB8AC3E}">
        <p14:creationId xmlns:p14="http://schemas.microsoft.com/office/powerpoint/2010/main" val="308520629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H"/>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470D0F-AB9B-6E40-85DF-1FCCFCF0FCD5}"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6FF7333F-B2F2-4126-AAA1-198ECBD90E5E}"/>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26512" y="6362700"/>
            <a:ext cx="1019175" cy="358775"/>
          </a:xfrm>
          <a:prstGeom prst="rect">
            <a:avLst/>
          </a:prstGeom>
        </p:spPr>
      </p:pic>
    </p:spTree>
    <p:extLst>
      <p:ext uri="{BB962C8B-B14F-4D97-AF65-F5344CB8AC3E}">
        <p14:creationId xmlns:p14="http://schemas.microsoft.com/office/powerpoint/2010/main" val="988201091"/>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dirty="0"/>
              <a:t>Click to </a:t>
            </a:r>
            <a:r>
              <a:rPr lang="fr-CH" dirty="0" err="1"/>
              <a:t>edit</a:t>
            </a:r>
            <a:r>
              <a:rPr lang="fr-CH" dirty="0"/>
              <a:t> Master </a:t>
            </a:r>
            <a:r>
              <a:rPr lang="fr-CH" dirty="0" err="1"/>
              <a:t>title</a:t>
            </a:r>
            <a:r>
              <a:rPr lang="fr-CH" dirty="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93ACEAB-3F32-8140-97B1-45426813CB5A}" type="datetimeFigureOut">
              <a:rPr lang="en-US" smtClean="0">
                <a:solidFill>
                  <a:prstClr val="black">
                    <a:tint val="75000"/>
                  </a:prstClr>
                </a:solidFill>
              </a:rPr>
              <a:pPr defTabSz="457200"/>
              <a:t>2/25/2020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E470D0F-AB9B-6E40-85DF-1FCCFCF0FCD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3454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hyperlink" Target="https://www.ennonline.net/attachments/2948/ClusterCoordEthipia_FA_FEX56.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D15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060848"/>
            <a:ext cx="7772400" cy="1470025"/>
          </a:xfrm>
        </p:spPr>
        <p:txBody>
          <a:bodyPr/>
          <a:lstStyle/>
          <a:p>
            <a:r>
              <a:rPr lang="en-US" dirty="0"/>
              <a:t>Preparedness Guidelines for Nutrition in Emergencies Coordination</a:t>
            </a:r>
          </a:p>
        </p:txBody>
      </p:sp>
      <p:sp>
        <p:nvSpPr>
          <p:cNvPr id="2" name="TextBox 1">
            <a:extLst>
              <a:ext uri="{FF2B5EF4-FFF2-40B4-BE49-F238E27FC236}">
                <a16:creationId xmlns:a16="http://schemas.microsoft.com/office/drawing/2014/main" id="{91C38F88-B75D-44B6-8494-5B8D181F59D1}"/>
              </a:ext>
            </a:extLst>
          </p:cNvPr>
          <p:cNvSpPr txBox="1"/>
          <p:nvPr/>
        </p:nvSpPr>
        <p:spPr>
          <a:xfrm>
            <a:off x="2303748" y="5229200"/>
            <a:ext cx="4536504" cy="369332"/>
          </a:xfrm>
          <a:prstGeom prst="rect">
            <a:avLst/>
          </a:prstGeom>
          <a:noFill/>
        </p:spPr>
        <p:txBody>
          <a:bodyPr wrap="square" rtlCol="0">
            <a:spAutoFit/>
          </a:bodyPr>
          <a:lstStyle/>
          <a:p>
            <a:r>
              <a:rPr lang="it-IT" dirty="0"/>
              <a:t>GNC </a:t>
            </a:r>
            <a:r>
              <a:rPr lang="it-IT" dirty="0" err="1"/>
              <a:t>monthly</a:t>
            </a:r>
            <a:r>
              <a:rPr lang="it-IT" dirty="0"/>
              <a:t> webinar – 25 </a:t>
            </a:r>
            <a:r>
              <a:rPr lang="it-IT" dirty="0" err="1"/>
              <a:t>February</a:t>
            </a:r>
            <a:r>
              <a:rPr lang="it-IT" dirty="0"/>
              <a:t> 2020</a:t>
            </a:r>
            <a:endParaRPr lang="en-GB" dirty="0"/>
          </a:p>
        </p:txBody>
      </p:sp>
    </p:spTree>
    <p:extLst>
      <p:ext uri="{BB962C8B-B14F-4D97-AF65-F5344CB8AC3E}">
        <p14:creationId xmlns:p14="http://schemas.microsoft.com/office/powerpoint/2010/main" val="394676263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Grp="1" noChangeArrowheads="1"/>
          </p:cNvSpPr>
          <p:nvPr>
            <p:ph idx="4294967295"/>
          </p:nvPr>
        </p:nvSpPr>
        <p:spPr>
          <a:xfrm>
            <a:off x="2195736" y="1484784"/>
            <a:ext cx="9144000" cy="4968552"/>
          </a:xfrm>
        </p:spPr>
        <p:txBody>
          <a:bodyPr>
            <a:noAutofit/>
          </a:bodyPr>
          <a:lstStyle/>
          <a:p>
            <a:pPr>
              <a:buFontTx/>
              <a:buChar char="-"/>
            </a:pPr>
            <a:r>
              <a:rPr lang="en-US" sz="2800" dirty="0"/>
              <a:t>Need assessment and analysis</a:t>
            </a:r>
          </a:p>
          <a:p>
            <a:pPr marL="0" indent="0">
              <a:buNone/>
            </a:pPr>
            <a:r>
              <a:rPr lang="en-US" sz="2800" dirty="0"/>
              <a:t>	-	Methods</a:t>
            </a:r>
          </a:p>
          <a:p>
            <a:pPr marL="0" indent="0">
              <a:buNone/>
            </a:pPr>
            <a:r>
              <a:rPr lang="en-US" sz="2800" dirty="0"/>
              <a:t>	-	Resources</a:t>
            </a:r>
          </a:p>
          <a:p>
            <a:pPr marL="0" indent="0">
              <a:buNone/>
            </a:pPr>
            <a:r>
              <a:rPr lang="en-US" sz="2800" dirty="0"/>
              <a:t>	-	Tools</a:t>
            </a:r>
          </a:p>
          <a:p>
            <a:pPr marL="0" indent="0">
              <a:buNone/>
            </a:pPr>
            <a:r>
              <a:rPr lang="en-US" sz="2800" dirty="0"/>
              <a:t>	-	Surveillance/screening</a:t>
            </a:r>
          </a:p>
          <a:p>
            <a:pPr marL="0" indent="0">
              <a:buNone/>
            </a:pPr>
            <a:r>
              <a:rPr lang="en-US" sz="2800" dirty="0"/>
              <a:t> 	</a:t>
            </a:r>
          </a:p>
          <a:p>
            <a:pPr>
              <a:buFontTx/>
              <a:buChar char="-"/>
            </a:pPr>
            <a:r>
              <a:rPr lang="en-US" sz="2800" dirty="0"/>
              <a:t>Financial resources</a:t>
            </a:r>
          </a:p>
          <a:p>
            <a:pPr marL="0" indent="0">
              <a:buNone/>
            </a:pPr>
            <a:r>
              <a:rPr lang="en-US" sz="2800" dirty="0"/>
              <a:t>	-	donor relationship</a:t>
            </a:r>
          </a:p>
          <a:p>
            <a:pPr marL="0" indent="0">
              <a:buNone/>
            </a:pPr>
            <a:r>
              <a:rPr lang="en-US" sz="2800" dirty="0"/>
              <a:t>	-	funding opportunities</a:t>
            </a:r>
          </a:p>
        </p:txBody>
      </p:sp>
      <p:sp>
        <p:nvSpPr>
          <p:cNvPr id="2" name="Title 1"/>
          <p:cNvSpPr>
            <a:spLocks noGrp="1"/>
          </p:cNvSpPr>
          <p:nvPr>
            <p:ph type="title"/>
          </p:nvPr>
        </p:nvSpPr>
        <p:spPr/>
        <p:txBody>
          <a:bodyPr/>
          <a:lstStyle/>
          <a:p>
            <a:r>
              <a:rPr lang="en-US" dirty="0"/>
              <a:t>Preparedness action 2.</a:t>
            </a:r>
          </a:p>
        </p:txBody>
      </p:sp>
    </p:spTree>
    <p:extLst>
      <p:ext uri="{BB962C8B-B14F-4D97-AF65-F5344CB8AC3E}">
        <p14:creationId xmlns:p14="http://schemas.microsoft.com/office/powerpoint/2010/main" val="6752505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Grp="1" noChangeArrowheads="1"/>
          </p:cNvSpPr>
          <p:nvPr>
            <p:ph idx="4294967295"/>
          </p:nvPr>
        </p:nvSpPr>
        <p:spPr>
          <a:xfrm>
            <a:off x="2195736" y="1556792"/>
            <a:ext cx="6624736" cy="4968552"/>
          </a:xfrm>
        </p:spPr>
        <p:txBody>
          <a:bodyPr>
            <a:noAutofit/>
          </a:bodyPr>
          <a:lstStyle/>
          <a:p>
            <a:pPr>
              <a:buFontTx/>
              <a:buChar char="-"/>
            </a:pPr>
            <a:r>
              <a:rPr lang="en-US" sz="2800" dirty="0"/>
              <a:t>Implementation</a:t>
            </a:r>
          </a:p>
          <a:p>
            <a:pPr marL="0" indent="0">
              <a:buNone/>
            </a:pPr>
            <a:r>
              <a:rPr lang="en-US" sz="2800" dirty="0"/>
              <a:t>	-	Capacity mapping, 4W, gap analysis</a:t>
            </a:r>
          </a:p>
          <a:p>
            <a:pPr marL="0" indent="0">
              <a:buNone/>
            </a:pPr>
            <a:r>
              <a:rPr lang="en-US" sz="2800" dirty="0"/>
              <a:t>	-	Training</a:t>
            </a:r>
          </a:p>
          <a:p>
            <a:pPr marL="0" indent="0">
              <a:buNone/>
            </a:pPr>
            <a:r>
              <a:rPr lang="en-US" sz="2800" dirty="0"/>
              <a:t>	-	Program specific: NIE checklist</a:t>
            </a:r>
          </a:p>
          <a:p>
            <a:pPr>
              <a:buFontTx/>
              <a:buChar char="-"/>
            </a:pPr>
            <a:endParaRPr lang="en-US" sz="2800" dirty="0"/>
          </a:p>
          <a:p>
            <a:pPr>
              <a:buFontTx/>
              <a:buChar char="-"/>
            </a:pPr>
            <a:r>
              <a:rPr lang="en-US" sz="2800" dirty="0"/>
              <a:t>Communication and advocacy</a:t>
            </a:r>
          </a:p>
          <a:p>
            <a:pPr lvl="1">
              <a:buFontTx/>
              <a:buChar char="-"/>
            </a:pPr>
            <a:endParaRPr lang="en-US" dirty="0"/>
          </a:p>
          <a:p>
            <a:pPr>
              <a:buFontTx/>
              <a:buChar char="-"/>
            </a:pPr>
            <a:r>
              <a:rPr lang="en-US" sz="2800" dirty="0"/>
              <a:t>AAP, cross cutting issues (GBV, disability, resilience</a:t>
            </a:r>
          </a:p>
        </p:txBody>
      </p:sp>
      <p:sp>
        <p:nvSpPr>
          <p:cNvPr id="2" name="Title 1"/>
          <p:cNvSpPr>
            <a:spLocks noGrp="1"/>
          </p:cNvSpPr>
          <p:nvPr>
            <p:ph type="title"/>
          </p:nvPr>
        </p:nvSpPr>
        <p:spPr/>
        <p:txBody>
          <a:bodyPr/>
          <a:lstStyle/>
          <a:p>
            <a:r>
              <a:rPr lang="en-US" dirty="0"/>
              <a:t>Preparedness action 3.</a:t>
            </a:r>
          </a:p>
        </p:txBody>
      </p:sp>
    </p:spTree>
    <p:extLst>
      <p:ext uri="{BB962C8B-B14F-4D97-AF65-F5344CB8AC3E}">
        <p14:creationId xmlns:p14="http://schemas.microsoft.com/office/powerpoint/2010/main" val="26123606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Grp="1" noChangeArrowheads="1"/>
          </p:cNvSpPr>
          <p:nvPr>
            <p:ph idx="4294967295"/>
          </p:nvPr>
        </p:nvSpPr>
        <p:spPr>
          <a:xfrm>
            <a:off x="2195736" y="1556792"/>
            <a:ext cx="6624736" cy="4320480"/>
          </a:xfrm>
        </p:spPr>
        <p:txBody>
          <a:bodyPr>
            <a:noAutofit/>
          </a:bodyPr>
          <a:lstStyle/>
          <a:p>
            <a:pPr>
              <a:buFontTx/>
              <a:buChar char="-"/>
            </a:pPr>
            <a:r>
              <a:rPr lang="en-US" sz="2800" dirty="0"/>
              <a:t>What </a:t>
            </a:r>
            <a:r>
              <a:rPr lang="en-US" sz="2800"/>
              <a:t>for?</a:t>
            </a:r>
          </a:p>
          <a:p>
            <a:pPr>
              <a:buFontTx/>
              <a:buChar char="-"/>
            </a:pPr>
            <a:r>
              <a:rPr lang="en-US" sz="2800"/>
              <a:t>When</a:t>
            </a:r>
            <a:r>
              <a:rPr lang="en-US" sz="2800" dirty="0"/>
              <a:t>?</a:t>
            </a:r>
          </a:p>
          <a:p>
            <a:pPr>
              <a:buFontTx/>
              <a:buChar char="-"/>
            </a:pPr>
            <a:r>
              <a:rPr lang="en-US" sz="2800" dirty="0"/>
              <a:t>The plan:</a:t>
            </a:r>
          </a:p>
          <a:p>
            <a:pPr lvl="1">
              <a:buFontTx/>
              <a:buChar char="-"/>
            </a:pPr>
            <a:r>
              <a:rPr lang="en-US" sz="2400" dirty="0"/>
              <a:t>Situation analysis</a:t>
            </a:r>
          </a:p>
          <a:p>
            <a:pPr lvl="1">
              <a:buFontTx/>
              <a:buChar char="-"/>
            </a:pPr>
            <a:r>
              <a:rPr lang="en-US" sz="2400" dirty="0"/>
              <a:t>Objectives</a:t>
            </a:r>
          </a:p>
          <a:p>
            <a:pPr lvl="1">
              <a:buFontTx/>
              <a:buChar char="-"/>
            </a:pPr>
            <a:r>
              <a:rPr lang="en-US" sz="2400" dirty="0"/>
              <a:t>Response →   →   →</a:t>
            </a:r>
          </a:p>
          <a:p>
            <a:pPr lvl="1">
              <a:buFontTx/>
              <a:buChar char="-"/>
            </a:pPr>
            <a:r>
              <a:rPr lang="en-US" sz="2400" dirty="0"/>
              <a:t>How?</a:t>
            </a:r>
          </a:p>
          <a:p>
            <a:pPr lvl="1">
              <a:buFontTx/>
              <a:buChar char="-"/>
            </a:pPr>
            <a:r>
              <a:rPr lang="en-US" sz="2400" dirty="0"/>
              <a:t>Coordination</a:t>
            </a:r>
          </a:p>
          <a:p>
            <a:pPr lvl="1">
              <a:buFontTx/>
              <a:buChar char="-"/>
            </a:pPr>
            <a:r>
              <a:rPr lang="en-US" sz="2400" dirty="0"/>
              <a:t>Gaps</a:t>
            </a:r>
          </a:p>
          <a:p>
            <a:pPr lvl="1">
              <a:buFontTx/>
              <a:buChar char="-"/>
            </a:pPr>
            <a:r>
              <a:rPr lang="en-US" sz="2400" dirty="0"/>
              <a:t>Funds</a:t>
            </a:r>
          </a:p>
        </p:txBody>
      </p:sp>
      <p:sp>
        <p:nvSpPr>
          <p:cNvPr id="2" name="Title 1"/>
          <p:cNvSpPr>
            <a:spLocks noGrp="1"/>
          </p:cNvSpPr>
          <p:nvPr>
            <p:ph type="title"/>
          </p:nvPr>
        </p:nvSpPr>
        <p:spPr/>
        <p:txBody>
          <a:bodyPr/>
          <a:lstStyle/>
          <a:p>
            <a:r>
              <a:rPr lang="en-US" dirty="0"/>
              <a:t>Contingency Planning 1.</a:t>
            </a:r>
          </a:p>
        </p:txBody>
      </p:sp>
    </p:spTree>
    <p:extLst>
      <p:ext uri="{BB962C8B-B14F-4D97-AF65-F5344CB8AC3E}">
        <p14:creationId xmlns:p14="http://schemas.microsoft.com/office/powerpoint/2010/main" val="359116233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Grp="1" noChangeArrowheads="1"/>
          </p:cNvSpPr>
          <p:nvPr>
            <p:ph idx="4294967295"/>
          </p:nvPr>
        </p:nvSpPr>
        <p:spPr>
          <a:xfrm>
            <a:off x="2195736" y="1556792"/>
            <a:ext cx="6624736" cy="4320480"/>
          </a:xfrm>
        </p:spPr>
        <p:txBody>
          <a:bodyPr>
            <a:noAutofit/>
          </a:bodyPr>
          <a:lstStyle/>
          <a:p>
            <a:pPr>
              <a:buFontTx/>
              <a:buChar char="-"/>
            </a:pPr>
            <a:r>
              <a:rPr lang="en-US" sz="2800" dirty="0"/>
              <a:t>The response</a:t>
            </a:r>
          </a:p>
          <a:p>
            <a:pPr lvl="1">
              <a:buFontTx/>
              <a:buChar char="-"/>
            </a:pPr>
            <a:r>
              <a:rPr lang="en-US" sz="2400" dirty="0"/>
              <a:t>In addition to basic preparedness</a:t>
            </a:r>
          </a:p>
          <a:p>
            <a:pPr lvl="1">
              <a:buFontTx/>
              <a:buChar char="-"/>
            </a:pPr>
            <a:r>
              <a:rPr lang="en-US" sz="2400" dirty="0"/>
              <a:t>HR, Coordination</a:t>
            </a:r>
          </a:p>
          <a:p>
            <a:pPr lvl="1">
              <a:buFontTx/>
              <a:buChar char="-"/>
            </a:pPr>
            <a:r>
              <a:rPr lang="en-US" sz="2400" dirty="0"/>
              <a:t>Supplies</a:t>
            </a:r>
          </a:p>
          <a:p>
            <a:pPr lvl="1">
              <a:buFontTx/>
              <a:buChar char="-"/>
            </a:pPr>
            <a:r>
              <a:rPr lang="en-US" sz="2400" dirty="0"/>
              <a:t>Scaling up on NIE actions</a:t>
            </a:r>
          </a:p>
          <a:p>
            <a:pPr lvl="1">
              <a:buFontTx/>
              <a:buChar char="-"/>
            </a:pPr>
            <a:r>
              <a:rPr lang="en-US" sz="2400" dirty="0"/>
              <a:t>Training</a:t>
            </a:r>
            <a:r>
              <a:rPr lang="en-US" sz="2400"/>
              <a:t>/refresher</a:t>
            </a:r>
            <a:endParaRPr lang="en-US" sz="2400" dirty="0"/>
          </a:p>
          <a:p>
            <a:pPr lvl="1">
              <a:buFontTx/>
              <a:buChar char="-"/>
            </a:pPr>
            <a:endParaRPr lang="en-US" sz="2400" dirty="0"/>
          </a:p>
          <a:p>
            <a:pPr lvl="1">
              <a:buFontTx/>
              <a:buChar char="-"/>
            </a:pPr>
            <a:endParaRPr lang="en-US" sz="2400" dirty="0"/>
          </a:p>
        </p:txBody>
      </p:sp>
      <p:sp>
        <p:nvSpPr>
          <p:cNvPr id="2" name="Title 1"/>
          <p:cNvSpPr>
            <a:spLocks noGrp="1"/>
          </p:cNvSpPr>
          <p:nvPr>
            <p:ph type="title"/>
          </p:nvPr>
        </p:nvSpPr>
        <p:spPr/>
        <p:txBody>
          <a:bodyPr/>
          <a:lstStyle/>
          <a:p>
            <a:r>
              <a:rPr lang="en-US" dirty="0"/>
              <a:t>Contingency Planning 2.</a:t>
            </a:r>
          </a:p>
        </p:txBody>
      </p:sp>
    </p:spTree>
    <p:extLst>
      <p:ext uri="{BB962C8B-B14F-4D97-AF65-F5344CB8AC3E}">
        <p14:creationId xmlns:p14="http://schemas.microsoft.com/office/powerpoint/2010/main" val="19160541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Ethiopia case study</a:t>
            </a:r>
          </a:p>
        </p:txBody>
      </p:sp>
      <p:sp>
        <p:nvSpPr>
          <p:cNvPr id="4" name="TextBox 3">
            <a:extLst>
              <a:ext uri="{FF2B5EF4-FFF2-40B4-BE49-F238E27FC236}">
                <a16:creationId xmlns:a16="http://schemas.microsoft.com/office/drawing/2014/main" id="{BE2D34A9-74FB-41B2-A548-8D3E10B2015B}"/>
              </a:ext>
            </a:extLst>
          </p:cNvPr>
          <p:cNvSpPr txBox="1"/>
          <p:nvPr/>
        </p:nvSpPr>
        <p:spPr>
          <a:xfrm>
            <a:off x="179512" y="1142826"/>
            <a:ext cx="3693535" cy="5139869"/>
          </a:xfrm>
          <a:prstGeom prst="rect">
            <a:avLst/>
          </a:prstGeom>
          <a:noFill/>
        </p:spPr>
        <p:txBody>
          <a:bodyPr wrap="square" rtlCol="0">
            <a:spAutoFit/>
          </a:bodyPr>
          <a:lstStyle/>
          <a:p>
            <a:pPr marL="285750" indent="-285750">
              <a:buFont typeface="Arial" panose="020B0604020202020204" pitchFamily="34" charset="0"/>
              <a:buChar char="•"/>
            </a:pPr>
            <a:r>
              <a:rPr lang="en-US" sz="2200" dirty="0"/>
              <a:t>Malnutrition is a chronic and stagnant problem with several forms of undernutrition at high and very high levels.</a:t>
            </a:r>
          </a:p>
          <a:p>
            <a:endParaRPr lang="en-US" sz="2200" dirty="0"/>
          </a:p>
          <a:p>
            <a:pPr marL="285750" indent="-285750">
              <a:buFont typeface="Arial" panose="020B0604020202020204" pitchFamily="34" charset="0"/>
              <a:buChar char="•"/>
            </a:pPr>
            <a:r>
              <a:rPr lang="en-US" sz="2200" dirty="0"/>
              <a:t>Multiple risks / hazards exacerbating chronic vulnerabilities: </a:t>
            </a:r>
            <a:r>
              <a:rPr lang="en-GB" dirty="0"/>
              <a:t>disrupted rainfall patterns (recurrent and prolonged dry spell, drought, floods), inter-communal conflicts, recurrent disease outbreaks, high price inflation, locust infestation, etc.</a:t>
            </a:r>
            <a:endParaRPr lang="en-US" sz="2200" dirty="0"/>
          </a:p>
          <a:p>
            <a:endParaRPr lang="en-US" sz="2200" dirty="0"/>
          </a:p>
        </p:txBody>
      </p:sp>
      <p:pic>
        <p:nvPicPr>
          <p:cNvPr id="5" name="Picture 4">
            <a:extLst>
              <a:ext uri="{FF2B5EF4-FFF2-40B4-BE49-F238E27FC236}">
                <a16:creationId xmlns:a16="http://schemas.microsoft.com/office/drawing/2014/main" id="{4BB0EBA5-F4D6-45E7-9619-7A495019ACB3}"/>
              </a:ext>
            </a:extLst>
          </p:cNvPr>
          <p:cNvPicPr>
            <a:picLocks noChangeAspect="1"/>
          </p:cNvPicPr>
          <p:nvPr/>
        </p:nvPicPr>
        <p:blipFill rotWithShape="1">
          <a:blip r:embed="rId3"/>
          <a:srcRect l="16925" t="20600" r="35825" b="12201"/>
          <a:stretch/>
        </p:blipFill>
        <p:spPr>
          <a:xfrm>
            <a:off x="3873047" y="1318263"/>
            <a:ext cx="5270953" cy="4216762"/>
          </a:xfrm>
          <a:prstGeom prst="rect">
            <a:avLst/>
          </a:prstGeom>
        </p:spPr>
      </p:pic>
      <p:pic>
        <p:nvPicPr>
          <p:cNvPr id="6" name="Picture 5">
            <a:extLst>
              <a:ext uri="{FF2B5EF4-FFF2-40B4-BE49-F238E27FC236}">
                <a16:creationId xmlns:a16="http://schemas.microsoft.com/office/drawing/2014/main" id="{0AC87BA0-F253-417B-99D4-9425DBF7AAD4}"/>
              </a:ext>
            </a:extLst>
          </p:cNvPr>
          <p:cNvPicPr/>
          <p:nvPr/>
        </p:nvPicPr>
        <p:blipFill>
          <a:blip r:embed="rId4">
            <a:extLst>
              <a:ext uri="{28A0092B-C50C-407E-A947-70E740481C1C}">
                <a14:useLocalDpi xmlns:a14="http://schemas.microsoft.com/office/drawing/2010/main" val="0"/>
              </a:ext>
            </a:extLst>
          </a:blip>
          <a:stretch>
            <a:fillRect/>
          </a:stretch>
        </p:blipFill>
        <p:spPr>
          <a:xfrm>
            <a:off x="7765434" y="6271483"/>
            <a:ext cx="1192530" cy="389890"/>
          </a:xfrm>
          <a:prstGeom prst="rect">
            <a:avLst/>
          </a:prstGeom>
        </p:spPr>
      </p:pic>
    </p:spTree>
    <p:extLst>
      <p:ext uri="{BB962C8B-B14F-4D97-AF65-F5344CB8AC3E}">
        <p14:creationId xmlns:p14="http://schemas.microsoft.com/office/powerpoint/2010/main" val="21981547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GoE</a:t>
            </a:r>
            <a:r>
              <a:rPr lang="en-US" dirty="0"/>
              <a:t> and humanitarian structure overview</a:t>
            </a:r>
          </a:p>
        </p:txBody>
      </p:sp>
      <p:sp>
        <p:nvSpPr>
          <p:cNvPr id="4" name="Content Placeholder 7">
            <a:extLst>
              <a:ext uri="{FF2B5EF4-FFF2-40B4-BE49-F238E27FC236}">
                <a16:creationId xmlns:a16="http://schemas.microsoft.com/office/drawing/2014/main" id="{ED3F80B6-836C-4716-AD5B-53978B30C115}"/>
              </a:ext>
            </a:extLst>
          </p:cNvPr>
          <p:cNvSpPr txBox="1">
            <a:spLocks/>
          </p:cNvSpPr>
          <p:nvPr/>
        </p:nvSpPr>
        <p:spPr>
          <a:xfrm>
            <a:off x="179512" y="1264089"/>
            <a:ext cx="4680520" cy="468750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t>NDRMC: DRM + assessments +Food aid + emergency coordination mandate (supported by OCHA) including at sub-national level</a:t>
            </a:r>
          </a:p>
          <a:p>
            <a:r>
              <a:rPr lang="en-US" sz="1800" dirty="0" err="1"/>
              <a:t>FMoH</a:t>
            </a:r>
            <a:r>
              <a:rPr lang="en-US" sz="1800" dirty="0"/>
              <a:t>: national policy formulation mandate and Regional and Woreda Health Bureau implements the strategy/policy goals / are in charge of health care services delivery.</a:t>
            </a:r>
          </a:p>
          <a:p>
            <a:r>
              <a:rPr lang="en-US" sz="1800" dirty="0"/>
              <a:t>EPHI: disease surveillance responsibilities as well as rapid response to public health emergencies.</a:t>
            </a:r>
          </a:p>
          <a:p>
            <a:r>
              <a:rPr lang="en-US" sz="1800" dirty="0"/>
              <a:t>ENCU/Nutrition cluster (UNICEF-supported) is embedded within the NDRMC at federal level and the Disaster Prevention and Preparedness Bureau (DPPB) in the six main regions.</a:t>
            </a:r>
          </a:p>
        </p:txBody>
      </p:sp>
      <p:pic>
        <p:nvPicPr>
          <p:cNvPr id="5" name="Picture 4">
            <a:extLst>
              <a:ext uri="{FF2B5EF4-FFF2-40B4-BE49-F238E27FC236}">
                <a16:creationId xmlns:a16="http://schemas.microsoft.com/office/drawing/2014/main" id="{2E40A246-1C63-484F-92F0-DF444AE0F08B}"/>
              </a:ext>
            </a:extLst>
          </p:cNvPr>
          <p:cNvPicPr>
            <a:picLocks noChangeAspect="1"/>
          </p:cNvPicPr>
          <p:nvPr/>
        </p:nvPicPr>
        <p:blipFill rotWithShape="1">
          <a:blip r:embed="rId3"/>
          <a:srcRect l="14898" t="24801" r="42651" b="23400"/>
          <a:stretch/>
        </p:blipFill>
        <p:spPr>
          <a:xfrm>
            <a:off x="4590876" y="1143000"/>
            <a:ext cx="4501007" cy="3834504"/>
          </a:xfrm>
          <a:prstGeom prst="rect">
            <a:avLst/>
          </a:prstGeom>
        </p:spPr>
      </p:pic>
      <p:sp>
        <p:nvSpPr>
          <p:cNvPr id="6" name="TextBox 5">
            <a:extLst>
              <a:ext uri="{FF2B5EF4-FFF2-40B4-BE49-F238E27FC236}">
                <a16:creationId xmlns:a16="http://schemas.microsoft.com/office/drawing/2014/main" id="{9282894E-6ACC-4FC7-9A33-9C0B159B9A45}"/>
              </a:ext>
            </a:extLst>
          </p:cNvPr>
          <p:cNvSpPr txBox="1"/>
          <p:nvPr/>
        </p:nvSpPr>
        <p:spPr>
          <a:xfrm>
            <a:off x="5291572" y="5151375"/>
            <a:ext cx="3852428" cy="800219"/>
          </a:xfrm>
          <a:prstGeom prst="rect">
            <a:avLst/>
          </a:prstGeom>
          <a:noFill/>
        </p:spPr>
        <p:txBody>
          <a:bodyPr wrap="square" rtlCol="0">
            <a:spAutoFit/>
          </a:bodyPr>
          <a:lstStyle/>
          <a:p>
            <a:r>
              <a:rPr lang="en-US" dirty="0"/>
              <a:t>From FEX 56 article link: </a:t>
            </a:r>
            <a:r>
              <a:rPr lang="en-US" sz="1400" dirty="0">
                <a:hlinkClick r:id="rId4"/>
              </a:rPr>
              <a:t>https://www.ennonline.net/attachments/2948/ClusterCoordEthipia_FA_FEX56.pdf</a:t>
            </a:r>
            <a:endParaRPr lang="en-US" sz="1400" dirty="0"/>
          </a:p>
        </p:txBody>
      </p:sp>
      <p:pic>
        <p:nvPicPr>
          <p:cNvPr id="7" name="Picture 6">
            <a:extLst>
              <a:ext uri="{FF2B5EF4-FFF2-40B4-BE49-F238E27FC236}">
                <a16:creationId xmlns:a16="http://schemas.microsoft.com/office/drawing/2014/main" id="{A0A4F87F-A6B7-4A03-A1D0-921E9DBC4778}"/>
              </a:ext>
            </a:extLst>
          </p:cNvPr>
          <p:cNvPicPr/>
          <p:nvPr/>
        </p:nvPicPr>
        <p:blipFill>
          <a:blip r:embed="rId5">
            <a:extLst>
              <a:ext uri="{28A0092B-C50C-407E-A947-70E740481C1C}">
                <a14:useLocalDpi xmlns:a14="http://schemas.microsoft.com/office/drawing/2010/main" val="0"/>
              </a:ext>
            </a:extLst>
          </a:blip>
          <a:stretch>
            <a:fillRect/>
          </a:stretch>
        </p:blipFill>
        <p:spPr>
          <a:xfrm>
            <a:off x="7699950" y="6262473"/>
            <a:ext cx="1192530" cy="389890"/>
          </a:xfrm>
          <a:prstGeom prst="rect">
            <a:avLst/>
          </a:prstGeom>
        </p:spPr>
      </p:pic>
    </p:spTree>
    <p:extLst>
      <p:ext uri="{BB962C8B-B14F-4D97-AF65-F5344CB8AC3E}">
        <p14:creationId xmlns:p14="http://schemas.microsoft.com/office/powerpoint/2010/main" val="616076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Ethiopia approach to EPRP 1</a:t>
            </a:r>
          </a:p>
        </p:txBody>
      </p:sp>
      <p:sp>
        <p:nvSpPr>
          <p:cNvPr id="4" name="TextBox 3">
            <a:extLst>
              <a:ext uri="{FF2B5EF4-FFF2-40B4-BE49-F238E27FC236}">
                <a16:creationId xmlns:a16="http://schemas.microsoft.com/office/drawing/2014/main" id="{4024806E-88FD-4258-A1F5-7A23146C5307}"/>
              </a:ext>
            </a:extLst>
          </p:cNvPr>
          <p:cNvSpPr txBox="1"/>
          <p:nvPr/>
        </p:nvSpPr>
        <p:spPr>
          <a:xfrm>
            <a:off x="107504" y="1556792"/>
            <a:ext cx="4563995" cy="4370427"/>
          </a:xfrm>
          <a:prstGeom prst="rect">
            <a:avLst/>
          </a:prstGeom>
          <a:noFill/>
        </p:spPr>
        <p:txBody>
          <a:bodyPr wrap="square" rtlCol="0">
            <a:spAutoFit/>
          </a:bodyPr>
          <a:lstStyle/>
          <a:p>
            <a:pPr marL="800100" lvl="1" indent="-342900">
              <a:buFont typeface="Courier New" panose="02070309020205020404" pitchFamily="49" charset="0"/>
              <a:buChar char="o"/>
            </a:pPr>
            <a:r>
              <a:rPr lang="en-US" sz="2000" dirty="0"/>
              <a:t>National DRM policy with resilience building goals.</a:t>
            </a:r>
          </a:p>
          <a:p>
            <a:pPr marL="800100" lvl="1" indent="-342900">
              <a:buFont typeface="Courier New" panose="02070309020205020404" pitchFamily="49" charset="0"/>
              <a:buChar char="o"/>
            </a:pPr>
            <a:r>
              <a:rPr lang="en-US" sz="2000" dirty="0"/>
              <a:t>Woreda level Disaster risk profiling and risk reduction plans and CP in half the country.</a:t>
            </a:r>
          </a:p>
          <a:p>
            <a:pPr marL="800100" lvl="1" indent="-342900">
              <a:buFont typeface="Courier New" panose="02070309020205020404" pitchFamily="49" charset="0"/>
              <a:buChar char="o"/>
            </a:pPr>
            <a:r>
              <a:rPr lang="en-US" sz="2000" dirty="0"/>
              <a:t>However WDRRPs haven't been executed at the local level as expected and hence, humanitarian responses have continued to be ad-hoc and/or responses to shocks not so effectively anticipated.</a:t>
            </a:r>
          </a:p>
          <a:p>
            <a:pPr marL="800100" lvl="1" indent="-342900">
              <a:buFont typeface="Courier New" panose="02070309020205020404" pitchFamily="49" charset="0"/>
              <a:buChar char="o"/>
            </a:pPr>
            <a:endParaRPr lang="en-US" sz="2000" dirty="0"/>
          </a:p>
          <a:p>
            <a:endParaRPr lang="en-US" dirty="0"/>
          </a:p>
        </p:txBody>
      </p:sp>
      <p:grpSp>
        <p:nvGrpSpPr>
          <p:cNvPr id="5" name="Group 4">
            <a:extLst>
              <a:ext uri="{FF2B5EF4-FFF2-40B4-BE49-F238E27FC236}">
                <a16:creationId xmlns:a16="http://schemas.microsoft.com/office/drawing/2014/main" id="{C773D265-814F-4D45-8A89-F5F46E48C4DB}"/>
              </a:ext>
            </a:extLst>
          </p:cNvPr>
          <p:cNvGrpSpPr/>
          <p:nvPr/>
        </p:nvGrpSpPr>
        <p:grpSpPr>
          <a:xfrm>
            <a:off x="4184469" y="1532756"/>
            <a:ext cx="4563995" cy="4358581"/>
            <a:chOff x="1331640" y="758260"/>
            <a:chExt cx="6051102" cy="5839092"/>
          </a:xfrm>
        </p:grpSpPr>
        <p:pic>
          <p:nvPicPr>
            <p:cNvPr id="6" name="Picture 5">
              <a:extLst>
                <a:ext uri="{FF2B5EF4-FFF2-40B4-BE49-F238E27FC236}">
                  <a16:creationId xmlns:a16="http://schemas.microsoft.com/office/drawing/2014/main" id="{E2FB0AC7-AACA-4FEE-A28E-FE538ECDC3E9}"/>
                </a:ext>
              </a:extLst>
            </p:cNvPr>
            <p:cNvPicPr>
              <a:picLocks noChangeAspect="1"/>
            </p:cNvPicPr>
            <p:nvPr/>
          </p:nvPicPr>
          <p:blipFill rotWithShape="1">
            <a:blip r:embed="rId3"/>
            <a:srcRect l="44488" t="15001" r="20221" b="20601"/>
            <a:stretch/>
          </p:blipFill>
          <p:spPr>
            <a:xfrm>
              <a:off x="1694110" y="758260"/>
              <a:ext cx="5688632" cy="5839092"/>
            </a:xfrm>
            <a:prstGeom prst="rect">
              <a:avLst/>
            </a:prstGeom>
          </p:spPr>
        </p:pic>
        <p:sp>
          <p:nvSpPr>
            <p:cNvPr id="7" name="Rectangle: Rounded Corners 6">
              <a:extLst>
                <a:ext uri="{FF2B5EF4-FFF2-40B4-BE49-F238E27FC236}">
                  <a16:creationId xmlns:a16="http://schemas.microsoft.com/office/drawing/2014/main" id="{052DD424-A57D-42A9-BCF8-3897ECD68B1D}"/>
                </a:ext>
              </a:extLst>
            </p:cNvPr>
            <p:cNvSpPr/>
            <p:nvPr/>
          </p:nvSpPr>
          <p:spPr>
            <a:xfrm>
              <a:off x="1331640" y="2708920"/>
              <a:ext cx="1728192" cy="17281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CF01F60-D778-49BE-AF2D-4529646F155A}"/>
                </a:ext>
              </a:extLst>
            </p:cNvPr>
            <p:cNvSpPr/>
            <p:nvPr/>
          </p:nvSpPr>
          <p:spPr>
            <a:xfrm>
              <a:off x="1547664" y="758260"/>
              <a:ext cx="648072" cy="23107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114E989D-C764-49AD-994E-1DD3D455BF7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884368" y="6381327"/>
            <a:ext cx="936104" cy="328805"/>
          </a:xfrm>
          <a:prstGeom prst="rect">
            <a:avLst/>
          </a:prstGeom>
        </p:spPr>
      </p:pic>
    </p:spTree>
    <p:extLst>
      <p:ext uri="{BB962C8B-B14F-4D97-AF65-F5344CB8AC3E}">
        <p14:creationId xmlns:p14="http://schemas.microsoft.com/office/powerpoint/2010/main" val="28893502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Ethiopa</a:t>
            </a:r>
            <a:r>
              <a:rPr lang="en-US" dirty="0"/>
              <a:t> approach to EPRP 2</a:t>
            </a:r>
          </a:p>
        </p:txBody>
      </p:sp>
      <p:pic>
        <p:nvPicPr>
          <p:cNvPr id="4" name="Picture 3">
            <a:extLst>
              <a:ext uri="{FF2B5EF4-FFF2-40B4-BE49-F238E27FC236}">
                <a16:creationId xmlns:a16="http://schemas.microsoft.com/office/drawing/2014/main" id="{FC36B74A-8BF7-45F5-8F15-DE385B586F5E}"/>
              </a:ext>
            </a:extLst>
          </p:cNvPr>
          <p:cNvPicPr/>
          <p:nvPr/>
        </p:nvPicPr>
        <p:blipFill>
          <a:blip r:embed="rId3">
            <a:extLst>
              <a:ext uri="{28A0092B-C50C-407E-A947-70E740481C1C}">
                <a14:useLocalDpi xmlns:a14="http://schemas.microsoft.com/office/drawing/2010/main" val="0"/>
              </a:ext>
            </a:extLst>
          </a:blip>
          <a:stretch>
            <a:fillRect/>
          </a:stretch>
        </p:blipFill>
        <p:spPr>
          <a:xfrm>
            <a:off x="7627942" y="6320243"/>
            <a:ext cx="1192530" cy="389890"/>
          </a:xfrm>
          <a:prstGeom prst="rect">
            <a:avLst/>
          </a:prstGeom>
        </p:spPr>
      </p:pic>
      <p:graphicFrame>
        <p:nvGraphicFramePr>
          <p:cNvPr id="5" name="Table 4">
            <a:extLst>
              <a:ext uri="{FF2B5EF4-FFF2-40B4-BE49-F238E27FC236}">
                <a16:creationId xmlns:a16="http://schemas.microsoft.com/office/drawing/2014/main" id="{6033B453-D62F-4749-9258-E63DAF69F0DE}"/>
              </a:ext>
            </a:extLst>
          </p:cNvPr>
          <p:cNvGraphicFramePr>
            <a:graphicFrameLocks noGrp="1"/>
          </p:cNvGraphicFramePr>
          <p:nvPr>
            <p:extLst>
              <p:ext uri="{D42A27DB-BD31-4B8C-83A1-F6EECF244321}">
                <p14:modId xmlns:p14="http://schemas.microsoft.com/office/powerpoint/2010/main" val="2686995251"/>
              </p:ext>
            </p:extLst>
          </p:nvPr>
        </p:nvGraphicFramePr>
        <p:xfrm>
          <a:off x="0" y="1141636"/>
          <a:ext cx="9144000" cy="5798282"/>
        </p:xfrm>
        <a:graphic>
          <a:graphicData uri="http://schemas.openxmlformats.org/drawingml/2006/table">
            <a:tbl>
              <a:tblPr firstRow="1" bandRow="1">
                <a:tableStyleId>{5C22544A-7EE6-4342-B048-85BDC9FD1C3A}</a:tableStyleId>
              </a:tblPr>
              <a:tblGrid>
                <a:gridCol w="4788882">
                  <a:extLst>
                    <a:ext uri="{9D8B030D-6E8A-4147-A177-3AD203B41FA5}">
                      <a16:colId xmlns:a16="http://schemas.microsoft.com/office/drawing/2014/main" val="2203674855"/>
                    </a:ext>
                  </a:extLst>
                </a:gridCol>
                <a:gridCol w="4355118">
                  <a:extLst>
                    <a:ext uri="{9D8B030D-6E8A-4147-A177-3AD203B41FA5}">
                      <a16:colId xmlns:a16="http://schemas.microsoft.com/office/drawing/2014/main" val="2331918703"/>
                    </a:ext>
                  </a:extLst>
                </a:gridCol>
              </a:tblGrid>
              <a:tr h="391505">
                <a:tc>
                  <a:txBody>
                    <a:bodyPr/>
                    <a:lstStyle/>
                    <a:p>
                      <a:r>
                        <a:rPr lang="en-US" dirty="0"/>
                        <a:t>Strengths</a:t>
                      </a:r>
                    </a:p>
                  </a:txBody>
                  <a:tcPr/>
                </a:tc>
                <a:tc>
                  <a:txBody>
                    <a:bodyPr/>
                    <a:lstStyle/>
                    <a:p>
                      <a:r>
                        <a:rPr lang="en-US" dirty="0"/>
                        <a:t>Weaknesses</a:t>
                      </a:r>
                    </a:p>
                  </a:txBody>
                  <a:tcPr/>
                </a:tc>
                <a:extLst>
                  <a:ext uri="{0D108BD9-81ED-4DB2-BD59-A6C34878D82A}">
                    <a16:rowId xmlns:a16="http://schemas.microsoft.com/office/drawing/2014/main" val="1671709985"/>
                  </a:ext>
                </a:extLst>
              </a:tr>
              <a:tr h="10820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Coordination mechanisms</a:t>
                      </a:r>
                      <a:r>
                        <a:rPr lang="en-US" sz="1800" dirty="0"/>
                        <a:t>: arrangements at Federal, regional and even zonal level with activation of intersectoral and sector specific EOC/task force/Cluster</a:t>
                      </a:r>
                    </a:p>
                  </a:txBody>
                  <a:tcPr/>
                </a:tc>
                <a:tc>
                  <a:txBody>
                    <a:bodyPr/>
                    <a:lstStyle/>
                    <a:p>
                      <a:endParaRPr lang="en-US" dirty="0"/>
                    </a:p>
                  </a:txBody>
                  <a:tcPr/>
                </a:tc>
                <a:extLst>
                  <a:ext uri="{0D108BD9-81ED-4DB2-BD59-A6C34878D82A}">
                    <a16:rowId xmlns:a16="http://schemas.microsoft.com/office/drawing/2014/main" val="1540412938"/>
                  </a:ext>
                </a:extLst>
              </a:tr>
              <a:tr h="1082078">
                <a:tc>
                  <a:txBody>
                    <a:bodyPr/>
                    <a:lstStyle/>
                    <a:p>
                      <a:pPr marL="0" indent="0">
                        <a:buFont typeface="Arial" panose="020B0604020202020204" pitchFamily="34" charset="0"/>
                        <a:buNone/>
                      </a:pPr>
                      <a:r>
                        <a:rPr lang="en-US" sz="1800" b="1" dirty="0"/>
                        <a:t>Assessments capacities</a:t>
                      </a:r>
                    </a:p>
                    <a:p>
                      <a:pPr marL="285750" indent="-285750">
                        <a:buFont typeface="Arial" panose="020B0604020202020204" pitchFamily="34" charset="0"/>
                        <a:buChar char="•"/>
                      </a:pPr>
                      <a:r>
                        <a:rPr lang="en-US" sz="1800" dirty="0"/>
                        <a:t>MUAC screening; RNA and Nutrition SMART surveys; Monitoring of SAM admissions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Weak nutrition surveillance system and delays in responding to peaks of acute malnutrition</a:t>
                      </a:r>
                    </a:p>
                  </a:txBody>
                  <a:tcPr/>
                </a:tc>
                <a:extLst>
                  <a:ext uri="{0D108BD9-81ED-4DB2-BD59-A6C34878D82A}">
                    <a16:rowId xmlns:a16="http://schemas.microsoft.com/office/drawing/2014/main" val="1928053176"/>
                  </a:ext>
                </a:extLst>
              </a:tr>
              <a:tr h="582658">
                <a:tc>
                  <a:txBody>
                    <a:bodyPr/>
                    <a:lstStyle/>
                    <a:p>
                      <a:r>
                        <a:rPr lang="en-US" b="1" dirty="0"/>
                        <a:t>Mapping of needs and gaps</a:t>
                      </a:r>
                    </a:p>
                    <a:p>
                      <a:pPr marL="285750" indent="-285750">
                        <a:buFont typeface="Arial" panose="020B0604020202020204" pitchFamily="34" charset="0"/>
                        <a:buChar char="•"/>
                      </a:pPr>
                      <a:r>
                        <a:rPr lang="en-US" dirty="0"/>
                        <a:t>Hotspot woreda classification; 4W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for more flexibility in re-prioritizing the Nutrition response</a:t>
                      </a:r>
                    </a:p>
                  </a:txBody>
                  <a:tcPr/>
                </a:tc>
                <a:extLst>
                  <a:ext uri="{0D108BD9-81ED-4DB2-BD59-A6C34878D82A}">
                    <a16:rowId xmlns:a16="http://schemas.microsoft.com/office/drawing/2014/main" val="923425868"/>
                  </a:ext>
                </a:extLst>
              </a:tr>
              <a:tr h="832368">
                <a:tc>
                  <a:txBody>
                    <a:bodyPr/>
                    <a:lstStyle/>
                    <a:p>
                      <a:r>
                        <a:rPr lang="en-US" b="1" dirty="0"/>
                        <a:t>Management of SAM </a:t>
                      </a:r>
                      <a:r>
                        <a:rPr lang="en-US" dirty="0"/>
                        <a:t>integrated in the Health system and SAM treatment services available country wide</a:t>
                      </a:r>
                    </a:p>
                  </a:txBody>
                  <a:tcPr/>
                </a:tc>
                <a:tc>
                  <a:txBody>
                    <a:bodyPr/>
                    <a:lstStyle/>
                    <a:p>
                      <a:r>
                        <a:rPr lang="en-US" dirty="0"/>
                        <a:t>Limited capacities for rapid scale-up of nutrition services</a:t>
                      </a:r>
                    </a:p>
                    <a:p>
                      <a:r>
                        <a:rPr lang="en-US" dirty="0"/>
                        <a:t>Weak IYCF-E programming</a:t>
                      </a:r>
                    </a:p>
                  </a:txBody>
                  <a:tcPr/>
                </a:tc>
                <a:extLst>
                  <a:ext uri="{0D108BD9-81ED-4DB2-BD59-A6C34878D82A}">
                    <a16:rowId xmlns:a16="http://schemas.microsoft.com/office/drawing/2014/main" val="3866355852"/>
                  </a:ext>
                </a:extLst>
              </a:tr>
              <a:tr h="1581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EPRP</a:t>
                      </a:r>
                      <a:r>
                        <a:rPr lang="en-US" sz="1800" dirty="0"/>
                        <a:t>: Nutrition is reflected in OCHA-led Contingency plans, also in </a:t>
                      </a:r>
                      <a:r>
                        <a:rPr lang="en-US" sz="1800" dirty="0" err="1"/>
                        <a:t>Unicef</a:t>
                      </a:r>
                      <a:r>
                        <a:rPr lang="en-US" sz="1800" dirty="0"/>
                        <a:t>-led EPR plans jointly developed with Regions once a year, in Partner-specific EPR plans</a:t>
                      </a:r>
                    </a:p>
                    <a:p>
                      <a:endParaRPr lang="en-US" dirty="0"/>
                    </a:p>
                  </a:txBody>
                  <a:tcPr/>
                </a:tc>
                <a:tc>
                  <a:txBody>
                    <a:bodyPr/>
                    <a:lstStyle/>
                    <a:p>
                      <a:pPr marL="285750" indent="-285750">
                        <a:buFont typeface="Arial" panose="020B0604020202020204" pitchFamily="34" charset="0"/>
                        <a:buChar char="•"/>
                      </a:pPr>
                      <a:r>
                        <a:rPr lang="en-US" sz="1800" dirty="0"/>
                        <a:t>often disconnect between the Emergency preparedness efforts done at Federal level versus those done at Regional level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Room for better formalization of actionable Nutrition EPR Plans</a:t>
                      </a:r>
                      <a:endParaRPr lang="en-US" sz="1800" dirty="0"/>
                    </a:p>
                  </a:txBody>
                  <a:tcPr/>
                </a:tc>
                <a:extLst>
                  <a:ext uri="{0D108BD9-81ED-4DB2-BD59-A6C34878D82A}">
                    <a16:rowId xmlns:a16="http://schemas.microsoft.com/office/drawing/2014/main" val="2360746960"/>
                  </a:ext>
                </a:extLst>
              </a:tr>
            </a:tbl>
          </a:graphicData>
        </a:graphic>
      </p:graphicFrame>
    </p:spTree>
    <p:extLst>
      <p:ext uri="{BB962C8B-B14F-4D97-AF65-F5344CB8AC3E}">
        <p14:creationId xmlns:p14="http://schemas.microsoft.com/office/powerpoint/2010/main" val="157944239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11560" y="1628800"/>
            <a:ext cx="1944216" cy="584775"/>
          </a:xfrm>
          <a:prstGeom prst="rect">
            <a:avLst/>
          </a:prstGeom>
          <a:noFill/>
        </p:spPr>
        <p:txBody>
          <a:bodyPr wrap="square" rtlCol="0">
            <a:spAutoFit/>
          </a:bodyPr>
          <a:lstStyle/>
          <a:p>
            <a:pPr algn="ctr" defTabSz="457200"/>
            <a:r>
              <a:rPr lang="en-GB" sz="3200" dirty="0">
                <a:solidFill>
                  <a:prstClr val="black"/>
                </a:solidFill>
              </a:rPr>
              <a:t>The hosts</a:t>
            </a:r>
            <a:endParaRPr lang="en-US" sz="3200" b="1" dirty="0">
              <a:solidFill>
                <a:prstClr val="black"/>
              </a:solidFill>
            </a:endParaRPr>
          </a:p>
        </p:txBody>
      </p:sp>
      <p:sp>
        <p:nvSpPr>
          <p:cNvPr id="2" name="Title 1"/>
          <p:cNvSpPr>
            <a:spLocks noGrp="1"/>
          </p:cNvSpPr>
          <p:nvPr>
            <p:ph type="title"/>
          </p:nvPr>
        </p:nvSpPr>
        <p:spPr/>
        <p:txBody>
          <a:bodyPr>
            <a:normAutofit/>
          </a:bodyPr>
          <a:lstStyle/>
          <a:p>
            <a:r>
              <a:rPr lang="en-US" sz="5400" dirty="0"/>
              <a:t>Preparedness webinar</a:t>
            </a:r>
          </a:p>
        </p:txBody>
      </p:sp>
      <p:sp>
        <p:nvSpPr>
          <p:cNvPr id="3" name="TextBox 2">
            <a:extLst>
              <a:ext uri="{FF2B5EF4-FFF2-40B4-BE49-F238E27FC236}">
                <a16:creationId xmlns:a16="http://schemas.microsoft.com/office/drawing/2014/main" id="{3E2E29CE-49D4-4B85-AED3-AB5B16CBCEE3}"/>
              </a:ext>
            </a:extLst>
          </p:cNvPr>
          <p:cNvSpPr txBox="1"/>
          <p:nvPr/>
        </p:nvSpPr>
        <p:spPr>
          <a:xfrm>
            <a:off x="1115616" y="2420888"/>
            <a:ext cx="4464496" cy="923330"/>
          </a:xfrm>
          <a:prstGeom prst="rect">
            <a:avLst/>
          </a:prstGeom>
          <a:noFill/>
        </p:spPr>
        <p:txBody>
          <a:bodyPr wrap="square" rtlCol="0">
            <a:spAutoFit/>
          </a:bodyPr>
          <a:lstStyle/>
          <a:p>
            <a:r>
              <a:rPr lang="it-IT" dirty="0"/>
              <a:t>David Rizzi</a:t>
            </a:r>
          </a:p>
          <a:p>
            <a:r>
              <a:rPr lang="it-IT" dirty="0"/>
              <a:t>Anteneh Dobamo</a:t>
            </a:r>
          </a:p>
          <a:p>
            <a:r>
              <a:rPr lang="it-IT" dirty="0"/>
              <a:t>Cecile Basquin</a:t>
            </a:r>
            <a:endParaRPr lang="en-GB" dirty="0"/>
          </a:p>
        </p:txBody>
      </p:sp>
      <p:sp>
        <p:nvSpPr>
          <p:cNvPr id="20" name="TextBox 19">
            <a:extLst>
              <a:ext uri="{FF2B5EF4-FFF2-40B4-BE49-F238E27FC236}">
                <a16:creationId xmlns:a16="http://schemas.microsoft.com/office/drawing/2014/main" id="{72C3A150-8DD6-4FFA-BEE1-FF386E5E5ABB}"/>
              </a:ext>
            </a:extLst>
          </p:cNvPr>
          <p:cNvSpPr txBox="1"/>
          <p:nvPr/>
        </p:nvSpPr>
        <p:spPr>
          <a:xfrm>
            <a:off x="631280" y="3717032"/>
            <a:ext cx="5164856" cy="584775"/>
          </a:xfrm>
          <a:prstGeom prst="rect">
            <a:avLst/>
          </a:prstGeom>
          <a:noFill/>
        </p:spPr>
        <p:txBody>
          <a:bodyPr wrap="square" rtlCol="0">
            <a:spAutoFit/>
          </a:bodyPr>
          <a:lstStyle/>
          <a:p>
            <a:pPr defTabSz="457200"/>
            <a:r>
              <a:rPr lang="en-GB" sz="3200" dirty="0">
                <a:solidFill>
                  <a:prstClr val="black"/>
                </a:solidFill>
              </a:rPr>
              <a:t>The agenda</a:t>
            </a:r>
            <a:endParaRPr lang="en-US" sz="3200" b="1" dirty="0">
              <a:solidFill>
                <a:prstClr val="black"/>
              </a:solidFill>
            </a:endParaRPr>
          </a:p>
        </p:txBody>
      </p:sp>
      <p:sp>
        <p:nvSpPr>
          <p:cNvPr id="21" name="TextBox 20">
            <a:extLst>
              <a:ext uri="{FF2B5EF4-FFF2-40B4-BE49-F238E27FC236}">
                <a16:creationId xmlns:a16="http://schemas.microsoft.com/office/drawing/2014/main" id="{8FA9BF97-90B7-4B5C-8BFE-C998396FBE01}"/>
              </a:ext>
            </a:extLst>
          </p:cNvPr>
          <p:cNvSpPr txBox="1"/>
          <p:nvPr/>
        </p:nvSpPr>
        <p:spPr>
          <a:xfrm>
            <a:off x="1115616" y="4509120"/>
            <a:ext cx="4464496" cy="1200329"/>
          </a:xfrm>
          <a:prstGeom prst="rect">
            <a:avLst/>
          </a:prstGeom>
          <a:noFill/>
        </p:spPr>
        <p:txBody>
          <a:bodyPr wrap="square" rtlCol="0">
            <a:spAutoFit/>
          </a:bodyPr>
          <a:lstStyle/>
          <a:p>
            <a:r>
              <a:rPr lang="it-IT" dirty="0"/>
              <a:t>GNC </a:t>
            </a:r>
            <a:r>
              <a:rPr lang="it-IT" dirty="0" err="1"/>
              <a:t>Preparedness</a:t>
            </a:r>
            <a:r>
              <a:rPr lang="it-IT" dirty="0"/>
              <a:t> </a:t>
            </a:r>
            <a:r>
              <a:rPr lang="it-IT" dirty="0" err="1"/>
              <a:t>Guidelines</a:t>
            </a:r>
            <a:r>
              <a:rPr lang="it-IT" dirty="0"/>
              <a:t> Presentation</a:t>
            </a:r>
          </a:p>
          <a:p>
            <a:r>
              <a:rPr lang="it-IT" dirty="0"/>
              <a:t>Case study 1: Afghanistan</a:t>
            </a:r>
          </a:p>
          <a:p>
            <a:r>
              <a:rPr lang="it-IT" dirty="0"/>
              <a:t>Case study 2: </a:t>
            </a:r>
            <a:r>
              <a:rPr lang="it-IT" dirty="0" err="1"/>
              <a:t>Ethiopia</a:t>
            </a:r>
            <a:endParaRPr lang="it-IT" dirty="0"/>
          </a:p>
          <a:p>
            <a:endParaRPr lang="en-GB" dirty="0"/>
          </a:p>
        </p:txBody>
      </p:sp>
    </p:spTree>
    <p:extLst>
      <p:ext uri="{BB962C8B-B14F-4D97-AF65-F5344CB8AC3E}">
        <p14:creationId xmlns:p14="http://schemas.microsoft.com/office/powerpoint/2010/main" val="330350644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2286000" y="2286000"/>
            <a:ext cx="4572000" cy="366713"/>
          </a:xfrm>
          <a:prstGeom prst="rect">
            <a:avLst/>
          </a:prstGeom>
          <a:noFill/>
          <a:ln w="9525">
            <a:noFill/>
            <a:miter lim="800000"/>
            <a:headEnd/>
            <a:tailEnd/>
          </a:ln>
        </p:spPr>
        <p:txBody>
          <a:bodyPr>
            <a:spAutoFit/>
          </a:bodyPr>
          <a:lstStyle/>
          <a:p>
            <a:endParaRPr lang="en-GB" dirty="0">
              <a:solidFill>
                <a:srgbClr val="231F20"/>
              </a:solidFill>
              <a:latin typeface="Roboto Condensed"/>
            </a:endParaRPr>
          </a:p>
        </p:txBody>
      </p:sp>
      <p:sp>
        <p:nvSpPr>
          <p:cNvPr id="5" name="TextBox 4"/>
          <p:cNvSpPr txBox="1"/>
          <p:nvPr/>
        </p:nvSpPr>
        <p:spPr>
          <a:xfrm>
            <a:off x="457200" y="1916832"/>
            <a:ext cx="8229600" cy="707886"/>
          </a:xfrm>
          <a:prstGeom prst="rect">
            <a:avLst/>
          </a:prstGeom>
          <a:noFill/>
          <a:ln w="28575">
            <a:noFill/>
            <a:prstDash val="lgDash"/>
          </a:ln>
        </p:spPr>
        <p:txBody>
          <a:bodyPr wrap="square" rtlCol="0">
            <a:spAutoFit/>
          </a:bodyPr>
          <a:lstStyle/>
          <a:p>
            <a:pPr algn="ctr" defTabSz="457200"/>
            <a:r>
              <a:rPr lang="it-IT" sz="4000" b="1" dirty="0" err="1"/>
              <a:t>Why</a:t>
            </a:r>
            <a:r>
              <a:rPr lang="it-IT" sz="4000" b="1" dirty="0"/>
              <a:t>?</a:t>
            </a:r>
          </a:p>
        </p:txBody>
      </p:sp>
      <p:sp>
        <p:nvSpPr>
          <p:cNvPr id="2" name="Title 1"/>
          <p:cNvSpPr>
            <a:spLocks noGrp="1"/>
          </p:cNvSpPr>
          <p:nvPr>
            <p:ph type="title"/>
          </p:nvPr>
        </p:nvSpPr>
        <p:spPr/>
        <p:txBody>
          <a:bodyPr>
            <a:normAutofit/>
          </a:bodyPr>
          <a:lstStyle/>
          <a:p>
            <a:r>
              <a:rPr lang="en-US" dirty="0"/>
              <a:t>Preparedness Guidelines</a:t>
            </a:r>
          </a:p>
        </p:txBody>
      </p:sp>
      <p:pic>
        <p:nvPicPr>
          <p:cNvPr id="4" name="Picture 3" descr="A picture containing indoor, table, sitting, green&#10;&#10;Description automatically generated">
            <a:extLst>
              <a:ext uri="{FF2B5EF4-FFF2-40B4-BE49-F238E27FC236}">
                <a16:creationId xmlns:a16="http://schemas.microsoft.com/office/drawing/2014/main" id="{6D384032-B680-4B18-9B85-31BB728A4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624718"/>
            <a:ext cx="6096000" cy="3429000"/>
          </a:xfrm>
          <a:prstGeom prst="rect">
            <a:avLst/>
          </a:prstGeom>
        </p:spPr>
      </p:pic>
    </p:spTree>
    <p:extLst>
      <p:ext uri="{BB962C8B-B14F-4D97-AF65-F5344CB8AC3E}">
        <p14:creationId xmlns:p14="http://schemas.microsoft.com/office/powerpoint/2010/main" val="25211654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2286000" y="2286000"/>
            <a:ext cx="4572000" cy="366713"/>
          </a:xfrm>
          <a:prstGeom prst="rect">
            <a:avLst/>
          </a:prstGeom>
          <a:noFill/>
          <a:ln w="9525">
            <a:noFill/>
            <a:miter lim="800000"/>
            <a:headEnd/>
            <a:tailEnd/>
          </a:ln>
        </p:spPr>
        <p:txBody>
          <a:bodyPr>
            <a:spAutoFit/>
          </a:bodyPr>
          <a:lstStyle/>
          <a:p>
            <a:endParaRPr lang="en-GB" dirty="0">
              <a:solidFill>
                <a:srgbClr val="231F20"/>
              </a:solidFill>
              <a:latin typeface="Roboto Condensed"/>
            </a:endParaRPr>
          </a:p>
        </p:txBody>
      </p:sp>
      <p:sp>
        <p:nvSpPr>
          <p:cNvPr id="5" name="TextBox 4"/>
          <p:cNvSpPr txBox="1"/>
          <p:nvPr/>
        </p:nvSpPr>
        <p:spPr>
          <a:xfrm>
            <a:off x="457200" y="2469604"/>
            <a:ext cx="8229600" cy="1938992"/>
          </a:xfrm>
          <a:prstGeom prst="rect">
            <a:avLst/>
          </a:prstGeom>
          <a:noFill/>
          <a:ln w="28575">
            <a:noFill/>
            <a:prstDash val="lgDash"/>
          </a:ln>
        </p:spPr>
        <p:txBody>
          <a:bodyPr wrap="square" rtlCol="0">
            <a:spAutoFit/>
          </a:bodyPr>
          <a:lstStyle/>
          <a:p>
            <a:pPr algn="ctr" defTabSz="457200"/>
            <a:r>
              <a:rPr lang="it-IT" sz="4000" b="1" dirty="0"/>
              <a:t>Who?</a:t>
            </a:r>
          </a:p>
          <a:p>
            <a:pPr algn="ctr" defTabSz="457200"/>
            <a:endParaRPr lang="it-IT" sz="4000" b="1" dirty="0"/>
          </a:p>
          <a:p>
            <a:pPr algn="ctr" defTabSz="457200"/>
            <a:r>
              <a:rPr lang="it-IT" sz="4000" b="1" dirty="0" err="1"/>
              <a:t>When</a:t>
            </a:r>
            <a:r>
              <a:rPr lang="it-IT" sz="4000" b="1" dirty="0"/>
              <a:t>?</a:t>
            </a:r>
          </a:p>
        </p:txBody>
      </p:sp>
      <p:sp>
        <p:nvSpPr>
          <p:cNvPr id="2" name="Title 1"/>
          <p:cNvSpPr>
            <a:spLocks noGrp="1"/>
          </p:cNvSpPr>
          <p:nvPr>
            <p:ph type="title"/>
          </p:nvPr>
        </p:nvSpPr>
        <p:spPr/>
        <p:txBody>
          <a:bodyPr>
            <a:normAutofit/>
          </a:bodyPr>
          <a:lstStyle/>
          <a:p>
            <a:r>
              <a:rPr lang="en-US" dirty="0"/>
              <a:t>Preparedness Guidelines</a:t>
            </a:r>
          </a:p>
        </p:txBody>
      </p:sp>
    </p:spTree>
    <p:extLst>
      <p:ext uri="{BB962C8B-B14F-4D97-AF65-F5344CB8AC3E}">
        <p14:creationId xmlns:p14="http://schemas.microsoft.com/office/powerpoint/2010/main" val="41901030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5" y="1484784"/>
            <a:ext cx="3816424" cy="3108543"/>
          </a:xfrm>
          <a:prstGeom prst="rect">
            <a:avLst/>
          </a:prstGeom>
          <a:noFill/>
        </p:spPr>
        <p:txBody>
          <a:bodyPr wrap="square" rtlCol="0" anchor="t">
            <a:spAutoFit/>
          </a:bodyPr>
          <a:lstStyle/>
          <a:p>
            <a:pPr marL="457200" indent="-457200" defTabSz="457200">
              <a:buFontTx/>
              <a:buChar char="-"/>
            </a:pPr>
            <a:r>
              <a:rPr lang="it-IT" sz="2800" dirty="0" err="1">
                <a:solidFill>
                  <a:prstClr val="black"/>
                </a:solidFill>
                <a:ea typeface="Calibri" charset="0"/>
                <a:cs typeface="Calibri"/>
              </a:rPr>
              <a:t>Identify</a:t>
            </a:r>
            <a:r>
              <a:rPr lang="it-IT" sz="2800" dirty="0">
                <a:solidFill>
                  <a:prstClr val="black"/>
                </a:solidFill>
                <a:ea typeface="Calibri" charset="0"/>
                <a:cs typeface="Calibri"/>
              </a:rPr>
              <a:t> risk </a:t>
            </a:r>
            <a:r>
              <a:rPr lang="it-IT" sz="2800" dirty="0" err="1">
                <a:solidFill>
                  <a:prstClr val="black"/>
                </a:solidFill>
                <a:ea typeface="Calibri" charset="0"/>
                <a:cs typeface="Calibri"/>
              </a:rPr>
              <a:t>factors</a:t>
            </a:r>
            <a:endParaRPr lang="it-IT" sz="2800" dirty="0">
              <a:solidFill>
                <a:prstClr val="black"/>
              </a:solidFill>
              <a:ea typeface="Calibri" charset="0"/>
              <a:cs typeface="Calibri"/>
            </a:endParaRPr>
          </a:p>
          <a:p>
            <a:pPr marL="457200" indent="-457200" defTabSz="457200">
              <a:buFontTx/>
              <a:buChar char="-"/>
            </a:pPr>
            <a:endParaRPr lang="it-IT" sz="2800" dirty="0">
              <a:solidFill>
                <a:prstClr val="black"/>
              </a:solidFill>
              <a:ea typeface="Calibri" charset="0"/>
              <a:cs typeface="Calibri"/>
            </a:endParaRPr>
          </a:p>
          <a:p>
            <a:pPr marL="457200" indent="-457200" defTabSz="457200">
              <a:buFontTx/>
              <a:buChar char="-"/>
            </a:pPr>
            <a:r>
              <a:rPr lang="en-US" sz="2800" dirty="0">
                <a:solidFill>
                  <a:prstClr val="black"/>
                </a:solidFill>
                <a:cs typeface="Calibri"/>
              </a:rPr>
              <a:t>Estimate likelihood and impact</a:t>
            </a:r>
          </a:p>
          <a:p>
            <a:pPr marL="457200" indent="-457200" defTabSz="457200">
              <a:buFontTx/>
              <a:buChar char="-"/>
            </a:pPr>
            <a:endParaRPr lang="en-US" sz="2800" dirty="0">
              <a:solidFill>
                <a:prstClr val="black"/>
              </a:solidFill>
              <a:cs typeface="Calibri"/>
            </a:endParaRPr>
          </a:p>
          <a:p>
            <a:pPr marL="457200" indent="-457200" defTabSz="457200">
              <a:buFontTx/>
              <a:buChar char="-"/>
            </a:pPr>
            <a:r>
              <a:rPr lang="en-US" sz="2800" dirty="0">
                <a:solidFill>
                  <a:prstClr val="black"/>
                </a:solidFill>
                <a:cs typeface="Calibri"/>
              </a:rPr>
              <a:t>Monitoring and taking actions</a:t>
            </a:r>
          </a:p>
        </p:txBody>
      </p:sp>
      <p:sp>
        <p:nvSpPr>
          <p:cNvPr id="3" name="Title 2"/>
          <p:cNvSpPr>
            <a:spLocks noGrp="1"/>
          </p:cNvSpPr>
          <p:nvPr>
            <p:ph type="title"/>
          </p:nvPr>
        </p:nvSpPr>
        <p:spPr/>
        <p:txBody>
          <a:bodyPr/>
          <a:lstStyle/>
          <a:p>
            <a:r>
              <a:rPr lang="en-US" dirty="0"/>
              <a:t>Risk Analysis and Monitoring</a:t>
            </a:r>
          </a:p>
        </p:txBody>
      </p:sp>
      <p:pic>
        <p:nvPicPr>
          <p:cNvPr id="1026" name="Picture 2">
            <a:extLst>
              <a:ext uri="{FF2B5EF4-FFF2-40B4-BE49-F238E27FC236}">
                <a16:creationId xmlns:a16="http://schemas.microsoft.com/office/drawing/2014/main" id="{2FA170E6-8CE6-489B-8E3E-7D2DADB97C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10901"/>
            <a:ext cx="4132753" cy="414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3722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5450-90FF-4F65-BB4A-8AB4A4D91A51}"/>
              </a:ext>
            </a:extLst>
          </p:cNvPr>
          <p:cNvSpPr>
            <a:spLocks noGrp="1"/>
          </p:cNvSpPr>
          <p:nvPr>
            <p:ph type="title"/>
          </p:nvPr>
        </p:nvSpPr>
        <p:spPr/>
        <p:txBody>
          <a:bodyPr/>
          <a:lstStyle/>
          <a:p>
            <a:r>
              <a:rPr lang="it-IT" dirty="0"/>
              <a:t>Afghanistan case study – risk an. 1</a:t>
            </a:r>
            <a:endParaRPr lang="en-GB" dirty="0"/>
          </a:p>
        </p:txBody>
      </p:sp>
      <p:pic>
        <p:nvPicPr>
          <p:cNvPr id="3" name="Content Placeholder 3">
            <a:extLst>
              <a:ext uri="{FF2B5EF4-FFF2-40B4-BE49-F238E27FC236}">
                <a16:creationId xmlns:a16="http://schemas.microsoft.com/office/drawing/2014/main" id="{56CFA408-2DC5-4249-B447-1078E369351B}"/>
              </a:ext>
            </a:extLst>
          </p:cNvPr>
          <p:cNvPicPr>
            <a:picLocks noChangeAspect="1"/>
          </p:cNvPicPr>
          <p:nvPr/>
        </p:nvPicPr>
        <p:blipFill>
          <a:blip r:embed="rId2"/>
          <a:stretch>
            <a:fillRect/>
          </a:stretch>
        </p:blipFill>
        <p:spPr>
          <a:xfrm>
            <a:off x="1259632" y="1628800"/>
            <a:ext cx="6979515" cy="4238366"/>
          </a:xfrm>
          <a:prstGeom prst="rect">
            <a:avLst/>
          </a:prstGeom>
        </p:spPr>
      </p:pic>
    </p:spTree>
    <p:extLst>
      <p:ext uri="{BB962C8B-B14F-4D97-AF65-F5344CB8AC3E}">
        <p14:creationId xmlns:p14="http://schemas.microsoft.com/office/powerpoint/2010/main" val="17359239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5450-90FF-4F65-BB4A-8AB4A4D91A51}"/>
              </a:ext>
            </a:extLst>
          </p:cNvPr>
          <p:cNvSpPr>
            <a:spLocks noGrp="1"/>
          </p:cNvSpPr>
          <p:nvPr>
            <p:ph type="title"/>
          </p:nvPr>
        </p:nvSpPr>
        <p:spPr/>
        <p:txBody>
          <a:bodyPr/>
          <a:lstStyle/>
          <a:p>
            <a:r>
              <a:rPr lang="it-IT" dirty="0"/>
              <a:t>Afghanistan case study - risk a. 2</a:t>
            </a:r>
            <a:endParaRPr lang="en-GB" dirty="0"/>
          </a:p>
        </p:txBody>
      </p:sp>
      <p:graphicFrame>
        <p:nvGraphicFramePr>
          <p:cNvPr id="4" name="Table 4">
            <a:extLst>
              <a:ext uri="{FF2B5EF4-FFF2-40B4-BE49-F238E27FC236}">
                <a16:creationId xmlns:a16="http://schemas.microsoft.com/office/drawing/2014/main" id="{379FA372-8787-4E48-A0C8-E10B729AA030}"/>
              </a:ext>
            </a:extLst>
          </p:cNvPr>
          <p:cNvGraphicFramePr>
            <a:graphicFrameLocks/>
          </p:cNvGraphicFramePr>
          <p:nvPr>
            <p:extLst>
              <p:ext uri="{D42A27DB-BD31-4B8C-83A1-F6EECF244321}">
                <p14:modId xmlns:p14="http://schemas.microsoft.com/office/powerpoint/2010/main" val="2588360758"/>
              </p:ext>
            </p:extLst>
          </p:nvPr>
        </p:nvGraphicFramePr>
        <p:xfrm>
          <a:off x="503547" y="1340768"/>
          <a:ext cx="8136906" cy="4824540"/>
        </p:xfrm>
        <a:graphic>
          <a:graphicData uri="http://schemas.openxmlformats.org/drawingml/2006/table">
            <a:tbl>
              <a:tblPr firstRow="1" bandRow="1">
                <a:tableStyleId>{5C22544A-7EE6-4342-B048-85BDC9FD1C3A}</a:tableStyleId>
              </a:tblPr>
              <a:tblGrid>
                <a:gridCol w="1414605">
                  <a:extLst>
                    <a:ext uri="{9D8B030D-6E8A-4147-A177-3AD203B41FA5}">
                      <a16:colId xmlns:a16="http://schemas.microsoft.com/office/drawing/2014/main" val="2748702054"/>
                    </a:ext>
                  </a:extLst>
                </a:gridCol>
                <a:gridCol w="961511">
                  <a:extLst>
                    <a:ext uri="{9D8B030D-6E8A-4147-A177-3AD203B41FA5}">
                      <a16:colId xmlns:a16="http://schemas.microsoft.com/office/drawing/2014/main" val="2452801086"/>
                    </a:ext>
                  </a:extLst>
                </a:gridCol>
                <a:gridCol w="1008833">
                  <a:extLst>
                    <a:ext uri="{9D8B030D-6E8A-4147-A177-3AD203B41FA5}">
                      <a16:colId xmlns:a16="http://schemas.microsoft.com/office/drawing/2014/main" val="1392646495"/>
                    </a:ext>
                  </a:extLst>
                </a:gridCol>
                <a:gridCol w="1324057">
                  <a:extLst>
                    <a:ext uri="{9D8B030D-6E8A-4147-A177-3AD203B41FA5}">
                      <a16:colId xmlns:a16="http://schemas.microsoft.com/office/drawing/2014/main" val="3594358171"/>
                    </a:ext>
                  </a:extLst>
                </a:gridCol>
                <a:gridCol w="1272945">
                  <a:extLst>
                    <a:ext uri="{9D8B030D-6E8A-4147-A177-3AD203B41FA5}">
                      <a16:colId xmlns:a16="http://schemas.microsoft.com/office/drawing/2014/main" val="2447629810"/>
                    </a:ext>
                  </a:extLst>
                </a:gridCol>
                <a:gridCol w="2154955">
                  <a:extLst>
                    <a:ext uri="{9D8B030D-6E8A-4147-A177-3AD203B41FA5}">
                      <a16:colId xmlns:a16="http://schemas.microsoft.com/office/drawing/2014/main" val="1614899601"/>
                    </a:ext>
                  </a:extLst>
                </a:gridCol>
              </a:tblGrid>
              <a:tr h="804090">
                <a:tc>
                  <a:txBody>
                    <a:bodyPr/>
                    <a:lstStyle/>
                    <a:p>
                      <a:r>
                        <a:rPr lang="en-US" dirty="0"/>
                        <a:t>Hazard </a:t>
                      </a:r>
                    </a:p>
                  </a:txBody>
                  <a:tcPr/>
                </a:tc>
                <a:tc>
                  <a:txBody>
                    <a:bodyPr/>
                    <a:lstStyle/>
                    <a:p>
                      <a:r>
                        <a:rPr lang="en-US" dirty="0"/>
                        <a:t>Likelihood</a:t>
                      </a:r>
                    </a:p>
                  </a:txBody>
                  <a:tcPr/>
                </a:tc>
                <a:tc>
                  <a:txBody>
                    <a:bodyPr/>
                    <a:lstStyle/>
                    <a:p>
                      <a:r>
                        <a:rPr lang="en-US" dirty="0"/>
                        <a:t>Impact</a:t>
                      </a:r>
                    </a:p>
                  </a:txBody>
                  <a:tcPr/>
                </a:tc>
                <a:tc>
                  <a:txBody>
                    <a:bodyPr/>
                    <a:lstStyle/>
                    <a:p>
                      <a:r>
                        <a:rPr lang="en-US" dirty="0"/>
                        <a:t>Risk</a:t>
                      </a:r>
                    </a:p>
                  </a:txBody>
                  <a:tcPr/>
                </a:tc>
                <a:tc>
                  <a:txBody>
                    <a:bodyPr/>
                    <a:lstStyle/>
                    <a:p>
                      <a:r>
                        <a:rPr lang="en-US" dirty="0"/>
                        <a:t>Risk level</a:t>
                      </a:r>
                    </a:p>
                  </a:txBody>
                  <a:tcPr/>
                </a:tc>
                <a:tc>
                  <a:txBody>
                    <a:bodyPr/>
                    <a:lstStyle/>
                    <a:p>
                      <a:r>
                        <a:rPr lang="en-US" dirty="0"/>
                        <a:t>Action</a:t>
                      </a:r>
                    </a:p>
                  </a:txBody>
                  <a:tcPr/>
                </a:tc>
                <a:extLst>
                  <a:ext uri="{0D108BD9-81ED-4DB2-BD59-A6C34878D82A}">
                    <a16:rowId xmlns:a16="http://schemas.microsoft.com/office/drawing/2014/main" val="1660533373"/>
                  </a:ext>
                </a:extLst>
              </a:tr>
              <a:tr h="804090">
                <a:tc>
                  <a:txBody>
                    <a:bodyPr/>
                    <a:lstStyle/>
                    <a:p>
                      <a:r>
                        <a:rPr lang="en-US" dirty="0">
                          <a:solidFill>
                            <a:schemeClr val="tx1"/>
                          </a:solidFill>
                        </a:rPr>
                        <a:t>Climate-Drought</a:t>
                      </a:r>
                    </a:p>
                  </a:txBody>
                  <a:tcPr>
                    <a:solidFill>
                      <a:srgbClr val="FF0000"/>
                    </a:solidFill>
                  </a:tcPr>
                </a:tc>
                <a:tc>
                  <a:txBody>
                    <a:bodyPr/>
                    <a:lstStyle/>
                    <a:p>
                      <a:r>
                        <a:rPr lang="en-US" dirty="0">
                          <a:solidFill>
                            <a:schemeClr val="tx1"/>
                          </a:solidFill>
                        </a:rPr>
                        <a:t>4</a:t>
                      </a:r>
                    </a:p>
                  </a:txBody>
                  <a:tcPr>
                    <a:solidFill>
                      <a:srgbClr val="FF0000"/>
                    </a:solidFill>
                  </a:tcPr>
                </a:tc>
                <a:tc>
                  <a:txBody>
                    <a:bodyPr/>
                    <a:lstStyle/>
                    <a:p>
                      <a:r>
                        <a:rPr lang="en-US" dirty="0">
                          <a:solidFill>
                            <a:schemeClr val="tx1"/>
                          </a:solidFill>
                        </a:rPr>
                        <a:t>5</a:t>
                      </a:r>
                    </a:p>
                  </a:txBody>
                  <a:tcPr>
                    <a:solidFill>
                      <a:srgbClr val="FF0000"/>
                    </a:solidFill>
                  </a:tcPr>
                </a:tc>
                <a:tc>
                  <a:txBody>
                    <a:bodyPr/>
                    <a:lstStyle/>
                    <a:p>
                      <a:r>
                        <a:rPr lang="en-US" dirty="0">
                          <a:solidFill>
                            <a:schemeClr val="tx1"/>
                          </a:solidFill>
                        </a:rPr>
                        <a:t>20</a:t>
                      </a:r>
                    </a:p>
                  </a:txBody>
                  <a:tcPr>
                    <a:solidFill>
                      <a:srgbClr val="FF0000"/>
                    </a:solidFill>
                  </a:tcPr>
                </a:tc>
                <a:tc>
                  <a:txBody>
                    <a:bodyPr/>
                    <a:lstStyle/>
                    <a:p>
                      <a:r>
                        <a:rPr lang="en-US" dirty="0">
                          <a:solidFill>
                            <a:schemeClr val="tx1"/>
                          </a:solidFill>
                        </a:rPr>
                        <a:t>Very High</a:t>
                      </a:r>
                    </a:p>
                  </a:txBody>
                  <a:tcPr>
                    <a:solidFill>
                      <a:srgbClr val="FF0000"/>
                    </a:solidFill>
                  </a:tcPr>
                </a:tc>
                <a:tc>
                  <a:txBody>
                    <a:bodyPr/>
                    <a:lstStyle/>
                    <a:p>
                      <a:r>
                        <a:rPr lang="en-US" dirty="0">
                          <a:solidFill>
                            <a:schemeClr val="tx1"/>
                          </a:solidFill>
                        </a:rPr>
                        <a:t>Contingency plan</a:t>
                      </a:r>
                    </a:p>
                  </a:txBody>
                  <a:tcPr>
                    <a:solidFill>
                      <a:srgbClr val="FF0000"/>
                    </a:solidFill>
                  </a:tcPr>
                </a:tc>
                <a:extLst>
                  <a:ext uri="{0D108BD9-81ED-4DB2-BD59-A6C34878D82A}">
                    <a16:rowId xmlns:a16="http://schemas.microsoft.com/office/drawing/2014/main" val="3346056887"/>
                  </a:ext>
                </a:extLst>
              </a:tr>
              <a:tr h="804090">
                <a:tc>
                  <a:txBody>
                    <a:bodyPr/>
                    <a:lstStyle/>
                    <a:p>
                      <a:r>
                        <a:rPr lang="en-US" dirty="0"/>
                        <a:t>Armed Conflict </a:t>
                      </a:r>
                    </a:p>
                  </a:txBody>
                  <a:tcPr>
                    <a:solidFill>
                      <a:schemeClr val="accent2"/>
                    </a:solidFill>
                  </a:tcPr>
                </a:tc>
                <a:tc>
                  <a:txBody>
                    <a:bodyPr/>
                    <a:lstStyle/>
                    <a:p>
                      <a:r>
                        <a:rPr lang="en-US" dirty="0"/>
                        <a:t>4</a:t>
                      </a:r>
                    </a:p>
                  </a:txBody>
                  <a:tcPr>
                    <a:solidFill>
                      <a:schemeClr val="accent2"/>
                    </a:solidFill>
                  </a:tcPr>
                </a:tc>
                <a:tc>
                  <a:txBody>
                    <a:bodyPr/>
                    <a:lstStyle/>
                    <a:p>
                      <a:r>
                        <a:rPr lang="en-US" dirty="0"/>
                        <a:t>4</a:t>
                      </a:r>
                    </a:p>
                  </a:txBody>
                  <a:tcPr>
                    <a:solidFill>
                      <a:schemeClr val="accent2"/>
                    </a:solidFill>
                  </a:tcPr>
                </a:tc>
                <a:tc>
                  <a:txBody>
                    <a:bodyPr/>
                    <a:lstStyle/>
                    <a:p>
                      <a:r>
                        <a:rPr lang="en-US" dirty="0"/>
                        <a:t>16</a:t>
                      </a:r>
                    </a:p>
                  </a:txBody>
                  <a:tcPr>
                    <a:solidFill>
                      <a:schemeClr val="accent2"/>
                    </a:solidFill>
                  </a:tcPr>
                </a:tc>
                <a:tc>
                  <a:txBody>
                    <a:bodyPr/>
                    <a:lstStyle/>
                    <a:p>
                      <a:r>
                        <a:rPr lang="en-US" dirty="0"/>
                        <a:t>High</a:t>
                      </a:r>
                    </a:p>
                  </a:txBody>
                  <a:tcPr>
                    <a:solidFill>
                      <a:schemeClr val="accent2"/>
                    </a:solidFill>
                  </a:tcPr>
                </a:tc>
                <a:tc>
                  <a:txBody>
                    <a:bodyPr/>
                    <a:lstStyle/>
                    <a:p>
                      <a:r>
                        <a:rPr lang="en-US" dirty="0"/>
                        <a:t>Preparedness </a:t>
                      </a:r>
                    </a:p>
                  </a:txBody>
                  <a:tcPr>
                    <a:solidFill>
                      <a:schemeClr val="accent2"/>
                    </a:solidFill>
                  </a:tcPr>
                </a:tc>
                <a:extLst>
                  <a:ext uri="{0D108BD9-81ED-4DB2-BD59-A6C34878D82A}">
                    <a16:rowId xmlns:a16="http://schemas.microsoft.com/office/drawing/2014/main" val="3494193695"/>
                  </a:ext>
                </a:extLst>
              </a:tr>
              <a:tr h="804090">
                <a:tc>
                  <a:txBody>
                    <a:bodyPr/>
                    <a:lstStyle/>
                    <a:p>
                      <a:r>
                        <a:rPr lang="en-US" dirty="0"/>
                        <a:t>Flood</a:t>
                      </a:r>
                    </a:p>
                  </a:txBody>
                  <a:tcPr>
                    <a:solidFill>
                      <a:srgbClr val="FFC000"/>
                    </a:solidFill>
                  </a:tcPr>
                </a:tc>
                <a:tc>
                  <a:txBody>
                    <a:bodyPr/>
                    <a:lstStyle/>
                    <a:p>
                      <a:r>
                        <a:rPr lang="en-US" dirty="0"/>
                        <a:t>3</a:t>
                      </a:r>
                    </a:p>
                  </a:txBody>
                  <a:tcPr>
                    <a:solidFill>
                      <a:srgbClr val="FFC000"/>
                    </a:solidFill>
                  </a:tcPr>
                </a:tc>
                <a:tc>
                  <a:txBody>
                    <a:bodyPr/>
                    <a:lstStyle/>
                    <a:p>
                      <a:r>
                        <a:rPr lang="en-US" dirty="0"/>
                        <a:t>3</a:t>
                      </a:r>
                    </a:p>
                  </a:txBody>
                  <a:tcPr>
                    <a:solidFill>
                      <a:srgbClr val="FFC000"/>
                    </a:solidFill>
                  </a:tcPr>
                </a:tc>
                <a:tc>
                  <a:txBody>
                    <a:bodyPr/>
                    <a:lstStyle/>
                    <a:p>
                      <a:r>
                        <a:rPr lang="en-US" dirty="0"/>
                        <a:t>9</a:t>
                      </a:r>
                    </a:p>
                  </a:txBody>
                  <a:tcPr>
                    <a:solidFill>
                      <a:srgbClr val="FFC000"/>
                    </a:solidFill>
                  </a:tcPr>
                </a:tc>
                <a:tc>
                  <a:txBody>
                    <a:bodyPr/>
                    <a:lstStyle/>
                    <a:p>
                      <a:r>
                        <a:rPr lang="en-US" dirty="0"/>
                        <a:t>Moderate </a:t>
                      </a:r>
                    </a:p>
                  </a:txBody>
                  <a:tcPr>
                    <a:solidFill>
                      <a:srgbClr val="FFC000"/>
                    </a:solidFill>
                  </a:tcPr>
                </a:tc>
                <a:tc>
                  <a:txBody>
                    <a:bodyPr/>
                    <a:lstStyle/>
                    <a:p>
                      <a:r>
                        <a:rPr lang="en-US" dirty="0"/>
                        <a:t>Preparedness and frequent monitoring</a:t>
                      </a:r>
                    </a:p>
                  </a:txBody>
                  <a:tcPr>
                    <a:solidFill>
                      <a:srgbClr val="FFC000"/>
                    </a:solidFill>
                  </a:tcPr>
                </a:tc>
                <a:extLst>
                  <a:ext uri="{0D108BD9-81ED-4DB2-BD59-A6C34878D82A}">
                    <a16:rowId xmlns:a16="http://schemas.microsoft.com/office/drawing/2014/main" val="4062976034"/>
                  </a:ext>
                </a:extLst>
              </a:tr>
              <a:tr h="804090">
                <a:tc>
                  <a:txBody>
                    <a:bodyPr/>
                    <a:lstStyle/>
                    <a:p>
                      <a:r>
                        <a:rPr lang="en-US" dirty="0"/>
                        <a:t>Earthquake  </a:t>
                      </a:r>
                    </a:p>
                  </a:txBody>
                  <a:tcPr/>
                </a:tc>
                <a:tc>
                  <a:txBody>
                    <a:bodyPr/>
                    <a:lstStyle/>
                    <a:p>
                      <a:r>
                        <a:rPr lang="en-US" dirty="0"/>
                        <a:t>2</a:t>
                      </a:r>
                    </a:p>
                  </a:txBody>
                  <a:tcPr/>
                </a:tc>
                <a:tc>
                  <a:txBody>
                    <a:bodyPr/>
                    <a:lstStyle/>
                    <a:p>
                      <a:r>
                        <a:rPr lang="en-US" dirty="0"/>
                        <a:t>4</a:t>
                      </a:r>
                    </a:p>
                  </a:txBody>
                  <a:tcPr/>
                </a:tc>
                <a:tc>
                  <a:txBody>
                    <a:bodyPr/>
                    <a:lstStyle/>
                    <a:p>
                      <a:r>
                        <a:rPr lang="en-US" dirty="0"/>
                        <a:t>8</a:t>
                      </a:r>
                    </a:p>
                  </a:txBody>
                  <a:tcPr/>
                </a:tc>
                <a:tc>
                  <a:txBody>
                    <a:bodyPr/>
                    <a:lstStyle/>
                    <a:p>
                      <a:r>
                        <a:rPr lang="en-US" dirty="0"/>
                        <a:t>Low</a:t>
                      </a:r>
                    </a:p>
                  </a:txBody>
                  <a:tcPr/>
                </a:tc>
                <a:tc>
                  <a:txBody>
                    <a:bodyPr/>
                    <a:lstStyle/>
                    <a:p>
                      <a:r>
                        <a:rPr lang="en-US" dirty="0"/>
                        <a:t>Monitoring</a:t>
                      </a:r>
                    </a:p>
                  </a:txBody>
                  <a:tcPr/>
                </a:tc>
                <a:extLst>
                  <a:ext uri="{0D108BD9-81ED-4DB2-BD59-A6C34878D82A}">
                    <a16:rowId xmlns:a16="http://schemas.microsoft.com/office/drawing/2014/main" val="2559883113"/>
                  </a:ext>
                </a:extLst>
              </a:tr>
              <a:tr h="804090">
                <a:tc>
                  <a:txBody>
                    <a:bodyPr/>
                    <a:lstStyle/>
                    <a:p>
                      <a:r>
                        <a:rPr lang="en-US" dirty="0"/>
                        <a:t>Epidemic </a:t>
                      </a:r>
                    </a:p>
                  </a:txBody>
                  <a:tcPr/>
                </a:tc>
                <a:tc>
                  <a:txBody>
                    <a:bodyPr/>
                    <a:lstStyle/>
                    <a:p>
                      <a:r>
                        <a:rPr lang="en-US" dirty="0"/>
                        <a:t>2</a:t>
                      </a:r>
                    </a:p>
                  </a:txBody>
                  <a:tcPr/>
                </a:tc>
                <a:tc>
                  <a:txBody>
                    <a:bodyPr/>
                    <a:lstStyle/>
                    <a:p>
                      <a:r>
                        <a:rPr lang="en-US" dirty="0"/>
                        <a:t>3</a:t>
                      </a:r>
                    </a:p>
                  </a:txBody>
                  <a:tcPr/>
                </a:tc>
                <a:tc>
                  <a:txBody>
                    <a:bodyPr/>
                    <a:lstStyle/>
                    <a:p>
                      <a:r>
                        <a:rPr lang="en-US" dirty="0"/>
                        <a:t>6</a:t>
                      </a:r>
                    </a:p>
                  </a:txBody>
                  <a:tcPr/>
                </a:tc>
                <a:tc>
                  <a:txBody>
                    <a:bodyPr/>
                    <a:lstStyle/>
                    <a:p>
                      <a:r>
                        <a:rPr lang="en-US" dirty="0"/>
                        <a:t>low</a:t>
                      </a:r>
                    </a:p>
                  </a:txBody>
                  <a:tcPr/>
                </a:tc>
                <a:tc>
                  <a:txBody>
                    <a:bodyPr/>
                    <a:lstStyle/>
                    <a:p>
                      <a:r>
                        <a:rPr lang="en-US" dirty="0"/>
                        <a:t>Monitoring</a:t>
                      </a:r>
                    </a:p>
                  </a:txBody>
                  <a:tcPr/>
                </a:tc>
                <a:extLst>
                  <a:ext uri="{0D108BD9-81ED-4DB2-BD59-A6C34878D82A}">
                    <a16:rowId xmlns:a16="http://schemas.microsoft.com/office/drawing/2014/main" val="2266648448"/>
                  </a:ext>
                </a:extLst>
              </a:tr>
            </a:tbl>
          </a:graphicData>
        </a:graphic>
      </p:graphicFrame>
    </p:spTree>
    <p:extLst>
      <p:ext uri="{BB962C8B-B14F-4D97-AF65-F5344CB8AC3E}">
        <p14:creationId xmlns:p14="http://schemas.microsoft.com/office/powerpoint/2010/main" val="3571742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5450-90FF-4F65-BB4A-8AB4A4D91A51}"/>
              </a:ext>
            </a:extLst>
          </p:cNvPr>
          <p:cNvSpPr>
            <a:spLocks noGrp="1"/>
          </p:cNvSpPr>
          <p:nvPr>
            <p:ph type="title"/>
          </p:nvPr>
        </p:nvSpPr>
        <p:spPr/>
        <p:txBody>
          <a:bodyPr/>
          <a:lstStyle/>
          <a:p>
            <a:r>
              <a:rPr lang="it-IT" dirty="0"/>
              <a:t>Afghanistan case study – scenario </a:t>
            </a:r>
            <a:r>
              <a:rPr lang="it-IT" dirty="0" err="1"/>
              <a:t>pl</a:t>
            </a:r>
            <a:r>
              <a:rPr lang="it-IT" dirty="0"/>
              <a:t>.</a:t>
            </a:r>
            <a:endParaRPr lang="en-GB" dirty="0"/>
          </a:p>
        </p:txBody>
      </p:sp>
      <p:graphicFrame>
        <p:nvGraphicFramePr>
          <p:cNvPr id="4" name="Table 4">
            <a:extLst>
              <a:ext uri="{FF2B5EF4-FFF2-40B4-BE49-F238E27FC236}">
                <a16:creationId xmlns:a16="http://schemas.microsoft.com/office/drawing/2014/main" id="{2BD9C088-13F0-4B59-BD3B-3C25CE80E759}"/>
              </a:ext>
            </a:extLst>
          </p:cNvPr>
          <p:cNvGraphicFramePr>
            <a:graphicFrameLocks/>
          </p:cNvGraphicFramePr>
          <p:nvPr>
            <p:extLst>
              <p:ext uri="{D42A27DB-BD31-4B8C-83A1-F6EECF244321}">
                <p14:modId xmlns:p14="http://schemas.microsoft.com/office/powerpoint/2010/main" val="2699979934"/>
              </p:ext>
            </p:extLst>
          </p:nvPr>
        </p:nvGraphicFramePr>
        <p:xfrm>
          <a:off x="249382" y="1628800"/>
          <a:ext cx="8645236" cy="4380606"/>
        </p:xfrm>
        <a:graphic>
          <a:graphicData uri="http://schemas.openxmlformats.org/drawingml/2006/table">
            <a:tbl>
              <a:tblPr firstRow="1" bandRow="1">
                <a:tableStyleId>{5C22544A-7EE6-4342-B048-85BDC9FD1C3A}</a:tableStyleId>
              </a:tblPr>
              <a:tblGrid>
                <a:gridCol w="1954511">
                  <a:extLst>
                    <a:ext uri="{9D8B030D-6E8A-4147-A177-3AD203B41FA5}">
                      <a16:colId xmlns:a16="http://schemas.microsoft.com/office/drawing/2014/main" val="2748702054"/>
                    </a:ext>
                  </a:extLst>
                </a:gridCol>
                <a:gridCol w="1954511">
                  <a:extLst>
                    <a:ext uri="{9D8B030D-6E8A-4147-A177-3AD203B41FA5}">
                      <a16:colId xmlns:a16="http://schemas.microsoft.com/office/drawing/2014/main" val="432069626"/>
                    </a:ext>
                  </a:extLst>
                </a:gridCol>
                <a:gridCol w="1758785">
                  <a:extLst>
                    <a:ext uri="{9D8B030D-6E8A-4147-A177-3AD203B41FA5}">
                      <a16:colId xmlns:a16="http://schemas.microsoft.com/office/drawing/2014/main" val="2447629810"/>
                    </a:ext>
                  </a:extLst>
                </a:gridCol>
                <a:gridCol w="2977429">
                  <a:extLst>
                    <a:ext uri="{9D8B030D-6E8A-4147-A177-3AD203B41FA5}">
                      <a16:colId xmlns:a16="http://schemas.microsoft.com/office/drawing/2014/main" val="1614899601"/>
                    </a:ext>
                  </a:extLst>
                </a:gridCol>
              </a:tblGrid>
              <a:tr h="1350336">
                <a:tc>
                  <a:txBody>
                    <a:bodyPr/>
                    <a:lstStyle/>
                    <a:p>
                      <a:r>
                        <a:rPr lang="en-US" sz="2400" dirty="0"/>
                        <a:t>Hazard </a:t>
                      </a:r>
                    </a:p>
                  </a:txBody>
                  <a:tcPr/>
                </a:tc>
                <a:tc>
                  <a:txBody>
                    <a:bodyPr/>
                    <a:lstStyle/>
                    <a:p>
                      <a:r>
                        <a:rPr lang="en-US" sz="2400" dirty="0"/>
                        <a:t>Affected Population</a:t>
                      </a:r>
                    </a:p>
                  </a:txBody>
                  <a:tcPr/>
                </a:tc>
                <a:tc>
                  <a:txBody>
                    <a:bodyPr/>
                    <a:lstStyle/>
                    <a:p>
                      <a:r>
                        <a:rPr lang="en-US" sz="2400" dirty="0"/>
                        <a:t>In need of nutrition assistance </a:t>
                      </a:r>
                    </a:p>
                    <a:p>
                      <a:r>
                        <a:rPr lang="en-US" sz="2400" dirty="0"/>
                        <a:t>Children U5</a:t>
                      </a:r>
                    </a:p>
                  </a:txBody>
                  <a:tcPr/>
                </a:tc>
                <a:tc>
                  <a:txBody>
                    <a:bodyPr/>
                    <a:lstStyle/>
                    <a:p>
                      <a:r>
                        <a:rPr lang="en-US" sz="2400" dirty="0"/>
                        <a:t>In need of nutrition assistance</a:t>
                      </a:r>
                    </a:p>
                    <a:p>
                      <a:r>
                        <a:rPr lang="en-US" sz="2400" dirty="0"/>
                        <a:t>PLW</a:t>
                      </a:r>
                    </a:p>
                  </a:txBody>
                  <a:tcPr/>
                </a:tc>
                <a:extLst>
                  <a:ext uri="{0D108BD9-81ED-4DB2-BD59-A6C34878D82A}">
                    <a16:rowId xmlns:a16="http://schemas.microsoft.com/office/drawing/2014/main" val="1660533373"/>
                  </a:ext>
                </a:extLst>
              </a:tr>
              <a:tr h="942042">
                <a:tc>
                  <a:txBody>
                    <a:bodyPr/>
                    <a:lstStyle/>
                    <a:p>
                      <a:r>
                        <a:rPr lang="en-US" sz="2400" dirty="0">
                          <a:solidFill>
                            <a:schemeClr val="tx1"/>
                          </a:solidFill>
                        </a:rPr>
                        <a:t>Climate-Drought</a:t>
                      </a:r>
                    </a:p>
                  </a:txBody>
                  <a:tcPr>
                    <a:solidFill>
                      <a:srgbClr val="FF0000"/>
                    </a:solidFill>
                  </a:tcPr>
                </a:tc>
                <a:tc>
                  <a:txBody>
                    <a:bodyPr/>
                    <a:lstStyle/>
                    <a:p>
                      <a:r>
                        <a:rPr lang="en-US" sz="2400" dirty="0">
                          <a:solidFill>
                            <a:schemeClr val="tx1"/>
                          </a:solidFill>
                        </a:rPr>
                        <a:t>3.4 million</a:t>
                      </a:r>
                    </a:p>
                  </a:txBody>
                  <a:tcPr>
                    <a:solidFill>
                      <a:srgbClr val="FF0000"/>
                    </a:solidFill>
                  </a:tcPr>
                </a:tc>
                <a:tc>
                  <a:txBody>
                    <a:bodyPr/>
                    <a:lstStyle/>
                    <a:p>
                      <a:r>
                        <a:rPr lang="en-US" sz="2400" dirty="0">
                          <a:solidFill>
                            <a:schemeClr val="tx1"/>
                          </a:solidFill>
                        </a:rPr>
                        <a:t>550,000</a:t>
                      </a:r>
                    </a:p>
                  </a:txBody>
                  <a:tcPr>
                    <a:solidFill>
                      <a:srgbClr val="FF0000"/>
                    </a:solidFill>
                  </a:tcPr>
                </a:tc>
                <a:tc>
                  <a:txBody>
                    <a:bodyPr/>
                    <a:lstStyle/>
                    <a:p>
                      <a:r>
                        <a:rPr lang="en-US" sz="2400" dirty="0">
                          <a:solidFill>
                            <a:schemeClr val="tx1"/>
                          </a:solidFill>
                        </a:rPr>
                        <a:t>250,000</a:t>
                      </a:r>
                    </a:p>
                  </a:txBody>
                  <a:tcPr>
                    <a:solidFill>
                      <a:srgbClr val="FF0000"/>
                    </a:solidFill>
                  </a:tcPr>
                </a:tc>
                <a:extLst>
                  <a:ext uri="{0D108BD9-81ED-4DB2-BD59-A6C34878D82A}">
                    <a16:rowId xmlns:a16="http://schemas.microsoft.com/office/drawing/2014/main" val="3346056887"/>
                  </a:ext>
                </a:extLst>
              </a:tr>
              <a:tr h="942042">
                <a:tc>
                  <a:txBody>
                    <a:bodyPr/>
                    <a:lstStyle/>
                    <a:p>
                      <a:r>
                        <a:rPr lang="en-US" sz="2400" dirty="0"/>
                        <a:t>Armed Conflict </a:t>
                      </a:r>
                    </a:p>
                  </a:txBody>
                  <a:tcPr>
                    <a:solidFill>
                      <a:schemeClr val="accent2"/>
                    </a:solidFill>
                  </a:tcPr>
                </a:tc>
                <a:tc>
                  <a:txBody>
                    <a:bodyPr/>
                    <a:lstStyle/>
                    <a:p>
                      <a:r>
                        <a:rPr lang="en-US" sz="2400" dirty="0"/>
                        <a:t>250,000</a:t>
                      </a:r>
                    </a:p>
                  </a:txBody>
                  <a:tcPr>
                    <a:solidFill>
                      <a:schemeClr val="accent2"/>
                    </a:solidFill>
                  </a:tcPr>
                </a:tc>
                <a:tc>
                  <a:txBody>
                    <a:bodyPr/>
                    <a:lstStyle/>
                    <a:p>
                      <a:r>
                        <a:rPr lang="en-US" sz="2400" dirty="0"/>
                        <a:t>42000</a:t>
                      </a:r>
                    </a:p>
                  </a:txBody>
                  <a:tcPr>
                    <a:solidFill>
                      <a:schemeClr val="accent2"/>
                    </a:solidFill>
                  </a:tcPr>
                </a:tc>
                <a:tc>
                  <a:txBody>
                    <a:bodyPr/>
                    <a:lstStyle/>
                    <a:p>
                      <a:r>
                        <a:rPr lang="en-US" sz="2400" dirty="0"/>
                        <a:t>20,000</a:t>
                      </a:r>
                    </a:p>
                  </a:txBody>
                  <a:tcPr>
                    <a:solidFill>
                      <a:schemeClr val="accent2"/>
                    </a:solidFill>
                  </a:tcPr>
                </a:tc>
                <a:extLst>
                  <a:ext uri="{0D108BD9-81ED-4DB2-BD59-A6C34878D82A}">
                    <a16:rowId xmlns:a16="http://schemas.microsoft.com/office/drawing/2014/main" val="3494193695"/>
                  </a:ext>
                </a:extLst>
              </a:tr>
              <a:tr h="942042">
                <a:tc>
                  <a:txBody>
                    <a:bodyPr/>
                    <a:lstStyle/>
                    <a:p>
                      <a:r>
                        <a:rPr lang="en-US" sz="2400" dirty="0"/>
                        <a:t>Flood</a:t>
                      </a:r>
                    </a:p>
                  </a:txBody>
                  <a:tcPr>
                    <a:solidFill>
                      <a:srgbClr val="FFC000"/>
                    </a:solidFill>
                  </a:tcPr>
                </a:tc>
                <a:tc>
                  <a:txBody>
                    <a:bodyPr/>
                    <a:lstStyle/>
                    <a:p>
                      <a:r>
                        <a:rPr lang="en-US" sz="2400" dirty="0"/>
                        <a:t>100,000</a:t>
                      </a:r>
                    </a:p>
                  </a:txBody>
                  <a:tcPr>
                    <a:solidFill>
                      <a:srgbClr val="FFC000"/>
                    </a:solidFill>
                  </a:tcPr>
                </a:tc>
                <a:tc>
                  <a:txBody>
                    <a:bodyPr/>
                    <a:lstStyle/>
                    <a:p>
                      <a:r>
                        <a:rPr lang="en-US" sz="2400" dirty="0"/>
                        <a:t>17,000</a:t>
                      </a:r>
                    </a:p>
                  </a:txBody>
                  <a:tcPr>
                    <a:solidFill>
                      <a:srgbClr val="FFC000"/>
                    </a:solidFill>
                  </a:tcPr>
                </a:tc>
                <a:tc>
                  <a:txBody>
                    <a:bodyPr/>
                    <a:lstStyle/>
                    <a:p>
                      <a:r>
                        <a:rPr lang="en-US" sz="2400" dirty="0"/>
                        <a:t>8,000</a:t>
                      </a:r>
                    </a:p>
                  </a:txBody>
                  <a:tcPr>
                    <a:solidFill>
                      <a:srgbClr val="FFC000"/>
                    </a:solidFill>
                  </a:tcPr>
                </a:tc>
                <a:extLst>
                  <a:ext uri="{0D108BD9-81ED-4DB2-BD59-A6C34878D82A}">
                    <a16:rowId xmlns:a16="http://schemas.microsoft.com/office/drawing/2014/main" val="4062976034"/>
                  </a:ext>
                </a:extLst>
              </a:tr>
            </a:tbl>
          </a:graphicData>
        </a:graphic>
      </p:graphicFrame>
    </p:spTree>
    <p:extLst>
      <p:ext uri="{BB962C8B-B14F-4D97-AF65-F5344CB8AC3E}">
        <p14:creationId xmlns:p14="http://schemas.microsoft.com/office/powerpoint/2010/main" val="40591708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Grp="1" noChangeArrowheads="1"/>
          </p:cNvSpPr>
          <p:nvPr>
            <p:ph idx="4294967295"/>
          </p:nvPr>
        </p:nvSpPr>
        <p:spPr>
          <a:xfrm>
            <a:off x="2123728" y="1143000"/>
            <a:ext cx="9216008" cy="5598529"/>
          </a:xfrm>
        </p:spPr>
        <p:txBody>
          <a:bodyPr>
            <a:noAutofit/>
          </a:bodyPr>
          <a:lstStyle/>
          <a:p>
            <a:pPr>
              <a:buFontTx/>
              <a:buNone/>
            </a:pPr>
            <a:endParaRPr lang="en-US" sz="2800" dirty="0"/>
          </a:p>
          <a:p>
            <a:pPr>
              <a:buFontTx/>
              <a:buChar char="-"/>
            </a:pPr>
            <a:r>
              <a:rPr lang="en-US" sz="2800" dirty="0"/>
              <a:t>Coordination mechanism</a:t>
            </a:r>
          </a:p>
          <a:p>
            <a:pPr lvl="1">
              <a:buFontTx/>
              <a:buChar char="-"/>
            </a:pPr>
            <a:r>
              <a:rPr lang="en-US" dirty="0"/>
              <a:t>TORs for staff</a:t>
            </a:r>
          </a:p>
          <a:p>
            <a:pPr lvl="1">
              <a:buFontTx/>
              <a:buChar char="-"/>
            </a:pPr>
            <a:r>
              <a:rPr lang="en-US" dirty="0"/>
              <a:t>TWG, SAG</a:t>
            </a:r>
          </a:p>
          <a:p>
            <a:pPr lvl="1">
              <a:buFontTx/>
              <a:buChar char="-"/>
            </a:pPr>
            <a:r>
              <a:rPr lang="en-US" dirty="0"/>
              <a:t>Forum</a:t>
            </a:r>
          </a:p>
          <a:p>
            <a:pPr lvl="1">
              <a:buFontTx/>
              <a:buChar char="-"/>
            </a:pPr>
            <a:endParaRPr lang="en-US" dirty="0"/>
          </a:p>
          <a:p>
            <a:pPr>
              <a:buFontTx/>
              <a:buChar char="-"/>
            </a:pPr>
            <a:r>
              <a:rPr lang="en-US" sz="2800" dirty="0"/>
              <a:t>Information management</a:t>
            </a:r>
          </a:p>
        </p:txBody>
      </p:sp>
      <p:sp>
        <p:nvSpPr>
          <p:cNvPr id="2" name="Title 1"/>
          <p:cNvSpPr>
            <a:spLocks noGrp="1"/>
          </p:cNvSpPr>
          <p:nvPr>
            <p:ph type="title"/>
          </p:nvPr>
        </p:nvSpPr>
        <p:spPr/>
        <p:txBody>
          <a:bodyPr/>
          <a:lstStyle/>
          <a:p>
            <a:r>
              <a:rPr lang="en-US" dirty="0"/>
              <a:t>Preparedness action 1.</a:t>
            </a:r>
          </a:p>
        </p:txBody>
      </p:sp>
    </p:spTree>
    <p:extLst>
      <p:ext uri="{BB962C8B-B14F-4D97-AF65-F5344CB8AC3E}">
        <p14:creationId xmlns:p14="http://schemas.microsoft.com/office/powerpoint/2010/main" val="36775426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73f51738-d318-4883-9d64-4f0bd0ccc55e" ContentTypeId="0x0101009BA85F8052A6DA4FA3E31FF9F74C6970" PreviousValue="false"/>
</file>

<file path=customXml/item2.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5" ma:contentTypeDescription="" ma:contentTypeScope="" ma:versionID="12d1c3943addee87628e412199d83abd">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e8e4805b8cc2face6d425e188d9577e3"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element ref="ns6:MediaServiceAutoKeyPoints" minOccurs="0"/>
                <xsd:element ref="ns6: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ServiceAutoKeyPoints" ma:index="44" nillable="true" ma:displayName="MediaServiceAutoKeyPoints" ma:hidden="true" ma:internalName="MediaServiceAutoKeyPoints" ma:readOnly="true">
      <xsd:simpleType>
        <xsd:restriction base="dms:Note"/>
      </xsd:simpleType>
    </xsd:element>
    <xsd:element name="MediaServiceKeyPoints" ma:index="4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TaxCatchAll xmlns="ca283e0b-db31-4043-a2ef-b80661bf084a">
      <Value>12</Value>
      <Value>10</Value>
      <Value>196</Value>
      <Value>163</Value>
      <Value>3</Value>
      <Value>104</Value>
    </TaxCatchAll>
    <k8c968e8c72a4eda96b7e8fdbe192be2 xmlns="ca283e0b-db31-4043-a2ef-b80661bf084a">
      <Terms xmlns="http://schemas.microsoft.com/office/infopath/2007/PartnerControls"/>
    </k8c968e8c72a4eda96b7e8fdbe192be2>
    <ContentStatus xmlns="ca283e0b-db31-4043-a2ef-b80661bf084a" xsi:nil="true"/>
    <DateTransmittedEmail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TermInfo xmlns="http://schemas.microsoft.com/office/infopath/2007/PartnerControls">
          <TermName xmlns="http://schemas.microsoft.com/office/infopath/2007/PartnerControls">Nutrition Humanitarian Cluster, Coordination</TermName>
          <TermId xmlns="http://schemas.microsoft.com/office/infopath/2007/PartnerControls">414c5639-61e6-4b56-aaa5-511cdacc25c2</TermId>
        </TermInfo>
      </Terms>
    </h6a71f3e574e4344bc34f3fc9dd20054>
    <TaxKeywordTaxHTField xmlns="5858627f-d058-4b92-9b52-677b5fd7d454">
      <Terms xmlns="http://schemas.microsoft.com/office/infopath/2007/PartnerControls">
        <TermInfo xmlns="http://schemas.microsoft.com/office/infopath/2007/PartnerControls">
          <TermName xmlns="http://schemas.microsoft.com/office/infopath/2007/PartnerControls">NCC</TermName>
          <TermId xmlns="http://schemas.microsoft.com/office/infopath/2007/PartnerControls">37acde9b-31c8-46a8-8f12-aa74bad75c11</TermId>
        </TermInfo>
        <TermInfo xmlns="http://schemas.microsoft.com/office/infopath/2007/PartnerControls">
          <TermName xmlns="http://schemas.microsoft.com/office/infopath/2007/PartnerControls">Training</TermName>
          <TermId xmlns="http://schemas.microsoft.com/office/infopath/2007/PartnerControls">e274f566-a9bf-4f70-80f5-de4ef515adf5</TermId>
        </TermInfo>
        <TermInfo xmlns="http://schemas.microsoft.com/office/infopath/2007/PartnerControls">
          <TermName xmlns="http://schemas.microsoft.com/office/infopath/2007/PartnerControls">Subnational</TermName>
          <TermId xmlns="http://schemas.microsoft.com/office/infopath/2007/PartnerControls">32144de7-b842-4aa8-aa89-dcda5227d104</TermId>
        </TermInfo>
      </Terms>
    </TaxKeywordTaxHTField>
    <CategoryDescription xmlns="http://schemas.microsoft.com/sharepoint.v3">Master GNC packages.
2019 Subnational NCC</CategoryDescription>
    <mda26ace941f4791a7314a339fee829c xmlns="ca283e0b-db31-4043-a2ef-b80661bf084a">
      <Terms xmlns="http://schemas.microsoft.com/office/infopath/2007/PartnerControls">
        <TermInfo xmlns="http://schemas.microsoft.com/office/infopath/2007/PartnerControls">
          <TermName xmlns="http://schemas.microsoft.com/office/infopath/2007/PartnerControls">Training/ instructional materials, toolkits, user guides (non-ICT)</TermName>
          <TermId xmlns="http://schemas.microsoft.com/office/infopath/2007/PartnerControls">f7254839-f39a-4063-9d34-45784defb8cb</TermId>
        </TermInfo>
      </Terms>
    </mda26ace941f4791a7314a339fee829c>
    <RecipientsEmail xmlns="ca283e0b-db31-4043-a2ef-b80661bf084a" xsi:nil="true"/>
    <WrittenBy xmlns="ca283e0b-db31-4043-a2ef-b80661bf084a">
      <UserInfo>
        <DisplayName/>
        <AccountId xsi:nil="true"/>
        <AccountType/>
      </UserInfo>
    </WrittenBy>
    <_dlc_DocId xmlns="5858627f-d058-4b92-9b52-677b5fd7d454">EMOPSGCCU-1435067120-18720</_dlc_DocId>
    <_dlc_DocIdUrl xmlns="5858627f-d058-4b92-9b52-677b5fd7d454">
      <Url>https://unicef.sharepoint.com/teams/EMOPS-GCCU/_layouts/15/DocIdRedir.aspx?ID=EMOPSGCCU-1435067120-18720</Url>
      <Description>EMOPSGCCU-1435067120-18720</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FA2899B-98C4-4699-86DA-3E6AA34AA165}">
  <ds:schemaRefs>
    <ds:schemaRef ds:uri="Microsoft.SharePoint.Taxonomy.ContentTypeSync"/>
  </ds:schemaRefs>
</ds:datastoreItem>
</file>

<file path=customXml/itemProps2.xml><?xml version="1.0" encoding="utf-8"?>
<ds:datastoreItem xmlns:ds="http://schemas.openxmlformats.org/officeDocument/2006/customXml" ds:itemID="{EACD9D15-7DA2-454E-B3BA-D8002F8931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283e0b-db31-4043-a2ef-b80661bf084a"/>
    <ds:schemaRef ds:uri="http://schemas.microsoft.com/sharepoint.v3"/>
    <ds:schemaRef ds:uri="http://schemas.microsoft.com/sharepoint/v4"/>
    <ds:schemaRef ds:uri="5858627f-d058-4b92-9b52-677b5fd7d454"/>
    <ds:schemaRef ds:uri="a438dd15-07ca-4cdc-82a3-f2206b9202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C662D2-7D40-444E-A8A6-FC0264ABF3F6}">
  <ds:schemaRefs>
    <ds:schemaRef ds:uri="http://schemas.microsoft.com/office/2006/metadata/customXsn"/>
  </ds:schemaRefs>
</ds:datastoreItem>
</file>

<file path=customXml/itemProps4.xml><?xml version="1.0" encoding="utf-8"?>
<ds:datastoreItem xmlns:ds="http://schemas.openxmlformats.org/officeDocument/2006/customXml" ds:itemID="{00C78FF6-C5FA-429D-B822-65855EB93FA6}">
  <ds:schemaRefs>
    <ds:schemaRef ds:uri="http://schemas.microsoft.com/office/2006/metadata/properties"/>
    <ds:schemaRef ds:uri="http://schemas.microsoft.com/office/infopath/2007/PartnerControls"/>
    <ds:schemaRef ds:uri="ca283e0b-db31-4043-a2ef-b80661bf084a"/>
    <ds:schemaRef ds:uri="http://schemas.microsoft.com/sharepoint/v4"/>
    <ds:schemaRef ds:uri="5858627f-d058-4b92-9b52-677b5fd7d454"/>
    <ds:schemaRef ds:uri="http://schemas.microsoft.com/sharepoint.v3"/>
  </ds:schemaRefs>
</ds:datastoreItem>
</file>

<file path=customXml/itemProps5.xml><?xml version="1.0" encoding="utf-8"?>
<ds:datastoreItem xmlns:ds="http://schemas.openxmlformats.org/officeDocument/2006/customXml" ds:itemID="{B32C9B2E-091C-447E-B5C6-04B6A4F776D6}">
  <ds:schemaRefs>
    <ds:schemaRef ds:uri="http://schemas.microsoft.com/sharepoint/v3/contenttype/forms"/>
  </ds:schemaRefs>
</ds:datastoreItem>
</file>

<file path=customXml/itemProps6.xml><?xml version="1.0" encoding="utf-8"?>
<ds:datastoreItem xmlns:ds="http://schemas.openxmlformats.org/officeDocument/2006/customXml" ds:itemID="{CA48688E-19FD-4783-9A64-EC35C1FEE00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blank</Template>
  <TotalTime>1214</TotalTime>
  <Words>1610</Words>
  <Application>Microsoft Office PowerPoint</Application>
  <PresentationFormat>On-screen Show (4:3)</PresentationFormat>
  <Paragraphs>208</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Roboto Condensed</vt:lpstr>
      <vt:lpstr>1_Office Theme</vt:lpstr>
      <vt:lpstr>Preparedness Guidelines for Nutrition in Emergencies Coordination</vt:lpstr>
      <vt:lpstr>Preparedness webinar</vt:lpstr>
      <vt:lpstr>Preparedness Guidelines</vt:lpstr>
      <vt:lpstr>Preparedness Guidelines</vt:lpstr>
      <vt:lpstr>Risk Analysis and Monitoring</vt:lpstr>
      <vt:lpstr>Afghanistan case study – risk an. 1</vt:lpstr>
      <vt:lpstr>Afghanistan case study - risk a. 2</vt:lpstr>
      <vt:lpstr>Afghanistan case study – scenario pl.</vt:lpstr>
      <vt:lpstr>Preparedness action 1.</vt:lpstr>
      <vt:lpstr>Preparedness action 2.</vt:lpstr>
      <vt:lpstr>Preparedness action 3.</vt:lpstr>
      <vt:lpstr>Contingency Planning 1.</vt:lpstr>
      <vt:lpstr>Contingency Planning 2.</vt:lpstr>
      <vt:lpstr>Ethiopia case study</vt:lpstr>
      <vt:lpstr>GoE and humanitarian structure overview</vt:lpstr>
      <vt:lpstr>Ethiopia approach to EPRP 1</vt:lpstr>
      <vt:lpstr>Ethiopa approach to EPRP 2</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The Evolution of Humanitarian Coordination</dc:title>
  <dc:creator>Marion Orchison</dc:creator>
  <cp:keywords>Training; NCC; Subnational</cp:keywords>
  <cp:lastModifiedBy>Rizzi David</cp:lastModifiedBy>
  <cp:revision>159</cp:revision>
  <cp:lastPrinted>2017-10-30T05:01:27Z</cp:lastPrinted>
  <dcterms:created xsi:type="dcterms:W3CDTF">2017-10-13T12:17:42Z</dcterms:created>
  <dcterms:modified xsi:type="dcterms:W3CDTF">2020-02-25T13:22:35Z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TaxKeyword">
    <vt:lpwstr>104;#NCC|37acde9b-31c8-46a8-8f12-aa74bad75c11;#163;#Training|e274f566-a9bf-4f70-80f5-de4ef515adf5;#196;#Subnational|32144de7-b842-4aa8-aa89-dcda5227d104</vt:lpwstr>
  </property>
  <property fmtid="{D5CDD505-2E9C-101B-9397-08002B2CF9AE}" pid="5" name="Topic">
    <vt:lpwstr>10;#Nutrition Humanitarian Cluster, Coordination|414c5639-61e6-4b56-aaa5-511cdacc25c2</vt:lpwstr>
  </property>
  <property fmtid="{D5CDD505-2E9C-101B-9397-08002B2CF9AE}" pid="6" name="DocumentType">
    <vt:lpwstr>12;#Training/ instructional materials, toolkits, user guides (non-ICT)|f7254839-f39a-4063-9d34-45784defb8cb</vt:lpwstr>
  </property>
  <property fmtid="{D5CDD505-2E9C-101B-9397-08002B2CF9AE}" pid="7" name="GeographicScope">
    <vt:lpwstr/>
  </property>
  <property fmtid="{D5CDD505-2E9C-101B-9397-08002B2CF9AE}" pid="8" name="_dlc_DocIdItemGuid">
    <vt:lpwstr>2fa87ccc-0f04-44c2-b2b8-43c0ea215c14</vt:lpwstr>
  </property>
</Properties>
</file>