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0"/>
  </p:notesMasterIdLst>
  <p:sldIdLst>
    <p:sldId id="256" r:id="rId2"/>
    <p:sldId id="257" r:id="rId3"/>
    <p:sldId id="269" r:id="rId4"/>
    <p:sldId id="270" r:id="rId5"/>
    <p:sldId id="259" r:id="rId6"/>
    <p:sldId id="260" r:id="rId7"/>
    <p:sldId id="266" r:id="rId8"/>
    <p:sldId id="267" r:id="rId9"/>
    <p:sldId id="262" r:id="rId10"/>
    <p:sldId id="286" r:id="rId11"/>
    <p:sldId id="263" r:id="rId12"/>
    <p:sldId id="291" r:id="rId13"/>
    <p:sldId id="264" r:id="rId14"/>
    <p:sldId id="265" r:id="rId15"/>
    <p:sldId id="271" r:id="rId16"/>
    <p:sldId id="272" r:id="rId17"/>
    <p:sldId id="273" r:id="rId18"/>
    <p:sldId id="274" r:id="rId19"/>
    <p:sldId id="275" r:id="rId20"/>
    <p:sldId id="276" r:id="rId21"/>
    <p:sldId id="290" r:id="rId22"/>
    <p:sldId id="277" r:id="rId23"/>
    <p:sldId id="278" r:id="rId24"/>
    <p:sldId id="279" r:id="rId25"/>
    <p:sldId id="280" r:id="rId26"/>
    <p:sldId id="285"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397">
          <p15:clr>
            <a:srgbClr val="9AA0A6"/>
          </p15:clr>
        </p15:guide>
        <p15:guide id="2" orient="horz" pos="567">
          <p15:clr>
            <a:srgbClr val="9AA0A6"/>
          </p15:clr>
        </p15:guide>
        <p15:guide id="3" orient="horz" pos="3912">
          <p15:clr>
            <a:srgbClr val="9AA0A6"/>
          </p15:clr>
        </p15:guide>
        <p15:guide id="4" orient="horz" pos="411">
          <p15:clr>
            <a:srgbClr val="9AA0A6"/>
          </p15:clr>
        </p15:guide>
        <p15:guide id="5" pos="3469">
          <p15:clr>
            <a:srgbClr val="9AA0A6"/>
          </p15:clr>
        </p15:guide>
        <p15:guide id="6" pos="3264">
          <p15:clr>
            <a:srgbClr val="9AA0A6"/>
          </p15:clr>
        </p15:guide>
        <p15:guide id="7" pos="7257">
          <p15:clr>
            <a:srgbClr val="9AA0A6"/>
          </p15:clr>
        </p15:guide>
        <p15:guide id="8" orient="horz" pos="820">
          <p15:clr>
            <a:srgbClr val="9AA0A6"/>
          </p15:clr>
        </p15:guide>
        <p15:guide id="9" pos="3621">
          <p15:clr>
            <a:srgbClr val="9AA0A6"/>
          </p15:clr>
        </p15:guide>
        <p15:guide id="10" orient="horz" pos="3760">
          <p15:clr>
            <a:srgbClr val="9AA0A6"/>
          </p15:clr>
        </p15:guide>
        <p15:guide id="11" orient="horz" pos="1072">
          <p15:clr>
            <a:srgbClr val="9AA0A6"/>
          </p15:clr>
        </p15:guide>
        <p15:guide id="12" orient="horz" pos="4141">
          <p15:clr>
            <a:srgbClr val="9AA0A6"/>
          </p15:clr>
        </p15:guide>
        <p15:guide id="13" pos="7394">
          <p15:clr>
            <a:srgbClr val="9AA0A6"/>
          </p15:clr>
        </p15:guide>
        <p15:guide id="14" pos="38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0419" autoAdjust="0"/>
    <p:restoredTop sz="99270" autoAdjust="0"/>
  </p:normalViewPr>
  <p:slideViewPr>
    <p:cSldViewPr snapToGrid="0" snapToObjects="1">
      <p:cViewPr>
        <p:scale>
          <a:sx n="75" d="100"/>
          <a:sy n="75" d="100"/>
        </p:scale>
        <p:origin x="-2080" y="-1000"/>
      </p:cViewPr>
      <p:guideLst>
        <p:guide orient="horz" pos="4108"/>
        <p:guide orient="horz" pos="1052"/>
        <p:guide orient="horz" pos="3668"/>
        <p:guide orient="horz" pos="3492"/>
        <p:guide orient="horz" pos="1428"/>
        <p:guide orient="horz" pos="572"/>
        <p:guide orient="horz" pos="812"/>
        <p:guide pos="7376"/>
        <p:guide pos="2664"/>
        <p:guide/>
        <p:guide pos="2800"/>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999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9761492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899761492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Cluster members have to abide to humanitarian principles</a:t>
            </a:r>
            <a:endParaRPr/>
          </a:p>
          <a:p>
            <a:pPr marL="0" lvl="0" indent="0" algn="l" rtl="0">
              <a:spcBef>
                <a:spcPts val="0"/>
              </a:spcBef>
              <a:spcAft>
                <a:spcPts val="0"/>
              </a:spcAft>
              <a:buNone/>
            </a:pPr>
            <a:endParaRPr/>
          </a:p>
          <a:p>
            <a:pPr marL="0" lvl="0" indent="0" algn="l" rtl="0">
              <a:spcBef>
                <a:spcPts val="0"/>
              </a:spcBef>
              <a:spcAft>
                <a:spcPts val="0"/>
              </a:spcAft>
              <a:buNone/>
            </a:pPr>
            <a:r>
              <a:rPr lang="en-GB"/>
              <a:t>Humanity </a:t>
            </a:r>
            <a:endParaRPr/>
          </a:p>
          <a:p>
            <a:pPr marL="0" lvl="0" indent="0" algn="l" rtl="0">
              <a:spcBef>
                <a:spcPts val="0"/>
              </a:spcBef>
              <a:spcAft>
                <a:spcPts val="0"/>
              </a:spcAft>
              <a:buNone/>
            </a:pPr>
            <a:r>
              <a:rPr lang="en-GB"/>
              <a:t>Human suffering must be addressed wherever it is found. The purpose of humanitarian action is to protect life and health and ensure respect for human beings. </a:t>
            </a:r>
            <a:endParaRPr/>
          </a:p>
          <a:p>
            <a:pPr marL="0" lvl="0" indent="0" algn="l" rtl="0">
              <a:spcBef>
                <a:spcPts val="0"/>
              </a:spcBef>
              <a:spcAft>
                <a:spcPts val="0"/>
              </a:spcAft>
              <a:buNone/>
            </a:pPr>
            <a:endParaRPr/>
          </a:p>
          <a:p>
            <a:pPr marL="0" lvl="0" indent="0" algn="l" rtl="0">
              <a:spcBef>
                <a:spcPts val="0"/>
              </a:spcBef>
              <a:spcAft>
                <a:spcPts val="0"/>
              </a:spcAft>
              <a:buNone/>
            </a:pPr>
            <a:r>
              <a:rPr lang="en-GB"/>
              <a:t>Impartiality</a:t>
            </a:r>
            <a:endParaRPr/>
          </a:p>
          <a:p>
            <a:pPr marL="0" lvl="0" indent="0" algn="l" rtl="0">
              <a:spcBef>
                <a:spcPts val="0"/>
              </a:spcBef>
              <a:spcAft>
                <a:spcPts val="0"/>
              </a:spcAft>
              <a:buNone/>
            </a:pPr>
            <a:r>
              <a:rPr lang="en-GB"/>
              <a:t>Humanitarian actors must not take sides in hostilities or engage in controversies of a political, racial, religious or ideological nature. </a:t>
            </a:r>
            <a:endParaRPr/>
          </a:p>
          <a:p>
            <a:pPr marL="0" lvl="0" indent="0" algn="l" rtl="0">
              <a:spcBef>
                <a:spcPts val="0"/>
              </a:spcBef>
              <a:spcAft>
                <a:spcPts val="0"/>
              </a:spcAft>
              <a:buNone/>
            </a:pPr>
            <a:endParaRPr/>
          </a:p>
          <a:p>
            <a:pPr marL="0" lvl="0" indent="0" algn="l" rtl="0">
              <a:spcBef>
                <a:spcPts val="0"/>
              </a:spcBef>
              <a:spcAft>
                <a:spcPts val="0"/>
              </a:spcAft>
              <a:buNone/>
            </a:pPr>
            <a:r>
              <a:rPr lang="en-GB"/>
              <a:t>Neutrality</a:t>
            </a:r>
            <a:endParaRPr/>
          </a:p>
          <a:p>
            <a:pPr marL="0" lvl="0" indent="0" algn="l" rtl="0">
              <a:spcBef>
                <a:spcPts val="0"/>
              </a:spcBef>
              <a:spcAft>
                <a:spcPts val="0"/>
              </a:spcAft>
              <a:buNone/>
            </a:pPr>
            <a:r>
              <a:rPr lang="en-GB"/>
              <a:t>Humanitarian action must be carried out on the basis of need alone, giving priority to the most urgent cases of distress and making no distinctions on the basis of nationality, race, gender, religious belief, class or political opinions. </a:t>
            </a:r>
            <a:endParaRPr/>
          </a:p>
          <a:p>
            <a:pPr marL="0" lvl="0" indent="0" algn="l" rtl="0">
              <a:spcBef>
                <a:spcPts val="0"/>
              </a:spcBef>
              <a:spcAft>
                <a:spcPts val="0"/>
              </a:spcAft>
              <a:buNone/>
            </a:pPr>
            <a:endParaRPr/>
          </a:p>
          <a:p>
            <a:pPr marL="0" lvl="0" indent="0" algn="l" rtl="0">
              <a:spcBef>
                <a:spcPts val="0"/>
              </a:spcBef>
              <a:spcAft>
                <a:spcPts val="0"/>
              </a:spcAft>
              <a:buNone/>
            </a:pPr>
            <a:r>
              <a:rPr lang="en-GB"/>
              <a:t>Independence</a:t>
            </a:r>
            <a:endParaRPr/>
          </a:p>
          <a:p>
            <a:pPr marL="0" lvl="0" indent="0" algn="l" rtl="0">
              <a:spcBef>
                <a:spcPts val="0"/>
              </a:spcBef>
              <a:spcAft>
                <a:spcPts val="0"/>
              </a:spcAft>
              <a:buNone/>
            </a:pPr>
            <a:r>
              <a:rPr lang="en-GB"/>
              <a:t>Humanitarian action must be autonomous from the political, economic, military or other objectives that any actor may hold with regard to areas where humanitarian action is being implemented.</a:t>
            </a:r>
            <a:endParaRPr/>
          </a:p>
        </p:txBody>
      </p:sp>
      <p:sp>
        <p:nvSpPr>
          <p:cNvPr id="283" name="Google Shape;28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Equality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Transparency is achieved through dialogue (on equal footing), with an emphasis on early consultations and early sharing of information. Communications and transparency, including financial transparency, increase the level of trust among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Result-oriented approach Effective humanitarian action must be reality-based and action-oriented. This requires result-oriented coordination based on effective capabilities and concrete operational capacities.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Responsibility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Complementarity The diversity of the humanitarian community is an asset if we build on our comparative advantages and complement each other’s contributions. Local capacity is one of the main assets to enhance and on which to build. Whenever possible, humanitarian organizations should strive to make it an integral part in emergency response. Language and cultural barriers must be overcome. </a:t>
            </a:r>
            <a:endParaRPr dirty="0"/>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Core Humanitarian Standard on Quality and Accountability (CHS)</a:t>
            </a:r>
            <a:r>
              <a:rPr lang="en-US" sz="1200" b="0" i="0" kern="1200" dirty="0">
                <a:solidFill>
                  <a:schemeClr val="tx1"/>
                </a:solidFill>
                <a:effectLst/>
                <a:latin typeface="+mn-lt"/>
                <a:ea typeface="+mn-ea"/>
                <a:cs typeface="+mn-cs"/>
              </a:rPr>
              <a:t> sets out nine commitments for humanitarian and development actors to measure and improve the quality and effectiveness of their assistance. The CHS places communities and people affected by crisis at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humanitarian action. Humanitarian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may use it as a voluntary code with which to align their own internal procedures. It can also be used as a basis for verification of performance.</a:t>
            </a:r>
            <a:endParaRPr lang="en-US" sz="1200" b="0" i="0" u="none" strike="noStrike"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CHS was launched on 12 December 2014 in Copenhagen, Denmark as the result of a global consultation process involving 2,000 humanitarian and development practitioners. It draws together key elements of existing humanitarian standards and commitments. The founders and copyright holders of the CHS are Groupe URD, Sphere and the CHS Alliance.</a:t>
            </a:r>
          </a:p>
          <a:p>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15</a:t>
            </a:fld>
            <a:endParaRPr lang="en-GB"/>
          </a:p>
        </p:txBody>
      </p:sp>
    </p:spTree>
    <p:extLst>
      <p:ext uri="{BB962C8B-B14F-4D97-AF65-F5344CB8AC3E}">
        <p14:creationId xmlns:p14="http://schemas.microsoft.com/office/powerpoint/2010/main" val="15190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AAP integration into the HPC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Establishing management systems to solicit, hear and act upon the voices and priorities of affected people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Adopt and sustain equitable partnerships with local actors to build upon their long-term relationships and trust with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Measure and document AAP actions and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7F676B26-551C-454C-8772-6CA24BB250D9}" type="slidenum">
              <a:rPr lang="en-GB" smtClean="0"/>
              <a:t>16</a:t>
            </a:fld>
            <a:endParaRPr lang="en-GB"/>
          </a:p>
        </p:txBody>
      </p:sp>
    </p:spTree>
    <p:extLst>
      <p:ext uri="{BB962C8B-B14F-4D97-AF65-F5344CB8AC3E}">
        <p14:creationId xmlns:p14="http://schemas.microsoft.com/office/powerpoint/2010/main" val="307869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(HPC) is a coordinated series of actions undertaken to help prepare for, manage and deliver humanitarian response. It consists of five elements coordinated in a seamless manner, with one step logically building on the previous and leading to the next. Successful implementation of 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is dependent on effective emergency preparedness, effective coordination with national/local authorities and humanitarian actors, and information management.</a:t>
            </a:r>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17</a:t>
            </a:fld>
            <a:endParaRPr lang="en-GB"/>
          </a:p>
        </p:txBody>
      </p:sp>
    </p:spTree>
    <p:extLst>
      <p:ext uri="{BB962C8B-B14F-4D97-AF65-F5344CB8AC3E}">
        <p14:creationId xmlns:p14="http://schemas.microsoft.com/office/powerpoint/2010/main" val="149478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761492c_0_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899761492c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 cluster is a group of agencies that gather to work together towards common objectives within a particular sector of emergency response.</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cluster approach, instituted in 2006 as part of the UN Humanitarian Reform process, is an important step on the road to more effective humanitarian coordination. Ultimately the cluster approach aims to improve the predictability, timeliness, and effectiveness of humanitarian response, and pave the way for recovery. It strengthens leadership and accountability in key sectors. It also seeks to enhance partnerships and complementarity among the UN, Red Cross Movement, and non-governmental organizations (NGOs).</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the global level</a:t>
            </a:r>
            <a:r>
              <a:rPr lang="en-GB" sz="1200" b="0" i="0">
                <a:solidFill>
                  <a:schemeClr val="dk1"/>
                </a:solidFill>
                <a:latin typeface="Calibri"/>
                <a:ea typeface="Calibri"/>
                <a:cs typeface="Calibri"/>
                <a:sym typeface="Calibri"/>
              </a:rPr>
              <a:t>, clusters have been established in 11 key areas to support the cluster approach as shown in the table. The global cluster leads report to the UN Emergency Relief Coordinator (ERC). At global level, the GNC has 46 partners and observers representing International Non-Governmental Organizations (INGOs), research and development groups, academic institutions, UN agencies, donors and individuals. Besides, UNICEF is cluster lead agency for Education and Wash.</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country level</a:t>
            </a:r>
            <a:r>
              <a:rPr lang="en-GB" sz="1200" b="0" i="0">
                <a:solidFill>
                  <a:schemeClr val="dk1"/>
                </a:solidFill>
                <a:latin typeface="Calibri"/>
                <a:ea typeface="Calibri"/>
                <a:cs typeface="Calibri"/>
                <a:sym typeface="Calibri"/>
              </a:rPr>
              <a:t>, clusters (or “sectoral groups”) will normally be established for any major emergency – any situation where humanitarian needs are of sufficient scale and complexity to justify a multi-sectoral response with the engagement of a wide range of international humanitarian actors</a:t>
            </a:r>
            <a:endParaRPr/>
          </a:p>
          <a:p>
            <a:pPr marL="0" marR="0" lvl="0" indent="0" algn="l" rtl="0">
              <a:lnSpc>
                <a:spcPct val="100000"/>
              </a:lnSpc>
              <a:spcBef>
                <a:spcPts val="0"/>
              </a:spcBef>
              <a:spcAft>
                <a:spcPts val="0"/>
              </a:spcAft>
              <a:buClr>
                <a:schemeClr val="dk1"/>
              </a:buClr>
              <a:buSzPts val="1200"/>
              <a:buFont typeface="Calibri"/>
              <a:buNone/>
            </a:pPr>
            <a:r>
              <a:rPr lang="en-GB"/>
              <a:t>In some cases the cluster approach may cohexist and complement other forms of national coordination </a:t>
            </a:r>
            <a:r>
              <a:rPr lang="en-GB" sz="1200">
                <a:solidFill>
                  <a:schemeClr val="dk1"/>
                </a:solidFill>
                <a:latin typeface="Calibri"/>
                <a:ea typeface="Calibri"/>
                <a:cs typeface="Calibri"/>
                <a:sym typeface="Calibri"/>
              </a:rPr>
              <a:t>and its application must take into account the specific needs of the context.</a:t>
            </a:r>
            <a:endParaRPr/>
          </a:p>
          <a:p>
            <a:pPr marL="0" lvl="0" indent="0" algn="l" rtl="0">
              <a:spcBef>
                <a:spcPts val="0"/>
              </a:spcBef>
              <a:spcAft>
                <a:spcPts val="0"/>
              </a:spcAft>
              <a:buNone/>
            </a:pPr>
            <a:endParaRPr/>
          </a:p>
        </p:txBody>
      </p:sp>
      <p:sp>
        <p:nvSpPr>
          <p:cNvPr id="184" name="Google Shape;184;g899761492c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g899761492c_0_6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a:solidFill>
                  <a:schemeClr val="dk1"/>
                </a:solidFill>
                <a:latin typeface="Arial"/>
                <a:ea typeface="Arial"/>
                <a:cs typeface="Arial"/>
                <a:sym typeface="Arial"/>
              </a:rPr>
              <a:t>Country level clusters are not forever. Clusters will be activated and deactivated according to the circumstances.</a:t>
            </a:r>
            <a:r>
              <a:rPr lang="en-GB" sz="1200">
                <a:latin typeface="Quattrocento Sans"/>
                <a:ea typeface="Quattrocento Sans"/>
                <a:cs typeface="Quattrocento Sans"/>
                <a:sym typeface="Quattrocento Sans"/>
              </a:rPr>
              <a:t> </a:t>
            </a:r>
            <a:endParaRPr/>
          </a:p>
          <a:p>
            <a:pPr marL="0" marR="0" lvl="0" indent="0" algn="l" rtl="0">
              <a:lnSpc>
                <a:spcPct val="90000"/>
              </a:lnSpc>
              <a:spcBef>
                <a:spcPts val="0"/>
              </a:spcBef>
              <a:spcAft>
                <a:spcPts val="0"/>
              </a:spcAft>
              <a:buClr>
                <a:schemeClr val="dk1"/>
              </a:buClr>
              <a:buSzPts val="1200"/>
              <a:buFont typeface="Quattrocento Sans"/>
              <a:buNone/>
            </a:pPr>
            <a:r>
              <a:rPr lang="en-GB" sz="120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a:p>
          <a:p>
            <a:pPr marL="0" lvl="0" indent="0" algn="l" rtl="0">
              <a:lnSpc>
                <a:spcPct val="90000"/>
              </a:lnSpc>
              <a:spcBef>
                <a:spcPts val="0"/>
              </a:spcBef>
              <a:spcAft>
                <a:spcPts val="0"/>
              </a:spcAft>
              <a:buNone/>
            </a:pPr>
            <a:endParaRPr i="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dirty="0">
                <a:solidFill>
                  <a:schemeClr val="dk1"/>
                </a:solidFill>
                <a:latin typeface="Arial"/>
                <a:ea typeface="Arial"/>
                <a:cs typeface="Arial"/>
                <a:sym typeface="Arial"/>
              </a:rPr>
              <a:t>Country level clusters are not forever. Clusters will be activated and deactivated according to the circumstances.</a:t>
            </a:r>
            <a:r>
              <a:rPr lang="en-GB" sz="1200" dirty="0">
                <a:latin typeface="Quattrocento Sans"/>
                <a:ea typeface="Quattrocento Sans"/>
                <a:cs typeface="Quattrocento Sans"/>
                <a:sym typeface="Quattrocento Sans"/>
              </a:rPr>
              <a:t> </a:t>
            </a:r>
            <a:endParaRPr dirty="0"/>
          </a:p>
          <a:p>
            <a:pPr marL="0" marR="0" lvl="0" indent="0" algn="l" rtl="0">
              <a:lnSpc>
                <a:spcPct val="90000"/>
              </a:lnSpc>
              <a:spcBef>
                <a:spcPts val="0"/>
              </a:spcBef>
              <a:spcAft>
                <a:spcPts val="0"/>
              </a:spcAft>
              <a:buClr>
                <a:schemeClr val="dk1"/>
              </a:buClr>
              <a:buSzPts val="1200"/>
              <a:buFont typeface="Quattrocento Sans"/>
              <a:buNone/>
            </a:pPr>
            <a:r>
              <a:rPr lang="en-GB" sz="1200" dirty="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dirty="0"/>
          </a:p>
          <a:p>
            <a:pPr marL="0" lvl="0" indent="0" algn="l" rtl="0">
              <a:lnSpc>
                <a:spcPct val="90000"/>
              </a:lnSpc>
              <a:spcBef>
                <a:spcPts val="0"/>
              </a:spcBef>
              <a:spcAft>
                <a:spcPts val="0"/>
              </a:spcAft>
              <a:buNone/>
            </a:pPr>
            <a:endParaRPr i="0" dirty="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98cd9cc7b_0_8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98cd9cc7b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i="0"/>
          </a:p>
        </p:txBody>
      </p:sp>
      <p:sp>
        <p:nvSpPr>
          <p:cNvPr id="215" name="Google Shape;215;g898cd9cc7b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16" name="Google Shape;216;g898cd9cc7b_0_8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6</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p:nvPr/>
        </p:nvSpPr>
        <p:spPr>
          <a:xfrm>
            <a:off x="0" y="2196380"/>
            <a:ext cx="12192000" cy="19728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97337" y="4648200"/>
            <a:ext cx="7767000" cy="1071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800"/>
              <a:buNone/>
              <a:defRPr/>
            </a:lvl1pPr>
            <a:lvl2pPr lvl="1" algn="l" rtl="0">
              <a:lnSpc>
                <a:spcPct val="90000"/>
              </a:lnSpc>
              <a:spcBef>
                <a:spcPts val="500"/>
              </a:spcBef>
              <a:spcAft>
                <a:spcPts val="0"/>
              </a:spcAft>
              <a:buClr>
                <a:schemeClr val="dk1"/>
              </a:buClr>
              <a:buSzPts val="1800"/>
              <a:buChar char="•"/>
              <a:defRPr/>
            </a:lvl2pPr>
            <a:lvl3pPr lvl="2" algn="l" rtl="0">
              <a:lnSpc>
                <a:spcPct val="90000"/>
              </a:lnSpc>
              <a:spcBef>
                <a:spcPts val="500"/>
              </a:spcBef>
              <a:spcAft>
                <a:spcPts val="0"/>
              </a:spcAft>
              <a:buClr>
                <a:schemeClr val="dk1"/>
              </a:buClr>
              <a:buSzPts val="1800"/>
              <a:buChar char="•"/>
              <a:defRPr/>
            </a:lvl3pPr>
            <a:lvl4pPr lvl="3" algn="l" rtl="0">
              <a:lnSpc>
                <a:spcPct val="90000"/>
              </a:lnSpc>
              <a:spcBef>
                <a:spcPts val="500"/>
              </a:spcBef>
              <a:spcAft>
                <a:spcPts val="0"/>
              </a:spcAft>
              <a:buClr>
                <a:schemeClr val="dk1"/>
              </a:buClr>
              <a:buSzPts val="1800"/>
              <a:buChar char="•"/>
              <a:defRPr/>
            </a:lvl4pPr>
            <a:lvl5pPr lvl="4" algn="l" rtl="0">
              <a:lnSpc>
                <a:spcPct val="90000"/>
              </a:lnSpc>
              <a:spcBef>
                <a:spcPts val="500"/>
              </a:spcBef>
              <a:spcAft>
                <a:spcPts val="0"/>
              </a:spcAft>
              <a:buClr>
                <a:schemeClr val="dk1"/>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logos">
  <p:cSld name="Title Slide with logos">
    <p:spTree>
      <p:nvGrpSpPr>
        <p:cNvPr id="1" name="Shape 73"/>
        <p:cNvGrpSpPr/>
        <p:nvPr/>
      </p:nvGrpSpPr>
      <p:grpSpPr>
        <a:xfrm>
          <a:off x="0" y="0"/>
          <a:ext cx="0" cy="0"/>
          <a:chOff x="0" y="0"/>
          <a:chExt cx="0" cy="0"/>
        </a:xfrm>
      </p:grpSpPr>
      <p:sp>
        <p:nvSpPr>
          <p:cNvPr id="74" name="Google Shape;74;p11"/>
          <p:cNvSpPr>
            <a:spLocks noGrp="1"/>
          </p:cNvSpPr>
          <p:nvPr>
            <p:ph type="pic" idx="2"/>
          </p:nvPr>
        </p:nvSpPr>
        <p:spPr>
          <a:xfrm>
            <a:off x="1" y="0"/>
            <a:ext cx="52893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5648238" y="3150243"/>
            <a:ext cx="52767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rgbClr val="595959"/>
              </a:buClr>
              <a:buSzPts val="5000"/>
              <a:buNone/>
              <a:defRPr sz="5000">
                <a:solidFill>
                  <a:srgbClr val="595959"/>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76" name="Google Shape;76;p11"/>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77" name="Google Shape;77;p11"/>
          <p:cNvSpPr txBox="1">
            <a:spLocks noGrp="1"/>
          </p:cNvSpPr>
          <p:nvPr>
            <p:ph type="body" idx="3"/>
          </p:nvPr>
        </p:nvSpPr>
        <p:spPr>
          <a:xfrm>
            <a:off x="5648237" y="2408935"/>
            <a:ext cx="65439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chemeClr val="accent1"/>
              </a:buClr>
              <a:buSzPts val="5000"/>
              <a:buNone/>
              <a:defRPr sz="5000" b="1">
                <a:solidFill>
                  <a:schemeClr val="accent1"/>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11"/>
          <p:cNvSpPr>
            <a:spLocks noGrp="1"/>
          </p:cNvSpPr>
          <p:nvPr>
            <p:ph type="pic" idx="4"/>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a:spLocks noGrp="1"/>
          </p:cNvSpPr>
          <p:nvPr>
            <p:ph type="pic" idx="5"/>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a:spLocks noGrp="1"/>
          </p:cNvSpPr>
          <p:nvPr>
            <p:ph type="pic" idx="6"/>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full picture">
  <p:cSld name="Title Slide with full picture">
    <p:spTree>
      <p:nvGrpSpPr>
        <p:cNvPr id="1" name="Shape 81"/>
        <p:cNvGrpSpPr/>
        <p:nvPr/>
      </p:nvGrpSpPr>
      <p:grpSpPr>
        <a:xfrm>
          <a:off x="0" y="0"/>
          <a:ext cx="0" cy="0"/>
          <a:chOff x="0" y="0"/>
          <a:chExt cx="0" cy="0"/>
        </a:xfrm>
      </p:grpSpPr>
      <p:sp>
        <p:nvSpPr>
          <p:cNvPr id="82" name="Google Shape;82;p12"/>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 name="Google Shape;85;p12"/>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86" name="Google Shape;86;p12"/>
          <p:cNvSpPr>
            <a:spLocks noGrp="1"/>
          </p:cNvSpPr>
          <p:nvPr>
            <p:ph type="pic" idx="5"/>
          </p:nvPr>
        </p:nvSpPr>
        <p:spPr>
          <a:xfrm>
            <a:off x="-14292" y="0"/>
            <a:ext cx="12228600" cy="5715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1"/>
          </p:nvPr>
        </p:nvSpPr>
        <p:spPr>
          <a:xfrm>
            <a:off x="2018238" y="3020037"/>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body" idx="6"/>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graphic Slide ">
  <p:cSld name="Infographic Slide ">
    <p:spTree>
      <p:nvGrpSpPr>
        <p:cNvPr id="1" name="Shape 89"/>
        <p:cNvGrpSpPr/>
        <p:nvPr/>
      </p:nvGrpSpPr>
      <p:grpSpPr>
        <a:xfrm>
          <a:off x="0" y="0"/>
          <a:ext cx="0" cy="0"/>
          <a:chOff x="0" y="0"/>
          <a:chExt cx="0" cy="0"/>
        </a:xfrm>
      </p:grpSpPr>
      <p:sp>
        <p:nvSpPr>
          <p:cNvPr id="90" name="Google Shape;90;p13"/>
          <p:cNvSpPr/>
          <p:nvPr/>
        </p:nvSpPr>
        <p:spPr>
          <a:xfrm>
            <a:off x="0" y="0"/>
            <a:ext cx="5297400"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nfographic Slide full page">
  <p:cSld name="1_Infographic Slide full page">
    <p:spTree>
      <p:nvGrpSpPr>
        <p:cNvPr id="1" name="Shape 95"/>
        <p:cNvGrpSpPr/>
        <p:nvPr/>
      </p:nvGrpSpPr>
      <p:grpSpPr>
        <a:xfrm>
          <a:off x="0" y="0"/>
          <a:ext cx="0" cy="0"/>
          <a:chOff x="0" y="0"/>
          <a:chExt cx="0" cy="0"/>
        </a:xfrm>
      </p:grpSpPr>
      <p:sp>
        <p:nvSpPr>
          <p:cNvPr id="96" name="Google Shape;96;p14"/>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 Slide full page">
  <p:cSld name="Infographic Slide full page">
    <p:spTree>
      <p:nvGrpSpPr>
        <p:cNvPr id="1" name="Shape 100"/>
        <p:cNvGrpSpPr/>
        <p:nvPr/>
      </p:nvGrpSpPr>
      <p:grpSpPr>
        <a:xfrm>
          <a:off x="0" y="0"/>
          <a:ext cx="0" cy="0"/>
          <a:chOff x="0" y="0"/>
          <a:chExt cx="0" cy="0"/>
        </a:xfrm>
      </p:grpSpPr>
      <p:sp>
        <p:nvSpPr>
          <p:cNvPr id="101" name="Google Shape;101;p15"/>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05"/>
        <p:cNvGrpSpPr/>
        <p:nvPr/>
      </p:nvGrpSpPr>
      <p:grpSpPr>
        <a:xfrm>
          <a:off x="0" y="0"/>
          <a:ext cx="0" cy="0"/>
          <a:chOff x="0" y="0"/>
          <a:chExt cx="0" cy="0"/>
        </a:xfrm>
      </p:grpSpPr>
      <p:cxnSp>
        <p:nvCxnSpPr>
          <p:cNvPr id="106" name="Google Shape;106;p1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107" name="Google Shape;107;p16"/>
          <p:cNvSpPr>
            <a:spLocks noGrp="1"/>
          </p:cNvSpPr>
          <p:nvPr>
            <p:ph type="pic" idx="2"/>
          </p:nvPr>
        </p:nvSpPr>
        <p:spPr>
          <a:xfrm>
            <a:off x="-14292" y="0"/>
            <a:ext cx="12228600" cy="51942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body" idx="1"/>
          </p:nvPr>
        </p:nvSpPr>
        <p:spPr>
          <a:xfrm>
            <a:off x="2090652" y="2699543"/>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17"/>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18" name="Google Shape;118;p17"/>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9" name="Google Shape;119;p17"/>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38200" y="1403927"/>
            <a:ext cx="10515600" cy="4773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8"/>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26" name="Google Shape;126;p18"/>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9788" y="928249"/>
            <a:ext cx="3932100" cy="1564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9"/>
          <p:cNvSpPr>
            <a:spLocks noGrp="1"/>
          </p:cNvSpPr>
          <p:nvPr>
            <p:ph type="pic" idx="2"/>
          </p:nvPr>
        </p:nvSpPr>
        <p:spPr>
          <a:xfrm>
            <a:off x="5183188" y="1458474"/>
            <a:ext cx="6172200" cy="476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1"/>
          </p:nvPr>
        </p:nvSpPr>
        <p:spPr>
          <a:xfrm>
            <a:off x="839788" y="2528449"/>
            <a:ext cx="3932100" cy="3727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9"/>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36" name="Google Shape;136;p19"/>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3"/>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 name="Google Shape;28;p3"/>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0" name="Google Shape;150;p2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8" name="Google Shape;38;p4"/>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4"/>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5"/>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42" name="Google Shape;42;p5"/>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ANK YOU slide">
  <p:cSld name="1_THANK YOU slide">
    <p:spTree>
      <p:nvGrpSpPr>
        <p:cNvPr id="1" name="Shape 44"/>
        <p:cNvGrpSpPr/>
        <p:nvPr/>
      </p:nvGrpSpPr>
      <p:grpSpPr>
        <a:xfrm>
          <a:off x="0" y="0"/>
          <a:ext cx="0" cy="0"/>
          <a:chOff x="0" y="0"/>
          <a:chExt cx="0" cy="0"/>
        </a:xfrm>
      </p:grpSpPr>
      <p:cxnSp>
        <p:nvCxnSpPr>
          <p:cNvPr id="45" name="Google Shape;45;p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46" name="Google Shape;46;p6"/>
          <p:cNvSpPr>
            <a:spLocks noGrp="1"/>
          </p:cNvSpPr>
          <p:nvPr>
            <p:ph type="pic" idx="2"/>
          </p:nvPr>
        </p:nvSpPr>
        <p:spPr>
          <a:xfrm>
            <a:off x="-14292" y="0"/>
            <a:ext cx="122286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0" y="2799754"/>
            <a:ext cx="47937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 name="Google Shape;48;p6"/>
          <p:cNvPicPr preferRelativeResize="0"/>
          <p:nvPr/>
        </p:nvPicPr>
        <p:blipFill rotWithShape="1">
          <a:blip r:embed="rId2">
            <a:alphaModFix/>
          </a:blip>
          <a:srcRect/>
          <a:stretch/>
        </p:blipFill>
        <p:spPr>
          <a:xfrm>
            <a:off x="11119427" y="5751367"/>
            <a:ext cx="952500" cy="95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808285"/>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4718" y="2228653"/>
            <a:ext cx="7850100" cy="18189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5800"/>
              <a:buNone/>
              <a:defRPr sz="58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634175" y="4059641"/>
            <a:ext cx="4086600" cy="0"/>
          </a:xfrm>
          <a:prstGeom prst="straightConnector1">
            <a:avLst/>
          </a:prstGeom>
          <a:noFill/>
          <a:ln w="9525" cap="flat" cmpd="sng">
            <a:solidFill>
              <a:schemeClr val="dk1"/>
            </a:solidFill>
            <a:prstDash val="solid"/>
            <a:miter lim="800000"/>
            <a:headEnd type="none" w="sm" len="sm"/>
            <a:tailEnd type="none" w="sm" len="sm"/>
          </a:ln>
        </p:spPr>
      </p:cxnSp>
      <p:sp>
        <p:nvSpPr>
          <p:cNvPr id="58" name="Google Shape;58;p8"/>
          <p:cNvSpPr txBox="1">
            <a:spLocks noGrp="1"/>
          </p:cNvSpPr>
          <p:nvPr>
            <p:ph type="body" idx="2"/>
          </p:nvPr>
        </p:nvSpPr>
        <p:spPr>
          <a:xfrm>
            <a:off x="634175" y="4275499"/>
            <a:ext cx="4086600" cy="10653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with partners logo">
  <p:cSld name="Cover slide with partners log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542084" y="2228652"/>
            <a:ext cx="10954500" cy="10077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6000"/>
              <a:buNone/>
              <a:defRPr sz="60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61" name="Google Shape;61;p9"/>
          <p:cNvCxnSpPr/>
          <p:nvPr/>
        </p:nvCxnSpPr>
        <p:spPr>
          <a:xfrm>
            <a:off x="691541" y="3354995"/>
            <a:ext cx="3750600"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9"/>
          <p:cNvSpPr txBox="1">
            <a:spLocks noGrp="1"/>
          </p:cNvSpPr>
          <p:nvPr>
            <p:ph type="body" idx="2"/>
          </p:nvPr>
        </p:nvSpPr>
        <p:spPr>
          <a:xfrm>
            <a:off x="691541" y="3570853"/>
            <a:ext cx="3750600" cy="8619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9"/>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9"/>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Slide with logos at the bottom">
  <p:cSld name="WELCOME Slide with logos at the bottom">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682091" y="1049338"/>
            <a:ext cx="5891100" cy="41451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chemeClr val="accent1"/>
              </a:buClr>
              <a:buSzPts val="5400"/>
              <a:buNone/>
              <a:defRPr sz="5400">
                <a:solidFill>
                  <a:schemeClr val="accent1"/>
                </a:solidFill>
              </a:defRPr>
            </a:lvl1pPr>
            <a:lvl2pPr marL="914400" lvl="1" indent="-228600" algn="l" rtl="0">
              <a:lnSpc>
                <a:spcPct val="80000"/>
              </a:lnSpc>
              <a:spcBef>
                <a:spcPts val="500"/>
              </a:spcBef>
              <a:spcAft>
                <a:spcPts val="0"/>
              </a:spcAft>
              <a:buClr>
                <a:srgbClr val="118987"/>
              </a:buClr>
              <a:buSzPts val="5400"/>
              <a:buNone/>
              <a:defRPr sz="5400">
                <a:solidFill>
                  <a:srgbClr val="118987"/>
                </a:solidFill>
              </a:defRPr>
            </a:lvl2pPr>
            <a:lvl3pPr marL="1371600" lvl="2" indent="-228600" algn="l" rtl="0">
              <a:lnSpc>
                <a:spcPct val="80000"/>
              </a:lnSpc>
              <a:spcBef>
                <a:spcPts val="500"/>
              </a:spcBef>
              <a:spcAft>
                <a:spcPts val="0"/>
              </a:spcAft>
              <a:buClr>
                <a:srgbClr val="118987"/>
              </a:buClr>
              <a:buSzPts val="5400"/>
              <a:buNone/>
              <a:defRPr sz="5400">
                <a:solidFill>
                  <a:srgbClr val="118987"/>
                </a:solidFill>
              </a:defRPr>
            </a:lvl3pPr>
            <a:lvl4pPr marL="1828800" lvl="3" indent="-228600" algn="l" rtl="0">
              <a:lnSpc>
                <a:spcPct val="80000"/>
              </a:lnSpc>
              <a:spcBef>
                <a:spcPts val="500"/>
              </a:spcBef>
              <a:spcAft>
                <a:spcPts val="0"/>
              </a:spcAft>
              <a:buClr>
                <a:srgbClr val="118987"/>
              </a:buClr>
              <a:buSzPts val="5400"/>
              <a:buNone/>
              <a:defRPr sz="5400">
                <a:solidFill>
                  <a:srgbClr val="118987"/>
                </a:solidFill>
              </a:defRPr>
            </a:lvl4pPr>
            <a:lvl5pPr marL="2286000" lvl="4" indent="-228600" algn="l" rtl="0">
              <a:lnSpc>
                <a:spcPct val="80000"/>
              </a:lnSpc>
              <a:spcBef>
                <a:spcPts val="500"/>
              </a:spcBef>
              <a:spcAft>
                <a:spcPts val="0"/>
              </a:spcAft>
              <a:buClr>
                <a:srgbClr val="118987"/>
              </a:buClr>
              <a:buSzPts val="5400"/>
              <a:buNone/>
              <a:defRPr sz="5400">
                <a:solidFill>
                  <a:srgbClr val="118987"/>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0"/>
          <p:cNvSpPr>
            <a:spLocks noGrp="1"/>
          </p:cNvSpPr>
          <p:nvPr>
            <p:ph type="pic" idx="2"/>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adobamo@unicef.org" TargetMode="External"/><Relationship Id="rId4" Type="http://schemas.openxmlformats.org/officeDocument/2006/relationships/hyperlink" Target="mailto:lcheshire@unicef.org" TargetMode="External"/><Relationship Id="rId5" Type="http://schemas.openxmlformats.org/officeDocument/2006/relationships/hyperlink" Target="mailto:ballen@internationalmedicalcorps.org" TargetMode="External"/><Relationship Id="rId6" Type="http://schemas.openxmlformats.org/officeDocument/2006/relationships/hyperlink" Target="mailto:gtamroster@unicef.org" TargetMode="External"/><Relationship Id="rId7" Type="http://schemas.openxmlformats.org/officeDocument/2006/relationships/hyperlink" Target="mailto:drizzi@unicef.org" TargetMode="External"/><Relationship Id="rId8" Type="http://schemas.openxmlformats.org/officeDocument/2006/relationships/hyperlink" Target="mailto:vsauveplane@unicef.org)" TargetMode="External"/><Relationship Id="rId9" Type="http://schemas.openxmlformats.org/officeDocument/2006/relationships/hyperlink" Target="mailto:salqobati@unicef.org" TargetMode="External"/><Relationship Id="rId10" Type="http://schemas.openxmlformats.org/officeDocument/2006/relationships/hyperlink" Target="mailto:ysfeir@unicef.org" TargetMode="External"/><Relationship Id="rId11" Type="http://schemas.openxmlformats.org/officeDocument/2006/relationships/hyperlink" Target="mailto:andurr@unicef.org" TargetMode="External"/><Relationship Id="rId1" Type="http://schemas.openxmlformats.org/officeDocument/2006/relationships/slideLayout" Target="../slideLayouts/slideLayout6.xml"/><Relationship Id="rId2" Type="http://schemas.openxmlformats.org/officeDocument/2006/relationships/hyperlink" Target="mailto:dpanchova@unice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CB38"/>
        </a:solidFill>
        <a:effectLst/>
      </p:bgPr>
    </p:bg>
    <p:spTree>
      <p:nvGrpSpPr>
        <p:cNvPr id="1" name="Shape 175"/>
        <p:cNvGrpSpPr/>
        <p:nvPr/>
      </p:nvGrpSpPr>
      <p:grpSpPr>
        <a:xfrm>
          <a:off x="0" y="0"/>
          <a:ext cx="0" cy="0"/>
          <a:chOff x="0" y="0"/>
          <a:chExt cx="0" cy="0"/>
        </a:xfrm>
      </p:grpSpPr>
      <p:pic>
        <p:nvPicPr>
          <p:cNvPr id="3" name="Picture 2" descr="UN051647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2504" cy="6858000"/>
          </a:xfrm>
          <a:prstGeom prst="rect">
            <a:avLst/>
          </a:prstGeom>
        </p:spPr>
      </p:pic>
      <p:sp>
        <p:nvSpPr>
          <p:cNvPr id="6" name="Rectangle 5"/>
          <p:cNvSpPr/>
          <p:nvPr/>
        </p:nvSpPr>
        <p:spPr>
          <a:xfrm rot="16200000">
            <a:off x="-282275" y="5866758"/>
            <a:ext cx="1283493" cy="200055"/>
          </a:xfrm>
          <a:prstGeom prst="rect">
            <a:avLst/>
          </a:prstGeom>
        </p:spPr>
        <p:txBody>
          <a:bodyPr wrap="none">
            <a:spAutoFit/>
          </a:bodyPr>
          <a:lstStyle/>
          <a:p>
            <a:r>
              <a:rPr lang="de-DE" sz="700" b="1" dirty="0">
                <a:solidFill>
                  <a:srgbClr val="FFFFFF"/>
                </a:solidFill>
              </a:rPr>
              <a:t>© UNICEF/UN051647/Rich</a:t>
            </a:r>
            <a:endParaRPr lang="en-US" sz="700" b="1" dirty="0">
              <a:solidFill>
                <a:srgbClr val="FFFFFF"/>
              </a:solidFill>
            </a:endParaRPr>
          </a:p>
        </p:txBody>
      </p:sp>
      <p:sp>
        <p:nvSpPr>
          <p:cNvPr id="7" name="Google Shape;178;p26"/>
          <p:cNvSpPr txBox="1">
            <a:spLocks/>
          </p:cNvSpPr>
          <p:nvPr/>
        </p:nvSpPr>
        <p:spPr>
          <a:xfrm>
            <a:off x="6434052" y="1559279"/>
            <a:ext cx="5008563" cy="2679679"/>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6000"/>
            </a:pPr>
            <a:r>
              <a:rPr lang="fr-FR" sz="4500" dirty="0" smtClean="0">
                <a:solidFill>
                  <a:schemeClr val="bg1"/>
                </a:solidFill>
                <a:latin typeface="Arial"/>
                <a:ea typeface="Arial"/>
                <a:cs typeface="Arial"/>
                <a:sym typeface="Arial"/>
              </a:rPr>
              <a:t>Introduction a </a:t>
            </a:r>
            <a:r>
              <a:rPr lang="fr-FR" sz="4500" b="1" dirty="0" smtClean="0">
                <a:solidFill>
                  <a:schemeClr val="bg1"/>
                </a:solidFill>
                <a:latin typeface="Arial"/>
                <a:ea typeface="Arial"/>
                <a:cs typeface="Arial"/>
                <a:sym typeface="Arial"/>
              </a:rPr>
              <a:t>L’approche de Responsabilité Sectorielle </a:t>
            </a:r>
            <a:br>
              <a:rPr lang="fr-FR" sz="4500" b="1" dirty="0" smtClean="0">
                <a:solidFill>
                  <a:schemeClr val="bg1"/>
                </a:solidFill>
                <a:latin typeface="Arial"/>
                <a:ea typeface="Arial"/>
                <a:cs typeface="Arial"/>
                <a:sym typeface="Arial"/>
              </a:rPr>
            </a:br>
            <a:r>
              <a:rPr lang="fr-FR" sz="2800" dirty="0" smtClean="0">
                <a:solidFill>
                  <a:schemeClr val="bg1"/>
                </a:solidFill>
                <a:latin typeface="Arial"/>
                <a:ea typeface="Arial"/>
                <a:cs typeface="Arial"/>
                <a:sym typeface="Arial"/>
              </a:rPr>
              <a:t>Approche Cluster</a:t>
            </a:r>
            <a:endParaRPr lang="fr-FR" sz="2800" dirty="0">
              <a:solidFill>
                <a:schemeClr val="bg1"/>
              </a:solidFill>
              <a:latin typeface="Arial"/>
              <a:ea typeface="Arial"/>
              <a:cs typeface="Arial"/>
              <a:sym typeface="Arial"/>
            </a:endParaRPr>
          </a:p>
        </p:txBody>
      </p:sp>
      <p:sp>
        <p:nvSpPr>
          <p:cNvPr id="8" name="Google Shape;179;p26"/>
          <p:cNvSpPr txBox="1">
            <a:spLocks/>
          </p:cNvSpPr>
          <p:nvPr/>
        </p:nvSpPr>
        <p:spPr>
          <a:xfrm>
            <a:off x="6467475" y="4579406"/>
            <a:ext cx="5008563" cy="61316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Font typeface="Arial"/>
              <a:buNone/>
            </a:pPr>
            <a:r>
              <a:rPr lang="fr-FR" sz="2000" dirty="0" smtClean="0">
                <a:solidFill>
                  <a:schemeClr val="bg1"/>
                </a:solidFill>
                <a:latin typeface="Arial"/>
                <a:ea typeface="Arial"/>
                <a:cs typeface="Arial"/>
                <a:sym typeface="Arial"/>
              </a:rPr>
              <a:t>Pour les Membres</a:t>
            </a:r>
          </a:p>
          <a:p>
            <a:pPr marL="0" indent="0">
              <a:spcBef>
                <a:spcPts val="0"/>
              </a:spcBef>
              <a:buSzPts val="2400"/>
              <a:buFont typeface="Arial"/>
              <a:buNone/>
            </a:pPr>
            <a:r>
              <a:rPr lang="fr-FR" sz="2000" dirty="0" smtClean="0">
                <a:solidFill>
                  <a:schemeClr val="bg1"/>
                </a:solidFill>
                <a:latin typeface="Arial"/>
                <a:ea typeface="Arial"/>
                <a:cs typeface="Arial"/>
                <a:sym typeface="Arial"/>
              </a:rPr>
              <a:t>du Cluster Nutrition</a:t>
            </a:r>
            <a:endParaRPr lang="fr-FR" sz="2000" dirty="0">
              <a:solidFill>
                <a:schemeClr val="bg1"/>
              </a:solidFill>
              <a:latin typeface="Arial"/>
              <a:ea typeface="Arial"/>
              <a:cs typeface="Arial"/>
              <a:sym typeface="Arial"/>
            </a:endParaRPr>
          </a:p>
        </p:txBody>
      </p:sp>
      <p:pic>
        <p:nvPicPr>
          <p:cNvPr id="10" name="Google Shape;177;p26"/>
          <p:cNvPicPr preferRelativeResize="0"/>
          <p:nvPr/>
        </p:nvPicPr>
        <p:blipFill>
          <a:blip r:embed="rId4">
            <a:alphaModFix/>
          </a:blip>
          <a:stretch>
            <a:fillRect/>
          </a:stretch>
        </p:blipFill>
        <p:spPr>
          <a:xfrm>
            <a:off x="9819309" y="5822950"/>
            <a:ext cx="1967879" cy="748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64790" y="1991231"/>
            <a:ext cx="7222306" cy="1759503"/>
          </a:xfrm>
          <a:prstGeom prst="rect">
            <a:avLst/>
          </a:prstGeom>
          <a:noFill/>
          <a:ln>
            <a:noFill/>
          </a:ln>
        </p:spPr>
        <p:txBody>
          <a:bodyPr spcFirstLastPara="1" wrap="square" lIns="0" tIns="45700" rIns="91425" bIns="45700" anchor="t" anchorCtr="0">
            <a:noAutofit/>
          </a:bodyPr>
          <a:lstStyle/>
          <a:p>
            <a:pPr marL="0" lvl="0" indent="0">
              <a:buClr>
                <a:schemeClr val="accent3"/>
              </a:buClr>
              <a:buSzPct val="120000"/>
              <a:buNone/>
            </a:pPr>
            <a:r>
              <a:rPr lang="fr-FR" sz="2000" b="1" dirty="0" smtClean="0">
                <a:solidFill>
                  <a:schemeClr val="accent4"/>
                </a:solidFill>
              </a:rPr>
              <a:t>4.1</a:t>
            </a:r>
            <a:r>
              <a:rPr lang="fr-FR" sz="2000" b="1" dirty="0" smtClean="0">
                <a:solidFill>
                  <a:schemeClr val="accent3"/>
                </a:solidFill>
              </a:rPr>
              <a:t> </a:t>
            </a:r>
            <a:r>
              <a:rPr lang="fr-FR" sz="2000" dirty="0" smtClean="0">
                <a:solidFill>
                  <a:schemeClr val="bg2">
                    <a:lumMod val="75000"/>
                  </a:schemeClr>
                </a:solidFill>
              </a:rPr>
              <a:t>La surveillance et les rapports sur les activités et les besoins.</a:t>
            </a:r>
          </a:p>
          <a:p>
            <a:pPr marL="0" lvl="0" indent="0">
              <a:buClr>
                <a:schemeClr val="accent3"/>
              </a:buClr>
              <a:buSzPct val="120000"/>
              <a:buNone/>
            </a:pPr>
            <a:r>
              <a:rPr lang="fr-FR" sz="2000" b="1" dirty="0" smtClean="0">
                <a:solidFill>
                  <a:schemeClr val="accent4"/>
                </a:solidFill>
              </a:rPr>
              <a:t>4.2 </a:t>
            </a:r>
            <a:r>
              <a:rPr lang="fr-FR" sz="2000" dirty="0" smtClean="0">
                <a:solidFill>
                  <a:schemeClr val="bg2">
                    <a:lumMod val="75000"/>
                  </a:schemeClr>
                </a:solidFill>
              </a:rPr>
              <a:t>La </a:t>
            </a:r>
            <a:r>
              <a:rPr lang="fr-FR" sz="2000" dirty="0">
                <a:solidFill>
                  <a:schemeClr val="bg2">
                    <a:lumMod val="75000"/>
                  </a:schemeClr>
                </a:solidFill>
              </a:rPr>
              <a:t>mesure des progrès par rapport à la stratégie </a:t>
            </a:r>
            <a:r>
              <a:rPr lang="fr-FR" sz="2000" dirty="0" smtClean="0">
                <a:solidFill>
                  <a:schemeClr val="bg2">
                    <a:lumMod val="75000"/>
                  </a:schemeClr>
                </a:solidFill>
              </a:rPr>
              <a:t>du</a:t>
            </a:r>
            <a:br>
              <a:rPr lang="fr-FR" sz="2000" dirty="0" smtClean="0">
                <a:solidFill>
                  <a:schemeClr val="bg2">
                    <a:lumMod val="75000"/>
                  </a:schemeClr>
                </a:solidFill>
              </a:rPr>
            </a:br>
            <a:r>
              <a:rPr lang="fr-FR" sz="2000" dirty="0" smtClean="0">
                <a:solidFill>
                  <a:schemeClr val="bg2">
                    <a:lumMod val="75000"/>
                  </a:schemeClr>
                </a:solidFill>
              </a:rPr>
              <a:t>Cluster </a:t>
            </a:r>
            <a:r>
              <a:rPr lang="fr-FR" sz="2000" dirty="0">
                <a:solidFill>
                  <a:schemeClr val="bg2">
                    <a:lumMod val="75000"/>
                  </a:schemeClr>
                </a:solidFill>
              </a:rPr>
              <a:t>et aux résultats convenus.</a:t>
            </a:r>
          </a:p>
          <a:p>
            <a:pPr marL="0" lvl="0" indent="0">
              <a:buClr>
                <a:schemeClr val="accent3"/>
              </a:buClr>
              <a:buSzPct val="120000"/>
              <a:buNone/>
            </a:pPr>
            <a:r>
              <a:rPr lang="fr-FR" sz="2000" b="1" dirty="0" smtClean="0">
                <a:solidFill>
                  <a:schemeClr val="accent4"/>
                </a:solidFill>
              </a:rPr>
              <a:t>4.3 </a:t>
            </a:r>
            <a:r>
              <a:rPr lang="fr-FR" sz="2000" dirty="0" smtClean="0">
                <a:solidFill>
                  <a:schemeClr val="bg2">
                    <a:lumMod val="75000"/>
                  </a:schemeClr>
                </a:solidFill>
              </a:rPr>
              <a:t>La </a:t>
            </a:r>
            <a:r>
              <a:rPr lang="fr-FR" sz="2000" dirty="0">
                <a:solidFill>
                  <a:schemeClr val="bg2">
                    <a:lumMod val="75000"/>
                  </a:schemeClr>
                </a:solidFill>
              </a:rPr>
              <a:t>recommandation de mesures correctives si nécessaire.</a:t>
            </a:r>
            <a:endParaRPr lang="fr-FR" sz="2000" dirty="0">
              <a:solidFill>
                <a:schemeClr val="bg2">
                  <a:lumMod val="75000"/>
                </a:schemeClr>
              </a:solidFill>
            </a:endParaRPr>
          </a:p>
        </p:txBody>
      </p:sp>
      <p:sp>
        <p:nvSpPr>
          <p:cNvPr id="13" name="Rectangle 12"/>
          <p:cNvSpPr/>
          <p:nvPr/>
        </p:nvSpPr>
        <p:spPr>
          <a:xfrm>
            <a:off x="4464790" y="4306479"/>
            <a:ext cx="6358046" cy="1262910"/>
          </a:xfrm>
          <a:prstGeom prst="rect">
            <a:avLst/>
          </a:prstGeom>
        </p:spPr>
        <p:txBody>
          <a:bodyPr wrap="none" lIns="0">
            <a:spAutoFit/>
          </a:bodyPr>
          <a:lstStyle/>
          <a:p>
            <a:pPr lvl="0">
              <a:lnSpc>
                <a:spcPct val="90000"/>
              </a:lnSpc>
              <a:buClr>
                <a:srgbClr val="CC3300"/>
              </a:buClr>
              <a:buSzPts val="2400"/>
            </a:pPr>
            <a:r>
              <a:rPr lang="fr-FR" sz="2800" b="1" dirty="0">
                <a:solidFill>
                  <a:schemeClr val="accent5"/>
                </a:solidFill>
              </a:rPr>
              <a:t>5. Pour renforcer les capacités</a:t>
            </a:r>
            <a:br>
              <a:rPr lang="fr-FR" sz="2800" b="1" dirty="0">
                <a:solidFill>
                  <a:schemeClr val="accent5"/>
                </a:solidFill>
              </a:rPr>
            </a:br>
            <a:r>
              <a:rPr lang="fr-FR" sz="2800" b="1" dirty="0">
                <a:solidFill>
                  <a:schemeClr val="accent5"/>
                </a:solidFill>
              </a:rPr>
              <a:t>nationales en matière de préparation</a:t>
            </a:r>
            <a:br>
              <a:rPr lang="fr-FR" sz="2800" b="1" dirty="0">
                <a:solidFill>
                  <a:schemeClr val="accent5"/>
                </a:solidFill>
              </a:rPr>
            </a:br>
            <a:r>
              <a:rPr lang="fr-FR" sz="2800" b="1" dirty="0">
                <a:solidFill>
                  <a:schemeClr val="accent5"/>
                </a:solidFill>
              </a:rPr>
              <a:t>et de planification d'urgence </a:t>
            </a:r>
            <a:endParaRPr lang="fr-FR" sz="2800" b="1" dirty="0">
              <a:solidFill>
                <a:schemeClr val="accent5"/>
              </a:solidFill>
            </a:endParaRPr>
          </a:p>
        </p:txBody>
      </p:sp>
      <p:pic>
        <p:nvPicPr>
          <p:cNvPr id="18"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0"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2" name="Rectangle 21"/>
          <p:cNvSpPr/>
          <p:nvPr/>
        </p:nvSpPr>
        <p:spPr>
          <a:xfrm>
            <a:off x="4453747" y="927947"/>
            <a:ext cx="4247317" cy="875111"/>
          </a:xfrm>
          <a:prstGeom prst="rect">
            <a:avLst/>
          </a:prstGeom>
        </p:spPr>
        <p:txBody>
          <a:bodyPr wrap="none" lIns="0">
            <a:spAutoFit/>
          </a:bodyPr>
          <a:lstStyle/>
          <a:p>
            <a:pPr lvl="0">
              <a:lnSpc>
                <a:spcPct val="90000"/>
              </a:lnSpc>
              <a:buClr>
                <a:srgbClr val="CC3300"/>
              </a:buClr>
              <a:buSzPts val="2400"/>
            </a:pPr>
            <a:r>
              <a:rPr lang="fr-FR" sz="2800" b="1" dirty="0">
                <a:solidFill>
                  <a:schemeClr val="accent4"/>
                </a:solidFill>
              </a:rPr>
              <a:t>4. Pour suivre et évaluer</a:t>
            </a:r>
          </a:p>
          <a:p>
            <a:pPr lvl="0">
              <a:lnSpc>
                <a:spcPct val="90000"/>
              </a:lnSpc>
              <a:buClr>
                <a:srgbClr val="CC3300"/>
              </a:buClr>
              <a:buSzPts val="2400"/>
            </a:pPr>
            <a:r>
              <a:rPr lang="fr-FR" sz="2800" b="1" dirty="0">
                <a:solidFill>
                  <a:schemeClr val="accent4"/>
                </a:solidFill>
              </a:rPr>
              <a:t>la performance par : </a:t>
            </a:r>
            <a:endParaRPr lang="fr-FR" sz="2800" b="1" dirty="0">
              <a:solidFill>
                <a:schemeClr val="accent4"/>
              </a:solidFill>
            </a:endParaRPr>
          </a:p>
        </p:txBody>
      </p:sp>
      <p:sp>
        <p:nvSpPr>
          <p:cNvPr id="2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941975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454456" y="922396"/>
            <a:ext cx="6785044" cy="875111"/>
          </a:xfrm>
          <a:prstGeom prst="rect">
            <a:avLst/>
          </a:prstGeom>
        </p:spPr>
        <p:txBody>
          <a:bodyPr wrap="square" lIns="0" anchor="t">
            <a:spAutoFit/>
          </a:bodyPr>
          <a:lstStyle/>
          <a:p>
            <a:pPr lvl="0">
              <a:lnSpc>
                <a:spcPct val="90000"/>
              </a:lnSpc>
              <a:buClr>
                <a:srgbClr val="CC3300"/>
              </a:buClr>
              <a:buSzPts val="2400"/>
            </a:pPr>
            <a:r>
              <a:rPr lang="fr-FR" sz="2800" b="1" dirty="0">
                <a:solidFill>
                  <a:schemeClr val="accent5"/>
                </a:solidFill>
              </a:rPr>
              <a:t>6. Pour </a:t>
            </a:r>
            <a:r>
              <a:rPr lang="fr-FR" sz="2800" b="1" dirty="0" smtClean="0">
                <a:solidFill>
                  <a:schemeClr val="accent5"/>
                </a:solidFill>
              </a:rPr>
              <a:t>soutenir</a:t>
            </a:r>
          </a:p>
          <a:p>
            <a:pPr lvl="0">
              <a:lnSpc>
                <a:spcPct val="90000"/>
              </a:lnSpc>
              <a:buClr>
                <a:srgbClr val="CC3300"/>
              </a:buClr>
              <a:buSzPts val="2400"/>
            </a:pPr>
            <a:r>
              <a:rPr lang="fr-FR" sz="2800" b="1" dirty="0" smtClean="0">
                <a:solidFill>
                  <a:schemeClr val="accent5"/>
                </a:solidFill>
              </a:rPr>
              <a:t>unplaidoyer fort </a:t>
            </a:r>
            <a:r>
              <a:rPr lang="fr-FR" sz="2800" b="1" dirty="0">
                <a:solidFill>
                  <a:schemeClr val="accent5"/>
                </a:solidFill>
              </a:rPr>
              <a:t>par : </a:t>
            </a:r>
            <a:endParaRPr lang="fr-FR" sz="2800" b="1" dirty="0">
              <a:solidFill>
                <a:schemeClr val="accent5"/>
              </a:solidFill>
            </a:endParaRPr>
          </a:p>
        </p:txBody>
      </p:sp>
      <p:sp>
        <p:nvSpPr>
          <p:cNvPr id="17" name="Google Shape;259;p32"/>
          <p:cNvSpPr txBox="1">
            <a:spLocks/>
          </p:cNvSpPr>
          <p:nvPr/>
        </p:nvSpPr>
        <p:spPr>
          <a:xfrm>
            <a:off x="4465638" y="1993865"/>
            <a:ext cx="7054850" cy="162563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5"/>
              </a:buClr>
              <a:buSzPts val="2400"/>
              <a:buNone/>
            </a:pPr>
            <a:r>
              <a:rPr lang="fr-FR" sz="2000" b="1" dirty="0" smtClean="0">
                <a:solidFill>
                  <a:schemeClr val="accent5"/>
                </a:solidFill>
              </a:rPr>
              <a:t>6.1</a:t>
            </a:r>
            <a:r>
              <a:rPr lang="fr-FR" sz="2000" b="1" dirty="0" smtClean="0">
                <a:solidFill>
                  <a:schemeClr val="accent4"/>
                </a:solidFill>
              </a:rPr>
              <a:t> </a:t>
            </a:r>
            <a:r>
              <a:rPr lang="fr-FR" sz="2000" dirty="0" smtClean="0">
                <a:solidFill>
                  <a:srgbClr val="606164"/>
                </a:solidFill>
              </a:rPr>
              <a:t>L'identification </a:t>
            </a:r>
            <a:r>
              <a:rPr lang="fr-FR" sz="2000" dirty="0">
                <a:solidFill>
                  <a:srgbClr val="606164"/>
                </a:solidFill>
              </a:rPr>
              <a:t>des préoccupations et l'apport des informations et des messages clés aux </a:t>
            </a:r>
            <a:r>
              <a:rPr lang="fr-FR" sz="2000" dirty="0" smtClean="0">
                <a:solidFill>
                  <a:srgbClr val="606164"/>
                </a:solidFill>
              </a:rPr>
              <a:t>communications</a:t>
            </a:r>
            <a:br>
              <a:rPr lang="fr-FR" sz="2000" dirty="0" smtClean="0">
                <a:solidFill>
                  <a:srgbClr val="606164"/>
                </a:solidFill>
              </a:rPr>
            </a:br>
            <a:r>
              <a:rPr lang="fr-FR" sz="2000" dirty="0" smtClean="0">
                <a:solidFill>
                  <a:srgbClr val="606164"/>
                </a:solidFill>
              </a:rPr>
              <a:t>et </a:t>
            </a:r>
            <a:r>
              <a:rPr lang="fr-FR" sz="2000" dirty="0">
                <a:solidFill>
                  <a:srgbClr val="606164"/>
                </a:solidFill>
              </a:rPr>
              <a:t>actions du HC/HCT.</a:t>
            </a:r>
          </a:p>
          <a:p>
            <a:pPr marL="0" indent="0">
              <a:spcBef>
                <a:spcPts val="0"/>
              </a:spcBef>
              <a:buClr>
                <a:schemeClr val="accent5"/>
              </a:buClr>
              <a:buSzPts val="2400"/>
              <a:buNone/>
            </a:pPr>
            <a:endParaRPr lang="fr-FR" sz="2000" dirty="0">
              <a:solidFill>
                <a:srgbClr val="606164"/>
              </a:solidFill>
            </a:endParaRPr>
          </a:p>
          <a:p>
            <a:pPr marL="0" indent="0">
              <a:spcBef>
                <a:spcPts val="0"/>
              </a:spcBef>
              <a:buClr>
                <a:schemeClr val="accent5"/>
              </a:buClr>
              <a:buSzPts val="2400"/>
              <a:buNone/>
            </a:pPr>
            <a:r>
              <a:rPr lang="fr-FR" sz="2000" b="1" dirty="0" smtClean="0">
                <a:solidFill>
                  <a:schemeClr val="accent5"/>
                </a:solidFill>
              </a:rPr>
              <a:t>6.2 </a:t>
            </a:r>
            <a:r>
              <a:rPr lang="fr-FR" sz="2000" dirty="0" smtClean="0">
                <a:solidFill>
                  <a:srgbClr val="606164"/>
                </a:solidFill>
              </a:rPr>
              <a:t>Les </a:t>
            </a:r>
            <a:r>
              <a:rPr lang="fr-FR" sz="2000" dirty="0">
                <a:solidFill>
                  <a:srgbClr val="606164"/>
                </a:solidFill>
              </a:rPr>
              <a:t>activités de plaidoyer au nom du Cluster, des membres du Cluster et des personnes affectées.</a:t>
            </a:r>
            <a:endParaRPr lang="fr-FR" sz="2000" dirty="0">
              <a:solidFill>
                <a:srgbClr val="606164"/>
              </a:solidFill>
            </a:endParaRPr>
          </a:p>
        </p:txBody>
      </p: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title"/>
          </p:nvPr>
        </p:nvSpPr>
        <p:spPr>
          <a:xfrm>
            <a:off x="805168" y="4766923"/>
            <a:ext cx="3084750" cy="953488"/>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400" i="1" dirty="0" smtClean="0">
                <a:solidFill>
                  <a:schemeClr val="bg2">
                    <a:lumMod val="75000"/>
                  </a:schemeClr>
                </a:solidFill>
                <a:latin typeface="Arial"/>
                <a:ea typeface="Arial"/>
                <a:cs typeface="Arial"/>
                <a:sym typeface="Arial"/>
              </a:rPr>
              <a:t>Each </a:t>
            </a:r>
            <a:r>
              <a:rPr lang="en-GB" sz="1400" i="1" dirty="0">
                <a:solidFill>
                  <a:schemeClr val="bg2">
                    <a:lumMod val="75000"/>
                  </a:schemeClr>
                </a:solidFill>
                <a:latin typeface="Arial"/>
                <a:ea typeface="Arial"/>
                <a:cs typeface="Arial"/>
                <a:sym typeface="Arial"/>
              </a:rPr>
              <a:t>cluster is </a:t>
            </a:r>
            <a:r>
              <a:rPr lang="en-GB" sz="1400" i="1" dirty="0" smtClean="0">
                <a:solidFill>
                  <a:schemeClr val="bg2">
                    <a:lumMod val="75000"/>
                  </a:schemeClr>
                </a:solidFill>
                <a:latin typeface="Arial"/>
                <a:ea typeface="Arial"/>
                <a:cs typeface="Arial"/>
                <a:sym typeface="Arial"/>
              </a:rPr>
              <a:t>also</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responsible for integrating</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early </a:t>
            </a:r>
            <a:r>
              <a:rPr lang="en-GB" sz="1400" i="1" dirty="0">
                <a:solidFill>
                  <a:schemeClr val="bg2">
                    <a:lumMod val="75000"/>
                  </a:schemeClr>
                </a:solidFill>
                <a:latin typeface="Arial"/>
                <a:ea typeface="Arial"/>
                <a:cs typeface="Arial"/>
                <a:sym typeface="Arial"/>
              </a:rPr>
              <a:t>recovery from </a:t>
            </a:r>
            <a:r>
              <a:rPr lang="en-GB" sz="1400" i="1" dirty="0" smtClean="0">
                <a:solidFill>
                  <a:schemeClr val="bg2">
                    <a:lumMod val="75000"/>
                  </a:schemeClr>
                </a:solidFill>
                <a:latin typeface="Arial"/>
                <a:ea typeface="Arial"/>
                <a:cs typeface="Arial"/>
                <a:sym typeface="Arial"/>
              </a:rPr>
              <a:t>the outset</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of </a:t>
            </a:r>
            <a:r>
              <a:rPr lang="en-GB" sz="1400" i="1" dirty="0">
                <a:solidFill>
                  <a:schemeClr val="bg2">
                    <a:lumMod val="75000"/>
                  </a:schemeClr>
                </a:solidFill>
                <a:latin typeface="Arial"/>
                <a:ea typeface="Arial"/>
                <a:cs typeface="Arial"/>
                <a:sym typeface="Arial"/>
              </a:rPr>
              <a:t>the humanitarian response. </a:t>
            </a:r>
            <a:endParaRPr sz="1400" i="1" dirty="0">
              <a:solidFill>
                <a:schemeClr val="bg2">
                  <a:lumMod val="75000"/>
                </a:schemeClr>
              </a:solidFill>
              <a:latin typeface="Arial"/>
              <a:ea typeface="Arial"/>
              <a:cs typeface="Arial"/>
              <a:sym typeface="Arial"/>
            </a:endParaRPr>
          </a:p>
        </p:txBody>
      </p:sp>
      <p:sp>
        <p:nvSpPr>
          <p:cNvPr id="2" name="Rectangle 1"/>
          <p:cNvSpPr/>
          <p:nvPr/>
        </p:nvSpPr>
        <p:spPr>
          <a:xfrm>
            <a:off x="4454456" y="922396"/>
            <a:ext cx="6785044" cy="875111"/>
          </a:xfrm>
          <a:prstGeom prst="rect">
            <a:avLst/>
          </a:prstGeom>
        </p:spPr>
        <p:txBody>
          <a:bodyPr wrap="square" lIns="0" anchor="t">
            <a:spAutoFit/>
          </a:bodyPr>
          <a:lstStyle/>
          <a:p>
            <a:pPr lvl="0">
              <a:lnSpc>
                <a:spcPct val="90000"/>
              </a:lnSpc>
              <a:buClr>
                <a:srgbClr val="CC3300"/>
              </a:buClr>
              <a:buSzPts val="2400"/>
            </a:pPr>
            <a:r>
              <a:rPr lang="fr-FR" sz="2800" b="1" dirty="0">
                <a:solidFill>
                  <a:schemeClr val="accent6"/>
                </a:solidFill>
              </a:rPr>
              <a:t>7. Redevabilité envers </a:t>
            </a:r>
            <a:r>
              <a:rPr lang="fr-FR" sz="2800" b="1" dirty="0" smtClean="0">
                <a:solidFill>
                  <a:schemeClr val="accent6"/>
                </a:solidFill>
              </a:rPr>
              <a:t>les</a:t>
            </a:r>
          </a:p>
          <a:p>
            <a:pPr lvl="0">
              <a:lnSpc>
                <a:spcPct val="90000"/>
              </a:lnSpc>
              <a:buClr>
                <a:srgbClr val="CC3300"/>
              </a:buClr>
              <a:buSzPts val="2400"/>
            </a:pPr>
            <a:r>
              <a:rPr lang="fr-FR" sz="2800" b="1" dirty="0" smtClean="0">
                <a:solidFill>
                  <a:schemeClr val="accent6"/>
                </a:solidFill>
              </a:rPr>
              <a:t>populations </a:t>
            </a:r>
            <a:r>
              <a:rPr lang="fr-FR" sz="2800" b="1" dirty="0">
                <a:solidFill>
                  <a:schemeClr val="accent6"/>
                </a:solidFill>
              </a:rPr>
              <a:t>affectées (AAP) </a:t>
            </a:r>
            <a:endParaRPr lang="fr-FR" sz="2800" b="1" dirty="0">
              <a:solidFill>
                <a:schemeClr val="accent6"/>
              </a:solidFill>
            </a:endParaRPr>
          </a:p>
        </p:txBody>
      </p:sp>
      <p:sp>
        <p:nvSpPr>
          <p:cNvPr id="20" name="Google Shape;259;p32"/>
          <p:cNvSpPr txBox="1">
            <a:spLocks/>
          </p:cNvSpPr>
          <p:nvPr/>
        </p:nvSpPr>
        <p:spPr>
          <a:xfrm>
            <a:off x="4465638" y="2005686"/>
            <a:ext cx="7054850" cy="2046948"/>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buClr>
                <a:schemeClr val="accent6"/>
              </a:buClr>
              <a:buSzPts val="2400"/>
              <a:buNone/>
            </a:pPr>
            <a:r>
              <a:rPr lang="fr-FR" sz="2000" b="1" dirty="0" smtClean="0">
                <a:solidFill>
                  <a:schemeClr val="accent6"/>
                </a:solidFill>
              </a:rPr>
              <a:t>7.1</a:t>
            </a:r>
            <a:r>
              <a:rPr lang="fr-FR" sz="2000" b="1" dirty="0" smtClean="0">
                <a:solidFill>
                  <a:schemeClr val="accent5"/>
                </a:solidFill>
              </a:rPr>
              <a:t> </a:t>
            </a:r>
            <a:r>
              <a:rPr lang="fr-FR" sz="2000" dirty="0" smtClean="0">
                <a:solidFill>
                  <a:srgbClr val="606164"/>
                </a:solidFill>
              </a:rPr>
              <a:t>Appliquer </a:t>
            </a:r>
            <a:r>
              <a:rPr lang="fr-FR" sz="2000" dirty="0">
                <a:solidFill>
                  <a:srgbClr val="606164"/>
                </a:solidFill>
              </a:rPr>
              <a:t>les mécanismes pour consulter et impliquer les personnes affectées dans le processus </a:t>
            </a:r>
            <a:r>
              <a:rPr lang="fr-FR" sz="2000" dirty="0" smtClean="0">
                <a:solidFill>
                  <a:srgbClr val="606164"/>
                </a:solidFill>
              </a:rPr>
              <a:t>décisionnel.</a:t>
            </a:r>
            <a:br>
              <a:rPr lang="fr-FR" sz="2000" dirty="0" smtClean="0">
                <a:solidFill>
                  <a:srgbClr val="606164"/>
                </a:solidFill>
              </a:rPr>
            </a:br>
            <a:endParaRPr lang="fr-FR" sz="2000" dirty="0">
              <a:solidFill>
                <a:srgbClr val="606164"/>
              </a:solidFill>
            </a:endParaRPr>
          </a:p>
          <a:p>
            <a:pPr marL="0" lvl="0" indent="0">
              <a:buClr>
                <a:schemeClr val="accent6"/>
              </a:buClr>
              <a:buSzPts val="2400"/>
              <a:buNone/>
            </a:pPr>
            <a:r>
              <a:rPr lang="fr-FR" sz="2000" b="1" dirty="0" smtClean="0">
                <a:solidFill>
                  <a:srgbClr val="51C3F9"/>
                </a:solidFill>
              </a:rPr>
              <a:t>7.2</a:t>
            </a:r>
            <a:r>
              <a:rPr lang="fr-FR" sz="2000" b="1" dirty="0" smtClean="0">
                <a:solidFill>
                  <a:schemeClr val="accent5"/>
                </a:solidFill>
              </a:rPr>
              <a:t> </a:t>
            </a:r>
            <a:r>
              <a:rPr lang="fr-FR" sz="2000" dirty="0" smtClean="0">
                <a:solidFill>
                  <a:srgbClr val="606164"/>
                </a:solidFill>
              </a:rPr>
              <a:t>Appliquer </a:t>
            </a:r>
            <a:r>
              <a:rPr lang="fr-FR" sz="2000" dirty="0">
                <a:solidFill>
                  <a:srgbClr val="606164"/>
                </a:solidFill>
              </a:rPr>
              <a:t>les mécanismes convenus pour recevoir, enquêter et agir en cas de plainte concernant l'aide reçue.</a:t>
            </a:r>
            <a:endParaRPr lang="fr-FR" sz="2000" dirty="0">
              <a:solidFill>
                <a:srgbClr val="606164"/>
              </a:solidFill>
            </a:endParaRPr>
          </a:p>
        </p:txBody>
      </p:sp>
      <p:cxnSp>
        <p:nvCxnSpPr>
          <p:cNvPr id="52" name="Google Shape;263;p32"/>
          <p:cNvCxnSpPr/>
          <p:nvPr/>
        </p:nvCxnSpPr>
        <p:spPr>
          <a:xfrm flipV="1">
            <a:off x="630579" y="4812933"/>
            <a:ext cx="0" cy="741982"/>
          </a:xfrm>
          <a:prstGeom prst="straightConnector1">
            <a:avLst/>
          </a:prstGeom>
          <a:noFill/>
          <a:ln w="19050" cap="flat" cmpd="sng">
            <a:solidFill>
              <a:schemeClr val="accent1"/>
            </a:solidFill>
            <a:prstDash val="solid"/>
            <a:round/>
            <a:headEnd type="none" w="med" len="med"/>
            <a:tailEnd type="none" w="med" len="med"/>
          </a:ln>
        </p:spPr>
      </p:cxn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4006013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2" name="Google Shape;287;p34"/>
          <p:cNvSpPr/>
          <p:nvPr/>
        </p:nvSpPr>
        <p:spPr>
          <a:xfrm>
            <a:off x="-25" y="4280102"/>
            <a:ext cx="6096000" cy="25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8;p34"/>
          <p:cNvSpPr/>
          <p:nvPr/>
        </p:nvSpPr>
        <p:spPr>
          <a:xfrm>
            <a:off x="6096025" y="4280102"/>
            <a:ext cx="6096000" cy="25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5;p34"/>
          <p:cNvSpPr/>
          <p:nvPr/>
        </p:nvSpPr>
        <p:spPr>
          <a:xfrm>
            <a:off x="-25" y="1702100"/>
            <a:ext cx="6096000" cy="2577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6;p34"/>
          <p:cNvSpPr/>
          <p:nvPr/>
        </p:nvSpPr>
        <p:spPr>
          <a:xfrm>
            <a:off x="6096025" y="1702100"/>
            <a:ext cx="6096000" cy="257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4;p34"/>
          <p:cNvSpPr txBox="1">
            <a:spLocks noGrp="1"/>
          </p:cNvSpPr>
          <p:nvPr>
            <p:ph type="title"/>
          </p:nvPr>
        </p:nvSpPr>
        <p:spPr>
          <a:xfrm>
            <a:off x="630000" y="671994"/>
            <a:ext cx="455220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dirty="0" smtClean="0">
                <a:solidFill>
                  <a:schemeClr val="bg2">
                    <a:lumMod val="75000"/>
                  </a:schemeClr>
                </a:solidFill>
                <a:latin typeface="Arial"/>
                <a:ea typeface="Arial"/>
                <a:cs typeface="Arial"/>
                <a:sym typeface="Arial"/>
              </a:rPr>
              <a:t>Principes</a:t>
            </a:r>
            <a:br>
              <a:rPr lang="fr-FR" sz="3200" dirty="0" smtClean="0">
                <a:solidFill>
                  <a:schemeClr val="bg2">
                    <a:lumMod val="75000"/>
                  </a:schemeClr>
                </a:solidFill>
                <a:latin typeface="Arial"/>
                <a:ea typeface="Arial"/>
                <a:cs typeface="Arial"/>
                <a:sym typeface="Arial"/>
              </a:rPr>
            </a:br>
            <a:r>
              <a:rPr lang="fr-FR" sz="3200" b="1" dirty="0" smtClean="0">
                <a:solidFill>
                  <a:schemeClr val="bg2">
                    <a:lumMod val="75000"/>
                  </a:schemeClr>
                </a:solidFill>
                <a:latin typeface="Arial"/>
                <a:ea typeface="Arial"/>
                <a:cs typeface="Arial"/>
                <a:sym typeface="Arial"/>
              </a:rPr>
              <a:t>Humanitaires</a:t>
            </a:r>
            <a:endParaRPr sz="3200" b="1" dirty="0">
              <a:solidFill>
                <a:schemeClr val="bg2">
                  <a:lumMod val="75000"/>
                </a:schemeClr>
              </a:solidFill>
              <a:latin typeface="Arial"/>
              <a:ea typeface="Arial"/>
              <a:cs typeface="Arial"/>
              <a:sym typeface="Arial"/>
            </a:endParaRPr>
          </a:p>
        </p:txBody>
      </p:sp>
      <p:sp>
        <p:nvSpPr>
          <p:cNvPr id="13" name="Google Shape;289;p34"/>
          <p:cNvSpPr txBox="1">
            <a:spLocks/>
          </p:cNvSpPr>
          <p:nvPr/>
        </p:nvSpPr>
        <p:spPr>
          <a:xfrm>
            <a:off x="100092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Humanité</a:t>
            </a:r>
          </a:p>
        </p:txBody>
      </p:sp>
      <p:sp>
        <p:nvSpPr>
          <p:cNvPr id="14" name="Google Shape;290;p34"/>
          <p:cNvSpPr txBox="1">
            <a:spLocks/>
          </p:cNvSpPr>
          <p:nvPr/>
        </p:nvSpPr>
        <p:spPr>
          <a:xfrm>
            <a:off x="100092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Impartialité</a:t>
            </a:r>
          </a:p>
        </p:txBody>
      </p:sp>
      <p:sp>
        <p:nvSpPr>
          <p:cNvPr id="15" name="Google Shape;292;p34"/>
          <p:cNvSpPr txBox="1">
            <a:spLocks/>
          </p:cNvSpPr>
          <p:nvPr/>
        </p:nvSpPr>
        <p:spPr>
          <a:xfrm>
            <a:off x="709697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Neutralité</a:t>
            </a:r>
          </a:p>
        </p:txBody>
      </p:sp>
      <p:sp>
        <p:nvSpPr>
          <p:cNvPr id="16" name="Google Shape;290;p34"/>
          <p:cNvSpPr txBox="1">
            <a:spLocks/>
          </p:cNvSpPr>
          <p:nvPr/>
        </p:nvSpPr>
        <p:spPr>
          <a:xfrm>
            <a:off x="709697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Indépendance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271;p33"/>
          <p:cNvSpPr/>
          <p:nvPr/>
        </p:nvSpPr>
        <p:spPr>
          <a:xfrm>
            <a:off x="0" y="1662815"/>
            <a:ext cx="12192000" cy="5195185"/>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5"/>
          <p:cNvCxnSpPr/>
          <p:nvPr/>
        </p:nvCxnSpPr>
        <p:spPr>
          <a:xfrm>
            <a:off x="630000" y="3445295"/>
            <a:ext cx="11562000" cy="0"/>
          </a:xfrm>
          <a:prstGeom prst="straightConnector1">
            <a:avLst/>
          </a:prstGeom>
          <a:noFill/>
          <a:ln w="19050" cap="flat" cmpd="sng">
            <a:solidFill>
              <a:schemeClr val="accent1"/>
            </a:solidFill>
            <a:prstDash val="solid"/>
            <a:round/>
            <a:headEnd type="none" w="med" len="med"/>
            <a:tailEnd type="none" w="med" len="med"/>
          </a:ln>
        </p:spPr>
      </p:cxnSp>
      <p:cxnSp>
        <p:nvCxnSpPr>
          <p:cNvPr id="302" name="Google Shape;302;p35"/>
          <p:cNvCxnSpPr/>
          <p:nvPr/>
        </p:nvCxnSpPr>
        <p:spPr>
          <a:xfrm>
            <a:off x="630000" y="4041095"/>
            <a:ext cx="11562000" cy="0"/>
          </a:xfrm>
          <a:prstGeom prst="straightConnector1">
            <a:avLst/>
          </a:prstGeom>
          <a:noFill/>
          <a:ln w="19050" cap="flat" cmpd="sng">
            <a:solidFill>
              <a:schemeClr val="accent2"/>
            </a:solidFill>
            <a:prstDash val="solid"/>
            <a:round/>
            <a:headEnd type="none" w="med" len="med"/>
            <a:tailEnd type="none" w="med" len="med"/>
          </a:ln>
        </p:spPr>
      </p:cxnSp>
      <p:cxnSp>
        <p:nvCxnSpPr>
          <p:cNvPr id="303" name="Google Shape;303;p35"/>
          <p:cNvCxnSpPr/>
          <p:nvPr/>
        </p:nvCxnSpPr>
        <p:spPr>
          <a:xfrm>
            <a:off x="630000" y="4636895"/>
            <a:ext cx="11562000" cy="0"/>
          </a:xfrm>
          <a:prstGeom prst="straightConnector1">
            <a:avLst/>
          </a:prstGeom>
          <a:noFill/>
          <a:ln w="19050" cap="flat" cmpd="sng">
            <a:solidFill>
              <a:schemeClr val="accent3"/>
            </a:solidFill>
            <a:prstDash val="solid"/>
            <a:round/>
            <a:headEnd type="none" w="med" len="med"/>
            <a:tailEnd type="none" w="med" len="med"/>
          </a:ln>
        </p:spPr>
      </p:cxnSp>
      <p:cxnSp>
        <p:nvCxnSpPr>
          <p:cNvPr id="304" name="Google Shape;304;p35"/>
          <p:cNvCxnSpPr/>
          <p:nvPr/>
        </p:nvCxnSpPr>
        <p:spPr>
          <a:xfrm>
            <a:off x="630000" y="5232695"/>
            <a:ext cx="11562000" cy="0"/>
          </a:xfrm>
          <a:prstGeom prst="straightConnector1">
            <a:avLst/>
          </a:prstGeom>
          <a:noFill/>
          <a:ln w="19050" cap="flat" cmpd="sng">
            <a:solidFill>
              <a:schemeClr val="accent4"/>
            </a:solidFill>
            <a:prstDash val="solid"/>
            <a:round/>
            <a:headEnd type="none" w="med" len="med"/>
            <a:tailEnd type="none" w="med" len="med"/>
          </a:ln>
        </p:spPr>
      </p:cxnSp>
      <p:cxnSp>
        <p:nvCxnSpPr>
          <p:cNvPr id="305" name="Google Shape;305;p35"/>
          <p:cNvCxnSpPr/>
          <p:nvPr/>
        </p:nvCxnSpPr>
        <p:spPr>
          <a:xfrm>
            <a:off x="630000" y="5828495"/>
            <a:ext cx="11562000" cy="0"/>
          </a:xfrm>
          <a:prstGeom prst="straightConnector1">
            <a:avLst/>
          </a:prstGeom>
          <a:noFill/>
          <a:ln w="19050" cap="flat" cmpd="sng">
            <a:solidFill>
              <a:schemeClr val="accent5"/>
            </a:solidFill>
            <a:prstDash val="solid"/>
            <a:round/>
            <a:headEnd type="none" w="med" len="med"/>
            <a:tailEnd type="none" w="med" len="med"/>
          </a:ln>
        </p:spPr>
      </p:cxnSp>
      <p:sp>
        <p:nvSpPr>
          <p:cNvPr id="300" name="Google Shape;300;p35"/>
          <p:cNvSpPr txBox="1"/>
          <p:nvPr/>
        </p:nvSpPr>
        <p:spPr>
          <a:xfrm>
            <a:off x="630000" y="2865996"/>
            <a:ext cx="6912190" cy="2916273"/>
          </a:xfrm>
          <a:prstGeom prst="rect">
            <a:avLst/>
          </a:prstGeom>
          <a:noFill/>
          <a:ln>
            <a:noFill/>
          </a:ln>
        </p:spPr>
        <p:txBody>
          <a:bodyPr spcFirstLastPara="1" wrap="square" lIns="0" tIns="91425" rIns="91425" bIns="91425" anchor="t" anchorCtr="0">
            <a:noAutofit/>
          </a:bodyPr>
          <a:lstStyle/>
          <a:p>
            <a:pPr lvl="0">
              <a:lnSpc>
                <a:spcPct val="95000"/>
              </a:lnSpc>
              <a:spcBef>
                <a:spcPts val="1000"/>
              </a:spcBef>
            </a:pPr>
            <a:r>
              <a:rPr lang="fr-FR" sz="4100" b="1" dirty="0">
                <a:solidFill>
                  <a:schemeClr val="accent1"/>
                </a:solidFill>
              </a:rPr>
              <a:t>Égalité</a:t>
            </a:r>
            <a:br>
              <a:rPr lang="fr-FR" sz="4100" b="1" dirty="0">
                <a:solidFill>
                  <a:schemeClr val="accent1"/>
                </a:solidFill>
              </a:rPr>
            </a:br>
            <a:r>
              <a:rPr lang="fr-FR" sz="4100" b="1" dirty="0">
                <a:solidFill>
                  <a:schemeClr val="accent2"/>
                </a:solidFill>
              </a:rPr>
              <a:t>Transparence</a:t>
            </a:r>
            <a:r>
              <a:rPr lang="fr-FR" sz="4100" b="1" dirty="0">
                <a:solidFill>
                  <a:schemeClr val="accent1"/>
                </a:solidFill>
              </a:rPr>
              <a:t/>
            </a:r>
            <a:br>
              <a:rPr lang="fr-FR" sz="4100" b="1" dirty="0">
                <a:solidFill>
                  <a:schemeClr val="accent1"/>
                </a:solidFill>
              </a:rPr>
            </a:br>
            <a:r>
              <a:rPr lang="fr-FR" sz="4100" b="1" dirty="0">
                <a:solidFill>
                  <a:schemeClr val="accent3"/>
                </a:solidFill>
              </a:rPr>
              <a:t>Axé sur les résultats</a:t>
            </a:r>
            <a:br>
              <a:rPr lang="fr-FR" sz="4100" b="1" dirty="0">
                <a:solidFill>
                  <a:schemeClr val="accent3"/>
                </a:solidFill>
              </a:rPr>
            </a:br>
            <a:r>
              <a:rPr lang="fr-FR" sz="4100" b="1" dirty="0">
                <a:solidFill>
                  <a:schemeClr val="accent4"/>
                </a:solidFill>
              </a:rPr>
              <a:t>Responsabilité</a:t>
            </a:r>
            <a:br>
              <a:rPr lang="fr-FR" sz="4100" b="1" dirty="0">
                <a:solidFill>
                  <a:schemeClr val="accent4"/>
                </a:solidFill>
              </a:rPr>
            </a:br>
            <a:r>
              <a:rPr lang="fr-FR" sz="4100" b="1" dirty="0">
                <a:solidFill>
                  <a:schemeClr val="accent5"/>
                </a:solidFill>
              </a:rPr>
              <a:t>Complémentarité</a:t>
            </a:r>
            <a:endParaRPr lang="fr-FR" sz="4100" b="1" dirty="0">
              <a:solidFill>
                <a:schemeClr val="accent5"/>
              </a:solidFill>
            </a:endParaRPr>
          </a:p>
        </p:txBody>
      </p:sp>
      <p:sp>
        <p:nvSpPr>
          <p:cNvPr id="1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
        <p:nvSpPr>
          <p:cNvPr id="15" name="Google Shape;307;p35"/>
          <p:cNvSpPr txBox="1">
            <a:spLocks noGrp="1"/>
          </p:cNvSpPr>
          <p:nvPr>
            <p:ph type="title"/>
          </p:nvPr>
        </p:nvSpPr>
        <p:spPr>
          <a:xfrm>
            <a:off x="630000" y="665450"/>
            <a:ext cx="53106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Principles of</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Humanitarian partnerships</a:t>
            </a:r>
            <a:endParaRPr sz="3200" b="1" dirty="0">
              <a:solidFill>
                <a:schemeClr val="bg2">
                  <a:lumMod val="75000"/>
                </a:schemeClr>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0"/>
            <a:ext cx="12185904" cy="6858000"/>
          </a:xfrm>
          <a:prstGeom prst="rect">
            <a:avLst/>
          </a:prstGeom>
        </p:spPr>
      </p:pic>
      <p:sp>
        <p:nvSpPr>
          <p:cNvPr id="22" name="Google Shape;197;p28"/>
          <p:cNvSpPr/>
          <p:nvPr/>
        </p:nvSpPr>
        <p:spPr>
          <a:xfrm>
            <a:off x="0" y="0"/>
            <a:ext cx="3949700" cy="68580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p35"/>
          <p:cNvSpPr txBox="1">
            <a:spLocks/>
          </p:cNvSpPr>
          <p:nvPr/>
        </p:nvSpPr>
        <p:spPr>
          <a:xfrm>
            <a:off x="630000" y="541953"/>
            <a:ext cx="3548300" cy="213415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Norme</a:t>
            </a:r>
            <a:br>
              <a:rPr lang="fr-FR" sz="3200" b="1" dirty="0" smtClean="0">
                <a:solidFill>
                  <a:schemeClr val="bg2">
                    <a:lumMod val="75000"/>
                  </a:schemeClr>
                </a:solidFill>
                <a:latin typeface="Arial"/>
                <a:ea typeface="Arial"/>
                <a:cs typeface="Arial"/>
                <a:sym typeface="Arial"/>
              </a:rPr>
            </a:br>
            <a:r>
              <a:rPr lang="fr-FR" sz="3200" b="1" dirty="0" smtClean="0">
                <a:solidFill>
                  <a:schemeClr val="bg2">
                    <a:lumMod val="75000"/>
                  </a:schemeClr>
                </a:solidFill>
                <a:latin typeface="Arial"/>
                <a:ea typeface="Arial"/>
                <a:cs typeface="Arial"/>
                <a:sym typeface="Arial"/>
              </a:rPr>
              <a:t>humanitaire </a:t>
            </a:r>
            <a:r>
              <a:rPr lang="fr-FR" sz="3200" dirty="0" smtClean="0">
                <a:solidFill>
                  <a:schemeClr val="bg2">
                    <a:lumMod val="75000"/>
                  </a:schemeClr>
                </a:solidFill>
                <a:latin typeface="Arial"/>
                <a:ea typeface="Arial"/>
                <a:cs typeface="Arial"/>
                <a:sym typeface="Arial"/>
              </a:rPr>
              <a:t>fondamentale </a:t>
            </a:r>
            <a:br>
              <a:rPr lang="fr-FR" sz="3200" dirty="0" smtClean="0">
                <a:solidFill>
                  <a:schemeClr val="bg2">
                    <a:lumMod val="75000"/>
                  </a:schemeClr>
                </a:solidFill>
                <a:latin typeface="Arial"/>
                <a:ea typeface="Arial"/>
                <a:cs typeface="Arial"/>
                <a:sym typeface="Arial"/>
              </a:rPr>
            </a:br>
            <a:r>
              <a:rPr lang="fr-FR" sz="3200" dirty="0" smtClean="0">
                <a:solidFill>
                  <a:schemeClr val="bg2">
                    <a:lumMod val="75000"/>
                  </a:schemeClr>
                </a:solidFill>
                <a:latin typeface="Arial"/>
                <a:ea typeface="Arial"/>
                <a:cs typeface="Arial"/>
                <a:sym typeface="Arial"/>
              </a:rPr>
              <a:t>de qualité et</a:t>
            </a:r>
            <a:br>
              <a:rPr lang="fr-FR" sz="3200" dirty="0" smtClean="0">
                <a:solidFill>
                  <a:schemeClr val="bg2">
                    <a:lumMod val="75000"/>
                  </a:schemeClr>
                </a:solidFill>
                <a:latin typeface="Arial"/>
                <a:ea typeface="Arial"/>
                <a:cs typeface="Arial"/>
                <a:sym typeface="Arial"/>
              </a:rPr>
            </a:br>
            <a:r>
              <a:rPr lang="fr-FR" sz="3200" dirty="0" smtClean="0">
                <a:solidFill>
                  <a:schemeClr val="bg2">
                    <a:lumMod val="75000"/>
                  </a:schemeClr>
                </a:solidFill>
                <a:latin typeface="Arial"/>
                <a:ea typeface="Arial"/>
                <a:cs typeface="Arial"/>
                <a:sym typeface="Arial"/>
              </a:rPr>
              <a:t>de redevabilité</a:t>
            </a:r>
            <a:endParaRPr lang="fr-FR" sz="3200" dirty="0">
              <a:solidFill>
                <a:schemeClr val="bg2">
                  <a:lumMod val="75000"/>
                </a:schemeClr>
              </a:solidFill>
              <a:latin typeface="Arial"/>
              <a:ea typeface="Arial"/>
              <a:cs typeface="Arial"/>
              <a:sym typeface="Arial"/>
            </a:endParaRPr>
          </a:p>
        </p:txBody>
      </p:sp>
    </p:spTree>
    <p:extLst>
      <p:ext uri="{BB962C8B-B14F-4D97-AF65-F5344CB8AC3E}">
        <p14:creationId xmlns:p14="http://schemas.microsoft.com/office/powerpoint/2010/main" val="3404070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28"/>
          <p:cNvSpPr/>
          <p:nvPr/>
        </p:nvSpPr>
        <p:spPr>
          <a:xfrm>
            <a:off x="0" y="0"/>
            <a:ext cx="3932238"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Content Placeholder 2">
            <a:extLst>
              <a:ext uri="{FF2B5EF4-FFF2-40B4-BE49-F238E27FC236}">
                <a16:creationId xmlns="" xmlns:a16="http://schemas.microsoft.com/office/drawing/2014/main" id="{75261743-9EB1-47E3-83C7-F141C5408A53}"/>
              </a:ext>
            </a:extLst>
          </p:cNvPr>
          <p:cNvSpPr txBox="1">
            <a:spLocks/>
          </p:cNvSpPr>
          <p:nvPr/>
        </p:nvSpPr>
        <p:spPr>
          <a:xfrm>
            <a:off x="794458" y="4068162"/>
            <a:ext cx="2905976" cy="1563997"/>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None/>
            </a:pPr>
            <a:r>
              <a:rPr lang="fr-FR" sz="1400" i="1" dirty="0">
                <a:solidFill>
                  <a:schemeClr val="bg2">
                    <a:lumMod val="75000"/>
                  </a:schemeClr>
                </a:solidFill>
                <a:latin typeface="Arial"/>
                <a:cs typeface="Arial"/>
              </a:rPr>
              <a:t>* Veuillez noter que cette liste n'est ni complète ni normative. C’est un point de départ de base qui doit être adapté au niveau national. Consultez OCHA. (2015). Module de référence pour la coordination des clusters au niveau des pays pour plus d'informations</a:t>
            </a:r>
            <a:endParaRPr lang="fr-FR" sz="1400" i="1" dirty="0">
              <a:solidFill>
                <a:schemeClr val="bg2">
                  <a:lumMod val="75000"/>
                </a:schemeClr>
              </a:solidFill>
              <a:latin typeface="Arial"/>
              <a:cs typeface="Arial"/>
            </a:endParaRPr>
          </a:p>
        </p:txBody>
      </p:sp>
      <p:cxnSp>
        <p:nvCxnSpPr>
          <p:cNvPr id="25" name="Google Shape;263;p32"/>
          <p:cNvCxnSpPr/>
          <p:nvPr/>
        </p:nvCxnSpPr>
        <p:spPr>
          <a:xfrm flipV="1">
            <a:off x="630579" y="4068162"/>
            <a:ext cx="0" cy="1475661"/>
          </a:xfrm>
          <a:prstGeom prst="straightConnector1">
            <a:avLst/>
          </a:prstGeom>
          <a:noFill/>
          <a:ln w="19050" cap="flat" cmpd="sng">
            <a:solidFill>
              <a:schemeClr val="accent1"/>
            </a:solidFill>
            <a:prstDash val="solid"/>
            <a:round/>
            <a:headEnd type="none" w="med" len="med"/>
            <a:tailEnd type="none" w="med" len="med"/>
          </a:ln>
        </p:spPr>
      </p:cxnSp>
      <p:sp>
        <p:nvSpPr>
          <p:cNvPr id="11" name="Title 1">
            <a:extLst>
              <a:ext uri="{FF2B5EF4-FFF2-40B4-BE49-F238E27FC236}">
                <a16:creationId xmlns:a16="http://schemas.microsoft.com/office/drawing/2014/main" xmlns="" id="{8D45FFC3-9F8B-4294-9AD0-8231CC49ED22}"/>
              </a:ext>
            </a:extLst>
          </p:cNvPr>
          <p:cNvSpPr txBox="1">
            <a:spLocks/>
          </p:cNvSpPr>
          <p:nvPr/>
        </p:nvSpPr>
        <p:spPr>
          <a:xfrm>
            <a:off x="630238" y="532543"/>
            <a:ext cx="3302001" cy="2284540"/>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pPr>
            <a:r>
              <a:rPr lang="fr-FR" sz="3200" b="1" dirty="0" smtClean="0">
                <a:solidFill>
                  <a:srgbClr val="606164"/>
                </a:solidFill>
                <a:latin typeface="Arial"/>
                <a:cs typeface="Arial"/>
              </a:rPr>
              <a:t>Engagements minimums </a:t>
            </a:r>
            <a:r>
              <a:rPr lang="fr-FR" sz="3200" dirty="0" smtClean="0">
                <a:solidFill>
                  <a:srgbClr val="606164"/>
                </a:solidFill>
                <a:latin typeface="Arial"/>
                <a:cs typeface="Arial"/>
              </a:rPr>
              <a:t>liés</a:t>
            </a:r>
            <a:br>
              <a:rPr lang="fr-FR" sz="3200" dirty="0" smtClean="0">
                <a:solidFill>
                  <a:srgbClr val="606164"/>
                </a:solidFill>
                <a:latin typeface="Arial"/>
                <a:cs typeface="Arial"/>
              </a:rPr>
            </a:br>
            <a:r>
              <a:rPr lang="fr-FR" sz="3200" dirty="0" smtClean="0">
                <a:solidFill>
                  <a:srgbClr val="606164"/>
                </a:solidFill>
                <a:latin typeface="Arial"/>
                <a:cs typeface="Arial"/>
              </a:rPr>
              <a:t>à la participation des groupes sectoriels*</a:t>
            </a:r>
            <a:endParaRPr lang="en-GB" sz="3200" dirty="0">
              <a:solidFill>
                <a:srgbClr val="606164"/>
              </a:solidFill>
              <a:latin typeface="Arial"/>
              <a:cs typeface="Arial"/>
            </a:endParaRPr>
          </a:p>
        </p:txBody>
      </p:sp>
      <p:sp>
        <p:nvSpPr>
          <p:cNvPr id="13" name="Rectangle 12"/>
          <p:cNvSpPr/>
          <p:nvPr/>
        </p:nvSpPr>
        <p:spPr>
          <a:xfrm>
            <a:off x="4484124" y="658906"/>
            <a:ext cx="7225275" cy="5164044"/>
          </a:xfrm>
          <a:prstGeom prst="rect">
            <a:avLst/>
          </a:prstGeom>
        </p:spPr>
        <p:txBody>
          <a:bodyPr wrap="square" lIns="0" numCol="2" spcCol="360000">
            <a:noAutofit/>
          </a:bodyPr>
          <a:lstStyle/>
          <a:p>
            <a:pPr>
              <a:lnSpc>
                <a:spcPct val="84000"/>
              </a:lnSpc>
              <a:buClr>
                <a:schemeClr val="accent1"/>
              </a:buClr>
              <a:buSzPct val="160000"/>
            </a:pPr>
            <a:r>
              <a:rPr lang="fr-FR" sz="2000" dirty="0">
                <a:solidFill>
                  <a:schemeClr val="accent1"/>
                </a:solidFill>
              </a:rPr>
              <a:t>Engagement envers les principes </a:t>
            </a:r>
            <a:r>
              <a:rPr lang="fr-FR" sz="2000" dirty="0" smtClean="0">
                <a:solidFill>
                  <a:schemeClr val="accent1"/>
                </a:solidFill>
              </a:rPr>
              <a:t>humanitaires</a:t>
            </a:r>
            <a:endParaRPr lang="fr-FR" sz="2000" dirty="0" smtClean="0">
              <a:solidFill>
                <a:srgbClr val="606164"/>
              </a:solidFill>
            </a:endParaRPr>
          </a:p>
          <a:p>
            <a:pPr>
              <a:lnSpc>
                <a:spcPct val="84000"/>
              </a:lnSpc>
              <a:buClr>
                <a:schemeClr val="accent1"/>
              </a:buClr>
              <a:buSzPct val="160000"/>
            </a:pPr>
            <a:r>
              <a:rPr lang="fr-FR" sz="2000" dirty="0" smtClean="0">
                <a:solidFill>
                  <a:srgbClr val="606164"/>
                </a:solidFill>
              </a:rPr>
              <a:t>et </a:t>
            </a:r>
            <a:r>
              <a:rPr lang="fr-FR" sz="2000" dirty="0">
                <a:solidFill>
                  <a:srgbClr val="606164"/>
                </a:solidFill>
              </a:rPr>
              <a:t>les principes </a:t>
            </a:r>
            <a:r>
              <a:rPr lang="fr-FR" sz="2000" dirty="0" smtClean="0">
                <a:solidFill>
                  <a:srgbClr val="606164"/>
                </a:solidFill>
              </a:rPr>
              <a:t>de partenariat</a:t>
            </a:r>
            <a:r>
              <a:rPr lang="fr-FR" sz="2000" dirty="0" smtClean="0">
                <a:solidFill>
                  <a:srgbClr val="606164"/>
                </a:solidFill>
              </a:rPr>
              <a:t/>
            </a:r>
            <a:br>
              <a:rPr lang="fr-FR" sz="2000" dirty="0" smtClean="0">
                <a:solidFill>
                  <a:srgbClr val="606164"/>
                </a:solidFill>
              </a:rPr>
            </a:br>
            <a:endParaRPr lang="fr-FR" sz="2000" dirty="0">
              <a:solidFill>
                <a:schemeClr val="accent2"/>
              </a:solidFill>
            </a:endParaRPr>
          </a:p>
          <a:p>
            <a:pPr>
              <a:lnSpc>
                <a:spcPct val="84000"/>
              </a:lnSpc>
              <a:buClr>
                <a:schemeClr val="accent1"/>
              </a:buClr>
              <a:buSzPct val="160000"/>
            </a:pPr>
            <a:r>
              <a:rPr lang="fr-FR" sz="2000" dirty="0">
                <a:solidFill>
                  <a:schemeClr val="accent2"/>
                </a:solidFill>
              </a:rPr>
              <a:t>Engagement à </a:t>
            </a:r>
            <a:r>
              <a:rPr lang="fr-FR" sz="2000" dirty="0" smtClean="0">
                <a:solidFill>
                  <a:schemeClr val="accent2"/>
                </a:solidFill>
              </a:rPr>
              <a:t>intégrer</a:t>
            </a:r>
          </a:p>
          <a:p>
            <a:pPr>
              <a:lnSpc>
                <a:spcPct val="84000"/>
              </a:lnSpc>
              <a:buClr>
                <a:schemeClr val="accent1"/>
              </a:buClr>
              <a:buSzPct val="160000"/>
            </a:pPr>
            <a:r>
              <a:rPr lang="fr-FR" sz="2000" dirty="0" smtClean="0">
                <a:solidFill>
                  <a:srgbClr val="606164"/>
                </a:solidFill>
              </a:rPr>
              <a:t>la </a:t>
            </a:r>
            <a:r>
              <a:rPr lang="fr-FR" sz="2000" dirty="0" smtClean="0">
                <a:solidFill>
                  <a:srgbClr val="606164"/>
                </a:solidFill>
              </a:rPr>
              <a:t>protection</a:t>
            </a:r>
            <a:br>
              <a:rPr lang="fr-FR" sz="2000" dirty="0" smtClean="0">
                <a:solidFill>
                  <a:srgbClr val="606164"/>
                </a:solidFill>
              </a:rPr>
            </a:br>
            <a:endParaRPr lang="fr-FR" sz="2000" dirty="0">
              <a:solidFill>
                <a:srgbClr val="606164"/>
              </a:solidFill>
            </a:endParaRPr>
          </a:p>
          <a:p>
            <a:pPr>
              <a:lnSpc>
                <a:spcPct val="84000"/>
              </a:lnSpc>
              <a:buClr>
                <a:schemeClr val="accent1"/>
              </a:buClr>
              <a:buSzPct val="160000"/>
            </a:pPr>
            <a:r>
              <a:rPr lang="fr-FR" sz="2000" dirty="0">
                <a:solidFill>
                  <a:schemeClr val="accent3"/>
                </a:solidFill>
              </a:rPr>
              <a:t>Améliorer la responsabilisation </a:t>
            </a:r>
            <a:r>
              <a:rPr lang="fr-FR" sz="2000" dirty="0">
                <a:solidFill>
                  <a:srgbClr val="606164"/>
                </a:solidFill>
              </a:rPr>
              <a:t>envers les populations </a:t>
            </a:r>
            <a:r>
              <a:rPr lang="fr-FR" sz="2000" dirty="0" smtClean="0">
                <a:solidFill>
                  <a:srgbClr val="606164"/>
                </a:solidFill>
              </a:rPr>
              <a:t>affectées</a:t>
            </a:r>
            <a:br>
              <a:rPr lang="fr-FR" sz="2000" dirty="0" smtClean="0">
                <a:solidFill>
                  <a:srgbClr val="606164"/>
                </a:solidFill>
              </a:rPr>
            </a:br>
            <a:endParaRPr lang="fr-FR" sz="2000" dirty="0">
              <a:solidFill>
                <a:srgbClr val="606164"/>
              </a:solidFill>
            </a:endParaRPr>
          </a:p>
          <a:p>
            <a:pPr>
              <a:lnSpc>
                <a:spcPct val="84000"/>
              </a:lnSpc>
              <a:buClr>
                <a:schemeClr val="accent1"/>
              </a:buClr>
              <a:buSzPct val="160000"/>
            </a:pPr>
            <a:r>
              <a:rPr lang="fr-FR" sz="2000" dirty="0">
                <a:solidFill>
                  <a:schemeClr val="accent4"/>
                </a:solidFill>
              </a:rPr>
              <a:t>Compréhension des devoirs et responsabilités</a:t>
            </a:r>
            <a:r>
              <a:rPr lang="fr-FR" sz="2000" dirty="0">
                <a:solidFill>
                  <a:srgbClr val="606164"/>
                </a:solidFill>
              </a:rPr>
              <a:t> associés à l'appartenance au </a:t>
            </a:r>
            <a:r>
              <a:rPr lang="fr-FR" sz="2000" dirty="0" smtClean="0">
                <a:solidFill>
                  <a:srgbClr val="606164"/>
                </a:solidFill>
              </a:rPr>
              <a:t>cluster</a:t>
            </a:r>
            <a:br>
              <a:rPr lang="fr-FR" sz="2000" dirty="0" smtClean="0">
                <a:solidFill>
                  <a:srgbClr val="606164"/>
                </a:solidFill>
              </a:rPr>
            </a:br>
            <a:r>
              <a:rPr lang="fr-FR" sz="2000" dirty="0" smtClean="0">
                <a:solidFill>
                  <a:srgbClr val="606164"/>
                </a:solidFill>
              </a:rPr>
              <a:t/>
            </a:r>
            <a:br>
              <a:rPr lang="fr-FR" sz="2000" dirty="0" smtClean="0">
                <a:solidFill>
                  <a:srgbClr val="606164"/>
                </a:solidFill>
              </a:rPr>
            </a:br>
            <a:r>
              <a:rPr lang="fr-FR" sz="2000" dirty="0" smtClean="0">
                <a:solidFill>
                  <a:schemeClr val="accent5"/>
                </a:solidFill>
              </a:rPr>
              <a:t>Participation active au cluster et engagement</a:t>
            </a:r>
            <a:r>
              <a:rPr lang="fr-FR" sz="2000" dirty="0" smtClean="0">
                <a:solidFill>
                  <a:srgbClr val="606164"/>
                </a:solidFill>
              </a:rPr>
              <a:t> à contribuer de manière cohérente dans le travail collectif du cluster</a:t>
            </a:r>
          </a:p>
          <a:p>
            <a:pPr>
              <a:lnSpc>
                <a:spcPct val="84000"/>
              </a:lnSpc>
              <a:buClr>
                <a:schemeClr val="accent1"/>
              </a:buClr>
              <a:buSzPct val="160000"/>
            </a:pPr>
            <a:r>
              <a:rPr lang="fr-FR" sz="2000" dirty="0" smtClean="0">
                <a:solidFill>
                  <a:schemeClr val="accent1"/>
                </a:solidFill>
              </a:rPr>
              <a:t>Contribuer au plan de réponse </a:t>
            </a:r>
            <a:r>
              <a:rPr lang="fr-FR" sz="2000" dirty="0" smtClean="0">
                <a:solidFill>
                  <a:srgbClr val="606164"/>
                </a:solidFill>
              </a:rPr>
              <a:t>et aux activités du cluster</a:t>
            </a:r>
          </a:p>
          <a:p>
            <a:pPr>
              <a:lnSpc>
                <a:spcPct val="84000"/>
              </a:lnSpc>
              <a:buClr>
                <a:schemeClr val="accent1"/>
              </a:buClr>
              <a:buSzPct val="160000"/>
            </a:pPr>
            <a:endParaRPr lang="fr-FR" sz="2000" dirty="0" smtClean="0">
              <a:solidFill>
                <a:srgbClr val="606164"/>
              </a:solidFill>
            </a:endParaRPr>
          </a:p>
          <a:p>
            <a:pPr>
              <a:lnSpc>
                <a:spcPct val="84000"/>
              </a:lnSpc>
              <a:buClr>
                <a:schemeClr val="accent1"/>
              </a:buClr>
              <a:buSzPct val="160000"/>
            </a:pPr>
            <a:r>
              <a:rPr lang="fr-FR" sz="2000" dirty="0" smtClean="0">
                <a:solidFill>
                  <a:schemeClr val="accent2"/>
                </a:solidFill>
              </a:rPr>
              <a:t>Intégrer les questions transversales </a:t>
            </a:r>
            <a:r>
              <a:rPr lang="fr-FR" sz="2000" dirty="0" smtClean="0">
                <a:solidFill>
                  <a:srgbClr val="606164"/>
                </a:solidFill>
              </a:rPr>
              <a:t>(y compris l'âge, le sexe</a:t>
            </a:r>
            <a:r>
              <a:rPr lang="fr-FR" sz="2000" dirty="0" smtClean="0">
                <a:solidFill>
                  <a:srgbClr val="606164"/>
                </a:solidFill>
              </a:rPr>
              <a:t>, l'environnement </a:t>
            </a:r>
            <a:r>
              <a:rPr lang="fr-FR" sz="2000" dirty="0" smtClean="0">
                <a:solidFill>
                  <a:srgbClr val="606164"/>
                </a:solidFill>
              </a:rPr>
              <a:t>et le VIH / SIDA).</a:t>
            </a:r>
            <a:br>
              <a:rPr lang="fr-FR" sz="2000" dirty="0" smtClean="0">
                <a:solidFill>
                  <a:srgbClr val="606164"/>
                </a:solidFill>
              </a:rPr>
            </a:br>
            <a:endParaRPr lang="fr-FR" sz="2000" dirty="0" smtClean="0">
              <a:solidFill>
                <a:schemeClr val="accent2"/>
              </a:solidFill>
            </a:endParaRPr>
          </a:p>
          <a:p>
            <a:pPr>
              <a:lnSpc>
                <a:spcPct val="84000"/>
              </a:lnSpc>
              <a:buClr>
                <a:schemeClr val="accent1"/>
              </a:buClr>
              <a:buSzPct val="160000"/>
            </a:pPr>
            <a:r>
              <a:rPr lang="fr-FR" sz="2000" dirty="0" smtClean="0">
                <a:solidFill>
                  <a:schemeClr val="accent3"/>
                </a:solidFill>
              </a:rPr>
              <a:t>Engagement </a:t>
            </a:r>
            <a:r>
              <a:rPr lang="fr-FR" sz="2000" dirty="0">
                <a:solidFill>
                  <a:schemeClr val="accent3"/>
                </a:solidFill>
              </a:rPr>
              <a:t>à travailler en coopération avec d'autres partenaires du cluster</a:t>
            </a:r>
            <a:r>
              <a:rPr lang="fr-FR" sz="2000" dirty="0">
                <a:solidFill>
                  <a:schemeClr val="accent2"/>
                </a:solidFill>
              </a:rPr>
              <a:t> </a:t>
            </a:r>
            <a:r>
              <a:rPr lang="fr-FR" sz="2000" dirty="0">
                <a:solidFill>
                  <a:srgbClr val="606164"/>
                </a:solidFill>
              </a:rPr>
              <a:t>pour assurer une utilisation optimale et stratégique </a:t>
            </a:r>
            <a:endParaRPr lang="fr-FR" sz="2000" dirty="0" smtClean="0">
              <a:solidFill>
                <a:srgbClr val="606164"/>
              </a:solidFill>
            </a:endParaRPr>
          </a:p>
          <a:p>
            <a:pPr>
              <a:lnSpc>
                <a:spcPct val="84000"/>
              </a:lnSpc>
              <a:buClr>
                <a:schemeClr val="accent1"/>
              </a:buClr>
              <a:buSzPct val="160000"/>
            </a:pPr>
            <a:r>
              <a:rPr lang="fr-FR" sz="2000" dirty="0" smtClean="0">
                <a:solidFill>
                  <a:srgbClr val="606164"/>
                </a:solidFill>
              </a:rPr>
              <a:t>des </a:t>
            </a:r>
            <a:r>
              <a:rPr lang="fr-FR" sz="2000" dirty="0">
                <a:solidFill>
                  <a:srgbClr val="606164"/>
                </a:solidFill>
              </a:rPr>
              <a:t>ressources </a:t>
            </a:r>
            <a:r>
              <a:rPr lang="fr-FR" sz="2000" dirty="0" smtClean="0">
                <a:solidFill>
                  <a:srgbClr val="606164"/>
                </a:solidFill>
              </a:rPr>
              <a:t>disponibles</a:t>
            </a:r>
          </a:p>
          <a:p>
            <a:pPr>
              <a:lnSpc>
                <a:spcPct val="84000"/>
              </a:lnSpc>
              <a:buClr>
                <a:schemeClr val="accent1"/>
              </a:buClr>
              <a:buSzPct val="160000"/>
            </a:pPr>
            <a:r>
              <a:rPr lang="fr-FR" sz="2000" dirty="0" smtClean="0">
                <a:solidFill>
                  <a:srgbClr val="606164"/>
                </a:solidFill>
              </a:rPr>
              <a:t>et </a:t>
            </a:r>
            <a:r>
              <a:rPr lang="fr-FR" sz="2000" dirty="0">
                <a:solidFill>
                  <a:srgbClr val="606164"/>
                </a:solidFill>
              </a:rPr>
              <a:t>partager des </a:t>
            </a:r>
            <a:r>
              <a:rPr lang="fr-FR" sz="2000" dirty="0" smtClean="0">
                <a:solidFill>
                  <a:srgbClr val="606164"/>
                </a:solidFill>
              </a:rPr>
              <a:t>informations</a:t>
            </a:r>
          </a:p>
          <a:p>
            <a:pPr>
              <a:lnSpc>
                <a:spcPct val="84000"/>
              </a:lnSpc>
              <a:buClr>
                <a:schemeClr val="accent1"/>
              </a:buClr>
              <a:buSzPct val="160000"/>
            </a:pPr>
            <a:r>
              <a:rPr lang="fr-FR" sz="2000" dirty="0" smtClean="0">
                <a:solidFill>
                  <a:srgbClr val="606164"/>
                </a:solidFill>
              </a:rPr>
              <a:t>sur </a:t>
            </a:r>
            <a:r>
              <a:rPr lang="fr-FR" sz="2000" dirty="0">
                <a:solidFill>
                  <a:srgbClr val="606164"/>
                </a:solidFill>
              </a:rPr>
              <a:t>les </a:t>
            </a:r>
            <a:r>
              <a:rPr lang="fr-FR" sz="2000" dirty="0" smtClean="0">
                <a:solidFill>
                  <a:srgbClr val="606164"/>
                </a:solidFill>
              </a:rPr>
              <a:t>ressources organisationnelles</a:t>
            </a:r>
            <a:r>
              <a:rPr lang="fr-FR" sz="2000" dirty="0">
                <a:solidFill>
                  <a:srgbClr val="606164"/>
                </a:solidFill>
              </a:rPr>
              <a:t>.</a:t>
            </a:r>
          </a:p>
        </p:txBody>
      </p:sp>
      <p:pic>
        <p:nvPicPr>
          <p:cNvPr id="17"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8"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8972168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9313547" y="0"/>
            <a:ext cx="2878453"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17" y="265961"/>
            <a:ext cx="11719458" cy="6595493"/>
          </a:xfrm>
          <a:prstGeom prst="rect">
            <a:avLst/>
          </a:prstGeom>
        </p:spPr>
      </p:pic>
      <p:sp>
        <p:nvSpPr>
          <p:cNvPr id="11" name="Title 1">
            <a:extLst>
              <a:ext uri="{FF2B5EF4-FFF2-40B4-BE49-F238E27FC236}">
                <a16:creationId xmlns:a16="http://schemas.microsoft.com/office/drawing/2014/main" xmlns="" id="{16A1ED03-91F5-49D7-AE50-1C2139A3DBA4}"/>
              </a:ext>
            </a:extLst>
          </p:cNvPr>
          <p:cNvSpPr>
            <a:spLocks noGrp="1"/>
          </p:cNvSpPr>
          <p:nvPr>
            <p:ph type="title"/>
          </p:nvPr>
        </p:nvSpPr>
        <p:spPr>
          <a:xfrm>
            <a:off x="632074" y="609018"/>
            <a:ext cx="5787776" cy="1133798"/>
          </a:xfrm>
        </p:spPr>
        <p:txBody>
          <a:bodyPr lIns="0">
            <a:noAutofit/>
          </a:bodyPr>
          <a:lstStyle/>
          <a:p>
            <a:pPr>
              <a:lnSpc>
                <a:spcPct val="80000"/>
              </a:lnSpc>
            </a:pPr>
            <a:r>
              <a:rPr lang="fr-FR" sz="3200" dirty="0" smtClean="0">
                <a:solidFill>
                  <a:schemeClr val="bg2">
                    <a:lumMod val="75000"/>
                  </a:schemeClr>
                </a:solidFill>
                <a:latin typeface="Arial"/>
                <a:ea typeface="Arial"/>
                <a:cs typeface="Arial"/>
              </a:rPr>
              <a:t>Qu’est-ce que le </a:t>
            </a:r>
            <a:br>
              <a:rPr lang="fr-FR" sz="3200" dirty="0" smtClean="0">
                <a:solidFill>
                  <a:schemeClr val="bg2">
                    <a:lumMod val="75000"/>
                  </a:schemeClr>
                </a:solidFill>
                <a:latin typeface="Arial"/>
                <a:ea typeface="Arial"/>
                <a:cs typeface="Arial"/>
              </a:rPr>
            </a:br>
            <a:r>
              <a:rPr lang="fr-FR" sz="3200" b="1" dirty="0" smtClean="0">
                <a:solidFill>
                  <a:schemeClr val="bg2">
                    <a:lumMod val="75000"/>
                  </a:schemeClr>
                </a:solidFill>
                <a:latin typeface="Arial"/>
                <a:ea typeface="Arial"/>
                <a:cs typeface="Arial"/>
              </a:rPr>
              <a:t>Cycle de Programme Humanitaire</a:t>
            </a:r>
            <a:endParaRPr lang="en-GB" sz="3200" b="1" dirty="0">
              <a:solidFill>
                <a:schemeClr val="bg2">
                  <a:lumMod val="75000"/>
                </a:schemeClr>
              </a:solidFill>
              <a:latin typeface="Arial"/>
              <a:ea typeface="Arial"/>
              <a:cs typeface="Arial"/>
            </a:endParaRPr>
          </a:p>
        </p:txBody>
      </p:sp>
      <p:pic>
        <p:nvPicPr>
          <p:cNvPr id="12"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942817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42320" t="1890" r="20622" b="1890"/>
          <a:stretch/>
        </p:blipFill>
        <p:spPr>
          <a:xfrm>
            <a:off x="8272845" y="-1"/>
            <a:ext cx="3957639" cy="6858001"/>
          </a:xfrm>
          <a:prstGeom prst="rect">
            <a:avLst/>
          </a:prstGeom>
        </p:spPr>
      </p:pic>
      <p:sp>
        <p:nvSpPr>
          <p:cNvPr id="29" name="Google Shape;197;p28"/>
          <p:cNvSpPr/>
          <p:nvPr/>
        </p:nvSpPr>
        <p:spPr>
          <a:xfrm>
            <a:off x="3944937" y="0"/>
            <a:ext cx="4289425"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95000"/>
                </a:schemeClr>
              </a:solidFill>
            </a:endParaRPr>
          </a:p>
        </p:txBody>
      </p:sp>
      <p:sp>
        <p:nvSpPr>
          <p:cNvPr id="16"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32" name="Google Shape;180;p26"/>
          <p:cNvSpPr txBox="1"/>
          <p:nvPr/>
        </p:nvSpPr>
        <p:spPr>
          <a:xfrm rot="16200000">
            <a:off x="11194576" y="5741734"/>
            <a:ext cx="1476715" cy="264330"/>
          </a:xfrm>
          <a:prstGeom prst="rect">
            <a:avLst/>
          </a:prstGeom>
          <a:noFill/>
          <a:ln>
            <a:noFill/>
          </a:ln>
        </p:spPr>
        <p:txBody>
          <a:bodyPr spcFirstLastPara="1" wrap="square" lIns="91425" tIns="91425" rIns="91425" bIns="91425" anchor="t" anchorCtr="0">
            <a:noAutofit/>
          </a:bodyPr>
          <a:lstStyle/>
          <a:p>
            <a:pPr lvl="0">
              <a:lnSpc>
                <a:spcPct val="115000"/>
              </a:lnSpc>
            </a:pPr>
            <a:r>
              <a:rPr lang="de-DE" sz="700" b="1" dirty="0">
                <a:solidFill>
                  <a:schemeClr val="bg1"/>
                </a:solidFill>
              </a:rPr>
              <a:t>© UNICEF/UN051632/Rich</a:t>
            </a:r>
            <a:endParaRPr sz="700" b="1" dirty="0">
              <a:solidFill>
                <a:schemeClr val="bg1"/>
              </a:solidFill>
            </a:endParaRPr>
          </a:p>
        </p:txBody>
      </p:sp>
      <p:sp>
        <p:nvSpPr>
          <p:cNvPr id="33" name="Content Placeholder 2">
            <a:extLst>
              <a:ext uri="{FF2B5EF4-FFF2-40B4-BE49-F238E27FC236}">
                <a16:creationId xmlns="" xmlns:a16="http://schemas.microsoft.com/office/drawing/2014/main" id="{7701F313-0E2A-4C52-9511-3A387DDFDC1A}"/>
              </a:ext>
            </a:extLst>
          </p:cNvPr>
          <p:cNvSpPr txBox="1">
            <a:spLocks/>
          </p:cNvSpPr>
          <p:nvPr/>
        </p:nvSpPr>
        <p:spPr>
          <a:xfrm>
            <a:off x="4481221" y="2166778"/>
            <a:ext cx="3302537" cy="268349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fr-FR" sz="2000" dirty="0">
                <a:solidFill>
                  <a:schemeClr val="bg2">
                    <a:lumMod val="75000"/>
                  </a:schemeClr>
                </a:solidFill>
                <a:latin typeface="Arial"/>
                <a:cs typeface="Arial"/>
              </a:rPr>
              <a:t>A niveau mondial, le GNC compte 46 partenaires et observateurs représentant les organisations non gouvernementales Internationales (ONG), les groupes de recherche et développement, les institutions universitaires, les agences des Nations Unies, les bailleurs de fonds et les particuliers. </a:t>
            </a:r>
            <a:endParaRPr lang="en-GB" sz="2000" dirty="0">
              <a:solidFill>
                <a:schemeClr val="bg2">
                  <a:lumMod val="75000"/>
                </a:schemeClr>
              </a:solidFill>
              <a:latin typeface="Arial"/>
              <a:cs typeface="Arial"/>
            </a:endParaRPr>
          </a:p>
        </p:txBody>
      </p:sp>
      <p:sp>
        <p:nvSpPr>
          <p:cNvPr id="34" name="Rectangle 33"/>
          <p:cNvSpPr/>
          <p:nvPr/>
        </p:nvSpPr>
        <p:spPr>
          <a:xfrm>
            <a:off x="4470274" y="923527"/>
            <a:ext cx="2919413" cy="1262910"/>
          </a:xfrm>
          <a:prstGeom prst="rect">
            <a:avLst/>
          </a:prstGeom>
        </p:spPr>
        <p:txBody>
          <a:bodyPr wrap="square" lIns="0" numCol="1">
            <a:spAutoFit/>
          </a:bodyPr>
          <a:lstStyle/>
          <a:p>
            <a:pPr>
              <a:lnSpc>
                <a:spcPct val="90000"/>
              </a:lnSpc>
            </a:pPr>
            <a:r>
              <a:rPr lang="fr-FR" sz="2800" b="1" dirty="0">
                <a:solidFill>
                  <a:srgbClr val="95C93D"/>
                </a:solidFill>
              </a:rPr>
              <a:t>1. Niveau global</a:t>
            </a:r>
          </a:p>
          <a:p>
            <a:pPr>
              <a:lnSpc>
                <a:spcPct val="90000"/>
              </a:lnSpc>
            </a:pPr>
            <a:r>
              <a:rPr lang="fr-FR" sz="2800" noProof="1">
                <a:solidFill>
                  <a:srgbClr val="95C93D"/>
                </a:solidFill>
              </a:rPr>
              <a:t>Le GNC (Global Nutrion Cluster)</a:t>
            </a:r>
            <a:endParaRPr lang="en-GB" sz="2800" dirty="0">
              <a:solidFill>
                <a:srgbClr val="95C93D"/>
              </a:solidFill>
            </a:endParaRPr>
          </a:p>
        </p:txBody>
      </p:sp>
      <p:pic>
        <p:nvPicPr>
          <p:cNvPr id="10"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9177891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7;p28"/>
          <p:cNvSpPr/>
          <p:nvPr/>
        </p:nvSpPr>
        <p:spPr>
          <a:xfrm>
            <a:off x="0" y="0"/>
            <a:ext cx="3949700" cy="6858000"/>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 xmlns:a16="http://schemas.microsoft.com/office/drawing/2014/main" id="{7701F313-0E2A-4C52-9511-3A387DDFDC1A}"/>
              </a:ext>
            </a:extLst>
          </p:cNvPr>
          <p:cNvSpPr txBox="1">
            <a:spLocks/>
          </p:cNvSpPr>
          <p:nvPr/>
        </p:nvSpPr>
        <p:spPr>
          <a:xfrm>
            <a:off x="4491560" y="2376968"/>
            <a:ext cx="6776186" cy="322373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fr-FR" sz="2000" dirty="0">
                <a:solidFill>
                  <a:schemeClr val="bg2">
                    <a:lumMod val="75000"/>
                  </a:schemeClr>
                </a:solidFill>
                <a:latin typeface="Arial"/>
                <a:cs typeface="Arial"/>
              </a:rPr>
              <a:t>L’Équipe de coordination assure le leadership et supervision de la systèmes de coordination dans les pays et fait office de secrétariat.  Les ressources humaines du  GNC-CT sont </a:t>
            </a:r>
            <a:r>
              <a:rPr lang="fr-FR" sz="2000" dirty="0" err="1">
                <a:solidFill>
                  <a:schemeClr val="bg2">
                    <a:lumMod val="75000"/>
                  </a:schemeClr>
                </a:solidFill>
                <a:latin typeface="Arial"/>
                <a:cs typeface="Arial"/>
              </a:rPr>
              <a:t>gerées</a:t>
            </a:r>
            <a:r>
              <a:rPr lang="fr-FR" sz="2000" dirty="0">
                <a:solidFill>
                  <a:schemeClr val="bg2">
                    <a:lumMod val="75000"/>
                  </a:schemeClr>
                </a:solidFill>
                <a:latin typeface="Arial"/>
                <a:cs typeface="Arial"/>
              </a:rPr>
              <a:t> par l’UNICEF qui hébergé le bureau dans son </a:t>
            </a:r>
            <a:r>
              <a:rPr lang="fr-FR" sz="2000" dirty="0" err="1">
                <a:solidFill>
                  <a:schemeClr val="bg2">
                    <a:lumMod val="75000"/>
                  </a:schemeClr>
                </a:solidFill>
                <a:latin typeface="Arial"/>
                <a:cs typeface="Arial"/>
              </a:rPr>
              <a:t>departement</a:t>
            </a:r>
            <a:r>
              <a:rPr lang="fr-FR" sz="2000" dirty="0">
                <a:solidFill>
                  <a:schemeClr val="bg2">
                    <a:lumMod val="75000"/>
                  </a:schemeClr>
                </a:solidFill>
                <a:latin typeface="Arial"/>
                <a:cs typeface="Arial"/>
              </a:rPr>
              <a:t> EMOPS à Genève.</a:t>
            </a:r>
          </a:p>
          <a:p>
            <a:pPr marL="0" indent="0">
              <a:buNone/>
            </a:pPr>
            <a:r>
              <a:rPr lang="fr-FR" sz="2000" dirty="0">
                <a:solidFill>
                  <a:schemeClr val="bg2">
                    <a:lumMod val="75000"/>
                  </a:schemeClr>
                </a:solidFill>
                <a:latin typeface="Arial"/>
                <a:cs typeface="Arial"/>
              </a:rPr>
              <a:t/>
            </a:r>
            <a:br>
              <a:rPr lang="fr-FR" sz="2000" dirty="0">
                <a:solidFill>
                  <a:schemeClr val="bg2">
                    <a:lumMod val="75000"/>
                  </a:schemeClr>
                </a:solidFill>
                <a:latin typeface="Arial"/>
                <a:cs typeface="Arial"/>
              </a:rPr>
            </a:br>
            <a:r>
              <a:rPr lang="fr-FR" sz="2000" dirty="0">
                <a:solidFill>
                  <a:schemeClr val="bg2">
                    <a:lumMod val="75000"/>
                  </a:schemeClr>
                </a:solidFill>
                <a:latin typeface="Arial"/>
                <a:cs typeface="Arial"/>
              </a:rPr>
              <a:t>Le GNC-CT représente ses partenaires dans les dans les enceintes internationales et fournit du soutien opérationnel aux systèmes de coordination des pays tout en reliant les parties prenantes et en assurant une communication efficace.</a:t>
            </a:r>
            <a:endParaRPr lang="en-GB" sz="2000" dirty="0">
              <a:solidFill>
                <a:schemeClr val="bg2">
                  <a:lumMod val="75000"/>
                </a:schemeClr>
              </a:solidFill>
              <a:latin typeface="Arial"/>
              <a:cs typeface="Arial"/>
            </a:endParaRPr>
          </a:p>
        </p:txBody>
      </p:sp>
      <p:sp>
        <p:nvSpPr>
          <p:cNvPr id="10" name="Rectangle 9"/>
          <p:cNvSpPr/>
          <p:nvPr/>
        </p:nvSpPr>
        <p:spPr>
          <a:xfrm>
            <a:off x="4469664" y="923034"/>
            <a:ext cx="6378864" cy="1262910"/>
          </a:xfrm>
          <a:prstGeom prst="rect">
            <a:avLst/>
          </a:prstGeom>
        </p:spPr>
        <p:txBody>
          <a:bodyPr wrap="square" lIns="0" numCol="1">
            <a:spAutoFit/>
          </a:bodyPr>
          <a:lstStyle/>
          <a:p>
            <a:pPr>
              <a:lnSpc>
                <a:spcPct val="90000"/>
              </a:lnSpc>
            </a:pPr>
            <a:r>
              <a:rPr lang="fr-FR" sz="2800" b="1" dirty="0">
                <a:solidFill>
                  <a:srgbClr val="95C93D"/>
                </a:solidFill>
              </a:rPr>
              <a:t>2. Niveau global</a:t>
            </a:r>
          </a:p>
          <a:p>
            <a:pPr>
              <a:lnSpc>
                <a:spcPct val="90000"/>
              </a:lnSpc>
            </a:pPr>
            <a:r>
              <a:rPr lang="fr-FR" sz="2800" dirty="0">
                <a:solidFill>
                  <a:schemeClr val="accent1"/>
                </a:solidFill>
              </a:rPr>
              <a:t>L’équipe de coordination du GNC (GNC-CT)</a:t>
            </a:r>
            <a:endParaRPr lang="en-GB" sz="2800" dirty="0">
              <a:solidFill>
                <a:schemeClr val="accent1"/>
              </a:solidFill>
            </a:endParaRPr>
          </a:p>
        </p:txBody>
      </p:sp>
      <p:pic>
        <p:nvPicPr>
          <p:cNvPr id="1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3"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5"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9999555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5"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0;p27"/>
          <p:cNvSpPr txBox="1">
            <a:spLocks/>
          </p:cNvSpPr>
          <p:nvPr/>
        </p:nvSpPr>
        <p:spPr>
          <a:xfrm>
            <a:off x="630000" y="624413"/>
            <a:ext cx="3084750" cy="15033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dirty="0" smtClean="0">
                <a:solidFill>
                  <a:schemeClr val="bg1"/>
                </a:solidFill>
                <a:latin typeface="Arial"/>
                <a:ea typeface="Arial"/>
                <a:cs typeface="Arial"/>
                <a:sym typeface="Arial"/>
              </a:rPr>
              <a:t>Que signifie </a:t>
            </a:r>
            <a:r>
              <a:rPr lang="fr-FR" sz="3200" b="1" dirty="0" smtClean="0">
                <a:solidFill>
                  <a:schemeClr val="bg1"/>
                </a:solidFill>
                <a:latin typeface="Arial"/>
                <a:ea typeface="Arial"/>
                <a:cs typeface="Arial"/>
                <a:sym typeface="Arial"/>
              </a:rPr>
              <a:t>l’approche de responsabilité sectorielle ?</a:t>
            </a:r>
            <a:endParaRPr lang="fr-FR" sz="3200" b="1" dirty="0">
              <a:solidFill>
                <a:schemeClr val="bg1"/>
              </a:solidFill>
              <a:latin typeface="Arial"/>
              <a:ea typeface="Arial"/>
              <a:cs typeface="Arial"/>
              <a:sym typeface="Arial"/>
            </a:endParaRPr>
          </a:p>
        </p:txBody>
      </p:sp>
      <p:pic>
        <p:nvPicPr>
          <p:cNvPr id="2" name="Picture 1" descr="GNC_diagrams_french-01.png"/>
          <p:cNvPicPr>
            <a:picLocks noChangeAspect="1"/>
          </p:cNvPicPr>
          <p:nvPr/>
        </p:nvPicPr>
        <p:blipFill rotWithShape="1">
          <a:blip r:embed="rId3">
            <a:extLst>
              <a:ext uri="{28A0092B-C50C-407E-A947-70E740481C1C}">
                <a14:useLocalDpi xmlns:a14="http://schemas.microsoft.com/office/drawing/2010/main" val="0"/>
              </a:ext>
            </a:extLst>
          </a:blip>
          <a:srcRect l="36172" b="5919"/>
          <a:stretch/>
        </p:blipFill>
        <p:spPr>
          <a:xfrm>
            <a:off x="4707596" y="330637"/>
            <a:ext cx="7001804" cy="5808222"/>
          </a:xfrm>
          <a:prstGeom prst="rect">
            <a:avLst/>
          </a:prstGeom>
        </p:spPr>
      </p:pic>
      <p:pic>
        <p:nvPicPr>
          <p:cNvPr id="11" name="Google Shape;177;p26"/>
          <p:cNvPicPr preferRelativeResize="0"/>
          <p:nvPr/>
        </p:nvPicPr>
        <p:blipFill>
          <a:blip r:embed="rId4">
            <a:alphaModFix/>
          </a:blip>
          <a:stretch>
            <a:fillRect/>
          </a:stretch>
        </p:blipFill>
        <p:spPr>
          <a:xfrm>
            <a:off x="629434" y="6083392"/>
            <a:ext cx="1283472" cy="48840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Rectangle 73">
            <a:extLst>
              <a:ext uri="{FF2B5EF4-FFF2-40B4-BE49-F238E27FC236}">
                <a16:creationId xmlns="" xmlns:a16="http://schemas.microsoft.com/office/drawing/2014/main" id="{442E79C9-BFCC-4809-BF11-75AE237E0E4A}"/>
              </a:ext>
            </a:extLst>
          </p:cNvPr>
          <p:cNvSpPr/>
          <p:nvPr/>
        </p:nvSpPr>
        <p:spPr>
          <a:xfrm>
            <a:off x="4470990" y="3965817"/>
            <a:ext cx="323735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endParaRPr lang="en-US" sz="1100" dirty="0">
              <a:solidFill>
                <a:srgbClr val="FFFFFF"/>
              </a:solidFill>
              <a:latin typeface="Arial" panose="020B0604020202020204" pitchFamily="34" charset="0"/>
              <a:cs typeface="Arial" panose="020B0604020202020204" pitchFamily="34" charset="0"/>
            </a:endParaRPr>
          </a:p>
        </p:txBody>
      </p:sp>
      <p:sp>
        <p:nvSpPr>
          <p:cNvPr id="45" name="Rectangle 44"/>
          <p:cNvSpPr/>
          <p:nvPr/>
        </p:nvSpPr>
        <p:spPr>
          <a:xfrm>
            <a:off x="630000" y="3353093"/>
            <a:ext cx="3092688" cy="369332"/>
          </a:xfrm>
          <a:prstGeom prst="rect">
            <a:avLst/>
          </a:prstGeom>
        </p:spPr>
        <p:txBody>
          <a:bodyPr wrap="square" lIns="0">
            <a:spAutoFit/>
          </a:bodyPr>
          <a:lstStyle/>
          <a:p>
            <a:endParaRPr lang="en-US" sz="1800" dirty="0">
              <a:solidFill>
                <a:prstClr val="white">
                  <a:lumMod val="95000"/>
                </a:prstClr>
              </a:solidFill>
              <a:latin typeface="Arial" panose="020B0604020202020204" pitchFamily="34" charset="0"/>
              <a:cs typeface="Arial" panose="020B0604020202020204" pitchFamily="34" charset="0"/>
            </a:endParaRPr>
          </a:p>
        </p:txBody>
      </p:sp>
      <p:sp>
        <p:nvSpPr>
          <p:cNvPr id="16" name="Rectangle 15"/>
          <p:cNvSpPr/>
          <p:nvPr/>
        </p:nvSpPr>
        <p:spPr>
          <a:xfrm>
            <a:off x="8763590" y="3923162"/>
            <a:ext cx="2915649" cy="2192908"/>
          </a:xfrm>
          <a:prstGeom prst="rect">
            <a:avLst/>
          </a:prstGeom>
        </p:spPr>
        <p:txBody>
          <a:bodyPr wrap="square" lIns="0">
            <a:spAutoFit/>
          </a:bodyPr>
          <a:lstStyle/>
          <a:p>
            <a:endParaRPr lang="en-US" sz="1050" dirty="0">
              <a:solidFill>
                <a:schemeClr val="bg2">
                  <a:lumMod val="50000"/>
                </a:schemeClr>
              </a:solidFill>
              <a:latin typeface="Arial" panose="020B0604020202020204" pitchFamily="34" charset="0"/>
              <a:ea typeface="+mn-ea"/>
              <a:cs typeface="Arial" panose="020B0604020202020204" pitchFamily="34" charset="0"/>
            </a:endParaRPr>
          </a:p>
          <a:p>
            <a:r>
              <a:rPr lang="en-US" sz="1050" b="1" dirty="0">
                <a:solidFill>
                  <a:schemeClr val="bg2">
                    <a:lumMod val="50000"/>
                  </a:schemeClr>
                </a:solidFill>
                <a:latin typeface="Arial" panose="020B0604020202020204" pitchFamily="34" charset="0"/>
                <a:ea typeface="+mn-ea"/>
                <a:cs typeface="Arial" panose="020B0604020202020204" pitchFamily="34" charset="0"/>
              </a:rPr>
              <a:t>Inter-sector and Inter-</a:t>
            </a:r>
            <a:r>
              <a:rPr lang="en-US" sz="1050" b="1" dirty="0" smtClean="0">
                <a:solidFill>
                  <a:schemeClr val="bg2">
                    <a:lumMod val="50000"/>
                  </a:schemeClr>
                </a:solidFill>
                <a:latin typeface="Arial" panose="020B0604020202020204" pitchFamily="34" charset="0"/>
                <a:ea typeface="+mn-ea"/>
                <a:cs typeface="Arial" panose="020B0604020202020204" pitchFamily="34" charset="0"/>
              </a:rPr>
              <a:t>cluster</a:t>
            </a:r>
            <a:br>
              <a:rPr lang="en-US" sz="1050" b="1" dirty="0" smtClean="0">
                <a:solidFill>
                  <a:schemeClr val="bg2">
                    <a:lumMod val="50000"/>
                  </a:schemeClr>
                </a:solidFill>
                <a:latin typeface="Arial" panose="020B0604020202020204" pitchFamily="34" charset="0"/>
                <a:ea typeface="+mn-ea"/>
                <a:cs typeface="Arial" panose="020B0604020202020204" pitchFamily="34" charset="0"/>
              </a:rPr>
            </a:br>
            <a:r>
              <a:rPr lang="en-US" sz="1050" b="1" dirty="0" smtClean="0">
                <a:solidFill>
                  <a:schemeClr val="bg2">
                    <a:lumMod val="50000"/>
                  </a:schemeClr>
                </a:solidFill>
                <a:latin typeface="Arial" panose="020B0604020202020204" pitchFamily="34" charset="0"/>
                <a:ea typeface="+mn-ea"/>
                <a:cs typeface="Arial" panose="020B0604020202020204" pitchFamily="34" charset="0"/>
              </a:rPr>
              <a:t>Coordination </a:t>
            </a:r>
            <a:r>
              <a:rPr lang="en-US" sz="1050" b="1" dirty="0">
                <a:solidFill>
                  <a:schemeClr val="bg2">
                    <a:lumMod val="50000"/>
                  </a:schemeClr>
                </a:solidFill>
                <a:latin typeface="Arial" panose="020B0604020202020204" pitchFamily="34" charset="0"/>
                <a:ea typeface="+mn-ea"/>
                <a:cs typeface="Arial" panose="020B0604020202020204" pitchFamily="34" charset="0"/>
              </a:rPr>
              <a:t>training</a:t>
            </a:r>
            <a:r>
              <a:rPr lang="en-US" sz="1050" b="1" dirty="0" smtClean="0">
                <a:solidFill>
                  <a:schemeClr val="bg2">
                    <a:lumMod val="50000"/>
                  </a:schemeClr>
                </a:solidFill>
                <a:latin typeface="Arial" panose="020B0604020202020204" pitchFamily="34" charset="0"/>
                <a:ea typeface="+mn-ea"/>
                <a:cs typeface="Arial" panose="020B0604020202020204" pitchFamily="34" charset="0"/>
              </a:rPr>
              <a:t>,</a:t>
            </a:r>
          </a:p>
          <a:p>
            <a:r>
              <a:rPr lang="en-GB" sz="1050" dirty="0" smtClean="0">
                <a:solidFill>
                  <a:schemeClr val="bg2">
                    <a:lumMod val="50000"/>
                  </a:schemeClr>
                </a:solidFill>
                <a:latin typeface="Arial" panose="020B0604020202020204" pitchFamily="34" charset="0"/>
                <a:ea typeface="+mn-ea"/>
                <a:cs typeface="Arial" panose="020B0604020202020204" pitchFamily="34" charset="0"/>
              </a:rPr>
              <a:t>Danka </a:t>
            </a:r>
            <a:r>
              <a:rPr lang="en-GB" sz="1050" dirty="0" err="1" smtClean="0">
                <a:solidFill>
                  <a:schemeClr val="bg2">
                    <a:lumMod val="50000"/>
                  </a:schemeClr>
                </a:solidFill>
                <a:latin typeface="Arial" panose="020B0604020202020204" pitchFamily="34" charset="0"/>
                <a:ea typeface="+mn-ea"/>
                <a:cs typeface="Arial" panose="020B0604020202020204" pitchFamily="34" charset="0"/>
              </a:rPr>
              <a:t>Pantchova</a:t>
            </a:r>
            <a:r>
              <a:rPr lang="en-GB" sz="1050" dirty="0">
                <a:solidFill>
                  <a:schemeClr val="bg2">
                    <a:lumMod val="50000"/>
                  </a:schemeClr>
                </a:solidFill>
                <a:latin typeface="Arial" panose="020B0604020202020204" pitchFamily="34" charset="0"/>
                <a:ea typeface="+mn-ea"/>
                <a:cs typeface="Arial" panose="020B0604020202020204" pitchFamily="34" charset="0"/>
              </a:rPr>
              <a:t/>
            </a:r>
            <a:br>
              <a:rPr lang="en-GB" sz="1050" dirty="0">
                <a:solidFill>
                  <a:schemeClr val="bg2">
                    <a:lumMod val="50000"/>
                  </a:schemeClr>
                </a:solidFill>
                <a:latin typeface="Arial" panose="020B0604020202020204" pitchFamily="34" charset="0"/>
                <a:ea typeface="+mn-ea"/>
                <a:cs typeface="Arial" panose="020B0604020202020204" pitchFamily="34" charset="0"/>
              </a:rPr>
            </a:br>
            <a:r>
              <a:rPr lang="en-GB" sz="1050" dirty="0" err="1" smtClean="0">
                <a:solidFill>
                  <a:schemeClr val="bg2">
                    <a:lumMod val="50000"/>
                  </a:schemeClr>
                </a:solidFill>
                <a:latin typeface="Arial" panose="020B0604020202020204" pitchFamily="34" charset="0"/>
                <a:ea typeface="+mn-ea"/>
                <a:cs typeface="Arial" panose="020B0604020202020204" pitchFamily="34" charset="0"/>
                <a:hlinkClick r:id="rId2">
                  <a:extLst>
                    <a:ext uri="{A12FA001-AC4F-418D-AE19-62706E023703}">
                      <ahyp:hlinkClr xmlns:lc="http://schemas.openxmlformats.org/drawingml/2006/lockedCanvas" xmlns="" xmlns:ahyp="http://schemas.microsoft.com/office/drawing/2018/hyperlinkcolor" val="tx"/>
                    </a:ext>
                  </a:extLst>
                </a:hlinkClick>
              </a:rPr>
              <a:t>dpantchova</a:t>
            </a:r>
            <a:r>
              <a:rPr lang="en-GB" sz="1050" dirty="0" err="1">
                <a:solidFill>
                  <a:schemeClr val="bg2">
                    <a:lumMod val="50000"/>
                  </a:schemeClr>
                </a:solidFill>
                <a:latin typeface="Arial" panose="020B0604020202020204" pitchFamily="34" charset="0"/>
                <a:ea typeface="+mn-ea"/>
                <a:cs typeface="Arial" panose="020B0604020202020204" pitchFamily="34" charset="0"/>
                <a:hlinkClick r:id="rId2">
                  <a:extLst>
                    <a:ext uri="{A12FA001-AC4F-418D-AE19-62706E023703}">
                      <ahyp:hlinkClr xmlns:lc="http://schemas.openxmlformats.org/drawingml/2006/lockedCanvas" xmlns="" xmlns:ahyp="http://schemas.microsoft.com/office/drawing/2018/hyperlinkcolor" val="tx"/>
                    </a:ext>
                  </a:extLst>
                </a:hlinkClick>
              </a:rPr>
              <a:t>@unicef.org</a:t>
            </a:r>
            <a:r>
              <a:rPr lang="en-US" sz="1050" dirty="0">
                <a:solidFill>
                  <a:schemeClr val="bg2">
                    <a:lumMod val="50000"/>
                  </a:schemeClr>
                </a:solidFill>
                <a:latin typeface="Arial" panose="020B0604020202020204" pitchFamily="34" charset="0"/>
                <a:ea typeface="+mn-ea"/>
                <a:cs typeface="Arial" panose="020B0604020202020204" pitchFamily="34" charset="0"/>
              </a:rPr>
              <a:t> </a:t>
            </a:r>
          </a:p>
          <a:p>
            <a:r>
              <a:rPr lang="en-US" sz="1050" dirty="0">
                <a:solidFill>
                  <a:schemeClr val="bg2">
                    <a:lumMod val="50000"/>
                  </a:schemeClr>
                </a:solidFill>
                <a:latin typeface="Arial" panose="020B0604020202020204" pitchFamily="34" charset="0"/>
                <a:ea typeface="+mn-ea"/>
                <a:cs typeface="Arial" panose="020B0604020202020204" pitchFamily="34" charset="0"/>
              </a:rPr>
              <a:t> </a:t>
            </a:r>
          </a:p>
          <a:p>
            <a:r>
              <a:rPr lang="en-US" sz="1050" b="1" dirty="0">
                <a:solidFill>
                  <a:schemeClr val="bg2">
                    <a:lumMod val="50000"/>
                  </a:schemeClr>
                </a:solidFill>
                <a:latin typeface="Arial" panose="020B0604020202020204" pitchFamily="34" charset="0"/>
                <a:ea typeface="+mn-ea"/>
                <a:cs typeface="Arial" panose="020B0604020202020204" pitchFamily="34" charset="0"/>
              </a:rPr>
              <a:t>Mentoring program, </a:t>
            </a:r>
          </a:p>
          <a:p>
            <a:r>
              <a:rPr lang="en-US" sz="1050" dirty="0" err="1">
                <a:solidFill>
                  <a:schemeClr val="bg2">
                    <a:lumMod val="50000"/>
                  </a:schemeClr>
                </a:solidFill>
                <a:latin typeface="Arial" panose="020B0604020202020204" pitchFamily="34" charset="0"/>
                <a:ea typeface="+mn-ea"/>
                <a:cs typeface="Arial" panose="020B0604020202020204" pitchFamily="34" charset="0"/>
              </a:rPr>
              <a:t>Anteneh</a:t>
            </a:r>
            <a:r>
              <a:rPr lang="en-US" sz="1050" dirty="0">
                <a:solidFill>
                  <a:schemeClr val="bg2">
                    <a:lumMod val="50000"/>
                  </a:schemeClr>
                </a:solidFill>
                <a:latin typeface="Arial" panose="020B0604020202020204" pitchFamily="34" charset="0"/>
                <a:ea typeface="+mn-ea"/>
                <a:cs typeface="Arial" panose="020B0604020202020204" pitchFamily="34" charset="0"/>
              </a:rPr>
              <a:t> </a:t>
            </a:r>
            <a:r>
              <a:rPr lang="en-US" sz="1050" dirty="0" err="1" smtClean="0">
                <a:solidFill>
                  <a:schemeClr val="bg2">
                    <a:lumMod val="50000"/>
                  </a:schemeClr>
                </a:solidFill>
                <a:latin typeface="Arial" panose="020B0604020202020204" pitchFamily="34" charset="0"/>
                <a:ea typeface="+mn-ea"/>
                <a:cs typeface="Arial" panose="020B0604020202020204" pitchFamily="34" charset="0"/>
              </a:rPr>
              <a:t>Dobamo</a:t>
            </a:r>
            <a:r>
              <a:rPr lang="en-US" sz="1050" dirty="0">
                <a:solidFill>
                  <a:schemeClr val="bg2">
                    <a:lumMod val="50000"/>
                  </a:schemeClr>
                </a:solidFill>
                <a:latin typeface="Arial" panose="020B0604020202020204" pitchFamily="34" charset="0"/>
                <a:ea typeface="+mn-ea"/>
                <a:cs typeface="Arial" panose="020B0604020202020204" pitchFamily="34" charset="0"/>
              </a:rPr>
              <a:t/>
            </a:r>
            <a:br>
              <a:rPr lang="en-US" sz="1050" dirty="0">
                <a:solidFill>
                  <a:schemeClr val="bg2">
                    <a:lumMod val="50000"/>
                  </a:schemeClr>
                </a:solidFill>
                <a:latin typeface="Arial" panose="020B0604020202020204" pitchFamily="34" charset="0"/>
                <a:ea typeface="+mn-ea"/>
                <a:cs typeface="Arial" panose="020B0604020202020204" pitchFamily="34" charset="0"/>
              </a:rPr>
            </a:br>
            <a:r>
              <a:rPr lang="en-US" sz="1050" dirty="0" smtClean="0">
                <a:solidFill>
                  <a:schemeClr val="bg2">
                    <a:lumMod val="50000"/>
                  </a:schemeClr>
                </a:solidFill>
                <a:latin typeface="Arial" panose="020B0604020202020204" pitchFamily="34" charset="0"/>
                <a:ea typeface="+mn-ea"/>
                <a:cs typeface="Arial" panose="020B0604020202020204" pitchFamily="34" charset="0"/>
                <a:hlinkClick r:id="rId3"/>
              </a:rPr>
              <a:t>adobamo</a:t>
            </a:r>
            <a:r>
              <a:rPr lang="en-US" sz="1050" dirty="0">
                <a:solidFill>
                  <a:schemeClr val="bg2">
                    <a:lumMod val="50000"/>
                  </a:schemeClr>
                </a:solidFill>
                <a:latin typeface="Arial" panose="020B0604020202020204" pitchFamily="34" charset="0"/>
                <a:ea typeface="+mn-ea"/>
                <a:cs typeface="Arial" panose="020B0604020202020204" pitchFamily="34" charset="0"/>
                <a:hlinkClick r:id="rId3"/>
              </a:rPr>
              <a:t>@unicef.org</a:t>
            </a:r>
            <a:endParaRPr lang="en-US" sz="1050" dirty="0">
              <a:solidFill>
                <a:schemeClr val="bg2">
                  <a:lumMod val="50000"/>
                </a:schemeClr>
              </a:solidFill>
              <a:latin typeface="Arial" panose="020B0604020202020204" pitchFamily="34" charset="0"/>
              <a:ea typeface="+mn-ea"/>
              <a:cs typeface="Arial" panose="020B0604020202020204" pitchFamily="34" charset="0"/>
            </a:endParaRPr>
          </a:p>
          <a:p>
            <a:endParaRPr lang="en-US" sz="1050" dirty="0">
              <a:solidFill>
                <a:schemeClr val="bg2">
                  <a:lumMod val="50000"/>
                </a:schemeClr>
              </a:solidFill>
              <a:latin typeface="Arial" panose="020B0604020202020204" pitchFamily="34" charset="0"/>
              <a:ea typeface="+mn-ea"/>
              <a:cs typeface="Arial" panose="020B0604020202020204" pitchFamily="34" charset="0"/>
            </a:endParaRPr>
          </a:p>
          <a:p>
            <a:r>
              <a:rPr lang="en-US" sz="1050" b="1" dirty="0">
                <a:solidFill>
                  <a:schemeClr val="bg2">
                    <a:lumMod val="50000"/>
                  </a:schemeClr>
                </a:solidFill>
                <a:latin typeface="Arial" panose="020B0604020202020204" pitchFamily="34" charset="0"/>
                <a:ea typeface="+mn-ea"/>
                <a:cs typeface="Arial" panose="020B0604020202020204" pitchFamily="34" charset="0"/>
              </a:rPr>
              <a:t>Mentoring program, </a:t>
            </a:r>
          </a:p>
          <a:p>
            <a:r>
              <a:rPr lang="en-US" sz="1050" dirty="0" err="1">
                <a:solidFill>
                  <a:schemeClr val="bg2">
                    <a:lumMod val="50000"/>
                  </a:schemeClr>
                </a:solidFill>
                <a:latin typeface="Arial" panose="020B0604020202020204" pitchFamily="34" charset="0"/>
                <a:ea typeface="+mn-ea"/>
                <a:cs typeface="Arial" panose="020B0604020202020204" pitchFamily="34" charset="0"/>
              </a:rPr>
              <a:t>Anteneh</a:t>
            </a:r>
            <a:r>
              <a:rPr lang="en-US" sz="1050" dirty="0">
                <a:solidFill>
                  <a:schemeClr val="bg2">
                    <a:lumMod val="50000"/>
                  </a:schemeClr>
                </a:solidFill>
                <a:latin typeface="Arial" panose="020B0604020202020204" pitchFamily="34" charset="0"/>
                <a:ea typeface="+mn-ea"/>
                <a:cs typeface="Arial" panose="020B0604020202020204" pitchFamily="34" charset="0"/>
              </a:rPr>
              <a:t> </a:t>
            </a:r>
            <a:r>
              <a:rPr lang="en-US" sz="1050" dirty="0" err="1" smtClean="0">
                <a:solidFill>
                  <a:schemeClr val="bg2">
                    <a:lumMod val="50000"/>
                  </a:schemeClr>
                </a:solidFill>
                <a:latin typeface="Arial" panose="020B0604020202020204" pitchFamily="34" charset="0"/>
                <a:ea typeface="+mn-ea"/>
                <a:cs typeface="Arial" panose="020B0604020202020204" pitchFamily="34" charset="0"/>
              </a:rPr>
              <a:t>Dobamo</a:t>
            </a:r>
            <a:r>
              <a:rPr lang="en-US" sz="1050" dirty="0">
                <a:solidFill>
                  <a:schemeClr val="bg2">
                    <a:lumMod val="50000"/>
                  </a:schemeClr>
                </a:solidFill>
                <a:latin typeface="Arial" panose="020B0604020202020204" pitchFamily="34" charset="0"/>
                <a:ea typeface="+mn-ea"/>
                <a:cs typeface="Arial" panose="020B0604020202020204" pitchFamily="34" charset="0"/>
              </a:rPr>
              <a:t/>
            </a:r>
            <a:br>
              <a:rPr lang="en-US" sz="1050" dirty="0">
                <a:solidFill>
                  <a:schemeClr val="bg2">
                    <a:lumMod val="50000"/>
                  </a:schemeClr>
                </a:solidFill>
                <a:latin typeface="Arial" panose="020B0604020202020204" pitchFamily="34" charset="0"/>
                <a:ea typeface="+mn-ea"/>
                <a:cs typeface="Arial" panose="020B0604020202020204" pitchFamily="34" charset="0"/>
              </a:rPr>
            </a:br>
            <a:r>
              <a:rPr lang="en-US" sz="1050" dirty="0" smtClean="0">
                <a:solidFill>
                  <a:schemeClr val="bg2">
                    <a:lumMod val="50000"/>
                  </a:schemeClr>
                </a:solidFill>
                <a:latin typeface="Arial" panose="020B0604020202020204" pitchFamily="34" charset="0"/>
                <a:ea typeface="+mn-ea"/>
                <a:cs typeface="Arial" panose="020B0604020202020204" pitchFamily="34" charset="0"/>
                <a:hlinkClick r:id="rId3"/>
              </a:rPr>
              <a:t>adobamo</a:t>
            </a:r>
            <a:r>
              <a:rPr lang="en-US" sz="1050" dirty="0">
                <a:solidFill>
                  <a:schemeClr val="bg2">
                    <a:lumMod val="50000"/>
                  </a:schemeClr>
                </a:solidFill>
                <a:latin typeface="Arial" panose="020B0604020202020204" pitchFamily="34" charset="0"/>
                <a:ea typeface="+mn-ea"/>
                <a:cs typeface="Arial" panose="020B0604020202020204" pitchFamily="34" charset="0"/>
                <a:hlinkClick r:id="rId3"/>
              </a:rPr>
              <a:t>@unicef.org</a:t>
            </a:r>
            <a:r>
              <a:rPr lang="en-US" sz="1050" dirty="0">
                <a:solidFill>
                  <a:schemeClr val="bg2">
                    <a:lumMod val="50000"/>
                  </a:schemeClr>
                </a:solidFill>
                <a:latin typeface="Arial" panose="020B0604020202020204" pitchFamily="34" charset="0"/>
                <a:ea typeface="+mn-ea"/>
                <a:cs typeface="Arial" panose="020B0604020202020204" pitchFamily="34" charset="0"/>
              </a:rPr>
              <a:t> </a:t>
            </a:r>
          </a:p>
        </p:txBody>
      </p:sp>
      <p:sp>
        <p:nvSpPr>
          <p:cNvPr id="17" name="Rectangle 16">
            <a:extLst>
              <a:ext uri="{FF2B5EF4-FFF2-40B4-BE49-F238E27FC236}">
                <a16:creationId xmlns="" xmlns:a16="http://schemas.microsoft.com/office/drawing/2014/main" id="{9E468E01-002A-40C4-A60A-6528F069F8D9}"/>
              </a:ext>
            </a:extLst>
          </p:cNvPr>
          <p:cNvSpPr/>
          <p:nvPr/>
        </p:nvSpPr>
        <p:spPr>
          <a:xfrm>
            <a:off x="4451350" y="2548500"/>
            <a:ext cx="3338574" cy="336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nSpc>
                <a:spcPct val="90000"/>
              </a:lnSpc>
            </a:pPr>
            <a:r>
              <a:rPr lang="en-US" sz="1050" b="1" dirty="0">
                <a:solidFill>
                  <a:schemeClr val="accent1"/>
                </a:solidFill>
                <a:latin typeface="Arial" panose="020B0604020202020204" pitchFamily="34" charset="0"/>
                <a:cs typeface="Arial" panose="020B0604020202020204" pitchFamily="34" charset="0"/>
              </a:rPr>
              <a:t>Rapid </a:t>
            </a:r>
            <a:r>
              <a:rPr lang="en-US" sz="1050" b="1" dirty="0" smtClean="0">
                <a:solidFill>
                  <a:schemeClr val="accent1"/>
                </a:solidFill>
                <a:latin typeface="Arial" panose="020B0604020202020204" pitchFamily="34" charset="0"/>
                <a:cs typeface="Arial" panose="020B0604020202020204" pitchFamily="34" charset="0"/>
              </a:rPr>
              <a:t>Response</a:t>
            </a:r>
          </a:p>
          <a:p>
            <a:pPr>
              <a:lnSpc>
                <a:spcPct val="90000"/>
              </a:lnSpc>
            </a:pPr>
            <a:r>
              <a:rPr lang="en-US" sz="1050" b="1" dirty="0" smtClean="0">
                <a:solidFill>
                  <a:schemeClr val="accent1"/>
                </a:solidFill>
                <a:latin typeface="Arial" panose="020B0604020202020204" pitchFamily="34" charset="0"/>
                <a:cs typeface="Arial" panose="020B0604020202020204" pitchFamily="34" charset="0"/>
              </a:rPr>
              <a:t>Team </a:t>
            </a:r>
            <a:r>
              <a:rPr lang="en-US" sz="1050" b="1" dirty="0">
                <a:solidFill>
                  <a:schemeClr val="accent1"/>
                </a:solidFill>
                <a:latin typeface="Arial" panose="020B0604020202020204" pitchFamily="34" charset="0"/>
                <a:cs typeface="Arial" panose="020B0604020202020204" pitchFamily="34" charset="0"/>
              </a:rPr>
              <a:t>Deployment, </a:t>
            </a:r>
          </a:p>
          <a:p>
            <a:pPr>
              <a:lnSpc>
                <a:spcPct val="90000"/>
              </a:lnSpc>
            </a:pPr>
            <a:r>
              <a:rPr lang="en-US" sz="1050" dirty="0" err="1">
                <a:solidFill>
                  <a:schemeClr val="bg2">
                    <a:lumMod val="50000"/>
                  </a:schemeClr>
                </a:solidFill>
                <a:latin typeface="Arial" panose="020B0604020202020204" pitchFamily="34" charset="0"/>
                <a:cs typeface="Arial" panose="020B0604020202020204" pitchFamily="34" charset="0"/>
              </a:rPr>
              <a:t>Anteneh</a:t>
            </a:r>
            <a:r>
              <a:rPr lang="en-US" sz="1050" dirty="0">
                <a:solidFill>
                  <a:schemeClr val="bg2">
                    <a:lumMod val="50000"/>
                  </a:schemeClr>
                </a:solidFill>
                <a:latin typeface="Arial" panose="020B0604020202020204" pitchFamily="34" charset="0"/>
                <a:cs typeface="Arial" panose="020B0604020202020204" pitchFamily="34" charset="0"/>
              </a:rPr>
              <a:t> </a:t>
            </a:r>
            <a:r>
              <a:rPr lang="en-US" sz="1050" dirty="0" err="1" smtClean="0">
                <a:solidFill>
                  <a:schemeClr val="bg2">
                    <a:lumMod val="50000"/>
                  </a:schemeClr>
                </a:solidFill>
                <a:latin typeface="Arial" panose="020B0604020202020204" pitchFamily="34" charset="0"/>
                <a:cs typeface="Arial" panose="020B0604020202020204" pitchFamily="34" charset="0"/>
              </a:rPr>
              <a:t>Dobamo</a:t>
            </a:r>
            <a:r>
              <a:rPr lang="en-US" sz="1050" dirty="0" smtClean="0">
                <a:solidFill>
                  <a:schemeClr val="bg2">
                    <a:lumMod val="50000"/>
                  </a:schemeClr>
                </a:solidFill>
                <a:latin typeface="Arial" panose="020B0604020202020204" pitchFamily="34" charset="0"/>
                <a:cs typeface="Arial" panose="020B0604020202020204" pitchFamily="34" charset="0"/>
              </a:rPr>
              <a:t/>
            </a:r>
            <a:br>
              <a:rPr lang="en-US" sz="1050" dirty="0" smtClean="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adobamo</a:t>
            </a:r>
            <a:r>
              <a:rPr lang="en-US" sz="105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a:t>
            </a:r>
            <a:r>
              <a:rPr lang="en-US" sz="105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unicef.org</a:t>
            </a: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b="1" dirty="0">
                <a:solidFill>
                  <a:srgbClr val="95C93D"/>
                </a:solidFill>
                <a:latin typeface="Arial" panose="020B0604020202020204" pitchFamily="34" charset="0"/>
                <a:cs typeface="Arial" panose="020B0604020202020204" pitchFamily="34" charset="0"/>
              </a:rPr>
              <a:t>Standby </a:t>
            </a:r>
            <a:r>
              <a:rPr lang="en-US" sz="1050" b="1" dirty="0" smtClean="0">
                <a:solidFill>
                  <a:srgbClr val="95C93D"/>
                </a:solidFill>
                <a:latin typeface="Arial" panose="020B0604020202020204" pitchFamily="34" charset="0"/>
                <a:cs typeface="Arial" panose="020B0604020202020204" pitchFamily="34" charset="0"/>
              </a:rPr>
              <a:t>Partners</a:t>
            </a:r>
          </a:p>
          <a:p>
            <a:pPr>
              <a:lnSpc>
                <a:spcPct val="90000"/>
              </a:lnSpc>
            </a:pPr>
            <a:r>
              <a:rPr lang="en-US" sz="1050" b="1" dirty="0" smtClean="0">
                <a:solidFill>
                  <a:srgbClr val="95C93D"/>
                </a:solidFill>
                <a:latin typeface="Arial" panose="020B0604020202020204" pitchFamily="34" charset="0"/>
                <a:cs typeface="Arial" panose="020B0604020202020204" pitchFamily="34" charset="0"/>
              </a:rPr>
              <a:t>Staff </a:t>
            </a:r>
            <a:r>
              <a:rPr lang="en-US" sz="1050" b="1" dirty="0">
                <a:solidFill>
                  <a:srgbClr val="95C93D"/>
                </a:solidFill>
                <a:latin typeface="Arial" panose="020B0604020202020204" pitchFamily="34" charset="0"/>
                <a:cs typeface="Arial" panose="020B0604020202020204" pitchFamily="34" charset="0"/>
              </a:rPr>
              <a:t>Deployment,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Lauren </a:t>
            </a:r>
            <a:r>
              <a:rPr lang="en-GB" sz="1050" dirty="0" smtClean="0">
                <a:solidFill>
                  <a:schemeClr val="bg2">
                    <a:lumMod val="50000"/>
                  </a:schemeClr>
                </a:solidFill>
                <a:latin typeface="Arial" panose="020B0604020202020204" pitchFamily="34" charset="0"/>
                <a:cs typeface="Arial" panose="020B0604020202020204" pitchFamily="34" charset="0"/>
              </a:rPr>
              <a:t>Cheshire</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4"/>
              </a:rPr>
              <a:t>lcheshire</a:t>
            </a:r>
            <a:r>
              <a:rPr lang="en-GB" sz="1050" dirty="0">
                <a:solidFill>
                  <a:schemeClr val="bg2">
                    <a:lumMod val="50000"/>
                  </a:schemeClr>
                </a:solidFill>
                <a:latin typeface="Arial" panose="020B0604020202020204" pitchFamily="34" charset="0"/>
                <a:cs typeface="Arial" panose="020B0604020202020204" pitchFamily="34" charset="0"/>
                <a:hlinkClick r:id="rId4"/>
              </a:rPr>
              <a:t>@unicef.org</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rgbClr val="95C93D"/>
                </a:solidFill>
                <a:latin typeface="Arial" panose="020B0604020202020204" pitchFamily="34" charset="0"/>
                <a:cs typeface="Arial" panose="020B0604020202020204" pitchFamily="34" charset="0"/>
              </a:rPr>
              <a:t>Technical Rapid </a:t>
            </a:r>
            <a:r>
              <a:rPr lang="en-US" sz="1050" b="1" dirty="0" smtClean="0">
                <a:solidFill>
                  <a:srgbClr val="95C93D"/>
                </a:solidFill>
                <a:latin typeface="Arial" panose="020B0604020202020204" pitchFamily="34" charset="0"/>
                <a:cs typeface="Arial" panose="020B0604020202020204" pitchFamily="34" charset="0"/>
              </a:rPr>
              <a:t>Response</a:t>
            </a:r>
          </a:p>
          <a:p>
            <a:pPr>
              <a:lnSpc>
                <a:spcPct val="90000"/>
              </a:lnSpc>
            </a:pPr>
            <a:r>
              <a:rPr lang="en-US" sz="1050" b="1" dirty="0" smtClean="0">
                <a:solidFill>
                  <a:srgbClr val="95C93D"/>
                </a:solidFill>
                <a:latin typeface="Arial" panose="020B0604020202020204" pitchFamily="34" charset="0"/>
                <a:cs typeface="Arial" panose="020B0604020202020204" pitchFamily="34" charset="0"/>
              </a:rPr>
              <a:t>Team </a:t>
            </a:r>
            <a:r>
              <a:rPr lang="en-US" sz="1050" b="1" dirty="0">
                <a:solidFill>
                  <a:srgbClr val="95C93D"/>
                </a:solidFill>
                <a:latin typeface="Arial" panose="020B0604020202020204" pitchFamily="34" charset="0"/>
                <a:cs typeface="Arial" panose="020B0604020202020204" pitchFamily="34" charset="0"/>
              </a:rPr>
              <a:t>Deployment,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Ben </a:t>
            </a:r>
            <a:r>
              <a:rPr lang="en-GB" sz="1050" dirty="0" smtClean="0">
                <a:solidFill>
                  <a:schemeClr val="bg2">
                    <a:lumMod val="50000"/>
                  </a:schemeClr>
                </a:solidFill>
                <a:latin typeface="Arial" panose="020B0604020202020204" pitchFamily="34" charset="0"/>
                <a:cs typeface="Arial" panose="020B0604020202020204" pitchFamily="34" charset="0"/>
              </a:rPr>
              <a:t>Allen</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5"/>
              </a:rPr>
              <a:t>ballen</a:t>
            </a:r>
            <a:r>
              <a:rPr lang="en-GB" sz="1050" dirty="0">
                <a:solidFill>
                  <a:schemeClr val="bg2">
                    <a:lumMod val="50000"/>
                  </a:schemeClr>
                </a:solidFill>
                <a:latin typeface="Arial" panose="020B0604020202020204" pitchFamily="34" charset="0"/>
                <a:cs typeface="Arial" panose="020B0604020202020204" pitchFamily="34" charset="0"/>
                <a:hlinkClick r:id="rId5"/>
              </a:rPr>
              <a:t>@internationalmedicalcorps.org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rgbClr val="95C93D"/>
                </a:solidFill>
                <a:latin typeface="Arial" panose="020B0604020202020204" pitchFamily="34" charset="0"/>
                <a:cs typeface="Arial" panose="020B0604020202020204" pitchFamily="34" charset="0"/>
              </a:rPr>
              <a:t>Global Technical </a:t>
            </a:r>
            <a:r>
              <a:rPr lang="en-GB" sz="1050" b="1" dirty="0" smtClean="0">
                <a:solidFill>
                  <a:srgbClr val="95C93D"/>
                </a:solidFill>
                <a:latin typeface="Arial" panose="020B0604020202020204" pitchFamily="34" charset="0"/>
                <a:cs typeface="Arial" panose="020B0604020202020204" pitchFamily="34" charset="0"/>
              </a:rPr>
              <a:t>Assistance</a:t>
            </a:r>
          </a:p>
          <a:p>
            <a:pPr>
              <a:lnSpc>
                <a:spcPct val="90000"/>
              </a:lnSpc>
            </a:pPr>
            <a:r>
              <a:rPr lang="en-GB" sz="1050" b="1" dirty="0" smtClean="0">
                <a:solidFill>
                  <a:srgbClr val="95C93D"/>
                </a:solidFill>
                <a:latin typeface="Arial" panose="020B0604020202020204" pitchFamily="34" charset="0"/>
                <a:cs typeface="Arial" panose="020B0604020202020204" pitchFamily="34" charset="0"/>
              </a:rPr>
              <a:t>Mechanism</a:t>
            </a:r>
            <a:r>
              <a:rPr lang="en-GB" sz="1050" b="1" dirty="0">
                <a:solidFill>
                  <a:srgbClr val="95C93D"/>
                </a:solidFill>
                <a:latin typeface="Arial" panose="020B0604020202020204" pitchFamily="34" charset="0"/>
                <a:cs typeface="Arial" panose="020B0604020202020204" pitchFamily="34" charset="0"/>
              </a:rPr>
              <a:t> </a:t>
            </a:r>
            <a:r>
              <a:rPr lang="en-GB" sz="1050" b="1" dirty="0" smtClean="0">
                <a:solidFill>
                  <a:srgbClr val="95C93D"/>
                </a:solidFill>
                <a:latin typeface="Arial" panose="020B0604020202020204" pitchFamily="34" charset="0"/>
                <a:cs typeface="Arial" panose="020B0604020202020204" pitchFamily="34" charset="0"/>
              </a:rPr>
              <a:t>for </a:t>
            </a:r>
            <a:r>
              <a:rPr lang="en-GB" sz="1050" b="1" dirty="0">
                <a:solidFill>
                  <a:srgbClr val="95C93D"/>
                </a:solidFill>
                <a:latin typeface="Arial" panose="020B0604020202020204" pitchFamily="34" charset="0"/>
                <a:cs typeface="Arial" panose="020B0604020202020204" pitchFamily="34" charset="0"/>
              </a:rPr>
              <a:t>Nutrition (GTAM</a:t>
            </a:r>
            <a:r>
              <a:rPr lang="en-GB" sz="1050" b="1" dirty="0" smtClean="0">
                <a:solidFill>
                  <a:srgbClr val="95C93D"/>
                </a:solidFill>
                <a:latin typeface="Arial" panose="020B0604020202020204" pitchFamily="34" charset="0"/>
                <a:cs typeface="Arial" panose="020B0604020202020204" pitchFamily="34" charset="0"/>
              </a:rPr>
              <a:t>)</a:t>
            </a: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rPr>
              <a:t>Roster,</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hlinkClick r:id="rId6"/>
              </a:rPr>
              <a:t>gtamroster@unicef.org</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rgbClr val="95C93D"/>
                </a:solidFill>
                <a:latin typeface="Arial" panose="020B0604020202020204" pitchFamily="34" charset="0"/>
                <a:cs typeface="Arial" panose="020B0604020202020204" pitchFamily="34" charset="0"/>
              </a:rPr>
              <a:t>UNICEF internal </a:t>
            </a:r>
            <a:r>
              <a:rPr lang="en-GB" sz="1050" b="1" dirty="0" smtClean="0">
                <a:solidFill>
                  <a:srgbClr val="95C93D"/>
                </a:solidFill>
                <a:latin typeface="Arial" panose="020B0604020202020204" pitchFamily="34" charset="0"/>
                <a:cs typeface="Arial" panose="020B0604020202020204" pitchFamily="34" charset="0"/>
              </a:rPr>
              <a:t>surge</a:t>
            </a:r>
          </a:p>
          <a:p>
            <a:pPr>
              <a:lnSpc>
                <a:spcPct val="90000"/>
              </a:lnSpc>
            </a:pPr>
            <a:r>
              <a:rPr lang="en-GB" sz="1050" b="1" dirty="0" smtClean="0">
                <a:solidFill>
                  <a:srgbClr val="95C93D"/>
                </a:solidFill>
                <a:latin typeface="Arial" panose="020B0604020202020204" pitchFamily="34" charset="0"/>
                <a:cs typeface="Arial" panose="020B0604020202020204" pitchFamily="34" charset="0"/>
              </a:rPr>
              <a:t>and </a:t>
            </a:r>
            <a:r>
              <a:rPr lang="en-GB" sz="1050" b="1" dirty="0">
                <a:solidFill>
                  <a:srgbClr val="95C93D"/>
                </a:solidFill>
                <a:latin typeface="Arial" panose="020B0604020202020204" pitchFamily="34" charset="0"/>
                <a:cs typeface="Arial" panose="020B0604020202020204" pitchFamily="34" charset="0"/>
              </a:rPr>
              <a:t>stretch assignments</a:t>
            </a:r>
            <a:r>
              <a:rPr lang="en-GB" sz="1050" b="1" dirty="0" smtClean="0">
                <a:solidFill>
                  <a:srgbClr val="95C93D"/>
                </a:solidFill>
                <a:latin typeface="Arial" panose="020B0604020202020204" pitchFamily="34" charset="0"/>
                <a:cs typeface="Arial" panose="020B0604020202020204" pitchFamily="34" charset="0"/>
              </a:rPr>
              <a:t>,</a:t>
            </a:r>
          </a:p>
          <a:p>
            <a:pPr>
              <a:lnSpc>
                <a:spcPct val="90000"/>
              </a:lnSpc>
            </a:pPr>
            <a:r>
              <a:rPr lang="en-US" sz="1050" dirty="0" err="1" smtClean="0">
                <a:solidFill>
                  <a:schemeClr val="bg2">
                    <a:lumMod val="50000"/>
                  </a:schemeClr>
                </a:solidFill>
                <a:latin typeface="Arial" panose="020B0604020202020204" pitchFamily="34" charset="0"/>
                <a:cs typeface="Arial" panose="020B0604020202020204" pitchFamily="34" charset="0"/>
              </a:rPr>
              <a:t>Anteneh</a:t>
            </a:r>
            <a:r>
              <a:rPr lang="en-US" sz="1050" dirty="0" smtClean="0">
                <a:solidFill>
                  <a:schemeClr val="bg2">
                    <a:lumMod val="50000"/>
                  </a:schemeClr>
                </a:solidFill>
                <a:latin typeface="Arial" panose="020B0604020202020204" pitchFamily="34" charset="0"/>
                <a:cs typeface="Arial" panose="020B0604020202020204" pitchFamily="34" charset="0"/>
              </a:rPr>
              <a:t> </a:t>
            </a:r>
            <a:r>
              <a:rPr lang="en-US" sz="1050" dirty="0" err="1" smtClean="0">
                <a:solidFill>
                  <a:schemeClr val="bg2">
                    <a:lumMod val="50000"/>
                  </a:schemeClr>
                </a:solidFill>
                <a:latin typeface="Arial" panose="020B0604020202020204" pitchFamily="34" charset="0"/>
                <a:cs typeface="Arial" panose="020B0604020202020204" pitchFamily="34" charset="0"/>
              </a:rPr>
              <a:t>Dobamo</a:t>
            </a: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3"/>
              </a:rPr>
              <a:t>adobamo</a:t>
            </a:r>
            <a:r>
              <a:rPr lang="en-US" sz="1050" dirty="0">
                <a:solidFill>
                  <a:schemeClr val="bg2">
                    <a:lumMod val="50000"/>
                  </a:schemeClr>
                </a:solidFill>
                <a:latin typeface="Arial" panose="020B0604020202020204" pitchFamily="34" charset="0"/>
                <a:cs typeface="Arial" panose="020B0604020202020204" pitchFamily="34" charset="0"/>
                <a:hlinkClick r:id="rId3"/>
              </a:rPr>
              <a:t>@</a:t>
            </a:r>
            <a:r>
              <a:rPr lang="en-US" sz="1050" dirty="0" smtClean="0">
                <a:solidFill>
                  <a:schemeClr val="bg2">
                    <a:lumMod val="50000"/>
                  </a:schemeClr>
                </a:solidFill>
                <a:latin typeface="Arial" panose="020B0604020202020204" pitchFamily="34" charset="0"/>
                <a:cs typeface="Arial" panose="020B0604020202020204" pitchFamily="34" charset="0"/>
                <a:hlinkClick r:id="rId3"/>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r>
              <a:rPr lang="en-US" sz="1050" dirty="0" smtClean="0">
                <a:solidFill>
                  <a:schemeClr val="bg2">
                    <a:lumMod val="50000"/>
                  </a:schemeClr>
                </a:solidFill>
                <a:latin typeface="Arial" panose="020B0604020202020204" pitchFamily="34" charset="0"/>
                <a:cs typeface="Arial" panose="020B0604020202020204" pitchFamily="34" charset="0"/>
              </a:rPr>
              <a:t> </a:t>
            </a:r>
            <a:endParaRPr lang="en-US" sz="1050" dirty="0">
              <a:solidFill>
                <a:schemeClr val="bg2">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624AEF09-B2CC-430D-B7F9-5AA08CC46281}"/>
              </a:ext>
            </a:extLst>
          </p:cNvPr>
          <p:cNvSpPr/>
          <p:nvPr/>
        </p:nvSpPr>
        <p:spPr>
          <a:xfrm>
            <a:off x="641042" y="2883761"/>
            <a:ext cx="3308657" cy="3176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Coordination</a:t>
            </a:r>
            <a:r>
              <a:rPr lang="en-US" sz="1050" dirty="0" smtClean="0">
                <a:solidFill>
                  <a:schemeClr val="bg2">
                    <a:lumMod val="50000"/>
                  </a:schemeClr>
                </a:solidFill>
                <a:latin typeface="Arial" panose="020B0604020202020204" pitchFamily="34" charset="0"/>
                <a:cs typeface="Arial" panose="020B0604020202020204" pitchFamily="34" charset="0"/>
              </a:rPr>
              <a:t>,</a:t>
            </a: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rPr>
              <a:t>David </a:t>
            </a:r>
            <a:r>
              <a:rPr lang="en-GB" sz="1050" dirty="0" err="1" smtClean="0">
                <a:solidFill>
                  <a:schemeClr val="bg2">
                    <a:lumMod val="50000"/>
                  </a:schemeClr>
                </a:solidFill>
                <a:latin typeface="Arial" panose="020B0604020202020204" pitchFamily="34" charset="0"/>
                <a:cs typeface="Arial" panose="020B0604020202020204" pitchFamily="34" charset="0"/>
              </a:rPr>
              <a:t>Rizzi</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7"/>
              </a:rPr>
              <a:t>drizzi</a:t>
            </a:r>
            <a:r>
              <a:rPr lang="en-GB" sz="1050" dirty="0">
                <a:solidFill>
                  <a:schemeClr val="bg2">
                    <a:lumMod val="50000"/>
                  </a:schemeClr>
                </a:solidFill>
                <a:latin typeface="Arial" panose="020B0604020202020204" pitchFamily="34" charset="0"/>
                <a:cs typeface="Arial" panose="020B0604020202020204" pitchFamily="34" charset="0"/>
                <a:hlinkClick r:id="rId7"/>
              </a:rPr>
              <a:t>@</a:t>
            </a:r>
            <a:r>
              <a:rPr lang="en-GB" sz="1050" dirty="0" smtClean="0">
                <a:solidFill>
                  <a:schemeClr val="bg2">
                    <a:lumMod val="50000"/>
                  </a:schemeClr>
                </a:solidFill>
                <a:latin typeface="Arial" panose="020B0604020202020204" pitchFamily="34" charset="0"/>
                <a:cs typeface="Arial" panose="020B0604020202020204" pitchFamily="34" charset="0"/>
                <a:hlinkClick r:id="rId7"/>
              </a:rPr>
              <a:t>unicef.org</a:t>
            </a:r>
            <a:endParaRPr lang="en-GB"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b="1"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Nutrition Information System,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Victoria </a:t>
            </a:r>
            <a:r>
              <a:rPr lang="en-GB" sz="1050" dirty="0" err="1" smtClean="0">
                <a:solidFill>
                  <a:schemeClr val="bg2">
                    <a:lumMod val="50000"/>
                  </a:schemeClr>
                </a:solidFill>
                <a:latin typeface="Arial" panose="020B0604020202020204" pitchFamily="34" charset="0"/>
                <a:cs typeface="Arial" panose="020B0604020202020204" pitchFamily="34" charset="0"/>
              </a:rPr>
              <a:t>Sauveplane</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8">
                  <a:extLst>
                    <a:ext uri="{A12FA001-AC4F-418D-AE19-62706E023703}">
                      <ahyp:hlinkClr xmlns:lc="http://schemas.openxmlformats.org/drawingml/2006/lockedCanvas" xmlns:ahyp="http://schemas.microsoft.com/office/drawing/2018/hyperlinkcolor" xmlns="" val="tx"/>
                    </a:ext>
                  </a:extLst>
                </a:hlinkClick>
              </a:rPr>
              <a:t>vsauveplane</a:t>
            </a:r>
            <a:r>
              <a:rPr lang="en-GB" sz="1050" dirty="0">
                <a:solidFill>
                  <a:schemeClr val="bg2">
                    <a:lumMod val="50000"/>
                  </a:schemeClr>
                </a:solidFill>
                <a:latin typeface="Arial" panose="020B0604020202020204" pitchFamily="34" charset="0"/>
                <a:cs typeface="Arial" panose="020B0604020202020204" pitchFamily="34" charset="0"/>
                <a:hlinkClick r:id="rId8">
                  <a:extLst>
                    <a:ext uri="{A12FA001-AC4F-418D-AE19-62706E023703}">
                      <ahyp:hlinkClr xmlns:lc="http://schemas.openxmlformats.org/drawingml/2006/lockedCanvas" xmlns:ahyp="http://schemas.microsoft.com/office/drawing/2018/hyperlinkcolor" xmlns="" val="tx"/>
                    </a:ext>
                  </a:extLst>
                </a:hlinkClick>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b="1"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Inter-cluster,</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Danka </a:t>
            </a:r>
            <a:r>
              <a:rPr lang="en-GB" sz="1050" dirty="0" err="1" smtClean="0">
                <a:solidFill>
                  <a:schemeClr val="bg2">
                    <a:lumMod val="50000"/>
                  </a:schemeClr>
                </a:solidFill>
                <a:latin typeface="Arial" panose="020B0604020202020204" pitchFamily="34" charset="0"/>
                <a:cs typeface="Arial" panose="020B0604020202020204" pitchFamily="34" charset="0"/>
              </a:rPr>
              <a:t>Pantchova</a:t>
            </a:r>
            <a:r>
              <a:rPr lang="en-GB" sz="1050" dirty="0" smtClean="0">
                <a:solidFill>
                  <a:schemeClr val="bg2">
                    <a:lumMod val="50000"/>
                  </a:schemeClr>
                </a:solidFill>
                <a:latin typeface="Arial" panose="020B0604020202020204" pitchFamily="34" charset="0"/>
                <a:cs typeface="Arial" panose="020B0604020202020204" pitchFamily="34" charset="0"/>
              </a:rPr>
              <a:t>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lc="http://schemas.openxmlformats.org/drawingml/2006/lockedCanvas" xmlns:ahyp="http://schemas.microsoft.com/office/drawing/2018/hyperlinkcolor" xmlns="" val="tx"/>
                    </a:ext>
                  </a:extLst>
                </a:hlinkClick>
              </a:rPr>
              <a:t>pantchova</a:t>
            </a:r>
            <a:r>
              <a:rPr lang="en-GB" sz="1050"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lc="http://schemas.openxmlformats.org/drawingml/2006/lockedCanvas" xmlns:ahyp="http://schemas.microsoft.com/office/drawing/2018/hyperlinkcolor" xmlns="" val="tx"/>
                    </a:ext>
                  </a:extLst>
                </a:hlinkClick>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Information Management,</a:t>
            </a:r>
          </a:p>
          <a:p>
            <a:pPr>
              <a:lnSpc>
                <a:spcPct val="90000"/>
              </a:lnSpc>
            </a:pPr>
            <a:r>
              <a:rPr lang="en-US" sz="1050" dirty="0" err="1">
                <a:solidFill>
                  <a:schemeClr val="bg2">
                    <a:lumMod val="50000"/>
                  </a:schemeClr>
                </a:solidFill>
                <a:latin typeface="Arial" panose="020B0604020202020204" pitchFamily="34" charset="0"/>
                <a:cs typeface="Arial" panose="020B0604020202020204" pitchFamily="34" charset="0"/>
              </a:rPr>
              <a:t>Shabib</a:t>
            </a:r>
            <a:r>
              <a:rPr lang="en-US" sz="1050" dirty="0">
                <a:solidFill>
                  <a:schemeClr val="bg2">
                    <a:lumMod val="50000"/>
                  </a:schemeClr>
                </a:solidFill>
                <a:latin typeface="Arial" panose="020B0604020202020204" pitchFamily="34" charset="0"/>
                <a:cs typeface="Arial" panose="020B0604020202020204" pitchFamily="34" charset="0"/>
              </a:rPr>
              <a:t> Al </a:t>
            </a:r>
            <a:r>
              <a:rPr lang="en-US" sz="1050" dirty="0" err="1" smtClean="0">
                <a:solidFill>
                  <a:schemeClr val="bg2">
                    <a:lumMod val="50000"/>
                  </a:schemeClr>
                </a:solidFill>
                <a:latin typeface="Arial" panose="020B0604020202020204" pitchFamily="34" charset="0"/>
                <a:cs typeface="Arial" panose="020B0604020202020204" pitchFamily="34" charset="0"/>
              </a:rPr>
              <a:t>Qobati</a:t>
            </a:r>
            <a:r>
              <a:rPr lang="en-US" sz="1050" dirty="0" smtClean="0">
                <a:solidFill>
                  <a:schemeClr val="bg2">
                    <a:lumMod val="50000"/>
                  </a:schemeClr>
                </a:solidFill>
                <a:latin typeface="Arial" panose="020B0604020202020204" pitchFamily="34" charset="0"/>
                <a:cs typeface="Arial" panose="020B0604020202020204" pitchFamily="34" charset="0"/>
              </a:rPr>
              <a:t/>
            </a:r>
            <a:br>
              <a:rPr lang="en-US" sz="1050" dirty="0" smtClean="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9"/>
              </a:rPr>
              <a:t>salqobati</a:t>
            </a:r>
            <a:r>
              <a:rPr lang="en-US" sz="1050" dirty="0">
                <a:solidFill>
                  <a:schemeClr val="bg2">
                    <a:lumMod val="50000"/>
                  </a:schemeClr>
                </a:solidFill>
                <a:latin typeface="Arial" panose="020B0604020202020204" pitchFamily="34" charset="0"/>
                <a:cs typeface="Arial" panose="020B0604020202020204" pitchFamily="34" charset="0"/>
                <a:hlinkClick r:id="rId9"/>
              </a:rPr>
              <a:t>@</a:t>
            </a:r>
            <a:r>
              <a:rPr lang="en-US" sz="1050" dirty="0" smtClean="0">
                <a:solidFill>
                  <a:schemeClr val="bg2">
                    <a:lumMod val="50000"/>
                  </a:schemeClr>
                </a:solidFill>
                <a:latin typeface="Arial" panose="020B0604020202020204" pitchFamily="34" charset="0"/>
                <a:cs typeface="Arial" panose="020B0604020202020204" pitchFamily="34" charset="0"/>
                <a:hlinkClick r:id="rId9"/>
              </a:rPr>
              <a:t>unicef.org</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Nutrition in Emergencies Technical,</a:t>
            </a:r>
          </a:p>
          <a:p>
            <a:pPr>
              <a:lnSpc>
                <a:spcPct val="90000"/>
              </a:lnSpc>
            </a:pPr>
            <a:r>
              <a:rPr lang="en-GB" sz="1050" dirty="0" err="1">
                <a:solidFill>
                  <a:schemeClr val="bg2">
                    <a:lumMod val="50000"/>
                  </a:schemeClr>
                </a:solidFill>
                <a:latin typeface="Arial" panose="020B0604020202020204" pitchFamily="34" charset="0"/>
                <a:cs typeface="Arial" panose="020B0604020202020204" pitchFamily="34" charset="0"/>
              </a:rPr>
              <a:t>Yara</a:t>
            </a:r>
            <a:r>
              <a:rPr lang="en-GB" sz="1050" dirty="0">
                <a:solidFill>
                  <a:schemeClr val="bg2">
                    <a:lumMod val="50000"/>
                  </a:schemeClr>
                </a:solidFill>
                <a:latin typeface="Arial" panose="020B0604020202020204" pitchFamily="34" charset="0"/>
                <a:cs typeface="Arial" panose="020B0604020202020204" pitchFamily="34" charset="0"/>
              </a:rPr>
              <a:t> </a:t>
            </a:r>
            <a:r>
              <a:rPr lang="en-GB" sz="1050" dirty="0" err="1" smtClean="0">
                <a:solidFill>
                  <a:schemeClr val="bg2">
                    <a:lumMod val="50000"/>
                  </a:schemeClr>
                </a:solidFill>
                <a:latin typeface="Arial" panose="020B0604020202020204" pitchFamily="34" charset="0"/>
                <a:cs typeface="Arial" panose="020B0604020202020204" pitchFamily="34" charset="0"/>
              </a:rPr>
              <a:t>Sfeir</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10"/>
              </a:rPr>
              <a:t>ysfeir</a:t>
            </a:r>
            <a:r>
              <a:rPr lang="en-GB" sz="1050" dirty="0">
                <a:solidFill>
                  <a:schemeClr val="bg2">
                    <a:lumMod val="50000"/>
                  </a:schemeClr>
                </a:solidFill>
                <a:latin typeface="Arial" panose="020B0604020202020204" pitchFamily="34" charset="0"/>
                <a:cs typeface="Arial" panose="020B0604020202020204" pitchFamily="34" charset="0"/>
                <a:hlinkClick r:id="rId10"/>
              </a:rPr>
              <a:t>@unicef.org</a:t>
            </a:r>
            <a:r>
              <a:rPr lang="en-US" sz="1050" dirty="0">
                <a:solidFill>
                  <a:schemeClr val="bg2">
                    <a:lumMod val="50000"/>
                  </a:schemeClr>
                </a:solidFill>
                <a:latin typeface="Arial" panose="020B0604020202020204" pitchFamily="34" charset="0"/>
                <a:cs typeface="Arial" panose="020B0604020202020204" pitchFamily="34" charset="0"/>
              </a:rPr>
              <a:t> </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b="1"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chemeClr val="bg2">
                    <a:lumMod val="50000"/>
                  </a:schemeClr>
                </a:solidFill>
                <a:latin typeface="Arial" panose="020B0604020202020204" pitchFamily="34" charset="0"/>
                <a:cs typeface="Arial" panose="020B0604020202020204" pitchFamily="34" charset="0"/>
              </a:rPr>
              <a:t>Cash and voucher assistance,</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Andre </a:t>
            </a:r>
            <a:r>
              <a:rPr lang="en-GB" sz="1050" dirty="0" err="1" smtClean="0">
                <a:solidFill>
                  <a:schemeClr val="bg2">
                    <a:lumMod val="50000"/>
                  </a:schemeClr>
                </a:solidFill>
                <a:latin typeface="Arial" panose="020B0604020202020204" pitchFamily="34" charset="0"/>
                <a:cs typeface="Arial" panose="020B0604020202020204" pitchFamily="34" charset="0"/>
              </a:rPr>
              <a:t>Durr</a:t>
            </a:r>
            <a:endParaRPr lang="en-GB"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lc="http://schemas.openxmlformats.org/drawingml/2006/lockedCanvas" xmlns:ahyp="http://schemas.microsoft.com/office/drawing/2018/hyperlinkcolor" xmlns="" val="tx"/>
                    </a:ext>
                  </a:extLst>
                </a:hlinkClick>
              </a:rPr>
              <a:t>andurr</a:t>
            </a:r>
            <a:r>
              <a:rPr lang="en-GB" sz="1050" dirty="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lc="http://schemas.openxmlformats.org/drawingml/2006/lockedCanvas" xmlns:ahyp="http://schemas.microsoft.com/office/drawing/2018/hyperlinkcolor" xmlns="" val="tx"/>
                    </a:ext>
                  </a:extLst>
                </a:hlinkClick>
              </a:rPr>
              <a:t>@</a:t>
            </a:r>
            <a:r>
              <a:rPr lang="en-GB" sz="1050" dirty="0" smtClean="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lc="http://schemas.openxmlformats.org/drawingml/2006/lockedCanvas" xmlns:ahyp="http://schemas.microsoft.com/office/drawing/2018/hyperlinkcolor" xmlns="" val="tx"/>
                    </a:ext>
                  </a:extLst>
                </a:hlinkClick>
              </a:rPr>
              <a:t>unicef.org</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p:txBody>
      </p:sp>
      <p:sp>
        <p:nvSpPr>
          <p:cNvPr id="15" name="Google Shape;206;p28"/>
          <p:cNvSpPr txBox="1">
            <a:spLocks/>
          </p:cNvSpPr>
          <p:nvPr/>
        </p:nvSpPr>
        <p:spPr>
          <a:xfrm>
            <a:off x="641043"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2800" b="1" dirty="0" smtClean="0">
                <a:solidFill>
                  <a:schemeClr val="bg1"/>
                </a:solidFill>
                <a:latin typeface="Arial"/>
                <a:ea typeface="Arial"/>
                <a:cs typeface="Arial"/>
                <a:sym typeface="Arial"/>
              </a:rPr>
              <a:t>Assistance</a:t>
            </a:r>
            <a:endParaRPr lang="fr-FR" sz="2800" dirty="0" smtClean="0">
              <a:solidFill>
                <a:schemeClr val="bg1"/>
              </a:solidFill>
              <a:latin typeface="Arial"/>
              <a:ea typeface="Arial"/>
              <a:cs typeface="Arial"/>
              <a:sym typeface="Arial"/>
            </a:endParaRPr>
          </a:p>
          <a:p>
            <a:pPr>
              <a:lnSpc>
                <a:spcPct val="80000"/>
              </a:lnSpc>
              <a:buSzPts val="3200"/>
            </a:pPr>
            <a:r>
              <a:rPr lang="fr-FR" sz="2800" dirty="0" smtClean="0">
                <a:solidFill>
                  <a:schemeClr val="bg1"/>
                </a:solidFill>
                <a:latin typeface="Arial"/>
                <a:ea typeface="Arial"/>
                <a:cs typeface="Arial"/>
                <a:sym typeface="Arial"/>
              </a:rPr>
              <a:t>à </a:t>
            </a:r>
            <a:r>
              <a:rPr lang="fr-FR" sz="2800" dirty="0">
                <a:solidFill>
                  <a:schemeClr val="bg1"/>
                </a:solidFill>
                <a:latin typeface="Arial"/>
                <a:ea typeface="Arial"/>
                <a:cs typeface="Arial"/>
                <a:sym typeface="Arial"/>
              </a:rPr>
              <a:t>distance</a:t>
            </a:r>
          </a:p>
        </p:txBody>
      </p:sp>
      <p:sp>
        <p:nvSpPr>
          <p:cNvPr id="19" name="Rectangle 18"/>
          <p:cNvSpPr/>
          <p:nvPr/>
        </p:nvSpPr>
        <p:spPr>
          <a:xfrm>
            <a:off x="641043" y="1495791"/>
            <a:ext cx="3073707" cy="1092607"/>
          </a:xfrm>
          <a:prstGeom prst="rect">
            <a:avLst/>
          </a:prstGeom>
        </p:spPr>
        <p:txBody>
          <a:bodyPr wrap="square" lIns="0" anchor="t">
            <a:spAutoFit/>
          </a:bodyPr>
          <a:lstStyle/>
          <a:p>
            <a:pPr>
              <a:lnSpc>
                <a:spcPct val="90000"/>
              </a:lnSpc>
            </a:pPr>
            <a:r>
              <a:rPr lang="fr-FR" sz="1200" dirty="0">
                <a:solidFill>
                  <a:schemeClr val="bg1"/>
                </a:solidFill>
                <a:latin typeface="Arial" panose="020B0604020202020204" pitchFamily="34" charset="0"/>
                <a:cs typeface="Arial" panose="020B0604020202020204" pitchFamily="34" charset="0"/>
              </a:rPr>
              <a:t>Le GNC-CT inclue 6 Helpdesks  qui peuvent fournir de l’assistance spécifique et assez rapidement aux pays intéressés</a:t>
            </a:r>
            <a:r>
              <a:rPr lang="fr-FR" sz="1200" dirty="0" smtClean="0">
                <a:solidFill>
                  <a:schemeClr val="bg1"/>
                </a:solidFill>
                <a:latin typeface="Arial" panose="020B0604020202020204" pitchFamily="34" charset="0"/>
                <a:cs typeface="Arial" panose="020B0604020202020204" pitchFamily="34" charset="0"/>
              </a:rPr>
              <a:t>.</a:t>
            </a:r>
          </a:p>
          <a:p>
            <a:pPr>
              <a:lnSpc>
                <a:spcPct val="90000"/>
              </a:lnSpc>
            </a:pPr>
            <a:endParaRPr lang="fr-FR" sz="1200" dirty="0">
              <a:solidFill>
                <a:schemeClr val="bg1"/>
              </a:solidFill>
              <a:latin typeface="Arial" panose="020B0604020202020204" pitchFamily="34" charset="0"/>
              <a:cs typeface="Arial" panose="020B0604020202020204" pitchFamily="34" charset="0"/>
            </a:endParaRPr>
          </a:p>
          <a:p>
            <a:pPr>
              <a:lnSpc>
                <a:spcPct val="90000"/>
              </a:lnSpc>
            </a:pPr>
            <a:r>
              <a:rPr lang="nl-NL" sz="1200" dirty="0">
                <a:solidFill>
                  <a:schemeClr val="bg1"/>
                </a:solidFill>
                <a:latin typeface="Arial" panose="020B0604020202020204" pitchFamily="34" charset="0"/>
                <a:cs typeface="Arial" panose="020B0604020202020204" pitchFamily="34" charset="0"/>
              </a:rPr>
              <a:t>Helpdesk: appels, webinaires, …</a:t>
            </a:r>
          </a:p>
          <a:p>
            <a:pPr>
              <a:lnSpc>
                <a:spcPct val="90000"/>
              </a:lnSpc>
            </a:pPr>
            <a:endParaRPr lang="fr-FR" sz="1200" dirty="0">
              <a:solidFill>
                <a:schemeClr val="bg1"/>
              </a:solidFill>
              <a:latin typeface="Arial" panose="020B0604020202020204" pitchFamily="34" charset="0"/>
              <a:cs typeface="Arial" panose="020B0604020202020204" pitchFamily="34" charset="0"/>
            </a:endParaRPr>
          </a:p>
        </p:txBody>
      </p:sp>
      <p:sp>
        <p:nvSpPr>
          <p:cNvPr id="20" name="Google Shape;206;p28"/>
          <p:cNvSpPr txBox="1">
            <a:spLocks/>
          </p:cNvSpPr>
          <p:nvPr/>
        </p:nvSpPr>
        <p:spPr>
          <a:xfrm>
            <a:off x="4490490"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2800" b="1" dirty="0" smtClean="0">
                <a:solidFill>
                  <a:schemeClr val="bg2">
                    <a:lumMod val="75000"/>
                  </a:schemeClr>
                </a:solidFill>
                <a:latin typeface="Arial"/>
                <a:ea typeface="Arial"/>
                <a:cs typeface="Arial"/>
                <a:sym typeface="Arial"/>
              </a:rPr>
              <a:t>Soutien</a:t>
            </a:r>
            <a:endParaRPr lang="fr-FR" sz="2800" dirty="0" smtClean="0">
              <a:solidFill>
                <a:schemeClr val="bg2">
                  <a:lumMod val="75000"/>
                </a:schemeClr>
              </a:solidFill>
              <a:latin typeface="Arial"/>
              <a:ea typeface="Arial"/>
              <a:cs typeface="Arial"/>
              <a:sym typeface="Arial"/>
            </a:endParaRPr>
          </a:p>
          <a:p>
            <a:pPr>
              <a:lnSpc>
                <a:spcPct val="80000"/>
              </a:lnSpc>
              <a:buSzPts val="3200"/>
            </a:pPr>
            <a:r>
              <a:rPr lang="fr-FR" sz="2800" dirty="0" smtClean="0">
                <a:solidFill>
                  <a:schemeClr val="bg2">
                    <a:lumMod val="75000"/>
                  </a:schemeClr>
                </a:solidFill>
                <a:latin typeface="Arial"/>
                <a:ea typeface="Arial"/>
                <a:cs typeface="Arial"/>
                <a:sym typeface="Arial"/>
              </a:rPr>
              <a:t>dans </a:t>
            </a:r>
            <a:r>
              <a:rPr lang="fr-FR" sz="2800" dirty="0">
                <a:solidFill>
                  <a:schemeClr val="bg2">
                    <a:lumMod val="75000"/>
                  </a:schemeClr>
                </a:solidFill>
                <a:latin typeface="Arial"/>
                <a:ea typeface="Arial"/>
                <a:cs typeface="Arial"/>
                <a:sym typeface="Arial"/>
              </a:rPr>
              <a:t>le Pays</a:t>
            </a:r>
          </a:p>
        </p:txBody>
      </p:sp>
      <p:sp>
        <p:nvSpPr>
          <p:cNvPr id="21" name="Rectangle 20"/>
          <p:cNvSpPr/>
          <p:nvPr/>
        </p:nvSpPr>
        <p:spPr>
          <a:xfrm>
            <a:off x="4490490" y="1495791"/>
            <a:ext cx="3015387" cy="427809"/>
          </a:xfrm>
          <a:prstGeom prst="rect">
            <a:avLst/>
          </a:prstGeom>
        </p:spPr>
        <p:txBody>
          <a:bodyPr wrap="square" lIns="0" anchor="t">
            <a:spAutoFit/>
          </a:bodyPr>
          <a:lstStyle/>
          <a:p>
            <a:pPr>
              <a:lnSpc>
                <a:spcPct val="90000"/>
              </a:lnSpc>
            </a:pPr>
            <a:r>
              <a:rPr lang="fr-FR" sz="1200" dirty="0">
                <a:solidFill>
                  <a:srgbClr val="606164"/>
                </a:solidFill>
                <a:latin typeface="Arial" panose="020B0604020202020204" pitchFamily="34" charset="0"/>
                <a:cs typeface="Arial" panose="020B0604020202020204" pitchFamily="34" charset="0"/>
              </a:rPr>
              <a:t>De l’assistance dans le Pays est disponible à travers de différents mécanismes.</a:t>
            </a:r>
          </a:p>
        </p:txBody>
      </p:sp>
      <p:sp>
        <p:nvSpPr>
          <p:cNvPr id="22" name="Google Shape;206;p28"/>
          <p:cNvSpPr txBox="1">
            <a:spLocks/>
          </p:cNvSpPr>
          <p:nvPr/>
        </p:nvSpPr>
        <p:spPr>
          <a:xfrm>
            <a:off x="8752449"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2800" b="1" dirty="0" smtClean="0">
                <a:solidFill>
                  <a:srgbClr val="606164"/>
                </a:solidFill>
                <a:latin typeface="Arial"/>
                <a:ea typeface="Arial"/>
                <a:cs typeface="Arial"/>
                <a:sym typeface="Arial"/>
              </a:rPr>
              <a:t>Renforcement</a:t>
            </a:r>
            <a:r>
              <a:rPr lang="fr-FR" sz="2800" dirty="0" smtClean="0">
                <a:solidFill>
                  <a:srgbClr val="606164"/>
                </a:solidFill>
                <a:latin typeface="Arial"/>
                <a:ea typeface="Arial"/>
                <a:cs typeface="Arial"/>
                <a:sym typeface="Arial"/>
              </a:rPr>
              <a:t/>
            </a:r>
            <a:br>
              <a:rPr lang="fr-FR" sz="2800" dirty="0" smtClean="0">
                <a:solidFill>
                  <a:srgbClr val="606164"/>
                </a:solidFill>
                <a:latin typeface="Arial"/>
                <a:ea typeface="Arial"/>
                <a:cs typeface="Arial"/>
                <a:sym typeface="Arial"/>
              </a:rPr>
            </a:br>
            <a:r>
              <a:rPr lang="fr-FR" sz="2800" dirty="0" smtClean="0">
                <a:solidFill>
                  <a:srgbClr val="606164"/>
                </a:solidFill>
                <a:latin typeface="Arial"/>
                <a:ea typeface="Arial"/>
                <a:cs typeface="Arial"/>
                <a:sym typeface="Arial"/>
              </a:rPr>
              <a:t>de </a:t>
            </a:r>
            <a:r>
              <a:rPr lang="fr-FR" sz="2800" dirty="0">
                <a:solidFill>
                  <a:srgbClr val="606164"/>
                </a:solidFill>
                <a:latin typeface="Arial"/>
                <a:ea typeface="Arial"/>
                <a:cs typeface="Arial"/>
                <a:sym typeface="Arial"/>
              </a:rPr>
              <a:t>capacités</a:t>
            </a:r>
          </a:p>
        </p:txBody>
      </p:sp>
      <p:sp>
        <p:nvSpPr>
          <p:cNvPr id="23" name="Rectangle 22"/>
          <p:cNvSpPr/>
          <p:nvPr/>
        </p:nvSpPr>
        <p:spPr>
          <a:xfrm>
            <a:off x="8763591" y="1495791"/>
            <a:ext cx="2915648" cy="2574551"/>
          </a:xfrm>
          <a:prstGeom prst="rect">
            <a:avLst/>
          </a:prstGeom>
        </p:spPr>
        <p:txBody>
          <a:bodyPr wrap="square" lIns="0" anchor="t">
            <a:spAutoFit/>
          </a:bodyPr>
          <a:lstStyle/>
          <a:p>
            <a:pPr>
              <a:lnSpc>
                <a:spcPct val="90000"/>
              </a:lnSpc>
            </a:pPr>
            <a:r>
              <a:rPr lang="fr-FR" sz="1200" dirty="0">
                <a:solidFill>
                  <a:schemeClr val="bg2">
                    <a:lumMod val="75000"/>
                  </a:schemeClr>
                </a:solidFill>
                <a:latin typeface="Arial" panose="020B0604020202020204" pitchFamily="34" charset="0"/>
                <a:cs typeface="Arial" panose="020B0604020202020204" pitchFamily="34" charset="0"/>
              </a:rPr>
              <a:t>Le GNC peut organiser ou aider dans la réalisation de formations à niveau pays, régional ou global, pour nombreux thématiques, et à tout les niveaux.</a:t>
            </a:r>
          </a:p>
          <a:p>
            <a:pPr>
              <a:lnSpc>
                <a:spcPct val="90000"/>
              </a:lnSpc>
            </a:pPr>
            <a:r>
              <a:rPr lang="en-US" sz="1200" dirty="0" smtClean="0">
                <a:solidFill>
                  <a:schemeClr val="bg2">
                    <a:lumMod val="75000"/>
                  </a:schemeClr>
                </a:solidFill>
                <a:latin typeface="Arial" panose="020B0604020202020204" pitchFamily="34" charset="0"/>
                <a:cs typeface="Arial" panose="020B0604020202020204" pitchFamily="34" charset="0"/>
              </a:rPr>
              <a:t/>
            </a:r>
            <a:br>
              <a:rPr lang="en-US" sz="1200" dirty="0" smtClean="0">
                <a:solidFill>
                  <a:schemeClr val="bg2">
                    <a:lumMod val="75000"/>
                  </a:schemeClr>
                </a:solidFill>
                <a:latin typeface="Arial" panose="020B0604020202020204" pitchFamily="34" charset="0"/>
                <a:cs typeface="Arial" panose="020B0604020202020204" pitchFamily="34" charset="0"/>
              </a:rPr>
            </a:br>
            <a:r>
              <a:rPr lang="en-US" sz="1200" b="1" dirty="0" smtClean="0">
                <a:solidFill>
                  <a:schemeClr val="bg2">
                    <a:lumMod val="75000"/>
                  </a:schemeClr>
                </a:solidFill>
                <a:latin typeface="Arial" panose="020B0604020202020204" pitchFamily="34" charset="0"/>
                <a:cs typeface="Arial" panose="020B0604020202020204" pitchFamily="34" charset="0"/>
              </a:rPr>
              <a:t>Trainings </a:t>
            </a:r>
            <a:r>
              <a:rPr lang="en-US" sz="1200" b="1" dirty="0">
                <a:solidFill>
                  <a:schemeClr val="bg2">
                    <a:lumMod val="75000"/>
                  </a:schemeClr>
                </a:solidFill>
                <a:latin typeface="Arial" panose="020B0604020202020204" pitchFamily="34" charset="0"/>
                <a:cs typeface="Arial" panose="020B0604020202020204" pitchFamily="34" charset="0"/>
              </a:rPr>
              <a:t>include</a:t>
            </a:r>
            <a:r>
              <a:rPr lang="en-US" sz="1200" b="1" dirty="0" smtClean="0">
                <a:solidFill>
                  <a:schemeClr val="bg2">
                    <a:lumMod val="75000"/>
                  </a:schemeClr>
                </a:solidFill>
                <a:latin typeface="Arial" panose="020B0604020202020204" pitchFamily="34" charset="0"/>
                <a:cs typeface="Arial" panose="020B0604020202020204" pitchFamily="34" charset="0"/>
              </a:rPr>
              <a:t>:</a:t>
            </a:r>
            <a:endParaRPr lang="en-US" sz="1200" b="1" dirty="0">
              <a:solidFill>
                <a:schemeClr val="bg2">
                  <a:lumMod val="75000"/>
                </a:schemeClr>
              </a:solidFill>
              <a:latin typeface="Arial" panose="020B0604020202020204" pitchFamily="34" charset="0"/>
              <a:cs typeface="Arial" panose="020B0604020202020204" pitchFamily="34" charset="0"/>
            </a:endParaRPr>
          </a:p>
          <a:p>
            <a:pPr>
              <a:lnSpc>
                <a:spcPct val="90000"/>
              </a:lnSpc>
            </a:pPr>
            <a:r>
              <a:rPr lang="en-US" sz="1200" dirty="0">
                <a:solidFill>
                  <a:schemeClr val="bg2">
                    <a:lumMod val="75000"/>
                  </a:schemeClr>
                </a:solidFill>
                <a:latin typeface="Arial" panose="020B0604020202020204" pitchFamily="34" charset="0"/>
                <a:cs typeface="Arial" panose="020B0604020202020204" pitchFamily="34" charset="0"/>
              </a:rPr>
              <a:t>Information Management </a:t>
            </a:r>
          </a:p>
          <a:p>
            <a:pPr>
              <a:lnSpc>
                <a:spcPct val="90000"/>
              </a:lnSpc>
            </a:pPr>
            <a:r>
              <a:rPr lang="en-US" sz="1200" dirty="0">
                <a:solidFill>
                  <a:schemeClr val="bg2">
                    <a:lumMod val="75000"/>
                  </a:schemeClr>
                </a:solidFill>
                <a:latin typeface="Arial" panose="020B0604020202020204" pitchFamily="34" charset="0"/>
                <a:cs typeface="Arial" panose="020B0604020202020204" pitchFamily="34" charset="0"/>
              </a:rPr>
              <a:t>Coordination Awareness </a:t>
            </a:r>
          </a:p>
          <a:p>
            <a:pPr>
              <a:lnSpc>
                <a:spcPct val="90000"/>
              </a:lnSpc>
            </a:pPr>
            <a:r>
              <a:rPr lang="en-US" sz="1200" dirty="0">
                <a:solidFill>
                  <a:schemeClr val="bg2">
                    <a:lumMod val="75000"/>
                  </a:schemeClr>
                </a:solidFill>
                <a:latin typeface="Arial" panose="020B0604020202020204" pitchFamily="34" charset="0"/>
                <a:cs typeface="Arial" panose="020B0604020202020204" pitchFamily="34" charset="0"/>
              </a:rPr>
              <a:t>Inter-cluster training </a:t>
            </a:r>
            <a:r>
              <a:rPr lang="en-US" sz="1200" dirty="0" smtClean="0">
                <a:solidFill>
                  <a:schemeClr val="bg2">
                    <a:lumMod val="75000"/>
                  </a:schemeClr>
                </a:solidFill>
                <a:latin typeface="Arial" panose="020B0604020202020204" pitchFamily="34" charset="0"/>
                <a:cs typeface="Arial" panose="020B0604020202020204" pitchFamily="34" charset="0"/>
              </a:rPr>
              <a:t>for nutrition outcome</a:t>
            </a:r>
            <a:br>
              <a:rPr lang="en-US" sz="1200" dirty="0" smtClean="0">
                <a:solidFill>
                  <a:schemeClr val="bg2">
                    <a:lumMod val="75000"/>
                  </a:schemeClr>
                </a:solidFill>
                <a:latin typeface="Arial" panose="020B0604020202020204" pitchFamily="34" charset="0"/>
                <a:cs typeface="Arial" panose="020B0604020202020204" pitchFamily="34" charset="0"/>
              </a:rPr>
            </a:br>
            <a:r>
              <a:rPr lang="en-US" sz="1200" dirty="0">
                <a:solidFill>
                  <a:schemeClr val="bg2">
                    <a:lumMod val="75000"/>
                  </a:schemeClr>
                </a:solidFill>
                <a:latin typeface="Arial" panose="020B0604020202020204" pitchFamily="34" charset="0"/>
                <a:cs typeface="Arial" panose="020B0604020202020204" pitchFamily="34" charset="0"/>
              </a:rPr>
              <a:t>Harmonized Training </a:t>
            </a:r>
            <a:r>
              <a:rPr lang="en-US" sz="1200" dirty="0" smtClean="0">
                <a:solidFill>
                  <a:schemeClr val="bg2">
                    <a:lumMod val="75000"/>
                  </a:schemeClr>
                </a:solidFill>
                <a:latin typeface="Arial" panose="020B0604020202020204" pitchFamily="34" charset="0"/>
                <a:cs typeface="Arial" panose="020B0604020202020204" pitchFamily="34" charset="0"/>
              </a:rPr>
              <a:t>Packages</a:t>
            </a:r>
          </a:p>
          <a:p>
            <a:pPr>
              <a:lnSpc>
                <a:spcPct val="90000"/>
              </a:lnSpc>
            </a:pPr>
            <a:endParaRPr lang="en-US" sz="1200" dirty="0">
              <a:solidFill>
                <a:schemeClr val="bg2">
                  <a:lumMod val="75000"/>
                </a:schemeClr>
              </a:solidFill>
              <a:latin typeface="Arial" panose="020B0604020202020204" pitchFamily="34" charset="0"/>
              <a:cs typeface="Arial" panose="020B0604020202020204" pitchFamily="34" charset="0"/>
            </a:endParaRPr>
          </a:p>
          <a:p>
            <a:pPr>
              <a:lnSpc>
                <a:spcPct val="90000"/>
              </a:lnSpc>
            </a:pPr>
            <a:r>
              <a:rPr lang="en-US" sz="1200" b="1" dirty="0">
                <a:solidFill>
                  <a:schemeClr val="bg2">
                    <a:lumMod val="75000"/>
                  </a:schemeClr>
                </a:solidFill>
                <a:latin typeface="Arial" panose="020B0604020202020204" pitchFamily="34" charset="0"/>
                <a:cs typeface="Arial" panose="020B0604020202020204" pitchFamily="34" charset="0"/>
              </a:rPr>
              <a:t>Contact:</a:t>
            </a:r>
            <a:r>
              <a:rPr lang="en-US" sz="1200" dirty="0">
                <a:solidFill>
                  <a:schemeClr val="bg2">
                    <a:lumMod val="75000"/>
                  </a:schemeClr>
                </a:solidFill>
                <a:latin typeface="Arial" panose="020B0604020202020204" pitchFamily="34" charset="0"/>
                <a:cs typeface="Arial" panose="020B0604020202020204" pitchFamily="34" charset="0"/>
              </a:rPr>
              <a:t/>
            </a:r>
            <a:br>
              <a:rPr lang="en-US" sz="1200" dirty="0">
                <a:solidFill>
                  <a:schemeClr val="bg2">
                    <a:lumMod val="75000"/>
                  </a:schemeClr>
                </a:solidFill>
                <a:latin typeface="Arial" panose="020B0604020202020204" pitchFamily="34" charset="0"/>
                <a:cs typeface="Arial" panose="020B0604020202020204" pitchFamily="34" charset="0"/>
              </a:rPr>
            </a:br>
            <a:r>
              <a:rPr lang="en-US" sz="1200" dirty="0" err="1">
                <a:solidFill>
                  <a:schemeClr val="bg2">
                    <a:lumMod val="75000"/>
                  </a:schemeClr>
                </a:solidFill>
                <a:latin typeface="Arial" panose="020B0604020202020204" pitchFamily="34" charset="0"/>
                <a:cs typeface="Arial" panose="020B0604020202020204" pitchFamily="34" charset="0"/>
              </a:rPr>
              <a:t>Anteneh</a:t>
            </a:r>
            <a:r>
              <a:rPr lang="en-US" sz="1200" dirty="0">
                <a:solidFill>
                  <a:schemeClr val="bg2">
                    <a:lumMod val="75000"/>
                  </a:schemeClr>
                </a:solidFill>
                <a:latin typeface="Arial" panose="020B0604020202020204" pitchFamily="34" charset="0"/>
                <a:cs typeface="Arial" panose="020B0604020202020204" pitchFamily="34" charset="0"/>
              </a:rPr>
              <a:t> </a:t>
            </a:r>
            <a:r>
              <a:rPr lang="en-US" sz="1200" dirty="0" err="1">
                <a:solidFill>
                  <a:schemeClr val="bg2">
                    <a:lumMod val="75000"/>
                  </a:schemeClr>
                </a:solidFill>
                <a:latin typeface="Arial" panose="020B0604020202020204" pitchFamily="34" charset="0"/>
                <a:cs typeface="Arial" panose="020B0604020202020204" pitchFamily="34" charset="0"/>
              </a:rPr>
              <a:t>Dobamo</a:t>
            </a:r>
            <a:r>
              <a:rPr lang="en-US" sz="1200" dirty="0">
                <a:solidFill>
                  <a:schemeClr val="bg2">
                    <a:lumMod val="75000"/>
                  </a:schemeClr>
                </a:solidFill>
                <a:latin typeface="Arial" panose="020B0604020202020204" pitchFamily="34" charset="0"/>
                <a:cs typeface="Arial" panose="020B0604020202020204" pitchFamily="34" charset="0"/>
              </a:rPr>
              <a:t>,</a:t>
            </a:r>
            <a:br>
              <a:rPr lang="en-US" sz="1200" dirty="0">
                <a:solidFill>
                  <a:schemeClr val="bg2">
                    <a:lumMod val="75000"/>
                  </a:schemeClr>
                </a:solidFill>
                <a:latin typeface="Arial" panose="020B0604020202020204" pitchFamily="34" charset="0"/>
                <a:cs typeface="Arial" panose="020B0604020202020204" pitchFamily="34" charset="0"/>
              </a:rPr>
            </a:br>
            <a:r>
              <a:rPr lang="en-US" sz="1200" dirty="0">
                <a:solidFill>
                  <a:schemeClr val="bg2">
                    <a:lumMod val="75000"/>
                  </a:schemeClr>
                </a:solidFill>
                <a:latin typeface="Arial" panose="020B0604020202020204" pitchFamily="34" charset="0"/>
                <a:cs typeface="Arial" panose="020B0604020202020204" pitchFamily="34" charset="0"/>
                <a:hlinkClick r:id="rId3"/>
              </a:rPr>
              <a:t>dobamo@unicef.org</a:t>
            </a:r>
            <a:endParaRPr lang="en-US" sz="1200" dirty="0">
              <a:solidFill>
                <a:schemeClr val="bg2">
                  <a:lumMod val="75000"/>
                </a:schemeClr>
              </a:solidFill>
              <a:latin typeface="Arial" panose="020B0604020202020204" pitchFamily="34" charset="0"/>
              <a:cs typeface="Arial" panose="020B0604020202020204" pitchFamily="34" charset="0"/>
            </a:endParaRPr>
          </a:p>
          <a:p>
            <a:pPr>
              <a:lnSpc>
                <a:spcPct val="90000"/>
              </a:lnSpc>
            </a:pPr>
            <a:r>
              <a:rPr lang="en-US" sz="1200" dirty="0" smtClean="0">
                <a:solidFill>
                  <a:srgbClr val="606164"/>
                </a:solidFill>
                <a:latin typeface="Arial" panose="020B0604020202020204" pitchFamily="34" charset="0"/>
                <a:cs typeface="Arial" panose="020B0604020202020204" pitchFamily="34" charset="0"/>
              </a:rPr>
              <a:t> </a:t>
            </a:r>
            <a:endParaRPr lang="en-US" sz="1200" dirty="0">
              <a:solidFill>
                <a:srgbClr val="6061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7310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7;p28"/>
          <p:cNvSpPr/>
          <p:nvPr/>
        </p:nvSpPr>
        <p:spPr>
          <a:xfrm>
            <a:off x="824230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56" t="8865" r="34099" b="8865"/>
          <a:stretch/>
        </p:blipFill>
        <p:spPr>
          <a:xfrm>
            <a:off x="-134692" y="-24952"/>
            <a:ext cx="4084392" cy="6911946"/>
          </a:xfrm>
          <a:prstGeom prst="rect">
            <a:avLst/>
          </a:prstGeom>
        </p:spPr>
      </p:pic>
      <p:sp>
        <p:nvSpPr>
          <p:cNvPr id="5" name="Rectangle 4">
            <a:extLst>
              <a:ext uri="{FF2B5EF4-FFF2-40B4-BE49-F238E27FC236}">
                <a16:creationId xmlns="" xmlns:a16="http://schemas.microsoft.com/office/drawing/2014/main" id="{A7D05DCC-AE8C-4EF6-A6F2-9D5D0C05E7AA}"/>
              </a:ext>
            </a:extLst>
          </p:cNvPr>
          <p:cNvSpPr/>
          <p:nvPr/>
        </p:nvSpPr>
        <p:spPr>
          <a:xfrm>
            <a:off x="8259233" y="5827054"/>
            <a:ext cx="3447887" cy="7196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pPr>
            <a:r>
              <a:rPr lang="en-US" sz="1600" b="1" dirty="0" smtClean="0">
                <a:solidFill>
                  <a:schemeClr val="bg1"/>
                </a:solidFill>
                <a:latin typeface="Arial" panose="020B0604020202020204" pitchFamily="34" charset="0"/>
                <a:cs typeface="Arial" panose="020B0604020202020204" pitchFamily="34" charset="0"/>
              </a:rPr>
              <a:t>Checkout the website</a:t>
            </a:r>
            <a:br>
              <a:rPr lang="en-US" sz="1600" b="1" dirty="0" smtClean="0">
                <a:solidFill>
                  <a:schemeClr val="bg1"/>
                </a:solidFill>
                <a:latin typeface="Arial" panose="020B0604020202020204" pitchFamily="34" charset="0"/>
                <a:cs typeface="Arial" panose="020B0604020202020204" pitchFamily="34" charset="0"/>
              </a:rPr>
            </a:br>
            <a:r>
              <a:rPr lang="es-ES_tradnl" sz="1600" b="1" u="sng" dirty="0" smtClean="0">
                <a:solidFill>
                  <a:schemeClr val="bg1"/>
                </a:solidFill>
                <a:latin typeface="Arial" panose="020B0604020202020204" pitchFamily="34" charset="0"/>
                <a:cs typeface="Arial" panose="020B0604020202020204" pitchFamily="34" charset="0"/>
              </a:rPr>
              <a:t>http://</a:t>
            </a:r>
            <a:r>
              <a:rPr lang="es-ES_tradnl" sz="1600" b="1" u="sng" dirty="0" err="1" smtClean="0">
                <a:solidFill>
                  <a:schemeClr val="bg1"/>
                </a:solidFill>
                <a:latin typeface="Arial" panose="020B0604020202020204" pitchFamily="34" charset="0"/>
                <a:cs typeface="Arial" panose="020B0604020202020204" pitchFamily="34" charset="0"/>
              </a:rPr>
              <a:t>www.nutritioncluster.net</a:t>
            </a:r>
            <a:r>
              <a:rPr lang="es-ES_tradnl" sz="1600" b="1" u="sng" dirty="0" smtClean="0">
                <a:solidFill>
                  <a:schemeClr val="bg1"/>
                </a:solidFill>
                <a:latin typeface="Arial" panose="020B0604020202020204" pitchFamily="34" charset="0"/>
                <a:cs typeface="Arial" panose="020B0604020202020204" pitchFamily="34" charset="0"/>
              </a:rPr>
              <a:t>/</a:t>
            </a:r>
            <a:endParaRPr lang="en-US" sz="1600" b="1" u="sng" dirty="0" smtClean="0">
              <a:solidFill>
                <a:schemeClr val="bg1"/>
              </a:solidFill>
              <a:latin typeface="Arial" panose="020B0604020202020204" pitchFamily="34" charset="0"/>
              <a:cs typeface="Arial" panose="020B0604020202020204" pitchFamily="34" charset="0"/>
            </a:endParaRPr>
          </a:p>
          <a:p>
            <a:pPr algn="r">
              <a:lnSpc>
                <a:spcPct val="90000"/>
              </a:lnSpc>
            </a:pPr>
            <a:endParaRPr lang="en-US"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ABA65EA5-9918-4E5B-A76F-510C2AC02536}"/>
              </a:ext>
            </a:extLst>
          </p:cNvPr>
          <p:cNvSpPr/>
          <p:nvPr/>
        </p:nvSpPr>
        <p:spPr>
          <a:xfrm>
            <a:off x="4485946" y="675935"/>
            <a:ext cx="3396112" cy="15272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fr-FR" i="1" dirty="0">
                <a:solidFill>
                  <a:srgbClr val="800000"/>
                </a:solidFill>
                <a:latin typeface="Arial" panose="020B0604020202020204" pitchFamily="34" charset="0"/>
                <a:cs typeface="Arial" panose="020B0604020202020204" pitchFamily="34" charset="0"/>
              </a:rPr>
              <a:t>La pandémie COVID-19 nous oblige à limiter les déplacements et interactions tête-à-tête; tout opportunités de soutien à distance serons saisies.</a:t>
            </a:r>
            <a:endParaRPr lang="fr-FR" i="1" dirty="0">
              <a:solidFill>
                <a:srgbClr val="800000"/>
              </a:solidFill>
              <a:latin typeface="Arial" panose="020B0604020202020204" pitchFamily="34" charset="0"/>
              <a:cs typeface="Arial" panose="020B0604020202020204" pitchFamily="34" charset="0"/>
            </a:endParaRPr>
          </a:p>
        </p:txBody>
      </p:sp>
      <p:sp>
        <p:nvSpPr>
          <p:cNvPr id="10" name="Rectangle 9"/>
          <p:cNvSpPr/>
          <p:nvPr/>
        </p:nvSpPr>
        <p:spPr>
          <a:xfrm>
            <a:off x="4496894" y="2507290"/>
            <a:ext cx="3479202" cy="3171638"/>
          </a:xfrm>
          <a:prstGeom prst="rect">
            <a:avLst/>
          </a:prstGeom>
        </p:spPr>
        <p:txBody>
          <a:bodyPr wrap="square" lIns="0">
            <a:spAutoFit/>
          </a:bodyPr>
          <a:lstStyle/>
          <a:p>
            <a:pPr>
              <a:lnSpc>
                <a:spcPct val="90000"/>
              </a:lnSpc>
              <a:buClr>
                <a:schemeClr val="accent1"/>
              </a:buClr>
            </a:pPr>
            <a:r>
              <a:rPr lang="en-US" sz="2000" b="1" dirty="0">
                <a:solidFill>
                  <a:schemeClr val="bg2">
                    <a:lumMod val="75000"/>
                  </a:schemeClr>
                </a:solidFill>
                <a:latin typeface="Arial" panose="020B0604020202020204" pitchFamily="34" charset="0"/>
                <a:cs typeface="Arial" panose="020B0604020202020204" pitchFamily="34" charset="0"/>
              </a:rPr>
              <a:t>Guidance and </a:t>
            </a:r>
            <a:r>
              <a:rPr lang="en-US" sz="2000" b="1" dirty="0" smtClean="0">
                <a:solidFill>
                  <a:schemeClr val="bg2">
                    <a:lumMod val="75000"/>
                  </a:schemeClr>
                </a:solidFill>
                <a:latin typeface="Arial" panose="020B0604020202020204" pitchFamily="34" charset="0"/>
                <a:cs typeface="Arial" panose="020B0604020202020204" pitchFamily="34" charset="0"/>
              </a:rPr>
              <a:t>tools readily available </a:t>
            </a:r>
            <a:r>
              <a:rPr lang="en-US" sz="2000" b="1" dirty="0">
                <a:solidFill>
                  <a:schemeClr val="bg2">
                    <a:lumMod val="75000"/>
                  </a:schemeClr>
                </a:solidFill>
                <a:latin typeface="Arial" panose="020B0604020202020204" pitchFamily="34" charset="0"/>
                <a:cs typeface="Arial" panose="020B0604020202020204" pitchFamily="34" charset="0"/>
              </a:rPr>
              <a:t>online</a:t>
            </a:r>
            <a:r>
              <a:rPr lang="en-US" sz="2000" b="1" dirty="0" smtClean="0">
                <a:solidFill>
                  <a:schemeClr val="bg2">
                    <a:lumMod val="75000"/>
                  </a:schemeClr>
                </a:solidFill>
                <a:latin typeface="Arial" panose="020B0604020202020204" pitchFamily="34" charset="0"/>
                <a:cs typeface="Arial" panose="020B0604020202020204" pitchFamily="34" charset="0"/>
              </a:rPr>
              <a:t>, including but </a:t>
            </a:r>
            <a:r>
              <a:rPr lang="en-US" sz="2000" b="1" dirty="0">
                <a:solidFill>
                  <a:schemeClr val="bg2">
                    <a:lumMod val="75000"/>
                  </a:schemeClr>
                </a:solidFill>
                <a:latin typeface="Arial" panose="020B0604020202020204" pitchFamily="34" charset="0"/>
                <a:cs typeface="Arial" panose="020B0604020202020204" pitchFamily="34" charset="0"/>
              </a:rPr>
              <a:t>not limited to</a:t>
            </a:r>
            <a:r>
              <a:rPr lang="en-US" sz="2000" b="1" dirty="0" smtClean="0">
                <a:solidFill>
                  <a:schemeClr val="bg2">
                    <a:lumMod val="75000"/>
                  </a:schemeClr>
                </a:solidFill>
                <a:latin typeface="Arial" panose="020B0604020202020204" pitchFamily="34" charset="0"/>
                <a:cs typeface="Arial" panose="020B0604020202020204" pitchFamily="34" charset="0"/>
              </a:rPr>
              <a:t>:</a:t>
            </a:r>
            <a:br>
              <a:rPr lang="en-US" sz="2000" b="1" dirty="0" smtClean="0">
                <a:solidFill>
                  <a:schemeClr val="bg2">
                    <a:lumMod val="75000"/>
                  </a:schemeClr>
                </a:solidFill>
                <a:latin typeface="Arial" panose="020B0604020202020204" pitchFamily="34" charset="0"/>
                <a:cs typeface="Arial" panose="020B0604020202020204" pitchFamily="34" charset="0"/>
              </a:rPr>
            </a:br>
            <a:r>
              <a:rPr lang="en-US" sz="1800" b="1" dirty="0" smtClean="0">
                <a:solidFill>
                  <a:schemeClr val="bg2">
                    <a:lumMod val="75000"/>
                  </a:schemeClr>
                </a:solidFill>
                <a:latin typeface="Arial" panose="020B0604020202020204" pitchFamily="34" charset="0"/>
                <a:cs typeface="Arial" panose="020B0604020202020204" pitchFamily="34" charset="0"/>
              </a:rPr>
              <a:t> </a:t>
            </a:r>
            <a:endParaRPr lang="en-US" sz="1800" b="1"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a:t>
            </a:r>
            <a:r>
              <a:rPr lang="en-US" sz="1800" b="1" dirty="0" smtClean="0">
                <a:solidFill>
                  <a:schemeClr val="bg2">
                    <a:lumMod val="75000"/>
                  </a:schemeClr>
                </a:solidFill>
                <a:latin typeface="Arial" panose="020B0604020202020204" pitchFamily="34" charset="0"/>
                <a:cs typeface="Arial" panose="020B0604020202020204" pitchFamily="34" charset="0"/>
              </a:rPr>
              <a:t>toolkits</a:t>
            </a:r>
            <a:r>
              <a:rPr lang="en-US" sz="1800" dirty="0" smtClean="0">
                <a:solidFill>
                  <a:schemeClr val="bg2">
                    <a:lumMod val="75000"/>
                  </a:schemeClr>
                </a:solidFill>
                <a:latin typeface="Arial" panose="020B0604020202020204" pitchFamily="34" charset="0"/>
                <a:cs typeface="Arial" panose="020B0604020202020204" pitchFamily="34" charset="0"/>
              </a:rPr>
              <a:t/>
            </a:r>
            <a:br>
              <a:rPr lang="en-US" sz="1800" dirty="0" smtClean="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a:t>
            </a:r>
            <a:r>
              <a:rPr lang="en-US" sz="1800" b="1" dirty="0" smtClean="0">
                <a:solidFill>
                  <a:schemeClr val="bg2">
                    <a:lumMod val="75000"/>
                  </a:schemeClr>
                </a:solidFill>
                <a:latin typeface="Arial" panose="020B0604020202020204" pitchFamily="34" charset="0"/>
                <a:cs typeface="Arial" panose="020B0604020202020204" pitchFamily="34" charset="0"/>
              </a:rPr>
              <a:t>checklists</a:t>
            </a:r>
            <a:r>
              <a:rPr lang="en-US" sz="1800" dirty="0" smtClean="0">
                <a:solidFill>
                  <a:schemeClr val="bg2">
                    <a:lumMod val="75000"/>
                  </a:schemeClr>
                </a:solidFill>
                <a:latin typeface="Arial" panose="020B0604020202020204" pitchFamily="34" charset="0"/>
                <a:cs typeface="Arial" panose="020B0604020202020204" pitchFamily="34" charset="0"/>
              </a:rPr>
              <a:t/>
            </a:r>
            <a:br>
              <a:rPr lang="en-US" sz="1800" dirty="0" smtClean="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Nutrition in emergencies </a:t>
            </a:r>
            <a:r>
              <a:rPr lang="en-US" sz="1800" b="1" dirty="0">
                <a:solidFill>
                  <a:schemeClr val="bg2">
                    <a:lumMod val="75000"/>
                  </a:schemeClr>
                </a:solidFill>
                <a:latin typeface="Arial" panose="020B0604020202020204" pitchFamily="34" charset="0"/>
                <a:cs typeface="Arial" panose="020B0604020202020204" pitchFamily="34" charset="0"/>
              </a:rPr>
              <a:t>technical checklists </a:t>
            </a:r>
          </a:p>
        </p:txBody>
      </p:sp>
      <p:sp>
        <p:nvSpPr>
          <p:cNvPr id="13" name="TextBox 12"/>
          <p:cNvSpPr txBox="1"/>
          <p:nvPr/>
        </p:nvSpPr>
        <p:spPr>
          <a:xfrm>
            <a:off x="12377213" y="133679"/>
            <a:ext cx="92333" cy="584776"/>
          </a:xfrm>
          <a:prstGeom prst="rect">
            <a:avLst/>
          </a:prstGeom>
          <a:noFill/>
        </p:spPr>
        <p:txBody>
          <a:bodyPr wrap="none" lIns="0" rtlCol="0">
            <a:spAutoFit/>
          </a:bodyPr>
          <a:lstStyle/>
          <a:p>
            <a:endParaRPr lang="en-US" sz="3200" b="1" dirty="0">
              <a:solidFill>
                <a:schemeClr val="accent4"/>
              </a:solidFill>
            </a:endParaRPr>
          </a:p>
        </p:txBody>
      </p:sp>
      <p:sp>
        <p:nvSpPr>
          <p:cNvPr id="15" name="Rectangle 14"/>
          <p:cNvSpPr/>
          <p:nvPr/>
        </p:nvSpPr>
        <p:spPr>
          <a:xfrm rot="16200000">
            <a:off x="-371477" y="5778725"/>
            <a:ext cx="1454244" cy="200055"/>
          </a:xfrm>
          <a:prstGeom prst="rect">
            <a:avLst/>
          </a:prstGeom>
        </p:spPr>
        <p:txBody>
          <a:bodyPr wrap="none">
            <a:spAutoFit/>
          </a:bodyPr>
          <a:lstStyle/>
          <a:p>
            <a:r>
              <a:rPr lang="de-DE" sz="700" b="1" dirty="0" smtClean="0">
                <a:solidFill>
                  <a:srgbClr val="FFFFFF"/>
                </a:solidFill>
              </a:rPr>
              <a:t>© UNICEF/UN0311097/</a:t>
            </a:r>
            <a:r>
              <a:rPr lang="de-DE" sz="700" b="1" dirty="0" err="1" smtClean="0">
                <a:solidFill>
                  <a:srgbClr val="FFFFFF"/>
                </a:solidFill>
              </a:rPr>
              <a:t>Verweij</a:t>
            </a:r>
            <a:endParaRPr lang="en-US" sz="700" b="1" dirty="0">
              <a:solidFill>
                <a:srgbClr val="FFFFFF"/>
              </a:solidFill>
            </a:endParaRPr>
          </a:p>
        </p:txBody>
      </p:sp>
      <p:pic>
        <p:nvPicPr>
          <p:cNvPr id="12" name="Google Shape;177;p26"/>
          <p:cNvPicPr preferRelativeResize="0"/>
          <p:nvPr/>
        </p:nvPicPr>
        <p:blipFill>
          <a:blip r:embed="rId3">
            <a:alphaModFix/>
          </a:blip>
          <a:stretch>
            <a:fillRect/>
          </a:stretch>
        </p:blipFill>
        <p:spPr>
          <a:xfrm>
            <a:off x="10459772" y="485489"/>
            <a:ext cx="1283472" cy="488408"/>
          </a:xfrm>
          <a:prstGeom prst="rect">
            <a:avLst/>
          </a:prstGeom>
          <a:noFill/>
          <a:ln>
            <a:noFill/>
          </a:ln>
        </p:spPr>
      </p:pic>
    </p:spTree>
    <p:extLst>
      <p:ext uri="{BB962C8B-B14F-4D97-AF65-F5344CB8AC3E}">
        <p14:creationId xmlns:p14="http://schemas.microsoft.com/office/powerpoint/2010/main" val="37524994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1"/>
              </a:buClr>
              <a:buSzPct val="100000"/>
            </a:pPr>
            <a:r>
              <a:rPr lang="fr-FR" sz="1800" dirty="0">
                <a:solidFill>
                  <a:schemeClr val="bg2">
                    <a:lumMod val="75000"/>
                  </a:schemeClr>
                </a:solidFill>
                <a:latin typeface="Arial"/>
                <a:ea typeface="Arial"/>
                <a:cs typeface="Arial"/>
              </a:rPr>
              <a:t>Le mécanisme mondial d’assistance technique pour la nutrition (GTAM) est approuvé par plus de 40 partenaires du Global Nutrition Cluster pour fournir une assistance technique nutritionnelle systématique, prévisible, opportune et coordonnée.</a:t>
            </a:r>
          </a:p>
          <a:p>
            <a:pPr marL="266700" indent="-266700">
              <a:buClr>
                <a:schemeClr val="accent1"/>
              </a:buClr>
              <a:buSzPct val="100000"/>
            </a:pPr>
            <a:r>
              <a:rPr lang="fr-FR" sz="1800" dirty="0">
                <a:solidFill>
                  <a:schemeClr val="bg2">
                    <a:lumMod val="75000"/>
                  </a:schemeClr>
                </a:solidFill>
                <a:latin typeface="Arial"/>
                <a:ea typeface="Arial"/>
                <a:cs typeface="Arial"/>
              </a:rPr>
              <a:t>Il est </a:t>
            </a:r>
            <a:r>
              <a:rPr lang="fr-FR" sz="1800" dirty="0" err="1">
                <a:solidFill>
                  <a:schemeClr val="bg2">
                    <a:lumMod val="75000"/>
                  </a:schemeClr>
                </a:solidFill>
                <a:latin typeface="Arial"/>
                <a:ea typeface="Arial"/>
                <a:cs typeface="Arial"/>
              </a:rPr>
              <a:t>co-dirigé</a:t>
            </a:r>
            <a:r>
              <a:rPr lang="fr-FR" sz="1800" dirty="0">
                <a:solidFill>
                  <a:schemeClr val="bg2">
                    <a:lumMod val="75000"/>
                  </a:schemeClr>
                </a:solidFill>
                <a:latin typeface="Arial"/>
                <a:ea typeface="Arial"/>
                <a:cs typeface="Arial"/>
              </a:rPr>
              <a:t> par l’UNICEF et World Vision en collaboration avec ENN (Emergency Nutrition Network), le GNC et le RRT (</a:t>
            </a:r>
            <a:r>
              <a:rPr lang="fr-FR" sz="1800" dirty="0" err="1">
                <a:solidFill>
                  <a:schemeClr val="bg2">
                    <a:lumMod val="75000"/>
                  </a:schemeClr>
                </a:solidFill>
                <a:latin typeface="Arial"/>
                <a:ea typeface="Arial"/>
                <a:cs typeface="Arial"/>
              </a:rPr>
              <a:t>Rapid</a:t>
            </a:r>
            <a:r>
              <a:rPr lang="fr-FR" sz="1800" dirty="0">
                <a:solidFill>
                  <a:schemeClr val="bg2">
                    <a:lumMod val="75000"/>
                  </a:schemeClr>
                </a:solidFill>
                <a:latin typeface="Arial"/>
                <a:ea typeface="Arial"/>
                <a:cs typeface="Arial"/>
              </a:rPr>
              <a:t> </a:t>
            </a:r>
            <a:r>
              <a:rPr lang="fr-FR" sz="1800" dirty="0" err="1">
                <a:solidFill>
                  <a:schemeClr val="bg2">
                    <a:lumMod val="75000"/>
                  </a:schemeClr>
                </a:solidFill>
                <a:latin typeface="Arial"/>
                <a:ea typeface="Arial"/>
                <a:cs typeface="Arial"/>
              </a:rPr>
              <a:t>Response</a:t>
            </a:r>
            <a:r>
              <a:rPr lang="fr-FR" sz="1800" dirty="0">
                <a:solidFill>
                  <a:schemeClr val="bg2">
                    <a:lumMod val="75000"/>
                  </a:schemeClr>
                </a:solidFill>
                <a:latin typeface="Arial"/>
                <a:ea typeface="Arial"/>
                <a:cs typeface="Arial"/>
              </a:rPr>
              <a:t> Team).</a:t>
            </a:r>
          </a:p>
          <a:p>
            <a:pPr marL="266700" indent="-266700">
              <a:buClr>
                <a:schemeClr val="accent1"/>
              </a:buClr>
              <a:buSzPct val="100000"/>
            </a:pPr>
            <a:r>
              <a:rPr lang="fr-FR" sz="1800" dirty="0">
                <a:solidFill>
                  <a:schemeClr val="bg2">
                    <a:lumMod val="75000"/>
                  </a:schemeClr>
                </a:solidFill>
                <a:latin typeface="Arial"/>
                <a:ea typeface="Arial"/>
                <a:cs typeface="Arial"/>
              </a:rPr>
              <a:t>Les groupes de travail thématiques (GTWG) comprennent le groupe sur l’alimentation infantile en cas d’urgence (IFE), sur l’</a:t>
            </a:r>
            <a:r>
              <a:rPr lang="fr-FR" sz="1800" dirty="0" err="1">
                <a:solidFill>
                  <a:schemeClr val="bg2">
                    <a:lumMod val="75000"/>
                  </a:schemeClr>
                </a:solidFill>
                <a:latin typeface="Arial"/>
                <a:ea typeface="Arial"/>
                <a:cs typeface="Arial"/>
              </a:rPr>
              <a:t>emaciation</a:t>
            </a:r>
            <a:r>
              <a:rPr lang="fr-FR" sz="1800" dirty="0">
                <a:solidFill>
                  <a:schemeClr val="bg2">
                    <a:lumMod val="75000"/>
                  </a:schemeClr>
                </a:solidFill>
                <a:latin typeface="Arial"/>
                <a:ea typeface="Arial"/>
                <a:cs typeface="Arial"/>
              </a:rPr>
              <a:t>, sur le système d’information nutritionnelle et le groupe sur les transferts monétaires et les bons d'alimentation.</a:t>
            </a:r>
            <a:endParaRPr lang="fr-FR" sz="1800" dirty="0">
              <a:solidFill>
                <a:schemeClr val="bg2">
                  <a:lumMod val="75000"/>
                </a:schemeClr>
              </a:solidFill>
              <a:latin typeface="Arial"/>
              <a:ea typeface="Arial"/>
              <a:cs typeface="Arial"/>
            </a:endParaRPr>
          </a:p>
        </p:txBody>
      </p:sp>
      <p:pic>
        <p:nvPicPr>
          <p:cNvPr id="9"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2"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3" name="Rectangle 12"/>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rgbClr val="95C93D"/>
                </a:solidFill>
              </a:rPr>
              <a:t>3. Niveau global</a:t>
            </a:r>
            <a:r>
              <a:rPr lang="en-GB" sz="2800" b="1" dirty="0">
                <a:solidFill>
                  <a:schemeClr val="accent1"/>
                </a:solidFill>
              </a:rPr>
              <a:t/>
            </a:r>
            <a:br>
              <a:rPr lang="en-GB" sz="2800" b="1" dirty="0">
                <a:solidFill>
                  <a:schemeClr val="accent1"/>
                </a:solidFill>
              </a:rPr>
            </a:br>
            <a:r>
              <a:rPr lang="es-ES_tradnl" sz="2800" dirty="0">
                <a:solidFill>
                  <a:schemeClr val="accent1"/>
                </a:solidFill>
              </a:rPr>
              <a:t>GTAM</a:t>
            </a:r>
            <a:endParaRPr lang="en-GB" sz="2800" dirty="0">
              <a:solidFill>
                <a:schemeClr val="accent1"/>
              </a:solidFill>
            </a:endParaRPr>
          </a:p>
        </p:txBody>
      </p:sp>
      <p:sp>
        <p:nvSpPr>
          <p:cNvPr id="15"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838761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1. Niveau national</a:t>
            </a:r>
            <a:r>
              <a:rPr lang="en-GB" sz="2800" b="1" dirty="0">
                <a:solidFill>
                  <a:schemeClr val="accent2"/>
                </a:solidFill>
              </a:rPr>
              <a:t/>
            </a:r>
            <a:br>
              <a:rPr lang="en-GB" sz="2800" b="1" dirty="0">
                <a:solidFill>
                  <a:schemeClr val="accent2"/>
                </a:solidFill>
              </a:rPr>
            </a:br>
            <a:r>
              <a:rPr lang="de-DE" sz="2800" dirty="0">
                <a:solidFill>
                  <a:schemeClr val="accent2"/>
                </a:solidFill>
              </a:rPr>
              <a:t>Cluster Nutrition</a:t>
            </a:r>
            <a:endParaRPr lang="de-DE" sz="2800" dirty="0">
              <a:solidFill>
                <a:schemeClr val="accent2"/>
              </a:solidFill>
            </a:endParaRPr>
          </a:p>
        </p:txBody>
      </p:sp>
      <p:sp>
        <p:nvSpPr>
          <p:cNvPr id="8" name="Content Placeholder 2">
            <a:extLst>
              <a:ext uri="{FF2B5EF4-FFF2-40B4-BE49-F238E27FC236}">
                <a16:creationId xmlns=""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Inclue l’</a:t>
            </a:r>
            <a:r>
              <a:rPr lang="fr-FR" sz="1800" dirty="0" err="1">
                <a:solidFill>
                  <a:schemeClr val="bg2">
                    <a:lumMod val="75000"/>
                  </a:schemeClr>
                </a:solidFill>
                <a:latin typeface="Arial"/>
                <a:ea typeface="Arial"/>
                <a:cs typeface="Arial"/>
              </a:rPr>
              <a:t>equipe</a:t>
            </a:r>
            <a:r>
              <a:rPr lang="fr-FR" sz="1800" dirty="0">
                <a:solidFill>
                  <a:schemeClr val="bg2">
                    <a:lumMod val="75000"/>
                  </a:schemeClr>
                </a:solidFill>
                <a:latin typeface="Arial"/>
                <a:ea typeface="Arial"/>
                <a:cs typeface="Arial"/>
              </a:rPr>
              <a:t> de coordination, les </a:t>
            </a:r>
            <a:r>
              <a:rPr lang="fr-FR" sz="1800" dirty="0" err="1">
                <a:solidFill>
                  <a:schemeClr val="bg2">
                    <a:lumMod val="75000"/>
                  </a:schemeClr>
                </a:solidFill>
                <a:latin typeface="Arial"/>
                <a:ea typeface="Arial"/>
                <a:cs typeface="Arial"/>
              </a:rPr>
              <a:t>ONGs</a:t>
            </a:r>
            <a:r>
              <a:rPr lang="fr-FR" sz="1800" dirty="0">
                <a:solidFill>
                  <a:schemeClr val="bg2">
                    <a:lumMod val="75000"/>
                  </a:schemeClr>
                </a:solidFill>
                <a:latin typeface="Arial"/>
                <a:ea typeface="Arial"/>
                <a:cs typeface="Arial"/>
              </a:rPr>
              <a:t> partenaires, les agences Nations Unies, les autorités locales, les organisations de la société civile, le secteur privé…</a:t>
            </a:r>
            <a:endParaRPr lang="fr-FR" sz="1800" dirty="0">
              <a:solidFill>
                <a:schemeClr val="bg2">
                  <a:lumMod val="75000"/>
                </a:schemeClr>
              </a:solidFill>
              <a:latin typeface="Arial"/>
              <a:ea typeface="Arial"/>
              <a:cs typeface="Arial"/>
            </a:endParaRPr>
          </a:p>
        </p:txBody>
      </p:sp>
      <p:sp>
        <p:nvSpPr>
          <p:cNvPr id="9" name="TextBox 8">
            <a:extLst>
              <a:ext uri="{FF2B5EF4-FFF2-40B4-BE49-F238E27FC236}">
                <a16:creationId xmlns=""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t>
            </a:r>
            <a:r>
              <a:rPr lang="fr-FR" i="1" dirty="0" smtClean="0">
                <a:solidFill>
                  <a:schemeClr val="bg1"/>
                </a:solidFill>
                <a:highlight>
                  <a:srgbClr val="FFFF00"/>
                </a:highlight>
              </a:rPr>
              <a:t>adaptée</a:t>
            </a:r>
          </a:p>
          <a:p>
            <a:r>
              <a:rPr lang="fr-FR" i="1" dirty="0" smtClean="0">
                <a:solidFill>
                  <a:schemeClr val="bg1"/>
                </a:solidFill>
                <a:highlight>
                  <a:srgbClr val="FFFF00"/>
                </a:highlight>
              </a:rPr>
              <a:t>et </a:t>
            </a:r>
            <a:r>
              <a:rPr lang="fr-FR" i="1" dirty="0">
                <a:solidFill>
                  <a:schemeClr val="bg1"/>
                </a:solidFill>
                <a:highlight>
                  <a:srgbClr val="FFFF00"/>
                </a:highlight>
              </a:rPr>
              <a:t>remplie par le pays</a:t>
            </a:r>
            <a:endParaRPr lang="en-GB" i="1" dirty="0">
              <a:solidFill>
                <a:schemeClr val="bg1"/>
              </a:solidFill>
              <a:highlight>
                <a:srgbClr val="FFFF00"/>
              </a:highlight>
            </a:endParaRP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5"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6"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4040660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2. Niveau national</a:t>
            </a:r>
            <a:r>
              <a:rPr lang="en-GB" sz="2800" b="1" dirty="0">
                <a:solidFill>
                  <a:schemeClr val="accent2"/>
                </a:solidFill>
              </a:rPr>
              <a:t/>
            </a:r>
            <a:br>
              <a:rPr lang="en-GB" sz="2800" b="1" dirty="0">
                <a:solidFill>
                  <a:schemeClr val="accent2"/>
                </a:solidFill>
              </a:rPr>
            </a:br>
            <a:r>
              <a:rPr lang="fr-FR" sz="2800" dirty="0">
                <a:solidFill>
                  <a:schemeClr val="accent2"/>
                </a:solidFill>
              </a:rPr>
              <a:t>Equipe de coordination</a:t>
            </a:r>
            <a:endParaRPr lang="fr-FR" sz="2800" dirty="0">
              <a:solidFill>
                <a:schemeClr val="accent2"/>
              </a:solidFill>
            </a:endParaRPr>
          </a:p>
        </p:txBody>
      </p:sp>
      <p:sp>
        <p:nvSpPr>
          <p:cNvPr id="10" name="Content Placeholder 2">
            <a:extLst>
              <a:ext uri="{FF2B5EF4-FFF2-40B4-BE49-F238E27FC236}">
                <a16:creationId xmlns="" xmlns:a16="http://schemas.microsoft.com/office/drawing/2014/main" id="{7701F313-0E2A-4C52-9511-3A387DDFDC1A}"/>
              </a:ext>
            </a:extLst>
          </p:cNvPr>
          <p:cNvSpPr txBox="1">
            <a:spLocks/>
          </p:cNvSpPr>
          <p:nvPr/>
        </p:nvSpPr>
        <p:spPr>
          <a:xfrm>
            <a:off x="4221824" y="2183613"/>
            <a:ext cx="6776186" cy="334882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Coordonnateur du Cluster </a:t>
            </a:r>
            <a:r>
              <a:rPr lang="fr-FR" sz="1800" dirty="0" smtClean="0">
                <a:solidFill>
                  <a:schemeClr val="bg2">
                    <a:lumMod val="75000"/>
                  </a:schemeClr>
                </a:solidFill>
                <a:latin typeface="Arial"/>
                <a:ea typeface="Arial"/>
                <a:cs typeface="Arial"/>
              </a:rPr>
              <a:t>Nutrition</a:t>
            </a:r>
          </a:p>
          <a:p>
            <a:pPr marL="266700" indent="-266700">
              <a:buClr>
                <a:schemeClr val="accent2"/>
              </a:buClr>
              <a:buSzPct val="100000"/>
            </a:pPr>
            <a:r>
              <a:rPr lang="fr-FR" sz="1800" dirty="0" smtClean="0">
                <a:solidFill>
                  <a:schemeClr val="bg2">
                    <a:lumMod val="75000"/>
                  </a:schemeClr>
                </a:solidFill>
                <a:latin typeface="Arial"/>
                <a:ea typeface="Arial"/>
                <a:cs typeface="Arial"/>
              </a:rPr>
              <a:t>Adjoint</a:t>
            </a:r>
            <a:endParaRPr lang="fr-FR" sz="1800" dirty="0">
              <a:solidFill>
                <a:schemeClr val="bg2">
                  <a:lumMod val="75000"/>
                </a:schemeClr>
              </a:solidFill>
              <a:latin typeface="Arial"/>
              <a:ea typeface="Arial"/>
              <a:cs typeface="Arial"/>
            </a:endParaRPr>
          </a:p>
          <a:p>
            <a:pPr marL="266700" indent="-266700">
              <a:buClr>
                <a:schemeClr val="accent2"/>
              </a:buClr>
              <a:buSzPct val="100000"/>
            </a:pPr>
            <a:r>
              <a:rPr lang="fr-FR" sz="1800" dirty="0">
                <a:solidFill>
                  <a:schemeClr val="bg2">
                    <a:lumMod val="75000"/>
                  </a:schemeClr>
                </a:solidFill>
                <a:latin typeface="Arial"/>
                <a:ea typeface="Arial"/>
                <a:cs typeface="Arial"/>
              </a:rPr>
              <a:t>Fonctionnaire chargé de la gestion de l'information</a:t>
            </a:r>
            <a:endParaRPr lang="fr-FR" sz="1800" dirty="0">
              <a:solidFill>
                <a:schemeClr val="bg2">
                  <a:lumMod val="75000"/>
                </a:schemeClr>
              </a:solidFill>
              <a:latin typeface="Arial"/>
              <a:ea typeface="Arial"/>
              <a:cs typeface="Arial"/>
            </a:endParaRPr>
          </a:p>
        </p:txBody>
      </p:sp>
      <p:sp>
        <p:nvSpPr>
          <p:cNvPr id="12" name="TextBox 11">
            <a:extLst>
              <a:ext uri="{FF2B5EF4-FFF2-40B4-BE49-F238E27FC236}">
                <a16:creationId xmlns=""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t>
            </a:r>
            <a:r>
              <a:rPr lang="fr-FR" i="1" dirty="0" smtClean="0">
                <a:solidFill>
                  <a:schemeClr val="bg1"/>
                </a:solidFill>
                <a:highlight>
                  <a:srgbClr val="FFFF00"/>
                </a:highlight>
              </a:rPr>
              <a:t>adaptée</a:t>
            </a:r>
          </a:p>
          <a:p>
            <a:r>
              <a:rPr lang="fr-FR" i="1" dirty="0" smtClean="0">
                <a:solidFill>
                  <a:schemeClr val="bg1"/>
                </a:solidFill>
                <a:highlight>
                  <a:srgbClr val="FFFF00"/>
                </a:highlight>
              </a:rPr>
              <a:t>et </a:t>
            </a:r>
            <a:r>
              <a:rPr lang="fr-FR" i="1" dirty="0">
                <a:solidFill>
                  <a:schemeClr val="bg1"/>
                </a:solidFill>
                <a:highlight>
                  <a:srgbClr val="FFFF00"/>
                </a:highlight>
              </a:rPr>
              <a:t>remplie par le pays</a:t>
            </a:r>
            <a:endParaRPr lang="en-GB" i="1" dirty="0">
              <a:solidFill>
                <a:schemeClr val="bg1"/>
              </a:solidFill>
              <a:highlight>
                <a:srgbClr val="FFFF00"/>
              </a:highlight>
            </a:endParaRP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9"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0"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34030234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3. Niveau national</a:t>
            </a:r>
            <a:r>
              <a:rPr lang="en-GB" sz="2800" b="1" dirty="0">
                <a:solidFill>
                  <a:schemeClr val="accent2"/>
                </a:solidFill>
              </a:rPr>
              <a:t/>
            </a:r>
            <a:br>
              <a:rPr lang="en-GB" sz="2800" b="1" dirty="0">
                <a:solidFill>
                  <a:schemeClr val="accent2"/>
                </a:solidFill>
              </a:rPr>
            </a:br>
            <a:r>
              <a:rPr lang="fr-FR" sz="2800" dirty="0">
                <a:solidFill>
                  <a:schemeClr val="accent2"/>
                </a:solidFill>
              </a:rPr>
              <a:t>Agence chef de file: UNICEF</a:t>
            </a:r>
            <a:endParaRPr lang="fr-FR" sz="2800" dirty="0">
              <a:solidFill>
                <a:schemeClr val="accent2"/>
              </a:solidFill>
            </a:endParaRPr>
          </a:p>
        </p:txBody>
      </p:sp>
      <p:sp>
        <p:nvSpPr>
          <p:cNvPr id="9" name="Content Placeholder 2">
            <a:extLst>
              <a:ext uri="{FF2B5EF4-FFF2-40B4-BE49-F238E27FC236}">
                <a16:creationId xmlns=""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smtClean="0">
                <a:solidFill>
                  <a:schemeClr val="bg2">
                    <a:lumMod val="75000"/>
                  </a:schemeClr>
                </a:solidFill>
                <a:latin typeface="Arial"/>
                <a:ea typeface="Arial"/>
                <a:cs typeface="Arial"/>
              </a:rPr>
              <a:t>Définir la structure de l’équipe de coordination du Cluster</a:t>
            </a:r>
          </a:p>
          <a:p>
            <a:pPr marL="266700" indent="-266700">
              <a:buClr>
                <a:schemeClr val="accent2"/>
              </a:buClr>
              <a:buSzPct val="100000"/>
            </a:pPr>
            <a:r>
              <a:rPr lang="fr-FR" sz="1800" dirty="0" smtClean="0">
                <a:solidFill>
                  <a:schemeClr val="bg2">
                    <a:lumMod val="75000"/>
                  </a:schemeClr>
                </a:solidFill>
                <a:latin typeface="Arial"/>
                <a:ea typeface="Arial"/>
                <a:cs typeface="Arial"/>
              </a:rPr>
              <a:t>Recrutement et gestion des ressources humaines de l’</a:t>
            </a:r>
            <a:r>
              <a:rPr lang="fr-FR" sz="1800" dirty="0" err="1" smtClean="0">
                <a:solidFill>
                  <a:schemeClr val="bg2">
                    <a:lumMod val="75000"/>
                  </a:schemeClr>
                </a:solidFill>
                <a:latin typeface="Arial"/>
                <a:ea typeface="Arial"/>
                <a:cs typeface="Arial"/>
              </a:rPr>
              <a:t>equipe</a:t>
            </a:r>
            <a:r>
              <a:rPr lang="fr-FR" sz="1800" dirty="0" smtClean="0">
                <a:solidFill>
                  <a:schemeClr val="bg2">
                    <a:lumMod val="75000"/>
                  </a:schemeClr>
                </a:solidFill>
                <a:latin typeface="Arial"/>
                <a:ea typeface="Arial"/>
                <a:cs typeface="Arial"/>
              </a:rPr>
              <a:t> de coordination</a:t>
            </a:r>
          </a:p>
          <a:p>
            <a:pPr marL="266700" indent="-266700">
              <a:buClr>
                <a:schemeClr val="accent2"/>
              </a:buClr>
              <a:buSzPct val="100000"/>
            </a:pPr>
            <a:r>
              <a:rPr lang="fr-FR" sz="1800" dirty="0" smtClean="0">
                <a:solidFill>
                  <a:schemeClr val="bg2">
                    <a:lumMod val="75000"/>
                  </a:schemeClr>
                </a:solidFill>
                <a:latin typeface="Arial"/>
                <a:ea typeface="Arial"/>
                <a:cs typeface="Arial"/>
              </a:rPr>
              <a:t>Soutien administratif au coordonnateur du Cluster</a:t>
            </a:r>
          </a:p>
          <a:p>
            <a:pPr marL="266700" indent="-266700">
              <a:buClr>
                <a:schemeClr val="accent2"/>
              </a:buClr>
              <a:buSzPct val="100000"/>
            </a:pPr>
            <a:r>
              <a:rPr lang="fr-FR" sz="1800" dirty="0" smtClean="0">
                <a:solidFill>
                  <a:schemeClr val="bg2">
                    <a:lumMod val="75000"/>
                  </a:schemeClr>
                </a:solidFill>
                <a:latin typeface="Arial"/>
                <a:ea typeface="Arial"/>
                <a:cs typeface="Arial"/>
              </a:rPr>
              <a:t>Prestataire de dernier ressort</a:t>
            </a:r>
          </a:p>
          <a:p>
            <a:pPr marL="266700" indent="-266700">
              <a:buClr>
                <a:schemeClr val="accent2"/>
              </a:buClr>
              <a:buSzPct val="100000"/>
            </a:pPr>
            <a:r>
              <a:rPr lang="fr-FR" sz="1800" dirty="0" smtClean="0">
                <a:solidFill>
                  <a:schemeClr val="bg2">
                    <a:lumMod val="75000"/>
                  </a:schemeClr>
                </a:solidFill>
                <a:latin typeface="Arial"/>
                <a:ea typeface="Arial"/>
                <a:cs typeface="Arial"/>
              </a:rPr>
              <a:t>... Veiller à ce que les acteurs humanitaires s’appuient sur les capacités locales et maintiennent des liens appropriés avec le gouvernement et les autorités locales.</a:t>
            </a:r>
            <a:endParaRPr lang="fr-FR" sz="1800" dirty="0">
              <a:solidFill>
                <a:schemeClr val="bg2">
                  <a:lumMod val="75000"/>
                </a:schemeClr>
              </a:solidFill>
              <a:latin typeface="Arial"/>
              <a:ea typeface="Arial"/>
              <a:cs typeface="Arial"/>
            </a:endParaRPr>
          </a:p>
        </p:txBody>
      </p:sp>
      <p:sp>
        <p:nvSpPr>
          <p:cNvPr id="11" name="TextBox 10">
            <a:extLst>
              <a:ext uri="{FF2B5EF4-FFF2-40B4-BE49-F238E27FC236}">
                <a16:creationId xmlns=""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t>
            </a:r>
            <a:r>
              <a:rPr lang="fr-FR" i="1" dirty="0" smtClean="0">
                <a:solidFill>
                  <a:schemeClr val="bg1"/>
                </a:solidFill>
                <a:highlight>
                  <a:srgbClr val="FFFF00"/>
                </a:highlight>
              </a:rPr>
              <a:t>adaptée</a:t>
            </a:r>
          </a:p>
          <a:p>
            <a:r>
              <a:rPr lang="fr-FR" i="1" dirty="0" smtClean="0">
                <a:solidFill>
                  <a:schemeClr val="bg1"/>
                </a:solidFill>
                <a:highlight>
                  <a:srgbClr val="FFFF00"/>
                </a:highlight>
              </a:rPr>
              <a:t>et </a:t>
            </a:r>
            <a:r>
              <a:rPr lang="fr-FR" i="1" dirty="0">
                <a:solidFill>
                  <a:schemeClr val="bg1"/>
                </a:solidFill>
                <a:highlight>
                  <a:srgbClr val="FFFF00"/>
                </a:highlight>
              </a:rPr>
              <a:t>remplie par le pays</a:t>
            </a:r>
            <a:endParaRPr lang="en-GB" i="1" dirty="0">
              <a:solidFill>
                <a:schemeClr val="bg1"/>
              </a:solidFill>
              <a:highlight>
                <a:srgbClr val="FFFF00"/>
              </a:highlight>
            </a:endParaRP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8"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9"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4061448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20552"/>
            <a:ext cx="6378864" cy="875111"/>
          </a:xfrm>
          <a:prstGeom prst="rect">
            <a:avLst/>
          </a:prstGeom>
        </p:spPr>
        <p:txBody>
          <a:bodyPr wrap="square" lIns="0" numCol="1">
            <a:spAutoFit/>
          </a:bodyPr>
          <a:lstStyle/>
          <a:p>
            <a:pPr>
              <a:lnSpc>
                <a:spcPct val="90000"/>
              </a:lnSpc>
            </a:pPr>
            <a:r>
              <a:rPr lang="en-GB" sz="2800" b="1" dirty="0">
                <a:solidFill>
                  <a:schemeClr val="accent2"/>
                </a:solidFill>
              </a:rPr>
              <a:t>4. </a:t>
            </a:r>
            <a:r>
              <a:rPr lang="en-GB" sz="2800" b="1" dirty="0" err="1">
                <a:solidFill>
                  <a:schemeClr val="accent2"/>
                </a:solidFill>
              </a:rPr>
              <a:t>Niveau</a:t>
            </a:r>
            <a:r>
              <a:rPr lang="en-GB" sz="2800" b="1" dirty="0">
                <a:solidFill>
                  <a:schemeClr val="accent2"/>
                </a:solidFill>
              </a:rPr>
              <a:t> </a:t>
            </a:r>
            <a:r>
              <a:rPr lang="en-GB" sz="2800" b="1" dirty="0" smtClean="0">
                <a:solidFill>
                  <a:schemeClr val="accent2"/>
                </a:solidFill>
              </a:rPr>
              <a:t>National</a:t>
            </a:r>
            <a:br>
              <a:rPr lang="en-GB" sz="2800" b="1" dirty="0" smtClean="0">
                <a:solidFill>
                  <a:schemeClr val="accent2"/>
                </a:solidFill>
              </a:rPr>
            </a:br>
            <a:r>
              <a:rPr lang="fr-FR" sz="2800" dirty="0">
                <a:solidFill>
                  <a:schemeClr val="accent2"/>
                </a:solidFill>
              </a:rPr>
              <a:t>Groupe Consultatif Stratégique (SAG</a:t>
            </a:r>
            <a:r>
              <a:rPr lang="fr-FR" sz="2800" dirty="0" smtClean="0">
                <a:solidFill>
                  <a:schemeClr val="accent2"/>
                </a:solidFill>
              </a:rPr>
              <a:t>)</a:t>
            </a:r>
            <a:endParaRPr lang="en-GB" sz="2800" dirty="0">
              <a:solidFill>
                <a:schemeClr val="accent2"/>
              </a:solidFill>
            </a:endParaRPr>
          </a:p>
        </p:txBody>
      </p:sp>
      <p:sp>
        <p:nvSpPr>
          <p:cNvPr id="11" name="TextBox 10">
            <a:extLst>
              <a:ext uri="{FF2B5EF4-FFF2-40B4-BE49-F238E27FC236}">
                <a16:creationId xmlns=""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t>
            </a:r>
            <a:r>
              <a:rPr lang="fr-FR" i="1" dirty="0" smtClean="0">
                <a:solidFill>
                  <a:schemeClr val="bg1"/>
                </a:solidFill>
                <a:highlight>
                  <a:srgbClr val="FFFF00"/>
                </a:highlight>
              </a:rPr>
              <a:t>adaptée</a:t>
            </a:r>
          </a:p>
          <a:p>
            <a:r>
              <a:rPr lang="fr-FR" i="1" dirty="0" smtClean="0">
                <a:solidFill>
                  <a:schemeClr val="bg1"/>
                </a:solidFill>
                <a:highlight>
                  <a:srgbClr val="FFFF00"/>
                </a:highlight>
              </a:rPr>
              <a:t>et </a:t>
            </a:r>
            <a:r>
              <a:rPr lang="fr-FR" i="1" dirty="0">
                <a:solidFill>
                  <a:schemeClr val="bg1"/>
                </a:solidFill>
                <a:highlight>
                  <a:srgbClr val="FFFF00"/>
                </a:highlight>
              </a:rPr>
              <a:t>remplie par le pays</a:t>
            </a:r>
            <a:endParaRPr lang="en-GB" i="1" dirty="0">
              <a:solidFill>
                <a:schemeClr val="bg1"/>
              </a:solidFill>
              <a:highlight>
                <a:srgbClr val="FFFF00"/>
              </a:highlight>
            </a:endParaRPr>
          </a:p>
        </p:txBody>
      </p:sp>
      <p:sp>
        <p:nvSpPr>
          <p:cNvPr id="18" name="Rectangle 17"/>
          <p:cNvSpPr/>
          <p:nvPr/>
        </p:nvSpPr>
        <p:spPr>
          <a:xfrm>
            <a:off x="4469664" y="895152"/>
            <a:ext cx="6378864" cy="487313"/>
          </a:xfrm>
          <a:prstGeom prst="rect">
            <a:avLst/>
          </a:prstGeom>
        </p:spPr>
        <p:txBody>
          <a:bodyPr wrap="square" lIns="0" numCol="1">
            <a:spAutoFit/>
          </a:bodyPr>
          <a:lstStyle/>
          <a:p>
            <a:pPr>
              <a:lnSpc>
                <a:spcPct val="90000"/>
              </a:lnSpc>
            </a:pPr>
            <a:endParaRPr lang="fr-FR" sz="2800" dirty="0">
              <a:solidFill>
                <a:schemeClr val="accent2"/>
              </a:solidFill>
            </a:endParaRPr>
          </a:p>
        </p:txBody>
      </p:sp>
      <p:pic>
        <p:nvPicPr>
          <p:cNvPr id="2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23"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
        <p:nvSpPr>
          <p:cNvPr id="25" name="Content Placeholder 2">
            <a:extLst>
              <a:ext uri="{FF2B5EF4-FFF2-40B4-BE49-F238E27FC236}">
                <a16:creationId xmlns="" xmlns:a16="http://schemas.microsoft.com/office/drawing/2014/main" id="{7701F313-0E2A-4C52-9511-3A387DDFDC1A}"/>
              </a:ext>
            </a:extLst>
          </p:cNvPr>
          <p:cNvSpPr txBox="1">
            <a:spLocks/>
          </p:cNvSpPr>
          <p:nvPr/>
        </p:nvSpPr>
        <p:spPr>
          <a:xfrm>
            <a:off x="4221824" y="2183613"/>
            <a:ext cx="6776186" cy="181688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Groupes de travail </a:t>
            </a:r>
            <a:r>
              <a:rPr lang="fr-FR" sz="1800" dirty="0" err="1">
                <a:solidFill>
                  <a:schemeClr val="bg2">
                    <a:lumMod val="75000"/>
                  </a:schemeClr>
                </a:solidFill>
                <a:latin typeface="Arial"/>
                <a:ea typeface="Arial"/>
                <a:cs typeface="Arial"/>
              </a:rPr>
              <a:t>tecnique</a:t>
            </a:r>
            <a:r>
              <a:rPr lang="fr-FR" sz="1800" dirty="0">
                <a:solidFill>
                  <a:schemeClr val="bg2">
                    <a:lumMod val="75000"/>
                  </a:schemeClr>
                </a:solidFill>
                <a:latin typeface="Arial"/>
                <a:ea typeface="Arial"/>
                <a:cs typeface="Arial"/>
              </a:rPr>
              <a:t>, taskforce…</a:t>
            </a:r>
          </a:p>
        </p:txBody>
      </p:sp>
    </p:spTree>
    <p:extLst>
      <p:ext uri="{BB962C8B-B14F-4D97-AF65-F5344CB8AC3E}">
        <p14:creationId xmlns:p14="http://schemas.microsoft.com/office/powerpoint/2010/main" val="2910771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28486"/>
            <a:ext cx="6378864" cy="2426305"/>
          </a:xfrm>
          <a:prstGeom prst="rect">
            <a:avLst/>
          </a:prstGeom>
        </p:spPr>
        <p:txBody>
          <a:bodyPr wrap="square" lIns="0" numCol="1">
            <a:spAutoFit/>
          </a:bodyPr>
          <a:lstStyle/>
          <a:p>
            <a:pPr>
              <a:lnSpc>
                <a:spcPct val="90000"/>
              </a:lnSpc>
            </a:pPr>
            <a:r>
              <a:rPr lang="fr-FR" sz="2800" b="1" dirty="0" smtClean="0">
                <a:solidFill>
                  <a:schemeClr val="accent3"/>
                </a:solidFill>
              </a:rPr>
              <a:t>Niveau sous-national</a:t>
            </a:r>
            <a:r>
              <a:rPr lang="fr-FR" sz="2800" b="1" dirty="0">
                <a:solidFill>
                  <a:schemeClr val="accent3"/>
                </a:solidFill>
              </a:rPr>
              <a:t/>
            </a:r>
            <a:br>
              <a:rPr lang="fr-FR" sz="2800" b="1" dirty="0">
                <a:solidFill>
                  <a:schemeClr val="accent3"/>
                </a:solidFill>
              </a:rPr>
            </a:br>
            <a:r>
              <a:rPr lang="fr-FR" sz="2800" dirty="0">
                <a:solidFill>
                  <a:schemeClr val="accent3"/>
                </a:solidFill>
              </a:rPr>
              <a:t>Location des clusters sous-nationaux (annexer la carte si possible)</a:t>
            </a:r>
          </a:p>
          <a:p>
            <a:pPr>
              <a:lnSpc>
                <a:spcPct val="90000"/>
              </a:lnSpc>
            </a:pPr>
            <a:r>
              <a:rPr lang="fr-FR" sz="2800" dirty="0">
                <a:solidFill>
                  <a:schemeClr val="accent3"/>
                </a:solidFill>
              </a:rPr>
              <a:t>Equipe de coordination du Cluster sous-national</a:t>
            </a:r>
          </a:p>
          <a:p>
            <a:pPr>
              <a:lnSpc>
                <a:spcPct val="90000"/>
              </a:lnSpc>
            </a:pPr>
            <a:endParaRPr lang="fr-FR" sz="2800" b="1" dirty="0" smtClean="0">
              <a:solidFill>
                <a:schemeClr val="accent3"/>
              </a:solidFill>
            </a:endParaRPr>
          </a:p>
        </p:txBody>
      </p:sp>
      <p:sp>
        <p:nvSpPr>
          <p:cNvPr id="12" name="Content Placeholder 2">
            <a:extLst>
              <a:ext uri="{FF2B5EF4-FFF2-40B4-BE49-F238E27FC236}">
                <a16:creationId xmlns="" xmlns:a16="http://schemas.microsoft.com/office/drawing/2014/main" id="{7701F313-0E2A-4C52-9511-3A387DDFDC1A}"/>
              </a:ext>
            </a:extLst>
          </p:cNvPr>
          <p:cNvSpPr txBox="1">
            <a:spLocks/>
          </p:cNvSpPr>
          <p:nvPr/>
        </p:nvSpPr>
        <p:spPr>
          <a:xfrm>
            <a:off x="4221824" y="3123376"/>
            <a:ext cx="7024026" cy="16935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3525" indent="-174625">
              <a:buClr>
                <a:schemeClr val="accent4"/>
              </a:buClr>
            </a:pPr>
            <a:r>
              <a:rPr lang="fr-FR" sz="1800" dirty="0" smtClean="0">
                <a:solidFill>
                  <a:schemeClr val="bg2">
                    <a:lumMod val="75000"/>
                  </a:schemeClr>
                </a:solidFill>
                <a:latin typeface="Arial"/>
                <a:cs typeface="Arial"/>
              </a:rPr>
              <a:t>Coordonnateur </a:t>
            </a:r>
            <a:r>
              <a:rPr lang="fr-FR" sz="1800" dirty="0">
                <a:solidFill>
                  <a:schemeClr val="bg2">
                    <a:lumMod val="75000"/>
                  </a:schemeClr>
                </a:solidFill>
                <a:latin typeface="Arial"/>
                <a:cs typeface="Arial"/>
              </a:rPr>
              <a:t>du Cluster Nutrition</a:t>
            </a:r>
          </a:p>
          <a:p>
            <a:pPr marL="263525" indent="-174625">
              <a:buClr>
                <a:schemeClr val="accent4"/>
              </a:buClr>
            </a:pPr>
            <a:r>
              <a:rPr lang="fr-FR" sz="1800" dirty="0">
                <a:solidFill>
                  <a:schemeClr val="bg2">
                    <a:lumMod val="75000"/>
                  </a:schemeClr>
                </a:solidFill>
                <a:latin typeface="Arial"/>
                <a:cs typeface="Arial"/>
              </a:rPr>
              <a:t>Fonctionnaire chargé de la gestion de l'information…</a:t>
            </a:r>
            <a:endParaRPr lang="fr-FR" sz="1800" dirty="0">
              <a:solidFill>
                <a:schemeClr val="bg2">
                  <a:lumMod val="75000"/>
                </a:schemeClr>
              </a:solidFill>
              <a:latin typeface="Arial"/>
              <a:cs typeface="Arial"/>
            </a:endParaRPr>
          </a:p>
        </p:txBody>
      </p:sp>
      <p:sp>
        <p:nvSpPr>
          <p:cNvPr id="10" name="TextBox 9">
            <a:extLst>
              <a:ext uri="{FF2B5EF4-FFF2-40B4-BE49-F238E27FC236}">
                <a16:creationId xmlns=""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t>
            </a:r>
            <a:r>
              <a:rPr lang="fr-FR" i="1" dirty="0" smtClean="0">
                <a:solidFill>
                  <a:schemeClr val="bg1"/>
                </a:solidFill>
                <a:highlight>
                  <a:srgbClr val="FFFF00"/>
                </a:highlight>
              </a:rPr>
              <a:t>adaptée</a:t>
            </a:r>
          </a:p>
          <a:p>
            <a:r>
              <a:rPr lang="fr-FR" i="1" dirty="0" smtClean="0">
                <a:solidFill>
                  <a:schemeClr val="bg1"/>
                </a:solidFill>
                <a:highlight>
                  <a:srgbClr val="FFFF00"/>
                </a:highlight>
              </a:rPr>
              <a:t>et </a:t>
            </a:r>
            <a:r>
              <a:rPr lang="fr-FR" i="1" dirty="0">
                <a:solidFill>
                  <a:schemeClr val="bg1"/>
                </a:solidFill>
                <a:highlight>
                  <a:srgbClr val="FFFF00"/>
                </a:highlight>
              </a:rPr>
              <a:t>remplie par le pays</a:t>
            </a:r>
            <a:endParaRPr lang="en-GB" i="1" dirty="0">
              <a:solidFill>
                <a:schemeClr val="bg1"/>
              </a:solidFill>
              <a:highlight>
                <a:srgbClr val="FFFF00"/>
              </a:highlight>
            </a:endParaRPr>
          </a:p>
        </p:txBody>
      </p:sp>
      <p:pic>
        <p:nvPicPr>
          <p:cNvPr id="19"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20"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2"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1380057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1" y="-30834"/>
            <a:ext cx="12204698" cy="6901534"/>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ndParaRPr>
          </a:p>
        </p:txBody>
      </p:sp>
      <p:sp>
        <p:nvSpPr>
          <p:cNvPr id="3" name="Content Placeholder 2">
            <a:extLst>
              <a:ext uri="{FF2B5EF4-FFF2-40B4-BE49-F238E27FC236}">
                <a16:creationId xmlns="" xmlns:a16="http://schemas.microsoft.com/office/drawing/2014/main" id="{7701F313-0E2A-4C52-9511-3A387DDFDC1A}"/>
              </a:ext>
            </a:extLst>
          </p:cNvPr>
          <p:cNvSpPr>
            <a:spLocks noGrp="1"/>
          </p:cNvSpPr>
          <p:nvPr>
            <p:ph idx="1"/>
          </p:nvPr>
        </p:nvSpPr>
        <p:spPr>
          <a:xfrm>
            <a:off x="635919" y="2891805"/>
            <a:ext cx="5783931" cy="2031791"/>
          </a:xfrm>
        </p:spPr>
        <p:txBody>
          <a:bodyPr lIns="0">
            <a:noAutofit/>
          </a:bodyPr>
          <a:lstStyle/>
          <a:p>
            <a:pPr marL="177800" indent="-177800">
              <a:lnSpc>
                <a:spcPct val="120000"/>
              </a:lnSpc>
              <a:buClrTx/>
              <a:buSzPct val="100000"/>
            </a:pPr>
            <a:r>
              <a:rPr lang="en-GB" sz="1400" dirty="0">
                <a:solidFill>
                  <a:srgbClr val="FFFFFF"/>
                </a:solidFill>
                <a:latin typeface="Arial"/>
                <a:cs typeface="Arial"/>
              </a:rPr>
              <a:t>https://www.nutritioncluster.net</a:t>
            </a:r>
            <a:r>
              <a:rPr lang="en-GB" sz="1400" dirty="0" smtClean="0">
                <a:solidFill>
                  <a:srgbClr val="FFFFFF"/>
                </a:solidFill>
                <a:latin typeface="Arial"/>
                <a:cs typeface="Arial"/>
              </a:rPr>
              <a:t>/</a:t>
            </a:r>
          </a:p>
          <a:p>
            <a:pPr marL="177800" indent="-177800">
              <a:lnSpc>
                <a:spcPct val="120000"/>
              </a:lnSpc>
              <a:buClrTx/>
              <a:buSzPct val="100000"/>
            </a:pPr>
            <a:r>
              <a:rPr lang="en-GB" sz="1400" dirty="0" smtClean="0">
                <a:solidFill>
                  <a:srgbClr val="FFFFFF"/>
                </a:solidFill>
                <a:latin typeface="Arial"/>
                <a:cs typeface="Arial"/>
              </a:rPr>
              <a:t>https</a:t>
            </a:r>
            <a:r>
              <a:rPr lang="en-GB" sz="1400" dirty="0">
                <a:solidFill>
                  <a:srgbClr val="FFFFFF"/>
                </a:solidFill>
                <a:latin typeface="Arial"/>
                <a:cs typeface="Arial"/>
              </a:rPr>
              <a:t>://www.humanitarianresponse.info</a:t>
            </a:r>
            <a:r>
              <a:rPr lang="en-GB" sz="1400" dirty="0" smtClean="0">
                <a:solidFill>
                  <a:srgbClr val="FFFFFF"/>
                </a:solidFill>
                <a:latin typeface="Arial"/>
                <a:cs typeface="Arial"/>
              </a:rPr>
              <a:t>/</a:t>
            </a:r>
            <a:endParaRPr lang="en-GB" sz="1400" noProof="0"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IASC. (2015). </a:t>
            </a:r>
            <a:r>
              <a:rPr lang="en-GB" sz="1400" i="1" u="sng" dirty="0">
                <a:solidFill>
                  <a:srgbClr val="FFFFFF"/>
                </a:solidFill>
                <a:latin typeface="Arial"/>
                <a:cs typeface="Arial"/>
              </a:rPr>
              <a:t>Cluster Coordination Reference Module</a:t>
            </a:r>
            <a:r>
              <a:rPr lang="en-GB" sz="1400" u="sng" dirty="0" smtClean="0">
                <a:solidFill>
                  <a:srgbClr val="FFFFFF"/>
                </a:solidFill>
                <a:latin typeface="Arial"/>
                <a:cs typeface="Arial"/>
              </a:rPr>
              <a:t>.</a:t>
            </a:r>
            <a:endParaRPr lang="en-GB" sz="1400" u="sng"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UNICEF. (2015). </a:t>
            </a:r>
            <a:r>
              <a:rPr lang="en-GB" sz="1400" i="1" u="sng" dirty="0">
                <a:solidFill>
                  <a:srgbClr val="FFFFFF"/>
                </a:solidFill>
                <a:latin typeface="Arial"/>
                <a:cs typeface="Arial"/>
              </a:rPr>
              <a:t>Cluster Coordination Guidance for Country Offices</a:t>
            </a:r>
          </a:p>
          <a:p>
            <a:pPr marL="177800" indent="-177800">
              <a:lnSpc>
                <a:spcPct val="120000"/>
              </a:lnSpc>
              <a:buClrTx/>
              <a:buSzPct val="100000"/>
            </a:pPr>
            <a:r>
              <a:rPr lang="fr-FR" sz="1400" i="1" u="sng" dirty="0">
                <a:solidFill>
                  <a:srgbClr val="FFFFFF"/>
                </a:solidFill>
                <a:highlight>
                  <a:srgbClr val="FFFF00"/>
                </a:highlight>
                <a:latin typeface="Arial"/>
                <a:cs typeface="Arial"/>
              </a:rPr>
              <a:t>Ajouter des liens aux pages </a:t>
            </a:r>
            <a:r>
              <a:rPr lang="fr-FR" sz="1400" i="1" u="sng" dirty="0" err="1">
                <a:solidFill>
                  <a:srgbClr val="FFFFFF"/>
                </a:solidFill>
                <a:highlight>
                  <a:srgbClr val="FFFF00"/>
                </a:highlight>
                <a:latin typeface="Arial"/>
                <a:cs typeface="Arial"/>
              </a:rPr>
              <a:t>webs</a:t>
            </a:r>
            <a:r>
              <a:rPr lang="fr-FR" sz="1400" i="1" u="sng" dirty="0">
                <a:solidFill>
                  <a:srgbClr val="FFFFFF"/>
                </a:solidFill>
                <a:highlight>
                  <a:srgbClr val="FFFF00"/>
                </a:highlight>
                <a:latin typeface="Arial"/>
                <a:cs typeface="Arial"/>
              </a:rPr>
              <a:t> nationales</a:t>
            </a:r>
            <a:endParaRPr lang="fr-FR" sz="1400" i="1" u="sng" dirty="0">
              <a:solidFill>
                <a:srgbClr val="FFFFFF"/>
              </a:solidFill>
              <a:highlight>
                <a:srgbClr val="FFFF00"/>
              </a:highlight>
              <a:latin typeface="Arial"/>
              <a:cs typeface="Arial"/>
            </a:endParaRPr>
          </a:p>
        </p:txBody>
      </p:sp>
      <p:sp>
        <p:nvSpPr>
          <p:cNvPr id="21" name="Google Shape;307;p35"/>
          <p:cNvSpPr txBox="1">
            <a:spLocks/>
          </p:cNvSpPr>
          <p:nvPr/>
        </p:nvSpPr>
        <p:spPr>
          <a:xfrm>
            <a:off x="622137" y="1338178"/>
            <a:ext cx="3852862" cy="87674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4500" dirty="0">
                <a:solidFill>
                  <a:schemeClr val="bg1"/>
                </a:solidFill>
                <a:latin typeface="Arial"/>
                <a:ea typeface="Arial"/>
                <a:cs typeface="Arial"/>
                <a:sym typeface="Arial"/>
              </a:rPr>
              <a:t>Pour en </a:t>
            </a:r>
            <a:r>
              <a:rPr lang="fr-FR" sz="4500" b="1" dirty="0">
                <a:solidFill>
                  <a:schemeClr val="bg1"/>
                </a:solidFill>
                <a:latin typeface="Arial"/>
                <a:ea typeface="Arial"/>
                <a:cs typeface="Arial"/>
                <a:sym typeface="Arial"/>
              </a:rPr>
              <a:t>savoir plus</a:t>
            </a:r>
            <a:endParaRPr lang="fr-FR" sz="4500" b="1" dirty="0">
              <a:solidFill>
                <a:schemeClr val="bg1"/>
              </a:solidFill>
              <a:latin typeface="Arial"/>
              <a:ea typeface="Arial"/>
              <a:cs typeface="Arial"/>
              <a:sym typeface="Arial"/>
            </a:endParaRPr>
          </a:p>
        </p:txBody>
      </p:sp>
      <p:pic>
        <p:nvPicPr>
          <p:cNvPr id="2" name="Picture 1" descr="UN051588.png"/>
          <p:cNvPicPr>
            <a:picLocks noChangeAspect="1"/>
          </p:cNvPicPr>
          <p:nvPr/>
        </p:nvPicPr>
        <p:blipFill rotWithShape="1">
          <a:blip r:embed="rId2">
            <a:extLst>
              <a:ext uri="{28A0092B-C50C-407E-A947-70E740481C1C}">
                <a14:useLocalDpi xmlns:a14="http://schemas.microsoft.com/office/drawing/2010/main" val="0"/>
              </a:ext>
            </a:extLst>
          </a:blip>
          <a:srcRect l="32125" t="-940" b="8374"/>
          <a:stretch/>
        </p:blipFill>
        <p:spPr>
          <a:xfrm>
            <a:off x="4486275" y="-101598"/>
            <a:ext cx="7732586" cy="6972298"/>
          </a:xfrm>
          <a:prstGeom prst="rect">
            <a:avLst/>
          </a:prstGeom>
        </p:spPr>
      </p:pic>
      <p:pic>
        <p:nvPicPr>
          <p:cNvPr id="10" name="Google Shape;177;p26"/>
          <p:cNvPicPr preferRelativeResize="0"/>
          <p:nvPr/>
        </p:nvPicPr>
        <p:blipFill>
          <a:blip r:embed="rId3">
            <a:alphaModFix/>
          </a:blip>
          <a:stretch>
            <a:fillRect/>
          </a:stretch>
        </p:blipFill>
        <p:spPr>
          <a:xfrm>
            <a:off x="584771" y="5914673"/>
            <a:ext cx="1786164" cy="679701"/>
          </a:xfrm>
          <a:prstGeom prst="rect">
            <a:avLst/>
          </a:prstGeom>
          <a:noFill/>
          <a:ln>
            <a:noFill/>
          </a:ln>
        </p:spPr>
      </p:pic>
      <p:sp>
        <p:nvSpPr>
          <p:cNvPr id="11" name="Rectangle 10"/>
          <p:cNvSpPr/>
          <p:nvPr/>
        </p:nvSpPr>
        <p:spPr>
          <a:xfrm rot="16200000">
            <a:off x="11182770" y="5778437"/>
            <a:ext cx="1454244" cy="200055"/>
          </a:xfrm>
          <a:prstGeom prst="rect">
            <a:avLst/>
          </a:prstGeom>
        </p:spPr>
        <p:txBody>
          <a:bodyPr wrap="none">
            <a:spAutoFit/>
          </a:bodyPr>
          <a:lstStyle/>
          <a:p>
            <a:r>
              <a:rPr lang="de-DE" sz="700" b="1" dirty="0" smtClean="0">
                <a:solidFill>
                  <a:srgbClr val="FFFFFF"/>
                </a:solidFill>
              </a:rPr>
              <a:t>© UNICEF/UN0311097/</a:t>
            </a:r>
            <a:r>
              <a:rPr lang="de-DE" sz="700" b="1" dirty="0" err="1" smtClean="0">
                <a:solidFill>
                  <a:srgbClr val="FFFFFF"/>
                </a:solidFill>
              </a:rPr>
              <a:t>Verweij</a:t>
            </a:r>
            <a:endParaRPr lang="en-US" sz="700" b="1" dirty="0">
              <a:solidFill>
                <a:srgbClr val="FFFFFF"/>
              </a:solidFill>
            </a:endParaRPr>
          </a:p>
        </p:txBody>
      </p:sp>
    </p:spTree>
    <p:extLst>
      <p:ext uri="{BB962C8B-B14F-4D97-AF65-F5344CB8AC3E}">
        <p14:creationId xmlns:p14="http://schemas.microsoft.com/office/powerpoint/2010/main" val="4262349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title" idx="4294967295"/>
          </p:nvPr>
        </p:nvSpPr>
        <p:spPr>
          <a:xfrm>
            <a:off x="630000" y="667107"/>
            <a:ext cx="263887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b="1" dirty="0">
                <a:solidFill>
                  <a:schemeClr val="lt1"/>
                </a:solidFill>
                <a:latin typeface="Arial"/>
                <a:ea typeface="Arial"/>
                <a:cs typeface="Arial"/>
                <a:sym typeface="Arial"/>
              </a:rPr>
              <a:t>Activation</a:t>
            </a:r>
            <a:r>
              <a:rPr lang="fr-FR" sz="3200" dirty="0">
                <a:solidFill>
                  <a:schemeClr val="lt1"/>
                </a:solidFill>
                <a:latin typeface="Arial"/>
                <a:ea typeface="Arial"/>
                <a:cs typeface="Arial"/>
                <a:sym typeface="Arial"/>
              </a:rPr>
              <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endParaRPr sz="3200" b="1" dirty="0">
              <a:solidFill>
                <a:schemeClr val="lt1"/>
              </a:solidFill>
              <a:latin typeface="Arial"/>
              <a:ea typeface="Arial"/>
              <a:cs typeface="Arial"/>
              <a:sym typeface="Arial"/>
            </a:endParaRPr>
          </a:p>
        </p:txBody>
      </p:sp>
      <p:sp>
        <p:nvSpPr>
          <p:cNvPr id="25" name="TextBox 24"/>
          <p:cNvSpPr txBox="1"/>
          <p:nvPr/>
        </p:nvSpPr>
        <p:spPr>
          <a:xfrm>
            <a:off x="4467295" y="900320"/>
            <a:ext cx="2794650" cy="523220"/>
          </a:xfrm>
          <a:prstGeom prst="rect">
            <a:avLst/>
          </a:prstGeom>
          <a:noFill/>
        </p:spPr>
        <p:txBody>
          <a:bodyPr wrap="square" lIns="0" rtlCol="0" anchor="t">
            <a:spAutoFit/>
          </a:bodyPr>
          <a:lstStyle/>
          <a:p>
            <a:pPr lvl="0"/>
            <a:r>
              <a:rPr lang="fr-FR" sz="2800" b="1" dirty="0">
                <a:solidFill>
                  <a:schemeClr val="accent1"/>
                </a:solidFill>
              </a:rPr>
              <a:t>Critères</a:t>
            </a:r>
            <a:endParaRPr lang="it-IT" sz="2800" b="1" dirty="0">
              <a:solidFill>
                <a:schemeClr val="accent1"/>
              </a:solidFill>
              <a:latin typeface="Calibri"/>
              <a:ea typeface="Calibri"/>
              <a:cs typeface="Calibri"/>
              <a:sym typeface="Calibri"/>
            </a:endParaRPr>
          </a:p>
        </p:txBody>
      </p:sp>
      <p:cxnSp>
        <p:nvCxnSpPr>
          <p:cNvPr id="28" name="Google Shape;209;p28"/>
          <p:cNvCxnSpPr/>
          <p:nvPr/>
        </p:nvCxnSpPr>
        <p:spPr>
          <a:xfrm>
            <a:off x="4479925" y="3174464"/>
            <a:ext cx="7712075" cy="0"/>
          </a:xfrm>
          <a:prstGeom prst="straightConnector1">
            <a:avLst/>
          </a:prstGeom>
          <a:noFill/>
          <a:ln w="19050" cap="flat" cmpd="sng">
            <a:solidFill>
              <a:schemeClr val="accent1"/>
            </a:solidFill>
            <a:prstDash val="solid"/>
            <a:round/>
            <a:headEnd type="none" w="med" len="med"/>
            <a:tailEnd type="none" w="med" len="med"/>
          </a:ln>
        </p:spPr>
      </p:cxnSp>
      <p:cxnSp>
        <p:nvCxnSpPr>
          <p:cNvPr id="29" name="Google Shape;209;p28"/>
          <p:cNvCxnSpPr/>
          <p:nvPr/>
        </p:nvCxnSpPr>
        <p:spPr>
          <a:xfrm>
            <a:off x="4479925" y="4547036"/>
            <a:ext cx="7712075"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209;p28"/>
          <p:cNvCxnSpPr/>
          <p:nvPr/>
        </p:nvCxnSpPr>
        <p:spPr>
          <a:xfrm>
            <a:off x="4479925" y="5818611"/>
            <a:ext cx="7712075" cy="0"/>
          </a:xfrm>
          <a:prstGeom prst="straightConnector1">
            <a:avLst/>
          </a:prstGeom>
          <a:noFill/>
          <a:ln w="19050" cap="flat" cmpd="sng">
            <a:solidFill>
              <a:schemeClr val="accent3"/>
            </a:solidFill>
            <a:prstDash val="solid"/>
            <a:round/>
            <a:headEnd type="none" w="med" len="med"/>
            <a:tailEnd type="none" w="med" len="med"/>
          </a:ln>
        </p:spPr>
      </p:cxnSp>
      <p:sp>
        <p:nvSpPr>
          <p:cNvPr id="12" name="Google Shape;198;p28"/>
          <p:cNvSpPr txBox="1">
            <a:spLocks/>
          </p:cNvSpPr>
          <p:nvPr/>
        </p:nvSpPr>
        <p:spPr>
          <a:xfrm>
            <a:off x="4214648" y="1961700"/>
            <a:ext cx="7036800" cy="34641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lnSpc>
                <a:spcPct val="100000"/>
              </a:lnSpc>
              <a:buClr>
                <a:schemeClr val="accent1"/>
              </a:buClr>
              <a:buSzPct val="120000"/>
            </a:pPr>
            <a:r>
              <a:rPr lang="fr-FR" sz="2000" b="1" dirty="0" smtClean="0">
                <a:solidFill>
                  <a:schemeClr val="bg2">
                    <a:lumMod val="75000"/>
                  </a:schemeClr>
                </a:solidFill>
                <a:latin typeface="Arial"/>
                <a:ea typeface="Arial"/>
                <a:cs typeface="Arial"/>
                <a:sym typeface="Arial"/>
              </a:rPr>
              <a:t>Des </a:t>
            </a:r>
            <a:r>
              <a:rPr lang="fr-FR" sz="2000" b="1" dirty="0">
                <a:solidFill>
                  <a:schemeClr val="bg2">
                    <a:lumMod val="75000"/>
                  </a:schemeClr>
                </a:solidFill>
                <a:latin typeface="Arial"/>
                <a:ea typeface="Arial"/>
                <a:cs typeface="Arial"/>
                <a:sym typeface="Arial"/>
              </a:rPr>
              <a:t>lacunes en matière de réponse et de coordination existent </a:t>
            </a:r>
            <a:r>
              <a:rPr lang="fr-FR" sz="2000" dirty="0">
                <a:solidFill>
                  <a:schemeClr val="bg2">
                    <a:lumMod val="75000"/>
                  </a:schemeClr>
                </a:solidFill>
                <a:latin typeface="Arial"/>
                <a:ea typeface="Arial"/>
                <a:cs typeface="Arial"/>
                <a:sym typeface="Arial"/>
              </a:rPr>
              <a:t>en raison d’une forte détérioration ou d’un changement significatif de la situation humanitaire</a:t>
            </a:r>
            <a:r>
              <a:rPr lang="fr-FR" sz="2000" dirty="0" smtClean="0">
                <a:solidFill>
                  <a:schemeClr val="bg2">
                    <a:lumMod val="75000"/>
                  </a:schemeClr>
                </a:solidFill>
                <a:latin typeface="Arial"/>
                <a:ea typeface="Arial"/>
                <a:cs typeface="Arial"/>
                <a:sym typeface="Arial"/>
              </a:rPr>
              <a:t>.</a:t>
            </a:r>
            <a:br>
              <a:rPr lang="fr-FR" sz="2000" dirty="0" smtClean="0">
                <a:solidFill>
                  <a:schemeClr val="bg2">
                    <a:lumMod val="75000"/>
                  </a:schemeClr>
                </a:solidFill>
                <a:latin typeface="Arial"/>
                <a:ea typeface="Arial"/>
                <a:cs typeface="Arial"/>
                <a:sym typeface="Arial"/>
              </a:rPr>
            </a:br>
            <a:endParaRPr lang="fr-FR" sz="2000" dirty="0" smtClean="0">
              <a:solidFill>
                <a:schemeClr val="bg2">
                  <a:lumMod val="75000"/>
                </a:schemeClr>
              </a:solidFill>
              <a:latin typeface="Arial"/>
              <a:ea typeface="Arial"/>
              <a:cs typeface="Arial"/>
              <a:sym typeface="Arial"/>
            </a:endParaRPr>
          </a:p>
          <a:p>
            <a:pPr marL="266700" indent="-266700">
              <a:lnSpc>
                <a:spcPct val="100000"/>
              </a:lnSpc>
              <a:buClr>
                <a:schemeClr val="accent2"/>
              </a:buClr>
              <a:buSzPct val="120000"/>
            </a:pPr>
            <a:r>
              <a:rPr lang="fr-FR" sz="2000" b="1" dirty="0" smtClean="0">
                <a:solidFill>
                  <a:schemeClr val="bg2">
                    <a:lumMod val="75000"/>
                  </a:schemeClr>
                </a:solidFill>
                <a:latin typeface="Arial"/>
                <a:ea typeface="Arial"/>
                <a:cs typeface="Arial"/>
                <a:sym typeface="Arial"/>
              </a:rPr>
              <a:t>La </a:t>
            </a:r>
            <a:r>
              <a:rPr lang="fr-FR" sz="2000" b="1" dirty="0">
                <a:solidFill>
                  <a:schemeClr val="bg2">
                    <a:lumMod val="75000"/>
                  </a:schemeClr>
                </a:solidFill>
                <a:latin typeface="Arial"/>
                <a:ea typeface="Arial"/>
                <a:cs typeface="Arial"/>
                <a:sym typeface="Arial"/>
              </a:rPr>
              <a:t>capacité nationale actuelle d’intervention ou de coordination</a:t>
            </a:r>
            <a:r>
              <a:rPr lang="fr-FR" sz="2000" dirty="0">
                <a:solidFill>
                  <a:schemeClr val="bg2">
                    <a:lumMod val="75000"/>
                  </a:schemeClr>
                </a:solidFill>
                <a:latin typeface="Arial"/>
                <a:ea typeface="Arial"/>
                <a:cs typeface="Arial"/>
                <a:sym typeface="Arial"/>
              </a:rPr>
              <a:t> n’est pas à mesure de répondre aux besoins d’une manière qui respecte les principes humanitaires</a:t>
            </a:r>
            <a:r>
              <a:rPr lang="fr-FR" sz="2000" dirty="0" smtClean="0">
                <a:solidFill>
                  <a:schemeClr val="bg2">
                    <a:lumMod val="75000"/>
                  </a:schemeClr>
                </a:solidFill>
                <a:latin typeface="Arial"/>
                <a:ea typeface="Arial"/>
                <a:cs typeface="Arial"/>
                <a:sym typeface="Arial"/>
              </a:rPr>
              <a:t>.</a:t>
            </a:r>
          </a:p>
          <a:p>
            <a:pPr marL="266700" indent="-266700">
              <a:lnSpc>
                <a:spcPct val="100000"/>
              </a:lnSpc>
              <a:buClr>
                <a:schemeClr val="accent1"/>
              </a:buClr>
              <a:buSzPct val="120000"/>
            </a:pPr>
            <a:endParaRPr lang="fr-FR" sz="2000" dirty="0">
              <a:solidFill>
                <a:schemeClr val="bg2">
                  <a:lumMod val="75000"/>
                </a:schemeClr>
              </a:solidFill>
              <a:latin typeface="Arial"/>
              <a:ea typeface="Arial"/>
              <a:cs typeface="Arial"/>
              <a:sym typeface="Arial"/>
            </a:endParaRPr>
          </a:p>
          <a:p>
            <a:pPr marL="266700" indent="-266700">
              <a:lnSpc>
                <a:spcPct val="100000"/>
              </a:lnSpc>
              <a:buClr>
                <a:schemeClr val="accent3"/>
              </a:buClr>
              <a:buSzPct val="120000"/>
            </a:pPr>
            <a:r>
              <a:rPr lang="fr-FR" sz="2000" b="1" dirty="0" smtClean="0">
                <a:solidFill>
                  <a:schemeClr val="bg2">
                    <a:lumMod val="75000"/>
                  </a:schemeClr>
                </a:solidFill>
                <a:latin typeface="Arial"/>
                <a:ea typeface="Arial"/>
                <a:cs typeface="Arial"/>
                <a:sym typeface="Arial"/>
              </a:rPr>
              <a:t>Interdépendance </a:t>
            </a:r>
            <a:r>
              <a:rPr lang="fr-FR" sz="2000" b="1" dirty="0">
                <a:solidFill>
                  <a:schemeClr val="bg2">
                    <a:lumMod val="75000"/>
                  </a:schemeClr>
                </a:solidFill>
                <a:latin typeface="Arial"/>
                <a:ea typeface="Arial"/>
                <a:cs typeface="Arial"/>
                <a:sym typeface="Arial"/>
              </a:rPr>
              <a:t>des réponses santé WASH </a:t>
            </a:r>
            <a:r>
              <a:rPr lang="fr-FR" sz="2000" dirty="0">
                <a:solidFill>
                  <a:schemeClr val="bg2">
                    <a:lumMod val="75000"/>
                  </a:schemeClr>
                </a:solidFill>
                <a:latin typeface="Arial"/>
                <a:ea typeface="Arial"/>
                <a:cs typeface="Arial"/>
                <a:sym typeface="Arial"/>
              </a:rPr>
              <a:t>Sécurité alimentaire et nutrition</a:t>
            </a:r>
            <a:endParaRPr lang="en-US" sz="2000" dirty="0">
              <a:solidFill>
                <a:schemeClr val="bg2">
                  <a:lumMod val="75000"/>
                </a:schemeClr>
              </a:solidFill>
              <a:latin typeface="Arial"/>
              <a:ea typeface="Arial"/>
              <a:cs typeface="Arial"/>
              <a:sym typeface="Arial"/>
            </a:endParaRPr>
          </a:p>
        </p:txBody>
      </p:sp>
      <p:pic>
        <p:nvPicPr>
          <p:cNvPr id="14"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9"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83236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28"/>
          <p:cNvCxnSpPr/>
          <p:nvPr/>
        </p:nvCxnSpPr>
        <p:spPr>
          <a:xfrm>
            <a:off x="4473575" y="4592638"/>
            <a:ext cx="7718325"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198;p28"/>
          <p:cNvSpPr txBox="1">
            <a:spLocks/>
          </p:cNvSpPr>
          <p:nvPr/>
        </p:nvSpPr>
        <p:spPr>
          <a:xfrm>
            <a:off x="4206181" y="1974400"/>
            <a:ext cx="7036800" cy="22480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1463" indent="-271463">
              <a:lnSpc>
                <a:spcPct val="100000"/>
              </a:lnSpc>
              <a:buClr>
                <a:schemeClr val="accent3"/>
              </a:buClr>
              <a:buSzPct val="120000"/>
            </a:pPr>
            <a:r>
              <a:rPr lang="fr-FR" sz="2000" b="1" dirty="0">
                <a:solidFill>
                  <a:srgbClr val="606164"/>
                </a:solidFill>
                <a:latin typeface="Arial"/>
                <a:ea typeface="Arial"/>
                <a:cs typeface="Arial"/>
                <a:sym typeface="Arial"/>
              </a:rPr>
              <a:t>La procédure d’activation</a:t>
            </a:r>
            <a:r>
              <a:rPr lang="fr-FR" sz="2000" dirty="0">
                <a:solidFill>
                  <a:srgbClr val="606164"/>
                </a:solidFill>
                <a:latin typeface="Arial"/>
                <a:ea typeface="Arial"/>
                <a:cs typeface="Arial"/>
                <a:sym typeface="Arial"/>
              </a:rPr>
              <a:t> d’un ou de plusieurs clusters comprend la consultation entre le Coordonnateur Résident/Humanitaire et l’équipe de pays humanitaire, puis la correspondance avec le Coordonnateur des Secours d’Urgence sur la raison d’être de chaque cluster et la sélection des organisations cluster lead en fonction de la capacité de coordination et d’intervention.</a:t>
            </a:r>
            <a:endParaRPr lang="en-US" sz="2000" dirty="0">
              <a:solidFill>
                <a:srgbClr val="606164"/>
              </a:solidFill>
              <a:latin typeface="Arial"/>
              <a:ea typeface="Arial"/>
              <a:cs typeface="Arial"/>
              <a:sym typeface="Arial"/>
            </a:endParaRPr>
          </a:p>
        </p:txBody>
      </p:sp>
      <p:sp>
        <p:nvSpPr>
          <p:cNvPr id="2" name="TextBox 1"/>
          <p:cNvSpPr txBox="1"/>
          <p:nvPr/>
        </p:nvSpPr>
        <p:spPr>
          <a:xfrm>
            <a:off x="4471025" y="902618"/>
            <a:ext cx="2540591" cy="523220"/>
          </a:xfrm>
          <a:prstGeom prst="rect">
            <a:avLst/>
          </a:prstGeom>
          <a:noFill/>
        </p:spPr>
        <p:txBody>
          <a:bodyPr wrap="square" lIns="0" rtlCol="0">
            <a:spAutoFit/>
          </a:bodyPr>
          <a:lstStyle/>
          <a:p>
            <a:pPr lvl="0"/>
            <a:r>
              <a:rPr lang="fr-FR" sz="2800" b="1" dirty="0">
                <a:solidFill>
                  <a:schemeClr val="accent3"/>
                </a:solidFill>
              </a:rPr>
              <a:t>Procédure</a:t>
            </a:r>
            <a:endParaRPr lang="it-IT" sz="2800" b="1" dirty="0">
              <a:solidFill>
                <a:schemeClr val="accent3"/>
              </a:solidFill>
              <a:latin typeface="Calibri"/>
              <a:ea typeface="Calibri"/>
              <a:cs typeface="Calibri"/>
              <a:sym typeface="Calibri"/>
            </a:endParaRPr>
          </a:p>
        </p:txBody>
      </p:sp>
      <p:sp>
        <p:nvSpPr>
          <p:cNvPr id="16" name="Google Shape;206;p28"/>
          <p:cNvSpPr txBox="1">
            <a:spLocks/>
          </p:cNvSpPr>
          <p:nvPr/>
        </p:nvSpPr>
        <p:spPr>
          <a:xfrm>
            <a:off x="630000" y="667107"/>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lt1"/>
                </a:solidFill>
                <a:latin typeface="Arial"/>
                <a:ea typeface="Arial"/>
                <a:cs typeface="Arial"/>
                <a:sym typeface="Arial"/>
              </a:rPr>
              <a:t>Activation</a:t>
            </a:r>
            <a:r>
              <a:rPr lang="fr-FR" sz="3200" dirty="0">
                <a:solidFill>
                  <a:schemeClr val="lt1"/>
                </a:solidFill>
                <a:latin typeface="Arial"/>
                <a:ea typeface="Arial"/>
                <a:cs typeface="Arial"/>
                <a:sym typeface="Arial"/>
              </a:rPr>
              <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endParaRPr lang="en-US" sz="3200" b="1" dirty="0">
              <a:solidFill>
                <a:schemeClr val="lt1"/>
              </a:solidFill>
              <a:latin typeface="Arial"/>
              <a:ea typeface="Arial"/>
              <a:cs typeface="Arial"/>
              <a:sym typeface="Arial"/>
            </a:endParaRPr>
          </a:p>
        </p:txBody>
      </p:sp>
      <p:pic>
        <p:nvPicPr>
          <p:cNvPr id="11"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2"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3931487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484757" y="940805"/>
            <a:ext cx="5984461" cy="1262910"/>
          </a:xfrm>
          <a:prstGeom prst="rect">
            <a:avLst/>
          </a:prstGeom>
          <a:noFill/>
        </p:spPr>
        <p:txBody>
          <a:bodyPr wrap="square" lIns="0" rtlCol="0">
            <a:spAutoFit/>
          </a:bodyPr>
          <a:lstStyle/>
          <a:p>
            <a:pPr lvl="0">
              <a:lnSpc>
                <a:spcPct val="90000"/>
              </a:lnSpc>
            </a:pPr>
            <a:r>
              <a:rPr lang="fr-FR" sz="2800" b="1" dirty="0">
                <a:solidFill>
                  <a:schemeClr val="accent5"/>
                </a:solidFill>
              </a:rPr>
              <a:t>... lorsqu’au moins une des conditions qui ont conduit à son activation n’est plus présente :</a:t>
            </a:r>
            <a:endParaRPr lang="en-US" sz="2800" b="1" dirty="0">
              <a:solidFill>
                <a:schemeClr val="accent5"/>
              </a:solidFill>
            </a:endParaRPr>
          </a:p>
        </p:txBody>
      </p:sp>
      <p:sp>
        <p:nvSpPr>
          <p:cNvPr id="3" name="TextBox 2"/>
          <p:cNvSpPr txBox="1"/>
          <p:nvPr/>
        </p:nvSpPr>
        <p:spPr>
          <a:xfrm>
            <a:off x="4201948" y="2665220"/>
            <a:ext cx="7023100" cy="2990562"/>
          </a:xfrm>
          <a:prstGeom prst="rect">
            <a:avLst/>
          </a:prstGeom>
          <a:noFill/>
        </p:spPr>
        <p:txBody>
          <a:bodyPr wrap="square" lIns="0" rtlCol="0">
            <a:spAutoFit/>
          </a:bodyPr>
          <a:lstStyle/>
          <a:p>
            <a:pPr marL="266700" lvl="0" indent="-266700">
              <a:spcBef>
                <a:spcPts val="1000"/>
              </a:spcBef>
              <a:buClr>
                <a:schemeClr val="accent5"/>
              </a:buClr>
              <a:buFont typeface="Arial"/>
              <a:buChar char="•"/>
            </a:pPr>
            <a:r>
              <a:rPr lang="fr-FR" sz="2000" b="1" dirty="0">
                <a:solidFill>
                  <a:srgbClr val="606164"/>
                </a:solidFill>
              </a:rPr>
              <a:t>La situation humanitaire s’améliore,</a:t>
            </a:r>
            <a:r>
              <a:rPr lang="fr-FR" sz="2000" dirty="0">
                <a:solidFill>
                  <a:srgbClr val="606164"/>
                </a:solidFill>
              </a:rPr>
              <a:t> réduisant considérablement les besoins humanitaires et, par conséquent, les lacunes en matière de réponse et de </a:t>
            </a:r>
            <a:r>
              <a:rPr lang="fr-FR" sz="2000" dirty="0" err="1">
                <a:solidFill>
                  <a:srgbClr val="606164"/>
                </a:solidFill>
              </a:rPr>
              <a:t>coordinatio</a:t>
            </a:r>
            <a:r>
              <a:rPr lang="fr-FR" sz="2000" dirty="0">
                <a:solidFill>
                  <a:srgbClr val="606164"/>
                </a:solidFill>
              </a:rPr>
              <a:t>.</a:t>
            </a:r>
            <a:br>
              <a:rPr lang="fr-FR" sz="2000" dirty="0">
                <a:solidFill>
                  <a:srgbClr val="606164"/>
                </a:solidFill>
              </a:rPr>
            </a:br>
            <a:endParaRPr lang="fr-FR" sz="2000" dirty="0">
              <a:solidFill>
                <a:srgbClr val="606164"/>
              </a:solidFill>
            </a:endParaRPr>
          </a:p>
          <a:p>
            <a:pPr marL="266700" lvl="0" indent="-266700">
              <a:spcBef>
                <a:spcPts val="1000"/>
              </a:spcBef>
              <a:buClr>
                <a:schemeClr val="accent6"/>
              </a:buClr>
              <a:buFont typeface="Arial"/>
              <a:buChar char="•"/>
            </a:pPr>
            <a:r>
              <a:rPr lang="fr-FR" sz="2000" b="1" dirty="0">
                <a:solidFill>
                  <a:srgbClr val="606164"/>
                </a:solidFill>
              </a:rPr>
              <a:t>Les structures nationales acquièrent une capacité suffisante</a:t>
            </a:r>
            <a:r>
              <a:rPr lang="fr-FR" sz="2000" dirty="0">
                <a:solidFill>
                  <a:srgbClr val="606164"/>
                </a:solidFill>
              </a:rPr>
              <a:t> pour coordonner et répondre aux besoins humanitaires résiduels conformément aux principes humanitaires.</a:t>
            </a:r>
            <a:endParaRPr lang="fr-FR" sz="2000" dirty="0">
              <a:solidFill>
                <a:srgbClr val="606164"/>
              </a:solidFill>
            </a:endParaRPr>
          </a:p>
        </p:txBody>
      </p:sp>
      <p:cxnSp>
        <p:nvCxnSpPr>
          <p:cNvPr id="22" name="Google Shape;209;p28"/>
          <p:cNvCxnSpPr/>
          <p:nvPr/>
        </p:nvCxnSpPr>
        <p:spPr>
          <a:xfrm>
            <a:off x="4484757" y="4166791"/>
            <a:ext cx="7800875"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09;p28"/>
          <p:cNvCxnSpPr/>
          <p:nvPr/>
        </p:nvCxnSpPr>
        <p:spPr>
          <a:xfrm>
            <a:off x="4484757" y="5822950"/>
            <a:ext cx="7800875" cy="0"/>
          </a:xfrm>
          <a:prstGeom prst="straightConnector1">
            <a:avLst/>
          </a:prstGeom>
          <a:noFill/>
          <a:ln w="19050" cap="flat" cmpd="sng">
            <a:solidFill>
              <a:schemeClr val="accent6"/>
            </a:solidFill>
            <a:prstDash val="solid"/>
            <a:round/>
            <a:headEnd type="none" w="med" len="med"/>
            <a:tailEnd type="none" w="med" len="med"/>
          </a:ln>
        </p:spPr>
      </p:cxnSp>
      <p:sp>
        <p:nvSpPr>
          <p:cNvPr id="24" name="Google Shape;206;p28"/>
          <p:cNvSpPr txBox="1">
            <a:spLocks/>
          </p:cNvSpPr>
          <p:nvPr/>
        </p:nvSpPr>
        <p:spPr>
          <a:xfrm>
            <a:off x="630000" y="664434"/>
            <a:ext cx="33197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lt1"/>
                </a:solidFill>
                <a:latin typeface="Arial"/>
                <a:ea typeface="Arial"/>
                <a:cs typeface="Arial"/>
                <a:sym typeface="Arial"/>
              </a:rPr>
              <a:t>Désactivation</a:t>
            </a:r>
            <a:r>
              <a:rPr lang="fr-FR" sz="3200" dirty="0">
                <a:solidFill>
                  <a:schemeClr val="lt1"/>
                </a:solidFill>
                <a:latin typeface="Arial"/>
                <a:ea typeface="Arial"/>
                <a:cs typeface="Arial"/>
                <a:sym typeface="Arial"/>
              </a:rPr>
              <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endParaRPr lang="fr-FR" sz="3200" dirty="0">
              <a:solidFill>
                <a:schemeClr val="lt1"/>
              </a:solidFill>
              <a:latin typeface="Arial"/>
              <a:ea typeface="Arial"/>
              <a:cs typeface="Arial"/>
              <a:sym typeface="Arial"/>
            </a:endParaRP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4"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 y="0"/>
            <a:ext cx="12185904" cy="6858000"/>
          </a:xfrm>
          <a:prstGeom prst="rect">
            <a:avLst/>
          </a:prstGeom>
        </p:spPr>
      </p:pic>
      <p:pic>
        <p:nvPicPr>
          <p:cNvPr id="3" name="Picture 2" descr="UN05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4" y="0"/>
            <a:ext cx="10314069" cy="6883400"/>
          </a:xfrm>
          <a:prstGeom prst="rect">
            <a:avLst/>
          </a:prstGeom>
        </p:spPr>
      </p:pic>
      <p:sp>
        <p:nvSpPr>
          <p:cNvPr id="234" name="Google Shape;234;p30"/>
          <p:cNvSpPr txBox="1"/>
          <p:nvPr/>
        </p:nvSpPr>
        <p:spPr>
          <a:xfrm>
            <a:off x="630000" y="1383415"/>
            <a:ext cx="3302238" cy="683442"/>
          </a:xfrm>
          <a:prstGeom prst="rect">
            <a:avLst/>
          </a:prstGeom>
          <a:noFill/>
          <a:ln>
            <a:noFill/>
          </a:ln>
        </p:spPr>
        <p:txBody>
          <a:bodyPr spcFirstLastPara="1" wrap="square" lIns="0" tIns="45700" rIns="91425" bIns="45700" anchor="t" anchorCtr="0">
            <a:noAutofit/>
          </a:bodyPr>
          <a:lstStyle/>
          <a:p>
            <a:pPr lvl="0"/>
            <a:r>
              <a:rPr lang="fr-FR" sz="2000" dirty="0">
                <a:solidFill>
                  <a:schemeClr val="lt1"/>
                </a:solidFill>
              </a:rPr>
              <a:t>Les six fonctions de base d’un Cluster</a:t>
            </a:r>
            <a:endParaRPr lang="fr-FR" sz="2000" dirty="0">
              <a:solidFill>
                <a:schemeClr val="lt1"/>
              </a:solidFill>
            </a:endParaRPr>
          </a:p>
        </p:txBody>
      </p:sp>
      <p:sp>
        <p:nvSpPr>
          <p:cNvPr id="235" name="Google Shape;235;p30"/>
          <p:cNvSpPr txBox="1">
            <a:spLocks noGrp="1"/>
          </p:cNvSpPr>
          <p:nvPr>
            <p:ph type="title"/>
          </p:nvPr>
        </p:nvSpPr>
        <p:spPr>
          <a:xfrm>
            <a:off x="630000" y="665462"/>
            <a:ext cx="354830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b="1" dirty="0">
                <a:solidFill>
                  <a:schemeClr val="lt1"/>
                </a:solidFill>
                <a:latin typeface="Arial"/>
                <a:ea typeface="Arial"/>
                <a:cs typeface="Arial"/>
                <a:sym typeface="Arial"/>
              </a:rPr>
              <a:t>Que fait</a:t>
            </a:r>
            <a:br>
              <a:rPr lang="fr-FR" sz="3200" b="1"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un Cluster ?</a:t>
            </a:r>
            <a:endParaRPr sz="3200" b="1" dirty="0">
              <a:solidFill>
                <a:schemeClr val="lt1"/>
              </a:solidFill>
              <a:latin typeface="Arial"/>
              <a:ea typeface="Arial"/>
              <a:cs typeface="Arial"/>
              <a:sym typeface="Arial"/>
            </a:endParaRPr>
          </a:p>
        </p:txBody>
      </p:sp>
      <p:sp>
        <p:nvSpPr>
          <p:cNvPr id="4" name="Rectangle 3"/>
          <p:cNvSpPr/>
          <p:nvPr/>
        </p:nvSpPr>
        <p:spPr>
          <a:xfrm rot="16200000">
            <a:off x="-290189" y="5857241"/>
            <a:ext cx="1283493" cy="200055"/>
          </a:xfrm>
          <a:prstGeom prst="rect">
            <a:avLst/>
          </a:prstGeom>
        </p:spPr>
        <p:txBody>
          <a:bodyPr wrap="none">
            <a:spAutoFit/>
          </a:bodyPr>
          <a:lstStyle/>
          <a:p>
            <a:r>
              <a:rPr lang="de-DE" sz="700" b="1" dirty="0">
                <a:solidFill>
                  <a:schemeClr val="bg1">
                    <a:lumMod val="95000"/>
                  </a:schemeClr>
                </a:solidFill>
              </a:rPr>
              <a:t>© UNICEF/UN051609/Rich</a:t>
            </a:r>
            <a:endParaRPr lang="en-US" sz="700" b="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4453285" y="928385"/>
            <a:ext cx="7011988" cy="752711"/>
          </a:xfrm>
          <a:prstGeom prst="rect">
            <a:avLst/>
          </a:prstGeom>
          <a:noFill/>
          <a:ln>
            <a:noFill/>
          </a:ln>
        </p:spPr>
        <p:txBody>
          <a:bodyPr spcFirstLastPara="1" wrap="square" lIns="0" tIns="45700" rIns="91425" bIns="45700" anchor="t" anchorCtr="0">
            <a:noAutofit/>
          </a:bodyPr>
          <a:lstStyle/>
          <a:p>
            <a:pPr lvl="0">
              <a:lnSpc>
                <a:spcPct val="90000"/>
              </a:lnSpc>
            </a:pPr>
            <a:r>
              <a:rPr lang="fr-FR" sz="2800" b="1" dirty="0" smtClean="0">
                <a:solidFill>
                  <a:srgbClr val="95C93D"/>
                </a:solidFill>
              </a:rPr>
              <a:t>1. Pour le soutien à la prestation </a:t>
            </a:r>
          </a:p>
          <a:p>
            <a:pPr lvl="0">
              <a:lnSpc>
                <a:spcPct val="90000"/>
              </a:lnSpc>
            </a:pPr>
            <a:r>
              <a:rPr lang="fr-FR" sz="2800" b="1" dirty="0" smtClean="0">
                <a:solidFill>
                  <a:srgbClr val="95C93D"/>
                </a:solidFill>
              </a:rPr>
              <a:t>de services </a:t>
            </a:r>
            <a:endParaRPr lang="fr-FR" sz="2800" b="1" dirty="0">
              <a:solidFill>
                <a:srgbClr val="95C93D"/>
              </a:solidFill>
            </a:endParaRPr>
          </a:p>
        </p:txBody>
      </p:sp>
      <p:sp>
        <p:nvSpPr>
          <p:cNvPr id="18"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angle 19"/>
          <p:cNvSpPr/>
          <p:nvPr/>
        </p:nvSpPr>
        <p:spPr>
          <a:xfrm>
            <a:off x="4453285" y="2009625"/>
            <a:ext cx="6096000" cy="1887696"/>
          </a:xfrm>
          <a:prstGeom prst="rect">
            <a:avLst/>
          </a:prstGeom>
        </p:spPr>
        <p:txBody>
          <a:bodyPr lIns="0">
            <a:spAutoFit/>
          </a:bodyPr>
          <a:lstStyle/>
          <a:p>
            <a:pPr>
              <a:lnSpc>
                <a:spcPct val="90000"/>
              </a:lnSpc>
              <a:spcBef>
                <a:spcPts val="1000"/>
              </a:spcBef>
            </a:pPr>
            <a:r>
              <a:rPr lang="fr-FR" sz="2000" b="1" dirty="0" smtClean="0">
                <a:solidFill>
                  <a:schemeClr val="accent1"/>
                </a:solidFill>
              </a:rPr>
              <a:t>1.1</a:t>
            </a:r>
            <a:r>
              <a:rPr lang="fr-FR" sz="2000" dirty="0" smtClean="0">
                <a:solidFill>
                  <a:schemeClr val="bg2">
                    <a:lumMod val="75000"/>
                  </a:schemeClr>
                </a:solidFill>
              </a:rPr>
              <a:t> </a:t>
            </a:r>
            <a:r>
              <a:rPr lang="fr-FR" sz="2000" dirty="0">
                <a:solidFill>
                  <a:schemeClr val="bg2">
                    <a:lumMod val="75000"/>
                  </a:schemeClr>
                </a:solidFill>
              </a:rPr>
              <a:t>La fourniture d'une plate-forme qui assure que la prestation de services est guidée par le Plan d'intervention humanitaire et les priorités </a:t>
            </a:r>
            <a:r>
              <a:rPr lang="fr-FR" sz="2000" dirty="0" smtClean="0">
                <a:solidFill>
                  <a:schemeClr val="bg2">
                    <a:lumMod val="75000"/>
                  </a:schemeClr>
                </a:solidFill>
              </a:rPr>
              <a:t>stratégiques</a:t>
            </a:r>
            <a:br>
              <a:rPr lang="fr-FR" sz="2000" dirty="0" smtClean="0">
                <a:solidFill>
                  <a:schemeClr val="bg2">
                    <a:lumMod val="75000"/>
                  </a:schemeClr>
                </a:solidFill>
              </a:rPr>
            </a:br>
            <a:endParaRPr lang="fr-FR" sz="2000" dirty="0">
              <a:solidFill>
                <a:schemeClr val="bg2">
                  <a:lumMod val="75000"/>
                </a:schemeClr>
              </a:solidFill>
            </a:endParaRPr>
          </a:p>
          <a:p>
            <a:pPr>
              <a:lnSpc>
                <a:spcPct val="90000"/>
              </a:lnSpc>
              <a:spcBef>
                <a:spcPts val="1000"/>
              </a:spcBef>
            </a:pPr>
            <a:r>
              <a:rPr lang="fr-FR" sz="2000" b="1" dirty="0" smtClean="0">
                <a:solidFill>
                  <a:schemeClr val="accent1"/>
                </a:solidFill>
              </a:rPr>
              <a:t>1.2 </a:t>
            </a:r>
            <a:r>
              <a:rPr lang="fr-FR" sz="2000" dirty="0">
                <a:solidFill>
                  <a:schemeClr val="bg2">
                    <a:lumMod val="75000"/>
                  </a:schemeClr>
                </a:solidFill>
              </a:rPr>
              <a:t>Élaboration de mécanismes visant à éliminer la répétition de la prestation de services. </a:t>
            </a:r>
            <a:endParaRPr lang="fr-FR" sz="2000" dirty="0">
              <a:solidFill>
                <a:schemeClr val="bg2">
                  <a:lumMod val="75000"/>
                </a:schemeClr>
              </a:solidFill>
            </a:endParaRPr>
          </a:p>
        </p:txBody>
      </p:sp>
      <p:sp>
        <p:nvSpPr>
          <p:cNvPr id="11"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pic>
        <p:nvPicPr>
          <p:cNvPr id="13"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37575288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461452" y="3106379"/>
            <a:ext cx="7068860" cy="3103841"/>
          </a:xfrm>
          <a:prstGeom prst="rect">
            <a:avLst/>
          </a:prstGeom>
          <a:noFill/>
          <a:ln>
            <a:noFill/>
          </a:ln>
        </p:spPr>
        <p:txBody>
          <a:bodyPr spcFirstLastPara="1" wrap="square" lIns="0" tIns="45700" rIns="91425" bIns="45700" anchor="t" anchorCtr="0">
            <a:noAutofit/>
          </a:bodyPr>
          <a:lstStyle/>
          <a:p>
            <a:pPr lvl="0">
              <a:lnSpc>
                <a:spcPct val="90000"/>
              </a:lnSpc>
              <a:spcBef>
                <a:spcPts val="1000"/>
              </a:spcBef>
            </a:pPr>
            <a:r>
              <a:rPr lang="fr-FR" sz="2000" b="1" dirty="0" smtClean="0">
                <a:solidFill>
                  <a:schemeClr val="accent2"/>
                </a:solidFill>
              </a:rPr>
              <a:t>2.1</a:t>
            </a:r>
            <a:r>
              <a:rPr lang="fr-FR" sz="2000" dirty="0" smtClean="0">
                <a:solidFill>
                  <a:schemeClr val="bg2">
                    <a:lumMod val="75000"/>
                  </a:schemeClr>
                </a:solidFill>
              </a:rPr>
              <a:t> </a:t>
            </a:r>
            <a:r>
              <a:rPr lang="fr-FR" sz="2000" dirty="0">
                <a:solidFill>
                  <a:schemeClr val="bg2">
                    <a:lumMod val="75000"/>
                  </a:schemeClr>
                </a:solidFill>
              </a:rPr>
              <a:t>La préparation des évaluations des besoins et de l'analyse des lacunes (à travers et dans les Clusters, en utilisant des outils de gestion de l'information selon les besoins) pour informer l'établissement des priorités </a:t>
            </a:r>
          </a:p>
          <a:p>
            <a:pPr lvl="0">
              <a:lnSpc>
                <a:spcPct val="90000"/>
              </a:lnSpc>
              <a:spcBef>
                <a:spcPts val="1000"/>
              </a:spcBef>
            </a:pPr>
            <a:r>
              <a:rPr lang="fr-FR" sz="2000" b="1" dirty="0" smtClean="0">
                <a:solidFill>
                  <a:schemeClr val="accent2"/>
                </a:solidFill>
              </a:rPr>
              <a:t>2.2</a:t>
            </a:r>
            <a:r>
              <a:rPr lang="fr-FR" sz="2000" dirty="0" smtClean="0">
                <a:solidFill>
                  <a:schemeClr val="bg2">
                    <a:lumMod val="75000"/>
                  </a:schemeClr>
                </a:solidFill>
              </a:rPr>
              <a:t> </a:t>
            </a:r>
            <a:r>
              <a:rPr lang="fr-FR" sz="2000" dirty="0">
                <a:solidFill>
                  <a:schemeClr val="bg2">
                    <a:lumMod val="75000"/>
                  </a:schemeClr>
                </a:solidFill>
              </a:rPr>
              <a:t>l'identification et la recherche de solutions pour les (nouvelles) lacunes, les obstacles, les doublons et les questions transversales</a:t>
            </a:r>
          </a:p>
          <a:p>
            <a:pPr lvl="0">
              <a:lnSpc>
                <a:spcPct val="90000"/>
              </a:lnSpc>
              <a:spcBef>
                <a:spcPts val="1000"/>
              </a:spcBef>
            </a:pPr>
            <a:r>
              <a:rPr lang="fr-FR" sz="2000" b="1" dirty="0" smtClean="0">
                <a:solidFill>
                  <a:schemeClr val="accent2"/>
                </a:solidFill>
              </a:rPr>
              <a:t>2.3</a:t>
            </a:r>
            <a:r>
              <a:rPr lang="fr-FR" sz="2000" dirty="0" smtClean="0">
                <a:solidFill>
                  <a:schemeClr val="bg2">
                    <a:lumMod val="75000"/>
                  </a:schemeClr>
                </a:solidFill>
              </a:rPr>
              <a:t> </a:t>
            </a:r>
            <a:r>
              <a:rPr lang="fr-FR" sz="2000" dirty="0">
                <a:solidFill>
                  <a:schemeClr val="bg2">
                    <a:lumMod val="75000"/>
                  </a:schemeClr>
                </a:solidFill>
              </a:rPr>
              <a:t>La formulation des priorités en se basant sur l'analyse. </a:t>
            </a:r>
            <a:endParaRPr lang="fr-FR" sz="2000" dirty="0">
              <a:solidFill>
                <a:schemeClr val="bg2">
                  <a:lumMod val="75000"/>
                </a:schemeClr>
              </a:solidFill>
            </a:endParaRPr>
          </a:p>
        </p:txBody>
      </p:sp>
      <p:sp>
        <p:nvSpPr>
          <p:cNvPr id="2" name="Rectangle 1"/>
          <p:cNvSpPr/>
          <p:nvPr/>
        </p:nvSpPr>
        <p:spPr>
          <a:xfrm>
            <a:off x="4451628" y="927947"/>
            <a:ext cx="7235468" cy="2038507"/>
          </a:xfrm>
          <a:prstGeom prst="rect">
            <a:avLst/>
          </a:prstGeom>
        </p:spPr>
        <p:txBody>
          <a:bodyPr wrap="square" lIns="0" numCol="1">
            <a:spAutoFit/>
          </a:bodyPr>
          <a:lstStyle/>
          <a:p>
            <a:pPr>
              <a:lnSpc>
                <a:spcPct val="90000"/>
              </a:lnSpc>
            </a:pPr>
            <a:r>
              <a:rPr lang="fr-FR" sz="2800" b="1" dirty="0">
                <a:solidFill>
                  <a:srgbClr val="63A537"/>
                </a:solidFill>
              </a:rPr>
              <a:t>2. Eclairer les décisions stratégiques du Coordonnateur de l'action humanitaire</a:t>
            </a:r>
            <a:br>
              <a:rPr lang="fr-FR" sz="2800" b="1" dirty="0">
                <a:solidFill>
                  <a:srgbClr val="63A537"/>
                </a:solidFill>
              </a:rPr>
            </a:br>
            <a:r>
              <a:rPr lang="fr-FR" sz="2800" dirty="0">
                <a:solidFill>
                  <a:srgbClr val="63A537"/>
                </a:solidFill>
              </a:rPr>
              <a:t>(HC, </a:t>
            </a:r>
            <a:r>
              <a:rPr lang="fr-FR" sz="2800" dirty="0" err="1">
                <a:solidFill>
                  <a:srgbClr val="63A537"/>
                </a:solidFill>
              </a:rPr>
              <a:t>Humanitarian</a:t>
            </a:r>
            <a:r>
              <a:rPr lang="fr-FR" sz="2800" dirty="0">
                <a:solidFill>
                  <a:srgbClr val="63A537"/>
                </a:solidFill>
              </a:rPr>
              <a:t> </a:t>
            </a:r>
            <a:r>
              <a:rPr lang="fr-FR" sz="2800" dirty="0" err="1">
                <a:solidFill>
                  <a:srgbClr val="63A537"/>
                </a:solidFill>
              </a:rPr>
              <a:t>Coordinator</a:t>
            </a:r>
            <a:r>
              <a:rPr lang="fr-FR" sz="2800" dirty="0">
                <a:solidFill>
                  <a:srgbClr val="63A537"/>
                </a:solidFill>
              </a:rPr>
              <a:t>)</a:t>
            </a:r>
            <a:r>
              <a:rPr lang="fr-FR" sz="2800" b="1" i="1" dirty="0">
                <a:solidFill>
                  <a:srgbClr val="63A537"/>
                </a:solidFill>
              </a:rPr>
              <a:t> </a:t>
            </a:r>
            <a:r>
              <a:rPr lang="fr-FR" sz="2800" b="1" dirty="0">
                <a:solidFill>
                  <a:srgbClr val="63A537"/>
                </a:solidFill>
              </a:rPr>
              <a:t>et de l’Équipe de pays pour </a:t>
            </a:r>
            <a:r>
              <a:rPr lang="fr-FR" sz="2800" b="1" dirty="0" smtClean="0">
                <a:solidFill>
                  <a:srgbClr val="63A537"/>
                </a:solidFill>
              </a:rPr>
              <a:t>l'action humanitaire </a:t>
            </a:r>
            <a:r>
              <a:rPr lang="fr-FR" sz="2800" dirty="0">
                <a:solidFill>
                  <a:srgbClr val="63A537"/>
                </a:solidFill>
              </a:rPr>
              <a:t>(HCT, </a:t>
            </a:r>
            <a:r>
              <a:rPr lang="fr-FR" sz="2800" dirty="0" err="1">
                <a:solidFill>
                  <a:srgbClr val="63A537"/>
                </a:solidFill>
              </a:rPr>
              <a:t>humanitarian</a:t>
            </a:r>
            <a:r>
              <a:rPr lang="fr-FR" sz="2800" dirty="0">
                <a:solidFill>
                  <a:srgbClr val="63A537"/>
                </a:solidFill>
              </a:rPr>
              <a:t> country team) </a:t>
            </a:r>
            <a:r>
              <a:rPr lang="fr-FR" sz="2800" b="1" dirty="0" smtClean="0">
                <a:solidFill>
                  <a:srgbClr val="63A537"/>
                </a:solidFill>
              </a:rPr>
              <a:t>par</a:t>
            </a:r>
            <a:endParaRPr lang="fr-FR" sz="2800" b="1" dirty="0">
              <a:solidFill>
                <a:srgbClr val="63A537"/>
              </a:solidFil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7011539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2"/>
          <p:cNvSpPr txBox="1">
            <a:spLocks noGrp="1"/>
          </p:cNvSpPr>
          <p:nvPr>
            <p:ph type="body" idx="1"/>
          </p:nvPr>
        </p:nvSpPr>
        <p:spPr>
          <a:xfrm>
            <a:off x="4454595" y="1989962"/>
            <a:ext cx="6791255" cy="3101035"/>
          </a:xfrm>
          <a:prstGeom prst="rect">
            <a:avLst/>
          </a:prstGeom>
          <a:noFill/>
          <a:ln>
            <a:noFill/>
          </a:ln>
        </p:spPr>
        <p:txBody>
          <a:bodyPr spcFirstLastPara="1" wrap="square" lIns="0" tIns="45700" rIns="91425" bIns="45700" anchor="t" anchorCtr="0">
            <a:noAutofit/>
          </a:bodyPr>
          <a:lstStyle/>
          <a:p>
            <a:pPr marL="0" lvl="0" indent="0">
              <a:buClr>
                <a:schemeClr val="accent3"/>
              </a:buClr>
              <a:buSzPct val="120000"/>
              <a:buNone/>
            </a:pPr>
            <a:r>
              <a:rPr lang="fr-FR" sz="2000" b="1" dirty="0" smtClean="0">
                <a:solidFill>
                  <a:schemeClr val="accent3"/>
                </a:solidFill>
              </a:rPr>
              <a:t>3.1</a:t>
            </a:r>
            <a:r>
              <a:rPr lang="fr-FR" sz="2000" dirty="0" smtClean="0">
                <a:solidFill>
                  <a:schemeClr val="bg2">
                    <a:lumMod val="75000"/>
                  </a:schemeClr>
                </a:solidFill>
              </a:rPr>
              <a:t> L'élaboration </a:t>
            </a:r>
            <a:r>
              <a:rPr lang="fr-FR" sz="2000" dirty="0">
                <a:solidFill>
                  <a:schemeClr val="bg2">
                    <a:lumMod val="75000"/>
                  </a:schemeClr>
                </a:solidFill>
              </a:rPr>
              <a:t>des plans sectoriels, des objectifs et des indicateurs qui soutiennent directement la réalisation des objectifs stratégiques de la réponse globale.</a:t>
            </a:r>
          </a:p>
          <a:p>
            <a:pPr marL="0" lvl="0" indent="0">
              <a:buClr>
                <a:schemeClr val="accent3"/>
              </a:buClr>
              <a:buSzPct val="120000"/>
              <a:buNone/>
            </a:pPr>
            <a:r>
              <a:rPr lang="fr-FR" sz="2000" b="1" dirty="0">
                <a:solidFill>
                  <a:schemeClr val="accent3"/>
                </a:solidFill>
              </a:rPr>
              <a:t>3.2</a:t>
            </a:r>
            <a:r>
              <a:rPr lang="fr-FR" sz="2000" dirty="0" smtClean="0">
                <a:solidFill>
                  <a:schemeClr val="bg2">
                    <a:lumMod val="75000"/>
                  </a:schemeClr>
                </a:solidFill>
              </a:rPr>
              <a:t> L'application </a:t>
            </a:r>
            <a:r>
              <a:rPr lang="fr-FR" sz="2000" dirty="0">
                <a:solidFill>
                  <a:schemeClr val="bg2">
                    <a:lumMod val="75000"/>
                  </a:schemeClr>
                </a:solidFill>
              </a:rPr>
              <a:t>et le respect des normes et des lignes directrices communes. </a:t>
            </a:r>
          </a:p>
          <a:p>
            <a:pPr marL="0" lvl="0" indent="0">
              <a:buClr>
                <a:schemeClr val="accent3"/>
              </a:buClr>
              <a:buSzPct val="120000"/>
              <a:buNone/>
            </a:pPr>
            <a:r>
              <a:rPr lang="fr-FR" sz="2000" b="1" dirty="0">
                <a:solidFill>
                  <a:schemeClr val="accent3"/>
                </a:solidFill>
              </a:rPr>
              <a:t>3.3</a:t>
            </a:r>
            <a:r>
              <a:rPr lang="fr-FR" sz="2000" dirty="0" smtClean="0">
                <a:solidFill>
                  <a:schemeClr val="bg2">
                    <a:lumMod val="75000"/>
                  </a:schemeClr>
                </a:solidFill>
              </a:rPr>
              <a:t> La </a:t>
            </a:r>
            <a:r>
              <a:rPr lang="fr-FR" sz="2000" dirty="0">
                <a:solidFill>
                  <a:schemeClr val="bg2">
                    <a:lumMod val="75000"/>
                  </a:schemeClr>
                </a:solidFill>
              </a:rPr>
              <a:t>clarification des exigences de financement, l'aide pour établir les priorités, et l'acceptation des contributions du Cluster aux propositions de financement humanitaire global du HC.</a:t>
            </a:r>
            <a:endParaRPr lang="fr-FR" sz="2000" dirty="0">
              <a:solidFill>
                <a:schemeClr val="bg2">
                  <a:lumMod val="75000"/>
                </a:schemeClr>
              </a:solidFill>
            </a:endParaRPr>
          </a:p>
        </p:txBody>
      </p:sp>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453747" y="927947"/>
            <a:ext cx="6318422" cy="875111"/>
          </a:xfrm>
          <a:prstGeom prst="rect">
            <a:avLst/>
          </a:prstGeom>
        </p:spPr>
        <p:txBody>
          <a:bodyPr wrap="none" lIns="0">
            <a:spAutoFit/>
          </a:bodyPr>
          <a:lstStyle/>
          <a:p>
            <a:pPr lvl="0">
              <a:lnSpc>
                <a:spcPct val="90000"/>
              </a:lnSpc>
              <a:buClr>
                <a:srgbClr val="CC3300"/>
              </a:buClr>
              <a:buSzPts val="2400"/>
            </a:pPr>
            <a:r>
              <a:rPr lang="fr-FR" sz="2800" b="1" dirty="0">
                <a:solidFill>
                  <a:schemeClr val="accent3"/>
                </a:solidFill>
              </a:rPr>
              <a:t>3. Pour planifier et mettre</a:t>
            </a:r>
            <a:br>
              <a:rPr lang="fr-FR" sz="2800" b="1" dirty="0">
                <a:solidFill>
                  <a:schemeClr val="accent3"/>
                </a:solidFill>
              </a:rPr>
            </a:br>
            <a:r>
              <a:rPr lang="fr-FR" sz="2800" b="1" dirty="0">
                <a:solidFill>
                  <a:schemeClr val="accent3"/>
                </a:solidFill>
              </a:rPr>
              <a:t>en œuvre les stratégies Cluster par :</a:t>
            </a:r>
            <a:endParaRPr lang="fr-FR" sz="2800" b="1" dirty="0">
              <a:solidFill>
                <a:schemeClr val="accent3"/>
              </a:solidFil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smtClean="0">
                <a:solidFill>
                  <a:schemeClr val="bg2">
                    <a:lumMod val="75000"/>
                  </a:schemeClr>
                </a:solidFill>
                <a:latin typeface="Arial"/>
                <a:ea typeface="Arial"/>
                <a:cs typeface="Arial"/>
                <a:sym typeface="Arial"/>
              </a:rPr>
              <a:t>Les six fonctions de base d’un Cluster,</a:t>
            </a:r>
            <a:r>
              <a:rPr lang="fr-FR" sz="3200" dirty="0" smtClean="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a </a:t>
            </a:r>
            <a:r>
              <a:rPr lang="fr-FR" sz="1000" b="1" dirty="0">
                <a:solidFill>
                  <a:srgbClr val="95C93D"/>
                </a:solidFill>
              </a:rPr>
              <a:t>L’approche de Responsabilité Sectorielle </a:t>
            </a:r>
            <a:br>
              <a:rPr lang="fr-FR" sz="1000" b="1" dirty="0">
                <a:solidFill>
                  <a:srgbClr val="95C93D"/>
                </a:solidFill>
              </a:rPr>
            </a:br>
            <a:endParaRPr lang="fr-FR" sz="1000" b="1" dirty="0">
              <a:solidFill>
                <a:srgbClr val="95C93D"/>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5">
      <a:dk1>
        <a:srgbClr val="474747"/>
      </a:dk1>
      <a:lt1>
        <a:srgbClr val="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373737"/>
      </a:hlink>
      <a:folHlink>
        <a:srgbClr val="85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spAutoFit/>
      </a:bodyPr>
      <a:lstStyle>
        <a:defPPr>
          <a:defRPr sz="3200" b="1" dirty="0">
            <a:solidFill>
              <a:schemeClr val="accent4"/>
            </a:solidFil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3345</TotalTime>
  <Words>2330</Words>
  <Application>Microsoft Macintosh PowerPoint</Application>
  <PresentationFormat>Custom</PresentationFormat>
  <Paragraphs>296</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Activation des clusters</vt:lpstr>
      <vt:lpstr>PowerPoint Presentation</vt:lpstr>
      <vt:lpstr>PowerPoint Presentation</vt:lpstr>
      <vt:lpstr>Que fait un Cluster ?</vt:lpstr>
      <vt:lpstr>PowerPoint Presentation</vt:lpstr>
      <vt:lpstr>PowerPoint Presentation</vt:lpstr>
      <vt:lpstr>PowerPoint Presentation</vt:lpstr>
      <vt:lpstr>PowerPoint Presentation</vt:lpstr>
      <vt:lpstr>PowerPoint Presentation</vt:lpstr>
      <vt:lpstr>Each cluster is also responsible for integrating early recovery from the outset of the humanitarian response. </vt:lpstr>
      <vt:lpstr>Principes Humanitaires</vt:lpstr>
      <vt:lpstr>Principles of Humanitarian partnerships</vt:lpstr>
      <vt:lpstr>PowerPoint Presentation</vt:lpstr>
      <vt:lpstr>PowerPoint Presentation</vt:lpstr>
      <vt:lpstr>Qu’est-ce que le  Cycle de Programme Humanitaire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on Cluster Approach</dc:title>
  <cp:lastModifiedBy>CLARA QUINTEROS</cp:lastModifiedBy>
  <cp:revision>426</cp:revision>
  <dcterms:modified xsi:type="dcterms:W3CDTF">2020-06-19T18:36:28Z</dcterms:modified>
</cp:coreProperties>
</file>