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6"/>
  </p:notesMasterIdLst>
  <p:sldIdLst>
    <p:sldId id="256" r:id="rId3"/>
    <p:sldId id="257" r:id="rId4"/>
    <p:sldId id="275" r:id="rId5"/>
    <p:sldId id="259" r:id="rId6"/>
    <p:sldId id="270" r:id="rId7"/>
    <p:sldId id="264" r:id="rId8"/>
    <p:sldId id="271" r:id="rId9"/>
    <p:sldId id="272" r:id="rId10"/>
    <p:sldId id="273" r:id="rId11"/>
    <p:sldId id="274" r:id="rId12"/>
    <p:sldId id="261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Ziolkovska" initials="AZ" lastIdx="2" clrIdx="0">
    <p:extLst>
      <p:ext uri="{19B8F6BF-5375-455C-9EA6-DF929625EA0E}">
        <p15:presenceInfo xmlns:p15="http://schemas.microsoft.com/office/powerpoint/2012/main" userId="S::aziolkovska@unicef.org::ecafc9ba-ebf7-4320-b998-e139f4990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83D"/>
    <a:srgbClr val="DEE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B33F-62AA-452A-84DA-3C2A633B6B22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F9C6-CF37-413D-A29A-738574B74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has twenty-one competencies in total that are arranged into four groups: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are competencies that relate to the sector which in this framework is Nutrition in Emergencies. These competencies may be shared with others working in </a:t>
            </a:r>
            <a:r>
              <a:rPr lang="en-GB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 and include competencies that require the application of humanitarian principles and concepts, the application of Nutrition in Emergencies concepts and the application of safety and security concepts;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define the proficiencies required for working effectively in a cluster and are common to all of those who work in a Nutrition Cluster at national and sub-national level;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competencies relate to the tasks or functions of a specific role or group of related roles. In this framework, these competencies define the proficiencies required by those who are Cluster Coordinators; 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behavioural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are behavioural competencies that support the organisational values and mission. They apply to everyone in an organisation and form a foundation for the common, functional and sectoral competencies.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1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has twenty-one competencies in total that are arranged into four groups: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are competencies that relate to the sector which in this framework is Nutrition in Emergencies. These competencies may be shared with others working in </a:t>
            </a:r>
            <a:r>
              <a:rPr lang="en-GB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 and include competencies that require the application of humanitarian principles and concepts, the application of Nutrition in Emergencies concepts and the application of safety and security concepts;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define the proficiencies required for working effectively in a cluster and are common to all of those who work in a Nutrition Cluster at national and sub-national level;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competencies relate to the tasks or functions of a specific role or group of related roles. In this framework, these competencies define the proficiencies required by those who are Information Management Officers or Specialists; 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behavioural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are behavioural competencies that support the organisational values and mission. They apply to everyone in an organisation and form a foundation for the common, functional and sectoral competencies.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A892-6789-48F3-A452-ED9F6974F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34650-4C76-44E1-AD01-6B62C5BD3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A62-DF35-4677-9228-88ADF72A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D910C-1112-4C2F-9BFC-9574C44C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C78BA-784D-41D2-BDE7-1BFB9014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543A-90E0-4E1D-85C4-78F4046D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F4EEF-AF13-43F9-B0B0-3208801D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8A37-500D-450B-8A12-0D6BF18C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F3ECE-594A-46C2-A491-B458D488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0B81-9929-42AA-BCAB-11A50FDF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C46C2-629B-42B4-B504-703E7CE6D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1A81-84AD-48C9-86EB-030599428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97BA-DBF9-4544-B39B-115366B1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7F94-035B-465E-8984-10A77A03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4A43-8E9F-4AEC-8EA6-82C35D62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8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31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271"/>
            </a:lvl1pPr>
            <a:lvl2pPr marL="242185" indent="0" algn="ctr">
              <a:buNone/>
              <a:defRPr sz="1059"/>
            </a:lvl2pPr>
            <a:lvl3pPr marL="484370" indent="0" algn="ctr">
              <a:buNone/>
              <a:defRPr sz="954"/>
            </a:lvl3pPr>
            <a:lvl4pPr marL="726556" indent="0" algn="ctr">
              <a:buNone/>
              <a:defRPr sz="848"/>
            </a:lvl4pPr>
            <a:lvl5pPr marL="968741" indent="0" algn="ctr">
              <a:buNone/>
              <a:defRPr sz="848"/>
            </a:lvl5pPr>
            <a:lvl6pPr marL="1210926" indent="0" algn="ctr">
              <a:buNone/>
              <a:defRPr sz="848"/>
            </a:lvl6pPr>
            <a:lvl7pPr marL="1453111" indent="0" algn="ctr">
              <a:buNone/>
              <a:defRPr sz="848"/>
            </a:lvl7pPr>
            <a:lvl8pPr marL="1695296" indent="0" algn="ctr">
              <a:buNone/>
              <a:defRPr sz="848"/>
            </a:lvl8pPr>
            <a:lvl9pPr marL="1937481" indent="0" algn="ctr">
              <a:buNone/>
              <a:defRPr sz="8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31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271">
                <a:solidFill>
                  <a:schemeClr val="tx1"/>
                </a:solidFill>
              </a:defRPr>
            </a:lvl1pPr>
            <a:lvl2pPr marL="24218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2pPr>
            <a:lvl3pPr marL="484370" indent="0">
              <a:buNone/>
              <a:defRPr sz="954">
                <a:solidFill>
                  <a:schemeClr val="tx1">
                    <a:tint val="75000"/>
                  </a:schemeClr>
                </a:solidFill>
              </a:defRPr>
            </a:lvl3pPr>
            <a:lvl4pPr marL="72655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4pPr>
            <a:lvl5pPr marL="96874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5pPr>
            <a:lvl6pPr marL="121092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6pPr>
            <a:lvl7pPr marL="145311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7pPr>
            <a:lvl8pPr marL="169529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8pPr>
            <a:lvl9pPr marL="193748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271" b="1"/>
            </a:lvl1pPr>
            <a:lvl2pPr marL="242185" indent="0">
              <a:buNone/>
              <a:defRPr sz="1059" b="1"/>
            </a:lvl2pPr>
            <a:lvl3pPr marL="484370" indent="0">
              <a:buNone/>
              <a:defRPr sz="954" b="1"/>
            </a:lvl3pPr>
            <a:lvl4pPr marL="726556" indent="0">
              <a:buNone/>
              <a:defRPr sz="848" b="1"/>
            </a:lvl4pPr>
            <a:lvl5pPr marL="968741" indent="0">
              <a:buNone/>
              <a:defRPr sz="848" b="1"/>
            </a:lvl5pPr>
            <a:lvl6pPr marL="1210926" indent="0">
              <a:buNone/>
              <a:defRPr sz="848" b="1"/>
            </a:lvl6pPr>
            <a:lvl7pPr marL="1453111" indent="0">
              <a:buNone/>
              <a:defRPr sz="848" b="1"/>
            </a:lvl7pPr>
            <a:lvl8pPr marL="1695296" indent="0">
              <a:buNone/>
              <a:defRPr sz="848" b="1"/>
            </a:lvl8pPr>
            <a:lvl9pPr marL="1937481" indent="0">
              <a:buNone/>
              <a:defRPr sz="8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271" b="1"/>
            </a:lvl1pPr>
            <a:lvl2pPr marL="242185" indent="0">
              <a:buNone/>
              <a:defRPr sz="1059" b="1"/>
            </a:lvl2pPr>
            <a:lvl3pPr marL="484370" indent="0">
              <a:buNone/>
              <a:defRPr sz="954" b="1"/>
            </a:lvl3pPr>
            <a:lvl4pPr marL="726556" indent="0">
              <a:buNone/>
              <a:defRPr sz="848" b="1"/>
            </a:lvl4pPr>
            <a:lvl5pPr marL="968741" indent="0">
              <a:buNone/>
              <a:defRPr sz="848" b="1"/>
            </a:lvl5pPr>
            <a:lvl6pPr marL="1210926" indent="0">
              <a:buNone/>
              <a:defRPr sz="848" b="1"/>
            </a:lvl6pPr>
            <a:lvl7pPr marL="1453111" indent="0">
              <a:buNone/>
              <a:defRPr sz="848" b="1"/>
            </a:lvl7pPr>
            <a:lvl8pPr marL="1695296" indent="0">
              <a:buNone/>
              <a:defRPr sz="848" b="1"/>
            </a:lvl8pPr>
            <a:lvl9pPr marL="1937481" indent="0">
              <a:buNone/>
              <a:defRPr sz="8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1695"/>
            </a:lvl1pPr>
            <a:lvl2pPr>
              <a:defRPr sz="1483"/>
            </a:lvl2pPr>
            <a:lvl3pPr>
              <a:defRPr sz="127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185" indent="0">
              <a:buNone/>
              <a:defRPr sz="741"/>
            </a:lvl2pPr>
            <a:lvl3pPr marL="484370" indent="0">
              <a:buNone/>
              <a:defRPr sz="636"/>
            </a:lvl3pPr>
            <a:lvl4pPr marL="726556" indent="0">
              <a:buNone/>
              <a:defRPr sz="530"/>
            </a:lvl4pPr>
            <a:lvl5pPr marL="968741" indent="0">
              <a:buNone/>
              <a:defRPr sz="530"/>
            </a:lvl5pPr>
            <a:lvl6pPr marL="1210926" indent="0">
              <a:buNone/>
              <a:defRPr sz="530"/>
            </a:lvl6pPr>
            <a:lvl7pPr marL="1453111" indent="0">
              <a:buNone/>
              <a:defRPr sz="530"/>
            </a:lvl7pPr>
            <a:lvl8pPr marL="1695296" indent="0">
              <a:buNone/>
              <a:defRPr sz="530"/>
            </a:lvl8pPr>
            <a:lvl9pPr marL="1937481" indent="0">
              <a:buNone/>
              <a:defRPr sz="5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9D1-3C2A-4520-BCA2-A8E7647D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2B10-D67A-409D-AF84-D218B9F5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FF179-8502-4984-9DE4-8FBA42FE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B13F-AE0A-4F38-9B2B-B58929CC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5F70-0DC3-46AB-B710-DF4144AC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1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1695"/>
            </a:lvl1pPr>
            <a:lvl2pPr marL="242185" indent="0">
              <a:buNone/>
              <a:defRPr sz="1483"/>
            </a:lvl2pPr>
            <a:lvl3pPr marL="484370" indent="0">
              <a:buNone/>
              <a:defRPr sz="1271"/>
            </a:lvl3pPr>
            <a:lvl4pPr marL="726556" indent="0">
              <a:buNone/>
              <a:defRPr sz="1059"/>
            </a:lvl4pPr>
            <a:lvl5pPr marL="968741" indent="0">
              <a:buNone/>
              <a:defRPr sz="1059"/>
            </a:lvl5pPr>
            <a:lvl6pPr marL="1210926" indent="0">
              <a:buNone/>
              <a:defRPr sz="1059"/>
            </a:lvl6pPr>
            <a:lvl7pPr marL="1453111" indent="0">
              <a:buNone/>
              <a:defRPr sz="1059"/>
            </a:lvl7pPr>
            <a:lvl8pPr marL="1695296" indent="0">
              <a:buNone/>
              <a:defRPr sz="1059"/>
            </a:lvl8pPr>
            <a:lvl9pPr marL="1937481" indent="0">
              <a:buNone/>
              <a:defRPr sz="10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185" indent="0">
              <a:buNone/>
              <a:defRPr sz="741"/>
            </a:lvl2pPr>
            <a:lvl3pPr marL="484370" indent="0">
              <a:buNone/>
              <a:defRPr sz="636"/>
            </a:lvl3pPr>
            <a:lvl4pPr marL="726556" indent="0">
              <a:buNone/>
              <a:defRPr sz="530"/>
            </a:lvl4pPr>
            <a:lvl5pPr marL="968741" indent="0">
              <a:buNone/>
              <a:defRPr sz="530"/>
            </a:lvl5pPr>
            <a:lvl6pPr marL="1210926" indent="0">
              <a:buNone/>
              <a:defRPr sz="530"/>
            </a:lvl6pPr>
            <a:lvl7pPr marL="1453111" indent="0">
              <a:buNone/>
              <a:defRPr sz="530"/>
            </a:lvl7pPr>
            <a:lvl8pPr marL="1695296" indent="0">
              <a:buNone/>
              <a:defRPr sz="530"/>
            </a:lvl8pPr>
            <a:lvl9pPr marL="1937481" indent="0">
              <a:buNone/>
              <a:defRPr sz="5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9B69-5C3B-4FA8-A7DA-20EEF6D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9944E-7D22-48E3-A4EE-86568E77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3120-452C-4A94-8BEA-7EFCEADE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C19F4-E519-4051-A96E-5818613C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40AE-B703-4D4C-B9CA-AE65FFDA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74DC-419D-4A8C-8EBE-688CF296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9A21-618F-4383-A3CB-D86C422ED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BEBAE-957E-460F-B54C-8B29C8E4E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14E42-F1F4-4000-8964-9C09D6D8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D7826-E791-452B-B026-FA4119EC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E399F-1D0C-4F9F-BAE4-2D09119A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CABC-974D-4482-A540-1B462996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05360-17BF-43E2-ACEC-2752A5FA9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24C17-7D9C-4148-A569-D3B23DB7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1E2D0-2A8C-4932-9A9E-863F8D1F7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904CB-F20F-418B-BC73-94E86A271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905D4-0C19-4DCC-BF0B-97EC25EA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77532-AF53-447C-A7AC-CAF152A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19930-8F41-4FB1-AA09-EC713A58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1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951-8F6F-4264-A2C2-BF42D4F2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EBE3A-9508-433C-8F31-214D5D08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F6F02-99D6-47A6-A770-9BB335AD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6C17E-AEAE-4310-842A-7A70D6A6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87CD3-63D3-4AF5-A3B1-78C39B31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0051-889F-458C-8F0B-BE60C535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8A3F8-039A-4459-B047-ADB9248F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5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3265-09EF-4F5F-BCE8-804A740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2525-F17A-48B9-84F9-814BC23F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A6F33-54AA-437B-98AF-27103E1BA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EDF90-BEEE-483A-831F-A2DCB916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A219-B591-4F0B-85A2-EC04D624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FEE0F-FA3D-4995-9C2D-55A4C5B9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0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61D9-E023-474D-B4AC-D2E7022D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19079-E6BB-4A93-8382-96D53F0D0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8990-C557-4194-9ABF-651E4656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61D6-E8B0-459E-8D16-45F813B6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9534-5011-407C-A2B7-DEF9FC80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4089-DDA4-4630-9827-05B1A640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7D7D5-4F10-446F-A820-D3641B73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3671-622D-4442-8C2C-5BD62A9F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00A8-2219-4FE1-ACC9-43F8DEB97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6FA5-A184-430B-9B69-2526C7528019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AEE2-5415-4086-A2EA-B5A15150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A256-0890-4368-9C40-1CD6FF4FD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5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1DEB-920B-492E-815E-779511ECF5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84370" rtl="0" eaLnBrk="1" latinLnBrk="0" hangingPunct="1">
        <a:lnSpc>
          <a:spcPct val="90000"/>
        </a:lnSpc>
        <a:spcBef>
          <a:spcPct val="0"/>
        </a:spcBef>
        <a:buNone/>
        <a:defRPr sz="2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093" indent="-121093" algn="l" defTabSz="484370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1pPr>
      <a:lvl2pPr marL="363278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05463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3pPr>
      <a:lvl4pPr marL="847648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1089833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332019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574204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816389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2058574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1pPr>
      <a:lvl2pPr marL="242185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2pPr>
      <a:lvl3pPr marL="484370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3pPr>
      <a:lvl4pPr marL="72655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96874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21092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5311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9529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93748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tritioncluster.net/node/575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luster.net/sites/nutritioncluster.com/files/2020-05/Competency%20Framework%20for%20Cluster%20Coordination%20V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luster.net/resource_Competency_Framework_for_Information_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ABB9-FF48-4FD2-8D52-9874826C7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5" y="600890"/>
            <a:ext cx="6218809" cy="5662257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l"/>
            <a:r>
              <a:rPr lang="fr-FR" sz="4600" b="1" dirty="0">
                <a:solidFill>
                  <a:srgbClr val="94C83D"/>
                </a:solidFill>
              </a:rPr>
              <a:t>Consultation sur le draft de stratégie de renforcement des capacités du GNC</a:t>
            </a:r>
            <a:br>
              <a:rPr lang="fr-FR" sz="4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fr-FR" sz="4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2500" i="1" dirty="0">
                <a:solidFill>
                  <a:schemeClr val="bg2">
                    <a:lumMod val="50000"/>
                  </a:schemeClr>
                </a:solidFill>
              </a:rPr>
              <a:t>Réunion CCN et IMO</a:t>
            </a:r>
            <a:br>
              <a:rPr lang="fr-FR" sz="25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2500" i="1" dirty="0">
                <a:solidFill>
                  <a:schemeClr val="bg2">
                    <a:lumMod val="50000"/>
                  </a:schemeClr>
                </a:solidFill>
              </a:rPr>
              <a:t>22 juin 2020</a:t>
            </a:r>
            <a:br>
              <a:rPr lang="fr-FR" sz="4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fr-FR" sz="48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4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33742-9906-402E-811A-3D8E956AB94E}"/>
              </a:ext>
            </a:extLst>
          </p:cNvPr>
          <p:cNvCxnSpPr>
            <a:cxnSpLocks/>
          </p:cNvCxnSpPr>
          <p:nvPr/>
        </p:nvCxnSpPr>
        <p:spPr>
          <a:xfrm>
            <a:off x="766916" y="3864077"/>
            <a:ext cx="5777219" cy="0"/>
          </a:xfrm>
          <a:prstGeom prst="line">
            <a:avLst/>
          </a:prstGeom>
          <a:ln w="25400">
            <a:solidFill>
              <a:srgbClr val="94C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18788F-8539-46ED-91BE-C9AFCEBB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5141978"/>
            <a:ext cx="1781438" cy="6269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ED09E3B-08F2-4C27-BC43-79D06ACD77AC}"/>
              </a:ext>
            </a:extLst>
          </p:cNvPr>
          <p:cNvGrpSpPr/>
          <p:nvPr/>
        </p:nvGrpSpPr>
        <p:grpSpPr>
          <a:xfrm>
            <a:off x="7812312" y="2151098"/>
            <a:ext cx="3425957" cy="3425957"/>
            <a:chOff x="480060" y="1715781"/>
            <a:chExt cx="3425957" cy="3425957"/>
          </a:xfrm>
        </p:grpSpPr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A23EBE63-C821-4D3A-91E6-747746B023CB}"/>
                </a:ext>
              </a:extLst>
            </p:cNvPr>
            <p:cNvSpPr/>
            <p:nvPr/>
          </p:nvSpPr>
          <p:spPr>
            <a:xfrm>
              <a:off x="480060" y="1715781"/>
              <a:ext cx="3425957" cy="3425957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rgbClr val="94C83D"/>
            </a:solidFill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5EADAC-5ADA-4BE7-937A-CA159BFD75F2}"/>
                </a:ext>
              </a:extLst>
            </p:cNvPr>
            <p:cNvSpPr/>
            <p:nvPr/>
          </p:nvSpPr>
          <p:spPr>
            <a:xfrm>
              <a:off x="737006" y="1972727"/>
              <a:ext cx="2912065" cy="2912065"/>
            </a:xfrm>
            <a:prstGeom prst="ellipse">
              <a:avLst/>
            </a:prstGeom>
            <a:solidFill>
              <a:prstClr val="white"/>
            </a:solidFill>
          </p:spPr>
        </p:sp>
      </p:grpSp>
      <p:pic>
        <p:nvPicPr>
          <p:cNvPr id="30" name="Graphic 29" descr="Users">
            <a:extLst>
              <a:ext uri="{FF2B5EF4-FFF2-40B4-BE49-F238E27FC236}">
                <a16:creationId xmlns:a16="http://schemas.microsoft.com/office/drawing/2014/main" id="{5CF90D56-97A6-4DDA-849E-AF07CE73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61" y="2870547"/>
            <a:ext cx="1987057" cy="1987057"/>
          </a:xfrm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127709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28FDC-8CA0-4336-819B-2A9A3063C4C3}"/>
              </a:ext>
            </a:extLst>
          </p:cNvPr>
          <p:cNvGrpSpPr/>
          <p:nvPr/>
        </p:nvGrpSpPr>
        <p:grpSpPr>
          <a:xfrm>
            <a:off x="291601" y="1108500"/>
            <a:ext cx="11027229" cy="5475514"/>
            <a:chOff x="3738110" y="5538738"/>
            <a:chExt cx="3880233" cy="1280065"/>
          </a:xfrm>
        </p:grpSpPr>
        <p:sp>
          <p:nvSpPr>
            <p:cNvPr id="98" name="Text Placeholder 30">
              <a:extLst>
                <a:ext uri="{FF2B5EF4-FFF2-40B4-BE49-F238E27FC236}">
                  <a16:creationId xmlns:a16="http://schemas.microsoft.com/office/drawing/2014/main" id="{B6C6CBE1-42D5-458B-8E34-364B30C3FC3A}"/>
                </a:ext>
              </a:extLst>
            </p:cNvPr>
            <p:cNvSpPr txBox="1">
              <a:spLocks/>
            </p:cNvSpPr>
            <p:nvPr/>
          </p:nvSpPr>
          <p:spPr>
            <a:xfrm>
              <a:off x="4181281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fr-FR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Formation de mentorat</a:t>
              </a:r>
            </a:p>
            <a:p>
              <a:pPr algn="l" defTabSz="293202">
                <a:spcAft>
                  <a:spcPts val="257"/>
                </a:spcAft>
              </a:pPr>
              <a:endPara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defTabSz="293202">
                <a:spcAft>
                  <a:spcPts val="257"/>
                </a:spcAft>
              </a:pPr>
              <a:r>
                <a:rPr lang="fr-FR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mentorés &amp; feedback positif</a:t>
              </a:r>
            </a:p>
          </p:txBody>
        </p:sp>
        <p:sp>
          <p:nvSpPr>
            <p:cNvPr id="99" name="Text Placeholder 30">
              <a:extLst>
                <a:ext uri="{FF2B5EF4-FFF2-40B4-BE49-F238E27FC236}">
                  <a16:creationId xmlns:a16="http://schemas.microsoft.com/office/drawing/2014/main" id="{95ADC5E5-0C27-4F67-AFB8-B55E330A305A}"/>
                </a:ext>
              </a:extLst>
            </p:cNvPr>
            <p:cNvSpPr txBox="1">
              <a:spLocks/>
            </p:cNvSpPr>
            <p:nvPr/>
          </p:nvSpPr>
          <p:spPr>
            <a:xfrm>
              <a:off x="5028629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br>
                <a:rPr lang="fr-FR" sz="16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16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 webinaire avec les CCN/IMO sur le partage d'expériences (support GNC helpdesk) </a:t>
              </a:r>
              <a:r>
                <a:rPr lang="fr-FR" sz="1600" b="1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fr-FR" sz="16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Préparation d'enregistrements d'études de cas pour la plateforme d'apprentissage en ligne</a:t>
              </a:r>
              <a:endParaRPr lang="en-US" sz="16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 Placeholder 30">
              <a:extLst>
                <a:ext uri="{FF2B5EF4-FFF2-40B4-BE49-F238E27FC236}">
                  <a16:creationId xmlns:a16="http://schemas.microsoft.com/office/drawing/2014/main" id="{A1CEDEFA-5DFE-4798-BDAC-8CD93A519CDB}"/>
                </a:ext>
              </a:extLst>
            </p:cNvPr>
            <p:cNvSpPr txBox="1">
              <a:spLocks/>
            </p:cNvSpPr>
            <p:nvPr/>
          </p:nvSpPr>
          <p:spPr>
            <a:xfrm>
              <a:off x="5930186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fr-FR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 sur les activités individuelles de e-learning à deux personnes</a:t>
              </a: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D383B8-4022-4461-951A-581116D04D92}"/>
                </a:ext>
              </a:extLst>
            </p:cNvPr>
            <p:cNvSpPr/>
            <p:nvPr/>
          </p:nvSpPr>
          <p:spPr>
            <a:xfrm>
              <a:off x="4198988" y="6535021"/>
              <a:ext cx="803298" cy="236250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 GNC certifié</a:t>
              </a: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493942-DBDA-44F7-9D05-C8BAC157D3AF}"/>
                </a:ext>
              </a:extLst>
            </p:cNvPr>
            <p:cNvSpPr/>
            <p:nvPr/>
          </p:nvSpPr>
          <p:spPr>
            <a:xfrm>
              <a:off x="5154190" y="6541154"/>
              <a:ext cx="2460600" cy="236250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Développement professionnel (?)</a:t>
              </a:r>
            </a:p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Pool  pour les emplois de niveau supérieur (?)</a:t>
              </a: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60F72733-431C-4D0B-BA34-88889BCDC7A1}"/>
                </a:ext>
              </a:extLst>
            </p:cNvPr>
            <p:cNvSpPr/>
            <p:nvPr/>
          </p:nvSpPr>
          <p:spPr>
            <a:xfrm rot="16200000">
              <a:off x="3291333" y="5985515"/>
              <a:ext cx="1232534" cy="33897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MASTER  </a:t>
              </a:r>
            </a:p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(NIVEAU  4)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ABB46B0-E24F-4E99-B482-1D5BADE7F792}"/>
                </a:ext>
              </a:extLst>
            </p:cNvPr>
            <p:cNvSpPr/>
            <p:nvPr/>
          </p:nvSpPr>
          <p:spPr>
            <a:xfrm>
              <a:off x="4173056" y="5544324"/>
              <a:ext cx="3441733" cy="16417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CCN/ IMO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E4A1742C-2E2D-4B6F-A84E-A042CF03FCF9}"/>
                </a:ext>
              </a:extLst>
            </p:cNvPr>
            <p:cNvSpPr/>
            <p:nvPr/>
          </p:nvSpPr>
          <p:spPr>
            <a:xfrm>
              <a:off x="4403955" y="6337566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35849319-6078-4A2F-A898-2359D67749C9}"/>
                </a:ext>
              </a:extLst>
            </p:cNvPr>
            <p:cNvSpPr/>
            <p:nvPr/>
          </p:nvSpPr>
          <p:spPr>
            <a:xfrm>
              <a:off x="6165379" y="6341321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Arrow: Down 101">
              <a:extLst>
                <a:ext uri="{FF2B5EF4-FFF2-40B4-BE49-F238E27FC236}">
                  <a16:creationId xmlns:a16="http://schemas.microsoft.com/office/drawing/2014/main" id="{A4249C92-2352-4D24-8556-E122C3665E08}"/>
                </a:ext>
              </a:extLst>
            </p:cNvPr>
            <p:cNvSpPr/>
            <p:nvPr/>
          </p:nvSpPr>
          <p:spPr>
            <a:xfrm>
              <a:off x="6992378" y="6346578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Arrow: Down 120">
              <a:extLst>
                <a:ext uri="{FF2B5EF4-FFF2-40B4-BE49-F238E27FC236}">
                  <a16:creationId xmlns:a16="http://schemas.microsoft.com/office/drawing/2014/main" id="{98348D12-FC38-410C-80A2-A782B868FE3A}"/>
                </a:ext>
              </a:extLst>
            </p:cNvPr>
            <p:cNvSpPr/>
            <p:nvPr/>
          </p:nvSpPr>
          <p:spPr>
            <a:xfrm rot="16200000">
              <a:off x="4922834" y="6587446"/>
              <a:ext cx="310809" cy="151905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Text Placeholder 30">
              <a:extLst>
                <a:ext uri="{FF2B5EF4-FFF2-40B4-BE49-F238E27FC236}">
                  <a16:creationId xmlns:a16="http://schemas.microsoft.com/office/drawing/2014/main" id="{2707DA21-4E33-4576-9D18-DBEB434CA3A7}"/>
                </a:ext>
              </a:extLst>
            </p:cNvPr>
            <p:cNvSpPr txBox="1">
              <a:spLocks/>
            </p:cNvSpPr>
            <p:nvPr/>
          </p:nvSpPr>
          <p:spPr>
            <a:xfrm>
              <a:off x="6797338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fr-FR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Documentations et publications d’au moins deux études de cas (auteur principal)</a:t>
              </a:r>
            </a:p>
          </p:txBody>
        </p: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id="{975FF816-46E1-46A9-8581-575521EAC9EA}"/>
                </a:ext>
              </a:extLst>
            </p:cNvPr>
            <p:cNvSpPr/>
            <p:nvPr/>
          </p:nvSpPr>
          <p:spPr>
            <a:xfrm>
              <a:off x="5310922" y="6346579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17964C6C-12A0-425D-ADDB-B06384E2ABDC}"/>
              </a:ext>
            </a:extLst>
          </p:cNvPr>
          <p:cNvSpPr txBox="1">
            <a:spLocks/>
          </p:cNvSpPr>
          <p:nvPr/>
        </p:nvSpPr>
        <p:spPr>
          <a:xfrm>
            <a:off x="291601" y="273986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b="1" dirty="0">
                <a:solidFill>
                  <a:srgbClr val="94C83D"/>
                </a:solidFill>
              </a:rPr>
              <a:t>Cadre de renforcement des capacités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55BC47B-914A-41CE-AADC-C9C4DA04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9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B778-15A0-41A2-909E-D5CADC2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100" b="1" dirty="0">
                <a:solidFill>
                  <a:srgbClr val="94C83D"/>
                </a:solidFill>
              </a:rPr>
              <a:t>Solutions intérimaires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E07D-542B-4397-BB48-99A0F89D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5712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Pendant cette période de mouvements restreints et jusqu’a la mise en œuvre de la stratégie de renforcement des capacités, le GNC peut fournir: 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Formation partenaires sur la sensibilisation au cluster (par Zoom)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Formation intersectorielle pour l’amélioration des résultats nutritionnels (par Zoom)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Webinaires (i.e. directives HNO, cash, etc.)</a:t>
            </a: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Pas de formation global pour les CCN ou IMO planifiée cette année. GNC fournira plutôt des orientations individuelles, support helpdesk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la demande, mentorat</a:t>
            </a: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3A4E7395-A9CC-49AC-9963-10373A01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856" y="2044056"/>
            <a:ext cx="3300984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6927"/>
            <a:ext cx="10515600" cy="1325563"/>
          </a:xfrm>
        </p:spPr>
        <p:txBody>
          <a:bodyPr>
            <a:normAutofit/>
          </a:bodyPr>
          <a:lstStyle/>
          <a:p>
            <a:r>
              <a:rPr lang="fr-FR" sz="4600" b="1" dirty="0">
                <a:solidFill>
                  <a:srgbClr val="94C83D"/>
                </a:solidFill>
              </a:rPr>
              <a:t>Prochaines étapes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2" y="1455174"/>
            <a:ext cx="9944878" cy="5037701"/>
          </a:xfrm>
        </p:spPr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Juin 2020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Consultations avec les partenaires GNC et le GTAM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Juillet 2020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– Mise en place d’un GT sur le renforcement des capacités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partir de j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uillet 2020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– Mise en ligne du matériel de formation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Juillet 2020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Développement d’une note conceptuelle, recherche de financement 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Fin 2020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Mise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jour des fiches de poste génériques pour les CCN et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IMOs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(au niveau inter-cluster)</a:t>
            </a:r>
          </a:p>
          <a:p>
            <a:pPr marL="0" lvl="0" indent="0">
              <a:buNone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B6108CA-DA1C-42BE-8084-5615AE487818}"/>
              </a:ext>
            </a:extLst>
          </p:cNvPr>
          <p:cNvSpPr/>
          <p:nvPr/>
        </p:nvSpPr>
        <p:spPr>
          <a:xfrm rot="5400000">
            <a:off x="-1444038" y="3599760"/>
            <a:ext cx="4564476" cy="589936"/>
          </a:xfrm>
          <a:prstGeom prst="notchedRightArrow">
            <a:avLst/>
          </a:prstGeom>
          <a:solidFill>
            <a:srgbClr val="94C83D"/>
          </a:solidFill>
          <a:ln>
            <a:solidFill>
              <a:srgbClr val="94C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435C-C5A1-4342-BC39-7D70300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94C83D"/>
                </a:solidFill>
              </a:rPr>
              <a:t>Questions clés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B780-8564-4624-9969-B12D9505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627"/>
            <a:ext cx="602520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La stratégie semble-t-elle aller dans la bonne direction? Est-elle claire?</a:t>
            </a:r>
          </a:p>
          <a:p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Y’a-t-il d’autres priorités ou méthodes que nous devons considérer? </a:t>
            </a:r>
          </a:p>
          <a:p>
            <a:r>
              <a:rPr lang="fr-FR" altLang="en-US" sz="2600" dirty="0">
                <a:solidFill>
                  <a:schemeClr val="bg2">
                    <a:lumMod val="50000"/>
                  </a:schemeClr>
                </a:solidFill>
              </a:rPr>
              <a:t>Une plate-forme d'apprentissage en ligne serait-elle utilisée? Qu'en attendriez-vous? </a:t>
            </a:r>
          </a:p>
          <a:p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Seriez-vous intéressé par plus de téléformations?</a:t>
            </a:r>
          </a:p>
          <a:p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Souhaitez-vous participer au GT sur le renforcement des capacités? Souhaitez-vous passer en revue certains supports de formation?</a:t>
            </a: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32489A60-1AFA-4919-8893-70EF33F4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5524" y="1690688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38" y="377408"/>
            <a:ext cx="10515600" cy="1325563"/>
          </a:xfrm>
        </p:spPr>
        <p:txBody>
          <a:bodyPr>
            <a:normAutofit/>
          </a:bodyPr>
          <a:lstStyle/>
          <a:p>
            <a:r>
              <a:rPr lang="fr-FR" sz="4600" b="1" dirty="0">
                <a:solidFill>
                  <a:srgbClr val="94C83D"/>
                </a:solidFill>
              </a:rPr>
              <a:t>Agenda de la réunion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60" y="1896970"/>
            <a:ext cx="5968900" cy="3785077"/>
          </a:xfrm>
        </p:spPr>
        <p:txBody>
          <a:bodyPr>
            <a:normAutofit/>
          </a:bodyPr>
          <a:lstStyle/>
          <a:p>
            <a:pPr lvl="0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Présentation sur le draft de stratégie </a:t>
            </a:r>
          </a:p>
          <a:p>
            <a:pPr lvl="0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Questions de clarification</a:t>
            </a:r>
          </a:p>
          <a:p>
            <a:pPr lvl="0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Sondages</a:t>
            </a:r>
          </a:p>
          <a:p>
            <a:pPr lvl="0"/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Discussions</a:t>
            </a: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69F24D31-D838-41B3-81ED-EA987A8A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9172" y="1505929"/>
            <a:ext cx="2999232" cy="2999232"/>
          </a:xfrm>
          <a:prstGeom prst="rect">
            <a:avLst/>
          </a:prstGeom>
        </p:spPr>
      </p:pic>
      <p:pic>
        <p:nvPicPr>
          <p:cNvPr id="7" name="Graphic 6" descr="Single gear">
            <a:extLst>
              <a:ext uri="{FF2B5EF4-FFF2-40B4-BE49-F238E27FC236}">
                <a16:creationId xmlns:a16="http://schemas.microsoft.com/office/drawing/2014/main" id="{58167FC1-2337-4EA5-9C55-AFA8D7AED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7944" y="3225576"/>
            <a:ext cx="2359152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6927"/>
            <a:ext cx="10515600" cy="1325563"/>
          </a:xfrm>
        </p:spPr>
        <p:txBody>
          <a:bodyPr>
            <a:normAutofit/>
          </a:bodyPr>
          <a:lstStyle/>
          <a:p>
            <a:r>
              <a:rPr lang="fr-FR" sz="4600" b="1" dirty="0">
                <a:solidFill>
                  <a:srgbClr val="94C83D"/>
                </a:solidFill>
              </a:rPr>
              <a:t>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2" y="1455174"/>
            <a:ext cx="9944878" cy="50377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Mai 2019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Discussions sur la nécessité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d’am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liorer le renforcement de capacités, vu le nombre limit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de staff qualifi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s pour la coordination de cluster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Juillet 2019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Présentation du draft initial de la stratégie (v1) durant la réunion annuelle du GNC. Entente sur la vision et de continuer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travailler sur la stratégie avec tous les partenaires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Octobre 2019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Décision de développer des cadres de compétences &amp; de passer en revue toutes les ressources de formation des partenaires et des clusters au niveau global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Octobre 2019 – Mars 2020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effectue un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passage en revue des initiatives de RC des partenaires et clusters au niveau global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; finalisation des CC pour CCN et GI. Mise a jour de la stratégie pour minimiser les formations en personne.</a:t>
            </a: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Avril 2020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– Présentation du draft v2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l’équipe du GNC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Juin 2020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– Consultations avec toutes les parties prenantes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B6108CA-DA1C-42BE-8084-5615AE487818}"/>
              </a:ext>
            </a:extLst>
          </p:cNvPr>
          <p:cNvSpPr/>
          <p:nvPr/>
        </p:nvSpPr>
        <p:spPr>
          <a:xfrm rot="5400000">
            <a:off x="-1444038" y="3599760"/>
            <a:ext cx="4564476" cy="589936"/>
          </a:xfrm>
          <a:prstGeom prst="notchedRightArrow">
            <a:avLst/>
          </a:prstGeom>
          <a:solidFill>
            <a:srgbClr val="94C83D"/>
          </a:solidFill>
          <a:ln>
            <a:solidFill>
              <a:srgbClr val="94C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0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309" y="306384"/>
            <a:ext cx="7342909" cy="1600200"/>
          </a:xfrm>
        </p:spPr>
        <p:txBody>
          <a:bodyPr>
            <a:normAutofit/>
          </a:bodyPr>
          <a:lstStyle/>
          <a:p>
            <a:r>
              <a:rPr lang="fr-FR" sz="4600" b="1" dirty="0">
                <a:solidFill>
                  <a:srgbClr val="94C83D"/>
                </a:solidFill>
              </a:rPr>
              <a:t>Cadre de compétences pour la coordination de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BEB-957C-4646-A902-D7E74F9A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56" y="2143518"/>
            <a:ext cx="3748036" cy="407425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Version anglaise finalis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et disponible sur </a:t>
            </a:r>
            <a:r>
              <a:rPr lang="fr-FR" dirty="0">
                <a:hlinkClick r:id="rId3"/>
              </a:rPr>
              <a:t>site web du GNC</a:t>
            </a:r>
            <a:endParaRPr lang="fr-FR" dirty="0"/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Développé par le GNC-CT et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 cours de traduction en français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2ED15-4276-4546-9CFB-C8E99D2B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48" y="2143518"/>
            <a:ext cx="2653014" cy="3755970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4E1E8-AA35-4CE5-8231-6D9200277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2" y="306383"/>
            <a:ext cx="3467520" cy="6270082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</p:spTree>
    <p:extLst>
      <p:ext uri="{BB962C8B-B14F-4D97-AF65-F5344CB8AC3E}">
        <p14:creationId xmlns:p14="http://schemas.microsoft.com/office/powerpoint/2010/main" val="345845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309" y="306384"/>
            <a:ext cx="7342909" cy="1600200"/>
          </a:xfrm>
        </p:spPr>
        <p:txBody>
          <a:bodyPr>
            <a:normAutofit/>
          </a:bodyPr>
          <a:lstStyle/>
          <a:p>
            <a:r>
              <a:rPr lang="fr-FR" sz="4600" b="1" dirty="0">
                <a:solidFill>
                  <a:srgbClr val="94C83D"/>
                </a:solidFill>
              </a:rPr>
              <a:t>Cadre de compétences pour la gestion de l’information</a:t>
            </a:r>
            <a:endParaRPr lang="en-GB" sz="4600" b="1" dirty="0">
              <a:solidFill>
                <a:srgbClr val="94C8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BEB-957C-4646-A902-D7E74F9A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56" y="2143518"/>
            <a:ext cx="3748036" cy="407425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Version anglaise finalis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ée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et disponible sur </a:t>
            </a:r>
            <a:r>
              <a:rPr lang="en-GB" dirty="0">
                <a:hlinkClick r:id="rId3"/>
              </a:rPr>
              <a:t>site web du GNC</a:t>
            </a:r>
            <a:endParaRPr lang="en-GB" dirty="0"/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Développé par le GNC-CT et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En cours de traduction en français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64EE0-C27C-44D8-8F7B-7B04B9B4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330" y="2143518"/>
            <a:ext cx="2639340" cy="3755841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E9525-53D1-4559-81A9-5945D8A4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2" y="299222"/>
            <a:ext cx="3462360" cy="6224685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</p:spTree>
    <p:extLst>
      <p:ext uri="{BB962C8B-B14F-4D97-AF65-F5344CB8AC3E}">
        <p14:creationId xmlns:p14="http://schemas.microsoft.com/office/powerpoint/2010/main" val="281966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B88810B-148A-440C-961A-75AE048014D4}"/>
              </a:ext>
            </a:extLst>
          </p:cNvPr>
          <p:cNvSpPr txBox="1">
            <a:spLocks/>
          </p:cNvSpPr>
          <p:nvPr/>
        </p:nvSpPr>
        <p:spPr>
          <a:xfrm>
            <a:off x="4173057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NCC helpdesk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tech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checklist	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03A5940A-D7B2-4A62-A548-C6B28145093A}"/>
              </a:ext>
            </a:extLst>
          </p:cNvPr>
          <p:cNvSpPr txBox="1">
            <a:spLocks/>
          </p:cNvSpPr>
          <p:nvPr/>
        </p:nvSpPr>
        <p:spPr>
          <a:xfrm>
            <a:off x="5852450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IMO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checklist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51AFD4A5-F3E6-4792-B086-C0DA2E931F5D}"/>
              </a:ext>
            </a:extLst>
          </p:cNvPr>
          <p:cNvSpPr txBox="1">
            <a:spLocks/>
          </p:cNvSpPr>
          <p:nvPr/>
        </p:nvSpPr>
        <p:spPr>
          <a:xfrm>
            <a:off x="7531842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specific welcome package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minutes regular orientations</a:t>
            </a:r>
            <a:endParaRPr lang="en-US" sz="513" spc="-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BA60DC2B-CF54-4842-9FF5-06A4ED91C190}"/>
              </a:ext>
            </a:extLst>
          </p:cNvPr>
          <p:cNvSpPr txBox="1">
            <a:spLocks/>
          </p:cNvSpPr>
          <p:nvPr/>
        </p:nvSpPr>
        <p:spPr>
          <a:xfrm>
            <a:off x="4257273" y="933412"/>
            <a:ext cx="3499793" cy="12800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513" spc="-3" dirty="0">
                <a:solidFill>
                  <a:prstClr val="black"/>
                </a:solidFill>
              </a:rPr>
              <a:t>registration (humanitarian ID)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4683764" y="2453099"/>
            <a:ext cx="3499793" cy="116244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optional competencies evaluation by a supervisor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4679196" y="3406427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online test on all competencies with multiple choice questions and case studies (graded automatically)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5631831" y="3698659"/>
            <a:ext cx="1434443" cy="142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learnings  identified? 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5641428" y="3959004"/>
            <a:ext cx="519466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488335" y="3960705"/>
            <a:ext cx="573507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4700286" y="4179938"/>
            <a:ext cx="3499793" cy="37739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keep access to resources + regular updates when new additional e-learning materials are posted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Feedback for NCCs: “light” 360 from supervisor, SAG, OCHA, team, subnational CCs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Feedback for IMO: “light” 360  from the NCC, any other partners identified by the NCC/IMO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302164" y="2664616"/>
            <a:ext cx="1074255" cy="1354646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AD0DF6-B870-4969-93A4-62DE69DE2F1E}"/>
              </a:ext>
            </a:extLst>
          </p:cNvPr>
          <p:cNvGrpSpPr/>
          <p:nvPr/>
        </p:nvGrpSpPr>
        <p:grpSpPr>
          <a:xfrm>
            <a:off x="4198988" y="4867299"/>
            <a:ext cx="806114" cy="530119"/>
            <a:chOff x="1174668" y="7426819"/>
            <a:chExt cx="1256941" cy="82659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AA825F-7C2E-44E2-81E6-898BB1F9C689}"/>
                </a:ext>
              </a:extLst>
            </p:cNvPr>
            <p:cNvSpPr/>
            <p:nvPr/>
          </p:nvSpPr>
          <p:spPr>
            <a:xfrm>
              <a:off x="1174668" y="7426819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898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ED9FDE-7729-4015-8DD4-9513A25D5429}"/>
                </a:ext>
              </a:extLst>
            </p:cNvPr>
            <p:cNvSpPr/>
            <p:nvPr/>
          </p:nvSpPr>
          <p:spPr>
            <a:xfrm>
              <a:off x="1244497" y="7488253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Mentoring </a:t>
              </a:r>
            </a:p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(as a mentee)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1829BC-89F4-4615-8786-5671A26F5920}"/>
              </a:ext>
            </a:extLst>
          </p:cNvPr>
          <p:cNvGrpSpPr/>
          <p:nvPr/>
        </p:nvGrpSpPr>
        <p:grpSpPr>
          <a:xfrm>
            <a:off x="5337588" y="4867299"/>
            <a:ext cx="806114" cy="530119"/>
            <a:chOff x="2563927" y="7423457"/>
            <a:chExt cx="1256941" cy="82659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B226FD6-EAA7-494F-A87D-EF4981BBA718}"/>
                </a:ext>
              </a:extLst>
            </p:cNvPr>
            <p:cNvSpPr/>
            <p:nvPr/>
          </p:nvSpPr>
          <p:spPr>
            <a:xfrm>
              <a:off x="2563927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Dot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 to face simulations in the country with other clusters (?)</a:t>
              </a: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FEA1564-FA97-4238-B5EE-DFE11135E8D8}"/>
                </a:ext>
              </a:extLst>
            </p:cNvPr>
            <p:cNvSpPr/>
            <p:nvPr/>
          </p:nvSpPr>
          <p:spPr>
            <a:xfrm>
              <a:off x="2609619" y="7465312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NCC/IMO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CCF8C0-5054-46CF-AB3C-B4D3FEE51840}"/>
              </a:ext>
            </a:extLst>
          </p:cNvPr>
          <p:cNvGrpSpPr/>
          <p:nvPr/>
        </p:nvGrpSpPr>
        <p:grpSpPr>
          <a:xfrm>
            <a:off x="6476189" y="4867299"/>
            <a:ext cx="806114" cy="530119"/>
            <a:chOff x="3896372" y="7423457"/>
            <a:chExt cx="1256941" cy="82659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5F5B3BC-ECF1-4FAB-ADAC-48E27FDCBB4E}"/>
                </a:ext>
              </a:extLst>
            </p:cNvPr>
            <p:cNvSpPr/>
            <p:nvPr/>
          </p:nvSpPr>
          <p:spPr>
            <a:xfrm>
              <a:off x="3896372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 studies and one on one feedback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CD2000-732D-4822-9BCA-87EF8AA34CE8}"/>
                </a:ext>
              </a:extLst>
            </p:cNvPr>
            <p:cNvSpPr/>
            <p:nvPr/>
          </p:nvSpPr>
          <p:spPr>
            <a:xfrm>
              <a:off x="3982157" y="7457791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e-learning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CAA78A-00DC-4F37-8C1A-4A9DECDEB004}"/>
              </a:ext>
            </a:extLst>
          </p:cNvPr>
          <p:cNvGrpSpPr/>
          <p:nvPr/>
        </p:nvGrpSpPr>
        <p:grpSpPr>
          <a:xfrm>
            <a:off x="7614790" y="4867299"/>
            <a:ext cx="806114" cy="530119"/>
            <a:chOff x="5374811" y="7393960"/>
            <a:chExt cx="1256941" cy="826593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723AF7-174C-4ED2-B1E0-679A2FF7FF4F}"/>
                </a:ext>
              </a:extLst>
            </p:cNvPr>
            <p:cNvSpPr/>
            <p:nvPr/>
          </p:nvSpPr>
          <p:spPr>
            <a:xfrm>
              <a:off x="5374811" y="7393960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partners programs</a:t>
              </a: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60BFE9-C325-4C2E-AA45-102D0DDE6C0F}"/>
                </a:ext>
              </a:extLst>
            </p:cNvPr>
            <p:cNvSpPr/>
            <p:nvPr/>
          </p:nvSpPr>
          <p:spPr>
            <a:xfrm>
              <a:off x="5474452" y="7444346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8" name="Text Placeholder 30">
            <a:extLst>
              <a:ext uri="{FF2B5EF4-FFF2-40B4-BE49-F238E27FC236}">
                <a16:creationId xmlns:a16="http://schemas.microsoft.com/office/drawing/2014/main" id="{B6C6CBE1-42D5-458B-8E34-364B30C3FC3A}"/>
              </a:ext>
            </a:extLst>
          </p:cNvPr>
          <p:cNvSpPr txBox="1">
            <a:spLocks/>
          </p:cNvSpPr>
          <p:nvPr/>
        </p:nvSpPr>
        <p:spPr>
          <a:xfrm>
            <a:off x="4181281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Mentor’s training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mentees &amp; positive feedback</a:t>
            </a:r>
          </a:p>
        </p:txBody>
      </p:sp>
      <p:sp>
        <p:nvSpPr>
          <p:cNvPr id="99" name="Text Placeholder 30">
            <a:extLst>
              <a:ext uri="{FF2B5EF4-FFF2-40B4-BE49-F238E27FC236}">
                <a16:creationId xmlns:a16="http://schemas.microsoft.com/office/drawing/2014/main" id="{95ADC5E5-0C27-4F67-AFB8-B55E330A305A}"/>
              </a:ext>
            </a:extLst>
          </p:cNvPr>
          <p:cNvSpPr txBox="1">
            <a:spLocks/>
          </p:cNvSpPr>
          <p:nvPr/>
        </p:nvSpPr>
        <p:spPr>
          <a:xfrm>
            <a:off x="5028629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webinar with NCCs/IMOs on sharing experience (GNC helpdesk support) </a:t>
            </a:r>
            <a:r>
              <a:rPr lang="en-US" sz="494" b="1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case studies recordings for online learning platform</a:t>
            </a:r>
          </a:p>
        </p:txBody>
      </p:sp>
      <p:sp>
        <p:nvSpPr>
          <p:cNvPr id="100" name="Text Placeholder 30">
            <a:extLst>
              <a:ext uri="{FF2B5EF4-FFF2-40B4-BE49-F238E27FC236}">
                <a16:creationId xmlns:a16="http://schemas.microsoft.com/office/drawing/2014/main" id="{A1CEDEFA-5DFE-4798-BDAC-8CD93A519CDB}"/>
              </a:ext>
            </a:extLst>
          </p:cNvPr>
          <p:cNvSpPr txBox="1">
            <a:spLocks/>
          </p:cNvSpPr>
          <p:nvPr/>
        </p:nvSpPr>
        <p:spPr>
          <a:xfrm>
            <a:off x="5930186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on the individual e-learning  activities to 2 people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7D383B8-4022-4461-951A-581116D04D92}"/>
              </a:ext>
            </a:extLst>
          </p:cNvPr>
          <p:cNvSpPr/>
          <p:nvPr/>
        </p:nvSpPr>
        <p:spPr>
          <a:xfrm>
            <a:off x="4198988" y="6535021"/>
            <a:ext cx="803298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GNC certified mentor</a:t>
            </a:r>
            <a:endParaRPr lang="fr-FR" sz="5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E493942-DBDA-44F7-9D05-C8BAC157D3AF}"/>
              </a:ext>
            </a:extLst>
          </p:cNvPr>
          <p:cNvSpPr/>
          <p:nvPr/>
        </p:nvSpPr>
        <p:spPr>
          <a:xfrm>
            <a:off x="5154190" y="6541154"/>
            <a:ext cx="2460600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(?)</a:t>
            </a:r>
          </a:p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(pool for the next level jobs (?)</a:t>
            </a:r>
            <a:endParaRPr lang="fr-FR" sz="577" spc="-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0CC1E0-790F-49B7-AD00-F002759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66" y="31937"/>
            <a:ext cx="739208" cy="260163"/>
          </a:xfrm>
          <a:prstGeom prst="rect">
            <a:avLst/>
          </a:prstGeom>
        </p:spPr>
      </p:pic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6EA30FB9-2C84-43E6-8EAF-AC7BC2214F1B}"/>
              </a:ext>
            </a:extLst>
          </p:cNvPr>
          <p:cNvSpPr txBox="1">
            <a:spLocks/>
          </p:cNvSpPr>
          <p:nvPr/>
        </p:nvSpPr>
        <p:spPr>
          <a:xfrm>
            <a:off x="3730295" y="33346"/>
            <a:ext cx="3969232" cy="242968"/>
          </a:xfrm>
          <a:prstGeom prst="rect">
            <a:avLst/>
          </a:prstGeom>
          <a:solidFill>
            <a:schemeClr val="accent1"/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1539" b="1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FRAMEWORK</a:t>
            </a:r>
            <a:endParaRPr lang="en-US" sz="6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0A7882A-B07F-43EC-9E09-DBDA5311204A}"/>
              </a:ext>
            </a:extLst>
          </p:cNvPr>
          <p:cNvSpPr/>
          <p:nvPr/>
        </p:nvSpPr>
        <p:spPr>
          <a:xfrm>
            <a:off x="4159948" y="390621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6EB812-989B-45AD-87AA-CC743553C2C4}"/>
              </a:ext>
            </a:extLst>
          </p:cNvPr>
          <p:cNvSpPr/>
          <p:nvPr/>
        </p:nvSpPr>
        <p:spPr>
          <a:xfrm>
            <a:off x="5859336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778BFA-BDF3-4872-91C4-1CB81697EDA2}"/>
              </a:ext>
            </a:extLst>
          </p:cNvPr>
          <p:cNvSpPr/>
          <p:nvPr/>
        </p:nvSpPr>
        <p:spPr>
          <a:xfrm>
            <a:off x="7558723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82315CE-854F-4109-ACF1-65F944F6FA6F}"/>
              </a:ext>
            </a:extLst>
          </p:cNvPr>
          <p:cNvSpPr/>
          <p:nvPr/>
        </p:nvSpPr>
        <p:spPr>
          <a:xfrm>
            <a:off x="4161061" y="748645"/>
            <a:ext cx="4286723" cy="1641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orientation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52ECA74-294D-49A9-A535-84A0CDC444CA}"/>
              </a:ext>
            </a:extLst>
          </p:cNvPr>
          <p:cNvSpPr/>
          <p:nvPr/>
        </p:nvSpPr>
        <p:spPr>
          <a:xfrm rot="16200000">
            <a:off x="3383385" y="745346"/>
            <a:ext cx="1048430" cy="33897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1)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3F5653E7-E708-4ED5-B5D1-FDA1D9B4DDA9}"/>
              </a:ext>
            </a:extLst>
          </p:cNvPr>
          <p:cNvSpPr/>
          <p:nvPr/>
        </p:nvSpPr>
        <p:spPr>
          <a:xfrm>
            <a:off x="4449074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C09AEA64-8BD3-45EE-8DB2-FB1C50749132}"/>
              </a:ext>
            </a:extLst>
          </p:cNvPr>
          <p:cNvSpPr/>
          <p:nvPr/>
        </p:nvSpPr>
        <p:spPr>
          <a:xfrm>
            <a:off x="6148462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852EE705-1CD8-4D5F-8D51-AF6D5B18F3B7}"/>
              </a:ext>
            </a:extLst>
          </p:cNvPr>
          <p:cNvSpPr/>
          <p:nvPr/>
        </p:nvSpPr>
        <p:spPr>
          <a:xfrm>
            <a:off x="7860298" y="617726"/>
            <a:ext cx="310809" cy="1195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2406615" y="2921979"/>
            <a:ext cx="3014183" cy="3389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4173057" y="1585863"/>
            <a:ext cx="4280834" cy="19556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e-learning through GNC learning platform</a:t>
            </a:r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0C1355FF-A184-493D-B108-CF3E473B13E1}"/>
              </a:ext>
            </a:extLst>
          </p:cNvPr>
          <p:cNvSpPr/>
          <p:nvPr/>
        </p:nvSpPr>
        <p:spPr>
          <a:xfrm>
            <a:off x="4421787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8271A46D-E1C3-4EB6-B526-B2E757D49E2F}"/>
              </a:ext>
            </a:extLst>
          </p:cNvPr>
          <p:cNvSpPr/>
          <p:nvPr/>
        </p:nvSpPr>
        <p:spPr>
          <a:xfrm>
            <a:off x="6158069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1E702F33-C04A-4530-A096-48BE74AE05FE}"/>
              </a:ext>
            </a:extLst>
          </p:cNvPr>
          <p:cNvSpPr/>
          <p:nvPr/>
        </p:nvSpPr>
        <p:spPr>
          <a:xfrm>
            <a:off x="7860298" y="1451357"/>
            <a:ext cx="310809" cy="119500"/>
          </a:xfrm>
          <a:prstGeom prst="downArrow">
            <a:avLst/>
          </a:prstGeom>
          <a:solidFill>
            <a:schemeClr val="bg2"/>
          </a:solidFill>
          <a:ln>
            <a:solidFill>
              <a:srgbClr val="6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/>
        </p:nvGraphicFramePr>
        <p:xfrm>
          <a:off x="4849036" y="1891443"/>
          <a:ext cx="2688038" cy="451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099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1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/>
        </p:nvGraphicFramePr>
        <p:xfrm>
          <a:off x="4849035" y="2806158"/>
          <a:ext cx="2709685" cy="49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686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E6BA53D-8692-482E-9D3A-C8A477786958}"/>
              </a:ext>
            </a:extLst>
          </p:cNvPr>
          <p:cNvSpPr/>
          <p:nvPr/>
        </p:nvSpPr>
        <p:spPr>
          <a:xfrm rot="16200000">
            <a:off x="3547351" y="4867679"/>
            <a:ext cx="720497" cy="33897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3)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ED78E364-60E5-48BA-839C-A470A85FE693}"/>
              </a:ext>
            </a:extLst>
          </p:cNvPr>
          <p:cNvSpPr/>
          <p:nvPr/>
        </p:nvSpPr>
        <p:spPr>
          <a:xfrm>
            <a:off x="4173057" y="4683974"/>
            <a:ext cx="4280834" cy="16417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learning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0F72733-431C-4D0B-BA34-88889BCDC7A1}"/>
              </a:ext>
            </a:extLst>
          </p:cNvPr>
          <p:cNvSpPr/>
          <p:nvPr/>
        </p:nvSpPr>
        <p:spPr>
          <a:xfrm rot="16200000">
            <a:off x="3291333" y="5985515"/>
            <a:ext cx="1232534" cy="3389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4)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ABB46B0-E24F-4E99-B482-1D5BADE7F792}"/>
              </a:ext>
            </a:extLst>
          </p:cNvPr>
          <p:cNvSpPr/>
          <p:nvPr/>
        </p:nvSpPr>
        <p:spPr>
          <a:xfrm>
            <a:off x="4173056" y="5544324"/>
            <a:ext cx="3441733" cy="1641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/ IMO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5907143" y="2909529"/>
            <a:ext cx="1375160" cy="193657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4683764" y="2667758"/>
            <a:ext cx="3499793" cy="14400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report on the recommended learnings (plus access to all learning materials)</a:t>
            </a: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4695741" y="1781616"/>
            <a:ext cx="3499793" cy="101678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513" spc="-3" dirty="0">
                <a:solidFill>
                  <a:prstClr val="black"/>
                </a:solidFill>
              </a:rPr>
              <a:t>Defining recommended learnings as per GNC Competency Framework (self-evaluation)</a:t>
            </a: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6264446" y="2342886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6" name="Arrow: Down 185">
            <a:extLst>
              <a:ext uri="{FF2B5EF4-FFF2-40B4-BE49-F238E27FC236}">
                <a16:creationId xmlns:a16="http://schemas.microsoft.com/office/drawing/2014/main" id="{B7720786-AE5E-4555-B7FA-16F85BDCE4CC}"/>
              </a:ext>
            </a:extLst>
          </p:cNvPr>
          <p:cNvSpPr/>
          <p:nvPr/>
        </p:nvSpPr>
        <p:spPr>
          <a:xfrm>
            <a:off x="6274242" y="2568919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7" name="Arrow: Down 186">
            <a:extLst>
              <a:ext uri="{FF2B5EF4-FFF2-40B4-BE49-F238E27FC236}">
                <a16:creationId xmlns:a16="http://schemas.microsoft.com/office/drawing/2014/main" id="{5008079F-18E9-4AB8-A7C2-DB6559E58B55}"/>
              </a:ext>
            </a:extLst>
          </p:cNvPr>
          <p:cNvSpPr/>
          <p:nvPr/>
        </p:nvSpPr>
        <p:spPr>
          <a:xfrm>
            <a:off x="6274242" y="3298173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8" name="Arrow: Down 187">
            <a:extLst>
              <a:ext uri="{FF2B5EF4-FFF2-40B4-BE49-F238E27FC236}">
                <a16:creationId xmlns:a16="http://schemas.microsoft.com/office/drawing/2014/main" id="{68FF26DA-EB02-4D88-91B2-9D07B888B4EE}"/>
              </a:ext>
            </a:extLst>
          </p:cNvPr>
          <p:cNvSpPr/>
          <p:nvPr/>
        </p:nvSpPr>
        <p:spPr>
          <a:xfrm>
            <a:off x="6280969" y="3541470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9" name="Arrow: Down 188">
            <a:extLst>
              <a:ext uri="{FF2B5EF4-FFF2-40B4-BE49-F238E27FC236}">
                <a16:creationId xmlns:a16="http://schemas.microsoft.com/office/drawing/2014/main" id="{ADF40364-1A5D-40C7-9D0D-C386CE5FEE71}"/>
              </a:ext>
            </a:extLst>
          </p:cNvPr>
          <p:cNvSpPr/>
          <p:nvPr/>
        </p:nvSpPr>
        <p:spPr>
          <a:xfrm>
            <a:off x="5806548" y="386792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6693535" y="3863510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1" name="Arrow: Down 190">
            <a:extLst>
              <a:ext uri="{FF2B5EF4-FFF2-40B4-BE49-F238E27FC236}">
                <a16:creationId xmlns:a16="http://schemas.microsoft.com/office/drawing/2014/main" id="{F93DAEBE-4569-4738-AF8C-02256DB1C50A}"/>
              </a:ext>
            </a:extLst>
          </p:cNvPr>
          <p:cNvSpPr/>
          <p:nvPr/>
        </p:nvSpPr>
        <p:spPr>
          <a:xfrm>
            <a:off x="5797034" y="4098186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E4A1742C-2E2D-4B6F-A84E-A042CF03FCF9}"/>
              </a:ext>
            </a:extLst>
          </p:cNvPr>
          <p:cNvSpPr/>
          <p:nvPr/>
        </p:nvSpPr>
        <p:spPr>
          <a:xfrm>
            <a:off x="4403955" y="6337566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35849319-6078-4A2F-A898-2359D67749C9}"/>
              </a:ext>
            </a:extLst>
          </p:cNvPr>
          <p:cNvSpPr/>
          <p:nvPr/>
        </p:nvSpPr>
        <p:spPr>
          <a:xfrm>
            <a:off x="6165379" y="6341321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A4249C92-2352-4D24-8556-E122C3665E08}"/>
              </a:ext>
            </a:extLst>
          </p:cNvPr>
          <p:cNvSpPr/>
          <p:nvPr/>
        </p:nvSpPr>
        <p:spPr>
          <a:xfrm>
            <a:off x="6992378" y="6346578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98348D12-FC38-410C-80A2-A782B868FE3A}"/>
              </a:ext>
            </a:extLst>
          </p:cNvPr>
          <p:cNvSpPr/>
          <p:nvPr/>
        </p:nvSpPr>
        <p:spPr>
          <a:xfrm rot="16200000">
            <a:off x="4922834" y="6587446"/>
            <a:ext cx="310809" cy="151905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 Placeholder 30">
            <a:extLst>
              <a:ext uri="{FF2B5EF4-FFF2-40B4-BE49-F238E27FC236}">
                <a16:creationId xmlns:a16="http://schemas.microsoft.com/office/drawing/2014/main" id="{2707DA21-4E33-4576-9D18-DBEB434CA3A7}"/>
              </a:ext>
            </a:extLst>
          </p:cNvPr>
          <p:cNvSpPr txBox="1">
            <a:spLocks/>
          </p:cNvSpPr>
          <p:nvPr/>
        </p:nvSpPr>
        <p:spPr>
          <a:xfrm>
            <a:off x="6797338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Documentations and publications of minimum 2 case studies (primary author)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975FF816-46E1-46A9-8581-575521EAC9EA}"/>
              </a:ext>
            </a:extLst>
          </p:cNvPr>
          <p:cNvSpPr/>
          <p:nvPr/>
        </p:nvSpPr>
        <p:spPr>
          <a:xfrm>
            <a:off x="5310922" y="6346579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4644750" y="452258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641" b="1" spc="-3" dirty="0">
                <a:solidFill>
                  <a:prstClr val="black">
                    <a:lumMod val="95000"/>
                    <a:lumOff val="5000"/>
                  </a:prstClr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78847" y="4500120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29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B88810B-148A-440C-961A-75AE048014D4}"/>
              </a:ext>
            </a:extLst>
          </p:cNvPr>
          <p:cNvSpPr txBox="1">
            <a:spLocks/>
          </p:cNvSpPr>
          <p:nvPr/>
        </p:nvSpPr>
        <p:spPr>
          <a:xfrm>
            <a:off x="2665355" y="4282278"/>
            <a:ext cx="2134695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helpdesk coordination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helpdesk technique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CCN	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51AFD4A5-F3E6-4792-B086-C0DA2E931F5D}"/>
              </a:ext>
            </a:extLst>
          </p:cNvPr>
          <p:cNvSpPr txBox="1">
            <a:spLocks/>
          </p:cNvSpPr>
          <p:nvPr/>
        </p:nvSpPr>
        <p:spPr>
          <a:xfrm>
            <a:off x="8693200" y="4304345"/>
            <a:ext cx="2072716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 de bienvenu spécifique au pays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 régulières de 90 mins</a:t>
            </a:r>
            <a:endParaRPr lang="fr-FR" sz="1800" spc="-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BA60DC2B-CF54-4842-9FF5-06A4ED91C190}"/>
              </a:ext>
            </a:extLst>
          </p:cNvPr>
          <p:cNvSpPr txBox="1">
            <a:spLocks/>
          </p:cNvSpPr>
          <p:nvPr/>
        </p:nvSpPr>
        <p:spPr>
          <a:xfrm>
            <a:off x="2665355" y="3809445"/>
            <a:ext cx="5991194" cy="18897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fr-FR" sz="2400" spc="-3" dirty="0">
                <a:solidFill>
                  <a:prstClr val="black"/>
                </a:solidFill>
              </a:rPr>
              <a:t>enregistrement (</a:t>
            </a:r>
            <a:r>
              <a:rPr lang="fr-FR" sz="2400" spc="-3" dirty="0" err="1">
                <a:solidFill>
                  <a:prstClr val="black"/>
                </a:solidFill>
              </a:rPr>
              <a:t>humanitarian</a:t>
            </a:r>
            <a:r>
              <a:rPr lang="fr-FR" sz="2400" spc="-3" dirty="0">
                <a:solidFill>
                  <a:prstClr val="black"/>
                </a:solidFill>
              </a:rPr>
              <a:t> ID)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0A7882A-B07F-43EC-9E09-DBDA5311204A}"/>
              </a:ext>
            </a:extLst>
          </p:cNvPr>
          <p:cNvSpPr/>
          <p:nvPr/>
        </p:nvSpPr>
        <p:spPr>
          <a:xfrm>
            <a:off x="2665355" y="1146046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6EB812-989B-45AD-87AA-CC743553C2C4}"/>
              </a:ext>
            </a:extLst>
          </p:cNvPr>
          <p:cNvSpPr/>
          <p:nvPr/>
        </p:nvSpPr>
        <p:spPr>
          <a:xfrm>
            <a:off x="5978481" y="1148644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GI/IMO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778BFA-BDF3-4872-91C4-1CB81697EDA2}"/>
              </a:ext>
            </a:extLst>
          </p:cNvPr>
          <p:cNvSpPr/>
          <p:nvPr/>
        </p:nvSpPr>
        <p:spPr>
          <a:xfrm>
            <a:off x="8985713" y="1118043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82315CE-854F-4109-ACF1-65F944F6FA6F}"/>
              </a:ext>
            </a:extLst>
          </p:cNvPr>
          <p:cNvSpPr/>
          <p:nvPr/>
        </p:nvSpPr>
        <p:spPr>
          <a:xfrm>
            <a:off x="2648140" y="2663663"/>
            <a:ext cx="7946708" cy="80815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fr-FR" sz="2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initiale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52ECA74-294D-49A9-A535-84A0CDC444CA}"/>
              </a:ext>
            </a:extLst>
          </p:cNvPr>
          <p:cNvSpPr/>
          <p:nvPr/>
        </p:nvSpPr>
        <p:spPr>
          <a:xfrm rot="16200000">
            <a:off x="-1505229" y="3100444"/>
            <a:ext cx="5327904" cy="141910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INTRODUCTION </a:t>
            </a:r>
          </a:p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(NIVEAU 1)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3F5653E7-E708-4ED5-B5D1-FDA1D9B4DDA9}"/>
              </a:ext>
            </a:extLst>
          </p:cNvPr>
          <p:cNvSpPr/>
          <p:nvPr/>
        </p:nvSpPr>
        <p:spPr>
          <a:xfrm>
            <a:off x="3145492" y="2107543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C09AEA64-8BD3-45EE-8DB2-FB1C50749132}"/>
              </a:ext>
            </a:extLst>
          </p:cNvPr>
          <p:cNvSpPr/>
          <p:nvPr/>
        </p:nvSpPr>
        <p:spPr>
          <a:xfrm>
            <a:off x="6527717" y="2113766"/>
            <a:ext cx="510660" cy="440257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852EE705-1CD8-4D5F-8D51-AF6D5B18F3B7}"/>
              </a:ext>
            </a:extLst>
          </p:cNvPr>
          <p:cNvSpPr/>
          <p:nvPr/>
        </p:nvSpPr>
        <p:spPr>
          <a:xfrm>
            <a:off x="9491374" y="2107543"/>
            <a:ext cx="597809" cy="4354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676804E2-CFE7-48E8-A52A-D6EECC0FF79A}"/>
              </a:ext>
            </a:extLst>
          </p:cNvPr>
          <p:cNvSpPr txBox="1">
            <a:spLocks/>
          </p:cNvSpPr>
          <p:nvPr/>
        </p:nvSpPr>
        <p:spPr>
          <a:xfrm>
            <a:off x="360928" y="160951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b="1" dirty="0">
                <a:solidFill>
                  <a:srgbClr val="94C83D"/>
                </a:solidFill>
              </a:rPr>
              <a:t>Cadre de renforcement des capacités</a:t>
            </a:r>
          </a:p>
        </p:txBody>
      </p:sp>
      <p:sp>
        <p:nvSpPr>
          <p:cNvPr id="87" name="Text Placeholder 30">
            <a:extLst>
              <a:ext uri="{FF2B5EF4-FFF2-40B4-BE49-F238E27FC236}">
                <a16:creationId xmlns:a16="http://schemas.microsoft.com/office/drawing/2014/main" id="{244DF5D8-8C5C-4AD4-8F1E-44938AE8713D}"/>
              </a:ext>
            </a:extLst>
          </p:cNvPr>
          <p:cNvSpPr txBox="1">
            <a:spLocks/>
          </p:cNvSpPr>
          <p:nvPr/>
        </p:nvSpPr>
        <p:spPr>
          <a:xfrm>
            <a:off x="5715699" y="4282278"/>
            <a:ext cx="2134695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helpdesk GI/IMO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fr-FR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GI/IMO</a:t>
            </a:r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C6BBDC24-500C-4138-964F-B27DA638E900}"/>
              </a:ext>
            </a:extLst>
          </p:cNvPr>
          <p:cNvSpPr/>
          <p:nvPr/>
        </p:nvSpPr>
        <p:spPr>
          <a:xfrm>
            <a:off x="3204778" y="6285133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F4CF3BF6-BF74-4333-A32B-40CE5105DA46}"/>
              </a:ext>
            </a:extLst>
          </p:cNvPr>
          <p:cNvSpPr/>
          <p:nvPr/>
        </p:nvSpPr>
        <p:spPr>
          <a:xfrm>
            <a:off x="6477501" y="6351655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2D002CA1-01AB-4F18-BDA7-6F47E5F787BF}"/>
              </a:ext>
            </a:extLst>
          </p:cNvPr>
          <p:cNvSpPr/>
          <p:nvPr/>
        </p:nvSpPr>
        <p:spPr>
          <a:xfrm>
            <a:off x="9430653" y="6254452"/>
            <a:ext cx="597809" cy="4354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433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1176405" y="2733250"/>
            <a:ext cx="8241778" cy="35793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</a:rPr>
              <a:t> </a:t>
            </a:r>
            <a:r>
              <a:rPr lang="fr-FR" sz="1500" spc="-3" dirty="0">
                <a:solidFill>
                  <a:prstClr val="black"/>
                </a:solidFill>
              </a:rPr>
              <a:t>Évaluation optionnelle des compétences par un superviseur</a:t>
            </a:r>
            <a:endParaRPr lang="en-US" sz="1500" spc="-3" dirty="0">
              <a:solidFill>
                <a:prstClr val="black"/>
              </a:solidFill>
            </a:endParaRP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1213595" y="4960837"/>
            <a:ext cx="9507384" cy="441463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fr-FR" sz="1500" spc="-3" dirty="0">
                <a:solidFill>
                  <a:prstClr val="black"/>
                </a:solidFill>
              </a:rPr>
              <a:t> Test en ligne sur toutes les compétences avec questions à choix multiples et études de cas (noté automatiquement)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3781696" y="5431637"/>
            <a:ext cx="3018836" cy="2113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fr-FR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apprentissages identifiés?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4078223" y="5813400"/>
            <a:ext cx="526666" cy="262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fr-FR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033139" y="5841596"/>
            <a:ext cx="573507" cy="28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fr-FR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endParaRPr lang="fr-FR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1157982" y="6237247"/>
            <a:ext cx="8284926" cy="427223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fr-FR" sz="1300" spc="-3" dirty="0">
                <a:solidFill>
                  <a:prstClr val="black"/>
                </a:solidFill>
              </a:rPr>
              <a:t>Accès aux ressources + mises à jour régulières lorsque des nouvelles ressources sont publiées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fr-FR" sz="1300" spc="-3" dirty="0">
                <a:solidFill>
                  <a:prstClr val="black"/>
                </a:solidFill>
              </a:rPr>
              <a:t>Feedback pour les </a:t>
            </a:r>
            <a:r>
              <a:rPr lang="fr-FR" sz="1300" spc="-3" dirty="0" err="1">
                <a:solidFill>
                  <a:prstClr val="black"/>
                </a:solidFill>
              </a:rPr>
              <a:t>CCNs</a:t>
            </a:r>
            <a:r>
              <a:rPr lang="fr-FR" sz="1300" spc="-3" dirty="0">
                <a:solidFill>
                  <a:prstClr val="black"/>
                </a:solidFill>
              </a:rPr>
              <a:t>: 360 “light”  du superviseur, GSC, OCHA, </a:t>
            </a:r>
            <a:r>
              <a:rPr lang="fr-FR" sz="1300" spc="-3" dirty="0" err="1">
                <a:solidFill>
                  <a:prstClr val="black"/>
                </a:solidFill>
              </a:rPr>
              <a:t>CCNs</a:t>
            </a:r>
            <a:r>
              <a:rPr lang="fr-FR" sz="1300" spc="-3" dirty="0">
                <a:solidFill>
                  <a:prstClr val="black"/>
                </a:solidFill>
              </a:rPr>
              <a:t> au niveau sous-national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fr-FR" sz="1300" spc="-3" dirty="0">
                <a:solidFill>
                  <a:prstClr val="black"/>
                </a:solidFill>
              </a:rPr>
              <a:t>Feedback pour les GI/IMO: 360 “light”  du CCN, tout autre partenaire identifié par le CCN/IMO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183991" y="3288315"/>
            <a:ext cx="1737491" cy="2674163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-2459764" y="3219365"/>
            <a:ext cx="6014928" cy="7180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fr-FR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GENERAL </a:t>
            </a:r>
          </a:p>
          <a:p>
            <a:pPr algn="ctr" defTabSz="293202"/>
            <a:r>
              <a:rPr lang="fr-FR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(NIVEAU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1071614" y="606582"/>
            <a:ext cx="10496556" cy="3961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fr-FR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fr-FR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demande via la plateforme d’apprentissage en ligne du GNC</a:t>
            </a:r>
            <a:endParaRPr lang="fr-FR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71513"/>
              </p:ext>
            </p:extLst>
          </p:nvPr>
        </p:nvGraphicFramePr>
        <p:xfrm>
          <a:off x="1213595" y="1510518"/>
          <a:ext cx="5655435" cy="117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220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659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1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2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3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 1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 2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15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tence N</a:t>
                      </a:r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46874"/>
              </p:ext>
            </p:extLst>
          </p:nvPr>
        </p:nvGraphicFramePr>
        <p:xfrm>
          <a:off x="1221342" y="3587208"/>
          <a:ext cx="5590562" cy="117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473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1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2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3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 1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 2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 N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3668105" y="4178627"/>
            <a:ext cx="2830342" cy="436823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1176405" y="3180091"/>
            <a:ext cx="7575701" cy="400700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fr-FR" sz="1500" spc="-3" dirty="0">
                <a:solidFill>
                  <a:prstClr val="black"/>
                </a:solidFill>
              </a:rPr>
              <a:t>Rapport sur les apprentissages recommandés (+ accès à tous les supports d'apprentissage)</a:t>
            </a:r>
            <a:endParaRPr lang="en-US" sz="1500" spc="-3" dirty="0">
              <a:solidFill>
                <a:prstClr val="black"/>
              </a:solidFill>
            </a:endParaRP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1170225" y="1045538"/>
            <a:ext cx="8241778" cy="359152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1500" spc="-3" dirty="0">
                <a:solidFill>
                  <a:prstClr val="black"/>
                </a:solidFill>
              </a:rPr>
              <a:t> </a:t>
            </a:r>
            <a:r>
              <a:rPr lang="fr-FR" sz="1500" spc="-3" dirty="0">
                <a:solidFill>
                  <a:prstClr val="black"/>
                </a:solidFill>
              </a:rPr>
              <a:t>Définition</a:t>
            </a:r>
            <a:r>
              <a:rPr lang="fr-FR" dirty="0"/>
              <a:t> </a:t>
            </a:r>
            <a:r>
              <a:rPr lang="fr-FR" sz="1500" spc="-3" dirty="0">
                <a:solidFill>
                  <a:prstClr val="black"/>
                </a:solidFill>
              </a:rPr>
              <a:t>des apprentissages recommandés conformément au cadre de compétences GNC (auto-évaluation</a:t>
            </a:r>
            <a:r>
              <a:rPr lang="fr-FR" dirty="0"/>
              <a:t>)</a:t>
            </a:r>
            <a:endParaRPr lang="en-US" sz="1500" spc="-3" dirty="0">
              <a:solidFill>
                <a:prstClr val="black"/>
              </a:solidFill>
            </a:endParaRP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4247720" y="1333914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4262433" y="566457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9236501" y="651969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1500" b="1" spc="-3" dirty="0">
                <a:solidFill>
                  <a:srgbClr val="94C83D"/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81779" y="5708777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B556AAB3-78AD-4163-BBEF-851362D15557}"/>
              </a:ext>
            </a:extLst>
          </p:cNvPr>
          <p:cNvSpPr txBox="1">
            <a:spLocks/>
          </p:cNvSpPr>
          <p:nvPr/>
        </p:nvSpPr>
        <p:spPr>
          <a:xfrm>
            <a:off x="170986" y="128669"/>
            <a:ext cx="10515600" cy="442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94C83D"/>
                </a:solidFill>
              </a:rPr>
              <a:t>Cadre de renforcement des capacités</a:t>
            </a: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86FA11C7-2008-4637-B2B4-9733BC2A63E2}"/>
              </a:ext>
            </a:extLst>
          </p:cNvPr>
          <p:cNvSpPr/>
          <p:nvPr/>
        </p:nvSpPr>
        <p:spPr>
          <a:xfrm>
            <a:off x="4241561" y="2708621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D7F4AB68-04C5-4E77-8C48-1125B1E521B9}"/>
              </a:ext>
            </a:extLst>
          </p:cNvPr>
          <p:cNvSpPr/>
          <p:nvPr/>
        </p:nvSpPr>
        <p:spPr>
          <a:xfrm>
            <a:off x="4241561" y="3061559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4A3FEFA6-AEBC-4476-BC4F-DA3C87BB770D}"/>
              </a:ext>
            </a:extLst>
          </p:cNvPr>
          <p:cNvSpPr/>
          <p:nvPr/>
        </p:nvSpPr>
        <p:spPr>
          <a:xfrm>
            <a:off x="4267933" y="4796273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90BF4377-7F9E-49DD-A307-F8E2BE676B63}"/>
              </a:ext>
            </a:extLst>
          </p:cNvPr>
          <p:cNvSpPr/>
          <p:nvPr/>
        </p:nvSpPr>
        <p:spPr>
          <a:xfrm>
            <a:off x="4267933" y="5260400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Arrow: Down 122">
            <a:extLst>
              <a:ext uri="{FF2B5EF4-FFF2-40B4-BE49-F238E27FC236}">
                <a16:creationId xmlns:a16="http://schemas.microsoft.com/office/drawing/2014/main" id="{2FCA0EE9-B07A-4303-A53B-654EEE73D601}"/>
              </a:ext>
            </a:extLst>
          </p:cNvPr>
          <p:cNvSpPr/>
          <p:nvPr/>
        </p:nvSpPr>
        <p:spPr>
          <a:xfrm rot="16200000">
            <a:off x="9436342" y="6247104"/>
            <a:ext cx="316170" cy="71585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683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7641B5-F91F-4C29-B887-3A0B173BF323}"/>
              </a:ext>
            </a:extLst>
          </p:cNvPr>
          <p:cNvGrpSpPr/>
          <p:nvPr/>
        </p:nvGrpSpPr>
        <p:grpSpPr>
          <a:xfrm>
            <a:off x="457200" y="1404257"/>
            <a:ext cx="11353799" cy="4918381"/>
            <a:chOff x="3738110" y="4676920"/>
            <a:chExt cx="4715781" cy="720498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AD0DF6-B870-4969-93A4-62DE69DE2F1E}"/>
                </a:ext>
              </a:extLst>
            </p:cNvPr>
            <p:cNvGrpSpPr/>
            <p:nvPr/>
          </p:nvGrpSpPr>
          <p:grpSpPr>
            <a:xfrm>
              <a:off x="4198988" y="4867299"/>
              <a:ext cx="806114" cy="530119"/>
              <a:chOff x="1174668" y="7426819"/>
              <a:chExt cx="1256941" cy="82659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AA825F-7C2E-44E2-81E6-898BB1F9C689}"/>
                  </a:ext>
                </a:extLst>
              </p:cNvPr>
              <p:cNvSpPr/>
              <p:nvPr/>
            </p:nvSpPr>
            <p:spPr>
              <a:xfrm>
                <a:off x="1174668" y="7426819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898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9ED9FDE-7729-4015-8DD4-9513A25D5429}"/>
                  </a:ext>
                </a:extLst>
              </p:cNvPr>
              <p:cNvSpPr/>
              <p:nvPr/>
            </p:nvSpPr>
            <p:spPr>
              <a:xfrm>
                <a:off x="1244497" y="7488253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Mentorat </a:t>
                </a:r>
              </a:p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(en tant que mentoré)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C1829BC-89F4-4615-8786-5671A26F5920}"/>
                </a:ext>
              </a:extLst>
            </p:cNvPr>
            <p:cNvGrpSpPr/>
            <p:nvPr/>
          </p:nvGrpSpPr>
          <p:grpSpPr>
            <a:xfrm>
              <a:off x="5337588" y="4867299"/>
              <a:ext cx="806114" cy="530119"/>
              <a:chOff x="2563927" y="7423457"/>
              <a:chExt cx="1256941" cy="826593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B226FD6-EAA7-494F-A87D-EF4981BBA718}"/>
                  </a:ext>
                </a:extLst>
              </p:cNvPr>
              <p:cNvSpPr/>
              <p:nvPr/>
            </p:nvSpPr>
            <p:spPr>
              <a:xfrm>
                <a:off x="2563927" y="7423457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prstDash val="dashDot"/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Simulations en personne dans le pays avec d’autres clusters</a:t>
                </a: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EA1564-FA97-4238-B5EE-DFE11135E8D8}"/>
                  </a:ext>
                </a:extLst>
              </p:cNvPr>
              <p:cNvSpPr/>
              <p:nvPr/>
            </p:nvSpPr>
            <p:spPr>
              <a:xfrm>
                <a:off x="2609619" y="7465312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NCC/IMO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1CCF8C0-5054-46CF-AB3C-B4D3FEE51840}"/>
                </a:ext>
              </a:extLst>
            </p:cNvPr>
            <p:cNvGrpSpPr/>
            <p:nvPr/>
          </p:nvGrpSpPr>
          <p:grpSpPr>
            <a:xfrm>
              <a:off x="6476189" y="4867299"/>
              <a:ext cx="806114" cy="530119"/>
              <a:chOff x="3896372" y="7423457"/>
              <a:chExt cx="1256941" cy="826593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5F5B3BC-ECF1-4FAB-ADAC-48E27FDCBB4E}"/>
                  </a:ext>
                </a:extLst>
              </p:cNvPr>
              <p:cNvSpPr/>
              <p:nvPr/>
            </p:nvSpPr>
            <p:spPr>
              <a:xfrm>
                <a:off x="3896372" y="7423457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Étude de cas et feedback individuel</a:t>
                </a: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2CD2000-732D-4822-9BCA-87EF8AA34CE8}"/>
                  </a:ext>
                </a:extLst>
              </p:cNvPr>
              <p:cNvSpPr/>
              <p:nvPr/>
            </p:nvSpPr>
            <p:spPr>
              <a:xfrm>
                <a:off x="3982157" y="7457791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E-learning individuel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ACAA78A-00DC-4F37-8C1A-4A9DECDEB004}"/>
                </a:ext>
              </a:extLst>
            </p:cNvPr>
            <p:cNvGrpSpPr/>
            <p:nvPr/>
          </p:nvGrpSpPr>
          <p:grpSpPr>
            <a:xfrm>
              <a:off x="7614790" y="4867299"/>
              <a:ext cx="806114" cy="530119"/>
              <a:chOff x="5374811" y="7393960"/>
              <a:chExt cx="1256941" cy="826593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3723AF7-174C-4ED2-B1E0-679A2FF7FF4F}"/>
                  </a:ext>
                </a:extLst>
              </p:cNvPr>
              <p:cNvSpPr/>
              <p:nvPr/>
            </p:nvSpPr>
            <p:spPr>
              <a:xfrm>
                <a:off x="5374811" y="7393960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Programmes d’apprentissage de partenaires</a:t>
                </a: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F60BFE9-C325-4C2E-AA45-102D0DDE6C0F}"/>
                  </a:ext>
                </a:extLst>
              </p:cNvPr>
              <p:cNvSpPr/>
              <p:nvPr/>
            </p:nvSpPr>
            <p:spPr>
              <a:xfrm>
                <a:off x="5474452" y="7444346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Partenaires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6E6BA53D-8692-482E-9D3A-C8A477786958}"/>
                </a:ext>
              </a:extLst>
            </p:cNvPr>
            <p:cNvSpPr/>
            <p:nvPr/>
          </p:nvSpPr>
          <p:spPr>
            <a:xfrm rot="16200000">
              <a:off x="3547351" y="4867679"/>
              <a:ext cx="720497" cy="33897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fr-FR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AVANCÉ </a:t>
              </a:r>
            </a:p>
            <a:p>
              <a:pPr algn="ctr" defTabSz="293202"/>
              <a:r>
                <a:rPr lang="fr-FR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(NIVEAU 3)</a:t>
              </a: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ED78E364-60E5-48BA-839C-A470A85FE693}"/>
                </a:ext>
              </a:extLst>
            </p:cNvPr>
            <p:cNvSpPr/>
            <p:nvPr/>
          </p:nvSpPr>
          <p:spPr>
            <a:xfrm>
              <a:off x="4173057" y="4683974"/>
              <a:ext cx="4280834" cy="16417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fr-FR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Apprentissage individuel</a:t>
              </a: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B3D576CB-0865-496C-864E-84BC18303853}"/>
              </a:ext>
            </a:extLst>
          </p:cNvPr>
          <p:cNvSpPr txBox="1">
            <a:spLocks/>
          </p:cNvSpPr>
          <p:nvPr/>
        </p:nvSpPr>
        <p:spPr>
          <a:xfrm>
            <a:off x="291601" y="273986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b="1" dirty="0">
                <a:solidFill>
                  <a:srgbClr val="94C83D"/>
                </a:solidFill>
              </a:rPr>
              <a:t>Cadre de renforcement des capacités</a:t>
            </a:r>
          </a:p>
        </p:txBody>
      </p:sp>
    </p:spTree>
    <p:extLst>
      <p:ext uri="{BB962C8B-B14F-4D97-AF65-F5344CB8AC3E}">
        <p14:creationId xmlns:p14="http://schemas.microsoft.com/office/powerpoint/2010/main" val="355141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1457</Words>
  <Application>Microsoft Office PowerPoint</Application>
  <PresentationFormat>Widescreen</PresentationFormat>
  <Paragraphs>266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 3</vt:lpstr>
      <vt:lpstr>Office Theme</vt:lpstr>
      <vt:lpstr>1_Office Theme</vt:lpstr>
      <vt:lpstr>Consultation sur le draft de stratégie de renforcement des capacités du GNC  Réunion CCN et IMO 22 juin 2020  </vt:lpstr>
      <vt:lpstr>Agenda de la réunion</vt:lpstr>
      <vt:lpstr>Contexte</vt:lpstr>
      <vt:lpstr>Cadre de compétences pour la coordination de cluster</vt:lpstr>
      <vt:lpstr>Cadre de compétences pour la gestion de l’information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intérimaires</vt:lpstr>
      <vt:lpstr>Prochaines étapes</vt:lpstr>
      <vt:lpstr>Questions clés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the draft GNC Capacity Building Strategy</dc:title>
  <dc:creator>Angeline Grant</dc:creator>
  <cp:lastModifiedBy>Angeline Grant</cp:lastModifiedBy>
  <cp:revision>62</cp:revision>
  <dcterms:created xsi:type="dcterms:W3CDTF">2020-06-05T09:53:28Z</dcterms:created>
  <dcterms:modified xsi:type="dcterms:W3CDTF">2020-06-22T15:08:28Z</dcterms:modified>
</cp:coreProperties>
</file>