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6"/>
  </p:notesMasterIdLst>
  <p:sldIdLst>
    <p:sldId id="256" r:id="rId3"/>
    <p:sldId id="257" r:id="rId4"/>
    <p:sldId id="259" r:id="rId5"/>
    <p:sldId id="270" r:id="rId6"/>
    <p:sldId id="264" r:id="rId7"/>
    <p:sldId id="271" r:id="rId8"/>
    <p:sldId id="272" r:id="rId9"/>
    <p:sldId id="273" r:id="rId10"/>
    <p:sldId id="274" r:id="rId11"/>
    <p:sldId id="260" r:id="rId12"/>
    <p:sldId id="261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Ziolkovska" initials="AZ" lastIdx="2" clrIdx="0">
    <p:extLst>
      <p:ext uri="{19B8F6BF-5375-455C-9EA6-DF929625EA0E}">
        <p15:presenceInfo xmlns:p15="http://schemas.microsoft.com/office/powerpoint/2012/main" userId="S::aziolkovska@unicef.org::ecafc9ba-ebf7-4320-b998-e139f4990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83D"/>
    <a:srgbClr val="DEE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>
        <p:scale>
          <a:sx n="70" d="100"/>
          <a:sy n="70" d="100"/>
        </p:scale>
        <p:origin x="499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4B33F-62AA-452A-84DA-3C2A633B6B22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F9C6-CF37-413D-A29A-738574B74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has twenty-one competencies in total that are arranged into four groups: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are competencies that relate to the sector which in this framework is Nutrition in Emergencies. These competencies may be shared with others working in </a:t>
            </a:r>
            <a:r>
              <a:rPr lang="en-GB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 and include competencies that require the application of humanitarian principles and concepts, the application of Nutrition in Emergencies concepts and the application of safety and security concepts;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define the proficiencies required for working effectively in a cluster and are common to all of those who work in a Nutrition Cluster at national and sub-national level;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competencies relate to the tasks or functions of a specific role or group of related roles. In this framework, these competencies define the proficiencies required by those who are Cluster Coordinators; 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behavioural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are behavioural competencies that support the organisational values and mission. They apply to everyone in an organisation and form a foundation for the common, functional and sectoral competencies.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1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has twenty-one competencies in total that are arranged into four groups: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are competencies that relate to the sector which in this framework is Nutrition in Emergencies. These competencies may be shared with others working in </a:t>
            </a:r>
            <a:r>
              <a:rPr lang="en-GB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roles and include competencies that require the application of humanitarian principles and concepts, the application of Nutrition in Emergencies concepts and the application of safety and security concepts;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define the proficiencies required for working effectively in a cluster and are common to all of those who work in a Nutrition Cluster at national and sub-national level;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competencies: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competencies relate to the tasks or functions of a specific role or group of related roles. In this framework, these competencies define the proficiencies required by those who are Information Management Officers or Specialists; </a:t>
            </a:r>
          </a:p>
          <a:p>
            <a:pPr lvl="0"/>
            <a:r>
              <a:rPr lang="en-GB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behavioural competencies: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competencies are behavioural competencies that support the organisational values and mission. They apply to everyone in an organisation and form a foundation for the common, functional and sectoral competencies. 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F9C6-CF37-413D-A29A-738574B745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2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9A892-6789-48F3-A452-ED9F6974F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34650-4C76-44E1-AD01-6B62C5BD3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A62-DF35-4677-9228-88ADF72A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D910C-1112-4C2F-9BFC-9574C44C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C78BA-784D-41D2-BDE7-1BFB9014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543A-90E0-4E1D-85C4-78F4046D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F4EEF-AF13-43F9-B0B0-3208801DA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8A37-500D-450B-8A12-0D6BF18C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F3ECE-594A-46C2-A491-B458D488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0B81-9929-42AA-BCAB-11A50FDF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8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C46C2-629B-42B4-B504-703E7CE6D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1A81-84AD-48C9-86EB-030599428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97BA-DBF9-4544-B39B-115366B1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7F94-035B-465E-8984-10A77A03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4A43-8E9F-4AEC-8EA6-82C35D62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8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31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271"/>
            </a:lvl1pPr>
            <a:lvl2pPr marL="242185" indent="0" algn="ctr">
              <a:buNone/>
              <a:defRPr sz="1059"/>
            </a:lvl2pPr>
            <a:lvl3pPr marL="484370" indent="0" algn="ctr">
              <a:buNone/>
              <a:defRPr sz="954"/>
            </a:lvl3pPr>
            <a:lvl4pPr marL="726556" indent="0" algn="ctr">
              <a:buNone/>
              <a:defRPr sz="848"/>
            </a:lvl4pPr>
            <a:lvl5pPr marL="968741" indent="0" algn="ctr">
              <a:buNone/>
              <a:defRPr sz="848"/>
            </a:lvl5pPr>
            <a:lvl6pPr marL="1210926" indent="0" algn="ctr">
              <a:buNone/>
              <a:defRPr sz="848"/>
            </a:lvl6pPr>
            <a:lvl7pPr marL="1453111" indent="0" algn="ctr">
              <a:buNone/>
              <a:defRPr sz="848"/>
            </a:lvl7pPr>
            <a:lvl8pPr marL="1695296" indent="0" algn="ctr">
              <a:buNone/>
              <a:defRPr sz="848"/>
            </a:lvl8pPr>
            <a:lvl9pPr marL="1937481" indent="0" algn="ctr">
              <a:buNone/>
              <a:defRPr sz="84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4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31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271">
                <a:solidFill>
                  <a:schemeClr val="tx1"/>
                </a:solidFill>
              </a:defRPr>
            </a:lvl1pPr>
            <a:lvl2pPr marL="24218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2pPr>
            <a:lvl3pPr marL="484370" indent="0">
              <a:buNone/>
              <a:defRPr sz="954">
                <a:solidFill>
                  <a:schemeClr val="tx1">
                    <a:tint val="75000"/>
                  </a:schemeClr>
                </a:solidFill>
              </a:defRPr>
            </a:lvl3pPr>
            <a:lvl4pPr marL="72655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4pPr>
            <a:lvl5pPr marL="96874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5pPr>
            <a:lvl6pPr marL="121092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6pPr>
            <a:lvl7pPr marL="145311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7pPr>
            <a:lvl8pPr marL="1695296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8pPr>
            <a:lvl9pPr marL="1937481" indent="0">
              <a:buNone/>
              <a:defRPr sz="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271" b="1"/>
            </a:lvl1pPr>
            <a:lvl2pPr marL="242185" indent="0">
              <a:buNone/>
              <a:defRPr sz="1059" b="1"/>
            </a:lvl2pPr>
            <a:lvl3pPr marL="484370" indent="0">
              <a:buNone/>
              <a:defRPr sz="954" b="1"/>
            </a:lvl3pPr>
            <a:lvl4pPr marL="726556" indent="0">
              <a:buNone/>
              <a:defRPr sz="848" b="1"/>
            </a:lvl4pPr>
            <a:lvl5pPr marL="968741" indent="0">
              <a:buNone/>
              <a:defRPr sz="848" b="1"/>
            </a:lvl5pPr>
            <a:lvl6pPr marL="1210926" indent="0">
              <a:buNone/>
              <a:defRPr sz="848" b="1"/>
            </a:lvl6pPr>
            <a:lvl7pPr marL="1453111" indent="0">
              <a:buNone/>
              <a:defRPr sz="848" b="1"/>
            </a:lvl7pPr>
            <a:lvl8pPr marL="1695296" indent="0">
              <a:buNone/>
              <a:defRPr sz="848" b="1"/>
            </a:lvl8pPr>
            <a:lvl9pPr marL="1937481" indent="0">
              <a:buNone/>
              <a:defRPr sz="8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271" b="1"/>
            </a:lvl1pPr>
            <a:lvl2pPr marL="242185" indent="0">
              <a:buNone/>
              <a:defRPr sz="1059" b="1"/>
            </a:lvl2pPr>
            <a:lvl3pPr marL="484370" indent="0">
              <a:buNone/>
              <a:defRPr sz="954" b="1"/>
            </a:lvl3pPr>
            <a:lvl4pPr marL="726556" indent="0">
              <a:buNone/>
              <a:defRPr sz="848" b="1"/>
            </a:lvl4pPr>
            <a:lvl5pPr marL="968741" indent="0">
              <a:buNone/>
              <a:defRPr sz="848" b="1"/>
            </a:lvl5pPr>
            <a:lvl6pPr marL="1210926" indent="0">
              <a:buNone/>
              <a:defRPr sz="848" b="1"/>
            </a:lvl6pPr>
            <a:lvl7pPr marL="1453111" indent="0">
              <a:buNone/>
              <a:defRPr sz="848" b="1"/>
            </a:lvl7pPr>
            <a:lvl8pPr marL="1695296" indent="0">
              <a:buNone/>
              <a:defRPr sz="848" b="1"/>
            </a:lvl8pPr>
            <a:lvl9pPr marL="1937481" indent="0">
              <a:buNone/>
              <a:defRPr sz="84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1695"/>
            </a:lvl1pPr>
            <a:lvl2pPr>
              <a:defRPr sz="1483"/>
            </a:lvl2pPr>
            <a:lvl3pPr>
              <a:defRPr sz="127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185" indent="0">
              <a:buNone/>
              <a:defRPr sz="741"/>
            </a:lvl2pPr>
            <a:lvl3pPr marL="484370" indent="0">
              <a:buNone/>
              <a:defRPr sz="636"/>
            </a:lvl3pPr>
            <a:lvl4pPr marL="726556" indent="0">
              <a:buNone/>
              <a:defRPr sz="530"/>
            </a:lvl4pPr>
            <a:lvl5pPr marL="968741" indent="0">
              <a:buNone/>
              <a:defRPr sz="530"/>
            </a:lvl5pPr>
            <a:lvl6pPr marL="1210926" indent="0">
              <a:buNone/>
              <a:defRPr sz="530"/>
            </a:lvl6pPr>
            <a:lvl7pPr marL="1453111" indent="0">
              <a:buNone/>
              <a:defRPr sz="530"/>
            </a:lvl7pPr>
            <a:lvl8pPr marL="1695296" indent="0">
              <a:buNone/>
              <a:defRPr sz="530"/>
            </a:lvl8pPr>
            <a:lvl9pPr marL="1937481" indent="0">
              <a:buNone/>
              <a:defRPr sz="5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89D1-3C2A-4520-BCA2-A8E7647D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2B10-D67A-409D-AF84-D218B9F5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FF179-8502-4984-9DE4-8FBA42FE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B13F-AE0A-4F38-9B2B-B58929CC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5F70-0DC3-46AB-B710-DF4144AC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1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1695"/>
            </a:lvl1pPr>
            <a:lvl2pPr marL="242185" indent="0">
              <a:buNone/>
              <a:defRPr sz="1483"/>
            </a:lvl2pPr>
            <a:lvl3pPr marL="484370" indent="0">
              <a:buNone/>
              <a:defRPr sz="1271"/>
            </a:lvl3pPr>
            <a:lvl4pPr marL="726556" indent="0">
              <a:buNone/>
              <a:defRPr sz="1059"/>
            </a:lvl4pPr>
            <a:lvl5pPr marL="968741" indent="0">
              <a:buNone/>
              <a:defRPr sz="1059"/>
            </a:lvl5pPr>
            <a:lvl6pPr marL="1210926" indent="0">
              <a:buNone/>
              <a:defRPr sz="1059"/>
            </a:lvl6pPr>
            <a:lvl7pPr marL="1453111" indent="0">
              <a:buNone/>
              <a:defRPr sz="1059"/>
            </a:lvl7pPr>
            <a:lvl8pPr marL="1695296" indent="0">
              <a:buNone/>
              <a:defRPr sz="1059"/>
            </a:lvl8pPr>
            <a:lvl9pPr marL="1937481" indent="0">
              <a:buNone/>
              <a:defRPr sz="105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848"/>
            </a:lvl1pPr>
            <a:lvl2pPr marL="242185" indent="0">
              <a:buNone/>
              <a:defRPr sz="741"/>
            </a:lvl2pPr>
            <a:lvl3pPr marL="484370" indent="0">
              <a:buNone/>
              <a:defRPr sz="636"/>
            </a:lvl3pPr>
            <a:lvl4pPr marL="726556" indent="0">
              <a:buNone/>
              <a:defRPr sz="530"/>
            </a:lvl4pPr>
            <a:lvl5pPr marL="968741" indent="0">
              <a:buNone/>
              <a:defRPr sz="530"/>
            </a:lvl5pPr>
            <a:lvl6pPr marL="1210926" indent="0">
              <a:buNone/>
              <a:defRPr sz="530"/>
            </a:lvl6pPr>
            <a:lvl7pPr marL="1453111" indent="0">
              <a:buNone/>
              <a:defRPr sz="530"/>
            </a:lvl7pPr>
            <a:lvl8pPr marL="1695296" indent="0">
              <a:buNone/>
              <a:defRPr sz="530"/>
            </a:lvl8pPr>
            <a:lvl9pPr marL="1937481" indent="0">
              <a:buNone/>
              <a:defRPr sz="53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9B69-5C3B-4FA8-A7DA-20EEF6D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9944E-7D22-48E3-A4EE-86568E77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3120-452C-4A94-8BEA-7EFCEADE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C19F4-E519-4051-A96E-5818613C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40AE-B703-4D4C-B9CA-AE65FFDA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2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74DC-419D-4A8C-8EBE-688CF296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9A21-618F-4383-A3CB-D86C422ED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BEBAE-957E-460F-B54C-8B29C8E4E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14E42-F1F4-4000-8964-9C09D6D8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D7826-E791-452B-B026-FA4119EC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E399F-1D0C-4F9F-BAE4-2D09119A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95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CABC-974D-4482-A540-1B462996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05360-17BF-43E2-ACEC-2752A5FA9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24C17-7D9C-4148-A569-D3B23DB72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1E2D0-2A8C-4932-9A9E-863F8D1F7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904CB-F20F-418B-BC73-94E86A271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905D4-0C19-4DCC-BF0B-97EC25EA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77532-AF53-447C-A7AC-CAF152A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19930-8F41-4FB1-AA09-EC713A58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1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1951-8F6F-4264-A2C2-BF42D4F2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EBE3A-9508-433C-8F31-214D5D08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F6F02-99D6-47A6-A770-9BB335AD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6C17E-AEAE-4310-842A-7A70D6A6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87CD3-63D3-4AF5-A3B1-78C39B31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E0051-889F-458C-8F0B-BE60C535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8A3F8-039A-4459-B047-ADB9248F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5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3265-09EF-4F5F-BCE8-804A740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2525-F17A-48B9-84F9-814BC23F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A6F33-54AA-437B-98AF-27103E1BA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EDF90-BEEE-483A-831F-A2DCB916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A219-B591-4F0B-85A2-EC04D624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FEE0F-FA3D-4995-9C2D-55A4C5B9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0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61D9-E023-474D-B4AC-D2E7022D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219079-E6BB-4A93-8382-96D53F0D0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48990-C557-4194-9ABF-651E4656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661D6-E8B0-459E-8D16-45F813B6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9534-5011-407C-A2B7-DEF9FC80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4089-DDA4-4630-9827-05B1A640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9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7D7D5-4F10-446F-A820-D3641B73E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3671-622D-4442-8C2C-5BD62A9F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000A8-2219-4FE1-ACC9-43F8DEB97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6FA5-A184-430B-9B69-2526C7528019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AEE2-5415-4086-A2EA-B5A15150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A256-0890-4368-9C40-1CD6FF4FD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3337-78FD-47B1-9B02-A6D58C755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5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1DEB-920B-492E-815E-779511ECF540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8784-5790-4363-BF49-6AC237043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84370" rtl="0" eaLnBrk="1" latinLnBrk="0" hangingPunct="1">
        <a:lnSpc>
          <a:spcPct val="90000"/>
        </a:lnSpc>
        <a:spcBef>
          <a:spcPct val="0"/>
        </a:spcBef>
        <a:buNone/>
        <a:defRPr sz="2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093" indent="-121093" algn="l" defTabSz="484370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3" kern="1200">
          <a:solidFill>
            <a:schemeClr val="tx1"/>
          </a:solidFill>
          <a:latin typeface="+mn-lt"/>
          <a:ea typeface="+mn-ea"/>
          <a:cs typeface="+mn-cs"/>
        </a:defRPr>
      </a:lvl1pPr>
      <a:lvl2pPr marL="363278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605463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3pPr>
      <a:lvl4pPr marL="847648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1089833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332019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574204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816389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2058574" indent="-121093" algn="l" defTabSz="484370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1pPr>
      <a:lvl2pPr marL="242185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2pPr>
      <a:lvl3pPr marL="484370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3pPr>
      <a:lvl4pPr marL="72655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4pPr>
      <a:lvl5pPr marL="96874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5pPr>
      <a:lvl6pPr marL="121092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6pPr>
      <a:lvl7pPr marL="145311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7pPr>
      <a:lvl8pPr marL="1695296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8pPr>
      <a:lvl9pPr marL="1937481" algn="l" defTabSz="484370" rtl="0" eaLnBrk="1" latinLnBrk="0" hangingPunct="1">
        <a:defRPr sz="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tritioncluster.net/node/575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luster.net/sites/nutritioncluster.com/files/2020-05/Competency%20Framework%20for%20Cluster%20Coordination%20V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cluster.net/resource_Competency_Framework_for_Information_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ABB9-FF48-4FD2-8D52-9874826C7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5" y="600890"/>
            <a:ext cx="6218809" cy="5662257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l"/>
            <a:r>
              <a:rPr lang="en-GB" sz="4600" b="1" dirty="0">
                <a:solidFill>
                  <a:srgbClr val="94C83D"/>
                </a:solidFill>
              </a:rPr>
              <a:t>Consultation on the Draft GNC Capacity Building Strategy</a:t>
            </a:r>
            <a:br>
              <a:rPr lang="en-GB" sz="4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sz="4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500" i="1" dirty="0">
                <a:solidFill>
                  <a:schemeClr val="bg2">
                    <a:lumMod val="50000"/>
                  </a:schemeClr>
                </a:solidFill>
              </a:rPr>
              <a:t>NCC-IMO Meeting</a:t>
            </a:r>
            <a:br>
              <a:rPr lang="en-GB" sz="25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500" i="1" dirty="0">
                <a:solidFill>
                  <a:schemeClr val="bg2">
                    <a:lumMod val="50000"/>
                  </a:schemeClr>
                </a:solidFill>
              </a:rPr>
              <a:t>18</a:t>
            </a:r>
            <a:r>
              <a:rPr lang="en-GB" sz="2500" i="1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2500" i="1" dirty="0">
                <a:solidFill>
                  <a:schemeClr val="bg2">
                    <a:lumMod val="50000"/>
                  </a:schemeClr>
                </a:solidFill>
              </a:rPr>
              <a:t> of June 2020</a:t>
            </a:r>
            <a:br>
              <a:rPr lang="en-GB" sz="4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GB" sz="4800" dirty="0">
                <a:solidFill>
                  <a:schemeClr val="bg2">
                    <a:lumMod val="50000"/>
                  </a:schemeClr>
                </a:solidFill>
              </a:rPr>
            </a:br>
            <a:endParaRPr lang="en-GB" sz="4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833742-9906-402E-811A-3D8E956AB94E}"/>
              </a:ext>
            </a:extLst>
          </p:cNvPr>
          <p:cNvCxnSpPr>
            <a:cxnSpLocks/>
          </p:cNvCxnSpPr>
          <p:nvPr/>
        </p:nvCxnSpPr>
        <p:spPr>
          <a:xfrm>
            <a:off x="766916" y="3864077"/>
            <a:ext cx="5777219" cy="0"/>
          </a:xfrm>
          <a:prstGeom prst="line">
            <a:avLst/>
          </a:prstGeom>
          <a:ln w="25400">
            <a:solidFill>
              <a:srgbClr val="94C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18788F-8539-46ED-91BE-C9AFCEBB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5141978"/>
            <a:ext cx="1781438" cy="6269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ED09E3B-08F2-4C27-BC43-79D06ACD77AC}"/>
              </a:ext>
            </a:extLst>
          </p:cNvPr>
          <p:cNvGrpSpPr/>
          <p:nvPr/>
        </p:nvGrpSpPr>
        <p:grpSpPr>
          <a:xfrm>
            <a:off x="7812312" y="2151098"/>
            <a:ext cx="3425957" cy="3425957"/>
            <a:chOff x="480060" y="1715781"/>
            <a:chExt cx="3425957" cy="3425957"/>
          </a:xfrm>
        </p:grpSpPr>
        <p:sp>
          <p:nvSpPr>
            <p:cNvPr id="28" name="Partial Circle 27">
              <a:extLst>
                <a:ext uri="{FF2B5EF4-FFF2-40B4-BE49-F238E27FC236}">
                  <a16:creationId xmlns:a16="http://schemas.microsoft.com/office/drawing/2014/main" id="{A23EBE63-C821-4D3A-91E6-747746B023CB}"/>
                </a:ext>
              </a:extLst>
            </p:cNvPr>
            <p:cNvSpPr/>
            <p:nvPr/>
          </p:nvSpPr>
          <p:spPr>
            <a:xfrm>
              <a:off x="480060" y="1715781"/>
              <a:ext cx="3425957" cy="3425957"/>
            </a:xfrm>
            <a:prstGeom prst="pie">
              <a:avLst>
                <a:gd name="adj1" fmla="val 16200000"/>
                <a:gd name="adj2" fmla="val 11880000"/>
              </a:avLst>
            </a:prstGeom>
            <a:solidFill>
              <a:srgbClr val="94C83D"/>
            </a:solidFill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5EADAC-5ADA-4BE7-937A-CA159BFD75F2}"/>
                </a:ext>
              </a:extLst>
            </p:cNvPr>
            <p:cNvSpPr/>
            <p:nvPr/>
          </p:nvSpPr>
          <p:spPr>
            <a:xfrm>
              <a:off x="737006" y="1972727"/>
              <a:ext cx="2912065" cy="2912065"/>
            </a:xfrm>
            <a:prstGeom prst="ellipse">
              <a:avLst/>
            </a:prstGeom>
            <a:solidFill>
              <a:prstClr val="white"/>
            </a:solidFill>
          </p:spPr>
        </p:sp>
      </p:grpSp>
      <p:pic>
        <p:nvPicPr>
          <p:cNvPr id="30" name="Graphic 29" descr="Users">
            <a:extLst>
              <a:ext uri="{FF2B5EF4-FFF2-40B4-BE49-F238E27FC236}">
                <a16:creationId xmlns:a16="http://schemas.microsoft.com/office/drawing/2014/main" id="{5CF90D56-97A6-4DDA-849E-AF07CE73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1761" y="2870547"/>
            <a:ext cx="1987057" cy="1987057"/>
          </a:xfrm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127709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9828-8E84-4109-A49F-0DF6D57B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100" b="1" dirty="0">
                <a:solidFill>
                  <a:srgbClr val="94C83D"/>
                </a:solidFill>
              </a:rPr>
              <a:t>Development of GNC E-Learning Platform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4DBBE-EC3D-4D73-99FE-54035238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9459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Aim to have an on-demand, self-paced, online learning platform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Competencies split into modules with 3 levels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Skeleton lay-out currently being drafted for the functional competency modules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Content drafted by the GNC-CT and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with support of the NCC and IMO community, partners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E25DA2F-CAE1-48ED-9086-B072F95F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2151" y="1971878"/>
            <a:ext cx="3835488" cy="3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B778-15A0-41A2-909E-D5CADC2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100" b="1" dirty="0">
                <a:solidFill>
                  <a:srgbClr val="94C83D"/>
                </a:solidFill>
              </a:rPr>
              <a:t>Quick fixes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E07D-542B-4397-BB48-99A0F89D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5712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During time of restricted travel and until the CB strategy is implemented GNC can provide 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online Cluster Awareness training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online intersectoral training for nutrition outcomes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online webinars (i.e. HNO guidance, cash, etc.)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no Global NCC or IMO training planned, instead individual orientations, helpdesk support on request, mentoring</a:t>
            </a: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3A4E7395-A9CC-49AC-9963-10373A01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856" y="2044056"/>
            <a:ext cx="3300984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6927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rgbClr val="94C83D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2" y="1455174"/>
            <a:ext cx="9944878" cy="5037701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June 2019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Consultations with the GNC partners and GTAM.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July 2020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Establishment of the CB TF 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2020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- Updating Generic JDs for CCs and IMOs (at inter-cluster level)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2020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translating existing training materials to online mode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2020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- Development a concept note, fundraising 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2020-2021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- Project implementation</a:t>
            </a: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B6108CA-DA1C-42BE-8084-5615AE487818}"/>
              </a:ext>
            </a:extLst>
          </p:cNvPr>
          <p:cNvSpPr/>
          <p:nvPr/>
        </p:nvSpPr>
        <p:spPr>
          <a:xfrm rot="5400000">
            <a:off x="-1444038" y="3599760"/>
            <a:ext cx="4564476" cy="589936"/>
          </a:xfrm>
          <a:prstGeom prst="notchedRightArrow">
            <a:avLst/>
          </a:prstGeom>
          <a:solidFill>
            <a:srgbClr val="94C83D"/>
          </a:solidFill>
          <a:ln>
            <a:solidFill>
              <a:srgbClr val="94C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4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435C-C5A1-4342-BC39-7D703003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4C83D"/>
                </a:solidFill>
              </a:rPr>
              <a:t>Key asks from today’s call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B780-8564-4624-9969-B12D9505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627"/>
            <a:ext cx="602520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Does the strategy seem to be heading in the right direction? Is the pathway for building capacity clear?</a:t>
            </a:r>
          </a:p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Are there any other priorities or methods that we should consider?</a:t>
            </a:r>
          </a:p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Would an online e-learning platform be used? What would you expect from it?</a:t>
            </a:r>
          </a:p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Would you be interested in more remote trainings?</a:t>
            </a:r>
          </a:p>
          <a:p>
            <a:r>
              <a:rPr lang="en-GB" sz="2600" dirty="0">
                <a:solidFill>
                  <a:schemeClr val="bg2">
                    <a:lumMod val="50000"/>
                  </a:schemeClr>
                </a:solidFill>
              </a:rPr>
              <a:t>Would you like to participate in the CB TF? Would you like to review some training materials?</a:t>
            </a: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32489A60-1AFA-4919-8893-70EF33F4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5524" y="1690688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52C7-466C-42B7-A546-697469F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86927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rgbClr val="94C83D"/>
                </a:solidFill>
              </a:rPr>
              <a:t>Background &amp; Timeline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47F07-8DF6-4785-A104-601D4382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22" y="1455174"/>
            <a:ext cx="9944878" cy="5037701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May 2019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Discussions on need to enhance CB given limited number of qualified staff for cluster coordination.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July 2019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Presentation of the initial draft strategy (v1) during the GNC annual meeting. Agreement on vision &amp; to continue working on the strategy involving all partners.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October 2019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Agreement to develop CF &amp; review all partner and global cluster training resources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October 2019 – March 2020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/>
              </a:rPr>
              <a:t>scoping on </a:t>
            </a:r>
            <a:r>
              <a:rPr lang="en-US" sz="25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GNC partner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2"/>
              </a:rPr>
              <a:t>global cluster CB initiatives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finalization of the NCC and IMO CFs. Update of CB strategy to minimize F2F learning.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April 2020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 presentation of the v2 draft to the GNC-CT for review</a:t>
            </a:r>
          </a:p>
          <a:p>
            <a:pPr lvl="0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June 2020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Consultations with all stakeholders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B6108CA-DA1C-42BE-8084-5615AE487818}"/>
              </a:ext>
            </a:extLst>
          </p:cNvPr>
          <p:cNvSpPr/>
          <p:nvPr/>
        </p:nvSpPr>
        <p:spPr>
          <a:xfrm rot="5400000">
            <a:off x="-1444038" y="3599760"/>
            <a:ext cx="4564476" cy="589936"/>
          </a:xfrm>
          <a:prstGeom prst="notchedRightArrow">
            <a:avLst/>
          </a:prstGeom>
          <a:solidFill>
            <a:srgbClr val="94C83D"/>
          </a:solidFill>
          <a:ln>
            <a:solidFill>
              <a:srgbClr val="94C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2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309" y="306384"/>
            <a:ext cx="7342909" cy="1600200"/>
          </a:xfrm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rgbClr val="94C83D"/>
                </a:solidFill>
              </a:rPr>
              <a:t>Competency Framework for Cluster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BEB-957C-4646-A902-D7E74F9A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56" y="2143518"/>
            <a:ext cx="3748036" cy="40742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Finalised and available on </a:t>
            </a:r>
            <a:r>
              <a:rPr lang="en-GB" dirty="0">
                <a:hlinkClick r:id="rId3"/>
              </a:rPr>
              <a:t>GNC website</a:t>
            </a:r>
            <a:endParaRPr lang="en-GB" dirty="0"/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Developed by GNC-CT and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2ED15-4276-4546-9CFB-C8E99D2B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48" y="2143518"/>
            <a:ext cx="2653014" cy="3755970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4E1E8-AA35-4CE5-8231-6D9200277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2" y="306383"/>
            <a:ext cx="3467520" cy="6270082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</p:spTree>
    <p:extLst>
      <p:ext uri="{BB962C8B-B14F-4D97-AF65-F5344CB8AC3E}">
        <p14:creationId xmlns:p14="http://schemas.microsoft.com/office/powerpoint/2010/main" val="34584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A2411EA-8F4E-41D0-A32A-351F6BE9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309" y="306384"/>
            <a:ext cx="7342909" cy="1600200"/>
          </a:xfrm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rgbClr val="94C83D"/>
                </a:solidFill>
              </a:rPr>
              <a:t>Competency Framework for Information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1BEB-957C-4646-A902-D7E74F9A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656" y="2143518"/>
            <a:ext cx="3748036" cy="40742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Finalised and available on </a:t>
            </a:r>
            <a:r>
              <a:rPr lang="en-GB" dirty="0">
                <a:hlinkClick r:id="rId3"/>
              </a:rPr>
              <a:t>GNC website</a:t>
            </a:r>
            <a:endParaRPr lang="en-GB" dirty="0"/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Developed by GNC-CT and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RedR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64EE0-C27C-44D8-8F7B-7B04B9B4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330" y="2143518"/>
            <a:ext cx="2639340" cy="3755841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E9525-53D1-4559-81A9-5945D8A4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82" y="299222"/>
            <a:ext cx="3462360" cy="6224685"/>
          </a:xfrm>
          <a:prstGeom prst="rect">
            <a:avLst/>
          </a:prstGeom>
          <a:ln w="28575">
            <a:solidFill>
              <a:srgbClr val="94C83D"/>
            </a:solidFill>
          </a:ln>
        </p:spPr>
      </p:pic>
    </p:spTree>
    <p:extLst>
      <p:ext uri="{BB962C8B-B14F-4D97-AF65-F5344CB8AC3E}">
        <p14:creationId xmlns:p14="http://schemas.microsoft.com/office/powerpoint/2010/main" val="281966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B88810B-148A-440C-961A-75AE048014D4}"/>
              </a:ext>
            </a:extLst>
          </p:cNvPr>
          <p:cNvSpPr txBox="1">
            <a:spLocks/>
          </p:cNvSpPr>
          <p:nvPr/>
        </p:nvSpPr>
        <p:spPr>
          <a:xfrm>
            <a:off x="4173057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NCC helpdesk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tech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checklist	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03A5940A-D7B2-4A62-A548-C6B28145093A}"/>
              </a:ext>
            </a:extLst>
          </p:cNvPr>
          <p:cNvSpPr txBox="1">
            <a:spLocks/>
          </p:cNvSpPr>
          <p:nvPr/>
        </p:nvSpPr>
        <p:spPr>
          <a:xfrm>
            <a:off x="5852450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IMO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checklist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51AFD4A5-F3E6-4792-B086-C0DA2E931F5D}"/>
              </a:ext>
            </a:extLst>
          </p:cNvPr>
          <p:cNvSpPr txBox="1">
            <a:spLocks/>
          </p:cNvSpPr>
          <p:nvPr/>
        </p:nvSpPr>
        <p:spPr>
          <a:xfrm>
            <a:off x="7531842" y="1118154"/>
            <a:ext cx="889061" cy="320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specific welcome package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minutes regular orientations</a:t>
            </a:r>
            <a:endParaRPr lang="en-US" sz="513" spc="-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BA60DC2B-CF54-4842-9FF5-06A4ED91C190}"/>
              </a:ext>
            </a:extLst>
          </p:cNvPr>
          <p:cNvSpPr txBox="1">
            <a:spLocks/>
          </p:cNvSpPr>
          <p:nvPr/>
        </p:nvSpPr>
        <p:spPr>
          <a:xfrm>
            <a:off x="4257273" y="933412"/>
            <a:ext cx="3499793" cy="12800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513" spc="-3" dirty="0">
                <a:solidFill>
                  <a:prstClr val="black"/>
                </a:solidFill>
              </a:rPr>
              <a:t>registration (humanitarian ID)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4683764" y="2453099"/>
            <a:ext cx="3499793" cy="116244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optional competencies evaluation by a supervisor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4679196" y="3406427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online test on all competencies with multiple choice questions and case studies (graded automatically)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5631831" y="3698659"/>
            <a:ext cx="1434443" cy="142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learnings  identified? 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5641428" y="3959004"/>
            <a:ext cx="519466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488335" y="3960705"/>
            <a:ext cx="573507" cy="123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4700286" y="4179938"/>
            <a:ext cx="3499793" cy="37739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keep access to resources + regular updates when new additional e-learning materials are posted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Feedback for NCCs: “light” 360 from supervisor, SAG, OCHA, team, subnational CCs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Feedback for IMO: “light” 360  from the NCC, any other partners identified by the NCC/IMO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302164" y="2664616"/>
            <a:ext cx="1074255" cy="1354646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5AD0DF6-B870-4969-93A4-62DE69DE2F1E}"/>
              </a:ext>
            </a:extLst>
          </p:cNvPr>
          <p:cNvGrpSpPr/>
          <p:nvPr/>
        </p:nvGrpSpPr>
        <p:grpSpPr>
          <a:xfrm>
            <a:off x="4198988" y="4867299"/>
            <a:ext cx="806114" cy="530119"/>
            <a:chOff x="1174668" y="7426819"/>
            <a:chExt cx="1256941" cy="82659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BAA825F-7C2E-44E2-81E6-898BB1F9C689}"/>
                </a:ext>
              </a:extLst>
            </p:cNvPr>
            <p:cNvSpPr/>
            <p:nvPr/>
          </p:nvSpPr>
          <p:spPr>
            <a:xfrm>
              <a:off x="1174668" y="7426819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898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ED9FDE-7729-4015-8DD4-9513A25D5429}"/>
                </a:ext>
              </a:extLst>
            </p:cNvPr>
            <p:cNvSpPr/>
            <p:nvPr/>
          </p:nvSpPr>
          <p:spPr>
            <a:xfrm>
              <a:off x="1244497" y="7488253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Mentoring </a:t>
              </a:r>
            </a:p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(as a mentee)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1829BC-89F4-4615-8786-5671A26F5920}"/>
              </a:ext>
            </a:extLst>
          </p:cNvPr>
          <p:cNvGrpSpPr/>
          <p:nvPr/>
        </p:nvGrpSpPr>
        <p:grpSpPr>
          <a:xfrm>
            <a:off x="5337588" y="4867299"/>
            <a:ext cx="806114" cy="530119"/>
            <a:chOff x="2563927" y="7423457"/>
            <a:chExt cx="1256941" cy="826593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B226FD6-EAA7-494F-A87D-EF4981BBA718}"/>
                </a:ext>
              </a:extLst>
            </p:cNvPr>
            <p:cNvSpPr/>
            <p:nvPr/>
          </p:nvSpPr>
          <p:spPr>
            <a:xfrm>
              <a:off x="2563927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Dot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 to face simulations in the country with other clusters (?)</a:t>
              </a: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FEA1564-FA97-4238-B5EE-DFE11135E8D8}"/>
                </a:ext>
              </a:extLst>
            </p:cNvPr>
            <p:cNvSpPr/>
            <p:nvPr/>
          </p:nvSpPr>
          <p:spPr>
            <a:xfrm>
              <a:off x="2609619" y="7465312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NCC/IMO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CCF8C0-5054-46CF-AB3C-B4D3FEE51840}"/>
              </a:ext>
            </a:extLst>
          </p:cNvPr>
          <p:cNvGrpSpPr/>
          <p:nvPr/>
        </p:nvGrpSpPr>
        <p:grpSpPr>
          <a:xfrm>
            <a:off x="6476189" y="4867299"/>
            <a:ext cx="806114" cy="530119"/>
            <a:chOff x="3896372" y="7423457"/>
            <a:chExt cx="1256941" cy="82659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5F5B3BC-ECF1-4FAB-ADAC-48E27FDCBB4E}"/>
                </a:ext>
              </a:extLst>
            </p:cNvPr>
            <p:cNvSpPr/>
            <p:nvPr/>
          </p:nvSpPr>
          <p:spPr>
            <a:xfrm>
              <a:off x="3896372" y="7423457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Case studies and one on one feedback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2CD2000-732D-4822-9BCA-87EF8AA34CE8}"/>
                </a:ext>
              </a:extLst>
            </p:cNvPr>
            <p:cNvSpPr/>
            <p:nvPr/>
          </p:nvSpPr>
          <p:spPr>
            <a:xfrm>
              <a:off x="3982157" y="7457791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e-learning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CAA78A-00DC-4F37-8C1A-4A9DECDEB004}"/>
              </a:ext>
            </a:extLst>
          </p:cNvPr>
          <p:cNvGrpSpPr/>
          <p:nvPr/>
        </p:nvGrpSpPr>
        <p:grpSpPr>
          <a:xfrm>
            <a:off x="7614790" y="4867299"/>
            <a:ext cx="806114" cy="530119"/>
            <a:chOff x="5374811" y="7393960"/>
            <a:chExt cx="1256941" cy="826593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723AF7-174C-4ED2-B1E0-679A2FF7FF4F}"/>
                </a:ext>
              </a:extLst>
            </p:cNvPr>
            <p:cNvSpPr/>
            <p:nvPr/>
          </p:nvSpPr>
          <p:spPr>
            <a:xfrm>
              <a:off x="5374811" y="7393960"/>
              <a:ext cx="1256941" cy="826593"/>
            </a:xfrm>
            <a:custGeom>
              <a:avLst/>
              <a:gdLst>
                <a:gd name="connsiteX0" fmla="*/ 0 w 1514569"/>
                <a:gd name="connsiteY0" fmla="*/ 103259 h 1032588"/>
                <a:gd name="connsiteX1" fmla="*/ 103259 w 1514569"/>
                <a:gd name="connsiteY1" fmla="*/ 0 h 1032588"/>
                <a:gd name="connsiteX2" fmla="*/ 1411310 w 1514569"/>
                <a:gd name="connsiteY2" fmla="*/ 0 h 1032588"/>
                <a:gd name="connsiteX3" fmla="*/ 1514569 w 1514569"/>
                <a:gd name="connsiteY3" fmla="*/ 103259 h 1032588"/>
                <a:gd name="connsiteX4" fmla="*/ 1514569 w 1514569"/>
                <a:gd name="connsiteY4" fmla="*/ 929329 h 1032588"/>
                <a:gd name="connsiteX5" fmla="*/ 1411310 w 1514569"/>
                <a:gd name="connsiteY5" fmla="*/ 1032588 h 1032588"/>
                <a:gd name="connsiteX6" fmla="*/ 103259 w 1514569"/>
                <a:gd name="connsiteY6" fmla="*/ 1032588 h 1032588"/>
                <a:gd name="connsiteX7" fmla="*/ 0 w 1514569"/>
                <a:gd name="connsiteY7" fmla="*/ 929329 h 1032588"/>
                <a:gd name="connsiteX8" fmla="*/ 0 w 1514569"/>
                <a:gd name="connsiteY8" fmla="*/ 103259 h 103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569" h="1032588">
                  <a:moveTo>
                    <a:pt x="0" y="103259"/>
                  </a:moveTo>
                  <a:cubicBezTo>
                    <a:pt x="0" y="46231"/>
                    <a:pt x="46231" y="0"/>
                    <a:pt x="103259" y="0"/>
                  </a:cubicBezTo>
                  <a:lnTo>
                    <a:pt x="1411310" y="0"/>
                  </a:lnTo>
                  <a:cubicBezTo>
                    <a:pt x="1468338" y="0"/>
                    <a:pt x="1514569" y="46231"/>
                    <a:pt x="1514569" y="103259"/>
                  </a:cubicBezTo>
                  <a:lnTo>
                    <a:pt x="1514569" y="929329"/>
                  </a:lnTo>
                  <a:cubicBezTo>
                    <a:pt x="1514569" y="986357"/>
                    <a:pt x="1468338" y="1032588"/>
                    <a:pt x="1411310" y="1032588"/>
                  </a:cubicBezTo>
                  <a:lnTo>
                    <a:pt x="103259" y="1032588"/>
                  </a:lnTo>
                  <a:cubicBezTo>
                    <a:pt x="46231" y="1032588"/>
                    <a:pt x="0" y="986357"/>
                    <a:pt x="0" y="929329"/>
                  </a:cubicBezTo>
                  <a:lnTo>
                    <a:pt x="0" y="10325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09" tIns="34209" rIns="34209" bIns="497770" numCol="1" spcCol="1270" anchor="ctr" anchorCtr="0">
              <a:noAutofit/>
            </a:bodyPr>
            <a:lstStyle/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3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3990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3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partners programs</a:t>
              </a: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F60BFE9-C325-4C2E-AA45-102D0DDE6C0F}"/>
                </a:ext>
              </a:extLst>
            </p:cNvPr>
            <p:cNvSpPr/>
            <p:nvPr/>
          </p:nvSpPr>
          <p:spPr>
            <a:xfrm>
              <a:off x="5474452" y="7444346"/>
              <a:ext cx="1117281" cy="368375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7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fr-FR" sz="57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8" name="Text Placeholder 30">
            <a:extLst>
              <a:ext uri="{FF2B5EF4-FFF2-40B4-BE49-F238E27FC236}">
                <a16:creationId xmlns:a16="http://schemas.microsoft.com/office/drawing/2014/main" id="{B6C6CBE1-42D5-458B-8E34-364B30C3FC3A}"/>
              </a:ext>
            </a:extLst>
          </p:cNvPr>
          <p:cNvSpPr txBox="1">
            <a:spLocks/>
          </p:cNvSpPr>
          <p:nvPr/>
        </p:nvSpPr>
        <p:spPr>
          <a:xfrm>
            <a:off x="4181281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Mentor’s training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mentees &amp; positive feedback</a:t>
            </a:r>
          </a:p>
        </p:txBody>
      </p:sp>
      <p:sp>
        <p:nvSpPr>
          <p:cNvPr id="99" name="Text Placeholder 30">
            <a:extLst>
              <a:ext uri="{FF2B5EF4-FFF2-40B4-BE49-F238E27FC236}">
                <a16:creationId xmlns:a16="http://schemas.microsoft.com/office/drawing/2014/main" id="{95ADC5E5-0C27-4F67-AFB8-B55E330A305A}"/>
              </a:ext>
            </a:extLst>
          </p:cNvPr>
          <p:cNvSpPr txBox="1">
            <a:spLocks/>
          </p:cNvSpPr>
          <p:nvPr/>
        </p:nvSpPr>
        <p:spPr>
          <a:xfrm>
            <a:off x="5028629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webinar with NCCs/IMOs on sharing experience (GNC helpdesk support) </a:t>
            </a:r>
            <a:r>
              <a:rPr lang="en-US" sz="494" b="1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case studies recordings for online learning platform</a:t>
            </a:r>
          </a:p>
        </p:txBody>
      </p:sp>
      <p:sp>
        <p:nvSpPr>
          <p:cNvPr id="100" name="Text Placeholder 30">
            <a:extLst>
              <a:ext uri="{FF2B5EF4-FFF2-40B4-BE49-F238E27FC236}">
                <a16:creationId xmlns:a16="http://schemas.microsoft.com/office/drawing/2014/main" id="{A1CEDEFA-5DFE-4798-BDAC-8CD93A519CDB}"/>
              </a:ext>
            </a:extLst>
          </p:cNvPr>
          <p:cNvSpPr txBox="1">
            <a:spLocks/>
          </p:cNvSpPr>
          <p:nvPr/>
        </p:nvSpPr>
        <p:spPr>
          <a:xfrm>
            <a:off x="5930186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on the individual e-learning  activities to 2 people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7D383B8-4022-4461-951A-581116D04D92}"/>
              </a:ext>
            </a:extLst>
          </p:cNvPr>
          <p:cNvSpPr/>
          <p:nvPr/>
        </p:nvSpPr>
        <p:spPr>
          <a:xfrm>
            <a:off x="4198988" y="6535021"/>
            <a:ext cx="803298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GNC certified mentor</a:t>
            </a:r>
            <a:endParaRPr lang="fr-FR" sz="5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6E493942-DBDA-44F7-9D05-C8BAC157D3AF}"/>
              </a:ext>
            </a:extLst>
          </p:cNvPr>
          <p:cNvSpPr/>
          <p:nvPr/>
        </p:nvSpPr>
        <p:spPr>
          <a:xfrm>
            <a:off x="5154190" y="6541154"/>
            <a:ext cx="2460600" cy="236250"/>
          </a:xfrm>
          <a:custGeom>
            <a:avLst/>
            <a:gdLst>
              <a:gd name="connsiteX0" fmla="*/ 0 w 1211655"/>
              <a:gd name="connsiteY0" fmla="*/ 31134 h 311339"/>
              <a:gd name="connsiteX1" fmla="*/ 31134 w 1211655"/>
              <a:gd name="connsiteY1" fmla="*/ 0 h 311339"/>
              <a:gd name="connsiteX2" fmla="*/ 1180521 w 1211655"/>
              <a:gd name="connsiteY2" fmla="*/ 0 h 311339"/>
              <a:gd name="connsiteX3" fmla="*/ 1211655 w 1211655"/>
              <a:gd name="connsiteY3" fmla="*/ 31134 h 311339"/>
              <a:gd name="connsiteX4" fmla="*/ 1211655 w 1211655"/>
              <a:gd name="connsiteY4" fmla="*/ 280205 h 311339"/>
              <a:gd name="connsiteX5" fmla="*/ 1180521 w 1211655"/>
              <a:gd name="connsiteY5" fmla="*/ 311339 h 311339"/>
              <a:gd name="connsiteX6" fmla="*/ 31134 w 1211655"/>
              <a:gd name="connsiteY6" fmla="*/ 311339 h 311339"/>
              <a:gd name="connsiteX7" fmla="*/ 0 w 1211655"/>
              <a:gd name="connsiteY7" fmla="*/ 280205 h 311339"/>
              <a:gd name="connsiteX8" fmla="*/ 0 w 1211655"/>
              <a:gd name="connsiteY8" fmla="*/ 31134 h 31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655" h="311339">
                <a:moveTo>
                  <a:pt x="0" y="31134"/>
                </a:moveTo>
                <a:cubicBezTo>
                  <a:pt x="0" y="13939"/>
                  <a:pt x="13939" y="0"/>
                  <a:pt x="31134" y="0"/>
                </a:cubicBezTo>
                <a:lnTo>
                  <a:pt x="1180521" y="0"/>
                </a:lnTo>
                <a:cubicBezTo>
                  <a:pt x="1197716" y="0"/>
                  <a:pt x="1211655" y="13939"/>
                  <a:pt x="1211655" y="31134"/>
                </a:cubicBezTo>
                <a:lnTo>
                  <a:pt x="1211655" y="280205"/>
                </a:lnTo>
                <a:cubicBezTo>
                  <a:pt x="1211655" y="297400"/>
                  <a:pt x="1197716" y="311339"/>
                  <a:pt x="1180521" y="311339"/>
                </a:cubicBezTo>
                <a:lnTo>
                  <a:pt x="31134" y="311339"/>
                </a:lnTo>
                <a:cubicBezTo>
                  <a:pt x="13939" y="311339"/>
                  <a:pt x="0" y="297400"/>
                  <a:pt x="0" y="280205"/>
                </a:cubicBezTo>
                <a:lnTo>
                  <a:pt x="0" y="3113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12" tIns="25396" rIns="31912" bIns="25396" numCol="1" spcCol="1270" anchor="ctr" anchorCtr="0">
            <a:noAutofit/>
          </a:bodyPr>
          <a:lstStyle/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(?)</a:t>
            </a:r>
          </a:p>
          <a:p>
            <a:pPr algn="ctr" defTabSz="4560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7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(pool for the next level jobs (?)</a:t>
            </a:r>
            <a:endParaRPr lang="fr-FR" sz="577" spc="-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0CC1E0-790F-49B7-AD00-F0027597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66" y="31937"/>
            <a:ext cx="739208" cy="260163"/>
          </a:xfrm>
          <a:prstGeom prst="rect">
            <a:avLst/>
          </a:prstGeom>
        </p:spPr>
      </p:pic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6EA30FB9-2C84-43E6-8EAF-AC7BC2214F1B}"/>
              </a:ext>
            </a:extLst>
          </p:cNvPr>
          <p:cNvSpPr txBox="1">
            <a:spLocks/>
          </p:cNvSpPr>
          <p:nvPr/>
        </p:nvSpPr>
        <p:spPr>
          <a:xfrm>
            <a:off x="3730295" y="33346"/>
            <a:ext cx="3969232" cy="242968"/>
          </a:xfrm>
          <a:prstGeom prst="rect">
            <a:avLst/>
          </a:prstGeom>
          <a:solidFill>
            <a:schemeClr val="accent1"/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1539" b="1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FRAMEWORK</a:t>
            </a:r>
            <a:endParaRPr lang="en-US" sz="67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0A7882A-B07F-43EC-9E09-DBDA5311204A}"/>
              </a:ext>
            </a:extLst>
          </p:cNvPr>
          <p:cNvSpPr/>
          <p:nvPr/>
        </p:nvSpPr>
        <p:spPr>
          <a:xfrm>
            <a:off x="4159948" y="390621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6EB812-989B-45AD-87AA-CC743553C2C4}"/>
              </a:ext>
            </a:extLst>
          </p:cNvPr>
          <p:cNvSpPr/>
          <p:nvPr/>
        </p:nvSpPr>
        <p:spPr>
          <a:xfrm>
            <a:off x="5859336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778BFA-BDF3-4872-91C4-1CB81697EDA2}"/>
              </a:ext>
            </a:extLst>
          </p:cNvPr>
          <p:cNvSpPr/>
          <p:nvPr/>
        </p:nvSpPr>
        <p:spPr>
          <a:xfrm>
            <a:off x="7558723" y="392445"/>
            <a:ext cx="889061" cy="21153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57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82315CE-854F-4109-ACF1-65F944F6FA6F}"/>
              </a:ext>
            </a:extLst>
          </p:cNvPr>
          <p:cNvSpPr/>
          <p:nvPr/>
        </p:nvSpPr>
        <p:spPr>
          <a:xfrm>
            <a:off x="4161061" y="748645"/>
            <a:ext cx="4286723" cy="1641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orientation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52ECA74-294D-49A9-A535-84A0CDC444CA}"/>
              </a:ext>
            </a:extLst>
          </p:cNvPr>
          <p:cNvSpPr/>
          <p:nvPr/>
        </p:nvSpPr>
        <p:spPr>
          <a:xfrm rot="16200000">
            <a:off x="3383385" y="745346"/>
            <a:ext cx="1048430" cy="33897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1)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3F5653E7-E708-4ED5-B5D1-FDA1D9B4DDA9}"/>
              </a:ext>
            </a:extLst>
          </p:cNvPr>
          <p:cNvSpPr/>
          <p:nvPr/>
        </p:nvSpPr>
        <p:spPr>
          <a:xfrm>
            <a:off x="4449074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C09AEA64-8BD3-45EE-8DB2-FB1C50749132}"/>
              </a:ext>
            </a:extLst>
          </p:cNvPr>
          <p:cNvSpPr/>
          <p:nvPr/>
        </p:nvSpPr>
        <p:spPr>
          <a:xfrm>
            <a:off x="6148462" y="617726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852EE705-1CD8-4D5F-8D51-AF6D5B18F3B7}"/>
              </a:ext>
            </a:extLst>
          </p:cNvPr>
          <p:cNvSpPr/>
          <p:nvPr/>
        </p:nvSpPr>
        <p:spPr>
          <a:xfrm>
            <a:off x="7860298" y="617726"/>
            <a:ext cx="310809" cy="1195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2406615" y="2921979"/>
            <a:ext cx="3014183" cy="3389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4173057" y="1585863"/>
            <a:ext cx="4280834" cy="19556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e-learning through GNC learning platform</a:t>
            </a:r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0C1355FF-A184-493D-B108-CF3E473B13E1}"/>
              </a:ext>
            </a:extLst>
          </p:cNvPr>
          <p:cNvSpPr/>
          <p:nvPr/>
        </p:nvSpPr>
        <p:spPr>
          <a:xfrm>
            <a:off x="4421787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Arrow: Down 118">
            <a:extLst>
              <a:ext uri="{FF2B5EF4-FFF2-40B4-BE49-F238E27FC236}">
                <a16:creationId xmlns:a16="http://schemas.microsoft.com/office/drawing/2014/main" id="{8271A46D-E1C3-4EB6-B526-B2E757D49E2F}"/>
              </a:ext>
            </a:extLst>
          </p:cNvPr>
          <p:cNvSpPr/>
          <p:nvPr/>
        </p:nvSpPr>
        <p:spPr>
          <a:xfrm>
            <a:off x="6158069" y="1451357"/>
            <a:ext cx="310809" cy="1195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0" name="Arrow: Down 119">
            <a:extLst>
              <a:ext uri="{FF2B5EF4-FFF2-40B4-BE49-F238E27FC236}">
                <a16:creationId xmlns:a16="http://schemas.microsoft.com/office/drawing/2014/main" id="{1E702F33-C04A-4530-A096-48BE74AE05FE}"/>
              </a:ext>
            </a:extLst>
          </p:cNvPr>
          <p:cNvSpPr/>
          <p:nvPr/>
        </p:nvSpPr>
        <p:spPr>
          <a:xfrm>
            <a:off x="7860298" y="1451357"/>
            <a:ext cx="310809" cy="119500"/>
          </a:xfrm>
          <a:prstGeom prst="downArrow">
            <a:avLst/>
          </a:prstGeom>
          <a:solidFill>
            <a:schemeClr val="bg2"/>
          </a:solidFill>
          <a:ln>
            <a:solidFill>
              <a:srgbClr val="6F9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/>
        </p:nvGraphicFramePr>
        <p:xfrm>
          <a:off x="4849036" y="1891443"/>
          <a:ext cx="2688038" cy="451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099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331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1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8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/>
        </p:nvGraphicFramePr>
        <p:xfrm>
          <a:off x="4849035" y="2806158"/>
          <a:ext cx="2709685" cy="49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686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946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6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E6BA53D-8692-482E-9D3A-C8A477786958}"/>
              </a:ext>
            </a:extLst>
          </p:cNvPr>
          <p:cNvSpPr/>
          <p:nvPr/>
        </p:nvSpPr>
        <p:spPr>
          <a:xfrm rot="16200000">
            <a:off x="3547351" y="4867679"/>
            <a:ext cx="720497" cy="33897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3)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ED78E364-60E5-48BA-839C-A470A85FE693}"/>
              </a:ext>
            </a:extLst>
          </p:cNvPr>
          <p:cNvSpPr/>
          <p:nvPr/>
        </p:nvSpPr>
        <p:spPr>
          <a:xfrm>
            <a:off x="4173057" y="4683974"/>
            <a:ext cx="4280834" cy="16417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learning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0F72733-431C-4D0B-BA34-88889BCDC7A1}"/>
              </a:ext>
            </a:extLst>
          </p:cNvPr>
          <p:cNvSpPr/>
          <p:nvPr/>
        </p:nvSpPr>
        <p:spPr>
          <a:xfrm rot="16200000">
            <a:off x="3291333" y="5985515"/>
            <a:ext cx="1232534" cy="33897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LEVEL </a:t>
            </a:r>
          </a:p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4)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FABB46B0-E24F-4E99-B482-1D5BADE7F792}"/>
              </a:ext>
            </a:extLst>
          </p:cNvPr>
          <p:cNvSpPr/>
          <p:nvPr/>
        </p:nvSpPr>
        <p:spPr>
          <a:xfrm>
            <a:off x="4173056" y="5544324"/>
            <a:ext cx="3441733" cy="1641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577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/ IMO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5907143" y="2909529"/>
            <a:ext cx="1375160" cy="193657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4683764" y="2667758"/>
            <a:ext cx="3499793" cy="14400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513" spc="-3" dirty="0">
                <a:solidFill>
                  <a:prstClr val="black"/>
                </a:solidFill>
              </a:rPr>
              <a:t>report on the recommended learnings (plus access to all learning materials)</a:t>
            </a: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4695741" y="1781616"/>
            <a:ext cx="3499793" cy="101678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513" spc="-3" dirty="0">
                <a:solidFill>
                  <a:prstClr val="black"/>
                </a:solidFill>
              </a:rPr>
              <a:t>Defining recommended learnings as per GNC Competency Framework (self-evaluation)</a:t>
            </a: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6264446" y="2342886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6" name="Arrow: Down 185">
            <a:extLst>
              <a:ext uri="{FF2B5EF4-FFF2-40B4-BE49-F238E27FC236}">
                <a16:creationId xmlns:a16="http://schemas.microsoft.com/office/drawing/2014/main" id="{B7720786-AE5E-4555-B7FA-16F85BDCE4CC}"/>
              </a:ext>
            </a:extLst>
          </p:cNvPr>
          <p:cNvSpPr/>
          <p:nvPr/>
        </p:nvSpPr>
        <p:spPr>
          <a:xfrm>
            <a:off x="6274242" y="2568919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7" name="Arrow: Down 186">
            <a:extLst>
              <a:ext uri="{FF2B5EF4-FFF2-40B4-BE49-F238E27FC236}">
                <a16:creationId xmlns:a16="http://schemas.microsoft.com/office/drawing/2014/main" id="{5008079F-18E9-4AB8-A7C2-DB6559E58B55}"/>
              </a:ext>
            </a:extLst>
          </p:cNvPr>
          <p:cNvSpPr/>
          <p:nvPr/>
        </p:nvSpPr>
        <p:spPr>
          <a:xfrm>
            <a:off x="6274242" y="3298173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8" name="Arrow: Down 187">
            <a:extLst>
              <a:ext uri="{FF2B5EF4-FFF2-40B4-BE49-F238E27FC236}">
                <a16:creationId xmlns:a16="http://schemas.microsoft.com/office/drawing/2014/main" id="{68FF26DA-EB02-4D88-91B2-9D07B888B4EE}"/>
              </a:ext>
            </a:extLst>
          </p:cNvPr>
          <p:cNvSpPr/>
          <p:nvPr/>
        </p:nvSpPr>
        <p:spPr>
          <a:xfrm>
            <a:off x="6280969" y="3541470"/>
            <a:ext cx="169214" cy="15090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9" name="Arrow: Down 188">
            <a:extLst>
              <a:ext uri="{FF2B5EF4-FFF2-40B4-BE49-F238E27FC236}">
                <a16:creationId xmlns:a16="http://schemas.microsoft.com/office/drawing/2014/main" id="{ADF40364-1A5D-40C7-9D0D-C386CE5FEE71}"/>
              </a:ext>
            </a:extLst>
          </p:cNvPr>
          <p:cNvSpPr/>
          <p:nvPr/>
        </p:nvSpPr>
        <p:spPr>
          <a:xfrm>
            <a:off x="5806548" y="386792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6693535" y="3863510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1" name="Arrow: Down 190">
            <a:extLst>
              <a:ext uri="{FF2B5EF4-FFF2-40B4-BE49-F238E27FC236}">
                <a16:creationId xmlns:a16="http://schemas.microsoft.com/office/drawing/2014/main" id="{F93DAEBE-4569-4738-AF8C-02256DB1C50A}"/>
              </a:ext>
            </a:extLst>
          </p:cNvPr>
          <p:cNvSpPr/>
          <p:nvPr/>
        </p:nvSpPr>
        <p:spPr>
          <a:xfrm>
            <a:off x="5797034" y="4098186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E4A1742C-2E2D-4B6F-A84E-A042CF03FCF9}"/>
              </a:ext>
            </a:extLst>
          </p:cNvPr>
          <p:cNvSpPr/>
          <p:nvPr/>
        </p:nvSpPr>
        <p:spPr>
          <a:xfrm>
            <a:off x="4403955" y="6337566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35849319-6078-4A2F-A898-2359D67749C9}"/>
              </a:ext>
            </a:extLst>
          </p:cNvPr>
          <p:cNvSpPr/>
          <p:nvPr/>
        </p:nvSpPr>
        <p:spPr>
          <a:xfrm>
            <a:off x="6165379" y="6341321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A4249C92-2352-4D24-8556-E122C3665E08}"/>
              </a:ext>
            </a:extLst>
          </p:cNvPr>
          <p:cNvSpPr/>
          <p:nvPr/>
        </p:nvSpPr>
        <p:spPr>
          <a:xfrm>
            <a:off x="6992378" y="6346578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98348D12-FC38-410C-80A2-A782B868FE3A}"/>
              </a:ext>
            </a:extLst>
          </p:cNvPr>
          <p:cNvSpPr/>
          <p:nvPr/>
        </p:nvSpPr>
        <p:spPr>
          <a:xfrm rot="16200000">
            <a:off x="4922834" y="6587446"/>
            <a:ext cx="310809" cy="151905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Text Placeholder 30">
            <a:extLst>
              <a:ext uri="{FF2B5EF4-FFF2-40B4-BE49-F238E27FC236}">
                <a16:creationId xmlns:a16="http://schemas.microsoft.com/office/drawing/2014/main" id="{2707DA21-4E33-4576-9D18-DBEB434CA3A7}"/>
              </a:ext>
            </a:extLst>
          </p:cNvPr>
          <p:cNvSpPr txBox="1">
            <a:spLocks/>
          </p:cNvSpPr>
          <p:nvPr/>
        </p:nvSpPr>
        <p:spPr>
          <a:xfrm>
            <a:off x="6797338" y="5743250"/>
            <a:ext cx="821005" cy="5864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494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Documentations and publications of minimum 2 case studies (primary author)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975FF816-46E1-46A9-8581-575521EAC9EA}"/>
              </a:ext>
            </a:extLst>
          </p:cNvPr>
          <p:cNvSpPr/>
          <p:nvPr/>
        </p:nvSpPr>
        <p:spPr>
          <a:xfrm>
            <a:off x="5310922" y="6346579"/>
            <a:ext cx="310809" cy="186242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4644750" y="452258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641" b="1" spc="-3" dirty="0">
                <a:solidFill>
                  <a:prstClr val="black">
                    <a:lumMod val="95000"/>
                    <a:lumOff val="5000"/>
                  </a:prstClr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78847" y="4500120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29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3B88810B-148A-440C-961A-75AE048014D4}"/>
              </a:ext>
            </a:extLst>
          </p:cNvPr>
          <p:cNvSpPr txBox="1">
            <a:spLocks/>
          </p:cNvSpPr>
          <p:nvPr/>
        </p:nvSpPr>
        <p:spPr>
          <a:xfrm>
            <a:off x="2665355" y="4282278"/>
            <a:ext cx="2134695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NCC helpdesk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tech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 checklist	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51AFD4A5-F3E6-4792-B086-C0DA2E931F5D}"/>
              </a:ext>
            </a:extLst>
          </p:cNvPr>
          <p:cNvSpPr txBox="1">
            <a:spLocks/>
          </p:cNvSpPr>
          <p:nvPr/>
        </p:nvSpPr>
        <p:spPr>
          <a:xfrm>
            <a:off x="8693200" y="4304345"/>
            <a:ext cx="2072716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specific welcome package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minutes regular orientations</a:t>
            </a:r>
            <a:endParaRPr lang="en-US" sz="1800" spc="-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BA60DC2B-CF54-4842-9FF5-06A4ED91C190}"/>
              </a:ext>
            </a:extLst>
          </p:cNvPr>
          <p:cNvSpPr txBox="1">
            <a:spLocks/>
          </p:cNvSpPr>
          <p:nvPr/>
        </p:nvSpPr>
        <p:spPr>
          <a:xfrm>
            <a:off x="2665355" y="3809445"/>
            <a:ext cx="5991194" cy="18897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2400" spc="-3" dirty="0">
                <a:solidFill>
                  <a:prstClr val="black"/>
                </a:solidFill>
              </a:rPr>
              <a:t>registration (humanitarian ID)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30A7882A-B07F-43EC-9E09-DBDA5311204A}"/>
              </a:ext>
            </a:extLst>
          </p:cNvPr>
          <p:cNvSpPr/>
          <p:nvPr/>
        </p:nvSpPr>
        <p:spPr>
          <a:xfrm>
            <a:off x="2665355" y="1146046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666EB812-989B-45AD-87AA-CC743553C2C4}"/>
              </a:ext>
            </a:extLst>
          </p:cNvPr>
          <p:cNvSpPr/>
          <p:nvPr/>
        </p:nvSpPr>
        <p:spPr>
          <a:xfrm>
            <a:off x="5978481" y="1148644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778BFA-BDF3-4872-91C4-1CB81697EDA2}"/>
              </a:ext>
            </a:extLst>
          </p:cNvPr>
          <p:cNvSpPr/>
          <p:nvPr/>
        </p:nvSpPr>
        <p:spPr>
          <a:xfrm>
            <a:off x="8985713" y="1118043"/>
            <a:ext cx="1609133" cy="8081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82315CE-854F-4109-ACF1-65F944F6FA6F}"/>
              </a:ext>
            </a:extLst>
          </p:cNvPr>
          <p:cNvSpPr/>
          <p:nvPr/>
        </p:nvSpPr>
        <p:spPr>
          <a:xfrm>
            <a:off x="2648140" y="2663663"/>
            <a:ext cx="7946708" cy="80815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sz="24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orientation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52ECA74-294D-49A9-A535-84A0CDC444CA}"/>
              </a:ext>
            </a:extLst>
          </p:cNvPr>
          <p:cNvSpPr/>
          <p:nvPr/>
        </p:nvSpPr>
        <p:spPr>
          <a:xfrm rot="16200000">
            <a:off x="-1505229" y="3100444"/>
            <a:ext cx="5327904" cy="141910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LEVEL </a:t>
            </a:r>
          </a:p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1)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3F5653E7-E708-4ED5-B5D1-FDA1D9B4DDA9}"/>
              </a:ext>
            </a:extLst>
          </p:cNvPr>
          <p:cNvSpPr/>
          <p:nvPr/>
        </p:nvSpPr>
        <p:spPr>
          <a:xfrm>
            <a:off x="3145492" y="2107543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C09AEA64-8BD3-45EE-8DB2-FB1C50749132}"/>
              </a:ext>
            </a:extLst>
          </p:cNvPr>
          <p:cNvSpPr/>
          <p:nvPr/>
        </p:nvSpPr>
        <p:spPr>
          <a:xfrm>
            <a:off x="6527717" y="2113766"/>
            <a:ext cx="510660" cy="440257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852EE705-1CD8-4D5F-8D51-AF6D5B18F3B7}"/>
              </a:ext>
            </a:extLst>
          </p:cNvPr>
          <p:cNvSpPr/>
          <p:nvPr/>
        </p:nvSpPr>
        <p:spPr>
          <a:xfrm>
            <a:off x="9491374" y="2107543"/>
            <a:ext cx="597809" cy="4354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676804E2-CFE7-48E8-A52A-D6EECC0FF79A}"/>
              </a:ext>
            </a:extLst>
          </p:cNvPr>
          <p:cNvSpPr txBox="1">
            <a:spLocks/>
          </p:cNvSpPr>
          <p:nvPr/>
        </p:nvSpPr>
        <p:spPr>
          <a:xfrm>
            <a:off x="360928" y="160951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b="1" dirty="0">
                <a:solidFill>
                  <a:srgbClr val="94C83D"/>
                </a:solidFill>
              </a:rPr>
              <a:t>Capacity Building Framework</a:t>
            </a:r>
          </a:p>
        </p:txBody>
      </p:sp>
      <p:sp>
        <p:nvSpPr>
          <p:cNvPr id="87" name="Text Placeholder 30">
            <a:extLst>
              <a:ext uri="{FF2B5EF4-FFF2-40B4-BE49-F238E27FC236}">
                <a16:creationId xmlns:a16="http://schemas.microsoft.com/office/drawing/2014/main" id="{244DF5D8-8C5C-4AD4-8F1E-44938AE8713D}"/>
              </a:ext>
            </a:extLst>
          </p:cNvPr>
          <p:cNvSpPr txBox="1">
            <a:spLocks/>
          </p:cNvSpPr>
          <p:nvPr/>
        </p:nvSpPr>
        <p:spPr>
          <a:xfrm>
            <a:off x="5715699" y="4282278"/>
            <a:ext cx="2134695" cy="17784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93202">
              <a:spcAft>
                <a:spcPts val="257"/>
              </a:spcAft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orientation:	</a:t>
            </a:r>
          </a:p>
          <a:p>
            <a:pPr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IMO helpdesk</a:t>
            </a:r>
          </a:p>
          <a:p>
            <a:pPr marL="109951" indent="-109951" algn="l" defTabSz="293202"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US" sz="18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 checklist	</a:t>
            </a:r>
          </a:p>
        </p:txBody>
      </p:sp>
      <p:sp>
        <p:nvSpPr>
          <p:cNvPr id="88" name="Arrow: Down 87">
            <a:extLst>
              <a:ext uri="{FF2B5EF4-FFF2-40B4-BE49-F238E27FC236}">
                <a16:creationId xmlns:a16="http://schemas.microsoft.com/office/drawing/2014/main" id="{C6BBDC24-500C-4138-964F-B27DA638E900}"/>
              </a:ext>
            </a:extLst>
          </p:cNvPr>
          <p:cNvSpPr/>
          <p:nvPr/>
        </p:nvSpPr>
        <p:spPr>
          <a:xfrm>
            <a:off x="3204778" y="6285133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F4CF3BF6-BF74-4333-A32B-40CE5105DA46}"/>
              </a:ext>
            </a:extLst>
          </p:cNvPr>
          <p:cNvSpPr/>
          <p:nvPr/>
        </p:nvSpPr>
        <p:spPr>
          <a:xfrm>
            <a:off x="6477501" y="6351655"/>
            <a:ext cx="587210" cy="377636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2D002CA1-01AB-4F18-BDA7-6F47E5F787BF}"/>
              </a:ext>
            </a:extLst>
          </p:cNvPr>
          <p:cNvSpPr/>
          <p:nvPr/>
        </p:nvSpPr>
        <p:spPr>
          <a:xfrm>
            <a:off x="9430653" y="6254452"/>
            <a:ext cx="597809" cy="43548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433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2FA907D-19E1-4FCD-81C8-588907BAA5F8}"/>
              </a:ext>
            </a:extLst>
          </p:cNvPr>
          <p:cNvSpPr txBox="1">
            <a:spLocks/>
          </p:cNvSpPr>
          <p:nvPr/>
        </p:nvSpPr>
        <p:spPr>
          <a:xfrm>
            <a:off x="1176405" y="2871801"/>
            <a:ext cx="8241778" cy="219380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</a:rPr>
              <a:t> Optional competencies evaluation by a supervisor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38A280C9-F8E8-4B2C-8EE3-F9C7CDED0088}"/>
              </a:ext>
            </a:extLst>
          </p:cNvPr>
          <p:cNvSpPr txBox="1">
            <a:spLocks/>
          </p:cNvSpPr>
          <p:nvPr/>
        </p:nvSpPr>
        <p:spPr>
          <a:xfrm>
            <a:off x="1213595" y="4922450"/>
            <a:ext cx="9507384" cy="367563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</a:rPr>
              <a:t> Online test on all competencies with multiple choice questions and case studies (graded automatically)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84BAE99B-F507-44DA-8DDF-16AE9E4AA1A0}"/>
              </a:ext>
            </a:extLst>
          </p:cNvPr>
          <p:cNvSpPr txBox="1">
            <a:spLocks/>
          </p:cNvSpPr>
          <p:nvPr/>
        </p:nvSpPr>
        <p:spPr>
          <a:xfrm>
            <a:off x="3781696" y="5431637"/>
            <a:ext cx="3018836" cy="2113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learning  identified? 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2067A069-A530-4460-B046-2793E9A499E6}"/>
              </a:ext>
            </a:extLst>
          </p:cNvPr>
          <p:cNvSpPr txBox="1">
            <a:spLocks/>
          </p:cNvSpPr>
          <p:nvPr/>
        </p:nvSpPr>
        <p:spPr>
          <a:xfrm>
            <a:off x="4078223" y="5813400"/>
            <a:ext cx="526666" cy="262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D0175C2E-0559-41F2-997B-45642E3CAE5C}"/>
              </a:ext>
            </a:extLst>
          </p:cNvPr>
          <p:cNvSpPr txBox="1">
            <a:spLocks/>
          </p:cNvSpPr>
          <p:nvPr/>
        </p:nvSpPr>
        <p:spPr>
          <a:xfrm>
            <a:off x="6033139" y="5841596"/>
            <a:ext cx="573507" cy="28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4C83D"/>
            </a:solidFill>
          </a:ln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9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74F6DFE2-E3EF-441C-B3BD-598371530628}"/>
              </a:ext>
            </a:extLst>
          </p:cNvPr>
          <p:cNvSpPr txBox="1">
            <a:spLocks/>
          </p:cNvSpPr>
          <p:nvPr/>
        </p:nvSpPr>
        <p:spPr>
          <a:xfrm>
            <a:off x="1294503" y="6297608"/>
            <a:ext cx="8284926" cy="377391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300" spc="-3" dirty="0">
                <a:solidFill>
                  <a:prstClr val="black"/>
                </a:solidFill>
              </a:rPr>
              <a:t>keep access to resources + regular updates when new additional e-learning materials are posted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1300" spc="-3" dirty="0">
                <a:solidFill>
                  <a:prstClr val="black"/>
                </a:solidFill>
              </a:rPr>
              <a:t>Feedback for NCCs: “light” 360 from supervisor, SAG, OCHA, team, subnational CCs</a:t>
            </a:r>
          </a:p>
          <a:p>
            <a:pPr marL="109951" indent="-109951" defTabSz="293202">
              <a:spcAft>
                <a:spcPts val="257"/>
              </a:spcAft>
            </a:pPr>
            <a:r>
              <a:rPr lang="en-US" sz="1300" spc="-3" dirty="0">
                <a:solidFill>
                  <a:prstClr val="black"/>
                </a:solidFill>
              </a:rPr>
              <a:t>Feedback for IMO: “light” 360  from the NCC, any other partners identified by the NCC/IMO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5B0CEA0-2478-42F5-9798-8C9D5354DD1C}"/>
              </a:ext>
            </a:extLst>
          </p:cNvPr>
          <p:cNvGrpSpPr/>
          <p:nvPr/>
        </p:nvGrpSpPr>
        <p:grpSpPr>
          <a:xfrm>
            <a:off x="7183991" y="3288315"/>
            <a:ext cx="1737491" cy="2674163"/>
            <a:chOff x="5053779" y="4326154"/>
            <a:chExt cx="2118368" cy="20956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C18C38E-A793-4FE7-B7A6-E73E45A73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79" y="6399645"/>
              <a:ext cx="2118368" cy="221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15800D-5B48-43A1-8EF4-C11AE6542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392" y="4326154"/>
              <a:ext cx="0" cy="208892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6F1EF0-3511-4993-AD45-3215829CA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9008" y="4341932"/>
              <a:ext cx="1143139" cy="1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5FEE88E-4A74-40B2-B11A-A726B75991C7}"/>
              </a:ext>
            </a:extLst>
          </p:cNvPr>
          <p:cNvSpPr/>
          <p:nvPr/>
        </p:nvSpPr>
        <p:spPr>
          <a:xfrm rot="16200000">
            <a:off x="-2459764" y="3219365"/>
            <a:ext cx="6014928" cy="71805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LEVEL </a:t>
            </a:r>
          </a:p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(LEVEL 2)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A10EADD-A9FD-4A6D-80B5-0AABA715C087}"/>
              </a:ext>
            </a:extLst>
          </p:cNvPr>
          <p:cNvSpPr/>
          <p:nvPr/>
        </p:nvSpPr>
        <p:spPr>
          <a:xfrm>
            <a:off x="1110811" y="588351"/>
            <a:ext cx="10496556" cy="39618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93202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e-learning through GNC learning platform</a:t>
            </a:r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E6E4AD68-F9C7-471D-AB01-45E4A26E9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8904"/>
              </p:ext>
            </p:extLst>
          </p:nvPr>
        </p:nvGraphicFramePr>
        <p:xfrm>
          <a:off x="1213595" y="1510518"/>
          <a:ext cx="5655435" cy="117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1220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311405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65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27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09" marR="6109" marT="61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109" marR="6109" marT="61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BD5ECD17-4DAC-401A-B02B-8809C1967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53719"/>
              </p:ext>
            </p:extLst>
          </p:nvPr>
        </p:nvGraphicFramePr>
        <p:xfrm>
          <a:off x="1221342" y="3587208"/>
          <a:ext cx="5590562" cy="117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473">
                  <a:extLst>
                    <a:ext uri="{9D8B030D-6E8A-4147-A177-3AD203B41FA5}">
                      <a16:colId xmlns:a16="http://schemas.microsoft.com/office/drawing/2014/main" val="1190167754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613281236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3742171959"/>
                    </a:ext>
                  </a:extLst>
                </a:gridCol>
                <a:gridCol w="1296363">
                  <a:extLst>
                    <a:ext uri="{9D8B030D-6E8A-4147-A177-3AD203B41FA5}">
                      <a16:colId xmlns:a16="http://schemas.microsoft.com/office/drawing/2014/main" val="2858138735"/>
                    </a:ext>
                  </a:extLst>
                </a:gridCol>
              </a:tblGrid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5613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1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736600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2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229106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29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”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57105"/>
                  </a:ext>
                </a:extLst>
              </a:tr>
              <a:tr h="15958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Competency N</a:t>
                      </a:r>
                      <a:endParaRPr lang="en-US" sz="15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9227"/>
                  </a:ext>
                </a:extLst>
              </a:tr>
            </a:tbl>
          </a:graphicData>
        </a:graphic>
      </p:graphicFrame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FA9E052-CFA0-46EF-BF4F-5100C5A4B14B}"/>
              </a:ext>
            </a:extLst>
          </p:cNvPr>
          <p:cNvGrpSpPr/>
          <p:nvPr/>
        </p:nvGrpSpPr>
        <p:grpSpPr>
          <a:xfrm>
            <a:off x="3668105" y="4178627"/>
            <a:ext cx="2830342" cy="436823"/>
            <a:chOff x="2958617" y="4760572"/>
            <a:chExt cx="1601204" cy="301962"/>
          </a:xfrm>
        </p:grpSpPr>
        <p:pic>
          <p:nvPicPr>
            <p:cNvPr id="159" name="Graphic 158" descr="Bar chart">
              <a:extLst>
                <a:ext uri="{FF2B5EF4-FFF2-40B4-BE49-F238E27FC236}">
                  <a16:creationId xmlns:a16="http://schemas.microsoft.com/office/drawing/2014/main" id="{9D60D24A-CA13-4230-9F40-5896BC5B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58617" y="4928095"/>
              <a:ext cx="336228" cy="106253"/>
            </a:xfrm>
            <a:prstGeom prst="rect">
              <a:avLst/>
            </a:prstGeom>
          </p:spPr>
        </p:pic>
        <p:grpSp>
          <p:nvGrpSpPr>
            <p:cNvPr id="164" name="Graphic 162" descr="Questions RTL">
              <a:extLst>
                <a:ext uri="{FF2B5EF4-FFF2-40B4-BE49-F238E27FC236}">
                  <a16:creationId xmlns:a16="http://schemas.microsoft.com/office/drawing/2014/main" id="{3D27F0A0-3AE5-4EA4-A67D-41A11A95E0ED}"/>
                </a:ext>
              </a:extLst>
            </p:cNvPr>
            <p:cNvGrpSpPr/>
            <p:nvPr/>
          </p:nvGrpSpPr>
          <p:grpSpPr>
            <a:xfrm>
              <a:off x="4413843" y="4760572"/>
              <a:ext cx="118265" cy="118265"/>
              <a:chOff x="5708312" y="4773854"/>
              <a:chExt cx="914400" cy="914400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3863EEC-5C60-4B29-BD76-21229DD4E676}"/>
                  </a:ext>
                </a:extLst>
              </p:cNvPr>
              <p:cNvSpPr/>
              <p:nvPr/>
            </p:nvSpPr>
            <p:spPr>
              <a:xfrm>
                <a:off x="5913100" y="5112944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BF81AB0-C89F-442C-A17F-EFF903BB8751}"/>
                  </a:ext>
                </a:extLst>
              </p:cNvPr>
              <p:cNvSpPr/>
              <p:nvPr/>
            </p:nvSpPr>
            <p:spPr>
              <a:xfrm>
                <a:off x="6055975" y="5440604"/>
                <a:ext cx="342900" cy="171450"/>
              </a:xfrm>
              <a:custGeom>
                <a:avLst/>
                <a:gdLst>
                  <a:gd name="connsiteX0" fmla="*/ 342900 w 342900"/>
                  <a:gd name="connsiteY0" fmla="*/ 171450 h 171450"/>
                  <a:gd name="connsiteX1" fmla="*/ 342900 w 342900"/>
                  <a:gd name="connsiteY1" fmla="*/ 85725 h 171450"/>
                  <a:gd name="connsiteX2" fmla="*/ 325755 w 342900"/>
                  <a:gd name="connsiteY2" fmla="*/ 51435 h 171450"/>
                  <a:gd name="connsiteX3" fmla="*/ 241935 w 342900"/>
                  <a:gd name="connsiteY3" fmla="*/ 11430 h 171450"/>
                  <a:gd name="connsiteX4" fmla="*/ 171450 w 342900"/>
                  <a:gd name="connsiteY4" fmla="*/ 0 h 171450"/>
                  <a:gd name="connsiteX5" fmla="*/ 100965 w 342900"/>
                  <a:gd name="connsiteY5" fmla="*/ 11430 h 171450"/>
                  <a:gd name="connsiteX6" fmla="*/ 17145 w 342900"/>
                  <a:gd name="connsiteY6" fmla="*/ 51435 h 171450"/>
                  <a:gd name="connsiteX7" fmla="*/ 0 w 342900"/>
                  <a:gd name="connsiteY7" fmla="*/ 85725 h 171450"/>
                  <a:gd name="connsiteX8" fmla="*/ 0 w 342900"/>
                  <a:gd name="connsiteY8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171450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3234" y="72157"/>
                      <a:pt x="336810" y="59308"/>
                      <a:pt x="325755" y="51435"/>
                    </a:cubicBezTo>
                    <a:cubicBezTo>
                      <a:pt x="301090" y="32110"/>
                      <a:pt x="272472" y="18451"/>
                      <a:pt x="241935" y="11430"/>
                    </a:cubicBezTo>
                    <a:cubicBezTo>
                      <a:pt x="219045" y="4538"/>
                      <a:pt x="195345" y="694"/>
                      <a:pt x="171450" y="0"/>
                    </a:cubicBezTo>
                    <a:cubicBezTo>
                      <a:pt x="147499" y="77"/>
                      <a:pt x="123712" y="3935"/>
                      <a:pt x="100965" y="11430"/>
                    </a:cubicBezTo>
                    <a:cubicBezTo>
                      <a:pt x="70877" y="19700"/>
                      <a:pt x="42498" y="33245"/>
                      <a:pt x="17145" y="51435"/>
                    </a:cubicBezTo>
                    <a:cubicBezTo>
                      <a:pt x="6410" y="59579"/>
                      <a:pt x="74" y="72251"/>
                      <a:pt x="0" y="85725"/>
                    </a:cubicBez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7F26884-FC54-47A2-BD6E-D9A717FCAAD0}"/>
                  </a:ext>
                </a:extLst>
              </p:cNvPr>
              <p:cNvSpPr/>
              <p:nvPr/>
            </p:nvSpPr>
            <p:spPr>
              <a:xfrm>
                <a:off x="6141700" y="5246294"/>
                <a:ext cx="171450" cy="161925"/>
              </a:xfrm>
              <a:custGeom>
                <a:avLst/>
                <a:gdLst>
                  <a:gd name="connsiteX0" fmla="*/ 171450 w 171450"/>
                  <a:gd name="connsiteY0" fmla="*/ 85725 h 161925"/>
                  <a:gd name="connsiteX1" fmla="*/ 85725 w 171450"/>
                  <a:gd name="connsiteY1" fmla="*/ 171450 h 161925"/>
                  <a:gd name="connsiteX2" fmla="*/ 0 w 171450"/>
                  <a:gd name="connsiteY2" fmla="*/ 85725 h 161925"/>
                  <a:gd name="connsiteX3" fmla="*/ 85725 w 171450"/>
                  <a:gd name="connsiteY3" fmla="*/ 0 h 161925"/>
                  <a:gd name="connsiteX4" fmla="*/ 171450 w 171450"/>
                  <a:gd name="connsiteY4" fmla="*/ 857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61925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E1B1FCF-2738-42AE-8301-D433DE82E4DA}"/>
                  </a:ext>
                </a:extLst>
              </p:cNvPr>
              <p:cNvSpPr/>
              <p:nvPr/>
            </p:nvSpPr>
            <p:spPr>
              <a:xfrm>
                <a:off x="5827362" y="5307254"/>
                <a:ext cx="304800" cy="171450"/>
              </a:xfrm>
              <a:custGeom>
                <a:avLst/>
                <a:gdLst>
                  <a:gd name="connsiteX0" fmla="*/ 222897 w 304800"/>
                  <a:gd name="connsiteY0" fmla="*/ 154305 h 171450"/>
                  <a:gd name="connsiteX1" fmla="*/ 222897 w 304800"/>
                  <a:gd name="connsiteY1" fmla="*/ 154305 h 171450"/>
                  <a:gd name="connsiteX2" fmla="*/ 310527 w 304800"/>
                  <a:gd name="connsiteY2" fmla="*/ 110490 h 171450"/>
                  <a:gd name="connsiteX3" fmla="*/ 276237 w 304800"/>
                  <a:gd name="connsiteY3" fmla="*/ 26670 h 171450"/>
                  <a:gd name="connsiteX4" fmla="*/ 276237 w 304800"/>
                  <a:gd name="connsiteY4" fmla="*/ 22860 h 171450"/>
                  <a:gd name="connsiteX5" fmla="*/ 241947 w 304800"/>
                  <a:gd name="connsiteY5" fmla="*/ 11430 h 171450"/>
                  <a:gd name="connsiteX6" fmla="*/ 171462 w 304800"/>
                  <a:gd name="connsiteY6" fmla="*/ 0 h 171450"/>
                  <a:gd name="connsiteX7" fmla="*/ 100977 w 304800"/>
                  <a:gd name="connsiteY7" fmla="*/ 11430 h 171450"/>
                  <a:gd name="connsiteX8" fmla="*/ 17157 w 304800"/>
                  <a:gd name="connsiteY8" fmla="*/ 51435 h 171450"/>
                  <a:gd name="connsiteX9" fmla="*/ 12 w 304800"/>
                  <a:gd name="connsiteY9" fmla="*/ 85725 h 171450"/>
                  <a:gd name="connsiteX10" fmla="*/ 12 w 304800"/>
                  <a:gd name="connsiteY10" fmla="*/ 171450 h 171450"/>
                  <a:gd name="connsiteX11" fmla="*/ 205752 w 304800"/>
                  <a:gd name="connsiteY11" fmla="*/ 171450 h 171450"/>
                  <a:gd name="connsiteX12" fmla="*/ 222897 w 304800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171450">
                    <a:moveTo>
                      <a:pt x="222897" y="154305"/>
                    </a:moveTo>
                    <a:lnTo>
                      <a:pt x="222897" y="154305"/>
                    </a:lnTo>
                    <a:cubicBezTo>
                      <a:pt x="249643" y="135218"/>
                      <a:pt x="279210" y="120434"/>
                      <a:pt x="310527" y="110490"/>
                    </a:cubicBezTo>
                    <a:cubicBezTo>
                      <a:pt x="288924" y="87882"/>
                      <a:pt x="276674" y="57938"/>
                      <a:pt x="276237" y="26670"/>
                    </a:cubicBezTo>
                    <a:lnTo>
                      <a:pt x="276237" y="22860"/>
                    </a:lnTo>
                    <a:cubicBezTo>
                      <a:pt x="265109" y="18198"/>
                      <a:pt x="253647" y="14377"/>
                      <a:pt x="241947" y="11430"/>
                    </a:cubicBezTo>
                    <a:cubicBezTo>
                      <a:pt x="219057" y="4538"/>
                      <a:pt x="195358" y="694"/>
                      <a:pt x="171462" y="0"/>
                    </a:cubicBezTo>
                    <a:cubicBezTo>
                      <a:pt x="147513" y="77"/>
                      <a:pt x="123724" y="3935"/>
                      <a:pt x="100977" y="11430"/>
                    </a:cubicBezTo>
                    <a:cubicBezTo>
                      <a:pt x="71195" y="20500"/>
                      <a:pt x="42941" y="33984"/>
                      <a:pt x="17157" y="51435"/>
                    </a:cubicBezTo>
                    <a:cubicBezTo>
                      <a:pt x="6103" y="59308"/>
                      <a:pt x="-322" y="72157"/>
                      <a:pt x="12" y="85725"/>
                    </a:cubicBezTo>
                    <a:lnTo>
                      <a:pt x="12" y="171450"/>
                    </a:lnTo>
                    <a:lnTo>
                      <a:pt x="205752" y="171450"/>
                    </a:lnTo>
                    <a:cubicBezTo>
                      <a:pt x="210475" y="164823"/>
                      <a:pt x="216270" y="159028"/>
                      <a:pt x="222897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F8E895D-2EC7-4E68-BA39-93330F9CD6D0}"/>
                  </a:ext>
                </a:extLst>
              </p:cNvPr>
              <p:cNvSpPr/>
              <p:nvPr/>
            </p:nvSpPr>
            <p:spPr>
              <a:xfrm>
                <a:off x="6103596" y="4850054"/>
                <a:ext cx="390525" cy="361950"/>
              </a:xfrm>
              <a:custGeom>
                <a:avLst/>
                <a:gdLst>
                  <a:gd name="connsiteX0" fmla="*/ 379575 w 390525"/>
                  <a:gd name="connsiteY0" fmla="*/ 0 h 361950"/>
                  <a:gd name="connsiteX1" fmla="*/ 19816 w 390525"/>
                  <a:gd name="connsiteY1" fmla="*/ 0 h 361950"/>
                  <a:gd name="connsiteX2" fmla="*/ 3 w 390525"/>
                  <a:gd name="connsiteY2" fmla="*/ 20002 h 361950"/>
                  <a:gd name="connsiteX3" fmla="*/ 4 w 390525"/>
                  <a:gd name="connsiteY3" fmla="*/ 20098 h 361950"/>
                  <a:gd name="connsiteX4" fmla="*/ 4 w 390525"/>
                  <a:gd name="connsiteY4" fmla="*/ 265367 h 361950"/>
                  <a:gd name="connsiteX5" fmla="*/ 19618 w 390525"/>
                  <a:gd name="connsiteY5" fmla="*/ 285750 h 361950"/>
                  <a:gd name="connsiteX6" fmla="*/ 19625 w 390525"/>
                  <a:gd name="connsiteY6" fmla="*/ 285750 h 361950"/>
                  <a:gd name="connsiteX7" fmla="*/ 76775 w 390525"/>
                  <a:gd name="connsiteY7" fmla="*/ 285750 h 361950"/>
                  <a:gd name="connsiteX8" fmla="*/ 76775 w 390525"/>
                  <a:gd name="connsiteY8" fmla="*/ 366141 h 361950"/>
                  <a:gd name="connsiteX9" fmla="*/ 155928 w 390525"/>
                  <a:gd name="connsiteY9" fmla="*/ 285750 h 361950"/>
                  <a:gd name="connsiteX10" fmla="*/ 379575 w 390525"/>
                  <a:gd name="connsiteY10" fmla="*/ 285750 h 361950"/>
                  <a:gd name="connsiteX11" fmla="*/ 399482 w 390525"/>
                  <a:gd name="connsiteY11" fmla="*/ 265652 h 361950"/>
                  <a:gd name="connsiteX12" fmla="*/ 399482 w 390525"/>
                  <a:gd name="connsiteY12" fmla="*/ 20098 h 361950"/>
                  <a:gd name="connsiteX13" fmla="*/ 379575 w 390525"/>
                  <a:gd name="connsiteY13" fmla="*/ 0 h 361950"/>
                  <a:gd name="connsiteX14" fmla="*/ 198029 w 390525"/>
                  <a:gd name="connsiteY14" fmla="*/ 250031 h 361950"/>
                  <a:gd name="connsiteX15" fmla="*/ 198029 w 390525"/>
                  <a:gd name="connsiteY15" fmla="*/ 250031 h 361950"/>
                  <a:gd name="connsiteX16" fmla="*/ 176885 w 390525"/>
                  <a:gd name="connsiteY16" fmla="*/ 228884 h 361950"/>
                  <a:gd name="connsiteX17" fmla="*/ 198032 w 390525"/>
                  <a:gd name="connsiteY17" fmla="*/ 207740 h 361950"/>
                  <a:gd name="connsiteX18" fmla="*/ 219174 w 390525"/>
                  <a:gd name="connsiteY18" fmla="*/ 228600 h 361950"/>
                  <a:gd name="connsiteX19" fmla="*/ 198516 w 390525"/>
                  <a:gd name="connsiteY19" fmla="*/ 250035 h 361950"/>
                  <a:gd name="connsiteX20" fmla="*/ 197552 w 390525"/>
                  <a:gd name="connsiteY20" fmla="*/ 250031 h 361950"/>
                  <a:gd name="connsiteX21" fmla="*/ 263942 w 390525"/>
                  <a:gd name="connsiteY21" fmla="*/ 101727 h 361950"/>
                  <a:gd name="connsiteX22" fmla="*/ 263942 w 390525"/>
                  <a:gd name="connsiteY22" fmla="*/ 104108 h 361950"/>
                  <a:gd name="connsiteX23" fmla="*/ 236795 w 390525"/>
                  <a:gd name="connsiteY23" fmla="*/ 104108 h 361950"/>
                  <a:gd name="connsiteX24" fmla="*/ 236795 w 390525"/>
                  <a:gd name="connsiteY24" fmla="*/ 101727 h 361950"/>
                  <a:gd name="connsiteX25" fmla="*/ 236795 w 390525"/>
                  <a:gd name="connsiteY25" fmla="*/ 95155 h 361950"/>
                  <a:gd name="connsiteX26" fmla="*/ 198047 w 390525"/>
                  <a:gd name="connsiteY26" fmla="*/ 62958 h 361950"/>
                  <a:gd name="connsiteX27" fmla="*/ 198029 w 390525"/>
                  <a:gd name="connsiteY27" fmla="*/ 62960 h 361950"/>
                  <a:gd name="connsiteX28" fmla="*/ 196600 w 390525"/>
                  <a:gd name="connsiteY28" fmla="*/ 62960 h 361950"/>
                  <a:gd name="connsiteX29" fmla="*/ 159167 w 390525"/>
                  <a:gd name="connsiteY29" fmla="*/ 101716 h 361950"/>
                  <a:gd name="connsiteX30" fmla="*/ 159167 w 390525"/>
                  <a:gd name="connsiteY30" fmla="*/ 101727 h 361950"/>
                  <a:gd name="connsiteX31" fmla="*/ 198029 w 390525"/>
                  <a:gd name="connsiteY31" fmla="*/ 136779 h 361950"/>
                  <a:gd name="connsiteX32" fmla="*/ 211554 w 390525"/>
                  <a:gd name="connsiteY32" fmla="*/ 136779 h 361950"/>
                  <a:gd name="connsiteX33" fmla="*/ 211554 w 390525"/>
                  <a:gd name="connsiteY33" fmla="*/ 192881 h 361950"/>
                  <a:gd name="connsiteX34" fmla="*/ 184408 w 390525"/>
                  <a:gd name="connsiteY34" fmla="*/ 192881 h 361950"/>
                  <a:gd name="connsiteX35" fmla="*/ 184408 w 390525"/>
                  <a:gd name="connsiteY35" fmla="*/ 162878 h 361950"/>
                  <a:gd name="connsiteX36" fmla="*/ 132020 w 390525"/>
                  <a:gd name="connsiteY36" fmla="*/ 101727 h 361950"/>
                  <a:gd name="connsiteX37" fmla="*/ 132020 w 390525"/>
                  <a:gd name="connsiteY37" fmla="*/ 100203 h 361950"/>
                  <a:gd name="connsiteX38" fmla="*/ 198029 w 390525"/>
                  <a:gd name="connsiteY38" fmla="*/ 35719 h 361950"/>
                  <a:gd name="connsiteX39" fmla="*/ 263947 w 390525"/>
                  <a:gd name="connsiteY39" fmla="*/ 94366 h 361950"/>
                  <a:gd name="connsiteX40" fmla="*/ 263942 w 390525"/>
                  <a:gd name="connsiteY40" fmla="*/ 10172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0525" h="361950">
                    <a:moveTo>
                      <a:pt x="379575" y="0"/>
                    </a:moveTo>
                    <a:lnTo>
                      <a:pt x="19816" y="0"/>
                    </a:lnTo>
                    <a:cubicBezTo>
                      <a:pt x="8821" y="52"/>
                      <a:pt x="-49" y="9007"/>
                      <a:pt x="3" y="20002"/>
                    </a:cubicBezTo>
                    <a:cubicBezTo>
                      <a:pt x="3" y="20034"/>
                      <a:pt x="4" y="20065"/>
                      <a:pt x="4" y="20098"/>
                    </a:cubicBezTo>
                    <a:lnTo>
                      <a:pt x="4" y="265367"/>
                    </a:lnTo>
                    <a:cubicBezTo>
                      <a:pt x="-209" y="276412"/>
                      <a:pt x="8573" y="285538"/>
                      <a:pt x="19618" y="285750"/>
                    </a:cubicBezTo>
                    <a:cubicBezTo>
                      <a:pt x="19621" y="285750"/>
                      <a:pt x="19622" y="285750"/>
                      <a:pt x="19625" y="285750"/>
                    </a:cubicBezTo>
                    <a:lnTo>
                      <a:pt x="76775" y="285750"/>
                    </a:lnTo>
                    <a:lnTo>
                      <a:pt x="76775" y="366141"/>
                    </a:lnTo>
                    <a:lnTo>
                      <a:pt x="155928" y="285750"/>
                    </a:lnTo>
                    <a:lnTo>
                      <a:pt x="379575" y="285750"/>
                    </a:lnTo>
                    <a:cubicBezTo>
                      <a:pt x="390600" y="285645"/>
                      <a:pt x="399482" y="276678"/>
                      <a:pt x="399482" y="265652"/>
                    </a:cubicBezTo>
                    <a:lnTo>
                      <a:pt x="399482" y="20098"/>
                    </a:lnTo>
                    <a:cubicBezTo>
                      <a:pt x="399483" y="9072"/>
                      <a:pt x="390600" y="104"/>
                      <a:pt x="379575" y="0"/>
                    </a:cubicBezTo>
                    <a:close/>
                    <a:moveTo>
                      <a:pt x="198029" y="250031"/>
                    </a:moveTo>
                    <a:lnTo>
                      <a:pt x="198029" y="250031"/>
                    </a:lnTo>
                    <a:cubicBezTo>
                      <a:pt x="186350" y="250030"/>
                      <a:pt x="176884" y="240562"/>
                      <a:pt x="176885" y="228884"/>
                    </a:cubicBezTo>
                    <a:cubicBezTo>
                      <a:pt x="176886" y="217205"/>
                      <a:pt x="186354" y="207739"/>
                      <a:pt x="198032" y="207740"/>
                    </a:cubicBezTo>
                    <a:cubicBezTo>
                      <a:pt x="209599" y="207741"/>
                      <a:pt x="219018" y="217035"/>
                      <a:pt x="219174" y="228600"/>
                    </a:cubicBezTo>
                    <a:cubicBezTo>
                      <a:pt x="219388" y="240223"/>
                      <a:pt x="210140" y="249821"/>
                      <a:pt x="198516" y="250035"/>
                    </a:cubicBezTo>
                    <a:cubicBezTo>
                      <a:pt x="198195" y="250042"/>
                      <a:pt x="197873" y="250040"/>
                      <a:pt x="197552" y="250031"/>
                    </a:cubicBezTo>
                    <a:close/>
                    <a:moveTo>
                      <a:pt x="263942" y="101727"/>
                    </a:moveTo>
                    <a:lnTo>
                      <a:pt x="263942" y="104108"/>
                    </a:lnTo>
                    <a:lnTo>
                      <a:pt x="236795" y="104108"/>
                    </a:lnTo>
                    <a:lnTo>
                      <a:pt x="236795" y="101727"/>
                    </a:lnTo>
                    <a:cubicBezTo>
                      <a:pt x="236985" y="99540"/>
                      <a:pt x="236985" y="97342"/>
                      <a:pt x="236795" y="95155"/>
                    </a:cubicBezTo>
                    <a:cubicBezTo>
                      <a:pt x="234986" y="75564"/>
                      <a:pt x="217638" y="61150"/>
                      <a:pt x="198047" y="62958"/>
                    </a:cubicBezTo>
                    <a:cubicBezTo>
                      <a:pt x="198041" y="62959"/>
                      <a:pt x="198034" y="62959"/>
                      <a:pt x="198029" y="62960"/>
                    </a:cubicBezTo>
                    <a:lnTo>
                      <a:pt x="196600" y="62960"/>
                    </a:lnTo>
                    <a:cubicBezTo>
                      <a:pt x="175561" y="63325"/>
                      <a:pt x="158802" y="80677"/>
                      <a:pt x="159167" y="101716"/>
                    </a:cubicBezTo>
                    <a:cubicBezTo>
                      <a:pt x="159167" y="101719"/>
                      <a:pt x="159167" y="101723"/>
                      <a:pt x="159167" y="101727"/>
                    </a:cubicBezTo>
                    <a:cubicBezTo>
                      <a:pt x="159167" y="122968"/>
                      <a:pt x="174407" y="136779"/>
                      <a:pt x="198029" y="136779"/>
                    </a:cubicBezTo>
                    <a:lnTo>
                      <a:pt x="211554" y="136779"/>
                    </a:lnTo>
                    <a:lnTo>
                      <a:pt x="211554" y="192881"/>
                    </a:lnTo>
                    <a:lnTo>
                      <a:pt x="184408" y="192881"/>
                    </a:lnTo>
                    <a:lnTo>
                      <a:pt x="184408" y="162878"/>
                    </a:lnTo>
                    <a:cubicBezTo>
                      <a:pt x="153786" y="159059"/>
                      <a:pt x="131095" y="132572"/>
                      <a:pt x="132020" y="101727"/>
                    </a:cubicBezTo>
                    <a:lnTo>
                      <a:pt x="132020" y="100203"/>
                    </a:lnTo>
                    <a:cubicBezTo>
                      <a:pt x="132491" y="64190"/>
                      <a:pt x="162014" y="35348"/>
                      <a:pt x="198029" y="35719"/>
                    </a:cubicBezTo>
                    <a:cubicBezTo>
                      <a:pt x="232426" y="33711"/>
                      <a:pt x="261939" y="59968"/>
                      <a:pt x="263947" y="94366"/>
                    </a:cubicBezTo>
                    <a:cubicBezTo>
                      <a:pt x="264090" y="96818"/>
                      <a:pt x="264088" y="99275"/>
                      <a:pt x="263942" y="1017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93202"/>
                <a:endParaRPr lang="en-US" sz="115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71" name="Graphic 170" descr="Presentation with media">
              <a:extLst>
                <a:ext uri="{FF2B5EF4-FFF2-40B4-BE49-F238E27FC236}">
                  <a16:creationId xmlns:a16="http://schemas.microsoft.com/office/drawing/2014/main" id="{1F655049-9AA8-4A5D-908E-5F7E7ABA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39837" y="4772390"/>
              <a:ext cx="140458" cy="140458"/>
            </a:xfrm>
            <a:prstGeom prst="rect">
              <a:avLst/>
            </a:prstGeom>
          </p:spPr>
        </p:pic>
        <p:pic>
          <p:nvPicPr>
            <p:cNvPr id="173" name="Graphic 172" descr="Document">
              <a:extLst>
                <a:ext uri="{FF2B5EF4-FFF2-40B4-BE49-F238E27FC236}">
                  <a16:creationId xmlns:a16="http://schemas.microsoft.com/office/drawing/2014/main" id="{BB9E390B-C1FF-4C01-8CE1-33D4E1BF3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51963" y="4779859"/>
              <a:ext cx="117788" cy="117788"/>
            </a:xfrm>
            <a:prstGeom prst="rect">
              <a:avLst/>
            </a:prstGeom>
          </p:spPr>
        </p:pic>
        <p:pic>
          <p:nvPicPr>
            <p:cNvPr id="175" name="Graphic 174" descr="Meeting">
              <a:extLst>
                <a:ext uri="{FF2B5EF4-FFF2-40B4-BE49-F238E27FC236}">
                  <a16:creationId xmlns:a16="http://schemas.microsoft.com/office/drawing/2014/main" id="{34BB64B7-2FF3-4B85-BE72-DD11D5AA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18696" y="4888159"/>
              <a:ext cx="174375" cy="174375"/>
            </a:xfrm>
            <a:prstGeom prst="rect">
              <a:avLst/>
            </a:prstGeom>
          </p:spPr>
        </p:pic>
        <p:pic>
          <p:nvPicPr>
            <p:cNvPr id="177" name="Graphic 176" descr="Classroom">
              <a:extLst>
                <a:ext uri="{FF2B5EF4-FFF2-40B4-BE49-F238E27FC236}">
                  <a16:creationId xmlns:a16="http://schemas.microsoft.com/office/drawing/2014/main" id="{7E58C01E-BDD2-46F6-8DE0-B8F03A75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03189" y="4901874"/>
              <a:ext cx="156632" cy="156632"/>
            </a:xfrm>
            <a:prstGeom prst="rect">
              <a:avLst/>
            </a:prstGeom>
          </p:spPr>
        </p:pic>
      </p:grpSp>
      <p:sp>
        <p:nvSpPr>
          <p:cNvPr id="178" name="Text Placeholder 30">
            <a:extLst>
              <a:ext uri="{FF2B5EF4-FFF2-40B4-BE49-F238E27FC236}">
                <a16:creationId xmlns:a16="http://schemas.microsoft.com/office/drawing/2014/main" id="{CD31891D-6D8D-47DE-AA06-0D024A2BC463}"/>
              </a:ext>
            </a:extLst>
          </p:cNvPr>
          <p:cNvSpPr txBox="1">
            <a:spLocks/>
          </p:cNvSpPr>
          <p:nvPr/>
        </p:nvSpPr>
        <p:spPr>
          <a:xfrm>
            <a:off x="1176405" y="3288315"/>
            <a:ext cx="7049443" cy="11624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</a:pPr>
            <a:r>
              <a:rPr lang="en-US" sz="1500" spc="-3" dirty="0">
                <a:solidFill>
                  <a:prstClr val="black"/>
                </a:solidFill>
              </a:rPr>
              <a:t> Report on the recommended learnings (plus access to all learning materials)</a:t>
            </a:r>
          </a:p>
        </p:txBody>
      </p:sp>
      <p:sp>
        <p:nvSpPr>
          <p:cNvPr id="180" name="Text Placeholder 30">
            <a:extLst>
              <a:ext uri="{FF2B5EF4-FFF2-40B4-BE49-F238E27FC236}">
                <a16:creationId xmlns:a16="http://schemas.microsoft.com/office/drawing/2014/main" id="{D79020ED-8DD6-459B-BFDD-20057D3B5BB7}"/>
              </a:ext>
            </a:extLst>
          </p:cNvPr>
          <p:cNvSpPr txBox="1">
            <a:spLocks/>
          </p:cNvSpPr>
          <p:nvPr/>
        </p:nvSpPr>
        <p:spPr>
          <a:xfrm>
            <a:off x="1110811" y="1137563"/>
            <a:ext cx="8241778" cy="116245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ª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951" indent="-109951" defTabSz="293202">
              <a:spcAft>
                <a:spcPts val="257"/>
              </a:spcAft>
              <a:buFont typeface="Wingdings 3" panose="05040102010807070707" pitchFamily="18" charset="2"/>
              <a:buChar char="â"/>
            </a:pPr>
            <a:r>
              <a:rPr lang="en-US" sz="1500" spc="-3" dirty="0">
                <a:solidFill>
                  <a:prstClr val="black"/>
                </a:solidFill>
              </a:rPr>
              <a:t> Defining recommended learnings as per GNC Competency Framework (self-evaluation)</a:t>
            </a:r>
          </a:p>
        </p:txBody>
      </p:sp>
      <p:sp>
        <p:nvSpPr>
          <p:cNvPr id="185" name="Arrow: Down 184">
            <a:extLst>
              <a:ext uri="{FF2B5EF4-FFF2-40B4-BE49-F238E27FC236}">
                <a16:creationId xmlns:a16="http://schemas.microsoft.com/office/drawing/2014/main" id="{F756C90F-C12B-421D-BA74-888D437B64B2}"/>
              </a:ext>
            </a:extLst>
          </p:cNvPr>
          <p:cNvSpPr/>
          <p:nvPr/>
        </p:nvSpPr>
        <p:spPr>
          <a:xfrm>
            <a:off x="4247720" y="1333914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0" name="Arrow: Down 189">
            <a:extLst>
              <a:ext uri="{FF2B5EF4-FFF2-40B4-BE49-F238E27FC236}">
                <a16:creationId xmlns:a16="http://schemas.microsoft.com/office/drawing/2014/main" id="{6046425C-0D9C-4409-A4B2-A06C9CEE72A5}"/>
              </a:ext>
            </a:extLst>
          </p:cNvPr>
          <p:cNvSpPr/>
          <p:nvPr/>
        </p:nvSpPr>
        <p:spPr>
          <a:xfrm>
            <a:off x="4262433" y="5664575"/>
            <a:ext cx="199640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Text Placeholder 30">
            <a:extLst>
              <a:ext uri="{FF2B5EF4-FFF2-40B4-BE49-F238E27FC236}">
                <a16:creationId xmlns:a16="http://schemas.microsoft.com/office/drawing/2014/main" id="{773A6C94-DF19-4636-B62D-CEDFD809D4B2}"/>
              </a:ext>
            </a:extLst>
          </p:cNvPr>
          <p:cNvSpPr txBox="1">
            <a:spLocks/>
          </p:cNvSpPr>
          <p:nvPr/>
        </p:nvSpPr>
        <p:spPr>
          <a:xfrm>
            <a:off x="9236501" y="6519694"/>
            <a:ext cx="3441818" cy="170669"/>
          </a:xfrm>
          <a:prstGeom prst="rect">
            <a:avLst/>
          </a:prstGeom>
          <a:noFill/>
        </p:spPr>
        <p:txBody>
          <a:bodyPr vert="horz" lIns="58643" tIns="29322" rIns="58643" bIns="29322" rtlCol="0" anchor="ctr"/>
          <a:lstStyle>
            <a:defPPr>
              <a:defRPr lang="en-US"/>
            </a:defPPr>
            <a:lvl1pPr marL="171450" indent="-171450">
              <a:spcAft>
                <a:spcPts val="400"/>
              </a:spcAft>
              <a:buFont typeface="Wingdings 3" panose="05040102010807070707" pitchFamily="18" charset="2"/>
              <a:buChar char="â"/>
              <a:defRPr sz="800" spc="-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93202">
              <a:spcAft>
                <a:spcPts val="257"/>
              </a:spcAft>
              <a:buNone/>
            </a:pPr>
            <a:r>
              <a:rPr lang="en-US" sz="1500" b="1" spc="-3" dirty="0">
                <a:solidFill>
                  <a:srgbClr val="94C83D"/>
                </a:solidFill>
              </a:rPr>
              <a:t>CERTIFICATION</a:t>
            </a:r>
          </a:p>
        </p:txBody>
      </p:sp>
      <p:sp>
        <p:nvSpPr>
          <p:cNvPr id="86" name="Arrow: Down 85">
            <a:extLst>
              <a:ext uri="{FF2B5EF4-FFF2-40B4-BE49-F238E27FC236}">
                <a16:creationId xmlns:a16="http://schemas.microsoft.com/office/drawing/2014/main" id="{C917A611-6593-4DF7-81E5-10734610EBD3}"/>
              </a:ext>
            </a:extLst>
          </p:cNvPr>
          <p:cNvSpPr/>
          <p:nvPr/>
        </p:nvSpPr>
        <p:spPr>
          <a:xfrm>
            <a:off x="6281779" y="5708777"/>
            <a:ext cx="211284" cy="99136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B556AAB3-78AD-4163-BBEF-851362D15557}"/>
              </a:ext>
            </a:extLst>
          </p:cNvPr>
          <p:cNvSpPr txBox="1">
            <a:spLocks/>
          </p:cNvSpPr>
          <p:nvPr/>
        </p:nvSpPr>
        <p:spPr>
          <a:xfrm>
            <a:off x="170986" y="128669"/>
            <a:ext cx="10515600" cy="442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500" b="1" dirty="0">
                <a:solidFill>
                  <a:srgbClr val="94C83D"/>
                </a:solidFill>
              </a:rPr>
              <a:t>Capacity Building Framework</a:t>
            </a:r>
          </a:p>
        </p:txBody>
      </p:sp>
      <p:sp>
        <p:nvSpPr>
          <p:cNvPr id="90" name="Arrow: Down 89">
            <a:extLst>
              <a:ext uri="{FF2B5EF4-FFF2-40B4-BE49-F238E27FC236}">
                <a16:creationId xmlns:a16="http://schemas.microsoft.com/office/drawing/2014/main" id="{86FA11C7-2008-4637-B2B4-9733BC2A63E2}"/>
              </a:ext>
            </a:extLst>
          </p:cNvPr>
          <p:cNvSpPr/>
          <p:nvPr/>
        </p:nvSpPr>
        <p:spPr>
          <a:xfrm>
            <a:off x="4241561" y="2708621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D7F4AB68-04C5-4E77-8C48-1125B1E521B9}"/>
              </a:ext>
            </a:extLst>
          </p:cNvPr>
          <p:cNvSpPr/>
          <p:nvPr/>
        </p:nvSpPr>
        <p:spPr>
          <a:xfrm>
            <a:off x="4241560" y="3097918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4A3FEFA6-AEBC-4476-BC4F-DA3C87BB770D}"/>
              </a:ext>
            </a:extLst>
          </p:cNvPr>
          <p:cNvSpPr/>
          <p:nvPr/>
        </p:nvSpPr>
        <p:spPr>
          <a:xfrm>
            <a:off x="4267933" y="4841935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90BF4377-7F9E-49DD-A307-F8E2BE676B63}"/>
              </a:ext>
            </a:extLst>
          </p:cNvPr>
          <p:cNvSpPr/>
          <p:nvPr/>
        </p:nvSpPr>
        <p:spPr>
          <a:xfrm>
            <a:off x="4267933" y="5260400"/>
            <a:ext cx="239567" cy="171237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Arrow: Down 122">
            <a:extLst>
              <a:ext uri="{FF2B5EF4-FFF2-40B4-BE49-F238E27FC236}">
                <a16:creationId xmlns:a16="http://schemas.microsoft.com/office/drawing/2014/main" id="{2FCA0EE9-B07A-4303-A53B-654EEE73D601}"/>
              </a:ext>
            </a:extLst>
          </p:cNvPr>
          <p:cNvSpPr/>
          <p:nvPr/>
        </p:nvSpPr>
        <p:spPr>
          <a:xfrm rot="16200000">
            <a:off x="9436342" y="6247104"/>
            <a:ext cx="316170" cy="71585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643" tIns="29322" rIns="58643" bIns="29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93202"/>
            <a:endParaRPr lang="en-US" sz="115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683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7641B5-F91F-4C29-B887-3A0B173BF323}"/>
              </a:ext>
            </a:extLst>
          </p:cNvPr>
          <p:cNvGrpSpPr/>
          <p:nvPr/>
        </p:nvGrpSpPr>
        <p:grpSpPr>
          <a:xfrm>
            <a:off x="457200" y="1404257"/>
            <a:ext cx="11353799" cy="4918381"/>
            <a:chOff x="3738110" y="4676920"/>
            <a:chExt cx="4715781" cy="720498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5AD0DF6-B870-4969-93A4-62DE69DE2F1E}"/>
                </a:ext>
              </a:extLst>
            </p:cNvPr>
            <p:cNvGrpSpPr/>
            <p:nvPr/>
          </p:nvGrpSpPr>
          <p:grpSpPr>
            <a:xfrm>
              <a:off x="4198988" y="4867299"/>
              <a:ext cx="806114" cy="530119"/>
              <a:chOff x="1174668" y="7426819"/>
              <a:chExt cx="1256941" cy="826593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AA825F-7C2E-44E2-81E6-898BB1F9C689}"/>
                  </a:ext>
                </a:extLst>
              </p:cNvPr>
              <p:cNvSpPr/>
              <p:nvPr/>
            </p:nvSpPr>
            <p:spPr>
              <a:xfrm>
                <a:off x="1174668" y="7426819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898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9ED9FDE-7729-4015-8DD4-9513A25D5429}"/>
                  </a:ext>
                </a:extLst>
              </p:cNvPr>
              <p:cNvSpPr/>
              <p:nvPr/>
            </p:nvSpPr>
            <p:spPr>
              <a:xfrm>
                <a:off x="1244497" y="7488253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Mentoring </a:t>
                </a:r>
              </a:p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(as a mentee)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C1829BC-89F4-4615-8786-5671A26F5920}"/>
                </a:ext>
              </a:extLst>
            </p:cNvPr>
            <p:cNvGrpSpPr/>
            <p:nvPr/>
          </p:nvGrpSpPr>
          <p:grpSpPr>
            <a:xfrm>
              <a:off x="5337588" y="4867299"/>
              <a:ext cx="806114" cy="530119"/>
              <a:chOff x="2563927" y="7423457"/>
              <a:chExt cx="1256941" cy="826593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B226FD6-EAA7-494F-A87D-EF4981BBA718}"/>
                  </a:ext>
                </a:extLst>
              </p:cNvPr>
              <p:cNvSpPr/>
              <p:nvPr/>
            </p:nvSpPr>
            <p:spPr>
              <a:xfrm>
                <a:off x="2563927" y="7423457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prstDash val="dashDot"/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Face to face simulations in the country with other clusters (?)</a:t>
                </a: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FEA1564-FA97-4238-B5EE-DFE11135E8D8}"/>
                  </a:ext>
                </a:extLst>
              </p:cNvPr>
              <p:cNvSpPr/>
              <p:nvPr/>
            </p:nvSpPr>
            <p:spPr>
              <a:xfrm>
                <a:off x="2609619" y="7465312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NCC/IMO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1CCF8C0-5054-46CF-AB3C-B4D3FEE51840}"/>
                </a:ext>
              </a:extLst>
            </p:cNvPr>
            <p:cNvGrpSpPr/>
            <p:nvPr/>
          </p:nvGrpSpPr>
          <p:grpSpPr>
            <a:xfrm>
              <a:off x="6476189" y="4867299"/>
              <a:ext cx="806114" cy="530119"/>
              <a:chOff x="3896372" y="7423457"/>
              <a:chExt cx="1256941" cy="826593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5F5B3BC-ECF1-4FAB-ADAC-48E27FDCBB4E}"/>
                  </a:ext>
                </a:extLst>
              </p:cNvPr>
              <p:cNvSpPr/>
              <p:nvPr/>
            </p:nvSpPr>
            <p:spPr>
              <a:xfrm>
                <a:off x="3896372" y="7423457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 studies and one on one feedback</a:t>
                </a: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2CD2000-732D-4822-9BCA-87EF8AA34CE8}"/>
                  </a:ext>
                </a:extLst>
              </p:cNvPr>
              <p:cNvSpPr/>
              <p:nvPr/>
            </p:nvSpPr>
            <p:spPr>
              <a:xfrm>
                <a:off x="3982157" y="7457791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Individual e-learning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ACAA78A-00DC-4F37-8C1A-4A9DECDEB004}"/>
                </a:ext>
              </a:extLst>
            </p:cNvPr>
            <p:cNvGrpSpPr/>
            <p:nvPr/>
          </p:nvGrpSpPr>
          <p:grpSpPr>
            <a:xfrm>
              <a:off x="7614790" y="4867299"/>
              <a:ext cx="806114" cy="530119"/>
              <a:chOff x="5374811" y="7393960"/>
              <a:chExt cx="1256941" cy="826593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3723AF7-174C-4ED2-B1E0-679A2FF7FF4F}"/>
                  </a:ext>
                </a:extLst>
              </p:cNvPr>
              <p:cNvSpPr/>
              <p:nvPr/>
            </p:nvSpPr>
            <p:spPr>
              <a:xfrm>
                <a:off x="5374811" y="7393960"/>
                <a:ext cx="1256941" cy="826593"/>
              </a:xfrm>
              <a:custGeom>
                <a:avLst/>
                <a:gdLst>
                  <a:gd name="connsiteX0" fmla="*/ 0 w 1514569"/>
                  <a:gd name="connsiteY0" fmla="*/ 103259 h 1032588"/>
                  <a:gd name="connsiteX1" fmla="*/ 103259 w 1514569"/>
                  <a:gd name="connsiteY1" fmla="*/ 0 h 1032588"/>
                  <a:gd name="connsiteX2" fmla="*/ 1411310 w 1514569"/>
                  <a:gd name="connsiteY2" fmla="*/ 0 h 1032588"/>
                  <a:gd name="connsiteX3" fmla="*/ 1514569 w 1514569"/>
                  <a:gd name="connsiteY3" fmla="*/ 103259 h 1032588"/>
                  <a:gd name="connsiteX4" fmla="*/ 1514569 w 1514569"/>
                  <a:gd name="connsiteY4" fmla="*/ 929329 h 1032588"/>
                  <a:gd name="connsiteX5" fmla="*/ 1411310 w 1514569"/>
                  <a:gd name="connsiteY5" fmla="*/ 1032588 h 1032588"/>
                  <a:gd name="connsiteX6" fmla="*/ 103259 w 1514569"/>
                  <a:gd name="connsiteY6" fmla="*/ 1032588 h 1032588"/>
                  <a:gd name="connsiteX7" fmla="*/ 0 w 1514569"/>
                  <a:gd name="connsiteY7" fmla="*/ 929329 h 1032588"/>
                  <a:gd name="connsiteX8" fmla="*/ 0 w 1514569"/>
                  <a:gd name="connsiteY8" fmla="*/ 103259 h 103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4569" h="1032588">
                    <a:moveTo>
                      <a:pt x="0" y="103259"/>
                    </a:moveTo>
                    <a:cubicBezTo>
                      <a:pt x="0" y="46231"/>
                      <a:pt x="46231" y="0"/>
                      <a:pt x="103259" y="0"/>
                    </a:cubicBezTo>
                    <a:lnTo>
                      <a:pt x="1411310" y="0"/>
                    </a:lnTo>
                    <a:cubicBezTo>
                      <a:pt x="1468338" y="0"/>
                      <a:pt x="1514569" y="46231"/>
                      <a:pt x="1514569" y="103259"/>
                    </a:cubicBezTo>
                    <a:lnTo>
                      <a:pt x="1514569" y="929329"/>
                    </a:lnTo>
                    <a:cubicBezTo>
                      <a:pt x="1514569" y="986357"/>
                      <a:pt x="1468338" y="1032588"/>
                      <a:pt x="1411310" y="1032588"/>
                    </a:cubicBezTo>
                    <a:lnTo>
                      <a:pt x="103259" y="1032588"/>
                    </a:lnTo>
                    <a:cubicBezTo>
                      <a:pt x="46231" y="1032588"/>
                      <a:pt x="0" y="986357"/>
                      <a:pt x="0" y="929329"/>
                    </a:cubicBezTo>
                    <a:lnTo>
                      <a:pt x="0" y="10325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4209" tIns="34209" rIns="34209" bIns="497770" numCol="1" spcCol="1270" anchor="ctr" anchorCtr="0">
                <a:noAutofit/>
              </a:bodyPr>
              <a:lstStyle/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39908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Individual partner programs</a:t>
                </a: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F60BFE9-C325-4C2E-AA45-102D0DDE6C0F}"/>
                  </a:ext>
                </a:extLst>
              </p:cNvPr>
              <p:cNvSpPr/>
              <p:nvPr/>
            </p:nvSpPr>
            <p:spPr>
              <a:xfrm>
                <a:off x="5474452" y="7444346"/>
                <a:ext cx="1117281" cy="368375"/>
              </a:xfrm>
              <a:custGeom>
                <a:avLst/>
                <a:gdLst>
                  <a:gd name="connsiteX0" fmla="*/ 0 w 1211655"/>
                  <a:gd name="connsiteY0" fmla="*/ 31134 h 311339"/>
                  <a:gd name="connsiteX1" fmla="*/ 31134 w 1211655"/>
                  <a:gd name="connsiteY1" fmla="*/ 0 h 311339"/>
                  <a:gd name="connsiteX2" fmla="*/ 1180521 w 1211655"/>
                  <a:gd name="connsiteY2" fmla="*/ 0 h 311339"/>
                  <a:gd name="connsiteX3" fmla="*/ 1211655 w 1211655"/>
                  <a:gd name="connsiteY3" fmla="*/ 31134 h 311339"/>
                  <a:gd name="connsiteX4" fmla="*/ 1211655 w 1211655"/>
                  <a:gd name="connsiteY4" fmla="*/ 280205 h 311339"/>
                  <a:gd name="connsiteX5" fmla="*/ 1180521 w 1211655"/>
                  <a:gd name="connsiteY5" fmla="*/ 311339 h 311339"/>
                  <a:gd name="connsiteX6" fmla="*/ 31134 w 1211655"/>
                  <a:gd name="connsiteY6" fmla="*/ 311339 h 311339"/>
                  <a:gd name="connsiteX7" fmla="*/ 0 w 1211655"/>
                  <a:gd name="connsiteY7" fmla="*/ 280205 h 311339"/>
                  <a:gd name="connsiteX8" fmla="*/ 0 w 1211655"/>
                  <a:gd name="connsiteY8" fmla="*/ 31134 h 31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1655" h="311339">
                    <a:moveTo>
                      <a:pt x="0" y="31134"/>
                    </a:moveTo>
                    <a:cubicBezTo>
                      <a:pt x="0" y="13939"/>
                      <a:pt x="13939" y="0"/>
                      <a:pt x="31134" y="0"/>
                    </a:cubicBezTo>
                    <a:lnTo>
                      <a:pt x="1180521" y="0"/>
                    </a:lnTo>
                    <a:cubicBezTo>
                      <a:pt x="1197716" y="0"/>
                      <a:pt x="1211655" y="13939"/>
                      <a:pt x="1211655" y="31134"/>
                    </a:cubicBezTo>
                    <a:lnTo>
                      <a:pt x="1211655" y="280205"/>
                    </a:lnTo>
                    <a:cubicBezTo>
                      <a:pt x="1211655" y="297400"/>
                      <a:pt x="1197716" y="311339"/>
                      <a:pt x="1180521" y="311339"/>
                    </a:cubicBezTo>
                    <a:lnTo>
                      <a:pt x="31134" y="311339"/>
                    </a:lnTo>
                    <a:cubicBezTo>
                      <a:pt x="13939" y="311339"/>
                      <a:pt x="0" y="297400"/>
                      <a:pt x="0" y="280205"/>
                    </a:cubicBezTo>
                    <a:lnTo>
                      <a:pt x="0" y="3113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12" tIns="25396" rIns="31912" bIns="25396" numCol="1" spcCol="1270" anchor="ctr" anchorCtr="0">
                <a:noAutofit/>
              </a:bodyPr>
              <a:lstStyle/>
              <a:p>
                <a:pPr algn="ctr" defTabSz="45609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pc="-3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Partners</a:t>
                </a:r>
                <a:endParaRPr lang="fr-FR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6E6BA53D-8692-482E-9D3A-C8A477786958}"/>
                </a:ext>
              </a:extLst>
            </p:cNvPr>
            <p:cNvSpPr/>
            <p:nvPr/>
          </p:nvSpPr>
          <p:spPr>
            <a:xfrm rot="16200000">
              <a:off x="3547351" y="4867679"/>
              <a:ext cx="720497" cy="33897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ADVANCED LEVEL </a:t>
              </a:r>
            </a:p>
            <a:p>
              <a:pPr algn="ctr" defTabSz="293202"/>
              <a:r>
                <a:rPr lang="en-US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(LEVEL 3)</a:t>
              </a: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ED78E364-60E5-48BA-839C-A470A85FE693}"/>
                </a:ext>
              </a:extLst>
            </p:cNvPr>
            <p:cNvSpPr/>
            <p:nvPr/>
          </p:nvSpPr>
          <p:spPr>
            <a:xfrm>
              <a:off x="4173057" y="4683974"/>
              <a:ext cx="4280834" cy="16417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learning</a:t>
              </a: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B3D576CB-0865-496C-864E-84BC18303853}"/>
              </a:ext>
            </a:extLst>
          </p:cNvPr>
          <p:cNvSpPr txBox="1">
            <a:spLocks/>
          </p:cNvSpPr>
          <p:nvPr/>
        </p:nvSpPr>
        <p:spPr>
          <a:xfrm>
            <a:off x="291601" y="273986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b="1" dirty="0">
                <a:solidFill>
                  <a:srgbClr val="94C83D"/>
                </a:solidFill>
              </a:rPr>
              <a:t>Capacity Building Framework</a:t>
            </a:r>
          </a:p>
        </p:txBody>
      </p:sp>
    </p:spTree>
    <p:extLst>
      <p:ext uri="{BB962C8B-B14F-4D97-AF65-F5344CB8AC3E}">
        <p14:creationId xmlns:p14="http://schemas.microsoft.com/office/powerpoint/2010/main" val="355141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28FDC-8CA0-4336-819B-2A9A3063C4C3}"/>
              </a:ext>
            </a:extLst>
          </p:cNvPr>
          <p:cNvGrpSpPr/>
          <p:nvPr/>
        </p:nvGrpSpPr>
        <p:grpSpPr>
          <a:xfrm>
            <a:off x="291601" y="1108500"/>
            <a:ext cx="11027229" cy="5475514"/>
            <a:chOff x="3738110" y="5538738"/>
            <a:chExt cx="3880233" cy="1280065"/>
          </a:xfrm>
        </p:grpSpPr>
        <p:sp>
          <p:nvSpPr>
            <p:cNvPr id="98" name="Text Placeholder 30">
              <a:extLst>
                <a:ext uri="{FF2B5EF4-FFF2-40B4-BE49-F238E27FC236}">
                  <a16:creationId xmlns:a16="http://schemas.microsoft.com/office/drawing/2014/main" id="{B6C6CBE1-42D5-458B-8E34-364B30C3FC3A}"/>
                </a:ext>
              </a:extLst>
            </p:cNvPr>
            <p:cNvSpPr txBox="1">
              <a:spLocks/>
            </p:cNvSpPr>
            <p:nvPr/>
          </p:nvSpPr>
          <p:spPr>
            <a:xfrm>
              <a:off x="4181281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Mentor’s training</a:t>
              </a:r>
            </a:p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mentees &amp; positive feedback</a:t>
              </a:r>
            </a:p>
          </p:txBody>
        </p:sp>
        <p:sp>
          <p:nvSpPr>
            <p:cNvPr id="99" name="Text Placeholder 30">
              <a:extLst>
                <a:ext uri="{FF2B5EF4-FFF2-40B4-BE49-F238E27FC236}">
                  <a16:creationId xmlns:a16="http://schemas.microsoft.com/office/drawing/2014/main" id="{95ADC5E5-0C27-4F67-AFB8-B55E330A305A}"/>
                </a:ext>
              </a:extLst>
            </p:cNvPr>
            <p:cNvSpPr txBox="1">
              <a:spLocks/>
            </p:cNvSpPr>
            <p:nvPr/>
          </p:nvSpPr>
          <p:spPr>
            <a:xfrm>
              <a:off x="5028629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webinar with NCCs/IMOs on sharing experience (GNC helpdesk support) </a:t>
              </a:r>
              <a:r>
                <a:rPr lang="en-US" sz="1800" b="1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Preparing case studies recordings for online learning platform</a:t>
              </a:r>
            </a:p>
          </p:txBody>
        </p:sp>
        <p:sp>
          <p:nvSpPr>
            <p:cNvPr id="100" name="Text Placeholder 30">
              <a:extLst>
                <a:ext uri="{FF2B5EF4-FFF2-40B4-BE49-F238E27FC236}">
                  <a16:creationId xmlns:a16="http://schemas.microsoft.com/office/drawing/2014/main" id="{A1CEDEFA-5DFE-4798-BDAC-8CD93A519CDB}"/>
                </a:ext>
              </a:extLst>
            </p:cNvPr>
            <p:cNvSpPr txBox="1">
              <a:spLocks/>
            </p:cNvSpPr>
            <p:nvPr/>
          </p:nvSpPr>
          <p:spPr>
            <a:xfrm>
              <a:off x="5930186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Feedback on the individual e-learning  activities to 2 people</a:t>
              </a: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7D383B8-4022-4461-951A-581116D04D92}"/>
                </a:ext>
              </a:extLst>
            </p:cNvPr>
            <p:cNvSpPr/>
            <p:nvPr/>
          </p:nvSpPr>
          <p:spPr>
            <a:xfrm>
              <a:off x="4198988" y="6535021"/>
              <a:ext cx="803298" cy="236250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GNC certified mentor</a:t>
              </a:r>
              <a:endParaRPr lang="fr-FR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E493942-DBDA-44F7-9D05-C8BAC157D3AF}"/>
                </a:ext>
              </a:extLst>
            </p:cNvPr>
            <p:cNvSpPr/>
            <p:nvPr/>
          </p:nvSpPr>
          <p:spPr>
            <a:xfrm>
              <a:off x="5154190" y="6541154"/>
              <a:ext cx="2460600" cy="236250"/>
            </a:xfrm>
            <a:custGeom>
              <a:avLst/>
              <a:gdLst>
                <a:gd name="connsiteX0" fmla="*/ 0 w 1211655"/>
                <a:gd name="connsiteY0" fmla="*/ 31134 h 311339"/>
                <a:gd name="connsiteX1" fmla="*/ 31134 w 1211655"/>
                <a:gd name="connsiteY1" fmla="*/ 0 h 311339"/>
                <a:gd name="connsiteX2" fmla="*/ 1180521 w 1211655"/>
                <a:gd name="connsiteY2" fmla="*/ 0 h 311339"/>
                <a:gd name="connsiteX3" fmla="*/ 1211655 w 1211655"/>
                <a:gd name="connsiteY3" fmla="*/ 31134 h 311339"/>
                <a:gd name="connsiteX4" fmla="*/ 1211655 w 1211655"/>
                <a:gd name="connsiteY4" fmla="*/ 280205 h 311339"/>
                <a:gd name="connsiteX5" fmla="*/ 1180521 w 1211655"/>
                <a:gd name="connsiteY5" fmla="*/ 311339 h 311339"/>
                <a:gd name="connsiteX6" fmla="*/ 31134 w 1211655"/>
                <a:gd name="connsiteY6" fmla="*/ 311339 h 311339"/>
                <a:gd name="connsiteX7" fmla="*/ 0 w 1211655"/>
                <a:gd name="connsiteY7" fmla="*/ 280205 h 311339"/>
                <a:gd name="connsiteX8" fmla="*/ 0 w 1211655"/>
                <a:gd name="connsiteY8" fmla="*/ 31134 h 31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655" h="311339">
                  <a:moveTo>
                    <a:pt x="0" y="31134"/>
                  </a:moveTo>
                  <a:cubicBezTo>
                    <a:pt x="0" y="13939"/>
                    <a:pt x="13939" y="0"/>
                    <a:pt x="31134" y="0"/>
                  </a:cubicBezTo>
                  <a:lnTo>
                    <a:pt x="1180521" y="0"/>
                  </a:lnTo>
                  <a:cubicBezTo>
                    <a:pt x="1197716" y="0"/>
                    <a:pt x="1211655" y="13939"/>
                    <a:pt x="1211655" y="31134"/>
                  </a:cubicBezTo>
                  <a:lnTo>
                    <a:pt x="1211655" y="280205"/>
                  </a:lnTo>
                  <a:cubicBezTo>
                    <a:pt x="1211655" y="297400"/>
                    <a:pt x="1197716" y="311339"/>
                    <a:pt x="1180521" y="311339"/>
                  </a:cubicBezTo>
                  <a:lnTo>
                    <a:pt x="31134" y="311339"/>
                  </a:lnTo>
                  <a:cubicBezTo>
                    <a:pt x="13939" y="311339"/>
                    <a:pt x="0" y="297400"/>
                    <a:pt x="0" y="280205"/>
                  </a:cubicBezTo>
                  <a:lnTo>
                    <a:pt x="0" y="3113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12" tIns="25396" rIns="31912" bIns="25396" numCol="1" spcCol="1270" anchor="ctr" anchorCtr="0">
              <a:noAutofit/>
            </a:bodyPr>
            <a:lstStyle/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Professional development (?)</a:t>
              </a:r>
            </a:p>
            <a:p>
              <a:pPr algn="ctr" defTabSz="4560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pc="-3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(pool for the next level jobs (?)</a:t>
              </a:r>
              <a:endParaRPr lang="fr-FR" spc="-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60F72733-431C-4D0B-BA34-88889BCDC7A1}"/>
                </a:ext>
              </a:extLst>
            </p:cNvPr>
            <p:cNvSpPr/>
            <p:nvPr/>
          </p:nvSpPr>
          <p:spPr>
            <a:xfrm rot="16200000">
              <a:off x="3291333" y="5985515"/>
              <a:ext cx="1232534" cy="33897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MASTER LEVEL </a:t>
              </a:r>
            </a:p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(LEVEL 4)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ABB46B0-E24F-4E99-B482-1D5BADE7F792}"/>
                </a:ext>
              </a:extLst>
            </p:cNvPr>
            <p:cNvSpPr/>
            <p:nvPr/>
          </p:nvSpPr>
          <p:spPr>
            <a:xfrm>
              <a:off x="4173056" y="5544324"/>
              <a:ext cx="3441733" cy="16417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r>
                <a:rPr lang="en-US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NCC / IMO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E4A1742C-2E2D-4B6F-A84E-A042CF03FCF9}"/>
                </a:ext>
              </a:extLst>
            </p:cNvPr>
            <p:cNvSpPr/>
            <p:nvPr/>
          </p:nvSpPr>
          <p:spPr>
            <a:xfrm>
              <a:off x="4403955" y="6337566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35849319-6078-4A2F-A898-2359D67749C9}"/>
                </a:ext>
              </a:extLst>
            </p:cNvPr>
            <p:cNvSpPr/>
            <p:nvPr/>
          </p:nvSpPr>
          <p:spPr>
            <a:xfrm>
              <a:off x="6165379" y="6341321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Arrow: Down 101">
              <a:extLst>
                <a:ext uri="{FF2B5EF4-FFF2-40B4-BE49-F238E27FC236}">
                  <a16:creationId xmlns:a16="http://schemas.microsoft.com/office/drawing/2014/main" id="{A4249C92-2352-4D24-8556-E122C3665E08}"/>
                </a:ext>
              </a:extLst>
            </p:cNvPr>
            <p:cNvSpPr/>
            <p:nvPr/>
          </p:nvSpPr>
          <p:spPr>
            <a:xfrm>
              <a:off x="6992378" y="6346578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Arrow: Down 120">
              <a:extLst>
                <a:ext uri="{FF2B5EF4-FFF2-40B4-BE49-F238E27FC236}">
                  <a16:creationId xmlns:a16="http://schemas.microsoft.com/office/drawing/2014/main" id="{98348D12-FC38-410C-80A2-A782B868FE3A}"/>
                </a:ext>
              </a:extLst>
            </p:cNvPr>
            <p:cNvSpPr/>
            <p:nvPr/>
          </p:nvSpPr>
          <p:spPr>
            <a:xfrm rot="16200000">
              <a:off x="4922834" y="6587446"/>
              <a:ext cx="310809" cy="151905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Text Placeholder 30">
              <a:extLst>
                <a:ext uri="{FF2B5EF4-FFF2-40B4-BE49-F238E27FC236}">
                  <a16:creationId xmlns:a16="http://schemas.microsoft.com/office/drawing/2014/main" id="{2707DA21-4E33-4576-9D18-DBEB434CA3A7}"/>
                </a:ext>
              </a:extLst>
            </p:cNvPr>
            <p:cNvSpPr txBox="1">
              <a:spLocks/>
            </p:cNvSpPr>
            <p:nvPr/>
          </p:nvSpPr>
          <p:spPr>
            <a:xfrm>
              <a:off x="6797338" y="5743250"/>
              <a:ext cx="821005" cy="586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58643" tIns="29322" rIns="58643" bIns="29322" rtlCol="0" anchor="ctr"/>
            <a:lstStyle>
              <a:defPPr>
                <a:defRPr lang="en-US"/>
              </a:defPPr>
              <a:lvl1pPr marL="0" algn="ctr" defTabSz="457200" rtl="0" eaLnBrk="1" latinLnBrk="0" hangingPunct="1">
                <a:defRPr sz="991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293202">
                <a:spcAft>
                  <a:spcPts val="257"/>
                </a:spcAft>
              </a:pPr>
              <a:r>
                <a:rPr lang="en-US" sz="1800" spc="-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Documentations and publications of minimum 2 case studies (primary author)</a:t>
              </a:r>
            </a:p>
          </p:txBody>
        </p: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id="{975FF816-46E1-46A9-8581-575521EAC9EA}"/>
                </a:ext>
              </a:extLst>
            </p:cNvPr>
            <p:cNvSpPr/>
            <p:nvPr/>
          </p:nvSpPr>
          <p:spPr>
            <a:xfrm>
              <a:off x="5310922" y="6346579"/>
              <a:ext cx="310809" cy="18624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3202"/>
              <a:endParaRPr lang="en-US" sz="1154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17964C6C-12A0-425D-ADDB-B06384E2ABDC}"/>
              </a:ext>
            </a:extLst>
          </p:cNvPr>
          <p:cNvSpPr txBox="1">
            <a:spLocks/>
          </p:cNvSpPr>
          <p:nvPr/>
        </p:nvSpPr>
        <p:spPr>
          <a:xfrm>
            <a:off x="291601" y="273986"/>
            <a:ext cx="10515600" cy="705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843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600" b="1" dirty="0">
                <a:solidFill>
                  <a:srgbClr val="94C83D"/>
                </a:solidFill>
              </a:rPr>
              <a:t>Capacity Building Framework</a:t>
            </a:r>
          </a:p>
        </p:txBody>
      </p:sp>
    </p:spTree>
    <p:extLst>
      <p:ext uri="{BB962C8B-B14F-4D97-AF65-F5344CB8AC3E}">
        <p14:creationId xmlns:p14="http://schemas.microsoft.com/office/powerpoint/2010/main" val="71679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1398</Words>
  <Application>Microsoft Office PowerPoint</Application>
  <PresentationFormat>Widescreen</PresentationFormat>
  <Paragraphs>264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 3</vt:lpstr>
      <vt:lpstr>Office Theme</vt:lpstr>
      <vt:lpstr>1_Office Theme</vt:lpstr>
      <vt:lpstr>Consultation on the Draft GNC Capacity Building Strategy  NCC-IMO Meeting 18th of June 2020  </vt:lpstr>
      <vt:lpstr>Background &amp; Timeline to Date</vt:lpstr>
      <vt:lpstr>Competency Framework for Cluster Coordination</vt:lpstr>
      <vt:lpstr>Competency Framework for Information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GNC E-Learning Platform</vt:lpstr>
      <vt:lpstr>Quick fixes </vt:lpstr>
      <vt:lpstr>Next steps</vt:lpstr>
      <vt:lpstr>Key asks from today’s call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the draft GNC Capacity Building Strategy</dc:title>
  <dc:creator>Angeline Grant</dc:creator>
  <cp:lastModifiedBy>Angeline Grant</cp:lastModifiedBy>
  <cp:revision>28</cp:revision>
  <dcterms:created xsi:type="dcterms:W3CDTF">2020-06-05T09:53:28Z</dcterms:created>
  <dcterms:modified xsi:type="dcterms:W3CDTF">2020-06-16T14:17:20Z</dcterms:modified>
</cp:coreProperties>
</file>