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7"/>
    <p:sldMasterId id="2147483697" r:id="rId8"/>
    <p:sldMasterId id="2147483737" r:id="rId9"/>
    <p:sldMasterId id="2147483752" r:id="rId10"/>
  </p:sldMasterIdLst>
  <p:notesMasterIdLst>
    <p:notesMasterId r:id="rId37"/>
  </p:notesMasterIdLst>
  <p:handoutMasterIdLst>
    <p:handoutMasterId r:id="rId38"/>
  </p:handoutMasterIdLst>
  <p:sldIdLst>
    <p:sldId id="292" r:id="rId11"/>
    <p:sldId id="293" r:id="rId12"/>
    <p:sldId id="925" r:id="rId13"/>
    <p:sldId id="294" r:id="rId14"/>
    <p:sldId id="273" r:id="rId15"/>
    <p:sldId id="313" r:id="rId16"/>
    <p:sldId id="310" r:id="rId17"/>
    <p:sldId id="308" r:id="rId18"/>
    <p:sldId id="266" r:id="rId19"/>
    <p:sldId id="267" r:id="rId20"/>
    <p:sldId id="312" r:id="rId21"/>
    <p:sldId id="276" r:id="rId22"/>
    <p:sldId id="277" r:id="rId23"/>
    <p:sldId id="897" r:id="rId24"/>
    <p:sldId id="899" r:id="rId25"/>
    <p:sldId id="909" r:id="rId26"/>
    <p:sldId id="911" r:id="rId27"/>
    <p:sldId id="912" r:id="rId28"/>
    <p:sldId id="905" r:id="rId29"/>
    <p:sldId id="913" r:id="rId30"/>
    <p:sldId id="342" r:id="rId31"/>
    <p:sldId id="917" r:id="rId32"/>
    <p:sldId id="918" r:id="rId33"/>
    <p:sldId id="916" r:id="rId34"/>
    <p:sldId id="300" r:id="rId35"/>
    <p:sldId id="924"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Ghanem" initials="AG" lastIdx="4" clrIdx="0"/>
  <p:cmAuthor id="2" name="Yamashina Masumi" initials="YM" lastIdx="13" clrIdx="1"/>
  <p:cmAuthor id="3" name="Jocelyn Kelly" initials="R" lastIdx="4" clrIdx="2"/>
  <p:cmAuthor id="4" name="Vandana"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150"/>
    <a:srgbClr val="4A8DAA"/>
    <a:srgbClr val="808285"/>
    <a:srgbClr val="80C2DE"/>
    <a:srgbClr val="6BBEE1"/>
    <a:srgbClr val="87BDD5"/>
    <a:srgbClr val="82BBD4"/>
    <a:srgbClr val="94C5DA"/>
    <a:srgbClr val="7ECAEA"/>
    <a:srgbClr val="74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4.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F5DEA-7561-4B53-A0F3-0A8636651B55}" type="doc">
      <dgm:prSet loTypeId="urn:microsoft.com/office/officeart/2005/8/layout/process1" loCatId="process" qsTypeId="urn:microsoft.com/office/officeart/2005/8/quickstyle/simple1" qsCatId="simple" csTypeId="urn:microsoft.com/office/officeart/2005/8/colors/accent1_2" csCatId="accent1" phldr="1"/>
      <dgm:spPr/>
    </dgm:pt>
    <dgm:pt modelId="{6818DBB7-633B-4649-97EF-FA18932BFD26}">
      <dgm:prSet phldrT="[Text]"/>
      <dgm:spPr/>
      <dgm:t>
        <a:bodyPr/>
        <a:lstStyle/>
        <a:p>
          <a:r>
            <a:rPr lang="en-AU" noProof="0"/>
            <a:t>Sector 1</a:t>
          </a:r>
        </a:p>
      </dgm:t>
    </dgm:pt>
    <dgm:pt modelId="{6A62E147-E3A0-4E39-9345-4C8E145548F7}" type="parTrans" cxnId="{941E268B-AF66-4F21-9A12-F86D391FF6C6}">
      <dgm:prSet/>
      <dgm:spPr/>
      <dgm:t>
        <a:bodyPr/>
        <a:lstStyle/>
        <a:p>
          <a:endParaRPr lang="en-AU" noProof="0"/>
        </a:p>
      </dgm:t>
    </dgm:pt>
    <dgm:pt modelId="{95CD8620-C09B-4686-8477-90EDD6CFF3EB}" type="sibTrans" cxnId="{941E268B-AF66-4F21-9A12-F86D391FF6C6}">
      <dgm:prSet/>
      <dgm:spPr>
        <a:solidFill>
          <a:schemeClr val="bg1"/>
        </a:solidFill>
      </dgm:spPr>
      <dgm:t>
        <a:bodyPr/>
        <a:lstStyle/>
        <a:p>
          <a:endParaRPr lang="en-AU" noProof="0"/>
        </a:p>
      </dgm:t>
    </dgm:pt>
    <dgm:pt modelId="{89F6EC7C-767A-4D92-9A75-29ABFBEAAC22}">
      <dgm:prSet phldrT="[Text]"/>
      <dgm:spPr/>
      <dgm:t>
        <a:bodyPr/>
        <a:lstStyle/>
        <a:p>
          <a:r>
            <a:rPr lang="en-AU" noProof="0"/>
            <a:t>Sector 2</a:t>
          </a:r>
        </a:p>
      </dgm:t>
    </dgm:pt>
    <dgm:pt modelId="{571610D1-D49C-4BF7-8ED5-66D5E9B77D92}" type="parTrans" cxnId="{64943968-B5FA-424F-BA7F-EA4BC9CBF359}">
      <dgm:prSet/>
      <dgm:spPr/>
      <dgm:t>
        <a:bodyPr/>
        <a:lstStyle/>
        <a:p>
          <a:endParaRPr lang="en-AU" noProof="0"/>
        </a:p>
      </dgm:t>
    </dgm:pt>
    <dgm:pt modelId="{5BA75DAB-EEC6-443F-9652-D04AEC62E692}" type="sibTrans" cxnId="{64943968-B5FA-424F-BA7F-EA4BC9CBF359}">
      <dgm:prSet/>
      <dgm:spPr>
        <a:solidFill>
          <a:schemeClr val="bg1"/>
        </a:solidFill>
      </dgm:spPr>
      <dgm:t>
        <a:bodyPr/>
        <a:lstStyle/>
        <a:p>
          <a:endParaRPr lang="en-AU" noProof="0"/>
        </a:p>
      </dgm:t>
    </dgm:pt>
    <dgm:pt modelId="{2F0C8310-D2B8-4C48-A27B-2787CBEB362C}">
      <dgm:prSet phldrT="[Text]"/>
      <dgm:spPr/>
      <dgm:t>
        <a:bodyPr/>
        <a:lstStyle/>
        <a:p>
          <a:r>
            <a:rPr lang="en-AU" noProof="0"/>
            <a:t>Sector 3</a:t>
          </a:r>
        </a:p>
      </dgm:t>
    </dgm:pt>
    <dgm:pt modelId="{80982133-7AD4-4FD1-B005-6C47711C26D9}" type="parTrans" cxnId="{F86A1BF0-CB88-4F51-B437-659F0F6BDE7B}">
      <dgm:prSet/>
      <dgm:spPr/>
      <dgm:t>
        <a:bodyPr/>
        <a:lstStyle/>
        <a:p>
          <a:endParaRPr lang="en-AU" noProof="0"/>
        </a:p>
      </dgm:t>
    </dgm:pt>
    <dgm:pt modelId="{873FD2C0-FD62-4DE7-B00C-E1D46C53F34B}" type="sibTrans" cxnId="{F86A1BF0-CB88-4F51-B437-659F0F6BDE7B}">
      <dgm:prSet/>
      <dgm:spPr>
        <a:solidFill>
          <a:schemeClr val="bg1"/>
        </a:solidFill>
      </dgm:spPr>
      <dgm:t>
        <a:bodyPr/>
        <a:lstStyle/>
        <a:p>
          <a:endParaRPr lang="en-AU" noProof="0"/>
        </a:p>
      </dgm:t>
    </dgm:pt>
    <dgm:pt modelId="{4032B56E-BA6D-4E99-A588-4BCD2B285342}">
      <dgm:prSet/>
      <dgm:spPr/>
      <dgm:t>
        <a:bodyPr/>
        <a:lstStyle/>
        <a:p>
          <a:r>
            <a:rPr lang="en-AU" noProof="0"/>
            <a:t>Sector 4</a:t>
          </a:r>
        </a:p>
      </dgm:t>
    </dgm:pt>
    <dgm:pt modelId="{6197D077-FB49-4C18-BFA4-1568D333AEB8}" type="parTrans" cxnId="{E36BDC69-52BA-4CCB-BC53-4077FE9FC531}">
      <dgm:prSet/>
      <dgm:spPr/>
      <dgm:t>
        <a:bodyPr/>
        <a:lstStyle/>
        <a:p>
          <a:endParaRPr lang="en-AU" noProof="0"/>
        </a:p>
      </dgm:t>
    </dgm:pt>
    <dgm:pt modelId="{CB9E3BC0-CD95-4A37-895F-63E7244A3AE4}" type="sibTrans" cxnId="{E36BDC69-52BA-4CCB-BC53-4077FE9FC531}">
      <dgm:prSet/>
      <dgm:spPr>
        <a:solidFill>
          <a:schemeClr val="bg1"/>
        </a:solidFill>
      </dgm:spPr>
      <dgm:t>
        <a:bodyPr/>
        <a:lstStyle/>
        <a:p>
          <a:endParaRPr lang="en-AU" noProof="0"/>
        </a:p>
      </dgm:t>
    </dgm:pt>
    <dgm:pt modelId="{7998EA0A-A088-4099-AA4F-1C459C1FAAD7}" type="pres">
      <dgm:prSet presAssocID="{07DF5DEA-7561-4B53-A0F3-0A8636651B55}" presName="Name0" presStyleCnt="0">
        <dgm:presLayoutVars>
          <dgm:dir/>
          <dgm:resizeHandles val="exact"/>
        </dgm:presLayoutVars>
      </dgm:prSet>
      <dgm:spPr/>
    </dgm:pt>
    <dgm:pt modelId="{DBE53D83-9D36-4525-A7D1-B6F4733F4EC1}" type="pres">
      <dgm:prSet presAssocID="{6818DBB7-633B-4649-97EF-FA18932BFD26}" presName="node" presStyleLbl="node1" presStyleIdx="0" presStyleCnt="4">
        <dgm:presLayoutVars>
          <dgm:bulletEnabled val="1"/>
        </dgm:presLayoutVars>
      </dgm:prSet>
      <dgm:spPr/>
    </dgm:pt>
    <dgm:pt modelId="{45965F61-F746-4D18-90E4-5BA85B18960B}" type="pres">
      <dgm:prSet presAssocID="{95CD8620-C09B-4686-8477-90EDD6CFF3EB}" presName="sibTrans" presStyleLbl="sibTrans2D1" presStyleIdx="0" presStyleCnt="3"/>
      <dgm:spPr/>
    </dgm:pt>
    <dgm:pt modelId="{AA2AACF0-1624-49AE-ACFD-F76112393768}" type="pres">
      <dgm:prSet presAssocID="{95CD8620-C09B-4686-8477-90EDD6CFF3EB}" presName="connectorText" presStyleLbl="sibTrans2D1" presStyleIdx="0" presStyleCnt="3"/>
      <dgm:spPr/>
    </dgm:pt>
    <dgm:pt modelId="{2A0ABB5C-4EBC-482D-912C-1424BBAC606A}" type="pres">
      <dgm:prSet presAssocID="{89F6EC7C-767A-4D92-9A75-29ABFBEAAC22}" presName="node" presStyleLbl="node1" presStyleIdx="1" presStyleCnt="4">
        <dgm:presLayoutVars>
          <dgm:bulletEnabled val="1"/>
        </dgm:presLayoutVars>
      </dgm:prSet>
      <dgm:spPr/>
    </dgm:pt>
    <dgm:pt modelId="{92D93EFF-3FB9-4D7D-AE0A-793482881555}" type="pres">
      <dgm:prSet presAssocID="{5BA75DAB-EEC6-443F-9652-D04AEC62E692}" presName="sibTrans" presStyleLbl="sibTrans2D1" presStyleIdx="1" presStyleCnt="3"/>
      <dgm:spPr/>
    </dgm:pt>
    <dgm:pt modelId="{C1DC6E31-871D-445C-A44E-2A42B80BB46C}" type="pres">
      <dgm:prSet presAssocID="{5BA75DAB-EEC6-443F-9652-D04AEC62E692}" presName="connectorText" presStyleLbl="sibTrans2D1" presStyleIdx="1" presStyleCnt="3"/>
      <dgm:spPr/>
    </dgm:pt>
    <dgm:pt modelId="{F20C81F0-15D3-482C-90FF-C37AFE243BA2}" type="pres">
      <dgm:prSet presAssocID="{2F0C8310-D2B8-4C48-A27B-2787CBEB362C}" presName="node" presStyleLbl="node1" presStyleIdx="2" presStyleCnt="4">
        <dgm:presLayoutVars>
          <dgm:bulletEnabled val="1"/>
        </dgm:presLayoutVars>
      </dgm:prSet>
      <dgm:spPr/>
    </dgm:pt>
    <dgm:pt modelId="{CB483D57-611A-46FA-9E82-56C6391847F0}" type="pres">
      <dgm:prSet presAssocID="{873FD2C0-FD62-4DE7-B00C-E1D46C53F34B}" presName="sibTrans" presStyleLbl="sibTrans2D1" presStyleIdx="2" presStyleCnt="3"/>
      <dgm:spPr/>
    </dgm:pt>
    <dgm:pt modelId="{E07925C2-284B-4970-8739-6EB7660CDC28}" type="pres">
      <dgm:prSet presAssocID="{873FD2C0-FD62-4DE7-B00C-E1D46C53F34B}" presName="connectorText" presStyleLbl="sibTrans2D1" presStyleIdx="2" presStyleCnt="3"/>
      <dgm:spPr/>
    </dgm:pt>
    <dgm:pt modelId="{C309AF7E-D411-48A0-A2D2-245B25BDF6C7}" type="pres">
      <dgm:prSet presAssocID="{4032B56E-BA6D-4E99-A588-4BCD2B285342}" presName="node" presStyleLbl="node1" presStyleIdx="3" presStyleCnt="4">
        <dgm:presLayoutVars>
          <dgm:bulletEnabled val="1"/>
        </dgm:presLayoutVars>
      </dgm:prSet>
      <dgm:spPr/>
    </dgm:pt>
  </dgm:ptLst>
  <dgm:cxnLst>
    <dgm:cxn modelId="{35D4FB28-C5F2-428B-9073-F32183706BB6}" type="presOf" srcId="{4032B56E-BA6D-4E99-A588-4BCD2B285342}" destId="{C309AF7E-D411-48A0-A2D2-245B25BDF6C7}" srcOrd="0" destOrd="0" presId="urn:microsoft.com/office/officeart/2005/8/layout/process1"/>
    <dgm:cxn modelId="{33F0792A-723B-48A2-BEF3-74E2B9317B63}" type="presOf" srcId="{6818DBB7-633B-4649-97EF-FA18932BFD26}" destId="{DBE53D83-9D36-4525-A7D1-B6F4733F4EC1}" srcOrd="0" destOrd="0" presId="urn:microsoft.com/office/officeart/2005/8/layout/process1"/>
    <dgm:cxn modelId="{894A433E-B31D-4DB7-912B-9F90B1E059A4}" type="presOf" srcId="{95CD8620-C09B-4686-8477-90EDD6CFF3EB}" destId="{AA2AACF0-1624-49AE-ACFD-F76112393768}" srcOrd="1" destOrd="0" presId="urn:microsoft.com/office/officeart/2005/8/layout/process1"/>
    <dgm:cxn modelId="{0DCFC742-B755-454D-AD76-91117595AB6E}" type="presOf" srcId="{5BA75DAB-EEC6-443F-9652-D04AEC62E692}" destId="{C1DC6E31-871D-445C-A44E-2A42B80BB46C}" srcOrd="1" destOrd="0" presId="urn:microsoft.com/office/officeart/2005/8/layout/process1"/>
    <dgm:cxn modelId="{8657B447-BDC4-4D91-A48A-8A4F1DF7D527}" type="presOf" srcId="{873FD2C0-FD62-4DE7-B00C-E1D46C53F34B}" destId="{CB483D57-611A-46FA-9E82-56C6391847F0}" srcOrd="0" destOrd="0" presId="urn:microsoft.com/office/officeart/2005/8/layout/process1"/>
    <dgm:cxn modelId="{64943968-B5FA-424F-BA7F-EA4BC9CBF359}" srcId="{07DF5DEA-7561-4B53-A0F3-0A8636651B55}" destId="{89F6EC7C-767A-4D92-9A75-29ABFBEAAC22}" srcOrd="1" destOrd="0" parTransId="{571610D1-D49C-4BF7-8ED5-66D5E9B77D92}" sibTransId="{5BA75DAB-EEC6-443F-9652-D04AEC62E692}"/>
    <dgm:cxn modelId="{E36BDC69-52BA-4CCB-BC53-4077FE9FC531}" srcId="{07DF5DEA-7561-4B53-A0F3-0A8636651B55}" destId="{4032B56E-BA6D-4E99-A588-4BCD2B285342}" srcOrd="3" destOrd="0" parTransId="{6197D077-FB49-4C18-BFA4-1568D333AEB8}" sibTransId="{CB9E3BC0-CD95-4A37-895F-63E7244A3AE4}"/>
    <dgm:cxn modelId="{5C1DE54B-8818-4F88-9F09-5F38FF6508FC}" type="presOf" srcId="{07DF5DEA-7561-4B53-A0F3-0A8636651B55}" destId="{7998EA0A-A088-4099-AA4F-1C459C1FAAD7}" srcOrd="0" destOrd="0" presId="urn:microsoft.com/office/officeart/2005/8/layout/process1"/>
    <dgm:cxn modelId="{FEBFF077-014D-4D04-958B-1AED3BFC4C5F}" type="presOf" srcId="{2F0C8310-D2B8-4C48-A27B-2787CBEB362C}" destId="{F20C81F0-15D3-482C-90FF-C37AFE243BA2}" srcOrd="0" destOrd="0" presId="urn:microsoft.com/office/officeart/2005/8/layout/process1"/>
    <dgm:cxn modelId="{863B218B-4E30-4367-BB47-08BD9F860EDA}" type="presOf" srcId="{89F6EC7C-767A-4D92-9A75-29ABFBEAAC22}" destId="{2A0ABB5C-4EBC-482D-912C-1424BBAC606A}" srcOrd="0" destOrd="0" presId="urn:microsoft.com/office/officeart/2005/8/layout/process1"/>
    <dgm:cxn modelId="{941E268B-AF66-4F21-9A12-F86D391FF6C6}" srcId="{07DF5DEA-7561-4B53-A0F3-0A8636651B55}" destId="{6818DBB7-633B-4649-97EF-FA18932BFD26}" srcOrd="0" destOrd="0" parTransId="{6A62E147-E3A0-4E39-9345-4C8E145548F7}" sibTransId="{95CD8620-C09B-4686-8477-90EDD6CFF3EB}"/>
    <dgm:cxn modelId="{F5B42AB2-522A-480A-ADC9-85349EE08982}" type="presOf" srcId="{873FD2C0-FD62-4DE7-B00C-E1D46C53F34B}" destId="{E07925C2-284B-4970-8739-6EB7660CDC28}" srcOrd="1" destOrd="0" presId="urn:microsoft.com/office/officeart/2005/8/layout/process1"/>
    <dgm:cxn modelId="{BE2DA0DB-EBF5-4C6C-8AE7-BE5C1F242835}" type="presOf" srcId="{95CD8620-C09B-4686-8477-90EDD6CFF3EB}" destId="{45965F61-F746-4D18-90E4-5BA85B18960B}" srcOrd="0" destOrd="0" presId="urn:microsoft.com/office/officeart/2005/8/layout/process1"/>
    <dgm:cxn modelId="{212786DC-CB44-4AC2-A53A-F561C48ED3BD}" type="presOf" srcId="{5BA75DAB-EEC6-443F-9652-D04AEC62E692}" destId="{92D93EFF-3FB9-4D7D-AE0A-793482881555}" srcOrd="0" destOrd="0" presId="urn:microsoft.com/office/officeart/2005/8/layout/process1"/>
    <dgm:cxn modelId="{F86A1BF0-CB88-4F51-B437-659F0F6BDE7B}" srcId="{07DF5DEA-7561-4B53-A0F3-0A8636651B55}" destId="{2F0C8310-D2B8-4C48-A27B-2787CBEB362C}" srcOrd="2" destOrd="0" parTransId="{80982133-7AD4-4FD1-B005-6C47711C26D9}" sibTransId="{873FD2C0-FD62-4DE7-B00C-E1D46C53F34B}"/>
    <dgm:cxn modelId="{335E38AE-44CF-48CD-B0D4-8A6B35F363F6}" type="presParOf" srcId="{7998EA0A-A088-4099-AA4F-1C459C1FAAD7}" destId="{DBE53D83-9D36-4525-A7D1-B6F4733F4EC1}" srcOrd="0" destOrd="0" presId="urn:microsoft.com/office/officeart/2005/8/layout/process1"/>
    <dgm:cxn modelId="{0F005618-8EC1-44BF-B113-0AB208FBF792}" type="presParOf" srcId="{7998EA0A-A088-4099-AA4F-1C459C1FAAD7}" destId="{45965F61-F746-4D18-90E4-5BA85B18960B}" srcOrd="1" destOrd="0" presId="urn:microsoft.com/office/officeart/2005/8/layout/process1"/>
    <dgm:cxn modelId="{CA898489-56E8-4CF0-AF90-C24594317A10}" type="presParOf" srcId="{45965F61-F746-4D18-90E4-5BA85B18960B}" destId="{AA2AACF0-1624-49AE-ACFD-F76112393768}" srcOrd="0" destOrd="0" presId="urn:microsoft.com/office/officeart/2005/8/layout/process1"/>
    <dgm:cxn modelId="{7B26D5B2-925F-4152-9296-A96E7547EDA1}" type="presParOf" srcId="{7998EA0A-A088-4099-AA4F-1C459C1FAAD7}" destId="{2A0ABB5C-4EBC-482D-912C-1424BBAC606A}" srcOrd="2" destOrd="0" presId="urn:microsoft.com/office/officeart/2005/8/layout/process1"/>
    <dgm:cxn modelId="{A49F29C6-9E7D-4A03-987A-997A04EE7C05}" type="presParOf" srcId="{7998EA0A-A088-4099-AA4F-1C459C1FAAD7}" destId="{92D93EFF-3FB9-4D7D-AE0A-793482881555}" srcOrd="3" destOrd="0" presId="urn:microsoft.com/office/officeart/2005/8/layout/process1"/>
    <dgm:cxn modelId="{1EC075B6-502A-495A-9DEE-56C6E13AF0E7}" type="presParOf" srcId="{92D93EFF-3FB9-4D7D-AE0A-793482881555}" destId="{C1DC6E31-871D-445C-A44E-2A42B80BB46C}" srcOrd="0" destOrd="0" presId="urn:microsoft.com/office/officeart/2005/8/layout/process1"/>
    <dgm:cxn modelId="{6CA1C4EB-E7F6-49C3-AF20-DC9145C9D2FC}" type="presParOf" srcId="{7998EA0A-A088-4099-AA4F-1C459C1FAAD7}" destId="{F20C81F0-15D3-482C-90FF-C37AFE243BA2}" srcOrd="4" destOrd="0" presId="urn:microsoft.com/office/officeart/2005/8/layout/process1"/>
    <dgm:cxn modelId="{8357C9C4-108C-4F9F-BC12-2784B7B42099}" type="presParOf" srcId="{7998EA0A-A088-4099-AA4F-1C459C1FAAD7}" destId="{CB483D57-611A-46FA-9E82-56C6391847F0}" srcOrd="5" destOrd="0" presId="urn:microsoft.com/office/officeart/2005/8/layout/process1"/>
    <dgm:cxn modelId="{DC7B94F8-DC1A-4BF8-B346-C26DEFD56F46}" type="presParOf" srcId="{CB483D57-611A-46FA-9E82-56C6391847F0}" destId="{E07925C2-284B-4970-8739-6EB7660CDC28}" srcOrd="0" destOrd="0" presId="urn:microsoft.com/office/officeart/2005/8/layout/process1"/>
    <dgm:cxn modelId="{969ED6A8-B19C-42B9-BBE2-6AC6434A6DA7}" type="presParOf" srcId="{7998EA0A-A088-4099-AA4F-1C459C1FAAD7}" destId="{C309AF7E-D411-48A0-A2D2-245B25BDF6C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F5DEA-7561-4B53-A0F3-0A8636651B55}" type="doc">
      <dgm:prSet loTypeId="urn:microsoft.com/office/officeart/2005/8/layout/process1" loCatId="process" qsTypeId="urn:microsoft.com/office/officeart/2005/8/quickstyle/simple1" qsCatId="simple" csTypeId="urn:microsoft.com/office/officeart/2005/8/colors/accent1_2" csCatId="accent1" phldr="1"/>
      <dgm:spPr/>
    </dgm:pt>
    <dgm:pt modelId="{6818DBB7-633B-4649-97EF-FA18932BFD26}">
      <dgm:prSet phldrT="[Text]"/>
      <dgm:spPr/>
      <dgm:t>
        <a:bodyPr/>
        <a:lstStyle/>
        <a:p>
          <a:r>
            <a:rPr lang="en-AU" noProof="0"/>
            <a:t>Sector 5</a:t>
          </a:r>
        </a:p>
      </dgm:t>
    </dgm:pt>
    <dgm:pt modelId="{6A62E147-E3A0-4E39-9345-4C8E145548F7}" type="parTrans" cxnId="{941E268B-AF66-4F21-9A12-F86D391FF6C6}">
      <dgm:prSet/>
      <dgm:spPr/>
      <dgm:t>
        <a:bodyPr/>
        <a:lstStyle/>
        <a:p>
          <a:endParaRPr lang="en-AU" noProof="0"/>
        </a:p>
      </dgm:t>
    </dgm:pt>
    <dgm:pt modelId="{95CD8620-C09B-4686-8477-90EDD6CFF3EB}" type="sibTrans" cxnId="{941E268B-AF66-4F21-9A12-F86D391FF6C6}">
      <dgm:prSet/>
      <dgm:spPr>
        <a:solidFill>
          <a:schemeClr val="bg1"/>
        </a:solidFill>
      </dgm:spPr>
      <dgm:t>
        <a:bodyPr/>
        <a:lstStyle/>
        <a:p>
          <a:endParaRPr lang="en-AU" noProof="0"/>
        </a:p>
      </dgm:t>
    </dgm:pt>
    <dgm:pt modelId="{89F6EC7C-767A-4D92-9A75-29ABFBEAAC22}">
      <dgm:prSet phldrT="[Text]"/>
      <dgm:spPr/>
      <dgm:t>
        <a:bodyPr/>
        <a:lstStyle/>
        <a:p>
          <a:r>
            <a:rPr lang="en-AU" noProof="0"/>
            <a:t>Sector 6</a:t>
          </a:r>
        </a:p>
      </dgm:t>
    </dgm:pt>
    <dgm:pt modelId="{571610D1-D49C-4BF7-8ED5-66D5E9B77D92}" type="parTrans" cxnId="{64943968-B5FA-424F-BA7F-EA4BC9CBF359}">
      <dgm:prSet/>
      <dgm:spPr/>
      <dgm:t>
        <a:bodyPr/>
        <a:lstStyle/>
        <a:p>
          <a:endParaRPr lang="en-AU" noProof="0"/>
        </a:p>
      </dgm:t>
    </dgm:pt>
    <dgm:pt modelId="{5BA75DAB-EEC6-443F-9652-D04AEC62E692}" type="sibTrans" cxnId="{64943968-B5FA-424F-BA7F-EA4BC9CBF359}">
      <dgm:prSet/>
      <dgm:spPr>
        <a:solidFill>
          <a:schemeClr val="bg1"/>
        </a:solidFill>
      </dgm:spPr>
      <dgm:t>
        <a:bodyPr/>
        <a:lstStyle/>
        <a:p>
          <a:endParaRPr lang="en-AU" noProof="0"/>
        </a:p>
      </dgm:t>
    </dgm:pt>
    <dgm:pt modelId="{2F0C8310-D2B8-4C48-A27B-2787CBEB362C}">
      <dgm:prSet phldrT="[Text]"/>
      <dgm:spPr/>
      <dgm:t>
        <a:bodyPr/>
        <a:lstStyle/>
        <a:p>
          <a:r>
            <a:rPr lang="en-AU" noProof="0"/>
            <a:t>Sector 7</a:t>
          </a:r>
        </a:p>
      </dgm:t>
    </dgm:pt>
    <dgm:pt modelId="{80982133-7AD4-4FD1-B005-6C47711C26D9}" type="parTrans" cxnId="{F86A1BF0-CB88-4F51-B437-659F0F6BDE7B}">
      <dgm:prSet/>
      <dgm:spPr/>
      <dgm:t>
        <a:bodyPr/>
        <a:lstStyle/>
        <a:p>
          <a:endParaRPr lang="en-AU" noProof="0"/>
        </a:p>
      </dgm:t>
    </dgm:pt>
    <dgm:pt modelId="{873FD2C0-FD62-4DE7-B00C-E1D46C53F34B}" type="sibTrans" cxnId="{F86A1BF0-CB88-4F51-B437-659F0F6BDE7B}">
      <dgm:prSet/>
      <dgm:spPr>
        <a:solidFill>
          <a:schemeClr val="bg1"/>
        </a:solidFill>
      </dgm:spPr>
      <dgm:t>
        <a:bodyPr/>
        <a:lstStyle/>
        <a:p>
          <a:endParaRPr lang="en-AU" noProof="0"/>
        </a:p>
      </dgm:t>
    </dgm:pt>
    <dgm:pt modelId="{4032B56E-BA6D-4E99-A588-4BCD2B285342}">
      <dgm:prSet/>
      <dgm:spPr/>
      <dgm:t>
        <a:bodyPr/>
        <a:lstStyle/>
        <a:p>
          <a:r>
            <a:rPr lang="en-AU" noProof="0"/>
            <a:t>Sector 8</a:t>
          </a:r>
        </a:p>
      </dgm:t>
    </dgm:pt>
    <dgm:pt modelId="{6197D077-FB49-4C18-BFA4-1568D333AEB8}" type="parTrans" cxnId="{E36BDC69-52BA-4CCB-BC53-4077FE9FC531}">
      <dgm:prSet/>
      <dgm:spPr/>
      <dgm:t>
        <a:bodyPr/>
        <a:lstStyle/>
        <a:p>
          <a:endParaRPr lang="en-AU" noProof="0"/>
        </a:p>
      </dgm:t>
    </dgm:pt>
    <dgm:pt modelId="{CB9E3BC0-CD95-4A37-895F-63E7244A3AE4}" type="sibTrans" cxnId="{E36BDC69-52BA-4CCB-BC53-4077FE9FC531}">
      <dgm:prSet/>
      <dgm:spPr>
        <a:solidFill>
          <a:schemeClr val="bg1"/>
        </a:solidFill>
      </dgm:spPr>
      <dgm:t>
        <a:bodyPr/>
        <a:lstStyle/>
        <a:p>
          <a:endParaRPr lang="en-AU" noProof="0"/>
        </a:p>
      </dgm:t>
    </dgm:pt>
    <dgm:pt modelId="{7998EA0A-A088-4099-AA4F-1C459C1FAAD7}" type="pres">
      <dgm:prSet presAssocID="{07DF5DEA-7561-4B53-A0F3-0A8636651B55}" presName="Name0" presStyleCnt="0">
        <dgm:presLayoutVars>
          <dgm:dir/>
          <dgm:resizeHandles val="exact"/>
        </dgm:presLayoutVars>
      </dgm:prSet>
      <dgm:spPr/>
    </dgm:pt>
    <dgm:pt modelId="{DBE53D83-9D36-4525-A7D1-B6F4733F4EC1}" type="pres">
      <dgm:prSet presAssocID="{6818DBB7-633B-4649-97EF-FA18932BFD26}" presName="node" presStyleLbl="node1" presStyleIdx="0" presStyleCnt="4">
        <dgm:presLayoutVars>
          <dgm:bulletEnabled val="1"/>
        </dgm:presLayoutVars>
      </dgm:prSet>
      <dgm:spPr/>
    </dgm:pt>
    <dgm:pt modelId="{45965F61-F746-4D18-90E4-5BA85B18960B}" type="pres">
      <dgm:prSet presAssocID="{95CD8620-C09B-4686-8477-90EDD6CFF3EB}" presName="sibTrans" presStyleLbl="sibTrans2D1" presStyleIdx="0" presStyleCnt="3"/>
      <dgm:spPr/>
    </dgm:pt>
    <dgm:pt modelId="{AA2AACF0-1624-49AE-ACFD-F76112393768}" type="pres">
      <dgm:prSet presAssocID="{95CD8620-C09B-4686-8477-90EDD6CFF3EB}" presName="connectorText" presStyleLbl="sibTrans2D1" presStyleIdx="0" presStyleCnt="3"/>
      <dgm:spPr/>
    </dgm:pt>
    <dgm:pt modelId="{2A0ABB5C-4EBC-482D-912C-1424BBAC606A}" type="pres">
      <dgm:prSet presAssocID="{89F6EC7C-767A-4D92-9A75-29ABFBEAAC22}" presName="node" presStyleLbl="node1" presStyleIdx="1" presStyleCnt="4">
        <dgm:presLayoutVars>
          <dgm:bulletEnabled val="1"/>
        </dgm:presLayoutVars>
      </dgm:prSet>
      <dgm:spPr/>
    </dgm:pt>
    <dgm:pt modelId="{92D93EFF-3FB9-4D7D-AE0A-793482881555}" type="pres">
      <dgm:prSet presAssocID="{5BA75DAB-EEC6-443F-9652-D04AEC62E692}" presName="sibTrans" presStyleLbl="sibTrans2D1" presStyleIdx="1" presStyleCnt="3"/>
      <dgm:spPr/>
    </dgm:pt>
    <dgm:pt modelId="{C1DC6E31-871D-445C-A44E-2A42B80BB46C}" type="pres">
      <dgm:prSet presAssocID="{5BA75DAB-EEC6-443F-9652-D04AEC62E692}" presName="connectorText" presStyleLbl="sibTrans2D1" presStyleIdx="1" presStyleCnt="3"/>
      <dgm:spPr/>
    </dgm:pt>
    <dgm:pt modelId="{F20C81F0-15D3-482C-90FF-C37AFE243BA2}" type="pres">
      <dgm:prSet presAssocID="{2F0C8310-D2B8-4C48-A27B-2787CBEB362C}" presName="node" presStyleLbl="node1" presStyleIdx="2" presStyleCnt="4">
        <dgm:presLayoutVars>
          <dgm:bulletEnabled val="1"/>
        </dgm:presLayoutVars>
      </dgm:prSet>
      <dgm:spPr/>
    </dgm:pt>
    <dgm:pt modelId="{CB483D57-611A-46FA-9E82-56C6391847F0}" type="pres">
      <dgm:prSet presAssocID="{873FD2C0-FD62-4DE7-B00C-E1D46C53F34B}" presName="sibTrans" presStyleLbl="sibTrans2D1" presStyleIdx="2" presStyleCnt="3"/>
      <dgm:spPr/>
    </dgm:pt>
    <dgm:pt modelId="{E07925C2-284B-4970-8739-6EB7660CDC28}" type="pres">
      <dgm:prSet presAssocID="{873FD2C0-FD62-4DE7-B00C-E1D46C53F34B}" presName="connectorText" presStyleLbl="sibTrans2D1" presStyleIdx="2" presStyleCnt="3"/>
      <dgm:spPr/>
    </dgm:pt>
    <dgm:pt modelId="{C309AF7E-D411-48A0-A2D2-245B25BDF6C7}" type="pres">
      <dgm:prSet presAssocID="{4032B56E-BA6D-4E99-A588-4BCD2B285342}" presName="node" presStyleLbl="node1" presStyleIdx="3" presStyleCnt="4">
        <dgm:presLayoutVars>
          <dgm:bulletEnabled val="1"/>
        </dgm:presLayoutVars>
      </dgm:prSet>
      <dgm:spPr/>
    </dgm:pt>
  </dgm:ptLst>
  <dgm:cxnLst>
    <dgm:cxn modelId="{35D4FB28-C5F2-428B-9073-F32183706BB6}" type="presOf" srcId="{4032B56E-BA6D-4E99-A588-4BCD2B285342}" destId="{C309AF7E-D411-48A0-A2D2-245B25BDF6C7}" srcOrd="0" destOrd="0" presId="urn:microsoft.com/office/officeart/2005/8/layout/process1"/>
    <dgm:cxn modelId="{33F0792A-723B-48A2-BEF3-74E2B9317B63}" type="presOf" srcId="{6818DBB7-633B-4649-97EF-FA18932BFD26}" destId="{DBE53D83-9D36-4525-A7D1-B6F4733F4EC1}" srcOrd="0" destOrd="0" presId="urn:microsoft.com/office/officeart/2005/8/layout/process1"/>
    <dgm:cxn modelId="{894A433E-B31D-4DB7-912B-9F90B1E059A4}" type="presOf" srcId="{95CD8620-C09B-4686-8477-90EDD6CFF3EB}" destId="{AA2AACF0-1624-49AE-ACFD-F76112393768}" srcOrd="1" destOrd="0" presId="urn:microsoft.com/office/officeart/2005/8/layout/process1"/>
    <dgm:cxn modelId="{0DCFC742-B755-454D-AD76-91117595AB6E}" type="presOf" srcId="{5BA75DAB-EEC6-443F-9652-D04AEC62E692}" destId="{C1DC6E31-871D-445C-A44E-2A42B80BB46C}" srcOrd="1" destOrd="0" presId="urn:microsoft.com/office/officeart/2005/8/layout/process1"/>
    <dgm:cxn modelId="{8657B447-BDC4-4D91-A48A-8A4F1DF7D527}" type="presOf" srcId="{873FD2C0-FD62-4DE7-B00C-E1D46C53F34B}" destId="{CB483D57-611A-46FA-9E82-56C6391847F0}" srcOrd="0" destOrd="0" presId="urn:microsoft.com/office/officeart/2005/8/layout/process1"/>
    <dgm:cxn modelId="{64943968-B5FA-424F-BA7F-EA4BC9CBF359}" srcId="{07DF5DEA-7561-4B53-A0F3-0A8636651B55}" destId="{89F6EC7C-767A-4D92-9A75-29ABFBEAAC22}" srcOrd="1" destOrd="0" parTransId="{571610D1-D49C-4BF7-8ED5-66D5E9B77D92}" sibTransId="{5BA75DAB-EEC6-443F-9652-D04AEC62E692}"/>
    <dgm:cxn modelId="{E36BDC69-52BA-4CCB-BC53-4077FE9FC531}" srcId="{07DF5DEA-7561-4B53-A0F3-0A8636651B55}" destId="{4032B56E-BA6D-4E99-A588-4BCD2B285342}" srcOrd="3" destOrd="0" parTransId="{6197D077-FB49-4C18-BFA4-1568D333AEB8}" sibTransId="{CB9E3BC0-CD95-4A37-895F-63E7244A3AE4}"/>
    <dgm:cxn modelId="{5C1DE54B-8818-4F88-9F09-5F38FF6508FC}" type="presOf" srcId="{07DF5DEA-7561-4B53-A0F3-0A8636651B55}" destId="{7998EA0A-A088-4099-AA4F-1C459C1FAAD7}" srcOrd="0" destOrd="0" presId="urn:microsoft.com/office/officeart/2005/8/layout/process1"/>
    <dgm:cxn modelId="{FEBFF077-014D-4D04-958B-1AED3BFC4C5F}" type="presOf" srcId="{2F0C8310-D2B8-4C48-A27B-2787CBEB362C}" destId="{F20C81F0-15D3-482C-90FF-C37AFE243BA2}" srcOrd="0" destOrd="0" presId="urn:microsoft.com/office/officeart/2005/8/layout/process1"/>
    <dgm:cxn modelId="{863B218B-4E30-4367-BB47-08BD9F860EDA}" type="presOf" srcId="{89F6EC7C-767A-4D92-9A75-29ABFBEAAC22}" destId="{2A0ABB5C-4EBC-482D-912C-1424BBAC606A}" srcOrd="0" destOrd="0" presId="urn:microsoft.com/office/officeart/2005/8/layout/process1"/>
    <dgm:cxn modelId="{941E268B-AF66-4F21-9A12-F86D391FF6C6}" srcId="{07DF5DEA-7561-4B53-A0F3-0A8636651B55}" destId="{6818DBB7-633B-4649-97EF-FA18932BFD26}" srcOrd="0" destOrd="0" parTransId="{6A62E147-E3A0-4E39-9345-4C8E145548F7}" sibTransId="{95CD8620-C09B-4686-8477-90EDD6CFF3EB}"/>
    <dgm:cxn modelId="{F5B42AB2-522A-480A-ADC9-85349EE08982}" type="presOf" srcId="{873FD2C0-FD62-4DE7-B00C-E1D46C53F34B}" destId="{E07925C2-284B-4970-8739-6EB7660CDC28}" srcOrd="1" destOrd="0" presId="urn:microsoft.com/office/officeart/2005/8/layout/process1"/>
    <dgm:cxn modelId="{BE2DA0DB-EBF5-4C6C-8AE7-BE5C1F242835}" type="presOf" srcId="{95CD8620-C09B-4686-8477-90EDD6CFF3EB}" destId="{45965F61-F746-4D18-90E4-5BA85B18960B}" srcOrd="0" destOrd="0" presId="urn:microsoft.com/office/officeart/2005/8/layout/process1"/>
    <dgm:cxn modelId="{212786DC-CB44-4AC2-A53A-F561C48ED3BD}" type="presOf" srcId="{5BA75DAB-EEC6-443F-9652-D04AEC62E692}" destId="{92D93EFF-3FB9-4D7D-AE0A-793482881555}" srcOrd="0" destOrd="0" presId="urn:microsoft.com/office/officeart/2005/8/layout/process1"/>
    <dgm:cxn modelId="{F86A1BF0-CB88-4F51-B437-659F0F6BDE7B}" srcId="{07DF5DEA-7561-4B53-A0F3-0A8636651B55}" destId="{2F0C8310-D2B8-4C48-A27B-2787CBEB362C}" srcOrd="2" destOrd="0" parTransId="{80982133-7AD4-4FD1-B005-6C47711C26D9}" sibTransId="{873FD2C0-FD62-4DE7-B00C-E1D46C53F34B}"/>
    <dgm:cxn modelId="{335E38AE-44CF-48CD-B0D4-8A6B35F363F6}" type="presParOf" srcId="{7998EA0A-A088-4099-AA4F-1C459C1FAAD7}" destId="{DBE53D83-9D36-4525-A7D1-B6F4733F4EC1}" srcOrd="0" destOrd="0" presId="urn:microsoft.com/office/officeart/2005/8/layout/process1"/>
    <dgm:cxn modelId="{0F005618-8EC1-44BF-B113-0AB208FBF792}" type="presParOf" srcId="{7998EA0A-A088-4099-AA4F-1C459C1FAAD7}" destId="{45965F61-F746-4D18-90E4-5BA85B18960B}" srcOrd="1" destOrd="0" presId="urn:microsoft.com/office/officeart/2005/8/layout/process1"/>
    <dgm:cxn modelId="{CA898489-56E8-4CF0-AF90-C24594317A10}" type="presParOf" srcId="{45965F61-F746-4D18-90E4-5BA85B18960B}" destId="{AA2AACF0-1624-49AE-ACFD-F76112393768}" srcOrd="0" destOrd="0" presId="urn:microsoft.com/office/officeart/2005/8/layout/process1"/>
    <dgm:cxn modelId="{7B26D5B2-925F-4152-9296-A96E7547EDA1}" type="presParOf" srcId="{7998EA0A-A088-4099-AA4F-1C459C1FAAD7}" destId="{2A0ABB5C-4EBC-482D-912C-1424BBAC606A}" srcOrd="2" destOrd="0" presId="urn:microsoft.com/office/officeart/2005/8/layout/process1"/>
    <dgm:cxn modelId="{A49F29C6-9E7D-4A03-987A-997A04EE7C05}" type="presParOf" srcId="{7998EA0A-A088-4099-AA4F-1C459C1FAAD7}" destId="{92D93EFF-3FB9-4D7D-AE0A-793482881555}" srcOrd="3" destOrd="0" presId="urn:microsoft.com/office/officeart/2005/8/layout/process1"/>
    <dgm:cxn modelId="{1EC075B6-502A-495A-9DEE-56C6E13AF0E7}" type="presParOf" srcId="{92D93EFF-3FB9-4D7D-AE0A-793482881555}" destId="{C1DC6E31-871D-445C-A44E-2A42B80BB46C}" srcOrd="0" destOrd="0" presId="urn:microsoft.com/office/officeart/2005/8/layout/process1"/>
    <dgm:cxn modelId="{6CA1C4EB-E7F6-49C3-AF20-DC9145C9D2FC}" type="presParOf" srcId="{7998EA0A-A088-4099-AA4F-1C459C1FAAD7}" destId="{F20C81F0-15D3-482C-90FF-C37AFE243BA2}" srcOrd="4" destOrd="0" presId="urn:microsoft.com/office/officeart/2005/8/layout/process1"/>
    <dgm:cxn modelId="{8357C9C4-108C-4F9F-BC12-2784B7B42099}" type="presParOf" srcId="{7998EA0A-A088-4099-AA4F-1C459C1FAAD7}" destId="{CB483D57-611A-46FA-9E82-56C6391847F0}" srcOrd="5" destOrd="0" presId="urn:microsoft.com/office/officeart/2005/8/layout/process1"/>
    <dgm:cxn modelId="{DC7B94F8-DC1A-4BF8-B346-C26DEFD56F46}" type="presParOf" srcId="{CB483D57-611A-46FA-9E82-56C6391847F0}" destId="{E07925C2-284B-4970-8739-6EB7660CDC28}" srcOrd="0" destOrd="0" presId="urn:microsoft.com/office/officeart/2005/8/layout/process1"/>
    <dgm:cxn modelId="{969ED6A8-B19C-42B9-BBE2-6AC6434A6DA7}" type="presParOf" srcId="{7998EA0A-A088-4099-AA4F-1C459C1FAAD7}" destId="{C309AF7E-D411-48A0-A2D2-245B25BDF6C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45E87-470E-45FB-A1CC-E74A36C2A079}" type="doc">
      <dgm:prSet loTypeId="urn:microsoft.com/office/officeart/2005/8/layout/process1" loCatId="process" qsTypeId="urn:microsoft.com/office/officeart/2005/8/quickstyle/simple1" qsCatId="simple" csTypeId="urn:microsoft.com/office/officeart/2005/8/colors/accent3_3" csCatId="accent3" phldr="1"/>
      <dgm:spPr/>
    </dgm:pt>
    <dgm:pt modelId="{31F492E0-5CE9-47CB-A517-D24B8E9D1C12}">
      <dgm:prSet phldrT="[Text]"/>
      <dgm:spPr/>
      <dgm:t>
        <a:bodyPr/>
        <a:lstStyle/>
        <a:p>
          <a:r>
            <a:rPr lang="en-US"/>
            <a:t>Conduct a Nutrition Situation Analysis</a:t>
          </a:r>
          <a:endParaRPr lang="fr-FR"/>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en-US"/>
            <a:t>Prepare key figures for the HNO and subsequent HRP</a:t>
          </a:r>
          <a:endParaRPr lang="fr-FR"/>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86138DA8-7938-4425-8551-87DB6BDF442C}" type="pres">
      <dgm:prSet presAssocID="{5E245E87-470E-45FB-A1CC-E74A36C2A079}" presName="Name0" presStyleCnt="0">
        <dgm:presLayoutVars>
          <dgm:dir/>
          <dgm:resizeHandles val="exact"/>
        </dgm:presLayoutVars>
      </dgm:prSet>
      <dgm:spPr/>
    </dgm:pt>
    <dgm:pt modelId="{12821F50-CAB6-4025-B2C5-01846DB622A2}" type="pres">
      <dgm:prSet presAssocID="{31F492E0-5CE9-47CB-A517-D24B8E9D1C12}" presName="node" presStyleLbl="node1" presStyleIdx="0" presStyleCnt="2">
        <dgm:presLayoutVars>
          <dgm:bulletEnabled val="1"/>
        </dgm:presLayoutVars>
      </dgm:prSet>
      <dgm:spPr/>
    </dgm:pt>
    <dgm:pt modelId="{C61442AC-C888-4A21-82BD-298C0B2FDBAB}" type="pres">
      <dgm:prSet presAssocID="{C5FD80C4-A64E-497A-8AE7-DDD9F3F597FA}" presName="sibTrans" presStyleLbl="sibTrans2D1" presStyleIdx="0" presStyleCnt="1"/>
      <dgm:spPr/>
    </dgm:pt>
    <dgm:pt modelId="{6746B8DC-F4C6-4430-B2A7-E493687B96E8}" type="pres">
      <dgm:prSet presAssocID="{C5FD80C4-A64E-497A-8AE7-DDD9F3F597FA}" presName="connectorText" presStyleLbl="sibTrans2D1" presStyleIdx="0" presStyleCnt="1"/>
      <dgm:spPr/>
    </dgm:pt>
    <dgm:pt modelId="{731796CC-8E8E-42B1-84CC-5E15A381BE8E}" type="pres">
      <dgm:prSet presAssocID="{6B163D77-57B7-470C-BD45-BE3F72610397}" presName="node" presStyleLbl="node1" presStyleIdx="1" presStyleCnt="2">
        <dgm:presLayoutVars>
          <dgm:bulletEnabled val="1"/>
        </dgm:presLayoutVars>
      </dgm:prSet>
      <dgm:spPr/>
    </dgm:pt>
  </dgm:ptLst>
  <dgm:cxnLst>
    <dgm:cxn modelId="{35CF150B-AF6C-4FCF-A205-6B2376D8C2C0}" type="presOf" srcId="{31F492E0-5CE9-47CB-A517-D24B8E9D1C12}" destId="{12821F50-CAB6-4025-B2C5-01846DB622A2}" srcOrd="0" destOrd="0" presId="urn:microsoft.com/office/officeart/2005/8/layout/process1"/>
    <dgm:cxn modelId="{89352219-4202-4478-BF51-27A136743E18}" srcId="{5E245E87-470E-45FB-A1CC-E74A36C2A079}" destId="{6B163D77-57B7-470C-BD45-BE3F72610397}" srcOrd="1" destOrd="0" parTransId="{C4242CCC-FC63-4299-A0CE-E84FA3F7B6B6}" sibTransId="{CE68DFA2-F855-4D62-8051-FB9ACCDF8D21}"/>
    <dgm:cxn modelId="{FA1BA634-EFE5-482B-9465-3E791B453A02}" type="presOf" srcId="{6B163D77-57B7-470C-BD45-BE3F72610397}" destId="{731796CC-8E8E-42B1-84CC-5E15A381BE8E}" srcOrd="0" destOrd="0" presId="urn:microsoft.com/office/officeart/2005/8/layout/process1"/>
    <dgm:cxn modelId="{35851E9A-C06E-4077-9DE3-A75832DFBFF6}" srcId="{5E245E87-470E-45FB-A1CC-E74A36C2A079}" destId="{31F492E0-5CE9-47CB-A517-D24B8E9D1C12}" srcOrd="0" destOrd="0" parTransId="{F8DA814B-E5F6-4699-B21F-D9DE8EA25108}" sibTransId="{C5FD80C4-A64E-497A-8AE7-DDD9F3F597FA}"/>
    <dgm:cxn modelId="{19F6E2B6-AD33-4FCE-9E5C-939C4F5742A5}" type="presOf" srcId="{5E245E87-470E-45FB-A1CC-E74A36C2A079}" destId="{86138DA8-7938-4425-8551-87DB6BDF442C}" srcOrd="0" destOrd="0" presId="urn:microsoft.com/office/officeart/2005/8/layout/process1"/>
    <dgm:cxn modelId="{2BC8B2BB-8733-4B93-974E-B6845A9DA060}" type="presOf" srcId="{C5FD80C4-A64E-497A-8AE7-DDD9F3F597FA}" destId="{6746B8DC-F4C6-4430-B2A7-E493687B96E8}" srcOrd="1" destOrd="0" presId="urn:microsoft.com/office/officeart/2005/8/layout/process1"/>
    <dgm:cxn modelId="{B300F8F2-D932-41C4-AE7C-6967DEBDCAA9}" type="presOf" srcId="{C5FD80C4-A64E-497A-8AE7-DDD9F3F597FA}" destId="{C61442AC-C888-4A21-82BD-298C0B2FDBAB}" srcOrd="0" destOrd="0" presId="urn:microsoft.com/office/officeart/2005/8/layout/process1"/>
    <dgm:cxn modelId="{22380126-D8EA-4539-B155-C0FBD6A0A5A2}" type="presParOf" srcId="{86138DA8-7938-4425-8551-87DB6BDF442C}" destId="{12821F50-CAB6-4025-B2C5-01846DB622A2}" srcOrd="0" destOrd="0" presId="urn:microsoft.com/office/officeart/2005/8/layout/process1"/>
    <dgm:cxn modelId="{1F7CE3E7-E90B-47BE-94EA-F1DAB47BD720}" type="presParOf" srcId="{86138DA8-7938-4425-8551-87DB6BDF442C}" destId="{C61442AC-C888-4A21-82BD-298C0B2FDBAB}" srcOrd="1" destOrd="0" presId="urn:microsoft.com/office/officeart/2005/8/layout/process1"/>
    <dgm:cxn modelId="{BA999B89-BEAC-4CD1-A86C-D706A06BDE52}" type="presParOf" srcId="{C61442AC-C888-4A21-82BD-298C0B2FDBAB}" destId="{6746B8DC-F4C6-4430-B2A7-E493687B96E8}" srcOrd="0" destOrd="0" presId="urn:microsoft.com/office/officeart/2005/8/layout/process1"/>
    <dgm:cxn modelId="{120D611A-2F1B-4A4E-83AC-2D078ED4ECCF}" type="presParOf" srcId="{86138DA8-7938-4425-8551-87DB6BDF442C}" destId="{731796CC-8E8E-42B1-84CC-5E15A381BE8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245E87-470E-45FB-A1CC-E74A36C2A079}" type="doc">
      <dgm:prSet loTypeId="urn:microsoft.com/office/officeart/2005/8/layout/vList5" loCatId="list" qsTypeId="urn:microsoft.com/office/officeart/2005/8/quickstyle/3d3" qsCatId="3D" csTypeId="urn:microsoft.com/office/officeart/2005/8/colors/accent3_3" csCatId="accent3" phldr="1"/>
      <dgm:spPr/>
    </dgm:pt>
    <dgm:pt modelId="{0567F7E0-1ADE-44A4-80D2-42C1259FD0E5}">
      <dgm:prSet phldrT="[Text]"/>
      <dgm:spPr/>
      <dgm:t>
        <a:bodyPr/>
        <a:lstStyle/>
        <a:p>
          <a:r>
            <a:rPr lang="en-US"/>
            <a:t>Acute and chronic undernutrition, overnutrition</a:t>
          </a:r>
          <a:endParaRPr lang="fr-FR"/>
        </a:p>
      </dgm:t>
    </dgm:pt>
    <dgm:pt modelId="{6ECE949A-801B-4E9B-A6BA-60BADC459B17}" type="parTrans" cxnId="{46D9A627-68AB-447C-9205-7C6A96AAC050}">
      <dgm:prSet/>
      <dgm:spPr/>
      <dgm:t>
        <a:bodyPr/>
        <a:lstStyle/>
        <a:p>
          <a:endParaRPr lang="fr-FR"/>
        </a:p>
      </dgm:t>
    </dgm:pt>
    <dgm:pt modelId="{CC9D5BAB-06A8-4A26-8F19-57C3B9CE4986}" type="sibTrans" cxnId="{46D9A627-68AB-447C-9205-7C6A96AAC050}">
      <dgm:prSet/>
      <dgm:spPr/>
      <dgm:t>
        <a:bodyPr/>
        <a:lstStyle/>
        <a:p>
          <a:endParaRPr lang="fr-FR"/>
        </a:p>
      </dgm:t>
    </dgm:pt>
    <dgm:pt modelId="{31F492E0-5CE9-47CB-A517-D24B8E9D1C12}">
      <dgm:prSet phldrT="[Text]"/>
      <dgm:spPr/>
      <dgm:t>
        <a:bodyPr/>
        <a:lstStyle/>
        <a:p>
          <a:r>
            <a:rPr lang="en-US"/>
            <a:t>Infant and Young Child Feeding Practices</a:t>
          </a:r>
          <a:endParaRPr lang="fr-FR"/>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en-US"/>
            <a:t>Micronutrient Deficiencies</a:t>
          </a:r>
          <a:endParaRPr lang="fr-FR"/>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C964FD60-9623-443F-96EA-21D81A66F2C2}" type="pres">
      <dgm:prSet presAssocID="{5E245E87-470E-45FB-A1CC-E74A36C2A079}" presName="Name0" presStyleCnt="0">
        <dgm:presLayoutVars>
          <dgm:dir/>
          <dgm:animLvl val="lvl"/>
          <dgm:resizeHandles val="exact"/>
        </dgm:presLayoutVars>
      </dgm:prSet>
      <dgm:spPr/>
    </dgm:pt>
    <dgm:pt modelId="{39F6D8B1-3282-4B4F-8A28-F8A15BB56401}" type="pres">
      <dgm:prSet presAssocID="{0567F7E0-1ADE-44A4-80D2-42C1259FD0E5}" presName="linNode" presStyleCnt="0"/>
      <dgm:spPr/>
    </dgm:pt>
    <dgm:pt modelId="{67B5D7C9-1BD3-4581-B7B7-C4B5EC53178F}" type="pres">
      <dgm:prSet presAssocID="{0567F7E0-1ADE-44A4-80D2-42C1259FD0E5}" presName="parentText" presStyleLbl="node1" presStyleIdx="0" presStyleCnt="3">
        <dgm:presLayoutVars>
          <dgm:chMax val="1"/>
          <dgm:bulletEnabled val="1"/>
        </dgm:presLayoutVars>
      </dgm:prSet>
      <dgm:spPr/>
    </dgm:pt>
    <dgm:pt modelId="{18C14748-B37B-4290-87B7-D024818E1B5B}" type="pres">
      <dgm:prSet presAssocID="{CC9D5BAB-06A8-4A26-8F19-57C3B9CE4986}" presName="sp" presStyleCnt="0"/>
      <dgm:spPr/>
    </dgm:pt>
    <dgm:pt modelId="{C75A24E4-BAB9-496F-9C24-9F56D03095F1}" type="pres">
      <dgm:prSet presAssocID="{31F492E0-5CE9-47CB-A517-D24B8E9D1C12}" presName="linNode" presStyleCnt="0"/>
      <dgm:spPr/>
    </dgm:pt>
    <dgm:pt modelId="{D0BF24B7-9FB9-4E1C-95D0-F4BD2808A75F}" type="pres">
      <dgm:prSet presAssocID="{31F492E0-5CE9-47CB-A517-D24B8E9D1C12}" presName="parentText" presStyleLbl="node1" presStyleIdx="1" presStyleCnt="3">
        <dgm:presLayoutVars>
          <dgm:chMax val="1"/>
          <dgm:bulletEnabled val="1"/>
        </dgm:presLayoutVars>
      </dgm:prSet>
      <dgm:spPr/>
    </dgm:pt>
    <dgm:pt modelId="{986B33AA-5E99-4001-AF23-33D51ECADA78}" type="pres">
      <dgm:prSet presAssocID="{C5FD80C4-A64E-497A-8AE7-DDD9F3F597FA}" presName="sp" presStyleCnt="0"/>
      <dgm:spPr/>
    </dgm:pt>
    <dgm:pt modelId="{A151B08A-515B-430D-9C5D-6BD103E6108E}" type="pres">
      <dgm:prSet presAssocID="{6B163D77-57B7-470C-BD45-BE3F72610397}" presName="linNode" presStyleCnt="0"/>
      <dgm:spPr/>
    </dgm:pt>
    <dgm:pt modelId="{A3EFFA1C-809D-4F96-88B3-720C3B24B93B}" type="pres">
      <dgm:prSet presAssocID="{6B163D77-57B7-470C-BD45-BE3F72610397}" presName="parentText" presStyleLbl="node1" presStyleIdx="2" presStyleCnt="3">
        <dgm:presLayoutVars>
          <dgm:chMax val="1"/>
          <dgm:bulletEnabled val="1"/>
        </dgm:presLayoutVars>
      </dgm:prSet>
      <dgm:spPr/>
    </dgm:pt>
  </dgm:ptLst>
  <dgm:cxnLst>
    <dgm:cxn modelId="{89352219-4202-4478-BF51-27A136743E18}" srcId="{5E245E87-470E-45FB-A1CC-E74A36C2A079}" destId="{6B163D77-57B7-470C-BD45-BE3F72610397}" srcOrd="2" destOrd="0" parTransId="{C4242CCC-FC63-4299-A0CE-E84FA3F7B6B6}" sibTransId="{CE68DFA2-F855-4D62-8051-FB9ACCDF8D21}"/>
    <dgm:cxn modelId="{46D9A627-68AB-447C-9205-7C6A96AAC050}" srcId="{5E245E87-470E-45FB-A1CC-E74A36C2A079}" destId="{0567F7E0-1ADE-44A4-80D2-42C1259FD0E5}" srcOrd="0" destOrd="0" parTransId="{6ECE949A-801B-4E9B-A6BA-60BADC459B17}" sibTransId="{CC9D5BAB-06A8-4A26-8F19-57C3B9CE4986}"/>
    <dgm:cxn modelId="{7D844483-0556-40FE-8DBB-5838FB54366F}" type="presOf" srcId="{5E245E87-470E-45FB-A1CC-E74A36C2A079}" destId="{C964FD60-9623-443F-96EA-21D81A66F2C2}" srcOrd="0" destOrd="0" presId="urn:microsoft.com/office/officeart/2005/8/layout/vList5"/>
    <dgm:cxn modelId="{0B76D086-3FC1-416D-B0C7-703DCF9CFBB2}" type="presOf" srcId="{0567F7E0-1ADE-44A4-80D2-42C1259FD0E5}" destId="{67B5D7C9-1BD3-4581-B7B7-C4B5EC53178F}" srcOrd="0" destOrd="0" presId="urn:microsoft.com/office/officeart/2005/8/layout/vList5"/>
    <dgm:cxn modelId="{35851E9A-C06E-4077-9DE3-A75832DFBFF6}" srcId="{5E245E87-470E-45FB-A1CC-E74A36C2A079}" destId="{31F492E0-5CE9-47CB-A517-D24B8E9D1C12}" srcOrd="1" destOrd="0" parTransId="{F8DA814B-E5F6-4699-B21F-D9DE8EA25108}" sibTransId="{C5FD80C4-A64E-497A-8AE7-DDD9F3F597FA}"/>
    <dgm:cxn modelId="{4783B4A2-022A-4ADD-978A-ED49BB25BA8D}" type="presOf" srcId="{6B163D77-57B7-470C-BD45-BE3F72610397}" destId="{A3EFFA1C-809D-4F96-88B3-720C3B24B93B}" srcOrd="0" destOrd="0" presId="urn:microsoft.com/office/officeart/2005/8/layout/vList5"/>
    <dgm:cxn modelId="{B2F546AA-6F3F-4F8C-877D-EB0E0CC54F1D}" type="presOf" srcId="{31F492E0-5CE9-47CB-A517-D24B8E9D1C12}" destId="{D0BF24B7-9FB9-4E1C-95D0-F4BD2808A75F}" srcOrd="0" destOrd="0" presId="urn:microsoft.com/office/officeart/2005/8/layout/vList5"/>
    <dgm:cxn modelId="{2ECA7B2D-6381-42DE-9415-A67D08E24B74}" type="presParOf" srcId="{C964FD60-9623-443F-96EA-21D81A66F2C2}" destId="{39F6D8B1-3282-4B4F-8A28-F8A15BB56401}" srcOrd="0" destOrd="0" presId="urn:microsoft.com/office/officeart/2005/8/layout/vList5"/>
    <dgm:cxn modelId="{7AFF5FAD-9D45-451B-B51D-5CFA72E84E96}" type="presParOf" srcId="{39F6D8B1-3282-4B4F-8A28-F8A15BB56401}" destId="{67B5D7C9-1BD3-4581-B7B7-C4B5EC53178F}" srcOrd="0" destOrd="0" presId="urn:microsoft.com/office/officeart/2005/8/layout/vList5"/>
    <dgm:cxn modelId="{34055AE0-3F3D-4F44-BC3E-038045083716}" type="presParOf" srcId="{C964FD60-9623-443F-96EA-21D81A66F2C2}" destId="{18C14748-B37B-4290-87B7-D024818E1B5B}" srcOrd="1" destOrd="0" presId="urn:microsoft.com/office/officeart/2005/8/layout/vList5"/>
    <dgm:cxn modelId="{C271A4A3-896E-4F61-8264-F484C07F0764}" type="presParOf" srcId="{C964FD60-9623-443F-96EA-21D81A66F2C2}" destId="{C75A24E4-BAB9-496F-9C24-9F56D03095F1}" srcOrd="2" destOrd="0" presId="urn:microsoft.com/office/officeart/2005/8/layout/vList5"/>
    <dgm:cxn modelId="{E7276B08-CFEC-462E-9B6A-F5855DCA7156}" type="presParOf" srcId="{C75A24E4-BAB9-496F-9C24-9F56D03095F1}" destId="{D0BF24B7-9FB9-4E1C-95D0-F4BD2808A75F}" srcOrd="0" destOrd="0" presId="urn:microsoft.com/office/officeart/2005/8/layout/vList5"/>
    <dgm:cxn modelId="{641B3D80-678B-4609-B340-E4BE72BFDD8D}" type="presParOf" srcId="{C964FD60-9623-443F-96EA-21D81A66F2C2}" destId="{986B33AA-5E99-4001-AF23-33D51ECADA78}" srcOrd="3" destOrd="0" presId="urn:microsoft.com/office/officeart/2005/8/layout/vList5"/>
    <dgm:cxn modelId="{80319737-5B03-4147-8D1B-7EA6F711EC89}" type="presParOf" srcId="{C964FD60-9623-443F-96EA-21D81A66F2C2}" destId="{A151B08A-515B-430D-9C5D-6BD103E6108E}" srcOrd="4" destOrd="0" presId="urn:microsoft.com/office/officeart/2005/8/layout/vList5"/>
    <dgm:cxn modelId="{BD11C8B0-AC21-412B-ADC2-23FCCAFF9314}" type="presParOf" srcId="{A151B08A-515B-430D-9C5D-6BD103E6108E}" destId="{A3EFFA1C-809D-4F96-88B3-720C3B24B93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245E87-470E-45FB-A1CC-E74A36C2A079}" type="doc">
      <dgm:prSet loTypeId="urn:microsoft.com/office/officeart/2005/8/layout/process1" loCatId="process" qsTypeId="urn:microsoft.com/office/officeart/2005/8/quickstyle/simple1" qsCatId="simple" csTypeId="urn:microsoft.com/office/officeart/2005/8/colors/accent3_4" csCatId="accent3" phldr="1"/>
      <dgm:spPr/>
    </dgm:pt>
    <dgm:pt modelId="{0567F7E0-1ADE-44A4-80D2-42C1259FD0E5}">
      <dgm:prSet phldrT="[Text]"/>
      <dgm:spPr/>
      <dgm:t>
        <a:bodyPr/>
        <a:lstStyle/>
        <a:p>
          <a:r>
            <a:rPr lang="en-US"/>
            <a:t>Develop an annual nutrition assessment plan</a:t>
          </a:r>
          <a:endParaRPr lang="fr-FR"/>
        </a:p>
      </dgm:t>
    </dgm:pt>
    <dgm:pt modelId="{6ECE949A-801B-4E9B-A6BA-60BADC459B17}" type="parTrans" cxnId="{46D9A627-68AB-447C-9205-7C6A96AAC050}">
      <dgm:prSet/>
      <dgm:spPr/>
      <dgm:t>
        <a:bodyPr/>
        <a:lstStyle/>
        <a:p>
          <a:endParaRPr lang="fr-FR"/>
        </a:p>
      </dgm:t>
    </dgm:pt>
    <dgm:pt modelId="{CC9D5BAB-06A8-4A26-8F19-57C3B9CE4986}" type="sibTrans" cxnId="{46D9A627-68AB-447C-9205-7C6A96AAC050}">
      <dgm:prSet/>
      <dgm:spPr/>
      <dgm:t>
        <a:bodyPr/>
        <a:lstStyle/>
        <a:p>
          <a:endParaRPr lang="fr-FR"/>
        </a:p>
      </dgm:t>
    </dgm:pt>
    <dgm:pt modelId="{31F492E0-5CE9-47CB-A517-D24B8E9D1C12}">
      <dgm:prSet phldrT="[Text]"/>
      <dgm:spPr/>
      <dgm:t>
        <a:bodyPr/>
        <a:lstStyle/>
        <a:p>
          <a:r>
            <a:rPr lang="en-US"/>
            <a:t>Conduct a Nutrition Situation Analysis</a:t>
          </a:r>
          <a:endParaRPr lang="fr-FR"/>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en-US"/>
            <a:t>Prepare key figures for the HNO and subsequent HRP</a:t>
          </a:r>
          <a:endParaRPr lang="fr-FR"/>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86138DA8-7938-4425-8551-87DB6BDF442C}" type="pres">
      <dgm:prSet presAssocID="{5E245E87-470E-45FB-A1CC-E74A36C2A079}" presName="Name0" presStyleCnt="0">
        <dgm:presLayoutVars>
          <dgm:dir/>
          <dgm:resizeHandles val="exact"/>
        </dgm:presLayoutVars>
      </dgm:prSet>
      <dgm:spPr/>
    </dgm:pt>
    <dgm:pt modelId="{65AF1177-E453-4F44-991F-B978CF86513C}" type="pres">
      <dgm:prSet presAssocID="{0567F7E0-1ADE-44A4-80D2-42C1259FD0E5}" presName="node" presStyleLbl="node1" presStyleIdx="0" presStyleCnt="3">
        <dgm:presLayoutVars>
          <dgm:bulletEnabled val="1"/>
        </dgm:presLayoutVars>
      </dgm:prSet>
      <dgm:spPr/>
    </dgm:pt>
    <dgm:pt modelId="{BDA875BE-0AED-4EEC-9F47-7CEC6CEC8152}" type="pres">
      <dgm:prSet presAssocID="{CC9D5BAB-06A8-4A26-8F19-57C3B9CE4986}" presName="sibTrans" presStyleLbl="sibTrans2D1" presStyleIdx="0" presStyleCnt="2"/>
      <dgm:spPr/>
    </dgm:pt>
    <dgm:pt modelId="{47B27FDE-5B4F-4722-9AE3-6FE155644BC7}" type="pres">
      <dgm:prSet presAssocID="{CC9D5BAB-06A8-4A26-8F19-57C3B9CE4986}" presName="connectorText" presStyleLbl="sibTrans2D1" presStyleIdx="0" presStyleCnt="2"/>
      <dgm:spPr/>
    </dgm:pt>
    <dgm:pt modelId="{12821F50-CAB6-4025-B2C5-01846DB622A2}" type="pres">
      <dgm:prSet presAssocID="{31F492E0-5CE9-47CB-A517-D24B8E9D1C12}" presName="node" presStyleLbl="node1" presStyleIdx="1" presStyleCnt="3">
        <dgm:presLayoutVars>
          <dgm:bulletEnabled val="1"/>
        </dgm:presLayoutVars>
      </dgm:prSet>
      <dgm:spPr/>
    </dgm:pt>
    <dgm:pt modelId="{C61442AC-C888-4A21-82BD-298C0B2FDBAB}" type="pres">
      <dgm:prSet presAssocID="{C5FD80C4-A64E-497A-8AE7-DDD9F3F597FA}" presName="sibTrans" presStyleLbl="sibTrans2D1" presStyleIdx="1" presStyleCnt="2"/>
      <dgm:spPr/>
    </dgm:pt>
    <dgm:pt modelId="{6746B8DC-F4C6-4430-B2A7-E493687B96E8}" type="pres">
      <dgm:prSet presAssocID="{C5FD80C4-A64E-497A-8AE7-DDD9F3F597FA}" presName="connectorText" presStyleLbl="sibTrans2D1" presStyleIdx="1" presStyleCnt="2"/>
      <dgm:spPr/>
    </dgm:pt>
    <dgm:pt modelId="{731796CC-8E8E-42B1-84CC-5E15A381BE8E}" type="pres">
      <dgm:prSet presAssocID="{6B163D77-57B7-470C-BD45-BE3F72610397}" presName="node" presStyleLbl="node1" presStyleIdx="2" presStyleCnt="3">
        <dgm:presLayoutVars>
          <dgm:bulletEnabled val="1"/>
        </dgm:presLayoutVars>
      </dgm:prSet>
      <dgm:spPr/>
    </dgm:pt>
  </dgm:ptLst>
  <dgm:cxnLst>
    <dgm:cxn modelId="{35CF150B-AF6C-4FCF-A205-6B2376D8C2C0}" type="presOf" srcId="{31F492E0-5CE9-47CB-A517-D24B8E9D1C12}" destId="{12821F50-CAB6-4025-B2C5-01846DB622A2}" srcOrd="0" destOrd="0" presId="urn:microsoft.com/office/officeart/2005/8/layout/process1"/>
    <dgm:cxn modelId="{89352219-4202-4478-BF51-27A136743E18}" srcId="{5E245E87-470E-45FB-A1CC-E74A36C2A079}" destId="{6B163D77-57B7-470C-BD45-BE3F72610397}" srcOrd="2" destOrd="0" parTransId="{C4242CCC-FC63-4299-A0CE-E84FA3F7B6B6}" sibTransId="{CE68DFA2-F855-4D62-8051-FB9ACCDF8D21}"/>
    <dgm:cxn modelId="{46D9A627-68AB-447C-9205-7C6A96AAC050}" srcId="{5E245E87-470E-45FB-A1CC-E74A36C2A079}" destId="{0567F7E0-1ADE-44A4-80D2-42C1259FD0E5}" srcOrd="0" destOrd="0" parTransId="{6ECE949A-801B-4E9B-A6BA-60BADC459B17}" sibTransId="{CC9D5BAB-06A8-4A26-8F19-57C3B9CE4986}"/>
    <dgm:cxn modelId="{FA1BA634-EFE5-482B-9465-3E791B453A02}" type="presOf" srcId="{6B163D77-57B7-470C-BD45-BE3F72610397}" destId="{731796CC-8E8E-42B1-84CC-5E15A381BE8E}" srcOrd="0" destOrd="0" presId="urn:microsoft.com/office/officeart/2005/8/layout/process1"/>
    <dgm:cxn modelId="{5D947B83-4DCA-4841-8706-1605C4BF7A8F}" type="presOf" srcId="{0567F7E0-1ADE-44A4-80D2-42C1259FD0E5}" destId="{65AF1177-E453-4F44-991F-B978CF86513C}" srcOrd="0" destOrd="0" presId="urn:microsoft.com/office/officeart/2005/8/layout/process1"/>
    <dgm:cxn modelId="{35851E9A-C06E-4077-9DE3-A75832DFBFF6}" srcId="{5E245E87-470E-45FB-A1CC-E74A36C2A079}" destId="{31F492E0-5CE9-47CB-A517-D24B8E9D1C12}" srcOrd="1" destOrd="0" parTransId="{F8DA814B-E5F6-4699-B21F-D9DE8EA25108}" sibTransId="{C5FD80C4-A64E-497A-8AE7-DDD9F3F597FA}"/>
    <dgm:cxn modelId="{6B8E1BB3-7DC5-4062-BE4D-F10429D089AC}" type="presOf" srcId="{CC9D5BAB-06A8-4A26-8F19-57C3B9CE4986}" destId="{BDA875BE-0AED-4EEC-9F47-7CEC6CEC8152}" srcOrd="0" destOrd="0" presId="urn:microsoft.com/office/officeart/2005/8/layout/process1"/>
    <dgm:cxn modelId="{19F6E2B6-AD33-4FCE-9E5C-939C4F5742A5}" type="presOf" srcId="{5E245E87-470E-45FB-A1CC-E74A36C2A079}" destId="{86138DA8-7938-4425-8551-87DB6BDF442C}" srcOrd="0" destOrd="0" presId="urn:microsoft.com/office/officeart/2005/8/layout/process1"/>
    <dgm:cxn modelId="{2BC8B2BB-8733-4B93-974E-B6845A9DA060}" type="presOf" srcId="{C5FD80C4-A64E-497A-8AE7-DDD9F3F597FA}" destId="{6746B8DC-F4C6-4430-B2A7-E493687B96E8}" srcOrd="1" destOrd="0" presId="urn:microsoft.com/office/officeart/2005/8/layout/process1"/>
    <dgm:cxn modelId="{B300F8F2-D932-41C4-AE7C-6967DEBDCAA9}" type="presOf" srcId="{C5FD80C4-A64E-497A-8AE7-DDD9F3F597FA}" destId="{C61442AC-C888-4A21-82BD-298C0B2FDBAB}" srcOrd="0" destOrd="0" presId="urn:microsoft.com/office/officeart/2005/8/layout/process1"/>
    <dgm:cxn modelId="{21D094FA-2E54-415D-A097-55F65D5DEBDD}" type="presOf" srcId="{CC9D5BAB-06A8-4A26-8F19-57C3B9CE4986}" destId="{47B27FDE-5B4F-4722-9AE3-6FE155644BC7}" srcOrd="1" destOrd="0" presId="urn:microsoft.com/office/officeart/2005/8/layout/process1"/>
    <dgm:cxn modelId="{CABE0B9D-D512-4EC4-A9B1-95DBDD0AE39D}" type="presParOf" srcId="{86138DA8-7938-4425-8551-87DB6BDF442C}" destId="{65AF1177-E453-4F44-991F-B978CF86513C}" srcOrd="0" destOrd="0" presId="urn:microsoft.com/office/officeart/2005/8/layout/process1"/>
    <dgm:cxn modelId="{0F0D8996-6C82-4644-B089-F4A1396E9239}" type="presParOf" srcId="{86138DA8-7938-4425-8551-87DB6BDF442C}" destId="{BDA875BE-0AED-4EEC-9F47-7CEC6CEC8152}" srcOrd="1" destOrd="0" presId="urn:microsoft.com/office/officeart/2005/8/layout/process1"/>
    <dgm:cxn modelId="{ECC46CE9-FD63-414C-9695-973B365A7C0A}" type="presParOf" srcId="{BDA875BE-0AED-4EEC-9F47-7CEC6CEC8152}" destId="{47B27FDE-5B4F-4722-9AE3-6FE155644BC7}" srcOrd="0" destOrd="0" presId="urn:microsoft.com/office/officeart/2005/8/layout/process1"/>
    <dgm:cxn modelId="{22380126-D8EA-4539-B155-C0FBD6A0A5A2}" type="presParOf" srcId="{86138DA8-7938-4425-8551-87DB6BDF442C}" destId="{12821F50-CAB6-4025-B2C5-01846DB622A2}" srcOrd="2" destOrd="0" presId="urn:microsoft.com/office/officeart/2005/8/layout/process1"/>
    <dgm:cxn modelId="{1F7CE3E7-E90B-47BE-94EA-F1DAB47BD720}" type="presParOf" srcId="{86138DA8-7938-4425-8551-87DB6BDF442C}" destId="{C61442AC-C888-4A21-82BD-298C0B2FDBAB}" srcOrd="3" destOrd="0" presId="urn:microsoft.com/office/officeart/2005/8/layout/process1"/>
    <dgm:cxn modelId="{BA999B89-BEAC-4CD1-A86C-D706A06BDE52}" type="presParOf" srcId="{C61442AC-C888-4A21-82BD-298C0B2FDBAB}" destId="{6746B8DC-F4C6-4430-B2A7-E493687B96E8}" srcOrd="0" destOrd="0" presId="urn:microsoft.com/office/officeart/2005/8/layout/process1"/>
    <dgm:cxn modelId="{120D611A-2F1B-4A4E-83AC-2D078ED4ECCF}" type="presParOf" srcId="{86138DA8-7938-4425-8551-87DB6BDF442C}" destId="{731796CC-8E8E-42B1-84CC-5E15A381BE8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53D83-9D36-4525-A7D1-B6F4733F4EC1}">
      <dsp:nvSpPr>
        <dsp:cNvPr id="0" name=""/>
        <dsp:cNvSpPr/>
      </dsp:nvSpPr>
      <dsp:spPr>
        <a:xfrm>
          <a:off x="1701"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1</a:t>
          </a:r>
        </a:p>
      </dsp:txBody>
      <dsp:txXfrm>
        <a:off x="18373" y="16672"/>
        <a:ext cx="710452" cy="535881"/>
      </dsp:txXfrm>
    </dsp:sp>
    <dsp:sp modelId="{45965F61-F746-4D18-90E4-5BA85B18960B}">
      <dsp:nvSpPr>
        <dsp:cNvPr id="0" name=""/>
        <dsp:cNvSpPr/>
      </dsp:nvSpPr>
      <dsp:spPr>
        <a:xfrm>
          <a:off x="819877"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819877" y="229273"/>
        <a:ext cx="110379" cy="110677"/>
      </dsp:txXfrm>
    </dsp:sp>
    <dsp:sp modelId="{2A0ABB5C-4EBC-482D-912C-1424BBAC606A}">
      <dsp:nvSpPr>
        <dsp:cNvPr id="0" name=""/>
        <dsp:cNvSpPr/>
      </dsp:nvSpPr>
      <dsp:spPr>
        <a:xfrm>
          <a:off x="1043016"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2</a:t>
          </a:r>
        </a:p>
      </dsp:txBody>
      <dsp:txXfrm>
        <a:off x="1059688" y="16672"/>
        <a:ext cx="710452" cy="535881"/>
      </dsp:txXfrm>
    </dsp:sp>
    <dsp:sp modelId="{92D93EFF-3FB9-4D7D-AE0A-793482881555}">
      <dsp:nvSpPr>
        <dsp:cNvPr id="0" name=""/>
        <dsp:cNvSpPr/>
      </dsp:nvSpPr>
      <dsp:spPr>
        <a:xfrm>
          <a:off x="1861192"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1861192" y="229273"/>
        <a:ext cx="110379" cy="110677"/>
      </dsp:txXfrm>
    </dsp:sp>
    <dsp:sp modelId="{F20C81F0-15D3-482C-90FF-C37AFE243BA2}">
      <dsp:nvSpPr>
        <dsp:cNvPr id="0" name=""/>
        <dsp:cNvSpPr/>
      </dsp:nvSpPr>
      <dsp:spPr>
        <a:xfrm>
          <a:off x="2084331"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3</a:t>
          </a:r>
        </a:p>
      </dsp:txBody>
      <dsp:txXfrm>
        <a:off x="2101003" y="16672"/>
        <a:ext cx="710452" cy="535881"/>
      </dsp:txXfrm>
    </dsp:sp>
    <dsp:sp modelId="{CB483D57-611A-46FA-9E82-56C6391847F0}">
      <dsp:nvSpPr>
        <dsp:cNvPr id="0" name=""/>
        <dsp:cNvSpPr/>
      </dsp:nvSpPr>
      <dsp:spPr>
        <a:xfrm>
          <a:off x="2902507"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2902507" y="229273"/>
        <a:ext cx="110379" cy="110677"/>
      </dsp:txXfrm>
    </dsp:sp>
    <dsp:sp modelId="{C309AF7E-D411-48A0-A2D2-245B25BDF6C7}">
      <dsp:nvSpPr>
        <dsp:cNvPr id="0" name=""/>
        <dsp:cNvSpPr/>
      </dsp:nvSpPr>
      <dsp:spPr>
        <a:xfrm>
          <a:off x="3125646"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4</a:t>
          </a:r>
        </a:p>
      </dsp:txBody>
      <dsp:txXfrm>
        <a:off x="3142318" y="16672"/>
        <a:ext cx="710452" cy="535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53D83-9D36-4525-A7D1-B6F4733F4EC1}">
      <dsp:nvSpPr>
        <dsp:cNvPr id="0" name=""/>
        <dsp:cNvSpPr/>
      </dsp:nvSpPr>
      <dsp:spPr>
        <a:xfrm>
          <a:off x="1701"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5</a:t>
          </a:r>
        </a:p>
      </dsp:txBody>
      <dsp:txXfrm>
        <a:off x="18373" y="16672"/>
        <a:ext cx="710452" cy="535881"/>
      </dsp:txXfrm>
    </dsp:sp>
    <dsp:sp modelId="{45965F61-F746-4D18-90E4-5BA85B18960B}">
      <dsp:nvSpPr>
        <dsp:cNvPr id="0" name=""/>
        <dsp:cNvSpPr/>
      </dsp:nvSpPr>
      <dsp:spPr>
        <a:xfrm>
          <a:off x="819877"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819877" y="229273"/>
        <a:ext cx="110379" cy="110677"/>
      </dsp:txXfrm>
    </dsp:sp>
    <dsp:sp modelId="{2A0ABB5C-4EBC-482D-912C-1424BBAC606A}">
      <dsp:nvSpPr>
        <dsp:cNvPr id="0" name=""/>
        <dsp:cNvSpPr/>
      </dsp:nvSpPr>
      <dsp:spPr>
        <a:xfrm>
          <a:off x="1043016"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6</a:t>
          </a:r>
        </a:p>
      </dsp:txBody>
      <dsp:txXfrm>
        <a:off x="1059688" y="16672"/>
        <a:ext cx="710452" cy="535881"/>
      </dsp:txXfrm>
    </dsp:sp>
    <dsp:sp modelId="{92D93EFF-3FB9-4D7D-AE0A-793482881555}">
      <dsp:nvSpPr>
        <dsp:cNvPr id="0" name=""/>
        <dsp:cNvSpPr/>
      </dsp:nvSpPr>
      <dsp:spPr>
        <a:xfrm>
          <a:off x="1861192"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1861192" y="229273"/>
        <a:ext cx="110379" cy="110677"/>
      </dsp:txXfrm>
    </dsp:sp>
    <dsp:sp modelId="{F20C81F0-15D3-482C-90FF-C37AFE243BA2}">
      <dsp:nvSpPr>
        <dsp:cNvPr id="0" name=""/>
        <dsp:cNvSpPr/>
      </dsp:nvSpPr>
      <dsp:spPr>
        <a:xfrm>
          <a:off x="2084331"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7</a:t>
          </a:r>
        </a:p>
      </dsp:txBody>
      <dsp:txXfrm>
        <a:off x="2101003" y="16672"/>
        <a:ext cx="710452" cy="535881"/>
      </dsp:txXfrm>
    </dsp:sp>
    <dsp:sp modelId="{CB483D57-611A-46FA-9E82-56C6391847F0}">
      <dsp:nvSpPr>
        <dsp:cNvPr id="0" name=""/>
        <dsp:cNvSpPr/>
      </dsp:nvSpPr>
      <dsp:spPr>
        <a:xfrm>
          <a:off x="2902507" y="192381"/>
          <a:ext cx="157684" cy="18446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noProof="0"/>
        </a:p>
      </dsp:txBody>
      <dsp:txXfrm>
        <a:off x="2902507" y="229273"/>
        <a:ext cx="110379" cy="110677"/>
      </dsp:txXfrm>
    </dsp:sp>
    <dsp:sp modelId="{C309AF7E-D411-48A0-A2D2-245B25BDF6C7}">
      <dsp:nvSpPr>
        <dsp:cNvPr id="0" name=""/>
        <dsp:cNvSpPr/>
      </dsp:nvSpPr>
      <dsp:spPr>
        <a:xfrm>
          <a:off x="3125646" y="0"/>
          <a:ext cx="743796" cy="56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a:t>Sector 8</a:t>
          </a:r>
        </a:p>
      </dsp:txBody>
      <dsp:txXfrm>
        <a:off x="3142318" y="16672"/>
        <a:ext cx="710452" cy="535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21F50-CAB6-4025-B2C5-01846DB622A2}">
      <dsp:nvSpPr>
        <dsp:cNvPr id="0" name=""/>
        <dsp:cNvSpPr/>
      </dsp:nvSpPr>
      <dsp:spPr>
        <a:xfrm>
          <a:off x="1657" y="45963"/>
          <a:ext cx="3533859" cy="212031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Conduct a Nutrition Situation Analysis</a:t>
          </a:r>
          <a:endParaRPr lang="fr-FR" sz="3200" kern="1200"/>
        </a:p>
      </dsp:txBody>
      <dsp:txXfrm>
        <a:off x="63759" y="108065"/>
        <a:ext cx="3409655" cy="1996111"/>
      </dsp:txXfrm>
    </dsp:sp>
    <dsp:sp modelId="{C61442AC-C888-4A21-82BD-298C0B2FDBAB}">
      <dsp:nvSpPr>
        <dsp:cNvPr id="0" name=""/>
        <dsp:cNvSpPr/>
      </dsp:nvSpPr>
      <dsp:spPr>
        <a:xfrm>
          <a:off x="3888902" y="667922"/>
          <a:ext cx="749178" cy="87639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a:off x="3888902" y="843201"/>
        <a:ext cx="524425" cy="525839"/>
      </dsp:txXfrm>
    </dsp:sp>
    <dsp:sp modelId="{731796CC-8E8E-42B1-84CC-5E15A381BE8E}">
      <dsp:nvSpPr>
        <dsp:cNvPr id="0" name=""/>
        <dsp:cNvSpPr/>
      </dsp:nvSpPr>
      <dsp:spPr>
        <a:xfrm>
          <a:off x="4949060" y="45963"/>
          <a:ext cx="3533859" cy="2120315"/>
        </a:xfrm>
        <a:prstGeom prst="roundRect">
          <a:avLst>
            <a:gd name="adj" fmla="val 10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Prepare key figures for the HNO and subsequent HRP</a:t>
          </a:r>
          <a:endParaRPr lang="fr-FR" sz="3200" kern="1200"/>
        </a:p>
      </dsp:txBody>
      <dsp:txXfrm>
        <a:off x="5011162" y="108065"/>
        <a:ext cx="3409655" cy="199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5D7C9-1BD3-4581-B7B7-C4B5EC53178F}">
      <dsp:nvSpPr>
        <dsp:cNvPr id="0" name=""/>
        <dsp:cNvSpPr/>
      </dsp:nvSpPr>
      <dsp:spPr>
        <a:xfrm>
          <a:off x="2764301" y="1333"/>
          <a:ext cx="3109839" cy="880425"/>
        </a:xfrm>
        <a:prstGeom prst="round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Acute and chronic undernutrition, overnutrition</a:t>
          </a:r>
          <a:endParaRPr lang="fr-FR" sz="1900" kern="1200"/>
        </a:p>
      </dsp:txBody>
      <dsp:txXfrm>
        <a:off x="2807280" y="44312"/>
        <a:ext cx="3023881" cy="794467"/>
      </dsp:txXfrm>
    </dsp:sp>
    <dsp:sp modelId="{D0BF24B7-9FB9-4E1C-95D0-F4BD2808A75F}">
      <dsp:nvSpPr>
        <dsp:cNvPr id="0" name=""/>
        <dsp:cNvSpPr/>
      </dsp:nvSpPr>
      <dsp:spPr>
        <a:xfrm>
          <a:off x="2764301" y="925780"/>
          <a:ext cx="3109839" cy="880425"/>
        </a:xfrm>
        <a:prstGeom prst="roundRect">
          <a:avLst/>
        </a:prstGeom>
        <a:solidFill>
          <a:schemeClr val="accent3">
            <a:shade val="80000"/>
            <a:hueOff val="109454"/>
            <a:satOff val="-716"/>
            <a:lumOff val="122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Infant and Young Child Feeding Practices</a:t>
          </a:r>
          <a:endParaRPr lang="fr-FR" sz="1900" kern="1200"/>
        </a:p>
      </dsp:txBody>
      <dsp:txXfrm>
        <a:off x="2807280" y="968759"/>
        <a:ext cx="3023881" cy="794467"/>
      </dsp:txXfrm>
    </dsp:sp>
    <dsp:sp modelId="{A3EFFA1C-809D-4F96-88B3-720C3B24B93B}">
      <dsp:nvSpPr>
        <dsp:cNvPr id="0" name=""/>
        <dsp:cNvSpPr/>
      </dsp:nvSpPr>
      <dsp:spPr>
        <a:xfrm>
          <a:off x="2764301" y="1850226"/>
          <a:ext cx="3109839" cy="880425"/>
        </a:xfrm>
        <a:prstGeom prst="roundRect">
          <a:avLst/>
        </a:prstGeom>
        <a:solidFill>
          <a:schemeClr val="accent3">
            <a:shade val="80000"/>
            <a:hueOff val="218907"/>
            <a:satOff val="-1431"/>
            <a:lumOff val="245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Micronutrient Deficiencies</a:t>
          </a:r>
          <a:endParaRPr lang="fr-FR" sz="1900" kern="1200"/>
        </a:p>
      </dsp:txBody>
      <dsp:txXfrm>
        <a:off x="2807280" y="1893205"/>
        <a:ext cx="3023881" cy="794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1177-E453-4F44-991F-B978CF86513C}">
      <dsp:nvSpPr>
        <dsp:cNvPr id="0" name=""/>
        <dsp:cNvSpPr/>
      </dsp:nvSpPr>
      <dsp:spPr>
        <a:xfrm>
          <a:off x="7457" y="437463"/>
          <a:ext cx="2228858" cy="1337315"/>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Develop an annual nutrition assessment plan</a:t>
          </a:r>
          <a:endParaRPr lang="fr-FR" sz="2000" kern="1200"/>
        </a:p>
      </dsp:txBody>
      <dsp:txXfrm>
        <a:off x="46626" y="476632"/>
        <a:ext cx="2150520" cy="1258977"/>
      </dsp:txXfrm>
    </dsp:sp>
    <dsp:sp modelId="{BDA875BE-0AED-4EEC-9F47-7CEC6CEC8152}">
      <dsp:nvSpPr>
        <dsp:cNvPr id="0" name=""/>
        <dsp:cNvSpPr/>
      </dsp:nvSpPr>
      <dsp:spPr>
        <a:xfrm>
          <a:off x="2459201" y="829743"/>
          <a:ext cx="472518" cy="552756"/>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2459201" y="940294"/>
        <a:ext cx="330763" cy="331654"/>
      </dsp:txXfrm>
    </dsp:sp>
    <dsp:sp modelId="{12821F50-CAB6-4025-B2C5-01846DB622A2}">
      <dsp:nvSpPr>
        <dsp:cNvPr id="0" name=""/>
        <dsp:cNvSpPr/>
      </dsp:nvSpPr>
      <dsp:spPr>
        <a:xfrm>
          <a:off x="3127859" y="437463"/>
          <a:ext cx="2228858" cy="1337315"/>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Conduct a Nutrition Situation Analysis</a:t>
          </a:r>
          <a:endParaRPr lang="fr-FR" sz="2000" kern="1200"/>
        </a:p>
      </dsp:txBody>
      <dsp:txXfrm>
        <a:off x="3167028" y="476632"/>
        <a:ext cx="2150520" cy="1258977"/>
      </dsp:txXfrm>
    </dsp:sp>
    <dsp:sp modelId="{C61442AC-C888-4A21-82BD-298C0B2FDBAB}">
      <dsp:nvSpPr>
        <dsp:cNvPr id="0" name=""/>
        <dsp:cNvSpPr/>
      </dsp:nvSpPr>
      <dsp:spPr>
        <a:xfrm>
          <a:off x="5579603" y="829743"/>
          <a:ext cx="472518" cy="552756"/>
        </a:xfrm>
        <a:prstGeom prst="rightArrow">
          <a:avLst>
            <a:gd name="adj1" fmla="val 60000"/>
            <a:gd name="adj2" fmla="val 50000"/>
          </a:avLst>
        </a:prstGeom>
        <a:solidFill>
          <a:schemeClr val="accent3">
            <a:shade val="90000"/>
            <a:hueOff val="280340"/>
            <a:satOff val="-6007"/>
            <a:lumOff val="308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579603" y="940294"/>
        <a:ext cx="330763" cy="331654"/>
      </dsp:txXfrm>
    </dsp:sp>
    <dsp:sp modelId="{731796CC-8E8E-42B1-84CC-5E15A381BE8E}">
      <dsp:nvSpPr>
        <dsp:cNvPr id="0" name=""/>
        <dsp:cNvSpPr/>
      </dsp:nvSpPr>
      <dsp:spPr>
        <a:xfrm>
          <a:off x="6248261" y="437463"/>
          <a:ext cx="2228858" cy="1337315"/>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Prepare key figures for the HNO and subsequent HRP</a:t>
          </a:r>
          <a:endParaRPr lang="fr-FR" sz="2000" kern="1200"/>
        </a:p>
      </dsp:txBody>
      <dsp:txXfrm>
        <a:off x="6287430" y="476632"/>
        <a:ext cx="2150520" cy="12589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sz="quarter" idx="1"/>
          </p:nvPr>
        </p:nvSpPr>
        <p:spPr>
          <a:xfrm>
            <a:off x="3850442" y="0"/>
            <a:ext cx="2945659" cy="496332"/>
          </a:xfrm>
          <a:prstGeom prst="rect">
            <a:avLst/>
          </a:prstGeom>
        </p:spPr>
        <p:txBody>
          <a:bodyPr vert="horz" lIns="95561" tIns="47781" rIns="95561" bIns="47781" rtlCol="0"/>
          <a:lstStyle>
            <a:lvl1pPr algn="r">
              <a:defRPr sz="1300"/>
            </a:lvl1pPr>
          </a:lstStyle>
          <a:p>
            <a:fld id="{18D04649-1601-437A-9AE0-5F90DB29EAA0}" type="datetimeFigureOut">
              <a:rPr lang="en-US" smtClean="0"/>
              <a:pPr/>
              <a:t>8/25/2020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5561" tIns="47781" rIns="95561"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2" y="9428583"/>
            <a:ext cx="2945659" cy="496332"/>
          </a:xfrm>
          <a:prstGeom prst="rect">
            <a:avLst/>
          </a:prstGeom>
        </p:spPr>
        <p:txBody>
          <a:bodyPr vert="horz" lIns="95561" tIns="47781" rIns="95561" bIns="47781"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fld id="{2FD4F01C-CF8E-4F18-BBC9-5DD0A0FC2AE1}" type="datetimeFigureOut">
              <a:rPr lang="en-GB" smtClean="0"/>
              <a:t>25/08/2020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22962DCC-0CC5-44F4-B85C-4B53F16F81A3}" type="slidenum">
              <a:rPr lang="en-GB" smtClean="0"/>
              <a:t>‹#›</a:t>
            </a:fld>
            <a:endParaRPr lang="en-GB"/>
          </a:p>
        </p:txBody>
      </p:sp>
    </p:spTree>
    <p:extLst>
      <p:ext uri="{BB962C8B-B14F-4D97-AF65-F5344CB8AC3E}">
        <p14:creationId xmlns:p14="http://schemas.microsoft.com/office/powerpoint/2010/main" val="69101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1ADA804B-F077-784E-A4AA-D058A85DBF68}" type="slidenum">
              <a:rPr lang="en-GB" smtClean="0"/>
              <a:pPr>
                <a:defRPr/>
              </a:pPr>
              <a:t>2</a:t>
            </a:fld>
            <a:endParaRPr lang="en-GB"/>
          </a:p>
        </p:txBody>
      </p:sp>
    </p:spTree>
    <p:extLst>
      <p:ext uri="{BB962C8B-B14F-4D97-AF65-F5344CB8AC3E}">
        <p14:creationId xmlns:p14="http://schemas.microsoft.com/office/powerpoint/2010/main" val="133783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The Global Nutrition Cluster (GNC) is working to improve the quality of the needs’ assessment and analysis for nutrition in emergencies at country level, including data collection, data analysis and preparation of the Humanitarian Needs Overviews (HNO).</a:t>
            </a:r>
          </a:p>
          <a:p>
            <a:endParaRPr lang="fr-F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GTAM: </a:t>
            </a:r>
            <a:r>
              <a:rPr lang="en-US" sz="1200" kern="1200">
                <a:solidFill>
                  <a:schemeClr val="tx1"/>
                </a:solidFill>
                <a:effectLst/>
                <a:latin typeface="+mn-lt"/>
                <a:ea typeface="+mn-ea"/>
                <a:cs typeface="+mn-cs"/>
              </a:rPr>
              <a:t>A common global mechanism endorsed by over 40 Global Nutrition Cluster partners to provide systematic, predictable, timely and coordinated nutrition technical assistance in order to meet the nutrition rights and needs of people affected by emergencies. </a:t>
            </a:r>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A Nutrition Information Systems (NIS) Global Thematic Working Group (GTWG) has established  in 2019 to guide the work of the GNC in needs assessments and analysis for nutrition in emergencies.  In October 2019 the GTWG established a task force to work on the improvement of the nutrition analysis in the HNOs and agreed on the main recommendations to the country coordination platforms on how to conduct needs analysis and preparation of the HNOs.</a:t>
            </a:r>
            <a:endParaRPr lang="fr-FR" sz="1200" kern="1200">
              <a:solidFill>
                <a:schemeClr val="tx1"/>
              </a:solidFill>
              <a:effectLst/>
              <a:latin typeface="+mn-lt"/>
              <a:ea typeface="+mn-ea"/>
              <a:cs typeface="+mn-cs"/>
            </a:endParaRPr>
          </a:p>
          <a:p>
            <a:pPr marL="42863" indent="0" defTabSz="685800">
              <a:lnSpc>
                <a:spcPct val="90000"/>
              </a:lnSpc>
              <a:spcAft>
                <a:spcPts val="900"/>
              </a:spcAft>
              <a:buFont typeface="Arial" panose="020B0604020202020204" pitchFamily="34" charset="0"/>
              <a:buNone/>
            </a:pPr>
            <a:endParaRPr lang="en-US">
              <a:solidFill>
                <a:srgbClr val="000000"/>
              </a:solidFill>
              <a:latin typeface="+mn-lt"/>
            </a:endParaRPr>
          </a:p>
          <a:p>
            <a:pPr marL="214313" indent="-171450" defTabSz="685800">
              <a:lnSpc>
                <a:spcPct val="90000"/>
              </a:lnSpc>
              <a:spcAft>
                <a:spcPts val="900"/>
              </a:spcAft>
              <a:buFont typeface="Arial" panose="020B0604020202020204" pitchFamily="34" charset="0"/>
              <a:buChar char="•"/>
            </a:pPr>
            <a:r>
              <a:rPr lang="en-US">
                <a:solidFill>
                  <a:srgbClr val="000000"/>
                </a:solidFill>
                <a:latin typeface="+mn-lt"/>
              </a:rPr>
              <a:t>Taskforce under the Nutrition Information Systems Global Thematic Working Group established in October 2019</a:t>
            </a:r>
          </a:p>
          <a:p>
            <a:pPr marL="214313" indent="-171450" defTabSz="685800">
              <a:lnSpc>
                <a:spcPct val="90000"/>
              </a:lnSpc>
              <a:spcAft>
                <a:spcPts val="900"/>
              </a:spcAft>
              <a:buFont typeface="Arial" panose="020B0604020202020204" pitchFamily="34" charset="0"/>
              <a:buChar char="•"/>
            </a:pPr>
            <a:r>
              <a:rPr lang="en-US">
                <a:solidFill>
                  <a:srgbClr val="000000"/>
                </a:solidFill>
                <a:latin typeface="+mn-lt"/>
              </a:rPr>
              <a:t>Work started in January till end of May 2020 </a:t>
            </a:r>
          </a:p>
          <a:p>
            <a:pPr marL="214313" indent="-171450" defTabSz="685800">
              <a:lnSpc>
                <a:spcPct val="90000"/>
              </a:lnSpc>
              <a:spcAft>
                <a:spcPts val="900"/>
              </a:spcAft>
              <a:buFont typeface="Arial" panose="020B0604020202020204" pitchFamily="34" charset="0"/>
              <a:buChar char="•"/>
            </a:pPr>
            <a:r>
              <a:rPr lang="en-US" b="1">
                <a:solidFill>
                  <a:srgbClr val="000000"/>
                </a:solidFill>
                <a:latin typeface="+mn-lt"/>
              </a:rPr>
              <a:t>Consultative</a:t>
            </a:r>
            <a:r>
              <a:rPr lang="en-US">
                <a:solidFill>
                  <a:srgbClr val="000000"/>
                </a:solidFill>
                <a:latin typeface="+mn-lt"/>
              </a:rPr>
              <a:t> process based on recommendations for needs analysis and preparation of the HNOs</a:t>
            </a: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14</a:t>
            </a:fld>
            <a:endParaRPr lang="en-GB"/>
          </a:p>
        </p:txBody>
      </p:sp>
    </p:spTree>
    <p:extLst>
      <p:ext uri="{BB962C8B-B14F-4D97-AF65-F5344CB8AC3E}">
        <p14:creationId xmlns:p14="http://schemas.microsoft.com/office/powerpoint/2010/main" val="292411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The purpose of a Nutrition Situation Analysis is to </a:t>
            </a:r>
            <a:r>
              <a:rPr lang="en-CA" sz="1200" b="1" kern="1200">
                <a:solidFill>
                  <a:schemeClr val="tx1"/>
                </a:solidFill>
                <a:effectLst/>
                <a:latin typeface="+mn-lt"/>
                <a:ea typeface="+mn-ea"/>
                <a:cs typeface="+mn-cs"/>
              </a:rPr>
              <a:t>define/classify the severity of a given humanitarian situation across affected geographical areas based on the magnitude of the nutritional needs of the population</a:t>
            </a:r>
            <a:r>
              <a:rPr lang="en-CA" sz="1200" kern="1200">
                <a:solidFill>
                  <a:schemeClr val="tx1"/>
                </a:solidFill>
                <a:effectLst/>
                <a:latin typeface="+mn-lt"/>
                <a:ea typeface="+mn-ea"/>
                <a:cs typeface="+mn-cs"/>
              </a:rPr>
              <a:t> in order to guide strategic and operational decision-making. It addresses the following questions: How severe? When and Where are the worst affected areas? How many? Why? Who? What are the key characteristics of the situation? </a:t>
            </a:r>
            <a:endParaRPr lang="fr-FR"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This analysis aims to build </a:t>
            </a:r>
            <a:r>
              <a:rPr lang="en-CA" sz="1200" b="1" kern="1200">
                <a:solidFill>
                  <a:schemeClr val="tx1"/>
                </a:solidFill>
                <a:effectLst/>
                <a:latin typeface="+mn-lt"/>
                <a:ea typeface="+mn-ea"/>
                <a:cs typeface="+mn-cs"/>
              </a:rPr>
              <a:t>consensus</a:t>
            </a:r>
            <a:r>
              <a:rPr lang="en-CA" sz="1200" kern="1200">
                <a:solidFill>
                  <a:schemeClr val="tx1"/>
                </a:solidFill>
                <a:effectLst/>
                <a:latin typeface="+mn-lt"/>
                <a:ea typeface="+mn-ea"/>
                <a:cs typeface="+mn-cs"/>
              </a:rPr>
              <a:t> on classifying the severity based on the magnitude of nutritional needs (e.g. prevalence of different forms of malnutrition) of vulnerable population groups (i.e. those more at risk/affected) and their key drivers (contributing factors) into meaningful categories to support the response. This entails a critical review of the available data (e.g. results from the annual nutrition assessment plan), context and existing trends for each affected geographical area. Nuanced information may also be needed to inform the need for action to scale up malnutrition treatment and prevention for affected populations </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Done based on IPC Acute Malnutrition Framework. </a:t>
            </a:r>
            <a:endParaRPr lang="fr-F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15</a:t>
            </a:fld>
            <a:endParaRPr lang="en-GB"/>
          </a:p>
        </p:txBody>
      </p:sp>
    </p:spTree>
    <p:extLst>
      <p:ext uri="{BB962C8B-B14F-4D97-AF65-F5344CB8AC3E}">
        <p14:creationId xmlns:p14="http://schemas.microsoft.com/office/powerpoint/2010/main" val="115405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1200"/>
              </a:spcAft>
            </a:pPr>
            <a:r>
              <a:rPr lang="fr-FR" sz="3200" noProof="0" err="1"/>
              <a:t>Category</a:t>
            </a:r>
            <a:endParaRPr lang="fr-FR" sz="3200" noProof="0"/>
          </a:p>
          <a:p>
            <a:pPr lvl="2">
              <a:spcAft>
                <a:spcPts val="1200"/>
              </a:spcAft>
            </a:pPr>
            <a:r>
              <a:rPr lang="fr-FR" sz="3200" noProof="0" err="1"/>
              <a:t>Alignment</a:t>
            </a:r>
            <a:r>
              <a:rPr lang="fr-FR" sz="3200" noProof="0"/>
              <a:t> </a:t>
            </a:r>
            <a:r>
              <a:rPr lang="fr-FR" sz="3200" noProof="0" err="1"/>
              <a:t>with</a:t>
            </a:r>
            <a:r>
              <a:rPr lang="fr-FR" sz="3200" noProof="0"/>
              <a:t> IPC Acute Malnutrition Framework </a:t>
            </a:r>
            <a:endParaRPr lang="fr-FR" sz="3200"/>
          </a:p>
          <a:p>
            <a:pPr lvl="2">
              <a:spcAft>
                <a:spcPts val="1200"/>
              </a:spcAft>
            </a:pPr>
            <a:r>
              <a:rPr lang="fr-FR" sz="3200" noProof="0" err="1"/>
              <a:t>Humanitarian</a:t>
            </a:r>
            <a:r>
              <a:rPr lang="fr-FR" sz="3200" noProof="0"/>
              <a:t> </a:t>
            </a:r>
            <a:r>
              <a:rPr lang="fr-FR" sz="3200" noProof="0" err="1"/>
              <a:t>consequence</a:t>
            </a:r>
            <a:r>
              <a:rPr lang="fr-FR" sz="3200" noProof="0"/>
              <a:t> </a:t>
            </a:r>
            <a:r>
              <a:rPr lang="fr-FR" sz="3200" noProof="0" err="1"/>
              <a:t>depending</a:t>
            </a:r>
            <a:r>
              <a:rPr lang="fr-FR" sz="3200" noProof="0"/>
              <a:t> on the </a:t>
            </a:r>
            <a:r>
              <a:rPr lang="fr-FR" sz="3200"/>
              <a:t>Scenario</a:t>
            </a:r>
          </a:p>
          <a:p>
            <a:pPr lvl="2">
              <a:spcAft>
                <a:spcPts val="1200"/>
              </a:spcAft>
            </a:pPr>
            <a:endParaRPr lang="fr-FR" sz="3200"/>
          </a:p>
          <a:p>
            <a:pPr lvl="2">
              <a:spcAft>
                <a:spcPts val="1200"/>
              </a:spcAft>
            </a:pPr>
            <a:r>
              <a:rPr lang="en-CA" sz="1200" kern="1200">
                <a:solidFill>
                  <a:schemeClr val="tx1"/>
                </a:solidFill>
                <a:effectLst/>
                <a:latin typeface="+mn-lt"/>
                <a:ea typeface="+mn-ea"/>
                <a:cs typeface="+mn-cs"/>
              </a:rPr>
              <a:t>PMWB: these consequences have a direct effect on people’s survival, mental and physical integrity and/or dignity in the short term (within the next six months), recognizing they also have longer term effects (e.g. acute and/or chronic malnutrition, death and morbidity).  For Nutrition, “</a:t>
            </a:r>
            <a:r>
              <a:rPr lang="en-CA" sz="1200" i="1" kern="1200">
                <a:solidFill>
                  <a:schemeClr val="tx1"/>
                </a:solidFill>
                <a:effectLst/>
                <a:latin typeface="+mn-lt"/>
                <a:ea typeface="+mn-ea"/>
                <a:cs typeface="+mn-cs"/>
              </a:rPr>
              <a:t>Physical and Mental Well-being</a:t>
            </a:r>
            <a:r>
              <a:rPr lang="en-CA" sz="1200" kern="1200">
                <a:solidFill>
                  <a:schemeClr val="tx1"/>
                </a:solidFill>
                <a:effectLst/>
                <a:latin typeface="+mn-lt"/>
                <a:ea typeface="+mn-ea"/>
                <a:cs typeface="+mn-cs"/>
              </a:rPr>
              <a:t>” consequences are based on anthropometric data. The urgency of the response can differ based on the timeframe of their effect (short term versus longer term survival) and their degree of irreversibility in the absence of response. </a:t>
            </a:r>
          </a:p>
          <a:p>
            <a:pPr lvl="2">
              <a:spcAft>
                <a:spcPts val="1200"/>
              </a:spcAft>
            </a:pPr>
            <a:endParaRPr lang="en-CA" sz="1200" kern="1200">
              <a:solidFill>
                <a:schemeClr val="tx1"/>
              </a:solidFill>
              <a:effectLst/>
              <a:latin typeface="+mn-lt"/>
              <a:ea typeface="+mn-ea"/>
              <a:cs typeface="+mn-cs"/>
            </a:endParaRPr>
          </a:p>
          <a:p>
            <a:pPr lvl="2">
              <a:spcAft>
                <a:spcPts val="1200"/>
              </a:spcAft>
            </a:pPr>
            <a:r>
              <a:rPr lang="en-CA" sz="1200" kern="1200">
                <a:solidFill>
                  <a:schemeClr val="tx1"/>
                </a:solidFill>
                <a:effectLst/>
                <a:latin typeface="+mn-lt"/>
                <a:ea typeface="+mn-ea"/>
                <a:cs typeface="+mn-cs"/>
              </a:rPr>
              <a:t>Living standards: these consequences have a direct effect on people’s ability to pursue their normal productive and social activities and meet their basic needs in an autonomous manner. They manifest in different types of deficit and the use of various coping mechanisms to meet basic needs (e.g. lack of food, income, access to health care, water, sanitation, shelter and education).</a:t>
            </a:r>
            <a:endParaRPr lang="fr-FR" sz="3200"/>
          </a:p>
          <a:p>
            <a:pPr lvl="2">
              <a:spcAft>
                <a:spcPts val="1200"/>
              </a:spcAft>
            </a:pPr>
            <a:endParaRPr lang="fr-FR" sz="3200"/>
          </a:p>
          <a:p>
            <a:pPr lvl="2">
              <a:spcAft>
                <a:spcPts val="1200"/>
              </a:spcAft>
            </a:pPr>
            <a:r>
              <a:rPr lang="fr-FR" sz="3200" noProof="0" err="1"/>
              <a:t>Severity</a:t>
            </a:r>
            <a:r>
              <a:rPr lang="fr-FR" sz="3200" noProof="0"/>
              <a:t> </a:t>
            </a:r>
            <a:r>
              <a:rPr lang="fr-FR" sz="3200" noProof="0" err="1"/>
              <a:t>scale</a:t>
            </a:r>
            <a:r>
              <a:rPr lang="fr-FR" sz="3200" noProof="0"/>
              <a:t> </a:t>
            </a:r>
            <a:r>
              <a:rPr lang="fr-FR" sz="3200" noProof="0" err="1"/>
              <a:t>based</a:t>
            </a:r>
            <a:r>
              <a:rPr lang="fr-FR" sz="3200" noProof="0"/>
              <a:t> on IPC AMN and OCHA Phase Classification</a:t>
            </a:r>
          </a:p>
          <a:p>
            <a:pPr lvl="2">
              <a:spcAft>
                <a:spcPts val="1200"/>
              </a:spcAft>
            </a:pPr>
            <a:r>
              <a:rPr lang="fr-FR" sz="3200" noProof="0" err="1"/>
              <a:t>Thresholds</a:t>
            </a:r>
            <a:r>
              <a:rPr lang="fr-FR" sz="3200" noProof="0"/>
              <a:t> (</a:t>
            </a:r>
            <a:r>
              <a:rPr lang="fr-FR" sz="3200" noProof="0" err="1"/>
              <a:t>some</a:t>
            </a:r>
            <a:r>
              <a:rPr lang="fr-FR" sz="3200" noProof="0"/>
              <a:t> </a:t>
            </a:r>
            <a:r>
              <a:rPr lang="fr-FR" sz="3200" noProof="0" err="1"/>
              <a:t>being</a:t>
            </a:r>
            <a:r>
              <a:rPr lang="fr-FR" sz="3200" noProof="0"/>
              <a:t> </a:t>
            </a:r>
            <a:r>
              <a:rPr lang="fr-FR" sz="3200" noProof="0" err="1"/>
              <a:t>preliminary</a:t>
            </a:r>
            <a:r>
              <a:rPr lang="fr-FR" sz="3200" noProof="0"/>
              <a:t> in nature) and </a:t>
            </a:r>
            <a:r>
              <a:rPr lang="fr-FR" sz="3200" noProof="0" err="1"/>
              <a:t>their</a:t>
            </a:r>
            <a:r>
              <a:rPr lang="fr-FR" sz="3200" noProof="0"/>
              <a:t>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2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3200" noProof="0" err="1"/>
              <a:t>Primary</a:t>
            </a:r>
            <a:r>
              <a:rPr lang="fr-FR" sz="3200" noProof="0"/>
              <a:t> nutrition </a:t>
            </a:r>
            <a:r>
              <a:rPr lang="fr-FR" sz="3200" noProof="0" err="1"/>
              <a:t>outcomes</a:t>
            </a:r>
            <a:r>
              <a:rPr lang="fr-FR" sz="3200" noProof="0"/>
              <a:t> </a:t>
            </a:r>
            <a:r>
              <a:rPr lang="fr-FR" sz="3200" noProof="0" err="1"/>
              <a:t>with</a:t>
            </a:r>
            <a:r>
              <a:rPr lang="fr-FR" sz="3200" noProof="0"/>
              <a:t> </a:t>
            </a:r>
            <a:r>
              <a:rPr lang="fr-FR" sz="3200" noProof="0" err="1"/>
              <a:t>optional</a:t>
            </a:r>
            <a:r>
              <a:rPr lang="fr-FR" sz="3200" noProof="0"/>
              <a:t> </a:t>
            </a:r>
            <a:r>
              <a:rPr lang="fr-FR" sz="3200" noProof="0" err="1"/>
              <a:t>contextual</a:t>
            </a:r>
            <a:r>
              <a:rPr lang="fr-FR" sz="3200" noProof="0"/>
              <a:t> </a:t>
            </a:r>
            <a:r>
              <a:rPr lang="fr-FR" sz="3200" noProof="0" err="1"/>
              <a:t>factors</a:t>
            </a:r>
            <a:r>
              <a:rPr lang="fr-FR" sz="3200" noProof="0"/>
              <a:t> </a:t>
            </a:r>
            <a:r>
              <a:rPr lang="fr-FR" sz="3200" noProof="0" err="1"/>
              <a:t>focusing</a:t>
            </a:r>
            <a:r>
              <a:rPr lang="fr-FR" sz="3200" noProof="0"/>
              <a:t> on </a:t>
            </a:r>
            <a:r>
              <a:rPr lang="fr-FR" sz="3200" noProof="0" err="1"/>
              <a:t>common</a:t>
            </a:r>
            <a:r>
              <a:rPr lang="fr-FR" sz="3200" noProof="0"/>
              <a:t> </a:t>
            </a:r>
            <a:r>
              <a:rPr lang="fr-FR" sz="3200" noProof="0" err="1"/>
              <a:t>vulnerable</a:t>
            </a:r>
            <a:r>
              <a:rPr lang="fr-FR" sz="3200" noProof="0"/>
              <a:t> groups to </a:t>
            </a:r>
            <a:r>
              <a:rPr lang="fr-FR" sz="3200" noProof="0" err="1"/>
              <a:t>be</a:t>
            </a:r>
            <a:r>
              <a:rPr lang="fr-FR" sz="3200" noProof="0"/>
              <a:t> </a:t>
            </a:r>
            <a:r>
              <a:rPr lang="fr-FR" sz="3200" noProof="0" err="1"/>
              <a:t>considered</a:t>
            </a:r>
            <a:endParaRPr lang="fr-FR" sz="32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2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3200" noProof="0" err="1"/>
              <a:t>Where</a:t>
            </a:r>
            <a:r>
              <a:rPr lang="fr-FR" sz="3200" noProof="0"/>
              <a:t> information </a:t>
            </a:r>
            <a:r>
              <a:rPr lang="fr-FR" sz="3200" noProof="0" err="1"/>
              <a:t>is</a:t>
            </a:r>
            <a:r>
              <a:rPr lang="fr-FR" sz="3200" noProof="0"/>
              <a:t> </a:t>
            </a:r>
            <a:r>
              <a:rPr lang="fr-FR" sz="3200" noProof="0" err="1"/>
              <a:t>available</a:t>
            </a:r>
            <a:r>
              <a:rPr lang="fr-FR" sz="3200" noProof="0"/>
              <a:t>. </a:t>
            </a:r>
            <a:r>
              <a:rPr lang="fr-FR" sz="3200" noProof="0" err="1"/>
              <a:t>Underlying</a:t>
            </a:r>
            <a:r>
              <a:rPr lang="fr-FR" sz="3200" noProof="0"/>
              <a:t> causes = </a:t>
            </a:r>
            <a:r>
              <a:rPr lang="fr-FR" sz="3200" noProof="0" err="1"/>
              <a:t>guided</a:t>
            </a:r>
            <a:r>
              <a:rPr lang="fr-FR" sz="3200" noProof="0"/>
              <a:t> by the UNICEF </a:t>
            </a:r>
            <a:r>
              <a:rPr lang="fr-FR" sz="3200" noProof="0" err="1"/>
              <a:t>Conceptual</a:t>
            </a:r>
            <a:r>
              <a:rPr lang="fr-FR" sz="3200" noProof="0"/>
              <a:t> Framework – </a:t>
            </a:r>
            <a:r>
              <a:rPr lang="fr-FR" sz="3200" noProof="0" err="1"/>
              <a:t>colleagues</a:t>
            </a:r>
            <a:r>
              <a:rPr lang="fr-FR" sz="3200" noProof="0"/>
              <a:t> to analyse in </a:t>
            </a:r>
            <a:r>
              <a:rPr lang="fr-FR" sz="3200" noProof="0" err="1"/>
              <a:t>terms</a:t>
            </a:r>
            <a:r>
              <a:rPr lang="fr-FR" sz="3200" noProof="0"/>
              <a:t> of situations for </a:t>
            </a:r>
            <a:r>
              <a:rPr lang="fr-FR" sz="3200" noProof="0" err="1"/>
              <a:t>response</a:t>
            </a:r>
            <a:r>
              <a:rPr lang="fr-FR" sz="3200" noProof="0"/>
              <a:t> planning </a:t>
            </a:r>
          </a:p>
          <a:p>
            <a:pPr lvl="2">
              <a:spcAft>
                <a:spcPts val="1200"/>
              </a:spcAft>
            </a:pPr>
            <a:endParaRPr lang="fr-FR" sz="3200" noProof="0"/>
          </a:p>
          <a:p>
            <a:pPr defTabSz="685800">
              <a:lnSpc>
                <a:spcPct val="90000"/>
              </a:lnSpc>
              <a:spcAft>
                <a:spcPts val="450"/>
              </a:spcAft>
            </a:pPr>
            <a:r>
              <a:rPr lang="en-US" sz="3200">
                <a:solidFill>
                  <a:prstClr val="black"/>
                </a:solidFill>
                <a:latin typeface="Calibri" panose="020F0502020204030204"/>
              </a:rPr>
              <a:t>Also includes indicators of:</a:t>
            </a:r>
          </a:p>
          <a:p>
            <a:pPr marL="300038" indent="-171450" defTabSz="685800">
              <a:lnSpc>
                <a:spcPct val="90000"/>
              </a:lnSpc>
              <a:spcAft>
                <a:spcPts val="450"/>
              </a:spcAft>
              <a:buFont typeface="Arial" panose="020B0604020202020204" pitchFamily="34" charset="0"/>
              <a:buChar char="•"/>
            </a:pPr>
            <a:r>
              <a:rPr lang="en-US" sz="3200">
                <a:solidFill>
                  <a:prstClr val="black"/>
                </a:solidFill>
                <a:latin typeface="Calibri" panose="020F0502020204030204"/>
              </a:rPr>
              <a:t>WASH</a:t>
            </a:r>
          </a:p>
          <a:p>
            <a:pPr marL="300038" indent="-171450" defTabSz="685800">
              <a:lnSpc>
                <a:spcPct val="90000"/>
              </a:lnSpc>
              <a:spcAft>
                <a:spcPts val="450"/>
              </a:spcAft>
              <a:buFont typeface="Arial" panose="020B0604020202020204" pitchFamily="34" charset="0"/>
              <a:buChar char="•"/>
            </a:pPr>
            <a:r>
              <a:rPr lang="en-US" sz="3200">
                <a:solidFill>
                  <a:prstClr val="black"/>
                </a:solidFill>
                <a:latin typeface="Calibri" panose="020F0502020204030204"/>
              </a:rPr>
              <a:t>Immunization</a:t>
            </a:r>
          </a:p>
          <a:p>
            <a:pPr marL="300038" indent="-171450" defTabSz="685800">
              <a:lnSpc>
                <a:spcPct val="90000"/>
              </a:lnSpc>
              <a:spcAft>
                <a:spcPts val="450"/>
              </a:spcAft>
              <a:buFont typeface="Arial" panose="020B0604020202020204" pitchFamily="34" charset="0"/>
              <a:buChar char="•"/>
            </a:pPr>
            <a:r>
              <a:rPr lang="en-US" sz="3200">
                <a:solidFill>
                  <a:prstClr val="black"/>
                </a:solidFill>
                <a:latin typeface="Calibri" panose="020F0502020204030204"/>
              </a:rPr>
              <a:t>Health Status</a:t>
            </a:r>
          </a:p>
          <a:p>
            <a:pPr marL="300038" indent="-171450" defTabSz="685800">
              <a:lnSpc>
                <a:spcPct val="90000"/>
              </a:lnSpc>
              <a:spcAft>
                <a:spcPts val="450"/>
              </a:spcAft>
              <a:buFont typeface="Arial" panose="020B0604020202020204" pitchFamily="34" charset="0"/>
              <a:buChar char="•"/>
            </a:pPr>
            <a:r>
              <a:rPr lang="en-US" sz="3200">
                <a:solidFill>
                  <a:prstClr val="black"/>
                </a:solidFill>
                <a:latin typeface="Calibri" panose="020F0502020204030204"/>
              </a:rPr>
              <a:t>Availability of and access to health services</a:t>
            </a:r>
          </a:p>
          <a:p>
            <a:pPr marL="300038" indent="-171450" defTabSz="685800">
              <a:lnSpc>
                <a:spcPct val="90000"/>
              </a:lnSpc>
              <a:spcAft>
                <a:spcPts val="450"/>
              </a:spcAft>
              <a:buFont typeface="Arial" panose="020B0604020202020204" pitchFamily="34" charset="0"/>
              <a:buChar char="•"/>
            </a:pPr>
            <a:r>
              <a:rPr lang="en-US" sz="3200">
                <a:solidFill>
                  <a:prstClr val="black"/>
                </a:solidFill>
                <a:latin typeface="Calibri" panose="020F0502020204030204"/>
              </a:rPr>
              <a:t>Food Consumption</a:t>
            </a:r>
          </a:p>
          <a:p>
            <a:pPr marL="128588" indent="0" defTabSz="685800">
              <a:lnSpc>
                <a:spcPct val="90000"/>
              </a:lnSpc>
              <a:spcAft>
                <a:spcPts val="450"/>
              </a:spcAft>
              <a:buFont typeface="Arial" panose="020B0604020202020204" pitchFamily="34" charset="0"/>
              <a:buNone/>
            </a:pPr>
            <a:endParaRPr lang="en-US" sz="3200">
              <a:solidFill>
                <a:prstClr val="black"/>
              </a:solidFill>
              <a:latin typeface="Calibri" panose="020F0502020204030204"/>
            </a:endParaRPr>
          </a:p>
          <a:p>
            <a:pPr marL="0" algn="ctr" rtl="0" eaLnBrk="1" fontAlgn="ctr" latinLnBrk="0" hangingPunct="1">
              <a:spcBef>
                <a:spcPts val="0"/>
              </a:spcBef>
              <a:spcAft>
                <a:spcPts val="0"/>
              </a:spcAft>
            </a:pPr>
            <a:r>
              <a:rPr lang="fr-FR" sz="1800" b="1" i="0" u="none" strike="noStrike" kern="1200">
                <a:solidFill>
                  <a:srgbClr val="000000"/>
                </a:solidFill>
                <a:effectLst/>
                <a:latin typeface="Calibri" panose="020F0502020204030204" pitchFamily="34" charset="0"/>
              </a:rPr>
              <a:t>Acute and </a:t>
            </a:r>
            <a:r>
              <a:rPr lang="fr-FR" sz="1800" b="1" i="0" u="none" strike="noStrike" kern="1200" err="1">
                <a:solidFill>
                  <a:srgbClr val="000000"/>
                </a:solidFill>
                <a:effectLst/>
                <a:latin typeface="Calibri" panose="020F0502020204030204" pitchFamily="34" charset="0"/>
              </a:rPr>
              <a:t>chronic</a:t>
            </a:r>
            <a:r>
              <a:rPr lang="fr-FR" sz="1800" b="1" i="0" u="none" strike="noStrike" kern="1200">
                <a:solidFill>
                  <a:srgbClr val="000000"/>
                </a:solidFill>
                <a:effectLst/>
                <a:latin typeface="Calibri" panose="020F0502020204030204" pitchFamily="34" charset="0"/>
              </a:rPr>
              <a:t> malnutrition</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fr-FR" sz="1800" b="1" i="0" u="none" strike="noStrike" kern="1200" err="1">
                <a:solidFill>
                  <a:srgbClr val="000000"/>
                </a:solidFill>
                <a:effectLst/>
                <a:latin typeface="Calibri" panose="020F0502020204030204" pitchFamily="34" charset="0"/>
              </a:rPr>
              <a:t>Other</a:t>
            </a:r>
            <a:r>
              <a:rPr lang="fr-FR" sz="1800" b="1" i="0" u="none" strike="noStrike" kern="1200">
                <a:solidFill>
                  <a:srgbClr val="000000"/>
                </a:solidFill>
                <a:effectLst/>
                <a:latin typeface="Calibri" panose="020F0502020204030204" pitchFamily="34" charset="0"/>
              </a:rPr>
              <a:t> causes</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fr-FR" sz="1800" b="1" i="0" u="none" strike="noStrike" kern="1200">
                <a:solidFill>
                  <a:srgbClr val="000000"/>
                </a:solidFill>
                <a:effectLst/>
                <a:latin typeface="Calibri" panose="020F0502020204030204" pitchFamily="34" charset="0"/>
              </a:rPr>
              <a:t>Acute malnutrition</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fr-FR" sz="1800" b="1" i="0" u="none" strike="noStrike" kern="1200" err="1">
                <a:solidFill>
                  <a:srgbClr val="000000"/>
                </a:solidFill>
                <a:effectLst/>
                <a:latin typeface="Calibri" panose="020F0502020204030204" pitchFamily="34" charset="0"/>
              </a:rPr>
              <a:t>Micronutrient</a:t>
            </a:r>
            <a:r>
              <a:rPr lang="fr-FR" sz="1800" b="1" i="0" u="none" strike="noStrike" kern="1200">
                <a:solidFill>
                  <a:srgbClr val="000000"/>
                </a:solidFill>
                <a:effectLst/>
                <a:latin typeface="Calibri" panose="020F0502020204030204" pitchFamily="34" charset="0"/>
              </a:rPr>
              <a:t> </a:t>
            </a:r>
            <a:r>
              <a:rPr lang="fr-FR" sz="1800" b="1" i="0" u="none" strike="noStrike" kern="1200" err="1">
                <a:solidFill>
                  <a:srgbClr val="000000"/>
                </a:solidFill>
                <a:effectLst/>
                <a:latin typeface="Calibri" panose="020F0502020204030204" pitchFamily="34" charset="0"/>
              </a:rPr>
              <a:t>deficiencies</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fr-FR" sz="1800" b="1" i="0" u="none" strike="noStrike" kern="1200" err="1">
                <a:solidFill>
                  <a:srgbClr val="000000"/>
                </a:solidFill>
                <a:effectLst/>
                <a:latin typeface="Calibri" panose="020F0502020204030204" pitchFamily="34" charset="0"/>
              </a:rPr>
              <a:t>Mortality</a:t>
            </a:r>
            <a:r>
              <a:rPr lang="fr-FR" sz="1800" b="1" i="0" u="none" strike="noStrike" kern="1200">
                <a:solidFill>
                  <a:srgbClr val="000000"/>
                </a:solidFill>
                <a:effectLst/>
                <a:latin typeface="Calibri" panose="020F0502020204030204" pitchFamily="34" charset="0"/>
              </a:rPr>
              <a:t> </a:t>
            </a:r>
            <a:r>
              <a:rPr lang="fr-FR" sz="1800" b="1" i="0" u="none" strike="noStrike" kern="1200" err="1">
                <a:solidFill>
                  <a:srgbClr val="000000"/>
                </a:solidFill>
                <a:effectLst/>
                <a:latin typeface="Calibri" panose="020F0502020204030204" pitchFamily="34" charset="0"/>
              </a:rPr>
              <a:t>indicators</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fr-FR" sz="1800" b="1" i="0" u="none" strike="noStrike" kern="1200" err="1">
                <a:solidFill>
                  <a:srgbClr val="000000"/>
                </a:solidFill>
                <a:effectLst/>
                <a:latin typeface="Calibri" panose="020F0502020204030204" pitchFamily="34" charset="0"/>
              </a:rPr>
              <a:t>Immediate</a:t>
            </a:r>
            <a:r>
              <a:rPr lang="fr-FR" sz="1800" b="1" i="0" u="none" strike="noStrike" kern="1200">
                <a:solidFill>
                  <a:srgbClr val="000000"/>
                </a:solidFill>
                <a:effectLst/>
                <a:latin typeface="Calibri" panose="020F0502020204030204" pitchFamily="34" charset="0"/>
              </a:rPr>
              <a:t> causes </a:t>
            </a:r>
            <a:br>
              <a:rPr lang="fr-FR" sz="1800" b="1" i="0" u="none" strike="noStrike" kern="1200">
                <a:solidFill>
                  <a:srgbClr val="000000"/>
                </a:solidFill>
                <a:effectLst/>
                <a:latin typeface="Calibri" panose="020F0502020204030204" pitchFamily="34" charset="0"/>
              </a:rPr>
            </a:br>
            <a:r>
              <a:rPr lang="fr-FR" sz="1800" b="0" i="0" u="none" strike="noStrike" kern="1200">
                <a:solidFill>
                  <a:srgbClr val="000000"/>
                </a:solidFill>
                <a:effectLst/>
                <a:latin typeface="Calibri" panose="020F0502020204030204" pitchFamily="34" charset="0"/>
              </a:rPr>
              <a:t>(Food </a:t>
            </a:r>
            <a:r>
              <a:rPr lang="fr-FR" sz="1800" b="0" i="0" u="none" strike="noStrike" kern="1200" err="1">
                <a:solidFill>
                  <a:srgbClr val="000000"/>
                </a:solidFill>
                <a:effectLst/>
                <a:latin typeface="Calibri" panose="020F0502020204030204" pitchFamily="34" charset="0"/>
              </a:rPr>
              <a:t>consumption</a:t>
            </a:r>
            <a:r>
              <a:rPr lang="fr-FR" sz="1800" b="0" i="0" u="none" strike="noStrike" kern="1200">
                <a:solidFill>
                  <a:srgbClr val="000000"/>
                </a:solidFill>
                <a:effectLst/>
                <a:latin typeface="Calibri" panose="020F0502020204030204" pitchFamily="34" charset="0"/>
              </a:rPr>
              <a:t>)</a:t>
            </a:r>
            <a:endParaRPr lang="fr-FR" sz="1800" b="0" i="0" u="none" strike="noStrike">
              <a:effectLst/>
              <a:latin typeface="Arial" panose="020B0604020202020204" pitchFamily="34" charset="0"/>
            </a:endParaRPr>
          </a:p>
          <a:p>
            <a:pPr marL="0" algn="ctr" rtl="0" eaLnBrk="1" fontAlgn="ctr" latinLnBrk="0" hangingPunct="1">
              <a:spcBef>
                <a:spcPts val="0"/>
              </a:spcBef>
              <a:spcAft>
                <a:spcPts val="0"/>
              </a:spcAft>
            </a:pPr>
            <a:r>
              <a:rPr lang="en-US" sz="1800" b="1" i="0" u="none" strike="noStrike" kern="1200">
                <a:solidFill>
                  <a:srgbClr val="000000"/>
                </a:solidFill>
                <a:effectLst/>
                <a:latin typeface="Calibri" panose="020F0502020204030204" pitchFamily="34" charset="0"/>
              </a:rPr>
              <a:t>Underlying causes</a:t>
            </a:r>
            <a:r>
              <a:rPr lang="en-US" sz="1800" b="0" i="0" u="none" strike="noStrike" kern="1200">
                <a:solidFill>
                  <a:srgbClr val="000000"/>
                </a:solidFill>
                <a:effectLst/>
                <a:latin typeface="Calibri" panose="020F0502020204030204" pitchFamily="34" charset="0"/>
              </a:rPr>
              <a:t> (Caring and feeding practices)</a:t>
            </a:r>
            <a:endParaRPr lang="fr-FR" sz="1800" b="0" i="0" u="none" strike="noStrike">
              <a:effectLst/>
              <a:latin typeface="Arial" panose="020B0604020202020204" pitchFamily="34" charset="0"/>
            </a:endParaRPr>
          </a:p>
          <a:p>
            <a:pPr marL="128588" indent="0" defTabSz="685800">
              <a:lnSpc>
                <a:spcPct val="90000"/>
              </a:lnSpc>
              <a:spcAft>
                <a:spcPts val="450"/>
              </a:spcAft>
              <a:buFont typeface="Arial" panose="020B0604020202020204" pitchFamily="34" charset="0"/>
              <a:buNone/>
            </a:pPr>
            <a:endParaRPr lang="en-US" sz="3200">
              <a:solidFill>
                <a:prstClr val="black"/>
              </a:solidFill>
              <a:latin typeface="Calibri" panose="020F0502020204030204"/>
            </a:endParaRPr>
          </a:p>
          <a:p>
            <a:pPr lvl="2">
              <a:spcAft>
                <a:spcPts val="1200"/>
              </a:spcAft>
            </a:pPr>
            <a:endParaRPr lang="fr-FR" sz="3200" noProof="0"/>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16</a:t>
            </a:fld>
            <a:endParaRPr lang="en-GB"/>
          </a:p>
        </p:txBody>
      </p:sp>
    </p:spTree>
    <p:extLst>
      <p:ext uri="{BB962C8B-B14F-4D97-AF65-F5344CB8AC3E}">
        <p14:creationId xmlns:p14="http://schemas.microsoft.com/office/powerpoint/2010/main" val="29374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1200"/>
              </a:spcAft>
            </a:pPr>
            <a:endParaRPr lang="fr-FR" sz="3200" noProof="0"/>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17</a:t>
            </a:fld>
            <a:endParaRPr lang="en-GB"/>
          </a:p>
        </p:txBody>
      </p:sp>
    </p:spTree>
    <p:extLst>
      <p:ext uri="{BB962C8B-B14F-4D97-AF65-F5344CB8AC3E}">
        <p14:creationId xmlns:p14="http://schemas.microsoft.com/office/powerpoint/2010/main" val="176971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The results of the Nutrition Situation Analysis lay the foundation for a coherent and efficient humanitarian response based on the magnitude identified,</a:t>
            </a:r>
          </a:p>
          <a:p>
            <a:r>
              <a:rPr lang="en-CA" sz="1200" kern="1200">
                <a:solidFill>
                  <a:schemeClr val="tx1"/>
                </a:solidFill>
                <a:effectLst/>
                <a:latin typeface="+mn-lt"/>
                <a:ea typeface="+mn-ea"/>
                <a:cs typeface="+mn-cs"/>
              </a:rPr>
              <a:t>understanding the magnitude of the situation at different levels of severity supports the response planning by identifying the number of People in Need (</a:t>
            </a:r>
            <a:r>
              <a:rPr lang="en-CA" sz="1200" kern="1200" err="1">
                <a:solidFill>
                  <a:schemeClr val="tx1"/>
                </a:solidFill>
                <a:effectLst/>
                <a:latin typeface="+mn-lt"/>
                <a:ea typeface="+mn-ea"/>
                <a:cs typeface="+mn-cs"/>
              </a:rPr>
              <a:t>PiN</a:t>
            </a:r>
            <a:r>
              <a:rPr lang="en-CA" sz="1200" kern="1200">
                <a:solidFill>
                  <a:schemeClr val="tx1"/>
                </a:solidFill>
                <a:effectLst/>
                <a:latin typeface="+mn-lt"/>
                <a:ea typeface="+mn-ea"/>
                <a:cs typeface="+mn-cs"/>
              </a:rPr>
              <a:t>), conducted per sector and inter-</a:t>
            </a:r>
            <a:r>
              <a:rPr lang="en-CA" sz="1200" kern="1200" err="1">
                <a:solidFill>
                  <a:schemeClr val="tx1"/>
                </a:solidFill>
                <a:effectLst/>
                <a:latin typeface="+mn-lt"/>
                <a:ea typeface="+mn-ea"/>
                <a:cs typeface="+mn-cs"/>
              </a:rPr>
              <a:t>sectorally</a:t>
            </a:r>
            <a:r>
              <a:rPr lang="en-CA" sz="1200" kern="1200">
                <a:solidFill>
                  <a:schemeClr val="tx1"/>
                </a:solidFill>
                <a:effectLst/>
                <a:latin typeface="+mn-lt"/>
                <a:ea typeface="+mn-ea"/>
                <a:cs typeface="+mn-cs"/>
              </a:rPr>
              <a:t> (to be addressed in upcoming </a:t>
            </a:r>
            <a:r>
              <a:rPr lang="en-CA" sz="1200" i="1" kern="1200">
                <a:solidFill>
                  <a:schemeClr val="tx1"/>
                </a:solidFill>
                <a:effectLst/>
                <a:latin typeface="+mn-lt"/>
                <a:ea typeface="+mn-ea"/>
                <a:cs typeface="+mn-cs"/>
              </a:rPr>
              <a:t>Addendum 1</a:t>
            </a:r>
            <a:r>
              <a:rPr lang="en-CA" sz="1200" kern="1200">
                <a:solidFill>
                  <a:schemeClr val="tx1"/>
                </a:solidFill>
                <a:effectLst/>
                <a:latin typeface="+mn-lt"/>
                <a:ea typeface="+mn-ea"/>
                <a:cs typeface="+mn-cs"/>
              </a:rPr>
              <a:t> on JIAF).</a:t>
            </a:r>
          </a:p>
          <a:p>
            <a:endParaRPr lang="en-CA" sz="1200"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the </a:t>
            </a:r>
            <a:r>
              <a:rPr lang="en-CA" sz="1200" b="1" kern="1200" err="1">
                <a:solidFill>
                  <a:schemeClr val="tx1"/>
                </a:solidFill>
                <a:effectLst/>
                <a:latin typeface="+mn-lt"/>
                <a:ea typeface="+mn-ea"/>
                <a:cs typeface="+mn-cs"/>
              </a:rPr>
              <a:t>PiN</a:t>
            </a:r>
            <a:r>
              <a:rPr lang="en-CA" sz="1200" b="1" kern="1200">
                <a:solidFill>
                  <a:schemeClr val="tx1"/>
                </a:solidFill>
                <a:effectLst/>
                <a:latin typeface="+mn-lt"/>
                <a:ea typeface="+mn-ea"/>
                <a:cs typeface="+mn-cs"/>
              </a:rPr>
              <a:t> needs to be calculated for each specific nutritional need and expressed as such, where the HNO already serves as a projection of nutritional needs for the coming year. </a:t>
            </a:r>
            <a:r>
              <a:rPr lang="en-CA" sz="1200" kern="1200">
                <a:solidFill>
                  <a:schemeClr val="tx1"/>
                </a:solidFill>
                <a:effectLst/>
                <a:latin typeface="+mn-lt"/>
                <a:ea typeface="+mn-ea"/>
                <a:cs typeface="+mn-cs"/>
              </a:rPr>
              <a:t>The calculation is based on the estimated incidence or prevalence of people that need the specific service </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three categories of nutritional needs respectively: Acute and chronic undernutrition, overnutrition; IYCF Practices; and Micronutrient Deficiency. </a:t>
            </a:r>
            <a:r>
              <a:rPr lang="en-CA" sz="1200" kern="1200" err="1">
                <a:solidFill>
                  <a:schemeClr val="tx1"/>
                </a:solidFill>
                <a:effectLst/>
                <a:latin typeface="+mn-lt"/>
                <a:ea typeface="+mn-ea"/>
                <a:cs typeface="+mn-cs"/>
              </a:rPr>
              <a:t>PiN</a:t>
            </a:r>
            <a:r>
              <a:rPr lang="en-CA" sz="1200" kern="1200">
                <a:solidFill>
                  <a:schemeClr val="tx1"/>
                </a:solidFill>
                <a:effectLst/>
                <a:latin typeface="+mn-lt"/>
                <a:ea typeface="+mn-ea"/>
                <a:cs typeface="+mn-cs"/>
              </a:rPr>
              <a:t> calculations for particular population groups for a </a:t>
            </a:r>
            <a:r>
              <a:rPr lang="en-CA" sz="1200" b="1" kern="1200">
                <a:solidFill>
                  <a:schemeClr val="tx1"/>
                </a:solidFill>
                <a:effectLst/>
                <a:latin typeface="+mn-lt"/>
                <a:ea typeface="+mn-ea"/>
                <a:cs typeface="+mn-cs"/>
              </a:rPr>
              <a:t>minimum sub-set</a:t>
            </a:r>
            <a:r>
              <a:rPr lang="en-CA" sz="1200" kern="1200">
                <a:solidFill>
                  <a:schemeClr val="tx1"/>
                </a:solidFill>
                <a:effectLst/>
                <a:latin typeface="+mn-lt"/>
                <a:ea typeface="+mn-ea"/>
                <a:cs typeface="+mn-cs"/>
              </a:rPr>
              <a:t> of key nutrition-specific interventions </a:t>
            </a:r>
            <a:endParaRPr lang="fr-F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18</a:t>
            </a:fld>
            <a:endParaRPr lang="en-GB"/>
          </a:p>
        </p:txBody>
      </p:sp>
    </p:spTree>
    <p:extLst>
      <p:ext uri="{BB962C8B-B14F-4D97-AF65-F5344CB8AC3E}">
        <p14:creationId xmlns:p14="http://schemas.microsoft.com/office/powerpoint/2010/main" val="224094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a series of nutrition-specific interventions promoted by the WHO to address these nutritional needs;</a:t>
            </a:r>
          </a:p>
          <a:p>
            <a:r>
              <a:rPr lang="en-CA" sz="1200" kern="1200">
                <a:solidFill>
                  <a:schemeClr val="tx1"/>
                </a:solidFill>
                <a:effectLst/>
                <a:latin typeface="+mn-lt"/>
                <a:ea typeface="+mn-ea"/>
                <a:cs typeface="+mn-cs"/>
              </a:rPr>
              <a:t>Clear formulas per relevant indicator are included. Disaggregation by sex, age group and disability should be done when data are available. </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How to add it all up</a:t>
            </a:r>
            <a:r>
              <a:rPr lang="en-CA"/>
              <a:t> by target group and</a:t>
            </a:r>
            <a:r>
              <a:rPr lang="en-CA" sz="1200" kern="1200">
                <a:solidFill>
                  <a:schemeClr val="tx1"/>
                </a:solidFill>
                <a:effectLst/>
                <a:latin typeface="+mn-lt"/>
                <a:ea typeface="+mn-ea"/>
                <a:cs typeface="+mn-cs"/>
              </a:rPr>
              <a:t> </a:t>
            </a:r>
            <a:r>
              <a:rPr lang="en-CA"/>
              <a:t>pillar </a:t>
            </a:r>
            <a:r>
              <a:rPr lang="en-CA" sz="1200" kern="1200">
                <a:solidFill>
                  <a:schemeClr val="tx1"/>
                </a:solidFill>
                <a:effectLst/>
                <a:latin typeface="+mn-lt"/>
                <a:ea typeface="+mn-ea"/>
                <a:cs typeface="+mn-cs"/>
              </a:rPr>
              <a:t>– upcoming with accompanying JIAF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11677-E072-4943-BBFE-B57AD27CD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4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 all the indicators and what is needed to do = ONE-STOP SHOP – just fill in the data, ability to calculate the figures automatically – increase the frequency of nutrition analysis and can then write up the report in a more streamlined manner. Do the write-up, evidence is ready and can keep updating as you go along and standardizes the process. </a:t>
            </a:r>
            <a:endParaRPr lang="fr-F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20</a:t>
            </a:fld>
            <a:endParaRPr lang="en-GB"/>
          </a:p>
        </p:txBody>
      </p:sp>
    </p:spTree>
    <p:extLst>
      <p:ext uri="{BB962C8B-B14F-4D97-AF65-F5344CB8AC3E}">
        <p14:creationId xmlns:p14="http://schemas.microsoft.com/office/powerpoint/2010/main" val="224094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22962DCC-0CC5-44F4-B85C-4B53F16F81A3}" type="slidenum">
              <a:rPr lang="en-GB" smtClean="0"/>
              <a:t>21</a:t>
            </a:fld>
            <a:endParaRPr lang="en-GB"/>
          </a:p>
        </p:txBody>
      </p:sp>
    </p:spTree>
    <p:extLst>
      <p:ext uri="{BB962C8B-B14F-4D97-AF65-F5344CB8AC3E}">
        <p14:creationId xmlns:p14="http://schemas.microsoft.com/office/powerpoint/2010/main" val="51976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79442" y="4777862"/>
            <a:ext cx="5438792" cy="3908527"/>
          </a:xfrm>
          <a:prstGeom prst="rect">
            <a:avLst/>
          </a:prstGeom>
        </p:spPr>
        <p:txBody>
          <a:bodyPr spcFirstLastPara="1" wrap="square" lIns="91425" tIns="45700" rIns="91425" bIns="45700" anchor="t" anchorCtr="0">
            <a:noAutofit/>
          </a:bodyPr>
          <a:lstStyle/>
          <a:p>
            <a:r>
              <a:rPr lang="en-US">
                <a:solidFill>
                  <a:srgbClr val="FF0000"/>
                </a:solidFill>
              </a:rPr>
              <a:t>Purpose od GBV risk mitigation is to make nutrition services safer and more accessible to women and girls who are likely to excluded. These women and girls and their children are vulnerable to malnutrition. Because of COVID-19, women and girls are facing increased risks of GBV and also barriers to access nutrition services. </a:t>
            </a:r>
          </a:p>
          <a:p>
            <a:endParaRPr lang="en-US">
              <a:solidFill>
                <a:srgbClr val="FF0000"/>
              </a:solidFill>
            </a:endParaRPr>
          </a:p>
          <a:p>
            <a:r>
              <a:rPr lang="en-US">
                <a:solidFill>
                  <a:srgbClr val="FF0000"/>
                </a:solidFill>
              </a:rPr>
              <a:t>To identify GBV risks, nutrition actors need data related women and girls’ safety risks to nutrition services. Some of information might be available (read the list). If the data is not available, consider including a monitoring activity to measure safety perception. Capacity of nutrition frontline workers could include gender balance – at least 50%. It could be 100% women. Whether they have signed and trained Code of Conduct. Whether they were trained on GBV referrals. If nutrition actors couldn’t find any records of those, you could consider including response strategy to build capacity of nutrition frontline workers re. GBV referrals and PSEA. </a:t>
            </a:r>
          </a:p>
          <a:p>
            <a:endParaRPr lang="en-US">
              <a:solidFill>
                <a:srgbClr val="FF0000"/>
              </a:solidFill>
            </a:endParaRPr>
          </a:p>
          <a:p>
            <a:endParaRPr lang="en-US">
              <a:solidFill>
                <a:srgbClr val="FF0000"/>
              </a:solidFill>
            </a:endParaRPr>
          </a:p>
          <a:p>
            <a:endParaRPr lang="en-US"/>
          </a:p>
        </p:txBody>
      </p:sp>
      <p:sp>
        <p:nvSpPr>
          <p:cNvPr id="65" name="Google Shape;65;p2:notes"/>
          <p:cNvSpPr>
            <a:spLocks noGrp="1" noRot="1" noChangeAspect="1"/>
          </p:cNvSpPr>
          <p:nvPr>
            <p:ph type="sldImg" idx="2"/>
          </p:nvPr>
        </p:nvSpPr>
        <p:spPr>
          <a:xfrm>
            <a:off x="1165225" y="1239838"/>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78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very least, consider specific barriers that women including mothers who bring their children and girls to nutrition services. AAAQ framework is a good framework to help nutrition actors to understand various barriers that women and girls face. For example Accessibility look at different barrier including social barrier. For nutrition, a common barrier is husband’s approval to access to nutrition services. </a:t>
            </a:r>
          </a:p>
          <a:p>
            <a:endParaRPr lang="en-US"/>
          </a:p>
          <a:p>
            <a:r>
              <a:rPr lang="en-US"/>
              <a:t>For barriers analysis we need data related to access to nutrition/health services, quality of nutrition services and availably of nutrition services. You could add some questions to MSNA or other data collection if possible. If not possible, there are other information sources that nutrition actors could use. </a:t>
            </a:r>
          </a:p>
          <a:p>
            <a:endParaRPr lang="en-US"/>
          </a:p>
          <a:p>
            <a:r>
              <a:rPr lang="en-US"/>
              <a:t>If none of those data are available, at least consulta with local women’s orgs about their opinions about specific barriers to nutrition services. If nutrition actors do not have contacts of local women’s orgs, GBV sub-cluster and/or gender specialists might be able to support. </a:t>
            </a:r>
          </a:p>
          <a:p>
            <a:endParaRPr lang="en-US"/>
          </a:p>
          <a:p>
            <a:r>
              <a:rPr lang="en-US"/>
              <a:t>A link to AAAQ framework https://</a:t>
            </a:r>
            <a:r>
              <a:rPr lang="en-US" err="1"/>
              <a:t>gbvguidelines.org</a:t>
            </a:r>
            <a:r>
              <a:rPr lang="en-US"/>
              <a:t>/wp/wp-content/uploads/2019/11/AAAQ-framework-Nov-2019-WEB.pdf</a:t>
            </a:r>
          </a:p>
          <a:p>
            <a:pPr marL="0" indent="0">
              <a:buFont typeface="Arial" panose="020B0604020202020204" pitchFamily="34" charset="0"/>
              <a:buNone/>
            </a:pPr>
            <a:r>
              <a:rPr lang="en-US" b="1"/>
              <a:t>Examples of questions related to AAAQ</a:t>
            </a:r>
          </a:p>
          <a:p>
            <a:pPr marL="0" indent="0">
              <a:buFont typeface="Arial" panose="020B0604020202020204" pitchFamily="34" charset="0"/>
              <a:buNone/>
            </a:pPr>
            <a:r>
              <a:rPr lang="en-US" b="1"/>
              <a:t>Availability:</a:t>
            </a:r>
          </a:p>
          <a:p>
            <a:pPr marL="171450" indent="-171450">
              <a:buFont typeface="Arial" panose="020B0604020202020204" pitchFamily="34" charset="0"/>
              <a:buChar char="•"/>
            </a:pPr>
            <a:r>
              <a:rPr lang="en-US"/>
              <a:t>How long does it take to go to nutrition facilities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are the main barriers that women including mothers who bring their children to nutrition services, girls who are not able to access sanitation facilities? Consider different barriers i.e. physical including safety, administration, finance, social and information. </a:t>
            </a:r>
          </a:p>
          <a:p>
            <a:r>
              <a:rPr lang="en-US" b="1"/>
              <a:t>Acceptability: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are the cultural norms related to diet, breast feeding et?</a:t>
            </a:r>
          </a:p>
          <a:p>
            <a:r>
              <a:rPr lang="en-US" b="1"/>
              <a:t>Quality:</a:t>
            </a:r>
            <a:endParaRPr lang="en-US" b="0"/>
          </a:p>
          <a:p>
            <a:pPr marL="285750" indent="-285750">
              <a:buFont typeface="Arial" panose="020B0604020202020204" pitchFamily="34" charset="0"/>
              <a:buChar char="•"/>
            </a:pPr>
            <a:r>
              <a:rPr lang="en-US"/>
              <a:t>Does Nutrition sector standard consider specific needs and barriers of women, girls and other at risks? If not, how to address the gaps?</a:t>
            </a:r>
          </a:p>
          <a:p>
            <a:pPr marL="285750" indent="-285750">
              <a:buFont typeface="Arial" panose="020B0604020202020204" pitchFamily="34" charset="0"/>
              <a:buChar char="•"/>
            </a:pPr>
            <a:r>
              <a:rPr lang="en-US"/>
              <a:t>How do Nutrition actors assure the quality of Nutrition services? </a:t>
            </a:r>
          </a:p>
          <a:p>
            <a:pPr marL="0" indent="0">
              <a:buFont typeface="Arial" panose="020B0604020202020204" pitchFamily="34" charset="0"/>
              <a:buNone/>
            </a:pPr>
            <a:r>
              <a:rPr lang="en-US" b="1"/>
              <a:t>Use</a:t>
            </a:r>
          </a:p>
          <a:p>
            <a:pPr marL="285750" indent="-285750">
              <a:buFont typeface="Arial" panose="020B0604020202020204" pitchFamily="34" charset="0"/>
              <a:buChar char="•"/>
            </a:pPr>
            <a:r>
              <a:rPr lang="en-US"/>
              <a:t>Who are NOT using Nutrition facilities and distributed NFIs and why?</a:t>
            </a:r>
          </a:p>
          <a:p>
            <a:pPr marL="285750" indent="-285750">
              <a:buFont typeface="Arial" panose="020B0604020202020204" pitchFamily="34" charset="0"/>
              <a:buChar char="•"/>
            </a:pPr>
            <a:r>
              <a:rPr lang="en-US"/>
              <a:t>What are the patterns of food consumption at home (any difference between male/female)?</a:t>
            </a:r>
            <a:endParaRPr lang="x-none"/>
          </a:p>
        </p:txBody>
      </p:sp>
      <p:sp>
        <p:nvSpPr>
          <p:cNvPr id="4" name="Slide Number Placeholder 3"/>
          <p:cNvSpPr>
            <a:spLocks noGrp="1"/>
          </p:cNvSpPr>
          <p:nvPr>
            <p:ph type="sldNum" sz="quarter" idx="5"/>
          </p:nvPr>
        </p:nvSpPr>
        <p:spPr/>
        <p:txBody>
          <a:bodyPr/>
          <a:lstStyle/>
          <a:p>
            <a:fld id="{22962DCC-0CC5-44F4-B85C-4B53F16F81A3}" type="slidenum">
              <a:rPr lang="en-GB" smtClean="0"/>
              <a:t>23</a:t>
            </a:fld>
            <a:endParaRPr lang="en-GB"/>
          </a:p>
        </p:txBody>
      </p:sp>
    </p:spTree>
    <p:extLst>
      <p:ext uri="{BB962C8B-B14F-4D97-AF65-F5344CB8AC3E}">
        <p14:creationId xmlns:p14="http://schemas.microsoft.com/office/powerpoint/2010/main" val="306276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1ADA804B-F077-784E-A4AA-D058A85DBF68}" type="slidenum">
              <a:rPr lang="en-GB" smtClean="0"/>
              <a:pPr>
                <a:defRPr/>
              </a:pPr>
              <a:t>3</a:t>
            </a:fld>
            <a:endParaRPr lang="en-GB"/>
          </a:p>
        </p:txBody>
      </p:sp>
    </p:spTree>
    <p:extLst>
      <p:ext uri="{BB962C8B-B14F-4D97-AF65-F5344CB8AC3E}">
        <p14:creationId xmlns:p14="http://schemas.microsoft.com/office/powerpoint/2010/main" val="397022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22962DCC-0CC5-44F4-B85C-4B53F16F81A3}" type="slidenum">
              <a:rPr lang="en-GB" smtClean="0"/>
              <a:t>24</a:t>
            </a:fld>
            <a:endParaRPr lang="en-GB"/>
          </a:p>
        </p:txBody>
      </p:sp>
    </p:spTree>
    <p:extLst>
      <p:ext uri="{BB962C8B-B14F-4D97-AF65-F5344CB8AC3E}">
        <p14:creationId xmlns:p14="http://schemas.microsoft.com/office/powerpoint/2010/main" val="204617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Phase I and II are supported by the MIRA methodology</a:t>
            </a:r>
          </a:p>
          <a:p>
            <a:r>
              <a:rPr lang="en-GB"/>
              <a:t>Phases III and IV are supported by Cluster-specific assessment methodologies</a:t>
            </a:r>
          </a:p>
          <a:p>
            <a:endParaRPr lang="fr-FR"/>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59366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Phase I and II are supported by the MIRA methodology</a:t>
            </a:r>
          </a:p>
          <a:p>
            <a:r>
              <a:rPr lang="en-GB"/>
              <a:t>Phases III and IV are supported by Cluster-specific assessment methodologies</a:t>
            </a:r>
          </a:p>
          <a:p>
            <a:endParaRPr lang="fr-FR"/>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4873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err="1"/>
              <a:t>Intro</a:t>
            </a:r>
            <a:r>
              <a:rPr lang="es-ES"/>
              <a:t>: </a:t>
            </a:r>
          </a:p>
          <a:p>
            <a:r>
              <a:rPr lang="es-ES" err="1"/>
              <a:t>Reminder</a:t>
            </a:r>
            <a:r>
              <a:rPr lang="es-ES"/>
              <a:t> </a:t>
            </a:r>
            <a:r>
              <a:rPr lang="es-ES" err="1"/>
              <a:t>of</a:t>
            </a:r>
            <a:r>
              <a:rPr lang="es-ES"/>
              <a:t> </a:t>
            </a:r>
            <a:r>
              <a:rPr lang="es-ES" err="1"/>
              <a:t>the</a:t>
            </a:r>
            <a:r>
              <a:rPr lang="es-ES"/>
              <a:t> </a:t>
            </a:r>
            <a:r>
              <a:rPr lang="es-ES" err="1"/>
              <a:t>key</a:t>
            </a:r>
            <a:r>
              <a:rPr lang="es-ES"/>
              <a:t> </a:t>
            </a:r>
            <a:r>
              <a:rPr lang="es-ES" err="1"/>
              <a:t>delieverables</a:t>
            </a:r>
            <a:r>
              <a:rPr lang="es-ES"/>
              <a:t> </a:t>
            </a:r>
            <a:r>
              <a:rPr lang="es-ES" err="1"/>
              <a:t>of</a:t>
            </a:r>
            <a:r>
              <a:rPr lang="es-ES"/>
              <a:t> </a:t>
            </a:r>
            <a:r>
              <a:rPr lang="es-ES" err="1"/>
              <a:t>the</a:t>
            </a:r>
            <a:r>
              <a:rPr lang="es-ES"/>
              <a:t> HPC (</a:t>
            </a:r>
            <a:r>
              <a:rPr lang="es-ES" err="1"/>
              <a:t>particularly</a:t>
            </a:r>
            <a:r>
              <a:rPr lang="es-ES"/>
              <a:t> </a:t>
            </a:r>
            <a:r>
              <a:rPr lang="es-ES" err="1"/>
              <a:t>for</a:t>
            </a:r>
            <a:r>
              <a:rPr lang="es-ES"/>
              <a:t> </a:t>
            </a:r>
            <a:r>
              <a:rPr lang="es-ES" err="1"/>
              <a:t>colleagues</a:t>
            </a:r>
            <a:r>
              <a:rPr lang="es-ES"/>
              <a:t> in non-HPC </a:t>
            </a:r>
            <a:r>
              <a:rPr lang="es-ES" err="1"/>
              <a:t>countries</a:t>
            </a:r>
            <a:r>
              <a:rPr lang="es-ES"/>
              <a:t>)</a:t>
            </a:r>
          </a:p>
        </p:txBody>
      </p:sp>
      <p:sp>
        <p:nvSpPr>
          <p:cNvPr id="4" name="Slide Number Placeholder 3"/>
          <p:cNvSpPr>
            <a:spLocks noGrp="1"/>
          </p:cNvSpPr>
          <p:nvPr>
            <p:ph type="sldNum" sz="quarter" idx="5"/>
          </p:nvPr>
        </p:nvSpPr>
        <p:spPr/>
        <p:txBody>
          <a:bodyPr/>
          <a:lstStyle/>
          <a:p>
            <a:fld id="{FB9635D4-04F7-4499-BD1F-FCE984889654}" type="slidenum">
              <a:rPr lang="es-ES" smtClean="0"/>
              <a:t>5</a:t>
            </a:fld>
            <a:endParaRPr lang="es-ES"/>
          </a:p>
        </p:txBody>
      </p:sp>
    </p:spTree>
    <p:extLst>
      <p:ext uri="{BB962C8B-B14F-4D97-AF65-F5344CB8AC3E}">
        <p14:creationId xmlns:p14="http://schemas.microsoft.com/office/powerpoint/2010/main" val="142151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algn="just">
              <a:lnSpc>
                <a:spcPct val="115000"/>
              </a:lnSpc>
            </a:pPr>
            <a:r>
              <a:rPr lang="en-GB" sz="1200" b="1">
                <a:latin typeface="Calibri" panose="020F0502020204030204" pitchFamily="34" charset="0"/>
                <a:ea typeface="Calibri" panose="020F0502020204030204" pitchFamily="34" charset="0"/>
                <a:cs typeface="Times New Roman" panose="02020603050405020304" pitchFamily="18" charset="0"/>
              </a:rPr>
              <a:t>Inter Sectoral / Cross sectoral: </a:t>
            </a:r>
            <a:r>
              <a:rPr lang="en-GB" sz="1200">
                <a:latin typeface="Calibri" panose="020F0502020204030204" pitchFamily="34" charset="0"/>
                <a:ea typeface="Calibri" panose="020F0502020204030204" pitchFamily="34" charset="0"/>
                <a:cs typeface="Times New Roman" panose="02020603050405020304" pitchFamily="18" charset="0"/>
              </a:rPr>
              <a:t>Approaches that highlight the importance of system thinking and considering issues as a whole, across sectors, and the range of factors that collectively influences humanitarian conditions or how situations in one sector influences or impact upon one or more other sector. Focused on intersectoral interventions and coordination (SDGs 2030, health 2020). </a:t>
            </a:r>
          </a:p>
          <a:p>
            <a:pPr algn="just">
              <a:lnSpc>
                <a:spcPct val="115000"/>
              </a:lnSpc>
            </a:pPr>
            <a:endParaRPr lang="en-GB" sz="12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200">
                <a:latin typeface="Calibri" panose="020F0502020204030204" pitchFamily="34" charset="0"/>
                <a:ea typeface="Calibri" panose="020F0502020204030204" pitchFamily="34" charset="0"/>
                <a:cs typeface="Times New Roman" panose="02020603050405020304" pitchFamily="18" charset="0"/>
              </a:rPr>
              <a:t>Objective is to build synergies </a:t>
            </a:r>
            <a:r>
              <a:rPr lang="en-US" sz="1200">
                <a:latin typeface="Calibri" panose="020F0502020204030204" pitchFamily="34" charset="0"/>
                <a:ea typeface="Calibri" panose="020F0502020204030204" pitchFamily="34" charset="0"/>
                <a:cs typeface="Times New Roman" panose="02020603050405020304" pitchFamily="18" charset="0"/>
              </a:rPr>
              <a:t>across sectors so as to tackle complex issues for achieving inter-related humanitarian/development goals and targets, </a:t>
            </a:r>
            <a:endParaRPr/>
          </a:p>
        </p:txBody>
      </p:sp>
      <p:sp>
        <p:nvSpPr>
          <p:cNvPr id="171" name="Google Shape;171;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5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a:effectLst/>
              </a:rPr>
              <a:t>Based on the results of the 2020 HPC Multi-Partner Review and 2020 HPC Quality Scoring, and under the guidance of the HPC Steering Group, in consultation with the Global Cluster Coordination, the following updates were made to the 2021 HPC.</a:t>
            </a:r>
          </a:p>
        </p:txBody>
      </p:sp>
      <p:sp>
        <p:nvSpPr>
          <p:cNvPr id="4" name="Slide Number Placeholder 3"/>
          <p:cNvSpPr>
            <a:spLocks noGrp="1"/>
          </p:cNvSpPr>
          <p:nvPr>
            <p:ph type="sldNum" sz="quarter" idx="5"/>
          </p:nvPr>
        </p:nvSpPr>
        <p:spPr/>
        <p:txBody>
          <a:bodyPr/>
          <a:lstStyle/>
          <a:p>
            <a:fld id="{FB9635D4-04F7-4499-BD1F-FCE984889654}" type="slidenum">
              <a:rPr lang="es-ES" smtClean="0"/>
              <a:t>7</a:t>
            </a:fld>
            <a:endParaRPr lang="es-ES"/>
          </a:p>
        </p:txBody>
      </p:sp>
    </p:spTree>
    <p:extLst>
      <p:ext uri="{BB962C8B-B14F-4D97-AF65-F5344CB8AC3E}">
        <p14:creationId xmlns:p14="http://schemas.microsoft.com/office/powerpoint/2010/main" val="420930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79442" y="4777862"/>
            <a:ext cx="5438792" cy="390852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165225" y="1239838"/>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52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FB9635D4-04F7-4499-BD1F-FCE984889654}" type="slidenum">
              <a:rPr lang="es-ES" smtClean="0"/>
              <a:t>9</a:t>
            </a:fld>
            <a:endParaRPr lang="es-ES"/>
          </a:p>
        </p:txBody>
      </p:sp>
    </p:spTree>
    <p:extLst>
      <p:ext uri="{BB962C8B-B14F-4D97-AF65-F5344CB8AC3E}">
        <p14:creationId xmlns:p14="http://schemas.microsoft.com/office/powerpoint/2010/main" val="126990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This document is consolidated by OCHA on behalf of the Humanitarian Country Team and partners. It provides a shared understanding of the crisis, including the most pressing humanitarian need and the estimated number of people who need assistance. It represents a consolidated evidence base and helps inform joint strategic response planning.</a:t>
            </a:r>
            <a:endParaRPr lang="en-US" b="0">
              <a:effectLst/>
            </a:endParaRPr>
          </a:p>
        </p:txBody>
      </p:sp>
      <p:sp>
        <p:nvSpPr>
          <p:cNvPr id="4" name="Slide Number Placeholder 3"/>
          <p:cNvSpPr>
            <a:spLocks noGrp="1"/>
          </p:cNvSpPr>
          <p:nvPr>
            <p:ph type="sldNum" sz="quarter" idx="5"/>
          </p:nvPr>
        </p:nvSpPr>
        <p:spPr/>
        <p:txBody>
          <a:bodyPr/>
          <a:lstStyle/>
          <a:p>
            <a:fld id="{FB9635D4-04F7-4499-BD1F-FCE984889654}" type="slidenum">
              <a:rPr lang="es-ES" smtClean="0"/>
              <a:t>12</a:t>
            </a:fld>
            <a:endParaRPr lang="es-ES"/>
          </a:p>
        </p:txBody>
      </p:sp>
    </p:spTree>
    <p:extLst>
      <p:ext uri="{BB962C8B-B14F-4D97-AF65-F5344CB8AC3E}">
        <p14:creationId xmlns:p14="http://schemas.microsoft.com/office/powerpoint/2010/main" val="373183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a:effectLst/>
            </a:endParaRPr>
          </a:p>
        </p:txBody>
      </p:sp>
      <p:sp>
        <p:nvSpPr>
          <p:cNvPr id="4" name="Slide Number Placeholder 3"/>
          <p:cNvSpPr>
            <a:spLocks noGrp="1"/>
          </p:cNvSpPr>
          <p:nvPr>
            <p:ph type="sldNum" sz="quarter" idx="5"/>
          </p:nvPr>
        </p:nvSpPr>
        <p:spPr/>
        <p:txBody>
          <a:bodyPr/>
          <a:lstStyle/>
          <a:p>
            <a:fld id="{FB9635D4-04F7-4499-BD1F-FCE984889654}" type="slidenum">
              <a:rPr lang="es-ES" smtClean="0"/>
              <a:t>13</a:t>
            </a:fld>
            <a:endParaRPr lang="es-ES"/>
          </a:p>
        </p:txBody>
      </p:sp>
    </p:spTree>
    <p:extLst>
      <p:ext uri="{BB962C8B-B14F-4D97-AF65-F5344CB8AC3E}">
        <p14:creationId xmlns:p14="http://schemas.microsoft.com/office/powerpoint/2010/main" val="212472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pPr/>
              <a:t>‹#›</a:t>
            </a:fld>
            <a:endParaRPr lang="fr-F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a:t>Title</a:t>
            </a:r>
          </a:p>
        </p:txBody>
      </p:sp>
    </p:spTree>
    <p:extLst>
      <p:ext uri="{BB962C8B-B14F-4D97-AF65-F5344CB8AC3E}">
        <p14:creationId xmlns:p14="http://schemas.microsoft.com/office/powerpoint/2010/main" val="343081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99197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a:solidFill>
                <a:schemeClr val="bg1"/>
              </a:solidFill>
              <a:latin typeface="Century Gothic" pitchFamily="34" charset="0"/>
            </a:endParaRPr>
          </a:p>
        </p:txBody>
      </p:sp>
    </p:spTree>
    <p:extLst>
      <p:ext uri="{BB962C8B-B14F-4D97-AF65-F5344CB8AC3E}">
        <p14:creationId xmlns:p14="http://schemas.microsoft.com/office/powerpoint/2010/main" val="334376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52023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597292" y="1523077"/>
            <a:ext cx="3974708" cy="4669852"/>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a:p>
        </p:txBody>
      </p:sp>
    </p:spTree>
    <p:extLst>
      <p:ext uri="{BB962C8B-B14F-4D97-AF65-F5344CB8AC3E}">
        <p14:creationId xmlns:p14="http://schemas.microsoft.com/office/powerpoint/2010/main" val="414879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able of content">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587019" y="630521"/>
            <a:ext cx="3974708" cy="829179"/>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stStyle>
          <a:p>
            <a:pPr lvl="0"/>
            <a:r>
              <a:rPr lang="en-US"/>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608152" y="2461624"/>
            <a:ext cx="3963848" cy="2798479"/>
          </a:xfrm>
          <a:prstGeom prst="rect">
            <a:avLst/>
          </a:prstGeom>
        </p:spPr>
        <p:txBody>
          <a:bodyPr lIns="0" tIns="0" rIns="0" bIns="0"/>
          <a:lstStyle>
            <a:lvl1pPr marL="244345" indent="-244345">
              <a:lnSpc>
                <a:spcPct val="150000"/>
              </a:lnSpc>
              <a:buFont typeface="Arial" panose="020B0604020202020204" pitchFamily="34" charset="0"/>
              <a:buChar char="•"/>
              <a:defRPr sz="2052" b="1">
                <a:latin typeface="Roboto" panose="02000000000000000000" pitchFamily="2" charset="0"/>
                <a:ea typeface="Roboto" panose="02000000000000000000" pitchFamily="2" charset="0"/>
              </a:defRPr>
            </a:lvl1pPr>
          </a:lstStyle>
          <a:p>
            <a:pPr lvl="0"/>
            <a:r>
              <a:rPr lang="en-US"/>
              <a:t>Chapter 1</a:t>
            </a:r>
          </a:p>
          <a:p>
            <a:pPr lvl="0"/>
            <a:r>
              <a:rPr lang="en-US"/>
              <a:t>Chapter 2</a:t>
            </a:r>
          </a:p>
          <a:p>
            <a:pPr lvl="0"/>
            <a:r>
              <a:rPr lang="en-US"/>
              <a:t>Chapter 3</a:t>
            </a:r>
          </a:p>
        </p:txBody>
      </p:sp>
    </p:spTree>
    <p:extLst>
      <p:ext uri="{BB962C8B-B14F-4D97-AF65-F5344CB8AC3E}">
        <p14:creationId xmlns:p14="http://schemas.microsoft.com/office/powerpoint/2010/main" val="319502523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597292" y="1523077"/>
            <a:ext cx="3974708" cy="4669852"/>
          </a:xfrm>
          <a:prstGeom prst="rect">
            <a:avLst/>
          </a:prstGeom>
          <a:noFill/>
          <a:ln>
            <a:noFill/>
          </a:ln>
        </p:spPr>
        <p:txBody>
          <a:bodyPr spcFirstLastPara="1" wrap="square" lIns="0" tIns="0" rIns="0" bIns="0" anchor="t" anchorCtr="0"/>
          <a:lstStyle>
            <a:lvl1pPr marL="310945" marR="0" lvl="0" indent="-155473" algn="l" rtl="0">
              <a:spcBef>
                <a:spcPts val="0"/>
              </a:spcBef>
              <a:spcAft>
                <a:spcPts val="0"/>
              </a:spcAft>
              <a:buSzPts val="1400"/>
              <a:buNone/>
              <a:defRPr sz="1224" b="0" i="0" u="none" strike="noStrike" cap="none">
                <a:latin typeface="Roboto"/>
                <a:ea typeface="Roboto"/>
                <a:cs typeface="Roboto"/>
                <a:sym typeface="Roboto"/>
              </a:defRPr>
            </a:lvl1pPr>
            <a:lvl2pPr marL="621890" marR="0" lvl="1" indent="-155473" algn="l" rtl="0">
              <a:spcBef>
                <a:spcPts val="0"/>
              </a:spcBef>
              <a:spcAft>
                <a:spcPts val="0"/>
              </a:spcAft>
              <a:buSzPts val="1400"/>
              <a:buNone/>
              <a:defRPr sz="1224" b="0" i="0" u="none" strike="noStrike" cap="none">
                <a:latin typeface="Roboto"/>
                <a:ea typeface="Roboto"/>
                <a:cs typeface="Roboto"/>
                <a:sym typeface="Roboto"/>
              </a:defRPr>
            </a:lvl2pPr>
            <a:lvl3pPr marL="932835" marR="0" lvl="2" indent="-155473" algn="l" rtl="0">
              <a:spcBef>
                <a:spcPts val="0"/>
              </a:spcBef>
              <a:spcAft>
                <a:spcPts val="0"/>
              </a:spcAft>
              <a:buSzPts val="1400"/>
              <a:buNone/>
              <a:defRPr sz="1224" b="0" i="0" u="none" strike="noStrike" cap="none">
                <a:latin typeface="Roboto"/>
                <a:ea typeface="Roboto"/>
                <a:cs typeface="Roboto"/>
                <a:sym typeface="Roboto"/>
              </a:defRPr>
            </a:lvl3pPr>
            <a:lvl4pPr marL="1243781" marR="0" lvl="3" indent="-155473" algn="l" rtl="0">
              <a:spcBef>
                <a:spcPts val="0"/>
              </a:spcBef>
              <a:spcAft>
                <a:spcPts val="0"/>
              </a:spcAft>
              <a:buSzPts val="1400"/>
              <a:buNone/>
              <a:defRPr sz="1224" b="0" i="0" u="none" strike="noStrike" cap="none">
                <a:latin typeface="Roboto"/>
                <a:ea typeface="Roboto"/>
                <a:cs typeface="Roboto"/>
                <a:sym typeface="Roboto"/>
              </a:defRPr>
            </a:lvl4pPr>
            <a:lvl5pPr marL="1554726" marR="0" lvl="4" indent="-155473" algn="l" rtl="0">
              <a:spcBef>
                <a:spcPts val="0"/>
              </a:spcBef>
              <a:spcAft>
                <a:spcPts val="0"/>
              </a:spcAft>
              <a:buSzPts val="1400"/>
              <a:buNone/>
              <a:defRPr sz="1224" b="0" i="0" u="none" strike="noStrike" cap="none">
                <a:latin typeface="Roboto"/>
                <a:ea typeface="Roboto"/>
                <a:cs typeface="Roboto"/>
                <a:sym typeface="Roboto"/>
              </a:defRPr>
            </a:lvl5pPr>
            <a:lvl6pPr marL="1865671" marR="0" lvl="5" indent="-155473" algn="l" rtl="0">
              <a:spcBef>
                <a:spcPts val="0"/>
              </a:spcBef>
              <a:spcAft>
                <a:spcPts val="0"/>
              </a:spcAft>
              <a:buSzPts val="1400"/>
              <a:buNone/>
              <a:defRPr sz="1224" b="0" i="0" u="none" strike="noStrike" cap="none">
                <a:latin typeface="Calibri"/>
                <a:ea typeface="Calibri"/>
                <a:cs typeface="Calibri"/>
                <a:sym typeface="Calibri"/>
              </a:defRPr>
            </a:lvl6pPr>
            <a:lvl7pPr marL="2176616" marR="0" lvl="6" indent="-155473" algn="l" rtl="0">
              <a:spcBef>
                <a:spcPts val="0"/>
              </a:spcBef>
              <a:spcAft>
                <a:spcPts val="0"/>
              </a:spcAft>
              <a:buSzPts val="1400"/>
              <a:buNone/>
              <a:defRPr sz="1224" b="0" i="0" u="none" strike="noStrike" cap="none">
                <a:latin typeface="Calibri"/>
                <a:ea typeface="Calibri"/>
                <a:cs typeface="Calibri"/>
                <a:sym typeface="Calibri"/>
              </a:defRPr>
            </a:lvl7pPr>
            <a:lvl8pPr marL="2487561" marR="0" lvl="7" indent="-155473" algn="l" rtl="0">
              <a:spcBef>
                <a:spcPts val="0"/>
              </a:spcBef>
              <a:spcAft>
                <a:spcPts val="0"/>
              </a:spcAft>
              <a:buSzPts val="1400"/>
              <a:buNone/>
              <a:defRPr sz="1224" b="0" i="0" u="none" strike="noStrike" cap="none">
                <a:latin typeface="Calibri"/>
                <a:ea typeface="Calibri"/>
                <a:cs typeface="Calibri"/>
                <a:sym typeface="Calibri"/>
              </a:defRPr>
            </a:lvl8pPr>
            <a:lvl9pPr marL="2798506" marR="0" lvl="8" indent="-155473" algn="l" rtl="0">
              <a:spcBef>
                <a:spcPts val="0"/>
              </a:spcBef>
              <a:spcAft>
                <a:spcPts val="0"/>
              </a:spcAft>
              <a:buSzPts val="1400"/>
              <a:buNone/>
              <a:defRPr sz="1224"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11998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597292" y="1523077"/>
            <a:ext cx="3974708" cy="4669852"/>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a:p>
        </p:txBody>
      </p:sp>
    </p:spTree>
    <p:extLst>
      <p:ext uri="{BB962C8B-B14F-4D97-AF65-F5344CB8AC3E}">
        <p14:creationId xmlns:p14="http://schemas.microsoft.com/office/powerpoint/2010/main" val="303712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a:t>Title</a:t>
            </a:r>
            <a:endParaRPr lang="fr-F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3155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7223435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66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43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0227407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08065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88879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7187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58538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85238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41468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81517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2817199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40147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a:t>Title</a:t>
            </a:r>
          </a:p>
        </p:txBody>
      </p:sp>
    </p:spTree>
    <p:extLst>
      <p:ext uri="{BB962C8B-B14F-4D97-AF65-F5344CB8AC3E}">
        <p14:creationId xmlns:p14="http://schemas.microsoft.com/office/powerpoint/2010/main" val="1015993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6429716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7974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94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3908054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48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25/08/2020</a:t>
            </a:fld>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07448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34644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3958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34171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30527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30547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3107822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a:solidFill>
                <a:prstClr val="white"/>
              </a:solidFill>
              <a:latin typeface="Century Gothic" pitchFamily="34" charset="0"/>
            </a:endParaRPr>
          </a:p>
        </p:txBody>
      </p:sp>
    </p:spTree>
    <p:extLst>
      <p:ext uri="{BB962C8B-B14F-4D97-AF65-F5344CB8AC3E}">
        <p14:creationId xmlns:p14="http://schemas.microsoft.com/office/powerpoint/2010/main" val="3065105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564568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E7555-07CF-4CC1-9AD4-26EB01ADEF75}"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88D6171A-1E43-4B35-A8A2-184A2F317F32}"/>
              </a:ext>
            </a:extLst>
          </p:cNvPr>
          <p:cNvGrpSpPr/>
          <p:nvPr userDrawn="1"/>
        </p:nvGrpSpPr>
        <p:grpSpPr>
          <a:xfrm>
            <a:off x="0" y="-8467"/>
            <a:ext cx="9144000" cy="6866467"/>
            <a:chOff x="0" y="-8467"/>
            <a:chExt cx="12192000" cy="6866467"/>
          </a:xfrm>
        </p:grpSpPr>
        <p:cxnSp>
          <p:nvCxnSpPr>
            <p:cNvPr id="6" name="Straight Connector 5">
              <a:extLst>
                <a:ext uri="{FF2B5EF4-FFF2-40B4-BE49-F238E27FC236}">
                  <a16:creationId xmlns:a16="http://schemas.microsoft.com/office/drawing/2014/main" id="{E88BB057-2180-4C8B-9FE9-002C67350A28}"/>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C094AE-EF57-417E-804B-A43E66EA79E9}"/>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434C731E-FF2C-4F40-B83A-F05E7296F7EA}"/>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F142AA2B-6EBA-4AF9-B1A8-9C49F7E0DB65}"/>
                </a:ext>
              </a:extLst>
            </p:cNvPr>
            <p:cNvSpPr/>
            <p:nvPr userDrawn="1"/>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0" name="Isosceles Triangle 9">
              <a:extLst>
                <a:ext uri="{FF2B5EF4-FFF2-40B4-BE49-F238E27FC236}">
                  <a16:creationId xmlns:a16="http://schemas.microsoft.com/office/drawing/2014/main" id="{C077343C-7D57-4AC0-9467-630F91417C3A}"/>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865C261D-01A5-47DA-96F7-1B623A4963F1}"/>
                </a:ext>
              </a:extLst>
            </p:cNvPr>
            <p:cNvSpPr/>
            <p:nvPr userDrawn="1"/>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2" name="Rectangle 28">
              <a:extLst>
                <a:ext uri="{FF2B5EF4-FFF2-40B4-BE49-F238E27FC236}">
                  <a16:creationId xmlns:a16="http://schemas.microsoft.com/office/drawing/2014/main" id="{80F03FA5-C6EC-4CC8-AEA9-906E18BCD0DC}"/>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099E215F-8AFC-4533-93B3-FDCF77CE1EAD}"/>
                </a:ext>
              </a:extLst>
            </p:cNvPr>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4" name="Isosceles Triangle 13">
              <a:extLst>
                <a:ext uri="{FF2B5EF4-FFF2-40B4-BE49-F238E27FC236}">
                  <a16:creationId xmlns:a16="http://schemas.microsoft.com/office/drawing/2014/main" id="{F94B8AC7-D47E-4D0D-943F-CD55237E88ED}"/>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F7844AC-B0E9-44B0-85F6-71C7608D2A2F}"/>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 name="Title 1">
            <a:extLst>
              <a:ext uri="{FF2B5EF4-FFF2-40B4-BE49-F238E27FC236}">
                <a16:creationId xmlns:a16="http://schemas.microsoft.com/office/drawing/2014/main" id="{6A3339CC-973A-4A8B-99B8-57047117AAED}"/>
              </a:ext>
            </a:extLst>
          </p:cNvPr>
          <p:cNvSpPr>
            <a:spLocks noGrp="1"/>
          </p:cNvSpPr>
          <p:nvPr>
            <p:ph type="ctrTitle"/>
          </p:nvPr>
        </p:nvSpPr>
        <p:spPr>
          <a:xfrm>
            <a:off x="521653" y="2660652"/>
            <a:ext cx="6154812" cy="1234727"/>
          </a:xfrm>
        </p:spPr>
        <p:txBody>
          <a:bodyPr/>
          <a:lstStyle/>
          <a:p>
            <a:pPr algn="l"/>
            <a:r>
              <a:rPr lang="en-US" sz="2700" b="1">
                <a:solidFill>
                  <a:srgbClr val="00B050"/>
                </a:solidFill>
                <a:latin typeface="Source Sans Pro" panose="020B0503030403020204" pitchFamily="34" charset="0"/>
                <a:ea typeface="Source Sans Pro" panose="020B0503030403020204" pitchFamily="34" charset="0"/>
              </a:rPr>
              <a:t>Title</a:t>
            </a:r>
          </a:p>
        </p:txBody>
      </p:sp>
      <p:sp>
        <p:nvSpPr>
          <p:cNvPr id="19" name="Subtitle 2">
            <a:extLst>
              <a:ext uri="{FF2B5EF4-FFF2-40B4-BE49-F238E27FC236}">
                <a16:creationId xmlns:a16="http://schemas.microsoft.com/office/drawing/2014/main" id="{64997FA2-E58B-43F0-BE5A-706017B06AD4}"/>
              </a:ext>
            </a:extLst>
          </p:cNvPr>
          <p:cNvSpPr>
            <a:spLocks noGrp="1"/>
          </p:cNvSpPr>
          <p:nvPr>
            <p:ph type="subTitle" idx="1"/>
          </p:nvPr>
        </p:nvSpPr>
        <p:spPr>
          <a:xfrm>
            <a:off x="521653" y="4050833"/>
            <a:ext cx="5825202" cy="1803702"/>
          </a:xfrm>
        </p:spPr>
        <p:txBody>
          <a:bodyPr>
            <a:normAutofit/>
          </a:bodyPr>
          <a:lstStyle/>
          <a:p>
            <a:pPr algn="l"/>
            <a:r>
              <a:rPr lang="en-US">
                <a:latin typeface="Source Sans Pro" panose="020B0503030403020204" pitchFamily="34" charset="0"/>
                <a:ea typeface="Source Sans Pro" panose="020B0503030403020204" pitchFamily="34" charset="0"/>
              </a:rPr>
              <a:t>Country</a:t>
            </a:r>
          </a:p>
          <a:p>
            <a:pPr algn="l"/>
            <a:r>
              <a:rPr lang="en-US">
                <a:latin typeface="Source Sans Pro" panose="020B0503030403020204" pitchFamily="34" charset="0"/>
                <a:ea typeface="Source Sans Pro" panose="020B0503030403020204" pitchFamily="34" charset="0"/>
              </a:rPr>
              <a:t>Date</a:t>
            </a:r>
          </a:p>
        </p:txBody>
      </p:sp>
      <p:pic>
        <p:nvPicPr>
          <p:cNvPr id="21" name="Graphic 20">
            <a:extLst>
              <a:ext uri="{FF2B5EF4-FFF2-40B4-BE49-F238E27FC236}">
                <a16:creationId xmlns:a16="http://schemas.microsoft.com/office/drawing/2014/main" id="{2F51C145-AE68-45B9-86C0-87D84171D4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3575" y="5768975"/>
            <a:ext cx="714375" cy="952500"/>
          </a:xfrm>
          <a:prstGeom prst="rect">
            <a:avLst/>
          </a:prstGeom>
        </p:spPr>
      </p:pic>
    </p:spTree>
    <p:extLst>
      <p:ext uri="{BB962C8B-B14F-4D97-AF65-F5344CB8AC3E}">
        <p14:creationId xmlns:p14="http://schemas.microsoft.com/office/powerpoint/2010/main" val="883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3538" y="2228654"/>
            <a:ext cx="5887667" cy="1818967"/>
          </a:xfrm>
        </p:spPr>
        <p:txBody>
          <a:bodyPr>
            <a:noAutofit/>
          </a:bodyPr>
          <a:lstStyle>
            <a:lvl1pPr marL="0" indent="0">
              <a:lnSpc>
                <a:spcPct val="70000"/>
              </a:lnSpc>
              <a:buNone/>
              <a:defRPr sz="435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475631" y="4059641"/>
            <a:ext cx="3064874"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75631" y="4275500"/>
            <a:ext cx="3064874" cy="1065213"/>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Click to </a:t>
            </a:r>
            <a:r>
              <a:rPr lang="fr-FR" err="1"/>
              <a:t>edit</a:t>
            </a:r>
            <a:r>
              <a:rPr lang="fr-FR"/>
              <a:t> Place </a:t>
            </a:r>
          </a:p>
          <a:p>
            <a:pPr lvl="0"/>
            <a:r>
              <a:rPr lang="fr-FR"/>
              <a:t>and/or Date</a:t>
            </a:r>
            <a:endParaRPr lang="en-US"/>
          </a:p>
        </p:txBody>
      </p:sp>
      <p:pic>
        <p:nvPicPr>
          <p:cNvPr id="3" name="Graphic 2">
            <a:extLst>
              <a:ext uri="{FF2B5EF4-FFF2-40B4-BE49-F238E27FC236}">
                <a16:creationId xmlns:a16="http://schemas.microsoft.com/office/drawing/2014/main" id="{34852A60-EF82-4A33-8E8E-2C1B8EB5532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6899" y="2530533"/>
            <a:ext cx="907646" cy="1210194"/>
          </a:xfrm>
          <a:prstGeom prst="rect">
            <a:avLst/>
          </a:prstGeom>
        </p:spPr>
      </p:pic>
    </p:spTree>
    <p:extLst>
      <p:ext uri="{BB962C8B-B14F-4D97-AF65-F5344CB8AC3E}">
        <p14:creationId xmlns:p14="http://schemas.microsoft.com/office/powerpoint/2010/main" val="4198220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06564" y="2228653"/>
            <a:ext cx="8215958" cy="1007805"/>
          </a:xfrm>
        </p:spPr>
        <p:txBody>
          <a:bodyPr>
            <a:noAutofit/>
          </a:bodyPr>
          <a:lstStyle>
            <a:lvl1pPr marL="0" indent="0">
              <a:lnSpc>
                <a:spcPct val="70000"/>
              </a:lnSpc>
              <a:buNone/>
              <a:defRPr sz="450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518656" y="3354995"/>
            <a:ext cx="281286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518656" y="3570853"/>
            <a:ext cx="2812862" cy="861858"/>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Click to </a:t>
            </a:r>
            <a:r>
              <a:rPr lang="fr-FR" err="1"/>
              <a:t>edit</a:t>
            </a:r>
            <a:r>
              <a:rPr lang="fr-FR"/>
              <a:t> Place </a:t>
            </a:r>
          </a:p>
          <a:p>
            <a:pPr lvl="0"/>
            <a:r>
              <a:rPr lang="fr-FR"/>
              <a:t>and/or Date</a:t>
            </a:r>
            <a:endParaRPr lang="en-US"/>
          </a:p>
        </p:txBody>
      </p:sp>
      <p:sp>
        <p:nvSpPr>
          <p:cNvPr id="6" name="Rectangle 5"/>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9"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1"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3813902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11569" y="1049339"/>
            <a:ext cx="4418369" cy="4144963"/>
          </a:xfrm>
        </p:spPr>
        <p:txBody>
          <a:bodyPr>
            <a:noAutofit/>
          </a:bodyPr>
          <a:lstStyle>
            <a:lvl1pPr marL="0" indent="0">
              <a:lnSpc>
                <a:spcPct val="70000"/>
              </a:lnSpc>
              <a:buNone/>
              <a:defRPr sz="4050" baseline="0">
                <a:solidFill>
                  <a:schemeClr val="accent1"/>
                </a:solidFill>
              </a:defRPr>
            </a:lvl1pPr>
            <a:lvl2pPr marL="457121" indent="0">
              <a:lnSpc>
                <a:spcPct val="80000"/>
              </a:lnSpc>
              <a:buNone/>
              <a:defRPr sz="4050">
                <a:solidFill>
                  <a:srgbClr val="118987"/>
                </a:solidFill>
              </a:defRPr>
            </a:lvl2pPr>
            <a:lvl3pPr marL="914240" indent="0">
              <a:lnSpc>
                <a:spcPct val="80000"/>
              </a:lnSpc>
              <a:buNone/>
              <a:defRPr sz="4050">
                <a:solidFill>
                  <a:srgbClr val="118987"/>
                </a:solidFill>
              </a:defRPr>
            </a:lvl3pPr>
            <a:lvl4pPr marL="1371360" indent="0">
              <a:lnSpc>
                <a:spcPct val="80000"/>
              </a:lnSpc>
              <a:buNone/>
              <a:defRPr sz="4050">
                <a:solidFill>
                  <a:srgbClr val="118987"/>
                </a:solidFill>
              </a:defRPr>
            </a:lvl4pPr>
            <a:lvl5pPr marL="1828480" indent="0">
              <a:lnSpc>
                <a:spcPct val="80000"/>
              </a:lnSpc>
              <a:buNone/>
              <a:defRPr sz="4050">
                <a:solidFill>
                  <a:srgbClr val="118987"/>
                </a:solidFill>
              </a:defRPr>
            </a:lvl5pPr>
          </a:lstStyle>
          <a:p>
            <a:pPr lvl="0"/>
            <a:r>
              <a:rPr lang="fr-FR" err="1"/>
              <a:t>Willkommen</a:t>
            </a:r>
            <a:endParaRPr lang="fr-FR"/>
          </a:p>
          <a:p>
            <a:pPr lvl="0"/>
            <a:r>
              <a:rPr lang="fr-FR"/>
              <a:t>Bienvenue</a:t>
            </a:r>
          </a:p>
          <a:p>
            <a:pPr lvl="0"/>
            <a:r>
              <a:rPr lang="fr-FR" err="1"/>
              <a:t>Bienvenido</a:t>
            </a:r>
            <a:endParaRPr lang="fr-FR"/>
          </a:p>
          <a:p>
            <a:pPr lvl="0"/>
            <a:r>
              <a:rPr lang="fr-FR" err="1"/>
              <a:t>Ahlan</a:t>
            </a:r>
            <a:r>
              <a:rPr lang="fr-FR"/>
              <a:t> </a:t>
            </a:r>
            <a:r>
              <a:rPr lang="fr-FR" err="1"/>
              <a:t>wa</a:t>
            </a:r>
            <a:r>
              <a:rPr lang="fr-FR"/>
              <a:t> </a:t>
            </a:r>
            <a:r>
              <a:rPr lang="fr-FR" err="1"/>
              <a:t>sahlan</a:t>
            </a:r>
            <a:endParaRPr lang="fr-FR"/>
          </a:p>
          <a:p>
            <a:pPr lvl="0"/>
            <a:r>
              <a:rPr lang="fr-FR" err="1"/>
              <a:t>Welcome</a:t>
            </a:r>
            <a:endParaRPr lang="fr-FR"/>
          </a:p>
        </p:txBody>
      </p:sp>
      <p:sp>
        <p:nvSpPr>
          <p:cNvPr id="3" name="Rectangle 2"/>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5"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6"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1157299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3967005" cy="6858000"/>
          </a:xfrm>
          <a:solidFill>
            <a:schemeClr val="bg1">
              <a:lumMod val="85000"/>
            </a:schemeClr>
          </a:solidFill>
          <a:ln>
            <a:noFill/>
          </a:ln>
        </p:spPr>
        <p:txBody>
          <a:bodyPr/>
          <a:lstStyle>
            <a:lvl1pPr marL="0" indent="0" algn="ctr">
              <a:buFontTx/>
              <a:buNone/>
              <a:defRPr/>
            </a:lvl1pPr>
          </a:lstStyle>
          <a:p>
            <a:r>
              <a:rPr lang="en-US"/>
              <a:t>Click icon to add picture</a:t>
            </a:r>
          </a:p>
        </p:txBody>
      </p:sp>
      <p:sp>
        <p:nvSpPr>
          <p:cNvPr id="20" name="Text Placeholder 19"/>
          <p:cNvSpPr>
            <a:spLocks noGrp="1"/>
          </p:cNvSpPr>
          <p:nvPr>
            <p:ph type="body" sz="quarter" idx="16" hasCustomPrompt="1"/>
          </p:nvPr>
        </p:nvSpPr>
        <p:spPr>
          <a:xfrm>
            <a:off x="4236179" y="3150243"/>
            <a:ext cx="3957477" cy="754113"/>
          </a:xfrm>
        </p:spPr>
        <p:txBody>
          <a:bodyPr>
            <a:normAutofit/>
          </a:bodyPr>
          <a:lstStyle>
            <a:lvl1pPr marL="0" indent="0">
              <a:lnSpc>
                <a:spcPct val="80000"/>
              </a:lnSpc>
              <a:buNone/>
              <a:defRPr sz="3750">
                <a:solidFill>
                  <a:schemeClr val="tx1">
                    <a:lumMod val="65000"/>
                    <a:lumOff val="35000"/>
                  </a:schemeClr>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endParaRPr lang="fr-FR"/>
          </a:p>
          <a:p>
            <a:pPr lvl="0"/>
            <a:endParaRPr lang="en-US"/>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4236178" y="2408936"/>
            <a:ext cx="4907823" cy="754113"/>
          </a:xfrm>
        </p:spPr>
        <p:txBody>
          <a:bodyPr>
            <a:normAutofit/>
          </a:bodyPr>
          <a:lstStyle>
            <a:lvl1pPr marL="0" indent="0">
              <a:lnSpc>
                <a:spcPct val="80000"/>
              </a:lnSpc>
              <a:buNone/>
              <a:defRPr sz="3750" b="1" baseline="0">
                <a:solidFill>
                  <a:schemeClr val="accent1"/>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a:t>Global Nutrition Cluster</a:t>
            </a:r>
            <a:endParaRPr lang="en-US"/>
          </a:p>
        </p:txBody>
      </p:sp>
      <p:sp>
        <p:nvSpPr>
          <p:cNvPr id="2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24"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25"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Tree>
    <p:extLst>
      <p:ext uri="{BB962C8B-B14F-4D97-AF65-F5344CB8AC3E}">
        <p14:creationId xmlns:p14="http://schemas.microsoft.com/office/powerpoint/2010/main" val="1363903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5"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6"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715000"/>
          </a:xfrm>
          <a:solidFill>
            <a:schemeClr val="bg1">
              <a:lumMod val="85000"/>
            </a:schemeClr>
          </a:solidFill>
        </p:spPr>
        <p:txBody>
          <a:bodyPr/>
          <a:lstStyle>
            <a:lvl1pPr marL="0" indent="0" algn="ctr">
              <a:buNone/>
              <a:defRPr/>
            </a:lvl1pPr>
          </a:lstStyle>
          <a:p>
            <a:r>
              <a:rPr lang="en-US"/>
              <a:t>Click icon to add picture</a:t>
            </a:r>
          </a:p>
        </p:txBody>
      </p:sp>
      <p:sp>
        <p:nvSpPr>
          <p:cNvPr id="5" name="Text Placeholder 4"/>
          <p:cNvSpPr>
            <a:spLocks noGrp="1"/>
          </p:cNvSpPr>
          <p:nvPr>
            <p:ph type="body" sz="quarter" idx="17" hasCustomPrompt="1"/>
          </p:nvPr>
        </p:nvSpPr>
        <p:spPr>
          <a:xfrm>
            <a:off x="1513679" y="3020037"/>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Click to </a:t>
            </a:r>
            <a:r>
              <a:rPr lang="fr-FR" err="1"/>
              <a:t>edit</a:t>
            </a:r>
            <a:r>
              <a:rPr lang="fr-FR"/>
              <a:t> </a:t>
            </a:r>
            <a:r>
              <a:rPr lang="fr-FR" err="1"/>
              <a:t>Title</a:t>
            </a:r>
            <a:endParaRPr lang="en-US"/>
          </a:p>
        </p:txBody>
      </p:sp>
      <p:sp>
        <p:nvSpPr>
          <p:cNvPr id="14"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871583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1" y="0"/>
            <a:ext cx="397295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3960220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3469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836487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194300"/>
          </a:xfrm>
          <a:solidFill>
            <a:schemeClr val="bg1">
              <a:lumMod val="85000"/>
            </a:schemeClr>
          </a:solidFill>
        </p:spPr>
        <p:txBody>
          <a:bodyPr/>
          <a:lstStyle>
            <a:lvl1pPr marL="0" indent="0" algn="ctr">
              <a:buNone/>
              <a:defRPr/>
            </a:lvl1pPr>
          </a:lstStyle>
          <a:p>
            <a:r>
              <a:rPr lang="en-US"/>
              <a:t>Click icon to add picture</a:t>
            </a:r>
          </a:p>
        </p:txBody>
      </p:sp>
      <p:sp>
        <p:nvSpPr>
          <p:cNvPr id="17"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8"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9"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20" name="Text Placeholder 4"/>
          <p:cNvSpPr>
            <a:spLocks noGrp="1"/>
          </p:cNvSpPr>
          <p:nvPr>
            <p:ph type="body" sz="quarter" idx="17" hasCustomPrompt="1"/>
          </p:nvPr>
        </p:nvSpPr>
        <p:spPr>
          <a:xfrm>
            <a:off x="1567989" y="2699544"/>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THANK YOU</a:t>
            </a:r>
            <a:endParaRPr lang="en-US"/>
          </a:p>
        </p:txBody>
      </p:sp>
    </p:spTree>
    <p:extLst>
      <p:ext uri="{BB962C8B-B14F-4D97-AF65-F5344CB8AC3E}">
        <p14:creationId xmlns:p14="http://schemas.microsoft.com/office/powerpoint/2010/main" val="2355986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6858000"/>
          </a:xfrm>
          <a:solidFill>
            <a:schemeClr val="bg1">
              <a:lumMod val="85000"/>
            </a:schemeClr>
          </a:solidFill>
        </p:spPr>
        <p:txBody>
          <a:bodyPr/>
          <a:lstStyle>
            <a:lvl1pPr marL="0" indent="0" algn="ctr">
              <a:buNone/>
              <a:defRPr/>
            </a:lvl1pPr>
          </a:lstStyle>
          <a:p>
            <a:r>
              <a:rPr lang="en-US"/>
              <a:t>Click icon to add picture</a:t>
            </a:r>
          </a:p>
        </p:txBody>
      </p:sp>
      <p:sp>
        <p:nvSpPr>
          <p:cNvPr id="20" name="Text Placeholder 4"/>
          <p:cNvSpPr>
            <a:spLocks noGrp="1"/>
          </p:cNvSpPr>
          <p:nvPr>
            <p:ph type="body" sz="quarter" idx="17" hasCustomPrompt="1"/>
          </p:nvPr>
        </p:nvSpPr>
        <p:spPr>
          <a:xfrm>
            <a:off x="0" y="2799755"/>
            <a:ext cx="3595254"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THANK YOU</a:t>
            </a:r>
            <a:endParaRPr lang="en-US"/>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9570" y="5751367"/>
            <a:ext cx="714375" cy="952500"/>
          </a:xfrm>
          <a:prstGeom prst="rect">
            <a:avLst/>
          </a:prstGeom>
        </p:spPr>
      </p:pic>
    </p:spTree>
    <p:extLst>
      <p:ext uri="{BB962C8B-B14F-4D97-AF65-F5344CB8AC3E}">
        <p14:creationId xmlns:p14="http://schemas.microsoft.com/office/powerpoint/2010/main" val="340358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913359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1464419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3927"/>
            <a:ext cx="78867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1" name="Graphic 10">
            <a:extLst>
              <a:ext uri="{FF2B5EF4-FFF2-40B4-BE49-F238E27FC236}">
                <a16:creationId xmlns:a16="http://schemas.microsoft.com/office/drawing/2014/main" id="{CB8007EB-DC01-4106-A335-9ACEFFB209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3162501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28250"/>
            <a:ext cx="2949178" cy="1564887"/>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458475"/>
            <a:ext cx="4629150" cy="476607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528450"/>
            <a:ext cx="2949178" cy="372747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pic>
        <p:nvPicPr>
          <p:cNvPr id="12" name="Graphic 11">
            <a:extLst>
              <a:ext uri="{FF2B5EF4-FFF2-40B4-BE49-F238E27FC236}">
                <a16:creationId xmlns:a16="http://schemas.microsoft.com/office/drawing/2014/main" id="{79E769BA-3115-4E9C-BECF-A529627EEB2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3120774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2" name="Graphic 11">
            <a:extLst>
              <a:ext uri="{FF2B5EF4-FFF2-40B4-BE49-F238E27FC236}">
                <a16:creationId xmlns:a16="http://schemas.microsoft.com/office/drawing/2014/main" id="{64AE20C0-ADA7-4122-960B-A228F3CC9A7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942945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4" name="Graphic 13">
            <a:extLst>
              <a:ext uri="{FF2B5EF4-FFF2-40B4-BE49-F238E27FC236}">
                <a16:creationId xmlns:a16="http://schemas.microsoft.com/office/drawing/2014/main" id="{04B72776-90CC-476C-87CB-509B4148BE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516720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619224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8/25/2020</a:t>
            </a:fld>
            <a:endParaRPr lang="en-US"/>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4134753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102189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35688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61292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4.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25/08/2020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NCC Training 2013</a:t>
            </a:r>
          </a:p>
        </p:txBody>
      </p:sp>
      <p:pic>
        <p:nvPicPr>
          <p:cNvPr id="8" name="Picture 3">
            <a:extLst>
              <a:ext uri="{FF2B5EF4-FFF2-40B4-BE49-F238E27FC236}">
                <a16:creationId xmlns:a16="http://schemas.microsoft.com/office/drawing/2014/main" id="{EB82D1A6-DC32-4CC9-AF6D-1C5D94742D13}"/>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777" r:id="rId16"/>
    <p:sldLayoutId id="2147483778" r:id="rId17"/>
    <p:sldLayoutId id="2147483779" r:id="rId18"/>
    <p:sldLayoutId id="2147483780"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pic>
        <p:nvPicPr>
          <p:cNvPr id="7" name="Picture 3">
            <a:extLst>
              <a:ext uri="{FF2B5EF4-FFF2-40B4-BE49-F238E27FC236}">
                <a16:creationId xmlns:a16="http://schemas.microsoft.com/office/drawing/2014/main" id="{209A5FBA-748E-4A0A-92C2-2292973C41A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32466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pic>
        <p:nvPicPr>
          <p:cNvPr id="7" name="Picture 3">
            <a:extLst>
              <a:ext uri="{FF2B5EF4-FFF2-40B4-BE49-F238E27FC236}">
                <a16:creationId xmlns:a16="http://schemas.microsoft.com/office/drawing/2014/main" id="{D3552171-3A0E-434C-BC03-0EC96E314A1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70990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FE7555-07CF-4CC1-9AD4-26EB01ADEF75}"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E0707-16D1-4EFD-9C7E-2A3D500773BC}" type="slidenum">
              <a:rPr lang="en-US" smtClean="0"/>
              <a:t>‹#›</a:t>
            </a:fld>
            <a:endParaRPr lang="en-US"/>
          </a:p>
        </p:txBody>
      </p:sp>
    </p:spTree>
    <p:extLst>
      <p:ext uri="{BB962C8B-B14F-4D97-AF65-F5344CB8AC3E}">
        <p14:creationId xmlns:p14="http://schemas.microsoft.com/office/powerpoint/2010/main" val="35484819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tritioncluster.net/resource_NutHumanitarianAnalysis"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bstevens@unicef.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hyperlink" Target="https://www.nutritioncluster.net/Coordination_Toolkit" TargetMode="External"/><Relationship Id="rId4" Type="http://schemas.openxmlformats.org/officeDocument/2006/relationships/hyperlink" Target="mailto:vsauveplane@unicef.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microsoft.com/office/2007/relationships/hdphoto" Target="../media/hdphoto1.wdp"/><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1379" y="2039008"/>
            <a:ext cx="8881241" cy="3249859"/>
          </a:xfrm>
        </p:spPr>
        <p:txBody>
          <a:bodyPr>
            <a:normAutofit fontScale="90000"/>
          </a:bodyPr>
          <a:lstStyle/>
          <a:p>
            <a:pPr algn="r"/>
            <a:r>
              <a:rPr lang="en-US">
                <a:solidFill>
                  <a:srgbClr val="000000"/>
                </a:solidFill>
              </a:rPr>
              <a:t>Global Nutrition Cluster  Webinar on 2021 HNO process</a:t>
            </a:r>
            <a:br>
              <a:rPr lang="en-US">
                <a:solidFill>
                  <a:srgbClr val="000000"/>
                </a:solidFill>
              </a:rPr>
            </a:br>
            <a:r>
              <a:rPr lang="en-US" sz="3100" i="1">
                <a:solidFill>
                  <a:srgbClr val="000000"/>
                </a:solidFill>
              </a:rPr>
              <a:t>August 25</a:t>
            </a:r>
            <a:r>
              <a:rPr lang="en-US" sz="3100" i="1" baseline="30000">
                <a:solidFill>
                  <a:srgbClr val="000000"/>
                </a:solidFill>
              </a:rPr>
              <a:t>th</a:t>
            </a:r>
            <a:r>
              <a:rPr lang="en-US" sz="3100" i="1">
                <a:solidFill>
                  <a:srgbClr val="000000"/>
                </a:solidFill>
              </a:rPr>
              <a:t>, 2020</a:t>
            </a:r>
            <a:endParaRPr lang="en-US" i="1"/>
          </a:p>
        </p:txBody>
      </p:sp>
    </p:spTree>
    <p:extLst>
      <p:ext uri="{BB962C8B-B14F-4D97-AF65-F5344CB8AC3E}">
        <p14:creationId xmlns:p14="http://schemas.microsoft.com/office/powerpoint/2010/main" val="323545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D59242F-238C-4AC6-9C6E-80E337E27CCE}"/>
              </a:ext>
            </a:extLst>
          </p:cNvPr>
          <p:cNvCxnSpPr>
            <a:cxnSpLocks/>
          </p:cNvCxnSpPr>
          <p:nvPr/>
        </p:nvCxnSpPr>
        <p:spPr>
          <a:xfrm>
            <a:off x="4572000" y="1137402"/>
            <a:ext cx="0" cy="523325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C20C206-A8A4-4DBD-8064-933D3A0A3076}"/>
              </a:ext>
            </a:extLst>
          </p:cNvPr>
          <p:cNvSpPr txBox="1">
            <a:spLocks/>
          </p:cNvSpPr>
          <p:nvPr/>
        </p:nvSpPr>
        <p:spPr>
          <a:xfrm>
            <a:off x="2029865" y="1335466"/>
            <a:ext cx="2542135" cy="307873"/>
          </a:xfrm>
          <a:prstGeom prst="rect">
            <a:avLst/>
          </a:prstGeom>
        </p:spPr>
        <p:txBody>
          <a:bodyPr lIns="0" tIns="0" rIns="0" bIns="0"/>
          <a:lstStyle>
            <a:defPPr>
              <a:defRPr lang="en-US"/>
            </a:defPPr>
            <a:lvl1pPr indent="0" algn="ctr" defTabSz="914400">
              <a:lnSpc>
                <a:spcPct val="150000"/>
              </a:lnSpc>
              <a:buFont typeface="Arial" panose="020B0604020202020204" pitchFamily="34" charset="0"/>
              <a:buNone/>
              <a:defRPr b="1" kern="0">
                <a:solidFill>
                  <a:sysClr val="windowText" lastClr="000000"/>
                </a:solidFill>
                <a:latin typeface="Roboto" panose="02000000000000000000" pitchFamily="2" charset="0"/>
                <a:ea typeface="Roboto" panose="02000000000000000000" pitchFamily="2" charset="0"/>
              </a:defRPr>
            </a:lvl1pPr>
            <a:lvl2pPr marL="293223"/>
            <a:lvl3pPr marL="586445"/>
            <a:lvl4pPr marL="879669"/>
            <a:lvl5pPr marL="1172891"/>
            <a:lvl6pPr marL="1466113"/>
            <a:lvl7pPr marL="1759335"/>
            <a:lvl8pPr marL="2052558"/>
            <a:lvl9pPr marL="2345781"/>
          </a:lstStyle>
          <a:p>
            <a:r>
              <a:rPr lang="en-US" sz="1539"/>
              <a:t>HNO</a:t>
            </a:r>
          </a:p>
        </p:txBody>
      </p:sp>
      <p:sp>
        <p:nvSpPr>
          <p:cNvPr id="6" name="Text Placeholder 2">
            <a:extLst>
              <a:ext uri="{FF2B5EF4-FFF2-40B4-BE49-F238E27FC236}">
                <a16:creationId xmlns:a16="http://schemas.microsoft.com/office/drawing/2014/main" id="{5F1541BA-1757-4C36-A7D1-E4D67BE784AB}"/>
              </a:ext>
            </a:extLst>
          </p:cNvPr>
          <p:cNvSpPr txBox="1">
            <a:spLocks/>
          </p:cNvSpPr>
          <p:nvPr/>
        </p:nvSpPr>
        <p:spPr>
          <a:xfrm>
            <a:off x="4572000" y="1335466"/>
            <a:ext cx="2542135" cy="307873"/>
          </a:xfrm>
          <a:prstGeom prst="rect">
            <a:avLst/>
          </a:prstGeom>
        </p:spPr>
        <p:txBody>
          <a:bodyPr lIns="0" tIns="0" rIns="0" bIns="0"/>
          <a:lstStyle>
            <a:lvl1pPr marL="183251" indent="-183251" eaLnBrk="1" hangingPunct="1">
              <a:lnSpc>
                <a:spcPct val="150000"/>
              </a:lnSpc>
              <a:buFont typeface="Arial" panose="020B0604020202020204" pitchFamily="34" charset="0"/>
              <a:buChar char="•"/>
              <a:defRPr sz="1539" b="1">
                <a:latin typeface="Roboto" panose="02000000000000000000" pitchFamily="2" charset="0"/>
                <a:ea typeface="Roboto" panose="02000000000000000000" pitchFamily="2" charset="0"/>
                <a:cs typeface="+mn-cs"/>
              </a:defRPr>
            </a:lvl1pPr>
            <a:lvl2pPr marL="293223" eaLnBrk="1" hangingPunct="1">
              <a:defRPr>
                <a:latin typeface="+mn-lt"/>
                <a:ea typeface="+mn-ea"/>
                <a:cs typeface="+mn-cs"/>
              </a:defRPr>
            </a:lvl2pPr>
            <a:lvl3pPr marL="586445" eaLnBrk="1" hangingPunct="1">
              <a:defRPr>
                <a:latin typeface="+mn-lt"/>
                <a:ea typeface="+mn-ea"/>
                <a:cs typeface="+mn-cs"/>
              </a:defRPr>
            </a:lvl3pPr>
            <a:lvl4pPr marL="879669" eaLnBrk="1" hangingPunct="1">
              <a:defRPr>
                <a:latin typeface="+mn-lt"/>
                <a:ea typeface="+mn-ea"/>
                <a:cs typeface="+mn-cs"/>
              </a:defRPr>
            </a:lvl4pPr>
            <a:lvl5pPr marL="1172891" eaLnBrk="1" hangingPunct="1">
              <a:defRPr>
                <a:latin typeface="+mn-lt"/>
                <a:ea typeface="+mn-ea"/>
                <a:cs typeface="+mn-cs"/>
              </a:defRPr>
            </a:lvl5pPr>
            <a:lvl6pPr marL="1466113" eaLnBrk="1" hangingPunct="1">
              <a:defRPr>
                <a:latin typeface="+mn-lt"/>
                <a:ea typeface="+mn-ea"/>
                <a:cs typeface="+mn-cs"/>
              </a:defRPr>
            </a:lvl6pPr>
            <a:lvl7pPr marL="1759335" eaLnBrk="1" hangingPunct="1">
              <a:defRPr>
                <a:latin typeface="+mn-lt"/>
                <a:ea typeface="+mn-ea"/>
                <a:cs typeface="+mn-cs"/>
              </a:defRPr>
            </a:lvl7pPr>
            <a:lvl8pPr marL="2052558" eaLnBrk="1" hangingPunct="1">
              <a:defRPr>
                <a:latin typeface="+mn-lt"/>
                <a:ea typeface="+mn-ea"/>
                <a:cs typeface="+mn-cs"/>
              </a:defRPr>
            </a:lvl8pPr>
            <a:lvl9pPr marL="2345781" eaLnBrk="1" hangingPunct="1">
              <a:defRPr>
                <a:latin typeface="+mn-lt"/>
                <a:ea typeface="+mn-ea"/>
                <a:cs typeface="+mn-cs"/>
              </a:defRPr>
            </a:lvl9pPr>
          </a:lstStyle>
          <a:p>
            <a:pPr marL="0" indent="0" algn="ctr" defTabSz="781903">
              <a:buNone/>
            </a:pPr>
            <a:r>
              <a:rPr lang="en-US" kern="0">
                <a:solidFill>
                  <a:sysClr val="windowText" lastClr="000000"/>
                </a:solidFill>
              </a:rPr>
              <a:t>HRP</a:t>
            </a:r>
          </a:p>
        </p:txBody>
      </p:sp>
      <p:sp>
        <p:nvSpPr>
          <p:cNvPr id="7" name="object 5">
            <a:extLst>
              <a:ext uri="{FF2B5EF4-FFF2-40B4-BE49-F238E27FC236}">
                <a16:creationId xmlns:a16="http://schemas.microsoft.com/office/drawing/2014/main" id="{4E5EF41E-A5F7-40B5-A51E-953239FA862E}"/>
              </a:ext>
            </a:extLst>
          </p:cNvPr>
          <p:cNvSpPr/>
          <p:nvPr/>
        </p:nvSpPr>
        <p:spPr>
          <a:xfrm flipV="1">
            <a:off x="2559186" y="1679309"/>
            <a:ext cx="1483492" cy="51207"/>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987"/>
          </a:p>
        </p:txBody>
      </p:sp>
      <p:sp>
        <p:nvSpPr>
          <p:cNvPr id="8" name="object 5">
            <a:extLst>
              <a:ext uri="{FF2B5EF4-FFF2-40B4-BE49-F238E27FC236}">
                <a16:creationId xmlns:a16="http://schemas.microsoft.com/office/drawing/2014/main" id="{E80B1080-69B7-4B68-A669-6607F7B8D4F6}"/>
              </a:ext>
            </a:extLst>
          </p:cNvPr>
          <p:cNvSpPr/>
          <p:nvPr/>
        </p:nvSpPr>
        <p:spPr>
          <a:xfrm flipV="1">
            <a:off x="5082777" y="1679309"/>
            <a:ext cx="1483492" cy="51207"/>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987"/>
          </a:p>
        </p:txBody>
      </p:sp>
      <p:cxnSp>
        <p:nvCxnSpPr>
          <p:cNvPr id="22" name="Connector: Elbow 21">
            <a:extLst>
              <a:ext uri="{FF2B5EF4-FFF2-40B4-BE49-F238E27FC236}">
                <a16:creationId xmlns:a16="http://schemas.microsoft.com/office/drawing/2014/main" id="{49A78D4F-A872-4950-9F51-CE3942A6578C}"/>
              </a:ext>
            </a:extLst>
          </p:cNvPr>
          <p:cNvCxnSpPr>
            <a:cxnSpLocks/>
          </p:cNvCxnSpPr>
          <p:nvPr/>
        </p:nvCxnSpPr>
        <p:spPr>
          <a:xfrm>
            <a:off x="1110417" y="4024914"/>
            <a:ext cx="3355006" cy="492596"/>
          </a:xfrm>
          <a:prstGeom prst="bentConnector3">
            <a:avLst>
              <a:gd name="adj1" fmla="val 50000"/>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E70A3FE-B5C7-4D00-8C21-3F160140E184}"/>
              </a:ext>
            </a:extLst>
          </p:cNvPr>
          <p:cNvSpPr txBox="1"/>
          <p:nvPr/>
        </p:nvSpPr>
        <p:spPr>
          <a:xfrm>
            <a:off x="909379" y="2074361"/>
            <a:ext cx="3632882" cy="2007857"/>
          </a:xfrm>
          <a:prstGeom prst="rect">
            <a:avLst/>
          </a:prstGeom>
          <a:solidFill>
            <a:srgbClr val="D4E5F7"/>
          </a:solidFill>
        </p:spPr>
        <p:txBody>
          <a:bodyPr wrap="square" lIns="0" tIns="0" rIns="0" bIns="0" rtlCol="0">
            <a:spAutoFit/>
          </a:bodyPr>
          <a:lstStyle/>
          <a:p>
            <a:pPr marL="76018">
              <a:spcAft>
                <a:spcPts val="257"/>
              </a:spcAft>
            </a:pPr>
            <a:r>
              <a:rPr lang="en-US" sz="1368" b="1">
                <a:latin typeface="Roboto" panose="02000000000000000000" pitchFamily="2" charset="0"/>
                <a:ea typeface="Roboto" panose="02000000000000000000" pitchFamily="2" charset="0"/>
              </a:rPr>
              <a:t>Conduct joint inter-sectoral analysis</a:t>
            </a:r>
          </a:p>
          <a:p>
            <a:pPr marL="369232" indent="-214480">
              <a:spcAft>
                <a:spcPts val="257"/>
              </a:spcAft>
              <a:buFont typeface="+mj-lt"/>
              <a:buAutoNum type="arabicPeriod"/>
            </a:pPr>
            <a:r>
              <a:rPr lang="en-US" sz="1112">
                <a:latin typeface="Roboto" panose="02000000000000000000" pitchFamily="2" charset="0"/>
                <a:ea typeface="Roboto" panose="02000000000000000000" pitchFamily="2" charset="0"/>
              </a:rPr>
              <a:t>Conduct inter-sectoral needs and severity analysis</a:t>
            </a:r>
          </a:p>
          <a:p>
            <a:pPr marL="369232" indent="-214480">
              <a:spcAft>
                <a:spcPts val="257"/>
              </a:spcAft>
              <a:buFont typeface="+mj-lt"/>
              <a:buAutoNum type="arabicPeriod"/>
            </a:pPr>
            <a:r>
              <a:rPr lang="en-US" sz="1112">
                <a:latin typeface="Roboto" panose="02000000000000000000" pitchFamily="2" charset="0"/>
                <a:ea typeface="Roboto" panose="02000000000000000000" pitchFamily="2" charset="0"/>
              </a:rPr>
              <a:t>Analyze risk and arrive at projections, identify indicators to monitor situation and needs</a:t>
            </a:r>
          </a:p>
          <a:p>
            <a:pPr marL="369232" indent="-214480">
              <a:spcAft>
                <a:spcPts val="257"/>
              </a:spcAft>
              <a:buFont typeface="+mj-lt"/>
              <a:buAutoNum type="arabicPeriod"/>
            </a:pPr>
            <a:r>
              <a:rPr lang="en-US" sz="1112">
                <a:latin typeface="Roboto" panose="02000000000000000000" pitchFamily="2" charset="0"/>
                <a:ea typeface="Roboto" panose="02000000000000000000" pitchFamily="2" charset="0"/>
              </a:rPr>
              <a:t>Calculate current and projected number of people in need (</a:t>
            </a:r>
            <a:r>
              <a:rPr lang="en-US" sz="1112" err="1">
                <a:latin typeface="Roboto" panose="02000000000000000000" pitchFamily="2" charset="0"/>
                <a:ea typeface="Roboto" panose="02000000000000000000" pitchFamily="2" charset="0"/>
              </a:rPr>
              <a:t>PiN</a:t>
            </a:r>
            <a:r>
              <a:rPr lang="en-US" sz="1112">
                <a:latin typeface="Roboto" panose="02000000000000000000" pitchFamily="2" charset="0"/>
                <a:ea typeface="Roboto" panose="02000000000000000000" pitchFamily="2" charset="0"/>
              </a:rPr>
              <a:t>)</a:t>
            </a:r>
          </a:p>
          <a:p>
            <a:pPr marL="369232" indent="-214480">
              <a:spcAft>
                <a:spcPts val="257"/>
              </a:spcAft>
              <a:buFont typeface="+mj-lt"/>
              <a:buAutoNum type="arabicPeriod"/>
            </a:pPr>
            <a:r>
              <a:rPr lang="en-US" sz="1112">
                <a:latin typeface="Roboto" panose="02000000000000000000" pitchFamily="2" charset="0"/>
                <a:ea typeface="Roboto" panose="02000000000000000000" pitchFamily="2" charset="0"/>
              </a:rPr>
              <a:t>Write up draft analysis results</a:t>
            </a:r>
          </a:p>
          <a:p>
            <a:pPr marL="369232" indent="-214480">
              <a:spcAft>
                <a:spcPts val="257"/>
              </a:spcAft>
              <a:buFont typeface="+mj-lt"/>
              <a:buAutoNum type="arabicPeriod"/>
            </a:pPr>
            <a:r>
              <a:rPr lang="en-US" sz="1112">
                <a:latin typeface="Roboto" panose="02000000000000000000" pitchFamily="2" charset="0"/>
                <a:ea typeface="Roboto" panose="02000000000000000000" pitchFamily="2" charset="0"/>
              </a:rPr>
              <a:t>Present, validate and seek endorsement from HCT (and government, where appropriate) on analysis results and monitoring requirements</a:t>
            </a:r>
          </a:p>
          <a:p>
            <a:pPr marL="369232" indent="-214480">
              <a:spcAft>
                <a:spcPts val="257"/>
              </a:spcAft>
              <a:buFont typeface="+mj-lt"/>
              <a:buAutoNum type="arabicPeriod"/>
            </a:pPr>
            <a:endParaRPr lang="en-US" sz="171">
              <a:latin typeface="Roboto" panose="02000000000000000000" pitchFamily="2" charset="0"/>
              <a:ea typeface="Roboto" panose="02000000000000000000" pitchFamily="2" charset="0"/>
            </a:endParaRPr>
          </a:p>
        </p:txBody>
      </p:sp>
      <p:grpSp>
        <p:nvGrpSpPr>
          <p:cNvPr id="24" name="Group 23">
            <a:extLst>
              <a:ext uri="{FF2B5EF4-FFF2-40B4-BE49-F238E27FC236}">
                <a16:creationId xmlns:a16="http://schemas.microsoft.com/office/drawing/2014/main" id="{467E8E62-5187-4ABF-BD52-9279FBC208CD}"/>
              </a:ext>
            </a:extLst>
          </p:cNvPr>
          <p:cNvGrpSpPr/>
          <p:nvPr/>
        </p:nvGrpSpPr>
        <p:grpSpPr>
          <a:xfrm>
            <a:off x="508115" y="2074360"/>
            <a:ext cx="307838" cy="348848"/>
            <a:chOff x="5049199" y="2936776"/>
            <a:chExt cx="360000" cy="407958"/>
          </a:xfrm>
        </p:grpSpPr>
        <p:sp>
          <p:nvSpPr>
            <p:cNvPr id="25" name="Oval 24">
              <a:extLst>
                <a:ext uri="{FF2B5EF4-FFF2-40B4-BE49-F238E27FC236}">
                  <a16:creationId xmlns:a16="http://schemas.microsoft.com/office/drawing/2014/main" id="{0F928CC9-83E9-4828-A2EB-3977D7023673}"/>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39"/>
            </a:p>
          </p:txBody>
        </p:sp>
        <p:sp>
          <p:nvSpPr>
            <p:cNvPr id="26" name="TextBox 25">
              <a:extLst>
                <a:ext uri="{FF2B5EF4-FFF2-40B4-BE49-F238E27FC236}">
                  <a16:creationId xmlns:a16="http://schemas.microsoft.com/office/drawing/2014/main" id="{186CEA79-C7D8-41E2-A0D7-8F2300395626}"/>
                </a:ext>
              </a:extLst>
            </p:cNvPr>
            <p:cNvSpPr txBox="1"/>
            <p:nvPr/>
          </p:nvSpPr>
          <p:spPr>
            <a:xfrm>
              <a:off x="5157192" y="2936776"/>
              <a:ext cx="144015" cy="364202"/>
            </a:xfrm>
            <a:prstGeom prst="rect">
              <a:avLst/>
            </a:prstGeom>
            <a:noFill/>
          </p:spPr>
          <p:txBody>
            <a:bodyPr wrap="square" lIns="0" tIns="0" rIns="0" bIns="0" rtlCol="0">
              <a:spAutoFit/>
            </a:bodyPr>
            <a:lstStyle/>
            <a:p>
              <a:pPr algn="l">
                <a:lnSpc>
                  <a:spcPct val="150000"/>
                </a:lnSpc>
              </a:pPr>
              <a:r>
                <a:rPr lang="es-ES" sz="1539">
                  <a:solidFill>
                    <a:schemeClr val="bg1"/>
                  </a:solidFill>
                  <a:latin typeface="Roboto Black" panose="02000000000000000000" pitchFamily="2" charset="0"/>
                  <a:ea typeface="Roboto Black" panose="02000000000000000000" pitchFamily="2" charset="0"/>
                </a:rPr>
                <a:t>4</a:t>
              </a:r>
            </a:p>
          </p:txBody>
        </p:sp>
      </p:grpSp>
      <p:cxnSp>
        <p:nvCxnSpPr>
          <p:cNvPr id="27" name="Straight Arrow Connector 26">
            <a:extLst>
              <a:ext uri="{FF2B5EF4-FFF2-40B4-BE49-F238E27FC236}">
                <a16:creationId xmlns:a16="http://schemas.microsoft.com/office/drawing/2014/main" id="{B52A2A40-60CC-4BEE-8F96-487C981E15BD}"/>
              </a:ext>
            </a:extLst>
          </p:cNvPr>
          <p:cNvCxnSpPr>
            <a:cxnSpLocks/>
          </p:cNvCxnSpPr>
          <p:nvPr/>
        </p:nvCxnSpPr>
        <p:spPr>
          <a:xfrm>
            <a:off x="7527578" y="4966885"/>
            <a:ext cx="0" cy="316295"/>
          </a:xfrm>
          <a:prstGeom prst="straightConnector1">
            <a:avLst/>
          </a:prstGeom>
          <a:ln w="57150">
            <a:solidFill>
              <a:srgbClr val="D4E5F7"/>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1E0F1AD-4CD9-4E30-BA31-00C2A6FCD057}"/>
              </a:ext>
            </a:extLst>
          </p:cNvPr>
          <p:cNvSpPr txBox="1"/>
          <p:nvPr/>
        </p:nvSpPr>
        <p:spPr>
          <a:xfrm>
            <a:off x="4659258" y="4345117"/>
            <a:ext cx="3337972" cy="1249445"/>
          </a:xfrm>
          <a:prstGeom prst="rect">
            <a:avLst/>
          </a:prstGeom>
          <a:solidFill>
            <a:srgbClr val="D4E5F7"/>
          </a:solidFill>
        </p:spPr>
        <p:txBody>
          <a:bodyPr wrap="square" lIns="0" tIns="0" rIns="0" bIns="0" rtlCol="0">
            <a:spAutoFit/>
          </a:bodyPr>
          <a:lstStyle/>
          <a:p>
            <a:pPr marL="76018"/>
            <a:endParaRPr lang="en-US" sz="428" b="1">
              <a:latin typeface="Roboto" panose="02000000000000000000" pitchFamily="2" charset="0"/>
              <a:ea typeface="Roboto" panose="02000000000000000000" pitchFamily="2" charset="0"/>
            </a:endParaRPr>
          </a:p>
          <a:p>
            <a:pPr marL="76018">
              <a:spcAft>
                <a:spcPts val="257"/>
              </a:spcAft>
            </a:pPr>
            <a:r>
              <a:rPr lang="en-US" sz="1368" b="1">
                <a:latin typeface="Roboto" panose="02000000000000000000" pitchFamily="2" charset="0"/>
                <a:ea typeface="Roboto" panose="02000000000000000000" pitchFamily="2" charset="0"/>
              </a:rPr>
              <a:t>Define the scope of the HRP and formulate initial objectives</a:t>
            </a:r>
          </a:p>
          <a:p>
            <a:pPr marL="382807" indent="-270137">
              <a:buFont typeface="+mj-lt"/>
              <a:buAutoNum type="arabicPeriod"/>
            </a:pPr>
            <a:r>
              <a:rPr lang="en-US" sz="1112">
                <a:latin typeface="Roboto" panose="02000000000000000000" pitchFamily="2" charset="0"/>
                <a:ea typeface="Roboto" panose="02000000000000000000" pitchFamily="2" charset="0"/>
              </a:rPr>
              <a:t>Determine the scope of the HRP based on the needs and risk analysis</a:t>
            </a:r>
          </a:p>
          <a:p>
            <a:pPr marL="382807" indent="-270137">
              <a:buFont typeface="+mj-lt"/>
              <a:buAutoNum type="arabicPeriod"/>
            </a:pPr>
            <a:r>
              <a:rPr lang="en-US" sz="1112">
                <a:latin typeface="Roboto" panose="02000000000000000000" pitchFamily="2" charset="0"/>
                <a:ea typeface="Roboto" panose="02000000000000000000" pitchFamily="2" charset="0"/>
              </a:rPr>
              <a:t>Draft preliminary (inter-sectoral) strategic and specific objectives</a:t>
            </a:r>
          </a:p>
          <a:p>
            <a:pPr marL="382807" indent="-270137">
              <a:buFont typeface="+mj-lt"/>
              <a:buAutoNum type="arabicPeriod"/>
            </a:pPr>
            <a:endParaRPr lang="en-US" sz="257">
              <a:latin typeface="Roboto" panose="02000000000000000000" pitchFamily="2" charset="0"/>
              <a:ea typeface="Roboto" panose="02000000000000000000" pitchFamily="2" charset="0"/>
            </a:endParaRPr>
          </a:p>
        </p:txBody>
      </p:sp>
      <p:sp>
        <p:nvSpPr>
          <p:cNvPr id="30" name="Oval 29">
            <a:extLst>
              <a:ext uri="{FF2B5EF4-FFF2-40B4-BE49-F238E27FC236}">
                <a16:creationId xmlns:a16="http://schemas.microsoft.com/office/drawing/2014/main" id="{4D92ABBD-E203-4BC3-B3CE-A92B4C1B4801}"/>
              </a:ext>
            </a:extLst>
          </p:cNvPr>
          <p:cNvSpPr/>
          <p:nvPr/>
        </p:nvSpPr>
        <p:spPr>
          <a:xfrm rot="21407691">
            <a:off x="8013755" y="4354101"/>
            <a:ext cx="331849" cy="375182"/>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39" b="1">
                <a:latin typeface="Roboto" pitchFamily="2" charset="0"/>
                <a:ea typeface="Roboto" pitchFamily="2" charset="0"/>
              </a:rPr>
              <a:t>5</a:t>
            </a:r>
          </a:p>
        </p:txBody>
      </p:sp>
      <p:sp>
        <p:nvSpPr>
          <p:cNvPr id="17" name="Google Shape;111;p17">
            <a:extLst>
              <a:ext uri="{FF2B5EF4-FFF2-40B4-BE49-F238E27FC236}">
                <a16:creationId xmlns:a16="http://schemas.microsoft.com/office/drawing/2014/main" id="{096F3EC3-7589-48A0-A363-C9F0BD4D1C93}"/>
              </a:ext>
            </a:extLst>
          </p:cNvPr>
          <p:cNvSpPr txBox="1"/>
          <p:nvPr/>
        </p:nvSpPr>
        <p:spPr>
          <a:xfrm>
            <a:off x="323380" y="512277"/>
            <a:ext cx="5849558" cy="404291"/>
          </a:xfrm>
          <a:prstGeom prst="rect">
            <a:avLst/>
          </a:prstGeom>
          <a:noFill/>
          <a:ln>
            <a:noFill/>
          </a:ln>
        </p:spPr>
        <p:txBody>
          <a:bodyPr spcFirstLastPara="1" wrap="square" lIns="0" tIns="0" rIns="0" bIns="0" anchor="t" anchorCtr="0">
            <a:noAutofit/>
          </a:bodyPr>
          <a:lstStyle/>
          <a:p>
            <a:r>
              <a:rPr lang="en-US" sz="3078" b="1">
                <a:solidFill>
                  <a:schemeClr val="accent1"/>
                </a:solidFill>
                <a:latin typeface="Roboto" pitchFamily="2" charset="0"/>
                <a:ea typeface="Roboto" pitchFamily="2" charset="0"/>
                <a:cs typeface="Roboto Slab"/>
                <a:sym typeface="Roboto Slab"/>
              </a:rPr>
              <a:t>HPC 2021 Process</a:t>
            </a:r>
          </a:p>
          <a:p>
            <a:br>
              <a:rPr lang="en-US" sz="3078" b="1">
                <a:solidFill>
                  <a:schemeClr val="accent1"/>
                </a:solidFill>
                <a:latin typeface="Roboto Slab"/>
                <a:ea typeface="Roboto Slab"/>
                <a:cs typeface="Roboto Slab"/>
                <a:sym typeface="Roboto Slab"/>
              </a:rPr>
            </a:br>
            <a:endParaRPr lang="en-US" sz="3078">
              <a:solidFill>
                <a:schemeClr val="accent1"/>
              </a:solidFill>
            </a:endParaRPr>
          </a:p>
        </p:txBody>
      </p:sp>
    </p:spTree>
    <p:extLst>
      <p:ext uri="{BB962C8B-B14F-4D97-AF65-F5344CB8AC3E}">
        <p14:creationId xmlns:p14="http://schemas.microsoft.com/office/powerpoint/2010/main" val="329351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37BB26-9888-4231-B008-2740199189F7}"/>
              </a:ext>
            </a:extLst>
          </p:cNvPr>
          <p:cNvPicPr>
            <a:picLocks noChangeAspect="1"/>
          </p:cNvPicPr>
          <p:nvPr/>
        </p:nvPicPr>
        <p:blipFill rotWithShape="1">
          <a:blip r:embed="rId2">
            <a:extLst>
              <a:ext uri="{28A0092B-C50C-407E-A947-70E740481C1C}">
                <a14:useLocalDpi xmlns:a14="http://schemas.microsoft.com/office/drawing/2010/main" val="0"/>
              </a:ext>
            </a:extLst>
          </a:blip>
          <a:srcRect l="56532" t="1058"/>
          <a:stretch/>
        </p:blipFill>
        <p:spPr>
          <a:xfrm>
            <a:off x="2416891" y="1150742"/>
            <a:ext cx="4204037" cy="5382722"/>
          </a:xfrm>
          <a:prstGeom prst="rect">
            <a:avLst/>
          </a:prstGeom>
        </p:spPr>
      </p:pic>
      <p:sp>
        <p:nvSpPr>
          <p:cNvPr id="6" name="Text Placeholder 1">
            <a:extLst>
              <a:ext uri="{FF2B5EF4-FFF2-40B4-BE49-F238E27FC236}">
                <a16:creationId xmlns:a16="http://schemas.microsoft.com/office/drawing/2014/main" id="{9C9AB876-5D2F-4079-8FDF-AEFA19E6DB10}"/>
              </a:ext>
            </a:extLst>
          </p:cNvPr>
          <p:cNvSpPr txBox="1">
            <a:spLocks/>
          </p:cNvSpPr>
          <p:nvPr/>
        </p:nvSpPr>
        <p:spPr>
          <a:xfrm>
            <a:off x="1677997" y="389725"/>
            <a:ext cx="5788006" cy="781910"/>
          </a:xfrm>
          <a:prstGeom prst="rect">
            <a:avLst/>
          </a:prstGeom>
        </p:spPr>
        <p:txBody>
          <a:bodyPr lIns="0" tIns="0" rIns="0" bIns="0"/>
          <a:lstStyle>
            <a:lvl1pPr marL="0" eaLnBrk="1" hangingPunct="1">
              <a:defRPr sz="3200" b="1">
                <a:solidFill>
                  <a:srgbClr val="418FDE"/>
                </a:solidFill>
                <a:latin typeface="Roboto Slab" pitchFamily="2" charset="0"/>
                <a:ea typeface="Roboto Slab" pitchFamily="2" charset="0"/>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781903"/>
            <a:r>
              <a:rPr lang="en-US" sz="3078" kern="0">
                <a:solidFill>
                  <a:schemeClr val="accent1"/>
                </a:solidFill>
                <a:latin typeface="Roboto Light" panose="020B0604020202020204" charset="0"/>
                <a:cs typeface="Roboto Light" panose="020B0604020202020204" charset="0"/>
              </a:rPr>
              <a:t>JIAF Conceptual Framework</a:t>
            </a:r>
          </a:p>
        </p:txBody>
      </p:sp>
    </p:spTree>
    <p:extLst>
      <p:ext uri="{BB962C8B-B14F-4D97-AF65-F5344CB8AC3E}">
        <p14:creationId xmlns:p14="http://schemas.microsoft.com/office/powerpoint/2010/main" val="251605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CBD580-C5C3-4A40-A513-36D58E22E073}"/>
              </a:ext>
            </a:extLst>
          </p:cNvPr>
          <p:cNvSpPr>
            <a:spLocks noGrp="1"/>
          </p:cNvSpPr>
          <p:nvPr>
            <p:ph type="body" sz="quarter" idx="10"/>
          </p:nvPr>
        </p:nvSpPr>
        <p:spPr>
          <a:xfrm>
            <a:off x="587019" y="790055"/>
            <a:ext cx="3615534" cy="781910"/>
          </a:xfrm>
        </p:spPr>
        <p:txBody>
          <a:bodyPr>
            <a:normAutofit fontScale="92500"/>
          </a:bodyPr>
          <a:lstStyle/>
          <a:p>
            <a:r>
              <a:rPr lang="en-US" sz="3078">
                <a:solidFill>
                  <a:schemeClr val="accent1"/>
                </a:solidFill>
                <a:latin typeface="Roboto Light" panose="020B0604020202020204" charset="0"/>
                <a:cs typeface="Roboto Light" panose="020B0604020202020204" charset="0"/>
              </a:rPr>
              <a:t>HNO STRUCTURE</a:t>
            </a:r>
          </a:p>
        </p:txBody>
      </p:sp>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1"/>
          </p:nvPr>
        </p:nvSpPr>
        <p:spPr>
          <a:xfrm>
            <a:off x="2847913" y="2152067"/>
            <a:ext cx="5356985" cy="3370468"/>
          </a:xfrm>
        </p:spPr>
        <p:txBody>
          <a:bodyPr/>
          <a:lstStyle/>
          <a:p>
            <a:pPr marL="0" indent="0">
              <a:lnSpc>
                <a:spcPct val="100000"/>
              </a:lnSpc>
              <a:spcBef>
                <a:spcPts val="513"/>
              </a:spcBef>
              <a:spcAft>
                <a:spcPts val="513"/>
              </a:spcAft>
              <a:buNone/>
            </a:pPr>
            <a:r>
              <a:rPr lang="en-US" sz="1539"/>
              <a:t>Summary of Humanitarian Needs and Key Findings</a:t>
            </a:r>
            <a:endParaRPr lang="en-US" sz="1539" b="0"/>
          </a:p>
          <a:p>
            <a:pPr marL="0" indent="0">
              <a:lnSpc>
                <a:spcPct val="100000"/>
              </a:lnSpc>
              <a:spcBef>
                <a:spcPts val="513"/>
              </a:spcBef>
              <a:spcAft>
                <a:spcPts val="513"/>
              </a:spcAft>
              <a:buNone/>
            </a:pPr>
            <a:endParaRPr lang="en-US" sz="1539"/>
          </a:p>
          <a:p>
            <a:pPr marL="0" indent="0">
              <a:lnSpc>
                <a:spcPct val="100000"/>
              </a:lnSpc>
              <a:spcBef>
                <a:spcPts val="513"/>
              </a:spcBef>
              <a:spcAft>
                <a:spcPts val="513"/>
              </a:spcAft>
              <a:buNone/>
            </a:pPr>
            <a:r>
              <a:rPr lang="en-US" sz="1539"/>
              <a:t>Part 1: Impact of the Crises and Humanitarian Conditions</a:t>
            </a:r>
          </a:p>
          <a:p>
            <a:pPr>
              <a:lnSpc>
                <a:spcPct val="100000"/>
              </a:lnSpc>
              <a:spcBef>
                <a:spcPts val="513"/>
              </a:spcBef>
              <a:spcAft>
                <a:spcPts val="513"/>
              </a:spcAft>
            </a:pPr>
            <a:r>
              <a:rPr lang="en-US" sz="1539" b="0"/>
              <a:t>Context of the Crisis</a:t>
            </a:r>
          </a:p>
          <a:p>
            <a:pPr>
              <a:lnSpc>
                <a:spcPct val="100000"/>
              </a:lnSpc>
              <a:spcBef>
                <a:spcPts val="513"/>
              </a:spcBef>
              <a:spcAft>
                <a:spcPts val="513"/>
              </a:spcAft>
            </a:pPr>
            <a:r>
              <a:rPr lang="en-US" sz="1539" b="0"/>
              <a:t>Impact of the Crisis</a:t>
            </a:r>
          </a:p>
          <a:p>
            <a:pPr>
              <a:lnSpc>
                <a:spcPct val="100000"/>
              </a:lnSpc>
              <a:spcBef>
                <a:spcPts val="513"/>
              </a:spcBef>
              <a:spcAft>
                <a:spcPts val="513"/>
              </a:spcAft>
            </a:pPr>
            <a:r>
              <a:rPr lang="en-US" sz="1539" b="0"/>
              <a:t>Scope of the Analysis</a:t>
            </a:r>
          </a:p>
          <a:p>
            <a:pPr>
              <a:lnSpc>
                <a:spcPct val="100000"/>
              </a:lnSpc>
              <a:spcBef>
                <a:spcPts val="513"/>
              </a:spcBef>
              <a:spcAft>
                <a:spcPts val="513"/>
              </a:spcAft>
            </a:pPr>
            <a:r>
              <a:rPr lang="en-US" sz="1539" b="0"/>
              <a:t>Humanitarian Conditions, Severity and People in Need</a:t>
            </a:r>
          </a:p>
          <a:p>
            <a:pPr>
              <a:lnSpc>
                <a:spcPct val="100000"/>
              </a:lnSpc>
              <a:spcBef>
                <a:spcPts val="513"/>
              </a:spcBef>
              <a:spcAft>
                <a:spcPts val="513"/>
              </a:spcAft>
            </a:pPr>
            <a:r>
              <a:rPr lang="en-US" sz="1539" b="0"/>
              <a:t>Number of People in Need</a:t>
            </a:r>
          </a:p>
          <a:p>
            <a:pPr>
              <a:lnSpc>
                <a:spcPct val="100000"/>
              </a:lnSpc>
              <a:spcBef>
                <a:spcPts val="513"/>
              </a:spcBef>
              <a:spcAft>
                <a:spcPts val="513"/>
              </a:spcAft>
            </a:pPr>
            <a:endParaRPr lang="en-US" sz="1539" b="0"/>
          </a:p>
        </p:txBody>
      </p:sp>
      <p:pic>
        <p:nvPicPr>
          <p:cNvPr id="3" name="Picture 2">
            <a:extLst>
              <a:ext uri="{FF2B5EF4-FFF2-40B4-BE49-F238E27FC236}">
                <a16:creationId xmlns:a16="http://schemas.microsoft.com/office/drawing/2014/main" id="{69305705-64E9-4590-B8A9-EE6316683D4A}"/>
              </a:ext>
            </a:extLst>
          </p:cNvPr>
          <p:cNvPicPr>
            <a:picLocks noChangeAspect="1"/>
          </p:cNvPicPr>
          <p:nvPr/>
        </p:nvPicPr>
        <p:blipFill>
          <a:blip r:embed="rId3"/>
          <a:stretch>
            <a:fillRect/>
          </a:stretch>
        </p:blipFill>
        <p:spPr>
          <a:xfrm>
            <a:off x="614284" y="2167812"/>
            <a:ext cx="1780502" cy="2522378"/>
          </a:xfrm>
          <a:prstGeom prst="rect">
            <a:avLst/>
          </a:prstGeom>
        </p:spPr>
      </p:pic>
    </p:spTree>
    <p:extLst>
      <p:ext uri="{BB962C8B-B14F-4D97-AF65-F5344CB8AC3E}">
        <p14:creationId xmlns:p14="http://schemas.microsoft.com/office/powerpoint/2010/main" val="193051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1"/>
          </p:nvPr>
        </p:nvSpPr>
        <p:spPr>
          <a:xfrm>
            <a:off x="2847913" y="2152067"/>
            <a:ext cx="5356985" cy="3678341"/>
          </a:xfrm>
        </p:spPr>
        <p:txBody>
          <a:bodyPr>
            <a:normAutofit lnSpcReduction="10000"/>
          </a:bodyPr>
          <a:lstStyle/>
          <a:p>
            <a:pPr marL="0" indent="0">
              <a:lnSpc>
                <a:spcPct val="100000"/>
              </a:lnSpc>
              <a:spcBef>
                <a:spcPts val="513"/>
              </a:spcBef>
              <a:spcAft>
                <a:spcPts val="513"/>
              </a:spcAft>
              <a:buNone/>
            </a:pPr>
            <a:r>
              <a:rPr lang="en-US" sz="1539"/>
              <a:t>Part 2: Risk Analysis and Monitoring of Situation and Needs</a:t>
            </a:r>
          </a:p>
          <a:p>
            <a:pPr>
              <a:lnSpc>
                <a:spcPct val="100000"/>
              </a:lnSpc>
              <a:spcBef>
                <a:spcPts val="513"/>
              </a:spcBef>
              <a:spcAft>
                <a:spcPts val="513"/>
              </a:spcAft>
            </a:pPr>
            <a:r>
              <a:rPr lang="en-US" sz="1539" b="0"/>
              <a:t>Risk analysis</a:t>
            </a:r>
          </a:p>
          <a:p>
            <a:pPr>
              <a:lnSpc>
                <a:spcPct val="100000"/>
              </a:lnSpc>
              <a:spcBef>
                <a:spcPts val="513"/>
              </a:spcBef>
              <a:spcAft>
                <a:spcPts val="513"/>
              </a:spcAft>
            </a:pPr>
            <a:r>
              <a:rPr lang="en-US" sz="1539" b="0"/>
              <a:t>Monitoring of situation and needs</a:t>
            </a:r>
          </a:p>
          <a:p>
            <a:pPr>
              <a:lnSpc>
                <a:spcPct val="100000"/>
              </a:lnSpc>
              <a:spcBef>
                <a:spcPts val="513"/>
              </a:spcBef>
              <a:spcAft>
                <a:spcPts val="513"/>
              </a:spcAft>
            </a:pPr>
            <a:endParaRPr lang="en-US" sz="1539" b="0"/>
          </a:p>
          <a:p>
            <a:pPr marL="0" indent="0">
              <a:lnSpc>
                <a:spcPct val="100000"/>
              </a:lnSpc>
              <a:spcBef>
                <a:spcPts val="513"/>
              </a:spcBef>
              <a:spcAft>
                <a:spcPts val="513"/>
              </a:spcAft>
              <a:buNone/>
            </a:pPr>
            <a:r>
              <a:rPr lang="en-US" sz="1539"/>
              <a:t>Part 3: Sectoral Analysis</a:t>
            </a:r>
          </a:p>
          <a:p>
            <a:pPr marL="0" indent="0">
              <a:lnSpc>
                <a:spcPct val="100000"/>
              </a:lnSpc>
              <a:spcBef>
                <a:spcPts val="513"/>
              </a:spcBef>
              <a:spcAft>
                <a:spcPts val="513"/>
              </a:spcAft>
              <a:buNone/>
            </a:pPr>
            <a:endParaRPr lang="en-US" sz="1539"/>
          </a:p>
          <a:p>
            <a:pPr marL="0" indent="0">
              <a:lnSpc>
                <a:spcPct val="100000"/>
              </a:lnSpc>
              <a:spcBef>
                <a:spcPts val="513"/>
              </a:spcBef>
              <a:spcAft>
                <a:spcPts val="513"/>
              </a:spcAft>
              <a:buNone/>
            </a:pPr>
            <a:r>
              <a:rPr lang="en-US" sz="1539"/>
              <a:t>Part 4: Annexes</a:t>
            </a:r>
          </a:p>
          <a:p>
            <a:pPr>
              <a:lnSpc>
                <a:spcPct val="100000"/>
              </a:lnSpc>
              <a:spcBef>
                <a:spcPts val="513"/>
              </a:spcBef>
              <a:spcAft>
                <a:spcPts val="513"/>
              </a:spcAft>
            </a:pPr>
            <a:r>
              <a:rPr lang="en-US" sz="1539" b="0"/>
              <a:t>Data sources</a:t>
            </a:r>
          </a:p>
          <a:p>
            <a:pPr>
              <a:lnSpc>
                <a:spcPct val="100000"/>
              </a:lnSpc>
              <a:spcBef>
                <a:spcPts val="513"/>
              </a:spcBef>
              <a:spcAft>
                <a:spcPts val="513"/>
              </a:spcAft>
            </a:pPr>
            <a:r>
              <a:rPr lang="en-US" sz="1539" b="0"/>
              <a:t>Methodology</a:t>
            </a:r>
          </a:p>
          <a:p>
            <a:pPr>
              <a:lnSpc>
                <a:spcPct val="100000"/>
              </a:lnSpc>
              <a:spcBef>
                <a:spcPts val="513"/>
              </a:spcBef>
              <a:spcAft>
                <a:spcPts val="513"/>
              </a:spcAft>
            </a:pPr>
            <a:r>
              <a:rPr lang="en-US" sz="1539" b="0"/>
              <a:t>Information gaps and limitations</a:t>
            </a:r>
          </a:p>
          <a:p>
            <a:pPr marL="0" indent="0">
              <a:lnSpc>
                <a:spcPct val="100000"/>
              </a:lnSpc>
              <a:spcBef>
                <a:spcPts val="513"/>
              </a:spcBef>
              <a:spcAft>
                <a:spcPts val="513"/>
              </a:spcAft>
              <a:buNone/>
            </a:pPr>
            <a:endParaRPr lang="en-US" sz="1539" b="0"/>
          </a:p>
          <a:p>
            <a:pPr>
              <a:lnSpc>
                <a:spcPct val="100000"/>
              </a:lnSpc>
              <a:spcBef>
                <a:spcPts val="513"/>
              </a:spcBef>
              <a:spcAft>
                <a:spcPts val="513"/>
              </a:spcAft>
            </a:pPr>
            <a:endParaRPr lang="en-US" sz="1539" b="0"/>
          </a:p>
        </p:txBody>
      </p:sp>
      <p:pic>
        <p:nvPicPr>
          <p:cNvPr id="3" name="Picture 2">
            <a:extLst>
              <a:ext uri="{FF2B5EF4-FFF2-40B4-BE49-F238E27FC236}">
                <a16:creationId xmlns:a16="http://schemas.microsoft.com/office/drawing/2014/main" id="{69305705-64E9-4590-B8A9-EE6316683D4A}"/>
              </a:ext>
            </a:extLst>
          </p:cNvPr>
          <p:cNvPicPr>
            <a:picLocks noChangeAspect="1"/>
          </p:cNvPicPr>
          <p:nvPr/>
        </p:nvPicPr>
        <p:blipFill>
          <a:blip r:embed="rId3"/>
          <a:stretch>
            <a:fillRect/>
          </a:stretch>
        </p:blipFill>
        <p:spPr>
          <a:xfrm>
            <a:off x="614284" y="2167812"/>
            <a:ext cx="1780502" cy="2522378"/>
          </a:xfrm>
          <a:prstGeom prst="rect">
            <a:avLst/>
          </a:prstGeom>
        </p:spPr>
      </p:pic>
      <p:sp>
        <p:nvSpPr>
          <p:cNvPr id="8" name="Text Placeholder 1">
            <a:extLst>
              <a:ext uri="{FF2B5EF4-FFF2-40B4-BE49-F238E27FC236}">
                <a16:creationId xmlns:a16="http://schemas.microsoft.com/office/drawing/2014/main" id="{CD1D78C1-7394-4458-9F62-A0D7C76AB363}"/>
              </a:ext>
            </a:extLst>
          </p:cNvPr>
          <p:cNvSpPr txBox="1">
            <a:spLocks/>
          </p:cNvSpPr>
          <p:nvPr/>
        </p:nvSpPr>
        <p:spPr>
          <a:xfrm>
            <a:off x="717337" y="920373"/>
            <a:ext cx="3615534" cy="781910"/>
          </a:xfrm>
          <a:prstGeom prst="rect">
            <a:avLst/>
          </a:prstGeom>
        </p:spPr>
        <p:txBody>
          <a:bodyPr lIns="0" tIns="0" rIns="0" bIns="0"/>
          <a:lstStyle>
            <a:lvl1pPr marL="0" eaLnBrk="1" hangingPunct="1">
              <a:defRPr sz="3200" b="1">
                <a:solidFill>
                  <a:srgbClr val="418FDE"/>
                </a:solidFill>
                <a:latin typeface="Roboto Slab" pitchFamily="2" charset="0"/>
                <a:ea typeface="Roboto Slab" pitchFamily="2" charset="0"/>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781903"/>
            <a:r>
              <a:rPr lang="en-US" sz="3078" kern="0">
                <a:solidFill>
                  <a:schemeClr val="accent1"/>
                </a:solidFill>
                <a:latin typeface="Roboto Light" panose="020B0604020202020204" charset="0"/>
                <a:cs typeface="Roboto Light" panose="020B0604020202020204" charset="0"/>
              </a:rPr>
              <a:t>HNO STRUCTURE</a:t>
            </a:r>
          </a:p>
        </p:txBody>
      </p:sp>
    </p:spTree>
    <p:extLst>
      <p:ext uri="{BB962C8B-B14F-4D97-AF65-F5344CB8AC3E}">
        <p14:creationId xmlns:p14="http://schemas.microsoft.com/office/powerpoint/2010/main" val="406757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766" y="1669164"/>
            <a:ext cx="6282698" cy="1754326"/>
          </a:xfrm>
          <a:prstGeom prst="rect">
            <a:avLst/>
          </a:prstGeom>
        </p:spPr>
        <p:txBody>
          <a:bodyPr wrap="square" lIns="91440" tIns="45720" rIns="91440" bIns="45720" anchor="t">
            <a:spAutoFit/>
          </a:bodyPr>
          <a:lstStyle/>
          <a:p>
            <a:pPr marL="899795" lvl="1" indent="-556895">
              <a:buFont typeface="+mj-lt"/>
              <a:buAutoNum type="arabicPeriod"/>
            </a:pPr>
            <a:r>
              <a:rPr lang="fr-FR" sz="2700"/>
              <a:t>Steps of the </a:t>
            </a:r>
            <a:r>
              <a:rPr lang="fr-FR" sz="2700">
                <a:hlinkClick r:id="rId3"/>
              </a:rPr>
              <a:t>Guidance</a:t>
            </a:r>
            <a:endParaRPr lang="en-US"/>
          </a:p>
          <a:p>
            <a:pPr marL="899795" lvl="1" indent="-556895">
              <a:buFont typeface="+mj-lt"/>
              <a:buAutoNum type="arabicPeriod"/>
            </a:pPr>
            <a:r>
              <a:rPr lang="fr-FR" sz="2700"/>
              <a:t>List of </a:t>
            </a:r>
            <a:r>
              <a:rPr lang="fr-FR" sz="2700" err="1"/>
              <a:t>indicators</a:t>
            </a:r>
            <a:endParaRPr lang="fr-FR" sz="2700">
              <a:cs typeface="Calibri"/>
            </a:endParaRPr>
          </a:p>
          <a:p>
            <a:pPr marL="899795" lvl="1" indent="-556895">
              <a:buFont typeface="+mj-lt"/>
              <a:buAutoNum type="arabicPeriod"/>
            </a:pPr>
            <a:r>
              <a:rPr lang="fr-FR" sz="2700"/>
              <a:t>Nutrition Situation </a:t>
            </a:r>
            <a:r>
              <a:rPr lang="fr-FR" sz="2700" err="1"/>
              <a:t>Analysis</a:t>
            </a:r>
            <a:endParaRPr lang="fr-FR" sz="2700">
              <a:cs typeface="Calibri"/>
            </a:endParaRPr>
          </a:p>
          <a:p>
            <a:pPr marL="899795" lvl="1" indent="-556895">
              <a:buFont typeface="+mj-lt"/>
              <a:buAutoNum type="arabicPeriod"/>
            </a:pPr>
            <a:r>
              <a:rPr lang="fr-FR" sz="2700" err="1"/>
              <a:t>PiN</a:t>
            </a:r>
            <a:r>
              <a:rPr lang="fr-FR" sz="2700"/>
              <a:t> </a:t>
            </a:r>
            <a:r>
              <a:rPr lang="fr-FR" sz="2700" err="1"/>
              <a:t>Calculations</a:t>
            </a:r>
            <a:endParaRPr lang="fr-FR" sz="2700">
              <a:cs typeface="Calibri"/>
            </a:endParaRPr>
          </a:p>
        </p:txBody>
      </p:sp>
      <p:sp>
        <p:nvSpPr>
          <p:cNvPr id="5" name="Title 1"/>
          <p:cNvSpPr txBox="1">
            <a:spLocks/>
          </p:cNvSpPr>
          <p:nvPr/>
        </p:nvSpPr>
        <p:spPr>
          <a:xfrm>
            <a:off x="0" y="-5613"/>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US" b="1">
                <a:solidFill>
                  <a:srgbClr val="000000"/>
                </a:solidFill>
              </a:rPr>
              <a:t>Nutrition Humanitarian Needs Analysis Guidance for Piloting</a:t>
            </a:r>
            <a:endParaRPr lang="en-AU" b="1">
              <a:solidFill>
                <a:srgbClr val="000000"/>
              </a:solidFill>
            </a:endParaRPr>
          </a:p>
        </p:txBody>
      </p:sp>
      <p:pic>
        <p:nvPicPr>
          <p:cNvPr id="2" name="Picture 1">
            <a:extLst>
              <a:ext uri="{FF2B5EF4-FFF2-40B4-BE49-F238E27FC236}">
                <a16:creationId xmlns:a16="http://schemas.microsoft.com/office/drawing/2014/main" id="{B338E67A-0088-4217-B0DC-05BCA48AE4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2585" y="5251346"/>
            <a:ext cx="1320641" cy="374809"/>
          </a:xfrm>
          <a:prstGeom prst="rect">
            <a:avLst/>
          </a:prstGeom>
          <a:noFill/>
          <a:ln>
            <a:noFill/>
          </a:ln>
        </p:spPr>
      </p:pic>
      <p:pic>
        <p:nvPicPr>
          <p:cNvPr id="3" name="Picture 2">
            <a:extLst>
              <a:ext uri="{FF2B5EF4-FFF2-40B4-BE49-F238E27FC236}">
                <a16:creationId xmlns:a16="http://schemas.microsoft.com/office/drawing/2014/main" id="{BCC22C75-D578-4527-BC76-5DB69F176D5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9646" y="5229200"/>
            <a:ext cx="1352550" cy="419100"/>
          </a:xfrm>
          <a:prstGeom prst="rect">
            <a:avLst/>
          </a:prstGeom>
          <a:noFill/>
          <a:ln>
            <a:noFill/>
          </a:ln>
        </p:spPr>
      </p:pic>
      <p:pic>
        <p:nvPicPr>
          <p:cNvPr id="10" name="Picture 9" descr="A close up of a logo&#10;&#10;Description automatically generated">
            <a:extLst>
              <a:ext uri="{FF2B5EF4-FFF2-40B4-BE49-F238E27FC236}">
                <a16:creationId xmlns:a16="http://schemas.microsoft.com/office/drawing/2014/main" id="{04D40AAE-BBC7-48CB-9DA6-3F67AA2B68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1115" y="4976514"/>
            <a:ext cx="1096793" cy="92447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1D9FEE28-820A-406B-88EF-C945EBF2D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956" y="5197361"/>
            <a:ext cx="1371739" cy="482782"/>
          </a:xfrm>
          <a:prstGeom prst="rect">
            <a:avLst/>
          </a:prstGeom>
        </p:spPr>
      </p:pic>
      <p:sp>
        <p:nvSpPr>
          <p:cNvPr id="14" name="TextBox 13">
            <a:extLst>
              <a:ext uri="{FF2B5EF4-FFF2-40B4-BE49-F238E27FC236}">
                <a16:creationId xmlns:a16="http://schemas.microsoft.com/office/drawing/2014/main" id="{12F17C11-8D17-4CF7-8B96-F0108FACD253}"/>
              </a:ext>
            </a:extLst>
          </p:cNvPr>
          <p:cNvSpPr txBox="1"/>
          <p:nvPr/>
        </p:nvSpPr>
        <p:spPr>
          <a:xfrm>
            <a:off x="827584" y="6021288"/>
            <a:ext cx="6095588" cy="507831"/>
          </a:xfrm>
          <a:prstGeom prst="rect">
            <a:avLst/>
          </a:prstGeom>
          <a:noFill/>
        </p:spPr>
        <p:txBody>
          <a:bodyPr wrap="square" rtlCol="0">
            <a:spAutoFit/>
          </a:bodyPr>
          <a:lstStyle/>
          <a:p>
            <a:pPr algn="ctr" defTabSz="685800"/>
            <a:r>
              <a:rPr lang="en-US" sz="900" i="1">
                <a:solidFill>
                  <a:prstClr val="black"/>
                </a:solidFill>
                <a:latin typeface="Calibri" panose="020F0502020204030204"/>
              </a:rPr>
              <a:t>This publication was made possible through support provided by the U.S. Agency for International Development under the terms of Award No 720FDZ20IO00019. The opinions expressed in this publication are those of the author(s) and do not necessarily reflect the views of the U.S. Agency for International Development.</a:t>
            </a:r>
            <a:endParaRPr lang="fr-FR" sz="900">
              <a:solidFill>
                <a:prstClr val="black"/>
              </a:solidFill>
              <a:latin typeface="Calibri" panose="020F0502020204030204"/>
            </a:endParaRPr>
          </a:p>
        </p:txBody>
      </p:sp>
    </p:spTree>
    <p:extLst>
      <p:ext uri="{BB962C8B-B14F-4D97-AF65-F5344CB8AC3E}">
        <p14:creationId xmlns:p14="http://schemas.microsoft.com/office/powerpoint/2010/main" val="287569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827584" y="213392"/>
            <a:ext cx="6953568" cy="1401273"/>
          </a:xfrm>
          <a:prstGeom prst="rect">
            <a:avLst/>
          </a:prstGeom>
        </p:spPr>
        <p:txBody>
          <a:bodyPr lIns="91440" tIns="45720" rIns="91440" bIns="4572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0000"/>
                </a:solidFill>
                <a:latin typeface="+mn-lt"/>
              </a:rPr>
              <a:t>Relevant steps of the guidance</a:t>
            </a:r>
            <a:br>
              <a:rPr lang="en-US" b="1">
                <a:latin typeface="+mn-lt"/>
              </a:rPr>
            </a:br>
            <a:endParaRPr lang="en-US" b="1">
              <a:solidFill>
                <a:srgbClr val="000000"/>
              </a:solidFill>
              <a:latin typeface="+mn-lt"/>
            </a:endParaRPr>
          </a:p>
        </p:txBody>
      </p:sp>
      <p:sp>
        <p:nvSpPr>
          <p:cNvPr id="6" name="TextBox 5">
            <a:extLst>
              <a:ext uri="{FF2B5EF4-FFF2-40B4-BE49-F238E27FC236}">
                <a16:creationId xmlns:a16="http://schemas.microsoft.com/office/drawing/2014/main" id="{D7398DDC-19F1-4F36-91CA-32E3F2769296}"/>
              </a:ext>
            </a:extLst>
          </p:cNvPr>
          <p:cNvSpPr txBox="1"/>
          <p:nvPr/>
        </p:nvSpPr>
        <p:spPr>
          <a:xfrm>
            <a:off x="246938" y="3478973"/>
            <a:ext cx="3149680" cy="1592744"/>
          </a:xfrm>
          <a:prstGeom prst="rect">
            <a:avLst/>
          </a:prstGeom>
          <a:noFill/>
        </p:spPr>
        <p:txBody>
          <a:bodyPr wrap="square" rtlCol="0">
            <a:spAutoFit/>
          </a:bodyPr>
          <a:lstStyle/>
          <a:p>
            <a:pPr marL="214313" indent="-214313" defTabSz="685800">
              <a:buFont typeface="Arial" panose="020B0604020202020204" pitchFamily="34" charset="0"/>
              <a:buChar char="•"/>
            </a:pPr>
            <a:r>
              <a:rPr lang="en-US" sz="1950">
                <a:solidFill>
                  <a:prstClr val="black"/>
                </a:solidFill>
                <a:latin typeface="Calibri" panose="020F0502020204030204"/>
              </a:rPr>
              <a:t>Led by the in-country NIS TWG or equivalent</a:t>
            </a:r>
          </a:p>
          <a:p>
            <a:pPr marL="214313" indent="-214313" defTabSz="685800">
              <a:buFont typeface="Arial" panose="020B0604020202020204" pitchFamily="34" charset="0"/>
              <a:buChar char="•"/>
            </a:pPr>
            <a:r>
              <a:rPr lang="en-US" sz="1950">
                <a:solidFill>
                  <a:prstClr val="black"/>
                </a:solidFill>
                <a:latin typeface="Calibri" panose="020F0502020204030204"/>
              </a:rPr>
              <a:t>Key considerations (e.g. seasonality) and reliability of data collection methods</a:t>
            </a:r>
            <a:endParaRPr lang="fr-FR" sz="1950">
              <a:solidFill>
                <a:prstClr val="black"/>
              </a:solidFill>
              <a:latin typeface="Calibri" panose="020F0502020204030204"/>
            </a:endParaRPr>
          </a:p>
        </p:txBody>
      </p:sp>
      <p:graphicFrame>
        <p:nvGraphicFramePr>
          <p:cNvPr id="7" name="Diagram 6">
            <a:extLst>
              <a:ext uri="{FF2B5EF4-FFF2-40B4-BE49-F238E27FC236}">
                <a16:creationId xmlns:a16="http://schemas.microsoft.com/office/drawing/2014/main" id="{ACC6C978-38A3-4D2C-84B4-699F1C344E9E}"/>
              </a:ext>
            </a:extLst>
          </p:cNvPr>
          <p:cNvGraphicFramePr/>
          <p:nvPr>
            <p:extLst>
              <p:ext uri="{D42A27DB-BD31-4B8C-83A1-F6EECF244321}">
                <p14:modId xmlns:p14="http://schemas.microsoft.com/office/powerpoint/2010/main" val="1716183096"/>
              </p:ext>
            </p:extLst>
          </p:nvPr>
        </p:nvGraphicFramePr>
        <p:xfrm>
          <a:off x="329711" y="1216757"/>
          <a:ext cx="8484577" cy="22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40D6378-1369-47CE-9934-8423149DC194}"/>
              </a:ext>
            </a:extLst>
          </p:cNvPr>
          <p:cNvSpPr txBox="1"/>
          <p:nvPr/>
        </p:nvSpPr>
        <p:spPr>
          <a:xfrm>
            <a:off x="3640015" y="3429000"/>
            <a:ext cx="5219723" cy="2192908"/>
          </a:xfrm>
          <a:prstGeom prst="rect">
            <a:avLst/>
          </a:prstGeom>
          <a:noFill/>
        </p:spPr>
        <p:txBody>
          <a:bodyPr wrap="square" rtlCol="0">
            <a:spAutoFit/>
          </a:bodyPr>
          <a:lstStyle/>
          <a:p>
            <a:pPr defTabSz="685800"/>
            <a:r>
              <a:rPr lang="en-US" sz="1950" b="1">
                <a:solidFill>
                  <a:prstClr val="black"/>
                </a:solidFill>
                <a:latin typeface="Calibri" panose="020F0502020204030204"/>
              </a:rPr>
              <a:t>Scenario-based approach:</a:t>
            </a:r>
          </a:p>
          <a:p>
            <a:pPr marL="385763" indent="-385763" defTabSz="685800">
              <a:buFont typeface="+mj-lt"/>
              <a:buAutoNum type="arabicPeriod"/>
            </a:pPr>
            <a:r>
              <a:rPr lang="en-US" sz="1950">
                <a:solidFill>
                  <a:prstClr val="black"/>
                </a:solidFill>
                <a:latin typeface="Calibri" panose="020F0502020204030204"/>
              </a:rPr>
              <a:t>Situations where an IPC Acute Malnutrition analysis can be conducted or utilized;</a:t>
            </a:r>
          </a:p>
          <a:p>
            <a:pPr marL="385763" indent="-385763" defTabSz="685800">
              <a:buFont typeface="+mj-lt"/>
              <a:buAutoNum type="arabicPeriod"/>
            </a:pPr>
            <a:r>
              <a:rPr lang="en-US" sz="1950">
                <a:solidFill>
                  <a:prstClr val="black"/>
                </a:solidFill>
                <a:latin typeface="Calibri" panose="020F0502020204030204"/>
              </a:rPr>
              <a:t>Situations where an IPC Acute Malnutrition cannot be conducted and GAM for children U5 is of primary concern (i.e. prevalence ≥5%)</a:t>
            </a:r>
          </a:p>
          <a:p>
            <a:pPr marL="385763" indent="-385763" defTabSz="685800">
              <a:buFont typeface="+mj-lt"/>
              <a:buAutoNum type="arabicPeriod"/>
            </a:pPr>
            <a:r>
              <a:rPr lang="en-US" sz="1950">
                <a:solidFill>
                  <a:prstClr val="black"/>
                </a:solidFill>
                <a:latin typeface="Calibri" panose="020F0502020204030204"/>
              </a:rPr>
              <a:t>Situations where GAM for children is &lt;5%</a:t>
            </a:r>
            <a:endParaRPr lang="fr-FR" sz="1950">
              <a:solidFill>
                <a:prstClr val="black"/>
              </a:solidFill>
              <a:latin typeface="Calibri" panose="020F0502020204030204"/>
            </a:endParaRPr>
          </a:p>
        </p:txBody>
      </p:sp>
    </p:spTree>
    <p:extLst>
      <p:ext uri="{BB962C8B-B14F-4D97-AF65-F5344CB8AC3E}">
        <p14:creationId xmlns:p14="http://schemas.microsoft.com/office/powerpoint/2010/main" val="71663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284260" y="213392"/>
            <a:ext cx="8752236" cy="14012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000000"/>
                </a:solidFill>
                <a:latin typeface="+mn-lt"/>
              </a:rPr>
              <a:t>Recommended « core » list of indicators</a:t>
            </a:r>
          </a:p>
        </p:txBody>
      </p:sp>
      <p:sp>
        <p:nvSpPr>
          <p:cNvPr id="9" name="Espace réservé du contenu 2">
            <a:extLst>
              <a:ext uri="{FF2B5EF4-FFF2-40B4-BE49-F238E27FC236}">
                <a16:creationId xmlns:a16="http://schemas.microsoft.com/office/drawing/2014/main" id="{FAEE233C-F6D8-44D6-AD25-04A0341F9A92}"/>
              </a:ext>
            </a:extLst>
          </p:cNvPr>
          <p:cNvSpPr txBox="1">
            <a:spLocks/>
          </p:cNvSpPr>
          <p:nvPr/>
        </p:nvSpPr>
        <p:spPr>
          <a:xfrm>
            <a:off x="146446" y="1514550"/>
            <a:ext cx="8851106" cy="204751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2700"/>
          </a:p>
          <a:p>
            <a:pPr lvl="1">
              <a:spcAft>
                <a:spcPts val="900"/>
              </a:spcAft>
            </a:pPr>
            <a:r>
              <a:rPr lang="fr-FR" sz="2700"/>
              <a:t>For phase characteristics and thresholds of international standards for GAM and its contributing factors </a:t>
            </a:r>
          </a:p>
          <a:p>
            <a:pPr lvl="1">
              <a:spcAft>
                <a:spcPts val="900"/>
              </a:spcAft>
            </a:pPr>
            <a:r>
              <a:rPr lang="fr-FR" sz="2700"/>
              <a:t>Meant to </a:t>
            </a:r>
            <a:r>
              <a:rPr lang="fr-FR" sz="2700" b="1"/>
              <a:t>streamline</a:t>
            </a:r>
            <a:r>
              <a:rPr lang="fr-FR" sz="2700"/>
              <a:t> this analysis process, not to override the extensive list of indicators that can be used for programming/monitoring purposes</a:t>
            </a:r>
          </a:p>
        </p:txBody>
      </p:sp>
      <p:pic>
        <p:nvPicPr>
          <p:cNvPr id="10" name="Picture 9">
            <a:extLst>
              <a:ext uri="{FF2B5EF4-FFF2-40B4-BE49-F238E27FC236}">
                <a16:creationId xmlns:a16="http://schemas.microsoft.com/office/drawing/2014/main" id="{9834BE3F-0CD2-489D-878A-B8FF076EF99E}"/>
              </a:ext>
            </a:extLst>
          </p:cNvPr>
          <p:cNvPicPr>
            <a:picLocks noChangeAspect="1"/>
          </p:cNvPicPr>
          <p:nvPr/>
        </p:nvPicPr>
        <p:blipFill>
          <a:blip r:embed="rId3"/>
          <a:stretch>
            <a:fillRect/>
          </a:stretch>
        </p:blipFill>
        <p:spPr>
          <a:xfrm>
            <a:off x="82152" y="3838490"/>
            <a:ext cx="8979694" cy="2049455"/>
          </a:xfrm>
          <a:prstGeom prst="rect">
            <a:avLst/>
          </a:prstGeom>
        </p:spPr>
      </p:pic>
    </p:spTree>
    <p:extLst>
      <p:ext uri="{BB962C8B-B14F-4D97-AF65-F5344CB8AC3E}">
        <p14:creationId xmlns:p14="http://schemas.microsoft.com/office/powerpoint/2010/main" val="294958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5CC2FB-0494-4191-8BEA-81D6B564A41F}"/>
              </a:ext>
            </a:extLst>
          </p:cNvPr>
          <p:cNvSpPr>
            <a:spLocks noGrp="1"/>
          </p:cNvSpPr>
          <p:nvPr>
            <p:ph type="ftr" sz="quarter" idx="11"/>
          </p:nvPr>
        </p:nvSpPr>
        <p:spPr/>
        <p:txBody>
          <a:bodyPr/>
          <a:lstStyle/>
          <a:p>
            <a:r>
              <a:rPr lang="fr-FR"/>
              <a:t>NCC Training 2020</a:t>
            </a:r>
          </a:p>
        </p:txBody>
      </p:sp>
      <p:sp>
        <p:nvSpPr>
          <p:cNvPr id="3" name="Slide Number Placeholder 2">
            <a:extLst>
              <a:ext uri="{FF2B5EF4-FFF2-40B4-BE49-F238E27FC236}">
                <a16:creationId xmlns:a16="http://schemas.microsoft.com/office/drawing/2014/main" id="{6F9A3E64-E68D-4253-894A-E256DCDB0E04}"/>
              </a:ext>
            </a:extLst>
          </p:cNvPr>
          <p:cNvSpPr>
            <a:spLocks noGrp="1"/>
          </p:cNvSpPr>
          <p:nvPr>
            <p:ph type="sldNum" sz="quarter" idx="12"/>
          </p:nvPr>
        </p:nvSpPr>
        <p:spPr/>
        <p:txBody>
          <a:bodyPr/>
          <a:lstStyle/>
          <a:p>
            <a:fld id="{463A8DF2-A33D-47C5-8292-C15D51C2C28A}" type="slidenum">
              <a:rPr lang="fr-FR" smtClean="0"/>
              <a:t>17</a:t>
            </a:fld>
            <a:endParaRPr lang="fr-FR"/>
          </a:p>
        </p:txBody>
      </p:sp>
      <p:sp>
        <p:nvSpPr>
          <p:cNvPr id="5" name="Title 1">
            <a:extLst>
              <a:ext uri="{FF2B5EF4-FFF2-40B4-BE49-F238E27FC236}">
                <a16:creationId xmlns:a16="http://schemas.microsoft.com/office/drawing/2014/main" id="{67E7D8B9-89F3-415E-A7AC-EC059C47C12B}"/>
              </a:ext>
            </a:extLst>
          </p:cNvPr>
          <p:cNvSpPr txBox="1">
            <a:spLocks/>
          </p:cNvSpPr>
          <p:nvPr/>
        </p:nvSpPr>
        <p:spPr>
          <a:xfrm>
            <a:off x="284260" y="213392"/>
            <a:ext cx="8752236" cy="14012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a:solidFill>
                  <a:srgbClr val="000000"/>
                </a:solidFill>
                <a:latin typeface="+mn-lt"/>
              </a:rPr>
              <a:t>Conduct a Nutrition Situation Analysis</a:t>
            </a:r>
          </a:p>
        </p:txBody>
      </p:sp>
      <p:sp>
        <p:nvSpPr>
          <p:cNvPr id="7" name="Content Placeholder 1">
            <a:extLst>
              <a:ext uri="{FF2B5EF4-FFF2-40B4-BE49-F238E27FC236}">
                <a16:creationId xmlns:a16="http://schemas.microsoft.com/office/drawing/2014/main" id="{F43EC18A-B375-48CB-BC8D-A4F04902183A}"/>
              </a:ext>
            </a:extLst>
          </p:cNvPr>
          <p:cNvSpPr txBox="1">
            <a:spLocks/>
          </p:cNvSpPr>
          <p:nvPr/>
        </p:nvSpPr>
        <p:spPr>
          <a:xfrm>
            <a:off x="228718" y="1412776"/>
            <a:ext cx="4275985" cy="326350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u="sng"/>
              <a:t>Prevalence of U5 GAM ≥5%</a:t>
            </a:r>
          </a:p>
          <a:p>
            <a:pPr marL="0" indent="0">
              <a:buFont typeface="Arial" pitchFamily="34" charset="0"/>
              <a:buNone/>
            </a:pPr>
            <a:r>
              <a:rPr lang="en-US"/>
              <a:t>Ideally use IPC Acute Malnutrition Analysis – otherwise:</a:t>
            </a:r>
          </a:p>
          <a:p>
            <a:r>
              <a:rPr lang="en-US" b="1"/>
              <a:t>Severity classification </a:t>
            </a:r>
            <a:r>
              <a:rPr lang="en-US"/>
              <a:t>uses U5 GAM based on WHZ (as thresholds are provided)</a:t>
            </a:r>
          </a:p>
          <a:p>
            <a:pPr lvl="1"/>
            <a:r>
              <a:rPr lang="en-US"/>
              <a:t>If not available, then U5 GAM based on MUAC</a:t>
            </a:r>
          </a:p>
          <a:p>
            <a:pPr lvl="2"/>
            <a:r>
              <a:rPr lang="en-US"/>
              <a:t>If not available, then PLW GAM based on MUAC</a:t>
            </a:r>
            <a:endParaRPr lang="fr-FR"/>
          </a:p>
          <a:p>
            <a:r>
              <a:rPr lang="en-US"/>
              <a:t>Qualitative analysis of contributing factors</a:t>
            </a:r>
          </a:p>
        </p:txBody>
      </p:sp>
      <p:sp>
        <p:nvSpPr>
          <p:cNvPr id="8" name="Content Placeholder 2">
            <a:extLst>
              <a:ext uri="{FF2B5EF4-FFF2-40B4-BE49-F238E27FC236}">
                <a16:creationId xmlns:a16="http://schemas.microsoft.com/office/drawing/2014/main" id="{7223DBC6-1092-4124-84E4-087A4205A93D}"/>
              </a:ext>
            </a:extLst>
          </p:cNvPr>
          <p:cNvSpPr txBox="1">
            <a:spLocks/>
          </p:cNvSpPr>
          <p:nvPr/>
        </p:nvSpPr>
        <p:spPr>
          <a:xfrm>
            <a:off x="4884373" y="1412776"/>
            <a:ext cx="4119196" cy="326350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u="sng"/>
              <a:t>Prevalence of U5 GAM &lt;5%</a:t>
            </a:r>
          </a:p>
          <a:p>
            <a:r>
              <a:rPr lang="en-US" b="1"/>
              <a:t>Severity classification </a:t>
            </a:r>
            <a:r>
              <a:rPr lang="en-US"/>
              <a:t>uses a proposed </a:t>
            </a:r>
            <a:r>
              <a:rPr lang="en-US" i="1"/>
              <a:t>scoring system </a:t>
            </a:r>
            <a:r>
              <a:rPr lang="en-US"/>
              <a:t>based on 10 indicators that takes into account both vulnerability of the target groups and indicators’ reliability </a:t>
            </a:r>
          </a:p>
          <a:p>
            <a:r>
              <a:rPr lang="en-US"/>
              <a:t>Qualitative analysis of contributing factors</a:t>
            </a:r>
          </a:p>
          <a:p>
            <a:pPr marL="0" indent="0">
              <a:buFont typeface="Arial" pitchFamily="34" charset="0"/>
              <a:buNone/>
            </a:pPr>
            <a:endParaRPr lang="fr-FR"/>
          </a:p>
        </p:txBody>
      </p:sp>
      <p:pic>
        <p:nvPicPr>
          <p:cNvPr id="11" name="Picture 10">
            <a:extLst>
              <a:ext uri="{FF2B5EF4-FFF2-40B4-BE49-F238E27FC236}">
                <a16:creationId xmlns:a16="http://schemas.microsoft.com/office/drawing/2014/main" id="{E9FE0032-E06E-4672-9CB5-149A1FD7C9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0707" y="4805650"/>
            <a:ext cx="6279341" cy="1070014"/>
          </a:xfrm>
          <a:prstGeom prst="rect">
            <a:avLst/>
          </a:prstGeom>
          <a:noFill/>
          <a:ln>
            <a:noFill/>
          </a:ln>
        </p:spPr>
      </p:pic>
    </p:spTree>
    <p:extLst>
      <p:ext uri="{BB962C8B-B14F-4D97-AF65-F5344CB8AC3E}">
        <p14:creationId xmlns:p14="http://schemas.microsoft.com/office/powerpoint/2010/main" val="71296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5CC2FB-0494-4191-8BEA-81D6B564A41F}"/>
              </a:ext>
            </a:extLst>
          </p:cNvPr>
          <p:cNvSpPr>
            <a:spLocks noGrp="1"/>
          </p:cNvSpPr>
          <p:nvPr>
            <p:ph type="ftr" sz="quarter" idx="11"/>
          </p:nvPr>
        </p:nvSpPr>
        <p:spPr/>
        <p:txBody>
          <a:bodyPr/>
          <a:lstStyle/>
          <a:p>
            <a:r>
              <a:rPr lang="fr-FR"/>
              <a:t>NCC Training 2020</a:t>
            </a:r>
          </a:p>
        </p:txBody>
      </p:sp>
      <p:sp>
        <p:nvSpPr>
          <p:cNvPr id="3" name="Slide Number Placeholder 2">
            <a:extLst>
              <a:ext uri="{FF2B5EF4-FFF2-40B4-BE49-F238E27FC236}">
                <a16:creationId xmlns:a16="http://schemas.microsoft.com/office/drawing/2014/main" id="{6F9A3E64-E68D-4253-894A-E256DCDB0E04}"/>
              </a:ext>
            </a:extLst>
          </p:cNvPr>
          <p:cNvSpPr>
            <a:spLocks noGrp="1"/>
          </p:cNvSpPr>
          <p:nvPr>
            <p:ph type="sldNum" sz="quarter" idx="12"/>
          </p:nvPr>
        </p:nvSpPr>
        <p:spPr/>
        <p:txBody>
          <a:bodyPr/>
          <a:lstStyle/>
          <a:p>
            <a:fld id="{463A8DF2-A33D-47C5-8292-C15D51C2C28A}" type="slidenum">
              <a:rPr lang="fr-FR" smtClean="0"/>
              <a:t>18</a:t>
            </a:fld>
            <a:endParaRPr lang="fr-FR"/>
          </a:p>
        </p:txBody>
      </p:sp>
      <p:sp>
        <p:nvSpPr>
          <p:cNvPr id="5" name="Title 1">
            <a:extLst>
              <a:ext uri="{FF2B5EF4-FFF2-40B4-BE49-F238E27FC236}">
                <a16:creationId xmlns:a16="http://schemas.microsoft.com/office/drawing/2014/main" id="{67E7D8B9-89F3-415E-A7AC-EC059C47C12B}"/>
              </a:ext>
            </a:extLst>
          </p:cNvPr>
          <p:cNvSpPr txBox="1">
            <a:spLocks/>
          </p:cNvSpPr>
          <p:nvPr/>
        </p:nvSpPr>
        <p:spPr>
          <a:xfrm>
            <a:off x="0" y="213392"/>
            <a:ext cx="9144000" cy="14012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000000"/>
                </a:solidFill>
                <a:latin typeface="+mn-lt"/>
              </a:rPr>
              <a:t>Prepare key nutrition figures for the HNO</a:t>
            </a:r>
          </a:p>
        </p:txBody>
      </p:sp>
      <p:graphicFrame>
        <p:nvGraphicFramePr>
          <p:cNvPr id="4" name="Diagram 3">
            <a:extLst>
              <a:ext uri="{FF2B5EF4-FFF2-40B4-BE49-F238E27FC236}">
                <a16:creationId xmlns:a16="http://schemas.microsoft.com/office/drawing/2014/main" id="{DD9D42B4-B23F-446B-9101-5E13574C2AC2}"/>
              </a:ext>
            </a:extLst>
          </p:cNvPr>
          <p:cNvGraphicFramePr/>
          <p:nvPr>
            <p:extLst>
              <p:ext uri="{D42A27DB-BD31-4B8C-83A1-F6EECF244321}">
                <p14:modId xmlns:p14="http://schemas.microsoft.com/office/powerpoint/2010/main" val="3324043216"/>
              </p:ext>
            </p:extLst>
          </p:nvPr>
        </p:nvGraphicFramePr>
        <p:xfrm>
          <a:off x="252779" y="3073278"/>
          <a:ext cx="8638443" cy="273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746D07B-CA66-4E1B-8501-6028F73026E9}"/>
              </a:ext>
            </a:extLst>
          </p:cNvPr>
          <p:cNvSpPr txBox="1"/>
          <p:nvPr/>
        </p:nvSpPr>
        <p:spPr>
          <a:xfrm>
            <a:off x="572954" y="1614665"/>
            <a:ext cx="7998092" cy="1292662"/>
          </a:xfrm>
          <a:prstGeom prst="rect">
            <a:avLst/>
          </a:prstGeom>
          <a:noFill/>
        </p:spPr>
        <p:txBody>
          <a:bodyPr wrap="square" lIns="91440" tIns="45720" rIns="91440" bIns="45720" rtlCol="0" anchor="t">
            <a:spAutoFit/>
          </a:bodyPr>
          <a:lstStyle/>
          <a:p>
            <a:pPr defTabSz="685800"/>
            <a:r>
              <a:rPr lang="en-US" sz="1950">
                <a:latin typeface="Calibri" panose="020F0502020204030204"/>
              </a:rPr>
              <a:t>Identification of the </a:t>
            </a:r>
            <a:r>
              <a:rPr lang="en-US" sz="1950" b="1">
                <a:latin typeface="Calibri" panose="020F0502020204030204"/>
              </a:rPr>
              <a:t>number of People in Need (</a:t>
            </a:r>
            <a:r>
              <a:rPr lang="en-US" sz="1950" b="1" err="1">
                <a:latin typeface="Calibri" panose="020F0502020204030204"/>
              </a:rPr>
              <a:t>PiN</a:t>
            </a:r>
            <a:r>
              <a:rPr lang="en-US" sz="1950" b="1">
                <a:latin typeface="Calibri" panose="020F0502020204030204"/>
              </a:rPr>
              <a:t>) </a:t>
            </a:r>
            <a:r>
              <a:rPr lang="en-US" sz="1950">
                <a:latin typeface="Calibri" panose="020F0502020204030204"/>
              </a:rPr>
              <a:t>for each specific nutritional need in </a:t>
            </a:r>
            <a:r>
              <a:rPr lang="en-US" sz="1950" u="sng">
                <a:latin typeface="Calibri" panose="020F0502020204030204"/>
              </a:rPr>
              <a:t>each geographical area</a:t>
            </a:r>
            <a:r>
              <a:rPr lang="en-US" sz="1950" b="1">
                <a:latin typeface="Calibri" panose="020F0502020204030204"/>
              </a:rPr>
              <a:t> </a:t>
            </a:r>
            <a:r>
              <a:rPr lang="en-US" sz="1950">
                <a:latin typeface="Calibri" panose="020F0502020204030204"/>
              </a:rPr>
              <a:t>based on the situation analysis of data/information </a:t>
            </a:r>
            <a:r>
              <a:rPr lang="en-US" sz="1950">
                <a:solidFill>
                  <a:srgbClr val="FF0000"/>
                </a:solidFill>
                <a:latin typeface="Calibri" panose="020F0502020204030204"/>
              </a:rPr>
              <a:t>disaggregated by age, gender and disability</a:t>
            </a:r>
            <a:r>
              <a:rPr lang="en-US" sz="1950">
                <a:latin typeface="Calibri" panose="020F0502020204030204"/>
              </a:rPr>
              <a:t>. </a:t>
            </a:r>
            <a:endParaRPr lang="en-US" sz="1950">
              <a:solidFill>
                <a:prstClr val="black"/>
              </a:solidFill>
              <a:latin typeface="Calibri" panose="020F0502020204030204"/>
            </a:endParaRPr>
          </a:p>
          <a:p>
            <a:pPr defTabSz="685800"/>
            <a:r>
              <a:rPr lang="en-US" sz="1950">
                <a:latin typeface="Calibri" panose="020F0502020204030204"/>
              </a:rPr>
              <a:t>A </a:t>
            </a:r>
            <a:r>
              <a:rPr lang="en-US" sz="1950" b="1">
                <a:latin typeface="Calibri" panose="020F0502020204030204"/>
              </a:rPr>
              <a:t>minimum sub-set</a:t>
            </a:r>
            <a:r>
              <a:rPr lang="en-US" sz="1950">
                <a:latin typeface="Calibri" panose="020F0502020204030204"/>
              </a:rPr>
              <a:t> of key nutrition-specific interventions:</a:t>
            </a:r>
            <a:endParaRPr lang="en-US" sz="1950">
              <a:latin typeface="Calibri" panose="020F0502020204030204"/>
              <a:cs typeface="Calibri"/>
            </a:endParaRPr>
          </a:p>
        </p:txBody>
      </p:sp>
    </p:spTree>
    <p:extLst>
      <p:ext uri="{BB962C8B-B14F-4D97-AF65-F5344CB8AC3E}">
        <p14:creationId xmlns:p14="http://schemas.microsoft.com/office/powerpoint/2010/main" val="414546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832FC4-01DE-4DB9-BE6E-4F98165D3A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3745" y="1052736"/>
            <a:ext cx="8837947" cy="3905200"/>
          </a:xfrm>
          <a:prstGeom prst="rect">
            <a:avLst/>
          </a:prstGeom>
        </p:spPr>
      </p:pic>
    </p:spTree>
    <p:extLst>
      <p:ext uri="{BB962C8B-B14F-4D97-AF65-F5344CB8AC3E}">
        <p14:creationId xmlns:p14="http://schemas.microsoft.com/office/powerpoint/2010/main" val="38629386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463A8DF2-A33D-47C5-8292-C15D51C2C28A}" type="slidenum">
              <a:rPr lang="fr-FR" smtClean="0"/>
              <a:t>2</a:t>
            </a:fld>
            <a:endParaRPr lang="fr-FR"/>
          </a:p>
        </p:txBody>
      </p:sp>
      <p:sp>
        <p:nvSpPr>
          <p:cNvPr id="50179" name="Rectangle 3"/>
          <p:cNvSpPr>
            <a:spLocks noGrp="1" noChangeArrowheads="1"/>
          </p:cNvSpPr>
          <p:nvPr>
            <p:ph idx="4294967295"/>
          </p:nvPr>
        </p:nvSpPr>
        <p:spPr>
          <a:xfrm>
            <a:off x="393192" y="1307592"/>
            <a:ext cx="8561622" cy="4754880"/>
          </a:xfrm>
        </p:spPr>
        <p:txBody>
          <a:bodyPr vert="horz" lIns="91440" tIns="45720" rIns="91440" bIns="45720" rtlCol="0" anchor="t">
            <a:normAutofit fontScale="92500" lnSpcReduction="10000"/>
          </a:bodyPr>
          <a:lstStyle/>
          <a:p>
            <a:pPr marL="514350" indent="-514350">
              <a:buFont typeface="+mj-lt"/>
              <a:buAutoNum type="arabicPeriod"/>
            </a:pPr>
            <a:r>
              <a:rPr lang="en-GB"/>
              <a:t>Welcome and Introduction – (2') </a:t>
            </a:r>
            <a:r>
              <a:rPr lang="en-GB" i="1"/>
              <a:t>Anteneh (GNC-CT)</a:t>
            </a:r>
          </a:p>
          <a:p>
            <a:pPr marL="514350" indent="-514350">
              <a:buFont typeface="+mj-lt"/>
              <a:buAutoNum type="arabicPeriod"/>
            </a:pPr>
            <a:r>
              <a:rPr lang="en-GB"/>
              <a:t>Briefing on the 2021 HPC process(25') – </a:t>
            </a:r>
            <a:r>
              <a:rPr lang="en-GB" i="1"/>
              <a:t>Marcus</a:t>
            </a:r>
            <a:r>
              <a:rPr lang="en-GB"/>
              <a:t> </a:t>
            </a:r>
            <a:r>
              <a:rPr lang="en-GB" i="1"/>
              <a:t>(OCHA) </a:t>
            </a:r>
          </a:p>
          <a:p>
            <a:pPr marL="514350" indent="-514350">
              <a:buFont typeface="+mj-lt"/>
              <a:buAutoNum type="arabicPeriod"/>
            </a:pPr>
            <a:r>
              <a:rPr lang="en-GB"/>
              <a:t>Nutrition Humanitarian Needs Guidance(35') – Victoria </a:t>
            </a:r>
            <a:r>
              <a:rPr lang="en-GB" i="1"/>
              <a:t>(GNC-CT) </a:t>
            </a:r>
          </a:p>
          <a:p>
            <a:pPr marL="514350" indent="-514350">
              <a:buFont typeface="+mj-lt"/>
              <a:buAutoNum type="arabicPeriod"/>
            </a:pPr>
            <a:r>
              <a:rPr lang="en-GB"/>
              <a:t>Mainstreaming cross-cutting issues in needs analysis – (10')Masumi </a:t>
            </a:r>
            <a:r>
              <a:rPr lang="en-GB" i="1"/>
              <a:t>(UNICEF) </a:t>
            </a:r>
          </a:p>
          <a:p>
            <a:pPr marL="514350" indent="-514350">
              <a:buFont typeface="+mj-lt"/>
              <a:buAutoNum type="arabicPeriod"/>
            </a:pPr>
            <a:r>
              <a:rPr lang="en-GB"/>
              <a:t>Roles and responsibilities, GNC-CT support to countries – (10')Anteneh </a:t>
            </a:r>
            <a:r>
              <a:rPr lang="en-GB" i="1"/>
              <a:t>(GNC-CT) </a:t>
            </a: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srgbClr val="000000"/>
                </a:solidFill>
              </a:rPr>
              <a:t>Overview of the Session</a:t>
            </a:r>
          </a:p>
        </p:txBody>
      </p:sp>
    </p:spTree>
    <p:extLst>
      <p:ext uri="{BB962C8B-B14F-4D97-AF65-F5344CB8AC3E}">
        <p14:creationId xmlns:p14="http://schemas.microsoft.com/office/powerpoint/2010/main" val="230470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5CC2FB-0494-4191-8BEA-81D6B564A41F}"/>
              </a:ext>
            </a:extLst>
          </p:cNvPr>
          <p:cNvSpPr>
            <a:spLocks noGrp="1"/>
          </p:cNvSpPr>
          <p:nvPr>
            <p:ph type="ftr" sz="quarter" idx="11"/>
          </p:nvPr>
        </p:nvSpPr>
        <p:spPr/>
        <p:txBody>
          <a:bodyPr/>
          <a:lstStyle/>
          <a:p>
            <a:r>
              <a:rPr lang="fr-FR"/>
              <a:t>NCC Training 2020</a:t>
            </a:r>
          </a:p>
        </p:txBody>
      </p:sp>
      <p:sp>
        <p:nvSpPr>
          <p:cNvPr id="3" name="Slide Number Placeholder 2">
            <a:extLst>
              <a:ext uri="{FF2B5EF4-FFF2-40B4-BE49-F238E27FC236}">
                <a16:creationId xmlns:a16="http://schemas.microsoft.com/office/drawing/2014/main" id="{6F9A3E64-E68D-4253-894A-E256DCDB0E04}"/>
              </a:ext>
            </a:extLst>
          </p:cNvPr>
          <p:cNvSpPr>
            <a:spLocks noGrp="1"/>
          </p:cNvSpPr>
          <p:nvPr>
            <p:ph type="sldNum" sz="quarter" idx="12"/>
          </p:nvPr>
        </p:nvSpPr>
        <p:spPr/>
        <p:txBody>
          <a:bodyPr/>
          <a:lstStyle/>
          <a:p>
            <a:fld id="{463A8DF2-A33D-47C5-8292-C15D51C2C28A}" type="slidenum">
              <a:rPr lang="fr-FR" smtClean="0"/>
              <a:t>20</a:t>
            </a:fld>
            <a:endParaRPr lang="fr-FR"/>
          </a:p>
        </p:txBody>
      </p:sp>
      <p:sp>
        <p:nvSpPr>
          <p:cNvPr id="5" name="Title 1">
            <a:extLst>
              <a:ext uri="{FF2B5EF4-FFF2-40B4-BE49-F238E27FC236}">
                <a16:creationId xmlns:a16="http://schemas.microsoft.com/office/drawing/2014/main" id="{67E7D8B9-89F3-415E-A7AC-EC059C47C12B}"/>
              </a:ext>
            </a:extLst>
          </p:cNvPr>
          <p:cNvSpPr txBox="1">
            <a:spLocks/>
          </p:cNvSpPr>
          <p:nvPr/>
        </p:nvSpPr>
        <p:spPr>
          <a:xfrm>
            <a:off x="0" y="213392"/>
            <a:ext cx="9144000" cy="14012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a:solidFill>
                  <a:srgbClr val="000000"/>
                </a:solidFill>
                <a:latin typeface="+mn-lt"/>
              </a:rPr>
              <a:t>Accompanying Spreadsheet Calculation tool</a:t>
            </a:r>
          </a:p>
        </p:txBody>
      </p:sp>
      <p:sp>
        <p:nvSpPr>
          <p:cNvPr id="7" name="Content Placeholder 8">
            <a:extLst>
              <a:ext uri="{FF2B5EF4-FFF2-40B4-BE49-F238E27FC236}">
                <a16:creationId xmlns:a16="http://schemas.microsoft.com/office/drawing/2014/main" id="{1BAFE7A1-F6D4-439F-A28D-FCBE969E1DB6}"/>
              </a:ext>
            </a:extLst>
          </p:cNvPr>
          <p:cNvSpPr txBox="1">
            <a:spLocks/>
          </p:cNvSpPr>
          <p:nvPr/>
        </p:nvSpPr>
        <p:spPr>
          <a:xfrm>
            <a:off x="6432630" y="3348674"/>
            <a:ext cx="2444261" cy="2029249"/>
          </a:xfrm>
          <a:prstGeom prst="rect">
            <a:avLst/>
          </a:prstGeom>
        </p:spPr>
        <p:txBody>
          <a:bodyPr lIns="91440" tIns="45720" rIns="91440" bIns="45720" anchor="t">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Population Figures disaggregated by </a:t>
            </a:r>
            <a:r>
              <a:rPr lang="en-US">
                <a:solidFill>
                  <a:srgbClr val="FF0000"/>
                </a:solidFill>
              </a:rPr>
              <a:t>disability,</a:t>
            </a:r>
            <a:r>
              <a:rPr lang="en-US"/>
              <a:t> sex and age group</a:t>
            </a:r>
          </a:p>
          <a:p>
            <a:r>
              <a:rPr lang="en-US" err="1"/>
              <a:t>PiN</a:t>
            </a:r>
            <a:r>
              <a:rPr lang="en-US"/>
              <a:t> </a:t>
            </a:r>
            <a:r>
              <a:rPr lang="en-US" err="1"/>
              <a:t>Speadsheets</a:t>
            </a:r>
            <a:r>
              <a:rPr lang="en-US"/>
              <a:t> with </a:t>
            </a:r>
            <a:r>
              <a:rPr lang="en-US" b="1"/>
              <a:t>automatic calculation</a:t>
            </a:r>
            <a:endParaRPr lang="en-US" b="1">
              <a:cs typeface="Calibri"/>
            </a:endParaRPr>
          </a:p>
          <a:p>
            <a:pPr marL="0" indent="0">
              <a:buFont typeface="Arial" pitchFamily="34" charset="0"/>
              <a:buNone/>
            </a:pPr>
            <a:endParaRPr lang="fr-FR"/>
          </a:p>
        </p:txBody>
      </p:sp>
      <p:graphicFrame>
        <p:nvGraphicFramePr>
          <p:cNvPr id="8" name="Diagram 7">
            <a:extLst>
              <a:ext uri="{FF2B5EF4-FFF2-40B4-BE49-F238E27FC236}">
                <a16:creationId xmlns:a16="http://schemas.microsoft.com/office/drawing/2014/main" id="{FED86C1C-9255-4354-B0F1-7D120399FA53}"/>
              </a:ext>
            </a:extLst>
          </p:cNvPr>
          <p:cNvGraphicFramePr/>
          <p:nvPr>
            <p:extLst>
              <p:ext uri="{D42A27DB-BD31-4B8C-83A1-F6EECF244321}">
                <p14:modId xmlns:p14="http://schemas.microsoft.com/office/powerpoint/2010/main" val="1181293080"/>
              </p:ext>
            </p:extLst>
          </p:nvPr>
        </p:nvGraphicFramePr>
        <p:xfrm>
          <a:off x="329711" y="1340768"/>
          <a:ext cx="8484577" cy="22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147731C1-B8FC-4FA0-A904-FD4128BC5AAA}"/>
              </a:ext>
            </a:extLst>
          </p:cNvPr>
          <p:cNvSpPr txBox="1">
            <a:spLocks/>
          </p:cNvSpPr>
          <p:nvPr/>
        </p:nvSpPr>
        <p:spPr>
          <a:xfrm>
            <a:off x="3001738" y="3332141"/>
            <a:ext cx="3003631" cy="2029249"/>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a:solidFill>
                  <a:prstClr val="black"/>
                </a:solidFill>
                <a:latin typeface="Calibri" panose="020F0502020204030204"/>
              </a:rPr>
              <a:t>Evidence Repository, Reliability</a:t>
            </a:r>
          </a:p>
          <a:p>
            <a:pPr marL="171450" indent="-171450" defTabSz="685800">
              <a:spcBef>
                <a:spcPts val="750"/>
              </a:spcBef>
            </a:pPr>
            <a:r>
              <a:rPr lang="en-US" sz="2100">
                <a:solidFill>
                  <a:prstClr val="black"/>
                </a:solidFill>
                <a:latin typeface="Calibri" panose="020F0502020204030204"/>
              </a:rPr>
              <a:t>Analysis team composition</a:t>
            </a:r>
          </a:p>
          <a:p>
            <a:pPr marL="171450" indent="-171450" defTabSz="685800">
              <a:spcBef>
                <a:spcPts val="750"/>
              </a:spcBef>
            </a:pPr>
            <a:r>
              <a:rPr lang="en-US" sz="2100">
                <a:solidFill>
                  <a:prstClr val="black"/>
                </a:solidFill>
                <a:latin typeface="Calibri" panose="020F0502020204030204"/>
              </a:rPr>
              <a:t>Scenario 2 Nutrition Analysis + contributing factors</a:t>
            </a:r>
          </a:p>
          <a:p>
            <a:pPr marL="171450" indent="-171450" defTabSz="685800">
              <a:spcBef>
                <a:spcPts val="750"/>
              </a:spcBef>
            </a:pPr>
            <a:r>
              <a:rPr lang="en-US" sz="2100">
                <a:solidFill>
                  <a:prstClr val="black"/>
                </a:solidFill>
                <a:latin typeface="Calibri" panose="020F0502020204030204"/>
              </a:rPr>
              <a:t>Scenario 3 Nutrition Analysis + contributing factors</a:t>
            </a:r>
          </a:p>
          <a:p>
            <a:pPr marL="171450" indent="-171450" defTabSz="685800">
              <a:spcBef>
                <a:spcPts val="750"/>
              </a:spcBef>
            </a:pPr>
            <a:endParaRPr lang="fr-FR" sz="2100">
              <a:solidFill>
                <a:prstClr val="black"/>
              </a:solidFill>
              <a:latin typeface="Calibri" panose="020F0502020204030204"/>
            </a:endParaRPr>
          </a:p>
        </p:txBody>
      </p:sp>
      <p:sp>
        <p:nvSpPr>
          <p:cNvPr id="10" name="Content Placeholder 8">
            <a:extLst>
              <a:ext uri="{FF2B5EF4-FFF2-40B4-BE49-F238E27FC236}">
                <a16:creationId xmlns:a16="http://schemas.microsoft.com/office/drawing/2014/main" id="{8665EE3A-E5BA-408D-A5EE-07AAB764C57E}"/>
              </a:ext>
            </a:extLst>
          </p:cNvPr>
          <p:cNvSpPr txBox="1">
            <a:spLocks/>
          </p:cNvSpPr>
          <p:nvPr/>
        </p:nvSpPr>
        <p:spPr>
          <a:xfrm>
            <a:off x="329711" y="3332142"/>
            <a:ext cx="2244766" cy="202924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a:solidFill>
                  <a:prstClr val="black"/>
                </a:solidFill>
                <a:latin typeface="Calibri" panose="020F0502020204030204"/>
              </a:rPr>
              <a:t>Indicator Registry</a:t>
            </a:r>
          </a:p>
          <a:p>
            <a:pPr marL="171450" indent="-171450" defTabSz="685800">
              <a:spcBef>
                <a:spcPts val="750"/>
              </a:spcBef>
            </a:pPr>
            <a:r>
              <a:rPr lang="en-US" sz="2100">
                <a:solidFill>
                  <a:prstClr val="black"/>
                </a:solidFill>
                <a:latin typeface="Calibri" panose="020F0502020204030204"/>
              </a:rPr>
              <a:t>Classification Thresholds</a:t>
            </a:r>
          </a:p>
          <a:p>
            <a:pPr marL="171450" indent="-171450" defTabSz="685800">
              <a:spcBef>
                <a:spcPts val="750"/>
              </a:spcBef>
            </a:pPr>
            <a:endParaRPr lang="fr-FR" sz="2100">
              <a:solidFill>
                <a:prstClr val="black"/>
              </a:solidFill>
              <a:latin typeface="Calibri" panose="020F0502020204030204"/>
            </a:endParaRPr>
          </a:p>
        </p:txBody>
      </p:sp>
    </p:spTree>
    <p:extLst>
      <p:ext uri="{BB962C8B-B14F-4D97-AF65-F5344CB8AC3E}">
        <p14:creationId xmlns:p14="http://schemas.microsoft.com/office/powerpoint/2010/main" val="229403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268760"/>
            <a:ext cx="8064896" cy="5909310"/>
          </a:xfrm>
          <a:prstGeom prst="rect">
            <a:avLst/>
          </a:prstGeom>
        </p:spPr>
        <p:txBody>
          <a:bodyPr wrap="square" lIns="91440" tIns="45720" rIns="91440" bIns="45720" anchor="t">
            <a:spAutoFit/>
          </a:bodyPr>
          <a:lstStyle/>
          <a:p>
            <a:pPr marL="285750" indent="-285750">
              <a:buFont typeface="Wingdings" charset="2"/>
              <a:buChar char="Ø"/>
            </a:pPr>
            <a:r>
              <a:rPr lang="en-AU">
                <a:latin typeface="Calibri"/>
                <a:cs typeface="Calibri"/>
              </a:rPr>
              <a:t>ALWAYS opportunities to engage with affected communities in the assessment/needs analysis process, regardless of the crisis type.</a:t>
            </a:r>
          </a:p>
          <a:p>
            <a:endParaRPr lang="en-AU">
              <a:ea typeface="+mn-lt"/>
              <a:cs typeface="+mn-lt"/>
            </a:endParaRPr>
          </a:p>
          <a:p>
            <a:pPr marL="285750" indent="-285750">
              <a:buFont typeface="Wingdings"/>
              <a:buChar char="Ø"/>
            </a:pPr>
            <a:r>
              <a:rPr lang="en-AU">
                <a:ea typeface="+mn-lt"/>
                <a:cs typeface="+mn-lt"/>
              </a:rPr>
              <a:t>Consider the diversity of the affected population and specific vulnerabilities, needs, and views of different groups – </a:t>
            </a:r>
            <a:r>
              <a:rPr lang="en-AU" err="1">
                <a:ea typeface="+mn-lt"/>
                <a:cs typeface="+mn-lt"/>
              </a:rPr>
              <a:t>e.g</a:t>
            </a:r>
            <a:r>
              <a:rPr lang="en-AU">
                <a:ea typeface="+mn-lt"/>
                <a:cs typeface="+mn-lt"/>
              </a:rPr>
              <a:t> girls, boys, women, people with disabilities, displaced people, refugees.</a:t>
            </a:r>
          </a:p>
          <a:p>
            <a:endParaRPr lang="en-AU">
              <a:ea typeface="+mn-lt"/>
              <a:cs typeface="+mn-lt"/>
            </a:endParaRPr>
          </a:p>
          <a:p>
            <a:pPr marL="285750" indent="-285750">
              <a:buFont typeface="Wingdings"/>
              <a:buChar char="Ø"/>
            </a:pPr>
            <a:r>
              <a:rPr lang="en-AU">
                <a:ea typeface="+mn-lt"/>
                <a:cs typeface="+mn-lt"/>
              </a:rPr>
              <a:t>Also consider ways to check and validate the results of assessments and needs analysis  – do they match the expressed needs and priorities of different groups of the population?</a:t>
            </a:r>
            <a:endParaRPr lang="en-AU">
              <a:cs typeface="Calibri"/>
            </a:endParaRPr>
          </a:p>
          <a:p>
            <a:endParaRPr lang="en-AU">
              <a:ea typeface="+mn-lt"/>
              <a:cs typeface="+mn-lt"/>
            </a:endParaRPr>
          </a:p>
          <a:p>
            <a:pPr marL="285750" indent="-285750">
              <a:buFont typeface="Wingdings"/>
              <a:buChar char="Ø"/>
            </a:pPr>
            <a:r>
              <a:rPr lang="en-AU">
                <a:ea typeface="+mn-lt"/>
                <a:cs typeface="+mn-lt"/>
              </a:rPr>
              <a:t>If possible this can be done during assessment or during need analysis stage through consultation with key informants and focus group discussions. </a:t>
            </a:r>
          </a:p>
          <a:p>
            <a:endParaRPr lang="en-AU">
              <a:ea typeface="+mn-lt"/>
              <a:cs typeface="+mn-lt"/>
            </a:endParaRPr>
          </a:p>
          <a:p>
            <a:pPr marL="285750" indent="-285750">
              <a:buFont typeface="Wingdings"/>
              <a:buChar char="Ø"/>
            </a:pPr>
            <a:r>
              <a:rPr lang="en-AU">
                <a:ea typeface="+mn-lt"/>
                <a:cs typeface="+mn-lt"/>
              </a:rPr>
              <a:t>Use joint approaches to needs assessment and analysis validation whenever possible to avoid burdens on communities</a:t>
            </a:r>
            <a:endParaRPr lang="en-AU">
              <a:cs typeface="Calibri"/>
            </a:endParaRPr>
          </a:p>
          <a:p>
            <a:pPr marL="285750" indent="-285750">
              <a:buFont typeface="Wingdings" charset="2"/>
              <a:buChar char="Ø"/>
            </a:pPr>
            <a:endParaRPr lang="en-AU">
              <a:latin typeface="Calibri"/>
              <a:cs typeface="Calibri"/>
            </a:endParaRPr>
          </a:p>
          <a:p>
            <a:pPr marL="285750" indent="-285750">
              <a:buFont typeface="Arial"/>
              <a:buChar char="•"/>
            </a:pPr>
            <a:endParaRPr lang="en-AU">
              <a:latin typeface="Calibri"/>
              <a:cs typeface="Calibri"/>
            </a:endParaRPr>
          </a:p>
          <a:p>
            <a:pPr marL="285750" indent="-285750">
              <a:buFont typeface="Arial"/>
              <a:buChar char="•"/>
            </a:pPr>
            <a:endParaRPr lang="en-AU">
              <a:latin typeface="Calibri"/>
              <a:cs typeface="Calibri"/>
            </a:endParaRPr>
          </a:p>
          <a:p>
            <a:endParaRPr lang="en-AU">
              <a:latin typeface="Calibri"/>
              <a:cs typeface="Calibri"/>
            </a:endParaRPr>
          </a:p>
          <a:p>
            <a:endParaRPr lang="en-AU">
              <a:latin typeface="Calibri"/>
              <a:cs typeface="Calibri"/>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schemeClr val="tx1"/>
                </a:solidFill>
              </a:rPr>
              <a:t>Assessments/Analysis &amp; AAP</a:t>
            </a:r>
          </a:p>
        </p:txBody>
      </p:sp>
    </p:spTree>
    <p:extLst>
      <p:ext uri="{BB962C8B-B14F-4D97-AF65-F5344CB8AC3E}">
        <p14:creationId xmlns:p14="http://schemas.microsoft.com/office/powerpoint/2010/main" val="172842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5" name="Text Placeholder 8"/>
          <p:cNvSpPr txBox="1">
            <a:spLocks/>
          </p:cNvSpPr>
          <p:nvPr/>
        </p:nvSpPr>
        <p:spPr>
          <a:xfrm>
            <a:off x="340183" y="3931295"/>
            <a:ext cx="3975143" cy="1756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What we need to know?</a:t>
            </a:r>
          </a:p>
          <a:p>
            <a:r>
              <a:rPr lang="en-US" sz="1600" b="1"/>
              <a:t>Identify GBV-related safety risks specific to Nutrition services in consultation with women and girls and other at-risk groups </a:t>
            </a:r>
          </a:p>
          <a:p>
            <a:r>
              <a:rPr lang="en-US" sz="1600" b="1"/>
              <a:t>Identify barriers to access and use Nutrition services of different population group. </a:t>
            </a:r>
            <a:r>
              <a:rPr lang="en-US" sz="1600"/>
              <a:t>(AAAQ framework.) </a:t>
            </a:r>
          </a:p>
          <a:p>
            <a:r>
              <a:rPr lang="en-US" sz="1600" b="1"/>
              <a:t>Coping mechanism </a:t>
            </a:r>
            <a:r>
              <a:rPr lang="en-US" sz="1600"/>
              <a:t>of women and girls </a:t>
            </a:r>
          </a:p>
        </p:txBody>
      </p:sp>
      <p:sp>
        <p:nvSpPr>
          <p:cNvPr id="6" name="Text Placeholder 8"/>
          <p:cNvSpPr txBox="1">
            <a:spLocks/>
          </p:cNvSpPr>
          <p:nvPr/>
        </p:nvSpPr>
        <p:spPr>
          <a:xfrm>
            <a:off x="340183" y="1736867"/>
            <a:ext cx="3690983" cy="17311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09999"/>
                </a:solidFill>
                <a:latin typeface="Arial Narrow" panose="020B0606020202030204" pitchFamily="34" charset="0"/>
                <a:ea typeface="Roboto Slab"/>
                <a:cs typeface="+mj-cs"/>
              </a:rPr>
              <a:t>Purpose of GBV risk mitigation: </a:t>
            </a:r>
          </a:p>
          <a:p>
            <a:pPr marL="0" indent="0">
              <a:buNone/>
            </a:pPr>
            <a:r>
              <a:rPr lang="en-US" sz="1600"/>
              <a:t>Nutrition services are ethical, safe and accessible/usable to all affected population i.e. women, girls and other at risk groups such as persons with disabilities. </a:t>
            </a:r>
          </a:p>
          <a:p>
            <a:endParaRPr lang="en-US" sz="1600"/>
          </a:p>
          <a:p>
            <a:pPr>
              <a:lnSpc>
                <a:spcPct val="150000"/>
              </a:lnSpc>
            </a:pPr>
            <a:endParaRPr lang="en-US" sz="1600"/>
          </a:p>
        </p:txBody>
      </p:sp>
      <p:sp>
        <p:nvSpPr>
          <p:cNvPr id="3" name="Slide Number Placeholder 2"/>
          <p:cNvSpPr>
            <a:spLocks noGrp="1"/>
          </p:cNvSpPr>
          <p:nvPr>
            <p:ph type="sldNum" sz="quarter" idx="12"/>
          </p:nvPr>
        </p:nvSpPr>
        <p:spPr/>
        <p:txBody>
          <a:bodyPr/>
          <a:lstStyle/>
          <a:p>
            <a:fld id="{5317D369-A774-4207-87F3-09E5C70189FA}" type="slidenum">
              <a:rPr lang="en-GB" smtClean="0"/>
              <a:t>22</a:t>
            </a:fld>
            <a:endParaRPr lang="en-GB"/>
          </a:p>
        </p:txBody>
      </p:sp>
      <p:sp>
        <p:nvSpPr>
          <p:cNvPr id="7" name="Notched Right Arrow 6"/>
          <p:cNvSpPr/>
          <p:nvPr/>
        </p:nvSpPr>
        <p:spPr>
          <a:xfrm rot="5400000">
            <a:off x="1433464" y="3429985"/>
            <a:ext cx="616897" cy="237943"/>
          </a:xfrm>
          <a:prstGeom prst="notched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C66F487B-3C37-7E48-8EF8-770719B7D788}"/>
              </a:ext>
            </a:extLst>
          </p:cNvPr>
          <p:cNvSpPr txBox="1"/>
          <p:nvPr/>
        </p:nvSpPr>
        <p:spPr>
          <a:xfrm>
            <a:off x="371327" y="297343"/>
            <a:ext cx="7164729" cy="584775"/>
          </a:xfrm>
          <a:prstGeom prst="rect">
            <a:avLst/>
          </a:prstGeom>
          <a:noFill/>
        </p:spPr>
        <p:txBody>
          <a:bodyPr wrap="square" rtlCol="0">
            <a:spAutoFit/>
          </a:bodyPr>
          <a:lstStyle/>
          <a:p>
            <a:r>
              <a:rPr lang="x-none" sz="3200" b="1"/>
              <a:t>GBV Risk Analysis Nutrition</a:t>
            </a:r>
          </a:p>
        </p:txBody>
      </p:sp>
      <p:graphicFrame>
        <p:nvGraphicFramePr>
          <p:cNvPr id="32" name="Table 7">
            <a:extLst>
              <a:ext uri="{FF2B5EF4-FFF2-40B4-BE49-F238E27FC236}">
                <a16:creationId xmlns:a16="http://schemas.microsoft.com/office/drawing/2014/main" id="{736AEE5F-FBA9-3D41-B298-8DE1C6B694B4}"/>
              </a:ext>
            </a:extLst>
          </p:cNvPr>
          <p:cNvGraphicFramePr>
            <a:graphicFrameLocks noGrp="1"/>
          </p:cNvGraphicFramePr>
          <p:nvPr>
            <p:extLst>
              <p:ext uri="{D42A27DB-BD31-4B8C-83A1-F6EECF244321}">
                <p14:modId xmlns:p14="http://schemas.microsoft.com/office/powerpoint/2010/main" val="3789982470"/>
              </p:ext>
            </p:extLst>
          </p:nvPr>
        </p:nvGraphicFramePr>
        <p:xfrm>
          <a:off x="4315326" y="1966595"/>
          <a:ext cx="4649380" cy="4480560"/>
        </p:xfrm>
        <a:graphic>
          <a:graphicData uri="http://schemas.openxmlformats.org/drawingml/2006/table">
            <a:tbl>
              <a:tblPr firstRow="1" bandRow="1">
                <a:tableStyleId>{F5AB1C69-6EDB-4FF4-983F-18BD219EF322}</a:tableStyleId>
              </a:tblPr>
              <a:tblGrid>
                <a:gridCol w="2324690">
                  <a:extLst>
                    <a:ext uri="{9D8B030D-6E8A-4147-A177-3AD203B41FA5}">
                      <a16:colId xmlns:a16="http://schemas.microsoft.com/office/drawing/2014/main" val="2067132731"/>
                    </a:ext>
                  </a:extLst>
                </a:gridCol>
                <a:gridCol w="2324690">
                  <a:extLst>
                    <a:ext uri="{9D8B030D-6E8A-4147-A177-3AD203B41FA5}">
                      <a16:colId xmlns:a16="http://schemas.microsoft.com/office/drawing/2014/main" val="3492405243"/>
                    </a:ext>
                  </a:extLst>
                </a:gridCol>
              </a:tblGrid>
              <a:tr h="139473">
                <a:tc>
                  <a:txBody>
                    <a:bodyPr/>
                    <a:lstStyle/>
                    <a:p>
                      <a:r>
                        <a:rPr lang="en-US"/>
                        <a:t>R</a:t>
                      </a:r>
                      <a:r>
                        <a:rPr lang="x-none"/>
                        <a:t>equired </a:t>
                      </a:r>
                      <a:r>
                        <a:rPr lang="en-US"/>
                        <a:t>Information</a:t>
                      </a:r>
                      <a:r>
                        <a:rPr lang="x-none"/>
                        <a:t> </a:t>
                      </a:r>
                    </a:p>
                  </a:txBody>
                  <a:tcPr/>
                </a:tc>
                <a:tc>
                  <a:txBody>
                    <a:bodyPr/>
                    <a:lstStyle/>
                    <a:p>
                      <a:r>
                        <a:rPr lang="en-US"/>
                        <a:t>Information sources</a:t>
                      </a:r>
                      <a:endParaRPr lang="x-none"/>
                    </a:p>
                  </a:txBody>
                  <a:tcPr/>
                </a:tc>
                <a:extLst>
                  <a:ext uri="{0D108BD9-81ED-4DB2-BD59-A6C34878D82A}">
                    <a16:rowId xmlns:a16="http://schemas.microsoft.com/office/drawing/2014/main" val="1933956038"/>
                  </a:ext>
                </a:extLst>
              </a:tr>
              <a:tr h="139473">
                <a:tc>
                  <a:txBody>
                    <a:bodyPr/>
                    <a:lstStyle/>
                    <a:p>
                      <a:r>
                        <a:rPr lang="en-US"/>
                        <a:t>Women and girls’ GBV risks related to nutrition services </a:t>
                      </a:r>
                      <a:endParaRPr lang="x-none"/>
                    </a:p>
                  </a:txBody>
                  <a:tcPr/>
                </a:tc>
                <a:tc>
                  <a:txBody>
                    <a:bodyPr/>
                    <a:lstStyle/>
                    <a:p>
                      <a:pPr marL="285750" indent="-285750">
                        <a:buFont typeface="Arial" panose="020B0604020202020204" pitchFamily="34" charset="0"/>
                        <a:buChar char="•"/>
                      </a:pPr>
                      <a:r>
                        <a:rPr lang="x-none"/>
                        <a:t>Safety audit data</a:t>
                      </a:r>
                    </a:p>
                    <a:p>
                      <a:pPr marL="285750" indent="-285750">
                        <a:buFont typeface="Arial" panose="020B0604020202020204" pitchFamily="34" charset="0"/>
                        <a:buChar char="•"/>
                      </a:pPr>
                      <a:r>
                        <a:rPr lang="x-none"/>
                        <a:t>MSNA – protection</a:t>
                      </a:r>
                      <a:r>
                        <a:rPr lang="en-US"/>
                        <a:t>, health</a:t>
                      </a:r>
                      <a:endParaRPr lang="x-none"/>
                    </a:p>
                    <a:p>
                      <a:pPr marL="285750" indent="-285750">
                        <a:buFont typeface="Arial" panose="020B0604020202020204" pitchFamily="34" charset="0"/>
                        <a:buChar char="•"/>
                      </a:pPr>
                      <a:r>
                        <a:rPr lang="x-none"/>
                        <a:t>GBV sub-clusters SDR</a:t>
                      </a:r>
                    </a:p>
                    <a:p>
                      <a:pPr marL="285750" indent="-285750">
                        <a:buFont typeface="Arial" panose="020B0604020202020204" pitchFamily="34" charset="0"/>
                        <a:buChar char="•"/>
                      </a:pPr>
                      <a:r>
                        <a:rPr lang="x-none"/>
                        <a:t>GBVIMS data Gender analysis</a:t>
                      </a:r>
                    </a:p>
                  </a:txBody>
                  <a:tcPr/>
                </a:tc>
                <a:extLst>
                  <a:ext uri="{0D108BD9-81ED-4DB2-BD59-A6C34878D82A}">
                    <a16:rowId xmlns:a16="http://schemas.microsoft.com/office/drawing/2014/main" val="2643743192"/>
                  </a:ext>
                </a:extLst>
              </a:tr>
              <a:tr h="139473">
                <a:tc>
                  <a:txBody>
                    <a:bodyPr/>
                    <a:lstStyle/>
                    <a:p>
                      <a:r>
                        <a:rPr lang="x-none"/>
                        <a:t>Capacity of nutirtion frontline workers –Gender balance,  Code of Conduct, GBV referral </a:t>
                      </a:r>
                    </a:p>
                  </a:txBody>
                  <a:tcPr/>
                </a:tc>
                <a:tc>
                  <a:txBody>
                    <a:bodyPr/>
                    <a:lstStyle/>
                    <a:p>
                      <a:pPr marL="285750" indent="-285750">
                        <a:buFont typeface="Arial" panose="020B0604020202020204" pitchFamily="34" charset="0"/>
                        <a:buChar char="•"/>
                      </a:pPr>
                      <a:r>
                        <a:rPr lang="x-none"/>
                        <a:t>Record of Code of Conducts</a:t>
                      </a:r>
                    </a:p>
                    <a:p>
                      <a:pPr marL="285750" indent="-285750">
                        <a:buFont typeface="Arial" panose="020B0604020202020204" pitchFamily="34" charset="0"/>
                        <a:buChar char="•"/>
                      </a:pPr>
                      <a:r>
                        <a:rPr lang="x-none"/>
                        <a:t>Record of GBV referral training</a:t>
                      </a:r>
                    </a:p>
                  </a:txBody>
                  <a:tcPr/>
                </a:tc>
                <a:extLst>
                  <a:ext uri="{0D108BD9-81ED-4DB2-BD59-A6C34878D82A}">
                    <a16:rowId xmlns:a16="http://schemas.microsoft.com/office/drawing/2014/main" val="1758814548"/>
                  </a:ext>
                </a:extLst>
              </a:tr>
              <a:tr h="139473">
                <a:tc>
                  <a:txBody>
                    <a:bodyPr/>
                    <a:lstStyle/>
                    <a:p>
                      <a:r>
                        <a:rPr lang="en-US"/>
                        <a:t>Coping mechanism</a:t>
                      </a:r>
                      <a:endParaRPr lang="x-none"/>
                    </a:p>
                  </a:txBody>
                  <a:tcPr/>
                </a:tc>
                <a:tc>
                  <a:txBody>
                    <a:bodyPr/>
                    <a:lstStyle/>
                    <a:p>
                      <a:pPr marL="285750" indent="-285750">
                        <a:buFont typeface="Arial" panose="020B0604020202020204" pitchFamily="34" charset="0"/>
                        <a:buChar char="•"/>
                      </a:pPr>
                      <a:r>
                        <a:rPr lang="en-US"/>
                        <a:t>MSNA-Food security, protection</a:t>
                      </a:r>
                      <a:endParaRPr lang="x-none"/>
                    </a:p>
                  </a:txBody>
                  <a:tcPr/>
                </a:tc>
                <a:extLst>
                  <a:ext uri="{0D108BD9-81ED-4DB2-BD59-A6C34878D82A}">
                    <a16:rowId xmlns:a16="http://schemas.microsoft.com/office/drawing/2014/main" val="4264877189"/>
                  </a:ext>
                </a:extLst>
              </a:tr>
            </a:tbl>
          </a:graphicData>
        </a:graphic>
      </p:graphicFrame>
      <p:sp>
        <p:nvSpPr>
          <p:cNvPr id="33" name="Rectangle 32">
            <a:extLst>
              <a:ext uri="{FF2B5EF4-FFF2-40B4-BE49-F238E27FC236}">
                <a16:creationId xmlns:a16="http://schemas.microsoft.com/office/drawing/2014/main" id="{0CDA00FA-F617-584F-AE9E-6052E757F469}"/>
              </a:ext>
            </a:extLst>
          </p:cNvPr>
          <p:cNvSpPr/>
          <p:nvPr/>
        </p:nvSpPr>
        <p:spPr>
          <a:xfrm>
            <a:off x="4380205" y="1216372"/>
            <a:ext cx="4423612" cy="584775"/>
          </a:xfrm>
          <a:prstGeom prst="rect">
            <a:avLst/>
          </a:prstGeom>
        </p:spPr>
        <p:txBody>
          <a:bodyPr wrap="square">
            <a:spAutoFit/>
          </a:bodyPr>
          <a:lstStyle/>
          <a:p>
            <a:r>
              <a:rPr lang="en-US" sz="1600" b="1">
                <a:solidFill>
                  <a:srgbClr val="009999"/>
                </a:solidFill>
                <a:latin typeface="Arial Narrow" panose="020B0606020202030204" pitchFamily="34" charset="0"/>
                <a:ea typeface="Roboto Slab"/>
                <a:cs typeface="+mj-cs"/>
              </a:rPr>
              <a:t>Required information for GBV risks associated with nutrition services</a:t>
            </a:r>
          </a:p>
        </p:txBody>
      </p:sp>
    </p:spTree>
    <p:extLst>
      <p:ext uri="{BB962C8B-B14F-4D97-AF65-F5344CB8AC3E}">
        <p14:creationId xmlns:p14="http://schemas.microsoft.com/office/powerpoint/2010/main" val="384578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5E200-644D-454B-920C-AEA6BD87F117}"/>
              </a:ext>
            </a:extLst>
          </p:cNvPr>
          <p:cNvSpPr>
            <a:spLocks noGrp="1"/>
          </p:cNvSpPr>
          <p:nvPr>
            <p:ph type="ftr" sz="quarter" idx="11"/>
          </p:nvPr>
        </p:nvSpPr>
        <p:spPr/>
        <p:txBody>
          <a:bodyPr/>
          <a:lstStyle/>
          <a:p>
            <a:r>
              <a:rPr lang="fr-FR"/>
              <a:t>NCC Training 2013</a:t>
            </a:r>
          </a:p>
        </p:txBody>
      </p:sp>
      <p:sp>
        <p:nvSpPr>
          <p:cNvPr id="3" name="Slide Number Placeholder 2">
            <a:extLst>
              <a:ext uri="{FF2B5EF4-FFF2-40B4-BE49-F238E27FC236}">
                <a16:creationId xmlns:a16="http://schemas.microsoft.com/office/drawing/2014/main" id="{44BEBAD0-1D0F-314A-8056-FBC91CA9B7B3}"/>
              </a:ext>
            </a:extLst>
          </p:cNvPr>
          <p:cNvSpPr>
            <a:spLocks noGrp="1"/>
          </p:cNvSpPr>
          <p:nvPr>
            <p:ph type="sldNum" sz="quarter" idx="12"/>
          </p:nvPr>
        </p:nvSpPr>
        <p:spPr/>
        <p:txBody>
          <a:bodyPr/>
          <a:lstStyle/>
          <a:p>
            <a:fld id="{463A8DF2-A33D-47C5-8292-C15D51C2C28A}" type="slidenum">
              <a:rPr lang="fr-FR" smtClean="0"/>
              <a:t>23</a:t>
            </a:fld>
            <a:endParaRPr lang="fr-FR"/>
          </a:p>
        </p:txBody>
      </p:sp>
      <p:pic>
        <p:nvPicPr>
          <p:cNvPr id="4" name="Picture 3">
            <a:extLst>
              <a:ext uri="{FF2B5EF4-FFF2-40B4-BE49-F238E27FC236}">
                <a16:creationId xmlns:a16="http://schemas.microsoft.com/office/drawing/2014/main" id="{A37E9075-CBD4-E243-967F-0DF35FD50486}"/>
              </a:ext>
            </a:extLst>
          </p:cNvPr>
          <p:cNvPicPr>
            <a:picLocks noChangeAspect="1"/>
          </p:cNvPicPr>
          <p:nvPr/>
        </p:nvPicPr>
        <p:blipFill>
          <a:blip r:embed="rId3"/>
          <a:stretch>
            <a:fillRect/>
          </a:stretch>
        </p:blipFill>
        <p:spPr>
          <a:xfrm>
            <a:off x="284682" y="2144316"/>
            <a:ext cx="3484955" cy="2670424"/>
          </a:xfrm>
          <a:prstGeom prst="rect">
            <a:avLst/>
          </a:prstGeom>
        </p:spPr>
      </p:pic>
      <p:sp>
        <p:nvSpPr>
          <p:cNvPr id="5" name="Rectangle 4">
            <a:extLst>
              <a:ext uri="{FF2B5EF4-FFF2-40B4-BE49-F238E27FC236}">
                <a16:creationId xmlns:a16="http://schemas.microsoft.com/office/drawing/2014/main" id="{28C435F8-E982-854C-9B87-291063721207}"/>
              </a:ext>
            </a:extLst>
          </p:cNvPr>
          <p:cNvSpPr/>
          <p:nvPr/>
        </p:nvSpPr>
        <p:spPr>
          <a:xfrm>
            <a:off x="284682" y="1359429"/>
            <a:ext cx="1491114" cy="323165"/>
          </a:xfrm>
          <a:prstGeom prst="rect">
            <a:avLst/>
          </a:prstGeom>
        </p:spPr>
        <p:txBody>
          <a:bodyPr wrap="none">
            <a:spAutoFit/>
          </a:bodyPr>
          <a:lstStyle/>
          <a:p>
            <a:r>
              <a:rPr lang="en-US" sz="1500" b="1">
                <a:solidFill>
                  <a:srgbClr val="009999"/>
                </a:solidFill>
                <a:latin typeface="Arial Narrow" panose="020B0606020202030204" pitchFamily="34" charset="0"/>
                <a:ea typeface="Roboto Slab"/>
                <a:cs typeface="+mj-cs"/>
              </a:rPr>
              <a:t>AAAQ framework</a:t>
            </a:r>
          </a:p>
        </p:txBody>
      </p:sp>
      <p:graphicFrame>
        <p:nvGraphicFramePr>
          <p:cNvPr id="7" name="Table 7">
            <a:extLst>
              <a:ext uri="{FF2B5EF4-FFF2-40B4-BE49-F238E27FC236}">
                <a16:creationId xmlns:a16="http://schemas.microsoft.com/office/drawing/2014/main" id="{E8EAAB07-CD46-1649-9968-1ED7195ACFE1}"/>
              </a:ext>
            </a:extLst>
          </p:cNvPr>
          <p:cNvGraphicFramePr>
            <a:graphicFrameLocks noGrp="1"/>
          </p:cNvGraphicFramePr>
          <p:nvPr>
            <p:extLst>
              <p:ext uri="{D42A27DB-BD31-4B8C-83A1-F6EECF244321}">
                <p14:modId xmlns:p14="http://schemas.microsoft.com/office/powerpoint/2010/main" val="2778442025"/>
              </p:ext>
            </p:extLst>
          </p:nvPr>
        </p:nvGraphicFramePr>
        <p:xfrm>
          <a:off x="3998258" y="1737314"/>
          <a:ext cx="4861059" cy="5029200"/>
        </p:xfrm>
        <a:graphic>
          <a:graphicData uri="http://schemas.openxmlformats.org/drawingml/2006/table">
            <a:tbl>
              <a:tblPr firstRow="1" bandRow="1">
                <a:tableStyleId>{F5AB1C69-6EDB-4FF4-983F-18BD219EF322}</a:tableStyleId>
              </a:tblPr>
              <a:tblGrid>
                <a:gridCol w="2259107">
                  <a:extLst>
                    <a:ext uri="{9D8B030D-6E8A-4147-A177-3AD203B41FA5}">
                      <a16:colId xmlns:a16="http://schemas.microsoft.com/office/drawing/2014/main" val="2067132731"/>
                    </a:ext>
                  </a:extLst>
                </a:gridCol>
                <a:gridCol w="2601952">
                  <a:extLst>
                    <a:ext uri="{9D8B030D-6E8A-4147-A177-3AD203B41FA5}">
                      <a16:colId xmlns:a16="http://schemas.microsoft.com/office/drawing/2014/main" val="3492405243"/>
                    </a:ext>
                  </a:extLst>
                </a:gridCol>
              </a:tblGrid>
              <a:tr h="139473">
                <a:tc>
                  <a:txBody>
                    <a:bodyPr/>
                    <a:lstStyle/>
                    <a:p>
                      <a:pPr marL="285750" indent="-285750">
                        <a:buFont typeface="Arial" panose="020B0604020202020204" pitchFamily="34" charset="0"/>
                        <a:buChar char="•"/>
                      </a:pPr>
                      <a:r>
                        <a:rPr lang="en-US"/>
                        <a:t>R</a:t>
                      </a:r>
                      <a:r>
                        <a:rPr lang="x-none"/>
                        <a:t>equired data </a:t>
                      </a:r>
                    </a:p>
                  </a:txBody>
                  <a:tcPr/>
                </a:tc>
                <a:tc>
                  <a:txBody>
                    <a:bodyPr/>
                    <a:lstStyle/>
                    <a:p>
                      <a:pPr marL="285750" indent="-285750">
                        <a:buFont typeface="Arial" panose="020B0604020202020204" pitchFamily="34" charset="0"/>
                        <a:buChar char="•"/>
                      </a:pPr>
                      <a:r>
                        <a:rPr lang="en-US"/>
                        <a:t>Information sources</a:t>
                      </a:r>
                      <a:endParaRPr lang="x-none"/>
                    </a:p>
                  </a:txBody>
                  <a:tcPr/>
                </a:tc>
                <a:extLst>
                  <a:ext uri="{0D108BD9-81ED-4DB2-BD59-A6C34878D82A}">
                    <a16:rowId xmlns:a16="http://schemas.microsoft.com/office/drawing/2014/main" val="1933956038"/>
                  </a:ext>
                </a:extLst>
              </a:tr>
              <a:tr h="139473">
                <a:tc>
                  <a:txBody>
                    <a:bodyPr/>
                    <a:lstStyle/>
                    <a:p>
                      <a:pPr marL="285750" indent="-285750">
                        <a:buFont typeface="Arial" panose="020B0604020202020204" pitchFamily="34" charset="0"/>
                        <a:buChar char="•"/>
                      </a:pPr>
                      <a:r>
                        <a:rPr lang="en-US"/>
                        <a:t>D</a:t>
                      </a:r>
                      <a:r>
                        <a:rPr lang="x-none"/>
                        <a:t>ata related to access to nutrition services</a:t>
                      </a:r>
                    </a:p>
                  </a:txBody>
                  <a:tcPr/>
                </a:tc>
                <a:tc>
                  <a:txBody>
                    <a:bodyPr/>
                    <a:lstStyle/>
                    <a:p>
                      <a:pPr marL="285750" indent="-285750">
                        <a:buFont typeface="Arial" panose="020B0604020202020204" pitchFamily="34" charset="0"/>
                        <a:buChar char="•"/>
                      </a:pPr>
                      <a:r>
                        <a:rPr lang="x-none"/>
                        <a:t>Add a question related to access</a:t>
                      </a:r>
                      <a:r>
                        <a:rPr lang="en-US"/>
                        <a:t>/barriers </a:t>
                      </a:r>
                      <a:r>
                        <a:rPr lang="x-none"/>
                        <a:t>in MSNA</a:t>
                      </a:r>
                      <a:r>
                        <a:rPr lang="en-US"/>
                        <a:t> is possible. </a:t>
                      </a:r>
                      <a:endParaRPr lang="x-none"/>
                    </a:p>
                    <a:p>
                      <a:pPr marL="285750" indent="-285750">
                        <a:buFont typeface="Arial" panose="020B0604020202020204" pitchFamily="34" charset="0"/>
                        <a:buChar char="•"/>
                      </a:pPr>
                      <a:r>
                        <a:rPr lang="x-none"/>
                        <a:t>Data from health cluster</a:t>
                      </a:r>
                      <a:r>
                        <a:rPr lang="en-US"/>
                        <a:t>.</a:t>
                      </a:r>
                    </a:p>
                    <a:p>
                      <a:pPr marL="285750" indent="-285750">
                        <a:buFont typeface="Arial" panose="020B0604020202020204" pitchFamily="34" charset="0"/>
                        <a:buChar char="•"/>
                      </a:pPr>
                      <a:r>
                        <a:rPr lang="en-US"/>
                        <a:t>MSNA -  health, protection </a:t>
                      </a:r>
                      <a:endParaRPr lang="x-none"/>
                    </a:p>
                    <a:p>
                      <a:pPr marL="285750" indent="-285750">
                        <a:buFont typeface="Arial" panose="020B0604020202020204" pitchFamily="34" charset="0"/>
                        <a:buChar char="•"/>
                      </a:pPr>
                      <a:r>
                        <a:rPr lang="x-none"/>
                        <a:t>Safety audit data</a:t>
                      </a:r>
                    </a:p>
                    <a:p>
                      <a:pPr marL="285750" indent="-285750">
                        <a:buFont typeface="Arial" panose="020B0604020202020204" pitchFamily="34" charset="0"/>
                        <a:buChar char="•"/>
                      </a:pPr>
                      <a:r>
                        <a:rPr lang="en-US"/>
                        <a:t>G</a:t>
                      </a:r>
                      <a:r>
                        <a:rPr lang="x-none"/>
                        <a:t>ender analysis repport</a:t>
                      </a:r>
                    </a:p>
                  </a:txBody>
                  <a:tcPr/>
                </a:tc>
                <a:extLst>
                  <a:ext uri="{0D108BD9-81ED-4DB2-BD59-A6C34878D82A}">
                    <a16:rowId xmlns:a16="http://schemas.microsoft.com/office/drawing/2014/main" val="2643743192"/>
                  </a:ext>
                </a:extLst>
              </a:tr>
              <a:tr h="139473">
                <a:tc>
                  <a:txBody>
                    <a:bodyPr/>
                    <a:lstStyle/>
                    <a:p>
                      <a:pPr marL="285750" indent="-285750">
                        <a:buFont typeface="Arial" panose="020B0604020202020204" pitchFamily="34" charset="0"/>
                        <a:buChar char="•"/>
                      </a:pPr>
                      <a:r>
                        <a:rPr lang="x-none"/>
                        <a:t>Data related quality of nutrition services.</a:t>
                      </a:r>
                    </a:p>
                  </a:txBody>
                  <a:tcPr/>
                </a:tc>
                <a:tc>
                  <a:txBody>
                    <a:bodyPr/>
                    <a:lstStyle/>
                    <a:p>
                      <a:pPr marL="285750" indent="-285750">
                        <a:buFont typeface="Arial" panose="020B0604020202020204" pitchFamily="34" charset="0"/>
                        <a:buChar char="•"/>
                      </a:pPr>
                      <a:r>
                        <a:rPr lang="x-none"/>
                        <a:t>Nutrition monitoring data</a:t>
                      </a:r>
                    </a:p>
                  </a:txBody>
                  <a:tcPr/>
                </a:tc>
                <a:extLst>
                  <a:ext uri="{0D108BD9-81ED-4DB2-BD59-A6C34878D82A}">
                    <a16:rowId xmlns:a16="http://schemas.microsoft.com/office/drawing/2014/main" val="1891583357"/>
                  </a:ext>
                </a:extLst>
              </a:tr>
              <a:tr h="139473">
                <a:tc>
                  <a:txBody>
                    <a:bodyPr/>
                    <a:lstStyle/>
                    <a:p>
                      <a:pPr marL="285750" indent="-285750">
                        <a:buFont typeface="Arial" panose="020B0604020202020204" pitchFamily="34" charset="0"/>
                        <a:buChar char="•"/>
                      </a:pPr>
                      <a:r>
                        <a:rPr lang="x-none"/>
                        <a:t>Data related to availalbity of nutrition services </a:t>
                      </a:r>
                    </a:p>
                  </a:txBody>
                  <a:tcPr/>
                </a:tc>
                <a:tc>
                  <a:txBody>
                    <a:bodyPr/>
                    <a:lstStyle/>
                    <a:p>
                      <a:pPr marL="285750" indent="-285750">
                        <a:buFont typeface="Arial" panose="020B0604020202020204" pitchFamily="34" charset="0"/>
                        <a:buChar char="•"/>
                      </a:pPr>
                      <a:r>
                        <a:rPr lang="x-none"/>
                        <a:t>3/4 Ws of nutirtion </a:t>
                      </a:r>
                      <a:r>
                        <a:rPr lang="en-US"/>
                        <a:t>and/</a:t>
                      </a:r>
                      <a:r>
                        <a:rPr lang="x-none"/>
                        <a:t>or health clusters</a:t>
                      </a:r>
                    </a:p>
                  </a:txBody>
                  <a:tcPr/>
                </a:tc>
                <a:extLst>
                  <a:ext uri="{0D108BD9-81ED-4DB2-BD59-A6C34878D82A}">
                    <a16:rowId xmlns:a16="http://schemas.microsoft.com/office/drawing/2014/main" val="3949793005"/>
                  </a:ext>
                </a:extLst>
              </a:tr>
            </a:tbl>
          </a:graphicData>
        </a:graphic>
      </p:graphicFrame>
      <p:sp>
        <p:nvSpPr>
          <p:cNvPr id="8" name="TextBox 7">
            <a:extLst>
              <a:ext uri="{FF2B5EF4-FFF2-40B4-BE49-F238E27FC236}">
                <a16:creationId xmlns:a16="http://schemas.microsoft.com/office/drawing/2014/main" id="{0EAB8298-BD57-DE4E-A480-3584A1CEDCAA}"/>
              </a:ext>
            </a:extLst>
          </p:cNvPr>
          <p:cNvSpPr txBox="1"/>
          <p:nvPr/>
        </p:nvSpPr>
        <p:spPr>
          <a:xfrm>
            <a:off x="628705" y="304800"/>
            <a:ext cx="6686495" cy="523220"/>
          </a:xfrm>
          <a:prstGeom prst="rect">
            <a:avLst/>
          </a:prstGeom>
          <a:noFill/>
        </p:spPr>
        <p:txBody>
          <a:bodyPr wrap="square" rtlCol="0">
            <a:spAutoFit/>
          </a:bodyPr>
          <a:lstStyle/>
          <a:p>
            <a:r>
              <a:rPr lang="x-none" sz="2800" b="1"/>
              <a:t>Barrier analysis to Nutrition services </a:t>
            </a:r>
          </a:p>
        </p:txBody>
      </p:sp>
      <p:sp>
        <p:nvSpPr>
          <p:cNvPr id="9" name="Rectangle 8">
            <a:extLst>
              <a:ext uri="{FF2B5EF4-FFF2-40B4-BE49-F238E27FC236}">
                <a16:creationId xmlns:a16="http://schemas.microsoft.com/office/drawing/2014/main" id="{F84DD7F3-1DBB-DE4C-B290-E495F7ECFAC5}"/>
              </a:ext>
            </a:extLst>
          </p:cNvPr>
          <p:cNvSpPr/>
          <p:nvPr/>
        </p:nvSpPr>
        <p:spPr>
          <a:xfrm>
            <a:off x="4013283" y="1265163"/>
            <a:ext cx="3281668" cy="323165"/>
          </a:xfrm>
          <a:prstGeom prst="rect">
            <a:avLst/>
          </a:prstGeom>
        </p:spPr>
        <p:txBody>
          <a:bodyPr wrap="none">
            <a:spAutoFit/>
          </a:bodyPr>
          <a:lstStyle/>
          <a:p>
            <a:r>
              <a:rPr lang="en-US" sz="1500" b="1">
                <a:solidFill>
                  <a:srgbClr val="009999"/>
                </a:solidFill>
                <a:latin typeface="Arial Narrow" panose="020B0606020202030204" pitchFamily="34" charset="0"/>
                <a:ea typeface="Roboto Slab"/>
                <a:cs typeface="+mj-cs"/>
              </a:rPr>
              <a:t>Required information for barrier analysis </a:t>
            </a:r>
          </a:p>
        </p:txBody>
      </p:sp>
      <p:sp>
        <p:nvSpPr>
          <p:cNvPr id="10" name="TextBox 9">
            <a:extLst>
              <a:ext uri="{FF2B5EF4-FFF2-40B4-BE49-F238E27FC236}">
                <a16:creationId xmlns:a16="http://schemas.microsoft.com/office/drawing/2014/main" id="{55FC61D8-8D36-FD48-BE1E-C2FACDF8FC1F}"/>
              </a:ext>
            </a:extLst>
          </p:cNvPr>
          <p:cNvSpPr txBox="1"/>
          <p:nvPr/>
        </p:nvSpPr>
        <p:spPr>
          <a:xfrm>
            <a:off x="405063" y="5278500"/>
            <a:ext cx="3240505" cy="1477328"/>
          </a:xfrm>
          <a:prstGeom prst="rect">
            <a:avLst/>
          </a:prstGeom>
          <a:noFill/>
        </p:spPr>
        <p:txBody>
          <a:bodyPr wrap="square" rtlCol="0">
            <a:spAutoFit/>
          </a:bodyPr>
          <a:lstStyle/>
          <a:p>
            <a:r>
              <a:rPr lang="x-none" i="1">
                <a:solidFill>
                  <a:srgbClr val="FF0000"/>
                </a:solidFill>
              </a:rPr>
              <a:t>If none of these data are available, at least consult with local women’s organizations – specific barriers to nutrition services. </a:t>
            </a:r>
          </a:p>
        </p:txBody>
      </p:sp>
    </p:spTree>
    <p:extLst>
      <p:ext uri="{BB962C8B-B14F-4D97-AF65-F5344CB8AC3E}">
        <p14:creationId xmlns:p14="http://schemas.microsoft.com/office/powerpoint/2010/main" val="27054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C80E48-24F1-48B0-9319-9E40715A9863}"/>
              </a:ext>
            </a:extLst>
          </p:cNvPr>
          <p:cNvSpPr>
            <a:spLocks noGrp="1"/>
          </p:cNvSpPr>
          <p:nvPr>
            <p:ph type="ftr" sz="quarter" idx="11"/>
          </p:nvPr>
        </p:nvSpPr>
        <p:spPr/>
        <p:txBody>
          <a:bodyPr/>
          <a:lstStyle/>
          <a:p>
            <a:r>
              <a:rPr lang="fr-FR"/>
              <a:t>NCC Training 2013</a:t>
            </a:r>
          </a:p>
        </p:txBody>
      </p:sp>
      <p:sp>
        <p:nvSpPr>
          <p:cNvPr id="3" name="Slide Number Placeholder 2">
            <a:extLst>
              <a:ext uri="{FF2B5EF4-FFF2-40B4-BE49-F238E27FC236}">
                <a16:creationId xmlns:a16="http://schemas.microsoft.com/office/drawing/2014/main" id="{D229D904-496C-49D8-BBD1-D9F7F781D135}"/>
              </a:ext>
            </a:extLst>
          </p:cNvPr>
          <p:cNvSpPr>
            <a:spLocks noGrp="1"/>
          </p:cNvSpPr>
          <p:nvPr>
            <p:ph type="sldNum" sz="quarter" idx="12"/>
          </p:nvPr>
        </p:nvSpPr>
        <p:spPr/>
        <p:txBody>
          <a:bodyPr/>
          <a:lstStyle/>
          <a:p>
            <a:fld id="{463A8DF2-A33D-47C5-8292-C15D51C2C28A}" type="slidenum">
              <a:rPr lang="fr-FR" smtClean="0"/>
              <a:t>24</a:t>
            </a:fld>
            <a:endParaRPr lang="fr-FR"/>
          </a:p>
        </p:txBody>
      </p:sp>
      <p:sp>
        <p:nvSpPr>
          <p:cNvPr id="4" name="TextBox 3">
            <a:extLst>
              <a:ext uri="{FF2B5EF4-FFF2-40B4-BE49-F238E27FC236}">
                <a16:creationId xmlns:a16="http://schemas.microsoft.com/office/drawing/2014/main" id="{51A30F60-5042-4BEC-BEBB-CA707D84FC42}"/>
              </a:ext>
            </a:extLst>
          </p:cNvPr>
          <p:cNvSpPr txBox="1"/>
          <p:nvPr/>
        </p:nvSpPr>
        <p:spPr>
          <a:xfrm>
            <a:off x="245768" y="345159"/>
            <a:ext cx="83633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Disability Inclusion in the HNO</a:t>
            </a:r>
            <a:endParaRPr lang="en-US" sz="3600" b="1">
              <a:cs typeface="Calibri"/>
            </a:endParaRPr>
          </a:p>
        </p:txBody>
      </p:sp>
      <p:graphicFrame>
        <p:nvGraphicFramePr>
          <p:cNvPr id="6" name="Table 6">
            <a:extLst>
              <a:ext uri="{FF2B5EF4-FFF2-40B4-BE49-F238E27FC236}">
                <a16:creationId xmlns:a16="http://schemas.microsoft.com/office/drawing/2014/main" id="{673CEB91-F3ED-42A0-AC4B-65A3F148F5D2}"/>
              </a:ext>
            </a:extLst>
          </p:cNvPr>
          <p:cNvGraphicFramePr>
            <a:graphicFrameLocks noGrp="1"/>
          </p:cNvGraphicFramePr>
          <p:nvPr>
            <p:extLst>
              <p:ext uri="{D42A27DB-BD31-4B8C-83A1-F6EECF244321}">
                <p14:modId xmlns:p14="http://schemas.microsoft.com/office/powerpoint/2010/main" val="2033293473"/>
              </p:ext>
            </p:extLst>
          </p:nvPr>
        </p:nvGraphicFramePr>
        <p:xfrm>
          <a:off x="110835" y="1237673"/>
          <a:ext cx="8756074" cy="4797236"/>
        </p:xfrm>
        <a:graphic>
          <a:graphicData uri="http://schemas.openxmlformats.org/drawingml/2006/table">
            <a:tbl>
              <a:tblPr firstRow="1" bandRow="1">
                <a:tableStyleId>{F5AB1C69-6EDB-4FF4-983F-18BD219EF322}</a:tableStyleId>
              </a:tblPr>
              <a:tblGrid>
                <a:gridCol w="4378037">
                  <a:extLst>
                    <a:ext uri="{9D8B030D-6E8A-4147-A177-3AD203B41FA5}">
                      <a16:colId xmlns:a16="http://schemas.microsoft.com/office/drawing/2014/main" val="1820722419"/>
                    </a:ext>
                  </a:extLst>
                </a:gridCol>
                <a:gridCol w="4378037">
                  <a:extLst>
                    <a:ext uri="{9D8B030D-6E8A-4147-A177-3AD203B41FA5}">
                      <a16:colId xmlns:a16="http://schemas.microsoft.com/office/drawing/2014/main" val="3608374271"/>
                    </a:ext>
                  </a:extLst>
                </a:gridCol>
              </a:tblGrid>
              <a:tr h="887263">
                <a:tc>
                  <a:txBody>
                    <a:bodyPr/>
                    <a:lstStyle/>
                    <a:p>
                      <a:pPr lvl="0" algn="ctr">
                        <a:lnSpc>
                          <a:spcPct val="100000"/>
                        </a:lnSpc>
                        <a:spcBef>
                          <a:spcPts val="0"/>
                        </a:spcBef>
                        <a:spcAft>
                          <a:spcPts val="0"/>
                        </a:spcAft>
                        <a:buNone/>
                      </a:pPr>
                      <a:r>
                        <a:rPr lang="en-US" sz="2000" b="1" i="1" u="none" strike="noStrike" noProof="0">
                          <a:latin typeface="Calibri"/>
                        </a:rPr>
                        <a:t>What do we need to know?</a:t>
                      </a:r>
                      <a:endParaRPr lang="en-US" sz="2000"/>
                    </a:p>
                  </a:txBody>
                  <a:tcPr anchor="ctr"/>
                </a:tc>
                <a:tc>
                  <a:txBody>
                    <a:bodyPr/>
                    <a:lstStyle/>
                    <a:p>
                      <a:pPr lvl="0" algn="ctr">
                        <a:lnSpc>
                          <a:spcPct val="100000"/>
                        </a:lnSpc>
                        <a:spcBef>
                          <a:spcPts val="0"/>
                        </a:spcBef>
                        <a:spcAft>
                          <a:spcPts val="0"/>
                        </a:spcAft>
                        <a:buNone/>
                      </a:pPr>
                      <a:r>
                        <a:rPr lang="en-US" sz="2000" b="1" i="1" u="none" strike="noStrike" noProof="0">
                          <a:latin typeface="Calibri"/>
                        </a:rPr>
                        <a:t>How can we get this information? </a:t>
                      </a:r>
                      <a:endParaRPr lang="en-US" sz="2000"/>
                    </a:p>
                  </a:txBody>
                  <a:tcPr anchor="ctr"/>
                </a:tc>
                <a:extLst>
                  <a:ext uri="{0D108BD9-81ED-4DB2-BD59-A6C34878D82A}">
                    <a16:rowId xmlns:a16="http://schemas.microsoft.com/office/drawing/2014/main" val="2439109557"/>
                  </a:ext>
                </a:extLst>
              </a:tr>
              <a:tr h="1007570">
                <a:tc>
                  <a:txBody>
                    <a:bodyPr/>
                    <a:lstStyle/>
                    <a:p>
                      <a:pPr lvl="0" algn="l">
                        <a:lnSpc>
                          <a:spcPct val="100000"/>
                        </a:lnSpc>
                        <a:spcBef>
                          <a:spcPts val="0"/>
                        </a:spcBef>
                        <a:spcAft>
                          <a:spcPts val="0"/>
                        </a:spcAft>
                        <a:buNone/>
                      </a:pPr>
                      <a:r>
                        <a:rPr lang="en-US" sz="1800" b="0" i="0" u="none" strike="noStrike" noProof="0">
                          <a:latin typeface="Calibri"/>
                        </a:rPr>
                        <a:t>•How do persons with disabilities experience humanitarian consequences differently?</a:t>
                      </a:r>
                      <a:endParaRPr lang="en-US"/>
                    </a:p>
                  </a:txBody>
                  <a:tcPr/>
                </a:tc>
                <a:tc>
                  <a:txBody>
                    <a:bodyPr/>
                    <a:lstStyle/>
                    <a:p>
                      <a:pPr lvl="0" algn="l">
                        <a:lnSpc>
                          <a:spcPct val="100000"/>
                        </a:lnSpc>
                        <a:spcBef>
                          <a:spcPts val="0"/>
                        </a:spcBef>
                        <a:spcAft>
                          <a:spcPts val="0"/>
                        </a:spcAft>
                        <a:buNone/>
                      </a:pPr>
                      <a:r>
                        <a:rPr lang="en-US" sz="1800" b="0" i="0" u="none" strike="noStrike" noProof="0">
                          <a:latin typeface="Calibri"/>
                        </a:rPr>
                        <a:t>•Needs assessment data disaggregated by disability, age and gender</a:t>
                      </a:r>
                    </a:p>
                  </a:txBody>
                  <a:tcPr/>
                </a:tc>
                <a:extLst>
                  <a:ext uri="{0D108BD9-81ED-4DB2-BD59-A6C34878D82A}">
                    <a16:rowId xmlns:a16="http://schemas.microsoft.com/office/drawing/2014/main" val="2539029659"/>
                  </a:ext>
                </a:extLst>
              </a:tr>
              <a:tr h="1007570">
                <a:tc>
                  <a:txBody>
                    <a:bodyPr/>
                    <a:lstStyle/>
                    <a:p>
                      <a:pPr lvl="0" algn="l">
                        <a:lnSpc>
                          <a:spcPct val="100000"/>
                        </a:lnSpc>
                        <a:spcBef>
                          <a:spcPts val="0"/>
                        </a:spcBef>
                        <a:spcAft>
                          <a:spcPts val="0"/>
                        </a:spcAft>
                        <a:buNone/>
                      </a:pPr>
                      <a:r>
                        <a:rPr lang="en-US" sz="1800" b="0" i="0" u="none" strike="noStrike" noProof="0">
                          <a:latin typeface="Calibri"/>
                        </a:rPr>
                        <a:t>•What are the factors contributing to heightened risk for persons with disabilities?</a:t>
                      </a:r>
                      <a:endParaRPr lang="en-US"/>
                    </a:p>
                  </a:txBody>
                  <a:tcPr/>
                </a:tc>
                <a:tc>
                  <a:txBody>
                    <a:bodyPr/>
                    <a:lstStyle/>
                    <a:p>
                      <a:pPr lvl="0" algn="l">
                        <a:lnSpc>
                          <a:spcPct val="100000"/>
                        </a:lnSpc>
                        <a:spcBef>
                          <a:spcPts val="0"/>
                        </a:spcBef>
                        <a:spcAft>
                          <a:spcPts val="0"/>
                        </a:spcAft>
                        <a:buNone/>
                      </a:pPr>
                      <a:r>
                        <a:rPr lang="en-US" sz="1800" b="0" i="0" u="none" strike="noStrike" noProof="0">
                          <a:latin typeface="Calibri"/>
                        </a:rPr>
                        <a:t>•Focus Group Discussions and key Informant Interviews with persons with disabilities</a:t>
                      </a:r>
                      <a:endParaRPr lang="en-US"/>
                    </a:p>
                  </a:txBody>
                  <a:tcPr/>
                </a:tc>
                <a:extLst>
                  <a:ext uri="{0D108BD9-81ED-4DB2-BD59-A6C34878D82A}">
                    <a16:rowId xmlns:a16="http://schemas.microsoft.com/office/drawing/2014/main" val="2421578542"/>
                  </a:ext>
                </a:extLst>
              </a:tr>
              <a:tr h="1007570">
                <a:tc>
                  <a:txBody>
                    <a:bodyPr/>
                    <a:lstStyle/>
                    <a:p>
                      <a:pPr lvl="0" algn="l">
                        <a:lnSpc>
                          <a:spcPct val="100000"/>
                        </a:lnSpc>
                        <a:spcBef>
                          <a:spcPts val="0"/>
                        </a:spcBef>
                        <a:spcAft>
                          <a:spcPts val="0"/>
                        </a:spcAft>
                        <a:buNone/>
                      </a:pPr>
                      <a:r>
                        <a:rPr lang="en-US" sz="1800" b="0" i="0" u="none" strike="noStrike" noProof="0">
                          <a:latin typeface="Calibri"/>
                        </a:rPr>
                        <a:t>•What are the barriers and facilitators to persons with disabilities accessing assistance?</a:t>
                      </a:r>
                      <a:endParaRPr lang="en-US"/>
                    </a:p>
                  </a:txBody>
                  <a:tcPr/>
                </a:tc>
                <a:tc>
                  <a:txBody>
                    <a:bodyPr/>
                    <a:lstStyle/>
                    <a:p>
                      <a:pPr lvl="0" algn="l">
                        <a:lnSpc>
                          <a:spcPct val="100000"/>
                        </a:lnSpc>
                        <a:spcBef>
                          <a:spcPts val="0"/>
                        </a:spcBef>
                        <a:spcAft>
                          <a:spcPts val="0"/>
                        </a:spcAft>
                        <a:buNone/>
                      </a:pPr>
                      <a:r>
                        <a:rPr lang="en-US" sz="1800" b="0" i="0" u="none" strike="noStrike" noProof="0">
                          <a:latin typeface="Calibri"/>
                        </a:rPr>
                        <a:t>•Barriers and facilitators assessments</a:t>
                      </a:r>
                      <a:endParaRPr lang="en-US"/>
                    </a:p>
                  </a:txBody>
                  <a:tcPr/>
                </a:tc>
                <a:extLst>
                  <a:ext uri="{0D108BD9-81ED-4DB2-BD59-A6C34878D82A}">
                    <a16:rowId xmlns:a16="http://schemas.microsoft.com/office/drawing/2014/main" val="276000095"/>
                  </a:ext>
                </a:extLst>
              </a:tr>
              <a:tr h="887263">
                <a:tc>
                  <a:txBody>
                    <a:bodyPr/>
                    <a:lstStyle/>
                    <a:p>
                      <a:pPr lvl="0" algn="l">
                        <a:lnSpc>
                          <a:spcPct val="100000"/>
                        </a:lnSpc>
                        <a:spcBef>
                          <a:spcPts val="0"/>
                        </a:spcBef>
                        <a:spcAft>
                          <a:spcPts val="0"/>
                        </a:spcAft>
                        <a:buNone/>
                      </a:pPr>
                      <a:r>
                        <a:rPr lang="en-US" sz="1800" b="0" i="0" u="none" strike="noStrike" noProof="0">
                          <a:latin typeface="Calibri"/>
                        </a:rPr>
                        <a:t>•What are the views and perceptions of persons with disabilities?</a:t>
                      </a:r>
                      <a:endParaRPr lang="en-US"/>
                    </a:p>
                  </a:txBody>
                  <a:tcPr/>
                </a:tc>
                <a:tc>
                  <a:txBody>
                    <a:bodyPr/>
                    <a:lstStyle/>
                    <a:p>
                      <a:pPr lvl="0" algn="l">
                        <a:lnSpc>
                          <a:spcPct val="100000"/>
                        </a:lnSpc>
                        <a:spcBef>
                          <a:spcPts val="0"/>
                        </a:spcBef>
                        <a:spcAft>
                          <a:spcPts val="0"/>
                        </a:spcAft>
                        <a:buNone/>
                      </a:pPr>
                      <a:r>
                        <a:rPr lang="en-US" sz="1800" b="0" i="0" u="none" strike="noStrike" noProof="0">
                          <a:latin typeface="Calibri"/>
                        </a:rPr>
                        <a:t>•Accessible AAP mechanisms</a:t>
                      </a:r>
                      <a:endParaRPr lang="en-US"/>
                    </a:p>
                  </a:txBody>
                  <a:tcPr/>
                </a:tc>
                <a:extLst>
                  <a:ext uri="{0D108BD9-81ED-4DB2-BD59-A6C34878D82A}">
                    <a16:rowId xmlns:a16="http://schemas.microsoft.com/office/drawing/2014/main" val="1780754456"/>
                  </a:ext>
                </a:extLst>
              </a:tr>
            </a:tbl>
          </a:graphicData>
        </a:graphic>
      </p:graphicFrame>
    </p:spTree>
    <p:extLst>
      <p:ext uri="{BB962C8B-B14F-4D97-AF65-F5344CB8AC3E}">
        <p14:creationId xmlns:p14="http://schemas.microsoft.com/office/powerpoint/2010/main" val="218679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51520" y="1221219"/>
            <a:ext cx="8640960" cy="53285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u="sng" dirty="0">
                <a:solidFill>
                  <a:schemeClr val="tx1"/>
                </a:solidFill>
              </a:rPr>
              <a:t>Cluster Partners</a:t>
            </a:r>
            <a:endParaRPr lang="en-GB" sz="2000" b="1" u="sng" dirty="0">
              <a:solidFill>
                <a:schemeClr val="tx1"/>
              </a:solidFill>
              <a:cs typeface="Calibri"/>
            </a:endParaRPr>
          </a:p>
          <a:p>
            <a:pPr marL="285750" indent="-285750">
              <a:buFontTx/>
              <a:buChar char="-"/>
            </a:pPr>
            <a:r>
              <a:rPr lang="en-GB" sz="2000" dirty="0">
                <a:solidFill>
                  <a:schemeClr val="tx1"/>
                </a:solidFill>
              </a:rPr>
              <a:t>Collect and share secondary nutrition-related data</a:t>
            </a:r>
            <a:endParaRPr lang="en-GB" sz="2000" dirty="0">
              <a:solidFill>
                <a:schemeClr val="tx1"/>
              </a:solidFill>
              <a:cs typeface="Calibri"/>
            </a:endParaRPr>
          </a:p>
          <a:p>
            <a:pPr marL="285750" indent="-285750">
              <a:buFontTx/>
              <a:buChar char="-"/>
            </a:pPr>
            <a:r>
              <a:rPr lang="en-GB" sz="2000" dirty="0">
                <a:solidFill>
                  <a:schemeClr val="tx1"/>
                </a:solidFill>
              </a:rPr>
              <a:t>Review quality of data and carry out a joint analysis and interpretation</a:t>
            </a:r>
            <a:endParaRPr lang="en-GB" sz="2000" dirty="0">
              <a:solidFill>
                <a:schemeClr val="tx1"/>
              </a:solidFill>
              <a:cs typeface="Calibri"/>
            </a:endParaRPr>
          </a:p>
          <a:p>
            <a:pPr marL="285750" indent="-285750">
              <a:buFontTx/>
              <a:buChar char="-"/>
            </a:pPr>
            <a:r>
              <a:rPr lang="en-GB" sz="2000" dirty="0">
                <a:solidFill>
                  <a:schemeClr val="tx1"/>
                </a:solidFill>
              </a:rPr>
              <a:t>Ensure affected people’s views are collected as part of assessments</a:t>
            </a:r>
            <a:endParaRPr lang="en-GB" sz="2000" dirty="0">
              <a:solidFill>
                <a:schemeClr val="tx1"/>
              </a:solidFill>
              <a:cs typeface="Calibri"/>
            </a:endParaRPr>
          </a:p>
          <a:p>
            <a:pPr marL="285750" indent="-285750">
              <a:buFontTx/>
              <a:buChar char="-"/>
            </a:pPr>
            <a:r>
              <a:rPr lang="en-GB" sz="2000" dirty="0">
                <a:solidFill>
                  <a:schemeClr val="tx1"/>
                </a:solidFill>
              </a:rPr>
              <a:t>Ensure cross-cutting issues are included in analysis</a:t>
            </a:r>
            <a:endParaRPr lang="en-GB" sz="2000" dirty="0">
              <a:solidFill>
                <a:schemeClr val="tx1"/>
              </a:solidFill>
              <a:cs typeface="Calibri"/>
            </a:endParaRPr>
          </a:p>
          <a:p>
            <a:pPr marL="285750" indent="-285750">
              <a:buFontTx/>
              <a:buChar char="-"/>
            </a:pPr>
            <a:r>
              <a:rPr lang="en-GB" sz="2000" dirty="0">
                <a:solidFill>
                  <a:schemeClr val="tx1"/>
                </a:solidFill>
              </a:rPr>
              <a:t>Contribute to HNO processes</a:t>
            </a:r>
            <a:endParaRPr lang="en-GB" sz="2000" dirty="0">
              <a:solidFill>
                <a:schemeClr val="tx1"/>
              </a:solidFill>
              <a:cs typeface="Calibri"/>
            </a:endParaRPr>
          </a:p>
          <a:p>
            <a:pPr marL="285750" indent="-285750">
              <a:buFontTx/>
              <a:buChar char="-"/>
            </a:pPr>
            <a:r>
              <a:rPr lang="en-GB" sz="2000" dirty="0">
                <a:solidFill>
                  <a:schemeClr val="tx1"/>
                </a:solidFill>
              </a:rPr>
              <a:t>Regularly review and update situational and needs analysis</a:t>
            </a:r>
            <a:endParaRPr lang="en-GB" sz="2000" dirty="0">
              <a:solidFill>
                <a:schemeClr val="tx1"/>
              </a:solidFill>
              <a:cs typeface="Calibri"/>
            </a:endParaRPr>
          </a:p>
          <a:p>
            <a:pPr marL="285750" indent="-285750">
              <a:buFontTx/>
              <a:buChar char="-"/>
            </a:pPr>
            <a:endParaRPr lang="en-GB" sz="2000" dirty="0">
              <a:solidFill>
                <a:schemeClr val="tx1"/>
              </a:solidFill>
              <a:cs typeface="Calibri"/>
            </a:endParaRPr>
          </a:p>
          <a:p>
            <a:r>
              <a:rPr lang="en-GB" sz="2000" b="1" u="sng" dirty="0">
                <a:solidFill>
                  <a:schemeClr val="tx1"/>
                </a:solidFill>
              </a:rPr>
              <a:t>NCC (and IM) should:</a:t>
            </a:r>
            <a:endParaRPr lang="en-GB" sz="2000" b="1" u="sng" dirty="0">
              <a:solidFill>
                <a:schemeClr val="tx1"/>
              </a:solidFill>
              <a:cs typeface="Calibri"/>
            </a:endParaRPr>
          </a:p>
          <a:p>
            <a:pPr marL="285750" indent="-285750">
              <a:buFontTx/>
              <a:buChar char="-"/>
            </a:pPr>
            <a:r>
              <a:rPr lang="en-GB" sz="2000" dirty="0">
                <a:solidFill>
                  <a:schemeClr val="tx1"/>
                </a:solidFill>
              </a:rPr>
              <a:t>Coordinate and facilitate participation of partners in needs analysis</a:t>
            </a:r>
            <a:endParaRPr lang="en-GB" dirty="0">
              <a:solidFill>
                <a:schemeClr val="tx1"/>
              </a:solidFill>
              <a:cs typeface="Calibri"/>
            </a:endParaRPr>
          </a:p>
          <a:p>
            <a:pPr marL="285750" indent="-285750">
              <a:buFontTx/>
              <a:buChar char="-"/>
            </a:pPr>
            <a:r>
              <a:rPr lang="en-GB" sz="2000" dirty="0">
                <a:solidFill>
                  <a:schemeClr val="tx1"/>
                </a:solidFill>
              </a:rPr>
              <a:t>Consolidate assessment data and present analysis through IM tools</a:t>
            </a:r>
            <a:endParaRPr lang="en-GB" sz="2000" dirty="0">
              <a:solidFill>
                <a:schemeClr val="tx1"/>
              </a:solidFill>
              <a:cs typeface="Calibri"/>
            </a:endParaRPr>
          </a:p>
          <a:p>
            <a:pPr marL="285750" indent="-285750">
              <a:buFontTx/>
              <a:buChar char="-"/>
            </a:pPr>
            <a:r>
              <a:rPr lang="en-GB" sz="2000" dirty="0">
                <a:solidFill>
                  <a:schemeClr val="tx1"/>
                </a:solidFill>
              </a:rPr>
              <a:t>Share and integrate nutritional assessment and analysis results with partners, OCHA and CLA.</a:t>
            </a:r>
            <a:endParaRPr lang="en-GB" sz="2000" dirty="0">
              <a:solidFill>
                <a:schemeClr val="tx1"/>
              </a:solidFill>
              <a:cs typeface="Calibri"/>
            </a:endParaRPr>
          </a:p>
          <a:p>
            <a:pPr marL="285750" indent="-285750">
              <a:buFontTx/>
              <a:buChar char="-"/>
            </a:pPr>
            <a:r>
              <a:rPr lang="en-GB" sz="2000" dirty="0">
                <a:solidFill>
                  <a:schemeClr val="tx1"/>
                </a:solidFill>
              </a:rPr>
              <a:t>Facilitate  discussions around results and intervention strategies</a:t>
            </a:r>
            <a:endParaRPr lang="en-GB" sz="2000" dirty="0">
              <a:solidFill>
                <a:schemeClr val="tx1"/>
              </a:solidFill>
              <a:cs typeface="Calibri"/>
            </a:endParaRPr>
          </a:p>
        </p:txBody>
      </p:sp>
      <p:sp>
        <p:nvSpPr>
          <p:cNvPr id="28" name="Title 1"/>
          <p:cNvSpPr txBox="1">
            <a:spLocks/>
          </p:cNvSpPr>
          <p:nvPr/>
        </p:nvSpPr>
        <p:spPr>
          <a:xfrm>
            <a:off x="0" y="0"/>
            <a:ext cx="9144000" cy="9087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srgbClr val="000000"/>
                </a:solidFill>
              </a:rPr>
              <a:t>Roles and Responsibilities</a:t>
            </a:r>
          </a:p>
        </p:txBody>
      </p:sp>
    </p:spTree>
    <p:extLst>
      <p:ext uri="{BB962C8B-B14F-4D97-AF65-F5344CB8AC3E}">
        <p14:creationId xmlns:p14="http://schemas.microsoft.com/office/powerpoint/2010/main" val="241621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0" y="0"/>
            <a:ext cx="9144000" cy="9087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srgbClr val="000000"/>
                </a:solidFill>
              </a:rPr>
              <a:t>Contact Details and Resources</a:t>
            </a:r>
          </a:p>
        </p:txBody>
      </p:sp>
      <p:sp>
        <p:nvSpPr>
          <p:cNvPr id="5" name="TextBox 4">
            <a:extLst>
              <a:ext uri="{FF2B5EF4-FFF2-40B4-BE49-F238E27FC236}">
                <a16:creationId xmlns:a16="http://schemas.microsoft.com/office/drawing/2014/main" id="{F300F84A-420F-4312-A385-1D9424CA54C7}"/>
              </a:ext>
            </a:extLst>
          </p:cNvPr>
          <p:cNvSpPr txBox="1"/>
          <p:nvPr/>
        </p:nvSpPr>
        <p:spPr>
          <a:xfrm>
            <a:off x="420414" y="1408386"/>
            <a:ext cx="8229600" cy="1569660"/>
          </a:xfrm>
          <a:prstGeom prst="rect">
            <a:avLst/>
          </a:prstGeom>
          <a:noFill/>
        </p:spPr>
        <p:txBody>
          <a:bodyPr wrap="square">
            <a:spAutoFit/>
          </a:bodyPr>
          <a:lstStyle/>
          <a:p>
            <a:r>
              <a:rPr lang="en-US" sz="3200" dirty="0"/>
              <a:t>Remote support in both HNO and HRP:</a:t>
            </a:r>
          </a:p>
          <a:p>
            <a:pPr lvl="1">
              <a:buFont typeface="Arial" panose="020B0604020202020204" pitchFamily="34" charset="0"/>
              <a:buChar char="•"/>
            </a:pPr>
            <a:r>
              <a:rPr lang="en-US" sz="3200" dirty="0"/>
              <a:t>One-on-one call based on needs</a:t>
            </a:r>
          </a:p>
          <a:p>
            <a:pPr lvl="1">
              <a:buFont typeface="Arial" panose="020B0604020202020204" pitchFamily="34" charset="0"/>
              <a:buChar char="•"/>
            </a:pPr>
            <a:r>
              <a:rPr lang="en-US" sz="3200" dirty="0"/>
              <a:t>Review of draft HNO and HRP documents </a:t>
            </a:r>
          </a:p>
        </p:txBody>
      </p:sp>
      <p:graphicFrame>
        <p:nvGraphicFramePr>
          <p:cNvPr id="3" name="Table 8">
            <a:extLst>
              <a:ext uri="{FF2B5EF4-FFF2-40B4-BE49-F238E27FC236}">
                <a16:creationId xmlns:a16="http://schemas.microsoft.com/office/drawing/2014/main" id="{3C0A1113-4C7F-493D-B702-98DB4C5145BB}"/>
              </a:ext>
            </a:extLst>
          </p:cNvPr>
          <p:cNvGraphicFramePr>
            <a:graphicFrameLocks noGrp="1"/>
          </p:cNvGraphicFramePr>
          <p:nvPr>
            <p:extLst>
              <p:ext uri="{D42A27DB-BD31-4B8C-83A1-F6EECF244321}">
                <p14:modId xmlns:p14="http://schemas.microsoft.com/office/powerpoint/2010/main" val="3546131152"/>
              </p:ext>
            </p:extLst>
          </p:nvPr>
        </p:nvGraphicFramePr>
        <p:xfrm>
          <a:off x="457201" y="3279308"/>
          <a:ext cx="8229599" cy="1010920"/>
        </p:xfrm>
        <a:graphic>
          <a:graphicData uri="http://schemas.openxmlformats.org/drawingml/2006/table">
            <a:tbl>
              <a:tblPr firstRow="1" bandRow="1">
                <a:tableStyleId>{F5AB1C69-6EDB-4FF4-983F-18BD219EF322}</a:tableStyleId>
              </a:tblPr>
              <a:tblGrid>
                <a:gridCol w="3689602">
                  <a:extLst>
                    <a:ext uri="{9D8B030D-6E8A-4147-A177-3AD203B41FA5}">
                      <a16:colId xmlns:a16="http://schemas.microsoft.com/office/drawing/2014/main" val="3062663448"/>
                    </a:ext>
                  </a:extLst>
                </a:gridCol>
                <a:gridCol w="4539997">
                  <a:extLst>
                    <a:ext uri="{9D8B030D-6E8A-4147-A177-3AD203B41FA5}">
                      <a16:colId xmlns:a16="http://schemas.microsoft.com/office/drawing/2014/main" val="4009396096"/>
                    </a:ext>
                  </a:extLst>
                </a:gridCol>
              </a:tblGrid>
              <a:tr h="370840">
                <a:tc>
                  <a:txBody>
                    <a:bodyPr/>
                    <a:lstStyle/>
                    <a:p>
                      <a:r>
                        <a:rPr lang="en-US"/>
                        <a:t>English-Speaking Countries</a:t>
                      </a:r>
                    </a:p>
                  </a:txBody>
                  <a:tcPr/>
                </a:tc>
                <a:tc>
                  <a:txBody>
                    <a:bodyPr/>
                    <a:lstStyle/>
                    <a:p>
                      <a:r>
                        <a:rPr lang="en-US"/>
                        <a:t>French/Spanish Speaking Countries</a:t>
                      </a:r>
                    </a:p>
                  </a:txBody>
                  <a:tcPr/>
                </a:tc>
                <a:extLst>
                  <a:ext uri="{0D108BD9-81ED-4DB2-BD59-A6C34878D82A}">
                    <a16:rowId xmlns:a16="http://schemas.microsoft.com/office/drawing/2014/main" val="414177217"/>
                  </a:ext>
                </a:extLst>
              </a:tr>
              <a:tr h="370840">
                <a:tc>
                  <a:txBody>
                    <a:bodyPr/>
                    <a:lstStyle/>
                    <a:p>
                      <a:r>
                        <a:rPr lang="en-US"/>
                        <a:t>Briony Stevens</a:t>
                      </a:r>
                    </a:p>
                    <a:p>
                      <a:r>
                        <a:rPr lang="en-US">
                          <a:hlinkClick r:id="rId3"/>
                        </a:rPr>
                        <a:t>bstevens@unicef.org</a:t>
                      </a:r>
                      <a:r>
                        <a:rPr lang="en-US"/>
                        <a:t> </a:t>
                      </a:r>
                    </a:p>
                  </a:txBody>
                  <a:tcPr/>
                </a:tc>
                <a:tc>
                  <a:txBody>
                    <a:bodyPr/>
                    <a:lstStyle/>
                    <a:p>
                      <a:r>
                        <a:rPr lang="en-US"/>
                        <a:t>Victoria Sauveplane </a:t>
                      </a:r>
                    </a:p>
                    <a:p>
                      <a:r>
                        <a:rPr lang="en-US">
                          <a:hlinkClick r:id="rId4"/>
                        </a:rPr>
                        <a:t>vsauveplane@unicef.org</a:t>
                      </a:r>
                      <a:r>
                        <a:rPr lang="en-US"/>
                        <a:t> </a:t>
                      </a:r>
                    </a:p>
                  </a:txBody>
                  <a:tcPr/>
                </a:tc>
                <a:extLst>
                  <a:ext uri="{0D108BD9-81ED-4DB2-BD59-A6C34878D82A}">
                    <a16:rowId xmlns:a16="http://schemas.microsoft.com/office/drawing/2014/main" val="1709656186"/>
                  </a:ext>
                </a:extLst>
              </a:tr>
            </a:tbl>
          </a:graphicData>
        </a:graphic>
      </p:graphicFrame>
      <p:sp>
        <p:nvSpPr>
          <p:cNvPr id="2" name="TextBox 1">
            <a:extLst>
              <a:ext uri="{FF2B5EF4-FFF2-40B4-BE49-F238E27FC236}">
                <a16:creationId xmlns:a16="http://schemas.microsoft.com/office/drawing/2014/main" id="{51095DE9-4573-44A9-B677-69FCE71BE29C}"/>
              </a:ext>
            </a:extLst>
          </p:cNvPr>
          <p:cNvSpPr txBox="1"/>
          <p:nvPr/>
        </p:nvSpPr>
        <p:spPr>
          <a:xfrm>
            <a:off x="786810" y="4986670"/>
            <a:ext cx="797441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cs typeface="Calibri"/>
              </a:rPr>
              <a:t>    </a:t>
            </a:r>
            <a:r>
              <a:rPr lang="en-US" sz="3000" b="1">
                <a:cs typeface="Calibri"/>
              </a:rPr>
              <a:t>Reference tools and guidance </a:t>
            </a:r>
          </a:p>
          <a:p>
            <a:r>
              <a:rPr lang="en-US" sz="3000">
                <a:hlinkClick r:id="rId5"/>
              </a:rPr>
              <a:t>https://www.nutritioncluster.net/Coordination_Toolkit</a:t>
            </a:r>
            <a:r>
              <a:rPr lang="en-US" sz="3000"/>
              <a:t> </a:t>
            </a:r>
            <a:endParaRPr lang="en-US">
              <a:cs typeface="Calibri"/>
            </a:endParaRPr>
          </a:p>
        </p:txBody>
      </p:sp>
    </p:spTree>
    <p:extLst>
      <p:ext uri="{BB962C8B-B14F-4D97-AF65-F5344CB8AC3E}">
        <p14:creationId xmlns:p14="http://schemas.microsoft.com/office/powerpoint/2010/main" val="64326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463A8DF2-A33D-47C5-8292-C15D51C2C28A}" type="slidenum">
              <a:rPr lang="fr-FR" smtClean="0"/>
              <a:t>3</a:t>
            </a:fld>
            <a:endParaRPr lang="fr-FR"/>
          </a:p>
        </p:txBody>
      </p:sp>
      <p:sp>
        <p:nvSpPr>
          <p:cNvPr id="50179" name="Rectangle 3"/>
          <p:cNvSpPr>
            <a:spLocks noGrp="1" noChangeArrowheads="1"/>
          </p:cNvSpPr>
          <p:nvPr>
            <p:ph idx="4294967295"/>
          </p:nvPr>
        </p:nvSpPr>
        <p:spPr>
          <a:xfrm>
            <a:off x="393192" y="1307592"/>
            <a:ext cx="8426313" cy="4754880"/>
          </a:xfrm>
        </p:spPr>
        <p:txBody>
          <a:bodyPr vert="horz" lIns="91440" tIns="45720" rIns="91440" bIns="45720" rtlCol="0" anchor="t">
            <a:normAutofit fontScale="92500" lnSpcReduction="10000"/>
          </a:bodyPr>
          <a:lstStyle/>
          <a:p>
            <a:pPr marL="0" indent="0">
              <a:buNone/>
            </a:pPr>
            <a:r>
              <a:rPr lang="en-GB" sz="3600"/>
              <a:t>By the end of this session, participants will be able to:</a:t>
            </a:r>
          </a:p>
          <a:p>
            <a:r>
              <a:rPr lang="en-GB" sz="3600"/>
              <a:t>Outline key considerations regarding the  upcoming 2021 HNO process based on newly released </a:t>
            </a:r>
            <a:r>
              <a:rPr lang="en-GB" sz="3600" i="1"/>
              <a:t>Nutrition Humanitarian Need Analysis, Global 2021 HPC, and JIAF guidance. </a:t>
            </a:r>
            <a:endParaRPr lang="en-GB" i="1"/>
          </a:p>
          <a:p>
            <a:pPr lvl="0"/>
            <a:r>
              <a:rPr lang="en-GB" sz="3600"/>
              <a:t>Identify the activities and roles of the coordination team and partners across the analysis.</a:t>
            </a: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srgbClr val="000000"/>
                </a:solidFill>
              </a:rPr>
              <a:t>Objectives of the Session</a:t>
            </a:r>
          </a:p>
        </p:txBody>
      </p:sp>
    </p:spTree>
    <p:extLst>
      <p:ext uri="{BB962C8B-B14F-4D97-AF65-F5344CB8AC3E}">
        <p14:creationId xmlns:p14="http://schemas.microsoft.com/office/powerpoint/2010/main" val="191722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4294967295"/>
          </p:nvPr>
        </p:nvPicPr>
        <p:blipFill>
          <a:blip r:embed="rId2"/>
          <a:stretch>
            <a:fillRect/>
          </a:stretch>
        </p:blipFill>
        <p:spPr>
          <a:xfrm>
            <a:off x="1177181" y="1340768"/>
            <a:ext cx="6707187" cy="5000625"/>
          </a:xfrm>
          <a:prstGeom prst="rect">
            <a:avLst/>
          </a:prstGeom>
        </p:spPr>
      </p:pic>
      <p:sp>
        <p:nvSpPr>
          <p:cNvPr id="5" name="Slide Number Placeholder 4"/>
          <p:cNvSpPr>
            <a:spLocks noGrp="1"/>
          </p:cNvSpPr>
          <p:nvPr>
            <p:ph type="sldNum" sz="quarter" idx="12"/>
          </p:nvPr>
        </p:nvSpPr>
        <p:spPr>
          <a:prstGeom prst="rect">
            <a:avLst/>
          </a:prstGeom>
        </p:spPr>
        <p:txBody>
          <a:bodyPr/>
          <a:lstStyle/>
          <a:p>
            <a:fld id="{463A8DF2-A33D-47C5-8292-C15D51C2C28A}" type="slidenum">
              <a:rPr lang="fr-FR" smtClean="0"/>
              <a:t>4</a:t>
            </a:fld>
            <a:endParaRPr lang="fr-FR"/>
          </a:p>
        </p:txBody>
      </p:sp>
      <p:sp>
        <p:nvSpPr>
          <p:cNvPr id="9" name="Oval 8"/>
          <p:cNvSpPr/>
          <p:nvPr/>
        </p:nvSpPr>
        <p:spPr>
          <a:xfrm>
            <a:off x="4932040" y="2276872"/>
            <a:ext cx="1136537" cy="875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srgbClr val="000000"/>
                </a:solidFill>
              </a:rPr>
              <a:t>Humanitarian Programme Cycle</a:t>
            </a:r>
          </a:p>
        </p:txBody>
      </p:sp>
    </p:spTree>
    <p:extLst>
      <p:ext uri="{BB962C8B-B14F-4D97-AF65-F5344CB8AC3E}">
        <p14:creationId xmlns:p14="http://schemas.microsoft.com/office/powerpoint/2010/main" val="4111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86994-051B-4039-92A5-06EFA1B0E371}"/>
              </a:ext>
            </a:extLst>
          </p:cNvPr>
          <p:cNvSpPr>
            <a:spLocks noGrp="1"/>
          </p:cNvSpPr>
          <p:nvPr>
            <p:ph type="body" sz="quarter" idx="10"/>
          </p:nvPr>
        </p:nvSpPr>
        <p:spPr>
          <a:xfrm>
            <a:off x="384932" y="565698"/>
            <a:ext cx="8374137" cy="781910"/>
          </a:xfrm>
        </p:spPr>
        <p:txBody>
          <a:bodyPr>
            <a:normAutofit fontScale="92500" lnSpcReduction="20000"/>
          </a:bodyPr>
          <a:lstStyle/>
          <a:p>
            <a:r>
              <a:rPr lang="en-US" sz="3078">
                <a:solidFill>
                  <a:schemeClr val="accent1"/>
                </a:solidFill>
                <a:latin typeface="Roboto Light" panose="020B0604020202020204" charset="0"/>
                <a:cs typeface="Roboto Light" panose="020B0604020202020204" charset="0"/>
              </a:rPr>
              <a:t>THE HUMANITARIAN </a:t>
            </a:r>
          </a:p>
          <a:p>
            <a:r>
              <a:rPr lang="en-US" sz="3078">
                <a:solidFill>
                  <a:schemeClr val="accent1"/>
                </a:solidFill>
                <a:latin typeface="Roboto Light" panose="020B0604020202020204" charset="0"/>
                <a:cs typeface="Roboto Light" panose="020B0604020202020204" charset="0"/>
              </a:rPr>
              <a:t>PROGRAMME CYCLE</a:t>
            </a:r>
            <a:endParaRPr lang="es-ES" sz="3078">
              <a:solidFill>
                <a:schemeClr val="accent1"/>
              </a:solidFill>
              <a:latin typeface="Roboto Light" panose="020B0604020202020204" charset="0"/>
              <a:cs typeface="Roboto Light" panose="020B0604020202020204" charset="0"/>
            </a:endParaRPr>
          </a:p>
        </p:txBody>
      </p:sp>
      <p:pic>
        <p:nvPicPr>
          <p:cNvPr id="4" name="Picture 3">
            <a:extLst>
              <a:ext uri="{FF2B5EF4-FFF2-40B4-BE49-F238E27FC236}">
                <a16:creationId xmlns:a16="http://schemas.microsoft.com/office/drawing/2014/main" id="{C04F5BFC-ACA1-4393-A611-8AFC1160ACFD}"/>
              </a:ext>
            </a:extLst>
          </p:cNvPr>
          <p:cNvPicPr>
            <a:picLocks noChangeAspect="1"/>
          </p:cNvPicPr>
          <p:nvPr/>
        </p:nvPicPr>
        <p:blipFill>
          <a:blip r:embed="rId3"/>
          <a:stretch>
            <a:fillRect/>
          </a:stretch>
        </p:blipFill>
        <p:spPr>
          <a:xfrm>
            <a:off x="567178" y="2259084"/>
            <a:ext cx="1780339" cy="2522377"/>
          </a:xfrm>
          <a:prstGeom prst="rect">
            <a:avLst/>
          </a:prstGeom>
          <a:ln cmpd="sng">
            <a:solidFill>
              <a:schemeClr val="accent1"/>
            </a:solidFill>
          </a:ln>
        </p:spPr>
      </p:pic>
      <p:pic>
        <p:nvPicPr>
          <p:cNvPr id="5" name="Picture 4">
            <a:extLst>
              <a:ext uri="{FF2B5EF4-FFF2-40B4-BE49-F238E27FC236}">
                <a16:creationId xmlns:a16="http://schemas.microsoft.com/office/drawing/2014/main" id="{7A904409-5833-45AC-9AD5-AE505C7B1C72}"/>
              </a:ext>
            </a:extLst>
          </p:cNvPr>
          <p:cNvPicPr>
            <a:picLocks noChangeAspect="1"/>
          </p:cNvPicPr>
          <p:nvPr/>
        </p:nvPicPr>
        <p:blipFill>
          <a:blip r:embed="rId4"/>
          <a:stretch>
            <a:fillRect/>
          </a:stretch>
        </p:blipFill>
        <p:spPr>
          <a:xfrm>
            <a:off x="3323726" y="2320658"/>
            <a:ext cx="1779524" cy="2522377"/>
          </a:xfrm>
          <a:prstGeom prst="rect">
            <a:avLst/>
          </a:prstGeom>
        </p:spPr>
      </p:pic>
      <p:pic>
        <p:nvPicPr>
          <p:cNvPr id="9" name="Picture 8">
            <a:extLst>
              <a:ext uri="{FF2B5EF4-FFF2-40B4-BE49-F238E27FC236}">
                <a16:creationId xmlns:a16="http://schemas.microsoft.com/office/drawing/2014/main" id="{A3738726-4C7F-4DB2-8C7F-F00A193DF052}"/>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63" b="96563" l="9294" r="89963"/>
                    </a14:imgEffect>
                  </a14:imgLayer>
                </a14:imgProps>
              </a:ext>
            </a:extLst>
          </a:blip>
          <a:stretch>
            <a:fillRect/>
          </a:stretch>
        </p:blipFill>
        <p:spPr>
          <a:xfrm>
            <a:off x="2483553" y="3367426"/>
            <a:ext cx="530394" cy="630952"/>
          </a:xfrm>
          <a:prstGeom prst="rect">
            <a:avLst/>
          </a:prstGeom>
        </p:spPr>
      </p:pic>
      <p:grpSp>
        <p:nvGrpSpPr>
          <p:cNvPr id="19" name="Group 18">
            <a:extLst>
              <a:ext uri="{FF2B5EF4-FFF2-40B4-BE49-F238E27FC236}">
                <a16:creationId xmlns:a16="http://schemas.microsoft.com/office/drawing/2014/main" id="{FCDEB6D9-2DA2-4172-A09D-314A9F7911D3}"/>
              </a:ext>
            </a:extLst>
          </p:cNvPr>
          <p:cNvGrpSpPr/>
          <p:nvPr/>
        </p:nvGrpSpPr>
        <p:grpSpPr>
          <a:xfrm>
            <a:off x="1279084" y="5303542"/>
            <a:ext cx="6564894" cy="355482"/>
            <a:chOff x="1044975" y="5922610"/>
            <a:chExt cx="7677279" cy="415717"/>
          </a:xfrm>
        </p:grpSpPr>
        <p:sp>
          <p:nvSpPr>
            <p:cNvPr id="10" name="TextBox 9">
              <a:extLst>
                <a:ext uri="{FF2B5EF4-FFF2-40B4-BE49-F238E27FC236}">
                  <a16:creationId xmlns:a16="http://schemas.microsoft.com/office/drawing/2014/main" id="{4EDE8569-0F71-461A-925D-7DB990774640}"/>
                </a:ext>
              </a:extLst>
            </p:cNvPr>
            <p:cNvSpPr txBox="1"/>
            <p:nvPr/>
          </p:nvSpPr>
          <p:spPr>
            <a:xfrm>
              <a:off x="1044975" y="5922610"/>
              <a:ext cx="2009971" cy="415717"/>
            </a:xfrm>
            <a:prstGeom prst="rect">
              <a:avLst/>
            </a:prstGeom>
            <a:noFill/>
          </p:spPr>
          <p:txBody>
            <a:bodyPr wrap="none" rtlCol="0">
              <a:spAutoFit/>
            </a:bodyPr>
            <a:lstStyle/>
            <a:p>
              <a:pPr algn="ctr"/>
              <a:r>
                <a:rPr lang="en-US" sz="1710">
                  <a:solidFill>
                    <a:srgbClr val="418FDE"/>
                  </a:solidFill>
                  <a:latin typeface="Roboto" panose="02000000000000000000" pitchFamily="2" charset="0"/>
                  <a:ea typeface="Roboto" panose="02000000000000000000" pitchFamily="2" charset="0"/>
                </a:rPr>
                <a:t>Comprehensive</a:t>
              </a:r>
            </a:p>
          </p:txBody>
        </p:sp>
        <p:sp>
          <p:nvSpPr>
            <p:cNvPr id="11" name="TextBox 10">
              <a:extLst>
                <a:ext uri="{FF2B5EF4-FFF2-40B4-BE49-F238E27FC236}">
                  <a16:creationId xmlns:a16="http://schemas.microsoft.com/office/drawing/2014/main" id="{82EB4654-8957-4795-B3D1-A3B4F9B8E90C}"/>
                </a:ext>
              </a:extLst>
            </p:cNvPr>
            <p:cNvSpPr txBox="1"/>
            <p:nvPr/>
          </p:nvSpPr>
          <p:spPr>
            <a:xfrm>
              <a:off x="5505529" y="5922610"/>
              <a:ext cx="1353853" cy="415717"/>
            </a:xfrm>
            <a:prstGeom prst="rect">
              <a:avLst/>
            </a:prstGeom>
            <a:noFill/>
          </p:spPr>
          <p:txBody>
            <a:bodyPr wrap="none" rtlCol="0">
              <a:spAutoFit/>
            </a:bodyPr>
            <a:lstStyle/>
            <a:p>
              <a:pPr algn="ctr"/>
              <a:r>
                <a:rPr lang="en-US" sz="1710">
                  <a:solidFill>
                    <a:srgbClr val="418FDE"/>
                  </a:solidFill>
                  <a:latin typeface="Roboto" panose="02000000000000000000" pitchFamily="2" charset="0"/>
                  <a:ea typeface="Roboto" panose="02000000000000000000" pitchFamily="2" charset="0"/>
                </a:rPr>
                <a:t>Prioritized</a:t>
              </a:r>
            </a:p>
          </p:txBody>
        </p:sp>
        <p:sp>
          <p:nvSpPr>
            <p:cNvPr id="12" name="TextBox 11">
              <a:extLst>
                <a:ext uri="{FF2B5EF4-FFF2-40B4-BE49-F238E27FC236}">
                  <a16:creationId xmlns:a16="http://schemas.microsoft.com/office/drawing/2014/main" id="{C7059B6A-9EBF-4665-B6CA-E96095379ACE}"/>
                </a:ext>
              </a:extLst>
            </p:cNvPr>
            <p:cNvSpPr txBox="1"/>
            <p:nvPr/>
          </p:nvSpPr>
          <p:spPr>
            <a:xfrm>
              <a:off x="3243818" y="5922610"/>
              <a:ext cx="2054962" cy="415717"/>
            </a:xfrm>
            <a:prstGeom prst="rect">
              <a:avLst/>
            </a:prstGeom>
            <a:noFill/>
          </p:spPr>
          <p:txBody>
            <a:bodyPr wrap="none" rtlCol="0">
              <a:spAutoFit/>
            </a:bodyPr>
            <a:lstStyle/>
            <a:p>
              <a:pPr algn="ctr"/>
              <a:r>
                <a:rPr lang="en-US" sz="1710">
                  <a:solidFill>
                    <a:srgbClr val="418FDE"/>
                  </a:solidFill>
                  <a:latin typeface="Roboto" panose="02000000000000000000" pitchFamily="2" charset="0"/>
                  <a:ea typeface="Roboto" panose="02000000000000000000" pitchFamily="2" charset="0"/>
                </a:rPr>
                <a:t>Forward-looking</a:t>
              </a:r>
            </a:p>
          </p:txBody>
        </p:sp>
        <p:sp>
          <p:nvSpPr>
            <p:cNvPr id="13" name="TextBox 12">
              <a:extLst>
                <a:ext uri="{FF2B5EF4-FFF2-40B4-BE49-F238E27FC236}">
                  <a16:creationId xmlns:a16="http://schemas.microsoft.com/office/drawing/2014/main" id="{F234EE54-648F-4168-8048-73BD5E8E74CE}"/>
                </a:ext>
              </a:extLst>
            </p:cNvPr>
            <p:cNvSpPr txBox="1"/>
            <p:nvPr/>
          </p:nvSpPr>
          <p:spPr>
            <a:xfrm>
              <a:off x="7083458" y="5922610"/>
              <a:ext cx="1638796" cy="415717"/>
            </a:xfrm>
            <a:prstGeom prst="rect">
              <a:avLst/>
            </a:prstGeom>
            <a:noFill/>
          </p:spPr>
          <p:txBody>
            <a:bodyPr wrap="none" rtlCol="0">
              <a:spAutoFit/>
            </a:bodyPr>
            <a:lstStyle/>
            <a:p>
              <a:pPr algn="ctr"/>
              <a:r>
                <a:rPr lang="en-US" sz="1710">
                  <a:solidFill>
                    <a:srgbClr val="418FDE"/>
                  </a:solidFill>
                  <a:latin typeface="Roboto" panose="02000000000000000000" pitchFamily="2" charset="0"/>
                  <a:ea typeface="Roboto" panose="02000000000000000000" pitchFamily="2" charset="0"/>
                </a:rPr>
                <a:t>Authoritative</a:t>
              </a:r>
            </a:p>
          </p:txBody>
        </p:sp>
        <p:sp>
          <p:nvSpPr>
            <p:cNvPr id="15" name="Oval 14">
              <a:extLst>
                <a:ext uri="{FF2B5EF4-FFF2-40B4-BE49-F238E27FC236}">
                  <a16:creationId xmlns:a16="http://schemas.microsoft.com/office/drawing/2014/main" id="{966B090A-F397-4785-BD06-BFE7658F6D06}"/>
                </a:ext>
              </a:extLst>
            </p:cNvPr>
            <p:cNvSpPr/>
            <p:nvPr/>
          </p:nvSpPr>
          <p:spPr>
            <a:xfrm>
              <a:off x="3073802" y="6050665"/>
              <a:ext cx="144000" cy="144000"/>
            </a:xfrm>
            <a:prstGeom prst="ellipse">
              <a:avLst/>
            </a:prstGeom>
            <a:solidFill>
              <a:srgbClr val="1443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7" name="Oval 16">
              <a:extLst>
                <a:ext uri="{FF2B5EF4-FFF2-40B4-BE49-F238E27FC236}">
                  <a16:creationId xmlns:a16="http://schemas.microsoft.com/office/drawing/2014/main" id="{AAC95FBC-AB0E-41A6-AF3B-9C9ED45A805C}"/>
                </a:ext>
              </a:extLst>
            </p:cNvPr>
            <p:cNvSpPr/>
            <p:nvPr/>
          </p:nvSpPr>
          <p:spPr>
            <a:xfrm>
              <a:off x="5324795" y="6050665"/>
              <a:ext cx="144000" cy="144000"/>
            </a:xfrm>
            <a:prstGeom prst="ellipse">
              <a:avLst/>
            </a:prstGeom>
            <a:solidFill>
              <a:srgbClr val="1443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8" name="Oval 17">
              <a:extLst>
                <a:ext uri="{FF2B5EF4-FFF2-40B4-BE49-F238E27FC236}">
                  <a16:creationId xmlns:a16="http://schemas.microsoft.com/office/drawing/2014/main" id="{EA5BD9A6-624B-4A9D-885A-5F8A76A10123}"/>
                </a:ext>
              </a:extLst>
            </p:cNvPr>
            <p:cNvSpPr/>
            <p:nvPr/>
          </p:nvSpPr>
          <p:spPr>
            <a:xfrm>
              <a:off x="6896115" y="6050665"/>
              <a:ext cx="144000" cy="144000"/>
            </a:xfrm>
            <a:prstGeom prst="ellipse">
              <a:avLst/>
            </a:prstGeom>
            <a:solidFill>
              <a:srgbClr val="1443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grpSp>
      <p:pic>
        <p:nvPicPr>
          <p:cNvPr id="21" name="Picture 20">
            <a:extLst>
              <a:ext uri="{FF2B5EF4-FFF2-40B4-BE49-F238E27FC236}">
                <a16:creationId xmlns:a16="http://schemas.microsoft.com/office/drawing/2014/main" id="{7FD5AB21-15AB-4ED9-B5AC-CE159FC4AE37}"/>
              </a:ext>
            </a:extLst>
          </p:cNvPr>
          <p:cNvPicPr>
            <a:picLocks noChangeAspect="1"/>
          </p:cNvPicPr>
          <p:nvPr/>
        </p:nvPicPr>
        <p:blipFill>
          <a:blip r:embed="rId7"/>
          <a:stretch>
            <a:fillRect/>
          </a:stretch>
        </p:blipFill>
        <p:spPr>
          <a:xfrm>
            <a:off x="6282433" y="2255839"/>
            <a:ext cx="1779524" cy="2522377"/>
          </a:xfrm>
          <a:prstGeom prst="rect">
            <a:avLst/>
          </a:prstGeom>
        </p:spPr>
      </p:pic>
      <p:pic>
        <p:nvPicPr>
          <p:cNvPr id="20" name="Picture 19">
            <a:extLst>
              <a:ext uri="{FF2B5EF4-FFF2-40B4-BE49-F238E27FC236}">
                <a16:creationId xmlns:a16="http://schemas.microsoft.com/office/drawing/2014/main" id="{BD1F01B9-1AF4-4557-BA38-92F447DBEB0F}"/>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63" b="96563" l="9294" r="89963"/>
                    </a14:imgEffect>
                  </a14:imgLayer>
                </a14:imgProps>
              </a:ext>
            </a:extLst>
          </a:blip>
          <a:stretch>
            <a:fillRect/>
          </a:stretch>
        </p:blipFill>
        <p:spPr>
          <a:xfrm>
            <a:off x="5538693" y="3370165"/>
            <a:ext cx="530394" cy="630952"/>
          </a:xfrm>
          <a:prstGeom prst="rect">
            <a:avLst/>
          </a:prstGeom>
        </p:spPr>
      </p:pic>
    </p:spTree>
    <p:extLst>
      <p:ext uri="{BB962C8B-B14F-4D97-AF65-F5344CB8AC3E}">
        <p14:creationId xmlns:p14="http://schemas.microsoft.com/office/powerpoint/2010/main" val="269254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70997" y="354599"/>
            <a:ext cx="8622727" cy="1077841"/>
          </a:xfrm>
          <a:prstGeom prst="rect">
            <a:avLst/>
          </a:prstGeom>
          <a:noFill/>
          <a:ln>
            <a:noFill/>
          </a:ln>
        </p:spPr>
        <p:txBody>
          <a:bodyPr spcFirstLastPara="1" vert="horz" wrap="square" lIns="86213" tIns="43095" rIns="86213" bIns="43095" rtlCol="0" anchor="ctr" anchorCtr="0">
            <a:noAutofit/>
          </a:bodyPr>
          <a:lstStyle/>
          <a:p>
            <a:pPr algn="l" rtl="0">
              <a:buClr>
                <a:srgbClr val="008CB9"/>
              </a:buClr>
              <a:buSzPts val="4000"/>
            </a:pPr>
            <a:r>
              <a:rPr lang="en-US" sz="3078">
                <a:solidFill>
                  <a:srgbClr val="008CB9"/>
                </a:solidFill>
                <a:latin typeface="Roboto Light"/>
                <a:ea typeface="Roboto Light"/>
                <a:sym typeface="Roboto Light"/>
              </a:rPr>
              <a:t>ENHANCED HPC</a:t>
            </a:r>
            <a:endParaRPr sz="3078"/>
          </a:p>
        </p:txBody>
      </p:sp>
      <p:sp>
        <p:nvSpPr>
          <p:cNvPr id="6" name="Rectangle 5">
            <a:extLst>
              <a:ext uri="{FF2B5EF4-FFF2-40B4-BE49-F238E27FC236}">
                <a16:creationId xmlns:a16="http://schemas.microsoft.com/office/drawing/2014/main" id="{3619B4D9-BA27-44AA-9F45-1A5B314ACCBB}"/>
              </a:ext>
            </a:extLst>
          </p:cNvPr>
          <p:cNvSpPr/>
          <p:nvPr/>
        </p:nvSpPr>
        <p:spPr>
          <a:xfrm>
            <a:off x="508081" y="1766561"/>
            <a:ext cx="8066264" cy="532325"/>
          </a:xfrm>
          <a:prstGeom prst="rect">
            <a:avLst/>
          </a:prstGeom>
        </p:spPr>
        <p:txBody>
          <a:bodyPr wrap="square">
            <a:spAutoFit/>
          </a:bodyPr>
          <a:lstStyle/>
          <a:p>
            <a:pPr algn="just">
              <a:lnSpc>
                <a:spcPct val="115000"/>
              </a:lnSpc>
            </a:pPr>
            <a:r>
              <a:rPr lang="en-US" sz="2641">
                <a:latin typeface="Calibri" panose="020F0502020204030204" pitchFamily="34" charset="0"/>
                <a:ea typeface="Calibri" panose="020F0502020204030204" pitchFamily="34" charset="0"/>
                <a:cs typeface="Times New Roman" panose="02020603050405020304" pitchFamily="18" charset="0"/>
              </a:rPr>
              <a:t>Multi sectoral                           vs                Intersectoral</a:t>
            </a:r>
            <a:endParaRPr lang="en-GB" sz="2641">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EFB0FA-F9FB-4A23-A2BB-2B22A88FE6DA}"/>
              </a:ext>
            </a:extLst>
          </p:cNvPr>
          <p:cNvPicPr>
            <a:picLocks noChangeAspect="1"/>
          </p:cNvPicPr>
          <p:nvPr/>
        </p:nvPicPr>
        <p:blipFill>
          <a:blip r:embed="rId3"/>
          <a:stretch>
            <a:fillRect/>
          </a:stretch>
        </p:blipFill>
        <p:spPr>
          <a:xfrm>
            <a:off x="5495618" y="2197510"/>
            <a:ext cx="3477765" cy="3540316"/>
          </a:xfrm>
          <a:prstGeom prst="rect">
            <a:avLst/>
          </a:prstGeom>
        </p:spPr>
      </p:pic>
      <p:sp>
        <p:nvSpPr>
          <p:cNvPr id="4" name="Rectangle 3">
            <a:extLst>
              <a:ext uri="{FF2B5EF4-FFF2-40B4-BE49-F238E27FC236}">
                <a16:creationId xmlns:a16="http://schemas.microsoft.com/office/drawing/2014/main" id="{00D096E9-E2C0-47BD-B44E-9D369FB0923C}"/>
              </a:ext>
            </a:extLst>
          </p:cNvPr>
          <p:cNvSpPr/>
          <p:nvPr/>
        </p:nvSpPr>
        <p:spPr>
          <a:xfrm>
            <a:off x="1246975" y="5868601"/>
            <a:ext cx="7146005" cy="614655"/>
          </a:xfrm>
          <a:prstGeom prst="rect">
            <a:avLst/>
          </a:prstGeom>
        </p:spPr>
        <p:txBody>
          <a:bodyPr wrap="square">
            <a:spAutoFit/>
          </a:bodyPr>
          <a:lstStyle/>
          <a:p>
            <a:r>
              <a:rPr lang="en-US" sz="1697">
                <a:latin typeface="helvetica" panose="020B0604020202020204" pitchFamily="34" charset="0"/>
              </a:rPr>
              <a:t>Provide a single, comprehensive, cross-sectoral, methodologically sound and impartial overall assessment of needs</a:t>
            </a:r>
            <a:endParaRPr lang="en-GB" sz="1697"/>
          </a:p>
        </p:txBody>
      </p:sp>
      <p:graphicFrame>
        <p:nvGraphicFramePr>
          <p:cNvPr id="7" name="Diagram 6">
            <a:extLst>
              <a:ext uri="{FF2B5EF4-FFF2-40B4-BE49-F238E27FC236}">
                <a16:creationId xmlns:a16="http://schemas.microsoft.com/office/drawing/2014/main" id="{9B261516-DF5A-4767-BD8E-419C973E23F1}"/>
              </a:ext>
            </a:extLst>
          </p:cNvPr>
          <p:cNvGraphicFramePr/>
          <p:nvPr/>
        </p:nvGraphicFramePr>
        <p:xfrm>
          <a:off x="508081" y="3195273"/>
          <a:ext cx="3871144" cy="569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12747DC4-3074-45A3-8C92-2562309C5579}"/>
              </a:ext>
            </a:extLst>
          </p:cNvPr>
          <p:cNvGraphicFramePr/>
          <p:nvPr/>
        </p:nvGraphicFramePr>
        <p:xfrm>
          <a:off x="508081" y="4190384"/>
          <a:ext cx="3871144" cy="5692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a:extLst>
              <a:ext uri="{FF2B5EF4-FFF2-40B4-BE49-F238E27FC236}">
                <a16:creationId xmlns:a16="http://schemas.microsoft.com/office/drawing/2014/main" id="{2E2D58DB-89C3-4D7F-9A2C-C6D16DAB0ED8}"/>
              </a:ext>
            </a:extLst>
          </p:cNvPr>
          <p:cNvPicPr>
            <a:picLocks noChangeAspect="1"/>
          </p:cNvPicPr>
          <p:nvPr/>
        </p:nvPicPr>
        <p:blipFill>
          <a:blip r:embed="rId14">
            <a:duotone>
              <a:schemeClr val="bg2">
                <a:shade val="45000"/>
                <a:satMod val="135000"/>
              </a:schemeClr>
              <a:prstClr val="white"/>
            </a:duotone>
            <a:extLst>
              <a:ext uri="{BEBA8EAE-BF5A-486C-A8C5-ECC9F3942E4B}">
                <a14:imgProps xmlns:a14="http://schemas.microsoft.com/office/drawing/2010/main">
                  <a14:imgLayer r:embed="rId15">
                    <a14:imgEffect>
                      <a14:backgroundRemoval t="1563" b="96563" l="9294" r="89963"/>
                    </a14:imgEffect>
                  </a14:imgLayer>
                </a14:imgProps>
              </a:ext>
            </a:extLst>
          </a:blip>
          <a:stretch>
            <a:fillRect/>
          </a:stretch>
        </p:blipFill>
        <p:spPr>
          <a:xfrm>
            <a:off x="508080" y="5853810"/>
            <a:ext cx="530394" cy="630952"/>
          </a:xfrm>
          <a:prstGeom prst="rect">
            <a:avLst/>
          </a:prstGeom>
        </p:spPr>
      </p:pic>
    </p:spTree>
    <p:extLst>
      <p:ext uri="{BB962C8B-B14F-4D97-AF65-F5344CB8AC3E}">
        <p14:creationId xmlns:p14="http://schemas.microsoft.com/office/powerpoint/2010/main" val="46159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1"/>
          </p:nvPr>
        </p:nvSpPr>
        <p:spPr>
          <a:xfrm>
            <a:off x="323357" y="1828062"/>
            <a:ext cx="7843044" cy="4002345"/>
          </a:xfrm>
        </p:spPr>
        <p:txBody>
          <a:bodyPr>
            <a:normAutofit lnSpcReduction="10000"/>
          </a:bodyPr>
          <a:lstStyle/>
          <a:p>
            <a:pPr marL="177258" indent="0">
              <a:lnSpc>
                <a:spcPct val="100000"/>
              </a:lnSpc>
              <a:buClr>
                <a:srgbClr val="0070C0"/>
              </a:buClr>
              <a:buNone/>
            </a:pPr>
            <a:endParaRPr lang="en-US" sz="1710" b="0"/>
          </a:p>
          <a:p>
            <a:pPr marL="421603">
              <a:lnSpc>
                <a:spcPct val="100000"/>
              </a:lnSpc>
              <a:buClr>
                <a:srgbClr val="0070C0"/>
              </a:buClr>
              <a:buFont typeface="Wingdings" panose="05000000000000000000" pitchFamily="2" charset="2"/>
              <a:buChar char="ü"/>
            </a:pPr>
            <a:r>
              <a:rPr lang="en-US" sz="1710" b="0"/>
              <a:t>Prioritization, response analysis, formulation of strategic and specific objectives, and targeting</a:t>
            </a:r>
          </a:p>
          <a:p>
            <a:pPr marL="421603">
              <a:lnSpc>
                <a:spcPct val="100000"/>
              </a:lnSpc>
              <a:buClr>
                <a:srgbClr val="0070C0"/>
              </a:buClr>
              <a:buFont typeface="Wingdings" panose="05000000000000000000" pitchFamily="2" charset="2"/>
              <a:buChar char="ü"/>
            </a:pPr>
            <a:endParaRPr lang="en-US" sz="1710" b="0"/>
          </a:p>
          <a:p>
            <a:pPr marL="421603">
              <a:lnSpc>
                <a:spcPct val="100000"/>
              </a:lnSpc>
              <a:buClr>
                <a:srgbClr val="0070C0"/>
              </a:buClr>
              <a:buFont typeface="Wingdings" panose="05000000000000000000" pitchFamily="2" charset="2"/>
              <a:buChar char="ü"/>
            </a:pPr>
            <a:r>
              <a:rPr lang="en-US" sz="1710" b="0"/>
              <a:t>Joint Inter-Sectoral Analysis Framework (JIAF), including calculating people in need (</a:t>
            </a:r>
            <a:r>
              <a:rPr lang="en-US" sz="1710" b="0" err="1"/>
              <a:t>PiN</a:t>
            </a:r>
            <a:r>
              <a:rPr lang="en-US" sz="1710" b="0"/>
              <a:t>)</a:t>
            </a:r>
          </a:p>
          <a:p>
            <a:pPr marL="177258" indent="0">
              <a:lnSpc>
                <a:spcPct val="100000"/>
              </a:lnSpc>
              <a:buClr>
                <a:srgbClr val="0070C0"/>
              </a:buClr>
              <a:buNone/>
            </a:pPr>
            <a:endParaRPr lang="en-US" sz="1710" b="0"/>
          </a:p>
          <a:p>
            <a:pPr marL="421603">
              <a:lnSpc>
                <a:spcPct val="100000"/>
              </a:lnSpc>
              <a:buClr>
                <a:srgbClr val="0070C0"/>
              </a:buClr>
              <a:buFont typeface="Wingdings" panose="05000000000000000000" pitchFamily="2" charset="2"/>
              <a:buChar char="ü"/>
            </a:pPr>
            <a:r>
              <a:rPr lang="en-US" sz="1710" b="0"/>
              <a:t>Risk Analysis and Projections</a:t>
            </a:r>
          </a:p>
          <a:p>
            <a:pPr marL="177258" indent="0">
              <a:lnSpc>
                <a:spcPct val="100000"/>
              </a:lnSpc>
              <a:buClr>
                <a:srgbClr val="0070C0"/>
              </a:buClr>
              <a:buNone/>
            </a:pPr>
            <a:endParaRPr lang="en-US" sz="1710" b="0"/>
          </a:p>
          <a:p>
            <a:pPr marL="177258" indent="0">
              <a:lnSpc>
                <a:spcPct val="100000"/>
              </a:lnSpc>
              <a:buClr>
                <a:srgbClr val="0070C0"/>
              </a:buClr>
              <a:buNone/>
            </a:pPr>
            <a:endParaRPr lang="en-US" sz="1710" b="0"/>
          </a:p>
          <a:p>
            <a:pPr marL="177258" indent="0">
              <a:lnSpc>
                <a:spcPct val="100000"/>
              </a:lnSpc>
              <a:buClr>
                <a:srgbClr val="0070C0"/>
              </a:buClr>
              <a:buNone/>
            </a:pPr>
            <a:r>
              <a:rPr lang="en-US" sz="1710" b="0"/>
              <a:t>     and </a:t>
            </a:r>
          </a:p>
          <a:p>
            <a:pPr marL="177258" indent="0">
              <a:lnSpc>
                <a:spcPct val="100000"/>
              </a:lnSpc>
              <a:buClr>
                <a:srgbClr val="0070C0"/>
              </a:buClr>
              <a:buNone/>
            </a:pPr>
            <a:endParaRPr lang="en-US" sz="1710" b="0"/>
          </a:p>
          <a:p>
            <a:pPr marL="421603">
              <a:lnSpc>
                <a:spcPct val="100000"/>
              </a:lnSpc>
              <a:buClr>
                <a:srgbClr val="0070C0"/>
              </a:buClr>
              <a:buFont typeface="Wingdings" panose="05000000000000000000" pitchFamily="2" charset="2"/>
              <a:buChar char="ü"/>
            </a:pPr>
            <a:r>
              <a:rPr lang="en-US" sz="1710" b="0"/>
              <a:t>Revised Step by Step Guide, and HNO and HRP templates that reduce repetition and align with complementary guidance.</a:t>
            </a:r>
          </a:p>
          <a:p>
            <a:pPr marL="177258" indent="0">
              <a:lnSpc>
                <a:spcPct val="100000"/>
              </a:lnSpc>
              <a:buClr>
                <a:srgbClr val="0070C0"/>
              </a:buClr>
              <a:buNone/>
            </a:pPr>
            <a:endParaRPr lang="en-US" sz="1710" b="0"/>
          </a:p>
          <a:p>
            <a:pPr>
              <a:lnSpc>
                <a:spcPct val="100000"/>
              </a:lnSpc>
              <a:spcBef>
                <a:spcPts val="513"/>
              </a:spcBef>
              <a:spcAft>
                <a:spcPts val="513"/>
              </a:spcAft>
            </a:pPr>
            <a:endParaRPr lang="en-US" sz="1539" b="0"/>
          </a:p>
        </p:txBody>
      </p:sp>
      <p:sp>
        <p:nvSpPr>
          <p:cNvPr id="7" name="Google Shape;173;p29">
            <a:extLst>
              <a:ext uri="{FF2B5EF4-FFF2-40B4-BE49-F238E27FC236}">
                <a16:creationId xmlns:a16="http://schemas.microsoft.com/office/drawing/2014/main" id="{6241FD61-7EDD-4B1D-8992-3748DA6B9C9D}"/>
              </a:ext>
            </a:extLst>
          </p:cNvPr>
          <p:cNvSpPr txBox="1">
            <a:spLocks/>
          </p:cNvSpPr>
          <p:nvPr/>
        </p:nvSpPr>
        <p:spPr>
          <a:xfrm>
            <a:off x="323357" y="411848"/>
            <a:ext cx="8622727" cy="1077841"/>
          </a:xfrm>
          <a:prstGeom prst="rect">
            <a:avLst/>
          </a:prstGeom>
          <a:noFill/>
          <a:ln>
            <a:noFill/>
          </a:ln>
        </p:spPr>
        <p:txBody>
          <a:bodyPr spcFirstLastPara="1" wrap="square" lIns="86213" tIns="43095" rIns="86213" bIns="43095" anchor="ctr" anchorCtr="0">
            <a:noAutofit/>
          </a:bodyPr>
          <a:lstStyle>
            <a:lvl1pPr eaLnBrk="1" hangingPunct="1">
              <a:defRPr>
                <a:latin typeface="+mj-lt"/>
                <a:ea typeface="+mj-ea"/>
                <a:cs typeface="+mj-cs"/>
              </a:defRPr>
            </a:lvl1pPr>
          </a:lstStyle>
          <a:p>
            <a:pPr defTabSz="781903">
              <a:buClr>
                <a:srgbClr val="008CB9"/>
              </a:buClr>
              <a:buSzPts val="4000"/>
            </a:pPr>
            <a:r>
              <a:rPr lang="en-US" sz="3078" b="1" kern="0">
                <a:solidFill>
                  <a:srgbClr val="008CB9"/>
                </a:solidFill>
                <a:latin typeface="Roboto Light"/>
                <a:ea typeface="Roboto Light"/>
                <a:sym typeface="Roboto Light"/>
              </a:rPr>
              <a:t>ENHANCED HPC  - </a:t>
            </a:r>
            <a:r>
              <a:rPr lang="en-US" sz="2394">
                <a:solidFill>
                  <a:schemeClr val="accent1"/>
                </a:solidFill>
              </a:rPr>
              <a:t>Complementary guidance FOR 2021</a:t>
            </a:r>
            <a:endParaRPr lang="en-US" sz="2394"/>
          </a:p>
        </p:txBody>
      </p:sp>
    </p:spTree>
    <p:extLst>
      <p:ext uri="{BB962C8B-B14F-4D97-AF65-F5344CB8AC3E}">
        <p14:creationId xmlns:p14="http://schemas.microsoft.com/office/powerpoint/2010/main" val="218525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112" name="Google Shape;112;p17"/>
          <p:cNvCxnSpPr>
            <a:cxnSpLocks/>
          </p:cNvCxnSpPr>
          <p:nvPr/>
        </p:nvCxnSpPr>
        <p:spPr>
          <a:xfrm>
            <a:off x="4390630" y="2618555"/>
            <a:ext cx="0" cy="3281171"/>
          </a:xfrm>
          <a:prstGeom prst="straightConnector1">
            <a:avLst/>
          </a:prstGeom>
          <a:noFill/>
          <a:ln w="9525" cap="flat" cmpd="sng">
            <a:solidFill>
              <a:srgbClr val="BFBFBF"/>
            </a:solidFill>
            <a:prstDash val="dash"/>
            <a:round/>
            <a:headEnd type="none" w="sm" len="sm"/>
            <a:tailEnd type="none" w="sm" len="sm"/>
          </a:ln>
        </p:spPr>
      </p:cxnSp>
      <p:sp>
        <p:nvSpPr>
          <p:cNvPr id="113" name="Google Shape;113;p17"/>
          <p:cNvSpPr txBox="1"/>
          <p:nvPr/>
        </p:nvSpPr>
        <p:spPr>
          <a:xfrm>
            <a:off x="436841" y="1273892"/>
            <a:ext cx="4246061" cy="244864"/>
          </a:xfrm>
          <a:prstGeom prst="rect">
            <a:avLst/>
          </a:prstGeom>
          <a:noFill/>
          <a:ln>
            <a:noFill/>
          </a:ln>
        </p:spPr>
        <p:txBody>
          <a:bodyPr spcFirstLastPara="1" wrap="square" lIns="0" tIns="0" rIns="0" bIns="0" anchor="t" anchorCtr="0">
            <a:noAutofit/>
          </a:bodyPr>
          <a:lstStyle/>
          <a:p>
            <a:pPr algn="ctr">
              <a:lnSpc>
                <a:spcPct val="150000"/>
              </a:lnSpc>
              <a:buClr>
                <a:srgbClr val="000000"/>
              </a:buClr>
              <a:buSzPts val="1800"/>
            </a:pPr>
            <a:r>
              <a:rPr lang="en-US" sz="1710" b="1">
                <a:solidFill>
                  <a:srgbClr val="000000"/>
                </a:solidFill>
                <a:latin typeface="Roboto"/>
                <a:ea typeface="Roboto"/>
                <a:cs typeface="Roboto"/>
                <a:sym typeface="Roboto"/>
              </a:rPr>
              <a:t>HNO</a:t>
            </a:r>
            <a:endParaRPr sz="1710"/>
          </a:p>
        </p:txBody>
      </p:sp>
      <p:sp>
        <p:nvSpPr>
          <p:cNvPr id="114" name="Google Shape;114;p17"/>
          <p:cNvSpPr txBox="1"/>
          <p:nvPr/>
        </p:nvSpPr>
        <p:spPr>
          <a:xfrm>
            <a:off x="3967471" y="1273892"/>
            <a:ext cx="4246061" cy="244864"/>
          </a:xfrm>
          <a:prstGeom prst="rect">
            <a:avLst/>
          </a:prstGeom>
          <a:noFill/>
          <a:ln>
            <a:noFill/>
          </a:ln>
        </p:spPr>
        <p:txBody>
          <a:bodyPr spcFirstLastPara="1" wrap="square" lIns="0" tIns="0" rIns="0" bIns="0" anchor="t" anchorCtr="0">
            <a:noAutofit/>
          </a:bodyPr>
          <a:lstStyle/>
          <a:p>
            <a:pPr algn="ctr">
              <a:lnSpc>
                <a:spcPct val="150000"/>
              </a:lnSpc>
              <a:buClr>
                <a:srgbClr val="000000"/>
              </a:buClr>
              <a:buSzPts val="1800"/>
            </a:pPr>
            <a:r>
              <a:rPr lang="en-US" sz="1710" b="1">
                <a:solidFill>
                  <a:srgbClr val="000000"/>
                </a:solidFill>
                <a:latin typeface="Roboto"/>
                <a:ea typeface="Roboto"/>
                <a:cs typeface="Roboto"/>
                <a:sym typeface="Roboto"/>
              </a:rPr>
              <a:t>HRP</a:t>
            </a:r>
            <a:endParaRPr sz="1710"/>
          </a:p>
        </p:txBody>
      </p:sp>
      <p:sp>
        <p:nvSpPr>
          <p:cNvPr id="115" name="Google Shape;115;p17"/>
          <p:cNvSpPr/>
          <p:nvPr/>
        </p:nvSpPr>
        <p:spPr>
          <a:xfrm rot="10800000" flipH="1">
            <a:off x="1104496" y="1630217"/>
            <a:ext cx="2910754" cy="118715"/>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endParaRPr sz="941">
              <a:solidFill>
                <a:schemeClr val="dk1"/>
              </a:solidFill>
              <a:latin typeface="Calibri"/>
              <a:ea typeface="Calibri"/>
              <a:cs typeface="Calibri"/>
              <a:sym typeface="Calibri"/>
            </a:endParaRPr>
          </a:p>
        </p:txBody>
      </p:sp>
      <p:sp>
        <p:nvSpPr>
          <p:cNvPr id="116" name="Google Shape;116;p17"/>
          <p:cNvSpPr/>
          <p:nvPr/>
        </p:nvSpPr>
        <p:spPr>
          <a:xfrm rot="10800000" flipH="1" flipV="1">
            <a:off x="4756724" y="1749393"/>
            <a:ext cx="2910753" cy="39095"/>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endParaRPr sz="941">
              <a:solidFill>
                <a:schemeClr val="dk1"/>
              </a:solidFill>
              <a:latin typeface="Calibri"/>
              <a:ea typeface="Calibri"/>
              <a:cs typeface="Calibri"/>
              <a:sym typeface="Calibri"/>
            </a:endParaRPr>
          </a:p>
        </p:txBody>
      </p:sp>
      <p:sp>
        <p:nvSpPr>
          <p:cNvPr id="117" name="Google Shape;117;p17"/>
          <p:cNvSpPr txBox="1"/>
          <p:nvPr/>
        </p:nvSpPr>
        <p:spPr>
          <a:xfrm>
            <a:off x="1746233" y="2212335"/>
            <a:ext cx="5110686" cy="293047"/>
          </a:xfrm>
          <a:prstGeom prst="rect">
            <a:avLst/>
          </a:prstGeom>
          <a:noFill/>
          <a:ln>
            <a:noFill/>
          </a:ln>
        </p:spPr>
        <p:txBody>
          <a:bodyPr spcFirstLastPara="1" wrap="square" lIns="0" tIns="0" rIns="0" bIns="0" anchor="t" anchorCtr="0">
            <a:noAutofit/>
          </a:bodyPr>
          <a:lstStyle/>
          <a:p>
            <a:pPr marL="60462" algn="ctr"/>
            <a:r>
              <a:rPr lang="en-US" sz="1368" b="1">
                <a:solidFill>
                  <a:schemeClr val="dk1"/>
                </a:solidFill>
                <a:latin typeface="Roboto"/>
                <a:ea typeface="Roboto"/>
                <a:cs typeface="Roboto"/>
                <a:sym typeface="Roboto"/>
              </a:rPr>
              <a:t>Agree on the scope of the analysis and costing approach</a:t>
            </a:r>
            <a:endParaRPr sz="1368">
              <a:solidFill>
                <a:schemeClr val="dk1"/>
              </a:solidFill>
              <a:latin typeface="Roboto"/>
              <a:ea typeface="Roboto"/>
              <a:cs typeface="Roboto"/>
              <a:sym typeface="Roboto"/>
            </a:endParaRPr>
          </a:p>
        </p:txBody>
      </p:sp>
      <p:grpSp>
        <p:nvGrpSpPr>
          <p:cNvPr id="118" name="Google Shape;118;p17"/>
          <p:cNvGrpSpPr/>
          <p:nvPr/>
        </p:nvGrpSpPr>
        <p:grpSpPr>
          <a:xfrm>
            <a:off x="1489146" y="2126954"/>
            <a:ext cx="514174" cy="335294"/>
            <a:chOff x="5049199" y="2851728"/>
            <a:chExt cx="360000" cy="493006"/>
          </a:xfrm>
        </p:grpSpPr>
        <p:sp>
          <p:nvSpPr>
            <p:cNvPr id="119" name="Google Shape;119;p17"/>
            <p:cNvSpPr/>
            <p:nvPr/>
          </p:nvSpPr>
          <p:spPr>
            <a:xfrm>
              <a:off x="5049199" y="298473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endParaRPr sz="1710">
                <a:solidFill>
                  <a:schemeClr val="lt1"/>
                </a:solidFill>
                <a:latin typeface="Calibri"/>
                <a:ea typeface="Calibri"/>
                <a:cs typeface="Calibri"/>
                <a:sym typeface="Calibri"/>
              </a:endParaRPr>
            </a:p>
          </p:txBody>
        </p:sp>
        <p:sp>
          <p:nvSpPr>
            <p:cNvPr id="120" name="Google Shape;120;p17"/>
            <p:cNvSpPr txBox="1"/>
            <p:nvPr/>
          </p:nvSpPr>
          <p:spPr>
            <a:xfrm>
              <a:off x="5195837" y="2851728"/>
              <a:ext cx="144015" cy="369332"/>
            </a:xfrm>
            <a:prstGeom prst="rect">
              <a:avLst/>
            </a:prstGeom>
            <a:noFill/>
            <a:ln>
              <a:noFill/>
            </a:ln>
          </p:spPr>
          <p:txBody>
            <a:bodyPr spcFirstLastPara="1" wrap="square" lIns="0" tIns="0" rIns="0" bIns="0" anchor="t" anchorCtr="0">
              <a:noAutofit/>
            </a:bodyPr>
            <a:lstStyle/>
            <a:p>
              <a:pPr>
                <a:lnSpc>
                  <a:spcPct val="150000"/>
                </a:lnSpc>
              </a:pPr>
              <a:r>
                <a:rPr lang="en-US" sz="1710">
                  <a:solidFill>
                    <a:schemeClr val="lt1"/>
                  </a:solidFill>
                  <a:latin typeface="Roboto Black"/>
                  <a:ea typeface="Roboto Black"/>
                  <a:cs typeface="Roboto Black"/>
                  <a:sym typeface="Roboto Black"/>
                </a:rPr>
                <a:t>1</a:t>
              </a:r>
              <a:endParaRPr sz="1710">
                <a:solidFill>
                  <a:schemeClr val="lt1"/>
                </a:solidFill>
                <a:latin typeface="Roboto Black"/>
                <a:ea typeface="Roboto Black"/>
                <a:cs typeface="Roboto Black"/>
                <a:sym typeface="Roboto Black"/>
              </a:endParaRPr>
            </a:p>
          </p:txBody>
        </p:sp>
      </p:grpSp>
      <p:grpSp>
        <p:nvGrpSpPr>
          <p:cNvPr id="121" name="Google Shape;121;p17"/>
          <p:cNvGrpSpPr/>
          <p:nvPr/>
        </p:nvGrpSpPr>
        <p:grpSpPr>
          <a:xfrm>
            <a:off x="260637" y="2613418"/>
            <a:ext cx="4803960" cy="717277"/>
            <a:chOff x="1689585" y="2510052"/>
            <a:chExt cx="3657530" cy="1148463"/>
          </a:xfrm>
        </p:grpSpPr>
        <p:sp>
          <p:nvSpPr>
            <p:cNvPr id="122" name="Google Shape;122;p17"/>
            <p:cNvSpPr txBox="1"/>
            <p:nvPr/>
          </p:nvSpPr>
          <p:spPr>
            <a:xfrm>
              <a:off x="2326439" y="3227628"/>
              <a:ext cx="3003590" cy="430887"/>
            </a:xfrm>
            <a:prstGeom prst="rect">
              <a:avLst/>
            </a:prstGeom>
            <a:noFill/>
            <a:ln>
              <a:noFill/>
            </a:ln>
          </p:spPr>
          <p:txBody>
            <a:bodyPr spcFirstLastPara="1" wrap="square" lIns="0" tIns="0" rIns="0" bIns="0" anchor="t" anchorCtr="0">
              <a:noAutofit/>
            </a:bodyPr>
            <a:lstStyle/>
            <a:p>
              <a:r>
                <a:rPr lang="en-US" sz="1368" b="1">
                  <a:solidFill>
                    <a:schemeClr val="dk1"/>
                  </a:solidFill>
                  <a:latin typeface="Roboto"/>
                  <a:ea typeface="Roboto"/>
                  <a:cs typeface="Roboto"/>
                  <a:sym typeface="Roboto"/>
                </a:rPr>
                <a:t>Collect primary data</a:t>
              </a:r>
              <a:endParaRPr sz="1710"/>
            </a:p>
          </p:txBody>
        </p:sp>
        <p:grpSp>
          <p:nvGrpSpPr>
            <p:cNvPr id="123" name="Google Shape;123;p17"/>
            <p:cNvGrpSpPr/>
            <p:nvPr/>
          </p:nvGrpSpPr>
          <p:grpSpPr>
            <a:xfrm>
              <a:off x="1689585" y="3036956"/>
              <a:ext cx="360000" cy="530614"/>
              <a:chOff x="5018954" y="2552347"/>
              <a:chExt cx="360000" cy="530614"/>
            </a:xfrm>
          </p:grpSpPr>
          <p:sp>
            <p:nvSpPr>
              <p:cNvPr id="124" name="Google Shape;124;p17"/>
              <p:cNvSpPr/>
              <p:nvPr/>
            </p:nvSpPr>
            <p:spPr>
              <a:xfrm>
                <a:off x="5018954" y="2722960"/>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endParaRPr sz="1710">
                  <a:solidFill>
                    <a:schemeClr val="lt1"/>
                  </a:solidFill>
                  <a:latin typeface="Calibri"/>
                  <a:ea typeface="Calibri"/>
                  <a:cs typeface="Calibri"/>
                  <a:sym typeface="Calibri"/>
                </a:endParaRPr>
              </a:p>
            </p:txBody>
          </p:sp>
          <p:sp>
            <p:nvSpPr>
              <p:cNvPr id="125" name="Google Shape;125;p17"/>
              <p:cNvSpPr txBox="1"/>
              <p:nvPr/>
            </p:nvSpPr>
            <p:spPr>
              <a:xfrm>
                <a:off x="5157759" y="2552347"/>
                <a:ext cx="144015" cy="369333"/>
              </a:xfrm>
              <a:prstGeom prst="rect">
                <a:avLst/>
              </a:prstGeom>
              <a:noFill/>
              <a:ln>
                <a:noFill/>
              </a:ln>
            </p:spPr>
            <p:txBody>
              <a:bodyPr spcFirstLastPara="1" wrap="square" lIns="0" tIns="0" rIns="0" bIns="0" anchor="t" anchorCtr="0">
                <a:noAutofit/>
              </a:bodyPr>
              <a:lstStyle/>
              <a:p>
                <a:pPr>
                  <a:lnSpc>
                    <a:spcPct val="150000"/>
                  </a:lnSpc>
                </a:pPr>
                <a:r>
                  <a:rPr lang="en-US" sz="1710">
                    <a:solidFill>
                      <a:schemeClr val="lt1"/>
                    </a:solidFill>
                    <a:latin typeface="Roboto Black"/>
                    <a:ea typeface="Roboto Black"/>
                    <a:cs typeface="Roboto Black"/>
                    <a:sym typeface="Roboto Black"/>
                  </a:rPr>
                  <a:t>3</a:t>
                </a:r>
                <a:endParaRPr sz="1710">
                  <a:solidFill>
                    <a:schemeClr val="lt1"/>
                  </a:solidFill>
                  <a:latin typeface="Roboto Black"/>
                  <a:ea typeface="Roboto Black"/>
                  <a:cs typeface="Roboto Black"/>
                  <a:sym typeface="Roboto Black"/>
                </a:endParaRPr>
              </a:p>
            </p:txBody>
          </p:sp>
        </p:grpSp>
        <p:sp>
          <p:nvSpPr>
            <p:cNvPr id="126" name="Google Shape;126;p17"/>
            <p:cNvSpPr txBox="1"/>
            <p:nvPr/>
          </p:nvSpPr>
          <p:spPr>
            <a:xfrm>
              <a:off x="2343525" y="2735796"/>
              <a:ext cx="3003590" cy="430887"/>
            </a:xfrm>
            <a:prstGeom prst="rect">
              <a:avLst/>
            </a:prstGeom>
            <a:noFill/>
            <a:ln>
              <a:noFill/>
            </a:ln>
          </p:spPr>
          <p:txBody>
            <a:bodyPr spcFirstLastPara="1" wrap="square" lIns="0" tIns="0" rIns="0" bIns="0" anchor="t" anchorCtr="0">
              <a:noAutofit/>
            </a:bodyPr>
            <a:lstStyle/>
            <a:p>
              <a:r>
                <a:rPr lang="en-US" sz="1368" b="1">
                  <a:solidFill>
                    <a:schemeClr val="dk1"/>
                  </a:solidFill>
                  <a:latin typeface="Roboto"/>
                  <a:ea typeface="Roboto"/>
                  <a:cs typeface="Roboto"/>
                  <a:sym typeface="Roboto"/>
                </a:rPr>
                <a:t>Undertake secondary data review</a:t>
              </a:r>
              <a:endParaRPr sz="1710"/>
            </a:p>
          </p:txBody>
        </p:sp>
        <p:grpSp>
          <p:nvGrpSpPr>
            <p:cNvPr id="127" name="Google Shape;127;p17"/>
            <p:cNvGrpSpPr/>
            <p:nvPr/>
          </p:nvGrpSpPr>
          <p:grpSpPr>
            <a:xfrm>
              <a:off x="1690129" y="2510052"/>
              <a:ext cx="360000" cy="514073"/>
              <a:chOff x="5016949" y="2830975"/>
              <a:chExt cx="360000" cy="514073"/>
            </a:xfrm>
          </p:grpSpPr>
          <p:sp>
            <p:nvSpPr>
              <p:cNvPr id="128" name="Google Shape;128;p17"/>
              <p:cNvSpPr/>
              <p:nvPr/>
            </p:nvSpPr>
            <p:spPr>
              <a:xfrm>
                <a:off x="5016949" y="2985048"/>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endParaRPr sz="1710">
                  <a:solidFill>
                    <a:schemeClr val="lt1"/>
                  </a:solidFill>
                  <a:latin typeface="Calibri"/>
                  <a:ea typeface="Calibri"/>
                  <a:cs typeface="Calibri"/>
                  <a:sym typeface="Calibri"/>
                </a:endParaRPr>
              </a:p>
            </p:txBody>
          </p:sp>
          <p:sp>
            <p:nvSpPr>
              <p:cNvPr id="129" name="Google Shape;129;p17"/>
              <p:cNvSpPr txBox="1"/>
              <p:nvPr/>
            </p:nvSpPr>
            <p:spPr>
              <a:xfrm>
                <a:off x="5145882" y="2830975"/>
                <a:ext cx="144015" cy="369332"/>
              </a:xfrm>
              <a:prstGeom prst="rect">
                <a:avLst/>
              </a:prstGeom>
              <a:noFill/>
              <a:ln>
                <a:noFill/>
              </a:ln>
            </p:spPr>
            <p:txBody>
              <a:bodyPr spcFirstLastPara="1" wrap="square" lIns="0" tIns="0" rIns="0" bIns="0" anchor="t" anchorCtr="0">
                <a:noAutofit/>
              </a:bodyPr>
              <a:lstStyle/>
              <a:p>
                <a:pPr>
                  <a:lnSpc>
                    <a:spcPct val="150000"/>
                  </a:lnSpc>
                </a:pPr>
                <a:r>
                  <a:rPr lang="en-US" sz="1710">
                    <a:solidFill>
                      <a:schemeClr val="lt1"/>
                    </a:solidFill>
                    <a:latin typeface="Roboto Black"/>
                    <a:ea typeface="Roboto Black"/>
                    <a:cs typeface="Roboto Black"/>
                    <a:sym typeface="Roboto Black"/>
                  </a:rPr>
                  <a:t>2</a:t>
                </a:r>
                <a:endParaRPr sz="1710">
                  <a:solidFill>
                    <a:schemeClr val="lt1"/>
                  </a:solidFill>
                  <a:latin typeface="Roboto Black"/>
                  <a:ea typeface="Roboto Black"/>
                  <a:cs typeface="Roboto Black"/>
                  <a:sym typeface="Roboto Black"/>
                </a:endParaRPr>
              </a:p>
            </p:txBody>
          </p:sp>
        </p:grpSp>
      </p:grpSp>
      <p:grpSp>
        <p:nvGrpSpPr>
          <p:cNvPr id="130" name="Google Shape;130;p17"/>
          <p:cNvGrpSpPr/>
          <p:nvPr/>
        </p:nvGrpSpPr>
        <p:grpSpPr>
          <a:xfrm>
            <a:off x="4510428" y="3928406"/>
            <a:ext cx="4002342" cy="1654505"/>
            <a:chOff x="5412941" y="4111301"/>
            <a:chExt cx="3570143" cy="2470975"/>
          </a:xfrm>
        </p:grpSpPr>
        <p:sp>
          <p:nvSpPr>
            <p:cNvPr id="131" name="Google Shape;131;p17"/>
            <p:cNvSpPr txBox="1"/>
            <p:nvPr/>
          </p:nvSpPr>
          <p:spPr>
            <a:xfrm>
              <a:off x="5419741" y="4111301"/>
              <a:ext cx="3003587" cy="430887"/>
            </a:xfrm>
            <a:prstGeom prst="rect">
              <a:avLst/>
            </a:prstGeom>
            <a:noFill/>
            <a:ln>
              <a:noFill/>
            </a:ln>
          </p:spPr>
          <p:txBody>
            <a:bodyPr spcFirstLastPara="1" wrap="square" lIns="0" tIns="0" rIns="0" bIns="0" anchor="t" anchorCtr="0">
              <a:noAutofit/>
            </a:bodyPr>
            <a:lstStyle/>
            <a:p>
              <a:pPr algn="r"/>
              <a:r>
                <a:rPr lang="en-US" sz="1368" b="1">
                  <a:solidFill>
                    <a:schemeClr val="dk1"/>
                  </a:solidFill>
                  <a:latin typeface="Roboto"/>
                  <a:ea typeface="Roboto"/>
                  <a:cs typeface="Roboto"/>
                  <a:sym typeface="Roboto"/>
                </a:rPr>
                <a:t>Define the scope of the HRP and formulate initial objectives</a:t>
              </a:r>
              <a:endParaRPr sz="1710"/>
            </a:p>
          </p:txBody>
        </p:sp>
        <p:sp>
          <p:nvSpPr>
            <p:cNvPr id="133" name="Google Shape;133;p17"/>
            <p:cNvSpPr/>
            <p:nvPr/>
          </p:nvSpPr>
          <p:spPr>
            <a:xfrm>
              <a:off x="8623084" y="4159259"/>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r>
                <a:rPr lang="en-US" sz="2052" b="1">
                  <a:solidFill>
                    <a:schemeClr val="lt1"/>
                  </a:solidFill>
                  <a:latin typeface="Calibri"/>
                  <a:ea typeface="Calibri"/>
                  <a:cs typeface="Calibri"/>
                  <a:sym typeface="Calibri"/>
                </a:rPr>
                <a:t>5</a:t>
              </a:r>
              <a:endParaRPr sz="2052" b="1">
                <a:solidFill>
                  <a:schemeClr val="lt1"/>
                </a:solidFill>
                <a:latin typeface="Calibri"/>
                <a:ea typeface="Calibri"/>
                <a:cs typeface="Calibri"/>
                <a:sym typeface="Calibri"/>
              </a:endParaRPr>
            </a:p>
          </p:txBody>
        </p:sp>
        <p:sp>
          <p:nvSpPr>
            <p:cNvPr id="135" name="Google Shape;135;p17"/>
            <p:cNvSpPr txBox="1"/>
            <p:nvPr/>
          </p:nvSpPr>
          <p:spPr>
            <a:xfrm>
              <a:off x="5419746" y="4847856"/>
              <a:ext cx="3003577" cy="430887"/>
            </a:xfrm>
            <a:prstGeom prst="rect">
              <a:avLst/>
            </a:prstGeom>
            <a:noFill/>
            <a:ln>
              <a:noFill/>
            </a:ln>
          </p:spPr>
          <p:txBody>
            <a:bodyPr spcFirstLastPara="1" wrap="square" lIns="0" tIns="0" rIns="0" bIns="0" anchor="t" anchorCtr="0">
              <a:noAutofit/>
            </a:bodyPr>
            <a:lstStyle/>
            <a:p>
              <a:pPr algn="r"/>
              <a:r>
                <a:rPr lang="en-US" sz="1368" b="1">
                  <a:solidFill>
                    <a:schemeClr val="dk1"/>
                  </a:solidFill>
                  <a:latin typeface="Roboto"/>
                  <a:ea typeface="Roboto"/>
                  <a:cs typeface="Roboto"/>
                  <a:sym typeface="Roboto"/>
                </a:rPr>
                <a:t>Conduct response analysis</a:t>
              </a:r>
              <a:endParaRPr sz="1710"/>
            </a:p>
          </p:txBody>
        </p:sp>
        <p:grpSp>
          <p:nvGrpSpPr>
            <p:cNvPr id="136" name="Google Shape;136;p17"/>
            <p:cNvGrpSpPr/>
            <p:nvPr/>
          </p:nvGrpSpPr>
          <p:grpSpPr>
            <a:xfrm>
              <a:off x="8623084" y="4686391"/>
              <a:ext cx="360000" cy="520646"/>
              <a:chOff x="5049199" y="2824088"/>
              <a:chExt cx="360000" cy="520646"/>
            </a:xfrm>
          </p:grpSpPr>
          <p:sp>
            <p:nvSpPr>
              <p:cNvPr id="137" name="Google Shape;137;p17"/>
              <p:cNvSpPr/>
              <p:nvPr/>
            </p:nvSpPr>
            <p:spPr>
              <a:xfrm>
                <a:off x="5049199" y="298473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endParaRPr sz="1710">
                  <a:solidFill>
                    <a:schemeClr val="lt1"/>
                  </a:solidFill>
                  <a:latin typeface="Calibri"/>
                  <a:ea typeface="Calibri"/>
                  <a:cs typeface="Calibri"/>
                  <a:sym typeface="Calibri"/>
                </a:endParaRPr>
              </a:p>
            </p:txBody>
          </p:sp>
          <p:sp>
            <p:nvSpPr>
              <p:cNvPr id="138" name="Google Shape;138;p17"/>
              <p:cNvSpPr txBox="1"/>
              <p:nvPr/>
            </p:nvSpPr>
            <p:spPr>
              <a:xfrm>
                <a:off x="5183381" y="2824088"/>
                <a:ext cx="144015" cy="369332"/>
              </a:xfrm>
              <a:prstGeom prst="rect">
                <a:avLst/>
              </a:prstGeom>
              <a:noFill/>
              <a:ln>
                <a:noFill/>
              </a:ln>
            </p:spPr>
            <p:txBody>
              <a:bodyPr spcFirstLastPara="1" wrap="square" lIns="0" tIns="0" rIns="0" bIns="0" anchor="t" anchorCtr="0">
                <a:noAutofit/>
              </a:bodyPr>
              <a:lstStyle/>
              <a:p>
                <a:pPr>
                  <a:lnSpc>
                    <a:spcPct val="150000"/>
                  </a:lnSpc>
                </a:pPr>
                <a:r>
                  <a:rPr lang="en-US" sz="1710">
                    <a:solidFill>
                      <a:schemeClr val="lt1"/>
                    </a:solidFill>
                    <a:latin typeface="Roboto Black"/>
                    <a:ea typeface="Roboto Black"/>
                    <a:cs typeface="Roboto Black"/>
                    <a:sym typeface="Roboto Black"/>
                  </a:rPr>
                  <a:t>6</a:t>
                </a:r>
                <a:endParaRPr sz="1710">
                  <a:solidFill>
                    <a:schemeClr val="lt1"/>
                  </a:solidFill>
                  <a:latin typeface="Roboto Black"/>
                  <a:ea typeface="Roboto Black"/>
                  <a:cs typeface="Roboto Black"/>
                  <a:sym typeface="Roboto Black"/>
                </a:endParaRPr>
              </a:p>
            </p:txBody>
          </p:sp>
        </p:grpSp>
        <p:sp>
          <p:nvSpPr>
            <p:cNvPr id="139" name="Google Shape;139;p17"/>
            <p:cNvSpPr txBox="1"/>
            <p:nvPr/>
          </p:nvSpPr>
          <p:spPr>
            <a:xfrm>
              <a:off x="5432016" y="5391683"/>
              <a:ext cx="3003583" cy="646331"/>
            </a:xfrm>
            <a:prstGeom prst="rect">
              <a:avLst/>
            </a:prstGeom>
            <a:noFill/>
            <a:ln>
              <a:noFill/>
            </a:ln>
          </p:spPr>
          <p:txBody>
            <a:bodyPr spcFirstLastPara="1" wrap="square" lIns="0" tIns="0" rIns="0" bIns="0" anchor="t" anchorCtr="0">
              <a:noAutofit/>
            </a:bodyPr>
            <a:lstStyle/>
            <a:p>
              <a:pPr algn="r"/>
              <a:r>
                <a:rPr lang="en-US" sz="1368" b="1">
                  <a:solidFill>
                    <a:schemeClr val="dk1"/>
                  </a:solidFill>
                  <a:latin typeface="Roboto"/>
                  <a:ea typeface="Roboto"/>
                  <a:cs typeface="Roboto"/>
                  <a:sym typeface="Roboto"/>
                </a:rPr>
                <a:t>Finalize strategic and specific objectives and indicators, and </a:t>
              </a:r>
              <a:r>
                <a:rPr lang="en-US" sz="1368" b="1" err="1">
                  <a:solidFill>
                    <a:schemeClr val="dk1"/>
                  </a:solidFill>
                  <a:latin typeface="Roboto"/>
                  <a:ea typeface="Roboto"/>
                  <a:cs typeface="Roboto"/>
                  <a:sym typeface="Roboto"/>
                </a:rPr>
                <a:t>prioritise</a:t>
              </a:r>
              <a:endParaRPr sz="1710"/>
            </a:p>
          </p:txBody>
        </p:sp>
        <p:sp>
          <p:nvSpPr>
            <p:cNvPr id="141" name="Google Shape;141;p17"/>
            <p:cNvSpPr/>
            <p:nvPr/>
          </p:nvSpPr>
          <p:spPr>
            <a:xfrm>
              <a:off x="8623084" y="5496189"/>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r>
                <a:rPr lang="en-US" sz="2052" b="1">
                  <a:solidFill>
                    <a:schemeClr val="lt1"/>
                  </a:solidFill>
                  <a:latin typeface="Calibri"/>
                  <a:ea typeface="Calibri"/>
                  <a:cs typeface="Calibri"/>
                  <a:sym typeface="Calibri"/>
                </a:rPr>
                <a:t>7</a:t>
              </a:r>
              <a:endParaRPr sz="2052" b="1">
                <a:solidFill>
                  <a:schemeClr val="lt1"/>
                </a:solidFill>
                <a:latin typeface="Calibri"/>
                <a:ea typeface="Calibri"/>
                <a:cs typeface="Calibri"/>
                <a:sym typeface="Calibri"/>
              </a:endParaRPr>
            </a:p>
          </p:txBody>
        </p:sp>
        <p:sp>
          <p:nvSpPr>
            <p:cNvPr id="143" name="Google Shape;143;p17"/>
            <p:cNvSpPr txBox="1"/>
            <p:nvPr/>
          </p:nvSpPr>
          <p:spPr>
            <a:xfrm>
              <a:off x="5412941" y="6151389"/>
              <a:ext cx="3010382" cy="430887"/>
            </a:xfrm>
            <a:prstGeom prst="rect">
              <a:avLst/>
            </a:prstGeom>
            <a:noFill/>
            <a:ln>
              <a:noFill/>
            </a:ln>
          </p:spPr>
          <p:txBody>
            <a:bodyPr spcFirstLastPara="1" wrap="square" lIns="0" tIns="0" rIns="0" bIns="0" anchor="t" anchorCtr="0">
              <a:noAutofit/>
            </a:bodyPr>
            <a:lstStyle/>
            <a:p>
              <a:pPr algn="r"/>
              <a:r>
                <a:rPr lang="en-US" sz="1368" b="1">
                  <a:solidFill>
                    <a:schemeClr val="dk1"/>
                  </a:solidFill>
                  <a:latin typeface="Roboto"/>
                  <a:ea typeface="Roboto"/>
                  <a:cs typeface="Roboto"/>
                  <a:sym typeface="Roboto"/>
                </a:rPr>
                <a:t>Formulate projects/activities and estimate cost of the response plan</a:t>
              </a:r>
              <a:endParaRPr sz="1710"/>
            </a:p>
          </p:txBody>
        </p:sp>
        <p:sp>
          <p:nvSpPr>
            <p:cNvPr id="145" name="Google Shape;145;p17"/>
            <p:cNvSpPr/>
            <p:nvPr/>
          </p:nvSpPr>
          <p:spPr>
            <a:xfrm>
              <a:off x="8623084" y="6181938"/>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r>
                <a:rPr lang="en-US" sz="2052" b="1">
                  <a:solidFill>
                    <a:schemeClr val="lt1"/>
                  </a:solidFill>
                  <a:latin typeface="Calibri"/>
                  <a:ea typeface="Calibri"/>
                  <a:cs typeface="Calibri"/>
                  <a:sym typeface="Calibri"/>
                </a:rPr>
                <a:t>8</a:t>
              </a:r>
              <a:endParaRPr sz="2052" b="1">
                <a:solidFill>
                  <a:schemeClr val="lt1"/>
                </a:solidFill>
                <a:latin typeface="Calibri"/>
                <a:ea typeface="Calibri"/>
                <a:cs typeface="Calibri"/>
                <a:sym typeface="Calibri"/>
              </a:endParaRPr>
            </a:p>
          </p:txBody>
        </p:sp>
      </p:grpSp>
      <p:cxnSp>
        <p:nvCxnSpPr>
          <p:cNvPr id="147" name="Google Shape;147;p17"/>
          <p:cNvCxnSpPr/>
          <p:nvPr/>
        </p:nvCxnSpPr>
        <p:spPr>
          <a:xfrm>
            <a:off x="3471595" y="7335783"/>
            <a:ext cx="0" cy="251562"/>
          </a:xfrm>
          <a:prstGeom prst="straightConnector1">
            <a:avLst/>
          </a:prstGeom>
          <a:noFill/>
          <a:ln w="57150" cap="flat" cmpd="sng">
            <a:solidFill>
              <a:srgbClr val="D4E5F7"/>
            </a:solidFill>
            <a:prstDash val="solid"/>
            <a:round/>
            <a:headEnd type="none" w="sm" len="sm"/>
            <a:tailEnd type="triangle" w="med" len="med"/>
          </a:ln>
        </p:spPr>
      </p:cxnSp>
      <p:sp>
        <p:nvSpPr>
          <p:cNvPr id="148" name="Google Shape;148;p17"/>
          <p:cNvSpPr txBox="1"/>
          <p:nvPr/>
        </p:nvSpPr>
        <p:spPr>
          <a:xfrm>
            <a:off x="3292460" y="7574639"/>
            <a:ext cx="1836272" cy="497133"/>
          </a:xfrm>
          <a:prstGeom prst="rect">
            <a:avLst/>
          </a:prstGeom>
          <a:solidFill>
            <a:srgbClr val="D4E5F7"/>
          </a:solidFill>
          <a:ln>
            <a:noFill/>
          </a:ln>
        </p:spPr>
        <p:txBody>
          <a:bodyPr spcFirstLastPara="1" wrap="square" lIns="0" tIns="0" rIns="0" bIns="0" anchor="t" anchorCtr="0">
            <a:noAutofit/>
          </a:bodyPr>
          <a:lstStyle/>
          <a:p>
            <a:pPr marL="60462"/>
            <a:endParaRPr sz="339" b="1">
              <a:solidFill>
                <a:schemeClr val="dk1"/>
              </a:solidFill>
              <a:latin typeface="Roboto"/>
              <a:ea typeface="Roboto"/>
              <a:cs typeface="Roboto"/>
              <a:sym typeface="Roboto"/>
            </a:endParaRPr>
          </a:p>
          <a:p>
            <a:pPr marL="60462"/>
            <a:r>
              <a:rPr lang="en-US" sz="612" b="1">
                <a:solidFill>
                  <a:schemeClr val="dk1"/>
                </a:solidFill>
                <a:latin typeface="Roboto"/>
                <a:ea typeface="Roboto"/>
                <a:cs typeface="Roboto"/>
                <a:sym typeface="Roboto"/>
              </a:rPr>
              <a:t>Elaborate the rest of the response plan</a:t>
            </a:r>
            <a:endParaRPr sz="1224"/>
          </a:p>
          <a:p>
            <a:pPr marL="183545" indent="-92852">
              <a:spcBef>
                <a:spcPts val="204"/>
              </a:spcBef>
              <a:buClr>
                <a:schemeClr val="dk1"/>
              </a:buClr>
              <a:buSzPts val="700"/>
              <a:buFont typeface="Calibri"/>
              <a:buAutoNum type="arabicPeriod"/>
            </a:pPr>
            <a:r>
              <a:rPr lang="en-US" sz="476">
                <a:solidFill>
                  <a:schemeClr val="dk1"/>
                </a:solidFill>
                <a:latin typeface="Roboto"/>
                <a:ea typeface="Roboto"/>
                <a:cs typeface="Roboto"/>
                <a:sym typeface="Roboto"/>
              </a:rPr>
              <a:t>Clusters/sectors elaborate action required to achieve the strategic objectives of the HRP</a:t>
            </a:r>
            <a:endParaRPr sz="1224"/>
          </a:p>
          <a:p>
            <a:pPr marL="183545" indent="-92852">
              <a:buClr>
                <a:schemeClr val="dk1"/>
              </a:buClr>
              <a:buSzPts val="700"/>
              <a:buFont typeface="Calibri"/>
              <a:buAutoNum type="arabicPeriod"/>
            </a:pPr>
            <a:r>
              <a:rPr lang="en-US" sz="476">
                <a:solidFill>
                  <a:schemeClr val="dk1"/>
                </a:solidFill>
                <a:latin typeface="Roboto"/>
                <a:ea typeface="Roboto"/>
                <a:cs typeface="Roboto"/>
                <a:sym typeface="Roboto"/>
              </a:rPr>
              <a:t>Estimate the cost of the response</a:t>
            </a:r>
            <a:endParaRPr sz="1224"/>
          </a:p>
          <a:p>
            <a:pPr marL="183545" indent="-92852">
              <a:buClr>
                <a:schemeClr val="dk1"/>
              </a:buClr>
              <a:buSzPts val="700"/>
              <a:buFont typeface="Calibri"/>
              <a:buAutoNum type="arabicPeriod"/>
            </a:pPr>
            <a:r>
              <a:rPr lang="en-US" sz="476">
                <a:solidFill>
                  <a:schemeClr val="dk1"/>
                </a:solidFill>
                <a:latin typeface="Roboto"/>
                <a:ea typeface="Roboto"/>
                <a:cs typeface="Roboto"/>
                <a:sym typeface="Roboto"/>
              </a:rPr>
              <a:t>Write-up the draft response plan</a:t>
            </a:r>
            <a:endParaRPr sz="1224"/>
          </a:p>
          <a:p>
            <a:pPr marL="123082"/>
            <a:endParaRPr sz="204">
              <a:solidFill>
                <a:schemeClr val="dk1"/>
              </a:solidFill>
              <a:latin typeface="Roboto"/>
              <a:ea typeface="Roboto"/>
              <a:cs typeface="Roboto"/>
              <a:sym typeface="Roboto"/>
            </a:endParaRPr>
          </a:p>
        </p:txBody>
      </p:sp>
      <p:grpSp>
        <p:nvGrpSpPr>
          <p:cNvPr id="42" name="Google Shape;121;p17">
            <a:extLst>
              <a:ext uri="{FF2B5EF4-FFF2-40B4-BE49-F238E27FC236}">
                <a16:creationId xmlns:a16="http://schemas.microsoft.com/office/drawing/2014/main" id="{B316C247-51DA-49F1-A050-9DDD1C2751E8}"/>
              </a:ext>
            </a:extLst>
          </p:cNvPr>
          <p:cNvGrpSpPr/>
          <p:nvPr/>
        </p:nvGrpSpPr>
        <p:grpSpPr>
          <a:xfrm>
            <a:off x="261425" y="3326916"/>
            <a:ext cx="4867305" cy="911137"/>
            <a:chOff x="1679113" y="2465747"/>
            <a:chExt cx="3639891" cy="1339707"/>
          </a:xfrm>
        </p:grpSpPr>
        <p:sp>
          <p:nvSpPr>
            <p:cNvPr id="50" name="Google Shape;125;p17">
              <a:extLst>
                <a:ext uri="{FF2B5EF4-FFF2-40B4-BE49-F238E27FC236}">
                  <a16:creationId xmlns:a16="http://schemas.microsoft.com/office/drawing/2014/main" id="{131C5BC5-EAEE-45E2-BAAB-3EE6A05343AA}"/>
                </a:ext>
              </a:extLst>
            </p:cNvPr>
            <p:cNvSpPr txBox="1"/>
            <p:nvPr/>
          </p:nvSpPr>
          <p:spPr>
            <a:xfrm>
              <a:off x="1872771" y="3626952"/>
              <a:ext cx="682225" cy="178502"/>
            </a:xfrm>
            <a:prstGeom prst="rect">
              <a:avLst/>
            </a:prstGeom>
            <a:noFill/>
            <a:ln>
              <a:noFill/>
            </a:ln>
          </p:spPr>
          <p:txBody>
            <a:bodyPr spcFirstLastPara="1" wrap="square" lIns="0" tIns="0" rIns="0" bIns="0" anchor="t" anchorCtr="0">
              <a:noAutofit/>
            </a:bodyPr>
            <a:lstStyle/>
            <a:p>
              <a:pPr>
                <a:lnSpc>
                  <a:spcPct val="150000"/>
                </a:lnSpc>
              </a:pPr>
              <a:r>
                <a:rPr lang="en-US" sz="1710">
                  <a:solidFill>
                    <a:schemeClr val="lt1"/>
                  </a:solidFill>
                  <a:latin typeface="Roboto Black"/>
                  <a:ea typeface="Roboto Black"/>
                  <a:cs typeface="Roboto Black"/>
                  <a:sym typeface="Roboto Black"/>
                </a:rPr>
                <a:t>3</a:t>
              </a:r>
              <a:endParaRPr sz="1710">
                <a:solidFill>
                  <a:schemeClr val="lt1"/>
                </a:solidFill>
                <a:latin typeface="Roboto Black"/>
                <a:ea typeface="Roboto Black"/>
                <a:cs typeface="Roboto Black"/>
                <a:sym typeface="Roboto Black"/>
              </a:endParaRPr>
            </a:p>
          </p:txBody>
        </p:sp>
        <p:sp>
          <p:nvSpPr>
            <p:cNvPr id="45" name="Google Shape;126;p17">
              <a:extLst>
                <a:ext uri="{FF2B5EF4-FFF2-40B4-BE49-F238E27FC236}">
                  <a16:creationId xmlns:a16="http://schemas.microsoft.com/office/drawing/2014/main" id="{31744877-B1DD-4EA2-87BD-A407D1C7DDA2}"/>
                </a:ext>
              </a:extLst>
            </p:cNvPr>
            <p:cNvSpPr txBox="1"/>
            <p:nvPr/>
          </p:nvSpPr>
          <p:spPr>
            <a:xfrm>
              <a:off x="2315415" y="2568065"/>
              <a:ext cx="3003589" cy="430887"/>
            </a:xfrm>
            <a:prstGeom prst="rect">
              <a:avLst/>
            </a:prstGeom>
            <a:noFill/>
            <a:ln>
              <a:noFill/>
            </a:ln>
          </p:spPr>
          <p:txBody>
            <a:bodyPr spcFirstLastPara="1" wrap="square" lIns="0" tIns="0" rIns="0" bIns="0" anchor="t" anchorCtr="0">
              <a:noAutofit/>
            </a:bodyPr>
            <a:lstStyle/>
            <a:p>
              <a:r>
                <a:rPr lang="en-US" sz="1368" b="1">
                  <a:solidFill>
                    <a:schemeClr val="dk1"/>
                  </a:solidFill>
                  <a:latin typeface="Roboto"/>
                  <a:ea typeface="Roboto"/>
                  <a:sym typeface="Roboto"/>
                </a:rPr>
                <a:t>Conduct joint inter-sectoral needs analysis</a:t>
              </a:r>
              <a:endParaRPr sz="1710"/>
            </a:p>
          </p:txBody>
        </p:sp>
        <p:grpSp>
          <p:nvGrpSpPr>
            <p:cNvPr id="46" name="Google Shape;127;p17">
              <a:extLst>
                <a:ext uri="{FF2B5EF4-FFF2-40B4-BE49-F238E27FC236}">
                  <a16:creationId xmlns:a16="http://schemas.microsoft.com/office/drawing/2014/main" id="{CEF36784-ECED-4C04-86AF-B87024213AC8}"/>
                </a:ext>
              </a:extLst>
            </p:cNvPr>
            <p:cNvGrpSpPr/>
            <p:nvPr/>
          </p:nvGrpSpPr>
          <p:grpSpPr>
            <a:xfrm>
              <a:off x="1679113" y="2465747"/>
              <a:ext cx="360000" cy="493684"/>
              <a:chOff x="5005933" y="2786670"/>
              <a:chExt cx="360000" cy="493684"/>
            </a:xfrm>
          </p:grpSpPr>
          <p:sp>
            <p:nvSpPr>
              <p:cNvPr id="47" name="Google Shape;128;p17">
                <a:extLst>
                  <a:ext uri="{FF2B5EF4-FFF2-40B4-BE49-F238E27FC236}">
                    <a16:creationId xmlns:a16="http://schemas.microsoft.com/office/drawing/2014/main" id="{A1F88D0F-7725-4B48-951C-B450DA97B236}"/>
                  </a:ext>
                </a:extLst>
              </p:cNvPr>
              <p:cNvSpPr/>
              <p:nvPr/>
            </p:nvSpPr>
            <p:spPr>
              <a:xfrm>
                <a:off x="5005933" y="292035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endParaRPr sz="1710">
                  <a:solidFill>
                    <a:schemeClr val="lt1"/>
                  </a:solidFill>
                  <a:latin typeface="Calibri"/>
                  <a:ea typeface="Calibri"/>
                  <a:cs typeface="Calibri"/>
                  <a:sym typeface="Calibri"/>
                </a:endParaRPr>
              </a:p>
            </p:txBody>
          </p:sp>
          <p:sp>
            <p:nvSpPr>
              <p:cNvPr id="48" name="Google Shape;129;p17">
                <a:extLst>
                  <a:ext uri="{FF2B5EF4-FFF2-40B4-BE49-F238E27FC236}">
                    <a16:creationId xmlns:a16="http://schemas.microsoft.com/office/drawing/2014/main" id="{82BDB631-E08E-417A-BCDA-EF0CE34DD64B}"/>
                  </a:ext>
                </a:extLst>
              </p:cNvPr>
              <p:cNvSpPr txBox="1"/>
              <p:nvPr/>
            </p:nvSpPr>
            <p:spPr>
              <a:xfrm>
                <a:off x="5099394" y="2786670"/>
                <a:ext cx="146514" cy="383096"/>
              </a:xfrm>
              <a:prstGeom prst="rect">
                <a:avLst/>
              </a:prstGeom>
              <a:noFill/>
              <a:ln>
                <a:noFill/>
              </a:ln>
            </p:spPr>
            <p:txBody>
              <a:bodyPr spcFirstLastPara="1" wrap="square" lIns="0" tIns="0" rIns="0" bIns="0" anchor="t" anchorCtr="0">
                <a:noAutofit/>
              </a:bodyPr>
              <a:lstStyle/>
              <a:p>
                <a:pPr algn="ctr">
                  <a:lnSpc>
                    <a:spcPct val="150000"/>
                  </a:lnSpc>
                </a:pPr>
                <a:r>
                  <a:rPr lang="en-US" sz="1710">
                    <a:solidFill>
                      <a:schemeClr val="lt1"/>
                    </a:solidFill>
                    <a:latin typeface="Roboto Black"/>
                    <a:ea typeface="Roboto Black"/>
                    <a:cs typeface="Roboto Black"/>
                    <a:sym typeface="Roboto Black"/>
                  </a:rPr>
                  <a:t>4</a:t>
                </a:r>
                <a:endParaRPr sz="1710">
                  <a:solidFill>
                    <a:schemeClr val="lt1"/>
                  </a:solidFill>
                  <a:latin typeface="Roboto Black"/>
                  <a:ea typeface="Roboto Black"/>
                  <a:cs typeface="Roboto Black"/>
                  <a:sym typeface="Roboto Black"/>
                </a:endParaRPr>
              </a:p>
            </p:txBody>
          </p:sp>
        </p:grpSp>
      </p:grpSp>
      <p:sp>
        <p:nvSpPr>
          <p:cNvPr id="51" name="Google Shape;145;p17">
            <a:extLst>
              <a:ext uri="{FF2B5EF4-FFF2-40B4-BE49-F238E27FC236}">
                <a16:creationId xmlns:a16="http://schemas.microsoft.com/office/drawing/2014/main" id="{60A950DA-8A7E-4B42-81F0-A977F5F4ECA0}"/>
              </a:ext>
            </a:extLst>
          </p:cNvPr>
          <p:cNvSpPr/>
          <p:nvPr/>
        </p:nvSpPr>
        <p:spPr>
          <a:xfrm>
            <a:off x="2200659" y="6046288"/>
            <a:ext cx="514174" cy="244837"/>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2178" tIns="31081" rIns="62178" bIns="31081" anchor="ctr" anchorCtr="0">
            <a:noAutofit/>
          </a:bodyPr>
          <a:lstStyle/>
          <a:p>
            <a:pPr algn="ctr"/>
            <a:r>
              <a:rPr lang="en-US" sz="2052" b="1">
                <a:solidFill>
                  <a:schemeClr val="lt1"/>
                </a:solidFill>
                <a:latin typeface="Calibri"/>
                <a:ea typeface="Calibri"/>
                <a:cs typeface="Calibri"/>
                <a:sym typeface="Calibri"/>
              </a:rPr>
              <a:t>9</a:t>
            </a:r>
            <a:endParaRPr sz="2052" b="1">
              <a:solidFill>
                <a:schemeClr val="lt1"/>
              </a:solidFill>
              <a:latin typeface="Calibri"/>
              <a:ea typeface="Calibri"/>
              <a:cs typeface="Calibri"/>
              <a:sym typeface="Calibri"/>
            </a:endParaRPr>
          </a:p>
        </p:txBody>
      </p:sp>
      <p:sp>
        <p:nvSpPr>
          <p:cNvPr id="52" name="Google Shape;143;p17">
            <a:extLst>
              <a:ext uri="{FF2B5EF4-FFF2-40B4-BE49-F238E27FC236}">
                <a16:creationId xmlns:a16="http://schemas.microsoft.com/office/drawing/2014/main" id="{B812C081-5148-405E-B2FE-0E7B821FC154}"/>
              </a:ext>
            </a:extLst>
          </p:cNvPr>
          <p:cNvSpPr txBox="1"/>
          <p:nvPr/>
        </p:nvSpPr>
        <p:spPr>
          <a:xfrm>
            <a:off x="2200659" y="6066736"/>
            <a:ext cx="4299616" cy="293047"/>
          </a:xfrm>
          <a:prstGeom prst="rect">
            <a:avLst/>
          </a:prstGeom>
          <a:noFill/>
          <a:ln>
            <a:noFill/>
          </a:ln>
        </p:spPr>
        <p:txBody>
          <a:bodyPr spcFirstLastPara="1" wrap="square" lIns="0" tIns="0" rIns="0" bIns="0" anchor="t" anchorCtr="0">
            <a:noAutofit/>
          </a:bodyPr>
          <a:lstStyle/>
          <a:p>
            <a:pPr algn="ctr"/>
            <a:r>
              <a:rPr lang="en-US" sz="1368" b="1">
                <a:solidFill>
                  <a:schemeClr val="dk1"/>
                </a:solidFill>
                <a:latin typeface="Roboto"/>
                <a:ea typeface="Roboto"/>
                <a:cs typeface="Roboto"/>
                <a:sym typeface="Roboto"/>
              </a:rPr>
              <a:t>Undertake After Action Review</a:t>
            </a:r>
            <a:endParaRPr sz="1710"/>
          </a:p>
        </p:txBody>
      </p:sp>
      <p:sp>
        <p:nvSpPr>
          <p:cNvPr id="55" name="Google Shape;111;p17">
            <a:extLst>
              <a:ext uri="{FF2B5EF4-FFF2-40B4-BE49-F238E27FC236}">
                <a16:creationId xmlns:a16="http://schemas.microsoft.com/office/drawing/2014/main" id="{70108011-2F87-49B4-8810-6E94688B2DA0}"/>
              </a:ext>
            </a:extLst>
          </p:cNvPr>
          <p:cNvSpPr txBox="1"/>
          <p:nvPr/>
        </p:nvSpPr>
        <p:spPr>
          <a:xfrm>
            <a:off x="323380" y="512277"/>
            <a:ext cx="5849558" cy="404291"/>
          </a:xfrm>
          <a:prstGeom prst="rect">
            <a:avLst/>
          </a:prstGeom>
          <a:noFill/>
          <a:ln>
            <a:noFill/>
          </a:ln>
        </p:spPr>
        <p:txBody>
          <a:bodyPr spcFirstLastPara="1" wrap="square" lIns="0" tIns="0" rIns="0" bIns="0" anchor="t" anchorCtr="0">
            <a:noAutofit/>
          </a:bodyPr>
          <a:lstStyle/>
          <a:p>
            <a:r>
              <a:rPr lang="en-US" sz="3078" b="1">
                <a:solidFill>
                  <a:schemeClr val="accent1"/>
                </a:solidFill>
                <a:latin typeface="Roboto" pitchFamily="2" charset="0"/>
                <a:ea typeface="Roboto" pitchFamily="2" charset="0"/>
                <a:cs typeface="Roboto Slab"/>
                <a:sym typeface="Roboto Slab"/>
              </a:rPr>
              <a:t>HPC 2021 Process</a:t>
            </a:r>
          </a:p>
          <a:p>
            <a:br>
              <a:rPr lang="en-US" sz="3078" b="1">
                <a:solidFill>
                  <a:schemeClr val="accent1"/>
                </a:solidFill>
                <a:latin typeface="Roboto Slab"/>
                <a:ea typeface="Roboto Slab"/>
                <a:cs typeface="Roboto Slab"/>
                <a:sym typeface="Roboto Slab"/>
              </a:rPr>
            </a:br>
            <a:endParaRPr lang="en-US" sz="3078">
              <a:solidFill>
                <a:schemeClr val="accent1"/>
              </a:solidFill>
            </a:endParaRPr>
          </a:p>
        </p:txBody>
      </p:sp>
    </p:spTree>
    <p:extLst>
      <p:ext uri="{BB962C8B-B14F-4D97-AF65-F5344CB8AC3E}">
        <p14:creationId xmlns:p14="http://schemas.microsoft.com/office/powerpoint/2010/main" val="31431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7393E110-9A12-464A-B32C-C297A32A0088}"/>
              </a:ext>
            </a:extLst>
          </p:cNvPr>
          <p:cNvCxnSpPr>
            <a:cxnSpLocks/>
          </p:cNvCxnSpPr>
          <p:nvPr/>
        </p:nvCxnSpPr>
        <p:spPr>
          <a:xfrm>
            <a:off x="2786338" y="3603727"/>
            <a:ext cx="0" cy="316295"/>
          </a:xfrm>
          <a:prstGeom prst="straightConnector1">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D59242F-238C-4AC6-9C6E-80E337E27CCE}"/>
              </a:ext>
            </a:extLst>
          </p:cNvPr>
          <p:cNvCxnSpPr>
            <a:cxnSpLocks/>
          </p:cNvCxnSpPr>
          <p:nvPr/>
        </p:nvCxnSpPr>
        <p:spPr>
          <a:xfrm>
            <a:off x="4572000" y="1027593"/>
            <a:ext cx="0" cy="523325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C20C206-A8A4-4DBD-8064-933D3A0A3076}"/>
              </a:ext>
            </a:extLst>
          </p:cNvPr>
          <p:cNvSpPr txBox="1">
            <a:spLocks/>
          </p:cNvSpPr>
          <p:nvPr/>
        </p:nvSpPr>
        <p:spPr>
          <a:xfrm>
            <a:off x="2029865" y="1225657"/>
            <a:ext cx="2542135" cy="307873"/>
          </a:xfrm>
          <a:prstGeom prst="rect">
            <a:avLst/>
          </a:prstGeom>
        </p:spPr>
        <p:txBody>
          <a:bodyPr lIns="0" tIns="0" rIns="0" bIns="0"/>
          <a:lstStyle>
            <a:defPPr>
              <a:defRPr lang="en-US"/>
            </a:defPPr>
            <a:lvl1pPr indent="0" algn="ctr" defTabSz="914400">
              <a:lnSpc>
                <a:spcPct val="150000"/>
              </a:lnSpc>
              <a:buFont typeface="Arial" panose="020B0604020202020204" pitchFamily="34" charset="0"/>
              <a:buNone/>
              <a:defRPr b="1" kern="0">
                <a:solidFill>
                  <a:sysClr val="windowText" lastClr="000000"/>
                </a:solidFill>
                <a:latin typeface="Roboto" panose="02000000000000000000" pitchFamily="2" charset="0"/>
                <a:ea typeface="Roboto" panose="02000000000000000000" pitchFamily="2" charset="0"/>
              </a:defRPr>
            </a:lvl1pPr>
            <a:lvl2pPr marL="293223"/>
            <a:lvl3pPr marL="586445"/>
            <a:lvl4pPr marL="879669"/>
            <a:lvl5pPr marL="1172891"/>
            <a:lvl6pPr marL="1466113"/>
            <a:lvl7pPr marL="1759335"/>
            <a:lvl8pPr marL="2052558"/>
            <a:lvl9pPr marL="2345781"/>
          </a:lstStyle>
          <a:p>
            <a:r>
              <a:rPr lang="en-US" sz="1539"/>
              <a:t>HNO</a:t>
            </a:r>
          </a:p>
        </p:txBody>
      </p:sp>
      <p:sp>
        <p:nvSpPr>
          <p:cNvPr id="6" name="Text Placeholder 2">
            <a:extLst>
              <a:ext uri="{FF2B5EF4-FFF2-40B4-BE49-F238E27FC236}">
                <a16:creationId xmlns:a16="http://schemas.microsoft.com/office/drawing/2014/main" id="{5F1541BA-1757-4C36-A7D1-E4D67BE784AB}"/>
              </a:ext>
            </a:extLst>
          </p:cNvPr>
          <p:cNvSpPr txBox="1">
            <a:spLocks/>
          </p:cNvSpPr>
          <p:nvPr/>
        </p:nvSpPr>
        <p:spPr>
          <a:xfrm>
            <a:off x="4572000" y="1225657"/>
            <a:ext cx="2542135" cy="307873"/>
          </a:xfrm>
          <a:prstGeom prst="rect">
            <a:avLst/>
          </a:prstGeom>
        </p:spPr>
        <p:txBody>
          <a:bodyPr lIns="0" tIns="0" rIns="0" bIns="0"/>
          <a:lstStyle>
            <a:lvl1pPr marL="183251" indent="-183251" eaLnBrk="1" hangingPunct="1">
              <a:lnSpc>
                <a:spcPct val="150000"/>
              </a:lnSpc>
              <a:buFont typeface="Arial" panose="020B0604020202020204" pitchFamily="34" charset="0"/>
              <a:buChar char="•"/>
              <a:defRPr sz="1539" b="1">
                <a:latin typeface="Roboto" panose="02000000000000000000" pitchFamily="2" charset="0"/>
                <a:ea typeface="Roboto" panose="02000000000000000000" pitchFamily="2" charset="0"/>
                <a:cs typeface="+mn-cs"/>
              </a:defRPr>
            </a:lvl1pPr>
            <a:lvl2pPr marL="293223" eaLnBrk="1" hangingPunct="1">
              <a:defRPr>
                <a:latin typeface="+mn-lt"/>
                <a:ea typeface="+mn-ea"/>
                <a:cs typeface="+mn-cs"/>
              </a:defRPr>
            </a:lvl2pPr>
            <a:lvl3pPr marL="586445" eaLnBrk="1" hangingPunct="1">
              <a:defRPr>
                <a:latin typeface="+mn-lt"/>
                <a:ea typeface="+mn-ea"/>
                <a:cs typeface="+mn-cs"/>
              </a:defRPr>
            </a:lvl3pPr>
            <a:lvl4pPr marL="879669" eaLnBrk="1" hangingPunct="1">
              <a:defRPr>
                <a:latin typeface="+mn-lt"/>
                <a:ea typeface="+mn-ea"/>
                <a:cs typeface="+mn-cs"/>
              </a:defRPr>
            </a:lvl4pPr>
            <a:lvl5pPr marL="1172891" eaLnBrk="1" hangingPunct="1">
              <a:defRPr>
                <a:latin typeface="+mn-lt"/>
                <a:ea typeface="+mn-ea"/>
                <a:cs typeface="+mn-cs"/>
              </a:defRPr>
            </a:lvl5pPr>
            <a:lvl6pPr marL="1466113" eaLnBrk="1" hangingPunct="1">
              <a:defRPr>
                <a:latin typeface="+mn-lt"/>
                <a:ea typeface="+mn-ea"/>
                <a:cs typeface="+mn-cs"/>
              </a:defRPr>
            </a:lvl6pPr>
            <a:lvl7pPr marL="1759335" eaLnBrk="1" hangingPunct="1">
              <a:defRPr>
                <a:latin typeface="+mn-lt"/>
                <a:ea typeface="+mn-ea"/>
                <a:cs typeface="+mn-cs"/>
              </a:defRPr>
            </a:lvl7pPr>
            <a:lvl8pPr marL="2052558" eaLnBrk="1" hangingPunct="1">
              <a:defRPr>
                <a:latin typeface="+mn-lt"/>
                <a:ea typeface="+mn-ea"/>
                <a:cs typeface="+mn-cs"/>
              </a:defRPr>
            </a:lvl8pPr>
            <a:lvl9pPr marL="2345781" eaLnBrk="1" hangingPunct="1">
              <a:defRPr>
                <a:latin typeface="+mn-lt"/>
                <a:ea typeface="+mn-ea"/>
                <a:cs typeface="+mn-cs"/>
              </a:defRPr>
            </a:lvl9pPr>
          </a:lstStyle>
          <a:p>
            <a:pPr marL="0" indent="0" algn="ctr" defTabSz="781903">
              <a:buNone/>
            </a:pPr>
            <a:r>
              <a:rPr lang="en-US" kern="0">
                <a:solidFill>
                  <a:sysClr val="windowText" lastClr="000000"/>
                </a:solidFill>
              </a:rPr>
              <a:t>HRP</a:t>
            </a:r>
          </a:p>
        </p:txBody>
      </p:sp>
      <p:sp>
        <p:nvSpPr>
          <p:cNvPr id="7" name="object 5">
            <a:extLst>
              <a:ext uri="{FF2B5EF4-FFF2-40B4-BE49-F238E27FC236}">
                <a16:creationId xmlns:a16="http://schemas.microsoft.com/office/drawing/2014/main" id="{4E5EF41E-A5F7-40B5-A51E-953239FA862E}"/>
              </a:ext>
            </a:extLst>
          </p:cNvPr>
          <p:cNvSpPr/>
          <p:nvPr/>
        </p:nvSpPr>
        <p:spPr>
          <a:xfrm flipV="1">
            <a:off x="2559186" y="1569501"/>
            <a:ext cx="1483492" cy="51207"/>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987"/>
          </a:p>
        </p:txBody>
      </p:sp>
      <p:sp>
        <p:nvSpPr>
          <p:cNvPr id="8" name="object 5">
            <a:extLst>
              <a:ext uri="{FF2B5EF4-FFF2-40B4-BE49-F238E27FC236}">
                <a16:creationId xmlns:a16="http://schemas.microsoft.com/office/drawing/2014/main" id="{E80B1080-69B7-4B68-A669-6607F7B8D4F6}"/>
              </a:ext>
            </a:extLst>
          </p:cNvPr>
          <p:cNvSpPr/>
          <p:nvPr/>
        </p:nvSpPr>
        <p:spPr>
          <a:xfrm flipV="1">
            <a:off x="5082777" y="1569501"/>
            <a:ext cx="1483492" cy="51207"/>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987"/>
          </a:p>
        </p:txBody>
      </p:sp>
      <p:sp>
        <p:nvSpPr>
          <p:cNvPr id="10" name="TextBox 9">
            <a:extLst>
              <a:ext uri="{FF2B5EF4-FFF2-40B4-BE49-F238E27FC236}">
                <a16:creationId xmlns:a16="http://schemas.microsoft.com/office/drawing/2014/main" id="{A34B914A-4F78-47F0-96BD-82511F2E0EE6}"/>
              </a:ext>
            </a:extLst>
          </p:cNvPr>
          <p:cNvSpPr txBox="1"/>
          <p:nvPr/>
        </p:nvSpPr>
        <p:spPr>
          <a:xfrm>
            <a:off x="2324532" y="1951211"/>
            <a:ext cx="4494936" cy="1644361"/>
          </a:xfrm>
          <a:prstGeom prst="rect">
            <a:avLst/>
          </a:prstGeom>
          <a:solidFill>
            <a:srgbClr val="D4E5F7"/>
          </a:solidFill>
        </p:spPr>
        <p:txBody>
          <a:bodyPr wrap="square" lIns="0" tIns="0" rIns="0" bIns="0" rtlCol="0">
            <a:spAutoFit/>
          </a:bodyPr>
          <a:lstStyle/>
          <a:p>
            <a:pPr marL="76018"/>
            <a:endParaRPr lang="en-US" sz="257" b="1">
              <a:latin typeface="Roboto" panose="02000000000000000000" pitchFamily="2" charset="0"/>
              <a:ea typeface="Roboto" panose="02000000000000000000" pitchFamily="2" charset="0"/>
            </a:endParaRPr>
          </a:p>
          <a:p>
            <a:pPr marL="76018">
              <a:spcAft>
                <a:spcPts val="257"/>
              </a:spcAft>
            </a:pPr>
            <a:r>
              <a:rPr lang="en-US" sz="1368" b="1">
                <a:latin typeface="Roboto" panose="02000000000000000000" pitchFamily="2" charset="0"/>
                <a:ea typeface="Roboto" panose="02000000000000000000" pitchFamily="2" charset="0"/>
              </a:rPr>
              <a:t>Agree on the scope and focus of the analysis and costing approach</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Adapt HNO analysis framework to context and develop analysis plan based on key questions needed to inform planning and decision-making</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Decide on most appropriate costing methodology for 2021</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Present analysis framework and costing plan to HCT for endorsement</a:t>
            </a:r>
          </a:p>
          <a:p>
            <a:pPr marL="309503" indent="-236200" defTabSz="741179">
              <a:buFont typeface="+mj-lt"/>
              <a:buAutoNum type="arabicPeriod"/>
            </a:pPr>
            <a:endParaRPr lang="es-ES" sz="770" err="1">
              <a:latin typeface="Roboto" panose="02000000000000000000" pitchFamily="2" charset="0"/>
              <a:ea typeface="Roboto" panose="02000000000000000000" pitchFamily="2" charset="0"/>
            </a:endParaRPr>
          </a:p>
        </p:txBody>
      </p:sp>
      <p:grpSp>
        <p:nvGrpSpPr>
          <p:cNvPr id="15" name="Group 14">
            <a:extLst>
              <a:ext uri="{FF2B5EF4-FFF2-40B4-BE49-F238E27FC236}">
                <a16:creationId xmlns:a16="http://schemas.microsoft.com/office/drawing/2014/main" id="{00E2AB02-3308-4587-8A4A-0B1EAF01A956}"/>
              </a:ext>
            </a:extLst>
          </p:cNvPr>
          <p:cNvGrpSpPr/>
          <p:nvPr/>
        </p:nvGrpSpPr>
        <p:grpSpPr>
          <a:xfrm>
            <a:off x="1905952" y="1951211"/>
            <a:ext cx="307838" cy="348848"/>
            <a:chOff x="1232697" y="2089039"/>
            <a:chExt cx="360000" cy="407958"/>
          </a:xfrm>
        </p:grpSpPr>
        <p:sp>
          <p:nvSpPr>
            <p:cNvPr id="12" name="Oval 11">
              <a:extLst>
                <a:ext uri="{FF2B5EF4-FFF2-40B4-BE49-F238E27FC236}">
                  <a16:creationId xmlns:a16="http://schemas.microsoft.com/office/drawing/2014/main" id="{0E935A4C-D48D-4594-97ED-17A9C09F9BEE}"/>
                </a:ext>
              </a:extLst>
            </p:cNvPr>
            <p:cNvSpPr/>
            <p:nvPr/>
          </p:nvSpPr>
          <p:spPr>
            <a:xfrm>
              <a:off x="1232697" y="2136997"/>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39"/>
            </a:p>
          </p:txBody>
        </p:sp>
        <p:sp>
          <p:nvSpPr>
            <p:cNvPr id="13" name="TextBox 12">
              <a:extLst>
                <a:ext uri="{FF2B5EF4-FFF2-40B4-BE49-F238E27FC236}">
                  <a16:creationId xmlns:a16="http://schemas.microsoft.com/office/drawing/2014/main" id="{A5FF5C61-ED36-49D3-A84D-09EEAC9ADE13}"/>
                </a:ext>
              </a:extLst>
            </p:cNvPr>
            <p:cNvSpPr txBox="1"/>
            <p:nvPr/>
          </p:nvSpPr>
          <p:spPr>
            <a:xfrm>
              <a:off x="1340690" y="2089039"/>
              <a:ext cx="144015" cy="364202"/>
            </a:xfrm>
            <a:prstGeom prst="rect">
              <a:avLst/>
            </a:prstGeom>
            <a:noFill/>
          </p:spPr>
          <p:txBody>
            <a:bodyPr wrap="square" lIns="0" tIns="0" rIns="0" bIns="0" rtlCol="0">
              <a:spAutoFit/>
            </a:bodyPr>
            <a:lstStyle/>
            <a:p>
              <a:pPr algn="l">
                <a:lnSpc>
                  <a:spcPct val="150000"/>
                </a:lnSpc>
              </a:pPr>
              <a:r>
                <a:rPr lang="en-US" sz="1539">
                  <a:solidFill>
                    <a:schemeClr val="bg1"/>
                  </a:solidFill>
                  <a:latin typeface="Roboto Black" panose="02000000000000000000" pitchFamily="2" charset="0"/>
                  <a:ea typeface="Roboto Black" panose="02000000000000000000" pitchFamily="2" charset="0"/>
                </a:rPr>
                <a:t>1</a:t>
              </a:r>
              <a:endParaRPr lang="es-ES" sz="1539" err="1">
                <a:solidFill>
                  <a:schemeClr val="bg1"/>
                </a:solidFill>
                <a:latin typeface="Roboto Black" panose="02000000000000000000" pitchFamily="2" charset="0"/>
                <a:ea typeface="Roboto Black" panose="02000000000000000000" pitchFamily="2" charset="0"/>
              </a:endParaRPr>
            </a:p>
          </p:txBody>
        </p:sp>
      </p:grpSp>
      <p:sp>
        <p:nvSpPr>
          <p:cNvPr id="17" name="TextBox 16">
            <a:extLst>
              <a:ext uri="{FF2B5EF4-FFF2-40B4-BE49-F238E27FC236}">
                <a16:creationId xmlns:a16="http://schemas.microsoft.com/office/drawing/2014/main" id="{2A71CE4C-8D7C-4181-BCD7-72308EB2B270}"/>
              </a:ext>
            </a:extLst>
          </p:cNvPr>
          <p:cNvSpPr txBox="1"/>
          <p:nvPr/>
        </p:nvSpPr>
        <p:spPr>
          <a:xfrm>
            <a:off x="585133" y="3941780"/>
            <a:ext cx="3982614" cy="1381212"/>
          </a:xfrm>
          <a:prstGeom prst="rect">
            <a:avLst/>
          </a:prstGeom>
          <a:solidFill>
            <a:srgbClr val="D4E5F7"/>
          </a:solidFill>
        </p:spPr>
        <p:txBody>
          <a:bodyPr wrap="square" lIns="0" tIns="0" rIns="0" bIns="0" rtlCol="0">
            <a:spAutoFit/>
          </a:bodyPr>
          <a:lstStyle/>
          <a:p>
            <a:pPr marL="76018"/>
            <a:endParaRPr lang="en-US" sz="428" b="1">
              <a:latin typeface="Roboto" panose="02000000000000000000" pitchFamily="2" charset="0"/>
              <a:ea typeface="Roboto" panose="02000000000000000000" pitchFamily="2" charset="0"/>
            </a:endParaRPr>
          </a:p>
          <a:p>
            <a:pPr marL="76018">
              <a:spcAft>
                <a:spcPts val="257"/>
              </a:spcAft>
            </a:pPr>
            <a:r>
              <a:rPr lang="en-US" sz="1368" b="1">
                <a:latin typeface="Roboto" panose="02000000000000000000" pitchFamily="2" charset="0"/>
                <a:ea typeface="Roboto" panose="02000000000000000000" pitchFamily="2" charset="0"/>
              </a:rPr>
              <a:t>Undertake secondary data review</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Compile evidence base</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Further refine timeline for delivery of analysis results, agree on roles and responsibilities</a:t>
            </a:r>
          </a:p>
          <a:p>
            <a:pPr marL="309503" indent="-236200" defTabSz="741179">
              <a:buFont typeface="+mj-lt"/>
              <a:buAutoNum type="arabicPeriod"/>
            </a:pPr>
            <a:r>
              <a:rPr lang="en-US" sz="1112">
                <a:latin typeface="Roboto" panose="02000000000000000000" pitchFamily="2" charset="0"/>
                <a:ea typeface="Roboto" panose="02000000000000000000" pitchFamily="2" charset="0"/>
              </a:rPr>
              <a:t>Analyze secondary data</a:t>
            </a:r>
          </a:p>
          <a:p>
            <a:pPr marL="309503" indent="-236200" defTabSz="741179">
              <a:buFont typeface="+mj-lt"/>
              <a:buAutoNum type="arabicPeriod"/>
            </a:pPr>
            <a:r>
              <a:rPr lang="en-US" sz="1112" err="1">
                <a:latin typeface="Roboto" panose="02000000000000000000" pitchFamily="2" charset="0"/>
                <a:ea typeface="Roboto" panose="02000000000000000000" pitchFamily="2" charset="0"/>
              </a:rPr>
              <a:t>Indentify</a:t>
            </a:r>
            <a:r>
              <a:rPr lang="en-US" sz="1112">
                <a:latin typeface="Roboto" panose="02000000000000000000" pitchFamily="2" charset="0"/>
                <a:ea typeface="Roboto" panose="02000000000000000000" pitchFamily="2" charset="0"/>
              </a:rPr>
              <a:t> and determine how to bridge critical information gaps</a:t>
            </a:r>
          </a:p>
          <a:p>
            <a:pPr marL="74661"/>
            <a:endParaRPr lang="en-US" sz="257">
              <a:latin typeface="Roboto" panose="02000000000000000000" pitchFamily="2" charset="0"/>
              <a:ea typeface="Roboto" panose="02000000000000000000" pitchFamily="2" charset="0"/>
            </a:endParaRPr>
          </a:p>
        </p:txBody>
      </p:sp>
      <p:grpSp>
        <p:nvGrpSpPr>
          <p:cNvPr id="18" name="Group 17">
            <a:extLst>
              <a:ext uri="{FF2B5EF4-FFF2-40B4-BE49-F238E27FC236}">
                <a16:creationId xmlns:a16="http://schemas.microsoft.com/office/drawing/2014/main" id="{9D0CE1FC-7761-4ADF-BB5E-953E9AB9B4A9}"/>
              </a:ext>
            </a:extLst>
          </p:cNvPr>
          <p:cNvGrpSpPr/>
          <p:nvPr/>
        </p:nvGrpSpPr>
        <p:grpSpPr>
          <a:xfrm>
            <a:off x="170806" y="3868444"/>
            <a:ext cx="307838" cy="348848"/>
            <a:chOff x="5049199" y="2936776"/>
            <a:chExt cx="360000" cy="407958"/>
          </a:xfrm>
        </p:grpSpPr>
        <p:sp>
          <p:nvSpPr>
            <p:cNvPr id="19" name="Oval 18">
              <a:extLst>
                <a:ext uri="{FF2B5EF4-FFF2-40B4-BE49-F238E27FC236}">
                  <a16:creationId xmlns:a16="http://schemas.microsoft.com/office/drawing/2014/main" id="{CA972818-B6B8-422B-95E9-4189682D41BA}"/>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39"/>
            </a:p>
          </p:txBody>
        </p:sp>
        <p:sp>
          <p:nvSpPr>
            <p:cNvPr id="20" name="TextBox 19">
              <a:extLst>
                <a:ext uri="{FF2B5EF4-FFF2-40B4-BE49-F238E27FC236}">
                  <a16:creationId xmlns:a16="http://schemas.microsoft.com/office/drawing/2014/main" id="{34C9F1FA-3CAF-4495-A3FC-18E033A4179E}"/>
                </a:ext>
              </a:extLst>
            </p:cNvPr>
            <p:cNvSpPr txBox="1"/>
            <p:nvPr/>
          </p:nvSpPr>
          <p:spPr>
            <a:xfrm>
              <a:off x="5157192" y="2936776"/>
              <a:ext cx="144015" cy="364202"/>
            </a:xfrm>
            <a:prstGeom prst="rect">
              <a:avLst/>
            </a:prstGeom>
            <a:noFill/>
          </p:spPr>
          <p:txBody>
            <a:bodyPr wrap="square" lIns="0" tIns="0" rIns="0" bIns="0" rtlCol="0">
              <a:spAutoFit/>
            </a:bodyPr>
            <a:lstStyle/>
            <a:p>
              <a:pPr algn="l">
                <a:lnSpc>
                  <a:spcPct val="150000"/>
                </a:lnSpc>
              </a:pPr>
              <a:r>
                <a:rPr lang="en-US" sz="1539">
                  <a:solidFill>
                    <a:schemeClr val="bg1"/>
                  </a:solidFill>
                  <a:latin typeface="Roboto Black" panose="02000000000000000000" pitchFamily="2" charset="0"/>
                  <a:ea typeface="Roboto Black" panose="02000000000000000000" pitchFamily="2" charset="0"/>
                </a:rPr>
                <a:t>2</a:t>
              </a:r>
              <a:endParaRPr lang="es-ES" sz="1539" err="1">
                <a:solidFill>
                  <a:schemeClr val="bg1"/>
                </a:solidFill>
                <a:latin typeface="Roboto Black" panose="02000000000000000000" pitchFamily="2" charset="0"/>
                <a:ea typeface="Roboto Black" panose="02000000000000000000" pitchFamily="2" charset="0"/>
              </a:endParaRPr>
            </a:p>
          </p:txBody>
        </p:sp>
      </p:grpSp>
      <p:cxnSp>
        <p:nvCxnSpPr>
          <p:cNvPr id="21" name="Straight Arrow Connector 20">
            <a:extLst>
              <a:ext uri="{FF2B5EF4-FFF2-40B4-BE49-F238E27FC236}">
                <a16:creationId xmlns:a16="http://schemas.microsoft.com/office/drawing/2014/main" id="{77A543B5-1241-428B-AB3C-D20D540D00FB}"/>
              </a:ext>
            </a:extLst>
          </p:cNvPr>
          <p:cNvCxnSpPr>
            <a:cxnSpLocks/>
          </p:cNvCxnSpPr>
          <p:nvPr/>
        </p:nvCxnSpPr>
        <p:spPr>
          <a:xfrm>
            <a:off x="2121446" y="5359511"/>
            <a:ext cx="0" cy="316295"/>
          </a:xfrm>
          <a:prstGeom prst="straightConnector1">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540F18-B2D7-457E-AA0C-D243E0B6403C}"/>
              </a:ext>
            </a:extLst>
          </p:cNvPr>
          <p:cNvGrpSpPr/>
          <p:nvPr/>
        </p:nvGrpSpPr>
        <p:grpSpPr>
          <a:xfrm>
            <a:off x="170806" y="5675805"/>
            <a:ext cx="307838" cy="348848"/>
            <a:chOff x="5049199" y="2936776"/>
            <a:chExt cx="360000" cy="407958"/>
          </a:xfrm>
        </p:grpSpPr>
        <p:sp>
          <p:nvSpPr>
            <p:cNvPr id="24" name="Oval 23">
              <a:extLst>
                <a:ext uri="{FF2B5EF4-FFF2-40B4-BE49-F238E27FC236}">
                  <a16:creationId xmlns:a16="http://schemas.microsoft.com/office/drawing/2014/main" id="{2B81F9C1-3B9B-4DC6-A2C1-EAE27E70AE93}"/>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39"/>
            </a:p>
          </p:txBody>
        </p:sp>
        <p:sp>
          <p:nvSpPr>
            <p:cNvPr id="25" name="TextBox 24">
              <a:extLst>
                <a:ext uri="{FF2B5EF4-FFF2-40B4-BE49-F238E27FC236}">
                  <a16:creationId xmlns:a16="http://schemas.microsoft.com/office/drawing/2014/main" id="{FEC620C5-17E1-49DC-9F4F-D7E1746B6E3F}"/>
                </a:ext>
              </a:extLst>
            </p:cNvPr>
            <p:cNvSpPr txBox="1"/>
            <p:nvPr/>
          </p:nvSpPr>
          <p:spPr>
            <a:xfrm>
              <a:off x="5157192" y="2936776"/>
              <a:ext cx="144015" cy="364202"/>
            </a:xfrm>
            <a:prstGeom prst="rect">
              <a:avLst/>
            </a:prstGeom>
            <a:noFill/>
          </p:spPr>
          <p:txBody>
            <a:bodyPr wrap="square" lIns="0" tIns="0" rIns="0" bIns="0" rtlCol="0">
              <a:spAutoFit/>
            </a:bodyPr>
            <a:lstStyle/>
            <a:p>
              <a:pPr algn="l">
                <a:lnSpc>
                  <a:spcPct val="150000"/>
                </a:lnSpc>
              </a:pPr>
              <a:r>
                <a:rPr lang="es-ES" sz="1539">
                  <a:solidFill>
                    <a:schemeClr val="bg1"/>
                  </a:solidFill>
                  <a:latin typeface="Roboto Black" panose="02000000000000000000" pitchFamily="2" charset="0"/>
                  <a:ea typeface="Roboto Black" panose="02000000000000000000" pitchFamily="2" charset="0"/>
                </a:rPr>
                <a:t>3</a:t>
              </a:r>
            </a:p>
          </p:txBody>
        </p:sp>
      </p:grpSp>
      <p:sp>
        <p:nvSpPr>
          <p:cNvPr id="26" name="TextBox 25">
            <a:extLst>
              <a:ext uri="{FF2B5EF4-FFF2-40B4-BE49-F238E27FC236}">
                <a16:creationId xmlns:a16="http://schemas.microsoft.com/office/drawing/2014/main" id="{131DEBB2-2505-43A2-99C6-1BCB27C3F952}"/>
              </a:ext>
            </a:extLst>
          </p:cNvPr>
          <p:cNvSpPr txBox="1"/>
          <p:nvPr/>
        </p:nvSpPr>
        <p:spPr>
          <a:xfrm>
            <a:off x="592131" y="5675937"/>
            <a:ext cx="3984123" cy="354392"/>
          </a:xfrm>
          <a:prstGeom prst="rect">
            <a:avLst/>
          </a:prstGeom>
          <a:solidFill>
            <a:srgbClr val="D4E5F7"/>
          </a:solidFill>
        </p:spPr>
        <p:txBody>
          <a:bodyPr wrap="square" lIns="0" tIns="0" rIns="0" bIns="0" rtlCol="0">
            <a:spAutoFit/>
          </a:bodyPr>
          <a:lstStyle/>
          <a:p>
            <a:pPr marL="76018"/>
            <a:endParaRPr lang="en-US" sz="428" b="1">
              <a:latin typeface="Roboto" panose="02000000000000000000" pitchFamily="2" charset="0"/>
              <a:ea typeface="Roboto" panose="02000000000000000000" pitchFamily="2" charset="0"/>
            </a:endParaRPr>
          </a:p>
          <a:p>
            <a:pPr marL="76018">
              <a:spcAft>
                <a:spcPts val="257"/>
              </a:spcAft>
            </a:pPr>
            <a:r>
              <a:rPr lang="en-US" sz="1368" b="1">
                <a:latin typeface="Roboto" panose="02000000000000000000" pitchFamily="2" charset="0"/>
                <a:ea typeface="Roboto" panose="02000000000000000000" pitchFamily="2" charset="0"/>
              </a:rPr>
              <a:t>Collect primary data </a:t>
            </a:r>
          </a:p>
          <a:p>
            <a:pPr marL="74661"/>
            <a:endParaRPr lang="en-US" sz="257">
              <a:latin typeface="Roboto" panose="02000000000000000000" pitchFamily="2" charset="0"/>
              <a:ea typeface="Roboto" panose="02000000000000000000" pitchFamily="2" charset="0"/>
            </a:endParaRPr>
          </a:p>
        </p:txBody>
      </p:sp>
      <p:sp>
        <p:nvSpPr>
          <p:cNvPr id="28" name="Google Shape;111;p17">
            <a:extLst>
              <a:ext uri="{FF2B5EF4-FFF2-40B4-BE49-F238E27FC236}">
                <a16:creationId xmlns:a16="http://schemas.microsoft.com/office/drawing/2014/main" id="{7A3B245F-3538-4BDC-9517-FFF526299A6F}"/>
              </a:ext>
            </a:extLst>
          </p:cNvPr>
          <p:cNvSpPr txBox="1"/>
          <p:nvPr/>
        </p:nvSpPr>
        <p:spPr>
          <a:xfrm>
            <a:off x="323380" y="512277"/>
            <a:ext cx="5849558" cy="404291"/>
          </a:xfrm>
          <a:prstGeom prst="rect">
            <a:avLst/>
          </a:prstGeom>
          <a:noFill/>
          <a:ln>
            <a:noFill/>
          </a:ln>
        </p:spPr>
        <p:txBody>
          <a:bodyPr spcFirstLastPara="1" wrap="square" lIns="0" tIns="0" rIns="0" bIns="0" anchor="t" anchorCtr="0">
            <a:noAutofit/>
          </a:bodyPr>
          <a:lstStyle/>
          <a:p>
            <a:r>
              <a:rPr lang="en-US" sz="3078" b="1">
                <a:solidFill>
                  <a:schemeClr val="accent1"/>
                </a:solidFill>
                <a:latin typeface="Roboto" pitchFamily="2" charset="0"/>
                <a:ea typeface="Roboto" pitchFamily="2" charset="0"/>
                <a:cs typeface="Roboto Slab"/>
                <a:sym typeface="Roboto Slab"/>
              </a:rPr>
              <a:t>HPC 2021 Process</a:t>
            </a:r>
          </a:p>
          <a:p>
            <a:br>
              <a:rPr lang="en-US" sz="3078" b="1">
                <a:solidFill>
                  <a:schemeClr val="accent1"/>
                </a:solidFill>
                <a:latin typeface="Roboto Slab"/>
                <a:ea typeface="Roboto Slab"/>
                <a:cs typeface="Roboto Slab"/>
                <a:sym typeface="Roboto Slab"/>
              </a:rPr>
            </a:br>
            <a:endParaRPr lang="en-US" sz="3078">
              <a:solidFill>
                <a:schemeClr val="accent1"/>
              </a:solidFill>
            </a:endParaRPr>
          </a:p>
        </p:txBody>
      </p:sp>
    </p:spTree>
    <p:extLst>
      <p:ext uri="{BB962C8B-B14F-4D97-AF65-F5344CB8AC3E}">
        <p14:creationId xmlns:p14="http://schemas.microsoft.com/office/powerpoint/2010/main" val="1516907677"/>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10</Value>
      <Value>12</Value>
      <Value>163</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Master GNC package - 2018 Partners - Day 2 - 2.2. Needs assessments and Analysis</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EMOPSGCCU-1435067120-33432</_dlc_DocId>
    <_dlc_DocIdUrl xmlns="5858627f-d058-4b92-9b52-677b5fd7d454">
      <Url>https://unicef.sharepoint.com/teams/EMOPS-GCCU/_layouts/15/DocIdRedir.aspx?ID=EMOPSGCCU-1435067120-33432</Url>
      <Description>EMOPSGCCU-1435067120-33432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38" ma:contentTypeDescription="" ma:contentTypeScope="" ma:versionID="2ac8e92143867755744d8e98aef07036">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A40DC9-22DF-490A-921E-A2881B732FF4}">
  <ds:schemaRefs>
    <ds:schemaRef ds:uri="http://schemas.microsoft.com/sharepoint/v3/contenttype/forms"/>
  </ds:schemaRefs>
</ds:datastoreItem>
</file>

<file path=customXml/itemProps2.xml><?xml version="1.0" encoding="utf-8"?>
<ds:datastoreItem xmlns:ds="http://schemas.openxmlformats.org/officeDocument/2006/customXml" ds:itemID="{E7C9C73A-41E0-43DE-853E-07B61FA7E8FF}">
  <ds:schemaRefs>
    <ds:schemaRef ds:uri="http://schemas.microsoft.com/office/2006/metadata/customXsn"/>
  </ds:schemaRefs>
</ds:datastoreItem>
</file>

<file path=customXml/itemProps3.xml><?xml version="1.0" encoding="utf-8"?>
<ds:datastoreItem xmlns:ds="http://schemas.openxmlformats.org/officeDocument/2006/customXml" ds:itemID="{CF9DDCE5-94A5-459B-A6A7-AB5A181E2102}">
  <ds:schemaRefs>
    <ds:schemaRef ds:uri="Microsoft.SharePoint.Taxonomy.ContentTypeSync"/>
  </ds:schemaRefs>
</ds:datastoreItem>
</file>

<file path=customXml/itemProps4.xml><?xml version="1.0" encoding="utf-8"?>
<ds:datastoreItem xmlns:ds="http://schemas.openxmlformats.org/officeDocument/2006/customXml" ds:itemID="{B1ECD452-236A-437E-AB92-EE1D36499109}">
  <ds:schemaRefs>
    <ds:schemaRef ds:uri="http://schemas.microsoft.com/office/infopath/2007/PartnerControls"/>
    <ds:schemaRef ds:uri="http://schemas.microsoft.com/sharepoint/v4"/>
    <ds:schemaRef ds:uri="a438dd15-07ca-4cdc-82a3-f2206b92025e"/>
    <ds:schemaRef ds:uri="5858627f-d058-4b92-9b52-677b5fd7d454"/>
    <ds:schemaRef ds:uri="http://purl.org/dc/dcmitype/"/>
    <ds:schemaRef ds:uri="http://schemas.openxmlformats.org/package/2006/metadata/core-properties"/>
    <ds:schemaRef ds:uri="http://purl.org/dc/elements/1.1/"/>
    <ds:schemaRef ds:uri="http://schemas.microsoft.com/sharepoint.v3"/>
    <ds:schemaRef ds:uri="http://www.w3.org/XML/1998/namespace"/>
    <ds:schemaRef ds:uri="ca283e0b-db31-4043-a2ef-b80661bf084a"/>
    <ds:schemaRef ds:uri="http://schemas.microsoft.com/office/2006/documentManagement/types"/>
    <ds:schemaRef ds:uri="http://schemas.microsoft.com/sharepoint/v3"/>
    <ds:schemaRef ds:uri="http://schemas.microsoft.com/office/2006/metadata/properties"/>
    <ds:schemaRef ds:uri="http://purl.org/dc/terms/"/>
  </ds:schemaRefs>
</ds:datastoreItem>
</file>

<file path=customXml/itemProps5.xml><?xml version="1.0" encoding="utf-8"?>
<ds:datastoreItem xmlns:ds="http://schemas.openxmlformats.org/officeDocument/2006/customXml" ds:itemID="{8C623ED0-C792-486C-8312-8766D5CE2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3C165BD2-3D3A-4989-97E4-003154B37F8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 with examples</Template>
  <TotalTime>4</TotalTime>
  <Words>3127</Words>
  <Application>Microsoft Office PowerPoint</Application>
  <PresentationFormat>On-screen Show (4:3)</PresentationFormat>
  <Paragraphs>381</Paragraphs>
  <Slides>26</Slides>
  <Notes>22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26</vt:i4>
      </vt:variant>
    </vt:vector>
  </HeadingPairs>
  <TitlesOfParts>
    <vt:vector size="43" baseType="lpstr">
      <vt:lpstr>Arial</vt:lpstr>
      <vt:lpstr>Arial Narrow</vt:lpstr>
      <vt:lpstr>Calibri</vt:lpstr>
      <vt:lpstr>Calibri Light</vt:lpstr>
      <vt:lpstr>Cambria</vt:lpstr>
      <vt:lpstr>Century Gothic</vt:lpstr>
      <vt:lpstr>helvetica</vt:lpstr>
      <vt:lpstr>Roboto</vt:lpstr>
      <vt:lpstr>Roboto Black</vt:lpstr>
      <vt:lpstr>Roboto Light</vt:lpstr>
      <vt:lpstr>Roboto Slab</vt:lpstr>
      <vt:lpstr>Source Sans Pro</vt:lpstr>
      <vt:lpstr>Wingdings</vt:lpstr>
      <vt:lpstr>1_Theme1</vt:lpstr>
      <vt:lpstr>2_Theme1</vt:lpstr>
      <vt:lpstr>3_Theme1</vt:lpstr>
      <vt:lpstr>Office Theme</vt:lpstr>
      <vt:lpstr>Global Nutrition Cluster  Webinar on 2021 HNO process August 25th, 2020</vt:lpstr>
      <vt:lpstr>PowerPoint Presentation</vt:lpstr>
      <vt:lpstr>PowerPoint Presentation</vt:lpstr>
      <vt:lpstr>PowerPoint Presentation</vt:lpstr>
      <vt:lpstr>PowerPoint Presentation</vt:lpstr>
      <vt:lpstr>ENHANCED HPC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keywords>Training; GNC</cp:keywords>
  <cp:lastModifiedBy>Anteneh Dobamo</cp:lastModifiedBy>
  <cp:revision>6</cp:revision>
  <cp:lastPrinted>2017-10-20T16:30:24Z</cp:lastPrinted>
  <dcterms:created xsi:type="dcterms:W3CDTF">2015-02-11T14:40:36Z</dcterms:created>
  <dcterms:modified xsi:type="dcterms:W3CDTF">2020-08-25T10:24:29Z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163;#Training|e274f566-a9bf-4f70-80f5-de4ef515adf5;#133;#GNC|82a4199d-9c93-4d57-833f-59195f986fba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8769f518-6e66-42c3-954a-3faa6c8151a4</vt:lpwstr>
  </property>
</Properties>
</file>