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55" r:id="rId4"/>
    <p:sldId id="964" r:id="rId5"/>
    <p:sldId id="995" r:id="rId6"/>
    <p:sldId id="946" r:id="rId7"/>
    <p:sldId id="965" r:id="rId8"/>
    <p:sldId id="945" r:id="rId9"/>
    <p:sldId id="993" r:id="rId10"/>
    <p:sldId id="994" r:id="rId11"/>
    <p:sldId id="978" r:id="rId12"/>
    <p:sldId id="977" r:id="rId13"/>
    <p:sldId id="982" r:id="rId14"/>
    <p:sldId id="996" r:id="rId15"/>
    <p:sldId id="997" r:id="rId16"/>
    <p:sldId id="990" r:id="rId17"/>
    <p:sldId id="999" r:id="rId18"/>
    <p:sldId id="987" r:id="rId19"/>
    <p:sldId id="9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ema HIRAD" initials="NH" lastIdx="6" clrIdx="0">
    <p:extLst>
      <p:ext uri="{19B8F6BF-5375-455C-9EA6-DF929625EA0E}">
        <p15:presenceInfo xmlns:p15="http://schemas.microsoft.com/office/powerpoint/2012/main" userId="S-1-5-21-185866794-2674911608-285463921-135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17B35"/>
    <a:srgbClr val="446F41"/>
    <a:srgbClr val="2EA725"/>
    <a:srgbClr val="6F6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90" autoAdjust="0"/>
  </p:normalViewPr>
  <p:slideViewPr>
    <p:cSldViewPr snapToGrid="0">
      <p:cViewPr>
        <p:scale>
          <a:sx n="58" d="100"/>
          <a:sy n="58" d="100"/>
        </p:scale>
        <p:origin x="96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A65F-BF9D-46F0-920B-4094A950EF3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54DC-CEA0-4A73-9701-793B9AD2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25C4-8950-425B-BC07-4CB38248063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1677-E072-4943-BBFE-B57AD27CD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i="1" dirty="0"/>
              <a:t>To what extent is the lack of purchasing power impacting the ability of households to access and prepare nutritious foods, access health services, access safe water, improve hygiene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dirty="0"/>
              <a:t>can a nutritious diet be achieved using locally available foods? Are goods required for adequate WASH available?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dirty="0"/>
              <a:t>Are relevant health and nutrition services for the prevention and treatment of malnutrition available and of acceptable quality? Are transportation services available to access health and nutrition services?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dirty="0"/>
              <a:t>Is there a safe and reliable way to deliver cash or vouchers?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1200" dirty="0"/>
              <a:t>data protection, preference on ways to be assisted, protection risks and safety considerations, access to money, access to markets, household decision making, possible tensions within households or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400" dirty="0"/>
              <a:t>Eligibility criteria are largely determined by the </a:t>
            </a:r>
            <a:r>
              <a:rPr lang="en-US" sz="2400" dirty="0" err="1"/>
              <a:t>programme</a:t>
            </a:r>
            <a:r>
              <a:rPr lang="en-US" sz="2400" dirty="0"/>
              <a:t> objectives and type of response rather than the assistance modality</a:t>
            </a:r>
          </a:p>
          <a:p>
            <a:pPr marL="457200" lvl="1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400" dirty="0"/>
              <a:t>Not really different to targeting of in-kind assistance</a:t>
            </a:r>
          </a:p>
          <a:p>
            <a:pPr marL="457200" lvl="1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400" dirty="0"/>
              <a:t>Socio-economic criteria can be considered on top of other criteria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Options: hard vs soft conditionality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Consider when it is expected to improve participation in SBC interventions and the uptake of priority preventive health service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Expected benefits vs additional costs and resources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Longer duration, higher cumulative transfer amount </a:t>
            </a:r>
            <a:r>
              <a:rPr lang="en-US" sz="2400" dirty="0">
                <a:sym typeface="Wingdings" panose="05000000000000000000" pitchFamily="2" charset="2"/>
              </a:rPr>
              <a:t> better impact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Safety net response: throughout first 1000 days; no less than 3 months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transfer amount for CVA should reflect what recipients are expected to be able to purchase on local markets </a:t>
            </a:r>
            <a:r>
              <a:rPr lang="en-US" sz="2400" dirty="0">
                <a:sym typeface="Wingdings" panose="05000000000000000000" pitchFamily="2" charset="2"/>
              </a:rPr>
              <a:t> depends on objective of CVA component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Common expenditure baskets: MFB (</a:t>
            </a:r>
            <a:r>
              <a:rPr lang="en-US" sz="2400" dirty="0">
                <a:sym typeface="Wingdings" panose="05000000000000000000" pitchFamily="2" charset="2"/>
              </a:rPr>
              <a:t> access nutritious diet at household or individual level), MEB ( access nutritious diet and other nutrition relevant goods and services at household level)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In reality: MFB composition reflects energy-based diet. It often lacks diversity and falls short of addressing micronutrient requirements.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Transfer amount = expenditure basket – HHs own contribution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ym typeface="Wingdings" panose="05000000000000000000" pitchFamily="2" charset="2"/>
              </a:rPr>
              <a:t>Nutrition practitioners should work with existing contextualized MEB/MFB and transfer amounts, adjust these as required in accordance to </a:t>
            </a:r>
            <a:r>
              <a:rPr lang="en-US" sz="2400" dirty="0" err="1">
                <a:sym typeface="Wingdings" panose="05000000000000000000" pitchFamily="2" charset="2"/>
              </a:rPr>
              <a:t>programme</a:t>
            </a:r>
            <a:r>
              <a:rPr lang="en-US" sz="2400" dirty="0">
                <a:sym typeface="Wingdings" panose="05000000000000000000" pitchFamily="2" charset="2"/>
              </a:rPr>
              <a:t> objectives, and if necessary advocate for adjustments to reflect a stronger nutrition lens.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Market price monitoring and risk monitoring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2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Steps 1-6 at based on identified scenarios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 err="1"/>
              <a:t>Organisational</a:t>
            </a:r>
            <a:r>
              <a:rPr lang="en-US" sz="2400" dirty="0"/>
              <a:t> readiness, partnerships in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CVA coordination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3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Items and services with positive impact on nutrition: healthy diet, items to prepare food, hygiene items, safe water, health services and medication, transportation, and productive inputs</a:t>
            </a:r>
          </a:p>
          <a:p>
            <a:r>
              <a:rPr lang="en-US" dirty="0"/>
              <a:t>CVA primarily acts on the underlying determinants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CVA can help to address demand side economic barriers to adequate nutrition, but is less effective on the supply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CVA alone unlikely to be successful strategy to improve nut status of children. It</a:t>
            </a:r>
            <a:r>
              <a:rPr lang="en-US" sz="1200" dirty="0">
                <a:sym typeface="Wingdings" panose="05000000000000000000" pitchFamily="2" charset="2"/>
              </a:rPr>
              <a:t> should be combined with </a:t>
            </a:r>
            <a:r>
              <a:rPr lang="en-US" sz="1200" dirty="0"/>
              <a:t>other nutrition sensitive or specific interventions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If you want to consider CVA in nutrition, you don’t need to start from scratch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/>
              <a:t>CVA is implemented by </a:t>
            </a:r>
            <a:r>
              <a:rPr lang="en-US" sz="1200" dirty="0" err="1"/>
              <a:t>organisations</a:t>
            </a:r>
            <a:r>
              <a:rPr lang="en-US" sz="1200" dirty="0"/>
              <a:t>, not by cash specialists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1677-E072-4943-BBFE-B57AD27CD1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60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23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7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0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6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1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0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6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2970-8B64-45AC-BF74-C4B391875EF3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D92118-7B91-4364-B6C9-8B471AE3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7555-07CF-4CC1-9AD4-26EB01ADEF7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707-16D1-4EFD-9C7E-2A3D5007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752" y="2936075"/>
            <a:ext cx="8273303" cy="1234727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17B35"/>
                </a:solidFill>
              </a:rPr>
              <a:t>Official Launch Event</a:t>
            </a:r>
            <a:br>
              <a:rPr lang="en-US" sz="3600" b="1" dirty="0">
                <a:solidFill>
                  <a:srgbClr val="517B35"/>
                </a:solidFill>
              </a:rPr>
            </a:br>
            <a:br>
              <a:rPr lang="en-US" sz="3600" b="1" dirty="0">
                <a:solidFill>
                  <a:srgbClr val="517B35"/>
                </a:solidFill>
              </a:rPr>
            </a:br>
            <a:r>
              <a:rPr lang="en-US" sz="3200" b="1" dirty="0">
                <a:solidFill>
                  <a:srgbClr val="517B35"/>
                </a:solidFill>
              </a:rPr>
              <a:t>Evidence and Guidance Note on the Use of CVA for Nutrition Outcomes in Emergencies</a:t>
            </a:r>
            <a:br>
              <a:rPr lang="en-US" sz="3600" b="1" dirty="0">
                <a:solidFill>
                  <a:srgbClr val="517B35"/>
                </a:solidFill>
              </a:rPr>
            </a:b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537" y="4260156"/>
            <a:ext cx="7766936" cy="1803702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18 August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71816-EA63-4177-B59A-FD44241B8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6" y="5885338"/>
            <a:ext cx="2172161" cy="764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F900A-616A-40FF-BD9C-501F236FC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744" y="5811866"/>
            <a:ext cx="3442166" cy="940075"/>
          </a:xfrm>
          <a:prstGeom prst="rect">
            <a:avLst/>
          </a:prstGeom>
        </p:spPr>
      </p:pic>
      <p:pic>
        <p:nvPicPr>
          <p:cNvPr id="6" name="Picture 5" descr="C:\Users\andurr\AppData\Local\Microsoft\Windows\INetCache\Content.MSO\E8746B46.tmp">
            <a:extLst>
              <a:ext uri="{FF2B5EF4-FFF2-40B4-BE49-F238E27FC236}">
                <a16:creationId xmlns:a16="http://schemas.microsoft.com/office/drawing/2014/main" id="{6DE16586-8B8A-4D17-A469-EFC19B4729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94" y="5747658"/>
            <a:ext cx="1151435" cy="93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FFDEE-5705-4077-AA2C-9B97F871DE2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37" y="5789395"/>
            <a:ext cx="1808157" cy="93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01085-2768-4B30-814F-2383333768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32" y="5817390"/>
            <a:ext cx="1547034" cy="87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EA843-02B9-4A99-B79F-BB306C4CF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8567" y="5911985"/>
            <a:ext cx="878356" cy="8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B07F-D342-4710-B76A-B861F43D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Part 2: Guidance Note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56E41BF-D40A-4EE2-ADF0-EB283E13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sz="2200" dirty="0"/>
              <a:t>How to Incorporate Cash and Voucher Assistance into Nutrition Response</a:t>
            </a:r>
          </a:p>
          <a:p>
            <a:r>
              <a:rPr lang="en-US" sz="2200" dirty="0"/>
              <a:t>How to Apply a Nutrition Lens to a Cash-Based Response</a:t>
            </a:r>
          </a:p>
        </p:txBody>
      </p:sp>
      <p:pic>
        <p:nvPicPr>
          <p:cNvPr id="6" name="Content Placeholder 5" descr="A person wearing a hat&#10;&#10;Description automatically generated">
            <a:extLst>
              <a:ext uri="{FF2B5EF4-FFF2-40B4-BE49-F238E27FC236}">
                <a16:creationId xmlns:a16="http://schemas.microsoft.com/office/drawing/2014/main" id="{C18C129B-FCD0-4AE5-83B4-FE1A6BB0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37997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40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0668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Steps to incorporate CVA into nutrition response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pic>
        <p:nvPicPr>
          <p:cNvPr id="8" name="Picture 7" descr="Humanitarian Response Cycle">
            <a:extLst>
              <a:ext uri="{FF2B5EF4-FFF2-40B4-BE49-F238E27FC236}">
                <a16:creationId xmlns:a16="http://schemas.microsoft.com/office/drawing/2014/main" id="{94732755-5F8F-44FD-A797-FDA9C1C6FF4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76" y="1594094"/>
            <a:ext cx="7568588" cy="455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E8B1B1-53AF-43EB-BC61-1C37ED975E19}"/>
              </a:ext>
            </a:extLst>
          </p:cNvPr>
          <p:cNvSpPr txBox="1"/>
          <p:nvPr/>
        </p:nvSpPr>
        <p:spPr>
          <a:xfrm>
            <a:off x="6096000" y="1235265"/>
            <a:ext cx="3657600" cy="65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1: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Determine whether CVA can contribute to nutrition outcomes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9A736-3160-45A5-90AC-05382BFAEA02}"/>
              </a:ext>
            </a:extLst>
          </p:cNvPr>
          <p:cNvSpPr txBox="1"/>
          <p:nvPr/>
        </p:nvSpPr>
        <p:spPr>
          <a:xfrm>
            <a:off x="6487097" y="1970088"/>
            <a:ext cx="36043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2: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Determine the feasibility of CVA as part of a nutrition response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BEC84-8EBA-4744-AACE-9F8EBB7D54BA}"/>
              </a:ext>
            </a:extLst>
          </p:cNvPr>
          <p:cNvSpPr txBox="1"/>
          <p:nvPr/>
        </p:nvSpPr>
        <p:spPr>
          <a:xfrm>
            <a:off x="6977349" y="2725219"/>
            <a:ext cx="402483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3: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Determine and select response options and response modalities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18B4D-E1CA-4B7E-AD21-702953ECE073}"/>
              </a:ext>
            </a:extLst>
          </p:cNvPr>
          <p:cNvSpPr txBox="1"/>
          <p:nvPr/>
        </p:nvSpPr>
        <p:spPr>
          <a:xfrm>
            <a:off x="7272966" y="4195397"/>
            <a:ext cx="2032614" cy="65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4: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Design the CVA component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2D024-7ED3-4791-841E-5CD3BFC9B6F3}"/>
              </a:ext>
            </a:extLst>
          </p:cNvPr>
          <p:cNvSpPr txBox="1"/>
          <p:nvPr/>
        </p:nvSpPr>
        <p:spPr>
          <a:xfrm>
            <a:off x="2223313" y="5861778"/>
            <a:ext cx="2112521" cy="64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6: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 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CVA component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7D8C0-8455-46C6-AD5B-2F50884E7C36}"/>
              </a:ext>
            </a:extLst>
          </p:cNvPr>
          <p:cNvSpPr txBox="1"/>
          <p:nvPr/>
        </p:nvSpPr>
        <p:spPr>
          <a:xfrm>
            <a:off x="991519" y="4522132"/>
            <a:ext cx="23562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7: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Monitoring of a CVA component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632AC-E1B8-41A1-8B2C-1B200A4D83E0}"/>
              </a:ext>
            </a:extLst>
          </p:cNvPr>
          <p:cNvSpPr txBox="1"/>
          <p:nvPr/>
        </p:nvSpPr>
        <p:spPr>
          <a:xfrm>
            <a:off x="1105360" y="1100190"/>
            <a:ext cx="235621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Transversal issues: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Preparedness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Information Management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Risk analysis and mitigation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B86F8-306C-417A-81ED-02B975FFF7D5}"/>
              </a:ext>
            </a:extLst>
          </p:cNvPr>
          <p:cNvSpPr txBox="1"/>
          <p:nvPr/>
        </p:nvSpPr>
        <p:spPr>
          <a:xfrm>
            <a:off x="6095999" y="5868978"/>
            <a:ext cx="27285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5: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Mobilize resources for the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095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How to incorporate CVA into nutrition response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5" y="963949"/>
            <a:ext cx="11076340" cy="58631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Step 1: Determine whether CVA can contribute to nut outcomes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Entry point: Demand-side economic barriers to adequate nutrition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Opportunities of nutrition assessment tools to contribute to an understanding of economic barriers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be complemented by assessments from other sectors (FSL, health, WASH, </a:t>
            </a:r>
            <a:r>
              <a:rPr lang="en-US" sz="2400" dirty="0" err="1"/>
              <a:t>Prot</a:t>
            </a:r>
            <a:r>
              <a:rPr lang="en-US" sz="2400" dirty="0"/>
              <a:t>)</a:t>
            </a:r>
          </a:p>
          <a:p>
            <a:pPr>
              <a:spcAft>
                <a:spcPts val="600"/>
              </a:spcAft>
            </a:pPr>
            <a:endParaRPr lang="en-US" sz="800" dirty="0"/>
          </a:p>
          <a:p>
            <a:pPr>
              <a:spcAft>
                <a:spcPts val="600"/>
              </a:spcAft>
            </a:pPr>
            <a:r>
              <a:rPr lang="en-US" sz="2400" b="1" dirty="0"/>
              <a:t>Step 2: Determine the feasibility of CVA 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Market capacity and functionality for food and non-food items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Health and transportation services 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Delivery mechanisms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Community considerations: preferences, safety, HH decision making, etc.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Additional: Acceptance of authorities, organizational capacity, risks, costs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Most information probably available (secondary info), consult with others! </a:t>
            </a:r>
          </a:p>
        </p:txBody>
      </p:sp>
    </p:spTree>
    <p:extLst>
      <p:ext uri="{BB962C8B-B14F-4D97-AF65-F5344CB8AC3E}">
        <p14:creationId xmlns:p14="http://schemas.microsoft.com/office/powerpoint/2010/main" val="8539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095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How to incorporate CVA into nutrition response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5" y="963949"/>
            <a:ext cx="1071967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Step 3: Determine and select response options and modalities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CVA does not change the way nutrition practitioners define objectives and select nutrition response options in order to address identified nutritional needs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Important economic barriers to the underlying determinants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feasible CVA modalities and approaches should be considered as part of response options analysis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dirty="0"/>
              <a:t>Step 4: Design the CVA component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Targeting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Conditionality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Timing, duration and frequency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Expenditure basket and transfer amount</a:t>
            </a:r>
          </a:p>
        </p:txBody>
      </p:sp>
    </p:spTree>
    <p:extLst>
      <p:ext uri="{BB962C8B-B14F-4D97-AF65-F5344CB8AC3E}">
        <p14:creationId xmlns:p14="http://schemas.microsoft.com/office/powerpoint/2010/main" val="2157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0951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How to incorporate CVA into nutrition response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5" y="963949"/>
            <a:ext cx="10719677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Step 5: Mobilize resources for the response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dirty="0"/>
              <a:t>Step 6: Implement the CVA component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dirty="0"/>
              <a:t>Step 7: Monitoring of the CVA component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Monitor nutrition outcomes largely depends on the </a:t>
            </a:r>
            <a:r>
              <a:rPr lang="en-US" sz="2400" dirty="0" err="1"/>
              <a:t>programme</a:t>
            </a:r>
            <a:r>
              <a:rPr lang="en-US" sz="2400" dirty="0"/>
              <a:t> objective and is as such not tied to the assistance modality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When CVA is provided to give access to healthy and diverse diet, move beyond HH level indicators and include indicators at individual level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Expenditure information important to collect (money spend on good and services relevant to nutrition outcomes?) 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07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107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Crosscutting considerations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5" y="1137571"/>
            <a:ext cx="10936109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Preparedness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Coordination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Need to closely coordinate with CWG and other relevant sectors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CVA components as part of nutrition response should be coordinated by the nutrition cluster/sector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Information Management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CVA component of nutrition response should be reported under the nutrition cluster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Risk analysis and mitigation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CVA modalities are not ‘riskier’ that other modalities and most risks are not specific to CVA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Pay particular attention to protection risks</a:t>
            </a:r>
          </a:p>
        </p:txBody>
      </p:sp>
    </p:spTree>
    <p:extLst>
      <p:ext uri="{BB962C8B-B14F-4D97-AF65-F5344CB8AC3E}">
        <p14:creationId xmlns:p14="http://schemas.microsoft.com/office/powerpoint/2010/main" val="31086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107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to Apply a Nutrition Lens to a Cash-Based Response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5" y="1137571"/>
            <a:ext cx="10936109" cy="48474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Main focus: household cash transfers (including MPC)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Remember: Household cash transfers alone should not be expected to contribute to nutrition outcomes of individual household members. 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However, different measures can be taken to increase the likelihood that they do: 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Integrating context-specific SBC with household cash transfers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Appropriately reflecting nutrition in the minimum expenditure basket and transfer amount calculation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Choosing nutrition sensitive targeting criteria</a:t>
            </a:r>
          </a:p>
          <a:p>
            <a:pPr marL="800100" lvl="1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Including nutrition objectives and indicators in the project design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Example from Columbia</a:t>
            </a:r>
          </a:p>
        </p:txBody>
      </p:sp>
    </p:spTree>
    <p:extLst>
      <p:ext uri="{BB962C8B-B14F-4D97-AF65-F5344CB8AC3E}">
        <p14:creationId xmlns:p14="http://schemas.microsoft.com/office/powerpoint/2010/main" val="303508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107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Recommendations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6" y="1027401"/>
            <a:ext cx="10836958" cy="5539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To the nutrition cluster/sector coordination teams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To nutrition practitioners and partners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To the GNC and the Global Technical Assistance Mechanism (GTAM)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To cash practitioners and Cash Working Groups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To donors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endParaRPr lang="en-US" sz="2300" dirty="0"/>
          </a:p>
          <a:p>
            <a:pPr>
              <a:spcAft>
                <a:spcPts val="600"/>
              </a:spcAft>
              <a:buClr>
                <a:srgbClr val="008000"/>
              </a:buClr>
            </a:pPr>
            <a:r>
              <a:rPr lang="en-US" sz="2300" dirty="0"/>
              <a:t>Key messages: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Look out for economic barriers to adequate nutrition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Consider CVA modalities if there are important economic barriers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Coordinate and collaborate among sectors and with CWG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Build </a:t>
            </a:r>
            <a:r>
              <a:rPr lang="en-US" sz="2300" dirty="0" err="1"/>
              <a:t>programmes</a:t>
            </a:r>
            <a:r>
              <a:rPr lang="en-US" sz="2300" dirty="0"/>
              <a:t> based on a thorough understanding of context and current best practice</a:t>
            </a:r>
          </a:p>
          <a:p>
            <a:pPr marL="342900" indent="-34290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Build capacity of nutrition practitioners on CVA</a:t>
            </a:r>
          </a:p>
        </p:txBody>
      </p:sp>
    </p:spTree>
    <p:extLst>
      <p:ext uri="{BB962C8B-B14F-4D97-AF65-F5344CB8AC3E}">
        <p14:creationId xmlns:p14="http://schemas.microsoft.com/office/powerpoint/2010/main" val="73902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952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Questions and Answers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pic>
        <p:nvPicPr>
          <p:cNvPr id="12" name="Content Placeholder 11" descr="A person that is sitting in the grass&#10;&#10;Description automatically generated">
            <a:extLst>
              <a:ext uri="{FF2B5EF4-FFF2-40B4-BE49-F238E27FC236}">
                <a16:creationId xmlns:a16="http://schemas.microsoft.com/office/drawing/2014/main" id="{7A65D372-14BB-4AA3-88F4-F9FE5A496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6" y="1916935"/>
            <a:ext cx="6976708" cy="4941065"/>
          </a:xfrm>
        </p:spPr>
      </p:pic>
    </p:spTree>
    <p:extLst>
      <p:ext uri="{BB962C8B-B14F-4D97-AF65-F5344CB8AC3E}">
        <p14:creationId xmlns:p14="http://schemas.microsoft.com/office/powerpoint/2010/main" val="313025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831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Agenda of the Webinar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C2DA904E-880B-4E52-A2B3-1B42C352A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89941"/>
              </p:ext>
            </p:extLst>
          </p:nvPr>
        </p:nvGraphicFramePr>
        <p:xfrm>
          <a:off x="452082" y="990704"/>
          <a:ext cx="10212245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1129597">
                  <a:extLst>
                    <a:ext uri="{9D8B030D-6E8A-4147-A177-3AD203B41FA5}">
                      <a16:colId xmlns:a16="http://schemas.microsoft.com/office/drawing/2014/main" val="529748010"/>
                    </a:ext>
                  </a:extLst>
                </a:gridCol>
                <a:gridCol w="9082648">
                  <a:extLst>
                    <a:ext uri="{9D8B030D-6E8A-4147-A177-3AD203B41FA5}">
                      <a16:colId xmlns:a16="http://schemas.microsoft.com/office/drawing/2014/main" val="623237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Minutes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 Item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40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and housekeeping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4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Opening remarks by the host (GNC) and co-hosts (NORCAP and SDC)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Nutrition Cluster: Anna Ziolkovska, Deputy Global Nutrition Cluster Coordinator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NORCAP: Stine Horn, Director of the Partnership and Development Section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SDC: Philippe Besson, Head of Multilateral Division Humanitarian Aid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24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of Evidence and Guidance Note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94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Q&amp;A on Evidence and Guidance Note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54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Experiences and initiatives from the field: 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Nigeria: Use of CVA for nutrition outcomes in North-East Nigeria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Columbia: Multipurpose cash transfers with a nutrition lens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development for nutrition practitioners in West Africa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89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Panel discussion with presenters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6338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94F978A-B497-4994-A225-63AE98796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6" y="5885338"/>
            <a:ext cx="2172161" cy="764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1728F5-1FBE-4660-9BD0-88EF9E58F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744" y="5811866"/>
            <a:ext cx="3442166" cy="940075"/>
          </a:xfrm>
          <a:prstGeom prst="rect">
            <a:avLst/>
          </a:prstGeom>
        </p:spPr>
      </p:pic>
      <p:pic>
        <p:nvPicPr>
          <p:cNvPr id="18" name="Picture 17" descr="C:\Users\andurr\AppData\Local\Microsoft\Windows\INetCache\Content.MSO\E8746B46.tmp">
            <a:extLst>
              <a:ext uri="{FF2B5EF4-FFF2-40B4-BE49-F238E27FC236}">
                <a16:creationId xmlns:a16="http://schemas.microsoft.com/office/drawing/2014/main" id="{5E2CAEB7-8547-47BC-8C7F-678254AA34D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94" y="5747658"/>
            <a:ext cx="1151435" cy="93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48967F-EA93-478D-A7A1-00C2B89CB2C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37" y="5789395"/>
            <a:ext cx="1808157" cy="93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F75AA8-47DE-4B96-BA48-BE2CAA8EDF1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32" y="5817390"/>
            <a:ext cx="1547034" cy="87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EBB32-C670-4CB6-B840-372CD4490A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567" y="5911985"/>
            <a:ext cx="878356" cy="8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BF8A0-6882-43ED-9C21-CF8DC5D7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1309689"/>
            <a:ext cx="8974501" cy="49768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Recognition that CVA can support nutrition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CashCap</a:t>
            </a:r>
            <a:r>
              <a:rPr lang="en-US" sz="2800" dirty="0"/>
              <a:t> support to the GNC since August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Reference Group, consisting more than 15 organizations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Results: Evidence and Guidance note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Evidence and practice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More than 50 key informant interviews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Two case studies: Nigeria and Somalia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Structure of document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Target audience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831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Introduction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DABDCD1-CEE9-47B3-9FF8-B5ACB9BCC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9091" r="2327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BB07F-D342-4710-B76A-B861F43D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Part 1: Evidence Note</a:t>
            </a:r>
          </a:p>
        </p:txBody>
      </p:sp>
    </p:spTree>
    <p:extLst>
      <p:ext uri="{BB962C8B-B14F-4D97-AF65-F5344CB8AC3E}">
        <p14:creationId xmlns:p14="http://schemas.microsoft.com/office/powerpoint/2010/main" val="30410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0935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CVA the conceptual framework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8881E4-91DB-4830-B1E8-3859A9F256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5" y="973491"/>
            <a:ext cx="5338460" cy="48443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1E02E43-1A2D-4E91-8984-D86ABA33C434}"/>
              </a:ext>
            </a:extLst>
          </p:cNvPr>
          <p:cNvSpPr/>
          <p:nvPr/>
        </p:nvSpPr>
        <p:spPr>
          <a:xfrm>
            <a:off x="1465243" y="2715015"/>
            <a:ext cx="4427759" cy="1184959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060BD1-2559-4B9C-A87F-2342288B0077}"/>
              </a:ext>
            </a:extLst>
          </p:cNvPr>
          <p:cNvSpPr/>
          <p:nvPr/>
        </p:nvSpPr>
        <p:spPr>
          <a:xfrm>
            <a:off x="3159597" y="5024736"/>
            <a:ext cx="566932" cy="332976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6084B-8887-4259-9C3F-9618F4A0BD80}"/>
              </a:ext>
            </a:extLst>
          </p:cNvPr>
          <p:cNvSpPr txBox="1"/>
          <p:nvPr/>
        </p:nvSpPr>
        <p:spPr>
          <a:xfrm>
            <a:off x="6060843" y="949364"/>
            <a:ext cx="560736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CVA can impact underlying determinants in three main ways: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LcPeriod"/>
            </a:pPr>
            <a:r>
              <a:rPr lang="en-US" sz="2200" dirty="0"/>
              <a:t>allows HHs and individuals to purchase goods and access services that can have a positive impact on maternal and child nutrition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LcPeriod"/>
            </a:pPr>
            <a:r>
              <a:rPr lang="en-US" sz="2200" dirty="0"/>
              <a:t>Conditional CVA can be an incentive to participate in nutrition SBC activities and attend to free priority health services.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LcPeriod"/>
            </a:pPr>
            <a:r>
              <a:rPr lang="en-US" sz="2200" dirty="0"/>
              <a:t>Increased household income can reduce household tensions, economic pressures, enhance decision-making power of women, improve health and well-being of caregiver,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6ED59-805F-4EF0-8458-24B864385B8B}"/>
              </a:ext>
            </a:extLst>
          </p:cNvPr>
          <p:cNvSpPr/>
          <p:nvPr/>
        </p:nvSpPr>
        <p:spPr>
          <a:xfrm>
            <a:off x="6060844" y="1652530"/>
            <a:ext cx="5607360" cy="1333041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7358E-E51A-408C-8CC6-27870EC415AA}"/>
              </a:ext>
            </a:extLst>
          </p:cNvPr>
          <p:cNvSpPr/>
          <p:nvPr/>
        </p:nvSpPr>
        <p:spPr>
          <a:xfrm>
            <a:off x="6081040" y="3160005"/>
            <a:ext cx="5607360" cy="1333041"/>
          </a:xfrm>
          <a:prstGeom prst="rect">
            <a:avLst/>
          </a:prstGeom>
          <a:noFill/>
          <a:ln w="635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02E7F-7802-436F-8E57-B9FA5655907C}"/>
              </a:ext>
            </a:extLst>
          </p:cNvPr>
          <p:cNvSpPr/>
          <p:nvPr/>
        </p:nvSpPr>
        <p:spPr>
          <a:xfrm>
            <a:off x="4534442" y="2762016"/>
            <a:ext cx="1304498" cy="1060837"/>
          </a:xfrm>
          <a:prstGeom prst="rect">
            <a:avLst/>
          </a:prstGeom>
          <a:noFill/>
          <a:ln w="635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F893C-077F-43A6-A6E7-C359733DE38F}"/>
              </a:ext>
            </a:extLst>
          </p:cNvPr>
          <p:cNvSpPr/>
          <p:nvPr/>
        </p:nvSpPr>
        <p:spPr>
          <a:xfrm>
            <a:off x="6068185" y="4601099"/>
            <a:ext cx="5607360" cy="1774278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78853-1DED-4BFE-A878-00C057F0EBFE}"/>
              </a:ext>
            </a:extLst>
          </p:cNvPr>
          <p:cNvSpPr/>
          <p:nvPr/>
        </p:nvSpPr>
        <p:spPr>
          <a:xfrm>
            <a:off x="3045327" y="2782212"/>
            <a:ext cx="1304498" cy="1060837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1564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CVA impact on maternal and child nutrition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D74C5D-4735-41C8-B9C8-A9EFD3337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56875"/>
              </p:ext>
            </p:extLst>
          </p:nvPr>
        </p:nvGraphicFramePr>
        <p:xfrm>
          <a:off x="5754259" y="958467"/>
          <a:ext cx="6143958" cy="5266989"/>
        </p:xfrm>
        <a:graphic>
          <a:graphicData uri="http://schemas.openxmlformats.org/drawingml/2006/table">
            <a:tbl>
              <a:tblPr firstRow="1" firstCol="1" bandRow="1"/>
              <a:tblGrid>
                <a:gridCol w="3380332">
                  <a:extLst>
                    <a:ext uri="{9D8B030D-6E8A-4147-A177-3AD203B41FA5}">
                      <a16:colId xmlns:a16="http://schemas.microsoft.com/office/drawing/2014/main" val="990807482"/>
                    </a:ext>
                  </a:extLst>
                </a:gridCol>
                <a:gridCol w="1060179">
                  <a:extLst>
                    <a:ext uri="{9D8B030D-6E8A-4147-A177-3AD203B41FA5}">
                      <a16:colId xmlns:a16="http://schemas.microsoft.com/office/drawing/2014/main" val="2454223745"/>
                    </a:ext>
                  </a:extLst>
                </a:gridCol>
                <a:gridCol w="895031">
                  <a:extLst>
                    <a:ext uri="{9D8B030D-6E8A-4147-A177-3AD203B41FA5}">
                      <a16:colId xmlns:a16="http://schemas.microsoft.com/office/drawing/2014/main" val="2275873409"/>
                    </a:ext>
                  </a:extLst>
                </a:gridCol>
                <a:gridCol w="808416">
                  <a:extLst>
                    <a:ext uri="{9D8B030D-6E8A-4147-A177-3AD203B41FA5}">
                      <a16:colId xmlns:a16="http://schemas.microsoft.com/office/drawing/2014/main" val="4269664487"/>
                    </a:ext>
                  </a:extLst>
                </a:gridCol>
              </a:tblGrid>
              <a:tr h="562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Level of impact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Mostly positive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Mixed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61708"/>
                  </a:ext>
                </a:extLst>
              </a:tr>
              <a:tr h="27537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 on nutrition status of children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44166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nutrition status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2357"/>
                  </a:ext>
                </a:extLst>
              </a:tr>
              <a:tr h="27537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 on immediate determinants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94112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Dietary diversity of children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2711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status of children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45983"/>
                  </a:ext>
                </a:extLst>
              </a:tr>
              <a:tr h="27537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 on underlying determinants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83768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food expenditure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45243"/>
                  </a:ext>
                </a:extLst>
              </a:tr>
              <a:tr h="562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food consumption and dietary diversity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50741"/>
                  </a:ext>
                </a:extLst>
              </a:tr>
              <a:tr h="5623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Uptake in preventative health services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6996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Water, sanitation and hygiene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18751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Feeding behaviours and practices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80504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Psychosocial care for children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85807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Intra-household decision making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56710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Intimate partner violence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45303"/>
                  </a:ext>
                </a:extLst>
              </a:tr>
              <a:tr h="275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Caregivers’ mental health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7965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57DCEFC-7419-465E-B19F-8DDB9E943183}"/>
              </a:ext>
            </a:extLst>
          </p:cNvPr>
          <p:cNvSpPr/>
          <p:nvPr/>
        </p:nvSpPr>
        <p:spPr>
          <a:xfrm>
            <a:off x="5754259" y="6225454"/>
            <a:ext cx="6143958" cy="598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 of evidence: * none or limited, ** growing, *** moderate, **** strong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B6906-6F06-43E2-A462-FE5014747F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5" y="973490"/>
            <a:ext cx="4853718" cy="559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0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334146" y="118753"/>
            <a:ext cx="1107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Economic barriers to adequate nutrition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017EC03-B95A-49B2-AB4E-F28141D27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213663"/>
              </p:ext>
            </p:extLst>
          </p:nvPr>
        </p:nvGraphicFramePr>
        <p:xfrm>
          <a:off x="334146" y="948074"/>
          <a:ext cx="11204154" cy="5841492"/>
        </p:xfrm>
        <a:graphic>
          <a:graphicData uri="http://schemas.openxmlformats.org/drawingml/2006/table">
            <a:tbl>
              <a:tblPr firstRow="1" firstCol="1" bandRow="1"/>
              <a:tblGrid>
                <a:gridCol w="6830457">
                  <a:extLst>
                    <a:ext uri="{9D8B030D-6E8A-4147-A177-3AD203B41FA5}">
                      <a16:colId xmlns:a16="http://schemas.microsoft.com/office/drawing/2014/main" val="20766261"/>
                    </a:ext>
                  </a:extLst>
                </a:gridCol>
                <a:gridCol w="4373697">
                  <a:extLst>
                    <a:ext uri="{9D8B030D-6E8A-4147-A177-3AD203B41FA5}">
                      <a16:colId xmlns:a16="http://schemas.microsoft.com/office/drawing/2014/main" val="1311878396"/>
                    </a:ext>
                  </a:extLst>
                </a:gridCol>
              </a:tblGrid>
              <a:tr h="169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 side barriers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1" marR="6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side barriers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1" marR="6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11995"/>
                  </a:ext>
                </a:extLst>
              </a:tr>
              <a:tr h="3712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barriers: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Affordability: Nutritious diet, cooking utensils and fuel, hygiene items, safe water and water treatment, transportation, other costs related to accessing health and nutrition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costs: providing adequate care, seeking health and nutrition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Behavioural barriers: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knowledge and skills on preparation of nutritious diet adequate complementary foods, caring practices, WASH practices, etc.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demand side barriers: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Markets not accessible due to distance, safety concerns, etc.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Inadequate health seeking behaviour due to lack of knowledge of malnutrition, traditional beliefs, etc.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1" marR="6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Markets for food and non-food items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and quality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production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chains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and Nutrition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and quality of preventative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and quality of treatment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IYCF support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of adequate drugs, supplies (e.g. therapeutic foods) and equipment for maternal and child health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1" marR="67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1107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38C315E-52BA-4AB8-9A5A-445F721E262D}"/>
              </a:ext>
            </a:extLst>
          </p:cNvPr>
          <p:cNvSpPr/>
          <p:nvPr/>
        </p:nvSpPr>
        <p:spPr>
          <a:xfrm>
            <a:off x="334146" y="1277957"/>
            <a:ext cx="6738683" cy="2379643"/>
          </a:xfrm>
          <a:prstGeom prst="rect">
            <a:avLst/>
          </a:prstGeom>
          <a:noFill/>
          <a:ln w="889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212959" y="118753"/>
            <a:ext cx="1152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Most common approaches to integrate CVA in nut response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6" y="955117"/>
            <a:ext cx="1034177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 err="1"/>
              <a:t>Based</a:t>
            </a:r>
            <a:r>
              <a:rPr lang="fr-FR" sz="2400" dirty="0"/>
              <a:t> on a </a:t>
            </a:r>
            <a:r>
              <a:rPr lang="fr-FR" sz="2400" dirty="0" err="1"/>
              <a:t>review</a:t>
            </a:r>
            <a:r>
              <a:rPr lang="fr-FR" sz="2400" dirty="0"/>
              <a:t> of </a:t>
            </a:r>
            <a:r>
              <a:rPr lang="fr-FR" sz="2400" dirty="0" err="1"/>
              <a:t>studies</a:t>
            </a:r>
            <a:r>
              <a:rPr lang="fr-FR" sz="2400" dirty="0"/>
              <a:t> and </a:t>
            </a:r>
            <a:r>
              <a:rPr lang="fr-FR" sz="2400" dirty="0" err="1"/>
              <a:t>opreational</a:t>
            </a:r>
            <a:r>
              <a:rPr lang="fr-FR" sz="2400" dirty="0"/>
              <a:t> </a:t>
            </a:r>
            <a:r>
              <a:rPr lang="fr-FR" sz="2400" dirty="0" err="1"/>
              <a:t>examples</a:t>
            </a:r>
            <a:r>
              <a:rPr lang="fr-FR" sz="2400" dirty="0"/>
              <a:t>, five main </a:t>
            </a:r>
            <a:r>
              <a:rPr lang="fr-FR" sz="2400" dirty="0" err="1"/>
              <a:t>appraoches</a:t>
            </a:r>
            <a:r>
              <a:rPr lang="fr-FR" sz="2400" dirty="0"/>
              <a:t> to </a:t>
            </a:r>
            <a:r>
              <a:rPr lang="fr-FR" sz="2400" dirty="0" err="1"/>
              <a:t>integrate</a:t>
            </a:r>
            <a:r>
              <a:rPr lang="fr-FR" sz="2400" dirty="0"/>
              <a:t> CVA in nutrition </a:t>
            </a:r>
            <a:r>
              <a:rPr lang="fr-FR" sz="2400" dirty="0" err="1"/>
              <a:t>response</a:t>
            </a:r>
            <a:r>
              <a:rPr lang="fr-FR" sz="2400" dirty="0"/>
              <a:t> </a:t>
            </a:r>
            <a:r>
              <a:rPr lang="fr-FR" sz="2400" dirty="0" err="1"/>
              <a:t>were</a:t>
            </a:r>
            <a:r>
              <a:rPr lang="fr-FR" sz="2400" dirty="0"/>
              <a:t> </a:t>
            </a:r>
            <a:r>
              <a:rPr lang="fr-FR" sz="2400" dirty="0" err="1"/>
              <a:t>identified</a:t>
            </a:r>
            <a:r>
              <a:rPr lang="fr-FR" sz="2400" dirty="0"/>
              <a:t>: 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/>
            </a:pPr>
            <a:r>
              <a:rPr lang="en-US" sz="2400" dirty="0"/>
              <a:t>Using CVA modalities for household assistance and/or individual feeding assistance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CVA can be used for both components, with limitations for individual feeding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Household cash plus SNF promising; positive experience with FFV</a:t>
            </a:r>
          </a:p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/>
            </a:pPr>
            <a:r>
              <a:rPr lang="en-US" sz="2400" dirty="0"/>
              <a:t>Pairing household CVA and context-specific SBC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CVA modalities </a:t>
            </a:r>
            <a:r>
              <a:rPr lang="en-US" sz="2400" dirty="0"/>
              <a:t>that aim to contribute to nutrition outcomes </a:t>
            </a:r>
            <a:r>
              <a:rPr lang="en-US" sz="2400" b="1" dirty="0"/>
              <a:t>need to be accompanied </a:t>
            </a:r>
            <a:r>
              <a:rPr lang="en-US" sz="2400" dirty="0"/>
              <a:t>with context-specific SBC activities</a:t>
            </a:r>
          </a:p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/>
            </a:pPr>
            <a:r>
              <a:rPr lang="en-US" sz="2400" dirty="0"/>
              <a:t>Providing conditional cash transfers to incentivize attendance to priority health services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CCTs can improve attendance and provide household income</a:t>
            </a:r>
          </a:p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43E31A-E675-483A-94AE-5FC42244FD22}"/>
              </a:ext>
            </a:extLst>
          </p:cNvPr>
          <p:cNvSpPr txBox="1">
            <a:spLocks/>
          </p:cNvSpPr>
          <p:nvPr/>
        </p:nvSpPr>
        <p:spPr bwMode="auto">
          <a:xfrm>
            <a:off x="0" y="-95003"/>
            <a:ext cx="12192000" cy="836364"/>
          </a:xfrm>
          <a:prstGeom prst="rect">
            <a:avLst/>
          </a:prstGeom>
          <a:gradFill flip="none" rotWithShape="1">
            <a:gsLst>
              <a:gs pos="85000">
                <a:srgbClr val="78BF3F"/>
              </a:gs>
              <a:gs pos="0">
                <a:srgbClr val="009740"/>
              </a:gs>
              <a:gs pos="100000">
                <a:srgbClr val="8DC63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813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953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2525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7097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16693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617A-23F7-4677-B787-7589DF91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6964"/>
            <a:ext cx="12192000" cy="762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F9CFA-1B20-4B26-8292-3C1FC6E51AC4}"/>
              </a:ext>
            </a:extLst>
          </p:cNvPr>
          <p:cNvSpPr/>
          <p:nvPr/>
        </p:nvSpPr>
        <p:spPr>
          <a:xfrm>
            <a:off x="212959" y="118753"/>
            <a:ext cx="1152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Key messages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1B1512-678B-44C5-85D9-C99DD9A88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485" y="-72701"/>
            <a:ext cx="781515" cy="781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38001-405B-4135-8987-ABDFC7A6FFEB}"/>
              </a:ext>
            </a:extLst>
          </p:cNvPr>
          <p:cNvSpPr/>
          <p:nvPr/>
        </p:nvSpPr>
        <p:spPr>
          <a:xfrm>
            <a:off x="334146" y="1137571"/>
            <a:ext cx="103417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 startAt="4"/>
            </a:pPr>
            <a:r>
              <a:rPr lang="en-US" sz="2400" dirty="0"/>
              <a:t>Provide CVA to facilitate access to treatment services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frequently used to cover transport costs but poorly documented</a:t>
            </a:r>
            <a:endParaRPr lang="en-US" sz="2400" dirty="0"/>
          </a:p>
          <a:p>
            <a:pPr marL="514350" indent="-514350">
              <a:spcAft>
                <a:spcPts val="600"/>
              </a:spcAft>
              <a:buClr>
                <a:srgbClr val="008000"/>
              </a:buClr>
              <a:buFont typeface="+mj-lt"/>
              <a:buAutoNum type="arabicParenR" startAt="4"/>
            </a:pPr>
            <a:r>
              <a:rPr lang="en-US" sz="2400" dirty="0"/>
              <a:t>Provide household CVA to caregivers of SAM children</a:t>
            </a:r>
          </a:p>
          <a:p>
            <a:pPr marL="971550" lvl="1" indent="-514350"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CVA can improve treatment outcomes (reduce relapse and non-response to treatment, improve recovery), but anecdotal evidence for perverse incentive</a:t>
            </a:r>
          </a:p>
          <a:p>
            <a:pPr lvl="1">
              <a:spcAft>
                <a:spcPts val="600"/>
              </a:spcAft>
              <a:buClr>
                <a:srgbClr val="008000"/>
              </a:buClr>
            </a:pPr>
            <a:endParaRPr lang="en-US" sz="2400" dirty="0"/>
          </a:p>
          <a:p>
            <a:pPr>
              <a:spcAft>
                <a:spcPts val="600"/>
              </a:spcAft>
              <a:buClr>
                <a:srgbClr val="008000"/>
              </a:buClr>
            </a:pPr>
            <a:r>
              <a:rPr lang="en-US" sz="2400" dirty="0"/>
              <a:t>Can be combined with each other and be a component of a broader nutrition response!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Example from Nigeria: Integrated Nutrition Response plus (INP+)</a:t>
            </a:r>
          </a:p>
          <a:p>
            <a:pPr>
              <a:spcAft>
                <a:spcPts val="600"/>
              </a:spcAft>
            </a:pPr>
            <a:endParaRPr lang="fr-FR" sz="2400" dirty="0"/>
          </a:p>
          <a:p>
            <a:pPr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19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1767</Words>
  <Application>Microsoft Office PowerPoint</Application>
  <PresentationFormat>Widescreen</PresentationFormat>
  <Paragraphs>268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Trebuchet MS</vt:lpstr>
      <vt:lpstr>Wingdings</vt:lpstr>
      <vt:lpstr>Wingdings 3</vt:lpstr>
      <vt:lpstr>Facet</vt:lpstr>
      <vt:lpstr>Office Theme</vt:lpstr>
      <vt:lpstr>Official Launch Event  Evidence and Guidance Note on the Use of CVA for Nutrition Outcomes in Emergencies </vt:lpstr>
      <vt:lpstr>PowerPoint Presentation</vt:lpstr>
      <vt:lpstr>PowerPoint Presentation</vt:lpstr>
      <vt:lpstr>Part 1: Evidence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Guidance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 Launch Event Evidence and Guidance Note on the Use of CVA for Nutrition Outcomes in Emergencies </dc:title>
  <dc:creator>Andre Durr</dc:creator>
  <cp:lastModifiedBy>Andre Durr</cp:lastModifiedBy>
  <cp:revision>33</cp:revision>
  <dcterms:created xsi:type="dcterms:W3CDTF">2020-08-10T19:50:51Z</dcterms:created>
  <dcterms:modified xsi:type="dcterms:W3CDTF">2020-08-18T11:58:54Z</dcterms:modified>
</cp:coreProperties>
</file>