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2" r:id="rId1"/>
    <p:sldMasterId id="2147483769" r:id="rId2"/>
  </p:sldMasterIdLst>
  <p:notesMasterIdLst>
    <p:notesMasterId r:id="rId38"/>
  </p:notesMasterIdLst>
  <p:handoutMasterIdLst>
    <p:handoutMasterId r:id="rId39"/>
  </p:handoutMasterIdLst>
  <p:sldIdLst>
    <p:sldId id="256" r:id="rId3"/>
    <p:sldId id="355" r:id="rId4"/>
    <p:sldId id="964" r:id="rId5"/>
    <p:sldId id="934" r:id="rId6"/>
    <p:sldId id="933" r:id="rId7"/>
    <p:sldId id="974" r:id="rId8"/>
    <p:sldId id="946" r:id="rId9"/>
    <p:sldId id="965" r:id="rId10"/>
    <p:sldId id="945" r:id="rId11"/>
    <p:sldId id="970" r:id="rId12"/>
    <p:sldId id="947" r:id="rId13"/>
    <p:sldId id="992" r:id="rId14"/>
    <p:sldId id="993" r:id="rId15"/>
    <p:sldId id="969" r:id="rId16"/>
    <p:sldId id="971" r:id="rId17"/>
    <p:sldId id="973" r:id="rId18"/>
    <p:sldId id="972" r:id="rId19"/>
    <p:sldId id="975" r:id="rId20"/>
    <p:sldId id="976" r:id="rId21"/>
    <p:sldId id="942" r:id="rId22"/>
    <p:sldId id="978" r:id="rId23"/>
    <p:sldId id="977" r:id="rId24"/>
    <p:sldId id="982" r:id="rId25"/>
    <p:sldId id="980" r:id="rId26"/>
    <p:sldId id="981" r:id="rId27"/>
    <p:sldId id="983" r:id="rId28"/>
    <p:sldId id="985" r:id="rId29"/>
    <p:sldId id="984" r:id="rId30"/>
    <p:sldId id="986" r:id="rId31"/>
    <p:sldId id="989" r:id="rId32"/>
    <p:sldId id="990" r:id="rId33"/>
    <p:sldId id="991" r:id="rId34"/>
    <p:sldId id="987" r:id="rId35"/>
    <p:sldId id="988" r:id="rId36"/>
    <p:sldId id="979" r:id="rId3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aema HIRAD" initials="NH" lastIdx="6" clrIdx="0">
    <p:extLst>
      <p:ext uri="{19B8F6BF-5375-455C-9EA6-DF929625EA0E}">
        <p15:presenceInfo xmlns:p15="http://schemas.microsoft.com/office/powerpoint/2012/main" userId="S-1-5-21-185866794-2674911608-285463921-13550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517B35"/>
    <a:srgbClr val="446F41"/>
    <a:srgbClr val="2EA725"/>
    <a:srgbClr val="6F6F0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6290" autoAdjust="0"/>
  </p:normalViewPr>
  <p:slideViewPr>
    <p:cSldViewPr snapToGrid="0">
      <p:cViewPr varScale="1">
        <p:scale>
          <a:sx n="58" d="100"/>
          <a:sy n="58" d="100"/>
        </p:scale>
        <p:origin x="988" y="32"/>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51" d="100"/>
          <a:sy n="51" d="100"/>
        </p:scale>
        <p:origin x="2692" y="5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handoutMaster" Target="handoutMasters/handoutMaster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heme" Target="theme/theme1.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65EA65F-BF9D-46F0-920B-4094A950EF30}" type="datetimeFigureOut">
              <a:rPr lang="en-US" smtClean="0"/>
              <a:t>7/28/2020</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7D054DC-CEA0-4A73-9701-793B9AD28E26}" type="slidenum">
              <a:rPr lang="en-US" smtClean="0"/>
              <a:t>‹#›</a:t>
            </a:fld>
            <a:endParaRPr lang="en-US"/>
          </a:p>
        </p:txBody>
      </p:sp>
    </p:spTree>
    <p:extLst>
      <p:ext uri="{BB962C8B-B14F-4D97-AF65-F5344CB8AC3E}">
        <p14:creationId xmlns:p14="http://schemas.microsoft.com/office/powerpoint/2010/main" val="12464179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12D25C4-8950-425B-BC07-4CB38248063C}" type="datetimeFigureOut">
              <a:rPr lang="en-US" smtClean="0"/>
              <a:t>7/28/2020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5711677-E072-4943-BBFE-B57AD27CD112}" type="slidenum">
              <a:rPr lang="en-US" smtClean="0"/>
              <a:t>‹#›</a:t>
            </a:fld>
            <a:endParaRPr lang="en-US"/>
          </a:p>
        </p:txBody>
      </p:sp>
    </p:spTree>
    <p:extLst>
      <p:ext uri="{BB962C8B-B14F-4D97-AF65-F5344CB8AC3E}">
        <p14:creationId xmlns:p14="http://schemas.microsoft.com/office/powerpoint/2010/main" val="11741838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5711677-E072-4943-BBFE-B57AD27CD112}" type="slidenum">
              <a:rPr lang="en-US" smtClean="0"/>
              <a:t>1</a:t>
            </a:fld>
            <a:endParaRPr lang="en-US"/>
          </a:p>
        </p:txBody>
      </p:sp>
    </p:spTree>
    <p:extLst>
      <p:ext uri="{BB962C8B-B14F-4D97-AF65-F5344CB8AC3E}">
        <p14:creationId xmlns:p14="http://schemas.microsoft.com/office/powerpoint/2010/main" val="24191139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711677-E072-4943-BBFE-B57AD27CD112}" type="slidenum">
              <a:rPr lang="en-US" smtClean="0"/>
              <a:t>11</a:t>
            </a:fld>
            <a:endParaRPr lang="en-US"/>
          </a:p>
        </p:txBody>
      </p:sp>
    </p:spTree>
    <p:extLst>
      <p:ext uri="{BB962C8B-B14F-4D97-AF65-F5344CB8AC3E}">
        <p14:creationId xmlns:p14="http://schemas.microsoft.com/office/powerpoint/2010/main" val="35064677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Study in the DRC: children in households that received cash transfers gained weight faster, were more likely to recover from SAM and less likely to default or fail to respond to treatment</a:t>
            </a:r>
          </a:p>
          <a:p>
            <a:endParaRPr lang="en-US" dirty="0"/>
          </a:p>
        </p:txBody>
      </p:sp>
      <p:sp>
        <p:nvSpPr>
          <p:cNvPr id="4" name="Slide Number Placeholder 3"/>
          <p:cNvSpPr>
            <a:spLocks noGrp="1"/>
          </p:cNvSpPr>
          <p:nvPr>
            <p:ph type="sldNum" sz="quarter" idx="5"/>
          </p:nvPr>
        </p:nvSpPr>
        <p:spPr/>
        <p:txBody>
          <a:bodyPr/>
          <a:lstStyle/>
          <a:p>
            <a:fld id="{75711677-E072-4943-BBFE-B57AD27CD112}" type="slidenum">
              <a:rPr lang="en-US" smtClean="0"/>
              <a:t>12</a:t>
            </a:fld>
            <a:endParaRPr lang="en-US"/>
          </a:p>
        </p:txBody>
      </p:sp>
    </p:spTree>
    <p:extLst>
      <p:ext uri="{BB962C8B-B14F-4D97-AF65-F5344CB8AC3E}">
        <p14:creationId xmlns:p14="http://schemas.microsoft.com/office/powerpoint/2010/main" val="13219305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711677-E072-4943-BBFE-B57AD27CD112}" type="slidenum">
              <a:rPr lang="en-US" smtClean="0"/>
              <a:t>13</a:t>
            </a:fld>
            <a:endParaRPr lang="en-US"/>
          </a:p>
        </p:txBody>
      </p:sp>
    </p:spTree>
    <p:extLst>
      <p:ext uri="{BB962C8B-B14F-4D97-AF65-F5344CB8AC3E}">
        <p14:creationId xmlns:p14="http://schemas.microsoft.com/office/powerpoint/2010/main" val="35064677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711677-E072-4943-BBFE-B57AD27CD112}" type="slidenum">
              <a:rPr lang="en-US" smtClean="0"/>
              <a:t>14</a:t>
            </a:fld>
            <a:endParaRPr lang="en-US"/>
          </a:p>
        </p:txBody>
      </p:sp>
    </p:spTree>
    <p:extLst>
      <p:ext uri="{BB962C8B-B14F-4D97-AF65-F5344CB8AC3E}">
        <p14:creationId xmlns:p14="http://schemas.microsoft.com/office/powerpoint/2010/main" val="11462017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711677-E072-4943-BBFE-B57AD27CD112}" type="slidenum">
              <a:rPr lang="en-US" smtClean="0"/>
              <a:t>15</a:t>
            </a:fld>
            <a:endParaRPr lang="en-US"/>
          </a:p>
        </p:txBody>
      </p:sp>
    </p:spTree>
    <p:extLst>
      <p:ext uri="{BB962C8B-B14F-4D97-AF65-F5344CB8AC3E}">
        <p14:creationId xmlns:p14="http://schemas.microsoft.com/office/powerpoint/2010/main" val="6416806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711677-E072-4943-BBFE-B57AD27CD112}" type="slidenum">
              <a:rPr lang="en-US" smtClean="0"/>
              <a:t>16</a:t>
            </a:fld>
            <a:endParaRPr lang="en-US"/>
          </a:p>
        </p:txBody>
      </p:sp>
    </p:spTree>
    <p:extLst>
      <p:ext uri="{BB962C8B-B14F-4D97-AF65-F5344CB8AC3E}">
        <p14:creationId xmlns:p14="http://schemas.microsoft.com/office/powerpoint/2010/main" val="16049196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711677-E072-4943-BBFE-B57AD27CD112}" type="slidenum">
              <a:rPr lang="en-US" smtClean="0"/>
              <a:t>17</a:t>
            </a:fld>
            <a:endParaRPr lang="en-US"/>
          </a:p>
        </p:txBody>
      </p:sp>
    </p:spTree>
    <p:extLst>
      <p:ext uri="{BB962C8B-B14F-4D97-AF65-F5344CB8AC3E}">
        <p14:creationId xmlns:p14="http://schemas.microsoft.com/office/powerpoint/2010/main" val="220644609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711677-E072-4943-BBFE-B57AD27CD112}" type="slidenum">
              <a:rPr lang="en-US" smtClean="0"/>
              <a:t>18</a:t>
            </a:fld>
            <a:endParaRPr lang="en-US"/>
          </a:p>
        </p:txBody>
      </p:sp>
    </p:spTree>
    <p:extLst>
      <p:ext uri="{BB962C8B-B14F-4D97-AF65-F5344CB8AC3E}">
        <p14:creationId xmlns:p14="http://schemas.microsoft.com/office/powerpoint/2010/main" val="420414143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711677-E072-4943-BBFE-B57AD27CD112}" type="slidenum">
              <a:rPr lang="en-US" smtClean="0"/>
              <a:t>19</a:t>
            </a:fld>
            <a:endParaRPr lang="en-US"/>
          </a:p>
        </p:txBody>
      </p:sp>
    </p:spTree>
    <p:extLst>
      <p:ext uri="{BB962C8B-B14F-4D97-AF65-F5344CB8AC3E}">
        <p14:creationId xmlns:p14="http://schemas.microsoft.com/office/powerpoint/2010/main" val="104239099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p:txBody>
      </p:sp>
      <p:sp>
        <p:nvSpPr>
          <p:cNvPr id="4" name="Slide Number Placeholder 3"/>
          <p:cNvSpPr>
            <a:spLocks noGrp="1"/>
          </p:cNvSpPr>
          <p:nvPr>
            <p:ph type="sldNum" sz="quarter" idx="5"/>
          </p:nvPr>
        </p:nvSpPr>
        <p:spPr/>
        <p:txBody>
          <a:bodyPr/>
          <a:lstStyle/>
          <a:p>
            <a:fld id="{75711677-E072-4943-BBFE-B57AD27CD112}" type="slidenum">
              <a:rPr lang="en-US" smtClean="0"/>
              <a:t>20</a:t>
            </a:fld>
            <a:endParaRPr lang="en-US"/>
          </a:p>
        </p:txBody>
      </p:sp>
    </p:spTree>
    <p:extLst>
      <p:ext uri="{BB962C8B-B14F-4D97-AF65-F5344CB8AC3E}">
        <p14:creationId xmlns:p14="http://schemas.microsoft.com/office/powerpoint/2010/main" val="4516520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5711677-E072-4943-BBFE-B57AD27CD112}" type="slidenum">
              <a:rPr lang="en-US" smtClean="0"/>
              <a:t>2</a:t>
            </a:fld>
            <a:endParaRPr lang="en-US"/>
          </a:p>
        </p:txBody>
      </p:sp>
    </p:spTree>
    <p:extLst>
      <p:ext uri="{BB962C8B-B14F-4D97-AF65-F5344CB8AC3E}">
        <p14:creationId xmlns:p14="http://schemas.microsoft.com/office/powerpoint/2010/main" val="133881250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711677-E072-4943-BBFE-B57AD27CD112}" type="slidenum">
              <a:rPr lang="en-US" smtClean="0"/>
              <a:t>22</a:t>
            </a:fld>
            <a:endParaRPr lang="en-US"/>
          </a:p>
        </p:txBody>
      </p:sp>
    </p:spTree>
    <p:extLst>
      <p:ext uri="{BB962C8B-B14F-4D97-AF65-F5344CB8AC3E}">
        <p14:creationId xmlns:p14="http://schemas.microsoft.com/office/powerpoint/2010/main" val="225472369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711677-E072-4943-BBFE-B57AD27CD112}" type="slidenum">
              <a:rPr lang="en-US" smtClean="0"/>
              <a:t>23</a:t>
            </a:fld>
            <a:endParaRPr lang="en-US"/>
          </a:p>
        </p:txBody>
      </p:sp>
    </p:spTree>
    <p:extLst>
      <p:ext uri="{BB962C8B-B14F-4D97-AF65-F5344CB8AC3E}">
        <p14:creationId xmlns:p14="http://schemas.microsoft.com/office/powerpoint/2010/main" val="343373592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711677-E072-4943-BBFE-B57AD27CD112}" type="slidenum">
              <a:rPr lang="en-US" smtClean="0"/>
              <a:t>24</a:t>
            </a:fld>
            <a:endParaRPr lang="en-US"/>
          </a:p>
        </p:txBody>
      </p:sp>
    </p:spTree>
    <p:extLst>
      <p:ext uri="{BB962C8B-B14F-4D97-AF65-F5344CB8AC3E}">
        <p14:creationId xmlns:p14="http://schemas.microsoft.com/office/powerpoint/2010/main" val="76663628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711677-E072-4943-BBFE-B57AD27CD112}" type="slidenum">
              <a:rPr lang="en-US" smtClean="0"/>
              <a:t>25</a:t>
            </a:fld>
            <a:endParaRPr lang="en-US"/>
          </a:p>
        </p:txBody>
      </p:sp>
    </p:spTree>
    <p:extLst>
      <p:ext uri="{BB962C8B-B14F-4D97-AF65-F5344CB8AC3E}">
        <p14:creationId xmlns:p14="http://schemas.microsoft.com/office/powerpoint/2010/main" val="85607791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Interventions aimed to prevent malnutrition usually target households and individuals that are most at risk to malnutrition. Interventions aimed at treating malnutrition target based on nutrition status, i.e. malnourished children six to 59 months of age, malnourished PLW and malnourished people living with chronic illness such as HIV or tuberculosis (GNC, 2017). </a:t>
            </a:r>
            <a:endParaRPr lang="en-US" dirty="0"/>
          </a:p>
        </p:txBody>
      </p:sp>
      <p:sp>
        <p:nvSpPr>
          <p:cNvPr id="4" name="Slide Number Placeholder 3"/>
          <p:cNvSpPr>
            <a:spLocks noGrp="1"/>
          </p:cNvSpPr>
          <p:nvPr>
            <p:ph type="sldNum" sz="quarter" idx="5"/>
          </p:nvPr>
        </p:nvSpPr>
        <p:spPr/>
        <p:txBody>
          <a:bodyPr/>
          <a:lstStyle/>
          <a:p>
            <a:fld id="{75711677-E072-4943-BBFE-B57AD27CD112}" type="slidenum">
              <a:rPr lang="en-US" smtClean="0"/>
              <a:t>26</a:t>
            </a:fld>
            <a:endParaRPr lang="en-US"/>
          </a:p>
        </p:txBody>
      </p:sp>
    </p:spTree>
    <p:extLst>
      <p:ext uri="{BB962C8B-B14F-4D97-AF65-F5344CB8AC3E}">
        <p14:creationId xmlns:p14="http://schemas.microsoft.com/office/powerpoint/2010/main" val="125700889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Interventions aimed to prevent malnutrition usually target households and individuals that are most at risk to malnutrition. Interventions aimed at treating malnutrition target based on nutrition status, i.e. malnourished children six to 59 months of age, malnourished PLW and malnourished people living with chronic illness such as HIV or tuberculosis (GNC, 2017). </a:t>
            </a:r>
            <a:endParaRPr lang="en-US" dirty="0"/>
          </a:p>
        </p:txBody>
      </p:sp>
      <p:sp>
        <p:nvSpPr>
          <p:cNvPr id="4" name="Slide Number Placeholder 3"/>
          <p:cNvSpPr>
            <a:spLocks noGrp="1"/>
          </p:cNvSpPr>
          <p:nvPr>
            <p:ph type="sldNum" sz="quarter" idx="5"/>
          </p:nvPr>
        </p:nvSpPr>
        <p:spPr/>
        <p:txBody>
          <a:bodyPr/>
          <a:lstStyle/>
          <a:p>
            <a:fld id="{75711677-E072-4943-BBFE-B57AD27CD112}" type="slidenum">
              <a:rPr lang="en-US" smtClean="0"/>
              <a:t>27</a:t>
            </a:fld>
            <a:endParaRPr lang="en-US"/>
          </a:p>
        </p:txBody>
      </p:sp>
    </p:spTree>
    <p:extLst>
      <p:ext uri="{BB962C8B-B14F-4D97-AF65-F5344CB8AC3E}">
        <p14:creationId xmlns:p14="http://schemas.microsoft.com/office/powerpoint/2010/main" val="56642018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MEB in Nigeria further consists transportation, education and communication</a:t>
            </a:r>
          </a:p>
        </p:txBody>
      </p:sp>
      <p:sp>
        <p:nvSpPr>
          <p:cNvPr id="4" name="Slide Number Placeholder 3"/>
          <p:cNvSpPr>
            <a:spLocks noGrp="1"/>
          </p:cNvSpPr>
          <p:nvPr>
            <p:ph type="sldNum" sz="quarter" idx="5"/>
          </p:nvPr>
        </p:nvSpPr>
        <p:spPr/>
        <p:txBody>
          <a:bodyPr/>
          <a:lstStyle/>
          <a:p>
            <a:fld id="{75711677-E072-4943-BBFE-B57AD27CD112}" type="slidenum">
              <a:rPr lang="en-US" smtClean="0"/>
              <a:t>28</a:t>
            </a:fld>
            <a:endParaRPr lang="en-US"/>
          </a:p>
        </p:txBody>
      </p:sp>
    </p:spTree>
    <p:extLst>
      <p:ext uri="{BB962C8B-B14F-4D97-AF65-F5344CB8AC3E}">
        <p14:creationId xmlns:p14="http://schemas.microsoft.com/office/powerpoint/2010/main" val="8579349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711677-E072-4943-BBFE-B57AD27CD112}" type="slidenum">
              <a:rPr lang="en-US" smtClean="0"/>
              <a:t>29</a:t>
            </a:fld>
            <a:endParaRPr lang="en-US"/>
          </a:p>
        </p:txBody>
      </p:sp>
    </p:spTree>
    <p:extLst>
      <p:ext uri="{BB962C8B-B14F-4D97-AF65-F5344CB8AC3E}">
        <p14:creationId xmlns:p14="http://schemas.microsoft.com/office/powerpoint/2010/main" val="234868262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711677-E072-4943-BBFE-B57AD27CD112}" type="slidenum">
              <a:rPr lang="en-US" smtClean="0"/>
              <a:t>30</a:t>
            </a:fld>
            <a:endParaRPr lang="en-US"/>
          </a:p>
        </p:txBody>
      </p:sp>
    </p:spTree>
    <p:extLst>
      <p:ext uri="{BB962C8B-B14F-4D97-AF65-F5344CB8AC3E}">
        <p14:creationId xmlns:p14="http://schemas.microsoft.com/office/powerpoint/2010/main" val="363673013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711677-E072-4943-BBFE-B57AD27CD112}" type="slidenum">
              <a:rPr lang="en-US" smtClean="0"/>
              <a:t>31</a:t>
            </a:fld>
            <a:endParaRPr lang="en-US"/>
          </a:p>
        </p:txBody>
      </p:sp>
    </p:spTree>
    <p:extLst>
      <p:ext uri="{BB962C8B-B14F-4D97-AF65-F5344CB8AC3E}">
        <p14:creationId xmlns:p14="http://schemas.microsoft.com/office/powerpoint/2010/main" val="30644314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5711677-E072-4943-BBFE-B57AD27CD112}" type="slidenum">
              <a:rPr lang="en-US" smtClean="0"/>
              <a:t>3</a:t>
            </a:fld>
            <a:endParaRPr lang="en-US"/>
          </a:p>
        </p:txBody>
      </p:sp>
    </p:spTree>
    <p:extLst>
      <p:ext uri="{BB962C8B-B14F-4D97-AF65-F5344CB8AC3E}">
        <p14:creationId xmlns:p14="http://schemas.microsoft.com/office/powerpoint/2010/main" val="426098773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711677-E072-4943-BBFE-B57AD27CD112}" type="slidenum">
              <a:rPr lang="en-US" smtClean="0"/>
              <a:t>32</a:t>
            </a:fld>
            <a:endParaRPr lang="en-US"/>
          </a:p>
        </p:txBody>
      </p:sp>
    </p:spTree>
    <p:extLst>
      <p:ext uri="{BB962C8B-B14F-4D97-AF65-F5344CB8AC3E}">
        <p14:creationId xmlns:p14="http://schemas.microsoft.com/office/powerpoint/2010/main" val="204049505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711677-E072-4943-BBFE-B57AD27CD112}" type="slidenum">
              <a:rPr lang="en-US" smtClean="0"/>
              <a:t>33</a:t>
            </a:fld>
            <a:endParaRPr lang="en-US"/>
          </a:p>
        </p:txBody>
      </p:sp>
    </p:spTree>
    <p:extLst>
      <p:ext uri="{BB962C8B-B14F-4D97-AF65-F5344CB8AC3E}">
        <p14:creationId xmlns:p14="http://schemas.microsoft.com/office/powerpoint/2010/main" val="299390913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711677-E072-4943-BBFE-B57AD27CD112}" type="slidenum">
              <a:rPr lang="en-US" smtClean="0"/>
              <a:t>34</a:t>
            </a:fld>
            <a:endParaRPr lang="en-US"/>
          </a:p>
        </p:txBody>
      </p:sp>
    </p:spTree>
    <p:extLst>
      <p:ext uri="{BB962C8B-B14F-4D97-AF65-F5344CB8AC3E}">
        <p14:creationId xmlns:p14="http://schemas.microsoft.com/office/powerpoint/2010/main" val="255796264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p:txBody>
      </p:sp>
      <p:sp>
        <p:nvSpPr>
          <p:cNvPr id="4" name="Slide Number Placeholder 3"/>
          <p:cNvSpPr>
            <a:spLocks noGrp="1"/>
          </p:cNvSpPr>
          <p:nvPr>
            <p:ph type="sldNum" sz="quarter" idx="5"/>
          </p:nvPr>
        </p:nvSpPr>
        <p:spPr/>
        <p:txBody>
          <a:bodyPr/>
          <a:lstStyle/>
          <a:p>
            <a:fld id="{75711677-E072-4943-BBFE-B57AD27CD112}" type="slidenum">
              <a:rPr lang="en-US" smtClean="0"/>
              <a:t>35</a:t>
            </a:fld>
            <a:endParaRPr lang="en-US"/>
          </a:p>
        </p:txBody>
      </p:sp>
    </p:spTree>
    <p:extLst>
      <p:ext uri="{BB962C8B-B14F-4D97-AF65-F5344CB8AC3E}">
        <p14:creationId xmlns:p14="http://schemas.microsoft.com/office/powerpoint/2010/main" val="17478141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36F387-6E53-C74A-BD1D-E220B9055ED6}" type="slidenum">
              <a:rPr lang="nb-NO" smtClean="0"/>
              <a:t>4</a:t>
            </a:fld>
            <a:endParaRPr lang="nb-NO"/>
          </a:p>
        </p:txBody>
      </p:sp>
    </p:spTree>
    <p:extLst>
      <p:ext uri="{BB962C8B-B14F-4D97-AF65-F5344CB8AC3E}">
        <p14:creationId xmlns:p14="http://schemas.microsoft.com/office/powerpoint/2010/main" val="20034651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36F387-6E53-C74A-BD1D-E220B9055ED6}" type="slidenum">
              <a:rPr lang="nb-NO" smtClean="0"/>
              <a:t>5</a:t>
            </a:fld>
            <a:endParaRPr lang="nb-NO"/>
          </a:p>
        </p:txBody>
      </p:sp>
    </p:spTree>
    <p:extLst>
      <p:ext uri="{BB962C8B-B14F-4D97-AF65-F5344CB8AC3E}">
        <p14:creationId xmlns:p14="http://schemas.microsoft.com/office/powerpoint/2010/main" val="39092230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Items and services with positive impact on nutrition: healthy diet, items to prepare food, hygiene items, safe water, health services and medication, transportation, and productive inputs</a:t>
            </a:r>
          </a:p>
        </p:txBody>
      </p:sp>
      <p:sp>
        <p:nvSpPr>
          <p:cNvPr id="4" name="Slide Number Placeholder 3"/>
          <p:cNvSpPr>
            <a:spLocks noGrp="1"/>
          </p:cNvSpPr>
          <p:nvPr>
            <p:ph type="sldNum" sz="quarter" idx="5"/>
          </p:nvPr>
        </p:nvSpPr>
        <p:spPr/>
        <p:txBody>
          <a:bodyPr/>
          <a:lstStyle/>
          <a:p>
            <a:fld id="{75711677-E072-4943-BBFE-B57AD27CD112}" type="slidenum">
              <a:rPr lang="en-US" smtClean="0"/>
              <a:t>7</a:t>
            </a:fld>
            <a:endParaRPr lang="en-US"/>
          </a:p>
        </p:txBody>
      </p:sp>
    </p:spTree>
    <p:extLst>
      <p:ext uri="{BB962C8B-B14F-4D97-AF65-F5344CB8AC3E}">
        <p14:creationId xmlns:p14="http://schemas.microsoft.com/office/powerpoint/2010/main" val="32625181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711677-E072-4943-BBFE-B57AD27CD112}" type="slidenum">
              <a:rPr lang="en-US" smtClean="0"/>
              <a:t>8</a:t>
            </a:fld>
            <a:endParaRPr lang="en-US"/>
          </a:p>
        </p:txBody>
      </p:sp>
    </p:spTree>
    <p:extLst>
      <p:ext uri="{BB962C8B-B14F-4D97-AF65-F5344CB8AC3E}">
        <p14:creationId xmlns:p14="http://schemas.microsoft.com/office/powerpoint/2010/main" val="19220806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711677-E072-4943-BBFE-B57AD27CD112}" type="slidenum">
              <a:rPr lang="en-US" smtClean="0"/>
              <a:t>9</a:t>
            </a:fld>
            <a:endParaRPr lang="en-US"/>
          </a:p>
        </p:txBody>
      </p:sp>
    </p:spTree>
    <p:extLst>
      <p:ext uri="{BB962C8B-B14F-4D97-AF65-F5344CB8AC3E}">
        <p14:creationId xmlns:p14="http://schemas.microsoft.com/office/powerpoint/2010/main" val="15709055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711677-E072-4943-BBFE-B57AD27CD112}" type="slidenum">
              <a:rPr lang="en-US" smtClean="0"/>
              <a:t>10</a:t>
            </a:fld>
            <a:endParaRPr lang="en-US"/>
          </a:p>
        </p:txBody>
      </p:sp>
    </p:spTree>
    <p:extLst>
      <p:ext uri="{BB962C8B-B14F-4D97-AF65-F5344CB8AC3E}">
        <p14:creationId xmlns:p14="http://schemas.microsoft.com/office/powerpoint/2010/main" val="7228582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D462970-8B64-45AC-BF74-C4B391875EF3}" type="datetimeFigureOut">
              <a:rPr lang="en-US" smtClean="0"/>
              <a:t>7/28/2020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D92118-7B91-4364-B6C9-8B471AE3BE7D}" type="slidenum">
              <a:rPr lang="en-US" smtClean="0"/>
              <a:t>‹#›</a:t>
            </a:fld>
            <a:endParaRPr lang="en-US"/>
          </a:p>
        </p:txBody>
      </p:sp>
    </p:spTree>
    <p:extLst>
      <p:ext uri="{BB962C8B-B14F-4D97-AF65-F5344CB8AC3E}">
        <p14:creationId xmlns:p14="http://schemas.microsoft.com/office/powerpoint/2010/main" val="39520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D462970-8B64-45AC-BF74-C4B391875EF3}" type="datetimeFigureOut">
              <a:rPr lang="en-US" smtClean="0"/>
              <a:t>7/28/2020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D92118-7B91-4364-B6C9-8B471AE3BE7D}" type="slidenum">
              <a:rPr lang="en-US" smtClean="0"/>
              <a:t>‹#›</a:t>
            </a:fld>
            <a:endParaRPr lang="en-US"/>
          </a:p>
        </p:txBody>
      </p:sp>
    </p:spTree>
    <p:extLst>
      <p:ext uri="{BB962C8B-B14F-4D97-AF65-F5344CB8AC3E}">
        <p14:creationId xmlns:p14="http://schemas.microsoft.com/office/powerpoint/2010/main" val="1454388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D462970-8B64-45AC-BF74-C4B391875EF3}" type="datetimeFigureOut">
              <a:rPr lang="en-US" smtClean="0"/>
              <a:t>7/28/2020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D92118-7B91-4364-B6C9-8B471AE3BE7D}"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9396086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D462970-8B64-45AC-BF74-C4B391875EF3}" type="datetimeFigureOut">
              <a:rPr lang="en-US" smtClean="0"/>
              <a:t>7/28/2020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D92118-7B91-4364-B6C9-8B471AE3BE7D}" type="slidenum">
              <a:rPr lang="en-US" smtClean="0"/>
              <a:t>‹#›</a:t>
            </a:fld>
            <a:endParaRPr lang="en-US"/>
          </a:p>
        </p:txBody>
      </p:sp>
    </p:spTree>
    <p:extLst>
      <p:ext uri="{BB962C8B-B14F-4D97-AF65-F5344CB8AC3E}">
        <p14:creationId xmlns:p14="http://schemas.microsoft.com/office/powerpoint/2010/main" val="1682973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D462970-8B64-45AC-BF74-C4B391875EF3}" type="datetimeFigureOut">
              <a:rPr lang="en-US" smtClean="0"/>
              <a:t>7/28/2020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D92118-7B91-4364-B6C9-8B471AE3BE7D}"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7322388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D462970-8B64-45AC-BF74-C4B391875EF3}" type="datetimeFigureOut">
              <a:rPr lang="en-US" smtClean="0"/>
              <a:t>7/28/2020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D92118-7B91-4364-B6C9-8B471AE3BE7D}" type="slidenum">
              <a:rPr lang="en-US" smtClean="0"/>
              <a:t>‹#›</a:t>
            </a:fld>
            <a:endParaRPr lang="en-US"/>
          </a:p>
        </p:txBody>
      </p:sp>
    </p:spTree>
    <p:extLst>
      <p:ext uri="{BB962C8B-B14F-4D97-AF65-F5344CB8AC3E}">
        <p14:creationId xmlns:p14="http://schemas.microsoft.com/office/powerpoint/2010/main" val="16385184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D462970-8B64-45AC-BF74-C4B391875EF3}" type="datetimeFigureOut">
              <a:rPr lang="en-US" smtClean="0"/>
              <a:t>7/28/2020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D92118-7B91-4364-B6C9-8B471AE3BE7D}" type="slidenum">
              <a:rPr lang="en-US" smtClean="0"/>
              <a:t>‹#›</a:t>
            </a:fld>
            <a:endParaRPr lang="en-US"/>
          </a:p>
        </p:txBody>
      </p:sp>
    </p:spTree>
    <p:extLst>
      <p:ext uri="{BB962C8B-B14F-4D97-AF65-F5344CB8AC3E}">
        <p14:creationId xmlns:p14="http://schemas.microsoft.com/office/powerpoint/2010/main" val="14407704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D462970-8B64-45AC-BF74-C4B391875EF3}" type="datetimeFigureOut">
              <a:rPr lang="en-US" smtClean="0"/>
              <a:t>7/28/2020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D92118-7B91-4364-B6C9-8B471AE3BE7D}" type="slidenum">
              <a:rPr lang="en-US" smtClean="0"/>
              <a:t>‹#›</a:t>
            </a:fld>
            <a:endParaRPr lang="en-US"/>
          </a:p>
        </p:txBody>
      </p:sp>
    </p:spTree>
    <p:extLst>
      <p:ext uri="{BB962C8B-B14F-4D97-AF65-F5344CB8AC3E}">
        <p14:creationId xmlns:p14="http://schemas.microsoft.com/office/powerpoint/2010/main" val="11637663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BFE7555-07CF-4CC1-9AD4-26EB01ADEF75}" type="datetimeFigureOut">
              <a:rPr lang="en-US" smtClean="0"/>
              <a:t>7/28/2020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6E0707-16D1-4EFD-9C7E-2A3D500773BC}" type="slidenum">
              <a:rPr lang="en-US" smtClean="0"/>
              <a:t>‹#›</a:t>
            </a:fld>
            <a:endParaRPr lang="en-US"/>
          </a:p>
        </p:txBody>
      </p:sp>
    </p:spTree>
    <p:extLst>
      <p:ext uri="{BB962C8B-B14F-4D97-AF65-F5344CB8AC3E}">
        <p14:creationId xmlns:p14="http://schemas.microsoft.com/office/powerpoint/2010/main" val="297744795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FE7555-07CF-4CC1-9AD4-26EB01ADEF75}" type="datetimeFigureOut">
              <a:rPr lang="en-US" smtClean="0"/>
              <a:t>7/28/2020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6E0707-16D1-4EFD-9C7E-2A3D500773BC}" type="slidenum">
              <a:rPr lang="en-US" smtClean="0"/>
              <a:t>‹#›</a:t>
            </a:fld>
            <a:endParaRPr lang="en-US"/>
          </a:p>
        </p:txBody>
      </p:sp>
    </p:spTree>
    <p:extLst>
      <p:ext uri="{BB962C8B-B14F-4D97-AF65-F5344CB8AC3E}">
        <p14:creationId xmlns:p14="http://schemas.microsoft.com/office/powerpoint/2010/main" val="202963026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FE7555-07CF-4CC1-9AD4-26EB01ADEF75}" type="datetimeFigureOut">
              <a:rPr lang="en-US" smtClean="0"/>
              <a:t>7/28/2020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6E0707-16D1-4EFD-9C7E-2A3D500773BC}" type="slidenum">
              <a:rPr lang="en-US" smtClean="0"/>
              <a:t>‹#›</a:t>
            </a:fld>
            <a:endParaRPr lang="en-US"/>
          </a:p>
        </p:txBody>
      </p:sp>
    </p:spTree>
    <p:extLst>
      <p:ext uri="{BB962C8B-B14F-4D97-AF65-F5344CB8AC3E}">
        <p14:creationId xmlns:p14="http://schemas.microsoft.com/office/powerpoint/2010/main" val="19168549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D462970-8B64-45AC-BF74-C4B391875EF3}" type="datetimeFigureOut">
              <a:rPr lang="en-US" smtClean="0"/>
              <a:t>7/28/2020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D92118-7B91-4364-B6C9-8B471AE3BE7D}" type="slidenum">
              <a:rPr lang="en-US" smtClean="0"/>
              <a:t>‹#›</a:t>
            </a:fld>
            <a:endParaRPr lang="en-US"/>
          </a:p>
        </p:txBody>
      </p:sp>
    </p:spTree>
    <p:extLst>
      <p:ext uri="{BB962C8B-B14F-4D97-AF65-F5344CB8AC3E}">
        <p14:creationId xmlns:p14="http://schemas.microsoft.com/office/powerpoint/2010/main" val="2725358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FE7555-07CF-4CC1-9AD4-26EB01ADEF75}" type="datetimeFigureOut">
              <a:rPr lang="en-US" smtClean="0"/>
              <a:t>7/28/2020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6E0707-16D1-4EFD-9C7E-2A3D500773BC}" type="slidenum">
              <a:rPr lang="en-US" smtClean="0"/>
              <a:t>‹#›</a:t>
            </a:fld>
            <a:endParaRPr lang="en-US"/>
          </a:p>
        </p:txBody>
      </p:sp>
    </p:spTree>
    <p:extLst>
      <p:ext uri="{BB962C8B-B14F-4D97-AF65-F5344CB8AC3E}">
        <p14:creationId xmlns:p14="http://schemas.microsoft.com/office/powerpoint/2010/main" val="148449390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BFE7555-07CF-4CC1-9AD4-26EB01ADEF75}" type="datetimeFigureOut">
              <a:rPr lang="en-US" smtClean="0"/>
              <a:t>7/28/2020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6E0707-16D1-4EFD-9C7E-2A3D500773BC}" type="slidenum">
              <a:rPr lang="en-US" smtClean="0"/>
              <a:t>‹#›</a:t>
            </a:fld>
            <a:endParaRPr lang="en-US"/>
          </a:p>
        </p:txBody>
      </p:sp>
    </p:spTree>
    <p:extLst>
      <p:ext uri="{BB962C8B-B14F-4D97-AF65-F5344CB8AC3E}">
        <p14:creationId xmlns:p14="http://schemas.microsoft.com/office/powerpoint/2010/main" val="72882686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BFE7555-07CF-4CC1-9AD4-26EB01ADEF75}" type="datetimeFigureOut">
              <a:rPr lang="en-US" smtClean="0"/>
              <a:t>7/28/2020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6E0707-16D1-4EFD-9C7E-2A3D500773BC}" type="slidenum">
              <a:rPr lang="en-US" smtClean="0"/>
              <a:t>‹#›</a:t>
            </a:fld>
            <a:endParaRPr lang="en-US"/>
          </a:p>
        </p:txBody>
      </p:sp>
    </p:spTree>
    <p:extLst>
      <p:ext uri="{BB962C8B-B14F-4D97-AF65-F5344CB8AC3E}">
        <p14:creationId xmlns:p14="http://schemas.microsoft.com/office/powerpoint/2010/main" val="72150640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FE7555-07CF-4CC1-9AD4-26EB01ADEF75}" type="datetimeFigureOut">
              <a:rPr lang="en-US" smtClean="0"/>
              <a:t>7/28/2020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6E0707-16D1-4EFD-9C7E-2A3D500773BC}" type="slidenum">
              <a:rPr lang="en-US" smtClean="0"/>
              <a:t>‹#›</a:t>
            </a:fld>
            <a:endParaRPr lang="en-US"/>
          </a:p>
        </p:txBody>
      </p:sp>
    </p:spTree>
    <p:extLst>
      <p:ext uri="{BB962C8B-B14F-4D97-AF65-F5344CB8AC3E}">
        <p14:creationId xmlns:p14="http://schemas.microsoft.com/office/powerpoint/2010/main" val="143591129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BFE7555-07CF-4CC1-9AD4-26EB01ADEF75}" type="datetimeFigureOut">
              <a:rPr lang="en-US" smtClean="0"/>
              <a:t>7/28/2020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6E0707-16D1-4EFD-9C7E-2A3D500773BC}" type="slidenum">
              <a:rPr lang="en-US" smtClean="0"/>
              <a:t>‹#›</a:t>
            </a:fld>
            <a:endParaRPr lang="en-US"/>
          </a:p>
        </p:txBody>
      </p:sp>
    </p:spTree>
    <p:extLst>
      <p:ext uri="{BB962C8B-B14F-4D97-AF65-F5344CB8AC3E}">
        <p14:creationId xmlns:p14="http://schemas.microsoft.com/office/powerpoint/2010/main" val="59874004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BFE7555-07CF-4CC1-9AD4-26EB01ADEF75}" type="datetimeFigureOut">
              <a:rPr lang="en-US" smtClean="0"/>
              <a:t>7/28/2020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6E0707-16D1-4EFD-9C7E-2A3D500773BC}" type="slidenum">
              <a:rPr lang="en-US" smtClean="0"/>
              <a:t>‹#›</a:t>
            </a:fld>
            <a:endParaRPr lang="en-US"/>
          </a:p>
        </p:txBody>
      </p:sp>
    </p:spTree>
    <p:extLst>
      <p:ext uri="{BB962C8B-B14F-4D97-AF65-F5344CB8AC3E}">
        <p14:creationId xmlns:p14="http://schemas.microsoft.com/office/powerpoint/2010/main" val="179893016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FE7555-07CF-4CC1-9AD4-26EB01ADEF75}" type="datetimeFigureOut">
              <a:rPr lang="en-US" smtClean="0"/>
              <a:t>7/28/2020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6E0707-16D1-4EFD-9C7E-2A3D500773BC}" type="slidenum">
              <a:rPr lang="en-US" smtClean="0"/>
              <a:t>‹#›</a:t>
            </a:fld>
            <a:endParaRPr lang="en-US"/>
          </a:p>
        </p:txBody>
      </p:sp>
    </p:spTree>
    <p:extLst>
      <p:ext uri="{BB962C8B-B14F-4D97-AF65-F5344CB8AC3E}">
        <p14:creationId xmlns:p14="http://schemas.microsoft.com/office/powerpoint/2010/main" val="326548651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FE7555-07CF-4CC1-9AD4-26EB01ADEF75}" type="datetimeFigureOut">
              <a:rPr lang="en-US" smtClean="0"/>
              <a:t>7/28/2020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6E0707-16D1-4EFD-9C7E-2A3D500773BC}" type="slidenum">
              <a:rPr lang="en-US" smtClean="0"/>
              <a:t>‹#›</a:t>
            </a:fld>
            <a:endParaRPr lang="en-US"/>
          </a:p>
        </p:txBody>
      </p:sp>
    </p:spTree>
    <p:extLst>
      <p:ext uri="{BB962C8B-B14F-4D97-AF65-F5344CB8AC3E}">
        <p14:creationId xmlns:p14="http://schemas.microsoft.com/office/powerpoint/2010/main" val="2280809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D462970-8B64-45AC-BF74-C4B391875EF3}" type="datetimeFigureOut">
              <a:rPr lang="en-US" smtClean="0"/>
              <a:t>7/28/2020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D92118-7B91-4364-B6C9-8B471AE3BE7D}" type="slidenum">
              <a:rPr lang="en-US" smtClean="0"/>
              <a:t>‹#›</a:t>
            </a:fld>
            <a:endParaRPr lang="en-US"/>
          </a:p>
        </p:txBody>
      </p:sp>
    </p:spTree>
    <p:extLst>
      <p:ext uri="{BB962C8B-B14F-4D97-AF65-F5344CB8AC3E}">
        <p14:creationId xmlns:p14="http://schemas.microsoft.com/office/powerpoint/2010/main" val="4091666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D462970-8B64-45AC-BF74-C4B391875EF3}" type="datetimeFigureOut">
              <a:rPr lang="en-US" smtClean="0"/>
              <a:t>7/28/2020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D92118-7B91-4364-B6C9-8B471AE3BE7D}" type="slidenum">
              <a:rPr lang="en-US" smtClean="0"/>
              <a:t>‹#›</a:t>
            </a:fld>
            <a:endParaRPr lang="en-US"/>
          </a:p>
        </p:txBody>
      </p:sp>
    </p:spTree>
    <p:extLst>
      <p:ext uri="{BB962C8B-B14F-4D97-AF65-F5344CB8AC3E}">
        <p14:creationId xmlns:p14="http://schemas.microsoft.com/office/powerpoint/2010/main" val="36895079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D462970-8B64-45AC-BF74-C4B391875EF3}" type="datetimeFigureOut">
              <a:rPr lang="en-US" smtClean="0"/>
              <a:t>7/28/2020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5D92118-7B91-4364-B6C9-8B471AE3BE7D}" type="slidenum">
              <a:rPr lang="en-US" smtClean="0"/>
              <a:t>‹#›</a:t>
            </a:fld>
            <a:endParaRPr lang="en-US"/>
          </a:p>
        </p:txBody>
      </p:sp>
    </p:spTree>
    <p:extLst>
      <p:ext uri="{BB962C8B-B14F-4D97-AF65-F5344CB8AC3E}">
        <p14:creationId xmlns:p14="http://schemas.microsoft.com/office/powerpoint/2010/main" val="1812901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D462970-8B64-45AC-BF74-C4B391875EF3}" type="datetimeFigureOut">
              <a:rPr lang="en-US" smtClean="0"/>
              <a:t>7/28/2020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5D92118-7B91-4364-B6C9-8B471AE3BE7D}" type="slidenum">
              <a:rPr lang="en-US" smtClean="0"/>
              <a:t>‹#›</a:t>
            </a:fld>
            <a:endParaRPr lang="en-US"/>
          </a:p>
        </p:txBody>
      </p:sp>
    </p:spTree>
    <p:extLst>
      <p:ext uri="{BB962C8B-B14F-4D97-AF65-F5344CB8AC3E}">
        <p14:creationId xmlns:p14="http://schemas.microsoft.com/office/powerpoint/2010/main" val="38743687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62970-8B64-45AC-BF74-C4B391875EF3}" type="datetimeFigureOut">
              <a:rPr lang="en-US" smtClean="0"/>
              <a:t>7/28/2020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5D92118-7B91-4364-B6C9-8B471AE3BE7D}" type="slidenum">
              <a:rPr lang="en-US" smtClean="0"/>
              <a:t>‹#›</a:t>
            </a:fld>
            <a:endParaRPr lang="en-US"/>
          </a:p>
        </p:txBody>
      </p:sp>
    </p:spTree>
    <p:extLst>
      <p:ext uri="{BB962C8B-B14F-4D97-AF65-F5344CB8AC3E}">
        <p14:creationId xmlns:p14="http://schemas.microsoft.com/office/powerpoint/2010/main" val="7478094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D462970-8B64-45AC-BF74-C4B391875EF3}" type="datetimeFigureOut">
              <a:rPr lang="en-US" smtClean="0"/>
              <a:t>7/28/2020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D92118-7B91-4364-B6C9-8B471AE3BE7D}" type="slidenum">
              <a:rPr lang="en-US" smtClean="0"/>
              <a:t>‹#›</a:t>
            </a:fld>
            <a:endParaRPr lang="en-US"/>
          </a:p>
        </p:txBody>
      </p:sp>
    </p:spTree>
    <p:extLst>
      <p:ext uri="{BB962C8B-B14F-4D97-AF65-F5344CB8AC3E}">
        <p14:creationId xmlns:p14="http://schemas.microsoft.com/office/powerpoint/2010/main" val="29542226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D462970-8B64-45AC-BF74-C4B391875EF3}" type="datetimeFigureOut">
              <a:rPr lang="en-US" smtClean="0"/>
              <a:t>7/28/2020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D92118-7B91-4364-B6C9-8B471AE3BE7D}" type="slidenum">
              <a:rPr lang="en-US" smtClean="0"/>
              <a:t>‹#›</a:t>
            </a:fld>
            <a:endParaRPr lang="en-US"/>
          </a:p>
        </p:txBody>
      </p:sp>
    </p:spTree>
    <p:extLst>
      <p:ext uri="{BB962C8B-B14F-4D97-AF65-F5344CB8AC3E}">
        <p14:creationId xmlns:p14="http://schemas.microsoft.com/office/powerpoint/2010/main" val="39323529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D462970-8B64-45AC-BF74-C4B391875EF3}" type="datetimeFigureOut">
              <a:rPr lang="en-US" smtClean="0"/>
              <a:t>7/28/2020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5D92118-7B91-4364-B6C9-8B471AE3BE7D}" type="slidenum">
              <a:rPr lang="en-US" smtClean="0"/>
              <a:t>‹#›</a:t>
            </a:fld>
            <a:endParaRPr lang="en-US"/>
          </a:p>
        </p:txBody>
      </p:sp>
    </p:spTree>
    <p:extLst>
      <p:ext uri="{BB962C8B-B14F-4D97-AF65-F5344CB8AC3E}">
        <p14:creationId xmlns:p14="http://schemas.microsoft.com/office/powerpoint/2010/main" val="4007441518"/>
      </p:ext>
    </p:extLst>
  </p:cSld>
  <p:clrMap bg1="lt1" tx1="dk1" bg2="lt2" tx2="dk2" accent1="accent1" accent2="accent2" accent3="accent3" accent4="accent4" accent5="accent5" accent6="accent6" hlink="hlink" folHlink="folHlink"/>
  <p:sldLayoutIdLst>
    <p:sldLayoutId id="2147483753" r:id="rId1"/>
    <p:sldLayoutId id="2147483754" r:id="rId2"/>
    <p:sldLayoutId id="2147483755" r:id="rId3"/>
    <p:sldLayoutId id="2147483756" r:id="rId4"/>
    <p:sldLayoutId id="2147483757" r:id="rId5"/>
    <p:sldLayoutId id="2147483758" r:id="rId6"/>
    <p:sldLayoutId id="2147483759" r:id="rId7"/>
    <p:sldLayoutId id="2147483760" r:id="rId8"/>
    <p:sldLayoutId id="2147483761" r:id="rId9"/>
    <p:sldLayoutId id="2147483762" r:id="rId10"/>
    <p:sldLayoutId id="2147483763" r:id="rId11"/>
    <p:sldLayoutId id="2147483764" r:id="rId12"/>
    <p:sldLayoutId id="2147483765" r:id="rId13"/>
    <p:sldLayoutId id="2147483766" r:id="rId14"/>
    <p:sldLayoutId id="2147483767" r:id="rId15"/>
    <p:sldLayoutId id="214748376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FE7555-07CF-4CC1-9AD4-26EB01ADEF75}" type="datetimeFigureOut">
              <a:rPr lang="en-US" smtClean="0"/>
              <a:t>7/28/2020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6E0707-16D1-4EFD-9C7E-2A3D500773BC}" type="slidenum">
              <a:rPr lang="en-US" smtClean="0"/>
              <a:t>‹#›</a:t>
            </a:fld>
            <a:endParaRPr lang="en-US"/>
          </a:p>
        </p:txBody>
      </p:sp>
    </p:spTree>
    <p:extLst>
      <p:ext uri="{BB962C8B-B14F-4D97-AF65-F5344CB8AC3E}">
        <p14:creationId xmlns:p14="http://schemas.microsoft.com/office/powerpoint/2010/main" val="1432777796"/>
      </p:ext>
    </p:extLst>
  </p:cSld>
  <p:clrMap bg1="lt1" tx1="dk1" bg2="lt2" tx2="dk2" accent1="accent1" accent2="accent2" accent3="accent3" accent4="accent4" accent5="accent5" accent6="accent6" hlink="hlink" folHlink="folHlink"/>
  <p:sldLayoutIdLst>
    <p:sldLayoutId id="2147483770" r:id="rId1"/>
    <p:sldLayoutId id="2147483771" r:id="rId2"/>
    <p:sldLayoutId id="2147483772" r:id="rId3"/>
    <p:sldLayoutId id="2147483773" r:id="rId4"/>
    <p:sldLayoutId id="2147483774" r:id="rId5"/>
    <p:sldLayoutId id="2147483775" r:id="rId6"/>
    <p:sldLayoutId id="2147483776" r:id="rId7"/>
    <p:sldLayoutId id="2147483777" r:id="rId8"/>
    <p:sldLayoutId id="2147483778" r:id="rId9"/>
    <p:sldLayoutId id="2147483779" r:id="rId10"/>
    <p:sldLayoutId id="214748378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hyperlink" Target="mailto:andurr@unicef.org" TargetMode="External"/><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7.svg"/></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7.svg"/></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7.svg"/></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7.svg"/></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7.svg"/></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7.svg"/></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7.svg"/></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7.svg"/></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7.svg"/></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7.sv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7.svg"/></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image" Target="../media/image8.jpg"/><Relationship Id="rId4" Type="http://schemas.openxmlformats.org/officeDocument/2006/relationships/image" Target="../media/image7.svg"/></Relationships>
</file>

<file path=ppt/slides/_rels/slide21.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7.svg"/></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7.svg"/></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7.svg"/></Relationships>
</file>

<file path=ppt/slides/_rels/slide2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7.svg"/></Relationships>
</file>

<file path=ppt/slides/_rels/slide2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7.svg"/></Relationships>
</file>

<file path=ppt/slides/_rels/slide2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7.svg"/></Relationships>
</file>

<file path=ppt/slides/_rels/slide2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6.xml"/><Relationship Id="rId1" Type="http://schemas.openxmlformats.org/officeDocument/2006/relationships/slideLayout" Target="../slideLayouts/slideLayout2.xml"/><Relationship Id="rId5" Type="http://schemas.openxmlformats.org/officeDocument/2006/relationships/image" Target="../media/image12.emf"/><Relationship Id="rId4" Type="http://schemas.openxmlformats.org/officeDocument/2006/relationships/image" Target="../media/image7.svg"/></Relationships>
</file>

<file path=ppt/slides/_rels/slide2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media/image7.sv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7.svg"/></Relationships>
</file>

<file path=ppt/slides/_rels/slide3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image" Target="../media/image7.svg"/></Relationships>
</file>

<file path=ppt/slides/_rels/slide3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openxmlformats.org/officeDocument/2006/relationships/image" Target="../media/image7.svg"/></Relationships>
</file>

<file path=ppt/slides/_rels/slide3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image" Target="../media/image7.svg"/></Relationships>
</file>

<file path=ppt/slides/_rels/slide3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image" Target="../media/image7.svg"/></Relationships>
</file>

<file path=ppt/slides/_rels/slide3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2.xml"/><Relationship Id="rId1" Type="http://schemas.openxmlformats.org/officeDocument/2006/relationships/slideLayout" Target="../slideLayouts/slideLayout2.xml"/><Relationship Id="rId4" Type="http://schemas.openxmlformats.org/officeDocument/2006/relationships/image" Target="../media/image7.svg"/></Relationships>
</file>

<file path=ppt/slides/_rels/slide3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3.xml"/><Relationship Id="rId1" Type="http://schemas.openxmlformats.org/officeDocument/2006/relationships/slideLayout" Target="../slideLayouts/slideLayout2.xml"/><Relationship Id="rId5" Type="http://schemas.openxmlformats.org/officeDocument/2006/relationships/image" Target="../media/image8.jpg"/><Relationship Id="rId4" Type="http://schemas.openxmlformats.org/officeDocument/2006/relationships/image" Target="../media/image7.sv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7.sv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7.svg"/></Relationships>
</file>

<file path=ppt/slides/_rels/slide6.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9.emf"/><Relationship Id="rId4" Type="http://schemas.openxmlformats.org/officeDocument/2006/relationships/image" Target="../media/image7.svg"/></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9.emf"/><Relationship Id="rId4" Type="http://schemas.openxmlformats.org/officeDocument/2006/relationships/image" Target="../media/image7.svg"/></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7.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94752" y="2627601"/>
            <a:ext cx="8273303" cy="1234727"/>
          </a:xfrm>
        </p:spPr>
        <p:txBody>
          <a:bodyPr/>
          <a:lstStyle/>
          <a:p>
            <a:pPr algn="l"/>
            <a:r>
              <a:rPr lang="en-US" sz="3600" b="1" dirty="0">
                <a:solidFill>
                  <a:srgbClr val="517B35"/>
                </a:solidFill>
              </a:rPr>
              <a:t>Preliminary Launch of the Evidence and Guidance Note on the Use of CVA for Nutrition Outcomes in Emergencies</a:t>
            </a:r>
            <a:br>
              <a:rPr lang="en-US" sz="3600" b="1" dirty="0">
                <a:solidFill>
                  <a:srgbClr val="517B35"/>
                </a:solidFill>
              </a:rPr>
            </a:br>
            <a:endParaRPr lang="en-US" sz="3600" b="1" dirty="0">
              <a:solidFill>
                <a:srgbClr val="008000"/>
              </a:solidFill>
            </a:endParaRPr>
          </a:p>
        </p:txBody>
      </p:sp>
      <p:sp>
        <p:nvSpPr>
          <p:cNvPr id="3" name="Subtitle 2"/>
          <p:cNvSpPr>
            <a:spLocks noGrp="1"/>
          </p:cNvSpPr>
          <p:nvPr>
            <p:ph type="subTitle" idx="1"/>
          </p:nvPr>
        </p:nvSpPr>
        <p:spPr>
          <a:xfrm>
            <a:off x="695537" y="4050833"/>
            <a:ext cx="7766936" cy="1803702"/>
          </a:xfrm>
        </p:spPr>
        <p:txBody>
          <a:bodyPr>
            <a:normAutofit/>
          </a:bodyPr>
          <a:lstStyle/>
          <a:p>
            <a:pPr algn="l"/>
            <a:r>
              <a:rPr lang="en-US" dirty="0"/>
              <a:t>28 July 2020</a:t>
            </a:r>
          </a:p>
          <a:p>
            <a:pPr algn="l"/>
            <a:r>
              <a:rPr lang="en-US" dirty="0"/>
              <a:t>Andre D</a:t>
            </a:r>
            <a:r>
              <a:rPr lang="de-CH" dirty="0"/>
              <a:t>ürr, </a:t>
            </a:r>
            <a:r>
              <a:rPr lang="de-CH" dirty="0">
                <a:hlinkClick r:id="rId3"/>
              </a:rPr>
              <a:t>andurr@unicef.org</a:t>
            </a:r>
            <a:r>
              <a:rPr lang="de-CH" dirty="0"/>
              <a:t> </a:t>
            </a:r>
          </a:p>
        </p:txBody>
      </p:sp>
      <p:pic>
        <p:nvPicPr>
          <p:cNvPr id="8" name="Picture 7">
            <a:extLst>
              <a:ext uri="{FF2B5EF4-FFF2-40B4-BE49-F238E27FC236}">
                <a16:creationId xmlns:a16="http://schemas.microsoft.com/office/drawing/2014/main" id="{96071816-EA63-4177-B59A-FD44241B890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3176" y="5885338"/>
            <a:ext cx="2446806" cy="861150"/>
          </a:xfrm>
          <a:prstGeom prst="rect">
            <a:avLst/>
          </a:prstGeom>
        </p:spPr>
      </p:pic>
      <p:pic>
        <p:nvPicPr>
          <p:cNvPr id="5" name="Picture 4">
            <a:extLst>
              <a:ext uri="{FF2B5EF4-FFF2-40B4-BE49-F238E27FC236}">
                <a16:creationId xmlns:a16="http://schemas.microsoft.com/office/drawing/2014/main" id="{B31F900A-616A-40FF-BD9C-501F236FCB93}"/>
              </a:ext>
            </a:extLst>
          </p:cNvPr>
          <p:cNvPicPr>
            <a:picLocks noChangeAspect="1"/>
          </p:cNvPicPr>
          <p:nvPr/>
        </p:nvPicPr>
        <p:blipFill>
          <a:blip r:embed="rId5"/>
          <a:stretch>
            <a:fillRect/>
          </a:stretch>
        </p:blipFill>
        <p:spPr>
          <a:xfrm>
            <a:off x="2760330" y="5764636"/>
            <a:ext cx="3777541" cy="1031668"/>
          </a:xfrm>
          <a:prstGeom prst="rect">
            <a:avLst/>
          </a:prstGeom>
        </p:spPr>
      </p:pic>
      <p:pic>
        <p:nvPicPr>
          <p:cNvPr id="6" name="Picture 5" descr="C:\Users\andurr\AppData\Local\Microsoft\Windows\INetCache\Content.MSO\E8746B46.tmp">
            <a:extLst>
              <a:ext uri="{FF2B5EF4-FFF2-40B4-BE49-F238E27FC236}">
                <a16:creationId xmlns:a16="http://schemas.microsoft.com/office/drawing/2014/main" id="{6DE16586-8B8A-4D17-A469-EFC19B4729CC}"/>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637491" y="5780158"/>
            <a:ext cx="1151435" cy="934622"/>
          </a:xfrm>
          <a:prstGeom prst="rect">
            <a:avLst/>
          </a:prstGeom>
          <a:noFill/>
          <a:ln>
            <a:noFill/>
          </a:ln>
        </p:spPr>
      </p:pic>
      <p:pic>
        <p:nvPicPr>
          <p:cNvPr id="7" name="Picture 6">
            <a:extLst>
              <a:ext uri="{FF2B5EF4-FFF2-40B4-BE49-F238E27FC236}">
                <a16:creationId xmlns:a16="http://schemas.microsoft.com/office/drawing/2014/main" id="{C96FFDEE-5705-4077-AA2C-9B97F871DE26}"/>
              </a:ext>
            </a:extLst>
          </p:cNvPr>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965099" y="5811866"/>
            <a:ext cx="1808157" cy="934622"/>
          </a:xfrm>
          <a:prstGeom prst="rect">
            <a:avLst/>
          </a:prstGeom>
          <a:noFill/>
          <a:ln>
            <a:noFill/>
          </a:ln>
        </p:spPr>
      </p:pic>
      <p:pic>
        <p:nvPicPr>
          <p:cNvPr id="9" name="Picture 8">
            <a:extLst>
              <a:ext uri="{FF2B5EF4-FFF2-40B4-BE49-F238E27FC236}">
                <a16:creationId xmlns:a16="http://schemas.microsoft.com/office/drawing/2014/main" id="{29901085-2768-4B30-814F-2383333768FF}"/>
              </a:ext>
            </a:extLst>
          </p:cNvPr>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9949429" y="5771195"/>
            <a:ext cx="1808157" cy="955590"/>
          </a:xfrm>
          <a:prstGeom prst="rect">
            <a:avLst/>
          </a:prstGeom>
          <a:noFill/>
          <a:ln>
            <a:noFill/>
          </a:ln>
        </p:spPr>
      </p:pic>
    </p:spTree>
    <p:extLst>
      <p:ext uri="{BB962C8B-B14F-4D97-AF65-F5344CB8AC3E}">
        <p14:creationId xmlns:p14="http://schemas.microsoft.com/office/powerpoint/2010/main" val="12286807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143E31A-E675-483A-94AE-5FC42244FD22}"/>
              </a:ext>
            </a:extLst>
          </p:cNvPr>
          <p:cNvSpPr txBox="1">
            <a:spLocks/>
          </p:cNvSpPr>
          <p:nvPr/>
        </p:nvSpPr>
        <p:spPr bwMode="auto">
          <a:xfrm>
            <a:off x="0" y="-95003"/>
            <a:ext cx="12192000" cy="836364"/>
          </a:xfrm>
          <a:prstGeom prst="rect">
            <a:avLst/>
          </a:prstGeom>
          <a:gradFill flip="none" rotWithShape="1">
            <a:gsLst>
              <a:gs pos="85000">
                <a:srgbClr val="78BF3F"/>
              </a:gs>
              <a:gs pos="0">
                <a:srgbClr val="009740"/>
              </a:gs>
              <a:gs pos="100000">
                <a:srgbClr val="8DC63F"/>
              </a:gs>
            </a:gsLst>
            <a:lin ang="0" scaled="1"/>
            <a:tileRect/>
          </a:gradFill>
          <a:ln>
            <a:noFill/>
          </a:ln>
        </p:spPr>
        <p:txBody>
          <a:bodyPr vert="horz" wrap="square" lIns="91440" tIns="45720" rIns="91440" bIns="45720" numCol="1" anchor="ctr" anchorCtr="0" compatLnSpc="1">
            <a:prstTxWarp prst="textNoShape">
              <a:avLst/>
            </a:prstTxWarp>
          </a:bodyPr>
          <a:lstStyle>
            <a:lvl1pPr marL="338138" algn="l" rtl="0" eaLnBrk="0" fontAlgn="base" hangingPunct="0">
              <a:spcBef>
                <a:spcPct val="0"/>
              </a:spcBef>
              <a:spcAft>
                <a:spcPct val="0"/>
              </a:spcAft>
              <a:defRPr sz="3600" b="1" kern="1200" baseline="0">
                <a:solidFill>
                  <a:schemeClr val="bg1"/>
                </a:solidFill>
                <a:latin typeface="Arial" pitchFamily="34" charset="0"/>
                <a:ea typeface="+mj-ea"/>
                <a:cs typeface="Arial" pitchFamily="34" charset="0"/>
              </a:defRPr>
            </a:lvl1pPr>
            <a:lvl2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2pPr>
            <a:lvl3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3pPr>
            <a:lvl4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4pPr>
            <a:lvl5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5pPr>
            <a:lvl6pPr marL="7953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6pPr>
            <a:lvl7pPr marL="12525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7pPr>
            <a:lvl8pPr marL="17097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8pPr>
            <a:lvl9pPr marL="21669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9pPr>
          </a:lstStyle>
          <a:p>
            <a:endParaRPr lang="en-GB" sz="2800" dirty="0"/>
          </a:p>
        </p:txBody>
      </p:sp>
      <p:sp>
        <p:nvSpPr>
          <p:cNvPr id="5" name="TextBox 4">
            <a:extLst>
              <a:ext uri="{FF2B5EF4-FFF2-40B4-BE49-F238E27FC236}">
                <a16:creationId xmlns:a16="http://schemas.microsoft.com/office/drawing/2014/main" id="{FEC5617A-23F7-4677-B787-7589DF914FB0}"/>
              </a:ext>
            </a:extLst>
          </p:cNvPr>
          <p:cNvSpPr txBox="1">
            <a:spLocks noChangeArrowheads="1"/>
          </p:cNvSpPr>
          <p:nvPr/>
        </p:nvSpPr>
        <p:spPr bwMode="auto">
          <a:xfrm>
            <a:off x="0" y="796964"/>
            <a:ext cx="12192000" cy="76200"/>
          </a:xfrm>
          <a:prstGeom prst="rect">
            <a:avLst/>
          </a:prstGeom>
          <a:solidFill>
            <a:srgbClr val="8DC63F"/>
          </a:solidFill>
          <a:ln>
            <a:noFill/>
          </a:ln>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endParaRPr lang="en-US" dirty="0">
              <a:solidFill>
                <a:srgbClr val="000000"/>
              </a:solidFill>
            </a:endParaRPr>
          </a:p>
        </p:txBody>
      </p:sp>
      <p:sp>
        <p:nvSpPr>
          <p:cNvPr id="6" name="Rectangle 5">
            <a:extLst>
              <a:ext uri="{FF2B5EF4-FFF2-40B4-BE49-F238E27FC236}">
                <a16:creationId xmlns:a16="http://schemas.microsoft.com/office/drawing/2014/main" id="{801F9CFA-1B20-4B26-8292-3C1FC6E51AC4}"/>
              </a:ext>
            </a:extLst>
          </p:cNvPr>
          <p:cNvSpPr/>
          <p:nvPr/>
        </p:nvSpPr>
        <p:spPr>
          <a:xfrm>
            <a:off x="334146" y="118753"/>
            <a:ext cx="11076339" cy="584775"/>
          </a:xfrm>
          <a:prstGeom prst="rect">
            <a:avLst/>
          </a:prstGeom>
        </p:spPr>
        <p:txBody>
          <a:bodyPr wrap="square">
            <a:spAutoFit/>
          </a:bodyPr>
          <a:lstStyle/>
          <a:p>
            <a:r>
              <a:rPr lang="en-GB" sz="3200" b="1" dirty="0">
                <a:solidFill>
                  <a:schemeClr val="bg1"/>
                </a:solidFill>
              </a:rPr>
              <a:t>Demand and supply-side barriers to adequate nutrition</a:t>
            </a:r>
            <a:endParaRPr lang="en-US" sz="3200" dirty="0">
              <a:solidFill>
                <a:schemeClr val="bg1"/>
              </a:solidFill>
            </a:endParaRPr>
          </a:p>
        </p:txBody>
      </p:sp>
      <p:pic>
        <p:nvPicPr>
          <p:cNvPr id="7" name="Graphic 6">
            <a:extLst>
              <a:ext uri="{FF2B5EF4-FFF2-40B4-BE49-F238E27FC236}">
                <a16:creationId xmlns:a16="http://schemas.microsoft.com/office/drawing/2014/main" id="{FB1B1512-678B-44C5-85D9-C99DD9A8812A}"/>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410485" y="-72701"/>
            <a:ext cx="781515" cy="781515"/>
          </a:xfrm>
          <a:prstGeom prst="rect">
            <a:avLst/>
          </a:prstGeom>
        </p:spPr>
      </p:pic>
      <p:graphicFrame>
        <p:nvGraphicFramePr>
          <p:cNvPr id="10" name="Content Placeholder 9">
            <a:extLst>
              <a:ext uri="{FF2B5EF4-FFF2-40B4-BE49-F238E27FC236}">
                <a16:creationId xmlns:a16="http://schemas.microsoft.com/office/drawing/2014/main" id="{203865A1-F81F-4848-96B1-1A7D2DE9CEA7}"/>
              </a:ext>
            </a:extLst>
          </p:cNvPr>
          <p:cNvGraphicFramePr>
            <a:graphicFrameLocks noGrp="1"/>
          </p:cNvGraphicFramePr>
          <p:nvPr>
            <p:ph idx="1"/>
          </p:nvPr>
        </p:nvGraphicFramePr>
        <p:xfrm>
          <a:off x="544942" y="1047463"/>
          <a:ext cx="10009216" cy="285877"/>
        </p:xfrm>
        <a:graphic>
          <a:graphicData uri="http://schemas.openxmlformats.org/drawingml/2006/table">
            <a:tbl>
              <a:tblPr firstRow="1" firstCol="1" bandRow="1"/>
              <a:tblGrid>
                <a:gridCol w="5818488">
                  <a:extLst>
                    <a:ext uri="{9D8B030D-6E8A-4147-A177-3AD203B41FA5}">
                      <a16:colId xmlns:a16="http://schemas.microsoft.com/office/drawing/2014/main" val="3938651578"/>
                    </a:ext>
                  </a:extLst>
                </a:gridCol>
                <a:gridCol w="363971">
                  <a:extLst>
                    <a:ext uri="{9D8B030D-6E8A-4147-A177-3AD203B41FA5}">
                      <a16:colId xmlns:a16="http://schemas.microsoft.com/office/drawing/2014/main" val="987281696"/>
                    </a:ext>
                  </a:extLst>
                </a:gridCol>
                <a:gridCol w="3826757">
                  <a:extLst>
                    <a:ext uri="{9D8B030D-6E8A-4147-A177-3AD203B41FA5}">
                      <a16:colId xmlns:a16="http://schemas.microsoft.com/office/drawing/2014/main" val="3235055378"/>
                    </a:ext>
                  </a:extLst>
                </a:gridCol>
              </a:tblGrid>
              <a:tr h="0">
                <a:tc>
                  <a:txBody>
                    <a:bodyPr/>
                    <a:lstStyle/>
                    <a:p>
                      <a:pPr marL="0" marR="0" algn="ctr">
                        <a:lnSpc>
                          <a:spcPct val="105000"/>
                        </a:lnSpc>
                        <a:spcBef>
                          <a:spcPts val="0"/>
                        </a:spcBef>
                        <a:spcAft>
                          <a:spcPts val="0"/>
                        </a:spcAft>
                      </a:pPr>
                      <a:r>
                        <a:rPr lang="en-GB" sz="1800" b="1">
                          <a:effectLst/>
                          <a:latin typeface="Calibri" panose="020F0502020204030204" pitchFamily="34" charset="0"/>
                          <a:ea typeface="Calibri" panose="020F0502020204030204" pitchFamily="34" charset="0"/>
                          <a:cs typeface="Times New Roman" panose="02020603050405020304" pitchFamily="18" charset="0"/>
                        </a:rPr>
                        <a:t>Demand</a:t>
                      </a:r>
                      <a:r>
                        <a:rPr lang="en-GB"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side barriers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9525" marB="0" anchor="ctr">
                    <a:lnL>
                      <a:noFill/>
                    </a:lnL>
                    <a:lnR>
                      <a:noFill/>
                    </a:lnR>
                    <a:lnT>
                      <a:noFill/>
                    </a:lnT>
                    <a:lnB>
                      <a:noFill/>
                    </a:lnB>
                    <a:solidFill>
                      <a:srgbClr val="D9D9D9"/>
                    </a:solidFill>
                  </a:tcPr>
                </a:tc>
                <a:tc>
                  <a:txBody>
                    <a:bodyPr/>
                    <a:lstStyle/>
                    <a:p>
                      <a:pPr marL="0" marR="0" algn="ctr">
                        <a:lnSpc>
                          <a:spcPct val="105000"/>
                        </a:lnSpc>
                        <a:spcBef>
                          <a:spcPts val="0"/>
                        </a:spcBef>
                        <a:spcAft>
                          <a:spcPts val="0"/>
                        </a:spcAft>
                      </a:pPr>
                      <a:r>
                        <a:rPr lang="en-GB" sz="1800">
                          <a:effectLst/>
                          <a:latin typeface="Calibri" panose="020F0502020204030204" pitchFamily="34" charset="0"/>
                          <a:ea typeface="Calibri" panose="020F0502020204030204" pitchFamily="34" charset="0"/>
                          <a:cs typeface="Times New Roman" panose="02020603050405020304" pitchFamily="18" charset="0"/>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9525" marB="0" anchor="ctr">
                    <a:lnL>
                      <a:noFill/>
                    </a:lnL>
                    <a:lnR>
                      <a:noFill/>
                    </a:lnR>
                    <a:lnT>
                      <a:noFill/>
                    </a:lnT>
                    <a:lnB>
                      <a:noFill/>
                    </a:lnB>
                    <a:solidFill>
                      <a:srgbClr val="D9D9D9"/>
                    </a:solidFill>
                  </a:tcPr>
                </a:tc>
                <a:tc>
                  <a:txBody>
                    <a:bodyPr/>
                    <a:lstStyle/>
                    <a:p>
                      <a:pPr marL="0" marR="0" algn="ctr">
                        <a:lnSpc>
                          <a:spcPct val="105000"/>
                        </a:lnSpc>
                        <a:spcBef>
                          <a:spcPts val="0"/>
                        </a:spcBef>
                        <a:spcAft>
                          <a:spcPts val="0"/>
                        </a:spcAft>
                      </a:pPr>
                      <a:r>
                        <a:rPr lang="en-GB"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Supply side barriers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solidFill>
                      <a:srgbClr val="D9D9D9"/>
                    </a:solidFill>
                  </a:tcPr>
                </a:tc>
                <a:extLst>
                  <a:ext uri="{0D108BD9-81ED-4DB2-BD59-A6C34878D82A}">
                    <a16:rowId xmlns:a16="http://schemas.microsoft.com/office/drawing/2014/main" val="324826550"/>
                  </a:ext>
                </a:extLst>
              </a:tr>
            </a:tbl>
          </a:graphicData>
        </a:graphic>
      </p:graphicFrame>
      <p:graphicFrame>
        <p:nvGraphicFramePr>
          <p:cNvPr id="2" name="Table 1">
            <a:extLst>
              <a:ext uri="{FF2B5EF4-FFF2-40B4-BE49-F238E27FC236}">
                <a16:creationId xmlns:a16="http://schemas.microsoft.com/office/drawing/2014/main" id="{E74458A2-1F84-4E64-B15A-4E8E64762855}"/>
              </a:ext>
            </a:extLst>
          </p:cNvPr>
          <p:cNvGraphicFramePr>
            <a:graphicFrameLocks noGrp="1"/>
          </p:cNvGraphicFramePr>
          <p:nvPr>
            <p:extLst>
              <p:ext uri="{D42A27DB-BD31-4B8C-83A1-F6EECF244321}">
                <p14:modId xmlns:p14="http://schemas.microsoft.com/office/powerpoint/2010/main" val="754282784"/>
              </p:ext>
            </p:extLst>
          </p:nvPr>
        </p:nvGraphicFramePr>
        <p:xfrm>
          <a:off x="544942" y="1419503"/>
          <a:ext cx="10009216" cy="3452114"/>
        </p:xfrm>
        <a:graphic>
          <a:graphicData uri="http://schemas.openxmlformats.org/drawingml/2006/table">
            <a:tbl>
              <a:tblPr firstRow="1" firstCol="1" bandRow="1"/>
              <a:tblGrid>
                <a:gridCol w="5818488">
                  <a:extLst>
                    <a:ext uri="{9D8B030D-6E8A-4147-A177-3AD203B41FA5}">
                      <a16:colId xmlns:a16="http://schemas.microsoft.com/office/drawing/2014/main" val="2342098080"/>
                    </a:ext>
                  </a:extLst>
                </a:gridCol>
                <a:gridCol w="363971">
                  <a:extLst>
                    <a:ext uri="{9D8B030D-6E8A-4147-A177-3AD203B41FA5}">
                      <a16:colId xmlns:a16="http://schemas.microsoft.com/office/drawing/2014/main" val="3088715632"/>
                    </a:ext>
                  </a:extLst>
                </a:gridCol>
                <a:gridCol w="3826757">
                  <a:extLst>
                    <a:ext uri="{9D8B030D-6E8A-4147-A177-3AD203B41FA5}">
                      <a16:colId xmlns:a16="http://schemas.microsoft.com/office/drawing/2014/main" val="2100284815"/>
                    </a:ext>
                  </a:extLst>
                </a:gridCol>
              </a:tblGrid>
              <a:tr h="0">
                <a:tc gridSpan="3">
                  <a:txBody>
                    <a:bodyPr/>
                    <a:lstStyle/>
                    <a:p>
                      <a:pPr marL="0" marR="0" algn="ctr">
                        <a:lnSpc>
                          <a:spcPct val="105000"/>
                        </a:lnSpc>
                        <a:spcBef>
                          <a:spcPts val="0"/>
                        </a:spcBef>
                        <a:spcAft>
                          <a:spcPts val="0"/>
                        </a:spcAft>
                      </a:pPr>
                      <a:r>
                        <a:rPr lang="en-GB" sz="1800" b="1">
                          <a:effectLst/>
                          <a:latin typeface="Calibri" panose="020F0502020204030204" pitchFamily="34" charset="0"/>
                          <a:ea typeface="Calibri" panose="020F0502020204030204" pitchFamily="34" charset="0"/>
                          <a:cs typeface="Times New Roman" panose="02020603050405020304" pitchFamily="18" charset="0"/>
                        </a:rPr>
                        <a:t>Underlying </a:t>
                      </a:r>
                      <a:r>
                        <a:rPr lang="en-GB"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determinants: healthy environment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9525" marB="0">
                    <a:lnL>
                      <a:noFill/>
                    </a:lnL>
                    <a:lnR>
                      <a:noFill/>
                    </a:lnR>
                    <a:lnT>
                      <a:noFill/>
                    </a:lnT>
                    <a:lnB>
                      <a:noFill/>
                    </a:lnB>
                    <a:solidFill>
                      <a:srgbClr val="BDD6EE"/>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743674548"/>
                  </a:ext>
                </a:extLst>
              </a:tr>
              <a:tr h="0">
                <a:tc>
                  <a:txBody>
                    <a:bodyPr/>
                    <a:lstStyle/>
                    <a:p>
                      <a:pPr marL="0" marR="0" algn="just">
                        <a:lnSpc>
                          <a:spcPct val="105000"/>
                        </a:lnSpc>
                        <a:spcBef>
                          <a:spcPts val="0"/>
                        </a:spcBef>
                        <a:spcAft>
                          <a:spcPts val="0"/>
                        </a:spcAft>
                      </a:pPr>
                      <a:r>
                        <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Examples: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5000"/>
                        </a:lnSpc>
                        <a:spcBef>
                          <a:spcPts val="0"/>
                        </a:spcBef>
                        <a:spcAft>
                          <a:spcPts val="0"/>
                        </a:spcAft>
                        <a:buFont typeface="Calibri" panose="020F0502020204030204" pitchFamily="34" charset="0"/>
                        <a:buChar char="-"/>
                      </a:pPr>
                      <a:r>
                        <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Inadequate health seeking behaviour due to lack of knowledge of malnutrition, traditional beliefs, etc.</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5000"/>
                        </a:lnSpc>
                        <a:spcBef>
                          <a:spcPts val="0"/>
                        </a:spcBef>
                        <a:spcAft>
                          <a:spcPts val="0"/>
                        </a:spcAft>
                        <a:buFont typeface="Calibri" panose="020F0502020204030204" pitchFamily="34" charset="0"/>
                        <a:buChar char="-"/>
                      </a:pPr>
                      <a:r>
                        <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Lack of knowledge and skills on WASH practices </a:t>
                      </a:r>
                    </a:p>
                    <a:p>
                      <a:pPr marL="0" marR="0" lvl="0" indent="0" algn="just">
                        <a:lnSpc>
                          <a:spcPct val="105000"/>
                        </a:lnSpc>
                        <a:spcBef>
                          <a:spcPts val="0"/>
                        </a:spcBef>
                        <a:spcAft>
                          <a:spcPts val="0"/>
                        </a:spcAft>
                        <a:buFont typeface="Calibri" panose="020F0502020204030204" pitchFamily="34" charset="0"/>
                        <a:buNone/>
                      </a:pPr>
                      <a:r>
                        <a:rPr lang="en-GB" sz="1800" dirty="0">
                          <a:solidFill>
                            <a:srgbClr val="00000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Economic barriers:</a:t>
                      </a:r>
                      <a:endParaRPr lang="en-US" sz="1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5000"/>
                        </a:lnSpc>
                        <a:spcBef>
                          <a:spcPts val="0"/>
                        </a:spcBef>
                        <a:spcAft>
                          <a:spcPts val="0"/>
                        </a:spcAft>
                        <a:buFont typeface="Calibri" panose="020F0502020204030204" pitchFamily="34" charset="0"/>
                        <a:buChar char="-"/>
                      </a:pPr>
                      <a:r>
                        <a:rPr lang="en-GB" sz="1800" dirty="0">
                          <a:solidFill>
                            <a:srgbClr val="00000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Accessing and using health services is not affordable due to direct costs and indirect costs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5000"/>
                        </a:lnSpc>
                        <a:spcBef>
                          <a:spcPts val="0"/>
                        </a:spcBef>
                        <a:spcAft>
                          <a:spcPts val="0"/>
                        </a:spcAft>
                        <a:buFont typeface="Calibri" panose="020F0502020204030204" pitchFamily="34" charset="0"/>
                        <a:buChar char="-"/>
                      </a:pPr>
                      <a:r>
                        <a:rPr lang="en-GB" sz="1800" dirty="0">
                          <a:solidFill>
                            <a:srgbClr val="00000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Opportunity costs of seeking health and nutrition services are considered too high</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5000"/>
                        </a:lnSpc>
                        <a:spcBef>
                          <a:spcPts val="0"/>
                        </a:spcBef>
                        <a:spcAft>
                          <a:spcPts val="0"/>
                        </a:spcAft>
                        <a:buFont typeface="Calibri" panose="020F0502020204030204" pitchFamily="34" charset="0"/>
                        <a:buChar char="-"/>
                      </a:pPr>
                      <a:r>
                        <a:rPr lang="en-GB" sz="1800" dirty="0">
                          <a:solidFill>
                            <a:srgbClr val="00000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Hygiene items not affordable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5000"/>
                        </a:lnSpc>
                        <a:spcBef>
                          <a:spcPts val="0"/>
                        </a:spcBef>
                        <a:spcAft>
                          <a:spcPts val="0"/>
                        </a:spcAft>
                        <a:buFont typeface="Calibri" panose="020F0502020204030204" pitchFamily="34" charset="0"/>
                        <a:buChar char="-"/>
                      </a:pPr>
                      <a:r>
                        <a:rPr lang="en-GB" sz="1800" dirty="0">
                          <a:solidFill>
                            <a:srgbClr val="00000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Safe water and water treatment not affordable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9525" marB="0">
                    <a:lnL>
                      <a:noFill/>
                    </a:lnL>
                    <a:lnR>
                      <a:noFill/>
                    </a:lnR>
                    <a:lnT>
                      <a:noFill/>
                    </a:lnT>
                    <a:lnB>
                      <a:noFill/>
                    </a:lnB>
                    <a:solidFill>
                      <a:srgbClr val="DEEAF6"/>
                    </a:solidFill>
                  </a:tcPr>
                </a:tc>
                <a:tc>
                  <a:txBody>
                    <a:bodyPr/>
                    <a:lstStyle/>
                    <a:p>
                      <a:pPr marL="0" marR="0" algn="ctr">
                        <a:lnSpc>
                          <a:spcPct val="105000"/>
                        </a:lnSpc>
                        <a:spcBef>
                          <a:spcPts val="0"/>
                        </a:spcBef>
                        <a:spcAft>
                          <a:spcPts val="0"/>
                        </a:spcAft>
                      </a:pPr>
                      <a:r>
                        <a:rPr lang="en-GB" sz="1800" b="1">
                          <a:effectLst/>
                          <a:latin typeface="Calibri" panose="020F0502020204030204" pitchFamily="34" charset="0"/>
                          <a:ea typeface="Calibri" panose="020F0502020204030204" pitchFamily="34" charset="0"/>
                          <a:cs typeface="Times New Roman" panose="02020603050405020304" pitchFamily="18" charset="0"/>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9525" marB="0" anchor="ctr">
                    <a:lnL>
                      <a:noFill/>
                    </a:lnL>
                    <a:lnR>
                      <a:noFill/>
                    </a:lnR>
                    <a:lnT>
                      <a:noFill/>
                    </a:lnT>
                    <a:lnB>
                      <a:noFill/>
                    </a:lnB>
                    <a:solidFill>
                      <a:srgbClr val="DEEAF6"/>
                    </a:solidFill>
                  </a:tcPr>
                </a:tc>
                <a:tc>
                  <a:txBody>
                    <a:bodyPr/>
                    <a:lstStyle/>
                    <a:p>
                      <a:pPr marL="0" marR="0" algn="just">
                        <a:lnSpc>
                          <a:spcPct val="105000"/>
                        </a:lnSpc>
                        <a:spcBef>
                          <a:spcPts val="0"/>
                        </a:spcBef>
                        <a:spcAft>
                          <a:spcPts val="0"/>
                        </a:spcAft>
                      </a:pPr>
                      <a:r>
                        <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Examples: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5000"/>
                        </a:lnSpc>
                        <a:spcBef>
                          <a:spcPts val="0"/>
                        </a:spcBef>
                        <a:spcAft>
                          <a:spcPts val="0"/>
                        </a:spcAft>
                        <a:buFont typeface="Times New Roman" panose="02020603050405020304" pitchFamily="18" charset="0"/>
                        <a:buChar char="-"/>
                        <a:tabLst>
                          <a:tab pos="457200" algn="l"/>
                        </a:tabLst>
                      </a:pPr>
                      <a:r>
                        <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Health services not sufficiently available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5000"/>
                        </a:lnSpc>
                        <a:spcBef>
                          <a:spcPts val="0"/>
                        </a:spcBef>
                        <a:spcAft>
                          <a:spcPts val="0"/>
                        </a:spcAft>
                        <a:buFont typeface="Times New Roman" panose="02020603050405020304" pitchFamily="18" charset="0"/>
                        <a:buChar char="-"/>
                        <a:tabLst>
                          <a:tab pos="457200" algn="l"/>
                        </a:tabLst>
                      </a:pPr>
                      <a:r>
                        <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Health service of insufficient quality</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5000"/>
                        </a:lnSpc>
                        <a:spcBef>
                          <a:spcPts val="0"/>
                        </a:spcBef>
                        <a:spcAft>
                          <a:spcPts val="0"/>
                        </a:spcAft>
                        <a:buFont typeface="Times New Roman" panose="02020603050405020304" pitchFamily="18" charset="0"/>
                        <a:buChar char="-"/>
                        <a:tabLst>
                          <a:tab pos="457200" algn="l"/>
                        </a:tabLst>
                      </a:pPr>
                      <a:r>
                        <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Adequate drugs, supplies (e.g. therapeutic foods) and equipment for maternal and child health services are not available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5000"/>
                        </a:lnSpc>
                        <a:spcBef>
                          <a:spcPts val="0"/>
                        </a:spcBef>
                        <a:spcAft>
                          <a:spcPts val="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DEEAF6"/>
                    </a:solidFill>
                  </a:tcPr>
                </a:tc>
                <a:extLst>
                  <a:ext uri="{0D108BD9-81ED-4DB2-BD59-A6C34878D82A}">
                    <a16:rowId xmlns:a16="http://schemas.microsoft.com/office/drawing/2014/main" val="2594696200"/>
                  </a:ext>
                </a:extLst>
              </a:tr>
            </a:tbl>
          </a:graphicData>
        </a:graphic>
      </p:graphicFrame>
      <p:sp>
        <p:nvSpPr>
          <p:cNvPr id="3" name="Rectangle 2">
            <a:extLst>
              <a:ext uri="{FF2B5EF4-FFF2-40B4-BE49-F238E27FC236}">
                <a16:creationId xmlns:a16="http://schemas.microsoft.com/office/drawing/2014/main" id="{1BBA0E81-AB0F-4E6B-8355-5126645FAC5B}"/>
              </a:ext>
            </a:extLst>
          </p:cNvPr>
          <p:cNvSpPr/>
          <p:nvPr/>
        </p:nvSpPr>
        <p:spPr>
          <a:xfrm>
            <a:off x="544942" y="5118114"/>
            <a:ext cx="10323686" cy="769441"/>
          </a:xfrm>
          <a:prstGeom prst="rect">
            <a:avLst/>
          </a:prstGeom>
          <a:solidFill>
            <a:schemeClr val="bg1"/>
          </a:solidFill>
        </p:spPr>
        <p:txBody>
          <a:bodyPr wrap="square">
            <a:spAutoFit/>
          </a:bodyPr>
          <a:lstStyle/>
          <a:p>
            <a:pPr marL="285750" indent="-285750">
              <a:spcAft>
                <a:spcPts val="1200"/>
              </a:spcAft>
              <a:buFont typeface="Wingdings" panose="05000000000000000000" pitchFamily="2" charset="2"/>
              <a:buChar char="à"/>
            </a:pPr>
            <a:r>
              <a:rPr lang="en-US" sz="2200" dirty="0"/>
              <a:t>CVA can help to address demand side economic barriers to adequate nutrition, but is less effective on the supply side</a:t>
            </a:r>
          </a:p>
        </p:txBody>
      </p:sp>
      <p:sp>
        <p:nvSpPr>
          <p:cNvPr id="9" name="Rectangle 8">
            <a:extLst>
              <a:ext uri="{FF2B5EF4-FFF2-40B4-BE49-F238E27FC236}">
                <a16:creationId xmlns:a16="http://schemas.microsoft.com/office/drawing/2014/main" id="{963BE86B-9AB4-4C96-8769-93884BE7BD39}"/>
              </a:ext>
            </a:extLst>
          </p:cNvPr>
          <p:cNvSpPr/>
          <p:nvPr/>
        </p:nvSpPr>
        <p:spPr>
          <a:xfrm>
            <a:off x="568092" y="6041452"/>
            <a:ext cx="10323686" cy="769441"/>
          </a:xfrm>
          <a:prstGeom prst="rect">
            <a:avLst/>
          </a:prstGeom>
          <a:solidFill>
            <a:schemeClr val="bg1"/>
          </a:solidFill>
        </p:spPr>
        <p:txBody>
          <a:bodyPr wrap="square">
            <a:spAutoFit/>
          </a:bodyPr>
          <a:lstStyle/>
          <a:p>
            <a:pPr marL="285750" indent="-285750">
              <a:spcAft>
                <a:spcPts val="1200"/>
              </a:spcAft>
              <a:buFont typeface="Wingdings" panose="05000000000000000000" pitchFamily="2" charset="2"/>
              <a:buChar char="à"/>
            </a:pPr>
            <a:r>
              <a:rPr lang="en-US" sz="2200" dirty="0"/>
              <a:t>CVA alone unlikely to be successful strategy to improve nut status of children. It</a:t>
            </a:r>
            <a:r>
              <a:rPr lang="en-US" sz="2200" dirty="0">
                <a:sym typeface="Wingdings" panose="05000000000000000000" pitchFamily="2" charset="2"/>
              </a:rPr>
              <a:t> should be combined with </a:t>
            </a:r>
            <a:r>
              <a:rPr lang="en-US" sz="2200" dirty="0"/>
              <a:t>other nutrition sensitive or specific interventions</a:t>
            </a:r>
          </a:p>
        </p:txBody>
      </p:sp>
    </p:spTree>
    <p:extLst>
      <p:ext uri="{BB962C8B-B14F-4D97-AF65-F5344CB8AC3E}">
        <p14:creationId xmlns:p14="http://schemas.microsoft.com/office/powerpoint/2010/main" val="16978078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9" grpId="0" animBg="1"/>
    </p:bld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143E31A-E675-483A-94AE-5FC42244FD22}"/>
              </a:ext>
            </a:extLst>
          </p:cNvPr>
          <p:cNvSpPr txBox="1">
            <a:spLocks/>
          </p:cNvSpPr>
          <p:nvPr/>
        </p:nvSpPr>
        <p:spPr bwMode="auto">
          <a:xfrm>
            <a:off x="0" y="-95003"/>
            <a:ext cx="12192000" cy="836364"/>
          </a:xfrm>
          <a:prstGeom prst="rect">
            <a:avLst/>
          </a:prstGeom>
          <a:gradFill flip="none" rotWithShape="1">
            <a:gsLst>
              <a:gs pos="85000">
                <a:srgbClr val="78BF3F"/>
              </a:gs>
              <a:gs pos="0">
                <a:srgbClr val="009740"/>
              </a:gs>
              <a:gs pos="100000">
                <a:srgbClr val="8DC63F"/>
              </a:gs>
            </a:gsLst>
            <a:lin ang="0" scaled="1"/>
            <a:tileRect/>
          </a:gradFill>
          <a:ln>
            <a:noFill/>
          </a:ln>
        </p:spPr>
        <p:txBody>
          <a:bodyPr vert="horz" wrap="square" lIns="91440" tIns="45720" rIns="91440" bIns="45720" numCol="1" anchor="ctr" anchorCtr="0" compatLnSpc="1">
            <a:prstTxWarp prst="textNoShape">
              <a:avLst/>
            </a:prstTxWarp>
          </a:bodyPr>
          <a:lstStyle>
            <a:lvl1pPr marL="338138" algn="l" rtl="0" eaLnBrk="0" fontAlgn="base" hangingPunct="0">
              <a:spcBef>
                <a:spcPct val="0"/>
              </a:spcBef>
              <a:spcAft>
                <a:spcPct val="0"/>
              </a:spcAft>
              <a:defRPr sz="3600" b="1" kern="1200" baseline="0">
                <a:solidFill>
                  <a:schemeClr val="bg1"/>
                </a:solidFill>
                <a:latin typeface="Arial" pitchFamily="34" charset="0"/>
                <a:ea typeface="+mj-ea"/>
                <a:cs typeface="Arial" pitchFamily="34" charset="0"/>
              </a:defRPr>
            </a:lvl1pPr>
            <a:lvl2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2pPr>
            <a:lvl3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3pPr>
            <a:lvl4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4pPr>
            <a:lvl5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5pPr>
            <a:lvl6pPr marL="7953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6pPr>
            <a:lvl7pPr marL="12525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7pPr>
            <a:lvl8pPr marL="17097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8pPr>
            <a:lvl9pPr marL="21669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9pPr>
          </a:lstStyle>
          <a:p>
            <a:endParaRPr lang="en-GB" sz="2800" dirty="0"/>
          </a:p>
        </p:txBody>
      </p:sp>
      <p:sp>
        <p:nvSpPr>
          <p:cNvPr id="5" name="TextBox 4">
            <a:extLst>
              <a:ext uri="{FF2B5EF4-FFF2-40B4-BE49-F238E27FC236}">
                <a16:creationId xmlns:a16="http://schemas.microsoft.com/office/drawing/2014/main" id="{FEC5617A-23F7-4677-B787-7589DF914FB0}"/>
              </a:ext>
            </a:extLst>
          </p:cNvPr>
          <p:cNvSpPr txBox="1">
            <a:spLocks noChangeArrowheads="1"/>
          </p:cNvSpPr>
          <p:nvPr/>
        </p:nvSpPr>
        <p:spPr bwMode="auto">
          <a:xfrm>
            <a:off x="0" y="796964"/>
            <a:ext cx="12192000" cy="76200"/>
          </a:xfrm>
          <a:prstGeom prst="rect">
            <a:avLst/>
          </a:prstGeom>
          <a:solidFill>
            <a:srgbClr val="8DC63F"/>
          </a:solidFill>
          <a:ln>
            <a:noFill/>
          </a:ln>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endParaRPr lang="en-US" dirty="0">
              <a:solidFill>
                <a:srgbClr val="000000"/>
              </a:solidFill>
            </a:endParaRPr>
          </a:p>
        </p:txBody>
      </p:sp>
      <p:sp>
        <p:nvSpPr>
          <p:cNvPr id="6" name="Rectangle 5">
            <a:extLst>
              <a:ext uri="{FF2B5EF4-FFF2-40B4-BE49-F238E27FC236}">
                <a16:creationId xmlns:a16="http://schemas.microsoft.com/office/drawing/2014/main" id="{801F9CFA-1B20-4B26-8292-3C1FC6E51AC4}"/>
              </a:ext>
            </a:extLst>
          </p:cNvPr>
          <p:cNvSpPr/>
          <p:nvPr/>
        </p:nvSpPr>
        <p:spPr>
          <a:xfrm>
            <a:off x="212959" y="118753"/>
            <a:ext cx="11523708" cy="584775"/>
          </a:xfrm>
          <a:prstGeom prst="rect">
            <a:avLst/>
          </a:prstGeom>
        </p:spPr>
        <p:txBody>
          <a:bodyPr wrap="square">
            <a:spAutoFit/>
          </a:bodyPr>
          <a:lstStyle/>
          <a:p>
            <a:r>
              <a:rPr lang="en-GB" sz="3200" b="1" dirty="0">
                <a:solidFill>
                  <a:schemeClr val="bg1"/>
                </a:solidFill>
              </a:rPr>
              <a:t>Most common approaches to integrate CVA in nut response</a:t>
            </a:r>
            <a:endParaRPr lang="en-US" sz="3200" dirty="0">
              <a:solidFill>
                <a:schemeClr val="bg1"/>
              </a:solidFill>
            </a:endParaRPr>
          </a:p>
        </p:txBody>
      </p:sp>
      <p:pic>
        <p:nvPicPr>
          <p:cNvPr id="7" name="Graphic 6">
            <a:extLst>
              <a:ext uri="{FF2B5EF4-FFF2-40B4-BE49-F238E27FC236}">
                <a16:creationId xmlns:a16="http://schemas.microsoft.com/office/drawing/2014/main" id="{FB1B1512-678B-44C5-85D9-C99DD9A8812A}"/>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410485" y="-72701"/>
            <a:ext cx="781515" cy="781515"/>
          </a:xfrm>
          <a:prstGeom prst="rect">
            <a:avLst/>
          </a:prstGeom>
        </p:spPr>
      </p:pic>
      <p:sp>
        <p:nvSpPr>
          <p:cNvPr id="2" name="Rectangle 1">
            <a:extLst>
              <a:ext uri="{FF2B5EF4-FFF2-40B4-BE49-F238E27FC236}">
                <a16:creationId xmlns:a16="http://schemas.microsoft.com/office/drawing/2014/main" id="{34838001-405B-4135-8987-ABDFC7A6FFEB}"/>
              </a:ext>
            </a:extLst>
          </p:cNvPr>
          <p:cNvSpPr/>
          <p:nvPr/>
        </p:nvSpPr>
        <p:spPr>
          <a:xfrm>
            <a:off x="334145" y="1090670"/>
            <a:ext cx="11402521" cy="5432256"/>
          </a:xfrm>
          <a:prstGeom prst="rect">
            <a:avLst/>
          </a:prstGeom>
          <a:solidFill>
            <a:schemeClr val="bg1"/>
          </a:solidFill>
        </p:spPr>
        <p:txBody>
          <a:bodyPr wrap="square">
            <a:spAutoFit/>
          </a:bodyPr>
          <a:lstStyle/>
          <a:p>
            <a:pPr>
              <a:spcAft>
                <a:spcPts val="600"/>
              </a:spcAft>
            </a:pPr>
            <a:r>
              <a:rPr lang="en-US" sz="2400" dirty="0"/>
              <a:t>Based on evidence and practice review, five main approaches to integrate cash or vouchers in nutrition response were identified.</a:t>
            </a:r>
          </a:p>
          <a:p>
            <a:pPr>
              <a:spcAft>
                <a:spcPts val="600"/>
              </a:spcAft>
            </a:pPr>
            <a:r>
              <a:rPr lang="en-US" sz="2400" dirty="0"/>
              <a:t>Can be combined with each other and be a component of a broader nutrition response!</a:t>
            </a:r>
          </a:p>
          <a:p>
            <a:pPr marL="514350" indent="-514350">
              <a:spcAft>
                <a:spcPts val="600"/>
              </a:spcAft>
              <a:buClr>
                <a:srgbClr val="008000"/>
              </a:buClr>
              <a:buFont typeface="+mj-lt"/>
              <a:buAutoNum type="arabicParenR"/>
            </a:pPr>
            <a:r>
              <a:rPr lang="en-US" sz="2400" dirty="0"/>
              <a:t>Using CVA modalities for household assistance and/or individual feeding assistance</a:t>
            </a:r>
          </a:p>
          <a:p>
            <a:pPr marL="800100" lvl="1" indent="-342900">
              <a:spcAft>
                <a:spcPts val="600"/>
              </a:spcAft>
              <a:buClr>
                <a:srgbClr val="008000"/>
              </a:buClr>
              <a:buFont typeface="Wingdings" panose="05000000000000000000" pitchFamily="2" charset="2"/>
              <a:buChar char="à"/>
            </a:pPr>
            <a:r>
              <a:rPr lang="en-US" sz="2400" dirty="0">
                <a:sym typeface="Wingdings" panose="05000000000000000000" pitchFamily="2" charset="2"/>
              </a:rPr>
              <a:t>CVA can be used for both components, with limitations for individual feeding</a:t>
            </a:r>
          </a:p>
          <a:p>
            <a:pPr marL="800100" lvl="1" indent="-342900">
              <a:spcAft>
                <a:spcPts val="600"/>
              </a:spcAft>
              <a:buClr>
                <a:srgbClr val="008000"/>
              </a:buClr>
              <a:buFont typeface="Wingdings" panose="05000000000000000000" pitchFamily="2" charset="2"/>
              <a:buChar char="à"/>
            </a:pPr>
            <a:r>
              <a:rPr lang="en-US" sz="2400" dirty="0"/>
              <a:t>Household cash transfer plus SNF promising approach</a:t>
            </a:r>
          </a:p>
          <a:p>
            <a:pPr marL="800100" lvl="1" indent="-342900">
              <a:spcAft>
                <a:spcPts val="600"/>
              </a:spcAft>
              <a:buClr>
                <a:srgbClr val="008000"/>
              </a:buClr>
              <a:buFont typeface="Wingdings" panose="05000000000000000000" pitchFamily="2" charset="2"/>
              <a:buChar char="à"/>
            </a:pPr>
            <a:r>
              <a:rPr lang="en-US" sz="2400" dirty="0"/>
              <a:t>Good operational experiences with fresh food vouchers for ind. feeding</a:t>
            </a:r>
          </a:p>
          <a:p>
            <a:pPr marL="514350" indent="-514350">
              <a:spcAft>
                <a:spcPts val="600"/>
              </a:spcAft>
              <a:buClr>
                <a:srgbClr val="008000"/>
              </a:buClr>
              <a:buFont typeface="+mj-lt"/>
              <a:buAutoNum type="arabicParenR"/>
            </a:pPr>
            <a:r>
              <a:rPr lang="en-US" sz="2400" dirty="0"/>
              <a:t>Pairing household CVA and context-specific SBC</a:t>
            </a:r>
          </a:p>
          <a:p>
            <a:pPr marL="800100" lvl="1" indent="-342900">
              <a:spcAft>
                <a:spcPts val="600"/>
              </a:spcAft>
              <a:buClr>
                <a:srgbClr val="008000"/>
              </a:buClr>
              <a:buFont typeface="Wingdings" panose="05000000000000000000" pitchFamily="2" charset="2"/>
              <a:buChar char="à"/>
            </a:pPr>
            <a:r>
              <a:rPr lang="en-US" sz="2400" b="1" dirty="0"/>
              <a:t>CVA modalities </a:t>
            </a:r>
            <a:r>
              <a:rPr lang="en-US" sz="2400" dirty="0"/>
              <a:t>that aim to contribute to nutrition outcomes </a:t>
            </a:r>
            <a:r>
              <a:rPr lang="en-US" sz="2400" b="1" dirty="0"/>
              <a:t>need to be accompanied </a:t>
            </a:r>
            <a:r>
              <a:rPr lang="en-US" sz="2400" dirty="0"/>
              <a:t>with context-specific SBC activities</a:t>
            </a:r>
          </a:p>
        </p:txBody>
      </p:sp>
    </p:spTree>
    <p:extLst>
      <p:ext uri="{BB962C8B-B14F-4D97-AF65-F5344CB8AC3E}">
        <p14:creationId xmlns:p14="http://schemas.microsoft.com/office/powerpoint/2010/main" val="4137932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143E31A-E675-483A-94AE-5FC42244FD22}"/>
              </a:ext>
            </a:extLst>
          </p:cNvPr>
          <p:cNvSpPr txBox="1">
            <a:spLocks/>
          </p:cNvSpPr>
          <p:nvPr/>
        </p:nvSpPr>
        <p:spPr bwMode="auto">
          <a:xfrm>
            <a:off x="0" y="-95003"/>
            <a:ext cx="12192000" cy="836364"/>
          </a:xfrm>
          <a:prstGeom prst="rect">
            <a:avLst/>
          </a:prstGeom>
          <a:gradFill flip="none" rotWithShape="1">
            <a:gsLst>
              <a:gs pos="85000">
                <a:srgbClr val="78BF3F"/>
              </a:gs>
              <a:gs pos="0">
                <a:srgbClr val="009740"/>
              </a:gs>
              <a:gs pos="100000">
                <a:srgbClr val="8DC63F"/>
              </a:gs>
            </a:gsLst>
            <a:lin ang="0" scaled="1"/>
            <a:tileRect/>
          </a:gradFill>
          <a:ln>
            <a:noFill/>
          </a:ln>
        </p:spPr>
        <p:txBody>
          <a:bodyPr vert="horz" wrap="square" lIns="91440" tIns="45720" rIns="91440" bIns="45720" numCol="1" anchor="ctr" anchorCtr="0" compatLnSpc="1">
            <a:prstTxWarp prst="textNoShape">
              <a:avLst/>
            </a:prstTxWarp>
          </a:bodyPr>
          <a:lstStyle>
            <a:lvl1pPr marL="338138" algn="l" rtl="0" eaLnBrk="0" fontAlgn="base" hangingPunct="0">
              <a:spcBef>
                <a:spcPct val="0"/>
              </a:spcBef>
              <a:spcAft>
                <a:spcPct val="0"/>
              </a:spcAft>
              <a:defRPr sz="3600" b="1" kern="1200" baseline="0">
                <a:solidFill>
                  <a:schemeClr val="bg1"/>
                </a:solidFill>
                <a:latin typeface="Arial" pitchFamily="34" charset="0"/>
                <a:ea typeface="+mj-ea"/>
                <a:cs typeface="Arial" pitchFamily="34" charset="0"/>
              </a:defRPr>
            </a:lvl1pPr>
            <a:lvl2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2pPr>
            <a:lvl3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3pPr>
            <a:lvl4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4pPr>
            <a:lvl5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5pPr>
            <a:lvl6pPr marL="7953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6pPr>
            <a:lvl7pPr marL="12525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7pPr>
            <a:lvl8pPr marL="17097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8pPr>
            <a:lvl9pPr marL="21669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9pPr>
          </a:lstStyle>
          <a:p>
            <a:endParaRPr lang="en-GB" sz="2800" dirty="0"/>
          </a:p>
        </p:txBody>
      </p:sp>
      <p:sp>
        <p:nvSpPr>
          <p:cNvPr id="5" name="TextBox 4">
            <a:extLst>
              <a:ext uri="{FF2B5EF4-FFF2-40B4-BE49-F238E27FC236}">
                <a16:creationId xmlns:a16="http://schemas.microsoft.com/office/drawing/2014/main" id="{FEC5617A-23F7-4677-B787-7589DF914FB0}"/>
              </a:ext>
            </a:extLst>
          </p:cNvPr>
          <p:cNvSpPr txBox="1">
            <a:spLocks noChangeArrowheads="1"/>
          </p:cNvSpPr>
          <p:nvPr/>
        </p:nvSpPr>
        <p:spPr bwMode="auto">
          <a:xfrm>
            <a:off x="0" y="796964"/>
            <a:ext cx="12192000" cy="76200"/>
          </a:xfrm>
          <a:prstGeom prst="rect">
            <a:avLst/>
          </a:prstGeom>
          <a:solidFill>
            <a:srgbClr val="8DC63F"/>
          </a:solidFill>
          <a:ln>
            <a:noFill/>
          </a:ln>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endParaRPr lang="en-US" dirty="0">
              <a:solidFill>
                <a:srgbClr val="000000"/>
              </a:solidFill>
            </a:endParaRPr>
          </a:p>
        </p:txBody>
      </p:sp>
      <p:sp>
        <p:nvSpPr>
          <p:cNvPr id="6" name="Rectangle 5">
            <a:extLst>
              <a:ext uri="{FF2B5EF4-FFF2-40B4-BE49-F238E27FC236}">
                <a16:creationId xmlns:a16="http://schemas.microsoft.com/office/drawing/2014/main" id="{801F9CFA-1B20-4B26-8292-3C1FC6E51AC4}"/>
              </a:ext>
            </a:extLst>
          </p:cNvPr>
          <p:cNvSpPr/>
          <p:nvPr/>
        </p:nvSpPr>
        <p:spPr>
          <a:xfrm>
            <a:off x="212959" y="118753"/>
            <a:ext cx="11523708" cy="584775"/>
          </a:xfrm>
          <a:prstGeom prst="rect">
            <a:avLst/>
          </a:prstGeom>
        </p:spPr>
        <p:txBody>
          <a:bodyPr wrap="square">
            <a:spAutoFit/>
          </a:bodyPr>
          <a:lstStyle/>
          <a:p>
            <a:r>
              <a:rPr lang="en-GB" sz="3200" b="1" dirty="0">
                <a:solidFill>
                  <a:schemeClr val="bg1"/>
                </a:solidFill>
              </a:rPr>
              <a:t>Most common approaches to integrate CVA in nut response</a:t>
            </a:r>
            <a:endParaRPr lang="en-US" sz="3200" dirty="0">
              <a:solidFill>
                <a:schemeClr val="bg1"/>
              </a:solidFill>
            </a:endParaRPr>
          </a:p>
        </p:txBody>
      </p:sp>
      <p:pic>
        <p:nvPicPr>
          <p:cNvPr id="7" name="Graphic 6">
            <a:extLst>
              <a:ext uri="{FF2B5EF4-FFF2-40B4-BE49-F238E27FC236}">
                <a16:creationId xmlns:a16="http://schemas.microsoft.com/office/drawing/2014/main" id="{FB1B1512-678B-44C5-85D9-C99DD9A8812A}"/>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410485" y="-72701"/>
            <a:ext cx="781515" cy="781515"/>
          </a:xfrm>
          <a:prstGeom prst="rect">
            <a:avLst/>
          </a:prstGeom>
        </p:spPr>
      </p:pic>
      <p:sp>
        <p:nvSpPr>
          <p:cNvPr id="2" name="Rectangle 1">
            <a:extLst>
              <a:ext uri="{FF2B5EF4-FFF2-40B4-BE49-F238E27FC236}">
                <a16:creationId xmlns:a16="http://schemas.microsoft.com/office/drawing/2014/main" id="{34838001-405B-4135-8987-ABDFC7A6FFEB}"/>
              </a:ext>
            </a:extLst>
          </p:cNvPr>
          <p:cNvSpPr/>
          <p:nvPr/>
        </p:nvSpPr>
        <p:spPr>
          <a:xfrm>
            <a:off x="334145" y="1090670"/>
            <a:ext cx="11402521" cy="5586145"/>
          </a:xfrm>
          <a:prstGeom prst="rect">
            <a:avLst/>
          </a:prstGeom>
          <a:solidFill>
            <a:schemeClr val="bg1"/>
          </a:solidFill>
        </p:spPr>
        <p:txBody>
          <a:bodyPr wrap="square">
            <a:spAutoFit/>
          </a:bodyPr>
          <a:lstStyle/>
          <a:p>
            <a:pPr marL="514350" indent="-514350">
              <a:spcAft>
                <a:spcPts val="600"/>
              </a:spcAft>
              <a:buClr>
                <a:srgbClr val="008000"/>
              </a:buClr>
              <a:buFont typeface="+mj-lt"/>
              <a:buAutoNum type="arabicParenR" startAt="3"/>
            </a:pPr>
            <a:r>
              <a:rPr lang="en-US" sz="2400" dirty="0"/>
              <a:t>Providing conditional cash transfers to provide an incentive to attend free priority preventive health services</a:t>
            </a:r>
          </a:p>
          <a:p>
            <a:pPr marL="800100" lvl="1" indent="-342900">
              <a:spcAft>
                <a:spcPts val="600"/>
              </a:spcAft>
              <a:buClr>
                <a:srgbClr val="008000"/>
              </a:buClr>
              <a:buFont typeface="Wingdings" panose="05000000000000000000" pitchFamily="2" charset="2"/>
              <a:buChar char="à"/>
            </a:pPr>
            <a:r>
              <a:rPr lang="en-US" sz="2400" dirty="0">
                <a:sym typeface="Wingdings" panose="05000000000000000000" pitchFamily="2" charset="2"/>
              </a:rPr>
              <a:t>Dual objective: improve attendance and provide household income</a:t>
            </a:r>
          </a:p>
          <a:p>
            <a:pPr marL="800100" lvl="1" indent="-342900">
              <a:spcAft>
                <a:spcPts val="600"/>
              </a:spcAft>
              <a:buClr>
                <a:srgbClr val="008000"/>
              </a:buClr>
              <a:buFont typeface="Wingdings" panose="05000000000000000000" pitchFamily="2" charset="2"/>
              <a:buChar char="à"/>
            </a:pPr>
            <a:r>
              <a:rPr lang="en-US" sz="2400" dirty="0"/>
              <a:t>Different ways to design conditionality (registration vs visits) and transfer amount (based on indirect costs or household basic needs)</a:t>
            </a:r>
          </a:p>
          <a:p>
            <a:pPr marL="514350" indent="-514350">
              <a:spcAft>
                <a:spcPts val="600"/>
              </a:spcAft>
              <a:buClr>
                <a:srgbClr val="008000"/>
              </a:buClr>
              <a:buFont typeface="+mj-lt"/>
              <a:buAutoNum type="arabicParenR" startAt="4"/>
            </a:pPr>
            <a:r>
              <a:rPr lang="en-US" sz="2400" dirty="0"/>
              <a:t>Provide CVA to facilitate access to treatment services</a:t>
            </a:r>
          </a:p>
          <a:p>
            <a:pPr marL="800100" lvl="1" indent="-342900">
              <a:spcAft>
                <a:spcPts val="600"/>
              </a:spcAft>
              <a:buClr>
                <a:srgbClr val="008000"/>
              </a:buClr>
              <a:buFont typeface="Wingdings" panose="05000000000000000000" pitchFamily="2" charset="2"/>
              <a:buChar char="à"/>
            </a:pPr>
            <a:r>
              <a:rPr lang="en-US" sz="2400" dirty="0"/>
              <a:t>Indirect cost: transportation costs, cost related to accommodation and food if caregiver needs to stay with the child (in-patient care)</a:t>
            </a:r>
          </a:p>
          <a:p>
            <a:pPr marL="800100" lvl="1" indent="-342900">
              <a:spcAft>
                <a:spcPts val="600"/>
              </a:spcAft>
              <a:buClr>
                <a:srgbClr val="008000"/>
              </a:buClr>
              <a:buFont typeface="Wingdings" panose="05000000000000000000" pitchFamily="2" charset="2"/>
              <a:buChar char="à"/>
            </a:pPr>
            <a:r>
              <a:rPr lang="en-US" sz="2400" dirty="0">
                <a:sym typeface="Wingdings" panose="05000000000000000000" pitchFamily="2" charset="2"/>
              </a:rPr>
              <a:t>Common approach to cover transport costs but poorly documented</a:t>
            </a:r>
          </a:p>
          <a:p>
            <a:pPr marL="514350" indent="-514350">
              <a:spcAft>
                <a:spcPts val="600"/>
              </a:spcAft>
              <a:buClr>
                <a:srgbClr val="008000"/>
              </a:buClr>
              <a:buFont typeface="+mj-lt"/>
              <a:buAutoNum type="arabicParenR" startAt="5"/>
            </a:pPr>
            <a:r>
              <a:rPr lang="en-US" sz="2400" dirty="0"/>
              <a:t>Provide household CVA to caregivers of SAM children</a:t>
            </a:r>
          </a:p>
          <a:p>
            <a:pPr marL="800100" lvl="1" indent="-342900">
              <a:spcAft>
                <a:spcPts val="600"/>
              </a:spcAft>
              <a:buClr>
                <a:srgbClr val="008000"/>
              </a:buClr>
              <a:buFont typeface="Wingdings" panose="05000000000000000000" pitchFamily="2" charset="2"/>
              <a:buChar char="à"/>
            </a:pPr>
            <a:r>
              <a:rPr lang="en-US" sz="2400" dirty="0">
                <a:sym typeface="Wingdings" panose="05000000000000000000" pitchFamily="2" charset="2"/>
              </a:rPr>
              <a:t>DRC study: CVA can improve treatment outcomes</a:t>
            </a:r>
          </a:p>
          <a:p>
            <a:pPr marL="800100" lvl="1" indent="-342900">
              <a:spcAft>
                <a:spcPts val="600"/>
              </a:spcAft>
              <a:buClr>
                <a:srgbClr val="008000"/>
              </a:buClr>
              <a:buFont typeface="Wingdings" panose="05000000000000000000" pitchFamily="2" charset="2"/>
              <a:buChar char="à"/>
            </a:pPr>
            <a:r>
              <a:rPr lang="en-US" sz="2400" dirty="0">
                <a:sym typeface="Wingdings" panose="05000000000000000000" pitchFamily="2" charset="2"/>
              </a:rPr>
              <a:t>Anecdotal evidence for perverse incentive, but limited understanding</a:t>
            </a:r>
          </a:p>
          <a:p>
            <a:pPr marL="800100" lvl="1" indent="-342900">
              <a:spcAft>
                <a:spcPts val="600"/>
              </a:spcAft>
              <a:buClr>
                <a:srgbClr val="008000"/>
              </a:buClr>
              <a:buFont typeface="Wingdings" panose="05000000000000000000" pitchFamily="2" charset="2"/>
              <a:buChar char="à"/>
            </a:pPr>
            <a:r>
              <a:rPr lang="en-US" sz="2400" dirty="0">
                <a:sym typeface="Wingdings" panose="05000000000000000000" pitchFamily="2" charset="2"/>
              </a:rPr>
              <a:t>Mitigation measures available, risks to be assessed and monitored</a:t>
            </a:r>
          </a:p>
        </p:txBody>
      </p:sp>
    </p:spTree>
    <p:extLst>
      <p:ext uri="{BB962C8B-B14F-4D97-AF65-F5344CB8AC3E}">
        <p14:creationId xmlns:p14="http://schemas.microsoft.com/office/powerpoint/2010/main" val="3973001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143E31A-E675-483A-94AE-5FC42244FD22}"/>
              </a:ext>
            </a:extLst>
          </p:cNvPr>
          <p:cNvSpPr txBox="1">
            <a:spLocks/>
          </p:cNvSpPr>
          <p:nvPr/>
        </p:nvSpPr>
        <p:spPr bwMode="auto">
          <a:xfrm>
            <a:off x="0" y="-95003"/>
            <a:ext cx="12192000" cy="836364"/>
          </a:xfrm>
          <a:prstGeom prst="rect">
            <a:avLst/>
          </a:prstGeom>
          <a:gradFill flip="none" rotWithShape="1">
            <a:gsLst>
              <a:gs pos="85000">
                <a:srgbClr val="78BF3F"/>
              </a:gs>
              <a:gs pos="0">
                <a:srgbClr val="009740"/>
              </a:gs>
              <a:gs pos="100000">
                <a:srgbClr val="8DC63F"/>
              </a:gs>
            </a:gsLst>
            <a:lin ang="0" scaled="1"/>
            <a:tileRect/>
          </a:gradFill>
          <a:ln>
            <a:noFill/>
          </a:ln>
        </p:spPr>
        <p:txBody>
          <a:bodyPr vert="horz" wrap="square" lIns="91440" tIns="45720" rIns="91440" bIns="45720" numCol="1" anchor="ctr" anchorCtr="0" compatLnSpc="1">
            <a:prstTxWarp prst="textNoShape">
              <a:avLst/>
            </a:prstTxWarp>
          </a:bodyPr>
          <a:lstStyle>
            <a:lvl1pPr marL="338138" algn="l" rtl="0" eaLnBrk="0" fontAlgn="base" hangingPunct="0">
              <a:spcBef>
                <a:spcPct val="0"/>
              </a:spcBef>
              <a:spcAft>
                <a:spcPct val="0"/>
              </a:spcAft>
              <a:defRPr sz="3600" b="1" kern="1200" baseline="0">
                <a:solidFill>
                  <a:schemeClr val="bg1"/>
                </a:solidFill>
                <a:latin typeface="Arial" pitchFamily="34" charset="0"/>
                <a:ea typeface="+mj-ea"/>
                <a:cs typeface="Arial" pitchFamily="34" charset="0"/>
              </a:defRPr>
            </a:lvl1pPr>
            <a:lvl2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2pPr>
            <a:lvl3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3pPr>
            <a:lvl4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4pPr>
            <a:lvl5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5pPr>
            <a:lvl6pPr marL="7953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6pPr>
            <a:lvl7pPr marL="12525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7pPr>
            <a:lvl8pPr marL="17097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8pPr>
            <a:lvl9pPr marL="21669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9pPr>
          </a:lstStyle>
          <a:p>
            <a:endParaRPr lang="en-GB" sz="2800" dirty="0"/>
          </a:p>
        </p:txBody>
      </p:sp>
      <p:sp>
        <p:nvSpPr>
          <p:cNvPr id="5" name="TextBox 4">
            <a:extLst>
              <a:ext uri="{FF2B5EF4-FFF2-40B4-BE49-F238E27FC236}">
                <a16:creationId xmlns:a16="http://schemas.microsoft.com/office/drawing/2014/main" id="{FEC5617A-23F7-4677-B787-7589DF914FB0}"/>
              </a:ext>
            </a:extLst>
          </p:cNvPr>
          <p:cNvSpPr txBox="1">
            <a:spLocks noChangeArrowheads="1"/>
          </p:cNvSpPr>
          <p:nvPr/>
        </p:nvSpPr>
        <p:spPr bwMode="auto">
          <a:xfrm>
            <a:off x="0" y="796964"/>
            <a:ext cx="12192000" cy="76200"/>
          </a:xfrm>
          <a:prstGeom prst="rect">
            <a:avLst/>
          </a:prstGeom>
          <a:solidFill>
            <a:srgbClr val="8DC63F"/>
          </a:solidFill>
          <a:ln>
            <a:noFill/>
          </a:ln>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endParaRPr lang="en-US" dirty="0">
              <a:solidFill>
                <a:srgbClr val="000000"/>
              </a:solidFill>
            </a:endParaRPr>
          </a:p>
        </p:txBody>
      </p:sp>
      <p:sp>
        <p:nvSpPr>
          <p:cNvPr id="6" name="Rectangle 5">
            <a:extLst>
              <a:ext uri="{FF2B5EF4-FFF2-40B4-BE49-F238E27FC236}">
                <a16:creationId xmlns:a16="http://schemas.microsoft.com/office/drawing/2014/main" id="{801F9CFA-1B20-4B26-8292-3C1FC6E51AC4}"/>
              </a:ext>
            </a:extLst>
          </p:cNvPr>
          <p:cNvSpPr/>
          <p:nvPr/>
        </p:nvSpPr>
        <p:spPr>
          <a:xfrm>
            <a:off x="212959" y="118753"/>
            <a:ext cx="11523708" cy="584775"/>
          </a:xfrm>
          <a:prstGeom prst="rect">
            <a:avLst/>
          </a:prstGeom>
        </p:spPr>
        <p:txBody>
          <a:bodyPr wrap="square">
            <a:spAutoFit/>
          </a:bodyPr>
          <a:lstStyle/>
          <a:p>
            <a:r>
              <a:rPr lang="en-GB" sz="3200" b="1" dirty="0">
                <a:solidFill>
                  <a:schemeClr val="bg1"/>
                </a:solidFill>
              </a:rPr>
              <a:t>Most common approaches to integrate CVA in nut response</a:t>
            </a:r>
            <a:endParaRPr lang="en-US" sz="3200" dirty="0">
              <a:solidFill>
                <a:schemeClr val="bg1"/>
              </a:solidFill>
            </a:endParaRPr>
          </a:p>
        </p:txBody>
      </p:sp>
      <p:pic>
        <p:nvPicPr>
          <p:cNvPr id="7" name="Graphic 6">
            <a:extLst>
              <a:ext uri="{FF2B5EF4-FFF2-40B4-BE49-F238E27FC236}">
                <a16:creationId xmlns:a16="http://schemas.microsoft.com/office/drawing/2014/main" id="{FB1B1512-678B-44C5-85D9-C99DD9A8812A}"/>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410485" y="-72701"/>
            <a:ext cx="781515" cy="781515"/>
          </a:xfrm>
          <a:prstGeom prst="rect">
            <a:avLst/>
          </a:prstGeom>
        </p:spPr>
      </p:pic>
      <p:sp>
        <p:nvSpPr>
          <p:cNvPr id="2" name="Rectangle 1">
            <a:extLst>
              <a:ext uri="{FF2B5EF4-FFF2-40B4-BE49-F238E27FC236}">
                <a16:creationId xmlns:a16="http://schemas.microsoft.com/office/drawing/2014/main" id="{34838001-405B-4135-8987-ABDFC7A6FFEB}"/>
              </a:ext>
            </a:extLst>
          </p:cNvPr>
          <p:cNvSpPr/>
          <p:nvPr/>
        </p:nvSpPr>
        <p:spPr>
          <a:xfrm>
            <a:off x="334146" y="1137571"/>
            <a:ext cx="10341772" cy="5509200"/>
          </a:xfrm>
          <a:prstGeom prst="rect">
            <a:avLst/>
          </a:prstGeom>
        </p:spPr>
        <p:txBody>
          <a:bodyPr wrap="square">
            <a:spAutoFit/>
          </a:bodyPr>
          <a:lstStyle/>
          <a:p>
            <a:pPr>
              <a:spcAft>
                <a:spcPts val="600"/>
              </a:spcAft>
            </a:pPr>
            <a:r>
              <a:rPr lang="fr-FR" sz="2400" dirty="0" err="1"/>
              <a:t>Based</a:t>
            </a:r>
            <a:r>
              <a:rPr lang="fr-FR" sz="2400" dirty="0"/>
              <a:t> on a </a:t>
            </a:r>
            <a:r>
              <a:rPr lang="fr-FR" sz="2400" dirty="0" err="1"/>
              <a:t>review</a:t>
            </a:r>
            <a:r>
              <a:rPr lang="fr-FR" sz="2400" dirty="0"/>
              <a:t> of </a:t>
            </a:r>
            <a:r>
              <a:rPr lang="fr-FR" sz="2400" dirty="0" err="1"/>
              <a:t>studies</a:t>
            </a:r>
            <a:r>
              <a:rPr lang="fr-FR" sz="2400" dirty="0"/>
              <a:t> and </a:t>
            </a:r>
            <a:r>
              <a:rPr lang="fr-FR" sz="2400" dirty="0" err="1"/>
              <a:t>opreational</a:t>
            </a:r>
            <a:r>
              <a:rPr lang="fr-FR" sz="2400" dirty="0"/>
              <a:t> </a:t>
            </a:r>
            <a:r>
              <a:rPr lang="fr-FR" sz="2400" dirty="0" err="1"/>
              <a:t>examples</a:t>
            </a:r>
            <a:r>
              <a:rPr lang="fr-FR" sz="2400" dirty="0"/>
              <a:t>, five main </a:t>
            </a:r>
            <a:r>
              <a:rPr lang="fr-FR" sz="2400" dirty="0" err="1"/>
              <a:t>appraoches</a:t>
            </a:r>
            <a:r>
              <a:rPr lang="fr-FR" sz="2400" dirty="0"/>
              <a:t> to </a:t>
            </a:r>
            <a:r>
              <a:rPr lang="fr-FR" sz="2400" dirty="0" err="1"/>
              <a:t>integrate</a:t>
            </a:r>
            <a:r>
              <a:rPr lang="fr-FR" sz="2400" dirty="0"/>
              <a:t> CVA in nutrition </a:t>
            </a:r>
            <a:r>
              <a:rPr lang="fr-FR" sz="2400" dirty="0" err="1"/>
              <a:t>response</a:t>
            </a:r>
            <a:r>
              <a:rPr lang="fr-FR" sz="2400" dirty="0"/>
              <a:t> </a:t>
            </a:r>
            <a:r>
              <a:rPr lang="fr-FR" sz="2400" dirty="0" err="1"/>
              <a:t>were</a:t>
            </a:r>
            <a:r>
              <a:rPr lang="fr-FR" sz="2400" dirty="0"/>
              <a:t> </a:t>
            </a:r>
            <a:r>
              <a:rPr lang="fr-FR" sz="2400" dirty="0" err="1"/>
              <a:t>identified</a:t>
            </a:r>
            <a:r>
              <a:rPr lang="fr-FR" sz="2400"/>
              <a:t>: </a:t>
            </a:r>
          </a:p>
          <a:p>
            <a:pPr>
              <a:spcAft>
                <a:spcPts val="600"/>
              </a:spcAft>
            </a:pPr>
            <a:endParaRPr lang="en-US" sz="2400" dirty="0"/>
          </a:p>
          <a:p>
            <a:pPr marL="514350" indent="-514350">
              <a:spcAft>
                <a:spcPts val="600"/>
              </a:spcAft>
              <a:buClr>
                <a:srgbClr val="008000"/>
              </a:buClr>
              <a:buFont typeface="+mj-lt"/>
              <a:buAutoNum type="arabicParenR"/>
            </a:pPr>
            <a:r>
              <a:rPr lang="en-US" sz="2400" dirty="0"/>
              <a:t>Using CVA modalities for household assistance and/or individual feeding assistance</a:t>
            </a:r>
          </a:p>
          <a:p>
            <a:pPr marL="514350" indent="-514350">
              <a:spcAft>
                <a:spcPts val="600"/>
              </a:spcAft>
              <a:buClr>
                <a:srgbClr val="008000"/>
              </a:buClr>
              <a:buFont typeface="+mj-lt"/>
              <a:buAutoNum type="arabicParenR"/>
            </a:pPr>
            <a:r>
              <a:rPr lang="en-US" sz="2400" dirty="0"/>
              <a:t>Pairing household CVA and context-specific SBC</a:t>
            </a:r>
          </a:p>
          <a:p>
            <a:pPr marL="514350" indent="-514350">
              <a:spcAft>
                <a:spcPts val="600"/>
              </a:spcAft>
              <a:buClr>
                <a:srgbClr val="008000"/>
              </a:buClr>
              <a:buFont typeface="+mj-lt"/>
              <a:buAutoNum type="arabicParenR"/>
            </a:pPr>
            <a:r>
              <a:rPr lang="en-US" sz="2400" dirty="0"/>
              <a:t>Providing conditional cash transfers to incentivize attendance to priority health services</a:t>
            </a:r>
          </a:p>
          <a:p>
            <a:pPr marL="514350" indent="-514350">
              <a:spcAft>
                <a:spcPts val="600"/>
              </a:spcAft>
              <a:buClr>
                <a:srgbClr val="008000"/>
              </a:buClr>
              <a:buFont typeface="+mj-lt"/>
              <a:buAutoNum type="arabicParenR"/>
            </a:pPr>
            <a:r>
              <a:rPr lang="en-US" sz="2400" dirty="0"/>
              <a:t>Provide CVA to facilitate access to treatment services</a:t>
            </a:r>
          </a:p>
          <a:p>
            <a:pPr marL="514350" indent="-514350">
              <a:spcAft>
                <a:spcPts val="600"/>
              </a:spcAft>
              <a:buClr>
                <a:srgbClr val="008000"/>
              </a:buClr>
              <a:buFont typeface="+mj-lt"/>
              <a:buAutoNum type="arabicParenR"/>
            </a:pPr>
            <a:r>
              <a:rPr lang="en-US" sz="2400" dirty="0"/>
              <a:t>Provide household CVA to caregivers of SAM children</a:t>
            </a:r>
          </a:p>
          <a:p>
            <a:pPr marL="514350" indent="-514350">
              <a:spcAft>
                <a:spcPts val="600"/>
              </a:spcAft>
              <a:buClr>
                <a:srgbClr val="008000"/>
              </a:buClr>
              <a:buFont typeface="+mj-lt"/>
              <a:buAutoNum type="arabicParenR"/>
            </a:pPr>
            <a:endParaRPr lang="en-US" sz="2400" dirty="0"/>
          </a:p>
          <a:p>
            <a:pPr>
              <a:spcAft>
                <a:spcPts val="600"/>
              </a:spcAft>
              <a:buClr>
                <a:srgbClr val="008000"/>
              </a:buClr>
            </a:pPr>
            <a:r>
              <a:rPr lang="en-US" sz="2400" dirty="0"/>
              <a:t>Can be combined with each other and be a component of a broader nutrition response!</a:t>
            </a:r>
          </a:p>
        </p:txBody>
      </p:sp>
    </p:spTree>
    <p:extLst>
      <p:ext uri="{BB962C8B-B14F-4D97-AF65-F5344CB8AC3E}">
        <p14:creationId xmlns:p14="http://schemas.microsoft.com/office/powerpoint/2010/main" val="2623066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143E31A-E675-483A-94AE-5FC42244FD22}"/>
              </a:ext>
            </a:extLst>
          </p:cNvPr>
          <p:cNvSpPr txBox="1">
            <a:spLocks/>
          </p:cNvSpPr>
          <p:nvPr/>
        </p:nvSpPr>
        <p:spPr bwMode="auto">
          <a:xfrm>
            <a:off x="0" y="-95003"/>
            <a:ext cx="12192000" cy="836364"/>
          </a:xfrm>
          <a:prstGeom prst="rect">
            <a:avLst/>
          </a:prstGeom>
          <a:gradFill flip="none" rotWithShape="1">
            <a:gsLst>
              <a:gs pos="85000">
                <a:srgbClr val="78BF3F"/>
              </a:gs>
              <a:gs pos="0">
                <a:srgbClr val="009740"/>
              </a:gs>
              <a:gs pos="100000">
                <a:srgbClr val="8DC63F"/>
              </a:gs>
            </a:gsLst>
            <a:lin ang="0" scaled="1"/>
            <a:tileRect/>
          </a:gradFill>
          <a:ln>
            <a:noFill/>
          </a:ln>
        </p:spPr>
        <p:txBody>
          <a:bodyPr vert="horz" wrap="square" lIns="91440" tIns="45720" rIns="91440" bIns="45720" numCol="1" anchor="ctr" anchorCtr="0" compatLnSpc="1">
            <a:prstTxWarp prst="textNoShape">
              <a:avLst/>
            </a:prstTxWarp>
          </a:bodyPr>
          <a:lstStyle>
            <a:lvl1pPr marL="338138" algn="l" rtl="0" eaLnBrk="0" fontAlgn="base" hangingPunct="0">
              <a:spcBef>
                <a:spcPct val="0"/>
              </a:spcBef>
              <a:spcAft>
                <a:spcPct val="0"/>
              </a:spcAft>
              <a:defRPr sz="3600" b="1" kern="1200" baseline="0">
                <a:solidFill>
                  <a:schemeClr val="bg1"/>
                </a:solidFill>
                <a:latin typeface="Arial" pitchFamily="34" charset="0"/>
                <a:ea typeface="+mj-ea"/>
                <a:cs typeface="Arial" pitchFamily="34" charset="0"/>
              </a:defRPr>
            </a:lvl1pPr>
            <a:lvl2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2pPr>
            <a:lvl3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3pPr>
            <a:lvl4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4pPr>
            <a:lvl5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5pPr>
            <a:lvl6pPr marL="7953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6pPr>
            <a:lvl7pPr marL="12525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7pPr>
            <a:lvl8pPr marL="17097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8pPr>
            <a:lvl9pPr marL="21669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9pPr>
          </a:lstStyle>
          <a:p>
            <a:endParaRPr lang="en-GB" sz="2800" dirty="0"/>
          </a:p>
        </p:txBody>
      </p:sp>
      <p:sp>
        <p:nvSpPr>
          <p:cNvPr id="5" name="TextBox 4">
            <a:extLst>
              <a:ext uri="{FF2B5EF4-FFF2-40B4-BE49-F238E27FC236}">
                <a16:creationId xmlns:a16="http://schemas.microsoft.com/office/drawing/2014/main" id="{FEC5617A-23F7-4677-B787-7589DF914FB0}"/>
              </a:ext>
            </a:extLst>
          </p:cNvPr>
          <p:cNvSpPr txBox="1">
            <a:spLocks noChangeArrowheads="1"/>
          </p:cNvSpPr>
          <p:nvPr/>
        </p:nvSpPr>
        <p:spPr bwMode="auto">
          <a:xfrm>
            <a:off x="0" y="796964"/>
            <a:ext cx="12192000" cy="76200"/>
          </a:xfrm>
          <a:prstGeom prst="rect">
            <a:avLst/>
          </a:prstGeom>
          <a:solidFill>
            <a:srgbClr val="8DC63F"/>
          </a:solidFill>
          <a:ln>
            <a:noFill/>
          </a:ln>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endParaRPr lang="en-US" dirty="0">
              <a:solidFill>
                <a:srgbClr val="000000"/>
              </a:solidFill>
            </a:endParaRPr>
          </a:p>
        </p:txBody>
      </p:sp>
      <p:sp>
        <p:nvSpPr>
          <p:cNvPr id="6" name="Rectangle 5">
            <a:extLst>
              <a:ext uri="{FF2B5EF4-FFF2-40B4-BE49-F238E27FC236}">
                <a16:creationId xmlns:a16="http://schemas.microsoft.com/office/drawing/2014/main" id="{801F9CFA-1B20-4B26-8292-3C1FC6E51AC4}"/>
              </a:ext>
            </a:extLst>
          </p:cNvPr>
          <p:cNvSpPr/>
          <p:nvPr/>
        </p:nvSpPr>
        <p:spPr>
          <a:xfrm>
            <a:off x="334146" y="118753"/>
            <a:ext cx="11288649" cy="523220"/>
          </a:xfrm>
          <a:prstGeom prst="rect">
            <a:avLst/>
          </a:prstGeom>
        </p:spPr>
        <p:txBody>
          <a:bodyPr wrap="square">
            <a:spAutoFit/>
          </a:bodyPr>
          <a:lstStyle/>
          <a:p>
            <a:r>
              <a:rPr lang="en-GB" sz="2800" b="1" dirty="0">
                <a:solidFill>
                  <a:schemeClr val="bg1"/>
                </a:solidFill>
              </a:rPr>
              <a:t>1) Use CVA for household and/or individual feeding assistance</a:t>
            </a:r>
            <a:endParaRPr lang="en-US" sz="2800" dirty="0">
              <a:solidFill>
                <a:schemeClr val="bg1"/>
              </a:solidFill>
            </a:endParaRPr>
          </a:p>
        </p:txBody>
      </p:sp>
      <p:pic>
        <p:nvPicPr>
          <p:cNvPr id="7" name="Graphic 6">
            <a:extLst>
              <a:ext uri="{FF2B5EF4-FFF2-40B4-BE49-F238E27FC236}">
                <a16:creationId xmlns:a16="http://schemas.microsoft.com/office/drawing/2014/main" id="{FB1B1512-678B-44C5-85D9-C99DD9A8812A}"/>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410485" y="-72701"/>
            <a:ext cx="781515" cy="781515"/>
          </a:xfrm>
          <a:prstGeom prst="rect">
            <a:avLst/>
          </a:prstGeom>
        </p:spPr>
      </p:pic>
      <p:sp>
        <p:nvSpPr>
          <p:cNvPr id="2" name="Rectangle 1">
            <a:extLst>
              <a:ext uri="{FF2B5EF4-FFF2-40B4-BE49-F238E27FC236}">
                <a16:creationId xmlns:a16="http://schemas.microsoft.com/office/drawing/2014/main" id="{34838001-405B-4135-8987-ABDFC7A6FFEB}"/>
              </a:ext>
            </a:extLst>
          </p:cNvPr>
          <p:cNvSpPr/>
          <p:nvPr/>
        </p:nvSpPr>
        <p:spPr>
          <a:xfrm>
            <a:off x="334145" y="1027401"/>
            <a:ext cx="11464919" cy="5586145"/>
          </a:xfrm>
          <a:prstGeom prst="rect">
            <a:avLst/>
          </a:prstGeom>
          <a:solidFill>
            <a:schemeClr val="bg1"/>
          </a:solidFill>
        </p:spPr>
        <p:txBody>
          <a:bodyPr wrap="square">
            <a:spAutoFit/>
          </a:bodyPr>
          <a:lstStyle/>
          <a:p>
            <a:pPr marL="342900" indent="-342900">
              <a:spcAft>
                <a:spcPts val="600"/>
              </a:spcAft>
              <a:buClr>
                <a:srgbClr val="008000"/>
              </a:buClr>
              <a:buFont typeface="Wingdings" panose="05000000000000000000" pitchFamily="2" charset="2"/>
              <a:buChar char="Ø"/>
            </a:pPr>
            <a:r>
              <a:rPr lang="en-US" sz="2400" dirty="0"/>
              <a:t>CVA can be considered for both components, with limitations for individual feeding:</a:t>
            </a:r>
          </a:p>
          <a:p>
            <a:pPr marL="800100" lvl="1" indent="-342900">
              <a:spcAft>
                <a:spcPts val="600"/>
              </a:spcAft>
              <a:buClr>
                <a:srgbClr val="008000"/>
              </a:buClr>
              <a:buFont typeface="Wingdings" panose="05000000000000000000" pitchFamily="2" charset="2"/>
              <a:buChar char="Ø"/>
            </a:pPr>
            <a:r>
              <a:rPr lang="en-US" sz="2200" dirty="0"/>
              <a:t>CVA can be considered as an alternative to in-kind provision of </a:t>
            </a:r>
            <a:r>
              <a:rPr lang="en-US" sz="2200" i="1" dirty="0"/>
              <a:t>fortified blended foods </a:t>
            </a:r>
            <a:r>
              <a:rPr lang="en-US" sz="2200" dirty="0"/>
              <a:t>and </a:t>
            </a:r>
            <a:r>
              <a:rPr lang="en-US" sz="2200" i="1" dirty="0"/>
              <a:t>lipid-based nutrient supplements </a:t>
            </a:r>
            <a:r>
              <a:rPr lang="en-US" sz="2200" dirty="0"/>
              <a:t>for the prevention of malnutrition if healthy and fortified foods with the required micro and macronutrients are locally available, accessible and can be prepared with sufficient nutrient density </a:t>
            </a:r>
          </a:p>
          <a:p>
            <a:pPr marL="800100" lvl="1" indent="-342900">
              <a:spcAft>
                <a:spcPts val="600"/>
              </a:spcAft>
              <a:buClr>
                <a:srgbClr val="008000"/>
              </a:buClr>
              <a:buFont typeface="Wingdings" panose="05000000000000000000" pitchFamily="2" charset="2"/>
              <a:buChar char="Ø"/>
            </a:pPr>
            <a:r>
              <a:rPr lang="en-US" sz="2200" dirty="0"/>
              <a:t>CVA should not be considered an alternative to the provision Micronutrient Powers </a:t>
            </a:r>
          </a:p>
          <a:p>
            <a:pPr marL="800100" lvl="1" indent="-342900">
              <a:spcAft>
                <a:spcPts val="600"/>
              </a:spcAft>
              <a:buClr>
                <a:srgbClr val="008000"/>
              </a:buClr>
              <a:buFont typeface="Wingdings" panose="05000000000000000000" pitchFamily="2" charset="2"/>
              <a:buChar char="Ø"/>
            </a:pPr>
            <a:r>
              <a:rPr lang="en-US" sz="2200" dirty="0"/>
              <a:t>CVA should not be considered an alternative to the provision of Specialized Nutritious Foods (SNF) in treatment of malnutrition</a:t>
            </a:r>
          </a:p>
          <a:p>
            <a:pPr marL="342900" indent="-342900">
              <a:spcAft>
                <a:spcPts val="600"/>
              </a:spcAft>
              <a:buClr>
                <a:srgbClr val="008000"/>
              </a:buClr>
              <a:buFont typeface="Wingdings" panose="05000000000000000000" pitchFamily="2" charset="2"/>
              <a:buChar char="Ø"/>
            </a:pPr>
            <a:r>
              <a:rPr lang="en-US" sz="2400" dirty="0"/>
              <a:t>Different combinations possible but limited evidence what works best</a:t>
            </a:r>
          </a:p>
          <a:p>
            <a:pPr marL="342900" indent="-342900">
              <a:spcAft>
                <a:spcPts val="600"/>
              </a:spcAft>
              <a:buClr>
                <a:srgbClr val="008000"/>
              </a:buClr>
              <a:buFont typeface="Wingdings" panose="05000000000000000000" pitchFamily="2" charset="2"/>
              <a:buChar char="Ø"/>
            </a:pPr>
            <a:r>
              <a:rPr lang="en-US" sz="2400" dirty="0"/>
              <a:t>Household cash transfer plus SNF promising approach</a:t>
            </a:r>
          </a:p>
          <a:p>
            <a:pPr marL="342900" indent="-342900">
              <a:spcAft>
                <a:spcPts val="600"/>
              </a:spcAft>
              <a:buClr>
                <a:srgbClr val="008000"/>
              </a:buClr>
              <a:buFont typeface="Wingdings" panose="05000000000000000000" pitchFamily="2" charset="2"/>
              <a:buChar char="Ø"/>
            </a:pPr>
            <a:r>
              <a:rPr lang="en-US" sz="2400" dirty="0"/>
              <a:t>Good operational experiences with fresh food vouchers for ind. feeding</a:t>
            </a:r>
          </a:p>
          <a:p>
            <a:pPr marL="342900" indent="-342900">
              <a:spcAft>
                <a:spcPts val="600"/>
              </a:spcAft>
              <a:buClr>
                <a:srgbClr val="008000"/>
              </a:buClr>
              <a:buFont typeface="Wingdings" panose="05000000000000000000" pitchFamily="2" charset="2"/>
              <a:buChar char="Ø"/>
            </a:pPr>
            <a:r>
              <a:rPr lang="en-US" sz="2400" dirty="0"/>
              <a:t>Cash transfers might be more adequate for HH component, SNF (and vouchers) might be more adequate for individual feeding</a:t>
            </a:r>
          </a:p>
        </p:txBody>
      </p:sp>
    </p:spTree>
    <p:extLst>
      <p:ext uri="{BB962C8B-B14F-4D97-AF65-F5344CB8AC3E}">
        <p14:creationId xmlns:p14="http://schemas.microsoft.com/office/powerpoint/2010/main" val="2938424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143E31A-E675-483A-94AE-5FC42244FD22}"/>
              </a:ext>
            </a:extLst>
          </p:cNvPr>
          <p:cNvSpPr txBox="1">
            <a:spLocks/>
          </p:cNvSpPr>
          <p:nvPr/>
        </p:nvSpPr>
        <p:spPr bwMode="auto">
          <a:xfrm>
            <a:off x="0" y="-95003"/>
            <a:ext cx="12192000" cy="836364"/>
          </a:xfrm>
          <a:prstGeom prst="rect">
            <a:avLst/>
          </a:prstGeom>
          <a:gradFill flip="none" rotWithShape="1">
            <a:gsLst>
              <a:gs pos="85000">
                <a:srgbClr val="78BF3F"/>
              </a:gs>
              <a:gs pos="0">
                <a:srgbClr val="009740"/>
              </a:gs>
              <a:gs pos="100000">
                <a:srgbClr val="8DC63F"/>
              </a:gs>
            </a:gsLst>
            <a:lin ang="0" scaled="1"/>
            <a:tileRect/>
          </a:gradFill>
          <a:ln>
            <a:noFill/>
          </a:ln>
        </p:spPr>
        <p:txBody>
          <a:bodyPr vert="horz" wrap="square" lIns="91440" tIns="45720" rIns="91440" bIns="45720" numCol="1" anchor="ctr" anchorCtr="0" compatLnSpc="1">
            <a:prstTxWarp prst="textNoShape">
              <a:avLst/>
            </a:prstTxWarp>
          </a:bodyPr>
          <a:lstStyle>
            <a:lvl1pPr marL="338138" algn="l" rtl="0" eaLnBrk="0" fontAlgn="base" hangingPunct="0">
              <a:spcBef>
                <a:spcPct val="0"/>
              </a:spcBef>
              <a:spcAft>
                <a:spcPct val="0"/>
              </a:spcAft>
              <a:defRPr sz="3600" b="1" kern="1200" baseline="0">
                <a:solidFill>
                  <a:schemeClr val="bg1"/>
                </a:solidFill>
                <a:latin typeface="Arial" pitchFamily="34" charset="0"/>
                <a:ea typeface="+mj-ea"/>
                <a:cs typeface="Arial" pitchFamily="34" charset="0"/>
              </a:defRPr>
            </a:lvl1pPr>
            <a:lvl2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2pPr>
            <a:lvl3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3pPr>
            <a:lvl4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4pPr>
            <a:lvl5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5pPr>
            <a:lvl6pPr marL="7953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6pPr>
            <a:lvl7pPr marL="12525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7pPr>
            <a:lvl8pPr marL="17097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8pPr>
            <a:lvl9pPr marL="21669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9pPr>
          </a:lstStyle>
          <a:p>
            <a:endParaRPr lang="en-GB" sz="2800" dirty="0"/>
          </a:p>
        </p:txBody>
      </p:sp>
      <p:sp>
        <p:nvSpPr>
          <p:cNvPr id="5" name="TextBox 4">
            <a:extLst>
              <a:ext uri="{FF2B5EF4-FFF2-40B4-BE49-F238E27FC236}">
                <a16:creationId xmlns:a16="http://schemas.microsoft.com/office/drawing/2014/main" id="{FEC5617A-23F7-4677-B787-7589DF914FB0}"/>
              </a:ext>
            </a:extLst>
          </p:cNvPr>
          <p:cNvSpPr txBox="1">
            <a:spLocks noChangeArrowheads="1"/>
          </p:cNvSpPr>
          <p:nvPr/>
        </p:nvSpPr>
        <p:spPr bwMode="auto">
          <a:xfrm>
            <a:off x="0" y="796964"/>
            <a:ext cx="12192000" cy="76200"/>
          </a:xfrm>
          <a:prstGeom prst="rect">
            <a:avLst/>
          </a:prstGeom>
          <a:solidFill>
            <a:srgbClr val="8DC63F"/>
          </a:solidFill>
          <a:ln>
            <a:noFill/>
          </a:ln>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endParaRPr lang="en-US" dirty="0">
              <a:solidFill>
                <a:srgbClr val="000000"/>
              </a:solidFill>
            </a:endParaRPr>
          </a:p>
        </p:txBody>
      </p:sp>
      <p:sp>
        <p:nvSpPr>
          <p:cNvPr id="6" name="Rectangle 5">
            <a:extLst>
              <a:ext uri="{FF2B5EF4-FFF2-40B4-BE49-F238E27FC236}">
                <a16:creationId xmlns:a16="http://schemas.microsoft.com/office/drawing/2014/main" id="{801F9CFA-1B20-4B26-8292-3C1FC6E51AC4}"/>
              </a:ext>
            </a:extLst>
          </p:cNvPr>
          <p:cNvSpPr/>
          <p:nvPr/>
        </p:nvSpPr>
        <p:spPr>
          <a:xfrm>
            <a:off x="334146" y="118753"/>
            <a:ext cx="11288649" cy="523220"/>
          </a:xfrm>
          <a:prstGeom prst="rect">
            <a:avLst/>
          </a:prstGeom>
        </p:spPr>
        <p:txBody>
          <a:bodyPr wrap="square">
            <a:spAutoFit/>
          </a:bodyPr>
          <a:lstStyle/>
          <a:p>
            <a:r>
              <a:rPr lang="en-GB" sz="2800" b="1" dirty="0">
                <a:solidFill>
                  <a:schemeClr val="bg1"/>
                </a:solidFill>
              </a:rPr>
              <a:t>2) Pair household CVA and Social and Behavioural Change</a:t>
            </a:r>
            <a:endParaRPr lang="en-US" sz="2800" dirty="0">
              <a:solidFill>
                <a:schemeClr val="bg1"/>
              </a:solidFill>
            </a:endParaRPr>
          </a:p>
        </p:txBody>
      </p:sp>
      <p:pic>
        <p:nvPicPr>
          <p:cNvPr id="7" name="Graphic 6">
            <a:extLst>
              <a:ext uri="{FF2B5EF4-FFF2-40B4-BE49-F238E27FC236}">
                <a16:creationId xmlns:a16="http://schemas.microsoft.com/office/drawing/2014/main" id="{FB1B1512-678B-44C5-85D9-C99DD9A8812A}"/>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410485" y="-72701"/>
            <a:ext cx="781515" cy="781515"/>
          </a:xfrm>
          <a:prstGeom prst="rect">
            <a:avLst/>
          </a:prstGeom>
        </p:spPr>
      </p:pic>
      <p:sp>
        <p:nvSpPr>
          <p:cNvPr id="2" name="Rectangle 1">
            <a:extLst>
              <a:ext uri="{FF2B5EF4-FFF2-40B4-BE49-F238E27FC236}">
                <a16:creationId xmlns:a16="http://schemas.microsoft.com/office/drawing/2014/main" id="{34838001-405B-4135-8987-ABDFC7A6FFEB}"/>
              </a:ext>
            </a:extLst>
          </p:cNvPr>
          <p:cNvSpPr/>
          <p:nvPr/>
        </p:nvSpPr>
        <p:spPr>
          <a:xfrm>
            <a:off x="334146" y="1014603"/>
            <a:ext cx="10440350" cy="5278368"/>
          </a:xfrm>
          <a:prstGeom prst="rect">
            <a:avLst/>
          </a:prstGeom>
          <a:solidFill>
            <a:schemeClr val="bg1"/>
          </a:solidFill>
        </p:spPr>
        <p:txBody>
          <a:bodyPr wrap="square">
            <a:spAutoFit/>
          </a:bodyPr>
          <a:lstStyle/>
          <a:p>
            <a:pPr marL="342900" indent="-342900">
              <a:spcAft>
                <a:spcPts val="600"/>
              </a:spcAft>
              <a:buClr>
                <a:srgbClr val="008000"/>
              </a:buClr>
              <a:buFont typeface="Wingdings" panose="05000000000000000000" pitchFamily="2" charset="2"/>
              <a:buChar char="Ø"/>
            </a:pPr>
            <a:r>
              <a:rPr lang="en-US" sz="2600" dirty="0"/>
              <a:t>CVA and SBC seems to positively reinforce each other:</a:t>
            </a:r>
          </a:p>
          <a:p>
            <a:pPr marL="800100" lvl="1" indent="-342900">
              <a:spcAft>
                <a:spcPts val="600"/>
              </a:spcAft>
              <a:buClr>
                <a:srgbClr val="008000"/>
              </a:buClr>
              <a:buFont typeface="Wingdings" panose="05000000000000000000" pitchFamily="2" charset="2"/>
              <a:buChar char="Ø"/>
            </a:pPr>
            <a:r>
              <a:rPr lang="en-US" sz="2600" dirty="0"/>
              <a:t>SBC component seems to promote nutrition-sensitive and child/women-</a:t>
            </a:r>
            <a:r>
              <a:rPr lang="en-US" sz="2600" dirty="0" err="1"/>
              <a:t>centred</a:t>
            </a:r>
            <a:r>
              <a:rPr lang="en-US" sz="2600" dirty="0"/>
              <a:t> spending decisions</a:t>
            </a:r>
          </a:p>
          <a:p>
            <a:pPr marL="800100" lvl="1" indent="-342900">
              <a:spcAft>
                <a:spcPts val="600"/>
              </a:spcAft>
              <a:buClr>
                <a:srgbClr val="008000"/>
              </a:buClr>
              <a:buFont typeface="Wingdings" panose="05000000000000000000" pitchFamily="2" charset="2"/>
              <a:buChar char="Ø"/>
            </a:pPr>
            <a:r>
              <a:rPr lang="en-US" sz="2600" dirty="0"/>
              <a:t>CVA can allow recipients to put knowledge and skills from SBC on nutritious diets, complementary feeding, etc. into practice</a:t>
            </a:r>
          </a:p>
          <a:p>
            <a:pPr marL="342900" indent="-342900">
              <a:spcAft>
                <a:spcPts val="600"/>
              </a:spcAft>
              <a:buClr>
                <a:srgbClr val="008000"/>
              </a:buClr>
              <a:buFont typeface="Wingdings" panose="05000000000000000000" pitchFamily="2" charset="2"/>
              <a:buChar char="Ø"/>
            </a:pPr>
            <a:r>
              <a:rPr lang="en-US" sz="2600" dirty="0"/>
              <a:t>specific behaviors to be targeted through SBC vary according to the context and should be informed by adequate research and assessments: optimal breastfeeding, complementary feeding, healthy diets, sanitation and hygiene, health seeking, etc. </a:t>
            </a:r>
          </a:p>
          <a:p>
            <a:pPr marL="342900" indent="-342900">
              <a:spcAft>
                <a:spcPts val="600"/>
              </a:spcAft>
              <a:buClr>
                <a:srgbClr val="008000"/>
              </a:buClr>
              <a:buFont typeface="Wingdings" panose="05000000000000000000" pitchFamily="2" charset="2"/>
              <a:buChar char="Ø"/>
            </a:pPr>
            <a:r>
              <a:rPr lang="en-US" sz="2600" dirty="0"/>
              <a:t>SBC activities can be (soft) conditional on CVA</a:t>
            </a:r>
          </a:p>
          <a:p>
            <a:pPr marL="342900" indent="-342900">
              <a:spcAft>
                <a:spcPts val="600"/>
              </a:spcAft>
              <a:buClr>
                <a:srgbClr val="008000"/>
              </a:buClr>
              <a:buFont typeface="Wingdings" panose="05000000000000000000" pitchFamily="2" charset="2"/>
              <a:buChar char="Ø"/>
            </a:pPr>
            <a:r>
              <a:rPr lang="en-US" sz="2600" dirty="0"/>
              <a:t>relatively strong evidence from studies and operational experience for effectiveness of this approach</a:t>
            </a:r>
          </a:p>
        </p:txBody>
      </p:sp>
    </p:spTree>
    <p:extLst>
      <p:ext uri="{BB962C8B-B14F-4D97-AF65-F5344CB8AC3E}">
        <p14:creationId xmlns:p14="http://schemas.microsoft.com/office/powerpoint/2010/main" val="49277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143E31A-E675-483A-94AE-5FC42244FD22}"/>
              </a:ext>
            </a:extLst>
          </p:cNvPr>
          <p:cNvSpPr txBox="1">
            <a:spLocks/>
          </p:cNvSpPr>
          <p:nvPr/>
        </p:nvSpPr>
        <p:spPr bwMode="auto">
          <a:xfrm>
            <a:off x="0" y="-95003"/>
            <a:ext cx="12192000" cy="836364"/>
          </a:xfrm>
          <a:prstGeom prst="rect">
            <a:avLst/>
          </a:prstGeom>
          <a:gradFill flip="none" rotWithShape="1">
            <a:gsLst>
              <a:gs pos="85000">
                <a:srgbClr val="78BF3F"/>
              </a:gs>
              <a:gs pos="0">
                <a:srgbClr val="009740"/>
              </a:gs>
              <a:gs pos="100000">
                <a:srgbClr val="8DC63F"/>
              </a:gs>
            </a:gsLst>
            <a:lin ang="0" scaled="1"/>
            <a:tileRect/>
          </a:gradFill>
          <a:ln>
            <a:noFill/>
          </a:ln>
        </p:spPr>
        <p:txBody>
          <a:bodyPr vert="horz" wrap="square" lIns="91440" tIns="45720" rIns="91440" bIns="45720" numCol="1" anchor="ctr" anchorCtr="0" compatLnSpc="1">
            <a:prstTxWarp prst="textNoShape">
              <a:avLst/>
            </a:prstTxWarp>
          </a:bodyPr>
          <a:lstStyle>
            <a:lvl1pPr marL="338138" algn="l" rtl="0" eaLnBrk="0" fontAlgn="base" hangingPunct="0">
              <a:spcBef>
                <a:spcPct val="0"/>
              </a:spcBef>
              <a:spcAft>
                <a:spcPct val="0"/>
              </a:spcAft>
              <a:defRPr sz="3600" b="1" kern="1200" baseline="0">
                <a:solidFill>
                  <a:schemeClr val="bg1"/>
                </a:solidFill>
                <a:latin typeface="Arial" pitchFamily="34" charset="0"/>
                <a:ea typeface="+mj-ea"/>
                <a:cs typeface="Arial" pitchFamily="34" charset="0"/>
              </a:defRPr>
            </a:lvl1pPr>
            <a:lvl2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2pPr>
            <a:lvl3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3pPr>
            <a:lvl4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4pPr>
            <a:lvl5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5pPr>
            <a:lvl6pPr marL="7953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6pPr>
            <a:lvl7pPr marL="12525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7pPr>
            <a:lvl8pPr marL="17097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8pPr>
            <a:lvl9pPr marL="21669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9pPr>
          </a:lstStyle>
          <a:p>
            <a:endParaRPr lang="en-GB" sz="2800" dirty="0"/>
          </a:p>
        </p:txBody>
      </p:sp>
      <p:sp>
        <p:nvSpPr>
          <p:cNvPr id="5" name="TextBox 4">
            <a:extLst>
              <a:ext uri="{FF2B5EF4-FFF2-40B4-BE49-F238E27FC236}">
                <a16:creationId xmlns:a16="http://schemas.microsoft.com/office/drawing/2014/main" id="{FEC5617A-23F7-4677-B787-7589DF914FB0}"/>
              </a:ext>
            </a:extLst>
          </p:cNvPr>
          <p:cNvSpPr txBox="1">
            <a:spLocks noChangeArrowheads="1"/>
          </p:cNvSpPr>
          <p:nvPr/>
        </p:nvSpPr>
        <p:spPr bwMode="auto">
          <a:xfrm>
            <a:off x="0" y="796964"/>
            <a:ext cx="12192000" cy="76200"/>
          </a:xfrm>
          <a:prstGeom prst="rect">
            <a:avLst/>
          </a:prstGeom>
          <a:solidFill>
            <a:srgbClr val="8DC63F"/>
          </a:solidFill>
          <a:ln>
            <a:noFill/>
          </a:ln>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endParaRPr lang="en-US" dirty="0">
              <a:solidFill>
                <a:srgbClr val="000000"/>
              </a:solidFill>
            </a:endParaRPr>
          </a:p>
        </p:txBody>
      </p:sp>
      <p:sp>
        <p:nvSpPr>
          <p:cNvPr id="6" name="Rectangle 5">
            <a:extLst>
              <a:ext uri="{FF2B5EF4-FFF2-40B4-BE49-F238E27FC236}">
                <a16:creationId xmlns:a16="http://schemas.microsoft.com/office/drawing/2014/main" id="{801F9CFA-1B20-4B26-8292-3C1FC6E51AC4}"/>
              </a:ext>
            </a:extLst>
          </p:cNvPr>
          <p:cNvSpPr/>
          <p:nvPr/>
        </p:nvSpPr>
        <p:spPr>
          <a:xfrm>
            <a:off x="334146" y="118753"/>
            <a:ext cx="11288649" cy="523220"/>
          </a:xfrm>
          <a:prstGeom prst="rect">
            <a:avLst/>
          </a:prstGeom>
        </p:spPr>
        <p:txBody>
          <a:bodyPr wrap="square">
            <a:spAutoFit/>
          </a:bodyPr>
          <a:lstStyle/>
          <a:p>
            <a:r>
              <a:rPr lang="en-GB" sz="2800" b="1" dirty="0">
                <a:solidFill>
                  <a:schemeClr val="bg1"/>
                </a:solidFill>
              </a:rPr>
              <a:t>2) Pair household CVA and Social and Behavioural Change</a:t>
            </a:r>
            <a:endParaRPr lang="en-US" sz="2800" dirty="0">
              <a:solidFill>
                <a:schemeClr val="bg1"/>
              </a:solidFill>
            </a:endParaRPr>
          </a:p>
        </p:txBody>
      </p:sp>
      <p:pic>
        <p:nvPicPr>
          <p:cNvPr id="7" name="Graphic 6">
            <a:extLst>
              <a:ext uri="{FF2B5EF4-FFF2-40B4-BE49-F238E27FC236}">
                <a16:creationId xmlns:a16="http://schemas.microsoft.com/office/drawing/2014/main" id="{FB1B1512-678B-44C5-85D9-C99DD9A8812A}"/>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410485" y="-72701"/>
            <a:ext cx="781515" cy="781515"/>
          </a:xfrm>
          <a:prstGeom prst="rect">
            <a:avLst/>
          </a:prstGeom>
        </p:spPr>
      </p:pic>
      <p:sp>
        <p:nvSpPr>
          <p:cNvPr id="2" name="Rectangle 1">
            <a:extLst>
              <a:ext uri="{FF2B5EF4-FFF2-40B4-BE49-F238E27FC236}">
                <a16:creationId xmlns:a16="http://schemas.microsoft.com/office/drawing/2014/main" id="{34838001-405B-4135-8987-ABDFC7A6FFEB}"/>
              </a:ext>
            </a:extLst>
          </p:cNvPr>
          <p:cNvSpPr/>
          <p:nvPr/>
        </p:nvSpPr>
        <p:spPr>
          <a:xfrm>
            <a:off x="334146" y="1014603"/>
            <a:ext cx="10341772" cy="3139321"/>
          </a:xfrm>
          <a:prstGeom prst="rect">
            <a:avLst/>
          </a:prstGeom>
          <a:solidFill>
            <a:schemeClr val="bg1"/>
          </a:solidFill>
        </p:spPr>
        <p:txBody>
          <a:bodyPr wrap="square">
            <a:spAutoFit/>
          </a:bodyPr>
          <a:lstStyle/>
          <a:p>
            <a:pPr marL="342900" indent="-342900">
              <a:spcAft>
                <a:spcPts val="600"/>
              </a:spcAft>
              <a:buClr>
                <a:srgbClr val="008000"/>
              </a:buClr>
              <a:buFont typeface="Wingdings" panose="05000000000000000000" pitchFamily="2" charset="2"/>
              <a:buChar char="Ø"/>
            </a:pPr>
            <a:r>
              <a:rPr lang="en-US" sz="2600" b="1" dirty="0"/>
              <a:t>Cash transfers </a:t>
            </a:r>
            <a:r>
              <a:rPr lang="en-US" sz="2600" dirty="0"/>
              <a:t>that aim to contribute to nutrition outcomes </a:t>
            </a:r>
            <a:r>
              <a:rPr lang="en-US" sz="2600" b="1" dirty="0"/>
              <a:t>need to be accompanied </a:t>
            </a:r>
            <a:r>
              <a:rPr lang="en-US" sz="2600" dirty="0"/>
              <a:t>with context-specific SBC activities. </a:t>
            </a:r>
          </a:p>
          <a:p>
            <a:pPr marL="342900" indent="-342900">
              <a:spcAft>
                <a:spcPts val="600"/>
              </a:spcAft>
              <a:buClr>
                <a:srgbClr val="008000"/>
              </a:buClr>
              <a:buFont typeface="Wingdings" panose="05000000000000000000" pitchFamily="2" charset="2"/>
              <a:buChar char="Ø"/>
            </a:pPr>
            <a:r>
              <a:rPr lang="en-US" sz="2600" b="1" dirty="0"/>
              <a:t>Value vouchers </a:t>
            </a:r>
            <a:r>
              <a:rPr lang="en-US" sz="2600" dirty="0"/>
              <a:t>aiming to contribute to nutrition outcomes </a:t>
            </a:r>
            <a:r>
              <a:rPr lang="en-US" sz="2600" b="1" dirty="0"/>
              <a:t>should be accompanied</a:t>
            </a:r>
            <a:r>
              <a:rPr lang="en-US" sz="2600" dirty="0"/>
              <a:t> with context-specific SBC activities</a:t>
            </a:r>
          </a:p>
          <a:p>
            <a:pPr marL="342900" indent="-342900">
              <a:spcAft>
                <a:spcPts val="600"/>
              </a:spcAft>
              <a:buClr>
                <a:srgbClr val="008000"/>
              </a:buClr>
              <a:buFont typeface="Wingdings" panose="05000000000000000000" pitchFamily="2" charset="2"/>
              <a:buChar char="Ø"/>
            </a:pPr>
            <a:r>
              <a:rPr lang="en-US" sz="2600" dirty="0"/>
              <a:t>Examples…</a:t>
            </a:r>
          </a:p>
          <a:p>
            <a:pPr marL="342900" indent="-342900">
              <a:spcAft>
                <a:spcPts val="600"/>
              </a:spcAft>
              <a:buClr>
                <a:srgbClr val="008000"/>
              </a:buClr>
              <a:buFont typeface="Wingdings" panose="05000000000000000000" pitchFamily="2" charset="2"/>
              <a:buChar char="Ø"/>
            </a:pPr>
            <a:endParaRPr lang="en-US" sz="2400" dirty="0"/>
          </a:p>
          <a:p>
            <a:pPr marL="342900" indent="-342900">
              <a:spcAft>
                <a:spcPts val="600"/>
              </a:spcAft>
              <a:buClr>
                <a:srgbClr val="008000"/>
              </a:buClr>
              <a:buFont typeface="Wingdings" panose="05000000000000000000" pitchFamily="2" charset="2"/>
              <a:buChar char="Ø"/>
            </a:pPr>
            <a:endParaRPr lang="en-US" sz="2400" dirty="0"/>
          </a:p>
        </p:txBody>
      </p:sp>
    </p:spTree>
    <p:extLst>
      <p:ext uri="{BB962C8B-B14F-4D97-AF65-F5344CB8AC3E}">
        <p14:creationId xmlns:p14="http://schemas.microsoft.com/office/powerpoint/2010/main" val="1679453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143E31A-E675-483A-94AE-5FC42244FD22}"/>
              </a:ext>
            </a:extLst>
          </p:cNvPr>
          <p:cNvSpPr txBox="1">
            <a:spLocks/>
          </p:cNvSpPr>
          <p:nvPr/>
        </p:nvSpPr>
        <p:spPr bwMode="auto">
          <a:xfrm>
            <a:off x="0" y="-95003"/>
            <a:ext cx="12192000" cy="836364"/>
          </a:xfrm>
          <a:prstGeom prst="rect">
            <a:avLst/>
          </a:prstGeom>
          <a:gradFill flip="none" rotWithShape="1">
            <a:gsLst>
              <a:gs pos="85000">
                <a:srgbClr val="78BF3F"/>
              </a:gs>
              <a:gs pos="0">
                <a:srgbClr val="009740"/>
              </a:gs>
              <a:gs pos="100000">
                <a:srgbClr val="8DC63F"/>
              </a:gs>
            </a:gsLst>
            <a:lin ang="0" scaled="1"/>
            <a:tileRect/>
          </a:gradFill>
          <a:ln>
            <a:noFill/>
          </a:ln>
        </p:spPr>
        <p:txBody>
          <a:bodyPr vert="horz" wrap="square" lIns="91440" tIns="45720" rIns="91440" bIns="45720" numCol="1" anchor="ctr" anchorCtr="0" compatLnSpc="1">
            <a:prstTxWarp prst="textNoShape">
              <a:avLst/>
            </a:prstTxWarp>
          </a:bodyPr>
          <a:lstStyle>
            <a:lvl1pPr marL="338138" algn="l" rtl="0" eaLnBrk="0" fontAlgn="base" hangingPunct="0">
              <a:spcBef>
                <a:spcPct val="0"/>
              </a:spcBef>
              <a:spcAft>
                <a:spcPct val="0"/>
              </a:spcAft>
              <a:defRPr sz="3600" b="1" kern="1200" baseline="0">
                <a:solidFill>
                  <a:schemeClr val="bg1"/>
                </a:solidFill>
                <a:latin typeface="Arial" pitchFamily="34" charset="0"/>
                <a:ea typeface="+mj-ea"/>
                <a:cs typeface="Arial" pitchFamily="34" charset="0"/>
              </a:defRPr>
            </a:lvl1pPr>
            <a:lvl2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2pPr>
            <a:lvl3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3pPr>
            <a:lvl4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4pPr>
            <a:lvl5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5pPr>
            <a:lvl6pPr marL="7953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6pPr>
            <a:lvl7pPr marL="12525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7pPr>
            <a:lvl8pPr marL="17097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8pPr>
            <a:lvl9pPr marL="21669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9pPr>
          </a:lstStyle>
          <a:p>
            <a:endParaRPr lang="en-GB" sz="2800" dirty="0"/>
          </a:p>
        </p:txBody>
      </p:sp>
      <p:sp>
        <p:nvSpPr>
          <p:cNvPr id="5" name="TextBox 4">
            <a:extLst>
              <a:ext uri="{FF2B5EF4-FFF2-40B4-BE49-F238E27FC236}">
                <a16:creationId xmlns:a16="http://schemas.microsoft.com/office/drawing/2014/main" id="{FEC5617A-23F7-4677-B787-7589DF914FB0}"/>
              </a:ext>
            </a:extLst>
          </p:cNvPr>
          <p:cNvSpPr txBox="1">
            <a:spLocks noChangeArrowheads="1"/>
          </p:cNvSpPr>
          <p:nvPr/>
        </p:nvSpPr>
        <p:spPr bwMode="auto">
          <a:xfrm>
            <a:off x="0" y="796964"/>
            <a:ext cx="12192000" cy="76200"/>
          </a:xfrm>
          <a:prstGeom prst="rect">
            <a:avLst/>
          </a:prstGeom>
          <a:solidFill>
            <a:srgbClr val="8DC63F"/>
          </a:solidFill>
          <a:ln>
            <a:noFill/>
          </a:ln>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endParaRPr lang="en-US" dirty="0">
              <a:solidFill>
                <a:srgbClr val="000000"/>
              </a:solidFill>
            </a:endParaRPr>
          </a:p>
        </p:txBody>
      </p:sp>
      <p:sp>
        <p:nvSpPr>
          <p:cNvPr id="6" name="Rectangle 5">
            <a:extLst>
              <a:ext uri="{FF2B5EF4-FFF2-40B4-BE49-F238E27FC236}">
                <a16:creationId xmlns:a16="http://schemas.microsoft.com/office/drawing/2014/main" id="{801F9CFA-1B20-4B26-8292-3C1FC6E51AC4}"/>
              </a:ext>
            </a:extLst>
          </p:cNvPr>
          <p:cNvSpPr/>
          <p:nvPr/>
        </p:nvSpPr>
        <p:spPr>
          <a:xfrm>
            <a:off x="334146" y="118753"/>
            <a:ext cx="11608138" cy="954107"/>
          </a:xfrm>
          <a:prstGeom prst="rect">
            <a:avLst/>
          </a:prstGeom>
        </p:spPr>
        <p:txBody>
          <a:bodyPr wrap="square">
            <a:spAutoFit/>
          </a:bodyPr>
          <a:lstStyle/>
          <a:p>
            <a:r>
              <a:rPr lang="en-GB" sz="2800" b="1" dirty="0">
                <a:solidFill>
                  <a:schemeClr val="bg1"/>
                </a:solidFill>
              </a:rPr>
              <a:t>3) </a:t>
            </a:r>
            <a:r>
              <a:rPr lang="en-GB" sz="2800" b="1" dirty="0" err="1">
                <a:solidFill>
                  <a:schemeClr val="bg1"/>
                </a:solidFill>
              </a:rPr>
              <a:t>Pr</a:t>
            </a:r>
            <a:r>
              <a:rPr lang="en-US" sz="2800" b="1" dirty="0" err="1">
                <a:solidFill>
                  <a:schemeClr val="bg1"/>
                </a:solidFill>
              </a:rPr>
              <a:t>ovide</a:t>
            </a:r>
            <a:r>
              <a:rPr lang="en-US" sz="2800" b="1" dirty="0">
                <a:solidFill>
                  <a:schemeClr val="bg1"/>
                </a:solidFill>
              </a:rPr>
              <a:t> CCTs as an incentive to attend to priority health services</a:t>
            </a:r>
          </a:p>
          <a:p>
            <a:endParaRPr lang="en-US" sz="2800" dirty="0">
              <a:solidFill>
                <a:schemeClr val="bg1"/>
              </a:solidFill>
            </a:endParaRPr>
          </a:p>
        </p:txBody>
      </p:sp>
      <p:pic>
        <p:nvPicPr>
          <p:cNvPr id="7" name="Graphic 6">
            <a:extLst>
              <a:ext uri="{FF2B5EF4-FFF2-40B4-BE49-F238E27FC236}">
                <a16:creationId xmlns:a16="http://schemas.microsoft.com/office/drawing/2014/main" id="{FB1B1512-678B-44C5-85D9-C99DD9A8812A}"/>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410485" y="-72701"/>
            <a:ext cx="781515" cy="781515"/>
          </a:xfrm>
          <a:prstGeom prst="rect">
            <a:avLst/>
          </a:prstGeom>
        </p:spPr>
      </p:pic>
      <p:sp>
        <p:nvSpPr>
          <p:cNvPr id="2" name="Rectangle 1">
            <a:extLst>
              <a:ext uri="{FF2B5EF4-FFF2-40B4-BE49-F238E27FC236}">
                <a16:creationId xmlns:a16="http://schemas.microsoft.com/office/drawing/2014/main" id="{34838001-405B-4135-8987-ABDFC7A6FFEB}"/>
              </a:ext>
            </a:extLst>
          </p:cNvPr>
          <p:cNvSpPr/>
          <p:nvPr/>
        </p:nvSpPr>
        <p:spPr>
          <a:xfrm>
            <a:off x="334146" y="1014603"/>
            <a:ext cx="10341772" cy="5509200"/>
          </a:xfrm>
          <a:prstGeom prst="rect">
            <a:avLst/>
          </a:prstGeom>
          <a:solidFill>
            <a:schemeClr val="bg1"/>
          </a:solidFill>
        </p:spPr>
        <p:txBody>
          <a:bodyPr wrap="square">
            <a:spAutoFit/>
          </a:bodyPr>
          <a:lstStyle/>
          <a:p>
            <a:pPr marL="342900" indent="-342900">
              <a:spcAft>
                <a:spcPts val="600"/>
              </a:spcAft>
              <a:buClr>
                <a:srgbClr val="008000"/>
              </a:buClr>
              <a:buFont typeface="Wingdings" panose="05000000000000000000" pitchFamily="2" charset="2"/>
              <a:buChar char="Ø"/>
            </a:pPr>
            <a:r>
              <a:rPr lang="en-US" sz="2400" dirty="0"/>
              <a:t>Importance of priority preventative health services for maternal and child nutrition</a:t>
            </a:r>
          </a:p>
          <a:p>
            <a:pPr marL="342900" indent="-342900">
              <a:spcAft>
                <a:spcPts val="600"/>
              </a:spcAft>
              <a:buClr>
                <a:srgbClr val="008000"/>
              </a:buClr>
              <a:buFont typeface="Wingdings" panose="05000000000000000000" pitchFamily="2" charset="2"/>
              <a:buChar char="Ø"/>
            </a:pPr>
            <a:r>
              <a:rPr lang="en-US" sz="2400" dirty="0"/>
              <a:t>Cash transfers conditional on the attendance to priority health services can fulfil several objectives:</a:t>
            </a:r>
          </a:p>
          <a:p>
            <a:pPr marL="800100" lvl="1" indent="-342900">
              <a:spcAft>
                <a:spcPts val="600"/>
              </a:spcAft>
              <a:buClr>
                <a:srgbClr val="008000"/>
              </a:buClr>
              <a:buFont typeface="Wingdings" panose="05000000000000000000" pitchFamily="2" charset="2"/>
              <a:buChar char="Ø"/>
            </a:pPr>
            <a:r>
              <a:rPr lang="en-US" sz="2400" dirty="0"/>
              <a:t>to cover indirect costs and reduce opportunity costs</a:t>
            </a:r>
          </a:p>
          <a:p>
            <a:pPr marL="800100" lvl="1" indent="-342900">
              <a:spcAft>
                <a:spcPts val="600"/>
              </a:spcAft>
              <a:buClr>
                <a:srgbClr val="008000"/>
              </a:buClr>
              <a:buFont typeface="Wingdings" panose="05000000000000000000" pitchFamily="2" charset="2"/>
              <a:buChar char="Ø"/>
            </a:pPr>
            <a:r>
              <a:rPr lang="en-US" sz="2400" dirty="0"/>
              <a:t>Increase attendance by providing an incentive</a:t>
            </a:r>
          </a:p>
          <a:p>
            <a:pPr marL="800100" lvl="1" indent="-342900">
              <a:spcAft>
                <a:spcPts val="600"/>
              </a:spcAft>
              <a:buClr>
                <a:srgbClr val="008000"/>
              </a:buClr>
              <a:buFont typeface="Wingdings" panose="05000000000000000000" pitchFamily="2" charset="2"/>
              <a:buChar char="Ø"/>
            </a:pPr>
            <a:r>
              <a:rPr lang="en-US" sz="2400" dirty="0"/>
              <a:t>provide household income to contribute to nutrition outcomes</a:t>
            </a:r>
          </a:p>
          <a:p>
            <a:pPr marL="342900" indent="-342900">
              <a:spcAft>
                <a:spcPts val="600"/>
              </a:spcAft>
              <a:buClr>
                <a:srgbClr val="008000"/>
              </a:buClr>
              <a:buFont typeface="Wingdings" panose="05000000000000000000" pitchFamily="2" charset="2"/>
              <a:buChar char="Ø"/>
            </a:pPr>
            <a:r>
              <a:rPr lang="en-US" sz="2400" dirty="0"/>
              <a:t>Evidence base strong in development settings and growing in humanitarian settings (most examples not from nut </a:t>
            </a:r>
            <a:r>
              <a:rPr lang="en-US" sz="2400" dirty="0" err="1"/>
              <a:t>programmes</a:t>
            </a:r>
            <a:r>
              <a:rPr lang="en-US" sz="2400" dirty="0"/>
              <a:t>)</a:t>
            </a:r>
          </a:p>
          <a:p>
            <a:pPr marL="342900" indent="-342900">
              <a:spcAft>
                <a:spcPts val="600"/>
              </a:spcAft>
              <a:buClr>
                <a:srgbClr val="008000"/>
              </a:buClr>
              <a:buFont typeface="Wingdings" panose="05000000000000000000" pitchFamily="2" charset="2"/>
              <a:buChar char="Ø"/>
            </a:pPr>
            <a:r>
              <a:rPr lang="en-US" sz="2400" dirty="0"/>
              <a:t>Different ways to design conditionality (registration vs visits) and transfer amount (based on indirect costs or household basic needs)</a:t>
            </a:r>
          </a:p>
          <a:p>
            <a:pPr marL="342900" indent="-342900">
              <a:spcAft>
                <a:spcPts val="600"/>
              </a:spcAft>
              <a:buClr>
                <a:srgbClr val="008000"/>
              </a:buClr>
              <a:buFont typeface="Wingdings" panose="05000000000000000000" pitchFamily="2" charset="2"/>
              <a:buChar char="Ø"/>
            </a:pPr>
            <a:r>
              <a:rPr lang="en-US" sz="2400" dirty="0"/>
              <a:t>Examples: AAH in Nigeria, WVI in Bangladesh</a:t>
            </a:r>
          </a:p>
          <a:p>
            <a:pPr marL="342900" indent="-342900">
              <a:spcAft>
                <a:spcPts val="600"/>
              </a:spcAft>
              <a:buClr>
                <a:srgbClr val="008000"/>
              </a:buClr>
              <a:buFont typeface="Wingdings" panose="05000000000000000000" pitchFamily="2" charset="2"/>
              <a:buChar char="Ø"/>
            </a:pPr>
            <a:endParaRPr lang="en-US" sz="2400" dirty="0"/>
          </a:p>
        </p:txBody>
      </p:sp>
    </p:spTree>
    <p:extLst>
      <p:ext uri="{BB962C8B-B14F-4D97-AF65-F5344CB8AC3E}">
        <p14:creationId xmlns:p14="http://schemas.microsoft.com/office/powerpoint/2010/main" val="332192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143E31A-E675-483A-94AE-5FC42244FD22}"/>
              </a:ext>
            </a:extLst>
          </p:cNvPr>
          <p:cNvSpPr txBox="1">
            <a:spLocks/>
          </p:cNvSpPr>
          <p:nvPr/>
        </p:nvSpPr>
        <p:spPr bwMode="auto">
          <a:xfrm>
            <a:off x="0" y="-95003"/>
            <a:ext cx="12192000" cy="836364"/>
          </a:xfrm>
          <a:prstGeom prst="rect">
            <a:avLst/>
          </a:prstGeom>
          <a:gradFill flip="none" rotWithShape="1">
            <a:gsLst>
              <a:gs pos="85000">
                <a:srgbClr val="78BF3F"/>
              </a:gs>
              <a:gs pos="0">
                <a:srgbClr val="009740"/>
              </a:gs>
              <a:gs pos="100000">
                <a:srgbClr val="8DC63F"/>
              </a:gs>
            </a:gsLst>
            <a:lin ang="0" scaled="1"/>
            <a:tileRect/>
          </a:gradFill>
          <a:ln>
            <a:noFill/>
          </a:ln>
        </p:spPr>
        <p:txBody>
          <a:bodyPr vert="horz" wrap="square" lIns="91440" tIns="45720" rIns="91440" bIns="45720" numCol="1" anchor="ctr" anchorCtr="0" compatLnSpc="1">
            <a:prstTxWarp prst="textNoShape">
              <a:avLst/>
            </a:prstTxWarp>
          </a:bodyPr>
          <a:lstStyle>
            <a:lvl1pPr marL="338138" algn="l" rtl="0" eaLnBrk="0" fontAlgn="base" hangingPunct="0">
              <a:spcBef>
                <a:spcPct val="0"/>
              </a:spcBef>
              <a:spcAft>
                <a:spcPct val="0"/>
              </a:spcAft>
              <a:defRPr sz="3600" b="1" kern="1200" baseline="0">
                <a:solidFill>
                  <a:schemeClr val="bg1"/>
                </a:solidFill>
                <a:latin typeface="Arial" pitchFamily="34" charset="0"/>
                <a:ea typeface="+mj-ea"/>
                <a:cs typeface="Arial" pitchFamily="34" charset="0"/>
              </a:defRPr>
            </a:lvl1pPr>
            <a:lvl2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2pPr>
            <a:lvl3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3pPr>
            <a:lvl4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4pPr>
            <a:lvl5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5pPr>
            <a:lvl6pPr marL="7953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6pPr>
            <a:lvl7pPr marL="12525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7pPr>
            <a:lvl8pPr marL="17097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8pPr>
            <a:lvl9pPr marL="21669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9pPr>
          </a:lstStyle>
          <a:p>
            <a:endParaRPr lang="en-GB" sz="2800" dirty="0"/>
          </a:p>
        </p:txBody>
      </p:sp>
      <p:sp>
        <p:nvSpPr>
          <p:cNvPr id="5" name="TextBox 4">
            <a:extLst>
              <a:ext uri="{FF2B5EF4-FFF2-40B4-BE49-F238E27FC236}">
                <a16:creationId xmlns:a16="http://schemas.microsoft.com/office/drawing/2014/main" id="{FEC5617A-23F7-4677-B787-7589DF914FB0}"/>
              </a:ext>
            </a:extLst>
          </p:cNvPr>
          <p:cNvSpPr txBox="1">
            <a:spLocks noChangeArrowheads="1"/>
          </p:cNvSpPr>
          <p:nvPr/>
        </p:nvSpPr>
        <p:spPr bwMode="auto">
          <a:xfrm>
            <a:off x="0" y="796964"/>
            <a:ext cx="12192000" cy="76200"/>
          </a:xfrm>
          <a:prstGeom prst="rect">
            <a:avLst/>
          </a:prstGeom>
          <a:solidFill>
            <a:srgbClr val="8DC63F"/>
          </a:solidFill>
          <a:ln>
            <a:noFill/>
          </a:ln>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endParaRPr lang="en-US" dirty="0">
              <a:solidFill>
                <a:srgbClr val="000000"/>
              </a:solidFill>
            </a:endParaRPr>
          </a:p>
        </p:txBody>
      </p:sp>
      <p:sp>
        <p:nvSpPr>
          <p:cNvPr id="6" name="Rectangle 5">
            <a:extLst>
              <a:ext uri="{FF2B5EF4-FFF2-40B4-BE49-F238E27FC236}">
                <a16:creationId xmlns:a16="http://schemas.microsoft.com/office/drawing/2014/main" id="{801F9CFA-1B20-4B26-8292-3C1FC6E51AC4}"/>
              </a:ext>
            </a:extLst>
          </p:cNvPr>
          <p:cNvSpPr/>
          <p:nvPr/>
        </p:nvSpPr>
        <p:spPr>
          <a:xfrm>
            <a:off x="334146" y="118753"/>
            <a:ext cx="11608138" cy="954107"/>
          </a:xfrm>
          <a:prstGeom prst="rect">
            <a:avLst/>
          </a:prstGeom>
        </p:spPr>
        <p:txBody>
          <a:bodyPr wrap="square">
            <a:spAutoFit/>
          </a:bodyPr>
          <a:lstStyle/>
          <a:p>
            <a:r>
              <a:rPr lang="en-GB" sz="2800" b="1" dirty="0">
                <a:solidFill>
                  <a:schemeClr val="bg1"/>
                </a:solidFill>
              </a:rPr>
              <a:t>4) </a:t>
            </a:r>
            <a:r>
              <a:rPr lang="en-US" sz="2800" b="1" dirty="0">
                <a:solidFill>
                  <a:schemeClr val="bg1"/>
                </a:solidFill>
              </a:rPr>
              <a:t>Provide CVA to facilitate access to treatment services</a:t>
            </a:r>
          </a:p>
          <a:p>
            <a:endParaRPr lang="en-US" sz="2800" dirty="0">
              <a:solidFill>
                <a:schemeClr val="bg1"/>
              </a:solidFill>
            </a:endParaRPr>
          </a:p>
        </p:txBody>
      </p:sp>
      <p:pic>
        <p:nvPicPr>
          <p:cNvPr id="7" name="Graphic 6">
            <a:extLst>
              <a:ext uri="{FF2B5EF4-FFF2-40B4-BE49-F238E27FC236}">
                <a16:creationId xmlns:a16="http://schemas.microsoft.com/office/drawing/2014/main" id="{FB1B1512-678B-44C5-85D9-C99DD9A8812A}"/>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410485" y="-72701"/>
            <a:ext cx="781515" cy="781515"/>
          </a:xfrm>
          <a:prstGeom prst="rect">
            <a:avLst/>
          </a:prstGeom>
        </p:spPr>
      </p:pic>
      <p:sp>
        <p:nvSpPr>
          <p:cNvPr id="2" name="Rectangle 1">
            <a:extLst>
              <a:ext uri="{FF2B5EF4-FFF2-40B4-BE49-F238E27FC236}">
                <a16:creationId xmlns:a16="http://schemas.microsoft.com/office/drawing/2014/main" id="{34838001-405B-4135-8987-ABDFC7A6FFEB}"/>
              </a:ext>
            </a:extLst>
          </p:cNvPr>
          <p:cNvSpPr/>
          <p:nvPr/>
        </p:nvSpPr>
        <p:spPr>
          <a:xfrm>
            <a:off x="334146" y="1014603"/>
            <a:ext cx="10341772" cy="5955476"/>
          </a:xfrm>
          <a:prstGeom prst="rect">
            <a:avLst/>
          </a:prstGeom>
          <a:solidFill>
            <a:schemeClr val="bg1"/>
          </a:solidFill>
        </p:spPr>
        <p:txBody>
          <a:bodyPr wrap="square">
            <a:spAutoFit/>
          </a:bodyPr>
          <a:lstStyle/>
          <a:p>
            <a:pPr marL="342900" indent="-342900">
              <a:spcAft>
                <a:spcPts val="600"/>
              </a:spcAft>
              <a:buClr>
                <a:srgbClr val="008000"/>
              </a:buClr>
              <a:buFont typeface="Wingdings" panose="05000000000000000000" pitchFamily="2" charset="2"/>
              <a:buChar char="Ø"/>
            </a:pPr>
            <a:r>
              <a:rPr lang="en-US" sz="2400" dirty="0"/>
              <a:t>CVA can cover indirect costs of accessing treatment of malnutrition</a:t>
            </a:r>
          </a:p>
          <a:p>
            <a:pPr marL="342900" indent="-342900">
              <a:spcAft>
                <a:spcPts val="600"/>
              </a:spcAft>
              <a:buClr>
                <a:srgbClr val="008000"/>
              </a:buClr>
              <a:buFont typeface="Wingdings" panose="05000000000000000000" pitchFamily="2" charset="2"/>
              <a:buChar char="Ø"/>
            </a:pPr>
            <a:r>
              <a:rPr lang="en-US" sz="2400" dirty="0"/>
              <a:t>Indirect cost: transportation costs, cost related to accommodation and food if caregiver needs to stay with the child (in-patient care)</a:t>
            </a:r>
          </a:p>
          <a:p>
            <a:pPr marL="342900" indent="-342900">
              <a:spcAft>
                <a:spcPts val="600"/>
              </a:spcAft>
              <a:buClr>
                <a:srgbClr val="008000"/>
              </a:buClr>
              <a:buFont typeface="Wingdings" panose="05000000000000000000" pitchFamily="2" charset="2"/>
              <a:buChar char="Ø"/>
            </a:pPr>
            <a:r>
              <a:rPr lang="en-US" sz="2400" dirty="0"/>
              <a:t>Cash or vouchers for transportation: Common but poorly documented</a:t>
            </a:r>
          </a:p>
          <a:p>
            <a:pPr marL="342900" indent="-342900">
              <a:spcAft>
                <a:spcPts val="600"/>
              </a:spcAft>
              <a:buClr>
                <a:srgbClr val="008000"/>
              </a:buClr>
              <a:buFont typeface="Wingdings" panose="05000000000000000000" pitchFamily="2" charset="2"/>
              <a:buChar char="Ø"/>
            </a:pPr>
            <a:r>
              <a:rPr lang="en-US" sz="2400" dirty="0"/>
              <a:t>Examples: AAH in the DRC, UNICEF in Pakistan</a:t>
            </a:r>
          </a:p>
          <a:p>
            <a:pPr marL="342900" indent="-342900">
              <a:spcAft>
                <a:spcPts val="600"/>
              </a:spcAft>
              <a:buClr>
                <a:srgbClr val="008000"/>
              </a:buClr>
              <a:buFont typeface="Wingdings" panose="05000000000000000000" pitchFamily="2" charset="2"/>
              <a:buChar char="Ø"/>
            </a:pPr>
            <a:r>
              <a:rPr lang="en-US" sz="2400" dirty="0"/>
              <a:t>Cash or vouchers for food and accommodation for caregiver during in-patient care: no examples found</a:t>
            </a:r>
          </a:p>
          <a:p>
            <a:pPr marL="342900" indent="-342900">
              <a:spcAft>
                <a:spcPts val="600"/>
              </a:spcAft>
              <a:buClr>
                <a:srgbClr val="008000"/>
              </a:buClr>
              <a:buFont typeface="Wingdings" panose="05000000000000000000" pitchFamily="2" charset="2"/>
              <a:buChar char="Ø"/>
            </a:pPr>
            <a:r>
              <a:rPr lang="en-US" sz="2400" dirty="0"/>
              <a:t>Need to document experiences and learning: </a:t>
            </a:r>
          </a:p>
          <a:p>
            <a:pPr marL="800100" lvl="1" indent="-342900">
              <a:spcAft>
                <a:spcPts val="600"/>
              </a:spcAft>
              <a:buClr>
                <a:srgbClr val="008000"/>
              </a:buClr>
              <a:buFont typeface="Wingdings" panose="05000000000000000000" pitchFamily="2" charset="2"/>
              <a:buChar char="Ø"/>
            </a:pPr>
            <a:r>
              <a:rPr lang="en-US" sz="2200" dirty="0"/>
              <a:t>Is it better to advance the money at the point of referral or should the cash be provided at the health </a:t>
            </a:r>
            <a:r>
              <a:rPr lang="en-US" sz="2200" dirty="0" err="1"/>
              <a:t>centre</a:t>
            </a:r>
            <a:r>
              <a:rPr lang="en-US" sz="2200" dirty="0"/>
              <a:t>? </a:t>
            </a:r>
          </a:p>
          <a:p>
            <a:pPr marL="800100" lvl="1" indent="-342900">
              <a:spcAft>
                <a:spcPts val="600"/>
              </a:spcAft>
              <a:buClr>
                <a:srgbClr val="008000"/>
              </a:buClr>
              <a:buFont typeface="Wingdings" panose="05000000000000000000" pitchFamily="2" charset="2"/>
              <a:buChar char="Ø"/>
            </a:pPr>
            <a:r>
              <a:rPr lang="en-US" sz="2200" dirty="0"/>
              <a:t>How should the amount for transportation be calculated? </a:t>
            </a:r>
          </a:p>
          <a:p>
            <a:pPr marL="800100" lvl="1" indent="-342900">
              <a:spcAft>
                <a:spcPts val="600"/>
              </a:spcAft>
              <a:buClr>
                <a:srgbClr val="008000"/>
              </a:buClr>
              <a:buFont typeface="Wingdings" panose="05000000000000000000" pitchFamily="2" charset="2"/>
              <a:buChar char="Ø"/>
            </a:pPr>
            <a:r>
              <a:rPr lang="en-US" sz="2200" dirty="0"/>
              <a:t>What is the preferred modality (cash or voucher) to cover indirect costs to access treatment? </a:t>
            </a:r>
          </a:p>
          <a:p>
            <a:pPr marL="342900" indent="-342900">
              <a:spcAft>
                <a:spcPts val="600"/>
              </a:spcAft>
              <a:buClr>
                <a:srgbClr val="008000"/>
              </a:buClr>
              <a:buFont typeface="Wingdings" panose="05000000000000000000" pitchFamily="2" charset="2"/>
              <a:buChar char="Ø"/>
            </a:pPr>
            <a:endParaRPr lang="en-US" sz="2400" dirty="0"/>
          </a:p>
        </p:txBody>
      </p:sp>
    </p:spTree>
    <p:extLst>
      <p:ext uri="{BB962C8B-B14F-4D97-AF65-F5344CB8AC3E}">
        <p14:creationId xmlns:p14="http://schemas.microsoft.com/office/powerpoint/2010/main" val="3581967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
                                            <p:txEl>
                                              <p:pRg st="6" end="6"/>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
                                            <p:txEl>
                                              <p:pRg st="7" end="7"/>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143E31A-E675-483A-94AE-5FC42244FD22}"/>
              </a:ext>
            </a:extLst>
          </p:cNvPr>
          <p:cNvSpPr txBox="1">
            <a:spLocks/>
          </p:cNvSpPr>
          <p:nvPr/>
        </p:nvSpPr>
        <p:spPr bwMode="auto">
          <a:xfrm>
            <a:off x="0" y="-95003"/>
            <a:ext cx="12192000" cy="836364"/>
          </a:xfrm>
          <a:prstGeom prst="rect">
            <a:avLst/>
          </a:prstGeom>
          <a:gradFill flip="none" rotWithShape="1">
            <a:gsLst>
              <a:gs pos="85000">
                <a:srgbClr val="78BF3F"/>
              </a:gs>
              <a:gs pos="0">
                <a:srgbClr val="009740"/>
              </a:gs>
              <a:gs pos="100000">
                <a:srgbClr val="8DC63F"/>
              </a:gs>
            </a:gsLst>
            <a:lin ang="0" scaled="1"/>
            <a:tileRect/>
          </a:gradFill>
          <a:ln>
            <a:noFill/>
          </a:ln>
        </p:spPr>
        <p:txBody>
          <a:bodyPr vert="horz" wrap="square" lIns="91440" tIns="45720" rIns="91440" bIns="45720" numCol="1" anchor="ctr" anchorCtr="0" compatLnSpc="1">
            <a:prstTxWarp prst="textNoShape">
              <a:avLst/>
            </a:prstTxWarp>
          </a:bodyPr>
          <a:lstStyle>
            <a:lvl1pPr marL="338138" algn="l" rtl="0" eaLnBrk="0" fontAlgn="base" hangingPunct="0">
              <a:spcBef>
                <a:spcPct val="0"/>
              </a:spcBef>
              <a:spcAft>
                <a:spcPct val="0"/>
              </a:spcAft>
              <a:defRPr sz="3600" b="1" kern="1200" baseline="0">
                <a:solidFill>
                  <a:schemeClr val="bg1"/>
                </a:solidFill>
                <a:latin typeface="Arial" pitchFamily="34" charset="0"/>
                <a:ea typeface="+mj-ea"/>
                <a:cs typeface="Arial" pitchFamily="34" charset="0"/>
              </a:defRPr>
            </a:lvl1pPr>
            <a:lvl2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2pPr>
            <a:lvl3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3pPr>
            <a:lvl4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4pPr>
            <a:lvl5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5pPr>
            <a:lvl6pPr marL="7953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6pPr>
            <a:lvl7pPr marL="12525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7pPr>
            <a:lvl8pPr marL="17097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8pPr>
            <a:lvl9pPr marL="21669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9pPr>
          </a:lstStyle>
          <a:p>
            <a:endParaRPr lang="en-GB" sz="2800" dirty="0"/>
          </a:p>
        </p:txBody>
      </p:sp>
      <p:sp>
        <p:nvSpPr>
          <p:cNvPr id="5" name="TextBox 4">
            <a:extLst>
              <a:ext uri="{FF2B5EF4-FFF2-40B4-BE49-F238E27FC236}">
                <a16:creationId xmlns:a16="http://schemas.microsoft.com/office/drawing/2014/main" id="{FEC5617A-23F7-4677-B787-7589DF914FB0}"/>
              </a:ext>
            </a:extLst>
          </p:cNvPr>
          <p:cNvSpPr txBox="1">
            <a:spLocks noChangeArrowheads="1"/>
          </p:cNvSpPr>
          <p:nvPr/>
        </p:nvSpPr>
        <p:spPr bwMode="auto">
          <a:xfrm>
            <a:off x="0" y="796964"/>
            <a:ext cx="12192000" cy="76200"/>
          </a:xfrm>
          <a:prstGeom prst="rect">
            <a:avLst/>
          </a:prstGeom>
          <a:solidFill>
            <a:srgbClr val="8DC63F"/>
          </a:solidFill>
          <a:ln>
            <a:noFill/>
          </a:ln>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endParaRPr lang="en-US" dirty="0">
              <a:solidFill>
                <a:srgbClr val="000000"/>
              </a:solidFill>
            </a:endParaRPr>
          </a:p>
        </p:txBody>
      </p:sp>
      <p:sp>
        <p:nvSpPr>
          <p:cNvPr id="6" name="Rectangle 5">
            <a:extLst>
              <a:ext uri="{FF2B5EF4-FFF2-40B4-BE49-F238E27FC236}">
                <a16:creationId xmlns:a16="http://schemas.microsoft.com/office/drawing/2014/main" id="{801F9CFA-1B20-4B26-8292-3C1FC6E51AC4}"/>
              </a:ext>
            </a:extLst>
          </p:cNvPr>
          <p:cNvSpPr/>
          <p:nvPr/>
        </p:nvSpPr>
        <p:spPr>
          <a:xfrm>
            <a:off x="334146" y="118753"/>
            <a:ext cx="11608138" cy="523220"/>
          </a:xfrm>
          <a:prstGeom prst="rect">
            <a:avLst/>
          </a:prstGeom>
        </p:spPr>
        <p:txBody>
          <a:bodyPr wrap="square">
            <a:spAutoFit/>
          </a:bodyPr>
          <a:lstStyle/>
          <a:p>
            <a:r>
              <a:rPr lang="en-GB" sz="2800" b="1" dirty="0">
                <a:solidFill>
                  <a:schemeClr val="bg1"/>
                </a:solidFill>
              </a:rPr>
              <a:t>5) </a:t>
            </a:r>
            <a:r>
              <a:rPr lang="en-US" sz="2800" b="1" dirty="0">
                <a:solidFill>
                  <a:schemeClr val="bg1"/>
                </a:solidFill>
              </a:rPr>
              <a:t>Provide household CVA to caregivers of SAM children</a:t>
            </a:r>
            <a:endParaRPr lang="en-US" sz="2800" dirty="0">
              <a:solidFill>
                <a:schemeClr val="bg1"/>
              </a:solidFill>
            </a:endParaRPr>
          </a:p>
        </p:txBody>
      </p:sp>
      <p:pic>
        <p:nvPicPr>
          <p:cNvPr id="7" name="Graphic 6">
            <a:extLst>
              <a:ext uri="{FF2B5EF4-FFF2-40B4-BE49-F238E27FC236}">
                <a16:creationId xmlns:a16="http://schemas.microsoft.com/office/drawing/2014/main" id="{FB1B1512-678B-44C5-85D9-C99DD9A8812A}"/>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410485" y="-72701"/>
            <a:ext cx="781515" cy="781515"/>
          </a:xfrm>
          <a:prstGeom prst="rect">
            <a:avLst/>
          </a:prstGeom>
        </p:spPr>
      </p:pic>
      <p:sp>
        <p:nvSpPr>
          <p:cNvPr id="2" name="Rectangle 1">
            <a:extLst>
              <a:ext uri="{FF2B5EF4-FFF2-40B4-BE49-F238E27FC236}">
                <a16:creationId xmlns:a16="http://schemas.microsoft.com/office/drawing/2014/main" id="{34838001-405B-4135-8987-ABDFC7A6FFEB}"/>
              </a:ext>
            </a:extLst>
          </p:cNvPr>
          <p:cNvSpPr/>
          <p:nvPr/>
        </p:nvSpPr>
        <p:spPr>
          <a:xfrm>
            <a:off x="334146" y="1131389"/>
            <a:ext cx="9801372" cy="5201424"/>
          </a:xfrm>
          <a:prstGeom prst="rect">
            <a:avLst/>
          </a:prstGeom>
          <a:solidFill>
            <a:schemeClr val="bg1"/>
          </a:solidFill>
        </p:spPr>
        <p:txBody>
          <a:bodyPr wrap="square">
            <a:spAutoFit/>
          </a:bodyPr>
          <a:lstStyle/>
          <a:p>
            <a:pPr marL="342900" indent="-342900">
              <a:spcAft>
                <a:spcPts val="600"/>
              </a:spcAft>
              <a:buClr>
                <a:srgbClr val="008000"/>
              </a:buClr>
              <a:buFont typeface="Wingdings" panose="05000000000000000000" pitchFamily="2" charset="2"/>
              <a:buChar char="Ø"/>
            </a:pPr>
            <a:r>
              <a:rPr lang="en-US" sz="2400" dirty="0"/>
              <a:t>One study in the DRC: children in households that received cash transfers gained weight faster, were more likely to recover from SAM and less likely to default or fail to respond to treatment</a:t>
            </a:r>
          </a:p>
          <a:p>
            <a:pPr marL="342900" indent="-342900">
              <a:spcAft>
                <a:spcPts val="600"/>
              </a:spcAft>
              <a:buClr>
                <a:srgbClr val="008000"/>
              </a:buClr>
              <a:buFont typeface="Wingdings" panose="05000000000000000000" pitchFamily="2" charset="2"/>
              <a:buChar char="Ø"/>
            </a:pPr>
            <a:r>
              <a:rPr lang="en-US" sz="2400" dirty="0"/>
              <a:t>ICRC, UNICEF and AAH have used this approach in different contexts</a:t>
            </a:r>
          </a:p>
          <a:p>
            <a:pPr marL="342900" indent="-342900">
              <a:spcAft>
                <a:spcPts val="600"/>
              </a:spcAft>
              <a:buClr>
                <a:srgbClr val="008000"/>
              </a:buClr>
              <a:buFont typeface="Wingdings" panose="05000000000000000000" pitchFamily="2" charset="2"/>
              <a:buChar char="Ø"/>
            </a:pPr>
            <a:r>
              <a:rPr lang="en-US" sz="2400" dirty="0"/>
              <a:t>Anecdotal evidence for caregivers making or keeping a child malnourished to access cash assistance; risk is not well understood</a:t>
            </a:r>
          </a:p>
          <a:p>
            <a:pPr marL="342900" indent="-342900">
              <a:spcAft>
                <a:spcPts val="600"/>
              </a:spcAft>
              <a:buClr>
                <a:srgbClr val="008000"/>
              </a:buClr>
              <a:buFont typeface="Wingdings" panose="05000000000000000000" pitchFamily="2" charset="2"/>
              <a:buChar char="Ø"/>
            </a:pPr>
            <a:r>
              <a:rPr lang="en-US" sz="2400" dirty="0"/>
              <a:t>Possible mitigation measures: not continuously enroll children, provide assistance irrespective of recovery of child, limit transfer amount</a:t>
            </a:r>
          </a:p>
          <a:p>
            <a:pPr marL="342900" indent="-342900">
              <a:spcAft>
                <a:spcPts val="600"/>
              </a:spcAft>
              <a:buClr>
                <a:srgbClr val="008000"/>
              </a:buClr>
              <a:buFont typeface="Wingdings" panose="05000000000000000000" pitchFamily="2" charset="2"/>
              <a:buChar char="Ø"/>
            </a:pPr>
            <a:r>
              <a:rPr lang="en-US" sz="2400" dirty="0"/>
              <a:t>Approach to be further explored, but risk of perverse incentive and possible mitigation measures to be explored in community consultations and risk to be monitored during implementation</a:t>
            </a:r>
          </a:p>
        </p:txBody>
      </p:sp>
    </p:spTree>
    <p:extLst>
      <p:ext uri="{BB962C8B-B14F-4D97-AF65-F5344CB8AC3E}">
        <p14:creationId xmlns:p14="http://schemas.microsoft.com/office/powerpoint/2010/main" val="3467896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3DCBF8A0-6882-43ED-9C21-CF8DC5D75764}"/>
              </a:ext>
            </a:extLst>
          </p:cNvPr>
          <p:cNvSpPr>
            <a:spLocks noGrp="1"/>
          </p:cNvSpPr>
          <p:nvPr>
            <p:ph idx="1"/>
          </p:nvPr>
        </p:nvSpPr>
        <p:spPr>
          <a:xfrm>
            <a:off x="537634" y="1309689"/>
            <a:ext cx="8974501" cy="4976811"/>
          </a:xfrm>
        </p:spPr>
        <p:txBody>
          <a:bodyPr>
            <a:normAutofit lnSpcReduction="10000"/>
          </a:bodyPr>
          <a:lstStyle/>
          <a:p>
            <a:pPr>
              <a:buClr>
                <a:srgbClr val="008000"/>
              </a:buClr>
              <a:buFont typeface="Wingdings" panose="05000000000000000000" pitchFamily="2" charset="2"/>
              <a:buChar char="Ø"/>
            </a:pPr>
            <a:r>
              <a:rPr lang="en-US" sz="3733" dirty="0"/>
              <a:t>Introduction, terminology</a:t>
            </a:r>
          </a:p>
          <a:p>
            <a:pPr>
              <a:buClr>
                <a:srgbClr val="008000"/>
              </a:buClr>
              <a:buFont typeface="Wingdings" panose="05000000000000000000" pitchFamily="2" charset="2"/>
              <a:buChar char="Ø"/>
            </a:pPr>
            <a:r>
              <a:rPr lang="en-US" sz="3733" dirty="0"/>
              <a:t>Part I: Evidence Note, followed by Q&amp;A</a:t>
            </a:r>
          </a:p>
          <a:p>
            <a:pPr>
              <a:buClr>
                <a:srgbClr val="008000"/>
              </a:buClr>
              <a:buFont typeface="Wingdings" panose="05000000000000000000" pitchFamily="2" charset="2"/>
              <a:buChar char="Ø"/>
            </a:pPr>
            <a:r>
              <a:rPr lang="en-US" sz="3733" dirty="0"/>
              <a:t>Part II: Guidance Note</a:t>
            </a:r>
          </a:p>
          <a:p>
            <a:pPr>
              <a:buClr>
                <a:srgbClr val="008000"/>
              </a:buClr>
              <a:buFont typeface="Wingdings" panose="05000000000000000000" pitchFamily="2" charset="2"/>
              <a:buChar char="Ø"/>
            </a:pPr>
            <a:r>
              <a:rPr lang="en-US" sz="3733" dirty="0"/>
              <a:t>Recommendations to nutrition cluster/sector coordinators and nutrition practitioners</a:t>
            </a:r>
          </a:p>
          <a:p>
            <a:pPr>
              <a:buClr>
                <a:srgbClr val="008000"/>
              </a:buClr>
              <a:buFont typeface="Wingdings" panose="05000000000000000000" pitchFamily="2" charset="2"/>
              <a:buChar char="Ø"/>
            </a:pPr>
            <a:r>
              <a:rPr lang="en-US" sz="3733" dirty="0"/>
              <a:t>Q&amp;A </a:t>
            </a:r>
          </a:p>
          <a:p>
            <a:pPr>
              <a:buClr>
                <a:srgbClr val="008000"/>
              </a:buClr>
              <a:buFont typeface="Wingdings" panose="05000000000000000000" pitchFamily="2" charset="2"/>
              <a:buChar char="Ø"/>
            </a:pPr>
            <a:r>
              <a:rPr lang="en-US" sz="3733" dirty="0"/>
              <a:t>Next steps</a:t>
            </a:r>
          </a:p>
        </p:txBody>
      </p:sp>
      <p:sp>
        <p:nvSpPr>
          <p:cNvPr id="4" name="Title 1">
            <a:extLst>
              <a:ext uri="{FF2B5EF4-FFF2-40B4-BE49-F238E27FC236}">
                <a16:creationId xmlns:a16="http://schemas.microsoft.com/office/drawing/2014/main" id="{7143E31A-E675-483A-94AE-5FC42244FD22}"/>
              </a:ext>
            </a:extLst>
          </p:cNvPr>
          <p:cNvSpPr txBox="1">
            <a:spLocks/>
          </p:cNvSpPr>
          <p:nvPr/>
        </p:nvSpPr>
        <p:spPr bwMode="auto">
          <a:xfrm>
            <a:off x="0" y="-95003"/>
            <a:ext cx="12192000" cy="836364"/>
          </a:xfrm>
          <a:prstGeom prst="rect">
            <a:avLst/>
          </a:prstGeom>
          <a:gradFill flip="none" rotWithShape="1">
            <a:gsLst>
              <a:gs pos="85000">
                <a:srgbClr val="78BF3F"/>
              </a:gs>
              <a:gs pos="0">
                <a:srgbClr val="009740"/>
              </a:gs>
              <a:gs pos="100000">
                <a:srgbClr val="8DC63F"/>
              </a:gs>
            </a:gsLst>
            <a:lin ang="0" scaled="1"/>
            <a:tileRect/>
          </a:gradFill>
          <a:ln>
            <a:noFill/>
          </a:ln>
        </p:spPr>
        <p:txBody>
          <a:bodyPr vert="horz" wrap="square" lIns="91440" tIns="45720" rIns="91440" bIns="45720" numCol="1" anchor="ctr" anchorCtr="0" compatLnSpc="1">
            <a:prstTxWarp prst="textNoShape">
              <a:avLst/>
            </a:prstTxWarp>
          </a:bodyPr>
          <a:lstStyle>
            <a:lvl1pPr marL="338138" algn="l" rtl="0" eaLnBrk="0" fontAlgn="base" hangingPunct="0">
              <a:spcBef>
                <a:spcPct val="0"/>
              </a:spcBef>
              <a:spcAft>
                <a:spcPct val="0"/>
              </a:spcAft>
              <a:defRPr sz="3600" b="1" kern="1200" baseline="0">
                <a:solidFill>
                  <a:schemeClr val="bg1"/>
                </a:solidFill>
                <a:latin typeface="Arial" pitchFamily="34" charset="0"/>
                <a:ea typeface="+mj-ea"/>
                <a:cs typeface="Arial" pitchFamily="34" charset="0"/>
              </a:defRPr>
            </a:lvl1pPr>
            <a:lvl2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2pPr>
            <a:lvl3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3pPr>
            <a:lvl4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4pPr>
            <a:lvl5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5pPr>
            <a:lvl6pPr marL="7953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6pPr>
            <a:lvl7pPr marL="12525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7pPr>
            <a:lvl8pPr marL="17097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8pPr>
            <a:lvl9pPr marL="21669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9pPr>
          </a:lstStyle>
          <a:p>
            <a:endParaRPr lang="en-GB" sz="2800" dirty="0"/>
          </a:p>
        </p:txBody>
      </p:sp>
      <p:sp>
        <p:nvSpPr>
          <p:cNvPr id="5" name="TextBox 4">
            <a:extLst>
              <a:ext uri="{FF2B5EF4-FFF2-40B4-BE49-F238E27FC236}">
                <a16:creationId xmlns:a16="http://schemas.microsoft.com/office/drawing/2014/main" id="{FEC5617A-23F7-4677-B787-7589DF914FB0}"/>
              </a:ext>
            </a:extLst>
          </p:cNvPr>
          <p:cNvSpPr txBox="1">
            <a:spLocks noChangeArrowheads="1"/>
          </p:cNvSpPr>
          <p:nvPr/>
        </p:nvSpPr>
        <p:spPr bwMode="auto">
          <a:xfrm>
            <a:off x="0" y="796964"/>
            <a:ext cx="12192000" cy="76200"/>
          </a:xfrm>
          <a:prstGeom prst="rect">
            <a:avLst/>
          </a:prstGeom>
          <a:solidFill>
            <a:srgbClr val="8DC63F"/>
          </a:solidFill>
          <a:ln>
            <a:noFill/>
          </a:ln>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endParaRPr lang="en-US" dirty="0">
              <a:solidFill>
                <a:srgbClr val="000000"/>
              </a:solidFill>
            </a:endParaRPr>
          </a:p>
        </p:txBody>
      </p:sp>
      <p:sp>
        <p:nvSpPr>
          <p:cNvPr id="6" name="Rectangle 5">
            <a:extLst>
              <a:ext uri="{FF2B5EF4-FFF2-40B4-BE49-F238E27FC236}">
                <a16:creationId xmlns:a16="http://schemas.microsoft.com/office/drawing/2014/main" id="{801F9CFA-1B20-4B26-8292-3C1FC6E51AC4}"/>
              </a:ext>
            </a:extLst>
          </p:cNvPr>
          <p:cNvSpPr/>
          <p:nvPr/>
        </p:nvSpPr>
        <p:spPr>
          <a:xfrm>
            <a:off x="334146" y="118753"/>
            <a:ext cx="8311089" cy="584775"/>
          </a:xfrm>
          <a:prstGeom prst="rect">
            <a:avLst/>
          </a:prstGeom>
        </p:spPr>
        <p:txBody>
          <a:bodyPr wrap="square">
            <a:spAutoFit/>
          </a:bodyPr>
          <a:lstStyle/>
          <a:p>
            <a:r>
              <a:rPr lang="en-GB" sz="3200" b="1" dirty="0">
                <a:solidFill>
                  <a:schemeClr val="bg1"/>
                </a:solidFill>
              </a:rPr>
              <a:t>Agenda of the webinar</a:t>
            </a:r>
            <a:endParaRPr lang="en-US" sz="3200" dirty="0">
              <a:solidFill>
                <a:schemeClr val="bg1"/>
              </a:solidFill>
            </a:endParaRPr>
          </a:p>
        </p:txBody>
      </p:sp>
      <p:pic>
        <p:nvPicPr>
          <p:cNvPr id="7" name="Graphic 6">
            <a:extLst>
              <a:ext uri="{FF2B5EF4-FFF2-40B4-BE49-F238E27FC236}">
                <a16:creationId xmlns:a16="http://schemas.microsoft.com/office/drawing/2014/main" id="{FB1B1512-678B-44C5-85D9-C99DD9A8812A}"/>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410485" y="-72701"/>
            <a:ext cx="781515" cy="781515"/>
          </a:xfrm>
          <a:prstGeom prst="rect">
            <a:avLst/>
          </a:prstGeom>
        </p:spPr>
      </p:pic>
    </p:spTree>
    <p:extLst>
      <p:ext uri="{BB962C8B-B14F-4D97-AF65-F5344CB8AC3E}">
        <p14:creationId xmlns:p14="http://schemas.microsoft.com/office/powerpoint/2010/main" val="10708996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143E31A-E675-483A-94AE-5FC42244FD22}"/>
              </a:ext>
            </a:extLst>
          </p:cNvPr>
          <p:cNvSpPr txBox="1">
            <a:spLocks/>
          </p:cNvSpPr>
          <p:nvPr/>
        </p:nvSpPr>
        <p:spPr bwMode="auto">
          <a:xfrm>
            <a:off x="0" y="-95003"/>
            <a:ext cx="12192000" cy="836364"/>
          </a:xfrm>
          <a:prstGeom prst="rect">
            <a:avLst/>
          </a:prstGeom>
          <a:gradFill flip="none" rotWithShape="1">
            <a:gsLst>
              <a:gs pos="85000">
                <a:srgbClr val="78BF3F"/>
              </a:gs>
              <a:gs pos="0">
                <a:srgbClr val="009740"/>
              </a:gs>
              <a:gs pos="100000">
                <a:srgbClr val="8DC63F"/>
              </a:gs>
            </a:gsLst>
            <a:lin ang="0" scaled="1"/>
            <a:tileRect/>
          </a:gradFill>
          <a:ln>
            <a:noFill/>
          </a:ln>
        </p:spPr>
        <p:txBody>
          <a:bodyPr vert="horz" wrap="square" lIns="91440" tIns="45720" rIns="91440" bIns="45720" numCol="1" anchor="ctr" anchorCtr="0" compatLnSpc="1">
            <a:prstTxWarp prst="textNoShape">
              <a:avLst/>
            </a:prstTxWarp>
          </a:bodyPr>
          <a:lstStyle>
            <a:lvl1pPr marL="338138" algn="l" rtl="0" eaLnBrk="0" fontAlgn="base" hangingPunct="0">
              <a:spcBef>
                <a:spcPct val="0"/>
              </a:spcBef>
              <a:spcAft>
                <a:spcPct val="0"/>
              </a:spcAft>
              <a:defRPr sz="3600" b="1" kern="1200" baseline="0">
                <a:solidFill>
                  <a:schemeClr val="bg1"/>
                </a:solidFill>
                <a:latin typeface="Arial" pitchFamily="34" charset="0"/>
                <a:ea typeface="+mj-ea"/>
                <a:cs typeface="Arial" pitchFamily="34" charset="0"/>
              </a:defRPr>
            </a:lvl1pPr>
            <a:lvl2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2pPr>
            <a:lvl3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3pPr>
            <a:lvl4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4pPr>
            <a:lvl5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5pPr>
            <a:lvl6pPr marL="7953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6pPr>
            <a:lvl7pPr marL="12525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7pPr>
            <a:lvl8pPr marL="17097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8pPr>
            <a:lvl9pPr marL="21669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9pPr>
          </a:lstStyle>
          <a:p>
            <a:endParaRPr lang="en-GB" sz="2800" dirty="0"/>
          </a:p>
        </p:txBody>
      </p:sp>
      <p:sp>
        <p:nvSpPr>
          <p:cNvPr id="5" name="TextBox 4">
            <a:extLst>
              <a:ext uri="{FF2B5EF4-FFF2-40B4-BE49-F238E27FC236}">
                <a16:creationId xmlns:a16="http://schemas.microsoft.com/office/drawing/2014/main" id="{FEC5617A-23F7-4677-B787-7589DF914FB0}"/>
              </a:ext>
            </a:extLst>
          </p:cNvPr>
          <p:cNvSpPr txBox="1">
            <a:spLocks noChangeArrowheads="1"/>
          </p:cNvSpPr>
          <p:nvPr/>
        </p:nvSpPr>
        <p:spPr bwMode="auto">
          <a:xfrm>
            <a:off x="0" y="796964"/>
            <a:ext cx="12192000" cy="76200"/>
          </a:xfrm>
          <a:prstGeom prst="rect">
            <a:avLst/>
          </a:prstGeom>
          <a:solidFill>
            <a:srgbClr val="8DC63F"/>
          </a:solidFill>
          <a:ln>
            <a:noFill/>
          </a:ln>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endParaRPr lang="en-US" dirty="0">
              <a:solidFill>
                <a:srgbClr val="000000"/>
              </a:solidFill>
            </a:endParaRPr>
          </a:p>
        </p:txBody>
      </p:sp>
      <p:sp>
        <p:nvSpPr>
          <p:cNvPr id="6" name="Rectangle 5">
            <a:extLst>
              <a:ext uri="{FF2B5EF4-FFF2-40B4-BE49-F238E27FC236}">
                <a16:creationId xmlns:a16="http://schemas.microsoft.com/office/drawing/2014/main" id="{801F9CFA-1B20-4B26-8292-3C1FC6E51AC4}"/>
              </a:ext>
            </a:extLst>
          </p:cNvPr>
          <p:cNvSpPr/>
          <p:nvPr/>
        </p:nvSpPr>
        <p:spPr>
          <a:xfrm>
            <a:off x="334146" y="118753"/>
            <a:ext cx="9525950" cy="584775"/>
          </a:xfrm>
          <a:prstGeom prst="rect">
            <a:avLst/>
          </a:prstGeom>
        </p:spPr>
        <p:txBody>
          <a:bodyPr wrap="square">
            <a:spAutoFit/>
          </a:bodyPr>
          <a:lstStyle/>
          <a:p>
            <a:r>
              <a:rPr lang="en-GB" sz="3200" b="1" dirty="0">
                <a:solidFill>
                  <a:schemeClr val="bg1"/>
                </a:solidFill>
              </a:rPr>
              <a:t>End of Part I: Evidence Note</a:t>
            </a:r>
            <a:endParaRPr lang="en-US" sz="3200" dirty="0">
              <a:solidFill>
                <a:schemeClr val="bg1"/>
              </a:solidFill>
            </a:endParaRPr>
          </a:p>
        </p:txBody>
      </p:sp>
      <p:pic>
        <p:nvPicPr>
          <p:cNvPr id="7" name="Graphic 6">
            <a:extLst>
              <a:ext uri="{FF2B5EF4-FFF2-40B4-BE49-F238E27FC236}">
                <a16:creationId xmlns:a16="http://schemas.microsoft.com/office/drawing/2014/main" id="{FB1B1512-678B-44C5-85D9-C99DD9A8812A}"/>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410485" y="-72701"/>
            <a:ext cx="781515" cy="781515"/>
          </a:xfrm>
          <a:prstGeom prst="rect">
            <a:avLst/>
          </a:prstGeom>
        </p:spPr>
      </p:pic>
      <p:sp>
        <p:nvSpPr>
          <p:cNvPr id="2" name="TextBox 1">
            <a:extLst>
              <a:ext uri="{FF2B5EF4-FFF2-40B4-BE49-F238E27FC236}">
                <a16:creationId xmlns:a16="http://schemas.microsoft.com/office/drawing/2014/main" id="{E89B7D73-21C4-4935-A07A-27FC87AF63F3}"/>
              </a:ext>
            </a:extLst>
          </p:cNvPr>
          <p:cNvSpPr txBox="1"/>
          <p:nvPr/>
        </p:nvSpPr>
        <p:spPr>
          <a:xfrm>
            <a:off x="1400962" y="1264771"/>
            <a:ext cx="7392318" cy="523220"/>
          </a:xfrm>
          <a:prstGeom prst="rect">
            <a:avLst/>
          </a:prstGeom>
          <a:noFill/>
        </p:spPr>
        <p:txBody>
          <a:bodyPr wrap="square" rtlCol="0">
            <a:spAutoFit/>
          </a:bodyPr>
          <a:lstStyle/>
          <a:p>
            <a:r>
              <a:rPr lang="en-US" sz="2800" dirty="0"/>
              <a:t>Questions on Evidence Note?</a:t>
            </a:r>
          </a:p>
        </p:txBody>
      </p:sp>
      <p:pic>
        <p:nvPicPr>
          <p:cNvPr id="12" name="Content Placeholder 11" descr="A person that is sitting in the grass&#10;&#10;Description automatically generated">
            <a:extLst>
              <a:ext uri="{FF2B5EF4-FFF2-40B4-BE49-F238E27FC236}">
                <a16:creationId xmlns:a16="http://schemas.microsoft.com/office/drawing/2014/main" id="{7A65D372-14BB-4AA3-88F4-F9FE5A496094}"/>
              </a:ext>
            </a:extLst>
          </p:cNvPr>
          <p:cNvPicPr>
            <a:picLocks noGrp="1" noChangeAspect="1"/>
          </p:cNvPicPr>
          <p:nvPr>
            <p:ph idx="1"/>
          </p:nvPr>
        </p:nvPicPr>
        <p:blipFill>
          <a:blip r:embed="rId5">
            <a:extLst>
              <a:ext uri="{28A0092B-C50C-407E-A947-70E740481C1C}">
                <a14:useLocalDpi xmlns:a14="http://schemas.microsoft.com/office/drawing/2010/main" val="0"/>
              </a:ext>
            </a:extLst>
          </a:blip>
          <a:stretch>
            <a:fillRect/>
          </a:stretch>
        </p:blipFill>
        <p:spPr>
          <a:xfrm>
            <a:off x="1497623" y="2179599"/>
            <a:ext cx="6605831" cy="4678401"/>
          </a:xfrm>
        </p:spPr>
      </p:pic>
    </p:spTree>
    <p:extLst>
      <p:ext uri="{BB962C8B-B14F-4D97-AF65-F5344CB8AC3E}">
        <p14:creationId xmlns:p14="http://schemas.microsoft.com/office/powerpoint/2010/main" val="18884993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7" name="Group 19">
            <a:extLst>
              <a:ext uri="{FF2B5EF4-FFF2-40B4-BE49-F238E27FC236}">
                <a16:creationId xmlns:a16="http://schemas.microsoft.com/office/drawing/2014/main" id="{88C9B83F-64CD-41C1-925F-A08801FFD0B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21" name="Straight Connector 20">
              <a:extLst>
                <a:ext uri="{FF2B5EF4-FFF2-40B4-BE49-F238E27FC236}">
                  <a16:creationId xmlns:a16="http://schemas.microsoft.com/office/drawing/2014/main" id="{E1655065-0BD7-4422-BEC0-4401E998090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2" name="Straight Connector 21">
              <a:extLst>
                <a:ext uri="{FF2B5EF4-FFF2-40B4-BE49-F238E27FC236}">
                  <a16:creationId xmlns:a16="http://schemas.microsoft.com/office/drawing/2014/main" id="{4DDD90AC-ABEC-4A76-9C9C-AD0A5F8FC7F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3" name="Rectangle 23">
              <a:extLst>
                <a:ext uri="{FF2B5EF4-FFF2-40B4-BE49-F238E27FC236}">
                  <a16:creationId xmlns:a16="http://schemas.microsoft.com/office/drawing/2014/main" id="{21A8AFEF-EC50-4C0B-9C64-814B76C820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5">
              <a:extLst>
                <a:ext uri="{FF2B5EF4-FFF2-40B4-BE49-F238E27FC236}">
                  <a16:creationId xmlns:a16="http://schemas.microsoft.com/office/drawing/2014/main" id="{CAFAA800-E117-4357-84E4-56B63EA03E3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Isosceles Triangle 24">
              <a:extLst>
                <a:ext uri="{FF2B5EF4-FFF2-40B4-BE49-F238E27FC236}">
                  <a16:creationId xmlns:a16="http://schemas.microsoft.com/office/drawing/2014/main" id="{8DDFC9F4-3B45-402D-8AD7-60B3F08ED7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7">
              <a:extLst>
                <a:ext uri="{FF2B5EF4-FFF2-40B4-BE49-F238E27FC236}">
                  <a16:creationId xmlns:a16="http://schemas.microsoft.com/office/drawing/2014/main" id="{F26A0854-FBE4-4587-B349-06BE192BD7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8">
              <a:extLst>
                <a:ext uri="{FF2B5EF4-FFF2-40B4-BE49-F238E27FC236}">
                  <a16:creationId xmlns:a16="http://schemas.microsoft.com/office/drawing/2014/main" id="{54A9C4C6-FF7D-470E-BFCA-CE4F60A1F0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9">
              <a:extLst>
                <a:ext uri="{FF2B5EF4-FFF2-40B4-BE49-F238E27FC236}">
                  <a16:creationId xmlns:a16="http://schemas.microsoft.com/office/drawing/2014/main" id="{B1721EA8-4871-45D4-B78F-AE805A3004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a:extLst>
                <a:ext uri="{FF2B5EF4-FFF2-40B4-BE49-F238E27FC236}">
                  <a16:creationId xmlns:a16="http://schemas.microsoft.com/office/drawing/2014/main" id="{E5763971-E3A3-45C6-9BA8-2E032C7A55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Isosceles Triangle 29">
              <a:extLst>
                <a:ext uri="{FF2B5EF4-FFF2-40B4-BE49-F238E27FC236}">
                  <a16:creationId xmlns:a16="http://schemas.microsoft.com/office/drawing/2014/main" id="{32752E94-0E01-4AF5-A43A-F2FAD8737C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pic>
        <p:nvPicPr>
          <p:cNvPr id="15" name="Content Placeholder 14" descr="A group of people sitting at a table&#10;&#10;Description automatically generated">
            <a:extLst>
              <a:ext uri="{FF2B5EF4-FFF2-40B4-BE49-F238E27FC236}">
                <a16:creationId xmlns:a16="http://schemas.microsoft.com/office/drawing/2014/main" id="{8DABDCD1-CEE9-47B3-9FF8-B5ACB9BCC3ED}"/>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l="32031" t="9091" r="23272" b="-1"/>
          <a:stretch/>
        </p:blipFill>
        <p:spPr>
          <a:xfrm>
            <a:off x="20" y="-1"/>
            <a:ext cx="5394940" cy="6858001"/>
          </a:xfrm>
          <a:custGeom>
            <a:avLst/>
            <a:gdLst/>
            <a:ahLst/>
            <a:cxnLst/>
            <a:rect l="l" t="t" r="r" b="b"/>
            <a:pathLst>
              <a:path w="5394960" h="6858000">
                <a:moveTo>
                  <a:pt x="842596" y="0"/>
                </a:moveTo>
                <a:lnTo>
                  <a:pt x="5394960" y="0"/>
                </a:lnTo>
                <a:lnTo>
                  <a:pt x="5394960" y="21851"/>
                </a:lnTo>
                <a:lnTo>
                  <a:pt x="4365943" y="6858000"/>
                </a:lnTo>
                <a:lnTo>
                  <a:pt x="0" y="6858000"/>
                </a:lnTo>
                <a:lnTo>
                  <a:pt x="0" y="5666154"/>
                </a:lnTo>
                <a:close/>
              </a:path>
            </a:pathLst>
          </a:custGeom>
        </p:spPr>
      </p:pic>
      <p:sp>
        <p:nvSpPr>
          <p:cNvPr id="2" name="Title 1">
            <a:extLst>
              <a:ext uri="{FF2B5EF4-FFF2-40B4-BE49-F238E27FC236}">
                <a16:creationId xmlns:a16="http://schemas.microsoft.com/office/drawing/2014/main" id="{187BB07F-D342-4710-B76A-B861F43DD7DD}"/>
              </a:ext>
            </a:extLst>
          </p:cNvPr>
          <p:cNvSpPr>
            <a:spLocks noGrp="1"/>
          </p:cNvSpPr>
          <p:nvPr>
            <p:ph type="title"/>
          </p:nvPr>
        </p:nvSpPr>
        <p:spPr>
          <a:xfrm>
            <a:off x="5380563" y="1678665"/>
            <a:ext cx="3887839" cy="2372168"/>
          </a:xfrm>
        </p:spPr>
        <p:txBody>
          <a:bodyPr vert="horz" lIns="91440" tIns="45720" rIns="91440" bIns="45720" rtlCol="0" anchor="b">
            <a:normAutofit/>
          </a:bodyPr>
          <a:lstStyle/>
          <a:p>
            <a:pPr algn="r">
              <a:lnSpc>
                <a:spcPct val="90000"/>
              </a:lnSpc>
            </a:pPr>
            <a:r>
              <a:rPr lang="en-US" sz="3000"/>
              <a:t>Part 2: Guidance Note on the Use of Cash and Voucher Assistance in Nutrition Response</a:t>
            </a:r>
          </a:p>
        </p:txBody>
      </p:sp>
    </p:spTree>
    <p:extLst>
      <p:ext uri="{BB962C8B-B14F-4D97-AF65-F5344CB8AC3E}">
        <p14:creationId xmlns:p14="http://schemas.microsoft.com/office/powerpoint/2010/main" val="41040412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143E31A-E675-483A-94AE-5FC42244FD22}"/>
              </a:ext>
            </a:extLst>
          </p:cNvPr>
          <p:cNvSpPr txBox="1">
            <a:spLocks/>
          </p:cNvSpPr>
          <p:nvPr/>
        </p:nvSpPr>
        <p:spPr bwMode="auto">
          <a:xfrm>
            <a:off x="0" y="-95003"/>
            <a:ext cx="12192000" cy="836364"/>
          </a:xfrm>
          <a:prstGeom prst="rect">
            <a:avLst/>
          </a:prstGeom>
          <a:gradFill flip="none" rotWithShape="1">
            <a:gsLst>
              <a:gs pos="85000">
                <a:srgbClr val="78BF3F"/>
              </a:gs>
              <a:gs pos="0">
                <a:srgbClr val="009740"/>
              </a:gs>
              <a:gs pos="100000">
                <a:srgbClr val="8DC63F"/>
              </a:gs>
            </a:gsLst>
            <a:lin ang="0" scaled="1"/>
            <a:tileRect/>
          </a:gradFill>
          <a:ln>
            <a:noFill/>
          </a:ln>
        </p:spPr>
        <p:txBody>
          <a:bodyPr vert="horz" wrap="square" lIns="91440" tIns="45720" rIns="91440" bIns="45720" numCol="1" anchor="ctr" anchorCtr="0" compatLnSpc="1">
            <a:prstTxWarp prst="textNoShape">
              <a:avLst/>
            </a:prstTxWarp>
          </a:bodyPr>
          <a:lstStyle>
            <a:lvl1pPr marL="338138" algn="l" rtl="0" eaLnBrk="0" fontAlgn="base" hangingPunct="0">
              <a:spcBef>
                <a:spcPct val="0"/>
              </a:spcBef>
              <a:spcAft>
                <a:spcPct val="0"/>
              </a:spcAft>
              <a:defRPr sz="3600" b="1" kern="1200" baseline="0">
                <a:solidFill>
                  <a:schemeClr val="bg1"/>
                </a:solidFill>
                <a:latin typeface="Arial" pitchFamily="34" charset="0"/>
                <a:ea typeface="+mj-ea"/>
                <a:cs typeface="Arial" pitchFamily="34" charset="0"/>
              </a:defRPr>
            </a:lvl1pPr>
            <a:lvl2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2pPr>
            <a:lvl3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3pPr>
            <a:lvl4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4pPr>
            <a:lvl5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5pPr>
            <a:lvl6pPr marL="7953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6pPr>
            <a:lvl7pPr marL="12525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7pPr>
            <a:lvl8pPr marL="17097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8pPr>
            <a:lvl9pPr marL="21669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9pPr>
          </a:lstStyle>
          <a:p>
            <a:endParaRPr lang="en-GB" sz="2800" dirty="0"/>
          </a:p>
        </p:txBody>
      </p:sp>
      <p:sp>
        <p:nvSpPr>
          <p:cNvPr id="5" name="TextBox 4">
            <a:extLst>
              <a:ext uri="{FF2B5EF4-FFF2-40B4-BE49-F238E27FC236}">
                <a16:creationId xmlns:a16="http://schemas.microsoft.com/office/drawing/2014/main" id="{FEC5617A-23F7-4677-B787-7589DF914FB0}"/>
              </a:ext>
            </a:extLst>
          </p:cNvPr>
          <p:cNvSpPr txBox="1">
            <a:spLocks noChangeArrowheads="1"/>
          </p:cNvSpPr>
          <p:nvPr/>
        </p:nvSpPr>
        <p:spPr bwMode="auto">
          <a:xfrm>
            <a:off x="0" y="796964"/>
            <a:ext cx="12192000" cy="76200"/>
          </a:xfrm>
          <a:prstGeom prst="rect">
            <a:avLst/>
          </a:prstGeom>
          <a:solidFill>
            <a:srgbClr val="8DC63F"/>
          </a:solidFill>
          <a:ln>
            <a:noFill/>
          </a:ln>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endParaRPr lang="en-US" dirty="0">
              <a:solidFill>
                <a:srgbClr val="000000"/>
              </a:solidFill>
            </a:endParaRPr>
          </a:p>
        </p:txBody>
      </p:sp>
      <p:sp>
        <p:nvSpPr>
          <p:cNvPr id="6" name="Rectangle 5">
            <a:extLst>
              <a:ext uri="{FF2B5EF4-FFF2-40B4-BE49-F238E27FC236}">
                <a16:creationId xmlns:a16="http://schemas.microsoft.com/office/drawing/2014/main" id="{801F9CFA-1B20-4B26-8292-3C1FC6E51AC4}"/>
              </a:ext>
            </a:extLst>
          </p:cNvPr>
          <p:cNvSpPr/>
          <p:nvPr/>
        </p:nvSpPr>
        <p:spPr>
          <a:xfrm>
            <a:off x="334146" y="118753"/>
            <a:ext cx="10668033" cy="584775"/>
          </a:xfrm>
          <a:prstGeom prst="rect">
            <a:avLst/>
          </a:prstGeom>
        </p:spPr>
        <p:txBody>
          <a:bodyPr wrap="square">
            <a:spAutoFit/>
          </a:bodyPr>
          <a:lstStyle/>
          <a:p>
            <a:r>
              <a:rPr lang="en-GB" sz="3200" b="1" dirty="0">
                <a:solidFill>
                  <a:schemeClr val="bg1"/>
                </a:solidFill>
              </a:rPr>
              <a:t>Steps to consider and use CVA in nutrition response</a:t>
            </a:r>
            <a:endParaRPr lang="en-US" sz="3200" dirty="0">
              <a:solidFill>
                <a:schemeClr val="bg1"/>
              </a:solidFill>
            </a:endParaRPr>
          </a:p>
        </p:txBody>
      </p:sp>
      <p:pic>
        <p:nvPicPr>
          <p:cNvPr id="7" name="Graphic 6">
            <a:extLst>
              <a:ext uri="{FF2B5EF4-FFF2-40B4-BE49-F238E27FC236}">
                <a16:creationId xmlns:a16="http://schemas.microsoft.com/office/drawing/2014/main" id="{FB1B1512-678B-44C5-85D9-C99DD9A8812A}"/>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410485" y="-72701"/>
            <a:ext cx="781515" cy="781515"/>
          </a:xfrm>
          <a:prstGeom prst="rect">
            <a:avLst/>
          </a:prstGeom>
        </p:spPr>
      </p:pic>
      <p:pic>
        <p:nvPicPr>
          <p:cNvPr id="8" name="Picture 7" descr="Humanitarian Response Cycle">
            <a:extLst>
              <a:ext uri="{FF2B5EF4-FFF2-40B4-BE49-F238E27FC236}">
                <a16:creationId xmlns:a16="http://schemas.microsoft.com/office/drawing/2014/main" id="{94732755-5F8F-44FD-A797-FDA9C1C6FF44}"/>
              </a:ext>
            </a:extLst>
          </p:cNvPr>
          <p:cNvPicPr/>
          <p:nvPr/>
        </p:nvPicPr>
        <p:blipFill>
          <a:blip r:embed="rId5">
            <a:extLst>
              <a:ext uri="{28A0092B-C50C-407E-A947-70E740481C1C}">
                <a14:useLocalDpi xmlns:a14="http://schemas.microsoft.com/office/drawing/2010/main" val="0"/>
              </a:ext>
            </a:extLst>
          </a:blip>
          <a:stretch>
            <a:fillRect/>
          </a:stretch>
        </p:blipFill>
        <p:spPr>
          <a:xfrm>
            <a:off x="1421176" y="1594094"/>
            <a:ext cx="7568588" cy="4553317"/>
          </a:xfrm>
          <a:prstGeom prst="rect">
            <a:avLst/>
          </a:prstGeom>
        </p:spPr>
      </p:pic>
      <p:sp>
        <p:nvSpPr>
          <p:cNvPr id="9" name="TextBox 8">
            <a:extLst>
              <a:ext uri="{FF2B5EF4-FFF2-40B4-BE49-F238E27FC236}">
                <a16:creationId xmlns:a16="http://schemas.microsoft.com/office/drawing/2014/main" id="{88E8B1B1-53AF-43EB-BC61-1C37ED975E19}"/>
              </a:ext>
            </a:extLst>
          </p:cNvPr>
          <p:cNvSpPr txBox="1"/>
          <p:nvPr/>
        </p:nvSpPr>
        <p:spPr>
          <a:xfrm>
            <a:off x="6096000" y="1235265"/>
            <a:ext cx="3657600" cy="653470"/>
          </a:xfrm>
          <a:prstGeom prst="rect">
            <a:avLst/>
          </a:prstGeom>
          <a:solidFill>
            <a:schemeClr val="accent1">
              <a:lumMod val="20000"/>
              <a:lumOff val="80000"/>
            </a:schemeClr>
          </a:solidFill>
          <a:ln>
            <a:solidFill>
              <a:srgbClr val="008000"/>
            </a:solidFill>
          </a:ln>
        </p:spPr>
        <p:txBody>
          <a:bodyPr wrap="square" rtlCol="0">
            <a:spAutoFit/>
          </a:bodyPr>
          <a:lstStyle/>
          <a:p>
            <a:r>
              <a:rPr lang="en-US" dirty="0"/>
              <a:t>Step 1:</a:t>
            </a:r>
            <a:r>
              <a:rPr lang="en-GB" dirty="0">
                <a:latin typeface="Calibri" panose="020F0502020204030204" pitchFamily="34" charset="0"/>
                <a:ea typeface="Calibri" panose="020F0502020204030204" pitchFamily="34" charset="0"/>
                <a:cs typeface="Arial" panose="020B0604020202020204" pitchFamily="34" charset="0"/>
              </a:rPr>
              <a:t> Determine whether CVA can contribute to nutrition outcomes</a:t>
            </a:r>
            <a:r>
              <a:rPr lang="en-US" dirty="0"/>
              <a:t> </a:t>
            </a:r>
          </a:p>
        </p:txBody>
      </p:sp>
      <p:sp>
        <p:nvSpPr>
          <p:cNvPr id="10" name="TextBox 9">
            <a:extLst>
              <a:ext uri="{FF2B5EF4-FFF2-40B4-BE49-F238E27FC236}">
                <a16:creationId xmlns:a16="http://schemas.microsoft.com/office/drawing/2014/main" id="{C559A736-3160-45A5-90AC-05382BFAEA02}"/>
              </a:ext>
            </a:extLst>
          </p:cNvPr>
          <p:cNvSpPr txBox="1"/>
          <p:nvPr/>
        </p:nvSpPr>
        <p:spPr>
          <a:xfrm>
            <a:off x="6487097" y="1970088"/>
            <a:ext cx="3604353" cy="646331"/>
          </a:xfrm>
          <a:prstGeom prst="rect">
            <a:avLst/>
          </a:prstGeom>
          <a:solidFill>
            <a:schemeClr val="accent1">
              <a:lumMod val="20000"/>
              <a:lumOff val="80000"/>
            </a:schemeClr>
          </a:solidFill>
          <a:ln>
            <a:solidFill>
              <a:srgbClr val="008000"/>
            </a:solidFill>
          </a:ln>
        </p:spPr>
        <p:txBody>
          <a:bodyPr wrap="square" rtlCol="0">
            <a:spAutoFit/>
          </a:bodyPr>
          <a:lstStyle/>
          <a:p>
            <a:r>
              <a:rPr lang="en-US" dirty="0"/>
              <a:t>Step 2:</a:t>
            </a:r>
            <a:r>
              <a:rPr lang="en-GB" dirty="0">
                <a:latin typeface="Calibri" panose="020F0502020204030204" pitchFamily="34" charset="0"/>
                <a:ea typeface="Calibri" panose="020F0502020204030204" pitchFamily="34" charset="0"/>
                <a:cs typeface="Arial" panose="020B0604020202020204" pitchFamily="34" charset="0"/>
              </a:rPr>
              <a:t> Determine the feasibility of CVA as part of a nutrition response</a:t>
            </a:r>
            <a:r>
              <a:rPr lang="en-US" dirty="0"/>
              <a:t> </a:t>
            </a:r>
          </a:p>
        </p:txBody>
      </p:sp>
      <p:sp>
        <p:nvSpPr>
          <p:cNvPr id="11" name="TextBox 10">
            <a:extLst>
              <a:ext uri="{FF2B5EF4-FFF2-40B4-BE49-F238E27FC236}">
                <a16:creationId xmlns:a16="http://schemas.microsoft.com/office/drawing/2014/main" id="{76FBEC84-8EBA-4744-AACE-9F8EBB7D54BA}"/>
              </a:ext>
            </a:extLst>
          </p:cNvPr>
          <p:cNvSpPr txBox="1"/>
          <p:nvPr/>
        </p:nvSpPr>
        <p:spPr>
          <a:xfrm>
            <a:off x="6977349" y="2725219"/>
            <a:ext cx="4024830" cy="646331"/>
          </a:xfrm>
          <a:prstGeom prst="rect">
            <a:avLst/>
          </a:prstGeom>
          <a:solidFill>
            <a:schemeClr val="accent1">
              <a:lumMod val="20000"/>
              <a:lumOff val="80000"/>
            </a:schemeClr>
          </a:solidFill>
          <a:ln>
            <a:solidFill>
              <a:srgbClr val="008000"/>
            </a:solidFill>
          </a:ln>
        </p:spPr>
        <p:txBody>
          <a:bodyPr wrap="square" rtlCol="0">
            <a:spAutoFit/>
          </a:bodyPr>
          <a:lstStyle/>
          <a:p>
            <a:r>
              <a:rPr lang="en-US" dirty="0"/>
              <a:t>Step 3:</a:t>
            </a:r>
            <a:r>
              <a:rPr lang="en-GB" dirty="0">
                <a:latin typeface="Calibri" panose="020F0502020204030204" pitchFamily="34" charset="0"/>
                <a:ea typeface="Calibri" panose="020F0502020204030204" pitchFamily="34" charset="0"/>
                <a:cs typeface="Arial" panose="020B0604020202020204" pitchFamily="34" charset="0"/>
              </a:rPr>
              <a:t> Determine and select response options and response modalities</a:t>
            </a:r>
            <a:endParaRPr lang="en-US" dirty="0">
              <a:latin typeface="Calibri" panose="020F0502020204030204" pitchFamily="34" charset="0"/>
              <a:ea typeface="Calibri" panose="020F0502020204030204" pitchFamily="34" charset="0"/>
              <a:cs typeface="Arial" panose="020B0604020202020204" pitchFamily="34" charset="0"/>
            </a:endParaRPr>
          </a:p>
        </p:txBody>
      </p:sp>
      <p:sp>
        <p:nvSpPr>
          <p:cNvPr id="12" name="TextBox 11">
            <a:extLst>
              <a:ext uri="{FF2B5EF4-FFF2-40B4-BE49-F238E27FC236}">
                <a16:creationId xmlns:a16="http://schemas.microsoft.com/office/drawing/2014/main" id="{45E18B4D-E1CA-4B7E-AD21-702953ECE073}"/>
              </a:ext>
            </a:extLst>
          </p:cNvPr>
          <p:cNvSpPr txBox="1"/>
          <p:nvPr/>
        </p:nvSpPr>
        <p:spPr>
          <a:xfrm>
            <a:off x="7272966" y="4195397"/>
            <a:ext cx="2032614" cy="653470"/>
          </a:xfrm>
          <a:prstGeom prst="rect">
            <a:avLst/>
          </a:prstGeom>
          <a:solidFill>
            <a:schemeClr val="accent1">
              <a:lumMod val="20000"/>
              <a:lumOff val="80000"/>
            </a:schemeClr>
          </a:solidFill>
          <a:ln>
            <a:solidFill>
              <a:srgbClr val="008000"/>
            </a:solidFill>
          </a:ln>
        </p:spPr>
        <p:txBody>
          <a:bodyPr wrap="square" rtlCol="0">
            <a:spAutoFit/>
          </a:bodyPr>
          <a:lstStyle/>
          <a:p>
            <a:r>
              <a:rPr lang="en-US" dirty="0"/>
              <a:t>Step 4:</a:t>
            </a:r>
            <a:r>
              <a:rPr lang="en-GB" dirty="0">
                <a:latin typeface="Calibri" panose="020F0502020204030204" pitchFamily="34" charset="0"/>
                <a:ea typeface="Calibri" panose="020F0502020204030204" pitchFamily="34" charset="0"/>
                <a:cs typeface="Arial" panose="020B0604020202020204" pitchFamily="34" charset="0"/>
              </a:rPr>
              <a:t> Design the CVA component</a:t>
            </a:r>
            <a:endParaRPr lang="en-US" dirty="0"/>
          </a:p>
        </p:txBody>
      </p:sp>
      <p:sp>
        <p:nvSpPr>
          <p:cNvPr id="13" name="TextBox 12">
            <a:extLst>
              <a:ext uri="{FF2B5EF4-FFF2-40B4-BE49-F238E27FC236}">
                <a16:creationId xmlns:a16="http://schemas.microsoft.com/office/drawing/2014/main" id="{6882D024-7ED3-4791-841E-5CD3BFC9B6F3}"/>
              </a:ext>
            </a:extLst>
          </p:cNvPr>
          <p:cNvSpPr txBox="1"/>
          <p:nvPr/>
        </p:nvSpPr>
        <p:spPr>
          <a:xfrm>
            <a:off x="2223313" y="5861778"/>
            <a:ext cx="2112521" cy="644462"/>
          </a:xfrm>
          <a:prstGeom prst="rect">
            <a:avLst/>
          </a:prstGeom>
          <a:solidFill>
            <a:schemeClr val="accent1">
              <a:lumMod val="20000"/>
              <a:lumOff val="80000"/>
            </a:schemeClr>
          </a:solidFill>
          <a:ln>
            <a:solidFill>
              <a:srgbClr val="008000"/>
            </a:solidFill>
          </a:ln>
        </p:spPr>
        <p:txBody>
          <a:bodyPr wrap="square" rtlCol="0">
            <a:spAutoFit/>
          </a:bodyPr>
          <a:lstStyle/>
          <a:p>
            <a:r>
              <a:rPr lang="en-US" dirty="0"/>
              <a:t>Step 5:</a:t>
            </a:r>
            <a:r>
              <a:rPr lang="en-GB" dirty="0">
                <a:latin typeface="Calibri" panose="020F0502020204030204" pitchFamily="34" charset="0"/>
                <a:ea typeface="Calibri" panose="020F0502020204030204" pitchFamily="34" charset="0"/>
                <a:cs typeface="Arial" panose="020B0604020202020204" pitchFamily="34" charset="0"/>
              </a:rPr>
              <a:t> Implement the CVA component</a:t>
            </a:r>
            <a:endParaRPr lang="en-US" dirty="0"/>
          </a:p>
        </p:txBody>
      </p:sp>
      <p:sp>
        <p:nvSpPr>
          <p:cNvPr id="14" name="TextBox 13">
            <a:extLst>
              <a:ext uri="{FF2B5EF4-FFF2-40B4-BE49-F238E27FC236}">
                <a16:creationId xmlns:a16="http://schemas.microsoft.com/office/drawing/2014/main" id="{5A67D8C0-8455-46C6-AD5B-2F50884E7C36}"/>
              </a:ext>
            </a:extLst>
          </p:cNvPr>
          <p:cNvSpPr txBox="1"/>
          <p:nvPr/>
        </p:nvSpPr>
        <p:spPr>
          <a:xfrm>
            <a:off x="991519" y="4522132"/>
            <a:ext cx="2356214" cy="646331"/>
          </a:xfrm>
          <a:prstGeom prst="rect">
            <a:avLst/>
          </a:prstGeom>
          <a:solidFill>
            <a:schemeClr val="accent1">
              <a:lumMod val="20000"/>
              <a:lumOff val="80000"/>
            </a:schemeClr>
          </a:solidFill>
          <a:ln>
            <a:solidFill>
              <a:srgbClr val="008000"/>
            </a:solidFill>
          </a:ln>
        </p:spPr>
        <p:txBody>
          <a:bodyPr wrap="square" rtlCol="0">
            <a:spAutoFit/>
          </a:bodyPr>
          <a:lstStyle/>
          <a:p>
            <a:r>
              <a:rPr lang="en-US" dirty="0"/>
              <a:t>Step 6:</a:t>
            </a:r>
            <a:r>
              <a:rPr lang="en-GB" dirty="0">
                <a:latin typeface="Calibri" panose="020F0502020204030204" pitchFamily="34" charset="0"/>
                <a:ea typeface="Calibri" panose="020F0502020204030204" pitchFamily="34" charset="0"/>
                <a:cs typeface="Arial" panose="020B0604020202020204" pitchFamily="34" charset="0"/>
              </a:rPr>
              <a:t> Monitoring of the CVA component</a:t>
            </a:r>
            <a:endParaRPr lang="en-US" dirty="0"/>
          </a:p>
        </p:txBody>
      </p:sp>
      <p:sp>
        <p:nvSpPr>
          <p:cNvPr id="16" name="TextBox 15">
            <a:extLst>
              <a:ext uri="{FF2B5EF4-FFF2-40B4-BE49-F238E27FC236}">
                <a16:creationId xmlns:a16="http://schemas.microsoft.com/office/drawing/2014/main" id="{B39632AC-E1B8-41A1-8B2C-1B200A4D83E0}"/>
              </a:ext>
            </a:extLst>
          </p:cNvPr>
          <p:cNvSpPr txBox="1"/>
          <p:nvPr/>
        </p:nvSpPr>
        <p:spPr>
          <a:xfrm>
            <a:off x="866663" y="1183544"/>
            <a:ext cx="2592636" cy="2031325"/>
          </a:xfrm>
          <a:prstGeom prst="rect">
            <a:avLst/>
          </a:prstGeom>
          <a:solidFill>
            <a:schemeClr val="accent1">
              <a:lumMod val="20000"/>
              <a:lumOff val="80000"/>
            </a:schemeClr>
          </a:solidFill>
          <a:ln>
            <a:solidFill>
              <a:srgbClr val="008000"/>
            </a:solidFill>
          </a:ln>
        </p:spPr>
        <p:txBody>
          <a:bodyPr wrap="square" rtlCol="0">
            <a:spAutoFit/>
          </a:bodyPr>
          <a:lstStyle/>
          <a:p>
            <a:r>
              <a:rPr lang="en-US" dirty="0"/>
              <a:t>Cross-cutting considerations:</a:t>
            </a:r>
          </a:p>
          <a:p>
            <a:pPr marL="285750" indent="-285750">
              <a:buFontTx/>
              <a:buChar char="-"/>
            </a:pPr>
            <a:r>
              <a:rPr lang="en-US" dirty="0"/>
              <a:t>Preparedness</a:t>
            </a:r>
          </a:p>
          <a:p>
            <a:pPr marL="285750" indent="-285750">
              <a:buFontTx/>
              <a:buChar char="-"/>
            </a:pPr>
            <a:r>
              <a:rPr lang="en-US" dirty="0"/>
              <a:t>Coordination</a:t>
            </a:r>
          </a:p>
          <a:p>
            <a:pPr marL="285750" indent="-285750">
              <a:buFontTx/>
              <a:buChar char="-"/>
            </a:pPr>
            <a:r>
              <a:rPr lang="en-US" dirty="0"/>
              <a:t>Information </a:t>
            </a:r>
            <a:r>
              <a:rPr lang="en-US" dirty="0" err="1"/>
              <a:t>Mgmt</a:t>
            </a:r>
            <a:endParaRPr lang="en-US" dirty="0"/>
          </a:p>
          <a:p>
            <a:pPr marL="285750" indent="-285750">
              <a:buFontTx/>
              <a:buChar char="-"/>
            </a:pPr>
            <a:r>
              <a:rPr lang="en-US" dirty="0"/>
              <a:t>Risk analysis and mitigation </a:t>
            </a:r>
          </a:p>
        </p:txBody>
      </p:sp>
    </p:spTree>
    <p:extLst>
      <p:ext uri="{BB962C8B-B14F-4D97-AF65-F5344CB8AC3E}">
        <p14:creationId xmlns:p14="http://schemas.microsoft.com/office/powerpoint/2010/main" val="902654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P spid="13" grpId="0" animBg="1"/>
      <p:bldP spid="14" grpId="0" animBg="1"/>
      <p:bldP spid="16"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143E31A-E675-483A-94AE-5FC42244FD22}"/>
              </a:ext>
            </a:extLst>
          </p:cNvPr>
          <p:cNvSpPr txBox="1">
            <a:spLocks/>
          </p:cNvSpPr>
          <p:nvPr/>
        </p:nvSpPr>
        <p:spPr bwMode="auto">
          <a:xfrm>
            <a:off x="0" y="-95003"/>
            <a:ext cx="12192000" cy="836364"/>
          </a:xfrm>
          <a:prstGeom prst="rect">
            <a:avLst/>
          </a:prstGeom>
          <a:gradFill flip="none" rotWithShape="1">
            <a:gsLst>
              <a:gs pos="85000">
                <a:srgbClr val="78BF3F"/>
              </a:gs>
              <a:gs pos="0">
                <a:srgbClr val="009740"/>
              </a:gs>
              <a:gs pos="100000">
                <a:srgbClr val="8DC63F"/>
              </a:gs>
            </a:gsLst>
            <a:lin ang="0" scaled="1"/>
            <a:tileRect/>
          </a:gradFill>
          <a:ln>
            <a:noFill/>
          </a:ln>
        </p:spPr>
        <p:txBody>
          <a:bodyPr vert="horz" wrap="square" lIns="91440" tIns="45720" rIns="91440" bIns="45720" numCol="1" anchor="ctr" anchorCtr="0" compatLnSpc="1">
            <a:prstTxWarp prst="textNoShape">
              <a:avLst/>
            </a:prstTxWarp>
          </a:bodyPr>
          <a:lstStyle>
            <a:lvl1pPr marL="338138" algn="l" rtl="0" eaLnBrk="0" fontAlgn="base" hangingPunct="0">
              <a:spcBef>
                <a:spcPct val="0"/>
              </a:spcBef>
              <a:spcAft>
                <a:spcPct val="0"/>
              </a:spcAft>
              <a:defRPr sz="3600" b="1" kern="1200" baseline="0">
                <a:solidFill>
                  <a:schemeClr val="bg1"/>
                </a:solidFill>
                <a:latin typeface="Arial" pitchFamily="34" charset="0"/>
                <a:ea typeface="+mj-ea"/>
                <a:cs typeface="Arial" pitchFamily="34" charset="0"/>
              </a:defRPr>
            </a:lvl1pPr>
            <a:lvl2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2pPr>
            <a:lvl3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3pPr>
            <a:lvl4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4pPr>
            <a:lvl5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5pPr>
            <a:lvl6pPr marL="7953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6pPr>
            <a:lvl7pPr marL="12525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7pPr>
            <a:lvl8pPr marL="17097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8pPr>
            <a:lvl9pPr marL="21669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9pPr>
          </a:lstStyle>
          <a:p>
            <a:endParaRPr lang="en-GB" sz="2800" dirty="0"/>
          </a:p>
        </p:txBody>
      </p:sp>
      <p:sp>
        <p:nvSpPr>
          <p:cNvPr id="5" name="TextBox 4">
            <a:extLst>
              <a:ext uri="{FF2B5EF4-FFF2-40B4-BE49-F238E27FC236}">
                <a16:creationId xmlns:a16="http://schemas.microsoft.com/office/drawing/2014/main" id="{FEC5617A-23F7-4677-B787-7589DF914FB0}"/>
              </a:ext>
            </a:extLst>
          </p:cNvPr>
          <p:cNvSpPr txBox="1">
            <a:spLocks noChangeArrowheads="1"/>
          </p:cNvSpPr>
          <p:nvPr/>
        </p:nvSpPr>
        <p:spPr bwMode="auto">
          <a:xfrm>
            <a:off x="0" y="796964"/>
            <a:ext cx="12192000" cy="76200"/>
          </a:xfrm>
          <a:prstGeom prst="rect">
            <a:avLst/>
          </a:prstGeom>
          <a:solidFill>
            <a:srgbClr val="8DC63F"/>
          </a:solidFill>
          <a:ln>
            <a:noFill/>
          </a:ln>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endParaRPr lang="en-US" dirty="0">
              <a:solidFill>
                <a:srgbClr val="000000"/>
              </a:solidFill>
            </a:endParaRPr>
          </a:p>
        </p:txBody>
      </p:sp>
      <p:sp>
        <p:nvSpPr>
          <p:cNvPr id="6" name="Rectangle 5">
            <a:extLst>
              <a:ext uri="{FF2B5EF4-FFF2-40B4-BE49-F238E27FC236}">
                <a16:creationId xmlns:a16="http://schemas.microsoft.com/office/drawing/2014/main" id="{801F9CFA-1B20-4B26-8292-3C1FC6E51AC4}"/>
              </a:ext>
            </a:extLst>
          </p:cNvPr>
          <p:cNvSpPr/>
          <p:nvPr/>
        </p:nvSpPr>
        <p:spPr>
          <a:xfrm>
            <a:off x="334146" y="118753"/>
            <a:ext cx="10951170" cy="523220"/>
          </a:xfrm>
          <a:prstGeom prst="rect">
            <a:avLst/>
          </a:prstGeom>
        </p:spPr>
        <p:txBody>
          <a:bodyPr wrap="square">
            <a:spAutoFit/>
          </a:bodyPr>
          <a:lstStyle/>
          <a:p>
            <a:r>
              <a:rPr lang="en-GB" sz="2800" b="1" dirty="0">
                <a:solidFill>
                  <a:schemeClr val="bg1"/>
                </a:solidFill>
              </a:rPr>
              <a:t>Step 1: </a:t>
            </a:r>
            <a:r>
              <a:rPr lang="en-US" sz="2800" b="1" dirty="0">
                <a:solidFill>
                  <a:schemeClr val="bg1"/>
                </a:solidFill>
              </a:rPr>
              <a:t>Determine whether CVA can contribute to nut outcomes </a:t>
            </a:r>
            <a:endParaRPr lang="en-US" sz="2800" dirty="0">
              <a:solidFill>
                <a:schemeClr val="bg1"/>
              </a:solidFill>
            </a:endParaRPr>
          </a:p>
        </p:txBody>
      </p:sp>
      <p:pic>
        <p:nvPicPr>
          <p:cNvPr id="7" name="Graphic 6">
            <a:extLst>
              <a:ext uri="{FF2B5EF4-FFF2-40B4-BE49-F238E27FC236}">
                <a16:creationId xmlns:a16="http://schemas.microsoft.com/office/drawing/2014/main" id="{FB1B1512-678B-44C5-85D9-C99DD9A8812A}"/>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410485" y="-72701"/>
            <a:ext cx="781515" cy="781515"/>
          </a:xfrm>
          <a:prstGeom prst="rect">
            <a:avLst/>
          </a:prstGeom>
        </p:spPr>
      </p:pic>
      <p:sp>
        <p:nvSpPr>
          <p:cNvPr id="2" name="Rectangle 1">
            <a:extLst>
              <a:ext uri="{FF2B5EF4-FFF2-40B4-BE49-F238E27FC236}">
                <a16:creationId xmlns:a16="http://schemas.microsoft.com/office/drawing/2014/main" id="{34838001-405B-4135-8987-ABDFC7A6FFEB}"/>
              </a:ext>
            </a:extLst>
          </p:cNvPr>
          <p:cNvSpPr/>
          <p:nvPr/>
        </p:nvSpPr>
        <p:spPr>
          <a:xfrm>
            <a:off x="334145" y="963949"/>
            <a:ext cx="10719677" cy="5801588"/>
          </a:xfrm>
          <a:prstGeom prst="rect">
            <a:avLst/>
          </a:prstGeom>
          <a:solidFill>
            <a:schemeClr val="bg1"/>
          </a:solidFill>
        </p:spPr>
        <p:txBody>
          <a:bodyPr wrap="square">
            <a:spAutoFit/>
          </a:bodyPr>
          <a:lstStyle/>
          <a:p>
            <a:pPr marL="342900" indent="-342900">
              <a:spcAft>
                <a:spcPts val="600"/>
              </a:spcAft>
              <a:buFont typeface="Wingdings" panose="05000000000000000000" pitchFamily="2" charset="2"/>
              <a:buChar char="Ø"/>
            </a:pPr>
            <a:r>
              <a:rPr lang="en-US" sz="2400" b="1" dirty="0"/>
              <a:t>Entry point</a:t>
            </a:r>
            <a:r>
              <a:rPr lang="en-US" sz="2400" dirty="0"/>
              <a:t>: Demand-side economic barriers to adequate nutrition</a:t>
            </a:r>
          </a:p>
          <a:p>
            <a:pPr lvl="1">
              <a:spcAft>
                <a:spcPts val="600"/>
              </a:spcAft>
            </a:pPr>
            <a:r>
              <a:rPr lang="en-US" sz="2400" i="1" dirty="0">
                <a:sym typeface="Wingdings" panose="05000000000000000000" pitchFamily="2" charset="2"/>
              </a:rPr>
              <a:t> </a:t>
            </a:r>
            <a:r>
              <a:rPr lang="en-US" sz="2400" i="1" dirty="0"/>
              <a:t>To what extent is the lack of purchasing power impacting the ability of households to access and prepare nutritious foods, access health services, access safe water, improve hygiene conditions</a:t>
            </a:r>
          </a:p>
          <a:p>
            <a:pPr marL="342900" indent="-342900">
              <a:spcAft>
                <a:spcPts val="600"/>
              </a:spcAft>
              <a:buFont typeface="Wingdings" panose="05000000000000000000" pitchFamily="2" charset="2"/>
              <a:buChar char="Ø"/>
            </a:pPr>
            <a:r>
              <a:rPr lang="en-US" sz="2400" dirty="0"/>
              <a:t>Comprehensive understanding of all demand and supply side barriers required to assess whether CVA has a role to play</a:t>
            </a:r>
          </a:p>
          <a:p>
            <a:pPr marL="342900" indent="-342900">
              <a:spcAft>
                <a:spcPts val="600"/>
              </a:spcAft>
              <a:buFont typeface="Wingdings" panose="05000000000000000000" pitchFamily="2" charset="2"/>
              <a:buChar char="Ø"/>
            </a:pPr>
            <a:r>
              <a:rPr lang="en-US" sz="2400" dirty="0"/>
              <a:t>Opportunities of nutrition assessment tools to contribute to an understanding of economic barriers, for example:</a:t>
            </a:r>
          </a:p>
          <a:p>
            <a:pPr marL="800100" lvl="1" indent="-342900">
              <a:spcAft>
                <a:spcPts val="600"/>
              </a:spcAft>
              <a:buFont typeface="Wingdings" panose="05000000000000000000" pitchFamily="2" charset="2"/>
              <a:buChar char="Ø"/>
            </a:pPr>
            <a:r>
              <a:rPr lang="en-US" sz="2400" dirty="0"/>
              <a:t>KAP/Barrier Analysis: economic barriers to desirable WASH (e.g. water treatment), health and care practices</a:t>
            </a:r>
          </a:p>
          <a:p>
            <a:pPr marL="800100" lvl="1" indent="-342900">
              <a:spcAft>
                <a:spcPts val="600"/>
              </a:spcAft>
              <a:buFont typeface="Wingdings" panose="05000000000000000000" pitchFamily="2" charset="2"/>
              <a:buChar char="Ø"/>
            </a:pPr>
            <a:r>
              <a:rPr lang="en-US" sz="2400" dirty="0"/>
              <a:t>SQUEAC: economic barriers to accessing health and nutrition services</a:t>
            </a:r>
          </a:p>
          <a:p>
            <a:pPr marL="800100" lvl="1" indent="-342900">
              <a:spcAft>
                <a:spcPts val="600"/>
              </a:spcAft>
              <a:buFont typeface="Wingdings" panose="05000000000000000000" pitchFamily="2" charset="2"/>
              <a:buChar char="Ø"/>
            </a:pPr>
            <a:r>
              <a:rPr lang="en-US" sz="2400" dirty="0"/>
              <a:t>IYCF assessments: economic barriers to adequate feeding and care</a:t>
            </a:r>
          </a:p>
          <a:p>
            <a:pPr marL="342900" indent="-342900">
              <a:spcAft>
                <a:spcPts val="600"/>
              </a:spcAft>
              <a:buFont typeface="Wingdings" panose="05000000000000000000" pitchFamily="2" charset="2"/>
              <a:buChar char="Ø"/>
            </a:pPr>
            <a:r>
              <a:rPr lang="en-US" sz="2400" dirty="0"/>
              <a:t>To be complemented by assessments from other sectors (FSL, health, WASH): Cost of the Diet, Household Economy Approach</a:t>
            </a:r>
          </a:p>
        </p:txBody>
      </p:sp>
    </p:spTree>
    <p:extLst>
      <p:ext uri="{BB962C8B-B14F-4D97-AF65-F5344CB8AC3E}">
        <p14:creationId xmlns:p14="http://schemas.microsoft.com/office/powerpoint/2010/main" val="853992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143E31A-E675-483A-94AE-5FC42244FD22}"/>
              </a:ext>
            </a:extLst>
          </p:cNvPr>
          <p:cNvSpPr txBox="1">
            <a:spLocks/>
          </p:cNvSpPr>
          <p:nvPr/>
        </p:nvSpPr>
        <p:spPr bwMode="auto">
          <a:xfrm>
            <a:off x="0" y="-95003"/>
            <a:ext cx="12192000" cy="836364"/>
          </a:xfrm>
          <a:prstGeom prst="rect">
            <a:avLst/>
          </a:prstGeom>
          <a:gradFill flip="none" rotWithShape="1">
            <a:gsLst>
              <a:gs pos="85000">
                <a:srgbClr val="78BF3F"/>
              </a:gs>
              <a:gs pos="0">
                <a:srgbClr val="009740"/>
              </a:gs>
              <a:gs pos="100000">
                <a:srgbClr val="8DC63F"/>
              </a:gs>
            </a:gsLst>
            <a:lin ang="0" scaled="1"/>
            <a:tileRect/>
          </a:gradFill>
          <a:ln>
            <a:noFill/>
          </a:ln>
        </p:spPr>
        <p:txBody>
          <a:bodyPr vert="horz" wrap="square" lIns="91440" tIns="45720" rIns="91440" bIns="45720" numCol="1" anchor="ctr" anchorCtr="0" compatLnSpc="1">
            <a:prstTxWarp prst="textNoShape">
              <a:avLst/>
            </a:prstTxWarp>
          </a:bodyPr>
          <a:lstStyle>
            <a:lvl1pPr marL="338138" algn="l" rtl="0" eaLnBrk="0" fontAlgn="base" hangingPunct="0">
              <a:spcBef>
                <a:spcPct val="0"/>
              </a:spcBef>
              <a:spcAft>
                <a:spcPct val="0"/>
              </a:spcAft>
              <a:defRPr sz="3600" b="1" kern="1200" baseline="0">
                <a:solidFill>
                  <a:schemeClr val="bg1"/>
                </a:solidFill>
                <a:latin typeface="Arial" pitchFamily="34" charset="0"/>
                <a:ea typeface="+mj-ea"/>
                <a:cs typeface="Arial" pitchFamily="34" charset="0"/>
              </a:defRPr>
            </a:lvl1pPr>
            <a:lvl2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2pPr>
            <a:lvl3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3pPr>
            <a:lvl4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4pPr>
            <a:lvl5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5pPr>
            <a:lvl6pPr marL="7953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6pPr>
            <a:lvl7pPr marL="12525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7pPr>
            <a:lvl8pPr marL="17097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8pPr>
            <a:lvl9pPr marL="21669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9pPr>
          </a:lstStyle>
          <a:p>
            <a:endParaRPr lang="en-GB" sz="2800" dirty="0"/>
          </a:p>
        </p:txBody>
      </p:sp>
      <p:sp>
        <p:nvSpPr>
          <p:cNvPr id="5" name="TextBox 4">
            <a:extLst>
              <a:ext uri="{FF2B5EF4-FFF2-40B4-BE49-F238E27FC236}">
                <a16:creationId xmlns:a16="http://schemas.microsoft.com/office/drawing/2014/main" id="{FEC5617A-23F7-4677-B787-7589DF914FB0}"/>
              </a:ext>
            </a:extLst>
          </p:cNvPr>
          <p:cNvSpPr txBox="1">
            <a:spLocks noChangeArrowheads="1"/>
          </p:cNvSpPr>
          <p:nvPr/>
        </p:nvSpPr>
        <p:spPr bwMode="auto">
          <a:xfrm>
            <a:off x="0" y="796964"/>
            <a:ext cx="12192000" cy="76200"/>
          </a:xfrm>
          <a:prstGeom prst="rect">
            <a:avLst/>
          </a:prstGeom>
          <a:solidFill>
            <a:srgbClr val="8DC63F"/>
          </a:solidFill>
          <a:ln>
            <a:noFill/>
          </a:ln>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endParaRPr lang="en-US" dirty="0">
              <a:solidFill>
                <a:srgbClr val="000000"/>
              </a:solidFill>
            </a:endParaRPr>
          </a:p>
        </p:txBody>
      </p:sp>
      <p:sp>
        <p:nvSpPr>
          <p:cNvPr id="6" name="Rectangle 5">
            <a:extLst>
              <a:ext uri="{FF2B5EF4-FFF2-40B4-BE49-F238E27FC236}">
                <a16:creationId xmlns:a16="http://schemas.microsoft.com/office/drawing/2014/main" id="{801F9CFA-1B20-4B26-8292-3C1FC6E51AC4}"/>
              </a:ext>
            </a:extLst>
          </p:cNvPr>
          <p:cNvSpPr/>
          <p:nvPr/>
        </p:nvSpPr>
        <p:spPr>
          <a:xfrm>
            <a:off x="334146" y="118753"/>
            <a:ext cx="10951170" cy="523220"/>
          </a:xfrm>
          <a:prstGeom prst="rect">
            <a:avLst/>
          </a:prstGeom>
        </p:spPr>
        <p:txBody>
          <a:bodyPr wrap="square">
            <a:spAutoFit/>
          </a:bodyPr>
          <a:lstStyle/>
          <a:p>
            <a:r>
              <a:rPr lang="en-GB" sz="2800" b="1" dirty="0">
                <a:solidFill>
                  <a:schemeClr val="bg1"/>
                </a:solidFill>
              </a:rPr>
              <a:t>Step 2: </a:t>
            </a:r>
            <a:r>
              <a:rPr lang="en-US" sz="2800" b="1" dirty="0">
                <a:solidFill>
                  <a:schemeClr val="bg1"/>
                </a:solidFill>
              </a:rPr>
              <a:t>Determine the feasibility of CVA </a:t>
            </a:r>
            <a:endParaRPr lang="en-US" sz="2800" dirty="0">
              <a:solidFill>
                <a:schemeClr val="bg1"/>
              </a:solidFill>
            </a:endParaRPr>
          </a:p>
        </p:txBody>
      </p:sp>
      <p:pic>
        <p:nvPicPr>
          <p:cNvPr id="7" name="Graphic 6">
            <a:extLst>
              <a:ext uri="{FF2B5EF4-FFF2-40B4-BE49-F238E27FC236}">
                <a16:creationId xmlns:a16="http://schemas.microsoft.com/office/drawing/2014/main" id="{FB1B1512-678B-44C5-85D9-C99DD9A8812A}"/>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410485" y="-72701"/>
            <a:ext cx="781515" cy="781515"/>
          </a:xfrm>
          <a:prstGeom prst="rect">
            <a:avLst/>
          </a:prstGeom>
        </p:spPr>
      </p:pic>
      <p:sp>
        <p:nvSpPr>
          <p:cNvPr id="2" name="Rectangle 1">
            <a:extLst>
              <a:ext uri="{FF2B5EF4-FFF2-40B4-BE49-F238E27FC236}">
                <a16:creationId xmlns:a16="http://schemas.microsoft.com/office/drawing/2014/main" id="{34838001-405B-4135-8987-ABDFC7A6FFEB}"/>
              </a:ext>
            </a:extLst>
          </p:cNvPr>
          <p:cNvSpPr/>
          <p:nvPr/>
        </p:nvSpPr>
        <p:spPr>
          <a:xfrm>
            <a:off x="334146" y="884181"/>
            <a:ext cx="10951170" cy="6047809"/>
          </a:xfrm>
          <a:prstGeom prst="rect">
            <a:avLst/>
          </a:prstGeom>
          <a:solidFill>
            <a:schemeClr val="bg1"/>
          </a:solidFill>
        </p:spPr>
        <p:txBody>
          <a:bodyPr wrap="square">
            <a:spAutoFit/>
          </a:bodyPr>
          <a:lstStyle/>
          <a:p>
            <a:pPr marL="342900" indent="-342900">
              <a:spcAft>
                <a:spcPts val="600"/>
              </a:spcAft>
              <a:buClr>
                <a:srgbClr val="008000"/>
              </a:buClr>
              <a:buFont typeface="Wingdings" panose="05000000000000000000" pitchFamily="2" charset="2"/>
              <a:buChar char="Ø"/>
            </a:pPr>
            <a:r>
              <a:rPr lang="en-US" sz="2400" dirty="0"/>
              <a:t>Market capacity and functionality:</a:t>
            </a:r>
          </a:p>
          <a:p>
            <a:pPr marL="800100" lvl="1" indent="-342900">
              <a:spcAft>
                <a:spcPts val="600"/>
              </a:spcAft>
              <a:buClr>
                <a:srgbClr val="008000"/>
              </a:buClr>
              <a:buFont typeface="Wingdings" panose="05000000000000000000" pitchFamily="2" charset="2"/>
              <a:buChar char="Ø"/>
            </a:pPr>
            <a:r>
              <a:rPr lang="en-US" sz="2200" dirty="0"/>
              <a:t>can a nutritious diet be achieved using locally available foods? Are goods required for adequate WASH available?</a:t>
            </a:r>
          </a:p>
          <a:p>
            <a:pPr marL="342900" indent="-342900">
              <a:spcAft>
                <a:spcPts val="600"/>
              </a:spcAft>
              <a:buClr>
                <a:srgbClr val="008000"/>
              </a:buClr>
              <a:buFont typeface="Wingdings" panose="05000000000000000000" pitchFamily="2" charset="2"/>
              <a:buChar char="Ø"/>
            </a:pPr>
            <a:r>
              <a:rPr lang="en-US" sz="2400" dirty="0"/>
              <a:t>Health and transportation services: </a:t>
            </a:r>
          </a:p>
          <a:p>
            <a:pPr marL="800100" lvl="1" indent="-342900">
              <a:spcAft>
                <a:spcPts val="600"/>
              </a:spcAft>
              <a:buClr>
                <a:srgbClr val="008000"/>
              </a:buClr>
              <a:buFont typeface="Wingdings" panose="05000000000000000000" pitchFamily="2" charset="2"/>
              <a:buChar char="Ø"/>
            </a:pPr>
            <a:r>
              <a:rPr lang="en-US" sz="2200" dirty="0"/>
              <a:t>Are relevant health and nutrition services for the prevention and treatment of malnutrition available and of acceptable quality? Are transportation services available to access health and nutrition services?</a:t>
            </a:r>
          </a:p>
          <a:p>
            <a:pPr marL="342900" indent="-342900">
              <a:spcAft>
                <a:spcPts val="600"/>
              </a:spcAft>
              <a:buClr>
                <a:srgbClr val="008000"/>
              </a:buClr>
              <a:buFont typeface="Wingdings" panose="05000000000000000000" pitchFamily="2" charset="2"/>
              <a:buChar char="Ø"/>
            </a:pPr>
            <a:r>
              <a:rPr lang="en-US" sz="2400" dirty="0"/>
              <a:t>Delivery mechanisms: </a:t>
            </a:r>
          </a:p>
          <a:p>
            <a:pPr marL="800100" lvl="1" indent="-342900">
              <a:spcAft>
                <a:spcPts val="600"/>
              </a:spcAft>
              <a:buClr>
                <a:srgbClr val="008000"/>
              </a:buClr>
              <a:buFont typeface="Wingdings" panose="05000000000000000000" pitchFamily="2" charset="2"/>
              <a:buChar char="Ø"/>
            </a:pPr>
            <a:r>
              <a:rPr lang="en-US" sz="2200" dirty="0"/>
              <a:t>Is there a safe and reliable way to deliver cash or vouchers?</a:t>
            </a:r>
          </a:p>
          <a:p>
            <a:pPr marL="342900" indent="-342900">
              <a:spcAft>
                <a:spcPts val="600"/>
              </a:spcAft>
              <a:buClr>
                <a:srgbClr val="008000"/>
              </a:buClr>
              <a:buFont typeface="Wingdings" panose="05000000000000000000" pitchFamily="2" charset="2"/>
              <a:buChar char="Ø"/>
            </a:pPr>
            <a:r>
              <a:rPr lang="en-US" sz="2400" dirty="0"/>
              <a:t>Community considerations:</a:t>
            </a:r>
          </a:p>
          <a:p>
            <a:pPr marL="800100" lvl="1" indent="-342900">
              <a:spcAft>
                <a:spcPts val="600"/>
              </a:spcAft>
              <a:buClr>
                <a:srgbClr val="008000"/>
              </a:buClr>
              <a:buFont typeface="Wingdings" panose="05000000000000000000" pitchFamily="2" charset="2"/>
              <a:buChar char="Ø"/>
            </a:pPr>
            <a:r>
              <a:rPr lang="en-US" sz="2200" dirty="0"/>
              <a:t>data protection, preference on ways to be assisted, protection risks and safety considerations, access to money, access to markets, household decision making, possible tensions within households or communities</a:t>
            </a:r>
          </a:p>
          <a:p>
            <a:pPr marL="342900" indent="-342900">
              <a:spcAft>
                <a:spcPts val="600"/>
              </a:spcAft>
              <a:buClr>
                <a:srgbClr val="008000"/>
              </a:buClr>
              <a:buFont typeface="Wingdings" panose="05000000000000000000" pitchFamily="2" charset="2"/>
              <a:buChar char="Ø"/>
            </a:pPr>
            <a:r>
              <a:rPr lang="en-US" sz="2400" dirty="0"/>
              <a:t>Additional: Acceptance of authorities, organizational capacity, risks, costs</a:t>
            </a:r>
          </a:p>
          <a:p>
            <a:pPr marL="342900" indent="-342900">
              <a:spcAft>
                <a:spcPts val="600"/>
              </a:spcAft>
              <a:buClr>
                <a:srgbClr val="008000"/>
              </a:buClr>
              <a:buFont typeface="Wingdings" panose="05000000000000000000" pitchFamily="2" charset="2"/>
              <a:buChar char="Ø"/>
            </a:pPr>
            <a:r>
              <a:rPr lang="en-US" sz="2400" dirty="0"/>
              <a:t>Most information probably available (secondary info), consult with others! </a:t>
            </a:r>
          </a:p>
        </p:txBody>
      </p:sp>
    </p:spTree>
    <p:extLst>
      <p:ext uri="{BB962C8B-B14F-4D97-AF65-F5344CB8AC3E}">
        <p14:creationId xmlns:p14="http://schemas.microsoft.com/office/powerpoint/2010/main" val="3151235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143E31A-E675-483A-94AE-5FC42244FD22}"/>
              </a:ext>
            </a:extLst>
          </p:cNvPr>
          <p:cNvSpPr txBox="1">
            <a:spLocks/>
          </p:cNvSpPr>
          <p:nvPr/>
        </p:nvSpPr>
        <p:spPr bwMode="auto">
          <a:xfrm>
            <a:off x="0" y="-95003"/>
            <a:ext cx="12192000" cy="836364"/>
          </a:xfrm>
          <a:prstGeom prst="rect">
            <a:avLst/>
          </a:prstGeom>
          <a:gradFill flip="none" rotWithShape="1">
            <a:gsLst>
              <a:gs pos="85000">
                <a:srgbClr val="78BF3F"/>
              </a:gs>
              <a:gs pos="0">
                <a:srgbClr val="009740"/>
              </a:gs>
              <a:gs pos="100000">
                <a:srgbClr val="8DC63F"/>
              </a:gs>
            </a:gsLst>
            <a:lin ang="0" scaled="1"/>
            <a:tileRect/>
          </a:gradFill>
          <a:ln>
            <a:noFill/>
          </a:ln>
        </p:spPr>
        <p:txBody>
          <a:bodyPr vert="horz" wrap="square" lIns="91440" tIns="45720" rIns="91440" bIns="45720" numCol="1" anchor="ctr" anchorCtr="0" compatLnSpc="1">
            <a:prstTxWarp prst="textNoShape">
              <a:avLst/>
            </a:prstTxWarp>
          </a:bodyPr>
          <a:lstStyle>
            <a:lvl1pPr marL="338138" algn="l" rtl="0" eaLnBrk="0" fontAlgn="base" hangingPunct="0">
              <a:spcBef>
                <a:spcPct val="0"/>
              </a:spcBef>
              <a:spcAft>
                <a:spcPct val="0"/>
              </a:spcAft>
              <a:defRPr sz="3600" b="1" kern="1200" baseline="0">
                <a:solidFill>
                  <a:schemeClr val="bg1"/>
                </a:solidFill>
                <a:latin typeface="Arial" pitchFamily="34" charset="0"/>
                <a:ea typeface="+mj-ea"/>
                <a:cs typeface="Arial" pitchFamily="34" charset="0"/>
              </a:defRPr>
            </a:lvl1pPr>
            <a:lvl2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2pPr>
            <a:lvl3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3pPr>
            <a:lvl4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4pPr>
            <a:lvl5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5pPr>
            <a:lvl6pPr marL="7953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6pPr>
            <a:lvl7pPr marL="12525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7pPr>
            <a:lvl8pPr marL="17097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8pPr>
            <a:lvl9pPr marL="21669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9pPr>
          </a:lstStyle>
          <a:p>
            <a:endParaRPr lang="en-GB" sz="2800" dirty="0"/>
          </a:p>
        </p:txBody>
      </p:sp>
      <p:sp>
        <p:nvSpPr>
          <p:cNvPr id="5" name="TextBox 4">
            <a:extLst>
              <a:ext uri="{FF2B5EF4-FFF2-40B4-BE49-F238E27FC236}">
                <a16:creationId xmlns:a16="http://schemas.microsoft.com/office/drawing/2014/main" id="{FEC5617A-23F7-4677-B787-7589DF914FB0}"/>
              </a:ext>
            </a:extLst>
          </p:cNvPr>
          <p:cNvSpPr txBox="1">
            <a:spLocks noChangeArrowheads="1"/>
          </p:cNvSpPr>
          <p:nvPr/>
        </p:nvSpPr>
        <p:spPr bwMode="auto">
          <a:xfrm>
            <a:off x="0" y="796964"/>
            <a:ext cx="12192000" cy="76200"/>
          </a:xfrm>
          <a:prstGeom prst="rect">
            <a:avLst/>
          </a:prstGeom>
          <a:solidFill>
            <a:srgbClr val="8DC63F"/>
          </a:solidFill>
          <a:ln>
            <a:noFill/>
          </a:ln>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endParaRPr lang="en-US" dirty="0">
              <a:solidFill>
                <a:srgbClr val="000000"/>
              </a:solidFill>
            </a:endParaRPr>
          </a:p>
        </p:txBody>
      </p:sp>
      <p:sp>
        <p:nvSpPr>
          <p:cNvPr id="6" name="Rectangle 5">
            <a:extLst>
              <a:ext uri="{FF2B5EF4-FFF2-40B4-BE49-F238E27FC236}">
                <a16:creationId xmlns:a16="http://schemas.microsoft.com/office/drawing/2014/main" id="{801F9CFA-1B20-4B26-8292-3C1FC6E51AC4}"/>
              </a:ext>
            </a:extLst>
          </p:cNvPr>
          <p:cNvSpPr/>
          <p:nvPr/>
        </p:nvSpPr>
        <p:spPr>
          <a:xfrm>
            <a:off x="334146" y="118753"/>
            <a:ext cx="11076339" cy="523220"/>
          </a:xfrm>
          <a:prstGeom prst="rect">
            <a:avLst/>
          </a:prstGeom>
        </p:spPr>
        <p:txBody>
          <a:bodyPr wrap="square">
            <a:spAutoFit/>
          </a:bodyPr>
          <a:lstStyle/>
          <a:p>
            <a:r>
              <a:rPr lang="en-US" sz="2800" b="1" dirty="0">
                <a:solidFill>
                  <a:schemeClr val="bg1"/>
                </a:solidFill>
              </a:rPr>
              <a:t>Step 3: Determine and select response options and modalities</a:t>
            </a:r>
            <a:endParaRPr lang="en-US" sz="2800" dirty="0">
              <a:solidFill>
                <a:schemeClr val="bg1"/>
              </a:solidFill>
            </a:endParaRPr>
          </a:p>
        </p:txBody>
      </p:sp>
      <p:pic>
        <p:nvPicPr>
          <p:cNvPr id="7" name="Graphic 6">
            <a:extLst>
              <a:ext uri="{FF2B5EF4-FFF2-40B4-BE49-F238E27FC236}">
                <a16:creationId xmlns:a16="http://schemas.microsoft.com/office/drawing/2014/main" id="{FB1B1512-678B-44C5-85D9-C99DD9A8812A}"/>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410485" y="-72701"/>
            <a:ext cx="781515" cy="781515"/>
          </a:xfrm>
          <a:prstGeom prst="rect">
            <a:avLst/>
          </a:prstGeom>
        </p:spPr>
      </p:pic>
      <p:sp>
        <p:nvSpPr>
          <p:cNvPr id="2" name="Rectangle 1">
            <a:extLst>
              <a:ext uri="{FF2B5EF4-FFF2-40B4-BE49-F238E27FC236}">
                <a16:creationId xmlns:a16="http://schemas.microsoft.com/office/drawing/2014/main" id="{34838001-405B-4135-8987-ABDFC7A6FFEB}"/>
              </a:ext>
            </a:extLst>
          </p:cNvPr>
          <p:cNvSpPr/>
          <p:nvPr/>
        </p:nvSpPr>
        <p:spPr>
          <a:xfrm>
            <a:off x="334146" y="1137571"/>
            <a:ext cx="10341772" cy="4570482"/>
          </a:xfrm>
          <a:prstGeom prst="rect">
            <a:avLst/>
          </a:prstGeom>
        </p:spPr>
        <p:txBody>
          <a:bodyPr wrap="square">
            <a:spAutoFit/>
          </a:bodyPr>
          <a:lstStyle/>
          <a:p>
            <a:pPr marL="342900" indent="-342900">
              <a:spcAft>
                <a:spcPts val="600"/>
              </a:spcAft>
              <a:buFont typeface="Wingdings" panose="05000000000000000000" pitchFamily="2" charset="2"/>
              <a:buChar char="Ø"/>
            </a:pPr>
            <a:r>
              <a:rPr lang="en-US" sz="2800" dirty="0"/>
              <a:t>CVA does not change the way nutrition practitioners define objectives and select nutrition response options in order to address identified nutritional needs, e.g. treatment through CMAM, IYCF-E, supplementary feeding, micronutrient supplementation, etc.</a:t>
            </a:r>
          </a:p>
          <a:p>
            <a:pPr marL="342900" indent="-342900">
              <a:spcAft>
                <a:spcPts val="600"/>
              </a:spcAft>
              <a:buFont typeface="Wingdings" panose="05000000000000000000" pitchFamily="2" charset="2"/>
              <a:buChar char="Ø"/>
            </a:pPr>
            <a:r>
              <a:rPr lang="en-US" sz="2800" dirty="0"/>
              <a:t>CVA ads modalities on how to achieve identified objectives</a:t>
            </a:r>
          </a:p>
          <a:p>
            <a:pPr marL="342900" indent="-342900">
              <a:spcAft>
                <a:spcPts val="600"/>
              </a:spcAft>
              <a:buFont typeface="Wingdings" panose="05000000000000000000" pitchFamily="2" charset="2"/>
              <a:buChar char="Ø"/>
            </a:pPr>
            <a:r>
              <a:rPr lang="en-US" sz="2800" dirty="0"/>
              <a:t>Economic barriers to the underlying determinants </a:t>
            </a:r>
            <a:r>
              <a:rPr lang="en-US" sz="2800" dirty="0">
                <a:sym typeface="Wingdings" panose="05000000000000000000" pitchFamily="2" charset="2"/>
              </a:rPr>
              <a:t></a:t>
            </a:r>
            <a:r>
              <a:rPr lang="en-US" sz="2800" dirty="0"/>
              <a:t> </a:t>
            </a:r>
            <a:r>
              <a:rPr lang="en-US" sz="2800" b="1" dirty="0"/>
              <a:t>feasible CVA modalities and approaches should be considered as part of response options analysis</a:t>
            </a:r>
            <a:r>
              <a:rPr lang="en-US" sz="2800" dirty="0"/>
              <a:t> </a:t>
            </a:r>
          </a:p>
          <a:p>
            <a:pPr>
              <a:spcAft>
                <a:spcPts val="600"/>
              </a:spcAft>
            </a:pPr>
            <a:endParaRPr lang="en-US" sz="2400" dirty="0"/>
          </a:p>
        </p:txBody>
      </p:sp>
    </p:spTree>
    <p:extLst>
      <p:ext uri="{BB962C8B-B14F-4D97-AF65-F5344CB8AC3E}">
        <p14:creationId xmlns:p14="http://schemas.microsoft.com/office/powerpoint/2010/main" val="718937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143E31A-E675-483A-94AE-5FC42244FD22}"/>
              </a:ext>
            </a:extLst>
          </p:cNvPr>
          <p:cNvSpPr txBox="1">
            <a:spLocks/>
          </p:cNvSpPr>
          <p:nvPr/>
        </p:nvSpPr>
        <p:spPr bwMode="auto">
          <a:xfrm>
            <a:off x="0" y="-95003"/>
            <a:ext cx="12192000" cy="836364"/>
          </a:xfrm>
          <a:prstGeom prst="rect">
            <a:avLst/>
          </a:prstGeom>
          <a:gradFill flip="none" rotWithShape="1">
            <a:gsLst>
              <a:gs pos="85000">
                <a:srgbClr val="78BF3F"/>
              </a:gs>
              <a:gs pos="0">
                <a:srgbClr val="009740"/>
              </a:gs>
              <a:gs pos="100000">
                <a:srgbClr val="8DC63F"/>
              </a:gs>
            </a:gsLst>
            <a:lin ang="0" scaled="1"/>
            <a:tileRect/>
          </a:gradFill>
          <a:ln>
            <a:noFill/>
          </a:ln>
        </p:spPr>
        <p:txBody>
          <a:bodyPr vert="horz" wrap="square" lIns="91440" tIns="45720" rIns="91440" bIns="45720" numCol="1" anchor="ctr" anchorCtr="0" compatLnSpc="1">
            <a:prstTxWarp prst="textNoShape">
              <a:avLst/>
            </a:prstTxWarp>
          </a:bodyPr>
          <a:lstStyle>
            <a:lvl1pPr marL="338138" algn="l" rtl="0" eaLnBrk="0" fontAlgn="base" hangingPunct="0">
              <a:spcBef>
                <a:spcPct val="0"/>
              </a:spcBef>
              <a:spcAft>
                <a:spcPct val="0"/>
              </a:spcAft>
              <a:defRPr sz="3600" b="1" kern="1200" baseline="0">
                <a:solidFill>
                  <a:schemeClr val="bg1"/>
                </a:solidFill>
                <a:latin typeface="Arial" pitchFamily="34" charset="0"/>
                <a:ea typeface="+mj-ea"/>
                <a:cs typeface="Arial" pitchFamily="34" charset="0"/>
              </a:defRPr>
            </a:lvl1pPr>
            <a:lvl2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2pPr>
            <a:lvl3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3pPr>
            <a:lvl4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4pPr>
            <a:lvl5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5pPr>
            <a:lvl6pPr marL="7953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6pPr>
            <a:lvl7pPr marL="12525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7pPr>
            <a:lvl8pPr marL="17097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8pPr>
            <a:lvl9pPr marL="21669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9pPr>
          </a:lstStyle>
          <a:p>
            <a:endParaRPr lang="en-GB" sz="2800" dirty="0"/>
          </a:p>
        </p:txBody>
      </p:sp>
      <p:sp>
        <p:nvSpPr>
          <p:cNvPr id="5" name="TextBox 4">
            <a:extLst>
              <a:ext uri="{FF2B5EF4-FFF2-40B4-BE49-F238E27FC236}">
                <a16:creationId xmlns:a16="http://schemas.microsoft.com/office/drawing/2014/main" id="{FEC5617A-23F7-4677-B787-7589DF914FB0}"/>
              </a:ext>
            </a:extLst>
          </p:cNvPr>
          <p:cNvSpPr txBox="1">
            <a:spLocks noChangeArrowheads="1"/>
          </p:cNvSpPr>
          <p:nvPr/>
        </p:nvSpPr>
        <p:spPr bwMode="auto">
          <a:xfrm>
            <a:off x="0" y="796964"/>
            <a:ext cx="12192000" cy="76200"/>
          </a:xfrm>
          <a:prstGeom prst="rect">
            <a:avLst/>
          </a:prstGeom>
          <a:solidFill>
            <a:srgbClr val="8DC63F"/>
          </a:solidFill>
          <a:ln>
            <a:noFill/>
          </a:ln>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endParaRPr lang="en-US" dirty="0">
              <a:solidFill>
                <a:srgbClr val="000000"/>
              </a:solidFill>
            </a:endParaRPr>
          </a:p>
        </p:txBody>
      </p:sp>
      <p:sp>
        <p:nvSpPr>
          <p:cNvPr id="6" name="Rectangle 5">
            <a:extLst>
              <a:ext uri="{FF2B5EF4-FFF2-40B4-BE49-F238E27FC236}">
                <a16:creationId xmlns:a16="http://schemas.microsoft.com/office/drawing/2014/main" id="{801F9CFA-1B20-4B26-8292-3C1FC6E51AC4}"/>
              </a:ext>
            </a:extLst>
          </p:cNvPr>
          <p:cNvSpPr/>
          <p:nvPr/>
        </p:nvSpPr>
        <p:spPr>
          <a:xfrm>
            <a:off x="334146" y="118753"/>
            <a:ext cx="11076339" cy="523220"/>
          </a:xfrm>
          <a:prstGeom prst="rect">
            <a:avLst/>
          </a:prstGeom>
        </p:spPr>
        <p:txBody>
          <a:bodyPr wrap="square">
            <a:spAutoFit/>
          </a:bodyPr>
          <a:lstStyle/>
          <a:p>
            <a:r>
              <a:rPr lang="en-US" sz="2800" b="1" dirty="0">
                <a:solidFill>
                  <a:schemeClr val="bg1"/>
                </a:solidFill>
              </a:rPr>
              <a:t>Step 4: Design the CVA component</a:t>
            </a:r>
          </a:p>
        </p:txBody>
      </p:sp>
      <p:pic>
        <p:nvPicPr>
          <p:cNvPr id="7" name="Graphic 6">
            <a:extLst>
              <a:ext uri="{FF2B5EF4-FFF2-40B4-BE49-F238E27FC236}">
                <a16:creationId xmlns:a16="http://schemas.microsoft.com/office/drawing/2014/main" id="{FB1B1512-678B-44C5-85D9-C99DD9A8812A}"/>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410485" y="-72701"/>
            <a:ext cx="781515" cy="781515"/>
          </a:xfrm>
          <a:prstGeom prst="rect">
            <a:avLst/>
          </a:prstGeom>
        </p:spPr>
      </p:pic>
      <p:sp>
        <p:nvSpPr>
          <p:cNvPr id="2" name="Rectangle 1">
            <a:extLst>
              <a:ext uri="{FF2B5EF4-FFF2-40B4-BE49-F238E27FC236}">
                <a16:creationId xmlns:a16="http://schemas.microsoft.com/office/drawing/2014/main" id="{34838001-405B-4135-8987-ABDFC7A6FFEB}"/>
              </a:ext>
            </a:extLst>
          </p:cNvPr>
          <p:cNvSpPr/>
          <p:nvPr/>
        </p:nvSpPr>
        <p:spPr>
          <a:xfrm>
            <a:off x="334145" y="1016384"/>
            <a:ext cx="11076340" cy="5663089"/>
          </a:xfrm>
          <a:prstGeom prst="rect">
            <a:avLst/>
          </a:prstGeom>
          <a:solidFill>
            <a:schemeClr val="bg1"/>
          </a:solidFill>
        </p:spPr>
        <p:txBody>
          <a:bodyPr wrap="square">
            <a:spAutoFit/>
          </a:bodyPr>
          <a:lstStyle/>
          <a:p>
            <a:pPr marL="342900" indent="-342900">
              <a:spcAft>
                <a:spcPts val="600"/>
              </a:spcAft>
              <a:buFont typeface="Wingdings" panose="05000000000000000000" pitchFamily="2" charset="2"/>
              <a:buChar char="Ø"/>
            </a:pPr>
            <a:r>
              <a:rPr lang="en-US" sz="2400" dirty="0"/>
              <a:t>Targeting</a:t>
            </a:r>
          </a:p>
          <a:p>
            <a:pPr marL="800100" lvl="1" indent="-342900">
              <a:spcAft>
                <a:spcPts val="600"/>
              </a:spcAft>
              <a:buFont typeface="Wingdings" panose="05000000000000000000" pitchFamily="2" charset="2"/>
              <a:buChar char="Ø"/>
            </a:pPr>
            <a:r>
              <a:rPr lang="en-US" sz="2400" dirty="0"/>
              <a:t>Eligibility criteria are largely determined by the </a:t>
            </a:r>
            <a:r>
              <a:rPr lang="en-US" sz="2400" dirty="0" err="1"/>
              <a:t>programme</a:t>
            </a:r>
            <a:r>
              <a:rPr lang="en-US" sz="2400" dirty="0"/>
              <a:t> objectives and type of response rather than the assistance modality</a:t>
            </a:r>
          </a:p>
          <a:p>
            <a:pPr marL="800100" lvl="1" indent="-342900">
              <a:spcAft>
                <a:spcPts val="600"/>
              </a:spcAft>
              <a:buFont typeface="Wingdings" panose="05000000000000000000" pitchFamily="2" charset="2"/>
              <a:buChar char="Ø"/>
            </a:pPr>
            <a:r>
              <a:rPr lang="en-US" sz="2400" dirty="0"/>
              <a:t>Not really different to targeting of in-kind assistance</a:t>
            </a:r>
          </a:p>
          <a:p>
            <a:pPr marL="800100" lvl="1" indent="-342900">
              <a:spcAft>
                <a:spcPts val="600"/>
              </a:spcAft>
              <a:buFont typeface="Wingdings" panose="05000000000000000000" pitchFamily="2" charset="2"/>
              <a:buChar char="Ø"/>
            </a:pPr>
            <a:r>
              <a:rPr lang="en-US" sz="2400" dirty="0"/>
              <a:t>Socio-economic criteria can be considered on top of other criteria</a:t>
            </a:r>
          </a:p>
          <a:p>
            <a:pPr marL="342900" indent="-342900">
              <a:spcAft>
                <a:spcPts val="600"/>
              </a:spcAft>
              <a:buFont typeface="Wingdings" panose="05000000000000000000" pitchFamily="2" charset="2"/>
              <a:buChar char="Ø"/>
            </a:pPr>
            <a:r>
              <a:rPr lang="en-US" sz="2400" dirty="0"/>
              <a:t>Conditionality</a:t>
            </a:r>
          </a:p>
          <a:p>
            <a:pPr marL="800100" lvl="1" indent="-342900">
              <a:spcAft>
                <a:spcPts val="600"/>
              </a:spcAft>
              <a:buFont typeface="Wingdings" panose="05000000000000000000" pitchFamily="2" charset="2"/>
              <a:buChar char="Ø"/>
            </a:pPr>
            <a:r>
              <a:rPr lang="en-US" sz="2400" dirty="0"/>
              <a:t>Options: hard vs soft conditionality </a:t>
            </a:r>
          </a:p>
          <a:p>
            <a:pPr marL="800100" lvl="1" indent="-342900">
              <a:spcAft>
                <a:spcPts val="600"/>
              </a:spcAft>
              <a:buFont typeface="Wingdings" panose="05000000000000000000" pitchFamily="2" charset="2"/>
              <a:buChar char="Ø"/>
            </a:pPr>
            <a:r>
              <a:rPr lang="en-US" sz="2400" dirty="0"/>
              <a:t>Consider when it is expected to improve participation in SBC interventions and the uptake of priority preventive health service</a:t>
            </a:r>
          </a:p>
          <a:p>
            <a:pPr marL="800100" lvl="1" indent="-342900">
              <a:spcAft>
                <a:spcPts val="600"/>
              </a:spcAft>
              <a:buFont typeface="Wingdings" panose="05000000000000000000" pitchFamily="2" charset="2"/>
              <a:buChar char="Ø"/>
            </a:pPr>
            <a:r>
              <a:rPr lang="en-US" sz="2400" dirty="0"/>
              <a:t>Expected benefits vs additional costs and resources</a:t>
            </a:r>
          </a:p>
          <a:p>
            <a:pPr marL="342900" indent="-342900">
              <a:spcAft>
                <a:spcPts val="600"/>
              </a:spcAft>
              <a:buFont typeface="Wingdings" panose="05000000000000000000" pitchFamily="2" charset="2"/>
              <a:buChar char="Ø"/>
            </a:pPr>
            <a:r>
              <a:rPr lang="en-US" sz="2400" dirty="0"/>
              <a:t>Timing, duration and frequency</a:t>
            </a:r>
          </a:p>
          <a:p>
            <a:pPr marL="800100" lvl="1" indent="-342900">
              <a:spcAft>
                <a:spcPts val="600"/>
              </a:spcAft>
              <a:buFont typeface="Wingdings" panose="05000000000000000000" pitchFamily="2" charset="2"/>
              <a:buChar char="Ø"/>
            </a:pPr>
            <a:r>
              <a:rPr lang="en-US" sz="2400" dirty="0"/>
              <a:t>Longer duration, higher cumulative transfer amount </a:t>
            </a:r>
            <a:r>
              <a:rPr lang="en-US" sz="2400" dirty="0">
                <a:sym typeface="Wingdings" panose="05000000000000000000" pitchFamily="2" charset="2"/>
              </a:rPr>
              <a:t> better impact</a:t>
            </a:r>
          </a:p>
          <a:p>
            <a:pPr marL="800100" lvl="1" indent="-342900">
              <a:spcAft>
                <a:spcPts val="600"/>
              </a:spcAft>
              <a:buFont typeface="Wingdings" panose="05000000000000000000" pitchFamily="2" charset="2"/>
              <a:buChar char="Ø"/>
            </a:pPr>
            <a:r>
              <a:rPr lang="en-US" sz="2400" dirty="0"/>
              <a:t>Safety net response: throughout first 1000 days; no less than 3 months</a:t>
            </a:r>
          </a:p>
        </p:txBody>
      </p:sp>
    </p:spTree>
    <p:extLst>
      <p:ext uri="{BB962C8B-B14F-4D97-AF65-F5344CB8AC3E}">
        <p14:creationId xmlns:p14="http://schemas.microsoft.com/office/powerpoint/2010/main" val="16199202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
                                            <p:txEl>
                                              <p:pRg st="9" end="9"/>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143E31A-E675-483A-94AE-5FC42244FD22}"/>
              </a:ext>
            </a:extLst>
          </p:cNvPr>
          <p:cNvSpPr txBox="1">
            <a:spLocks/>
          </p:cNvSpPr>
          <p:nvPr/>
        </p:nvSpPr>
        <p:spPr bwMode="auto">
          <a:xfrm>
            <a:off x="0" y="-95003"/>
            <a:ext cx="12192000" cy="836364"/>
          </a:xfrm>
          <a:prstGeom prst="rect">
            <a:avLst/>
          </a:prstGeom>
          <a:gradFill flip="none" rotWithShape="1">
            <a:gsLst>
              <a:gs pos="85000">
                <a:srgbClr val="78BF3F"/>
              </a:gs>
              <a:gs pos="0">
                <a:srgbClr val="009740"/>
              </a:gs>
              <a:gs pos="100000">
                <a:srgbClr val="8DC63F"/>
              </a:gs>
            </a:gsLst>
            <a:lin ang="0" scaled="1"/>
            <a:tileRect/>
          </a:gradFill>
          <a:ln>
            <a:noFill/>
          </a:ln>
        </p:spPr>
        <p:txBody>
          <a:bodyPr vert="horz" wrap="square" lIns="91440" tIns="45720" rIns="91440" bIns="45720" numCol="1" anchor="ctr" anchorCtr="0" compatLnSpc="1">
            <a:prstTxWarp prst="textNoShape">
              <a:avLst/>
            </a:prstTxWarp>
          </a:bodyPr>
          <a:lstStyle>
            <a:lvl1pPr marL="338138" algn="l" rtl="0" eaLnBrk="0" fontAlgn="base" hangingPunct="0">
              <a:spcBef>
                <a:spcPct val="0"/>
              </a:spcBef>
              <a:spcAft>
                <a:spcPct val="0"/>
              </a:spcAft>
              <a:defRPr sz="3600" b="1" kern="1200" baseline="0">
                <a:solidFill>
                  <a:schemeClr val="bg1"/>
                </a:solidFill>
                <a:latin typeface="Arial" pitchFamily="34" charset="0"/>
                <a:ea typeface="+mj-ea"/>
                <a:cs typeface="Arial" pitchFamily="34" charset="0"/>
              </a:defRPr>
            </a:lvl1pPr>
            <a:lvl2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2pPr>
            <a:lvl3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3pPr>
            <a:lvl4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4pPr>
            <a:lvl5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5pPr>
            <a:lvl6pPr marL="7953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6pPr>
            <a:lvl7pPr marL="12525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7pPr>
            <a:lvl8pPr marL="17097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8pPr>
            <a:lvl9pPr marL="21669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9pPr>
          </a:lstStyle>
          <a:p>
            <a:endParaRPr lang="en-GB" sz="2800" dirty="0"/>
          </a:p>
        </p:txBody>
      </p:sp>
      <p:sp>
        <p:nvSpPr>
          <p:cNvPr id="5" name="TextBox 4">
            <a:extLst>
              <a:ext uri="{FF2B5EF4-FFF2-40B4-BE49-F238E27FC236}">
                <a16:creationId xmlns:a16="http://schemas.microsoft.com/office/drawing/2014/main" id="{FEC5617A-23F7-4677-B787-7589DF914FB0}"/>
              </a:ext>
            </a:extLst>
          </p:cNvPr>
          <p:cNvSpPr txBox="1">
            <a:spLocks noChangeArrowheads="1"/>
          </p:cNvSpPr>
          <p:nvPr/>
        </p:nvSpPr>
        <p:spPr bwMode="auto">
          <a:xfrm>
            <a:off x="0" y="796964"/>
            <a:ext cx="12192000" cy="76200"/>
          </a:xfrm>
          <a:prstGeom prst="rect">
            <a:avLst/>
          </a:prstGeom>
          <a:solidFill>
            <a:srgbClr val="8DC63F"/>
          </a:solidFill>
          <a:ln>
            <a:noFill/>
          </a:ln>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endParaRPr lang="en-US" dirty="0">
              <a:solidFill>
                <a:srgbClr val="000000"/>
              </a:solidFill>
            </a:endParaRPr>
          </a:p>
        </p:txBody>
      </p:sp>
      <p:sp>
        <p:nvSpPr>
          <p:cNvPr id="6" name="Rectangle 5">
            <a:extLst>
              <a:ext uri="{FF2B5EF4-FFF2-40B4-BE49-F238E27FC236}">
                <a16:creationId xmlns:a16="http://schemas.microsoft.com/office/drawing/2014/main" id="{801F9CFA-1B20-4B26-8292-3C1FC6E51AC4}"/>
              </a:ext>
            </a:extLst>
          </p:cNvPr>
          <p:cNvSpPr/>
          <p:nvPr/>
        </p:nvSpPr>
        <p:spPr>
          <a:xfrm>
            <a:off x="334146" y="118753"/>
            <a:ext cx="11076339" cy="523220"/>
          </a:xfrm>
          <a:prstGeom prst="rect">
            <a:avLst/>
          </a:prstGeom>
        </p:spPr>
        <p:txBody>
          <a:bodyPr wrap="square">
            <a:spAutoFit/>
          </a:bodyPr>
          <a:lstStyle/>
          <a:p>
            <a:r>
              <a:rPr lang="en-US" sz="2800" b="1" dirty="0">
                <a:solidFill>
                  <a:schemeClr val="bg1"/>
                </a:solidFill>
              </a:rPr>
              <a:t>Step 4: Design the CVA component</a:t>
            </a:r>
          </a:p>
        </p:txBody>
      </p:sp>
      <p:pic>
        <p:nvPicPr>
          <p:cNvPr id="7" name="Graphic 6">
            <a:extLst>
              <a:ext uri="{FF2B5EF4-FFF2-40B4-BE49-F238E27FC236}">
                <a16:creationId xmlns:a16="http://schemas.microsoft.com/office/drawing/2014/main" id="{FB1B1512-678B-44C5-85D9-C99DD9A8812A}"/>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410485" y="-72701"/>
            <a:ext cx="781515" cy="781515"/>
          </a:xfrm>
          <a:prstGeom prst="rect">
            <a:avLst/>
          </a:prstGeom>
        </p:spPr>
      </p:pic>
      <p:sp>
        <p:nvSpPr>
          <p:cNvPr id="2" name="Rectangle 1">
            <a:extLst>
              <a:ext uri="{FF2B5EF4-FFF2-40B4-BE49-F238E27FC236}">
                <a16:creationId xmlns:a16="http://schemas.microsoft.com/office/drawing/2014/main" id="{34838001-405B-4135-8987-ABDFC7A6FFEB}"/>
              </a:ext>
            </a:extLst>
          </p:cNvPr>
          <p:cNvSpPr/>
          <p:nvPr/>
        </p:nvSpPr>
        <p:spPr>
          <a:xfrm>
            <a:off x="334145" y="1016384"/>
            <a:ext cx="10616621" cy="5878532"/>
          </a:xfrm>
          <a:prstGeom prst="rect">
            <a:avLst/>
          </a:prstGeom>
          <a:solidFill>
            <a:schemeClr val="bg1"/>
          </a:solidFill>
        </p:spPr>
        <p:txBody>
          <a:bodyPr wrap="square">
            <a:spAutoFit/>
          </a:bodyPr>
          <a:lstStyle/>
          <a:p>
            <a:pPr marL="342900" indent="-342900">
              <a:spcAft>
                <a:spcPts val="600"/>
              </a:spcAft>
              <a:buFont typeface="Wingdings" panose="05000000000000000000" pitchFamily="2" charset="2"/>
              <a:buChar char="Ø"/>
            </a:pPr>
            <a:r>
              <a:rPr lang="en-US" sz="2400" dirty="0"/>
              <a:t>Expenditure basket and transfer amount</a:t>
            </a:r>
          </a:p>
          <a:p>
            <a:pPr marL="800100" lvl="1" indent="-342900">
              <a:spcAft>
                <a:spcPts val="600"/>
              </a:spcAft>
              <a:buFont typeface="Wingdings" panose="05000000000000000000" pitchFamily="2" charset="2"/>
              <a:buChar char="Ø"/>
            </a:pPr>
            <a:r>
              <a:rPr lang="en-US" sz="2400" dirty="0"/>
              <a:t>transfer amount for CVA should reflect what recipients are expected to be able to purchase on local markets </a:t>
            </a:r>
            <a:r>
              <a:rPr lang="en-US" sz="2400" dirty="0">
                <a:sym typeface="Wingdings" panose="05000000000000000000" pitchFamily="2" charset="2"/>
              </a:rPr>
              <a:t> depends on objective of CVA component</a:t>
            </a:r>
          </a:p>
          <a:p>
            <a:pPr marL="800100" lvl="1" indent="-342900">
              <a:spcAft>
                <a:spcPts val="600"/>
              </a:spcAft>
              <a:buFont typeface="Wingdings" panose="05000000000000000000" pitchFamily="2" charset="2"/>
              <a:buChar char="Ø"/>
            </a:pPr>
            <a:r>
              <a:rPr lang="en-US" sz="2400" dirty="0"/>
              <a:t>Common expenditure baskets: MFB (</a:t>
            </a:r>
            <a:r>
              <a:rPr lang="en-US" sz="2400" dirty="0">
                <a:sym typeface="Wingdings" panose="05000000000000000000" pitchFamily="2" charset="2"/>
              </a:rPr>
              <a:t> access nutritious diet at household or individual level), MEB ( access nutritious diet and other nutrition relevant goods and services at household level)</a:t>
            </a:r>
          </a:p>
          <a:p>
            <a:pPr marL="800100" lvl="1" indent="-342900">
              <a:spcAft>
                <a:spcPts val="600"/>
              </a:spcAft>
              <a:buFont typeface="Wingdings" panose="05000000000000000000" pitchFamily="2" charset="2"/>
              <a:buChar char="Ø"/>
            </a:pPr>
            <a:r>
              <a:rPr lang="en-US" sz="2400" dirty="0">
                <a:sym typeface="Wingdings" panose="05000000000000000000" pitchFamily="2" charset="2"/>
              </a:rPr>
              <a:t>In reality: MFB composition reflects energy-based diet. It often lacks diversity and falls short of addressing micronutrient requirements.</a:t>
            </a:r>
          </a:p>
          <a:p>
            <a:pPr marL="800100" lvl="1" indent="-342900">
              <a:spcAft>
                <a:spcPts val="600"/>
              </a:spcAft>
              <a:buFont typeface="Wingdings" panose="05000000000000000000" pitchFamily="2" charset="2"/>
              <a:buChar char="Ø"/>
            </a:pPr>
            <a:r>
              <a:rPr lang="en-US" sz="2400" dirty="0">
                <a:sym typeface="Wingdings" panose="05000000000000000000" pitchFamily="2" charset="2"/>
              </a:rPr>
              <a:t>Transfer amount = expenditure basket – HHs own contribution</a:t>
            </a:r>
          </a:p>
          <a:p>
            <a:pPr marL="342900" indent="-342900">
              <a:spcAft>
                <a:spcPts val="600"/>
              </a:spcAft>
              <a:buFont typeface="Wingdings" panose="05000000000000000000" pitchFamily="2" charset="2"/>
              <a:buChar char="Ø"/>
            </a:pPr>
            <a:endParaRPr lang="en-US" sz="2400" dirty="0">
              <a:sym typeface="Wingdings" panose="05000000000000000000" pitchFamily="2" charset="2"/>
            </a:endParaRPr>
          </a:p>
          <a:p>
            <a:pPr marL="800100" lvl="1" indent="-342900">
              <a:spcAft>
                <a:spcPts val="600"/>
              </a:spcAft>
              <a:buFont typeface="Wingdings" panose="05000000000000000000" pitchFamily="2" charset="2"/>
              <a:buChar char="Ø"/>
            </a:pPr>
            <a:endParaRPr lang="en-US" sz="2400" dirty="0">
              <a:sym typeface="Wingdings" panose="05000000000000000000" pitchFamily="2" charset="2"/>
            </a:endParaRPr>
          </a:p>
          <a:p>
            <a:pPr marL="800100" lvl="1" indent="-342900">
              <a:spcAft>
                <a:spcPts val="600"/>
              </a:spcAft>
              <a:buFont typeface="Wingdings" panose="05000000000000000000" pitchFamily="2" charset="2"/>
              <a:buChar char="Ø"/>
            </a:pPr>
            <a:endParaRPr lang="en-US" sz="2400" dirty="0"/>
          </a:p>
          <a:p>
            <a:pPr marL="800100" lvl="1" indent="-342900">
              <a:spcAft>
                <a:spcPts val="600"/>
              </a:spcAft>
              <a:buFont typeface="Wingdings" panose="05000000000000000000" pitchFamily="2" charset="2"/>
              <a:buChar char="Ø"/>
            </a:pPr>
            <a:endParaRPr lang="en-US" sz="2400" dirty="0"/>
          </a:p>
        </p:txBody>
      </p:sp>
    </p:spTree>
    <p:extLst>
      <p:ext uri="{BB962C8B-B14F-4D97-AF65-F5344CB8AC3E}">
        <p14:creationId xmlns:p14="http://schemas.microsoft.com/office/powerpoint/2010/main" val="2403517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143E31A-E675-483A-94AE-5FC42244FD22}"/>
              </a:ext>
            </a:extLst>
          </p:cNvPr>
          <p:cNvSpPr txBox="1">
            <a:spLocks/>
          </p:cNvSpPr>
          <p:nvPr/>
        </p:nvSpPr>
        <p:spPr bwMode="auto">
          <a:xfrm>
            <a:off x="0" y="-95003"/>
            <a:ext cx="12192000" cy="836364"/>
          </a:xfrm>
          <a:prstGeom prst="rect">
            <a:avLst/>
          </a:prstGeom>
          <a:gradFill flip="none" rotWithShape="1">
            <a:gsLst>
              <a:gs pos="85000">
                <a:srgbClr val="78BF3F"/>
              </a:gs>
              <a:gs pos="0">
                <a:srgbClr val="009740"/>
              </a:gs>
              <a:gs pos="100000">
                <a:srgbClr val="8DC63F"/>
              </a:gs>
            </a:gsLst>
            <a:lin ang="0" scaled="1"/>
            <a:tileRect/>
          </a:gradFill>
          <a:ln>
            <a:noFill/>
          </a:ln>
        </p:spPr>
        <p:txBody>
          <a:bodyPr vert="horz" wrap="square" lIns="91440" tIns="45720" rIns="91440" bIns="45720" numCol="1" anchor="ctr" anchorCtr="0" compatLnSpc="1">
            <a:prstTxWarp prst="textNoShape">
              <a:avLst/>
            </a:prstTxWarp>
          </a:bodyPr>
          <a:lstStyle>
            <a:lvl1pPr marL="338138" algn="l" rtl="0" eaLnBrk="0" fontAlgn="base" hangingPunct="0">
              <a:spcBef>
                <a:spcPct val="0"/>
              </a:spcBef>
              <a:spcAft>
                <a:spcPct val="0"/>
              </a:spcAft>
              <a:defRPr sz="3600" b="1" kern="1200" baseline="0">
                <a:solidFill>
                  <a:schemeClr val="bg1"/>
                </a:solidFill>
                <a:latin typeface="Arial" pitchFamily="34" charset="0"/>
                <a:ea typeface="+mj-ea"/>
                <a:cs typeface="Arial" pitchFamily="34" charset="0"/>
              </a:defRPr>
            </a:lvl1pPr>
            <a:lvl2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2pPr>
            <a:lvl3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3pPr>
            <a:lvl4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4pPr>
            <a:lvl5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5pPr>
            <a:lvl6pPr marL="7953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6pPr>
            <a:lvl7pPr marL="12525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7pPr>
            <a:lvl8pPr marL="17097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8pPr>
            <a:lvl9pPr marL="21669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9pPr>
          </a:lstStyle>
          <a:p>
            <a:endParaRPr lang="en-GB" sz="2800" dirty="0"/>
          </a:p>
        </p:txBody>
      </p:sp>
      <p:sp>
        <p:nvSpPr>
          <p:cNvPr id="5" name="TextBox 4">
            <a:extLst>
              <a:ext uri="{FF2B5EF4-FFF2-40B4-BE49-F238E27FC236}">
                <a16:creationId xmlns:a16="http://schemas.microsoft.com/office/drawing/2014/main" id="{FEC5617A-23F7-4677-B787-7589DF914FB0}"/>
              </a:ext>
            </a:extLst>
          </p:cNvPr>
          <p:cNvSpPr txBox="1">
            <a:spLocks noChangeArrowheads="1"/>
          </p:cNvSpPr>
          <p:nvPr/>
        </p:nvSpPr>
        <p:spPr bwMode="auto">
          <a:xfrm>
            <a:off x="0" y="796964"/>
            <a:ext cx="12192000" cy="76200"/>
          </a:xfrm>
          <a:prstGeom prst="rect">
            <a:avLst/>
          </a:prstGeom>
          <a:solidFill>
            <a:srgbClr val="8DC63F"/>
          </a:solidFill>
          <a:ln>
            <a:noFill/>
          </a:ln>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endParaRPr lang="en-US" dirty="0">
              <a:solidFill>
                <a:srgbClr val="000000"/>
              </a:solidFill>
            </a:endParaRPr>
          </a:p>
        </p:txBody>
      </p:sp>
      <p:sp>
        <p:nvSpPr>
          <p:cNvPr id="6" name="Rectangle 5">
            <a:extLst>
              <a:ext uri="{FF2B5EF4-FFF2-40B4-BE49-F238E27FC236}">
                <a16:creationId xmlns:a16="http://schemas.microsoft.com/office/drawing/2014/main" id="{801F9CFA-1B20-4B26-8292-3C1FC6E51AC4}"/>
              </a:ext>
            </a:extLst>
          </p:cNvPr>
          <p:cNvSpPr/>
          <p:nvPr/>
        </p:nvSpPr>
        <p:spPr>
          <a:xfrm>
            <a:off x="334146" y="118753"/>
            <a:ext cx="11076339" cy="523220"/>
          </a:xfrm>
          <a:prstGeom prst="rect">
            <a:avLst/>
          </a:prstGeom>
        </p:spPr>
        <p:txBody>
          <a:bodyPr wrap="square">
            <a:spAutoFit/>
          </a:bodyPr>
          <a:lstStyle/>
          <a:p>
            <a:r>
              <a:rPr lang="en-US" sz="2800" b="1" dirty="0">
                <a:solidFill>
                  <a:schemeClr val="bg1"/>
                </a:solidFill>
              </a:rPr>
              <a:t>Step 4: Design the CVA component</a:t>
            </a:r>
          </a:p>
        </p:txBody>
      </p:sp>
      <p:pic>
        <p:nvPicPr>
          <p:cNvPr id="7" name="Graphic 6">
            <a:extLst>
              <a:ext uri="{FF2B5EF4-FFF2-40B4-BE49-F238E27FC236}">
                <a16:creationId xmlns:a16="http://schemas.microsoft.com/office/drawing/2014/main" id="{FB1B1512-678B-44C5-85D9-C99DD9A8812A}"/>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410485" y="-72701"/>
            <a:ext cx="781515" cy="781515"/>
          </a:xfrm>
          <a:prstGeom prst="rect">
            <a:avLst/>
          </a:prstGeom>
        </p:spPr>
      </p:pic>
      <p:sp>
        <p:nvSpPr>
          <p:cNvPr id="2" name="Rectangle 1">
            <a:extLst>
              <a:ext uri="{FF2B5EF4-FFF2-40B4-BE49-F238E27FC236}">
                <a16:creationId xmlns:a16="http://schemas.microsoft.com/office/drawing/2014/main" id="{34838001-405B-4135-8987-ABDFC7A6FFEB}"/>
              </a:ext>
            </a:extLst>
          </p:cNvPr>
          <p:cNvSpPr/>
          <p:nvPr/>
        </p:nvSpPr>
        <p:spPr>
          <a:xfrm>
            <a:off x="334146" y="1137571"/>
            <a:ext cx="3400572" cy="5339923"/>
          </a:xfrm>
          <a:prstGeom prst="rect">
            <a:avLst/>
          </a:prstGeom>
        </p:spPr>
        <p:txBody>
          <a:bodyPr wrap="square">
            <a:spAutoFit/>
          </a:bodyPr>
          <a:lstStyle/>
          <a:p>
            <a:pPr>
              <a:spcAft>
                <a:spcPts val="600"/>
              </a:spcAft>
            </a:pPr>
            <a:r>
              <a:rPr lang="en-US" sz="2400" dirty="0">
                <a:sym typeface="Wingdings" panose="05000000000000000000" pitchFamily="2" charset="2"/>
              </a:rPr>
              <a:t>Nutrition practitioners should work with existing contextualized MEB/MFB and transfer amounts, adjust these as required in accordance to </a:t>
            </a:r>
            <a:r>
              <a:rPr lang="en-US" sz="2400" dirty="0" err="1">
                <a:sym typeface="Wingdings" panose="05000000000000000000" pitchFamily="2" charset="2"/>
              </a:rPr>
              <a:t>programme</a:t>
            </a:r>
            <a:r>
              <a:rPr lang="en-US" sz="2400" dirty="0">
                <a:sym typeface="Wingdings" panose="05000000000000000000" pitchFamily="2" charset="2"/>
              </a:rPr>
              <a:t> objectives, and if necessary advocate for adjustments to reflect a stronger nutrition lens. </a:t>
            </a:r>
          </a:p>
          <a:p>
            <a:pPr>
              <a:spcAft>
                <a:spcPts val="600"/>
              </a:spcAft>
            </a:pPr>
            <a:endParaRPr lang="en-US" sz="2400" dirty="0"/>
          </a:p>
        </p:txBody>
      </p:sp>
      <p:pic>
        <p:nvPicPr>
          <p:cNvPr id="8" name="Picture 7">
            <a:extLst>
              <a:ext uri="{FF2B5EF4-FFF2-40B4-BE49-F238E27FC236}">
                <a16:creationId xmlns:a16="http://schemas.microsoft.com/office/drawing/2014/main" id="{58CD84A1-FAC0-420F-B175-B0F62F4832F1}"/>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8154994" y="1137571"/>
            <a:ext cx="3456784" cy="4294663"/>
          </a:xfrm>
          <a:prstGeom prst="rect">
            <a:avLst/>
          </a:prstGeom>
          <a:noFill/>
          <a:ln>
            <a:noFill/>
          </a:ln>
        </p:spPr>
      </p:pic>
      <p:graphicFrame>
        <p:nvGraphicFramePr>
          <p:cNvPr id="9" name="Table 8">
            <a:extLst>
              <a:ext uri="{FF2B5EF4-FFF2-40B4-BE49-F238E27FC236}">
                <a16:creationId xmlns:a16="http://schemas.microsoft.com/office/drawing/2014/main" id="{C48D70EF-3CAA-477F-833C-8E0428F2FB06}"/>
              </a:ext>
            </a:extLst>
          </p:cNvPr>
          <p:cNvGraphicFramePr>
            <a:graphicFrameLocks noGrp="1"/>
          </p:cNvGraphicFramePr>
          <p:nvPr>
            <p:extLst>
              <p:ext uri="{D42A27DB-BD31-4B8C-83A1-F6EECF244321}">
                <p14:modId xmlns:p14="http://schemas.microsoft.com/office/powerpoint/2010/main" val="2087930183"/>
              </p:ext>
            </p:extLst>
          </p:nvPr>
        </p:nvGraphicFramePr>
        <p:xfrm>
          <a:off x="3918321" y="928767"/>
          <a:ext cx="3907988" cy="5941414"/>
        </p:xfrm>
        <a:graphic>
          <a:graphicData uri="http://schemas.openxmlformats.org/drawingml/2006/table">
            <a:tbl>
              <a:tblPr/>
              <a:tblGrid>
                <a:gridCol w="1378585">
                  <a:extLst>
                    <a:ext uri="{9D8B030D-6E8A-4147-A177-3AD203B41FA5}">
                      <a16:colId xmlns:a16="http://schemas.microsoft.com/office/drawing/2014/main" val="1702759674"/>
                    </a:ext>
                  </a:extLst>
                </a:gridCol>
                <a:gridCol w="1378585">
                  <a:extLst>
                    <a:ext uri="{9D8B030D-6E8A-4147-A177-3AD203B41FA5}">
                      <a16:colId xmlns:a16="http://schemas.microsoft.com/office/drawing/2014/main" val="4167804136"/>
                    </a:ext>
                  </a:extLst>
                </a:gridCol>
                <a:gridCol w="575409">
                  <a:extLst>
                    <a:ext uri="{9D8B030D-6E8A-4147-A177-3AD203B41FA5}">
                      <a16:colId xmlns:a16="http://schemas.microsoft.com/office/drawing/2014/main" val="251380170"/>
                    </a:ext>
                  </a:extLst>
                </a:gridCol>
                <a:gridCol w="575409">
                  <a:extLst>
                    <a:ext uri="{9D8B030D-6E8A-4147-A177-3AD203B41FA5}">
                      <a16:colId xmlns:a16="http://schemas.microsoft.com/office/drawing/2014/main" val="2403377955"/>
                    </a:ext>
                  </a:extLst>
                </a:gridCol>
              </a:tblGrid>
              <a:tr h="161472">
                <a:tc>
                  <a:txBody>
                    <a:bodyPr/>
                    <a:lstStyle/>
                    <a:p>
                      <a:pPr algn="l" fontAlgn="b"/>
                      <a:r>
                        <a:rPr lang="en-US" sz="1200" b="0" i="0" u="none" strike="noStrike">
                          <a:solidFill>
                            <a:srgbClr val="000000"/>
                          </a:solidFill>
                          <a:effectLst/>
                          <a:latin typeface="Calibri" panose="020F0502020204030204" pitchFamily="34" charset="0"/>
                        </a:rPr>
                        <a:t>MEB Nigeria</a:t>
                      </a:r>
                    </a:p>
                  </a:txBody>
                  <a:tcPr marL="4057" marR="4057" marT="4057"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4057" marR="4057" marT="4057"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1200" b="0" i="0" u="none" strike="noStrike">
                        <a:solidFill>
                          <a:srgbClr val="000000"/>
                        </a:solidFill>
                        <a:effectLst/>
                        <a:latin typeface="Calibri" panose="020F0502020204030204" pitchFamily="34" charset="0"/>
                      </a:endParaRPr>
                    </a:p>
                  </a:txBody>
                  <a:tcPr marL="4057" marR="4057" marT="4057"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4057" marR="4057" marT="4057"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6421499"/>
                  </a:ext>
                </a:extLst>
              </a:tr>
              <a:tr h="161472">
                <a:tc rowSpan="9">
                  <a:txBody>
                    <a:bodyPr/>
                    <a:lstStyle/>
                    <a:p>
                      <a:pPr algn="ctr" fontAlgn="ctr"/>
                      <a:r>
                        <a:rPr lang="en-US" sz="1200" b="0" i="0" u="none" strike="noStrike">
                          <a:solidFill>
                            <a:srgbClr val="000000"/>
                          </a:solidFill>
                          <a:effectLst/>
                          <a:latin typeface="Arial" panose="020B0604020202020204" pitchFamily="34" charset="0"/>
                        </a:rPr>
                        <a:t>Basic food items</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a:solidFill>
                            <a:srgbClr val="000000"/>
                          </a:solidFill>
                          <a:effectLst/>
                          <a:latin typeface="Arial" panose="020B0604020202020204" pitchFamily="34" charset="0"/>
                        </a:rPr>
                        <a:t>Rice</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Arial" panose="020B0604020202020204" pitchFamily="34" charset="0"/>
                        </a:rPr>
                        <a:t>kgs</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27</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93238015"/>
                  </a:ext>
                </a:extLst>
              </a:tr>
              <a:tr h="161472">
                <a:tc vMerge="1">
                  <a:txBody>
                    <a:bodyPr/>
                    <a:lstStyle/>
                    <a:p>
                      <a:endParaRPr lang="en-US"/>
                    </a:p>
                  </a:txBody>
                  <a:tcPr/>
                </a:tc>
                <a:tc>
                  <a:txBody>
                    <a:bodyPr/>
                    <a:lstStyle/>
                    <a:p>
                      <a:pPr algn="l" fontAlgn="ctr"/>
                      <a:r>
                        <a:rPr lang="en-US" sz="1200" b="0" i="0" u="none" strike="noStrike">
                          <a:solidFill>
                            <a:srgbClr val="000000"/>
                          </a:solidFill>
                          <a:effectLst/>
                          <a:latin typeface="Arial" panose="020B0604020202020204" pitchFamily="34" charset="0"/>
                        </a:rPr>
                        <a:t>Maize</a:t>
                      </a:r>
                    </a:p>
                  </a:txBody>
                  <a:tcPr marL="60850"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Arial" panose="020B0604020202020204" pitchFamily="34" charset="0"/>
                        </a:rPr>
                        <a:t>kgs</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45</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07905639"/>
                  </a:ext>
                </a:extLst>
              </a:tr>
              <a:tr h="161472">
                <a:tc vMerge="1">
                  <a:txBody>
                    <a:bodyPr/>
                    <a:lstStyle/>
                    <a:p>
                      <a:endParaRPr lang="en-US"/>
                    </a:p>
                  </a:txBody>
                  <a:tcPr/>
                </a:tc>
                <a:tc>
                  <a:txBody>
                    <a:bodyPr/>
                    <a:lstStyle/>
                    <a:p>
                      <a:pPr algn="l" fontAlgn="ctr"/>
                      <a:r>
                        <a:rPr lang="en-US" sz="1200" b="0" i="0" u="none" strike="noStrike">
                          <a:solidFill>
                            <a:srgbClr val="000000"/>
                          </a:solidFill>
                          <a:effectLst/>
                          <a:latin typeface="Arial" panose="020B0604020202020204" pitchFamily="34" charset="0"/>
                        </a:rPr>
                        <a:t>Beans</a:t>
                      </a:r>
                    </a:p>
                  </a:txBody>
                  <a:tcPr marL="60850"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Arial" panose="020B0604020202020204" pitchFamily="34" charset="0"/>
                        </a:rPr>
                        <a:t>kgs</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13.5</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42824362"/>
                  </a:ext>
                </a:extLst>
              </a:tr>
              <a:tr h="161472">
                <a:tc vMerge="1">
                  <a:txBody>
                    <a:bodyPr/>
                    <a:lstStyle/>
                    <a:p>
                      <a:endParaRPr lang="en-US"/>
                    </a:p>
                  </a:txBody>
                  <a:tcPr/>
                </a:tc>
                <a:tc>
                  <a:txBody>
                    <a:bodyPr/>
                    <a:lstStyle/>
                    <a:p>
                      <a:pPr algn="l" fontAlgn="ctr"/>
                      <a:r>
                        <a:rPr lang="en-US" sz="1200" b="0" i="0" u="none" strike="noStrike">
                          <a:solidFill>
                            <a:srgbClr val="000000"/>
                          </a:solidFill>
                          <a:effectLst/>
                          <a:latin typeface="Arial" panose="020B0604020202020204" pitchFamily="34" charset="0"/>
                        </a:rPr>
                        <a:t>Palm Oil</a:t>
                      </a:r>
                    </a:p>
                  </a:txBody>
                  <a:tcPr marL="60850"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Arial" panose="020B0604020202020204" pitchFamily="34" charset="0"/>
                        </a:rPr>
                        <a:t>liter</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1.8</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46110845"/>
                  </a:ext>
                </a:extLst>
              </a:tr>
              <a:tr h="161472">
                <a:tc vMerge="1">
                  <a:txBody>
                    <a:bodyPr/>
                    <a:lstStyle/>
                    <a:p>
                      <a:endParaRPr lang="en-US"/>
                    </a:p>
                  </a:txBody>
                  <a:tcPr/>
                </a:tc>
                <a:tc>
                  <a:txBody>
                    <a:bodyPr/>
                    <a:lstStyle/>
                    <a:p>
                      <a:pPr algn="l" fontAlgn="ctr"/>
                      <a:r>
                        <a:rPr lang="en-US" sz="1200" b="0" i="0" u="none" strike="noStrike">
                          <a:solidFill>
                            <a:srgbClr val="000000"/>
                          </a:solidFill>
                          <a:effectLst/>
                          <a:latin typeface="Arial" panose="020B0604020202020204" pitchFamily="34" charset="0"/>
                        </a:rPr>
                        <a:t>Groundnuts</a:t>
                      </a:r>
                    </a:p>
                  </a:txBody>
                  <a:tcPr marL="60850"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Arial" panose="020B0604020202020204" pitchFamily="34" charset="0"/>
                        </a:rPr>
                        <a:t>kgs</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2.7</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35121128"/>
                  </a:ext>
                </a:extLst>
              </a:tr>
              <a:tr h="161472">
                <a:tc vMerge="1">
                  <a:txBody>
                    <a:bodyPr/>
                    <a:lstStyle/>
                    <a:p>
                      <a:endParaRPr lang="en-US"/>
                    </a:p>
                  </a:txBody>
                  <a:tcPr/>
                </a:tc>
                <a:tc>
                  <a:txBody>
                    <a:bodyPr/>
                    <a:lstStyle/>
                    <a:p>
                      <a:pPr algn="l" fontAlgn="ctr"/>
                      <a:r>
                        <a:rPr lang="en-US" sz="1200" b="0" i="0" u="none" strike="noStrike">
                          <a:solidFill>
                            <a:srgbClr val="000000"/>
                          </a:solidFill>
                          <a:effectLst/>
                          <a:latin typeface="Arial" panose="020B0604020202020204" pitchFamily="34" charset="0"/>
                        </a:rPr>
                        <a:t>Sugar</a:t>
                      </a:r>
                    </a:p>
                  </a:txBody>
                  <a:tcPr marL="60850"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Arial" panose="020B0604020202020204" pitchFamily="34" charset="0"/>
                        </a:rPr>
                        <a:t>kgs</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1.8</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54264691"/>
                  </a:ext>
                </a:extLst>
              </a:tr>
              <a:tr h="161472">
                <a:tc vMerge="1">
                  <a:txBody>
                    <a:bodyPr/>
                    <a:lstStyle/>
                    <a:p>
                      <a:endParaRPr lang="en-US"/>
                    </a:p>
                  </a:txBody>
                  <a:tcPr/>
                </a:tc>
                <a:tc>
                  <a:txBody>
                    <a:bodyPr/>
                    <a:lstStyle/>
                    <a:p>
                      <a:pPr algn="l" fontAlgn="ctr"/>
                      <a:r>
                        <a:rPr lang="en-US" sz="1200" b="0" i="0" u="none" strike="noStrike">
                          <a:solidFill>
                            <a:srgbClr val="000000"/>
                          </a:solidFill>
                          <a:effectLst/>
                          <a:latin typeface="Arial" panose="020B0604020202020204" pitchFamily="34" charset="0"/>
                        </a:rPr>
                        <a:t>Veg Oil</a:t>
                      </a:r>
                    </a:p>
                  </a:txBody>
                  <a:tcPr marL="60850"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Arial" panose="020B0604020202020204" pitchFamily="34" charset="0"/>
                        </a:rPr>
                        <a:t>liter</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3.6</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11800863"/>
                  </a:ext>
                </a:extLst>
              </a:tr>
              <a:tr h="161472">
                <a:tc vMerge="1">
                  <a:txBody>
                    <a:bodyPr/>
                    <a:lstStyle/>
                    <a:p>
                      <a:endParaRPr lang="en-US"/>
                    </a:p>
                  </a:txBody>
                  <a:tcPr/>
                </a:tc>
                <a:tc>
                  <a:txBody>
                    <a:bodyPr/>
                    <a:lstStyle/>
                    <a:p>
                      <a:pPr algn="l" fontAlgn="ctr"/>
                      <a:r>
                        <a:rPr lang="en-US" sz="1200" b="0" i="0" u="none" strike="noStrike">
                          <a:solidFill>
                            <a:srgbClr val="000000"/>
                          </a:solidFill>
                          <a:effectLst/>
                          <a:latin typeface="Arial" panose="020B0604020202020204" pitchFamily="34" charset="0"/>
                        </a:rPr>
                        <a:t>Salt</a:t>
                      </a:r>
                    </a:p>
                  </a:txBody>
                  <a:tcPr marL="60850"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Arial" panose="020B0604020202020204" pitchFamily="34" charset="0"/>
                        </a:rPr>
                        <a:t>kgs</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0.9</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32344915"/>
                  </a:ext>
                </a:extLst>
              </a:tr>
              <a:tr h="131074">
                <a:tc vMerge="1">
                  <a:txBody>
                    <a:bodyPr/>
                    <a:lstStyle/>
                    <a:p>
                      <a:endParaRPr lang="en-US"/>
                    </a:p>
                  </a:txBody>
                  <a:tcPr/>
                </a:tc>
                <a:tc>
                  <a:txBody>
                    <a:bodyPr/>
                    <a:lstStyle/>
                    <a:p>
                      <a:pPr algn="l" fontAlgn="ctr"/>
                      <a:r>
                        <a:rPr lang="en-US" sz="1200" b="0" i="0" u="none" strike="noStrike">
                          <a:solidFill>
                            <a:srgbClr val="000000"/>
                          </a:solidFill>
                          <a:effectLst/>
                          <a:latin typeface="Arial" panose="020B0604020202020204" pitchFamily="34" charset="0"/>
                        </a:rPr>
                        <a:t>Onion</a:t>
                      </a:r>
                    </a:p>
                  </a:txBody>
                  <a:tcPr marL="60850"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Arial" panose="020B0604020202020204" pitchFamily="34" charset="0"/>
                        </a:rPr>
                        <a:t>kgs</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1.44</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38188405"/>
                  </a:ext>
                </a:extLst>
              </a:tr>
              <a:tr h="161472">
                <a:tc rowSpan="6">
                  <a:txBody>
                    <a:bodyPr/>
                    <a:lstStyle/>
                    <a:p>
                      <a:pPr algn="ctr" fontAlgn="ctr"/>
                      <a:r>
                        <a:rPr lang="en-US" sz="1200" b="0" i="0" u="none" strike="noStrike">
                          <a:solidFill>
                            <a:srgbClr val="000000"/>
                          </a:solidFill>
                          <a:effectLst/>
                          <a:latin typeface="Arial" panose="020B0604020202020204" pitchFamily="34" charset="0"/>
                        </a:rPr>
                        <a:t>Condiments and supplements</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a:solidFill>
                            <a:srgbClr val="000000"/>
                          </a:solidFill>
                          <a:effectLst/>
                          <a:latin typeface="Arial" panose="020B0604020202020204" pitchFamily="34" charset="0"/>
                        </a:rPr>
                        <a:t>Non leafy vegetables </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Arial" panose="020B0604020202020204" pitchFamily="34" charset="0"/>
                        </a:rPr>
                        <a:t>kgs</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2</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70757385"/>
                  </a:ext>
                </a:extLst>
              </a:tr>
              <a:tr h="161472">
                <a:tc vMerge="1">
                  <a:txBody>
                    <a:bodyPr/>
                    <a:lstStyle/>
                    <a:p>
                      <a:endParaRPr lang="en-US"/>
                    </a:p>
                  </a:txBody>
                  <a:tcPr/>
                </a:tc>
                <a:tc>
                  <a:txBody>
                    <a:bodyPr/>
                    <a:lstStyle/>
                    <a:p>
                      <a:pPr algn="l" fontAlgn="ctr"/>
                      <a:r>
                        <a:rPr lang="en-US" sz="1200" b="0" i="0" u="none" strike="noStrike">
                          <a:solidFill>
                            <a:srgbClr val="000000"/>
                          </a:solidFill>
                          <a:effectLst/>
                          <a:latin typeface="Arial" panose="020B0604020202020204" pitchFamily="34" charset="0"/>
                        </a:rPr>
                        <a:t>Leafy vegetables</a:t>
                      </a:r>
                    </a:p>
                  </a:txBody>
                  <a:tcPr marL="60850"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Arial" panose="020B0604020202020204" pitchFamily="34" charset="0"/>
                        </a:rPr>
                        <a:t>kgs</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2</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15267228"/>
                  </a:ext>
                </a:extLst>
              </a:tr>
              <a:tr h="161472">
                <a:tc vMerge="1">
                  <a:txBody>
                    <a:bodyPr/>
                    <a:lstStyle/>
                    <a:p>
                      <a:endParaRPr lang="en-US"/>
                    </a:p>
                  </a:txBody>
                  <a:tcPr/>
                </a:tc>
                <a:tc>
                  <a:txBody>
                    <a:bodyPr/>
                    <a:lstStyle/>
                    <a:p>
                      <a:pPr algn="l" fontAlgn="ctr"/>
                      <a:r>
                        <a:rPr lang="en-US" sz="1200" b="0" i="0" u="none" strike="noStrike">
                          <a:solidFill>
                            <a:srgbClr val="000000"/>
                          </a:solidFill>
                          <a:effectLst/>
                          <a:latin typeface="Arial" panose="020B0604020202020204" pitchFamily="34" charset="0"/>
                        </a:rPr>
                        <a:t>Fruits </a:t>
                      </a:r>
                    </a:p>
                  </a:txBody>
                  <a:tcPr marL="60850"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Arial" panose="020B0604020202020204" pitchFamily="34" charset="0"/>
                        </a:rPr>
                        <a:t>kgs</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66020266"/>
                  </a:ext>
                </a:extLst>
              </a:tr>
              <a:tr h="161472">
                <a:tc vMerge="1">
                  <a:txBody>
                    <a:bodyPr/>
                    <a:lstStyle/>
                    <a:p>
                      <a:endParaRPr lang="en-US"/>
                    </a:p>
                  </a:txBody>
                  <a:tcPr/>
                </a:tc>
                <a:tc>
                  <a:txBody>
                    <a:bodyPr/>
                    <a:lstStyle/>
                    <a:p>
                      <a:pPr algn="l" fontAlgn="ctr"/>
                      <a:r>
                        <a:rPr lang="en-US" sz="1200" b="0" i="0" u="none" strike="noStrike">
                          <a:solidFill>
                            <a:srgbClr val="000000"/>
                          </a:solidFill>
                          <a:effectLst/>
                          <a:latin typeface="Arial" panose="020B0604020202020204" pitchFamily="34" charset="0"/>
                        </a:rPr>
                        <a:t>Meats</a:t>
                      </a:r>
                    </a:p>
                  </a:txBody>
                  <a:tcPr marL="60850"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Arial" panose="020B0604020202020204" pitchFamily="34" charset="0"/>
                        </a:rPr>
                        <a:t>kgs</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0.5</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45340714"/>
                  </a:ext>
                </a:extLst>
              </a:tr>
              <a:tr h="161472">
                <a:tc vMerge="1">
                  <a:txBody>
                    <a:bodyPr/>
                    <a:lstStyle/>
                    <a:p>
                      <a:endParaRPr lang="en-US"/>
                    </a:p>
                  </a:txBody>
                  <a:tcPr/>
                </a:tc>
                <a:tc>
                  <a:txBody>
                    <a:bodyPr/>
                    <a:lstStyle/>
                    <a:p>
                      <a:pPr algn="l" fontAlgn="ctr"/>
                      <a:r>
                        <a:rPr lang="en-US" sz="1200" b="0" i="0" u="none" strike="noStrike">
                          <a:solidFill>
                            <a:srgbClr val="000000"/>
                          </a:solidFill>
                          <a:effectLst/>
                          <a:latin typeface="Arial" panose="020B0604020202020204" pitchFamily="34" charset="0"/>
                        </a:rPr>
                        <a:t>Chicken eggs</a:t>
                      </a:r>
                    </a:p>
                  </a:txBody>
                  <a:tcPr marL="60850"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Arial" panose="020B0604020202020204" pitchFamily="34" charset="0"/>
                        </a:rPr>
                        <a:t>pcs</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12</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94891764"/>
                  </a:ext>
                </a:extLst>
              </a:tr>
              <a:tr h="161472">
                <a:tc vMerge="1">
                  <a:txBody>
                    <a:bodyPr/>
                    <a:lstStyle/>
                    <a:p>
                      <a:endParaRPr lang="en-US"/>
                    </a:p>
                  </a:txBody>
                  <a:tcPr/>
                </a:tc>
                <a:tc>
                  <a:txBody>
                    <a:bodyPr/>
                    <a:lstStyle/>
                    <a:p>
                      <a:pPr algn="l" fontAlgn="ctr"/>
                      <a:r>
                        <a:rPr lang="en-US" sz="1200" b="0" i="0" u="none" strike="noStrike">
                          <a:solidFill>
                            <a:srgbClr val="000000"/>
                          </a:solidFill>
                          <a:effectLst/>
                          <a:latin typeface="Arial" panose="020B0604020202020204" pitchFamily="34" charset="0"/>
                        </a:rPr>
                        <a:t>Vinegar</a:t>
                      </a:r>
                    </a:p>
                  </a:txBody>
                  <a:tcPr marL="60850"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Arial" panose="020B0604020202020204" pitchFamily="34" charset="0"/>
                        </a:rPr>
                        <a:t>liters</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63685127"/>
                  </a:ext>
                </a:extLst>
              </a:tr>
              <a:tr h="256580">
                <a:tc>
                  <a:txBody>
                    <a:bodyPr/>
                    <a:lstStyle/>
                    <a:p>
                      <a:pPr algn="l" fontAlgn="ctr"/>
                      <a:r>
                        <a:rPr lang="en-US" sz="1200" b="0" i="0" u="none" strike="noStrike">
                          <a:solidFill>
                            <a:srgbClr val="000000"/>
                          </a:solidFill>
                          <a:effectLst/>
                          <a:latin typeface="Arial" panose="020B0604020202020204" pitchFamily="34" charset="0"/>
                        </a:rPr>
                        <a:t>Cooking fuel</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a:solidFill>
                            <a:srgbClr val="000000"/>
                          </a:solidFill>
                          <a:effectLst/>
                          <a:latin typeface="Arial" panose="020B0604020202020204" pitchFamily="34" charset="0"/>
                        </a:rPr>
                        <a:t>(firewoods, briquettes and charcoal)</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Arial" panose="020B0604020202020204" pitchFamily="34" charset="0"/>
                        </a:rPr>
                        <a:t>bag</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19665438"/>
                  </a:ext>
                </a:extLst>
              </a:tr>
              <a:tr h="256580">
                <a:tc rowSpan="4">
                  <a:txBody>
                    <a:bodyPr/>
                    <a:lstStyle/>
                    <a:p>
                      <a:pPr algn="ctr" fontAlgn="ctr"/>
                      <a:r>
                        <a:rPr lang="en-US" sz="1200" b="0" i="0" u="none" strike="noStrike">
                          <a:solidFill>
                            <a:srgbClr val="000000"/>
                          </a:solidFill>
                          <a:effectLst/>
                          <a:latin typeface="Arial" panose="020B0604020202020204" pitchFamily="34" charset="0"/>
                        </a:rPr>
                        <a:t>WASH Items</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a:solidFill>
                            <a:srgbClr val="000000"/>
                          </a:solidFill>
                          <a:effectLst/>
                          <a:latin typeface="Arial" panose="020B0604020202020204" pitchFamily="34" charset="0"/>
                        </a:rPr>
                        <a:t>Water + water vendor fees</a:t>
                      </a:r>
                    </a:p>
                  </a:txBody>
                  <a:tcPr marL="60850"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Arial" panose="020B0604020202020204" pitchFamily="34" charset="0"/>
                        </a:rPr>
                        <a:t>Jerrycans (20L)</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158</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87483480"/>
                  </a:ext>
                </a:extLst>
              </a:tr>
              <a:tr h="161472">
                <a:tc vMerge="1">
                  <a:txBody>
                    <a:bodyPr/>
                    <a:lstStyle/>
                    <a:p>
                      <a:endParaRPr lang="en-US"/>
                    </a:p>
                  </a:txBody>
                  <a:tcPr/>
                </a:tc>
                <a:tc>
                  <a:txBody>
                    <a:bodyPr/>
                    <a:lstStyle/>
                    <a:p>
                      <a:pPr algn="l" fontAlgn="ctr"/>
                      <a:r>
                        <a:rPr lang="en-US" sz="1200" b="0" i="0" u="none" strike="noStrike">
                          <a:solidFill>
                            <a:srgbClr val="000000"/>
                          </a:solidFill>
                          <a:effectLst/>
                          <a:latin typeface="Arial" panose="020B0604020202020204" pitchFamily="34" charset="0"/>
                        </a:rPr>
                        <a:t>Bathing soap</a:t>
                      </a:r>
                    </a:p>
                  </a:txBody>
                  <a:tcPr marL="60850"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Arial" panose="020B0604020202020204" pitchFamily="34" charset="0"/>
                        </a:rPr>
                        <a:t>bar (60g)</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13</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5053342"/>
                  </a:ext>
                </a:extLst>
              </a:tr>
              <a:tr h="256580">
                <a:tc vMerge="1">
                  <a:txBody>
                    <a:bodyPr/>
                    <a:lstStyle/>
                    <a:p>
                      <a:endParaRPr lang="en-US"/>
                    </a:p>
                  </a:txBody>
                  <a:tcPr/>
                </a:tc>
                <a:tc>
                  <a:txBody>
                    <a:bodyPr/>
                    <a:lstStyle/>
                    <a:p>
                      <a:pPr algn="l" fontAlgn="ctr"/>
                      <a:r>
                        <a:rPr lang="en-US" sz="1200" b="0" i="0" u="none" strike="noStrike">
                          <a:solidFill>
                            <a:srgbClr val="000000"/>
                          </a:solidFill>
                          <a:effectLst/>
                          <a:latin typeface="Arial" panose="020B0604020202020204" pitchFamily="34" charset="0"/>
                        </a:rPr>
                        <a:t>Laundry Soap</a:t>
                      </a:r>
                    </a:p>
                  </a:txBody>
                  <a:tcPr marL="60850"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Arial" panose="020B0604020202020204" pitchFamily="34" charset="0"/>
                        </a:rPr>
                        <a:t>bar (200g)</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3</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88554501"/>
                  </a:ext>
                </a:extLst>
              </a:tr>
              <a:tr h="256580">
                <a:tc vMerge="1">
                  <a:txBody>
                    <a:bodyPr/>
                    <a:lstStyle/>
                    <a:p>
                      <a:endParaRPr lang="en-US"/>
                    </a:p>
                  </a:txBody>
                  <a:tcPr/>
                </a:tc>
                <a:tc>
                  <a:txBody>
                    <a:bodyPr/>
                    <a:lstStyle/>
                    <a:p>
                      <a:pPr algn="l" fontAlgn="ctr"/>
                      <a:r>
                        <a:rPr lang="en-US" sz="1200" b="0" i="0" u="none" strike="noStrike">
                          <a:solidFill>
                            <a:srgbClr val="000000"/>
                          </a:solidFill>
                          <a:effectLst/>
                          <a:latin typeface="Arial" panose="020B0604020202020204" pitchFamily="34" charset="0"/>
                        </a:rPr>
                        <a:t>Sanitary pads (pack of 8 pcs)</a:t>
                      </a:r>
                    </a:p>
                  </a:txBody>
                  <a:tcPr marL="60850"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Arial" panose="020B0604020202020204" pitchFamily="34" charset="0"/>
                        </a:rPr>
                        <a:t>pack</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4</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15203628"/>
                  </a:ext>
                </a:extLst>
              </a:tr>
              <a:tr h="507592">
                <a:tc>
                  <a:txBody>
                    <a:bodyPr/>
                    <a:lstStyle/>
                    <a:p>
                      <a:pPr algn="l" fontAlgn="ctr"/>
                      <a:r>
                        <a:rPr lang="en-US" sz="1200" b="0" i="0" u="none" strike="noStrike" dirty="0">
                          <a:solidFill>
                            <a:srgbClr val="000000"/>
                          </a:solidFill>
                          <a:effectLst/>
                          <a:latin typeface="Arial" panose="020B0604020202020204" pitchFamily="34" charset="0"/>
                        </a:rPr>
                        <a:t>Health expenses</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a:solidFill>
                            <a:srgbClr val="000000"/>
                          </a:solidFill>
                          <a:effectLst/>
                          <a:latin typeface="Arial" panose="020B0604020202020204" pitchFamily="34" charset="0"/>
                        </a:rPr>
                        <a:t>Average expense (out of pocket money + external costs) for 1 person</a:t>
                      </a:r>
                    </a:p>
                  </a:txBody>
                  <a:tcPr marL="60850"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Arial" panose="020B0604020202020204" pitchFamily="34" charset="0"/>
                        </a:rPr>
                        <a:t>pcs</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dirty="0">
                          <a:solidFill>
                            <a:srgbClr val="000000"/>
                          </a:solidFill>
                          <a:effectLst/>
                          <a:latin typeface="Arial" panose="020B0604020202020204" pitchFamily="34" charset="0"/>
                        </a:rPr>
                        <a:t>7</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83445411"/>
                  </a:ext>
                </a:extLst>
              </a:tr>
            </a:tbl>
          </a:graphicData>
        </a:graphic>
      </p:graphicFrame>
    </p:spTree>
    <p:extLst>
      <p:ext uri="{BB962C8B-B14F-4D97-AF65-F5344CB8AC3E}">
        <p14:creationId xmlns:p14="http://schemas.microsoft.com/office/powerpoint/2010/main" val="29730293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143E31A-E675-483A-94AE-5FC42244FD22}"/>
              </a:ext>
            </a:extLst>
          </p:cNvPr>
          <p:cNvSpPr txBox="1">
            <a:spLocks/>
          </p:cNvSpPr>
          <p:nvPr/>
        </p:nvSpPr>
        <p:spPr bwMode="auto">
          <a:xfrm>
            <a:off x="0" y="-95003"/>
            <a:ext cx="12192000" cy="836364"/>
          </a:xfrm>
          <a:prstGeom prst="rect">
            <a:avLst/>
          </a:prstGeom>
          <a:gradFill flip="none" rotWithShape="1">
            <a:gsLst>
              <a:gs pos="85000">
                <a:srgbClr val="78BF3F"/>
              </a:gs>
              <a:gs pos="0">
                <a:srgbClr val="009740"/>
              </a:gs>
              <a:gs pos="100000">
                <a:srgbClr val="8DC63F"/>
              </a:gs>
            </a:gsLst>
            <a:lin ang="0" scaled="1"/>
            <a:tileRect/>
          </a:gradFill>
          <a:ln>
            <a:noFill/>
          </a:ln>
        </p:spPr>
        <p:txBody>
          <a:bodyPr vert="horz" wrap="square" lIns="91440" tIns="45720" rIns="91440" bIns="45720" numCol="1" anchor="ctr" anchorCtr="0" compatLnSpc="1">
            <a:prstTxWarp prst="textNoShape">
              <a:avLst/>
            </a:prstTxWarp>
          </a:bodyPr>
          <a:lstStyle>
            <a:lvl1pPr marL="338138" algn="l" rtl="0" eaLnBrk="0" fontAlgn="base" hangingPunct="0">
              <a:spcBef>
                <a:spcPct val="0"/>
              </a:spcBef>
              <a:spcAft>
                <a:spcPct val="0"/>
              </a:spcAft>
              <a:defRPr sz="3600" b="1" kern="1200" baseline="0">
                <a:solidFill>
                  <a:schemeClr val="bg1"/>
                </a:solidFill>
                <a:latin typeface="Arial" pitchFamily="34" charset="0"/>
                <a:ea typeface="+mj-ea"/>
                <a:cs typeface="Arial" pitchFamily="34" charset="0"/>
              </a:defRPr>
            </a:lvl1pPr>
            <a:lvl2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2pPr>
            <a:lvl3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3pPr>
            <a:lvl4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4pPr>
            <a:lvl5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5pPr>
            <a:lvl6pPr marL="7953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6pPr>
            <a:lvl7pPr marL="12525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7pPr>
            <a:lvl8pPr marL="17097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8pPr>
            <a:lvl9pPr marL="21669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9pPr>
          </a:lstStyle>
          <a:p>
            <a:endParaRPr lang="en-GB" sz="2800" dirty="0"/>
          </a:p>
        </p:txBody>
      </p:sp>
      <p:sp>
        <p:nvSpPr>
          <p:cNvPr id="5" name="TextBox 4">
            <a:extLst>
              <a:ext uri="{FF2B5EF4-FFF2-40B4-BE49-F238E27FC236}">
                <a16:creationId xmlns:a16="http://schemas.microsoft.com/office/drawing/2014/main" id="{FEC5617A-23F7-4677-B787-7589DF914FB0}"/>
              </a:ext>
            </a:extLst>
          </p:cNvPr>
          <p:cNvSpPr txBox="1">
            <a:spLocks noChangeArrowheads="1"/>
          </p:cNvSpPr>
          <p:nvPr/>
        </p:nvSpPr>
        <p:spPr bwMode="auto">
          <a:xfrm>
            <a:off x="0" y="796964"/>
            <a:ext cx="12192000" cy="76200"/>
          </a:xfrm>
          <a:prstGeom prst="rect">
            <a:avLst/>
          </a:prstGeom>
          <a:solidFill>
            <a:srgbClr val="8DC63F"/>
          </a:solidFill>
          <a:ln>
            <a:noFill/>
          </a:ln>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endParaRPr lang="en-US" dirty="0">
              <a:solidFill>
                <a:srgbClr val="000000"/>
              </a:solidFill>
            </a:endParaRPr>
          </a:p>
        </p:txBody>
      </p:sp>
      <p:sp>
        <p:nvSpPr>
          <p:cNvPr id="6" name="Rectangle 5">
            <a:extLst>
              <a:ext uri="{FF2B5EF4-FFF2-40B4-BE49-F238E27FC236}">
                <a16:creationId xmlns:a16="http://schemas.microsoft.com/office/drawing/2014/main" id="{801F9CFA-1B20-4B26-8292-3C1FC6E51AC4}"/>
              </a:ext>
            </a:extLst>
          </p:cNvPr>
          <p:cNvSpPr/>
          <p:nvPr/>
        </p:nvSpPr>
        <p:spPr>
          <a:xfrm>
            <a:off x="334146" y="118753"/>
            <a:ext cx="11076339" cy="523220"/>
          </a:xfrm>
          <a:prstGeom prst="rect">
            <a:avLst/>
          </a:prstGeom>
        </p:spPr>
        <p:txBody>
          <a:bodyPr wrap="square">
            <a:spAutoFit/>
          </a:bodyPr>
          <a:lstStyle/>
          <a:p>
            <a:r>
              <a:rPr lang="en-US" sz="2800" b="1" dirty="0">
                <a:solidFill>
                  <a:schemeClr val="bg1"/>
                </a:solidFill>
              </a:rPr>
              <a:t>Step 5: Implementation of the CVA component </a:t>
            </a:r>
          </a:p>
        </p:txBody>
      </p:sp>
      <p:pic>
        <p:nvPicPr>
          <p:cNvPr id="7" name="Graphic 6">
            <a:extLst>
              <a:ext uri="{FF2B5EF4-FFF2-40B4-BE49-F238E27FC236}">
                <a16:creationId xmlns:a16="http://schemas.microsoft.com/office/drawing/2014/main" id="{FB1B1512-678B-44C5-85D9-C99DD9A8812A}"/>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410485" y="-72701"/>
            <a:ext cx="781515" cy="781515"/>
          </a:xfrm>
          <a:prstGeom prst="rect">
            <a:avLst/>
          </a:prstGeom>
        </p:spPr>
      </p:pic>
      <p:sp>
        <p:nvSpPr>
          <p:cNvPr id="2" name="Rectangle 1">
            <a:extLst>
              <a:ext uri="{FF2B5EF4-FFF2-40B4-BE49-F238E27FC236}">
                <a16:creationId xmlns:a16="http://schemas.microsoft.com/office/drawing/2014/main" id="{34838001-405B-4135-8987-ABDFC7A6FFEB}"/>
              </a:ext>
            </a:extLst>
          </p:cNvPr>
          <p:cNvSpPr/>
          <p:nvPr/>
        </p:nvSpPr>
        <p:spPr>
          <a:xfrm>
            <a:off x="334146" y="1137571"/>
            <a:ext cx="10341772" cy="3877985"/>
          </a:xfrm>
          <a:prstGeom prst="rect">
            <a:avLst/>
          </a:prstGeom>
        </p:spPr>
        <p:txBody>
          <a:bodyPr wrap="square">
            <a:spAutoFit/>
          </a:bodyPr>
          <a:lstStyle/>
          <a:p>
            <a:pPr>
              <a:spcAft>
                <a:spcPts val="600"/>
              </a:spcAft>
              <a:buClr>
                <a:srgbClr val="008000"/>
              </a:buClr>
            </a:pPr>
            <a:r>
              <a:rPr lang="en-US" sz="2400" dirty="0"/>
              <a:t>Essential components of the implementation stage </a:t>
            </a:r>
          </a:p>
          <a:p>
            <a:pPr marL="342900" indent="-342900">
              <a:spcAft>
                <a:spcPts val="600"/>
              </a:spcAft>
              <a:buClr>
                <a:srgbClr val="008000"/>
              </a:buClr>
              <a:buFont typeface="Wingdings" panose="05000000000000000000" pitchFamily="2" charset="2"/>
              <a:buChar char="Ø"/>
            </a:pPr>
            <a:r>
              <a:rPr lang="en-US" sz="2400" dirty="0"/>
              <a:t>defining roles and responsibilities in alignment with existing Standard Operating Procedures (SOPs), </a:t>
            </a:r>
          </a:p>
          <a:p>
            <a:pPr marL="342900" indent="-342900">
              <a:spcAft>
                <a:spcPts val="600"/>
              </a:spcAft>
              <a:buClr>
                <a:srgbClr val="008000"/>
              </a:buClr>
              <a:buFont typeface="Wingdings" panose="05000000000000000000" pitchFamily="2" charset="2"/>
              <a:buChar char="Ø"/>
            </a:pPr>
            <a:r>
              <a:rPr lang="en-US" sz="2400" dirty="0"/>
              <a:t>putting in place internal and external coordination mechanisms,</a:t>
            </a:r>
          </a:p>
          <a:p>
            <a:pPr marL="342900" indent="-342900">
              <a:spcAft>
                <a:spcPts val="600"/>
              </a:spcAft>
              <a:buClr>
                <a:srgbClr val="008000"/>
              </a:buClr>
              <a:buFont typeface="Wingdings" panose="05000000000000000000" pitchFamily="2" charset="2"/>
              <a:buChar char="Ø"/>
            </a:pPr>
            <a:r>
              <a:rPr lang="en-US" sz="2400" dirty="0"/>
              <a:t> setting up a beneficiary communication and accountability system,</a:t>
            </a:r>
          </a:p>
          <a:p>
            <a:pPr marL="342900" indent="-342900">
              <a:spcAft>
                <a:spcPts val="600"/>
              </a:spcAft>
              <a:buClr>
                <a:srgbClr val="008000"/>
              </a:buClr>
              <a:buFont typeface="Wingdings" panose="05000000000000000000" pitchFamily="2" charset="2"/>
              <a:buChar char="Ø"/>
            </a:pPr>
            <a:r>
              <a:rPr lang="en-US" sz="2400" dirty="0"/>
              <a:t>select and contract service providers/vendors for the disbursement of cash transfers and the redemption of vouchers, </a:t>
            </a:r>
          </a:p>
          <a:p>
            <a:pPr marL="342900" indent="-342900">
              <a:spcAft>
                <a:spcPts val="600"/>
              </a:spcAft>
              <a:buClr>
                <a:srgbClr val="008000"/>
              </a:buClr>
              <a:buFont typeface="Wingdings" panose="05000000000000000000" pitchFamily="2" charset="2"/>
              <a:buChar char="Ø"/>
            </a:pPr>
            <a:r>
              <a:rPr lang="en-US" sz="2400" dirty="0"/>
              <a:t>identify and register beneficiaries, </a:t>
            </a:r>
          </a:p>
          <a:p>
            <a:pPr marL="342900" indent="-342900">
              <a:spcAft>
                <a:spcPts val="600"/>
              </a:spcAft>
              <a:buClr>
                <a:srgbClr val="008000"/>
              </a:buClr>
              <a:buFont typeface="Wingdings" panose="05000000000000000000" pitchFamily="2" charset="2"/>
              <a:buChar char="Ø"/>
            </a:pPr>
            <a:r>
              <a:rPr lang="en-US" sz="2400" dirty="0"/>
              <a:t>and carry out and accompany the distribution of cash or vouchers.</a:t>
            </a:r>
          </a:p>
        </p:txBody>
      </p:sp>
    </p:spTree>
    <p:extLst>
      <p:ext uri="{BB962C8B-B14F-4D97-AF65-F5344CB8AC3E}">
        <p14:creationId xmlns:p14="http://schemas.microsoft.com/office/powerpoint/2010/main" val="42488287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3DCBF8A0-6882-43ED-9C21-CF8DC5D75764}"/>
              </a:ext>
            </a:extLst>
          </p:cNvPr>
          <p:cNvSpPr>
            <a:spLocks noGrp="1"/>
          </p:cNvSpPr>
          <p:nvPr>
            <p:ph idx="1"/>
          </p:nvPr>
        </p:nvSpPr>
        <p:spPr>
          <a:xfrm>
            <a:off x="537634" y="1309689"/>
            <a:ext cx="8974501" cy="4976811"/>
          </a:xfrm>
        </p:spPr>
        <p:txBody>
          <a:bodyPr>
            <a:normAutofit lnSpcReduction="10000"/>
          </a:bodyPr>
          <a:lstStyle/>
          <a:p>
            <a:pPr>
              <a:buFont typeface="Wingdings" panose="05000000000000000000" pitchFamily="2" charset="2"/>
              <a:buChar char="Ø"/>
            </a:pPr>
            <a:r>
              <a:rPr lang="en-US" sz="2800" dirty="0"/>
              <a:t>Poll: who are you?</a:t>
            </a:r>
          </a:p>
          <a:p>
            <a:pPr>
              <a:buFont typeface="Wingdings" panose="05000000000000000000" pitchFamily="2" charset="2"/>
              <a:buChar char="Ø"/>
            </a:pPr>
            <a:r>
              <a:rPr lang="en-US" sz="2800" dirty="0"/>
              <a:t>Recognition that CVA can support nutrition outcomes</a:t>
            </a:r>
          </a:p>
          <a:p>
            <a:pPr>
              <a:buFont typeface="Wingdings" panose="05000000000000000000" pitchFamily="2" charset="2"/>
              <a:buChar char="Ø"/>
            </a:pPr>
            <a:r>
              <a:rPr lang="en-US" sz="2800" dirty="0" err="1"/>
              <a:t>CashCap</a:t>
            </a:r>
            <a:r>
              <a:rPr lang="en-US" sz="2800" dirty="0"/>
              <a:t> support to the GNC since August 2019</a:t>
            </a:r>
          </a:p>
          <a:p>
            <a:pPr>
              <a:buFont typeface="Wingdings" panose="05000000000000000000" pitchFamily="2" charset="2"/>
              <a:buChar char="Ø"/>
            </a:pPr>
            <a:r>
              <a:rPr lang="en-US" sz="2800" dirty="0"/>
              <a:t>Reference Group, consisting more than 15 organizations</a:t>
            </a:r>
          </a:p>
          <a:p>
            <a:pPr>
              <a:buFont typeface="Wingdings" panose="05000000000000000000" pitchFamily="2" charset="2"/>
              <a:buChar char="Ø"/>
            </a:pPr>
            <a:r>
              <a:rPr lang="en-US" sz="2800" dirty="0"/>
              <a:t>Results: Evidence and Guidance note</a:t>
            </a:r>
          </a:p>
          <a:p>
            <a:pPr lvl="1">
              <a:buFont typeface="Wingdings" panose="05000000000000000000" pitchFamily="2" charset="2"/>
              <a:buChar char="Ø"/>
            </a:pPr>
            <a:r>
              <a:rPr lang="en-US" sz="2400" dirty="0"/>
              <a:t>Evidence and practice review</a:t>
            </a:r>
          </a:p>
          <a:p>
            <a:pPr lvl="1">
              <a:buFont typeface="Wingdings" panose="05000000000000000000" pitchFamily="2" charset="2"/>
              <a:buChar char="Ø"/>
            </a:pPr>
            <a:r>
              <a:rPr lang="en-US" sz="2400" dirty="0"/>
              <a:t>More than 50 key informant interviews</a:t>
            </a:r>
          </a:p>
          <a:p>
            <a:pPr lvl="1">
              <a:buFont typeface="Wingdings" panose="05000000000000000000" pitchFamily="2" charset="2"/>
              <a:buChar char="Ø"/>
            </a:pPr>
            <a:r>
              <a:rPr lang="en-US" sz="2400" dirty="0"/>
              <a:t>Two case studies: Nigeria and Somalia</a:t>
            </a:r>
          </a:p>
          <a:p>
            <a:pPr lvl="1">
              <a:buFont typeface="Wingdings" panose="05000000000000000000" pitchFamily="2" charset="2"/>
              <a:buChar char="Ø"/>
            </a:pPr>
            <a:r>
              <a:rPr lang="en-US" sz="2400" dirty="0"/>
              <a:t>Target audience</a:t>
            </a:r>
            <a:endParaRPr lang="en-GB" sz="2400" dirty="0"/>
          </a:p>
        </p:txBody>
      </p:sp>
      <p:sp>
        <p:nvSpPr>
          <p:cNvPr id="4" name="Title 1">
            <a:extLst>
              <a:ext uri="{FF2B5EF4-FFF2-40B4-BE49-F238E27FC236}">
                <a16:creationId xmlns:a16="http://schemas.microsoft.com/office/drawing/2014/main" id="{7143E31A-E675-483A-94AE-5FC42244FD22}"/>
              </a:ext>
            </a:extLst>
          </p:cNvPr>
          <p:cNvSpPr txBox="1">
            <a:spLocks/>
          </p:cNvSpPr>
          <p:nvPr/>
        </p:nvSpPr>
        <p:spPr bwMode="auto">
          <a:xfrm>
            <a:off x="0" y="-95003"/>
            <a:ext cx="12192000" cy="836364"/>
          </a:xfrm>
          <a:prstGeom prst="rect">
            <a:avLst/>
          </a:prstGeom>
          <a:gradFill flip="none" rotWithShape="1">
            <a:gsLst>
              <a:gs pos="85000">
                <a:srgbClr val="78BF3F"/>
              </a:gs>
              <a:gs pos="0">
                <a:srgbClr val="009740"/>
              </a:gs>
              <a:gs pos="100000">
                <a:srgbClr val="8DC63F"/>
              </a:gs>
            </a:gsLst>
            <a:lin ang="0" scaled="1"/>
            <a:tileRect/>
          </a:gradFill>
          <a:ln>
            <a:noFill/>
          </a:ln>
        </p:spPr>
        <p:txBody>
          <a:bodyPr vert="horz" wrap="square" lIns="91440" tIns="45720" rIns="91440" bIns="45720" numCol="1" anchor="ctr" anchorCtr="0" compatLnSpc="1">
            <a:prstTxWarp prst="textNoShape">
              <a:avLst/>
            </a:prstTxWarp>
          </a:bodyPr>
          <a:lstStyle>
            <a:lvl1pPr marL="338138" algn="l" rtl="0" eaLnBrk="0" fontAlgn="base" hangingPunct="0">
              <a:spcBef>
                <a:spcPct val="0"/>
              </a:spcBef>
              <a:spcAft>
                <a:spcPct val="0"/>
              </a:spcAft>
              <a:defRPr sz="3600" b="1" kern="1200" baseline="0">
                <a:solidFill>
                  <a:schemeClr val="bg1"/>
                </a:solidFill>
                <a:latin typeface="Arial" pitchFamily="34" charset="0"/>
                <a:ea typeface="+mj-ea"/>
                <a:cs typeface="Arial" pitchFamily="34" charset="0"/>
              </a:defRPr>
            </a:lvl1pPr>
            <a:lvl2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2pPr>
            <a:lvl3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3pPr>
            <a:lvl4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4pPr>
            <a:lvl5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5pPr>
            <a:lvl6pPr marL="7953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6pPr>
            <a:lvl7pPr marL="12525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7pPr>
            <a:lvl8pPr marL="17097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8pPr>
            <a:lvl9pPr marL="21669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9pPr>
          </a:lstStyle>
          <a:p>
            <a:endParaRPr lang="en-GB" sz="2800" dirty="0"/>
          </a:p>
        </p:txBody>
      </p:sp>
      <p:sp>
        <p:nvSpPr>
          <p:cNvPr id="5" name="TextBox 4">
            <a:extLst>
              <a:ext uri="{FF2B5EF4-FFF2-40B4-BE49-F238E27FC236}">
                <a16:creationId xmlns:a16="http://schemas.microsoft.com/office/drawing/2014/main" id="{FEC5617A-23F7-4677-B787-7589DF914FB0}"/>
              </a:ext>
            </a:extLst>
          </p:cNvPr>
          <p:cNvSpPr txBox="1">
            <a:spLocks noChangeArrowheads="1"/>
          </p:cNvSpPr>
          <p:nvPr/>
        </p:nvSpPr>
        <p:spPr bwMode="auto">
          <a:xfrm>
            <a:off x="0" y="796964"/>
            <a:ext cx="12192000" cy="76200"/>
          </a:xfrm>
          <a:prstGeom prst="rect">
            <a:avLst/>
          </a:prstGeom>
          <a:solidFill>
            <a:srgbClr val="8DC63F"/>
          </a:solidFill>
          <a:ln>
            <a:noFill/>
          </a:ln>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endParaRPr lang="en-US" dirty="0">
              <a:solidFill>
                <a:srgbClr val="000000"/>
              </a:solidFill>
            </a:endParaRPr>
          </a:p>
        </p:txBody>
      </p:sp>
      <p:sp>
        <p:nvSpPr>
          <p:cNvPr id="6" name="Rectangle 5">
            <a:extLst>
              <a:ext uri="{FF2B5EF4-FFF2-40B4-BE49-F238E27FC236}">
                <a16:creationId xmlns:a16="http://schemas.microsoft.com/office/drawing/2014/main" id="{801F9CFA-1B20-4B26-8292-3C1FC6E51AC4}"/>
              </a:ext>
            </a:extLst>
          </p:cNvPr>
          <p:cNvSpPr/>
          <p:nvPr/>
        </p:nvSpPr>
        <p:spPr>
          <a:xfrm>
            <a:off x="334146" y="118753"/>
            <a:ext cx="8311089" cy="584775"/>
          </a:xfrm>
          <a:prstGeom prst="rect">
            <a:avLst/>
          </a:prstGeom>
        </p:spPr>
        <p:txBody>
          <a:bodyPr wrap="square">
            <a:spAutoFit/>
          </a:bodyPr>
          <a:lstStyle/>
          <a:p>
            <a:r>
              <a:rPr lang="en-GB" sz="3200" b="1" dirty="0">
                <a:solidFill>
                  <a:schemeClr val="bg1"/>
                </a:solidFill>
              </a:rPr>
              <a:t>Introduction</a:t>
            </a:r>
            <a:endParaRPr lang="en-US" sz="3200" dirty="0">
              <a:solidFill>
                <a:schemeClr val="bg1"/>
              </a:solidFill>
            </a:endParaRPr>
          </a:p>
        </p:txBody>
      </p:sp>
      <p:pic>
        <p:nvPicPr>
          <p:cNvPr id="7" name="Graphic 6">
            <a:extLst>
              <a:ext uri="{FF2B5EF4-FFF2-40B4-BE49-F238E27FC236}">
                <a16:creationId xmlns:a16="http://schemas.microsoft.com/office/drawing/2014/main" id="{FB1B1512-678B-44C5-85D9-C99DD9A8812A}"/>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410485" y="-72701"/>
            <a:ext cx="781515" cy="781515"/>
          </a:xfrm>
          <a:prstGeom prst="rect">
            <a:avLst/>
          </a:prstGeom>
        </p:spPr>
      </p:pic>
    </p:spTree>
    <p:extLst>
      <p:ext uri="{BB962C8B-B14F-4D97-AF65-F5344CB8AC3E}">
        <p14:creationId xmlns:p14="http://schemas.microsoft.com/office/powerpoint/2010/main" val="96845677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143E31A-E675-483A-94AE-5FC42244FD22}"/>
              </a:ext>
            </a:extLst>
          </p:cNvPr>
          <p:cNvSpPr txBox="1">
            <a:spLocks/>
          </p:cNvSpPr>
          <p:nvPr/>
        </p:nvSpPr>
        <p:spPr bwMode="auto">
          <a:xfrm>
            <a:off x="0" y="-95003"/>
            <a:ext cx="12192000" cy="836364"/>
          </a:xfrm>
          <a:prstGeom prst="rect">
            <a:avLst/>
          </a:prstGeom>
          <a:gradFill flip="none" rotWithShape="1">
            <a:gsLst>
              <a:gs pos="85000">
                <a:srgbClr val="78BF3F"/>
              </a:gs>
              <a:gs pos="0">
                <a:srgbClr val="009740"/>
              </a:gs>
              <a:gs pos="100000">
                <a:srgbClr val="8DC63F"/>
              </a:gs>
            </a:gsLst>
            <a:lin ang="0" scaled="1"/>
            <a:tileRect/>
          </a:gradFill>
          <a:ln>
            <a:noFill/>
          </a:ln>
        </p:spPr>
        <p:txBody>
          <a:bodyPr vert="horz" wrap="square" lIns="91440" tIns="45720" rIns="91440" bIns="45720" numCol="1" anchor="ctr" anchorCtr="0" compatLnSpc="1">
            <a:prstTxWarp prst="textNoShape">
              <a:avLst/>
            </a:prstTxWarp>
          </a:bodyPr>
          <a:lstStyle>
            <a:lvl1pPr marL="338138" algn="l" rtl="0" eaLnBrk="0" fontAlgn="base" hangingPunct="0">
              <a:spcBef>
                <a:spcPct val="0"/>
              </a:spcBef>
              <a:spcAft>
                <a:spcPct val="0"/>
              </a:spcAft>
              <a:defRPr sz="3600" b="1" kern="1200" baseline="0">
                <a:solidFill>
                  <a:schemeClr val="bg1"/>
                </a:solidFill>
                <a:latin typeface="Arial" pitchFamily="34" charset="0"/>
                <a:ea typeface="+mj-ea"/>
                <a:cs typeface="Arial" pitchFamily="34" charset="0"/>
              </a:defRPr>
            </a:lvl1pPr>
            <a:lvl2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2pPr>
            <a:lvl3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3pPr>
            <a:lvl4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4pPr>
            <a:lvl5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5pPr>
            <a:lvl6pPr marL="7953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6pPr>
            <a:lvl7pPr marL="12525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7pPr>
            <a:lvl8pPr marL="17097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8pPr>
            <a:lvl9pPr marL="21669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9pPr>
          </a:lstStyle>
          <a:p>
            <a:endParaRPr lang="en-GB" sz="2800" dirty="0"/>
          </a:p>
        </p:txBody>
      </p:sp>
      <p:sp>
        <p:nvSpPr>
          <p:cNvPr id="5" name="TextBox 4">
            <a:extLst>
              <a:ext uri="{FF2B5EF4-FFF2-40B4-BE49-F238E27FC236}">
                <a16:creationId xmlns:a16="http://schemas.microsoft.com/office/drawing/2014/main" id="{FEC5617A-23F7-4677-B787-7589DF914FB0}"/>
              </a:ext>
            </a:extLst>
          </p:cNvPr>
          <p:cNvSpPr txBox="1">
            <a:spLocks noChangeArrowheads="1"/>
          </p:cNvSpPr>
          <p:nvPr/>
        </p:nvSpPr>
        <p:spPr bwMode="auto">
          <a:xfrm>
            <a:off x="0" y="796964"/>
            <a:ext cx="12192000" cy="76200"/>
          </a:xfrm>
          <a:prstGeom prst="rect">
            <a:avLst/>
          </a:prstGeom>
          <a:solidFill>
            <a:srgbClr val="8DC63F"/>
          </a:solidFill>
          <a:ln>
            <a:noFill/>
          </a:ln>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endParaRPr lang="en-US" dirty="0">
              <a:solidFill>
                <a:srgbClr val="000000"/>
              </a:solidFill>
            </a:endParaRPr>
          </a:p>
        </p:txBody>
      </p:sp>
      <p:sp>
        <p:nvSpPr>
          <p:cNvPr id="6" name="Rectangle 5">
            <a:extLst>
              <a:ext uri="{FF2B5EF4-FFF2-40B4-BE49-F238E27FC236}">
                <a16:creationId xmlns:a16="http://schemas.microsoft.com/office/drawing/2014/main" id="{801F9CFA-1B20-4B26-8292-3C1FC6E51AC4}"/>
              </a:ext>
            </a:extLst>
          </p:cNvPr>
          <p:cNvSpPr/>
          <p:nvPr/>
        </p:nvSpPr>
        <p:spPr>
          <a:xfrm>
            <a:off x="334146" y="118753"/>
            <a:ext cx="11076339" cy="523220"/>
          </a:xfrm>
          <a:prstGeom prst="rect">
            <a:avLst/>
          </a:prstGeom>
        </p:spPr>
        <p:txBody>
          <a:bodyPr wrap="square">
            <a:spAutoFit/>
          </a:bodyPr>
          <a:lstStyle/>
          <a:p>
            <a:r>
              <a:rPr lang="en-US" sz="2800" b="1" dirty="0">
                <a:solidFill>
                  <a:schemeClr val="bg1"/>
                </a:solidFill>
              </a:rPr>
              <a:t>Step 6: Monitoring of the CVA component </a:t>
            </a:r>
          </a:p>
        </p:txBody>
      </p:sp>
      <p:pic>
        <p:nvPicPr>
          <p:cNvPr id="7" name="Graphic 6">
            <a:extLst>
              <a:ext uri="{FF2B5EF4-FFF2-40B4-BE49-F238E27FC236}">
                <a16:creationId xmlns:a16="http://schemas.microsoft.com/office/drawing/2014/main" id="{FB1B1512-678B-44C5-85D9-C99DD9A8812A}"/>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410485" y="-72701"/>
            <a:ext cx="781515" cy="781515"/>
          </a:xfrm>
          <a:prstGeom prst="rect">
            <a:avLst/>
          </a:prstGeom>
        </p:spPr>
      </p:pic>
      <p:sp>
        <p:nvSpPr>
          <p:cNvPr id="2" name="Rectangle 1">
            <a:extLst>
              <a:ext uri="{FF2B5EF4-FFF2-40B4-BE49-F238E27FC236}">
                <a16:creationId xmlns:a16="http://schemas.microsoft.com/office/drawing/2014/main" id="{34838001-405B-4135-8987-ABDFC7A6FFEB}"/>
              </a:ext>
            </a:extLst>
          </p:cNvPr>
          <p:cNvSpPr/>
          <p:nvPr/>
        </p:nvSpPr>
        <p:spPr>
          <a:xfrm>
            <a:off x="334146" y="1137571"/>
            <a:ext cx="10341772" cy="4385816"/>
          </a:xfrm>
          <a:prstGeom prst="rect">
            <a:avLst/>
          </a:prstGeom>
          <a:solidFill>
            <a:schemeClr val="bg1"/>
          </a:solidFill>
        </p:spPr>
        <p:txBody>
          <a:bodyPr wrap="square">
            <a:spAutoFit/>
          </a:bodyPr>
          <a:lstStyle/>
          <a:p>
            <a:pPr marL="342900" indent="-342900">
              <a:spcAft>
                <a:spcPts val="600"/>
              </a:spcAft>
              <a:buClr>
                <a:srgbClr val="008000"/>
              </a:buClr>
              <a:buFont typeface="Wingdings" panose="05000000000000000000" pitchFamily="2" charset="2"/>
              <a:buChar char="Ø"/>
            </a:pPr>
            <a:r>
              <a:rPr lang="en-US" sz="2400" dirty="0"/>
              <a:t>Monitor nutrition outcomes largely depends on the </a:t>
            </a:r>
            <a:r>
              <a:rPr lang="en-US" sz="2400" dirty="0" err="1"/>
              <a:t>programme</a:t>
            </a:r>
            <a:r>
              <a:rPr lang="en-US" sz="2400" dirty="0"/>
              <a:t> objective and is as such not tied to the assistance modality</a:t>
            </a:r>
          </a:p>
          <a:p>
            <a:pPr marL="342900" indent="-342900">
              <a:spcAft>
                <a:spcPts val="600"/>
              </a:spcAft>
              <a:buClr>
                <a:srgbClr val="008000"/>
              </a:buClr>
              <a:buFont typeface="Wingdings" panose="05000000000000000000" pitchFamily="2" charset="2"/>
              <a:buChar char="Ø"/>
            </a:pPr>
            <a:r>
              <a:rPr lang="en-US" sz="2400" dirty="0"/>
              <a:t>When CVA is provided to give access to healthy and diverse diet, move beyond HH level indicators and include indicators at individual level: Minimum Dietary Diversity for Women (MDD-W), Minimum Acceptable Diet (MAD), Minimum Dietary Diversity (MDD) and Minimum Meal Frequency</a:t>
            </a:r>
          </a:p>
          <a:p>
            <a:pPr marL="342900" indent="-342900">
              <a:spcAft>
                <a:spcPts val="600"/>
              </a:spcAft>
              <a:buClr>
                <a:srgbClr val="008000"/>
              </a:buClr>
              <a:buFont typeface="Wingdings" panose="05000000000000000000" pitchFamily="2" charset="2"/>
              <a:buChar char="Ø"/>
            </a:pPr>
            <a:r>
              <a:rPr lang="en-US" sz="2400" dirty="0"/>
              <a:t>Expenditure information important to collect (money spend on good and services relevant to nutrition outcomes?). Expenditure information can inform pathways and unaddressed vulnerabilities. </a:t>
            </a:r>
          </a:p>
          <a:p>
            <a:pPr marL="342900" indent="-342900">
              <a:spcAft>
                <a:spcPts val="600"/>
              </a:spcAft>
              <a:buClr>
                <a:srgbClr val="008000"/>
              </a:buClr>
              <a:buFont typeface="Wingdings" panose="05000000000000000000" pitchFamily="2" charset="2"/>
              <a:buChar char="Ø"/>
            </a:pPr>
            <a:r>
              <a:rPr lang="en-US" sz="2400" dirty="0"/>
              <a:t>Market price monitoring and risk monitoring</a:t>
            </a:r>
          </a:p>
        </p:txBody>
      </p:sp>
    </p:spTree>
    <p:extLst>
      <p:ext uri="{BB962C8B-B14F-4D97-AF65-F5344CB8AC3E}">
        <p14:creationId xmlns:p14="http://schemas.microsoft.com/office/powerpoint/2010/main" val="806676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143E31A-E675-483A-94AE-5FC42244FD22}"/>
              </a:ext>
            </a:extLst>
          </p:cNvPr>
          <p:cNvSpPr txBox="1">
            <a:spLocks/>
          </p:cNvSpPr>
          <p:nvPr/>
        </p:nvSpPr>
        <p:spPr bwMode="auto">
          <a:xfrm>
            <a:off x="0" y="-95003"/>
            <a:ext cx="12192000" cy="836364"/>
          </a:xfrm>
          <a:prstGeom prst="rect">
            <a:avLst/>
          </a:prstGeom>
          <a:gradFill flip="none" rotWithShape="1">
            <a:gsLst>
              <a:gs pos="85000">
                <a:srgbClr val="78BF3F"/>
              </a:gs>
              <a:gs pos="0">
                <a:srgbClr val="009740"/>
              </a:gs>
              <a:gs pos="100000">
                <a:srgbClr val="8DC63F"/>
              </a:gs>
            </a:gsLst>
            <a:lin ang="0" scaled="1"/>
            <a:tileRect/>
          </a:gradFill>
          <a:ln>
            <a:noFill/>
          </a:ln>
        </p:spPr>
        <p:txBody>
          <a:bodyPr vert="horz" wrap="square" lIns="91440" tIns="45720" rIns="91440" bIns="45720" numCol="1" anchor="ctr" anchorCtr="0" compatLnSpc="1">
            <a:prstTxWarp prst="textNoShape">
              <a:avLst/>
            </a:prstTxWarp>
          </a:bodyPr>
          <a:lstStyle>
            <a:lvl1pPr marL="338138" algn="l" rtl="0" eaLnBrk="0" fontAlgn="base" hangingPunct="0">
              <a:spcBef>
                <a:spcPct val="0"/>
              </a:spcBef>
              <a:spcAft>
                <a:spcPct val="0"/>
              </a:spcAft>
              <a:defRPr sz="3600" b="1" kern="1200" baseline="0">
                <a:solidFill>
                  <a:schemeClr val="bg1"/>
                </a:solidFill>
                <a:latin typeface="Arial" pitchFamily="34" charset="0"/>
                <a:ea typeface="+mj-ea"/>
                <a:cs typeface="Arial" pitchFamily="34" charset="0"/>
              </a:defRPr>
            </a:lvl1pPr>
            <a:lvl2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2pPr>
            <a:lvl3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3pPr>
            <a:lvl4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4pPr>
            <a:lvl5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5pPr>
            <a:lvl6pPr marL="7953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6pPr>
            <a:lvl7pPr marL="12525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7pPr>
            <a:lvl8pPr marL="17097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8pPr>
            <a:lvl9pPr marL="21669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9pPr>
          </a:lstStyle>
          <a:p>
            <a:endParaRPr lang="en-GB" sz="2800" dirty="0"/>
          </a:p>
        </p:txBody>
      </p:sp>
      <p:sp>
        <p:nvSpPr>
          <p:cNvPr id="5" name="TextBox 4">
            <a:extLst>
              <a:ext uri="{FF2B5EF4-FFF2-40B4-BE49-F238E27FC236}">
                <a16:creationId xmlns:a16="http://schemas.microsoft.com/office/drawing/2014/main" id="{FEC5617A-23F7-4677-B787-7589DF914FB0}"/>
              </a:ext>
            </a:extLst>
          </p:cNvPr>
          <p:cNvSpPr txBox="1">
            <a:spLocks noChangeArrowheads="1"/>
          </p:cNvSpPr>
          <p:nvPr/>
        </p:nvSpPr>
        <p:spPr bwMode="auto">
          <a:xfrm>
            <a:off x="0" y="796964"/>
            <a:ext cx="12192000" cy="76200"/>
          </a:xfrm>
          <a:prstGeom prst="rect">
            <a:avLst/>
          </a:prstGeom>
          <a:solidFill>
            <a:srgbClr val="8DC63F"/>
          </a:solidFill>
          <a:ln>
            <a:noFill/>
          </a:ln>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endParaRPr lang="en-US" dirty="0">
              <a:solidFill>
                <a:srgbClr val="000000"/>
              </a:solidFill>
            </a:endParaRPr>
          </a:p>
        </p:txBody>
      </p:sp>
      <p:sp>
        <p:nvSpPr>
          <p:cNvPr id="6" name="Rectangle 5">
            <a:extLst>
              <a:ext uri="{FF2B5EF4-FFF2-40B4-BE49-F238E27FC236}">
                <a16:creationId xmlns:a16="http://schemas.microsoft.com/office/drawing/2014/main" id="{801F9CFA-1B20-4B26-8292-3C1FC6E51AC4}"/>
              </a:ext>
            </a:extLst>
          </p:cNvPr>
          <p:cNvSpPr/>
          <p:nvPr/>
        </p:nvSpPr>
        <p:spPr>
          <a:xfrm>
            <a:off x="334146" y="118753"/>
            <a:ext cx="11076339" cy="523220"/>
          </a:xfrm>
          <a:prstGeom prst="rect">
            <a:avLst/>
          </a:prstGeom>
        </p:spPr>
        <p:txBody>
          <a:bodyPr wrap="square">
            <a:spAutoFit/>
          </a:bodyPr>
          <a:lstStyle/>
          <a:p>
            <a:r>
              <a:rPr lang="en-US" sz="2800" b="1" dirty="0">
                <a:solidFill>
                  <a:schemeClr val="bg1"/>
                </a:solidFill>
              </a:rPr>
              <a:t>Crosscutting considerations</a:t>
            </a:r>
          </a:p>
        </p:txBody>
      </p:sp>
      <p:pic>
        <p:nvPicPr>
          <p:cNvPr id="7" name="Graphic 6">
            <a:extLst>
              <a:ext uri="{FF2B5EF4-FFF2-40B4-BE49-F238E27FC236}">
                <a16:creationId xmlns:a16="http://schemas.microsoft.com/office/drawing/2014/main" id="{FB1B1512-678B-44C5-85D9-C99DD9A8812A}"/>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410485" y="-72701"/>
            <a:ext cx="781515" cy="781515"/>
          </a:xfrm>
          <a:prstGeom prst="rect">
            <a:avLst/>
          </a:prstGeom>
        </p:spPr>
      </p:pic>
      <p:sp>
        <p:nvSpPr>
          <p:cNvPr id="2" name="Rectangle 1">
            <a:extLst>
              <a:ext uri="{FF2B5EF4-FFF2-40B4-BE49-F238E27FC236}">
                <a16:creationId xmlns:a16="http://schemas.microsoft.com/office/drawing/2014/main" id="{34838001-405B-4135-8987-ABDFC7A6FFEB}"/>
              </a:ext>
            </a:extLst>
          </p:cNvPr>
          <p:cNvSpPr/>
          <p:nvPr/>
        </p:nvSpPr>
        <p:spPr>
          <a:xfrm>
            <a:off x="334145" y="1137571"/>
            <a:ext cx="10936109" cy="5339923"/>
          </a:xfrm>
          <a:prstGeom prst="rect">
            <a:avLst/>
          </a:prstGeom>
          <a:solidFill>
            <a:schemeClr val="bg1"/>
          </a:solidFill>
        </p:spPr>
        <p:txBody>
          <a:bodyPr wrap="square">
            <a:spAutoFit/>
          </a:bodyPr>
          <a:lstStyle/>
          <a:p>
            <a:pPr marL="342900" indent="-342900">
              <a:spcAft>
                <a:spcPts val="600"/>
              </a:spcAft>
              <a:buClr>
                <a:srgbClr val="008000"/>
              </a:buClr>
              <a:buFont typeface="Wingdings" panose="05000000000000000000" pitchFamily="2" charset="2"/>
              <a:buChar char="Ø"/>
            </a:pPr>
            <a:r>
              <a:rPr lang="en-US" sz="2800" dirty="0"/>
              <a:t>Preparedness</a:t>
            </a:r>
          </a:p>
          <a:p>
            <a:pPr marL="800100" lvl="1" indent="-342900">
              <a:spcAft>
                <a:spcPts val="600"/>
              </a:spcAft>
              <a:buClr>
                <a:srgbClr val="008000"/>
              </a:buClr>
              <a:buFont typeface="Wingdings" panose="05000000000000000000" pitchFamily="2" charset="2"/>
              <a:buChar char="Ø"/>
            </a:pPr>
            <a:r>
              <a:rPr lang="en-US" sz="2400" dirty="0"/>
              <a:t>Steps 1-6 at based on identified scenarios</a:t>
            </a:r>
          </a:p>
          <a:p>
            <a:pPr marL="800100" lvl="1" indent="-342900">
              <a:spcAft>
                <a:spcPts val="600"/>
              </a:spcAft>
              <a:buClr>
                <a:srgbClr val="008000"/>
              </a:buClr>
              <a:buFont typeface="Wingdings" panose="05000000000000000000" pitchFamily="2" charset="2"/>
              <a:buChar char="Ø"/>
            </a:pPr>
            <a:r>
              <a:rPr lang="en-US" sz="2400" dirty="0" err="1"/>
              <a:t>Organisational</a:t>
            </a:r>
            <a:r>
              <a:rPr lang="en-US" sz="2400" dirty="0"/>
              <a:t> readiness</a:t>
            </a:r>
            <a:r>
              <a:rPr lang="en-US" sz="2400"/>
              <a:t>, partnerships </a:t>
            </a:r>
            <a:r>
              <a:rPr lang="en-US" sz="2400" dirty="0"/>
              <a:t>in place</a:t>
            </a:r>
          </a:p>
          <a:p>
            <a:pPr marL="342900" indent="-342900">
              <a:spcAft>
                <a:spcPts val="600"/>
              </a:spcAft>
              <a:buClr>
                <a:srgbClr val="008000"/>
              </a:buClr>
              <a:buFont typeface="Wingdings" panose="05000000000000000000" pitchFamily="2" charset="2"/>
              <a:buChar char="Ø"/>
            </a:pPr>
            <a:r>
              <a:rPr lang="en-US" sz="2800" dirty="0"/>
              <a:t>Coordination</a:t>
            </a:r>
          </a:p>
          <a:p>
            <a:pPr marL="800100" lvl="1" indent="-342900">
              <a:spcAft>
                <a:spcPts val="600"/>
              </a:spcAft>
              <a:buClr>
                <a:srgbClr val="008000"/>
              </a:buClr>
              <a:buFont typeface="Wingdings" panose="05000000000000000000" pitchFamily="2" charset="2"/>
              <a:buChar char="Ø"/>
            </a:pPr>
            <a:r>
              <a:rPr lang="en-US" sz="2400" dirty="0"/>
              <a:t>CVA coordination architecture</a:t>
            </a:r>
          </a:p>
          <a:p>
            <a:pPr marL="800100" lvl="1" indent="-342900">
              <a:spcAft>
                <a:spcPts val="600"/>
              </a:spcAft>
              <a:buClr>
                <a:srgbClr val="008000"/>
              </a:buClr>
              <a:buFont typeface="Wingdings" panose="05000000000000000000" pitchFamily="2" charset="2"/>
              <a:buChar char="Ø"/>
            </a:pPr>
            <a:r>
              <a:rPr lang="en-US" sz="2400" dirty="0"/>
              <a:t>Need to closely coordinate with CWG and other relevant sectors</a:t>
            </a:r>
          </a:p>
          <a:p>
            <a:pPr marL="800100" lvl="1" indent="-342900">
              <a:spcAft>
                <a:spcPts val="600"/>
              </a:spcAft>
              <a:buClr>
                <a:srgbClr val="008000"/>
              </a:buClr>
              <a:buFont typeface="Wingdings" panose="05000000000000000000" pitchFamily="2" charset="2"/>
              <a:buChar char="Ø"/>
            </a:pPr>
            <a:r>
              <a:rPr lang="en-US" sz="2400" dirty="0"/>
              <a:t>CVA components as part of nutrition response should be coordinated by the nutrition cluster/sector: assessment, CVA feasibility, response analysis, design, implementation, monitoring and learning</a:t>
            </a:r>
          </a:p>
          <a:p>
            <a:pPr marL="342900" indent="-342900">
              <a:spcAft>
                <a:spcPts val="600"/>
              </a:spcAft>
              <a:buClr>
                <a:srgbClr val="008000"/>
              </a:buClr>
              <a:buFont typeface="Wingdings" panose="05000000000000000000" pitchFamily="2" charset="2"/>
              <a:buChar char="Ø"/>
            </a:pPr>
            <a:r>
              <a:rPr lang="en-US" sz="2800" dirty="0"/>
              <a:t>Information Management</a:t>
            </a:r>
          </a:p>
          <a:p>
            <a:pPr marL="800100" lvl="1" indent="-342900">
              <a:spcAft>
                <a:spcPts val="600"/>
              </a:spcAft>
              <a:buClr>
                <a:srgbClr val="008000"/>
              </a:buClr>
              <a:buFont typeface="Wingdings" panose="05000000000000000000" pitchFamily="2" charset="2"/>
              <a:buChar char="Ø"/>
            </a:pPr>
            <a:r>
              <a:rPr lang="en-US" sz="2400" dirty="0"/>
              <a:t>CVA component of nutrition response should be reported under the nutrition cluster</a:t>
            </a:r>
          </a:p>
        </p:txBody>
      </p:sp>
    </p:spTree>
    <p:extLst>
      <p:ext uri="{BB962C8B-B14F-4D97-AF65-F5344CB8AC3E}">
        <p14:creationId xmlns:p14="http://schemas.microsoft.com/office/powerpoint/2010/main" val="31086858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143E31A-E675-483A-94AE-5FC42244FD22}"/>
              </a:ext>
            </a:extLst>
          </p:cNvPr>
          <p:cNvSpPr txBox="1">
            <a:spLocks/>
          </p:cNvSpPr>
          <p:nvPr/>
        </p:nvSpPr>
        <p:spPr bwMode="auto">
          <a:xfrm>
            <a:off x="0" y="-95003"/>
            <a:ext cx="12192000" cy="836364"/>
          </a:xfrm>
          <a:prstGeom prst="rect">
            <a:avLst/>
          </a:prstGeom>
          <a:gradFill flip="none" rotWithShape="1">
            <a:gsLst>
              <a:gs pos="85000">
                <a:srgbClr val="78BF3F"/>
              </a:gs>
              <a:gs pos="0">
                <a:srgbClr val="009740"/>
              </a:gs>
              <a:gs pos="100000">
                <a:srgbClr val="8DC63F"/>
              </a:gs>
            </a:gsLst>
            <a:lin ang="0" scaled="1"/>
            <a:tileRect/>
          </a:gradFill>
          <a:ln>
            <a:noFill/>
          </a:ln>
        </p:spPr>
        <p:txBody>
          <a:bodyPr vert="horz" wrap="square" lIns="91440" tIns="45720" rIns="91440" bIns="45720" numCol="1" anchor="ctr" anchorCtr="0" compatLnSpc="1">
            <a:prstTxWarp prst="textNoShape">
              <a:avLst/>
            </a:prstTxWarp>
          </a:bodyPr>
          <a:lstStyle>
            <a:lvl1pPr marL="338138" algn="l" rtl="0" eaLnBrk="0" fontAlgn="base" hangingPunct="0">
              <a:spcBef>
                <a:spcPct val="0"/>
              </a:spcBef>
              <a:spcAft>
                <a:spcPct val="0"/>
              </a:spcAft>
              <a:defRPr sz="3600" b="1" kern="1200" baseline="0">
                <a:solidFill>
                  <a:schemeClr val="bg1"/>
                </a:solidFill>
                <a:latin typeface="Arial" pitchFamily="34" charset="0"/>
                <a:ea typeface="+mj-ea"/>
                <a:cs typeface="Arial" pitchFamily="34" charset="0"/>
              </a:defRPr>
            </a:lvl1pPr>
            <a:lvl2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2pPr>
            <a:lvl3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3pPr>
            <a:lvl4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4pPr>
            <a:lvl5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5pPr>
            <a:lvl6pPr marL="7953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6pPr>
            <a:lvl7pPr marL="12525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7pPr>
            <a:lvl8pPr marL="17097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8pPr>
            <a:lvl9pPr marL="21669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9pPr>
          </a:lstStyle>
          <a:p>
            <a:endParaRPr lang="en-GB" sz="2800" dirty="0"/>
          </a:p>
        </p:txBody>
      </p:sp>
      <p:sp>
        <p:nvSpPr>
          <p:cNvPr id="5" name="TextBox 4">
            <a:extLst>
              <a:ext uri="{FF2B5EF4-FFF2-40B4-BE49-F238E27FC236}">
                <a16:creationId xmlns:a16="http://schemas.microsoft.com/office/drawing/2014/main" id="{FEC5617A-23F7-4677-B787-7589DF914FB0}"/>
              </a:ext>
            </a:extLst>
          </p:cNvPr>
          <p:cNvSpPr txBox="1">
            <a:spLocks noChangeArrowheads="1"/>
          </p:cNvSpPr>
          <p:nvPr/>
        </p:nvSpPr>
        <p:spPr bwMode="auto">
          <a:xfrm>
            <a:off x="0" y="796964"/>
            <a:ext cx="12192000" cy="76200"/>
          </a:xfrm>
          <a:prstGeom prst="rect">
            <a:avLst/>
          </a:prstGeom>
          <a:solidFill>
            <a:srgbClr val="8DC63F"/>
          </a:solidFill>
          <a:ln>
            <a:noFill/>
          </a:ln>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endParaRPr lang="en-US" dirty="0">
              <a:solidFill>
                <a:srgbClr val="000000"/>
              </a:solidFill>
            </a:endParaRPr>
          </a:p>
        </p:txBody>
      </p:sp>
      <p:sp>
        <p:nvSpPr>
          <p:cNvPr id="6" name="Rectangle 5">
            <a:extLst>
              <a:ext uri="{FF2B5EF4-FFF2-40B4-BE49-F238E27FC236}">
                <a16:creationId xmlns:a16="http://schemas.microsoft.com/office/drawing/2014/main" id="{801F9CFA-1B20-4B26-8292-3C1FC6E51AC4}"/>
              </a:ext>
            </a:extLst>
          </p:cNvPr>
          <p:cNvSpPr/>
          <p:nvPr/>
        </p:nvSpPr>
        <p:spPr>
          <a:xfrm>
            <a:off x="334146" y="118753"/>
            <a:ext cx="11076339" cy="523220"/>
          </a:xfrm>
          <a:prstGeom prst="rect">
            <a:avLst/>
          </a:prstGeom>
        </p:spPr>
        <p:txBody>
          <a:bodyPr wrap="square">
            <a:spAutoFit/>
          </a:bodyPr>
          <a:lstStyle/>
          <a:p>
            <a:r>
              <a:rPr lang="en-US" sz="2800" b="1" dirty="0">
                <a:solidFill>
                  <a:schemeClr val="bg1"/>
                </a:solidFill>
              </a:rPr>
              <a:t>Crosscutting considerations</a:t>
            </a:r>
          </a:p>
        </p:txBody>
      </p:sp>
      <p:pic>
        <p:nvPicPr>
          <p:cNvPr id="7" name="Graphic 6">
            <a:extLst>
              <a:ext uri="{FF2B5EF4-FFF2-40B4-BE49-F238E27FC236}">
                <a16:creationId xmlns:a16="http://schemas.microsoft.com/office/drawing/2014/main" id="{FB1B1512-678B-44C5-85D9-C99DD9A8812A}"/>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410485" y="-72701"/>
            <a:ext cx="781515" cy="781515"/>
          </a:xfrm>
          <a:prstGeom prst="rect">
            <a:avLst/>
          </a:prstGeom>
        </p:spPr>
      </p:pic>
      <p:sp>
        <p:nvSpPr>
          <p:cNvPr id="2" name="Rectangle 1">
            <a:extLst>
              <a:ext uri="{FF2B5EF4-FFF2-40B4-BE49-F238E27FC236}">
                <a16:creationId xmlns:a16="http://schemas.microsoft.com/office/drawing/2014/main" id="{34838001-405B-4135-8987-ABDFC7A6FFEB}"/>
              </a:ext>
            </a:extLst>
          </p:cNvPr>
          <p:cNvSpPr/>
          <p:nvPr/>
        </p:nvSpPr>
        <p:spPr>
          <a:xfrm>
            <a:off x="334145" y="1137571"/>
            <a:ext cx="10936109" cy="1785104"/>
          </a:xfrm>
          <a:prstGeom prst="rect">
            <a:avLst/>
          </a:prstGeom>
          <a:solidFill>
            <a:schemeClr val="bg1"/>
          </a:solidFill>
        </p:spPr>
        <p:txBody>
          <a:bodyPr wrap="square">
            <a:spAutoFit/>
          </a:bodyPr>
          <a:lstStyle/>
          <a:p>
            <a:pPr marL="342900" indent="-342900">
              <a:spcAft>
                <a:spcPts val="600"/>
              </a:spcAft>
              <a:buClr>
                <a:srgbClr val="008000"/>
              </a:buClr>
              <a:buFont typeface="Wingdings" panose="05000000000000000000" pitchFamily="2" charset="2"/>
              <a:buChar char="Ø"/>
            </a:pPr>
            <a:r>
              <a:rPr lang="en-US" sz="2800" dirty="0"/>
              <a:t>Risk analysis and mitigation</a:t>
            </a:r>
          </a:p>
          <a:p>
            <a:pPr marL="800100" lvl="1" indent="-342900">
              <a:spcAft>
                <a:spcPts val="600"/>
              </a:spcAft>
              <a:buClr>
                <a:srgbClr val="008000"/>
              </a:buClr>
              <a:buFont typeface="Wingdings" panose="05000000000000000000" pitchFamily="2" charset="2"/>
              <a:buChar char="Ø"/>
            </a:pPr>
            <a:r>
              <a:rPr lang="en-US" sz="2400" dirty="0"/>
              <a:t>CVA modalities are not ‘riskier’ that other modalities and most risks are not specific to CVA</a:t>
            </a:r>
          </a:p>
          <a:p>
            <a:pPr marL="800100" lvl="1" indent="-342900">
              <a:spcAft>
                <a:spcPts val="600"/>
              </a:spcAft>
              <a:buClr>
                <a:srgbClr val="008000"/>
              </a:buClr>
              <a:buFont typeface="Wingdings" panose="05000000000000000000" pitchFamily="2" charset="2"/>
              <a:buChar char="Ø"/>
            </a:pPr>
            <a:r>
              <a:rPr lang="en-US" sz="2400" dirty="0"/>
              <a:t>Pay particular attention to protection risks</a:t>
            </a:r>
          </a:p>
        </p:txBody>
      </p:sp>
    </p:spTree>
    <p:extLst>
      <p:ext uri="{BB962C8B-B14F-4D97-AF65-F5344CB8AC3E}">
        <p14:creationId xmlns:p14="http://schemas.microsoft.com/office/powerpoint/2010/main" val="414782010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143E31A-E675-483A-94AE-5FC42244FD22}"/>
              </a:ext>
            </a:extLst>
          </p:cNvPr>
          <p:cNvSpPr txBox="1">
            <a:spLocks/>
          </p:cNvSpPr>
          <p:nvPr/>
        </p:nvSpPr>
        <p:spPr bwMode="auto">
          <a:xfrm>
            <a:off x="0" y="-95003"/>
            <a:ext cx="12192000" cy="836364"/>
          </a:xfrm>
          <a:prstGeom prst="rect">
            <a:avLst/>
          </a:prstGeom>
          <a:gradFill flip="none" rotWithShape="1">
            <a:gsLst>
              <a:gs pos="85000">
                <a:srgbClr val="78BF3F"/>
              </a:gs>
              <a:gs pos="0">
                <a:srgbClr val="009740"/>
              </a:gs>
              <a:gs pos="100000">
                <a:srgbClr val="8DC63F"/>
              </a:gs>
            </a:gsLst>
            <a:lin ang="0" scaled="1"/>
            <a:tileRect/>
          </a:gradFill>
          <a:ln>
            <a:noFill/>
          </a:ln>
        </p:spPr>
        <p:txBody>
          <a:bodyPr vert="horz" wrap="square" lIns="91440" tIns="45720" rIns="91440" bIns="45720" numCol="1" anchor="ctr" anchorCtr="0" compatLnSpc="1">
            <a:prstTxWarp prst="textNoShape">
              <a:avLst/>
            </a:prstTxWarp>
          </a:bodyPr>
          <a:lstStyle>
            <a:lvl1pPr marL="338138" algn="l" rtl="0" eaLnBrk="0" fontAlgn="base" hangingPunct="0">
              <a:spcBef>
                <a:spcPct val="0"/>
              </a:spcBef>
              <a:spcAft>
                <a:spcPct val="0"/>
              </a:spcAft>
              <a:defRPr sz="3600" b="1" kern="1200" baseline="0">
                <a:solidFill>
                  <a:schemeClr val="bg1"/>
                </a:solidFill>
                <a:latin typeface="Arial" pitchFamily="34" charset="0"/>
                <a:ea typeface="+mj-ea"/>
                <a:cs typeface="Arial" pitchFamily="34" charset="0"/>
              </a:defRPr>
            </a:lvl1pPr>
            <a:lvl2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2pPr>
            <a:lvl3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3pPr>
            <a:lvl4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4pPr>
            <a:lvl5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5pPr>
            <a:lvl6pPr marL="7953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6pPr>
            <a:lvl7pPr marL="12525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7pPr>
            <a:lvl8pPr marL="17097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8pPr>
            <a:lvl9pPr marL="21669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9pPr>
          </a:lstStyle>
          <a:p>
            <a:endParaRPr lang="en-GB" sz="2800" dirty="0"/>
          </a:p>
        </p:txBody>
      </p:sp>
      <p:sp>
        <p:nvSpPr>
          <p:cNvPr id="5" name="TextBox 4">
            <a:extLst>
              <a:ext uri="{FF2B5EF4-FFF2-40B4-BE49-F238E27FC236}">
                <a16:creationId xmlns:a16="http://schemas.microsoft.com/office/drawing/2014/main" id="{FEC5617A-23F7-4677-B787-7589DF914FB0}"/>
              </a:ext>
            </a:extLst>
          </p:cNvPr>
          <p:cNvSpPr txBox="1">
            <a:spLocks noChangeArrowheads="1"/>
          </p:cNvSpPr>
          <p:nvPr/>
        </p:nvSpPr>
        <p:spPr bwMode="auto">
          <a:xfrm>
            <a:off x="0" y="796964"/>
            <a:ext cx="12192000" cy="76200"/>
          </a:xfrm>
          <a:prstGeom prst="rect">
            <a:avLst/>
          </a:prstGeom>
          <a:solidFill>
            <a:srgbClr val="8DC63F"/>
          </a:solidFill>
          <a:ln>
            <a:noFill/>
          </a:ln>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endParaRPr lang="en-US" dirty="0">
              <a:solidFill>
                <a:srgbClr val="000000"/>
              </a:solidFill>
            </a:endParaRPr>
          </a:p>
        </p:txBody>
      </p:sp>
      <p:sp>
        <p:nvSpPr>
          <p:cNvPr id="6" name="Rectangle 5">
            <a:extLst>
              <a:ext uri="{FF2B5EF4-FFF2-40B4-BE49-F238E27FC236}">
                <a16:creationId xmlns:a16="http://schemas.microsoft.com/office/drawing/2014/main" id="{801F9CFA-1B20-4B26-8292-3C1FC6E51AC4}"/>
              </a:ext>
            </a:extLst>
          </p:cNvPr>
          <p:cNvSpPr/>
          <p:nvPr/>
        </p:nvSpPr>
        <p:spPr>
          <a:xfrm>
            <a:off x="334146" y="118753"/>
            <a:ext cx="11076339" cy="523220"/>
          </a:xfrm>
          <a:prstGeom prst="rect">
            <a:avLst/>
          </a:prstGeom>
        </p:spPr>
        <p:txBody>
          <a:bodyPr wrap="square">
            <a:spAutoFit/>
          </a:bodyPr>
          <a:lstStyle/>
          <a:p>
            <a:r>
              <a:rPr lang="en-US" sz="2800" b="1" dirty="0">
                <a:solidFill>
                  <a:schemeClr val="bg1"/>
                </a:solidFill>
              </a:rPr>
              <a:t>Recommendations to nutrition cluster/sector coordinators </a:t>
            </a:r>
          </a:p>
        </p:txBody>
      </p:sp>
      <p:pic>
        <p:nvPicPr>
          <p:cNvPr id="7" name="Graphic 6">
            <a:extLst>
              <a:ext uri="{FF2B5EF4-FFF2-40B4-BE49-F238E27FC236}">
                <a16:creationId xmlns:a16="http://schemas.microsoft.com/office/drawing/2014/main" id="{FB1B1512-678B-44C5-85D9-C99DD9A8812A}"/>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410485" y="-72701"/>
            <a:ext cx="781515" cy="781515"/>
          </a:xfrm>
          <a:prstGeom prst="rect">
            <a:avLst/>
          </a:prstGeom>
        </p:spPr>
      </p:pic>
      <p:sp>
        <p:nvSpPr>
          <p:cNvPr id="2" name="Rectangle 1">
            <a:extLst>
              <a:ext uri="{FF2B5EF4-FFF2-40B4-BE49-F238E27FC236}">
                <a16:creationId xmlns:a16="http://schemas.microsoft.com/office/drawing/2014/main" id="{34838001-405B-4135-8987-ABDFC7A6FFEB}"/>
              </a:ext>
            </a:extLst>
          </p:cNvPr>
          <p:cNvSpPr/>
          <p:nvPr/>
        </p:nvSpPr>
        <p:spPr>
          <a:xfrm>
            <a:off x="334146" y="884180"/>
            <a:ext cx="10836958" cy="5940088"/>
          </a:xfrm>
          <a:prstGeom prst="rect">
            <a:avLst/>
          </a:prstGeom>
          <a:solidFill>
            <a:schemeClr val="bg1"/>
          </a:solidFill>
        </p:spPr>
        <p:txBody>
          <a:bodyPr wrap="square">
            <a:spAutoFit/>
          </a:bodyPr>
          <a:lstStyle/>
          <a:p>
            <a:pPr marL="342900" indent="-342900">
              <a:spcAft>
                <a:spcPts val="600"/>
              </a:spcAft>
              <a:buClr>
                <a:srgbClr val="008000"/>
              </a:buClr>
              <a:buFont typeface="Wingdings" panose="05000000000000000000" pitchFamily="2" charset="2"/>
              <a:buChar char="Ø"/>
            </a:pPr>
            <a:r>
              <a:rPr lang="en-US" sz="2300" dirty="0"/>
              <a:t>Work with other sectors in the assessment of demand and supply side barriers to adequate nutrition, including economic barriers</a:t>
            </a:r>
          </a:p>
          <a:p>
            <a:pPr marL="342900" indent="-342900">
              <a:spcAft>
                <a:spcPts val="600"/>
              </a:spcAft>
              <a:buClr>
                <a:srgbClr val="008000"/>
              </a:buClr>
              <a:buFont typeface="Wingdings" panose="05000000000000000000" pitchFamily="2" charset="2"/>
              <a:buChar char="Ø"/>
            </a:pPr>
            <a:r>
              <a:rPr lang="en-US" sz="2300" dirty="0"/>
              <a:t>Work with CWG on CVA feasibility for nutrition response</a:t>
            </a:r>
          </a:p>
          <a:p>
            <a:pPr marL="342900" indent="-342900">
              <a:spcAft>
                <a:spcPts val="600"/>
              </a:spcAft>
              <a:buClr>
                <a:srgbClr val="008000"/>
              </a:buClr>
              <a:buFont typeface="Wingdings" panose="05000000000000000000" pitchFamily="2" charset="2"/>
              <a:buChar char="Ø"/>
            </a:pPr>
            <a:r>
              <a:rPr lang="en-US" sz="2300" dirty="0"/>
              <a:t>Support partners to systematically consider cash and voucher modalities and approaches in nutrition response analysis</a:t>
            </a:r>
          </a:p>
          <a:p>
            <a:pPr marL="342900" indent="-342900">
              <a:spcAft>
                <a:spcPts val="600"/>
              </a:spcAft>
              <a:buClr>
                <a:srgbClr val="008000"/>
              </a:buClr>
              <a:buFont typeface="Wingdings" panose="05000000000000000000" pitchFamily="2" charset="2"/>
              <a:buChar char="Ø"/>
            </a:pPr>
            <a:r>
              <a:rPr lang="en-US" sz="2300" dirty="0"/>
              <a:t>Promote adequate opportunities to use CVA modalities and approaches as a component of nutrition response</a:t>
            </a:r>
          </a:p>
          <a:p>
            <a:pPr marL="342900" indent="-342900">
              <a:spcAft>
                <a:spcPts val="600"/>
              </a:spcAft>
              <a:buClr>
                <a:srgbClr val="008000"/>
              </a:buClr>
              <a:buFont typeface="Wingdings" panose="05000000000000000000" pitchFamily="2" charset="2"/>
              <a:buChar char="Ø"/>
            </a:pPr>
            <a:r>
              <a:rPr lang="en-US" sz="2300" dirty="0"/>
              <a:t>Work with the FSC on using CVA modalities for household assistance and/or individual feeding assistance; with HC on using CVA to improve access to free priority health services and treatment of malnutrition</a:t>
            </a:r>
          </a:p>
          <a:p>
            <a:pPr marL="342900" indent="-342900">
              <a:spcAft>
                <a:spcPts val="600"/>
              </a:spcAft>
              <a:buClr>
                <a:srgbClr val="008000"/>
              </a:buClr>
              <a:buFont typeface="Wingdings" panose="05000000000000000000" pitchFamily="2" charset="2"/>
              <a:buChar char="Ø"/>
            </a:pPr>
            <a:r>
              <a:rPr lang="en-US" sz="2300" dirty="0"/>
              <a:t>Support the establishment and revision of MFBs/MEBs and advocate for a nutrition lens</a:t>
            </a:r>
          </a:p>
          <a:p>
            <a:pPr marL="342900" indent="-342900">
              <a:spcAft>
                <a:spcPts val="600"/>
              </a:spcAft>
              <a:buClr>
                <a:srgbClr val="008000"/>
              </a:buClr>
              <a:buFont typeface="Wingdings" panose="05000000000000000000" pitchFamily="2" charset="2"/>
              <a:buChar char="Ø"/>
            </a:pPr>
            <a:r>
              <a:rPr lang="en-US" sz="2300" dirty="0"/>
              <a:t>Promote the documentation and dissemination of lessons learned on the use of CVA for nutrition outcomes.</a:t>
            </a:r>
          </a:p>
          <a:p>
            <a:pPr marL="342900" indent="-342900">
              <a:spcAft>
                <a:spcPts val="600"/>
              </a:spcAft>
              <a:buClr>
                <a:srgbClr val="008000"/>
              </a:buClr>
              <a:buFont typeface="Wingdings" panose="05000000000000000000" pitchFamily="2" charset="2"/>
              <a:buChar char="Ø"/>
            </a:pPr>
            <a:r>
              <a:rPr lang="en-US" sz="2300" dirty="0"/>
              <a:t>Promote CVA capacity and confidence building of local/national partners</a:t>
            </a:r>
          </a:p>
        </p:txBody>
      </p:sp>
    </p:spTree>
    <p:extLst>
      <p:ext uri="{BB962C8B-B14F-4D97-AF65-F5344CB8AC3E}">
        <p14:creationId xmlns:p14="http://schemas.microsoft.com/office/powerpoint/2010/main" val="739026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143E31A-E675-483A-94AE-5FC42244FD22}"/>
              </a:ext>
            </a:extLst>
          </p:cNvPr>
          <p:cNvSpPr txBox="1">
            <a:spLocks/>
          </p:cNvSpPr>
          <p:nvPr/>
        </p:nvSpPr>
        <p:spPr bwMode="auto">
          <a:xfrm>
            <a:off x="0" y="-95003"/>
            <a:ext cx="12192000" cy="836364"/>
          </a:xfrm>
          <a:prstGeom prst="rect">
            <a:avLst/>
          </a:prstGeom>
          <a:gradFill flip="none" rotWithShape="1">
            <a:gsLst>
              <a:gs pos="85000">
                <a:srgbClr val="78BF3F"/>
              </a:gs>
              <a:gs pos="0">
                <a:srgbClr val="009740"/>
              </a:gs>
              <a:gs pos="100000">
                <a:srgbClr val="8DC63F"/>
              </a:gs>
            </a:gsLst>
            <a:lin ang="0" scaled="1"/>
            <a:tileRect/>
          </a:gradFill>
          <a:ln>
            <a:noFill/>
          </a:ln>
        </p:spPr>
        <p:txBody>
          <a:bodyPr vert="horz" wrap="square" lIns="91440" tIns="45720" rIns="91440" bIns="45720" numCol="1" anchor="ctr" anchorCtr="0" compatLnSpc="1">
            <a:prstTxWarp prst="textNoShape">
              <a:avLst/>
            </a:prstTxWarp>
          </a:bodyPr>
          <a:lstStyle>
            <a:lvl1pPr marL="338138" algn="l" rtl="0" eaLnBrk="0" fontAlgn="base" hangingPunct="0">
              <a:spcBef>
                <a:spcPct val="0"/>
              </a:spcBef>
              <a:spcAft>
                <a:spcPct val="0"/>
              </a:spcAft>
              <a:defRPr sz="3600" b="1" kern="1200" baseline="0">
                <a:solidFill>
                  <a:schemeClr val="bg1"/>
                </a:solidFill>
                <a:latin typeface="Arial" pitchFamily="34" charset="0"/>
                <a:ea typeface="+mj-ea"/>
                <a:cs typeface="Arial" pitchFamily="34" charset="0"/>
              </a:defRPr>
            </a:lvl1pPr>
            <a:lvl2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2pPr>
            <a:lvl3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3pPr>
            <a:lvl4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4pPr>
            <a:lvl5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5pPr>
            <a:lvl6pPr marL="7953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6pPr>
            <a:lvl7pPr marL="12525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7pPr>
            <a:lvl8pPr marL="17097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8pPr>
            <a:lvl9pPr marL="21669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9pPr>
          </a:lstStyle>
          <a:p>
            <a:endParaRPr lang="en-GB" sz="2800" dirty="0"/>
          </a:p>
        </p:txBody>
      </p:sp>
      <p:sp>
        <p:nvSpPr>
          <p:cNvPr id="5" name="TextBox 4">
            <a:extLst>
              <a:ext uri="{FF2B5EF4-FFF2-40B4-BE49-F238E27FC236}">
                <a16:creationId xmlns:a16="http://schemas.microsoft.com/office/drawing/2014/main" id="{FEC5617A-23F7-4677-B787-7589DF914FB0}"/>
              </a:ext>
            </a:extLst>
          </p:cNvPr>
          <p:cNvSpPr txBox="1">
            <a:spLocks noChangeArrowheads="1"/>
          </p:cNvSpPr>
          <p:nvPr/>
        </p:nvSpPr>
        <p:spPr bwMode="auto">
          <a:xfrm>
            <a:off x="0" y="796964"/>
            <a:ext cx="12192000" cy="76200"/>
          </a:xfrm>
          <a:prstGeom prst="rect">
            <a:avLst/>
          </a:prstGeom>
          <a:solidFill>
            <a:srgbClr val="8DC63F"/>
          </a:solidFill>
          <a:ln>
            <a:noFill/>
          </a:ln>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endParaRPr lang="en-US" dirty="0">
              <a:solidFill>
                <a:srgbClr val="000000"/>
              </a:solidFill>
            </a:endParaRPr>
          </a:p>
        </p:txBody>
      </p:sp>
      <p:sp>
        <p:nvSpPr>
          <p:cNvPr id="6" name="Rectangle 5">
            <a:extLst>
              <a:ext uri="{FF2B5EF4-FFF2-40B4-BE49-F238E27FC236}">
                <a16:creationId xmlns:a16="http://schemas.microsoft.com/office/drawing/2014/main" id="{801F9CFA-1B20-4B26-8292-3C1FC6E51AC4}"/>
              </a:ext>
            </a:extLst>
          </p:cNvPr>
          <p:cNvSpPr/>
          <p:nvPr/>
        </p:nvSpPr>
        <p:spPr>
          <a:xfrm>
            <a:off x="334146" y="118753"/>
            <a:ext cx="11076339" cy="523220"/>
          </a:xfrm>
          <a:prstGeom prst="rect">
            <a:avLst/>
          </a:prstGeom>
        </p:spPr>
        <p:txBody>
          <a:bodyPr wrap="square">
            <a:spAutoFit/>
          </a:bodyPr>
          <a:lstStyle/>
          <a:p>
            <a:r>
              <a:rPr lang="en-US" sz="2800" b="1" dirty="0">
                <a:solidFill>
                  <a:schemeClr val="bg1"/>
                </a:solidFill>
              </a:rPr>
              <a:t>Recommendations to nutrition practitioners</a:t>
            </a:r>
          </a:p>
        </p:txBody>
      </p:sp>
      <p:pic>
        <p:nvPicPr>
          <p:cNvPr id="7" name="Graphic 6">
            <a:extLst>
              <a:ext uri="{FF2B5EF4-FFF2-40B4-BE49-F238E27FC236}">
                <a16:creationId xmlns:a16="http://schemas.microsoft.com/office/drawing/2014/main" id="{FB1B1512-678B-44C5-85D9-C99DD9A8812A}"/>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410485" y="-72701"/>
            <a:ext cx="781515" cy="781515"/>
          </a:xfrm>
          <a:prstGeom prst="rect">
            <a:avLst/>
          </a:prstGeom>
        </p:spPr>
      </p:pic>
      <p:sp>
        <p:nvSpPr>
          <p:cNvPr id="2" name="Rectangle 1">
            <a:extLst>
              <a:ext uri="{FF2B5EF4-FFF2-40B4-BE49-F238E27FC236}">
                <a16:creationId xmlns:a16="http://schemas.microsoft.com/office/drawing/2014/main" id="{34838001-405B-4135-8987-ABDFC7A6FFEB}"/>
              </a:ext>
            </a:extLst>
          </p:cNvPr>
          <p:cNvSpPr/>
          <p:nvPr/>
        </p:nvSpPr>
        <p:spPr>
          <a:xfrm>
            <a:off x="334146" y="1137571"/>
            <a:ext cx="10341772" cy="4985980"/>
          </a:xfrm>
          <a:prstGeom prst="rect">
            <a:avLst/>
          </a:prstGeom>
          <a:solidFill>
            <a:schemeClr val="bg1"/>
          </a:solidFill>
        </p:spPr>
        <p:txBody>
          <a:bodyPr wrap="square">
            <a:spAutoFit/>
          </a:bodyPr>
          <a:lstStyle/>
          <a:p>
            <a:pPr marL="342900" indent="-342900">
              <a:spcAft>
                <a:spcPts val="600"/>
              </a:spcAft>
              <a:buFont typeface="Wingdings" panose="05000000000000000000" pitchFamily="2" charset="2"/>
              <a:buChar char="Ø"/>
            </a:pPr>
            <a:r>
              <a:rPr lang="en-US" sz="2400" dirty="0"/>
              <a:t>Contribute to a common understanding of barriers to adequate nutrition, including economic barriers</a:t>
            </a:r>
          </a:p>
          <a:p>
            <a:pPr marL="342900" indent="-342900">
              <a:spcAft>
                <a:spcPts val="600"/>
              </a:spcAft>
              <a:buFont typeface="Wingdings" panose="05000000000000000000" pitchFamily="2" charset="2"/>
              <a:buChar char="Ø"/>
            </a:pPr>
            <a:r>
              <a:rPr lang="en-US" sz="2400" dirty="0"/>
              <a:t>Contribute to a common understanding of feasibility and adequacy of using CVA modalities and approaches for nutrition outcomes.</a:t>
            </a:r>
          </a:p>
          <a:p>
            <a:pPr marL="342900" indent="-342900">
              <a:spcAft>
                <a:spcPts val="600"/>
              </a:spcAft>
              <a:buFont typeface="Wingdings" panose="05000000000000000000" pitchFamily="2" charset="2"/>
              <a:buChar char="Ø"/>
            </a:pPr>
            <a:r>
              <a:rPr lang="en-US" sz="2400" dirty="0"/>
              <a:t>Routinely consider cash and voucher modalities and approaches in the nutrition response analysis process.</a:t>
            </a:r>
          </a:p>
          <a:p>
            <a:pPr marL="342900" indent="-342900">
              <a:spcAft>
                <a:spcPts val="600"/>
              </a:spcAft>
              <a:buFont typeface="Wingdings" panose="05000000000000000000" pitchFamily="2" charset="2"/>
              <a:buChar char="Ø"/>
            </a:pPr>
            <a:r>
              <a:rPr lang="en-US" sz="2400" dirty="0"/>
              <a:t>Select CVA approaches and design the CVA component of a nutrition response based on current good practice</a:t>
            </a:r>
          </a:p>
          <a:p>
            <a:pPr marL="342900" indent="-342900">
              <a:spcAft>
                <a:spcPts val="600"/>
              </a:spcAft>
              <a:buFont typeface="Wingdings" panose="05000000000000000000" pitchFamily="2" charset="2"/>
              <a:buChar char="Ø"/>
            </a:pPr>
            <a:r>
              <a:rPr lang="en-US" sz="2400" dirty="0"/>
              <a:t>Invest in monitoring and evidence generation of nutrition </a:t>
            </a:r>
            <a:r>
              <a:rPr lang="en-US" sz="2400" dirty="0" err="1"/>
              <a:t>programmes</a:t>
            </a:r>
            <a:r>
              <a:rPr lang="en-US" sz="2400" dirty="0"/>
              <a:t> with a CVA component. </a:t>
            </a:r>
          </a:p>
          <a:p>
            <a:pPr marL="342900" indent="-342900">
              <a:spcAft>
                <a:spcPts val="600"/>
              </a:spcAft>
              <a:buFont typeface="Wingdings" panose="05000000000000000000" pitchFamily="2" charset="2"/>
              <a:buChar char="Ø"/>
            </a:pPr>
            <a:r>
              <a:rPr lang="en-US" sz="2400" dirty="0"/>
              <a:t>Proactively disseminate lessons learned on CVA for nutrition outcomes</a:t>
            </a:r>
          </a:p>
          <a:p>
            <a:pPr marL="342900" indent="-342900">
              <a:spcAft>
                <a:spcPts val="600"/>
              </a:spcAft>
              <a:buFont typeface="Wingdings" panose="05000000000000000000" pitchFamily="2" charset="2"/>
              <a:buChar char="Ø"/>
            </a:pPr>
            <a:r>
              <a:rPr lang="en-US" sz="2400" dirty="0"/>
              <a:t>Build CVA capacities and confidence of nutrition practitioners.</a:t>
            </a:r>
          </a:p>
        </p:txBody>
      </p:sp>
    </p:spTree>
    <p:extLst>
      <p:ext uri="{BB962C8B-B14F-4D97-AF65-F5344CB8AC3E}">
        <p14:creationId xmlns:p14="http://schemas.microsoft.com/office/powerpoint/2010/main" val="3330831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143E31A-E675-483A-94AE-5FC42244FD22}"/>
              </a:ext>
            </a:extLst>
          </p:cNvPr>
          <p:cNvSpPr txBox="1">
            <a:spLocks/>
          </p:cNvSpPr>
          <p:nvPr/>
        </p:nvSpPr>
        <p:spPr bwMode="auto">
          <a:xfrm>
            <a:off x="0" y="-95003"/>
            <a:ext cx="12192000" cy="836364"/>
          </a:xfrm>
          <a:prstGeom prst="rect">
            <a:avLst/>
          </a:prstGeom>
          <a:gradFill flip="none" rotWithShape="1">
            <a:gsLst>
              <a:gs pos="85000">
                <a:srgbClr val="78BF3F"/>
              </a:gs>
              <a:gs pos="0">
                <a:srgbClr val="009740"/>
              </a:gs>
              <a:gs pos="100000">
                <a:srgbClr val="8DC63F"/>
              </a:gs>
            </a:gsLst>
            <a:lin ang="0" scaled="1"/>
            <a:tileRect/>
          </a:gradFill>
          <a:ln>
            <a:noFill/>
          </a:ln>
        </p:spPr>
        <p:txBody>
          <a:bodyPr vert="horz" wrap="square" lIns="91440" tIns="45720" rIns="91440" bIns="45720" numCol="1" anchor="ctr" anchorCtr="0" compatLnSpc="1">
            <a:prstTxWarp prst="textNoShape">
              <a:avLst/>
            </a:prstTxWarp>
          </a:bodyPr>
          <a:lstStyle>
            <a:lvl1pPr marL="338138" algn="l" rtl="0" eaLnBrk="0" fontAlgn="base" hangingPunct="0">
              <a:spcBef>
                <a:spcPct val="0"/>
              </a:spcBef>
              <a:spcAft>
                <a:spcPct val="0"/>
              </a:spcAft>
              <a:defRPr sz="3600" b="1" kern="1200" baseline="0">
                <a:solidFill>
                  <a:schemeClr val="bg1"/>
                </a:solidFill>
                <a:latin typeface="Arial" pitchFamily="34" charset="0"/>
                <a:ea typeface="+mj-ea"/>
                <a:cs typeface="Arial" pitchFamily="34" charset="0"/>
              </a:defRPr>
            </a:lvl1pPr>
            <a:lvl2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2pPr>
            <a:lvl3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3pPr>
            <a:lvl4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4pPr>
            <a:lvl5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5pPr>
            <a:lvl6pPr marL="7953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6pPr>
            <a:lvl7pPr marL="12525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7pPr>
            <a:lvl8pPr marL="17097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8pPr>
            <a:lvl9pPr marL="21669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9pPr>
          </a:lstStyle>
          <a:p>
            <a:endParaRPr lang="en-GB" sz="2800" dirty="0"/>
          </a:p>
        </p:txBody>
      </p:sp>
      <p:sp>
        <p:nvSpPr>
          <p:cNvPr id="5" name="TextBox 4">
            <a:extLst>
              <a:ext uri="{FF2B5EF4-FFF2-40B4-BE49-F238E27FC236}">
                <a16:creationId xmlns:a16="http://schemas.microsoft.com/office/drawing/2014/main" id="{FEC5617A-23F7-4677-B787-7589DF914FB0}"/>
              </a:ext>
            </a:extLst>
          </p:cNvPr>
          <p:cNvSpPr txBox="1">
            <a:spLocks noChangeArrowheads="1"/>
          </p:cNvSpPr>
          <p:nvPr/>
        </p:nvSpPr>
        <p:spPr bwMode="auto">
          <a:xfrm>
            <a:off x="0" y="796964"/>
            <a:ext cx="12192000" cy="76200"/>
          </a:xfrm>
          <a:prstGeom prst="rect">
            <a:avLst/>
          </a:prstGeom>
          <a:solidFill>
            <a:srgbClr val="8DC63F"/>
          </a:solidFill>
          <a:ln>
            <a:noFill/>
          </a:ln>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endParaRPr lang="en-US" dirty="0">
              <a:solidFill>
                <a:srgbClr val="000000"/>
              </a:solidFill>
            </a:endParaRPr>
          </a:p>
        </p:txBody>
      </p:sp>
      <p:sp>
        <p:nvSpPr>
          <p:cNvPr id="6" name="Rectangle 5">
            <a:extLst>
              <a:ext uri="{FF2B5EF4-FFF2-40B4-BE49-F238E27FC236}">
                <a16:creationId xmlns:a16="http://schemas.microsoft.com/office/drawing/2014/main" id="{801F9CFA-1B20-4B26-8292-3C1FC6E51AC4}"/>
              </a:ext>
            </a:extLst>
          </p:cNvPr>
          <p:cNvSpPr/>
          <p:nvPr/>
        </p:nvSpPr>
        <p:spPr>
          <a:xfrm>
            <a:off x="334146" y="118753"/>
            <a:ext cx="9525950" cy="584775"/>
          </a:xfrm>
          <a:prstGeom prst="rect">
            <a:avLst/>
          </a:prstGeom>
        </p:spPr>
        <p:txBody>
          <a:bodyPr wrap="square">
            <a:spAutoFit/>
          </a:bodyPr>
          <a:lstStyle/>
          <a:p>
            <a:r>
              <a:rPr lang="en-GB" sz="3200" b="1" dirty="0">
                <a:solidFill>
                  <a:schemeClr val="bg1"/>
                </a:solidFill>
              </a:rPr>
              <a:t>End of Part 2: Guidance Note</a:t>
            </a:r>
            <a:endParaRPr lang="en-US" sz="3200" dirty="0">
              <a:solidFill>
                <a:schemeClr val="bg1"/>
              </a:solidFill>
            </a:endParaRPr>
          </a:p>
        </p:txBody>
      </p:sp>
      <p:pic>
        <p:nvPicPr>
          <p:cNvPr id="7" name="Graphic 6">
            <a:extLst>
              <a:ext uri="{FF2B5EF4-FFF2-40B4-BE49-F238E27FC236}">
                <a16:creationId xmlns:a16="http://schemas.microsoft.com/office/drawing/2014/main" id="{FB1B1512-678B-44C5-85D9-C99DD9A8812A}"/>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410485" y="-72701"/>
            <a:ext cx="781515" cy="781515"/>
          </a:xfrm>
          <a:prstGeom prst="rect">
            <a:avLst/>
          </a:prstGeom>
        </p:spPr>
      </p:pic>
      <p:sp>
        <p:nvSpPr>
          <p:cNvPr id="2" name="TextBox 1">
            <a:extLst>
              <a:ext uri="{FF2B5EF4-FFF2-40B4-BE49-F238E27FC236}">
                <a16:creationId xmlns:a16="http://schemas.microsoft.com/office/drawing/2014/main" id="{E89B7D73-21C4-4935-A07A-27FC87AF63F3}"/>
              </a:ext>
            </a:extLst>
          </p:cNvPr>
          <p:cNvSpPr txBox="1"/>
          <p:nvPr/>
        </p:nvSpPr>
        <p:spPr>
          <a:xfrm>
            <a:off x="1400962" y="1264771"/>
            <a:ext cx="7392318" cy="954107"/>
          </a:xfrm>
          <a:prstGeom prst="rect">
            <a:avLst/>
          </a:prstGeom>
          <a:noFill/>
        </p:spPr>
        <p:txBody>
          <a:bodyPr wrap="square" rtlCol="0">
            <a:spAutoFit/>
          </a:bodyPr>
          <a:lstStyle/>
          <a:p>
            <a:r>
              <a:rPr lang="en-US" sz="2800" dirty="0"/>
              <a:t>Questions on Guidance Note?</a:t>
            </a:r>
          </a:p>
          <a:p>
            <a:r>
              <a:rPr lang="en-US" sz="2800" dirty="0">
                <a:solidFill>
                  <a:srgbClr val="FF0000"/>
                </a:solidFill>
              </a:rPr>
              <a:t>Poll at the end</a:t>
            </a:r>
          </a:p>
        </p:txBody>
      </p:sp>
      <p:pic>
        <p:nvPicPr>
          <p:cNvPr id="12" name="Content Placeholder 11" descr="A person that is sitting in the grass&#10;&#10;Description automatically generated">
            <a:extLst>
              <a:ext uri="{FF2B5EF4-FFF2-40B4-BE49-F238E27FC236}">
                <a16:creationId xmlns:a16="http://schemas.microsoft.com/office/drawing/2014/main" id="{7A65D372-14BB-4AA3-88F4-F9FE5A496094}"/>
              </a:ext>
            </a:extLst>
          </p:cNvPr>
          <p:cNvPicPr>
            <a:picLocks noGrp="1" noChangeAspect="1"/>
          </p:cNvPicPr>
          <p:nvPr>
            <p:ph idx="1"/>
          </p:nvPr>
        </p:nvPicPr>
        <p:blipFill>
          <a:blip r:embed="rId5" cstate="print">
            <a:extLst>
              <a:ext uri="{28A0092B-C50C-407E-A947-70E740481C1C}">
                <a14:useLocalDpi xmlns:a14="http://schemas.microsoft.com/office/drawing/2010/main" val="0"/>
              </a:ext>
            </a:extLst>
          </a:blip>
          <a:stretch>
            <a:fillRect/>
          </a:stretch>
        </p:blipFill>
        <p:spPr>
          <a:xfrm>
            <a:off x="2930486" y="3194386"/>
            <a:ext cx="5172967" cy="3663614"/>
          </a:xfrm>
        </p:spPr>
      </p:pic>
    </p:spTree>
    <p:extLst>
      <p:ext uri="{BB962C8B-B14F-4D97-AF65-F5344CB8AC3E}">
        <p14:creationId xmlns:p14="http://schemas.microsoft.com/office/powerpoint/2010/main" val="31302577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id="{78404BA2-CCE9-4F62-A52E-5BF2A1384666}"/>
              </a:ext>
            </a:extLst>
          </p:cNvPr>
          <p:cNvSpPr/>
          <p:nvPr/>
        </p:nvSpPr>
        <p:spPr>
          <a:xfrm>
            <a:off x="0" y="4585023"/>
            <a:ext cx="12192000" cy="1958749"/>
          </a:xfrm>
          <a:prstGeom prst="rect">
            <a:avLst/>
          </a:prstGeom>
          <a:solidFill>
            <a:schemeClr val="accent6">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a:latin typeface="Gill Sans MT" panose="020B0502020104020203" pitchFamily="34" charset="0"/>
            </a:endParaRPr>
          </a:p>
        </p:txBody>
      </p:sp>
      <p:cxnSp>
        <p:nvCxnSpPr>
          <p:cNvPr id="30" name="Straight Connector 29">
            <a:extLst>
              <a:ext uri="{FF2B5EF4-FFF2-40B4-BE49-F238E27FC236}">
                <a16:creationId xmlns:a16="http://schemas.microsoft.com/office/drawing/2014/main" id="{3AE0FC60-84B3-42BB-A4B2-4462B50011ED}"/>
              </a:ext>
            </a:extLst>
          </p:cNvPr>
          <p:cNvCxnSpPr>
            <a:cxnSpLocks/>
          </p:cNvCxnSpPr>
          <p:nvPr/>
        </p:nvCxnSpPr>
        <p:spPr>
          <a:xfrm>
            <a:off x="5940932" y="5474760"/>
            <a:ext cx="0" cy="416535"/>
          </a:xfrm>
          <a:prstGeom prst="line">
            <a:avLst/>
          </a:prstGeom>
          <a:noFill/>
          <a:ln w="28575" cap="flat" cmpd="sng" algn="ctr">
            <a:solidFill>
              <a:schemeClr val="tx1"/>
            </a:solidFill>
            <a:prstDash val="dash"/>
          </a:ln>
          <a:effectLst/>
        </p:spPr>
      </p:cxnSp>
      <p:sp>
        <p:nvSpPr>
          <p:cNvPr id="31" name="Rectangle 30">
            <a:extLst>
              <a:ext uri="{FF2B5EF4-FFF2-40B4-BE49-F238E27FC236}">
                <a16:creationId xmlns:a16="http://schemas.microsoft.com/office/drawing/2014/main" id="{91CAB6FD-929B-4F80-8768-B3D291F8CBA5}"/>
              </a:ext>
            </a:extLst>
          </p:cNvPr>
          <p:cNvSpPr/>
          <p:nvPr/>
        </p:nvSpPr>
        <p:spPr>
          <a:xfrm>
            <a:off x="0" y="2537392"/>
            <a:ext cx="12192000" cy="2047631"/>
          </a:xfrm>
          <a:prstGeom prst="rect">
            <a:avLst/>
          </a:prstGeom>
          <a:solidFill>
            <a:schemeClr val="bg2">
              <a:lumMod val="9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a:latin typeface="Gill Sans MT" panose="020B0502020104020203" pitchFamily="34" charset="0"/>
            </a:endParaRPr>
          </a:p>
        </p:txBody>
      </p:sp>
      <p:sp>
        <p:nvSpPr>
          <p:cNvPr id="32" name="TextBox 31">
            <a:extLst>
              <a:ext uri="{FF2B5EF4-FFF2-40B4-BE49-F238E27FC236}">
                <a16:creationId xmlns:a16="http://schemas.microsoft.com/office/drawing/2014/main" id="{5F62B9BA-35C8-451B-BA39-7B17661A9327}"/>
              </a:ext>
            </a:extLst>
          </p:cNvPr>
          <p:cNvSpPr txBox="1"/>
          <p:nvPr/>
        </p:nvSpPr>
        <p:spPr>
          <a:xfrm>
            <a:off x="8640891" y="5013527"/>
            <a:ext cx="3129200" cy="1241622"/>
          </a:xfrm>
          <a:prstGeom prst="rect">
            <a:avLst/>
          </a:prstGeom>
          <a:noFill/>
        </p:spPr>
        <p:txBody>
          <a:bodyPr wrap="square" rtlCol="0">
            <a:spAutoFit/>
          </a:bodyPr>
          <a:lstStyle/>
          <a:p>
            <a:pPr lvl="0"/>
            <a:r>
              <a:rPr lang="en-GB" altLang="en-US" sz="1867" b="1" kern="0" dirty="0">
                <a:solidFill>
                  <a:schemeClr val="accent6">
                    <a:lumMod val="75000"/>
                  </a:schemeClr>
                </a:solidFill>
                <a:latin typeface="Gill Sans MT" panose="020B0502020104020203" pitchFamily="34" charset="0"/>
              </a:rPr>
              <a:t>QUALIFYING</a:t>
            </a:r>
          </a:p>
          <a:p>
            <a:pPr lvl="0"/>
            <a:r>
              <a:rPr lang="en-US" sz="1867" dirty="0">
                <a:latin typeface="Gill Sans MT" panose="020B0502020104020203" pitchFamily="34" charset="0"/>
              </a:rPr>
              <a:t>Activities or obligations that must be fulfilled </a:t>
            </a:r>
            <a:r>
              <a:rPr lang="en-US" sz="1867" b="1" i="1" dirty="0">
                <a:latin typeface="Gill Sans MT" panose="020B0502020104020203" pitchFamily="34" charset="0"/>
              </a:rPr>
              <a:t>in order to receive </a:t>
            </a:r>
            <a:r>
              <a:rPr lang="en-US" sz="1867" dirty="0">
                <a:latin typeface="Gill Sans MT" panose="020B0502020104020203" pitchFamily="34" charset="0"/>
              </a:rPr>
              <a:t>assistance</a:t>
            </a:r>
            <a:endParaRPr lang="en-GB" sz="1867" dirty="0">
              <a:latin typeface="Gill Sans MT" panose="020B0502020104020203" pitchFamily="34" charset="0"/>
            </a:endParaRPr>
          </a:p>
        </p:txBody>
      </p:sp>
      <p:sp>
        <p:nvSpPr>
          <p:cNvPr id="33" name="Round Diagonal Corner Rectangle 79">
            <a:extLst>
              <a:ext uri="{FF2B5EF4-FFF2-40B4-BE49-F238E27FC236}">
                <a16:creationId xmlns:a16="http://schemas.microsoft.com/office/drawing/2014/main" id="{D6C66C4A-112B-4290-A28F-9187DB4DC3EA}"/>
              </a:ext>
            </a:extLst>
          </p:cNvPr>
          <p:cNvSpPr/>
          <p:nvPr/>
        </p:nvSpPr>
        <p:spPr>
          <a:xfrm>
            <a:off x="4271799" y="2767749"/>
            <a:ext cx="3129204" cy="718941"/>
          </a:xfrm>
          <a:prstGeom prst="rect">
            <a:avLst/>
          </a:prstGeom>
          <a:solidFill>
            <a:schemeClr val="tx1">
              <a:lumMod val="65000"/>
              <a:lumOff val="35000"/>
            </a:schemeClr>
          </a:solidFill>
          <a:ln w="25400" cap="flat" cmpd="sng" algn="ctr">
            <a:solidFill>
              <a:schemeClr val="bg1"/>
            </a:solidFill>
            <a:prstDash val="solid"/>
          </a:ln>
          <a:effectLst/>
        </p:spPr>
        <p:txBody>
          <a:bodyPr lIns="96000" anchor="ctr"/>
          <a:lstStyle/>
          <a:p>
            <a:pPr algn="ctr" defTabSz="1219016" fontAlgn="base">
              <a:spcBef>
                <a:spcPct val="0"/>
              </a:spcBef>
              <a:spcAft>
                <a:spcPct val="0"/>
              </a:spcAft>
              <a:defRPr/>
            </a:pPr>
            <a:r>
              <a:rPr lang="en-CA" sz="1600" b="1" kern="0" dirty="0">
                <a:solidFill>
                  <a:prstClr val="white"/>
                </a:solidFill>
                <a:latin typeface="Gill Sans MT" panose="020B0502020104020203" pitchFamily="34" charset="0"/>
              </a:rPr>
              <a:t>BASIC NEEDS</a:t>
            </a:r>
          </a:p>
        </p:txBody>
      </p:sp>
      <p:sp>
        <p:nvSpPr>
          <p:cNvPr id="34" name="Round Diagonal Corner Rectangle 79">
            <a:extLst>
              <a:ext uri="{FF2B5EF4-FFF2-40B4-BE49-F238E27FC236}">
                <a16:creationId xmlns:a16="http://schemas.microsoft.com/office/drawing/2014/main" id="{0ABF28E6-BCC1-4251-A191-5C354DFC7D32}"/>
              </a:ext>
            </a:extLst>
          </p:cNvPr>
          <p:cNvSpPr/>
          <p:nvPr/>
        </p:nvSpPr>
        <p:spPr>
          <a:xfrm>
            <a:off x="4271800" y="3612411"/>
            <a:ext cx="3129203" cy="764017"/>
          </a:xfrm>
          <a:prstGeom prst="rect">
            <a:avLst/>
          </a:prstGeom>
          <a:solidFill>
            <a:schemeClr val="tx1">
              <a:lumMod val="65000"/>
              <a:lumOff val="35000"/>
            </a:schemeClr>
          </a:solidFill>
          <a:ln w="25400" cap="flat" cmpd="sng" algn="ctr">
            <a:solidFill>
              <a:schemeClr val="bg1"/>
            </a:solidFill>
            <a:prstDash val="solid"/>
          </a:ln>
          <a:effectLst/>
        </p:spPr>
        <p:txBody>
          <a:bodyPr lIns="96000" anchor="ctr"/>
          <a:lstStyle/>
          <a:p>
            <a:pPr algn="ctr" defTabSz="1219016" fontAlgn="base">
              <a:spcBef>
                <a:spcPct val="0"/>
              </a:spcBef>
              <a:spcAft>
                <a:spcPct val="0"/>
              </a:spcAft>
              <a:defRPr/>
            </a:pPr>
            <a:r>
              <a:rPr lang="en-CA" sz="1600" b="1" kern="0" dirty="0">
                <a:solidFill>
                  <a:prstClr val="white"/>
                </a:solidFill>
                <a:latin typeface="Gill Sans MT" panose="020B0502020104020203" pitchFamily="34" charset="0"/>
              </a:rPr>
              <a:t>MULTIPURPOSE CASH TRANSFER</a:t>
            </a:r>
          </a:p>
        </p:txBody>
      </p:sp>
      <p:sp>
        <p:nvSpPr>
          <p:cNvPr id="35" name="Round Diagonal Corner Rectangle 81">
            <a:extLst>
              <a:ext uri="{FF2B5EF4-FFF2-40B4-BE49-F238E27FC236}">
                <a16:creationId xmlns:a16="http://schemas.microsoft.com/office/drawing/2014/main" id="{66F72D19-8967-4C35-AAB7-2C0C4B8713CE}"/>
              </a:ext>
            </a:extLst>
          </p:cNvPr>
          <p:cNvSpPr/>
          <p:nvPr/>
        </p:nvSpPr>
        <p:spPr>
          <a:xfrm>
            <a:off x="492370" y="3067157"/>
            <a:ext cx="3036581" cy="842117"/>
          </a:xfrm>
          <a:prstGeom prst="rect">
            <a:avLst/>
          </a:prstGeom>
          <a:solidFill>
            <a:schemeClr val="tx1">
              <a:lumMod val="65000"/>
              <a:lumOff val="35000"/>
            </a:schemeClr>
          </a:solidFill>
          <a:ln w="25400" cap="flat" cmpd="sng" algn="ctr">
            <a:solidFill>
              <a:schemeClr val="bg1"/>
            </a:solidFill>
            <a:prstDash val="solid"/>
          </a:ln>
          <a:effectLst/>
        </p:spPr>
        <p:txBody>
          <a:bodyPr lIns="96000" anchor="ctr"/>
          <a:lstStyle/>
          <a:p>
            <a:pPr algn="ctr" defTabSz="1219016" fontAlgn="base">
              <a:spcBef>
                <a:spcPct val="0"/>
              </a:spcBef>
              <a:spcAft>
                <a:spcPct val="0"/>
              </a:spcAft>
              <a:defRPr/>
            </a:pPr>
            <a:r>
              <a:rPr lang="en-CA" sz="1600" b="1" kern="0" dirty="0">
                <a:solidFill>
                  <a:prstClr val="white"/>
                </a:solidFill>
                <a:latin typeface="Gill Sans MT" panose="020B0502020104020203" pitchFamily="34" charset="0"/>
              </a:rPr>
              <a:t>SECTOR SPECIFIC</a:t>
            </a:r>
          </a:p>
        </p:txBody>
      </p:sp>
      <p:sp>
        <p:nvSpPr>
          <p:cNvPr id="36" name="TextBox 35">
            <a:extLst>
              <a:ext uri="{FF2B5EF4-FFF2-40B4-BE49-F238E27FC236}">
                <a16:creationId xmlns:a16="http://schemas.microsoft.com/office/drawing/2014/main" id="{D4E14058-6EAD-4B68-B773-B45BF6324973}"/>
              </a:ext>
            </a:extLst>
          </p:cNvPr>
          <p:cNvSpPr txBox="1"/>
          <p:nvPr/>
        </p:nvSpPr>
        <p:spPr>
          <a:xfrm>
            <a:off x="8592277" y="2966350"/>
            <a:ext cx="3646904" cy="1241622"/>
          </a:xfrm>
          <a:prstGeom prst="rect">
            <a:avLst/>
          </a:prstGeom>
          <a:noFill/>
        </p:spPr>
        <p:txBody>
          <a:bodyPr wrap="square" rtlCol="0">
            <a:spAutoFit/>
          </a:bodyPr>
          <a:lstStyle/>
          <a:p>
            <a:r>
              <a:rPr lang="en-US" sz="1867" b="1" dirty="0">
                <a:solidFill>
                  <a:schemeClr val="bg2">
                    <a:lumMod val="25000"/>
                  </a:schemeClr>
                </a:solidFill>
                <a:latin typeface="Gill Sans MT" panose="020B0502020104020203" pitchFamily="34" charset="0"/>
              </a:rPr>
              <a:t>DESIGN</a:t>
            </a:r>
          </a:p>
          <a:p>
            <a:r>
              <a:rPr lang="en-US" sz="1867" dirty="0">
                <a:latin typeface="Gill Sans MT" panose="020B0502020104020203" pitchFamily="34" charset="0"/>
              </a:rPr>
              <a:t>What the interventions aim to achieve (objectives), and/or how they are designed</a:t>
            </a:r>
            <a:endParaRPr lang="en-GB" sz="1867" dirty="0">
              <a:latin typeface="Gill Sans MT" panose="020B0502020104020203" pitchFamily="34" charset="0"/>
            </a:endParaRPr>
          </a:p>
        </p:txBody>
      </p:sp>
      <p:sp>
        <p:nvSpPr>
          <p:cNvPr id="37" name="Rounded Rectangle 75">
            <a:extLst>
              <a:ext uri="{FF2B5EF4-FFF2-40B4-BE49-F238E27FC236}">
                <a16:creationId xmlns:a16="http://schemas.microsoft.com/office/drawing/2014/main" id="{2A82263D-7A61-434A-B165-5346DE005A77}"/>
              </a:ext>
            </a:extLst>
          </p:cNvPr>
          <p:cNvSpPr/>
          <p:nvPr/>
        </p:nvSpPr>
        <p:spPr>
          <a:xfrm>
            <a:off x="4271798" y="4767143"/>
            <a:ext cx="3129204" cy="707617"/>
          </a:xfrm>
          <a:prstGeom prst="rect">
            <a:avLst/>
          </a:prstGeom>
          <a:solidFill>
            <a:schemeClr val="accent6">
              <a:lumMod val="75000"/>
            </a:schemeClr>
          </a:solidFill>
          <a:ln w="25400" cap="flat" cmpd="sng" algn="ctr">
            <a:solidFill>
              <a:schemeClr val="bg1"/>
            </a:solidFill>
            <a:prstDash val="solid"/>
          </a:ln>
          <a:effectLst/>
        </p:spPr>
        <p:txBody>
          <a:bodyPr lIns="96000" anchor="ctr"/>
          <a:lstStyle/>
          <a:p>
            <a:pPr algn="ctr" defTabSz="1219016" fontAlgn="base">
              <a:spcBef>
                <a:spcPct val="0"/>
              </a:spcBef>
              <a:spcAft>
                <a:spcPct val="0"/>
              </a:spcAft>
              <a:defRPr/>
            </a:pPr>
            <a:r>
              <a:rPr lang="en-CA" sz="1600" b="1" kern="0" dirty="0">
                <a:solidFill>
                  <a:prstClr val="white"/>
                </a:solidFill>
                <a:latin typeface="Gill Sans MT" panose="020B0502020104020203" pitchFamily="34" charset="0"/>
              </a:rPr>
              <a:t>CONDITIONAL</a:t>
            </a:r>
          </a:p>
        </p:txBody>
      </p:sp>
      <p:sp>
        <p:nvSpPr>
          <p:cNvPr id="38" name="Rounded Rectangle 72">
            <a:extLst>
              <a:ext uri="{FF2B5EF4-FFF2-40B4-BE49-F238E27FC236}">
                <a16:creationId xmlns:a16="http://schemas.microsoft.com/office/drawing/2014/main" id="{A93D9F3D-D49B-401B-AB5B-B700A9ED858F}"/>
              </a:ext>
            </a:extLst>
          </p:cNvPr>
          <p:cNvSpPr/>
          <p:nvPr/>
        </p:nvSpPr>
        <p:spPr>
          <a:xfrm>
            <a:off x="527793" y="5080752"/>
            <a:ext cx="3001159" cy="780876"/>
          </a:xfrm>
          <a:prstGeom prst="rect">
            <a:avLst/>
          </a:prstGeom>
          <a:solidFill>
            <a:schemeClr val="accent6">
              <a:lumMod val="75000"/>
            </a:schemeClr>
          </a:solidFill>
          <a:ln w="25400" cap="flat" cmpd="sng" algn="ctr">
            <a:solidFill>
              <a:schemeClr val="bg1"/>
            </a:solidFill>
            <a:prstDash val="solid"/>
          </a:ln>
          <a:effectLst/>
        </p:spPr>
        <p:txBody>
          <a:bodyPr lIns="96000" anchor="ctr"/>
          <a:lstStyle/>
          <a:p>
            <a:pPr algn="ctr" defTabSz="1219016" fontAlgn="base">
              <a:spcBef>
                <a:spcPct val="0"/>
              </a:spcBef>
              <a:spcAft>
                <a:spcPct val="0"/>
              </a:spcAft>
              <a:defRPr/>
            </a:pPr>
            <a:r>
              <a:rPr lang="en-CA" sz="1600" b="1" kern="0" dirty="0">
                <a:solidFill>
                  <a:prstClr val="white"/>
                </a:solidFill>
                <a:latin typeface="Gill Sans MT" panose="020B0502020104020203" pitchFamily="34" charset="0"/>
              </a:rPr>
              <a:t>UNCONDITIONAL</a:t>
            </a:r>
          </a:p>
        </p:txBody>
      </p:sp>
      <p:sp>
        <p:nvSpPr>
          <p:cNvPr id="39" name="Rectangle 38">
            <a:extLst>
              <a:ext uri="{FF2B5EF4-FFF2-40B4-BE49-F238E27FC236}">
                <a16:creationId xmlns:a16="http://schemas.microsoft.com/office/drawing/2014/main" id="{AA1AA3CC-3C53-43E4-877B-6B7431597473}"/>
              </a:ext>
            </a:extLst>
          </p:cNvPr>
          <p:cNvSpPr/>
          <p:nvPr/>
        </p:nvSpPr>
        <p:spPr>
          <a:xfrm>
            <a:off x="4271799" y="5726199"/>
            <a:ext cx="3129203" cy="626500"/>
          </a:xfrm>
          <a:prstGeom prst="rect">
            <a:avLst/>
          </a:prstGeom>
          <a:solidFill>
            <a:schemeClr val="accent6">
              <a:lumMod val="40000"/>
              <a:lumOff val="60000"/>
            </a:schemeClr>
          </a:solidFill>
          <a:ln w="25400" cap="flat" cmpd="sng" algn="ctr">
            <a:solidFill>
              <a:schemeClr val="accent6">
                <a:lumMod val="75000"/>
              </a:schemeClr>
            </a:solidFill>
            <a:prstDash val="solid"/>
          </a:ln>
          <a:effectLst/>
        </p:spPr>
        <p:txBody>
          <a:bodyPr lIns="96000" rIns="96000" anchor="ctr"/>
          <a:lstStyle/>
          <a:p>
            <a:pPr algn="ctr" defTabSz="1219016" fontAlgn="base">
              <a:spcBef>
                <a:spcPct val="0"/>
              </a:spcBef>
              <a:spcAft>
                <a:spcPct val="0"/>
              </a:spcAft>
              <a:defRPr/>
            </a:pPr>
            <a:r>
              <a:rPr lang="en-CA" sz="1400" kern="0" dirty="0">
                <a:latin typeface="Gill Sans MT" panose="020B0502020104020203" pitchFamily="34" charset="0"/>
              </a:rPr>
              <a:t>E.g. Participation in SBC sessions, attendance to health services</a:t>
            </a:r>
          </a:p>
        </p:txBody>
      </p:sp>
      <p:sp>
        <p:nvSpPr>
          <p:cNvPr id="16" name="Title 1">
            <a:extLst>
              <a:ext uri="{FF2B5EF4-FFF2-40B4-BE49-F238E27FC236}">
                <a16:creationId xmlns:a16="http://schemas.microsoft.com/office/drawing/2014/main" id="{E0E1D377-1ED2-4D08-99BF-A7AD3039F565}"/>
              </a:ext>
            </a:extLst>
          </p:cNvPr>
          <p:cNvSpPr txBox="1">
            <a:spLocks/>
          </p:cNvSpPr>
          <p:nvPr/>
        </p:nvSpPr>
        <p:spPr bwMode="auto">
          <a:xfrm>
            <a:off x="0" y="-95003"/>
            <a:ext cx="12192000" cy="836364"/>
          </a:xfrm>
          <a:prstGeom prst="rect">
            <a:avLst/>
          </a:prstGeom>
          <a:gradFill flip="none" rotWithShape="1">
            <a:gsLst>
              <a:gs pos="85000">
                <a:srgbClr val="78BF3F"/>
              </a:gs>
              <a:gs pos="0">
                <a:srgbClr val="009740"/>
              </a:gs>
              <a:gs pos="100000">
                <a:srgbClr val="8DC63F"/>
              </a:gs>
            </a:gsLst>
            <a:lin ang="0" scaled="1"/>
            <a:tileRect/>
          </a:gradFill>
          <a:ln>
            <a:noFill/>
          </a:ln>
        </p:spPr>
        <p:txBody>
          <a:bodyPr vert="horz" wrap="square" lIns="91440" tIns="45720" rIns="91440" bIns="45720" numCol="1" anchor="ctr" anchorCtr="0" compatLnSpc="1">
            <a:prstTxWarp prst="textNoShape">
              <a:avLst/>
            </a:prstTxWarp>
          </a:bodyPr>
          <a:lstStyle>
            <a:lvl1pPr marL="338138" algn="l" rtl="0" eaLnBrk="0" fontAlgn="base" hangingPunct="0">
              <a:spcBef>
                <a:spcPct val="0"/>
              </a:spcBef>
              <a:spcAft>
                <a:spcPct val="0"/>
              </a:spcAft>
              <a:defRPr sz="3600" b="1" kern="1200" baseline="0">
                <a:solidFill>
                  <a:schemeClr val="bg1"/>
                </a:solidFill>
                <a:latin typeface="Arial" pitchFamily="34" charset="0"/>
                <a:ea typeface="+mj-ea"/>
                <a:cs typeface="Arial" pitchFamily="34" charset="0"/>
              </a:defRPr>
            </a:lvl1pPr>
            <a:lvl2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2pPr>
            <a:lvl3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3pPr>
            <a:lvl4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4pPr>
            <a:lvl5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5pPr>
            <a:lvl6pPr marL="7953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6pPr>
            <a:lvl7pPr marL="12525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7pPr>
            <a:lvl8pPr marL="17097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8pPr>
            <a:lvl9pPr marL="21669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9pPr>
          </a:lstStyle>
          <a:p>
            <a:endParaRPr lang="en-GB" sz="2800" dirty="0"/>
          </a:p>
        </p:txBody>
      </p:sp>
      <p:sp>
        <p:nvSpPr>
          <p:cNvPr id="17" name="TextBox 16">
            <a:extLst>
              <a:ext uri="{FF2B5EF4-FFF2-40B4-BE49-F238E27FC236}">
                <a16:creationId xmlns:a16="http://schemas.microsoft.com/office/drawing/2014/main" id="{2B46CC56-C3D6-46A7-9EB0-ADBF9227F084}"/>
              </a:ext>
            </a:extLst>
          </p:cNvPr>
          <p:cNvSpPr txBox="1">
            <a:spLocks noChangeArrowheads="1"/>
          </p:cNvSpPr>
          <p:nvPr/>
        </p:nvSpPr>
        <p:spPr bwMode="auto">
          <a:xfrm>
            <a:off x="0" y="796964"/>
            <a:ext cx="12192000" cy="76200"/>
          </a:xfrm>
          <a:prstGeom prst="rect">
            <a:avLst/>
          </a:prstGeom>
          <a:solidFill>
            <a:srgbClr val="8DC63F"/>
          </a:solidFill>
          <a:ln>
            <a:noFill/>
          </a:ln>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endParaRPr lang="en-US" dirty="0">
              <a:solidFill>
                <a:srgbClr val="000000"/>
              </a:solidFill>
            </a:endParaRPr>
          </a:p>
        </p:txBody>
      </p:sp>
      <p:sp>
        <p:nvSpPr>
          <p:cNvPr id="18" name="Rectangle 17">
            <a:extLst>
              <a:ext uri="{FF2B5EF4-FFF2-40B4-BE49-F238E27FC236}">
                <a16:creationId xmlns:a16="http://schemas.microsoft.com/office/drawing/2014/main" id="{251C4F66-90A6-49F2-8D3D-7DD258AF7989}"/>
              </a:ext>
            </a:extLst>
          </p:cNvPr>
          <p:cNvSpPr/>
          <p:nvPr/>
        </p:nvSpPr>
        <p:spPr>
          <a:xfrm>
            <a:off x="334146" y="118753"/>
            <a:ext cx="8311089" cy="584775"/>
          </a:xfrm>
          <a:prstGeom prst="rect">
            <a:avLst/>
          </a:prstGeom>
        </p:spPr>
        <p:txBody>
          <a:bodyPr wrap="square">
            <a:spAutoFit/>
          </a:bodyPr>
          <a:lstStyle/>
          <a:p>
            <a:r>
              <a:rPr lang="en-GB" sz="3200" b="1" dirty="0">
                <a:solidFill>
                  <a:schemeClr val="bg1"/>
                </a:solidFill>
              </a:rPr>
              <a:t>Introduction: CVA terminology</a:t>
            </a:r>
            <a:endParaRPr lang="en-US" sz="3200" dirty="0">
              <a:solidFill>
                <a:schemeClr val="bg1"/>
              </a:solidFill>
            </a:endParaRPr>
          </a:p>
        </p:txBody>
      </p:sp>
      <p:pic>
        <p:nvPicPr>
          <p:cNvPr id="19" name="Graphic 18">
            <a:extLst>
              <a:ext uri="{FF2B5EF4-FFF2-40B4-BE49-F238E27FC236}">
                <a16:creationId xmlns:a16="http://schemas.microsoft.com/office/drawing/2014/main" id="{A186F6CE-45BF-4B7B-AA73-48E829925B0A}"/>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410485" y="-72701"/>
            <a:ext cx="781515" cy="781515"/>
          </a:xfrm>
          <a:prstGeom prst="rect">
            <a:avLst/>
          </a:prstGeom>
        </p:spPr>
      </p:pic>
      <p:sp>
        <p:nvSpPr>
          <p:cNvPr id="2" name="TextBox 1">
            <a:extLst>
              <a:ext uri="{FF2B5EF4-FFF2-40B4-BE49-F238E27FC236}">
                <a16:creationId xmlns:a16="http://schemas.microsoft.com/office/drawing/2014/main" id="{9424FABE-4A17-4E71-BC50-FC4530517428}"/>
              </a:ext>
            </a:extLst>
          </p:cNvPr>
          <p:cNvSpPr txBox="1"/>
          <p:nvPr/>
        </p:nvSpPr>
        <p:spPr>
          <a:xfrm>
            <a:off x="334146" y="840100"/>
            <a:ext cx="9614085" cy="1600438"/>
          </a:xfrm>
          <a:prstGeom prst="rect">
            <a:avLst/>
          </a:prstGeom>
          <a:noFill/>
        </p:spPr>
        <p:txBody>
          <a:bodyPr wrap="square" rtlCol="0">
            <a:spAutoFit/>
          </a:bodyPr>
          <a:lstStyle/>
          <a:p>
            <a:pPr marL="342900" indent="-342900">
              <a:spcAft>
                <a:spcPts val="1200"/>
              </a:spcAft>
              <a:buClr>
                <a:srgbClr val="008000"/>
              </a:buClr>
              <a:buFont typeface="Wingdings" panose="05000000000000000000" pitchFamily="2" charset="2"/>
              <a:buChar char="Ø"/>
            </a:pPr>
            <a:r>
              <a:rPr lang="en-US" sz="2200" dirty="0"/>
              <a:t>CVA = provision of cash or vouchers to targeted recipients (individuals, households or communities) to access goods and services</a:t>
            </a:r>
          </a:p>
          <a:p>
            <a:pPr marL="342900" indent="-342900">
              <a:spcAft>
                <a:spcPts val="1200"/>
              </a:spcAft>
              <a:buClr>
                <a:srgbClr val="008000"/>
              </a:buClr>
              <a:buFont typeface="Wingdings" panose="05000000000000000000" pitchFamily="2" charset="2"/>
              <a:buChar char="Ø"/>
            </a:pPr>
            <a:r>
              <a:rPr lang="en-US" sz="2200" dirty="0"/>
              <a:t>What is </a:t>
            </a:r>
            <a:r>
              <a:rPr lang="en-US" sz="2200" u="sng" dirty="0"/>
              <a:t>not</a:t>
            </a:r>
            <a:r>
              <a:rPr lang="en-US" sz="2200" dirty="0"/>
              <a:t> CVA? Payment of incentives for volunteers or CHW, payments to institutions (schools, health </a:t>
            </a:r>
            <a:r>
              <a:rPr lang="en-US" sz="2200" dirty="0" err="1"/>
              <a:t>centres</a:t>
            </a:r>
            <a:r>
              <a:rPr lang="en-US" sz="2200" dirty="0"/>
              <a:t>, etc.)</a:t>
            </a:r>
          </a:p>
        </p:txBody>
      </p:sp>
    </p:spTree>
    <p:extLst>
      <p:ext uri="{BB962C8B-B14F-4D97-AF65-F5344CB8AC3E}">
        <p14:creationId xmlns:p14="http://schemas.microsoft.com/office/powerpoint/2010/main" val="2742057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0"/>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7"/>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1" grpId="0" animBg="1"/>
      <p:bldP spid="32" grpId="0"/>
      <p:bldP spid="33" grpId="0" animBg="1"/>
      <p:bldP spid="34" grpId="0" animBg="1"/>
      <p:bldP spid="35" grpId="0" animBg="1"/>
      <p:bldP spid="36" grpId="0"/>
      <p:bldP spid="37" grpId="0" animBg="1"/>
      <p:bldP spid="38" grpId="0" animBg="1"/>
      <p:bldP spid="3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7F090A77-6B0E-4D1E-B6C3-F43D8D541FF4}"/>
              </a:ext>
            </a:extLst>
          </p:cNvPr>
          <p:cNvSpPr/>
          <p:nvPr/>
        </p:nvSpPr>
        <p:spPr>
          <a:xfrm>
            <a:off x="1" y="1324314"/>
            <a:ext cx="12192000" cy="1667332"/>
          </a:xfrm>
          <a:prstGeom prst="rect">
            <a:avLst/>
          </a:prstGeom>
          <a:solidFill>
            <a:srgbClr val="FFE697"/>
          </a:solidFill>
          <a:ln w="12700" cap="flat" cmpd="sng" algn="ctr">
            <a:solidFill>
              <a:sysClr val="window" lastClr="FFFFFF"/>
            </a:solidFill>
            <a:prstDash val="solid"/>
            <a:miter lim="800000"/>
          </a:ln>
          <a:effectLst/>
        </p:spPr>
        <p:txBody>
          <a:bodyPr rtlCol="0" anchor="ctr"/>
          <a:lstStyle/>
          <a:p>
            <a:pPr algn="ctr" defTabSz="1219170">
              <a:defRPr/>
            </a:pPr>
            <a:endParaRPr lang="en-GB" sz="2400" kern="0" dirty="0">
              <a:solidFill>
                <a:prstClr val="white"/>
              </a:solidFill>
              <a:latin typeface="Gill Sans MT" panose="020B0502020104020203" pitchFamily="34" charset="0"/>
            </a:endParaRPr>
          </a:p>
        </p:txBody>
      </p:sp>
      <p:sp>
        <p:nvSpPr>
          <p:cNvPr id="15" name="Rectangle 14">
            <a:extLst>
              <a:ext uri="{FF2B5EF4-FFF2-40B4-BE49-F238E27FC236}">
                <a16:creationId xmlns:a16="http://schemas.microsoft.com/office/drawing/2014/main" id="{74A78C18-23BE-4744-83CB-250F946B9530}"/>
              </a:ext>
            </a:extLst>
          </p:cNvPr>
          <p:cNvSpPr/>
          <p:nvPr/>
        </p:nvSpPr>
        <p:spPr>
          <a:xfrm>
            <a:off x="2209" y="2954818"/>
            <a:ext cx="12189793" cy="2594799"/>
          </a:xfrm>
          <a:prstGeom prst="rect">
            <a:avLst/>
          </a:prstGeom>
          <a:solidFill>
            <a:srgbClr val="F2DCDB"/>
          </a:solidFill>
          <a:ln w="12700" cap="flat" cmpd="sng" algn="ctr">
            <a:solidFill>
              <a:sysClr val="window" lastClr="FFFFFF"/>
            </a:solidFill>
            <a:prstDash val="solid"/>
            <a:miter lim="800000"/>
          </a:ln>
          <a:effectLst/>
        </p:spPr>
        <p:txBody>
          <a:bodyPr rtlCol="0" anchor="ctr"/>
          <a:lstStyle/>
          <a:p>
            <a:pPr algn="ctr" defTabSz="1219170">
              <a:defRPr/>
            </a:pPr>
            <a:endParaRPr lang="en-GB" sz="2400" kern="0">
              <a:solidFill>
                <a:prstClr val="white"/>
              </a:solidFill>
              <a:latin typeface="Gill Sans MT" panose="020B0502020104020203" pitchFamily="34" charset="0"/>
            </a:endParaRPr>
          </a:p>
        </p:txBody>
      </p:sp>
      <p:sp>
        <p:nvSpPr>
          <p:cNvPr id="16" name="Rectangle 15">
            <a:extLst>
              <a:ext uri="{FF2B5EF4-FFF2-40B4-BE49-F238E27FC236}">
                <a16:creationId xmlns:a16="http://schemas.microsoft.com/office/drawing/2014/main" id="{80692C12-51E1-47FC-8310-4D13B04E658D}"/>
              </a:ext>
            </a:extLst>
          </p:cNvPr>
          <p:cNvSpPr/>
          <p:nvPr/>
        </p:nvSpPr>
        <p:spPr>
          <a:xfrm>
            <a:off x="1" y="5549616"/>
            <a:ext cx="12192001" cy="1335768"/>
          </a:xfrm>
          <a:prstGeom prst="rect">
            <a:avLst/>
          </a:prstGeom>
          <a:solidFill>
            <a:srgbClr val="4472C4">
              <a:lumMod val="20000"/>
              <a:lumOff val="80000"/>
            </a:srgbClr>
          </a:solidFill>
          <a:ln w="12700" cap="flat" cmpd="sng" algn="ctr">
            <a:solidFill>
              <a:sysClr val="window" lastClr="FFFFFF"/>
            </a:solidFill>
            <a:prstDash val="solid"/>
            <a:miter lim="800000"/>
          </a:ln>
          <a:effectLst/>
        </p:spPr>
        <p:txBody>
          <a:bodyPr rtlCol="0" anchor="ctr"/>
          <a:lstStyle/>
          <a:p>
            <a:pPr algn="ctr" defTabSz="1219170">
              <a:defRPr/>
            </a:pPr>
            <a:endParaRPr lang="en-GB" sz="2400" kern="0">
              <a:solidFill>
                <a:prstClr val="white"/>
              </a:solidFill>
              <a:latin typeface="Gill Sans MT" panose="020B0502020104020203" pitchFamily="34" charset="0"/>
            </a:endParaRPr>
          </a:p>
        </p:txBody>
      </p:sp>
      <p:sp>
        <p:nvSpPr>
          <p:cNvPr id="17" name="Rounded Rectangle 73">
            <a:extLst>
              <a:ext uri="{FF2B5EF4-FFF2-40B4-BE49-F238E27FC236}">
                <a16:creationId xmlns:a16="http://schemas.microsoft.com/office/drawing/2014/main" id="{7BA161B0-0675-47EC-B01A-AE245A48258E}"/>
              </a:ext>
            </a:extLst>
          </p:cNvPr>
          <p:cNvSpPr/>
          <p:nvPr/>
        </p:nvSpPr>
        <p:spPr>
          <a:xfrm>
            <a:off x="4112902" y="1727073"/>
            <a:ext cx="2585511" cy="716200"/>
          </a:xfrm>
          <a:prstGeom prst="rect">
            <a:avLst/>
          </a:prstGeom>
          <a:solidFill>
            <a:srgbClr val="FFC000">
              <a:lumMod val="75000"/>
            </a:srgbClr>
          </a:solidFill>
          <a:ln w="25400" cap="flat" cmpd="sng" algn="ctr">
            <a:solidFill>
              <a:sysClr val="window" lastClr="FFFFFF"/>
            </a:solidFill>
            <a:prstDash val="solid"/>
          </a:ln>
          <a:effectLst/>
        </p:spPr>
        <p:txBody>
          <a:bodyPr lIns="96000" anchor="ctr"/>
          <a:lstStyle/>
          <a:p>
            <a:pPr algn="ctr" defTabSz="1219016" fontAlgn="base">
              <a:spcBef>
                <a:spcPct val="0"/>
              </a:spcBef>
              <a:spcAft>
                <a:spcPct val="0"/>
              </a:spcAft>
              <a:defRPr/>
            </a:pPr>
            <a:r>
              <a:rPr lang="en-CA" sz="1600" b="1" kern="0" dirty="0">
                <a:solidFill>
                  <a:prstClr val="white"/>
                </a:solidFill>
                <a:latin typeface="Gill Sans MT" panose="020B0502020104020203" pitchFamily="34" charset="0"/>
              </a:rPr>
              <a:t>RESTRICTED</a:t>
            </a:r>
          </a:p>
        </p:txBody>
      </p:sp>
      <p:sp>
        <p:nvSpPr>
          <p:cNvPr id="18" name="Rounded Rectangle 74">
            <a:extLst>
              <a:ext uri="{FF2B5EF4-FFF2-40B4-BE49-F238E27FC236}">
                <a16:creationId xmlns:a16="http://schemas.microsoft.com/office/drawing/2014/main" id="{D8A05209-AF3B-444E-894D-7DB06DD9CECF}"/>
              </a:ext>
            </a:extLst>
          </p:cNvPr>
          <p:cNvSpPr/>
          <p:nvPr/>
        </p:nvSpPr>
        <p:spPr>
          <a:xfrm>
            <a:off x="437185" y="1704122"/>
            <a:ext cx="2734968" cy="757157"/>
          </a:xfrm>
          <a:prstGeom prst="rect">
            <a:avLst/>
          </a:prstGeom>
          <a:solidFill>
            <a:srgbClr val="FFC000">
              <a:lumMod val="75000"/>
            </a:srgbClr>
          </a:solidFill>
          <a:ln w="25400" cap="flat" cmpd="sng" algn="ctr">
            <a:solidFill>
              <a:sysClr val="window" lastClr="FFFFFF"/>
            </a:solidFill>
            <a:prstDash val="solid"/>
          </a:ln>
          <a:effectLst/>
        </p:spPr>
        <p:txBody>
          <a:bodyPr lIns="96000" anchor="ctr"/>
          <a:lstStyle/>
          <a:p>
            <a:pPr algn="ctr" defTabSz="1219016" fontAlgn="base">
              <a:spcBef>
                <a:spcPct val="0"/>
              </a:spcBef>
              <a:spcAft>
                <a:spcPct val="0"/>
              </a:spcAft>
              <a:defRPr/>
            </a:pPr>
            <a:r>
              <a:rPr lang="en-CA" sz="1600" b="1" kern="0" dirty="0">
                <a:solidFill>
                  <a:prstClr val="white"/>
                </a:solidFill>
                <a:latin typeface="Gill Sans MT" panose="020B0502020104020203" pitchFamily="34" charset="0"/>
              </a:rPr>
              <a:t>UNRESTRICTED</a:t>
            </a:r>
          </a:p>
        </p:txBody>
      </p:sp>
      <p:sp>
        <p:nvSpPr>
          <p:cNvPr id="19" name="TextBox 18">
            <a:extLst>
              <a:ext uri="{FF2B5EF4-FFF2-40B4-BE49-F238E27FC236}">
                <a16:creationId xmlns:a16="http://schemas.microsoft.com/office/drawing/2014/main" id="{CB85FBFE-679B-46D7-945F-A560C177809C}"/>
              </a:ext>
            </a:extLst>
          </p:cNvPr>
          <p:cNvSpPr txBox="1"/>
          <p:nvPr/>
        </p:nvSpPr>
        <p:spPr>
          <a:xfrm>
            <a:off x="8304246" y="1532757"/>
            <a:ext cx="4063317" cy="1241622"/>
          </a:xfrm>
          <a:prstGeom prst="rect">
            <a:avLst/>
          </a:prstGeom>
          <a:noFill/>
        </p:spPr>
        <p:txBody>
          <a:bodyPr wrap="square" rtlCol="0">
            <a:spAutoFit/>
          </a:bodyPr>
          <a:lstStyle/>
          <a:p>
            <a:pPr defTabSz="1219170"/>
            <a:r>
              <a:rPr lang="en-GB" sz="1867" b="1" dirty="0">
                <a:solidFill>
                  <a:srgbClr val="FFC000">
                    <a:lumMod val="75000"/>
                  </a:srgbClr>
                </a:solidFill>
                <a:latin typeface="Gill Sans MT" panose="020B0502020104020203" pitchFamily="34" charset="0"/>
              </a:rPr>
              <a:t>UTILIZATION</a:t>
            </a:r>
          </a:p>
          <a:p>
            <a:pPr defTabSz="1219170"/>
            <a:r>
              <a:rPr lang="en-US" sz="1867" dirty="0">
                <a:solidFill>
                  <a:prstClr val="black"/>
                </a:solidFill>
                <a:latin typeface="Gill Sans MT" panose="020B0502020104020203" pitchFamily="34" charset="0"/>
              </a:rPr>
              <a:t>Limitations, if any, on use of assistance received. </a:t>
            </a:r>
            <a:r>
              <a:rPr lang="en-GB" sz="1867" dirty="0">
                <a:solidFill>
                  <a:prstClr val="black"/>
                </a:solidFill>
                <a:latin typeface="Gill Sans MT" panose="020B0502020104020203" pitchFamily="34" charset="0"/>
              </a:rPr>
              <a:t>What a transfer can be spent on</a:t>
            </a:r>
            <a:r>
              <a:rPr lang="en-GB" sz="1867" b="1" dirty="0">
                <a:solidFill>
                  <a:prstClr val="black"/>
                </a:solidFill>
                <a:latin typeface="Gill Sans MT" panose="020B0502020104020203" pitchFamily="34" charset="0"/>
              </a:rPr>
              <a:t> </a:t>
            </a:r>
            <a:r>
              <a:rPr lang="en-GB" sz="1867" b="1" i="1" dirty="0">
                <a:solidFill>
                  <a:prstClr val="black"/>
                </a:solidFill>
                <a:latin typeface="Gill Sans MT" panose="020B0502020104020203" pitchFamily="34" charset="0"/>
              </a:rPr>
              <a:t>after</a:t>
            </a:r>
            <a:r>
              <a:rPr lang="en-GB" sz="1867" b="1" dirty="0">
                <a:solidFill>
                  <a:prstClr val="black"/>
                </a:solidFill>
                <a:latin typeface="Gill Sans MT" panose="020B0502020104020203" pitchFamily="34" charset="0"/>
              </a:rPr>
              <a:t> </a:t>
            </a:r>
            <a:r>
              <a:rPr lang="en-GB" sz="1867" dirty="0">
                <a:solidFill>
                  <a:prstClr val="black"/>
                </a:solidFill>
                <a:latin typeface="Gill Sans MT" panose="020B0502020104020203" pitchFamily="34" charset="0"/>
              </a:rPr>
              <a:t>the recipient receives it</a:t>
            </a:r>
          </a:p>
        </p:txBody>
      </p:sp>
      <p:sp>
        <p:nvSpPr>
          <p:cNvPr id="20" name="Rectangle 19">
            <a:extLst>
              <a:ext uri="{FF2B5EF4-FFF2-40B4-BE49-F238E27FC236}">
                <a16:creationId xmlns:a16="http://schemas.microsoft.com/office/drawing/2014/main" id="{C922C7A3-F499-4F5C-80CA-504CB92C6EA6}"/>
              </a:ext>
            </a:extLst>
          </p:cNvPr>
          <p:cNvSpPr/>
          <p:nvPr/>
        </p:nvSpPr>
        <p:spPr>
          <a:xfrm>
            <a:off x="437185" y="3539177"/>
            <a:ext cx="2702904" cy="839527"/>
          </a:xfrm>
          <a:prstGeom prst="rect">
            <a:avLst/>
          </a:prstGeom>
          <a:solidFill>
            <a:srgbClr val="C91619"/>
          </a:solidFill>
          <a:ln w="25400" cap="flat" cmpd="sng" algn="ctr">
            <a:solidFill>
              <a:sysClr val="window" lastClr="FFFFFF"/>
            </a:solidFill>
            <a:prstDash val="solid"/>
          </a:ln>
          <a:effectLst/>
        </p:spPr>
        <p:txBody>
          <a:bodyPr lIns="96000" anchor="ctr"/>
          <a:lstStyle/>
          <a:p>
            <a:pPr algn="ctr" defTabSz="1219016" fontAlgn="base">
              <a:spcBef>
                <a:spcPct val="0"/>
              </a:spcBef>
              <a:spcAft>
                <a:spcPct val="0"/>
              </a:spcAft>
              <a:defRPr/>
            </a:pPr>
            <a:r>
              <a:rPr lang="en-CA" sz="1600" b="1" kern="0" dirty="0">
                <a:solidFill>
                  <a:prstClr val="white"/>
                </a:solidFill>
                <a:latin typeface="Gill Sans MT" panose="020B0502020104020203" pitchFamily="34" charset="0"/>
              </a:rPr>
              <a:t>CASH TRANSFER</a:t>
            </a:r>
          </a:p>
        </p:txBody>
      </p:sp>
      <p:sp>
        <p:nvSpPr>
          <p:cNvPr id="21" name="Rectangle 20">
            <a:extLst>
              <a:ext uri="{FF2B5EF4-FFF2-40B4-BE49-F238E27FC236}">
                <a16:creationId xmlns:a16="http://schemas.microsoft.com/office/drawing/2014/main" id="{481D8F38-CE0C-4F86-A386-E103A326605D}"/>
              </a:ext>
            </a:extLst>
          </p:cNvPr>
          <p:cNvSpPr/>
          <p:nvPr/>
        </p:nvSpPr>
        <p:spPr>
          <a:xfrm>
            <a:off x="4298349" y="4658801"/>
            <a:ext cx="2328779" cy="689660"/>
          </a:xfrm>
          <a:prstGeom prst="rect">
            <a:avLst/>
          </a:prstGeom>
          <a:solidFill>
            <a:srgbClr val="C91619"/>
          </a:solidFill>
          <a:ln w="25400" cap="flat" cmpd="sng" algn="ctr">
            <a:solidFill>
              <a:sysClr val="window" lastClr="FFFFFF"/>
            </a:solidFill>
            <a:prstDash val="solid"/>
          </a:ln>
          <a:effectLst/>
        </p:spPr>
        <p:txBody>
          <a:bodyPr lIns="96000" anchor="ctr"/>
          <a:lstStyle/>
          <a:p>
            <a:pPr algn="ctr" defTabSz="1219016" fontAlgn="base">
              <a:spcBef>
                <a:spcPct val="0"/>
              </a:spcBef>
              <a:spcAft>
                <a:spcPct val="0"/>
              </a:spcAft>
              <a:defRPr/>
            </a:pPr>
            <a:r>
              <a:rPr lang="en-CA" sz="1600" b="1" kern="0" dirty="0">
                <a:solidFill>
                  <a:prstClr val="white"/>
                </a:solidFill>
                <a:latin typeface="Gill Sans MT" panose="020B0502020104020203" pitchFamily="34" charset="0"/>
              </a:rPr>
              <a:t>VOUCHER</a:t>
            </a:r>
          </a:p>
        </p:txBody>
      </p:sp>
      <p:sp>
        <p:nvSpPr>
          <p:cNvPr id="22" name="Rectangle 21">
            <a:extLst>
              <a:ext uri="{FF2B5EF4-FFF2-40B4-BE49-F238E27FC236}">
                <a16:creationId xmlns:a16="http://schemas.microsoft.com/office/drawing/2014/main" id="{23D5C789-1253-47CC-BE50-3EA8C0D2F512}"/>
              </a:ext>
            </a:extLst>
          </p:cNvPr>
          <p:cNvSpPr/>
          <p:nvPr/>
        </p:nvSpPr>
        <p:spPr>
          <a:xfrm>
            <a:off x="6870053" y="4886672"/>
            <a:ext cx="1109376" cy="583016"/>
          </a:xfrm>
          <a:prstGeom prst="rect">
            <a:avLst/>
          </a:prstGeom>
          <a:solidFill>
            <a:srgbClr val="E9C3C1"/>
          </a:solidFill>
          <a:ln w="19050" cap="flat" cmpd="sng" algn="ctr">
            <a:solidFill>
              <a:srgbClr val="C91619"/>
            </a:solidFill>
            <a:prstDash val="solid"/>
          </a:ln>
          <a:effectLst/>
        </p:spPr>
        <p:txBody>
          <a:bodyPr lIns="48000" rIns="48000" anchor="ctr"/>
          <a:lstStyle/>
          <a:p>
            <a:pPr algn="ctr" defTabSz="1219016" fontAlgn="base">
              <a:spcBef>
                <a:spcPct val="0"/>
              </a:spcBef>
              <a:spcAft>
                <a:spcPct val="0"/>
              </a:spcAft>
              <a:defRPr/>
            </a:pPr>
            <a:r>
              <a:rPr lang="en-CA" sz="1467" kern="0" dirty="0">
                <a:solidFill>
                  <a:prstClr val="black"/>
                </a:solidFill>
                <a:latin typeface="Gill Sans MT" panose="020B0502020104020203" pitchFamily="34" charset="0"/>
              </a:rPr>
              <a:t>Value voucher</a:t>
            </a:r>
          </a:p>
        </p:txBody>
      </p:sp>
      <p:sp>
        <p:nvSpPr>
          <p:cNvPr id="23" name="Rectangle 22">
            <a:extLst>
              <a:ext uri="{FF2B5EF4-FFF2-40B4-BE49-F238E27FC236}">
                <a16:creationId xmlns:a16="http://schemas.microsoft.com/office/drawing/2014/main" id="{6D4D7E3A-6686-46DF-8D13-2D77783510D6}"/>
              </a:ext>
            </a:extLst>
          </p:cNvPr>
          <p:cNvSpPr/>
          <p:nvPr/>
        </p:nvSpPr>
        <p:spPr>
          <a:xfrm>
            <a:off x="6887549" y="4130179"/>
            <a:ext cx="1112625" cy="583016"/>
          </a:xfrm>
          <a:prstGeom prst="rect">
            <a:avLst/>
          </a:prstGeom>
          <a:solidFill>
            <a:srgbClr val="E9C3C1"/>
          </a:solidFill>
          <a:ln w="19050" cap="flat" cmpd="sng" algn="ctr">
            <a:solidFill>
              <a:srgbClr val="C91619"/>
            </a:solidFill>
            <a:prstDash val="solid"/>
          </a:ln>
          <a:effectLst/>
        </p:spPr>
        <p:txBody>
          <a:bodyPr lIns="48000" rIns="48000" anchor="ctr"/>
          <a:lstStyle/>
          <a:p>
            <a:pPr algn="ctr" defTabSz="1219016" fontAlgn="base">
              <a:spcBef>
                <a:spcPct val="0"/>
              </a:spcBef>
              <a:spcAft>
                <a:spcPct val="0"/>
              </a:spcAft>
              <a:defRPr/>
            </a:pPr>
            <a:r>
              <a:rPr lang="en-CA" sz="1467" kern="0" dirty="0">
                <a:solidFill>
                  <a:prstClr val="black"/>
                </a:solidFill>
                <a:latin typeface="Gill Sans MT" panose="020B0502020104020203" pitchFamily="34" charset="0"/>
              </a:rPr>
              <a:t>Commodity voucher</a:t>
            </a:r>
          </a:p>
        </p:txBody>
      </p:sp>
      <p:sp>
        <p:nvSpPr>
          <p:cNvPr id="24" name="Rectangle 23">
            <a:extLst>
              <a:ext uri="{FF2B5EF4-FFF2-40B4-BE49-F238E27FC236}">
                <a16:creationId xmlns:a16="http://schemas.microsoft.com/office/drawing/2014/main" id="{C44A7F8C-03C8-40EC-BCEF-255BF8B8BF03}"/>
              </a:ext>
            </a:extLst>
          </p:cNvPr>
          <p:cNvSpPr/>
          <p:nvPr/>
        </p:nvSpPr>
        <p:spPr>
          <a:xfrm>
            <a:off x="4288607" y="3049575"/>
            <a:ext cx="2328779" cy="689660"/>
          </a:xfrm>
          <a:prstGeom prst="rect">
            <a:avLst/>
          </a:prstGeom>
          <a:solidFill>
            <a:srgbClr val="C91619"/>
          </a:solidFill>
          <a:ln w="25400" cap="flat" cmpd="sng" algn="ctr">
            <a:solidFill>
              <a:sysClr val="window" lastClr="FFFFFF"/>
            </a:solidFill>
            <a:prstDash val="solid"/>
          </a:ln>
          <a:effectLst/>
        </p:spPr>
        <p:txBody>
          <a:bodyPr lIns="96000" anchor="ctr"/>
          <a:lstStyle/>
          <a:p>
            <a:pPr algn="ctr" defTabSz="1219016" fontAlgn="base">
              <a:spcBef>
                <a:spcPct val="0"/>
              </a:spcBef>
              <a:spcAft>
                <a:spcPct val="0"/>
              </a:spcAft>
              <a:defRPr/>
            </a:pPr>
            <a:r>
              <a:rPr lang="en-CA" sz="1600" b="1" kern="0" dirty="0">
                <a:solidFill>
                  <a:prstClr val="white"/>
                </a:solidFill>
                <a:latin typeface="Gill Sans MT" panose="020B0502020104020203" pitchFamily="34" charset="0"/>
              </a:rPr>
              <a:t>IN-KIND</a:t>
            </a:r>
          </a:p>
        </p:txBody>
      </p:sp>
      <p:sp>
        <p:nvSpPr>
          <p:cNvPr id="25" name="Rectangle 24">
            <a:extLst>
              <a:ext uri="{FF2B5EF4-FFF2-40B4-BE49-F238E27FC236}">
                <a16:creationId xmlns:a16="http://schemas.microsoft.com/office/drawing/2014/main" id="{DC0FDFBA-6C55-445B-9D8C-769208C39246}"/>
              </a:ext>
            </a:extLst>
          </p:cNvPr>
          <p:cNvSpPr/>
          <p:nvPr/>
        </p:nvSpPr>
        <p:spPr>
          <a:xfrm>
            <a:off x="4273981" y="3856878"/>
            <a:ext cx="2328779" cy="689660"/>
          </a:xfrm>
          <a:prstGeom prst="rect">
            <a:avLst/>
          </a:prstGeom>
          <a:solidFill>
            <a:srgbClr val="C91619"/>
          </a:solidFill>
          <a:ln w="25400" cap="flat" cmpd="sng" algn="ctr">
            <a:solidFill>
              <a:sysClr val="window" lastClr="FFFFFF"/>
            </a:solidFill>
            <a:prstDash val="solid"/>
          </a:ln>
          <a:effectLst/>
        </p:spPr>
        <p:txBody>
          <a:bodyPr lIns="96000" anchor="ctr"/>
          <a:lstStyle/>
          <a:p>
            <a:pPr algn="ctr" defTabSz="1219016" fontAlgn="base">
              <a:spcBef>
                <a:spcPct val="0"/>
              </a:spcBef>
              <a:spcAft>
                <a:spcPct val="0"/>
              </a:spcAft>
              <a:defRPr/>
            </a:pPr>
            <a:r>
              <a:rPr lang="en-CA" sz="1600" b="1" kern="0" dirty="0">
                <a:solidFill>
                  <a:prstClr val="white"/>
                </a:solidFill>
                <a:latin typeface="Gill Sans MT" panose="020B0502020104020203" pitchFamily="34" charset="0"/>
              </a:rPr>
              <a:t>SERVICE DELIVERY</a:t>
            </a:r>
          </a:p>
        </p:txBody>
      </p:sp>
      <p:sp>
        <p:nvSpPr>
          <p:cNvPr id="26" name="TextBox 25">
            <a:extLst>
              <a:ext uri="{FF2B5EF4-FFF2-40B4-BE49-F238E27FC236}">
                <a16:creationId xmlns:a16="http://schemas.microsoft.com/office/drawing/2014/main" id="{FC1314C5-9261-4030-BBCC-AC925BE1D317}"/>
              </a:ext>
            </a:extLst>
          </p:cNvPr>
          <p:cNvSpPr txBox="1"/>
          <p:nvPr/>
        </p:nvSpPr>
        <p:spPr>
          <a:xfrm>
            <a:off x="8496268" y="3752189"/>
            <a:ext cx="3146520" cy="954300"/>
          </a:xfrm>
          <a:prstGeom prst="rect">
            <a:avLst/>
          </a:prstGeom>
          <a:noFill/>
        </p:spPr>
        <p:txBody>
          <a:bodyPr wrap="square" rtlCol="0">
            <a:spAutoFit/>
          </a:bodyPr>
          <a:lstStyle/>
          <a:p>
            <a:pPr defTabSz="1219170"/>
            <a:r>
              <a:rPr lang="en-US" altLang="en-US" sz="1867" b="1" kern="0" dirty="0">
                <a:solidFill>
                  <a:srgbClr val="C91619"/>
                </a:solidFill>
                <a:latin typeface="Gill Sans MT" panose="020B0502020104020203" pitchFamily="34" charset="0"/>
              </a:rPr>
              <a:t>MODALITY</a:t>
            </a:r>
          </a:p>
          <a:p>
            <a:pPr defTabSz="1219170"/>
            <a:r>
              <a:rPr lang="en-US" sz="1867" dirty="0">
                <a:solidFill>
                  <a:prstClr val="black"/>
                </a:solidFill>
                <a:latin typeface="Gill Sans MT" panose="020B0502020104020203" pitchFamily="34" charset="0"/>
              </a:rPr>
              <a:t>The form of assistance provided to recipients</a:t>
            </a:r>
            <a:endParaRPr lang="en-GB" sz="1867" dirty="0">
              <a:solidFill>
                <a:prstClr val="black"/>
              </a:solidFill>
              <a:latin typeface="Gill Sans MT" panose="020B0502020104020203" pitchFamily="34" charset="0"/>
            </a:endParaRPr>
          </a:p>
        </p:txBody>
      </p:sp>
      <p:cxnSp>
        <p:nvCxnSpPr>
          <p:cNvPr id="27" name="Straight Connector 26">
            <a:extLst>
              <a:ext uri="{FF2B5EF4-FFF2-40B4-BE49-F238E27FC236}">
                <a16:creationId xmlns:a16="http://schemas.microsoft.com/office/drawing/2014/main" id="{85A03DA1-E5C3-437E-B65E-4E91DF9B10FD}"/>
              </a:ext>
            </a:extLst>
          </p:cNvPr>
          <p:cNvCxnSpPr>
            <a:cxnSpLocks/>
            <a:stCxn id="21" idx="3"/>
            <a:endCxn id="22" idx="1"/>
          </p:cNvCxnSpPr>
          <p:nvPr/>
        </p:nvCxnSpPr>
        <p:spPr>
          <a:xfrm>
            <a:off x="6627128" y="5003631"/>
            <a:ext cx="242925" cy="174549"/>
          </a:xfrm>
          <a:prstGeom prst="line">
            <a:avLst/>
          </a:prstGeom>
          <a:noFill/>
          <a:ln w="28575" cap="flat" cmpd="sng" algn="ctr">
            <a:solidFill>
              <a:sysClr val="windowText" lastClr="000000"/>
            </a:solidFill>
            <a:prstDash val="solid"/>
            <a:miter lim="800000"/>
          </a:ln>
          <a:effectLst/>
        </p:spPr>
      </p:cxnSp>
      <p:cxnSp>
        <p:nvCxnSpPr>
          <p:cNvPr id="28" name="Straight Connector 27">
            <a:extLst>
              <a:ext uri="{FF2B5EF4-FFF2-40B4-BE49-F238E27FC236}">
                <a16:creationId xmlns:a16="http://schemas.microsoft.com/office/drawing/2014/main" id="{91846A55-98A5-41E2-86B7-76756D2C05CB}"/>
              </a:ext>
            </a:extLst>
          </p:cNvPr>
          <p:cNvCxnSpPr>
            <a:cxnSpLocks/>
          </p:cNvCxnSpPr>
          <p:nvPr/>
        </p:nvCxnSpPr>
        <p:spPr>
          <a:xfrm flipV="1">
            <a:off x="6617385" y="4468723"/>
            <a:ext cx="270163" cy="244472"/>
          </a:xfrm>
          <a:prstGeom prst="line">
            <a:avLst/>
          </a:prstGeom>
          <a:noFill/>
          <a:ln w="28575" cap="flat" cmpd="sng" algn="ctr">
            <a:solidFill>
              <a:sysClr val="windowText" lastClr="000000"/>
            </a:solidFill>
            <a:prstDash val="solid"/>
            <a:miter lim="800000"/>
          </a:ln>
          <a:effectLst/>
        </p:spPr>
      </p:cxnSp>
      <p:sp>
        <p:nvSpPr>
          <p:cNvPr id="40" name="Left Brace 39">
            <a:extLst>
              <a:ext uri="{FF2B5EF4-FFF2-40B4-BE49-F238E27FC236}">
                <a16:creationId xmlns:a16="http://schemas.microsoft.com/office/drawing/2014/main" id="{BA1F98DC-C8BF-45C9-B47C-C5BE69DA54E9}"/>
              </a:ext>
            </a:extLst>
          </p:cNvPr>
          <p:cNvSpPr/>
          <p:nvPr/>
        </p:nvSpPr>
        <p:spPr>
          <a:xfrm rot="5400000">
            <a:off x="5250256" y="1553578"/>
            <a:ext cx="424969" cy="2377516"/>
          </a:xfrm>
          <a:prstGeom prst="leftBrace">
            <a:avLst/>
          </a:prstGeom>
          <a:noFill/>
          <a:ln w="19050" cap="flat" cmpd="sng" algn="ctr">
            <a:solidFill>
              <a:sysClr val="windowText" lastClr="000000"/>
            </a:solidFill>
            <a:prstDash val="solid"/>
            <a:miter lim="800000"/>
          </a:ln>
          <a:effectLst/>
        </p:spPr>
        <p:txBody>
          <a:bodyPr rtlCol="0" anchor="ctr"/>
          <a:lstStyle/>
          <a:p>
            <a:pPr algn="ctr" defTabSz="1219170">
              <a:defRPr/>
            </a:pPr>
            <a:endParaRPr lang="en-US" sz="1600" kern="0">
              <a:solidFill>
                <a:prstClr val="black"/>
              </a:solidFill>
              <a:latin typeface="Gill Sans MT" panose="020B0502020104020203" pitchFamily="34" charset="0"/>
            </a:endParaRPr>
          </a:p>
        </p:txBody>
      </p:sp>
      <p:cxnSp>
        <p:nvCxnSpPr>
          <p:cNvPr id="41" name="Straight Arrow Connector 40">
            <a:extLst>
              <a:ext uri="{FF2B5EF4-FFF2-40B4-BE49-F238E27FC236}">
                <a16:creationId xmlns:a16="http://schemas.microsoft.com/office/drawing/2014/main" id="{74D0896F-8D41-4BEF-BCA4-B3F0B47B6340}"/>
              </a:ext>
            </a:extLst>
          </p:cNvPr>
          <p:cNvCxnSpPr>
            <a:cxnSpLocks/>
          </p:cNvCxnSpPr>
          <p:nvPr/>
        </p:nvCxnSpPr>
        <p:spPr>
          <a:xfrm flipH="1">
            <a:off x="1930401" y="2501968"/>
            <a:ext cx="3292" cy="1037208"/>
          </a:xfrm>
          <a:prstGeom prst="straightConnector1">
            <a:avLst/>
          </a:prstGeom>
          <a:noFill/>
          <a:ln w="19050" cap="flat" cmpd="sng" algn="ctr">
            <a:solidFill>
              <a:sysClr val="windowText" lastClr="000000"/>
            </a:solidFill>
            <a:prstDash val="solid"/>
            <a:miter lim="800000"/>
            <a:tailEnd type="triangle"/>
          </a:ln>
          <a:effectLst/>
        </p:spPr>
      </p:cxnSp>
      <p:sp>
        <p:nvSpPr>
          <p:cNvPr id="42" name="TextBox 41">
            <a:extLst>
              <a:ext uri="{FF2B5EF4-FFF2-40B4-BE49-F238E27FC236}">
                <a16:creationId xmlns:a16="http://schemas.microsoft.com/office/drawing/2014/main" id="{457FF11E-6CCE-4B6C-A4FC-5B7751FF8920}"/>
              </a:ext>
            </a:extLst>
          </p:cNvPr>
          <p:cNvSpPr txBox="1"/>
          <p:nvPr/>
        </p:nvSpPr>
        <p:spPr>
          <a:xfrm>
            <a:off x="8496268" y="5889204"/>
            <a:ext cx="3146520" cy="954300"/>
          </a:xfrm>
          <a:prstGeom prst="rect">
            <a:avLst/>
          </a:prstGeom>
          <a:noFill/>
        </p:spPr>
        <p:txBody>
          <a:bodyPr wrap="square" rtlCol="0">
            <a:spAutoFit/>
          </a:bodyPr>
          <a:lstStyle/>
          <a:p>
            <a:pPr defTabSz="1219170"/>
            <a:r>
              <a:rPr lang="en-US" altLang="en-US" sz="1867" b="1" kern="0" dirty="0">
                <a:solidFill>
                  <a:srgbClr val="4472C4">
                    <a:lumMod val="75000"/>
                  </a:srgbClr>
                </a:solidFill>
                <a:latin typeface="Gill Sans MT" panose="020B0502020104020203" pitchFamily="34" charset="0"/>
              </a:rPr>
              <a:t>DELIVERY MECHANISM</a:t>
            </a:r>
          </a:p>
          <a:p>
            <a:pPr defTabSz="1219170"/>
            <a:r>
              <a:rPr lang="en-US" sz="1867" dirty="0">
                <a:solidFill>
                  <a:prstClr val="black"/>
                </a:solidFill>
                <a:latin typeface="Gill Sans MT" panose="020B0502020104020203" pitchFamily="34" charset="0"/>
              </a:rPr>
              <a:t>The means of delivering a transfer</a:t>
            </a:r>
            <a:endParaRPr lang="en-GB" sz="1867" dirty="0">
              <a:solidFill>
                <a:prstClr val="black"/>
              </a:solidFill>
              <a:latin typeface="Gill Sans MT" panose="020B0502020104020203" pitchFamily="34" charset="0"/>
            </a:endParaRPr>
          </a:p>
        </p:txBody>
      </p:sp>
      <p:sp>
        <p:nvSpPr>
          <p:cNvPr id="43" name="Rectangle 42">
            <a:extLst>
              <a:ext uri="{FF2B5EF4-FFF2-40B4-BE49-F238E27FC236}">
                <a16:creationId xmlns:a16="http://schemas.microsoft.com/office/drawing/2014/main" id="{F519B478-B4C1-454B-87B1-DB9E69CE6E4D}"/>
              </a:ext>
            </a:extLst>
          </p:cNvPr>
          <p:cNvSpPr/>
          <p:nvPr/>
        </p:nvSpPr>
        <p:spPr>
          <a:xfrm>
            <a:off x="223633" y="5812628"/>
            <a:ext cx="1250064" cy="751568"/>
          </a:xfrm>
          <a:prstGeom prst="rect">
            <a:avLst/>
          </a:prstGeom>
          <a:solidFill>
            <a:srgbClr val="4472C4">
              <a:lumMod val="50000"/>
            </a:srgbClr>
          </a:solidFill>
          <a:ln w="19050" cap="flat" cmpd="sng" algn="ctr">
            <a:solidFill>
              <a:sysClr val="window" lastClr="FFFFFF"/>
            </a:solidFill>
            <a:prstDash val="solid"/>
          </a:ln>
          <a:effectLst/>
        </p:spPr>
        <p:txBody>
          <a:bodyPr lIns="96000" anchor="ctr"/>
          <a:lstStyle/>
          <a:p>
            <a:pPr algn="ctr" defTabSz="1219016" fontAlgn="base">
              <a:spcBef>
                <a:spcPct val="0"/>
              </a:spcBef>
              <a:spcAft>
                <a:spcPct val="0"/>
              </a:spcAft>
              <a:defRPr/>
            </a:pPr>
            <a:r>
              <a:rPr lang="en-CA" sz="1600" b="1" kern="0" dirty="0">
                <a:solidFill>
                  <a:prstClr val="white"/>
                </a:solidFill>
                <a:latin typeface="Gill Sans MT" panose="020B0502020104020203" pitchFamily="34" charset="0"/>
              </a:rPr>
              <a:t>E-CASH</a:t>
            </a:r>
          </a:p>
        </p:txBody>
      </p:sp>
      <p:sp>
        <p:nvSpPr>
          <p:cNvPr id="44" name="Rectangle 43">
            <a:extLst>
              <a:ext uri="{FF2B5EF4-FFF2-40B4-BE49-F238E27FC236}">
                <a16:creationId xmlns:a16="http://schemas.microsoft.com/office/drawing/2014/main" id="{6FD86087-1555-4419-AFF2-8F4B3775DAE8}"/>
              </a:ext>
            </a:extLst>
          </p:cNvPr>
          <p:cNvSpPr/>
          <p:nvPr/>
        </p:nvSpPr>
        <p:spPr>
          <a:xfrm>
            <a:off x="2184552" y="5818277"/>
            <a:ext cx="1243925" cy="752147"/>
          </a:xfrm>
          <a:prstGeom prst="rect">
            <a:avLst/>
          </a:prstGeom>
          <a:solidFill>
            <a:srgbClr val="4472C4">
              <a:lumMod val="50000"/>
            </a:srgbClr>
          </a:solidFill>
          <a:ln w="19050" cap="flat" cmpd="sng" algn="ctr">
            <a:solidFill>
              <a:sysClr val="window" lastClr="FFFFFF"/>
            </a:solidFill>
            <a:prstDash val="solid"/>
          </a:ln>
          <a:effectLst/>
        </p:spPr>
        <p:txBody>
          <a:bodyPr lIns="96000" anchor="ctr"/>
          <a:lstStyle/>
          <a:p>
            <a:pPr algn="ctr" defTabSz="1219016" fontAlgn="base">
              <a:spcBef>
                <a:spcPct val="0"/>
              </a:spcBef>
              <a:spcAft>
                <a:spcPct val="0"/>
              </a:spcAft>
              <a:defRPr/>
            </a:pPr>
            <a:r>
              <a:rPr lang="en-CA" sz="1600" b="1" kern="0" dirty="0">
                <a:solidFill>
                  <a:prstClr val="white"/>
                </a:solidFill>
                <a:latin typeface="Gill Sans MT" panose="020B0502020104020203" pitchFamily="34" charset="0"/>
              </a:rPr>
              <a:t>CASH IN HAND</a:t>
            </a:r>
          </a:p>
        </p:txBody>
      </p:sp>
      <p:sp>
        <p:nvSpPr>
          <p:cNvPr id="45" name="Rectangle 44">
            <a:extLst>
              <a:ext uri="{FF2B5EF4-FFF2-40B4-BE49-F238E27FC236}">
                <a16:creationId xmlns:a16="http://schemas.microsoft.com/office/drawing/2014/main" id="{DF1F8EF5-D47E-443F-A3EB-18D5893D1C97}"/>
              </a:ext>
            </a:extLst>
          </p:cNvPr>
          <p:cNvSpPr/>
          <p:nvPr/>
        </p:nvSpPr>
        <p:spPr>
          <a:xfrm>
            <a:off x="3887755" y="5841716"/>
            <a:ext cx="1314071" cy="751568"/>
          </a:xfrm>
          <a:prstGeom prst="rect">
            <a:avLst/>
          </a:prstGeom>
          <a:solidFill>
            <a:srgbClr val="4472C4">
              <a:lumMod val="50000"/>
            </a:srgbClr>
          </a:solidFill>
          <a:ln w="19050" cap="flat" cmpd="sng" algn="ctr">
            <a:solidFill>
              <a:sysClr val="window" lastClr="FFFFFF"/>
            </a:solidFill>
            <a:prstDash val="solid"/>
          </a:ln>
          <a:effectLst/>
        </p:spPr>
        <p:txBody>
          <a:bodyPr lIns="96000" anchor="ctr"/>
          <a:lstStyle/>
          <a:p>
            <a:pPr algn="ctr" defTabSz="1219016" fontAlgn="base">
              <a:spcBef>
                <a:spcPct val="0"/>
              </a:spcBef>
              <a:spcAft>
                <a:spcPct val="0"/>
              </a:spcAft>
              <a:defRPr/>
            </a:pPr>
            <a:r>
              <a:rPr lang="en-CA" sz="1600" b="1" kern="0" dirty="0">
                <a:solidFill>
                  <a:prstClr val="white"/>
                </a:solidFill>
                <a:latin typeface="Gill Sans MT" panose="020B0502020104020203" pitchFamily="34" charset="0"/>
              </a:rPr>
              <a:t>PAPER VOUCHER</a:t>
            </a:r>
          </a:p>
        </p:txBody>
      </p:sp>
      <p:sp>
        <p:nvSpPr>
          <p:cNvPr id="46" name="Rectangle 45">
            <a:extLst>
              <a:ext uri="{FF2B5EF4-FFF2-40B4-BE49-F238E27FC236}">
                <a16:creationId xmlns:a16="http://schemas.microsoft.com/office/drawing/2014/main" id="{0169657A-9B58-4859-915C-DD6FBD0559B6}"/>
              </a:ext>
            </a:extLst>
          </p:cNvPr>
          <p:cNvSpPr/>
          <p:nvPr/>
        </p:nvSpPr>
        <p:spPr>
          <a:xfrm>
            <a:off x="5751286" y="5827693"/>
            <a:ext cx="1314071" cy="751568"/>
          </a:xfrm>
          <a:prstGeom prst="rect">
            <a:avLst/>
          </a:prstGeom>
          <a:solidFill>
            <a:srgbClr val="4472C4">
              <a:lumMod val="50000"/>
            </a:srgbClr>
          </a:solidFill>
          <a:ln w="19050" cap="flat" cmpd="sng" algn="ctr">
            <a:solidFill>
              <a:sysClr val="window" lastClr="FFFFFF"/>
            </a:solidFill>
            <a:prstDash val="solid"/>
          </a:ln>
          <a:effectLst/>
        </p:spPr>
        <p:txBody>
          <a:bodyPr lIns="96000" anchor="ctr"/>
          <a:lstStyle/>
          <a:p>
            <a:pPr algn="ctr" defTabSz="1219016" fontAlgn="base">
              <a:spcBef>
                <a:spcPct val="0"/>
              </a:spcBef>
              <a:spcAft>
                <a:spcPct val="0"/>
              </a:spcAft>
              <a:defRPr/>
            </a:pPr>
            <a:r>
              <a:rPr lang="en-CA" sz="1600" b="1" kern="0" dirty="0">
                <a:solidFill>
                  <a:prstClr val="white"/>
                </a:solidFill>
                <a:latin typeface="Gill Sans MT" panose="020B0502020104020203" pitchFamily="34" charset="0"/>
              </a:rPr>
              <a:t>E-VOUCHER</a:t>
            </a:r>
          </a:p>
        </p:txBody>
      </p:sp>
      <p:sp>
        <p:nvSpPr>
          <p:cNvPr id="47" name="Left Brace 46">
            <a:extLst>
              <a:ext uri="{FF2B5EF4-FFF2-40B4-BE49-F238E27FC236}">
                <a16:creationId xmlns:a16="http://schemas.microsoft.com/office/drawing/2014/main" id="{B46D01B6-32C9-4456-910F-553AF96D51E5}"/>
              </a:ext>
            </a:extLst>
          </p:cNvPr>
          <p:cNvSpPr/>
          <p:nvPr/>
        </p:nvSpPr>
        <p:spPr>
          <a:xfrm rot="5400000">
            <a:off x="1165581" y="4189873"/>
            <a:ext cx="1293619" cy="1939772"/>
          </a:xfrm>
          <a:prstGeom prst="leftBrace">
            <a:avLst/>
          </a:prstGeom>
          <a:noFill/>
          <a:ln w="19050" cap="flat" cmpd="sng" algn="ctr">
            <a:solidFill>
              <a:sysClr val="windowText" lastClr="000000"/>
            </a:solidFill>
            <a:prstDash val="solid"/>
            <a:miter lim="800000"/>
          </a:ln>
          <a:effectLst/>
        </p:spPr>
        <p:txBody>
          <a:bodyPr rtlCol="0" anchor="ctr"/>
          <a:lstStyle/>
          <a:p>
            <a:pPr algn="ctr" defTabSz="1219170">
              <a:defRPr/>
            </a:pPr>
            <a:endParaRPr lang="en-US" sz="1600" kern="0">
              <a:solidFill>
                <a:prstClr val="black"/>
              </a:solidFill>
              <a:latin typeface="Gill Sans MT" panose="020B0502020104020203" pitchFamily="34" charset="0"/>
            </a:endParaRPr>
          </a:p>
        </p:txBody>
      </p:sp>
      <p:sp>
        <p:nvSpPr>
          <p:cNvPr id="48" name="Left Brace 47">
            <a:extLst>
              <a:ext uri="{FF2B5EF4-FFF2-40B4-BE49-F238E27FC236}">
                <a16:creationId xmlns:a16="http://schemas.microsoft.com/office/drawing/2014/main" id="{7EFCA6E0-B4A5-4006-875F-A27D903D9BC2}"/>
              </a:ext>
            </a:extLst>
          </p:cNvPr>
          <p:cNvSpPr/>
          <p:nvPr/>
        </p:nvSpPr>
        <p:spPr>
          <a:xfrm rot="5400000">
            <a:off x="5313479" y="4634254"/>
            <a:ext cx="384240" cy="1972509"/>
          </a:xfrm>
          <a:prstGeom prst="leftBrace">
            <a:avLst/>
          </a:prstGeom>
          <a:noFill/>
          <a:ln w="19050" cap="flat" cmpd="sng" algn="ctr">
            <a:solidFill>
              <a:sysClr val="windowText" lastClr="000000"/>
            </a:solidFill>
            <a:prstDash val="solid"/>
            <a:miter lim="800000"/>
          </a:ln>
          <a:effectLst/>
        </p:spPr>
        <p:txBody>
          <a:bodyPr rtlCol="0" anchor="ctr"/>
          <a:lstStyle/>
          <a:p>
            <a:pPr algn="ctr" defTabSz="1219170">
              <a:defRPr/>
            </a:pPr>
            <a:endParaRPr lang="en-US" sz="1600" kern="0">
              <a:solidFill>
                <a:prstClr val="black"/>
              </a:solidFill>
              <a:latin typeface="Gill Sans MT" panose="020B0502020104020203" pitchFamily="34" charset="0"/>
            </a:endParaRPr>
          </a:p>
        </p:txBody>
      </p:sp>
      <p:sp>
        <p:nvSpPr>
          <p:cNvPr id="30" name="Title 1">
            <a:extLst>
              <a:ext uri="{FF2B5EF4-FFF2-40B4-BE49-F238E27FC236}">
                <a16:creationId xmlns:a16="http://schemas.microsoft.com/office/drawing/2014/main" id="{721952FA-EF2F-48D9-98C9-1E2ECE785ACA}"/>
              </a:ext>
            </a:extLst>
          </p:cNvPr>
          <p:cNvSpPr txBox="1">
            <a:spLocks/>
          </p:cNvSpPr>
          <p:nvPr/>
        </p:nvSpPr>
        <p:spPr bwMode="auto">
          <a:xfrm>
            <a:off x="0" y="-95003"/>
            <a:ext cx="12192000" cy="836364"/>
          </a:xfrm>
          <a:prstGeom prst="rect">
            <a:avLst/>
          </a:prstGeom>
          <a:gradFill flip="none" rotWithShape="1">
            <a:gsLst>
              <a:gs pos="85000">
                <a:srgbClr val="78BF3F"/>
              </a:gs>
              <a:gs pos="0">
                <a:srgbClr val="009740"/>
              </a:gs>
              <a:gs pos="100000">
                <a:srgbClr val="8DC63F"/>
              </a:gs>
            </a:gsLst>
            <a:lin ang="0" scaled="1"/>
            <a:tileRect/>
          </a:gradFill>
          <a:ln>
            <a:noFill/>
          </a:ln>
        </p:spPr>
        <p:txBody>
          <a:bodyPr vert="horz" wrap="square" lIns="91440" tIns="45720" rIns="91440" bIns="45720" numCol="1" anchor="ctr" anchorCtr="0" compatLnSpc="1">
            <a:prstTxWarp prst="textNoShape">
              <a:avLst/>
            </a:prstTxWarp>
          </a:bodyPr>
          <a:lstStyle>
            <a:lvl1pPr marL="338138" algn="l" rtl="0" eaLnBrk="0" fontAlgn="base" hangingPunct="0">
              <a:spcBef>
                <a:spcPct val="0"/>
              </a:spcBef>
              <a:spcAft>
                <a:spcPct val="0"/>
              </a:spcAft>
              <a:defRPr sz="3600" b="1" kern="1200" baseline="0">
                <a:solidFill>
                  <a:schemeClr val="bg1"/>
                </a:solidFill>
                <a:latin typeface="Arial" pitchFamily="34" charset="0"/>
                <a:ea typeface="+mj-ea"/>
                <a:cs typeface="Arial" pitchFamily="34" charset="0"/>
              </a:defRPr>
            </a:lvl1pPr>
            <a:lvl2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2pPr>
            <a:lvl3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3pPr>
            <a:lvl4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4pPr>
            <a:lvl5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5pPr>
            <a:lvl6pPr marL="7953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6pPr>
            <a:lvl7pPr marL="12525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7pPr>
            <a:lvl8pPr marL="17097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8pPr>
            <a:lvl9pPr marL="21669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9pPr>
          </a:lstStyle>
          <a:p>
            <a:endParaRPr lang="en-GB" sz="2800" dirty="0"/>
          </a:p>
        </p:txBody>
      </p:sp>
      <p:sp>
        <p:nvSpPr>
          <p:cNvPr id="31" name="TextBox 30">
            <a:extLst>
              <a:ext uri="{FF2B5EF4-FFF2-40B4-BE49-F238E27FC236}">
                <a16:creationId xmlns:a16="http://schemas.microsoft.com/office/drawing/2014/main" id="{2E3374EE-DED0-4776-81DA-2B468A9CB774}"/>
              </a:ext>
            </a:extLst>
          </p:cNvPr>
          <p:cNvSpPr txBox="1">
            <a:spLocks noChangeArrowheads="1"/>
          </p:cNvSpPr>
          <p:nvPr/>
        </p:nvSpPr>
        <p:spPr bwMode="auto">
          <a:xfrm>
            <a:off x="0" y="796964"/>
            <a:ext cx="12192000" cy="76200"/>
          </a:xfrm>
          <a:prstGeom prst="rect">
            <a:avLst/>
          </a:prstGeom>
          <a:solidFill>
            <a:srgbClr val="8DC63F"/>
          </a:solidFill>
          <a:ln>
            <a:noFill/>
          </a:ln>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endParaRPr lang="en-US" dirty="0">
              <a:solidFill>
                <a:srgbClr val="000000"/>
              </a:solidFill>
            </a:endParaRPr>
          </a:p>
        </p:txBody>
      </p:sp>
      <p:sp>
        <p:nvSpPr>
          <p:cNvPr id="32" name="Rectangle 31">
            <a:extLst>
              <a:ext uri="{FF2B5EF4-FFF2-40B4-BE49-F238E27FC236}">
                <a16:creationId xmlns:a16="http://schemas.microsoft.com/office/drawing/2014/main" id="{8BBFD2C7-B056-433D-A3CB-2900FBA6DA50}"/>
              </a:ext>
            </a:extLst>
          </p:cNvPr>
          <p:cNvSpPr/>
          <p:nvPr/>
        </p:nvSpPr>
        <p:spPr>
          <a:xfrm>
            <a:off x="334146" y="118753"/>
            <a:ext cx="8311089" cy="584775"/>
          </a:xfrm>
          <a:prstGeom prst="rect">
            <a:avLst/>
          </a:prstGeom>
        </p:spPr>
        <p:txBody>
          <a:bodyPr wrap="square">
            <a:spAutoFit/>
          </a:bodyPr>
          <a:lstStyle/>
          <a:p>
            <a:r>
              <a:rPr lang="en-GB" sz="3200" b="1" dirty="0">
                <a:solidFill>
                  <a:schemeClr val="bg1"/>
                </a:solidFill>
              </a:rPr>
              <a:t>Introduction: CVA terminology</a:t>
            </a:r>
            <a:endParaRPr lang="en-US" sz="3200" dirty="0">
              <a:solidFill>
                <a:schemeClr val="bg1"/>
              </a:solidFill>
            </a:endParaRPr>
          </a:p>
        </p:txBody>
      </p:sp>
      <p:pic>
        <p:nvPicPr>
          <p:cNvPr id="33" name="Graphic 32">
            <a:extLst>
              <a:ext uri="{FF2B5EF4-FFF2-40B4-BE49-F238E27FC236}">
                <a16:creationId xmlns:a16="http://schemas.microsoft.com/office/drawing/2014/main" id="{51BC0353-FCF5-4D91-900F-D750C04F9008}"/>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410485" y="-72701"/>
            <a:ext cx="781515" cy="781515"/>
          </a:xfrm>
          <a:prstGeom prst="rect">
            <a:avLst/>
          </a:prstGeom>
        </p:spPr>
      </p:pic>
    </p:spTree>
    <p:extLst>
      <p:ext uri="{BB962C8B-B14F-4D97-AF65-F5344CB8AC3E}">
        <p14:creationId xmlns:p14="http://schemas.microsoft.com/office/powerpoint/2010/main" val="66041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5"/>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1"/>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8"/>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7"/>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3"/>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2"/>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47"/>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48"/>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43"/>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44"/>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45"/>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46"/>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16"/>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6" grpId="0" animBg="1"/>
      <p:bldP spid="17" grpId="0" animBg="1"/>
      <p:bldP spid="18" grpId="0" animBg="1"/>
      <p:bldP spid="19" grpId="0"/>
      <p:bldP spid="20" grpId="0" animBg="1"/>
      <p:bldP spid="21" grpId="0" animBg="1"/>
      <p:bldP spid="22" grpId="0" animBg="1"/>
      <p:bldP spid="23" grpId="0" animBg="1"/>
      <p:bldP spid="24" grpId="0" animBg="1"/>
      <p:bldP spid="25" grpId="0" animBg="1"/>
      <p:bldP spid="26" grpId="0"/>
      <p:bldP spid="40" grpId="0" animBg="1"/>
      <p:bldP spid="42" grpId="0"/>
      <p:bldP spid="43" grpId="0" animBg="1"/>
      <p:bldP spid="44" grpId="0" animBg="1"/>
      <p:bldP spid="45" grpId="0" animBg="1"/>
      <p:bldP spid="46" grpId="0" animBg="1"/>
      <p:bldP spid="47" grpId="0" animBg="1"/>
      <p:bldP spid="4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48" name="Group 17">
            <a:extLst>
              <a:ext uri="{FF2B5EF4-FFF2-40B4-BE49-F238E27FC236}">
                <a16:creationId xmlns:a16="http://schemas.microsoft.com/office/drawing/2014/main" id="{88C9B83F-64CD-41C1-925F-A08801FFD0B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9" name="Straight Connector 18">
              <a:extLst>
                <a:ext uri="{FF2B5EF4-FFF2-40B4-BE49-F238E27FC236}">
                  <a16:creationId xmlns:a16="http://schemas.microsoft.com/office/drawing/2014/main" id="{E1655065-0BD7-4422-BEC0-4401E998090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a:extLst>
                <a:ext uri="{FF2B5EF4-FFF2-40B4-BE49-F238E27FC236}">
                  <a16:creationId xmlns:a16="http://schemas.microsoft.com/office/drawing/2014/main" id="{4DDD90AC-ABEC-4A76-9C9C-AD0A5F8FC7F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1" name="Rectangle 23">
              <a:extLst>
                <a:ext uri="{FF2B5EF4-FFF2-40B4-BE49-F238E27FC236}">
                  <a16:creationId xmlns:a16="http://schemas.microsoft.com/office/drawing/2014/main" id="{21A8AFEF-EC50-4C0B-9C64-814B76C820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a:extLst>
                <a:ext uri="{FF2B5EF4-FFF2-40B4-BE49-F238E27FC236}">
                  <a16:creationId xmlns:a16="http://schemas.microsoft.com/office/drawing/2014/main" id="{CAFAA800-E117-4357-84E4-56B63EA03E3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a:extLst>
                <a:ext uri="{FF2B5EF4-FFF2-40B4-BE49-F238E27FC236}">
                  <a16:creationId xmlns:a16="http://schemas.microsoft.com/office/drawing/2014/main" id="{8DDFC9F4-3B45-402D-8AD7-60B3F08ED7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a:extLst>
                <a:ext uri="{FF2B5EF4-FFF2-40B4-BE49-F238E27FC236}">
                  <a16:creationId xmlns:a16="http://schemas.microsoft.com/office/drawing/2014/main" id="{F26A0854-FBE4-4587-B349-06BE192BD7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a:extLst>
                <a:ext uri="{FF2B5EF4-FFF2-40B4-BE49-F238E27FC236}">
                  <a16:creationId xmlns:a16="http://schemas.microsoft.com/office/drawing/2014/main" id="{54A9C4C6-FF7D-470E-BFCA-CE4F60A1F0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a:extLst>
                <a:ext uri="{FF2B5EF4-FFF2-40B4-BE49-F238E27FC236}">
                  <a16:creationId xmlns:a16="http://schemas.microsoft.com/office/drawing/2014/main" id="{B1721EA8-4871-45D4-B78F-AE805A3004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a:extLst>
                <a:ext uri="{FF2B5EF4-FFF2-40B4-BE49-F238E27FC236}">
                  <a16:creationId xmlns:a16="http://schemas.microsoft.com/office/drawing/2014/main" id="{E5763971-E3A3-45C6-9BA8-2E032C7A55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a:extLst>
                <a:ext uri="{FF2B5EF4-FFF2-40B4-BE49-F238E27FC236}">
                  <a16:creationId xmlns:a16="http://schemas.microsoft.com/office/drawing/2014/main" id="{32752E94-0E01-4AF5-A43A-F2FAD8737C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pic>
        <p:nvPicPr>
          <p:cNvPr id="13" name="Content Placeholder 12" descr="A person that is sitting in the grass&#10;&#10;Description automatically generated">
            <a:extLst>
              <a:ext uri="{FF2B5EF4-FFF2-40B4-BE49-F238E27FC236}">
                <a16:creationId xmlns:a16="http://schemas.microsoft.com/office/drawing/2014/main" id="{431DB3ED-6298-41D7-861D-8236A2C75457}"/>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l="28852" r="20381" b="8785"/>
          <a:stretch/>
        </p:blipFill>
        <p:spPr>
          <a:xfrm>
            <a:off x="20" y="-1"/>
            <a:ext cx="5394940" cy="6858001"/>
          </a:xfrm>
          <a:custGeom>
            <a:avLst/>
            <a:gdLst/>
            <a:ahLst/>
            <a:cxnLst/>
            <a:rect l="l" t="t" r="r" b="b"/>
            <a:pathLst>
              <a:path w="5394960" h="6858000">
                <a:moveTo>
                  <a:pt x="842596" y="0"/>
                </a:moveTo>
                <a:lnTo>
                  <a:pt x="5394960" y="0"/>
                </a:lnTo>
                <a:lnTo>
                  <a:pt x="5394960" y="21851"/>
                </a:lnTo>
                <a:lnTo>
                  <a:pt x="4365943" y="6858000"/>
                </a:lnTo>
                <a:lnTo>
                  <a:pt x="0" y="6858000"/>
                </a:lnTo>
                <a:lnTo>
                  <a:pt x="0" y="5666154"/>
                </a:lnTo>
                <a:close/>
              </a:path>
            </a:pathLst>
          </a:custGeom>
        </p:spPr>
      </p:pic>
      <p:sp>
        <p:nvSpPr>
          <p:cNvPr id="2" name="Title 1">
            <a:extLst>
              <a:ext uri="{FF2B5EF4-FFF2-40B4-BE49-F238E27FC236}">
                <a16:creationId xmlns:a16="http://schemas.microsoft.com/office/drawing/2014/main" id="{187BB07F-D342-4710-B76A-B861F43DD7DD}"/>
              </a:ext>
            </a:extLst>
          </p:cNvPr>
          <p:cNvSpPr>
            <a:spLocks noGrp="1"/>
          </p:cNvSpPr>
          <p:nvPr>
            <p:ph type="title"/>
          </p:nvPr>
        </p:nvSpPr>
        <p:spPr>
          <a:xfrm>
            <a:off x="5380563" y="1678665"/>
            <a:ext cx="3887839" cy="2372168"/>
          </a:xfrm>
        </p:spPr>
        <p:txBody>
          <a:bodyPr vert="horz" lIns="91440" tIns="45720" rIns="91440" bIns="45720" rtlCol="0" anchor="b">
            <a:normAutofit/>
          </a:bodyPr>
          <a:lstStyle/>
          <a:p>
            <a:pPr algn="r">
              <a:lnSpc>
                <a:spcPct val="90000"/>
              </a:lnSpc>
            </a:pPr>
            <a:r>
              <a:rPr lang="en-US" sz="3000"/>
              <a:t>Part 1: Evidence Note on the Use of Cash and Voucher Assistance for Nutrition Outcomes</a:t>
            </a:r>
          </a:p>
        </p:txBody>
      </p:sp>
    </p:spTree>
    <p:extLst>
      <p:ext uri="{BB962C8B-B14F-4D97-AF65-F5344CB8AC3E}">
        <p14:creationId xmlns:p14="http://schemas.microsoft.com/office/powerpoint/2010/main" val="11429404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143E31A-E675-483A-94AE-5FC42244FD22}"/>
              </a:ext>
            </a:extLst>
          </p:cNvPr>
          <p:cNvSpPr txBox="1">
            <a:spLocks/>
          </p:cNvSpPr>
          <p:nvPr/>
        </p:nvSpPr>
        <p:spPr bwMode="auto">
          <a:xfrm>
            <a:off x="0" y="-95003"/>
            <a:ext cx="12192000" cy="836364"/>
          </a:xfrm>
          <a:prstGeom prst="rect">
            <a:avLst/>
          </a:prstGeom>
          <a:gradFill flip="none" rotWithShape="1">
            <a:gsLst>
              <a:gs pos="85000">
                <a:srgbClr val="78BF3F"/>
              </a:gs>
              <a:gs pos="0">
                <a:srgbClr val="009740"/>
              </a:gs>
              <a:gs pos="100000">
                <a:srgbClr val="8DC63F"/>
              </a:gs>
            </a:gsLst>
            <a:lin ang="0" scaled="1"/>
            <a:tileRect/>
          </a:gradFill>
          <a:ln>
            <a:noFill/>
          </a:ln>
        </p:spPr>
        <p:txBody>
          <a:bodyPr vert="horz" wrap="square" lIns="91440" tIns="45720" rIns="91440" bIns="45720" numCol="1" anchor="ctr" anchorCtr="0" compatLnSpc="1">
            <a:prstTxWarp prst="textNoShape">
              <a:avLst/>
            </a:prstTxWarp>
          </a:bodyPr>
          <a:lstStyle>
            <a:lvl1pPr marL="338138" algn="l" rtl="0" eaLnBrk="0" fontAlgn="base" hangingPunct="0">
              <a:spcBef>
                <a:spcPct val="0"/>
              </a:spcBef>
              <a:spcAft>
                <a:spcPct val="0"/>
              </a:spcAft>
              <a:defRPr sz="3600" b="1" kern="1200" baseline="0">
                <a:solidFill>
                  <a:schemeClr val="bg1"/>
                </a:solidFill>
                <a:latin typeface="Arial" pitchFamily="34" charset="0"/>
                <a:ea typeface="+mj-ea"/>
                <a:cs typeface="Arial" pitchFamily="34" charset="0"/>
              </a:defRPr>
            </a:lvl1pPr>
            <a:lvl2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2pPr>
            <a:lvl3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3pPr>
            <a:lvl4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4pPr>
            <a:lvl5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5pPr>
            <a:lvl6pPr marL="7953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6pPr>
            <a:lvl7pPr marL="12525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7pPr>
            <a:lvl8pPr marL="17097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8pPr>
            <a:lvl9pPr marL="21669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9pPr>
          </a:lstStyle>
          <a:p>
            <a:endParaRPr lang="en-GB" sz="2800" dirty="0"/>
          </a:p>
        </p:txBody>
      </p:sp>
      <p:sp>
        <p:nvSpPr>
          <p:cNvPr id="5" name="TextBox 4">
            <a:extLst>
              <a:ext uri="{FF2B5EF4-FFF2-40B4-BE49-F238E27FC236}">
                <a16:creationId xmlns:a16="http://schemas.microsoft.com/office/drawing/2014/main" id="{FEC5617A-23F7-4677-B787-7589DF914FB0}"/>
              </a:ext>
            </a:extLst>
          </p:cNvPr>
          <p:cNvSpPr txBox="1">
            <a:spLocks noChangeArrowheads="1"/>
          </p:cNvSpPr>
          <p:nvPr/>
        </p:nvSpPr>
        <p:spPr bwMode="auto">
          <a:xfrm>
            <a:off x="0" y="796964"/>
            <a:ext cx="12192000" cy="76200"/>
          </a:xfrm>
          <a:prstGeom prst="rect">
            <a:avLst/>
          </a:prstGeom>
          <a:solidFill>
            <a:srgbClr val="8DC63F"/>
          </a:solidFill>
          <a:ln>
            <a:noFill/>
          </a:ln>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endParaRPr lang="en-US" dirty="0">
              <a:solidFill>
                <a:srgbClr val="000000"/>
              </a:solidFill>
            </a:endParaRPr>
          </a:p>
        </p:txBody>
      </p:sp>
      <p:sp>
        <p:nvSpPr>
          <p:cNvPr id="6" name="Rectangle 5">
            <a:extLst>
              <a:ext uri="{FF2B5EF4-FFF2-40B4-BE49-F238E27FC236}">
                <a16:creationId xmlns:a16="http://schemas.microsoft.com/office/drawing/2014/main" id="{801F9CFA-1B20-4B26-8292-3C1FC6E51AC4}"/>
              </a:ext>
            </a:extLst>
          </p:cNvPr>
          <p:cNvSpPr/>
          <p:nvPr/>
        </p:nvSpPr>
        <p:spPr>
          <a:xfrm>
            <a:off x="334146" y="118753"/>
            <a:ext cx="10935537" cy="584775"/>
          </a:xfrm>
          <a:prstGeom prst="rect">
            <a:avLst/>
          </a:prstGeom>
        </p:spPr>
        <p:txBody>
          <a:bodyPr wrap="square">
            <a:spAutoFit/>
          </a:bodyPr>
          <a:lstStyle/>
          <a:p>
            <a:r>
              <a:rPr lang="en-GB" sz="3200" b="1" dirty="0">
                <a:solidFill>
                  <a:schemeClr val="bg1"/>
                </a:solidFill>
              </a:rPr>
              <a:t>CVA the conceptual framework</a:t>
            </a:r>
            <a:endParaRPr lang="en-US" sz="3200" dirty="0">
              <a:solidFill>
                <a:schemeClr val="bg1"/>
              </a:solidFill>
            </a:endParaRPr>
          </a:p>
        </p:txBody>
      </p:sp>
      <p:pic>
        <p:nvPicPr>
          <p:cNvPr id="7" name="Graphic 6">
            <a:extLst>
              <a:ext uri="{FF2B5EF4-FFF2-40B4-BE49-F238E27FC236}">
                <a16:creationId xmlns:a16="http://schemas.microsoft.com/office/drawing/2014/main" id="{FB1B1512-678B-44C5-85D9-C99DD9A8812A}"/>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410485" y="-72701"/>
            <a:ext cx="781515" cy="781515"/>
          </a:xfrm>
          <a:prstGeom prst="rect">
            <a:avLst/>
          </a:prstGeom>
        </p:spPr>
      </p:pic>
      <p:pic>
        <p:nvPicPr>
          <p:cNvPr id="25" name="Picture 24">
            <a:extLst>
              <a:ext uri="{FF2B5EF4-FFF2-40B4-BE49-F238E27FC236}">
                <a16:creationId xmlns:a16="http://schemas.microsoft.com/office/drawing/2014/main" id="{708881E4-91DB-4830-B1E8-3859A9F256E5}"/>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588615" y="973491"/>
            <a:ext cx="5338460" cy="4844332"/>
          </a:xfrm>
          <a:prstGeom prst="rect">
            <a:avLst/>
          </a:prstGeom>
          <a:noFill/>
          <a:ln>
            <a:noFill/>
          </a:ln>
        </p:spPr>
      </p:pic>
      <p:sp>
        <p:nvSpPr>
          <p:cNvPr id="26" name="Rectangle 25">
            <a:extLst>
              <a:ext uri="{FF2B5EF4-FFF2-40B4-BE49-F238E27FC236}">
                <a16:creationId xmlns:a16="http://schemas.microsoft.com/office/drawing/2014/main" id="{31E02E43-1A2D-4E91-8984-D86ABA33C434}"/>
              </a:ext>
            </a:extLst>
          </p:cNvPr>
          <p:cNvSpPr/>
          <p:nvPr/>
        </p:nvSpPr>
        <p:spPr>
          <a:xfrm>
            <a:off x="1465243" y="2715015"/>
            <a:ext cx="4427759" cy="1184959"/>
          </a:xfrm>
          <a:prstGeom prst="rect">
            <a:avLst/>
          </a:prstGeom>
          <a:noFill/>
          <a:ln w="63500"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C1060BD1-2559-4B9C-A87F-2342288B0077}"/>
              </a:ext>
            </a:extLst>
          </p:cNvPr>
          <p:cNvSpPr/>
          <p:nvPr/>
        </p:nvSpPr>
        <p:spPr>
          <a:xfrm>
            <a:off x="3159597" y="5024736"/>
            <a:ext cx="566932" cy="332976"/>
          </a:xfrm>
          <a:prstGeom prst="rect">
            <a:avLst/>
          </a:prstGeom>
          <a:noFill/>
          <a:ln w="63500"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ADE6084B-8887-4259-9C3F-9618F4A0BD80}"/>
              </a:ext>
            </a:extLst>
          </p:cNvPr>
          <p:cNvSpPr txBox="1"/>
          <p:nvPr/>
        </p:nvSpPr>
        <p:spPr>
          <a:xfrm>
            <a:off x="6060843" y="949364"/>
            <a:ext cx="5607360" cy="5478423"/>
          </a:xfrm>
          <a:prstGeom prst="rect">
            <a:avLst/>
          </a:prstGeom>
          <a:solidFill>
            <a:schemeClr val="bg1"/>
          </a:solidFill>
        </p:spPr>
        <p:txBody>
          <a:bodyPr wrap="square" rtlCol="0">
            <a:spAutoFit/>
          </a:bodyPr>
          <a:lstStyle/>
          <a:p>
            <a:r>
              <a:rPr lang="en-US" sz="2200" dirty="0"/>
              <a:t>CVA can impact underlying determinants in three main ways:</a:t>
            </a:r>
          </a:p>
          <a:p>
            <a:pPr marL="400050" indent="-400050">
              <a:spcAft>
                <a:spcPts val="1200"/>
              </a:spcAft>
              <a:buFont typeface="+mj-lt"/>
              <a:buAutoNum type="romanLcPeriod"/>
            </a:pPr>
            <a:r>
              <a:rPr lang="en-US" sz="2200" dirty="0"/>
              <a:t>allows HHs and individuals to purchase goods and access services that can have a positive impact on maternal and child nutrition</a:t>
            </a:r>
          </a:p>
          <a:p>
            <a:pPr marL="400050" indent="-400050">
              <a:spcAft>
                <a:spcPts val="1200"/>
              </a:spcAft>
              <a:buFont typeface="+mj-lt"/>
              <a:buAutoNum type="romanLcPeriod"/>
            </a:pPr>
            <a:r>
              <a:rPr lang="en-US" sz="2200" dirty="0"/>
              <a:t>Conditional CVA can be an incentive to participate in nutrition SBC activities and attend to free priority health services.</a:t>
            </a:r>
          </a:p>
          <a:p>
            <a:pPr marL="400050" indent="-400050">
              <a:spcAft>
                <a:spcPts val="1200"/>
              </a:spcAft>
              <a:buFont typeface="+mj-lt"/>
              <a:buAutoNum type="romanLcPeriod"/>
            </a:pPr>
            <a:r>
              <a:rPr lang="en-US" sz="2200" dirty="0"/>
              <a:t>Increased household income can reduce household tensions, economic pressures, enhance decision-making power of women, improve health and well-being of caregiver, etc. </a:t>
            </a:r>
          </a:p>
        </p:txBody>
      </p:sp>
      <p:sp>
        <p:nvSpPr>
          <p:cNvPr id="11" name="Rectangle 10">
            <a:extLst>
              <a:ext uri="{FF2B5EF4-FFF2-40B4-BE49-F238E27FC236}">
                <a16:creationId xmlns:a16="http://schemas.microsoft.com/office/drawing/2014/main" id="{2006ED59-805F-4EF0-8458-24B864385B8B}"/>
              </a:ext>
            </a:extLst>
          </p:cNvPr>
          <p:cNvSpPr/>
          <p:nvPr/>
        </p:nvSpPr>
        <p:spPr>
          <a:xfrm>
            <a:off x="6060844" y="1652530"/>
            <a:ext cx="5607360" cy="1333041"/>
          </a:xfrm>
          <a:prstGeom prst="rect">
            <a:avLst/>
          </a:prstGeom>
          <a:noFill/>
          <a:ln w="63500"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6A7358E-E51A-408C-8CC6-27870EC415AA}"/>
              </a:ext>
            </a:extLst>
          </p:cNvPr>
          <p:cNvSpPr/>
          <p:nvPr/>
        </p:nvSpPr>
        <p:spPr>
          <a:xfrm>
            <a:off x="6081040" y="3160005"/>
            <a:ext cx="5607360" cy="1333041"/>
          </a:xfrm>
          <a:prstGeom prst="rect">
            <a:avLst/>
          </a:prstGeom>
          <a:noFill/>
          <a:ln w="63500" cmpd="sng">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04F02E7F-7802-436F-8E57-B9FA5655907C}"/>
              </a:ext>
            </a:extLst>
          </p:cNvPr>
          <p:cNvSpPr/>
          <p:nvPr/>
        </p:nvSpPr>
        <p:spPr>
          <a:xfrm>
            <a:off x="4534442" y="2762016"/>
            <a:ext cx="1304498" cy="1060837"/>
          </a:xfrm>
          <a:prstGeom prst="rect">
            <a:avLst/>
          </a:prstGeom>
          <a:noFill/>
          <a:ln w="63500" cmpd="sng">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0FF893C-077F-43A6-A6E7-C359733DE38F}"/>
              </a:ext>
            </a:extLst>
          </p:cNvPr>
          <p:cNvSpPr/>
          <p:nvPr/>
        </p:nvSpPr>
        <p:spPr>
          <a:xfrm>
            <a:off x="6068185" y="4601099"/>
            <a:ext cx="5607360" cy="1774278"/>
          </a:xfrm>
          <a:prstGeom prst="rect">
            <a:avLst/>
          </a:prstGeom>
          <a:noFill/>
          <a:ln w="63500" cmpd="sng">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13378853-1DED-4BFE-A878-00C057F0EBFE}"/>
              </a:ext>
            </a:extLst>
          </p:cNvPr>
          <p:cNvSpPr/>
          <p:nvPr/>
        </p:nvSpPr>
        <p:spPr>
          <a:xfrm>
            <a:off x="3045327" y="2782212"/>
            <a:ext cx="1304498" cy="1060837"/>
          </a:xfrm>
          <a:prstGeom prst="rect">
            <a:avLst/>
          </a:prstGeom>
          <a:noFill/>
          <a:ln w="63500" cmpd="sng">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49691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4"/>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animBg="1"/>
      <p:bldP spid="11" grpId="0" animBg="1"/>
      <p:bldP spid="12" grpId="0" animBg="1"/>
      <p:bldP spid="13" grpId="0" animBg="1"/>
      <p:bldP spid="14" grpId="0" animBg="1"/>
      <p:bldP spid="1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143E31A-E675-483A-94AE-5FC42244FD22}"/>
              </a:ext>
            </a:extLst>
          </p:cNvPr>
          <p:cNvSpPr txBox="1">
            <a:spLocks/>
          </p:cNvSpPr>
          <p:nvPr/>
        </p:nvSpPr>
        <p:spPr bwMode="auto">
          <a:xfrm>
            <a:off x="0" y="-95003"/>
            <a:ext cx="12192000" cy="836364"/>
          </a:xfrm>
          <a:prstGeom prst="rect">
            <a:avLst/>
          </a:prstGeom>
          <a:gradFill flip="none" rotWithShape="1">
            <a:gsLst>
              <a:gs pos="85000">
                <a:srgbClr val="78BF3F"/>
              </a:gs>
              <a:gs pos="0">
                <a:srgbClr val="009740"/>
              </a:gs>
              <a:gs pos="100000">
                <a:srgbClr val="8DC63F"/>
              </a:gs>
            </a:gsLst>
            <a:lin ang="0" scaled="1"/>
            <a:tileRect/>
          </a:gradFill>
          <a:ln>
            <a:noFill/>
          </a:ln>
        </p:spPr>
        <p:txBody>
          <a:bodyPr vert="horz" wrap="square" lIns="91440" tIns="45720" rIns="91440" bIns="45720" numCol="1" anchor="ctr" anchorCtr="0" compatLnSpc="1">
            <a:prstTxWarp prst="textNoShape">
              <a:avLst/>
            </a:prstTxWarp>
          </a:bodyPr>
          <a:lstStyle>
            <a:lvl1pPr marL="338138" algn="l" rtl="0" eaLnBrk="0" fontAlgn="base" hangingPunct="0">
              <a:spcBef>
                <a:spcPct val="0"/>
              </a:spcBef>
              <a:spcAft>
                <a:spcPct val="0"/>
              </a:spcAft>
              <a:defRPr sz="3600" b="1" kern="1200" baseline="0">
                <a:solidFill>
                  <a:schemeClr val="bg1"/>
                </a:solidFill>
                <a:latin typeface="Arial" pitchFamily="34" charset="0"/>
                <a:ea typeface="+mj-ea"/>
                <a:cs typeface="Arial" pitchFamily="34" charset="0"/>
              </a:defRPr>
            </a:lvl1pPr>
            <a:lvl2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2pPr>
            <a:lvl3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3pPr>
            <a:lvl4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4pPr>
            <a:lvl5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5pPr>
            <a:lvl6pPr marL="7953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6pPr>
            <a:lvl7pPr marL="12525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7pPr>
            <a:lvl8pPr marL="17097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8pPr>
            <a:lvl9pPr marL="21669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9pPr>
          </a:lstStyle>
          <a:p>
            <a:endParaRPr lang="en-GB" sz="2800" dirty="0"/>
          </a:p>
        </p:txBody>
      </p:sp>
      <p:sp>
        <p:nvSpPr>
          <p:cNvPr id="5" name="TextBox 4">
            <a:extLst>
              <a:ext uri="{FF2B5EF4-FFF2-40B4-BE49-F238E27FC236}">
                <a16:creationId xmlns:a16="http://schemas.microsoft.com/office/drawing/2014/main" id="{FEC5617A-23F7-4677-B787-7589DF914FB0}"/>
              </a:ext>
            </a:extLst>
          </p:cNvPr>
          <p:cNvSpPr txBox="1">
            <a:spLocks noChangeArrowheads="1"/>
          </p:cNvSpPr>
          <p:nvPr/>
        </p:nvSpPr>
        <p:spPr bwMode="auto">
          <a:xfrm>
            <a:off x="0" y="796964"/>
            <a:ext cx="12192000" cy="76200"/>
          </a:xfrm>
          <a:prstGeom prst="rect">
            <a:avLst/>
          </a:prstGeom>
          <a:solidFill>
            <a:srgbClr val="8DC63F"/>
          </a:solidFill>
          <a:ln>
            <a:noFill/>
          </a:ln>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endParaRPr lang="en-US" dirty="0">
              <a:solidFill>
                <a:srgbClr val="000000"/>
              </a:solidFill>
            </a:endParaRPr>
          </a:p>
        </p:txBody>
      </p:sp>
      <p:sp>
        <p:nvSpPr>
          <p:cNvPr id="6" name="Rectangle 5">
            <a:extLst>
              <a:ext uri="{FF2B5EF4-FFF2-40B4-BE49-F238E27FC236}">
                <a16:creationId xmlns:a16="http://schemas.microsoft.com/office/drawing/2014/main" id="{801F9CFA-1B20-4B26-8292-3C1FC6E51AC4}"/>
              </a:ext>
            </a:extLst>
          </p:cNvPr>
          <p:cNvSpPr/>
          <p:nvPr/>
        </p:nvSpPr>
        <p:spPr>
          <a:xfrm>
            <a:off x="334146" y="118753"/>
            <a:ext cx="11564071" cy="584775"/>
          </a:xfrm>
          <a:prstGeom prst="rect">
            <a:avLst/>
          </a:prstGeom>
        </p:spPr>
        <p:txBody>
          <a:bodyPr wrap="square">
            <a:spAutoFit/>
          </a:bodyPr>
          <a:lstStyle/>
          <a:p>
            <a:r>
              <a:rPr lang="en-GB" sz="3200" b="1" dirty="0">
                <a:solidFill>
                  <a:schemeClr val="bg1"/>
                </a:solidFill>
              </a:rPr>
              <a:t>CVA impact on maternal and child nutrition</a:t>
            </a:r>
            <a:endParaRPr lang="en-US" sz="3200" dirty="0">
              <a:solidFill>
                <a:schemeClr val="bg1"/>
              </a:solidFill>
            </a:endParaRPr>
          </a:p>
        </p:txBody>
      </p:sp>
      <p:pic>
        <p:nvPicPr>
          <p:cNvPr id="7" name="Graphic 6">
            <a:extLst>
              <a:ext uri="{FF2B5EF4-FFF2-40B4-BE49-F238E27FC236}">
                <a16:creationId xmlns:a16="http://schemas.microsoft.com/office/drawing/2014/main" id="{FB1B1512-678B-44C5-85D9-C99DD9A8812A}"/>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410485" y="-72701"/>
            <a:ext cx="781515" cy="781515"/>
          </a:xfrm>
          <a:prstGeom prst="rect">
            <a:avLst/>
          </a:prstGeom>
        </p:spPr>
      </p:pic>
      <p:graphicFrame>
        <p:nvGraphicFramePr>
          <p:cNvPr id="3" name="Table 2">
            <a:extLst>
              <a:ext uri="{FF2B5EF4-FFF2-40B4-BE49-F238E27FC236}">
                <a16:creationId xmlns:a16="http://schemas.microsoft.com/office/drawing/2014/main" id="{27D74C5D-4735-41C8-B9C8-A9EFD33377A1}"/>
              </a:ext>
            </a:extLst>
          </p:cNvPr>
          <p:cNvGraphicFramePr>
            <a:graphicFrameLocks noGrp="1"/>
          </p:cNvGraphicFramePr>
          <p:nvPr>
            <p:extLst>
              <p:ext uri="{D42A27DB-BD31-4B8C-83A1-F6EECF244321}">
                <p14:modId xmlns:p14="http://schemas.microsoft.com/office/powerpoint/2010/main" val="1724656875"/>
              </p:ext>
            </p:extLst>
          </p:nvPr>
        </p:nvGraphicFramePr>
        <p:xfrm>
          <a:off x="5754259" y="958467"/>
          <a:ext cx="6143958" cy="5266989"/>
        </p:xfrm>
        <a:graphic>
          <a:graphicData uri="http://schemas.openxmlformats.org/drawingml/2006/table">
            <a:tbl>
              <a:tblPr firstRow="1" firstCol="1" bandRow="1"/>
              <a:tblGrid>
                <a:gridCol w="3380332">
                  <a:extLst>
                    <a:ext uri="{9D8B030D-6E8A-4147-A177-3AD203B41FA5}">
                      <a16:colId xmlns:a16="http://schemas.microsoft.com/office/drawing/2014/main" val="990807482"/>
                    </a:ext>
                  </a:extLst>
                </a:gridCol>
                <a:gridCol w="1060179">
                  <a:extLst>
                    <a:ext uri="{9D8B030D-6E8A-4147-A177-3AD203B41FA5}">
                      <a16:colId xmlns:a16="http://schemas.microsoft.com/office/drawing/2014/main" val="2454223745"/>
                    </a:ext>
                  </a:extLst>
                </a:gridCol>
                <a:gridCol w="895031">
                  <a:extLst>
                    <a:ext uri="{9D8B030D-6E8A-4147-A177-3AD203B41FA5}">
                      <a16:colId xmlns:a16="http://schemas.microsoft.com/office/drawing/2014/main" val="2275873409"/>
                    </a:ext>
                  </a:extLst>
                </a:gridCol>
                <a:gridCol w="808416">
                  <a:extLst>
                    <a:ext uri="{9D8B030D-6E8A-4147-A177-3AD203B41FA5}">
                      <a16:colId xmlns:a16="http://schemas.microsoft.com/office/drawing/2014/main" val="4269664487"/>
                    </a:ext>
                  </a:extLst>
                </a:gridCol>
              </a:tblGrid>
              <a:tr h="562367">
                <a:tc>
                  <a:txBody>
                    <a:bodyPr/>
                    <a:lstStyle/>
                    <a:p>
                      <a:pPr marL="0" marR="0" algn="just">
                        <a:lnSpc>
                          <a:spcPct val="105000"/>
                        </a:lnSpc>
                        <a:spcBef>
                          <a:spcPts val="0"/>
                        </a:spcBef>
                        <a:spcAft>
                          <a:spcPts val="600"/>
                        </a:spcAft>
                      </a:pPr>
                      <a:r>
                        <a:rPr lang="en-GB" sz="1700" b="1">
                          <a:effectLst/>
                          <a:latin typeface="Calibri" panose="020F0502020204030204" pitchFamily="34" charset="0"/>
                          <a:ea typeface="Calibri" panose="020F0502020204030204" pitchFamily="34" charset="0"/>
                          <a:cs typeface="Calibri" panose="020F0502020204030204" pitchFamily="34" charset="0"/>
                        </a:rPr>
                        <a:t>Level of impact</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marL="0" marR="0" algn="ctr">
                        <a:lnSpc>
                          <a:spcPct val="105000"/>
                        </a:lnSpc>
                        <a:spcBef>
                          <a:spcPts val="0"/>
                        </a:spcBef>
                        <a:spcAft>
                          <a:spcPts val="600"/>
                        </a:spcAft>
                      </a:pPr>
                      <a:r>
                        <a:rPr lang="en-GB" sz="1700" b="1">
                          <a:solidFill>
                            <a:srgbClr val="000000"/>
                          </a:solidFill>
                          <a:effectLst/>
                          <a:latin typeface="Calibri" panose="020F0502020204030204" pitchFamily="34" charset="0"/>
                          <a:ea typeface="Calibri" panose="020F0502020204030204" pitchFamily="34" charset="0"/>
                          <a:cs typeface="Calibri" panose="020F0502020204030204" pitchFamily="34" charset="0"/>
                        </a:rPr>
                        <a:t>Mostly positive</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marL="0" marR="0" algn="ctr">
                        <a:lnSpc>
                          <a:spcPct val="105000"/>
                        </a:lnSpc>
                        <a:spcBef>
                          <a:spcPts val="0"/>
                        </a:spcBef>
                        <a:spcAft>
                          <a:spcPts val="600"/>
                        </a:spcAft>
                      </a:pPr>
                      <a:r>
                        <a:rPr lang="en-GB" sz="1700" b="1">
                          <a:solidFill>
                            <a:srgbClr val="000000"/>
                          </a:solidFill>
                          <a:effectLst/>
                          <a:latin typeface="Calibri" panose="020F0502020204030204" pitchFamily="34" charset="0"/>
                          <a:ea typeface="Calibri" panose="020F0502020204030204" pitchFamily="34" charset="0"/>
                          <a:cs typeface="Calibri" panose="020F0502020204030204" pitchFamily="34" charset="0"/>
                        </a:rPr>
                        <a:t>Mixed</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marL="0" marR="0" algn="ctr">
                        <a:lnSpc>
                          <a:spcPct val="105000"/>
                        </a:lnSpc>
                        <a:spcBef>
                          <a:spcPts val="0"/>
                        </a:spcBef>
                        <a:spcAft>
                          <a:spcPts val="600"/>
                        </a:spcAft>
                      </a:pPr>
                      <a:r>
                        <a:rPr lang="en-GB" sz="1700" b="1">
                          <a:solidFill>
                            <a:srgbClr val="000000"/>
                          </a:solidFill>
                          <a:effectLst/>
                          <a:latin typeface="Calibri" panose="020F0502020204030204" pitchFamily="34" charset="0"/>
                          <a:ea typeface="Calibri" panose="020F0502020204030204" pitchFamily="34" charset="0"/>
                          <a:cs typeface="Calibri" panose="020F0502020204030204" pitchFamily="34" charset="0"/>
                        </a:rPr>
                        <a:t>None</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extLst>
                  <a:ext uri="{0D108BD9-81ED-4DB2-BD59-A6C34878D82A}">
                    <a16:rowId xmlns:a16="http://schemas.microsoft.com/office/drawing/2014/main" val="2711261708"/>
                  </a:ext>
                </a:extLst>
              </a:tr>
              <a:tr h="275376">
                <a:tc gridSpan="4">
                  <a:txBody>
                    <a:bodyPr/>
                    <a:lstStyle/>
                    <a:p>
                      <a:pPr marL="0" marR="0" algn="l">
                        <a:lnSpc>
                          <a:spcPct val="105000"/>
                        </a:lnSpc>
                        <a:spcBef>
                          <a:spcPts val="0"/>
                        </a:spcBef>
                        <a:spcAft>
                          <a:spcPts val="600"/>
                        </a:spcAft>
                      </a:pPr>
                      <a:r>
                        <a:rPr lang="en-GB" sz="1700" b="1">
                          <a:solidFill>
                            <a:srgbClr val="000000"/>
                          </a:solidFill>
                          <a:effectLst/>
                          <a:latin typeface="Calibri" panose="020F0502020204030204" pitchFamily="34" charset="0"/>
                          <a:ea typeface="Calibri" panose="020F0502020204030204" pitchFamily="34" charset="0"/>
                          <a:cs typeface="Calibri" panose="020F0502020204030204" pitchFamily="34" charset="0"/>
                        </a:rPr>
                        <a:t>Impact on nutrition status of children</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607144166"/>
                  </a:ext>
                </a:extLst>
              </a:tr>
              <a:tr h="275376">
                <a:tc>
                  <a:txBody>
                    <a:bodyPr/>
                    <a:lstStyle/>
                    <a:p>
                      <a:pPr marL="0" marR="0" algn="just">
                        <a:lnSpc>
                          <a:spcPct val="105000"/>
                        </a:lnSpc>
                        <a:spcBef>
                          <a:spcPts val="0"/>
                        </a:spcBef>
                        <a:spcAft>
                          <a:spcPts val="600"/>
                        </a:spcAft>
                      </a:pPr>
                      <a:r>
                        <a:rPr lang="en-GB" sz="1700" dirty="0">
                          <a:effectLst/>
                          <a:latin typeface="Calibri" panose="020F0502020204030204" pitchFamily="34" charset="0"/>
                          <a:ea typeface="Calibri" panose="020F0502020204030204" pitchFamily="34" charset="0"/>
                          <a:cs typeface="Calibri" panose="020F0502020204030204" pitchFamily="34" charset="0"/>
                        </a:rPr>
                        <a:t>Child nutrition status</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05000"/>
                        </a:lnSpc>
                        <a:spcBef>
                          <a:spcPts val="0"/>
                        </a:spcBef>
                        <a:spcAft>
                          <a:spcPts val="600"/>
                        </a:spcAft>
                      </a:pPr>
                      <a:r>
                        <a:rPr lang="en-GB" sz="1700" dirty="0">
                          <a:effectLst/>
                          <a:latin typeface="Calibri" panose="020F0502020204030204" pitchFamily="34" charset="0"/>
                          <a:ea typeface="Calibri" panose="020F0502020204030204" pitchFamily="34" charset="0"/>
                          <a:cs typeface="Calibri" panose="020F0502020204030204" pitchFamily="34" charset="0"/>
                        </a:rPr>
                        <a:t> </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05000"/>
                        </a:lnSpc>
                        <a:spcBef>
                          <a:spcPts val="0"/>
                        </a:spcBef>
                        <a:spcAft>
                          <a:spcPts val="600"/>
                        </a:spcAft>
                      </a:pPr>
                      <a:r>
                        <a:rPr lang="en-GB" sz="1700" dirty="0">
                          <a:effectLst/>
                          <a:latin typeface="Calibri" panose="020F0502020204030204" pitchFamily="34" charset="0"/>
                          <a:ea typeface="Calibri" panose="020F0502020204030204" pitchFamily="34" charset="0"/>
                          <a:cs typeface="Calibri" panose="020F0502020204030204" pitchFamily="34" charset="0"/>
                        </a:rPr>
                        <a:t>**</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05000"/>
                        </a:lnSpc>
                        <a:spcBef>
                          <a:spcPts val="0"/>
                        </a:spcBef>
                        <a:spcAft>
                          <a:spcPts val="600"/>
                        </a:spcAft>
                      </a:pPr>
                      <a:r>
                        <a:rPr lang="en-GB" sz="1700" dirty="0">
                          <a:effectLst/>
                          <a:latin typeface="Calibri" panose="020F0502020204030204" pitchFamily="34" charset="0"/>
                          <a:ea typeface="Calibri" panose="020F0502020204030204" pitchFamily="34" charset="0"/>
                          <a:cs typeface="Calibri" panose="020F0502020204030204" pitchFamily="34" charset="0"/>
                        </a:rPr>
                        <a:t> </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75612357"/>
                  </a:ext>
                </a:extLst>
              </a:tr>
              <a:tr h="275376">
                <a:tc gridSpan="4">
                  <a:txBody>
                    <a:bodyPr/>
                    <a:lstStyle/>
                    <a:p>
                      <a:pPr marL="0" marR="0" algn="l">
                        <a:lnSpc>
                          <a:spcPct val="105000"/>
                        </a:lnSpc>
                        <a:spcBef>
                          <a:spcPts val="0"/>
                        </a:spcBef>
                        <a:spcAft>
                          <a:spcPts val="600"/>
                        </a:spcAft>
                      </a:pPr>
                      <a:r>
                        <a:rPr lang="en-GB" sz="1700" b="1">
                          <a:solidFill>
                            <a:srgbClr val="000000"/>
                          </a:solidFill>
                          <a:effectLst/>
                          <a:latin typeface="Calibri" panose="020F0502020204030204" pitchFamily="34" charset="0"/>
                          <a:ea typeface="Calibri" panose="020F0502020204030204" pitchFamily="34" charset="0"/>
                          <a:cs typeface="Calibri" panose="020F0502020204030204" pitchFamily="34" charset="0"/>
                        </a:rPr>
                        <a:t>Impact on immediate determinants</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594394112"/>
                  </a:ext>
                </a:extLst>
              </a:tr>
              <a:tr h="275376">
                <a:tc>
                  <a:txBody>
                    <a:bodyPr/>
                    <a:lstStyle/>
                    <a:p>
                      <a:pPr marL="0" marR="0" algn="just">
                        <a:lnSpc>
                          <a:spcPct val="105000"/>
                        </a:lnSpc>
                        <a:spcBef>
                          <a:spcPts val="0"/>
                        </a:spcBef>
                        <a:spcAft>
                          <a:spcPts val="600"/>
                        </a:spcAft>
                      </a:pPr>
                      <a:r>
                        <a:rPr lang="en-GB" sz="1700" dirty="0">
                          <a:effectLst/>
                          <a:latin typeface="Calibri" panose="020F0502020204030204" pitchFamily="34" charset="0"/>
                          <a:ea typeface="Calibri" panose="020F0502020204030204" pitchFamily="34" charset="0"/>
                          <a:cs typeface="Calibri" panose="020F0502020204030204" pitchFamily="34" charset="0"/>
                        </a:rPr>
                        <a:t>Dietary diversity of children</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05000"/>
                        </a:lnSpc>
                        <a:spcBef>
                          <a:spcPts val="0"/>
                        </a:spcBef>
                        <a:spcAft>
                          <a:spcPts val="600"/>
                        </a:spcAft>
                      </a:pPr>
                      <a:r>
                        <a:rPr lang="en-GB" sz="1700">
                          <a:effectLst/>
                          <a:latin typeface="Calibri" panose="020F0502020204030204" pitchFamily="34" charset="0"/>
                          <a:ea typeface="Calibri" panose="020F0502020204030204" pitchFamily="34" charset="0"/>
                          <a:cs typeface="Calibri" panose="020F0502020204030204" pitchFamily="34" charset="0"/>
                        </a:rPr>
                        <a:t>**</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05000"/>
                        </a:lnSpc>
                        <a:spcBef>
                          <a:spcPts val="0"/>
                        </a:spcBef>
                        <a:spcAft>
                          <a:spcPts val="600"/>
                        </a:spcAft>
                      </a:pPr>
                      <a:r>
                        <a:rPr lang="en-GB" sz="1700">
                          <a:effectLst/>
                          <a:latin typeface="Calibri" panose="020F0502020204030204" pitchFamily="34" charset="0"/>
                          <a:ea typeface="Calibri" panose="020F0502020204030204" pitchFamily="34" charset="0"/>
                          <a:cs typeface="Calibri" panose="020F0502020204030204" pitchFamily="34" charset="0"/>
                        </a:rPr>
                        <a:t> </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05000"/>
                        </a:lnSpc>
                        <a:spcBef>
                          <a:spcPts val="0"/>
                        </a:spcBef>
                        <a:spcAft>
                          <a:spcPts val="600"/>
                        </a:spcAft>
                      </a:pPr>
                      <a:r>
                        <a:rPr lang="en-GB" sz="1700" dirty="0">
                          <a:effectLst/>
                          <a:latin typeface="Calibri" panose="020F0502020204030204" pitchFamily="34" charset="0"/>
                          <a:ea typeface="Calibri" panose="020F0502020204030204" pitchFamily="34" charset="0"/>
                          <a:cs typeface="Calibri" panose="020F0502020204030204" pitchFamily="34" charset="0"/>
                        </a:rPr>
                        <a:t> </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532627117"/>
                  </a:ext>
                </a:extLst>
              </a:tr>
              <a:tr h="275376">
                <a:tc>
                  <a:txBody>
                    <a:bodyPr/>
                    <a:lstStyle/>
                    <a:p>
                      <a:pPr marL="0" marR="0" algn="just">
                        <a:lnSpc>
                          <a:spcPct val="105000"/>
                        </a:lnSpc>
                        <a:spcBef>
                          <a:spcPts val="0"/>
                        </a:spcBef>
                        <a:spcAft>
                          <a:spcPts val="600"/>
                        </a:spcAft>
                      </a:pPr>
                      <a:r>
                        <a:rPr lang="en-GB" sz="1700" dirty="0">
                          <a:effectLst/>
                          <a:latin typeface="Calibri" panose="020F0502020204030204" pitchFamily="34" charset="0"/>
                          <a:ea typeface="Calibri" panose="020F0502020204030204" pitchFamily="34" charset="0"/>
                          <a:cs typeface="Calibri" panose="020F0502020204030204" pitchFamily="34" charset="0"/>
                        </a:rPr>
                        <a:t>Health status of children</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05000"/>
                        </a:lnSpc>
                        <a:spcBef>
                          <a:spcPts val="0"/>
                        </a:spcBef>
                        <a:spcAft>
                          <a:spcPts val="600"/>
                        </a:spcAft>
                      </a:pPr>
                      <a:r>
                        <a:rPr lang="en-GB" sz="1700" dirty="0">
                          <a:effectLst/>
                          <a:latin typeface="Calibri" panose="020F0502020204030204" pitchFamily="34" charset="0"/>
                          <a:ea typeface="Calibri" panose="020F0502020204030204" pitchFamily="34" charset="0"/>
                          <a:cs typeface="Calibri" panose="020F0502020204030204" pitchFamily="34" charset="0"/>
                        </a:rPr>
                        <a:t>*</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05000"/>
                        </a:lnSpc>
                        <a:spcBef>
                          <a:spcPts val="0"/>
                        </a:spcBef>
                        <a:spcAft>
                          <a:spcPts val="600"/>
                        </a:spcAft>
                      </a:pPr>
                      <a:r>
                        <a:rPr lang="en-GB" sz="1700" dirty="0">
                          <a:effectLst/>
                          <a:latin typeface="Calibri" panose="020F0502020204030204" pitchFamily="34" charset="0"/>
                          <a:ea typeface="Calibri" panose="020F0502020204030204" pitchFamily="34" charset="0"/>
                          <a:cs typeface="Calibri" panose="020F0502020204030204" pitchFamily="34" charset="0"/>
                        </a:rPr>
                        <a:t> </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05000"/>
                        </a:lnSpc>
                        <a:spcBef>
                          <a:spcPts val="0"/>
                        </a:spcBef>
                        <a:spcAft>
                          <a:spcPts val="600"/>
                        </a:spcAft>
                      </a:pPr>
                      <a:r>
                        <a:rPr lang="en-GB" sz="1700" dirty="0">
                          <a:effectLst/>
                          <a:latin typeface="Calibri" panose="020F0502020204030204" pitchFamily="34" charset="0"/>
                          <a:ea typeface="Calibri" panose="020F0502020204030204" pitchFamily="34" charset="0"/>
                          <a:cs typeface="Calibri" panose="020F0502020204030204" pitchFamily="34" charset="0"/>
                        </a:rPr>
                        <a:t> </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690045983"/>
                  </a:ext>
                </a:extLst>
              </a:tr>
              <a:tr h="275376">
                <a:tc gridSpan="4">
                  <a:txBody>
                    <a:bodyPr/>
                    <a:lstStyle/>
                    <a:p>
                      <a:pPr marL="0" marR="0" algn="l">
                        <a:lnSpc>
                          <a:spcPct val="105000"/>
                        </a:lnSpc>
                        <a:spcBef>
                          <a:spcPts val="0"/>
                        </a:spcBef>
                        <a:spcAft>
                          <a:spcPts val="600"/>
                        </a:spcAft>
                      </a:pPr>
                      <a:r>
                        <a:rPr lang="en-GB" sz="1700" b="1">
                          <a:solidFill>
                            <a:srgbClr val="000000"/>
                          </a:solidFill>
                          <a:effectLst/>
                          <a:latin typeface="Calibri" panose="020F0502020204030204" pitchFamily="34" charset="0"/>
                          <a:ea typeface="Calibri" panose="020F0502020204030204" pitchFamily="34" charset="0"/>
                          <a:cs typeface="Calibri" panose="020F0502020204030204" pitchFamily="34" charset="0"/>
                        </a:rPr>
                        <a:t>Impact on underlying determinants</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691483768"/>
                  </a:ext>
                </a:extLst>
              </a:tr>
              <a:tr h="275376">
                <a:tc>
                  <a:txBody>
                    <a:bodyPr/>
                    <a:lstStyle/>
                    <a:p>
                      <a:pPr marL="0" marR="0" algn="just">
                        <a:lnSpc>
                          <a:spcPct val="105000"/>
                        </a:lnSpc>
                        <a:spcBef>
                          <a:spcPts val="0"/>
                        </a:spcBef>
                        <a:spcAft>
                          <a:spcPts val="600"/>
                        </a:spcAft>
                      </a:pPr>
                      <a:r>
                        <a:rPr lang="en-GB" sz="1700" dirty="0">
                          <a:effectLst/>
                          <a:latin typeface="Calibri" panose="020F0502020204030204" pitchFamily="34" charset="0"/>
                          <a:ea typeface="Calibri" panose="020F0502020204030204" pitchFamily="34" charset="0"/>
                          <a:cs typeface="Calibri" panose="020F0502020204030204" pitchFamily="34" charset="0"/>
                        </a:rPr>
                        <a:t>Household food expenditure</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05000"/>
                        </a:lnSpc>
                        <a:spcBef>
                          <a:spcPts val="0"/>
                        </a:spcBef>
                        <a:spcAft>
                          <a:spcPts val="600"/>
                        </a:spcAft>
                      </a:pPr>
                      <a:r>
                        <a:rPr lang="en-GB" sz="1700">
                          <a:effectLst/>
                          <a:latin typeface="Calibri" panose="020F0502020204030204" pitchFamily="34" charset="0"/>
                          <a:ea typeface="Calibri" panose="020F0502020204030204" pitchFamily="34" charset="0"/>
                          <a:cs typeface="Calibri" panose="020F0502020204030204" pitchFamily="34" charset="0"/>
                        </a:rPr>
                        <a:t>***</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05000"/>
                        </a:lnSpc>
                        <a:spcBef>
                          <a:spcPts val="0"/>
                        </a:spcBef>
                        <a:spcAft>
                          <a:spcPts val="600"/>
                        </a:spcAft>
                      </a:pPr>
                      <a:r>
                        <a:rPr lang="en-GB" sz="1700">
                          <a:effectLst/>
                          <a:latin typeface="Calibri" panose="020F0502020204030204" pitchFamily="34" charset="0"/>
                          <a:ea typeface="Calibri" panose="020F0502020204030204" pitchFamily="34" charset="0"/>
                          <a:cs typeface="Calibri" panose="020F0502020204030204" pitchFamily="34" charset="0"/>
                        </a:rPr>
                        <a:t> </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05000"/>
                        </a:lnSpc>
                        <a:spcBef>
                          <a:spcPts val="0"/>
                        </a:spcBef>
                        <a:spcAft>
                          <a:spcPts val="600"/>
                        </a:spcAft>
                      </a:pPr>
                      <a:r>
                        <a:rPr lang="en-GB" sz="1700">
                          <a:effectLst/>
                          <a:latin typeface="Calibri" panose="020F0502020204030204" pitchFamily="34" charset="0"/>
                          <a:ea typeface="Calibri" panose="020F0502020204030204" pitchFamily="34" charset="0"/>
                          <a:cs typeface="Calibri" panose="020F0502020204030204" pitchFamily="34" charset="0"/>
                        </a:rPr>
                        <a:t> </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457745243"/>
                  </a:ext>
                </a:extLst>
              </a:tr>
              <a:tr h="562367">
                <a:tc>
                  <a:txBody>
                    <a:bodyPr/>
                    <a:lstStyle/>
                    <a:p>
                      <a:pPr marL="0" marR="0" algn="just">
                        <a:lnSpc>
                          <a:spcPct val="105000"/>
                        </a:lnSpc>
                        <a:spcBef>
                          <a:spcPts val="0"/>
                        </a:spcBef>
                        <a:spcAft>
                          <a:spcPts val="600"/>
                        </a:spcAft>
                      </a:pPr>
                      <a:r>
                        <a:rPr lang="en-GB" sz="1700" dirty="0">
                          <a:effectLst/>
                          <a:latin typeface="Calibri" panose="020F0502020204030204" pitchFamily="34" charset="0"/>
                          <a:ea typeface="Calibri" panose="020F0502020204030204" pitchFamily="34" charset="0"/>
                          <a:cs typeface="Calibri" panose="020F0502020204030204" pitchFamily="34" charset="0"/>
                        </a:rPr>
                        <a:t>Household food consumption and dietary diversity</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05000"/>
                        </a:lnSpc>
                        <a:spcBef>
                          <a:spcPts val="0"/>
                        </a:spcBef>
                        <a:spcAft>
                          <a:spcPts val="600"/>
                        </a:spcAft>
                      </a:pPr>
                      <a:r>
                        <a:rPr lang="en-GB" sz="1700" dirty="0">
                          <a:effectLst/>
                          <a:latin typeface="Calibri" panose="020F0502020204030204" pitchFamily="34" charset="0"/>
                          <a:ea typeface="Calibri" panose="020F0502020204030204" pitchFamily="34" charset="0"/>
                          <a:cs typeface="Calibri" panose="020F0502020204030204" pitchFamily="34" charset="0"/>
                        </a:rPr>
                        <a:t>***</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05000"/>
                        </a:lnSpc>
                        <a:spcBef>
                          <a:spcPts val="0"/>
                        </a:spcBef>
                        <a:spcAft>
                          <a:spcPts val="600"/>
                        </a:spcAft>
                      </a:pPr>
                      <a:r>
                        <a:rPr lang="en-GB" sz="1700">
                          <a:effectLst/>
                          <a:latin typeface="Calibri" panose="020F0502020204030204" pitchFamily="34" charset="0"/>
                          <a:ea typeface="Calibri" panose="020F0502020204030204" pitchFamily="34" charset="0"/>
                          <a:cs typeface="Calibri" panose="020F0502020204030204" pitchFamily="34" charset="0"/>
                        </a:rPr>
                        <a:t> </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05000"/>
                        </a:lnSpc>
                        <a:spcBef>
                          <a:spcPts val="0"/>
                        </a:spcBef>
                        <a:spcAft>
                          <a:spcPts val="600"/>
                        </a:spcAft>
                      </a:pPr>
                      <a:r>
                        <a:rPr lang="en-GB" sz="1700">
                          <a:effectLst/>
                          <a:latin typeface="Calibri" panose="020F0502020204030204" pitchFamily="34" charset="0"/>
                          <a:ea typeface="Calibri" panose="020F0502020204030204" pitchFamily="34" charset="0"/>
                          <a:cs typeface="Calibri" panose="020F0502020204030204" pitchFamily="34" charset="0"/>
                        </a:rPr>
                        <a:t> </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119450741"/>
                  </a:ext>
                </a:extLst>
              </a:tr>
              <a:tr h="562367">
                <a:tc>
                  <a:txBody>
                    <a:bodyPr/>
                    <a:lstStyle/>
                    <a:p>
                      <a:pPr marL="0" marR="0" algn="just">
                        <a:lnSpc>
                          <a:spcPct val="105000"/>
                        </a:lnSpc>
                        <a:spcBef>
                          <a:spcPts val="0"/>
                        </a:spcBef>
                        <a:spcAft>
                          <a:spcPts val="600"/>
                        </a:spcAft>
                      </a:pPr>
                      <a:r>
                        <a:rPr lang="en-GB" sz="1700">
                          <a:effectLst/>
                          <a:latin typeface="Calibri" panose="020F0502020204030204" pitchFamily="34" charset="0"/>
                          <a:ea typeface="Calibri" panose="020F0502020204030204" pitchFamily="34" charset="0"/>
                          <a:cs typeface="Calibri" panose="020F0502020204030204" pitchFamily="34" charset="0"/>
                        </a:rPr>
                        <a:t>Uptake in preventative health services</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05000"/>
                        </a:lnSpc>
                        <a:spcBef>
                          <a:spcPts val="0"/>
                        </a:spcBef>
                        <a:spcAft>
                          <a:spcPts val="600"/>
                        </a:spcAft>
                      </a:pPr>
                      <a:r>
                        <a:rPr lang="en-GB" sz="1700" dirty="0">
                          <a:effectLst/>
                          <a:latin typeface="Calibri" panose="020F0502020204030204" pitchFamily="34" charset="0"/>
                          <a:ea typeface="Calibri" panose="020F0502020204030204" pitchFamily="34" charset="0"/>
                          <a:cs typeface="Calibri" panose="020F0502020204030204" pitchFamily="34" charset="0"/>
                        </a:rPr>
                        <a:t>**</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05000"/>
                        </a:lnSpc>
                        <a:spcBef>
                          <a:spcPts val="0"/>
                        </a:spcBef>
                        <a:spcAft>
                          <a:spcPts val="600"/>
                        </a:spcAft>
                      </a:pPr>
                      <a:r>
                        <a:rPr lang="en-GB" sz="1700" dirty="0">
                          <a:effectLst/>
                          <a:latin typeface="Calibri" panose="020F0502020204030204" pitchFamily="34" charset="0"/>
                          <a:ea typeface="Calibri" panose="020F0502020204030204" pitchFamily="34" charset="0"/>
                          <a:cs typeface="Calibri" panose="020F0502020204030204" pitchFamily="34" charset="0"/>
                        </a:rPr>
                        <a:t> </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05000"/>
                        </a:lnSpc>
                        <a:spcBef>
                          <a:spcPts val="0"/>
                        </a:spcBef>
                        <a:spcAft>
                          <a:spcPts val="600"/>
                        </a:spcAft>
                      </a:pPr>
                      <a:r>
                        <a:rPr lang="en-GB" sz="1700">
                          <a:effectLst/>
                          <a:latin typeface="Calibri" panose="020F0502020204030204" pitchFamily="34" charset="0"/>
                          <a:ea typeface="Calibri" panose="020F0502020204030204" pitchFamily="34" charset="0"/>
                          <a:cs typeface="Calibri" panose="020F0502020204030204" pitchFamily="34" charset="0"/>
                        </a:rPr>
                        <a:t> </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902256996"/>
                  </a:ext>
                </a:extLst>
              </a:tr>
              <a:tr h="275376">
                <a:tc>
                  <a:txBody>
                    <a:bodyPr/>
                    <a:lstStyle/>
                    <a:p>
                      <a:pPr marL="0" marR="0" algn="just">
                        <a:lnSpc>
                          <a:spcPct val="105000"/>
                        </a:lnSpc>
                        <a:spcBef>
                          <a:spcPts val="0"/>
                        </a:spcBef>
                        <a:spcAft>
                          <a:spcPts val="600"/>
                        </a:spcAft>
                      </a:pPr>
                      <a:r>
                        <a:rPr lang="en-GB" sz="1700">
                          <a:effectLst/>
                          <a:latin typeface="Calibri" panose="020F0502020204030204" pitchFamily="34" charset="0"/>
                          <a:ea typeface="Calibri" panose="020F0502020204030204" pitchFamily="34" charset="0"/>
                          <a:cs typeface="Calibri" panose="020F0502020204030204" pitchFamily="34" charset="0"/>
                        </a:rPr>
                        <a:t>Water, sanitation and hygiene</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05000"/>
                        </a:lnSpc>
                        <a:spcBef>
                          <a:spcPts val="0"/>
                        </a:spcBef>
                        <a:spcAft>
                          <a:spcPts val="600"/>
                        </a:spcAft>
                      </a:pPr>
                      <a:r>
                        <a:rPr lang="en-GB" sz="1700">
                          <a:effectLst/>
                          <a:latin typeface="Calibri" panose="020F0502020204030204" pitchFamily="34" charset="0"/>
                          <a:ea typeface="Calibri" panose="020F0502020204030204" pitchFamily="34" charset="0"/>
                          <a:cs typeface="Calibri" panose="020F0502020204030204" pitchFamily="34" charset="0"/>
                        </a:rPr>
                        <a:t>*</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05000"/>
                        </a:lnSpc>
                        <a:spcBef>
                          <a:spcPts val="0"/>
                        </a:spcBef>
                        <a:spcAft>
                          <a:spcPts val="600"/>
                        </a:spcAft>
                      </a:pPr>
                      <a:r>
                        <a:rPr lang="en-GB" sz="1700" dirty="0">
                          <a:effectLst/>
                          <a:latin typeface="Calibri" panose="020F0502020204030204" pitchFamily="34" charset="0"/>
                          <a:ea typeface="Calibri" panose="020F0502020204030204" pitchFamily="34" charset="0"/>
                          <a:cs typeface="Calibri" panose="020F0502020204030204" pitchFamily="34" charset="0"/>
                        </a:rPr>
                        <a:t> </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05000"/>
                        </a:lnSpc>
                        <a:spcBef>
                          <a:spcPts val="0"/>
                        </a:spcBef>
                        <a:spcAft>
                          <a:spcPts val="600"/>
                        </a:spcAft>
                      </a:pPr>
                      <a:r>
                        <a:rPr lang="en-GB" sz="1700">
                          <a:effectLst/>
                          <a:latin typeface="Calibri" panose="020F0502020204030204" pitchFamily="34" charset="0"/>
                          <a:ea typeface="Calibri" panose="020F0502020204030204" pitchFamily="34" charset="0"/>
                          <a:cs typeface="Calibri" panose="020F0502020204030204" pitchFamily="34" charset="0"/>
                        </a:rPr>
                        <a:t> </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81218751"/>
                  </a:ext>
                </a:extLst>
              </a:tr>
              <a:tr h="275376">
                <a:tc>
                  <a:txBody>
                    <a:bodyPr/>
                    <a:lstStyle/>
                    <a:p>
                      <a:pPr marL="0" marR="0" algn="just">
                        <a:lnSpc>
                          <a:spcPct val="105000"/>
                        </a:lnSpc>
                        <a:spcBef>
                          <a:spcPts val="0"/>
                        </a:spcBef>
                        <a:spcAft>
                          <a:spcPts val="600"/>
                        </a:spcAft>
                      </a:pPr>
                      <a:r>
                        <a:rPr lang="en-GB" sz="1700">
                          <a:effectLst/>
                          <a:latin typeface="Calibri" panose="020F0502020204030204" pitchFamily="34" charset="0"/>
                          <a:ea typeface="Calibri" panose="020F0502020204030204" pitchFamily="34" charset="0"/>
                          <a:cs typeface="Calibri" panose="020F0502020204030204" pitchFamily="34" charset="0"/>
                        </a:rPr>
                        <a:t>Feeding behaviours and practices</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05000"/>
                        </a:lnSpc>
                        <a:spcBef>
                          <a:spcPts val="0"/>
                        </a:spcBef>
                        <a:spcAft>
                          <a:spcPts val="600"/>
                        </a:spcAft>
                      </a:pPr>
                      <a:r>
                        <a:rPr lang="en-GB" sz="1700" dirty="0">
                          <a:effectLst/>
                          <a:latin typeface="Calibri" panose="020F0502020204030204" pitchFamily="34" charset="0"/>
                          <a:ea typeface="Calibri" panose="020F0502020204030204" pitchFamily="34" charset="0"/>
                          <a:cs typeface="Calibri" panose="020F0502020204030204" pitchFamily="34" charset="0"/>
                        </a:rPr>
                        <a:t> </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05000"/>
                        </a:lnSpc>
                        <a:spcBef>
                          <a:spcPts val="0"/>
                        </a:spcBef>
                        <a:spcAft>
                          <a:spcPts val="600"/>
                        </a:spcAft>
                      </a:pPr>
                      <a:r>
                        <a:rPr lang="en-GB" sz="1700" dirty="0">
                          <a:effectLst/>
                          <a:latin typeface="Calibri" panose="020F0502020204030204" pitchFamily="34" charset="0"/>
                          <a:ea typeface="Calibri" panose="020F0502020204030204" pitchFamily="34" charset="0"/>
                          <a:cs typeface="Calibri" panose="020F0502020204030204" pitchFamily="34" charset="0"/>
                        </a:rPr>
                        <a:t> </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05000"/>
                        </a:lnSpc>
                        <a:spcBef>
                          <a:spcPts val="0"/>
                        </a:spcBef>
                        <a:spcAft>
                          <a:spcPts val="600"/>
                        </a:spcAft>
                      </a:pPr>
                      <a:r>
                        <a:rPr lang="en-GB" sz="1700">
                          <a:effectLst/>
                          <a:latin typeface="Calibri" panose="020F0502020204030204" pitchFamily="34" charset="0"/>
                          <a:ea typeface="Calibri" panose="020F0502020204030204" pitchFamily="34" charset="0"/>
                          <a:cs typeface="Calibri" panose="020F0502020204030204" pitchFamily="34" charset="0"/>
                        </a:rPr>
                        <a:t>*</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439380504"/>
                  </a:ext>
                </a:extLst>
              </a:tr>
              <a:tr h="275376">
                <a:tc>
                  <a:txBody>
                    <a:bodyPr/>
                    <a:lstStyle/>
                    <a:p>
                      <a:pPr marL="0" marR="0" algn="just">
                        <a:lnSpc>
                          <a:spcPct val="105000"/>
                        </a:lnSpc>
                        <a:spcBef>
                          <a:spcPts val="0"/>
                        </a:spcBef>
                        <a:spcAft>
                          <a:spcPts val="600"/>
                        </a:spcAft>
                      </a:pPr>
                      <a:r>
                        <a:rPr lang="en-GB" sz="1700">
                          <a:effectLst/>
                          <a:latin typeface="Calibri" panose="020F0502020204030204" pitchFamily="34" charset="0"/>
                          <a:ea typeface="Calibri" panose="020F0502020204030204" pitchFamily="34" charset="0"/>
                          <a:cs typeface="Calibri" panose="020F0502020204030204" pitchFamily="34" charset="0"/>
                        </a:rPr>
                        <a:t>Psychosocial care for children</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05000"/>
                        </a:lnSpc>
                        <a:spcBef>
                          <a:spcPts val="0"/>
                        </a:spcBef>
                        <a:spcAft>
                          <a:spcPts val="600"/>
                        </a:spcAft>
                      </a:pPr>
                      <a:r>
                        <a:rPr lang="en-GB" sz="1700" dirty="0">
                          <a:effectLst/>
                          <a:latin typeface="Calibri" panose="020F0502020204030204" pitchFamily="34" charset="0"/>
                          <a:ea typeface="Calibri" panose="020F0502020204030204" pitchFamily="34" charset="0"/>
                          <a:cs typeface="Calibri" panose="020F0502020204030204" pitchFamily="34" charset="0"/>
                        </a:rPr>
                        <a:t> </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05000"/>
                        </a:lnSpc>
                        <a:spcBef>
                          <a:spcPts val="0"/>
                        </a:spcBef>
                        <a:spcAft>
                          <a:spcPts val="600"/>
                        </a:spcAft>
                      </a:pPr>
                      <a:r>
                        <a:rPr lang="en-GB" sz="1700" dirty="0">
                          <a:effectLst/>
                          <a:latin typeface="Calibri" panose="020F0502020204030204" pitchFamily="34" charset="0"/>
                          <a:ea typeface="Calibri" panose="020F0502020204030204" pitchFamily="34" charset="0"/>
                          <a:cs typeface="Calibri" panose="020F0502020204030204" pitchFamily="34" charset="0"/>
                        </a:rPr>
                        <a:t> </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05000"/>
                        </a:lnSpc>
                        <a:spcBef>
                          <a:spcPts val="0"/>
                        </a:spcBef>
                        <a:spcAft>
                          <a:spcPts val="600"/>
                        </a:spcAft>
                      </a:pPr>
                      <a:r>
                        <a:rPr lang="en-GB" sz="1700">
                          <a:effectLst/>
                          <a:latin typeface="Calibri" panose="020F0502020204030204" pitchFamily="34" charset="0"/>
                          <a:ea typeface="Calibri" panose="020F0502020204030204" pitchFamily="34" charset="0"/>
                          <a:cs typeface="Calibri" panose="020F0502020204030204" pitchFamily="34" charset="0"/>
                        </a:rPr>
                        <a:t>*</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4171185807"/>
                  </a:ext>
                </a:extLst>
              </a:tr>
              <a:tr h="275376">
                <a:tc>
                  <a:txBody>
                    <a:bodyPr/>
                    <a:lstStyle/>
                    <a:p>
                      <a:pPr marL="0" marR="0" algn="just">
                        <a:lnSpc>
                          <a:spcPct val="105000"/>
                        </a:lnSpc>
                        <a:spcBef>
                          <a:spcPts val="0"/>
                        </a:spcBef>
                        <a:spcAft>
                          <a:spcPts val="600"/>
                        </a:spcAft>
                      </a:pPr>
                      <a:r>
                        <a:rPr lang="en-GB" sz="1700">
                          <a:effectLst/>
                          <a:latin typeface="Calibri" panose="020F0502020204030204" pitchFamily="34" charset="0"/>
                          <a:ea typeface="Calibri" panose="020F0502020204030204" pitchFamily="34" charset="0"/>
                          <a:cs typeface="Calibri" panose="020F0502020204030204" pitchFamily="34" charset="0"/>
                        </a:rPr>
                        <a:t>Intra-household decision making</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05000"/>
                        </a:lnSpc>
                        <a:spcBef>
                          <a:spcPts val="0"/>
                        </a:spcBef>
                        <a:spcAft>
                          <a:spcPts val="600"/>
                        </a:spcAft>
                      </a:pPr>
                      <a:r>
                        <a:rPr lang="en-GB" sz="1700">
                          <a:effectLst/>
                          <a:latin typeface="Calibri" panose="020F0502020204030204" pitchFamily="34" charset="0"/>
                          <a:ea typeface="Calibri" panose="020F0502020204030204" pitchFamily="34" charset="0"/>
                          <a:cs typeface="Calibri" panose="020F0502020204030204" pitchFamily="34" charset="0"/>
                        </a:rPr>
                        <a:t>**</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05000"/>
                        </a:lnSpc>
                        <a:spcBef>
                          <a:spcPts val="0"/>
                        </a:spcBef>
                        <a:spcAft>
                          <a:spcPts val="600"/>
                        </a:spcAft>
                      </a:pPr>
                      <a:r>
                        <a:rPr lang="en-GB" sz="1700" dirty="0">
                          <a:effectLst/>
                          <a:latin typeface="Calibri" panose="020F0502020204030204" pitchFamily="34" charset="0"/>
                          <a:ea typeface="Calibri" panose="020F0502020204030204" pitchFamily="34" charset="0"/>
                          <a:cs typeface="Calibri" panose="020F0502020204030204" pitchFamily="34" charset="0"/>
                        </a:rPr>
                        <a:t> </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05000"/>
                        </a:lnSpc>
                        <a:spcBef>
                          <a:spcPts val="0"/>
                        </a:spcBef>
                        <a:spcAft>
                          <a:spcPts val="600"/>
                        </a:spcAft>
                      </a:pPr>
                      <a:r>
                        <a:rPr lang="en-GB" sz="1700" dirty="0">
                          <a:effectLst/>
                          <a:latin typeface="Calibri" panose="020F0502020204030204" pitchFamily="34" charset="0"/>
                          <a:ea typeface="Calibri" panose="020F0502020204030204" pitchFamily="34" charset="0"/>
                          <a:cs typeface="Calibri" panose="020F0502020204030204" pitchFamily="34" charset="0"/>
                        </a:rPr>
                        <a:t> </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743956710"/>
                  </a:ext>
                </a:extLst>
              </a:tr>
              <a:tr h="275376">
                <a:tc>
                  <a:txBody>
                    <a:bodyPr/>
                    <a:lstStyle/>
                    <a:p>
                      <a:pPr marL="0" marR="0" algn="just">
                        <a:lnSpc>
                          <a:spcPct val="105000"/>
                        </a:lnSpc>
                        <a:spcBef>
                          <a:spcPts val="0"/>
                        </a:spcBef>
                        <a:spcAft>
                          <a:spcPts val="600"/>
                        </a:spcAft>
                      </a:pPr>
                      <a:r>
                        <a:rPr lang="en-GB" sz="1700">
                          <a:effectLst/>
                          <a:latin typeface="Calibri" panose="020F0502020204030204" pitchFamily="34" charset="0"/>
                          <a:ea typeface="Calibri" panose="020F0502020204030204" pitchFamily="34" charset="0"/>
                          <a:cs typeface="Calibri" panose="020F0502020204030204" pitchFamily="34" charset="0"/>
                        </a:rPr>
                        <a:t>Intimate partner violence</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05000"/>
                        </a:lnSpc>
                        <a:spcBef>
                          <a:spcPts val="0"/>
                        </a:spcBef>
                        <a:spcAft>
                          <a:spcPts val="600"/>
                        </a:spcAft>
                      </a:pPr>
                      <a:r>
                        <a:rPr lang="en-GB" sz="1700">
                          <a:effectLst/>
                          <a:latin typeface="Calibri" panose="020F0502020204030204" pitchFamily="34" charset="0"/>
                          <a:ea typeface="Calibri" panose="020F0502020204030204" pitchFamily="34" charset="0"/>
                          <a:cs typeface="Calibri" panose="020F0502020204030204" pitchFamily="34" charset="0"/>
                        </a:rPr>
                        <a:t>**</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05000"/>
                        </a:lnSpc>
                        <a:spcBef>
                          <a:spcPts val="0"/>
                        </a:spcBef>
                        <a:spcAft>
                          <a:spcPts val="600"/>
                        </a:spcAft>
                      </a:pPr>
                      <a:r>
                        <a:rPr lang="en-GB" sz="1700">
                          <a:effectLst/>
                          <a:latin typeface="Calibri" panose="020F0502020204030204" pitchFamily="34" charset="0"/>
                          <a:ea typeface="Calibri" panose="020F0502020204030204" pitchFamily="34" charset="0"/>
                          <a:cs typeface="Calibri" panose="020F0502020204030204" pitchFamily="34" charset="0"/>
                        </a:rPr>
                        <a:t> </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05000"/>
                        </a:lnSpc>
                        <a:spcBef>
                          <a:spcPts val="0"/>
                        </a:spcBef>
                        <a:spcAft>
                          <a:spcPts val="600"/>
                        </a:spcAft>
                      </a:pPr>
                      <a:r>
                        <a:rPr lang="en-GB" sz="1700" dirty="0">
                          <a:effectLst/>
                          <a:latin typeface="Calibri" panose="020F0502020204030204" pitchFamily="34" charset="0"/>
                          <a:ea typeface="Calibri" panose="020F0502020204030204" pitchFamily="34" charset="0"/>
                          <a:cs typeface="Calibri" panose="020F0502020204030204" pitchFamily="34" charset="0"/>
                        </a:rPr>
                        <a:t> </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4234045303"/>
                  </a:ext>
                </a:extLst>
              </a:tr>
              <a:tr h="275376">
                <a:tc>
                  <a:txBody>
                    <a:bodyPr/>
                    <a:lstStyle/>
                    <a:p>
                      <a:pPr marL="0" marR="0" algn="just">
                        <a:lnSpc>
                          <a:spcPct val="105000"/>
                        </a:lnSpc>
                        <a:spcBef>
                          <a:spcPts val="0"/>
                        </a:spcBef>
                        <a:spcAft>
                          <a:spcPts val="600"/>
                        </a:spcAft>
                      </a:pPr>
                      <a:r>
                        <a:rPr lang="en-GB" sz="1700">
                          <a:effectLst/>
                          <a:latin typeface="Calibri" panose="020F0502020204030204" pitchFamily="34" charset="0"/>
                          <a:ea typeface="Calibri" panose="020F0502020204030204" pitchFamily="34" charset="0"/>
                          <a:cs typeface="Calibri" panose="020F0502020204030204" pitchFamily="34" charset="0"/>
                        </a:rPr>
                        <a:t>Caregivers’ mental health</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05000"/>
                        </a:lnSpc>
                        <a:spcBef>
                          <a:spcPts val="0"/>
                        </a:spcBef>
                        <a:spcAft>
                          <a:spcPts val="600"/>
                        </a:spcAft>
                      </a:pPr>
                      <a:r>
                        <a:rPr lang="en-GB" sz="1700">
                          <a:effectLst/>
                          <a:latin typeface="Calibri" panose="020F0502020204030204" pitchFamily="34" charset="0"/>
                          <a:ea typeface="Calibri" panose="020F0502020204030204" pitchFamily="34" charset="0"/>
                          <a:cs typeface="Calibri" panose="020F0502020204030204" pitchFamily="34" charset="0"/>
                        </a:rPr>
                        <a:t> </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05000"/>
                        </a:lnSpc>
                        <a:spcBef>
                          <a:spcPts val="0"/>
                        </a:spcBef>
                        <a:spcAft>
                          <a:spcPts val="600"/>
                        </a:spcAft>
                      </a:pPr>
                      <a:r>
                        <a:rPr lang="en-GB" sz="1700">
                          <a:effectLst/>
                          <a:latin typeface="Calibri" panose="020F0502020204030204" pitchFamily="34" charset="0"/>
                          <a:ea typeface="Calibri" panose="020F0502020204030204" pitchFamily="34" charset="0"/>
                          <a:cs typeface="Calibri" panose="020F0502020204030204" pitchFamily="34" charset="0"/>
                        </a:rPr>
                        <a:t> </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05000"/>
                        </a:lnSpc>
                        <a:spcBef>
                          <a:spcPts val="0"/>
                        </a:spcBef>
                        <a:spcAft>
                          <a:spcPts val="600"/>
                        </a:spcAft>
                      </a:pPr>
                      <a:r>
                        <a:rPr lang="en-GB" sz="1700" dirty="0">
                          <a:effectLst/>
                          <a:latin typeface="Calibri" panose="020F0502020204030204" pitchFamily="34" charset="0"/>
                          <a:ea typeface="Calibri" panose="020F0502020204030204" pitchFamily="34" charset="0"/>
                          <a:cs typeface="Calibri" panose="020F0502020204030204" pitchFamily="34" charset="0"/>
                        </a:rPr>
                        <a:t>*</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962579650"/>
                  </a:ext>
                </a:extLst>
              </a:tr>
            </a:tbl>
          </a:graphicData>
        </a:graphic>
      </p:graphicFrame>
      <p:sp>
        <p:nvSpPr>
          <p:cNvPr id="8" name="Rectangle 7">
            <a:extLst>
              <a:ext uri="{FF2B5EF4-FFF2-40B4-BE49-F238E27FC236}">
                <a16:creationId xmlns:a16="http://schemas.microsoft.com/office/drawing/2014/main" id="{957DCEFC-7419-465E-B19F-8DDB9E943183}"/>
              </a:ext>
            </a:extLst>
          </p:cNvPr>
          <p:cNvSpPr/>
          <p:nvPr/>
        </p:nvSpPr>
        <p:spPr>
          <a:xfrm>
            <a:off x="5754259" y="6225454"/>
            <a:ext cx="6143958" cy="598882"/>
          </a:xfrm>
          <a:prstGeom prst="rect">
            <a:avLst/>
          </a:prstGeom>
          <a:solidFill>
            <a:schemeClr val="bg1"/>
          </a:solidFill>
        </p:spPr>
        <p:txBody>
          <a:bodyPr wrap="square">
            <a:spAutoFit/>
          </a:bodyPr>
          <a:lstStyle/>
          <a:p>
            <a:pPr algn="just">
              <a:lnSpc>
                <a:spcPct val="105000"/>
              </a:lnSpc>
              <a:spcAft>
                <a:spcPts val="600"/>
              </a:spcAft>
            </a:pPr>
            <a:r>
              <a:rPr lang="en-GB" sz="1600" dirty="0">
                <a:latin typeface="Calibri" panose="020F0502020204030204" pitchFamily="34" charset="0"/>
                <a:ea typeface="Calibri" panose="020F0502020204030204" pitchFamily="34" charset="0"/>
                <a:cs typeface="Arial" panose="020B0604020202020204" pitchFamily="34" charset="0"/>
              </a:rPr>
              <a:t>Strength of evidence: * none or limited, ** growing, *** moderate, **** strong</a:t>
            </a:r>
            <a:endParaRPr lang="en-US" sz="1600" dirty="0">
              <a:latin typeface="Calibri" panose="020F0502020204030204" pitchFamily="34" charset="0"/>
              <a:ea typeface="Calibri" panose="020F0502020204030204" pitchFamily="34" charset="0"/>
              <a:cs typeface="Arial" panose="020B0604020202020204" pitchFamily="34" charset="0"/>
            </a:endParaRPr>
          </a:p>
        </p:txBody>
      </p:sp>
      <p:pic>
        <p:nvPicPr>
          <p:cNvPr id="9" name="Picture 8">
            <a:extLst>
              <a:ext uri="{FF2B5EF4-FFF2-40B4-BE49-F238E27FC236}">
                <a16:creationId xmlns:a16="http://schemas.microsoft.com/office/drawing/2014/main" id="{57EB6906-6F06-43E2-A462-FE5014747F9B}"/>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588615" y="973490"/>
            <a:ext cx="4853718" cy="5592563"/>
          </a:xfrm>
          <a:prstGeom prst="rect">
            <a:avLst/>
          </a:prstGeom>
          <a:noFill/>
          <a:ln>
            <a:noFill/>
          </a:ln>
        </p:spPr>
      </p:pic>
    </p:spTree>
    <p:extLst>
      <p:ext uri="{BB962C8B-B14F-4D97-AF65-F5344CB8AC3E}">
        <p14:creationId xmlns:p14="http://schemas.microsoft.com/office/powerpoint/2010/main" val="40095025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143E31A-E675-483A-94AE-5FC42244FD22}"/>
              </a:ext>
            </a:extLst>
          </p:cNvPr>
          <p:cNvSpPr txBox="1">
            <a:spLocks/>
          </p:cNvSpPr>
          <p:nvPr/>
        </p:nvSpPr>
        <p:spPr bwMode="auto">
          <a:xfrm>
            <a:off x="0" y="-95003"/>
            <a:ext cx="12192000" cy="836364"/>
          </a:xfrm>
          <a:prstGeom prst="rect">
            <a:avLst/>
          </a:prstGeom>
          <a:gradFill flip="none" rotWithShape="1">
            <a:gsLst>
              <a:gs pos="85000">
                <a:srgbClr val="78BF3F"/>
              </a:gs>
              <a:gs pos="0">
                <a:srgbClr val="009740"/>
              </a:gs>
              <a:gs pos="100000">
                <a:srgbClr val="8DC63F"/>
              </a:gs>
            </a:gsLst>
            <a:lin ang="0" scaled="1"/>
            <a:tileRect/>
          </a:gradFill>
          <a:ln>
            <a:noFill/>
          </a:ln>
        </p:spPr>
        <p:txBody>
          <a:bodyPr vert="horz" wrap="square" lIns="91440" tIns="45720" rIns="91440" bIns="45720" numCol="1" anchor="ctr" anchorCtr="0" compatLnSpc="1">
            <a:prstTxWarp prst="textNoShape">
              <a:avLst/>
            </a:prstTxWarp>
          </a:bodyPr>
          <a:lstStyle>
            <a:lvl1pPr marL="338138" algn="l" rtl="0" eaLnBrk="0" fontAlgn="base" hangingPunct="0">
              <a:spcBef>
                <a:spcPct val="0"/>
              </a:spcBef>
              <a:spcAft>
                <a:spcPct val="0"/>
              </a:spcAft>
              <a:defRPr sz="3600" b="1" kern="1200" baseline="0">
                <a:solidFill>
                  <a:schemeClr val="bg1"/>
                </a:solidFill>
                <a:latin typeface="Arial" pitchFamily="34" charset="0"/>
                <a:ea typeface="+mj-ea"/>
                <a:cs typeface="Arial" pitchFamily="34" charset="0"/>
              </a:defRPr>
            </a:lvl1pPr>
            <a:lvl2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2pPr>
            <a:lvl3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3pPr>
            <a:lvl4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4pPr>
            <a:lvl5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5pPr>
            <a:lvl6pPr marL="7953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6pPr>
            <a:lvl7pPr marL="12525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7pPr>
            <a:lvl8pPr marL="17097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8pPr>
            <a:lvl9pPr marL="21669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9pPr>
          </a:lstStyle>
          <a:p>
            <a:endParaRPr lang="en-GB" sz="2800" dirty="0"/>
          </a:p>
        </p:txBody>
      </p:sp>
      <p:sp>
        <p:nvSpPr>
          <p:cNvPr id="5" name="TextBox 4">
            <a:extLst>
              <a:ext uri="{FF2B5EF4-FFF2-40B4-BE49-F238E27FC236}">
                <a16:creationId xmlns:a16="http://schemas.microsoft.com/office/drawing/2014/main" id="{FEC5617A-23F7-4677-B787-7589DF914FB0}"/>
              </a:ext>
            </a:extLst>
          </p:cNvPr>
          <p:cNvSpPr txBox="1">
            <a:spLocks noChangeArrowheads="1"/>
          </p:cNvSpPr>
          <p:nvPr/>
        </p:nvSpPr>
        <p:spPr bwMode="auto">
          <a:xfrm>
            <a:off x="0" y="796964"/>
            <a:ext cx="12192000" cy="76200"/>
          </a:xfrm>
          <a:prstGeom prst="rect">
            <a:avLst/>
          </a:prstGeom>
          <a:solidFill>
            <a:srgbClr val="8DC63F"/>
          </a:solidFill>
          <a:ln>
            <a:noFill/>
          </a:ln>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endParaRPr lang="en-US" dirty="0">
              <a:solidFill>
                <a:srgbClr val="000000"/>
              </a:solidFill>
            </a:endParaRPr>
          </a:p>
        </p:txBody>
      </p:sp>
      <p:sp>
        <p:nvSpPr>
          <p:cNvPr id="6" name="Rectangle 5">
            <a:extLst>
              <a:ext uri="{FF2B5EF4-FFF2-40B4-BE49-F238E27FC236}">
                <a16:creationId xmlns:a16="http://schemas.microsoft.com/office/drawing/2014/main" id="{801F9CFA-1B20-4B26-8292-3C1FC6E51AC4}"/>
              </a:ext>
            </a:extLst>
          </p:cNvPr>
          <p:cNvSpPr/>
          <p:nvPr/>
        </p:nvSpPr>
        <p:spPr>
          <a:xfrm>
            <a:off x="334146" y="118753"/>
            <a:ext cx="11076339" cy="584775"/>
          </a:xfrm>
          <a:prstGeom prst="rect">
            <a:avLst/>
          </a:prstGeom>
        </p:spPr>
        <p:txBody>
          <a:bodyPr wrap="square">
            <a:spAutoFit/>
          </a:bodyPr>
          <a:lstStyle/>
          <a:p>
            <a:r>
              <a:rPr lang="en-GB" sz="3200" b="1" dirty="0">
                <a:solidFill>
                  <a:schemeClr val="bg1"/>
                </a:solidFill>
              </a:rPr>
              <a:t>Demand and supply-side barriers to adequate nutrition</a:t>
            </a:r>
            <a:endParaRPr lang="en-US" sz="3200" dirty="0">
              <a:solidFill>
                <a:schemeClr val="bg1"/>
              </a:solidFill>
            </a:endParaRPr>
          </a:p>
        </p:txBody>
      </p:sp>
      <p:pic>
        <p:nvPicPr>
          <p:cNvPr id="7" name="Graphic 6">
            <a:extLst>
              <a:ext uri="{FF2B5EF4-FFF2-40B4-BE49-F238E27FC236}">
                <a16:creationId xmlns:a16="http://schemas.microsoft.com/office/drawing/2014/main" id="{FB1B1512-678B-44C5-85D9-C99DD9A8812A}"/>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410485" y="-72701"/>
            <a:ext cx="781515" cy="781515"/>
          </a:xfrm>
          <a:prstGeom prst="rect">
            <a:avLst/>
          </a:prstGeom>
        </p:spPr>
      </p:pic>
      <p:graphicFrame>
        <p:nvGraphicFramePr>
          <p:cNvPr id="10" name="Content Placeholder 9">
            <a:extLst>
              <a:ext uri="{FF2B5EF4-FFF2-40B4-BE49-F238E27FC236}">
                <a16:creationId xmlns:a16="http://schemas.microsoft.com/office/drawing/2014/main" id="{203865A1-F81F-4848-96B1-1A7D2DE9CEA7}"/>
              </a:ext>
            </a:extLst>
          </p:cNvPr>
          <p:cNvGraphicFramePr>
            <a:graphicFrameLocks noGrp="1"/>
          </p:cNvGraphicFramePr>
          <p:nvPr>
            <p:ph idx="1"/>
            <p:extLst>
              <p:ext uri="{D42A27DB-BD31-4B8C-83A1-F6EECF244321}">
                <p14:modId xmlns:p14="http://schemas.microsoft.com/office/powerpoint/2010/main" val="4242834051"/>
              </p:ext>
            </p:extLst>
          </p:nvPr>
        </p:nvGraphicFramePr>
        <p:xfrm>
          <a:off x="544942" y="1047463"/>
          <a:ext cx="10009216" cy="285877"/>
        </p:xfrm>
        <a:graphic>
          <a:graphicData uri="http://schemas.openxmlformats.org/drawingml/2006/table">
            <a:tbl>
              <a:tblPr firstRow="1" firstCol="1" bandRow="1"/>
              <a:tblGrid>
                <a:gridCol w="5818488">
                  <a:extLst>
                    <a:ext uri="{9D8B030D-6E8A-4147-A177-3AD203B41FA5}">
                      <a16:colId xmlns:a16="http://schemas.microsoft.com/office/drawing/2014/main" val="3938651578"/>
                    </a:ext>
                  </a:extLst>
                </a:gridCol>
                <a:gridCol w="363971">
                  <a:extLst>
                    <a:ext uri="{9D8B030D-6E8A-4147-A177-3AD203B41FA5}">
                      <a16:colId xmlns:a16="http://schemas.microsoft.com/office/drawing/2014/main" val="987281696"/>
                    </a:ext>
                  </a:extLst>
                </a:gridCol>
                <a:gridCol w="3826757">
                  <a:extLst>
                    <a:ext uri="{9D8B030D-6E8A-4147-A177-3AD203B41FA5}">
                      <a16:colId xmlns:a16="http://schemas.microsoft.com/office/drawing/2014/main" val="3235055378"/>
                    </a:ext>
                  </a:extLst>
                </a:gridCol>
              </a:tblGrid>
              <a:tr h="0">
                <a:tc>
                  <a:txBody>
                    <a:bodyPr/>
                    <a:lstStyle/>
                    <a:p>
                      <a:pPr marL="0" marR="0" algn="ctr">
                        <a:lnSpc>
                          <a:spcPct val="105000"/>
                        </a:lnSpc>
                        <a:spcBef>
                          <a:spcPts val="0"/>
                        </a:spcBef>
                        <a:spcAft>
                          <a:spcPts val="0"/>
                        </a:spcAft>
                      </a:pPr>
                      <a:r>
                        <a:rPr lang="en-GB" sz="1800" b="1">
                          <a:effectLst/>
                          <a:latin typeface="Calibri" panose="020F0502020204030204" pitchFamily="34" charset="0"/>
                          <a:ea typeface="Calibri" panose="020F0502020204030204" pitchFamily="34" charset="0"/>
                          <a:cs typeface="Times New Roman" panose="02020603050405020304" pitchFamily="18" charset="0"/>
                        </a:rPr>
                        <a:t>Demand</a:t>
                      </a:r>
                      <a:r>
                        <a:rPr lang="en-GB"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side barriers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9525" marB="0" anchor="ctr">
                    <a:lnL>
                      <a:noFill/>
                    </a:lnL>
                    <a:lnR>
                      <a:noFill/>
                    </a:lnR>
                    <a:lnT>
                      <a:noFill/>
                    </a:lnT>
                    <a:lnB>
                      <a:noFill/>
                    </a:lnB>
                    <a:solidFill>
                      <a:srgbClr val="D9D9D9"/>
                    </a:solidFill>
                  </a:tcPr>
                </a:tc>
                <a:tc>
                  <a:txBody>
                    <a:bodyPr/>
                    <a:lstStyle/>
                    <a:p>
                      <a:pPr marL="0" marR="0" algn="ctr">
                        <a:lnSpc>
                          <a:spcPct val="105000"/>
                        </a:lnSpc>
                        <a:spcBef>
                          <a:spcPts val="0"/>
                        </a:spcBef>
                        <a:spcAft>
                          <a:spcPts val="0"/>
                        </a:spcAft>
                      </a:pPr>
                      <a:r>
                        <a:rPr lang="en-GB" sz="1800">
                          <a:effectLst/>
                          <a:latin typeface="Calibri" panose="020F0502020204030204" pitchFamily="34" charset="0"/>
                          <a:ea typeface="Calibri" panose="020F0502020204030204" pitchFamily="34" charset="0"/>
                          <a:cs typeface="Times New Roman" panose="02020603050405020304" pitchFamily="18" charset="0"/>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9525" marB="0" anchor="ctr">
                    <a:lnL>
                      <a:noFill/>
                    </a:lnL>
                    <a:lnR>
                      <a:noFill/>
                    </a:lnR>
                    <a:lnT>
                      <a:noFill/>
                    </a:lnT>
                    <a:lnB>
                      <a:noFill/>
                    </a:lnB>
                    <a:solidFill>
                      <a:srgbClr val="D9D9D9"/>
                    </a:solidFill>
                  </a:tcPr>
                </a:tc>
                <a:tc>
                  <a:txBody>
                    <a:bodyPr/>
                    <a:lstStyle/>
                    <a:p>
                      <a:pPr marL="0" marR="0" algn="ctr">
                        <a:lnSpc>
                          <a:spcPct val="105000"/>
                        </a:lnSpc>
                        <a:spcBef>
                          <a:spcPts val="0"/>
                        </a:spcBef>
                        <a:spcAft>
                          <a:spcPts val="0"/>
                        </a:spcAft>
                      </a:pPr>
                      <a:r>
                        <a:rPr lang="en-GB"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Supply side barriers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solidFill>
                      <a:srgbClr val="D9D9D9"/>
                    </a:solidFill>
                  </a:tcPr>
                </a:tc>
                <a:extLst>
                  <a:ext uri="{0D108BD9-81ED-4DB2-BD59-A6C34878D82A}">
                    <a16:rowId xmlns:a16="http://schemas.microsoft.com/office/drawing/2014/main" val="324826550"/>
                  </a:ext>
                </a:extLst>
              </a:tr>
            </a:tbl>
          </a:graphicData>
        </a:graphic>
      </p:graphicFrame>
      <p:graphicFrame>
        <p:nvGraphicFramePr>
          <p:cNvPr id="12" name="Table 11">
            <a:extLst>
              <a:ext uri="{FF2B5EF4-FFF2-40B4-BE49-F238E27FC236}">
                <a16:creationId xmlns:a16="http://schemas.microsoft.com/office/drawing/2014/main" id="{7439BB11-41EA-4578-AB93-09D87EC7504D}"/>
              </a:ext>
            </a:extLst>
          </p:cNvPr>
          <p:cNvGraphicFramePr>
            <a:graphicFrameLocks noGrp="1"/>
          </p:cNvGraphicFramePr>
          <p:nvPr>
            <p:extLst>
              <p:ext uri="{D42A27DB-BD31-4B8C-83A1-F6EECF244321}">
                <p14:modId xmlns:p14="http://schemas.microsoft.com/office/powerpoint/2010/main" val="1138859223"/>
              </p:ext>
            </p:extLst>
          </p:nvPr>
        </p:nvGraphicFramePr>
        <p:xfrm>
          <a:off x="544942" y="1506540"/>
          <a:ext cx="10009216" cy="2299970"/>
        </p:xfrm>
        <a:graphic>
          <a:graphicData uri="http://schemas.openxmlformats.org/drawingml/2006/table">
            <a:tbl>
              <a:tblPr firstRow="1" firstCol="1" bandRow="1"/>
              <a:tblGrid>
                <a:gridCol w="6142295">
                  <a:extLst>
                    <a:ext uri="{9D8B030D-6E8A-4147-A177-3AD203B41FA5}">
                      <a16:colId xmlns:a16="http://schemas.microsoft.com/office/drawing/2014/main" val="528911832"/>
                    </a:ext>
                  </a:extLst>
                </a:gridCol>
                <a:gridCol w="396608">
                  <a:extLst>
                    <a:ext uri="{9D8B030D-6E8A-4147-A177-3AD203B41FA5}">
                      <a16:colId xmlns:a16="http://schemas.microsoft.com/office/drawing/2014/main" val="3660784917"/>
                    </a:ext>
                  </a:extLst>
                </a:gridCol>
                <a:gridCol w="3470313">
                  <a:extLst>
                    <a:ext uri="{9D8B030D-6E8A-4147-A177-3AD203B41FA5}">
                      <a16:colId xmlns:a16="http://schemas.microsoft.com/office/drawing/2014/main" val="3957693267"/>
                    </a:ext>
                  </a:extLst>
                </a:gridCol>
              </a:tblGrid>
              <a:tr h="41275">
                <a:tc gridSpan="3">
                  <a:txBody>
                    <a:bodyPr/>
                    <a:lstStyle/>
                    <a:p>
                      <a:pPr marL="228600" marR="0" algn="ctr">
                        <a:lnSpc>
                          <a:spcPct val="105000"/>
                        </a:lnSpc>
                        <a:spcBef>
                          <a:spcPts val="0"/>
                        </a:spcBef>
                        <a:spcAft>
                          <a:spcPts val="0"/>
                        </a:spcAft>
                      </a:pPr>
                      <a:r>
                        <a:rPr lang="en-GB" sz="1800" b="1" dirty="0">
                          <a:effectLst/>
                          <a:latin typeface="Calibri" panose="020F0502020204030204" pitchFamily="34" charset="0"/>
                          <a:ea typeface="Calibri" panose="020F0502020204030204" pitchFamily="34" charset="0"/>
                          <a:cs typeface="Times New Roman" panose="02020603050405020304" pitchFamily="18" charset="0"/>
                        </a:rPr>
                        <a:t>Underlying determinant: adequate food</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9525" marB="0">
                    <a:lnL>
                      <a:noFill/>
                    </a:lnL>
                    <a:lnR>
                      <a:noFill/>
                    </a:lnR>
                    <a:lnT>
                      <a:noFill/>
                    </a:lnT>
                    <a:lnB>
                      <a:noFill/>
                    </a:lnB>
                    <a:solidFill>
                      <a:srgbClr val="C5E0B3"/>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130668747"/>
                  </a:ext>
                </a:extLst>
              </a:tr>
              <a:tr h="1183005">
                <a:tc>
                  <a:txBody>
                    <a:bodyPr/>
                    <a:lstStyle/>
                    <a:p>
                      <a:pPr marL="0" marR="0" lvl="0" indent="0" algn="just">
                        <a:lnSpc>
                          <a:spcPct val="105000"/>
                        </a:lnSpc>
                        <a:spcBef>
                          <a:spcPts val="0"/>
                        </a:spcBef>
                        <a:spcAft>
                          <a:spcPts val="0"/>
                        </a:spcAft>
                        <a:buFont typeface="Times New Roman" panose="02020603050405020304" pitchFamily="18" charset="0"/>
                        <a:buNone/>
                        <a:tabLst>
                          <a:tab pos="228600" algn="l"/>
                        </a:tabLst>
                      </a:pPr>
                      <a:r>
                        <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Examples:</a:t>
                      </a:r>
                    </a:p>
                    <a:p>
                      <a:pPr marL="342900" marR="0" lvl="0" indent="-342900" algn="just">
                        <a:lnSpc>
                          <a:spcPct val="105000"/>
                        </a:lnSpc>
                        <a:spcBef>
                          <a:spcPts val="0"/>
                        </a:spcBef>
                        <a:spcAft>
                          <a:spcPts val="0"/>
                        </a:spcAft>
                        <a:buFont typeface="Times New Roman" panose="02020603050405020304" pitchFamily="18" charset="0"/>
                        <a:buChar char="-"/>
                        <a:tabLst>
                          <a:tab pos="228600" algn="l"/>
                        </a:tabLst>
                      </a:pPr>
                      <a:r>
                        <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Insufficient knowledge and skills on nutritious diet preparation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5000"/>
                        </a:lnSpc>
                        <a:spcBef>
                          <a:spcPts val="0"/>
                        </a:spcBef>
                        <a:spcAft>
                          <a:spcPts val="0"/>
                        </a:spcAft>
                        <a:buFont typeface="Times New Roman" panose="02020603050405020304" pitchFamily="18" charset="0"/>
                        <a:buChar char="-"/>
                        <a:tabLst>
                          <a:tab pos="228600" algn="l"/>
                        </a:tabLst>
                      </a:pPr>
                      <a:r>
                        <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Markets not accessible due to distance, safety concerns, etc.</a:t>
                      </a:r>
                    </a:p>
                    <a:p>
                      <a:pPr marL="0" marR="0" lvl="0" indent="0" algn="just">
                        <a:lnSpc>
                          <a:spcPct val="105000"/>
                        </a:lnSpc>
                        <a:spcBef>
                          <a:spcPts val="0"/>
                        </a:spcBef>
                        <a:spcAft>
                          <a:spcPts val="0"/>
                        </a:spcAft>
                        <a:buFont typeface="Times New Roman" panose="02020603050405020304" pitchFamily="18" charset="0"/>
                        <a:buNone/>
                        <a:tabLst>
                          <a:tab pos="228600" algn="l"/>
                        </a:tabLst>
                      </a:pPr>
                      <a:r>
                        <a:rPr lang="en-GB" sz="1800" dirty="0">
                          <a:solidFill>
                            <a:srgbClr val="00000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Economic barriers:</a:t>
                      </a:r>
                    </a:p>
                    <a:p>
                      <a:pPr marL="342900" marR="0" lvl="0" indent="-342900" algn="just">
                        <a:lnSpc>
                          <a:spcPct val="105000"/>
                        </a:lnSpc>
                        <a:spcBef>
                          <a:spcPts val="0"/>
                        </a:spcBef>
                        <a:spcAft>
                          <a:spcPts val="0"/>
                        </a:spcAft>
                        <a:buFont typeface="Times New Roman" panose="02020603050405020304" pitchFamily="18" charset="0"/>
                        <a:buChar char="-"/>
                        <a:tabLst>
                          <a:tab pos="228600" algn="l"/>
                        </a:tabLst>
                      </a:pPr>
                      <a:r>
                        <a:rPr lang="en-GB" sz="1800" dirty="0">
                          <a:solidFill>
                            <a:srgbClr val="00000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Nutritious diet, cooking utensils and fuel not affordable</a:t>
                      </a:r>
                    </a:p>
                    <a:p>
                      <a:pPr marL="342900" marR="0" lvl="0" indent="-342900" algn="just">
                        <a:lnSpc>
                          <a:spcPct val="105000"/>
                        </a:lnSpc>
                        <a:spcBef>
                          <a:spcPts val="0"/>
                        </a:spcBef>
                        <a:spcAft>
                          <a:spcPts val="0"/>
                        </a:spcAft>
                        <a:buFont typeface="Times New Roman" panose="02020603050405020304" pitchFamily="18" charset="0"/>
                        <a:buChar char="-"/>
                        <a:tabLst>
                          <a:tab pos="228600" algn="l"/>
                        </a:tabLst>
                      </a:pPr>
                      <a:r>
                        <a:rPr lang="en-GB" sz="1800" dirty="0">
                          <a:solidFill>
                            <a:srgbClr val="00000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Transportation to markets not affordable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9525" marB="0">
                    <a:lnL>
                      <a:noFill/>
                    </a:lnL>
                    <a:lnR>
                      <a:noFill/>
                    </a:lnR>
                    <a:lnT>
                      <a:noFill/>
                    </a:lnT>
                    <a:lnB>
                      <a:noFill/>
                    </a:lnB>
                    <a:solidFill>
                      <a:srgbClr val="E2EFD9"/>
                    </a:solidFill>
                  </a:tcPr>
                </a:tc>
                <a:tc>
                  <a:txBody>
                    <a:bodyPr/>
                    <a:lstStyle/>
                    <a:p>
                      <a:pPr marL="0" marR="0" algn="ctr">
                        <a:lnSpc>
                          <a:spcPct val="105000"/>
                        </a:lnSpc>
                        <a:spcBef>
                          <a:spcPts val="0"/>
                        </a:spcBef>
                        <a:spcAft>
                          <a:spcPts val="0"/>
                        </a:spcAft>
                      </a:pPr>
                      <a:r>
                        <a:rPr lang="en-GB" sz="1800">
                          <a:effectLst/>
                          <a:latin typeface="Calibri" panose="020F0502020204030204" pitchFamily="34" charset="0"/>
                          <a:ea typeface="Calibri" panose="020F0502020204030204" pitchFamily="34" charset="0"/>
                          <a:cs typeface="Times New Roman" panose="02020603050405020304" pitchFamily="18" charset="0"/>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9525" marB="0" anchor="ctr">
                    <a:lnL>
                      <a:noFill/>
                    </a:lnL>
                    <a:lnR>
                      <a:noFill/>
                    </a:lnR>
                    <a:lnT>
                      <a:noFill/>
                    </a:lnT>
                    <a:lnB>
                      <a:noFill/>
                    </a:lnB>
                    <a:solidFill>
                      <a:srgbClr val="E2EFD9"/>
                    </a:solidFill>
                  </a:tcPr>
                </a:tc>
                <a:tc>
                  <a:txBody>
                    <a:bodyPr/>
                    <a:lstStyle/>
                    <a:p>
                      <a:pPr marL="0" marR="0" lvl="0" indent="0" algn="just">
                        <a:lnSpc>
                          <a:spcPct val="105000"/>
                        </a:lnSpc>
                        <a:spcBef>
                          <a:spcPts val="0"/>
                        </a:spcBef>
                        <a:spcAft>
                          <a:spcPts val="0"/>
                        </a:spcAft>
                        <a:buFont typeface="Times New Roman" panose="02020603050405020304" pitchFamily="18" charset="0"/>
                        <a:buNone/>
                        <a:tabLst>
                          <a:tab pos="457200" algn="l"/>
                        </a:tabLst>
                      </a:pPr>
                      <a:r>
                        <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Examples</a:t>
                      </a:r>
                    </a:p>
                    <a:p>
                      <a:pPr marL="342900" marR="0" lvl="0" indent="-342900" algn="just">
                        <a:lnSpc>
                          <a:spcPct val="105000"/>
                        </a:lnSpc>
                        <a:spcBef>
                          <a:spcPts val="0"/>
                        </a:spcBef>
                        <a:spcAft>
                          <a:spcPts val="0"/>
                        </a:spcAft>
                        <a:buFont typeface="Times New Roman" panose="02020603050405020304" pitchFamily="18" charset="0"/>
                        <a:buChar char="-"/>
                        <a:tabLst>
                          <a:tab pos="457200" algn="l"/>
                        </a:tabLst>
                      </a:pPr>
                      <a:r>
                        <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Insufficient availability and/or quality of healthy/nutritious foods in local markets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2EFD9"/>
                    </a:solidFill>
                  </a:tcPr>
                </a:tc>
                <a:extLst>
                  <a:ext uri="{0D108BD9-81ED-4DB2-BD59-A6C34878D82A}">
                    <a16:rowId xmlns:a16="http://schemas.microsoft.com/office/drawing/2014/main" val="2347624384"/>
                  </a:ext>
                </a:extLst>
              </a:tr>
            </a:tbl>
          </a:graphicData>
        </a:graphic>
      </p:graphicFrame>
      <p:graphicFrame>
        <p:nvGraphicFramePr>
          <p:cNvPr id="22" name="Table 21">
            <a:extLst>
              <a:ext uri="{FF2B5EF4-FFF2-40B4-BE49-F238E27FC236}">
                <a16:creationId xmlns:a16="http://schemas.microsoft.com/office/drawing/2014/main" id="{84439F3E-F5B3-4587-BFF4-AB43EE4FD2B1}"/>
              </a:ext>
            </a:extLst>
          </p:cNvPr>
          <p:cNvGraphicFramePr>
            <a:graphicFrameLocks noGrp="1"/>
          </p:cNvGraphicFramePr>
          <p:nvPr>
            <p:extLst>
              <p:ext uri="{D42A27DB-BD31-4B8C-83A1-F6EECF244321}">
                <p14:modId xmlns:p14="http://schemas.microsoft.com/office/powerpoint/2010/main" val="1703473967"/>
              </p:ext>
            </p:extLst>
          </p:nvPr>
        </p:nvGraphicFramePr>
        <p:xfrm>
          <a:off x="544942" y="4015150"/>
          <a:ext cx="10009214" cy="2588006"/>
        </p:xfrm>
        <a:graphic>
          <a:graphicData uri="http://schemas.openxmlformats.org/drawingml/2006/table">
            <a:tbl>
              <a:tblPr firstRow="1" firstCol="1" bandRow="1"/>
              <a:tblGrid>
                <a:gridCol w="5818487">
                  <a:extLst>
                    <a:ext uri="{9D8B030D-6E8A-4147-A177-3AD203B41FA5}">
                      <a16:colId xmlns:a16="http://schemas.microsoft.com/office/drawing/2014/main" val="3234427359"/>
                    </a:ext>
                  </a:extLst>
                </a:gridCol>
                <a:gridCol w="363971">
                  <a:extLst>
                    <a:ext uri="{9D8B030D-6E8A-4147-A177-3AD203B41FA5}">
                      <a16:colId xmlns:a16="http://schemas.microsoft.com/office/drawing/2014/main" val="3202717320"/>
                    </a:ext>
                  </a:extLst>
                </a:gridCol>
                <a:gridCol w="3826756">
                  <a:extLst>
                    <a:ext uri="{9D8B030D-6E8A-4147-A177-3AD203B41FA5}">
                      <a16:colId xmlns:a16="http://schemas.microsoft.com/office/drawing/2014/main" val="2995965146"/>
                    </a:ext>
                  </a:extLst>
                </a:gridCol>
              </a:tblGrid>
              <a:tr h="109855">
                <a:tc gridSpan="3">
                  <a:txBody>
                    <a:bodyPr/>
                    <a:lstStyle/>
                    <a:p>
                      <a:pPr marL="0" marR="0" algn="ctr">
                        <a:lnSpc>
                          <a:spcPct val="105000"/>
                        </a:lnSpc>
                        <a:spcBef>
                          <a:spcPts val="0"/>
                        </a:spcBef>
                        <a:spcAft>
                          <a:spcPts val="0"/>
                        </a:spcAft>
                      </a:pPr>
                      <a:r>
                        <a:rPr lang="en-GB" sz="1800" b="1">
                          <a:effectLst/>
                          <a:latin typeface="Calibri" panose="020F0502020204030204" pitchFamily="34" charset="0"/>
                          <a:ea typeface="Calibri" panose="020F0502020204030204" pitchFamily="34" charset="0"/>
                          <a:cs typeface="Times New Roman" panose="02020603050405020304" pitchFamily="18" charset="0"/>
                        </a:rPr>
                        <a:t>Unde</a:t>
                      </a:r>
                      <a:r>
                        <a:rPr lang="en-GB"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rlying determinant: adequate feeding and care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9525" marB="0">
                    <a:lnL>
                      <a:noFill/>
                    </a:lnL>
                    <a:lnR>
                      <a:noFill/>
                    </a:lnR>
                    <a:lnT>
                      <a:noFill/>
                    </a:lnT>
                    <a:lnB>
                      <a:noFill/>
                    </a:lnB>
                    <a:solidFill>
                      <a:srgbClr val="FFE599"/>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100121522"/>
                  </a:ext>
                </a:extLst>
              </a:tr>
              <a:tr h="1659890">
                <a:tc>
                  <a:txBody>
                    <a:bodyPr/>
                    <a:lstStyle/>
                    <a:p>
                      <a:pPr marL="0" marR="0" algn="just">
                        <a:lnSpc>
                          <a:spcPct val="105000"/>
                        </a:lnSpc>
                        <a:spcBef>
                          <a:spcPts val="0"/>
                        </a:spcBef>
                        <a:spcAft>
                          <a:spcPts val="0"/>
                        </a:spcAft>
                      </a:pPr>
                      <a:r>
                        <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Example: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5000"/>
                        </a:lnSpc>
                        <a:spcBef>
                          <a:spcPts val="0"/>
                        </a:spcBef>
                        <a:spcAft>
                          <a:spcPts val="0"/>
                        </a:spcAft>
                        <a:buFont typeface="Times New Roman" panose="02020603050405020304" pitchFamily="18" charset="0"/>
                        <a:buChar char="-"/>
                        <a:tabLst>
                          <a:tab pos="457200" algn="l"/>
                        </a:tabLst>
                      </a:pPr>
                      <a:r>
                        <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Inadequate knowledge and skills on caring practice  and how to prepare nutritious complementary food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5000"/>
                        </a:lnSpc>
                        <a:spcBef>
                          <a:spcPts val="0"/>
                        </a:spcBef>
                        <a:spcAft>
                          <a:spcPts val="0"/>
                        </a:spcAft>
                      </a:pPr>
                      <a:r>
                        <a:rPr lang="en-GB" sz="1800" dirty="0">
                          <a:solidFill>
                            <a:srgbClr val="00000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Economic barriers:</a:t>
                      </a:r>
                      <a:endParaRPr lang="en-US" sz="1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5000"/>
                        </a:lnSpc>
                        <a:spcBef>
                          <a:spcPts val="0"/>
                        </a:spcBef>
                        <a:spcAft>
                          <a:spcPts val="0"/>
                        </a:spcAft>
                        <a:buFont typeface="Times New Roman" panose="02020603050405020304" pitchFamily="18" charset="0"/>
                        <a:buChar char="-"/>
                        <a:tabLst>
                          <a:tab pos="457200" algn="l"/>
                        </a:tabLst>
                      </a:pPr>
                      <a:r>
                        <a:rPr lang="en-GB" sz="1800" dirty="0">
                          <a:solidFill>
                            <a:srgbClr val="00000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Preparation of adequate complementary food not affordable </a:t>
                      </a:r>
                      <a:r>
                        <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5000"/>
                        </a:lnSpc>
                        <a:spcBef>
                          <a:spcPts val="0"/>
                        </a:spcBef>
                        <a:spcAft>
                          <a:spcPts val="0"/>
                        </a:spcAft>
                        <a:buFont typeface="Times New Roman" panose="02020603050405020304" pitchFamily="18" charset="0"/>
                        <a:buChar char="-"/>
                        <a:tabLst>
                          <a:tab pos="457200" algn="l"/>
                        </a:tabLst>
                      </a:pPr>
                      <a:r>
                        <a:rPr lang="en-GB" sz="1800" dirty="0">
                          <a:solidFill>
                            <a:srgbClr val="00000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Lack of caregivers’ time for optimal feeding and care due to economic pressure (e.g. work)</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9525" marB="0">
                    <a:lnL>
                      <a:noFill/>
                    </a:lnL>
                    <a:lnR>
                      <a:noFill/>
                    </a:lnR>
                    <a:lnT>
                      <a:noFill/>
                    </a:lnT>
                    <a:lnB>
                      <a:noFill/>
                    </a:lnB>
                    <a:solidFill>
                      <a:srgbClr val="FFF2CC"/>
                    </a:solidFill>
                  </a:tcPr>
                </a:tc>
                <a:tc>
                  <a:txBody>
                    <a:bodyPr/>
                    <a:lstStyle/>
                    <a:p>
                      <a:pPr marL="0" marR="0" algn="ctr">
                        <a:lnSpc>
                          <a:spcPct val="105000"/>
                        </a:lnSpc>
                        <a:spcBef>
                          <a:spcPts val="0"/>
                        </a:spcBef>
                        <a:spcAft>
                          <a:spcPts val="0"/>
                        </a:spcAft>
                      </a:pPr>
                      <a:r>
                        <a:rPr lang="en-GB" sz="1800">
                          <a:effectLst/>
                          <a:latin typeface="Calibri" panose="020F0502020204030204" pitchFamily="34" charset="0"/>
                          <a:ea typeface="Calibri" panose="020F0502020204030204" pitchFamily="34" charset="0"/>
                          <a:cs typeface="Times New Roman" panose="02020603050405020304" pitchFamily="18" charset="0"/>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9525" marB="0" anchor="ctr">
                    <a:lnL>
                      <a:noFill/>
                    </a:lnL>
                    <a:lnR>
                      <a:noFill/>
                    </a:lnR>
                    <a:lnT>
                      <a:noFill/>
                    </a:lnT>
                    <a:lnB>
                      <a:noFill/>
                    </a:lnB>
                    <a:solidFill>
                      <a:srgbClr val="FFF2CC"/>
                    </a:solidFill>
                  </a:tcPr>
                </a:tc>
                <a:tc>
                  <a:txBody>
                    <a:bodyPr/>
                    <a:lstStyle/>
                    <a:p>
                      <a:pPr marL="0" marR="0" algn="just">
                        <a:lnSpc>
                          <a:spcPct val="105000"/>
                        </a:lnSpc>
                        <a:spcBef>
                          <a:spcPts val="0"/>
                        </a:spcBef>
                        <a:spcAft>
                          <a:spcPts val="0"/>
                        </a:spcAft>
                      </a:pPr>
                      <a:r>
                        <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Example: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5000"/>
                        </a:lnSpc>
                        <a:spcBef>
                          <a:spcPts val="0"/>
                        </a:spcBef>
                        <a:spcAft>
                          <a:spcPts val="0"/>
                        </a:spcAft>
                        <a:buFont typeface="Times New Roman" panose="02020603050405020304" pitchFamily="18" charset="0"/>
                        <a:buChar char="-"/>
                        <a:tabLst>
                          <a:tab pos="457200" algn="l"/>
                        </a:tabLst>
                      </a:pPr>
                      <a:r>
                        <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IYCF services and support for adequate care (e.g. health services, IYCF counselling services, women support groups) are not available or not functional</a:t>
                      </a:r>
                      <a:r>
                        <a:rPr lang="en-GB" sz="1800" dirty="0">
                          <a:solidFill>
                            <a:srgbClr val="00000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FFF2CC"/>
                    </a:solidFill>
                  </a:tcPr>
                </a:tc>
                <a:extLst>
                  <a:ext uri="{0D108BD9-81ED-4DB2-BD59-A6C34878D82A}">
                    <a16:rowId xmlns:a16="http://schemas.microsoft.com/office/drawing/2014/main" val="531526862"/>
                  </a:ext>
                </a:extLst>
              </a:tr>
            </a:tbl>
          </a:graphicData>
        </a:graphic>
      </p:graphicFrame>
    </p:spTree>
    <p:extLst>
      <p:ext uri="{BB962C8B-B14F-4D97-AF65-F5344CB8AC3E}">
        <p14:creationId xmlns:p14="http://schemas.microsoft.com/office/powerpoint/2010/main" val="1508365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Facet">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lossy">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12700" cap="flat" cmpd="sng" algn="ctr">
          <a:solidFill>
            <a:schemeClr val="phClr">
              <a:tint val="95000"/>
              <a:shade val="95000"/>
              <a:satMod val="120000"/>
            </a:schemeClr>
          </a:solidFill>
          <a:prstDash val="solid"/>
        </a:ln>
        <a:ln w="55000" cap="flat" cmpd="thickThin" algn="ctr">
          <a:solidFill>
            <a:schemeClr val="phClr">
              <a:tint val="90000"/>
              <a:satMod val="130000"/>
            </a:schemeClr>
          </a:solidFill>
          <a:prstDash val="solid"/>
        </a:ln>
        <a:ln w="50800" cap="flat" cmpd="sng"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1745</TotalTime>
  <Words>3491</Words>
  <Application>Microsoft Office PowerPoint</Application>
  <PresentationFormat>Widescreen</PresentationFormat>
  <Paragraphs>449</Paragraphs>
  <Slides>35</Slides>
  <Notes>33</Notes>
  <HiddenSlides>2</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35</vt:i4>
      </vt:variant>
    </vt:vector>
  </HeadingPairs>
  <TitlesOfParts>
    <vt:vector size="45" baseType="lpstr">
      <vt:lpstr>Arial</vt:lpstr>
      <vt:lpstr>Calibri</vt:lpstr>
      <vt:lpstr>Calibri Light</vt:lpstr>
      <vt:lpstr>Gill Sans MT</vt:lpstr>
      <vt:lpstr>Times New Roman</vt:lpstr>
      <vt:lpstr>Trebuchet MS</vt:lpstr>
      <vt:lpstr>Wingdings</vt:lpstr>
      <vt:lpstr>Wingdings 3</vt:lpstr>
      <vt:lpstr>Facet</vt:lpstr>
      <vt:lpstr>Office Theme</vt:lpstr>
      <vt:lpstr>Preliminary Launch of the Evidence and Guidance Note on the Use of CVA for Nutrition Outcomes in Emergencies </vt:lpstr>
      <vt:lpstr>PowerPoint Presentation</vt:lpstr>
      <vt:lpstr>PowerPoint Presentation</vt:lpstr>
      <vt:lpstr>PowerPoint Presentation</vt:lpstr>
      <vt:lpstr>PowerPoint Presentation</vt:lpstr>
      <vt:lpstr>Part 1: Evidence Note on the Use of Cash and Voucher Assistance for Nutrition Outcomes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Part 2: Guidance Note on the Use of Cash and Voucher Assistance in Nutrition Response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Preliminary launch of the Evidence and Guidance Note on the use of CVA for nutrition outcomes </dc:title>
  <dc:creator>Andre Durr</dc:creator>
  <cp:lastModifiedBy>Andre Durr</cp:lastModifiedBy>
  <cp:revision>70</cp:revision>
  <dcterms:created xsi:type="dcterms:W3CDTF">2020-07-26T11:39:28Z</dcterms:created>
  <dcterms:modified xsi:type="dcterms:W3CDTF">2020-07-29T06:03:16Z</dcterms:modified>
</cp:coreProperties>
</file>