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 id="2147483769" r:id="rId2"/>
  </p:sldMasterIdLst>
  <p:notesMasterIdLst>
    <p:notesMasterId r:id="rId30"/>
  </p:notesMasterIdLst>
  <p:handoutMasterIdLst>
    <p:handoutMasterId r:id="rId31"/>
  </p:handoutMasterIdLst>
  <p:sldIdLst>
    <p:sldId id="256" r:id="rId3"/>
    <p:sldId id="355" r:id="rId4"/>
    <p:sldId id="964" r:id="rId5"/>
    <p:sldId id="934" r:id="rId6"/>
    <p:sldId id="933" r:id="rId7"/>
    <p:sldId id="974" r:id="rId8"/>
    <p:sldId id="946" r:id="rId9"/>
    <p:sldId id="945" r:id="rId10"/>
    <p:sldId id="970" r:id="rId11"/>
    <p:sldId id="992" r:id="rId12"/>
    <p:sldId id="993" r:id="rId13"/>
    <p:sldId id="994" r:id="rId14"/>
    <p:sldId id="942" r:id="rId15"/>
    <p:sldId id="978" r:id="rId16"/>
    <p:sldId id="995" r:id="rId17"/>
    <p:sldId id="982" r:id="rId18"/>
    <p:sldId id="980" r:id="rId19"/>
    <p:sldId id="981" r:id="rId20"/>
    <p:sldId id="983" r:id="rId21"/>
    <p:sldId id="985" r:id="rId22"/>
    <p:sldId id="986" r:id="rId23"/>
    <p:sldId id="989" r:id="rId24"/>
    <p:sldId id="990" r:id="rId25"/>
    <p:sldId id="991" r:id="rId26"/>
    <p:sldId id="979" r:id="rId27"/>
    <p:sldId id="987" r:id="rId28"/>
    <p:sldId id="988"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ema HIRAD" initials="NH" lastIdx="6" clrIdx="0">
    <p:extLst>
      <p:ext uri="{19B8F6BF-5375-455C-9EA6-DF929625EA0E}">
        <p15:presenceInfo xmlns:p15="http://schemas.microsoft.com/office/powerpoint/2012/main" userId="S-1-5-21-185866794-2674911608-285463921-1355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517B35"/>
    <a:srgbClr val="446F41"/>
    <a:srgbClr val="2EA725"/>
    <a:srgbClr val="6F6F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6290" autoAdjust="0"/>
  </p:normalViewPr>
  <p:slideViewPr>
    <p:cSldViewPr snapToGrid="0">
      <p:cViewPr>
        <p:scale>
          <a:sx n="58" d="100"/>
          <a:sy n="58" d="100"/>
        </p:scale>
        <p:origin x="988" y="1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1" d="100"/>
          <a:sy n="51" d="100"/>
        </p:scale>
        <p:origin x="2692" y="5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65EA65F-BF9D-46F0-920B-4094A950EF30}" type="datetimeFigureOut">
              <a:rPr lang="en-US" smtClean="0"/>
              <a:t>8/2/2020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D054DC-CEA0-4A73-9701-793B9AD28E26}" type="slidenum">
              <a:rPr lang="en-US" smtClean="0"/>
              <a:t>‹#›</a:t>
            </a:fld>
            <a:endParaRPr lang="en-US"/>
          </a:p>
        </p:txBody>
      </p:sp>
    </p:spTree>
    <p:extLst>
      <p:ext uri="{BB962C8B-B14F-4D97-AF65-F5344CB8AC3E}">
        <p14:creationId xmlns:p14="http://schemas.microsoft.com/office/powerpoint/2010/main" val="12464179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D25C4-8950-425B-BC07-4CB38248063C}" type="datetimeFigureOut">
              <a:rPr lang="en-US" smtClean="0"/>
              <a:t>8/2/2020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711677-E072-4943-BBFE-B57AD27CD112}" type="slidenum">
              <a:rPr lang="en-US" smtClean="0"/>
              <a:t>‹#›</a:t>
            </a:fld>
            <a:endParaRPr lang="en-US"/>
          </a:p>
        </p:txBody>
      </p:sp>
    </p:spTree>
    <p:extLst>
      <p:ext uri="{BB962C8B-B14F-4D97-AF65-F5344CB8AC3E}">
        <p14:creationId xmlns:p14="http://schemas.microsoft.com/office/powerpoint/2010/main" val="1174183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5711677-E072-4943-BBFE-B57AD27CD112}" type="slidenum">
              <a:rPr lang="en-US" smtClean="0"/>
              <a:t>1</a:t>
            </a:fld>
            <a:endParaRPr lang="en-US"/>
          </a:p>
        </p:txBody>
      </p:sp>
    </p:spTree>
    <p:extLst>
      <p:ext uri="{BB962C8B-B14F-4D97-AF65-F5344CB8AC3E}">
        <p14:creationId xmlns:p14="http://schemas.microsoft.com/office/powerpoint/2010/main" val="2419113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Study in the DRC: children in households that received cash transfers gained weight faster, were more likely to recover from SAM and less likely to default or fail to respond to treatment</a:t>
            </a:r>
          </a:p>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11</a:t>
            </a:fld>
            <a:endParaRPr lang="en-US"/>
          </a:p>
        </p:txBody>
      </p:sp>
    </p:spTree>
    <p:extLst>
      <p:ext uri="{BB962C8B-B14F-4D97-AF65-F5344CB8AC3E}">
        <p14:creationId xmlns:p14="http://schemas.microsoft.com/office/powerpoint/2010/main" val="13219305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Study in the DRC: children in households that received cash transfers gained weight faster, were more likely to recover from SAM and less likely to default or fail to respond to treatment</a:t>
            </a:r>
          </a:p>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12</a:t>
            </a:fld>
            <a:endParaRPr lang="en-US"/>
          </a:p>
        </p:txBody>
      </p:sp>
    </p:spTree>
    <p:extLst>
      <p:ext uri="{BB962C8B-B14F-4D97-AF65-F5344CB8AC3E}">
        <p14:creationId xmlns:p14="http://schemas.microsoft.com/office/powerpoint/2010/main" val="25987177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75711677-E072-4943-BBFE-B57AD27CD112}" type="slidenum">
              <a:rPr lang="en-US" smtClean="0"/>
              <a:t>13</a:t>
            </a:fld>
            <a:endParaRPr lang="en-US"/>
          </a:p>
        </p:txBody>
      </p:sp>
    </p:spTree>
    <p:extLst>
      <p:ext uri="{BB962C8B-B14F-4D97-AF65-F5344CB8AC3E}">
        <p14:creationId xmlns:p14="http://schemas.microsoft.com/office/powerpoint/2010/main" val="4516520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15</a:t>
            </a:fld>
            <a:endParaRPr lang="en-US"/>
          </a:p>
        </p:txBody>
      </p:sp>
    </p:spTree>
    <p:extLst>
      <p:ext uri="{BB962C8B-B14F-4D97-AF65-F5344CB8AC3E}">
        <p14:creationId xmlns:p14="http://schemas.microsoft.com/office/powerpoint/2010/main" val="11084989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16</a:t>
            </a:fld>
            <a:endParaRPr lang="en-US"/>
          </a:p>
        </p:txBody>
      </p:sp>
    </p:spTree>
    <p:extLst>
      <p:ext uri="{BB962C8B-B14F-4D97-AF65-F5344CB8AC3E}">
        <p14:creationId xmlns:p14="http://schemas.microsoft.com/office/powerpoint/2010/main" val="34337359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17</a:t>
            </a:fld>
            <a:endParaRPr lang="en-US"/>
          </a:p>
        </p:txBody>
      </p:sp>
    </p:spTree>
    <p:extLst>
      <p:ext uri="{BB962C8B-B14F-4D97-AF65-F5344CB8AC3E}">
        <p14:creationId xmlns:p14="http://schemas.microsoft.com/office/powerpoint/2010/main" val="7666362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18</a:t>
            </a:fld>
            <a:endParaRPr lang="en-US"/>
          </a:p>
        </p:txBody>
      </p:sp>
    </p:spTree>
    <p:extLst>
      <p:ext uri="{BB962C8B-B14F-4D97-AF65-F5344CB8AC3E}">
        <p14:creationId xmlns:p14="http://schemas.microsoft.com/office/powerpoint/2010/main" val="8560779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Interventions aimed to prevent malnutrition usually target households and individuals that are most at risk to malnutrition. Interventions aimed at treating malnutrition target based on nutrition status, i.e. malnourished children six to 59 months of age, malnourished PLW and malnourished people living with chronic illness such as HIV or tuberculosis (GNC, 2017). </a:t>
            </a:r>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19</a:t>
            </a:fld>
            <a:endParaRPr lang="en-US"/>
          </a:p>
        </p:txBody>
      </p:sp>
    </p:spTree>
    <p:extLst>
      <p:ext uri="{BB962C8B-B14F-4D97-AF65-F5344CB8AC3E}">
        <p14:creationId xmlns:p14="http://schemas.microsoft.com/office/powerpoint/2010/main" val="12570088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20</a:t>
            </a:fld>
            <a:endParaRPr lang="en-US"/>
          </a:p>
        </p:txBody>
      </p:sp>
    </p:spTree>
    <p:extLst>
      <p:ext uri="{BB962C8B-B14F-4D97-AF65-F5344CB8AC3E}">
        <p14:creationId xmlns:p14="http://schemas.microsoft.com/office/powerpoint/2010/main" val="5664201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21</a:t>
            </a:fld>
            <a:endParaRPr lang="en-US"/>
          </a:p>
        </p:txBody>
      </p:sp>
    </p:spTree>
    <p:extLst>
      <p:ext uri="{BB962C8B-B14F-4D97-AF65-F5344CB8AC3E}">
        <p14:creationId xmlns:p14="http://schemas.microsoft.com/office/powerpoint/2010/main" val="2348682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5711677-E072-4943-BBFE-B57AD27CD112}" type="slidenum">
              <a:rPr lang="en-US" smtClean="0"/>
              <a:t>2</a:t>
            </a:fld>
            <a:endParaRPr lang="en-US"/>
          </a:p>
        </p:txBody>
      </p:sp>
    </p:spTree>
    <p:extLst>
      <p:ext uri="{BB962C8B-B14F-4D97-AF65-F5344CB8AC3E}">
        <p14:creationId xmlns:p14="http://schemas.microsoft.com/office/powerpoint/2010/main" val="13388125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22</a:t>
            </a:fld>
            <a:endParaRPr lang="en-US"/>
          </a:p>
        </p:txBody>
      </p:sp>
    </p:spTree>
    <p:extLst>
      <p:ext uri="{BB962C8B-B14F-4D97-AF65-F5344CB8AC3E}">
        <p14:creationId xmlns:p14="http://schemas.microsoft.com/office/powerpoint/2010/main" val="36367301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23</a:t>
            </a:fld>
            <a:endParaRPr lang="en-US"/>
          </a:p>
        </p:txBody>
      </p:sp>
    </p:spTree>
    <p:extLst>
      <p:ext uri="{BB962C8B-B14F-4D97-AF65-F5344CB8AC3E}">
        <p14:creationId xmlns:p14="http://schemas.microsoft.com/office/powerpoint/2010/main" val="30644314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24</a:t>
            </a:fld>
            <a:endParaRPr lang="en-US"/>
          </a:p>
        </p:txBody>
      </p:sp>
    </p:spTree>
    <p:extLst>
      <p:ext uri="{BB962C8B-B14F-4D97-AF65-F5344CB8AC3E}">
        <p14:creationId xmlns:p14="http://schemas.microsoft.com/office/powerpoint/2010/main" val="20404950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75711677-E072-4943-BBFE-B57AD27CD112}" type="slidenum">
              <a:rPr lang="en-US" smtClean="0"/>
              <a:t>25</a:t>
            </a:fld>
            <a:endParaRPr lang="en-US"/>
          </a:p>
        </p:txBody>
      </p:sp>
    </p:spTree>
    <p:extLst>
      <p:ext uri="{BB962C8B-B14F-4D97-AF65-F5344CB8AC3E}">
        <p14:creationId xmlns:p14="http://schemas.microsoft.com/office/powerpoint/2010/main" val="30728357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26</a:t>
            </a:fld>
            <a:endParaRPr lang="en-US"/>
          </a:p>
        </p:txBody>
      </p:sp>
    </p:spTree>
    <p:extLst>
      <p:ext uri="{BB962C8B-B14F-4D97-AF65-F5344CB8AC3E}">
        <p14:creationId xmlns:p14="http://schemas.microsoft.com/office/powerpoint/2010/main" val="29939091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27</a:t>
            </a:fld>
            <a:endParaRPr lang="en-US"/>
          </a:p>
        </p:txBody>
      </p:sp>
    </p:spTree>
    <p:extLst>
      <p:ext uri="{BB962C8B-B14F-4D97-AF65-F5344CB8AC3E}">
        <p14:creationId xmlns:p14="http://schemas.microsoft.com/office/powerpoint/2010/main" val="2557962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5711677-E072-4943-BBFE-B57AD27CD112}" type="slidenum">
              <a:rPr lang="en-US" smtClean="0"/>
              <a:t>3</a:t>
            </a:fld>
            <a:endParaRPr lang="en-US"/>
          </a:p>
        </p:txBody>
      </p:sp>
    </p:spTree>
    <p:extLst>
      <p:ext uri="{BB962C8B-B14F-4D97-AF65-F5344CB8AC3E}">
        <p14:creationId xmlns:p14="http://schemas.microsoft.com/office/powerpoint/2010/main" val="4260987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36F387-6E53-C74A-BD1D-E220B9055ED6}" type="slidenum">
              <a:rPr lang="nb-NO" smtClean="0"/>
              <a:t>4</a:t>
            </a:fld>
            <a:endParaRPr lang="nb-NO"/>
          </a:p>
        </p:txBody>
      </p:sp>
    </p:spTree>
    <p:extLst>
      <p:ext uri="{BB962C8B-B14F-4D97-AF65-F5344CB8AC3E}">
        <p14:creationId xmlns:p14="http://schemas.microsoft.com/office/powerpoint/2010/main" val="2003465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36F387-6E53-C74A-BD1D-E220B9055ED6}" type="slidenum">
              <a:rPr lang="nb-NO" smtClean="0"/>
              <a:t>5</a:t>
            </a:fld>
            <a:endParaRPr lang="nb-NO"/>
          </a:p>
        </p:txBody>
      </p:sp>
    </p:spTree>
    <p:extLst>
      <p:ext uri="{BB962C8B-B14F-4D97-AF65-F5344CB8AC3E}">
        <p14:creationId xmlns:p14="http://schemas.microsoft.com/office/powerpoint/2010/main" val="3909223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Items and services with positive impact on nutrition: healthy diet, items to prepare food, hygiene items, safe water, health services and medication, transportation, and productive inputs</a:t>
            </a:r>
          </a:p>
        </p:txBody>
      </p:sp>
      <p:sp>
        <p:nvSpPr>
          <p:cNvPr id="4" name="Slide Number Placeholder 3"/>
          <p:cNvSpPr>
            <a:spLocks noGrp="1"/>
          </p:cNvSpPr>
          <p:nvPr>
            <p:ph type="sldNum" sz="quarter" idx="5"/>
          </p:nvPr>
        </p:nvSpPr>
        <p:spPr/>
        <p:txBody>
          <a:bodyPr/>
          <a:lstStyle/>
          <a:p>
            <a:fld id="{75711677-E072-4943-BBFE-B57AD27CD112}" type="slidenum">
              <a:rPr lang="en-US" smtClean="0"/>
              <a:t>7</a:t>
            </a:fld>
            <a:endParaRPr lang="en-US"/>
          </a:p>
        </p:txBody>
      </p:sp>
    </p:spTree>
    <p:extLst>
      <p:ext uri="{BB962C8B-B14F-4D97-AF65-F5344CB8AC3E}">
        <p14:creationId xmlns:p14="http://schemas.microsoft.com/office/powerpoint/2010/main" val="3262518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8</a:t>
            </a:fld>
            <a:endParaRPr lang="en-US"/>
          </a:p>
        </p:txBody>
      </p:sp>
    </p:spTree>
    <p:extLst>
      <p:ext uri="{BB962C8B-B14F-4D97-AF65-F5344CB8AC3E}">
        <p14:creationId xmlns:p14="http://schemas.microsoft.com/office/powerpoint/2010/main" val="15709055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9</a:t>
            </a:fld>
            <a:endParaRPr lang="en-US"/>
          </a:p>
        </p:txBody>
      </p:sp>
    </p:spTree>
    <p:extLst>
      <p:ext uri="{BB962C8B-B14F-4D97-AF65-F5344CB8AC3E}">
        <p14:creationId xmlns:p14="http://schemas.microsoft.com/office/powerpoint/2010/main" val="7228582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10</a:t>
            </a:fld>
            <a:endParaRPr lang="en-US"/>
          </a:p>
        </p:txBody>
      </p:sp>
    </p:spTree>
    <p:extLst>
      <p:ext uri="{BB962C8B-B14F-4D97-AF65-F5344CB8AC3E}">
        <p14:creationId xmlns:p14="http://schemas.microsoft.com/office/powerpoint/2010/main" val="350646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D462970-8B64-45AC-BF74-C4B391875EF3}" type="datetimeFigureOut">
              <a:rPr lang="en-US" smtClean="0"/>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39520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462970-8B64-45AC-BF74-C4B391875EF3}" type="datetimeFigureOut">
              <a:rPr lang="en-US" smtClean="0"/>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1454388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462970-8B64-45AC-BF74-C4B391875EF3}" type="datetimeFigureOut">
              <a:rPr lang="en-US" smtClean="0"/>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92118-7B91-4364-B6C9-8B471AE3BE7D}"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396086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462970-8B64-45AC-BF74-C4B391875EF3}" type="datetimeFigureOut">
              <a:rPr lang="en-US" smtClean="0"/>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1682973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462970-8B64-45AC-BF74-C4B391875EF3}" type="datetimeFigureOut">
              <a:rPr lang="en-US" smtClean="0"/>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92118-7B91-4364-B6C9-8B471AE3BE7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32238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462970-8B64-45AC-BF74-C4B391875EF3}" type="datetimeFigureOut">
              <a:rPr lang="en-US" smtClean="0"/>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16385184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462970-8B64-45AC-BF74-C4B391875EF3}" type="datetimeFigureOut">
              <a:rPr lang="en-US" smtClean="0"/>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1440770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462970-8B64-45AC-BF74-C4B391875EF3}" type="datetimeFigureOut">
              <a:rPr lang="en-US" smtClean="0"/>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1163766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BFE7555-07CF-4CC1-9AD4-26EB01ADEF75}" type="datetimeFigureOut">
              <a:rPr lang="en-US" smtClean="0"/>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29774479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FE7555-07CF-4CC1-9AD4-26EB01ADEF75}" type="datetimeFigureOut">
              <a:rPr lang="en-US" smtClean="0"/>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20296302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FE7555-07CF-4CC1-9AD4-26EB01ADEF75}" type="datetimeFigureOut">
              <a:rPr lang="en-US" smtClean="0"/>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1916854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462970-8B64-45AC-BF74-C4B391875EF3}" type="datetimeFigureOut">
              <a:rPr lang="en-US" smtClean="0"/>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2725358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FE7555-07CF-4CC1-9AD4-26EB01ADEF75}" type="datetimeFigureOut">
              <a:rPr lang="en-US" smtClean="0"/>
              <a:t>8/2/2020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14844939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FE7555-07CF-4CC1-9AD4-26EB01ADEF75}" type="datetimeFigureOut">
              <a:rPr lang="en-US" smtClean="0"/>
              <a:t>8/2/2020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7288268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FE7555-07CF-4CC1-9AD4-26EB01ADEF75}" type="datetimeFigureOut">
              <a:rPr lang="en-US" smtClean="0"/>
              <a:t>8/2/2020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7215064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FE7555-07CF-4CC1-9AD4-26EB01ADEF75}" type="datetimeFigureOut">
              <a:rPr lang="en-US" smtClean="0"/>
              <a:t>8/2/2020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14359112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FE7555-07CF-4CC1-9AD4-26EB01ADEF75}" type="datetimeFigureOut">
              <a:rPr lang="en-US" smtClean="0"/>
              <a:t>8/2/2020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5987400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FE7555-07CF-4CC1-9AD4-26EB01ADEF75}" type="datetimeFigureOut">
              <a:rPr lang="en-US" smtClean="0"/>
              <a:t>8/2/2020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17989301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FE7555-07CF-4CC1-9AD4-26EB01ADEF75}" type="datetimeFigureOut">
              <a:rPr lang="en-US" smtClean="0"/>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326548651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FE7555-07CF-4CC1-9AD4-26EB01ADEF75}" type="datetimeFigureOut">
              <a:rPr lang="en-US" smtClean="0"/>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2280809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462970-8B64-45AC-BF74-C4B391875EF3}" type="datetimeFigureOut">
              <a:rPr lang="en-US" smtClean="0"/>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409166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D462970-8B64-45AC-BF74-C4B391875EF3}" type="datetimeFigureOut">
              <a:rPr lang="en-US" smtClean="0"/>
              <a:t>8/2/2020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3689507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462970-8B64-45AC-BF74-C4B391875EF3}" type="datetimeFigureOut">
              <a:rPr lang="en-US" smtClean="0"/>
              <a:t>8/2/2020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1812901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D462970-8B64-45AC-BF74-C4B391875EF3}" type="datetimeFigureOut">
              <a:rPr lang="en-US" smtClean="0"/>
              <a:t>8/2/2020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3874368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62970-8B64-45AC-BF74-C4B391875EF3}" type="datetimeFigureOut">
              <a:rPr lang="en-US" smtClean="0"/>
              <a:t>8/2/2020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747809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462970-8B64-45AC-BF74-C4B391875EF3}" type="datetimeFigureOut">
              <a:rPr lang="en-US" smtClean="0"/>
              <a:t>8/2/2020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2954222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462970-8B64-45AC-BF74-C4B391875EF3}" type="datetimeFigureOut">
              <a:rPr lang="en-US" smtClean="0"/>
              <a:t>8/2/2020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D92118-7B91-4364-B6C9-8B471AE3BE7D}" type="slidenum">
              <a:rPr lang="en-US" smtClean="0"/>
              <a:t>‹#›</a:t>
            </a:fld>
            <a:endParaRPr lang="en-US"/>
          </a:p>
        </p:txBody>
      </p:sp>
    </p:spTree>
    <p:extLst>
      <p:ext uri="{BB962C8B-B14F-4D97-AF65-F5344CB8AC3E}">
        <p14:creationId xmlns:p14="http://schemas.microsoft.com/office/powerpoint/2010/main" val="3932352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D462970-8B64-45AC-BF74-C4B391875EF3}" type="datetimeFigureOut">
              <a:rPr lang="en-US" smtClean="0"/>
              <a:t>8/2/2020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5D92118-7B91-4364-B6C9-8B471AE3BE7D}" type="slidenum">
              <a:rPr lang="en-US" smtClean="0"/>
              <a:t>‹#›</a:t>
            </a:fld>
            <a:endParaRPr lang="en-US"/>
          </a:p>
        </p:txBody>
      </p:sp>
    </p:spTree>
    <p:extLst>
      <p:ext uri="{BB962C8B-B14F-4D97-AF65-F5344CB8AC3E}">
        <p14:creationId xmlns:p14="http://schemas.microsoft.com/office/powerpoint/2010/main" val="4007441518"/>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 id="2147483766" r:id="rId14"/>
    <p:sldLayoutId id="2147483767" r:id="rId15"/>
    <p:sldLayoutId id="214748376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FE7555-07CF-4CC1-9AD4-26EB01ADEF75}" type="datetimeFigureOut">
              <a:rPr lang="en-US" smtClean="0"/>
              <a:t>8/2/2020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6E0707-16D1-4EFD-9C7E-2A3D500773BC}" type="slidenum">
              <a:rPr lang="en-US" smtClean="0"/>
              <a:t>‹#›</a:t>
            </a:fld>
            <a:endParaRPr lang="en-US"/>
          </a:p>
        </p:txBody>
      </p:sp>
    </p:spTree>
    <p:extLst>
      <p:ext uri="{BB962C8B-B14F-4D97-AF65-F5344CB8AC3E}">
        <p14:creationId xmlns:p14="http://schemas.microsoft.com/office/powerpoint/2010/main" val="1432777796"/>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mailto:andurr@unicef.org"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svg"/></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7.sv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svg"/></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sv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4752" y="2627601"/>
            <a:ext cx="8713653" cy="1234727"/>
          </a:xfrm>
        </p:spPr>
        <p:txBody>
          <a:bodyPr/>
          <a:lstStyle/>
          <a:p>
            <a:pPr algn="l"/>
            <a:r>
              <a:rPr lang="fr-FR" sz="3600" b="1" dirty="0">
                <a:solidFill>
                  <a:srgbClr val="517B35"/>
                </a:solidFill>
              </a:rPr>
              <a:t>Lancement Provisoire de la Note d’Information et d’Orientation sur l’Utilisation des Transferts Monétaires pour les Résultats Nutritionnels</a:t>
            </a:r>
            <a:br>
              <a:rPr lang="en-US" sz="3600" b="1" dirty="0">
                <a:solidFill>
                  <a:srgbClr val="517B35"/>
                </a:solidFill>
              </a:rPr>
            </a:br>
            <a:endParaRPr lang="en-US" sz="3600" b="1" dirty="0">
              <a:solidFill>
                <a:srgbClr val="008000"/>
              </a:solidFill>
            </a:endParaRPr>
          </a:p>
        </p:txBody>
      </p:sp>
      <p:sp>
        <p:nvSpPr>
          <p:cNvPr id="3" name="Subtitle 2"/>
          <p:cNvSpPr>
            <a:spLocks noGrp="1"/>
          </p:cNvSpPr>
          <p:nvPr>
            <p:ph type="subTitle" idx="1"/>
          </p:nvPr>
        </p:nvSpPr>
        <p:spPr>
          <a:xfrm>
            <a:off x="695537" y="4050833"/>
            <a:ext cx="7766936" cy="1803702"/>
          </a:xfrm>
        </p:spPr>
        <p:txBody>
          <a:bodyPr>
            <a:normAutofit/>
          </a:bodyPr>
          <a:lstStyle/>
          <a:p>
            <a:pPr algn="l"/>
            <a:r>
              <a:rPr lang="en-US" dirty="0"/>
              <a:t>29 </a:t>
            </a:r>
            <a:r>
              <a:rPr lang="en-US" dirty="0" err="1"/>
              <a:t>juillet</a:t>
            </a:r>
            <a:r>
              <a:rPr lang="en-US" dirty="0"/>
              <a:t> 2020</a:t>
            </a:r>
          </a:p>
          <a:p>
            <a:pPr algn="l"/>
            <a:r>
              <a:rPr lang="en-US" dirty="0"/>
              <a:t>Andre D</a:t>
            </a:r>
            <a:r>
              <a:rPr lang="de-CH" dirty="0"/>
              <a:t>ürr, </a:t>
            </a:r>
            <a:r>
              <a:rPr lang="de-CH" dirty="0">
                <a:hlinkClick r:id="rId3"/>
              </a:rPr>
              <a:t>andurr@unicef.org</a:t>
            </a:r>
            <a:r>
              <a:rPr lang="de-CH" dirty="0"/>
              <a:t> </a:t>
            </a:r>
          </a:p>
        </p:txBody>
      </p:sp>
      <p:pic>
        <p:nvPicPr>
          <p:cNvPr id="8" name="Picture 7">
            <a:extLst>
              <a:ext uri="{FF2B5EF4-FFF2-40B4-BE49-F238E27FC236}">
                <a16:creationId xmlns:a16="http://schemas.microsoft.com/office/drawing/2014/main" id="{96071816-EA63-4177-B59A-FD44241B890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3176" y="5885338"/>
            <a:ext cx="2446806" cy="861150"/>
          </a:xfrm>
          <a:prstGeom prst="rect">
            <a:avLst/>
          </a:prstGeom>
        </p:spPr>
      </p:pic>
      <p:pic>
        <p:nvPicPr>
          <p:cNvPr id="5" name="Picture 4">
            <a:extLst>
              <a:ext uri="{FF2B5EF4-FFF2-40B4-BE49-F238E27FC236}">
                <a16:creationId xmlns:a16="http://schemas.microsoft.com/office/drawing/2014/main" id="{B31F900A-616A-40FF-BD9C-501F236FCB93}"/>
              </a:ext>
            </a:extLst>
          </p:cNvPr>
          <p:cNvPicPr>
            <a:picLocks noChangeAspect="1"/>
          </p:cNvPicPr>
          <p:nvPr/>
        </p:nvPicPr>
        <p:blipFill>
          <a:blip r:embed="rId5"/>
          <a:stretch>
            <a:fillRect/>
          </a:stretch>
        </p:blipFill>
        <p:spPr>
          <a:xfrm>
            <a:off x="2760330" y="5764636"/>
            <a:ext cx="3777541" cy="1031668"/>
          </a:xfrm>
          <a:prstGeom prst="rect">
            <a:avLst/>
          </a:prstGeom>
        </p:spPr>
      </p:pic>
      <p:pic>
        <p:nvPicPr>
          <p:cNvPr id="6" name="Picture 5" descr="C:\Users\andurr\AppData\Local\Microsoft\Windows\INetCache\Content.MSO\E8746B46.tmp">
            <a:extLst>
              <a:ext uri="{FF2B5EF4-FFF2-40B4-BE49-F238E27FC236}">
                <a16:creationId xmlns:a16="http://schemas.microsoft.com/office/drawing/2014/main" id="{6DE16586-8B8A-4D17-A469-EFC19B4729CC}"/>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637491" y="5780158"/>
            <a:ext cx="1151435" cy="934622"/>
          </a:xfrm>
          <a:prstGeom prst="rect">
            <a:avLst/>
          </a:prstGeom>
          <a:noFill/>
          <a:ln>
            <a:noFill/>
          </a:ln>
        </p:spPr>
      </p:pic>
      <p:pic>
        <p:nvPicPr>
          <p:cNvPr id="7" name="Picture 6">
            <a:extLst>
              <a:ext uri="{FF2B5EF4-FFF2-40B4-BE49-F238E27FC236}">
                <a16:creationId xmlns:a16="http://schemas.microsoft.com/office/drawing/2014/main" id="{C96FFDEE-5705-4077-AA2C-9B97F871DE26}"/>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65099" y="5811866"/>
            <a:ext cx="1808157" cy="934622"/>
          </a:xfrm>
          <a:prstGeom prst="rect">
            <a:avLst/>
          </a:prstGeom>
          <a:noFill/>
          <a:ln>
            <a:noFill/>
          </a:ln>
        </p:spPr>
      </p:pic>
      <p:pic>
        <p:nvPicPr>
          <p:cNvPr id="9" name="Picture 8">
            <a:extLst>
              <a:ext uri="{FF2B5EF4-FFF2-40B4-BE49-F238E27FC236}">
                <a16:creationId xmlns:a16="http://schemas.microsoft.com/office/drawing/2014/main" id="{29901085-2768-4B30-814F-2383333768FF}"/>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949429" y="5771195"/>
            <a:ext cx="1808157" cy="955590"/>
          </a:xfrm>
          <a:prstGeom prst="rect">
            <a:avLst/>
          </a:prstGeom>
          <a:noFill/>
          <a:ln>
            <a:noFill/>
          </a:ln>
        </p:spPr>
      </p:pic>
    </p:spTree>
    <p:extLst>
      <p:ext uri="{BB962C8B-B14F-4D97-AF65-F5344CB8AC3E}">
        <p14:creationId xmlns:p14="http://schemas.microsoft.com/office/powerpoint/2010/main" val="1228680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212959" y="118753"/>
            <a:ext cx="11523708" cy="492443"/>
          </a:xfrm>
          <a:prstGeom prst="rect">
            <a:avLst/>
          </a:prstGeom>
        </p:spPr>
        <p:txBody>
          <a:bodyPr wrap="square">
            <a:spAutoFit/>
          </a:bodyPr>
          <a:lstStyle/>
          <a:p>
            <a:r>
              <a:rPr lang="fr-FR" sz="2600" b="1" dirty="0">
                <a:solidFill>
                  <a:schemeClr val="bg1"/>
                </a:solidFill>
              </a:rPr>
              <a:t>Approches les plus courantes pour intégrer les TM dans la réponse </a:t>
            </a:r>
            <a:r>
              <a:rPr lang="fr-FR" sz="2600" b="1" dirty="0" err="1">
                <a:solidFill>
                  <a:schemeClr val="bg1"/>
                </a:solidFill>
              </a:rPr>
              <a:t>nut</a:t>
            </a:r>
            <a:r>
              <a:rPr lang="fr-FR" sz="2600" b="1" dirty="0">
                <a:solidFill>
                  <a:schemeClr val="bg1"/>
                </a:solidFill>
              </a:rPr>
              <a:t>.</a:t>
            </a:r>
            <a:endParaRPr lang="en-US" sz="26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6" y="1090670"/>
            <a:ext cx="11402521" cy="5709255"/>
          </a:xfrm>
          <a:prstGeom prst="rect">
            <a:avLst/>
          </a:prstGeom>
          <a:solidFill>
            <a:schemeClr val="bg1"/>
          </a:solidFill>
        </p:spPr>
        <p:txBody>
          <a:bodyPr wrap="square">
            <a:spAutoFit/>
          </a:bodyPr>
          <a:lstStyle/>
          <a:p>
            <a:pPr>
              <a:spcAft>
                <a:spcPts val="600"/>
              </a:spcAft>
            </a:pPr>
            <a:r>
              <a:rPr lang="fr-FR" sz="2200" dirty="0"/>
              <a:t>Sur la base de l'examen des études et des exemples, cinq approches principales pour intégrer les TM dans la réponse nutritionnelle ont été identifiées :</a:t>
            </a:r>
            <a:endParaRPr lang="en-US" sz="2200" dirty="0"/>
          </a:p>
          <a:p>
            <a:pPr>
              <a:spcAft>
                <a:spcPts val="600"/>
              </a:spcAft>
            </a:pPr>
            <a:r>
              <a:rPr lang="fr-FR" sz="2200" dirty="0"/>
              <a:t>Peuvent être combinés les uns aux autres et faire partie d'une réponse nutritionnelle plus large !</a:t>
            </a:r>
          </a:p>
          <a:p>
            <a:pPr marL="514350" indent="-514350">
              <a:spcAft>
                <a:spcPts val="600"/>
              </a:spcAft>
              <a:buClr>
                <a:srgbClr val="008000"/>
              </a:buClr>
              <a:buFont typeface="+mj-lt"/>
              <a:buAutoNum type="arabicParenR"/>
            </a:pPr>
            <a:r>
              <a:rPr lang="fr-FR" sz="2200" b="1" dirty="0"/>
              <a:t>Utilisation des modalités de TM pour l'aide aux ménages et/ou l'aide alimentaire individuelle </a:t>
            </a:r>
            <a:endParaRPr lang="en-US" sz="2200" b="1" dirty="0"/>
          </a:p>
          <a:p>
            <a:pPr marL="800100" lvl="1" indent="-342900">
              <a:spcAft>
                <a:spcPts val="600"/>
              </a:spcAft>
              <a:buClr>
                <a:srgbClr val="008000"/>
              </a:buClr>
              <a:buFont typeface="Wingdings" panose="05000000000000000000" pitchFamily="2" charset="2"/>
              <a:buChar char="à"/>
            </a:pPr>
            <a:r>
              <a:rPr lang="fr-FR" sz="2200" dirty="0"/>
              <a:t>Les TM peuvent être utilisé pour les deux composants, avec des limitations pour l'alimentation individuelle </a:t>
            </a:r>
            <a:endParaRPr lang="en-US" sz="2200" dirty="0">
              <a:sym typeface="Wingdings" panose="05000000000000000000" pitchFamily="2" charset="2"/>
            </a:endParaRPr>
          </a:p>
          <a:p>
            <a:pPr marL="800100" lvl="1" indent="-342900">
              <a:spcAft>
                <a:spcPts val="600"/>
              </a:spcAft>
              <a:buClr>
                <a:srgbClr val="008000"/>
              </a:buClr>
              <a:buFont typeface="Wingdings" panose="05000000000000000000" pitchFamily="2" charset="2"/>
              <a:buChar char="à"/>
            </a:pPr>
            <a:r>
              <a:rPr lang="fr-FR" sz="2200" dirty="0"/>
              <a:t>Les transferts d’ espèces aux ménages </a:t>
            </a:r>
            <a:r>
              <a:rPr lang="en-US" sz="2200" dirty="0" err="1"/>
              <a:t>combiné</a:t>
            </a:r>
            <a:r>
              <a:rPr lang="en-US" sz="2200" dirty="0"/>
              <a:t> avec les  aliments </a:t>
            </a:r>
            <a:r>
              <a:rPr lang="en-US" sz="2200" dirty="0" err="1"/>
              <a:t>nutritifs</a:t>
            </a:r>
            <a:r>
              <a:rPr lang="en-US" sz="2200" dirty="0"/>
              <a:t> </a:t>
            </a:r>
            <a:r>
              <a:rPr lang="en-US" sz="2200" dirty="0" err="1"/>
              <a:t>spécialisés</a:t>
            </a:r>
            <a:r>
              <a:rPr lang="en-US" sz="2200" dirty="0"/>
              <a:t> </a:t>
            </a:r>
            <a:r>
              <a:rPr lang="fr-FR" sz="2200" dirty="0"/>
              <a:t>sont une approche prometteuse</a:t>
            </a:r>
            <a:endParaRPr lang="en-US" sz="2200" dirty="0"/>
          </a:p>
          <a:p>
            <a:pPr marL="800100" lvl="1" indent="-342900">
              <a:spcAft>
                <a:spcPts val="600"/>
              </a:spcAft>
              <a:buClr>
                <a:srgbClr val="008000"/>
              </a:buClr>
              <a:buFont typeface="Wingdings" panose="05000000000000000000" pitchFamily="2" charset="2"/>
              <a:buChar char="à"/>
            </a:pPr>
            <a:r>
              <a:rPr lang="fr-FR" sz="2200" dirty="0"/>
              <a:t>Bonnes expériences opérationnelles avec les coupons d'alimentation frais pour l'alimentation individuel</a:t>
            </a:r>
            <a:endParaRPr lang="en-US" sz="2200" dirty="0"/>
          </a:p>
          <a:p>
            <a:pPr marL="514350" indent="-514350">
              <a:spcAft>
                <a:spcPts val="600"/>
              </a:spcAft>
              <a:buClr>
                <a:srgbClr val="008000"/>
              </a:buClr>
              <a:buFont typeface="+mj-lt"/>
              <a:buAutoNum type="arabicParenR"/>
            </a:pPr>
            <a:r>
              <a:rPr lang="fr-FR" sz="2200" b="1" dirty="0"/>
              <a:t>Couplage des TM et de la CSC spécifique au contexte</a:t>
            </a:r>
          </a:p>
          <a:p>
            <a:pPr marL="800100" lvl="1" indent="-342900">
              <a:spcAft>
                <a:spcPts val="600"/>
              </a:spcAft>
              <a:buClr>
                <a:srgbClr val="008000"/>
              </a:buClr>
              <a:buFont typeface="Wingdings" panose="05000000000000000000" pitchFamily="2" charset="2"/>
              <a:buChar char="à"/>
            </a:pPr>
            <a:r>
              <a:rPr lang="fr-FR" sz="2200" dirty="0"/>
              <a:t>Les modalités des TM qui visent à contribuer aux résultats nutritionnels doivent être accompagnées d'activités CSC spécifiques au contexte</a:t>
            </a:r>
            <a:endParaRPr lang="en-US" sz="2200" dirty="0"/>
          </a:p>
        </p:txBody>
      </p:sp>
    </p:spTree>
    <p:extLst>
      <p:ext uri="{BB962C8B-B14F-4D97-AF65-F5344CB8AC3E}">
        <p14:creationId xmlns:p14="http://schemas.microsoft.com/office/powerpoint/2010/main" val="325454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212959" y="118753"/>
            <a:ext cx="11523708" cy="492443"/>
          </a:xfrm>
          <a:prstGeom prst="rect">
            <a:avLst/>
          </a:prstGeom>
        </p:spPr>
        <p:txBody>
          <a:bodyPr wrap="square">
            <a:spAutoFit/>
          </a:bodyPr>
          <a:lstStyle/>
          <a:p>
            <a:r>
              <a:rPr lang="fr-FR" sz="2600" b="1" dirty="0">
                <a:solidFill>
                  <a:schemeClr val="bg1"/>
                </a:solidFill>
              </a:rPr>
              <a:t>Approches les plus courantes pour intégrer les TM dans la réponse </a:t>
            </a:r>
            <a:r>
              <a:rPr lang="fr-FR" sz="2600" b="1" dirty="0" err="1">
                <a:solidFill>
                  <a:schemeClr val="bg1"/>
                </a:solidFill>
              </a:rPr>
              <a:t>nut</a:t>
            </a:r>
            <a:r>
              <a:rPr lang="fr-FR" sz="2600" b="1" dirty="0">
                <a:solidFill>
                  <a:schemeClr val="bg1"/>
                </a:solidFill>
              </a:rPr>
              <a:t>.</a:t>
            </a:r>
            <a:endParaRPr lang="en-US" sz="26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5" y="1090670"/>
            <a:ext cx="11402521" cy="5278368"/>
          </a:xfrm>
          <a:prstGeom prst="rect">
            <a:avLst/>
          </a:prstGeom>
          <a:solidFill>
            <a:schemeClr val="bg1"/>
          </a:solidFill>
        </p:spPr>
        <p:txBody>
          <a:bodyPr wrap="square">
            <a:spAutoFit/>
          </a:bodyPr>
          <a:lstStyle/>
          <a:p>
            <a:pPr marL="514350" indent="-514350">
              <a:spcAft>
                <a:spcPts val="600"/>
              </a:spcAft>
              <a:buClr>
                <a:srgbClr val="008000"/>
              </a:buClr>
              <a:buFont typeface="+mj-lt"/>
              <a:buAutoNum type="arabicParenR" startAt="3"/>
            </a:pPr>
            <a:r>
              <a:rPr lang="fr-FR" sz="2400" b="1" dirty="0"/>
              <a:t>Fournir des transferts d'espèces conditionnels  pour promouvoir à la fréquentation de services de santé préventifs prioritaires et gratuits</a:t>
            </a:r>
          </a:p>
          <a:p>
            <a:pPr marL="800100" lvl="1" indent="-342900">
              <a:spcAft>
                <a:spcPts val="600"/>
              </a:spcAft>
              <a:buClr>
                <a:srgbClr val="008000"/>
              </a:buClr>
              <a:buFont typeface="Wingdings" panose="05000000000000000000" pitchFamily="2" charset="2"/>
              <a:buChar char="à"/>
            </a:pPr>
            <a:r>
              <a:rPr lang="fr-FR" sz="2400" dirty="0"/>
              <a:t>Double objectif : améliorer la fréquentation scolaire et assurer un revenu aux ménages</a:t>
            </a:r>
          </a:p>
          <a:p>
            <a:pPr marL="800100" lvl="1" indent="-342900">
              <a:spcAft>
                <a:spcPts val="600"/>
              </a:spcAft>
              <a:buClr>
                <a:srgbClr val="008000"/>
              </a:buClr>
              <a:buFont typeface="Wingdings" panose="05000000000000000000" pitchFamily="2" charset="2"/>
              <a:buChar char="à"/>
            </a:pPr>
            <a:r>
              <a:rPr lang="fr-FR" sz="2400" dirty="0"/>
              <a:t>Différentes façons de concevoir la conditionnalité (enregistrement ou visites) et le montant du transfert (basé sur les coûts indirects ou les besoins essentiels du ménage)</a:t>
            </a:r>
          </a:p>
          <a:p>
            <a:pPr marL="514350" indent="-514350">
              <a:spcAft>
                <a:spcPts val="600"/>
              </a:spcAft>
              <a:buClr>
                <a:srgbClr val="008000"/>
              </a:buClr>
              <a:buFont typeface="+mj-lt"/>
              <a:buAutoNum type="arabicParenR" startAt="4"/>
            </a:pPr>
            <a:r>
              <a:rPr lang="fr-FR" sz="2400" b="1" dirty="0"/>
              <a:t>Fournir TM pour faciliter l'accès aux services de traitement</a:t>
            </a:r>
          </a:p>
          <a:p>
            <a:pPr marL="800100" lvl="1" indent="-342900">
              <a:spcAft>
                <a:spcPts val="600"/>
              </a:spcAft>
              <a:buClr>
                <a:srgbClr val="008000"/>
              </a:buClr>
              <a:buFont typeface="Wingdings" panose="05000000000000000000" pitchFamily="2" charset="2"/>
              <a:buChar char="à"/>
            </a:pPr>
            <a:r>
              <a:rPr lang="fr-FR" sz="2400" dirty="0"/>
              <a:t>Coûts indirects : frais de transport, frais liés à l'hébergement et à la nourriture si la personne qui s'occupe de l'enfant doit rester avec lui (soins hospitaliers)</a:t>
            </a:r>
          </a:p>
          <a:p>
            <a:pPr marL="800100" lvl="1" indent="-342900">
              <a:spcAft>
                <a:spcPts val="600"/>
              </a:spcAft>
              <a:buClr>
                <a:srgbClr val="008000"/>
              </a:buClr>
              <a:buFont typeface="Wingdings" panose="05000000000000000000" pitchFamily="2" charset="2"/>
              <a:buChar char="à"/>
            </a:pPr>
            <a:r>
              <a:rPr lang="fr-FR" sz="2400" dirty="0"/>
              <a:t>Une approche commune pour couvrir les coûts de transport, mais peu documentée</a:t>
            </a:r>
          </a:p>
        </p:txBody>
      </p:sp>
    </p:spTree>
    <p:extLst>
      <p:ext uri="{BB962C8B-B14F-4D97-AF65-F5344CB8AC3E}">
        <p14:creationId xmlns:p14="http://schemas.microsoft.com/office/powerpoint/2010/main" val="3973001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212959" y="118753"/>
            <a:ext cx="11523708" cy="492443"/>
          </a:xfrm>
          <a:prstGeom prst="rect">
            <a:avLst/>
          </a:prstGeom>
        </p:spPr>
        <p:txBody>
          <a:bodyPr wrap="square">
            <a:spAutoFit/>
          </a:bodyPr>
          <a:lstStyle/>
          <a:p>
            <a:r>
              <a:rPr lang="fr-FR" sz="2600" b="1" dirty="0">
                <a:solidFill>
                  <a:schemeClr val="bg1"/>
                </a:solidFill>
              </a:rPr>
              <a:t>Approches les plus courantes pour intégrer les TM dans la réponse </a:t>
            </a:r>
            <a:r>
              <a:rPr lang="fr-FR" sz="2600" b="1" dirty="0" err="1">
                <a:solidFill>
                  <a:schemeClr val="bg1"/>
                </a:solidFill>
              </a:rPr>
              <a:t>nut</a:t>
            </a:r>
            <a:r>
              <a:rPr lang="fr-FR" sz="2600" b="1" dirty="0">
                <a:solidFill>
                  <a:schemeClr val="bg1"/>
                </a:solidFill>
              </a:rPr>
              <a:t>.</a:t>
            </a:r>
            <a:endParaRPr lang="en-US" sz="26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5" y="1090670"/>
            <a:ext cx="11402521" cy="2908489"/>
          </a:xfrm>
          <a:prstGeom prst="rect">
            <a:avLst/>
          </a:prstGeom>
          <a:solidFill>
            <a:schemeClr val="bg1"/>
          </a:solidFill>
        </p:spPr>
        <p:txBody>
          <a:bodyPr wrap="square">
            <a:spAutoFit/>
          </a:bodyPr>
          <a:lstStyle/>
          <a:p>
            <a:pPr marL="514350" indent="-514350">
              <a:spcAft>
                <a:spcPts val="600"/>
              </a:spcAft>
              <a:buClr>
                <a:srgbClr val="008000"/>
              </a:buClr>
              <a:buFont typeface="+mj-lt"/>
              <a:buAutoNum type="arabicParenR" startAt="5"/>
            </a:pPr>
            <a:r>
              <a:rPr lang="fr-FR" sz="2400" b="1" dirty="0"/>
              <a:t>Fournir des transferts d’</a:t>
            </a:r>
            <a:r>
              <a:rPr lang="fr-FR" sz="2400" b="1" dirty="0" err="1"/>
              <a:t>especes</a:t>
            </a:r>
            <a:r>
              <a:rPr lang="fr-FR" sz="2400" b="1" dirty="0"/>
              <a:t> aux personnes qui s'occupent des enfants avec MAS</a:t>
            </a:r>
          </a:p>
          <a:p>
            <a:pPr marL="800100" lvl="1" indent="-342900">
              <a:spcAft>
                <a:spcPts val="600"/>
              </a:spcAft>
              <a:buClr>
                <a:srgbClr val="008000"/>
              </a:buClr>
              <a:buFont typeface="Wingdings" panose="05000000000000000000" pitchFamily="2" charset="2"/>
              <a:buChar char="à"/>
            </a:pPr>
            <a:r>
              <a:rPr lang="fr-FR" sz="2400" dirty="0"/>
              <a:t>Étude de la RDC : </a:t>
            </a:r>
            <a:r>
              <a:rPr lang="fr-FR" sz="2400" dirty="0" err="1"/>
              <a:t>Tranferts</a:t>
            </a:r>
            <a:r>
              <a:rPr lang="fr-FR" sz="2400" dirty="0"/>
              <a:t> d’</a:t>
            </a:r>
            <a:r>
              <a:rPr lang="fr-FR" sz="2400" dirty="0" err="1"/>
              <a:t>especes</a:t>
            </a:r>
            <a:r>
              <a:rPr lang="fr-FR" sz="2400" dirty="0"/>
              <a:t> peut améliorer les résultats des traitements</a:t>
            </a:r>
          </a:p>
          <a:p>
            <a:pPr marL="800100" lvl="1" indent="-342900">
              <a:spcAft>
                <a:spcPts val="600"/>
              </a:spcAft>
              <a:buClr>
                <a:srgbClr val="008000"/>
              </a:buClr>
              <a:buFont typeface="Wingdings" panose="05000000000000000000" pitchFamily="2" charset="2"/>
              <a:buChar char="à"/>
            </a:pPr>
            <a:r>
              <a:rPr lang="fr-FR" sz="2400" dirty="0"/>
              <a:t>Des preuves anecdotiques d'incitation perverse, mais une compréhension limitée</a:t>
            </a:r>
          </a:p>
          <a:p>
            <a:pPr marL="800100" lvl="1" indent="-342900">
              <a:spcAft>
                <a:spcPts val="600"/>
              </a:spcAft>
              <a:buClr>
                <a:srgbClr val="008000"/>
              </a:buClr>
              <a:buFont typeface="Wingdings" panose="05000000000000000000" pitchFamily="2" charset="2"/>
              <a:buChar char="à"/>
            </a:pPr>
            <a:r>
              <a:rPr lang="fr-FR" sz="2400" dirty="0"/>
              <a:t>Mesures d'atténuation disponibles, risques à évaluer et à surveiller</a:t>
            </a:r>
          </a:p>
        </p:txBody>
      </p:sp>
    </p:spTree>
    <p:extLst>
      <p:ext uri="{BB962C8B-B14F-4D97-AF65-F5344CB8AC3E}">
        <p14:creationId xmlns:p14="http://schemas.microsoft.com/office/powerpoint/2010/main" val="1324803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9525950" cy="584775"/>
          </a:xfrm>
          <a:prstGeom prst="rect">
            <a:avLst/>
          </a:prstGeom>
        </p:spPr>
        <p:txBody>
          <a:bodyPr wrap="square">
            <a:spAutoFit/>
          </a:bodyPr>
          <a:lstStyle/>
          <a:p>
            <a:r>
              <a:rPr lang="en-GB" sz="3200" b="1" dirty="0">
                <a:solidFill>
                  <a:schemeClr val="bg1"/>
                </a:solidFill>
              </a:rPr>
              <a:t>Fin de la </a:t>
            </a:r>
            <a:r>
              <a:rPr lang="en-GB" sz="3200" b="1" dirty="0" err="1">
                <a:solidFill>
                  <a:schemeClr val="bg1"/>
                </a:solidFill>
              </a:rPr>
              <a:t>Partie</a:t>
            </a:r>
            <a:r>
              <a:rPr lang="en-GB" sz="3200" b="1" dirty="0">
                <a:solidFill>
                  <a:schemeClr val="bg1"/>
                </a:solidFill>
              </a:rPr>
              <a:t> I: Note </a:t>
            </a:r>
            <a:r>
              <a:rPr lang="en-GB" sz="3200" b="1" dirty="0" err="1">
                <a:solidFill>
                  <a:schemeClr val="bg1"/>
                </a:solidFill>
              </a:rPr>
              <a:t>d’Information</a:t>
            </a:r>
            <a:endParaRPr lang="en-US" sz="32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TextBox 1">
            <a:extLst>
              <a:ext uri="{FF2B5EF4-FFF2-40B4-BE49-F238E27FC236}">
                <a16:creationId xmlns:a16="http://schemas.microsoft.com/office/drawing/2014/main" id="{E89B7D73-21C4-4935-A07A-27FC87AF63F3}"/>
              </a:ext>
            </a:extLst>
          </p:cNvPr>
          <p:cNvSpPr txBox="1"/>
          <p:nvPr/>
        </p:nvSpPr>
        <p:spPr>
          <a:xfrm>
            <a:off x="1400962" y="1264771"/>
            <a:ext cx="7392318" cy="523220"/>
          </a:xfrm>
          <a:prstGeom prst="rect">
            <a:avLst/>
          </a:prstGeom>
          <a:noFill/>
        </p:spPr>
        <p:txBody>
          <a:bodyPr wrap="square" rtlCol="0">
            <a:spAutoFit/>
          </a:bodyPr>
          <a:lstStyle/>
          <a:p>
            <a:r>
              <a:rPr lang="en-US" sz="2800" dirty="0"/>
              <a:t>Questions sur la Note </a:t>
            </a:r>
            <a:r>
              <a:rPr lang="en-US" sz="2800" dirty="0" err="1"/>
              <a:t>d’Information</a:t>
            </a:r>
            <a:r>
              <a:rPr lang="en-US" sz="2800" dirty="0"/>
              <a:t>?</a:t>
            </a:r>
          </a:p>
        </p:txBody>
      </p:sp>
      <p:pic>
        <p:nvPicPr>
          <p:cNvPr id="12" name="Content Placeholder 11" descr="A person that is sitting in the grass&#10;&#10;Description automatically generated">
            <a:extLst>
              <a:ext uri="{FF2B5EF4-FFF2-40B4-BE49-F238E27FC236}">
                <a16:creationId xmlns:a16="http://schemas.microsoft.com/office/drawing/2014/main" id="{7A65D372-14BB-4AA3-88F4-F9FE5A496094}"/>
              </a:ext>
            </a:extLst>
          </p:cNvPr>
          <p:cNvPicPr>
            <a:picLocks noGrp="1" noChangeAspect="1"/>
          </p:cNvPicPr>
          <p:nvPr>
            <p:ph idx="1"/>
          </p:nvPr>
        </p:nvPicPr>
        <p:blipFill>
          <a:blip r:embed="rId5">
            <a:extLst>
              <a:ext uri="{28A0092B-C50C-407E-A947-70E740481C1C}">
                <a14:useLocalDpi xmlns:a14="http://schemas.microsoft.com/office/drawing/2010/main" val="0"/>
              </a:ext>
            </a:extLst>
          </a:blip>
          <a:stretch>
            <a:fillRect/>
          </a:stretch>
        </p:blipFill>
        <p:spPr>
          <a:xfrm>
            <a:off x="1497623" y="2179599"/>
            <a:ext cx="6605831" cy="4678401"/>
          </a:xfrm>
        </p:spPr>
      </p:pic>
    </p:spTree>
    <p:extLst>
      <p:ext uri="{BB962C8B-B14F-4D97-AF65-F5344CB8AC3E}">
        <p14:creationId xmlns:p14="http://schemas.microsoft.com/office/powerpoint/2010/main" val="18884993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7" name="Group 19">
            <a:extLst>
              <a:ext uri="{FF2B5EF4-FFF2-40B4-BE49-F238E27FC236}">
                <a16:creationId xmlns:a16="http://schemas.microsoft.com/office/drawing/2014/main" id="{88C9B83F-64CD-41C1-925F-A08801FFD0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1" name="Straight Connector 20">
              <a:extLst>
                <a:ext uri="{FF2B5EF4-FFF2-40B4-BE49-F238E27FC236}">
                  <a16:creationId xmlns:a16="http://schemas.microsoft.com/office/drawing/2014/main" id="{E1655065-0BD7-4422-BEC0-4401E99809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4DDD90AC-ABEC-4A76-9C9C-AD0A5F8FC7F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3" name="Rectangle 23">
              <a:extLst>
                <a:ext uri="{FF2B5EF4-FFF2-40B4-BE49-F238E27FC236}">
                  <a16:creationId xmlns:a16="http://schemas.microsoft.com/office/drawing/2014/main" id="{21A8AFEF-EC50-4C0B-9C64-814B76C82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5">
              <a:extLst>
                <a:ext uri="{FF2B5EF4-FFF2-40B4-BE49-F238E27FC236}">
                  <a16:creationId xmlns:a16="http://schemas.microsoft.com/office/drawing/2014/main" id="{CAFAA800-E117-4357-84E4-56B63EA03E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8DDFC9F4-3B45-402D-8AD7-60B3F08ED7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7">
              <a:extLst>
                <a:ext uri="{FF2B5EF4-FFF2-40B4-BE49-F238E27FC236}">
                  <a16:creationId xmlns:a16="http://schemas.microsoft.com/office/drawing/2014/main" id="{F26A0854-FBE4-4587-B349-06BE192BD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8">
              <a:extLst>
                <a:ext uri="{FF2B5EF4-FFF2-40B4-BE49-F238E27FC236}">
                  <a16:creationId xmlns:a16="http://schemas.microsoft.com/office/drawing/2014/main" id="{54A9C4C6-FF7D-470E-BFCA-CE4F60A1F0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9">
              <a:extLst>
                <a:ext uri="{FF2B5EF4-FFF2-40B4-BE49-F238E27FC236}">
                  <a16:creationId xmlns:a16="http://schemas.microsoft.com/office/drawing/2014/main" id="{B1721EA8-4871-45D4-B78F-AE805A3004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E5763971-E3A3-45C6-9BA8-2E032C7A5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32752E94-0E01-4AF5-A43A-F2FAD8737C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15" name="Content Placeholder 14" descr="A group of people sitting at a table&#10;&#10;Description automatically generated">
            <a:extLst>
              <a:ext uri="{FF2B5EF4-FFF2-40B4-BE49-F238E27FC236}">
                <a16:creationId xmlns:a16="http://schemas.microsoft.com/office/drawing/2014/main" id="{8DABDCD1-CEE9-47B3-9FF8-B5ACB9BCC3ED}"/>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32031" t="9091" r="23272" b="-1"/>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2" name="Title 1">
            <a:extLst>
              <a:ext uri="{FF2B5EF4-FFF2-40B4-BE49-F238E27FC236}">
                <a16:creationId xmlns:a16="http://schemas.microsoft.com/office/drawing/2014/main" id="{187BB07F-D342-4710-B76A-B861F43DD7DD}"/>
              </a:ext>
            </a:extLst>
          </p:cNvPr>
          <p:cNvSpPr>
            <a:spLocks noGrp="1"/>
          </p:cNvSpPr>
          <p:nvPr>
            <p:ph type="title"/>
          </p:nvPr>
        </p:nvSpPr>
        <p:spPr>
          <a:xfrm>
            <a:off x="5270393" y="1535443"/>
            <a:ext cx="3987275" cy="2992487"/>
          </a:xfrm>
        </p:spPr>
        <p:txBody>
          <a:bodyPr vert="horz" lIns="91440" tIns="45720" rIns="91440" bIns="45720" rtlCol="0" anchor="b">
            <a:normAutofit/>
          </a:bodyPr>
          <a:lstStyle/>
          <a:p>
            <a:pPr algn="r">
              <a:lnSpc>
                <a:spcPct val="90000"/>
              </a:lnSpc>
            </a:pPr>
            <a:r>
              <a:rPr lang="en-US" sz="3000" dirty="0" err="1"/>
              <a:t>Partie</a:t>
            </a:r>
            <a:r>
              <a:rPr lang="en-US" sz="3000" dirty="0"/>
              <a:t> 2: Note </a:t>
            </a:r>
            <a:r>
              <a:rPr lang="fr-FR" sz="3000" dirty="0"/>
              <a:t>d’Orientation sur l’Utilisation des Transferts Monétaires dans la Réponse Nutritionnelle</a:t>
            </a:r>
            <a:endParaRPr lang="en-US" sz="3000" dirty="0"/>
          </a:p>
        </p:txBody>
      </p:sp>
    </p:spTree>
    <p:extLst>
      <p:ext uri="{BB962C8B-B14F-4D97-AF65-F5344CB8AC3E}">
        <p14:creationId xmlns:p14="http://schemas.microsoft.com/office/powerpoint/2010/main" val="4104041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ell phone&#10;&#10;Description automatically generated">
            <a:extLst>
              <a:ext uri="{FF2B5EF4-FFF2-40B4-BE49-F238E27FC236}">
                <a16:creationId xmlns:a16="http://schemas.microsoft.com/office/drawing/2014/main" id="{99E9755C-B0E4-4B79-AB61-812E6FE33DD2}"/>
              </a:ext>
            </a:extLst>
          </p:cNvPr>
          <p:cNvPicPr>
            <a:picLocks noChangeAspect="1"/>
          </p:cNvPicPr>
          <p:nvPr/>
        </p:nvPicPr>
        <p:blipFill rotWithShape="1">
          <a:blip r:embed="rId3">
            <a:extLst>
              <a:ext uri="{28A0092B-C50C-407E-A947-70E740481C1C}">
                <a14:useLocalDpi xmlns:a14="http://schemas.microsoft.com/office/drawing/2010/main" val="0"/>
              </a:ext>
            </a:extLst>
          </a:blip>
          <a:srcRect l="14031" t="25880" r="17605" b="16270"/>
          <a:stretch/>
        </p:blipFill>
        <p:spPr>
          <a:xfrm>
            <a:off x="1774591" y="1234331"/>
            <a:ext cx="7605112" cy="4826705"/>
          </a:xfrm>
          <a:prstGeom prst="rect">
            <a:avLst/>
          </a:prstGeom>
        </p:spPr>
      </p:pic>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0668033" cy="523220"/>
          </a:xfrm>
          <a:prstGeom prst="rect">
            <a:avLst/>
          </a:prstGeom>
        </p:spPr>
        <p:txBody>
          <a:bodyPr wrap="square">
            <a:spAutoFit/>
          </a:bodyPr>
          <a:lstStyle/>
          <a:p>
            <a:r>
              <a:rPr lang="fr-FR" sz="2800" b="1" dirty="0">
                <a:solidFill>
                  <a:schemeClr val="bg1"/>
                </a:solidFill>
              </a:rPr>
              <a:t>Étapes pour envisager et utiliser les TM dans la réponse </a:t>
            </a:r>
            <a:r>
              <a:rPr lang="fr-FR" sz="2800" b="1" dirty="0" err="1">
                <a:solidFill>
                  <a:schemeClr val="bg1"/>
                </a:solidFill>
              </a:rPr>
              <a:t>nut</a:t>
            </a:r>
            <a:r>
              <a:rPr lang="fr-FR" sz="2800" b="1" dirty="0">
                <a:solidFill>
                  <a:schemeClr val="bg1"/>
                </a:solidFill>
              </a:rPr>
              <a:t>.</a:t>
            </a:r>
            <a:endParaRPr lang="en-US" sz="28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10485" y="-72701"/>
            <a:ext cx="781515" cy="781515"/>
          </a:xfrm>
          <a:prstGeom prst="rect">
            <a:avLst/>
          </a:prstGeom>
        </p:spPr>
      </p:pic>
      <p:sp>
        <p:nvSpPr>
          <p:cNvPr id="9" name="TextBox 8">
            <a:extLst>
              <a:ext uri="{FF2B5EF4-FFF2-40B4-BE49-F238E27FC236}">
                <a16:creationId xmlns:a16="http://schemas.microsoft.com/office/drawing/2014/main" id="{88E8B1B1-53AF-43EB-BC61-1C37ED975E19}"/>
              </a:ext>
            </a:extLst>
          </p:cNvPr>
          <p:cNvSpPr txBox="1"/>
          <p:nvPr/>
        </p:nvSpPr>
        <p:spPr>
          <a:xfrm>
            <a:off x="6459559" y="936788"/>
            <a:ext cx="4292906" cy="646331"/>
          </a:xfrm>
          <a:prstGeom prst="rect">
            <a:avLst/>
          </a:prstGeom>
          <a:solidFill>
            <a:schemeClr val="accent1">
              <a:lumMod val="20000"/>
              <a:lumOff val="80000"/>
            </a:schemeClr>
          </a:solidFill>
          <a:ln>
            <a:solidFill>
              <a:srgbClr val="008000"/>
            </a:solidFill>
          </a:ln>
        </p:spPr>
        <p:txBody>
          <a:bodyPr wrap="square" rtlCol="0">
            <a:spAutoFit/>
          </a:bodyPr>
          <a:lstStyle/>
          <a:p>
            <a:r>
              <a:rPr lang="fr-FR" dirty="0"/>
              <a:t>Étape 1 : Déterminer si les TM peuvent contribuer aux résultats nutritionnels</a:t>
            </a:r>
            <a:endParaRPr lang="en-US" dirty="0"/>
          </a:p>
        </p:txBody>
      </p:sp>
      <p:sp>
        <p:nvSpPr>
          <p:cNvPr id="10" name="TextBox 9">
            <a:extLst>
              <a:ext uri="{FF2B5EF4-FFF2-40B4-BE49-F238E27FC236}">
                <a16:creationId xmlns:a16="http://schemas.microsoft.com/office/drawing/2014/main" id="{C559A736-3160-45A5-90AC-05382BFAEA02}"/>
              </a:ext>
            </a:extLst>
          </p:cNvPr>
          <p:cNvSpPr txBox="1"/>
          <p:nvPr/>
        </p:nvSpPr>
        <p:spPr>
          <a:xfrm>
            <a:off x="6874525" y="1690427"/>
            <a:ext cx="4292906" cy="646331"/>
          </a:xfrm>
          <a:prstGeom prst="rect">
            <a:avLst/>
          </a:prstGeom>
          <a:solidFill>
            <a:schemeClr val="accent1">
              <a:lumMod val="20000"/>
              <a:lumOff val="80000"/>
            </a:schemeClr>
          </a:solidFill>
          <a:ln>
            <a:solidFill>
              <a:srgbClr val="008000"/>
            </a:solidFill>
          </a:ln>
        </p:spPr>
        <p:txBody>
          <a:bodyPr wrap="square" rtlCol="0">
            <a:spAutoFit/>
          </a:bodyPr>
          <a:lstStyle/>
          <a:p>
            <a:r>
              <a:rPr lang="fr-FR" dirty="0"/>
              <a:t>Étape 2 : Déterminer la faisabilité de l'AVC dans le cadre d'une réponse </a:t>
            </a:r>
            <a:r>
              <a:rPr lang="fr-FR" dirty="0" err="1"/>
              <a:t>nut</a:t>
            </a:r>
            <a:r>
              <a:rPr lang="fr-FR" dirty="0"/>
              <a:t>.</a:t>
            </a:r>
            <a:endParaRPr lang="en-US" dirty="0"/>
          </a:p>
        </p:txBody>
      </p:sp>
      <p:sp>
        <p:nvSpPr>
          <p:cNvPr id="11" name="TextBox 10">
            <a:extLst>
              <a:ext uri="{FF2B5EF4-FFF2-40B4-BE49-F238E27FC236}">
                <a16:creationId xmlns:a16="http://schemas.microsoft.com/office/drawing/2014/main" id="{76FBEC84-8EBA-4744-AACE-9F8EBB7D54BA}"/>
              </a:ext>
            </a:extLst>
          </p:cNvPr>
          <p:cNvSpPr txBox="1"/>
          <p:nvPr/>
        </p:nvSpPr>
        <p:spPr>
          <a:xfrm>
            <a:off x="7493306" y="2450677"/>
            <a:ext cx="4292905" cy="646331"/>
          </a:xfrm>
          <a:prstGeom prst="rect">
            <a:avLst/>
          </a:prstGeom>
          <a:solidFill>
            <a:schemeClr val="accent1">
              <a:lumMod val="20000"/>
              <a:lumOff val="80000"/>
            </a:schemeClr>
          </a:solidFill>
          <a:ln>
            <a:solidFill>
              <a:srgbClr val="008000"/>
            </a:solidFill>
          </a:ln>
        </p:spPr>
        <p:txBody>
          <a:bodyPr wrap="square" rtlCol="0">
            <a:spAutoFit/>
          </a:bodyPr>
          <a:lstStyle/>
          <a:p>
            <a:r>
              <a:rPr lang="fr-FR" dirty="0"/>
              <a:t>Étape 3 : Déterminer et sélectionner les options et les modalités de réponse</a:t>
            </a:r>
            <a:endParaRPr lang="en-US" dirty="0">
              <a:latin typeface="Calibri" panose="020F0502020204030204" pitchFamily="34" charset="0"/>
              <a:ea typeface="Calibri" panose="020F050202020403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45E18B4D-E1CA-4B7E-AD21-702953ECE073}"/>
              </a:ext>
            </a:extLst>
          </p:cNvPr>
          <p:cNvSpPr txBox="1"/>
          <p:nvPr/>
        </p:nvSpPr>
        <p:spPr>
          <a:xfrm>
            <a:off x="7746691" y="3901225"/>
            <a:ext cx="2032614" cy="923330"/>
          </a:xfrm>
          <a:prstGeom prst="rect">
            <a:avLst/>
          </a:prstGeom>
          <a:solidFill>
            <a:schemeClr val="accent1">
              <a:lumMod val="20000"/>
              <a:lumOff val="80000"/>
            </a:schemeClr>
          </a:solidFill>
          <a:ln>
            <a:solidFill>
              <a:srgbClr val="008000"/>
            </a:solidFill>
          </a:ln>
        </p:spPr>
        <p:txBody>
          <a:bodyPr wrap="square" rtlCol="0">
            <a:spAutoFit/>
          </a:bodyPr>
          <a:lstStyle/>
          <a:p>
            <a:r>
              <a:rPr lang="fr-FR" dirty="0"/>
              <a:t>Étape 4 : Concevoir la composante TM</a:t>
            </a:r>
            <a:endParaRPr lang="en-US" dirty="0"/>
          </a:p>
        </p:txBody>
      </p:sp>
      <p:sp>
        <p:nvSpPr>
          <p:cNvPr id="13" name="TextBox 12">
            <a:extLst>
              <a:ext uri="{FF2B5EF4-FFF2-40B4-BE49-F238E27FC236}">
                <a16:creationId xmlns:a16="http://schemas.microsoft.com/office/drawing/2014/main" id="{6882D024-7ED3-4791-841E-5CD3BFC9B6F3}"/>
              </a:ext>
            </a:extLst>
          </p:cNvPr>
          <p:cNvSpPr txBox="1"/>
          <p:nvPr/>
        </p:nvSpPr>
        <p:spPr>
          <a:xfrm>
            <a:off x="1666613" y="5775872"/>
            <a:ext cx="3362239" cy="646331"/>
          </a:xfrm>
          <a:prstGeom prst="rect">
            <a:avLst/>
          </a:prstGeom>
          <a:solidFill>
            <a:schemeClr val="accent1">
              <a:lumMod val="20000"/>
              <a:lumOff val="80000"/>
            </a:schemeClr>
          </a:solidFill>
          <a:ln>
            <a:solidFill>
              <a:srgbClr val="008000"/>
            </a:solidFill>
          </a:ln>
        </p:spPr>
        <p:txBody>
          <a:bodyPr wrap="square" rtlCol="0">
            <a:spAutoFit/>
          </a:bodyPr>
          <a:lstStyle/>
          <a:p>
            <a:r>
              <a:rPr lang="fr-FR" dirty="0"/>
              <a:t>Étape 5 : Mettre en œuvre la composante TM</a:t>
            </a:r>
            <a:endParaRPr lang="en-US" dirty="0"/>
          </a:p>
        </p:txBody>
      </p:sp>
      <p:sp>
        <p:nvSpPr>
          <p:cNvPr id="14" name="TextBox 13">
            <a:extLst>
              <a:ext uri="{FF2B5EF4-FFF2-40B4-BE49-F238E27FC236}">
                <a16:creationId xmlns:a16="http://schemas.microsoft.com/office/drawing/2014/main" id="{5A67D8C0-8455-46C6-AD5B-2F50884E7C36}"/>
              </a:ext>
            </a:extLst>
          </p:cNvPr>
          <p:cNvSpPr txBox="1"/>
          <p:nvPr/>
        </p:nvSpPr>
        <p:spPr>
          <a:xfrm>
            <a:off x="991519" y="4522132"/>
            <a:ext cx="2356214" cy="646331"/>
          </a:xfrm>
          <a:prstGeom prst="rect">
            <a:avLst/>
          </a:prstGeom>
          <a:solidFill>
            <a:schemeClr val="accent1">
              <a:lumMod val="20000"/>
              <a:lumOff val="80000"/>
            </a:schemeClr>
          </a:solidFill>
          <a:ln>
            <a:solidFill>
              <a:srgbClr val="008000"/>
            </a:solidFill>
          </a:ln>
        </p:spPr>
        <p:txBody>
          <a:bodyPr wrap="square" rtlCol="0">
            <a:spAutoFit/>
          </a:bodyPr>
          <a:lstStyle/>
          <a:p>
            <a:r>
              <a:rPr lang="fr-FR" dirty="0"/>
              <a:t>Étape 6 : Suivi de la composante TM</a:t>
            </a:r>
            <a:endParaRPr lang="en-US" dirty="0"/>
          </a:p>
        </p:txBody>
      </p:sp>
      <p:sp>
        <p:nvSpPr>
          <p:cNvPr id="16" name="TextBox 15">
            <a:extLst>
              <a:ext uri="{FF2B5EF4-FFF2-40B4-BE49-F238E27FC236}">
                <a16:creationId xmlns:a16="http://schemas.microsoft.com/office/drawing/2014/main" id="{B39632AC-E1B8-41A1-8B2C-1B200A4D83E0}"/>
              </a:ext>
            </a:extLst>
          </p:cNvPr>
          <p:cNvSpPr txBox="1"/>
          <p:nvPr/>
        </p:nvSpPr>
        <p:spPr>
          <a:xfrm>
            <a:off x="1257284" y="1080786"/>
            <a:ext cx="2251110" cy="2585323"/>
          </a:xfrm>
          <a:prstGeom prst="rect">
            <a:avLst/>
          </a:prstGeom>
          <a:solidFill>
            <a:schemeClr val="accent1">
              <a:lumMod val="20000"/>
              <a:lumOff val="80000"/>
            </a:schemeClr>
          </a:solidFill>
          <a:ln>
            <a:solidFill>
              <a:srgbClr val="008000"/>
            </a:solidFill>
          </a:ln>
        </p:spPr>
        <p:txBody>
          <a:bodyPr wrap="square" rtlCol="0">
            <a:spAutoFit/>
          </a:bodyPr>
          <a:lstStyle/>
          <a:p>
            <a:r>
              <a:rPr lang="fr-FR" dirty="0"/>
              <a:t>Considérations transversales :</a:t>
            </a:r>
          </a:p>
          <a:p>
            <a:pPr marL="285750" indent="-285750">
              <a:buFont typeface="Arial" panose="020B0604020202020204" pitchFamily="34" charset="0"/>
              <a:buChar char="•"/>
            </a:pPr>
            <a:r>
              <a:rPr lang="fr-FR" dirty="0"/>
              <a:t>Préparation</a:t>
            </a:r>
          </a:p>
          <a:p>
            <a:pPr marL="285750" indent="-285750">
              <a:buFont typeface="Arial" panose="020B0604020202020204" pitchFamily="34" charset="0"/>
              <a:buChar char="•"/>
            </a:pPr>
            <a:r>
              <a:rPr lang="fr-FR" dirty="0"/>
              <a:t>Coordination</a:t>
            </a:r>
          </a:p>
          <a:p>
            <a:pPr marL="285750" indent="-285750">
              <a:buFont typeface="Arial" panose="020B0604020202020204" pitchFamily="34" charset="0"/>
              <a:buChar char="•"/>
            </a:pPr>
            <a:r>
              <a:rPr lang="fr-FR" dirty="0"/>
              <a:t>Gestion de l'information</a:t>
            </a:r>
          </a:p>
          <a:p>
            <a:pPr marL="285750" indent="-285750">
              <a:buFont typeface="Arial" panose="020B0604020202020204" pitchFamily="34" charset="0"/>
              <a:buChar char="•"/>
            </a:pPr>
            <a:r>
              <a:rPr lang="fr-FR" dirty="0"/>
              <a:t>Analyse et atténuation des risques </a:t>
            </a:r>
            <a:endParaRPr lang="en-US" dirty="0"/>
          </a:p>
        </p:txBody>
      </p:sp>
    </p:spTree>
    <p:extLst>
      <p:ext uri="{BB962C8B-B14F-4D97-AF65-F5344CB8AC3E}">
        <p14:creationId xmlns:p14="http://schemas.microsoft.com/office/powerpoint/2010/main" val="661965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0951170" cy="492443"/>
          </a:xfrm>
          <a:prstGeom prst="rect">
            <a:avLst/>
          </a:prstGeom>
        </p:spPr>
        <p:txBody>
          <a:bodyPr wrap="square">
            <a:spAutoFit/>
          </a:bodyPr>
          <a:lstStyle/>
          <a:p>
            <a:r>
              <a:rPr lang="fr-FR" sz="2600" b="1" dirty="0">
                <a:solidFill>
                  <a:schemeClr val="bg1"/>
                </a:solidFill>
              </a:rPr>
              <a:t>Étape 1 : Déterminer si les TM peuvent contribuer aux résultats </a:t>
            </a:r>
            <a:r>
              <a:rPr lang="fr-FR" sz="2600" b="1" dirty="0" err="1">
                <a:solidFill>
                  <a:schemeClr val="bg1"/>
                </a:solidFill>
              </a:rPr>
              <a:t>nut</a:t>
            </a:r>
            <a:r>
              <a:rPr lang="fr-FR" sz="2600" b="1" dirty="0">
                <a:solidFill>
                  <a:schemeClr val="bg1"/>
                </a:solidFill>
              </a:rPr>
              <a:t>. </a:t>
            </a:r>
            <a:endParaRPr lang="en-US" sz="26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5" y="963949"/>
            <a:ext cx="10719677" cy="5724644"/>
          </a:xfrm>
          <a:prstGeom prst="rect">
            <a:avLst/>
          </a:prstGeom>
          <a:solidFill>
            <a:schemeClr val="bg1"/>
          </a:solidFill>
        </p:spPr>
        <p:txBody>
          <a:bodyPr wrap="square">
            <a:spAutoFit/>
          </a:bodyPr>
          <a:lstStyle/>
          <a:p>
            <a:pPr marL="342900" indent="-342900">
              <a:spcAft>
                <a:spcPts val="600"/>
              </a:spcAft>
              <a:buClr>
                <a:srgbClr val="008000"/>
              </a:buClr>
              <a:buFont typeface="Wingdings" panose="05000000000000000000" pitchFamily="2" charset="2"/>
              <a:buChar char="Ø"/>
            </a:pPr>
            <a:r>
              <a:rPr lang="fr-FR" sz="2400" b="1" dirty="0"/>
              <a:t>Point d'entrée : </a:t>
            </a:r>
            <a:r>
              <a:rPr lang="fr-FR" sz="2400" dirty="0"/>
              <a:t>Obstacles économiques à une alimentation adéquate du côté de la demande</a:t>
            </a:r>
          </a:p>
          <a:p>
            <a:pPr marL="342900" indent="-342900">
              <a:spcAft>
                <a:spcPts val="600"/>
              </a:spcAft>
              <a:buClr>
                <a:srgbClr val="008000"/>
              </a:buClr>
              <a:buFont typeface="Wingdings" panose="05000000000000000000" pitchFamily="2" charset="2"/>
              <a:buChar char="à"/>
            </a:pPr>
            <a:r>
              <a:rPr lang="fr-FR" sz="2400" i="1" dirty="0"/>
              <a:t>Dans quelle mesure le manque de pouvoir d'achat a-t-il un impact sur la capacité des ménages à accéder et à préparer des aliments nutritifs, à accéder aux services de santé, à avoir accès à l'eau potable, à améliorer les conditions d'hygiène</a:t>
            </a:r>
          </a:p>
          <a:p>
            <a:pPr marL="342900" indent="-342900">
              <a:spcAft>
                <a:spcPts val="600"/>
              </a:spcAft>
              <a:buClr>
                <a:srgbClr val="008000"/>
              </a:buClr>
              <a:buFont typeface="Wingdings" panose="05000000000000000000" pitchFamily="2" charset="2"/>
              <a:buChar char="Ø"/>
            </a:pPr>
            <a:r>
              <a:rPr lang="fr-FR" sz="2400" dirty="0"/>
              <a:t>Une compréhension globale de tous les obstacles du côté de l'offre et de la demande est nécessaire pour évaluer si la CVA a un rôle à jouer</a:t>
            </a:r>
          </a:p>
          <a:p>
            <a:pPr marL="342900" indent="-342900">
              <a:spcAft>
                <a:spcPts val="600"/>
              </a:spcAft>
              <a:buClr>
                <a:srgbClr val="008000"/>
              </a:buClr>
              <a:buFont typeface="Wingdings" panose="05000000000000000000" pitchFamily="2" charset="2"/>
              <a:buChar char="Ø"/>
            </a:pPr>
            <a:r>
              <a:rPr lang="fr-FR" sz="2400" dirty="0"/>
              <a:t>Les possibilités offertes par les outils d'évaluation nutritionnelle pour contribuer à la compréhension des obstacles économiques, par exemple :</a:t>
            </a:r>
          </a:p>
          <a:p>
            <a:pPr marL="800100" lvl="1" indent="-342900">
              <a:spcAft>
                <a:spcPts val="600"/>
              </a:spcAft>
              <a:buClr>
                <a:srgbClr val="008000"/>
              </a:buClr>
              <a:buFont typeface="Wingdings" panose="05000000000000000000" pitchFamily="2" charset="2"/>
              <a:buChar char="Ø"/>
            </a:pPr>
            <a:r>
              <a:rPr lang="fr-FR" sz="2400" dirty="0"/>
              <a:t>KAP/Analyse des obstacles : obstacles économiques aux pratiques souhaitables en matière de EAH, de santé et de soins</a:t>
            </a:r>
          </a:p>
          <a:p>
            <a:pPr marL="800100" lvl="1" indent="-342900">
              <a:spcAft>
                <a:spcPts val="600"/>
              </a:spcAft>
              <a:buClr>
                <a:srgbClr val="008000"/>
              </a:buClr>
              <a:buFont typeface="Wingdings" panose="05000000000000000000" pitchFamily="2" charset="2"/>
              <a:buChar char="Ø"/>
            </a:pPr>
            <a:r>
              <a:rPr lang="fr-FR" sz="2400" dirty="0"/>
              <a:t>SQUEAC : obstacles économiques à l'accès aux services de santé/</a:t>
            </a:r>
            <a:r>
              <a:rPr lang="fr-FR" sz="2400" dirty="0" err="1"/>
              <a:t>nut</a:t>
            </a:r>
            <a:endParaRPr lang="en-US" sz="2400" dirty="0"/>
          </a:p>
          <a:p>
            <a:pPr marL="342900" indent="-342900">
              <a:spcAft>
                <a:spcPts val="600"/>
              </a:spcAft>
              <a:buClr>
                <a:srgbClr val="008000"/>
              </a:buClr>
              <a:buFont typeface="Wingdings" panose="05000000000000000000" pitchFamily="2" charset="2"/>
              <a:buChar char="Ø"/>
            </a:pPr>
            <a:r>
              <a:rPr lang="fr-FR" sz="2400" dirty="0"/>
              <a:t>A compléter par des évaluations d'autres secteurs (Sec Al., santé, EAH)</a:t>
            </a:r>
            <a:endParaRPr lang="en-US" sz="2400" dirty="0"/>
          </a:p>
        </p:txBody>
      </p:sp>
    </p:spTree>
    <p:extLst>
      <p:ext uri="{BB962C8B-B14F-4D97-AF65-F5344CB8AC3E}">
        <p14:creationId xmlns:p14="http://schemas.microsoft.com/office/powerpoint/2010/main" val="853992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0951170" cy="523220"/>
          </a:xfrm>
          <a:prstGeom prst="rect">
            <a:avLst/>
          </a:prstGeom>
        </p:spPr>
        <p:txBody>
          <a:bodyPr wrap="square">
            <a:spAutoFit/>
          </a:bodyPr>
          <a:lstStyle/>
          <a:p>
            <a:r>
              <a:rPr lang="fr-FR" sz="2800" b="1" dirty="0">
                <a:solidFill>
                  <a:schemeClr val="bg1"/>
                </a:solidFill>
              </a:rPr>
              <a:t>Étape 2 : Déterminer la faisabilité des TM </a:t>
            </a:r>
            <a:endParaRPr lang="en-US" sz="28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246009" y="862147"/>
            <a:ext cx="11857855" cy="6078587"/>
          </a:xfrm>
          <a:prstGeom prst="rect">
            <a:avLst/>
          </a:prstGeom>
          <a:solidFill>
            <a:schemeClr val="bg1"/>
          </a:solidFill>
        </p:spPr>
        <p:txBody>
          <a:bodyPr wrap="square">
            <a:spAutoFit/>
          </a:bodyPr>
          <a:lstStyle/>
          <a:p>
            <a:pPr marL="342900" indent="-342900">
              <a:spcAft>
                <a:spcPts val="600"/>
              </a:spcAft>
              <a:buClr>
                <a:srgbClr val="008000"/>
              </a:buClr>
              <a:buFont typeface="Wingdings" panose="05000000000000000000" pitchFamily="2" charset="2"/>
              <a:buChar char="Ø"/>
            </a:pPr>
            <a:r>
              <a:rPr lang="fr-FR" sz="2400" dirty="0"/>
              <a:t>Capacité et fonctionnalité du marché :</a:t>
            </a:r>
          </a:p>
          <a:p>
            <a:pPr marL="800100" lvl="1" indent="-342900">
              <a:spcAft>
                <a:spcPts val="600"/>
              </a:spcAft>
              <a:buClr>
                <a:srgbClr val="008000"/>
              </a:buClr>
              <a:buFont typeface="Wingdings" panose="05000000000000000000" pitchFamily="2" charset="2"/>
              <a:buChar char="Ø"/>
            </a:pPr>
            <a:r>
              <a:rPr lang="fr-FR" sz="2200" dirty="0"/>
              <a:t>peut-on parvenir à un régime alimentaire nutritif en utilisant des aliments disponibles localement ? Les biens nécessaires pour EAH adéquat sont-ils disponibles ?</a:t>
            </a:r>
          </a:p>
          <a:p>
            <a:pPr marL="342900" indent="-342900">
              <a:spcAft>
                <a:spcPts val="600"/>
              </a:spcAft>
              <a:buClr>
                <a:srgbClr val="008000"/>
              </a:buClr>
              <a:buFont typeface="Wingdings" panose="05000000000000000000" pitchFamily="2" charset="2"/>
              <a:buChar char="Ø"/>
            </a:pPr>
            <a:r>
              <a:rPr lang="fr-FR" sz="2400" dirty="0"/>
              <a:t>Services de santé et de transport : </a:t>
            </a:r>
          </a:p>
          <a:p>
            <a:pPr marL="800100" lvl="1" indent="-342900">
              <a:spcAft>
                <a:spcPts val="600"/>
              </a:spcAft>
              <a:buClr>
                <a:srgbClr val="008000"/>
              </a:buClr>
              <a:buFont typeface="Wingdings" panose="05000000000000000000" pitchFamily="2" charset="2"/>
              <a:buChar char="Ø"/>
            </a:pPr>
            <a:r>
              <a:rPr lang="fr-FR" sz="2200" dirty="0"/>
              <a:t>Des services de santé et de nutrition pertinents pour la prévention et le traitement de la malnutrition sont-ils disponibles et de qualité acceptable ? Des services de transport sont-ils disponibles pour accéder aux services ?</a:t>
            </a:r>
          </a:p>
          <a:p>
            <a:pPr marL="342900" indent="-342900">
              <a:spcAft>
                <a:spcPts val="600"/>
              </a:spcAft>
              <a:buClr>
                <a:srgbClr val="008000"/>
              </a:buClr>
              <a:buFont typeface="Wingdings" panose="05000000000000000000" pitchFamily="2" charset="2"/>
              <a:buChar char="Ø"/>
            </a:pPr>
            <a:r>
              <a:rPr lang="fr-FR" sz="2400" dirty="0"/>
              <a:t>Mécanismes de transfert : </a:t>
            </a:r>
          </a:p>
          <a:p>
            <a:pPr marL="800100" lvl="1" indent="-342900">
              <a:spcAft>
                <a:spcPts val="600"/>
              </a:spcAft>
              <a:buClr>
                <a:srgbClr val="008000"/>
              </a:buClr>
              <a:buFont typeface="Wingdings" panose="05000000000000000000" pitchFamily="2" charset="2"/>
              <a:buChar char="Ø"/>
            </a:pPr>
            <a:r>
              <a:rPr lang="fr-FR" sz="2400" dirty="0"/>
              <a:t>E</a:t>
            </a:r>
            <a:r>
              <a:rPr lang="fr-FR" sz="2200" dirty="0"/>
              <a:t>xiste-t-il un moyen sûr et fiable de transférer des espèces ou des bons d'achat ?</a:t>
            </a:r>
          </a:p>
          <a:p>
            <a:pPr marL="342900" indent="-342900">
              <a:spcAft>
                <a:spcPts val="600"/>
              </a:spcAft>
              <a:buClr>
                <a:srgbClr val="008000"/>
              </a:buClr>
              <a:buFont typeface="Wingdings" panose="05000000000000000000" pitchFamily="2" charset="2"/>
              <a:buChar char="Ø"/>
            </a:pPr>
            <a:r>
              <a:rPr lang="fr-FR" sz="2400" dirty="0"/>
              <a:t>Considérations communautaires :</a:t>
            </a:r>
          </a:p>
          <a:p>
            <a:pPr marL="800100" lvl="1" indent="-342900">
              <a:spcAft>
                <a:spcPts val="600"/>
              </a:spcAft>
              <a:buClr>
                <a:srgbClr val="008000"/>
              </a:buClr>
              <a:buFont typeface="Wingdings" panose="05000000000000000000" pitchFamily="2" charset="2"/>
              <a:buChar char="Ø"/>
            </a:pPr>
            <a:r>
              <a:rPr lang="fr-FR" sz="2200" dirty="0"/>
              <a:t>protection des données, préférence quant aux moyens d'être assisté, risques de protection et considérations de sécurité, accès aux marchés, prise de décision des ménages, tensions éventuelles au sein des ménages ou des communautés</a:t>
            </a:r>
          </a:p>
          <a:p>
            <a:pPr marL="342900" indent="-342900">
              <a:spcAft>
                <a:spcPts val="600"/>
              </a:spcAft>
              <a:buClr>
                <a:srgbClr val="008000"/>
              </a:buClr>
              <a:buFont typeface="Wingdings" panose="05000000000000000000" pitchFamily="2" charset="2"/>
              <a:buChar char="Ø"/>
            </a:pPr>
            <a:r>
              <a:rPr lang="fr-FR" sz="2400" dirty="0"/>
              <a:t>supplémentaire : </a:t>
            </a:r>
            <a:r>
              <a:rPr lang="fr-FR" sz="2200" dirty="0"/>
              <a:t>Acceptation des autorités, capacité organisationnelle, risques, coûts </a:t>
            </a:r>
          </a:p>
          <a:p>
            <a:pPr marL="342900" indent="-342900">
              <a:spcAft>
                <a:spcPts val="600"/>
              </a:spcAft>
              <a:buClr>
                <a:srgbClr val="008000"/>
              </a:buClr>
              <a:buFont typeface="Wingdings" panose="05000000000000000000" pitchFamily="2" charset="2"/>
              <a:buChar char="Ø"/>
            </a:pPr>
            <a:r>
              <a:rPr lang="fr-FR" sz="2400" dirty="0"/>
              <a:t>La plupart des informations sont probablement disponibles, consultez les autres</a:t>
            </a:r>
            <a:endParaRPr lang="en-US" sz="2400" dirty="0"/>
          </a:p>
        </p:txBody>
      </p:sp>
    </p:spTree>
    <p:extLst>
      <p:ext uri="{BB962C8B-B14F-4D97-AF65-F5344CB8AC3E}">
        <p14:creationId xmlns:p14="http://schemas.microsoft.com/office/powerpoint/2010/main" val="3151235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523220"/>
          </a:xfrm>
          <a:prstGeom prst="rect">
            <a:avLst/>
          </a:prstGeom>
        </p:spPr>
        <p:txBody>
          <a:bodyPr wrap="square">
            <a:spAutoFit/>
          </a:bodyPr>
          <a:lstStyle/>
          <a:p>
            <a:r>
              <a:rPr lang="fr-FR" sz="2800" b="1" dirty="0">
                <a:solidFill>
                  <a:schemeClr val="bg1"/>
                </a:solidFill>
              </a:rPr>
              <a:t>Étape 3 : Sélectionner les options et les modalités de réponse</a:t>
            </a:r>
            <a:endParaRPr lang="en-US" sz="28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6" y="1137571"/>
            <a:ext cx="10341772" cy="5416868"/>
          </a:xfrm>
          <a:prstGeom prst="rect">
            <a:avLst/>
          </a:prstGeom>
        </p:spPr>
        <p:txBody>
          <a:bodyPr wrap="square">
            <a:spAutoFit/>
          </a:bodyPr>
          <a:lstStyle/>
          <a:p>
            <a:pPr marL="342900" indent="-342900">
              <a:spcAft>
                <a:spcPts val="600"/>
              </a:spcAft>
              <a:buClr>
                <a:srgbClr val="008000"/>
              </a:buClr>
              <a:buFont typeface="Wingdings" panose="05000000000000000000" pitchFamily="2" charset="2"/>
              <a:buChar char="Ø"/>
            </a:pPr>
            <a:r>
              <a:rPr lang="fr-FR" sz="2800" dirty="0"/>
              <a:t>Les TM ne changent pas la façon dont les praticiens de la nutrition définissent les objectifs et sélectionnent les options de réponse  afin de répondre aux besoins nutritionnels identifiés, par exemple le traitement par CMAM, IYCF-E, l'alimentation complémentaire, la supplémentation en micronutriments, etc.</a:t>
            </a:r>
          </a:p>
          <a:p>
            <a:pPr marL="342900" indent="-342900">
              <a:spcAft>
                <a:spcPts val="600"/>
              </a:spcAft>
              <a:buClr>
                <a:srgbClr val="008000"/>
              </a:buClr>
              <a:buFont typeface="Wingdings" panose="05000000000000000000" pitchFamily="2" charset="2"/>
              <a:buChar char="Ø"/>
            </a:pPr>
            <a:r>
              <a:rPr lang="fr-FR" sz="2800" dirty="0"/>
              <a:t>les TM offrent des modalités additionnelles pour réaliser les objectifs identifiés</a:t>
            </a:r>
          </a:p>
          <a:p>
            <a:pPr marL="342900" indent="-342900">
              <a:spcAft>
                <a:spcPts val="600"/>
              </a:spcAft>
              <a:buClr>
                <a:srgbClr val="008000"/>
              </a:buClr>
              <a:buFont typeface="Wingdings" panose="05000000000000000000" pitchFamily="2" charset="2"/>
              <a:buChar char="Ø"/>
            </a:pPr>
            <a:r>
              <a:rPr lang="fr-FR" sz="2800" dirty="0"/>
              <a:t>Les obstacles économiques aux déterminants sous-jacents </a:t>
            </a:r>
            <a:r>
              <a:rPr lang="fr-FR" sz="2800" dirty="0">
                <a:sym typeface="Wingdings" panose="05000000000000000000" pitchFamily="2" charset="2"/>
              </a:rPr>
              <a:t> </a:t>
            </a:r>
            <a:r>
              <a:rPr lang="fr-FR" sz="2800" b="1" dirty="0">
                <a:sym typeface="Wingdings" panose="05000000000000000000" pitchFamily="2" charset="2"/>
              </a:rPr>
              <a:t>l</a:t>
            </a:r>
            <a:r>
              <a:rPr lang="fr-FR" sz="2800" b="1" dirty="0"/>
              <a:t>es modalités et approches de TM réalisables doivent être considérer dans le cadre de l'analyse des options de réponse</a:t>
            </a:r>
            <a:endParaRPr lang="en-US" sz="2400" b="1" dirty="0"/>
          </a:p>
        </p:txBody>
      </p:sp>
    </p:spTree>
    <p:extLst>
      <p:ext uri="{BB962C8B-B14F-4D97-AF65-F5344CB8AC3E}">
        <p14:creationId xmlns:p14="http://schemas.microsoft.com/office/powerpoint/2010/main" val="718937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523220"/>
          </a:xfrm>
          <a:prstGeom prst="rect">
            <a:avLst/>
          </a:prstGeom>
        </p:spPr>
        <p:txBody>
          <a:bodyPr wrap="square">
            <a:spAutoFit/>
          </a:bodyPr>
          <a:lstStyle/>
          <a:p>
            <a:r>
              <a:rPr lang="fr-FR" sz="2800" b="1" dirty="0">
                <a:solidFill>
                  <a:schemeClr val="bg1"/>
                </a:solidFill>
              </a:rPr>
              <a:t>Étape 4 : Concevoir la composante TM</a:t>
            </a:r>
            <a:endParaRPr lang="en-US" sz="2800" b="1"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5" y="900268"/>
            <a:ext cx="11464919" cy="5955476"/>
          </a:xfrm>
          <a:prstGeom prst="rect">
            <a:avLst/>
          </a:prstGeom>
          <a:solidFill>
            <a:schemeClr val="bg1"/>
          </a:solidFill>
        </p:spPr>
        <p:txBody>
          <a:bodyPr wrap="square">
            <a:spAutoFit/>
          </a:bodyPr>
          <a:lstStyle/>
          <a:p>
            <a:pPr marL="342900" indent="-342900">
              <a:spcAft>
                <a:spcPts val="600"/>
              </a:spcAft>
              <a:buClr>
                <a:srgbClr val="008000"/>
              </a:buClr>
              <a:buFont typeface="Wingdings" panose="05000000000000000000" pitchFamily="2" charset="2"/>
              <a:buChar char="Ø"/>
            </a:pPr>
            <a:r>
              <a:rPr lang="fr-FR" sz="2400" dirty="0"/>
              <a:t>Ciblage</a:t>
            </a:r>
          </a:p>
          <a:p>
            <a:pPr marL="800100" lvl="1" indent="-342900">
              <a:spcAft>
                <a:spcPts val="600"/>
              </a:spcAft>
              <a:buClr>
                <a:srgbClr val="008000"/>
              </a:buClr>
              <a:buFont typeface="Wingdings" panose="05000000000000000000" pitchFamily="2" charset="2"/>
              <a:buChar char="Ø"/>
            </a:pPr>
            <a:r>
              <a:rPr lang="fr-FR" sz="2200" dirty="0"/>
              <a:t>Les critères d'éligibilité sont largement déterminés par les objectifs du programme et le type de réponse plutôt que par la modalité d'assistance</a:t>
            </a:r>
          </a:p>
          <a:p>
            <a:pPr marL="800100" lvl="1" indent="-342900">
              <a:spcAft>
                <a:spcPts val="600"/>
              </a:spcAft>
              <a:buClr>
                <a:srgbClr val="008000"/>
              </a:buClr>
              <a:buFont typeface="Wingdings" panose="05000000000000000000" pitchFamily="2" charset="2"/>
              <a:buChar char="Ø"/>
            </a:pPr>
            <a:r>
              <a:rPr lang="fr-FR" sz="2200" dirty="0"/>
              <a:t>Les critères socio-économiques peuvent être pris en compte en plus d'autres critères</a:t>
            </a:r>
          </a:p>
          <a:p>
            <a:pPr marL="342900" indent="-342900">
              <a:spcAft>
                <a:spcPts val="600"/>
              </a:spcAft>
              <a:buClr>
                <a:srgbClr val="008000"/>
              </a:buClr>
              <a:buFont typeface="Wingdings" panose="05000000000000000000" pitchFamily="2" charset="2"/>
              <a:buChar char="Ø"/>
            </a:pPr>
            <a:r>
              <a:rPr lang="fr-FR" sz="2400" dirty="0"/>
              <a:t>Conditionnalité</a:t>
            </a:r>
          </a:p>
          <a:p>
            <a:pPr marL="800100" lvl="1" indent="-342900">
              <a:spcAft>
                <a:spcPts val="600"/>
              </a:spcAft>
              <a:buClr>
                <a:srgbClr val="008000"/>
              </a:buClr>
              <a:buFont typeface="Wingdings" panose="05000000000000000000" pitchFamily="2" charset="2"/>
              <a:buChar char="Ø"/>
            </a:pPr>
            <a:r>
              <a:rPr lang="fr-FR" sz="2200" dirty="0"/>
              <a:t>Options : conditionnalité dure ou douce </a:t>
            </a:r>
          </a:p>
          <a:p>
            <a:pPr marL="800100" lvl="1" indent="-342900">
              <a:spcAft>
                <a:spcPts val="600"/>
              </a:spcAft>
              <a:buClr>
                <a:srgbClr val="008000"/>
              </a:buClr>
              <a:buFont typeface="Wingdings" panose="05000000000000000000" pitchFamily="2" charset="2"/>
              <a:buChar char="Ø"/>
            </a:pPr>
            <a:r>
              <a:rPr lang="fr-FR" sz="2200" dirty="0"/>
              <a:t>Envisager la conditionnalité lorsqu'elle est censée d’améliorer la participation aux interventions en matière de CSC et l'utilisation des services de santé préventifs prioritaires</a:t>
            </a:r>
          </a:p>
          <a:p>
            <a:pPr marL="800100" lvl="1" indent="-342900">
              <a:spcAft>
                <a:spcPts val="600"/>
              </a:spcAft>
              <a:buClr>
                <a:srgbClr val="008000"/>
              </a:buClr>
              <a:buFont typeface="Wingdings" panose="05000000000000000000" pitchFamily="2" charset="2"/>
              <a:buChar char="Ø"/>
            </a:pPr>
            <a:r>
              <a:rPr lang="fr-FR" sz="2200" dirty="0"/>
              <a:t>Avantages par rapport aux coûts et ressources supplémentaires</a:t>
            </a:r>
          </a:p>
          <a:p>
            <a:pPr marL="342900" indent="-342900">
              <a:spcAft>
                <a:spcPts val="600"/>
              </a:spcAft>
              <a:buClr>
                <a:srgbClr val="008000"/>
              </a:buClr>
              <a:buFont typeface="Wingdings" panose="05000000000000000000" pitchFamily="2" charset="2"/>
              <a:buChar char="Ø"/>
            </a:pPr>
            <a:r>
              <a:rPr lang="fr-FR" sz="2400" dirty="0"/>
              <a:t>Timing, durée et fréquence</a:t>
            </a:r>
          </a:p>
          <a:p>
            <a:pPr marL="800100" lvl="1" indent="-342900">
              <a:spcAft>
                <a:spcPts val="600"/>
              </a:spcAft>
              <a:buClr>
                <a:srgbClr val="008000"/>
              </a:buClr>
              <a:buFont typeface="Wingdings" panose="05000000000000000000" pitchFamily="2" charset="2"/>
              <a:buChar char="Ø"/>
            </a:pPr>
            <a:r>
              <a:rPr lang="fr-FR" sz="2200" dirty="0"/>
              <a:t>Une durée plus longue, montant de transfert cumulé plus élevé </a:t>
            </a:r>
            <a:r>
              <a:rPr lang="fr-FR" sz="2200" dirty="0">
                <a:sym typeface="Wingdings" panose="05000000000000000000" pitchFamily="2" charset="2"/>
              </a:rPr>
              <a:t></a:t>
            </a:r>
            <a:r>
              <a:rPr lang="fr-FR" sz="2200" dirty="0"/>
              <a:t> meilleur impact</a:t>
            </a:r>
          </a:p>
          <a:p>
            <a:pPr marL="800100" lvl="1" indent="-342900">
              <a:spcAft>
                <a:spcPts val="600"/>
              </a:spcAft>
              <a:buClr>
                <a:srgbClr val="008000"/>
              </a:buClr>
              <a:buFont typeface="Wingdings" panose="05000000000000000000" pitchFamily="2" charset="2"/>
              <a:buChar char="Ø"/>
            </a:pPr>
            <a:r>
              <a:rPr lang="fr-FR" sz="2200" dirty="0"/>
              <a:t>Réponse du filet de sécurité : tout au long des 1000 premiers jours ; pas moins de 3 mois</a:t>
            </a:r>
            <a:endParaRPr lang="en-US" sz="2200" dirty="0"/>
          </a:p>
        </p:txBody>
      </p:sp>
    </p:spTree>
    <p:extLst>
      <p:ext uri="{BB962C8B-B14F-4D97-AF65-F5344CB8AC3E}">
        <p14:creationId xmlns:p14="http://schemas.microsoft.com/office/powerpoint/2010/main" val="1619920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DCBF8A0-6882-43ED-9C21-CF8DC5D75764}"/>
              </a:ext>
            </a:extLst>
          </p:cNvPr>
          <p:cNvSpPr>
            <a:spLocks noGrp="1"/>
          </p:cNvSpPr>
          <p:nvPr>
            <p:ph idx="1"/>
          </p:nvPr>
        </p:nvSpPr>
        <p:spPr>
          <a:xfrm>
            <a:off x="537634" y="1309689"/>
            <a:ext cx="8974501" cy="4976811"/>
          </a:xfrm>
        </p:spPr>
        <p:txBody>
          <a:bodyPr>
            <a:normAutofit fontScale="92500" lnSpcReduction="20000"/>
          </a:bodyPr>
          <a:lstStyle/>
          <a:p>
            <a:pPr>
              <a:buClr>
                <a:srgbClr val="008000"/>
              </a:buClr>
              <a:buFont typeface="Wingdings" panose="05000000000000000000" pitchFamily="2" charset="2"/>
              <a:buChar char="Ø"/>
            </a:pPr>
            <a:r>
              <a:rPr lang="fr-FR" sz="3733" dirty="0"/>
              <a:t>Introduction, terminologie</a:t>
            </a:r>
          </a:p>
          <a:p>
            <a:pPr>
              <a:buClr>
                <a:srgbClr val="008000"/>
              </a:buClr>
              <a:buFont typeface="Wingdings" panose="05000000000000000000" pitchFamily="2" charset="2"/>
              <a:buChar char="Ø"/>
            </a:pPr>
            <a:r>
              <a:rPr lang="fr-FR" sz="3733" dirty="0"/>
              <a:t>Partie I : Note sur les preuves, suivie de questions et réponses</a:t>
            </a:r>
          </a:p>
          <a:p>
            <a:pPr>
              <a:buClr>
                <a:srgbClr val="008000"/>
              </a:buClr>
              <a:buFont typeface="Wingdings" panose="05000000000000000000" pitchFamily="2" charset="2"/>
              <a:buChar char="Ø"/>
            </a:pPr>
            <a:r>
              <a:rPr lang="fr-FR" sz="3733" dirty="0"/>
              <a:t>Partie II : Note d'orientation</a:t>
            </a:r>
          </a:p>
          <a:p>
            <a:pPr>
              <a:buClr>
                <a:srgbClr val="008000"/>
              </a:buClr>
              <a:buFont typeface="Wingdings" panose="05000000000000000000" pitchFamily="2" charset="2"/>
              <a:buChar char="Ø"/>
            </a:pPr>
            <a:r>
              <a:rPr lang="fr-FR" sz="3733" dirty="0"/>
              <a:t>Recommandations aux coordinateurs des cluster/secteurs de la nutrition et aux praticiens de la nutrition</a:t>
            </a:r>
          </a:p>
          <a:p>
            <a:pPr>
              <a:buClr>
                <a:srgbClr val="008000"/>
              </a:buClr>
              <a:buFont typeface="Wingdings" panose="05000000000000000000" pitchFamily="2" charset="2"/>
              <a:buChar char="Ø"/>
            </a:pPr>
            <a:r>
              <a:rPr lang="fr-FR" sz="3733" dirty="0"/>
              <a:t>Questions et réponses</a:t>
            </a:r>
          </a:p>
          <a:p>
            <a:pPr>
              <a:buClr>
                <a:srgbClr val="008000"/>
              </a:buClr>
              <a:buFont typeface="Wingdings" panose="05000000000000000000" pitchFamily="2" charset="2"/>
              <a:buChar char="Ø"/>
            </a:pPr>
            <a:r>
              <a:rPr lang="fr-FR" sz="3733" dirty="0"/>
              <a:t>Prochaines étapes</a:t>
            </a:r>
            <a:endParaRPr lang="en-US" sz="3733" dirty="0"/>
          </a:p>
        </p:txBody>
      </p:sp>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8311089" cy="584775"/>
          </a:xfrm>
          <a:prstGeom prst="rect">
            <a:avLst/>
          </a:prstGeom>
        </p:spPr>
        <p:txBody>
          <a:bodyPr wrap="square">
            <a:spAutoFit/>
          </a:bodyPr>
          <a:lstStyle/>
          <a:p>
            <a:r>
              <a:rPr lang="en-GB" sz="3200" b="1" dirty="0">
                <a:solidFill>
                  <a:schemeClr val="bg1"/>
                </a:solidFill>
              </a:rPr>
              <a:t>Agenda du </a:t>
            </a:r>
            <a:r>
              <a:rPr lang="en-GB" sz="3200" b="1" dirty="0" err="1">
                <a:solidFill>
                  <a:schemeClr val="bg1"/>
                </a:solidFill>
              </a:rPr>
              <a:t>webinaire</a:t>
            </a:r>
            <a:endParaRPr lang="en-US" sz="32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Tree>
    <p:extLst>
      <p:ext uri="{BB962C8B-B14F-4D97-AF65-F5344CB8AC3E}">
        <p14:creationId xmlns:p14="http://schemas.microsoft.com/office/powerpoint/2010/main" val="10708996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523220"/>
          </a:xfrm>
          <a:prstGeom prst="rect">
            <a:avLst/>
          </a:prstGeom>
        </p:spPr>
        <p:txBody>
          <a:bodyPr wrap="square">
            <a:spAutoFit/>
          </a:bodyPr>
          <a:lstStyle/>
          <a:p>
            <a:r>
              <a:rPr lang="fr-FR" sz="2800" b="1" dirty="0">
                <a:solidFill>
                  <a:schemeClr val="bg1"/>
                </a:solidFill>
              </a:rPr>
              <a:t>Étape 4 : Concevoir la composante TM</a:t>
            </a:r>
            <a:endParaRPr lang="en-US" sz="2800" b="1"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6" y="950282"/>
            <a:ext cx="10903059" cy="5832366"/>
          </a:xfrm>
          <a:prstGeom prst="rect">
            <a:avLst/>
          </a:prstGeom>
          <a:solidFill>
            <a:schemeClr val="bg1"/>
          </a:solidFill>
        </p:spPr>
        <p:txBody>
          <a:bodyPr wrap="square">
            <a:spAutoFit/>
          </a:bodyPr>
          <a:lstStyle/>
          <a:p>
            <a:pPr marL="342900" indent="-342900">
              <a:spcAft>
                <a:spcPts val="600"/>
              </a:spcAft>
              <a:buClr>
                <a:srgbClr val="008000"/>
              </a:buClr>
              <a:buFont typeface="Wingdings" panose="05000000000000000000" pitchFamily="2" charset="2"/>
              <a:buChar char="Ø"/>
            </a:pPr>
            <a:r>
              <a:rPr lang="fr-FR" sz="2400" dirty="0"/>
              <a:t>Panier de dépenses et montant des transferts</a:t>
            </a:r>
          </a:p>
          <a:p>
            <a:pPr marL="800100" lvl="1" indent="-342900">
              <a:spcAft>
                <a:spcPts val="600"/>
              </a:spcAft>
              <a:buClr>
                <a:srgbClr val="008000"/>
              </a:buClr>
              <a:buFont typeface="Wingdings" panose="05000000000000000000" pitchFamily="2" charset="2"/>
              <a:buChar char="Ø"/>
            </a:pPr>
            <a:r>
              <a:rPr lang="fr-FR" sz="2200" dirty="0"/>
              <a:t>le montant du transfert pour la CVA doit refléter ce que les bénéficiaires sont censés pouvoir acheter sur les marchés locaux dépend de l'objectif de la composante TM</a:t>
            </a:r>
          </a:p>
          <a:p>
            <a:pPr marL="800100" lvl="1" indent="-342900">
              <a:spcAft>
                <a:spcPts val="600"/>
              </a:spcAft>
              <a:buClr>
                <a:srgbClr val="008000"/>
              </a:buClr>
              <a:buFont typeface="Wingdings" panose="05000000000000000000" pitchFamily="2" charset="2"/>
              <a:buChar char="Ø"/>
            </a:pPr>
            <a:r>
              <a:rPr lang="fr-FR" sz="2200" dirty="0"/>
              <a:t>Paniers de dépenses communes : MFB (</a:t>
            </a:r>
            <a:r>
              <a:rPr lang="fr-FR" sz="2200" dirty="0">
                <a:sym typeface="Wingdings" panose="05000000000000000000" pitchFamily="2" charset="2"/>
              </a:rPr>
              <a:t> </a:t>
            </a:r>
            <a:r>
              <a:rPr lang="fr-FR" sz="2200" dirty="0"/>
              <a:t>accès à un régime alimentaire nutritif au niveau du ménage ou de l'individu), MEB (</a:t>
            </a:r>
            <a:r>
              <a:rPr lang="fr-FR" sz="2200" dirty="0">
                <a:sym typeface="Wingdings" panose="05000000000000000000" pitchFamily="2" charset="2"/>
              </a:rPr>
              <a:t> </a:t>
            </a:r>
            <a:r>
              <a:rPr lang="fr-FR" sz="2200" dirty="0"/>
              <a:t>accès à un régime alimentaire nutritif et à d'autres biens et services pertinents pour la nutrition)</a:t>
            </a:r>
          </a:p>
          <a:p>
            <a:pPr marL="342900" indent="-342900">
              <a:spcAft>
                <a:spcPts val="600"/>
              </a:spcAft>
              <a:buClr>
                <a:srgbClr val="008000"/>
              </a:buClr>
              <a:buFont typeface="Wingdings" panose="05000000000000000000" pitchFamily="2" charset="2"/>
              <a:buChar char="Ø"/>
            </a:pPr>
            <a:r>
              <a:rPr lang="fr-FR" sz="2400" dirty="0"/>
              <a:t>En réalité : La composition du MFB reflète un régime alimentaire à base d'énergie. Elle manque souvent de diversité et ne répond pas aux besoins en micronutriments.</a:t>
            </a:r>
          </a:p>
          <a:p>
            <a:pPr marL="342900" indent="-342900">
              <a:spcAft>
                <a:spcPts val="600"/>
              </a:spcAft>
              <a:buClr>
                <a:srgbClr val="008000"/>
              </a:buClr>
              <a:buFont typeface="Wingdings" panose="05000000000000000000" pitchFamily="2" charset="2"/>
              <a:buChar char="Ø"/>
            </a:pPr>
            <a:r>
              <a:rPr lang="fr-FR" sz="2400" dirty="0"/>
              <a:t>Montant du transfert = panier de dépenses - contribution du ménage</a:t>
            </a:r>
            <a:endParaRPr lang="en-US" sz="2400" dirty="0"/>
          </a:p>
          <a:p>
            <a:pPr marL="342900" indent="-342900">
              <a:spcAft>
                <a:spcPts val="600"/>
              </a:spcAft>
              <a:buClr>
                <a:srgbClr val="008000"/>
              </a:buClr>
              <a:buFont typeface="Wingdings" panose="05000000000000000000" pitchFamily="2" charset="2"/>
              <a:buChar char="à"/>
            </a:pPr>
            <a:r>
              <a:rPr lang="fr-FR" sz="2400" dirty="0">
                <a:sym typeface="Wingdings" panose="05000000000000000000" pitchFamily="2" charset="2"/>
              </a:rPr>
              <a:t>Les praticiens de la nutrition devraient travailler avec les MEB/MFB contextualisés existants et les montants de transfert, les ajuster en fonction des objectifs du programme et, si nécessaire, plaider en faveur d'ajustements reflétant une perspective nutritionnelle plus forte. </a:t>
            </a:r>
          </a:p>
        </p:txBody>
      </p:sp>
    </p:spTree>
    <p:extLst>
      <p:ext uri="{BB962C8B-B14F-4D97-AF65-F5344CB8AC3E}">
        <p14:creationId xmlns:p14="http://schemas.microsoft.com/office/powerpoint/2010/main" val="2403517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523220"/>
          </a:xfrm>
          <a:prstGeom prst="rect">
            <a:avLst/>
          </a:prstGeom>
        </p:spPr>
        <p:txBody>
          <a:bodyPr wrap="square">
            <a:spAutoFit/>
          </a:bodyPr>
          <a:lstStyle/>
          <a:p>
            <a:r>
              <a:rPr lang="fr-FR" sz="2800" b="1" dirty="0">
                <a:solidFill>
                  <a:schemeClr val="bg1"/>
                </a:solidFill>
              </a:rPr>
              <a:t>Étape 5 : Mettre en œuvre la composante TM</a:t>
            </a: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6" y="1137571"/>
            <a:ext cx="10341772" cy="4616648"/>
          </a:xfrm>
          <a:prstGeom prst="rect">
            <a:avLst/>
          </a:prstGeom>
        </p:spPr>
        <p:txBody>
          <a:bodyPr wrap="square">
            <a:spAutoFit/>
          </a:bodyPr>
          <a:lstStyle/>
          <a:p>
            <a:pPr>
              <a:spcAft>
                <a:spcPts val="600"/>
              </a:spcAft>
              <a:buClr>
                <a:srgbClr val="008000"/>
              </a:buClr>
            </a:pPr>
            <a:r>
              <a:rPr lang="fr-FR" sz="2400" dirty="0"/>
              <a:t>Composantes essentielles de la phase de mise en œuvre </a:t>
            </a:r>
          </a:p>
          <a:p>
            <a:pPr marL="342900" indent="-342900">
              <a:spcAft>
                <a:spcPts val="600"/>
              </a:spcAft>
              <a:buClr>
                <a:srgbClr val="008000"/>
              </a:buClr>
              <a:buFont typeface="Wingdings" panose="05000000000000000000" pitchFamily="2" charset="2"/>
              <a:buChar char="Ø"/>
            </a:pPr>
            <a:r>
              <a:rPr lang="fr-FR" sz="2400" dirty="0"/>
              <a:t>la définition des rôles et des responsabilités, en conformité avec les procédures opérationnelles standard (POS) existantes, </a:t>
            </a:r>
          </a:p>
          <a:p>
            <a:pPr marL="342900" indent="-342900">
              <a:spcAft>
                <a:spcPts val="600"/>
              </a:spcAft>
              <a:buClr>
                <a:srgbClr val="008000"/>
              </a:buClr>
              <a:buFont typeface="Wingdings" panose="05000000000000000000" pitchFamily="2" charset="2"/>
              <a:buChar char="Ø"/>
            </a:pPr>
            <a:r>
              <a:rPr lang="fr-FR" sz="2400" dirty="0"/>
              <a:t>mettre en place des mécanismes de coordination interne et externe,</a:t>
            </a:r>
          </a:p>
          <a:p>
            <a:pPr marL="342900" indent="-342900">
              <a:spcAft>
                <a:spcPts val="600"/>
              </a:spcAft>
              <a:buClr>
                <a:srgbClr val="008000"/>
              </a:buClr>
              <a:buFont typeface="Wingdings" panose="05000000000000000000" pitchFamily="2" charset="2"/>
              <a:buChar char="Ø"/>
            </a:pPr>
            <a:r>
              <a:rPr lang="fr-FR" sz="2400" dirty="0"/>
              <a:t> la mise en place d'un système de communication et de responsabilisation,</a:t>
            </a:r>
          </a:p>
          <a:p>
            <a:pPr marL="342900" indent="-342900">
              <a:spcAft>
                <a:spcPts val="600"/>
              </a:spcAft>
              <a:buClr>
                <a:srgbClr val="008000"/>
              </a:buClr>
              <a:buFont typeface="Wingdings" panose="05000000000000000000" pitchFamily="2" charset="2"/>
              <a:buChar char="Ø"/>
            </a:pPr>
            <a:r>
              <a:rPr lang="fr-FR" sz="2400" dirty="0"/>
              <a:t>sélectionner et passer des contrats avec des prestataires de services/fournisseurs pour le versement des transferts d'espèces et le remboursement des coupons, </a:t>
            </a:r>
          </a:p>
          <a:p>
            <a:pPr marL="342900" indent="-342900">
              <a:spcAft>
                <a:spcPts val="600"/>
              </a:spcAft>
              <a:buClr>
                <a:srgbClr val="008000"/>
              </a:buClr>
              <a:buFont typeface="Wingdings" panose="05000000000000000000" pitchFamily="2" charset="2"/>
              <a:buChar char="Ø"/>
            </a:pPr>
            <a:r>
              <a:rPr lang="fr-FR" sz="2400" dirty="0"/>
              <a:t>identifier et enregistrer les bénéficiaires, </a:t>
            </a:r>
          </a:p>
          <a:p>
            <a:pPr marL="342900" indent="-342900">
              <a:spcAft>
                <a:spcPts val="600"/>
              </a:spcAft>
              <a:buClr>
                <a:srgbClr val="008000"/>
              </a:buClr>
              <a:buFont typeface="Wingdings" panose="05000000000000000000" pitchFamily="2" charset="2"/>
              <a:buChar char="Ø"/>
            </a:pPr>
            <a:r>
              <a:rPr lang="fr-FR" sz="2400" dirty="0"/>
              <a:t>et effectuer et accompagner la distribution d'espèces ou de coupons.</a:t>
            </a:r>
            <a:endParaRPr lang="en-US" sz="2400" dirty="0"/>
          </a:p>
        </p:txBody>
      </p:sp>
    </p:spTree>
    <p:extLst>
      <p:ext uri="{BB962C8B-B14F-4D97-AF65-F5344CB8AC3E}">
        <p14:creationId xmlns:p14="http://schemas.microsoft.com/office/powerpoint/2010/main" val="4248828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523220"/>
          </a:xfrm>
          <a:prstGeom prst="rect">
            <a:avLst/>
          </a:prstGeom>
        </p:spPr>
        <p:txBody>
          <a:bodyPr wrap="square">
            <a:spAutoFit/>
          </a:bodyPr>
          <a:lstStyle/>
          <a:p>
            <a:r>
              <a:rPr lang="fr-FR" sz="2800" b="1" dirty="0">
                <a:solidFill>
                  <a:schemeClr val="bg1"/>
                </a:solidFill>
              </a:rPr>
              <a:t>Étape 6 : Suivi de la composante TM</a:t>
            </a:r>
            <a:endParaRPr lang="en-US" sz="2800" b="1"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6" y="1137571"/>
            <a:ext cx="10341772" cy="4755148"/>
          </a:xfrm>
          <a:prstGeom prst="rect">
            <a:avLst/>
          </a:prstGeom>
          <a:solidFill>
            <a:schemeClr val="bg1"/>
          </a:solidFill>
        </p:spPr>
        <p:txBody>
          <a:bodyPr wrap="square">
            <a:spAutoFit/>
          </a:bodyPr>
          <a:lstStyle/>
          <a:p>
            <a:pPr marL="342900" indent="-342900">
              <a:spcAft>
                <a:spcPts val="600"/>
              </a:spcAft>
              <a:buClr>
                <a:srgbClr val="008000"/>
              </a:buClr>
              <a:buFont typeface="Wingdings" panose="05000000000000000000" pitchFamily="2" charset="2"/>
              <a:buChar char="Ø"/>
            </a:pPr>
            <a:r>
              <a:rPr lang="fr-FR" sz="2400" dirty="0"/>
              <a:t>Le suivi des résultats nutritionnels dépend largement de l'objectif du programme et n'est donc pas lié à la modalité d'assistance</a:t>
            </a:r>
          </a:p>
          <a:p>
            <a:pPr marL="342900" indent="-342900">
              <a:spcAft>
                <a:spcPts val="600"/>
              </a:spcAft>
              <a:buClr>
                <a:srgbClr val="008000"/>
              </a:buClr>
              <a:buFont typeface="Wingdings" panose="05000000000000000000" pitchFamily="2" charset="2"/>
              <a:buChar char="Ø"/>
            </a:pPr>
            <a:r>
              <a:rPr lang="fr-FR" sz="2400" dirty="0"/>
              <a:t>Lorsque un TM est fourni pour donner accès à une alimentation saine et diversifiée, il faut aller au-delà des indicateurs de niveau des ménages et inclure des indicateurs au niveau individuel : Diversité alimentaire minimale pour les femmes (DDM-W), Alimentation minimum acceptable (</a:t>
            </a:r>
            <a:r>
              <a:rPr lang="fr-FR" sz="2400" i="1" dirty="0"/>
              <a:t>MAD</a:t>
            </a:r>
            <a:r>
              <a:rPr lang="fr-FR" sz="2400" dirty="0"/>
              <a:t>), Diversité alimentaire minimale (DDM) et Fréquence minimale des repas</a:t>
            </a:r>
          </a:p>
          <a:p>
            <a:pPr marL="342900" indent="-342900">
              <a:spcAft>
                <a:spcPts val="600"/>
              </a:spcAft>
              <a:buClr>
                <a:srgbClr val="008000"/>
              </a:buClr>
              <a:buFont typeface="Wingdings" panose="05000000000000000000" pitchFamily="2" charset="2"/>
              <a:buChar char="Ø"/>
            </a:pPr>
            <a:r>
              <a:rPr lang="fr-FR" sz="2400" dirty="0"/>
              <a:t>Informations sur les dépenses qu'il est important de collecter (argent dépensé pour des biens et services pertinents pour les résultats nutritionnels ?</a:t>
            </a:r>
          </a:p>
          <a:p>
            <a:pPr marL="342900" indent="-342900">
              <a:spcAft>
                <a:spcPts val="600"/>
              </a:spcAft>
              <a:buClr>
                <a:srgbClr val="008000"/>
              </a:buClr>
              <a:buFont typeface="Wingdings" panose="05000000000000000000" pitchFamily="2" charset="2"/>
              <a:buChar char="Ø"/>
            </a:pPr>
            <a:r>
              <a:rPr lang="fr-FR" sz="2400" dirty="0"/>
              <a:t>Suivi des prix du marché et surveillance des risques</a:t>
            </a:r>
          </a:p>
        </p:txBody>
      </p:sp>
    </p:spTree>
    <p:extLst>
      <p:ext uri="{BB962C8B-B14F-4D97-AF65-F5344CB8AC3E}">
        <p14:creationId xmlns:p14="http://schemas.microsoft.com/office/powerpoint/2010/main" val="806676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523220"/>
          </a:xfrm>
          <a:prstGeom prst="rect">
            <a:avLst/>
          </a:prstGeom>
        </p:spPr>
        <p:txBody>
          <a:bodyPr wrap="square">
            <a:spAutoFit/>
          </a:bodyPr>
          <a:lstStyle/>
          <a:p>
            <a:r>
              <a:rPr lang="en-US" sz="2800" b="1" dirty="0" err="1">
                <a:solidFill>
                  <a:schemeClr val="bg1"/>
                </a:solidFill>
              </a:rPr>
              <a:t>Considérations</a:t>
            </a:r>
            <a:r>
              <a:rPr lang="en-US" sz="2800" b="1" dirty="0">
                <a:solidFill>
                  <a:schemeClr val="bg1"/>
                </a:solidFill>
              </a:rPr>
              <a:t> </a:t>
            </a:r>
            <a:r>
              <a:rPr lang="en-US" sz="2800" b="1" dirty="0" err="1">
                <a:solidFill>
                  <a:schemeClr val="bg1"/>
                </a:solidFill>
              </a:rPr>
              <a:t>transversales</a:t>
            </a:r>
            <a:endParaRPr lang="en-US" sz="2800" b="1"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5" y="1137571"/>
            <a:ext cx="10936109" cy="5878532"/>
          </a:xfrm>
          <a:prstGeom prst="rect">
            <a:avLst/>
          </a:prstGeom>
          <a:solidFill>
            <a:schemeClr val="bg1"/>
          </a:solidFill>
        </p:spPr>
        <p:txBody>
          <a:bodyPr wrap="square">
            <a:spAutoFit/>
          </a:bodyPr>
          <a:lstStyle/>
          <a:p>
            <a:pPr marL="342900" indent="-342900">
              <a:spcAft>
                <a:spcPts val="600"/>
              </a:spcAft>
              <a:buClr>
                <a:srgbClr val="008000"/>
              </a:buClr>
              <a:buFont typeface="Wingdings" panose="05000000000000000000" pitchFamily="2" charset="2"/>
              <a:buChar char="Ø"/>
            </a:pPr>
            <a:r>
              <a:rPr lang="fr-FR" sz="2400" dirty="0"/>
              <a:t>Préparation</a:t>
            </a:r>
          </a:p>
          <a:p>
            <a:pPr marL="800100" lvl="1" indent="-342900">
              <a:spcAft>
                <a:spcPts val="600"/>
              </a:spcAft>
              <a:buClr>
                <a:srgbClr val="008000"/>
              </a:buClr>
              <a:buFont typeface="Wingdings" panose="05000000000000000000" pitchFamily="2" charset="2"/>
              <a:buChar char="Ø"/>
            </a:pPr>
            <a:r>
              <a:rPr lang="fr-FR" sz="2400" dirty="0"/>
              <a:t>Étapes 1 à 6 en fonction des scénarios identifiés</a:t>
            </a:r>
          </a:p>
          <a:p>
            <a:pPr marL="800100" lvl="1" indent="-342900">
              <a:spcAft>
                <a:spcPts val="600"/>
              </a:spcAft>
              <a:buClr>
                <a:srgbClr val="008000"/>
              </a:buClr>
              <a:buFont typeface="Wingdings" panose="05000000000000000000" pitchFamily="2" charset="2"/>
              <a:buChar char="Ø"/>
            </a:pPr>
            <a:r>
              <a:rPr lang="fr-FR" sz="2400" dirty="0"/>
              <a:t>Préparation organisationnelle, partenariats en place</a:t>
            </a:r>
          </a:p>
          <a:p>
            <a:pPr marL="342900" indent="-342900">
              <a:spcAft>
                <a:spcPts val="600"/>
              </a:spcAft>
              <a:buClr>
                <a:srgbClr val="008000"/>
              </a:buClr>
              <a:buFont typeface="Wingdings" panose="05000000000000000000" pitchFamily="2" charset="2"/>
              <a:buChar char="Ø"/>
            </a:pPr>
            <a:r>
              <a:rPr lang="fr-FR" sz="2400" dirty="0"/>
              <a:t>Coordination</a:t>
            </a:r>
          </a:p>
          <a:p>
            <a:pPr marL="800100" lvl="1" indent="-342900">
              <a:spcAft>
                <a:spcPts val="600"/>
              </a:spcAft>
              <a:buClr>
                <a:srgbClr val="008000"/>
              </a:buClr>
              <a:buFont typeface="Wingdings" panose="05000000000000000000" pitchFamily="2" charset="2"/>
              <a:buChar char="Ø"/>
            </a:pPr>
            <a:r>
              <a:rPr lang="fr-FR" sz="2400" dirty="0"/>
              <a:t>Architecture de coordination des TM</a:t>
            </a:r>
          </a:p>
          <a:p>
            <a:pPr marL="800100" lvl="1" indent="-342900">
              <a:spcAft>
                <a:spcPts val="600"/>
              </a:spcAft>
              <a:buClr>
                <a:srgbClr val="008000"/>
              </a:buClr>
              <a:buFont typeface="Wingdings" panose="05000000000000000000" pitchFamily="2" charset="2"/>
              <a:buChar char="Ø"/>
            </a:pPr>
            <a:r>
              <a:rPr lang="fr-FR" sz="2400" dirty="0"/>
              <a:t>Nécessité d'une coordination étroite avec le CWG et les autres secteurs concernés</a:t>
            </a:r>
          </a:p>
          <a:p>
            <a:pPr marL="800100" lvl="1" indent="-342900">
              <a:spcAft>
                <a:spcPts val="600"/>
              </a:spcAft>
              <a:buClr>
                <a:srgbClr val="008000"/>
              </a:buClr>
              <a:buFont typeface="Wingdings" panose="05000000000000000000" pitchFamily="2" charset="2"/>
              <a:buChar char="Ø"/>
            </a:pPr>
            <a:r>
              <a:rPr lang="fr-FR" sz="2400" dirty="0"/>
              <a:t>Les composantes de TM dans le cadre d'une réponse nutritionnelle doivent être coordonnées par le cluster/secteur de nutrition : évaluation, faisabilité de l'AVC, analyse de la réponse, conception, mise en œuvre, suivi et apprentissage</a:t>
            </a:r>
          </a:p>
          <a:p>
            <a:pPr marL="342900" indent="-342900">
              <a:spcAft>
                <a:spcPts val="600"/>
              </a:spcAft>
              <a:buClr>
                <a:srgbClr val="008000"/>
              </a:buClr>
              <a:buFont typeface="Wingdings" panose="05000000000000000000" pitchFamily="2" charset="2"/>
              <a:buChar char="Ø"/>
            </a:pPr>
            <a:r>
              <a:rPr lang="fr-FR" sz="2400" dirty="0"/>
              <a:t>Gestion de l'information</a:t>
            </a:r>
          </a:p>
          <a:p>
            <a:pPr marL="800100" lvl="1" indent="-342900">
              <a:spcAft>
                <a:spcPts val="600"/>
              </a:spcAft>
              <a:buClr>
                <a:srgbClr val="008000"/>
              </a:buClr>
              <a:buFont typeface="Wingdings" panose="05000000000000000000" pitchFamily="2" charset="2"/>
              <a:buChar char="Ø"/>
            </a:pPr>
            <a:r>
              <a:rPr lang="fr-FR" sz="2400" dirty="0"/>
              <a:t>La composante AVC de la réponse nutritionnelle doit être signalée au cluster de nutrition </a:t>
            </a:r>
          </a:p>
        </p:txBody>
      </p:sp>
    </p:spTree>
    <p:extLst>
      <p:ext uri="{BB962C8B-B14F-4D97-AF65-F5344CB8AC3E}">
        <p14:creationId xmlns:p14="http://schemas.microsoft.com/office/powerpoint/2010/main" val="3108685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523220"/>
          </a:xfrm>
          <a:prstGeom prst="rect">
            <a:avLst/>
          </a:prstGeom>
        </p:spPr>
        <p:txBody>
          <a:bodyPr wrap="square">
            <a:spAutoFit/>
          </a:bodyPr>
          <a:lstStyle/>
          <a:p>
            <a:r>
              <a:rPr lang="en-US" sz="2800" b="1" dirty="0" err="1">
                <a:solidFill>
                  <a:schemeClr val="bg1"/>
                </a:solidFill>
              </a:rPr>
              <a:t>Considérations</a:t>
            </a:r>
            <a:r>
              <a:rPr lang="en-US" sz="2800" b="1" dirty="0">
                <a:solidFill>
                  <a:schemeClr val="bg1"/>
                </a:solidFill>
              </a:rPr>
              <a:t> </a:t>
            </a:r>
            <a:r>
              <a:rPr lang="en-US" sz="2800" b="1" dirty="0" err="1">
                <a:solidFill>
                  <a:schemeClr val="bg1"/>
                </a:solidFill>
              </a:rPr>
              <a:t>transversales</a:t>
            </a:r>
            <a:endParaRPr lang="en-US" sz="2800" b="1"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5" y="1137571"/>
            <a:ext cx="10936109" cy="1785104"/>
          </a:xfrm>
          <a:prstGeom prst="rect">
            <a:avLst/>
          </a:prstGeom>
          <a:solidFill>
            <a:schemeClr val="bg1"/>
          </a:solidFill>
        </p:spPr>
        <p:txBody>
          <a:bodyPr wrap="square">
            <a:spAutoFit/>
          </a:bodyPr>
          <a:lstStyle/>
          <a:p>
            <a:pPr marL="342900" indent="-342900">
              <a:spcAft>
                <a:spcPts val="600"/>
              </a:spcAft>
              <a:buClr>
                <a:srgbClr val="008000"/>
              </a:buClr>
              <a:buFont typeface="Wingdings" panose="05000000000000000000" pitchFamily="2" charset="2"/>
              <a:buChar char="Ø"/>
            </a:pPr>
            <a:r>
              <a:rPr lang="fr-FR" sz="2800" dirty="0"/>
              <a:t>Analyse et réduction des risques</a:t>
            </a:r>
          </a:p>
          <a:p>
            <a:pPr marL="800100" lvl="1" indent="-342900">
              <a:spcAft>
                <a:spcPts val="600"/>
              </a:spcAft>
              <a:buClr>
                <a:srgbClr val="008000"/>
              </a:buClr>
              <a:buFont typeface="Wingdings" panose="05000000000000000000" pitchFamily="2" charset="2"/>
              <a:buChar char="Ø"/>
            </a:pPr>
            <a:r>
              <a:rPr lang="fr-FR" sz="2400" dirty="0"/>
              <a:t>Les modalités de l'AVC ne sont pas plus "risquées" que les autres modalités et la plupart des risques ne sont pas spécifiques aux TM</a:t>
            </a:r>
          </a:p>
          <a:p>
            <a:pPr marL="800100" lvl="1" indent="-342900">
              <a:spcAft>
                <a:spcPts val="600"/>
              </a:spcAft>
              <a:buClr>
                <a:srgbClr val="008000"/>
              </a:buClr>
              <a:buFont typeface="Wingdings" panose="05000000000000000000" pitchFamily="2" charset="2"/>
              <a:buChar char="Ø"/>
            </a:pPr>
            <a:r>
              <a:rPr lang="fr-FR" sz="2400" dirty="0"/>
              <a:t>Accorder une attention particulière aux risques de protection</a:t>
            </a:r>
          </a:p>
        </p:txBody>
      </p:sp>
    </p:spTree>
    <p:extLst>
      <p:ext uri="{BB962C8B-B14F-4D97-AF65-F5344CB8AC3E}">
        <p14:creationId xmlns:p14="http://schemas.microsoft.com/office/powerpoint/2010/main" val="41478201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9525950" cy="584775"/>
          </a:xfrm>
          <a:prstGeom prst="rect">
            <a:avLst/>
          </a:prstGeom>
        </p:spPr>
        <p:txBody>
          <a:bodyPr wrap="square">
            <a:spAutoFit/>
          </a:bodyPr>
          <a:lstStyle/>
          <a:p>
            <a:r>
              <a:rPr lang="en-GB" sz="3200" b="1" dirty="0">
                <a:solidFill>
                  <a:schemeClr val="bg1"/>
                </a:solidFill>
              </a:rPr>
              <a:t>Fin de la </a:t>
            </a:r>
            <a:r>
              <a:rPr lang="en-GB" sz="3200" b="1" dirty="0" err="1">
                <a:solidFill>
                  <a:schemeClr val="bg1"/>
                </a:solidFill>
              </a:rPr>
              <a:t>Partie</a:t>
            </a:r>
            <a:r>
              <a:rPr lang="en-GB" sz="3200" b="1" dirty="0">
                <a:solidFill>
                  <a:schemeClr val="bg1"/>
                </a:solidFill>
              </a:rPr>
              <a:t> I: Note </a:t>
            </a:r>
            <a:r>
              <a:rPr lang="en-GB" sz="3200" b="1" dirty="0" err="1">
                <a:solidFill>
                  <a:schemeClr val="bg1"/>
                </a:solidFill>
              </a:rPr>
              <a:t>d’Orientation</a:t>
            </a:r>
            <a:endParaRPr lang="en-US" sz="32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TextBox 1">
            <a:extLst>
              <a:ext uri="{FF2B5EF4-FFF2-40B4-BE49-F238E27FC236}">
                <a16:creationId xmlns:a16="http://schemas.microsoft.com/office/drawing/2014/main" id="{E89B7D73-21C4-4935-A07A-27FC87AF63F3}"/>
              </a:ext>
            </a:extLst>
          </p:cNvPr>
          <p:cNvSpPr txBox="1"/>
          <p:nvPr/>
        </p:nvSpPr>
        <p:spPr>
          <a:xfrm>
            <a:off x="1400962" y="1264771"/>
            <a:ext cx="7392318" cy="523220"/>
          </a:xfrm>
          <a:prstGeom prst="rect">
            <a:avLst/>
          </a:prstGeom>
          <a:noFill/>
        </p:spPr>
        <p:txBody>
          <a:bodyPr wrap="square" rtlCol="0">
            <a:spAutoFit/>
          </a:bodyPr>
          <a:lstStyle/>
          <a:p>
            <a:r>
              <a:rPr lang="en-US" sz="2800" dirty="0"/>
              <a:t>Questions sur la Note </a:t>
            </a:r>
            <a:r>
              <a:rPr lang="en-US" sz="2800" dirty="0" err="1"/>
              <a:t>d’Orientation</a:t>
            </a:r>
            <a:r>
              <a:rPr lang="en-US" sz="2800" dirty="0"/>
              <a:t>?</a:t>
            </a:r>
          </a:p>
        </p:txBody>
      </p:sp>
      <p:pic>
        <p:nvPicPr>
          <p:cNvPr id="12" name="Content Placeholder 11" descr="A person that is sitting in the grass&#10;&#10;Description automatically generated">
            <a:extLst>
              <a:ext uri="{FF2B5EF4-FFF2-40B4-BE49-F238E27FC236}">
                <a16:creationId xmlns:a16="http://schemas.microsoft.com/office/drawing/2014/main" id="{7A65D372-14BB-4AA3-88F4-F9FE5A496094}"/>
              </a:ext>
            </a:extLst>
          </p:cNvPr>
          <p:cNvPicPr>
            <a:picLocks noGrp="1" noChangeAspect="1"/>
          </p:cNvPicPr>
          <p:nvPr>
            <p:ph idx="1"/>
          </p:nvPr>
        </p:nvPicPr>
        <p:blipFill>
          <a:blip r:embed="rId5">
            <a:extLst>
              <a:ext uri="{28A0092B-C50C-407E-A947-70E740481C1C}">
                <a14:useLocalDpi xmlns:a14="http://schemas.microsoft.com/office/drawing/2010/main" val="0"/>
              </a:ext>
            </a:extLst>
          </a:blip>
          <a:stretch>
            <a:fillRect/>
          </a:stretch>
        </p:blipFill>
        <p:spPr>
          <a:xfrm>
            <a:off x="1497623" y="2179599"/>
            <a:ext cx="6605831" cy="4678401"/>
          </a:xfrm>
        </p:spPr>
      </p:pic>
    </p:spTree>
    <p:extLst>
      <p:ext uri="{BB962C8B-B14F-4D97-AF65-F5344CB8AC3E}">
        <p14:creationId xmlns:p14="http://schemas.microsoft.com/office/powerpoint/2010/main" val="20515800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523220"/>
          </a:xfrm>
          <a:prstGeom prst="rect">
            <a:avLst/>
          </a:prstGeom>
        </p:spPr>
        <p:txBody>
          <a:bodyPr wrap="square">
            <a:spAutoFit/>
          </a:bodyPr>
          <a:lstStyle/>
          <a:p>
            <a:r>
              <a:rPr lang="en-US" sz="2800" b="1" dirty="0">
                <a:solidFill>
                  <a:schemeClr val="bg1"/>
                </a:solidFill>
              </a:rPr>
              <a:t>Recommendations pour les coordinators du cluster/</a:t>
            </a:r>
            <a:r>
              <a:rPr lang="en-US" sz="2800" b="1" dirty="0" err="1">
                <a:solidFill>
                  <a:schemeClr val="bg1"/>
                </a:solidFill>
              </a:rPr>
              <a:t>secteur</a:t>
            </a:r>
            <a:endParaRPr lang="en-US" sz="2800" b="1"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5" y="884180"/>
            <a:ext cx="11685257" cy="6047809"/>
          </a:xfrm>
          <a:prstGeom prst="rect">
            <a:avLst/>
          </a:prstGeom>
          <a:solidFill>
            <a:schemeClr val="bg1"/>
          </a:solidFill>
        </p:spPr>
        <p:txBody>
          <a:bodyPr wrap="square">
            <a:spAutoFit/>
          </a:bodyPr>
          <a:lstStyle/>
          <a:p>
            <a:pPr marL="342900" indent="-342900">
              <a:spcAft>
                <a:spcPts val="600"/>
              </a:spcAft>
              <a:buClr>
                <a:srgbClr val="008000"/>
              </a:buClr>
              <a:buFont typeface="Wingdings" panose="05000000000000000000" pitchFamily="2" charset="2"/>
              <a:buChar char="Ø"/>
            </a:pPr>
            <a:r>
              <a:rPr lang="fr-FR" sz="2200" dirty="0"/>
              <a:t>Travailler avec d'autres secteurs à l'évaluation des obstacles du côté de la demande et de l'offre à une nutrition adéquate, y compris les obstacles économiques et les facteurs saisonniers</a:t>
            </a:r>
          </a:p>
          <a:p>
            <a:pPr marL="342900" indent="-342900">
              <a:spcAft>
                <a:spcPts val="600"/>
              </a:spcAft>
              <a:buClr>
                <a:srgbClr val="008000"/>
              </a:buClr>
              <a:buFont typeface="Wingdings" panose="05000000000000000000" pitchFamily="2" charset="2"/>
              <a:buChar char="Ø"/>
            </a:pPr>
            <a:r>
              <a:rPr lang="fr-FR" sz="2200" dirty="0"/>
              <a:t>Travailler avec le CWG sur la faisabilité des TM pour la réponse nutritionnelle</a:t>
            </a:r>
          </a:p>
          <a:p>
            <a:pPr marL="342900" indent="-342900">
              <a:spcAft>
                <a:spcPts val="600"/>
              </a:spcAft>
              <a:buClr>
                <a:srgbClr val="008000"/>
              </a:buClr>
              <a:buFont typeface="Wingdings" panose="05000000000000000000" pitchFamily="2" charset="2"/>
              <a:buChar char="Ø"/>
            </a:pPr>
            <a:r>
              <a:rPr lang="fr-FR" sz="2200" dirty="0"/>
              <a:t>Aider les partenaires à envisager systématiquement les modalités et les approches des TM dans l'analyse des réponses </a:t>
            </a:r>
          </a:p>
          <a:p>
            <a:pPr marL="342900" indent="-342900">
              <a:spcAft>
                <a:spcPts val="600"/>
              </a:spcAft>
              <a:buClr>
                <a:srgbClr val="008000"/>
              </a:buClr>
              <a:buFont typeface="Wingdings" panose="05000000000000000000" pitchFamily="2" charset="2"/>
              <a:buChar char="Ø"/>
            </a:pPr>
            <a:r>
              <a:rPr lang="fr-FR" sz="2200" dirty="0"/>
              <a:t>Promouvoir des possibilités adéquates d'utiliser les modalités et les approches des TM de la réponse nutritionnelle</a:t>
            </a:r>
          </a:p>
          <a:p>
            <a:pPr marL="342900" indent="-342900">
              <a:spcAft>
                <a:spcPts val="600"/>
              </a:spcAft>
              <a:buClr>
                <a:srgbClr val="008000"/>
              </a:buClr>
              <a:buFont typeface="Wingdings" panose="05000000000000000000" pitchFamily="2" charset="2"/>
              <a:buChar char="Ø"/>
            </a:pPr>
            <a:r>
              <a:rPr lang="fr-FR" sz="2200" dirty="0"/>
              <a:t>Travailler avec le cluster SA sur l'utilisation des modalités de TM pour l'aide aux ménages et/ou l'aide alimentaire individuelle ; avec le cluster sante sur l'utilisation des TM pour améliorer l'accès aux services de santé prioritaires et au traitement de la malnutrition</a:t>
            </a:r>
          </a:p>
          <a:p>
            <a:pPr marL="342900" indent="-342900">
              <a:spcAft>
                <a:spcPts val="600"/>
              </a:spcAft>
              <a:buClr>
                <a:srgbClr val="008000"/>
              </a:buClr>
              <a:buFont typeface="Wingdings" panose="05000000000000000000" pitchFamily="2" charset="2"/>
              <a:buChar char="Ø"/>
            </a:pPr>
            <a:r>
              <a:rPr lang="fr-FR" sz="2200" dirty="0"/>
              <a:t>Soutenir l'établissement et la révision des MFB/MEB et plaider pour une optique </a:t>
            </a:r>
            <a:r>
              <a:rPr lang="fr-FR" sz="2200" dirty="0" err="1"/>
              <a:t>nutr</a:t>
            </a:r>
            <a:r>
              <a:rPr lang="fr-FR" sz="2200" dirty="0"/>
              <a:t>.</a:t>
            </a:r>
          </a:p>
          <a:p>
            <a:pPr marL="342900" indent="-342900">
              <a:spcAft>
                <a:spcPts val="600"/>
              </a:spcAft>
              <a:buClr>
                <a:srgbClr val="008000"/>
              </a:buClr>
              <a:buFont typeface="Wingdings" panose="05000000000000000000" pitchFamily="2" charset="2"/>
              <a:buChar char="Ø"/>
            </a:pPr>
            <a:r>
              <a:rPr lang="fr-FR" sz="2200" dirty="0"/>
              <a:t>Promouvoir la documentation et la diffusion des leçons apprises sur l'utilisation des TM pour les résultats nutritionnels.</a:t>
            </a:r>
          </a:p>
          <a:p>
            <a:pPr marL="342900" indent="-342900">
              <a:spcAft>
                <a:spcPts val="600"/>
              </a:spcAft>
              <a:buClr>
                <a:srgbClr val="008000"/>
              </a:buClr>
              <a:buFont typeface="Wingdings" panose="05000000000000000000" pitchFamily="2" charset="2"/>
              <a:buChar char="Ø"/>
            </a:pPr>
            <a:r>
              <a:rPr lang="fr-FR" sz="2200" dirty="0"/>
              <a:t>Promouvoir la capacité de la CVA et le renforcement de la confiance des partenaires locaux/nationaux</a:t>
            </a:r>
          </a:p>
        </p:txBody>
      </p:sp>
    </p:spTree>
    <p:extLst>
      <p:ext uri="{BB962C8B-B14F-4D97-AF65-F5344CB8AC3E}">
        <p14:creationId xmlns:p14="http://schemas.microsoft.com/office/powerpoint/2010/main" val="739026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523220"/>
          </a:xfrm>
          <a:prstGeom prst="rect">
            <a:avLst/>
          </a:prstGeom>
        </p:spPr>
        <p:txBody>
          <a:bodyPr wrap="square">
            <a:spAutoFit/>
          </a:bodyPr>
          <a:lstStyle/>
          <a:p>
            <a:r>
              <a:rPr lang="en-US" sz="2800" b="1" dirty="0">
                <a:solidFill>
                  <a:schemeClr val="bg1"/>
                </a:solidFill>
              </a:rPr>
              <a:t>Recommendations pour </a:t>
            </a:r>
            <a:r>
              <a:rPr lang="fr-FR" sz="2800" b="1" dirty="0">
                <a:solidFill>
                  <a:schemeClr val="bg1"/>
                </a:solidFill>
              </a:rPr>
              <a:t>les praticiens de la nutrition</a:t>
            </a:r>
            <a:endParaRPr lang="en-US" sz="2800" b="1"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Rectangle 1">
            <a:extLst>
              <a:ext uri="{FF2B5EF4-FFF2-40B4-BE49-F238E27FC236}">
                <a16:creationId xmlns:a16="http://schemas.microsoft.com/office/drawing/2014/main" id="{34838001-405B-4135-8987-ABDFC7A6FFEB}"/>
              </a:ext>
            </a:extLst>
          </p:cNvPr>
          <p:cNvSpPr/>
          <p:nvPr/>
        </p:nvSpPr>
        <p:spPr>
          <a:xfrm>
            <a:off x="334146" y="1060452"/>
            <a:ext cx="10341772" cy="5724644"/>
          </a:xfrm>
          <a:prstGeom prst="rect">
            <a:avLst/>
          </a:prstGeom>
          <a:solidFill>
            <a:schemeClr val="bg1"/>
          </a:solidFill>
        </p:spPr>
        <p:txBody>
          <a:bodyPr wrap="square">
            <a:spAutoFit/>
          </a:bodyPr>
          <a:lstStyle/>
          <a:p>
            <a:pPr marL="342900" indent="-342900">
              <a:spcAft>
                <a:spcPts val="600"/>
              </a:spcAft>
              <a:buClr>
                <a:srgbClr val="008000"/>
              </a:buClr>
              <a:buFont typeface="Wingdings" panose="05000000000000000000" pitchFamily="2" charset="2"/>
              <a:buChar char="Ø"/>
            </a:pPr>
            <a:r>
              <a:rPr lang="fr-FR" sz="2400" dirty="0"/>
              <a:t>Contribuer à une compréhension commune des obstacles à une alimentation adéquate, y compris les obstacles économiques</a:t>
            </a:r>
          </a:p>
          <a:p>
            <a:pPr marL="342900" indent="-342900">
              <a:spcAft>
                <a:spcPts val="600"/>
              </a:spcAft>
              <a:buClr>
                <a:srgbClr val="008000"/>
              </a:buClr>
              <a:buFont typeface="Wingdings" panose="05000000000000000000" pitchFamily="2" charset="2"/>
              <a:buChar char="Ø"/>
            </a:pPr>
            <a:r>
              <a:rPr lang="fr-FR" sz="2400" dirty="0"/>
              <a:t>Contribuer à une compréhension commune de la faisabilité et de la pertinence de l'utilisation des modalités et approches de TM pour les résultats nutritionnels.</a:t>
            </a:r>
          </a:p>
          <a:p>
            <a:pPr marL="342900" indent="-342900">
              <a:spcAft>
                <a:spcPts val="600"/>
              </a:spcAft>
              <a:buClr>
                <a:srgbClr val="008000"/>
              </a:buClr>
              <a:buFont typeface="Wingdings" panose="05000000000000000000" pitchFamily="2" charset="2"/>
              <a:buChar char="Ø"/>
            </a:pPr>
            <a:r>
              <a:rPr lang="fr-FR" sz="2400" dirty="0"/>
              <a:t>Prendre systématiquement en compte les modalités et approches de TM dans le processus d'analyse des réponses nutritionnelles.</a:t>
            </a:r>
          </a:p>
          <a:p>
            <a:pPr marL="342900" indent="-342900">
              <a:spcAft>
                <a:spcPts val="600"/>
              </a:spcAft>
              <a:buClr>
                <a:srgbClr val="008000"/>
              </a:buClr>
              <a:buFont typeface="Wingdings" panose="05000000000000000000" pitchFamily="2" charset="2"/>
              <a:buChar char="Ø"/>
            </a:pPr>
            <a:r>
              <a:rPr lang="fr-FR" sz="2400" dirty="0"/>
              <a:t>Sélectionner les approches TM et concevoir la composante TM d'une réponse nutritionnelle sur la base des bonnes pratiques actuelles</a:t>
            </a:r>
          </a:p>
          <a:p>
            <a:pPr marL="342900" indent="-342900">
              <a:spcAft>
                <a:spcPts val="600"/>
              </a:spcAft>
              <a:buClr>
                <a:srgbClr val="008000"/>
              </a:buClr>
              <a:buFont typeface="Wingdings" panose="05000000000000000000" pitchFamily="2" charset="2"/>
              <a:buChar char="Ø"/>
            </a:pPr>
            <a:r>
              <a:rPr lang="fr-FR" sz="2400" dirty="0"/>
              <a:t>Investir dans le suivi et la génération de preuves des programmes de nutrition avec une composante TM. </a:t>
            </a:r>
          </a:p>
          <a:p>
            <a:pPr marL="342900" indent="-342900">
              <a:spcAft>
                <a:spcPts val="600"/>
              </a:spcAft>
              <a:buClr>
                <a:srgbClr val="008000"/>
              </a:buClr>
              <a:buFont typeface="Wingdings" panose="05000000000000000000" pitchFamily="2" charset="2"/>
              <a:buChar char="Ø"/>
            </a:pPr>
            <a:r>
              <a:rPr lang="fr-FR" sz="2400" dirty="0"/>
              <a:t>Diffuser de manière proactive les leçons apprises</a:t>
            </a:r>
          </a:p>
          <a:p>
            <a:pPr marL="342900" indent="-342900">
              <a:spcAft>
                <a:spcPts val="600"/>
              </a:spcAft>
              <a:buClr>
                <a:srgbClr val="008000"/>
              </a:buClr>
              <a:buFont typeface="Wingdings" panose="05000000000000000000" pitchFamily="2" charset="2"/>
              <a:buChar char="Ø"/>
            </a:pPr>
            <a:r>
              <a:rPr lang="fr-FR" sz="2400" dirty="0"/>
              <a:t>Renforcer les capacités de TM et la confiance des praticiens de la nutrition.</a:t>
            </a:r>
          </a:p>
        </p:txBody>
      </p:sp>
    </p:spTree>
    <p:extLst>
      <p:ext uri="{BB962C8B-B14F-4D97-AF65-F5344CB8AC3E}">
        <p14:creationId xmlns:p14="http://schemas.microsoft.com/office/powerpoint/2010/main" val="3330831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DCBF8A0-6882-43ED-9C21-CF8DC5D75764}"/>
              </a:ext>
            </a:extLst>
          </p:cNvPr>
          <p:cNvSpPr>
            <a:spLocks noGrp="1"/>
          </p:cNvSpPr>
          <p:nvPr>
            <p:ph idx="1"/>
          </p:nvPr>
        </p:nvSpPr>
        <p:spPr>
          <a:xfrm>
            <a:off x="537634" y="1309689"/>
            <a:ext cx="8974501" cy="4976811"/>
          </a:xfrm>
        </p:spPr>
        <p:txBody>
          <a:bodyPr>
            <a:normAutofit fontScale="92500" lnSpcReduction="10000"/>
          </a:bodyPr>
          <a:lstStyle/>
          <a:p>
            <a:pPr>
              <a:buFont typeface="Wingdings" panose="05000000000000000000" pitchFamily="2" charset="2"/>
              <a:buChar char="Ø"/>
            </a:pPr>
            <a:r>
              <a:rPr lang="fr-FR" sz="2800" dirty="0">
                <a:solidFill>
                  <a:srgbClr val="FF0000"/>
                </a:solidFill>
              </a:rPr>
              <a:t>Sondage: qui êtes vous ?</a:t>
            </a:r>
            <a:endParaRPr lang="fr-FR" sz="2800" dirty="0"/>
          </a:p>
          <a:p>
            <a:pPr>
              <a:buFont typeface="Wingdings" panose="05000000000000000000" pitchFamily="2" charset="2"/>
              <a:buChar char="Ø"/>
            </a:pPr>
            <a:r>
              <a:rPr lang="fr-FR" sz="2800" dirty="0"/>
              <a:t>Reconnaissance du fait que les transferts monétaires (TM) peuvent favoriser les résultats nutritionnels</a:t>
            </a:r>
          </a:p>
          <a:p>
            <a:pPr>
              <a:buFont typeface="Wingdings" panose="05000000000000000000" pitchFamily="2" charset="2"/>
              <a:buChar char="Ø"/>
            </a:pPr>
            <a:r>
              <a:rPr lang="fr-FR" sz="2800" dirty="0"/>
              <a:t>Soutien de </a:t>
            </a:r>
            <a:r>
              <a:rPr lang="fr-FR" sz="2800" dirty="0" err="1"/>
              <a:t>CashCap</a:t>
            </a:r>
            <a:r>
              <a:rPr lang="fr-FR" sz="2800" dirty="0"/>
              <a:t> à la GNC depuis août 2019</a:t>
            </a:r>
          </a:p>
          <a:p>
            <a:pPr>
              <a:buFont typeface="Wingdings" panose="05000000000000000000" pitchFamily="2" charset="2"/>
              <a:buChar char="Ø"/>
            </a:pPr>
            <a:r>
              <a:rPr lang="fr-FR" sz="2800" dirty="0"/>
              <a:t>Groupe de référence, composé de plus de 15 organisations</a:t>
            </a:r>
          </a:p>
          <a:p>
            <a:pPr>
              <a:buFont typeface="Wingdings" panose="05000000000000000000" pitchFamily="2" charset="2"/>
              <a:buChar char="Ø"/>
            </a:pPr>
            <a:r>
              <a:rPr lang="fr-FR" sz="2800" dirty="0"/>
              <a:t>Résultats : Note d'information et d'orientation</a:t>
            </a:r>
          </a:p>
          <a:p>
            <a:pPr lvl="1">
              <a:buFont typeface="Wingdings" panose="05000000000000000000" pitchFamily="2" charset="2"/>
              <a:buChar char="Ø"/>
            </a:pPr>
            <a:r>
              <a:rPr lang="fr-FR" sz="2600" dirty="0"/>
              <a:t>Examen des preuves et des pratiques</a:t>
            </a:r>
          </a:p>
          <a:p>
            <a:pPr lvl="1">
              <a:buFont typeface="Wingdings" panose="05000000000000000000" pitchFamily="2" charset="2"/>
              <a:buChar char="Ø"/>
            </a:pPr>
            <a:r>
              <a:rPr lang="fr-FR" sz="2600" dirty="0"/>
              <a:t>Plus de 50 entretiens avec des informateurs clés</a:t>
            </a:r>
          </a:p>
          <a:p>
            <a:pPr lvl="1">
              <a:buFont typeface="Wingdings" panose="05000000000000000000" pitchFamily="2" charset="2"/>
              <a:buChar char="Ø"/>
            </a:pPr>
            <a:r>
              <a:rPr lang="fr-FR" sz="2600" dirty="0"/>
              <a:t>Deux études de cas : Nigeria et Somalie</a:t>
            </a:r>
          </a:p>
          <a:p>
            <a:pPr lvl="1">
              <a:buFont typeface="Wingdings" panose="05000000000000000000" pitchFamily="2" charset="2"/>
              <a:buChar char="Ø"/>
            </a:pPr>
            <a:r>
              <a:rPr lang="fr-FR" sz="2600" dirty="0"/>
              <a:t>Public cible</a:t>
            </a:r>
            <a:endParaRPr lang="en-GB" sz="2200" dirty="0"/>
          </a:p>
        </p:txBody>
      </p:sp>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8311089" cy="584775"/>
          </a:xfrm>
          <a:prstGeom prst="rect">
            <a:avLst/>
          </a:prstGeom>
        </p:spPr>
        <p:txBody>
          <a:bodyPr wrap="square">
            <a:spAutoFit/>
          </a:bodyPr>
          <a:lstStyle/>
          <a:p>
            <a:r>
              <a:rPr lang="en-GB" sz="3200" b="1" dirty="0">
                <a:solidFill>
                  <a:schemeClr val="bg1"/>
                </a:solidFill>
              </a:rPr>
              <a:t>Introduction</a:t>
            </a:r>
            <a:endParaRPr lang="en-US" sz="32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Tree>
    <p:extLst>
      <p:ext uri="{BB962C8B-B14F-4D97-AF65-F5344CB8AC3E}">
        <p14:creationId xmlns:p14="http://schemas.microsoft.com/office/powerpoint/2010/main" val="968456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0E1D377-1ED2-4D08-99BF-A7AD3039F565}"/>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17" name="TextBox 16">
            <a:extLst>
              <a:ext uri="{FF2B5EF4-FFF2-40B4-BE49-F238E27FC236}">
                <a16:creationId xmlns:a16="http://schemas.microsoft.com/office/drawing/2014/main" id="{2B46CC56-C3D6-46A7-9EB0-ADBF9227F084}"/>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18" name="Rectangle 17">
            <a:extLst>
              <a:ext uri="{FF2B5EF4-FFF2-40B4-BE49-F238E27FC236}">
                <a16:creationId xmlns:a16="http://schemas.microsoft.com/office/drawing/2014/main" id="{251C4F66-90A6-49F2-8D3D-7DD258AF7989}"/>
              </a:ext>
            </a:extLst>
          </p:cNvPr>
          <p:cNvSpPr/>
          <p:nvPr/>
        </p:nvSpPr>
        <p:spPr>
          <a:xfrm>
            <a:off x="334146" y="118753"/>
            <a:ext cx="8311089" cy="584775"/>
          </a:xfrm>
          <a:prstGeom prst="rect">
            <a:avLst/>
          </a:prstGeom>
        </p:spPr>
        <p:txBody>
          <a:bodyPr wrap="square">
            <a:spAutoFit/>
          </a:bodyPr>
          <a:lstStyle/>
          <a:p>
            <a:r>
              <a:rPr lang="en-GB" sz="3200" b="1" dirty="0">
                <a:solidFill>
                  <a:schemeClr val="bg1"/>
                </a:solidFill>
              </a:rPr>
              <a:t>Introduction: TM </a:t>
            </a:r>
            <a:r>
              <a:rPr lang="en-GB" sz="3200" b="1" dirty="0" err="1">
                <a:solidFill>
                  <a:schemeClr val="bg1"/>
                </a:solidFill>
              </a:rPr>
              <a:t>terminologie</a:t>
            </a:r>
            <a:endParaRPr lang="en-US" sz="3200" dirty="0">
              <a:solidFill>
                <a:schemeClr val="bg1"/>
              </a:solidFill>
            </a:endParaRPr>
          </a:p>
        </p:txBody>
      </p:sp>
      <p:pic>
        <p:nvPicPr>
          <p:cNvPr id="19" name="Graphic 18">
            <a:extLst>
              <a:ext uri="{FF2B5EF4-FFF2-40B4-BE49-F238E27FC236}">
                <a16:creationId xmlns:a16="http://schemas.microsoft.com/office/drawing/2014/main" id="{A186F6CE-45BF-4B7B-AA73-48E829925B0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2" name="TextBox 1">
            <a:extLst>
              <a:ext uri="{FF2B5EF4-FFF2-40B4-BE49-F238E27FC236}">
                <a16:creationId xmlns:a16="http://schemas.microsoft.com/office/drawing/2014/main" id="{9424FABE-4A17-4E71-BC50-FC4530517428}"/>
              </a:ext>
            </a:extLst>
          </p:cNvPr>
          <p:cNvSpPr txBox="1"/>
          <p:nvPr/>
        </p:nvSpPr>
        <p:spPr>
          <a:xfrm>
            <a:off x="334146" y="840100"/>
            <a:ext cx="10550519" cy="1600438"/>
          </a:xfrm>
          <a:prstGeom prst="rect">
            <a:avLst/>
          </a:prstGeom>
          <a:solidFill>
            <a:schemeClr val="bg1"/>
          </a:solidFill>
        </p:spPr>
        <p:txBody>
          <a:bodyPr wrap="square" rtlCol="0">
            <a:spAutoFit/>
          </a:bodyPr>
          <a:lstStyle/>
          <a:p>
            <a:pPr marL="342900" indent="-342900">
              <a:spcAft>
                <a:spcPts val="1200"/>
              </a:spcAft>
              <a:buClr>
                <a:srgbClr val="008000"/>
              </a:buClr>
              <a:buFont typeface="Wingdings" panose="05000000000000000000" pitchFamily="2" charset="2"/>
              <a:buChar char="Ø"/>
            </a:pPr>
            <a:r>
              <a:rPr lang="en-US" sz="2200" dirty="0"/>
              <a:t>TM = </a:t>
            </a:r>
            <a:r>
              <a:rPr lang="fr-FR" sz="2200" dirty="0"/>
              <a:t>la fourniture de </a:t>
            </a:r>
            <a:r>
              <a:rPr lang="fr-FR" sz="2200" dirty="0" err="1"/>
              <a:t>transfers</a:t>
            </a:r>
            <a:r>
              <a:rPr lang="fr-FR" sz="2200" dirty="0"/>
              <a:t> d'espèces ou de coupons aux bénéficiaires ciblés (individus, ménages ou communautés) pour accéder à des biens et services</a:t>
            </a:r>
          </a:p>
          <a:p>
            <a:pPr marL="342900" indent="-342900">
              <a:spcAft>
                <a:spcPts val="1200"/>
              </a:spcAft>
              <a:buClr>
                <a:srgbClr val="008000"/>
              </a:buClr>
              <a:buFont typeface="Wingdings" panose="05000000000000000000" pitchFamily="2" charset="2"/>
              <a:buChar char="Ø"/>
            </a:pPr>
            <a:r>
              <a:rPr lang="fr-FR" sz="2200" dirty="0"/>
              <a:t>Qu'est-ce qui n'est pas un TM? Paiement d'incitations pour les volontaires ou les ASC, paiements aux institutions (écoles, centres de santé, etc.)</a:t>
            </a:r>
            <a:endParaRPr lang="en-US" sz="2200" dirty="0"/>
          </a:p>
        </p:txBody>
      </p:sp>
      <p:sp>
        <p:nvSpPr>
          <p:cNvPr id="20" name="Rectangle 19">
            <a:extLst>
              <a:ext uri="{FF2B5EF4-FFF2-40B4-BE49-F238E27FC236}">
                <a16:creationId xmlns:a16="http://schemas.microsoft.com/office/drawing/2014/main" id="{F225F276-8C90-4F02-B1CD-364B718BCE80}"/>
              </a:ext>
            </a:extLst>
          </p:cNvPr>
          <p:cNvSpPr/>
          <p:nvPr/>
        </p:nvSpPr>
        <p:spPr>
          <a:xfrm>
            <a:off x="0" y="4783324"/>
            <a:ext cx="12192000" cy="1958749"/>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latin typeface="Gill Sans MT" panose="020B0502020104020203" pitchFamily="34" charset="0"/>
            </a:endParaRPr>
          </a:p>
        </p:txBody>
      </p:sp>
      <p:cxnSp>
        <p:nvCxnSpPr>
          <p:cNvPr id="21" name="Straight Connector 20">
            <a:extLst>
              <a:ext uri="{FF2B5EF4-FFF2-40B4-BE49-F238E27FC236}">
                <a16:creationId xmlns:a16="http://schemas.microsoft.com/office/drawing/2014/main" id="{9F58F72A-4970-4BBB-9A4A-2A3B96A7C1E3}"/>
              </a:ext>
            </a:extLst>
          </p:cNvPr>
          <p:cNvCxnSpPr>
            <a:cxnSpLocks/>
          </p:cNvCxnSpPr>
          <p:nvPr/>
        </p:nvCxnSpPr>
        <p:spPr>
          <a:xfrm>
            <a:off x="5940932" y="5673061"/>
            <a:ext cx="0" cy="416535"/>
          </a:xfrm>
          <a:prstGeom prst="line">
            <a:avLst/>
          </a:prstGeom>
          <a:noFill/>
          <a:ln w="28575" cap="flat" cmpd="sng" algn="ctr">
            <a:solidFill>
              <a:schemeClr val="tx1"/>
            </a:solidFill>
            <a:prstDash val="dash"/>
          </a:ln>
          <a:effectLst/>
        </p:spPr>
      </p:cxnSp>
      <p:sp>
        <p:nvSpPr>
          <p:cNvPr id="22" name="Rectangle 21">
            <a:extLst>
              <a:ext uri="{FF2B5EF4-FFF2-40B4-BE49-F238E27FC236}">
                <a16:creationId xmlns:a16="http://schemas.microsoft.com/office/drawing/2014/main" id="{7A99C463-FD12-469E-B21A-7F366A297C1B}"/>
              </a:ext>
            </a:extLst>
          </p:cNvPr>
          <p:cNvSpPr/>
          <p:nvPr/>
        </p:nvSpPr>
        <p:spPr>
          <a:xfrm>
            <a:off x="0" y="2735693"/>
            <a:ext cx="12192000" cy="2047631"/>
          </a:xfrm>
          <a:prstGeom prst="rect">
            <a:avLst/>
          </a:prstGeom>
          <a:solidFill>
            <a:schemeClr val="bg2">
              <a:lumMod val="9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latin typeface="Gill Sans MT" panose="020B0502020104020203" pitchFamily="34" charset="0"/>
            </a:endParaRPr>
          </a:p>
        </p:txBody>
      </p:sp>
      <p:sp>
        <p:nvSpPr>
          <p:cNvPr id="23" name="TextBox 22">
            <a:extLst>
              <a:ext uri="{FF2B5EF4-FFF2-40B4-BE49-F238E27FC236}">
                <a16:creationId xmlns:a16="http://schemas.microsoft.com/office/drawing/2014/main" id="{93671C98-68CF-410B-BF6B-0CEFAFD27237}"/>
              </a:ext>
            </a:extLst>
          </p:cNvPr>
          <p:cNvSpPr txBox="1"/>
          <p:nvPr/>
        </p:nvSpPr>
        <p:spPr>
          <a:xfrm>
            <a:off x="8640891" y="5211828"/>
            <a:ext cx="3129200" cy="1241622"/>
          </a:xfrm>
          <a:prstGeom prst="rect">
            <a:avLst/>
          </a:prstGeom>
          <a:noFill/>
        </p:spPr>
        <p:txBody>
          <a:bodyPr wrap="square" rtlCol="0">
            <a:spAutoFit/>
          </a:bodyPr>
          <a:lstStyle/>
          <a:p>
            <a:pPr lvl="0"/>
            <a:r>
              <a:rPr lang="en-GB" altLang="en-US" sz="1867" b="1" kern="0" dirty="0">
                <a:solidFill>
                  <a:schemeClr val="accent6">
                    <a:lumMod val="75000"/>
                  </a:schemeClr>
                </a:solidFill>
                <a:latin typeface="Gill Sans MT" panose="020B0502020104020203" pitchFamily="34" charset="0"/>
              </a:rPr>
              <a:t>QUALIFICATION</a:t>
            </a:r>
          </a:p>
          <a:p>
            <a:pPr lvl="0"/>
            <a:r>
              <a:rPr lang="en-US" sz="1867" dirty="0" err="1">
                <a:latin typeface="Gill Sans MT" panose="020B0502020104020203" pitchFamily="34" charset="0"/>
              </a:rPr>
              <a:t>Activités</a:t>
            </a:r>
            <a:r>
              <a:rPr lang="en-US" sz="1867" dirty="0">
                <a:latin typeface="Gill Sans MT" panose="020B0502020104020203" pitchFamily="34" charset="0"/>
              </a:rPr>
              <a:t> </a:t>
            </a:r>
            <a:r>
              <a:rPr lang="en-US" sz="1867" dirty="0" err="1">
                <a:latin typeface="Gill Sans MT" panose="020B0502020104020203" pitchFamily="34" charset="0"/>
              </a:rPr>
              <a:t>ou</a:t>
            </a:r>
            <a:r>
              <a:rPr lang="en-US" sz="1867" dirty="0">
                <a:latin typeface="Gill Sans MT" panose="020B0502020104020203" pitchFamily="34" charset="0"/>
              </a:rPr>
              <a:t> obligations qui </a:t>
            </a:r>
            <a:r>
              <a:rPr lang="en-US" sz="1867" dirty="0" err="1">
                <a:latin typeface="Gill Sans MT" panose="020B0502020104020203" pitchFamily="34" charset="0"/>
              </a:rPr>
              <a:t>doivent</a:t>
            </a:r>
            <a:r>
              <a:rPr lang="en-US" sz="1867" dirty="0">
                <a:latin typeface="Gill Sans MT" panose="020B0502020104020203" pitchFamily="34" charset="0"/>
              </a:rPr>
              <a:t> </a:t>
            </a:r>
            <a:r>
              <a:rPr lang="en-US" sz="1867" dirty="0" err="1">
                <a:latin typeface="Gill Sans MT" panose="020B0502020104020203" pitchFamily="34" charset="0"/>
              </a:rPr>
              <a:t>etre</a:t>
            </a:r>
            <a:r>
              <a:rPr lang="en-US" sz="1867" dirty="0">
                <a:latin typeface="Gill Sans MT" panose="020B0502020104020203" pitchFamily="34" charset="0"/>
              </a:rPr>
              <a:t> </a:t>
            </a:r>
            <a:r>
              <a:rPr lang="en-US" sz="1867" dirty="0" err="1">
                <a:latin typeface="Gill Sans MT" panose="020B0502020104020203" pitchFamily="34" charset="0"/>
              </a:rPr>
              <a:t>remplies</a:t>
            </a:r>
            <a:r>
              <a:rPr lang="en-US" sz="1867" dirty="0">
                <a:latin typeface="Gill Sans MT" panose="020B0502020104020203" pitchFamily="34" charset="0"/>
              </a:rPr>
              <a:t> dans le but de </a:t>
            </a:r>
            <a:r>
              <a:rPr lang="en-US" sz="1867" dirty="0" err="1">
                <a:latin typeface="Gill Sans MT" panose="020B0502020104020203" pitchFamily="34" charset="0"/>
              </a:rPr>
              <a:t>recevoir</a:t>
            </a:r>
            <a:r>
              <a:rPr lang="en-US" sz="1867" dirty="0">
                <a:latin typeface="Gill Sans MT" panose="020B0502020104020203" pitchFamily="34" charset="0"/>
              </a:rPr>
              <a:t> l assistance</a:t>
            </a:r>
            <a:endParaRPr lang="en-GB" sz="1867" dirty="0">
              <a:latin typeface="Gill Sans MT" panose="020B0502020104020203" pitchFamily="34" charset="0"/>
            </a:endParaRPr>
          </a:p>
        </p:txBody>
      </p:sp>
      <p:sp>
        <p:nvSpPr>
          <p:cNvPr id="24" name="Round Diagonal Corner Rectangle 79">
            <a:extLst>
              <a:ext uri="{FF2B5EF4-FFF2-40B4-BE49-F238E27FC236}">
                <a16:creationId xmlns:a16="http://schemas.microsoft.com/office/drawing/2014/main" id="{5AAD8BD1-4261-4804-AD1A-EAF5D9A10FBA}"/>
              </a:ext>
            </a:extLst>
          </p:cNvPr>
          <p:cNvSpPr/>
          <p:nvPr/>
        </p:nvSpPr>
        <p:spPr>
          <a:xfrm>
            <a:off x="4271799" y="2966050"/>
            <a:ext cx="3129204" cy="718941"/>
          </a:xfrm>
          <a:prstGeom prst="rect">
            <a:avLst/>
          </a:prstGeom>
          <a:solidFill>
            <a:schemeClr val="tx1">
              <a:lumMod val="65000"/>
              <a:lumOff val="35000"/>
            </a:schemeClr>
          </a:solidFill>
          <a:ln w="25400" cap="flat" cmpd="sng" algn="ctr">
            <a:solidFill>
              <a:schemeClr val="bg1"/>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BESOINS DE BASE</a:t>
            </a:r>
          </a:p>
        </p:txBody>
      </p:sp>
      <p:sp>
        <p:nvSpPr>
          <p:cNvPr id="25" name="Round Diagonal Corner Rectangle 79">
            <a:extLst>
              <a:ext uri="{FF2B5EF4-FFF2-40B4-BE49-F238E27FC236}">
                <a16:creationId xmlns:a16="http://schemas.microsoft.com/office/drawing/2014/main" id="{FE38DF6E-82B4-4D16-BA12-5B74DDEB69EB}"/>
              </a:ext>
            </a:extLst>
          </p:cNvPr>
          <p:cNvSpPr/>
          <p:nvPr/>
        </p:nvSpPr>
        <p:spPr>
          <a:xfrm>
            <a:off x="4271800" y="3810712"/>
            <a:ext cx="3129203" cy="764017"/>
          </a:xfrm>
          <a:prstGeom prst="rect">
            <a:avLst/>
          </a:prstGeom>
          <a:solidFill>
            <a:schemeClr val="tx1">
              <a:lumMod val="65000"/>
              <a:lumOff val="35000"/>
            </a:schemeClr>
          </a:solidFill>
          <a:ln w="25400" cap="flat" cmpd="sng" algn="ctr">
            <a:solidFill>
              <a:schemeClr val="bg1"/>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TRANSFERT MONÉTAIRE À USAGES MULTIPLES</a:t>
            </a:r>
          </a:p>
        </p:txBody>
      </p:sp>
      <p:sp>
        <p:nvSpPr>
          <p:cNvPr id="26" name="Round Diagonal Corner Rectangle 81">
            <a:extLst>
              <a:ext uri="{FF2B5EF4-FFF2-40B4-BE49-F238E27FC236}">
                <a16:creationId xmlns:a16="http://schemas.microsoft.com/office/drawing/2014/main" id="{48FCCE29-D588-4361-A3CE-7D2DFF70AE23}"/>
              </a:ext>
            </a:extLst>
          </p:cNvPr>
          <p:cNvSpPr/>
          <p:nvPr/>
        </p:nvSpPr>
        <p:spPr>
          <a:xfrm>
            <a:off x="492370" y="3265458"/>
            <a:ext cx="3036581" cy="842117"/>
          </a:xfrm>
          <a:prstGeom prst="rect">
            <a:avLst/>
          </a:prstGeom>
          <a:solidFill>
            <a:schemeClr val="tx1">
              <a:lumMod val="65000"/>
              <a:lumOff val="35000"/>
            </a:schemeClr>
          </a:solidFill>
          <a:ln w="25400" cap="flat" cmpd="sng" algn="ctr">
            <a:solidFill>
              <a:schemeClr val="bg1"/>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SECTORIEL</a:t>
            </a:r>
          </a:p>
        </p:txBody>
      </p:sp>
      <p:sp>
        <p:nvSpPr>
          <p:cNvPr id="27" name="TextBox 26">
            <a:extLst>
              <a:ext uri="{FF2B5EF4-FFF2-40B4-BE49-F238E27FC236}">
                <a16:creationId xmlns:a16="http://schemas.microsoft.com/office/drawing/2014/main" id="{9D34E5D6-D6B4-4B01-8328-DEB63B2E2DBA}"/>
              </a:ext>
            </a:extLst>
          </p:cNvPr>
          <p:cNvSpPr txBox="1"/>
          <p:nvPr/>
        </p:nvSpPr>
        <p:spPr>
          <a:xfrm>
            <a:off x="8592277" y="3164651"/>
            <a:ext cx="3646904" cy="1241622"/>
          </a:xfrm>
          <a:prstGeom prst="rect">
            <a:avLst/>
          </a:prstGeom>
          <a:noFill/>
        </p:spPr>
        <p:txBody>
          <a:bodyPr wrap="square" rtlCol="0">
            <a:spAutoFit/>
          </a:bodyPr>
          <a:lstStyle/>
          <a:p>
            <a:r>
              <a:rPr lang="en-US" sz="1867" b="1" dirty="0">
                <a:solidFill>
                  <a:schemeClr val="bg2">
                    <a:lumMod val="25000"/>
                  </a:schemeClr>
                </a:solidFill>
                <a:latin typeface="Gill Sans MT" panose="020B0502020104020203" pitchFamily="34" charset="0"/>
              </a:rPr>
              <a:t>CONCEPTION</a:t>
            </a:r>
          </a:p>
          <a:p>
            <a:r>
              <a:rPr lang="en-US" sz="1867" dirty="0">
                <a:latin typeface="Gill Sans MT" panose="020B0502020104020203" pitchFamily="34" charset="0"/>
              </a:rPr>
              <a:t>Que </a:t>
            </a:r>
            <a:r>
              <a:rPr lang="en-US" sz="1867" dirty="0" err="1">
                <a:latin typeface="Gill Sans MT" panose="020B0502020104020203" pitchFamily="34" charset="0"/>
              </a:rPr>
              <a:t>visent</a:t>
            </a:r>
            <a:r>
              <a:rPr lang="en-US" sz="1867" dirty="0">
                <a:latin typeface="Gill Sans MT" panose="020B0502020104020203" pitchFamily="34" charset="0"/>
              </a:rPr>
              <a:t> les interventions (</a:t>
            </a:r>
            <a:r>
              <a:rPr lang="en-US" sz="1867" dirty="0" err="1">
                <a:latin typeface="Gill Sans MT" panose="020B0502020104020203" pitchFamily="34" charset="0"/>
              </a:rPr>
              <a:t>objectifs</a:t>
            </a:r>
            <a:r>
              <a:rPr lang="en-US" sz="1867" dirty="0">
                <a:latin typeface="Gill Sans MT" panose="020B0502020104020203" pitchFamily="34" charset="0"/>
              </a:rPr>
              <a:t>) et/</a:t>
            </a:r>
            <a:r>
              <a:rPr lang="en-US" sz="1867" dirty="0" err="1">
                <a:latin typeface="Gill Sans MT" panose="020B0502020104020203" pitchFamily="34" charset="0"/>
              </a:rPr>
              <a:t>ou</a:t>
            </a:r>
            <a:r>
              <a:rPr lang="en-US" sz="1867" dirty="0">
                <a:latin typeface="Gill Sans MT" panose="020B0502020104020203" pitchFamily="34" charset="0"/>
              </a:rPr>
              <a:t> comment </a:t>
            </a:r>
            <a:r>
              <a:rPr lang="en-US" sz="1867" dirty="0" err="1">
                <a:latin typeface="Gill Sans MT" panose="020B0502020104020203" pitchFamily="34" charset="0"/>
              </a:rPr>
              <a:t>sont-elles</a:t>
            </a:r>
            <a:r>
              <a:rPr lang="en-US" sz="1867" dirty="0">
                <a:latin typeface="Gill Sans MT" panose="020B0502020104020203" pitchFamily="34" charset="0"/>
              </a:rPr>
              <a:t> </a:t>
            </a:r>
            <a:r>
              <a:rPr lang="en-US" sz="1867" dirty="0" err="1">
                <a:latin typeface="Gill Sans MT" panose="020B0502020104020203" pitchFamily="34" charset="0"/>
              </a:rPr>
              <a:t>concues</a:t>
            </a:r>
            <a:r>
              <a:rPr lang="en-US" sz="1867" dirty="0">
                <a:latin typeface="Gill Sans MT" panose="020B0502020104020203" pitchFamily="34" charset="0"/>
              </a:rPr>
              <a:t> ? </a:t>
            </a:r>
            <a:endParaRPr lang="en-GB" sz="1867" dirty="0">
              <a:latin typeface="Gill Sans MT" panose="020B0502020104020203" pitchFamily="34" charset="0"/>
            </a:endParaRPr>
          </a:p>
        </p:txBody>
      </p:sp>
      <p:sp>
        <p:nvSpPr>
          <p:cNvPr id="28" name="Rounded Rectangle 75">
            <a:extLst>
              <a:ext uri="{FF2B5EF4-FFF2-40B4-BE49-F238E27FC236}">
                <a16:creationId xmlns:a16="http://schemas.microsoft.com/office/drawing/2014/main" id="{E50065C6-1EF9-4402-A3BD-B2386E7DD832}"/>
              </a:ext>
            </a:extLst>
          </p:cNvPr>
          <p:cNvSpPr/>
          <p:nvPr/>
        </p:nvSpPr>
        <p:spPr>
          <a:xfrm>
            <a:off x="4271798" y="4965444"/>
            <a:ext cx="3129204" cy="707617"/>
          </a:xfrm>
          <a:prstGeom prst="rect">
            <a:avLst/>
          </a:prstGeom>
          <a:solidFill>
            <a:schemeClr val="accent6">
              <a:lumMod val="75000"/>
            </a:schemeClr>
          </a:solidFill>
          <a:ln w="25400" cap="flat" cmpd="sng" algn="ctr">
            <a:solidFill>
              <a:schemeClr val="bg1"/>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CONDITIONNEL</a:t>
            </a:r>
          </a:p>
        </p:txBody>
      </p:sp>
      <p:sp>
        <p:nvSpPr>
          <p:cNvPr id="40" name="Rounded Rectangle 72">
            <a:extLst>
              <a:ext uri="{FF2B5EF4-FFF2-40B4-BE49-F238E27FC236}">
                <a16:creationId xmlns:a16="http://schemas.microsoft.com/office/drawing/2014/main" id="{6C303E15-F213-4265-8E4E-D7D1072E7409}"/>
              </a:ext>
            </a:extLst>
          </p:cNvPr>
          <p:cNvSpPr/>
          <p:nvPr/>
        </p:nvSpPr>
        <p:spPr>
          <a:xfrm>
            <a:off x="527793" y="5279053"/>
            <a:ext cx="3001159" cy="780876"/>
          </a:xfrm>
          <a:prstGeom prst="rect">
            <a:avLst/>
          </a:prstGeom>
          <a:solidFill>
            <a:schemeClr val="accent6">
              <a:lumMod val="75000"/>
            </a:schemeClr>
          </a:solidFill>
          <a:ln w="25400" cap="flat" cmpd="sng" algn="ctr">
            <a:solidFill>
              <a:schemeClr val="bg1"/>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INCONDITIONNEL</a:t>
            </a:r>
          </a:p>
        </p:txBody>
      </p:sp>
      <p:sp>
        <p:nvSpPr>
          <p:cNvPr id="41" name="Rectangle 40">
            <a:extLst>
              <a:ext uri="{FF2B5EF4-FFF2-40B4-BE49-F238E27FC236}">
                <a16:creationId xmlns:a16="http://schemas.microsoft.com/office/drawing/2014/main" id="{23B6F162-48BE-43A3-B554-FDC1F7894538}"/>
              </a:ext>
            </a:extLst>
          </p:cNvPr>
          <p:cNvSpPr/>
          <p:nvPr/>
        </p:nvSpPr>
        <p:spPr>
          <a:xfrm>
            <a:off x="4271799" y="5924500"/>
            <a:ext cx="3129203" cy="626500"/>
          </a:xfrm>
          <a:prstGeom prst="rect">
            <a:avLst/>
          </a:prstGeom>
          <a:solidFill>
            <a:schemeClr val="accent6">
              <a:lumMod val="40000"/>
              <a:lumOff val="60000"/>
            </a:schemeClr>
          </a:solidFill>
          <a:ln w="25400" cap="flat" cmpd="sng" algn="ctr">
            <a:solidFill>
              <a:schemeClr val="accent6">
                <a:lumMod val="75000"/>
              </a:schemeClr>
            </a:solidFill>
            <a:prstDash val="solid"/>
          </a:ln>
          <a:effectLst/>
        </p:spPr>
        <p:txBody>
          <a:bodyPr lIns="96000" rIns="96000" anchor="ctr"/>
          <a:lstStyle/>
          <a:p>
            <a:pPr algn="ctr" defTabSz="1219016" fontAlgn="base">
              <a:spcBef>
                <a:spcPct val="0"/>
              </a:spcBef>
              <a:spcAft>
                <a:spcPct val="0"/>
              </a:spcAft>
              <a:defRPr/>
            </a:pPr>
            <a:r>
              <a:rPr lang="en-CA" sz="1400" kern="0" dirty="0">
                <a:latin typeface="Gill Sans MT" panose="020B0502020104020203" pitchFamily="34" charset="0"/>
              </a:rPr>
              <a:t>E.g. </a:t>
            </a:r>
            <a:r>
              <a:rPr lang="fr-FR" sz="1400" kern="0" dirty="0">
                <a:latin typeface="Gill Sans MT" panose="020B0502020104020203" pitchFamily="34" charset="0"/>
              </a:rPr>
              <a:t>assister aux services de santé, participer à des activités de CSC</a:t>
            </a:r>
            <a:endParaRPr lang="en-CA" sz="1400" kern="0" dirty="0">
              <a:highlight>
                <a:srgbClr val="FFFF00"/>
              </a:highlight>
              <a:latin typeface="Gill Sans MT" panose="020B0502020104020203" pitchFamily="34" charset="0"/>
            </a:endParaRPr>
          </a:p>
        </p:txBody>
      </p:sp>
    </p:spTree>
    <p:extLst>
      <p:ext uri="{BB962C8B-B14F-4D97-AF65-F5344CB8AC3E}">
        <p14:creationId xmlns:p14="http://schemas.microsoft.com/office/powerpoint/2010/main" val="2742057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animBg="1"/>
      <p:bldP spid="23" grpId="0"/>
      <p:bldP spid="24" grpId="0" animBg="1"/>
      <p:bldP spid="25" grpId="0" animBg="1"/>
      <p:bldP spid="26" grpId="0" animBg="1"/>
      <p:bldP spid="27" grpId="0"/>
      <p:bldP spid="28" grpId="0" animBg="1"/>
      <p:bldP spid="40" grpId="0" animBg="1"/>
      <p:bldP spid="4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itle 1">
            <a:extLst>
              <a:ext uri="{FF2B5EF4-FFF2-40B4-BE49-F238E27FC236}">
                <a16:creationId xmlns:a16="http://schemas.microsoft.com/office/drawing/2014/main" id="{721952FA-EF2F-48D9-98C9-1E2ECE785ACA}"/>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31" name="TextBox 30">
            <a:extLst>
              <a:ext uri="{FF2B5EF4-FFF2-40B4-BE49-F238E27FC236}">
                <a16:creationId xmlns:a16="http://schemas.microsoft.com/office/drawing/2014/main" id="{2E3374EE-DED0-4776-81DA-2B468A9CB774}"/>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32" name="Rectangle 31">
            <a:extLst>
              <a:ext uri="{FF2B5EF4-FFF2-40B4-BE49-F238E27FC236}">
                <a16:creationId xmlns:a16="http://schemas.microsoft.com/office/drawing/2014/main" id="{8BBFD2C7-B056-433D-A3CB-2900FBA6DA50}"/>
              </a:ext>
            </a:extLst>
          </p:cNvPr>
          <p:cNvSpPr/>
          <p:nvPr/>
        </p:nvSpPr>
        <p:spPr>
          <a:xfrm>
            <a:off x="334146" y="118753"/>
            <a:ext cx="8311089" cy="584775"/>
          </a:xfrm>
          <a:prstGeom prst="rect">
            <a:avLst/>
          </a:prstGeom>
        </p:spPr>
        <p:txBody>
          <a:bodyPr wrap="square">
            <a:spAutoFit/>
          </a:bodyPr>
          <a:lstStyle/>
          <a:p>
            <a:r>
              <a:rPr lang="en-GB" sz="3200" b="1" dirty="0">
                <a:solidFill>
                  <a:schemeClr val="bg1"/>
                </a:solidFill>
              </a:rPr>
              <a:t>Introduction: TM </a:t>
            </a:r>
            <a:r>
              <a:rPr lang="en-GB" sz="3200" b="1" dirty="0" err="1">
                <a:solidFill>
                  <a:schemeClr val="bg1"/>
                </a:solidFill>
              </a:rPr>
              <a:t>terminologie</a:t>
            </a:r>
            <a:endParaRPr lang="en-US" sz="3200" dirty="0">
              <a:solidFill>
                <a:schemeClr val="bg1"/>
              </a:solidFill>
            </a:endParaRPr>
          </a:p>
        </p:txBody>
      </p:sp>
      <p:pic>
        <p:nvPicPr>
          <p:cNvPr id="33" name="Graphic 32">
            <a:extLst>
              <a:ext uri="{FF2B5EF4-FFF2-40B4-BE49-F238E27FC236}">
                <a16:creationId xmlns:a16="http://schemas.microsoft.com/office/drawing/2014/main" id="{51BC0353-FCF5-4D91-900F-D750C04F900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sp>
        <p:nvSpPr>
          <p:cNvPr id="34" name="Rectangle 33">
            <a:extLst>
              <a:ext uri="{FF2B5EF4-FFF2-40B4-BE49-F238E27FC236}">
                <a16:creationId xmlns:a16="http://schemas.microsoft.com/office/drawing/2014/main" id="{21B90C04-1254-4C8B-BF94-416716EC826F}"/>
              </a:ext>
            </a:extLst>
          </p:cNvPr>
          <p:cNvSpPr/>
          <p:nvPr/>
        </p:nvSpPr>
        <p:spPr>
          <a:xfrm>
            <a:off x="1" y="1324314"/>
            <a:ext cx="12192000" cy="1667332"/>
          </a:xfrm>
          <a:prstGeom prst="rect">
            <a:avLst/>
          </a:prstGeom>
          <a:solidFill>
            <a:srgbClr val="FFE697"/>
          </a:solidFill>
          <a:ln w="12700" cap="flat" cmpd="sng" algn="ctr">
            <a:solidFill>
              <a:sysClr val="window" lastClr="FFFFFF"/>
            </a:solidFill>
            <a:prstDash val="solid"/>
            <a:miter lim="800000"/>
          </a:ln>
          <a:effectLst/>
        </p:spPr>
        <p:txBody>
          <a:bodyPr rtlCol="0" anchor="ctr"/>
          <a:lstStyle/>
          <a:p>
            <a:pPr algn="ctr" defTabSz="1219170">
              <a:defRPr/>
            </a:pPr>
            <a:endParaRPr lang="en-GB" sz="2400" kern="0" dirty="0">
              <a:solidFill>
                <a:prstClr val="white"/>
              </a:solidFill>
              <a:latin typeface="Gill Sans MT" panose="020B0502020104020203" pitchFamily="34" charset="0"/>
            </a:endParaRPr>
          </a:p>
        </p:txBody>
      </p:sp>
      <p:sp>
        <p:nvSpPr>
          <p:cNvPr id="35" name="Rectangle 34">
            <a:extLst>
              <a:ext uri="{FF2B5EF4-FFF2-40B4-BE49-F238E27FC236}">
                <a16:creationId xmlns:a16="http://schemas.microsoft.com/office/drawing/2014/main" id="{14485E4E-5389-414E-9523-B52BA9257267}"/>
              </a:ext>
            </a:extLst>
          </p:cNvPr>
          <p:cNvSpPr/>
          <p:nvPr/>
        </p:nvSpPr>
        <p:spPr>
          <a:xfrm>
            <a:off x="2209" y="2954818"/>
            <a:ext cx="12189793" cy="2594799"/>
          </a:xfrm>
          <a:prstGeom prst="rect">
            <a:avLst/>
          </a:prstGeom>
          <a:solidFill>
            <a:srgbClr val="F2DCDB"/>
          </a:solidFill>
          <a:ln w="12700" cap="flat" cmpd="sng" algn="ctr">
            <a:solidFill>
              <a:sysClr val="window" lastClr="FFFFFF"/>
            </a:solidFill>
            <a:prstDash val="solid"/>
            <a:miter lim="800000"/>
          </a:ln>
          <a:effectLst/>
        </p:spPr>
        <p:txBody>
          <a:bodyPr rtlCol="0" anchor="ctr"/>
          <a:lstStyle/>
          <a:p>
            <a:pPr algn="ctr" defTabSz="1219170">
              <a:defRPr/>
            </a:pPr>
            <a:endParaRPr lang="en-GB" sz="2400" kern="0">
              <a:solidFill>
                <a:prstClr val="white"/>
              </a:solidFill>
              <a:latin typeface="Gill Sans MT" panose="020B0502020104020203" pitchFamily="34" charset="0"/>
            </a:endParaRPr>
          </a:p>
        </p:txBody>
      </p:sp>
      <p:sp>
        <p:nvSpPr>
          <p:cNvPr id="36" name="Rectangle 35">
            <a:extLst>
              <a:ext uri="{FF2B5EF4-FFF2-40B4-BE49-F238E27FC236}">
                <a16:creationId xmlns:a16="http://schemas.microsoft.com/office/drawing/2014/main" id="{A5D690AC-B1DF-45B3-9C8F-8BB5CA715275}"/>
              </a:ext>
            </a:extLst>
          </p:cNvPr>
          <p:cNvSpPr/>
          <p:nvPr/>
        </p:nvSpPr>
        <p:spPr>
          <a:xfrm>
            <a:off x="1" y="5549616"/>
            <a:ext cx="12192001" cy="1335768"/>
          </a:xfrm>
          <a:prstGeom prst="rect">
            <a:avLst/>
          </a:prstGeom>
          <a:solidFill>
            <a:srgbClr val="4472C4">
              <a:lumMod val="20000"/>
              <a:lumOff val="80000"/>
            </a:srgbClr>
          </a:solidFill>
          <a:ln w="12700" cap="flat" cmpd="sng" algn="ctr">
            <a:solidFill>
              <a:sysClr val="window" lastClr="FFFFFF"/>
            </a:solidFill>
            <a:prstDash val="solid"/>
            <a:miter lim="800000"/>
          </a:ln>
          <a:effectLst/>
        </p:spPr>
        <p:txBody>
          <a:bodyPr rtlCol="0" anchor="ctr"/>
          <a:lstStyle/>
          <a:p>
            <a:pPr algn="ctr" defTabSz="1219170">
              <a:defRPr/>
            </a:pPr>
            <a:endParaRPr lang="en-GB" sz="2400" kern="0">
              <a:solidFill>
                <a:prstClr val="white"/>
              </a:solidFill>
              <a:latin typeface="Gill Sans MT" panose="020B0502020104020203" pitchFamily="34" charset="0"/>
            </a:endParaRPr>
          </a:p>
        </p:txBody>
      </p:sp>
      <p:sp>
        <p:nvSpPr>
          <p:cNvPr id="37" name="Rounded Rectangle 73">
            <a:extLst>
              <a:ext uri="{FF2B5EF4-FFF2-40B4-BE49-F238E27FC236}">
                <a16:creationId xmlns:a16="http://schemas.microsoft.com/office/drawing/2014/main" id="{AF978D3E-3653-49A7-B4C6-C89B5BA231BB}"/>
              </a:ext>
            </a:extLst>
          </p:cNvPr>
          <p:cNvSpPr/>
          <p:nvPr/>
        </p:nvSpPr>
        <p:spPr>
          <a:xfrm>
            <a:off x="4112902" y="1727073"/>
            <a:ext cx="2585511" cy="716200"/>
          </a:xfrm>
          <a:prstGeom prst="rect">
            <a:avLst/>
          </a:prstGeom>
          <a:solidFill>
            <a:srgbClr val="FFC000">
              <a:lumMod val="75000"/>
            </a:srgbClr>
          </a:solidFill>
          <a:ln w="25400" cap="flat" cmpd="sng" algn="ctr">
            <a:solidFill>
              <a:sysClr val="window" lastClr="FFFFFF"/>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RESTRICTIF</a:t>
            </a:r>
          </a:p>
        </p:txBody>
      </p:sp>
      <p:sp>
        <p:nvSpPr>
          <p:cNvPr id="38" name="Rounded Rectangle 74">
            <a:extLst>
              <a:ext uri="{FF2B5EF4-FFF2-40B4-BE49-F238E27FC236}">
                <a16:creationId xmlns:a16="http://schemas.microsoft.com/office/drawing/2014/main" id="{9E43B17E-E830-4F47-AEAF-A9E09E51DFFC}"/>
              </a:ext>
            </a:extLst>
          </p:cNvPr>
          <p:cNvSpPr/>
          <p:nvPr/>
        </p:nvSpPr>
        <p:spPr>
          <a:xfrm>
            <a:off x="437185" y="1704122"/>
            <a:ext cx="2734968" cy="757157"/>
          </a:xfrm>
          <a:prstGeom prst="rect">
            <a:avLst/>
          </a:prstGeom>
          <a:solidFill>
            <a:srgbClr val="FFC000">
              <a:lumMod val="75000"/>
            </a:srgbClr>
          </a:solidFill>
          <a:ln w="25400" cap="flat" cmpd="sng" algn="ctr">
            <a:solidFill>
              <a:sysClr val="window" lastClr="FFFFFF"/>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NON RESTRICTIF</a:t>
            </a:r>
          </a:p>
        </p:txBody>
      </p:sp>
      <p:sp>
        <p:nvSpPr>
          <p:cNvPr id="39" name="TextBox 38">
            <a:extLst>
              <a:ext uri="{FF2B5EF4-FFF2-40B4-BE49-F238E27FC236}">
                <a16:creationId xmlns:a16="http://schemas.microsoft.com/office/drawing/2014/main" id="{32A0EDA8-7546-437D-86E4-3B94BE64A12A}"/>
              </a:ext>
            </a:extLst>
          </p:cNvPr>
          <p:cNvSpPr txBox="1"/>
          <p:nvPr/>
        </p:nvSpPr>
        <p:spPr>
          <a:xfrm>
            <a:off x="8180958" y="1450565"/>
            <a:ext cx="4063317" cy="1528945"/>
          </a:xfrm>
          <a:prstGeom prst="rect">
            <a:avLst/>
          </a:prstGeom>
          <a:noFill/>
        </p:spPr>
        <p:txBody>
          <a:bodyPr wrap="square" rtlCol="0">
            <a:spAutoFit/>
          </a:bodyPr>
          <a:lstStyle/>
          <a:p>
            <a:pPr defTabSz="1219170"/>
            <a:r>
              <a:rPr lang="en-GB" sz="1867" b="1" dirty="0">
                <a:solidFill>
                  <a:srgbClr val="FFC000">
                    <a:lumMod val="75000"/>
                  </a:srgbClr>
                </a:solidFill>
                <a:latin typeface="Gill Sans MT" panose="020B0502020104020203" pitchFamily="34" charset="0"/>
              </a:rPr>
              <a:t>UTILISATION</a:t>
            </a:r>
          </a:p>
          <a:p>
            <a:pPr defTabSz="1219170"/>
            <a:r>
              <a:rPr lang="de-CH" sz="1867" dirty="0">
                <a:solidFill>
                  <a:prstClr val="black"/>
                </a:solidFill>
                <a:latin typeface="Gill Sans MT" panose="020B0502020104020203" pitchFamily="34" charset="0"/>
              </a:rPr>
              <a:t>Limites, s il y en a, de l’utilisation de l’assistance recue. Comment le transfert peut il etre dépensé une fois recu par le bénéficiaire ?</a:t>
            </a:r>
            <a:endParaRPr lang="en-GB" sz="1867" dirty="0">
              <a:solidFill>
                <a:prstClr val="black"/>
              </a:solidFill>
              <a:latin typeface="Gill Sans MT" panose="020B0502020104020203" pitchFamily="34" charset="0"/>
            </a:endParaRPr>
          </a:p>
        </p:txBody>
      </p:sp>
      <p:sp>
        <p:nvSpPr>
          <p:cNvPr id="49" name="Rectangle 48">
            <a:extLst>
              <a:ext uri="{FF2B5EF4-FFF2-40B4-BE49-F238E27FC236}">
                <a16:creationId xmlns:a16="http://schemas.microsoft.com/office/drawing/2014/main" id="{5B39B9F7-95E0-4749-9709-806394EFF680}"/>
              </a:ext>
            </a:extLst>
          </p:cNvPr>
          <p:cNvSpPr/>
          <p:nvPr/>
        </p:nvSpPr>
        <p:spPr>
          <a:xfrm>
            <a:off x="437185" y="3539177"/>
            <a:ext cx="2702904" cy="839527"/>
          </a:xfrm>
          <a:prstGeom prst="rect">
            <a:avLst/>
          </a:prstGeom>
          <a:solidFill>
            <a:srgbClr val="C91619"/>
          </a:solidFill>
          <a:ln w="25400" cap="flat" cmpd="sng" algn="ctr">
            <a:solidFill>
              <a:sysClr val="window" lastClr="FFFFFF"/>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TRANSFERTS D’ESPÈCES</a:t>
            </a:r>
          </a:p>
        </p:txBody>
      </p:sp>
      <p:sp>
        <p:nvSpPr>
          <p:cNvPr id="50" name="Rectangle 49">
            <a:extLst>
              <a:ext uri="{FF2B5EF4-FFF2-40B4-BE49-F238E27FC236}">
                <a16:creationId xmlns:a16="http://schemas.microsoft.com/office/drawing/2014/main" id="{7A590936-E742-422A-9614-3EBAE2CACFCE}"/>
              </a:ext>
            </a:extLst>
          </p:cNvPr>
          <p:cNvSpPr/>
          <p:nvPr/>
        </p:nvSpPr>
        <p:spPr>
          <a:xfrm>
            <a:off x="4298349" y="4658801"/>
            <a:ext cx="2328779" cy="689660"/>
          </a:xfrm>
          <a:prstGeom prst="rect">
            <a:avLst/>
          </a:prstGeom>
          <a:solidFill>
            <a:srgbClr val="C91619"/>
          </a:solidFill>
          <a:ln w="25400" cap="flat" cmpd="sng" algn="ctr">
            <a:solidFill>
              <a:sysClr val="window" lastClr="FFFFFF"/>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COUPON</a:t>
            </a:r>
          </a:p>
        </p:txBody>
      </p:sp>
      <p:sp>
        <p:nvSpPr>
          <p:cNvPr id="51" name="Rectangle 50">
            <a:extLst>
              <a:ext uri="{FF2B5EF4-FFF2-40B4-BE49-F238E27FC236}">
                <a16:creationId xmlns:a16="http://schemas.microsoft.com/office/drawing/2014/main" id="{4DAF2FED-726E-47FE-8300-DBA4D9B762B0}"/>
              </a:ext>
            </a:extLst>
          </p:cNvPr>
          <p:cNvSpPr/>
          <p:nvPr/>
        </p:nvSpPr>
        <p:spPr>
          <a:xfrm>
            <a:off x="6870052" y="4886672"/>
            <a:ext cx="1434193" cy="583016"/>
          </a:xfrm>
          <a:prstGeom prst="rect">
            <a:avLst/>
          </a:prstGeom>
          <a:solidFill>
            <a:srgbClr val="E9C3C1"/>
          </a:solidFill>
          <a:ln w="19050" cap="flat" cmpd="sng" algn="ctr">
            <a:solidFill>
              <a:srgbClr val="C91619"/>
            </a:solidFill>
            <a:prstDash val="solid"/>
          </a:ln>
          <a:effectLst/>
        </p:spPr>
        <p:txBody>
          <a:bodyPr lIns="48000" rIns="48000" anchor="ctr"/>
          <a:lstStyle/>
          <a:p>
            <a:pPr algn="ctr" defTabSz="1219016" fontAlgn="base">
              <a:spcBef>
                <a:spcPct val="0"/>
              </a:spcBef>
              <a:spcAft>
                <a:spcPct val="0"/>
              </a:spcAft>
              <a:defRPr/>
            </a:pPr>
            <a:r>
              <a:rPr lang="en-CA" sz="1467" kern="0" dirty="0">
                <a:solidFill>
                  <a:prstClr val="black"/>
                </a:solidFill>
                <a:latin typeface="Gill Sans MT" panose="020B0502020104020203" pitchFamily="34" charset="0"/>
              </a:rPr>
              <a:t>Coupon </a:t>
            </a:r>
            <a:r>
              <a:rPr lang="de-CH" sz="1467" kern="0" dirty="0">
                <a:solidFill>
                  <a:prstClr val="black"/>
                </a:solidFill>
                <a:latin typeface="Gill Sans MT" panose="020B0502020104020203" pitchFamily="34" charset="0"/>
              </a:rPr>
              <a:t>à valeur monétaire </a:t>
            </a:r>
            <a:endParaRPr lang="en-CA" sz="1467" kern="0" dirty="0">
              <a:solidFill>
                <a:prstClr val="black"/>
              </a:solidFill>
              <a:latin typeface="Gill Sans MT" panose="020B0502020104020203" pitchFamily="34" charset="0"/>
            </a:endParaRPr>
          </a:p>
        </p:txBody>
      </p:sp>
      <p:sp>
        <p:nvSpPr>
          <p:cNvPr id="52" name="Rectangle 51">
            <a:extLst>
              <a:ext uri="{FF2B5EF4-FFF2-40B4-BE49-F238E27FC236}">
                <a16:creationId xmlns:a16="http://schemas.microsoft.com/office/drawing/2014/main" id="{D7D9DE8C-5908-4FBC-A744-231FB267CDA9}"/>
              </a:ext>
            </a:extLst>
          </p:cNvPr>
          <p:cNvSpPr/>
          <p:nvPr/>
        </p:nvSpPr>
        <p:spPr>
          <a:xfrm>
            <a:off x="6887549" y="4130179"/>
            <a:ext cx="1416696" cy="583016"/>
          </a:xfrm>
          <a:prstGeom prst="rect">
            <a:avLst/>
          </a:prstGeom>
          <a:solidFill>
            <a:srgbClr val="E9C3C1"/>
          </a:solidFill>
          <a:ln w="19050" cap="flat" cmpd="sng" algn="ctr">
            <a:solidFill>
              <a:srgbClr val="C91619"/>
            </a:solidFill>
            <a:prstDash val="solid"/>
          </a:ln>
          <a:effectLst/>
        </p:spPr>
        <p:txBody>
          <a:bodyPr lIns="48000" rIns="48000" anchor="ctr"/>
          <a:lstStyle/>
          <a:p>
            <a:pPr algn="ctr" defTabSz="1219016" fontAlgn="base">
              <a:spcBef>
                <a:spcPct val="0"/>
              </a:spcBef>
              <a:spcAft>
                <a:spcPct val="0"/>
              </a:spcAft>
              <a:defRPr/>
            </a:pPr>
            <a:r>
              <a:rPr lang="en-CA" sz="1467" kern="0" dirty="0">
                <a:solidFill>
                  <a:prstClr val="black"/>
                </a:solidFill>
                <a:latin typeface="Gill Sans MT" panose="020B0502020104020203" pitchFamily="34" charset="0"/>
              </a:rPr>
              <a:t>Coupon </a:t>
            </a:r>
            <a:r>
              <a:rPr lang="de-CH" sz="1467" kern="0" dirty="0">
                <a:solidFill>
                  <a:prstClr val="black"/>
                </a:solidFill>
                <a:latin typeface="Gill Sans MT" panose="020B0502020104020203" pitchFamily="34" charset="0"/>
              </a:rPr>
              <a:t>à valeur marchandises</a:t>
            </a:r>
            <a:endParaRPr lang="en-CA" sz="1467" kern="0" dirty="0">
              <a:solidFill>
                <a:prstClr val="black"/>
              </a:solidFill>
              <a:latin typeface="Gill Sans MT" panose="020B0502020104020203" pitchFamily="34" charset="0"/>
            </a:endParaRPr>
          </a:p>
        </p:txBody>
      </p:sp>
      <p:sp>
        <p:nvSpPr>
          <p:cNvPr id="53" name="Rectangle 52">
            <a:extLst>
              <a:ext uri="{FF2B5EF4-FFF2-40B4-BE49-F238E27FC236}">
                <a16:creationId xmlns:a16="http://schemas.microsoft.com/office/drawing/2014/main" id="{2A295974-AD6E-43E0-A920-B53EB29170FC}"/>
              </a:ext>
            </a:extLst>
          </p:cNvPr>
          <p:cNvSpPr/>
          <p:nvPr/>
        </p:nvSpPr>
        <p:spPr>
          <a:xfrm>
            <a:off x="4288607" y="3049575"/>
            <a:ext cx="2328779" cy="689660"/>
          </a:xfrm>
          <a:prstGeom prst="rect">
            <a:avLst/>
          </a:prstGeom>
          <a:solidFill>
            <a:srgbClr val="C91619"/>
          </a:solidFill>
          <a:ln w="25400" cap="flat" cmpd="sng" algn="ctr">
            <a:solidFill>
              <a:sysClr val="window" lastClr="FFFFFF"/>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EN NATURE</a:t>
            </a:r>
          </a:p>
        </p:txBody>
      </p:sp>
      <p:sp>
        <p:nvSpPr>
          <p:cNvPr id="54" name="Rectangle 53">
            <a:extLst>
              <a:ext uri="{FF2B5EF4-FFF2-40B4-BE49-F238E27FC236}">
                <a16:creationId xmlns:a16="http://schemas.microsoft.com/office/drawing/2014/main" id="{B49A0BAF-46C5-4627-863B-C08127F455F8}"/>
              </a:ext>
            </a:extLst>
          </p:cNvPr>
          <p:cNvSpPr/>
          <p:nvPr/>
        </p:nvSpPr>
        <p:spPr>
          <a:xfrm>
            <a:off x="4273981" y="3856878"/>
            <a:ext cx="2328779" cy="689660"/>
          </a:xfrm>
          <a:prstGeom prst="rect">
            <a:avLst/>
          </a:prstGeom>
          <a:solidFill>
            <a:srgbClr val="C91619"/>
          </a:solidFill>
          <a:ln w="25400" cap="flat" cmpd="sng" algn="ctr">
            <a:solidFill>
              <a:sysClr val="window" lastClr="FFFFFF"/>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PROVISION DE SERVICE</a:t>
            </a:r>
          </a:p>
        </p:txBody>
      </p:sp>
      <p:sp>
        <p:nvSpPr>
          <p:cNvPr id="55" name="TextBox 54">
            <a:extLst>
              <a:ext uri="{FF2B5EF4-FFF2-40B4-BE49-F238E27FC236}">
                <a16:creationId xmlns:a16="http://schemas.microsoft.com/office/drawing/2014/main" id="{1F86C6E5-A1FC-462E-A199-4237FC1AF9E7}"/>
              </a:ext>
            </a:extLst>
          </p:cNvPr>
          <p:cNvSpPr txBox="1"/>
          <p:nvPr/>
        </p:nvSpPr>
        <p:spPr>
          <a:xfrm>
            <a:off x="8496268" y="3752189"/>
            <a:ext cx="3146520" cy="954300"/>
          </a:xfrm>
          <a:prstGeom prst="rect">
            <a:avLst/>
          </a:prstGeom>
          <a:noFill/>
        </p:spPr>
        <p:txBody>
          <a:bodyPr wrap="square" rtlCol="0">
            <a:spAutoFit/>
          </a:bodyPr>
          <a:lstStyle/>
          <a:p>
            <a:pPr defTabSz="1219170"/>
            <a:r>
              <a:rPr lang="de-CH" altLang="en-US" sz="1867" b="1" kern="0" dirty="0">
                <a:solidFill>
                  <a:srgbClr val="C91619"/>
                </a:solidFill>
                <a:latin typeface="Gill Sans MT" panose="020B0502020104020203" pitchFamily="34" charset="0"/>
              </a:rPr>
              <a:t>MODALITÉ</a:t>
            </a:r>
            <a:endParaRPr lang="en-US" altLang="en-US" sz="1867" b="1" kern="0" dirty="0">
              <a:solidFill>
                <a:srgbClr val="C91619"/>
              </a:solidFill>
              <a:latin typeface="Gill Sans MT" panose="020B0502020104020203" pitchFamily="34" charset="0"/>
            </a:endParaRPr>
          </a:p>
          <a:p>
            <a:pPr defTabSz="1219170"/>
            <a:r>
              <a:rPr lang="en-US" sz="1867" dirty="0" err="1">
                <a:solidFill>
                  <a:prstClr val="black"/>
                </a:solidFill>
                <a:latin typeface="Gill Sans MT" panose="020B0502020104020203" pitchFamily="34" charset="0"/>
              </a:rPr>
              <a:t>Forme</a:t>
            </a:r>
            <a:r>
              <a:rPr lang="en-US" sz="1867" dirty="0">
                <a:solidFill>
                  <a:prstClr val="black"/>
                </a:solidFill>
                <a:latin typeface="Gill Sans MT" panose="020B0502020104020203" pitchFamily="34" charset="0"/>
              </a:rPr>
              <a:t> </a:t>
            </a:r>
            <a:r>
              <a:rPr lang="en-US" sz="1867" dirty="0" err="1">
                <a:solidFill>
                  <a:prstClr val="black"/>
                </a:solidFill>
                <a:latin typeface="Gill Sans MT" panose="020B0502020104020203" pitchFamily="34" charset="0"/>
              </a:rPr>
              <a:t>d’assistance</a:t>
            </a:r>
            <a:r>
              <a:rPr lang="en-US" sz="1867" dirty="0">
                <a:solidFill>
                  <a:prstClr val="black"/>
                </a:solidFill>
                <a:latin typeface="Gill Sans MT" panose="020B0502020104020203" pitchFamily="34" charset="0"/>
              </a:rPr>
              <a:t> </a:t>
            </a:r>
            <a:r>
              <a:rPr lang="en-US" sz="1867" dirty="0" err="1">
                <a:solidFill>
                  <a:prstClr val="black"/>
                </a:solidFill>
                <a:latin typeface="Gill Sans MT" panose="020B0502020104020203" pitchFamily="34" charset="0"/>
              </a:rPr>
              <a:t>fournie</a:t>
            </a:r>
            <a:r>
              <a:rPr lang="en-US" sz="1867" dirty="0">
                <a:solidFill>
                  <a:prstClr val="black"/>
                </a:solidFill>
                <a:latin typeface="Gill Sans MT" panose="020B0502020104020203" pitchFamily="34" charset="0"/>
              </a:rPr>
              <a:t> aux </a:t>
            </a:r>
            <a:r>
              <a:rPr lang="de-CH" sz="1867" dirty="0">
                <a:solidFill>
                  <a:prstClr val="black"/>
                </a:solidFill>
                <a:latin typeface="Gill Sans MT" panose="020B0502020104020203" pitchFamily="34" charset="0"/>
              </a:rPr>
              <a:t>bénéficiaires</a:t>
            </a:r>
            <a:endParaRPr lang="en-GB" sz="1867" dirty="0">
              <a:solidFill>
                <a:prstClr val="black"/>
              </a:solidFill>
              <a:latin typeface="Gill Sans MT" panose="020B0502020104020203" pitchFamily="34" charset="0"/>
            </a:endParaRPr>
          </a:p>
        </p:txBody>
      </p:sp>
      <p:cxnSp>
        <p:nvCxnSpPr>
          <p:cNvPr id="56" name="Straight Connector 55">
            <a:extLst>
              <a:ext uri="{FF2B5EF4-FFF2-40B4-BE49-F238E27FC236}">
                <a16:creationId xmlns:a16="http://schemas.microsoft.com/office/drawing/2014/main" id="{ABB63B6D-C81C-4E77-B482-DBF8F1ECB5E7}"/>
              </a:ext>
            </a:extLst>
          </p:cNvPr>
          <p:cNvCxnSpPr>
            <a:cxnSpLocks/>
            <a:stCxn id="50" idx="3"/>
            <a:endCxn id="51" idx="1"/>
          </p:cNvCxnSpPr>
          <p:nvPr/>
        </p:nvCxnSpPr>
        <p:spPr>
          <a:xfrm>
            <a:off x="6627128" y="5003631"/>
            <a:ext cx="242924" cy="174549"/>
          </a:xfrm>
          <a:prstGeom prst="line">
            <a:avLst/>
          </a:prstGeom>
          <a:noFill/>
          <a:ln w="28575" cap="flat" cmpd="sng" algn="ctr">
            <a:solidFill>
              <a:sysClr val="windowText" lastClr="000000"/>
            </a:solidFill>
            <a:prstDash val="solid"/>
            <a:miter lim="800000"/>
          </a:ln>
          <a:effectLst/>
        </p:spPr>
      </p:cxnSp>
      <p:cxnSp>
        <p:nvCxnSpPr>
          <p:cNvPr id="57" name="Straight Connector 56">
            <a:extLst>
              <a:ext uri="{FF2B5EF4-FFF2-40B4-BE49-F238E27FC236}">
                <a16:creationId xmlns:a16="http://schemas.microsoft.com/office/drawing/2014/main" id="{888C3791-5A22-4E1B-882B-0AF589126B8B}"/>
              </a:ext>
            </a:extLst>
          </p:cNvPr>
          <p:cNvCxnSpPr>
            <a:cxnSpLocks/>
          </p:cNvCxnSpPr>
          <p:nvPr/>
        </p:nvCxnSpPr>
        <p:spPr>
          <a:xfrm flipV="1">
            <a:off x="6617385" y="4468723"/>
            <a:ext cx="270163" cy="244472"/>
          </a:xfrm>
          <a:prstGeom prst="line">
            <a:avLst/>
          </a:prstGeom>
          <a:noFill/>
          <a:ln w="28575" cap="flat" cmpd="sng" algn="ctr">
            <a:solidFill>
              <a:sysClr val="windowText" lastClr="000000"/>
            </a:solidFill>
            <a:prstDash val="solid"/>
            <a:miter lim="800000"/>
          </a:ln>
          <a:effectLst/>
        </p:spPr>
      </p:cxnSp>
      <p:sp>
        <p:nvSpPr>
          <p:cNvPr id="58" name="Left Brace 57">
            <a:extLst>
              <a:ext uri="{FF2B5EF4-FFF2-40B4-BE49-F238E27FC236}">
                <a16:creationId xmlns:a16="http://schemas.microsoft.com/office/drawing/2014/main" id="{8AE5B052-C007-4AE5-90CA-9ED23647F16E}"/>
              </a:ext>
            </a:extLst>
          </p:cNvPr>
          <p:cNvSpPr/>
          <p:nvPr/>
        </p:nvSpPr>
        <p:spPr>
          <a:xfrm rot="5400000">
            <a:off x="5250256" y="1553578"/>
            <a:ext cx="424969" cy="2377516"/>
          </a:xfrm>
          <a:prstGeom prst="leftBrace">
            <a:avLst/>
          </a:prstGeom>
          <a:noFill/>
          <a:ln w="19050" cap="flat" cmpd="sng" algn="ctr">
            <a:solidFill>
              <a:sysClr val="windowText" lastClr="000000"/>
            </a:solidFill>
            <a:prstDash val="solid"/>
            <a:miter lim="800000"/>
          </a:ln>
          <a:effectLst/>
        </p:spPr>
        <p:txBody>
          <a:bodyPr rtlCol="0" anchor="ctr"/>
          <a:lstStyle/>
          <a:p>
            <a:pPr algn="ctr" defTabSz="1219170">
              <a:defRPr/>
            </a:pPr>
            <a:endParaRPr lang="en-US" sz="1600" kern="0">
              <a:solidFill>
                <a:prstClr val="black"/>
              </a:solidFill>
              <a:latin typeface="Gill Sans MT" panose="020B0502020104020203" pitchFamily="34" charset="0"/>
            </a:endParaRPr>
          </a:p>
        </p:txBody>
      </p:sp>
      <p:cxnSp>
        <p:nvCxnSpPr>
          <p:cNvPr id="59" name="Straight Arrow Connector 58">
            <a:extLst>
              <a:ext uri="{FF2B5EF4-FFF2-40B4-BE49-F238E27FC236}">
                <a16:creationId xmlns:a16="http://schemas.microsoft.com/office/drawing/2014/main" id="{8CA003E5-1BAC-4B29-8A31-7DEA5186ECF6}"/>
              </a:ext>
            </a:extLst>
          </p:cNvPr>
          <p:cNvCxnSpPr>
            <a:cxnSpLocks/>
          </p:cNvCxnSpPr>
          <p:nvPr/>
        </p:nvCxnSpPr>
        <p:spPr>
          <a:xfrm flipH="1">
            <a:off x="1930401" y="2501968"/>
            <a:ext cx="3292" cy="1037208"/>
          </a:xfrm>
          <a:prstGeom prst="straightConnector1">
            <a:avLst/>
          </a:prstGeom>
          <a:noFill/>
          <a:ln w="19050" cap="flat" cmpd="sng" algn="ctr">
            <a:solidFill>
              <a:sysClr val="windowText" lastClr="000000"/>
            </a:solidFill>
            <a:prstDash val="solid"/>
            <a:miter lim="800000"/>
            <a:tailEnd type="triangle"/>
          </a:ln>
          <a:effectLst/>
        </p:spPr>
      </p:cxnSp>
      <p:sp>
        <p:nvSpPr>
          <p:cNvPr id="60" name="TextBox 59">
            <a:extLst>
              <a:ext uri="{FF2B5EF4-FFF2-40B4-BE49-F238E27FC236}">
                <a16:creationId xmlns:a16="http://schemas.microsoft.com/office/drawing/2014/main" id="{B1669AB2-FB51-46DA-8357-98568B6DCDF7}"/>
              </a:ext>
            </a:extLst>
          </p:cNvPr>
          <p:cNvSpPr txBox="1"/>
          <p:nvPr/>
        </p:nvSpPr>
        <p:spPr>
          <a:xfrm>
            <a:off x="8496268" y="5642627"/>
            <a:ext cx="3146520" cy="1241622"/>
          </a:xfrm>
          <a:prstGeom prst="rect">
            <a:avLst/>
          </a:prstGeom>
          <a:noFill/>
        </p:spPr>
        <p:txBody>
          <a:bodyPr wrap="square" rtlCol="0">
            <a:spAutoFit/>
          </a:bodyPr>
          <a:lstStyle/>
          <a:p>
            <a:pPr defTabSz="1219170"/>
            <a:r>
              <a:rPr lang="en-US" altLang="en-US" sz="1867" b="1" kern="0" dirty="0">
                <a:solidFill>
                  <a:srgbClr val="4472C4">
                    <a:lumMod val="75000"/>
                  </a:srgbClr>
                </a:solidFill>
                <a:latin typeface="Gill Sans MT" panose="020B0502020104020203" pitchFamily="34" charset="0"/>
              </a:rPr>
              <a:t>MÉCANISME DE DISTRIBUTION</a:t>
            </a:r>
          </a:p>
          <a:p>
            <a:pPr defTabSz="1219170"/>
            <a:r>
              <a:rPr lang="en-US" sz="1867" dirty="0">
                <a:solidFill>
                  <a:prstClr val="black"/>
                </a:solidFill>
                <a:latin typeface="Gill Sans MT" panose="020B0502020104020203" pitchFamily="34" charset="0"/>
              </a:rPr>
              <a:t>Les </a:t>
            </a:r>
            <a:r>
              <a:rPr lang="en-US" sz="1867" dirty="0" err="1">
                <a:solidFill>
                  <a:prstClr val="black"/>
                </a:solidFill>
                <a:latin typeface="Gill Sans MT" panose="020B0502020104020203" pitchFamily="34" charset="0"/>
              </a:rPr>
              <a:t>moyens</a:t>
            </a:r>
            <a:r>
              <a:rPr lang="en-US" sz="1867" dirty="0">
                <a:solidFill>
                  <a:prstClr val="black"/>
                </a:solidFill>
                <a:latin typeface="Gill Sans MT" panose="020B0502020104020203" pitchFamily="34" charset="0"/>
              </a:rPr>
              <a:t> de distribution du </a:t>
            </a:r>
            <a:r>
              <a:rPr lang="en-US" sz="1867" dirty="0" err="1">
                <a:solidFill>
                  <a:prstClr val="black"/>
                </a:solidFill>
                <a:latin typeface="Gill Sans MT" panose="020B0502020104020203" pitchFamily="34" charset="0"/>
              </a:rPr>
              <a:t>transfert</a:t>
            </a:r>
            <a:endParaRPr lang="en-GB" sz="1867" dirty="0">
              <a:solidFill>
                <a:prstClr val="black"/>
              </a:solidFill>
              <a:latin typeface="Gill Sans MT" panose="020B0502020104020203" pitchFamily="34" charset="0"/>
            </a:endParaRPr>
          </a:p>
        </p:txBody>
      </p:sp>
      <p:sp>
        <p:nvSpPr>
          <p:cNvPr id="61" name="Rectangle 60">
            <a:extLst>
              <a:ext uri="{FF2B5EF4-FFF2-40B4-BE49-F238E27FC236}">
                <a16:creationId xmlns:a16="http://schemas.microsoft.com/office/drawing/2014/main" id="{21F92D6D-3F77-469C-9281-83546AABF1DC}"/>
              </a:ext>
            </a:extLst>
          </p:cNvPr>
          <p:cNvSpPr/>
          <p:nvPr/>
        </p:nvSpPr>
        <p:spPr>
          <a:xfrm>
            <a:off x="223632" y="5812628"/>
            <a:ext cx="1405321" cy="751568"/>
          </a:xfrm>
          <a:prstGeom prst="rect">
            <a:avLst/>
          </a:prstGeom>
          <a:solidFill>
            <a:srgbClr val="4472C4">
              <a:lumMod val="50000"/>
            </a:srgbClr>
          </a:solidFill>
          <a:ln w="19050" cap="flat" cmpd="sng" algn="ctr">
            <a:solidFill>
              <a:sysClr val="window" lastClr="FFFFFF"/>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MONNAIE ÉLECTRO</a:t>
            </a:r>
            <a:r>
              <a:rPr lang="en-US" sz="1600" b="1" kern="0" dirty="0">
                <a:solidFill>
                  <a:prstClr val="white"/>
                </a:solidFill>
                <a:latin typeface="Gill Sans MT" panose="020B0502020104020203" pitchFamily="34" charset="0"/>
              </a:rPr>
              <a:t>-</a:t>
            </a:r>
            <a:r>
              <a:rPr lang="en-CA" sz="1600" b="1" kern="0" dirty="0">
                <a:solidFill>
                  <a:prstClr val="white"/>
                </a:solidFill>
                <a:latin typeface="Gill Sans MT" panose="020B0502020104020203" pitchFamily="34" charset="0"/>
              </a:rPr>
              <a:t>NIQUE</a:t>
            </a:r>
          </a:p>
        </p:txBody>
      </p:sp>
      <p:sp>
        <p:nvSpPr>
          <p:cNvPr id="62" name="Rectangle 61">
            <a:extLst>
              <a:ext uri="{FF2B5EF4-FFF2-40B4-BE49-F238E27FC236}">
                <a16:creationId xmlns:a16="http://schemas.microsoft.com/office/drawing/2014/main" id="{27729D44-48CE-4C6C-9B85-044D6E3D2DD4}"/>
              </a:ext>
            </a:extLst>
          </p:cNvPr>
          <p:cNvSpPr/>
          <p:nvPr/>
        </p:nvSpPr>
        <p:spPr>
          <a:xfrm>
            <a:off x="2178414" y="5818277"/>
            <a:ext cx="1250063" cy="752147"/>
          </a:xfrm>
          <a:prstGeom prst="rect">
            <a:avLst/>
          </a:prstGeom>
          <a:solidFill>
            <a:srgbClr val="4472C4">
              <a:lumMod val="50000"/>
            </a:srgbClr>
          </a:solidFill>
          <a:ln w="19050" cap="flat" cmpd="sng" algn="ctr">
            <a:solidFill>
              <a:sysClr val="window" lastClr="FFFFFF"/>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PAYMENT DIRECT</a:t>
            </a:r>
          </a:p>
        </p:txBody>
      </p:sp>
      <p:sp>
        <p:nvSpPr>
          <p:cNvPr id="63" name="Rectangle 62">
            <a:extLst>
              <a:ext uri="{FF2B5EF4-FFF2-40B4-BE49-F238E27FC236}">
                <a16:creationId xmlns:a16="http://schemas.microsoft.com/office/drawing/2014/main" id="{565107E9-3BC3-40C0-9721-7F6B1B4870B3}"/>
              </a:ext>
            </a:extLst>
          </p:cNvPr>
          <p:cNvSpPr/>
          <p:nvPr/>
        </p:nvSpPr>
        <p:spPr>
          <a:xfrm>
            <a:off x="3887755" y="5841716"/>
            <a:ext cx="1314071" cy="751568"/>
          </a:xfrm>
          <a:prstGeom prst="rect">
            <a:avLst/>
          </a:prstGeom>
          <a:solidFill>
            <a:srgbClr val="4472C4">
              <a:lumMod val="50000"/>
            </a:srgbClr>
          </a:solidFill>
          <a:ln w="19050" cap="flat" cmpd="sng" algn="ctr">
            <a:solidFill>
              <a:sysClr val="window" lastClr="FFFFFF"/>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COUPON PAPIER</a:t>
            </a:r>
          </a:p>
        </p:txBody>
      </p:sp>
      <p:sp>
        <p:nvSpPr>
          <p:cNvPr id="64" name="Rectangle 63">
            <a:extLst>
              <a:ext uri="{FF2B5EF4-FFF2-40B4-BE49-F238E27FC236}">
                <a16:creationId xmlns:a16="http://schemas.microsoft.com/office/drawing/2014/main" id="{A0AA0AB6-0506-42AF-AB74-63C9B640BB74}"/>
              </a:ext>
            </a:extLst>
          </p:cNvPr>
          <p:cNvSpPr/>
          <p:nvPr/>
        </p:nvSpPr>
        <p:spPr>
          <a:xfrm>
            <a:off x="5751286" y="5827693"/>
            <a:ext cx="1400285" cy="751568"/>
          </a:xfrm>
          <a:prstGeom prst="rect">
            <a:avLst/>
          </a:prstGeom>
          <a:solidFill>
            <a:srgbClr val="4472C4">
              <a:lumMod val="50000"/>
            </a:srgbClr>
          </a:solidFill>
          <a:ln w="19050" cap="flat" cmpd="sng" algn="ctr">
            <a:solidFill>
              <a:sysClr val="window" lastClr="FFFFFF"/>
            </a:solidFill>
            <a:prstDash val="solid"/>
          </a:ln>
          <a:effectLst/>
        </p:spPr>
        <p:txBody>
          <a:bodyPr lIns="96000" anchor="ctr"/>
          <a:lstStyle/>
          <a:p>
            <a:pPr algn="ctr" defTabSz="1219016" fontAlgn="base">
              <a:spcBef>
                <a:spcPct val="0"/>
              </a:spcBef>
              <a:spcAft>
                <a:spcPct val="0"/>
              </a:spcAft>
              <a:defRPr/>
            </a:pPr>
            <a:r>
              <a:rPr lang="en-CA" sz="1600" b="1" kern="0" dirty="0">
                <a:solidFill>
                  <a:prstClr val="white"/>
                </a:solidFill>
                <a:latin typeface="Gill Sans MT" panose="020B0502020104020203" pitchFamily="34" charset="0"/>
              </a:rPr>
              <a:t>COUPON </a:t>
            </a:r>
            <a:r>
              <a:rPr lang="de-CH" sz="1600" b="1" kern="0" dirty="0">
                <a:solidFill>
                  <a:prstClr val="white"/>
                </a:solidFill>
                <a:latin typeface="Gill Sans MT" panose="020B0502020104020203" pitchFamily="34" charset="0"/>
              </a:rPr>
              <a:t>É</a:t>
            </a:r>
            <a:r>
              <a:rPr lang="en-CA" sz="1600" b="1" kern="0" dirty="0">
                <a:solidFill>
                  <a:prstClr val="white"/>
                </a:solidFill>
                <a:latin typeface="Gill Sans MT" panose="020B0502020104020203" pitchFamily="34" charset="0"/>
              </a:rPr>
              <a:t>LECTRO-NIQUE</a:t>
            </a:r>
          </a:p>
        </p:txBody>
      </p:sp>
      <p:sp>
        <p:nvSpPr>
          <p:cNvPr id="65" name="Left Brace 64">
            <a:extLst>
              <a:ext uri="{FF2B5EF4-FFF2-40B4-BE49-F238E27FC236}">
                <a16:creationId xmlns:a16="http://schemas.microsoft.com/office/drawing/2014/main" id="{66AE329B-2673-4284-8C9C-ADAFBBFA61C9}"/>
              </a:ext>
            </a:extLst>
          </p:cNvPr>
          <p:cNvSpPr/>
          <p:nvPr/>
        </p:nvSpPr>
        <p:spPr>
          <a:xfrm rot="5400000">
            <a:off x="1165581" y="4189873"/>
            <a:ext cx="1293619" cy="1939772"/>
          </a:xfrm>
          <a:prstGeom prst="leftBrace">
            <a:avLst/>
          </a:prstGeom>
          <a:noFill/>
          <a:ln w="19050" cap="flat" cmpd="sng" algn="ctr">
            <a:solidFill>
              <a:sysClr val="windowText" lastClr="000000"/>
            </a:solidFill>
            <a:prstDash val="solid"/>
            <a:miter lim="800000"/>
          </a:ln>
          <a:effectLst/>
        </p:spPr>
        <p:txBody>
          <a:bodyPr rtlCol="0" anchor="ctr"/>
          <a:lstStyle/>
          <a:p>
            <a:pPr algn="ctr" defTabSz="1219170">
              <a:defRPr/>
            </a:pPr>
            <a:endParaRPr lang="en-US" sz="1600" kern="0">
              <a:solidFill>
                <a:prstClr val="black"/>
              </a:solidFill>
              <a:latin typeface="Gill Sans MT" panose="020B0502020104020203" pitchFamily="34" charset="0"/>
            </a:endParaRPr>
          </a:p>
        </p:txBody>
      </p:sp>
      <p:sp>
        <p:nvSpPr>
          <p:cNvPr id="66" name="Left Brace 65">
            <a:extLst>
              <a:ext uri="{FF2B5EF4-FFF2-40B4-BE49-F238E27FC236}">
                <a16:creationId xmlns:a16="http://schemas.microsoft.com/office/drawing/2014/main" id="{B3EFA6C4-0C98-494C-8D28-179A9516E99A}"/>
              </a:ext>
            </a:extLst>
          </p:cNvPr>
          <p:cNvSpPr/>
          <p:nvPr/>
        </p:nvSpPr>
        <p:spPr>
          <a:xfrm rot="5400000">
            <a:off x="5313479" y="4634254"/>
            <a:ext cx="384240" cy="1972509"/>
          </a:xfrm>
          <a:prstGeom prst="leftBrace">
            <a:avLst/>
          </a:prstGeom>
          <a:noFill/>
          <a:ln w="19050" cap="flat" cmpd="sng" algn="ctr">
            <a:solidFill>
              <a:sysClr val="windowText" lastClr="000000"/>
            </a:solidFill>
            <a:prstDash val="solid"/>
            <a:miter lim="800000"/>
          </a:ln>
          <a:effectLst/>
        </p:spPr>
        <p:txBody>
          <a:bodyPr rtlCol="0" anchor="ctr"/>
          <a:lstStyle/>
          <a:p>
            <a:pPr algn="ctr" defTabSz="1219170">
              <a:defRPr/>
            </a:pPr>
            <a:endParaRPr lang="en-US" sz="1600" kern="0">
              <a:solidFill>
                <a:prstClr val="black"/>
              </a:solidFill>
              <a:latin typeface="Gill Sans MT" panose="020B0502020104020203" pitchFamily="34" charset="0"/>
            </a:endParaRPr>
          </a:p>
        </p:txBody>
      </p:sp>
    </p:spTree>
    <p:extLst>
      <p:ext uri="{BB962C8B-B14F-4D97-AF65-F5344CB8AC3E}">
        <p14:creationId xmlns:p14="http://schemas.microsoft.com/office/powerpoint/2010/main" val="66041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6" grpId="0" animBg="1"/>
      <p:bldP spid="37" grpId="0" animBg="1"/>
      <p:bldP spid="38" grpId="0" animBg="1"/>
      <p:bldP spid="39" grpId="0"/>
      <p:bldP spid="49" grpId="0" animBg="1"/>
      <p:bldP spid="50" grpId="0" animBg="1"/>
      <p:bldP spid="51" grpId="0" animBg="1"/>
      <p:bldP spid="52" grpId="0" animBg="1"/>
      <p:bldP spid="53" grpId="0" animBg="1"/>
      <p:bldP spid="54" grpId="0" animBg="1"/>
      <p:bldP spid="55" grpId="0"/>
      <p:bldP spid="58" grpId="0" animBg="1"/>
      <p:bldP spid="60" grpId="0"/>
      <p:bldP spid="61" grpId="0" animBg="1"/>
      <p:bldP spid="62" grpId="0" animBg="1"/>
      <p:bldP spid="63" grpId="0" animBg="1"/>
      <p:bldP spid="64" grpId="0" animBg="1"/>
      <p:bldP spid="65" grpId="0" animBg="1"/>
      <p:bldP spid="6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8" name="Group 17">
            <a:extLst>
              <a:ext uri="{FF2B5EF4-FFF2-40B4-BE49-F238E27FC236}">
                <a16:creationId xmlns:a16="http://schemas.microsoft.com/office/drawing/2014/main" id="{88C9B83F-64CD-41C1-925F-A08801FFD0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9" name="Straight Connector 18">
              <a:extLst>
                <a:ext uri="{FF2B5EF4-FFF2-40B4-BE49-F238E27FC236}">
                  <a16:creationId xmlns:a16="http://schemas.microsoft.com/office/drawing/2014/main" id="{E1655065-0BD7-4422-BEC0-4401E99809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4DDD90AC-ABEC-4A76-9C9C-AD0A5F8FC7F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1" name="Rectangle 23">
              <a:extLst>
                <a:ext uri="{FF2B5EF4-FFF2-40B4-BE49-F238E27FC236}">
                  <a16:creationId xmlns:a16="http://schemas.microsoft.com/office/drawing/2014/main" id="{21A8AFEF-EC50-4C0B-9C64-814B76C82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a:extLst>
                <a:ext uri="{FF2B5EF4-FFF2-40B4-BE49-F238E27FC236}">
                  <a16:creationId xmlns:a16="http://schemas.microsoft.com/office/drawing/2014/main" id="{CAFAA800-E117-4357-84E4-56B63EA03E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8DDFC9F4-3B45-402D-8AD7-60B3F08ED7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a:extLst>
                <a:ext uri="{FF2B5EF4-FFF2-40B4-BE49-F238E27FC236}">
                  <a16:creationId xmlns:a16="http://schemas.microsoft.com/office/drawing/2014/main" id="{F26A0854-FBE4-4587-B349-06BE192BD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a:extLst>
                <a:ext uri="{FF2B5EF4-FFF2-40B4-BE49-F238E27FC236}">
                  <a16:creationId xmlns:a16="http://schemas.microsoft.com/office/drawing/2014/main" id="{54A9C4C6-FF7D-470E-BFCA-CE4F60A1F0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a:extLst>
                <a:ext uri="{FF2B5EF4-FFF2-40B4-BE49-F238E27FC236}">
                  <a16:creationId xmlns:a16="http://schemas.microsoft.com/office/drawing/2014/main" id="{B1721EA8-4871-45D4-B78F-AE805A3004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a:extLst>
                <a:ext uri="{FF2B5EF4-FFF2-40B4-BE49-F238E27FC236}">
                  <a16:creationId xmlns:a16="http://schemas.microsoft.com/office/drawing/2014/main" id="{E5763971-E3A3-45C6-9BA8-2E032C7A5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32752E94-0E01-4AF5-A43A-F2FAD8737C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13" name="Content Placeholder 12" descr="A person that is sitting in the grass&#10;&#10;Description automatically generated">
            <a:extLst>
              <a:ext uri="{FF2B5EF4-FFF2-40B4-BE49-F238E27FC236}">
                <a16:creationId xmlns:a16="http://schemas.microsoft.com/office/drawing/2014/main" id="{431DB3ED-6298-41D7-861D-8236A2C75457}"/>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28852" r="20381" b="8785"/>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2" name="Title 1">
            <a:extLst>
              <a:ext uri="{FF2B5EF4-FFF2-40B4-BE49-F238E27FC236}">
                <a16:creationId xmlns:a16="http://schemas.microsoft.com/office/drawing/2014/main" id="{187BB07F-D342-4710-B76A-B861F43DD7DD}"/>
              </a:ext>
            </a:extLst>
          </p:cNvPr>
          <p:cNvSpPr>
            <a:spLocks noGrp="1"/>
          </p:cNvSpPr>
          <p:nvPr>
            <p:ph type="title"/>
          </p:nvPr>
        </p:nvSpPr>
        <p:spPr>
          <a:xfrm>
            <a:off x="5380563" y="1678665"/>
            <a:ext cx="3887839" cy="2372168"/>
          </a:xfrm>
        </p:spPr>
        <p:txBody>
          <a:bodyPr vert="horz" lIns="91440" tIns="45720" rIns="91440" bIns="45720" rtlCol="0" anchor="b">
            <a:normAutofit fontScale="90000"/>
          </a:bodyPr>
          <a:lstStyle/>
          <a:p>
            <a:pPr algn="r">
              <a:lnSpc>
                <a:spcPct val="90000"/>
              </a:lnSpc>
            </a:pPr>
            <a:r>
              <a:rPr lang="fr-FR" sz="3000" dirty="0"/>
              <a:t>Partie 1 : Note d'information sur l'utilisation des transfert monétaires pour les résultats nutritionnels</a:t>
            </a:r>
            <a:endParaRPr lang="en-US" sz="3000" dirty="0"/>
          </a:p>
        </p:txBody>
      </p:sp>
    </p:spTree>
    <p:extLst>
      <p:ext uri="{BB962C8B-B14F-4D97-AF65-F5344CB8AC3E}">
        <p14:creationId xmlns:p14="http://schemas.microsoft.com/office/powerpoint/2010/main" val="1142940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73BC9FD-578E-4867-B739-A9E539C79C7B}"/>
              </a:ext>
            </a:extLst>
          </p:cNvPr>
          <p:cNvPicPr>
            <a:picLocks noChangeAspect="1"/>
          </p:cNvPicPr>
          <p:nvPr/>
        </p:nvPicPr>
        <p:blipFill>
          <a:blip r:embed="rId3"/>
          <a:stretch>
            <a:fillRect/>
          </a:stretch>
        </p:blipFill>
        <p:spPr>
          <a:xfrm>
            <a:off x="334147" y="1025564"/>
            <a:ext cx="5416658" cy="5402223"/>
          </a:xfrm>
          <a:prstGeom prst="rect">
            <a:avLst/>
          </a:prstGeom>
        </p:spPr>
      </p:pic>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0935537" cy="584775"/>
          </a:xfrm>
          <a:prstGeom prst="rect">
            <a:avLst/>
          </a:prstGeom>
        </p:spPr>
        <p:txBody>
          <a:bodyPr wrap="square">
            <a:spAutoFit/>
          </a:bodyPr>
          <a:lstStyle/>
          <a:p>
            <a:r>
              <a:rPr lang="en-GB" sz="3200" b="1" dirty="0">
                <a:solidFill>
                  <a:schemeClr val="bg1"/>
                </a:solidFill>
              </a:rPr>
              <a:t>TM et le cadre </a:t>
            </a:r>
            <a:r>
              <a:rPr lang="en-GB" sz="3200" b="1" dirty="0" err="1">
                <a:solidFill>
                  <a:schemeClr val="bg1"/>
                </a:solidFill>
              </a:rPr>
              <a:t>conceptuel</a:t>
            </a:r>
            <a:endParaRPr lang="en-US" sz="32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10485" y="-72701"/>
            <a:ext cx="781515" cy="781515"/>
          </a:xfrm>
          <a:prstGeom prst="rect">
            <a:avLst/>
          </a:prstGeom>
        </p:spPr>
      </p:pic>
      <p:sp>
        <p:nvSpPr>
          <p:cNvPr id="26" name="Rectangle 25">
            <a:extLst>
              <a:ext uri="{FF2B5EF4-FFF2-40B4-BE49-F238E27FC236}">
                <a16:creationId xmlns:a16="http://schemas.microsoft.com/office/drawing/2014/main" id="{31E02E43-1A2D-4E91-8984-D86ABA33C434}"/>
              </a:ext>
            </a:extLst>
          </p:cNvPr>
          <p:cNvSpPr/>
          <p:nvPr/>
        </p:nvSpPr>
        <p:spPr>
          <a:xfrm>
            <a:off x="1145755" y="2965166"/>
            <a:ext cx="4526908" cy="1433801"/>
          </a:xfrm>
          <a:prstGeom prst="rect">
            <a:avLst/>
          </a:prstGeom>
          <a:noFill/>
          <a:ln w="635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1060BD1-2559-4B9C-A87F-2342288B0077}"/>
              </a:ext>
            </a:extLst>
          </p:cNvPr>
          <p:cNvSpPr/>
          <p:nvPr/>
        </p:nvSpPr>
        <p:spPr>
          <a:xfrm>
            <a:off x="3159597" y="5586603"/>
            <a:ext cx="566932" cy="332976"/>
          </a:xfrm>
          <a:prstGeom prst="rect">
            <a:avLst/>
          </a:prstGeom>
          <a:noFill/>
          <a:ln w="635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ADE6084B-8887-4259-9C3F-9618F4A0BD80}"/>
              </a:ext>
            </a:extLst>
          </p:cNvPr>
          <p:cNvSpPr txBox="1"/>
          <p:nvPr/>
        </p:nvSpPr>
        <p:spPr>
          <a:xfrm>
            <a:off x="6060843" y="949364"/>
            <a:ext cx="5797010" cy="5847755"/>
          </a:xfrm>
          <a:prstGeom prst="rect">
            <a:avLst/>
          </a:prstGeom>
          <a:solidFill>
            <a:schemeClr val="bg1"/>
          </a:solidFill>
        </p:spPr>
        <p:txBody>
          <a:bodyPr wrap="square" rtlCol="0">
            <a:spAutoFit/>
          </a:bodyPr>
          <a:lstStyle/>
          <a:p>
            <a:r>
              <a:rPr lang="fr-FR" sz="2200" dirty="0"/>
              <a:t>Les TM peuvent avoir un impact sur les facteurs sous-jacents de trois manières:</a:t>
            </a:r>
          </a:p>
          <a:p>
            <a:pPr marL="514350" indent="-514350">
              <a:buFont typeface="+mj-lt"/>
              <a:buAutoNum type="romanLcPeriod"/>
            </a:pPr>
            <a:r>
              <a:rPr lang="fr-FR" sz="2200" dirty="0"/>
              <a:t>ils permettent aux ménages et individus d'acheter des biens et d'accéder à des services qui peuvent avoir un impact positif sur la nutrition de la mère et de l'enfant</a:t>
            </a:r>
          </a:p>
          <a:p>
            <a:pPr marL="514350" indent="-514350">
              <a:buFont typeface="+mj-lt"/>
              <a:buAutoNum type="romanLcPeriod"/>
            </a:pPr>
            <a:r>
              <a:rPr lang="fr-FR" sz="2200" dirty="0"/>
              <a:t>Les TM conditionnels peuvent être un attrait à participer aux activités CSC et à allez aux services de santé prioritaires gratuits.</a:t>
            </a:r>
          </a:p>
          <a:p>
            <a:pPr marL="514350" indent="-514350">
              <a:buFont typeface="+mj-lt"/>
              <a:buAutoNum type="romanLcPeriod"/>
            </a:pPr>
            <a:r>
              <a:rPr lang="fr-FR" sz="2200" dirty="0"/>
              <a:t>L'augmentation des revenus du ménage peut réduire les tensions au sein du ménage, les pressions économiques, renforcer le pouvoir de décision des femmes, améliorer la santé et le bien-être du soignant, etc. </a:t>
            </a:r>
            <a:endParaRPr lang="en-US" sz="2200" dirty="0"/>
          </a:p>
        </p:txBody>
      </p:sp>
      <p:sp>
        <p:nvSpPr>
          <p:cNvPr id="11" name="Rectangle 10">
            <a:extLst>
              <a:ext uri="{FF2B5EF4-FFF2-40B4-BE49-F238E27FC236}">
                <a16:creationId xmlns:a16="http://schemas.microsoft.com/office/drawing/2014/main" id="{2006ED59-805F-4EF0-8458-24B864385B8B}"/>
              </a:ext>
            </a:extLst>
          </p:cNvPr>
          <p:cNvSpPr/>
          <p:nvPr/>
        </p:nvSpPr>
        <p:spPr>
          <a:xfrm>
            <a:off x="6060844" y="1652530"/>
            <a:ext cx="5607360" cy="1662788"/>
          </a:xfrm>
          <a:prstGeom prst="rect">
            <a:avLst/>
          </a:prstGeom>
          <a:noFill/>
          <a:ln w="635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A7358E-E51A-408C-8CC6-27870EC415AA}"/>
              </a:ext>
            </a:extLst>
          </p:cNvPr>
          <p:cNvSpPr/>
          <p:nvPr/>
        </p:nvSpPr>
        <p:spPr>
          <a:xfrm>
            <a:off x="6027794" y="3315318"/>
            <a:ext cx="5684477" cy="1333041"/>
          </a:xfrm>
          <a:prstGeom prst="rect">
            <a:avLst/>
          </a:prstGeom>
          <a:noFill/>
          <a:ln w="6350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4F02E7F-7802-436F-8E57-B9FA5655907C}"/>
              </a:ext>
            </a:extLst>
          </p:cNvPr>
          <p:cNvSpPr/>
          <p:nvPr/>
        </p:nvSpPr>
        <p:spPr>
          <a:xfrm>
            <a:off x="4314102" y="3025200"/>
            <a:ext cx="1304498" cy="1283613"/>
          </a:xfrm>
          <a:prstGeom prst="rect">
            <a:avLst/>
          </a:prstGeom>
          <a:noFill/>
          <a:ln w="6350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0FF893C-077F-43A6-A6E7-C359733DE38F}"/>
              </a:ext>
            </a:extLst>
          </p:cNvPr>
          <p:cNvSpPr/>
          <p:nvPr/>
        </p:nvSpPr>
        <p:spPr>
          <a:xfrm>
            <a:off x="6104912" y="4715219"/>
            <a:ext cx="5607360" cy="2024028"/>
          </a:xfrm>
          <a:prstGeom prst="rect">
            <a:avLst/>
          </a:prstGeom>
          <a:noFill/>
          <a:ln w="635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3378853-1DED-4BFE-A878-00C057F0EBFE}"/>
              </a:ext>
            </a:extLst>
          </p:cNvPr>
          <p:cNvSpPr/>
          <p:nvPr/>
        </p:nvSpPr>
        <p:spPr>
          <a:xfrm>
            <a:off x="2824987" y="3045396"/>
            <a:ext cx="1304498" cy="1283613"/>
          </a:xfrm>
          <a:prstGeom prst="rect">
            <a:avLst/>
          </a:prstGeom>
          <a:noFill/>
          <a:ln w="6350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49691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11" grpId="0" animBg="1"/>
      <p:bldP spid="12" grpId="0" animBg="1"/>
      <p:bldP spid="13" grpId="0" animBg="1"/>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492443"/>
          </a:xfrm>
          <a:prstGeom prst="rect">
            <a:avLst/>
          </a:prstGeom>
        </p:spPr>
        <p:txBody>
          <a:bodyPr wrap="square">
            <a:spAutoFit/>
          </a:bodyPr>
          <a:lstStyle/>
          <a:p>
            <a:r>
              <a:rPr lang="fr-FR" sz="2600" b="1" dirty="0">
                <a:solidFill>
                  <a:schemeClr val="bg1"/>
                </a:solidFill>
              </a:rPr>
              <a:t>Obstacles liés à l'offre et à la demande pour une nutrition adéquate</a:t>
            </a:r>
            <a:endParaRPr lang="en-US" sz="26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graphicFrame>
        <p:nvGraphicFramePr>
          <p:cNvPr id="10" name="Content Placeholder 9">
            <a:extLst>
              <a:ext uri="{FF2B5EF4-FFF2-40B4-BE49-F238E27FC236}">
                <a16:creationId xmlns:a16="http://schemas.microsoft.com/office/drawing/2014/main" id="{203865A1-F81F-4848-96B1-1A7D2DE9CEA7}"/>
              </a:ext>
            </a:extLst>
          </p:cNvPr>
          <p:cNvGraphicFramePr>
            <a:graphicFrameLocks noGrp="1"/>
          </p:cNvGraphicFramePr>
          <p:nvPr>
            <p:ph idx="1"/>
            <p:extLst>
              <p:ext uri="{D42A27DB-BD31-4B8C-83A1-F6EECF244321}">
                <p14:modId xmlns:p14="http://schemas.microsoft.com/office/powerpoint/2010/main" val="1582626328"/>
              </p:ext>
            </p:extLst>
          </p:nvPr>
        </p:nvGraphicFramePr>
        <p:xfrm>
          <a:off x="544940" y="948941"/>
          <a:ext cx="10009216" cy="285877"/>
        </p:xfrm>
        <a:graphic>
          <a:graphicData uri="http://schemas.openxmlformats.org/drawingml/2006/table">
            <a:tbl>
              <a:tblPr firstRow="1" firstCol="1" bandRow="1"/>
              <a:tblGrid>
                <a:gridCol w="5818488">
                  <a:extLst>
                    <a:ext uri="{9D8B030D-6E8A-4147-A177-3AD203B41FA5}">
                      <a16:colId xmlns:a16="http://schemas.microsoft.com/office/drawing/2014/main" val="3938651578"/>
                    </a:ext>
                  </a:extLst>
                </a:gridCol>
                <a:gridCol w="363971">
                  <a:extLst>
                    <a:ext uri="{9D8B030D-6E8A-4147-A177-3AD203B41FA5}">
                      <a16:colId xmlns:a16="http://schemas.microsoft.com/office/drawing/2014/main" val="987281696"/>
                    </a:ext>
                  </a:extLst>
                </a:gridCol>
                <a:gridCol w="3826757">
                  <a:extLst>
                    <a:ext uri="{9D8B030D-6E8A-4147-A177-3AD203B41FA5}">
                      <a16:colId xmlns:a16="http://schemas.microsoft.com/office/drawing/2014/main" val="3235055378"/>
                    </a:ext>
                  </a:extLst>
                </a:gridCol>
              </a:tblGrid>
              <a:tr h="0">
                <a:tc>
                  <a:txBody>
                    <a:bodyPr/>
                    <a:lstStyle/>
                    <a:p>
                      <a:pPr marL="0" marR="0" lvl="0" indent="0" algn="ctr" defTabSz="457200" rtl="0" eaLnBrk="1" fontAlgn="auto" latinLnBrk="0" hangingPunct="1">
                        <a:lnSpc>
                          <a:spcPct val="105000"/>
                        </a:lnSpc>
                        <a:spcBef>
                          <a:spcPts val="0"/>
                        </a:spcBef>
                        <a:spcAft>
                          <a:spcPts val="0"/>
                        </a:spcAft>
                        <a:buClrTx/>
                        <a:buSzTx/>
                        <a:buFontTx/>
                        <a:buNone/>
                        <a:tabLst/>
                        <a:defRPr/>
                      </a:pPr>
                      <a:r>
                        <a:rPr lang="fr-FR" sz="1800" b="1" dirty="0">
                          <a:solidFill>
                            <a:schemeClr val="tx1"/>
                          </a:solidFill>
                          <a:latin typeface="Calibri" panose="020F0502020204030204" pitchFamily="34" charset="0"/>
                          <a:cs typeface="Calibri" panose="020F0502020204030204" pitchFamily="34" charset="0"/>
                        </a:rPr>
                        <a:t>Obstacles liés à la demande</a:t>
                      </a:r>
                      <a:endPar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8100" marR="38100" marT="9525" marB="0" anchor="ctr">
                    <a:lnL>
                      <a:noFill/>
                    </a:lnL>
                    <a:lnR>
                      <a:noFill/>
                    </a:lnR>
                    <a:lnT>
                      <a:noFill/>
                    </a:lnT>
                    <a:lnB>
                      <a:noFill/>
                    </a:lnB>
                    <a:solidFill>
                      <a:srgbClr val="D9D9D9"/>
                    </a:solidFill>
                  </a:tcPr>
                </a:tc>
                <a:tc>
                  <a:txBody>
                    <a:bodyPr/>
                    <a:lstStyle/>
                    <a:p>
                      <a:pPr marL="0" marR="0" algn="ctr">
                        <a:lnSpc>
                          <a:spcPct val="105000"/>
                        </a:lnSpc>
                        <a:spcBef>
                          <a:spcPts val="0"/>
                        </a:spcBef>
                        <a:spcAft>
                          <a:spcPts val="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txBody>
                  <a:tcPr marL="38100" marR="38100" marT="9525" marB="0" anchor="ctr">
                    <a:lnL>
                      <a:noFill/>
                    </a:lnL>
                    <a:lnR>
                      <a:noFill/>
                    </a:lnR>
                    <a:lnT>
                      <a:noFill/>
                    </a:lnT>
                    <a:lnB>
                      <a:noFill/>
                    </a:lnB>
                    <a:solidFill>
                      <a:srgbClr val="D9D9D9"/>
                    </a:solidFill>
                  </a:tcPr>
                </a:tc>
                <a:tc>
                  <a:txBody>
                    <a:bodyPr/>
                    <a:lstStyle/>
                    <a:p>
                      <a:pPr marL="0" marR="0" lvl="0" indent="0" algn="ctr" defTabSz="457200" rtl="0" eaLnBrk="1" fontAlgn="auto" latinLnBrk="0" hangingPunct="1">
                        <a:lnSpc>
                          <a:spcPct val="105000"/>
                        </a:lnSpc>
                        <a:spcBef>
                          <a:spcPts val="0"/>
                        </a:spcBef>
                        <a:spcAft>
                          <a:spcPts val="0"/>
                        </a:spcAft>
                        <a:buClrTx/>
                        <a:buSzTx/>
                        <a:buFontTx/>
                        <a:buNone/>
                        <a:tabLst/>
                        <a:defRPr/>
                      </a:pPr>
                      <a:r>
                        <a:rPr lang="fr-FR" sz="1800" b="1" dirty="0">
                          <a:solidFill>
                            <a:schemeClr val="tx1"/>
                          </a:solidFill>
                          <a:latin typeface="Calibri" panose="020F0502020204030204" pitchFamily="34" charset="0"/>
                          <a:cs typeface="Calibri" panose="020F0502020204030204" pitchFamily="34" charset="0"/>
                        </a:rPr>
                        <a:t>Obstacles liés à l'offre</a:t>
                      </a:r>
                      <a:endPar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a:noFill/>
                    </a:lnL>
                    <a:lnR>
                      <a:noFill/>
                    </a:lnR>
                    <a:lnT>
                      <a:noFill/>
                    </a:lnT>
                    <a:lnB>
                      <a:noFill/>
                    </a:lnB>
                    <a:solidFill>
                      <a:srgbClr val="D9D9D9"/>
                    </a:solidFill>
                  </a:tcPr>
                </a:tc>
                <a:extLst>
                  <a:ext uri="{0D108BD9-81ED-4DB2-BD59-A6C34878D82A}">
                    <a16:rowId xmlns:a16="http://schemas.microsoft.com/office/drawing/2014/main" val="324826550"/>
                  </a:ext>
                </a:extLst>
              </a:tr>
            </a:tbl>
          </a:graphicData>
        </a:graphic>
      </p:graphicFrame>
      <p:graphicFrame>
        <p:nvGraphicFramePr>
          <p:cNvPr id="12" name="Table 11">
            <a:extLst>
              <a:ext uri="{FF2B5EF4-FFF2-40B4-BE49-F238E27FC236}">
                <a16:creationId xmlns:a16="http://schemas.microsoft.com/office/drawing/2014/main" id="{7439BB11-41EA-4578-AB93-09D87EC7504D}"/>
              </a:ext>
            </a:extLst>
          </p:cNvPr>
          <p:cNvGraphicFramePr>
            <a:graphicFrameLocks noGrp="1"/>
          </p:cNvGraphicFramePr>
          <p:nvPr>
            <p:extLst>
              <p:ext uri="{D42A27DB-BD31-4B8C-83A1-F6EECF244321}">
                <p14:modId xmlns:p14="http://schemas.microsoft.com/office/powerpoint/2010/main" val="814519698"/>
              </p:ext>
            </p:extLst>
          </p:nvPr>
        </p:nvGraphicFramePr>
        <p:xfrm>
          <a:off x="544940" y="1304270"/>
          <a:ext cx="10009216" cy="2876042"/>
        </p:xfrm>
        <a:graphic>
          <a:graphicData uri="http://schemas.openxmlformats.org/drawingml/2006/table">
            <a:tbl>
              <a:tblPr firstRow="1" firstCol="1" bandRow="1"/>
              <a:tblGrid>
                <a:gridCol w="6142295">
                  <a:extLst>
                    <a:ext uri="{9D8B030D-6E8A-4147-A177-3AD203B41FA5}">
                      <a16:colId xmlns:a16="http://schemas.microsoft.com/office/drawing/2014/main" val="528911832"/>
                    </a:ext>
                  </a:extLst>
                </a:gridCol>
                <a:gridCol w="396608">
                  <a:extLst>
                    <a:ext uri="{9D8B030D-6E8A-4147-A177-3AD203B41FA5}">
                      <a16:colId xmlns:a16="http://schemas.microsoft.com/office/drawing/2014/main" val="3660784917"/>
                    </a:ext>
                  </a:extLst>
                </a:gridCol>
                <a:gridCol w="3470313">
                  <a:extLst>
                    <a:ext uri="{9D8B030D-6E8A-4147-A177-3AD203B41FA5}">
                      <a16:colId xmlns:a16="http://schemas.microsoft.com/office/drawing/2014/main" val="3957693267"/>
                    </a:ext>
                  </a:extLst>
                </a:gridCol>
              </a:tblGrid>
              <a:tr h="41275">
                <a:tc gridSpan="3">
                  <a:txBody>
                    <a:bodyPr/>
                    <a:lstStyle/>
                    <a:p>
                      <a:pPr marL="228600" marR="0" algn="ctr">
                        <a:lnSpc>
                          <a:spcPct val="105000"/>
                        </a:lnSpc>
                        <a:spcBef>
                          <a:spcPts val="0"/>
                        </a:spcBef>
                        <a:spcAft>
                          <a:spcPts val="0"/>
                        </a:spcAft>
                      </a:pPr>
                      <a:r>
                        <a:rPr lang="en-GB" sz="1800" b="1" dirty="0" err="1">
                          <a:effectLst/>
                          <a:latin typeface="Calibri" panose="020F0502020204030204" pitchFamily="34" charset="0"/>
                          <a:ea typeface="Calibri" panose="020F0502020204030204" pitchFamily="34" charset="0"/>
                          <a:cs typeface="Times New Roman" panose="02020603050405020304" pitchFamily="18" charset="0"/>
                        </a:rPr>
                        <a:t>Facteur</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sous-</a:t>
                      </a:r>
                      <a:r>
                        <a:rPr lang="en-GB" sz="1800" b="1" dirty="0" err="1">
                          <a:effectLst/>
                          <a:latin typeface="Calibri" panose="020F0502020204030204" pitchFamily="34" charset="0"/>
                          <a:ea typeface="Calibri" panose="020F0502020204030204" pitchFamily="34" charset="0"/>
                          <a:cs typeface="Times New Roman" panose="02020603050405020304" pitchFamily="18" charset="0"/>
                        </a:rPr>
                        <a:t>jacentes</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alimentation adequate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lnL>
                      <a:noFill/>
                    </a:lnL>
                    <a:lnR>
                      <a:noFill/>
                    </a:lnR>
                    <a:lnT>
                      <a:noFill/>
                    </a:lnT>
                    <a:lnB>
                      <a:noFill/>
                    </a:lnB>
                    <a:solidFill>
                      <a:srgbClr val="C5E0B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30668747"/>
                  </a:ext>
                </a:extLst>
              </a:tr>
              <a:tr h="1183005">
                <a:tc>
                  <a:txBody>
                    <a:bodyPr/>
                    <a:lstStyle/>
                    <a:p>
                      <a:pPr marL="0" marR="0" lvl="0" indent="0" algn="just">
                        <a:lnSpc>
                          <a:spcPct val="105000"/>
                        </a:lnSpc>
                        <a:spcBef>
                          <a:spcPts val="0"/>
                        </a:spcBef>
                        <a:spcAft>
                          <a:spcPts val="0"/>
                        </a:spcAft>
                        <a:buFont typeface="Times New Roman" panose="02020603050405020304" pitchFamily="18" charset="0"/>
                        <a:buNone/>
                        <a:tabLst>
                          <a:tab pos="228600" algn="l"/>
                        </a:tabLs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a:t>
                      </a:r>
                      <a:r>
                        <a:rPr lang="fr-F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Exemples :</a:t>
                      </a:r>
                    </a:p>
                    <a:p>
                      <a:pPr marL="285750" marR="0" lvl="0" indent="-285750" algn="just">
                        <a:lnSpc>
                          <a:spcPct val="105000"/>
                        </a:lnSpc>
                        <a:spcBef>
                          <a:spcPts val="0"/>
                        </a:spcBef>
                        <a:spcAft>
                          <a:spcPts val="0"/>
                        </a:spcAft>
                        <a:buFont typeface="Arial" panose="020B0604020202020204" pitchFamily="34" charset="0"/>
                        <a:buChar char="•"/>
                        <a:tabLst>
                          <a:tab pos="228600" algn="l"/>
                        </a:tabLst>
                      </a:pPr>
                      <a:r>
                        <a:rPr lang="fr-F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Connaissances et compétences insuffisantes en matière de préparation de régimes alimentaires nutritifs</a:t>
                      </a:r>
                    </a:p>
                    <a:p>
                      <a:pPr marL="285750" marR="0" lvl="0" indent="-285750" algn="just">
                        <a:lnSpc>
                          <a:spcPct val="105000"/>
                        </a:lnSpc>
                        <a:spcBef>
                          <a:spcPts val="0"/>
                        </a:spcBef>
                        <a:spcAft>
                          <a:spcPts val="0"/>
                        </a:spcAft>
                        <a:buFont typeface="Arial" panose="020B0604020202020204" pitchFamily="34" charset="0"/>
                        <a:buChar char="•"/>
                        <a:tabLst>
                          <a:tab pos="228600" algn="l"/>
                        </a:tabLst>
                      </a:pPr>
                      <a:r>
                        <a:rPr lang="fr-F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Marchés non accessibles en raison de la distance, de problèmes de sécurité, etc.</a:t>
                      </a:r>
                    </a:p>
                    <a:p>
                      <a:pPr marL="0" marR="0" lvl="0" indent="0" algn="just">
                        <a:lnSpc>
                          <a:spcPct val="105000"/>
                        </a:lnSpc>
                        <a:spcBef>
                          <a:spcPts val="0"/>
                        </a:spcBef>
                        <a:spcAft>
                          <a:spcPts val="0"/>
                        </a:spcAft>
                        <a:buFont typeface="Times New Roman" panose="02020603050405020304" pitchFamily="18" charset="0"/>
                        <a:buNone/>
                        <a:tabLst>
                          <a:tab pos="228600" algn="l"/>
                        </a:tabLst>
                      </a:pPr>
                      <a:r>
                        <a:rPr lang="fr-FR"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Obstacles économiques :</a:t>
                      </a:r>
                    </a:p>
                    <a:p>
                      <a:pPr marL="285750" marR="0" lvl="0" indent="-285750" algn="just">
                        <a:lnSpc>
                          <a:spcPct val="105000"/>
                        </a:lnSpc>
                        <a:spcBef>
                          <a:spcPts val="0"/>
                        </a:spcBef>
                        <a:spcAft>
                          <a:spcPts val="0"/>
                        </a:spcAft>
                        <a:buFont typeface="Arial" panose="020B0604020202020204" pitchFamily="34" charset="0"/>
                        <a:buChar char="•"/>
                        <a:tabLst>
                          <a:tab pos="228600" algn="l"/>
                        </a:tabLst>
                      </a:pPr>
                      <a:r>
                        <a:rPr lang="fr-FR"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Régime alimentaire nutritif, ustensiles de cuisine et carburant inabordables</a:t>
                      </a:r>
                    </a:p>
                    <a:p>
                      <a:pPr marL="285750" marR="0" lvl="0" indent="-285750" algn="just">
                        <a:lnSpc>
                          <a:spcPct val="105000"/>
                        </a:lnSpc>
                        <a:spcBef>
                          <a:spcPts val="0"/>
                        </a:spcBef>
                        <a:spcAft>
                          <a:spcPts val="0"/>
                        </a:spcAft>
                        <a:buFont typeface="Arial" panose="020B0604020202020204" pitchFamily="34" charset="0"/>
                        <a:buChar char="•"/>
                        <a:tabLst>
                          <a:tab pos="228600" algn="l"/>
                        </a:tabLst>
                      </a:pPr>
                      <a:r>
                        <a:rPr lang="fr-FR"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Le transport vers les marchés n'est pas abordable</a:t>
                      </a:r>
                      <a:endPar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lnL>
                      <a:noFill/>
                    </a:lnL>
                    <a:lnR>
                      <a:noFill/>
                    </a:lnR>
                    <a:lnT>
                      <a:noFill/>
                    </a:lnT>
                    <a:lnB>
                      <a:noFill/>
                    </a:lnB>
                    <a:solidFill>
                      <a:srgbClr val="E2EFD9"/>
                    </a:solidFill>
                  </a:tcPr>
                </a:tc>
                <a:tc>
                  <a:txBody>
                    <a:bodyPr/>
                    <a:lstStyle/>
                    <a:p>
                      <a:pPr marL="0" marR="0" algn="ctr">
                        <a:lnSpc>
                          <a:spcPct val="105000"/>
                        </a:lnSpc>
                        <a:spcBef>
                          <a:spcPts val="0"/>
                        </a:spcBef>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nchor="ctr">
                    <a:lnL>
                      <a:noFill/>
                    </a:lnL>
                    <a:lnR>
                      <a:noFill/>
                    </a:lnR>
                    <a:lnT>
                      <a:noFill/>
                    </a:lnT>
                    <a:lnB>
                      <a:noFill/>
                    </a:lnB>
                    <a:solidFill>
                      <a:srgbClr val="E2EFD9"/>
                    </a:solidFill>
                  </a:tcPr>
                </a:tc>
                <a:tc>
                  <a:txBody>
                    <a:bodyPr/>
                    <a:lstStyle/>
                    <a:p>
                      <a:pPr marL="0" marR="0" lvl="0" indent="0" algn="just">
                        <a:lnSpc>
                          <a:spcPct val="105000"/>
                        </a:lnSpc>
                        <a:spcBef>
                          <a:spcPts val="0"/>
                        </a:spcBef>
                        <a:spcAft>
                          <a:spcPts val="0"/>
                        </a:spcAft>
                        <a:buFont typeface="Times New Roman" panose="02020603050405020304" pitchFamily="18" charset="0"/>
                        <a:buNone/>
                        <a:tabLst>
                          <a:tab pos="457200" algn="l"/>
                        </a:tabLs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Examples:</a:t>
                      </a:r>
                    </a:p>
                    <a:p>
                      <a:pPr marL="285750" marR="0" lvl="0" indent="-285750" algn="just">
                        <a:lnSpc>
                          <a:spcPct val="105000"/>
                        </a:lnSpc>
                        <a:spcBef>
                          <a:spcPts val="0"/>
                        </a:spcBef>
                        <a:spcAft>
                          <a:spcPts val="0"/>
                        </a:spcAft>
                        <a:buFont typeface="Arial" panose="020B0604020202020204" pitchFamily="34" charset="0"/>
                        <a:buChar char="•"/>
                        <a:tabLst>
                          <a:tab pos="457200" algn="l"/>
                        </a:tabLst>
                      </a:pPr>
                      <a:r>
                        <a:rPr lang="fr-F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Disponibilité et/ou qualité insuffisante des aliments sains et nutritifs sur les marchés locaux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2EFD9"/>
                    </a:solidFill>
                  </a:tcPr>
                </a:tc>
                <a:extLst>
                  <a:ext uri="{0D108BD9-81ED-4DB2-BD59-A6C34878D82A}">
                    <a16:rowId xmlns:a16="http://schemas.microsoft.com/office/drawing/2014/main" val="2347624384"/>
                  </a:ext>
                </a:extLst>
              </a:tr>
            </a:tbl>
          </a:graphicData>
        </a:graphic>
      </p:graphicFrame>
      <p:graphicFrame>
        <p:nvGraphicFramePr>
          <p:cNvPr id="22" name="Table 21">
            <a:extLst>
              <a:ext uri="{FF2B5EF4-FFF2-40B4-BE49-F238E27FC236}">
                <a16:creationId xmlns:a16="http://schemas.microsoft.com/office/drawing/2014/main" id="{84439F3E-F5B3-4587-BFF4-AB43EE4FD2B1}"/>
              </a:ext>
            </a:extLst>
          </p:cNvPr>
          <p:cNvGraphicFramePr>
            <a:graphicFrameLocks noGrp="1"/>
          </p:cNvGraphicFramePr>
          <p:nvPr>
            <p:extLst>
              <p:ext uri="{D42A27DB-BD31-4B8C-83A1-F6EECF244321}">
                <p14:modId xmlns:p14="http://schemas.microsoft.com/office/powerpoint/2010/main" val="1484143517"/>
              </p:ext>
            </p:extLst>
          </p:nvPr>
        </p:nvGraphicFramePr>
        <p:xfrm>
          <a:off x="544942" y="4250394"/>
          <a:ext cx="10009214" cy="2588006"/>
        </p:xfrm>
        <a:graphic>
          <a:graphicData uri="http://schemas.openxmlformats.org/drawingml/2006/table">
            <a:tbl>
              <a:tblPr firstRow="1" firstCol="1" bandRow="1"/>
              <a:tblGrid>
                <a:gridCol w="5818487">
                  <a:extLst>
                    <a:ext uri="{9D8B030D-6E8A-4147-A177-3AD203B41FA5}">
                      <a16:colId xmlns:a16="http://schemas.microsoft.com/office/drawing/2014/main" val="3234427359"/>
                    </a:ext>
                  </a:extLst>
                </a:gridCol>
                <a:gridCol w="363971">
                  <a:extLst>
                    <a:ext uri="{9D8B030D-6E8A-4147-A177-3AD203B41FA5}">
                      <a16:colId xmlns:a16="http://schemas.microsoft.com/office/drawing/2014/main" val="3202717320"/>
                    </a:ext>
                  </a:extLst>
                </a:gridCol>
                <a:gridCol w="3826756">
                  <a:extLst>
                    <a:ext uri="{9D8B030D-6E8A-4147-A177-3AD203B41FA5}">
                      <a16:colId xmlns:a16="http://schemas.microsoft.com/office/drawing/2014/main" val="2995965146"/>
                    </a:ext>
                  </a:extLst>
                </a:gridCol>
              </a:tblGrid>
              <a:tr h="109855">
                <a:tc gridSpan="3">
                  <a:txBody>
                    <a:bodyPr/>
                    <a:lstStyle/>
                    <a:p>
                      <a:pPr marL="0" marR="0" algn="ctr">
                        <a:lnSpc>
                          <a:spcPct val="105000"/>
                        </a:lnSpc>
                        <a:spcBef>
                          <a:spcPts val="0"/>
                        </a:spcBef>
                        <a:spcAft>
                          <a:spcPts val="0"/>
                        </a:spcAft>
                      </a:pPr>
                      <a:r>
                        <a:rPr lang="en-GB" sz="1800" b="1" dirty="0" err="1">
                          <a:effectLst/>
                          <a:latin typeface="Calibri" panose="020F0502020204030204" pitchFamily="34" charset="0"/>
                          <a:ea typeface="Calibri" panose="020F0502020204030204" pitchFamily="34" charset="0"/>
                          <a:cs typeface="Times New Roman" panose="02020603050405020304" pitchFamily="18" charset="0"/>
                        </a:rPr>
                        <a:t>Facteur</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sous-</a:t>
                      </a:r>
                      <a:r>
                        <a:rPr lang="en-GB" sz="1800" b="1" dirty="0" err="1">
                          <a:effectLst/>
                          <a:latin typeface="Calibri" panose="020F0502020204030204" pitchFamily="34" charset="0"/>
                          <a:ea typeface="Calibri" panose="020F0502020204030204" pitchFamily="34" charset="0"/>
                          <a:cs typeface="Times New Roman" panose="02020603050405020304" pitchFamily="18" charset="0"/>
                        </a:rPr>
                        <a:t>jacentes</a:t>
                      </a:r>
                      <a:r>
                        <a:rPr lang="en-GB" sz="1800" b="1" dirty="0">
                          <a:effectLst/>
                          <a:latin typeface="Calibri" panose="020F0502020204030204" pitchFamily="34" charset="0"/>
                          <a:ea typeface="Calibri" panose="020F0502020204030204" pitchFamily="34" charset="0"/>
                          <a:cs typeface="Times New Roman" panose="02020603050405020304" pitchFamily="18" charset="0"/>
                        </a:rPr>
                        <a:t>:</a:t>
                      </a:r>
                      <a:r>
                        <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GB" sz="1800" b="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nourriture</a:t>
                      </a:r>
                      <a:r>
                        <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et </a:t>
                      </a:r>
                      <a:r>
                        <a:rPr lang="en-GB" sz="1800" b="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soin</a:t>
                      </a:r>
                      <a:r>
                        <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adequate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lnL>
                      <a:noFill/>
                    </a:lnL>
                    <a:lnR>
                      <a:noFill/>
                    </a:lnR>
                    <a:lnT>
                      <a:noFill/>
                    </a:lnT>
                    <a:lnB>
                      <a:noFill/>
                    </a:lnB>
                    <a:solidFill>
                      <a:srgbClr val="FFE599"/>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00121522"/>
                  </a:ext>
                </a:extLst>
              </a:tr>
              <a:tr h="1659890">
                <a:tc>
                  <a:txBody>
                    <a:bodyPr/>
                    <a:lstStyle/>
                    <a:p>
                      <a:pPr marL="0" marR="0" algn="just">
                        <a:lnSpc>
                          <a:spcPct val="105000"/>
                        </a:lnSpc>
                        <a:spcBef>
                          <a:spcPts val="0"/>
                        </a:spcBef>
                        <a:spcAft>
                          <a:spcPts val="0"/>
                        </a:spcAft>
                      </a:pPr>
                      <a:r>
                        <a:rPr lang="fr-F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Exemple :</a:t>
                      </a:r>
                    </a:p>
                    <a:p>
                      <a:pPr marL="285750" marR="0" indent="-285750" algn="just">
                        <a:lnSpc>
                          <a:spcPct val="105000"/>
                        </a:lnSpc>
                        <a:spcBef>
                          <a:spcPts val="0"/>
                        </a:spcBef>
                        <a:spcAft>
                          <a:spcPts val="0"/>
                        </a:spcAft>
                        <a:buFont typeface="Arial" panose="020B0604020202020204" pitchFamily="34" charset="0"/>
                        <a:buChar char="•"/>
                      </a:pPr>
                      <a:r>
                        <a:rPr lang="fr-F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Connaissances et compétences insuffisantes en matière de soins et de préparation d'aliments complémentaires</a:t>
                      </a:r>
                    </a:p>
                    <a:p>
                      <a:pPr marL="0" marR="0" algn="just">
                        <a:lnSpc>
                          <a:spcPct val="105000"/>
                        </a:lnSpc>
                        <a:spcBef>
                          <a:spcPts val="0"/>
                        </a:spcBef>
                        <a:spcAft>
                          <a:spcPts val="0"/>
                        </a:spcAft>
                      </a:pPr>
                      <a:r>
                        <a:rPr lang="fr-FR"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Les barrières économiques :</a:t>
                      </a:r>
                    </a:p>
                    <a:p>
                      <a:pPr marL="285750" marR="0" indent="-285750" algn="just">
                        <a:lnSpc>
                          <a:spcPct val="105000"/>
                        </a:lnSpc>
                        <a:spcBef>
                          <a:spcPts val="0"/>
                        </a:spcBef>
                        <a:spcAft>
                          <a:spcPts val="0"/>
                        </a:spcAft>
                        <a:buFont typeface="Arial" panose="020B0604020202020204" pitchFamily="34" charset="0"/>
                        <a:buChar char="•"/>
                      </a:pPr>
                      <a:r>
                        <a:rPr lang="fr-FR"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La préparation d'aliments complémentaires adéquats n'est pas abordable  </a:t>
                      </a:r>
                    </a:p>
                    <a:p>
                      <a:pPr marL="285750" marR="0" indent="-285750" algn="just">
                        <a:lnSpc>
                          <a:spcPct val="105000"/>
                        </a:lnSpc>
                        <a:spcBef>
                          <a:spcPts val="0"/>
                        </a:spcBef>
                        <a:spcAft>
                          <a:spcPts val="0"/>
                        </a:spcAft>
                        <a:buFont typeface="Arial" panose="020B0604020202020204" pitchFamily="34" charset="0"/>
                        <a:buChar char="•"/>
                      </a:pPr>
                      <a:r>
                        <a:rPr lang="fr-FR"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Manque de temps des soignants pour une alimentation et des soins optimaux en raison de la pression économique</a:t>
                      </a:r>
                      <a:endPar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lnL>
                      <a:noFill/>
                    </a:lnL>
                    <a:lnR>
                      <a:noFill/>
                    </a:lnR>
                    <a:lnT>
                      <a:noFill/>
                    </a:lnT>
                    <a:lnB>
                      <a:noFill/>
                    </a:lnB>
                    <a:solidFill>
                      <a:srgbClr val="FFF2CC"/>
                    </a:solidFill>
                  </a:tcPr>
                </a:tc>
                <a:tc>
                  <a:txBody>
                    <a:bodyPr/>
                    <a:lstStyle/>
                    <a:p>
                      <a:pPr marL="0" marR="0" algn="ctr">
                        <a:lnSpc>
                          <a:spcPct val="105000"/>
                        </a:lnSpc>
                        <a:spcBef>
                          <a:spcPts val="0"/>
                        </a:spcBef>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nchor="ctr">
                    <a:lnL>
                      <a:noFill/>
                    </a:lnL>
                    <a:lnR>
                      <a:noFill/>
                    </a:lnR>
                    <a:lnT>
                      <a:noFill/>
                    </a:lnT>
                    <a:lnB>
                      <a:noFill/>
                    </a:lnB>
                    <a:solidFill>
                      <a:srgbClr val="FFF2CC"/>
                    </a:solidFill>
                  </a:tcPr>
                </a:tc>
                <a:tc>
                  <a:txBody>
                    <a:bodyPr/>
                    <a:lstStyle/>
                    <a:p>
                      <a:pPr marL="0" marR="0" algn="just">
                        <a:lnSpc>
                          <a:spcPct val="105000"/>
                        </a:lnSpc>
                        <a:spcBef>
                          <a:spcPts val="0"/>
                        </a:spcBef>
                        <a:spcAft>
                          <a:spcPts val="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Example: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5000"/>
                        </a:lnSpc>
                        <a:spcBef>
                          <a:spcPts val="0"/>
                        </a:spcBef>
                        <a:spcAft>
                          <a:spcPts val="0"/>
                        </a:spcAft>
                        <a:buFont typeface="Arial" panose="020B0604020202020204" pitchFamily="34" charset="0"/>
                        <a:buChar char="•"/>
                        <a:tabLst>
                          <a:tab pos="457200" algn="l"/>
                        </a:tabLst>
                      </a:pPr>
                      <a:r>
                        <a:rPr lang="fr-F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Les services de ANJE et le soutien aux soins adéquats (par exemple, les services de santé, les services de conseil de ANJE, les groupes de soutien aux femmes) ne sont pas disponibles ou ne fonctionnent pas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FFF2CC"/>
                    </a:solidFill>
                  </a:tcPr>
                </a:tc>
                <a:extLst>
                  <a:ext uri="{0D108BD9-81ED-4DB2-BD59-A6C34878D82A}">
                    <a16:rowId xmlns:a16="http://schemas.microsoft.com/office/drawing/2014/main" val="531526862"/>
                  </a:ext>
                </a:extLst>
              </a:tr>
            </a:tbl>
          </a:graphicData>
        </a:graphic>
      </p:graphicFrame>
    </p:spTree>
    <p:extLst>
      <p:ext uri="{BB962C8B-B14F-4D97-AF65-F5344CB8AC3E}">
        <p14:creationId xmlns:p14="http://schemas.microsoft.com/office/powerpoint/2010/main" val="1508365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43E31A-E675-483A-94AE-5FC42244FD22}"/>
              </a:ext>
            </a:extLst>
          </p:cNvPr>
          <p:cNvSpPr txBox="1">
            <a:spLocks/>
          </p:cNvSpPr>
          <p:nvPr/>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5" name="TextBox 4">
            <a:extLst>
              <a:ext uri="{FF2B5EF4-FFF2-40B4-BE49-F238E27FC236}">
                <a16:creationId xmlns:a16="http://schemas.microsoft.com/office/drawing/2014/main" id="{FEC5617A-23F7-4677-B787-7589DF914FB0}"/>
              </a:ext>
            </a:extLst>
          </p:cNvPr>
          <p:cNvSpPr txBox="1">
            <a:spLocks noChangeArrowheads="1"/>
          </p:cNvSpPr>
          <p:nvPr/>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6" name="Rectangle 5">
            <a:extLst>
              <a:ext uri="{FF2B5EF4-FFF2-40B4-BE49-F238E27FC236}">
                <a16:creationId xmlns:a16="http://schemas.microsoft.com/office/drawing/2014/main" id="{801F9CFA-1B20-4B26-8292-3C1FC6E51AC4}"/>
              </a:ext>
            </a:extLst>
          </p:cNvPr>
          <p:cNvSpPr/>
          <p:nvPr/>
        </p:nvSpPr>
        <p:spPr>
          <a:xfrm>
            <a:off x="334146" y="118753"/>
            <a:ext cx="11076339" cy="492443"/>
          </a:xfrm>
          <a:prstGeom prst="rect">
            <a:avLst/>
          </a:prstGeom>
        </p:spPr>
        <p:txBody>
          <a:bodyPr wrap="square">
            <a:spAutoFit/>
          </a:bodyPr>
          <a:lstStyle/>
          <a:p>
            <a:r>
              <a:rPr lang="fr-FR" sz="2600" b="1" dirty="0">
                <a:solidFill>
                  <a:schemeClr val="bg1"/>
                </a:solidFill>
              </a:rPr>
              <a:t>Obstacles liés à l'offre et à la demande pour une nutrition adéquate</a:t>
            </a:r>
            <a:endParaRPr lang="en-US" sz="2600" dirty="0">
              <a:solidFill>
                <a:schemeClr val="bg1"/>
              </a:solidFill>
            </a:endParaRPr>
          </a:p>
        </p:txBody>
      </p:sp>
      <p:pic>
        <p:nvPicPr>
          <p:cNvPr id="7" name="Graphic 6">
            <a:extLst>
              <a:ext uri="{FF2B5EF4-FFF2-40B4-BE49-F238E27FC236}">
                <a16:creationId xmlns:a16="http://schemas.microsoft.com/office/drawing/2014/main" id="{FB1B1512-678B-44C5-85D9-C99DD9A881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0485" y="-72701"/>
            <a:ext cx="781515" cy="781515"/>
          </a:xfrm>
          <a:prstGeom prst="rect">
            <a:avLst/>
          </a:prstGeom>
        </p:spPr>
      </p:pic>
      <p:graphicFrame>
        <p:nvGraphicFramePr>
          <p:cNvPr id="10" name="Content Placeholder 9">
            <a:extLst>
              <a:ext uri="{FF2B5EF4-FFF2-40B4-BE49-F238E27FC236}">
                <a16:creationId xmlns:a16="http://schemas.microsoft.com/office/drawing/2014/main" id="{203865A1-F81F-4848-96B1-1A7D2DE9CEA7}"/>
              </a:ext>
            </a:extLst>
          </p:cNvPr>
          <p:cNvGraphicFramePr>
            <a:graphicFrameLocks noGrp="1"/>
          </p:cNvGraphicFramePr>
          <p:nvPr>
            <p:ph idx="1"/>
            <p:extLst>
              <p:ext uri="{D42A27DB-BD31-4B8C-83A1-F6EECF244321}">
                <p14:modId xmlns:p14="http://schemas.microsoft.com/office/powerpoint/2010/main" val="752423071"/>
              </p:ext>
            </p:extLst>
          </p:nvPr>
        </p:nvGraphicFramePr>
        <p:xfrm>
          <a:off x="544942" y="1047463"/>
          <a:ext cx="10009216" cy="285877"/>
        </p:xfrm>
        <a:graphic>
          <a:graphicData uri="http://schemas.openxmlformats.org/drawingml/2006/table">
            <a:tbl>
              <a:tblPr firstRow="1" firstCol="1" bandRow="1"/>
              <a:tblGrid>
                <a:gridCol w="5818488">
                  <a:extLst>
                    <a:ext uri="{9D8B030D-6E8A-4147-A177-3AD203B41FA5}">
                      <a16:colId xmlns:a16="http://schemas.microsoft.com/office/drawing/2014/main" val="3938651578"/>
                    </a:ext>
                  </a:extLst>
                </a:gridCol>
                <a:gridCol w="363971">
                  <a:extLst>
                    <a:ext uri="{9D8B030D-6E8A-4147-A177-3AD203B41FA5}">
                      <a16:colId xmlns:a16="http://schemas.microsoft.com/office/drawing/2014/main" val="987281696"/>
                    </a:ext>
                  </a:extLst>
                </a:gridCol>
                <a:gridCol w="3826757">
                  <a:extLst>
                    <a:ext uri="{9D8B030D-6E8A-4147-A177-3AD203B41FA5}">
                      <a16:colId xmlns:a16="http://schemas.microsoft.com/office/drawing/2014/main" val="3235055378"/>
                    </a:ext>
                  </a:extLst>
                </a:gridCol>
              </a:tblGrid>
              <a:tr h="209620">
                <a:tc>
                  <a:txBody>
                    <a:bodyPr/>
                    <a:lstStyle/>
                    <a:p>
                      <a:pPr marL="0" marR="0" algn="ctr">
                        <a:lnSpc>
                          <a:spcPct val="105000"/>
                        </a:lnSpc>
                        <a:spcBef>
                          <a:spcPts val="0"/>
                        </a:spcBef>
                        <a:spcAft>
                          <a:spcPts val="0"/>
                        </a:spcAft>
                      </a:pPr>
                      <a:r>
                        <a:rPr lang="fr-FR" sz="1800" b="1" dirty="0">
                          <a:solidFill>
                            <a:schemeClr val="tx1"/>
                          </a:solidFill>
                        </a:rPr>
                        <a:t>Obstacles liés à l'offre</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nchor="ctr">
                    <a:lnL>
                      <a:noFill/>
                    </a:lnL>
                    <a:lnR>
                      <a:noFill/>
                    </a:lnR>
                    <a:lnT>
                      <a:noFill/>
                    </a:lnT>
                    <a:lnB>
                      <a:noFill/>
                    </a:lnB>
                    <a:solidFill>
                      <a:srgbClr val="D9D9D9"/>
                    </a:solidFill>
                  </a:tcPr>
                </a:tc>
                <a:tc>
                  <a:txBody>
                    <a:bodyPr/>
                    <a:lstStyle/>
                    <a:p>
                      <a:pPr marL="0" marR="0" algn="ctr">
                        <a:lnSpc>
                          <a:spcPct val="105000"/>
                        </a:lnSpc>
                        <a:spcBef>
                          <a:spcPts val="0"/>
                        </a:spcBef>
                        <a:spcAft>
                          <a:spcPts val="0"/>
                        </a:spcAft>
                      </a:pP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nchor="ctr">
                    <a:lnL>
                      <a:noFill/>
                    </a:lnL>
                    <a:lnR>
                      <a:noFill/>
                    </a:lnR>
                    <a:lnT>
                      <a:noFill/>
                    </a:lnT>
                    <a:lnB>
                      <a:noFill/>
                    </a:lnB>
                    <a:solidFill>
                      <a:srgbClr val="D9D9D9"/>
                    </a:solidFill>
                  </a:tcPr>
                </a:tc>
                <a:tc>
                  <a:txBody>
                    <a:bodyPr/>
                    <a:lstStyle/>
                    <a:p>
                      <a:pPr marL="0" marR="0" algn="ctr">
                        <a:lnSpc>
                          <a:spcPct val="105000"/>
                        </a:lnSpc>
                        <a:spcBef>
                          <a:spcPts val="0"/>
                        </a:spcBef>
                        <a:spcAft>
                          <a:spcPts val="0"/>
                        </a:spcAft>
                      </a:pPr>
                      <a:r>
                        <a:rPr lang="fr-FR" sz="1800" b="1" dirty="0">
                          <a:solidFill>
                            <a:schemeClr val="tx1"/>
                          </a:solidFill>
                        </a:rPr>
                        <a:t>Obstacles liés à la demande</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solidFill>
                      <a:srgbClr val="D9D9D9"/>
                    </a:solidFill>
                  </a:tcPr>
                </a:tc>
                <a:extLst>
                  <a:ext uri="{0D108BD9-81ED-4DB2-BD59-A6C34878D82A}">
                    <a16:rowId xmlns:a16="http://schemas.microsoft.com/office/drawing/2014/main" val="324826550"/>
                  </a:ext>
                </a:extLst>
              </a:tr>
            </a:tbl>
          </a:graphicData>
        </a:graphic>
      </p:graphicFrame>
      <p:graphicFrame>
        <p:nvGraphicFramePr>
          <p:cNvPr id="2" name="Table 1">
            <a:extLst>
              <a:ext uri="{FF2B5EF4-FFF2-40B4-BE49-F238E27FC236}">
                <a16:creationId xmlns:a16="http://schemas.microsoft.com/office/drawing/2014/main" id="{E74458A2-1F84-4E64-B15A-4E8E64762855}"/>
              </a:ext>
            </a:extLst>
          </p:cNvPr>
          <p:cNvGraphicFramePr>
            <a:graphicFrameLocks noGrp="1"/>
          </p:cNvGraphicFramePr>
          <p:nvPr>
            <p:extLst>
              <p:ext uri="{D42A27DB-BD31-4B8C-83A1-F6EECF244321}">
                <p14:modId xmlns:p14="http://schemas.microsoft.com/office/powerpoint/2010/main" val="768009268"/>
              </p:ext>
            </p:extLst>
          </p:nvPr>
        </p:nvGraphicFramePr>
        <p:xfrm>
          <a:off x="544942" y="1419503"/>
          <a:ext cx="10009216" cy="3452114"/>
        </p:xfrm>
        <a:graphic>
          <a:graphicData uri="http://schemas.openxmlformats.org/drawingml/2006/table">
            <a:tbl>
              <a:tblPr firstRow="1" firstCol="1" bandRow="1"/>
              <a:tblGrid>
                <a:gridCol w="5818488">
                  <a:extLst>
                    <a:ext uri="{9D8B030D-6E8A-4147-A177-3AD203B41FA5}">
                      <a16:colId xmlns:a16="http://schemas.microsoft.com/office/drawing/2014/main" val="2342098080"/>
                    </a:ext>
                  </a:extLst>
                </a:gridCol>
                <a:gridCol w="363971">
                  <a:extLst>
                    <a:ext uri="{9D8B030D-6E8A-4147-A177-3AD203B41FA5}">
                      <a16:colId xmlns:a16="http://schemas.microsoft.com/office/drawing/2014/main" val="3088715632"/>
                    </a:ext>
                  </a:extLst>
                </a:gridCol>
                <a:gridCol w="3826757">
                  <a:extLst>
                    <a:ext uri="{9D8B030D-6E8A-4147-A177-3AD203B41FA5}">
                      <a16:colId xmlns:a16="http://schemas.microsoft.com/office/drawing/2014/main" val="2100284815"/>
                    </a:ext>
                  </a:extLst>
                </a:gridCol>
              </a:tblGrid>
              <a:tr h="0">
                <a:tc gridSpan="3">
                  <a:txBody>
                    <a:bodyPr/>
                    <a:lstStyle/>
                    <a:p>
                      <a:pPr marL="0" marR="0" algn="ctr">
                        <a:lnSpc>
                          <a:spcPct val="105000"/>
                        </a:lnSpc>
                        <a:spcBef>
                          <a:spcPts val="0"/>
                        </a:spcBef>
                        <a:spcAft>
                          <a:spcPts val="0"/>
                        </a:spcAft>
                      </a:pPr>
                      <a:r>
                        <a:rPr lang="en-GB" sz="1800" b="1" dirty="0" err="1">
                          <a:effectLst/>
                          <a:latin typeface="Calibri" panose="020F0502020204030204" pitchFamily="34" charset="0"/>
                          <a:ea typeface="Calibri" panose="020F0502020204030204" pitchFamily="34" charset="0"/>
                          <a:cs typeface="Times New Roman" panose="02020603050405020304" pitchFamily="18" charset="0"/>
                        </a:rPr>
                        <a:t>Facteur</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sous-</a:t>
                      </a:r>
                      <a:r>
                        <a:rPr lang="en-GB" sz="1800" b="1" dirty="0" err="1">
                          <a:effectLst/>
                          <a:latin typeface="Calibri" panose="020F0502020204030204" pitchFamily="34" charset="0"/>
                          <a:ea typeface="Calibri" panose="020F0502020204030204" pitchFamily="34" charset="0"/>
                          <a:cs typeface="Times New Roman" panose="02020603050405020304" pitchFamily="18" charset="0"/>
                        </a:rPr>
                        <a:t>jacentes</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a:t>
                      </a:r>
                      <a:r>
                        <a:rPr lang="en-GB" sz="1800" b="1" dirty="0" err="1">
                          <a:effectLst/>
                          <a:latin typeface="Calibri" panose="020F0502020204030204" pitchFamily="34" charset="0"/>
                          <a:ea typeface="Calibri" panose="020F0502020204030204" pitchFamily="34" charset="0"/>
                          <a:cs typeface="Times New Roman" panose="02020603050405020304" pitchFamily="18" charset="0"/>
                        </a:rPr>
                        <a:t>Environnement</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a:t>
                      </a:r>
                      <a:r>
                        <a:rPr lang="en-GB" sz="1800" b="1" dirty="0" err="1">
                          <a:effectLst/>
                          <a:latin typeface="Calibri" panose="020F0502020204030204" pitchFamily="34" charset="0"/>
                          <a:ea typeface="Calibri" panose="020F0502020204030204" pitchFamily="34" charset="0"/>
                          <a:cs typeface="Times New Roman" panose="02020603050405020304" pitchFamily="18" charset="0"/>
                        </a:rPr>
                        <a:t>sain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lnL>
                      <a:noFill/>
                    </a:lnL>
                    <a:lnR>
                      <a:noFill/>
                    </a:lnR>
                    <a:lnT>
                      <a:noFill/>
                    </a:lnT>
                    <a:lnB>
                      <a:noFill/>
                    </a:lnB>
                    <a:solidFill>
                      <a:srgbClr val="BDD6EE"/>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43674548"/>
                  </a:ext>
                </a:extLst>
              </a:tr>
              <a:tr h="0">
                <a:tc>
                  <a:txBody>
                    <a:bodyPr/>
                    <a:lstStyle/>
                    <a:p>
                      <a:pPr marL="0" marR="0" algn="just">
                        <a:lnSpc>
                          <a:spcPct val="105000"/>
                        </a:lnSpc>
                        <a:spcBef>
                          <a:spcPts val="0"/>
                        </a:spcBef>
                        <a:spcAft>
                          <a:spcPts val="0"/>
                        </a:spcAft>
                      </a:pPr>
                      <a:r>
                        <a:rPr lang="fr-F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Exemples :Comportement inadéquat de recherche de la santé en raison d'une méconnaissance de la malnutrition, des croyances traditionnelles, etc.</a:t>
                      </a:r>
                    </a:p>
                    <a:p>
                      <a:pPr marL="0" marR="0" algn="just">
                        <a:lnSpc>
                          <a:spcPct val="105000"/>
                        </a:lnSpc>
                        <a:spcBef>
                          <a:spcPts val="0"/>
                        </a:spcBef>
                        <a:spcAft>
                          <a:spcPts val="0"/>
                        </a:spcAft>
                      </a:pPr>
                      <a:r>
                        <a:rPr lang="fr-FR"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Les barrières économiques :</a:t>
                      </a:r>
                    </a:p>
                    <a:p>
                      <a:pPr marL="285750" marR="0" indent="-285750" algn="just">
                        <a:lnSpc>
                          <a:spcPct val="105000"/>
                        </a:lnSpc>
                        <a:spcBef>
                          <a:spcPts val="0"/>
                        </a:spcBef>
                        <a:spcAft>
                          <a:spcPts val="0"/>
                        </a:spcAft>
                        <a:buFont typeface="Arial" panose="020B0604020202020204" pitchFamily="34" charset="0"/>
                        <a:buChar char="•"/>
                      </a:pPr>
                      <a:r>
                        <a:rPr lang="fr-FR"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L'accès et l'utilisation des services de santé ne sont pas abordables en raison des coûts directs et indirects </a:t>
                      </a:r>
                    </a:p>
                    <a:p>
                      <a:pPr marL="285750" marR="0" indent="-285750" algn="just">
                        <a:lnSpc>
                          <a:spcPct val="105000"/>
                        </a:lnSpc>
                        <a:spcBef>
                          <a:spcPts val="0"/>
                        </a:spcBef>
                        <a:spcAft>
                          <a:spcPts val="0"/>
                        </a:spcAft>
                        <a:buFont typeface="Arial" panose="020B0604020202020204" pitchFamily="34" charset="0"/>
                        <a:buChar char="•"/>
                      </a:pPr>
                      <a:r>
                        <a:rPr lang="fr-FR"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Les coûts d'opportunité liés à la recherche de services de santé et de nutrition sont jugés trop élevés</a:t>
                      </a:r>
                    </a:p>
                    <a:p>
                      <a:pPr marL="285750" marR="0" indent="-285750" algn="just">
                        <a:lnSpc>
                          <a:spcPct val="105000"/>
                        </a:lnSpc>
                        <a:spcBef>
                          <a:spcPts val="0"/>
                        </a:spcBef>
                        <a:spcAft>
                          <a:spcPts val="0"/>
                        </a:spcAft>
                        <a:buFont typeface="Arial" panose="020B0604020202020204" pitchFamily="34" charset="0"/>
                        <a:buChar char="•"/>
                      </a:pPr>
                      <a:r>
                        <a:rPr lang="fr-FR"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Les articles d'hygiène ne sont pas abordables </a:t>
                      </a:r>
                    </a:p>
                    <a:p>
                      <a:pPr marL="285750" marR="0" indent="-285750" algn="just">
                        <a:lnSpc>
                          <a:spcPct val="105000"/>
                        </a:lnSpc>
                        <a:spcBef>
                          <a:spcPts val="0"/>
                        </a:spcBef>
                        <a:spcAft>
                          <a:spcPts val="0"/>
                        </a:spcAft>
                        <a:buFont typeface="Arial" panose="020B0604020202020204" pitchFamily="34" charset="0"/>
                        <a:buChar char="•"/>
                      </a:pPr>
                      <a:r>
                        <a:rPr lang="fr-FR"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L'eau potable et le traitement de l'eau ne sont pas abordables</a:t>
                      </a:r>
                      <a:endPar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lnL>
                      <a:noFill/>
                    </a:lnL>
                    <a:lnR>
                      <a:noFill/>
                    </a:lnR>
                    <a:lnT>
                      <a:noFill/>
                    </a:lnT>
                    <a:lnB>
                      <a:noFill/>
                    </a:lnB>
                    <a:solidFill>
                      <a:srgbClr val="DEEAF6"/>
                    </a:solidFill>
                  </a:tcPr>
                </a:tc>
                <a:tc>
                  <a:txBody>
                    <a:bodyPr/>
                    <a:lstStyle/>
                    <a:p>
                      <a:pPr marL="0" marR="0" algn="ctr">
                        <a:lnSpc>
                          <a:spcPct val="105000"/>
                        </a:lnSpc>
                        <a:spcBef>
                          <a:spcPts val="0"/>
                        </a:spcBef>
                        <a:spcAft>
                          <a:spcPts val="0"/>
                        </a:spcAft>
                      </a:pPr>
                      <a:r>
                        <a:rPr lang="en-GB" sz="1800" b="1">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9525" marB="0" anchor="ctr">
                    <a:lnL>
                      <a:noFill/>
                    </a:lnL>
                    <a:lnR>
                      <a:noFill/>
                    </a:lnR>
                    <a:lnT>
                      <a:noFill/>
                    </a:lnT>
                    <a:lnB>
                      <a:noFill/>
                    </a:lnB>
                    <a:solidFill>
                      <a:srgbClr val="DEEAF6"/>
                    </a:solidFill>
                  </a:tcPr>
                </a:tc>
                <a:tc>
                  <a:txBody>
                    <a:bodyPr/>
                    <a:lstStyle/>
                    <a:p>
                      <a:pPr marL="0" marR="0" algn="just">
                        <a:lnSpc>
                          <a:spcPct val="105000"/>
                        </a:lnSpc>
                        <a:spcBef>
                          <a:spcPts val="0"/>
                        </a:spcBef>
                        <a:spcAft>
                          <a:spcPts val="0"/>
                        </a:spcAft>
                      </a:pPr>
                      <a:r>
                        <a:rPr lang="fr-F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Exemples :</a:t>
                      </a:r>
                    </a:p>
                    <a:p>
                      <a:pPr marL="285750" marR="0" indent="-285750" algn="just">
                        <a:lnSpc>
                          <a:spcPct val="105000"/>
                        </a:lnSpc>
                        <a:spcBef>
                          <a:spcPts val="0"/>
                        </a:spcBef>
                        <a:spcAft>
                          <a:spcPts val="0"/>
                        </a:spcAft>
                        <a:buFont typeface="Arial" panose="020B0604020202020204" pitchFamily="34" charset="0"/>
                        <a:buChar char="•"/>
                      </a:pPr>
                      <a:r>
                        <a:rPr lang="fr-F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Les services de santé ne sont pas suffisamment disponibles</a:t>
                      </a:r>
                    </a:p>
                    <a:p>
                      <a:pPr marL="285750" marR="0" indent="-285750" algn="just">
                        <a:lnSpc>
                          <a:spcPct val="105000"/>
                        </a:lnSpc>
                        <a:spcBef>
                          <a:spcPts val="0"/>
                        </a:spcBef>
                        <a:spcAft>
                          <a:spcPts val="0"/>
                        </a:spcAft>
                        <a:buFont typeface="Arial" panose="020B0604020202020204" pitchFamily="34" charset="0"/>
                        <a:buChar char="•"/>
                      </a:pPr>
                      <a:r>
                        <a:rPr lang="fr-F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Un service de santé de qualité insuffisante</a:t>
                      </a:r>
                    </a:p>
                    <a:p>
                      <a:pPr marL="285750" marR="0" indent="-285750" algn="just">
                        <a:lnSpc>
                          <a:spcPct val="105000"/>
                        </a:lnSpc>
                        <a:spcBef>
                          <a:spcPts val="0"/>
                        </a:spcBef>
                        <a:spcAft>
                          <a:spcPts val="0"/>
                        </a:spcAft>
                        <a:buFont typeface="Arial" panose="020B0604020202020204" pitchFamily="34" charset="0"/>
                        <a:buChar char="•"/>
                      </a:pPr>
                      <a:r>
                        <a:rPr lang="fr-F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Les médicaments, les fournitures (par exemple les aliments thérapeutiques) et les équipements nécessaires aux services de santé maternelle et infantile ne sont pas disponibles en quantité suffisante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DEEAF6"/>
                    </a:solidFill>
                  </a:tcPr>
                </a:tc>
                <a:extLst>
                  <a:ext uri="{0D108BD9-81ED-4DB2-BD59-A6C34878D82A}">
                    <a16:rowId xmlns:a16="http://schemas.microsoft.com/office/drawing/2014/main" val="2594696200"/>
                  </a:ext>
                </a:extLst>
              </a:tr>
            </a:tbl>
          </a:graphicData>
        </a:graphic>
      </p:graphicFrame>
      <p:sp>
        <p:nvSpPr>
          <p:cNvPr id="3" name="Rectangle 2">
            <a:extLst>
              <a:ext uri="{FF2B5EF4-FFF2-40B4-BE49-F238E27FC236}">
                <a16:creationId xmlns:a16="http://schemas.microsoft.com/office/drawing/2014/main" id="{1BBA0E81-AB0F-4E6B-8355-5126645FAC5B}"/>
              </a:ext>
            </a:extLst>
          </p:cNvPr>
          <p:cNvSpPr/>
          <p:nvPr/>
        </p:nvSpPr>
        <p:spPr>
          <a:xfrm>
            <a:off x="544942" y="5118114"/>
            <a:ext cx="10323686" cy="769441"/>
          </a:xfrm>
          <a:prstGeom prst="rect">
            <a:avLst/>
          </a:prstGeom>
          <a:solidFill>
            <a:schemeClr val="bg1"/>
          </a:solidFill>
        </p:spPr>
        <p:txBody>
          <a:bodyPr wrap="square">
            <a:spAutoFit/>
          </a:bodyPr>
          <a:lstStyle/>
          <a:p>
            <a:pPr marL="285750" indent="-285750">
              <a:spcAft>
                <a:spcPts val="1200"/>
              </a:spcAft>
              <a:buFont typeface="Wingdings" panose="05000000000000000000" pitchFamily="2" charset="2"/>
              <a:buChar char="à"/>
            </a:pPr>
            <a:r>
              <a:rPr lang="fr-FR" sz="2200" dirty="0"/>
              <a:t>Les TM peuvent aider à surmonter les obstacles économiques à une nutrition adéquate du côté de la demande, mais sont moins efficaces du côté de l'offre</a:t>
            </a:r>
            <a:endParaRPr lang="en-US" sz="2200" dirty="0"/>
          </a:p>
        </p:txBody>
      </p:sp>
      <p:sp>
        <p:nvSpPr>
          <p:cNvPr id="9" name="Rectangle 8">
            <a:extLst>
              <a:ext uri="{FF2B5EF4-FFF2-40B4-BE49-F238E27FC236}">
                <a16:creationId xmlns:a16="http://schemas.microsoft.com/office/drawing/2014/main" id="{963BE86B-9AB4-4C96-8769-93884BE7BD39}"/>
              </a:ext>
            </a:extLst>
          </p:cNvPr>
          <p:cNvSpPr/>
          <p:nvPr/>
        </p:nvSpPr>
        <p:spPr>
          <a:xfrm>
            <a:off x="568092" y="6041452"/>
            <a:ext cx="10323686" cy="1107996"/>
          </a:xfrm>
          <a:prstGeom prst="rect">
            <a:avLst/>
          </a:prstGeom>
          <a:solidFill>
            <a:schemeClr val="bg1"/>
          </a:solidFill>
        </p:spPr>
        <p:txBody>
          <a:bodyPr wrap="square">
            <a:spAutoFit/>
          </a:bodyPr>
          <a:lstStyle/>
          <a:p>
            <a:pPr marL="285750" indent="-285750">
              <a:spcAft>
                <a:spcPts val="1200"/>
              </a:spcAft>
              <a:buFont typeface="Wingdings" panose="05000000000000000000" pitchFamily="2" charset="2"/>
              <a:buChar char="à"/>
            </a:pPr>
            <a:r>
              <a:rPr lang="fr-FR" sz="2200" dirty="0"/>
              <a:t>Les TM seule ne sont pas une stratégie efficace pour améliorer le statut de noix des enfants. Ils doivent être combinés avec d'autres interventions spécifiques ou sensibles à la nutrition</a:t>
            </a:r>
            <a:endParaRPr lang="en-US" sz="2200" dirty="0"/>
          </a:p>
        </p:txBody>
      </p:sp>
    </p:spTree>
    <p:extLst>
      <p:ext uri="{BB962C8B-B14F-4D97-AF65-F5344CB8AC3E}">
        <p14:creationId xmlns:p14="http://schemas.microsoft.com/office/powerpoint/2010/main" val="1697807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Lst>
  </p:timing>
</p:sld>
</file>

<file path=ppt/theme/theme1.xml><?xml version="1.0" encoding="utf-8"?>
<a:theme xmlns:a="http://schemas.openxmlformats.org/drawingml/2006/main" name="Face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2176</TotalTime>
  <Words>2879</Words>
  <Application>Microsoft Office PowerPoint</Application>
  <PresentationFormat>Widescreen</PresentationFormat>
  <Paragraphs>251</Paragraphs>
  <Slides>27</Slides>
  <Notes>25</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27</vt:i4>
      </vt:variant>
    </vt:vector>
  </HeadingPairs>
  <TitlesOfParts>
    <vt:vector size="37" baseType="lpstr">
      <vt:lpstr>Arial</vt:lpstr>
      <vt:lpstr>Calibri</vt:lpstr>
      <vt:lpstr>Calibri Light</vt:lpstr>
      <vt:lpstr>Gill Sans MT</vt:lpstr>
      <vt:lpstr>Times New Roman</vt:lpstr>
      <vt:lpstr>Trebuchet MS</vt:lpstr>
      <vt:lpstr>Wingdings</vt:lpstr>
      <vt:lpstr>Wingdings 3</vt:lpstr>
      <vt:lpstr>Facet</vt:lpstr>
      <vt:lpstr>Office Theme</vt:lpstr>
      <vt:lpstr>Lancement Provisoire de la Note d’Information et d’Orientation sur l’Utilisation des Transferts Monétaires pour les Résultats Nutritionnels </vt:lpstr>
      <vt:lpstr>PowerPoint Presentation</vt:lpstr>
      <vt:lpstr>PowerPoint Presentation</vt:lpstr>
      <vt:lpstr>PowerPoint Presentation</vt:lpstr>
      <vt:lpstr>PowerPoint Presentation</vt:lpstr>
      <vt:lpstr>Partie 1 : Note d'information sur l'utilisation des transfert monétaires pour les résultats nutritionnels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Partie 2: Note d’Orientation sur l’Utilisation des Transferts Monétaires dans la Réponse Nutritionnelle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launch of the Evidence and Guidance Note on the use of CVA for nutrition outcomes </dc:title>
  <dc:creator>Andre Durr</dc:creator>
  <cp:lastModifiedBy>Andre Durr</cp:lastModifiedBy>
  <cp:revision>101</cp:revision>
  <dcterms:created xsi:type="dcterms:W3CDTF">2020-07-26T11:39:28Z</dcterms:created>
  <dcterms:modified xsi:type="dcterms:W3CDTF">2020-08-02T11:39:49Z</dcterms:modified>
</cp:coreProperties>
</file>