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3" r:id="rId2"/>
    <p:sldMasterId id="2147483715" r:id="rId3"/>
    <p:sldMasterId id="2147483727" r:id="rId4"/>
  </p:sldMasterIdLst>
  <p:notesMasterIdLst>
    <p:notesMasterId r:id="rId101"/>
  </p:notesMasterIdLst>
  <p:sldIdLst>
    <p:sldId id="305" r:id="rId5"/>
    <p:sldId id="283" r:id="rId6"/>
    <p:sldId id="327" r:id="rId7"/>
    <p:sldId id="328" r:id="rId8"/>
    <p:sldId id="264" r:id="rId9"/>
    <p:sldId id="425" r:id="rId10"/>
    <p:sldId id="426" r:id="rId11"/>
    <p:sldId id="362" r:id="rId12"/>
    <p:sldId id="423" r:id="rId13"/>
    <p:sldId id="421" r:id="rId14"/>
    <p:sldId id="363" r:id="rId15"/>
    <p:sldId id="306" r:id="rId16"/>
    <p:sldId id="364" r:id="rId17"/>
    <p:sldId id="308" r:id="rId18"/>
    <p:sldId id="311" r:id="rId19"/>
    <p:sldId id="312" r:id="rId20"/>
    <p:sldId id="263" r:id="rId21"/>
    <p:sldId id="365" r:id="rId22"/>
    <p:sldId id="330" r:id="rId23"/>
    <p:sldId id="422" r:id="rId24"/>
    <p:sldId id="416" r:id="rId25"/>
    <p:sldId id="417" r:id="rId26"/>
    <p:sldId id="316" r:id="rId27"/>
    <p:sldId id="321" r:id="rId28"/>
    <p:sldId id="433" r:id="rId29"/>
    <p:sldId id="434" r:id="rId30"/>
    <p:sldId id="411" r:id="rId31"/>
    <p:sldId id="412" r:id="rId32"/>
    <p:sldId id="415" r:id="rId33"/>
    <p:sldId id="430" r:id="rId34"/>
    <p:sldId id="431" r:id="rId35"/>
    <p:sldId id="436" r:id="rId36"/>
    <p:sldId id="437" r:id="rId37"/>
    <p:sldId id="435" r:id="rId38"/>
    <p:sldId id="438" r:id="rId39"/>
    <p:sldId id="336" r:id="rId40"/>
    <p:sldId id="368" r:id="rId41"/>
    <p:sldId id="338" r:id="rId42"/>
    <p:sldId id="372" r:id="rId43"/>
    <p:sldId id="337" r:id="rId44"/>
    <p:sldId id="339" r:id="rId45"/>
    <p:sldId id="341" r:id="rId46"/>
    <p:sldId id="371" r:id="rId47"/>
    <p:sldId id="374" r:id="rId48"/>
    <p:sldId id="342" r:id="rId49"/>
    <p:sldId id="393" r:id="rId50"/>
    <p:sldId id="370" r:id="rId51"/>
    <p:sldId id="373" r:id="rId52"/>
    <p:sldId id="394" r:id="rId53"/>
    <p:sldId id="375" r:id="rId54"/>
    <p:sldId id="395" r:id="rId55"/>
    <p:sldId id="343" r:id="rId56"/>
    <p:sldId id="376" r:id="rId57"/>
    <p:sldId id="348" r:id="rId58"/>
    <p:sldId id="396" r:id="rId59"/>
    <p:sldId id="349" r:id="rId60"/>
    <p:sldId id="398" r:id="rId61"/>
    <p:sldId id="351" r:id="rId62"/>
    <p:sldId id="352" r:id="rId63"/>
    <p:sldId id="353" r:id="rId64"/>
    <p:sldId id="354" r:id="rId65"/>
    <p:sldId id="355" r:id="rId66"/>
    <p:sldId id="378" r:id="rId67"/>
    <p:sldId id="356" r:id="rId68"/>
    <p:sldId id="379" r:id="rId69"/>
    <p:sldId id="439" r:id="rId70"/>
    <p:sldId id="440" r:id="rId71"/>
    <p:sldId id="441" r:id="rId72"/>
    <p:sldId id="380" r:id="rId73"/>
    <p:sldId id="357" r:id="rId74"/>
    <p:sldId id="400" r:id="rId75"/>
    <p:sldId id="359" r:id="rId76"/>
    <p:sldId id="360" r:id="rId77"/>
    <p:sldId id="401" r:id="rId78"/>
    <p:sldId id="402" r:id="rId79"/>
    <p:sldId id="405" r:id="rId80"/>
    <p:sldId id="406" r:id="rId81"/>
    <p:sldId id="381" r:id="rId82"/>
    <p:sldId id="385" r:id="rId83"/>
    <p:sldId id="383" r:id="rId84"/>
    <p:sldId id="403" r:id="rId85"/>
    <p:sldId id="404" r:id="rId86"/>
    <p:sldId id="382" r:id="rId87"/>
    <p:sldId id="384" r:id="rId88"/>
    <p:sldId id="388" r:id="rId89"/>
    <p:sldId id="419" r:id="rId90"/>
    <p:sldId id="407" r:id="rId91"/>
    <p:sldId id="386" r:id="rId92"/>
    <p:sldId id="391" r:id="rId93"/>
    <p:sldId id="387" r:id="rId94"/>
    <p:sldId id="389" r:id="rId95"/>
    <p:sldId id="410" r:id="rId96"/>
    <p:sldId id="409" r:id="rId97"/>
    <p:sldId id="298" r:id="rId98"/>
    <p:sldId id="413" r:id="rId99"/>
    <p:sldId id="414" r:id="rId10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 initials="C" lastIdx="4" clrIdx="0"/>
  <p:cmAuthor id="5" name="Masumi Yamashina" initials="MY" lastIdx="13" clrIdx="1">
    <p:extLst>
      <p:ext uri="{19B8F6BF-5375-455C-9EA6-DF929625EA0E}">
        <p15:presenceInfo xmlns:p15="http://schemas.microsoft.com/office/powerpoint/2012/main" userId="S-1-5-21-889838981-920820592-1903951286-6820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7838E"/>
    <a:srgbClr val="E842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84615" autoAdjust="0"/>
  </p:normalViewPr>
  <p:slideViewPr>
    <p:cSldViewPr>
      <p:cViewPr>
        <p:scale>
          <a:sx n="60" d="100"/>
          <a:sy n="60" d="100"/>
        </p:scale>
        <p:origin x="1710" y="3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commentAuthors" Target="commentAuthor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C709B3-65E1-4F4F-ADCD-3B31A069E0BE}" type="doc">
      <dgm:prSet loTypeId="urn:microsoft.com/office/officeart/2005/8/layout/vProcess5" loCatId="" qsTypeId="urn:microsoft.com/office/officeart/2005/8/quickstyle/simple1" qsCatId="simple" csTypeId="urn:microsoft.com/office/officeart/2005/8/colors/accent1_4" csCatId="accent1" phldr="1"/>
      <dgm:spPr/>
      <dgm:t>
        <a:bodyPr/>
        <a:lstStyle/>
        <a:p>
          <a:endParaRPr lang="en-US"/>
        </a:p>
      </dgm:t>
    </dgm:pt>
    <dgm:pt modelId="{B6CFB32B-A7AB-144E-93D3-FC23CB0053FD}">
      <dgm:prSet phldrT="[Text]" custT="1"/>
      <dgm:spPr/>
      <dgm:t>
        <a:bodyPr/>
        <a:lstStyle/>
        <a:p>
          <a:r>
            <a:rPr lang="en-US" sz="2000" dirty="0"/>
            <a:t>Women who experienced any form of intimate partner violence (IPV) were more likely to birth:</a:t>
          </a:r>
        </a:p>
        <a:p>
          <a:r>
            <a:rPr lang="en-US" sz="2000" dirty="0"/>
            <a:t>- Stunted children (12 studies)</a:t>
          </a:r>
        </a:p>
        <a:p>
          <a:r>
            <a:rPr lang="en-US" sz="2000" dirty="0"/>
            <a:t>- Underweight children (7 studies)</a:t>
          </a:r>
        </a:p>
        <a:p>
          <a:r>
            <a:rPr lang="en-US" sz="2000" dirty="0"/>
            <a:t>- Low birth weight children or too small for gestational age (10 studies)</a:t>
          </a:r>
        </a:p>
      </dgm:t>
    </dgm:pt>
    <dgm:pt modelId="{30C236AB-C354-134B-B46A-18CDF9A350A0}" type="parTrans" cxnId="{ECFC991E-030D-3346-BDBA-149F29EF0B1A}">
      <dgm:prSet/>
      <dgm:spPr/>
      <dgm:t>
        <a:bodyPr/>
        <a:lstStyle/>
        <a:p>
          <a:endParaRPr lang="en-US"/>
        </a:p>
      </dgm:t>
    </dgm:pt>
    <dgm:pt modelId="{9395E42B-378B-C347-9B72-C8407A7F094B}" type="sibTrans" cxnId="{ECFC991E-030D-3346-BDBA-149F29EF0B1A}">
      <dgm:prSet/>
      <dgm:spPr/>
      <dgm:t>
        <a:bodyPr/>
        <a:lstStyle/>
        <a:p>
          <a:endParaRPr lang="en-US"/>
        </a:p>
      </dgm:t>
    </dgm:pt>
    <dgm:pt modelId="{B5872E74-A2D0-F743-8FAD-69DD1142E650}">
      <dgm:prSet phldrT="[Text]"/>
      <dgm:spPr/>
      <dgm:t>
        <a:bodyPr/>
        <a:lstStyle/>
        <a:p>
          <a:r>
            <a:rPr lang="en-US" dirty="0"/>
            <a:t>GBV increases the risk of early cessation of exclusive breast feeding or early initiation of mixed feeding</a:t>
          </a:r>
        </a:p>
      </dgm:t>
    </dgm:pt>
    <dgm:pt modelId="{853671D0-4723-9947-A544-B589FE762DD9}" type="parTrans" cxnId="{08BC78F6-E52F-C64E-B0E8-9B544434ECF4}">
      <dgm:prSet/>
      <dgm:spPr/>
      <dgm:t>
        <a:bodyPr/>
        <a:lstStyle/>
        <a:p>
          <a:endParaRPr lang="en-US"/>
        </a:p>
      </dgm:t>
    </dgm:pt>
    <dgm:pt modelId="{01D10A87-155A-CB4B-9617-DF8FDB00E5F2}" type="sibTrans" cxnId="{08BC78F6-E52F-C64E-B0E8-9B544434ECF4}">
      <dgm:prSet/>
      <dgm:spPr/>
      <dgm:t>
        <a:bodyPr/>
        <a:lstStyle/>
        <a:p>
          <a:endParaRPr lang="en-US"/>
        </a:p>
      </dgm:t>
    </dgm:pt>
    <dgm:pt modelId="{1BABFCDE-BA7B-5C46-87CA-64707622D70A}">
      <dgm:prSet phldrT="[Text]"/>
      <dgm:spPr/>
      <dgm:t>
        <a:bodyPr/>
        <a:lstStyle/>
        <a:p>
          <a:r>
            <a:rPr lang="en-US" dirty="0"/>
            <a:t>Implications for poor health outcomes, morbidity and mortality for women, girls and boys</a:t>
          </a:r>
        </a:p>
      </dgm:t>
    </dgm:pt>
    <dgm:pt modelId="{6806A67E-DB51-4F4B-80D6-817EFA1A00D8}" type="parTrans" cxnId="{2F8C471C-B4FC-3140-BDDD-377E1CB71EEA}">
      <dgm:prSet/>
      <dgm:spPr/>
      <dgm:t>
        <a:bodyPr/>
        <a:lstStyle/>
        <a:p>
          <a:endParaRPr lang="en-US"/>
        </a:p>
      </dgm:t>
    </dgm:pt>
    <dgm:pt modelId="{B27C0A2A-5652-AC4D-BD62-F787FC0809EE}" type="sibTrans" cxnId="{2F8C471C-B4FC-3140-BDDD-377E1CB71EEA}">
      <dgm:prSet/>
      <dgm:spPr/>
      <dgm:t>
        <a:bodyPr/>
        <a:lstStyle/>
        <a:p>
          <a:endParaRPr lang="en-US"/>
        </a:p>
      </dgm:t>
    </dgm:pt>
    <dgm:pt modelId="{30527B57-38DD-C94B-B08A-327167898794}" type="pres">
      <dgm:prSet presAssocID="{CAC709B3-65E1-4F4F-ADCD-3B31A069E0BE}" presName="outerComposite" presStyleCnt="0">
        <dgm:presLayoutVars>
          <dgm:chMax val="5"/>
          <dgm:dir/>
          <dgm:resizeHandles val="exact"/>
        </dgm:presLayoutVars>
      </dgm:prSet>
      <dgm:spPr/>
      <dgm:t>
        <a:bodyPr/>
        <a:lstStyle/>
        <a:p>
          <a:endParaRPr lang="en-US"/>
        </a:p>
      </dgm:t>
    </dgm:pt>
    <dgm:pt modelId="{FA6032EC-43FF-134E-A8B4-93A26208E97F}" type="pres">
      <dgm:prSet presAssocID="{CAC709B3-65E1-4F4F-ADCD-3B31A069E0BE}" presName="dummyMaxCanvas" presStyleCnt="0">
        <dgm:presLayoutVars/>
      </dgm:prSet>
      <dgm:spPr/>
    </dgm:pt>
    <dgm:pt modelId="{596EEC62-F304-6848-A4B2-31E68B897093}" type="pres">
      <dgm:prSet presAssocID="{CAC709B3-65E1-4F4F-ADCD-3B31A069E0BE}" presName="ThreeNodes_1" presStyleLbl="node1" presStyleIdx="0" presStyleCnt="3" custScaleY="217602">
        <dgm:presLayoutVars>
          <dgm:bulletEnabled val="1"/>
        </dgm:presLayoutVars>
      </dgm:prSet>
      <dgm:spPr/>
      <dgm:t>
        <a:bodyPr/>
        <a:lstStyle/>
        <a:p>
          <a:endParaRPr lang="en-US"/>
        </a:p>
      </dgm:t>
    </dgm:pt>
    <dgm:pt modelId="{59A867FD-4890-6344-9551-9A38225AAC8A}" type="pres">
      <dgm:prSet presAssocID="{CAC709B3-65E1-4F4F-ADCD-3B31A069E0BE}" presName="ThreeNodes_2" presStyleLbl="node1" presStyleIdx="1" presStyleCnt="3" custScaleY="64063" custLinFactNeighborX="100" custLinFactNeighborY="10236">
        <dgm:presLayoutVars>
          <dgm:bulletEnabled val="1"/>
        </dgm:presLayoutVars>
      </dgm:prSet>
      <dgm:spPr/>
      <dgm:t>
        <a:bodyPr/>
        <a:lstStyle/>
        <a:p>
          <a:endParaRPr lang="en-US"/>
        </a:p>
      </dgm:t>
    </dgm:pt>
    <dgm:pt modelId="{4AA94A85-CCF8-6148-AF53-071891B60BB7}" type="pres">
      <dgm:prSet presAssocID="{CAC709B3-65E1-4F4F-ADCD-3B31A069E0BE}" presName="ThreeNodes_3" presStyleLbl="node1" presStyleIdx="2" presStyleCnt="3" custScaleY="63542" custLinFactNeighborX="222" custLinFactNeighborY="-38969">
        <dgm:presLayoutVars>
          <dgm:bulletEnabled val="1"/>
        </dgm:presLayoutVars>
      </dgm:prSet>
      <dgm:spPr/>
      <dgm:t>
        <a:bodyPr/>
        <a:lstStyle/>
        <a:p>
          <a:endParaRPr lang="en-US"/>
        </a:p>
      </dgm:t>
    </dgm:pt>
    <dgm:pt modelId="{9B9C180B-54B4-9944-8925-4069C179238F}" type="pres">
      <dgm:prSet presAssocID="{CAC709B3-65E1-4F4F-ADCD-3B31A069E0BE}" presName="ThreeConn_1-2" presStyleLbl="fgAccFollowNode1" presStyleIdx="0" presStyleCnt="2" custLinFactNeighborX="0" custLinFactNeighborY="21554">
        <dgm:presLayoutVars>
          <dgm:bulletEnabled val="1"/>
        </dgm:presLayoutVars>
      </dgm:prSet>
      <dgm:spPr/>
      <dgm:t>
        <a:bodyPr/>
        <a:lstStyle/>
        <a:p>
          <a:endParaRPr lang="en-US"/>
        </a:p>
      </dgm:t>
    </dgm:pt>
    <dgm:pt modelId="{9EA99A35-E3A3-F740-A2F9-091BCACC97DF}" type="pres">
      <dgm:prSet presAssocID="{CAC709B3-65E1-4F4F-ADCD-3B31A069E0BE}" presName="ThreeConn_2-3" presStyleLbl="fgAccFollowNode1" presStyleIdx="1" presStyleCnt="2" custLinFactNeighborX="1923" custLinFactNeighborY="-37917">
        <dgm:presLayoutVars>
          <dgm:bulletEnabled val="1"/>
        </dgm:presLayoutVars>
      </dgm:prSet>
      <dgm:spPr/>
      <dgm:t>
        <a:bodyPr/>
        <a:lstStyle/>
        <a:p>
          <a:endParaRPr lang="en-US"/>
        </a:p>
      </dgm:t>
    </dgm:pt>
    <dgm:pt modelId="{1C4A3481-13B7-D64C-9CFF-A97BAE277E27}" type="pres">
      <dgm:prSet presAssocID="{CAC709B3-65E1-4F4F-ADCD-3B31A069E0BE}" presName="ThreeNodes_1_text" presStyleLbl="node1" presStyleIdx="2" presStyleCnt="3">
        <dgm:presLayoutVars>
          <dgm:bulletEnabled val="1"/>
        </dgm:presLayoutVars>
      </dgm:prSet>
      <dgm:spPr/>
      <dgm:t>
        <a:bodyPr/>
        <a:lstStyle/>
        <a:p>
          <a:endParaRPr lang="en-US"/>
        </a:p>
      </dgm:t>
    </dgm:pt>
    <dgm:pt modelId="{9DF31397-9E95-3444-B6F3-6E8E0C4EC362}" type="pres">
      <dgm:prSet presAssocID="{CAC709B3-65E1-4F4F-ADCD-3B31A069E0BE}" presName="ThreeNodes_2_text" presStyleLbl="node1" presStyleIdx="2" presStyleCnt="3">
        <dgm:presLayoutVars>
          <dgm:bulletEnabled val="1"/>
        </dgm:presLayoutVars>
      </dgm:prSet>
      <dgm:spPr/>
      <dgm:t>
        <a:bodyPr/>
        <a:lstStyle/>
        <a:p>
          <a:endParaRPr lang="en-US"/>
        </a:p>
      </dgm:t>
    </dgm:pt>
    <dgm:pt modelId="{78A83B88-6527-334F-81E5-C885A2216363}" type="pres">
      <dgm:prSet presAssocID="{CAC709B3-65E1-4F4F-ADCD-3B31A069E0BE}" presName="ThreeNodes_3_text" presStyleLbl="node1" presStyleIdx="2" presStyleCnt="3">
        <dgm:presLayoutVars>
          <dgm:bulletEnabled val="1"/>
        </dgm:presLayoutVars>
      </dgm:prSet>
      <dgm:spPr/>
      <dgm:t>
        <a:bodyPr/>
        <a:lstStyle/>
        <a:p>
          <a:endParaRPr lang="en-US"/>
        </a:p>
      </dgm:t>
    </dgm:pt>
  </dgm:ptLst>
  <dgm:cxnLst>
    <dgm:cxn modelId="{ECFC991E-030D-3346-BDBA-149F29EF0B1A}" srcId="{CAC709B3-65E1-4F4F-ADCD-3B31A069E0BE}" destId="{B6CFB32B-A7AB-144E-93D3-FC23CB0053FD}" srcOrd="0" destOrd="0" parTransId="{30C236AB-C354-134B-B46A-18CDF9A350A0}" sibTransId="{9395E42B-378B-C347-9B72-C8407A7F094B}"/>
    <dgm:cxn modelId="{08BC78F6-E52F-C64E-B0E8-9B544434ECF4}" srcId="{CAC709B3-65E1-4F4F-ADCD-3B31A069E0BE}" destId="{B5872E74-A2D0-F743-8FAD-69DD1142E650}" srcOrd="1" destOrd="0" parTransId="{853671D0-4723-9947-A544-B589FE762DD9}" sibTransId="{01D10A87-155A-CB4B-9617-DF8FDB00E5F2}"/>
    <dgm:cxn modelId="{D97BCBC2-995D-5844-B619-7704D6872EEA}" type="presOf" srcId="{B5872E74-A2D0-F743-8FAD-69DD1142E650}" destId="{59A867FD-4890-6344-9551-9A38225AAC8A}" srcOrd="0" destOrd="0" presId="urn:microsoft.com/office/officeart/2005/8/layout/vProcess5"/>
    <dgm:cxn modelId="{ABAD0EC6-AD20-E241-959F-CDE1867FDF8D}" type="presOf" srcId="{01D10A87-155A-CB4B-9617-DF8FDB00E5F2}" destId="{9EA99A35-E3A3-F740-A2F9-091BCACC97DF}" srcOrd="0" destOrd="0" presId="urn:microsoft.com/office/officeart/2005/8/layout/vProcess5"/>
    <dgm:cxn modelId="{3310DE99-FE98-4245-9D21-58C7699B548E}" type="presOf" srcId="{B5872E74-A2D0-F743-8FAD-69DD1142E650}" destId="{9DF31397-9E95-3444-B6F3-6E8E0C4EC362}" srcOrd="1" destOrd="0" presId="urn:microsoft.com/office/officeart/2005/8/layout/vProcess5"/>
    <dgm:cxn modelId="{01311B5F-893E-AB44-9B93-936D540B6E87}" type="presOf" srcId="{B6CFB32B-A7AB-144E-93D3-FC23CB0053FD}" destId="{1C4A3481-13B7-D64C-9CFF-A97BAE277E27}" srcOrd="1" destOrd="0" presId="urn:microsoft.com/office/officeart/2005/8/layout/vProcess5"/>
    <dgm:cxn modelId="{34C42F84-6C2C-6A4F-94E0-811F733C3FF5}" type="presOf" srcId="{1BABFCDE-BA7B-5C46-87CA-64707622D70A}" destId="{4AA94A85-CCF8-6148-AF53-071891B60BB7}" srcOrd="0" destOrd="0" presId="urn:microsoft.com/office/officeart/2005/8/layout/vProcess5"/>
    <dgm:cxn modelId="{2F8C471C-B4FC-3140-BDDD-377E1CB71EEA}" srcId="{CAC709B3-65E1-4F4F-ADCD-3B31A069E0BE}" destId="{1BABFCDE-BA7B-5C46-87CA-64707622D70A}" srcOrd="2" destOrd="0" parTransId="{6806A67E-DB51-4F4B-80D6-817EFA1A00D8}" sibTransId="{B27C0A2A-5652-AC4D-BD62-F787FC0809EE}"/>
    <dgm:cxn modelId="{9E8CDE0F-076D-6740-BE6A-3E8A06A3A2D0}" type="presOf" srcId="{9395E42B-378B-C347-9B72-C8407A7F094B}" destId="{9B9C180B-54B4-9944-8925-4069C179238F}" srcOrd="0" destOrd="0" presId="urn:microsoft.com/office/officeart/2005/8/layout/vProcess5"/>
    <dgm:cxn modelId="{DAE20ED1-DC5D-B84C-A60C-4B55F91A9493}" type="presOf" srcId="{B6CFB32B-A7AB-144E-93D3-FC23CB0053FD}" destId="{596EEC62-F304-6848-A4B2-31E68B897093}" srcOrd="0" destOrd="0" presId="urn:microsoft.com/office/officeart/2005/8/layout/vProcess5"/>
    <dgm:cxn modelId="{53169A64-84DC-D141-89FD-C24A1C96EB21}" type="presOf" srcId="{1BABFCDE-BA7B-5C46-87CA-64707622D70A}" destId="{78A83B88-6527-334F-81E5-C885A2216363}" srcOrd="1" destOrd="0" presId="urn:microsoft.com/office/officeart/2005/8/layout/vProcess5"/>
    <dgm:cxn modelId="{ACDD5FA1-1289-8D46-8896-42B83FC0023C}" type="presOf" srcId="{CAC709B3-65E1-4F4F-ADCD-3B31A069E0BE}" destId="{30527B57-38DD-C94B-B08A-327167898794}" srcOrd="0" destOrd="0" presId="urn:microsoft.com/office/officeart/2005/8/layout/vProcess5"/>
    <dgm:cxn modelId="{1B3E7375-4E2B-CD4A-A1BC-A1380678CBA3}" type="presParOf" srcId="{30527B57-38DD-C94B-B08A-327167898794}" destId="{FA6032EC-43FF-134E-A8B4-93A26208E97F}" srcOrd="0" destOrd="0" presId="urn:microsoft.com/office/officeart/2005/8/layout/vProcess5"/>
    <dgm:cxn modelId="{6C49C5C8-E6AF-A847-93A9-72FB94162E91}" type="presParOf" srcId="{30527B57-38DD-C94B-B08A-327167898794}" destId="{596EEC62-F304-6848-A4B2-31E68B897093}" srcOrd="1" destOrd="0" presId="urn:microsoft.com/office/officeart/2005/8/layout/vProcess5"/>
    <dgm:cxn modelId="{CC1C5D50-DAF2-E844-AEA4-A053D2693BA4}" type="presParOf" srcId="{30527B57-38DD-C94B-B08A-327167898794}" destId="{59A867FD-4890-6344-9551-9A38225AAC8A}" srcOrd="2" destOrd="0" presId="urn:microsoft.com/office/officeart/2005/8/layout/vProcess5"/>
    <dgm:cxn modelId="{26E70856-AD9B-3F4A-A827-75F899E2027D}" type="presParOf" srcId="{30527B57-38DD-C94B-B08A-327167898794}" destId="{4AA94A85-CCF8-6148-AF53-071891B60BB7}" srcOrd="3" destOrd="0" presId="urn:microsoft.com/office/officeart/2005/8/layout/vProcess5"/>
    <dgm:cxn modelId="{AA793F9D-42D7-024B-B1F4-772891E9D7AE}" type="presParOf" srcId="{30527B57-38DD-C94B-B08A-327167898794}" destId="{9B9C180B-54B4-9944-8925-4069C179238F}" srcOrd="4" destOrd="0" presId="urn:microsoft.com/office/officeart/2005/8/layout/vProcess5"/>
    <dgm:cxn modelId="{0AB324AD-FB0E-D14D-B3C4-DD8F6746416B}" type="presParOf" srcId="{30527B57-38DD-C94B-B08A-327167898794}" destId="{9EA99A35-E3A3-F740-A2F9-091BCACC97DF}" srcOrd="5" destOrd="0" presId="urn:microsoft.com/office/officeart/2005/8/layout/vProcess5"/>
    <dgm:cxn modelId="{45A0A37D-44C4-FA4B-9488-0555AC291756}" type="presParOf" srcId="{30527B57-38DD-C94B-B08A-327167898794}" destId="{1C4A3481-13B7-D64C-9CFF-A97BAE277E27}" srcOrd="6" destOrd="0" presId="urn:microsoft.com/office/officeart/2005/8/layout/vProcess5"/>
    <dgm:cxn modelId="{B0164AA9-303A-784F-95ED-BE9A0AC0059C}" type="presParOf" srcId="{30527B57-38DD-C94B-B08A-327167898794}" destId="{9DF31397-9E95-3444-B6F3-6E8E0C4EC362}" srcOrd="7" destOrd="0" presId="urn:microsoft.com/office/officeart/2005/8/layout/vProcess5"/>
    <dgm:cxn modelId="{5E8B4FC5-9997-AB4D-91C0-63D4A1C0ECA7}" type="presParOf" srcId="{30527B57-38DD-C94B-B08A-327167898794}" destId="{78A83B88-6527-334F-81E5-C885A2216363}" srcOrd="8"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DD21FBB-44D4-4831-A3EF-B301F538B16A}"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en-US"/>
        </a:p>
      </dgm:t>
    </dgm:pt>
    <dgm:pt modelId="{402D3578-F9AF-4E29-935B-AFFA537DCC72}">
      <dgm:prSet phldrT="[Text]"/>
      <dgm:spPr/>
      <dgm:t>
        <a:bodyPr/>
        <a:lstStyle/>
        <a:p>
          <a:r>
            <a:rPr lang="en-US" dirty="0"/>
            <a:t>Community and at home</a:t>
          </a:r>
        </a:p>
      </dgm:t>
    </dgm:pt>
    <dgm:pt modelId="{C084B260-C380-4495-B98F-37B63188CC9E}" type="parTrans" cxnId="{4E7A3425-4E8E-4F92-A24F-3EDDA2F531DA}">
      <dgm:prSet/>
      <dgm:spPr/>
      <dgm:t>
        <a:bodyPr/>
        <a:lstStyle/>
        <a:p>
          <a:endParaRPr lang="en-US"/>
        </a:p>
      </dgm:t>
    </dgm:pt>
    <dgm:pt modelId="{E758D8D7-0047-46E6-B773-5017332BC423}" type="sibTrans" cxnId="{4E7A3425-4E8E-4F92-A24F-3EDDA2F531DA}">
      <dgm:prSet/>
      <dgm:spPr/>
      <dgm:t>
        <a:bodyPr/>
        <a:lstStyle/>
        <a:p>
          <a:endParaRPr lang="en-US"/>
        </a:p>
      </dgm:t>
    </dgm:pt>
    <dgm:pt modelId="{DE049EBA-480D-468B-A7BB-C7A6EE6668E5}">
      <dgm:prSet phldrT="[Text]"/>
      <dgm:spPr/>
      <dgm:t>
        <a:bodyPr/>
        <a:lstStyle/>
        <a:p>
          <a:r>
            <a:rPr lang="en-US" dirty="0"/>
            <a:t>Nutrition services</a:t>
          </a:r>
        </a:p>
      </dgm:t>
    </dgm:pt>
    <dgm:pt modelId="{00B1413E-F1F1-442E-A5DA-BE41CEC087A3}" type="parTrans" cxnId="{DBEDA345-D239-465E-911A-400150A5D51F}">
      <dgm:prSet/>
      <dgm:spPr/>
      <dgm:t>
        <a:bodyPr/>
        <a:lstStyle/>
        <a:p>
          <a:endParaRPr lang="en-US"/>
        </a:p>
      </dgm:t>
    </dgm:pt>
    <dgm:pt modelId="{1CDFCCD8-87FC-42E1-ABD6-77D45E11D0AA}" type="sibTrans" cxnId="{DBEDA345-D239-465E-911A-400150A5D51F}">
      <dgm:prSet/>
      <dgm:spPr/>
      <dgm:t>
        <a:bodyPr/>
        <a:lstStyle/>
        <a:p>
          <a:endParaRPr lang="en-US"/>
        </a:p>
      </dgm:t>
    </dgm:pt>
    <dgm:pt modelId="{DAE38235-4A49-414E-A6DC-FF79DE458A80}">
      <dgm:prSet phldrT="[Text]"/>
      <dgm:spPr/>
      <dgm:t>
        <a:bodyPr/>
        <a:lstStyle/>
        <a:p>
          <a:r>
            <a:rPr lang="en-US" dirty="0"/>
            <a:t>GBV services and other humanitarian services</a:t>
          </a:r>
        </a:p>
      </dgm:t>
    </dgm:pt>
    <dgm:pt modelId="{8849BBD3-D2B9-4A77-AA20-3F9262285325}" type="parTrans" cxnId="{3BFB2BE5-F487-4B05-8876-15DD083704B0}">
      <dgm:prSet/>
      <dgm:spPr/>
      <dgm:t>
        <a:bodyPr/>
        <a:lstStyle/>
        <a:p>
          <a:endParaRPr lang="en-US"/>
        </a:p>
      </dgm:t>
    </dgm:pt>
    <dgm:pt modelId="{5926A690-0984-4951-81F2-D581C66E4F54}" type="sibTrans" cxnId="{3BFB2BE5-F487-4B05-8876-15DD083704B0}">
      <dgm:prSet/>
      <dgm:spPr/>
      <dgm:t>
        <a:bodyPr/>
        <a:lstStyle/>
        <a:p>
          <a:endParaRPr lang="en-US"/>
        </a:p>
      </dgm:t>
    </dgm:pt>
    <dgm:pt modelId="{0009746E-6625-417C-932F-C1BDD21B3997}" type="pres">
      <dgm:prSet presAssocID="{FDD21FBB-44D4-4831-A3EF-B301F538B16A}" presName="Name0" presStyleCnt="0">
        <dgm:presLayoutVars>
          <dgm:chMax val="7"/>
          <dgm:resizeHandles val="exact"/>
        </dgm:presLayoutVars>
      </dgm:prSet>
      <dgm:spPr/>
      <dgm:t>
        <a:bodyPr/>
        <a:lstStyle/>
        <a:p>
          <a:endParaRPr lang="en-US"/>
        </a:p>
      </dgm:t>
    </dgm:pt>
    <dgm:pt modelId="{BB2CCEA2-8733-4CFE-B46F-AFAB2775FBC8}" type="pres">
      <dgm:prSet presAssocID="{FDD21FBB-44D4-4831-A3EF-B301F538B16A}" presName="comp1" presStyleCnt="0"/>
      <dgm:spPr/>
    </dgm:pt>
    <dgm:pt modelId="{05790F7E-FD00-4C67-B8AC-4FD282D8AF36}" type="pres">
      <dgm:prSet presAssocID="{FDD21FBB-44D4-4831-A3EF-B301F538B16A}" presName="circle1" presStyleLbl="node1" presStyleIdx="0" presStyleCnt="3" custLinFactNeighborX="32136" custLinFactNeighborY="-1779"/>
      <dgm:spPr/>
      <dgm:t>
        <a:bodyPr/>
        <a:lstStyle/>
        <a:p>
          <a:endParaRPr lang="en-US"/>
        </a:p>
      </dgm:t>
    </dgm:pt>
    <dgm:pt modelId="{FE098F6C-BCE5-46DE-BE46-25314ED9A0B9}" type="pres">
      <dgm:prSet presAssocID="{FDD21FBB-44D4-4831-A3EF-B301F538B16A}" presName="c1text" presStyleLbl="node1" presStyleIdx="0" presStyleCnt="3">
        <dgm:presLayoutVars>
          <dgm:bulletEnabled val="1"/>
        </dgm:presLayoutVars>
      </dgm:prSet>
      <dgm:spPr/>
      <dgm:t>
        <a:bodyPr/>
        <a:lstStyle/>
        <a:p>
          <a:endParaRPr lang="en-US"/>
        </a:p>
      </dgm:t>
    </dgm:pt>
    <dgm:pt modelId="{D8A2FF38-AB7D-4D91-81E3-3EB5006A6EA6}" type="pres">
      <dgm:prSet presAssocID="{FDD21FBB-44D4-4831-A3EF-B301F538B16A}" presName="comp2" presStyleCnt="0"/>
      <dgm:spPr/>
    </dgm:pt>
    <dgm:pt modelId="{FF27F130-96E6-41D1-AD7E-E6F761B9E045}" type="pres">
      <dgm:prSet presAssocID="{FDD21FBB-44D4-4831-A3EF-B301F538B16A}" presName="circle2" presStyleLbl="node1" presStyleIdx="1" presStyleCnt="3" custScaleY="97815"/>
      <dgm:spPr/>
      <dgm:t>
        <a:bodyPr/>
        <a:lstStyle/>
        <a:p>
          <a:endParaRPr lang="en-US"/>
        </a:p>
      </dgm:t>
    </dgm:pt>
    <dgm:pt modelId="{1D8EF8FD-B7BE-4890-B1B3-376091547B35}" type="pres">
      <dgm:prSet presAssocID="{FDD21FBB-44D4-4831-A3EF-B301F538B16A}" presName="c2text" presStyleLbl="node1" presStyleIdx="1" presStyleCnt="3">
        <dgm:presLayoutVars>
          <dgm:bulletEnabled val="1"/>
        </dgm:presLayoutVars>
      </dgm:prSet>
      <dgm:spPr/>
      <dgm:t>
        <a:bodyPr/>
        <a:lstStyle/>
        <a:p>
          <a:endParaRPr lang="en-US"/>
        </a:p>
      </dgm:t>
    </dgm:pt>
    <dgm:pt modelId="{3E048107-E26A-4480-9398-2832B3E21374}" type="pres">
      <dgm:prSet presAssocID="{FDD21FBB-44D4-4831-A3EF-B301F538B16A}" presName="comp3" presStyleCnt="0"/>
      <dgm:spPr/>
    </dgm:pt>
    <dgm:pt modelId="{025EEF70-6C20-4844-B660-CCDE2B49EF9A}" type="pres">
      <dgm:prSet presAssocID="{FDD21FBB-44D4-4831-A3EF-B301F538B16A}" presName="circle3" presStyleLbl="node1" presStyleIdx="2" presStyleCnt="3"/>
      <dgm:spPr/>
      <dgm:t>
        <a:bodyPr/>
        <a:lstStyle/>
        <a:p>
          <a:endParaRPr lang="en-US"/>
        </a:p>
      </dgm:t>
    </dgm:pt>
    <dgm:pt modelId="{6EBFBF16-3C66-416B-9A07-AD4D65CA5C15}" type="pres">
      <dgm:prSet presAssocID="{FDD21FBB-44D4-4831-A3EF-B301F538B16A}" presName="c3text" presStyleLbl="node1" presStyleIdx="2" presStyleCnt="3">
        <dgm:presLayoutVars>
          <dgm:bulletEnabled val="1"/>
        </dgm:presLayoutVars>
      </dgm:prSet>
      <dgm:spPr/>
      <dgm:t>
        <a:bodyPr/>
        <a:lstStyle/>
        <a:p>
          <a:endParaRPr lang="en-US"/>
        </a:p>
      </dgm:t>
    </dgm:pt>
  </dgm:ptLst>
  <dgm:cxnLst>
    <dgm:cxn modelId="{25E68836-62AF-45BF-B870-F72918662E45}" type="presOf" srcId="{402D3578-F9AF-4E29-935B-AFFA537DCC72}" destId="{05790F7E-FD00-4C67-B8AC-4FD282D8AF36}" srcOrd="0" destOrd="0" presId="urn:microsoft.com/office/officeart/2005/8/layout/venn2"/>
    <dgm:cxn modelId="{4E7A3425-4E8E-4F92-A24F-3EDDA2F531DA}" srcId="{FDD21FBB-44D4-4831-A3EF-B301F538B16A}" destId="{402D3578-F9AF-4E29-935B-AFFA537DCC72}" srcOrd="0" destOrd="0" parTransId="{C084B260-C380-4495-B98F-37B63188CC9E}" sibTransId="{E758D8D7-0047-46E6-B773-5017332BC423}"/>
    <dgm:cxn modelId="{349ADA46-C4E0-40C7-AC7D-B975321B3D53}" type="presOf" srcId="{DAE38235-4A49-414E-A6DC-FF79DE458A80}" destId="{025EEF70-6C20-4844-B660-CCDE2B49EF9A}" srcOrd="0" destOrd="0" presId="urn:microsoft.com/office/officeart/2005/8/layout/venn2"/>
    <dgm:cxn modelId="{7FA3DB96-D4C3-4E1F-B63C-16A6194F1E8A}" type="presOf" srcId="{FDD21FBB-44D4-4831-A3EF-B301F538B16A}" destId="{0009746E-6625-417C-932F-C1BDD21B3997}" srcOrd="0" destOrd="0" presId="urn:microsoft.com/office/officeart/2005/8/layout/venn2"/>
    <dgm:cxn modelId="{3BFB2BE5-F487-4B05-8876-15DD083704B0}" srcId="{FDD21FBB-44D4-4831-A3EF-B301F538B16A}" destId="{DAE38235-4A49-414E-A6DC-FF79DE458A80}" srcOrd="2" destOrd="0" parTransId="{8849BBD3-D2B9-4A77-AA20-3F9262285325}" sibTransId="{5926A690-0984-4951-81F2-D581C66E4F54}"/>
    <dgm:cxn modelId="{DBEDA345-D239-465E-911A-400150A5D51F}" srcId="{FDD21FBB-44D4-4831-A3EF-B301F538B16A}" destId="{DE049EBA-480D-468B-A7BB-C7A6EE6668E5}" srcOrd="1" destOrd="0" parTransId="{00B1413E-F1F1-442E-A5DA-BE41CEC087A3}" sibTransId="{1CDFCCD8-87FC-42E1-ABD6-77D45E11D0AA}"/>
    <dgm:cxn modelId="{78C168F7-00CF-4EC1-B1B4-953BD51B1225}" type="presOf" srcId="{DE049EBA-480D-468B-A7BB-C7A6EE6668E5}" destId="{1D8EF8FD-B7BE-4890-B1B3-376091547B35}" srcOrd="1" destOrd="0" presId="urn:microsoft.com/office/officeart/2005/8/layout/venn2"/>
    <dgm:cxn modelId="{3DE0713D-FF16-4D1D-893D-21347950E159}" type="presOf" srcId="{DAE38235-4A49-414E-A6DC-FF79DE458A80}" destId="{6EBFBF16-3C66-416B-9A07-AD4D65CA5C15}" srcOrd="1" destOrd="0" presId="urn:microsoft.com/office/officeart/2005/8/layout/venn2"/>
    <dgm:cxn modelId="{A8FC715D-A53E-4C84-9017-F97D648DE141}" type="presOf" srcId="{402D3578-F9AF-4E29-935B-AFFA537DCC72}" destId="{FE098F6C-BCE5-46DE-BE46-25314ED9A0B9}" srcOrd="1" destOrd="0" presId="urn:microsoft.com/office/officeart/2005/8/layout/venn2"/>
    <dgm:cxn modelId="{EC0BAAAF-DAEB-4961-A06B-6AFE5A61E9BA}" type="presOf" srcId="{DE049EBA-480D-468B-A7BB-C7A6EE6668E5}" destId="{FF27F130-96E6-41D1-AD7E-E6F761B9E045}" srcOrd="0" destOrd="0" presId="urn:microsoft.com/office/officeart/2005/8/layout/venn2"/>
    <dgm:cxn modelId="{EABD5466-A14B-4170-8B54-89B83E323BDA}" type="presParOf" srcId="{0009746E-6625-417C-932F-C1BDD21B3997}" destId="{BB2CCEA2-8733-4CFE-B46F-AFAB2775FBC8}" srcOrd="0" destOrd="0" presId="urn:microsoft.com/office/officeart/2005/8/layout/venn2"/>
    <dgm:cxn modelId="{7F159A94-7558-451E-8A2F-821D790C009C}" type="presParOf" srcId="{BB2CCEA2-8733-4CFE-B46F-AFAB2775FBC8}" destId="{05790F7E-FD00-4C67-B8AC-4FD282D8AF36}" srcOrd="0" destOrd="0" presId="urn:microsoft.com/office/officeart/2005/8/layout/venn2"/>
    <dgm:cxn modelId="{779BE2D0-7170-44BF-9947-EE75223F2C6D}" type="presParOf" srcId="{BB2CCEA2-8733-4CFE-B46F-AFAB2775FBC8}" destId="{FE098F6C-BCE5-46DE-BE46-25314ED9A0B9}" srcOrd="1" destOrd="0" presId="urn:microsoft.com/office/officeart/2005/8/layout/venn2"/>
    <dgm:cxn modelId="{B86C1265-D9B6-451E-A305-BAB2FA9B277A}" type="presParOf" srcId="{0009746E-6625-417C-932F-C1BDD21B3997}" destId="{D8A2FF38-AB7D-4D91-81E3-3EB5006A6EA6}" srcOrd="1" destOrd="0" presId="urn:microsoft.com/office/officeart/2005/8/layout/venn2"/>
    <dgm:cxn modelId="{8A694023-05CB-4DB0-A8FD-F14666C22FD0}" type="presParOf" srcId="{D8A2FF38-AB7D-4D91-81E3-3EB5006A6EA6}" destId="{FF27F130-96E6-41D1-AD7E-E6F761B9E045}" srcOrd="0" destOrd="0" presId="urn:microsoft.com/office/officeart/2005/8/layout/venn2"/>
    <dgm:cxn modelId="{B702851E-99C9-4662-B1A5-141A0B7A40A0}" type="presParOf" srcId="{D8A2FF38-AB7D-4D91-81E3-3EB5006A6EA6}" destId="{1D8EF8FD-B7BE-4890-B1B3-376091547B35}" srcOrd="1" destOrd="0" presId="urn:microsoft.com/office/officeart/2005/8/layout/venn2"/>
    <dgm:cxn modelId="{66B8E9F7-B671-4F2D-9BF1-CEB67B1D4438}" type="presParOf" srcId="{0009746E-6625-417C-932F-C1BDD21B3997}" destId="{3E048107-E26A-4480-9398-2832B3E21374}" srcOrd="2" destOrd="0" presId="urn:microsoft.com/office/officeart/2005/8/layout/venn2"/>
    <dgm:cxn modelId="{AB03EF29-297D-4E28-B704-0DEE6C9AF960}" type="presParOf" srcId="{3E048107-E26A-4480-9398-2832B3E21374}" destId="{025EEF70-6C20-4844-B660-CCDE2B49EF9A}" srcOrd="0" destOrd="0" presId="urn:microsoft.com/office/officeart/2005/8/layout/venn2"/>
    <dgm:cxn modelId="{11D0D759-FD20-485C-922E-87A4E19C9871}" type="presParOf" srcId="{3E048107-E26A-4480-9398-2832B3E21374}" destId="{6EBFBF16-3C66-416B-9A07-AD4D65CA5C15}"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649299-176F-7B43-A3EE-27A3AD53FF2F}" type="doc">
      <dgm:prSet loTypeId="urn:microsoft.com/office/officeart/2005/8/layout/radial6" loCatId="" qsTypeId="urn:microsoft.com/office/officeart/2005/8/quickstyle/simple1" qsCatId="simple" csTypeId="urn:microsoft.com/office/officeart/2005/8/colors/colorful3" csCatId="colorful" phldr="1"/>
      <dgm:spPr/>
      <dgm:t>
        <a:bodyPr/>
        <a:lstStyle/>
        <a:p>
          <a:endParaRPr lang="en-US"/>
        </a:p>
      </dgm:t>
    </dgm:pt>
    <dgm:pt modelId="{A8928370-17BB-EB47-8D37-C6ED845C5ED2}">
      <dgm:prSet phldrT="[Text]"/>
      <dgm:spPr/>
      <dgm:t>
        <a:bodyPr/>
        <a:lstStyle/>
        <a:p>
          <a:r>
            <a:rPr lang="en-US" dirty="0"/>
            <a:t>Participation of Women and Girls</a:t>
          </a:r>
        </a:p>
      </dgm:t>
    </dgm:pt>
    <dgm:pt modelId="{2E2755B4-5E25-E548-96BD-5AA097628AA1}" type="parTrans" cxnId="{BB3F2963-1A46-4949-8EF5-F214F27EFF74}">
      <dgm:prSet/>
      <dgm:spPr/>
      <dgm:t>
        <a:bodyPr/>
        <a:lstStyle/>
        <a:p>
          <a:endParaRPr lang="en-US"/>
        </a:p>
      </dgm:t>
    </dgm:pt>
    <dgm:pt modelId="{305F0A88-CC45-8B42-9A7B-A0EE14586E57}" type="sibTrans" cxnId="{BB3F2963-1A46-4949-8EF5-F214F27EFF74}">
      <dgm:prSet/>
      <dgm:spPr/>
      <dgm:t>
        <a:bodyPr/>
        <a:lstStyle/>
        <a:p>
          <a:endParaRPr lang="en-US"/>
        </a:p>
      </dgm:t>
    </dgm:pt>
    <dgm:pt modelId="{F39D3B75-0BC2-E14D-82A0-93C002EF8585}">
      <dgm:prSet phldrT="[Text]" custT="1"/>
      <dgm:spPr/>
      <dgm:t>
        <a:bodyPr/>
        <a:lstStyle/>
        <a:p>
          <a:r>
            <a:rPr lang="en-US" sz="1600" b="1" dirty="0">
              <a:latin typeface="Calibri"/>
              <a:ea typeface="+mn-ea"/>
            </a:rPr>
            <a:t>Location of facilities</a:t>
          </a:r>
          <a:endParaRPr lang="en-US" sz="1600" dirty="0"/>
        </a:p>
      </dgm:t>
    </dgm:pt>
    <dgm:pt modelId="{EE843865-F8CD-4E4C-846E-5C4603DA75EF}" type="parTrans" cxnId="{5DA1DED5-DB56-DB4D-827A-38919D7D2866}">
      <dgm:prSet/>
      <dgm:spPr/>
      <dgm:t>
        <a:bodyPr/>
        <a:lstStyle/>
        <a:p>
          <a:endParaRPr lang="en-US"/>
        </a:p>
      </dgm:t>
    </dgm:pt>
    <dgm:pt modelId="{0996DF72-F806-B545-9718-C15B7EFB6FE5}" type="sibTrans" cxnId="{5DA1DED5-DB56-DB4D-827A-38919D7D2866}">
      <dgm:prSet/>
      <dgm:spPr/>
      <dgm:t>
        <a:bodyPr/>
        <a:lstStyle/>
        <a:p>
          <a:endParaRPr lang="en-US"/>
        </a:p>
      </dgm:t>
    </dgm:pt>
    <dgm:pt modelId="{3072D761-CBE1-E84D-878A-1F195ACB978F}">
      <dgm:prSet phldrT="[Text]" custT="1"/>
      <dgm:spPr/>
      <dgm:t>
        <a:bodyPr/>
        <a:lstStyle/>
        <a:p>
          <a:r>
            <a:rPr lang="en-US" sz="1600" b="1" dirty="0">
              <a:latin typeface="Calibri"/>
              <a:ea typeface="+mn-ea"/>
            </a:rPr>
            <a:t>The dissemination of information and awareness</a:t>
          </a:r>
          <a:endParaRPr lang="en-US" sz="1600" dirty="0"/>
        </a:p>
      </dgm:t>
    </dgm:pt>
    <dgm:pt modelId="{2ECF14A0-30B0-A840-A870-19E7BAC88D5E}" type="parTrans" cxnId="{25B89979-A673-394A-B785-03DCF6A785A9}">
      <dgm:prSet/>
      <dgm:spPr/>
      <dgm:t>
        <a:bodyPr/>
        <a:lstStyle/>
        <a:p>
          <a:endParaRPr lang="en-US"/>
        </a:p>
      </dgm:t>
    </dgm:pt>
    <dgm:pt modelId="{53BD1743-1CE0-BB4F-8D21-ED25E74BE85E}" type="sibTrans" cxnId="{25B89979-A673-394A-B785-03DCF6A785A9}">
      <dgm:prSet/>
      <dgm:spPr/>
      <dgm:t>
        <a:bodyPr/>
        <a:lstStyle/>
        <a:p>
          <a:endParaRPr lang="en-US"/>
        </a:p>
      </dgm:t>
    </dgm:pt>
    <dgm:pt modelId="{5D8D0763-0765-8A46-95B4-10727EE5630D}">
      <dgm:prSet phldrT="[Text]" custT="1"/>
      <dgm:spPr/>
      <dgm:t>
        <a:bodyPr/>
        <a:lstStyle/>
        <a:p>
          <a:r>
            <a:rPr lang="en-US" sz="1600" b="1" dirty="0"/>
            <a:t>Human Resources – gender, skills, attitudes</a:t>
          </a:r>
          <a:endParaRPr lang="en-US" sz="1600" dirty="0"/>
        </a:p>
      </dgm:t>
    </dgm:pt>
    <dgm:pt modelId="{085BEFD0-892B-424F-8130-B44D01707E58}" type="parTrans" cxnId="{4ED4163F-1502-6341-BDBB-6CB65A23681A}">
      <dgm:prSet/>
      <dgm:spPr/>
      <dgm:t>
        <a:bodyPr/>
        <a:lstStyle/>
        <a:p>
          <a:endParaRPr lang="en-US"/>
        </a:p>
      </dgm:t>
    </dgm:pt>
    <dgm:pt modelId="{B8A6ACC5-0FB1-F14A-9055-12BD50DED42E}" type="sibTrans" cxnId="{4ED4163F-1502-6341-BDBB-6CB65A23681A}">
      <dgm:prSet/>
      <dgm:spPr/>
      <dgm:t>
        <a:bodyPr/>
        <a:lstStyle/>
        <a:p>
          <a:endParaRPr lang="en-US"/>
        </a:p>
      </dgm:t>
    </dgm:pt>
    <dgm:pt modelId="{EF6A5DE1-FBE0-3346-97C4-017EDC599C3E}">
      <dgm:prSet custT="1"/>
      <dgm:spPr/>
      <dgm:t>
        <a:bodyPr/>
        <a:lstStyle/>
        <a:p>
          <a:r>
            <a:rPr lang="en-US" sz="1600" b="1" dirty="0">
              <a:latin typeface="Calibri"/>
              <a:ea typeface="+mn-ea"/>
            </a:rPr>
            <a:t>The delivery of material support</a:t>
          </a:r>
        </a:p>
      </dgm:t>
    </dgm:pt>
    <dgm:pt modelId="{F2F356BD-2461-1348-970A-16FC5A288C7B}" type="parTrans" cxnId="{C5DF610C-C15D-904B-905C-70FBD37704D1}">
      <dgm:prSet/>
      <dgm:spPr/>
      <dgm:t>
        <a:bodyPr/>
        <a:lstStyle/>
        <a:p>
          <a:endParaRPr lang="en-US"/>
        </a:p>
      </dgm:t>
    </dgm:pt>
    <dgm:pt modelId="{B0EFAA67-0759-6E4D-8497-91910F262EC5}" type="sibTrans" cxnId="{C5DF610C-C15D-904B-905C-70FBD37704D1}">
      <dgm:prSet/>
      <dgm:spPr/>
      <dgm:t>
        <a:bodyPr/>
        <a:lstStyle/>
        <a:p>
          <a:endParaRPr lang="en-US"/>
        </a:p>
      </dgm:t>
    </dgm:pt>
    <dgm:pt modelId="{6276F77F-17D6-BA46-A23E-CBD09D44A1FD}">
      <dgm:prSet custT="1"/>
      <dgm:spPr>
        <a:solidFill>
          <a:schemeClr val="accent6">
            <a:lumMod val="75000"/>
          </a:schemeClr>
        </a:solidFill>
      </dgm:spPr>
      <dgm:t>
        <a:bodyPr/>
        <a:lstStyle/>
        <a:p>
          <a:r>
            <a:rPr lang="en-US" sz="1600" b="1" dirty="0"/>
            <a:t>Design/ layout of facilities – security, privacy and dignity</a:t>
          </a:r>
        </a:p>
      </dgm:t>
    </dgm:pt>
    <dgm:pt modelId="{38999ED5-8913-1E40-9B4F-7126B95D8214}" type="parTrans" cxnId="{F3D38DDB-87CA-C141-867E-DDABB4182C61}">
      <dgm:prSet/>
      <dgm:spPr/>
      <dgm:t>
        <a:bodyPr/>
        <a:lstStyle/>
        <a:p>
          <a:endParaRPr lang="en-US"/>
        </a:p>
      </dgm:t>
    </dgm:pt>
    <dgm:pt modelId="{9CBA1728-BC35-2C48-8335-D12F05853139}" type="sibTrans" cxnId="{F3D38DDB-87CA-C141-867E-DDABB4182C61}">
      <dgm:prSet/>
      <dgm:spPr/>
      <dgm:t>
        <a:bodyPr/>
        <a:lstStyle/>
        <a:p>
          <a:endParaRPr lang="en-US"/>
        </a:p>
      </dgm:t>
    </dgm:pt>
    <dgm:pt modelId="{E5AE3142-168C-CA42-A676-CC5A7A9D7BBE}" type="pres">
      <dgm:prSet presAssocID="{8A649299-176F-7B43-A3EE-27A3AD53FF2F}" presName="Name0" presStyleCnt="0">
        <dgm:presLayoutVars>
          <dgm:chMax val="1"/>
          <dgm:dir/>
          <dgm:animLvl val="ctr"/>
          <dgm:resizeHandles val="exact"/>
        </dgm:presLayoutVars>
      </dgm:prSet>
      <dgm:spPr/>
      <dgm:t>
        <a:bodyPr/>
        <a:lstStyle/>
        <a:p>
          <a:endParaRPr lang="en-US"/>
        </a:p>
      </dgm:t>
    </dgm:pt>
    <dgm:pt modelId="{83CE7AFD-BE07-0E4A-A0CF-7D7F74147716}" type="pres">
      <dgm:prSet presAssocID="{A8928370-17BB-EB47-8D37-C6ED845C5ED2}" presName="centerShape" presStyleLbl="node0" presStyleIdx="0" presStyleCnt="1" custScaleX="107726" custLinFactNeighborX="1966" custLinFactNeighborY="-8637"/>
      <dgm:spPr/>
      <dgm:t>
        <a:bodyPr/>
        <a:lstStyle/>
        <a:p>
          <a:endParaRPr lang="en-US"/>
        </a:p>
      </dgm:t>
    </dgm:pt>
    <dgm:pt modelId="{34791A7F-B260-364C-8944-16CE2E71E52A}" type="pres">
      <dgm:prSet presAssocID="{F39D3B75-0BC2-E14D-82A0-93C002EF8585}" presName="node" presStyleLbl="node1" presStyleIdx="0" presStyleCnt="5" custScaleX="141203">
        <dgm:presLayoutVars>
          <dgm:bulletEnabled val="1"/>
        </dgm:presLayoutVars>
      </dgm:prSet>
      <dgm:spPr/>
      <dgm:t>
        <a:bodyPr/>
        <a:lstStyle/>
        <a:p>
          <a:endParaRPr lang="en-US"/>
        </a:p>
      </dgm:t>
    </dgm:pt>
    <dgm:pt modelId="{D43E0EA0-DC45-A240-83F5-64E376AC0DC3}" type="pres">
      <dgm:prSet presAssocID="{F39D3B75-0BC2-E14D-82A0-93C002EF8585}" presName="dummy" presStyleCnt="0"/>
      <dgm:spPr/>
    </dgm:pt>
    <dgm:pt modelId="{21D3E827-C138-7E40-ACCB-72DFE1C0A3DD}" type="pres">
      <dgm:prSet presAssocID="{0996DF72-F806-B545-9718-C15B7EFB6FE5}" presName="sibTrans" presStyleLbl="sibTrans2D1" presStyleIdx="0" presStyleCnt="5"/>
      <dgm:spPr/>
      <dgm:t>
        <a:bodyPr/>
        <a:lstStyle/>
        <a:p>
          <a:endParaRPr lang="en-US"/>
        </a:p>
      </dgm:t>
    </dgm:pt>
    <dgm:pt modelId="{31A7A346-F8F9-C645-A463-52912E838672}" type="pres">
      <dgm:prSet presAssocID="{3072D761-CBE1-E84D-878A-1F195ACB978F}" presName="node" presStyleLbl="node1" presStyleIdx="1" presStyleCnt="5" custScaleX="164840" custRadScaleRad="127400" custRadScaleInc="21147">
        <dgm:presLayoutVars>
          <dgm:bulletEnabled val="1"/>
        </dgm:presLayoutVars>
      </dgm:prSet>
      <dgm:spPr/>
      <dgm:t>
        <a:bodyPr/>
        <a:lstStyle/>
        <a:p>
          <a:endParaRPr lang="en-US"/>
        </a:p>
      </dgm:t>
    </dgm:pt>
    <dgm:pt modelId="{DB686A77-8174-5F41-8D9C-F8C0525541A7}" type="pres">
      <dgm:prSet presAssocID="{3072D761-CBE1-E84D-878A-1F195ACB978F}" presName="dummy" presStyleCnt="0"/>
      <dgm:spPr/>
    </dgm:pt>
    <dgm:pt modelId="{3F0945D1-273D-E249-A757-144D5655A04F}" type="pres">
      <dgm:prSet presAssocID="{53BD1743-1CE0-BB4F-8D21-ED25E74BE85E}" presName="sibTrans" presStyleLbl="sibTrans2D1" presStyleIdx="1" presStyleCnt="5"/>
      <dgm:spPr/>
      <dgm:t>
        <a:bodyPr/>
        <a:lstStyle/>
        <a:p>
          <a:endParaRPr lang="en-US"/>
        </a:p>
      </dgm:t>
    </dgm:pt>
    <dgm:pt modelId="{C2555C88-8E72-B845-B98F-591A85F7AA05}" type="pres">
      <dgm:prSet presAssocID="{5D8D0763-0765-8A46-95B4-10727EE5630D}" presName="node" presStyleLbl="node1" presStyleIdx="2" presStyleCnt="5" custScaleX="175928" custRadScaleRad="113352" custRadScaleInc="-77493">
        <dgm:presLayoutVars>
          <dgm:bulletEnabled val="1"/>
        </dgm:presLayoutVars>
      </dgm:prSet>
      <dgm:spPr/>
      <dgm:t>
        <a:bodyPr/>
        <a:lstStyle/>
        <a:p>
          <a:endParaRPr lang="en-US"/>
        </a:p>
      </dgm:t>
    </dgm:pt>
    <dgm:pt modelId="{07B0607A-887A-C542-AB8D-52EAC86D2924}" type="pres">
      <dgm:prSet presAssocID="{5D8D0763-0765-8A46-95B4-10727EE5630D}" presName="dummy" presStyleCnt="0"/>
      <dgm:spPr/>
    </dgm:pt>
    <dgm:pt modelId="{EFF89838-85BE-5F41-A7FD-CDB8F8678AFF}" type="pres">
      <dgm:prSet presAssocID="{B8A6ACC5-0FB1-F14A-9055-12BD50DED42E}" presName="sibTrans" presStyleLbl="sibTrans2D1" presStyleIdx="2" presStyleCnt="5" custScaleY="84660"/>
      <dgm:spPr/>
      <dgm:t>
        <a:bodyPr/>
        <a:lstStyle/>
        <a:p>
          <a:endParaRPr lang="en-US"/>
        </a:p>
      </dgm:t>
    </dgm:pt>
    <dgm:pt modelId="{DF2677A8-3AAD-1643-AE00-DBF06BDA3214}" type="pres">
      <dgm:prSet presAssocID="{6276F77F-17D6-BA46-A23E-CBD09D44A1FD}" presName="node" presStyleLbl="node1" presStyleIdx="3" presStyleCnt="5" custScaleX="211755" custRadScaleRad="113217" custRadScaleInc="75208">
        <dgm:presLayoutVars>
          <dgm:bulletEnabled val="1"/>
        </dgm:presLayoutVars>
      </dgm:prSet>
      <dgm:spPr/>
      <dgm:t>
        <a:bodyPr/>
        <a:lstStyle/>
        <a:p>
          <a:endParaRPr lang="en-US"/>
        </a:p>
      </dgm:t>
    </dgm:pt>
    <dgm:pt modelId="{BA5BE718-D4D6-7548-B467-1AF3933DD33E}" type="pres">
      <dgm:prSet presAssocID="{6276F77F-17D6-BA46-A23E-CBD09D44A1FD}" presName="dummy" presStyleCnt="0"/>
      <dgm:spPr/>
    </dgm:pt>
    <dgm:pt modelId="{13EA93E8-395B-9149-AEC2-905B45F3142D}" type="pres">
      <dgm:prSet presAssocID="{9CBA1728-BC35-2C48-8335-D12F05853139}" presName="sibTrans" presStyleLbl="sibTrans2D1" presStyleIdx="3" presStyleCnt="5"/>
      <dgm:spPr/>
      <dgm:t>
        <a:bodyPr/>
        <a:lstStyle/>
        <a:p>
          <a:endParaRPr lang="en-US"/>
        </a:p>
      </dgm:t>
    </dgm:pt>
    <dgm:pt modelId="{F0FCF2FA-4F0D-A345-B46B-00EA1E6D251F}" type="pres">
      <dgm:prSet presAssocID="{EF6A5DE1-FBE0-3346-97C4-017EDC599C3E}" presName="node" presStyleLbl="node1" presStyleIdx="4" presStyleCnt="5" custScaleX="163647" custRadScaleRad="118820" custRadScaleInc="-17183">
        <dgm:presLayoutVars>
          <dgm:bulletEnabled val="1"/>
        </dgm:presLayoutVars>
      </dgm:prSet>
      <dgm:spPr/>
      <dgm:t>
        <a:bodyPr/>
        <a:lstStyle/>
        <a:p>
          <a:endParaRPr lang="en-US"/>
        </a:p>
      </dgm:t>
    </dgm:pt>
    <dgm:pt modelId="{099E95E6-3FA7-5740-973B-F9D946DC09D4}" type="pres">
      <dgm:prSet presAssocID="{EF6A5DE1-FBE0-3346-97C4-017EDC599C3E}" presName="dummy" presStyleCnt="0"/>
      <dgm:spPr/>
    </dgm:pt>
    <dgm:pt modelId="{0BA209C1-A8EA-7848-8F04-6AFD5D9DA94A}" type="pres">
      <dgm:prSet presAssocID="{B0EFAA67-0759-6E4D-8497-91910F262EC5}" presName="sibTrans" presStyleLbl="sibTrans2D1" presStyleIdx="4" presStyleCnt="5"/>
      <dgm:spPr/>
      <dgm:t>
        <a:bodyPr/>
        <a:lstStyle/>
        <a:p>
          <a:endParaRPr lang="en-US"/>
        </a:p>
      </dgm:t>
    </dgm:pt>
  </dgm:ptLst>
  <dgm:cxnLst>
    <dgm:cxn modelId="{BB3F2963-1A46-4949-8EF5-F214F27EFF74}" srcId="{8A649299-176F-7B43-A3EE-27A3AD53FF2F}" destId="{A8928370-17BB-EB47-8D37-C6ED845C5ED2}" srcOrd="0" destOrd="0" parTransId="{2E2755B4-5E25-E548-96BD-5AA097628AA1}" sibTransId="{305F0A88-CC45-8B42-9A7B-A0EE14586E57}"/>
    <dgm:cxn modelId="{DF26D89F-DFB5-7A4A-ACE2-5F9CF38081BD}" type="presOf" srcId="{5D8D0763-0765-8A46-95B4-10727EE5630D}" destId="{C2555C88-8E72-B845-B98F-591A85F7AA05}" srcOrd="0" destOrd="0" presId="urn:microsoft.com/office/officeart/2005/8/layout/radial6"/>
    <dgm:cxn modelId="{5DA1DED5-DB56-DB4D-827A-38919D7D2866}" srcId="{A8928370-17BB-EB47-8D37-C6ED845C5ED2}" destId="{F39D3B75-0BC2-E14D-82A0-93C002EF8585}" srcOrd="0" destOrd="0" parTransId="{EE843865-F8CD-4E4C-846E-5C4603DA75EF}" sibTransId="{0996DF72-F806-B545-9718-C15B7EFB6FE5}"/>
    <dgm:cxn modelId="{DA8C7A19-928A-A349-8156-C0614FA6B54E}" type="presOf" srcId="{EF6A5DE1-FBE0-3346-97C4-017EDC599C3E}" destId="{F0FCF2FA-4F0D-A345-B46B-00EA1E6D251F}" srcOrd="0" destOrd="0" presId="urn:microsoft.com/office/officeart/2005/8/layout/radial6"/>
    <dgm:cxn modelId="{68BB88A1-474C-F24C-AEF7-BD2A5D2BE6B0}" type="presOf" srcId="{F39D3B75-0BC2-E14D-82A0-93C002EF8585}" destId="{34791A7F-B260-364C-8944-16CE2E71E52A}" srcOrd="0" destOrd="0" presId="urn:microsoft.com/office/officeart/2005/8/layout/radial6"/>
    <dgm:cxn modelId="{F3D38DDB-87CA-C141-867E-DDABB4182C61}" srcId="{A8928370-17BB-EB47-8D37-C6ED845C5ED2}" destId="{6276F77F-17D6-BA46-A23E-CBD09D44A1FD}" srcOrd="3" destOrd="0" parTransId="{38999ED5-8913-1E40-9B4F-7126B95D8214}" sibTransId="{9CBA1728-BC35-2C48-8335-D12F05853139}"/>
    <dgm:cxn modelId="{EACF3C90-845A-F944-BD59-13D61D13C0ED}" type="presOf" srcId="{8A649299-176F-7B43-A3EE-27A3AD53FF2F}" destId="{E5AE3142-168C-CA42-A676-CC5A7A9D7BBE}" srcOrd="0" destOrd="0" presId="urn:microsoft.com/office/officeart/2005/8/layout/radial6"/>
    <dgm:cxn modelId="{A18D4113-697D-454D-902A-E3652CF067C8}" type="presOf" srcId="{6276F77F-17D6-BA46-A23E-CBD09D44A1FD}" destId="{DF2677A8-3AAD-1643-AE00-DBF06BDA3214}" srcOrd="0" destOrd="0" presId="urn:microsoft.com/office/officeart/2005/8/layout/radial6"/>
    <dgm:cxn modelId="{C68554FE-DB17-114B-B8AB-1D57C7BE62F6}" type="presOf" srcId="{B0EFAA67-0759-6E4D-8497-91910F262EC5}" destId="{0BA209C1-A8EA-7848-8F04-6AFD5D9DA94A}" srcOrd="0" destOrd="0" presId="urn:microsoft.com/office/officeart/2005/8/layout/radial6"/>
    <dgm:cxn modelId="{850B3428-5A17-EC4B-9DD9-A5F7C255442A}" type="presOf" srcId="{9CBA1728-BC35-2C48-8335-D12F05853139}" destId="{13EA93E8-395B-9149-AEC2-905B45F3142D}" srcOrd="0" destOrd="0" presId="urn:microsoft.com/office/officeart/2005/8/layout/radial6"/>
    <dgm:cxn modelId="{4ED4163F-1502-6341-BDBB-6CB65A23681A}" srcId="{A8928370-17BB-EB47-8D37-C6ED845C5ED2}" destId="{5D8D0763-0765-8A46-95B4-10727EE5630D}" srcOrd="2" destOrd="0" parTransId="{085BEFD0-892B-424F-8130-B44D01707E58}" sibTransId="{B8A6ACC5-0FB1-F14A-9055-12BD50DED42E}"/>
    <dgm:cxn modelId="{25B89979-A673-394A-B785-03DCF6A785A9}" srcId="{A8928370-17BB-EB47-8D37-C6ED845C5ED2}" destId="{3072D761-CBE1-E84D-878A-1F195ACB978F}" srcOrd="1" destOrd="0" parTransId="{2ECF14A0-30B0-A840-A870-19E7BAC88D5E}" sibTransId="{53BD1743-1CE0-BB4F-8D21-ED25E74BE85E}"/>
    <dgm:cxn modelId="{813245BA-13FD-2A41-A52B-8D441CD004CA}" type="presOf" srcId="{B8A6ACC5-0FB1-F14A-9055-12BD50DED42E}" destId="{EFF89838-85BE-5F41-A7FD-CDB8F8678AFF}" srcOrd="0" destOrd="0" presId="urn:microsoft.com/office/officeart/2005/8/layout/radial6"/>
    <dgm:cxn modelId="{08788F2A-5352-5646-8A13-74E5C06C862A}" type="presOf" srcId="{3072D761-CBE1-E84D-878A-1F195ACB978F}" destId="{31A7A346-F8F9-C645-A463-52912E838672}" srcOrd="0" destOrd="0" presId="urn:microsoft.com/office/officeart/2005/8/layout/radial6"/>
    <dgm:cxn modelId="{C41EF4E8-D2E6-0846-8F3E-46E60CFD253E}" type="presOf" srcId="{A8928370-17BB-EB47-8D37-C6ED845C5ED2}" destId="{83CE7AFD-BE07-0E4A-A0CF-7D7F74147716}" srcOrd="0" destOrd="0" presId="urn:microsoft.com/office/officeart/2005/8/layout/radial6"/>
    <dgm:cxn modelId="{07F7F8FE-58B3-5848-B6DF-D9004C8F6DD6}" type="presOf" srcId="{0996DF72-F806-B545-9718-C15B7EFB6FE5}" destId="{21D3E827-C138-7E40-ACCB-72DFE1C0A3DD}" srcOrd="0" destOrd="0" presId="urn:microsoft.com/office/officeart/2005/8/layout/radial6"/>
    <dgm:cxn modelId="{C5DF610C-C15D-904B-905C-70FBD37704D1}" srcId="{A8928370-17BB-EB47-8D37-C6ED845C5ED2}" destId="{EF6A5DE1-FBE0-3346-97C4-017EDC599C3E}" srcOrd="4" destOrd="0" parTransId="{F2F356BD-2461-1348-970A-16FC5A288C7B}" sibTransId="{B0EFAA67-0759-6E4D-8497-91910F262EC5}"/>
    <dgm:cxn modelId="{5BDE52E4-7C3C-9940-AF8F-D2FCECC39B0A}" type="presOf" srcId="{53BD1743-1CE0-BB4F-8D21-ED25E74BE85E}" destId="{3F0945D1-273D-E249-A757-144D5655A04F}" srcOrd="0" destOrd="0" presId="urn:microsoft.com/office/officeart/2005/8/layout/radial6"/>
    <dgm:cxn modelId="{AC9C4D72-47E1-4240-A95C-F9709173B1C8}" type="presParOf" srcId="{E5AE3142-168C-CA42-A676-CC5A7A9D7BBE}" destId="{83CE7AFD-BE07-0E4A-A0CF-7D7F74147716}" srcOrd="0" destOrd="0" presId="urn:microsoft.com/office/officeart/2005/8/layout/radial6"/>
    <dgm:cxn modelId="{ECF3C91D-E6F3-E741-9A8E-AE256BA65E2D}" type="presParOf" srcId="{E5AE3142-168C-CA42-A676-CC5A7A9D7BBE}" destId="{34791A7F-B260-364C-8944-16CE2E71E52A}" srcOrd="1" destOrd="0" presId="urn:microsoft.com/office/officeart/2005/8/layout/radial6"/>
    <dgm:cxn modelId="{2ED12E26-EC90-8D4F-BEAF-F77BC3FF0E9D}" type="presParOf" srcId="{E5AE3142-168C-CA42-A676-CC5A7A9D7BBE}" destId="{D43E0EA0-DC45-A240-83F5-64E376AC0DC3}" srcOrd="2" destOrd="0" presId="urn:microsoft.com/office/officeart/2005/8/layout/radial6"/>
    <dgm:cxn modelId="{031964FC-0DB7-BC45-9588-4BEED214CD4F}" type="presParOf" srcId="{E5AE3142-168C-CA42-A676-CC5A7A9D7BBE}" destId="{21D3E827-C138-7E40-ACCB-72DFE1C0A3DD}" srcOrd="3" destOrd="0" presId="urn:microsoft.com/office/officeart/2005/8/layout/radial6"/>
    <dgm:cxn modelId="{76D60553-7C0D-C649-895E-CCCE1C681124}" type="presParOf" srcId="{E5AE3142-168C-CA42-A676-CC5A7A9D7BBE}" destId="{31A7A346-F8F9-C645-A463-52912E838672}" srcOrd="4" destOrd="0" presId="urn:microsoft.com/office/officeart/2005/8/layout/radial6"/>
    <dgm:cxn modelId="{BB0A5647-91B7-E542-9F0F-284028CCD96E}" type="presParOf" srcId="{E5AE3142-168C-CA42-A676-CC5A7A9D7BBE}" destId="{DB686A77-8174-5F41-8D9C-F8C0525541A7}" srcOrd="5" destOrd="0" presId="urn:microsoft.com/office/officeart/2005/8/layout/radial6"/>
    <dgm:cxn modelId="{C53A72C3-9206-F747-BA49-714B3729F82C}" type="presParOf" srcId="{E5AE3142-168C-CA42-A676-CC5A7A9D7BBE}" destId="{3F0945D1-273D-E249-A757-144D5655A04F}" srcOrd="6" destOrd="0" presId="urn:microsoft.com/office/officeart/2005/8/layout/radial6"/>
    <dgm:cxn modelId="{BC47036A-B440-B74B-B277-D730E0E530DD}" type="presParOf" srcId="{E5AE3142-168C-CA42-A676-CC5A7A9D7BBE}" destId="{C2555C88-8E72-B845-B98F-591A85F7AA05}" srcOrd="7" destOrd="0" presId="urn:microsoft.com/office/officeart/2005/8/layout/radial6"/>
    <dgm:cxn modelId="{AC497836-77B0-114F-B839-D7917957C10A}" type="presParOf" srcId="{E5AE3142-168C-CA42-A676-CC5A7A9D7BBE}" destId="{07B0607A-887A-C542-AB8D-52EAC86D2924}" srcOrd="8" destOrd="0" presId="urn:microsoft.com/office/officeart/2005/8/layout/radial6"/>
    <dgm:cxn modelId="{78ACC3D1-9455-4F4F-92ED-F1FE07DD5476}" type="presParOf" srcId="{E5AE3142-168C-CA42-A676-CC5A7A9D7BBE}" destId="{EFF89838-85BE-5F41-A7FD-CDB8F8678AFF}" srcOrd="9" destOrd="0" presId="urn:microsoft.com/office/officeart/2005/8/layout/radial6"/>
    <dgm:cxn modelId="{27B1CEEA-3103-174A-8E4D-FE2A0186784C}" type="presParOf" srcId="{E5AE3142-168C-CA42-A676-CC5A7A9D7BBE}" destId="{DF2677A8-3AAD-1643-AE00-DBF06BDA3214}" srcOrd="10" destOrd="0" presId="urn:microsoft.com/office/officeart/2005/8/layout/radial6"/>
    <dgm:cxn modelId="{330AEC82-BFF1-B14D-A214-93CC32A505BD}" type="presParOf" srcId="{E5AE3142-168C-CA42-A676-CC5A7A9D7BBE}" destId="{BA5BE718-D4D6-7548-B467-1AF3933DD33E}" srcOrd="11" destOrd="0" presId="urn:microsoft.com/office/officeart/2005/8/layout/radial6"/>
    <dgm:cxn modelId="{181B0174-C011-FD41-92FF-A1A8A9F2D9F7}" type="presParOf" srcId="{E5AE3142-168C-CA42-A676-CC5A7A9D7BBE}" destId="{13EA93E8-395B-9149-AEC2-905B45F3142D}" srcOrd="12" destOrd="0" presId="urn:microsoft.com/office/officeart/2005/8/layout/radial6"/>
    <dgm:cxn modelId="{B6A3408C-A94F-F846-97A8-9C406F878801}" type="presParOf" srcId="{E5AE3142-168C-CA42-A676-CC5A7A9D7BBE}" destId="{F0FCF2FA-4F0D-A345-B46B-00EA1E6D251F}" srcOrd="13" destOrd="0" presId="urn:microsoft.com/office/officeart/2005/8/layout/radial6"/>
    <dgm:cxn modelId="{82E2BC0F-0E8C-2941-9861-7E050B05F675}" type="presParOf" srcId="{E5AE3142-168C-CA42-A676-CC5A7A9D7BBE}" destId="{099E95E6-3FA7-5740-973B-F9D946DC09D4}" srcOrd="14" destOrd="0" presId="urn:microsoft.com/office/officeart/2005/8/layout/radial6"/>
    <dgm:cxn modelId="{92AF30D6-B5B8-714E-9C6D-2B3BB3A6C4BF}" type="presParOf" srcId="{E5AE3142-168C-CA42-A676-CC5A7A9D7BBE}" destId="{0BA209C1-A8EA-7848-8F04-6AFD5D9DA94A}"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4AD323-2D2B-154B-A324-9C67C848EE95}" type="doc">
      <dgm:prSet loTypeId="urn:microsoft.com/office/officeart/2005/8/layout/cycle5" loCatId="" qsTypeId="urn:microsoft.com/office/officeart/2005/8/quickstyle/simple4" qsCatId="simple" csTypeId="urn:microsoft.com/office/officeart/2005/8/colors/accent1_2" csCatId="accent1" phldr="1"/>
      <dgm:spPr/>
      <dgm:t>
        <a:bodyPr/>
        <a:lstStyle/>
        <a:p>
          <a:endParaRPr lang="en-US"/>
        </a:p>
      </dgm:t>
    </dgm:pt>
    <dgm:pt modelId="{620BD9A6-FA31-BD44-A168-BFDFD92556A6}">
      <dgm:prSet phldrT="[Text]"/>
      <dgm:spPr>
        <a:solidFill>
          <a:srgbClr val="A046B8"/>
        </a:solidFill>
      </dgm:spPr>
      <dgm:t>
        <a:bodyPr/>
        <a:lstStyle/>
        <a:p>
          <a:r>
            <a:rPr lang="en-US" dirty="0"/>
            <a:t>Gender and GBV risk assessment and analysis</a:t>
          </a:r>
        </a:p>
      </dgm:t>
    </dgm:pt>
    <dgm:pt modelId="{81E40114-C02A-B847-A217-3C746043E12D}" type="parTrans" cxnId="{BB4A4C14-FBD8-914F-A8BB-FB162F033DF0}">
      <dgm:prSet/>
      <dgm:spPr/>
      <dgm:t>
        <a:bodyPr/>
        <a:lstStyle/>
        <a:p>
          <a:endParaRPr lang="en-US"/>
        </a:p>
      </dgm:t>
    </dgm:pt>
    <dgm:pt modelId="{D08A376F-9CB9-4343-8521-D85A1ECDD83B}" type="sibTrans" cxnId="{BB4A4C14-FBD8-914F-A8BB-FB162F033DF0}">
      <dgm:prSet/>
      <dgm:spPr>
        <a:ln>
          <a:solidFill>
            <a:srgbClr val="000000"/>
          </a:solidFill>
        </a:ln>
      </dgm:spPr>
      <dgm:t>
        <a:bodyPr/>
        <a:lstStyle/>
        <a:p>
          <a:endParaRPr lang="en-US"/>
        </a:p>
      </dgm:t>
    </dgm:pt>
    <dgm:pt modelId="{94C42ED7-2422-2543-873B-2C46923220AE}">
      <dgm:prSet phldrT="[Text]"/>
      <dgm:spPr>
        <a:solidFill>
          <a:srgbClr val="A046B8"/>
        </a:solidFill>
      </dgm:spPr>
      <dgm:t>
        <a:bodyPr/>
        <a:lstStyle/>
        <a:p>
          <a:r>
            <a:rPr lang="en-US" dirty="0"/>
            <a:t>Strategic Planning</a:t>
          </a:r>
        </a:p>
      </dgm:t>
    </dgm:pt>
    <dgm:pt modelId="{8147DBCE-5B79-3240-A2AF-903BF96F11CD}" type="parTrans" cxnId="{F86503E0-B1CD-014E-8362-539F3B2EE091}">
      <dgm:prSet/>
      <dgm:spPr/>
      <dgm:t>
        <a:bodyPr/>
        <a:lstStyle/>
        <a:p>
          <a:endParaRPr lang="en-US"/>
        </a:p>
      </dgm:t>
    </dgm:pt>
    <dgm:pt modelId="{9E4C5638-D9D9-F145-8516-99B89128BC30}" type="sibTrans" cxnId="{F86503E0-B1CD-014E-8362-539F3B2EE091}">
      <dgm:prSet/>
      <dgm:spPr>
        <a:ln>
          <a:solidFill>
            <a:srgbClr val="000000"/>
          </a:solidFill>
        </a:ln>
      </dgm:spPr>
      <dgm:t>
        <a:bodyPr/>
        <a:lstStyle/>
        <a:p>
          <a:endParaRPr lang="en-US"/>
        </a:p>
      </dgm:t>
    </dgm:pt>
    <dgm:pt modelId="{D2AC8644-C111-AB43-8946-8FA64DCF07AD}">
      <dgm:prSet phldrT="[Text]"/>
      <dgm:spPr>
        <a:solidFill>
          <a:srgbClr val="A046B8"/>
        </a:solidFill>
      </dgm:spPr>
      <dgm:t>
        <a:bodyPr/>
        <a:lstStyle/>
        <a:p>
          <a:pPr algn="ctr"/>
          <a:r>
            <a:rPr lang="en-US" dirty="0"/>
            <a:t>Resource mobilization</a:t>
          </a:r>
        </a:p>
      </dgm:t>
    </dgm:pt>
    <dgm:pt modelId="{0993DBF1-1CF3-7242-8B01-C352BB8359BE}" type="parTrans" cxnId="{E0B19177-8BFF-B04A-9A8B-D2CEC04D57E1}">
      <dgm:prSet/>
      <dgm:spPr/>
      <dgm:t>
        <a:bodyPr/>
        <a:lstStyle/>
        <a:p>
          <a:endParaRPr lang="en-US"/>
        </a:p>
      </dgm:t>
    </dgm:pt>
    <dgm:pt modelId="{A0BD7253-4AC5-E24D-BCB6-A49D095D7E5A}" type="sibTrans" cxnId="{E0B19177-8BFF-B04A-9A8B-D2CEC04D57E1}">
      <dgm:prSet/>
      <dgm:spPr>
        <a:ln>
          <a:solidFill>
            <a:srgbClr val="000000"/>
          </a:solidFill>
        </a:ln>
      </dgm:spPr>
      <dgm:t>
        <a:bodyPr/>
        <a:lstStyle/>
        <a:p>
          <a:endParaRPr lang="en-US"/>
        </a:p>
      </dgm:t>
    </dgm:pt>
    <dgm:pt modelId="{C00A59D3-7679-AC48-9163-EA81BAEB934F}">
      <dgm:prSet phldrT="[Text]"/>
      <dgm:spPr>
        <a:solidFill>
          <a:srgbClr val="A046B8"/>
        </a:solidFill>
      </dgm:spPr>
      <dgm:t>
        <a:bodyPr/>
        <a:lstStyle/>
        <a:p>
          <a:r>
            <a:rPr lang="en-US" dirty="0"/>
            <a:t>Implementation</a:t>
          </a:r>
        </a:p>
      </dgm:t>
    </dgm:pt>
    <dgm:pt modelId="{2D707FE5-8F3E-484C-B5AC-0B12B9F6771D}" type="parTrans" cxnId="{8844BBD0-2884-794F-9961-86A5594C20F3}">
      <dgm:prSet/>
      <dgm:spPr/>
      <dgm:t>
        <a:bodyPr/>
        <a:lstStyle/>
        <a:p>
          <a:endParaRPr lang="en-US"/>
        </a:p>
      </dgm:t>
    </dgm:pt>
    <dgm:pt modelId="{F89CF4A1-6652-0341-B3B2-B187F5D72AAF}" type="sibTrans" cxnId="{8844BBD0-2884-794F-9961-86A5594C20F3}">
      <dgm:prSet/>
      <dgm:spPr>
        <a:ln>
          <a:solidFill>
            <a:srgbClr val="000000"/>
          </a:solidFill>
        </a:ln>
      </dgm:spPr>
      <dgm:t>
        <a:bodyPr/>
        <a:lstStyle/>
        <a:p>
          <a:endParaRPr lang="en-US"/>
        </a:p>
      </dgm:t>
    </dgm:pt>
    <dgm:pt modelId="{C17D3B2C-A7EB-EC46-AB7D-2CF2F35BDD73}">
      <dgm:prSet phldrT="[Text]"/>
      <dgm:spPr>
        <a:solidFill>
          <a:srgbClr val="A046B8"/>
        </a:solidFill>
      </dgm:spPr>
      <dgm:t>
        <a:bodyPr/>
        <a:lstStyle/>
        <a:p>
          <a:r>
            <a:rPr lang="en-US" dirty="0"/>
            <a:t>Monitoring</a:t>
          </a:r>
        </a:p>
      </dgm:t>
    </dgm:pt>
    <dgm:pt modelId="{22B38815-18C2-9646-B8D6-A92A32F00B88}" type="parTrans" cxnId="{90CEE24E-F50A-BE46-88AD-B5DE82F958B8}">
      <dgm:prSet/>
      <dgm:spPr/>
      <dgm:t>
        <a:bodyPr/>
        <a:lstStyle/>
        <a:p>
          <a:endParaRPr lang="en-US"/>
        </a:p>
      </dgm:t>
    </dgm:pt>
    <dgm:pt modelId="{59BF29B9-2233-9D40-B692-F879165DCDF3}" type="sibTrans" cxnId="{90CEE24E-F50A-BE46-88AD-B5DE82F958B8}">
      <dgm:prSet/>
      <dgm:spPr>
        <a:ln>
          <a:solidFill>
            <a:srgbClr val="000000"/>
          </a:solidFill>
        </a:ln>
      </dgm:spPr>
      <dgm:t>
        <a:bodyPr/>
        <a:lstStyle/>
        <a:p>
          <a:endParaRPr lang="en-US"/>
        </a:p>
      </dgm:t>
    </dgm:pt>
    <dgm:pt modelId="{9F24ADE1-744E-FB44-82EF-33439DACF235}" type="pres">
      <dgm:prSet presAssocID="{8E4AD323-2D2B-154B-A324-9C67C848EE95}" presName="cycle" presStyleCnt="0">
        <dgm:presLayoutVars>
          <dgm:dir/>
          <dgm:resizeHandles val="exact"/>
        </dgm:presLayoutVars>
      </dgm:prSet>
      <dgm:spPr/>
      <dgm:t>
        <a:bodyPr/>
        <a:lstStyle/>
        <a:p>
          <a:endParaRPr lang="en-US"/>
        </a:p>
      </dgm:t>
    </dgm:pt>
    <dgm:pt modelId="{ABA98962-A086-2B4F-83AC-48508CB82F6F}" type="pres">
      <dgm:prSet presAssocID="{620BD9A6-FA31-BD44-A168-BFDFD92556A6}" presName="node" presStyleLbl="node1" presStyleIdx="0" presStyleCnt="5">
        <dgm:presLayoutVars>
          <dgm:bulletEnabled val="1"/>
        </dgm:presLayoutVars>
      </dgm:prSet>
      <dgm:spPr/>
      <dgm:t>
        <a:bodyPr/>
        <a:lstStyle/>
        <a:p>
          <a:endParaRPr lang="en-US"/>
        </a:p>
      </dgm:t>
    </dgm:pt>
    <dgm:pt modelId="{8869C870-52C7-5040-9295-7C2D5D4CEA31}" type="pres">
      <dgm:prSet presAssocID="{620BD9A6-FA31-BD44-A168-BFDFD92556A6}" presName="spNode" presStyleCnt="0"/>
      <dgm:spPr/>
    </dgm:pt>
    <dgm:pt modelId="{D3542003-217A-1747-91D0-8C358071D85C}" type="pres">
      <dgm:prSet presAssocID="{D08A376F-9CB9-4343-8521-D85A1ECDD83B}" presName="sibTrans" presStyleLbl="sibTrans1D1" presStyleIdx="0" presStyleCnt="5"/>
      <dgm:spPr/>
      <dgm:t>
        <a:bodyPr/>
        <a:lstStyle/>
        <a:p>
          <a:endParaRPr lang="en-US"/>
        </a:p>
      </dgm:t>
    </dgm:pt>
    <dgm:pt modelId="{C0F14592-4707-4849-8B9C-9CDA499C94EF}" type="pres">
      <dgm:prSet presAssocID="{94C42ED7-2422-2543-873B-2C46923220AE}" presName="node" presStyleLbl="node1" presStyleIdx="1" presStyleCnt="5">
        <dgm:presLayoutVars>
          <dgm:bulletEnabled val="1"/>
        </dgm:presLayoutVars>
      </dgm:prSet>
      <dgm:spPr/>
      <dgm:t>
        <a:bodyPr/>
        <a:lstStyle/>
        <a:p>
          <a:endParaRPr lang="en-US"/>
        </a:p>
      </dgm:t>
    </dgm:pt>
    <dgm:pt modelId="{129B636E-60EF-AA47-996A-CF541D9BCC86}" type="pres">
      <dgm:prSet presAssocID="{94C42ED7-2422-2543-873B-2C46923220AE}" presName="spNode" presStyleCnt="0"/>
      <dgm:spPr/>
    </dgm:pt>
    <dgm:pt modelId="{9C95E749-E574-374F-8618-E6E2570F2D58}" type="pres">
      <dgm:prSet presAssocID="{9E4C5638-D9D9-F145-8516-99B89128BC30}" presName="sibTrans" presStyleLbl="sibTrans1D1" presStyleIdx="1" presStyleCnt="5"/>
      <dgm:spPr/>
      <dgm:t>
        <a:bodyPr/>
        <a:lstStyle/>
        <a:p>
          <a:endParaRPr lang="en-US"/>
        </a:p>
      </dgm:t>
    </dgm:pt>
    <dgm:pt modelId="{585DD0F2-31AA-8D44-8326-518AF88E4F1B}" type="pres">
      <dgm:prSet presAssocID="{D2AC8644-C111-AB43-8946-8FA64DCF07AD}" presName="node" presStyleLbl="node1" presStyleIdx="2" presStyleCnt="5">
        <dgm:presLayoutVars>
          <dgm:bulletEnabled val="1"/>
        </dgm:presLayoutVars>
      </dgm:prSet>
      <dgm:spPr/>
      <dgm:t>
        <a:bodyPr/>
        <a:lstStyle/>
        <a:p>
          <a:endParaRPr lang="en-US"/>
        </a:p>
      </dgm:t>
    </dgm:pt>
    <dgm:pt modelId="{AA5A7888-24FD-544A-9371-9054FAB9F111}" type="pres">
      <dgm:prSet presAssocID="{D2AC8644-C111-AB43-8946-8FA64DCF07AD}" presName="spNode" presStyleCnt="0"/>
      <dgm:spPr/>
    </dgm:pt>
    <dgm:pt modelId="{8EB43B49-FE3A-3048-984E-C76039A9ACDA}" type="pres">
      <dgm:prSet presAssocID="{A0BD7253-4AC5-E24D-BCB6-A49D095D7E5A}" presName="sibTrans" presStyleLbl="sibTrans1D1" presStyleIdx="2" presStyleCnt="5"/>
      <dgm:spPr/>
      <dgm:t>
        <a:bodyPr/>
        <a:lstStyle/>
        <a:p>
          <a:endParaRPr lang="en-US"/>
        </a:p>
      </dgm:t>
    </dgm:pt>
    <dgm:pt modelId="{273FA3FB-4964-3C4F-B80A-BF746A6CFCA5}" type="pres">
      <dgm:prSet presAssocID="{C00A59D3-7679-AC48-9163-EA81BAEB934F}" presName="node" presStyleLbl="node1" presStyleIdx="3" presStyleCnt="5">
        <dgm:presLayoutVars>
          <dgm:bulletEnabled val="1"/>
        </dgm:presLayoutVars>
      </dgm:prSet>
      <dgm:spPr/>
      <dgm:t>
        <a:bodyPr/>
        <a:lstStyle/>
        <a:p>
          <a:endParaRPr lang="en-US"/>
        </a:p>
      </dgm:t>
    </dgm:pt>
    <dgm:pt modelId="{79FE123F-89C2-ED42-BB7D-07D2E767F3FD}" type="pres">
      <dgm:prSet presAssocID="{C00A59D3-7679-AC48-9163-EA81BAEB934F}" presName="spNode" presStyleCnt="0"/>
      <dgm:spPr/>
    </dgm:pt>
    <dgm:pt modelId="{0D9AA056-70A5-1540-A11B-1714127F0FDB}" type="pres">
      <dgm:prSet presAssocID="{F89CF4A1-6652-0341-B3B2-B187F5D72AAF}" presName="sibTrans" presStyleLbl="sibTrans1D1" presStyleIdx="3" presStyleCnt="5"/>
      <dgm:spPr/>
      <dgm:t>
        <a:bodyPr/>
        <a:lstStyle/>
        <a:p>
          <a:endParaRPr lang="en-US"/>
        </a:p>
      </dgm:t>
    </dgm:pt>
    <dgm:pt modelId="{42611789-4441-2646-917D-858927E3BC17}" type="pres">
      <dgm:prSet presAssocID="{C17D3B2C-A7EB-EC46-AB7D-2CF2F35BDD73}" presName="node" presStyleLbl="node1" presStyleIdx="4" presStyleCnt="5">
        <dgm:presLayoutVars>
          <dgm:bulletEnabled val="1"/>
        </dgm:presLayoutVars>
      </dgm:prSet>
      <dgm:spPr/>
      <dgm:t>
        <a:bodyPr/>
        <a:lstStyle/>
        <a:p>
          <a:endParaRPr lang="en-US"/>
        </a:p>
      </dgm:t>
    </dgm:pt>
    <dgm:pt modelId="{DC32BDA2-B473-1A4F-AFB5-AA9E478F53FD}" type="pres">
      <dgm:prSet presAssocID="{C17D3B2C-A7EB-EC46-AB7D-2CF2F35BDD73}" presName="spNode" presStyleCnt="0"/>
      <dgm:spPr/>
    </dgm:pt>
    <dgm:pt modelId="{23EA67E9-0A00-E244-B131-26B6E55CA966}" type="pres">
      <dgm:prSet presAssocID="{59BF29B9-2233-9D40-B692-F879165DCDF3}" presName="sibTrans" presStyleLbl="sibTrans1D1" presStyleIdx="4" presStyleCnt="5"/>
      <dgm:spPr/>
      <dgm:t>
        <a:bodyPr/>
        <a:lstStyle/>
        <a:p>
          <a:endParaRPr lang="en-US"/>
        </a:p>
      </dgm:t>
    </dgm:pt>
  </dgm:ptLst>
  <dgm:cxnLst>
    <dgm:cxn modelId="{BB4A4C14-FBD8-914F-A8BB-FB162F033DF0}" srcId="{8E4AD323-2D2B-154B-A324-9C67C848EE95}" destId="{620BD9A6-FA31-BD44-A168-BFDFD92556A6}" srcOrd="0" destOrd="0" parTransId="{81E40114-C02A-B847-A217-3C746043E12D}" sibTransId="{D08A376F-9CB9-4343-8521-D85A1ECDD83B}"/>
    <dgm:cxn modelId="{04047959-812D-AD4E-9194-3DE5A2593326}" type="presOf" srcId="{59BF29B9-2233-9D40-B692-F879165DCDF3}" destId="{23EA67E9-0A00-E244-B131-26B6E55CA966}" srcOrd="0" destOrd="0" presId="urn:microsoft.com/office/officeart/2005/8/layout/cycle5"/>
    <dgm:cxn modelId="{8844BBD0-2884-794F-9961-86A5594C20F3}" srcId="{8E4AD323-2D2B-154B-A324-9C67C848EE95}" destId="{C00A59D3-7679-AC48-9163-EA81BAEB934F}" srcOrd="3" destOrd="0" parTransId="{2D707FE5-8F3E-484C-B5AC-0B12B9F6771D}" sibTransId="{F89CF4A1-6652-0341-B3B2-B187F5D72AAF}"/>
    <dgm:cxn modelId="{2F515006-A436-7E4F-B129-0D0DC40DA40A}" type="presOf" srcId="{620BD9A6-FA31-BD44-A168-BFDFD92556A6}" destId="{ABA98962-A086-2B4F-83AC-48508CB82F6F}" srcOrd="0" destOrd="0" presId="urn:microsoft.com/office/officeart/2005/8/layout/cycle5"/>
    <dgm:cxn modelId="{F86503E0-B1CD-014E-8362-539F3B2EE091}" srcId="{8E4AD323-2D2B-154B-A324-9C67C848EE95}" destId="{94C42ED7-2422-2543-873B-2C46923220AE}" srcOrd="1" destOrd="0" parTransId="{8147DBCE-5B79-3240-A2AF-903BF96F11CD}" sibTransId="{9E4C5638-D9D9-F145-8516-99B89128BC30}"/>
    <dgm:cxn modelId="{3D4EF124-8A30-4546-AB71-19FBDC00E547}" type="presOf" srcId="{D08A376F-9CB9-4343-8521-D85A1ECDD83B}" destId="{D3542003-217A-1747-91D0-8C358071D85C}" srcOrd="0" destOrd="0" presId="urn:microsoft.com/office/officeart/2005/8/layout/cycle5"/>
    <dgm:cxn modelId="{2918EA79-8666-2C4F-9E38-117BAAC12FF1}" type="presOf" srcId="{D2AC8644-C111-AB43-8946-8FA64DCF07AD}" destId="{585DD0F2-31AA-8D44-8326-518AF88E4F1B}" srcOrd="0" destOrd="0" presId="urn:microsoft.com/office/officeart/2005/8/layout/cycle5"/>
    <dgm:cxn modelId="{FCE26509-A53D-0942-A23A-79631BC262FD}" type="presOf" srcId="{F89CF4A1-6652-0341-B3B2-B187F5D72AAF}" destId="{0D9AA056-70A5-1540-A11B-1714127F0FDB}" srcOrd="0" destOrd="0" presId="urn:microsoft.com/office/officeart/2005/8/layout/cycle5"/>
    <dgm:cxn modelId="{90CEE24E-F50A-BE46-88AD-B5DE82F958B8}" srcId="{8E4AD323-2D2B-154B-A324-9C67C848EE95}" destId="{C17D3B2C-A7EB-EC46-AB7D-2CF2F35BDD73}" srcOrd="4" destOrd="0" parTransId="{22B38815-18C2-9646-B8D6-A92A32F00B88}" sibTransId="{59BF29B9-2233-9D40-B692-F879165DCDF3}"/>
    <dgm:cxn modelId="{E658810F-643B-7F44-9B44-07422F460D12}" type="presOf" srcId="{C17D3B2C-A7EB-EC46-AB7D-2CF2F35BDD73}" destId="{42611789-4441-2646-917D-858927E3BC17}" srcOrd="0" destOrd="0" presId="urn:microsoft.com/office/officeart/2005/8/layout/cycle5"/>
    <dgm:cxn modelId="{112B2114-FB97-1146-9448-A91083A1E5EC}" type="presOf" srcId="{94C42ED7-2422-2543-873B-2C46923220AE}" destId="{C0F14592-4707-4849-8B9C-9CDA499C94EF}" srcOrd="0" destOrd="0" presId="urn:microsoft.com/office/officeart/2005/8/layout/cycle5"/>
    <dgm:cxn modelId="{E0B19177-8BFF-B04A-9A8B-D2CEC04D57E1}" srcId="{8E4AD323-2D2B-154B-A324-9C67C848EE95}" destId="{D2AC8644-C111-AB43-8946-8FA64DCF07AD}" srcOrd="2" destOrd="0" parTransId="{0993DBF1-1CF3-7242-8B01-C352BB8359BE}" sibTransId="{A0BD7253-4AC5-E24D-BCB6-A49D095D7E5A}"/>
    <dgm:cxn modelId="{B7FB533C-062E-D54A-946D-909C0FDE22F3}" type="presOf" srcId="{A0BD7253-4AC5-E24D-BCB6-A49D095D7E5A}" destId="{8EB43B49-FE3A-3048-984E-C76039A9ACDA}" srcOrd="0" destOrd="0" presId="urn:microsoft.com/office/officeart/2005/8/layout/cycle5"/>
    <dgm:cxn modelId="{48614FA7-4CF8-B849-AFF9-FD79445C795F}" type="presOf" srcId="{C00A59D3-7679-AC48-9163-EA81BAEB934F}" destId="{273FA3FB-4964-3C4F-B80A-BF746A6CFCA5}" srcOrd="0" destOrd="0" presId="urn:microsoft.com/office/officeart/2005/8/layout/cycle5"/>
    <dgm:cxn modelId="{D1F8D51A-0656-124C-928F-74886A187FB5}" type="presOf" srcId="{8E4AD323-2D2B-154B-A324-9C67C848EE95}" destId="{9F24ADE1-744E-FB44-82EF-33439DACF235}" srcOrd="0" destOrd="0" presId="urn:microsoft.com/office/officeart/2005/8/layout/cycle5"/>
    <dgm:cxn modelId="{9EC39E99-1F59-E74A-95B5-F4A624E7E83E}" type="presOf" srcId="{9E4C5638-D9D9-F145-8516-99B89128BC30}" destId="{9C95E749-E574-374F-8618-E6E2570F2D58}" srcOrd="0" destOrd="0" presId="urn:microsoft.com/office/officeart/2005/8/layout/cycle5"/>
    <dgm:cxn modelId="{50614522-9EC1-7344-B707-D4B086379E49}" type="presParOf" srcId="{9F24ADE1-744E-FB44-82EF-33439DACF235}" destId="{ABA98962-A086-2B4F-83AC-48508CB82F6F}" srcOrd="0" destOrd="0" presId="urn:microsoft.com/office/officeart/2005/8/layout/cycle5"/>
    <dgm:cxn modelId="{88CCD51E-F4C6-544B-A11E-225E64238573}" type="presParOf" srcId="{9F24ADE1-744E-FB44-82EF-33439DACF235}" destId="{8869C870-52C7-5040-9295-7C2D5D4CEA31}" srcOrd="1" destOrd="0" presId="urn:microsoft.com/office/officeart/2005/8/layout/cycle5"/>
    <dgm:cxn modelId="{3085384D-61D0-2D49-ACDE-72579E152FF3}" type="presParOf" srcId="{9F24ADE1-744E-FB44-82EF-33439DACF235}" destId="{D3542003-217A-1747-91D0-8C358071D85C}" srcOrd="2" destOrd="0" presId="urn:microsoft.com/office/officeart/2005/8/layout/cycle5"/>
    <dgm:cxn modelId="{68380CE3-BB0A-B945-894B-7C2BF784E232}" type="presParOf" srcId="{9F24ADE1-744E-FB44-82EF-33439DACF235}" destId="{C0F14592-4707-4849-8B9C-9CDA499C94EF}" srcOrd="3" destOrd="0" presId="urn:microsoft.com/office/officeart/2005/8/layout/cycle5"/>
    <dgm:cxn modelId="{ED2413AD-1363-DA4B-80EA-FB44C38341C8}" type="presParOf" srcId="{9F24ADE1-744E-FB44-82EF-33439DACF235}" destId="{129B636E-60EF-AA47-996A-CF541D9BCC86}" srcOrd="4" destOrd="0" presId="urn:microsoft.com/office/officeart/2005/8/layout/cycle5"/>
    <dgm:cxn modelId="{FCBC6A2B-8515-D742-9FC0-7D8378751368}" type="presParOf" srcId="{9F24ADE1-744E-FB44-82EF-33439DACF235}" destId="{9C95E749-E574-374F-8618-E6E2570F2D58}" srcOrd="5" destOrd="0" presId="urn:microsoft.com/office/officeart/2005/8/layout/cycle5"/>
    <dgm:cxn modelId="{DFDE6346-3127-944B-8826-BA565C3855E8}" type="presParOf" srcId="{9F24ADE1-744E-FB44-82EF-33439DACF235}" destId="{585DD0F2-31AA-8D44-8326-518AF88E4F1B}" srcOrd="6" destOrd="0" presId="urn:microsoft.com/office/officeart/2005/8/layout/cycle5"/>
    <dgm:cxn modelId="{D24AC846-ABBB-BE47-BFA5-70FC85410F49}" type="presParOf" srcId="{9F24ADE1-744E-FB44-82EF-33439DACF235}" destId="{AA5A7888-24FD-544A-9371-9054FAB9F111}" srcOrd="7" destOrd="0" presId="urn:microsoft.com/office/officeart/2005/8/layout/cycle5"/>
    <dgm:cxn modelId="{FAAB51E2-1E86-674B-A079-1F078B74656B}" type="presParOf" srcId="{9F24ADE1-744E-FB44-82EF-33439DACF235}" destId="{8EB43B49-FE3A-3048-984E-C76039A9ACDA}" srcOrd="8" destOrd="0" presId="urn:microsoft.com/office/officeart/2005/8/layout/cycle5"/>
    <dgm:cxn modelId="{D70F2048-A5C9-8D4D-94BA-83DC33DB3307}" type="presParOf" srcId="{9F24ADE1-744E-FB44-82EF-33439DACF235}" destId="{273FA3FB-4964-3C4F-B80A-BF746A6CFCA5}" srcOrd="9" destOrd="0" presId="urn:microsoft.com/office/officeart/2005/8/layout/cycle5"/>
    <dgm:cxn modelId="{FE02AF0C-3590-A64A-AE21-038148CC5754}" type="presParOf" srcId="{9F24ADE1-744E-FB44-82EF-33439DACF235}" destId="{79FE123F-89C2-ED42-BB7D-07D2E767F3FD}" srcOrd="10" destOrd="0" presId="urn:microsoft.com/office/officeart/2005/8/layout/cycle5"/>
    <dgm:cxn modelId="{CD6D9E68-7075-CB4F-AEA1-14A5AB2427BE}" type="presParOf" srcId="{9F24ADE1-744E-FB44-82EF-33439DACF235}" destId="{0D9AA056-70A5-1540-A11B-1714127F0FDB}" srcOrd="11" destOrd="0" presId="urn:microsoft.com/office/officeart/2005/8/layout/cycle5"/>
    <dgm:cxn modelId="{BCBD578A-BCB7-0C4A-9056-EDDC19633CB7}" type="presParOf" srcId="{9F24ADE1-744E-FB44-82EF-33439DACF235}" destId="{42611789-4441-2646-917D-858927E3BC17}" srcOrd="12" destOrd="0" presId="urn:microsoft.com/office/officeart/2005/8/layout/cycle5"/>
    <dgm:cxn modelId="{2FEB7055-A634-CB4D-8344-90E8400AAB89}" type="presParOf" srcId="{9F24ADE1-744E-FB44-82EF-33439DACF235}" destId="{DC32BDA2-B473-1A4F-AFB5-AA9E478F53FD}" srcOrd="13" destOrd="0" presId="urn:microsoft.com/office/officeart/2005/8/layout/cycle5"/>
    <dgm:cxn modelId="{189A50DD-7A3B-7546-A047-4579D5B6394B}" type="presParOf" srcId="{9F24ADE1-744E-FB44-82EF-33439DACF235}" destId="{23EA67E9-0A00-E244-B131-26B6E55CA966}" srcOrd="14" destOrd="0" presId="urn:microsoft.com/office/officeart/2005/8/layout/cycle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0BA0A2-6DD4-4175-A03F-768ABB0EA4C4}"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86375AF4-5C9B-418B-9684-39D533AC059F}">
      <dgm:prSet phldrT="[Text]" custT="1"/>
      <dgm:spPr/>
      <dgm:t>
        <a:bodyPr/>
        <a:lstStyle/>
        <a:p>
          <a:r>
            <a:rPr lang="en-US" sz="1400" dirty="0"/>
            <a:t>Survivor</a:t>
          </a:r>
        </a:p>
      </dgm:t>
    </dgm:pt>
    <dgm:pt modelId="{3F1BBFB6-D5F4-4474-B8F9-38B3CF0FBE8F}" type="parTrans" cxnId="{B97C06D5-61C4-44FC-83B0-AA0E1794AF2D}">
      <dgm:prSet/>
      <dgm:spPr/>
      <dgm:t>
        <a:bodyPr/>
        <a:lstStyle/>
        <a:p>
          <a:endParaRPr lang="en-US"/>
        </a:p>
      </dgm:t>
    </dgm:pt>
    <dgm:pt modelId="{9593E72C-17B8-4DC4-8542-8C1365EBE189}" type="sibTrans" cxnId="{B97C06D5-61C4-44FC-83B0-AA0E1794AF2D}">
      <dgm:prSet/>
      <dgm:spPr/>
      <dgm:t>
        <a:bodyPr/>
        <a:lstStyle/>
        <a:p>
          <a:endParaRPr lang="en-US"/>
        </a:p>
      </dgm:t>
    </dgm:pt>
    <dgm:pt modelId="{517A0AC2-1EE2-4B22-B106-ED9AEDC83899}">
      <dgm:prSet phldrT="[Text]" custT="1"/>
      <dgm:spPr/>
      <dgm:t>
        <a:bodyPr/>
        <a:lstStyle/>
        <a:p>
          <a:r>
            <a:rPr lang="en-US" sz="1400" dirty="0"/>
            <a:t>Safety</a:t>
          </a:r>
        </a:p>
      </dgm:t>
    </dgm:pt>
    <dgm:pt modelId="{B73C5C67-09CA-4D1F-B692-5F4A44453DBF}" type="parTrans" cxnId="{99BE7497-52A3-4A00-BDA4-B40F1E53B170}">
      <dgm:prSet/>
      <dgm:spPr/>
      <dgm:t>
        <a:bodyPr/>
        <a:lstStyle/>
        <a:p>
          <a:endParaRPr lang="en-US"/>
        </a:p>
      </dgm:t>
    </dgm:pt>
    <dgm:pt modelId="{92FDD3D1-A215-48B1-812E-EA90B329B5AD}" type="sibTrans" cxnId="{99BE7497-52A3-4A00-BDA4-B40F1E53B170}">
      <dgm:prSet/>
      <dgm:spPr/>
      <dgm:t>
        <a:bodyPr/>
        <a:lstStyle/>
        <a:p>
          <a:endParaRPr lang="en-US"/>
        </a:p>
      </dgm:t>
    </dgm:pt>
    <dgm:pt modelId="{600CCC02-9116-430F-9BB9-C7C9DC53817B}">
      <dgm:prSet phldrT="[Text]" custT="1"/>
      <dgm:spPr/>
      <dgm:t>
        <a:bodyPr/>
        <a:lstStyle/>
        <a:p>
          <a:r>
            <a:rPr lang="en-US" sz="1400" dirty="0"/>
            <a:t>Confidentiality</a:t>
          </a:r>
        </a:p>
      </dgm:t>
    </dgm:pt>
    <dgm:pt modelId="{28A5147D-B532-4D8E-836D-FEFC2AAD853C}" type="parTrans" cxnId="{B09A4777-BA02-4535-84C7-1D45D44D1245}">
      <dgm:prSet/>
      <dgm:spPr/>
      <dgm:t>
        <a:bodyPr/>
        <a:lstStyle/>
        <a:p>
          <a:endParaRPr lang="en-US"/>
        </a:p>
      </dgm:t>
    </dgm:pt>
    <dgm:pt modelId="{2DC27C7D-4D87-4B76-9833-64E0156A3984}" type="sibTrans" cxnId="{B09A4777-BA02-4535-84C7-1D45D44D1245}">
      <dgm:prSet/>
      <dgm:spPr/>
      <dgm:t>
        <a:bodyPr/>
        <a:lstStyle/>
        <a:p>
          <a:endParaRPr lang="en-US"/>
        </a:p>
      </dgm:t>
    </dgm:pt>
    <dgm:pt modelId="{BCF9FB6D-2925-4CCA-B101-DD9A047B2E2A}">
      <dgm:prSet phldrT="[Text]" custT="1"/>
      <dgm:spPr/>
      <dgm:t>
        <a:bodyPr/>
        <a:lstStyle/>
        <a:p>
          <a:r>
            <a:rPr lang="en-US" sz="1400" dirty="0"/>
            <a:t>Respect</a:t>
          </a:r>
        </a:p>
      </dgm:t>
    </dgm:pt>
    <dgm:pt modelId="{FF10289C-C8F4-4C82-AAC4-8765898D52D0}" type="parTrans" cxnId="{5821D5FA-7B30-4CF2-89F6-9F08B84BF3AF}">
      <dgm:prSet/>
      <dgm:spPr/>
      <dgm:t>
        <a:bodyPr/>
        <a:lstStyle/>
        <a:p>
          <a:endParaRPr lang="en-US"/>
        </a:p>
      </dgm:t>
    </dgm:pt>
    <dgm:pt modelId="{9F48DF4C-C4A0-4ECC-AADC-E0F1F340AA67}" type="sibTrans" cxnId="{5821D5FA-7B30-4CF2-89F6-9F08B84BF3AF}">
      <dgm:prSet/>
      <dgm:spPr/>
      <dgm:t>
        <a:bodyPr/>
        <a:lstStyle/>
        <a:p>
          <a:endParaRPr lang="en-US"/>
        </a:p>
      </dgm:t>
    </dgm:pt>
    <dgm:pt modelId="{11F2B4EE-6247-4031-ADDB-859378087F54}">
      <dgm:prSet custT="1"/>
      <dgm:spPr/>
      <dgm:t>
        <a:bodyPr/>
        <a:lstStyle/>
        <a:p>
          <a:r>
            <a:rPr lang="en-US" sz="1400" dirty="0"/>
            <a:t>Non-discrimination</a:t>
          </a:r>
        </a:p>
      </dgm:t>
    </dgm:pt>
    <dgm:pt modelId="{3C10ED9C-C554-45B5-AE3F-634B5C744296}" type="parTrans" cxnId="{4345ECB3-3C99-46CB-97C5-72CDB42BEE8A}">
      <dgm:prSet/>
      <dgm:spPr/>
      <dgm:t>
        <a:bodyPr/>
        <a:lstStyle/>
        <a:p>
          <a:endParaRPr lang="en-US"/>
        </a:p>
      </dgm:t>
    </dgm:pt>
    <dgm:pt modelId="{114DDAF0-CFA8-47E1-B57B-A482EBB8263E}" type="sibTrans" cxnId="{4345ECB3-3C99-46CB-97C5-72CDB42BEE8A}">
      <dgm:prSet/>
      <dgm:spPr/>
      <dgm:t>
        <a:bodyPr/>
        <a:lstStyle/>
        <a:p>
          <a:endParaRPr lang="en-US"/>
        </a:p>
      </dgm:t>
    </dgm:pt>
    <dgm:pt modelId="{FB947BCC-AC7A-4A5A-AFE6-4070EE49FC6A}" type="pres">
      <dgm:prSet presAssocID="{5C0BA0A2-6DD4-4175-A03F-768ABB0EA4C4}" presName="cycle" presStyleCnt="0">
        <dgm:presLayoutVars>
          <dgm:chMax val="1"/>
          <dgm:dir/>
          <dgm:animLvl val="ctr"/>
          <dgm:resizeHandles val="exact"/>
        </dgm:presLayoutVars>
      </dgm:prSet>
      <dgm:spPr/>
      <dgm:t>
        <a:bodyPr/>
        <a:lstStyle/>
        <a:p>
          <a:endParaRPr lang="en-US"/>
        </a:p>
      </dgm:t>
    </dgm:pt>
    <dgm:pt modelId="{BC057435-DBBB-4652-BC26-D8B68A968027}" type="pres">
      <dgm:prSet presAssocID="{86375AF4-5C9B-418B-9684-39D533AC059F}" presName="centerShape" presStyleLbl="node0" presStyleIdx="0" presStyleCnt="1"/>
      <dgm:spPr/>
      <dgm:t>
        <a:bodyPr/>
        <a:lstStyle/>
        <a:p>
          <a:endParaRPr lang="en-US"/>
        </a:p>
      </dgm:t>
    </dgm:pt>
    <dgm:pt modelId="{9BC318B7-2AEF-4944-B7CB-9B9DAFCD46F6}" type="pres">
      <dgm:prSet presAssocID="{B73C5C67-09CA-4D1F-B692-5F4A44453DBF}" presName="parTrans" presStyleLbl="bgSibTrans2D1" presStyleIdx="0" presStyleCnt="4"/>
      <dgm:spPr/>
      <dgm:t>
        <a:bodyPr/>
        <a:lstStyle/>
        <a:p>
          <a:endParaRPr lang="en-US"/>
        </a:p>
      </dgm:t>
    </dgm:pt>
    <dgm:pt modelId="{31214B42-1036-4585-B700-87EFF596AEFC}" type="pres">
      <dgm:prSet presAssocID="{517A0AC2-1EE2-4B22-B106-ED9AEDC83899}" presName="node" presStyleLbl="node1" presStyleIdx="0" presStyleCnt="4">
        <dgm:presLayoutVars>
          <dgm:bulletEnabled val="1"/>
        </dgm:presLayoutVars>
      </dgm:prSet>
      <dgm:spPr/>
      <dgm:t>
        <a:bodyPr/>
        <a:lstStyle/>
        <a:p>
          <a:endParaRPr lang="en-US"/>
        </a:p>
      </dgm:t>
    </dgm:pt>
    <dgm:pt modelId="{06E0C494-B920-4DF0-A380-13454F789AEA}" type="pres">
      <dgm:prSet presAssocID="{28A5147D-B532-4D8E-836D-FEFC2AAD853C}" presName="parTrans" presStyleLbl="bgSibTrans2D1" presStyleIdx="1" presStyleCnt="4"/>
      <dgm:spPr/>
      <dgm:t>
        <a:bodyPr/>
        <a:lstStyle/>
        <a:p>
          <a:endParaRPr lang="en-US"/>
        </a:p>
      </dgm:t>
    </dgm:pt>
    <dgm:pt modelId="{7AC31E73-719A-43D3-BB78-FE98AE55C2FB}" type="pres">
      <dgm:prSet presAssocID="{600CCC02-9116-430F-9BB9-C7C9DC53817B}" presName="node" presStyleLbl="node1" presStyleIdx="1" presStyleCnt="4">
        <dgm:presLayoutVars>
          <dgm:bulletEnabled val="1"/>
        </dgm:presLayoutVars>
      </dgm:prSet>
      <dgm:spPr/>
      <dgm:t>
        <a:bodyPr/>
        <a:lstStyle/>
        <a:p>
          <a:endParaRPr lang="en-US"/>
        </a:p>
      </dgm:t>
    </dgm:pt>
    <dgm:pt modelId="{925D25C0-A59A-4A95-9430-D8A5AFCE2A17}" type="pres">
      <dgm:prSet presAssocID="{FF10289C-C8F4-4C82-AAC4-8765898D52D0}" presName="parTrans" presStyleLbl="bgSibTrans2D1" presStyleIdx="2" presStyleCnt="4"/>
      <dgm:spPr/>
      <dgm:t>
        <a:bodyPr/>
        <a:lstStyle/>
        <a:p>
          <a:endParaRPr lang="en-US"/>
        </a:p>
      </dgm:t>
    </dgm:pt>
    <dgm:pt modelId="{ECDFEA53-9162-4550-A13B-28E41B6FC302}" type="pres">
      <dgm:prSet presAssocID="{BCF9FB6D-2925-4CCA-B101-DD9A047B2E2A}" presName="node" presStyleLbl="node1" presStyleIdx="2" presStyleCnt="4">
        <dgm:presLayoutVars>
          <dgm:bulletEnabled val="1"/>
        </dgm:presLayoutVars>
      </dgm:prSet>
      <dgm:spPr/>
      <dgm:t>
        <a:bodyPr/>
        <a:lstStyle/>
        <a:p>
          <a:endParaRPr lang="en-US"/>
        </a:p>
      </dgm:t>
    </dgm:pt>
    <dgm:pt modelId="{558952A4-1C09-4ADC-BA27-E44807CF88A8}" type="pres">
      <dgm:prSet presAssocID="{3C10ED9C-C554-45B5-AE3F-634B5C744296}" presName="parTrans" presStyleLbl="bgSibTrans2D1" presStyleIdx="3" presStyleCnt="4"/>
      <dgm:spPr/>
      <dgm:t>
        <a:bodyPr/>
        <a:lstStyle/>
        <a:p>
          <a:endParaRPr lang="en-US"/>
        </a:p>
      </dgm:t>
    </dgm:pt>
    <dgm:pt modelId="{151135DE-1B4A-4A3A-857D-F604E98B29A7}" type="pres">
      <dgm:prSet presAssocID="{11F2B4EE-6247-4031-ADDB-859378087F54}" presName="node" presStyleLbl="node1" presStyleIdx="3" presStyleCnt="4">
        <dgm:presLayoutVars>
          <dgm:bulletEnabled val="1"/>
        </dgm:presLayoutVars>
      </dgm:prSet>
      <dgm:spPr/>
      <dgm:t>
        <a:bodyPr/>
        <a:lstStyle/>
        <a:p>
          <a:endParaRPr lang="en-US"/>
        </a:p>
      </dgm:t>
    </dgm:pt>
  </dgm:ptLst>
  <dgm:cxnLst>
    <dgm:cxn modelId="{B09A4777-BA02-4535-84C7-1D45D44D1245}" srcId="{86375AF4-5C9B-418B-9684-39D533AC059F}" destId="{600CCC02-9116-430F-9BB9-C7C9DC53817B}" srcOrd="1" destOrd="0" parTransId="{28A5147D-B532-4D8E-836D-FEFC2AAD853C}" sibTransId="{2DC27C7D-4D87-4B76-9833-64E0156A3984}"/>
    <dgm:cxn modelId="{A72BDDBD-0B3F-4833-AED2-D8FE692813C9}" type="presOf" srcId="{28A5147D-B532-4D8E-836D-FEFC2AAD853C}" destId="{06E0C494-B920-4DF0-A380-13454F789AEA}" srcOrd="0" destOrd="0" presId="urn:microsoft.com/office/officeart/2005/8/layout/radial4"/>
    <dgm:cxn modelId="{A160F2E6-B654-43C1-8591-9BEB39926CC2}" type="presOf" srcId="{11F2B4EE-6247-4031-ADDB-859378087F54}" destId="{151135DE-1B4A-4A3A-857D-F604E98B29A7}" srcOrd="0" destOrd="0" presId="urn:microsoft.com/office/officeart/2005/8/layout/radial4"/>
    <dgm:cxn modelId="{06B02211-E655-4D24-AD86-6866CC67505C}" type="presOf" srcId="{5C0BA0A2-6DD4-4175-A03F-768ABB0EA4C4}" destId="{FB947BCC-AC7A-4A5A-AFE6-4070EE49FC6A}" srcOrd="0" destOrd="0" presId="urn:microsoft.com/office/officeart/2005/8/layout/radial4"/>
    <dgm:cxn modelId="{B4B02DBA-303A-4E38-B87A-2FDE52A61796}" type="presOf" srcId="{B73C5C67-09CA-4D1F-B692-5F4A44453DBF}" destId="{9BC318B7-2AEF-4944-B7CB-9B9DAFCD46F6}" srcOrd="0" destOrd="0" presId="urn:microsoft.com/office/officeart/2005/8/layout/radial4"/>
    <dgm:cxn modelId="{4B9D4344-25E8-4C11-A510-8D3B9F7B28E9}" type="presOf" srcId="{86375AF4-5C9B-418B-9684-39D533AC059F}" destId="{BC057435-DBBB-4652-BC26-D8B68A968027}" srcOrd="0" destOrd="0" presId="urn:microsoft.com/office/officeart/2005/8/layout/radial4"/>
    <dgm:cxn modelId="{4345ECB3-3C99-46CB-97C5-72CDB42BEE8A}" srcId="{86375AF4-5C9B-418B-9684-39D533AC059F}" destId="{11F2B4EE-6247-4031-ADDB-859378087F54}" srcOrd="3" destOrd="0" parTransId="{3C10ED9C-C554-45B5-AE3F-634B5C744296}" sibTransId="{114DDAF0-CFA8-47E1-B57B-A482EBB8263E}"/>
    <dgm:cxn modelId="{99BE7497-52A3-4A00-BDA4-B40F1E53B170}" srcId="{86375AF4-5C9B-418B-9684-39D533AC059F}" destId="{517A0AC2-1EE2-4B22-B106-ED9AEDC83899}" srcOrd="0" destOrd="0" parTransId="{B73C5C67-09CA-4D1F-B692-5F4A44453DBF}" sibTransId="{92FDD3D1-A215-48B1-812E-EA90B329B5AD}"/>
    <dgm:cxn modelId="{0CF4C507-3872-4008-984A-C8B7417E8462}" type="presOf" srcId="{FF10289C-C8F4-4C82-AAC4-8765898D52D0}" destId="{925D25C0-A59A-4A95-9430-D8A5AFCE2A17}" srcOrd="0" destOrd="0" presId="urn:microsoft.com/office/officeart/2005/8/layout/radial4"/>
    <dgm:cxn modelId="{F67E5391-A6C0-4615-A584-9EA51867A454}" type="presOf" srcId="{BCF9FB6D-2925-4CCA-B101-DD9A047B2E2A}" destId="{ECDFEA53-9162-4550-A13B-28E41B6FC302}" srcOrd="0" destOrd="0" presId="urn:microsoft.com/office/officeart/2005/8/layout/radial4"/>
    <dgm:cxn modelId="{D385E90B-13C8-4407-ADF3-095B585EFF90}" type="presOf" srcId="{517A0AC2-1EE2-4B22-B106-ED9AEDC83899}" destId="{31214B42-1036-4585-B700-87EFF596AEFC}" srcOrd="0" destOrd="0" presId="urn:microsoft.com/office/officeart/2005/8/layout/radial4"/>
    <dgm:cxn modelId="{5821D5FA-7B30-4CF2-89F6-9F08B84BF3AF}" srcId="{86375AF4-5C9B-418B-9684-39D533AC059F}" destId="{BCF9FB6D-2925-4CCA-B101-DD9A047B2E2A}" srcOrd="2" destOrd="0" parTransId="{FF10289C-C8F4-4C82-AAC4-8765898D52D0}" sibTransId="{9F48DF4C-C4A0-4ECC-AADC-E0F1F340AA67}"/>
    <dgm:cxn modelId="{AB442278-F452-438A-B0B8-256EDE417220}" type="presOf" srcId="{3C10ED9C-C554-45B5-AE3F-634B5C744296}" destId="{558952A4-1C09-4ADC-BA27-E44807CF88A8}" srcOrd="0" destOrd="0" presId="urn:microsoft.com/office/officeart/2005/8/layout/radial4"/>
    <dgm:cxn modelId="{FABB94F9-35E5-486F-8E7B-87B45E7C28D9}" type="presOf" srcId="{600CCC02-9116-430F-9BB9-C7C9DC53817B}" destId="{7AC31E73-719A-43D3-BB78-FE98AE55C2FB}" srcOrd="0" destOrd="0" presId="urn:microsoft.com/office/officeart/2005/8/layout/radial4"/>
    <dgm:cxn modelId="{B97C06D5-61C4-44FC-83B0-AA0E1794AF2D}" srcId="{5C0BA0A2-6DD4-4175-A03F-768ABB0EA4C4}" destId="{86375AF4-5C9B-418B-9684-39D533AC059F}" srcOrd="0" destOrd="0" parTransId="{3F1BBFB6-D5F4-4474-B8F9-38B3CF0FBE8F}" sibTransId="{9593E72C-17B8-4DC4-8542-8C1365EBE189}"/>
    <dgm:cxn modelId="{D7207A4A-2384-4DA6-81BE-D2D97D9E270E}" type="presParOf" srcId="{FB947BCC-AC7A-4A5A-AFE6-4070EE49FC6A}" destId="{BC057435-DBBB-4652-BC26-D8B68A968027}" srcOrd="0" destOrd="0" presId="urn:microsoft.com/office/officeart/2005/8/layout/radial4"/>
    <dgm:cxn modelId="{40BCC198-4770-4FB7-87E7-9747D606D137}" type="presParOf" srcId="{FB947BCC-AC7A-4A5A-AFE6-4070EE49FC6A}" destId="{9BC318B7-2AEF-4944-B7CB-9B9DAFCD46F6}" srcOrd="1" destOrd="0" presId="urn:microsoft.com/office/officeart/2005/8/layout/radial4"/>
    <dgm:cxn modelId="{AAB43B39-CC90-46F6-A01E-73D171D81E0D}" type="presParOf" srcId="{FB947BCC-AC7A-4A5A-AFE6-4070EE49FC6A}" destId="{31214B42-1036-4585-B700-87EFF596AEFC}" srcOrd="2" destOrd="0" presId="urn:microsoft.com/office/officeart/2005/8/layout/radial4"/>
    <dgm:cxn modelId="{79D0D8B2-FB8E-443D-A193-6835DDA7D809}" type="presParOf" srcId="{FB947BCC-AC7A-4A5A-AFE6-4070EE49FC6A}" destId="{06E0C494-B920-4DF0-A380-13454F789AEA}" srcOrd="3" destOrd="0" presId="urn:microsoft.com/office/officeart/2005/8/layout/radial4"/>
    <dgm:cxn modelId="{43C516C3-6339-440F-B7EB-C19089D12D5C}" type="presParOf" srcId="{FB947BCC-AC7A-4A5A-AFE6-4070EE49FC6A}" destId="{7AC31E73-719A-43D3-BB78-FE98AE55C2FB}" srcOrd="4" destOrd="0" presId="urn:microsoft.com/office/officeart/2005/8/layout/radial4"/>
    <dgm:cxn modelId="{51B9B1BC-050B-4551-86A8-3E3AC09A2D30}" type="presParOf" srcId="{FB947BCC-AC7A-4A5A-AFE6-4070EE49FC6A}" destId="{925D25C0-A59A-4A95-9430-D8A5AFCE2A17}" srcOrd="5" destOrd="0" presId="urn:microsoft.com/office/officeart/2005/8/layout/radial4"/>
    <dgm:cxn modelId="{9535BB9F-DCDA-4400-8C91-B2849B7C6097}" type="presParOf" srcId="{FB947BCC-AC7A-4A5A-AFE6-4070EE49FC6A}" destId="{ECDFEA53-9162-4550-A13B-28E41B6FC302}" srcOrd="6" destOrd="0" presId="urn:microsoft.com/office/officeart/2005/8/layout/radial4"/>
    <dgm:cxn modelId="{64445F76-57E1-4567-9EF9-96D13ED0E094}" type="presParOf" srcId="{FB947BCC-AC7A-4A5A-AFE6-4070EE49FC6A}" destId="{558952A4-1C09-4ADC-BA27-E44807CF88A8}" srcOrd="7" destOrd="0" presId="urn:microsoft.com/office/officeart/2005/8/layout/radial4"/>
    <dgm:cxn modelId="{4D696686-A7E3-4247-AE6A-4D361792D036}" type="presParOf" srcId="{FB947BCC-AC7A-4A5A-AFE6-4070EE49FC6A}" destId="{151135DE-1B4A-4A3A-857D-F604E98B29A7}"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A1729B-06BD-6E4A-8D78-1A227FF133ED}" type="doc">
      <dgm:prSet loTypeId="urn:microsoft.com/office/officeart/2008/layout/HalfCircleOrganizationChart" loCatId="" qsTypeId="urn:microsoft.com/office/officeart/2005/8/quickstyle/simple4" qsCatId="simple" csTypeId="urn:microsoft.com/office/officeart/2005/8/colors/accent1_2" csCatId="accent1" phldr="1"/>
      <dgm:spPr/>
      <dgm:t>
        <a:bodyPr/>
        <a:lstStyle/>
        <a:p>
          <a:endParaRPr lang="en-US"/>
        </a:p>
      </dgm:t>
    </dgm:pt>
    <dgm:pt modelId="{C5868314-E815-A544-AED5-699B57FD8F88}">
      <dgm:prSet custT="1"/>
      <dgm:spPr/>
      <dgm:t>
        <a:bodyPr/>
        <a:lstStyle/>
        <a:p>
          <a:pPr rtl="0"/>
          <a:r>
            <a:rPr lang="en-US" sz="2800" b="1" dirty="0">
              <a:solidFill>
                <a:schemeClr val="tx1"/>
              </a:solidFill>
            </a:rPr>
            <a:t>Service delivery</a:t>
          </a:r>
          <a:r>
            <a:rPr lang="en-US" sz="2000" dirty="0">
              <a:solidFill>
                <a:schemeClr val="tx1"/>
              </a:solidFill>
            </a:rPr>
            <a:t/>
          </a:r>
          <a:br>
            <a:rPr lang="en-US" sz="2000" dirty="0">
              <a:solidFill>
                <a:schemeClr val="tx1"/>
              </a:solidFill>
            </a:rPr>
          </a:br>
          <a:r>
            <a:rPr lang="en-US" sz="2200" i="1" dirty="0">
              <a:solidFill>
                <a:schemeClr val="tx1"/>
              </a:solidFill>
            </a:rPr>
            <a:t>(including staff/volunteers, programs, coordination, operations etc.) that</a:t>
          </a:r>
          <a:r>
            <a:rPr lang="is-IS" sz="2200" i="1" dirty="0">
              <a:solidFill>
                <a:schemeClr val="tx1"/>
              </a:solidFill>
            </a:rPr>
            <a:t>…</a:t>
          </a:r>
          <a:endParaRPr lang="en-US" sz="2200" i="1" dirty="0">
            <a:solidFill>
              <a:schemeClr val="tx1"/>
            </a:solidFill>
          </a:endParaRPr>
        </a:p>
      </dgm:t>
    </dgm:pt>
    <dgm:pt modelId="{D10DD1C9-C8FF-2A4D-8C41-5B4AC2BF198C}" type="parTrans" cxnId="{83398793-1620-AC4C-8079-11CE345EA403}">
      <dgm:prSet/>
      <dgm:spPr/>
      <dgm:t>
        <a:bodyPr/>
        <a:lstStyle/>
        <a:p>
          <a:endParaRPr lang="en-US"/>
        </a:p>
      </dgm:t>
    </dgm:pt>
    <dgm:pt modelId="{20305787-14DA-CA46-8F8C-366D80E80022}" type="sibTrans" cxnId="{83398793-1620-AC4C-8079-11CE345EA403}">
      <dgm:prSet/>
      <dgm:spPr/>
      <dgm:t>
        <a:bodyPr/>
        <a:lstStyle/>
        <a:p>
          <a:endParaRPr lang="en-US"/>
        </a:p>
      </dgm:t>
    </dgm:pt>
    <dgm:pt modelId="{EA89BE41-371B-5643-BCD8-C637865B78BD}">
      <dgm:prSet/>
      <dgm:spPr/>
      <dgm:t>
        <a:bodyPr/>
        <a:lstStyle/>
        <a:p>
          <a:pPr rtl="0"/>
          <a:r>
            <a:rPr lang="en-US" dirty="0"/>
            <a:t>1. Does not cause or increase the likelihood of GBV,</a:t>
          </a:r>
        </a:p>
      </dgm:t>
    </dgm:pt>
    <dgm:pt modelId="{F25D1F25-7E6E-624C-8955-375F7E9D7B88}" type="parTrans" cxnId="{5F3D4329-0452-C145-B047-DF283FD554C9}">
      <dgm:prSet/>
      <dgm:spPr/>
      <dgm:t>
        <a:bodyPr/>
        <a:lstStyle/>
        <a:p>
          <a:endParaRPr lang="en-US"/>
        </a:p>
      </dgm:t>
    </dgm:pt>
    <dgm:pt modelId="{80D5F587-C7BB-7848-AF5C-CDB290FC5BBB}" type="sibTrans" cxnId="{5F3D4329-0452-C145-B047-DF283FD554C9}">
      <dgm:prSet/>
      <dgm:spPr/>
      <dgm:t>
        <a:bodyPr/>
        <a:lstStyle/>
        <a:p>
          <a:endParaRPr lang="en-US"/>
        </a:p>
      </dgm:t>
    </dgm:pt>
    <dgm:pt modelId="{FE9CCA37-B4EE-EC46-ACFD-F062AEA22175}">
      <dgm:prSet/>
      <dgm:spPr/>
      <dgm:t>
        <a:bodyPr/>
        <a:lstStyle/>
        <a:p>
          <a:pPr rtl="0"/>
          <a:r>
            <a:rPr lang="en-US" dirty="0"/>
            <a:t>3. Is responsive to gender and GBV risks in the environment.</a:t>
          </a:r>
        </a:p>
      </dgm:t>
    </dgm:pt>
    <dgm:pt modelId="{E4522D8A-1D4E-3047-81D0-04CADD30913C}" type="parTrans" cxnId="{349AC0D0-080B-7D45-9330-A0349124760F}">
      <dgm:prSet/>
      <dgm:spPr/>
      <dgm:t>
        <a:bodyPr/>
        <a:lstStyle/>
        <a:p>
          <a:endParaRPr lang="en-US"/>
        </a:p>
      </dgm:t>
    </dgm:pt>
    <dgm:pt modelId="{C46965CA-9C4C-AE43-AD48-6FB285A04107}" type="sibTrans" cxnId="{349AC0D0-080B-7D45-9330-A0349124760F}">
      <dgm:prSet/>
      <dgm:spPr/>
      <dgm:t>
        <a:bodyPr/>
        <a:lstStyle/>
        <a:p>
          <a:endParaRPr lang="en-US"/>
        </a:p>
      </dgm:t>
    </dgm:pt>
    <dgm:pt modelId="{C9E66670-B4F0-B641-804F-A3A40ACC1888}">
      <dgm:prSet/>
      <dgm:spPr/>
      <dgm:t>
        <a:bodyPr/>
        <a:lstStyle/>
        <a:p>
          <a:pPr rtl="0"/>
          <a:r>
            <a:rPr lang="en-US" dirty="0">
              <a:solidFill>
                <a:srgbClr val="000000"/>
              </a:solidFill>
            </a:rPr>
            <a:t>2. Proactively facilitates and monitors vulnerable groups’ equal access to services and</a:t>
          </a:r>
        </a:p>
      </dgm:t>
    </dgm:pt>
    <dgm:pt modelId="{3D4950E1-2630-7E45-8995-FCD8F162CBEC}" type="parTrans" cxnId="{D1495645-9043-A140-A065-B3E671CF3494}">
      <dgm:prSet/>
      <dgm:spPr/>
      <dgm:t>
        <a:bodyPr/>
        <a:lstStyle/>
        <a:p>
          <a:endParaRPr lang="en-US"/>
        </a:p>
      </dgm:t>
    </dgm:pt>
    <dgm:pt modelId="{A16B3A99-DEB0-C740-8FFA-06FC29E8CFE0}" type="sibTrans" cxnId="{D1495645-9043-A140-A065-B3E671CF3494}">
      <dgm:prSet/>
      <dgm:spPr/>
      <dgm:t>
        <a:bodyPr/>
        <a:lstStyle/>
        <a:p>
          <a:endParaRPr lang="en-US"/>
        </a:p>
      </dgm:t>
    </dgm:pt>
    <dgm:pt modelId="{379464C0-E642-B74D-9753-F19800C18439}" type="pres">
      <dgm:prSet presAssocID="{47A1729B-06BD-6E4A-8D78-1A227FF133ED}" presName="Name0" presStyleCnt="0">
        <dgm:presLayoutVars>
          <dgm:orgChart val="1"/>
          <dgm:chPref val="1"/>
          <dgm:dir/>
          <dgm:animOne val="branch"/>
          <dgm:animLvl val="lvl"/>
          <dgm:resizeHandles/>
        </dgm:presLayoutVars>
      </dgm:prSet>
      <dgm:spPr/>
      <dgm:t>
        <a:bodyPr/>
        <a:lstStyle/>
        <a:p>
          <a:endParaRPr lang="en-US"/>
        </a:p>
      </dgm:t>
    </dgm:pt>
    <dgm:pt modelId="{54E74EA8-5B47-D74A-B72C-089A1CB1ED74}" type="pres">
      <dgm:prSet presAssocID="{C5868314-E815-A544-AED5-699B57FD8F88}" presName="hierRoot1" presStyleCnt="0">
        <dgm:presLayoutVars>
          <dgm:hierBranch val="init"/>
        </dgm:presLayoutVars>
      </dgm:prSet>
      <dgm:spPr/>
    </dgm:pt>
    <dgm:pt modelId="{83B42C6F-3818-554B-AD1C-DB4B26286C82}" type="pres">
      <dgm:prSet presAssocID="{C5868314-E815-A544-AED5-699B57FD8F88}" presName="rootComposite1" presStyleCnt="0"/>
      <dgm:spPr/>
    </dgm:pt>
    <dgm:pt modelId="{81DA49A6-C90F-324C-A655-F34390FD1CC4}" type="pres">
      <dgm:prSet presAssocID="{C5868314-E815-A544-AED5-699B57FD8F88}" presName="rootText1" presStyleLbl="alignAcc1" presStyleIdx="0" presStyleCnt="0" custScaleX="158428">
        <dgm:presLayoutVars>
          <dgm:chPref val="3"/>
        </dgm:presLayoutVars>
      </dgm:prSet>
      <dgm:spPr/>
      <dgm:t>
        <a:bodyPr/>
        <a:lstStyle/>
        <a:p>
          <a:endParaRPr lang="en-US"/>
        </a:p>
      </dgm:t>
    </dgm:pt>
    <dgm:pt modelId="{62DB645C-664E-D046-AFFE-91C3E637C840}" type="pres">
      <dgm:prSet presAssocID="{C5868314-E815-A544-AED5-699B57FD8F88}" presName="topArc1" presStyleLbl="parChTrans1D1" presStyleIdx="0" presStyleCnt="8"/>
      <dgm:spPr/>
    </dgm:pt>
    <dgm:pt modelId="{0AB35B01-7879-6C40-AFF0-E58494480190}" type="pres">
      <dgm:prSet presAssocID="{C5868314-E815-A544-AED5-699B57FD8F88}" presName="bottomArc1" presStyleLbl="parChTrans1D1" presStyleIdx="1" presStyleCnt="8"/>
      <dgm:spPr/>
    </dgm:pt>
    <dgm:pt modelId="{76BAD84F-80A8-A846-9623-39137C4C64B0}" type="pres">
      <dgm:prSet presAssocID="{C5868314-E815-A544-AED5-699B57FD8F88}" presName="topConnNode1" presStyleLbl="node1" presStyleIdx="0" presStyleCnt="0"/>
      <dgm:spPr/>
      <dgm:t>
        <a:bodyPr/>
        <a:lstStyle/>
        <a:p>
          <a:endParaRPr lang="en-US"/>
        </a:p>
      </dgm:t>
    </dgm:pt>
    <dgm:pt modelId="{92CADA9F-E1FB-3D4A-9E9F-6852976C3F8F}" type="pres">
      <dgm:prSet presAssocID="{C5868314-E815-A544-AED5-699B57FD8F88}" presName="hierChild2" presStyleCnt="0"/>
      <dgm:spPr/>
    </dgm:pt>
    <dgm:pt modelId="{A356B7AD-83B7-2C4D-A98D-C5CD01D0ABEB}" type="pres">
      <dgm:prSet presAssocID="{F25D1F25-7E6E-624C-8955-375F7E9D7B88}" presName="Name28" presStyleLbl="parChTrans1D2" presStyleIdx="0" presStyleCnt="3"/>
      <dgm:spPr/>
      <dgm:t>
        <a:bodyPr/>
        <a:lstStyle/>
        <a:p>
          <a:endParaRPr lang="en-US"/>
        </a:p>
      </dgm:t>
    </dgm:pt>
    <dgm:pt modelId="{2436AFE8-AD61-E94E-9AD1-660F1A4E3835}" type="pres">
      <dgm:prSet presAssocID="{EA89BE41-371B-5643-BCD8-C637865B78BD}" presName="hierRoot2" presStyleCnt="0">
        <dgm:presLayoutVars>
          <dgm:hierBranch val="init"/>
        </dgm:presLayoutVars>
      </dgm:prSet>
      <dgm:spPr/>
    </dgm:pt>
    <dgm:pt modelId="{5139627B-77F5-9F45-A297-EA8E9FD59D11}" type="pres">
      <dgm:prSet presAssocID="{EA89BE41-371B-5643-BCD8-C637865B78BD}" presName="rootComposite2" presStyleCnt="0"/>
      <dgm:spPr/>
    </dgm:pt>
    <dgm:pt modelId="{5F4F70B6-46E6-2245-B1CF-FE0606F147A9}" type="pres">
      <dgm:prSet presAssocID="{EA89BE41-371B-5643-BCD8-C637865B78BD}" presName="rootText2" presStyleLbl="alignAcc1" presStyleIdx="0" presStyleCnt="0">
        <dgm:presLayoutVars>
          <dgm:chPref val="3"/>
        </dgm:presLayoutVars>
      </dgm:prSet>
      <dgm:spPr/>
      <dgm:t>
        <a:bodyPr/>
        <a:lstStyle/>
        <a:p>
          <a:endParaRPr lang="en-US"/>
        </a:p>
      </dgm:t>
    </dgm:pt>
    <dgm:pt modelId="{0694E1E2-61B2-3848-9EFB-69FC578D84FC}" type="pres">
      <dgm:prSet presAssocID="{EA89BE41-371B-5643-BCD8-C637865B78BD}" presName="topArc2" presStyleLbl="parChTrans1D1" presStyleIdx="2" presStyleCnt="8"/>
      <dgm:spPr/>
    </dgm:pt>
    <dgm:pt modelId="{A70518CF-33F6-EC4F-AEF8-0E5FA4B33875}" type="pres">
      <dgm:prSet presAssocID="{EA89BE41-371B-5643-BCD8-C637865B78BD}" presName="bottomArc2" presStyleLbl="parChTrans1D1" presStyleIdx="3" presStyleCnt="8"/>
      <dgm:spPr/>
    </dgm:pt>
    <dgm:pt modelId="{43BCD446-B482-1E49-83D3-06094A8ACF24}" type="pres">
      <dgm:prSet presAssocID="{EA89BE41-371B-5643-BCD8-C637865B78BD}" presName="topConnNode2" presStyleLbl="node2" presStyleIdx="0" presStyleCnt="0"/>
      <dgm:spPr/>
      <dgm:t>
        <a:bodyPr/>
        <a:lstStyle/>
        <a:p>
          <a:endParaRPr lang="en-US"/>
        </a:p>
      </dgm:t>
    </dgm:pt>
    <dgm:pt modelId="{95B03247-248A-F549-8D9A-5F2C70403BA3}" type="pres">
      <dgm:prSet presAssocID="{EA89BE41-371B-5643-BCD8-C637865B78BD}" presName="hierChild4" presStyleCnt="0"/>
      <dgm:spPr/>
    </dgm:pt>
    <dgm:pt modelId="{CE37331A-688C-2944-8C07-64C6DC870D23}" type="pres">
      <dgm:prSet presAssocID="{EA89BE41-371B-5643-BCD8-C637865B78BD}" presName="hierChild5" presStyleCnt="0"/>
      <dgm:spPr/>
    </dgm:pt>
    <dgm:pt modelId="{657D9F28-C84B-D744-AB6C-51D40FB1A813}" type="pres">
      <dgm:prSet presAssocID="{3D4950E1-2630-7E45-8995-FCD8F162CBEC}" presName="Name28" presStyleLbl="parChTrans1D2" presStyleIdx="1" presStyleCnt="3"/>
      <dgm:spPr/>
      <dgm:t>
        <a:bodyPr/>
        <a:lstStyle/>
        <a:p>
          <a:endParaRPr lang="en-US"/>
        </a:p>
      </dgm:t>
    </dgm:pt>
    <dgm:pt modelId="{BF842233-3CDC-F742-8D56-774E1D02CCF7}" type="pres">
      <dgm:prSet presAssocID="{C9E66670-B4F0-B641-804F-A3A40ACC1888}" presName="hierRoot2" presStyleCnt="0">
        <dgm:presLayoutVars>
          <dgm:hierBranch val="init"/>
        </dgm:presLayoutVars>
      </dgm:prSet>
      <dgm:spPr/>
    </dgm:pt>
    <dgm:pt modelId="{EC90345C-A838-C34A-ABF0-0D0DF701C765}" type="pres">
      <dgm:prSet presAssocID="{C9E66670-B4F0-B641-804F-A3A40ACC1888}" presName="rootComposite2" presStyleCnt="0"/>
      <dgm:spPr/>
    </dgm:pt>
    <dgm:pt modelId="{72F65174-635D-5543-ADA5-83BADE6322AA}" type="pres">
      <dgm:prSet presAssocID="{C9E66670-B4F0-B641-804F-A3A40ACC1888}" presName="rootText2" presStyleLbl="alignAcc1" presStyleIdx="0" presStyleCnt="0">
        <dgm:presLayoutVars>
          <dgm:chPref val="3"/>
        </dgm:presLayoutVars>
      </dgm:prSet>
      <dgm:spPr/>
      <dgm:t>
        <a:bodyPr/>
        <a:lstStyle/>
        <a:p>
          <a:endParaRPr lang="en-US"/>
        </a:p>
      </dgm:t>
    </dgm:pt>
    <dgm:pt modelId="{A16BEAA1-C97B-FB4F-B18D-21B886B64D8A}" type="pres">
      <dgm:prSet presAssocID="{C9E66670-B4F0-B641-804F-A3A40ACC1888}" presName="topArc2" presStyleLbl="parChTrans1D1" presStyleIdx="4" presStyleCnt="8"/>
      <dgm:spPr/>
    </dgm:pt>
    <dgm:pt modelId="{68F50CC5-73BA-DA42-969B-FFA761819CF8}" type="pres">
      <dgm:prSet presAssocID="{C9E66670-B4F0-B641-804F-A3A40ACC1888}" presName="bottomArc2" presStyleLbl="parChTrans1D1" presStyleIdx="5" presStyleCnt="8"/>
      <dgm:spPr/>
    </dgm:pt>
    <dgm:pt modelId="{FB8DA7D0-77D3-6D43-A07D-9A73550C2DDC}" type="pres">
      <dgm:prSet presAssocID="{C9E66670-B4F0-B641-804F-A3A40ACC1888}" presName="topConnNode2" presStyleLbl="node2" presStyleIdx="0" presStyleCnt="0"/>
      <dgm:spPr/>
      <dgm:t>
        <a:bodyPr/>
        <a:lstStyle/>
        <a:p>
          <a:endParaRPr lang="en-US"/>
        </a:p>
      </dgm:t>
    </dgm:pt>
    <dgm:pt modelId="{DB2BCFE3-8082-E342-BB55-8F2FE15D0A13}" type="pres">
      <dgm:prSet presAssocID="{C9E66670-B4F0-B641-804F-A3A40ACC1888}" presName="hierChild4" presStyleCnt="0"/>
      <dgm:spPr/>
    </dgm:pt>
    <dgm:pt modelId="{4257DF11-E249-824B-8766-89414D85072F}" type="pres">
      <dgm:prSet presAssocID="{C9E66670-B4F0-B641-804F-A3A40ACC1888}" presName="hierChild5" presStyleCnt="0"/>
      <dgm:spPr/>
    </dgm:pt>
    <dgm:pt modelId="{B75A1BBD-7971-7742-821C-59C2854A7D7B}" type="pres">
      <dgm:prSet presAssocID="{E4522D8A-1D4E-3047-81D0-04CADD30913C}" presName="Name28" presStyleLbl="parChTrans1D2" presStyleIdx="2" presStyleCnt="3"/>
      <dgm:spPr/>
      <dgm:t>
        <a:bodyPr/>
        <a:lstStyle/>
        <a:p>
          <a:endParaRPr lang="en-US"/>
        </a:p>
      </dgm:t>
    </dgm:pt>
    <dgm:pt modelId="{97732DEB-5D76-C648-90EF-4352A220331A}" type="pres">
      <dgm:prSet presAssocID="{FE9CCA37-B4EE-EC46-ACFD-F062AEA22175}" presName="hierRoot2" presStyleCnt="0">
        <dgm:presLayoutVars>
          <dgm:hierBranch val="init"/>
        </dgm:presLayoutVars>
      </dgm:prSet>
      <dgm:spPr/>
    </dgm:pt>
    <dgm:pt modelId="{B5F37D93-14C3-9441-AF00-2A06DEBA684B}" type="pres">
      <dgm:prSet presAssocID="{FE9CCA37-B4EE-EC46-ACFD-F062AEA22175}" presName="rootComposite2" presStyleCnt="0"/>
      <dgm:spPr/>
    </dgm:pt>
    <dgm:pt modelId="{E5CF8F0F-AE9D-FC44-8636-7BFA48D2D0A4}" type="pres">
      <dgm:prSet presAssocID="{FE9CCA37-B4EE-EC46-ACFD-F062AEA22175}" presName="rootText2" presStyleLbl="alignAcc1" presStyleIdx="0" presStyleCnt="0">
        <dgm:presLayoutVars>
          <dgm:chPref val="3"/>
        </dgm:presLayoutVars>
      </dgm:prSet>
      <dgm:spPr/>
      <dgm:t>
        <a:bodyPr/>
        <a:lstStyle/>
        <a:p>
          <a:endParaRPr lang="en-US"/>
        </a:p>
      </dgm:t>
    </dgm:pt>
    <dgm:pt modelId="{1B4337BB-4394-3543-B95C-8E6184DE4E39}" type="pres">
      <dgm:prSet presAssocID="{FE9CCA37-B4EE-EC46-ACFD-F062AEA22175}" presName="topArc2" presStyleLbl="parChTrans1D1" presStyleIdx="6" presStyleCnt="8"/>
      <dgm:spPr/>
    </dgm:pt>
    <dgm:pt modelId="{D660FE13-7FB2-5A4D-BDF6-E32989D3C475}" type="pres">
      <dgm:prSet presAssocID="{FE9CCA37-B4EE-EC46-ACFD-F062AEA22175}" presName="bottomArc2" presStyleLbl="parChTrans1D1" presStyleIdx="7" presStyleCnt="8"/>
      <dgm:spPr/>
    </dgm:pt>
    <dgm:pt modelId="{562CE960-D72E-574B-8DD0-6B06D3F97DB1}" type="pres">
      <dgm:prSet presAssocID="{FE9CCA37-B4EE-EC46-ACFD-F062AEA22175}" presName="topConnNode2" presStyleLbl="node2" presStyleIdx="0" presStyleCnt="0"/>
      <dgm:spPr/>
      <dgm:t>
        <a:bodyPr/>
        <a:lstStyle/>
        <a:p>
          <a:endParaRPr lang="en-US"/>
        </a:p>
      </dgm:t>
    </dgm:pt>
    <dgm:pt modelId="{C95C1991-2419-CF49-B115-45DFA0104D4B}" type="pres">
      <dgm:prSet presAssocID="{FE9CCA37-B4EE-EC46-ACFD-F062AEA22175}" presName="hierChild4" presStyleCnt="0"/>
      <dgm:spPr/>
    </dgm:pt>
    <dgm:pt modelId="{0C6B0F54-D2A9-4C46-8963-BC0C3ACFF0DC}" type="pres">
      <dgm:prSet presAssocID="{FE9CCA37-B4EE-EC46-ACFD-F062AEA22175}" presName="hierChild5" presStyleCnt="0"/>
      <dgm:spPr/>
    </dgm:pt>
    <dgm:pt modelId="{BB51DB85-811F-AE45-BD32-DAF27ACE1810}" type="pres">
      <dgm:prSet presAssocID="{C5868314-E815-A544-AED5-699B57FD8F88}" presName="hierChild3" presStyleCnt="0"/>
      <dgm:spPr/>
    </dgm:pt>
  </dgm:ptLst>
  <dgm:cxnLst>
    <dgm:cxn modelId="{65A0F371-E567-0742-B129-DEB8C375DBAE}" type="presOf" srcId="{3D4950E1-2630-7E45-8995-FCD8F162CBEC}" destId="{657D9F28-C84B-D744-AB6C-51D40FB1A813}" srcOrd="0" destOrd="0" presId="urn:microsoft.com/office/officeart/2008/layout/HalfCircleOrganizationChart"/>
    <dgm:cxn modelId="{21E72351-B475-BB40-941F-458422285F3C}" type="presOf" srcId="{E4522D8A-1D4E-3047-81D0-04CADD30913C}" destId="{B75A1BBD-7971-7742-821C-59C2854A7D7B}" srcOrd="0" destOrd="0" presId="urn:microsoft.com/office/officeart/2008/layout/HalfCircleOrganizationChart"/>
    <dgm:cxn modelId="{349AC0D0-080B-7D45-9330-A0349124760F}" srcId="{C5868314-E815-A544-AED5-699B57FD8F88}" destId="{FE9CCA37-B4EE-EC46-ACFD-F062AEA22175}" srcOrd="2" destOrd="0" parTransId="{E4522D8A-1D4E-3047-81D0-04CADD30913C}" sibTransId="{C46965CA-9C4C-AE43-AD48-6FB285A04107}"/>
    <dgm:cxn modelId="{83398793-1620-AC4C-8079-11CE345EA403}" srcId="{47A1729B-06BD-6E4A-8D78-1A227FF133ED}" destId="{C5868314-E815-A544-AED5-699B57FD8F88}" srcOrd="0" destOrd="0" parTransId="{D10DD1C9-C8FF-2A4D-8C41-5B4AC2BF198C}" sibTransId="{20305787-14DA-CA46-8F8C-366D80E80022}"/>
    <dgm:cxn modelId="{FA340D48-AEBB-2A49-809C-085059734AE7}" type="presOf" srcId="{F25D1F25-7E6E-624C-8955-375F7E9D7B88}" destId="{A356B7AD-83B7-2C4D-A98D-C5CD01D0ABEB}" srcOrd="0" destOrd="0" presId="urn:microsoft.com/office/officeart/2008/layout/HalfCircleOrganizationChart"/>
    <dgm:cxn modelId="{5F3D4329-0452-C145-B047-DF283FD554C9}" srcId="{C5868314-E815-A544-AED5-699B57FD8F88}" destId="{EA89BE41-371B-5643-BCD8-C637865B78BD}" srcOrd="0" destOrd="0" parTransId="{F25D1F25-7E6E-624C-8955-375F7E9D7B88}" sibTransId="{80D5F587-C7BB-7848-AF5C-CDB290FC5BBB}"/>
    <dgm:cxn modelId="{E0870E11-4999-F947-9368-BC163EFDB22A}" type="presOf" srcId="{47A1729B-06BD-6E4A-8D78-1A227FF133ED}" destId="{379464C0-E642-B74D-9753-F19800C18439}" srcOrd="0" destOrd="0" presId="urn:microsoft.com/office/officeart/2008/layout/HalfCircleOrganizationChart"/>
    <dgm:cxn modelId="{C77BF8FA-9B06-C64A-A1EF-449861C6B943}" type="presOf" srcId="{C5868314-E815-A544-AED5-699B57FD8F88}" destId="{76BAD84F-80A8-A846-9623-39137C4C64B0}" srcOrd="1" destOrd="0" presId="urn:microsoft.com/office/officeart/2008/layout/HalfCircleOrganizationChart"/>
    <dgm:cxn modelId="{A60E2353-DEB3-B849-AAF4-CA9FCECA3CF8}" type="presOf" srcId="{C9E66670-B4F0-B641-804F-A3A40ACC1888}" destId="{72F65174-635D-5543-ADA5-83BADE6322AA}" srcOrd="0" destOrd="0" presId="urn:microsoft.com/office/officeart/2008/layout/HalfCircleOrganizationChart"/>
    <dgm:cxn modelId="{560B1B32-6A60-934C-AFC8-6BC589DFED8B}" type="presOf" srcId="{EA89BE41-371B-5643-BCD8-C637865B78BD}" destId="{5F4F70B6-46E6-2245-B1CF-FE0606F147A9}" srcOrd="0" destOrd="0" presId="urn:microsoft.com/office/officeart/2008/layout/HalfCircleOrganizationChart"/>
    <dgm:cxn modelId="{D1495645-9043-A140-A065-B3E671CF3494}" srcId="{C5868314-E815-A544-AED5-699B57FD8F88}" destId="{C9E66670-B4F0-B641-804F-A3A40ACC1888}" srcOrd="1" destOrd="0" parTransId="{3D4950E1-2630-7E45-8995-FCD8F162CBEC}" sibTransId="{A16B3A99-DEB0-C740-8FFA-06FC29E8CFE0}"/>
    <dgm:cxn modelId="{73C8D8BD-BBD5-8049-B300-C28C13EDA861}" type="presOf" srcId="{C5868314-E815-A544-AED5-699B57FD8F88}" destId="{81DA49A6-C90F-324C-A655-F34390FD1CC4}" srcOrd="0" destOrd="0" presId="urn:microsoft.com/office/officeart/2008/layout/HalfCircleOrganizationChart"/>
    <dgm:cxn modelId="{A17A6E2D-4050-8043-A498-B2E8581C41DD}" type="presOf" srcId="{FE9CCA37-B4EE-EC46-ACFD-F062AEA22175}" destId="{E5CF8F0F-AE9D-FC44-8636-7BFA48D2D0A4}" srcOrd="0" destOrd="0" presId="urn:microsoft.com/office/officeart/2008/layout/HalfCircleOrganizationChart"/>
    <dgm:cxn modelId="{A0DBC031-9A86-D94F-BE65-A9CE9E3F6213}" type="presOf" srcId="{C9E66670-B4F0-B641-804F-A3A40ACC1888}" destId="{FB8DA7D0-77D3-6D43-A07D-9A73550C2DDC}" srcOrd="1" destOrd="0" presId="urn:microsoft.com/office/officeart/2008/layout/HalfCircleOrganizationChart"/>
    <dgm:cxn modelId="{35C590DD-8759-FD4B-8557-5782109038AE}" type="presOf" srcId="{EA89BE41-371B-5643-BCD8-C637865B78BD}" destId="{43BCD446-B482-1E49-83D3-06094A8ACF24}" srcOrd="1" destOrd="0" presId="urn:microsoft.com/office/officeart/2008/layout/HalfCircleOrganizationChart"/>
    <dgm:cxn modelId="{99A38834-DCA4-1A4E-990D-79C67D8673B4}" type="presOf" srcId="{FE9CCA37-B4EE-EC46-ACFD-F062AEA22175}" destId="{562CE960-D72E-574B-8DD0-6B06D3F97DB1}" srcOrd="1" destOrd="0" presId="urn:microsoft.com/office/officeart/2008/layout/HalfCircleOrganizationChart"/>
    <dgm:cxn modelId="{69FEC3C2-2C61-784F-AD9B-B0B5D6A862C9}" type="presParOf" srcId="{379464C0-E642-B74D-9753-F19800C18439}" destId="{54E74EA8-5B47-D74A-B72C-089A1CB1ED74}" srcOrd="0" destOrd="0" presId="urn:microsoft.com/office/officeart/2008/layout/HalfCircleOrganizationChart"/>
    <dgm:cxn modelId="{D5C3EA39-126E-BF48-ABF0-68CD1D31A957}" type="presParOf" srcId="{54E74EA8-5B47-D74A-B72C-089A1CB1ED74}" destId="{83B42C6F-3818-554B-AD1C-DB4B26286C82}" srcOrd="0" destOrd="0" presId="urn:microsoft.com/office/officeart/2008/layout/HalfCircleOrganizationChart"/>
    <dgm:cxn modelId="{D3AF7BE4-43D5-8B4F-A46C-E08E4AAF2776}" type="presParOf" srcId="{83B42C6F-3818-554B-AD1C-DB4B26286C82}" destId="{81DA49A6-C90F-324C-A655-F34390FD1CC4}" srcOrd="0" destOrd="0" presId="urn:microsoft.com/office/officeart/2008/layout/HalfCircleOrganizationChart"/>
    <dgm:cxn modelId="{CDCC8908-31A0-2341-BC52-A24B92397657}" type="presParOf" srcId="{83B42C6F-3818-554B-AD1C-DB4B26286C82}" destId="{62DB645C-664E-D046-AFFE-91C3E637C840}" srcOrd="1" destOrd="0" presId="urn:microsoft.com/office/officeart/2008/layout/HalfCircleOrganizationChart"/>
    <dgm:cxn modelId="{8A13839A-5392-D84F-BBD7-E5AD9C300233}" type="presParOf" srcId="{83B42C6F-3818-554B-AD1C-DB4B26286C82}" destId="{0AB35B01-7879-6C40-AFF0-E58494480190}" srcOrd="2" destOrd="0" presId="urn:microsoft.com/office/officeart/2008/layout/HalfCircleOrganizationChart"/>
    <dgm:cxn modelId="{722498FB-EC32-DA40-A19F-FF52FC4CB08F}" type="presParOf" srcId="{83B42C6F-3818-554B-AD1C-DB4B26286C82}" destId="{76BAD84F-80A8-A846-9623-39137C4C64B0}" srcOrd="3" destOrd="0" presId="urn:microsoft.com/office/officeart/2008/layout/HalfCircleOrganizationChart"/>
    <dgm:cxn modelId="{DA956F45-E7FE-7646-AAA6-F15B33BD7AD6}" type="presParOf" srcId="{54E74EA8-5B47-D74A-B72C-089A1CB1ED74}" destId="{92CADA9F-E1FB-3D4A-9E9F-6852976C3F8F}" srcOrd="1" destOrd="0" presId="urn:microsoft.com/office/officeart/2008/layout/HalfCircleOrganizationChart"/>
    <dgm:cxn modelId="{EE01D255-E65B-DD42-85B9-583FE718C841}" type="presParOf" srcId="{92CADA9F-E1FB-3D4A-9E9F-6852976C3F8F}" destId="{A356B7AD-83B7-2C4D-A98D-C5CD01D0ABEB}" srcOrd="0" destOrd="0" presId="urn:microsoft.com/office/officeart/2008/layout/HalfCircleOrganizationChart"/>
    <dgm:cxn modelId="{CD55CFA7-6EE4-1141-A8DD-A8A54830D287}" type="presParOf" srcId="{92CADA9F-E1FB-3D4A-9E9F-6852976C3F8F}" destId="{2436AFE8-AD61-E94E-9AD1-660F1A4E3835}" srcOrd="1" destOrd="0" presId="urn:microsoft.com/office/officeart/2008/layout/HalfCircleOrganizationChart"/>
    <dgm:cxn modelId="{C503125E-3E97-C54C-B9DC-936A652ED6F0}" type="presParOf" srcId="{2436AFE8-AD61-E94E-9AD1-660F1A4E3835}" destId="{5139627B-77F5-9F45-A297-EA8E9FD59D11}" srcOrd="0" destOrd="0" presId="urn:microsoft.com/office/officeart/2008/layout/HalfCircleOrganizationChart"/>
    <dgm:cxn modelId="{A91CDE68-0542-0E49-8862-E2F4C67A3B38}" type="presParOf" srcId="{5139627B-77F5-9F45-A297-EA8E9FD59D11}" destId="{5F4F70B6-46E6-2245-B1CF-FE0606F147A9}" srcOrd="0" destOrd="0" presId="urn:microsoft.com/office/officeart/2008/layout/HalfCircleOrganizationChart"/>
    <dgm:cxn modelId="{14A987C4-F5E5-4144-A6EC-E134EDB5A735}" type="presParOf" srcId="{5139627B-77F5-9F45-A297-EA8E9FD59D11}" destId="{0694E1E2-61B2-3848-9EFB-69FC578D84FC}" srcOrd="1" destOrd="0" presId="urn:microsoft.com/office/officeart/2008/layout/HalfCircleOrganizationChart"/>
    <dgm:cxn modelId="{E4D91FAC-805F-914A-AEF8-C9D8FCE09860}" type="presParOf" srcId="{5139627B-77F5-9F45-A297-EA8E9FD59D11}" destId="{A70518CF-33F6-EC4F-AEF8-0E5FA4B33875}" srcOrd="2" destOrd="0" presId="urn:microsoft.com/office/officeart/2008/layout/HalfCircleOrganizationChart"/>
    <dgm:cxn modelId="{8EBDFD33-42CB-DA48-B0B5-6613D30E0C65}" type="presParOf" srcId="{5139627B-77F5-9F45-A297-EA8E9FD59D11}" destId="{43BCD446-B482-1E49-83D3-06094A8ACF24}" srcOrd="3" destOrd="0" presId="urn:microsoft.com/office/officeart/2008/layout/HalfCircleOrganizationChart"/>
    <dgm:cxn modelId="{5DDE4410-BE8E-A840-A649-88BBC49E0501}" type="presParOf" srcId="{2436AFE8-AD61-E94E-9AD1-660F1A4E3835}" destId="{95B03247-248A-F549-8D9A-5F2C70403BA3}" srcOrd="1" destOrd="0" presId="urn:microsoft.com/office/officeart/2008/layout/HalfCircleOrganizationChart"/>
    <dgm:cxn modelId="{DEEA789B-ABBD-4645-8AF8-3F8B68782F43}" type="presParOf" srcId="{2436AFE8-AD61-E94E-9AD1-660F1A4E3835}" destId="{CE37331A-688C-2944-8C07-64C6DC870D23}" srcOrd="2" destOrd="0" presId="urn:microsoft.com/office/officeart/2008/layout/HalfCircleOrganizationChart"/>
    <dgm:cxn modelId="{C807F203-DED1-FB48-A007-1403F65B1E38}" type="presParOf" srcId="{92CADA9F-E1FB-3D4A-9E9F-6852976C3F8F}" destId="{657D9F28-C84B-D744-AB6C-51D40FB1A813}" srcOrd="2" destOrd="0" presId="urn:microsoft.com/office/officeart/2008/layout/HalfCircleOrganizationChart"/>
    <dgm:cxn modelId="{B887B313-7EE8-8145-AE8B-EFEF6B47F506}" type="presParOf" srcId="{92CADA9F-E1FB-3D4A-9E9F-6852976C3F8F}" destId="{BF842233-3CDC-F742-8D56-774E1D02CCF7}" srcOrd="3" destOrd="0" presId="urn:microsoft.com/office/officeart/2008/layout/HalfCircleOrganizationChart"/>
    <dgm:cxn modelId="{B4EDC125-BDBF-794A-A0A8-B5466EBC00D7}" type="presParOf" srcId="{BF842233-3CDC-F742-8D56-774E1D02CCF7}" destId="{EC90345C-A838-C34A-ABF0-0D0DF701C765}" srcOrd="0" destOrd="0" presId="urn:microsoft.com/office/officeart/2008/layout/HalfCircleOrganizationChart"/>
    <dgm:cxn modelId="{77575494-A843-A743-912E-BD51015B0070}" type="presParOf" srcId="{EC90345C-A838-C34A-ABF0-0D0DF701C765}" destId="{72F65174-635D-5543-ADA5-83BADE6322AA}" srcOrd="0" destOrd="0" presId="urn:microsoft.com/office/officeart/2008/layout/HalfCircleOrganizationChart"/>
    <dgm:cxn modelId="{CF181D29-A604-834A-A08B-1FAEF51A6ECD}" type="presParOf" srcId="{EC90345C-A838-C34A-ABF0-0D0DF701C765}" destId="{A16BEAA1-C97B-FB4F-B18D-21B886B64D8A}" srcOrd="1" destOrd="0" presId="urn:microsoft.com/office/officeart/2008/layout/HalfCircleOrganizationChart"/>
    <dgm:cxn modelId="{C64B670D-38D2-BD43-BCF6-67BC6E0A7225}" type="presParOf" srcId="{EC90345C-A838-C34A-ABF0-0D0DF701C765}" destId="{68F50CC5-73BA-DA42-969B-FFA761819CF8}" srcOrd="2" destOrd="0" presId="urn:microsoft.com/office/officeart/2008/layout/HalfCircleOrganizationChart"/>
    <dgm:cxn modelId="{F41DCAB2-93A6-B842-ACEC-4DBB5F82671D}" type="presParOf" srcId="{EC90345C-A838-C34A-ABF0-0D0DF701C765}" destId="{FB8DA7D0-77D3-6D43-A07D-9A73550C2DDC}" srcOrd="3" destOrd="0" presId="urn:microsoft.com/office/officeart/2008/layout/HalfCircleOrganizationChart"/>
    <dgm:cxn modelId="{19EA3F5E-A317-9E43-BEF9-20BEF233B183}" type="presParOf" srcId="{BF842233-3CDC-F742-8D56-774E1D02CCF7}" destId="{DB2BCFE3-8082-E342-BB55-8F2FE15D0A13}" srcOrd="1" destOrd="0" presId="urn:microsoft.com/office/officeart/2008/layout/HalfCircleOrganizationChart"/>
    <dgm:cxn modelId="{5C7DA4A9-C562-604D-BDDF-8984B55435ED}" type="presParOf" srcId="{BF842233-3CDC-F742-8D56-774E1D02CCF7}" destId="{4257DF11-E249-824B-8766-89414D85072F}" srcOrd="2" destOrd="0" presId="urn:microsoft.com/office/officeart/2008/layout/HalfCircleOrganizationChart"/>
    <dgm:cxn modelId="{A806D7D0-E74C-004F-9797-B55B5A007FC4}" type="presParOf" srcId="{92CADA9F-E1FB-3D4A-9E9F-6852976C3F8F}" destId="{B75A1BBD-7971-7742-821C-59C2854A7D7B}" srcOrd="4" destOrd="0" presId="urn:microsoft.com/office/officeart/2008/layout/HalfCircleOrganizationChart"/>
    <dgm:cxn modelId="{BE84935E-E545-7947-82B8-5982E590A9F7}" type="presParOf" srcId="{92CADA9F-E1FB-3D4A-9E9F-6852976C3F8F}" destId="{97732DEB-5D76-C648-90EF-4352A220331A}" srcOrd="5" destOrd="0" presId="urn:microsoft.com/office/officeart/2008/layout/HalfCircleOrganizationChart"/>
    <dgm:cxn modelId="{90AFE492-26C9-044C-B176-6B7EE598FE9E}" type="presParOf" srcId="{97732DEB-5D76-C648-90EF-4352A220331A}" destId="{B5F37D93-14C3-9441-AF00-2A06DEBA684B}" srcOrd="0" destOrd="0" presId="urn:microsoft.com/office/officeart/2008/layout/HalfCircleOrganizationChart"/>
    <dgm:cxn modelId="{00D11F28-F32D-8144-A481-1B1A855A9297}" type="presParOf" srcId="{B5F37D93-14C3-9441-AF00-2A06DEBA684B}" destId="{E5CF8F0F-AE9D-FC44-8636-7BFA48D2D0A4}" srcOrd="0" destOrd="0" presId="urn:microsoft.com/office/officeart/2008/layout/HalfCircleOrganizationChart"/>
    <dgm:cxn modelId="{E1F9574F-0E13-6840-8F46-C965B28AB8BA}" type="presParOf" srcId="{B5F37D93-14C3-9441-AF00-2A06DEBA684B}" destId="{1B4337BB-4394-3543-B95C-8E6184DE4E39}" srcOrd="1" destOrd="0" presId="urn:microsoft.com/office/officeart/2008/layout/HalfCircleOrganizationChart"/>
    <dgm:cxn modelId="{CC2C8F5A-3BDF-C94C-9646-8514CFCFC130}" type="presParOf" srcId="{B5F37D93-14C3-9441-AF00-2A06DEBA684B}" destId="{D660FE13-7FB2-5A4D-BDF6-E32989D3C475}" srcOrd="2" destOrd="0" presId="urn:microsoft.com/office/officeart/2008/layout/HalfCircleOrganizationChart"/>
    <dgm:cxn modelId="{07C1B522-CDBB-4145-B82F-520E35DA74C0}" type="presParOf" srcId="{B5F37D93-14C3-9441-AF00-2A06DEBA684B}" destId="{562CE960-D72E-574B-8DD0-6B06D3F97DB1}" srcOrd="3" destOrd="0" presId="urn:microsoft.com/office/officeart/2008/layout/HalfCircleOrganizationChart"/>
    <dgm:cxn modelId="{2C07C6D4-FB61-D642-BE43-A0B470B8D2F4}" type="presParOf" srcId="{97732DEB-5D76-C648-90EF-4352A220331A}" destId="{C95C1991-2419-CF49-B115-45DFA0104D4B}" srcOrd="1" destOrd="0" presId="urn:microsoft.com/office/officeart/2008/layout/HalfCircleOrganizationChart"/>
    <dgm:cxn modelId="{D113CF34-CBB3-4E43-BCEE-5205A76B9658}" type="presParOf" srcId="{97732DEB-5D76-C648-90EF-4352A220331A}" destId="{0C6B0F54-D2A9-4C46-8963-BC0C3ACFF0DC}" srcOrd="2" destOrd="0" presId="urn:microsoft.com/office/officeart/2008/layout/HalfCircleOrganizationChart"/>
    <dgm:cxn modelId="{568B073A-57E3-E043-AC5B-5BBEDE62D19D}" type="presParOf" srcId="{54E74EA8-5B47-D74A-B72C-089A1CB1ED74}" destId="{BB51DB85-811F-AE45-BD32-DAF27ACE1810}" srcOrd="2" destOrd="0" presId="urn:microsoft.com/office/officeart/2008/layout/HalfCircleOrganizationChart"/>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EEC62-F304-6848-A4B2-31E68B897093}">
      <dsp:nvSpPr>
        <dsp:cNvPr id="0" name=""/>
        <dsp:cNvSpPr/>
      </dsp:nvSpPr>
      <dsp:spPr>
        <a:xfrm>
          <a:off x="0" y="-358450"/>
          <a:ext cx="6865620" cy="2653003"/>
        </a:xfrm>
        <a:prstGeom prst="roundRect">
          <a:avLst>
            <a:gd name="adj" fmla="val 1000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t>Women who experienced any form of intimate partner violence (IPV) were more likely to birth:</a:t>
          </a:r>
        </a:p>
        <a:p>
          <a:pPr lvl="0" algn="l" defTabSz="889000">
            <a:lnSpc>
              <a:spcPct val="90000"/>
            </a:lnSpc>
            <a:spcBef>
              <a:spcPct val="0"/>
            </a:spcBef>
            <a:spcAft>
              <a:spcPct val="35000"/>
            </a:spcAft>
          </a:pPr>
          <a:r>
            <a:rPr lang="en-US" sz="2000" kern="1200" dirty="0"/>
            <a:t>- Stunted children (12 studies)</a:t>
          </a:r>
        </a:p>
        <a:p>
          <a:pPr lvl="0" algn="l" defTabSz="889000">
            <a:lnSpc>
              <a:spcPct val="90000"/>
            </a:lnSpc>
            <a:spcBef>
              <a:spcPct val="0"/>
            </a:spcBef>
            <a:spcAft>
              <a:spcPct val="35000"/>
            </a:spcAft>
          </a:pPr>
          <a:r>
            <a:rPr lang="en-US" sz="2000" kern="1200" dirty="0"/>
            <a:t>- Underweight children (7 studies)</a:t>
          </a:r>
        </a:p>
        <a:p>
          <a:pPr lvl="0" algn="l" defTabSz="889000">
            <a:lnSpc>
              <a:spcPct val="90000"/>
            </a:lnSpc>
            <a:spcBef>
              <a:spcPct val="0"/>
            </a:spcBef>
            <a:spcAft>
              <a:spcPct val="35000"/>
            </a:spcAft>
          </a:pPr>
          <a:r>
            <a:rPr lang="en-US" sz="2000" kern="1200" dirty="0"/>
            <a:t>- Low birth weight children or too small for gestational age (10 studies)</a:t>
          </a:r>
        </a:p>
      </dsp:txBody>
      <dsp:txXfrm>
        <a:off x="77704" y="-280746"/>
        <a:ext cx="5466018" cy="2497595"/>
      </dsp:txXfrm>
    </dsp:sp>
    <dsp:sp modelId="{59A867FD-4890-6344-9551-9A38225AAC8A}">
      <dsp:nvSpPr>
        <dsp:cNvPr id="0" name=""/>
        <dsp:cNvSpPr/>
      </dsp:nvSpPr>
      <dsp:spPr>
        <a:xfrm>
          <a:off x="612655" y="2124720"/>
          <a:ext cx="6865620" cy="781056"/>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GBV increases the risk of early cessation of exclusive breast feeding or early initiation of mixed feeding</a:t>
          </a:r>
        </a:p>
      </dsp:txBody>
      <dsp:txXfrm>
        <a:off x="635531" y="2147596"/>
        <a:ext cx="5421598" cy="735304"/>
      </dsp:txXfrm>
    </dsp:sp>
    <dsp:sp modelId="{4AA94A85-CCF8-6148-AF53-071891B60BB7}">
      <dsp:nvSpPr>
        <dsp:cNvPr id="0" name=""/>
        <dsp:cNvSpPr/>
      </dsp:nvSpPr>
      <dsp:spPr>
        <a:xfrm>
          <a:off x="1211579" y="2950388"/>
          <a:ext cx="6865620" cy="774704"/>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Implications for poor health outcomes, morbidity and mortality for women, girls and boys</a:t>
          </a:r>
        </a:p>
      </dsp:txBody>
      <dsp:txXfrm>
        <a:off x="1234269" y="2973078"/>
        <a:ext cx="5421970" cy="729324"/>
      </dsp:txXfrm>
    </dsp:sp>
    <dsp:sp modelId="{9B9C180B-54B4-9944-8925-4069C179238F}">
      <dsp:nvSpPr>
        <dsp:cNvPr id="0" name=""/>
        <dsp:cNvSpPr/>
      </dsp:nvSpPr>
      <dsp:spPr>
        <a:xfrm>
          <a:off x="6073140" y="1453822"/>
          <a:ext cx="792480" cy="792480"/>
        </a:xfrm>
        <a:prstGeom prst="downArrow">
          <a:avLst>
            <a:gd name="adj1" fmla="val 55000"/>
            <a:gd name="adj2" fmla="val 45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251448" y="1453822"/>
        <a:ext cx="435864" cy="596341"/>
      </dsp:txXfrm>
    </dsp:sp>
    <dsp:sp modelId="{9EA99A35-E3A3-F740-A2F9-091BCACC97DF}">
      <dsp:nvSpPr>
        <dsp:cNvPr id="0" name=""/>
        <dsp:cNvSpPr/>
      </dsp:nvSpPr>
      <dsp:spPr>
        <a:xfrm>
          <a:off x="6694169" y="2396798"/>
          <a:ext cx="792480" cy="792480"/>
        </a:xfrm>
        <a:prstGeom prst="downArrow">
          <a:avLst>
            <a:gd name="adj1" fmla="val 55000"/>
            <a:gd name="adj2" fmla="val 45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872477" y="2396798"/>
        <a:ext cx="435864" cy="596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790F7E-FD00-4C67-B8AC-4FD282D8AF36}">
      <dsp:nvSpPr>
        <dsp:cNvPr id="0" name=""/>
        <dsp:cNvSpPr/>
      </dsp:nvSpPr>
      <dsp:spPr>
        <a:xfrm>
          <a:off x="0" y="80826"/>
          <a:ext cx="2105723" cy="210572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84" tIns="49784" rIns="49784" bIns="49784" numCol="1" spcCol="1270" anchor="ctr" anchorCtr="0">
          <a:noAutofit/>
        </a:bodyPr>
        <a:lstStyle/>
        <a:p>
          <a:pPr lvl="0" algn="ctr" defTabSz="311150">
            <a:lnSpc>
              <a:spcPct val="90000"/>
            </a:lnSpc>
            <a:spcBef>
              <a:spcPct val="0"/>
            </a:spcBef>
            <a:spcAft>
              <a:spcPct val="35000"/>
            </a:spcAft>
          </a:pPr>
          <a:r>
            <a:rPr lang="en-US" sz="700" kern="1200" dirty="0"/>
            <a:t>Community and at home</a:t>
          </a:r>
        </a:p>
      </dsp:txBody>
      <dsp:txXfrm>
        <a:off x="684886" y="186112"/>
        <a:ext cx="735950" cy="315858"/>
      </dsp:txXfrm>
    </dsp:sp>
    <dsp:sp modelId="{FF27F130-96E6-41D1-AD7E-E6F761B9E045}">
      <dsp:nvSpPr>
        <dsp:cNvPr id="0" name=""/>
        <dsp:cNvSpPr/>
      </dsp:nvSpPr>
      <dsp:spPr>
        <a:xfrm>
          <a:off x="263215" y="661972"/>
          <a:ext cx="1579292" cy="154478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84" tIns="49784" rIns="49784" bIns="49784" numCol="1" spcCol="1270" anchor="ctr" anchorCtr="0">
          <a:noAutofit/>
        </a:bodyPr>
        <a:lstStyle/>
        <a:p>
          <a:pPr lvl="0" algn="ctr" defTabSz="311150">
            <a:lnSpc>
              <a:spcPct val="90000"/>
            </a:lnSpc>
            <a:spcBef>
              <a:spcPct val="0"/>
            </a:spcBef>
            <a:spcAft>
              <a:spcPct val="35000"/>
            </a:spcAft>
          </a:pPr>
          <a:r>
            <a:rPr lang="en-US" sz="700" kern="1200" dirty="0"/>
            <a:t>Nutrition services</a:t>
          </a:r>
        </a:p>
      </dsp:txBody>
      <dsp:txXfrm>
        <a:off x="684886" y="758521"/>
        <a:ext cx="735950" cy="289647"/>
      </dsp:txXfrm>
    </dsp:sp>
    <dsp:sp modelId="{025EEF70-6C20-4844-B660-CCDE2B49EF9A}">
      <dsp:nvSpPr>
        <dsp:cNvPr id="0" name=""/>
        <dsp:cNvSpPr/>
      </dsp:nvSpPr>
      <dsp:spPr>
        <a:xfrm>
          <a:off x="526430" y="1171149"/>
          <a:ext cx="1052861" cy="1052861"/>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84" tIns="49784" rIns="49784" bIns="49784" numCol="1" spcCol="1270" anchor="ctr" anchorCtr="0">
          <a:noAutofit/>
        </a:bodyPr>
        <a:lstStyle/>
        <a:p>
          <a:pPr lvl="0" algn="ctr" defTabSz="311150">
            <a:lnSpc>
              <a:spcPct val="90000"/>
            </a:lnSpc>
            <a:spcBef>
              <a:spcPct val="0"/>
            </a:spcBef>
            <a:spcAft>
              <a:spcPct val="35000"/>
            </a:spcAft>
          </a:pPr>
          <a:r>
            <a:rPr lang="en-US" sz="700" kern="1200" dirty="0"/>
            <a:t>GBV services and other humanitarian services</a:t>
          </a:r>
        </a:p>
      </dsp:txBody>
      <dsp:txXfrm>
        <a:off x="680618" y="1434364"/>
        <a:ext cx="744485" cy="5264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209C1-A8EA-7848-8F04-6AFD5D9DA94A}">
      <dsp:nvSpPr>
        <dsp:cNvPr id="0" name=""/>
        <dsp:cNvSpPr/>
      </dsp:nvSpPr>
      <dsp:spPr>
        <a:xfrm>
          <a:off x="937486" y="564083"/>
          <a:ext cx="4003445" cy="4003445"/>
        </a:xfrm>
        <a:prstGeom prst="blockArc">
          <a:avLst>
            <a:gd name="adj1" fmla="val 11728390"/>
            <a:gd name="adj2" fmla="val 16856345"/>
            <a:gd name="adj3" fmla="val 4637"/>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3EA93E8-395B-9149-AEC2-905B45F3142D}">
      <dsp:nvSpPr>
        <dsp:cNvPr id="0" name=""/>
        <dsp:cNvSpPr/>
      </dsp:nvSpPr>
      <dsp:spPr>
        <a:xfrm>
          <a:off x="939172" y="557955"/>
          <a:ext cx="4003445" cy="4003445"/>
        </a:xfrm>
        <a:prstGeom prst="blockArc">
          <a:avLst>
            <a:gd name="adj1" fmla="val 8201241"/>
            <a:gd name="adj2" fmla="val 11717215"/>
            <a:gd name="adj3" fmla="val 4637"/>
          </a:avLst>
        </a:prstGeom>
        <a:solidFill>
          <a:schemeClr val="accent3">
            <a:hueOff val="8437698"/>
            <a:satOff val="-12660"/>
            <a:lumOff val="-205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F89838-85BE-5F41-A7FD-CDB8F8678AFF}">
      <dsp:nvSpPr>
        <dsp:cNvPr id="0" name=""/>
        <dsp:cNvSpPr/>
      </dsp:nvSpPr>
      <dsp:spPr>
        <a:xfrm>
          <a:off x="1312457" y="1433283"/>
          <a:ext cx="4003445" cy="3389317"/>
        </a:xfrm>
        <a:prstGeom prst="blockArc">
          <a:avLst>
            <a:gd name="adj1" fmla="val 1367320"/>
            <a:gd name="adj2" fmla="val 9402717"/>
            <a:gd name="adj3" fmla="val 4637"/>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0945D1-273D-E249-A757-144D5655A04F}">
      <dsp:nvSpPr>
        <dsp:cNvPr id="0" name=""/>
        <dsp:cNvSpPr/>
      </dsp:nvSpPr>
      <dsp:spPr>
        <a:xfrm>
          <a:off x="1677875" y="557859"/>
          <a:ext cx="4003445" cy="4003445"/>
        </a:xfrm>
        <a:prstGeom prst="blockArc">
          <a:avLst>
            <a:gd name="adj1" fmla="val 20682963"/>
            <a:gd name="adj2" fmla="val 2561288"/>
            <a:gd name="adj3" fmla="val 4637"/>
          </a:avLst>
        </a:prstGeom>
        <a:solidFill>
          <a:schemeClr val="accent3">
            <a:hueOff val="2812566"/>
            <a:satOff val="-4220"/>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D3E827-C138-7E40-ACCB-72DFE1C0A3DD}">
      <dsp:nvSpPr>
        <dsp:cNvPr id="0" name=""/>
        <dsp:cNvSpPr/>
      </dsp:nvSpPr>
      <dsp:spPr>
        <a:xfrm>
          <a:off x="1679587" y="564083"/>
          <a:ext cx="4003445" cy="4003445"/>
        </a:xfrm>
        <a:prstGeom prst="blockArc">
          <a:avLst>
            <a:gd name="adj1" fmla="val 15543656"/>
            <a:gd name="adj2" fmla="val 20671614"/>
            <a:gd name="adj3" fmla="val 463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3CE7AFD-BE07-0E4A-A0CF-7D7F74147716}">
      <dsp:nvSpPr>
        <dsp:cNvPr id="0" name=""/>
        <dsp:cNvSpPr/>
      </dsp:nvSpPr>
      <dsp:spPr>
        <a:xfrm>
          <a:off x="2395240" y="1342809"/>
          <a:ext cx="1983805" cy="184152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t>Participation of Women and Girls</a:t>
          </a:r>
        </a:p>
      </dsp:txBody>
      <dsp:txXfrm>
        <a:off x="2685762" y="1612495"/>
        <a:ext cx="1402761" cy="1302157"/>
      </dsp:txXfrm>
    </dsp:sp>
    <dsp:sp modelId="{34791A7F-B260-364C-8944-16CE2E71E52A}">
      <dsp:nvSpPr>
        <dsp:cNvPr id="0" name=""/>
        <dsp:cNvSpPr/>
      </dsp:nvSpPr>
      <dsp:spPr>
        <a:xfrm>
          <a:off x="2400157" y="1484"/>
          <a:ext cx="1820205" cy="128907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latin typeface="Calibri"/>
              <a:ea typeface="+mn-ea"/>
            </a:rPr>
            <a:t>Location of facilities</a:t>
          </a:r>
          <a:endParaRPr lang="en-US" sz="1600" kern="1200" dirty="0"/>
        </a:p>
      </dsp:txBody>
      <dsp:txXfrm>
        <a:off x="2666720" y="190264"/>
        <a:ext cx="1287079" cy="911510"/>
      </dsp:txXfrm>
    </dsp:sp>
    <dsp:sp modelId="{31A7A346-F8F9-C645-A463-52912E838672}">
      <dsp:nvSpPr>
        <dsp:cNvPr id="0" name=""/>
        <dsp:cNvSpPr/>
      </dsp:nvSpPr>
      <dsp:spPr>
        <a:xfrm>
          <a:off x="4503306" y="1399620"/>
          <a:ext cx="2124903" cy="1289070"/>
        </a:xfrm>
        <a:prstGeom prst="ellipse">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latin typeface="Calibri"/>
              <a:ea typeface="+mn-ea"/>
            </a:rPr>
            <a:t>The dissemination of information and awareness</a:t>
          </a:r>
          <a:endParaRPr lang="en-US" sz="1600" kern="1200" dirty="0"/>
        </a:p>
      </dsp:txBody>
      <dsp:txXfrm>
        <a:off x="4814491" y="1588400"/>
        <a:ext cx="1502533" cy="911510"/>
      </dsp:txXfrm>
    </dsp:sp>
    <dsp:sp modelId="{C2555C88-8E72-B845-B98F-591A85F7AA05}">
      <dsp:nvSpPr>
        <dsp:cNvPr id="0" name=""/>
        <dsp:cNvSpPr/>
      </dsp:nvSpPr>
      <dsp:spPr>
        <a:xfrm>
          <a:off x="3982946" y="3240766"/>
          <a:ext cx="2267835" cy="1289070"/>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Human Resources – gender, skills, attitudes</a:t>
          </a:r>
          <a:endParaRPr lang="en-US" sz="1600" kern="1200" dirty="0"/>
        </a:p>
      </dsp:txBody>
      <dsp:txXfrm>
        <a:off x="4315063" y="3429546"/>
        <a:ext cx="1603601" cy="911510"/>
      </dsp:txXfrm>
    </dsp:sp>
    <dsp:sp modelId="{DF2677A8-3AAD-1643-AE00-DBF06BDA3214}">
      <dsp:nvSpPr>
        <dsp:cNvPr id="0" name=""/>
        <dsp:cNvSpPr/>
      </dsp:nvSpPr>
      <dsp:spPr>
        <a:xfrm>
          <a:off x="153329" y="3256449"/>
          <a:ext cx="2729670" cy="1289070"/>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t>Design/ layout of facilities – security, privacy and dignity</a:t>
          </a:r>
        </a:p>
      </dsp:txBody>
      <dsp:txXfrm>
        <a:off x="553080" y="3445229"/>
        <a:ext cx="1930168" cy="911510"/>
      </dsp:txXfrm>
    </dsp:sp>
    <dsp:sp modelId="{F0FCF2FA-4F0D-A345-B46B-00EA1E6D251F}">
      <dsp:nvSpPr>
        <dsp:cNvPr id="0" name=""/>
        <dsp:cNvSpPr/>
      </dsp:nvSpPr>
      <dsp:spPr>
        <a:xfrm>
          <a:off x="0" y="1399618"/>
          <a:ext cx="2109524" cy="1289070"/>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latin typeface="Calibri"/>
              <a:ea typeface="+mn-ea"/>
            </a:rPr>
            <a:t>The delivery of material support</a:t>
          </a:r>
        </a:p>
      </dsp:txBody>
      <dsp:txXfrm>
        <a:off x="308933" y="1588398"/>
        <a:ext cx="1491658" cy="9115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98962-A086-2B4F-83AC-48508CB82F6F}">
      <dsp:nvSpPr>
        <dsp:cNvPr id="0" name=""/>
        <dsp:cNvSpPr/>
      </dsp:nvSpPr>
      <dsp:spPr>
        <a:xfrm>
          <a:off x="2889794" y="2794"/>
          <a:ext cx="1586060" cy="1030939"/>
        </a:xfrm>
        <a:prstGeom prst="roundRect">
          <a:avLst/>
        </a:prstGeom>
        <a:solidFill>
          <a:srgbClr val="A046B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Gender and GBV risk assessment and analysis</a:t>
          </a:r>
        </a:p>
      </dsp:txBody>
      <dsp:txXfrm>
        <a:off x="2940120" y="53120"/>
        <a:ext cx="1485408" cy="930287"/>
      </dsp:txXfrm>
    </dsp:sp>
    <dsp:sp modelId="{D3542003-217A-1747-91D0-8C358071D85C}">
      <dsp:nvSpPr>
        <dsp:cNvPr id="0" name=""/>
        <dsp:cNvSpPr/>
      </dsp:nvSpPr>
      <dsp:spPr>
        <a:xfrm>
          <a:off x="1623886" y="518264"/>
          <a:ext cx="4117877" cy="4117877"/>
        </a:xfrm>
        <a:custGeom>
          <a:avLst/>
          <a:gdLst/>
          <a:ahLst/>
          <a:cxnLst/>
          <a:rect l="0" t="0" r="0" b="0"/>
          <a:pathLst>
            <a:path>
              <a:moveTo>
                <a:pt x="3064260" y="262119"/>
              </a:moveTo>
              <a:arcTo wR="2058938" hR="2058938" stAng="17953622" swAng="1211242"/>
            </a:path>
          </a:pathLst>
        </a:custGeom>
        <a:noFill/>
        <a:ln w="9525" cap="flat" cmpd="sng" algn="ctr">
          <a:solidFill>
            <a:srgbClr val="000000"/>
          </a:solidFill>
          <a:prstDash val="solid"/>
          <a:tailEnd type="arrow"/>
        </a:ln>
        <a:effectLst/>
      </dsp:spPr>
      <dsp:style>
        <a:lnRef idx="1">
          <a:scrgbClr r="0" g="0" b="0"/>
        </a:lnRef>
        <a:fillRef idx="0">
          <a:scrgbClr r="0" g="0" b="0"/>
        </a:fillRef>
        <a:effectRef idx="0">
          <a:scrgbClr r="0" g="0" b="0"/>
        </a:effectRef>
        <a:fontRef idx="minor"/>
      </dsp:style>
    </dsp:sp>
    <dsp:sp modelId="{C0F14592-4707-4849-8B9C-9CDA499C94EF}">
      <dsp:nvSpPr>
        <dsp:cNvPr id="0" name=""/>
        <dsp:cNvSpPr/>
      </dsp:nvSpPr>
      <dsp:spPr>
        <a:xfrm>
          <a:off x="4847962" y="1425486"/>
          <a:ext cx="1586060" cy="1030939"/>
        </a:xfrm>
        <a:prstGeom prst="roundRect">
          <a:avLst/>
        </a:prstGeom>
        <a:solidFill>
          <a:srgbClr val="A046B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Strategic Planning</a:t>
          </a:r>
        </a:p>
      </dsp:txBody>
      <dsp:txXfrm>
        <a:off x="4898288" y="1475812"/>
        <a:ext cx="1485408" cy="930287"/>
      </dsp:txXfrm>
    </dsp:sp>
    <dsp:sp modelId="{9C95E749-E574-374F-8618-E6E2570F2D58}">
      <dsp:nvSpPr>
        <dsp:cNvPr id="0" name=""/>
        <dsp:cNvSpPr/>
      </dsp:nvSpPr>
      <dsp:spPr>
        <a:xfrm>
          <a:off x="1623886" y="518264"/>
          <a:ext cx="4117877" cy="4117877"/>
        </a:xfrm>
        <a:custGeom>
          <a:avLst/>
          <a:gdLst/>
          <a:ahLst/>
          <a:cxnLst/>
          <a:rect l="0" t="0" r="0" b="0"/>
          <a:pathLst>
            <a:path>
              <a:moveTo>
                <a:pt x="4112934" y="2201523"/>
              </a:moveTo>
              <a:arcTo wR="2058938" hR="2058938" stAng="21838260" swAng="1359497"/>
            </a:path>
          </a:pathLst>
        </a:custGeom>
        <a:noFill/>
        <a:ln w="9525" cap="flat" cmpd="sng" algn="ctr">
          <a:solidFill>
            <a:srgbClr val="000000"/>
          </a:solidFill>
          <a:prstDash val="solid"/>
          <a:tailEnd type="arrow"/>
        </a:ln>
        <a:effectLst/>
      </dsp:spPr>
      <dsp:style>
        <a:lnRef idx="1">
          <a:scrgbClr r="0" g="0" b="0"/>
        </a:lnRef>
        <a:fillRef idx="0">
          <a:scrgbClr r="0" g="0" b="0"/>
        </a:fillRef>
        <a:effectRef idx="0">
          <a:scrgbClr r="0" g="0" b="0"/>
        </a:effectRef>
        <a:fontRef idx="minor"/>
      </dsp:style>
    </dsp:sp>
    <dsp:sp modelId="{585DD0F2-31AA-8D44-8326-518AF88E4F1B}">
      <dsp:nvSpPr>
        <dsp:cNvPr id="0" name=""/>
        <dsp:cNvSpPr/>
      </dsp:nvSpPr>
      <dsp:spPr>
        <a:xfrm>
          <a:off x="4100008" y="3727450"/>
          <a:ext cx="1586060" cy="1030939"/>
        </a:xfrm>
        <a:prstGeom prst="roundRect">
          <a:avLst/>
        </a:prstGeom>
        <a:solidFill>
          <a:srgbClr val="A046B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Resource mobilization</a:t>
          </a:r>
        </a:p>
      </dsp:txBody>
      <dsp:txXfrm>
        <a:off x="4150334" y="3777776"/>
        <a:ext cx="1485408" cy="930287"/>
      </dsp:txXfrm>
    </dsp:sp>
    <dsp:sp modelId="{8EB43B49-FE3A-3048-984E-C76039A9ACDA}">
      <dsp:nvSpPr>
        <dsp:cNvPr id="0" name=""/>
        <dsp:cNvSpPr/>
      </dsp:nvSpPr>
      <dsp:spPr>
        <a:xfrm>
          <a:off x="1623886" y="518264"/>
          <a:ext cx="4117877" cy="4117877"/>
        </a:xfrm>
        <a:custGeom>
          <a:avLst/>
          <a:gdLst/>
          <a:ahLst/>
          <a:cxnLst/>
          <a:rect l="0" t="0" r="0" b="0"/>
          <a:pathLst>
            <a:path>
              <a:moveTo>
                <a:pt x="2311519" y="4102326"/>
              </a:moveTo>
              <a:arcTo wR="2058938" hR="2058938" stAng="4977208" swAng="845584"/>
            </a:path>
          </a:pathLst>
        </a:custGeom>
        <a:noFill/>
        <a:ln w="9525" cap="flat" cmpd="sng" algn="ctr">
          <a:solidFill>
            <a:srgbClr val="000000"/>
          </a:solidFill>
          <a:prstDash val="solid"/>
          <a:tailEnd type="arrow"/>
        </a:ln>
        <a:effectLst/>
      </dsp:spPr>
      <dsp:style>
        <a:lnRef idx="1">
          <a:scrgbClr r="0" g="0" b="0"/>
        </a:lnRef>
        <a:fillRef idx="0">
          <a:scrgbClr r="0" g="0" b="0"/>
        </a:fillRef>
        <a:effectRef idx="0">
          <a:scrgbClr r="0" g="0" b="0"/>
        </a:effectRef>
        <a:fontRef idx="minor"/>
      </dsp:style>
    </dsp:sp>
    <dsp:sp modelId="{273FA3FB-4964-3C4F-B80A-BF746A6CFCA5}">
      <dsp:nvSpPr>
        <dsp:cNvPr id="0" name=""/>
        <dsp:cNvSpPr/>
      </dsp:nvSpPr>
      <dsp:spPr>
        <a:xfrm>
          <a:off x="1679580" y="3727450"/>
          <a:ext cx="1586060" cy="1030939"/>
        </a:xfrm>
        <a:prstGeom prst="roundRect">
          <a:avLst/>
        </a:prstGeom>
        <a:solidFill>
          <a:srgbClr val="A046B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Implementation</a:t>
          </a:r>
        </a:p>
      </dsp:txBody>
      <dsp:txXfrm>
        <a:off x="1729906" y="3777776"/>
        <a:ext cx="1485408" cy="930287"/>
      </dsp:txXfrm>
    </dsp:sp>
    <dsp:sp modelId="{0D9AA056-70A5-1540-A11B-1714127F0FDB}">
      <dsp:nvSpPr>
        <dsp:cNvPr id="0" name=""/>
        <dsp:cNvSpPr/>
      </dsp:nvSpPr>
      <dsp:spPr>
        <a:xfrm>
          <a:off x="1623886" y="518264"/>
          <a:ext cx="4117877" cy="4117877"/>
        </a:xfrm>
        <a:custGeom>
          <a:avLst/>
          <a:gdLst/>
          <a:ahLst/>
          <a:cxnLst/>
          <a:rect l="0" t="0" r="0" b="0"/>
          <a:pathLst>
            <a:path>
              <a:moveTo>
                <a:pt x="218401" y="2981788"/>
              </a:moveTo>
              <a:arcTo wR="2058938" hR="2058938" stAng="9202243" swAng="1359497"/>
            </a:path>
          </a:pathLst>
        </a:custGeom>
        <a:noFill/>
        <a:ln w="9525" cap="flat" cmpd="sng" algn="ctr">
          <a:solidFill>
            <a:srgbClr val="000000"/>
          </a:solidFill>
          <a:prstDash val="solid"/>
          <a:tailEnd type="arrow"/>
        </a:ln>
        <a:effectLst/>
      </dsp:spPr>
      <dsp:style>
        <a:lnRef idx="1">
          <a:scrgbClr r="0" g="0" b="0"/>
        </a:lnRef>
        <a:fillRef idx="0">
          <a:scrgbClr r="0" g="0" b="0"/>
        </a:fillRef>
        <a:effectRef idx="0">
          <a:scrgbClr r="0" g="0" b="0"/>
        </a:effectRef>
        <a:fontRef idx="minor"/>
      </dsp:style>
    </dsp:sp>
    <dsp:sp modelId="{42611789-4441-2646-917D-858927E3BC17}">
      <dsp:nvSpPr>
        <dsp:cNvPr id="0" name=""/>
        <dsp:cNvSpPr/>
      </dsp:nvSpPr>
      <dsp:spPr>
        <a:xfrm>
          <a:off x="931627" y="1425486"/>
          <a:ext cx="1586060" cy="1030939"/>
        </a:xfrm>
        <a:prstGeom prst="roundRect">
          <a:avLst/>
        </a:prstGeom>
        <a:solidFill>
          <a:srgbClr val="A046B8"/>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a:t>Monitoring</a:t>
          </a:r>
        </a:p>
      </dsp:txBody>
      <dsp:txXfrm>
        <a:off x="981953" y="1475812"/>
        <a:ext cx="1485408" cy="930287"/>
      </dsp:txXfrm>
    </dsp:sp>
    <dsp:sp modelId="{23EA67E9-0A00-E244-B131-26B6E55CA966}">
      <dsp:nvSpPr>
        <dsp:cNvPr id="0" name=""/>
        <dsp:cNvSpPr/>
      </dsp:nvSpPr>
      <dsp:spPr>
        <a:xfrm>
          <a:off x="1623886" y="518264"/>
          <a:ext cx="4117877" cy="4117877"/>
        </a:xfrm>
        <a:custGeom>
          <a:avLst/>
          <a:gdLst/>
          <a:ahLst/>
          <a:cxnLst/>
          <a:rect l="0" t="0" r="0" b="0"/>
          <a:pathLst>
            <a:path>
              <a:moveTo>
                <a:pt x="495308" y="719427"/>
              </a:moveTo>
              <a:arcTo wR="2058938" hR="2058938" stAng="13235136" swAng="1211242"/>
            </a:path>
          </a:pathLst>
        </a:custGeom>
        <a:noFill/>
        <a:ln w="9525" cap="flat" cmpd="sng" algn="ctr">
          <a:solidFill>
            <a:srgbClr val="000000"/>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57435-DBBB-4652-BC26-D8B68A968027}">
      <dsp:nvSpPr>
        <dsp:cNvPr id="0" name=""/>
        <dsp:cNvSpPr/>
      </dsp:nvSpPr>
      <dsp:spPr>
        <a:xfrm>
          <a:off x="1474767" y="2181786"/>
          <a:ext cx="1090924" cy="10909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Survivor</a:t>
          </a:r>
        </a:p>
      </dsp:txBody>
      <dsp:txXfrm>
        <a:off x="1634529" y="2341548"/>
        <a:ext cx="771400" cy="771400"/>
      </dsp:txXfrm>
    </dsp:sp>
    <dsp:sp modelId="{9BC318B7-2AEF-4944-B7CB-9B9DAFCD46F6}">
      <dsp:nvSpPr>
        <dsp:cNvPr id="0" name=""/>
        <dsp:cNvSpPr/>
      </dsp:nvSpPr>
      <dsp:spPr>
        <a:xfrm rot="11700000">
          <a:off x="502624" y="2292878"/>
          <a:ext cx="953375" cy="31091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214B42-1036-4585-B700-87EFF596AEFC}">
      <dsp:nvSpPr>
        <dsp:cNvPr id="0" name=""/>
        <dsp:cNvSpPr/>
      </dsp:nvSpPr>
      <dsp:spPr>
        <a:xfrm>
          <a:off x="678" y="1910408"/>
          <a:ext cx="1036377" cy="82910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a:t>Safety</a:t>
          </a:r>
        </a:p>
      </dsp:txBody>
      <dsp:txXfrm>
        <a:off x="24962" y="1934692"/>
        <a:ext cx="987809" cy="780534"/>
      </dsp:txXfrm>
    </dsp:sp>
    <dsp:sp modelId="{06E0C494-B920-4DF0-A380-13454F789AEA}">
      <dsp:nvSpPr>
        <dsp:cNvPr id="0" name=""/>
        <dsp:cNvSpPr/>
      </dsp:nvSpPr>
      <dsp:spPr>
        <a:xfrm rot="14700000">
          <a:off x="1088113" y="1595120"/>
          <a:ext cx="953375" cy="31091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C31E73-719A-43D3-BB78-FE98AE55C2FB}">
      <dsp:nvSpPr>
        <dsp:cNvPr id="0" name=""/>
        <dsp:cNvSpPr/>
      </dsp:nvSpPr>
      <dsp:spPr>
        <a:xfrm>
          <a:off x="845155" y="904000"/>
          <a:ext cx="1036377" cy="8291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a:t>Confidentiality</a:t>
          </a:r>
        </a:p>
      </dsp:txBody>
      <dsp:txXfrm>
        <a:off x="869439" y="928284"/>
        <a:ext cx="987809" cy="780534"/>
      </dsp:txXfrm>
    </dsp:sp>
    <dsp:sp modelId="{925D25C0-A59A-4A95-9430-D8A5AFCE2A17}">
      <dsp:nvSpPr>
        <dsp:cNvPr id="0" name=""/>
        <dsp:cNvSpPr/>
      </dsp:nvSpPr>
      <dsp:spPr>
        <a:xfrm rot="17700000">
          <a:off x="1998971" y="1595120"/>
          <a:ext cx="953375" cy="31091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DFEA53-9162-4550-A13B-28E41B6FC302}">
      <dsp:nvSpPr>
        <dsp:cNvPr id="0" name=""/>
        <dsp:cNvSpPr/>
      </dsp:nvSpPr>
      <dsp:spPr>
        <a:xfrm>
          <a:off x="2158926" y="904000"/>
          <a:ext cx="1036377" cy="82910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a:t>Respect</a:t>
          </a:r>
        </a:p>
      </dsp:txBody>
      <dsp:txXfrm>
        <a:off x="2183210" y="928284"/>
        <a:ext cx="987809" cy="780534"/>
      </dsp:txXfrm>
    </dsp:sp>
    <dsp:sp modelId="{558952A4-1C09-4ADC-BA27-E44807CF88A8}">
      <dsp:nvSpPr>
        <dsp:cNvPr id="0" name=""/>
        <dsp:cNvSpPr/>
      </dsp:nvSpPr>
      <dsp:spPr>
        <a:xfrm rot="20700000">
          <a:off x="2584459" y="2292878"/>
          <a:ext cx="953375" cy="310913"/>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1135DE-1B4A-4A3A-857D-F604E98B29A7}">
      <dsp:nvSpPr>
        <dsp:cNvPr id="0" name=""/>
        <dsp:cNvSpPr/>
      </dsp:nvSpPr>
      <dsp:spPr>
        <a:xfrm>
          <a:off x="3003403" y="1910408"/>
          <a:ext cx="1036377" cy="82910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a:t>Non-discrimination</a:t>
          </a:r>
        </a:p>
      </dsp:txBody>
      <dsp:txXfrm>
        <a:off x="3027687" y="1934692"/>
        <a:ext cx="987809" cy="7805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A1BBD-7971-7742-821C-59C2854A7D7B}">
      <dsp:nvSpPr>
        <dsp:cNvPr id="0" name=""/>
        <dsp:cNvSpPr/>
      </dsp:nvSpPr>
      <dsp:spPr>
        <a:xfrm>
          <a:off x="3605714" y="1887350"/>
          <a:ext cx="2551069" cy="442747"/>
        </a:xfrm>
        <a:custGeom>
          <a:avLst/>
          <a:gdLst/>
          <a:ahLst/>
          <a:cxnLst/>
          <a:rect l="0" t="0" r="0" b="0"/>
          <a:pathLst>
            <a:path>
              <a:moveTo>
                <a:pt x="0" y="0"/>
              </a:moveTo>
              <a:lnTo>
                <a:pt x="0" y="221373"/>
              </a:lnTo>
              <a:lnTo>
                <a:pt x="2551069" y="221373"/>
              </a:lnTo>
              <a:lnTo>
                <a:pt x="2551069" y="44274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7D9F28-C84B-D744-AB6C-51D40FB1A813}">
      <dsp:nvSpPr>
        <dsp:cNvPr id="0" name=""/>
        <dsp:cNvSpPr/>
      </dsp:nvSpPr>
      <dsp:spPr>
        <a:xfrm>
          <a:off x="3559994" y="1887350"/>
          <a:ext cx="91440" cy="442747"/>
        </a:xfrm>
        <a:custGeom>
          <a:avLst/>
          <a:gdLst/>
          <a:ahLst/>
          <a:cxnLst/>
          <a:rect l="0" t="0" r="0" b="0"/>
          <a:pathLst>
            <a:path>
              <a:moveTo>
                <a:pt x="45720" y="0"/>
              </a:moveTo>
              <a:lnTo>
                <a:pt x="45720" y="44274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356B7AD-83B7-2C4D-A98D-C5CD01D0ABEB}">
      <dsp:nvSpPr>
        <dsp:cNvPr id="0" name=""/>
        <dsp:cNvSpPr/>
      </dsp:nvSpPr>
      <dsp:spPr>
        <a:xfrm>
          <a:off x="1054645" y="1887350"/>
          <a:ext cx="2551069" cy="442747"/>
        </a:xfrm>
        <a:custGeom>
          <a:avLst/>
          <a:gdLst/>
          <a:ahLst/>
          <a:cxnLst/>
          <a:rect l="0" t="0" r="0" b="0"/>
          <a:pathLst>
            <a:path>
              <a:moveTo>
                <a:pt x="2551069" y="0"/>
              </a:moveTo>
              <a:lnTo>
                <a:pt x="2551069" y="221373"/>
              </a:lnTo>
              <a:lnTo>
                <a:pt x="0" y="221373"/>
              </a:lnTo>
              <a:lnTo>
                <a:pt x="0" y="44274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2DB645C-664E-D046-AFFE-91C3E637C840}">
      <dsp:nvSpPr>
        <dsp:cNvPr id="0" name=""/>
        <dsp:cNvSpPr/>
      </dsp:nvSpPr>
      <dsp:spPr>
        <a:xfrm>
          <a:off x="2770671" y="833189"/>
          <a:ext cx="1670086" cy="1054161"/>
        </a:xfrm>
        <a:prstGeom prst="arc">
          <a:avLst>
            <a:gd name="adj1" fmla="val 13200000"/>
            <a:gd name="adj2" fmla="val 192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AB35B01-7879-6C40-AFF0-E58494480190}">
      <dsp:nvSpPr>
        <dsp:cNvPr id="0" name=""/>
        <dsp:cNvSpPr/>
      </dsp:nvSpPr>
      <dsp:spPr>
        <a:xfrm>
          <a:off x="2770671" y="833189"/>
          <a:ext cx="1670086" cy="1054161"/>
        </a:xfrm>
        <a:prstGeom prst="arc">
          <a:avLst>
            <a:gd name="adj1" fmla="val 2400000"/>
            <a:gd name="adj2" fmla="val 84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1DA49A6-C90F-324C-A655-F34390FD1CC4}">
      <dsp:nvSpPr>
        <dsp:cNvPr id="0" name=""/>
        <dsp:cNvSpPr/>
      </dsp:nvSpPr>
      <dsp:spPr>
        <a:xfrm>
          <a:off x="1935628" y="1022938"/>
          <a:ext cx="3340172" cy="674663"/>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1" kern="1200" dirty="0">
              <a:solidFill>
                <a:schemeClr val="tx1"/>
              </a:solidFill>
            </a:rPr>
            <a:t>Service delivery</a:t>
          </a:r>
          <a:r>
            <a:rPr lang="en-US" sz="2000" kern="1200" dirty="0">
              <a:solidFill>
                <a:schemeClr val="tx1"/>
              </a:solidFill>
            </a:rPr>
            <a:t/>
          </a:r>
          <a:br>
            <a:rPr lang="en-US" sz="2000" kern="1200" dirty="0">
              <a:solidFill>
                <a:schemeClr val="tx1"/>
              </a:solidFill>
            </a:rPr>
          </a:br>
          <a:r>
            <a:rPr lang="en-US" sz="2200" i="1" kern="1200" dirty="0">
              <a:solidFill>
                <a:schemeClr val="tx1"/>
              </a:solidFill>
            </a:rPr>
            <a:t>(including staff/volunteers, programs, coordination, operations etc.) that</a:t>
          </a:r>
          <a:r>
            <a:rPr lang="is-IS" sz="2200" i="1" kern="1200" dirty="0">
              <a:solidFill>
                <a:schemeClr val="tx1"/>
              </a:solidFill>
            </a:rPr>
            <a:t>…</a:t>
          </a:r>
          <a:endParaRPr lang="en-US" sz="2200" i="1" kern="1200" dirty="0">
            <a:solidFill>
              <a:schemeClr val="tx1"/>
            </a:solidFill>
          </a:endParaRPr>
        </a:p>
      </dsp:txBody>
      <dsp:txXfrm>
        <a:off x="1935628" y="1022938"/>
        <a:ext cx="3340172" cy="674663"/>
      </dsp:txXfrm>
    </dsp:sp>
    <dsp:sp modelId="{0694E1E2-61B2-3848-9EFB-69FC578D84FC}">
      <dsp:nvSpPr>
        <dsp:cNvPr id="0" name=""/>
        <dsp:cNvSpPr/>
      </dsp:nvSpPr>
      <dsp:spPr>
        <a:xfrm>
          <a:off x="527564" y="2330097"/>
          <a:ext cx="1054161" cy="1054161"/>
        </a:xfrm>
        <a:prstGeom prst="arc">
          <a:avLst>
            <a:gd name="adj1" fmla="val 13200000"/>
            <a:gd name="adj2" fmla="val 192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0518CF-33F6-EC4F-AEF8-0E5FA4B33875}">
      <dsp:nvSpPr>
        <dsp:cNvPr id="0" name=""/>
        <dsp:cNvSpPr/>
      </dsp:nvSpPr>
      <dsp:spPr>
        <a:xfrm>
          <a:off x="527564" y="2330097"/>
          <a:ext cx="1054161" cy="1054161"/>
        </a:xfrm>
        <a:prstGeom prst="arc">
          <a:avLst>
            <a:gd name="adj1" fmla="val 2400000"/>
            <a:gd name="adj2" fmla="val 84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F4F70B6-46E6-2245-B1CF-FE0606F147A9}">
      <dsp:nvSpPr>
        <dsp:cNvPr id="0" name=""/>
        <dsp:cNvSpPr/>
      </dsp:nvSpPr>
      <dsp:spPr>
        <a:xfrm>
          <a:off x="484" y="2519846"/>
          <a:ext cx="2108322" cy="674663"/>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a:t>1. Does not cause or increase the likelihood of GBV,</a:t>
          </a:r>
        </a:p>
      </dsp:txBody>
      <dsp:txXfrm>
        <a:off x="484" y="2519846"/>
        <a:ext cx="2108322" cy="674663"/>
      </dsp:txXfrm>
    </dsp:sp>
    <dsp:sp modelId="{A16BEAA1-C97B-FB4F-B18D-21B886B64D8A}">
      <dsp:nvSpPr>
        <dsp:cNvPr id="0" name=""/>
        <dsp:cNvSpPr/>
      </dsp:nvSpPr>
      <dsp:spPr>
        <a:xfrm>
          <a:off x="3078634" y="2330097"/>
          <a:ext cx="1054161" cy="1054161"/>
        </a:xfrm>
        <a:prstGeom prst="arc">
          <a:avLst>
            <a:gd name="adj1" fmla="val 13200000"/>
            <a:gd name="adj2" fmla="val 192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F50CC5-73BA-DA42-969B-FFA761819CF8}">
      <dsp:nvSpPr>
        <dsp:cNvPr id="0" name=""/>
        <dsp:cNvSpPr/>
      </dsp:nvSpPr>
      <dsp:spPr>
        <a:xfrm>
          <a:off x="3078634" y="2330097"/>
          <a:ext cx="1054161" cy="1054161"/>
        </a:xfrm>
        <a:prstGeom prst="arc">
          <a:avLst>
            <a:gd name="adj1" fmla="val 2400000"/>
            <a:gd name="adj2" fmla="val 84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2F65174-635D-5543-ADA5-83BADE6322AA}">
      <dsp:nvSpPr>
        <dsp:cNvPr id="0" name=""/>
        <dsp:cNvSpPr/>
      </dsp:nvSpPr>
      <dsp:spPr>
        <a:xfrm>
          <a:off x="2551553" y="2519846"/>
          <a:ext cx="2108322" cy="674663"/>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a:solidFill>
                <a:srgbClr val="000000"/>
              </a:solidFill>
            </a:rPr>
            <a:t>2. Proactively facilitates and monitors vulnerable groups’ equal access to services and</a:t>
          </a:r>
        </a:p>
      </dsp:txBody>
      <dsp:txXfrm>
        <a:off x="2551553" y="2519846"/>
        <a:ext cx="2108322" cy="674663"/>
      </dsp:txXfrm>
    </dsp:sp>
    <dsp:sp modelId="{1B4337BB-4394-3543-B95C-8E6184DE4E39}">
      <dsp:nvSpPr>
        <dsp:cNvPr id="0" name=""/>
        <dsp:cNvSpPr/>
      </dsp:nvSpPr>
      <dsp:spPr>
        <a:xfrm>
          <a:off x="5629704" y="2330097"/>
          <a:ext cx="1054161" cy="1054161"/>
        </a:xfrm>
        <a:prstGeom prst="arc">
          <a:avLst>
            <a:gd name="adj1" fmla="val 13200000"/>
            <a:gd name="adj2" fmla="val 192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660FE13-7FB2-5A4D-BDF6-E32989D3C475}">
      <dsp:nvSpPr>
        <dsp:cNvPr id="0" name=""/>
        <dsp:cNvSpPr/>
      </dsp:nvSpPr>
      <dsp:spPr>
        <a:xfrm>
          <a:off x="5629704" y="2330097"/>
          <a:ext cx="1054161" cy="1054161"/>
        </a:xfrm>
        <a:prstGeom prst="arc">
          <a:avLst>
            <a:gd name="adj1" fmla="val 2400000"/>
            <a:gd name="adj2" fmla="val 8400000"/>
          </a:avLst>
        </a:pr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CF8F0F-AE9D-FC44-8636-7BFA48D2D0A4}">
      <dsp:nvSpPr>
        <dsp:cNvPr id="0" name=""/>
        <dsp:cNvSpPr/>
      </dsp:nvSpPr>
      <dsp:spPr>
        <a:xfrm>
          <a:off x="5102623" y="2519846"/>
          <a:ext cx="2108322" cy="674663"/>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a:t>3. Is responsive to gender and GBV risks in the environment.</a:t>
          </a:r>
        </a:p>
      </dsp:txBody>
      <dsp:txXfrm>
        <a:off x="5102623" y="2519846"/>
        <a:ext cx="2108322" cy="67466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7CDACD-A0E5-41C9-B75F-5FF397AA9776}" type="datetimeFigureOut">
              <a:rPr lang="en-US" smtClean="0"/>
              <a:pPr/>
              <a:t>1/15/2020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89BB8-7FBF-4D51-A358-589C48D88971}" type="slidenum">
              <a:rPr lang="en-US" smtClean="0"/>
              <a:pPr/>
              <a:t>‹#›</a:t>
            </a:fld>
            <a:endParaRPr lang="en-US"/>
          </a:p>
        </p:txBody>
      </p:sp>
    </p:spTree>
    <p:extLst>
      <p:ext uri="{BB962C8B-B14F-4D97-AF65-F5344CB8AC3E}">
        <p14:creationId xmlns:p14="http://schemas.microsoft.com/office/powerpoint/2010/main" val="3623658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51A1ACB2-5D97-463E-A8A4-CE2BB76462FF}" type="slidenum">
              <a:rPr lang="en-US" smtClean="0"/>
              <a:pPr/>
              <a:t>2</a:t>
            </a:fld>
            <a:endParaRPr lang="en-US"/>
          </a:p>
        </p:txBody>
      </p:sp>
    </p:spTree>
    <p:extLst>
      <p:ext uri="{BB962C8B-B14F-4D97-AF65-F5344CB8AC3E}">
        <p14:creationId xmlns:p14="http://schemas.microsoft.com/office/powerpoint/2010/main" val="2798504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min: </a:t>
            </a:r>
            <a:r>
              <a:rPr lang="en-US" sz="1200" kern="1200" dirty="0">
                <a:solidFill>
                  <a:schemeClr val="tx1"/>
                </a:solidFill>
                <a:effectLst/>
                <a:latin typeface="+mn-lt"/>
                <a:ea typeface="+mn-ea"/>
                <a:cs typeface="+mn-cs"/>
              </a:rPr>
              <a:t>Our review finds 12 studies examining the association between GBV and child malnutrition (See table 1). Studies were from both low and high-income countries and examined the association of GBV with child underweight, stunting, wasting (moderate to severe and severe), and low BMI. Most of the studies were based on Demographic Health Surveys or National Surveys with a few studies using observational study designs. All of them show a positive association between maternal exposure to physical, sexual, verbal or emotional abuse by their partners and child nutrition indicators. Stunting – low height of age- is a well-established risk marker of poor child development and predicts poorer cognitive and educational outcomes in later childhood and adolescence. Acute Malnutrition in the form of wasting can have long-term consequences for linear growth, depending on the severity, duration and recurrence, particularly if there is insufficient nourishment to support recovery. A significant association between stunting and maternal exposure to IPV was seen in countries like Kenya, India, Bangladesh and Malawi</a:t>
            </a:r>
          </a:p>
          <a:p>
            <a:endParaRPr lang="en-US" dirty="0"/>
          </a:p>
        </p:txBody>
      </p:sp>
      <p:sp>
        <p:nvSpPr>
          <p:cNvPr id="4" name="Slide Number Placeholder 3"/>
          <p:cNvSpPr>
            <a:spLocks noGrp="1"/>
          </p:cNvSpPr>
          <p:nvPr>
            <p:ph type="sldNum" sz="quarter" idx="5"/>
          </p:nvPr>
        </p:nvSpPr>
        <p:spPr/>
        <p:txBody>
          <a:bodyPr/>
          <a:lstStyle/>
          <a:p>
            <a:fld id="{19A26C3C-B320-41BB-8FCF-8B08B5E5F6DF}" type="slidenum">
              <a:rPr lang="en-US" smtClean="0"/>
              <a:t>14</a:t>
            </a:fld>
            <a:endParaRPr lang="en-US"/>
          </a:p>
        </p:txBody>
      </p:sp>
    </p:spTree>
    <p:extLst>
      <p:ext uri="{BB962C8B-B14F-4D97-AF65-F5344CB8AC3E}">
        <p14:creationId xmlns:p14="http://schemas.microsoft.com/office/powerpoint/2010/main" val="355960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30 seconds: The review found 10 studies examining the association of LBW with exposure to IPV. Studies show that there is a positive association between LBW and the outcome. </a:t>
            </a:r>
            <a:r>
              <a:rPr lang="en-US" sz="1200" kern="1200" dirty="0">
                <a:solidFill>
                  <a:schemeClr val="tx1"/>
                </a:solidFill>
                <a:effectLst/>
                <a:latin typeface="+mn-lt"/>
                <a:ea typeface="+mn-ea"/>
                <a:cs typeface="+mn-cs"/>
              </a:rPr>
              <a:t>Low weight at birth (less than 2500 grams) is strongly associated with child malnutrition, neonatal mortality, cognitive and neurological impairment, and stunting as adolescents and adults. LBW is also associated with other outcomes like hypothermia, small for gestational age, low immunity and consequent morbidity. LBW may also have intergenerational effects as LBW girls who survive tend to be undernourished when pregnant with relatively high incidence of LBW children(Alderman &amp; Behrman, 2004). </a:t>
            </a:r>
          </a:p>
        </p:txBody>
      </p:sp>
      <p:sp>
        <p:nvSpPr>
          <p:cNvPr id="4" name="Slide Number Placeholder 3"/>
          <p:cNvSpPr>
            <a:spLocks noGrp="1"/>
          </p:cNvSpPr>
          <p:nvPr>
            <p:ph type="sldNum" sz="quarter" idx="5"/>
          </p:nvPr>
        </p:nvSpPr>
        <p:spPr/>
        <p:txBody>
          <a:bodyPr/>
          <a:lstStyle/>
          <a:p>
            <a:fld id="{19A26C3C-B320-41BB-8FCF-8B08B5E5F6DF}" type="slidenum">
              <a:rPr lang="en-US" smtClean="0"/>
              <a:t>15</a:t>
            </a:fld>
            <a:endParaRPr lang="en-US"/>
          </a:p>
        </p:txBody>
      </p:sp>
    </p:spTree>
    <p:extLst>
      <p:ext uri="{BB962C8B-B14F-4D97-AF65-F5344CB8AC3E}">
        <p14:creationId xmlns:p14="http://schemas.microsoft.com/office/powerpoint/2010/main" val="327255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1.5 minutes: Interventions towards infant and young child feeding are critical for improving nutrition during emergencies. Immediate initiation of breast feeding, exclusive breast feeding for 6 months, timely initiation of complementary feeding at 6 months, minimum dietary diversity and minimum feed frequency (age appropriate) are recommended for child health and nutrition during the first 2 years of life. Our review found 11 studies that explored the impact of GBV on child feeding. Women who experienced any form of IPV during pregnancy were more likely to stop exclusive breast feeding within 6 months after birth. There was an association between IPV and immediate initiation of BF. </a:t>
            </a:r>
            <a:r>
              <a:rPr lang="en-US" sz="1200" kern="1200" dirty="0" err="1">
                <a:solidFill>
                  <a:schemeClr val="tx1"/>
                </a:solidFill>
                <a:effectLst/>
                <a:latin typeface="+mn-lt"/>
                <a:ea typeface="+mn-ea"/>
                <a:cs typeface="+mn-cs"/>
              </a:rPr>
              <a:t>Misch</a:t>
            </a:r>
            <a:r>
              <a:rPr lang="en-US" sz="1200" kern="1200" dirty="0">
                <a:solidFill>
                  <a:schemeClr val="tx1"/>
                </a:solidFill>
                <a:effectLst/>
                <a:latin typeface="+mn-lt"/>
                <a:ea typeface="+mn-ea"/>
                <a:cs typeface="+mn-cs"/>
              </a:rPr>
              <a:t> et al found that Indian mothers who were exposed to IPV had higher odds of feeding their children liquids within 24 hours of birth compared to those who were not (OR 0.74, 95% CI 0.58–0.95). The results show that psychological abuse was strongly associated with negative feeding behaviors. </a:t>
            </a:r>
            <a:endParaRPr lang="en-US" dirty="0"/>
          </a:p>
        </p:txBody>
      </p:sp>
      <p:sp>
        <p:nvSpPr>
          <p:cNvPr id="4" name="Slide Number Placeholder 3"/>
          <p:cNvSpPr>
            <a:spLocks noGrp="1"/>
          </p:cNvSpPr>
          <p:nvPr>
            <p:ph type="sldNum" sz="quarter" idx="5"/>
          </p:nvPr>
        </p:nvSpPr>
        <p:spPr/>
        <p:txBody>
          <a:bodyPr/>
          <a:lstStyle/>
          <a:p>
            <a:fld id="{19A26C3C-B320-41BB-8FCF-8B08B5E5F6DF}" type="slidenum">
              <a:rPr lang="en-US" smtClean="0"/>
              <a:t>16</a:t>
            </a:fld>
            <a:endParaRPr lang="en-US"/>
          </a:p>
        </p:txBody>
      </p:sp>
    </p:spTree>
    <p:extLst>
      <p:ext uri="{BB962C8B-B14F-4D97-AF65-F5344CB8AC3E}">
        <p14:creationId xmlns:p14="http://schemas.microsoft.com/office/powerpoint/2010/main" val="189168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18</a:t>
            </a:fld>
            <a:endParaRPr lang="en-US"/>
          </a:p>
        </p:txBody>
      </p:sp>
    </p:spTree>
    <p:extLst>
      <p:ext uri="{BB962C8B-B14F-4D97-AF65-F5344CB8AC3E}">
        <p14:creationId xmlns:p14="http://schemas.microsoft.com/office/powerpoint/2010/main" val="2343185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19</a:t>
            </a:fld>
            <a:endParaRPr lang="en-US"/>
          </a:p>
        </p:txBody>
      </p:sp>
    </p:spTree>
    <p:extLst>
      <p:ext uri="{BB962C8B-B14F-4D97-AF65-F5344CB8AC3E}">
        <p14:creationId xmlns:p14="http://schemas.microsoft.com/office/powerpoint/2010/main" val="1989750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At the right. What needs to know/</a:t>
            </a:r>
            <a:r>
              <a:rPr lang="en-US" dirty="0" err="1"/>
              <a:t>analyse</a:t>
            </a:r>
            <a:r>
              <a:rPr lang="en-US" dirty="0"/>
              <a:t> to do gender and GBV responsive nutrition </a:t>
            </a:r>
            <a:r>
              <a:rPr lang="en-US" dirty="0" err="1"/>
              <a:t>programme</a:t>
            </a:r>
            <a:r>
              <a:rPr lang="en-US" dirty="0"/>
              <a:t> (feel free to change the contents in a way that harmonized with technical note)</a:t>
            </a:r>
          </a:p>
          <a:p>
            <a:pPr marL="171450" indent="-171450">
              <a:buFont typeface="Arial" panose="020B0604020202020204" pitchFamily="34" charset="0"/>
              <a:buChar char="•"/>
            </a:pPr>
            <a:r>
              <a:rPr lang="en-US" dirty="0"/>
              <a:t>At the middle. It’s intervention level. Nothing concrete but emphasizing that the interventions need to be designed based on the through analysis of norms and context and by participation of women. </a:t>
            </a:r>
          </a:p>
          <a:p>
            <a:pPr marL="171450" indent="-171450">
              <a:buFont typeface="Arial" panose="020B0604020202020204" pitchFamily="34" charset="0"/>
              <a:buChar char="•"/>
            </a:pPr>
            <a:r>
              <a:rPr lang="en-US" dirty="0"/>
              <a:t>At the left: the results</a:t>
            </a:r>
          </a:p>
          <a:p>
            <a:pPr marL="171450" indent="-171450">
              <a:buFont typeface="Arial" panose="020B0604020202020204" pitchFamily="34" charset="0"/>
              <a:buChar char="•"/>
            </a:pPr>
            <a:r>
              <a:rPr lang="en-US" dirty="0"/>
              <a:t>The circle shows different level of interventions and results. </a:t>
            </a:r>
          </a:p>
          <a:p>
            <a:pPr marL="171450" indent="-171450">
              <a:buFont typeface="Arial" panose="020B0604020202020204" pitchFamily="34" charset="0"/>
              <a:buChar char="•"/>
            </a:pPr>
            <a:r>
              <a:rPr lang="en-US" dirty="0"/>
              <a:t>The last box of women’s access to services and GBV services are connected to the first part of women are well-taken care of. Women well-taken care of is in the nutrition causality analysis</a:t>
            </a:r>
            <a:r>
              <a:rPr lang="en-US"/>
              <a:t>. </a:t>
            </a:r>
            <a:endParaRPr lang="en-US" dirty="0"/>
          </a:p>
        </p:txBody>
      </p:sp>
      <p:sp>
        <p:nvSpPr>
          <p:cNvPr id="4" name="Slide Number Placeholder 3"/>
          <p:cNvSpPr>
            <a:spLocks noGrp="1"/>
          </p:cNvSpPr>
          <p:nvPr>
            <p:ph type="sldNum" sz="quarter" idx="10"/>
          </p:nvPr>
        </p:nvSpPr>
        <p:spPr/>
        <p:txBody>
          <a:bodyPr/>
          <a:lstStyle/>
          <a:p>
            <a:fld id="{C9BD1F26-7908-49C3-B6C2-6731303A1B2A}" type="slidenum">
              <a:rPr lang="en-US" smtClean="0"/>
              <a:t>20</a:t>
            </a:fld>
            <a:endParaRPr lang="en-US"/>
          </a:p>
        </p:txBody>
      </p:sp>
    </p:spTree>
    <p:extLst>
      <p:ext uri="{BB962C8B-B14F-4D97-AF65-F5344CB8AC3E}">
        <p14:creationId xmlns:p14="http://schemas.microsoft.com/office/powerpoint/2010/main" val="2599974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21</a:t>
            </a:fld>
            <a:endParaRPr lang="en-US"/>
          </a:p>
        </p:txBody>
      </p:sp>
    </p:spTree>
    <p:extLst>
      <p:ext uri="{BB962C8B-B14F-4D97-AF65-F5344CB8AC3E}">
        <p14:creationId xmlns:p14="http://schemas.microsoft.com/office/powerpoint/2010/main" val="3097454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AAAQ framework</a:t>
            </a:r>
          </a:p>
          <a:p>
            <a:endParaRPr lang="en-US" dirty="0"/>
          </a:p>
          <a:p>
            <a:r>
              <a:rPr lang="en-US" dirty="0"/>
              <a:t>Availability: Whether the service in question is available? For instance, is the health service available? </a:t>
            </a:r>
          </a:p>
          <a:p>
            <a:r>
              <a:rPr lang="en-US" dirty="0"/>
              <a:t>Accessibility: Whether the service is accessible i.e. women and girls? Are there any groups of people who cannot access to the service due to the accessibility barriers (physical, financial, admin, social, information). For example, a refugee woman from conservative countries may not be able to access health service where there are no female health staff and may not have enough money to pay the health services, may not have an insurance to access the health service and her husband may not allow her to access to the health service provided by male doctors, and may not have any information about the service or cannot read the information she received. </a:t>
            </a:r>
          </a:p>
          <a:p>
            <a:r>
              <a:rPr lang="en-US" dirty="0"/>
              <a:t>Acceptability: Even if there are no accessibility </a:t>
            </a:r>
            <a:r>
              <a:rPr lang="en-US" dirty="0" err="1"/>
              <a:t>barreires</a:t>
            </a:r>
            <a:r>
              <a:rPr lang="en-US" dirty="0"/>
              <a:t>, if the service is not acceptable to the intended user due to their culture or norms, people still cannot access to the services. </a:t>
            </a:r>
          </a:p>
          <a:p>
            <a:r>
              <a:rPr lang="en-US" dirty="0"/>
              <a:t>Quality: Even if people access to the service, if the quality is not up to standards, the users may not receive what s/he needs to receive or have negative impact. </a:t>
            </a:r>
          </a:p>
          <a:p>
            <a:endParaRPr lang="en-US" dirty="0"/>
          </a:p>
        </p:txBody>
      </p:sp>
      <p:sp>
        <p:nvSpPr>
          <p:cNvPr id="4" name="Slide Number Placeholder 3"/>
          <p:cNvSpPr>
            <a:spLocks noGrp="1"/>
          </p:cNvSpPr>
          <p:nvPr>
            <p:ph type="sldNum" sz="quarter" idx="10"/>
          </p:nvPr>
        </p:nvSpPr>
        <p:spPr/>
        <p:txBody>
          <a:bodyPr/>
          <a:lstStyle/>
          <a:p>
            <a:fld id="{B20BA2BD-821A-48EE-910B-5DD0D1A382B1}" type="slidenum">
              <a:rPr lang="en-US" smtClean="0"/>
              <a:t>22</a:t>
            </a:fld>
            <a:endParaRPr lang="en-US"/>
          </a:p>
        </p:txBody>
      </p:sp>
    </p:spTree>
    <p:extLst>
      <p:ext uri="{BB962C8B-B14F-4D97-AF65-F5344CB8AC3E}">
        <p14:creationId xmlns:p14="http://schemas.microsoft.com/office/powerpoint/2010/main" val="2530023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txBox="1">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numCol="1">
            <a:prstTxWarp prst="textNoShape">
              <a:avLst/>
            </a:prstTxWarp>
          </a:bodyPr>
          <a:lstStyle>
            <a:lvl1pPr>
              <a:defRPr sz="1200">
                <a:solidFill>
                  <a:srgbClr val="000000"/>
                </a:solidFill>
                <a:latin typeface="Calibri" charset="0"/>
                <a:ea typeface="ＭＳ Ｐゴシック" charset="0"/>
              </a:defRPr>
            </a:lvl1pPr>
            <a:lvl2pPr marL="742950" indent="-285750">
              <a:defRPr sz="1200">
                <a:solidFill>
                  <a:srgbClr val="000000"/>
                </a:solidFill>
                <a:latin typeface="Calibri" charset="0"/>
                <a:ea typeface="ＭＳ Ｐゴシック" charset="0"/>
              </a:defRPr>
            </a:lvl2pPr>
            <a:lvl3pPr marL="1143000" indent="-228600">
              <a:defRPr sz="1200">
                <a:solidFill>
                  <a:srgbClr val="000000"/>
                </a:solidFill>
                <a:latin typeface="Calibri" charset="0"/>
                <a:ea typeface="ＭＳ Ｐゴシック" charset="0"/>
              </a:defRPr>
            </a:lvl3pPr>
            <a:lvl4pPr marL="1600200" indent="-228600">
              <a:defRPr sz="1200">
                <a:solidFill>
                  <a:srgbClr val="000000"/>
                </a:solidFill>
                <a:latin typeface="Calibri" charset="0"/>
                <a:ea typeface="ＭＳ Ｐゴシック" charset="0"/>
              </a:defRPr>
            </a:lvl4pPr>
            <a:lvl5pPr marL="2057400" indent="-228600">
              <a:defRPr sz="1200">
                <a:solidFill>
                  <a:srgbClr val="000000"/>
                </a:solidFill>
                <a:latin typeface="Calibri" charset="0"/>
                <a:ea typeface="ＭＳ Ｐゴシック" charset="0"/>
              </a:defRPr>
            </a:lvl5pPr>
            <a:lvl6pPr marL="2514600" indent="-228600" eaLnBrk="0" fontAlgn="base" hangingPunct="0">
              <a:spcBef>
                <a:spcPct val="0"/>
              </a:spcBef>
              <a:spcAft>
                <a:spcPct val="0"/>
              </a:spcAft>
              <a:defRPr sz="1200">
                <a:solidFill>
                  <a:srgbClr val="000000"/>
                </a:solidFill>
                <a:latin typeface="Calibri" charset="0"/>
                <a:ea typeface="ＭＳ Ｐゴシック" charset="0"/>
              </a:defRPr>
            </a:lvl6pPr>
            <a:lvl7pPr marL="2971800" indent="-228600" eaLnBrk="0" fontAlgn="base" hangingPunct="0">
              <a:spcBef>
                <a:spcPct val="0"/>
              </a:spcBef>
              <a:spcAft>
                <a:spcPct val="0"/>
              </a:spcAft>
              <a:defRPr sz="1200">
                <a:solidFill>
                  <a:srgbClr val="000000"/>
                </a:solidFill>
                <a:latin typeface="Calibri" charset="0"/>
                <a:ea typeface="ＭＳ Ｐゴシック" charset="0"/>
              </a:defRPr>
            </a:lvl7pPr>
            <a:lvl8pPr marL="3429000" indent="-228600" eaLnBrk="0" fontAlgn="base" hangingPunct="0">
              <a:spcBef>
                <a:spcPct val="0"/>
              </a:spcBef>
              <a:spcAft>
                <a:spcPct val="0"/>
              </a:spcAft>
              <a:defRPr sz="1200">
                <a:solidFill>
                  <a:srgbClr val="000000"/>
                </a:solidFill>
                <a:latin typeface="Calibri" charset="0"/>
                <a:ea typeface="ＭＳ Ｐゴシック" charset="0"/>
              </a:defRPr>
            </a:lvl8pPr>
            <a:lvl9pPr marL="3886200" indent="-228600" eaLnBrk="0" fontAlgn="base" hangingPunct="0">
              <a:spcBef>
                <a:spcPct val="0"/>
              </a:spcBef>
              <a:spcAft>
                <a:spcPct val="0"/>
              </a:spcAft>
              <a:defRPr sz="1200">
                <a:solidFill>
                  <a:srgbClr val="000000"/>
                </a:solidFill>
                <a:latin typeface="Calibri" charset="0"/>
                <a:ea typeface="ＭＳ Ｐゴシック" charset="0"/>
              </a:defRPr>
            </a:lvl9pPr>
          </a:lstStyle>
          <a:p>
            <a:endParaRPr dirty="0"/>
          </a:p>
        </p:txBody>
      </p:sp>
      <p:sp>
        <p:nvSpPr>
          <p:cNvPr id="717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fld id="{A9D758DA-FA3D-EC42-88FA-5B1D90D39C81}" type="slidenum">
              <a:rPr lang="en-US">
                <a:solidFill>
                  <a:srgbClr val="000000"/>
                </a:solidFill>
              </a:rPr>
              <a:pPr/>
              <a:t>23</a:t>
            </a:fld>
            <a:endParaRPr lang="en-US">
              <a:solidFill>
                <a:srgbClr val="000000"/>
              </a:solidFill>
            </a:endParaRPr>
          </a:p>
        </p:txBody>
      </p:sp>
    </p:spTree>
    <p:extLst>
      <p:ext uri="{BB962C8B-B14F-4D97-AF65-F5344CB8AC3E}">
        <p14:creationId xmlns:p14="http://schemas.microsoft.com/office/powerpoint/2010/main" val="2268577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lvl="0"/>
            <a:fld id="{B51BD1F0-5B9F-4010-AAEE-224D4F3E79BD}" type="slidenum">
              <a:rPr lang="en-US" smtClean="0"/>
              <a:t>24</a:t>
            </a:fld>
            <a:endParaRPr lang="en-US"/>
          </a:p>
        </p:txBody>
      </p:sp>
    </p:spTree>
    <p:extLst>
      <p:ext uri="{BB962C8B-B14F-4D97-AF65-F5344CB8AC3E}">
        <p14:creationId xmlns:p14="http://schemas.microsoft.com/office/powerpoint/2010/main" val="2709243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3</a:t>
            </a:fld>
            <a:endParaRPr lang="en-US"/>
          </a:p>
        </p:txBody>
      </p:sp>
    </p:spTree>
    <p:extLst>
      <p:ext uri="{BB962C8B-B14F-4D97-AF65-F5344CB8AC3E}">
        <p14:creationId xmlns:p14="http://schemas.microsoft.com/office/powerpoint/2010/main" val="1563101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hangingPunct="1"/>
            <a:fld id="{A29D95AB-27FE-40F1-9FB4-8A69361B69D0}" type="slidenum">
              <a:rPr lang="en-US" altLang="en-US" sz="1200">
                <a:solidFill>
                  <a:srgbClr val="000000"/>
                </a:solidFill>
              </a:rPr>
              <a:pPr algn="r" hangingPunct="1"/>
              <a:t>25</a:t>
            </a:fld>
            <a:endParaRPr lang="en-US" altLang="en-US" sz="1200">
              <a:solidFill>
                <a:srgbClr val="000000"/>
              </a:solidFill>
            </a:endParaRPr>
          </a:p>
        </p:txBody>
      </p:sp>
    </p:spTree>
    <p:extLst>
      <p:ext uri="{BB962C8B-B14F-4D97-AF65-F5344CB8AC3E}">
        <p14:creationId xmlns:p14="http://schemas.microsoft.com/office/powerpoint/2010/main" val="2286769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dirty="0">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hangingPunct="1"/>
            <a:fld id="{A29D95AB-27FE-40F1-9FB4-8A69361B69D0}" type="slidenum">
              <a:rPr lang="en-US" altLang="en-US" sz="1200">
                <a:solidFill>
                  <a:srgbClr val="000000"/>
                </a:solidFill>
              </a:rPr>
              <a:pPr algn="r" hangingPunct="1"/>
              <a:t>26</a:t>
            </a:fld>
            <a:endParaRPr lang="en-US" altLang="en-US" sz="1200">
              <a:solidFill>
                <a:srgbClr val="000000"/>
              </a:solidFill>
            </a:endParaRPr>
          </a:p>
        </p:txBody>
      </p:sp>
    </p:spTree>
    <p:extLst>
      <p:ext uri="{BB962C8B-B14F-4D97-AF65-F5344CB8AC3E}">
        <p14:creationId xmlns:p14="http://schemas.microsoft.com/office/powerpoint/2010/main" val="1358649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hangingPunct="1"/>
            <a:fld id="{A29D95AB-27FE-40F1-9FB4-8A69361B69D0}" type="slidenum">
              <a:rPr lang="en-US" altLang="en-US" sz="1200">
                <a:solidFill>
                  <a:srgbClr val="000000"/>
                </a:solidFill>
              </a:rPr>
              <a:pPr algn="r" hangingPunct="1"/>
              <a:t>27</a:t>
            </a:fld>
            <a:endParaRPr lang="en-US" altLang="en-US" sz="1200">
              <a:solidFill>
                <a:srgbClr val="000000"/>
              </a:solidFill>
            </a:endParaRPr>
          </a:p>
        </p:txBody>
      </p:sp>
    </p:spTree>
    <p:extLst>
      <p:ext uri="{BB962C8B-B14F-4D97-AF65-F5344CB8AC3E}">
        <p14:creationId xmlns:p14="http://schemas.microsoft.com/office/powerpoint/2010/main" val="2111691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76A1B36-8AF5-4A41-B3B6-7CE62DB874A4}"/>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DC55EF3F-D60B-4FA0-9F2F-4030C9382B8B}"/>
              </a:ext>
            </a:extLst>
          </p:cNvPr>
          <p:cNvSpPr txBox="1">
            <a:spLocks noGrp="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p>
            <a:endParaRPr altLang="en-US">
              <a:latin typeface="Calibri" panose="020F0502020204030204" pitchFamily="34" charset="0"/>
            </a:endParaRPr>
          </a:p>
        </p:txBody>
      </p:sp>
      <p:sp>
        <p:nvSpPr>
          <p:cNvPr id="34820" name="Slide Number Placeholder 3">
            <a:extLst>
              <a:ext uri="{FF2B5EF4-FFF2-40B4-BE49-F238E27FC236}">
                <a16:creationId xmlns:a16="http://schemas.microsoft.com/office/drawing/2014/main" id="{58008801-B81E-461A-8DA7-16B7A86AC82F}"/>
              </a:ext>
            </a:extLst>
          </p:cNvPr>
          <p:cNvSpPr txBox="1">
            <a:spLocks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hangingPunct="1"/>
            <a:fld id="{A29D95AB-27FE-40F1-9FB4-8A69361B69D0}" type="slidenum">
              <a:rPr lang="en-US" altLang="en-US" sz="1200">
                <a:solidFill>
                  <a:srgbClr val="000000"/>
                </a:solidFill>
              </a:rPr>
              <a:pPr algn="r" hangingPunct="1"/>
              <a:t>28</a:t>
            </a:fld>
            <a:endParaRPr lang="en-US" altLang="en-US" sz="1200">
              <a:solidFill>
                <a:srgbClr val="000000"/>
              </a:solidFill>
            </a:endParaRPr>
          </a:p>
        </p:txBody>
      </p:sp>
    </p:spTree>
    <p:extLst>
      <p:ext uri="{BB962C8B-B14F-4D97-AF65-F5344CB8AC3E}">
        <p14:creationId xmlns:p14="http://schemas.microsoft.com/office/powerpoint/2010/main" val="34166694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689BB8-7FBF-4D51-A358-589C48D8897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835513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37</a:t>
            </a:fld>
            <a:endParaRPr lang="en-US"/>
          </a:p>
        </p:txBody>
      </p:sp>
    </p:spTree>
    <p:extLst>
      <p:ext uri="{BB962C8B-B14F-4D97-AF65-F5344CB8AC3E}">
        <p14:creationId xmlns:p14="http://schemas.microsoft.com/office/powerpoint/2010/main" val="3801323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38</a:t>
            </a:fld>
            <a:endParaRPr lang="en-US"/>
          </a:p>
        </p:txBody>
      </p:sp>
    </p:spTree>
    <p:extLst>
      <p:ext uri="{BB962C8B-B14F-4D97-AF65-F5344CB8AC3E}">
        <p14:creationId xmlns:p14="http://schemas.microsoft.com/office/powerpoint/2010/main" val="433958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Handout= Nutrition cluster AAP framework</a:t>
            </a:r>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39</a:t>
            </a:fld>
            <a:endParaRPr lang="en-US"/>
          </a:p>
        </p:txBody>
      </p:sp>
    </p:spTree>
    <p:extLst>
      <p:ext uri="{BB962C8B-B14F-4D97-AF65-F5344CB8AC3E}">
        <p14:creationId xmlns:p14="http://schemas.microsoft.com/office/powerpoint/2010/main" val="23510291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40</a:t>
            </a:fld>
            <a:endParaRPr lang="en-US"/>
          </a:p>
        </p:txBody>
      </p:sp>
    </p:spTree>
    <p:extLst>
      <p:ext uri="{BB962C8B-B14F-4D97-AF65-F5344CB8AC3E}">
        <p14:creationId xmlns:p14="http://schemas.microsoft.com/office/powerpoint/2010/main" val="16579720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41</a:t>
            </a:fld>
            <a:endParaRPr lang="en-US"/>
          </a:p>
        </p:txBody>
      </p:sp>
    </p:spTree>
    <p:extLst>
      <p:ext uri="{BB962C8B-B14F-4D97-AF65-F5344CB8AC3E}">
        <p14:creationId xmlns:p14="http://schemas.microsoft.com/office/powerpoint/2010/main" val="461853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IASC GBV guidelines definition.</a:t>
            </a:r>
          </a:p>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4</a:t>
            </a:fld>
            <a:endParaRPr lang="en-US"/>
          </a:p>
        </p:txBody>
      </p:sp>
    </p:spTree>
    <p:extLst>
      <p:ext uri="{BB962C8B-B14F-4D97-AF65-F5344CB8AC3E}">
        <p14:creationId xmlns:p14="http://schemas.microsoft.com/office/powerpoint/2010/main" val="30175618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45</a:t>
            </a:fld>
            <a:endParaRPr lang="en-US"/>
          </a:p>
        </p:txBody>
      </p:sp>
    </p:spTree>
    <p:extLst>
      <p:ext uri="{BB962C8B-B14F-4D97-AF65-F5344CB8AC3E}">
        <p14:creationId xmlns:p14="http://schemas.microsoft.com/office/powerpoint/2010/main" val="1596596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AAAQ framework</a:t>
            </a:r>
          </a:p>
          <a:p>
            <a:endParaRPr lang="en-US" dirty="0"/>
          </a:p>
          <a:p>
            <a:r>
              <a:rPr lang="en-US" dirty="0"/>
              <a:t>Availability: Whether the service in question is available? For instance, is the health service available? </a:t>
            </a:r>
          </a:p>
          <a:p>
            <a:r>
              <a:rPr lang="en-US" dirty="0"/>
              <a:t>Accessibility: Whether the service is accessible i.e. women and girls? Are there any groups of people who cannot access to the service due to the accessibility barriers (physical, financial, admin, social, information). For example, a refugee woman from conservative countries may not be able to access health service where there are no female health staff and may not have enough money to pay the health services, may not have an insurance to access the health service and her husband may not allow her to access to the health service provided by male doctors, and may not have any information about the service or cannot read the information she received. </a:t>
            </a:r>
          </a:p>
          <a:p>
            <a:r>
              <a:rPr lang="en-US" dirty="0"/>
              <a:t>Acceptability: Even if there are no accessibility </a:t>
            </a:r>
            <a:r>
              <a:rPr lang="en-US" dirty="0" err="1"/>
              <a:t>barreires</a:t>
            </a:r>
            <a:r>
              <a:rPr lang="en-US" dirty="0"/>
              <a:t>, if the service is not acceptable to the intended user due to their culture or norms, people still cannot access to the services. </a:t>
            </a:r>
          </a:p>
          <a:p>
            <a:r>
              <a:rPr lang="en-US" dirty="0"/>
              <a:t>Quality: Even if people access to the service, if the quality is not up to standards, the users may not receive what s/he needs to receive or have negative impact. </a:t>
            </a:r>
          </a:p>
          <a:p>
            <a:endParaRPr lang="en-US" dirty="0"/>
          </a:p>
        </p:txBody>
      </p:sp>
      <p:sp>
        <p:nvSpPr>
          <p:cNvPr id="4" name="Slide Number Placeholder 3"/>
          <p:cNvSpPr>
            <a:spLocks noGrp="1"/>
          </p:cNvSpPr>
          <p:nvPr>
            <p:ph type="sldNum" sz="quarter" idx="10"/>
          </p:nvPr>
        </p:nvSpPr>
        <p:spPr/>
        <p:txBody>
          <a:bodyPr/>
          <a:lstStyle/>
          <a:p>
            <a:fld id="{B20BA2BD-821A-48EE-910B-5DD0D1A382B1}" type="slidenum">
              <a:rPr lang="en-US" smtClean="0"/>
              <a:t>47</a:t>
            </a:fld>
            <a:endParaRPr lang="en-US"/>
          </a:p>
        </p:txBody>
      </p:sp>
    </p:spTree>
    <p:extLst>
      <p:ext uri="{BB962C8B-B14F-4D97-AF65-F5344CB8AC3E}">
        <p14:creationId xmlns:p14="http://schemas.microsoft.com/office/powerpoint/2010/main" val="27958536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Handout=</a:t>
            </a:r>
            <a:r>
              <a:rPr lang="en-US" baseline="0" dirty="0"/>
              <a:t> the assessment part of the GBV guidelines- nutrition thematic guide</a:t>
            </a:r>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48</a:t>
            </a:fld>
            <a:endParaRPr lang="en-US"/>
          </a:p>
        </p:txBody>
      </p:sp>
    </p:spTree>
    <p:extLst>
      <p:ext uri="{BB962C8B-B14F-4D97-AF65-F5344CB8AC3E}">
        <p14:creationId xmlns:p14="http://schemas.microsoft.com/office/powerpoint/2010/main" val="20837781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50</a:t>
            </a:fld>
            <a:endParaRPr lang="en-US"/>
          </a:p>
        </p:txBody>
      </p:sp>
    </p:spTree>
    <p:extLst>
      <p:ext uri="{BB962C8B-B14F-4D97-AF65-F5344CB8AC3E}">
        <p14:creationId xmlns:p14="http://schemas.microsoft.com/office/powerpoint/2010/main" val="28635760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questionnaire </a:t>
            </a:r>
            <a:r>
              <a:rPr lang="en-US" dirty="0" err="1"/>
              <a:t>excert</a:t>
            </a:r>
            <a:r>
              <a:rPr lang="en-US" dirty="0"/>
              <a:t>(s)</a:t>
            </a:r>
          </a:p>
        </p:txBody>
      </p:sp>
      <p:sp>
        <p:nvSpPr>
          <p:cNvPr id="4" name="Slide Number Placeholder 3"/>
          <p:cNvSpPr>
            <a:spLocks noGrp="1"/>
          </p:cNvSpPr>
          <p:nvPr>
            <p:ph type="sldNum" sz="quarter" idx="10"/>
          </p:nvPr>
        </p:nvSpPr>
        <p:spPr/>
        <p:txBody>
          <a:bodyPr/>
          <a:lstStyle/>
          <a:p>
            <a:fld id="{F3689BB8-7FBF-4D51-A358-589C48D88971}" type="slidenum">
              <a:rPr lang="en-US" smtClean="0"/>
              <a:pPr/>
              <a:t>51</a:t>
            </a:fld>
            <a:endParaRPr lang="en-US"/>
          </a:p>
        </p:txBody>
      </p:sp>
    </p:spTree>
    <p:extLst>
      <p:ext uri="{BB962C8B-B14F-4D97-AF65-F5344CB8AC3E}">
        <p14:creationId xmlns:p14="http://schemas.microsoft.com/office/powerpoint/2010/main" val="26119800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52</a:t>
            </a:fld>
            <a:endParaRPr lang="en-US"/>
          </a:p>
        </p:txBody>
      </p:sp>
    </p:spTree>
    <p:extLst>
      <p:ext uri="{BB962C8B-B14F-4D97-AF65-F5344CB8AC3E}">
        <p14:creationId xmlns:p14="http://schemas.microsoft.com/office/powerpoint/2010/main" val="32022019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53</a:t>
            </a:fld>
            <a:endParaRPr lang="en-US"/>
          </a:p>
        </p:txBody>
      </p:sp>
    </p:spTree>
    <p:extLst>
      <p:ext uri="{BB962C8B-B14F-4D97-AF65-F5344CB8AC3E}">
        <p14:creationId xmlns:p14="http://schemas.microsoft.com/office/powerpoint/2010/main" val="15290338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A469ED-D1FE-4C2F-92A6-034B6594D01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38180842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discussion guide, RM section of the GBV GL Nutrition TAG</a:t>
            </a:r>
          </a:p>
        </p:txBody>
      </p:sp>
      <p:sp>
        <p:nvSpPr>
          <p:cNvPr id="4" name="Slide Number Placeholder 3"/>
          <p:cNvSpPr>
            <a:spLocks noGrp="1"/>
          </p:cNvSpPr>
          <p:nvPr>
            <p:ph type="sldNum" sz="quarter" idx="10"/>
          </p:nvPr>
        </p:nvSpPr>
        <p:spPr/>
        <p:txBody>
          <a:bodyPr/>
          <a:lstStyle/>
          <a:p>
            <a:fld id="{F3689BB8-7FBF-4D51-A358-589C48D88971}" type="slidenum">
              <a:rPr lang="en-US" smtClean="0"/>
              <a:pPr/>
              <a:t>69</a:t>
            </a:fld>
            <a:endParaRPr lang="en-US"/>
          </a:p>
        </p:txBody>
      </p:sp>
    </p:spTree>
    <p:extLst>
      <p:ext uri="{BB962C8B-B14F-4D97-AF65-F5344CB8AC3E}">
        <p14:creationId xmlns:p14="http://schemas.microsoft.com/office/powerpoint/2010/main" val="29265066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the implementation part of the GBV GL Nutrition</a:t>
            </a:r>
            <a:r>
              <a:rPr lang="en-US" baseline="0" dirty="0"/>
              <a:t> TAG</a:t>
            </a:r>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73</a:t>
            </a:fld>
            <a:endParaRPr lang="en-US"/>
          </a:p>
        </p:txBody>
      </p:sp>
    </p:spTree>
    <p:extLst>
      <p:ext uri="{BB962C8B-B14F-4D97-AF65-F5344CB8AC3E}">
        <p14:creationId xmlns:p14="http://schemas.microsoft.com/office/powerpoint/2010/main" val="4292147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5</a:t>
            </a:fld>
            <a:endParaRPr lang="en-US"/>
          </a:p>
        </p:txBody>
      </p:sp>
    </p:spTree>
    <p:extLst>
      <p:ext uri="{BB962C8B-B14F-4D97-AF65-F5344CB8AC3E}">
        <p14:creationId xmlns:p14="http://schemas.microsoft.com/office/powerpoint/2010/main" val="38118418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096F45-5CD6-4E3E-A511-82EE71956BEE}"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25463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680F91-3A68-4157-8F1A-C375103DD50B}"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47381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81</a:t>
            </a:fld>
            <a:endParaRPr lang="en-US"/>
          </a:p>
        </p:txBody>
      </p:sp>
    </p:spTree>
    <p:extLst>
      <p:ext uri="{BB962C8B-B14F-4D97-AF65-F5344CB8AC3E}">
        <p14:creationId xmlns:p14="http://schemas.microsoft.com/office/powerpoint/2010/main" val="8670119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3" name="Shape 73"/>
          <p:cNvSpPr>
            <a:spLocks noGrp="1"/>
          </p:cNvSpPr>
          <p:nvPr>
            <p:ph type="body" sz="quarter" idx="1"/>
          </p:nvPr>
        </p:nvSpPr>
        <p:spPr>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sz="1800"/>
            </a:pPr>
            <a:r>
              <a:rPr lang="en-US" sz="2200" dirty="0"/>
              <a:t>UNICEF</a:t>
            </a:r>
            <a:r>
              <a:rPr lang="en-US" sz="2200" baseline="0" dirty="0"/>
              <a:t> </a:t>
            </a:r>
            <a:r>
              <a:rPr lang="en-US" sz="2400" dirty="0"/>
              <a:t>supported the South Sudan Ministry of Health to incorporate key messages on the linkage between child marriage/early </a:t>
            </a:r>
            <a:r>
              <a:rPr lang="en-US" sz="2400" dirty="0" err="1"/>
              <a:t>preg</a:t>
            </a:r>
            <a:r>
              <a:rPr lang="en-US" sz="2400" dirty="0"/>
              <a:t>- </a:t>
            </a:r>
            <a:r>
              <a:rPr lang="en-US" sz="2400" dirty="0" err="1"/>
              <a:t>nancy</a:t>
            </a:r>
            <a:r>
              <a:rPr lang="en-US" sz="2400" dirty="0"/>
              <a:t> and nutrition outcomes into their standard Infant and Young Child Feeding IEC materials. </a:t>
            </a:r>
            <a:endParaRPr lang="en-US" sz="2400" b="1" baseline="30000" dirty="0">
              <a:solidFill>
                <a:srgbClr val="000000"/>
              </a:solidFill>
              <a:latin typeface="Calibri Light"/>
              <a:cs typeface="Calibri Light"/>
            </a:endParaRPr>
          </a:p>
          <a:p>
            <a:pPr lvl="0">
              <a:defRPr sz="1800"/>
            </a:pPr>
            <a:endParaRPr sz="2200" dirty="0"/>
          </a:p>
        </p:txBody>
      </p:sp>
    </p:spTree>
    <p:extLst>
      <p:ext uri="{BB962C8B-B14F-4D97-AF65-F5344CB8AC3E}">
        <p14:creationId xmlns:p14="http://schemas.microsoft.com/office/powerpoint/2010/main" val="3317850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M&amp;E</a:t>
            </a:r>
            <a:r>
              <a:rPr lang="en-US" baseline="0" dirty="0"/>
              <a:t> section of the GBV GL Nutrition TAG</a:t>
            </a:r>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91</a:t>
            </a:fld>
            <a:endParaRPr lang="en-US"/>
          </a:p>
        </p:txBody>
      </p:sp>
    </p:spTree>
    <p:extLst>
      <p:ext uri="{BB962C8B-B14F-4D97-AF65-F5344CB8AC3E}">
        <p14:creationId xmlns:p14="http://schemas.microsoft.com/office/powerpoint/2010/main" val="2266308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Trainer will show the Framewrk and will ask the participants how they relate it  to identify the root causes of ‘lack of nutrition’ for certain groups, particularly women.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39C57F-3579-4AB1-A6CB-A50D32AEC7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3341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9</a:t>
            </a:fld>
            <a:endParaRPr lang="en-US"/>
          </a:p>
        </p:txBody>
      </p:sp>
    </p:spTree>
    <p:extLst>
      <p:ext uri="{BB962C8B-B14F-4D97-AF65-F5344CB8AC3E}">
        <p14:creationId xmlns:p14="http://schemas.microsoft.com/office/powerpoint/2010/main" val="140344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10</a:t>
            </a:fld>
            <a:endParaRPr lang="en-US"/>
          </a:p>
        </p:txBody>
      </p:sp>
    </p:spTree>
    <p:extLst>
      <p:ext uri="{BB962C8B-B14F-4D97-AF65-F5344CB8AC3E}">
        <p14:creationId xmlns:p14="http://schemas.microsoft.com/office/powerpoint/2010/main" val="2004706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12</a:t>
            </a:fld>
            <a:endParaRPr lang="en-US"/>
          </a:p>
        </p:txBody>
      </p:sp>
    </p:spTree>
    <p:extLst>
      <p:ext uri="{BB962C8B-B14F-4D97-AF65-F5344CB8AC3E}">
        <p14:creationId xmlns:p14="http://schemas.microsoft.com/office/powerpoint/2010/main" val="3031456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689BB8-7FBF-4D51-A358-589C48D88971}" type="slidenum">
              <a:rPr lang="en-US" smtClean="0"/>
              <a:pPr/>
              <a:t>13</a:t>
            </a:fld>
            <a:endParaRPr lang="en-US"/>
          </a:p>
        </p:txBody>
      </p:sp>
    </p:spTree>
    <p:extLst>
      <p:ext uri="{BB962C8B-B14F-4D97-AF65-F5344CB8AC3E}">
        <p14:creationId xmlns:p14="http://schemas.microsoft.com/office/powerpoint/2010/main" val="257940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4.xml"/><Relationship Id="rId4" Type="http://schemas.microsoft.com/office/2007/relationships/hdphoto" Target="../media/hdphoto2.wdp"/></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E35062E-4304-46EF-89BF-883B992A90C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35062E-4304-46EF-89BF-883B992A90C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35062E-4304-46EF-89BF-883B992A90C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56409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214291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475502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412160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851605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685800"/>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746891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685800"/>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199057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defTabSz="685800"/>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962552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35062E-4304-46EF-89BF-883B992A90C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164872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7724733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721203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894100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87B96-16EF-425B-9FF5-94B4F9D14E0C}"/>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E6A667C-30B8-4DD7-8944-0C5DEDE5799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97772B-AB09-45E3-A379-A0B61BF1803A}"/>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7AB2AF33-2B6E-4C4C-8FE2-CAA2A2190FC0}"/>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B9E39BDD-C42E-4487-9773-A9F9806A0706}"/>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3151222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62471-32B7-4DCF-929C-2E645CE6BE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EC7CC4-D538-4756-B20D-67BB0DE4E41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930C02-E802-4065-8266-998F3026A5BB}"/>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3EBBB648-2315-422D-92E5-D67186ACB088}"/>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81F5A9C7-5ED2-4CAF-8AC7-9A7FD31F6AD6}"/>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617612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AB945-24A5-462B-B7B3-1333EEAE31F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BF33E24-218B-4A6D-974C-DE596BAA7E9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68605BE-9256-4E46-AECB-0A4F1918481F}"/>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B6AAD827-6CEC-49C8-A19A-90F8E2CDF768}"/>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CD198F5F-869B-43A2-9CA4-D9CF3A4A3154}"/>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71430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B1FE5-EC1B-4A24-816B-4D53121150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43342D-1475-41DD-A5C6-90C5B0970E13}"/>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930A25-246E-4066-8C88-89C72CB43EF8}"/>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B3F54B-594E-4F16-BEDF-581BAA9F0F74}"/>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id="{2CB8F386-18E8-4B68-9531-EE3AB08E5CC1}"/>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id="{3CF21D79-1CB5-4DC4-A2D4-A60B42BBDA71}"/>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4800454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94742-5452-42FD-9D80-ACF75A64DA7A}"/>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A1832B-1B24-4448-89EB-8D7E69DF5EFA}"/>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BBD9E82-E0E7-4021-9A98-C50D20CEC8FA}"/>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A469FD-3388-49A6-9BEC-7882F8CFC15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6395067-208D-416F-AEE9-751BEFF30B6D}"/>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1E0510-6E4F-4A68-8E8F-8470C502F94C}"/>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8" name="Footer Placeholder 7">
            <a:extLst>
              <a:ext uri="{FF2B5EF4-FFF2-40B4-BE49-F238E27FC236}">
                <a16:creationId xmlns:a16="http://schemas.microsoft.com/office/drawing/2014/main" id="{A186C604-A88A-442E-A119-0652539473CC}"/>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9" name="Slide Number Placeholder 8">
            <a:extLst>
              <a:ext uri="{FF2B5EF4-FFF2-40B4-BE49-F238E27FC236}">
                <a16:creationId xmlns:a16="http://schemas.microsoft.com/office/drawing/2014/main" id="{6C5F8C39-FDDD-43F1-968B-603BB4FC9BA4}"/>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6476638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9F6C6-A8C8-40CF-B2E1-C1311CC509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B461F4-F51F-4EB2-8AB8-2B86291C2C82}"/>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id="{C2A58BF5-837B-491D-90A2-30A7560A197F}"/>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id="{AF870744-1CC8-4E94-AEEF-696E476514B4}"/>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034322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35062E-4304-46EF-89BF-883B992A90CE}" type="datetimeFigureOut">
              <a:rPr lang="en-US" smtClean="0"/>
              <a:pPr/>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FDB0CF-0F11-4ED8-9520-58170E5ADEA2}"/>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id="{42522E77-741D-4069-B510-FF20E54DD8E4}"/>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id="{3D10926C-EF17-4987-B2A5-BDB84A08A3BB}"/>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9005808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8EB50-AA54-4537-8E89-85CFC672D0B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7F756059-F8A0-4EE4-80F1-1BCA089ACEC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44FC60-ED3F-463A-9652-D92A5E7B17E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F7DF179D-E636-4023-A0E1-5B0C81DEB333}"/>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id="{411D35D3-FF9A-41DC-96A2-D53107C60A7B}"/>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id="{0AD822AD-AE4B-47D9-A111-1DA94FDED124}"/>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9322630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D0F63-65A6-4550-87A1-C3194F6C3CC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3477D8C-30A0-463E-967D-CAE24C7065A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E3BAF113-235F-446C-8330-3EC6E616C44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41B3BCC7-835B-4D6B-99ED-2BCEAE1448AD}"/>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id="{7B11ADCE-FB71-452A-BB1B-34414798DF48}"/>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id="{CCDD31AD-0D44-4920-8614-6DBD5CC848B0}"/>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0190961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034AB-2543-4A90-803B-E603B1C315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3B2C65-EEAB-4697-B980-E2DA952908D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761311-AC6E-4417-98A1-6F103549ABD3}"/>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ABBD423E-4A77-40A4-AA4C-E1B1C60271B1}"/>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0054A29-23C7-42BA-B665-85482325EF60}"/>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6464314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F19FCA-B522-4C10-A920-E1A22A62F8E1}"/>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805D16-3832-44C0-8970-5147AAFEC791}"/>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7D0ECC-5CB5-429A-94E5-6DD808DD20E2}"/>
              </a:ext>
            </a:extLst>
          </p:cNvPr>
          <p:cNvSpPr>
            <a:spLocks noGrp="1"/>
          </p:cNvSpPr>
          <p:nvPr>
            <p:ph type="dt" sz="half" idx="10"/>
          </p:nvPr>
        </p:nvSpPr>
        <p:spPr/>
        <p:txBody>
          <a:body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964FD7AE-B547-429A-A085-C4AEA163A9C2}"/>
              </a:ext>
            </a:extLst>
          </p:cNvPr>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D89FD09E-1E96-48D7-A650-7F75C4879DF7}"/>
              </a:ext>
            </a:extLst>
          </p:cNvPr>
          <p:cNvSpPr>
            <a:spLocks noGrp="1"/>
          </p:cNvSpPr>
          <p:nvPr>
            <p:ph type="sldNum" sz="quarter" idx="12"/>
          </p:nvPr>
        </p:nvSpPr>
        <p:spPr/>
        <p:txBody>
          <a:body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6051368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2403496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7899028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434039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5651074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685800"/>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339937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35062E-4304-46EF-89BF-883B992A90C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685800"/>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4830479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defTabSz="685800"/>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695209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32430020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9187624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4135864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9878313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4" name="Rectangle 33"/>
          <p:cNvSpPr/>
          <p:nvPr userDrawn="1"/>
        </p:nvSpPr>
        <p:spPr>
          <a:xfrm>
            <a:off x="0" y="4559302"/>
            <a:ext cx="9144000" cy="22987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hasCustomPrompt="1"/>
          </p:nvPr>
        </p:nvSpPr>
        <p:spPr>
          <a:xfrm>
            <a:off x="487397" y="577076"/>
            <a:ext cx="5683392" cy="812799"/>
          </a:xfrm>
        </p:spPr>
        <p:txBody>
          <a:bodyPr anchor="t">
            <a:normAutofit/>
          </a:bodyPr>
          <a:lstStyle>
            <a:lvl1pPr algn="l">
              <a:defRPr sz="3000" b="0" i="0">
                <a:solidFill>
                  <a:srgbClr val="791E77"/>
                </a:solidFill>
                <a:latin typeface="+mj-lt"/>
                <a:cs typeface="Calibri"/>
              </a:defRPr>
            </a:lvl1pPr>
          </a:lstStyle>
          <a:p>
            <a:r>
              <a:rPr lang="en-CA" dirty="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700" y="1549400"/>
            <a:ext cx="9144002" cy="6858000"/>
          </a:xfrm>
          <a:prstGeom prst="rect">
            <a:avLst/>
          </a:prstGeom>
        </p:spPr>
      </p:pic>
      <p:sp>
        <p:nvSpPr>
          <p:cNvPr id="22" name="TextBox 21"/>
          <p:cNvSpPr txBox="1"/>
          <p:nvPr userDrawn="1"/>
        </p:nvSpPr>
        <p:spPr>
          <a:xfrm>
            <a:off x="2438400" y="5188821"/>
            <a:ext cx="2533686"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Light" panose="020F0302020204030204"/>
                <a:ea typeface="+mn-ea"/>
                <a:cs typeface="+mn-cs"/>
              </a:rPr>
              <a:t>Guidelines for Integrating Gender-based Violence Interventions in Humanitarian Action</a:t>
            </a: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487398" y="5188821"/>
            <a:ext cx="1785904" cy="1190603"/>
          </a:xfrm>
          <a:prstGeom prst="rect">
            <a:avLst/>
          </a:prstGeom>
        </p:spPr>
      </p:pic>
    </p:spTree>
    <p:extLst>
      <p:ext uri="{BB962C8B-B14F-4D97-AF65-F5344CB8AC3E}">
        <p14:creationId xmlns:p14="http://schemas.microsoft.com/office/powerpoint/2010/main" val="23372107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34" name="Rectangle 33"/>
          <p:cNvSpPr/>
          <p:nvPr userDrawn="1"/>
        </p:nvSpPr>
        <p:spPr>
          <a:xfrm>
            <a:off x="0" y="6096002"/>
            <a:ext cx="9144000" cy="7620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hasCustomPrompt="1"/>
          </p:nvPr>
        </p:nvSpPr>
        <p:spPr>
          <a:xfrm>
            <a:off x="487397" y="577076"/>
            <a:ext cx="5683392" cy="812799"/>
          </a:xfrm>
        </p:spPr>
        <p:txBody>
          <a:bodyPr anchor="t">
            <a:normAutofit/>
          </a:bodyPr>
          <a:lstStyle>
            <a:lvl1pPr algn="l">
              <a:defRPr sz="3000" b="0" i="0">
                <a:solidFill>
                  <a:srgbClr val="791E77"/>
                </a:solidFill>
                <a:latin typeface="+mj-lt"/>
                <a:cs typeface="Calibri"/>
              </a:defRPr>
            </a:lvl1pPr>
          </a:lstStyle>
          <a:p>
            <a:r>
              <a:rPr lang="en-CA" dirty="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7700" y="1549400"/>
            <a:ext cx="9144002" cy="6858000"/>
          </a:xfrm>
          <a:prstGeom prst="rect">
            <a:avLst/>
          </a:prstGeom>
        </p:spPr>
      </p:pic>
      <p:sp>
        <p:nvSpPr>
          <p:cNvPr id="22" name="TextBox 21"/>
          <p:cNvSpPr txBox="1"/>
          <p:nvPr userDrawn="1"/>
        </p:nvSpPr>
        <p:spPr>
          <a:xfrm>
            <a:off x="1397001" y="6320819"/>
            <a:ext cx="6756400"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Calibri Light" panose="020F0302020204030204"/>
                <a:ea typeface="+mn-ea"/>
                <a:cs typeface="+mn-cs"/>
              </a:rPr>
              <a:t>Guidelines for Integrating Gender-based Violence Interventions in Humanitarian Action</a:t>
            </a: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58798" y="6166932"/>
            <a:ext cx="1036603" cy="691069"/>
          </a:xfrm>
          <a:prstGeom prst="rect">
            <a:avLst/>
          </a:prstGeom>
        </p:spPr>
      </p:pic>
    </p:spTree>
    <p:extLst>
      <p:ext uri="{BB962C8B-B14F-4D97-AF65-F5344CB8AC3E}">
        <p14:creationId xmlns:p14="http://schemas.microsoft.com/office/powerpoint/2010/main" val="897890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35062E-4304-46EF-89BF-883B992A90CE}" type="datetimeFigureOut">
              <a:rPr lang="en-US" smtClean="0"/>
              <a:pPr/>
              <a:t>1/15/2020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35062E-4304-46EF-89BF-883B992A90CE}" type="datetimeFigureOut">
              <a:rPr lang="en-US" smtClean="0"/>
              <a:pPr/>
              <a:t>1/15/2020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35062E-4304-46EF-89BF-883B992A90CE}" type="datetimeFigureOut">
              <a:rPr lang="en-US" smtClean="0"/>
              <a:pPr/>
              <a:t>1/15/2020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35062E-4304-46EF-89BF-883B992A90C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35062E-4304-46EF-89BF-883B992A90CE}" type="datetimeFigureOut">
              <a:rPr lang="en-US" smtClean="0"/>
              <a:pPr/>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A61928-8780-4C7B-A428-994DFDAE30A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5062E-4304-46EF-89BF-883B992A90CE}" type="datetimeFigureOut">
              <a:rPr lang="en-US" smtClean="0"/>
              <a:pPr/>
              <a:t>1/15/2020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61928-8780-4C7B-A428-994DFDAE30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E35062E-4304-46EF-89BF-883B992A90CE}" type="datetimeFigureOut">
              <a:rPr lang="en-US" smtClean="0"/>
              <a:pPr/>
              <a:t>1/15/2020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A61928-8780-4C7B-A428-994DFDAE30A1}" type="slidenum">
              <a:rPr lang="en-US" smtClean="0"/>
              <a:pPr/>
              <a:t>‹#›</a:t>
            </a:fld>
            <a:endParaRPr lang="en-US"/>
          </a:p>
        </p:txBody>
      </p:sp>
    </p:spTree>
    <p:extLst>
      <p:ext uri="{BB962C8B-B14F-4D97-AF65-F5344CB8AC3E}">
        <p14:creationId xmlns:p14="http://schemas.microsoft.com/office/powerpoint/2010/main" val="338713379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060DEF-959C-4205-A8EB-65341ECAC9F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4DDC5B-4496-409A-A088-CBF77D12EF8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6DC7D0-71DB-4A6A-B653-FBF1595BFF9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C2046F3-676B-44AD-8EDB-85A6187481B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3633EFAF-993F-4163-9991-B28F037CC94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A938F949-7472-41B2-B37B-05486DE2CF8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7795774F-706E-4F71-B4FF-636C5BD80A41}"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69576181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BD4F18D2-E385-4479-9A1D-B8BF190F9DE7}" type="datetimeFigureOut">
              <a:rPr lang="en-US" smtClean="0">
                <a:solidFill>
                  <a:prstClr val="black">
                    <a:tint val="75000"/>
                  </a:prstClr>
                </a:solidFill>
              </a:rPr>
              <a:pPr defTabSz="685800"/>
              <a:t>1/15/2020</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4D1EECB2-B57A-4EF3-A6DC-933BD30C6537}"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243561782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ihahandbook.org/#en/Section-Additional-Resource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2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www.gbvguidelines.org/"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linknca.org/article/alleger_la_surcharge_de_travail_des_femmes_pour_ameliorer_le_statut_nutritionnel_des_enfants1.htm?lng=en&amp;" TargetMode="Externa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19.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hyperlink" Target="http://www.gbvguidelines.com/" TargetMode="External"/><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6.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1.xml"/><Relationship Id="rId1" Type="http://schemas.openxmlformats.org/officeDocument/2006/relationships/slideLayout" Target="../slideLayouts/slideLayout3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772400" cy="2895600"/>
          </a:xfrm>
          <a:ln/>
        </p:spPr>
        <p:style>
          <a:lnRef idx="2">
            <a:schemeClr val="dk1"/>
          </a:lnRef>
          <a:fillRef idx="1">
            <a:schemeClr val="lt1"/>
          </a:fillRef>
          <a:effectRef idx="0">
            <a:schemeClr val="dk1"/>
          </a:effectRef>
          <a:fontRef idx="minor">
            <a:schemeClr val="dk1"/>
          </a:fontRef>
        </p:style>
        <p:txBody>
          <a:bodyPr>
            <a:normAutofit/>
          </a:bodyPr>
          <a:lstStyle/>
          <a:p>
            <a:r>
              <a:rPr lang="en-US" dirty="0"/>
              <a:t>Gender and GBV-Responsive Nutrition programs in Emergencies</a:t>
            </a:r>
          </a:p>
        </p:txBody>
      </p:sp>
      <p:pic>
        <p:nvPicPr>
          <p:cNvPr id="135170" name="Picture 2"/>
          <p:cNvPicPr>
            <a:picLocks noChangeAspect="1" noChangeArrowheads="1"/>
          </p:cNvPicPr>
          <p:nvPr/>
        </p:nvPicPr>
        <p:blipFill>
          <a:blip r:embed="rId2" cstate="print"/>
          <a:srcRect/>
          <a:stretch>
            <a:fillRect/>
          </a:stretch>
        </p:blipFill>
        <p:spPr bwMode="auto">
          <a:xfrm>
            <a:off x="2590800" y="457200"/>
            <a:ext cx="4286250" cy="1733550"/>
          </a:xfrm>
          <a:prstGeom prst="rect">
            <a:avLst/>
          </a:prstGeom>
          <a:noFill/>
          <a:ln w="9525">
            <a:noFill/>
            <a:miter lim="800000"/>
            <a:headEnd/>
            <a:tailEnd/>
          </a:ln>
        </p:spPr>
      </p:pic>
    </p:spTree>
    <p:extLst>
      <p:ext uri="{BB962C8B-B14F-4D97-AF65-F5344CB8AC3E}">
        <p14:creationId xmlns:p14="http://schemas.microsoft.com/office/powerpoint/2010/main" val="1097871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229600" cy="1325563"/>
          </a:xfrm>
          <a:ln/>
        </p:spPr>
        <p:style>
          <a:lnRef idx="2">
            <a:schemeClr val="dk1"/>
          </a:lnRef>
          <a:fillRef idx="1">
            <a:schemeClr val="lt1"/>
          </a:fillRef>
          <a:effectRef idx="0">
            <a:schemeClr val="dk1"/>
          </a:effectRef>
          <a:fontRef idx="minor">
            <a:schemeClr val="dk1"/>
          </a:fontRef>
        </p:style>
        <p:txBody>
          <a:bodyPr/>
          <a:lstStyle/>
          <a:p>
            <a:r>
              <a:rPr lang="en-US" dirty="0" smtClean="0"/>
              <a:t>Case studies: Linkages between Gender, GBV and nutrition</a:t>
            </a:r>
            <a:endParaRPr lang="en-US" dirty="0"/>
          </a:p>
        </p:txBody>
      </p:sp>
      <p:sp>
        <p:nvSpPr>
          <p:cNvPr id="3" name="Content Placeholder 2"/>
          <p:cNvSpPr>
            <a:spLocks noGrp="1"/>
          </p:cNvSpPr>
          <p:nvPr>
            <p:ph idx="1"/>
          </p:nvPr>
        </p:nvSpPr>
        <p:spPr>
          <a:xfrm>
            <a:off x="457200" y="2133600"/>
            <a:ext cx="8229600" cy="3886201"/>
          </a:xfrm>
          <a:ln/>
        </p:spPr>
        <p:style>
          <a:lnRef idx="2">
            <a:schemeClr val="dk1"/>
          </a:lnRef>
          <a:fillRef idx="1">
            <a:schemeClr val="lt1"/>
          </a:fillRef>
          <a:effectRef idx="0">
            <a:schemeClr val="dk1"/>
          </a:effectRef>
          <a:fontRef idx="minor">
            <a:schemeClr val="dk1"/>
          </a:fontRef>
        </p:style>
        <p:txBody>
          <a:bodyPr>
            <a:noAutofit/>
          </a:bodyPr>
          <a:lstStyle/>
          <a:p>
            <a:pPr indent="-342900"/>
            <a:r>
              <a:rPr lang="en-US" sz="2400" dirty="0" smtClean="0">
                <a:latin typeface="Calibri" charset="0"/>
              </a:rPr>
              <a:t>In </a:t>
            </a:r>
            <a:r>
              <a:rPr lang="en-US" sz="2400" dirty="0">
                <a:latin typeface="Calibri" charset="0"/>
              </a:rPr>
              <a:t>some contexts, </a:t>
            </a:r>
            <a:r>
              <a:rPr lang="en-US" sz="2400" dirty="0" smtClean="0">
                <a:latin typeface="Calibri" charset="0"/>
              </a:rPr>
              <a:t>if </a:t>
            </a:r>
            <a:r>
              <a:rPr lang="en-US" sz="2400" dirty="0">
                <a:latin typeface="Calibri" charset="0"/>
              </a:rPr>
              <a:t>a woman eats before the husband she is not </a:t>
            </a:r>
            <a:r>
              <a:rPr lang="en-US" sz="2400" dirty="0" smtClean="0">
                <a:latin typeface="Calibri" charset="0"/>
              </a:rPr>
              <a:t>“a </a:t>
            </a:r>
            <a:r>
              <a:rPr lang="en-US" sz="2400" dirty="0">
                <a:latin typeface="Calibri" charset="0"/>
              </a:rPr>
              <a:t>good </a:t>
            </a:r>
            <a:r>
              <a:rPr lang="en-US" sz="2400" dirty="0" smtClean="0">
                <a:latin typeface="Calibri" charset="0"/>
              </a:rPr>
              <a:t>wife”. </a:t>
            </a:r>
          </a:p>
          <a:p>
            <a:pPr indent="-342900"/>
            <a:r>
              <a:rPr lang="en-US" sz="2400" dirty="0" smtClean="0">
                <a:latin typeface="Calibri" charset="0"/>
              </a:rPr>
              <a:t>In some contexts, women are expected to take care of their children, husband and do the housework, in </a:t>
            </a:r>
            <a:r>
              <a:rPr lang="en-US" sz="2400" dirty="0">
                <a:latin typeface="Calibri" charset="0"/>
              </a:rPr>
              <a:t>addition to farming </a:t>
            </a:r>
            <a:r>
              <a:rPr lang="en-US" sz="2400" dirty="0" smtClean="0">
                <a:latin typeface="Calibri" charset="0"/>
              </a:rPr>
              <a:t>and being responsible </a:t>
            </a:r>
            <a:r>
              <a:rPr lang="en-US" sz="2400" dirty="0">
                <a:latin typeface="Calibri" charset="0"/>
              </a:rPr>
              <a:t>for fetching water and </a:t>
            </a:r>
            <a:r>
              <a:rPr lang="en-US" sz="2400" dirty="0" smtClean="0">
                <a:latin typeface="Calibri" charset="0"/>
              </a:rPr>
              <a:t>firewood.</a:t>
            </a:r>
          </a:p>
          <a:p>
            <a:pPr indent="-342900"/>
            <a:r>
              <a:rPr lang="en-US" sz="2400" dirty="0" smtClean="0">
                <a:latin typeface="Calibri" charset="0"/>
              </a:rPr>
              <a:t>In some contexts, women are not allowed to go out alone to access services.</a:t>
            </a:r>
          </a:p>
          <a:p>
            <a:pPr indent="-342900"/>
            <a:r>
              <a:rPr lang="en-US" sz="2400" dirty="0" smtClean="0">
                <a:latin typeface="Calibri" charset="0"/>
              </a:rPr>
              <a:t>When nutrition centers are located near check points, women and girls might not feel safe to access the services.</a:t>
            </a:r>
            <a:endParaRPr lang="en-US" sz="2400" dirty="0"/>
          </a:p>
        </p:txBody>
      </p:sp>
    </p:spTree>
    <p:extLst>
      <p:ext uri="{BB962C8B-B14F-4D97-AF65-F5344CB8AC3E}">
        <p14:creationId xmlns:p14="http://schemas.microsoft.com/office/powerpoint/2010/main" val="1169144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sz="4000" dirty="0">
                <a:solidFill>
                  <a:prstClr val="black"/>
                </a:solidFill>
                <a:latin typeface="Calibri"/>
              </a:rPr>
              <a:t>Linkage between Gender/GBV and Nutrition </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Humanitarian crises have different impacts on the levels of nutrition available to women, girls, men and boys, their feeding practices as well as their access to nutrition services.</a:t>
            </a:r>
          </a:p>
          <a:p>
            <a:endParaRPr lang="en-US" dirty="0"/>
          </a:p>
          <a:p>
            <a:r>
              <a:rPr lang="en-US" dirty="0"/>
              <a:t>This is partly attributed to gender inequality and the increased risk of Gender based Violence (GBV) during emergencies. </a:t>
            </a:r>
          </a:p>
          <a:p>
            <a:pPr marL="0" indent="0">
              <a:buNone/>
            </a:pPr>
            <a:endParaRPr lang="en-US" dirty="0"/>
          </a:p>
          <a:p>
            <a:r>
              <a:rPr lang="en-US" dirty="0"/>
              <a:t>Nutrition, gender inequality and GBV are often interrelated.</a:t>
            </a:r>
          </a:p>
          <a:p>
            <a:pPr marL="0" indent="0">
              <a:buNone/>
            </a:pPr>
            <a:endParaRPr lang="en-US" dirty="0"/>
          </a:p>
        </p:txBody>
      </p:sp>
    </p:spTree>
    <p:extLst>
      <p:ext uri="{BB962C8B-B14F-4D97-AF65-F5344CB8AC3E}">
        <p14:creationId xmlns:p14="http://schemas.microsoft.com/office/powerpoint/2010/main" val="253604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Linkage between Gender/GBV and Nutrition </a:t>
            </a:r>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pPr marL="571500" indent="-571500" defTabSz="584200" hangingPunct="0">
              <a:buFont typeface="Arial" charset="0"/>
              <a:buChar char="•"/>
            </a:pPr>
            <a:r>
              <a:rPr lang="en-US" sz="2400" dirty="0">
                <a:solidFill>
                  <a:srgbClr val="000000"/>
                </a:solidFill>
                <a:latin typeface="Calibri Body"/>
                <a:ea typeface="Helvetica Light"/>
                <a:cs typeface="Calibri Body"/>
              </a:rPr>
              <a:t>Gender social norms are detrimental in shaping food and nutrition related practices.</a:t>
            </a:r>
          </a:p>
          <a:p>
            <a:pPr marL="571500" indent="-571500" defTabSz="584200" hangingPunct="0">
              <a:buFont typeface="Arial" charset="0"/>
              <a:buChar char="•"/>
            </a:pPr>
            <a:r>
              <a:rPr lang="en-US" sz="2400" dirty="0">
                <a:solidFill>
                  <a:srgbClr val="000000"/>
                </a:solidFill>
                <a:latin typeface="Calibri Body"/>
                <a:ea typeface="Helvetica Light"/>
                <a:cs typeface="Calibri Body"/>
              </a:rPr>
              <a:t>Gender/power dynamics in the home have major implications for effectiveness of nutrition interventions and uptake of the services. </a:t>
            </a:r>
          </a:p>
          <a:p>
            <a:pPr marL="571500" indent="-571500" defTabSz="584200" hangingPunct="0">
              <a:buFont typeface="Arial" charset="0"/>
              <a:buChar char="•"/>
            </a:pPr>
            <a:r>
              <a:rPr lang="en-US" sz="2400" dirty="0">
                <a:solidFill>
                  <a:srgbClr val="000000"/>
                </a:solidFill>
                <a:latin typeface="Calibri Body"/>
                <a:ea typeface="Helvetica Light"/>
                <a:cs typeface="Calibri Body"/>
              </a:rPr>
              <a:t>Women’s aggregated work overload as a contributing factor to child undernutrition</a:t>
            </a:r>
            <a:endParaRPr lang="en-US" sz="2400" dirty="0">
              <a:solidFill>
                <a:srgbClr val="000000"/>
              </a:solidFill>
              <a:latin typeface="Calibri Body"/>
              <a:ea typeface="Helvetica Light"/>
              <a:cs typeface="Calibri Body"/>
              <a:sym typeface="Wingdings"/>
            </a:endParaRPr>
          </a:p>
          <a:p>
            <a:pPr marL="571500" indent="-571500" defTabSz="584200" hangingPunct="0">
              <a:buFont typeface="Arial" charset="0"/>
              <a:buChar char="•"/>
            </a:pPr>
            <a:r>
              <a:rPr lang="en-US" sz="2400" dirty="0">
                <a:solidFill>
                  <a:srgbClr val="000000"/>
                </a:solidFill>
                <a:latin typeface="Calibri Body"/>
                <a:ea typeface="Helvetica Light"/>
                <a:cs typeface="Calibri Body"/>
              </a:rPr>
              <a:t>Constraints on women’s mobility can hamper their access to food distribution sites and ability to access adequate and consistent amounts of nutritious food </a:t>
            </a:r>
            <a:endParaRPr lang="en-US" sz="2400" dirty="0">
              <a:solidFill>
                <a:srgbClr val="000000"/>
              </a:solidFill>
              <a:latin typeface="Calibri Body"/>
              <a:ea typeface="Helvetica Light"/>
              <a:cs typeface="Calibri Body"/>
              <a:sym typeface="Wingdings"/>
            </a:endParaRPr>
          </a:p>
          <a:p>
            <a:pPr marL="0">
              <a:buNone/>
            </a:pPr>
            <a:endParaRPr lang="en-US" sz="2400" dirty="0"/>
          </a:p>
        </p:txBody>
      </p:sp>
    </p:spTree>
    <p:extLst>
      <p:ext uri="{BB962C8B-B14F-4D97-AF65-F5344CB8AC3E}">
        <p14:creationId xmlns:p14="http://schemas.microsoft.com/office/powerpoint/2010/main" val="3330609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p:spPr>
        <p:style>
          <a:lnRef idx="2">
            <a:schemeClr val="dk1"/>
          </a:lnRef>
          <a:fillRef idx="1">
            <a:schemeClr val="lt1"/>
          </a:fillRef>
          <a:effectRef idx="0">
            <a:schemeClr val="dk1"/>
          </a:effectRef>
          <a:fontRef idx="minor">
            <a:schemeClr val="dk1"/>
          </a:fontRef>
        </p:style>
        <p:txBody>
          <a:bodyPr>
            <a:normAutofit/>
          </a:bodyPr>
          <a:lstStyle/>
          <a:p>
            <a:r>
              <a:rPr lang="en-US" b="1" dirty="0"/>
              <a:t>Linkage between Gender/GBV and Nutrition </a:t>
            </a:r>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pPr marL="571500" indent="-571500" defTabSz="584200" hangingPunct="0">
              <a:lnSpc>
                <a:spcPct val="100000"/>
              </a:lnSpc>
              <a:spcBef>
                <a:spcPct val="20000"/>
              </a:spcBef>
              <a:buFont typeface="Arial" charset="0"/>
              <a:buChar char="•"/>
            </a:pPr>
            <a:r>
              <a:rPr lang="en-US" sz="2400" dirty="0">
                <a:solidFill>
                  <a:srgbClr val="000000"/>
                </a:solidFill>
                <a:latin typeface="Calibri Body"/>
                <a:ea typeface="Helvetica Light"/>
                <a:cs typeface="Calibri Body"/>
              </a:rPr>
              <a:t>Managing limited household food supplies may contribute to intimate partner violence </a:t>
            </a:r>
            <a:endParaRPr lang="en-US" sz="2400" dirty="0">
              <a:solidFill>
                <a:srgbClr val="000000"/>
              </a:solidFill>
              <a:latin typeface="Calibri Body"/>
              <a:ea typeface="Helvetica Light"/>
              <a:cs typeface="Calibri Body"/>
              <a:sym typeface="Wingdings"/>
            </a:endParaRPr>
          </a:p>
          <a:p>
            <a:pPr marL="571500" lvl="0" indent="-571500" defTabSz="584200" hangingPunct="0">
              <a:lnSpc>
                <a:spcPct val="100000"/>
              </a:lnSpc>
              <a:spcBef>
                <a:spcPct val="20000"/>
              </a:spcBef>
              <a:buFont typeface="Arial" charset="0"/>
              <a:buChar char="•"/>
            </a:pPr>
            <a:r>
              <a:rPr lang="en-US" sz="2400" dirty="0">
                <a:solidFill>
                  <a:srgbClr val="000000"/>
                </a:solidFill>
                <a:latin typeface="Calibri Body"/>
                <a:ea typeface="Helvetica Light"/>
                <a:cs typeface="Calibri Body"/>
                <a:sym typeface="Helvetica Light"/>
              </a:rPr>
              <a:t>Lack of food </a:t>
            </a:r>
            <a:r>
              <a:rPr lang="en-US" sz="2400" dirty="0">
                <a:solidFill>
                  <a:srgbClr val="000000"/>
                </a:solidFill>
                <a:latin typeface="Calibri Body"/>
                <a:ea typeface="Helvetica Light"/>
                <a:cs typeface="Calibri Body"/>
                <a:sym typeface="Wingdings"/>
              </a:rPr>
              <a:t>as a driver for forced marriage + increased risk of sexual exploitation and abuse. </a:t>
            </a:r>
          </a:p>
          <a:p>
            <a:pPr marL="571500" lvl="0" indent="-571500" defTabSz="584200" hangingPunct="0">
              <a:buFont typeface="Arial" charset="0"/>
              <a:buChar char="•"/>
            </a:pPr>
            <a:r>
              <a:rPr lang="en-US" sz="2400" dirty="0">
                <a:solidFill>
                  <a:srgbClr val="000000"/>
                </a:solidFill>
                <a:latin typeface="Calibri Body"/>
                <a:ea typeface="Helvetica Light"/>
                <a:cs typeface="Calibri Body"/>
                <a:sym typeface="Wingdings"/>
              </a:rPr>
              <a:t>Location and timing of nutrition services/distribution points can increase GBV risk</a:t>
            </a:r>
          </a:p>
          <a:p>
            <a:pPr marL="571500" indent="-571500" defTabSz="584200" hangingPunct="0">
              <a:buFont typeface="Arial" charset="0"/>
              <a:buChar char="•"/>
            </a:pPr>
            <a:r>
              <a:rPr lang="en-US" sz="2400" dirty="0">
                <a:solidFill>
                  <a:srgbClr val="000000"/>
                </a:solidFill>
                <a:latin typeface="Calibri Body"/>
                <a:ea typeface="Helvetica Light"/>
                <a:cs typeface="Calibri Body"/>
                <a:sym typeface="Wingdings"/>
              </a:rPr>
              <a:t>Caregiver’s experience of GBV can have negative implications for child nutrition outcomes, breastfeeding and fetal growth</a:t>
            </a:r>
          </a:p>
          <a:p>
            <a:pPr marL="571500" lvl="0" indent="-571500" defTabSz="584200" hangingPunct="0">
              <a:buFont typeface="Arial" charset="0"/>
              <a:buChar char="•"/>
            </a:pPr>
            <a:endParaRPr lang="en-US" sz="2400" dirty="0">
              <a:solidFill>
                <a:srgbClr val="000000"/>
              </a:solidFill>
              <a:latin typeface="Calibri Body"/>
              <a:ea typeface="Helvetica Light"/>
              <a:cs typeface="Calibri Body"/>
              <a:sym typeface="Wingdings"/>
            </a:endParaRPr>
          </a:p>
          <a:p>
            <a:pPr marL="571500" indent="-571500" defTabSz="584200" hangingPunct="0">
              <a:buFont typeface="Arial" charset="0"/>
              <a:buChar char="•"/>
            </a:pPr>
            <a:endParaRPr lang="en-US" sz="2400" dirty="0"/>
          </a:p>
        </p:txBody>
      </p:sp>
    </p:spTree>
    <p:extLst>
      <p:ext uri="{BB962C8B-B14F-4D97-AF65-F5344CB8AC3E}">
        <p14:creationId xmlns:p14="http://schemas.microsoft.com/office/powerpoint/2010/main" val="3393004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06C6-8FEA-473B-AD7C-BD8BAEF9A4F7}"/>
              </a:ext>
            </a:extLst>
          </p:cNvPr>
          <p:cNvSpPr>
            <a:spLocks noGrp="1"/>
          </p:cNvSpPr>
          <p:nvPr>
            <p:ph type="title"/>
          </p:nvPr>
        </p:nvSpPr>
        <p:spPr>
          <a:xfrm>
            <a:off x="324852" y="5114340"/>
            <a:ext cx="5875645" cy="1264588"/>
          </a:xfrm>
        </p:spPr>
        <p:txBody>
          <a:bodyPr vert="horz" lIns="91440" tIns="45720" rIns="91440" bIns="45720" rtlCol="0" anchor="ctr">
            <a:normAutofit fontScale="90000"/>
          </a:bodyPr>
          <a:lstStyle/>
          <a:p>
            <a:pPr algn="r"/>
            <a:r>
              <a:rPr lang="en-US" sz="4200"/>
              <a:t>GBV increases the risk of Stunting</a:t>
            </a:r>
          </a:p>
        </p:txBody>
      </p:sp>
      <p:sp>
        <p:nvSpPr>
          <p:cNvPr id="17" name="Content Placeholder 16">
            <a:extLst>
              <a:ext uri="{FF2B5EF4-FFF2-40B4-BE49-F238E27FC236}">
                <a16:creationId xmlns:a16="http://schemas.microsoft.com/office/drawing/2014/main" id="{D9232532-47F6-4722-A96A-5E02CA5F1F1D}"/>
              </a:ext>
            </a:extLst>
          </p:cNvPr>
          <p:cNvSpPr>
            <a:spLocks noGrp="1"/>
          </p:cNvSpPr>
          <p:nvPr>
            <p:ph sz="half" idx="2"/>
          </p:nvPr>
        </p:nvSpPr>
        <p:spPr>
          <a:xfrm>
            <a:off x="6374331" y="5091764"/>
            <a:ext cx="2230655" cy="1264587"/>
          </a:xfrm>
        </p:spPr>
        <p:txBody>
          <a:bodyPr vert="horz" lIns="91440" tIns="45720" rIns="91440" bIns="45720" rtlCol="0" anchor="ctr">
            <a:normAutofit fontScale="92500" lnSpcReduction="20000"/>
          </a:bodyPr>
          <a:lstStyle/>
          <a:p>
            <a:pPr marL="0" indent="0">
              <a:buNone/>
            </a:pPr>
            <a:r>
              <a:rPr lang="en-US" sz="2000" b="1"/>
              <a:t>Women who experienced any form of IPV were more likely to have stunted children</a:t>
            </a:r>
          </a:p>
        </p:txBody>
      </p:sp>
      <p:sp>
        <p:nvSpPr>
          <p:cNvPr id="5" name="Slide Number Placeholder 4">
            <a:extLst>
              <a:ext uri="{FF2B5EF4-FFF2-40B4-BE49-F238E27FC236}">
                <a16:creationId xmlns:a16="http://schemas.microsoft.com/office/drawing/2014/main" id="{0DBCEBEB-83F4-4979-9A58-EFC78A555D15}"/>
              </a:ext>
            </a:extLst>
          </p:cNvPr>
          <p:cNvSpPr>
            <a:spLocks noGrp="1"/>
          </p:cNvSpPr>
          <p:nvPr>
            <p:ph type="sldNum" sz="quarter" idx="12"/>
          </p:nvPr>
        </p:nvSpPr>
        <p:spPr>
          <a:xfrm>
            <a:off x="6457950" y="6356351"/>
            <a:ext cx="2057400" cy="365125"/>
          </a:xfrm>
        </p:spPr>
        <p:txBody>
          <a:bodyPr vert="horz" lIns="91440" tIns="45720" rIns="91440" bIns="45720" rtlCol="0" anchor="ctr">
            <a:normAutofit/>
          </a:bodyPr>
          <a:lstStyle/>
          <a:p>
            <a:pPr defTabSz="914400">
              <a:spcAft>
                <a:spcPts val="600"/>
              </a:spcAft>
              <a:defRPr/>
            </a:pPr>
            <a:fld id="{AA10E888-B939-46B1-9EBF-3F47964254FB}" type="slidenum">
              <a:rPr lang="en-US">
                <a:solidFill>
                  <a:srgbClr val="FFFFFF">
                    <a:alpha val="80000"/>
                  </a:srgbClr>
                </a:solidFill>
                <a:latin typeface="Calibri" panose="020F0502020204030204"/>
              </a:rPr>
              <a:pPr defTabSz="914400">
                <a:spcAft>
                  <a:spcPts val="600"/>
                </a:spcAft>
                <a:defRPr/>
              </a:pPr>
              <a:t>14</a:t>
            </a:fld>
            <a:endParaRPr lang="en-US">
              <a:solidFill>
                <a:srgbClr val="FFFFFF">
                  <a:alpha val="80000"/>
                </a:srgbClr>
              </a:solidFill>
              <a:latin typeface="Calibri" panose="020F0502020204030204"/>
            </a:endParaRPr>
          </a:p>
        </p:txBody>
      </p:sp>
      <p:pic>
        <p:nvPicPr>
          <p:cNvPr id="6" name="Picture 5">
            <a:extLst>
              <a:ext uri="{FF2B5EF4-FFF2-40B4-BE49-F238E27FC236}">
                <a16:creationId xmlns:a16="http://schemas.microsoft.com/office/drawing/2014/main" id="{744380F2-4B73-4245-AAB4-6AA965A84A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091764"/>
          </a:xfrm>
          <a:prstGeom prst="rect">
            <a:avLst/>
          </a:prstGeom>
        </p:spPr>
      </p:pic>
    </p:spTree>
    <p:extLst>
      <p:ext uri="{BB962C8B-B14F-4D97-AF65-F5344CB8AC3E}">
        <p14:creationId xmlns:p14="http://schemas.microsoft.com/office/powerpoint/2010/main" val="960621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06C6-8FEA-473B-AD7C-BD8BAEF9A4F7}"/>
              </a:ext>
            </a:extLst>
          </p:cNvPr>
          <p:cNvSpPr>
            <a:spLocks noGrp="1"/>
          </p:cNvSpPr>
          <p:nvPr>
            <p:ph type="title"/>
          </p:nvPr>
        </p:nvSpPr>
        <p:spPr>
          <a:xfrm>
            <a:off x="324852" y="5114340"/>
            <a:ext cx="5875645" cy="1264588"/>
          </a:xfrm>
        </p:spPr>
        <p:txBody>
          <a:bodyPr vert="horz" lIns="91440" tIns="45720" rIns="91440" bIns="45720" rtlCol="0" anchor="ctr">
            <a:normAutofit fontScale="90000"/>
          </a:bodyPr>
          <a:lstStyle/>
          <a:p>
            <a:pPr algn="r"/>
            <a:r>
              <a:rPr lang="en-US" dirty="0">
                <a:solidFill>
                  <a:srgbClr val="000000"/>
                </a:solidFill>
              </a:rPr>
              <a:t>GBV affects fetal growth and development</a:t>
            </a:r>
            <a:endParaRPr lang="en-US" sz="4200" dirty="0">
              <a:solidFill>
                <a:srgbClr val="000000"/>
              </a:solidFill>
            </a:endParaRPr>
          </a:p>
        </p:txBody>
      </p:sp>
      <p:sp>
        <p:nvSpPr>
          <p:cNvPr id="17" name="Content Placeholder 16">
            <a:extLst>
              <a:ext uri="{FF2B5EF4-FFF2-40B4-BE49-F238E27FC236}">
                <a16:creationId xmlns:a16="http://schemas.microsoft.com/office/drawing/2014/main" id="{D9232532-47F6-4722-A96A-5E02CA5F1F1D}"/>
              </a:ext>
            </a:extLst>
          </p:cNvPr>
          <p:cNvSpPr>
            <a:spLocks noGrp="1"/>
          </p:cNvSpPr>
          <p:nvPr>
            <p:ph sz="half" idx="2"/>
          </p:nvPr>
        </p:nvSpPr>
        <p:spPr>
          <a:xfrm>
            <a:off x="6374331" y="5091764"/>
            <a:ext cx="2769670" cy="1766237"/>
          </a:xfrm>
        </p:spPr>
        <p:txBody>
          <a:bodyPr vert="horz" lIns="91440" tIns="45720" rIns="91440" bIns="45720" rtlCol="0" anchor="ctr">
            <a:normAutofit fontScale="85000" lnSpcReduction="20000"/>
          </a:bodyPr>
          <a:lstStyle/>
          <a:p>
            <a:pPr>
              <a:spcAft>
                <a:spcPts val="600"/>
              </a:spcAft>
            </a:pPr>
            <a:r>
              <a:rPr lang="en-US" sz="2000" b="1" dirty="0"/>
              <a:t>Women experiencing any form of IPV during or before pregnancy were more likely to have Low Birth Weight (LBW) children or children who were too small for their gestational age.</a:t>
            </a:r>
          </a:p>
        </p:txBody>
      </p:sp>
      <p:sp>
        <p:nvSpPr>
          <p:cNvPr id="5" name="Slide Number Placeholder 4">
            <a:extLst>
              <a:ext uri="{FF2B5EF4-FFF2-40B4-BE49-F238E27FC236}">
                <a16:creationId xmlns:a16="http://schemas.microsoft.com/office/drawing/2014/main" id="{0DBCEBEB-83F4-4979-9A58-EFC78A555D15}"/>
              </a:ext>
            </a:extLst>
          </p:cNvPr>
          <p:cNvSpPr>
            <a:spLocks noGrp="1"/>
          </p:cNvSpPr>
          <p:nvPr>
            <p:ph type="sldNum" sz="quarter" idx="12"/>
          </p:nvPr>
        </p:nvSpPr>
        <p:spPr>
          <a:xfrm>
            <a:off x="6457950" y="6356351"/>
            <a:ext cx="2057400" cy="365125"/>
          </a:xfrm>
        </p:spPr>
        <p:txBody>
          <a:bodyPr vert="horz" lIns="91440" tIns="45720" rIns="91440" bIns="45720" rtlCol="0" anchor="ctr">
            <a:normAutofit/>
          </a:bodyPr>
          <a:lstStyle/>
          <a:p>
            <a:pPr defTabSz="914400">
              <a:spcAft>
                <a:spcPts val="600"/>
              </a:spcAft>
              <a:defRPr/>
            </a:pPr>
            <a:fld id="{AA10E888-B939-46B1-9EBF-3F47964254FB}" type="slidenum">
              <a:rPr lang="en-US">
                <a:solidFill>
                  <a:srgbClr val="FFFFFF">
                    <a:alpha val="80000"/>
                  </a:srgbClr>
                </a:solidFill>
                <a:latin typeface="Calibri" panose="020F0502020204030204"/>
              </a:rPr>
              <a:pPr defTabSz="914400">
                <a:spcAft>
                  <a:spcPts val="600"/>
                </a:spcAft>
                <a:defRPr/>
              </a:pPr>
              <a:t>15</a:t>
            </a:fld>
            <a:endParaRPr lang="en-US">
              <a:solidFill>
                <a:srgbClr val="FFFFFF">
                  <a:alpha val="80000"/>
                </a:srgbClr>
              </a:solidFill>
              <a:latin typeface="Calibri" panose="020F0502020204030204"/>
            </a:endParaRPr>
          </a:p>
        </p:txBody>
      </p:sp>
      <p:pic>
        <p:nvPicPr>
          <p:cNvPr id="4" name="Picture 3">
            <a:extLst>
              <a:ext uri="{FF2B5EF4-FFF2-40B4-BE49-F238E27FC236}">
                <a16:creationId xmlns:a16="http://schemas.microsoft.com/office/drawing/2014/main" id="{FFB737CC-09ED-40BD-B072-0B77D361EB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5091762"/>
          </a:xfrm>
          <a:prstGeom prst="rect">
            <a:avLst/>
          </a:prstGeom>
        </p:spPr>
      </p:pic>
    </p:spTree>
    <p:extLst>
      <p:ext uri="{BB962C8B-B14F-4D97-AF65-F5344CB8AC3E}">
        <p14:creationId xmlns:p14="http://schemas.microsoft.com/office/powerpoint/2010/main" val="1090133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ABE47-0DAA-4C0E-9B1B-10E23579E2A2}"/>
              </a:ext>
            </a:extLst>
          </p:cNvPr>
          <p:cNvSpPr>
            <a:spLocks noGrp="1"/>
          </p:cNvSpPr>
          <p:nvPr>
            <p:ph type="title"/>
          </p:nvPr>
        </p:nvSpPr>
        <p:spPr>
          <a:xfrm>
            <a:off x="628650" y="963507"/>
            <a:ext cx="2620772" cy="4930986"/>
          </a:xfrm>
        </p:spPr>
        <p:txBody>
          <a:bodyPr>
            <a:normAutofit/>
          </a:bodyPr>
          <a:lstStyle/>
          <a:p>
            <a:pPr algn="l"/>
            <a:r>
              <a:rPr lang="en-US" dirty="0">
                <a:solidFill>
                  <a:schemeClr val="tx1">
                    <a:lumMod val="85000"/>
                    <a:lumOff val="15000"/>
                  </a:schemeClr>
                </a:solidFill>
              </a:rPr>
              <a:t>GBV increases the risk of early cessation of breast feeding </a:t>
            </a:r>
          </a:p>
        </p:txBody>
      </p:sp>
      <p:sp>
        <p:nvSpPr>
          <p:cNvPr id="3" name="Content Placeholder 2">
            <a:extLst>
              <a:ext uri="{FF2B5EF4-FFF2-40B4-BE49-F238E27FC236}">
                <a16:creationId xmlns:a16="http://schemas.microsoft.com/office/drawing/2014/main" id="{4952D4CF-860A-4739-9CF9-CCEA0175ADA9}"/>
              </a:ext>
            </a:extLst>
          </p:cNvPr>
          <p:cNvSpPr>
            <a:spLocks noGrp="1"/>
          </p:cNvSpPr>
          <p:nvPr>
            <p:ph sz="half" idx="1"/>
          </p:nvPr>
        </p:nvSpPr>
        <p:spPr>
          <a:xfrm>
            <a:off x="3732023" y="1411112"/>
            <a:ext cx="4688205" cy="1857023"/>
          </a:xfrm>
        </p:spPr>
        <p:txBody>
          <a:bodyPr anchor="b">
            <a:normAutofit fontScale="70000" lnSpcReduction="20000"/>
          </a:bodyPr>
          <a:lstStyle/>
          <a:p>
            <a:r>
              <a:rPr lang="en-US" b="1" dirty="0"/>
              <a:t>Immediate Initiation of Breast Feeding</a:t>
            </a:r>
          </a:p>
          <a:p>
            <a:pPr marL="0" indent="0">
              <a:buNone/>
            </a:pPr>
            <a:endParaRPr lang="en-US" dirty="0"/>
          </a:p>
          <a:p>
            <a:pPr marL="457200" lvl="1" indent="0">
              <a:buNone/>
            </a:pPr>
            <a:r>
              <a:rPr lang="en-US" dirty="0"/>
              <a:t>Mothers who were exposed to IPV had a greater likelihood of feeding their children liquids within 24 hours of birth compared to those who were not.</a:t>
            </a:r>
          </a:p>
        </p:txBody>
      </p:sp>
      <p:sp>
        <p:nvSpPr>
          <p:cNvPr id="4" name="Content Placeholder 3">
            <a:extLst>
              <a:ext uri="{FF2B5EF4-FFF2-40B4-BE49-F238E27FC236}">
                <a16:creationId xmlns:a16="http://schemas.microsoft.com/office/drawing/2014/main" id="{D2C2DAC5-CE4E-41A3-9BA7-A6F4CDB6FA0A}"/>
              </a:ext>
            </a:extLst>
          </p:cNvPr>
          <p:cNvSpPr>
            <a:spLocks noGrp="1"/>
          </p:cNvSpPr>
          <p:nvPr>
            <p:ph sz="half" idx="2"/>
          </p:nvPr>
        </p:nvSpPr>
        <p:spPr>
          <a:xfrm>
            <a:off x="3732023" y="3589866"/>
            <a:ext cx="4688205" cy="2304628"/>
          </a:xfrm>
        </p:spPr>
        <p:txBody>
          <a:bodyPr>
            <a:normAutofit fontScale="70000" lnSpcReduction="20000"/>
          </a:bodyPr>
          <a:lstStyle/>
          <a:p>
            <a:r>
              <a:rPr lang="en-US" b="1" dirty="0"/>
              <a:t>Exclusive Breast Feeding</a:t>
            </a:r>
          </a:p>
          <a:p>
            <a:endParaRPr lang="en-US" b="1" dirty="0"/>
          </a:p>
          <a:p>
            <a:pPr marL="457200" lvl="1" indent="0">
              <a:buNone/>
            </a:pPr>
            <a:r>
              <a:rPr lang="en-US" dirty="0"/>
              <a:t>Women who experienced any form of IPV during pregnancy were more likely to stop exclusive breast feeding within 6 months after birth. </a:t>
            </a:r>
          </a:p>
          <a:p>
            <a:endParaRPr lang="en-US" dirty="0"/>
          </a:p>
        </p:txBody>
      </p:sp>
      <p:sp>
        <p:nvSpPr>
          <p:cNvPr id="5" name="Slide Number Placeholder 4">
            <a:extLst>
              <a:ext uri="{FF2B5EF4-FFF2-40B4-BE49-F238E27FC236}">
                <a16:creationId xmlns:a16="http://schemas.microsoft.com/office/drawing/2014/main" id="{07626AC2-2655-4326-B7D0-8C5646E94173}"/>
              </a:ext>
            </a:extLst>
          </p:cNvPr>
          <p:cNvSpPr>
            <a:spLocks noGrp="1"/>
          </p:cNvSpPr>
          <p:nvPr>
            <p:ph type="sldNum" sz="quarter" idx="12"/>
          </p:nvPr>
        </p:nvSpPr>
        <p:spPr>
          <a:xfrm>
            <a:off x="7928638" y="6033480"/>
            <a:ext cx="586712" cy="365125"/>
          </a:xfrm>
        </p:spPr>
        <p:txBody>
          <a:bodyPr>
            <a:normAutofit/>
          </a:bodyPr>
          <a:lstStyle/>
          <a:p>
            <a:pPr>
              <a:spcAft>
                <a:spcPts val="600"/>
              </a:spcAft>
            </a:pPr>
            <a:fld id="{AA10E888-B939-46B1-9EBF-3F47964254FB}" type="slidenum">
              <a:rPr lang="en-US" sz="1050">
                <a:solidFill>
                  <a:schemeClr val="tx1">
                    <a:alpha val="80000"/>
                  </a:schemeClr>
                </a:solidFill>
              </a:rPr>
              <a:pPr>
                <a:spcAft>
                  <a:spcPts val="600"/>
                </a:spcAft>
              </a:pPr>
              <a:t>16</a:t>
            </a:fld>
            <a:endParaRPr lang="en-US" sz="1050">
              <a:solidFill>
                <a:schemeClr val="tx1">
                  <a:alpha val="80000"/>
                </a:schemeClr>
              </a:solidFill>
            </a:endParaRPr>
          </a:p>
        </p:txBody>
      </p:sp>
    </p:spTree>
    <p:extLst>
      <p:ext uri="{BB962C8B-B14F-4D97-AF65-F5344CB8AC3E}">
        <p14:creationId xmlns:p14="http://schemas.microsoft.com/office/powerpoint/2010/main" val="2967284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DB2F5-859F-204B-8B2F-D86C6A47E4F9}"/>
              </a:ext>
            </a:extLst>
          </p:cNvPr>
          <p:cNvSpPr>
            <a:spLocks noGrp="1"/>
          </p:cNvSpPr>
          <p:nvPr>
            <p:ph type="title"/>
          </p:nvPr>
        </p:nvSpPr>
        <p:spPr>
          <a:xfrm>
            <a:off x="971550" y="381000"/>
            <a:ext cx="7200900" cy="1114425"/>
          </a:xfrm>
          <a:ln>
            <a:solidFill>
              <a:schemeClr val="tx1"/>
            </a:solidFill>
          </a:ln>
        </p:spPr>
        <p:txBody>
          <a:bodyPr>
            <a:normAutofit/>
          </a:bodyPr>
          <a:lstStyle/>
          <a:p>
            <a:r>
              <a:rPr lang="en-US" sz="3000" dirty="0"/>
              <a:t>Exploring GBV and nutrition outcomes</a:t>
            </a:r>
            <a:r>
              <a:rPr lang="en-US" sz="3000" i="1" dirty="0"/>
              <a:t/>
            </a:r>
            <a:br>
              <a:rPr lang="en-US" sz="3000" i="1" dirty="0"/>
            </a:br>
            <a:r>
              <a:rPr lang="en-US" sz="2325" i="1" dirty="0">
                <a:solidFill>
                  <a:srgbClr val="0070C0"/>
                </a:solidFill>
              </a:rPr>
              <a:t>Preliminary findings from a UNICEF desk review</a:t>
            </a:r>
          </a:p>
        </p:txBody>
      </p:sp>
      <p:graphicFrame>
        <p:nvGraphicFramePr>
          <p:cNvPr id="4" name="Diagram 3">
            <a:extLst>
              <a:ext uri="{FF2B5EF4-FFF2-40B4-BE49-F238E27FC236}">
                <a16:creationId xmlns:a16="http://schemas.microsoft.com/office/drawing/2014/main" id="{5F90963D-753E-804A-A35D-E428A1D94C82}"/>
              </a:ext>
            </a:extLst>
          </p:cNvPr>
          <p:cNvGraphicFramePr/>
          <p:nvPr>
            <p:extLst>
              <p:ext uri="{D42A27DB-BD31-4B8C-83A1-F6EECF244321}">
                <p14:modId xmlns:p14="http://schemas.microsoft.com/office/powerpoint/2010/main" val="3489033477"/>
              </p:ext>
            </p:extLst>
          </p:nvPr>
        </p:nvGraphicFramePr>
        <p:xfrm>
          <a:off x="338080" y="2218675"/>
          <a:ext cx="8077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477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5842C-9DB6-4546-A6DC-DA9CDD943B74}"/>
              </a:ext>
            </a:extLst>
          </p:cNvPr>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a:bodyPr>
          <a:lstStyle/>
          <a:p>
            <a:r>
              <a:rPr lang="en-US" dirty="0"/>
              <a:t>Integrating gender and GBV</a:t>
            </a:r>
          </a:p>
        </p:txBody>
      </p:sp>
      <p:sp>
        <p:nvSpPr>
          <p:cNvPr id="3" name="Content Placeholder 2">
            <a:extLst>
              <a:ext uri="{FF2B5EF4-FFF2-40B4-BE49-F238E27FC236}">
                <a16:creationId xmlns:a16="http://schemas.microsoft.com/office/drawing/2014/main" id="{7C45C41E-B10F-4AB4-97D0-15B88C24899B}"/>
              </a:ext>
            </a:extLst>
          </p:cNvPr>
          <p:cNvSpPr>
            <a:spLocks noGrp="1"/>
          </p:cNvSpPr>
          <p:nvPr>
            <p:ph idx="1"/>
          </p:nvPr>
        </p:nvSpPr>
        <p:spPr>
          <a:ln/>
        </p:spPr>
        <p:style>
          <a:lnRef idx="2">
            <a:schemeClr val="dk1"/>
          </a:lnRef>
          <a:fillRef idx="1">
            <a:schemeClr val="lt1"/>
          </a:fillRef>
          <a:effectRef idx="0">
            <a:schemeClr val="dk1"/>
          </a:effectRef>
          <a:fontRef idx="minor">
            <a:schemeClr val="dk1"/>
          </a:fontRef>
        </p:style>
        <p:txBody>
          <a:bodyPr>
            <a:normAutofit/>
          </a:bodyPr>
          <a:lstStyle/>
          <a:p>
            <a:r>
              <a:rPr lang="en-US" dirty="0">
                <a:latin typeface="Calibri Body"/>
                <a:sym typeface="Symbol" charset="0"/>
              </a:rPr>
              <a:t>Integrating Gender and GBV integration = good programming</a:t>
            </a:r>
          </a:p>
          <a:p>
            <a:pPr marL="0" indent="0">
              <a:buNone/>
            </a:pPr>
            <a:endParaRPr lang="en-US" dirty="0">
              <a:latin typeface="Calibri Body"/>
              <a:sym typeface="Symbol" charset="0"/>
            </a:endParaRPr>
          </a:p>
          <a:p>
            <a:r>
              <a:rPr lang="en-US" dirty="0">
                <a:latin typeface="Calibri Body"/>
              </a:rPr>
              <a:t>GBV integration </a:t>
            </a:r>
            <a:r>
              <a:rPr lang="en-US" dirty="0">
                <a:latin typeface="Calibri Body"/>
                <a:sym typeface="Symbol" charset="0"/>
              </a:rPr>
              <a:t> GBV programming</a:t>
            </a:r>
          </a:p>
          <a:p>
            <a:pPr marL="0" indent="0">
              <a:buNone/>
            </a:pPr>
            <a:endParaRPr lang="en-US" dirty="0">
              <a:latin typeface="Calibri" charset="0"/>
              <a:sym typeface="Symbol" charset="0"/>
            </a:endParaRPr>
          </a:p>
          <a:p>
            <a:pPr marL="0" indent="0">
              <a:buNone/>
            </a:pPr>
            <a:endParaRPr lang="en-US" dirty="0">
              <a:latin typeface="Calibri" charset="0"/>
            </a:endParaRPr>
          </a:p>
        </p:txBody>
      </p:sp>
    </p:spTree>
    <p:extLst>
      <p:ext uri="{BB962C8B-B14F-4D97-AF65-F5344CB8AC3E}">
        <p14:creationId xmlns:p14="http://schemas.microsoft.com/office/powerpoint/2010/main" val="115644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t>Gender and GBV responsive nutrition programming- Objectives</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r>
              <a:rPr lang="en-US" dirty="0"/>
              <a:t>Effectively reaching all segments of the affected population with nutrition interventions.</a:t>
            </a:r>
          </a:p>
          <a:p>
            <a:r>
              <a:rPr lang="en-US" dirty="0"/>
              <a:t> Better addressing the different needs of women, men, girls and boys.</a:t>
            </a:r>
          </a:p>
          <a:p>
            <a:r>
              <a:rPr lang="en-US" dirty="0"/>
              <a:t>Promoting the safety of women, girls and at risk groups and mitigating GBV risks that are related to the nutrition programs. </a:t>
            </a:r>
          </a:p>
          <a:p>
            <a:pPr marL="0" indent="0">
              <a:buNone/>
            </a:pPr>
            <a:endParaRPr lang="en-US" dirty="0"/>
          </a:p>
          <a:p>
            <a:pPr marL="0">
              <a:buNone/>
            </a:pPr>
            <a:endParaRPr lang="en-US" sz="2400" dirty="0"/>
          </a:p>
        </p:txBody>
      </p:sp>
    </p:spTree>
    <p:extLst>
      <p:ext uri="{BB962C8B-B14F-4D97-AF65-F5344CB8AC3E}">
        <p14:creationId xmlns:p14="http://schemas.microsoft.com/office/powerpoint/2010/main" val="2191395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Session Learning Objectives</a:t>
            </a:r>
          </a:p>
        </p:txBody>
      </p:sp>
      <p:sp>
        <p:nvSpPr>
          <p:cNvPr id="3" name="Content Placeholder 2"/>
          <p:cNvSpPr>
            <a:spLocks noGrp="1"/>
          </p:cNvSpPr>
          <p:nvPr>
            <p:ph idx="1"/>
          </p:nvPr>
        </p:nvSpPr>
        <p:spPr>
          <a:xfrm>
            <a:off x="533400" y="1600200"/>
            <a:ext cx="8153400" cy="4648200"/>
          </a:xfrm>
          <a:ln/>
        </p:spPr>
        <p:style>
          <a:lnRef idx="2">
            <a:schemeClr val="dk1"/>
          </a:lnRef>
          <a:fillRef idx="1">
            <a:schemeClr val="lt1"/>
          </a:fillRef>
          <a:effectRef idx="0">
            <a:schemeClr val="dk1"/>
          </a:effectRef>
          <a:fontRef idx="minor">
            <a:schemeClr val="dk1"/>
          </a:fontRef>
        </p:style>
        <p:txBody>
          <a:bodyPr>
            <a:normAutofit/>
          </a:bodyPr>
          <a:lstStyle/>
          <a:p>
            <a:pPr>
              <a:buNone/>
            </a:pPr>
            <a:r>
              <a:rPr lang="en-US" dirty="0"/>
              <a:t>By the end of this session, participants will:</a:t>
            </a:r>
          </a:p>
          <a:p>
            <a:r>
              <a:rPr lang="en-US" dirty="0"/>
              <a:t>Explain the linkage between Gender/GBV and Nutrition. </a:t>
            </a:r>
          </a:p>
          <a:p>
            <a:r>
              <a:rPr lang="en-US" dirty="0">
                <a:solidFill>
                  <a:schemeClr val="tx1">
                    <a:lumMod val="85000"/>
                    <a:lumOff val="15000"/>
                  </a:schemeClr>
                </a:solidFill>
              </a:rPr>
              <a:t>Identify key elements for gender and GBV responsive nutrition programs</a:t>
            </a:r>
          </a:p>
          <a:p>
            <a:r>
              <a:rPr lang="en-US" dirty="0">
                <a:solidFill>
                  <a:schemeClr val="tx1">
                    <a:lumMod val="85000"/>
                    <a:lumOff val="15000"/>
                  </a:schemeClr>
                </a:solidFill>
              </a:rPr>
              <a:t>Utilize guidance to integrate Gender and GBV lens into the different stages of the humanitarian program cycle </a:t>
            </a:r>
          </a:p>
          <a:p>
            <a:pPr>
              <a:buNone/>
            </a:pPr>
            <a:endParaRPr lang="en-US" dirty="0"/>
          </a:p>
          <a:p>
            <a:endParaRPr lang="en-US" dirty="0"/>
          </a:p>
          <a:p>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49D4AF69-597A-4443-9756-286AA803D1F3}"/>
              </a:ext>
            </a:extLst>
          </p:cNvPr>
          <p:cNvGraphicFramePr/>
          <p:nvPr>
            <p:extLst/>
          </p:nvPr>
        </p:nvGraphicFramePr>
        <p:xfrm>
          <a:off x="2719967" y="2415701"/>
          <a:ext cx="2105723" cy="23422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3F09246C-D957-4830-989F-6530CAD2DF03}"/>
              </a:ext>
            </a:extLst>
          </p:cNvPr>
          <p:cNvSpPr txBox="1"/>
          <p:nvPr/>
        </p:nvSpPr>
        <p:spPr>
          <a:xfrm>
            <a:off x="245162" y="968085"/>
            <a:ext cx="2464419" cy="196207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350" dirty="0"/>
              <a:t>Better nutritional status because:</a:t>
            </a:r>
          </a:p>
          <a:p>
            <a:pPr marL="214313" indent="-214313">
              <a:buFont typeface="Arial" panose="020B0604020202020204" pitchFamily="34" charset="0"/>
              <a:buChar char="•"/>
            </a:pPr>
            <a:r>
              <a:rPr lang="en-US" sz="1350" dirty="0"/>
              <a:t>All family members can take good diet based on right nutrition knowledge. </a:t>
            </a:r>
          </a:p>
          <a:p>
            <a:pPr marL="214313" indent="-214313">
              <a:buFont typeface="Arial" panose="020B0604020202020204" pitchFamily="34" charset="0"/>
              <a:buChar char="•"/>
            </a:pPr>
            <a:r>
              <a:rPr lang="en-US" sz="1350" dirty="0"/>
              <a:t>Women are safer </a:t>
            </a:r>
            <a:r>
              <a:rPr lang="en-US" sz="1350" dirty="0" smtClean="0"/>
              <a:t>at </a:t>
            </a:r>
            <a:r>
              <a:rPr lang="en-US" sz="1350" dirty="0"/>
              <a:t>home and well-taken care of. </a:t>
            </a:r>
          </a:p>
          <a:p>
            <a:pPr marL="214313" indent="-214313">
              <a:buFont typeface="Arial" panose="020B0604020202020204" pitchFamily="34" charset="0"/>
              <a:buChar char="•"/>
            </a:pPr>
            <a:r>
              <a:rPr lang="en-US" sz="1350" dirty="0"/>
              <a:t>Both girls and boys are well-taken care of. </a:t>
            </a:r>
          </a:p>
        </p:txBody>
      </p:sp>
      <p:sp>
        <p:nvSpPr>
          <p:cNvPr id="6" name="TextBox 5">
            <a:extLst>
              <a:ext uri="{FF2B5EF4-FFF2-40B4-BE49-F238E27FC236}">
                <a16:creationId xmlns:a16="http://schemas.microsoft.com/office/drawing/2014/main" id="{EB3B11E4-ECE4-4F79-B1A0-68651B480502}"/>
              </a:ext>
            </a:extLst>
          </p:cNvPr>
          <p:cNvSpPr txBox="1"/>
          <p:nvPr/>
        </p:nvSpPr>
        <p:spPr>
          <a:xfrm>
            <a:off x="202578" y="2743668"/>
            <a:ext cx="2512744" cy="237757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350" dirty="0"/>
              <a:t>More access to nutrition services because: </a:t>
            </a:r>
          </a:p>
          <a:p>
            <a:pPr marL="214313" indent="-214313">
              <a:buFont typeface="Arial" panose="020B0604020202020204" pitchFamily="34" charset="0"/>
              <a:buChar char="•"/>
            </a:pPr>
            <a:r>
              <a:rPr lang="en-US" sz="1350" dirty="0"/>
              <a:t>Women, children of vulnerable HHs can access to nutrition information and services without exposing and fearing GBV at home or at the services. </a:t>
            </a:r>
          </a:p>
          <a:p>
            <a:pPr marL="214313" indent="-214313">
              <a:buFont typeface="Arial" panose="020B0604020202020204" pitchFamily="34" charset="0"/>
              <a:buChar char="•"/>
            </a:pPr>
            <a:r>
              <a:rPr lang="en-US" sz="1350" dirty="0"/>
              <a:t>More vulnerable population can access to nutrition services. </a:t>
            </a:r>
          </a:p>
        </p:txBody>
      </p:sp>
      <p:sp>
        <p:nvSpPr>
          <p:cNvPr id="7" name="TextBox 6">
            <a:extLst>
              <a:ext uri="{FF2B5EF4-FFF2-40B4-BE49-F238E27FC236}">
                <a16:creationId xmlns:a16="http://schemas.microsoft.com/office/drawing/2014/main" id="{7A9DC0D1-D541-460F-B393-A9AC8BD98CAD}"/>
              </a:ext>
            </a:extLst>
          </p:cNvPr>
          <p:cNvSpPr txBox="1"/>
          <p:nvPr/>
        </p:nvSpPr>
        <p:spPr>
          <a:xfrm>
            <a:off x="245162" y="5055387"/>
            <a:ext cx="3527667"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214313" indent="-214313">
              <a:buFont typeface="Arial" panose="020B0604020202020204" pitchFamily="34" charset="0"/>
              <a:buChar char="•"/>
            </a:pPr>
            <a:r>
              <a:rPr lang="en-US" sz="1350" dirty="0"/>
              <a:t>More women can access to services such as women friendly spaces. </a:t>
            </a:r>
          </a:p>
          <a:p>
            <a:pPr marL="214313" indent="-214313">
              <a:buFont typeface="Arial" panose="020B0604020202020204" pitchFamily="34" charset="0"/>
              <a:buChar char="•"/>
            </a:pPr>
            <a:r>
              <a:rPr lang="en-US" sz="1350" dirty="0"/>
              <a:t>More survivors can seek support from GBV service providers. </a:t>
            </a:r>
          </a:p>
        </p:txBody>
      </p:sp>
      <p:sp>
        <p:nvSpPr>
          <p:cNvPr id="9" name="TextBox 8">
            <a:extLst>
              <a:ext uri="{FF2B5EF4-FFF2-40B4-BE49-F238E27FC236}">
                <a16:creationId xmlns:a16="http://schemas.microsoft.com/office/drawing/2014/main" id="{1ECB2E31-54AD-4056-9624-D9092E99771D}"/>
              </a:ext>
            </a:extLst>
          </p:cNvPr>
          <p:cNvSpPr txBox="1"/>
          <p:nvPr/>
        </p:nvSpPr>
        <p:spPr>
          <a:xfrm>
            <a:off x="7343079" y="1108153"/>
            <a:ext cx="1639229" cy="570156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350" b="1" u="sng" dirty="0"/>
              <a:t>Understand social norms and context</a:t>
            </a:r>
            <a:r>
              <a:rPr lang="en-US" sz="1350" dirty="0"/>
              <a:t>:</a:t>
            </a:r>
          </a:p>
          <a:p>
            <a:pPr marL="214313" indent="-214313">
              <a:buFont typeface="Arial" panose="020B0604020202020204" pitchFamily="34" charset="0"/>
              <a:buChar char="•"/>
            </a:pPr>
            <a:r>
              <a:rPr lang="en-US" sz="1350" dirty="0"/>
              <a:t>Women’s workload</a:t>
            </a:r>
          </a:p>
          <a:p>
            <a:pPr marL="214313" indent="-214313">
              <a:buFont typeface="Arial" panose="020B0604020202020204" pitchFamily="34" charset="0"/>
              <a:buChar char="•"/>
            </a:pPr>
            <a:r>
              <a:rPr lang="en-US" sz="1350" dirty="0"/>
              <a:t>Who makes decision regarding food and diet. </a:t>
            </a:r>
          </a:p>
          <a:p>
            <a:pPr marL="214313" indent="-214313">
              <a:buFont typeface="Arial" panose="020B0604020202020204" pitchFamily="34" charset="0"/>
              <a:buChar char="•"/>
            </a:pPr>
            <a:r>
              <a:rPr lang="en-US" sz="1350" dirty="0"/>
              <a:t>Women’s barriers to access/use nutrition services. </a:t>
            </a:r>
          </a:p>
          <a:p>
            <a:pPr marL="214313" indent="-214313">
              <a:buFont typeface="Arial" panose="020B0604020202020204" pitchFamily="34" charset="0"/>
              <a:buChar char="•"/>
            </a:pPr>
            <a:r>
              <a:rPr lang="en-US" sz="1350" dirty="0"/>
              <a:t>Safety concerns relate to nutrition services. </a:t>
            </a:r>
          </a:p>
          <a:p>
            <a:pPr marL="214313" indent="-214313">
              <a:buFont typeface="Arial" panose="020B0604020202020204" pitchFamily="34" charset="0"/>
              <a:buChar char="•"/>
            </a:pPr>
            <a:r>
              <a:rPr lang="en-US" sz="1350" dirty="0"/>
              <a:t>Dietary restriction for women, girls and boys.</a:t>
            </a:r>
          </a:p>
          <a:p>
            <a:endParaRPr lang="en-US" sz="1350" dirty="0"/>
          </a:p>
          <a:p>
            <a:r>
              <a:rPr lang="en-US" sz="1350" b="1" u="sng" dirty="0"/>
              <a:t>Promote women’s meaningful participation throughout the </a:t>
            </a:r>
            <a:r>
              <a:rPr lang="en-US" sz="1350" b="1" u="sng" dirty="0" err="1"/>
              <a:t>programme</a:t>
            </a:r>
            <a:r>
              <a:rPr lang="en-US" sz="1350" b="1" u="sng" dirty="0"/>
              <a:t> cycle. </a:t>
            </a:r>
          </a:p>
          <a:p>
            <a:pPr marL="214313" indent="-214313">
              <a:buFont typeface="Arial" panose="020B0604020202020204" pitchFamily="34" charset="0"/>
              <a:buChar char="•"/>
            </a:pPr>
            <a:endParaRPr lang="en-US" sz="1350" dirty="0"/>
          </a:p>
        </p:txBody>
      </p:sp>
      <p:sp>
        <p:nvSpPr>
          <p:cNvPr id="10" name="TextBox 9">
            <a:extLst>
              <a:ext uri="{FF2B5EF4-FFF2-40B4-BE49-F238E27FC236}">
                <a16:creationId xmlns:a16="http://schemas.microsoft.com/office/drawing/2014/main" id="{8516CA68-0433-4DF6-9BC3-B39AD7740D43}"/>
              </a:ext>
            </a:extLst>
          </p:cNvPr>
          <p:cNvSpPr txBox="1"/>
          <p:nvPr/>
        </p:nvSpPr>
        <p:spPr>
          <a:xfrm>
            <a:off x="3912683" y="968086"/>
            <a:ext cx="2509026" cy="15465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14313" indent="-214313">
              <a:buFont typeface="Arial" panose="020B0604020202020204" pitchFamily="34" charset="0"/>
              <a:buChar char="•"/>
            </a:pPr>
            <a:r>
              <a:rPr lang="en-US" sz="1350" dirty="0"/>
              <a:t>Tailored messages and behavior changes based on solid understanding of social norms/context.</a:t>
            </a:r>
          </a:p>
          <a:p>
            <a:pPr marL="214313" indent="-214313">
              <a:buFont typeface="Arial" panose="020B0604020202020204" pitchFamily="34" charset="0"/>
              <a:buChar char="•"/>
            </a:pPr>
            <a:r>
              <a:rPr lang="en-US" sz="1350" dirty="0"/>
              <a:t>Both men and women understand importance of nutrition and the services. </a:t>
            </a:r>
          </a:p>
        </p:txBody>
      </p:sp>
      <p:sp>
        <p:nvSpPr>
          <p:cNvPr id="11" name="TextBox 10">
            <a:extLst>
              <a:ext uri="{FF2B5EF4-FFF2-40B4-BE49-F238E27FC236}">
                <a16:creationId xmlns:a16="http://schemas.microsoft.com/office/drawing/2014/main" id="{39707114-B4EC-4FFD-B732-A056F370333B}"/>
              </a:ext>
            </a:extLst>
          </p:cNvPr>
          <p:cNvSpPr txBox="1"/>
          <p:nvPr/>
        </p:nvSpPr>
        <p:spPr>
          <a:xfrm>
            <a:off x="4896778" y="3067053"/>
            <a:ext cx="2064372" cy="237757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214313" indent="-214313">
              <a:buFont typeface="Arial" panose="020B0604020202020204" pitchFamily="34" charset="0"/>
              <a:buChar char="•"/>
            </a:pPr>
            <a:r>
              <a:rPr lang="en-US" sz="1350" dirty="0"/>
              <a:t>Barriers and safety concerns are addressed in nutrition services. </a:t>
            </a:r>
          </a:p>
          <a:p>
            <a:pPr marL="214313" indent="-214313">
              <a:buFont typeface="Arial" panose="020B0604020202020204" pitchFamily="34" charset="0"/>
              <a:buChar char="•"/>
            </a:pPr>
            <a:r>
              <a:rPr lang="en-US" sz="1350" dirty="0"/>
              <a:t>Nutrition frontline workers know how to refer survivors. </a:t>
            </a:r>
          </a:p>
          <a:p>
            <a:pPr marL="214313" indent="-214313">
              <a:buFont typeface="Arial" panose="020B0604020202020204" pitchFamily="34" charset="0"/>
              <a:buChar char="•"/>
            </a:pPr>
            <a:r>
              <a:rPr lang="en-US" sz="1350" dirty="0"/>
              <a:t>Women can receive information re. available humanitarian services. </a:t>
            </a:r>
          </a:p>
          <a:p>
            <a:endParaRPr lang="en-US" sz="1350" dirty="0"/>
          </a:p>
        </p:txBody>
      </p:sp>
      <p:cxnSp>
        <p:nvCxnSpPr>
          <p:cNvPr id="13" name="Straight Arrow Connector 12">
            <a:extLst>
              <a:ext uri="{FF2B5EF4-FFF2-40B4-BE49-F238E27FC236}">
                <a16:creationId xmlns:a16="http://schemas.microsoft.com/office/drawing/2014/main" id="{53F49144-D0A9-4F3D-9C4B-0D1115F3917E}"/>
              </a:ext>
            </a:extLst>
          </p:cNvPr>
          <p:cNvCxnSpPr/>
          <p:nvPr/>
        </p:nvCxnSpPr>
        <p:spPr>
          <a:xfrm flipH="1" flipV="1">
            <a:off x="6499768" y="1972372"/>
            <a:ext cx="765252" cy="461408"/>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9FA664FD-B6EF-4148-9403-F33A7E48D920}"/>
              </a:ext>
            </a:extLst>
          </p:cNvPr>
          <p:cNvCxnSpPr>
            <a:endCxn id="11" idx="3"/>
          </p:cNvCxnSpPr>
          <p:nvPr/>
        </p:nvCxnSpPr>
        <p:spPr>
          <a:xfrm flipH="1" flipV="1">
            <a:off x="6961150" y="4140424"/>
            <a:ext cx="381929" cy="6436"/>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4976F88-E452-4103-8F8A-C644A835833A}"/>
              </a:ext>
            </a:extLst>
          </p:cNvPr>
          <p:cNvCxnSpPr>
            <a:cxnSpLocks/>
          </p:cNvCxnSpPr>
          <p:nvPr/>
        </p:nvCxnSpPr>
        <p:spPr>
          <a:xfrm flipH="1">
            <a:off x="2715322" y="1777226"/>
            <a:ext cx="1199687" cy="1"/>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cxnSp>
        <p:nvCxnSpPr>
          <p:cNvPr id="21" name="Straight Arrow Connector 20">
            <a:extLst>
              <a:ext uri="{FF2B5EF4-FFF2-40B4-BE49-F238E27FC236}">
                <a16:creationId xmlns:a16="http://schemas.microsoft.com/office/drawing/2014/main" id="{0F99522C-1687-4519-9E44-B6882D816BC7}"/>
              </a:ext>
            </a:extLst>
          </p:cNvPr>
          <p:cNvCxnSpPr/>
          <p:nvPr/>
        </p:nvCxnSpPr>
        <p:spPr>
          <a:xfrm flipH="1" flipV="1">
            <a:off x="2715322" y="4481397"/>
            <a:ext cx="2181456" cy="412595"/>
          </a:xfrm>
          <a:prstGeom prst="straightConnector1">
            <a:avLst/>
          </a:prstGeom>
          <a:ln w="57150">
            <a:tailEnd type="triangle"/>
          </a:ln>
        </p:spPr>
        <p:style>
          <a:lnRef idx="1">
            <a:schemeClr val="accent3"/>
          </a:lnRef>
          <a:fillRef idx="0">
            <a:schemeClr val="accent3"/>
          </a:fillRef>
          <a:effectRef idx="0">
            <a:schemeClr val="accent3"/>
          </a:effectRef>
          <a:fontRef idx="minor">
            <a:schemeClr val="tx1"/>
          </a:fontRef>
        </p:style>
      </p:cxnSp>
      <p:cxnSp>
        <p:nvCxnSpPr>
          <p:cNvPr id="23" name="Straight Arrow Connector 22">
            <a:extLst>
              <a:ext uri="{FF2B5EF4-FFF2-40B4-BE49-F238E27FC236}">
                <a16:creationId xmlns:a16="http://schemas.microsoft.com/office/drawing/2014/main" id="{0F7CF8B1-A120-470B-A22B-EE752085CC87}"/>
              </a:ext>
            </a:extLst>
          </p:cNvPr>
          <p:cNvCxnSpPr>
            <a:cxnSpLocks/>
          </p:cNvCxnSpPr>
          <p:nvPr/>
        </p:nvCxnSpPr>
        <p:spPr>
          <a:xfrm flipH="1">
            <a:off x="3806050" y="5128167"/>
            <a:ext cx="1090729" cy="0"/>
          </a:xfrm>
          <a:prstGeom prst="straightConnector1">
            <a:avLst/>
          </a:prstGeom>
          <a:ln w="57150">
            <a:tailEnd type="triangle"/>
          </a:ln>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81366D14-6ED8-43E3-A0E2-C62808F28532}"/>
              </a:ext>
            </a:extLst>
          </p:cNvPr>
          <p:cNvCxnSpPr>
            <a:endCxn id="7" idx="1"/>
          </p:cNvCxnSpPr>
          <p:nvPr/>
        </p:nvCxnSpPr>
        <p:spPr>
          <a:xfrm>
            <a:off x="57752" y="5491814"/>
            <a:ext cx="187411" cy="13697"/>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32" name="Straight Connector 31">
            <a:extLst>
              <a:ext uri="{FF2B5EF4-FFF2-40B4-BE49-F238E27FC236}">
                <a16:creationId xmlns:a16="http://schemas.microsoft.com/office/drawing/2014/main" id="{565DDF2A-9D21-43AE-8857-7F472CB2A9C8}"/>
              </a:ext>
            </a:extLst>
          </p:cNvPr>
          <p:cNvCxnSpPr/>
          <p:nvPr/>
        </p:nvCxnSpPr>
        <p:spPr>
          <a:xfrm flipV="1">
            <a:off x="50533" y="2156660"/>
            <a:ext cx="0" cy="3335154"/>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34" name="Straight Arrow Connector 33">
            <a:extLst>
              <a:ext uri="{FF2B5EF4-FFF2-40B4-BE49-F238E27FC236}">
                <a16:creationId xmlns:a16="http://schemas.microsoft.com/office/drawing/2014/main" id="{503D05A1-9623-414C-87F5-A0C859D22178}"/>
              </a:ext>
            </a:extLst>
          </p:cNvPr>
          <p:cNvCxnSpPr/>
          <p:nvPr/>
        </p:nvCxnSpPr>
        <p:spPr>
          <a:xfrm>
            <a:off x="57751" y="2163880"/>
            <a:ext cx="144827" cy="0"/>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
        <p:nvSpPr>
          <p:cNvPr id="35" name="Oval 34">
            <a:extLst>
              <a:ext uri="{FF2B5EF4-FFF2-40B4-BE49-F238E27FC236}">
                <a16:creationId xmlns:a16="http://schemas.microsoft.com/office/drawing/2014/main" id="{4867A946-C11F-401B-947F-A0EC95B93707}"/>
              </a:ext>
            </a:extLst>
          </p:cNvPr>
          <p:cNvSpPr/>
          <p:nvPr/>
        </p:nvSpPr>
        <p:spPr>
          <a:xfrm>
            <a:off x="245161" y="1845220"/>
            <a:ext cx="2403716" cy="786860"/>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80735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smtClean="0"/>
              <a:t>Framework </a:t>
            </a:r>
            <a:r>
              <a:rPr lang="en-US" dirty="0"/>
              <a:t>for Gender and GBV </a:t>
            </a:r>
            <a:r>
              <a:rPr lang="en-US" dirty="0" smtClean="0"/>
              <a:t>barrier analysis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r>
              <a:rPr lang="en-US" dirty="0"/>
              <a:t>Availability, Accessibility, Acceptability and Quality (AAAQ framework) </a:t>
            </a:r>
            <a:r>
              <a:rPr lang="en-US" dirty="0" smtClean="0"/>
              <a:t>is good for barrier analysis</a:t>
            </a:r>
          </a:p>
          <a:p>
            <a:r>
              <a:rPr lang="en-US" dirty="0" smtClean="0"/>
              <a:t>The AAAQ framework </a:t>
            </a:r>
            <a:r>
              <a:rPr lang="en-US" dirty="0"/>
              <a:t>is recommended to be used throughout each step of the program cycle </a:t>
            </a:r>
          </a:p>
          <a:p>
            <a:endParaRPr lang="en-US" dirty="0"/>
          </a:p>
          <a:p>
            <a:pPr marL="0">
              <a:buNone/>
            </a:pPr>
            <a:endParaRPr lang="en-US" sz="2400" dirty="0"/>
          </a:p>
        </p:txBody>
      </p:sp>
    </p:spTree>
    <p:extLst>
      <p:ext uri="{BB962C8B-B14F-4D97-AF65-F5344CB8AC3E}">
        <p14:creationId xmlns:p14="http://schemas.microsoft.com/office/powerpoint/2010/main" val="36977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Woman">
            <a:extLst>
              <a:ext uri="{FF2B5EF4-FFF2-40B4-BE49-F238E27FC236}">
                <a16:creationId xmlns:a16="http://schemas.microsoft.com/office/drawing/2014/main" id="{761D82ED-D544-4309-8A45-54C7635D4D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36602" y="2857501"/>
            <a:ext cx="968762" cy="914399"/>
          </a:xfrm>
          <a:prstGeom prst="rect">
            <a:avLst/>
          </a:prstGeom>
        </p:spPr>
      </p:pic>
      <p:pic>
        <p:nvPicPr>
          <p:cNvPr id="8" name="Graphic 7" descr="Home">
            <a:extLst>
              <a:ext uri="{FF2B5EF4-FFF2-40B4-BE49-F238E27FC236}">
                <a16:creationId xmlns:a16="http://schemas.microsoft.com/office/drawing/2014/main" id="{BAFFB171-88B1-4066-A8E4-462B486C3F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5728939" y="2341756"/>
            <a:ext cx="1338146" cy="1338146"/>
          </a:xfrm>
          <a:prstGeom prst="rect">
            <a:avLst/>
          </a:prstGeom>
        </p:spPr>
      </p:pic>
      <p:sp>
        <p:nvSpPr>
          <p:cNvPr id="9" name="TextBox 8">
            <a:extLst>
              <a:ext uri="{FF2B5EF4-FFF2-40B4-BE49-F238E27FC236}">
                <a16:creationId xmlns:a16="http://schemas.microsoft.com/office/drawing/2014/main" id="{A65E5672-42E8-4DEF-B362-89653B0672C1}"/>
              </a:ext>
            </a:extLst>
          </p:cNvPr>
          <p:cNvSpPr txBox="1"/>
          <p:nvPr/>
        </p:nvSpPr>
        <p:spPr>
          <a:xfrm>
            <a:off x="5728939" y="1552419"/>
            <a:ext cx="3119553" cy="300082"/>
          </a:xfrm>
          <a:prstGeom prst="rect">
            <a:avLst/>
          </a:prstGeom>
          <a:noFill/>
        </p:spPr>
        <p:txBody>
          <a:bodyPr wrap="square" rtlCol="0">
            <a:spAutoFit/>
          </a:bodyPr>
          <a:lstStyle/>
          <a:p>
            <a:r>
              <a:rPr lang="en-US" sz="1350" b="1" dirty="0"/>
              <a:t>Availability: </a:t>
            </a:r>
            <a:r>
              <a:rPr lang="en-US" sz="1350" dirty="0"/>
              <a:t>Is the service available ?</a:t>
            </a:r>
          </a:p>
        </p:txBody>
      </p:sp>
      <p:sp>
        <p:nvSpPr>
          <p:cNvPr id="10" name="TextBox 9">
            <a:extLst>
              <a:ext uri="{FF2B5EF4-FFF2-40B4-BE49-F238E27FC236}">
                <a16:creationId xmlns:a16="http://schemas.microsoft.com/office/drawing/2014/main" id="{D2A25AE1-EA34-4C97-97C6-8F405EC90FDC}"/>
              </a:ext>
            </a:extLst>
          </p:cNvPr>
          <p:cNvSpPr txBox="1"/>
          <p:nvPr/>
        </p:nvSpPr>
        <p:spPr>
          <a:xfrm>
            <a:off x="7067085" y="2199628"/>
            <a:ext cx="1690804" cy="1338828"/>
          </a:xfrm>
          <a:prstGeom prst="rect">
            <a:avLst/>
          </a:prstGeom>
          <a:noFill/>
        </p:spPr>
        <p:txBody>
          <a:bodyPr wrap="square" rtlCol="0">
            <a:spAutoFit/>
          </a:bodyPr>
          <a:lstStyle/>
          <a:p>
            <a:r>
              <a:rPr lang="en-US" sz="1350" b="1" dirty="0"/>
              <a:t>Acceptability: </a:t>
            </a:r>
            <a:r>
              <a:rPr lang="en-US" sz="1350" dirty="0"/>
              <a:t>Is the service acceptable to the affected population (M/F different age and abilities) </a:t>
            </a:r>
          </a:p>
        </p:txBody>
      </p:sp>
      <p:sp>
        <p:nvSpPr>
          <p:cNvPr id="12" name="Rectangle: Rounded Corners 11">
            <a:extLst>
              <a:ext uri="{FF2B5EF4-FFF2-40B4-BE49-F238E27FC236}">
                <a16:creationId xmlns:a16="http://schemas.microsoft.com/office/drawing/2014/main" id="{40C8226B-554E-433B-8305-F3DEE534E304}"/>
              </a:ext>
            </a:extLst>
          </p:cNvPr>
          <p:cNvSpPr/>
          <p:nvPr/>
        </p:nvSpPr>
        <p:spPr>
          <a:xfrm>
            <a:off x="1547232" y="1217883"/>
            <a:ext cx="3888988" cy="66907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Physical Accessibility: </a:t>
            </a:r>
            <a:r>
              <a:rPr lang="en-US" sz="1350" dirty="0"/>
              <a:t>Location, route, safety, other physical barriers</a:t>
            </a:r>
          </a:p>
        </p:txBody>
      </p:sp>
      <p:sp>
        <p:nvSpPr>
          <p:cNvPr id="13" name="Rectangle: Rounded Corners 12">
            <a:extLst>
              <a:ext uri="{FF2B5EF4-FFF2-40B4-BE49-F238E27FC236}">
                <a16:creationId xmlns:a16="http://schemas.microsoft.com/office/drawing/2014/main" id="{2DBAFA19-3A3B-4BF4-8D13-E7D59CB56AEF}"/>
              </a:ext>
            </a:extLst>
          </p:cNvPr>
          <p:cNvSpPr/>
          <p:nvPr/>
        </p:nvSpPr>
        <p:spPr>
          <a:xfrm>
            <a:off x="1554200" y="2054765"/>
            <a:ext cx="3875049" cy="602166"/>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Financial Accessibility</a:t>
            </a:r>
            <a:r>
              <a:rPr lang="en-US" sz="1350" dirty="0"/>
              <a:t>: User fees, transportation cost.  </a:t>
            </a:r>
          </a:p>
        </p:txBody>
      </p:sp>
      <p:sp>
        <p:nvSpPr>
          <p:cNvPr id="14" name="Rectangle: Rounded Corners 13">
            <a:extLst>
              <a:ext uri="{FF2B5EF4-FFF2-40B4-BE49-F238E27FC236}">
                <a16:creationId xmlns:a16="http://schemas.microsoft.com/office/drawing/2014/main" id="{D64BA037-411C-4E47-AF57-CDE7ACD0611F}"/>
              </a:ext>
            </a:extLst>
          </p:cNvPr>
          <p:cNvSpPr/>
          <p:nvPr/>
        </p:nvSpPr>
        <p:spPr>
          <a:xfrm>
            <a:off x="1554201" y="2824741"/>
            <a:ext cx="3911291" cy="81543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Administrative Accessibility</a:t>
            </a:r>
            <a:r>
              <a:rPr lang="en-US" sz="1350" dirty="0"/>
              <a:t>: Civil documents, procedures i.e. mandatory reporting, administrative complication to access the service. Language.  </a:t>
            </a:r>
          </a:p>
        </p:txBody>
      </p:sp>
      <p:sp>
        <p:nvSpPr>
          <p:cNvPr id="15" name="Rectangle: Rounded Corners 14">
            <a:extLst>
              <a:ext uri="{FF2B5EF4-FFF2-40B4-BE49-F238E27FC236}">
                <a16:creationId xmlns:a16="http://schemas.microsoft.com/office/drawing/2014/main" id="{CBDFBC41-7F57-423C-844A-B9BC42F2E123}"/>
              </a:ext>
            </a:extLst>
          </p:cNvPr>
          <p:cNvSpPr/>
          <p:nvPr/>
        </p:nvSpPr>
        <p:spPr>
          <a:xfrm>
            <a:off x="1554201" y="3867031"/>
            <a:ext cx="3911291" cy="83634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Social Accessibility: </a:t>
            </a:r>
            <a:r>
              <a:rPr lang="en-US" sz="1350" dirty="0"/>
              <a:t>Social norms ( e.g. women can only talk to women, men has to approve women’s access to the service), cultural belief, social exclusion, stigma to access the services etc. </a:t>
            </a:r>
          </a:p>
        </p:txBody>
      </p:sp>
      <p:sp>
        <p:nvSpPr>
          <p:cNvPr id="16" name="Rectangle: Rounded Corners 15">
            <a:extLst>
              <a:ext uri="{FF2B5EF4-FFF2-40B4-BE49-F238E27FC236}">
                <a16:creationId xmlns:a16="http://schemas.microsoft.com/office/drawing/2014/main" id="{32FE5F99-9DE1-4112-893B-465CC380532F}"/>
              </a:ext>
            </a:extLst>
          </p:cNvPr>
          <p:cNvSpPr/>
          <p:nvPr/>
        </p:nvSpPr>
        <p:spPr>
          <a:xfrm>
            <a:off x="1554201" y="4930229"/>
            <a:ext cx="3911291" cy="77780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Information Accessibility</a:t>
            </a:r>
            <a:r>
              <a:rPr lang="en-US" sz="1350" dirty="0"/>
              <a:t>: availability of the information of the service. Who receive the information, language, style of communications,   </a:t>
            </a:r>
          </a:p>
        </p:txBody>
      </p:sp>
      <p:sp>
        <p:nvSpPr>
          <p:cNvPr id="17" name="TextBox 16">
            <a:extLst>
              <a:ext uri="{FF2B5EF4-FFF2-40B4-BE49-F238E27FC236}">
                <a16:creationId xmlns:a16="http://schemas.microsoft.com/office/drawing/2014/main" id="{F67FDFAD-7297-408F-A810-37AB36E2C883}"/>
              </a:ext>
            </a:extLst>
          </p:cNvPr>
          <p:cNvSpPr txBox="1"/>
          <p:nvPr/>
        </p:nvSpPr>
        <p:spPr>
          <a:xfrm>
            <a:off x="1554201" y="940884"/>
            <a:ext cx="2801744" cy="300082"/>
          </a:xfrm>
          <a:prstGeom prst="rect">
            <a:avLst/>
          </a:prstGeom>
          <a:noFill/>
        </p:spPr>
        <p:txBody>
          <a:bodyPr wrap="square" rtlCol="0">
            <a:spAutoFit/>
          </a:bodyPr>
          <a:lstStyle/>
          <a:p>
            <a:r>
              <a:rPr lang="en-US" sz="1350" b="1" dirty="0"/>
              <a:t>Accessibility</a:t>
            </a:r>
          </a:p>
        </p:txBody>
      </p:sp>
      <p:sp>
        <p:nvSpPr>
          <p:cNvPr id="19" name="TextBox 18">
            <a:extLst>
              <a:ext uri="{FF2B5EF4-FFF2-40B4-BE49-F238E27FC236}">
                <a16:creationId xmlns:a16="http://schemas.microsoft.com/office/drawing/2014/main" id="{E78A8131-719B-4257-9FF8-469277ECEF84}"/>
              </a:ext>
            </a:extLst>
          </p:cNvPr>
          <p:cNvSpPr txBox="1"/>
          <p:nvPr/>
        </p:nvSpPr>
        <p:spPr>
          <a:xfrm>
            <a:off x="6004932" y="3941625"/>
            <a:ext cx="2985739" cy="1546577"/>
          </a:xfrm>
          <a:prstGeom prst="rect">
            <a:avLst/>
          </a:prstGeom>
          <a:noFill/>
        </p:spPr>
        <p:txBody>
          <a:bodyPr wrap="square" rtlCol="0">
            <a:spAutoFit/>
          </a:bodyPr>
          <a:lstStyle/>
          <a:p>
            <a:r>
              <a:rPr lang="en-US" sz="1350" b="1" dirty="0"/>
              <a:t>Quality</a:t>
            </a:r>
            <a:r>
              <a:rPr lang="en-US" sz="1350" dirty="0"/>
              <a:t>: </a:t>
            </a:r>
            <a:r>
              <a:rPr lang="en-GB" sz="1350" dirty="0"/>
              <a:t>Do service providers possess the necessary skills/training? Are there adequate supplies? Are the facilities safe and sanitary? Quality also extends to the way people are treated before, during and after accessing services.</a:t>
            </a:r>
            <a:endParaRPr lang="en-US" sz="1350" dirty="0"/>
          </a:p>
          <a:p>
            <a:endParaRPr lang="en-US" sz="1350" dirty="0"/>
          </a:p>
        </p:txBody>
      </p:sp>
      <p:sp>
        <p:nvSpPr>
          <p:cNvPr id="18" name="Lightning Bolt 17">
            <a:extLst>
              <a:ext uri="{FF2B5EF4-FFF2-40B4-BE49-F238E27FC236}">
                <a16:creationId xmlns:a16="http://schemas.microsoft.com/office/drawing/2014/main" id="{7C23D0C8-9A88-4629-A9C2-4678193A0479}"/>
              </a:ext>
            </a:extLst>
          </p:cNvPr>
          <p:cNvSpPr/>
          <p:nvPr/>
        </p:nvSpPr>
        <p:spPr>
          <a:xfrm>
            <a:off x="473925" y="1079384"/>
            <a:ext cx="950642" cy="4686623"/>
          </a:xfrm>
          <a:prstGeom prst="lightningBolt">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a:extLst>
              <a:ext uri="{FF2B5EF4-FFF2-40B4-BE49-F238E27FC236}">
                <a16:creationId xmlns:a16="http://schemas.microsoft.com/office/drawing/2014/main" id="{4F4866EA-BAFD-4C36-ABE3-D6B23928AAFB}"/>
              </a:ext>
            </a:extLst>
          </p:cNvPr>
          <p:cNvSpPr txBox="1"/>
          <p:nvPr/>
        </p:nvSpPr>
        <p:spPr>
          <a:xfrm>
            <a:off x="246721" y="117525"/>
            <a:ext cx="8511168" cy="830997"/>
          </a:xfrm>
          <a:prstGeom prst="rect">
            <a:avLst/>
          </a:prstGeom>
          <a:noFill/>
        </p:spPr>
        <p:txBody>
          <a:bodyPr wrap="square" rtlCol="0">
            <a:spAutoFit/>
          </a:bodyPr>
          <a:lstStyle/>
          <a:p>
            <a:r>
              <a:rPr lang="en-US" sz="2400" dirty="0"/>
              <a:t>Availability, Accessibility, Acceptability and Quality (AAAQ framework)</a:t>
            </a:r>
          </a:p>
        </p:txBody>
      </p:sp>
    </p:spTree>
    <p:extLst>
      <p:ext uri="{BB962C8B-B14F-4D97-AF65-F5344CB8AC3E}">
        <p14:creationId xmlns:p14="http://schemas.microsoft.com/office/powerpoint/2010/main" val="58328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p:bldP spid="19"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80074" y="1394180"/>
            <a:ext cx="8073999" cy="4804465"/>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29231" y="353645"/>
            <a:ext cx="7964256" cy="1508105"/>
          </a:xfrm>
          <a:prstGeom prst="rect">
            <a:avLst/>
          </a:prstGeom>
          <a:noFill/>
        </p:spPr>
        <p:txBody>
          <a:bodyPr wrap="square">
            <a:spAutoFit/>
          </a:bodyPr>
          <a:lstStyle/>
          <a:p>
            <a:pPr algn="ctr">
              <a:defRPr/>
            </a:pPr>
            <a:r>
              <a:rPr lang="en-US" sz="2800" dirty="0"/>
              <a:t>Common areas where GBV risks are present in Nutrition sector </a:t>
            </a:r>
            <a:r>
              <a:rPr lang="en-US" sz="2800" b="1" dirty="0">
                <a:solidFill>
                  <a:schemeClr val="bg1"/>
                </a:solidFill>
                <a:latin typeface="Calibri" panose="020F0502020204030204" pitchFamily="34" charset="0"/>
              </a:rPr>
              <a:t>sent </a:t>
            </a:r>
          </a:p>
          <a:p>
            <a:pPr algn="ctr">
              <a:defRPr/>
            </a:pPr>
            <a:endParaRPr lang="en-US" sz="3600" b="1" dirty="0">
              <a:solidFill>
                <a:schemeClr val="bg1"/>
              </a:solidFill>
              <a:latin typeface="Calibri" panose="020F0502020204030204" pitchFamily="34" charset="0"/>
              <a:ea typeface="+mn-ea"/>
            </a:endParaRPr>
          </a:p>
        </p:txBody>
      </p:sp>
      <p:graphicFrame>
        <p:nvGraphicFramePr>
          <p:cNvPr id="3" name="Diagram 2"/>
          <p:cNvGraphicFramePr/>
          <p:nvPr>
            <p:extLst/>
          </p:nvPr>
        </p:nvGraphicFramePr>
        <p:xfrm>
          <a:off x="1351723" y="1394180"/>
          <a:ext cx="6628210" cy="4862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6"/>
          <p:cNvSpPr txBox="1">
            <a:spLocks noChangeArrowheads="1"/>
          </p:cNvSpPr>
          <p:nvPr/>
        </p:nvSpPr>
        <p:spPr bwMode="auto">
          <a:xfrm>
            <a:off x="1757363" y="1567928"/>
            <a:ext cx="19896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rgbClr val="000000"/>
                </a:solidFill>
                <a:latin typeface="Calibri" charset="0"/>
                <a:ea typeface="ＭＳ Ｐゴシック" charset="0"/>
              </a:defRPr>
            </a:lvl1pPr>
            <a:lvl2pPr marL="742950" indent="-285750">
              <a:defRPr sz="2400">
                <a:solidFill>
                  <a:srgbClr val="000000"/>
                </a:solidFill>
                <a:latin typeface="Calibri" charset="0"/>
                <a:ea typeface="ＭＳ Ｐゴシック" charset="0"/>
              </a:defRPr>
            </a:lvl2pPr>
            <a:lvl3pPr>
              <a:defRPr sz="2000">
                <a:solidFill>
                  <a:srgbClr val="000000"/>
                </a:solidFill>
                <a:latin typeface="Calibri" charset="0"/>
                <a:ea typeface="ＭＳ Ｐゴシック" charset="0"/>
              </a:defRPr>
            </a:lvl3pPr>
            <a:lvl4pPr>
              <a:defRPr>
                <a:solidFill>
                  <a:srgbClr val="000000"/>
                </a:solidFill>
                <a:latin typeface="Calibri" charset="0"/>
                <a:ea typeface="ＭＳ Ｐゴシック" charset="0"/>
              </a:defRPr>
            </a:lvl4pPr>
            <a:lvl5pPr>
              <a:defRPr>
                <a:solidFill>
                  <a:srgbClr val="000000"/>
                </a:solidFill>
                <a:latin typeface="Calibri" charset="0"/>
                <a:ea typeface="ＭＳ Ｐゴシック" charset="0"/>
              </a:defRPr>
            </a:lvl5pPr>
            <a:lvl6pPr eaLnBrk="0" fontAlgn="base" hangingPunct="0">
              <a:spcAft>
                <a:spcPct val="0"/>
              </a:spcAft>
              <a:buSzPct val="100000"/>
              <a:buFont typeface="Arial" charset="0"/>
              <a:defRPr>
                <a:solidFill>
                  <a:srgbClr val="000000"/>
                </a:solidFill>
                <a:latin typeface="Calibri" charset="0"/>
                <a:ea typeface="ＭＳ Ｐゴシック" charset="0"/>
              </a:defRPr>
            </a:lvl6pPr>
            <a:lvl7pPr eaLnBrk="0" fontAlgn="base" hangingPunct="0">
              <a:spcAft>
                <a:spcPct val="0"/>
              </a:spcAft>
              <a:buSzPct val="100000"/>
              <a:buFont typeface="Arial" charset="0"/>
              <a:defRPr>
                <a:solidFill>
                  <a:srgbClr val="000000"/>
                </a:solidFill>
                <a:latin typeface="Calibri" charset="0"/>
                <a:ea typeface="ＭＳ Ｐゴシック" charset="0"/>
              </a:defRPr>
            </a:lvl7pPr>
            <a:lvl8pPr eaLnBrk="0" fontAlgn="base" hangingPunct="0">
              <a:spcAft>
                <a:spcPct val="0"/>
              </a:spcAft>
              <a:buSzPct val="100000"/>
              <a:buFont typeface="Arial" charset="0"/>
              <a:defRPr>
                <a:solidFill>
                  <a:srgbClr val="000000"/>
                </a:solidFill>
                <a:latin typeface="Calibri" charset="0"/>
                <a:ea typeface="ＭＳ Ｐゴシック" charset="0"/>
              </a:defRPr>
            </a:lvl8pPr>
            <a:lvl9pPr eaLnBrk="0" fontAlgn="base" hangingPunct="0">
              <a:spcAft>
                <a:spcPct val="0"/>
              </a:spcAft>
              <a:buSzPct val="100000"/>
              <a:buFont typeface="Arial" charset="0"/>
              <a:defRPr>
                <a:solidFill>
                  <a:srgbClr val="000000"/>
                </a:solidFill>
                <a:latin typeface="Calibri" charset="0"/>
                <a:ea typeface="ＭＳ Ｐゴシック" charset="0"/>
              </a:defRPr>
            </a:lvl9pPr>
          </a:lstStyle>
          <a:p>
            <a:r>
              <a:rPr lang="en-US" sz="2100" b="1" dirty="0"/>
              <a:t>Social norms</a:t>
            </a:r>
          </a:p>
        </p:txBody>
      </p:sp>
      <p:sp>
        <p:nvSpPr>
          <p:cNvPr id="12" name="Speech Bubble: Rectangle with Corners Rounded 1"/>
          <p:cNvSpPr/>
          <p:nvPr/>
        </p:nvSpPr>
        <p:spPr>
          <a:xfrm>
            <a:off x="1914140" y="157719"/>
            <a:ext cx="1268427" cy="1169339"/>
          </a:xfrm>
          <a:prstGeom prst="wedgeRoundRectCallout">
            <a:avLst>
              <a:gd name="adj1" fmla="val -20833"/>
              <a:gd name="adj2" fmla="val 79596"/>
              <a:gd name="adj3" fmla="val 16667"/>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Barriers and enablers</a:t>
            </a:r>
          </a:p>
        </p:txBody>
      </p:sp>
      <p:sp>
        <p:nvSpPr>
          <p:cNvPr id="13" name="Speech Bubble: Rectangle 18"/>
          <p:cNvSpPr/>
          <p:nvPr/>
        </p:nvSpPr>
        <p:spPr>
          <a:xfrm>
            <a:off x="3558831" y="157719"/>
            <a:ext cx="2383005" cy="1144570"/>
          </a:xfrm>
          <a:prstGeom prst="wedgeRectCallout">
            <a:avLst>
              <a:gd name="adj1" fmla="val -25488"/>
              <a:gd name="adj2" fmla="val 8100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t>Health/Nutrition facilities are too far/in a dangerous location.</a:t>
            </a:r>
          </a:p>
        </p:txBody>
      </p:sp>
      <p:sp>
        <p:nvSpPr>
          <p:cNvPr id="14" name="Speech Bubble: Rectangle 19"/>
          <p:cNvSpPr/>
          <p:nvPr/>
        </p:nvSpPr>
        <p:spPr>
          <a:xfrm>
            <a:off x="6583988" y="182488"/>
            <a:ext cx="1709499" cy="2378709"/>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600" dirty="0">
                <a:solidFill>
                  <a:srgbClr val="FFFFFF"/>
                </a:solidFill>
                <a:latin typeface="Calibri" charset="0"/>
                <a:ea typeface="ＭＳ Ｐゴシック" charset="0"/>
              </a:rPr>
              <a:t>Women and girls do not receive information because: limited to community leaders; non-child friendly</a:t>
            </a:r>
          </a:p>
          <a:p>
            <a:pPr algn="ctr"/>
            <a:endParaRPr lang="en-US" sz="1400" dirty="0">
              <a:solidFill>
                <a:srgbClr val="FFFFFF"/>
              </a:solidFill>
              <a:latin typeface="Calibri" charset="0"/>
              <a:ea typeface="ＭＳ Ｐゴシック" charset="0"/>
            </a:endParaRPr>
          </a:p>
        </p:txBody>
      </p:sp>
      <p:sp>
        <p:nvSpPr>
          <p:cNvPr id="15" name="Speech Bubble: Rectangle 20"/>
          <p:cNvSpPr/>
          <p:nvPr/>
        </p:nvSpPr>
        <p:spPr>
          <a:xfrm>
            <a:off x="7462570" y="4137285"/>
            <a:ext cx="1520734" cy="2511405"/>
          </a:xfrm>
          <a:prstGeom prst="wedgeRectCallout">
            <a:avLst>
              <a:gd name="adj1" fmla="val -78020"/>
              <a:gd name="adj2" fmla="val 19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dirty="0"/>
              <a:t>Not adequate no. of female nutrition frontline workers.</a:t>
            </a:r>
          </a:p>
          <a:p>
            <a:pPr>
              <a:defRPr/>
            </a:pPr>
            <a:endParaRPr lang="en-US" sz="1600" dirty="0"/>
          </a:p>
          <a:p>
            <a:pPr>
              <a:defRPr/>
            </a:pPr>
            <a:r>
              <a:rPr lang="en-US" sz="1600" dirty="0"/>
              <a:t>Lack of female leaders in Nutrition. </a:t>
            </a:r>
          </a:p>
          <a:p>
            <a:pPr algn="ctr">
              <a:defRPr/>
            </a:pPr>
            <a:r>
              <a:rPr lang="en-US" dirty="0"/>
              <a:t> </a:t>
            </a:r>
          </a:p>
        </p:txBody>
      </p:sp>
      <p:sp>
        <p:nvSpPr>
          <p:cNvPr id="16" name="Speech Bubble: Rectangle 3"/>
          <p:cNvSpPr/>
          <p:nvPr/>
        </p:nvSpPr>
        <p:spPr>
          <a:xfrm>
            <a:off x="3746963" y="4678083"/>
            <a:ext cx="1944031" cy="2023118"/>
          </a:xfrm>
          <a:prstGeom prst="wedgeRectCallout">
            <a:avLst>
              <a:gd name="adj1" fmla="val -7665"/>
              <a:gd name="adj2" fmla="val -7580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t>Girls , boys, women and other at risk groups are not consulted in assessment, design and M&amp;E systematically. </a:t>
            </a:r>
          </a:p>
        </p:txBody>
      </p:sp>
      <p:sp>
        <p:nvSpPr>
          <p:cNvPr id="17" name="Speech Bubble: Rectangle 22"/>
          <p:cNvSpPr/>
          <p:nvPr/>
        </p:nvSpPr>
        <p:spPr>
          <a:xfrm>
            <a:off x="109744" y="1327058"/>
            <a:ext cx="1426667" cy="3251475"/>
          </a:xfrm>
          <a:prstGeom prst="wedgeRectCallout">
            <a:avLst>
              <a:gd name="adj1" fmla="val 93017"/>
              <a:gd name="adj2" fmla="val -96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600" dirty="0">
                <a:solidFill>
                  <a:srgbClr val="FFFFFF"/>
                </a:solidFill>
                <a:latin typeface="Calibri" charset="0"/>
                <a:ea typeface="ＭＳ Ｐゴシック" charset="0"/>
              </a:rPr>
              <a:t>Materials do not cater to the needs of the girls/women </a:t>
            </a:r>
          </a:p>
          <a:p>
            <a:endParaRPr lang="en-US" sz="1600" dirty="0">
              <a:solidFill>
                <a:srgbClr val="FFFFFF"/>
              </a:solidFill>
              <a:latin typeface="Calibri" charset="0"/>
              <a:ea typeface="ＭＳ Ｐゴシック" charset="0"/>
            </a:endParaRPr>
          </a:p>
          <a:p>
            <a:r>
              <a:rPr lang="en-US" sz="1600" dirty="0">
                <a:solidFill>
                  <a:srgbClr val="FFFFFF"/>
                </a:solidFill>
                <a:latin typeface="Calibri" charset="0"/>
                <a:ea typeface="ＭＳ Ｐゴシック" charset="0"/>
              </a:rPr>
              <a:t>Distribution – a long waiting line, overcrowded, lack of female distribution staffs</a:t>
            </a:r>
          </a:p>
        </p:txBody>
      </p:sp>
      <p:sp>
        <p:nvSpPr>
          <p:cNvPr id="18" name="Speech Bubble: Rectangle 21"/>
          <p:cNvSpPr/>
          <p:nvPr/>
        </p:nvSpPr>
        <p:spPr>
          <a:xfrm>
            <a:off x="109745" y="4939171"/>
            <a:ext cx="1804396" cy="1709520"/>
          </a:xfrm>
          <a:prstGeom prst="wedgeRectCallout">
            <a:avLst>
              <a:gd name="adj1" fmla="val 84721"/>
              <a:gd name="adj2" fmla="val 231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600" dirty="0">
                <a:solidFill>
                  <a:srgbClr val="FFFFFF"/>
                </a:solidFill>
                <a:latin typeface="Calibri" charset="0"/>
                <a:ea typeface="ＭＳ Ｐゴシック" charset="0"/>
              </a:rPr>
              <a:t>Nutrition facilities do not reflect the culture or needs of the affected population. </a:t>
            </a:r>
          </a:p>
          <a:p>
            <a:pPr marL="285750" indent="-285750"/>
            <a:endParaRPr lang="en-US" sz="1600" dirty="0">
              <a:solidFill>
                <a:srgbClr val="FFFFFF"/>
              </a:solidFill>
              <a:latin typeface="Calibri" charset="0"/>
              <a:ea typeface="ＭＳ Ｐゴシック" charset="0"/>
            </a:endParaRPr>
          </a:p>
        </p:txBody>
      </p:sp>
    </p:spTree>
    <p:extLst>
      <p:ext uri="{BB962C8B-B14F-4D97-AF65-F5344CB8AC3E}">
        <p14:creationId xmlns:p14="http://schemas.microsoft.com/office/powerpoint/2010/main" val="6590453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07575860"/>
              </p:ext>
            </p:extLst>
          </p:nvPr>
        </p:nvGraphicFramePr>
        <p:xfrm>
          <a:off x="713034" y="1486408"/>
          <a:ext cx="7365650" cy="48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6552941" y="1341053"/>
            <a:ext cx="2286260" cy="1338828"/>
          </a:xfrm>
          <a:prstGeom prst="rect">
            <a:avLst/>
          </a:prstGeom>
          <a:noFill/>
          <a:ln>
            <a:solidFill>
              <a:schemeClr val="accent2"/>
            </a:solidFill>
          </a:ln>
        </p:spPr>
        <p:txBody>
          <a:bodyPr wrap="square" rtlCol="0">
            <a:spAutoFit/>
          </a:bodyPr>
          <a:lstStyle/>
          <a:p>
            <a:r>
              <a:rPr lang="en-US" sz="1350" b="1" dirty="0"/>
              <a:t>Key elements</a:t>
            </a:r>
          </a:p>
          <a:p>
            <a:pPr marL="285750" indent="-285750">
              <a:buFont typeface="Arial" panose="020B0604020202020204" pitchFamily="34" charset="0"/>
              <a:buChar char="•"/>
            </a:pPr>
            <a:r>
              <a:rPr lang="en-US" sz="1350" dirty="0"/>
              <a:t>Gender analysis</a:t>
            </a:r>
          </a:p>
          <a:p>
            <a:pPr marL="285750" indent="-285750">
              <a:buFont typeface="Arial" panose="020B0604020202020204" pitchFamily="34" charset="0"/>
              <a:buChar char="•"/>
            </a:pPr>
            <a:r>
              <a:rPr lang="en-US" sz="1350" dirty="0"/>
              <a:t>SADD analysis</a:t>
            </a:r>
          </a:p>
          <a:p>
            <a:pPr marL="285750" indent="-285750">
              <a:buFont typeface="Arial" panose="020B0604020202020204" pitchFamily="34" charset="0"/>
              <a:buChar char="•"/>
            </a:pPr>
            <a:r>
              <a:rPr lang="en-US" sz="1350" dirty="0"/>
              <a:t>GBV risk assessment</a:t>
            </a:r>
          </a:p>
          <a:p>
            <a:pPr marL="285750" indent="-285750">
              <a:buFont typeface="Arial" panose="020B0604020202020204" pitchFamily="34" charset="0"/>
              <a:buChar char="•"/>
            </a:pPr>
            <a:r>
              <a:rPr lang="en-US" sz="1350" dirty="0"/>
              <a:t>Barrier analysis</a:t>
            </a:r>
          </a:p>
          <a:p>
            <a:pPr marL="285750" indent="-285750">
              <a:buFont typeface="Arial" panose="020B0604020202020204" pitchFamily="34" charset="0"/>
              <a:buChar char="•"/>
            </a:pPr>
            <a:endParaRPr lang="en-US" sz="1350" b="1" dirty="0"/>
          </a:p>
        </p:txBody>
      </p:sp>
      <p:cxnSp>
        <p:nvCxnSpPr>
          <p:cNvPr id="5" name="Straight Arrow Connector 4"/>
          <p:cNvCxnSpPr/>
          <p:nvPr/>
        </p:nvCxnSpPr>
        <p:spPr>
          <a:xfrm flipV="1">
            <a:off x="5267405" y="1812827"/>
            <a:ext cx="1183363" cy="14433"/>
          </a:xfrm>
          <a:prstGeom prst="straightConnector1">
            <a:avLst/>
          </a:prstGeom>
          <a:ln w="38100" cmpd="sng">
            <a:solidFill>
              <a:srgbClr val="ED7D31"/>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6653382" y="4914450"/>
            <a:ext cx="2405759" cy="1131079"/>
          </a:xfrm>
          <a:prstGeom prst="rect">
            <a:avLst/>
          </a:prstGeom>
          <a:noFill/>
          <a:ln>
            <a:solidFill>
              <a:schemeClr val="accent2"/>
            </a:solidFill>
          </a:ln>
        </p:spPr>
        <p:txBody>
          <a:bodyPr wrap="square" rtlCol="0">
            <a:spAutoFit/>
          </a:bodyPr>
          <a:lstStyle/>
          <a:p>
            <a:r>
              <a:rPr lang="en-US" sz="1350" b="1" dirty="0"/>
              <a:t>Key elements</a:t>
            </a:r>
          </a:p>
          <a:p>
            <a:pPr marL="214313" indent="-214313">
              <a:buFont typeface="Arial" panose="020B0604020202020204" pitchFamily="34" charset="0"/>
              <a:buChar char="•"/>
            </a:pPr>
            <a:r>
              <a:rPr lang="en-US" sz="1350" dirty="0"/>
              <a:t>Advocacy and coordination</a:t>
            </a:r>
          </a:p>
          <a:p>
            <a:pPr marL="214313" indent="-214313">
              <a:buFont typeface="Arial" panose="020B0604020202020204" pitchFamily="34" charset="0"/>
              <a:buChar char="•"/>
            </a:pPr>
            <a:r>
              <a:rPr lang="en-US" sz="1350" dirty="0"/>
              <a:t>Gender markers</a:t>
            </a:r>
          </a:p>
          <a:p>
            <a:pPr marL="214313" indent="-214313">
              <a:buFont typeface="Arial" panose="020B0604020202020204" pitchFamily="34" charset="0"/>
              <a:buChar char="•"/>
            </a:pPr>
            <a:r>
              <a:rPr lang="en-US" sz="1350" dirty="0"/>
              <a:t>Meaningful integration in proposals</a:t>
            </a:r>
          </a:p>
        </p:txBody>
      </p:sp>
      <p:cxnSp>
        <p:nvCxnSpPr>
          <p:cNvPr id="7" name="Straight Arrow Connector 6"/>
          <p:cNvCxnSpPr/>
          <p:nvPr/>
        </p:nvCxnSpPr>
        <p:spPr>
          <a:xfrm flipV="1">
            <a:off x="6350325" y="5410200"/>
            <a:ext cx="303057" cy="43298"/>
          </a:xfrm>
          <a:prstGeom prst="straightConnector1">
            <a:avLst/>
          </a:prstGeom>
          <a:ln w="38100" cmpd="sng">
            <a:solidFill>
              <a:srgbClr val="ED7D31"/>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34085" y="4164809"/>
            <a:ext cx="1847116" cy="2585323"/>
          </a:xfrm>
          <a:prstGeom prst="rect">
            <a:avLst/>
          </a:prstGeom>
          <a:noFill/>
          <a:ln>
            <a:solidFill>
              <a:schemeClr val="accent2"/>
            </a:solidFill>
          </a:ln>
        </p:spPr>
        <p:txBody>
          <a:bodyPr wrap="square" rtlCol="0">
            <a:spAutoFit/>
          </a:bodyPr>
          <a:lstStyle/>
          <a:p>
            <a:r>
              <a:rPr lang="en-US" sz="1350" b="1" dirty="0"/>
              <a:t>Key elements</a:t>
            </a:r>
            <a:endParaRPr lang="en-US" sz="1350" dirty="0"/>
          </a:p>
          <a:p>
            <a:pPr marL="214313" indent="-214313">
              <a:buFont typeface="Arial" panose="020B0604020202020204" pitchFamily="34" charset="0"/>
              <a:buChar char="•"/>
            </a:pPr>
            <a:r>
              <a:rPr lang="en-US" sz="1350" dirty="0"/>
              <a:t>Designing gender and GBV responsive nutrition interventions</a:t>
            </a:r>
          </a:p>
          <a:p>
            <a:pPr marL="214313" indent="-214313">
              <a:buFont typeface="Arial" panose="020B0604020202020204" pitchFamily="34" charset="0"/>
              <a:buChar char="•"/>
            </a:pPr>
            <a:r>
              <a:rPr lang="en-US" sz="1350" dirty="0"/>
              <a:t>Monitoring effectiveness</a:t>
            </a:r>
          </a:p>
          <a:p>
            <a:pPr marL="214313" indent="-214313">
              <a:buFont typeface="Arial" panose="020B0604020202020204" pitchFamily="34" charset="0"/>
              <a:buChar char="•"/>
            </a:pPr>
            <a:r>
              <a:rPr lang="en-US" sz="1350" dirty="0"/>
              <a:t>Monitoring GBV risks and safety issues </a:t>
            </a:r>
          </a:p>
          <a:p>
            <a:pPr marL="214313" indent="-214313">
              <a:buFont typeface="Arial" panose="020B0604020202020204" pitchFamily="34" charset="0"/>
              <a:buChar char="•"/>
            </a:pPr>
            <a:r>
              <a:rPr lang="en-US" sz="1350" dirty="0"/>
              <a:t>Using indicators</a:t>
            </a:r>
          </a:p>
          <a:p>
            <a:endParaRPr lang="en-US" sz="1350" dirty="0"/>
          </a:p>
        </p:txBody>
      </p:sp>
      <p:cxnSp>
        <p:nvCxnSpPr>
          <p:cNvPr id="14" name="Straight Arrow Connector 13"/>
          <p:cNvCxnSpPr/>
          <p:nvPr/>
        </p:nvCxnSpPr>
        <p:spPr>
          <a:xfrm flipH="1">
            <a:off x="802133" y="3637270"/>
            <a:ext cx="804496" cy="5275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Title 1"/>
          <p:cNvSpPr txBox="1">
            <a:spLocks/>
          </p:cNvSpPr>
          <p:nvPr/>
        </p:nvSpPr>
        <p:spPr>
          <a:xfrm>
            <a:off x="457200" y="274638"/>
            <a:ext cx="8229600" cy="1066415"/>
          </a:xfrm>
          <a:prstGeom prst="rect">
            <a:avLst/>
          </a:prstGeom>
          <a:ln/>
        </p:spPr>
        <p:style>
          <a:lnRef idx="2">
            <a:schemeClr val="dk1"/>
          </a:lnRef>
          <a:fillRef idx="1">
            <a:schemeClr val="lt1"/>
          </a:fillRef>
          <a:effectRef idx="0">
            <a:schemeClr val="dk1"/>
          </a:effectRef>
          <a:fontRef idx="minor">
            <a:schemeClr val="dk1"/>
          </a:fontRef>
        </p:style>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
            </a:r>
            <a:br>
              <a:rPr lang="en-US" dirty="0"/>
            </a:br>
            <a:r>
              <a:rPr lang="en-US" sz="16000" dirty="0"/>
              <a:t>Gender and GBV responsive nutrition programming- How</a:t>
            </a:r>
            <a:r>
              <a:rPr lang="en-US" dirty="0"/>
              <a:t/>
            </a:r>
            <a:br>
              <a:rPr lang="en-US" dirty="0"/>
            </a:br>
            <a:endParaRPr lang="en-US" dirty="0"/>
          </a:p>
        </p:txBody>
      </p:sp>
      <p:cxnSp>
        <p:nvCxnSpPr>
          <p:cNvPr id="19" name="Straight Arrow Connector 18"/>
          <p:cNvCxnSpPr/>
          <p:nvPr/>
        </p:nvCxnSpPr>
        <p:spPr>
          <a:xfrm flipH="1" flipV="1">
            <a:off x="1981201" y="5943600"/>
            <a:ext cx="387426" cy="2139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flipV="1">
            <a:off x="7086600" y="3276600"/>
            <a:ext cx="381000" cy="9902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2" name="TextBox 31"/>
          <p:cNvSpPr txBox="1"/>
          <p:nvPr/>
        </p:nvSpPr>
        <p:spPr>
          <a:xfrm>
            <a:off x="7315200" y="2810086"/>
            <a:ext cx="1805669" cy="1131079"/>
          </a:xfrm>
          <a:prstGeom prst="rect">
            <a:avLst/>
          </a:prstGeom>
          <a:noFill/>
          <a:ln>
            <a:solidFill>
              <a:schemeClr val="accent2"/>
            </a:solidFill>
          </a:ln>
        </p:spPr>
        <p:txBody>
          <a:bodyPr wrap="square" rtlCol="0">
            <a:spAutoFit/>
          </a:bodyPr>
          <a:lstStyle/>
          <a:p>
            <a:r>
              <a:rPr lang="en-US" sz="1350" b="1" dirty="0"/>
              <a:t>Key elements</a:t>
            </a:r>
          </a:p>
          <a:p>
            <a:pPr marL="214313" indent="-214313">
              <a:buFont typeface="Arial" panose="020B0604020202020204" pitchFamily="34" charset="0"/>
              <a:buChar char="•"/>
            </a:pPr>
            <a:r>
              <a:rPr lang="en-US" sz="1350" dirty="0"/>
              <a:t>Planning programs that respond to the identified gender and GBV issues</a:t>
            </a:r>
          </a:p>
        </p:txBody>
      </p:sp>
      <p:sp>
        <p:nvSpPr>
          <p:cNvPr id="34" name="Heart 33"/>
          <p:cNvSpPr/>
          <p:nvPr/>
        </p:nvSpPr>
        <p:spPr>
          <a:xfrm>
            <a:off x="3200400" y="2856188"/>
            <a:ext cx="2372081" cy="2597310"/>
          </a:xfrm>
          <a:prstGeom prst="hear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7" name="TextBox 36"/>
          <p:cNvSpPr txBox="1"/>
          <p:nvPr/>
        </p:nvSpPr>
        <p:spPr>
          <a:xfrm>
            <a:off x="3349348" y="3276600"/>
            <a:ext cx="1918057" cy="1754326"/>
          </a:xfrm>
          <a:prstGeom prst="rect">
            <a:avLst/>
          </a:prstGeom>
          <a:noFill/>
        </p:spPr>
        <p:txBody>
          <a:bodyPr wrap="square" rtlCol="0">
            <a:spAutoFit/>
          </a:bodyPr>
          <a:lstStyle/>
          <a:p>
            <a:pPr marL="285750" indent="-285750">
              <a:buFont typeface="Arial" panose="020B0604020202020204" pitchFamily="34" charset="0"/>
              <a:buChar char="•"/>
            </a:pPr>
            <a:endParaRPr lang="en-US" dirty="0"/>
          </a:p>
          <a:p>
            <a:pPr marL="285750" indent="-285750" algn="ctr">
              <a:buFont typeface="Arial" panose="020B0604020202020204" pitchFamily="34" charset="0"/>
              <a:buChar char="•"/>
            </a:pPr>
            <a:r>
              <a:rPr lang="en-US" dirty="0"/>
              <a:t>Ethical consideration</a:t>
            </a:r>
          </a:p>
          <a:p>
            <a:pPr marL="285750" indent="-285750" algn="ctr">
              <a:buFont typeface="Arial" panose="020B0604020202020204" pitchFamily="34" charset="0"/>
              <a:buChar char="•"/>
            </a:pPr>
            <a:r>
              <a:rPr lang="en-US" dirty="0"/>
              <a:t>Do no harm</a:t>
            </a:r>
          </a:p>
          <a:p>
            <a:pPr marL="285750" indent="-285750" algn="ctr">
              <a:buFont typeface="Arial" panose="020B0604020202020204" pitchFamily="34" charset="0"/>
              <a:buChar char="•"/>
            </a:pPr>
            <a:r>
              <a:rPr lang="en-US" dirty="0"/>
              <a:t>Safe GBV referrals</a:t>
            </a:r>
          </a:p>
        </p:txBody>
      </p:sp>
    </p:spTree>
    <p:extLst>
      <p:ext uri="{BB962C8B-B14F-4D97-AF65-F5344CB8AC3E}">
        <p14:creationId xmlns:p14="http://schemas.microsoft.com/office/powerpoint/2010/main" val="66577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2" grpId="0" animBg="1"/>
      <p:bldP spid="3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355169" y="228600"/>
            <a:ext cx="8229600" cy="1143000"/>
          </a:xfrm>
          <a:ln/>
        </p:spPr>
        <p:style>
          <a:lnRef idx="2">
            <a:schemeClr val="dk1"/>
          </a:lnRef>
          <a:fillRef idx="1">
            <a:schemeClr val="lt1"/>
          </a:fillRef>
          <a:effectRef idx="0">
            <a:schemeClr val="dk1"/>
          </a:effectRef>
          <a:fontRef idx="minor">
            <a:schemeClr val="dk1"/>
          </a:fontRef>
        </p:style>
        <p:txBody>
          <a:bodyPr>
            <a:normAutofit/>
          </a:bodyPr>
          <a:lstStyle/>
          <a:p>
            <a:r>
              <a:rPr lang="en-US" altLang="en-US" sz="3000" b="1" dirty="0" smtClean="0">
                <a:latin typeface="Calibri Light" panose="020F0302020204030204" pitchFamily="34" charset="0"/>
              </a:rPr>
              <a:t>Gender and GBV integration during </a:t>
            </a:r>
            <a:r>
              <a:rPr lang="en-US" altLang="en-US" sz="3000" b="1" dirty="0">
                <a:latin typeface="Calibri Light" panose="020F0302020204030204" pitchFamily="34" charset="0"/>
              </a:rPr>
              <a:t>E</a:t>
            </a:r>
            <a:r>
              <a:rPr lang="en-US" altLang="en-US" sz="3000" b="1" dirty="0" smtClean="0">
                <a:latin typeface="Calibri Light" panose="020F0302020204030204" pitchFamily="34" charset="0"/>
              </a:rPr>
              <a:t>mergency </a:t>
            </a:r>
            <a:r>
              <a:rPr lang="en-US" altLang="en-US" sz="3000" b="1" dirty="0">
                <a:latin typeface="Calibri Light" panose="020F0302020204030204" pitchFamily="34" charset="0"/>
              </a:rPr>
              <a:t>P</a:t>
            </a:r>
            <a:r>
              <a:rPr lang="en-US" altLang="en-US" sz="3000" b="1" dirty="0" smtClean="0">
                <a:latin typeface="Calibri Light" panose="020F0302020204030204" pitchFamily="34" charset="0"/>
              </a:rPr>
              <a:t>reparedness </a:t>
            </a:r>
            <a:endParaRPr altLang="en-US" sz="3000" b="1" dirty="0">
              <a:latin typeface="Calibri Light" panose="020F0302020204030204" pitchFamily="34" charset="0"/>
            </a:endParaRPr>
          </a:p>
        </p:txBody>
      </p:sp>
      <p:sp>
        <p:nvSpPr>
          <p:cNvPr id="4" name="TextBox 4">
            <a:extLst>
              <a:ext uri="{FF2B5EF4-FFF2-40B4-BE49-F238E27FC236}">
                <a16:creationId xmlns:a16="http://schemas.microsoft.com/office/drawing/2014/main" id="{D835F6BF-D7FD-47A2-A8DA-079AE73C1335}"/>
              </a:ext>
            </a:extLst>
          </p:cNvPr>
          <p:cNvSpPr txBox="1"/>
          <p:nvPr/>
        </p:nvSpPr>
        <p:spPr>
          <a:xfrm>
            <a:off x="355169" y="1905000"/>
            <a:ext cx="2286000" cy="1354217"/>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endParaRPr lang="en-US" dirty="0"/>
          </a:p>
          <a:p>
            <a:r>
              <a:rPr lang="en-US" sz="3200" b="1" dirty="0" smtClean="0">
                <a:solidFill>
                  <a:srgbClr val="FF0000"/>
                </a:solidFill>
              </a:rPr>
              <a:t>Why is it important?</a:t>
            </a:r>
            <a:endParaRPr lang="en-US" sz="3200" b="1" kern="0" dirty="0">
              <a:solidFill>
                <a:srgbClr val="FF0000"/>
              </a:solidFill>
              <a:latin typeface="Calibri"/>
            </a:endParaRPr>
          </a:p>
        </p:txBody>
      </p:sp>
      <p:sp>
        <p:nvSpPr>
          <p:cNvPr id="6" name="TextBox 4">
            <a:extLst>
              <a:ext uri="{FF2B5EF4-FFF2-40B4-BE49-F238E27FC236}">
                <a16:creationId xmlns:a16="http://schemas.microsoft.com/office/drawing/2014/main" id="{D835F6BF-D7FD-47A2-A8DA-079AE73C1335}"/>
              </a:ext>
            </a:extLst>
          </p:cNvPr>
          <p:cNvSpPr txBox="1"/>
          <p:nvPr/>
        </p:nvSpPr>
        <p:spPr>
          <a:xfrm>
            <a:off x="2895600" y="1905000"/>
            <a:ext cx="6019800" cy="3539430"/>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r>
              <a:rPr lang="en-US" sz="3200" i="1" dirty="0" smtClean="0"/>
              <a:t>Effective </a:t>
            </a:r>
            <a:r>
              <a:rPr lang="en-US" sz="3200" i="1" dirty="0"/>
              <a:t>humanitarian response </a:t>
            </a:r>
            <a:r>
              <a:rPr lang="en-US" sz="3200" i="1" dirty="0" smtClean="0"/>
              <a:t>at the </a:t>
            </a:r>
            <a:r>
              <a:rPr lang="en-US" sz="3200" i="1" dirty="0"/>
              <a:t>onset of a crisis is </a:t>
            </a:r>
            <a:r>
              <a:rPr lang="en-US" sz="3200" i="1" dirty="0" smtClean="0"/>
              <a:t>heavily influenced </a:t>
            </a:r>
            <a:r>
              <a:rPr lang="en-US" sz="3200" i="1" dirty="0"/>
              <a:t>by the level </a:t>
            </a:r>
            <a:r>
              <a:rPr lang="en-US" sz="3200" i="1" dirty="0" smtClean="0"/>
              <a:t>of preparedness </a:t>
            </a:r>
            <a:r>
              <a:rPr lang="en-US" sz="3200" i="1" dirty="0"/>
              <a:t>and planning </a:t>
            </a:r>
            <a:r>
              <a:rPr lang="en-US" sz="3200" i="1" dirty="0" smtClean="0"/>
              <a:t>of responding agencies/organizations as </a:t>
            </a:r>
            <a:r>
              <a:rPr lang="en-US" sz="3200" i="1" dirty="0"/>
              <a:t>well as the capacities and resources available to them</a:t>
            </a:r>
            <a:r>
              <a:rPr lang="en-US" sz="3200" i="1" dirty="0" smtClean="0"/>
              <a:t>. </a:t>
            </a:r>
            <a:endParaRPr lang="en-US" sz="3200" kern="0" dirty="0">
              <a:solidFill>
                <a:srgbClr val="000000"/>
              </a:solidFill>
              <a:latin typeface="Calibri"/>
            </a:endParaRPr>
          </a:p>
        </p:txBody>
      </p:sp>
      <p:sp>
        <p:nvSpPr>
          <p:cNvPr id="7" name="TextBox 4">
            <a:extLst>
              <a:ext uri="{FF2B5EF4-FFF2-40B4-BE49-F238E27FC236}">
                <a16:creationId xmlns:a16="http://schemas.microsoft.com/office/drawing/2014/main" id="{D835F6BF-D7FD-47A2-A8DA-079AE73C1335}"/>
              </a:ext>
            </a:extLst>
          </p:cNvPr>
          <p:cNvSpPr txBox="1"/>
          <p:nvPr/>
        </p:nvSpPr>
        <p:spPr>
          <a:xfrm>
            <a:off x="355169" y="5791200"/>
            <a:ext cx="8560231" cy="584775"/>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3200" b="1" kern="0" dirty="0" smtClean="0">
                <a:solidFill>
                  <a:srgbClr val="FF0000"/>
                </a:solidFill>
                <a:latin typeface="Calibri"/>
              </a:rPr>
              <a:t>Do it right from the beginning!</a:t>
            </a:r>
            <a:endParaRPr lang="en-US" dirty="0"/>
          </a:p>
        </p:txBody>
      </p:sp>
    </p:spTree>
    <p:extLst>
      <p:ext uri="{BB962C8B-B14F-4D97-AF65-F5344CB8AC3E}">
        <p14:creationId xmlns:p14="http://schemas.microsoft.com/office/powerpoint/2010/main" val="30407881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381000" y="304800"/>
            <a:ext cx="8229600" cy="1143000"/>
          </a:xfrm>
          <a:ln/>
        </p:spPr>
        <p:style>
          <a:lnRef idx="2">
            <a:schemeClr val="dk1"/>
          </a:lnRef>
          <a:fillRef idx="1">
            <a:schemeClr val="lt1"/>
          </a:fillRef>
          <a:effectRef idx="0">
            <a:schemeClr val="dk1"/>
          </a:effectRef>
          <a:fontRef idx="minor">
            <a:schemeClr val="dk1"/>
          </a:fontRef>
        </p:style>
        <p:txBody>
          <a:bodyPr>
            <a:normAutofit/>
          </a:bodyPr>
          <a:lstStyle/>
          <a:p>
            <a:r>
              <a:rPr lang="en-US" altLang="en-US" sz="3000" b="1" dirty="0" smtClean="0">
                <a:latin typeface="Calibri Light" panose="020F0302020204030204" pitchFamily="34" charset="0"/>
              </a:rPr>
              <a:t>Gender and GBV integration during </a:t>
            </a:r>
            <a:r>
              <a:rPr lang="en-US" altLang="en-US" sz="3000" b="1" dirty="0">
                <a:latin typeface="Calibri Light" panose="020F0302020204030204" pitchFamily="34" charset="0"/>
              </a:rPr>
              <a:t>E</a:t>
            </a:r>
            <a:r>
              <a:rPr lang="en-US" altLang="en-US" sz="3000" b="1" dirty="0" smtClean="0">
                <a:latin typeface="Calibri Light" panose="020F0302020204030204" pitchFamily="34" charset="0"/>
              </a:rPr>
              <a:t>mergency Preparedness- key components</a:t>
            </a:r>
            <a:endParaRPr altLang="en-US" sz="3000" b="1" dirty="0">
              <a:latin typeface="Calibri Light" panose="020F0302020204030204" pitchFamily="34" charset="0"/>
            </a:endParaRPr>
          </a:p>
        </p:txBody>
      </p:sp>
      <p:sp>
        <p:nvSpPr>
          <p:cNvPr id="6" name="TextBox 5">
            <a:extLst>
              <a:ext uri="{FF2B5EF4-FFF2-40B4-BE49-F238E27FC236}">
                <a16:creationId xmlns:a16="http://schemas.microsoft.com/office/drawing/2014/main" id="{A1245683-5CF1-408C-AA58-FFA895F41E4C}"/>
              </a:ext>
            </a:extLst>
          </p:cNvPr>
          <p:cNvSpPr txBox="1"/>
          <p:nvPr/>
        </p:nvSpPr>
        <p:spPr>
          <a:xfrm>
            <a:off x="381000" y="1676400"/>
            <a:ext cx="8229600" cy="3785652"/>
          </a:xfrm>
          <a:prstGeom prst="rect">
            <a:avLst/>
          </a:prstGeom>
        </p:spPr>
        <p:style>
          <a:lnRef idx="2">
            <a:schemeClr val="dk1"/>
          </a:lnRef>
          <a:fillRef idx="1">
            <a:schemeClr val="lt1"/>
          </a:fillRef>
          <a:effectRef idx="0">
            <a:schemeClr val="dk1"/>
          </a:effectRef>
          <a:fontRef idx="minor">
            <a:schemeClr val="dk1"/>
          </a:fontRef>
        </p:style>
        <p:txBody>
          <a:bodyPr wrap="square" rtlCol="0" anchor="t">
            <a:spAutoFit/>
          </a:bodyPr>
          <a:lstStyle/>
          <a:p>
            <a:pPr marL="342900" indent="-342900" algn="just">
              <a:buFont typeface="Arial" panose="020B0604020202020204" pitchFamily="34" charset="0"/>
              <a:buChar char="•"/>
            </a:pPr>
            <a:r>
              <a:rPr lang="en-US" sz="2400" dirty="0"/>
              <a:t>Include </a:t>
            </a:r>
            <a:r>
              <a:rPr lang="en-US" sz="2400" dirty="0" smtClean="0"/>
              <a:t>Gender and GBV </a:t>
            </a:r>
            <a:r>
              <a:rPr lang="en-US" sz="2400" dirty="0"/>
              <a:t>risk </a:t>
            </a:r>
            <a:r>
              <a:rPr lang="en-US" sz="2400" dirty="0" smtClean="0"/>
              <a:t>mitigation measures </a:t>
            </a:r>
            <a:r>
              <a:rPr lang="en-US" sz="2400" dirty="0"/>
              <a:t>in </a:t>
            </a:r>
            <a:r>
              <a:rPr lang="en-US" sz="2400" dirty="0" smtClean="0"/>
              <a:t>the nutrition contingency planning </a:t>
            </a:r>
            <a:r>
              <a:rPr lang="en-US" sz="2400" dirty="0"/>
              <a:t>and preparedness </a:t>
            </a:r>
            <a:r>
              <a:rPr lang="en-US" sz="2400" dirty="0" smtClean="0"/>
              <a:t>actions</a:t>
            </a:r>
          </a:p>
          <a:p>
            <a:pPr marL="342900" indent="-342900" algn="just">
              <a:buFont typeface="Arial" panose="020B0604020202020204" pitchFamily="34" charset="0"/>
              <a:buChar char="•"/>
            </a:pPr>
            <a:r>
              <a:rPr lang="en-US" sz="2400" dirty="0" smtClean="0"/>
              <a:t>Prepare nutrition assessments that are gender and GBV responsive at </a:t>
            </a:r>
            <a:r>
              <a:rPr lang="en-US" sz="2400" dirty="0"/>
              <a:t>the onset of </a:t>
            </a:r>
            <a:r>
              <a:rPr lang="en-US" sz="2400" dirty="0" smtClean="0"/>
              <a:t>an emergency</a:t>
            </a:r>
          </a:p>
          <a:p>
            <a:pPr marL="342900" indent="-342900" algn="just">
              <a:buFont typeface="Arial" panose="020B0604020202020204" pitchFamily="34" charset="0"/>
              <a:buChar char="•"/>
            </a:pPr>
            <a:r>
              <a:rPr lang="en-US" sz="2400" dirty="0" smtClean="0"/>
              <a:t>Set </a:t>
            </a:r>
            <a:r>
              <a:rPr lang="en-US" sz="2400" dirty="0"/>
              <a:t>up a strong </a:t>
            </a:r>
            <a:r>
              <a:rPr lang="en-US" sz="2400" dirty="0" smtClean="0"/>
              <a:t>monitoring system that addresses the gender issues and GBV risks.</a:t>
            </a:r>
          </a:p>
          <a:p>
            <a:pPr marL="342900" indent="-342900" algn="just">
              <a:buFont typeface="Arial" panose="020B0604020202020204" pitchFamily="34" charset="0"/>
              <a:buChar char="•"/>
            </a:pPr>
            <a:r>
              <a:rPr lang="en-US" sz="2400" dirty="0">
                <a:cs typeface="Calibri"/>
              </a:rPr>
              <a:t>I</a:t>
            </a:r>
            <a:r>
              <a:rPr lang="en-US" sz="2400" dirty="0" smtClean="0">
                <a:cs typeface="Calibri"/>
              </a:rPr>
              <a:t>ntegrate </a:t>
            </a:r>
            <a:r>
              <a:rPr lang="en-US" sz="2400" dirty="0">
                <a:cs typeface="Calibri"/>
              </a:rPr>
              <a:t>GBV risk mitigation into the </a:t>
            </a:r>
            <a:r>
              <a:rPr lang="en-US" sz="2400" dirty="0" smtClean="0">
                <a:cs typeface="Calibri"/>
              </a:rPr>
              <a:t>nutrition coordination </a:t>
            </a:r>
            <a:r>
              <a:rPr lang="en-US" sz="2400" dirty="0">
                <a:cs typeface="Calibri"/>
              </a:rPr>
              <a:t>structures, work plan and their preparedness plans. </a:t>
            </a:r>
          </a:p>
          <a:p>
            <a:pPr marL="342900" indent="-342900" algn="just">
              <a:buFont typeface="Arial" panose="020B0604020202020204" pitchFamily="34" charset="0"/>
              <a:buChar char="•"/>
            </a:pPr>
            <a:r>
              <a:rPr lang="en-US" sz="2400" dirty="0">
                <a:cs typeface="Calibri"/>
              </a:rPr>
              <a:t>A</a:t>
            </a:r>
            <a:r>
              <a:rPr lang="en-US" sz="2400" dirty="0" smtClean="0">
                <a:cs typeface="Calibri"/>
              </a:rPr>
              <a:t>dvocate </a:t>
            </a:r>
            <a:r>
              <a:rPr lang="en-US" sz="2400" dirty="0">
                <a:cs typeface="Calibri"/>
              </a:rPr>
              <a:t>funding for </a:t>
            </a:r>
            <a:r>
              <a:rPr lang="en-US" sz="2400" dirty="0" smtClean="0">
                <a:cs typeface="Calibri"/>
              </a:rPr>
              <a:t>nutrition related GBV </a:t>
            </a:r>
            <a:r>
              <a:rPr lang="en-US" sz="2400" dirty="0">
                <a:cs typeface="Calibri"/>
              </a:rPr>
              <a:t>risk </a:t>
            </a:r>
            <a:r>
              <a:rPr lang="en-US" sz="2400" dirty="0" smtClean="0">
                <a:cs typeface="Calibri"/>
              </a:rPr>
              <a:t>mitigation and  </a:t>
            </a:r>
            <a:r>
              <a:rPr lang="en-US" sz="2400" dirty="0">
                <a:cs typeface="Calibri"/>
              </a:rPr>
              <a:t>specific needs of women and girls and other at-risk groups. </a:t>
            </a:r>
          </a:p>
        </p:txBody>
      </p:sp>
    </p:spTree>
    <p:extLst>
      <p:ext uri="{BB962C8B-B14F-4D97-AF65-F5344CB8AC3E}">
        <p14:creationId xmlns:p14="http://schemas.microsoft.com/office/powerpoint/2010/main" val="272397808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xfrm>
            <a:off x="381000" y="304800"/>
            <a:ext cx="8229600" cy="1143000"/>
          </a:xfrm>
          <a:ln/>
        </p:spPr>
        <p:style>
          <a:lnRef idx="2">
            <a:schemeClr val="dk1"/>
          </a:lnRef>
          <a:fillRef idx="1">
            <a:schemeClr val="lt1"/>
          </a:fillRef>
          <a:effectRef idx="0">
            <a:schemeClr val="dk1"/>
          </a:effectRef>
          <a:fontRef idx="minor">
            <a:schemeClr val="dk1"/>
          </a:fontRef>
        </p:style>
        <p:txBody>
          <a:bodyPr>
            <a:normAutofit fontScale="90000"/>
          </a:bodyPr>
          <a:lstStyle/>
          <a:p>
            <a:r>
              <a:rPr lang="en-US" altLang="en-US" sz="3000" b="1" dirty="0">
                <a:latin typeface="Calibri Light" panose="020F0302020204030204" pitchFamily="34" charset="0"/>
              </a:rPr>
              <a:t>Gender and GBV responsive nutrition programming – tools</a:t>
            </a:r>
            <a:br>
              <a:rPr lang="en-US" altLang="en-US" sz="3000" b="1" dirty="0">
                <a:latin typeface="Calibri Light" panose="020F0302020204030204" pitchFamily="34" charset="0"/>
              </a:rPr>
            </a:br>
            <a:r>
              <a:rPr lang="en-US" altLang="en-US" sz="3000" b="1" dirty="0">
                <a:latin typeface="Calibri Light" panose="020F0302020204030204" pitchFamily="34" charset="0"/>
              </a:rPr>
              <a:t>The Gender Handbook, 2017</a:t>
            </a:r>
            <a:endParaRPr altLang="en-US" sz="3000" b="1" dirty="0">
              <a:latin typeface="Calibri Light" panose="020F0302020204030204" pitchFamily="34" charset="0"/>
            </a:endParaRPr>
          </a:p>
        </p:txBody>
      </p:sp>
      <p:sp>
        <p:nvSpPr>
          <p:cNvPr id="4" name="TextBox 4">
            <a:extLst>
              <a:ext uri="{FF2B5EF4-FFF2-40B4-BE49-F238E27FC236}">
                <a16:creationId xmlns:a16="http://schemas.microsoft.com/office/drawing/2014/main" id="{D835F6BF-D7FD-47A2-A8DA-079AE73C1335}"/>
              </a:ext>
            </a:extLst>
          </p:cNvPr>
          <p:cNvSpPr txBox="1"/>
          <p:nvPr/>
        </p:nvSpPr>
        <p:spPr>
          <a:xfrm>
            <a:off x="381000" y="1752600"/>
            <a:ext cx="5203032" cy="4708981"/>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214313" indent="-214313">
              <a:buSzPct val="100000"/>
              <a:buFont typeface="Arial" pitchFamily="34"/>
              <a:buChar char="•"/>
              <a:defRPr sz="1800" b="0" i="0" u="none" strike="noStrike" kern="0" cap="none" spc="0" baseline="0">
                <a:solidFill>
                  <a:srgbClr val="000000"/>
                </a:solidFill>
                <a:uFillTx/>
              </a:defRPr>
            </a:pPr>
            <a:r>
              <a:rPr lang="en-US" sz="2000" kern="0" dirty="0">
                <a:solidFill>
                  <a:srgbClr val="000000"/>
                </a:solidFill>
              </a:rPr>
              <a:t>Gender equality and women’s empowerment mainstreaming throughout:</a:t>
            </a:r>
          </a:p>
          <a:p>
            <a:pPr marL="285750" indent="-285750">
              <a:buSzPct val="100000"/>
              <a:buFont typeface="Wingdings" panose="05000000000000000000" pitchFamily="2" charset="2"/>
              <a:buChar char="ü"/>
              <a:defRPr sz="1800" b="0" i="0" u="none" strike="noStrike" kern="0" cap="none" spc="0" baseline="0">
                <a:solidFill>
                  <a:srgbClr val="000000"/>
                </a:solidFill>
                <a:uFillTx/>
              </a:defRPr>
            </a:pPr>
            <a:r>
              <a:rPr lang="en-US" sz="2000" kern="0" dirty="0">
                <a:solidFill>
                  <a:srgbClr val="000000"/>
                </a:solidFill>
              </a:rPr>
              <a:t> Assessment,</a:t>
            </a:r>
          </a:p>
          <a:p>
            <a:pPr marL="285750" indent="-285750">
              <a:buSzPct val="100000"/>
              <a:buFont typeface="Wingdings" panose="05000000000000000000" pitchFamily="2" charset="2"/>
              <a:buChar char="ü"/>
              <a:defRPr sz="1800" b="0" i="0" u="none" strike="noStrike" kern="0" cap="none" spc="0" baseline="0">
                <a:solidFill>
                  <a:srgbClr val="000000"/>
                </a:solidFill>
                <a:uFillTx/>
              </a:defRPr>
            </a:pPr>
            <a:r>
              <a:rPr lang="en-US" sz="2000" kern="0" dirty="0">
                <a:solidFill>
                  <a:srgbClr val="000000"/>
                </a:solidFill>
              </a:rPr>
              <a:t> Planning, </a:t>
            </a:r>
          </a:p>
          <a:p>
            <a:pPr marL="285750" indent="-285750">
              <a:buSzPct val="100000"/>
              <a:buFont typeface="Wingdings" panose="05000000000000000000" pitchFamily="2" charset="2"/>
              <a:buChar char="ü"/>
              <a:defRPr sz="1800" b="0" i="0" u="none" strike="noStrike" kern="0" cap="none" spc="0" baseline="0">
                <a:solidFill>
                  <a:srgbClr val="000000"/>
                </a:solidFill>
                <a:uFillTx/>
              </a:defRPr>
            </a:pPr>
            <a:r>
              <a:rPr lang="en-US" sz="2000" kern="0" dirty="0">
                <a:solidFill>
                  <a:srgbClr val="000000"/>
                </a:solidFill>
              </a:rPr>
              <a:t> Resource mobilization,</a:t>
            </a:r>
          </a:p>
          <a:p>
            <a:pPr marL="285750" indent="-285750">
              <a:buSzPct val="100000"/>
              <a:buFont typeface="Wingdings" panose="05000000000000000000" pitchFamily="2" charset="2"/>
              <a:buChar char="ü"/>
              <a:defRPr sz="1800" b="0" i="0" u="none" strike="noStrike" kern="0" cap="none" spc="0" baseline="0">
                <a:solidFill>
                  <a:srgbClr val="000000"/>
                </a:solidFill>
                <a:uFillTx/>
              </a:defRPr>
            </a:pPr>
            <a:r>
              <a:rPr lang="en-US" sz="2000" kern="0" dirty="0">
                <a:solidFill>
                  <a:srgbClr val="000000"/>
                </a:solidFill>
              </a:rPr>
              <a:t> Implementation </a:t>
            </a:r>
          </a:p>
          <a:p>
            <a:pPr marL="285750" indent="-285750">
              <a:buSzPct val="100000"/>
              <a:buFont typeface="Wingdings" panose="05000000000000000000" pitchFamily="2" charset="2"/>
              <a:buChar char="ü"/>
              <a:defRPr sz="1800" b="0" i="0" u="none" strike="noStrike" kern="0" cap="none" spc="0" baseline="0">
                <a:solidFill>
                  <a:srgbClr val="000000"/>
                </a:solidFill>
                <a:uFillTx/>
              </a:defRPr>
            </a:pPr>
            <a:r>
              <a:rPr lang="en-US" sz="2000" kern="0" dirty="0">
                <a:solidFill>
                  <a:srgbClr val="000000"/>
                </a:solidFill>
              </a:rPr>
              <a:t> Monitoring</a:t>
            </a:r>
          </a:p>
          <a:p>
            <a:pPr>
              <a:buSzPct val="100000"/>
              <a:defRPr sz="1800" b="0" i="0" u="none" strike="noStrike" kern="0" cap="none" spc="0" baseline="0">
                <a:solidFill>
                  <a:srgbClr val="000000"/>
                </a:solidFill>
                <a:uFillTx/>
              </a:defRPr>
            </a:pPr>
            <a:endParaRPr lang="en-US" sz="2000" kern="0" dirty="0">
              <a:solidFill>
                <a:srgbClr val="000000"/>
              </a:solidFill>
            </a:endParaRPr>
          </a:p>
          <a:p>
            <a:pPr marL="342900" indent="-342900">
              <a:buFont typeface="Arial" panose="020B0604020202020204" pitchFamily="34" charset="0"/>
              <a:buChar char="•"/>
              <a:defRPr sz="1800" b="0" i="0" u="none" strike="noStrike" kern="0" cap="none" spc="0" baseline="0">
                <a:solidFill>
                  <a:srgbClr val="000000"/>
                </a:solidFill>
                <a:uFillTx/>
              </a:defRPr>
            </a:pPr>
            <a:r>
              <a:rPr lang="en-US" sz="2000" kern="0" dirty="0">
                <a:solidFill>
                  <a:srgbClr val="000000"/>
                </a:solidFill>
              </a:rPr>
              <a:t>Dedicated chapter for the nutrition sector</a:t>
            </a:r>
          </a:p>
          <a:p>
            <a:pPr marL="342900" indent="-342900">
              <a:buFont typeface="Arial" panose="020B0604020202020204" pitchFamily="34" charset="0"/>
              <a:buChar char="•"/>
              <a:defRPr sz="1800" b="0" i="0" u="none" strike="noStrike" kern="0" cap="none" spc="0" baseline="0">
                <a:solidFill>
                  <a:srgbClr val="000000"/>
                </a:solidFill>
                <a:uFillTx/>
              </a:defRPr>
            </a:pPr>
            <a:endParaRPr lang="en-US" sz="2000" kern="0" dirty="0">
              <a:solidFill>
                <a:srgbClr val="000000"/>
              </a:solidFill>
            </a:endParaRPr>
          </a:p>
          <a:p>
            <a:pPr>
              <a:defRPr sz="1800" b="0" i="0" u="none" strike="noStrike" kern="0" cap="none" spc="0" baseline="0">
                <a:solidFill>
                  <a:srgbClr val="000000"/>
                </a:solidFill>
                <a:uFillTx/>
              </a:defRPr>
            </a:pPr>
            <a:r>
              <a:rPr lang="en-US" sz="2000" kern="0" dirty="0">
                <a:solidFill>
                  <a:srgbClr val="000000"/>
                </a:solidFill>
                <a:hlinkClick r:id="rId3"/>
              </a:rPr>
              <a:t>https://www.gihahandbook.org/#en/Section-Additional-Resources</a:t>
            </a:r>
            <a:endParaRPr lang="en-US" sz="2000" kern="0" dirty="0">
              <a:solidFill>
                <a:srgbClr val="000000"/>
              </a:solidFill>
            </a:endParaRPr>
          </a:p>
          <a:p>
            <a:pPr>
              <a:defRPr sz="1800" b="0" i="0" u="none" strike="noStrike" kern="0" cap="none" spc="0" baseline="0">
                <a:solidFill>
                  <a:srgbClr val="000000"/>
                </a:solidFill>
                <a:uFillTx/>
              </a:defRPr>
            </a:pPr>
            <a:endParaRPr lang="en-US" sz="2000" kern="0" dirty="0">
              <a:solidFill>
                <a:srgbClr val="000000"/>
              </a:solidFill>
            </a:endParaRPr>
          </a:p>
          <a:p>
            <a:pPr marL="214313" indent="-214313">
              <a:buSzPct val="100000"/>
              <a:buFont typeface="Arial" pitchFamily="34"/>
              <a:buChar char="•"/>
              <a:defRPr sz="1800" b="0" i="0" u="none" strike="noStrike" kern="0" cap="none" spc="0" baseline="0">
                <a:solidFill>
                  <a:srgbClr val="000000"/>
                </a:solidFill>
                <a:uFillTx/>
              </a:defRPr>
            </a:pPr>
            <a:endParaRPr lang="en-US" sz="2000" kern="0" dirty="0">
              <a:solidFill>
                <a:srgbClr val="000000"/>
              </a:solidFill>
              <a:latin typeface="Calibri"/>
            </a:endParaRPr>
          </a:p>
          <a:p>
            <a:pPr>
              <a:buSzPct val="100000"/>
              <a:defRPr sz="1800" b="0" i="0" u="none" strike="noStrike" kern="0" cap="none" spc="0" baseline="0">
                <a:solidFill>
                  <a:srgbClr val="000000"/>
                </a:solidFill>
                <a:uFillTx/>
              </a:defRPr>
            </a:pPr>
            <a:endParaRPr lang="en-US" sz="2000" kern="0" dirty="0">
              <a:solidFill>
                <a:srgbClr val="000000"/>
              </a:solidFill>
              <a:latin typeface="Calibri"/>
            </a:endParaRPr>
          </a:p>
        </p:txBody>
      </p:sp>
      <p:pic>
        <p:nvPicPr>
          <p:cNvPr id="3" name="Picture 2"/>
          <p:cNvPicPr>
            <a:picLocks noChangeAspect="1"/>
          </p:cNvPicPr>
          <p:nvPr/>
        </p:nvPicPr>
        <p:blipFill>
          <a:blip r:embed="rId4"/>
          <a:stretch>
            <a:fillRect/>
          </a:stretch>
        </p:blipFill>
        <p:spPr>
          <a:xfrm>
            <a:off x="5867400" y="1752600"/>
            <a:ext cx="2532624" cy="3733800"/>
          </a:xfrm>
          <a:prstGeom prst="rect">
            <a:avLst/>
          </a:prstGeom>
        </p:spPr>
      </p:pic>
    </p:spTree>
    <p:extLst>
      <p:ext uri="{BB962C8B-B14F-4D97-AF65-F5344CB8AC3E}">
        <p14:creationId xmlns:p14="http://schemas.microsoft.com/office/powerpoint/2010/main" val="234344483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FBB5F0E3-C719-408D-BA14-7EB63A401AD0}"/>
              </a:ext>
            </a:extLst>
          </p:cNvPr>
          <p:cNvSpPr txBox="1">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r>
              <a:rPr lang="en-US" altLang="en-US" sz="3000" b="1" dirty="0">
                <a:latin typeface="Calibri Light" panose="020F0302020204030204" pitchFamily="34" charset="0"/>
              </a:rPr>
              <a:t>Gender and GBV responsive nutrition programming – tools</a:t>
            </a:r>
            <a:br>
              <a:rPr lang="en-US" altLang="en-US" sz="3000" b="1" dirty="0">
                <a:latin typeface="Calibri Light" panose="020F0302020204030204" pitchFamily="34" charset="0"/>
              </a:rPr>
            </a:br>
            <a:r>
              <a:rPr altLang="en-US" sz="3000" b="1" dirty="0">
                <a:latin typeface="Calibri Light" panose="020F0302020204030204" pitchFamily="34" charset="0"/>
              </a:rPr>
              <a:t>IASC GBV Guidelines – Thematic Area Guide for Nutrition </a:t>
            </a:r>
          </a:p>
        </p:txBody>
      </p:sp>
      <p:pic>
        <p:nvPicPr>
          <p:cNvPr id="33796" name="Content Placeholder 5">
            <a:extLst>
              <a:ext uri="{FF2B5EF4-FFF2-40B4-BE49-F238E27FC236}">
                <a16:creationId xmlns:a16="http://schemas.microsoft.com/office/drawing/2014/main" id="{0281C731-15F5-40E1-A088-67F8AFE4424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84032" y="1828800"/>
            <a:ext cx="3167100" cy="4396834"/>
          </a:xfrm>
        </p:spPr>
      </p:pic>
      <p:sp>
        <p:nvSpPr>
          <p:cNvPr id="4" name="TextBox 4">
            <a:extLst>
              <a:ext uri="{FF2B5EF4-FFF2-40B4-BE49-F238E27FC236}">
                <a16:creationId xmlns:a16="http://schemas.microsoft.com/office/drawing/2014/main" id="{D835F6BF-D7FD-47A2-A8DA-079AE73C1335}"/>
              </a:ext>
            </a:extLst>
          </p:cNvPr>
          <p:cNvSpPr txBox="1"/>
          <p:nvPr/>
        </p:nvSpPr>
        <p:spPr>
          <a:xfrm>
            <a:off x="457200" y="1752600"/>
            <a:ext cx="5126832" cy="5016758"/>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214313" indent="-214313">
              <a:buSzPct val="100000"/>
              <a:buFont typeface="Arial" pitchFamily="34"/>
              <a:buChar char="•"/>
              <a:defRPr sz="1800" b="0" i="0" u="none" strike="noStrike" kern="0" cap="none" spc="0" baseline="0">
                <a:solidFill>
                  <a:srgbClr val="000000"/>
                </a:solidFill>
                <a:uFillTx/>
              </a:defRPr>
            </a:pPr>
            <a:r>
              <a:rPr lang="en-US" sz="2000" kern="0" dirty="0">
                <a:solidFill>
                  <a:srgbClr val="000000"/>
                </a:solidFill>
                <a:latin typeface="Calibri Body"/>
              </a:rPr>
              <a:t>Key consideration to integrate GBV interventions in nutrition in 5 areas:</a:t>
            </a:r>
          </a:p>
          <a:p>
            <a:pPr marL="557213" lvl="1" indent="-214313">
              <a:buSzPct val="100000"/>
              <a:buFont typeface="Wingdings" pitchFamily="2"/>
              <a:buChar char="ü"/>
              <a:defRPr sz="1800" b="0" i="0" u="none" strike="noStrike" kern="0" cap="none" spc="0" baseline="0">
                <a:solidFill>
                  <a:srgbClr val="000000"/>
                </a:solidFill>
                <a:uFillTx/>
              </a:defRPr>
            </a:pPr>
            <a:r>
              <a:rPr lang="en-US" sz="2000" kern="0" dirty="0">
                <a:solidFill>
                  <a:srgbClr val="000000"/>
                </a:solidFill>
                <a:latin typeface="Calibri Body"/>
              </a:rPr>
              <a:t>Assessment, Analysis and Planning</a:t>
            </a:r>
          </a:p>
          <a:p>
            <a:pPr marL="557213" lvl="1" indent="-214313">
              <a:buSzPct val="100000"/>
              <a:buFont typeface="Wingdings" pitchFamily="2"/>
              <a:buChar char="ü"/>
              <a:defRPr sz="1800" b="0" i="0" u="none" strike="noStrike" kern="0" cap="none" spc="0" baseline="0">
                <a:solidFill>
                  <a:srgbClr val="000000"/>
                </a:solidFill>
                <a:uFillTx/>
              </a:defRPr>
            </a:pPr>
            <a:r>
              <a:rPr lang="en-US" sz="2000" kern="0" dirty="0">
                <a:solidFill>
                  <a:srgbClr val="000000"/>
                </a:solidFill>
                <a:latin typeface="Calibri Body"/>
              </a:rPr>
              <a:t>Resource mobilization</a:t>
            </a:r>
          </a:p>
          <a:p>
            <a:pPr marL="557213" lvl="1" indent="-214313">
              <a:buSzPct val="100000"/>
              <a:buFont typeface="Wingdings" pitchFamily="2"/>
              <a:buChar char="ü"/>
              <a:defRPr sz="1800" b="0" i="0" u="none" strike="noStrike" kern="0" cap="none" spc="0" baseline="0">
                <a:solidFill>
                  <a:srgbClr val="000000"/>
                </a:solidFill>
                <a:uFillTx/>
              </a:defRPr>
            </a:pPr>
            <a:r>
              <a:rPr lang="en-US" sz="2000" kern="0" dirty="0">
                <a:solidFill>
                  <a:srgbClr val="000000"/>
                </a:solidFill>
                <a:latin typeface="Calibri Body"/>
              </a:rPr>
              <a:t>Implementation</a:t>
            </a:r>
          </a:p>
          <a:p>
            <a:pPr marL="557213" lvl="1" indent="-214313">
              <a:buSzPct val="100000"/>
              <a:buFont typeface="Wingdings" pitchFamily="2"/>
              <a:buChar char="ü"/>
              <a:defRPr sz="1800" b="0" i="0" u="none" strike="noStrike" kern="0" cap="none" spc="0" baseline="0">
                <a:solidFill>
                  <a:srgbClr val="000000"/>
                </a:solidFill>
                <a:uFillTx/>
              </a:defRPr>
            </a:pPr>
            <a:r>
              <a:rPr lang="en-US" sz="2000" kern="0" dirty="0">
                <a:solidFill>
                  <a:srgbClr val="000000"/>
                </a:solidFill>
                <a:latin typeface="Calibri Body"/>
              </a:rPr>
              <a:t>Coordination</a:t>
            </a:r>
          </a:p>
          <a:p>
            <a:pPr marL="557213" lvl="1" indent="-214313">
              <a:buSzPct val="100000"/>
              <a:buFont typeface="Wingdings" pitchFamily="2"/>
              <a:buChar char="ü"/>
              <a:defRPr sz="1800" b="0" i="0" u="none" strike="noStrike" kern="0" cap="none" spc="0" baseline="0">
                <a:solidFill>
                  <a:srgbClr val="000000"/>
                </a:solidFill>
                <a:uFillTx/>
              </a:defRPr>
            </a:pPr>
            <a:r>
              <a:rPr lang="en-US" sz="2000" kern="0" dirty="0">
                <a:solidFill>
                  <a:srgbClr val="000000"/>
                </a:solidFill>
                <a:latin typeface="Calibri Body"/>
              </a:rPr>
              <a:t>M&amp;E</a:t>
            </a:r>
          </a:p>
          <a:p>
            <a:pPr marL="214313" indent="-214313">
              <a:buSzPct val="100000"/>
              <a:buFont typeface="Arial" pitchFamily="34"/>
              <a:buChar char="•"/>
              <a:defRPr sz="1800" b="0" i="0" u="none" strike="noStrike" kern="0" cap="none" spc="0" baseline="0">
                <a:solidFill>
                  <a:srgbClr val="000000"/>
                </a:solidFill>
                <a:uFillTx/>
              </a:defRPr>
            </a:pPr>
            <a:r>
              <a:rPr lang="en-US" sz="2000" kern="0" dirty="0">
                <a:solidFill>
                  <a:srgbClr val="000000"/>
                </a:solidFill>
                <a:latin typeface="Calibri Body"/>
              </a:rPr>
              <a:t>Essential Action Sheet</a:t>
            </a:r>
          </a:p>
          <a:p>
            <a:pPr>
              <a:defRPr sz="1800" b="0" i="0" u="none" strike="noStrike" kern="0" cap="none" spc="0" baseline="0">
                <a:solidFill>
                  <a:srgbClr val="000000"/>
                </a:solidFill>
                <a:uFillTx/>
              </a:defRPr>
            </a:pPr>
            <a:endParaRPr lang="en-US" sz="2000" kern="0" dirty="0">
              <a:solidFill>
                <a:srgbClr val="000000"/>
              </a:solidFill>
              <a:latin typeface="Calibri Body"/>
            </a:endParaRPr>
          </a:p>
          <a:p>
            <a:pPr>
              <a:defRPr sz="1800" b="0" i="0" u="none" strike="noStrike" kern="0" cap="none" spc="0" baseline="0">
                <a:solidFill>
                  <a:srgbClr val="000000"/>
                </a:solidFill>
                <a:uFillTx/>
              </a:defRPr>
            </a:pPr>
            <a:r>
              <a:rPr lang="en-US" sz="2000" kern="0" dirty="0">
                <a:solidFill>
                  <a:srgbClr val="000000"/>
                </a:solidFill>
                <a:latin typeface="Calibri Body"/>
              </a:rPr>
              <a:t>Other accompanied resources:</a:t>
            </a:r>
          </a:p>
          <a:p>
            <a:pPr marL="214313" indent="-214313">
              <a:buSzPct val="100000"/>
              <a:buFont typeface="Arial" pitchFamily="34"/>
              <a:buChar char="•"/>
              <a:defRPr sz="1800" b="0" i="0" u="none" strike="noStrike" kern="0" cap="none" spc="0" baseline="0">
                <a:solidFill>
                  <a:srgbClr val="000000"/>
                </a:solidFill>
                <a:uFillTx/>
              </a:defRPr>
            </a:pPr>
            <a:r>
              <a:rPr lang="en-US" sz="2000" kern="0" dirty="0">
                <a:solidFill>
                  <a:srgbClr val="000000"/>
                </a:solidFill>
                <a:latin typeface="Calibri Body"/>
              </a:rPr>
              <a:t>Donor advocacy tools</a:t>
            </a:r>
          </a:p>
          <a:p>
            <a:pPr marL="214313" indent="-214313">
              <a:buSzPct val="100000"/>
              <a:buFont typeface="Arial" pitchFamily="34"/>
              <a:buChar char="•"/>
              <a:defRPr sz="1800" b="0" i="0" u="none" strike="noStrike" kern="0" cap="none" spc="0" baseline="0">
                <a:solidFill>
                  <a:srgbClr val="000000"/>
                </a:solidFill>
                <a:uFillTx/>
              </a:defRPr>
            </a:pPr>
            <a:r>
              <a:rPr lang="en-US" sz="2000" kern="0" dirty="0">
                <a:solidFill>
                  <a:srgbClr val="000000"/>
                </a:solidFill>
                <a:latin typeface="Calibri Body"/>
              </a:rPr>
              <a:t>Pocket guide – how to support survivors of GBV when a GBV actor is not available in your area.</a:t>
            </a:r>
          </a:p>
          <a:p>
            <a:pPr>
              <a:buSzPct val="100000"/>
              <a:defRPr sz="1800" b="0" i="0" u="none" strike="noStrike" kern="0" cap="none" spc="0" baseline="0">
                <a:solidFill>
                  <a:srgbClr val="000000"/>
                </a:solidFill>
                <a:uFillTx/>
              </a:defRPr>
            </a:pPr>
            <a:r>
              <a:rPr lang="en-US" sz="2000" kern="0" dirty="0">
                <a:solidFill>
                  <a:srgbClr val="000000"/>
                </a:solidFill>
                <a:latin typeface="Calibri Body"/>
                <a:hlinkClick r:id="rId4"/>
              </a:rPr>
              <a:t>www.gbvguidelines.org</a:t>
            </a:r>
            <a:endParaRPr lang="en-US" sz="2000" kern="0" dirty="0">
              <a:solidFill>
                <a:srgbClr val="000000"/>
              </a:solidFill>
              <a:latin typeface="Calibri Body"/>
            </a:endParaRPr>
          </a:p>
          <a:p>
            <a:pPr>
              <a:buSzPct val="100000"/>
              <a:defRPr sz="1800" b="0" i="0" u="none" strike="noStrike" kern="0" cap="none" spc="0" baseline="0">
                <a:solidFill>
                  <a:srgbClr val="000000"/>
                </a:solidFill>
                <a:uFillTx/>
              </a:defRPr>
            </a:pPr>
            <a:endParaRPr lang="en-US" sz="2000" kern="0" dirty="0">
              <a:solidFill>
                <a:srgbClr val="000000"/>
              </a:solidFill>
              <a:latin typeface="Calibri"/>
            </a:endParaRPr>
          </a:p>
        </p:txBody>
      </p:sp>
    </p:spTree>
    <p:extLst>
      <p:ext uri="{BB962C8B-B14F-4D97-AF65-F5344CB8AC3E}">
        <p14:creationId xmlns:p14="http://schemas.microsoft.com/office/powerpoint/2010/main" val="190755757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ap.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857250"/>
            <a:ext cx="3768329" cy="5143500"/>
          </a:xfrm>
          <a:prstGeom prst="rect">
            <a:avLst/>
          </a:prstGeom>
        </p:spPr>
      </p:pic>
      <p:sp>
        <p:nvSpPr>
          <p:cNvPr id="4" name="Title 1"/>
          <p:cNvSpPr txBox="1">
            <a:spLocks/>
          </p:cNvSpPr>
          <p:nvPr/>
        </p:nvSpPr>
        <p:spPr>
          <a:xfrm>
            <a:off x="5129971" y="1622344"/>
            <a:ext cx="2668916" cy="3820445"/>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tx1">
                    <a:lumMod val="85000"/>
                    <a:lumOff val="15000"/>
                  </a:schemeClr>
                </a:solidFill>
                <a:latin typeface="Calibri Body"/>
                <a:cs typeface="Calibri Light"/>
              </a:rPr>
              <a:t>Global Food Security Cluster </a:t>
            </a:r>
          </a:p>
          <a:p>
            <a:r>
              <a:rPr lang="en-US" sz="3300" dirty="0">
                <a:solidFill>
                  <a:schemeClr val="tx1">
                    <a:lumMod val="85000"/>
                    <a:lumOff val="15000"/>
                  </a:schemeClr>
                </a:solidFill>
                <a:latin typeface="Calibri Body"/>
                <a:cs typeface="Calibri Light"/>
              </a:rPr>
              <a:t>&amp; </a:t>
            </a:r>
          </a:p>
          <a:p>
            <a:r>
              <a:rPr lang="en-US" sz="3300" dirty="0">
                <a:solidFill>
                  <a:schemeClr val="tx1">
                    <a:lumMod val="85000"/>
                    <a:lumOff val="15000"/>
                  </a:schemeClr>
                </a:solidFill>
                <a:latin typeface="Calibri Body"/>
                <a:cs typeface="Calibri Light"/>
              </a:rPr>
              <a:t>Global Nutrition Cluster</a:t>
            </a:r>
          </a:p>
        </p:txBody>
      </p:sp>
    </p:spTree>
    <p:extLst>
      <p:ext uri="{BB962C8B-B14F-4D97-AF65-F5344CB8AC3E}">
        <p14:creationId xmlns:p14="http://schemas.microsoft.com/office/powerpoint/2010/main" val="3979607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Definition: Gender</a:t>
            </a:r>
          </a:p>
        </p:txBody>
      </p:sp>
      <p:sp>
        <p:nvSpPr>
          <p:cNvPr id="3" name="Content Placeholder 2"/>
          <p:cNvSpPr>
            <a:spLocks noGrp="1"/>
          </p:cNvSpPr>
          <p:nvPr>
            <p:ph idx="1"/>
          </p:nvPr>
        </p:nvSpPr>
        <p:spPr>
          <a:xfrm>
            <a:off x="457200" y="2133600"/>
            <a:ext cx="8229600" cy="3886201"/>
          </a:xfrm>
          <a:ln/>
        </p:spPr>
        <p:style>
          <a:lnRef idx="2">
            <a:schemeClr val="dk1"/>
          </a:lnRef>
          <a:fillRef idx="1">
            <a:schemeClr val="lt1"/>
          </a:fillRef>
          <a:effectRef idx="0">
            <a:schemeClr val="dk1"/>
          </a:effectRef>
          <a:fontRef idx="minor">
            <a:schemeClr val="dk1"/>
          </a:fontRef>
        </p:style>
        <p:txBody>
          <a:bodyPr>
            <a:noAutofit/>
          </a:bodyPr>
          <a:lstStyle/>
          <a:p>
            <a:r>
              <a:rPr lang="en-US" sz="2400" dirty="0"/>
              <a:t>Gender is the socially constructed characteristics of women and men – such as norms, roles and relationships of and between groups of women and men. (WHO)</a:t>
            </a:r>
          </a:p>
          <a:p>
            <a:r>
              <a:rPr lang="en-US" sz="2400" dirty="0"/>
              <a:t>It varies from society to society and can be changed. (WHO)</a:t>
            </a:r>
          </a:p>
          <a:p>
            <a:pPr marL="0">
              <a:buNone/>
            </a:pPr>
            <a:endParaRPr lang="en-US" sz="2400" dirty="0">
              <a:latin typeface="Calibri" charset="0"/>
            </a:endParaRPr>
          </a:p>
          <a:p>
            <a:pPr marL="0">
              <a:buNone/>
            </a:pPr>
            <a:endParaRPr lang="en-US" sz="2400" dirty="0"/>
          </a:p>
        </p:txBody>
      </p:sp>
    </p:spTree>
    <p:extLst>
      <p:ext uri="{BB962C8B-B14F-4D97-AF65-F5344CB8AC3E}">
        <p14:creationId xmlns:p14="http://schemas.microsoft.com/office/powerpoint/2010/main" val="3677465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B5F0E3-C719-408D-BA14-7EB63A401AD0}"/>
              </a:ext>
            </a:extLst>
          </p:cNvPr>
          <p:cNvSpPr txBox="1">
            <a:spLocks/>
          </p:cNvSpPr>
          <p:nvPr/>
        </p:nvSpPr>
        <p:spPr>
          <a:xfrm>
            <a:off x="457200" y="274638"/>
            <a:ext cx="8229600" cy="1143000"/>
          </a:xfrm>
          <a:prstGeom prst="rect">
            <a:avLst/>
          </a:prstGeom>
        </p:spPr>
        <p:style>
          <a:lnRef idx="2">
            <a:schemeClr val="dk1"/>
          </a:lnRef>
          <a:fillRef idx="1">
            <a:schemeClr val="lt1"/>
          </a:fillRef>
          <a:effectRef idx="0">
            <a:schemeClr val="dk1"/>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altLang="en-US" sz="3000" b="1" dirty="0" smtClean="0">
                <a:latin typeface="Calibri Light" panose="020F0302020204030204" pitchFamily="34" charset="0"/>
              </a:rPr>
              <a:t>The role of nutrition cluster coordinators</a:t>
            </a:r>
          </a:p>
        </p:txBody>
      </p:sp>
      <p:sp>
        <p:nvSpPr>
          <p:cNvPr id="5" name="TextBox 4">
            <a:extLst>
              <a:ext uri="{FF2B5EF4-FFF2-40B4-BE49-F238E27FC236}">
                <a16:creationId xmlns:a16="http://schemas.microsoft.com/office/drawing/2014/main" id="{D835F6BF-D7FD-47A2-A8DA-079AE73C1335}"/>
              </a:ext>
            </a:extLst>
          </p:cNvPr>
          <p:cNvSpPr txBox="1"/>
          <p:nvPr/>
        </p:nvSpPr>
        <p:spPr>
          <a:xfrm>
            <a:off x="457200" y="1828800"/>
            <a:ext cx="8305800" cy="4278094"/>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Arial" panose="020B0604020202020204" pitchFamily="34" charset="0"/>
              <a:buChar char="•"/>
            </a:pPr>
            <a:r>
              <a:rPr lang="en-US" sz="2800" b="1" dirty="0">
                <a:solidFill>
                  <a:srgbClr val="FF0000"/>
                </a:solidFill>
              </a:rPr>
              <a:t>Providing operational support </a:t>
            </a:r>
            <a:r>
              <a:rPr lang="en-US" sz="2800" b="1" dirty="0" smtClean="0"/>
              <a:t>to </a:t>
            </a:r>
            <a:r>
              <a:rPr lang="en-US" sz="2800" b="1" dirty="0"/>
              <a:t>ensure quality, timely and </a:t>
            </a:r>
            <a:r>
              <a:rPr lang="en-US" sz="2800" b="1" dirty="0" smtClean="0"/>
              <a:t>people-centered </a:t>
            </a:r>
            <a:r>
              <a:rPr lang="en-US" sz="2800" b="1" dirty="0"/>
              <a:t>response at all stages of the Humanitarian </a:t>
            </a:r>
            <a:r>
              <a:rPr lang="en-US" sz="2800" b="1" dirty="0" err="1"/>
              <a:t>Programme</a:t>
            </a:r>
            <a:r>
              <a:rPr lang="en-US" sz="2800" b="1" dirty="0"/>
              <a:t> Cycle </a:t>
            </a:r>
          </a:p>
          <a:p>
            <a:pPr marL="342900" indent="-342900">
              <a:buFont typeface="Arial" panose="020B0604020202020204" pitchFamily="34" charset="0"/>
              <a:buChar char="•"/>
            </a:pPr>
            <a:r>
              <a:rPr lang="en-US" sz="2800" b="1" dirty="0" smtClean="0">
                <a:solidFill>
                  <a:srgbClr val="FF0000"/>
                </a:solidFill>
              </a:rPr>
              <a:t>Building </a:t>
            </a:r>
            <a:r>
              <a:rPr lang="en-US" sz="2800" b="1" dirty="0">
                <a:solidFill>
                  <a:srgbClr val="FF0000"/>
                </a:solidFill>
              </a:rPr>
              <a:t>the capacity of relevant nutrition stakeholders</a:t>
            </a:r>
            <a:r>
              <a:rPr lang="en-US" sz="2800" b="1" dirty="0"/>
              <a:t> to coordinate a quality and timely </a:t>
            </a:r>
            <a:r>
              <a:rPr lang="en-US" sz="2800" b="1" dirty="0" smtClean="0"/>
              <a:t>response;</a:t>
            </a:r>
          </a:p>
          <a:p>
            <a:pPr marL="342900" indent="-342900">
              <a:buFont typeface="Arial" panose="020B0604020202020204" pitchFamily="34" charset="0"/>
              <a:buChar char="•"/>
            </a:pPr>
            <a:r>
              <a:rPr lang="en-US" sz="2800" b="1" dirty="0" smtClean="0">
                <a:solidFill>
                  <a:srgbClr val="FF0000"/>
                </a:solidFill>
              </a:rPr>
              <a:t>Influencing </a:t>
            </a:r>
            <a:r>
              <a:rPr lang="en-US" sz="2800" b="1" dirty="0">
                <a:solidFill>
                  <a:srgbClr val="FF0000"/>
                </a:solidFill>
              </a:rPr>
              <a:t>and advocating</a:t>
            </a:r>
            <a:r>
              <a:rPr lang="en-US" sz="2800" b="1" dirty="0"/>
              <a:t> </a:t>
            </a:r>
            <a:r>
              <a:rPr lang="en-US" sz="2800" b="1" dirty="0" smtClean="0"/>
              <a:t>for </a:t>
            </a:r>
            <a:r>
              <a:rPr lang="en-US" sz="2800" b="1" dirty="0"/>
              <a:t>improved, integrated and coordinated nutrition responses during humanitarian crises.</a:t>
            </a:r>
          </a:p>
          <a:p>
            <a:endParaRPr lang="en-US" sz="2000" dirty="0"/>
          </a:p>
        </p:txBody>
      </p:sp>
    </p:spTree>
    <p:extLst>
      <p:ext uri="{BB962C8B-B14F-4D97-AF65-F5344CB8AC3E}">
        <p14:creationId xmlns:p14="http://schemas.microsoft.com/office/powerpoint/2010/main" val="289785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B5F0E3-C719-408D-BA14-7EB63A401AD0}"/>
              </a:ext>
            </a:extLst>
          </p:cNvPr>
          <p:cNvSpPr txBox="1">
            <a:spLocks/>
          </p:cNvSpPr>
          <p:nvPr/>
        </p:nvSpPr>
        <p:spPr>
          <a:xfrm>
            <a:off x="457200" y="274638"/>
            <a:ext cx="8229600" cy="1143000"/>
          </a:xfrm>
          <a:prstGeom prst="rect">
            <a:avLst/>
          </a:prstGeom>
        </p:spPr>
        <p:style>
          <a:lnRef idx="2">
            <a:schemeClr val="dk1"/>
          </a:lnRef>
          <a:fillRef idx="1">
            <a:schemeClr val="lt1"/>
          </a:fillRef>
          <a:effectRef idx="0">
            <a:schemeClr val="dk1"/>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altLang="en-US" sz="3000" b="1" dirty="0" smtClean="0">
                <a:latin typeface="Calibri Light" panose="020F0302020204030204" pitchFamily="34" charset="0"/>
              </a:rPr>
              <a:t>The role of nutrition cluster coordinators in the integration of gender and GBV into nutrition programs</a:t>
            </a:r>
          </a:p>
          <a:p>
            <a:endParaRPr lang="en-US" altLang="en-US" sz="3000" b="1" dirty="0">
              <a:latin typeface="Calibri Light" panose="020F0302020204030204" pitchFamily="34" charset="0"/>
            </a:endParaRPr>
          </a:p>
        </p:txBody>
      </p:sp>
      <p:sp>
        <p:nvSpPr>
          <p:cNvPr id="5" name="TextBox 4">
            <a:extLst>
              <a:ext uri="{FF2B5EF4-FFF2-40B4-BE49-F238E27FC236}">
                <a16:creationId xmlns:a16="http://schemas.microsoft.com/office/drawing/2014/main" id="{D835F6BF-D7FD-47A2-A8DA-079AE73C1335}"/>
              </a:ext>
            </a:extLst>
          </p:cNvPr>
          <p:cNvSpPr txBox="1"/>
          <p:nvPr/>
        </p:nvSpPr>
        <p:spPr>
          <a:xfrm>
            <a:off x="457200" y="1828800"/>
            <a:ext cx="2209800" cy="1200329"/>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Arial" panose="020B0604020202020204" pitchFamily="34" charset="0"/>
              <a:buChar char="•"/>
            </a:pPr>
            <a:r>
              <a:rPr lang="en-US" sz="2400" b="1" dirty="0">
                <a:solidFill>
                  <a:srgbClr val="FF0000"/>
                </a:solidFill>
              </a:rPr>
              <a:t>Providing operational support </a:t>
            </a:r>
            <a:endParaRPr lang="en-US" sz="2400" b="1" dirty="0" smtClean="0">
              <a:solidFill>
                <a:srgbClr val="FF0000"/>
              </a:solidFill>
            </a:endParaRPr>
          </a:p>
        </p:txBody>
      </p:sp>
      <p:sp>
        <p:nvSpPr>
          <p:cNvPr id="6" name="TextBox 5">
            <a:extLst>
              <a:ext uri="{FF2B5EF4-FFF2-40B4-BE49-F238E27FC236}">
                <a16:creationId xmlns:a16="http://schemas.microsoft.com/office/drawing/2014/main" id="{D835F6BF-D7FD-47A2-A8DA-079AE73C1335}"/>
              </a:ext>
            </a:extLst>
          </p:cNvPr>
          <p:cNvSpPr txBox="1"/>
          <p:nvPr/>
        </p:nvSpPr>
        <p:spPr>
          <a:xfrm>
            <a:off x="2895600" y="1828800"/>
            <a:ext cx="5791200" cy="3139321"/>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Wingdings" panose="05000000000000000000" pitchFamily="2" charset="2"/>
              <a:buChar char="Ø"/>
            </a:pPr>
            <a:r>
              <a:rPr lang="en-US" sz="2200" b="1" dirty="0" smtClean="0">
                <a:solidFill>
                  <a:schemeClr val="tx1"/>
                </a:solidFill>
              </a:rPr>
              <a:t>Provide guidance </a:t>
            </a:r>
            <a:r>
              <a:rPr lang="en-US" sz="2200" dirty="0" smtClean="0">
                <a:solidFill>
                  <a:schemeClr val="tx1"/>
                </a:solidFill>
              </a:rPr>
              <a:t>on the integration of gender </a:t>
            </a:r>
            <a:r>
              <a:rPr lang="en-US" sz="2200" dirty="0" smtClean="0">
                <a:solidFill>
                  <a:schemeClr val="tx1"/>
                </a:solidFill>
              </a:rPr>
              <a:t>and GBV into the different phases of nutrition </a:t>
            </a:r>
            <a:r>
              <a:rPr lang="en-US" sz="2200" dirty="0" smtClean="0">
                <a:solidFill>
                  <a:schemeClr val="tx1"/>
                </a:solidFill>
              </a:rPr>
              <a:t>programs </a:t>
            </a:r>
            <a:r>
              <a:rPr lang="en-US" sz="2200" dirty="0" smtClean="0">
                <a:solidFill>
                  <a:schemeClr val="tx1"/>
                </a:solidFill>
              </a:rPr>
              <a:t>using 1) technical note of chapter 22/HTP, 2) GBV guidelines nutrition tag and 3) the gender handbook/nutrition chapter</a:t>
            </a:r>
            <a:r>
              <a:rPr lang="en-US" sz="2200" dirty="0" smtClean="0">
                <a:solidFill>
                  <a:schemeClr val="tx1"/>
                </a:solidFill>
              </a:rPr>
              <a:t>.</a:t>
            </a:r>
          </a:p>
          <a:p>
            <a:pPr marL="342900" indent="-342900">
              <a:buFont typeface="Wingdings" panose="05000000000000000000" pitchFamily="2" charset="2"/>
              <a:buChar char="Ø"/>
            </a:pPr>
            <a:r>
              <a:rPr lang="en-US" sz="2200" b="1" dirty="0">
                <a:solidFill>
                  <a:schemeClr val="tx1"/>
                </a:solidFill>
              </a:rPr>
              <a:t>Provide guidance </a:t>
            </a:r>
            <a:r>
              <a:rPr lang="en-US" sz="2200" dirty="0" smtClean="0">
                <a:solidFill>
                  <a:schemeClr val="tx1"/>
                </a:solidFill>
              </a:rPr>
              <a:t>on the integration of </a:t>
            </a:r>
            <a:r>
              <a:rPr lang="en-US" sz="2200" dirty="0">
                <a:solidFill>
                  <a:schemeClr val="tx1"/>
                </a:solidFill>
              </a:rPr>
              <a:t>GBV in the needs identification work such as </a:t>
            </a:r>
            <a:r>
              <a:rPr lang="en-US" sz="2200" dirty="0" smtClean="0">
                <a:solidFill>
                  <a:schemeClr val="tx1"/>
                </a:solidFill>
              </a:rPr>
              <a:t>inter-cluster and multi </a:t>
            </a:r>
            <a:r>
              <a:rPr lang="en-US" sz="2200" dirty="0">
                <a:solidFill>
                  <a:schemeClr val="tx1"/>
                </a:solidFill>
              </a:rPr>
              <a:t>cluster initial rapid needs assessments, HNOs, PIC analysis</a:t>
            </a:r>
            <a:r>
              <a:rPr lang="en-US" sz="2200" dirty="0" smtClean="0">
                <a:solidFill>
                  <a:schemeClr val="tx1"/>
                </a:solidFill>
              </a:rPr>
              <a:t>,..</a:t>
            </a:r>
            <a:endParaRPr lang="en-US" sz="2200" dirty="0" smtClean="0">
              <a:solidFill>
                <a:schemeClr val="tx1"/>
              </a:solidFill>
            </a:endParaRPr>
          </a:p>
        </p:txBody>
      </p:sp>
    </p:spTree>
    <p:extLst>
      <p:ext uri="{BB962C8B-B14F-4D97-AF65-F5344CB8AC3E}">
        <p14:creationId xmlns:p14="http://schemas.microsoft.com/office/powerpoint/2010/main" val="99152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B5F0E3-C719-408D-BA14-7EB63A401AD0}"/>
              </a:ext>
            </a:extLst>
          </p:cNvPr>
          <p:cNvSpPr txBox="1">
            <a:spLocks/>
          </p:cNvSpPr>
          <p:nvPr/>
        </p:nvSpPr>
        <p:spPr>
          <a:xfrm>
            <a:off x="457200" y="274638"/>
            <a:ext cx="8229600" cy="1143000"/>
          </a:xfrm>
          <a:prstGeom prst="rect">
            <a:avLst/>
          </a:prstGeom>
        </p:spPr>
        <p:style>
          <a:lnRef idx="2">
            <a:schemeClr val="dk1"/>
          </a:lnRef>
          <a:fillRef idx="1">
            <a:schemeClr val="lt1"/>
          </a:fillRef>
          <a:effectRef idx="0">
            <a:schemeClr val="dk1"/>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altLang="en-US" sz="3000" b="1" dirty="0" smtClean="0">
                <a:latin typeface="Calibri Light" panose="020F0302020204030204" pitchFamily="34" charset="0"/>
              </a:rPr>
              <a:t>The role of nutrition cluster coordinators in the integration of gender and GBV into nutrition programs</a:t>
            </a:r>
          </a:p>
          <a:p>
            <a:endParaRPr lang="en-US" altLang="en-US" sz="3000" b="1" dirty="0">
              <a:latin typeface="Calibri Light" panose="020F0302020204030204" pitchFamily="34" charset="0"/>
            </a:endParaRPr>
          </a:p>
        </p:txBody>
      </p:sp>
      <p:sp>
        <p:nvSpPr>
          <p:cNvPr id="5" name="TextBox 4">
            <a:extLst>
              <a:ext uri="{FF2B5EF4-FFF2-40B4-BE49-F238E27FC236}">
                <a16:creationId xmlns:a16="http://schemas.microsoft.com/office/drawing/2014/main" id="{D835F6BF-D7FD-47A2-A8DA-079AE73C1335}"/>
              </a:ext>
            </a:extLst>
          </p:cNvPr>
          <p:cNvSpPr txBox="1"/>
          <p:nvPr/>
        </p:nvSpPr>
        <p:spPr>
          <a:xfrm>
            <a:off x="457200" y="1828800"/>
            <a:ext cx="2209800" cy="1938992"/>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Arial" panose="020B0604020202020204" pitchFamily="34" charset="0"/>
              <a:buChar char="•"/>
            </a:pPr>
            <a:r>
              <a:rPr lang="en-US" sz="2400" b="1" dirty="0" smtClean="0">
                <a:solidFill>
                  <a:srgbClr val="FF0000"/>
                </a:solidFill>
              </a:rPr>
              <a:t>Building </a:t>
            </a:r>
            <a:r>
              <a:rPr lang="en-US" sz="2400" b="1" dirty="0">
                <a:solidFill>
                  <a:srgbClr val="FF0000"/>
                </a:solidFill>
              </a:rPr>
              <a:t>the capacity of relevant nutrition stakeholders</a:t>
            </a:r>
            <a:r>
              <a:rPr lang="en-US" sz="2400" b="1" dirty="0"/>
              <a:t> </a:t>
            </a:r>
            <a:endParaRPr lang="en-US" sz="2400" b="1" dirty="0" smtClean="0"/>
          </a:p>
        </p:txBody>
      </p:sp>
      <p:sp>
        <p:nvSpPr>
          <p:cNvPr id="6" name="TextBox 5">
            <a:extLst>
              <a:ext uri="{FF2B5EF4-FFF2-40B4-BE49-F238E27FC236}">
                <a16:creationId xmlns:a16="http://schemas.microsoft.com/office/drawing/2014/main" id="{D835F6BF-D7FD-47A2-A8DA-079AE73C1335}"/>
              </a:ext>
            </a:extLst>
          </p:cNvPr>
          <p:cNvSpPr txBox="1"/>
          <p:nvPr/>
        </p:nvSpPr>
        <p:spPr>
          <a:xfrm>
            <a:off x="2895600" y="1828800"/>
            <a:ext cx="5791200" cy="1446550"/>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Wingdings" panose="05000000000000000000" pitchFamily="2" charset="2"/>
              <a:buChar char="Ø"/>
            </a:pPr>
            <a:r>
              <a:rPr lang="en-US" sz="2200" b="1" dirty="0" smtClean="0">
                <a:solidFill>
                  <a:schemeClr val="tx1"/>
                </a:solidFill>
              </a:rPr>
              <a:t>Initiate </a:t>
            </a:r>
            <a:r>
              <a:rPr lang="en-US" sz="2200" b="1" dirty="0" smtClean="0">
                <a:solidFill>
                  <a:schemeClr val="tx1"/>
                </a:solidFill>
              </a:rPr>
              <a:t>and lead a cascade of trainings </a:t>
            </a:r>
            <a:r>
              <a:rPr lang="en-US" sz="2200" dirty="0" smtClean="0">
                <a:solidFill>
                  <a:schemeClr val="tx1"/>
                </a:solidFill>
              </a:rPr>
              <a:t>on gender and GBV responsive nutrition programming for country- level coordinators and subsequently to program </a:t>
            </a:r>
            <a:r>
              <a:rPr lang="en-US" sz="2200" dirty="0" smtClean="0">
                <a:solidFill>
                  <a:schemeClr val="tx1"/>
                </a:solidFill>
              </a:rPr>
              <a:t>staff</a:t>
            </a:r>
            <a:endParaRPr lang="en-US" sz="2200" dirty="0" smtClean="0">
              <a:solidFill>
                <a:schemeClr val="tx1"/>
              </a:solidFill>
            </a:endParaRPr>
          </a:p>
        </p:txBody>
      </p:sp>
    </p:spTree>
    <p:extLst>
      <p:ext uri="{BB962C8B-B14F-4D97-AF65-F5344CB8AC3E}">
        <p14:creationId xmlns:p14="http://schemas.microsoft.com/office/powerpoint/2010/main" val="2898264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B5F0E3-C719-408D-BA14-7EB63A401AD0}"/>
              </a:ext>
            </a:extLst>
          </p:cNvPr>
          <p:cNvSpPr txBox="1">
            <a:spLocks/>
          </p:cNvSpPr>
          <p:nvPr/>
        </p:nvSpPr>
        <p:spPr>
          <a:xfrm>
            <a:off x="457200" y="274638"/>
            <a:ext cx="8229600" cy="1143000"/>
          </a:xfrm>
          <a:prstGeom prst="rect">
            <a:avLst/>
          </a:prstGeom>
        </p:spPr>
        <p:style>
          <a:lnRef idx="2">
            <a:schemeClr val="dk1"/>
          </a:lnRef>
          <a:fillRef idx="1">
            <a:schemeClr val="lt1"/>
          </a:fillRef>
          <a:effectRef idx="0">
            <a:schemeClr val="dk1"/>
          </a:effectRef>
          <a:fontRef idx="minor">
            <a:schemeClr val="dk1"/>
          </a:fontRef>
        </p:style>
        <p:txBody>
          <a:bodyPr>
            <a:normAutofit fontScale="975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altLang="en-US" sz="3000" b="1" dirty="0" smtClean="0">
                <a:latin typeface="Calibri Light" panose="020F0302020204030204" pitchFamily="34" charset="0"/>
              </a:rPr>
              <a:t>The role of nutrition cluster coordinators in the integration of gender and GBV into nutrition programs</a:t>
            </a:r>
          </a:p>
          <a:p>
            <a:endParaRPr lang="en-US" altLang="en-US" sz="3000" b="1" dirty="0">
              <a:latin typeface="Calibri Light" panose="020F0302020204030204" pitchFamily="34" charset="0"/>
            </a:endParaRPr>
          </a:p>
        </p:txBody>
      </p:sp>
      <p:sp>
        <p:nvSpPr>
          <p:cNvPr id="5" name="TextBox 4">
            <a:extLst>
              <a:ext uri="{FF2B5EF4-FFF2-40B4-BE49-F238E27FC236}">
                <a16:creationId xmlns:a16="http://schemas.microsoft.com/office/drawing/2014/main" id="{D835F6BF-D7FD-47A2-A8DA-079AE73C1335}"/>
              </a:ext>
            </a:extLst>
          </p:cNvPr>
          <p:cNvSpPr txBox="1"/>
          <p:nvPr/>
        </p:nvSpPr>
        <p:spPr>
          <a:xfrm>
            <a:off x="457200" y="1828800"/>
            <a:ext cx="2209800" cy="1200329"/>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Arial" panose="020B0604020202020204" pitchFamily="34" charset="0"/>
              <a:buChar char="•"/>
            </a:pPr>
            <a:r>
              <a:rPr lang="en-US" sz="2400" b="1" dirty="0" smtClean="0">
                <a:solidFill>
                  <a:srgbClr val="FF0000"/>
                </a:solidFill>
              </a:rPr>
              <a:t>Influencing </a:t>
            </a:r>
            <a:r>
              <a:rPr lang="en-US" sz="2400" b="1" dirty="0">
                <a:solidFill>
                  <a:srgbClr val="FF0000"/>
                </a:solidFill>
              </a:rPr>
              <a:t>and </a:t>
            </a:r>
            <a:r>
              <a:rPr lang="en-US" sz="2400" b="1" dirty="0" smtClean="0">
                <a:solidFill>
                  <a:srgbClr val="FF0000"/>
                </a:solidFill>
              </a:rPr>
              <a:t>advocating</a:t>
            </a:r>
            <a:endParaRPr lang="en-US" sz="2400" dirty="0"/>
          </a:p>
        </p:txBody>
      </p:sp>
      <p:sp>
        <p:nvSpPr>
          <p:cNvPr id="6" name="TextBox 5">
            <a:extLst>
              <a:ext uri="{FF2B5EF4-FFF2-40B4-BE49-F238E27FC236}">
                <a16:creationId xmlns:a16="http://schemas.microsoft.com/office/drawing/2014/main" id="{D835F6BF-D7FD-47A2-A8DA-079AE73C1335}"/>
              </a:ext>
            </a:extLst>
          </p:cNvPr>
          <p:cNvSpPr txBox="1"/>
          <p:nvPr/>
        </p:nvSpPr>
        <p:spPr>
          <a:xfrm>
            <a:off x="2895600" y="1828800"/>
            <a:ext cx="5791200" cy="2800767"/>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Wingdings" panose="05000000000000000000" pitchFamily="2" charset="2"/>
              <a:buChar char="Ø"/>
            </a:pPr>
            <a:r>
              <a:rPr lang="en-US" sz="2200" b="1" dirty="0" smtClean="0">
                <a:solidFill>
                  <a:schemeClr val="tx1"/>
                </a:solidFill>
              </a:rPr>
              <a:t>Advocate </a:t>
            </a:r>
            <a:r>
              <a:rPr lang="en-US" sz="2200" b="1" dirty="0" smtClean="0">
                <a:solidFill>
                  <a:schemeClr val="tx1"/>
                </a:solidFill>
              </a:rPr>
              <a:t>the integration </a:t>
            </a:r>
            <a:r>
              <a:rPr lang="en-US" sz="2200" dirty="0" smtClean="0">
                <a:solidFill>
                  <a:schemeClr val="tx1"/>
                </a:solidFill>
              </a:rPr>
              <a:t>of gender and GBV as a good programming practice through sharing of knowledge around successful practices </a:t>
            </a:r>
            <a:endParaRPr lang="en-US" sz="2200" dirty="0" smtClean="0">
              <a:solidFill>
                <a:schemeClr val="tx1"/>
              </a:solidFill>
            </a:endParaRPr>
          </a:p>
          <a:p>
            <a:pPr marL="342900" indent="-342900">
              <a:buFont typeface="Wingdings" panose="05000000000000000000" pitchFamily="2" charset="2"/>
              <a:buChar char="Ø"/>
            </a:pPr>
            <a:r>
              <a:rPr lang="en-US" sz="2200" dirty="0">
                <a:solidFill>
                  <a:schemeClr val="tx1"/>
                </a:solidFill>
              </a:rPr>
              <a:t>I</a:t>
            </a:r>
            <a:r>
              <a:rPr lang="en-US" sz="2200" dirty="0" smtClean="0">
                <a:solidFill>
                  <a:schemeClr val="tx1"/>
                </a:solidFill>
              </a:rPr>
              <a:t>ncorporate </a:t>
            </a:r>
            <a:r>
              <a:rPr lang="en-US" sz="2200" dirty="0" smtClean="0">
                <a:solidFill>
                  <a:schemeClr val="tx1"/>
                </a:solidFill>
              </a:rPr>
              <a:t>GBV within </a:t>
            </a:r>
            <a:r>
              <a:rPr lang="en-US" sz="2200" dirty="0" smtClean="0">
                <a:solidFill>
                  <a:schemeClr val="tx1"/>
                </a:solidFill>
              </a:rPr>
              <a:t>HNO/HRP</a:t>
            </a:r>
          </a:p>
          <a:p>
            <a:pPr marL="342900" indent="-342900">
              <a:buFont typeface="Wingdings" panose="05000000000000000000" pitchFamily="2" charset="2"/>
              <a:buChar char="Ø"/>
            </a:pPr>
            <a:r>
              <a:rPr lang="en-US" sz="2200" dirty="0" smtClean="0">
                <a:solidFill>
                  <a:schemeClr val="tx1"/>
                </a:solidFill>
              </a:rPr>
              <a:t>Work with HCTs on the integration of gender and GBV responsive nutrition programs from the onset of an emergency.</a:t>
            </a:r>
            <a:endParaRPr lang="en-US" sz="2200" dirty="0">
              <a:solidFill>
                <a:schemeClr val="tx1"/>
              </a:solidFill>
            </a:endParaRPr>
          </a:p>
        </p:txBody>
      </p:sp>
    </p:spTree>
    <p:extLst>
      <p:ext uri="{BB962C8B-B14F-4D97-AF65-F5344CB8AC3E}">
        <p14:creationId xmlns:p14="http://schemas.microsoft.com/office/powerpoint/2010/main" val="52214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t>Examples of integration within HNO/HRP</a:t>
            </a:r>
            <a:endParaRPr lang="en-US" dirty="0"/>
          </a:p>
        </p:txBody>
      </p:sp>
      <p:sp>
        <p:nvSpPr>
          <p:cNvPr id="4" name="Content Placeholder 2">
            <a:extLst>
              <a:ext uri="{FF2B5EF4-FFF2-40B4-BE49-F238E27FC236}">
                <a16:creationId xmlns:a16="http://schemas.microsoft.com/office/drawing/2014/main" id="{C32D3C0F-B295-4662-84E4-2A20885D1BF7}"/>
              </a:ext>
            </a:extLst>
          </p:cNvPr>
          <p:cNvSpPr>
            <a:spLocks noGrp="1"/>
          </p:cNvSpPr>
          <p:nvPr>
            <p:ph sz="half" idx="1"/>
          </p:nvPr>
        </p:nvSpPr>
        <p:spPr>
          <a:xfrm>
            <a:off x="457200" y="1729946"/>
            <a:ext cx="3962400" cy="4442254"/>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400" b="1" dirty="0" smtClean="0"/>
              <a:t>South Sudan</a:t>
            </a:r>
          </a:p>
          <a:p>
            <a:r>
              <a:rPr lang="en-US" sz="1800" dirty="0" smtClean="0"/>
              <a:t>Nutrition </a:t>
            </a:r>
            <a:r>
              <a:rPr lang="en-US" sz="1800" dirty="0"/>
              <a:t>services will be considered as </a:t>
            </a:r>
            <a:r>
              <a:rPr lang="en-US" sz="1800" dirty="0">
                <a:solidFill>
                  <a:srgbClr val="FF0000"/>
                </a:solidFill>
              </a:rPr>
              <a:t>potential entry points for GBV victims looking for assistance, with nutrition staff trained on GBV referral pathways</a:t>
            </a:r>
            <a:r>
              <a:rPr lang="en-US" sz="1800" dirty="0"/>
              <a:t>. The Protection Cluster will perform </a:t>
            </a:r>
            <a:r>
              <a:rPr lang="en-US" sz="1800" dirty="0">
                <a:solidFill>
                  <a:srgbClr val="FF0000"/>
                </a:solidFill>
              </a:rPr>
              <a:t>safety audits and assessments of nutrition sites</a:t>
            </a:r>
            <a:r>
              <a:rPr lang="en-US" sz="1800" dirty="0"/>
              <a:t>.</a:t>
            </a:r>
          </a:p>
          <a:p>
            <a:r>
              <a:rPr lang="en-US" sz="1800" dirty="0"/>
              <a:t>The cluster will </a:t>
            </a:r>
            <a:r>
              <a:rPr lang="en-US" sz="1800" dirty="0">
                <a:solidFill>
                  <a:srgbClr val="FF0000"/>
                </a:solidFill>
              </a:rPr>
              <a:t>employ a gender-sensitive approach to mitigate any obstacles compromising women and girls’ ability to receive nutrition support. Women’s participation will be encouraged in </a:t>
            </a:r>
            <a:r>
              <a:rPr lang="en-US" sz="1800" dirty="0" err="1">
                <a:solidFill>
                  <a:srgbClr val="FF0000"/>
                </a:solidFill>
              </a:rPr>
              <a:t>programme</a:t>
            </a:r>
            <a:r>
              <a:rPr lang="en-US" sz="1800" dirty="0">
                <a:solidFill>
                  <a:srgbClr val="FF0000"/>
                </a:solidFill>
              </a:rPr>
              <a:t> design and feedback mechanisms</a:t>
            </a:r>
            <a:r>
              <a:rPr lang="en-US" sz="1800" dirty="0"/>
              <a:t>.</a:t>
            </a:r>
          </a:p>
          <a:p>
            <a:pPr marL="0" indent="0">
              <a:buNone/>
            </a:pPr>
            <a:endParaRPr lang="en-US" dirty="0"/>
          </a:p>
        </p:txBody>
      </p:sp>
      <p:sp>
        <p:nvSpPr>
          <p:cNvPr id="5" name="Content Placeholder 3">
            <a:extLst>
              <a:ext uri="{FF2B5EF4-FFF2-40B4-BE49-F238E27FC236}">
                <a16:creationId xmlns:a16="http://schemas.microsoft.com/office/drawing/2014/main" id="{BBE05D4D-D415-4E35-8DE4-8D2408DC22E4}"/>
              </a:ext>
            </a:extLst>
          </p:cNvPr>
          <p:cNvSpPr txBox="1">
            <a:spLocks/>
          </p:cNvSpPr>
          <p:nvPr/>
        </p:nvSpPr>
        <p:spPr>
          <a:xfrm>
            <a:off x="4572000" y="1729946"/>
            <a:ext cx="4419600" cy="4442254"/>
          </a:xfrm>
          <a:prstGeom prst="rect">
            <a:avLst/>
          </a:prstGeom>
        </p:spPr>
        <p:style>
          <a:lnRef idx="2">
            <a:schemeClr val="dk1"/>
          </a:lnRef>
          <a:fillRef idx="1">
            <a:schemeClr val="lt1"/>
          </a:fillRef>
          <a:effectRef idx="0">
            <a:schemeClr val="dk1"/>
          </a:effectRef>
          <a:fontRef idx="minor">
            <a:schemeClr val="dk1"/>
          </a:fontRef>
        </p:style>
        <p:txBody>
          <a:bodyPr>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400" b="1" dirty="0" smtClean="0"/>
              <a:t>Nigeria</a:t>
            </a:r>
          </a:p>
          <a:p>
            <a:pPr marL="0" indent="0">
              <a:buNone/>
            </a:pPr>
            <a:endParaRPr lang="en-US" sz="3800" b="1" dirty="0" smtClean="0"/>
          </a:p>
          <a:p>
            <a:r>
              <a:rPr lang="en-US" dirty="0" smtClean="0"/>
              <a:t>Number of women reached with key GBV messages through nutrition services.</a:t>
            </a:r>
          </a:p>
          <a:p>
            <a:r>
              <a:rPr lang="en-US" dirty="0" smtClean="0"/>
              <a:t>Percentage of nutrition sites where community members reporting improved safety and comfort accessing nutrition services</a:t>
            </a:r>
          </a:p>
          <a:p>
            <a:r>
              <a:rPr lang="en-US" dirty="0" smtClean="0"/>
              <a:t>Number of Nutrition sector assessments and monitoring that includes GBV risk analysis</a:t>
            </a:r>
          </a:p>
          <a:p>
            <a:r>
              <a:rPr lang="en-US" dirty="0" smtClean="0"/>
              <a:t>Percentage of nutrition staff who have received orientation on the GBV referral pathway and can refer survivors to appropriate care.</a:t>
            </a:r>
          </a:p>
          <a:p>
            <a:pPr marL="0" indent="0">
              <a:buFont typeface="Arial" pitchFamily="34" charset="0"/>
              <a:buNone/>
            </a:pPr>
            <a:r>
              <a:rPr lang="en-US" dirty="0" smtClean="0"/>
              <a:t> </a:t>
            </a:r>
            <a:endParaRPr lang="en-US" dirty="0"/>
          </a:p>
        </p:txBody>
      </p:sp>
    </p:spTree>
    <p:extLst>
      <p:ext uri="{BB962C8B-B14F-4D97-AF65-F5344CB8AC3E}">
        <p14:creationId xmlns:p14="http://schemas.microsoft.com/office/powerpoint/2010/main" val="3037726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dirty="0" smtClean="0"/>
              <a:t>Example from the CCC</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n-US" dirty="0"/>
              <a:t>Nutrition </a:t>
            </a:r>
            <a:r>
              <a:rPr lang="en-US" dirty="0" smtClean="0"/>
              <a:t>programs </a:t>
            </a:r>
            <a:r>
              <a:rPr lang="en-US" dirty="0"/>
              <a:t>implement actions that address and reduce risks of GBV</a:t>
            </a:r>
          </a:p>
          <a:p>
            <a:pPr marL="0" indent="0">
              <a:buNone/>
            </a:pPr>
            <a:endParaRPr lang="en-US" dirty="0"/>
          </a:p>
          <a:p>
            <a:r>
              <a:rPr lang="en-US" dirty="0" smtClean="0"/>
              <a:t>Key </a:t>
            </a:r>
            <a:r>
              <a:rPr lang="en-US" dirty="0"/>
              <a:t>Considerations for Quality Programming: </a:t>
            </a:r>
          </a:p>
          <a:p>
            <a:r>
              <a:rPr lang="en-US" i="1" dirty="0"/>
              <a:t>Work with GBV actors/coordination mechanisms to equip all Nutrition staff with a) up-to-date information on available GBV response services and b) training on referral procedures to support GBV survivors. If there are no GBV actors in a particular location, train Nutrition staff on the GBV Pocket Guide. </a:t>
            </a:r>
            <a:endParaRPr lang="en-US" dirty="0"/>
          </a:p>
          <a:p>
            <a:endParaRPr lang="en-US" dirty="0"/>
          </a:p>
        </p:txBody>
      </p:sp>
    </p:spTree>
    <p:extLst>
      <p:ext uri="{BB962C8B-B14F-4D97-AF65-F5344CB8AC3E}">
        <p14:creationId xmlns:p14="http://schemas.microsoft.com/office/powerpoint/2010/main" val="9051352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t>Gender and GBV risk assessment and analysis</a:t>
            </a:r>
            <a:br>
              <a:rPr lang="en-US" dirty="0"/>
            </a:br>
            <a:r>
              <a:rPr lang="en-US" dirty="0"/>
              <a:t> </a:t>
            </a:r>
            <a:br>
              <a:rPr lang="en-US" dirty="0"/>
            </a:br>
            <a:endParaRPr lang="en-US" dirty="0"/>
          </a:p>
        </p:txBody>
      </p:sp>
      <p:sp>
        <p:nvSpPr>
          <p:cNvPr id="5" name="Down Arrow 4"/>
          <p:cNvSpPr/>
          <p:nvPr/>
        </p:nvSpPr>
        <p:spPr>
          <a:xfrm>
            <a:off x="914400" y="1417638"/>
            <a:ext cx="484632" cy="868362"/>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Down Arrow 5"/>
          <p:cNvSpPr/>
          <p:nvPr/>
        </p:nvSpPr>
        <p:spPr>
          <a:xfrm>
            <a:off x="7391400" y="1417638"/>
            <a:ext cx="484632" cy="868362"/>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Down Arrow 6"/>
          <p:cNvSpPr/>
          <p:nvPr/>
        </p:nvSpPr>
        <p:spPr>
          <a:xfrm>
            <a:off x="4053840" y="1417638"/>
            <a:ext cx="484632" cy="868362"/>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348996" y="2327335"/>
            <a:ext cx="1981200" cy="369332"/>
          </a:xfrm>
          <a:prstGeom prst="rect">
            <a:avLst/>
          </a:prstGeom>
          <a:noFill/>
        </p:spPr>
        <p:txBody>
          <a:bodyPr wrap="square" rtlCol="0">
            <a:spAutoFit/>
          </a:bodyPr>
          <a:lstStyle/>
          <a:p>
            <a:r>
              <a:rPr lang="en-US" dirty="0"/>
              <a:t>Gender Analysis</a:t>
            </a:r>
          </a:p>
        </p:txBody>
      </p:sp>
      <p:sp>
        <p:nvSpPr>
          <p:cNvPr id="9" name="TextBox 8"/>
          <p:cNvSpPr txBox="1"/>
          <p:nvPr/>
        </p:nvSpPr>
        <p:spPr>
          <a:xfrm>
            <a:off x="3266313" y="2399959"/>
            <a:ext cx="1981200" cy="646331"/>
          </a:xfrm>
          <a:prstGeom prst="rect">
            <a:avLst/>
          </a:prstGeom>
          <a:noFill/>
        </p:spPr>
        <p:txBody>
          <a:bodyPr wrap="square" rtlCol="0">
            <a:spAutoFit/>
          </a:bodyPr>
          <a:lstStyle/>
          <a:p>
            <a:r>
              <a:rPr lang="en-US" dirty="0"/>
              <a:t>SADD collection/ Analysis</a:t>
            </a:r>
          </a:p>
        </p:txBody>
      </p:sp>
      <p:sp>
        <p:nvSpPr>
          <p:cNvPr id="10" name="TextBox 9"/>
          <p:cNvSpPr txBox="1"/>
          <p:nvPr/>
        </p:nvSpPr>
        <p:spPr>
          <a:xfrm>
            <a:off x="6832473" y="2377362"/>
            <a:ext cx="1828800" cy="923330"/>
          </a:xfrm>
          <a:prstGeom prst="rect">
            <a:avLst/>
          </a:prstGeom>
          <a:noFill/>
        </p:spPr>
        <p:txBody>
          <a:bodyPr wrap="square" rtlCol="0">
            <a:spAutoFit/>
          </a:bodyPr>
          <a:lstStyle/>
          <a:p>
            <a:r>
              <a:rPr lang="en-US" dirty="0"/>
              <a:t>AAAQ framework </a:t>
            </a:r>
            <a:r>
              <a:rPr lang="en-US" dirty="0" smtClean="0"/>
              <a:t>analysis (barrier analysis)</a:t>
            </a:r>
            <a:endParaRPr lang="en-US" dirty="0"/>
          </a:p>
        </p:txBody>
      </p:sp>
      <p:sp>
        <p:nvSpPr>
          <p:cNvPr id="11" name="Down Arrow 10"/>
          <p:cNvSpPr/>
          <p:nvPr/>
        </p:nvSpPr>
        <p:spPr>
          <a:xfrm>
            <a:off x="2241804" y="1417797"/>
            <a:ext cx="484632" cy="868203"/>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Down Arrow 11"/>
          <p:cNvSpPr/>
          <p:nvPr/>
        </p:nvSpPr>
        <p:spPr>
          <a:xfrm>
            <a:off x="5682996" y="1417637"/>
            <a:ext cx="484632" cy="868363"/>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1763268" y="2377362"/>
            <a:ext cx="1676400" cy="646331"/>
          </a:xfrm>
          <a:prstGeom prst="rect">
            <a:avLst/>
          </a:prstGeom>
          <a:noFill/>
        </p:spPr>
        <p:txBody>
          <a:bodyPr wrap="square" rtlCol="0">
            <a:spAutoFit/>
          </a:bodyPr>
          <a:lstStyle/>
          <a:p>
            <a:pPr algn="ctr"/>
            <a:r>
              <a:rPr lang="en-US" dirty="0"/>
              <a:t>GBV risk analysis</a:t>
            </a:r>
          </a:p>
        </p:txBody>
      </p:sp>
      <p:sp>
        <p:nvSpPr>
          <p:cNvPr id="14" name="TextBox 13"/>
          <p:cNvSpPr txBox="1"/>
          <p:nvPr/>
        </p:nvSpPr>
        <p:spPr>
          <a:xfrm>
            <a:off x="5024628" y="2395123"/>
            <a:ext cx="2286000" cy="646331"/>
          </a:xfrm>
          <a:prstGeom prst="rect">
            <a:avLst/>
          </a:prstGeom>
          <a:noFill/>
        </p:spPr>
        <p:txBody>
          <a:bodyPr wrap="square" rtlCol="0">
            <a:spAutoFit/>
          </a:bodyPr>
          <a:lstStyle/>
          <a:p>
            <a:r>
              <a:rPr lang="en-US" dirty="0"/>
              <a:t>Consultation with women and girls</a:t>
            </a:r>
          </a:p>
        </p:txBody>
      </p:sp>
      <p:sp>
        <p:nvSpPr>
          <p:cNvPr id="17" name="Rectangle 16"/>
          <p:cNvSpPr/>
          <p:nvPr/>
        </p:nvSpPr>
        <p:spPr>
          <a:xfrm>
            <a:off x="76200" y="3493346"/>
            <a:ext cx="9026652" cy="101566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dirty="0"/>
              <a:t>Sex-disaggregated data and gender-sensitive information about the population concerned and exploring when, why and how GBV-related safety issues might arise, particularly as the result of delivery or use of nutrition services.</a:t>
            </a:r>
            <a:endParaRPr lang="en-US" sz="2000" b="1" dirty="0"/>
          </a:p>
        </p:txBody>
      </p:sp>
      <p:sp>
        <p:nvSpPr>
          <p:cNvPr id="16" name="Down Arrow 15"/>
          <p:cNvSpPr/>
          <p:nvPr/>
        </p:nvSpPr>
        <p:spPr>
          <a:xfrm>
            <a:off x="4280916" y="4509009"/>
            <a:ext cx="484632" cy="959093"/>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Rectangle 2"/>
          <p:cNvSpPr/>
          <p:nvPr/>
        </p:nvSpPr>
        <p:spPr>
          <a:xfrm>
            <a:off x="76200" y="5504496"/>
            <a:ext cx="9026652" cy="13849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800" dirty="0">
                <a:solidFill>
                  <a:srgbClr val="221E1F"/>
                </a:solidFill>
                <a:latin typeface="Calibri Body"/>
                <a:ea typeface="Calibri" panose="020F0502020204030204" pitchFamily="34" charset="0"/>
              </a:rPr>
              <a:t>Data that can highlight priorities and gaps that need to be addressed when planning new nutrition programs or adjusting existing programs</a:t>
            </a:r>
            <a:endParaRPr lang="en-US" sz="2800" dirty="0">
              <a:latin typeface="Calibri Body"/>
            </a:endParaRPr>
          </a:p>
        </p:txBody>
      </p:sp>
    </p:spTree>
    <p:extLst>
      <p:ext uri="{BB962C8B-B14F-4D97-AF65-F5344CB8AC3E}">
        <p14:creationId xmlns:p14="http://schemas.microsoft.com/office/powerpoint/2010/main" val="4346622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normAutofit fontScale="90000"/>
          </a:bodyPr>
          <a:lstStyle/>
          <a:p>
            <a:r>
              <a:rPr lang="en-US" dirty="0"/>
              <a:t>Common Gender/GBV related bottlenecks and barriers to nutrition services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0262047"/>
              </p:ext>
            </p:extLst>
          </p:nvPr>
        </p:nvGraphicFramePr>
        <p:xfrm>
          <a:off x="228600" y="2590800"/>
          <a:ext cx="8763000" cy="3198855"/>
        </p:xfrm>
        <a:graphic>
          <a:graphicData uri="http://schemas.openxmlformats.org/drawingml/2006/table">
            <a:tbl>
              <a:tblPr firstRow="1" bandRow="1">
                <a:tableStyleId>{D7AC3CCA-C797-4891-BE02-D94E43425B78}</a:tableStyleId>
              </a:tblPr>
              <a:tblGrid>
                <a:gridCol w="8763000">
                  <a:extLst>
                    <a:ext uri="{9D8B030D-6E8A-4147-A177-3AD203B41FA5}">
                      <a16:colId xmlns:a16="http://schemas.microsoft.com/office/drawing/2014/main" val="3180009099"/>
                    </a:ext>
                  </a:extLst>
                </a:gridCol>
              </a:tblGrid>
              <a:tr h="352286">
                <a:tc>
                  <a:txBody>
                    <a:bodyPr/>
                    <a:lstStyle/>
                    <a:p>
                      <a:r>
                        <a:rPr lang="en-US" sz="2800" b="0" kern="1200" dirty="0">
                          <a:effectLst/>
                        </a:rPr>
                        <a:t>Masculine and feminine ideals &amp; expectations</a:t>
                      </a:r>
                      <a:endParaRPr lang="en-US" sz="2800" b="0" dirty="0"/>
                    </a:p>
                  </a:txBody>
                  <a:tcPr/>
                </a:tc>
                <a:extLst>
                  <a:ext uri="{0D108BD9-81ED-4DB2-BD59-A6C34878D82A}">
                    <a16:rowId xmlns:a16="http://schemas.microsoft.com/office/drawing/2014/main" val="3785765549"/>
                  </a:ext>
                </a:extLst>
              </a:tr>
              <a:tr h="352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kern="1200" dirty="0">
                          <a:effectLst/>
                        </a:rPr>
                        <a:t>Lack of resources and decision making</a:t>
                      </a:r>
                      <a:endParaRPr lang="en-US" sz="2800" dirty="0"/>
                    </a:p>
                  </a:txBody>
                  <a:tcPr/>
                </a:tc>
                <a:extLst>
                  <a:ext uri="{0D108BD9-81ED-4DB2-BD59-A6C34878D82A}">
                    <a16:rowId xmlns:a16="http://schemas.microsoft.com/office/drawing/2014/main" val="457104686"/>
                  </a:ext>
                </a:extLst>
              </a:tr>
              <a:tr h="352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kern="1200" dirty="0">
                          <a:effectLst/>
                        </a:rPr>
                        <a:t>Limited access to knowledge, information and technology </a:t>
                      </a:r>
                      <a:endParaRPr lang="en-US" sz="2800" dirty="0"/>
                    </a:p>
                  </a:txBody>
                  <a:tcPr/>
                </a:tc>
                <a:extLst>
                  <a:ext uri="{0D108BD9-81ED-4DB2-BD59-A6C34878D82A}">
                    <a16:rowId xmlns:a16="http://schemas.microsoft.com/office/drawing/2014/main" val="3815248552"/>
                  </a:ext>
                </a:extLst>
              </a:tr>
              <a:tr h="3577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kern="1200" dirty="0">
                          <a:effectLst/>
                        </a:rPr>
                        <a:t>Lack of safety and mobility</a:t>
                      </a:r>
                    </a:p>
                  </a:txBody>
                  <a:tcPr/>
                </a:tc>
                <a:extLst>
                  <a:ext uri="{0D108BD9-81ED-4DB2-BD59-A6C34878D82A}">
                    <a16:rowId xmlns:a16="http://schemas.microsoft.com/office/drawing/2014/main" val="459352256"/>
                  </a:ext>
                </a:extLst>
              </a:tr>
              <a:tr h="339512">
                <a:tc>
                  <a:txBody>
                    <a:bodyPr/>
                    <a:lstStyle/>
                    <a:p>
                      <a:r>
                        <a:rPr lang="en-US" sz="2800" kern="1200" dirty="0">
                          <a:effectLst/>
                        </a:rPr>
                        <a:t>Excessive time burden</a:t>
                      </a:r>
                      <a:endParaRPr lang="en-US" sz="2800" dirty="0"/>
                    </a:p>
                  </a:txBody>
                  <a:tcPr/>
                </a:tc>
                <a:extLst>
                  <a:ext uri="{0D108BD9-81ED-4DB2-BD59-A6C34878D82A}">
                    <a16:rowId xmlns:a16="http://schemas.microsoft.com/office/drawing/2014/main" val="448692862"/>
                  </a:ext>
                </a:extLst>
              </a:tr>
              <a:tr h="608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kern="1200" dirty="0">
                          <a:effectLst/>
                        </a:rPr>
                        <a:t>Dual responsibilities for women and girls.</a:t>
                      </a:r>
                      <a:endParaRPr lang="en-US" sz="2800" dirty="0"/>
                    </a:p>
                  </a:txBody>
                  <a:tcPr/>
                </a:tc>
                <a:extLst>
                  <a:ext uri="{0D108BD9-81ED-4DB2-BD59-A6C34878D82A}">
                    <a16:rowId xmlns:a16="http://schemas.microsoft.com/office/drawing/2014/main" val="2606541226"/>
                  </a:ext>
                </a:extLst>
              </a:tr>
            </a:tbl>
          </a:graphicData>
        </a:graphic>
      </p:graphicFrame>
    </p:spTree>
    <p:extLst>
      <p:ext uri="{BB962C8B-B14F-4D97-AF65-F5344CB8AC3E}">
        <p14:creationId xmlns:p14="http://schemas.microsoft.com/office/powerpoint/2010/main" val="32489668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latin typeface="Erent "/>
              </a:rPr>
              <a:t>Gender/GBV risk assessment</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r>
              <a:rPr lang="en-US" sz="2800" b="1" dirty="0"/>
              <a:t>GBV risks </a:t>
            </a:r>
            <a:r>
              <a:rPr lang="en-US" sz="2800" b="1" dirty="0">
                <a:sym typeface="Symbol" panose="05050102010706020507" pitchFamily="18" charset="2"/>
              </a:rPr>
              <a:t> GBV incidents/ forms of GBV</a:t>
            </a:r>
            <a:endParaRPr lang="en-US" sz="2800" b="1" dirty="0"/>
          </a:p>
          <a:p>
            <a:r>
              <a:rPr lang="en-US" sz="2800" b="1" dirty="0"/>
              <a:t>GBV Risks = the risks that increase likelihood of GBV</a:t>
            </a:r>
          </a:p>
          <a:p>
            <a:r>
              <a:rPr lang="en-US" sz="2800" b="1" dirty="0"/>
              <a:t>Not required to do a standalone Gender/GBV assessment</a:t>
            </a:r>
          </a:p>
          <a:p>
            <a:r>
              <a:rPr lang="en-US" sz="2800" b="1" dirty="0"/>
              <a:t>Routine needs assessment/analysis is a strategic opportunity to identify gender issues and GBV risks affecting the programs</a:t>
            </a:r>
          </a:p>
          <a:p>
            <a:endParaRPr lang="en-US" b="1" dirty="0"/>
          </a:p>
        </p:txBody>
      </p:sp>
    </p:spTree>
    <p:extLst>
      <p:ext uri="{BB962C8B-B14F-4D97-AF65-F5344CB8AC3E}">
        <p14:creationId xmlns:p14="http://schemas.microsoft.com/office/powerpoint/2010/main" val="2286540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latin typeface="Erent "/>
              </a:rPr>
              <a:t>Gender/GBV risk assessment</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b="1" dirty="0"/>
              <a:t>Nutrition Cluster Framework for AAP </a:t>
            </a:r>
            <a:endParaRPr lang="en-US" dirty="0"/>
          </a:p>
          <a:p>
            <a:pPr marL="0" indent="0">
              <a:buNone/>
            </a:pPr>
            <a:endParaRPr lang="en-US" sz="2400" dirty="0"/>
          </a:p>
          <a:p>
            <a:pPr marL="0" indent="0">
              <a:buNone/>
            </a:pPr>
            <a:endParaRPr lang="en-US" sz="2400" dirty="0"/>
          </a:p>
          <a:p>
            <a:pPr marL="0" indent="0">
              <a:buNone/>
            </a:pPr>
            <a:r>
              <a:rPr lang="en-US" sz="2400" dirty="0"/>
              <a:t>It provides key commitments related to assessment and analysis. These are core components for gender and GBV analysis as well. </a:t>
            </a:r>
          </a:p>
          <a:p>
            <a:pPr marL="0" indent="0">
              <a:buNone/>
            </a:pPr>
            <a:endParaRPr lang="en-US" dirty="0"/>
          </a:p>
          <a:p>
            <a:endParaRPr lang="en-US" b="1" dirty="0"/>
          </a:p>
        </p:txBody>
      </p:sp>
    </p:spTree>
    <p:extLst>
      <p:ext uri="{BB962C8B-B14F-4D97-AF65-F5344CB8AC3E}">
        <p14:creationId xmlns:p14="http://schemas.microsoft.com/office/powerpoint/2010/main" val="1450500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Definition: Gender equality</a:t>
            </a:r>
          </a:p>
        </p:txBody>
      </p:sp>
      <p:sp>
        <p:nvSpPr>
          <p:cNvPr id="3" name="Content Placeholder 2"/>
          <p:cNvSpPr>
            <a:spLocks noGrp="1"/>
          </p:cNvSpPr>
          <p:nvPr>
            <p:ph idx="1"/>
          </p:nvPr>
        </p:nvSpPr>
        <p:spPr>
          <a:xfrm>
            <a:off x="457200" y="2133600"/>
            <a:ext cx="8229600" cy="3886201"/>
          </a:xfrm>
          <a:ln/>
        </p:spPr>
        <p:style>
          <a:lnRef idx="2">
            <a:schemeClr val="dk1"/>
          </a:lnRef>
          <a:fillRef idx="1">
            <a:schemeClr val="lt1"/>
          </a:fillRef>
          <a:effectRef idx="0">
            <a:schemeClr val="dk1"/>
          </a:effectRef>
          <a:fontRef idx="minor">
            <a:schemeClr val="dk1"/>
          </a:fontRef>
        </p:style>
        <p:txBody>
          <a:bodyPr>
            <a:noAutofit/>
          </a:bodyPr>
          <a:lstStyle/>
          <a:p>
            <a:pPr marL="0">
              <a:buNone/>
            </a:pPr>
            <a:r>
              <a:rPr lang="en-US" sz="2400" dirty="0">
                <a:latin typeface="Calibri" charset="0"/>
              </a:rPr>
              <a:t>Gender equality, or equality between women and men, refers</a:t>
            </a:r>
          </a:p>
          <a:p>
            <a:pPr marL="0">
              <a:buNone/>
            </a:pPr>
            <a:r>
              <a:rPr lang="en-US" sz="2400" dirty="0">
                <a:latin typeface="Calibri" charset="0"/>
              </a:rPr>
              <a:t>to the equal enjoyment by women, girls, men and boys — of</a:t>
            </a:r>
          </a:p>
          <a:p>
            <a:pPr marL="0">
              <a:buNone/>
            </a:pPr>
            <a:r>
              <a:rPr lang="en-US" sz="2400" dirty="0">
                <a:latin typeface="Calibri" charset="0"/>
              </a:rPr>
              <a:t>all ages, sexual orientations and gender identities — of rights,</a:t>
            </a:r>
          </a:p>
          <a:p>
            <a:pPr marL="0">
              <a:buNone/>
            </a:pPr>
            <a:r>
              <a:rPr lang="en-US" sz="2400" dirty="0">
                <a:latin typeface="Calibri" charset="0"/>
              </a:rPr>
              <a:t>goods, opportunities, resources, rewards and quality of life. (Gender handbook, 2017)</a:t>
            </a:r>
          </a:p>
          <a:p>
            <a:pPr marL="0">
              <a:buNone/>
            </a:pPr>
            <a:endParaRPr lang="en-US" sz="2400" dirty="0"/>
          </a:p>
        </p:txBody>
      </p:sp>
    </p:spTree>
    <p:extLst>
      <p:ext uri="{BB962C8B-B14F-4D97-AF65-F5344CB8AC3E}">
        <p14:creationId xmlns:p14="http://schemas.microsoft.com/office/powerpoint/2010/main" val="37534862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latin typeface="Erent "/>
              </a:rPr>
              <a:t>Steps of Gender/GBV risk assessment and analysis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pPr marL="457200" indent="-457200">
              <a:buFont typeface="+mj-lt"/>
              <a:buAutoNum type="arabicPeriod"/>
            </a:pPr>
            <a:r>
              <a:rPr lang="en-US" sz="2400" dirty="0"/>
              <a:t>Find existing data about Gender and GBV issues that might affect equal  and safe access to nutrition programs through a desk review</a:t>
            </a:r>
          </a:p>
          <a:p>
            <a:pPr marL="457200" indent="-457200">
              <a:buFont typeface="+mj-lt"/>
              <a:buAutoNum type="arabicPeriod"/>
            </a:pPr>
            <a:r>
              <a:rPr lang="en-US" sz="2400" dirty="0"/>
              <a:t>Collect missing information through informational interviews and FGDs and analyze the findings</a:t>
            </a:r>
          </a:p>
          <a:p>
            <a:pPr marL="457200" indent="-457200">
              <a:buFont typeface="+mj-lt"/>
              <a:buAutoNum type="arabicPeriod"/>
            </a:pPr>
            <a:r>
              <a:rPr lang="en-US" sz="2400" dirty="0"/>
              <a:t>Develop recommendations and action plans based on the results</a:t>
            </a:r>
          </a:p>
        </p:txBody>
      </p:sp>
    </p:spTree>
    <p:extLst>
      <p:ext uri="{BB962C8B-B14F-4D97-AF65-F5344CB8AC3E}">
        <p14:creationId xmlns:p14="http://schemas.microsoft.com/office/powerpoint/2010/main" val="3004751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t>Steps of assessment; find existing data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400" dirty="0"/>
              <a:t>Information to look for?</a:t>
            </a:r>
          </a:p>
          <a:p>
            <a:pPr marL="0" indent="0">
              <a:buNone/>
            </a:pP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2793555414"/>
              </p:ext>
            </p:extLst>
          </p:nvPr>
        </p:nvGraphicFramePr>
        <p:xfrm>
          <a:off x="685800" y="2514600"/>
          <a:ext cx="2743200" cy="106680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848023171"/>
                    </a:ext>
                  </a:extLst>
                </a:gridCol>
              </a:tblGrid>
              <a:tr h="685800">
                <a:tc>
                  <a:txBody>
                    <a:bodyPr/>
                    <a:lstStyle/>
                    <a:p>
                      <a:pPr marL="0" algn="l" defTabSz="914400" rtl="0" eaLnBrk="1" latinLnBrk="0" hangingPunct="1"/>
                      <a:r>
                        <a:rPr lang="en-US" sz="3200" b="1" kern="1200" dirty="0">
                          <a:solidFill>
                            <a:schemeClr val="lt1"/>
                          </a:solidFill>
                          <a:latin typeface="+mn-lt"/>
                          <a:ea typeface="+mn-ea"/>
                          <a:cs typeface="+mn-cs"/>
                        </a:rPr>
                        <a:t>Population demographic</a:t>
                      </a:r>
                    </a:p>
                  </a:txBody>
                  <a:tcPr>
                    <a:solidFill>
                      <a:schemeClr val="tx2">
                        <a:lumMod val="60000"/>
                        <a:lumOff val="40000"/>
                      </a:schemeClr>
                    </a:solidFill>
                  </a:tcPr>
                </a:tc>
                <a:extLst>
                  <a:ext uri="{0D108BD9-81ED-4DB2-BD59-A6C34878D82A}">
                    <a16:rowId xmlns:a16="http://schemas.microsoft.com/office/drawing/2014/main" val="224400599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05934118"/>
              </p:ext>
            </p:extLst>
          </p:nvPr>
        </p:nvGraphicFramePr>
        <p:xfrm>
          <a:off x="3276600" y="3352802"/>
          <a:ext cx="1722120" cy="1066800"/>
        </p:xfrm>
        <a:graphic>
          <a:graphicData uri="http://schemas.openxmlformats.org/drawingml/2006/table">
            <a:tbl>
              <a:tblPr firstRow="1" bandRow="1">
                <a:tableStyleId>{5C22544A-7EE6-4342-B048-85BDC9FD1C3A}</a:tableStyleId>
              </a:tblPr>
              <a:tblGrid>
                <a:gridCol w="1722120">
                  <a:extLst>
                    <a:ext uri="{9D8B030D-6E8A-4147-A177-3AD203B41FA5}">
                      <a16:colId xmlns:a16="http://schemas.microsoft.com/office/drawing/2014/main" val="3126991700"/>
                    </a:ext>
                  </a:extLst>
                </a:gridCol>
              </a:tblGrid>
              <a:tr h="370840">
                <a:tc>
                  <a:txBody>
                    <a:bodyPr/>
                    <a:lstStyle/>
                    <a:p>
                      <a:r>
                        <a:rPr lang="en-US" sz="3200" dirty="0"/>
                        <a:t>Gender roles</a:t>
                      </a:r>
                    </a:p>
                  </a:txBody>
                  <a:tcPr/>
                </a:tc>
                <a:extLst>
                  <a:ext uri="{0D108BD9-81ED-4DB2-BD59-A6C34878D82A}">
                    <a16:rowId xmlns:a16="http://schemas.microsoft.com/office/drawing/2014/main" val="286463189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222194787"/>
              </p:ext>
            </p:extLst>
          </p:nvPr>
        </p:nvGraphicFramePr>
        <p:xfrm>
          <a:off x="5433060" y="2133759"/>
          <a:ext cx="3048000" cy="10668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412664476"/>
                    </a:ext>
                  </a:extLst>
                </a:gridCol>
              </a:tblGrid>
              <a:tr h="370840">
                <a:tc>
                  <a:txBody>
                    <a:bodyPr/>
                    <a:lstStyle/>
                    <a:p>
                      <a:r>
                        <a:rPr lang="en-US" sz="3200" dirty="0"/>
                        <a:t>Decision making structures</a:t>
                      </a:r>
                    </a:p>
                  </a:txBody>
                  <a:tcPr/>
                </a:tc>
                <a:extLst>
                  <a:ext uri="{0D108BD9-81ED-4DB2-BD59-A6C34878D82A}">
                    <a16:rowId xmlns:a16="http://schemas.microsoft.com/office/drawing/2014/main" val="335194629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477817439"/>
              </p:ext>
            </p:extLst>
          </p:nvPr>
        </p:nvGraphicFramePr>
        <p:xfrm>
          <a:off x="963930" y="4747261"/>
          <a:ext cx="2186940" cy="1066800"/>
        </p:xfrm>
        <a:graphic>
          <a:graphicData uri="http://schemas.openxmlformats.org/drawingml/2006/table">
            <a:tbl>
              <a:tblPr firstRow="1" bandRow="1">
                <a:tableStyleId>{5C22544A-7EE6-4342-B048-85BDC9FD1C3A}</a:tableStyleId>
              </a:tblPr>
              <a:tblGrid>
                <a:gridCol w="2186940">
                  <a:extLst>
                    <a:ext uri="{9D8B030D-6E8A-4147-A177-3AD203B41FA5}">
                      <a16:colId xmlns:a16="http://schemas.microsoft.com/office/drawing/2014/main" val="3915168279"/>
                    </a:ext>
                  </a:extLst>
                </a:gridCol>
              </a:tblGrid>
              <a:tr h="370840">
                <a:tc>
                  <a:txBody>
                    <a:bodyPr/>
                    <a:lstStyle/>
                    <a:p>
                      <a:r>
                        <a:rPr lang="en-US" sz="3200" dirty="0"/>
                        <a:t>Protection/GBV risks</a:t>
                      </a:r>
                    </a:p>
                  </a:txBody>
                  <a:tcPr/>
                </a:tc>
                <a:extLst>
                  <a:ext uri="{0D108BD9-81ED-4DB2-BD59-A6C34878D82A}">
                    <a16:rowId xmlns:a16="http://schemas.microsoft.com/office/drawing/2014/main" val="3944251199"/>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923281802"/>
              </p:ext>
            </p:extLst>
          </p:nvPr>
        </p:nvGraphicFramePr>
        <p:xfrm>
          <a:off x="4358640" y="4129724"/>
          <a:ext cx="4343400" cy="1554480"/>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val="3904303978"/>
                    </a:ext>
                  </a:extLst>
                </a:gridCol>
              </a:tblGrid>
              <a:tr h="0">
                <a:tc>
                  <a:txBody>
                    <a:bodyPr/>
                    <a:lstStyle/>
                    <a:p>
                      <a:r>
                        <a:rPr lang="en-US" sz="3200" dirty="0"/>
                        <a:t>Gendered needs, capacities and aspirations</a:t>
                      </a:r>
                    </a:p>
                  </a:txBody>
                  <a:tcPr/>
                </a:tc>
                <a:extLst>
                  <a:ext uri="{0D108BD9-81ED-4DB2-BD59-A6C34878D82A}">
                    <a16:rowId xmlns:a16="http://schemas.microsoft.com/office/drawing/2014/main" val="2681013489"/>
                  </a:ext>
                </a:extLst>
              </a:tr>
            </a:tbl>
          </a:graphicData>
        </a:graphic>
      </p:graphicFrame>
    </p:spTree>
    <p:extLst>
      <p:ext uri="{BB962C8B-B14F-4D97-AF65-F5344CB8AC3E}">
        <p14:creationId xmlns:p14="http://schemas.microsoft.com/office/powerpoint/2010/main" val="9501529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65126"/>
            <a:ext cx="8286750" cy="1325563"/>
          </a:xfrm>
        </p:spPr>
        <p:style>
          <a:lnRef idx="2">
            <a:schemeClr val="dk1"/>
          </a:lnRef>
          <a:fillRef idx="1">
            <a:schemeClr val="lt1"/>
          </a:fillRef>
          <a:effectRef idx="0">
            <a:schemeClr val="dk1"/>
          </a:effectRef>
          <a:fontRef idx="minor">
            <a:schemeClr val="dk1"/>
          </a:fontRef>
        </p:style>
        <p:txBody>
          <a:bodyPr/>
          <a:lstStyle/>
          <a:p>
            <a:r>
              <a:rPr lang="en-US" dirty="0"/>
              <a:t>Steps of assessment; find existing data</a:t>
            </a:r>
          </a:p>
        </p:txBody>
      </p:sp>
      <p:sp>
        <p:nvSpPr>
          <p:cNvPr id="3" name="Content Placeholder 2"/>
          <p:cNvSpPr>
            <a:spLocks noGrp="1"/>
          </p:cNvSpPr>
          <p:nvPr>
            <p:ph sz="half" idx="1"/>
          </p:nvPr>
        </p:nvSpPr>
        <p:spPr>
          <a:xfrm>
            <a:off x="228600" y="1825625"/>
            <a:ext cx="1905000" cy="4351338"/>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b="1" u="sng" dirty="0"/>
              <a:t>WHERE TO FIND INFORMATION?</a:t>
            </a:r>
          </a:p>
        </p:txBody>
      </p:sp>
      <p:sp>
        <p:nvSpPr>
          <p:cNvPr id="4" name="Content Placeholder 3"/>
          <p:cNvSpPr>
            <a:spLocks noGrp="1"/>
          </p:cNvSpPr>
          <p:nvPr>
            <p:ph sz="half" idx="2"/>
          </p:nvPr>
        </p:nvSpPr>
        <p:spPr>
          <a:xfrm>
            <a:off x="2133600" y="1825625"/>
            <a:ext cx="6381750" cy="4351338"/>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lvl="0"/>
            <a:r>
              <a:rPr lang="en-US" dirty="0"/>
              <a:t>The latest country situation analysis for information on: 1) the status of women and girls (e.g. sex-disaggregated school enrolment, workforce and political representation, health status, gender-based violence) and 2) the roles and policies of ministries and other institutions in addressing gender-responsive development.</a:t>
            </a:r>
          </a:p>
          <a:p>
            <a:pPr lvl="0"/>
            <a:r>
              <a:rPr lang="en-US" dirty="0"/>
              <a:t>Gender equality goals and targets in the Country Program Document.</a:t>
            </a:r>
          </a:p>
          <a:p>
            <a:pPr lvl="0"/>
            <a:r>
              <a:rPr lang="en-US" dirty="0"/>
              <a:t>country program work plan review report </a:t>
            </a:r>
          </a:p>
          <a:p>
            <a:pPr lvl="0"/>
            <a:r>
              <a:rPr lang="en-US" dirty="0"/>
              <a:t>Documents and assessments related to any existing gender-responsive Nutrition programs in the country or region.</a:t>
            </a:r>
          </a:p>
          <a:p>
            <a:pPr lvl="0"/>
            <a:r>
              <a:rPr lang="en-US" dirty="0"/>
              <a:t>Any evaluation of Nutrition programs that included an assessment of equity, including gender dimensions.</a:t>
            </a:r>
          </a:p>
          <a:p>
            <a:pPr lvl="0"/>
            <a:r>
              <a:rPr lang="en-US" dirty="0"/>
              <a:t>Population assessments with SADD such as MICS, DHS and SMART nutrition surveys</a:t>
            </a:r>
          </a:p>
          <a:p>
            <a:endParaRPr lang="en-US" dirty="0"/>
          </a:p>
        </p:txBody>
      </p:sp>
    </p:spTree>
    <p:extLst>
      <p:ext uri="{BB962C8B-B14F-4D97-AF65-F5344CB8AC3E}">
        <p14:creationId xmlns:p14="http://schemas.microsoft.com/office/powerpoint/2010/main" val="28098714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Sex and age desegregated data (SADD)</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r>
              <a:rPr lang="en-US" sz="2300" dirty="0"/>
              <a:t>When possible look for SADD</a:t>
            </a:r>
          </a:p>
          <a:p>
            <a:r>
              <a:rPr lang="en-US" sz="2300" dirty="0"/>
              <a:t>When collection of SADD is difficult, estimates can be provided based on national and international statistics, data gathered by other humanitarian and development actors or through small sample surveys.</a:t>
            </a:r>
          </a:p>
          <a:p>
            <a:r>
              <a:rPr lang="en-US" sz="2300" dirty="0"/>
              <a:t>A number of nutrition information systems/data streams  already have SADD </a:t>
            </a:r>
          </a:p>
          <a:p>
            <a:endParaRPr lang="en-US" sz="2300" dirty="0"/>
          </a:p>
          <a:p>
            <a:endParaRPr lang="en-US" sz="2300" dirty="0"/>
          </a:p>
          <a:p>
            <a:r>
              <a:rPr lang="en-US" sz="2300" b="1" dirty="0"/>
              <a:t>Value of SADD = tells which population groups are more vulnerable to nutrition issues and have less access to nutrition services</a:t>
            </a:r>
          </a:p>
          <a:p>
            <a:endParaRPr lang="en-US" sz="2300" b="1" dirty="0"/>
          </a:p>
          <a:p>
            <a:endParaRPr lang="en-US" dirty="0"/>
          </a:p>
          <a:p>
            <a:endParaRPr lang="en-US" dirty="0"/>
          </a:p>
        </p:txBody>
      </p:sp>
    </p:spTree>
    <p:extLst>
      <p:ext uri="{BB962C8B-B14F-4D97-AF65-F5344CB8AC3E}">
        <p14:creationId xmlns:p14="http://schemas.microsoft.com/office/powerpoint/2010/main" val="37104353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Example- Analyzing existing data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r>
              <a:rPr lang="en-US" dirty="0"/>
              <a:t>Nutrition contextual analysis (NCA) to generate data on Gender and GBV factors influencing nutritional status</a:t>
            </a:r>
          </a:p>
          <a:p>
            <a:endParaRPr lang="en-US" dirty="0"/>
          </a:p>
          <a:p>
            <a:endParaRPr lang="en-US" dirty="0"/>
          </a:p>
          <a:p>
            <a:pPr>
              <a:buFont typeface="Wingdings" panose="05000000000000000000" pitchFamily="2" charset="2"/>
              <a:buChar char="Ø"/>
            </a:pPr>
            <a:r>
              <a:rPr lang="en-US" dirty="0"/>
              <a:t> The heavy workload of women is spontaneously and strongly identified by communities as one of the most important contributors to child undernutrition.</a:t>
            </a:r>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r>
              <a:rPr lang="en-US" u="sng" dirty="0">
                <a:hlinkClick r:id="rId2"/>
              </a:rPr>
              <a:t>http://linknca.org/article/alleger_la_surcharge_de_travail_des_femmes_pour_ameliorer_le_statut_nutritionnel_des_enfants1.htm?lng=en&amp;</a:t>
            </a:r>
            <a:endParaRPr lang="en-US" dirty="0"/>
          </a:p>
        </p:txBody>
      </p:sp>
    </p:spTree>
    <p:extLst>
      <p:ext uri="{BB962C8B-B14F-4D97-AF65-F5344CB8AC3E}">
        <p14:creationId xmlns:p14="http://schemas.microsoft.com/office/powerpoint/2010/main" val="4576887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a:solidFill>
              <a:srgbClr val="7030A0"/>
            </a:solidFill>
          </a:ln>
        </p:spPr>
        <p:txBody>
          <a:bodyPr>
            <a:normAutofit fontScale="90000"/>
          </a:bodyPr>
          <a:lstStyle/>
          <a:p>
            <a:pPr lvl="0"/>
            <a:r>
              <a:rPr lang="en-US" dirty="0"/>
              <a:t/>
            </a:r>
            <a:br>
              <a:rPr lang="en-US" dirty="0"/>
            </a:br>
            <a:r>
              <a:rPr lang="en-US" dirty="0"/>
              <a:t/>
            </a:r>
            <a:br>
              <a:rPr lang="en-US" dirty="0"/>
            </a:br>
            <a:r>
              <a:rPr lang="en-US" dirty="0">
                <a:latin typeface="+mn-lt"/>
              </a:rPr>
              <a:t>Steps of assessment; collecting data</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a:solidFill>
              <a:srgbClr val="7030A0"/>
            </a:solidFill>
          </a:ln>
        </p:spPr>
        <p:txBody>
          <a:bodyPr>
            <a:noAutofit/>
          </a:bodyPr>
          <a:lstStyle/>
          <a:p>
            <a:r>
              <a:rPr lang="en-US" dirty="0"/>
              <a:t>If any information is missing from the literature review start collecting the missing information through informational interviews and focused group discussions</a:t>
            </a:r>
          </a:p>
          <a:p>
            <a:r>
              <a:rPr lang="en-US" dirty="0"/>
              <a:t> Use the Availability, Accessibility, Acceptability, Quality (AAAQ) framework for identifying and analyzing barriers to services that may not be immediately apparent.</a:t>
            </a:r>
            <a:r>
              <a:rPr lang="en-US" sz="2400" dirty="0">
                <a:effectLst/>
              </a:rPr>
              <a:t> </a:t>
            </a:r>
            <a:r>
              <a:rPr lang="en-US" dirty="0"/>
              <a:t> </a:t>
            </a:r>
          </a:p>
          <a:p>
            <a:r>
              <a:rPr lang="en-US" dirty="0"/>
              <a:t>Collected data should always be desegregated by gender and age</a:t>
            </a:r>
          </a:p>
        </p:txBody>
      </p:sp>
    </p:spTree>
    <p:extLst>
      <p:ext uri="{BB962C8B-B14F-4D97-AF65-F5344CB8AC3E}">
        <p14:creationId xmlns:p14="http://schemas.microsoft.com/office/powerpoint/2010/main" val="27111345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Exercise- Generate Gender and GBV data using the AAAQ framework</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Select one service that you provide or know well and review the service using the AAAQ framework. </a:t>
            </a:r>
          </a:p>
          <a:p>
            <a:endParaRPr lang="en-US" dirty="0"/>
          </a:p>
        </p:txBody>
      </p:sp>
    </p:spTree>
    <p:extLst>
      <p:ext uri="{BB962C8B-B14F-4D97-AF65-F5344CB8AC3E}">
        <p14:creationId xmlns:p14="http://schemas.microsoft.com/office/powerpoint/2010/main" val="22962527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Woman">
            <a:extLst>
              <a:ext uri="{FF2B5EF4-FFF2-40B4-BE49-F238E27FC236}">
                <a16:creationId xmlns:a16="http://schemas.microsoft.com/office/drawing/2014/main" id="{761D82ED-D544-4309-8A45-54C7635D4D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36602" y="2857501"/>
            <a:ext cx="968762" cy="914399"/>
          </a:xfrm>
          <a:prstGeom prst="rect">
            <a:avLst/>
          </a:prstGeom>
        </p:spPr>
      </p:pic>
      <p:pic>
        <p:nvPicPr>
          <p:cNvPr id="8" name="Graphic 7" descr="Home">
            <a:extLst>
              <a:ext uri="{FF2B5EF4-FFF2-40B4-BE49-F238E27FC236}">
                <a16:creationId xmlns:a16="http://schemas.microsoft.com/office/drawing/2014/main" id="{BAFFB171-88B1-4066-A8E4-462B486C3FD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5728939" y="2341756"/>
            <a:ext cx="1338146" cy="1338146"/>
          </a:xfrm>
          <a:prstGeom prst="rect">
            <a:avLst/>
          </a:prstGeom>
        </p:spPr>
      </p:pic>
      <p:sp>
        <p:nvSpPr>
          <p:cNvPr id="9" name="TextBox 8">
            <a:extLst>
              <a:ext uri="{FF2B5EF4-FFF2-40B4-BE49-F238E27FC236}">
                <a16:creationId xmlns:a16="http://schemas.microsoft.com/office/drawing/2014/main" id="{A65E5672-42E8-4DEF-B362-89653B0672C1}"/>
              </a:ext>
            </a:extLst>
          </p:cNvPr>
          <p:cNvSpPr txBox="1"/>
          <p:nvPr/>
        </p:nvSpPr>
        <p:spPr>
          <a:xfrm>
            <a:off x="5728939" y="1552419"/>
            <a:ext cx="3119553" cy="300082"/>
          </a:xfrm>
          <a:prstGeom prst="rect">
            <a:avLst/>
          </a:prstGeom>
          <a:noFill/>
        </p:spPr>
        <p:txBody>
          <a:bodyPr wrap="square" rtlCol="0">
            <a:spAutoFit/>
          </a:bodyPr>
          <a:lstStyle/>
          <a:p>
            <a:r>
              <a:rPr lang="en-US" sz="1350" b="1" dirty="0"/>
              <a:t>Availability: </a:t>
            </a:r>
            <a:r>
              <a:rPr lang="en-US" sz="1350" dirty="0"/>
              <a:t>Is the service available ?</a:t>
            </a:r>
          </a:p>
        </p:txBody>
      </p:sp>
      <p:sp>
        <p:nvSpPr>
          <p:cNvPr id="10" name="TextBox 9">
            <a:extLst>
              <a:ext uri="{FF2B5EF4-FFF2-40B4-BE49-F238E27FC236}">
                <a16:creationId xmlns:a16="http://schemas.microsoft.com/office/drawing/2014/main" id="{D2A25AE1-EA34-4C97-97C6-8F405EC90FDC}"/>
              </a:ext>
            </a:extLst>
          </p:cNvPr>
          <p:cNvSpPr txBox="1"/>
          <p:nvPr/>
        </p:nvSpPr>
        <p:spPr>
          <a:xfrm>
            <a:off x="7067085" y="2199628"/>
            <a:ext cx="1690804" cy="1338828"/>
          </a:xfrm>
          <a:prstGeom prst="rect">
            <a:avLst/>
          </a:prstGeom>
          <a:noFill/>
        </p:spPr>
        <p:txBody>
          <a:bodyPr wrap="square" rtlCol="0">
            <a:spAutoFit/>
          </a:bodyPr>
          <a:lstStyle/>
          <a:p>
            <a:r>
              <a:rPr lang="en-US" sz="1350" b="1" dirty="0"/>
              <a:t>Acceptability: </a:t>
            </a:r>
            <a:r>
              <a:rPr lang="en-US" sz="1350" dirty="0"/>
              <a:t>Is the service acceptable to the affected population (M/F different age and abilities) </a:t>
            </a:r>
          </a:p>
        </p:txBody>
      </p:sp>
      <p:sp>
        <p:nvSpPr>
          <p:cNvPr id="12" name="Rectangle: Rounded Corners 11">
            <a:extLst>
              <a:ext uri="{FF2B5EF4-FFF2-40B4-BE49-F238E27FC236}">
                <a16:creationId xmlns:a16="http://schemas.microsoft.com/office/drawing/2014/main" id="{40C8226B-554E-433B-8305-F3DEE534E304}"/>
              </a:ext>
            </a:extLst>
          </p:cNvPr>
          <p:cNvSpPr/>
          <p:nvPr/>
        </p:nvSpPr>
        <p:spPr>
          <a:xfrm>
            <a:off x="1547232" y="1217883"/>
            <a:ext cx="3888988" cy="66907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Physical Accessibility: </a:t>
            </a:r>
            <a:r>
              <a:rPr lang="en-US" sz="1350" dirty="0"/>
              <a:t>Location, route, safety, other physical barriers</a:t>
            </a:r>
          </a:p>
        </p:txBody>
      </p:sp>
      <p:sp>
        <p:nvSpPr>
          <p:cNvPr id="13" name="Rectangle: Rounded Corners 12">
            <a:extLst>
              <a:ext uri="{FF2B5EF4-FFF2-40B4-BE49-F238E27FC236}">
                <a16:creationId xmlns:a16="http://schemas.microsoft.com/office/drawing/2014/main" id="{2DBAFA19-3A3B-4BF4-8D13-E7D59CB56AEF}"/>
              </a:ext>
            </a:extLst>
          </p:cNvPr>
          <p:cNvSpPr/>
          <p:nvPr/>
        </p:nvSpPr>
        <p:spPr>
          <a:xfrm>
            <a:off x="1554200" y="2054765"/>
            <a:ext cx="3875049" cy="602166"/>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Financial Accessibility</a:t>
            </a:r>
            <a:r>
              <a:rPr lang="en-US" sz="1350" dirty="0"/>
              <a:t>: User fees, transportation cost.  </a:t>
            </a:r>
          </a:p>
        </p:txBody>
      </p:sp>
      <p:sp>
        <p:nvSpPr>
          <p:cNvPr id="14" name="Rectangle: Rounded Corners 13">
            <a:extLst>
              <a:ext uri="{FF2B5EF4-FFF2-40B4-BE49-F238E27FC236}">
                <a16:creationId xmlns:a16="http://schemas.microsoft.com/office/drawing/2014/main" id="{D64BA037-411C-4E47-AF57-CDE7ACD0611F}"/>
              </a:ext>
            </a:extLst>
          </p:cNvPr>
          <p:cNvSpPr/>
          <p:nvPr/>
        </p:nvSpPr>
        <p:spPr>
          <a:xfrm>
            <a:off x="1554201" y="2824741"/>
            <a:ext cx="3911291" cy="815433"/>
          </a:xfrm>
          <a:prstGeom prst="round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Administrative Accessibility</a:t>
            </a:r>
            <a:r>
              <a:rPr lang="en-US" sz="1350" dirty="0"/>
              <a:t>: Civil documents, procedures i.e. mandatory reporting, administrative complication to access the service. Language.  </a:t>
            </a:r>
          </a:p>
        </p:txBody>
      </p:sp>
      <p:sp>
        <p:nvSpPr>
          <p:cNvPr id="15" name="Rectangle: Rounded Corners 14">
            <a:extLst>
              <a:ext uri="{FF2B5EF4-FFF2-40B4-BE49-F238E27FC236}">
                <a16:creationId xmlns:a16="http://schemas.microsoft.com/office/drawing/2014/main" id="{CBDFBC41-7F57-423C-844A-B9BC42F2E123}"/>
              </a:ext>
            </a:extLst>
          </p:cNvPr>
          <p:cNvSpPr/>
          <p:nvPr/>
        </p:nvSpPr>
        <p:spPr>
          <a:xfrm>
            <a:off x="1554201" y="3867031"/>
            <a:ext cx="3911291" cy="83634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Social Accessibility: </a:t>
            </a:r>
            <a:r>
              <a:rPr lang="en-US" sz="1350" dirty="0"/>
              <a:t>Social norms ( e.g. women can only talk to women, men has to approve women’s access to the service), cultural belief, social exclusion, stigma to access the services etc. </a:t>
            </a:r>
          </a:p>
        </p:txBody>
      </p:sp>
      <p:sp>
        <p:nvSpPr>
          <p:cNvPr id="16" name="Rectangle: Rounded Corners 15">
            <a:extLst>
              <a:ext uri="{FF2B5EF4-FFF2-40B4-BE49-F238E27FC236}">
                <a16:creationId xmlns:a16="http://schemas.microsoft.com/office/drawing/2014/main" id="{32FE5F99-9DE1-4112-893B-465CC380532F}"/>
              </a:ext>
            </a:extLst>
          </p:cNvPr>
          <p:cNvSpPr/>
          <p:nvPr/>
        </p:nvSpPr>
        <p:spPr>
          <a:xfrm>
            <a:off x="1554201" y="4930229"/>
            <a:ext cx="3911291" cy="777802"/>
          </a:xfrm>
          <a:prstGeom prst="round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350" b="1" dirty="0"/>
              <a:t>Information Accessibility</a:t>
            </a:r>
            <a:r>
              <a:rPr lang="en-US" sz="1350" dirty="0"/>
              <a:t>: availability of the information of the service. Who receive the information, language, style of communications,   </a:t>
            </a:r>
          </a:p>
        </p:txBody>
      </p:sp>
      <p:sp>
        <p:nvSpPr>
          <p:cNvPr id="17" name="TextBox 16">
            <a:extLst>
              <a:ext uri="{FF2B5EF4-FFF2-40B4-BE49-F238E27FC236}">
                <a16:creationId xmlns:a16="http://schemas.microsoft.com/office/drawing/2014/main" id="{F67FDFAD-7297-408F-A810-37AB36E2C883}"/>
              </a:ext>
            </a:extLst>
          </p:cNvPr>
          <p:cNvSpPr txBox="1"/>
          <p:nvPr/>
        </p:nvSpPr>
        <p:spPr>
          <a:xfrm>
            <a:off x="1554201" y="940884"/>
            <a:ext cx="2801744" cy="300082"/>
          </a:xfrm>
          <a:prstGeom prst="rect">
            <a:avLst/>
          </a:prstGeom>
          <a:noFill/>
        </p:spPr>
        <p:txBody>
          <a:bodyPr wrap="square" rtlCol="0">
            <a:spAutoFit/>
          </a:bodyPr>
          <a:lstStyle/>
          <a:p>
            <a:r>
              <a:rPr lang="en-US" sz="1350" b="1" dirty="0"/>
              <a:t>Accessibility</a:t>
            </a:r>
          </a:p>
        </p:txBody>
      </p:sp>
      <p:sp>
        <p:nvSpPr>
          <p:cNvPr id="19" name="TextBox 18">
            <a:extLst>
              <a:ext uri="{FF2B5EF4-FFF2-40B4-BE49-F238E27FC236}">
                <a16:creationId xmlns:a16="http://schemas.microsoft.com/office/drawing/2014/main" id="{E78A8131-719B-4257-9FF8-469277ECEF84}"/>
              </a:ext>
            </a:extLst>
          </p:cNvPr>
          <p:cNvSpPr txBox="1"/>
          <p:nvPr/>
        </p:nvSpPr>
        <p:spPr>
          <a:xfrm>
            <a:off x="6004932" y="3941625"/>
            <a:ext cx="2985739" cy="1546577"/>
          </a:xfrm>
          <a:prstGeom prst="rect">
            <a:avLst/>
          </a:prstGeom>
          <a:noFill/>
        </p:spPr>
        <p:txBody>
          <a:bodyPr wrap="square" rtlCol="0">
            <a:spAutoFit/>
          </a:bodyPr>
          <a:lstStyle/>
          <a:p>
            <a:r>
              <a:rPr lang="en-US" sz="1350" b="1" dirty="0"/>
              <a:t>Quality</a:t>
            </a:r>
            <a:r>
              <a:rPr lang="en-US" sz="1350" dirty="0"/>
              <a:t>: </a:t>
            </a:r>
            <a:r>
              <a:rPr lang="en-GB" sz="1350" dirty="0"/>
              <a:t>Do service providers possess the necessary skills/training? Are there adequate supplies? Are the facilities safe and sanitary? Quality also extends to the way people are treated before, during and after accessing services.</a:t>
            </a:r>
            <a:endParaRPr lang="en-US" sz="1350" dirty="0"/>
          </a:p>
          <a:p>
            <a:endParaRPr lang="en-US" sz="1350" dirty="0"/>
          </a:p>
        </p:txBody>
      </p:sp>
      <p:sp>
        <p:nvSpPr>
          <p:cNvPr id="18" name="Lightning Bolt 17">
            <a:extLst>
              <a:ext uri="{FF2B5EF4-FFF2-40B4-BE49-F238E27FC236}">
                <a16:creationId xmlns:a16="http://schemas.microsoft.com/office/drawing/2014/main" id="{7C23D0C8-9A88-4629-A9C2-4678193A0479}"/>
              </a:ext>
            </a:extLst>
          </p:cNvPr>
          <p:cNvSpPr/>
          <p:nvPr/>
        </p:nvSpPr>
        <p:spPr>
          <a:xfrm>
            <a:off x="473925" y="1079384"/>
            <a:ext cx="950642" cy="4686623"/>
          </a:xfrm>
          <a:prstGeom prst="lightningBolt">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a:extLst>
              <a:ext uri="{FF2B5EF4-FFF2-40B4-BE49-F238E27FC236}">
                <a16:creationId xmlns:a16="http://schemas.microsoft.com/office/drawing/2014/main" id="{4F4866EA-BAFD-4C36-ABE3-D6B23928AAFB}"/>
              </a:ext>
            </a:extLst>
          </p:cNvPr>
          <p:cNvSpPr txBox="1"/>
          <p:nvPr/>
        </p:nvSpPr>
        <p:spPr>
          <a:xfrm>
            <a:off x="246721" y="117525"/>
            <a:ext cx="8511168" cy="830997"/>
          </a:xfrm>
          <a:prstGeom prst="rect">
            <a:avLst/>
          </a:prstGeom>
          <a:noFill/>
        </p:spPr>
        <p:txBody>
          <a:bodyPr wrap="square" rtlCol="0">
            <a:spAutoFit/>
          </a:bodyPr>
          <a:lstStyle/>
          <a:p>
            <a:r>
              <a:rPr lang="en-US" sz="2400" dirty="0"/>
              <a:t>Availability, Accessibility, Acceptability and Quality (AAAQ framework)</a:t>
            </a:r>
          </a:p>
        </p:txBody>
      </p:sp>
    </p:spTree>
    <p:extLst>
      <p:ext uri="{BB962C8B-B14F-4D97-AF65-F5344CB8AC3E}">
        <p14:creationId xmlns:p14="http://schemas.microsoft.com/office/powerpoint/2010/main" val="2228525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animBg="1"/>
      <p:bldP spid="15" grpId="0" animBg="1"/>
      <p:bldP spid="16" grpId="0" animBg="1"/>
      <p:bldP spid="17" grpId="0"/>
      <p:bldP spid="19" grpId="0"/>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a:solidFill>
              <a:srgbClr val="7030A0"/>
            </a:solidFill>
          </a:ln>
        </p:spPr>
        <p:txBody>
          <a:bodyPr>
            <a:normAutofit fontScale="90000"/>
          </a:bodyPr>
          <a:lstStyle/>
          <a:p>
            <a:pPr lvl="0"/>
            <a:r>
              <a:rPr lang="en-US" dirty="0"/>
              <a:t/>
            </a:r>
            <a:br>
              <a:rPr lang="en-US" dirty="0"/>
            </a:br>
            <a:r>
              <a:rPr lang="en-US" dirty="0"/>
              <a:t/>
            </a:r>
            <a:br>
              <a:rPr lang="en-US" dirty="0"/>
            </a:br>
            <a:r>
              <a:rPr lang="en-US" dirty="0">
                <a:latin typeface="+mn-lt"/>
              </a:rPr>
              <a:t>Steps of assessment; collecting data</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a:solidFill>
              <a:srgbClr val="7030A0"/>
            </a:solidFill>
          </a:ln>
        </p:spPr>
        <p:txBody>
          <a:bodyPr>
            <a:noAutofit/>
          </a:bodyPr>
          <a:lstStyle/>
          <a:p>
            <a:pPr marL="0" indent="0">
              <a:buNone/>
            </a:pPr>
            <a:r>
              <a:rPr lang="en-US" dirty="0"/>
              <a:t>In addition to the AAAQ framework, there are suggested areas for GBV risk assessment</a:t>
            </a:r>
          </a:p>
          <a:p>
            <a:r>
              <a:rPr lang="en-US" dirty="0"/>
              <a:t>Who is disproportionally affected </a:t>
            </a:r>
          </a:p>
          <a:p>
            <a:r>
              <a:rPr lang="en-US" dirty="0"/>
              <a:t>Who is accessing the nutrition services</a:t>
            </a:r>
          </a:p>
          <a:p>
            <a:r>
              <a:rPr lang="en-US" dirty="0"/>
              <a:t>Gender roles, power and decision making</a:t>
            </a:r>
          </a:p>
          <a:p>
            <a:r>
              <a:rPr lang="en-US" dirty="0"/>
              <a:t>SAFE access to nutrition services</a:t>
            </a:r>
          </a:p>
          <a:p>
            <a:r>
              <a:rPr lang="en-US" dirty="0"/>
              <a:t>Location, timing and conditions of the nutrition services</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327774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Collecting data- Consulting with women and girls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342900" lvl="0" indent="-342900" defTabSz="914400">
              <a:lnSpc>
                <a:spcPct val="100000"/>
              </a:lnSpc>
              <a:spcBef>
                <a:spcPts val="0"/>
              </a:spcBef>
              <a:defRPr/>
            </a:pPr>
            <a:r>
              <a:rPr lang="en-US" sz="2400" dirty="0">
                <a:solidFill>
                  <a:schemeClr val="tx1">
                    <a:lumMod val="85000"/>
                    <a:lumOff val="15000"/>
                  </a:schemeClr>
                </a:solidFill>
              </a:rPr>
              <a:t>Pay particular attention to women and girls as they often excluded from consultation. </a:t>
            </a:r>
          </a:p>
          <a:p>
            <a:pPr marL="0" lvl="0" indent="0" defTabSz="914400">
              <a:lnSpc>
                <a:spcPct val="100000"/>
              </a:lnSpc>
              <a:spcBef>
                <a:spcPts val="0"/>
              </a:spcBef>
              <a:buNone/>
              <a:defRPr/>
            </a:pPr>
            <a:endParaRPr lang="en-US" sz="2400" dirty="0">
              <a:solidFill>
                <a:schemeClr val="tx1">
                  <a:lumMod val="85000"/>
                  <a:lumOff val="15000"/>
                </a:schemeClr>
              </a:solidFill>
            </a:endParaRPr>
          </a:p>
          <a:p>
            <a:pPr marL="342900" lvl="0" indent="-342900" defTabSz="914400">
              <a:lnSpc>
                <a:spcPct val="100000"/>
              </a:lnSpc>
              <a:spcBef>
                <a:spcPts val="0"/>
              </a:spcBef>
              <a:defRPr/>
            </a:pPr>
            <a:r>
              <a:rPr lang="en-US" sz="2400" dirty="0">
                <a:solidFill>
                  <a:schemeClr val="tx1">
                    <a:lumMod val="85000"/>
                    <a:lumOff val="15000"/>
                  </a:schemeClr>
                </a:solidFill>
              </a:rPr>
              <a:t>Talking to male community leaders, community groups largely represented by male do not means that their opinions are reflective of women and girls or other vulnerable groups!</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1219058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Definition: Gender-based Violence</a:t>
            </a:r>
          </a:p>
        </p:txBody>
      </p:sp>
      <p:sp>
        <p:nvSpPr>
          <p:cNvPr id="3" name="Content Placeholder 2"/>
          <p:cNvSpPr>
            <a:spLocks noGrp="1"/>
          </p:cNvSpPr>
          <p:nvPr>
            <p:ph idx="1"/>
          </p:nvPr>
        </p:nvSpPr>
        <p:spPr>
          <a:xfrm>
            <a:off x="457200" y="2133600"/>
            <a:ext cx="8229600" cy="3886201"/>
          </a:xfrm>
          <a:ln/>
        </p:spPr>
        <p:style>
          <a:lnRef idx="2">
            <a:schemeClr val="dk1"/>
          </a:lnRef>
          <a:fillRef idx="1">
            <a:schemeClr val="lt1"/>
          </a:fillRef>
          <a:effectRef idx="0">
            <a:schemeClr val="dk1"/>
          </a:effectRef>
          <a:fontRef idx="minor">
            <a:schemeClr val="dk1"/>
          </a:fontRef>
        </p:style>
        <p:txBody>
          <a:bodyPr>
            <a:noAutofit/>
          </a:bodyPr>
          <a:lstStyle/>
          <a:p>
            <a:pPr marL="0" indent="0">
              <a:buNone/>
              <a:defRPr/>
            </a:pPr>
            <a:r>
              <a:rPr lang="en-US" sz="2400" dirty="0">
                <a:solidFill>
                  <a:srgbClr val="000000"/>
                </a:solidFill>
              </a:rPr>
              <a:t>Gender-based violence is an umbrella term for </a:t>
            </a:r>
            <a:r>
              <a:rPr lang="en-US" sz="2400" b="1" i="1" dirty="0">
                <a:solidFill>
                  <a:srgbClr val="FF0000"/>
                </a:solidFill>
              </a:rPr>
              <a:t>any harmful act that is perpetrated against a person’s will</a:t>
            </a:r>
            <a:r>
              <a:rPr lang="en-US" sz="2400" dirty="0">
                <a:solidFill>
                  <a:srgbClr val="000000"/>
                </a:solidFill>
              </a:rPr>
              <a:t> and is based on socially ascribed (i.e. gender) differences between males and females. It includes acts that inflict physical, sexual or mental harm or suffering, threats of such actions, coercion and other deprivations of liberty. (</a:t>
            </a:r>
            <a:r>
              <a:rPr lang="en-US" sz="2400" dirty="0">
                <a:solidFill>
                  <a:schemeClr val="tx1"/>
                </a:solidFill>
              </a:rPr>
              <a:t>IASC GBV guidelines)</a:t>
            </a:r>
            <a:endParaRPr lang="en-US" sz="2400" dirty="0">
              <a:solidFill>
                <a:srgbClr val="000000"/>
              </a:solidFill>
            </a:endParaRPr>
          </a:p>
          <a:p>
            <a:pPr marL="0">
              <a:buNone/>
            </a:pPr>
            <a:endParaRPr lang="en-US" sz="2400" dirty="0"/>
          </a:p>
          <a:p>
            <a:pPr marL="0">
              <a:buNone/>
            </a:pPr>
            <a:r>
              <a:rPr lang="en-US" sz="2400" dirty="0"/>
              <a:t>GBV includes rape, sexual violence, physical violence, emotional violence, deprivation of opportunities and services, intimate partner violence etc. </a:t>
            </a:r>
          </a:p>
          <a:p>
            <a:pPr marL="0">
              <a:buNone/>
            </a:pPr>
            <a:endParaRPr lang="en-US" sz="2400" dirty="0">
              <a:latin typeface="Calibri" charset="0"/>
            </a:endParaRPr>
          </a:p>
          <a:p>
            <a:pPr marL="0">
              <a:buNone/>
            </a:pPr>
            <a:endParaRPr lang="en-US" sz="2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latin typeface="Erent "/>
              </a:rPr>
              <a:t>Example: collecting data through routine assessments</a:t>
            </a: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058150" cy="4114801"/>
          </a:xfrm>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dirty="0"/>
              <a:t>Action Against Hunger (ACF) in Mauritania adapted the KAP questionnaires and combined it with the breastfeeding Questionnaire.</a:t>
            </a:r>
          </a:p>
          <a:p>
            <a:pPr marL="0" indent="0">
              <a:buNone/>
            </a:pPr>
            <a:endParaRPr lang="en-US" dirty="0"/>
          </a:p>
          <a:p>
            <a:pPr marL="0" indent="0">
              <a:buNone/>
            </a:pPr>
            <a:r>
              <a:rPr lang="en-US" dirty="0"/>
              <a:t>Examples of questions that were added:</a:t>
            </a:r>
          </a:p>
          <a:p>
            <a:r>
              <a:rPr lang="en-US" dirty="0"/>
              <a:t>Composition of household (by sex and age) </a:t>
            </a:r>
          </a:p>
          <a:p>
            <a:pPr lvl="0"/>
            <a:r>
              <a:rPr lang="en-US" dirty="0"/>
              <a:t>The roles and responsibilities of women and men in the household</a:t>
            </a:r>
          </a:p>
          <a:p>
            <a:pPr lvl="0"/>
            <a:r>
              <a:rPr lang="en-US" dirty="0"/>
              <a:t>Who has access an control over food resources </a:t>
            </a:r>
          </a:p>
          <a:p>
            <a:pPr lvl="0"/>
            <a:r>
              <a:rPr lang="en-US" dirty="0"/>
              <a:t>Food taboos as well as who eats first and last in the household</a:t>
            </a:r>
          </a:p>
          <a:p>
            <a:pPr marL="0" indent="0">
              <a:buNone/>
            </a:pPr>
            <a:endParaRPr lang="en-US" dirty="0"/>
          </a:p>
          <a:p>
            <a:endParaRPr lang="en-US" dirty="0"/>
          </a:p>
        </p:txBody>
      </p:sp>
    </p:spTree>
    <p:extLst>
      <p:ext uri="{BB962C8B-B14F-4D97-AF65-F5344CB8AC3E}">
        <p14:creationId xmlns:p14="http://schemas.microsoft.com/office/powerpoint/2010/main" val="5227265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Exercise: Integration of gender/GBV questions into routine assessments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buNone/>
            </a:pPr>
            <a:r>
              <a:rPr lang="en-US" sz="2000" dirty="0"/>
              <a:t>Review and compare</a:t>
            </a:r>
          </a:p>
          <a:p>
            <a:pPr marL="0" indent="0">
              <a:buNone/>
            </a:pPr>
            <a:endParaRPr lang="en-US" sz="2000" dirty="0"/>
          </a:p>
          <a:p>
            <a:r>
              <a:rPr lang="en-US" sz="2000" dirty="0"/>
              <a:t>In four groups: Review the Areas of Inquiry in the GBV Guidelines against the questionnaire excerpts.</a:t>
            </a:r>
          </a:p>
          <a:p>
            <a:pPr marL="457200" indent="-457200">
              <a:buAutoNum type="arabicParenR"/>
            </a:pPr>
            <a:endParaRPr lang="en-US" sz="2000" dirty="0"/>
          </a:p>
          <a:p>
            <a:pPr marL="457200" indent="-457200">
              <a:buAutoNum type="arabicParenR"/>
            </a:pPr>
            <a:r>
              <a:rPr lang="en-US" sz="2000" dirty="0"/>
              <a:t>Which, if any, Gender/GBV risks and considerations are already integrated in the questionnaire?</a:t>
            </a:r>
          </a:p>
          <a:p>
            <a:pPr marL="457200" indent="-457200">
              <a:buAutoNum type="arabicParenR"/>
            </a:pPr>
            <a:endParaRPr lang="en-US" sz="2000" dirty="0"/>
          </a:p>
          <a:p>
            <a:pPr marL="457200" indent="-457200">
              <a:buAutoNum type="arabicParenR"/>
            </a:pPr>
            <a:r>
              <a:rPr lang="en-US" sz="2000" dirty="0"/>
              <a:t>Are there any gaps? </a:t>
            </a:r>
          </a:p>
          <a:p>
            <a:pPr marL="457200" indent="-457200">
              <a:buAutoNum type="arabicParenR"/>
            </a:pPr>
            <a:endParaRPr lang="en-US" sz="2000" dirty="0"/>
          </a:p>
          <a:p>
            <a:pPr marL="457200" indent="-457200">
              <a:spcAft>
                <a:spcPts val="1200"/>
              </a:spcAft>
              <a:buAutoNum type="arabicParenR"/>
            </a:pPr>
            <a:r>
              <a:rPr lang="en-US" sz="2000" dirty="0"/>
              <a:t>How could the questionnaire be modified to better address potential GBV risks?</a:t>
            </a:r>
          </a:p>
          <a:p>
            <a:endParaRPr lang="en-US" dirty="0"/>
          </a:p>
        </p:txBody>
      </p:sp>
    </p:spTree>
    <p:extLst>
      <p:ext uri="{BB962C8B-B14F-4D97-AF65-F5344CB8AC3E}">
        <p14:creationId xmlns:p14="http://schemas.microsoft.com/office/powerpoint/2010/main" val="1706541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latin typeface="+mn-lt"/>
              </a:rPr>
              <a:t/>
            </a:r>
            <a:br>
              <a:rPr lang="en-US" dirty="0">
                <a:latin typeface="+mn-lt"/>
              </a:rPr>
            </a:br>
            <a:r>
              <a:rPr lang="en-US" dirty="0">
                <a:latin typeface="+mn-lt"/>
              </a:rPr>
              <a:t>Steps of assessment; Analyzing data and developing recommendations</a:t>
            </a:r>
            <a:br>
              <a:rPr lang="en-US" dirty="0">
                <a:latin typeface="+mn-lt"/>
              </a:rPr>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r>
              <a:rPr lang="en-US" dirty="0"/>
              <a:t>Analysis should follow the collection of gender information on the aspects of gender, age and diversity to develop an overview of nutrition issues in the affected area by age and gender.</a:t>
            </a:r>
          </a:p>
          <a:p>
            <a:r>
              <a:rPr lang="en-US" dirty="0"/>
              <a:t>Ensure analyzing SADD.</a:t>
            </a:r>
          </a:p>
          <a:p>
            <a:r>
              <a:rPr lang="en-US" dirty="0"/>
              <a:t>Use the results of the analysis to do strategic planning</a:t>
            </a:r>
          </a:p>
        </p:txBody>
      </p:sp>
    </p:spTree>
    <p:extLst>
      <p:ext uri="{BB962C8B-B14F-4D97-AF65-F5344CB8AC3E}">
        <p14:creationId xmlns:p14="http://schemas.microsoft.com/office/powerpoint/2010/main" val="9226230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058150" cy="1325563"/>
          </a:xfrm>
          <a:ln/>
        </p:spPr>
        <p:style>
          <a:lnRef idx="2">
            <a:schemeClr val="dk1"/>
          </a:lnRef>
          <a:fillRef idx="1">
            <a:schemeClr val="lt1"/>
          </a:fillRef>
          <a:effectRef idx="0">
            <a:schemeClr val="dk1"/>
          </a:effectRef>
          <a:fontRef idx="minor">
            <a:schemeClr val="dk1"/>
          </a:fontRef>
        </p:style>
        <p:txBody>
          <a:bodyPr>
            <a:normAutofit fontScale="90000"/>
          </a:bodyPr>
          <a:lstStyle/>
          <a:p>
            <a:pPr lvl="0"/>
            <a:r>
              <a:rPr lang="en-US" dirty="0"/>
              <a:t/>
            </a:r>
            <a:br>
              <a:rPr lang="en-US" dirty="0"/>
            </a:br>
            <a:r>
              <a:rPr lang="en-US" dirty="0"/>
              <a:t/>
            </a:r>
            <a:br>
              <a:rPr lang="en-US" dirty="0"/>
            </a:br>
            <a:r>
              <a:rPr lang="en-US" dirty="0"/>
              <a:t>Case study; Analyzing data and developing recommendations</a:t>
            </a:r>
            <a:br>
              <a:rPr lang="en-US" dirty="0"/>
            </a:br>
            <a:r>
              <a:rPr lang="en-US" dirty="0"/>
              <a:t> </a:t>
            </a:r>
            <a:br>
              <a:rPr lang="en-US" dirty="0"/>
            </a:br>
            <a:endParaRPr lang="en-US" dirty="0"/>
          </a:p>
        </p:txBody>
      </p:sp>
      <p:sp>
        <p:nvSpPr>
          <p:cNvPr id="3" name="Content Placeholder 2"/>
          <p:cNvSpPr>
            <a:spLocks noGrp="1"/>
          </p:cNvSpPr>
          <p:nvPr>
            <p:ph idx="1"/>
          </p:nvPr>
        </p:nvSpPr>
        <p:spPr>
          <a:xfrm>
            <a:off x="457200" y="1905000"/>
            <a:ext cx="8229600" cy="4114801"/>
          </a:xfrm>
          <a:ln/>
        </p:spPr>
        <p:style>
          <a:lnRef idx="2">
            <a:schemeClr val="dk1"/>
          </a:lnRef>
          <a:fillRef idx="1">
            <a:schemeClr val="lt1"/>
          </a:fillRef>
          <a:effectRef idx="0">
            <a:schemeClr val="dk1"/>
          </a:effectRef>
          <a:fontRef idx="minor">
            <a:schemeClr val="dk1"/>
          </a:fontRef>
        </p:style>
        <p:txBody>
          <a:bodyPr>
            <a:noAutofit/>
          </a:bodyPr>
          <a:lstStyle/>
          <a:p>
            <a:r>
              <a:rPr lang="en-US" dirty="0"/>
              <a:t>A Gender analysis conducted in Yemen in 2016 by OXFAM revealed that in some places women can be reached directly with humanitarian assistance, whilst in others aid is received through their male relatives. Challenges women face in accessing assistance, especially outside their communities, are even more acute for female-headed households, which comprise over 30% of displaced households in some areas</a:t>
            </a:r>
          </a:p>
          <a:p>
            <a:endParaRPr lang="en-US" dirty="0"/>
          </a:p>
          <a:p>
            <a:endParaRPr lang="en-US" dirty="0"/>
          </a:p>
          <a:p>
            <a:endParaRPr lang="en-US" dirty="0"/>
          </a:p>
          <a:p>
            <a:r>
              <a:rPr lang="en-US" dirty="0"/>
              <a:t>What are the implications of these findings on nutrition programs?</a:t>
            </a:r>
          </a:p>
          <a:p>
            <a:r>
              <a:rPr lang="en-US" dirty="0"/>
              <a:t>Develop 2-3 recommendation that address this barrier</a:t>
            </a:r>
          </a:p>
          <a:p>
            <a:endParaRPr lang="en-US" dirty="0"/>
          </a:p>
        </p:txBody>
      </p:sp>
    </p:spTree>
    <p:extLst>
      <p:ext uri="{BB962C8B-B14F-4D97-AF65-F5344CB8AC3E}">
        <p14:creationId xmlns:p14="http://schemas.microsoft.com/office/powerpoint/2010/main" val="20930843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Ethical and safety considerations in data collection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Apply ethical and safety standards that are age-, gender-, and culturally sensitive and prioritize the well-being of all those engaged in the assessment process. </a:t>
            </a:r>
          </a:p>
          <a:p>
            <a:r>
              <a:rPr lang="en-US" dirty="0"/>
              <a:t>Design and undertake the data collection according to participatory processes that engage the entire community, and most particularly women, girls, and other at-risk groups. </a:t>
            </a:r>
          </a:p>
          <a:p>
            <a:r>
              <a:rPr lang="en-US" dirty="0"/>
              <a:t>Ensure equal participation of women and men on assessment teams.</a:t>
            </a:r>
          </a:p>
        </p:txBody>
      </p:sp>
    </p:spTree>
    <p:extLst>
      <p:ext uri="{BB962C8B-B14F-4D97-AF65-F5344CB8AC3E}">
        <p14:creationId xmlns:p14="http://schemas.microsoft.com/office/powerpoint/2010/main" val="4467531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Ethical and safety considerations in data collection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pPr marL="342900" lvl="0" indent="-342900" defTabSz="914400">
              <a:lnSpc>
                <a:spcPct val="100000"/>
              </a:lnSpc>
              <a:spcBef>
                <a:spcPts val="0"/>
              </a:spcBef>
              <a:defRPr/>
            </a:pPr>
            <a:r>
              <a:rPr lang="en-US" sz="2000" b="1" dirty="0">
                <a:solidFill>
                  <a:prstClr val="black"/>
                </a:solidFill>
              </a:rPr>
              <a:t>Location</a:t>
            </a:r>
            <a:r>
              <a:rPr lang="en-US" sz="2000" dirty="0">
                <a:solidFill>
                  <a:prstClr val="black"/>
                </a:solidFill>
              </a:rPr>
              <a:t> – close to where women can easily access. Make use of existing forum i.e. WFS</a:t>
            </a:r>
          </a:p>
          <a:p>
            <a:pPr marL="342900" lvl="0" indent="-342900" defTabSz="914400">
              <a:lnSpc>
                <a:spcPct val="100000"/>
              </a:lnSpc>
              <a:spcBef>
                <a:spcPts val="0"/>
              </a:spcBef>
              <a:defRPr/>
            </a:pPr>
            <a:r>
              <a:rPr lang="en-US" sz="2000" b="1" dirty="0">
                <a:solidFill>
                  <a:prstClr val="black"/>
                </a:solidFill>
              </a:rPr>
              <a:t>Timing </a:t>
            </a:r>
            <a:r>
              <a:rPr lang="en-US" sz="2000" dirty="0">
                <a:solidFill>
                  <a:prstClr val="black"/>
                </a:solidFill>
              </a:rPr>
              <a:t>– organize assessment during the time when women are least busy. For girls, make sure that the assessment will not have during school time. </a:t>
            </a:r>
          </a:p>
          <a:p>
            <a:pPr marL="342900" lvl="0" indent="-342900" defTabSz="914400">
              <a:lnSpc>
                <a:spcPct val="100000"/>
              </a:lnSpc>
              <a:spcBef>
                <a:spcPts val="0"/>
              </a:spcBef>
              <a:defRPr/>
            </a:pPr>
            <a:r>
              <a:rPr lang="en-US" sz="2000" b="1" dirty="0">
                <a:solidFill>
                  <a:prstClr val="black"/>
                </a:solidFill>
              </a:rPr>
              <a:t>Female staff </a:t>
            </a:r>
            <a:r>
              <a:rPr lang="en-US" sz="2000" dirty="0">
                <a:solidFill>
                  <a:prstClr val="black"/>
                </a:solidFill>
              </a:rPr>
              <a:t>– female staff is needed to conduct interview and FGD for women and girls. </a:t>
            </a:r>
          </a:p>
          <a:p>
            <a:pPr marL="342900" lvl="0" indent="-342900" defTabSz="914400">
              <a:lnSpc>
                <a:spcPct val="100000"/>
              </a:lnSpc>
              <a:spcBef>
                <a:spcPts val="0"/>
              </a:spcBef>
              <a:defRPr/>
            </a:pPr>
            <a:r>
              <a:rPr lang="en-US" sz="2000" b="1" dirty="0">
                <a:solidFill>
                  <a:prstClr val="black"/>
                </a:solidFill>
              </a:rPr>
              <a:t>Power dynamics</a:t>
            </a:r>
            <a:r>
              <a:rPr lang="en-US" sz="2000" dirty="0">
                <a:solidFill>
                  <a:prstClr val="black"/>
                </a:solidFill>
              </a:rPr>
              <a:t> – balance participation and potential conflict at home and communities</a:t>
            </a:r>
          </a:p>
          <a:p>
            <a:pPr marL="342900" lvl="0" indent="-342900" defTabSz="914400">
              <a:lnSpc>
                <a:spcPct val="100000"/>
              </a:lnSpc>
              <a:spcBef>
                <a:spcPts val="0"/>
              </a:spcBef>
              <a:defRPr/>
            </a:pPr>
            <a:r>
              <a:rPr lang="en-US" sz="2000" b="1" dirty="0">
                <a:solidFill>
                  <a:prstClr val="black"/>
                </a:solidFill>
              </a:rPr>
              <a:t>Topics </a:t>
            </a:r>
            <a:r>
              <a:rPr lang="en-US" sz="2000" dirty="0">
                <a:solidFill>
                  <a:prstClr val="black"/>
                </a:solidFill>
              </a:rPr>
              <a:t>– never collect any information about their GBV experience or incident. Focus on the information you need in your sector and safety issues. </a:t>
            </a:r>
          </a:p>
          <a:p>
            <a:pPr marL="342900" lvl="0" indent="-342900" defTabSz="914400">
              <a:lnSpc>
                <a:spcPct val="100000"/>
              </a:lnSpc>
              <a:spcBef>
                <a:spcPts val="0"/>
              </a:spcBef>
              <a:defRPr/>
            </a:pPr>
            <a:r>
              <a:rPr lang="en-US" sz="2000" b="1" dirty="0">
                <a:solidFill>
                  <a:prstClr val="black"/>
                </a:solidFill>
              </a:rPr>
              <a:t>Know the referral </a:t>
            </a:r>
            <a:r>
              <a:rPr lang="en-US" sz="2000" dirty="0">
                <a:solidFill>
                  <a:prstClr val="black"/>
                </a:solidFill>
              </a:rPr>
              <a:t>– make sure that assessment team knows how to respond to a GBV disclosure in case of a disclosure. </a:t>
            </a:r>
          </a:p>
          <a:p>
            <a:endParaRPr lang="en-US" dirty="0"/>
          </a:p>
        </p:txBody>
      </p:sp>
    </p:spTree>
    <p:extLst>
      <p:ext uri="{BB962C8B-B14F-4D97-AF65-F5344CB8AC3E}">
        <p14:creationId xmlns:p14="http://schemas.microsoft.com/office/powerpoint/2010/main" val="28896058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GBV disclosures and referrals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The team who is collecting data on gender and GBV from the communities should be equipped with specific training on safe and ethical referral of GBV disclosures as well as a referral pathway if it exists. </a:t>
            </a:r>
          </a:p>
          <a:p>
            <a:r>
              <a:rPr lang="en-US" dirty="0"/>
              <a:t>For more information, please refer to the GBV pocket guide.</a:t>
            </a:r>
          </a:p>
        </p:txBody>
      </p:sp>
    </p:spTree>
    <p:extLst>
      <p:ext uri="{BB962C8B-B14F-4D97-AF65-F5344CB8AC3E}">
        <p14:creationId xmlns:p14="http://schemas.microsoft.com/office/powerpoint/2010/main" val="17148918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GBV disclosures and referrals- </a:t>
            </a:r>
            <a:r>
              <a:rPr lang="en-US" b="1" dirty="0"/>
              <a:t>The Pocket</a:t>
            </a:r>
            <a:r>
              <a:rPr lang="en-US" b="1" dirty="0">
                <a:latin typeface="+mn-lt"/>
              </a:rPr>
              <a:t> </a:t>
            </a:r>
            <a:r>
              <a:rPr lang="en-US" b="1" dirty="0"/>
              <a:t>Guide</a:t>
            </a:r>
          </a:p>
        </p:txBody>
      </p:sp>
      <p:sp>
        <p:nvSpPr>
          <p:cNvPr id="4" name="Title 1"/>
          <p:cNvSpPr txBox="1">
            <a:spLocks/>
          </p:cNvSpPr>
          <p:nvPr/>
        </p:nvSpPr>
        <p:spPr>
          <a:xfrm>
            <a:off x="1001528" y="1802976"/>
            <a:ext cx="7659348" cy="3423598"/>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4000" b="0" i="0" kern="1200">
                <a:solidFill>
                  <a:srgbClr val="791E77"/>
                </a:solidFill>
                <a:latin typeface="+mj-lt"/>
                <a:ea typeface="+mj-ea"/>
                <a:cs typeface="Calibri"/>
              </a:defRPr>
            </a:lvl1pPr>
          </a:lstStyle>
          <a:p>
            <a:pPr marL="214313" indent="-214313">
              <a:lnSpc>
                <a:spcPct val="100000"/>
              </a:lnSpc>
              <a:buFont typeface="Arial" panose="020B0604020202020204" pitchFamily="34" charset="0"/>
              <a:buChar char="•"/>
            </a:pPr>
            <a:endParaRPr lang="en-US" sz="2100" dirty="0">
              <a:solidFill>
                <a:prstClr val="black"/>
              </a:solidFill>
              <a:latin typeface="Calibri" panose="020F0502020204030204"/>
            </a:endParaRPr>
          </a:p>
          <a:p>
            <a:pPr marL="214313" indent="-214313">
              <a:lnSpc>
                <a:spcPct val="100000"/>
              </a:lnSpc>
              <a:buFont typeface="Arial" panose="020B0604020202020204" pitchFamily="34" charset="0"/>
              <a:buChar char="•"/>
            </a:pPr>
            <a:endParaRPr lang="en-US" sz="2100" dirty="0">
              <a:solidFill>
                <a:prstClr val="black"/>
              </a:solidFill>
              <a:latin typeface="Calibri" panose="020F0502020204030204"/>
            </a:endParaRPr>
          </a:p>
        </p:txBody>
      </p:sp>
      <p:sp>
        <p:nvSpPr>
          <p:cNvPr id="3" name="Rectangle 2"/>
          <p:cNvSpPr/>
          <p:nvPr/>
        </p:nvSpPr>
        <p:spPr>
          <a:xfrm>
            <a:off x="627845" y="1899656"/>
            <a:ext cx="5399468" cy="461664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buFont typeface="Arial" panose="020B0604020202020204" pitchFamily="34" charset="0"/>
              <a:buChar char="•"/>
            </a:pPr>
            <a:r>
              <a:rPr lang="en-US" sz="2100" dirty="0"/>
              <a:t>Step by step guide for non-GBV specialists</a:t>
            </a:r>
          </a:p>
          <a:p>
            <a:pPr marL="342900" indent="-342900">
              <a:buFont typeface="Arial" panose="020B0604020202020204" pitchFamily="34" charset="0"/>
              <a:buChar char="•"/>
            </a:pPr>
            <a:endParaRPr lang="en-US" sz="2100" dirty="0"/>
          </a:p>
          <a:p>
            <a:pPr marL="342900" indent="-342900">
              <a:buFont typeface="Arial" panose="020B0604020202020204" pitchFamily="34" charset="0"/>
              <a:buChar char="•"/>
            </a:pPr>
            <a:r>
              <a:rPr lang="en-US" sz="2100" dirty="0"/>
              <a:t>Based on the Psychological First Aid Framework (Look, Listen and Link)</a:t>
            </a:r>
          </a:p>
          <a:p>
            <a:pPr marL="342900" indent="-342900">
              <a:buFont typeface="Arial" panose="020B0604020202020204" pitchFamily="34" charset="0"/>
              <a:buChar char="•"/>
            </a:pPr>
            <a:endParaRPr lang="en-US" sz="2100" dirty="0"/>
          </a:p>
          <a:p>
            <a:pPr marL="342900" indent="-342900">
              <a:buFont typeface="Arial" panose="020B0604020202020204" pitchFamily="34" charset="0"/>
              <a:buChar char="•"/>
            </a:pPr>
            <a:r>
              <a:rPr lang="en-US" sz="2100" dirty="0"/>
              <a:t>Key messages that you can use with the survivor</a:t>
            </a:r>
          </a:p>
          <a:p>
            <a:pPr marL="342900" indent="-342900">
              <a:buFont typeface="Arial" panose="020B0604020202020204" pitchFamily="34" charset="0"/>
              <a:buChar char="•"/>
            </a:pPr>
            <a:endParaRPr lang="en-US" sz="2100" dirty="0"/>
          </a:p>
          <a:p>
            <a:pPr marL="342900" indent="-342900">
              <a:buFont typeface="Arial" panose="020B0604020202020204" pitchFamily="34" charset="0"/>
              <a:buChar char="•"/>
            </a:pPr>
            <a:r>
              <a:rPr lang="en-US" sz="2100" dirty="0"/>
              <a:t>Provides special considerations for child survivors. </a:t>
            </a:r>
          </a:p>
          <a:p>
            <a:pPr marL="342900" indent="-342900">
              <a:buFont typeface="Arial" panose="020B0604020202020204" pitchFamily="34" charset="0"/>
              <a:buChar char="•"/>
            </a:pPr>
            <a:endParaRPr lang="en-US" sz="2100" dirty="0"/>
          </a:p>
          <a:p>
            <a:pPr marL="342900" indent="-342900">
              <a:buFont typeface="Arial" panose="020B0604020202020204" pitchFamily="34" charset="0"/>
              <a:buChar char="•"/>
            </a:pPr>
            <a:endParaRPr lang="en-US" sz="2100" dirty="0"/>
          </a:p>
          <a:p>
            <a:pPr marL="342900" indent="-342900">
              <a:buFont typeface="Arial" panose="020B0604020202020204" pitchFamily="34" charset="0"/>
              <a:buChar char="•"/>
            </a:pPr>
            <a:r>
              <a:rPr lang="en-US" sz="2100" dirty="0">
                <a:hlinkClick r:id="rId3"/>
              </a:rPr>
              <a:t>www.gbvguidelines.com</a:t>
            </a:r>
            <a:endParaRPr lang="en-US" sz="2100" dirty="0"/>
          </a:p>
          <a:p>
            <a:endParaRPr lang="en-US" sz="2100" dirty="0"/>
          </a:p>
        </p:txBody>
      </p:sp>
      <p:pic>
        <p:nvPicPr>
          <p:cNvPr id="5" name="Picture 4"/>
          <p:cNvPicPr>
            <a:picLocks noChangeAspect="1"/>
          </p:cNvPicPr>
          <p:nvPr/>
        </p:nvPicPr>
        <p:blipFill>
          <a:blip r:embed="rId4"/>
          <a:stretch>
            <a:fillRect/>
          </a:stretch>
        </p:blipFill>
        <p:spPr>
          <a:xfrm>
            <a:off x="6251224" y="1899656"/>
            <a:ext cx="2409653" cy="3200018"/>
          </a:xfrm>
          <a:prstGeom prst="rect">
            <a:avLst/>
          </a:prstGeom>
        </p:spPr>
      </p:pic>
      <p:sp>
        <p:nvSpPr>
          <p:cNvPr id="7" name="TextBox 6">
            <a:extLst>
              <a:ext uri="{FF2B5EF4-FFF2-40B4-BE49-F238E27FC236}">
                <a16:creationId xmlns:a16="http://schemas.microsoft.com/office/drawing/2014/main" id="{80ED88A4-1D06-478F-9B37-33E0035DC61E}"/>
              </a:ext>
            </a:extLst>
          </p:cNvPr>
          <p:cNvSpPr txBox="1">
            <a:spLocks noChangeArrowheads="1"/>
          </p:cNvSpPr>
          <p:nvPr/>
        </p:nvSpPr>
        <p:spPr bwMode="auto">
          <a:xfrm>
            <a:off x="6220744" y="5274224"/>
            <a:ext cx="2590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SzPct val="100000"/>
              <a:buFont typeface="Arial" panose="020B0604020202020204" pitchFamily="34" charset="0"/>
              <a:buChar char="•"/>
              <a:defRPr sz="2800">
                <a:solidFill>
                  <a:srgbClr val="000000"/>
                </a:solidFill>
                <a:latin typeface="Calibri" panose="020F0502020204030204" pitchFamily="34" charset="0"/>
              </a:defRPr>
            </a:lvl1pPr>
            <a:lvl2pPr marL="742950" indent="-285750">
              <a:lnSpc>
                <a:spcPct val="90000"/>
              </a:lnSpc>
              <a:spcBef>
                <a:spcPts val="500"/>
              </a:spcBef>
              <a:buSzPct val="100000"/>
              <a:buFont typeface="Arial" panose="020B0604020202020204" pitchFamily="34" charset="0"/>
              <a:buChar char="•"/>
              <a:defRPr sz="2400">
                <a:solidFill>
                  <a:srgbClr val="000000"/>
                </a:solidFill>
                <a:latin typeface="Calibri" panose="020F0502020204030204" pitchFamily="34" charset="0"/>
              </a:defRPr>
            </a:lvl2pPr>
            <a:lvl3pPr marL="1143000" indent="-228600">
              <a:lnSpc>
                <a:spcPct val="90000"/>
              </a:lnSpc>
              <a:spcBef>
                <a:spcPts val="500"/>
              </a:spcBef>
              <a:buSzPct val="100000"/>
              <a:buFont typeface="Arial" panose="020B0604020202020204" pitchFamily="34" charset="0"/>
              <a:buChar char="•"/>
              <a:defRPr sz="2000">
                <a:solidFill>
                  <a:srgbClr val="000000"/>
                </a:solidFill>
                <a:latin typeface="Calibri" panose="020F0502020204030204" pitchFamily="34" charset="0"/>
              </a:defRPr>
            </a:lvl3pPr>
            <a:lvl4pPr marL="1600200" indent="-228600">
              <a:lnSpc>
                <a:spcPct val="90000"/>
              </a:lnSpc>
              <a:spcBef>
                <a:spcPts val="500"/>
              </a:spcBef>
              <a:buSzPct val="100000"/>
              <a:buFont typeface="Arial" panose="020B0604020202020204" pitchFamily="34" charset="0"/>
              <a:buChar char="•"/>
              <a:defRPr>
                <a:solidFill>
                  <a:srgbClr val="000000"/>
                </a:solidFill>
                <a:latin typeface="Calibri" panose="020F0502020204030204" pitchFamily="34" charset="0"/>
              </a:defRPr>
            </a:lvl4pPr>
            <a:lvl5pPr marL="2057400" indent="-228600">
              <a:lnSpc>
                <a:spcPct val="90000"/>
              </a:lnSpc>
              <a:spcBef>
                <a:spcPts val="500"/>
              </a:spcBef>
              <a:buSzPct val="100000"/>
              <a:buFont typeface="Arial" panose="020B0604020202020204" pitchFamily="34" charset="0"/>
              <a:buChar char="•"/>
              <a:defRPr>
                <a:solidFill>
                  <a:srgbClr val="000000"/>
                </a:solidFill>
                <a:latin typeface="Calibri" panose="020F0502020204030204" pitchFamily="34" charset="0"/>
              </a:defRPr>
            </a:lvl5pPr>
            <a:lvl6pPr marL="2514600" indent="-228600" eaLnBrk="0" fontAlgn="base" hangingPunct="0">
              <a:lnSpc>
                <a:spcPct val="90000"/>
              </a:lnSpc>
              <a:spcBef>
                <a:spcPts val="500"/>
              </a:spcBef>
              <a:spcAft>
                <a:spcPct val="0"/>
              </a:spcAft>
              <a:buSzPct val="100000"/>
              <a:buFont typeface="Arial" panose="020B0604020202020204" pitchFamily="34" charset="0"/>
              <a:buChar char="•"/>
              <a:defRPr>
                <a:solidFill>
                  <a:srgbClr val="000000"/>
                </a:solidFill>
                <a:latin typeface="Calibri" panose="020F0502020204030204" pitchFamily="34" charset="0"/>
              </a:defRPr>
            </a:lvl6pPr>
            <a:lvl7pPr marL="2971800" indent="-228600" eaLnBrk="0" fontAlgn="base" hangingPunct="0">
              <a:lnSpc>
                <a:spcPct val="90000"/>
              </a:lnSpc>
              <a:spcBef>
                <a:spcPts val="500"/>
              </a:spcBef>
              <a:spcAft>
                <a:spcPct val="0"/>
              </a:spcAft>
              <a:buSzPct val="100000"/>
              <a:buFont typeface="Arial" panose="020B0604020202020204" pitchFamily="34" charset="0"/>
              <a:buChar char="•"/>
              <a:defRPr>
                <a:solidFill>
                  <a:srgbClr val="000000"/>
                </a:solidFill>
                <a:latin typeface="Calibri" panose="020F0502020204030204" pitchFamily="34" charset="0"/>
              </a:defRPr>
            </a:lvl7pPr>
            <a:lvl8pPr marL="3429000" indent="-228600" eaLnBrk="0" fontAlgn="base" hangingPunct="0">
              <a:lnSpc>
                <a:spcPct val="90000"/>
              </a:lnSpc>
              <a:spcBef>
                <a:spcPts val="500"/>
              </a:spcBef>
              <a:spcAft>
                <a:spcPct val="0"/>
              </a:spcAft>
              <a:buSzPct val="100000"/>
              <a:buFont typeface="Arial" panose="020B0604020202020204" pitchFamily="34" charset="0"/>
              <a:buChar char="•"/>
              <a:defRPr>
                <a:solidFill>
                  <a:srgbClr val="000000"/>
                </a:solidFill>
                <a:latin typeface="Calibri" panose="020F0502020204030204" pitchFamily="34" charset="0"/>
              </a:defRPr>
            </a:lvl8pPr>
            <a:lvl9pPr marL="3886200" indent="-228600" eaLnBrk="0" fontAlgn="base" hangingPunct="0">
              <a:lnSpc>
                <a:spcPct val="90000"/>
              </a:lnSpc>
              <a:spcBef>
                <a:spcPts val="500"/>
              </a:spcBef>
              <a:spcAft>
                <a:spcPct val="0"/>
              </a:spcAft>
              <a:buSzPct val="100000"/>
              <a:buFont typeface="Arial" panose="020B0604020202020204" pitchFamily="34" charset="0"/>
              <a:buChar char="•"/>
              <a:defRPr>
                <a:solidFill>
                  <a:srgbClr val="000000"/>
                </a:solidFill>
                <a:latin typeface="Calibri" panose="020F0502020204030204" pitchFamily="34" charset="0"/>
              </a:defRPr>
            </a:lvl9pPr>
          </a:lstStyle>
          <a:p>
            <a:pPr>
              <a:lnSpc>
                <a:spcPct val="100000"/>
              </a:lnSpc>
              <a:spcBef>
                <a:spcPct val="0"/>
              </a:spcBef>
              <a:buSzTx/>
              <a:buFontTx/>
              <a:buNone/>
            </a:pPr>
            <a:r>
              <a:rPr lang="en-US" altLang="en-US" sz="1800" b="1" i="1" dirty="0">
                <a:solidFill>
                  <a:srgbClr val="7030A0"/>
                </a:solidFill>
              </a:rPr>
              <a:t>GBV pocket guide mobile app is available in google play and </a:t>
            </a:r>
            <a:r>
              <a:rPr lang="en-US" altLang="en-US" sz="1800" b="1" i="1" dirty="0" err="1">
                <a:solidFill>
                  <a:srgbClr val="7030A0"/>
                </a:solidFill>
              </a:rPr>
              <a:t>iTune</a:t>
            </a:r>
            <a:r>
              <a:rPr lang="en-US" altLang="en-US" sz="1800" b="1" i="1" dirty="0">
                <a:solidFill>
                  <a:srgbClr val="7030A0"/>
                </a:solidFill>
              </a:rPr>
              <a:t> store. Search “GBV pocket guide”</a:t>
            </a:r>
          </a:p>
        </p:txBody>
      </p:sp>
    </p:spTree>
    <p:extLst>
      <p:ext uri="{BB962C8B-B14F-4D97-AF65-F5344CB8AC3E}">
        <p14:creationId xmlns:p14="http://schemas.microsoft.com/office/powerpoint/2010/main" val="406597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Strategic planning</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Gender and GBV data and information should be used to strategically plan the response intended to address them.</a:t>
            </a:r>
          </a:p>
          <a:p>
            <a:r>
              <a:rPr lang="en-US" dirty="0"/>
              <a:t> Establish a demonstrable and logical link between the program activities and their intended results in the nutrition sector ensuring that the identified needs are addressed.</a:t>
            </a:r>
          </a:p>
          <a:p>
            <a:r>
              <a:rPr lang="en-US" dirty="0"/>
              <a:t>Gender markers should be applied at this stage</a:t>
            </a:r>
          </a:p>
          <a:p>
            <a:r>
              <a:rPr lang="en-US" dirty="0"/>
              <a:t>Indicators should be developed to measure change for women, girls, men and boys and monitor safety and security issues related to the nutrition services. </a:t>
            </a:r>
          </a:p>
          <a:p>
            <a:endParaRPr lang="en-US" dirty="0"/>
          </a:p>
          <a:p>
            <a:pPr marL="0" indent="0">
              <a:buNone/>
            </a:pPr>
            <a:endParaRPr lang="en-US" dirty="0"/>
          </a:p>
        </p:txBody>
      </p:sp>
    </p:spTree>
    <p:extLst>
      <p:ext uri="{BB962C8B-B14F-4D97-AF65-F5344CB8AC3E}">
        <p14:creationId xmlns:p14="http://schemas.microsoft.com/office/powerpoint/2010/main" val="296501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799" y="457200"/>
            <a:ext cx="8382001" cy="6019800"/>
          </a:xfrm>
          <a:prstGeom prst="rect">
            <a:avLst/>
          </a:prstGeom>
        </p:spPr>
      </p:pic>
    </p:spTree>
    <p:extLst>
      <p:ext uri="{BB962C8B-B14F-4D97-AF65-F5344CB8AC3E}">
        <p14:creationId xmlns:p14="http://schemas.microsoft.com/office/powerpoint/2010/main" val="52885289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43000" y="1371600"/>
            <a:ext cx="1885319" cy="4051019"/>
          </a:xfrm>
          <a:prstGeom prst="rect">
            <a:avLst/>
          </a:prstGeom>
        </p:spPr>
      </p:pic>
      <p:sp>
        <p:nvSpPr>
          <p:cNvPr id="5" name="Title 1"/>
          <p:cNvSpPr txBox="1">
            <a:spLocks/>
          </p:cNvSpPr>
          <p:nvPr/>
        </p:nvSpPr>
        <p:spPr>
          <a:xfrm>
            <a:off x="4114799" y="1981199"/>
            <a:ext cx="4648201" cy="344141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600" dirty="0">
                <a:solidFill>
                  <a:schemeClr val="tx1"/>
                </a:solidFill>
                <a:effectLst>
                  <a:outerShdw blurRad="38100" dist="38100" dir="2700000" algn="tl">
                    <a:srgbClr val="000000">
                      <a:alpha val="43137"/>
                    </a:srgbClr>
                  </a:outerShdw>
                </a:effectLst>
              </a:rPr>
              <a:t>“</a:t>
            </a:r>
            <a:r>
              <a:rPr lang="en-US" sz="2600" i="1" dirty="0">
                <a:solidFill>
                  <a:schemeClr val="tx1"/>
                </a:solidFill>
                <a:effectLst>
                  <a:outerShdw blurRad="38100" dist="38100" dir="2700000" algn="tl">
                    <a:srgbClr val="000000">
                      <a:alpha val="43137"/>
                    </a:srgbClr>
                  </a:outerShdw>
                </a:effectLst>
              </a:rPr>
              <a:t>I always hear you talk about GBV prevention &amp; response. What does that mean?</a:t>
            </a:r>
          </a:p>
          <a:p>
            <a:endParaRPr lang="en-US" sz="2600" i="1" dirty="0">
              <a:solidFill>
                <a:schemeClr val="tx1"/>
              </a:solidFill>
              <a:effectLst>
                <a:outerShdw blurRad="38100" dist="38100" dir="2700000" algn="tl">
                  <a:srgbClr val="000000">
                    <a:alpha val="43137"/>
                  </a:srgbClr>
                </a:outerShdw>
              </a:effectLst>
            </a:endParaRPr>
          </a:p>
          <a:p>
            <a:r>
              <a:rPr lang="en-US" sz="2600" i="1" dirty="0">
                <a:solidFill>
                  <a:schemeClr val="tx1"/>
                </a:solidFill>
                <a:effectLst>
                  <a:outerShdw blurRad="38100" dist="38100" dir="2700000" algn="tl">
                    <a:srgbClr val="000000">
                      <a:alpha val="43137"/>
                    </a:srgbClr>
                  </a:outerShdw>
                </a:effectLst>
              </a:rPr>
              <a:t>…and what on earth is risk mitigation?</a:t>
            </a:r>
            <a:r>
              <a:rPr lang="en-US" sz="2600" dirty="0">
                <a:solidFill>
                  <a:schemeClr val="tx1"/>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15305398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Autofit/>
          </a:bodyPr>
          <a:lstStyle/>
          <a:p>
            <a:r>
              <a:rPr lang="en-US" sz="3200" dirty="0">
                <a:latin typeface="+mn-lt"/>
              </a:rPr>
              <a:t/>
            </a:r>
            <a:br>
              <a:rPr lang="en-US" sz="3200" dirty="0">
                <a:latin typeface="+mn-lt"/>
              </a:rPr>
            </a:br>
            <a:r>
              <a:rPr lang="en-US" sz="3200" dirty="0">
                <a:latin typeface="+mn-lt"/>
              </a:rPr>
              <a:t>Successful integration into the nutrition cluster response plan- Nigeria</a:t>
            </a:r>
            <a:br>
              <a:rPr lang="en-US" sz="3200" dirty="0">
                <a:latin typeface="+mn-lt"/>
              </a:rPr>
            </a:br>
            <a:endParaRPr lang="en-US" sz="3200" dirty="0">
              <a:latin typeface="+mn-lt"/>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en-US" dirty="0"/>
              <a:t>In Nigeria, the nutrition cluster has successfully developed a plan to respond to an identified Gender and GBV issues related to the nutrition services which included a set of activities to address them and six indicators to monitor them. The activities and indicators were reflected in the Nigeria HNO/HRP 2019.</a:t>
            </a:r>
          </a:p>
          <a:p>
            <a:pPr marL="0" indent="0">
              <a:buNone/>
            </a:pPr>
            <a:endParaRPr lang="en-US" dirty="0"/>
          </a:p>
          <a:p>
            <a:r>
              <a:rPr lang="en-US" dirty="0"/>
              <a:t>For example, the nutrition cluster has planned to consult with women and girls on the location and design of the nutrition facilities to ensure they are acceptable and safely accessible for them. They have also developed an indicator to monitor percentage of facilities established in consultation with women and girls</a:t>
            </a:r>
          </a:p>
        </p:txBody>
      </p:sp>
    </p:spTree>
    <p:extLst>
      <p:ext uri="{BB962C8B-B14F-4D97-AF65-F5344CB8AC3E}">
        <p14:creationId xmlns:p14="http://schemas.microsoft.com/office/powerpoint/2010/main" val="34863312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Resource Mobilization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pPr marL="0" indent="0">
              <a:buNone/>
            </a:pPr>
            <a:r>
              <a:rPr lang="en-US" dirty="0"/>
              <a:t>Resource mobilization refers not only to accessing funding, but also to scaling up human resources, supplies and donor commitment.</a:t>
            </a:r>
          </a:p>
          <a:p>
            <a:pPr lvl="0"/>
            <a:r>
              <a:rPr lang="en-US" dirty="0"/>
              <a:t>Humanitarian actors engage in advocacy and partnership with donors to mobilize funds</a:t>
            </a:r>
          </a:p>
          <a:p>
            <a:pPr lvl="0"/>
            <a:r>
              <a:rPr lang="en-US" dirty="0"/>
              <a:t>Mobilizing resources around priority actions, support the nutrition cluster with information and key messages on the distinct needs of women, girls, men and boys and plans developed to meet these needs. </a:t>
            </a:r>
          </a:p>
          <a:p>
            <a:pPr lvl="0"/>
            <a:r>
              <a:rPr lang="en-US" dirty="0"/>
              <a:t>Using gender markers to assess how well a program incorporates gender equality into planning and implementation and provide guidance on how to improve the process. </a:t>
            </a:r>
          </a:p>
        </p:txBody>
      </p:sp>
    </p:spTree>
    <p:extLst>
      <p:ext uri="{BB962C8B-B14F-4D97-AF65-F5344CB8AC3E}">
        <p14:creationId xmlns:p14="http://schemas.microsoft.com/office/powerpoint/2010/main" val="21953045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Resource mobilization- using gender markers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85000" lnSpcReduction="20000"/>
          </a:bodyPr>
          <a:lstStyle/>
          <a:p>
            <a:pPr marL="0" lvl="0" indent="0">
              <a:buNone/>
            </a:pPr>
            <a:r>
              <a:rPr lang="en-US" dirty="0"/>
              <a:t>Using gender markers to assess how well a program incorporates gender equality into planning and implementation and provide guidance on how to improve the process. Examples of commitments include:</a:t>
            </a:r>
          </a:p>
          <a:p>
            <a:pPr lvl="0"/>
            <a:r>
              <a:rPr lang="en-US" dirty="0"/>
              <a:t>Analyze the impact of the crisis on women, girls, men and boys</a:t>
            </a:r>
          </a:p>
          <a:p>
            <a:pPr lvl="0"/>
            <a:r>
              <a:rPr lang="en-US" dirty="0"/>
              <a:t> Take specific actions to prevent GBV</a:t>
            </a:r>
          </a:p>
          <a:p>
            <a:pPr lvl="0"/>
            <a:r>
              <a:rPr lang="en-US" dirty="0"/>
              <a:t>Ensure that distinct needs of women, girls, men and boys that may hinder their access to nutritional services are met </a:t>
            </a:r>
          </a:p>
          <a:p>
            <a:pPr lvl="0"/>
            <a:r>
              <a:rPr lang="en-US" dirty="0"/>
              <a:t>Ensure that fathers and mothers are targeted equally by food education activities.</a:t>
            </a:r>
          </a:p>
          <a:p>
            <a:endParaRPr lang="en-US" dirty="0"/>
          </a:p>
        </p:txBody>
      </p:sp>
    </p:spTree>
    <p:extLst>
      <p:ext uri="{BB962C8B-B14F-4D97-AF65-F5344CB8AC3E}">
        <p14:creationId xmlns:p14="http://schemas.microsoft.com/office/powerpoint/2010/main" val="12347261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Resource mobilization- using gender markers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buNone/>
            </a:pPr>
            <a:r>
              <a:rPr lang="en-US" dirty="0"/>
              <a:t>Example of </a:t>
            </a:r>
            <a:r>
              <a:rPr lang="en-US" b="1" dirty="0"/>
              <a:t>IASC Gender with Age Marker (GAM)</a:t>
            </a:r>
            <a:endParaRPr lang="en-US" dirty="0"/>
          </a:p>
          <a:p>
            <a:r>
              <a:rPr lang="en-US" dirty="0"/>
              <a:t>The IASC Gender with Age Marker (GAM) looks at the extent to which essential programming actions address gender- and age-related differences in humanitarian response. </a:t>
            </a:r>
          </a:p>
          <a:p>
            <a:r>
              <a:rPr lang="en-US" dirty="0"/>
              <a:t>In addition to measuring program effectiveness, it is a valuable teaching and self-monitoring tool, allowing organizations to learn by doing in developing programs that respond to all aspects of diversity.</a:t>
            </a:r>
          </a:p>
          <a:p>
            <a:endParaRPr lang="en-US" dirty="0"/>
          </a:p>
        </p:txBody>
      </p:sp>
    </p:spTree>
    <p:extLst>
      <p:ext uri="{BB962C8B-B14F-4D97-AF65-F5344CB8AC3E}">
        <p14:creationId xmlns:p14="http://schemas.microsoft.com/office/powerpoint/2010/main" val="41660301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Drafting gender and GBV responsive nutrition proposals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10000"/>
          </a:bodyPr>
          <a:lstStyle/>
          <a:p>
            <a:pPr lvl="0"/>
            <a:r>
              <a:rPr lang="en-US" dirty="0"/>
              <a:t>Articulate the GBV-related safety risks, protection needs and rights of the affected population as they relate to the provision of nutrition services (e.g. poor and vulnerable families ensuring the nutritional needs of their daughters by marrying them at a young age; underfed women and girls exchanging sex for food; etc.)</a:t>
            </a:r>
          </a:p>
          <a:p>
            <a:pPr lvl="0"/>
            <a:r>
              <a:rPr lang="en-US" dirty="0"/>
              <a:t>Explain roles and responsibilities (including decision-making) related to food and nutrition in the home and the wider community understood</a:t>
            </a:r>
          </a:p>
        </p:txBody>
      </p:sp>
    </p:spTree>
    <p:extLst>
      <p:ext uri="{BB962C8B-B14F-4D97-AF65-F5344CB8AC3E}">
        <p14:creationId xmlns:p14="http://schemas.microsoft.com/office/powerpoint/2010/main" val="4360538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Drafting gender and GBV responsive nutrition proposals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20000"/>
          </a:bodyPr>
          <a:lstStyle/>
          <a:p>
            <a:pPr lvl="0"/>
            <a:r>
              <a:rPr lang="en-US" dirty="0"/>
              <a:t>Elaborate on how the nutrition program will mitigate exposure to GBV (e.g. by addressing differential feeding practices; averting risks of child and/or forced marriages in families with food scarcity; etc.)</a:t>
            </a:r>
          </a:p>
          <a:p>
            <a:pPr lvl="0"/>
            <a:r>
              <a:rPr lang="en-US" dirty="0"/>
              <a:t>Explain how the project promote/support the participation and empowerment of women, girls and other at-risk groups—including as nutrition staff and in local nutrition committees</a:t>
            </a:r>
          </a:p>
          <a:p>
            <a:pPr lvl="0"/>
            <a:r>
              <a:rPr lang="en-US" dirty="0"/>
              <a:t>Ensure Sex and Age Disaggregated Data (SADD) in their proposed interventions/justification</a:t>
            </a:r>
          </a:p>
        </p:txBody>
      </p:sp>
    </p:spTree>
    <p:extLst>
      <p:ext uri="{BB962C8B-B14F-4D97-AF65-F5344CB8AC3E}">
        <p14:creationId xmlns:p14="http://schemas.microsoft.com/office/powerpoint/2010/main" val="35019644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Good practice in GBV risk mitigation budgeting</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0000" lnSpcReduction="20000"/>
          </a:bodyPr>
          <a:lstStyle/>
          <a:p>
            <a:pPr defTabSz="685800">
              <a:defRPr/>
            </a:pPr>
            <a:r>
              <a:rPr lang="en-US" dirty="0">
                <a:solidFill>
                  <a:prstClr val="black"/>
                </a:solidFill>
              </a:rPr>
              <a:t>Many GBV prevention/risk mitigation actions don’t require additional budgets!</a:t>
            </a:r>
          </a:p>
          <a:p>
            <a:pPr defTabSz="685800">
              <a:defRPr/>
            </a:pPr>
            <a:endParaRPr lang="en-US" dirty="0">
              <a:solidFill>
                <a:prstClr val="black"/>
              </a:solidFill>
            </a:endParaRPr>
          </a:p>
          <a:p>
            <a:pPr marL="214313" indent="-214313" defTabSz="685800">
              <a:buFont typeface="Wingdings" charset="2"/>
              <a:buChar char="ü"/>
              <a:defRPr/>
            </a:pPr>
            <a:r>
              <a:rPr lang="en-US" dirty="0">
                <a:solidFill>
                  <a:prstClr val="black"/>
                </a:solidFill>
              </a:rPr>
              <a:t>Incorporating GBV risk related questions in sector-specific assessments </a:t>
            </a:r>
          </a:p>
          <a:p>
            <a:pPr marL="214313" indent="-214313" defTabSz="685800">
              <a:buFont typeface="Wingdings" charset="2"/>
              <a:buChar char="ü"/>
              <a:defRPr/>
            </a:pPr>
            <a:r>
              <a:rPr lang="en-US" dirty="0">
                <a:solidFill>
                  <a:prstClr val="black"/>
                </a:solidFill>
              </a:rPr>
              <a:t>Promoting participation/Ensuring consultations with vulnerable groups</a:t>
            </a:r>
          </a:p>
          <a:p>
            <a:pPr marL="214313" indent="-214313" defTabSz="685800">
              <a:buFont typeface="Wingdings" charset="2"/>
              <a:buChar char="ü"/>
              <a:defRPr/>
            </a:pPr>
            <a:r>
              <a:rPr lang="en-US" dirty="0">
                <a:solidFill>
                  <a:prstClr val="black"/>
                </a:solidFill>
              </a:rPr>
              <a:t>Encouraging women’s leadership in camp committees, etc.</a:t>
            </a:r>
          </a:p>
          <a:p>
            <a:pPr marL="214313" indent="-214313" defTabSz="685800">
              <a:buFont typeface="Wingdings" charset="2"/>
              <a:buChar char="ü"/>
              <a:defRPr/>
            </a:pPr>
            <a:r>
              <a:rPr lang="en-US" dirty="0">
                <a:solidFill>
                  <a:prstClr val="black"/>
                </a:solidFill>
              </a:rPr>
              <a:t>Hiring female staff</a:t>
            </a:r>
          </a:p>
          <a:p>
            <a:pPr marL="214313" indent="-214313" defTabSz="685800">
              <a:buFont typeface="Wingdings" charset="2"/>
              <a:buChar char="ü"/>
              <a:defRPr/>
            </a:pPr>
            <a:r>
              <a:rPr lang="en-US" dirty="0">
                <a:solidFill>
                  <a:prstClr val="black"/>
                </a:solidFill>
              </a:rPr>
              <a:t>Conducting safety audits </a:t>
            </a:r>
          </a:p>
          <a:p>
            <a:pPr marL="214313" indent="-214313" defTabSz="685800">
              <a:buFont typeface="Wingdings" charset="2"/>
              <a:buChar char="ü"/>
              <a:defRPr/>
            </a:pPr>
            <a:r>
              <a:rPr lang="en-US" dirty="0">
                <a:solidFill>
                  <a:prstClr val="black"/>
                </a:solidFill>
              </a:rPr>
              <a:t>Adjusting opening/closing hours of clinics or the timing of food distributions</a:t>
            </a:r>
          </a:p>
          <a:p>
            <a:pPr marL="214313" indent="-214313" defTabSz="685800">
              <a:buFont typeface="Wingdings" charset="2"/>
              <a:buChar char="ü"/>
              <a:defRPr/>
            </a:pPr>
            <a:r>
              <a:rPr lang="en-US" dirty="0">
                <a:solidFill>
                  <a:prstClr val="black"/>
                </a:solidFill>
              </a:rPr>
              <a:t>Etc.</a:t>
            </a:r>
          </a:p>
          <a:p>
            <a:pPr marL="0" indent="0">
              <a:buNone/>
            </a:pPr>
            <a:endParaRPr lang="en-US" dirty="0"/>
          </a:p>
        </p:txBody>
      </p:sp>
    </p:spTree>
    <p:extLst>
      <p:ext uri="{BB962C8B-B14F-4D97-AF65-F5344CB8AC3E}">
        <p14:creationId xmlns:p14="http://schemas.microsoft.com/office/powerpoint/2010/main" val="32950424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Good practice in GBV risk mitigation </a:t>
            </a:r>
            <a:r>
              <a:rPr lang="en-US" dirty="0" smtClean="0"/>
              <a:t>budgeting cont’d</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defTabSz="685800">
              <a:defRPr/>
            </a:pPr>
            <a:r>
              <a:rPr lang="en-US" dirty="0">
                <a:solidFill>
                  <a:prstClr val="black"/>
                </a:solidFill>
              </a:rPr>
              <a:t>Even some “hardware” related interventions don’t need to cost extra – i.e.: segregating WASH facilities</a:t>
            </a:r>
          </a:p>
          <a:p>
            <a:pPr defTabSz="685800">
              <a:defRPr/>
            </a:pPr>
            <a:endParaRPr lang="en-US" dirty="0">
              <a:solidFill>
                <a:prstClr val="black"/>
              </a:solidFill>
            </a:endParaRPr>
          </a:p>
          <a:p>
            <a:pPr defTabSz="685800">
              <a:buFont typeface="Wingdings" charset="2"/>
              <a:buChar char="ü"/>
              <a:defRPr/>
            </a:pPr>
            <a:r>
              <a:rPr lang="en-US" dirty="0">
                <a:solidFill>
                  <a:prstClr val="black"/>
                </a:solidFill>
              </a:rPr>
              <a:t>Doing it right the first time can </a:t>
            </a:r>
            <a:r>
              <a:rPr lang="en-US" i="1" dirty="0">
                <a:solidFill>
                  <a:prstClr val="black"/>
                </a:solidFill>
              </a:rPr>
              <a:t>save</a:t>
            </a:r>
            <a:r>
              <a:rPr lang="en-US" dirty="0">
                <a:solidFill>
                  <a:prstClr val="black"/>
                </a:solidFill>
              </a:rPr>
              <a:t> money</a:t>
            </a:r>
          </a:p>
          <a:p>
            <a:pPr defTabSz="685800">
              <a:defRPr/>
            </a:pPr>
            <a:endParaRPr lang="en-US" dirty="0">
              <a:solidFill>
                <a:prstClr val="black"/>
              </a:solidFill>
            </a:endParaRPr>
          </a:p>
          <a:p>
            <a:pPr marL="0" indent="0">
              <a:buNone/>
            </a:pPr>
            <a:endParaRPr lang="en-US" dirty="0"/>
          </a:p>
        </p:txBody>
      </p:sp>
    </p:spTree>
    <p:extLst>
      <p:ext uri="{BB962C8B-B14F-4D97-AF65-F5344CB8AC3E}">
        <p14:creationId xmlns:p14="http://schemas.microsoft.com/office/powerpoint/2010/main" val="22202688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Good practice in GBV risk mitigation </a:t>
            </a:r>
            <a:r>
              <a:rPr lang="en-US" dirty="0" smtClean="0"/>
              <a:t>budgeting cont’d</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marL="0" indent="0" defTabSz="685800">
              <a:buNone/>
              <a:defRPr/>
            </a:pPr>
            <a:r>
              <a:rPr lang="en-US" sz="2400" dirty="0">
                <a:solidFill>
                  <a:prstClr val="black"/>
                </a:solidFill>
              </a:rPr>
              <a:t>Some GBV risk-related interventions that </a:t>
            </a:r>
            <a:r>
              <a:rPr lang="en-US" sz="2400" i="1" dirty="0">
                <a:solidFill>
                  <a:prstClr val="black"/>
                </a:solidFill>
              </a:rPr>
              <a:t>do</a:t>
            </a:r>
            <a:r>
              <a:rPr lang="en-US" sz="2400" dirty="0">
                <a:solidFill>
                  <a:prstClr val="black"/>
                </a:solidFill>
              </a:rPr>
              <a:t> cost money are:</a:t>
            </a:r>
          </a:p>
          <a:p>
            <a:pPr defTabSz="685800">
              <a:defRPr/>
            </a:pPr>
            <a:endParaRPr lang="en-US" dirty="0">
              <a:solidFill>
                <a:prstClr val="black"/>
              </a:solidFill>
            </a:endParaRPr>
          </a:p>
          <a:p>
            <a:pPr marL="0" indent="0">
              <a:buNone/>
            </a:pPr>
            <a:endParaRPr lang="en-US" dirty="0"/>
          </a:p>
        </p:txBody>
      </p:sp>
      <p:pic>
        <p:nvPicPr>
          <p:cNvPr id="4" name="Picture 3"/>
          <p:cNvPicPr>
            <a:picLocks noChangeAspect="1"/>
          </p:cNvPicPr>
          <p:nvPr/>
        </p:nvPicPr>
        <p:blipFill>
          <a:blip r:embed="rId2"/>
          <a:stretch>
            <a:fillRect/>
          </a:stretch>
        </p:blipFill>
        <p:spPr>
          <a:xfrm>
            <a:off x="457200" y="2332952"/>
            <a:ext cx="8229600" cy="3793211"/>
          </a:xfrm>
          <a:prstGeom prst="rect">
            <a:avLst/>
          </a:prstGeom>
        </p:spPr>
      </p:pic>
    </p:spTree>
    <p:extLst>
      <p:ext uri="{BB962C8B-B14F-4D97-AF65-F5344CB8AC3E}">
        <p14:creationId xmlns:p14="http://schemas.microsoft.com/office/powerpoint/2010/main" val="3921970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Exercise- Drafting gender and GBV responsive proposals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pPr marL="0" lvl="0" indent="0">
              <a:spcBef>
                <a:spcPts val="0"/>
              </a:spcBef>
              <a:buNone/>
              <a:defRPr/>
            </a:pPr>
            <a:r>
              <a:rPr lang="en-US" dirty="0">
                <a:solidFill>
                  <a:prstClr val="black"/>
                </a:solidFill>
              </a:rPr>
              <a:t>Each group will receive a less-than-perfect (real!!) proposal:</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Review the proposal and discuss how it can better be gender and GBV responsive across the overview, needs analysis and rational components of the proposal</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template/discussion guide to frame your work. </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Resource Mobilization section of the GBV Guidelines </a:t>
            </a:r>
            <a:endParaRPr lang="en-US" dirty="0">
              <a:solidFill>
                <a:srgbClr val="FFFF00"/>
              </a:solidFill>
            </a:endParaRPr>
          </a:p>
          <a:p>
            <a:pPr marL="285750" lvl="0" indent="-285750">
              <a:spcBef>
                <a:spcPts val="0"/>
              </a:spcBef>
              <a:buFont typeface="Arial"/>
              <a:buChar char="•"/>
              <a:defRPr/>
            </a:pPr>
            <a:endParaRPr lang="en-US" sz="2000" dirty="0">
              <a:solidFill>
                <a:prstClr val="black"/>
              </a:solidFill>
            </a:endParaRPr>
          </a:p>
          <a:p>
            <a:pPr marL="285750" lvl="0" indent="-285750">
              <a:spcBef>
                <a:spcPts val="0"/>
              </a:spcBef>
              <a:buFont typeface="Arial"/>
              <a:buChar char="•"/>
              <a:defRPr/>
            </a:pPr>
            <a:r>
              <a:rPr lang="en-US" dirty="0">
                <a:solidFill>
                  <a:prstClr val="black"/>
                </a:solidFill>
              </a:rPr>
              <a:t>Prepare a 5-minute (max!) presentation on your recommendations</a:t>
            </a:r>
          </a:p>
          <a:p>
            <a:endParaRPr lang="en-US" dirty="0"/>
          </a:p>
        </p:txBody>
      </p:sp>
    </p:spTree>
    <p:extLst>
      <p:ext uri="{BB962C8B-B14F-4D97-AF65-F5344CB8AC3E}">
        <p14:creationId xmlns:p14="http://schemas.microsoft.com/office/powerpoint/2010/main" val="2448714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91933469"/>
              </p:ext>
            </p:extLst>
          </p:nvPr>
        </p:nvGraphicFramePr>
        <p:xfrm>
          <a:off x="457200" y="228600"/>
          <a:ext cx="8382000" cy="6297930"/>
        </p:xfrm>
        <a:graphic>
          <a:graphicData uri="http://schemas.openxmlformats.org/drawingml/2006/table">
            <a:tbl>
              <a:tblPr>
                <a:effectLst/>
              </a:tblPr>
              <a:tblGrid>
                <a:gridCol w="3048000">
                  <a:extLst>
                    <a:ext uri="{9D8B030D-6E8A-4147-A177-3AD203B41FA5}">
                      <a16:colId xmlns:a16="http://schemas.microsoft.com/office/drawing/2014/main" val="1727332146"/>
                    </a:ext>
                  </a:extLst>
                </a:gridCol>
                <a:gridCol w="3048000">
                  <a:extLst>
                    <a:ext uri="{9D8B030D-6E8A-4147-A177-3AD203B41FA5}">
                      <a16:colId xmlns:a16="http://schemas.microsoft.com/office/drawing/2014/main" val="803559722"/>
                    </a:ext>
                  </a:extLst>
                </a:gridCol>
                <a:gridCol w="2286000">
                  <a:extLst>
                    <a:ext uri="{9D8B030D-6E8A-4147-A177-3AD203B41FA5}">
                      <a16:colId xmlns:a16="http://schemas.microsoft.com/office/drawing/2014/main" val="167693228"/>
                    </a:ext>
                  </a:extLst>
                </a:gridCol>
              </a:tblGrid>
              <a:tr h="342900">
                <a:tc>
                  <a:txBody>
                    <a:bodyPr/>
                    <a:lstStyle/>
                    <a:p>
                      <a:pPr algn="l" fontAlgn="b"/>
                      <a:r>
                        <a:rPr lang="en-US" sz="2800" b="1" i="0" u="none" strike="noStrike" dirty="0">
                          <a:solidFill>
                            <a:srgbClr val="000000"/>
                          </a:solidFill>
                          <a:effectLst/>
                          <a:latin typeface="Calibri" panose="020F0502020204030204" pitchFamily="34" charset="0"/>
                        </a:rPr>
                        <a:t>Prevention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2800" b="1" i="0" u="none" strike="noStrike">
                          <a:solidFill>
                            <a:srgbClr val="000000"/>
                          </a:solidFill>
                          <a:effectLst/>
                          <a:latin typeface="Calibri" panose="020F0502020204030204" pitchFamily="34" charset="0"/>
                        </a:rPr>
                        <a:t>Mitigation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2800" b="1" i="0" u="none" strike="noStrike" dirty="0">
                          <a:solidFill>
                            <a:srgbClr val="000000"/>
                          </a:solidFill>
                          <a:effectLst/>
                          <a:latin typeface="Calibri" panose="020F0502020204030204" pitchFamily="34" charset="0"/>
                        </a:rPr>
                        <a:t>Response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6524768"/>
                  </a:ext>
                </a:extLst>
              </a:tr>
              <a:tr h="2194560">
                <a:tc>
                  <a:txBody>
                    <a:bodyPr/>
                    <a:lstStyle/>
                    <a:p>
                      <a:pPr algn="l" fontAlgn="t">
                        <a:buClr>
                          <a:srgbClr val="000000"/>
                        </a:buClr>
                        <a:buSzPts val="1100"/>
                        <a:buFont typeface="Calibri" panose="020F0502020204030204" pitchFamily="34" charset="0"/>
                        <a:buNone/>
                      </a:pPr>
                      <a:r>
                        <a:rPr lang="en-US" sz="2200" b="1" i="0" u="none" strike="noStrike" dirty="0">
                          <a:solidFill>
                            <a:srgbClr val="000000"/>
                          </a:solidFill>
                          <a:effectLst/>
                          <a:latin typeface="Calibri" panose="020F0502020204030204" pitchFamily="34" charset="0"/>
                        </a:rPr>
                        <a:t>What: </a:t>
                      </a:r>
                      <a:r>
                        <a:rPr lang="en-US" sz="2200" b="0" i="0" u="none" strike="noStrike" dirty="0">
                          <a:solidFill>
                            <a:srgbClr val="000000"/>
                          </a:solidFill>
                          <a:effectLst/>
                          <a:latin typeface="Calibri" panose="020F0502020204030204" pitchFamily="34" charset="0"/>
                        </a:rPr>
                        <a:t>interventions to prevent GBV from first occurring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What: </a:t>
                      </a:r>
                      <a:r>
                        <a:rPr lang="en-US" sz="2200" b="0" i="0" u="none" strike="noStrike" dirty="0">
                          <a:solidFill>
                            <a:srgbClr val="000000"/>
                          </a:solidFill>
                          <a:effectLst/>
                          <a:latin typeface="Calibri" panose="020F0502020204030204" pitchFamily="34" charset="0"/>
                        </a:rPr>
                        <a:t>reducing the risk of exposure to GBV</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What: </a:t>
                      </a:r>
                      <a:r>
                        <a:rPr lang="en-US" sz="2200" b="0" i="0" u="none" strike="noStrike" dirty="0">
                          <a:solidFill>
                            <a:srgbClr val="000000"/>
                          </a:solidFill>
                          <a:effectLst/>
                          <a:latin typeface="Calibri" panose="020F0502020204030204" pitchFamily="34" charset="0"/>
                        </a:rPr>
                        <a:t>interventions to address the consequences of GBV after it has happened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45709340"/>
                  </a:ext>
                </a:extLst>
              </a:tr>
              <a:tr h="1097280">
                <a:tc>
                  <a:txBody>
                    <a:bodyPr/>
                    <a:lstStyle/>
                    <a:p>
                      <a:pPr algn="l" fontAlgn="t"/>
                      <a:r>
                        <a:rPr lang="en-US" sz="2200" b="1" i="0" u="none" strike="noStrike" dirty="0">
                          <a:solidFill>
                            <a:srgbClr val="000000"/>
                          </a:solidFill>
                          <a:effectLst/>
                          <a:latin typeface="Calibri" panose="020F0502020204030204" pitchFamily="34" charset="0"/>
                        </a:rPr>
                        <a:t>How: </a:t>
                      </a:r>
                      <a:r>
                        <a:rPr lang="en-US" sz="2200" b="0" i="0" u="none" strike="noStrike" dirty="0">
                          <a:solidFill>
                            <a:srgbClr val="000000"/>
                          </a:solidFill>
                          <a:effectLst/>
                          <a:latin typeface="Calibri" panose="020F0502020204030204" pitchFamily="34" charset="0"/>
                        </a:rPr>
                        <a:t>address root causes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How: </a:t>
                      </a:r>
                      <a:r>
                        <a:rPr lang="en-US" sz="2200" b="0" i="0" u="none" strike="noStrike" dirty="0">
                          <a:solidFill>
                            <a:srgbClr val="000000"/>
                          </a:solidFill>
                          <a:effectLst/>
                          <a:latin typeface="Calibri" panose="020F0502020204030204" pitchFamily="34" charset="0"/>
                        </a:rPr>
                        <a:t>address contributing factors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How: </a:t>
                      </a:r>
                      <a:r>
                        <a:rPr lang="en-US" sz="2200" b="0" i="0" u="none" strike="noStrike" dirty="0">
                          <a:solidFill>
                            <a:srgbClr val="000000"/>
                          </a:solidFill>
                          <a:effectLst/>
                          <a:latin typeface="Calibri" panose="020F0502020204030204" pitchFamily="34" charset="0"/>
                        </a:rPr>
                        <a:t>through specialized services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60858470"/>
                  </a:ext>
                </a:extLst>
              </a:tr>
              <a:tr h="342900">
                <a:tc>
                  <a:txBody>
                    <a:bodyPr/>
                    <a:lstStyle/>
                    <a:p>
                      <a:pPr algn="l" fontAlgn="b"/>
                      <a:r>
                        <a:rPr lang="en-US" sz="2400" b="0" i="1" u="none" strike="noStrike" dirty="0">
                          <a:solidFill>
                            <a:srgbClr val="000000"/>
                          </a:solidFill>
                          <a:effectLst/>
                          <a:latin typeface="Calibri" panose="020F0502020204030204" pitchFamily="34" charset="0"/>
                        </a:rPr>
                        <a:t>Examples?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2400" b="0" i="1" u="none" strike="noStrike" dirty="0">
                          <a:solidFill>
                            <a:srgbClr val="000000"/>
                          </a:solidFill>
                          <a:effectLst/>
                          <a:latin typeface="Calibri" panose="020F0502020204030204" pitchFamily="34" charset="0"/>
                        </a:rPr>
                        <a:t>Examples?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2400" b="0" i="1" u="none" strike="noStrike" dirty="0">
                          <a:solidFill>
                            <a:srgbClr val="000000"/>
                          </a:solidFill>
                          <a:effectLst/>
                          <a:latin typeface="Calibri" panose="020F0502020204030204" pitchFamily="34" charset="0"/>
                        </a:rPr>
                        <a:t>Examples?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42587701"/>
                  </a:ext>
                </a:extLst>
              </a:tr>
              <a:tr h="2194560">
                <a:tc>
                  <a:txBody>
                    <a:bodyPr/>
                    <a:lstStyle/>
                    <a:p>
                      <a:pPr algn="l" fontAlgn="t"/>
                      <a:r>
                        <a:rPr lang="en-US" sz="2200" b="1" i="0" u="none" strike="noStrike" dirty="0">
                          <a:solidFill>
                            <a:srgbClr val="000000"/>
                          </a:solidFill>
                          <a:effectLst/>
                          <a:latin typeface="Calibri" panose="020F0502020204030204" pitchFamily="34" charset="0"/>
                        </a:rPr>
                        <a:t>Who:  </a:t>
                      </a:r>
                      <a:r>
                        <a:rPr lang="en-US" sz="2200" b="0" i="0" u="none" strike="noStrike" dirty="0">
                          <a:solidFill>
                            <a:srgbClr val="000000"/>
                          </a:solidFill>
                          <a:effectLst/>
                          <a:latin typeface="Calibri" panose="020F0502020204030204" pitchFamily="34" charset="0"/>
                        </a:rPr>
                        <a:t>ALL humanitarian actors, governments, communities….everyone!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Who:  </a:t>
                      </a:r>
                      <a:r>
                        <a:rPr lang="en-US" sz="2200" b="0" i="0" u="none" strike="noStrike" dirty="0">
                          <a:solidFill>
                            <a:srgbClr val="000000"/>
                          </a:solidFill>
                          <a:effectLst/>
                          <a:latin typeface="Calibri" panose="020F0502020204030204" pitchFamily="34" charset="0"/>
                        </a:rPr>
                        <a:t>ALL humanitarian actors, governments, communities….everyone!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2200" b="1" i="0" u="none" strike="noStrike" dirty="0">
                          <a:solidFill>
                            <a:srgbClr val="000000"/>
                          </a:solidFill>
                          <a:effectLst/>
                          <a:latin typeface="Calibri" panose="020F0502020204030204" pitchFamily="34" charset="0"/>
                        </a:rPr>
                        <a:t>Who: </a:t>
                      </a:r>
                      <a:r>
                        <a:rPr lang="en-US" sz="2200" b="0" i="0" u="none" strike="noStrike" dirty="0">
                          <a:solidFill>
                            <a:srgbClr val="000000"/>
                          </a:solidFill>
                          <a:effectLst/>
                          <a:latin typeface="Calibri" panose="020F0502020204030204" pitchFamily="34" charset="0"/>
                        </a:rPr>
                        <a:t>GBV, Health and Protection specialists, who have had appropriate training</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43990247"/>
                  </a:ext>
                </a:extLst>
              </a:tr>
            </a:tbl>
          </a:graphicData>
        </a:graphic>
      </p:graphicFrame>
    </p:spTree>
    <p:extLst>
      <p:ext uri="{BB962C8B-B14F-4D97-AF65-F5344CB8AC3E}">
        <p14:creationId xmlns:p14="http://schemas.microsoft.com/office/powerpoint/2010/main" val="1951331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Implementation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Addressing Gender inequality and mitigating GBV risks in nutrition programming should be done through strengthening the availability, accessibility, acceptability and quality of the nutrition services and </a:t>
            </a:r>
            <a:r>
              <a:rPr lang="en-US" dirty="0" err="1"/>
              <a:t>programmes</a:t>
            </a:r>
            <a:r>
              <a:rPr lang="en-US" dirty="0"/>
              <a:t> </a:t>
            </a:r>
          </a:p>
        </p:txBody>
      </p:sp>
    </p:spTree>
    <p:extLst>
      <p:ext uri="{BB962C8B-B14F-4D97-AF65-F5344CB8AC3E}">
        <p14:creationId xmlns:p14="http://schemas.microsoft.com/office/powerpoint/2010/main" val="42196292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dirty="0"/>
              <a:t>Implementation- Good to Know!</a:t>
            </a:r>
          </a:p>
        </p:txBody>
      </p:sp>
      <p:sp>
        <p:nvSpPr>
          <p:cNvPr id="4" name="Rectangle 3"/>
          <p:cNvSpPr/>
          <p:nvPr/>
        </p:nvSpPr>
        <p:spPr>
          <a:xfrm>
            <a:off x="228600" y="2585829"/>
            <a:ext cx="3886200" cy="2308324"/>
          </a:xfrm>
          <a:prstGeom prst="rect">
            <a:avLst/>
          </a:prstGeom>
          <a:solidFill>
            <a:srgbClr val="A7838E"/>
          </a:solidFill>
        </p:spPr>
        <p:txBody>
          <a:bodyPr wrap="square">
            <a:spAutoFit/>
          </a:bodyPr>
          <a:lstStyle/>
          <a:p>
            <a:r>
              <a:rPr lang="en-US" sz="3600" dirty="0"/>
              <a:t>Gender and GBV responsive nutrition programming is ….</a:t>
            </a:r>
          </a:p>
        </p:txBody>
      </p:sp>
      <p:sp>
        <p:nvSpPr>
          <p:cNvPr id="5" name="TextBox 4"/>
          <p:cNvSpPr txBox="1"/>
          <p:nvPr/>
        </p:nvSpPr>
        <p:spPr>
          <a:xfrm>
            <a:off x="4282440" y="2585829"/>
            <a:ext cx="4709160" cy="212365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4400" dirty="0"/>
              <a:t>…about good and common sense programming</a:t>
            </a:r>
          </a:p>
        </p:txBody>
      </p:sp>
    </p:spTree>
    <p:extLst>
      <p:ext uri="{BB962C8B-B14F-4D97-AF65-F5344CB8AC3E}">
        <p14:creationId xmlns:p14="http://schemas.microsoft.com/office/powerpoint/2010/main" val="23932926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2057400" cy="3232150"/>
          </a:xfrm>
        </p:spPr>
        <p:txBody>
          <a:bodyPr>
            <a:normAutofit/>
          </a:bodyPr>
          <a:lstStyle/>
          <a:p>
            <a:r>
              <a:rPr lang="en-US" sz="2400" dirty="0"/>
              <a:t>Strengthening the AAAQ framework</a:t>
            </a:r>
          </a:p>
        </p:txBody>
      </p:sp>
      <p:sp>
        <p:nvSpPr>
          <p:cNvPr id="3" name="Content Placeholder 2"/>
          <p:cNvSpPr>
            <a:spLocks noGrp="1"/>
          </p:cNvSpPr>
          <p:nvPr>
            <p:ph idx="1"/>
          </p:nvPr>
        </p:nvSpPr>
        <p:spPr>
          <a:xfrm>
            <a:off x="2514600" y="273050"/>
            <a:ext cx="6172200" cy="5853113"/>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lvl="0"/>
            <a:endParaRPr lang="en-US" dirty="0"/>
          </a:p>
          <a:p>
            <a:pPr lvl="0"/>
            <a:r>
              <a:rPr lang="en-US" b="1" dirty="0"/>
              <a:t>Availability</a:t>
            </a:r>
            <a:r>
              <a:rPr lang="en-US" dirty="0"/>
              <a:t>: There are sufficient quantity of functioning nutrition facilities, goods and services, and programs which cover gaps and ensure an acceptable ratio of skilled nutrition workers to the population needs</a:t>
            </a:r>
          </a:p>
          <a:p>
            <a:pPr lvl="0"/>
            <a:r>
              <a:rPr lang="en-US" b="1" dirty="0"/>
              <a:t>Accessibility</a:t>
            </a:r>
            <a:r>
              <a:rPr lang="en-US" dirty="0"/>
              <a:t>: There are nutrition facilities, goods, and services that are safely accessible, affordable and that there is enough information about them communicated to the population without discrimination </a:t>
            </a:r>
          </a:p>
          <a:p>
            <a:pPr lvl="0"/>
            <a:r>
              <a:rPr lang="en-US" b="1" dirty="0"/>
              <a:t>Acceptability</a:t>
            </a:r>
            <a:r>
              <a:rPr lang="en-US" dirty="0"/>
              <a:t>: There are nutrition facilities, goods, and services that are culturally appropriate, sensitive to gender and age, respect confidentiality and improve the nutrition status of those concerned</a:t>
            </a:r>
          </a:p>
          <a:p>
            <a:pPr lvl="0"/>
            <a:r>
              <a:rPr lang="en-US" b="1" dirty="0"/>
              <a:t>Quality</a:t>
            </a:r>
            <a:r>
              <a:rPr lang="en-US" dirty="0"/>
              <a:t>: There are nutrition facilities, goods, and services that are scientifically and medically approved and of good quality.</a:t>
            </a:r>
          </a:p>
          <a:p>
            <a:endParaRPr lang="en-US" dirty="0"/>
          </a:p>
        </p:txBody>
      </p:sp>
      <p:sp>
        <p:nvSpPr>
          <p:cNvPr id="4" name="Text Placeholder 3"/>
          <p:cNvSpPr>
            <a:spLocks noGrp="1"/>
          </p:cNvSpPr>
          <p:nvPr>
            <p:ph type="body" sz="half" idx="2"/>
          </p:nvPr>
        </p:nvSpPr>
        <p:spPr>
          <a:xfrm>
            <a:off x="304800" y="2514600"/>
            <a:ext cx="2133600" cy="2316163"/>
          </a:xfrm>
        </p:spPr>
        <p:style>
          <a:lnRef idx="2">
            <a:schemeClr val="accent2"/>
          </a:lnRef>
          <a:fillRef idx="1">
            <a:schemeClr val="lt1"/>
          </a:fillRef>
          <a:effectRef idx="0">
            <a:schemeClr val="accent2"/>
          </a:effectRef>
          <a:fontRef idx="minor">
            <a:schemeClr val="dk1"/>
          </a:fontRef>
        </p:style>
        <p:txBody>
          <a:bodyPr>
            <a:normAutofit fontScale="92500"/>
          </a:bodyPr>
          <a:lstStyle/>
          <a:p>
            <a:r>
              <a:rPr lang="en-US" sz="3600" i="1" dirty="0"/>
              <a:t>What does it mean for nutrition programs?</a:t>
            </a:r>
          </a:p>
        </p:txBody>
      </p:sp>
    </p:spTree>
    <p:extLst>
      <p:ext uri="{BB962C8B-B14F-4D97-AF65-F5344CB8AC3E}">
        <p14:creationId xmlns:p14="http://schemas.microsoft.com/office/powerpoint/2010/main" val="8261364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Examples of Gender and GBV considerations for implementation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a:bodyPr>
          <a:lstStyle/>
          <a:p>
            <a:r>
              <a:rPr lang="en-US" dirty="0"/>
              <a:t>In situations where supplemental feeding is provided using schedules, work with all users to plan the schedules so that times are convenient and safe for women, girls and other at-risk groups</a:t>
            </a:r>
          </a:p>
          <a:p>
            <a:pPr lvl="0"/>
            <a:r>
              <a:rPr lang="en-US" dirty="0"/>
              <a:t>Develop nutrition programs based on an understanding of household dynamics related to food consumption, and how these dynamics impact family members’ health and nutritional statuses in different (often gendered) ways.</a:t>
            </a:r>
          </a:p>
          <a:p>
            <a:endParaRPr lang="en-US" dirty="0"/>
          </a:p>
        </p:txBody>
      </p:sp>
    </p:spTree>
    <p:extLst>
      <p:ext uri="{BB962C8B-B14F-4D97-AF65-F5344CB8AC3E}">
        <p14:creationId xmlns:p14="http://schemas.microsoft.com/office/powerpoint/2010/main" val="31085935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Cont’d Gender and GBV considerations for implementation </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85000" lnSpcReduction="10000"/>
          </a:bodyPr>
          <a:lstStyle/>
          <a:p>
            <a:pPr lvl="0"/>
            <a:r>
              <a:rPr lang="en-US" dirty="0"/>
              <a:t>Ensure all nutrition personnel who engage with affected populations have written information about where to refer survivors for care and support</a:t>
            </a:r>
          </a:p>
          <a:p>
            <a:pPr lvl="0"/>
            <a:r>
              <a:rPr lang="en-US" dirty="0"/>
              <a:t>Train all nutrition personnel who engage with affected how to supportively engage with survivors and provide information in an ethical, safe and confidential manner about their rights and options to report risk and access care</a:t>
            </a:r>
          </a:p>
          <a:p>
            <a:pPr lvl="0"/>
            <a:r>
              <a:rPr lang="en-US" dirty="0"/>
              <a:t>Integrate appropriate gender equality and GBV risk mitigation messaging into nutrition sensitization activities</a:t>
            </a:r>
          </a:p>
          <a:p>
            <a:pPr marL="0" indent="0">
              <a:buNone/>
            </a:pPr>
            <a:endParaRPr lang="en-US" dirty="0"/>
          </a:p>
          <a:p>
            <a:endParaRPr lang="en-US" dirty="0"/>
          </a:p>
        </p:txBody>
      </p:sp>
    </p:spTree>
    <p:extLst>
      <p:ext uri="{BB962C8B-B14F-4D97-AF65-F5344CB8AC3E}">
        <p14:creationId xmlns:p14="http://schemas.microsoft.com/office/powerpoint/2010/main" val="3911148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Implementation- Do No Harm</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n-US" dirty="0"/>
              <a:t>The</a:t>
            </a:r>
            <a:r>
              <a:rPr lang="en-US" b="1" dirty="0"/>
              <a:t> </a:t>
            </a:r>
            <a:r>
              <a:rPr lang="en-US" dirty="0"/>
              <a:t>nutrition activities and services should be guided by the concept of Do No Harm. </a:t>
            </a:r>
          </a:p>
          <a:p>
            <a:r>
              <a:rPr lang="en-US" dirty="0"/>
              <a:t>The concept of ‘do no harm’ means that humanitarian organizations must strive to “minimize the harm they may inadvertently be doing by being present and providing assistance</a:t>
            </a:r>
          </a:p>
          <a:p>
            <a:r>
              <a:rPr lang="en-US" dirty="0"/>
              <a:t>Nutrition actors can reinforce the ‘do no harm’ principle in their gender and GBV-related work through careful attention to the human rights-based, survivor-</a:t>
            </a:r>
            <a:r>
              <a:rPr lang="en-US" dirty="0" err="1"/>
              <a:t>centred</a:t>
            </a:r>
            <a:r>
              <a:rPr lang="en-US" dirty="0"/>
              <a:t> and community-based work</a:t>
            </a:r>
          </a:p>
        </p:txBody>
      </p:sp>
    </p:spTree>
    <p:extLst>
      <p:ext uri="{BB962C8B-B14F-4D97-AF65-F5344CB8AC3E}">
        <p14:creationId xmlns:p14="http://schemas.microsoft.com/office/powerpoint/2010/main" val="28613148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AU" b="1" dirty="0"/>
              <a:t>DO NO HARM- Ethics, Dignity and safety</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85725" indent="0">
              <a:buNone/>
            </a:pPr>
            <a:r>
              <a:rPr lang="en-AU" b="1" dirty="0"/>
              <a:t>Ensure that all staff including frontline workers are aware of basic ethics:</a:t>
            </a:r>
          </a:p>
          <a:p>
            <a:pPr marL="428625" indent="-342900"/>
            <a:r>
              <a:rPr lang="en-AU" dirty="0" err="1"/>
              <a:t>CoC</a:t>
            </a:r>
            <a:r>
              <a:rPr lang="en-AU" dirty="0"/>
              <a:t> training and signed. </a:t>
            </a:r>
          </a:p>
          <a:p>
            <a:pPr marL="428625" indent="-342900"/>
            <a:r>
              <a:rPr lang="en-AU" dirty="0"/>
              <a:t>Know GBV basics including referral. </a:t>
            </a:r>
          </a:p>
          <a:p>
            <a:pPr marL="85725" indent="0">
              <a:buNone/>
            </a:pPr>
            <a:endParaRPr lang="en-AU" dirty="0"/>
          </a:p>
          <a:p>
            <a:pPr marL="85725" indent="0">
              <a:buNone/>
            </a:pPr>
            <a:r>
              <a:rPr lang="en-AU" b="1" dirty="0"/>
              <a:t>Ensure dignity of the affected population :</a:t>
            </a:r>
          </a:p>
          <a:p>
            <a:pPr marL="428625" indent="-342900"/>
            <a:r>
              <a:rPr lang="en-AU" dirty="0"/>
              <a:t>The opinions of the affected population i.e. girls and women are reflected in the project and facility design. </a:t>
            </a:r>
          </a:p>
          <a:p>
            <a:pPr marL="428625" indent="-342900"/>
            <a:r>
              <a:rPr lang="en-AU" dirty="0"/>
              <a:t>The facilities and services are culturally acceptable. </a:t>
            </a:r>
          </a:p>
          <a:p>
            <a:pPr marL="428625" indent="-342900"/>
            <a:r>
              <a:rPr lang="en-AU" dirty="0"/>
              <a:t>The affected population knows that they have rights to the humanitarian services.</a:t>
            </a:r>
          </a:p>
          <a:p>
            <a:pPr marL="85725" indent="0">
              <a:buNone/>
            </a:pPr>
            <a:endParaRPr lang="en-AU" b="1" dirty="0"/>
          </a:p>
          <a:p>
            <a:pPr marL="85725" indent="0">
              <a:buNone/>
            </a:pPr>
            <a:r>
              <a:rPr lang="en-AU" b="1" dirty="0"/>
              <a:t>Ensure safe access and usage of the facilities and services:</a:t>
            </a:r>
          </a:p>
          <a:p>
            <a:pPr marL="428625" indent="-342900"/>
            <a:r>
              <a:rPr lang="en-AU" dirty="0"/>
              <a:t>Address physical and social barriers for “safe” access to and usage of the facilities/services. </a:t>
            </a:r>
          </a:p>
          <a:p>
            <a:pPr marL="85725" indent="0">
              <a:buNone/>
            </a:pPr>
            <a:endParaRPr lang="en-AU" dirty="0"/>
          </a:p>
          <a:p>
            <a:pPr marL="85725" indent="0">
              <a:buNone/>
            </a:pPr>
            <a:endParaRPr lang="en-AU" dirty="0"/>
          </a:p>
          <a:p>
            <a:pPr marL="85725" indent="0">
              <a:buNone/>
            </a:pPr>
            <a:endParaRPr lang="en-AU" dirty="0"/>
          </a:p>
          <a:p>
            <a:pPr marL="85725" indent="0">
              <a:buNone/>
            </a:pPr>
            <a:endParaRPr lang="en-US" dirty="0"/>
          </a:p>
          <a:p>
            <a:endParaRPr lang="en-AU" dirty="0"/>
          </a:p>
        </p:txBody>
      </p:sp>
    </p:spTree>
    <p:extLst>
      <p:ext uri="{BB962C8B-B14F-4D97-AF65-F5344CB8AC3E}">
        <p14:creationId xmlns:p14="http://schemas.microsoft.com/office/powerpoint/2010/main" val="131045885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AU" b="1" dirty="0"/>
              <a:t>Survivor-centred principles</a:t>
            </a:r>
          </a:p>
        </p:txBody>
      </p:sp>
      <p:sp>
        <p:nvSpPr>
          <p:cNvPr id="10" name="Content Placeholder 9"/>
          <p:cNvSpPr>
            <a:spLocks noGrp="1"/>
          </p:cNvSpPr>
          <p:nvPr>
            <p:ph sz="half" idx="4294967295"/>
          </p:nvPr>
        </p:nvSpPr>
        <p:spPr>
          <a:xfrm>
            <a:off x="5257800" y="2124075"/>
            <a:ext cx="3257550" cy="3263900"/>
          </a:xfrm>
        </p:spPr>
        <p:style>
          <a:lnRef idx="2">
            <a:schemeClr val="dk1"/>
          </a:lnRef>
          <a:fillRef idx="1">
            <a:schemeClr val="lt1"/>
          </a:fillRef>
          <a:effectRef idx="0">
            <a:schemeClr val="dk1"/>
          </a:effectRef>
          <a:fontRef idx="minor">
            <a:schemeClr val="dk1"/>
          </a:fontRef>
        </p:style>
        <p:txBody>
          <a:bodyPr>
            <a:normAutofit/>
          </a:bodyPr>
          <a:lstStyle/>
          <a:p>
            <a:pPr marL="85725" indent="0">
              <a:buNone/>
            </a:pPr>
            <a:r>
              <a:rPr lang="en-AU" sz="1650" b="1" dirty="0"/>
              <a:t>Train staff on survivor-centred principles and how to refer a survivor for care and support.</a:t>
            </a:r>
          </a:p>
          <a:p>
            <a:pPr marL="85725" indent="0">
              <a:buNone/>
            </a:pPr>
            <a:endParaRPr lang="en-AU" sz="1650" b="1" dirty="0"/>
          </a:p>
          <a:p>
            <a:r>
              <a:rPr lang="en-AU" sz="1500" dirty="0"/>
              <a:t>Make sure all sector staff:</a:t>
            </a:r>
          </a:p>
          <a:p>
            <a:pPr>
              <a:buFontTx/>
              <a:buChar char="-"/>
            </a:pPr>
            <a:r>
              <a:rPr lang="en-AU" sz="1500" dirty="0"/>
              <a:t>Understand survivor-centred principles, and</a:t>
            </a:r>
          </a:p>
          <a:p>
            <a:pPr>
              <a:buFontTx/>
              <a:buChar char="-"/>
            </a:pPr>
            <a:r>
              <a:rPr lang="en-AU" sz="1500" dirty="0"/>
              <a:t>Know how to refer survivors for assistance</a:t>
            </a:r>
            <a:r>
              <a:rPr lang="en-AU" sz="1800" dirty="0"/>
              <a:t>.</a:t>
            </a:r>
          </a:p>
          <a:p>
            <a:endParaRPr lang="en-AU" dirty="0"/>
          </a:p>
        </p:txBody>
      </p:sp>
      <p:graphicFrame>
        <p:nvGraphicFramePr>
          <p:cNvPr id="6" name="Diagram 5"/>
          <p:cNvGraphicFramePr/>
          <p:nvPr>
            <p:extLst>
              <p:ext uri="{D42A27DB-BD31-4B8C-83A1-F6EECF244321}">
                <p14:modId xmlns:p14="http://schemas.microsoft.com/office/powerpoint/2010/main" val="2457015429"/>
              </p:ext>
            </p:extLst>
          </p:nvPr>
        </p:nvGraphicFramePr>
        <p:xfrm>
          <a:off x="531540" y="1295400"/>
          <a:ext cx="4040460" cy="4176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34272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Success story- South Sudan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en-US" dirty="0"/>
              <a:t>UNICEF has identiﬁed nutrition workers as a key target group for capacity building on GBV. UNICEF has supported its implementing partners and the broader Nutrition Cluster on:</a:t>
            </a:r>
          </a:p>
          <a:p>
            <a:pPr lvl="0"/>
            <a:r>
              <a:rPr lang="en-US" dirty="0"/>
              <a:t>promoting the recruitment and retention of female staff,</a:t>
            </a:r>
          </a:p>
          <a:p>
            <a:pPr lvl="0"/>
            <a:r>
              <a:rPr lang="en-US" dirty="0"/>
              <a:t>ensuring that nutrition workers are familiar with the available GBV response services and are trained on how to safely and appropriately provide referrals to survivors,</a:t>
            </a:r>
          </a:p>
          <a:p>
            <a:pPr lvl="0"/>
            <a:r>
              <a:rPr lang="en-US" dirty="0"/>
              <a:t>encouraging all nutrition workers to have codes of conduct in place, and </a:t>
            </a:r>
          </a:p>
          <a:p>
            <a:pPr lvl="0"/>
            <a:r>
              <a:rPr lang="en-US" dirty="0"/>
              <a:t>engaging in multi sector safety audits. </a:t>
            </a:r>
          </a:p>
          <a:p>
            <a:endParaRPr lang="en-US" dirty="0"/>
          </a:p>
        </p:txBody>
      </p:sp>
    </p:spTree>
    <p:extLst>
      <p:ext uri="{BB962C8B-B14F-4D97-AF65-F5344CB8AC3E}">
        <p14:creationId xmlns:p14="http://schemas.microsoft.com/office/powerpoint/2010/main" val="3572817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dirty="0"/>
              <a:t>Promising Practice- Bangladesh</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Based on recommendations from the Inter-Agency Standing Committee (IASC), Action Against Hunger (ACF) have developed a guidance note to assist nutrition and Mental Health and Care Practices (MHCP) staff to provide safe, confidential and compassionate referrals to GBV services</a:t>
            </a:r>
          </a:p>
        </p:txBody>
      </p:sp>
    </p:spTree>
    <p:extLst>
      <p:ext uri="{BB962C8B-B14F-4D97-AF65-F5344CB8AC3E}">
        <p14:creationId xmlns:p14="http://schemas.microsoft.com/office/powerpoint/2010/main" val="3618854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4" y="1098133"/>
            <a:ext cx="3249230" cy="4634664"/>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5" name="TextBox 4">
            <a:extLst>
              <a:ext uri="{FF2B5EF4-FFF2-40B4-BE49-F238E27FC236}">
                <a16:creationId xmlns:a16="http://schemas.microsoft.com/office/drawing/2014/main" id="{5084BE8E-FFB3-46D1-A30A-F958643975F3}"/>
              </a:ext>
            </a:extLst>
          </p:cNvPr>
          <p:cNvSpPr txBox="1"/>
          <p:nvPr/>
        </p:nvSpPr>
        <p:spPr>
          <a:xfrm>
            <a:off x="505678" y="1543051"/>
            <a:ext cx="2743200" cy="2165684"/>
          </a:xfrm>
          <a:prstGeom prst="rect">
            <a:avLst/>
          </a:prstGeom>
        </p:spPr>
        <p:txBody>
          <a:bodyPr vert="horz" lIns="68580" tIns="34290" rIns="68580" bIns="34290" rtlCol="0" anchor="b">
            <a:normAutofit/>
          </a:bodyPr>
          <a:lstStyle/>
          <a:p>
            <a:pPr algn="ctr" defTabSz="685800">
              <a:lnSpc>
                <a:spcPct val="90000"/>
              </a:lnSpc>
              <a:spcBef>
                <a:spcPct val="0"/>
              </a:spcBef>
              <a:spcAft>
                <a:spcPts val="450"/>
              </a:spcAft>
            </a:pPr>
            <a:r>
              <a:rPr lang="en-US" sz="2550" b="1" i="1">
                <a:solidFill>
                  <a:srgbClr val="FFFFFF"/>
                </a:solidFill>
                <a:latin typeface="Calibri Light" panose="020F0302020204030204"/>
              </a:rPr>
              <a:t>UNICEF Conceptual framework to understand the causes of Malnutrition</a:t>
            </a:r>
          </a:p>
        </p:txBody>
      </p:sp>
      <p:cxnSp>
        <p:nvCxnSpPr>
          <p:cNvPr id="77" name="Straight Connector 76">
            <a:extLst>
              <a:ext uri="{FF2B5EF4-FFF2-40B4-BE49-F238E27FC236}">
                <a16:creationId xmlns:a16="http://schemas.microsoft.com/office/drawing/2014/main"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789950"/>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030" name="Picture 6" descr="Related image">
            <a:extLst>
              <a:ext uri="{FF2B5EF4-FFF2-40B4-BE49-F238E27FC236}">
                <a16:creationId xmlns:a16="http://schemas.microsoft.com/office/drawing/2014/main" id="{CC366D20-E393-4075-AA8B-5CA2258DF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1657" y="1226680"/>
            <a:ext cx="4742577" cy="4410597"/>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Image result for images of unicef inclusive nutrition services">
            <a:extLst>
              <a:ext uri="{FF2B5EF4-FFF2-40B4-BE49-F238E27FC236}">
                <a16:creationId xmlns:a16="http://schemas.microsoft.com/office/drawing/2014/main" id="{9A940EDF-FA3E-45C4-8FE6-29A9F4A4F0D4}"/>
              </a:ext>
            </a:extLst>
          </p:cNvPr>
          <p:cNvSpPr>
            <a:spLocks noChangeAspect="1" noChangeArrowheads="1"/>
          </p:cNvSpPr>
          <p:nvPr/>
        </p:nvSpPr>
        <p:spPr bwMode="auto">
          <a:xfrm>
            <a:off x="4457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sp>
        <p:nvSpPr>
          <p:cNvPr id="4" name="AutoShape 4" descr="Image result for images of unicef inclusive nutrition services">
            <a:extLst>
              <a:ext uri="{FF2B5EF4-FFF2-40B4-BE49-F238E27FC236}">
                <a16:creationId xmlns:a16="http://schemas.microsoft.com/office/drawing/2014/main" id="{51C29889-6E75-4427-B89D-668DAE39C708}"/>
              </a:ext>
            </a:extLst>
          </p:cNvPr>
          <p:cNvSpPr>
            <a:spLocks noChangeAspect="1" noChangeArrowheads="1"/>
          </p:cNvSpPr>
          <p:nvPr/>
        </p:nvSpPr>
        <p:spPr bwMode="auto">
          <a:xfrm>
            <a:off x="4572000" y="34290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spTree>
    <p:extLst>
      <p:ext uri="{BB962C8B-B14F-4D97-AF65-F5344CB8AC3E}">
        <p14:creationId xmlns:p14="http://schemas.microsoft.com/office/powerpoint/2010/main" val="149644963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Success story- Nigeria</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en-US" dirty="0"/>
              <a:t>It has been observed by INTERSOS that host communities in </a:t>
            </a:r>
            <a:r>
              <a:rPr lang="en-US" dirty="0" err="1"/>
              <a:t>Magumeri</a:t>
            </a:r>
            <a:r>
              <a:rPr lang="en-US" dirty="0"/>
              <a:t> LGA, especially women and girls, face immense risks to their safety to access nutrition services. </a:t>
            </a:r>
          </a:p>
          <a:p>
            <a:r>
              <a:rPr lang="en-US" dirty="0"/>
              <a:t>Intensive consultations with women and girls to better understand the situation</a:t>
            </a:r>
          </a:p>
          <a:p>
            <a:r>
              <a:rPr lang="en-US" dirty="0"/>
              <a:t>INTERSOS expanded nutrition services in </a:t>
            </a:r>
            <a:r>
              <a:rPr lang="en-US" dirty="0" err="1"/>
              <a:t>Magumeri</a:t>
            </a:r>
            <a:r>
              <a:rPr lang="en-US" dirty="0"/>
              <a:t> LGA via seven additional OTP centers with linked mother-to-mother support groups. </a:t>
            </a:r>
          </a:p>
          <a:p>
            <a:r>
              <a:rPr lang="en-US" dirty="0"/>
              <a:t>Shelter options were provided through nutrition/livelihood/protection services to those survivors who chose to disclose their experiences to INTERSOS personnel</a:t>
            </a:r>
          </a:p>
          <a:p>
            <a:endParaRPr lang="en-US" dirty="0"/>
          </a:p>
        </p:txBody>
      </p:sp>
    </p:spTree>
    <p:extLst>
      <p:ext uri="{BB962C8B-B14F-4D97-AF65-F5344CB8AC3E}">
        <p14:creationId xmlns:p14="http://schemas.microsoft.com/office/powerpoint/2010/main" val="334277844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1E395-E03E-468D-AB04-0AC24C18C13D}"/>
              </a:ext>
            </a:extLst>
          </p:cNvPr>
          <p:cNvSpPr>
            <a:spLocks noGrp="1"/>
          </p:cNvSpPr>
          <p:nvPr>
            <p:ph type="title"/>
          </p:nvPr>
        </p:nvSpPr>
        <p:spPr>
          <a:xfrm>
            <a:off x="436880" y="76836"/>
            <a:ext cx="8229600" cy="1143000"/>
          </a:xfrm>
          <a:ln/>
        </p:spPr>
        <p:style>
          <a:lnRef idx="2">
            <a:schemeClr val="dk1"/>
          </a:lnRef>
          <a:fillRef idx="1">
            <a:schemeClr val="lt1"/>
          </a:fillRef>
          <a:effectRef idx="0">
            <a:schemeClr val="dk1"/>
          </a:effectRef>
          <a:fontRef idx="minor">
            <a:schemeClr val="dk1"/>
          </a:fontRef>
        </p:style>
        <p:txBody>
          <a:bodyPr/>
          <a:lstStyle/>
          <a:p>
            <a:r>
              <a:rPr lang="en-US" dirty="0"/>
              <a:t>Example - Ethiopia</a:t>
            </a:r>
          </a:p>
        </p:txBody>
      </p:sp>
      <p:sp>
        <p:nvSpPr>
          <p:cNvPr id="3" name="Content Placeholder 2">
            <a:extLst>
              <a:ext uri="{FF2B5EF4-FFF2-40B4-BE49-F238E27FC236}">
                <a16:creationId xmlns:a16="http://schemas.microsoft.com/office/drawing/2014/main" id="{75CD798E-BCAB-49DC-94E1-7A2C1A628C14}"/>
              </a:ext>
            </a:extLst>
          </p:cNvPr>
          <p:cNvSpPr>
            <a:spLocks noGrp="1"/>
          </p:cNvSpPr>
          <p:nvPr>
            <p:ph idx="1"/>
          </p:nvPr>
        </p:nvSpPr>
        <p:spPr>
          <a:xfrm>
            <a:off x="304800" y="1417638"/>
            <a:ext cx="4191000" cy="3962400"/>
          </a:xfrm>
        </p:spPr>
        <p:style>
          <a:lnRef idx="2">
            <a:schemeClr val="accent1"/>
          </a:lnRef>
          <a:fillRef idx="1">
            <a:schemeClr val="lt1"/>
          </a:fillRef>
          <a:effectRef idx="0">
            <a:schemeClr val="accent1"/>
          </a:effectRef>
          <a:fontRef idx="minor">
            <a:schemeClr val="dk1"/>
          </a:fontRef>
        </p:style>
        <p:txBody>
          <a:bodyPr>
            <a:normAutofit fontScale="92500"/>
          </a:bodyPr>
          <a:lstStyle/>
          <a:p>
            <a:r>
              <a:rPr lang="en-US" sz="2800" dirty="0"/>
              <a:t>A GBV case worker stays in IYCF centers and provide information on GBV to the users. </a:t>
            </a:r>
          </a:p>
          <a:p>
            <a:r>
              <a:rPr lang="en-US" sz="2800" dirty="0"/>
              <a:t>Any people who want to access GBV services can seek support from the GBV case worker or directly access to services. </a:t>
            </a:r>
          </a:p>
        </p:txBody>
      </p:sp>
      <p:sp>
        <p:nvSpPr>
          <p:cNvPr id="4" name="TextBox 3">
            <a:extLst>
              <a:ext uri="{FF2B5EF4-FFF2-40B4-BE49-F238E27FC236}">
                <a16:creationId xmlns:a16="http://schemas.microsoft.com/office/drawing/2014/main" id="{624B76BC-E335-4083-BC59-F412712AD092}"/>
              </a:ext>
            </a:extLst>
          </p:cNvPr>
          <p:cNvSpPr txBox="1"/>
          <p:nvPr/>
        </p:nvSpPr>
        <p:spPr>
          <a:xfrm>
            <a:off x="5257800" y="1676400"/>
            <a:ext cx="3581400"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800" dirty="0"/>
              <a:t>More women access Women Friendly Space. </a:t>
            </a:r>
          </a:p>
          <a:p>
            <a:endParaRPr lang="en-US" sz="2800" dirty="0"/>
          </a:p>
          <a:p>
            <a:r>
              <a:rPr lang="en-US" sz="2800" dirty="0"/>
              <a:t>More survivors of GBV seek support through the case worker. </a:t>
            </a:r>
          </a:p>
        </p:txBody>
      </p:sp>
      <p:sp>
        <p:nvSpPr>
          <p:cNvPr id="5" name="Arrow: Right 4">
            <a:extLst>
              <a:ext uri="{FF2B5EF4-FFF2-40B4-BE49-F238E27FC236}">
                <a16:creationId xmlns:a16="http://schemas.microsoft.com/office/drawing/2014/main" id="{3179AE2F-822F-471D-A7DD-843882106C86}"/>
              </a:ext>
            </a:extLst>
          </p:cNvPr>
          <p:cNvSpPr/>
          <p:nvPr/>
        </p:nvSpPr>
        <p:spPr>
          <a:xfrm>
            <a:off x="4648200" y="2672328"/>
            <a:ext cx="4572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6A520A2-D648-4FB7-B9BC-7C4672BC59E2}"/>
              </a:ext>
            </a:extLst>
          </p:cNvPr>
          <p:cNvSpPr txBox="1"/>
          <p:nvPr/>
        </p:nvSpPr>
        <p:spPr>
          <a:xfrm>
            <a:off x="431800" y="5562600"/>
            <a:ext cx="800100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A simple collaboration like this can save life. When women receive adequate care, there is positive effect to nutrition outcome of children and the women. </a:t>
            </a:r>
          </a:p>
        </p:txBody>
      </p:sp>
    </p:spTree>
    <p:extLst>
      <p:ext uri="{BB962C8B-B14F-4D97-AF65-F5344CB8AC3E}">
        <p14:creationId xmlns:p14="http://schemas.microsoft.com/office/powerpoint/2010/main" val="3053379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p:nvPr/>
        </p:nvSpPr>
        <p:spPr>
          <a:xfrm>
            <a:off x="2888787" y="3712496"/>
            <a:ext cx="3560595" cy="1"/>
          </a:xfrm>
          <a:prstGeom prst="line">
            <a:avLst/>
          </a:prstGeom>
          <a:ln w="12700">
            <a:solidFill>
              <a:srgbClr val="FFFFFF"/>
            </a:solidFill>
            <a:miter/>
          </a:ln>
        </p:spPr>
        <p:txBody>
          <a:bodyPr lIns="0" tIns="0" rIns="0" bIns="0"/>
          <a:lstStyle/>
          <a:p>
            <a:pPr defTabSz="457200">
              <a:defRPr sz="1200"/>
            </a:pPr>
            <a:endParaRPr sz="1200" kern="0">
              <a:solidFill>
                <a:sysClr val="windowText" lastClr="000000"/>
              </a:solidFill>
              <a:sym typeface="Helvetica"/>
            </a:endParaRP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85800" y="1905000"/>
            <a:ext cx="4800599" cy="4325693"/>
          </a:xfrm>
          <a:prstGeom prst="rect">
            <a:avLst/>
          </a:prstGeom>
          <a:ln>
            <a:solidFill>
              <a:schemeClr val="tx1"/>
            </a:solidFill>
          </a:ln>
        </p:spPr>
      </p:pic>
      <p:sp>
        <p:nvSpPr>
          <p:cNvPr id="2" name="Title 1">
            <a:extLst>
              <a:ext uri="{FF2B5EF4-FFF2-40B4-BE49-F238E27FC236}">
                <a16:creationId xmlns:a16="http://schemas.microsoft.com/office/drawing/2014/main" id="{BBA45334-1063-46F4-9B58-48F817E86387}"/>
              </a:ext>
            </a:extLst>
          </p:cNvPr>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Example – South Sudan</a:t>
            </a:r>
          </a:p>
        </p:txBody>
      </p:sp>
      <p:sp>
        <p:nvSpPr>
          <p:cNvPr id="3" name="TextBox 2">
            <a:extLst>
              <a:ext uri="{FF2B5EF4-FFF2-40B4-BE49-F238E27FC236}">
                <a16:creationId xmlns:a16="http://schemas.microsoft.com/office/drawing/2014/main" id="{F442AD52-A8F7-49DB-B206-2CEE6332DF5F}"/>
              </a:ext>
            </a:extLst>
          </p:cNvPr>
          <p:cNvSpPr txBox="1"/>
          <p:nvPr/>
        </p:nvSpPr>
        <p:spPr>
          <a:xfrm>
            <a:off x="5867400" y="1981200"/>
            <a:ext cx="2514600" cy="31700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dirty="0"/>
              <a:t>Integrating GBV messages into IYCF card. </a:t>
            </a:r>
          </a:p>
          <a:p>
            <a:endParaRPr lang="en-US" sz="2000" dirty="0"/>
          </a:p>
          <a:p>
            <a:r>
              <a:rPr lang="en-US" sz="2000" dirty="0"/>
              <a:t>Nutrition has bigger and different outreach from GBV actors. This integration can disseminate critical message. </a:t>
            </a:r>
          </a:p>
        </p:txBody>
      </p:sp>
    </p:spTree>
    <p:extLst>
      <p:ext uri="{BB962C8B-B14F-4D97-AF65-F5344CB8AC3E}">
        <p14:creationId xmlns:p14="http://schemas.microsoft.com/office/powerpoint/2010/main" val="4004995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 y="304800"/>
            <a:ext cx="8229600" cy="1143000"/>
          </a:xfrm>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Exercise- Formulating gender and GBV responsive interventions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85000" lnSpcReduction="10000"/>
          </a:bodyPr>
          <a:lstStyle/>
          <a:p>
            <a:pPr marL="0" indent="0">
              <a:buNone/>
            </a:pPr>
            <a:r>
              <a:rPr lang="en-US" dirty="0"/>
              <a:t>Go back to your reviewed proposals</a:t>
            </a:r>
          </a:p>
          <a:p>
            <a:pPr marL="0" indent="0">
              <a:buNone/>
            </a:pPr>
            <a:endParaRPr lang="en-US" dirty="0"/>
          </a:p>
          <a:p>
            <a:pPr marL="285750" lvl="0" indent="-285750">
              <a:spcBef>
                <a:spcPts val="0"/>
              </a:spcBef>
              <a:buFont typeface="Arial"/>
              <a:buChar char="•"/>
              <a:defRPr/>
            </a:pPr>
            <a:r>
              <a:rPr lang="en-US" dirty="0">
                <a:solidFill>
                  <a:prstClr val="black"/>
                </a:solidFill>
              </a:rPr>
              <a:t>Review the description and implementation section of the proposal and discuss how it can better be gender and GBV responsive in terms of activities</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template/discussion guide to frame your work. </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Implementation section of the GBV Guidelines </a:t>
            </a:r>
            <a:endParaRPr lang="en-US" dirty="0">
              <a:solidFill>
                <a:srgbClr val="FFFF00"/>
              </a:solidFill>
            </a:endParaRPr>
          </a:p>
          <a:p>
            <a:pPr marL="285750" lvl="0" indent="-285750">
              <a:spcBef>
                <a:spcPts val="0"/>
              </a:spcBef>
              <a:buFont typeface="Arial"/>
              <a:buChar char="•"/>
              <a:defRPr/>
            </a:pPr>
            <a:endParaRPr lang="en-US" sz="2000" dirty="0">
              <a:solidFill>
                <a:prstClr val="black"/>
              </a:solidFill>
            </a:endParaRPr>
          </a:p>
          <a:p>
            <a:pPr marL="285750" lvl="0" indent="-285750">
              <a:spcBef>
                <a:spcPts val="0"/>
              </a:spcBef>
              <a:buFont typeface="Arial"/>
              <a:buChar char="•"/>
              <a:defRPr/>
            </a:pPr>
            <a:r>
              <a:rPr lang="en-US" dirty="0">
                <a:solidFill>
                  <a:prstClr val="black"/>
                </a:solidFill>
              </a:rPr>
              <a:t>Prepare a 5-minute (max!) presentation on your recommendations</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411015537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Monitoring</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85000" lnSpcReduction="20000"/>
          </a:bodyPr>
          <a:lstStyle/>
          <a:p>
            <a:r>
              <a:rPr lang="en-US" dirty="0"/>
              <a:t>A good way to do monitoring is through integrating Gender and GBV lens into the regular monitoring of the markers of good programming – such as access, acceptability, availability, quality of services.</a:t>
            </a:r>
          </a:p>
          <a:p>
            <a:r>
              <a:rPr lang="en-US" dirty="0"/>
              <a:t>The gender and safety issues related to the availability, accessibility, acceptability and quality of services can be done through safety audits and/or examining safety perceptions of the affected communities. </a:t>
            </a:r>
          </a:p>
          <a:p>
            <a:r>
              <a:rPr lang="en-US" dirty="0"/>
              <a:t>Monitoring can either look at GBV risks related to nutrition programs or the effectiveness of the gender considerations and the GBV risk mitigation strategies that are implemented. </a:t>
            </a:r>
          </a:p>
          <a:p>
            <a:endParaRPr lang="en-US" dirty="0"/>
          </a:p>
        </p:txBody>
      </p:sp>
    </p:spTree>
    <p:extLst>
      <p:ext uri="{BB962C8B-B14F-4D97-AF65-F5344CB8AC3E}">
        <p14:creationId xmlns:p14="http://schemas.microsoft.com/office/powerpoint/2010/main" val="16442657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Cont’d Monitoring</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The routine monitoring data along with community consultation and the collected SADD should jointly be used to enhance nutrition programs safety, achieve nutrition-specific goals and targets, address needs of affected communities and ensure accountability to affected communities. </a:t>
            </a:r>
          </a:p>
        </p:txBody>
      </p:sp>
    </p:spTree>
    <p:extLst>
      <p:ext uri="{BB962C8B-B14F-4D97-AF65-F5344CB8AC3E}">
        <p14:creationId xmlns:p14="http://schemas.microsoft.com/office/powerpoint/2010/main" val="379086228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Cont’d Monitoring</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r>
              <a:rPr lang="en-US" dirty="0"/>
              <a:t>Caution with the generated data due to its sensitivity. </a:t>
            </a:r>
          </a:p>
          <a:p>
            <a:r>
              <a:rPr lang="en-US" dirty="0"/>
              <a:t>Ensure safety, confidentiality and informed consent when collecting or sharing data.</a:t>
            </a:r>
          </a:p>
          <a:p>
            <a:r>
              <a:rPr lang="en-US" dirty="0"/>
              <a:t>Individual GBV cases and quantitative GBV incident data should not be </a:t>
            </a:r>
          </a:p>
          <a:p>
            <a:r>
              <a:rPr lang="en-US" dirty="0"/>
              <a:t>Qualitative data around gender considerations and GBV risks is the most appropriate and safe data to be shared</a:t>
            </a:r>
          </a:p>
        </p:txBody>
      </p:sp>
    </p:spTree>
    <p:extLst>
      <p:ext uri="{BB962C8B-B14F-4D97-AF65-F5344CB8AC3E}">
        <p14:creationId xmlns:p14="http://schemas.microsoft.com/office/powerpoint/2010/main" val="271807564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pPr lvl="0"/>
            <a:r>
              <a:rPr lang="en-US" dirty="0">
                <a:latin typeface="Calibri Light"/>
                <a:cs typeface="Calibri Light"/>
              </a:rPr>
              <a:t>What is Safety?</a:t>
            </a:r>
          </a:p>
        </p:txBody>
      </p:sp>
      <p:graphicFrame>
        <p:nvGraphicFramePr>
          <p:cNvPr id="3" name="Diagram 2"/>
          <p:cNvGraphicFramePr/>
          <p:nvPr>
            <p:extLst>
              <p:ext uri="{D42A27DB-BD31-4B8C-83A1-F6EECF244321}">
                <p14:modId xmlns:p14="http://schemas.microsoft.com/office/powerpoint/2010/main" val="2654211696"/>
              </p:ext>
            </p:extLst>
          </p:nvPr>
        </p:nvGraphicFramePr>
        <p:xfrm>
          <a:off x="966285" y="1828800"/>
          <a:ext cx="7211430" cy="4217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911138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Safety Audits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A simple, practical way to collect information related to GBV-related safety risks </a:t>
            </a:r>
            <a:r>
              <a:rPr lang="en-US" dirty="0">
                <a:sym typeface="Wingdings"/>
              </a:rPr>
              <a:t> analysis and advocacy with relevant actors. </a:t>
            </a:r>
            <a:endParaRPr lang="en-US" dirty="0"/>
          </a:p>
          <a:p>
            <a:pPr lvl="0">
              <a:buFont typeface="Arial"/>
              <a:buChar char="•"/>
            </a:pPr>
            <a:r>
              <a:rPr lang="en-US" dirty="0">
                <a:solidFill>
                  <a:prstClr val="black"/>
                </a:solidFill>
                <a:sym typeface="Wingdings"/>
              </a:rPr>
              <a:t>Can be incorporated into regular assessment/monitoring activities to track changes over time. </a:t>
            </a:r>
          </a:p>
          <a:p>
            <a:pPr lvl="0">
              <a:buFont typeface="Arial"/>
              <a:buChar char="•"/>
            </a:pPr>
            <a:endParaRPr lang="en-US" sz="2800" dirty="0">
              <a:solidFill>
                <a:prstClr val="black"/>
              </a:solidFill>
              <a:sym typeface="Wingdings"/>
            </a:endParaRPr>
          </a:p>
          <a:p>
            <a:endParaRPr lang="en-US" dirty="0"/>
          </a:p>
          <a:p>
            <a:endParaRPr lang="en-US" dirty="0"/>
          </a:p>
        </p:txBody>
      </p:sp>
    </p:spTree>
    <p:extLst>
      <p:ext uri="{BB962C8B-B14F-4D97-AF65-F5344CB8AC3E}">
        <p14:creationId xmlns:p14="http://schemas.microsoft.com/office/powerpoint/2010/main" val="128797514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Cont’d Safety Audit</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lvl="0">
              <a:lnSpc>
                <a:spcPct val="115000"/>
              </a:lnSpc>
              <a:spcBef>
                <a:spcPts val="0"/>
              </a:spcBef>
            </a:pPr>
            <a:r>
              <a:rPr lang="en-CA" b="1" dirty="0"/>
              <a:t>Observation (mandatory): </a:t>
            </a:r>
            <a:r>
              <a:rPr lang="en-CA" dirty="0"/>
              <a:t>Walk around a camp, community or facility and visually identify potential safety risks.</a:t>
            </a:r>
          </a:p>
          <a:p>
            <a:pPr lvl="0">
              <a:lnSpc>
                <a:spcPct val="115000"/>
              </a:lnSpc>
              <a:spcBef>
                <a:spcPts val="0"/>
              </a:spcBef>
            </a:pPr>
            <a:endParaRPr lang="en-CA" dirty="0"/>
          </a:p>
          <a:p>
            <a:pPr lvl="0">
              <a:lnSpc>
                <a:spcPct val="115000"/>
              </a:lnSpc>
              <a:spcBef>
                <a:spcPts val="0"/>
              </a:spcBef>
            </a:pPr>
            <a:r>
              <a:rPr lang="en-CA" b="1" dirty="0"/>
              <a:t>Consultation (recommended): </a:t>
            </a:r>
            <a:r>
              <a:rPr lang="en-CA" dirty="0"/>
              <a:t>FGDs and/or KIIs re. access challenges and/or safety concerns. </a:t>
            </a:r>
          </a:p>
          <a:p>
            <a:endParaRPr lang="en-US" dirty="0"/>
          </a:p>
        </p:txBody>
      </p:sp>
    </p:spTree>
    <p:extLst>
      <p:ext uri="{BB962C8B-B14F-4D97-AF65-F5344CB8AC3E}">
        <p14:creationId xmlns:p14="http://schemas.microsoft.com/office/powerpoint/2010/main" val="2815366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126"/>
            <a:ext cx="8229600" cy="1325563"/>
          </a:xfrm>
          <a:ln/>
        </p:spPr>
        <p:style>
          <a:lnRef idx="2">
            <a:schemeClr val="dk1"/>
          </a:lnRef>
          <a:fillRef idx="1">
            <a:schemeClr val="lt1"/>
          </a:fillRef>
          <a:effectRef idx="0">
            <a:schemeClr val="dk1"/>
          </a:effectRef>
          <a:fontRef idx="minor">
            <a:schemeClr val="dk1"/>
          </a:fontRef>
        </p:style>
        <p:txBody>
          <a:bodyPr/>
          <a:lstStyle/>
          <a:p>
            <a:r>
              <a:rPr lang="en-US" dirty="0" smtClean="0"/>
              <a:t>Group exercise: The </a:t>
            </a:r>
            <a:r>
              <a:rPr lang="en-US" dirty="0"/>
              <a:t>P</a:t>
            </a:r>
            <a:r>
              <a:rPr lang="en-US" dirty="0" smtClean="0"/>
              <a:t>ower </a:t>
            </a:r>
            <a:r>
              <a:rPr lang="en-US" dirty="0"/>
              <a:t>W</a:t>
            </a:r>
            <a:r>
              <a:rPr lang="en-US" dirty="0" smtClean="0"/>
              <a:t>alk</a:t>
            </a:r>
            <a:endParaRPr lang="en-US" dirty="0"/>
          </a:p>
        </p:txBody>
      </p:sp>
      <p:sp>
        <p:nvSpPr>
          <p:cNvPr id="3" name="Content Placeholder 2"/>
          <p:cNvSpPr>
            <a:spLocks noGrp="1"/>
          </p:cNvSpPr>
          <p:nvPr>
            <p:ph idx="1"/>
          </p:nvPr>
        </p:nvSpPr>
        <p:spPr>
          <a:xfrm>
            <a:off x="457200" y="2133600"/>
            <a:ext cx="8229600" cy="3886201"/>
          </a:xfrm>
          <a:ln/>
        </p:spPr>
        <p:style>
          <a:lnRef idx="2">
            <a:schemeClr val="dk1"/>
          </a:lnRef>
          <a:fillRef idx="1">
            <a:schemeClr val="lt1"/>
          </a:fillRef>
          <a:effectRef idx="0">
            <a:schemeClr val="dk1"/>
          </a:effectRef>
          <a:fontRef idx="minor">
            <a:schemeClr val="dk1"/>
          </a:fontRef>
        </p:style>
        <p:txBody>
          <a:bodyPr>
            <a:noAutofit/>
          </a:bodyPr>
          <a:lstStyle/>
          <a:p>
            <a:pPr marL="0" indent="0">
              <a:buNone/>
            </a:pPr>
            <a:endParaRPr lang="en-US" dirty="0"/>
          </a:p>
          <a:p>
            <a:pPr lvl="0" indent="-342900"/>
            <a:r>
              <a:rPr lang="en-AU" sz="2400" dirty="0">
                <a:latin typeface="Calibri" charset="0"/>
              </a:rPr>
              <a:t>Each of the participants to take a character. Request the participants to join at an open space for the exercise</a:t>
            </a:r>
            <a:endParaRPr lang="en-US" sz="2400" dirty="0">
              <a:latin typeface="Calibri" charset="0"/>
            </a:endParaRPr>
          </a:p>
          <a:p>
            <a:pPr lvl="0" indent="-342900"/>
            <a:r>
              <a:rPr lang="en-AU" sz="2400" dirty="0">
                <a:latin typeface="Calibri" charset="0"/>
              </a:rPr>
              <a:t>Stand in a row</a:t>
            </a:r>
            <a:endParaRPr lang="en-US" sz="2400" dirty="0">
              <a:latin typeface="Calibri" charset="0"/>
            </a:endParaRPr>
          </a:p>
          <a:p>
            <a:pPr lvl="0" indent="-342900"/>
            <a:r>
              <a:rPr lang="en-AU" sz="2400" dirty="0">
                <a:latin typeface="Calibri" charset="0"/>
              </a:rPr>
              <a:t>Participants to take one step forward/backward if the statement applies to your given character. </a:t>
            </a:r>
            <a:endParaRPr lang="en-US" sz="2400" dirty="0">
              <a:latin typeface="Calibri" charset="0"/>
            </a:endParaRPr>
          </a:p>
        </p:txBody>
      </p:sp>
    </p:spTree>
    <p:extLst>
      <p:ext uri="{BB962C8B-B14F-4D97-AF65-F5344CB8AC3E}">
        <p14:creationId xmlns:p14="http://schemas.microsoft.com/office/powerpoint/2010/main" val="270996795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dirty="0"/>
              <a:t>Promising practice- South Sudan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lnSpcReduction="10000"/>
          </a:bodyPr>
          <a:lstStyle/>
          <a:p>
            <a:r>
              <a:rPr lang="en-US" dirty="0"/>
              <a:t>Action Against Hunger (ACF) has developed a tool to identify potential GBV related risks at and around the nutrition centers. </a:t>
            </a:r>
          </a:p>
          <a:p>
            <a:r>
              <a:rPr lang="en-US" dirty="0"/>
              <a:t>It allows ACF to identify key issues that could affect the safety of the beneficiaries and consequently find ways to mitigate and prevent these risks as well as identify effective program elements to ensure safety of the beneficiaries at the sites of operation. </a:t>
            </a:r>
          </a:p>
        </p:txBody>
      </p:sp>
    </p:spTree>
    <p:extLst>
      <p:ext uri="{BB962C8B-B14F-4D97-AF65-F5344CB8AC3E}">
        <p14:creationId xmlns:p14="http://schemas.microsoft.com/office/powerpoint/2010/main" val="37143532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Monitoring- Use of indicators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dirty="0"/>
              <a:t>It is important to use both quantitative and qualitative indicators and integrate them into the existing nutrition M&amp;E framework.</a:t>
            </a:r>
          </a:p>
          <a:p>
            <a:r>
              <a:rPr lang="en-US" dirty="0"/>
              <a:t>Indicators should measure the outcomes of activities undertaken across the program cycle, with the ultimate aim of maintaining effective programs and improving accountability</a:t>
            </a:r>
          </a:p>
        </p:txBody>
      </p:sp>
    </p:spTree>
    <p:extLst>
      <p:ext uri="{BB962C8B-B14F-4D97-AF65-F5344CB8AC3E}">
        <p14:creationId xmlns:p14="http://schemas.microsoft.com/office/powerpoint/2010/main" val="249305833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Monitoring- Example of indicators</a:t>
            </a:r>
          </a:p>
        </p:txBody>
      </p:sp>
      <p:graphicFrame>
        <p:nvGraphicFramePr>
          <p:cNvPr id="4" name="Table 3"/>
          <p:cNvGraphicFramePr>
            <a:graphicFrameLocks noGrp="1"/>
          </p:cNvGraphicFramePr>
          <p:nvPr>
            <p:extLst>
              <p:ext uri="{D42A27DB-BD31-4B8C-83A1-F6EECF244321}">
                <p14:modId xmlns:p14="http://schemas.microsoft.com/office/powerpoint/2010/main" val="3130294024"/>
              </p:ext>
            </p:extLst>
          </p:nvPr>
        </p:nvGraphicFramePr>
        <p:xfrm>
          <a:off x="457200" y="1710784"/>
          <a:ext cx="8229600" cy="4869180"/>
        </p:xfrm>
        <a:graphic>
          <a:graphicData uri="http://schemas.openxmlformats.org/drawingml/2006/table">
            <a:tbl>
              <a:tblPr bandRow="1">
                <a:tableStyleId>{5940675A-B579-460E-94D1-54222C63F5DA}</a:tableStyleId>
              </a:tblPr>
              <a:tblGrid>
                <a:gridCol w="8229600">
                  <a:extLst>
                    <a:ext uri="{9D8B030D-6E8A-4147-A177-3AD203B41FA5}">
                      <a16:colId xmlns:a16="http://schemas.microsoft.com/office/drawing/2014/main" val="502136413"/>
                    </a:ext>
                  </a:extLst>
                </a:gridCol>
              </a:tblGrid>
              <a:tr h="4766215">
                <a:tc>
                  <a:txBody>
                    <a:bodyPr/>
                    <a:lstStyle/>
                    <a:p>
                      <a:pPr marL="0" marR="0" algn="just">
                        <a:lnSpc>
                          <a:spcPct val="115000"/>
                        </a:lnSpc>
                        <a:spcBef>
                          <a:spcPts val="0"/>
                        </a:spcBef>
                        <a:spcAft>
                          <a:spcPts val="1000"/>
                        </a:spcAft>
                      </a:pPr>
                      <a:r>
                        <a:rPr lang="en-US" sz="1800" b="1" u="sng" dirty="0">
                          <a:effectLst/>
                        </a:rPr>
                        <a:t>Assessment, analysis and planning</a:t>
                      </a:r>
                    </a:p>
                    <a:p>
                      <a:pPr marL="0" marR="0" algn="just">
                        <a:lnSpc>
                          <a:spcPct val="115000"/>
                        </a:lnSpc>
                        <a:spcBef>
                          <a:spcPts val="0"/>
                        </a:spcBef>
                        <a:spcAft>
                          <a:spcPts val="800"/>
                        </a:spcAft>
                      </a:pPr>
                      <a:r>
                        <a:rPr lang="en-US" sz="1600" dirty="0">
                          <a:effectLst/>
                        </a:rPr>
                        <a:t>Quantitative: Number of assessment respondents who are female</a:t>
                      </a:r>
                    </a:p>
                    <a:p>
                      <a:pPr marL="0" marR="0" algn="just">
                        <a:lnSpc>
                          <a:spcPct val="115000"/>
                        </a:lnSpc>
                        <a:spcBef>
                          <a:spcPts val="0"/>
                        </a:spcBef>
                        <a:spcAft>
                          <a:spcPts val="800"/>
                        </a:spcAft>
                      </a:pPr>
                      <a:r>
                        <a:rPr lang="en-US" sz="1600" dirty="0">
                          <a:effectLst/>
                        </a:rPr>
                        <a:t>Qualitative: How do women and girls perceive their level of participation in the program design? What enhances women’s and girls’ participation in the design process? What are barriers to female participation in these processes?</a:t>
                      </a:r>
                    </a:p>
                    <a:p>
                      <a:pPr marL="0" marR="0" algn="just">
                        <a:lnSpc>
                          <a:spcPct val="115000"/>
                        </a:lnSpc>
                        <a:spcBef>
                          <a:spcPts val="0"/>
                        </a:spcBef>
                        <a:spcAft>
                          <a:spcPts val="1000"/>
                        </a:spcAft>
                      </a:pPr>
                      <a:r>
                        <a:rPr lang="en-US" sz="1800" b="1" u="sng" dirty="0">
                          <a:effectLst/>
                        </a:rPr>
                        <a:t>Recourse mobilization</a:t>
                      </a:r>
                    </a:p>
                    <a:p>
                      <a:pPr marL="0" marR="0" algn="just">
                        <a:lnSpc>
                          <a:spcPct val="115000"/>
                        </a:lnSpc>
                        <a:spcBef>
                          <a:spcPts val="0"/>
                        </a:spcBef>
                        <a:spcAft>
                          <a:spcPts val="1000"/>
                        </a:spcAft>
                      </a:pPr>
                      <a:r>
                        <a:rPr lang="en-US" sz="1600" dirty="0">
                          <a:effectLst/>
                        </a:rPr>
                        <a:t>Quantitative: Number of nutrition funding proposals or strategies that include at least one GBV risk-reduction objective, activity or indicator from the GBV Guidelines</a:t>
                      </a:r>
                    </a:p>
                    <a:p>
                      <a:pPr marL="0" marR="0" algn="just">
                        <a:lnSpc>
                          <a:spcPct val="115000"/>
                        </a:lnSpc>
                        <a:spcBef>
                          <a:spcPts val="0"/>
                        </a:spcBef>
                        <a:spcAft>
                          <a:spcPts val="1000"/>
                        </a:spcAft>
                      </a:pPr>
                      <a:r>
                        <a:rPr lang="en-US" sz="1800" b="1" u="sng" dirty="0">
                          <a:effectLst/>
                        </a:rPr>
                        <a:t>Implementation</a:t>
                      </a:r>
                    </a:p>
                    <a:p>
                      <a:pPr marL="0" marR="0" algn="just">
                        <a:lnSpc>
                          <a:spcPct val="115000"/>
                        </a:lnSpc>
                        <a:spcBef>
                          <a:spcPts val="0"/>
                        </a:spcBef>
                        <a:spcAft>
                          <a:spcPts val="1000"/>
                        </a:spcAft>
                      </a:pPr>
                      <a:r>
                        <a:rPr lang="en-US" sz="1600" dirty="0">
                          <a:effectLst/>
                        </a:rPr>
                        <a:t>Quantitative: Number of affected persons who report concerns about experiencing GBV when asked about access to nutrition services, Number of women who are actively involved in community-based nutrition committees and groups.</a:t>
                      </a:r>
                    </a:p>
                    <a:p>
                      <a:pPr marL="0" marR="0" algn="just">
                        <a:lnSpc>
                          <a:spcPct val="115000"/>
                        </a:lnSpc>
                        <a:spcBef>
                          <a:spcPts val="0"/>
                        </a:spcBef>
                        <a:spcAft>
                          <a:spcPts val="1000"/>
                        </a:spcAft>
                      </a:pPr>
                      <a:r>
                        <a:rPr lang="en-US" sz="1600" dirty="0">
                          <a:effectLst/>
                        </a:rPr>
                        <a:t>Qualitative: How do women perceive their level of participation in nutrition community-based committees? What are barriers to female participation in nutrition committees?</a:t>
                      </a:r>
                      <a:endParaRPr lang="en-US" sz="1600" dirty="0">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extLst>
                  <a:ext uri="{0D108BD9-81ED-4DB2-BD59-A6C34878D82A}">
                    <a16:rowId xmlns:a16="http://schemas.microsoft.com/office/drawing/2014/main" val="1671100041"/>
                  </a:ext>
                </a:extLst>
              </a:tr>
            </a:tbl>
          </a:graphicData>
        </a:graphic>
      </p:graphicFrame>
    </p:spTree>
    <p:extLst>
      <p:ext uri="{BB962C8B-B14F-4D97-AF65-F5344CB8AC3E}">
        <p14:creationId xmlns:p14="http://schemas.microsoft.com/office/powerpoint/2010/main" val="140873106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Exercise- Reviewing an M&amp;E plan</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85000" lnSpcReduction="10000"/>
          </a:bodyPr>
          <a:lstStyle/>
          <a:p>
            <a:pPr marL="0" indent="0">
              <a:buNone/>
            </a:pPr>
            <a:r>
              <a:rPr lang="en-US" dirty="0"/>
              <a:t>Go back to your reviewed proposals</a:t>
            </a:r>
          </a:p>
          <a:p>
            <a:pPr marL="0" indent="0">
              <a:buNone/>
            </a:pPr>
            <a:endParaRPr lang="en-US" dirty="0"/>
          </a:p>
          <a:p>
            <a:pPr marL="285750" lvl="0" indent="-285750">
              <a:spcBef>
                <a:spcPts val="0"/>
              </a:spcBef>
              <a:buFont typeface="Arial"/>
              <a:buChar char="•"/>
              <a:defRPr/>
            </a:pPr>
            <a:r>
              <a:rPr lang="en-US" dirty="0">
                <a:solidFill>
                  <a:prstClr val="black"/>
                </a:solidFill>
              </a:rPr>
              <a:t>Review the M&amp;E section of the proposal and discuss how you can incorporate monitoring measures and gender/GBV sensitive indicators</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template/discussion guide to frame your work. </a:t>
            </a:r>
          </a:p>
          <a:p>
            <a:pPr marL="0" lvl="0" indent="0">
              <a:spcBef>
                <a:spcPts val="0"/>
              </a:spcBef>
              <a:buNone/>
              <a:defRPr/>
            </a:pPr>
            <a:endParaRPr lang="en-US" dirty="0">
              <a:solidFill>
                <a:prstClr val="black"/>
              </a:solidFill>
            </a:endParaRPr>
          </a:p>
          <a:p>
            <a:pPr marL="285750" lvl="0" indent="-285750">
              <a:spcBef>
                <a:spcPts val="0"/>
              </a:spcBef>
              <a:buFont typeface="Arial"/>
              <a:buChar char="•"/>
              <a:defRPr/>
            </a:pPr>
            <a:r>
              <a:rPr lang="en-US" dirty="0">
                <a:solidFill>
                  <a:prstClr val="black"/>
                </a:solidFill>
              </a:rPr>
              <a:t>Use the M&amp;E section of the GBV Guidelines </a:t>
            </a:r>
            <a:endParaRPr lang="en-US" dirty="0">
              <a:solidFill>
                <a:srgbClr val="FFFF00"/>
              </a:solidFill>
            </a:endParaRPr>
          </a:p>
          <a:p>
            <a:pPr marL="285750" lvl="0" indent="-285750">
              <a:spcBef>
                <a:spcPts val="0"/>
              </a:spcBef>
              <a:buFont typeface="Arial"/>
              <a:buChar char="•"/>
              <a:defRPr/>
            </a:pPr>
            <a:endParaRPr lang="en-US" sz="2000" dirty="0">
              <a:solidFill>
                <a:prstClr val="black"/>
              </a:solidFill>
            </a:endParaRPr>
          </a:p>
          <a:p>
            <a:pPr marL="285750" lvl="0" indent="-285750">
              <a:spcBef>
                <a:spcPts val="0"/>
              </a:spcBef>
              <a:buFont typeface="Arial"/>
              <a:buChar char="•"/>
              <a:defRPr/>
            </a:pPr>
            <a:r>
              <a:rPr lang="en-US" dirty="0">
                <a:solidFill>
                  <a:prstClr val="black"/>
                </a:solidFill>
              </a:rPr>
              <a:t>Prepare a 5-minute (max!) presentation on your recommendations</a:t>
            </a:r>
          </a:p>
          <a:p>
            <a:endParaRPr lang="en-US" dirty="0"/>
          </a:p>
        </p:txBody>
      </p:sp>
    </p:spTree>
    <p:extLst>
      <p:ext uri="{BB962C8B-B14F-4D97-AF65-F5344CB8AC3E}">
        <p14:creationId xmlns:p14="http://schemas.microsoft.com/office/powerpoint/2010/main" val="235783732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lstStyle/>
          <a:p>
            <a:r>
              <a:rPr lang="en-US" dirty="0"/>
              <a:t>Take Home Messages</a:t>
            </a:r>
          </a:p>
        </p:txBody>
      </p:sp>
      <p:sp>
        <p:nvSpPr>
          <p:cNvPr id="3" name="Content Placeholder 2"/>
          <p:cNvSpPr>
            <a:spLocks noGrp="1"/>
          </p:cNvSpPr>
          <p:nvPr>
            <p:ph idx="1"/>
          </p:nvPr>
        </p:nvSpPr>
        <p:spPr>
          <a:ln/>
        </p:spPr>
        <p:style>
          <a:lnRef idx="2">
            <a:schemeClr val="dk1"/>
          </a:lnRef>
          <a:fillRef idx="1">
            <a:schemeClr val="lt1"/>
          </a:fillRef>
          <a:effectRef idx="0">
            <a:schemeClr val="dk1"/>
          </a:effectRef>
          <a:fontRef idx="minor">
            <a:schemeClr val="dk1"/>
          </a:fontRef>
        </p:style>
        <p:txBody>
          <a:bodyPr>
            <a:normAutofit/>
          </a:bodyPr>
          <a:lstStyle/>
          <a:p>
            <a:r>
              <a:rPr lang="en-US" dirty="0"/>
              <a:t>Nutrition, gender and GBV are interlinked</a:t>
            </a:r>
          </a:p>
          <a:p>
            <a:pPr lvl="0"/>
            <a:r>
              <a:rPr lang="en-US" dirty="0"/>
              <a:t>Women, girls, boys and men face distinct nutritional risks and vulnerabilities in humanitarian crises and have distinct opportunities to support the nutritional needs of their families and communities.</a:t>
            </a:r>
          </a:p>
          <a:p>
            <a:r>
              <a:rPr lang="en-US" dirty="0"/>
              <a:t>Nutrition programs should use gender and GBV lens throughout the project cycle</a:t>
            </a:r>
          </a:p>
          <a:p>
            <a:endParaRPr lang="en-US" dirty="0"/>
          </a:p>
          <a:p>
            <a:endParaRPr lang="en-US" dirty="0"/>
          </a:p>
          <a:p>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Take Home Messages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lvl="0"/>
            <a:r>
              <a:rPr lang="en-US" dirty="0"/>
              <a:t>Gender and GBV-responsive programming in humanitarian situation aims at effectively reaching all segments of the affected population.</a:t>
            </a:r>
          </a:p>
          <a:p>
            <a:pPr lvl="0"/>
            <a:r>
              <a:rPr lang="en-US" dirty="0"/>
              <a:t>Nutritional need assessments should be done using gender and GBV lens to generate data on the challenges and opportunities faced by the different vulnerable groups</a:t>
            </a:r>
          </a:p>
          <a:p>
            <a:endParaRPr lang="en-US" dirty="0"/>
          </a:p>
        </p:txBody>
      </p:sp>
    </p:spTree>
    <p:extLst>
      <p:ext uri="{BB962C8B-B14F-4D97-AF65-F5344CB8AC3E}">
        <p14:creationId xmlns:p14="http://schemas.microsoft.com/office/powerpoint/2010/main" val="59616092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Take Home Messages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lvl="0"/>
            <a:r>
              <a:rPr lang="en-US" dirty="0"/>
              <a:t>Nutrition proposals should be equipped with gender and age markers </a:t>
            </a:r>
          </a:p>
          <a:p>
            <a:pPr lvl="0"/>
            <a:r>
              <a:rPr lang="en-US" dirty="0"/>
              <a:t>Nutrition activities should be designed in a  way that ensure equal and safe access to all segments of the affected population</a:t>
            </a:r>
          </a:p>
          <a:p>
            <a:pPr lvl="0"/>
            <a:r>
              <a:rPr lang="en-US" dirty="0"/>
              <a:t>Monitoring safety and setting indicators are key to ensure nutrition programs are reaching all segments of the affected population </a:t>
            </a:r>
          </a:p>
        </p:txBody>
      </p:sp>
    </p:spTree>
    <p:extLst>
      <p:ext uri="{BB962C8B-B14F-4D97-AF65-F5344CB8AC3E}">
        <p14:creationId xmlns:p14="http://schemas.microsoft.com/office/powerpoint/2010/main" val="20796414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25690</TotalTime>
  <Words>7523</Words>
  <Application>Microsoft Office PowerPoint</Application>
  <PresentationFormat>On-screen Show (4:3)</PresentationFormat>
  <Paragraphs>674</Paragraphs>
  <Slides>96</Slides>
  <Notes>44</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96</vt:i4>
      </vt:variant>
    </vt:vector>
  </HeadingPairs>
  <TitlesOfParts>
    <vt:vector size="110" baseType="lpstr">
      <vt:lpstr>ＭＳ Ｐゴシック</vt:lpstr>
      <vt:lpstr>Arial</vt:lpstr>
      <vt:lpstr>Calibri</vt:lpstr>
      <vt:lpstr>Calibri Body</vt:lpstr>
      <vt:lpstr>Calibri Light</vt:lpstr>
      <vt:lpstr>Erent </vt:lpstr>
      <vt:lpstr>Helvetica</vt:lpstr>
      <vt:lpstr>Helvetica Light</vt:lpstr>
      <vt:lpstr>Symbol</vt:lpstr>
      <vt:lpstr>Wingdings</vt:lpstr>
      <vt:lpstr>Office Theme</vt:lpstr>
      <vt:lpstr>1_Office Theme</vt:lpstr>
      <vt:lpstr>2_Office Theme</vt:lpstr>
      <vt:lpstr>3_Office Theme</vt:lpstr>
      <vt:lpstr>Gender and GBV-Responsive Nutrition programs in Emergencies</vt:lpstr>
      <vt:lpstr>Session Learning Objectives</vt:lpstr>
      <vt:lpstr>Definition: Gender</vt:lpstr>
      <vt:lpstr>Definition: Gender equality</vt:lpstr>
      <vt:lpstr>Definition: Gender-based Violence</vt:lpstr>
      <vt:lpstr>PowerPoint Presentation</vt:lpstr>
      <vt:lpstr>PowerPoint Presentation</vt:lpstr>
      <vt:lpstr>PowerPoint Presentation</vt:lpstr>
      <vt:lpstr>Group exercise: The Power Walk</vt:lpstr>
      <vt:lpstr>Case studies: Linkages between Gender, GBV and nutrition</vt:lpstr>
      <vt:lpstr>Linkage between Gender/GBV and Nutrition </vt:lpstr>
      <vt:lpstr>Linkage between Gender/GBV and Nutrition </vt:lpstr>
      <vt:lpstr>Linkage between Gender/GBV and Nutrition </vt:lpstr>
      <vt:lpstr>GBV increases the risk of Stunting</vt:lpstr>
      <vt:lpstr>GBV affects fetal growth and development</vt:lpstr>
      <vt:lpstr>GBV increases the risk of early cessation of breast feeding </vt:lpstr>
      <vt:lpstr>Exploring GBV and nutrition outcomes Preliminary findings from a UNICEF desk review</vt:lpstr>
      <vt:lpstr>Integrating gender and GBV</vt:lpstr>
      <vt:lpstr>  Gender and GBV responsive nutrition programming- Objectives   </vt:lpstr>
      <vt:lpstr>PowerPoint Presentation</vt:lpstr>
      <vt:lpstr>  Framework for Gender and GBV barrier analysis   </vt:lpstr>
      <vt:lpstr>PowerPoint Presentation</vt:lpstr>
      <vt:lpstr>PowerPoint Presentation</vt:lpstr>
      <vt:lpstr>PowerPoint Presentation</vt:lpstr>
      <vt:lpstr>Gender and GBV integration during Emergency Preparedness </vt:lpstr>
      <vt:lpstr>Gender and GBV integration during Emergency Preparedness- key components</vt:lpstr>
      <vt:lpstr>Gender and GBV responsive nutrition programming – tools The Gender Handbook, 2017</vt:lpstr>
      <vt:lpstr>Gender and GBV responsive nutrition programming – tools IASC GBV Guidelines – Thematic Area Guide for Nutrition </vt:lpstr>
      <vt:lpstr>PowerPoint Presentation</vt:lpstr>
      <vt:lpstr>PowerPoint Presentation</vt:lpstr>
      <vt:lpstr>PowerPoint Presentation</vt:lpstr>
      <vt:lpstr>PowerPoint Presentation</vt:lpstr>
      <vt:lpstr>PowerPoint Presentation</vt:lpstr>
      <vt:lpstr>Examples of integration within HNO/HRP</vt:lpstr>
      <vt:lpstr>Example from the CCC</vt:lpstr>
      <vt:lpstr>  Gender and GBV risk assessment and analysis   </vt:lpstr>
      <vt:lpstr>Common Gender/GBV related bottlenecks and barriers to nutrition services</vt:lpstr>
      <vt:lpstr>  Gender/GBV risk assessment   </vt:lpstr>
      <vt:lpstr>  Gender/GBV risk assessment   </vt:lpstr>
      <vt:lpstr>  Steps of Gender/GBV risk assessment and analysis   </vt:lpstr>
      <vt:lpstr>  Steps of assessment; find existing data    </vt:lpstr>
      <vt:lpstr>Steps of assessment; find existing data</vt:lpstr>
      <vt:lpstr>Sex and age desegregated data (SADD)</vt:lpstr>
      <vt:lpstr>Example- Analyzing existing data </vt:lpstr>
      <vt:lpstr>  Steps of assessment; collecting data   </vt:lpstr>
      <vt:lpstr>Exercise- Generate Gender and GBV data using the AAAQ framework</vt:lpstr>
      <vt:lpstr>PowerPoint Presentation</vt:lpstr>
      <vt:lpstr>  Steps of assessment; collecting data   </vt:lpstr>
      <vt:lpstr>Collecting data- Consulting with women and girls</vt:lpstr>
      <vt:lpstr>  Example: collecting data through routine assessments   </vt:lpstr>
      <vt:lpstr>Exercise: Integration of gender/GBV questions into routine assessments </vt:lpstr>
      <vt:lpstr>  Steps of assessment; Analyzing data and developing recommendations   </vt:lpstr>
      <vt:lpstr>  Case study; Analyzing data and developing recommendations   </vt:lpstr>
      <vt:lpstr>Ethical and safety considerations in data collection</vt:lpstr>
      <vt:lpstr>Ethical and safety considerations in data collection</vt:lpstr>
      <vt:lpstr>GBV disclosures and referrals</vt:lpstr>
      <vt:lpstr>GBV disclosures and referrals- The Pocket Guide</vt:lpstr>
      <vt:lpstr>Strategic planning</vt:lpstr>
      <vt:lpstr>PowerPoint Presentation</vt:lpstr>
      <vt:lpstr> Successful integration into the nutrition cluster response plan- Nigeria </vt:lpstr>
      <vt:lpstr>Resource Mobilization</vt:lpstr>
      <vt:lpstr>Resource mobilization- using gender markers</vt:lpstr>
      <vt:lpstr>Resource mobilization- using gender markers</vt:lpstr>
      <vt:lpstr>Drafting gender and GBV responsive nutrition proposals </vt:lpstr>
      <vt:lpstr>Drafting gender and GBV responsive nutrition proposals </vt:lpstr>
      <vt:lpstr>Good practice in GBV risk mitigation budgeting</vt:lpstr>
      <vt:lpstr>Good practice in GBV risk mitigation budgeting cont’d</vt:lpstr>
      <vt:lpstr>Good practice in GBV risk mitigation budgeting cont’d</vt:lpstr>
      <vt:lpstr>Exercise- Drafting gender and GBV responsive proposals</vt:lpstr>
      <vt:lpstr>Implementation</vt:lpstr>
      <vt:lpstr>Implementation- Good to Know!</vt:lpstr>
      <vt:lpstr>Strengthening the AAAQ framework</vt:lpstr>
      <vt:lpstr>Examples of Gender and GBV considerations for implementation</vt:lpstr>
      <vt:lpstr>Cont’d Gender and GBV considerations for implementation </vt:lpstr>
      <vt:lpstr>Implementation- Do No Harm</vt:lpstr>
      <vt:lpstr>DO NO HARM- Ethics, Dignity and safety</vt:lpstr>
      <vt:lpstr>Survivor-centred principles</vt:lpstr>
      <vt:lpstr>Success story- South Sudan</vt:lpstr>
      <vt:lpstr>Promising Practice- Bangladesh</vt:lpstr>
      <vt:lpstr>Success story- Nigeria</vt:lpstr>
      <vt:lpstr>Example - Ethiopia</vt:lpstr>
      <vt:lpstr>Example – South Sudan</vt:lpstr>
      <vt:lpstr>Exercise- Formulating gender and GBV responsive interventions</vt:lpstr>
      <vt:lpstr>Monitoring</vt:lpstr>
      <vt:lpstr>Cont’d Monitoring</vt:lpstr>
      <vt:lpstr>Cont’d Monitoring</vt:lpstr>
      <vt:lpstr>What is Safety?</vt:lpstr>
      <vt:lpstr>Safety Audits</vt:lpstr>
      <vt:lpstr>Cont’d Safety Audit</vt:lpstr>
      <vt:lpstr>Promising practice- South Sudan</vt:lpstr>
      <vt:lpstr>Monitoring- Use of indicators</vt:lpstr>
      <vt:lpstr>Monitoring- Example of indicators</vt:lpstr>
      <vt:lpstr>Exercise- Reviewing an M&amp;E plan</vt:lpstr>
      <vt:lpstr>Take Home Messages</vt:lpstr>
      <vt:lpstr>Take Home Messages</vt:lpstr>
      <vt:lpstr>Take Home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dc:creator>
  <cp:lastModifiedBy>selina yamout</cp:lastModifiedBy>
  <cp:revision>262</cp:revision>
  <dcterms:created xsi:type="dcterms:W3CDTF">2018-02-26T07:29:13Z</dcterms:created>
  <dcterms:modified xsi:type="dcterms:W3CDTF">2020-01-21T11:29:29Z</dcterms:modified>
</cp:coreProperties>
</file>