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7" r:id="rId2"/>
    <p:sldId id="258" r:id="rId3"/>
    <p:sldId id="259" r:id="rId4"/>
    <p:sldId id="260" r:id="rId5"/>
    <p:sldId id="261" r:id="rId6"/>
    <p:sldId id="262" r:id="rId7"/>
    <p:sldId id="263" r:id="rId8"/>
    <p:sldId id="265" r:id="rId9"/>
    <p:sldId id="266" r:id="rId10"/>
    <p:sldId id="268" r:id="rId11"/>
    <p:sldId id="269" r:id="rId12"/>
    <p:sldId id="270" r:id="rId13"/>
    <p:sldId id="271" r:id="rId14"/>
    <p:sldId id="272" r:id="rId15"/>
    <p:sldId id="274" r:id="rId16"/>
    <p:sldId id="273" r:id="rId17"/>
    <p:sldId id="276" r:id="rId18"/>
    <p:sldId id="277" r:id="rId19"/>
    <p:sldId id="278" r:id="rId20"/>
    <p:sldId id="279" r:id="rId21"/>
    <p:sldId id="280" r:id="rId22"/>
    <p:sldId id="281" r:id="rId23"/>
    <p:sldId id="282" r:id="rId24"/>
    <p:sldId id="283" r:id="rId25"/>
    <p:sldId id="284" r:id="rId26"/>
    <p:sldId id="325"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285"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nia Rastogi" initials="SR" lastIdx="5" clrIdx="1">
    <p:extLst>
      <p:ext uri="{19B8F6BF-5375-455C-9EA6-DF929625EA0E}">
        <p15:presenceInfo xmlns:p15="http://schemas.microsoft.com/office/powerpoint/2012/main" userId="S::srastogi@unicef.org::3565ddd8-c8d3-46db-969c-972fd61464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278" autoAdjust="0"/>
  </p:normalViewPr>
  <p:slideViewPr>
    <p:cSldViewPr snapToGrid="0">
      <p:cViewPr varScale="1">
        <p:scale>
          <a:sx n="60" d="100"/>
          <a:sy n="60" d="100"/>
        </p:scale>
        <p:origin x="109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0A1B00-7C71-49AF-88BE-4649EBC3256B}" type="datetimeFigureOut">
              <a:rPr lang="es-CO" smtClean="0"/>
              <a:t>21/01/2020</a:t>
            </a:fld>
            <a:endParaRPr lang="es-C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0D48C3-3441-4238-8C64-8E5123D22956}" type="slidenum">
              <a:rPr lang="es-CO" smtClean="0"/>
              <a:t>‹#›</a:t>
            </a:fld>
            <a:endParaRPr lang="es-CO"/>
          </a:p>
        </p:txBody>
      </p:sp>
    </p:spTree>
    <p:extLst>
      <p:ext uri="{BB962C8B-B14F-4D97-AF65-F5344CB8AC3E}">
        <p14:creationId xmlns:p14="http://schemas.microsoft.com/office/powerpoint/2010/main" val="1261048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842215-6973-6140-ABBB-734860A4E4EA}" type="slidenum">
              <a:rPr lang="en-US" smtClean="0"/>
              <a:t>1</a:t>
            </a:fld>
            <a:endParaRPr lang="en-US"/>
          </a:p>
        </p:txBody>
      </p:sp>
    </p:spTree>
    <p:extLst>
      <p:ext uri="{BB962C8B-B14F-4D97-AF65-F5344CB8AC3E}">
        <p14:creationId xmlns:p14="http://schemas.microsoft.com/office/powerpoint/2010/main" val="3412150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9E43A-F753-5C4D-8259-B8AD665F1A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5445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461F7850-209E-43CC-BC34-B7B88220170D}" type="slidenum">
              <a:rPr lang="en-US" smtClean="0"/>
              <a:t>43</a:t>
            </a:fld>
            <a:endParaRPr lang="en-US"/>
          </a:p>
        </p:txBody>
      </p:sp>
    </p:spTree>
    <p:extLst>
      <p:ext uri="{BB962C8B-B14F-4D97-AF65-F5344CB8AC3E}">
        <p14:creationId xmlns:p14="http://schemas.microsoft.com/office/powerpoint/2010/main" val="2373478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4669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6EB2E3-1CDF-4856-9EE7-E3F1C641B18B}" type="slidenum">
              <a:rPr lang="en-US" smtClean="0"/>
              <a:t>3</a:t>
            </a:fld>
            <a:endParaRPr lang="en-US"/>
          </a:p>
        </p:txBody>
      </p:sp>
    </p:spTree>
    <p:extLst>
      <p:ext uri="{BB962C8B-B14F-4D97-AF65-F5344CB8AC3E}">
        <p14:creationId xmlns:p14="http://schemas.microsoft.com/office/powerpoint/2010/main" val="2216332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842215-6973-6140-ABBB-734860A4E4EA}" type="slidenum">
              <a:rPr lang="en-US" smtClean="0"/>
              <a:t>4</a:t>
            </a:fld>
            <a:endParaRPr lang="en-US"/>
          </a:p>
        </p:txBody>
      </p:sp>
    </p:spTree>
    <p:extLst>
      <p:ext uri="{BB962C8B-B14F-4D97-AF65-F5344CB8AC3E}">
        <p14:creationId xmlns:p14="http://schemas.microsoft.com/office/powerpoint/2010/main" val="1173785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842215-6973-6140-ABBB-734860A4E4EA}" type="slidenum">
              <a:rPr lang="en-US" smtClean="0"/>
              <a:t>9</a:t>
            </a:fld>
            <a:endParaRPr lang="en-US"/>
          </a:p>
        </p:txBody>
      </p:sp>
    </p:spTree>
    <p:extLst>
      <p:ext uri="{BB962C8B-B14F-4D97-AF65-F5344CB8AC3E}">
        <p14:creationId xmlns:p14="http://schemas.microsoft.com/office/powerpoint/2010/main" val="2865362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842215-6973-6140-ABBB-734860A4E4EA}" type="slidenum">
              <a:rPr lang="en-US" smtClean="0"/>
              <a:t>11</a:t>
            </a:fld>
            <a:endParaRPr lang="en-US"/>
          </a:p>
        </p:txBody>
      </p:sp>
    </p:spTree>
    <p:extLst>
      <p:ext uri="{BB962C8B-B14F-4D97-AF65-F5344CB8AC3E}">
        <p14:creationId xmlns:p14="http://schemas.microsoft.com/office/powerpoint/2010/main" val="359423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Ask participants</a:t>
            </a:r>
            <a:r>
              <a:rPr lang="en-GB" b="0" baseline="0" dirty="0"/>
              <a:t> about the survivors </a:t>
            </a:r>
            <a:r>
              <a:rPr lang="en-US" sz="1200" b="1" dirty="0">
                <a:solidFill>
                  <a:srgbClr val="FF0000"/>
                </a:solidFill>
                <a:latin typeface="+mn-lt"/>
              </a:rPr>
              <a:t>RISKS</a:t>
            </a:r>
            <a:r>
              <a:rPr lang="en-US" sz="1200" b="0" dirty="0">
                <a:latin typeface="+mn-lt"/>
              </a:rPr>
              <a:t> of seeking sup</a:t>
            </a:r>
            <a:r>
              <a:rPr lang="en-GB" sz="1200" b="0" dirty="0">
                <a:latin typeface="+mn-lt"/>
              </a:rPr>
              <a:t>p</a:t>
            </a:r>
            <a:r>
              <a:rPr lang="en-US" sz="1200" b="0" dirty="0">
                <a:latin typeface="+mn-lt"/>
              </a:rPr>
              <a:t>ort</a:t>
            </a:r>
            <a:r>
              <a:rPr lang="en-US" sz="1200" b="0" baseline="0" dirty="0">
                <a:latin typeface="+mn-lt"/>
              </a:rPr>
              <a:t> as follows:</a:t>
            </a:r>
          </a:p>
          <a:p>
            <a:endParaRPr lang="en-US" sz="1200" b="0" baseline="0" dirty="0">
              <a:latin typeface="+mn-l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Possibility that the survivor’s friends, family and/or community will find out, which can lead to being stigmatized, kicked out of their home or community, and/or exposed to more violence.</a:t>
            </a:r>
          </a:p>
          <a:p>
            <a:pPr marL="342900" indent="-342900">
              <a:buFont typeface="Arial" panose="020B0604020202020204" pitchFamily="34" charset="0"/>
              <a:buChar char="•"/>
            </a:pPr>
            <a:endParaRPr lang="en-US" sz="1200" b="0" i="0" u="none" strike="noStrike" baseline="0" dirty="0">
              <a:solidFill>
                <a:srgbClr val="000000"/>
              </a:solidFill>
              <a:latin typeface="Univers-CondensedLigh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Possibility that the perpetrator(s) finds out other people know what happened, leading to retaliation by harming or even killing the survivor.</a:t>
            </a:r>
          </a:p>
          <a:p>
            <a:pPr marL="342900" indent="-342900">
              <a:buFont typeface="Arial" panose="020B0604020202020204" pitchFamily="34" charset="0"/>
              <a:buChar char="•"/>
            </a:pPr>
            <a:endParaRPr lang="en-US" sz="1200" b="0" i="0" u="none" strike="noStrike" baseline="0" dirty="0">
              <a:solidFill>
                <a:srgbClr val="000000"/>
              </a:solidFill>
              <a:latin typeface="Univers-CondensedLigh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Possibility that service providers are exposed to threats and violence by the perpetrator or community if they are seen as helping a survivor.</a:t>
            </a:r>
          </a:p>
          <a:p>
            <a:pPr marL="342900" indent="-342900">
              <a:buFont typeface="Arial" panose="020B0604020202020204" pitchFamily="34" charset="0"/>
              <a:buChar char="•"/>
            </a:pPr>
            <a:endParaRPr lang="en-US" sz="1200" dirty="0">
              <a:solidFill>
                <a:srgbClr val="000000"/>
              </a:solidFill>
              <a:latin typeface="Univers-CondensedLight"/>
            </a:endParaRPr>
          </a:p>
          <a:p>
            <a:pPr marL="342900" indent="-342900">
              <a:buFont typeface="Arial" panose="020B0604020202020204" pitchFamily="34" charset="0"/>
              <a:buChar char="•"/>
            </a:pPr>
            <a:r>
              <a:rPr lang="en-US" sz="1200" b="0" i="0" u="none" strike="noStrike" baseline="0" dirty="0">
                <a:solidFill>
                  <a:srgbClr val="000000"/>
                </a:solidFill>
                <a:latin typeface="Univers-CondensedLight"/>
              </a:rPr>
              <a:t>Possible insensitive response by service providers if they are not trained properly. (PSEA?)</a:t>
            </a:r>
            <a:endParaRPr lang="en-US" sz="1200" dirty="0"/>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780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Ask participants</a:t>
            </a:r>
            <a:r>
              <a:rPr lang="en-GB" b="0" baseline="0" dirty="0"/>
              <a:t> about the survivors </a:t>
            </a:r>
            <a:r>
              <a:rPr lang="en-US" sz="1200" b="1" dirty="0">
                <a:solidFill>
                  <a:srgbClr val="FF0000"/>
                </a:solidFill>
                <a:latin typeface="+mn-lt"/>
              </a:rPr>
              <a:t>BENEFITS</a:t>
            </a:r>
            <a:r>
              <a:rPr lang="en-US" sz="1200" b="1" dirty="0">
                <a:latin typeface="+mn-lt"/>
              </a:rPr>
              <a:t> </a:t>
            </a:r>
            <a:r>
              <a:rPr lang="en-US" sz="1200" b="0" dirty="0">
                <a:latin typeface="+mn-lt"/>
              </a:rPr>
              <a:t>of seeking sup</a:t>
            </a:r>
            <a:r>
              <a:rPr lang="en-GB" sz="1200" b="0" dirty="0">
                <a:latin typeface="+mn-lt"/>
              </a:rPr>
              <a:t>p</a:t>
            </a:r>
            <a:r>
              <a:rPr lang="en-US" sz="1200" b="0" dirty="0">
                <a:latin typeface="+mn-lt"/>
              </a:rPr>
              <a:t>ort</a:t>
            </a:r>
            <a:r>
              <a:rPr lang="en-US" sz="1200" b="0" baseline="0" dirty="0">
                <a:latin typeface="+mn-lt"/>
              </a:rPr>
              <a:t> as follows:</a:t>
            </a:r>
          </a:p>
          <a:p>
            <a:endParaRPr lang="en-US" sz="1200" b="0" baseline="0" dirty="0">
              <a:latin typeface="+mn-lt"/>
            </a:endParaRPr>
          </a:p>
          <a:p>
            <a:pPr marL="342900" indent="-342900">
              <a:buFont typeface="Arial" panose="020B0604020202020204" pitchFamily="34" charset="0"/>
              <a:buChar char="•"/>
            </a:pPr>
            <a:r>
              <a:rPr lang="en-US" sz="1200" b="0" i="0" u="none" strike="noStrike" baseline="0" dirty="0">
                <a:solidFill>
                  <a:srgbClr val="000000"/>
                </a:solidFill>
              </a:rPr>
              <a:t>Access to life-saving support when in distress.</a:t>
            </a:r>
          </a:p>
          <a:p>
            <a:endParaRPr lang="en-US" sz="1200" b="0" i="0" u="none" strike="noStrike" baseline="0" dirty="0">
              <a:solidFill>
                <a:srgbClr val="000000"/>
              </a:solidFill>
            </a:endParaRPr>
          </a:p>
          <a:p>
            <a:pPr marL="342900" indent="-342900">
              <a:buFont typeface="Arial" panose="020B0604020202020204" pitchFamily="34" charset="0"/>
              <a:buChar char="•"/>
            </a:pPr>
            <a:r>
              <a:rPr lang="en-US" sz="1200" b="0" i="0" u="none" strike="noStrike" baseline="0" dirty="0">
                <a:solidFill>
                  <a:srgbClr val="000000"/>
                </a:solidFill>
              </a:rPr>
              <a:t>Access to safe, confidential and professional medical care in a timely manner that could prevent HIV and unwanted pregnancy</a:t>
            </a:r>
            <a:r>
              <a:rPr lang="en-GB" sz="1200" b="0" i="0" u="none" strike="noStrike" baseline="0" dirty="0">
                <a:solidFill>
                  <a:srgbClr val="000000"/>
                </a:solidFill>
              </a:rPr>
              <a:t>.</a:t>
            </a:r>
            <a:endParaRPr lang="en-US" sz="1200" b="0" i="0" u="none" strike="noStrike" baseline="0" dirty="0">
              <a:solidFill>
                <a:srgbClr val="000000"/>
              </a:solidFill>
            </a:endParaRPr>
          </a:p>
          <a:p>
            <a:endParaRPr lang="en-US" sz="1200" b="0" i="0" u="none" strike="noStrike" baseline="0" dirty="0">
              <a:solidFill>
                <a:srgbClr val="000000"/>
              </a:solidFill>
            </a:endParaRPr>
          </a:p>
          <a:p>
            <a:pPr marL="342900" indent="-342900">
              <a:buFont typeface="Arial" panose="020B0604020202020204" pitchFamily="34" charset="0"/>
              <a:buChar char="•"/>
            </a:pPr>
            <a:r>
              <a:rPr lang="en-US" sz="1200" b="0" i="0" u="none" strike="noStrike" baseline="0" dirty="0">
                <a:solidFill>
                  <a:srgbClr val="000000"/>
                </a:solidFill>
              </a:rPr>
              <a:t>Access to other services that provide more dignity and comfort, including options for safety and psychosocial support. </a:t>
            </a:r>
          </a:p>
          <a:p>
            <a:pPr marL="342900" indent="-342900">
              <a:buFont typeface="Arial" panose="020B0604020202020204" pitchFamily="34" charset="0"/>
              <a:buChar char="•"/>
            </a:pPr>
            <a:endParaRPr lang="en-US" sz="1200" dirty="0">
              <a:solidFill>
                <a:srgbClr val="000000"/>
              </a:solidFill>
            </a:endParaRPr>
          </a:p>
          <a:p>
            <a:pPr marL="342900" indent="-342900">
              <a:buFont typeface="Arial" panose="020B0604020202020204" pitchFamily="34" charset="0"/>
              <a:buChar char="•"/>
            </a:pPr>
            <a:r>
              <a:rPr lang="en-US" sz="1200" b="0" i="0" u="none" strike="noStrike" baseline="0" dirty="0">
                <a:solidFill>
                  <a:srgbClr val="000000"/>
                </a:solidFill>
              </a:rPr>
              <a:t>Access to support that may prevent further violence from occurring.</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A469ED-D1FE-4C2F-92A6-034B6594D0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516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9E43A-F753-5C4D-8259-B8AD665F1A99}" type="slidenum">
              <a:rPr lang="en-US" smtClean="0"/>
              <a:t>39</a:t>
            </a:fld>
            <a:endParaRPr lang="en-US"/>
          </a:p>
        </p:txBody>
      </p:sp>
    </p:spTree>
    <p:extLst>
      <p:ext uri="{BB962C8B-B14F-4D97-AF65-F5344CB8AC3E}">
        <p14:creationId xmlns:p14="http://schemas.microsoft.com/office/powerpoint/2010/main" val="2511772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9E43A-F753-5C4D-8259-B8AD665F1A99}" type="slidenum">
              <a:rPr lang="en-US" smtClean="0"/>
              <a:t>40</a:t>
            </a:fld>
            <a:endParaRPr lang="en-US"/>
          </a:p>
        </p:txBody>
      </p:sp>
    </p:spTree>
    <p:extLst>
      <p:ext uri="{BB962C8B-B14F-4D97-AF65-F5344CB8AC3E}">
        <p14:creationId xmlns:p14="http://schemas.microsoft.com/office/powerpoint/2010/main" val="3979064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C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21/01/2020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2794854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21/01/2020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4072832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21/01/2020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261092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34" name="Rectangle 33"/>
          <p:cNvSpPr/>
          <p:nvPr userDrawn="1"/>
        </p:nvSpPr>
        <p:spPr>
          <a:xfrm>
            <a:off x="0" y="4559301"/>
            <a:ext cx="12192000" cy="2298701"/>
          </a:xfrm>
          <a:prstGeom prst="rect">
            <a:avLst/>
          </a:prstGeom>
          <a:solidFill>
            <a:srgbClr val="791E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hasCustomPrompt="1"/>
          </p:nvPr>
        </p:nvSpPr>
        <p:spPr>
          <a:xfrm>
            <a:off x="649863" y="577076"/>
            <a:ext cx="7577856" cy="812799"/>
          </a:xfrm>
        </p:spPr>
        <p:txBody>
          <a:bodyPr anchor="t">
            <a:normAutofit/>
          </a:bodyPr>
          <a:lstStyle>
            <a:lvl1pPr algn="l">
              <a:defRPr sz="4000" b="0" i="0">
                <a:solidFill>
                  <a:srgbClr val="791E77"/>
                </a:solidFill>
                <a:latin typeface="+mj-lt"/>
                <a:cs typeface="Calibri"/>
              </a:defRPr>
            </a:lvl1pPr>
          </a:lstStyle>
          <a:p>
            <a:r>
              <a:rPr lang="en-CA" dirty="0" smtClean="0"/>
              <a:t>Click to edit title</a:t>
            </a:r>
            <a:endParaRPr lang="en-US" dirty="0"/>
          </a:p>
        </p:txBody>
      </p:sp>
      <p:pic>
        <p:nvPicPr>
          <p:cNvPr id="15" name="Picture 14" descr="bkg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3599" y="1549400"/>
            <a:ext cx="12192003" cy="6858000"/>
          </a:xfrm>
          <a:prstGeom prst="rect">
            <a:avLst/>
          </a:prstGeom>
        </p:spPr>
      </p:pic>
      <p:sp>
        <p:nvSpPr>
          <p:cNvPr id="22" name="TextBox 21"/>
          <p:cNvSpPr txBox="1"/>
          <p:nvPr userDrawn="1"/>
        </p:nvSpPr>
        <p:spPr>
          <a:xfrm>
            <a:off x="3251200" y="5188820"/>
            <a:ext cx="3378248" cy="830997"/>
          </a:xfrm>
          <a:prstGeom prst="rect">
            <a:avLst/>
          </a:prstGeom>
          <a:noFill/>
        </p:spPr>
        <p:txBody>
          <a:bodyPr wrap="square" rtlCol="0">
            <a:spAutoFit/>
          </a:bodyPr>
          <a:lstStyle/>
          <a:p>
            <a:r>
              <a:rPr lang="en-US" sz="1600" dirty="0" smtClean="0">
                <a:solidFill>
                  <a:schemeClr val="bg1"/>
                </a:solidFill>
                <a:latin typeface="+mj-lt"/>
              </a:rPr>
              <a:t>Guidelines for Integrating Gender-based Violence Interventions in Humanitarian Action</a:t>
            </a:r>
            <a:endParaRPr lang="en-US" sz="1600" dirty="0">
              <a:solidFill>
                <a:schemeClr val="bg1"/>
              </a:solidFill>
              <a:latin typeface="+mj-lt"/>
            </a:endParaRPr>
          </a:p>
        </p:txBody>
      </p:sp>
      <p:pic>
        <p:nvPicPr>
          <p:cNvPr id="26" name="Picture 25" descr="GPC_logo-transparent.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649863" y="5188820"/>
            <a:ext cx="2381205" cy="1190603"/>
          </a:xfrm>
          <a:prstGeom prst="rect">
            <a:avLst/>
          </a:prstGeom>
        </p:spPr>
      </p:pic>
    </p:spTree>
    <p:extLst>
      <p:ext uri="{BB962C8B-B14F-4D97-AF65-F5344CB8AC3E}">
        <p14:creationId xmlns:p14="http://schemas.microsoft.com/office/powerpoint/2010/main" val="1305502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34" name="Rectangle 33"/>
          <p:cNvSpPr/>
          <p:nvPr userDrawn="1"/>
        </p:nvSpPr>
        <p:spPr>
          <a:xfrm>
            <a:off x="0" y="6096001"/>
            <a:ext cx="12192000" cy="762001"/>
          </a:xfrm>
          <a:prstGeom prst="rect">
            <a:avLst/>
          </a:prstGeom>
          <a:solidFill>
            <a:srgbClr val="791E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hasCustomPrompt="1"/>
          </p:nvPr>
        </p:nvSpPr>
        <p:spPr>
          <a:xfrm>
            <a:off x="649863" y="577076"/>
            <a:ext cx="7577856" cy="812799"/>
          </a:xfrm>
        </p:spPr>
        <p:txBody>
          <a:bodyPr anchor="t">
            <a:normAutofit/>
          </a:bodyPr>
          <a:lstStyle>
            <a:lvl1pPr algn="l">
              <a:defRPr sz="4000" b="0" i="0">
                <a:solidFill>
                  <a:srgbClr val="791E77"/>
                </a:solidFill>
                <a:latin typeface="+mj-lt"/>
                <a:cs typeface="Calibri"/>
              </a:defRPr>
            </a:lvl1pPr>
          </a:lstStyle>
          <a:p>
            <a:r>
              <a:rPr lang="en-CA" dirty="0" smtClean="0"/>
              <a:t>Click to edit title</a:t>
            </a:r>
            <a:endParaRPr lang="en-US" dirty="0"/>
          </a:p>
        </p:txBody>
      </p:sp>
      <p:pic>
        <p:nvPicPr>
          <p:cNvPr id="15" name="Picture 14" descr="bkg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3599" y="1549400"/>
            <a:ext cx="12192003" cy="6858000"/>
          </a:xfrm>
          <a:prstGeom prst="rect">
            <a:avLst/>
          </a:prstGeom>
        </p:spPr>
      </p:pic>
      <p:sp>
        <p:nvSpPr>
          <p:cNvPr id="22" name="TextBox 21"/>
          <p:cNvSpPr txBox="1"/>
          <p:nvPr userDrawn="1"/>
        </p:nvSpPr>
        <p:spPr>
          <a:xfrm>
            <a:off x="1862667" y="6320819"/>
            <a:ext cx="9008533" cy="307777"/>
          </a:xfrm>
          <a:prstGeom prst="rect">
            <a:avLst/>
          </a:prstGeom>
          <a:noFill/>
        </p:spPr>
        <p:txBody>
          <a:bodyPr wrap="square" rtlCol="0">
            <a:spAutoFit/>
          </a:bodyPr>
          <a:lstStyle/>
          <a:p>
            <a:r>
              <a:rPr lang="en-US" sz="1400" dirty="0" smtClean="0">
                <a:solidFill>
                  <a:schemeClr val="bg1"/>
                </a:solidFill>
                <a:latin typeface="+mj-lt"/>
              </a:rPr>
              <a:t>Guidelines for Integrating Gender-based Violence Interventions in Humanitarian Action</a:t>
            </a:r>
            <a:endParaRPr lang="en-US" sz="1400" dirty="0">
              <a:solidFill>
                <a:schemeClr val="bg1"/>
              </a:solidFill>
              <a:latin typeface="+mj-lt"/>
            </a:endParaRPr>
          </a:p>
        </p:txBody>
      </p:sp>
      <p:pic>
        <p:nvPicPr>
          <p:cNvPr id="26" name="Picture 25" descr="GPC_logo-transparent.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345064" y="6166931"/>
            <a:ext cx="1382137" cy="691069"/>
          </a:xfrm>
          <a:prstGeom prst="rect">
            <a:avLst/>
          </a:prstGeom>
        </p:spPr>
      </p:pic>
    </p:spTree>
    <p:extLst>
      <p:ext uri="{BB962C8B-B14F-4D97-AF65-F5344CB8AC3E}">
        <p14:creationId xmlns:p14="http://schemas.microsoft.com/office/powerpoint/2010/main" val="375717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Date Placeholder 3"/>
          <p:cNvSpPr>
            <a:spLocks noGrp="1"/>
          </p:cNvSpPr>
          <p:nvPr>
            <p:ph type="dt" sz="half" idx="10"/>
          </p:nvPr>
        </p:nvSpPr>
        <p:spPr/>
        <p:txBody>
          <a:bodyPr/>
          <a:lstStyle/>
          <a:p>
            <a:fld id="{3AAB35CC-6105-4DB1-BC90-C950C238696D}" type="datetimeFigureOut">
              <a:rPr lang="es-CO" smtClean="0"/>
              <a:t>21/01/2020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697884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CO"/>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AB35CC-6105-4DB1-BC90-C950C238696D}" type="datetimeFigureOut">
              <a:rPr lang="es-CO" smtClean="0"/>
              <a:t>21/01/2020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1908752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Date Placeholder 4"/>
          <p:cNvSpPr>
            <a:spLocks noGrp="1"/>
          </p:cNvSpPr>
          <p:nvPr>
            <p:ph type="dt" sz="half" idx="10"/>
          </p:nvPr>
        </p:nvSpPr>
        <p:spPr/>
        <p:txBody>
          <a:bodyPr/>
          <a:lstStyle/>
          <a:p>
            <a:fld id="{3AAB35CC-6105-4DB1-BC90-C950C238696D}" type="datetimeFigureOut">
              <a:rPr lang="es-CO" smtClean="0"/>
              <a:t>21/01/2020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1618359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C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Date Placeholder 6"/>
          <p:cNvSpPr>
            <a:spLocks noGrp="1"/>
          </p:cNvSpPr>
          <p:nvPr>
            <p:ph type="dt" sz="half" idx="10"/>
          </p:nvPr>
        </p:nvSpPr>
        <p:spPr/>
        <p:txBody>
          <a:bodyPr/>
          <a:lstStyle/>
          <a:p>
            <a:fld id="{3AAB35CC-6105-4DB1-BC90-C950C238696D}" type="datetimeFigureOut">
              <a:rPr lang="es-CO" smtClean="0"/>
              <a:t>21/01/2020</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932035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Date Placeholder 2"/>
          <p:cNvSpPr>
            <a:spLocks noGrp="1"/>
          </p:cNvSpPr>
          <p:nvPr>
            <p:ph type="dt" sz="half" idx="10"/>
          </p:nvPr>
        </p:nvSpPr>
        <p:spPr/>
        <p:txBody>
          <a:bodyPr/>
          <a:lstStyle/>
          <a:p>
            <a:fld id="{3AAB35CC-6105-4DB1-BC90-C950C238696D}" type="datetimeFigureOut">
              <a:rPr lang="es-CO" smtClean="0"/>
              <a:t>21/01/2020</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226523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AB35CC-6105-4DB1-BC90-C950C238696D}" type="datetimeFigureOut">
              <a:rPr lang="es-CO" smtClean="0"/>
              <a:t>21/01/2020</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53544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CO"/>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AB35CC-6105-4DB1-BC90-C950C238696D}" type="datetimeFigureOut">
              <a:rPr lang="es-CO" smtClean="0"/>
              <a:t>21/01/2020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398025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CO"/>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AB35CC-6105-4DB1-BC90-C950C238696D}" type="datetimeFigureOut">
              <a:rPr lang="es-CO" smtClean="0"/>
              <a:t>21/01/2020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EC20594-03BF-4632-817A-A6EE8657D15C}" type="slidenum">
              <a:rPr lang="es-CO" smtClean="0"/>
              <a:t>‹#›</a:t>
            </a:fld>
            <a:endParaRPr lang="es-CO"/>
          </a:p>
        </p:txBody>
      </p:sp>
    </p:spTree>
    <p:extLst>
      <p:ext uri="{BB962C8B-B14F-4D97-AF65-F5344CB8AC3E}">
        <p14:creationId xmlns:p14="http://schemas.microsoft.com/office/powerpoint/2010/main" val="175560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C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AB35CC-6105-4DB1-BC90-C950C238696D}" type="datetimeFigureOut">
              <a:rPr lang="es-CO" smtClean="0"/>
              <a:t>21/01/2020</a:t>
            </a:fld>
            <a:endParaRPr lang="es-C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C20594-03BF-4632-817A-A6EE8657D15C}" type="slidenum">
              <a:rPr lang="es-CO" smtClean="0"/>
              <a:t>‹#›</a:t>
            </a:fld>
            <a:endParaRPr lang="es-CO"/>
          </a:p>
        </p:txBody>
      </p:sp>
    </p:spTree>
    <p:extLst>
      <p:ext uri="{BB962C8B-B14F-4D97-AF65-F5344CB8AC3E}">
        <p14:creationId xmlns:p14="http://schemas.microsoft.com/office/powerpoint/2010/main" val="2612647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85820" y="1262040"/>
            <a:ext cx="7511192" cy="812799"/>
          </a:xfrm>
        </p:spPr>
        <p:txBody>
          <a:bodyPr>
            <a:normAutofit fontScale="90000"/>
          </a:bodyPr>
          <a:lstStyle/>
          <a:p>
            <a:r>
              <a:rPr lang="en-US" b="1" dirty="0" smtClean="0">
                <a:solidFill>
                  <a:schemeClr val="tx1">
                    <a:lumMod val="50000"/>
                    <a:lumOff val="50000"/>
                  </a:schemeClr>
                </a:solidFill>
              </a:rPr>
              <a:t/>
            </a:r>
            <a:br>
              <a:rPr lang="en-US" b="1" dirty="0" smtClean="0">
                <a:solidFill>
                  <a:schemeClr val="tx1">
                    <a:lumMod val="50000"/>
                    <a:lumOff val="50000"/>
                  </a:schemeClr>
                </a:solidFill>
              </a:rPr>
            </a:br>
            <a:r>
              <a:rPr lang="en-US" b="1" dirty="0" smtClean="0">
                <a:solidFill>
                  <a:srgbClr val="7030A0"/>
                </a:solidFill>
              </a:rPr>
              <a:t>Gender-based Violence</a:t>
            </a:r>
            <a:r>
              <a:rPr lang="en-US" b="1" dirty="0">
                <a:solidFill>
                  <a:srgbClr val="7030A0"/>
                </a:solidFill>
              </a:rPr>
              <a:t> </a:t>
            </a:r>
            <a:r>
              <a:rPr lang="en-US" b="1" dirty="0" smtClean="0">
                <a:solidFill>
                  <a:srgbClr val="7030A0"/>
                </a:solidFill>
              </a:rPr>
              <a:t>(GBV) Core Concepts and referrals </a:t>
            </a:r>
            <a:r>
              <a:rPr lang="en-US" b="1" dirty="0">
                <a:solidFill>
                  <a:srgbClr val="7030A0"/>
                </a:solidFill>
              </a:rPr>
              <a:t/>
            </a:r>
            <a:br>
              <a:rPr lang="en-US" b="1" dirty="0">
                <a:solidFill>
                  <a:srgbClr val="7030A0"/>
                </a:solidFill>
              </a:rPr>
            </a:br>
            <a:endParaRPr lang="en-US" dirty="0">
              <a:solidFill>
                <a:srgbClr val="7030A0"/>
              </a:solidFill>
            </a:endParaRPr>
          </a:p>
        </p:txBody>
      </p:sp>
    </p:spTree>
    <p:extLst>
      <p:ext uri="{BB962C8B-B14F-4D97-AF65-F5344CB8AC3E}">
        <p14:creationId xmlns:p14="http://schemas.microsoft.com/office/powerpoint/2010/main" val="3764627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347584"/>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Core concept 5: </a:t>
            </a:r>
            <a:r>
              <a:rPr lang="en-US" b="1" dirty="0"/>
              <a:t>CONSENT</a:t>
            </a:r>
            <a:endParaRPr lang="en-US" sz="2800" b="1" dirty="0"/>
          </a:p>
        </p:txBody>
      </p:sp>
      <p:sp>
        <p:nvSpPr>
          <p:cNvPr id="5" name="Title 1"/>
          <p:cNvSpPr txBox="1">
            <a:spLocks/>
          </p:cNvSpPr>
          <p:nvPr/>
        </p:nvSpPr>
        <p:spPr>
          <a:xfrm>
            <a:off x="2197226" y="1361656"/>
            <a:ext cx="8124599" cy="4112732"/>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sz="2800" u="sng" dirty="0"/>
              <a:t>Consent </a:t>
            </a:r>
            <a:r>
              <a:rPr lang="en-US" sz="2800" dirty="0"/>
              <a:t>means saying “yes,” agreeing to something.</a:t>
            </a:r>
          </a:p>
          <a:p>
            <a:endParaRPr lang="en-US" sz="2800" dirty="0"/>
          </a:p>
          <a:p>
            <a:r>
              <a:rPr lang="en-US" sz="2800" u="sng" dirty="0"/>
              <a:t>Informed consent </a:t>
            </a:r>
            <a:r>
              <a:rPr lang="en-US" sz="2800" dirty="0"/>
              <a:t>means making an informed choice freely and voluntarily by persons in an equal power relationship.</a:t>
            </a:r>
          </a:p>
          <a:p>
            <a:endParaRPr lang="en-US" sz="2800" dirty="0"/>
          </a:p>
          <a:p>
            <a:pPr marL="457200" indent="-457200">
              <a:buFont typeface="Arial"/>
              <a:buChar char="•"/>
            </a:pPr>
            <a:r>
              <a:rPr lang="en-US" sz="2800" dirty="0">
                <a:solidFill>
                  <a:srgbClr val="000000"/>
                </a:solidFill>
              </a:rPr>
              <a:t>Acts of GBV occur without informed consent</a:t>
            </a:r>
          </a:p>
          <a:p>
            <a:pPr marL="457200" indent="-457200">
              <a:buSzPct val="100000"/>
              <a:buFont typeface="Arial"/>
              <a:buChar char="•"/>
            </a:pPr>
            <a:r>
              <a:rPr lang="en-US" sz="2800" dirty="0">
                <a:solidFill>
                  <a:srgbClr val="000000"/>
                </a:solidFill>
              </a:rPr>
              <a:t>Saying yes is not true consent if said under duress</a:t>
            </a:r>
          </a:p>
          <a:p>
            <a:pPr marL="457200" indent="-457200">
              <a:buFont typeface="Arial"/>
              <a:buChar char="•"/>
            </a:pPr>
            <a:r>
              <a:rPr lang="en-US" sz="2800" dirty="0">
                <a:solidFill>
                  <a:srgbClr val="000000"/>
                </a:solidFill>
              </a:rPr>
              <a:t>Children under age 18 are unable to give informed consent for acts such as female genital cutting (FGC), marriage, sexual relations, etc.</a:t>
            </a:r>
            <a:endParaRPr lang="en-US" sz="1600" b="1" dirty="0">
              <a:solidFill>
                <a:srgbClr val="000000"/>
              </a:solidFill>
            </a:endParaRPr>
          </a:p>
          <a:p>
            <a:endParaRPr lang="en-US" sz="2800" dirty="0">
              <a:solidFill>
                <a:srgbClr val="000000"/>
              </a:solidFill>
            </a:endParaRPr>
          </a:p>
          <a:p>
            <a:pPr marL="285750" indent="-285750">
              <a:buFont typeface="Wingdings" charset="0"/>
              <a:buChar char="Ø"/>
            </a:pPr>
            <a:endParaRPr lang="en-US" sz="1600" b="1" dirty="0">
              <a:solidFill>
                <a:srgbClr val="000000"/>
              </a:solidFill>
            </a:endParaRPr>
          </a:p>
          <a:p>
            <a:pPr marL="285750" indent="-285750">
              <a:buFont typeface="Wingdings" charset="0"/>
              <a:buChar char="Ø"/>
            </a:pPr>
            <a:endParaRPr lang="en-US" sz="1600" b="1" dirty="0">
              <a:solidFill>
                <a:srgbClr val="000000"/>
              </a:solidFill>
            </a:endParaRPr>
          </a:p>
        </p:txBody>
      </p:sp>
    </p:spTree>
    <p:extLst>
      <p:ext uri="{BB962C8B-B14F-4D97-AF65-F5344CB8AC3E}">
        <p14:creationId xmlns:p14="http://schemas.microsoft.com/office/powerpoint/2010/main" val="4414881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80796" y="212838"/>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“GBV = rape, right?”</a:t>
            </a:r>
          </a:p>
          <a:p>
            <a:endParaRPr lang="en-US" sz="1200" dirty="0"/>
          </a:p>
          <a:p>
            <a:r>
              <a:rPr lang="en-US" sz="3200" dirty="0"/>
              <a:t>   Yes, but also:</a:t>
            </a:r>
          </a:p>
        </p:txBody>
      </p:sp>
      <p:sp>
        <p:nvSpPr>
          <p:cNvPr id="5" name="Title 1"/>
          <p:cNvSpPr txBox="1">
            <a:spLocks/>
          </p:cNvSpPr>
          <p:nvPr/>
        </p:nvSpPr>
        <p:spPr>
          <a:xfrm>
            <a:off x="2531102" y="1985098"/>
            <a:ext cx="7228679" cy="383960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sz="2800" dirty="0">
                <a:solidFill>
                  <a:srgbClr val="000000"/>
                </a:solidFill>
              </a:rPr>
              <a:t>• </a:t>
            </a:r>
            <a:r>
              <a:rPr lang="en-US" sz="2800" dirty="0"/>
              <a:t> </a:t>
            </a:r>
            <a:r>
              <a:rPr lang="en-US" sz="2800" dirty="0">
                <a:solidFill>
                  <a:srgbClr val="000000"/>
                </a:solidFill>
              </a:rPr>
              <a:t>Domestic violence/IPV</a:t>
            </a:r>
          </a:p>
          <a:p>
            <a:r>
              <a:rPr lang="en-US" sz="2800" dirty="0">
                <a:solidFill>
                  <a:srgbClr val="000000"/>
                </a:solidFill>
              </a:rPr>
              <a:t>•  Harmful traditional practices</a:t>
            </a:r>
          </a:p>
          <a:p>
            <a:r>
              <a:rPr lang="en-US" sz="2800" dirty="0">
                <a:solidFill>
                  <a:srgbClr val="000000"/>
                </a:solidFill>
              </a:rPr>
              <a:t>•  Forced/early/child marriage</a:t>
            </a:r>
          </a:p>
          <a:p>
            <a:r>
              <a:rPr lang="en-US" sz="2800" dirty="0">
                <a:solidFill>
                  <a:srgbClr val="000000"/>
                </a:solidFill>
              </a:rPr>
              <a:t>•  Denial of resources or opportunities</a:t>
            </a:r>
          </a:p>
          <a:p>
            <a:r>
              <a:rPr lang="en-US" sz="2800" dirty="0">
                <a:solidFill>
                  <a:srgbClr val="000000"/>
                </a:solidFill>
              </a:rPr>
              <a:t>•  Sexual harassment </a:t>
            </a:r>
          </a:p>
          <a:p>
            <a:r>
              <a:rPr lang="en-US" sz="2800" dirty="0">
                <a:solidFill>
                  <a:srgbClr val="000000"/>
                </a:solidFill>
              </a:rPr>
              <a:t>•  Sexual exploitation</a:t>
            </a:r>
          </a:p>
          <a:p>
            <a:r>
              <a:rPr lang="en-US" sz="2800" dirty="0">
                <a:solidFill>
                  <a:srgbClr val="000000"/>
                </a:solidFill>
              </a:rPr>
              <a:t>•  Sex-selective abortion</a:t>
            </a:r>
          </a:p>
          <a:p>
            <a:r>
              <a:rPr lang="en-US" sz="2800" dirty="0">
                <a:solidFill>
                  <a:srgbClr val="000000"/>
                </a:solidFill>
              </a:rPr>
              <a:t>•  Trafficking</a:t>
            </a:r>
          </a:p>
          <a:p>
            <a:r>
              <a:rPr lang="en-US" sz="2800" dirty="0">
                <a:solidFill>
                  <a:srgbClr val="000000"/>
                </a:solidFill>
              </a:rPr>
              <a:t>•  etc….</a:t>
            </a:r>
          </a:p>
          <a:p>
            <a:endParaRPr lang="en-US" sz="1600" b="1" dirty="0">
              <a:solidFill>
                <a:srgbClr val="000000"/>
              </a:solidFill>
            </a:endParaRPr>
          </a:p>
          <a:p>
            <a:endParaRPr lang="en-US" sz="2800" dirty="0">
              <a:solidFill>
                <a:srgbClr val="000000"/>
              </a:solidFill>
            </a:endParaRPr>
          </a:p>
          <a:p>
            <a:pPr marL="285750" indent="-285750">
              <a:buFont typeface="Wingdings" charset="0"/>
              <a:buChar char="Ø"/>
            </a:pPr>
            <a:endParaRPr lang="en-US" sz="1600" b="1" dirty="0">
              <a:solidFill>
                <a:srgbClr val="000000"/>
              </a:solidFill>
            </a:endParaRPr>
          </a:p>
          <a:p>
            <a:pPr marL="285750" indent="-285750">
              <a:buFont typeface="Wingdings" charset="0"/>
              <a:buChar char="Ø"/>
            </a:pPr>
            <a:endParaRPr lang="en-US" sz="1600" b="1" dirty="0">
              <a:solidFill>
                <a:srgbClr val="000000"/>
              </a:solidFill>
            </a:endParaRPr>
          </a:p>
        </p:txBody>
      </p:sp>
    </p:spTree>
    <p:extLst>
      <p:ext uri="{BB962C8B-B14F-4D97-AF65-F5344CB8AC3E}">
        <p14:creationId xmlns:p14="http://schemas.microsoft.com/office/powerpoint/2010/main" val="1305027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577077"/>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Definition of GBV</a:t>
            </a:r>
            <a:br>
              <a:rPr lang="en-US" dirty="0"/>
            </a:br>
            <a:endParaRPr lang="en-US" sz="2800" dirty="0"/>
          </a:p>
        </p:txBody>
      </p:sp>
      <p:sp>
        <p:nvSpPr>
          <p:cNvPr id="5" name="Title 1"/>
          <p:cNvSpPr txBox="1">
            <a:spLocks/>
          </p:cNvSpPr>
          <p:nvPr/>
        </p:nvSpPr>
        <p:spPr>
          <a:xfrm>
            <a:off x="2821813" y="1851813"/>
            <a:ext cx="7228679" cy="36225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sz="2800" dirty="0">
                <a:solidFill>
                  <a:srgbClr val="000000"/>
                </a:solidFill>
              </a:rPr>
              <a:t>GBV is an umbrella term for any harmful act that is perpetrated against a person’s will and is based on socially ascribed (i.e. gender) differences between males and females. It includes acts that inflict physical, sexual or mental harm or suffering, threats of such actions, coercion and other deprivations of liberty.</a:t>
            </a:r>
          </a:p>
          <a:p>
            <a:endParaRPr lang="en-US" sz="1600" b="1" dirty="0">
              <a:solidFill>
                <a:srgbClr val="000000"/>
              </a:solidFill>
            </a:endParaRPr>
          </a:p>
          <a:p>
            <a:endParaRPr lang="en-US" sz="2800" dirty="0">
              <a:solidFill>
                <a:srgbClr val="000000"/>
              </a:solidFill>
            </a:endParaRPr>
          </a:p>
          <a:p>
            <a:pPr marL="285750" indent="-285750">
              <a:buFont typeface="Wingdings" charset="0"/>
              <a:buChar char="Ø"/>
            </a:pPr>
            <a:endParaRPr lang="en-US" sz="1600" b="1" dirty="0">
              <a:solidFill>
                <a:srgbClr val="000000"/>
              </a:solidFill>
            </a:endParaRPr>
          </a:p>
          <a:p>
            <a:pPr marL="285750" indent="-285750">
              <a:buFont typeface="Wingdings" charset="0"/>
              <a:buChar char="Ø"/>
            </a:pPr>
            <a:endParaRPr lang="en-US" sz="1600" b="1" dirty="0">
              <a:solidFill>
                <a:srgbClr val="000000"/>
              </a:solidFill>
            </a:endParaRPr>
          </a:p>
        </p:txBody>
      </p:sp>
    </p:spTree>
    <p:extLst>
      <p:ext uri="{BB962C8B-B14F-4D97-AF65-F5344CB8AC3E}">
        <p14:creationId xmlns:p14="http://schemas.microsoft.com/office/powerpoint/2010/main" val="1900693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418305"/>
            <a:ext cx="7873840" cy="812799"/>
          </a:xfrm>
        </p:spPr>
        <p:txBody>
          <a:bodyPr>
            <a:normAutofit/>
          </a:bodyPr>
          <a:lstStyle/>
          <a:p>
            <a:r>
              <a:rPr lang="en-US" dirty="0" smtClean="0"/>
              <a:t>Why does GBV exist?</a:t>
            </a:r>
            <a:endParaRPr lang="en-US" dirty="0"/>
          </a:p>
        </p:txBody>
      </p:sp>
      <p:sp>
        <p:nvSpPr>
          <p:cNvPr id="3" name="TextBox 2"/>
          <p:cNvSpPr txBox="1"/>
          <p:nvPr/>
        </p:nvSpPr>
        <p:spPr>
          <a:xfrm>
            <a:off x="2141390" y="1231104"/>
            <a:ext cx="7743847" cy="3677930"/>
          </a:xfrm>
          <a:prstGeom prst="rect">
            <a:avLst/>
          </a:prstGeom>
          <a:noFill/>
        </p:spPr>
        <p:txBody>
          <a:bodyPr wrap="square" rtlCol="0">
            <a:spAutoFit/>
          </a:bodyPr>
          <a:lstStyle/>
          <a:p>
            <a:r>
              <a:rPr lang="en-US" sz="2800" dirty="0"/>
              <a:t>In small groups, identify:</a:t>
            </a:r>
          </a:p>
          <a:p>
            <a:endParaRPr lang="en-US" sz="1100" dirty="0"/>
          </a:p>
          <a:p>
            <a:pPr marL="457200" indent="-457200">
              <a:buFont typeface="Arial"/>
              <a:buChar char="•"/>
            </a:pPr>
            <a:r>
              <a:rPr lang="en-US" sz="2800" dirty="0"/>
              <a:t>Root </a:t>
            </a:r>
            <a:r>
              <a:rPr lang="en-US" sz="2800" dirty="0" smtClean="0"/>
              <a:t>causes for GBV</a:t>
            </a:r>
            <a:endParaRPr lang="en-US" sz="2800" dirty="0"/>
          </a:p>
          <a:p>
            <a:pPr marL="457200" indent="-457200">
              <a:buFont typeface="Arial"/>
              <a:buChar char="•"/>
            </a:pPr>
            <a:endParaRPr lang="en-US" sz="900" dirty="0"/>
          </a:p>
          <a:p>
            <a:pPr marL="457200" indent="-457200">
              <a:buFont typeface="Arial"/>
              <a:buChar char="•"/>
            </a:pPr>
            <a:r>
              <a:rPr lang="en-US" sz="2800" dirty="0"/>
              <a:t>Specific risk factors for </a:t>
            </a:r>
            <a:r>
              <a:rPr lang="en-US" sz="2800" dirty="0" smtClean="0"/>
              <a:t>GBV in your context?</a:t>
            </a:r>
          </a:p>
          <a:p>
            <a:r>
              <a:rPr lang="en-US" sz="2800" dirty="0"/>
              <a:t>	</a:t>
            </a:r>
            <a:r>
              <a:rPr lang="en-US" sz="2800" dirty="0" smtClean="0"/>
              <a:t>- </a:t>
            </a:r>
            <a:r>
              <a:rPr lang="en-US" sz="2000" dirty="0" smtClean="0"/>
              <a:t>What increases the likelihood of GBV occurring?</a:t>
            </a:r>
            <a:endParaRPr lang="en-US" sz="2000" dirty="0"/>
          </a:p>
          <a:p>
            <a:pPr marL="457200" indent="-457200">
              <a:buFont typeface="Arial"/>
              <a:buChar char="•"/>
            </a:pPr>
            <a:endParaRPr lang="en-US" sz="900" dirty="0"/>
          </a:p>
          <a:p>
            <a:pPr marL="457200" indent="-457200">
              <a:buFont typeface="Arial"/>
              <a:buChar char="•"/>
            </a:pPr>
            <a:r>
              <a:rPr lang="en-US" sz="2800" dirty="0" smtClean="0"/>
              <a:t>Consequences of different forms of GBV?</a:t>
            </a:r>
          </a:p>
          <a:p>
            <a:r>
              <a:rPr lang="en-US" sz="3600" dirty="0"/>
              <a:t>	</a:t>
            </a:r>
            <a:r>
              <a:rPr lang="en-US" sz="3600" dirty="0" smtClean="0"/>
              <a:t>- </a:t>
            </a:r>
            <a:r>
              <a:rPr lang="en-US" sz="2000" dirty="0" smtClean="0"/>
              <a:t>Physical, social, economic, psychological?</a:t>
            </a:r>
            <a:endParaRPr lang="en-US" sz="2000" dirty="0"/>
          </a:p>
          <a:p>
            <a:endParaRPr lang="en-US" sz="2800" dirty="0"/>
          </a:p>
        </p:txBody>
      </p:sp>
    </p:spTree>
    <p:extLst>
      <p:ext uri="{BB962C8B-B14F-4D97-AF65-F5344CB8AC3E}">
        <p14:creationId xmlns:p14="http://schemas.microsoft.com/office/powerpoint/2010/main" val="232448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8" y="577076"/>
            <a:ext cx="2444327" cy="812799"/>
          </a:xfrm>
        </p:spPr>
        <p:txBody>
          <a:bodyPr>
            <a:noAutofit/>
          </a:bodyPr>
          <a:lstStyle/>
          <a:p>
            <a:r>
              <a:rPr lang="en-US" sz="2400" dirty="0"/>
              <a:t>Consequences</a:t>
            </a:r>
            <a:br>
              <a:rPr lang="en-US" sz="2400" dirty="0"/>
            </a:br>
            <a:r>
              <a:rPr lang="en-US" sz="2400" dirty="0"/>
              <a:t>of GBV</a:t>
            </a:r>
          </a:p>
        </p:txBody>
      </p:sp>
      <p:pic>
        <p:nvPicPr>
          <p:cNvPr id="3" name="Picture 2" descr="http://www.pir.sa.gov.au/__data/assets/image/0003/79185/page49TreeIllustra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508" y="125439"/>
            <a:ext cx="5414796" cy="597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011398" y="4311976"/>
            <a:ext cx="2304617" cy="830997"/>
          </a:xfrm>
          <a:prstGeom prst="rect">
            <a:avLst/>
          </a:prstGeom>
          <a:noFill/>
        </p:spPr>
        <p:txBody>
          <a:bodyPr wrap="square" rtlCol="0">
            <a:spAutoFit/>
          </a:bodyPr>
          <a:lstStyle/>
          <a:p>
            <a:r>
              <a:rPr lang="en-US" sz="2400" dirty="0">
                <a:solidFill>
                  <a:srgbClr val="791E77"/>
                </a:solidFill>
              </a:rPr>
              <a:t>Root causes of GBV</a:t>
            </a:r>
          </a:p>
        </p:txBody>
      </p:sp>
      <p:sp>
        <p:nvSpPr>
          <p:cNvPr id="5" name="TextBox 4"/>
          <p:cNvSpPr txBox="1"/>
          <p:nvPr/>
        </p:nvSpPr>
        <p:spPr>
          <a:xfrm>
            <a:off x="2392501" y="3327634"/>
            <a:ext cx="2113730" cy="369332"/>
          </a:xfrm>
          <a:prstGeom prst="rect">
            <a:avLst/>
          </a:prstGeom>
          <a:noFill/>
        </p:spPr>
        <p:txBody>
          <a:bodyPr wrap="none" rtlCol="0">
            <a:spAutoFit/>
          </a:bodyPr>
          <a:lstStyle/>
          <a:p>
            <a:r>
              <a:rPr lang="en-US" i="1" dirty="0">
                <a:solidFill>
                  <a:srgbClr val="791E77"/>
                </a:solidFill>
              </a:rPr>
              <a:t>Contributing factors</a:t>
            </a:r>
          </a:p>
        </p:txBody>
      </p:sp>
      <p:sp>
        <p:nvSpPr>
          <p:cNvPr id="6" name="TextBox 5"/>
          <p:cNvSpPr txBox="1"/>
          <p:nvPr/>
        </p:nvSpPr>
        <p:spPr>
          <a:xfrm>
            <a:off x="2011398" y="2101109"/>
            <a:ext cx="1903085" cy="461665"/>
          </a:xfrm>
          <a:prstGeom prst="rect">
            <a:avLst/>
          </a:prstGeom>
          <a:noFill/>
        </p:spPr>
        <p:txBody>
          <a:bodyPr wrap="none" rtlCol="0">
            <a:spAutoFit/>
          </a:bodyPr>
          <a:lstStyle/>
          <a:p>
            <a:r>
              <a:rPr lang="en-US" sz="2400" dirty="0">
                <a:solidFill>
                  <a:srgbClr val="791E77"/>
                </a:solidFill>
              </a:rPr>
              <a:t>Forms of GBV</a:t>
            </a:r>
          </a:p>
        </p:txBody>
      </p:sp>
    </p:spTree>
    <p:extLst>
      <p:ext uri="{BB962C8B-B14F-4D97-AF65-F5344CB8AC3E}">
        <p14:creationId xmlns:p14="http://schemas.microsoft.com/office/powerpoint/2010/main" val="1018906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3210" y="310517"/>
            <a:ext cx="8716424" cy="812799"/>
          </a:xfrm>
        </p:spPr>
        <p:txBody>
          <a:bodyPr>
            <a:normAutofit fontScale="90000"/>
          </a:bodyPr>
          <a:lstStyle/>
          <a:p>
            <a:r>
              <a:rPr lang="en-GB" dirty="0">
                <a:cs typeface="Corbel"/>
              </a:rPr>
              <a:t>Root causes and contributing </a:t>
            </a:r>
            <a:r>
              <a:rPr lang="en-GB" dirty="0" smtClean="0">
                <a:cs typeface="Corbel"/>
              </a:rPr>
              <a:t>factors of GBV:</a:t>
            </a:r>
            <a:endParaRPr lang="en-US" dirty="0"/>
          </a:p>
        </p:txBody>
      </p:sp>
      <p:graphicFrame>
        <p:nvGraphicFramePr>
          <p:cNvPr id="3" name="4 Tabla"/>
          <p:cNvGraphicFramePr>
            <a:graphicFrameLocks noGrp="1"/>
          </p:cNvGraphicFramePr>
          <p:nvPr>
            <p:extLst>
              <p:ext uri="{D42A27DB-BD31-4B8C-83A1-F6EECF244321}">
                <p14:modId xmlns:p14="http://schemas.microsoft.com/office/powerpoint/2010/main" val="192954922"/>
              </p:ext>
            </p:extLst>
          </p:nvPr>
        </p:nvGraphicFramePr>
        <p:xfrm>
          <a:off x="2011397" y="1221798"/>
          <a:ext cx="8032760" cy="4307330"/>
        </p:xfrm>
        <a:graphic>
          <a:graphicData uri="http://schemas.openxmlformats.org/drawingml/2006/table">
            <a:tbl>
              <a:tblPr>
                <a:tableStyleId>{BC89EF96-8CEA-46FF-86C4-4CE0E7609802}</a:tableStyleId>
              </a:tblPr>
              <a:tblGrid>
                <a:gridCol w="4194444">
                  <a:extLst>
                    <a:ext uri="{9D8B030D-6E8A-4147-A177-3AD203B41FA5}">
                      <a16:colId xmlns:a16="http://schemas.microsoft.com/office/drawing/2014/main" val="20000"/>
                    </a:ext>
                  </a:extLst>
                </a:gridCol>
                <a:gridCol w="3838316">
                  <a:extLst>
                    <a:ext uri="{9D8B030D-6E8A-4147-A177-3AD203B41FA5}">
                      <a16:colId xmlns:a16="http://schemas.microsoft.com/office/drawing/2014/main" val="20001"/>
                    </a:ext>
                  </a:extLst>
                </a:gridCol>
              </a:tblGrid>
              <a:tr h="1179909">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GB" sz="2000" b="1" u="none" strike="noStrike" cap="none" normalizeH="0" baseline="0" dirty="0" smtClean="0">
                          <a:ln>
                            <a:noFill/>
                          </a:ln>
                          <a:solidFill>
                            <a:schemeClr val="bg1"/>
                          </a:solidFill>
                          <a:effectLst/>
                          <a:latin typeface="Calibri"/>
                          <a:cs typeface="Calibri"/>
                        </a:rPr>
                        <a:t>Root Causes</a:t>
                      </a:r>
                      <a:endParaRPr kumimoji="0" lang="es-PA" sz="2000" b="1" i="0" u="none" strike="noStrike" cap="none" normalizeH="0" baseline="0" dirty="0" smtClean="0">
                        <a:ln>
                          <a:noFill/>
                        </a:ln>
                        <a:solidFill>
                          <a:schemeClr val="bg1"/>
                        </a:solidFill>
                        <a:effectLst/>
                        <a:latin typeface="Calibri"/>
                        <a:ea typeface="Calibri" pitchFamily="34" charset="0"/>
                        <a:cs typeface="Calibri"/>
                      </a:endParaRPr>
                    </a:p>
                  </a:txBody>
                  <a:tcPr marL="68573" marR="68573" marT="0" marB="0" horzOverflow="overflow">
                    <a:solidFill>
                      <a:srgbClr val="791E77"/>
                    </a:solid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GB" sz="2000" b="1" u="none" strike="noStrike" cap="none" normalizeH="0" baseline="0" noProof="0" dirty="0" smtClean="0">
                          <a:ln>
                            <a:noFill/>
                          </a:ln>
                          <a:solidFill>
                            <a:srgbClr val="FFFFFF"/>
                          </a:solidFill>
                          <a:effectLst/>
                          <a:latin typeface="Calibri"/>
                          <a:cs typeface="Calibri"/>
                        </a:rPr>
                        <a:t>Contributing Factors / Risk Factors</a:t>
                      </a:r>
                      <a:endParaRPr kumimoji="0" lang="en-GB" sz="2000" b="1" i="0" u="none" strike="noStrike" cap="none" normalizeH="0" baseline="0" noProof="0" dirty="0" smtClean="0">
                        <a:ln>
                          <a:noFill/>
                        </a:ln>
                        <a:solidFill>
                          <a:srgbClr val="FFFFFF"/>
                        </a:solidFill>
                        <a:effectLst/>
                        <a:latin typeface="Calibri"/>
                        <a:ea typeface="Calibri" pitchFamily="34" charset="0"/>
                        <a:cs typeface="Calibri"/>
                      </a:endParaRPr>
                    </a:p>
                  </a:txBody>
                  <a:tcPr marL="68573" marR="68573" marT="0" marB="0" horzOverflow="overflow">
                    <a:solidFill>
                      <a:srgbClr val="791E77"/>
                    </a:solidFill>
                  </a:tcPr>
                </a:tc>
                <a:extLst>
                  <a:ext uri="{0D108BD9-81ED-4DB2-BD59-A6C34878D82A}">
                    <a16:rowId xmlns:a16="http://schemas.microsoft.com/office/drawing/2014/main" val="10000"/>
                  </a:ext>
                </a:extLst>
              </a:tr>
              <a:tr h="1172783">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Power Imbalance</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r>
                        <a:rPr lang="en-GB" sz="2000" dirty="0" smtClean="0"/>
                        <a:t>Behavioural:</a:t>
                      </a:r>
                      <a:r>
                        <a:rPr lang="en-GB" sz="2000" baseline="0" dirty="0" smtClean="0"/>
                        <a:t> alcohol, drugs, boredom, retaliation</a:t>
                      </a:r>
                      <a:endParaRPr lang="en-US" sz="2000" dirty="0"/>
                    </a:p>
                  </a:txBody>
                  <a:tcPr marL="68573" marR="68573" marT="0" marB="0" horzOverflow="overflow">
                    <a:solidFill>
                      <a:schemeClr val="bg1"/>
                    </a:solidFill>
                  </a:tcPr>
                </a:tc>
                <a:extLst>
                  <a:ext uri="{0D108BD9-81ED-4DB2-BD59-A6C34878D82A}">
                    <a16:rowId xmlns:a16="http://schemas.microsoft.com/office/drawing/2014/main" val="10001"/>
                  </a:ext>
                </a:extLst>
              </a:tr>
              <a:tr h="781855">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Calibri"/>
                          <a:ea typeface="+mn-ea"/>
                          <a:cs typeface="Calibri"/>
                        </a:rPr>
                        <a:t>Gender Inequalities</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r>
                        <a:rPr lang="en-GB" sz="2000" dirty="0" smtClean="0"/>
                        <a:t>Structural:</a:t>
                      </a:r>
                      <a:r>
                        <a:rPr lang="en-GB" sz="2000" baseline="0" dirty="0" smtClean="0"/>
                        <a:t> camp layout, access to services</a:t>
                      </a:r>
                      <a:endParaRPr lang="en-US" sz="2000" dirty="0"/>
                    </a:p>
                  </a:txBody>
                  <a:tcPr marL="68573" marR="68573" marT="0" marB="0" horzOverflow="overflow">
                    <a:solidFill>
                      <a:schemeClr val="bg1"/>
                    </a:solidFill>
                  </a:tcPr>
                </a:tc>
                <a:extLst>
                  <a:ext uri="{0D108BD9-81ED-4DB2-BD59-A6C34878D82A}">
                    <a16:rowId xmlns:a16="http://schemas.microsoft.com/office/drawing/2014/main" val="10002"/>
                  </a:ext>
                </a:extLst>
              </a:tr>
              <a:tr h="1172783">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Calibri"/>
                          <a:ea typeface="+mn-ea"/>
                          <a:cs typeface="Calibri"/>
                        </a:rPr>
                        <a:t>Disregard for human rights</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r>
                        <a:rPr lang="en-GB" sz="2000" dirty="0" smtClean="0"/>
                        <a:t>Systems: impunity,</a:t>
                      </a:r>
                      <a:r>
                        <a:rPr lang="en-GB" sz="2000" baseline="0" dirty="0" smtClean="0"/>
                        <a:t> representation, participation  </a:t>
                      </a:r>
                      <a:endParaRPr lang="en-US" sz="2000" dirty="0"/>
                    </a:p>
                  </a:txBody>
                  <a:tcPr marL="68573" marR="68573" marT="0" marB="0" horzOverflow="overflow">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23333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10517"/>
            <a:ext cx="5683392" cy="812799"/>
          </a:xfrm>
        </p:spPr>
        <p:txBody>
          <a:bodyPr/>
          <a:lstStyle/>
          <a:p>
            <a:r>
              <a:rPr lang="en-US" dirty="0" smtClean="0"/>
              <a:t>Consequences of GBV:</a:t>
            </a:r>
            <a:endParaRPr lang="en-US" dirty="0"/>
          </a:p>
        </p:txBody>
      </p:sp>
      <p:graphicFrame>
        <p:nvGraphicFramePr>
          <p:cNvPr id="3" name="4 Tabla"/>
          <p:cNvGraphicFramePr>
            <a:graphicFrameLocks noGrp="1"/>
          </p:cNvGraphicFramePr>
          <p:nvPr>
            <p:extLst/>
          </p:nvPr>
        </p:nvGraphicFramePr>
        <p:xfrm>
          <a:off x="2011398" y="1221799"/>
          <a:ext cx="8339129" cy="4388991"/>
        </p:xfrm>
        <a:graphic>
          <a:graphicData uri="http://schemas.openxmlformats.org/drawingml/2006/table">
            <a:tbl>
              <a:tblPr>
                <a:tableStyleId>{BC89EF96-8CEA-46FF-86C4-4CE0E7609802}</a:tableStyleId>
              </a:tblPr>
              <a:tblGrid>
                <a:gridCol w="3058641">
                  <a:extLst>
                    <a:ext uri="{9D8B030D-6E8A-4147-A177-3AD203B41FA5}">
                      <a16:colId xmlns:a16="http://schemas.microsoft.com/office/drawing/2014/main" val="20000"/>
                    </a:ext>
                  </a:extLst>
                </a:gridCol>
                <a:gridCol w="2798948">
                  <a:extLst>
                    <a:ext uri="{9D8B030D-6E8A-4147-A177-3AD203B41FA5}">
                      <a16:colId xmlns:a16="http://schemas.microsoft.com/office/drawing/2014/main" val="20001"/>
                    </a:ext>
                  </a:extLst>
                </a:gridCol>
                <a:gridCol w="2481540">
                  <a:extLst>
                    <a:ext uri="{9D8B030D-6E8A-4147-A177-3AD203B41FA5}">
                      <a16:colId xmlns:a16="http://schemas.microsoft.com/office/drawing/2014/main" val="20002"/>
                    </a:ext>
                  </a:extLst>
                </a:gridCol>
              </a:tblGrid>
              <a:tr h="919956">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GB" sz="2000" b="1" u="none" strike="noStrike" cap="none" normalizeH="0" baseline="0" dirty="0" smtClean="0">
                          <a:ln>
                            <a:noFill/>
                          </a:ln>
                          <a:solidFill>
                            <a:schemeClr val="bg1"/>
                          </a:solidFill>
                          <a:effectLst/>
                          <a:latin typeface="Calibri"/>
                          <a:cs typeface="Calibri"/>
                        </a:rPr>
                        <a:t>Physical health consequences</a:t>
                      </a:r>
                      <a:endParaRPr kumimoji="0" lang="es-PA" sz="2000" b="1" i="0" u="none" strike="noStrike" cap="none" normalizeH="0" baseline="0" dirty="0" smtClean="0">
                        <a:ln>
                          <a:noFill/>
                        </a:ln>
                        <a:solidFill>
                          <a:schemeClr val="bg1"/>
                        </a:solidFill>
                        <a:effectLst/>
                        <a:latin typeface="Calibri"/>
                        <a:ea typeface="Calibri" pitchFamily="34" charset="0"/>
                        <a:cs typeface="Calibri"/>
                      </a:endParaRPr>
                    </a:p>
                  </a:txBody>
                  <a:tcPr marL="68573" marR="68573" marT="0" marB="0" horzOverflow="overflow">
                    <a:solidFill>
                      <a:srgbClr val="791E77"/>
                    </a:solid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GB" sz="2000" b="1" u="none" strike="noStrike" cap="none" normalizeH="0" baseline="0" noProof="0" dirty="0" smtClean="0">
                          <a:ln>
                            <a:noFill/>
                          </a:ln>
                          <a:solidFill>
                            <a:srgbClr val="FFFFFF"/>
                          </a:solidFill>
                          <a:effectLst/>
                          <a:latin typeface="Calibri"/>
                          <a:cs typeface="Calibri"/>
                        </a:rPr>
                        <a:t>Psychological health consequences</a:t>
                      </a:r>
                      <a:endParaRPr kumimoji="0" lang="en-GB" sz="2000" b="1" i="0" u="none" strike="noStrike" cap="none" normalizeH="0" baseline="0" noProof="0" dirty="0" smtClean="0">
                        <a:ln>
                          <a:noFill/>
                        </a:ln>
                        <a:solidFill>
                          <a:srgbClr val="FFFFFF"/>
                        </a:solidFill>
                        <a:effectLst/>
                        <a:latin typeface="Calibri"/>
                        <a:ea typeface="Calibri" pitchFamily="34" charset="0"/>
                        <a:cs typeface="Calibri"/>
                      </a:endParaRPr>
                    </a:p>
                  </a:txBody>
                  <a:tcPr marL="68573" marR="68573" marT="0" marB="0" horzOverflow="overflow">
                    <a:solidFill>
                      <a:srgbClr val="791E77"/>
                    </a:solidFill>
                  </a:tcPr>
                </a:tc>
                <a:tc>
                  <a:txBody>
                    <a:bodyPr/>
                    <a:lstStyle/>
                    <a:p>
                      <a:pPr marL="0" marR="0" lvl="0" indent="0" algn="ctr" defTabSz="457200" rtl="0" eaLnBrk="1" fontAlgn="base" latinLnBrk="0" hangingPunct="1">
                        <a:lnSpc>
                          <a:spcPct val="115000"/>
                        </a:lnSpc>
                        <a:spcBef>
                          <a:spcPct val="0"/>
                        </a:spcBef>
                        <a:spcAft>
                          <a:spcPct val="0"/>
                        </a:spcAft>
                        <a:buClrTx/>
                        <a:buSzTx/>
                        <a:buFontTx/>
                        <a:buNone/>
                        <a:tabLst/>
                      </a:pPr>
                      <a:r>
                        <a:rPr kumimoji="0" lang="en-GB" sz="2000" b="1" u="none" strike="noStrike" cap="none" normalizeH="0" baseline="0" dirty="0" smtClean="0">
                          <a:ln>
                            <a:noFill/>
                          </a:ln>
                          <a:solidFill>
                            <a:srgbClr val="FFFFFF"/>
                          </a:solidFill>
                          <a:effectLst/>
                          <a:latin typeface="Calibri"/>
                          <a:cs typeface="Calibri"/>
                        </a:rPr>
                        <a:t>Social &amp; Economic consequences</a:t>
                      </a:r>
                      <a:endParaRPr kumimoji="0" lang="es-PA" sz="2000" b="1" i="0" u="none" strike="noStrike" cap="none" normalizeH="0" baseline="0" dirty="0" smtClean="0">
                        <a:ln>
                          <a:noFill/>
                        </a:ln>
                        <a:solidFill>
                          <a:srgbClr val="FFFFFF"/>
                        </a:solidFill>
                        <a:effectLst/>
                        <a:latin typeface="Calibri"/>
                        <a:ea typeface="Calibri" pitchFamily="34" charset="0"/>
                        <a:cs typeface="Calibri"/>
                      </a:endParaRPr>
                    </a:p>
                  </a:txBody>
                  <a:tcPr marL="68573" marR="68573" marT="0" marB="0" horzOverflow="overflow">
                    <a:solidFill>
                      <a:srgbClr val="791E77"/>
                    </a:solidFill>
                  </a:tcPr>
                </a:tc>
                <a:extLst>
                  <a:ext uri="{0D108BD9-81ED-4DB2-BD59-A6C34878D82A}">
                    <a16:rowId xmlns:a16="http://schemas.microsoft.com/office/drawing/2014/main" val="10000"/>
                  </a:ext>
                </a:extLst>
              </a:tr>
              <a:tr h="373892">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Physical injury</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Depression</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smtClean="0">
                          <a:ln>
                            <a:noFill/>
                          </a:ln>
                          <a:effectLst/>
                          <a:latin typeface="Calibri"/>
                          <a:cs typeface="Calibri"/>
                        </a:rPr>
                        <a:t>Victim-blaming</a:t>
                      </a:r>
                      <a:endParaRPr kumimoji="0" lang="es-PA" sz="2000" b="0" i="0" u="none" strike="noStrike" cap="none" normalizeH="0" baseline="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1"/>
                  </a:ext>
                </a:extLst>
              </a:tr>
              <a:tr h="352800">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HIV/AIDS</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smtClean="0">
                          <a:ln>
                            <a:noFill/>
                          </a:ln>
                          <a:effectLst/>
                          <a:latin typeface="Calibri"/>
                          <a:cs typeface="Calibri"/>
                        </a:rPr>
                        <a:t>Fear</a:t>
                      </a:r>
                      <a:endParaRPr kumimoji="0" lang="es-PA" sz="2000" b="0" i="0" u="none" strike="noStrike" cap="none" normalizeH="0" baseline="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smtClean="0">
                          <a:ln>
                            <a:noFill/>
                          </a:ln>
                          <a:effectLst/>
                          <a:latin typeface="Calibri"/>
                          <a:cs typeface="Calibri"/>
                        </a:rPr>
                        <a:t>Stigmatisation</a:t>
                      </a:r>
                      <a:endParaRPr kumimoji="0" lang="es-PA" sz="2000" b="0" i="0" u="none" strike="noStrike" cap="none" normalizeH="0" baseline="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2"/>
                  </a:ext>
                </a:extLst>
              </a:tr>
              <a:tr h="460097">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STIs</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Self-blame</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Rejection</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3"/>
                  </a:ext>
                </a:extLst>
              </a:tr>
              <a:tr h="472504">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smtClean="0">
                          <a:ln>
                            <a:noFill/>
                          </a:ln>
                          <a:effectLst/>
                          <a:latin typeface="Calibri"/>
                          <a:cs typeface="Calibri"/>
                        </a:rPr>
                        <a:t>Unwanted pregnancy</a:t>
                      </a:r>
                      <a:endParaRPr kumimoji="0" lang="es-PA" sz="2000" b="0" i="0" u="none" strike="noStrike" cap="none" normalizeH="0" baseline="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Anxiety</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Isolation</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extLst>
                  <a:ext uri="{0D108BD9-81ED-4DB2-BD59-A6C34878D82A}">
                    <a16:rowId xmlns:a16="http://schemas.microsoft.com/office/drawing/2014/main" val="10004"/>
                  </a:ext>
                </a:extLst>
              </a:tr>
              <a:tr h="352800">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Unsafe abortion</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Mental illness</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Calibri"/>
                          <a:ea typeface="ＭＳ Ｐゴシック" pitchFamily="34" charset="-128"/>
                          <a:cs typeface="Calibri"/>
                        </a:rPr>
                        <a:t>Decreased earning capacity/contribution</a:t>
                      </a:r>
                    </a:p>
                  </a:txBody>
                  <a:tcPr marL="68573" marR="68573" marT="0" marB="0" horzOverflow="overflow">
                    <a:solidFill>
                      <a:schemeClr val="bg1"/>
                    </a:solidFill>
                  </a:tcPr>
                </a:tc>
                <a:extLst>
                  <a:ext uri="{0D108BD9-81ED-4DB2-BD59-A6C34878D82A}">
                    <a16:rowId xmlns:a16="http://schemas.microsoft.com/office/drawing/2014/main" val="10005"/>
                  </a:ext>
                </a:extLst>
              </a:tr>
              <a:tr h="403103">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Fistula</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u="none" strike="noStrike" cap="none" normalizeH="0" baseline="0" dirty="0" smtClean="0">
                          <a:ln>
                            <a:noFill/>
                          </a:ln>
                          <a:effectLst/>
                          <a:latin typeface="Calibri"/>
                          <a:cs typeface="Calibri"/>
                        </a:rPr>
                        <a:t>Suicidal thoughts/actions</a:t>
                      </a: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Calibri"/>
                          <a:ea typeface="ＭＳ Ｐゴシック" pitchFamily="34" charset="-128"/>
                          <a:cs typeface="Calibri"/>
                        </a:rPr>
                        <a:t>Increased poverty</a:t>
                      </a:r>
                    </a:p>
                  </a:txBody>
                  <a:tcPr marL="68573" marR="68573" marT="0" marB="0" horzOverflow="overflow">
                    <a:solidFill>
                      <a:schemeClr val="bg1"/>
                    </a:solidFill>
                  </a:tcPr>
                </a:tc>
                <a:extLst>
                  <a:ext uri="{0D108BD9-81ED-4DB2-BD59-A6C34878D82A}">
                    <a16:rowId xmlns:a16="http://schemas.microsoft.com/office/drawing/2014/main" val="10006"/>
                  </a:ext>
                </a:extLst>
              </a:tr>
              <a:tr h="705599">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s-PA" sz="2000" b="0" i="0" u="none" strike="noStrike" cap="none" normalizeH="0" baseline="0" dirty="0" smtClean="0">
                          <a:ln>
                            <a:noFill/>
                          </a:ln>
                          <a:solidFill>
                            <a:schemeClr val="tx1"/>
                          </a:solidFill>
                          <a:effectLst/>
                          <a:latin typeface="Calibri"/>
                          <a:ea typeface="Calibri" pitchFamily="34" charset="0"/>
                          <a:cs typeface="Calibri"/>
                        </a:rPr>
                        <a:t>Death</a:t>
                      </a: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endParaRPr kumimoji="0" lang="es-PA" sz="2000" b="0" i="0" u="none" strike="noStrike" cap="none" normalizeH="0" baseline="0" dirty="0" smtClean="0">
                        <a:ln>
                          <a:noFill/>
                        </a:ln>
                        <a:solidFill>
                          <a:schemeClr val="tx1"/>
                        </a:solidFill>
                        <a:effectLst/>
                        <a:latin typeface="Calibri"/>
                        <a:ea typeface="Calibri" pitchFamily="34" charset="0"/>
                        <a:cs typeface="Calibri"/>
                      </a:endParaRPr>
                    </a:p>
                  </a:txBody>
                  <a:tcPr marL="68573" marR="68573" marT="0" marB="0" horzOverflow="overflow">
                    <a:solidFill>
                      <a:schemeClr val="bg1"/>
                    </a:solidFill>
                  </a:tcPr>
                </a:tc>
                <a:tc>
                  <a:txBody>
                    <a:body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Calibri"/>
                          <a:ea typeface="ＭＳ Ｐゴシック" pitchFamily="34" charset="-128"/>
                          <a:cs typeface="Calibri"/>
                        </a:rPr>
                        <a:t>Risk of re-victimization</a:t>
                      </a:r>
                    </a:p>
                  </a:txBody>
                  <a:tcPr marL="68573" marR="68573" marT="0" marB="0" horzOverflow="overflow">
                    <a:solidFill>
                      <a:schemeClr val="bg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10769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332285"/>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GBV and VAWG</a:t>
            </a:r>
            <a:endParaRPr lang="en-US" sz="2800" dirty="0"/>
          </a:p>
        </p:txBody>
      </p:sp>
      <p:sp>
        <p:nvSpPr>
          <p:cNvPr id="5" name="Title 1"/>
          <p:cNvSpPr txBox="1">
            <a:spLocks/>
          </p:cNvSpPr>
          <p:nvPr/>
        </p:nvSpPr>
        <p:spPr>
          <a:xfrm>
            <a:off x="2396132" y="1647318"/>
            <a:ext cx="7864490" cy="457455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sz="2700" dirty="0"/>
              <a:t>UN Declaration on the Elimination of Violence Against Women (1993):</a:t>
            </a:r>
          </a:p>
          <a:p>
            <a:pPr lvl="2">
              <a:lnSpc>
                <a:spcPct val="120000"/>
              </a:lnSpc>
              <a:buFont typeface="Wingdings" charset="0"/>
              <a:buNone/>
            </a:pPr>
            <a:endParaRPr lang="en-US" sz="1400" dirty="0"/>
          </a:p>
          <a:p>
            <a:pPr marL="517525" lvl="2">
              <a:lnSpc>
                <a:spcPct val="120000"/>
              </a:lnSpc>
            </a:pPr>
            <a:r>
              <a:rPr lang="en-US" sz="2400" dirty="0"/>
              <a:t>“Violence against women is a manifestation of historically unequal power relations between men and women, which have led to domination over and discrimination against women by men and to the prevention of the full advancement of women.</a:t>
            </a:r>
            <a:r>
              <a:rPr lang="ja-JP" altLang="en-US" sz="2400" dirty="0">
                <a:latin typeface="Arial"/>
              </a:rPr>
              <a:t>”</a:t>
            </a:r>
            <a:endParaRPr lang="en-US" sz="2400" dirty="0"/>
          </a:p>
          <a:p>
            <a:endParaRPr lang="en-US" sz="1600" b="1" dirty="0">
              <a:solidFill>
                <a:srgbClr val="000000"/>
              </a:solidFill>
            </a:endParaRPr>
          </a:p>
          <a:p>
            <a:pPr marL="285750" indent="-285750">
              <a:buFont typeface="Wingdings" charset="0"/>
              <a:buChar char="Ø"/>
            </a:pPr>
            <a:endParaRPr lang="en-US" sz="1600" b="1" dirty="0">
              <a:solidFill>
                <a:srgbClr val="000000"/>
              </a:solidFill>
            </a:endParaRPr>
          </a:p>
        </p:txBody>
      </p:sp>
    </p:spTree>
    <p:extLst>
      <p:ext uri="{BB962C8B-B14F-4D97-AF65-F5344CB8AC3E}">
        <p14:creationId xmlns:p14="http://schemas.microsoft.com/office/powerpoint/2010/main" val="3669778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2574" y="163730"/>
            <a:ext cx="8050318"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Can GBV happen to men and boys?</a:t>
            </a:r>
            <a:endParaRPr lang="en-US" sz="2800" dirty="0"/>
          </a:p>
        </p:txBody>
      </p:sp>
      <p:sp>
        <p:nvSpPr>
          <p:cNvPr id="5" name="Title 1"/>
          <p:cNvSpPr txBox="1">
            <a:spLocks/>
          </p:cNvSpPr>
          <p:nvPr/>
        </p:nvSpPr>
        <p:spPr>
          <a:xfrm>
            <a:off x="1732574" y="1062848"/>
            <a:ext cx="8628936" cy="389853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285750" indent="-285750">
              <a:buFont typeface="Arial"/>
              <a:buChar char="•"/>
            </a:pPr>
            <a:r>
              <a:rPr lang="en-US" sz="2500" dirty="0">
                <a:solidFill>
                  <a:srgbClr val="000000"/>
                </a:solidFill>
              </a:rPr>
              <a:t>Gendered vulnerabilities can put ANYONE - men, women, boys and girls  - at heightened risk for violence. Humanitarians must ensure care and support for </a:t>
            </a:r>
            <a:r>
              <a:rPr lang="en-US" sz="2500" i="1" dirty="0">
                <a:solidFill>
                  <a:srgbClr val="000000"/>
                </a:solidFill>
              </a:rPr>
              <a:t>all</a:t>
            </a:r>
            <a:r>
              <a:rPr lang="en-US" sz="2500" dirty="0">
                <a:solidFill>
                  <a:srgbClr val="000000"/>
                </a:solidFill>
              </a:rPr>
              <a:t> survivors.</a:t>
            </a:r>
          </a:p>
          <a:p>
            <a:pPr marL="285750" indent="-285750">
              <a:buFont typeface="Arial"/>
              <a:buChar char="•"/>
            </a:pPr>
            <a:endParaRPr lang="en-US" sz="1200" dirty="0">
              <a:solidFill>
                <a:srgbClr val="000000"/>
              </a:solidFill>
            </a:endParaRPr>
          </a:p>
          <a:p>
            <a:pPr marL="285750" indent="-285750">
              <a:buFont typeface="Arial"/>
              <a:buChar char="•"/>
            </a:pPr>
            <a:r>
              <a:rPr lang="en-US" sz="2500" dirty="0">
                <a:solidFill>
                  <a:schemeClr val="tx1"/>
                </a:solidFill>
              </a:rPr>
              <a:t>The contexts, causes, and consequences of violence against women and girls/men and boys are different. </a:t>
            </a:r>
            <a:r>
              <a:rPr lang="en-US" sz="2500" b="1" dirty="0">
                <a:solidFill>
                  <a:schemeClr val="tx1"/>
                </a:solidFill>
              </a:rPr>
              <a:t>Risk analyses that take gender into account are critical to inform programming. </a:t>
            </a:r>
          </a:p>
          <a:p>
            <a:pPr marL="285750" indent="-285750">
              <a:buFont typeface="Arial"/>
              <a:buChar char="•"/>
            </a:pPr>
            <a:endParaRPr lang="en-US" sz="1200" dirty="0">
              <a:solidFill>
                <a:srgbClr val="000000"/>
              </a:solidFill>
            </a:endParaRPr>
          </a:p>
          <a:p>
            <a:pPr marL="285750" indent="-285750">
              <a:buFont typeface="Arial"/>
              <a:buChar char="•"/>
            </a:pPr>
            <a:r>
              <a:rPr lang="en-US" sz="2500" dirty="0">
                <a:solidFill>
                  <a:srgbClr val="000000"/>
                </a:solidFill>
              </a:rPr>
              <a:t>The Guidelines recognize the heightened vulnerability of women and girls and other specific populations to GBV and provide targeted guidance to address these vulnerabilities - including through strategies that promote gender equality.</a:t>
            </a:r>
          </a:p>
        </p:txBody>
      </p:sp>
    </p:spTree>
    <p:extLst>
      <p:ext uri="{BB962C8B-B14F-4D97-AF65-F5344CB8AC3E}">
        <p14:creationId xmlns:p14="http://schemas.microsoft.com/office/powerpoint/2010/main" val="15776325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332285"/>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GBV, VAWG, VAMB</a:t>
            </a:r>
            <a:endParaRPr lang="en-US" sz="2800" dirty="0"/>
          </a:p>
        </p:txBody>
      </p:sp>
      <p:sp>
        <p:nvSpPr>
          <p:cNvPr id="5" name="Title 1"/>
          <p:cNvSpPr txBox="1">
            <a:spLocks/>
          </p:cNvSpPr>
          <p:nvPr/>
        </p:nvSpPr>
        <p:spPr>
          <a:xfrm>
            <a:off x="2011397" y="1329265"/>
            <a:ext cx="7864490" cy="457455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lvl="2">
              <a:lnSpc>
                <a:spcPct val="120000"/>
              </a:lnSpc>
              <a:buFont typeface="Wingdings" charset="0"/>
              <a:buNone/>
            </a:pPr>
            <a:endParaRPr lang="en-US" sz="1400" dirty="0"/>
          </a:p>
          <a:p>
            <a:pPr marL="860425" lvl="2" indent="-342900">
              <a:lnSpc>
                <a:spcPct val="120000"/>
              </a:lnSpc>
              <a:buFont typeface="Arial"/>
              <a:buChar char="•"/>
            </a:pPr>
            <a:r>
              <a:rPr lang="en-US" sz="2800" dirty="0"/>
              <a:t>What are some examples from your work of working specifically to address GBV against women and girls?</a:t>
            </a:r>
          </a:p>
          <a:p>
            <a:pPr marL="860425" lvl="2" indent="-342900">
              <a:lnSpc>
                <a:spcPct val="120000"/>
              </a:lnSpc>
              <a:buFont typeface="Arial"/>
              <a:buChar char="•"/>
            </a:pPr>
            <a:endParaRPr lang="en-US" sz="2400" dirty="0"/>
          </a:p>
          <a:p>
            <a:pPr marL="860425" lvl="2" indent="-342900">
              <a:lnSpc>
                <a:spcPct val="120000"/>
              </a:lnSpc>
              <a:buFont typeface="Arial"/>
              <a:buChar char="•"/>
            </a:pPr>
            <a:r>
              <a:rPr lang="en-US" sz="2800" dirty="0"/>
              <a:t>What are some examples from your work of working specifically to address GBV against men and boys?</a:t>
            </a:r>
          </a:p>
          <a:p>
            <a:endParaRPr lang="en-US" sz="1600" b="1" dirty="0">
              <a:solidFill>
                <a:srgbClr val="000000"/>
              </a:solidFill>
            </a:endParaRPr>
          </a:p>
          <a:p>
            <a:pPr marL="285750" indent="-285750">
              <a:buFont typeface="Wingdings" charset="0"/>
              <a:buChar char="Ø"/>
            </a:pPr>
            <a:endParaRPr lang="en-US" sz="1600" b="1" dirty="0">
              <a:solidFill>
                <a:srgbClr val="000000"/>
              </a:solidFill>
            </a:endParaRPr>
          </a:p>
        </p:txBody>
      </p:sp>
    </p:spTree>
    <p:extLst>
      <p:ext uri="{BB962C8B-B14F-4D97-AF65-F5344CB8AC3E}">
        <p14:creationId xmlns:p14="http://schemas.microsoft.com/office/powerpoint/2010/main" val="3821926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6" y="577077"/>
            <a:ext cx="8041256"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Core Concepts in understanding GBV:</a:t>
            </a:r>
            <a:endParaRPr lang="en-US" sz="2800" dirty="0"/>
          </a:p>
        </p:txBody>
      </p:sp>
      <p:sp>
        <p:nvSpPr>
          <p:cNvPr id="5" name="Title 1"/>
          <p:cNvSpPr txBox="1">
            <a:spLocks/>
          </p:cNvSpPr>
          <p:nvPr/>
        </p:nvSpPr>
        <p:spPr>
          <a:xfrm>
            <a:off x="2461374" y="1851813"/>
            <a:ext cx="7228679" cy="36225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457200" indent="-457200">
              <a:buFont typeface="Arial"/>
              <a:buChar char="•"/>
            </a:pPr>
            <a:r>
              <a:rPr lang="en-US" sz="3000" dirty="0">
                <a:solidFill>
                  <a:schemeClr val="tx1"/>
                </a:solidFill>
              </a:rPr>
              <a:t>Sex and gender</a:t>
            </a:r>
          </a:p>
          <a:p>
            <a:pPr marL="457200" indent="-457200">
              <a:buFont typeface="Arial"/>
              <a:buChar char="•"/>
            </a:pPr>
            <a:r>
              <a:rPr lang="en-US" sz="3000" dirty="0">
                <a:solidFill>
                  <a:schemeClr val="tx1"/>
                </a:solidFill>
              </a:rPr>
              <a:t>Human rights</a:t>
            </a:r>
          </a:p>
          <a:p>
            <a:pPr marL="457200" indent="-457200">
              <a:buFont typeface="Arial"/>
              <a:buChar char="•"/>
            </a:pPr>
            <a:r>
              <a:rPr lang="en-US" sz="3000" dirty="0">
                <a:solidFill>
                  <a:schemeClr val="tx1"/>
                </a:solidFill>
              </a:rPr>
              <a:t>Power</a:t>
            </a:r>
          </a:p>
          <a:p>
            <a:pPr marL="457200" indent="-457200">
              <a:buFont typeface="Arial"/>
              <a:buChar char="•"/>
            </a:pPr>
            <a:r>
              <a:rPr lang="en-US" sz="3000" dirty="0">
                <a:solidFill>
                  <a:schemeClr val="tx1"/>
                </a:solidFill>
              </a:rPr>
              <a:t>Violence</a:t>
            </a:r>
          </a:p>
          <a:p>
            <a:pPr marL="457200" indent="-457200">
              <a:buFont typeface="Arial"/>
              <a:buChar char="•"/>
            </a:pPr>
            <a:r>
              <a:rPr lang="en-US" sz="3000" dirty="0">
                <a:solidFill>
                  <a:schemeClr val="tx1"/>
                </a:solidFill>
              </a:rPr>
              <a:t>Harm</a:t>
            </a:r>
          </a:p>
          <a:p>
            <a:pPr marL="457200" indent="-457200">
              <a:buFont typeface="Arial"/>
              <a:buChar char="•"/>
            </a:pPr>
            <a:r>
              <a:rPr lang="en-US" sz="3000" dirty="0">
                <a:solidFill>
                  <a:schemeClr val="tx1"/>
                </a:solidFill>
              </a:rPr>
              <a:t>Consent</a:t>
            </a:r>
          </a:p>
        </p:txBody>
      </p:sp>
    </p:spTree>
    <p:extLst>
      <p:ext uri="{BB962C8B-B14F-4D97-AF65-F5344CB8AC3E}">
        <p14:creationId xmlns:p14="http://schemas.microsoft.com/office/powerpoint/2010/main" val="28144010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1910" y="388917"/>
            <a:ext cx="5683392" cy="812799"/>
          </a:xfrm>
        </p:spPr>
        <p:txBody>
          <a:bodyPr/>
          <a:lstStyle/>
          <a:p>
            <a:r>
              <a:rPr lang="en-US" dirty="0" smtClean="0"/>
              <a:t>GBV and VAWG, cont’d</a:t>
            </a:r>
            <a:endParaRPr lang="en-US" dirty="0"/>
          </a:p>
        </p:txBody>
      </p:sp>
      <p:sp>
        <p:nvSpPr>
          <p:cNvPr id="3" name="Rectangle 2"/>
          <p:cNvSpPr/>
          <p:nvPr/>
        </p:nvSpPr>
        <p:spPr>
          <a:xfrm>
            <a:off x="2276528" y="1389874"/>
            <a:ext cx="8089677" cy="5775428"/>
          </a:xfrm>
          <a:prstGeom prst="rect">
            <a:avLst/>
          </a:prstGeom>
        </p:spPr>
        <p:txBody>
          <a:bodyPr wrap="square">
            <a:spAutoFit/>
          </a:bodyPr>
          <a:lstStyle/>
          <a:p>
            <a:pPr marL="285750" indent="-285750">
              <a:lnSpc>
                <a:spcPct val="90000"/>
              </a:lnSpc>
              <a:buFont typeface="Arial"/>
              <a:buChar char="•"/>
            </a:pPr>
            <a:r>
              <a:rPr lang="en-US" sz="2400" dirty="0">
                <a:ea typeface="ＭＳ Ｐゴシック" pitchFamily="34" charset="-128"/>
              </a:rPr>
              <a:t>GBV is a </a:t>
            </a:r>
            <a:r>
              <a:rPr lang="en-US" sz="2400" i="1" dirty="0">
                <a:ea typeface="ＭＳ Ｐゴシック" pitchFamily="34" charset="-128"/>
              </a:rPr>
              <a:t>cause </a:t>
            </a:r>
            <a:r>
              <a:rPr lang="en-US" sz="2400" dirty="0">
                <a:ea typeface="ＭＳ Ｐゴシック" pitchFamily="34" charset="-128"/>
              </a:rPr>
              <a:t>and </a:t>
            </a:r>
            <a:r>
              <a:rPr lang="en-US" sz="2400" i="1" dirty="0">
                <a:ea typeface="ＭＳ Ｐゴシック" pitchFamily="34" charset="-128"/>
              </a:rPr>
              <a:t>consequence</a:t>
            </a:r>
            <a:r>
              <a:rPr lang="en-US" sz="2400" dirty="0">
                <a:ea typeface="ＭＳ Ｐゴシック" pitchFamily="34" charset="-128"/>
              </a:rPr>
              <a:t> of women’s inferior political, economic and social status</a:t>
            </a:r>
          </a:p>
          <a:p>
            <a:pPr>
              <a:lnSpc>
                <a:spcPct val="90000"/>
              </a:lnSpc>
            </a:pPr>
            <a:endParaRPr lang="en-US" dirty="0">
              <a:ea typeface="ＭＳ Ｐゴシック" pitchFamily="34" charset="-128"/>
            </a:endParaRPr>
          </a:p>
          <a:p>
            <a:pPr marL="285750" indent="-285750">
              <a:buFont typeface="Arial"/>
              <a:buChar char="•"/>
            </a:pPr>
            <a:r>
              <a:rPr lang="en-US" sz="2400" dirty="0"/>
              <a:t>Boys and men can be exposed to gendered violence, but </a:t>
            </a:r>
            <a:r>
              <a:rPr lang="en-US" sz="2400" b="1" dirty="0"/>
              <a:t>women</a:t>
            </a:r>
            <a:r>
              <a:rPr lang="en-US" sz="2400" b="1" dirty="0">
                <a:latin typeface="Arial"/>
              </a:rPr>
              <a:t>’</a:t>
            </a:r>
            <a:r>
              <a:rPr lang="en-US" sz="2400" b="1" dirty="0"/>
              <a:t>s inferior status</a:t>
            </a:r>
            <a:r>
              <a:rPr lang="en-US" sz="2400" dirty="0"/>
              <a:t> virtually everywhere in the world means that they are its </a:t>
            </a:r>
            <a:r>
              <a:rPr lang="en-US" sz="2400" b="1" dirty="0"/>
              <a:t>primary</a:t>
            </a:r>
            <a:r>
              <a:rPr lang="en-US" sz="2400" dirty="0"/>
              <a:t> targets.</a:t>
            </a:r>
          </a:p>
          <a:p>
            <a:pPr marL="285750" indent="-285750">
              <a:buFont typeface="Arial"/>
              <a:buChar char="•"/>
            </a:pPr>
            <a:endParaRPr lang="en-US" sz="1200" dirty="0"/>
          </a:p>
          <a:p>
            <a:pPr marL="285750" indent="-285750">
              <a:buFont typeface="Arial"/>
              <a:buChar char="•"/>
            </a:pPr>
            <a:r>
              <a:rPr lang="en-US" sz="2400" dirty="0"/>
              <a:t>Men typically hold more of the </a:t>
            </a:r>
            <a:r>
              <a:rPr lang="en-US" sz="2400" i="1" dirty="0"/>
              <a:t>power</a:t>
            </a:r>
            <a:r>
              <a:rPr lang="en-US" sz="2400" dirty="0"/>
              <a:t> in societies worldwide: physical, economic, legal – and:</a:t>
            </a:r>
          </a:p>
          <a:p>
            <a:pPr marL="285750" indent="-285750">
              <a:buFont typeface="Arial"/>
              <a:buChar char="•"/>
            </a:pPr>
            <a:endParaRPr lang="en-US" sz="1200" dirty="0"/>
          </a:p>
          <a:p>
            <a:pPr marL="742950" lvl="1" indent="-285750">
              <a:buFont typeface="Arial"/>
              <a:buChar char="•"/>
            </a:pPr>
            <a:r>
              <a:rPr lang="en-US" sz="2100" dirty="0"/>
              <a:t>have more access to and control of resources</a:t>
            </a:r>
          </a:p>
          <a:p>
            <a:pPr marL="742950" lvl="1" indent="-285750">
              <a:buFont typeface="Arial"/>
              <a:buChar char="•"/>
            </a:pPr>
            <a:r>
              <a:rPr lang="en-US" sz="2100" dirty="0"/>
              <a:t>have more opportunities</a:t>
            </a:r>
          </a:p>
          <a:p>
            <a:pPr marL="742950" lvl="1" indent="-285750">
              <a:buFont typeface="Arial"/>
              <a:buChar char="•"/>
            </a:pPr>
            <a:r>
              <a:rPr lang="en-US" sz="2100" dirty="0"/>
              <a:t>have more economic freedom – including freedom to leave violence </a:t>
            </a:r>
          </a:p>
          <a:p>
            <a:endParaRPr lang="en-US" sz="2100" dirty="0">
              <a:solidFill>
                <a:srgbClr val="000000"/>
              </a:solidFill>
            </a:endParaRPr>
          </a:p>
          <a:p>
            <a:pPr marL="285750" indent="-285750">
              <a:lnSpc>
                <a:spcPct val="90000"/>
              </a:lnSpc>
              <a:buFont typeface="Arial"/>
              <a:buChar char="•"/>
            </a:pPr>
            <a:endParaRPr lang="en-US" dirty="0">
              <a:ea typeface="ＭＳ Ｐゴシック" pitchFamily="34" charset="-128"/>
            </a:endParaRPr>
          </a:p>
          <a:p>
            <a:pPr marL="285750" indent="-285750">
              <a:lnSpc>
                <a:spcPct val="90000"/>
              </a:lnSpc>
              <a:buFont typeface="Arial"/>
              <a:buChar char="•"/>
            </a:pPr>
            <a:endParaRPr lang="en-US" dirty="0">
              <a:ea typeface="ＭＳ Ｐゴシック" pitchFamily="34" charset="-128"/>
            </a:endParaRPr>
          </a:p>
          <a:p>
            <a:pPr marL="285750" indent="-285750">
              <a:lnSpc>
                <a:spcPct val="90000"/>
              </a:lnSpc>
              <a:buFont typeface="Arial"/>
              <a:buChar char="•"/>
            </a:pPr>
            <a:endParaRPr lang="en-US" dirty="0">
              <a:ea typeface="ＭＳ Ｐゴシック" pitchFamily="34" charset="-128"/>
            </a:endParaRPr>
          </a:p>
        </p:txBody>
      </p:sp>
    </p:spTree>
    <p:extLst>
      <p:ext uri="{BB962C8B-B14F-4D97-AF65-F5344CB8AC3E}">
        <p14:creationId xmlns:p14="http://schemas.microsoft.com/office/powerpoint/2010/main" val="2405386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57557"/>
            <a:ext cx="5683392" cy="812799"/>
          </a:xfrm>
        </p:spPr>
        <p:txBody>
          <a:bodyPr/>
          <a:lstStyle/>
          <a:p>
            <a:r>
              <a:rPr lang="en-US" dirty="0" smtClean="0"/>
              <a:t>Children &amp; GBV</a:t>
            </a:r>
            <a:endParaRPr lang="en-US" dirty="0"/>
          </a:p>
        </p:txBody>
      </p:sp>
      <p:sp>
        <p:nvSpPr>
          <p:cNvPr id="3" name="Content Placeholder 2"/>
          <p:cNvSpPr txBox="1">
            <a:spLocks/>
          </p:cNvSpPr>
          <p:nvPr/>
        </p:nvSpPr>
        <p:spPr>
          <a:xfrm>
            <a:off x="2011397" y="1532127"/>
            <a:ext cx="8229600" cy="48768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Being a boy or a girl makes a child vulnerable to particular forms of violence </a:t>
            </a:r>
          </a:p>
          <a:p>
            <a:pPr marL="0" indent="0">
              <a:buNone/>
            </a:pPr>
            <a:endParaRPr lang="en-GB" dirty="0"/>
          </a:p>
          <a:p>
            <a:r>
              <a:rPr lang="en-GB" sz="2800" dirty="0"/>
              <a:t>Violence is learned through socialization into social norms and expectations around masculinity and femininity,  sex and sexuality, male entitlement </a:t>
            </a:r>
            <a:endParaRPr lang="en-AU" sz="2800" dirty="0"/>
          </a:p>
          <a:p>
            <a:endParaRPr lang="en-AU" dirty="0"/>
          </a:p>
          <a:p>
            <a:endParaRPr lang="en-AU" dirty="0"/>
          </a:p>
        </p:txBody>
      </p:sp>
    </p:spTree>
    <p:extLst>
      <p:ext uri="{BB962C8B-B14F-4D97-AF65-F5344CB8AC3E}">
        <p14:creationId xmlns:p14="http://schemas.microsoft.com/office/powerpoint/2010/main" val="12731310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Boys &amp; Violence</a:t>
            </a:r>
            <a:endParaRPr lang="en-US" dirty="0"/>
          </a:p>
        </p:txBody>
      </p:sp>
      <p:sp>
        <p:nvSpPr>
          <p:cNvPr id="3" name="Content Placeholder 2"/>
          <p:cNvSpPr txBox="1">
            <a:spLocks/>
          </p:cNvSpPr>
          <p:nvPr/>
        </p:nvSpPr>
        <p:spPr>
          <a:xfrm>
            <a:off x="1981200" y="1600201"/>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GB" sz="2800" dirty="0"/>
              <a:t>More likely to experience harsh physical punishment within the family and schools; peer-based violence perpetrated by other boys</a:t>
            </a:r>
            <a:r>
              <a:rPr lang="en-GB" dirty="0"/>
              <a:t> </a:t>
            </a:r>
          </a:p>
          <a:p>
            <a:pPr marL="0" indent="0">
              <a:buNone/>
            </a:pPr>
            <a:endParaRPr lang="en-GB" sz="2200" dirty="0"/>
          </a:p>
          <a:p>
            <a:r>
              <a:rPr lang="en-GB" sz="2800" dirty="0"/>
              <a:t>At greater risk of perpetrating violence than girls</a:t>
            </a:r>
          </a:p>
          <a:p>
            <a:pPr marL="0" indent="0">
              <a:buNone/>
            </a:pPr>
            <a:endParaRPr lang="en-AU" dirty="0"/>
          </a:p>
          <a:p>
            <a:endParaRPr lang="en-AU" dirty="0"/>
          </a:p>
        </p:txBody>
      </p:sp>
    </p:spTree>
    <p:extLst>
      <p:ext uri="{BB962C8B-B14F-4D97-AF65-F5344CB8AC3E}">
        <p14:creationId xmlns:p14="http://schemas.microsoft.com/office/powerpoint/2010/main" val="78932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83023"/>
            <a:ext cx="5683392" cy="812799"/>
          </a:xfrm>
        </p:spPr>
        <p:txBody>
          <a:bodyPr/>
          <a:lstStyle/>
          <a:p>
            <a:r>
              <a:rPr lang="en-US" dirty="0" smtClean="0"/>
              <a:t>Girls &amp; Violence</a:t>
            </a:r>
            <a:endParaRPr lang="en-US" dirty="0"/>
          </a:p>
        </p:txBody>
      </p:sp>
      <p:sp>
        <p:nvSpPr>
          <p:cNvPr id="3" name="Content Placeholder 2"/>
          <p:cNvSpPr txBox="1">
            <a:spLocks/>
          </p:cNvSpPr>
          <p:nvPr/>
        </p:nvSpPr>
        <p:spPr>
          <a:xfrm>
            <a:off x="1981200" y="1370866"/>
            <a:ext cx="8229600" cy="4525963"/>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800" dirty="0"/>
              <a:t>At higher risk than boys for infanticide, sexual abuse, educational and nutritional neglect, forced prostitution and FGM</a:t>
            </a:r>
            <a:r>
              <a:rPr lang="en-GB" dirty="0"/>
              <a:t> </a:t>
            </a:r>
          </a:p>
          <a:p>
            <a:pPr marL="0" indent="0">
              <a:buNone/>
            </a:pPr>
            <a:endParaRPr lang="en-AU" sz="1300" dirty="0"/>
          </a:p>
          <a:p>
            <a:r>
              <a:rPr lang="en-GB" sz="2800" dirty="0"/>
              <a:t>At risk because they have the least power, status and control over their own bodies and over resources within the family and community</a:t>
            </a:r>
            <a:endParaRPr lang="en-GB" dirty="0"/>
          </a:p>
          <a:p>
            <a:pPr marL="0" indent="0">
              <a:buNone/>
            </a:pPr>
            <a:endParaRPr lang="en-AU" sz="1300" dirty="0"/>
          </a:p>
          <a:p>
            <a:r>
              <a:rPr lang="en-GB" sz="2800" dirty="0"/>
              <a:t>Relative position of powerlessness in relation to adults, but also in relation to males, including male children</a:t>
            </a:r>
            <a:r>
              <a:rPr lang="en-GB" dirty="0"/>
              <a:t> </a:t>
            </a:r>
            <a:endParaRPr lang="en-AU" dirty="0"/>
          </a:p>
          <a:p>
            <a:endParaRPr lang="en-AU" dirty="0"/>
          </a:p>
        </p:txBody>
      </p:sp>
    </p:spTree>
    <p:extLst>
      <p:ext uri="{BB962C8B-B14F-4D97-AF65-F5344CB8AC3E}">
        <p14:creationId xmlns:p14="http://schemas.microsoft.com/office/powerpoint/2010/main" val="5407349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577077"/>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GBV and LGBTI</a:t>
            </a:r>
            <a:endParaRPr lang="en-US" sz="2800" dirty="0"/>
          </a:p>
        </p:txBody>
      </p:sp>
      <p:sp>
        <p:nvSpPr>
          <p:cNvPr id="5" name="Title 1"/>
          <p:cNvSpPr txBox="1">
            <a:spLocks/>
          </p:cNvSpPr>
          <p:nvPr/>
        </p:nvSpPr>
        <p:spPr>
          <a:xfrm>
            <a:off x="2423998" y="1438727"/>
            <a:ext cx="7228679" cy="4130291"/>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en-US" sz="2800" dirty="0">
              <a:solidFill>
                <a:srgbClr val="000000"/>
              </a:solidFill>
            </a:endParaRPr>
          </a:p>
          <a:p>
            <a:pPr marL="342900" indent="-342900">
              <a:buFont typeface="Arial"/>
              <a:buChar char="•"/>
            </a:pPr>
            <a:r>
              <a:rPr lang="en-GB" sz="2800" dirty="0">
                <a:solidFill>
                  <a:srgbClr val="000000"/>
                </a:solidFill>
              </a:rPr>
              <a:t>Violence against an LGBTI individual constitutes GBV when it is “driven by a desire to punish those seen as defying gender norms” (OHCHR, 2011). </a:t>
            </a:r>
          </a:p>
          <a:p>
            <a:pPr marL="171450" indent="-171450">
              <a:buFont typeface="Arial"/>
              <a:buChar char="•"/>
            </a:pPr>
            <a:endParaRPr lang="en-GB" sz="2800" dirty="0">
              <a:solidFill>
                <a:srgbClr val="000000"/>
              </a:solidFill>
            </a:endParaRPr>
          </a:p>
          <a:p>
            <a:pPr marL="342900" indent="-342900">
              <a:buFont typeface="Arial"/>
              <a:buChar char="•"/>
            </a:pPr>
            <a:r>
              <a:rPr lang="en-GB" sz="2800" dirty="0">
                <a:solidFill>
                  <a:srgbClr val="000000"/>
                </a:solidFill>
              </a:rPr>
              <a:t>Homosexual men and transgender women can be at particular risk because of gender stereotypes</a:t>
            </a:r>
          </a:p>
          <a:p>
            <a:pPr marL="342900" indent="-342900">
              <a:buFont typeface="Arial"/>
              <a:buChar char="•"/>
            </a:pPr>
            <a:endParaRPr lang="en-GB" sz="2800" dirty="0">
              <a:solidFill>
                <a:srgbClr val="000000"/>
              </a:solidFill>
            </a:endParaRPr>
          </a:p>
          <a:p>
            <a:pPr marL="342900" indent="-342900">
              <a:buFont typeface="Arial"/>
              <a:buChar char="•"/>
            </a:pPr>
            <a:r>
              <a:rPr lang="en-GB" sz="2800" dirty="0">
                <a:solidFill>
                  <a:srgbClr val="000000"/>
                </a:solidFill>
              </a:rPr>
              <a:t>LGBTI survivors also often have limited ability to access support</a:t>
            </a:r>
            <a:endParaRPr lang="en-US" sz="2800" dirty="0">
              <a:solidFill>
                <a:srgbClr val="000000"/>
              </a:solidFill>
            </a:endParaRPr>
          </a:p>
          <a:p>
            <a:pPr marL="285750" indent="-285750">
              <a:buFont typeface="Wingdings" charset="0"/>
              <a:buChar char="Ø"/>
            </a:pPr>
            <a:endParaRPr lang="en-US" sz="2800" b="1" dirty="0">
              <a:solidFill>
                <a:srgbClr val="000000"/>
              </a:solidFill>
            </a:endParaRPr>
          </a:p>
        </p:txBody>
      </p:sp>
    </p:spTree>
    <p:extLst>
      <p:ext uri="{BB962C8B-B14F-4D97-AF65-F5344CB8AC3E}">
        <p14:creationId xmlns:p14="http://schemas.microsoft.com/office/powerpoint/2010/main" val="40851837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11795"/>
            <a:ext cx="5683392" cy="812799"/>
          </a:xfrm>
        </p:spPr>
        <p:txBody>
          <a:bodyPr/>
          <a:lstStyle/>
          <a:p>
            <a:r>
              <a:rPr lang="en-US" dirty="0" smtClean="0"/>
              <a:t>Summary of GBV:</a:t>
            </a:r>
            <a:endParaRPr lang="en-US" dirty="0"/>
          </a:p>
        </p:txBody>
      </p:sp>
      <p:sp>
        <p:nvSpPr>
          <p:cNvPr id="3" name="Content Placeholder 2"/>
          <p:cNvSpPr txBox="1">
            <a:spLocks/>
          </p:cNvSpPr>
          <p:nvPr/>
        </p:nvSpPr>
        <p:spPr>
          <a:xfrm>
            <a:off x="2024063" y="1141123"/>
            <a:ext cx="8229600" cy="48609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GB" sz="3000" dirty="0">
                <a:latin typeface="Calibri"/>
                <a:cs typeface="Calibri"/>
              </a:rPr>
              <a:t>Violence that is </a:t>
            </a:r>
            <a:r>
              <a:rPr lang="en-GB" sz="3000" dirty="0">
                <a:solidFill>
                  <a:srgbClr val="791E77"/>
                </a:solidFill>
                <a:latin typeface="Calibri"/>
                <a:cs typeface="Calibri"/>
              </a:rPr>
              <a:t>based on gender relations,</a:t>
            </a:r>
            <a:r>
              <a:rPr lang="en-GB" sz="3000" dirty="0">
                <a:solidFill>
                  <a:srgbClr val="00B0F0"/>
                </a:solidFill>
                <a:latin typeface="Calibri"/>
                <a:cs typeface="Calibri"/>
              </a:rPr>
              <a:t> </a:t>
            </a:r>
            <a:r>
              <a:rPr lang="en-GB" sz="3000" dirty="0">
                <a:latin typeface="Calibri"/>
                <a:cs typeface="Calibri"/>
              </a:rPr>
              <a:t>roles, norms, expectations, limitations etc.</a:t>
            </a:r>
          </a:p>
          <a:p>
            <a:pPr>
              <a:defRPr/>
            </a:pPr>
            <a:r>
              <a:rPr lang="en-GB" sz="3000" dirty="0">
                <a:latin typeface="Calibri"/>
                <a:cs typeface="Calibri"/>
              </a:rPr>
              <a:t>Involves the </a:t>
            </a:r>
            <a:r>
              <a:rPr lang="en-GB" sz="3000" dirty="0">
                <a:solidFill>
                  <a:srgbClr val="791E77"/>
                </a:solidFill>
                <a:latin typeface="Calibri"/>
                <a:cs typeface="Calibri"/>
              </a:rPr>
              <a:t>abuse of power</a:t>
            </a:r>
          </a:p>
          <a:p>
            <a:pPr>
              <a:defRPr/>
            </a:pPr>
            <a:r>
              <a:rPr lang="en-GB" sz="3000" dirty="0">
                <a:latin typeface="Calibri"/>
                <a:cs typeface="Calibri"/>
              </a:rPr>
              <a:t>Includes some type of </a:t>
            </a:r>
            <a:r>
              <a:rPr lang="en-GB" sz="3000" dirty="0">
                <a:solidFill>
                  <a:srgbClr val="791E77"/>
                </a:solidFill>
                <a:latin typeface="Calibri"/>
                <a:cs typeface="Calibri"/>
              </a:rPr>
              <a:t>force</a:t>
            </a:r>
            <a:r>
              <a:rPr lang="en-GB" sz="3000" dirty="0">
                <a:latin typeface="Calibri"/>
                <a:cs typeface="Calibri"/>
              </a:rPr>
              <a:t>, including threats and coercion, and results in </a:t>
            </a:r>
            <a:r>
              <a:rPr lang="en-GB" sz="3000" dirty="0">
                <a:solidFill>
                  <a:srgbClr val="791E77"/>
                </a:solidFill>
                <a:latin typeface="Calibri"/>
                <a:cs typeface="Calibri"/>
              </a:rPr>
              <a:t>harm</a:t>
            </a:r>
          </a:p>
          <a:p>
            <a:pPr>
              <a:defRPr/>
            </a:pPr>
            <a:r>
              <a:rPr lang="en-GB" sz="3000" dirty="0">
                <a:latin typeface="Calibri"/>
                <a:cs typeface="Calibri"/>
              </a:rPr>
              <a:t>Characterized by the </a:t>
            </a:r>
            <a:r>
              <a:rPr lang="en-GB" sz="3000" dirty="0">
                <a:solidFill>
                  <a:srgbClr val="791E77"/>
                </a:solidFill>
                <a:latin typeface="Calibri"/>
                <a:cs typeface="Calibri"/>
              </a:rPr>
              <a:t>lack of informed consent</a:t>
            </a:r>
          </a:p>
          <a:p>
            <a:pPr>
              <a:defRPr/>
            </a:pPr>
            <a:r>
              <a:rPr lang="en-GB" sz="3000" dirty="0">
                <a:latin typeface="Calibri"/>
                <a:cs typeface="Calibri"/>
              </a:rPr>
              <a:t>Violates a number of </a:t>
            </a:r>
            <a:r>
              <a:rPr lang="en-GB" sz="3000" dirty="0">
                <a:solidFill>
                  <a:srgbClr val="791E77"/>
                </a:solidFill>
                <a:latin typeface="Calibri"/>
                <a:cs typeface="Calibri"/>
              </a:rPr>
              <a:t>universal human rights </a:t>
            </a:r>
            <a:r>
              <a:rPr lang="en-GB" sz="3000" dirty="0">
                <a:latin typeface="Calibri"/>
                <a:cs typeface="Calibri"/>
              </a:rPr>
              <a:t>protected by international instruments and conventions</a:t>
            </a:r>
          </a:p>
          <a:p>
            <a:pPr>
              <a:buFont typeface="Wingdings 2" pitchFamily="18" charset="2"/>
              <a:buNone/>
              <a:defRPr/>
            </a:pPr>
            <a:endParaRPr lang="en-US" dirty="0"/>
          </a:p>
        </p:txBody>
      </p:sp>
    </p:spTree>
    <p:extLst>
      <p:ext uri="{BB962C8B-B14F-4D97-AF65-F5344CB8AC3E}">
        <p14:creationId xmlns:p14="http://schemas.microsoft.com/office/powerpoint/2010/main" val="38183006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s-CO" dirty="0"/>
              <a:t>How to support GBV survivors who disclose &amp; </a:t>
            </a:r>
            <a:r>
              <a:rPr lang="es-CO" dirty="0" smtClean="0"/>
              <a:t> Safe </a:t>
            </a:r>
            <a:r>
              <a:rPr lang="es-CO" dirty="0"/>
              <a:t>referral to specialized services </a:t>
            </a:r>
            <a:r>
              <a:rPr lang="en-US" dirty="0"/>
              <a:t/>
            </a:r>
            <a:br>
              <a:rPr lang="en-US" dirty="0"/>
            </a:br>
            <a:endParaRPr lang="en-US" dirty="0"/>
          </a:p>
        </p:txBody>
      </p:sp>
    </p:spTree>
    <p:extLst>
      <p:ext uri="{BB962C8B-B14F-4D97-AF65-F5344CB8AC3E}">
        <p14:creationId xmlns:p14="http://schemas.microsoft.com/office/powerpoint/2010/main" val="2006410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19706" y="2258997"/>
            <a:ext cx="8976575" cy="1754326"/>
          </a:xfrm>
          <a:prstGeom prst="rect">
            <a:avLst/>
          </a:prstGeom>
        </p:spPr>
        <p:txBody>
          <a:bodyPr wrap="square">
            <a:spAutoFit/>
          </a:bodyPr>
          <a:lstStyle/>
          <a:p>
            <a:pPr algn="ctr"/>
            <a:r>
              <a:rPr lang="en-US" sz="3600" b="1" dirty="0">
                <a:solidFill>
                  <a:srgbClr val="791E77"/>
                </a:solidFill>
                <a:latin typeface="+mj-lt"/>
                <a:ea typeface="+mj-ea"/>
                <a:cs typeface="Calibri"/>
              </a:rPr>
              <a:t>What is your role as a non-GBV </a:t>
            </a:r>
            <a:r>
              <a:rPr lang="en-US" sz="3600" b="1" strike="sngStrike" dirty="0" smtClean="0">
                <a:solidFill>
                  <a:srgbClr val="791E77"/>
                </a:solidFill>
                <a:latin typeface="+mj-lt"/>
                <a:ea typeface="+mj-ea"/>
                <a:cs typeface="Calibri"/>
              </a:rPr>
              <a:t> </a:t>
            </a:r>
            <a:r>
              <a:rPr lang="en-US" sz="3600" b="1" dirty="0">
                <a:solidFill>
                  <a:srgbClr val="791E77"/>
                </a:solidFill>
                <a:latin typeface="+mj-lt"/>
                <a:ea typeface="+mj-ea"/>
                <a:cs typeface="Calibri"/>
              </a:rPr>
              <a:t>specialist versus the role of a GBV </a:t>
            </a:r>
            <a:r>
              <a:rPr lang="en-US" sz="3600" b="1" dirty="0" smtClean="0">
                <a:solidFill>
                  <a:srgbClr val="791E77"/>
                </a:solidFill>
                <a:latin typeface="+mj-lt"/>
                <a:ea typeface="+mj-ea"/>
                <a:cs typeface="Calibri"/>
              </a:rPr>
              <a:t>specialist</a:t>
            </a:r>
            <a:r>
              <a:rPr lang="en-US" sz="3600" b="1" dirty="0">
                <a:solidFill>
                  <a:srgbClr val="791E77"/>
                </a:solidFill>
                <a:latin typeface="+mj-lt"/>
                <a:ea typeface="+mj-ea"/>
                <a:cs typeface="Calibri"/>
              </a:rPr>
              <a:t>?</a:t>
            </a:r>
            <a:br>
              <a:rPr lang="en-US" sz="3600" b="1" dirty="0">
                <a:solidFill>
                  <a:srgbClr val="791E77"/>
                </a:solidFill>
                <a:latin typeface="+mj-lt"/>
                <a:ea typeface="+mj-ea"/>
                <a:cs typeface="Calibri"/>
              </a:rPr>
            </a:br>
            <a:endParaRPr lang="en-US" sz="3600" b="1" dirty="0">
              <a:solidFill>
                <a:srgbClr val="791E77"/>
              </a:solidFill>
              <a:latin typeface="+mj-lt"/>
              <a:ea typeface="+mj-ea"/>
              <a:cs typeface="Calibri"/>
            </a:endParaRPr>
          </a:p>
        </p:txBody>
      </p:sp>
    </p:spTree>
    <p:extLst>
      <p:ext uri="{BB962C8B-B14F-4D97-AF65-F5344CB8AC3E}">
        <p14:creationId xmlns:p14="http://schemas.microsoft.com/office/powerpoint/2010/main" val="1851516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10400429" cy="812799"/>
          </a:xfrm>
        </p:spPr>
        <p:txBody>
          <a:bodyPr>
            <a:normAutofit fontScale="90000"/>
          </a:bodyPr>
          <a:lstStyle/>
          <a:p>
            <a:r>
              <a:rPr lang="en-US" b="1" dirty="0"/>
              <a:t>Key roles and responsibilities for non-GBV specialists</a:t>
            </a:r>
            <a:endParaRPr lang="en-US" b="1" strike="sngStrike" dirty="0"/>
          </a:p>
        </p:txBody>
      </p:sp>
      <p:sp>
        <p:nvSpPr>
          <p:cNvPr id="3" name="Rectangle 2"/>
          <p:cNvSpPr/>
          <p:nvPr/>
        </p:nvSpPr>
        <p:spPr>
          <a:xfrm>
            <a:off x="1069196" y="1655481"/>
            <a:ext cx="10523535" cy="3970318"/>
          </a:xfrm>
          <a:prstGeom prst="rect">
            <a:avLst/>
          </a:prstGeom>
        </p:spPr>
        <p:txBody>
          <a:bodyPr wrap="square">
            <a:spAutoFit/>
          </a:bodyPr>
          <a:lstStyle/>
          <a:p>
            <a:pPr marL="457200" indent="-457200">
              <a:buFont typeface="Arial" panose="020B0604020202020204" pitchFamily="34" charset="0"/>
              <a:buChar char="•"/>
            </a:pPr>
            <a:r>
              <a:rPr lang="en-US" sz="2800" dirty="0"/>
              <a:t>In consultation with women and girls, ensure services do not cause more harm and reduce relevant, sector-specific GBV risks </a:t>
            </a:r>
            <a:endParaRPr lang="en-US" sz="2800" strike="sngStrike" dirty="0"/>
          </a:p>
          <a:p>
            <a:pPr marL="457200" indent="-457200">
              <a:buFont typeface="Arial" panose="020B0604020202020204" pitchFamily="34" charset="0"/>
              <a:buChar char="•"/>
            </a:pPr>
            <a:r>
              <a:rPr lang="en-US" sz="2800" dirty="0"/>
              <a:t>If someone discloses their experience of GBV to you</a:t>
            </a:r>
          </a:p>
          <a:p>
            <a:pPr marL="914400" lvl="1" indent="-457200">
              <a:buFont typeface="Arial" panose="020B0604020202020204" pitchFamily="34" charset="0"/>
              <a:buChar char="•"/>
            </a:pPr>
            <a:r>
              <a:rPr lang="en-US" sz="2800" dirty="0"/>
              <a:t>Know how to </a:t>
            </a:r>
            <a:r>
              <a:rPr lang="en-US" sz="2800" b="1" dirty="0"/>
              <a:t>safely</a:t>
            </a:r>
            <a:r>
              <a:rPr lang="en-US" sz="2800" dirty="0"/>
              <a:t> </a:t>
            </a:r>
            <a:r>
              <a:rPr lang="en-US" sz="2800" b="1" dirty="0"/>
              <a:t>support</a:t>
            </a:r>
            <a:r>
              <a:rPr lang="en-US" sz="2800" dirty="0"/>
              <a:t> and </a:t>
            </a:r>
            <a:r>
              <a:rPr lang="en-US" sz="2800" b="1" dirty="0"/>
              <a:t>listen</a:t>
            </a:r>
            <a:r>
              <a:rPr lang="en-US" sz="2800" dirty="0"/>
              <a:t> to them </a:t>
            </a:r>
            <a:r>
              <a:rPr lang="en-US" sz="2800" b="1" dirty="0"/>
              <a:t>without</a:t>
            </a:r>
            <a:r>
              <a:rPr lang="en-US" sz="2800" dirty="0"/>
              <a:t> </a:t>
            </a:r>
            <a:r>
              <a:rPr lang="en-US" sz="2800" b="1" dirty="0"/>
              <a:t>judgment</a:t>
            </a:r>
          </a:p>
          <a:p>
            <a:pPr marL="914400" lvl="1" indent="-457200">
              <a:buFont typeface="Arial" panose="020B0604020202020204" pitchFamily="34" charset="0"/>
              <a:buChar char="•"/>
            </a:pPr>
            <a:r>
              <a:rPr lang="en-US" sz="2800" dirty="0"/>
              <a:t>Provide accurate information on available GBV services and referral options</a:t>
            </a:r>
          </a:p>
          <a:p>
            <a:pPr marL="914400" lvl="1" indent="-457200">
              <a:buFont typeface="Arial" panose="020B0604020202020204" pitchFamily="34" charset="0"/>
              <a:buChar char="•"/>
            </a:pPr>
            <a:r>
              <a:rPr lang="en-US" sz="2800" dirty="0"/>
              <a:t>With the permission of the individual, know how to safely refer them using the GBV referral pathway</a:t>
            </a:r>
          </a:p>
        </p:txBody>
      </p:sp>
    </p:spTree>
    <p:extLst>
      <p:ext uri="{BB962C8B-B14F-4D97-AF65-F5344CB8AC3E}">
        <p14:creationId xmlns:p14="http://schemas.microsoft.com/office/powerpoint/2010/main" val="3236902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9897268" cy="812799"/>
          </a:xfrm>
        </p:spPr>
        <p:txBody>
          <a:bodyPr>
            <a:normAutofit/>
          </a:bodyPr>
          <a:lstStyle/>
          <a:p>
            <a:r>
              <a:rPr lang="en-US" b="1" dirty="0"/>
              <a:t>Key roles and responsibilities for GBV specialists</a:t>
            </a:r>
            <a:endParaRPr lang="en-US" b="1" strike="sngStrike" dirty="0"/>
          </a:p>
        </p:txBody>
      </p:sp>
      <p:sp>
        <p:nvSpPr>
          <p:cNvPr id="3" name="TextBox 2"/>
          <p:cNvSpPr txBox="1"/>
          <p:nvPr/>
        </p:nvSpPr>
        <p:spPr>
          <a:xfrm>
            <a:off x="649863" y="1389875"/>
            <a:ext cx="10880876" cy="4524315"/>
          </a:xfrm>
          <a:prstGeom prst="rect">
            <a:avLst/>
          </a:prstGeom>
          <a:noFill/>
        </p:spPr>
        <p:txBody>
          <a:bodyPr wrap="square" rtlCol="0">
            <a:spAutoFit/>
          </a:bodyPr>
          <a:lstStyle/>
          <a:p>
            <a:pPr marL="285750" indent="-285750">
              <a:buFont typeface="Arial" panose="020B0604020202020204" pitchFamily="34" charset="0"/>
              <a:buChar char="•"/>
            </a:pPr>
            <a:r>
              <a:rPr lang="en-US" sz="3600" dirty="0"/>
              <a:t>Develop GBV referral pathways, in coordination with other service providers and actors</a:t>
            </a:r>
          </a:p>
          <a:p>
            <a:pPr marL="285750" indent="-285750">
              <a:buFont typeface="Arial" panose="020B0604020202020204" pitchFamily="34" charset="0"/>
              <a:buChar char="•"/>
            </a:pPr>
            <a:r>
              <a:rPr lang="en-US" sz="3600" dirty="0"/>
              <a:t>Disseminate information to other humanitarian actors on the GBV referral pathway in their area</a:t>
            </a:r>
          </a:p>
          <a:p>
            <a:pPr marL="285750" indent="-285750">
              <a:buFont typeface="Arial" panose="020B0604020202020204" pitchFamily="34" charset="0"/>
              <a:buChar char="•"/>
            </a:pPr>
            <a:r>
              <a:rPr lang="en-US" sz="3600" dirty="0"/>
              <a:t>Identify needed services for survivors of GBV </a:t>
            </a:r>
          </a:p>
          <a:p>
            <a:pPr marL="285750" indent="-285750">
              <a:buFont typeface="Arial" panose="020B0604020202020204" pitchFamily="34" charset="0"/>
              <a:buChar char="•"/>
            </a:pPr>
            <a:r>
              <a:rPr lang="en-US" sz="3600" dirty="0"/>
              <a:t>Design and implement specialized GBV response and prevention services including psychosocial support and case management</a:t>
            </a:r>
          </a:p>
        </p:txBody>
      </p:sp>
    </p:spTree>
    <p:extLst>
      <p:ext uri="{BB962C8B-B14F-4D97-AF65-F5344CB8AC3E}">
        <p14:creationId xmlns:p14="http://schemas.microsoft.com/office/powerpoint/2010/main" val="902146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47297" y="556942"/>
            <a:ext cx="6145646"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a:r>
              <a:rPr lang="en-US" dirty="0"/>
              <a:t>Activity: what is gender? </a:t>
            </a:r>
            <a:br>
              <a:rPr lang="en-US" dirty="0"/>
            </a:br>
            <a:endParaRPr lang="en-US" sz="2800" dirty="0"/>
          </a:p>
        </p:txBody>
      </p:sp>
      <p:sp>
        <p:nvSpPr>
          <p:cNvPr id="2" name="TextBox 1"/>
          <p:cNvSpPr txBox="1"/>
          <p:nvPr/>
        </p:nvSpPr>
        <p:spPr>
          <a:xfrm>
            <a:off x="2923784" y="1649853"/>
            <a:ext cx="6134622" cy="4093429"/>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000000"/>
                </a:solidFill>
                <a:latin typeface="+mj-lt"/>
              </a:rPr>
              <a:t>D</a:t>
            </a:r>
            <a:r>
              <a:rPr lang="en-US" sz="2800" dirty="0" smtClean="0">
                <a:solidFill>
                  <a:srgbClr val="000000"/>
                </a:solidFill>
                <a:latin typeface="+mj-lt"/>
              </a:rPr>
              <a:t>ivide </a:t>
            </a:r>
            <a:r>
              <a:rPr lang="en-US" sz="2800" dirty="0">
                <a:solidFill>
                  <a:srgbClr val="000000"/>
                </a:solidFill>
                <a:latin typeface="+mj-lt"/>
              </a:rPr>
              <a:t>into two groups </a:t>
            </a:r>
          </a:p>
          <a:p>
            <a:endParaRPr lang="en-US" sz="2800" dirty="0">
              <a:solidFill>
                <a:srgbClr val="000000"/>
              </a:solidFill>
              <a:latin typeface="+mj-lt"/>
            </a:endParaRPr>
          </a:p>
          <a:p>
            <a:pPr marL="457200" indent="-457200">
              <a:buFont typeface="Arial" panose="020B0604020202020204" pitchFamily="34" charset="0"/>
              <a:buChar char="•"/>
            </a:pPr>
            <a:r>
              <a:rPr lang="en-US" sz="2800" dirty="0" smtClean="0">
                <a:solidFill>
                  <a:srgbClr val="000000"/>
                </a:solidFill>
                <a:latin typeface="+mj-lt"/>
              </a:rPr>
              <a:t>Draw or write </a:t>
            </a:r>
            <a:r>
              <a:rPr lang="en-US" sz="2800" dirty="0">
                <a:solidFill>
                  <a:srgbClr val="000000"/>
                </a:solidFill>
                <a:latin typeface="+mj-lt"/>
              </a:rPr>
              <a:t>down the personality traits, attributes and roles that are associated with:</a:t>
            </a:r>
          </a:p>
          <a:p>
            <a:endParaRPr lang="en-US" sz="2800" dirty="0">
              <a:solidFill>
                <a:srgbClr val="000000"/>
              </a:solidFill>
              <a:latin typeface="+mj-lt"/>
            </a:endParaRPr>
          </a:p>
          <a:p>
            <a:pPr marL="914400" lvl="1" indent="-457200">
              <a:buFont typeface="Arial" panose="020B0604020202020204" pitchFamily="34" charset="0"/>
              <a:buChar char="•"/>
            </a:pPr>
            <a:r>
              <a:rPr lang="en-US" sz="2800" dirty="0">
                <a:solidFill>
                  <a:srgbClr val="000000"/>
                </a:solidFill>
                <a:latin typeface="+mj-lt"/>
              </a:rPr>
              <a:t>Group 1: women</a:t>
            </a:r>
          </a:p>
          <a:p>
            <a:pPr marL="914400" lvl="1" indent="-457200">
              <a:buFont typeface="Arial" panose="020B0604020202020204" pitchFamily="34" charset="0"/>
              <a:buChar char="•"/>
            </a:pPr>
            <a:r>
              <a:rPr lang="en-US" sz="2800" dirty="0">
                <a:solidFill>
                  <a:srgbClr val="000000"/>
                </a:solidFill>
                <a:latin typeface="+mj-lt"/>
              </a:rPr>
              <a:t>Group 2: men</a:t>
            </a:r>
          </a:p>
          <a:p>
            <a:endParaRPr lang="en-US" dirty="0">
              <a:solidFill>
                <a:srgbClr val="000000"/>
              </a:solidFill>
            </a:endParaRPr>
          </a:p>
          <a:p>
            <a:endParaRPr lang="en-US" dirty="0"/>
          </a:p>
        </p:txBody>
      </p:sp>
    </p:spTree>
    <p:extLst>
      <p:ext uri="{BB962C8B-B14F-4D97-AF65-F5344CB8AC3E}">
        <p14:creationId xmlns:p14="http://schemas.microsoft.com/office/powerpoint/2010/main" val="2226158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Key takeaways and best practices</a:t>
            </a:r>
          </a:p>
        </p:txBody>
      </p:sp>
      <p:sp>
        <p:nvSpPr>
          <p:cNvPr id="3" name="TextBox 2"/>
          <p:cNvSpPr txBox="1"/>
          <p:nvPr/>
        </p:nvSpPr>
        <p:spPr>
          <a:xfrm>
            <a:off x="775855" y="1620982"/>
            <a:ext cx="10418618" cy="2677656"/>
          </a:xfrm>
          <a:prstGeom prst="rect">
            <a:avLst/>
          </a:prstGeom>
          <a:noFill/>
        </p:spPr>
        <p:txBody>
          <a:bodyPr wrap="square" rtlCol="0">
            <a:spAutoFit/>
          </a:bodyPr>
          <a:lstStyle/>
          <a:p>
            <a:pPr lvl="0"/>
            <a:endParaRPr lang="en-US" sz="2800" dirty="0">
              <a:solidFill>
                <a:prstClr val="black"/>
              </a:solidFill>
            </a:endParaRPr>
          </a:p>
          <a:p>
            <a:pPr marL="457200" lvl="0" indent="-457200">
              <a:buFont typeface="Arial" panose="020B0604020202020204" pitchFamily="34" charset="0"/>
              <a:buChar char="•"/>
            </a:pPr>
            <a:r>
              <a:rPr lang="en-US" sz="2800" dirty="0">
                <a:solidFill>
                  <a:prstClr val="black"/>
                </a:solidFill>
              </a:rPr>
              <a:t>DO NOT proactively identify or seek out survivors.</a:t>
            </a:r>
          </a:p>
          <a:p>
            <a:pPr lvl="0"/>
            <a:endParaRPr lang="en-US" sz="2800" dirty="0">
              <a:solidFill>
                <a:prstClr val="black"/>
              </a:solidFill>
            </a:endParaRPr>
          </a:p>
          <a:p>
            <a:pPr marL="457200" lvl="0" indent="-457200">
              <a:buFont typeface="Arial" panose="020B0604020202020204" pitchFamily="34" charset="0"/>
              <a:buChar char="•"/>
            </a:pPr>
            <a:r>
              <a:rPr lang="en-US" sz="2800" dirty="0">
                <a:solidFill>
                  <a:prstClr val="black"/>
                </a:solidFill>
              </a:rPr>
              <a:t>INSTEAD, design services and train frontline staff to create an environment of safety for someone who willingly wants to disclose their experience.</a:t>
            </a:r>
          </a:p>
        </p:txBody>
      </p:sp>
    </p:spTree>
    <p:extLst>
      <p:ext uri="{BB962C8B-B14F-4D97-AF65-F5344CB8AC3E}">
        <p14:creationId xmlns:p14="http://schemas.microsoft.com/office/powerpoint/2010/main" val="40260253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10477920" cy="812799"/>
          </a:xfrm>
        </p:spPr>
        <p:txBody>
          <a:bodyPr>
            <a:normAutofit fontScale="90000"/>
          </a:bodyPr>
          <a:lstStyle/>
          <a:p>
            <a:r>
              <a:rPr lang="en-US" dirty="0"/>
              <a:t>Practicing a survivor-centered approach: key principles</a:t>
            </a:r>
          </a:p>
        </p:txBody>
      </p:sp>
      <p:pic>
        <p:nvPicPr>
          <p:cNvPr id="4" name="Picture 3"/>
          <p:cNvPicPr>
            <a:picLocks noChangeAspect="1"/>
          </p:cNvPicPr>
          <p:nvPr/>
        </p:nvPicPr>
        <p:blipFill>
          <a:blip r:embed="rId2"/>
          <a:stretch>
            <a:fillRect/>
          </a:stretch>
        </p:blipFill>
        <p:spPr>
          <a:xfrm>
            <a:off x="505483" y="1704109"/>
            <a:ext cx="11181033" cy="4236660"/>
          </a:xfrm>
          <a:prstGeom prst="rect">
            <a:avLst/>
          </a:prstGeom>
        </p:spPr>
      </p:pic>
    </p:spTree>
    <p:extLst>
      <p:ext uri="{BB962C8B-B14F-4D97-AF65-F5344CB8AC3E}">
        <p14:creationId xmlns:p14="http://schemas.microsoft.com/office/powerpoint/2010/main" val="3001331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278971" y="763249"/>
          <a:ext cx="11701220" cy="6125747"/>
        </p:xfrm>
        <a:graphic>
          <a:graphicData uri="http://schemas.openxmlformats.org/drawingml/2006/table">
            <a:tbl>
              <a:tblPr firstRow="1" bandRow="1"/>
              <a:tblGrid>
                <a:gridCol w="4956438">
                  <a:extLst>
                    <a:ext uri="{9D8B030D-6E8A-4147-A177-3AD203B41FA5}">
                      <a16:colId xmlns:a16="http://schemas.microsoft.com/office/drawing/2014/main" val="20000"/>
                    </a:ext>
                  </a:extLst>
                </a:gridCol>
                <a:gridCol w="2040885">
                  <a:extLst>
                    <a:ext uri="{9D8B030D-6E8A-4147-A177-3AD203B41FA5}">
                      <a16:colId xmlns:a16="http://schemas.microsoft.com/office/drawing/2014/main" val="20001"/>
                    </a:ext>
                  </a:extLst>
                </a:gridCol>
                <a:gridCol w="4703897">
                  <a:extLst>
                    <a:ext uri="{9D8B030D-6E8A-4147-A177-3AD203B41FA5}">
                      <a16:colId xmlns:a16="http://schemas.microsoft.com/office/drawing/2014/main" val="20002"/>
                    </a:ext>
                  </a:extLst>
                </a:gridCol>
              </a:tblGrid>
              <a:tr h="842086">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2200" b="1" dirty="0">
                          <a:solidFill>
                            <a:schemeClr val="tx1"/>
                          </a:solidFill>
                        </a:rPr>
                        <a:t>To be treated with dignity and respect</a:t>
                      </a:r>
                      <a:endParaRPr lang="en-US" sz="2200" b="1" dirty="0">
                        <a:solidFill>
                          <a:schemeClr val="tx1"/>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rowSpan="6">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endParaRPr lang="en-GB" sz="2200" dirty="0"/>
                    </a:p>
                    <a:p>
                      <a:pPr algn="ctr"/>
                      <a:endParaRPr lang="en-GB" sz="2200" dirty="0"/>
                    </a:p>
                    <a:p>
                      <a:pPr algn="ctr"/>
                      <a:endParaRPr lang="en-GB" sz="2200" dirty="0"/>
                    </a:p>
                    <a:p>
                      <a:pPr algn="ctr"/>
                      <a:endParaRPr lang="en-GB" sz="2200" dirty="0"/>
                    </a:p>
                    <a:p>
                      <a:pPr algn="ctr"/>
                      <a:endParaRPr lang="en-GB" sz="2200" dirty="0"/>
                    </a:p>
                    <a:p>
                      <a:pPr algn="ctr"/>
                      <a:endParaRPr lang="en-GB" sz="2200" dirty="0"/>
                    </a:p>
                    <a:p>
                      <a:pPr algn="ctr"/>
                      <a:endParaRPr lang="en-GB" sz="2200" dirty="0"/>
                    </a:p>
                    <a:p>
                      <a:pPr algn="ctr"/>
                      <a:r>
                        <a:rPr lang="en-GB" sz="2200" dirty="0">
                          <a:solidFill>
                            <a:schemeClr val="tx1"/>
                          </a:solidFill>
                        </a:rPr>
                        <a:t>versus</a:t>
                      </a:r>
                      <a:endParaRPr lang="en-US" sz="2200" dirty="0">
                        <a:solidFill>
                          <a:schemeClr val="tx1"/>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2200" b="1" dirty="0">
                          <a:solidFill>
                            <a:schemeClr val="tx1"/>
                          </a:solidFill>
                        </a:rPr>
                        <a:t>To be treated with victim-blaming</a:t>
                      </a:r>
                      <a:r>
                        <a:rPr lang="en-GB" sz="2200" b="1" baseline="0" dirty="0">
                          <a:solidFill>
                            <a:schemeClr val="tx1"/>
                          </a:solidFill>
                        </a:rPr>
                        <a:t> attitudes</a:t>
                      </a:r>
                      <a:endParaRPr lang="en-US" sz="2200" b="1" dirty="0">
                        <a:solidFill>
                          <a:schemeClr val="tx1"/>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extLst>
                  <a:ext uri="{0D108BD9-81ED-4DB2-BD59-A6C34878D82A}">
                    <a16:rowId xmlns:a16="http://schemas.microsoft.com/office/drawing/2014/main" val="10000"/>
                  </a:ext>
                </a:extLst>
              </a:tr>
              <a:tr h="69537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To have the power to choose</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vMerge="1">
                  <a:txBody>
                    <a:bodyPr/>
                    <a:lstStyle/>
                    <a:p>
                      <a:endParaRPr lang="en-US" sz="1800" dirty="0"/>
                    </a:p>
                  </a:txBody>
                  <a:tcPr marL="48215" marR="48215" marT="32123" marB="32123"/>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Feeling powerless and being told what to do or what is ‘best’</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extLst>
                  <a:ext uri="{0D108BD9-81ED-4DB2-BD59-A6C34878D82A}">
                    <a16:rowId xmlns:a16="http://schemas.microsoft.com/office/drawing/2014/main" val="10001"/>
                  </a:ext>
                </a:extLst>
              </a:tr>
              <a:tr h="83047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To have one’s privacy and confidentiality upheld</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vMerge="1">
                  <a:txBody>
                    <a:bodyPr/>
                    <a:lstStyle/>
                    <a:p>
                      <a:pPr algn="ctr"/>
                      <a:endParaRPr lang="en-US" sz="1800" dirty="0"/>
                    </a:p>
                  </a:txBody>
                  <a:tcPr marL="48215" marR="48215" marT="32123" marB="32123"/>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Feeling shame and stigma, including having one’s experiences shared without their consent</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extLst>
                  <a:ext uri="{0D108BD9-81ED-4DB2-BD59-A6C34878D82A}">
                    <a16:rowId xmlns:a16="http://schemas.microsoft.com/office/drawing/2014/main" val="10002"/>
                  </a:ext>
                </a:extLst>
              </a:tr>
              <a:tr h="1338597">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To be free from discrimination and judgment</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vMerge="1">
                  <a:txBody>
                    <a:bodyPr/>
                    <a:lstStyle/>
                    <a:p>
                      <a:endParaRPr lang="en-US" sz="1800" dirty="0"/>
                    </a:p>
                  </a:txBody>
                  <a:tcPr marL="48215" marR="48215" marT="32123" marB="32123"/>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Discrimination on the basis of gender, ethnicity, age, marital status, religion, circumstances, etc.</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extLst>
                  <a:ext uri="{0D108BD9-81ED-4DB2-BD59-A6C34878D82A}">
                    <a16:rowId xmlns:a16="http://schemas.microsoft.com/office/drawing/2014/main" val="10003"/>
                  </a:ext>
                </a:extLst>
              </a:tr>
              <a:tr h="69537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To have accurate access to information </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vMerge="1">
                  <a:txBody>
                    <a:bodyPr/>
                    <a:lstStyle/>
                    <a:p>
                      <a:endParaRPr lang="en-US" sz="1800" dirty="0"/>
                    </a:p>
                  </a:txBody>
                  <a:tcPr marL="48215" marR="48215" marT="32123" marB="32123"/>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To have limited or incomplete information on available options</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extLst>
                  <a:ext uri="{0D108BD9-81ED-4DB2-BD59-A6C34878D82A}">
                    <a16:rowId xmlns:a16="http://schemas.microsoft.com/office/drawing/2014/main" val="10004"/>
                  </a:ext>
                </a:extLst>
              </a:tr>
              <a:tr h="46457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2200" dirty="0"/>
                        <a:t>Feeling safe and secure in disclosing their experience to you because you actively listen, support and provide available information</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tc vMerge="1">
                  <a:txBody>
                    <a:bodyPr/>
                    <a:lstStyle/>
                    <a:p>
                      <a:endParaRPr lang="en-US" sz="1800" dirty="0"/>
                    </a:p>
                  </a:txBody>
                  <a:tcPr marL="48215" marR="48215" marT="32123" marB="32123"/>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200" dirty="0"/>
                        <a:t>Feeling less safe after disclosing their experience to you</a:t>
                      </a:r>
                      <a:endParaRPr lang="en-US" sz="2200" dirty="0">
                        <a:solidFill>
                          <a:sysClr val="windowText" lastClr="000000"/>
                        </a:solidFill>
                      </a:endParaRPr>
                    </a:p>
                  </a:txBody>
                  <a:tcPr marL="48215" marR="48215" marT="32123" marB="321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CDFF9"/>
                    </a:solidFill>
                  </a:tcPr>
                </a:tc>
                <a:extLst>
                  <a:ext uri="{0D108BD9-81ED-4DB2-BD59-A6C34878D82A}">
                    <a16:rowId xmlns:a16="http://schemas.microsoft.com/office/drawing/2014/main" val="10005"/>
                  </a:ext>
                </a:extLst>
              </a:tr>
            </a:tbl>
          </a:graphicData>
        </a:graphic>
      </p:graphicFrame>
      <p:sp>
        <p:nvSpPr>
          <p:cNvPr id="6" name="Title 1">
            <a:extLst>
              <a:ext uri="{FF2B5EF4-FFF2-40B4-BE49-F238E27FC236}">
                <a16:creationId xmlns:a16="http://schemas.microsoft.com/office/drawing/2014/main" id="{E7A7DA4B-4B76-A64C-97B8-C38444D257C1}"/>
              </a:ext>
            </a:extLst>
          </p:cNvPr>
          <p:cNvSpPr>
            <a:spLocks noGrp="1"/>
          </p:cNvSpPr>
          <p:nvPr>
            <p:ph type="ctrTitle"/>
          </p:nvPr>
        </p:nvSpPr>
        <p:spPr>
          <a:xfrm>
            <a:off x="499235" y="241085"/>
            <a:ext cx="10477920" cy="812799"/>
          </a:xfrm>
        </p:spPr>
        <p:txBody>
          <a:bodyPr>
            <a:normAutofit/>
          </a:bodyPr>
          <a:lstStyle/>
          <a:p>
            <a:r>
              <a:rPr lang="en-US" dirty="0"/>
              <a:t>From a survivor’s perspective…</a:t>
            </a:r>
          </a:p>
        </p:txBody>
      </p:sp>
    </p:spTree>
    <p:extLst>
      <p:ext uri="{BB962C8B-B14F-4D97-AF65-F5344CB8AC3E}">
        <p14:creationId xmlns:p14="http://schemas.microsoft.com/office/powerpoint/2010/main" val="1057345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Exercise: The GBV Referral Web</a:t>
            </a:r>
          </a:p>
        </p:txBody>
      </p:sp>
      <p:sp>
        <p:nvSpPr>
          <p:cNvPr id="3" name="TextBox 2"/>
          <p:cNvSpPr txBox="1"/>
          <p:nvPr/>
        </p:nvSpPr>
        <p:spPr>
          <a:xfrm>
            <a:off x="649863" y="2614826"/>
            <a:ext cx="10818237" cy="954107"/>
          </a:xfrm>
          <a:prstGeom prst="rect">
            <a:avLst/>
          </a:prstGeom>
          <a:noFill/>
        </p:spPr>
        <p:txBody>
          <a:bodyPr wrap="square" rtlCol="0">
            <a:spAutoFit/>
          </a:bodyPr>
          <a:lstStyle/>
          <a:p>
            <a:pPr marL="285750" indent="-285750">
              <a:buFont typeface="Arial" panose="020B0604020202020204" pitchFamily="34" charset="0"/>
              <a:buChar char="•"/>
            </a:pPr>
            <a:r>
              <a:rPr lang="en-US" sz="2800" dirty="0"/>
              <a:t>8 volunteers </a:t>
            </a:r>
          </a:p>
          <a:p>
            <a:pPr marL="285750" indent="-285750">
              <a:buFont typeface="Arial" panose="020B0604020202020204" pitchFamily="34" charset="0"/>
              <a:buChar char="•"/>
            </a:pPr>
            <a:r>
              <a:rPr lang="en-US" sz="2800" dirty="0"/>
              <a:t>Each volunteer have a specific role in service delivery </a:t>
            </a:r>
          </a:p>
        </p:txBody>
      </p:sp>
    </p:spTree>
    <p:extLst>
      <p:ext uri="{BB962C8B-B14F-4D97-AF65-F5344CB8AC3E}">
        <p14:creationId xmlns:p14="http://schemas.microsoft.com/office/powerpoint/2010/main" val="18111913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Key questions and discussion</a:t>
            </a:r>
          </a:p>
        </p:txBody>
      </p:sp>
      <p:sp>
        <p:nvSpPr>
          <p:cNvPr id="3" name="TextBox 2"/>
          <p:cNvSpPr txBox="1"/>
          <p:nvPr/>
        </p:nvSpPr>
        <p:spPr>
          <a:xfrm>
            <a:off x="977667" y="2442298"/>
            <a:ext cx="10551537" cy="2246769"/>
          </a:xfrm>
          <a:prstGeom prst="rect">
            <a:avLst/>
          </a:prstGeom>
          <a:noFill/>
        </p:spPr>
        <p:txBody>
          <a:bodyPr wrap="square" rtlCol="0">
            <a:spAutoFit/>
          </a:bodyPr>
          <a:lstStyle/>
          <a:p>
            <a:pPr marL="285750" lvl="0" indent="-285750">
              <a:buFont typeface="Arial" panose="020B0604020202020204" pitchFamily="34" charset="0"/>
              <a:buChar char="•"/>
            </a:pPr>
            <a:r>
              <a:rPr lang="en-US" sz="2800" dirty="0"/>
              <a:t>What do you see in the middle of this circle? </a:t>
            </a:r>
          </a:p>
          <a:p>
            <a:pPr marL="285750" lvl="0" indent="-285750">
              <a:buFont typeface="Arial" panose="020B0604020202020204" pitchFamily="34" charset="0"/>
              <a:buChar char="•"/>
            </a:pPr>
            <a:r>
              <a:rPr lang="en-US" sz="2800" dirty="0"/>
              <a:t>Was all of this helpful for the survivor? </a:t>
            </a:r>
          </a:p>
          <a:p>
            <a:pPr marL="285750" lvl="0" indent="-285750">
              <a:buFont typeface="Arial" panose="020B0604020202020204" pitchFamily="34" charset="0"/>
              <a:buChar char="•"/>
            </a:pPr>
            <a:r>
              <a:rPr lang="en-US" sz="2800" dirty="0"/>
              <a:t>How many times did the girl have to repeat her story? </a:t>
            </a:r>
          </a:p>
          <a:p>
            <a:pPr marL="285750" lvl="0" indent="-285750">
              <a:buFont typeface="Arial" panose="020B0604020202020204" pitchFamily="34" charset="0"/>
              <a:buChar char="•"/>
            </a:pPr>
            <a:r>
              <a:rPr lang="en-US" sz="2800" dirty="0"/>
              <a:t>Might a situation like this happen in your setting? </a:t>
            </a:r>
          </a:p>
          <a:p>
            <a:pPr marL="285750" lvl="0" indent="-285750">
              <a:buFont typeface="Arial" panose="020B0604020202020204" pitchFamily="34" charset="0"/>
              <a:buChar char="•"/>
            </a:pPr>
            <a:r>
              <a:rPr lang="en-US" sz="2800" dirty="0"/>
              <a:t>What could have been done to avoid making this web of string? </a:t>
            </a:r>
          </a:p>
        </p:txBody>
      </p:sp>
    </p:spTree>
    <p:extLst>
      <p:ext uri="{BB962C8B-B14F-4D97-AF65-F5344CB8AC3E}">
        <p14:creationId xmlns:p14="http://schemas.microsoft.com/office/powerpoint/2010/main" val="16267564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1008" y="2146797"/>
            <a:ext cx="6737727" cy="603948"/>
          </a:xfrm>
        </p:spPr>
        <p:txBody>
          <a:bodyPr>
            <a:noAutofit/>
          </a:bodyPr>
          <a:lstStyle/>
          <a:p>
            <a:pPr algn="ctr"/>
            <a:r>
              <a:rPr lang="en-US" b="1" i="1" dirty="0">
                <a:latin typeface="+mn-lt"/>
              </a:rPr>
              <a:t>From a survivor’s perspective,</a:t>
            </a:r>
            <a:r>
              <a:rPr lang="en-US" b="1" dirty="0">
                <a:latin typeface="+mn-lt"/>
              </a:rPr>
              <a:t/>
            </a:r>
            <a:br>
              <a:rPr lang="en-US" b="1" dirty="0">
                <a:latin typeface="+mn-lt"/>
              </a:rPr>
            </a:br>
            <a:r>
              <a:rPr lang="en-US" b="1" dirty="0">
                <a:latin typeface="+mn-lt"/>
              </a:rPr>
              <a:t>what are the </a:t>
            </a:r>
            <a:r>
              <a:rPr lang="en-US" b="1" dirty="0">
                <a:solidFill>
                  <a:srgbClr val="FF0000"/>
                </a:solidFill>
                <a:latin typeface="+mn-lt"/>
              </a:rPr>
              <a:t>RISKS</a:t>
            </a:r>
            <a:r>
              <a:rPr lang="en-US" b="1" dirty="0">
                <a:latin typeface="+mn-lt"/>
              </a:rPr>
              <a:t> of seeking support?</a:t>
            </a:r>
            <a:br>
              <a:rPr lang="en-US" b="1" dirty="0">
                <a:latin typeface="+mn-lt"/>
              </a:rPr>
            </a:br>
            <a:r>
              <a:rPr lang="en-US" b="1" dirty="0">
                <a:latin typeface="+mn-lt"/>
              </a:rPr>
              <a:t/>
            </a:r>
            <a:br>
              <a:rPr lang="en-US" b="1" dirty="0">
                <a:latin typeface="+mn-lt"/>
              </a:rPr>
            </a:br>
            <a:endParaRPr lang="en-US" dirty="0">
              <a:latin typeface="+mn-lt"/>
            </a:endParaRPr>
          </a:p>
        </p:txBody>
      </p:sp>
    </p:spTree>
    <p:extLst>
      <p:ext uri="{BB962C8B-B14F-4D97-AF65-F5344CB8AC3E}">
        <p14:creationId xmlns:p14="http://schemas.microsoft.com/office/powerpoint/2010/main" val="127631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1008" y="2146797"/>
            <a:ext cx="6737727" cy="603948"/>
          </a:xfrm>
        </p:spPr>
        <p:txBody>
          <a:bodyPr>
            <a:noAutofit/>
          </a:bodyPr>
          <a:lstStyle/>
          <a:p>
            <a:pPr algn="ctr"/>
            <a:r>
              <a:rPr lang="en-US" b="1" i="1" dirty="0">
                <a:latin typeface="+mn-lt"/>
              </a:rPr>
              <a:t>From a survivor’s perspective, w</a:t>
            </a:r>
            <a:r>
              <a:rPr lang="en-US" b="1" dirty="0">
                <a:latin typeface="+mn-lt"/>
              </a:rPr>
              <a:t>hat are the </a:t>
            </a:r>
            <a:r>
              <a:rPr lang="en-US" b="1" dirty="0">
                <a:solidFill>
                  <a:srgbClr val="FF0000"/>
                </a:solidFill>
                <a:latin typeface="+mn-lt"/>
              </a:rPr>
              <a:t>BENEFITS </a:t>
            </a:r>
            <a:r>
              <a:rPr lang="en-US" b="1" dirty="0">
                <a:latin typeface="+mn-lt"/>
              </a:rPr>
              <a:t>of seeking support?</a:t>
            </a:r>
            <a:br>
              <a:rPr lang="en-US" b="1" dirty="0">
                <a:latin typeface="+mn-lt"/>
              </a:rPr>
            </a:br>
            <a:r>
              <a:rPr lang="en-US" b="1" dirty="0">
                <a:latin typeface="+mn-lt"/>
              </a:rPr>
              <a:t/>
            </a:r>
            <a:br>
              <a:rPr lang="en-US" b="1" dirty="0">
                <a:latin typeface="+mn-lt"/>
              </a:rPr>
            </a:br>
            <a:endParaRPr lang="en-US" dirty="0">
              <a:latin typeface="+mn-lt"/>
            </a:endParaRPr>
          </a:p>
        </p:txBody>
      </p:sp>
    </p:spTree>
    <p:extLst>
      <p:ext uri="{BB962C8B-B14F-4D97-AF65-F5344CB8AC3E}">
        <p14:creationId xmlns:p14="http://schemas.microsoft.com/office/powerpoint/2010/main" val="244719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52958"/>
            <a:ext cx="5683392" cy="812799"/>
          </a:xfrm>
        </p:spPr>
        <p:txBody>
          <a:bodyPr/>
          <a:lstStyle/>
          <a:p>
            <a:r>
              <a:rPr lang="en-US" dirty="0"/>
              <a:t>What are referrals?</a:t>
            </a:r>
          </a:p>
        </p:txBody>
      </p:sp>
      <p:sp>
        <p:nvSpPr>
          <p:cNvPr id="3" name="TextBox 2"/>
          <p:cNvSpPr txBox="1"/>
          <p:nvPr/>
        </p:nvSpPr>
        <p:spPr>
          <a:xfrm>
            <a:off x="2121647" y="1568824"/>
            <a:ext cx="8247529" cy="3877985"/>
          </a:xfrm>
          <a:prstGeom prst="rect">
            <a:avLst/>
          </a:prstGeom>
          <a:noFill/>
        </p:spPr>
        <p:txBody>
          <a:bodyPr wrap="square" rtlCol="0">
            <a:spAutoFit/>
          </a:bodyPr>
          <a:lstStyle/>
          <a:p>
            <a:pPr marL="285750" indent="-285750">
              <a:buFont typeface="Arial"/>
              <a:buChar char="•"/>
            </a:pPr>
            <a:r>
              <a:rPr lang="en-US" sz="2800" dirty="0"/>
              <a:t>The processes by which a survivor is able to access specialized GBV services, which can include case management, health, psychosocial, shelter, legal etc. depending on what services are available</a:t>
            </a:r>
            <a:endParaRPr lang="en-US" sz="2200" dirty="0"/>
          </a:p>
          <a:p>
            <a:pPr algn="ctr"/>
            <a:endParaRPr lang="en-US" sz="1200" dirty="0"/>
          </a:p>
          <a:p>
            <a:endParaRPr lang="en-US" sz="1000" dirty="0"/>
          </a:p>
          <a:p>
            <a:pPr marL="285750" indent="-285750">
              <a:buFont typeface="Arial"/>
              <a:buChar char="•"/>
            </a:pPr>
            <a:r>
              <a:rPr lang="en-US" sz="2800" dirty="0"/>
              <a:t>The processes by which different sectors and actors communicate and work together, in a safe, ethical and confidential manner, to provide survivors with comprehensive support</a:t>
            </a:r>
          </a:p>
        </p:txBody>
      </p:sp>
    </p:spTree>
    <p:extLst>
      <p:ext uri="{BB962C8B-B14F-4D97-AF65-F5344CB8AC3E}">
        <p14:creationId xmlns:p14="http://schemas.microsoft.com/office/powerpoint/2010/main" val="3764029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352958"/>
            <a:ext cx="7626883" cy="812799"/>
          </a:xfrm>
        </p:spPr>
        <p:txBody>
          <a:bodyPr>
            <a:normAutofit/>
          </a:bodyPr>
          <a:lstStyle/>
          <a:p>
            <a:r>
              <a:rPr lang="en-US" dirty="0"/>
              <a:t>What is a “referral pathway”?</a:t>
            </a:r>
          </a:p>
        </p:txBody>
      </p:sp>
      <p:sp>
        <p:nvSpPr>
          <p:cNvPr id="3" name="TextBox 2"/>
          <p:cNvSpPr txBox="1"/>
          <p:nvPr/>
        </p:nvSpPr>
        <p:spPr>
          <a:xfrm>
            <a:off x="709942" y="1165757"/>
            <a:ext cx="10631826" cy="4616648"/>
          </a:xfrm>
          <a:prstGeom prst="rect">
            <a:avLst/>
          </a:prstGeom>
          <a:noFill/>
        </p:spPr>
        <p:txBody>
          <a:bodyPr wrap="square" rtlCol="0">
            <a:spAutoFit/>
          </a:bodyPr>
          <a:lstStyle/>
          <a:p>
            <a:pPr marL="285750" indent="-285750">
              <a:buFont typeface="Arial"/>
              <a:buChar char="•"/>
            </a:pPr>
            <a:r>
              <a:rPr lang="en-US" sz="3000" dirty="0"/>
              <a:t>A flexible mechanism that safely links survivors to supportive and competent services</a:t>
            </a:r>
          </a:p>
          <a:p>
            <a:pPr marL="285750" indent="-285750">
              <a:buFont typeface="Arial"/>
              <a:buChar char="•"/>
            </a:pPr>
            <a:endParaRPr lang="en-US" sz="2400" dirty="0"/>
          </a:p>
          <a:p>
            <a:pPr marL="285750" lvl="1" indent="-285750">
              <a:buFont typeface="Arial"/>
              <a:buChar char="•"/>
            </a:pPr>
            <a:r>
              <a:rPr lang="en-US" sz="3000" dirty="0"/>
              <a:t>Services may include: health care, psychosocial, legal aid/access to justice, livelihoods/economic support, safe shelter, child care services, nutrition etc.</a:t>
            </a:r>
          </a:p>
          <a:p>
            <a:pPr marL="0" lvl="1"/>
            <a:r>
              <a:rPr lang="en-US" sz="3000" dirty="0"/>
              <a:t> </a:t>
            </a:r>
          </a:p>
          <a:p>
            <a:pPr marL="285750" lvl="1" indent="-285750">
              <a:buFont typeface="Arial"/>
              <a:buChar char="•"/>
            </a:pPr>
            <a:r>
              <a:rPr lang="en-US" sz="3000" dirty="0"/>
              <a:t>Always refer survivors using the GBV referral pathway or to a designated GBV specialist in your area if you are not sure of the referral pathway.</a:t>
            </a:r>
            <a:endParaRPr lang="en-US" sz="2400" dirty="0"/>
          </a:p>
        </p:txBody>
      </p:sp>
    </p:spTree>
    <p:extLst>
      <p:ext uri="{BB962C8B-B14F-4D97-AF65-F5344CB8AC3E}">
        <p14:creationId xmlns:p14="http://schemas.microsoft.com/office/powerpoint/2010/main" val="1989761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en-US" sz="2800" dirty="0"/>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en-US" sz="1600" dirty="0">
              <a:solidFill>
                <a:srgbClr val="000000"/>
              </a:solidFill>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a:endParaRPr lang="en-US" sz="1600" dirty="0">
              <a:solidFill>
                <a:schemeClr val="bg1">
                  <a:lumMod val="50000"/>
                </a:schemeClr>
              </a:solidFill>
            </a:endParaRP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800" dirty="0"/>
          </a:p>
          <a:p>
            <a:endParaRPr lang="en-US" sz="2800" i="1" dirty="0"/>
          </a:p>
          <a:p>
            <a:endParaRPr lang="en-US" sz="2800" dirty="0"/>
          </a:p>
          <a:p>
            <a:endParaRPr lang="en-US" sz="2800" dirty="0"/>
          </a:p>
        </p:txBody>
      </p:sp>
      <p:sp>
        <p:nvSpPr>
          <p:cNvPr id="8" name="Content Placeholder 2"/>
          <p:cNvSpPr txBox="1">
            <a:spLocks/>
          </p:cNvSpPr>
          <p:nvPr/>
        </p:nvSpPr>
        <p:spPr>
          <a:xfrm>
            <a:off x="1900263" y="577079"/>
            <a:ext cx="8319502" cy="73165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3500" dirty="0">
                <a:solidFill>
                  <a:srgbClr val="791E77"/>
                </a:solidFill>
                <a:latin typeface="+mj-lt"/>
              </a:rPr>
              <a:t>Why are referrals needed?</a:t>
            </a:r>
          </a:p>
          <a:p>
            <a:pPr marL="0" indent="0">
              <a:buNone/>
              <a:defRPr/>
            </a:pPr>
            <a:endParaRPr lang="en-GB" sz="3500" dirty="0">
              <a:solidFill>
                <a:srgbClr val="791E77"/>
              </a:solidFill>
              <a:latin typeface="+mj-lt"/>
            </a:endParaRPr>
          </a:p>
        </p:txBody>
      </p:sp>
      <p:sp>
        <p:nvSpPr>
          <p:cNvPr id="2" name="TextBox 1"/>
          <p:cNvSpPr txBox="1"/>
          <p:nvPr/>
        </p:nvSpPr>
        <p:spPr>
          <a:xfrm>
            <a:off x="859782" y="1401336"/>
            <a:ext cx="10401776" cy="3908762"/>
          </a:xfrm>
          <a:prstGeom prst="rect">
            <a:avLst/>
          </a:prstGeom>
          <a:noFill/>
        </p:spPr>
        <p:txBody>
          <a:bodyPr wrap="square" rtlCol="0">
            <a:spAutoFit/>
          </a:bodyPr>
          <a:lstStyle/>
          <a:p>
            <a:pPr marL="457200" indent="-457200">
              <a:buFont typeface="Arial"/>
              <a:buChar char="•"/>
            </a:pPr>
            <a:r>
              <a:rPr lang="en-GB" sz="2800" dirty="0"/>
              <a:t>Survivors may have multiple and complex needs that require a comprehensive set of services</a:t>
            </a:r>
          </a:p>
          <a:p>
            <a:endParaRPr lang="en-GB" sz="2800" dirty="0"/>
          </a:p>
          <a:p>
            <a:pPr marL="457200" indent="-457200">
              <a:buFont typeface="Arial"/>
              <a:buChar char="•"/>
            </a:pPr>
            <a:r>
              <a:rPr lang="en-GB" sz="2800" dirty="0"/>
              <a:t>Providing services for survivors of GBV is provided by specialized service providers</a:t>
            </a:r>
          </a:p>
          <a:p>
            <a:pPr marL="457200" indent="-457200">
              <a:buFont typeface="Arial"/>
              <a:buChar char="•"/>
            </a:pPr>
            <a:endParaRPr lang="en-GB" sz="1200" i="1" dirty="0"/>
          </a:p>
          <a:p>
            <a:pPr marL="457200" indent="-457200">
              <a:buFont typeface="Arial"/>
              <a:buChar char="•"/>
            </a:pPr>
            <a:r>
              <a:rPr lang="en-GB" sz="2800" dirty="0"/>
              <a:t>One single organization cannot effectively provide all of these services</a:t>
            </a:r>
          </a:p>
          <a:p>
            <a:pPr marL="457200" indent="-457200">
              <a:buFont typeface="Arial"/>
              <a:buChar char="•"/>
            </a:pPr>
            <a:endParaRPr lang="en-GB" sz="1200" dirty="0"/>
          </a:p>
          <a:p>
            <a:pPr marL="914400" lvl="1" indent="-457200">
              <a:buFont typeface="Wingdings" charset="2"/>
              <a:buChar char="ü"/>
            </a:pPr>
            <a:r>
              <a:rPr lang="en-GB" sz="2800" dirty="0"/>
              <a:t>Coordinated, multi-</a:t>
            </a:r>
            <a:r>
              <a:rPr lang="en-GB" sz="2800" dirty="0" err="1"/>
              <a:t>sectoral</a:t>
            </a:r>
            <a:r>
              <a:rPr lang="en-GB" sz="2800" dirty="0"/>
              <a:t> response is necessary</a:t>
            </a:r>
            <a:endParaRPr lang="en-US" sz="2800" dirty="0"/>
          </a:p>
        </p:txBody>
      </p:sp>
    </p:spTree>
    <p:extLst>
      <p:ext uri="{BB962C8B-B14F-4D97-AF65-F5344CB8AC3E}">
        <p14:creationId xmlns:p14="http://schemas.microsoft.com/office/powerpoint/2010/main" val="353606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577077"/>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Core concept 1: </a:t>
            </a:r>
            <a:r>
              <a:rPr lang="en-US" b="1" dirty="0"/>
              <a:t>GENDER</a:t>
            </a:r>
            <a:endParaRPr lang="en-US" sz="2800" b="1" dirty="0"/>
          </a:p>
        </p:txBody>
      </p:sp>
      <p:sp>
        <p:nvSpPr>
          <p:cNvPr id="5" name="Title 1"/>
          <p:cNvSpPr txBox="1">
            <a:spLocks/>
          </p:cNvSpPr>
          <p:nvPr/>
        </p:nvSpPr>
        <p:spPr>
          <a:xfrm>
            <a:off x="2461374" y="1851813"/>
            <a:ext cx="7228679" cy="3622575"/>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457200" indent="-457200">
              <a:buFont typeface="Arial"/>
              <a:buChar char="•"/>
            </a:pPr>
            <a:r>
              <a:rPr lang="en-US" sz="2800" dirty="0">
                <a:solidFill>
                  <a:schemeClr val="tx1"/>
                </a:solidFill>
              </a:rPr>
              <a:t>What is the difference between sex and gender?</a:t>
            </a:r>
          </a:p>
          <a:p>
            <a:pPr>
              <a:buClrTx/>
            </a:pPr>
            <a:endParaRPr lang="en-US" sz="2800" dirty="0">
              <a:solidFill>
                <a:schemeClr val="tx1"/>
              </a:solidFill>
            </a:endParaRPr>
          </a:p>
          <a:p>
            <a:pPr marL="457200" indent="-457200">
              <a:buFont typeface="Arial"/>
              <a:buChar char="•"/>
            </a:pPr>
            <a:r>
              <a:rPr lang="en-US" sz="2800" dirty="0">
                <a:solidFill>
                  <a:schemeClr val="tx1"/>
                </a:solidFill>
              </a:rPr>
              <a:t>Why is this important when talking about gender-based violence?</a:t>
            </a:r>
            <a:endParaRPr lang="en-US" sz="1600" b="1" dirty="0">
              <a:solidFill>
                <a:schemeClr val="tx1"/>
              </a:solidFill>
            </a:endParaRPr>
          </a:p>
        </p:txBody>
      </p:sp>
    </p:spTree>
    <p:extLst>
      <p:ext uri="{BB962C8B-B14F-4D97-AF65-F5344CB8AC3E}">
        <p14:creationId xmlns:p14="http://schemas.microsoft.com/office/powerpoint/2010/main" val="23560878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en-US" sz="2800" dirty="0"/>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endParaRPr lang="en-US" sz="1600" dirty="0">
              <a:solidFill>
                <a:srgbClr val="000000"/>
              </a:solidFill>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lgn="ctr"/>
            <a:endParaRPr lang="en-US" sz="1600" dirty="0">
              <a:solidFill>
                <a:schemeClr val="bg1">
                  <a:lumMod val="50000"/>
                </a:schemeClr>
              </a:solidFill>
            </a:endParaRP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800" dirty="0"/>
          </a:p>
          <a:p>
            <a:endParaRPr lang="en-US" sz="2800" i="1" dirty="0"/>
          </a:p>
          <a:p>
            <a:endParaRPr lang="en-US" sz="2800" dirty="0"/>
          </a:p>
          <a:p>
            <a:endParaRPr lang="en-US" sz="2800" dirty="0"/>
          </a:p>
        </p:txBody>
      </p:sp>
      <p:sp>
        <p:nvSpPr>
          <p:cNvPr id="8" name="Content Placeholder 2"/>
          <p:cNvSpPr txBox="1">
            <a:spLocks/>
          </p:cNvSpPr>
          <p:nvPr/>
        </p:nvSpPr>
        <p:spPr>
          <a:xfrm>
            <a:off x="1750852" y="211253"/>
            <a:ext cx="8089677" cy="73165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4000" dirty="0">
                <a:solidFill>
                  <a:srgbClr val="791E77"/>
                </a:solidFill>
                <a:latin typeface="+mj-lt"/>
              </a:rPr>
              <a:t>Who should be involved in referrals?</a:t>
            </a:r>
          </a:p>
          <a:p>
            <a:pPr marL="0" indent="0">
              <a:buNone/>
              <a:defRPr/>
            </a:pPr>
            <a:endParaRPr lang="en-GB" sz="2500" dirty="0">
              <a:solidFill>
                <a:srgbClr val="791E77"/>
              </a:solidFill>
              <a:latin typeface="+mj-lt"/>
            </a:endParaRPr>
          </a:p>
        </p:txBody>
      </p:sp>
      <p:sp>
        <p:nvSpPr>
          <p:cNvPr id="3" name="Rectangle 2"/>
          <p:cNvSpPr/>
          <p:nvPr/>
        </p:nvSpPr>
        <p:spPr>
          <a:xfrm>
            <a:off x="1867647" y="977513"/>
            <a:ext cx="8426824" cy="3724096"/>
          </a:xfrm>
          <a:prstGeom prst="rect">
            <a:avLst/>
          </a:prstGeom>
        </p:spPr>
        <p:txBody>
          <a:bodyPr wrap="square">
            <a:spAutoFit/>
          </a:bodyPr>
          <a:lstStyle/>
          <a:p>
            <a:endParaRPr lang="en-US" sz="1000" dirty="0"/>
          </a:p>
          <a:p>
            <a:pPr marL="342900" indent="-342900">
              <a:buFont typeface="Arial" panose="020B0604020202020204" pitchFamily="34" charset="0"/>
              <a:buChar char="•"/>
            </a:pPr>
            <a:r>
              <a:rPr lang="en-US" sz="2400" dirty="0"/>
              <a:t>A survivor has the freedom and the right to disclose an incident to </a:t>
            </a:r>
            <a:r>
              <a:rPr lang="en-US" sz="2400" b="1" dirty="0"/>
              <a:t>anyone. </a:t>
            </a:r>
          </a:p>
          <a:p>
            <a:pPr marL="342900" indent="-342900">
              <a:buFont typeface="Arial" panose="020B0604020202020204" pitchFamily="34" charset="0"/>
              <a:buChar char="•"/>
            </a:pPr>
            <a:r>
              <a:rPr lang="en-US" sz="2400" b="1" dirty="0"/>
              <a:t>A survivor discloses to a person she/he trusts</a:t>
            </a:r>
            <a:r>
              <a:rPr lang="en-US" sz="2400" dirty="0"/>
              <a:t/>
            </a:r>
            <a:br>
              <a:rPr lang="en-US" sz="2400" dirty="0"/>
            </a:br>
            <a:endParaRPr lang="en-US" sz="1000" dirty="0"/>
          </a:p>
          <a:p>
            <a:endParaRPr lang="en-US" sz="2400" dirty="0"/>
          </a:p>
          <a:p>
            <a:r>
              <a:rPr lang="en-GB" sz="2400" b="1" dirty="0"/>
              <a:t>Providing information to survivors in a safe, ethical and confidential manner about their rights and options to report risk and access care is a responsibility of ALL humanitarian actors who interact with affected populations</a:t>
            </a:r>
            <a:endParaRPr lang="en-US" sz="2400" b="1" dirty="0"/>
          </a:p>
          <a:p>
            <a:endParaRPr lang="en-US" sz="2400" dirty="0"/>
          </a:p>
        </p:txBody>
      </p:sp>
    </p:spTree>
    <p:extLst>
      <p:ext uri="{BB962C8B-B14F-4D97-AF65-F5344CB8AC3E}">
        <p14:creationId xmlns:p14="http://schemas.microsoft.com/office/powerpoint/2010/main" val="4131397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40360" y="577079"/>
            <a:ext cx="4262544"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rgbClr val="791E77"/>
              </a:solidFill>
              <a:effectLst/>
              <a:uLnTx/>
              <a:uFillTx/>
              <a:latin typeface="Cambria" panose="02040503050406030204"/>
              <a:ea typeface="+mj-ea"/>
              <a:cs typeface="Calibri"/>
            </a:endParaRPr>
          </a:p>
        </p:txBody>
      </p:sp>
      <p:sp>
        <p:nvSpPr>
          <p:cNvPr id="5" name="Title 1"/>
          <p:cNvSpPr txBox="1">
            <a:spLocks/>
          </p:cNvSpPr>
          <p:nvPr/>
        </p:nvSpPr>
        <p:spPr>
          <a:xfrm>
            <a:off x="3640361" y="2037689"/>
            <a:ext cx="5421509" cy="19399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ambria" panose="02040503050406030204"/>
              <a:ea typeface="+mj-ea"/>
              <a:cs typeface="Calibri"/>
            </a:endParaRPr>
          </a:p>
        </p:txBody>
      </p:sp>
      <p:sp>
        <p:nvSpPr>
          <p:cNvPr id="6" name="Title 1"/>
          <p:cNvSpPr txBox="1">
            <a:spLocks/>
          </p:cNvSpPr>
          <p:nvPr/>
        </p:nvSpPr>
        <p:spPr>
          <a:xfrm>
            <a:off x="2667001" y="4717383"/>
            <a:ext cx="3432924" cy="1032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1600" b="0" i="0" u="none" strike="noStrike" kern="1200" cap="none" spc="0" normalizeH="0" baseline="0" noProof="0" dirty="0">
              <a:ln>
                <a:noFill/>
              </a:ln>
              <a:solidFill>
                <a:prstClr val="white">
                  <a:lumMod val="50000"/>
                </a:prstClr>
              </a:solidFill>
              <a:effectLst/>
              <a:uLnTx/>
              <a:uFillTx/>
              <a:latin typeface="Cambria" panose="02040503050406030204"/>
              <a:ea typeface="+mj-ea"/>
              <a:cs typeface="Calibri"/>
            </a:endParaRPr>
          </a:p>
        </p:txBody>
      </p:sp>
      <p:sp>
        <p:nvSpPr>
          <p:cNvPr id="9" name="Title 1"/>
          <p:cNvSpPr txBox="1">
            <a:spLocks/>
          </p:cNvSpPr>
          <p:nvPr/>
        </p:nvSpPr>
        <p:spPr>
          <a:xfrm>
            <a:off x="2745763" y="638023"/>
            <a:ext cx="4934519" cy="1033839"/>
          </a:xfrm>
          <a:prstGeom prst="rect">
            <a:avLst/>
          </a:prstGeom>
        </p:spPr>
        <p:txBody>
          <a:bodyPr vert="horz" lIns="91440" tIns="45720" rIns="91440" bIns="45720" rtlCol="0" anchor="t">
            <a:no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7F7F7F"/>
                </a:solidFill>
                <a:effectLst/>
                <a:uLnTx/>
                <a:uFillTx/>
                <a:latin typeface="Cambria" panose="02040503050406030204"/>
                <a:ea typeface="+mj-ea"/>
                <a:cs typeface="Calibri"/>
              </a:rPr>
              <a:t>“…Why is a “GBV” referral different from any other referral?</a:t>
            </a:r>
          </a:p>
        </p:txBody>
      </p:sp>
      <p:sp>
        <p:nvSpPr>
          <p:cNvPr id="11" name="Text Placeholder 2"/>
          <p:cNvSpPr txBox="1">
            <a:spLocks/>
          </p:cNvSpPr>
          <p:nvPr/>
        </p:nvSpPr>
        <p:spPr>
          <a:xfrm>
            <a:off x="2954616" y="1308732"/>
            <a:ext cx="6107253" cy="283458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p:cNvPicPr>
            <a:picLocks noChangeAspect="1"/>
          </p:cNvPicPr>
          <p:nvPr/>
        </p:nvPicPr>
        <p:blipFill>
          <a:blip r:embed="rId3"/>
          <a:stretch>
            <a:fillRect/>
          </a:stretch>
        </p:blipFill>
        <p:spPr>
          <a:xfrm>
            <a:off x="781682" y="666364"/>
            <a:ext cx="1885319" cy="4051019"/>
          </a:xfrm>
          <a:prstGeom prst="rect">
            <a:avLst/>
          </a:prstGeom>
        </p:spPr>
      </p:pic>
    </p:spTree>
    <p:extLst>
      <p:ext uri="{BB962C8B-B14F-4D97-AF65-F5344CB8AC3E}">
        <p14:creationId xmlns:p14="http://schemas.microsoft.com/office/powerpoint/2010/main" val="264725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Referrals in different situations</a:t>
            </a:r>
          </a:p>
        </p:txBody>
      </p:sp>
      <p:sp>
        <p:nvSpPr>
          <p:cNvPr id="3" name="TextBox 2"/>
          <p:cNvSpPr txBox="1"/>
          <p:nvPr/>
        </p:nvSpPr>
        <p:spPr>
          <a:xfrm>
            <a:off x="921196" y="2321028"/>
            <a:ext cx="10155382" cy="2062103"/>
          </a:xfrm>
          <a:prstGeom prst="rect">
            <a:avLst/>
          </a:prstGeom>
          <a:noFill/>
        </p:spPr>
        <p:txBody>
          <a:bodyPr wrap="square" rtlCol="0">
            <a:spAutoFit/>
          </a:bodyPr>
          <a:lstStyle/>
          <a:p>
            <a:pPr marL="285750" indent="-285750">
              <a:buFont typeface="Arial" panose="020B0604020202020204" pitchFamily="34" charset="0"/>
              <a:buChar char="•"/>
            </a:pPr>
            <a:r>
              <a:rPr lang="en-US" sz="3200" dirty="0"/>
              <a:t>A survivor discloses a GBV incident or GBV threat in a one on one setting</a:t>
            </a:r>
          </a:p>
          <a:p>
            <a:pPr marL="285750" indent="-285750">
              <a:buFont typeface="Arial" panose="020B0604020202020204" pitchFamily="34" charset="0"/>
              <a:buChar char="•"/>
            </a:pPr>
            <a:r>
              <a:rPr lang="en-US" sz="3200" dirty="0"/>
              <a:t>A survivor discloses a GBV incident or GBV threat in a group setting or in front of other people</a:t>
            </a:r>
          </a:p>
        </p:txBody>
      </p:sp>
    </p:spTree>
    <p:extLst>
      <p:ext uri="{BB962C8B-B14F-4D97-AF65-F5344CB8AC3E}">
        <p14:creationId xmlns:p14="http://schemas.microsoft.com/office/powerpoint/2010/main" val="34172418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Disclosures in a one-on-one setting</a:t>
            </a:r>
          </a:p>
        </p:txBody>
      </p:sp>
      <p:sp>
        <p:nvSpPr>
          <p:cNvPr id="3" name="TextBox 2"/>
          <p:cNvSpPr txBox="1"/>
          <p:nvPr/>
        </p:nvSpPr>
        <p:spPr>
          <a:xfrm>
            <a:off x="637309" y="1759527"/>
            <a:ext cx="10127673" cy="4524315"/>
          </a:xfrm>
          <a:prstGeom prst="rect">
            <a:avLst/>
          </a:prstGeom>
          <a:noFill/>
        </p:spPr>
        <p:txBody>
          <a:bodyPr wrap="square" rtlCol="0">
            <a:spAutoFit/>
          </a:bodyPr>
          <a:lstStyle/>
          <a:p>
            <a:pPr indent="-285750">
              <a:buFont typeface="Arial" panose="020B0604020202020204" pitchFamily="34" charset="0"/>
              <a:buChar char="•"/>
            </a:pPr>
            <a:r>
              <a:rPr lang="en-US" sz="2400" b="1" i="1" dirty="0"/>
              <a:t>Remember</a:t>
            </a:r>
            <a:r>
              <a:rPr lang="en-US" sz="2400" dirty="0"/>
              <a:t>, do not actively identify survivors. This scenario is if someone willingly discloses their experiences to you.</a:t>
            </a:r>
          </a:p>
          <a:p>
            <a:endParaRPr lang="en-US" sz="2400" dirty="0"/>
          </a:p>
          <a:p>
            <a:pPr indent="-285750">
              <a:buFont typeface="Arial" panose="020B0604020202020204" pitchFamily="34" charset="0"/>
              <a:buChar char="•"/>
            </a:pPr>
            <a:r>
              <a:rPr lang="en-US" sz="2400" dirty="0"/>
              <a:t>Introduce yourself and ask how you can help.</a:t>
            </a:r>
          </a:p>
          <a:p>
            <a:pPr indent="-285750">
              <a:buFont typeface="Arial" panose="020B0604020202020204" pitchFamily="34" charset="0"/>
              <a:buChar char="•"/>
            </a:pPr>
            <a:r>
              <a:rPr lang="en-US" sz="2400" dirty="0"/>
              <a:t> Practice respect, safety, confidentiality and non-discrimination.	</a:t>
            </a:r>
          </a:p>
          <a:p>
            <a:pPr indent="-342900">
              <a:buFont typeface="Arial" panose="020B0604020202020204" pitchFamily="34" charset="0"/>
              <a:buChar char="•"/>
            </a:pPr>
            <a:r>
              <a:rPr lang="en-US" sz="2400" dirty="0"/>
              <a:t>Listen to the survivor in a place/space where they feel safe.</a:t>
            </a:r>
          </a:p>
          <a:p>
            <a:pPr indent="-342900">
              <a:buFont typeface="Arial" panose="020B0604020202020204" pitchFamily="34" charset="0"/>
              <a:buChar char="•"/>
            </a:pPr>
            <a:r>
              <a:rPr lang="en-US" sz="2400" dirty="0"/>
              <a:t>Inform the survivor that there are specialized and confidential services that she/he can be referred to </a:t>
            </a:r>
          </a:p>
          <a:p>
            <a:pPr indent="-342900">
              <a:buFont typeface="Arial" panose="020B0604020202020204" pitchFamily="34" charset="0"/>
              <a:buChar char="•"/>
            </a:pPr>
            <a:r>
              <a:rPr lang="en-US" sz="2400" dirty="0"/>
              <a:t>Provide accurate information about the available services; location, how to access, consequence, time frame to receive services, etc.</a:t>
            </a:r>
          </a:p>
          <a:p>
            <a:pPr indent="-342900">
              <a:buFont typeface="Arial" panose="020B0604020202020204" pitchFamily="34" charset="0"/>
              <a:buChar char="•"/>
            </a:pPr>
            <a:r>
              <a:rPr lang="en-US" sz="2400" dirty="0"/>
              <a:t>Emphasize that the survivor can choose to access the services later if they so choose.</a:t>
            </a:r>
          </a:p>
        </p:txBody>
      </p:sp>
    </p:spTree>
    <p:extLst>
      <p:ext uri="{BB962C8B-B14F-4D97-AF65-F5344CB8AC3E}">
        <p14:creationId xmlns:p14="http://schemas.microsoft.com/office/powerpoint/2010/main" val="27532226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10274811" cy="812799"/>
          </a:xfrm>
        </p:spPr>
        <p:txBody>
          <a:bodyPr>
            <a:normAutofit/>
          </a:bodyPr>
          <a:lstStyle/>
          <a:p>
            <a:r>
              <a:rPr lang="en-US" dirty="0">
                <a:solidFill>
                  <a:srgbClr val="FF0000"/>
                </a:solidFill>
              </a:rPr>
              <a:t>Permission to refer a survivor</a:t>
            </a:r>
          </a:p>
        </p:txBody>
      </p:sp>
      <p:sp>
        <p:nvSpPr>
          <p:cNvPr id="3" name="TextBox 2"/>
          <p:cNvSpPr txBox="1"/>
          <p:nvPr/>
        </p:nvSpPr>
        <p:spPr>
          <a:xfrm>
            <a:off x="649863" y="1389875"/>
            <a:ext cx="10426454"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t>Remember, always practice survivor-centered principles. The right to choose is critical. The survivor has the right to choose </a:t>
            </a:r>
            <a:r>
              <a:rPr lang="en-US" sz="2800" i="1" dirty="0"/>
              <a:t>if </a:t>
            </a:r>
            <a:r>
              <a:rPr lang="en-US" sz="2800" dirty="0"/>
              <a:t>they want to access services, </a:t>
            </a:r>
            <a:r>
              <a:rPr lang="en-US" sz="2800" i="1" dirty="0"/>
              <a:t>when </a:t>
            </a:r>
            <a:r>
              <a:rPr lang="en-US" sz="2800" dirty="0"/>
              <a:t>they want to access services and </a:t>
            </a:r>
            <a:r>
              <a:rPr lang="en-US" sz="2800" i="1" dirty="0"/>
              <a:t>how </a:t>
            </a:r>
            <a:r>
              <a:rPr lang="en-US" sz="2800" dirty="0"/>
              <a:t>they want to access services.</a:t>
            </a:r>
          </a:p>
          <a:p>
            <a:pPr marL="742950" lvl="1" indent="-285750">
              <a:buFont typeface="Arial" panose="020B0604020202020204" pitchFamily="34" charset="0"/>
              <a:buChar char="•"/>
            </a:pPr>
            <a:r>
              <a:rPr lang="en-US" sz="2800" dirty="0"/>
              <a:t>Do not refer survivors against their will or because you think referral is best for them.</a:t>
            </a:r>
          </a:p>
          <a:p>
            <a:pPr marL="285750" indent="-285750">
              <a:buFont typeface="Arial" panose="020B0604020202020204" pitchFamily="34" charset="0"/>
              <a:buChar char="•"/>
            </a:pPr>
            <a:r>
              <a:rPr lang="en-US" sz="2800" dirty="0"/>
              <a:t>If a survivor gives you permission to refer them to a service in the GBV referral pathway, do so.</a:t>
            </a:r>
          </a:p>
          <a:p>
            <a:pPr marL="285750" indent="-285750">
              <a:buFont typeface="Arial" panose="020B0604020202020204" pitchFamily="34" charset="0"/>
              <a:buChar char="•"/>
            </a:pPr>
            <a:r>
              <a:rPr lang="en-US" sz="2800" dirty="0"/>
              <a:t>If they do not give you permission, or are unsure, provide full information on how they can access the service later or on their own.</a:t>
            </a:r>
            <a:endParaRPr lang="en-US" sz="2800" dirty="0">
              <a:solidFill>
                <a:srgbClr val="FF0000"/>
              </a:solidFill>
            </a:endParaRPr>
          </a:p>
        </p:txBody>
      </p:sp>
    </p:spTree>
    <p:extLst>
      <p:ext uri="{BB962C8B-B14F-4D97-AF65-F5344CB8AC3E}">
        <p14:creationId xmlns:p14="http://schemas.microsoft.com/office/powerpoint/2010/main" val="38913850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Disclosures in a group setting</a:t>
            </a:r>
          </a:p>
        </p:txBody>
      </p:sp>
      <p:sp>
        <p:nvSpPr>
          <p:cNvPr id="3" name="TextBox 2"/>
          <p:cNvSpPr txBox="1"/>
          <p:nvPr/>
        </p:nvSpPr>
        <p:spPr>
          <a:xfrm>
            <a:off x="649863" y="1389875"/>
            <a:ext cx="10564477"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t>This may happen during a group activity, such as a focus group discussion, or a household visit or any other setting where people other than the survivor are present</a:t>
            </a:r>
          </a:p>
          <a:p>
            <a:pPr marL="285750" indent="-285750">
              <a:buFont typeface="Arial" panose="020B0604020202020204" pitchFamily="34" charset="0"/>
              <a:buChar char="•"/>
            </a:pPr>
            <a:r>
              <a:rPr lang="en-US" sz="2400" dirty="0"/>
              <a:t>Thank the survivor for sharing this information </a:t>
            </a:r>
          </a:p>
          <a:p>
            <a:pPr marL="285750" indent="-285750">
              <a:buFont typeface="Arial" panose="020B0604020202020204" pitchFamily="34" charset="0"/>
              <a:buChar char="•"/>
            </a:pPr>
            <a:r>
              <a:rPr lang="en-US" sz="2400" dirty="0"/>
              <a:t>When appropriate, share that the survivor can discuss this more one-on-one with someone they feel comfortable with</a:t>
            </a:r>
          </a:p>
          <a:p>
            <a:pPr marL="742950" lvl="1" indent="-285750">
              <a:buFont typeface="Arial" panose="020B0604020202020204" pitchFamily="34" charset="0"/>
              <a:buChar char="•"/>
            </a:pPr>
            <a:r>
              <a:rPr lang="en-US" sz="2400" dirty="0"/>
              <a:t>Do not ask questions in the group setting.</a:t>
            </a:r>
          </a:p>
          <a:p>
            <a:pPr marL="285750" indent="-285750">
              <a:buFont typeface="Arial" panose="020B0604020202020204" pitchFamily="34" charset="0"/>
              <a:buChar char="•"/>
            </a:pPr>
            <a:r>
              <a:rPr lang="en-US" sz="2400" dirty="0"/>
              <a:t>If so, ensure the discussion happens in a place where they feel safe and comfortable to talk about their experiences </a:t>
            </a:r>
          </a:p>
          <a:p>
            <a:pPr marL="285750" indent="-285750">
              <a:buFont typeface="Arial" panose="020B0604020202020204" pitchFamily="34" charset="0"/>
              <a:buChar char="•"/>
            </a:pPr>
            <a:r>
              <a:rPr lang="en-US" sz="2400" dirty="0"/>
              <a:t>When a safe and confidential space is established, follow same steps in disclosing in a one on one setting</a:t>
            </a:r>
          </a:p>
        </p:txBody>
      </p:sp>
    </p:spTree>
    <p:extLst>
      <p:ext uri="{BB962C8B-B14F-4D97-AF65-F5344CB8AC3E}">
        <p14:creationId xmlns:p14="http://schemas.microsoft.com/office/powerpoint/2010/main" val="23041710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2" y="577076"/>
            <a:ext cx="10378355" cy="812799"/>
          </a:xfrm>
        </p:spPr>
        <p:txBody>
          <a:bodyPr>
            <a:normAutofit fontScale="90000"/>
          </a:bodyPr>
          <a:lstStyle/>
          <a:p>
            <a:r>
              <a:rPr lang="en-US" dirty="0"/>
              <a:t>What do I do in case I “hear” about a GBV incident from someone other than the survivor themselves?</a:t>
            </a:r>
          </a:p>
        </p:txBody>
      </p:sp>
      <p:sp>
        <p:nvSpPr>
          <p:cNvPr id="3" name="TextBox 2"/>
          <p:cNvSpPr txBox="1"/>
          <p:nvPr/>
        </p:nvSpPr>
        <p:spPr>
          <a:xfrm>
            <a:off x="831273" y="1953491"/>
            <a:ext cx="9753600" cy="3477875"/>
          </a:xfrm>
          <a:prstGeom prst="rect">
            <a:avLst/>
          </a:prstGeom>
          <a:noFill/>
        </p:spPr>
        <p:txBody>
          <a:bodyPr wrap="square" rtlCol="0">
            <a:spAutoFit/>
          </a:bodyPr>
          <a:lstStyle/>
          <a:p>
            <a:pPr marL="285750" indent="-285750">
              <a:buFont typeface="Arial" panose="020B0604020202020204" pitchFamily="34" charset="0"/>
              <a:buChar char="•"/>
            </a:pPr>
            <a:r>
              <a:rPr lang="en-US" sz="2000" dirty="0"/>
              <a:t>Provide accurate information about services available and contact details of service providers</a:t>
            </a:r>
          </a:p>
          <a:p>
            <a:endParaRPr lang="en-US" sz="2000" dirty="0"/>
          </a:p>
          <a:p>
            <a:pPr marL="285750" indent="-285750">
              <a:buFont typeface="Arial" panose="020B0604020202020204" pitchFamily="34" charset="0"/>
              <a:buChar char="•"/>
            </a:pPr>
            <a:r>
              <a:rPr lang="en-US" sz="2000" dirty="0"/>
              <a:t>Encourage the person who shared this information to pass this information along to the person they are talking about. </a:t>
            </a:r>
          </a:p>
          <a:p>
            <a:endParaRPr lang="en-US" sz="2000" dirty="0"/>
          </a:p>
          <a:p>
            <a:pPr marL="285750" indent="-285750">
              <a:buFont typeface="Arial" panose="020B0604020202020204" pitchFamily="34" charset="0"/>
              <a:buChar char="•"/>
            </a:pPr>
            <a:r>
              <a:rPr lang="en-US" sz="2000" dirty="0"/>
              <a:t>Do not provide a referral in this situation – remember the need of seeking permission from survivors</a:t>
            </a:r>
          </a:p>
          <a:p>
            <a:endParaRPr lang="en-US" sz="2000" dirty="0"/>
          </a:p>
          <a:p>
            <a:pPr marL="285750" indent="-285750">
              <a:buFont typeface="Arial" panose="020B0604020202020204" pitchFamily="34" charset="0"/>
              <a:buChar char="•"/>
            </a:pPr>
            <a:r>
              <a:rPr lang="en-US" sz="2000" dirty="0">
                <a:solidFill>
                  <a:srgbClr val="FF0000"/>
                </a:solidFill>
              </a:rPr>
              <a:t>Take time to reflect on your own feelings. This is a frustrating situation that is difficult to manage. </a:t>
            </a:r>
            <a:endParaRPr lang="en-US" sz="2000" dirty="0"/>
          </a:p>
        </p:txBody>
      </p:sp>
    </p:spTree>
    <p:extLst>
      <p:ext uri="{BB962C8B-B14F-4D97-AF65-F5344CB8AC3E}">
        <p14:creationId xmlns:p14="http://schemas.microsoft.com/office/powerpoint/2010/main" val="6230170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10224614" cy="812799"/>
          </a:xfrm>
        </p:spPr>
        <p:txBody>
          <a:bodyPr>
            <a:normAutofit/>
          </a:bodyPr>
          <a:lstStyle/>
          <a:p>
            <a:r>
              <a:rPr lang="en-US" sz="4400" b="1" dirty="0"/>
              <a:t>Is a GBV actor/referral pathway available?</a:t>
            </a:r>
            <a:endParaRPr lang="en-US" sz="4400" dirty="0"/>
          </a:p>
        </p:txBody>
      </p:sp>
      <p:sp>
        <p:nvSpPr>
          <p:cNvPr id="12" name="Rectangle 11"/>
          <p:cNvSpPr/>
          <p:nvPr/>
        </p:nvSpPr>
        <p:spPr>
          <a:xfrm>
            <a:off x="1357786" y="1722196"/>
            <a:ext cx="3686162" cy="32316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0000"/>
                </a:solidFill>
                <a:effectLst/>
                <a:uLnTx/>
                <a:uFillTx/>
                <a:latin typeface="Univers-CondensedBold"/>
                <a:ea typeface="+mn-ea"/>
                <a:cs typeface="+mn-cs"/>
              </a:rPr>
              <a:t>Yes. </a:t>
            </a:r>
            <a:r>
              <a:rPr kumimoji="0" lang="en-US" sz="2800" b="0" i="0" u="none" strike="noStrike" kern="1200" cap="none" spc="0" normalizeH="0" baseline="0" noProof="0" dirty="0">
                <a:ln>
                  <a:noFill/>
                </a:ln>
                <a:solidFill>
                  <a:prstClr val="black"/>
                </a:solidFill>
                <a:effectLst/>
                <a:uLnTx/>
                <a:uFillTx/>
                <a:latin typeface="Univers-CondensedLight"/>
                <a:ea typeface="+mn-ea"/>
                <a:cs typeface="+mn-cs"/>
              </a:rPr>
              <a:t>Follow the GBV referral pathway to inform</a:t>
            </a:r>
            <a:r>
              <a:rPr kumimoji="0" lang="en-GB" sz="2800" b="0" i="0" u="none" strike="noStrike" kern="1200" cap="none" spc="0" normalizeH="0" baseline="0" noProof="0" dirty="0">
                <a:ln>
                  <a:noFill/>
                </a:ln>
                <a:solidFill>
                  <a:prstClr val="black"/>
                </a:solidFill>
                <a:effectLst/>
                <a:uLnTx/>
                <a:uFillTx/>
                <a:latin typeface="Univers-CondensedLight"/>
                <a:ea typeface="+mn-ea"/>
                <a:cs typeface="+mn-cs"/>
              </a:rPr>
              <a:t> </a:t>
            </a:r>
            <a:r>
              <a:rPr kumimoji="0" lang="en-US" sz="2800" b="0" i="0" u="none" strike="noStrike" kern="1200" cap="none" spc="0" normalizeH="0" baseline="0" noProof="0" dirty="0">
                <a:ln>
                  <a:noFill/>
                </a:ln>
                <a:solidFill>
                  <a:prstClr val="black"/>
                </a:solidFill>
                <a:effectLst/>
                <a:uLnTx/>
                <a:uFillTx/>
                <a:latin typeface="Univers-CondensedLight"/>
                <a:ea typeface="+mn-ea"/>
                <a:cs typeface="+mn-cs"/>
              </a:rPr>
              <a:t>the survivor about available GBV services and refer if given permission by the survivor.</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Rectangle 12"/>
          <p:cNvSpPr/>
          <p:nvPr/>
        </p:nvSpPr>
        <p:spPr>
          <a:xfrm>
            <a:off x="6794090" y="1681317"/>
            <a:ext cx="3913239" cy="267765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FF0000"/>
                </a:solidFill>
                <a:effectLst/>
                <a:uLnTx/>
                <a:uFillTx/>
                <a:latin typeface="Calibri" panose="020F0502020204030204"/>
                <a:ea typeface="+mn-ea"/>
                <a:cs typeface="+mn-cs"/>
              </a:rPr>
              <a:t>No. LINK </a:t>
            </a:r>
            <a:r>
              <a:rPr kumimoji="0" lang="en-US" sz="3200" b="0" i="0" u="none" strike="noStrike" kern="1200" cap="none" spc="0" normalizeH="0" baseline="0" noProof="0" dirty="0">
                <a:ln>
                  <a:noFill/>
                </a:ln>
                <a:solidFill>
                  <a:prstClr val="black"/>
                </a:solidFill>
                <a:effectLst/>
                <a:uLnTx/>
                <a:uFillTx/>
                <a:latin typeface="Univers-CondensedLight"/>
                <a:ea typeface="+mn-ea"/>
                <a:cs typeface="+mn-cs"/>
              </a:rPr>
              <a:t>Communicate accurate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Univers-CondensedLight"/>
                <a:ea typeface="+mn-ea"/>
                <a:cs typeface="+mn-cs"/>
              </a:rPr>
              <a:t>about available services.</a:t>
            </a:r>
          </a:p>
        </p:txBody>
      </p:sp>
    </p:spTree>
    <p:extLst>
      <p:ext uri="{BB962C8B-B14F-4D97-AF65-F5344CB8AC3E}">
        <p14:creationId xmlns:p14="http://schemas.microsoft.com/office/powerpoint/2010/main" val="57740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What should I prepare to do a GBV referral? </a:t>
            </a:r>
          </a:p>
        </p:txBody>
      </p:sp>
      <p:sp>
        <p:nvSpPr>
          <p:cNvPr id="4" name="TextBox 3"/>
          <p:cNvSpPr txBox="1"/>
          <p:nvPr/>
        </p:nvSpPr>
        <p:spPr>
          <a:xfrm>
            <a:off x="862941" y="2352105"/>
            <a:ext cx="10293531" cy="2246769"/>
          </a:xfrm>
          <a:prstGeom prst="rect">
            <a:avLst/>
          </a:prstGeom>
          <a:noFill/>
        </p:spPr>
        <p:txBody>
          <a:bodyPr wrap="square" rtlCol="0">
            <a:spAutoFit/>
          </a:bodyPr>
          <a:lstStyle/>
          <a:p>
            <a:pPr marL="285750" indent="-285750">
              <a:buFont typeface="Arial" panose="020B0604020202020204" pitchFamily="34" charset="0"/>
              <a:buChar char="•"/>
            </a:pPr>
            <a:r>
              <a:rPr lang="en-US" sz="2800" dirty="0"/>
              <a:t>Ensure that you have the updated GBV referral pathway</a:t>
            </a:r>
          </a:p>
          <a:p>
            <a:pPr marL="285750" indent="-285750">
              <a:buFont typeface="Arial" panose="020B0604020202020204" pitchFamily="34" charset="0"/>
              <a:buChar char="•"/>
            </a:pPr>
            <a:r>
              <a:rPr lang="en-US" sz="2800" dirty="0"/>
              <a:t>Ensure that you understand the GBV services that are offered (case  management, Psychosocial support, etc..) </a:t>
            </a:r>
          </a:p>
          <a:p>
            <a:pPr marL="285750" indent="-285750">
              <a:buFont typeface="Arial" panose="020B0604020202020204" pitchFamily="34" charset="0"/>
              <a:buChar char="•"/>
            </a:pPr>
            <a:r>
              <a:rPr lang="en-US" sz="2800" dirty="0"/>
              <a:t>Ensure that you have the contacts of GBV actors that you can resort to for support in case of emergency </a:t>
            </a:r>
          </a:p>
        </p:txBody>
      </p:sp>
    </p:spTree>
    <p:extLst>
      <p:ext uri="{BB962C8B-B14F-4D97-AF65-F5344CB8AC3E}">
        <p14:creationId xmlns:p14="http://schemas.microsoft.com/office/powerpoint/2010/main" val="26998589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noFill/>
        </p:spPr>
        <p:txBody>
          <a:bodyPr>
            <a:normAutofit fontScale="90000"/>
          </a:bodyPr>
          <a:lstStyle/>
          <a:p>
            <a:r>
              <a:rPr lang="en-US" dirty="0"/>
              <a:t>What should I prepare to do a GBV referral? </a:t>
            </a:r>
          </a:p>
        </p:txBody>
      </p:sp>
      <p:sp>
        <p:nvSpPr>
          <p:cNvPr id="3" name="TextBox 2"/>
          <p:cNvSpPr txBox="1"/>
          <p:nvPr/>
        </p:nvSpPr>
        <p:spPr>
          <a:xfrm>
            <a:off x="649863" y="2708761"/>
            <a:ext cx="9852674" cy="3416320"/>
          </a:xfrm>
          <a:prstGeom prst="rect">
            <a:avLst/>
          </a:prstGeom>
          <a:noFill/>
        </p:spPr>
        <p:txBody>
          <a:bodyPr wrap="square" rtlCol="0">
            <a:spAutoFit/>
          </a:bodyPr>
          <a:lstStyle/>
          <a:p>
            <a:r>
              <a:rPr lang="en-GB" dirty="0"/>
              <a:t>The “GBV Pocket Guide” is one tool that guide us on how to respond to GBV disclosure when NO GBV actor is around.</a:t>
            </a:r>
          </a:p>
          <a:p>
            <a:endParaRPr lang="en-GB" dirty="0"/>
          </a:p>
          <a:p>
            <a:r>
              <a:rPr lang="en-US" dirty="0"/>
              <a:t>The tool includes:</a:t>
            </a:r>
          </a:p>
          <a:p>
            <a:pPr marL="285750" indent="-285750">
              <a:buFont typeface="Arial" panose="020B0604020202020204" pitchFamily="34" charset="0"/>
              <a:buChar char="•"/>
            </a:pPr>
            <a:r>
              <a:rPr lang="en-US" dirty="0"/>
              <a:t> GBV Background Note</a:t>
            </a:r>
          </a:p>
          <a:p>
            <a:pPr marL="285750" indent="-285750">
              <a:buFont typeface="Arial" panose="020B0604020202020204" pitchFamily="34" charset="0"/>
              <a:buChar char="•"/>
            </a:pPr>
            <a:r>
              <a:rPr lang="en-US" dirty="0"/>
              <a:t> GBV User Guide</a:t>
            </a:r>
          </a:p>
          <a:p>
            <a:pPr marL="285750" indent="-285750">
              <a:buFont typeface="Arial" panose="020B0604020202020204" pitchFamily="34" charset="0"/>
              <a:buChar char="•"/>
            </a:pPr>
            <a:r>
              <a:rPr lang="en-US" dirty="0"/>
              <a:t> GBV Pocket Guide</a:t>
            </a:r>
          </a:p>
          <a:p>
            <a:endParaRPr lang="en-US" dirty="0"/>
          </a:p>
          <a:p>
            <a:r>
              <a:rPr lang="en-US" dirty="0"/>
              <a:t>The audience: Non-GBV actors</a:t>
            </a:r>
          </a:p>
          <a:p>
            <a:endParaRPr lang="en-US" dirty="0"/>
          </a:p>
          <a:p>
            <a:r>
              <a:rPr lang="en-US" dirty="0"/>
              <a:t>The tool is also available as </a:t>
            </a:r>
            <a:r>
              <a:rPr lang="en-US" dirty="0" smtClean="0"/>
              <a:t>a mobile application on google and apple stores</a:t>
            </a:r>
            <a:endParaRPr lang="en-US" dirty="0">
              <a:solidFill>
                <a:srgbClr val="FFFF00"/>
              </a:solidFill>
            </a:endParaRPr>
          </a:p>
          <a:p>
            <a:endParaRPr lang="en-US" dirty="0"/>
          </a:p>
        </p:txBody>
      </p:sp>
    </p:spTree>
    <p:extLst>
      <p:ext uri="{BB962C8B-B14F-4D97-AF65-F5344CB8AC3E}">
        <p14:creationId xmlns:p14="http://schemas.microsoft.com/office/powerpoint/2010/main" val="170108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1397" y="577076"/>
            <a:ext cx="6410777" cy="812799"/>
          </a:xfrm>
        </p:spPr>
        <p:txBody>
          <a:bodyPr>
            <a:normAutofit fontScale="90000"/>
          </a:bodyPr>
          <a:lstStyle/>
          <a:p>
            <a:r>
              <a:rPr lang="en-US" dirty="0" smtClean="0"/>
              <a:t>Core concept 2: </a:t>
            </a:r>
            <a:r>
              <a:rPr lang="en-US" b="1" dirty="0" smtClean="0"/>
              <a:t>HUMAN RIGHTS</a:t>
            </a:r>
            <a:endParaRPr lang="en-US" b="1" dirty="0"/>
          </a:p>
        </p:txBody>
      </p:sp>
      <p:sp>
        <p:nvSpPr>
          <p:cNvPr id="3" name="Content Placeholder 2"/>
          <p:cNvSpPr txBox="1">
            <a:spLocks/>
          </p:cNvSpPr>
          <p:nvPr/>
        </p:nvSpPr>
        <p:spPr>
          <a:xfrm>
            <a:off x="1981200" y="166377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None/>
            </a:pPr>
            <a:r>
              <a:rPr lang="en-US" sz="2600" i="1" dirty="0">
                <a:latin typeface="Calibri"/>
                <a:ea typeface="ＭＳ Ｐゴシック" pitchFamily="28" charset="-128"/>
                <a:cs typeface="Calibri"/>
              </a:rPr>
              <a:t>Key HR instruments</a:t>
            </a:r>
            <a:r>
              <a:rPr lang="en-US" sz="2600" dirty="0">
                <a:latin typeface="Calibri"/>
                <a:ea typeface="ＭＳ Ｐゴシック" pitchFamily="28" charset="-128"/>
                <a:cs typeface="Calibri"/>
              </a:rPr>
              <a:t>:</a:t>
            </a:r>
          </a:p>
          <a:p>
            <a:pPr>
              <a:lnSpc>
                <a:spcPct val="90000"/>
              </a:lnSpc>
            </a:pPr>
            <a:endParaRPr lang="en-US" sz="1200" dirty="0">
              <a:latin typeface="Calibri"/>
              <a:ea typeface="ＭＳ Ｐゴシック" pitchFamily="28" charset="-128"/>
              <a:cs typeface="Calibri"/>
            </a:endParaRPr>
          </a:p>
          <a:p>
            <a:pPr>
              <a:lnSpc>
                <a:spcPct val="90000"/>
              </a:lnSpc>
            </a:pPr>
            <a:r>
              <a:rPr lang="en-US" sz="2600" dirty="0">
                <a:latin typeface="Calibri"/>
                <a:ea typeface="ＭＳ Ｐゴシック" pitchFamily="28" charset="-128"/>
                <a:cs typeface="Calibri"/>
              </a:rPr>
              <a:t> The Universal Declaration of Human Rights (UDHR, 1948)</a:t>
            </a:r>
          </a:p>
          <a:p>
            <a:pPr>
              <a:lnSpc>
                <a:spcPct val="90000"/>
              </a:lnSpc>
              <a:buFont typeface="Arial"/>
              <a:buNone/>
            </a:pPr>
            <a:endParaRPr lang="en-US" sz="1200" dirty="0">
              <a:latin typeface="Calibri"/>
              <a:ea typeface="ＭＳ Ｐゴシック" pitchFamily="28" charset="-128"/>
              <a:cs typeface="Calibri"/>
            </a:endParaRPr>
          </a:p>
          <a:p>
            <a:pPr>
              <a:lnSpc>
                <a:spcPct val="90000"/>
              </a:lnSpc>
            </a:pPr>
            <a:r>
              <a:rPr lang="en-US" sz="2600" dirty="0">
                <a:latin typeface="Calibri"/>
                <a:ea typeface="ＭＳ Ｐゴシック" pitchFamily="28" charset="-128"/>
                <a:cs typeface="Calibri"/>
              </a:rPr>
              <a:t>The Convention on the Elimination of all forms of Discrimination Against Women (CEDAW, 1979)</a:t>
            </a:r>
          </a:p>
          <a:p>
            <a:pPr>
              <a:lnSpc>
                <a:spcPct val="90000"/>
              </a:lnSpc>
            </a:pPr>
            <a:endParaRPr lang="en-US" sz="1200" dirty="0">
              <a:latin typeface="Calibri"/>
              <a:ea typeface="ＭＳ Ｐゴシック" pitchFamily="28" charset="-128"/>
              <a:cs typeface="Calibri"/>
            </a:endParaRPr>
          </a:p>
          <a:p>
            <a:pPr>
              <a:lnSpc>
                <a:spcPct val="90000"/>
              </a:lnSpc>
            </a:pPr>
            <a:r>
              <a:rPr lang="en-US" sz="2600" dirty="0">
                <a:latin typeface="Calibri"/>
                <a:ea typeface="ＭＳ Ｐゴシック" pitchFamily="28" charset="-128"/>
                <a:cs typeface="Calibri"/>
              </a:rPr>
              <a:t>The Convention on the Rights of the Child (CRC, 1989)</a:t>
            </a:r>
            <a:endParaRPr lang="en-US" sz="2600" dirty="0">
              <a:latin typeface="Calibri"/>
              <a:cs typeface="Calibri"/>
            </a:endParaRPr>
          </a:p>
        </p:txBody>
      </p:sp>
    </p:spTree>
    <p:extLst>
      <p:ext uri="{BB962C8B-B14F-4D97-AF65-F5344CB8AC3E}">
        <p14:creationId xmlns:p14="http://schemas.microsoft.com/office/powerpoint/2010/main" val="28089879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How to Prepare</a:t>
            </a:r>
          </a:p>
        </p:txBody>
      </p:sp>
      <p:sp>
        <p:nvSpPr>
          <p:cNvPr id="3" name="TextBox 2"/>
          <p:cNvSpPr txBox="1"/>
          <p:nvPr/>
        </p:nvSpPr>
        <p:spPr>
          <a:xfrm>
            <a:off x="640080" y="1632857"/>
            <a:ext cx="8660674"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t>There are no GBV actors who can provide the specialized care and services to a survivor of gender-based violence.</a:t>
            </a:r>
          </a:p>
          <a:p>
            <a:pPr marL="285750" indent="-285750">
              <a:buFont typeface="Arial" panose="020B0604020202020204" pitchFamily="34" charset="0"/>
              <a:buChar char="•"/>
            </a:pPr>
            <a:r>
              <a:rPr lang="en-US" sz="2800" dirty="0"/>
              <a:t>However there are some other services that may be of help to a survivor’s needs.</a:t>
            </a:r>
          </a:p>
          <a:p>
            <a:pPr marL="285750" indent="-285750">
              <a:buFont typeface="Arial" panose="020B0604020202020204" pitchFamily="34" charset="0"/>
              <a:buChar char="•"/>
            </a:pPr>
            <a:r>
              <a:rPr lang="en-US" sz="2800" dirty="0"/>
              <a:t>Fill in information sheet in the Pocket Guide.</a:t>
            </a:r>
          </a:p>
          <a:p>
            <a:pPr marL="285750" indent="-285750">
              <a:buFont typeface="Arial" panose="020B0604020202020204" pitchFamily="34" charset="0"/>
              <a:buChar char="•"/>
            </a:pPr>
            <a:r>
              <a:rPr lang="en-US" sz="2800" dirty="0"/>
              <a:t>This is the information we can share with a survivor and then it is the survivor’s choice to decide if they want to access these services or not. </a:t>
            </a:r>
          </a:p>
        </p:txBody>
      </p:sp>
    </p:spTree>
    <p:extLst>
      <p:ext uri="{BB962C8B-B14F-4D97-AF65-F5344CB8AC3E}">
        <p14:creationId xmlns:p14="http://schemas.microsoft.com/office/powerpoint/2010/main" val="16053293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65759" y="418011"/>
            <a:ext cx="11508377" cy="6191796"/>
          </a:xfrm>
          <a:prstGeom prst="rect">
            <a:avLst/>
          </a:prstGeom>
        </p:spPr>
      </p:pic>
    </p:spTree>
    <p:extLst>
      <p:ext uri="{BB962C8B-B14F-4D97-AF65-F5344CB8AC3E}">
        <p14:creationId xmlns:p14="http://schemas.microsoft.com/office/powerpoint/2010/main" val="12041441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791E77"/>
                </a:solidFill>
                <a:cs typeface="Calibri"/>
              </a:rPr>
              <a:t>Filling the information sheet</a:t>
            </a:r>
          </a:p>
        </p:txBody>
      </p:sp>
      <p:sp>
        <p:nvSpPr>
          <p:cNvPr id="3" name="Content Placeholder 2"/>
          <p:cNvSpPr>
            <a:spLocks noGrp="1"/>
          </p:cNvSpPr>
          <p:nvPr>
            <p:ph idx="1"/>
          </p:nvPr>
        </p:nvSpPr>
        <p:spPr/>
        <p:txBody>
          <a:bodyPr/>
          <a:lstStyle/>
          <a:p>
            <a:r>
              <a:rPr lang="en-US" dirty="0"/>
              <a:t>Fill in information about available services by working with your team leader, colleagues and other partners.</a:t>
            </a:r>
          </a:p>
          <a:p>
            <a:endParaRPr lang="en-US" dirty="0"/>
          </a:p>
          <a:p>
            <a:r>
              <a:rPr lang="en-US" dirty="0"/>
              <a:t>Write down necessary information about how to access those services, including where to go, who to talk to, and who can/cannot access them (e.g. only women, necessary documentation, etc.).</a:t>
            </a:r>
          </a:p>
          <a:p>
            <a:endParaRPr lang="en-US" dirty="0"/>
          </a:p>
        </p:txBody>
      </p:sp>
    </p:spTree>
    <p:extLst>
      <p:ext uri="{BB962C8B-B14F-4D97-AF65-F5344CB8AC3E}">
        <p14:creationId xmlns:p14="http://schemas.microsoft.com/office/powerpoint/2010/main" val="1444990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863" y="577076"/>
            <a:ext cx="10210642" cy="812799"/>
          </a:xfrm>
        </p:spPr>
        <p:txBody>
          <a:bodyPr>
            <a:normAutofit/>
          </a:bodyPr>
          <a:lstStyle/>
          <a:p>
            <a:r>
              <a:rPr lang="en-US" dirty="0"/>
              <a:t>Practicing a survivor-centered approach</a:t>
            </a:r>
          </a:p>
        </p:txBody>
      </p:sp>
      <p:sp>
        <p:nvSpPr>
          <p:cNvPr id="3" name="TextBox 2"/>
          <p:cNvSpPr txBox="1"/>
          <p:nvPr/>
        </p:nvSpPr>
        <p:spPr>
          <a:xfrm>
            <a:off x="649863" y="1389875"/>
            <a:ext cx="9460295" cy="2308324"/>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US" sz="2400" dirty="0"/>
              <a:t>T</a:t>
            </a:r>
            <a:r>
              <a:rPr lang="en-US" sz="2400" dirty="0" smtClean="0"/>
              <a:t>wo </a:t>
            </a:r>
            <a:r>
              <a:rPr lang="en-US" sz="2400" dirty="0"/>
              <a:t>volunteers to act the role of a survivor and a frontline worker (disclosing GBV, providing information on services that are found on the referral pathway and obtaining an informed consent)</a:t>
            </a:r>
          </a:p>
          <a:p>
            <a:endParaRPr lang="en-US" sz="2400" dirty="0"/>
          </a:p>
          <a:p>
            <a:pPr marL="285750" indent="-285750">
              <a:buFont typeface="Arial" panose="020B0604020202020204" pitchFamily="34" charset="0"/>
              <a:buChar char="•"/>
            </a:pPr>
            <a:r>
              <a:rPr lang="en-US" sz="2400" dirty="0"/>
              <a:t>5 minutes</a:t>
            </a:r>
          </a:p>
        </p:txBody>
      </p:sp>
    </p:spTree>
    <p:extLst>
      <p:ext uri="{BB962C8B-B14F-4D97-AF65-F5344CB8AC3E}">
        <p14:creationId xmlns:p14="http://schemas.microsoft.com/office/powerpoint/2010/main" val="22427417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De-briefing</a:t>
            </a:r>
          </a:p>
        </p:txBody>
      </p:sp>
      <p:sp>
        <p:nvSpPr>
          <p:cNvPr id="3" name="TextBox 2"/>
          <p:cNvSpPr txBox="1"/>
          <p:nvPr/>
        </p:nvSpPr>
        <p:spPr>
          <a:xfrm>
            <a:off x="655608" y="1777042"/>
            <a:ext cx="10351698" cy="2246769"/>
          </a:xfrm>
          <a:prstGeom prst="rect">
            <a:avLst/>
          </a:prstGeom>
          <a:noFill/>
        </p:spPr>
        <p:txBody>
          <a:bodyPr wrap="square" rtlCol="0">
            <a:spAutoFit/>
          </a:bodyPr>
          <a:lstStyle/>
          <a:p>
            <a:pPr marL="285750" indent="-285750">
              <a:buFont typeface="Arial" panose="020B0604020202020204" pitchFamily="34" charset="0"/>
              <a:buChar char="•"/>
            </a:pPr>
            <a:r>
              <a:rPr lang="en-US" sz="2800" dirty="0"/>
              <a:t>What were the difficulties?</a:t>
            </a:r>
          </a:p>
          <a:p>
            <a:endParaRPr lang="en-US" sz="2800" dirty="0"/>
          </a:p>
          <a:p>
            <a:pPr marL="285750" indent="-285750">
              <a:buFont typeface="Arial" panose="020B0604020202020204" pitchFamily="34" charset="0"/>
              <a:buChar char="•"/>
            </a:pPr>
            <a:r>
              <a:rPr lang="en-US" sz="2800" dirty="0"/>
              <a:t>What went well?</a:t>
            </a:r>
          </a:p>
          <a:p>
            <a:endParaRPr lang="en-US" sz="2800" dirty="0"/>
          </a:p>
          <a:p>
            <a:pPr marL="285750" indent="-285750">
              <a:buFont typeface="Arial" panose="020B0604020202020204" pitchFamily="34" charset="0"/>
              <a:buChar char="•"/>
            </a:pPr>
            <a:r>
              <a:rPr lang="en-US" sz="2800" dirty="0"/>
              <a:t>What could have been done in a better way?</a:t>
            </a:r>
          </a:p>
        </p:txBody>
      </p:sp>
    </p:spTree>
    <p:extLst>
      <p:ext uri="{BB962C8B-B14F-4D97-AF65-F5344CB8AC3E}">
        <p14:creationId xmlns:p14="http://schemas.microsoft.com/office/powerpoint/2010/main" val="17770224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Do and DON’T’s</a:t>
            </a:r>
          </a:p>
        </p:txBody>
      </p:sp>
      <p:sp>
        <p:nvSpPr>
          <p:cNvPr id="3" name="TextBox 2"/>
          <p:cNvSpPr txBox="1"/>
          <p:nvPr/>
        </p:nvSpPr>
        <p:spPr>
          <a:xfrm>
            <a:off x="649863" y="1518249"/>
            <a:ext cx="11306348" cy="1200329"/>
          </a:xfrm>
          <a:prstGeom prst="rect">
            <a:avLst/>
          </a:prstGeom>
          <a:noFill/>
        </p:spPr>
        <p:txBody>
          <a:bodyPr wrap="square" rtlCol="0">
            <a:spAutoFit/>
          </a:bodyPr>
          <a:lstStyle/>
          <a:p>
            <a:pPr marL="285750" indent="-285750">
              <a:buFont typeface="Arial" panose="020B0604020202020204" pitchFamily="34" charset="0"/>
              <a:buChar char="•"/>
            </a:pPr>
            <a:r>
              <a:rPr lang="en-US" sz="2400" b="1" dirty="0"/>
              <a:t>Read the DO and DON’T’s handout</a:t>
            </a:r>
          </a:p>
          <a:p>
            <a:pPr marL="285750" indent="-285750">
              <a:buFont typeface="Arial" panose="020B0604020202020204" pitchFamily="34" charset="0"/>
              <a:buChar char="•"/>
            </a:pPr>
            <a:r>
              <a:rPr lang="en-US" sz="2400" b="1" dirty="0"/>
              <a:t>Participants to summarize main points in plenary </a:t>
            </a:r>
          </a:p>
          <a:p>
            <a:endParaRPr lang="en-US" sz="2400" b="1" dirty="0"/>
          </a:p>
        </p:txBody>
      </p:sp>
    </p:spTree>
    <p:extLst>
      <p:ext uri="{BB962C8B-B14F-4D97-AF65-F5344CB8AC3E}">
        <p14:creationId xmlns:p14="http://schemas.microsoft.com/office/powerpoint/2010/main" val="33746838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1867" y="1622958"/>
            <a:ext cx="5683392" cy="812799"/>
          </a:xfrm>
        </p:spPr>
        <p:txBody>
          <a:bodyPr/>
          <a:lstStyle/>
          <a:p>
            <a:r>
              <a:rPr lang="en-US" b="1" dirty="0" smtClean="0">
                <a:solidFill>
                  <a:schemeClr val="bg1">
                    <a:lumMod val="50000"/>
                  </a:schemeClr>
                </a:solidFill>
              </a:rPr>
              <a:t>Questions?</a:t>
            </a:r>
            <a:endParaRPr lang="en-US" b="1" dirty="0">
              <a:solidFill>
                <a:schemeClr val="bg1">
                  <a:lumMod val="50000"/>
                </a:schemeClr>
              </a:solidFill>
            </a:endParaRPr>
          </a:p>
        </p:txBody>
      </p:sp>
    </p:spTree>
    <p:extLst>
      <p:ext uri="{BB962C8B-B14F-4D97-AF65-F5344CB8AC3E}">
        <p14:creationId xmlns:p14="http://schemas.microsoft.com/office/powerpoint/2010/main" val="3058890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GBV violates the rights to:</a:t>
            </a:r>
            <a:endParaRPr lang="en-US" dirty="0"/>
          </a:p>
        </p:txBody>
      </p:sp>
      <p:sp>
        <p:nvSpPr>
          <p:cNvPr id="3" name="Content Placeholder 2"/>
          <p:cNvSpPr txBox="1">
            <a:spLocks/>
          </p:cNvSpPr>
          <p:nvPr/>
        </p:nvSpPr>
        <p:spPr>
          <a:xfrm>
            <a:off x="1981200" y="1867608"/>
            <a:ext cx="8229600" cy="398099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r>
              <a:rPr lang="en-US" sz="2600" dirty="0">
                <a:latin typeface="Calibri"/>
                <a:cs typeface="Calibri"/>
              </a:rPr>
              <a:t>Life, liberty and security of the person</a:t>
            </a:r>
          </a:p>
          <a:p>
            <a:pPr>
              <a:lnSpc>
                <a:spcPct val="90000"/>
              </a:lnSpc>
            </a:pPr>
            <a:endParaRPr lang="en-US" sz="1200" dirty="0">
              <a:latin typeface="Calibri"/>
              <a:cs typeface="Calibri"/>
            </a:endParaRPr>
          </a:p>
          <a:p>
            <a:pPr>
              <a:spcBef>
                <a:spcPts val="0"/>
              </a:spcBef>
            </a:pPr>
            <a:r>
              <a:rPr lang="en-US" sz="2600" dirty="0">
                <a:latin typeface="Calibri"/>
                <a:cs typeface="Calibri"/>
              </a:rPr>
              <a:t>The highest standard of physical and mental health</a:t>
            </a:r>
          </a:p>
          <a:p>
            <a:pPr marL="0" indent="0">
              <a:spcBef>
                <a:spcPts val="0"/>
              </a:spcBef>
              <a:buNone/>
            </a:pPr>
            <a:endParaRPr lang="en-US" sz="1200" dirty="0">
              <a:latin typeface="Calibri"/>
              <a:cs typeface="Calibri"/>
            </a:endParaRPr>
          </a:p>
          <a:p>
            <a:pPr>
              <a:spcBef>
                <a:spcPts val="0"/>
              </a:spcBef>
            </a:pPr>
            <a:r>
              <a:rPr lang="en-US" sz="2600" dirty="0">
                <a:latin typeface="Calibri"/>
                <a:cs typeface="Calibri"/>
              </a:rPr>
              <a:t>Freedom from torture or cruel, inhuman, or degrading treatment or punishment</a:t>
            </a:r>
          </a:p>
          <a:p>
            <a:pPr>
              <a:spcBef>
                <a:spcPts val="0"/>
              </a:spcBef>
            </a:pPr>
            <a:endParaRPr lang="en-US" sz="1200" dirty="0">
              <a:latin typeface="Calibri"/>
              <a:cs typeface="Calibri"/>
            </a:endParaRPr>
          </a:p>
          <a:p>
            <a:r>
              <a:rPr lang="en-US" sz="2600" dirty="0">
                <a:latin typeface="Calibri"/>
                <a:cs typeface="Calibri"/>
              </a:rPr>
              <a:t>Freedom of opinion and expression, to education, to social security and to personal development </a:t>
            </a:r>
          </a:p>
        </p:txBody>
      </p:sp>
    </p:spTree>
    <p:extLst>
      <p:ext uri="{BB962C8B-B14F-4D97-AF65-F5344CB8AC3E}">
        <p14:creationId xmlns:p14="http://schemas.microsoft.com/office/powerpoint/2010/main" val="241896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347584"/>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Core concept 3:</a:t>
            </a:r>
            <a:r>
              <a:rPr lang="en-US" b="1" dirty="0"/>
              <a:t> POWER</a:t>
            </a:r>
            <a:endParaRPr lang="en-US" sz="2800" b="1" dirty="0"/>
          </a:p>
        </p:txBody>
      </p:sp>
      <p:sp>
        <p:nvSpPr>
          <p:cNvPr id="5" name="Title 1"/>
          <p:cNvSpPr txBox="1">
            <a:spLocks/>
          </p:cNvSpPr>
          <p:nvPr/>
        </p:nvSpPr>
        <p:spPr>
          <a:xfrm>
            <a:off x="2197226" y="1361656"/>
            <a:ext cx="8124599" cy="1664567"/>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sz="2800" dirty="0"/>
              <a:t>Power can be both real or perceived.</a:t>
            </a:r>
          </a:p>
          <a:p>
            <a:pPr algn="r"/>
            <a:endParaRPr lang="en-US" sz="1200" i="1" dirty="0"/>
          </a:p>
          <a:p>
            <a:r>
              <a:rPr lang="en-US" sz="3200" i="1" dirty="0"/>
              <a:t>What are some different types of power?</a:t>
            </a:r>
          </a:p>
          <a:p>
            <a:endParaRPr lang="en-US" sz="2800" dirty="0"/>
          </a:p>
          <a:p>
            <a:endParaRPr lang="en-US" sz="2800" dirty="0"/>
          </a:p>
          <a:p>
            <a:pPr marL="285750" indent="-285750">
              <a:buFont typeface="Wingdings" charset="0"/>
              <a:buChar char="Ø"/>
            </a:pPr>
            <a:endParaRPr lang="en-US" sz="1600" b="1" dirty="0">
              <a:solidFill>
                <a:srgbClr val="000000"/>
              </a:solidFill>
            </a:endParaRPr>
          </a:p>
          <a:p>
            <a:pPr marL="285750" indent="-285750">
              <a:buFont typeface="Wingdings" charset="0"/>
              <a:buChar char="Ø"/>
            </a:pPr>
            <a:endParaRPr lang="en-US" sz="1600" b="1" dirty="0">
              <a:solidFill>
                <a:srgbClr val="000000"/>
              </a:solidFill>
            </a:endParaRPr>
          </a:p>
        </p:txBody>
      </p:sp>
      <p:sp>
        <p:nvSpPr>
          <p:cNvPr id="3" name="TextBox 2"/>
          <p:cNvSpPr txBox="1"/>
          <p:nvPr/>
        </p:nvSpPr>
        <p:spPr>
          <a:xfrm>
            <a:off x="5802420" y="2799631"/>
            <a:ext cx="4865580" cy="2616101"/>
          </a:xfrm>
          <a:prstGeom prst="rect">
            <a:avLst/>
          </a:prstGeom>
          <a:noFill/>
        </p:spPr>
        <p:txBody>
          <a:bodyPr wrap="square" rtlCol="0">
            <a:spAutoFit/>
          </a:bodyPr>
          <a:lstStyle/>
          <a:p>
            <a:endParaRPr lang="en-US" sz="2400" dirty="0">
              <a:solidFill>
                <a:srgbClr val="791E77"/>
              </a:solidFill>
            </a:endParaRPr>
          </a:p>
          <a:p>
            <a:pPr marL="285750" indent="-285750">
              <a:buFont typeface="Arial"/>
              <a:buChar char="•"/>
            </a:pPr>
            <a:r>
              <a:rPr lang="en-US" sz="2800" dirty="0"/>
              <a:t>Gender-based</a:t>
            </a:r>
          </a:p>
          <a:p>
            <a:pPr marL="285750" indent="-285750">
              <a:buFont typeface="Arial"/>
              <a:buChar char="•"/>
            </a:pPr>
            <a:r>
              <a:rPr lang="en-US" sz="2800" dirty="0"/>
              <a:t>Age-based</a:t>
            </a:r>
          </a:p>
          <a:p>
            <a:pPr marL="285750" indent="-285750">
              <a:buFont typeface="Arial"/>
              <a:buChar char="•"/>
            </a:pPr>
            <a:r>
              <a:rPr lang="en-US" sz="2800" dirty="0"/>
              <a:t>Class-based</a:t>
            </a:r>
          </a:p>
          <a:p>
            <a:pPr marL="285750" indent="-285750">
              <a:buFont typeface="Arial"/>
              <a:buChar char="•"/>
            </a:pPr>
            <a:r>
              <a:rPr lang="en-US" sz="2800" dirty="0"/>
              <a:t>Ethnicity</a:t>
            </a:r>
          </a:p>
          <a:p>
            <a:pPr marL="285750" indent="-285750">
              <a:buFont typeface="Arial"/>
              <a:buChar char="•"/>
            </a:pPr>
            <a:r>
              <a:rPr lang="en-US" sz="2800" dirty="0"/>
              <a:t>Religion …</a:t>
            </a:r>
          </a:p>
        </p:txBody>
      </p:sp>
      <p:sp>
        <p:nvSpPr>
          <p:cNvPr id="6" name="TextBox 5"/>
          <p:cNvSpPr txBox="1"/>
          <p:nvPr/>
        </p:nvSpPr>
        <p:spPr>
          <a:xfrm>
            <a:off x="2179964" y="2763967"/>
            <a:ext cx="3622456" cy="3108544"/>
          </a:xfrm>
          <a:prstGeom prst="rect">
            <a:avLst/>
          </a:prstGeom>
          <a:noFill/>
        </p:spPr>
        <p:txBody>
          <a:bodyPr wrap="square" rtlCol="0">
            <a:spAutoFit/>
          </a:bodyPr>
          <a:lstStyle/>
          <a:p>
            <a:endParaRPr lang="en-US" sz="2800" dirty="0"/>
          </a:p>
          <a:p>
            <a:r>
              <a:rPr lang="en-US" sz="2800" dirty="0"/>
              <a:t>• Physical</a:t>
            </a:r>
          </a:p>
          <a:p>
            <a:r>
              <a:rPr lang="en-US" sz="2800" dirty="0"/>
              <a:t>• Economic</a:t>
            </a:r>
          </a:p>
          <a:p>
            <a:r>
              <a:rPr lang="en-US" sz="2800" dirty="0"/>
              <a:t>• Political</a:t>
            </a:r>
          </a:p>
          <a:p>
            <a:r>
              <a:rPr lang="en-US" sz="2800" dirty="0"/>
              <a:t>• Social</a:t>
            </a:r>
          </a:p>
          <a:p>
            <a:r>
              <a:rPr lang="en-US" sz="2800" dirty="0"/>
              <a:t>• Educational …</a:t>
            </a:r>
          </a:p>
          <a:p>
            <a:endParaRPr lang="en-US" sz="2800" dirty="0"/>
          </a:p>
        </p:txBody>
      </p:sp>
    </p:spTree>
    <p:extLst>
      <p:ext uri="{BB962C8B-B14F-4D97-AF65-F5344CB8AC3E}">
        <p14:creationId xmlns:p14="http://schemas.microsoft.com/office/powerpoint/2010/main" val="224383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power?</a:t>
            </a:r>
            <a:endParaRPr lang="en-US" dirty="0"/>
          </a:p>
        </p:txBody>
      </p:sp>
      <p:sp>
        <p:nvSpPr>
          <p:cNvPr id="3" name="Rounded Rectangle 2"/>
          <p:cNvSpPr/>
          <p:nvPr/>
        </p:nvSpPr>
        <p:spPr>
          <a:xfrm>
            <a:off x="1905000" y="1627642"/>
            <a:ext cx="8382000" cy="2438400"/>
          </a:xfrm>
          <a:prstGeom prst="roundRect">
            <a:avLst>
              <a:gd name="adj" fmla="val 14856"/>
            </a:avLst>
          </a:prstGeom>
          <a:solidFill>
            <a:schemeClr val="bg1">
              <a:lumMod val="75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pPr>
            <a:r>
              <a:rPr lang="en-GB" sz="3800" dirty="0">
                <a:solidFill>
                  <a:schemeClr val="tx1"/>
                </a:solidFill>
                <a:latin typeface="Calibri"/>
                <a:ea typeface="ＭＳ Ｐゴシック" pitchFamily="34" charset="-128"/>
                <a:cs typeface="Calibri"/>
              </a:rPr>
              <a:t>Power is the ability to control and access resources, opportunities, privileges and decision-making processes.</a:t>
            </a:r>
          </a:p>
        </p:txBody>
      </p:sp>
    </p:spTree>
    <p:extLst>
      <p:ext uri="{BB962C8B-B14F-4D97-AF65-F5344CB8AC3E}">
        <p14:creationId xmlns:p14="http://schemas.microsoft.com/office/powerpoint/2010/main" val="25335218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011397" y="577077"/>
            <a:ext cx="5683392" cy="17257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r>
              <a:rPr lang="en-US" dirty="0"/>
              <a:t>Core concept 4: </a:t>
            </a:r>
            <a:r>
              <a:rPr lang="en-US" b="1" dirty="0"/>
              <a:t>VIOLENCE</a:t>
            </a:r>
            <a:endParaRPr lang="en-US" sz="2800" b="1" dirty="0"/>
          </a:p>
        </p:txBody>
      </p:sp>
      <p:sp>
        <p:nvSpPr>
          <p:cNvPr id="5" name="Title 1"/>
          <p:cNvSpPr txBox="1">
            <a:spLocks/>
          </p:cNvSpPr>
          <p:nvPr/>
        </p:nvSpPr>
        <p:spPr>
          <a:xfrm>
            <a:off x="2461374" y="1442247"/>
            <a:ext cx="7228679" cy="4135001"/>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4000" b="0" i="0" kern="1200">
                <a:solidFill>
                  <a:srgbClr val="791E77"/>
                </a:solidFill>
                <a:latin typeface="+mj-lt"/>
                <a:ea typeface="+mj-ea"/>
                <a:cs typeface="Calibri"/>
              </a:defRPr>
            </a:lvl1pPr>
          </a:lstStyle>
          <a:p>
            <a:pPr>
              <a:buClrTx/>
            </a:pPr>
            <a:endParaRPr lang="en-US" sz="2800" dirty="0">
              <a:solidFill>
                <a:schemeClr val="tx1"/>
              </a:solidFill>
            </a:endParaRPr>
          </a:p>
          <a:p>
            <a:pPr marL="457200" indent="-457200">
              <a:buFont typeface="Arial"/>
              <a:buChar char="•"/>
            </a:pPr>
            <a:r>
              <a:rPr lang="en-US" sz="2800" dirty="0">
                <a:solidFill>
                  <a:schemeClr val="tx1"/>
                </a:solidFill>
              </a:rPr>
              <a:t>What are some forms of violence?</a:t>
            </a:r>
          </a:p>
          <a:p>
            <a:pPr marL="457200" indent="-457200">
              <a:buFont typeface="Arial"/>
              <a:buChar char="•"/>
            </a:pPr>
            <a:endParaRPr lang="en-US" sz="1100" dirty="0">
              <a:solidFill>
                <a:schemeClr val="tx1"/>
              </a:solidFill>
            </a:endParaRPr>
          </a:p>
          <a:p>
            <a:pPr marL="457200" indent="-457200">
              <a:buFont typeface="Arial"/>
              <a:buChar char="•"/>
            </a:pPr>
            <a:endParaRPr lang="en-US" sz="2800" dirty="0">
              <a:solidFill>
                <a:schemeClr val="tx1"/>
              </a:solidFill>
            </a:endParaRPr>
          </a:p>
          <a:p>
            <a:pPr marL="457200" indent="-457200">
              <a:buFont typeface="Arial"/>
              <a:buChar char="•"/>
            </a:pPr>
            <a:endParaRPr lang="en-US" sz="2800" dirty="0">
              <a:solidFill>
                <a:schemeClr val="tx1"/>
              </a:solidFill>
            </a:endParaRPr>
          </a:p>
          <a:p>
            <a:pPr marL="457200" indent="-457200">
              <a:buFont typeface="Arial"/>
              <a:buChar char="•"/>
            </a:pPr>
            <a:endParaRPr lang="en-US" sz="2800" dirty="0">
              <a:solidFill>
                <a:schemeClr val="tx1"/>
              </a:solidFill>
            </a:endParaRPr>
          </a:p>
          <a:p>
            <a:pPr marL="457200" indent="-457200">
              <a:buFont typeface="Arial"/>
              <a:buChar char="•"/>
            </a:pPr>
            <a:endParaRPr lang="en-US" sz="2800" dirty="0">
              <a:solidFill>
                <a:schemeClr val="tx1"/>
              </a:solidFill>
            </a:endParaRPr>
          </a:p>
          <a:p>
            <a:pPr marL="457200" indent="-457200">
              <a:buFont typeface="Arial"/>
              <a:buChar char="•"/>
            </a:pPr>
            <a:r>
              <a:rPr lang="en-US" sz="2800" dirty="0">
                <a:solidFill>
                  <a:schemeClr val="tx1"/>
                </a:solidFill>
              </a:rPr>
              <a:t>Importance of the concept of </a:t>
            </a:r>
            <a:r>
              <a:rPr lang="en-US" sz="2800" i="1" dirty="0">
                <a:solidFill>
                  <a:schemeClr val="tx1"/>
                </a:solidFill>
              </a:rPr>
              <a:t>harm</a:t>
            </a:r>
          </a:p>
          <a:p>
            <a:pPr marL="457200" indent="-457200">
              <a:buFont typeface="Arial"/>
              <a:buChar char="•"/>
            </a:pPr>
            <a:endParaRPr lang="en-US" sz="1300" i="1" dirty="0">
              <a:solidFill>
                <a:schemeClr val="tx1"/>
              </a:solidFill>
            </a:endParaRPr>
          </a:p>
          <a:p>
            <a:pPr marL="457200" indent="-457200">
              <a:buFont typeface="Arial"/>
              <a:buChar char="•"/>
            </a:pPr>
            <a:r>
              <a:rPr lang="en-US" sz="2800" dirty="0">
                <a:solidFill>
                  <a:schemeClr val="tx1"/>
                </a:solidFill>
              </a:rPr>
              <a:t>How can different forms of violence be gendered? </a:t>
            </a:r>
            <a:endParaRPr lang="en-US" sz="1600" dirty="0">
              <a:solidFill>
                <a:schemeClr val="tx1"/>
              </a:solidFill>
            </a:endParaRPr>
          </a:p>
        </p:txBody>
      </p:sp>
      <p:sp>
        <p:nvSpPr>
          <p:cNvPr id="2" name="TextBox 1"/>
          <p:cNvSpPr txBox="1"/>
          <p:nvPr/>
        </p:nvSpPr>
        <p:spPr>
          <a:xfrm>
            <a:off x="2911098" y="2448640"/>
            <a:ext cx="6329227" cy="1692771"/>
          </a:xfrm>
          <a:prstGeom prst="rect">
            <a:avLst/>
          </a:prstGeom>
          <a:noFill/>
        </p:spPr>
        <p:txBody>
          <a:bodyPr wrap="square" rtlCol="0">
            <a:spAutoFit/>
          </a:bodyPr>
          <a:lstStyle/>
          <a:p>
            <a:pPr marL="914400" lvl="1" indent="-457200">
              <a:buFont typeface="Courier New"/>
              <a:buChar char="o"/>
            </a:pPr>
            <a:r>
              <a:rPr lang="en-US" sz="2600" dirty="0"/>
              <a:t>Physical, sexual, emotional, psychological, social, economic, denial of resources or opportunities …</a:t>
            </a:r>
          </a:p>
          <a:p>
            <a:pPr marL="914400" lvl="1" indent="-457200">
              <a:buFont typeface="Courier New"/>
              <a:buChar char="o"/>
            </a:pPr>
            <a:endParaRPr lang="en-US" sz="2600" dirty="0"/>
          </a:p>
        </p:txBody>
      </p:sp>
    </p:spTree>
    <p:extLst>
      <p:ext uri="{BB962C8B-B14F-4D97-AF65-F5344CB8AC3E}">
        <p14:creationId xmlns:p14="http://schemas.microsoft.com/office/powerpoint/2010/main" val="260253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2766</Words>
  <Application>Microsoft Office PowerPoint</Application>
  <PresentationFormat>Widescreen</PresentationFormat>
  <Paragraphs>384</Paragraphs>
  <Slides>56</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56</vt:i4>
      </vt:variant>
    </vt:vector>
  </HeadingPairs>
  <TitlesOfParts>
    <vt:vector size="68" baseType="lpstr">
      <vt:lpstr>ＭＳ Ｐゴシック</vt:lpstr>
      <vt:lpstr>Arial</vt:lpstr>
      <vt:lpstr>Calibri</vt:lpstr>
      <vt:lpstr>Calibri Light</vt:lpstr>
      <vt:lpstr>Cambria</vt:lpstr>
      <vt:lpstr>Corbel</vt:lpstr>
      <vt:lpstr>Courier New</vt:lpstr>
      <vt:lpstr>Univers-CondensedBold</vt:lpstr>
      <vt:lpstr>Univers-CondensedLight</vt:lpstr>
      <vt:lpstr>Wingdings</vt:lpstr>
      <vt:lpstr>Wingdings 2</vt:lpstr>
      <vt:lpstr>Office Theme</vt:lpstr>
      <vt:lpstr> Gender-based Violence (GBV) Core Concepts and referrals  </vt:lpstr>
      <vt:lpstr>PowerPoint Presentation</vt:lpstr>
      <vt:lpstr>PowerPoint Presentation</vt:lpstr>
      <vt:lpstr>PowerPoint Presentation</vt:lpstr>
      <vt:lpstr>Core concept 2: HUMAN RIGHTS</vt:lpstr>
      <vt:lpstr>GBV violates the rights to:</vt:lpstr>
      <vt:lpstr>PowerPoint Presentation</vt:lpstr>
      <vt:lpstr>What is power?</vt:lpstr>
      <vt:lpstr>PowerPoint Presentation</vt:lpstr>
      <vt:lpstr>PowerPoint Presentation</vt:lpstr>
      <vt:lpstr>PowerPoint Presentation</vt:lpstr>
      <vt:lpstr>PowerPoint Presentation</vt:lpstr>
      <vt:lpstr>Why does GBV exist?</vt:lpstr>
      <vt:lpstr>Consequences of GBV</vt:lpstr>
      <vt:lpstr>Root causes and contributing factors of GBV:</vt:lpstr>
      <vt:lpstr>Consequences of GBV:</vt:lpstr>
      <vt:lpstr>PowerPoint Presentation</vt:lpstr>
      <vt:lpstr>PowerPoint Presentation</vt:lpstr>
      <vt:lpstr>PowerPoint Presentation</vt:lpstr>
      <vt:lpstr>GBV and VAWG, cont’d</vt:lpstr>
      <vt:lpstr>Children &amp; GBV</vt:lpstr>
      <vt:lpstr>Boys &amp; Violence</vt:lpstr>
      <vt:lpstr>Girls &amp; Violence</vt:lpstr>
      <vt:lpstr>PowerPoint Presentation</vt:lpstr>
      <vt:lpstr>Summary of GBV:</vt:lpstr>
      <vt:lpstr>How to support GBV survivors who disclose &amp;  Safe referral to specialized services  </vt:lpstr>
      <vt:lpstr>PowerPoint Presentation</vt:lpstr>
      <vt:lpstr>Key roles and responsibilities for non-GBV specialists</vt:lpstr>
      <vt:lpstr>Key roles and responsibilities for GBV specialists</vt:lpstr>
      <vt:lpstr>Key takeaways and best practices</vt:lpstr>
      <vt:lpstr>Practicing a survivor-centered approach: key principles</vt:lpstr>
      <vt:lpstr>From a survivor’s perspective…</vt:lpstr>
      <vt:lpstr>Exercise: The GBV Referral Web</vt:lpstr>
      <vt:lpstr>Key questions and discussion</vt:lpstr>
      <vt:lpstr>From a survivor’s perspective, what are the RISKS of seeking support?  </vt:lpstr>
      <vt:lpstr>From a survivor’s perspective, what are the BENEFITS of seeking support?  </vt:lpstr>
      <vt:lpstr>What are referrals?</vt:lpstr>
      <vt:lpstr>What is a “referral pathway”?</vt:lpstr>
      <vt:lpstr>PowerPoint Presentation</vt:lpstr>
      <vt:lpstr>PowerPoint Presentation</vt:lpstr>
      <vt:lpstr>PowerPoint Presentation</vt:lpstr>
      <vt:lpstr>Referrals in different situations</vt:lpstr>
      <vt:lpstr>Disclosures in a one-on-one setting</vt:lpstr>
      <vt:lpstr>Permission to refer a survivor</vt:lpstr>
      <vt:lpstr>Disclosures in a group setting</vt:lpstr>
      <vt:lpstr>What do I do in case I “hear” about a GBV incident from someone other than the survivor themselves?</vt:lpstr>
      <vt:lpstr>Is a GBV actor/referral pathway available?</vt:lpstr>
      <vt:lpstr>What should I prepare to do a GBV referral? </vt:lpstr>
      <vt:lpstr>What should I prepare to do a GBV referral? </vt:lpstr>
      <vt:lpstr>How to Prepare</vt:lpstr>
      <vt:lpstr>PowerPoint Presentation</vt:lpstr>
      <vt:lpstr>Filling the information sheet</vt:lpstr>
      <vt:lpstr>Practicing a survivor-centered approach</vt:lpstr>
      <vt:lpstr>De-briefing</vt:lpstr>
      <vt:lpstr>Do and DON’T’s</vt:lpstr>
      <vt:lpstr>Questions?</vt:lpstr>
    </vt:vector>
  </TitlesOfParts>
  <Company>IOM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ONE: What is gender-based violence?</dc:title>
  <dc:creator>IZQUIERDO Jessica</dc:creator>
  <cp:lastModifiedBy>selina yamout</cp:lastModifiedBy>
  <cp:revision>21</cp:revision>
  <dcterms:created xsi:type="dcterms:W3CDTF">2016-07-08T13:08:24Z</dcterms:created>
  <dcterms:modified xsi:type="dcterms:W3CDTF">2020-01-21T12:58:52Z</dcterms:modified>
</cp:coreProperties>
</file>