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omments/comment1.xml" ContentType="application/vnd.openxmlformats-officedocument.presentationml.comment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omments/comment2.xml" ContentType="application/vnd.openxmlformats-officedocument.presentationml.comments+xml"/>
  <Override PartName="/ppt/notesSlides/notesSlide3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3" r:id="rId5"/>
  </p:sldMasterIdLst>
  <p:notesMasterIdLst>
    <p:notesMasterId r:id="rId45"/>
  </p:notesMasterIdLst>
  <p:sldIdLst>
    <p:sldId id="256" r:id="rId6"/>
    <p:sldId id="705" r:id="rId7"/>
    <p:sldId id="1243" r:id="rId8"/>
    <p:sldId id="710" r:id="rId9"/>
    <p:sldId id="726" r:id="rId10"/>
    <p:sldId id="506" r:id="rId11"/>
    <p:sldId id="704" r:id="rId12"/>
    <p:sldId id="677" r:id="rId13"/>
    <p:sldId id="703" r:id="rId14"/>
    <p:sldId id="1244" r:id="rId15"/>
    <p:sldId id="693" r:id="rId16"/>
    <p:sldId id="713" r:id="rId17"/>
    <p:sldId id="681" r:id="rId18"/>
    <p:sldId id="711" r:id="rId19"/>
    <p:sldId id="323" r:id="rId20"/>
    <p:sldId id="718" r:id="rId21"/>
    <p:sldId id="734" r:id="rId22"/>
    <p:sldId id="723" r:id="rId23"/>
    <p:sldId id="729" r:id="rId24"/>
    <p:sldId id="519" r:id="rId25"/>
    <p:sldId id="656" r:id="rId26"/>
    <p:sldId id="1245" r:id="rId27"/>
    <p:sldId id="673" r:id="rId28"/>
    <p:sldId id="644" r:id="rId29"/>
    <p:sldId id="288" r:id="rId30"/>
    <p:sldId id="730" r:id="rId31"/>
    <p:sldId id="731" r:id="rId32"/>
    <p:sldId id="639" r:id="rId33"/>
    <p:sldId id="283" r:id="rId34"/>
    <p:sldId id="327" r:id="rId35"/>
    <p:sldId id="1246" r:id="rId36"/>
    <p:sldId id="465" r:id="rId37"/>
    <p:sldId id="716" r:id="rId38"/>
    <p:sldId id="1247" r:id="rId39"/>
    <p:sldId id="725" r:id="rId40"/>
    <p:sldId id="643" r:id="rId41"/>
    <p:sldId id="1242" r:id="rId42"/>
    <p:sldId id="719" r:id="rId43"/>
    <p:sldId id="1250"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Ross Tomlinson" initials="RT" lastIdx="1" clrIdx="6">
    <p:extLst>
      <p:ext uri="{19B8F6BF-5375-455C-9EA6-DF929625EA0E}">
        <p15:presenceInfo xmlns:p15="http://schemas.microsoft.com/office/powerpoint/2012/main" userId="S::rtomlinson@unicef.org::b54c4b84-8258-4bcb-87f4-1281f9e9e123" providerId="AD"/>
      </p:ext>
    </p:extLst>
  </p:cmAuthor>
  <p:cmAuthor id="1" name="Masumi Yamashina" initials="MY" lastIdx="36" clrIdx="0">
    <p:extLst>
      <p:ext uri="{19B8F6BF-5375-455C-9EA6-DF929625EA0E}">
        <p15:presenceInfo xmlns:p15="http://schemas.microsoft.com/office/powerpoint/2012/main" userId="S::myamashina@unicef.org::c75214d4-c041-436d-93e2-d2f2e7815557" providerId="AD"/>
      </p:ext>
    </p:extLst>
  </p:cmAuthor>
  <p:cmAuthor id="2" name="Yamashina Masumi" initials="YM" lastIdx="3" clrIdx="1">
    <p:extLst>
      <p:ext uri="{19B8F6BF-5375-455C-9EA6-DF929625EA0E}">
        <p15:presenceInfo xmlns:p15="http://schemas.microsoft.com/office/powerpoint/2012/main" userId="850e4176232e5c99" providerId="Windows Live"/>
      </p:ext>
    </p:extLst>
  </p:cmAuthor>
  <p:cmAuthor id="3" name="Ahmed Ghanem" initials="AG" lastIdx="5" clrIdx="2">
    <p:extLst>
      <p:ext uri="{19B8F6BF-5375-455C-9EA6-DF929625EA0E}">
        <p15:presenceInfo xmlns:p15="http://schemas.microsoft.com/office/powerpoint/2012/main" userId="S::aghanem@unicef.org::559def6f-8e33-4cb5-96a0-29b5a9f17344" providerId="AD"/>
      </p:ext>
    </p:extLst>
  </p:cmAuthor>
  <p:cmAuthor id="4" name="Charles Antoine Hofmann" initials="CH" lastIdx="5" clrIdx="3">
    <p:extLst>
      <p:ext uri="{19B8F6BF-5375-455C-9EA6-DF929625EA0E}">
        <p15:presenceInfo xmlns:p15="http://schemas.microsoft.com/office/powerpoint/2012/main" userId="S::chofmann@unicef.org::8360c3e1-fa2b-465f-82a5-8169a802412d" providerId="AD"/>
      </p:ext>
    </p:extLst>
  </p:cmAuthor>
  <p:cmAuthor id="5" name="Michael Copland" initials="MC" lastIdx="2" clrIdx="4">
    <p:extLst>
      <p:ext uri="{19B8F6BF-5375-455C-9EA6-DF929625EA0E}">
        <p15:presenceInfo xmlns:p15="http://schemas.microsoft.com/office/powerpoint/2012/main" userId="S::mcopland@unicef.org::0a12204f-d081-45fc-b559-ee55f46ae21a" providerId="AD"/>
      </p:ext>
    </p:extLst>
  </p:cmAuthor>
  <p:cmAuthor id="6" name="Fatuma Hamidali Ibrahim" initials="FI" lastIdx="3" clrIdx="5">
    <p:extLst>
      <p:ext uri="{19B8F6BF-5375-455C-9EA6-DF929625EA0E}">
        <p15:presenceInfo xmlns:p15="http://schemas.microsoft.com/office/powerpoint/2012/main" userId="S::fhibrahim@unicef.org::b01390d1-7223-46e0-bba3-3aa30320277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75E7"/>
    <a:srgbClr val="006600"/>
    <a:srgbClr val="3399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7D3D76B-335C-E46D-AC00-3BF39BEEABBE}" v="303" dt="2020-09-07T08:55:40.060"/>
    <p1510:client id="{C0867BA3-DE25-0EE5-CFB7-9F7D25B9D5B8}" v="15" dt="2020-09-07T09:01:31.661"/>
    <p1510:client id="{CFCB9C8F-8A16-0148-843A-C4AC404C084D}" v="7985" dt="2020-09-07T08:07:07.28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35"/>
  </p:normalViewPr>
  <p:slideViewPr>
    <p:cSldViewPr snapToGrid="0">
      <p:cViewPr varScale="1">
        <p:scale>
          <a:sx n="110" d="100"/>
          <a:sy n="110" d="100"/>
        </p:scale>
        <p:origin x="632"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viewProps" Target="viewProps.xml"/><Relationship Id="rId8" Type="http://schemas.openxmlformats.org/officeDocument/2006/relationships/slide" Target="slides/slide3.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commentAuthors" Target="commentAuthors.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comments/comment1.xml><?xml version="1.0" encoding="utf-8"?>
<p:cmLst xmlns:a="http://schemas.openxmlformats.org/drawingml/2006/main" xmlns:r="http://schemas.openxmlformats.org/officeDocument/2006/relationships" xmlns:p="http://schemas.openxmlformats.org/presentationml/2006/main">
  <p:cm authorId="3" dt="2020-09-01T00:17:01.738" idx="5">
    <p:pos x="10" y="10"/>
    <p:text>Suggested more comperhansive version of slide 14 to discuss
</p:text>
    <p:extLst>
      <p:ext uri="{C676402C-5697-4E1C-873F-D02D1690AC5C}">
        <p15:threadingInfo xmlns:p15="http://schemas.microsoft.com/office/powerpoint/2012/main" timeZoneBias="4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0-09-04T09:13:04.507" idx="36">
    <p:pos x="10" y="10"/>
    <p:text>Cluster Coordinators. Can you please check which contact do you want to add here?</p:text>
    <p:extLst>
      <p:ext uri="{C676402C-5697-4E1C-873F-D02D1690AC5C}">
        <p15:threadingInfo xmlns:p15="http://schemas.microsoft.com/office/powerpoint/2012/main" timeZoneBias="-12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3DD5CD-9636-8747-B777-2F8B3062147B}" type="doc">
      <dgm:prSet loTypeId="urn:microsoft.com/office/officeart/2005/8/layout/vList6" loCatId="" qsTypeId="urn:microsoft.com/office/officeart/2005/8/quickstyle/simple1" qsCatId="simple" csTypeId="urn:microsoft.com/office/officeart/2005/8/colors/accent1_2" csCatId="accent1" phldr="1"/>
      <dgm:spPr/>
      <dgm:t>
        <a:bodyPr/>
        <a:lstStyle/>
        <a:p>
          <a:endParaRPr lang="en-US"/>
        </a:p>
      </dgm:t>
    </dgm:pt>
    <dgm:pt modelId="{8DDE2E9F-7346-064D-BCB9-4839CFB6B7D9}">
      <dgm:prSet phldrT="[Text]"/>
      <dgm:spPr/>
      <dgm:t>
        <a:bodyPr/>
        <a:lstStyle/>
        <a:p>
          <a:r>
            <a:rPr lang="en-US" dirty="0"/>
            <a:t>Secondary effect of COVID-19</a:t>
          </a:r>
        </a:p>
      </dgm:t>
    </dgm:pt>
    <dgm:pt modelId="{BFC87FF4-860A-4142-8CA4-86AFC9621002}" type="parTrans" cxnId="{70E88CD0-CA66-2744-8EE0-D110F6CDBAFC}">
      <dgm:prSet/>
      <dgm:spPr/>
      <dgm:t>
        <a:bodyPr/>
        <a:lstStyle/>
        <a:p>
          <a:endParaRPr lang="en-US"/>
        </a:p>
      </dgm:t>
    </dgm:pt>
    <dgm:pt modelId="{0722A3F7-ECAB-2C41-B9F6-26C0E062CFE6}" type="sibTrans" cxnId="{70E88CD0-CA66-2744-8EE0-D110F6CDBAFC}">
      <dgm:prSet/>
      <dgm:spPr/>
      <dgm:t>
        <a:bodyPr/>
        <a:lstStyle/>
        <a:p>
          <a:endParaRPr lang="en-US"/>
        </a:p>
      </dgm:t>
    </dgm:pt>
    <dgm:pt modelId="{BB42FC8D-186A-A146-9CF4-757665479FC3}">
      <dgm:prSet phldrT="[Text]"/>
      <dgm:spPr/>
      <dgm:t>
        <a:bodyPr/>
        <a:lstStyle/>
        <a:p>
          <a:r>
            <a:rPr lang="en-US"/>
            <a:t>Increased burden of women and girls at home, community and at work</a:t>
          </a:r>
        </a:p>
      </dgm:t>
    </dgm:pt>
    <dgm:pt modelId="{A40B68AF-FE20-C64A-AF4E-0221BFBAADDD}" type="parTrans" cxnId="{DC4B0B7F-12A4-5844-8E70-B2FD203B7CAF}">
      <dgm:prSet/>
      <dgm:spPr/>
      <dgm:t>
        <a:bodyPr/>
        <a:lstStyle/>
        <a:p>
          <a:endParaRPr lang="en-US"/>
        </a:p>
      </dgm:t>
    </dgm:pt>
    <dgm:pt modelId="{4702B90D-0684-664F-808E-B56414508FB7}" type="sibTrans" cxnId="{DC4B0B7F-12A4-5844-8E70-B2FD203B7CAF}">
      <dgm:prSet/>
      <dgm:spPr/>
      <dgm:t>
        <a:bodyPr/>
        <a:lstStyle/>
        <a:p>
          <a:endParaRPr lang="en-US"/>
        </a:p>
      </dgm:t>
    </dgm:pt>
    <dgm:pt modelId="{7899ADEA-6521-7A4B-87E5-3A05597C151D}">
      <dgm:prSet phldrT="[Text]"/>
      <dgm:spPr/>
      <dgm:t>
        <a:bodyPr/>
        <a:lstStyle/>
        <a:p>
          <a:r>
            <a:rPr lang="en-US"/>
            <a:t>Restriction of movement globally and domestically</a:t>
          </a:r>
        </a:p>
      </dgm:t>
    </dgm:pt>
    <dgm:pt modelId="{0D182307-EE1A-1743-884B-AA544D07A3E5}" type="parTrans" cxnId="{855E0F97-398D-E24D-BEB5-EA53BBF27917}">
      <dgm:prSet/>
      <dgm:spPr/>
      <dgm:t>
        <a:bodyPr/>
        <a:lstStyle/>
        <a:p>
          <a:endParaRPr lang="en-US"/>
        </a:p>
      </dgm:t>
    </dgm:pt>
    <dgm:pt modelId="{F781CE36-22EC-B247-8EC1-3EB1EE99BC89}" type="sibTrans" cxnId="{855E0F97-398D-E24D-BEB5-EA53BBF27917}">
      <dgm:prSet/>
      <dgm:spPr/>
      <dgm:t>
        <a:bodyPr/>
        <a:lstStyle/>
        <a:p>
          <a:endParaRPr lang="en-US"/>
        </a:p>
      </dgm:t>
    </dgm:pt>
    <dgm:pt modelId="{D553A664-B09F-E84A-B74A-9D77F0371257}">
      <dgm:prSet phldrT="[Text]"/>
      <dgm:spPr/>
      <dgm:t>
        <a:bodyPr/>
        <a:lstStyle/>
        <a:p>
          <a:pPr rtl="0"/>
          <a:r>
            <a:rPr lang="en-US"/>
            <a:t>UN and INGOs are not able to move as before.</a:t>
          </a:r>
          <a:r>
            <a:rPr lang="en-US">
              <a:latin typeface="Calibri Light" panose="020F0302020204030204"/>
            </a:rPr>
            <a:t> </a:t>
          </a:r>
          <a:endParaRPr lang="en-US"/>
        </a:p>
      </dgm:t>
    </dgm:pt>
    <dgm:pt modelId="{B458D952-2973-A84C-85C6-3BA4AE6CD77E}" type="parTrans" cxnId="{A2999783-B72D-BF4E-B76B-2644CAB4D575}">
      <dgm:prSet/>
      <dgm:spPr/>
      <dgm:t>
        <a:bodyPr/>
        <a:lstStyle/>
        <a:p>
          <a:endParaRPr lang="en-US"/>
        </a:p>
      </dgm:t>
    </dgm:pt>
    <dgm:pt modelId="{CF4415CA-89DF-A844-8A0C-9F77113872BF}" type="sibTrans" cxnId="{A2999783-B72D-BF4E-B76B-2644CAB4D575}">
      <dgm:prSet/>
      <dgm:spPr/>
      <dgm:t>
        <a:bodyPr/>
        <a:lstStyle/>
        <a:p>
          <a:endParaRPr lang="en-US"/>
        </a:p>
      </dgm:t>
    </dgm:pt>
    <dgm:pt modelId="{FDF6632F-B161-604B-9D90-F3CDF5C3D4E4}">
      <dgm:prSet phldrT="[Text]"/>
      <dgm:spPr/>
      <dgm:t>
        <a:bodyPr/>
        <a:lstStyle/>
        <a:p>
          <a:pPr rtl="0"/>
          <a:r>
            <a:rPr lang="en-US"/>
            <a:t>Primary data collection is limited.</a:t>
          </a:r>
          <a:r>
            <a:rPr lang="en-US">
              <a:latin typeface="Calibri Light" panose="020F0302020204030204"/>
            </a:rPr>
            <a:t> </a:t>
          </a:r>
          <a:endParaRPr lang="en-US"/>
        </a:p>
      </dgm:t>
    </dgm:pt>
    <dgm:pt modelId="{A4106CB2-565A-AD47-BF59-418068CA2E34}" type="parTrans" cxnId="{05D037D1-0F75-7946-930B-588A6BC0B0E7}">
      <dgm:prSet/>
      <dgm:spPr/>
      <dgm:t>
        <a:bodyPr/>
        <a:lstStyle/>
        <a:p>
          <a:endParaRPr lang="en-US"/>
        </a:p>
      </dgm:t>
    </dgm:pt>
    <dgm:pt modelId="{B6DCEFAC-E4EE-334B-9E5B-ACD8FD61B28C}" type="sibTrans" cxnId="{05D037D1-0F75-7946-930B-588A6BC0B0E7}">
      <dgm:prSet/>
      <dgm:spPr/>
      <dgm:t>
        <a:bodyPr/>
        <a:lstStyle/>
        <a:p>
          <a:endParaRPr lang="en-US"/>
        </a:p>
      </dgm:t>
    </dgm:pt>
    <dgm:pt modelId="{98EB8777-6BBA-AA43-A0C3-7FA8A1D52A25}">
      <dgm:prSet phldrT="[Text]"/>
      <dgm:spPr/>
      <dgm:t>
        <a:bodyPr/>
        <a:lstStyle/>
        <a:p>
          <a:pPr rtl="0"/>
          <a:r>
            <a:rPr lang="en-US"/>
            <a:t>Persons with disabilities have challenges receiving necessary services and modified services are not accessible.</a:t>
          </a:r>
          <a:r>
            <a:rPr lang="en-US">
              <a:latin typeface="Calibri Light" panose="020F0302020204030204"/>
            </a:rPr>
            <a:t> </a:t>
          </a:r>
        </a:p>
      </dgm:t>
    </dgm:pt>
    <dgm:pt modelId="{9CD16DF3-5DB6-E949-AE19-3B0CABBBF17D}" type="parTrans" cxnId="{37DA71F7-F540-1747-BC82-736268A16554}">
      <dgm:prSet/>
      <dgm:spPr/>
      <dgm:t>
        <a:bodyPr/>
        <a:lstStyle/>
        <a:p>
          <a:endParaRPr lang="en-US"/>
        </a:p>
      </dgm:t>
    </dgm:pt>
    <dgm:pt modelId="{0FF4194E-2E68-D242-9C64-C0A7A090D22E}" type="sibTrans" cxnId="{37DA71F7-F540-1747-BC82-736268A16554}">
      <dgm:prSet/>
      <dgm:spPr/>
      <dgm:t>
        <a:bodyPr/>
        <a:lstStyle/>
        <a:p>
          <a:endParaRPr lang="en-US"/>
        </a:p>
      </dgm:t>
    </dgm:pt>
    <dgm:pt modelId="{EB7FC3E5-942D-1D4B-A4B7-FECE7FA9D192}">
      <dgm:prSet phldrT="[Text]"/>
      <dgm:spPr/>
      <dgm:t>
        <a:bodyPr/>
        <a:lstStyle/>
        <a:p>
          <a:pPr rtl="0"/>
          <a:r>
            <a:rPr lang="en-US"/>
            <a:t>Information collection through ICT but there are digital divide i.e. children, women and persons with disabilities have less access to ICT.</a:t>
          </a:r>
          <a:r>
            <a:rPr lang="en-US">
              <a:latin typeface="Calibri Light" panose="020F0302020204030204"/>
            </a:rPr>
            <a:t> </a:t>
          </a:r>
          <a:endParaRPr lang="en-US"/>
        </a:p>
      </dgm:t>
    </dgm:pt>
    <dgm:pt modelId="{A0786FC0-3C45-9540-8E78-AF474EE6E10E}" type="parTrans" cxnId="{613DE2E6-03F8-834A-A749-759BAFBCFAE2}">
      <dgm:prSet/>
      <dgm:spPr/>
      <dgm:t>
        <a:bodyPr/>
        <a:lstStyle/>
        <a:p>
          <a:endParaRPr lang="en-US"/>
        </a:p>
      </dgm:t>
    </dgm:pt>
    <dgm:pt modelId="{D457F96D-A6D4-984F-93DB-C272EE335E25}" type="sibTrans" cxnId="{613DE2E6-03F8-834A-A749-759BAFBCFAE2}">
      <dgm:prSet/>
      <dgm:spPr/>
      <dgm:t>
        <a:bodyPr/>
        <a:lstStyle/>
        <a:p>
          <a:endParaRPr lang="en-US"/>
        </a:p>
      </dgm:t>
    </dgm:pt>
    <dgm:pt modelId="{316B4ACC-3CAA-4637-AD07-A13B062FAC66}">
      <dgm:prSet phldr="0"/>
      <dgm:spPr/>
      <dgm:t>
        <a:bodyPr/>
        <a:lstStyle/>
        <a:p>
          <a:pPr rtl="0"/>
          <a:r>
            <a:rPr lang="en-US"/>
            <a:t>Increased cases and risks of GBV i.e. DV/IPV</a:t>
          </a:r>
          <a:endParaRPr lang="en-US">
            <a:latin typeface="Calibri Light" panose="020F0302020204030204"/>
          </a:endParaRPr>
        </a:p>
      </dgm:t>
    </dgm:pt>
    <dgm:pt modelId="{40FE73A0-93DE-454F-BEA3-A3046A5D576D}" type="parTrans" cxnId="{0879B44A-4D40-4F20-AFCB-14DB2C40044E}">
      <dgm:prSet/>
      <dgm:spPr/>
      <dgm:t>
        <a:bodyPr/>
        <a:lstStyle/>
        <a:p>
          <a:endParaRPr lang="en-US"/>
        </a:p>
      </dgm:t>
    </dgm:pt>
    <dgm:pt modelId="{DA407BE8-EC00-455C-8639-5178B88B7AC6}" type="sibTrans" cxnId="{0879B44A-4D40-4F20-AFCB-14DB2C40044E}">
      <dgm:prSet/>
      <dgm:spPr/>
      <dgm:t>
        <a:bodyPr/>
        <a:lstStyle/>
        <a:p>
          <a:endParaRPr lang="en-US"/>
        </a:p>
      </dgm:t>
    </dgm:pt>
    <dgm:pt modelId="{4F7D4BDE-3C5E-F047-ADFC-0A41A93FED6B}" type="pres">
      <dgm:prSet presAssocID="{0B3DD5CD-9636-8747-B777-2F8B3062147B}" presName="Name0" presStyleCnt="0">
        <dgm:presLayoutVars>
          <dgm:dir/>
          <dgm:animLvl val="lvl"/>
          <dgm:resizeHandles/>
        </dgm:presLayoutVars>
      </dgm:prSet>
      <dgm:spPr/>
    </dgm:pt>
    <dgm:pt modelId="{15E548D5-14F6-B042-B98B-55DD85675EA2}" type="pres">
      <dgm:prSet presAssocID="{8DDE2E9F-7346-064D-BCB9-4839CFB6B7D9}" presName="linNode" presStyleCnt="0"/>
      <dgm:spPr/>
    </dgm:pt>
    <dgm:pt modelId="{B52CBFE6-837E-0B4A-9CA6-4AC25D4233A0}" type="pres">
      <dgm:prSet presAssocID="{8DDE2E9F-7346-064D-BCB9-4839CFB6B7D9}" presName="parentShp" presStyleLbl="node1" presStyleIdx="0" presStyleCnt="2" custScaleX="66863">
        <dgm:presLayoutVars>
          <dgm:bulletEnabled val="1"/>
        </dgm:presLayoutVars>
      </dgm:prSet>
      <dgm:spPr/>
    </dgm:pt>
    <dgm:pt modelId="{266534B7-C0EF-F54F-8797-1CA8FFA98A75}" type="pres">
      <dgm:prSet presAssocID="{8DDE2E9F-7346-064D-BCB9-4839CFB6B7D9}" presName="childShp" presStyleLbl="bgAccFollowNode1" presStyleIdx="0" presStyleCnt="2">
        <dgm:presLayoutVars>
          <dgm:bulletEnabled val="1"/>
        </dgm:presLayoutVars>
      </dgm:prSet>
      <dgm:spPr/>
    </dgm:pt>
    <dgm:pt modelId="{CBB08F43-B99A-E34B-9C11-521778240F73}" type="pres">
      <dgm:prSet presAssocID="{0722A3F7-ECAB-2C41-B9F6-26C0E062CFE6}" presName="spacing" presStyleCnt="0"/>
      <dgm:spPr/>
    </dgm:pt>
    <dgm:pt modelId="{021B8F47-BB2A-7D47-9C1E-B917F01D5A4E}" type="pres">
      <dgm:prSet presAssocID="{7899ADEA-6521-7A4B-87E5-3A05597C151D}" presName="linNode" presStyleCnt="0"/>
      <dgm:spPr/>
    </dgm:pt>
    <dgm:pt modelId="{2133BC89-4AEC-A34A-98EE-49BDDC5F0A1D}" type="pres">
      <dgm:prSet presAssocID="{7899ADEA-6521-7A4B-87E5-3A05597C151D}" presName="parentShp" presStyleLbl="node1" presStyleIdx="1" presStyleCnt="2" custScaleX="65625">
        <dgm:presLayoutVars>
          <dgm:bulletEnabled val="1"/>
        </dgm:presLayoutVars>
      </dgm:prSet>
      <dgm:spPr/>
    </dgm:pt>
    <dgm:pt modelId="{9558BC93-F9C2-8E4E-B631-50847A23C1EF}" type="pres">
      <dgm:prSet presAssocID="{7899ADEA-6521-7A4B-87E5-3A05597C151D}" presName="childShp" presStyleLbl="bgAccFollowNode1" presStyleIdx="1" presStyleCnt="2">
        <dgm:presLayoutVars>
          <dgm:bulletEnabled val="1"/>
        </dgm:presLayoutVars>
      </dgm:prSet>
      <dgm:spPr/>
    </dgm:pt>
  </dgm:ptLst>
  <dgm:cxnLst>
    <dgm:cxn modelId="{BD0A691A-AA0D-BE41-B8FF-C3D87D888419}" type="presOf" srcId="{0B3DD5CD-9636-8747-B777-2F8B3062147B}" destId="{4F7D4BDE-3C5E-F047-ADFC-0A41A93FED6B}" srcOrd="0" destOrd="0" presId="urn:microsoft.com/office/officeart/2005/8/layout/vList6"/>
    <dgm:cxn modelId="{73BAAC34-7352-425B-B560-CCC801B8832A}" type="presOf" srcId="{D553A664-B09F-E84A-B74A-9D77F0371257}" destId="{9558BC93-F9C2-8E4E-B631-50847A23C1EF}" srcOrd="0" destOrd="0" presId="urn:microsoft.com/office/officeart/2005/8/layout/vList6"/>
    <dgm:cxn modelId="{C0FDA539-3C27-49EE-B669-D5044177D868}" type="presOf" srcId="{316B4ACC-3CAA-4637-AD07-A13B062FAC66}" destId="{266534B7-C0EF-F54F-8797-1CA8FFA98A75}" srcOrd="0" destOrd="1" presId="urn:microsoft.com/office/officeart/2005/8/layout/vList6"/>
    <dgm:cxn modelId="{07CDD03E-EE5F-4AB6-BA19-D2CE1B8470CD}" type="presOf" srcId="{98EB8777-6BBA-AA43-A0C3-7FA8A1D52A25}" destId="{266534B7-C0EF-F54F-8797-1CA8FFA98A75}" srcOrd="0" destOrd="2" presId="urn:microsoft.com/office/officeart/2005/8/layout/vList6"/>
    <dgm:cxn modelId="{0879B44A-4D40-4F20-AFCB-14DB2C40044E}" srcId="{8DDE2E9F-7346-064D-BCB9-4839CFB6B7D9}" destId="{316B4ACC-3CAA-4637-AD07-A13B062FAC66}" srcOrd="1" destOrd="0" parTransId="{40FE73A0-93DE-454F-BEA3-A3046A5D576D}" sibTransId="{DA407BE8-EC00-455C-8639-5178B88B7AC6}"/>
    <dgm:cxn modelId="{243B3156-2D7F-4F6B-99A0-F448D0A49398}" type="presOf" srcId="{8DDE2E9F-7346-064D-BCB9-4839CFB6B7D9}" destId="{B52CBFE6-837E-0B4A-9CA6-4AC25D4233A0}" srcOrd="0" destOrd="0" presId="urn:microsoft.com/office/officeart/2005/8/layout/vList6"/>
    <dgm:cxn modelId="{DC4B0B7F-12A4-5844-8E70-B2FD203B7CAF}" srcId="{8DDE2E9F-7346-064D-BCB9-4839CFB6B7D9}" destId="{BB42FC8D-186A-A146-9CF4-757665479FC3}" srcOrd="0" destOrd="0" parTransId="{A40B68AF-FE20-C64A-AF4E-0221BFBAADDD}" sibTransId="{4702B90D-0684-664F-808E-B56414508FB7}"/>
    <dgm:cxn modelId="{A2999783-B72D-BF4E-B76B-2644CAB4D575}" srcId="{7899ADEA-6521-7A4B-87E5-3A05597C151D}" destId="{D553A664-B09F-E84A-B74A-9D77F0371257}" srcOrd="0" destOrd="0" parTransId="{B458D952-2973-A84C-85C6-3BA4AE6CD77E}" sibTransId="{CF4415CA-89DF-A844-8A0C-9F77113872BF}"/>
    <dgm:cxn modelId="{855E0F97-398D-E24D-BEB5-EA53BBF27917}" srcId="{0B3DD5CD-9636-8747-B777-2F8B3062147B}" destId="{7899ADEA-6521-7A4B-87E5-3A05597C151D}" srcOrd="1" destOrd="0" parTransId="{0D182307-EE1A-1743-884B-AA544D07A3E5}" sibTransId="{F781CE36-22EC-B247-8EC1-3EB1EE99BC89}"/>
    <dgm:cxn modelId="{0927509F-2C99-4706-ADE5-ADDAF4172AE5}" type="presOf" srcId="{7899ADEA-6521-7A4B-87E5-3A05597C151D}" destId="{2133BC89-4AEC-A34A-98EE-49BDDC5F0A1D}" srcOrd="0" destOrd="0" presId="urn:microsoft.com/office/officeart/2005/8/layout/vList6"/>
    <dgm:cxn modelId="{CA8B2AB8-D1E9-4300-B891-0A511CD21F94}" type="presOf" srcId="{BB42FC8D-186A-A146-9CF4-757665479FC3}" destId="{266534B7-C0EF-F54F-8797-1CA8FFA98A75}" srcOrd="0" destOrd="0" presId="urn:microsoft.com/office/officeart/2005/8/layout/vList6"/>
    <dgm:cxn modelId="{527613C3-BB91-4610-9520-534A8C250E25}" type="presOf" srcId="{EB7FC3E5-942D-1D4B-A4B7-FECE7FA9D192}" destId="{9558BC93-F9C2-8E4E-B631-50847A23C1EF}" srcOrd="0" destOrd="2" presId="urn:microsoft.com/office/officeart/2005/8/layout/vList6"/>
    <dgm:cxn modelId="{70E88CD0-CA66-2744-8EE0-D110F6CDBAFC}" srcId="{0B3DD5CD-9636-8747-B777-2F8B3062147B}" destId="{8DDE2E9F-7346-064D-BCB9-4839CFB6B7D9}" srcOrd="0" destOrd="0" parTransId="{BFC87FF4-860A-4142-8CA4-86AFC9621002}" sibTransId="{0722A3F7-ECAB-2C41-B9F6-26C0E062CFE6}"/>
    <dgm:cxn modelId="{05D037D1-0F75-7946-930B-588A6BC0B0E7}" srcId="{7899ADEA-6521-7A4B-87E5-3A05597C151D}" destId="{FDF6632F-B161-604B-9D90-F3CDF5C3D4E4}" srcOrd="1" destOrd="0" parTransId="{A4106CB2-565A-AD47-BF59-418068CA2E34}" sibTransId="{B6DCEFAC-E4EE-334B-9E5B-ACD8FD61B28C}"/>
    <dgm:cxn modelId="{27A3FAE1-2EA0-462A-8B36-1EA7C2390756}" type="presOf" srcId="{FDF6632F-B161-604B-9D90-F3CDF5C3D4E4}" destId="{9558BC93-F9C2-8E4E-B631-50847A23C1EF}" srcOrd="0" destOrd="1" presId="urn:microsoft.com/office/officeart/2005/8/layout/vList6"/>
    <dgm:cxn modelId="{613DE2E6-03F8-834A-A749-759BAFBCFAE2}" srcId="{7899ADEA-6521-7A4B-87E5-3A05597C151D}" destId="{EB7FC3E5-942D-1D4B-A4B7-FECE7FA9D192}" srcOrd="2" destOrd="0" parTransId="{A0786FC0-3C45-9540-8E78-AF474EE6E10E}" sibTransId="{D457F96D-A6D4-984F-93DB-C272EE335E25}"/>
    <dgm:cxn modelId="{37DA71F7-F540-1747-BC82-736268A16554}" srcId="{8DDE2E9F-7346-064D-BCB9-4839CFB6B7D9}" destId="{98EB8777-6BBA-AA43-A0C3-7FA8A1D52A25}" srcOrd="2" destOrd="0" parTransId="{9CD16DF3-5DB6-E949-AE19-3B0CABBBF17D}" sibTransId="{0FF4194E-2E68-D242-9C64-C0A7A090D22E}"/>
    <dgm:cxn modelId="{EC6F297C-0F36-4D26-B50E-A2FC021CDC52}" type="presParOf" srcId="{4F7D4BDE-3C5E-F047-ADFC-0A41A93FED6B}" destId="{15E548D5-14F6-B042-B98B-55DD85675EA2}" srcOrd="0" destOrd="0" presId="urn:microsoft.com/office/officeart/2005/8/layout/vList6"/>
    <dgm:cxn modelId="{ED35C4CF-472C-4F48-A6C2-2ACE14DE5743}" type="presParOf" srcId="{15E548D5-14F6-B042-B98B-55DD85675EA2}" destId="{B52CBFE6-837E-0B4A-9CA6-4AC25D4233A0}" srcOrd="0" destOrd="0" presId="urn:microsoft.com/office/officeart/2005/8/layout/vList6"/>
    <dgm:cxn modelId="{B7F3075E-DBC3-4EB3-8A04-41B77B96647A}" type="presParOf" srcId="{15E548D5-14F6-B042-B98B-55DD85675EA2}" destId="{266534B7-C0EF-F54F-8797-1CA8FFA98A75}" srcOrd="1" destOrd="0" presId="urn:microsoft.com/office/officeart/2005/8/layout/vList6"/>
    <dgm:cxn modelId="{B15B49A2-23EB-4634-8B06-294868B88E04}" type="presParOf" srcId="{4F7D4BDE-3C5E-F047-ADFC-0A41A93FED6B}" destId="{CBB08F43-B99A-E34B-9C11-521778240F73}" srcOrd="1" destOrd="0" presId="urn:microsoft.com/office/officeart/2005/8/layout/vList6"/>
    <dgm:cxn modelId="{52F3468E-21DA-4111-9104-419167CCC4DE}" type="presParOf" srcId="{4F7D4BDE-3C5E-F047-ADFC-0A41A93FED6B}" destId="{021B8F47-BB2A-7D47-9C1E-B917F01D5A4E}" srcOrd="2" destOrd="0" presId="urn:microsoft.com/office/officeart/2005/8/layout/vList6"/>
    <dgm:cxn modelId="{64B59641-122A-4461-8809-5BD9C1B325AE}" type="presParOf" srcId="{021B8F47-BB2A-7D47-9C1E-B917F01D5A4E}" destId="{2133BC89-4AEC-A34A-98EE-49BDDC5F0A1D}" srcOrd="0" destOrd="0" presId="urn:microsoft.com/office/officeart/2005/8/layout/vList6"/>
    <dgm:cxn modelId="{616ED852-DE22-48A7-A1F4-3C4A5F7D0E77}" type="presParOf" srcId="{021B8F47-BB2A-7D47-9C1E-B917F01D5A4E}" destId="{9558BC93-F9C2-8E4E-B631-50847A23C1EF}"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66FFF76-E543-4743-830D-01574CC48E99}" type="doc">
      <dgm:prSet loTypeId="urn:microsoft.com/office/officeart/2005/8/layout/hList1" loCatId="" qsTypeId="urn:microsoft.com/office/officeart/2005/8/quickstyle/simple1" qsCatId="simple" csTypeId="urn:microsoft.com/office/officeart/2005/8/colors/accent1_2" csCatId="accent1" phldr="1"/>
      <dgm:spPr/>
      <dgm:t>
        <a:bodyPr/>
        <a:lstStyle/>
        <a:p>
          <a:endParaRPr lang="en-US"/>
        </a:p>
      </dgm:t>
    </dgm:pt>
    <dgm:pt modelId="{B75D2F4A-F11B-0142-A764-B284B4B11B53}">
      <dgm:prSet phldrT="[Text]"/>
      <dgm:spPr/>
      <dgm:t>
        <a:bodyPr/>
        <a:lstStyle/>
        <a:p>
          <a:r>
            <a:rPr lang="en-US"/>
            <a:t>Barriers and risks of services</a:t>
          </a:r>
        </a:p>
      </dgm:t>
    </dgm:pt>
    <dgm:pt modelId="{EB064630-5A9F-E84F-82DC-317887B7C5C2}" type="parTrans" cxnId="{36431A63-AF79-C44F-A380-EFC6E44FD14E}">
      <dgm:prSet/>
      <dgm:spPr/>
      <dgm:t>
        <a:bodyPr/>
        <a:lstStyle/>
        <a:p>
          <a:endParaRPr lang="en-US"/>
        </a:p>
      </dgm:t>
    </dgm:pt>
    <dgm:pt modelId="{08467A28-D126-4C47-992E-DF8906889D05}" type="sibTrans" cxnId="{36431A63-AF79-C44F-A380-EFC6E44FD14E}">
      <dgm:prSet/>
      <dgm:spPr/>
      <dgm:t>
        <a:bodyPr/>
        <a:lstStyle/>
        <a:p>
          <a:endParaRPr lang="en-US"/>
        </a:p>
      </dgm:t>
    </dgm:pt>
    <dgm:pt modelId="{12C9E90C-DF10-644F-B82B-9DC43FE9751C}">
      <dgm:prSet phldrT="[Text]"/>
      <dgm:spPr/>
      <dgm:t>
        <a:bodyPr/>
        <a:lstStyle/>
        <a:p>
          <a:r>
            <a:rPr lang="en-US"/>
            <a:t># of a safety audit/monitoring conducted./% of safety audit recommendations implemented</a:t>
          </a:r>
        </a:p>
      </dgm:t>
    </dgm:pt>
    <dgm:pt modelId="{D7F78EFC-1157-0945-95C6-B8423CBD1E3F}" type="parTrans" cxnId="{EB6D4406-3CFD-2144-9627-2BFCD45074CD}">
      <dgm:prSet/>
      <dgm:spPr/>
      <dgm:t>
        <a:bodyPr/>
        <a:lstStyle/>
        <a:p>
          <a:endParaRPr lang="en-US"/>
        </a:p>
      </dgm:t>
    </dgm:pt>
    <dgm:pt modelId="{F0487222-C30A-1C44-8495-A4F67E1CBA8B}" type="sibTrans" cxnId="{EB6D4406-3CFD-2144-9627-2BFCD45074CD}">
      <dgm:prSet/>
      <dgm:spPr/>
      <dgm:t>
        <a:bodyPr/>
        <a:lstStyle/>
        <a:p>
          <a:endParaRPr lang="en-US"/>
        </a:p>
      </dgm:t>
    </dgm:pt>
    <dgm:pt modelId="{CDDC370C-A3F2-C241-B5D9-26F38BFDF875}">
      <dgm:prSet phldrT="[Text]"/>
      <dgm:spPr/>
      <dgm:t>
        <a:bodyPr/>
        <a:lstStyle/>
        <a:p>
          <a:r>
            <a:rPr lang="en-US"/>
            <a:t># of people used/accessed (SADDD)</a:t>
          </a:r>
        </a:p>
      </dgm:t>
    </dgm:pt>
    <dgm:pt modelId="{F134FF7B-F6DB-884D-98BD-E2EA633EE094}" type="parTrans" cxnId="{472FB978-0CBC-3044-AFA1-B43576DDF138}">
      <dgm:prSet/>
      <dgm:spPr/>
      <dgm:t>
        <a:bodyPr/>
        <a:lstStyle/>
        <a:p>
          <a:endParaRPr lang="en-US"/>
        </a:p>
      </dgm:t>
    </dgm:pt>
    <dgm:pt modelId="{95024694-414B-5740-82E6-1CE0E3EE2390}" type="sibTrans" cxnId="{472FB978-0CBC-3044-AFA1-B43576DDF138}">
      <dgm:prSet/>
      <dgm:spPr/>
      <dgm:t>
        <a:bodyPr/>
        <a:lstStyle/>
        <a:p>
          <a:endParaRPr lang="en-US"/>
        </a:p>
      </dgm:t>
    </dgm:pt>
    <dgm:pt modelId="{929A71F5-90A7-A142-80D1-FA3485B11858}">
      <dgm:prSet phldrT="[Text]"/>
      <dgm:spPr/>
      <dgm:t>
        <a:bodyPr/>
        <a:lstStyle/>
        <a:p>
          <a:r>
            <a:rPr lang="en-US"/>
            <a:t>Capacity of frontline workers</a:t>
          </a:r>
        </a:p>
      </dgm:t>
    </dgm:pt>
    <dgm:pt modelId="{39CE3CA1-E97F-1E47-AF74-7E3A35400E22}" type="parTrans" cxnId="{1262F99E-C30E-9A40-8F8A-B1A68F485AA0}">
      <dgm:prSet/>
      <dgm:spPr/>
      <dgm:t>
        <a:bodyPr/>
        <a:lstStyle/>
        <a:p>
          <a:endParaRPr lang="en-US"/>
        </a:p>
      </dgm:t>
    </dgm:pt>
    <dgm:pt modelId="{97C6C347-DE43-1845-B085-D2E19BB6C86C}" type="sibTrans" cxnId="{1262F99E-C30E-9A40-8F8A-B1A68F485AA0}">
      <dgm:prSet/>
      <dgm:spPr/>
      <dgm:t>
        <a:bodyPr/>
        <a:lstStyle/>
        <a:p>
          <a:endParaRPr lang="en-US"/>
        </a:p>
      </dgm:t>
    </dgm:pt>
    <dgm:pt modelId="{949FC74A-1B1D-444D-BB6C-59D58ECA44CD}">
      <dgm:prSet phldrT="[Text]"/>
      <dgm:spPr/>
      <dgm:t>
        <a:bodyPr/>
        <a:lstStyle/>
        <a:p>
          <a:r>
            <a:rPr lang="en-US"/>
            <a:t>% of female frontline workers in the sector.</a:t>
          </a:r>
        </a:p>
      </dgm:t>
    </dgm:pt>
    <dgm:pt modelId="{7A7F78B9-4C1C-044F-9AB7-BE2173A9E7E2}" type="parTrans" cxnId="{85521E55-F723-C54D-A48A-A017C1930C61}">
      <dgm:prSet/>
      <dgm:spPr/>
      <dgm:t>
        <a:bodyPr/>
        <a:lstStyle/>
        <a:p>
          <a:endParaRPr lang="en-US"/>
        </a:p>
      </dgm:t>
    </dgm:pt>
    <dgm:pt modelId="{43652035-22E3-6646-B04D-535A34BE9FC2}" type="sibTrans" cxnId="{85521E55-F723-C54D-A48A-A017C1930C61}">
      <dgm:prSet/>
      <dgm:spPr/>
      <dgm:t>
        <a:bodyPr/>
        <a:lstStyle/>
        <a:p>
          <a:endParaRPr lang="en-US"/>
        </a:p>
      </dgm:t>
    </dgm:pt>
    <dgm:pt modelId="{AC283CA2-F008-2E47-9B70-01FE2365743C}">
      <dgm:prSet phldrT="[Text]"/>
      <dgm:spPr/>
      <dgm:t>
        <a:bodyPr/>
        <a:lstStyle/>
        <a:p>
          <a:pPr rtl="0"/>
          <a:r>
            <a:rPr lang="en-US"/>
            <a:t>% of frontline workers trained on AAP,</a:t>
          </a:r>
          <a:r>
            <a:rPr lang="en-US">
              <a:latin typeface="Calibri Light" panose="020F0302020204030204"/>
            </a:rPr>
            <a:t> </a:t>
          </a:r>
          <a:r>
            <a:rPr lang="en-US"/>
            <a:t> GBV referrals, Disability</a:t>
          </a:r>
        </a:p>
      </dgm:t>
    </dgm:pt>
    <dgm:pt modelId="{FB5C7C9C-FF3A-3440-BCE9-C76140EFA4C5}" type="parTrans" cxnId="{319DE954-067B-C34A-8806-68D635947585}">
      <dgm:prSet/>
      <dgm:spPr/>
      <dgm:t>
        <a:bodyPr/>
        <a:lstStyle/>
        <a:p>
          <a:endParaRPr lang="en-US"/>
        </a:p>
      </dgm:t>
    </dgm:pt>
    <dgm:pt modelId="{289AA18C-D6F2-BE47-BBC7-EB433A3FF5CC}" type="sibTrans" cxnId="{319DE954-067B-C34A-8806-68D635947585}">
      <dgm:prSet/>
      <dgm:spPr/>
      <dgm:t>
        <a:bodyPr/>
        <a:lstStyle/>
        <a:p>
          <a:endParaRPr lang="en-US"/>
        </a:p>
      </dgm:t>
    </dgm:pt>
    <dgm:pt modelId="{C6420FC1-89AC-BF49-B791-A80EB5BEDBCB}">
      <dgm:prSet phldrT="[Text]"/>
      <dgm:spPr/>
      <dgm:t>
        <a:bodyPr/>
        <a:lstStyle/>
        <a:p>
          <a:pPr rtl="0"/>
          <a:r>
            <a:rPr lang="en-US"/>
            <a:t>Participation/perception of services</a:t>
          </a:r>
          <a:r>
            <a:rPr lang="en-US">
              <a:latin typeface="Calibri Light" panose="020F0302020204030204"/>
            </a:rPr>
            <a:t> </a:t>
          </a:r>
          <a:endParaRPr lang="en-US"/>
        </a:p>
      </dgm:t>
    </dgm:pt>
    <dgm:pt modelId="{A5981199-98FC-864F-B430-A72D3BFE4CEC}" type="parTrans" cxnId="{BF4FF229-298F-7841-8EB5-6F826742553C}">
      <dgm:prSet/>
      <dgm:spPr/>
      <dgm:t>
        <a:bodyPr/>
        <a:lstStyle/>
        <a:p>
          <a:endParaRPr lang="en-US"/>
        </a:p>
      </dgm:t>
    </dgm:pt>
    <dgm:pt modelId="{F984F09D-6F57-9347-88FF-1159AAC20EF8}" type="sibTrans" cxnId="{BF4FF229-298F-7841-8EB5-6F826742553C}">
      <dgm:prSet/>
      <dgm:spPr/>
      <dgm:t>
        <a:bodyPr/>
        <a:lstStyle/>
        <a:p>
          <a:endParaRPr lang="en-US"/>
        </a:p>
      </dgm:t>
    </dgm:pt>
    <dgm:pt modelId="{0CC96172-F473-C04B-9311-3235D5624586}">
      <dgm:prSet phldrT="[Text]"/>
      <dgm:spPr/>
      <dgm:t>
        <a:bodyPr/>
        <a:lstStyle/>
        <a:p>
          <a:pPr rtl="0"/>
          <a:r>
            <a:rPr lang="en-US"/>
            <a:t># or % of community members reporting improved safety and comfort accessing humanitarian services/facilities</a:t>
          </a:r>
          <a:r>
            <a:rPr lang="en-US">
              <a:latin typeface="Calibri Light" panose="020F0302020204030204"/>
            </a:rPr>
            <a:t> </a:t>
          </a:r>
          <a:endParaRPr lang="en-US"/>
        </a:p>
      </dgm:t>
    </dgm:pt>
    <dgm:pt modelId="{647C01BC-1041-C248-835B-85DB3C8B7C9D}" type="parTrans" cxnId="{21D3142E-2F3E-634D-8773-8C732542F279}">
      <dgm:prSet/>
      <dgm:spPr/>
      <dgm:t>
        <a:bodyPr/>
        <a:lstStyle/>
        <a:p>
          <a:endParaRPr lang="en-US"/>
        </a:p>
      </dgm:t>
    </dgm:pt>
    <dgm:pt modelId="{9DCC6C3C-3241-624C-B827-2C26937C3E61}" type="sibTrans" cxnId="{21D3142E-2F3E-634D-8773-8C732542F279}">
      <dgm:prSet/>
      <dgm:spPr/>
      <dgm:t>
        <a:bodyPr/>
        <a:lstStyle/>
        <a:p>
          <a:endParaRPr lang="en-US"/>
        </a:p>
      </dgm:t>
    </dgm:pt>
    <dgm:pt modelId="{08D55242-5980-1D4C-8D00-00ACBA2AB965}">
      <dgm:prSet/>
      <dgm:spPr/>
      <dgm:t>
        <a:bodyPr/>
        <a:lstStyle/>
        <a:p>
          <a:r>
            <a:rPr lang="en-US"/>
            <a:t>% of staff/frontline workers who have signed Code of Conduct</a:t>
          </a:r>
        </a:p>
      </dgm:t>
    </dgm:pt>
    <dgm:pt modelId="{894A1D30-E909-ED41-AF56-A6F440341C26}" type="parTrans" cxnId="{A071DB9D-C5CB-EF48-9E02-B2B35BF10D4C}">
      <dgm:prSet/>
      <dgm:spPr/>
      <dgm:t>
        <a:bodyPr/>
        <a:lstStyle/>
        <a:p>
          <a:endParaRPr lang="en-US"/>
        </a:p>
      </dgm:t>
    </dgm:pt>
    <dgm:pt modelId="{B98F6F8C-2435-1E41-92BC-56980D03E937}" type="sibTrans" cxnId="{A071DB9D-C5CB-EF48-9E02-B2B35BF10D4C}">
      <dgm:prSet/>
      <dgm:spPr/>
      <dgm:t>
        <a:bodyPr/>
        <a:lstStyle/>
        <a:p>
          <a:endParaRPr lang="en-US"/>
        </a:p>
      </dgm:t>
    </dgm:pt>
    <dgm:pt modelId="{CDF05C17-6EA1-1845-9A71-AF77DFD30222}">
      <dgm:prSet/>
      <dgm:spPr/>
      <dgm:t>
        <a:bodyPr/>
        <a:lstStyle/>
        <a:p>
          <a:r>
            <a:rPr lang="en-US"/>
            <a:t># or % of facilities established in consultation with children, women and persons with disabilities.</a:t>
          </a:r>
        </a:p>
      </dgm:t>
    </dgm:pt>
    <dgm:pt modelId="{8FDDD685-0C1A-1D47-AF16-8079FD3FAD0A}" type="parTrans" cxnId="{41ECF400-1BBE-1C4E-81E4-8443B31BACD1}">
      <dgm:prSet/>
      <dgm:spPr/>
      <dgm:t>
        <a:bodyPr/>
        <a:lstStyle/>
        <a:p>
          <a:endParaRPr lang="en-US"/>
        </a:p>
      </dgm:t>
    </dgm:pt>
    <dgm:pt modelId="{ED784BC5-4334-2648-8052-BE69432279CC}" type="sibTrans" cxnId="{41ECF400-1BBE-1C4E-81E4-8443B31BACD1}">
      <dgm:prSet/>
      <dgm:spPr/>
      <dgm:t>
        <a:bodyPr/>
        <a:lstStyle/>
        <a:p>
          <a:endParaRPr lang="en-US"/>
        </a:p>
      </dgm:t>
    </dgm:pt>
    <dgm:pt modelId="{0FB7FBDC-D2D1-554F-A4BD-1AF8CD2579BD}">
      <dgm:prSet/>
      <dgm:spPr/>
      <dgm:t>
        <a:bodyPr/>
        <a:lstStyle/>
        <a:p>
          <a:pPr rtl="0"/>
          <a:r>
            <a:rPr lang="en-US"/>
            <a:t>% of sites with feedback mechanisms.</a:t>
          </a:r>
          <a:r>
            <a:rPr lang="en-US">
              <a:latin typeface="Calibri Light" panose="020F0302020204030204"/>
            </a:rPr>
            <a:t> </a:t>
          </a:r>
        </a:p>
      </dgm:t>
    </dgm:pt>
    <dgm:pt modelId="{8A4540F1-D26C-FB42-8E12-361CAFFA0F8F}" type="parTrans" cxnId="{4457B01D-921D-F44C-97C5-F70E25979898}">
      <dgm:prSet/>
      <dgm:spPr/>
      <dgm:t>
        <a:bodyPr/>
        <a:lstStyle/>
        <a:p>
          <a:endParaRPr lang="en-US"/>
        </a:p>
      </dgm:t>
    </dgm:pt>
    <dgm:pt modelId="{CB8F14AF-671D-C944-AEF1-C0075CC312B3}" type="sibTrans" cxnId="{4457B01D-921D-F44C-97C5-F70E25979898}">
      <dgm:prSet/>
      <dgm:spPr/>
      <dgm:t>
        <a:bodyPr/>
        <a:lstStyle/>
        <a:p>
          <a:endParaRPr lang="en-US"/>
        </a:p>
      </dgm:t>
    </dgm:pt>
    <dgm:pt modelId="{3E3C5855-F9A7-8E4E-8269-D105BFB96502}">
      <dgm:prSet phldrT="[Text]"/>
      <dgm:spPr/>
      <dgm:t>
        <a:bodyPr/>
        <a:lstStyle/>
        <a:p>
          <a:r>
            <a:rPr lang="en-US"/>
            <a:t>% of gender segregated WASH facilities </a:t>
          </a:r>
        </a:p>
      </dgm:t>
    </dgm:pt>
    <dgm:pt modelId="{08FCB4EA-4706-EC42-8606-48FF3C65B47E}" type="parTrans" cxnId="{C6D04488-2293-A840-A22E-B7D3B5C649A0}">
      <dgm:prSet/>
      <dgm:spPr/>
    </dgm:pt>
    <dgm:pt modelId="{6149ACEE-06B0-2E49-AC23-7D5C991E881A}" type="sibTrans" cxnId="{C6D04488-2293-A840-A22E-B7D3B5C649A0}">
      <dgm:prSet/>
      <dgm:spPr/>
    </dgm:pt>
    <dgm:pt modelId="{1F832FB7-8076-FB48-A7B1-25F4A446BCA7}">
      <dgm:prSet phldrT="[Text]"/>
      <dgm:spPr/>
      <dgm:t>
        <a:bodyPr/>
        <a:lstStyle/>
        <a:p>
          <a:r>
            <a:rPr lang="en-US"/>
            <a:t>% of inclusive WASH facilities </a:t>
          </a:r>
        </a:p>
      </dgm:t>
    </dgm:pt>
    <dgm:pt modelId="{9063B52F-D21F-9049-A29A-ACDC0DF8D4A6}" type="parTrans" cxnId="{1BFF0F09-3F36-2646-BB95-FFA15CCA84E6}">
      <dgm:prSet/>
      <dgm:spPr/>
    </dgm:pt>
    <dgm:pt modelId="{9E37171C-4692-BE46-A46C-C5497F1D12C6}" type="sibTrans" cxnId="{1BFF0F09-3F36-2646-BB95-FFA15CCA84E6}">
      <dgm:prSet/>
      <dgm:spPr/>
    </dgm:pt>
    <dgm:pt modelId="{192A58FF-6397-4506-909C-6204D70BE285}">
      <dgm:prSet phldr="0"/>
      <dgm:spPr/>
      <dgm:t>
        <a:bodyPr/>
        <a:lstStyle/>
        <a:p>
          <a:r>
            <a:rPr lang="en-US" b="0">
              <a:latin typeface="Calibri"/>
              <a:cs typeface="Calibri"/>
            </a:rPr>
            <a:t># of women with disabilities recruited to participate in community leadership structures</a:t>
          </a:r>
        </a:p>
      </dgm:t>
    </dgm:pt>
    <dgm:pt modelId="{BCDA5EDA-1E98-4797-BDF6-667B49B96EDB}" type="parTrans" cxnId="{6210593F-BCCA-495E-9F23-86DF16EFBD06}">
      <dgm:prSet/>
      <dgm:spPr/>
    </dgm:pt>
    <dgm:pt modelId="{147B0F54-15A0-46D5-BC6E-FB04BA544B88}" type="sibTrans" cxnId="{6210593F-BCCA-495E-9F23-86DF16EFBD06}">
      <dgm:prSet/>
      <dgm:spPr/>
    </dgm:pt>
    <dgm:pt modelId="{9CF05F9A-3DCF-764E-8B04-14EC8F7AFFFA}" type="pres">
      <dgm:prSet presAssocID="{E66FFF76-E543-4743-830D-01574CC48E99}" presName="Name0" presStyleCnt="0">
        <dgm:presLayoutVars>
          <dgm:dir/>
          <dgm:animLvl val="lvl"/>
          <dgm:resizeHandles val="exact"/>
        </dgm:presLayoutVars>
      </dgm:prSet>
      <dgm:spPr/>
    </dgm:pt>
    <dgm:pt modelId="{84EA86AF-4E93-C846-955B-E8C38518E119}" type="pres">
      <dgm:prSet presAssocID="{B75D2F4A-F11B-0142-A764-B284B4B11B53}" presName="composite" presStyleCnt="0"/>
      <dgm:spPr/>
    </dgm:pt>
    <dgm:pt modelId="{A5AE2D79-48C7-5143-A291-7FC07C6DFC47}" type="pres">
      <dgm:prSet presAssocID="{B75D2F4A-F11B-0142-A764-B284B4B11B53}" presName="parTx" presStyleLbl="alignNode1" presStyleIdx="0" presStyleCnt="3">
        <dgm:presLayoutVars>
          <dgm:chMax val="0"/>
          <dgm:chPref val="0"/>
          <dgm:bulletEnabled val="1"/>
        </dgm:presLayoutVars>
      </dgm:prSet>
      <dgm:spPr/>
    </dgm:pt>
    <dgm:pt modelId="{0CA63EBC-FA6F-A24F-8891-307A1D63B92D}" type="pres">
      <dgm:prSet presAssocID="{B75D2F4A-F11B-0142-A764-B284B4B11B53}" presName="desTx" presStyleLbl="alignAccFollowNode1" presStyleIdx="0" presStyleCnt="3">
        <dgm:presLayoutVars>
          <dgm:bulletEnabled val="1"/>
        </dgm:presLayoutVars>
      </dgm:prSet>
      <dgm:spPr/>
    </dgm:pt>
    <dgm:pt modelId="{AB6FC351-024F-EA48-A8D0-3F5350CA1955}" type="pres">
      <dgm:prSet presAssocID="{08467A28-D126-4C47-992E-DF8906889D05}" presName="space" presStyleCnt="0"/>
      <dgm:spPr/>
    </dgm:pt>
    <dgm:pt modelId="{D8FBF2FC-075C-BC42-9224-8B53A317BA4C}" type="pres">
      <dgm:prSet presAssocID="{929A71F5-90A7-A142-80D1-FA3485B11858}" presName="composite" presStyleCnt="0"/>
      <dgm:spPr/>
    </dgm:pt>
    <dgm:pt modelId="{C1899A1E-B377-1F4F-ACFC-5751324DA088}" type="pres">
      <dgm:prSet presAssocID="{929A71F5-90A7-A142-80D1-FA3485B11858}" presName="parTx" presStyleLbl="alignNode1" presStyleIdx="1" presStyleCnt="3">
        <dgm:presLayoutVars>
          <dgm:chMax val="0"/>
          <dgm:chPref val="0"/>
          <dgm:bulletEnabled val="1"/>
        </dgm:presLayoutVars>
      </dgm:prSet>
      <dgm:spPr/>
    </dgm:pt>
    <dgm:pt modelId="{F0BDB585-70B5-9546-9081-8FA220FD2D52}" type="pres">
      <dgm:prSet presAssocID="{929A71F5-90A7-A142-80D1-FA3485B11858}" presName="desTx" presStyleLbl="alignAccFollowNode1" presStyleIdx="1" presStyleCnt="3">
        <dgm:presLayoutVars>
          <dgm:bulletEnabled val="1"/>
        </dgm:presLayoutVars>
      </dgm:prSet>
      <dgm:spPr/>
    </dgm:pt>
    <dgm:pt modelId="{B5079656-6980-AD49-AF52-722AA2C67E97}" type="pres">
      <dgm:prSet presAssocID="{97C6C347-DE43-1845-B085-D2E19BB6C86C}" presName="space" presStyleCnt="0"/>
      <dgm:spPr/>
    </dgm:pt>
    <dgm:pt modelId="{F53E6C62-286E-1E4C-853B-A401012763AA}" type="pres">
      <dgm:prSet presAssocID="{C6420FC1-89AC-BF49-B791-A80EB5BEDBCB}" presName="composite" presStyleCnt="0"/>
      <dgm:spPr/>
    </dgm:pt>
    <dgm:pt modelId="{4FC2792E-5737-9940-A238-80BD17A3D397}" type="pres">
      <dgm:prSet presAssocID="{C6420FC1-89AC-BF49-B791-A80EB5BEDBCB}" presName="parTx" presStyleLbl="alignNode1" presStyleIdx="2" presStyleCnt="3">
        <dgm:presLayoutVars>
          <dgm:chMax val="0"/>
          <dgm:chPref val="0"/>
          <dgm:bulletEnabled val="1"/>
        </dgm:presLayoutVars>
      </dgm:prSet>
      <dgm:spPr/>
    </dgm:pt>
    <dgm:pt modelId="{3F44CAB9-8523-C149-A66F-15CF7B93AB78}" type="pres">
      <dgm:prSet presAssocID="{C6420FC1-89AC-BF49-B791-A80EB5BEDBCB}" presName="desTx" presStyleLbl="alignAccFollowNode1" presStyleIdx="2" presStyleCnt="3">
        <dgm:presLayoutVars>
          <dgm:bulletEnabled val="1"/>
        </dgm:presLayoutVars>
      </dgm:prSet>
      <dgm:spPr/>
    </dgm:pt>
  </dgm:ptLst>
  <dgm:cxnLst>
    <dgm:cxn modelId="{41ECF400-1BBE-1C4E-81E4-8443B31BACD1}" srcId="{C6420FC1-89AC-BF49-B791-A80EB5BEDBCB}" destId="{CDF05C17-6EA1-1845-9A71-AF77DFD30222}" srcOrd="1" destOrd="0" parTransId="{8FDDD685-0C1A-1D47-AF16-8079FD3FAD0A}" sibTransId="{ED784BC5-4334-2648-8052-BE69432279CC}"/>
    <dgm:cxn modelId="{EB6D4406-3CFD-2144-9627-2BFCD45074CD}" srcId="{B75D2F4A-F11B-0142-A764-B284B4B11B53}" destId="{12C9E90C-DF10-644F-B82B-9DC43FE9751C}" srcOrd="0" destOrd="0" parTransId="{D7F78EFC-1157-0945-95C6-B8423CBD1E3F}" sibTransId="{F0487222-C30A-1C44-8495-A4F67E1CBA8B}"/>
    <dgm:cxn modelId="{C2E4BB07-4039-434B-BD2F-2CAAFF46994B}" type="presOf" srcId="{1F832FB7-8076-FB48-A7B1-25F4A446BCA7}" destId="{0CA63EBC-FA6F-A24F-8891-307A1D63B92D}" srcOrd="0" destOrd="3" presId="urn:microsoft.com/office/officeart/2005/8/layout/hList1"/>
    <dgm:cxn modelId="{1BFF0F09-3F36-2646-BB95-FFA15CCA84E6}" srcId="{B75D2F4A-F11B-0142-A764-B284B4B11B53}" destId="{1F832FB7-8076-FB48-A7B1-25F4A446BCA7}" srcOrd="3" destOrd="0" parTransId="{9063B52F-D21F-9049-A29A-ACDC0DF8D4A6}" sibTransId="{9E37171C-4692-BE46-A46C-C5497F1D12C6}"/>
    <dgm:cxn modelId="{C3B37713-EC66-4C60-B910-209BCA726029}" type="presOf" srcId="{CDF05C17-6EA1-1845-9A71-AF77DFD30222}" destId="{3F44CAB9-8523-C149-A66F-15CF7B93AB78}" srcOrd="0" destOrd="1" presId="urn:microsoft.com/office/officeart/2005/8/layout/hList1"/>
    <dgm:cxn modelId="{4457B01D-921D-F44C-97C5-F70E25979898}" srcId="{C6420FC1-89AC-BF49-B791-A80EB5BEDBCB}" destId="{0FB7FBDC-D2D1-554F-A4BD-1AF8CD2579BD}" srcOrd="2" destOrd="0" parTransId="{8A4540F1-D26C-FB42-8E12-361CAFFA0F8F}" sibTransId="{CB8F14AF-671D-C944-AEF1-C0075CC312B3}"/>
    <dgm:cxn modelId="{BF4FF229-298F-7841-8EB5-6F826742553C}" srcId="{E66FFF76-E543-4743-830D-01574CC48E99}" destId="{C6420FC1-89AC-BF49-B791-A80EB5BEDBCB}" srcOrd="2" destOrd="0" parTransId="{A5981199-98FC-864F-B430-A72D3BFE4CEC}" sibTransId="{F984F09D-6F57-9347-88FF-1159AAC20EF8}"/>
    <dgm:cxn modelId="{21D3142E-2F3E-634D-8773-8C732542F279}" srcId="{C6420FC1-89AC-BF49-B791-A80EB5BEDBCB}" destId="{0CC96172-F473-C04B-9311-3235D5624586}" srcOrd="0" destOrd="0" parTransId="{647C01BC-1041-C248-835B-85DB3C8B7C9D}" sibTransId="{9DCC6C3C-3241-624C-B827-2C26937C3E61}"/>
    <dgm:cxn modelId="{EA57B03A-2C4F-4448-9B4B-3DF81C74DAC1}" type="presOf" srcId="{AC283CA2-F008-2E47-9B70-01FE2365743C}" destId="{F0BDB585-70B5-9546-9081-8FA220FD2D52}" srcOrd="0" destOrd="2" presId="urn:microsoft.com/office/officeart/2005/8/layout/hList1"/>
    <dgm:cxn modelId="{6210593F-BCCA-495E-9F23-86DF16EFBD06}" srcId="{C6420FC1-89AC-BF49-B791-A80EB5BEDBCB}" destId="{192A58FF-6397-4506-909C-6204D70BE285}" srcOrd="3" destOrd="0" parTransId="{BCDA5EDA-1E98-4797-BDF6-667B49B96EDB}" sibTransId="{147B0F54-15A0-46D5-BC6E-FB04BA544B88}"/>
    <dgm:cxn modelId="{69DF2254-7858-4097-9DDE-E459E9A3393B}" type="presOf" srcId="{C6420FC1-89AC-BF49-B791-A80EB5BEDBCB}" destId="{4FC2792E-5737-9940-A238-80BD17A3D397}" srcOrd="0" destOrd="0" presId="urn:microsoft.com/office/officeart/2005/8/layout/hList1"/>
    <dgm:cxn modelId="{319DE954-067B-C34A-8806-68D635947585}" srcId="{929A71F5-90A7-A142-80D1-FA3485B11858}" destId="{AC283CA2-F008-2E47-9B70-01FE2365743C}" srcOrd="2" destOrd="0" parTransId="{FB5C7C9C-FF3A-3440-BCE9-C76140EFA4C5}" sibTransId="{289AA18C-D6F2-BE47-BBC7-EB433A3FF5CC}"/>
    <dgm:cxn modelId="{85521E55-F723-C54D-A48A-A017C1930C61}" srcId="{929A71F5-90A7-A142-80D1-FA3485B11858}" destId="{949FC74A-1B1D-444D-BB6C-59D58ECA44CD}" srcOrd="0" destOrd="0" parTransId="{7A7F78B9-4C1C-044F-9AB7-BE2173A9E7E2}" sibTransId="{43652035-22E3-6646-B04D-535A34BE9FC2}"/>
    <dgm:cxn modelId="{F716DD60-4C21-444C-B0BA-C87A2DD6C71A}" type="presOf" srcId="{CDDC370C-A3F2-C241-B5D9-26F38BFDF875}" destId="{0CA63EBC-FA6F-A24F-8891-307A1D63B92D}" srcOrd="0" destOrd="1" presId="urn:microsoft.com/office/officeart/2005/8/layout/hList1"/>
    <dgm:cxn modelId="{36431A63-AF79-C44F-A380-EFC6E44FD14E}" srcId="{E66FFF76-E543-4743-830D-01574CC48E99}" destId="{B75D2F4A-F11B-0142-A764-B284B4B11B53}" srcOrd="0" destOrd="0" parTransId="{EB064630-5A9F-E84F-82DC-317887B7C5C2}" sibTransId="{08467A28-D126-4C47-992E-DF8906889D05}"/>
    <dgm:cxn modelId="{FA863265-ED4E-41DA-9822-24B10077FAAE}" type="presOf" srcId="{929A71F5-90A7-A142-80D1-FA3485B11858}" destId="{C1899A1E-B377-1F4F-ACFC-5751324DA088}" srcOrd="0" destOrd="0" presId="urn:microsoft.com/office/officeart/2005/8/layout/hList1"/>
    <dgm:cxn modelId="{472FB978-0CBC-3044-AFA1-B43576DDF138}" srcId="{B75D2F4A-F11B-0142-A764-B284B4B11B53}" destId="{CDDC370C-A3F2-C241-B5D9-26F38BFDF875}" srcOrd="1" destOrd="0" parTransId="{F134FF7B-F6DB-884D-98BD-E2EA633EE094}" sibTransId="{95024694-414B-5740-82E6-1CE0E3EE2390}"/>
    <dgm:cxn modelId="{C6D04488-2293-A840-A22E-B7D3B5C649A0}" srcId="{B75D2F4A-F11B-0142-A764-B284B4B11B53}" destId="{3E3C5855-F9A7-8E4E-8269-D105BFB96502}" srcOrd="2" destOrd="0" parTransId="{08FCB4EA-4706-EC42-8606-48FF3C65B47E}" sibTransId="{6149ACEE-06B0-2E49-AC23-7D5C991E881A}"/>
    <dgm:cxn modelId="{0B05A888-65B8-9649-B677-253F433C078C}" type="presOf" srcId="{E66FFF76-E543-4743-830D-01574CC48E99}" destId="{9CF05F9A-3DCF-764E-8B04-14EC8F7AFFFA}" srcOrd="0" destOrd="0" presId="urn:microsoft.com/office/officeart/2005/8/layout/hList1"/>
    <dgm:cxn modelId="{0DFE0993-ACD8-4EAC-9270-25BE14CBC17E}" type="presOf" srcId="{949FC74A-1B1D-444D-BB6C-59D58ECA44CD}" destId="{F0BDB585-70B5-9546-9081-8FA220FD2D52}" srcOrd="0" destOrd="0" presId="urn:microsoft.com/office/officeart/2005/8/layout/hList1"/>
    <dgm:cxn modelId="{A071DB9D-C5CB-EF48-9E02-B2B35BF10D4C}" srcId="{929A71F5-90A7-A142-80D1-FA3485B11858}" destId="{08D55242-5980-1D4C-8D00-00ACBA2AB965}" srcOrd="1" destOrd="0" parTransId="{894A1D30-E909-ED41-AF56-A6F440341C26}" sibTransId="{B98F6F8C-2435-1E41-92BC-56980D03E937}"/>
    <dgm:cxn modelId="{1262F99E-C30E-9A40-8F8A-B1A68F485AA0}" srcId="{E66FFF76-E543-4743-830D-01574CC48E99}" destId="{929A71F5-90A7-A142-80D1-FA3485B11858}" srcOrd="1" destOrd="0" parTransId="{39CE3CA1-E97F-1E47-AF74-7E3A35400E22}" sibTransId="{97C6C347-DE43-1845-B085-D2E19BB6C86C}"/>
    <dgm:cxn modelId="{FD68C3A0-7873-4408-8096-F7B9659B9A2D}" type="presOf" srcId="{0CC96172-F473-C04B-9311-3235D5624586}" destId="{3F44CAB9-8523-C149-A66F-15CF7B93AB78}" srcOrd="0" destOrd="0" presId="urn:microsoft.com/office/officeart/2005/8/layout/hList1"/>
    <dgm:cxn modelId="{7889E5B0-7985-4A2E-BF74-DCB2F50732ED}" type="presOf" srcId="{3E3C5855-F9A7-8E4E-8269-D105BFB96502}" destId="{0CA63EBC-FA6F-A24F-8891-307A1D63B92D}" srcOrd="0" destOrd="2" presId="urn:microsoft.com/office/officeart/2005/8/layout/hList1"/>
    <dgm:cxn modelId="{A9E1C5B4-26A1-4AE6-9927-7EA29BADF136}" type="presOf" srcId="{B75D2F4A-F11B-0142-A764-B284B4B11B53}" destId="{A5AE2D79-48C7-5143-A291-7FC07C6DFC47}" srcOrd="0" destOrd="0" presId="urn:microsoft.com/office/officeart/2005/8/layout/hList1"/>
    <dgm:cxn modelId="{CE399CC5-0AEC-4171-9509-66B250FC44E6}" type="presOf" srcId="{0FB7FBDC-D2D1-554F-A4BD-1AF8CD2579BD}" destId="{3F44CAB9-8523-C149-A66F-15CF7B93AB78}" srcOrd="0" destOrd="2" presId="urn:microsoft.com/office/officeart/2005/8/layout/hList1"/>
    <dgm:cxn modelId="{CC03C3F2-10F9-4F05-88E9-206B6D94C20E}" type="presOf" srcId="{192A58FF-6397-4506-909C-6204D70BE285}" destId="{3F44CAB9-8523-C149-A66F-15CF7B93AB78}" srcOrd="0" destOrd="3" presId="urn:microsoft.com/office/officeart/2005/8/layout/hList1"/>
    <dgm:cxn modelId="{0DA811F6-AE5D-40AE-B58D-474860D36125}" type="presOf" srcId="{08D55242-5980-1D4C-8D00-00ACBA2AB965}" destId="{F0BDB585-70B5-9546-9081-8FA220FD2D52}" srcOrd="0" destOrd="1" presId="urn:microsoft.com/office/officeart/2005/8/layout/hList1"/>
    <dgm:cxn modelId="{525FC6F9-7FB8-4146-A9AA-A7C7B0076F24}" type="presOf" srcId="{12C9E90C-DF10-644F-B82B-9DC43FE9751C}" destId="{0CA63EBC-FA6F-A24F-8891-307A1D63B92D}" srcOrd="0" destOrd="0" presId="urn:microsoft.com/office/officeart/2005/8/layout/hList1"/>
    <dgm:cxn modelId="{E2A8D6FA-E205-4CCD-88C7-2A106A3F8B3F}" type="presParOf" srcId="{9CF05F9A-3DCF-764E-8B04-14EC8F7AFFFA}" destId="{84EA86AF-4E93-C846-955B-E8C38518E119}" srcOrd="0" destOrd="0" presId="urn:microsoft.com/office/officeart/2005/8/layout/hList1"/>
    <dgm:cxn modelId="{2D8B2765-4AED-4821-81D4-B70216E23FF8}" type="presParOf" srcId="{84EA86AF-4E93-C846-955B-E8C38518E119}" destId="{A5AE2D79-48C7-5143-A291-7FC07C6DFC47}" srcOrd="0" destOrd="0" presId="urn:microsoft.com/office/officeart/2005/8/layout/hList1"/>
    <dgm:cxn modelId="{EB6AB3C9-EDE5-48DE-80BA-0C49884382BF}" type="presParOf" srcId="{84EA86AF-4E93-C846-955B-E8C38518E119}" destId="{0CA63EBC-FA6F-A24F-8891-307A1D63B92D}" srcOrd="1" destOrd="0" presId="urn:microsoft.com/office/officeart/2005/8/layout/hList1"/>
    <dgm:cxn modelId="{887F611E-6EF9-48D5-A09C-1DA9853426F9}" type="presParOf" srcId="{9CF05F9A-3DCF-764E-8B04-14EC8F7AFFFA}" destId="{AB6FC351-024F-EA48-A8D0-3F5350CA1955}" srcOrd="1" destOrd="0" presId="urn:microsoft.com/office/officeart/2005/8/layout/hList1"/>
    <dgm:cxn modelId="{06F5B9FE-5FD7-4568-8A19-5E712ED3CD73}" type="presParOf" srcId="{9CF05F9A-3DCF-764E-8B04-14EC8F7AFFFA}" destId="{D8FBF2FC-075C-BC42-9224-8B53A317BA4C}" srcOrd="2" destOrd="0" presId="urn:microsoft.com/office/officeart/2005/8/layout/hList1"/>
    <dgm:cxn modelId="{27D6F72F-E429-48F6-B33D-850C748D49E0}" type="presParOf" srcId="{D8FBF2FC-075C-BC42-9224-8B53A317BA4C}" destId="{C1899A1E-B377-1F4F-ACFC-5751324DA088}" srcOrd="0" destOrd="0" presId="urn:microsoft.com/office/officeart/2005/8/layout/hList1"/>
    <dgm:cxn modelId="{369D03B3-CBD0-46C1-AD0E-E2B905177C44}" type="presParOf" srcId="{D8FBF2FC-075C-BC42-9224-8B53A317BA4C}" destId="{F0BDB585-70B5-9546-9081-8FA220FD2D52}" srcOrd="1" destOrd="0" presId="urn:microsoft.com/office/officeart/2005/8/layout/hList1"/>
    <dgm:cxn modelId="{32FC1E8D-1055-4324-920B-A37E52305295}" type="presParOf" srcId="{9CF05F9A-3DCF-764E-8B04-14EC8F7AFFFA}" destId="{B5079656-6980-AD49-AF52-722AA2C67E97}" srcOrd="3" destOrd="0" presId="urn:microsoft.com/office/officeart/2005/8/layout/hList1"/>
    <dgm:cxn modelId="{60B50DCA-A592-4CD3-A4A0-433D2A1B1B5C}" type="presParOf" srcId="{9CF05F9A-3DCF-764E-8B04-14EC8F7AFFFA}" destId="{F53E6C62-286E-1E4C-853B-A401012763AA}" srcOrd="4" destOrd="0" presId="urn:microsoft.com/office/officeart/2005/8/layout/hList1"/>
    <dgm:cxn modelId="{68DB5197-1C33-41FA-AACF-B27E20D16B88}" type="presParOf" srcId="{F53E6C62-286E-1E4C-853B-A401012763AA}" destId="{4FC2792E-5737-9940-A238-80BD17A3D397}" srcOrd="0" destOrd="0" presId="urn:microsoft.com/office/officeart/2005/8/layout/hList1"/>
    <dgm:cxn modelId="{B8F7B2BC-6D57-4F69-A73A-30C2DF0598F6}" type="presParOf" srcId="{F53E6C62-286E-1E4C-853B-A401012763AA}" destId="{3F44CAB9-8523-C149-A66F-15CF7B93AB78}"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BA040DC-2879-4718-A47C-D35FA456C43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B564E7D-B7DB-419D-A805-C114CE89CD30}">
      <dgm:prSet phldrT="[Text]"/>
      <dgm:spPr/>
      <dgm:t>
        <a:bodyPr/>
        <a:lstStyle/>
        <a:p>
          <a:r>
            <a:rPr lang="en-US" dirty="0"/>
            <a:t>Include </a:t>
          </a:r>
          <a:r>
            <a:rPr lang="en-US" b="1" dirty="0"/>
            <a:t>adequate budget </a:t>
          </a:r>
          <a:r>
            <a:rPr lang="en-US" dirty="0"/>
            <a:t>related to cross-cutting issues such as AAP, disability inclusion and GBV risk mitigation  in sector-specific response plan. </a:t>
          </a:r>
        </a:p>
      </dgm:t>
    </dgm:pt>
    <dgm:pt modelId="{43D46AED-B988-4B4A-B508-2A94A872ED6E}" type="parTrans" cxnId="{7862A046-04E4-4D89-9A38-A3E4A3579A80}">
      <dgm:prSet/>
      <dgm:spPr/>
      <dgm:t>
        <a:bodyPr/>
        <a:lstStyle/>
        <a:p>
          <a:endParaRPr lang="en-US"/>
        </a:p>
      </dgm:t>
    </dgm:pt>
    <dgm:pt modelId="{87164034-80D9-40AC-BA9A-AA94AE7F2B25}" type="sibTrans" cxnId="{7862A046-04E4-4D89-9A38-A3E4A3579A80}">
      <dgm:prSet/>
      <dgm:spPr/>
      <dgm:t>
        <a:bodyPr/>
        <a:lstStyle/>
        <a:p>
          <a:endParaRPr lang="en-US"/>
        </a:p>
      </dgm:t>
    </dgm:pt>
    <dgm:pt modelId="{264FE34E-D788-48E8-8731-4C4D02168A5C}">
      <dgm:prSet/>
      <dgm:spPr/>
      <dgm:t>
        <a:bodyPr/>
        <a:lstStyle/>
        <a:p>
          <a:r>
            <a:rPr lang="en-US"/>
            <a:t>Include Cross-cutting issues i.e.  AAP, Disability Inclusion and GBV risk mitigation in the Cluster’s </a:t>
          </a:r>
          <a:r>
            <a:rPr lang="en-US" b="1"/>
            <a:t>Fund Allocation Strategy</a:t>
          </a:r>
          <a:r>
            <a:rPr lang="en-US"/>
            <a:t> for pooled funding. </a:t>
          </a:r>
          <a:endParaRPr lang="en-US" b="1" dirty="0">
            <a:cs typeface="Calibri" panose="020F0502020204030204"/>
          </a:endParaRPr>
        </a:p>
      </dgm:t>
    </dgm:pt>
    <dgm:pt modelId="{A630FE42-7CBD-4720-BCA1-5FA695CF870C}" type="parTrans" cxnId="{CE780767-DDFB-44AE-90D6-DC5B3FAECC79}">
      <dgm:prSet/>
      <dgm:spPr/>
      <dgm:t>
        <a:bodyPr/>
        <a:lstStyle/>
        <a:p>
          <a:endParaRPr lang="en-US"/>
        </a:p>
      </dgm:t>
    </dgm:pt>
    <dgm:pt modelId="{FDE8B9FE-96A3-41BD-ACA0-55D0B3BB69D1}" type="sibTrans" cxnId="{CE780767-DDFB-44AE-90D6-DC5B3FAECC79}">
      <dgm:prSet/>
      <dgm:spPr/>
      <dgm:t>
        <a:bodyPr/>
        <a:lstStyle/>
        <a:p>
          <a:endParaRPr lang="en-US"/>
        </a:p>
      </dgm:t>
    </dgm:pt>
    <dgm:pt modelId="{C9011F5E-D0F6-4798-B3B5-A2030DF066C1}">
      <dgm:prSet/>
      <dgm:spPr/>
      <dgm:t>
        <a:bodyPr/>
        <a:lstStyle/>
        <a:p>
          <a:r>
            <a:rPr lang="en-US" b="1" dirty="0"/>
            <a:t>Prioritize</a:t>
          </a:r>
          <a:r>
            <a:rPr lang="en-US" dirty="0"/>
            <a:t> local actors including women’s, and youth organizations and organizations with persons with disabilities to receive funding and support their institutional capacity strengthening. </a:t>
          </a:r>
          <a:endParaRPr lang="en-US" dirty="0">
            <a:cs typeface="Calibri" panose="020F0502020204030204"/>
          </a:endParaRPr>
        </a:p>
      </dgm:t>
    </dgm:pt>
    <dgm:pt modelId="{4690A5D1-37D0-49AA-A9F5-4ECDA471F0F4}" type="parTrans" cxnId="{011BBA37-F6FC-4AA6-AC2A-0CA30C5CB224}">
      <dgm:prSet/>
      <dgm:spPr/>
      <dgm:t>
        <a:bodyPr/>
        <a:lstStyle/>
        <a:p>
          <a:endParaRPr lang="en-US"/>
        </a:p>
      </dgm:t>
    </dgm:pt>
    <dgm:pt modelId="{37444244-2F77-4DFD-9F90-6F04CC1D37F7}" type="sibTrans" cxnId="{011BBA37-F6FC-4AA6-AC2A-0CA30C5CB224}">
      <dgm:prSet/>
      <dgm:spPr/>
      <dgm:t>
        <a:bodyPr/>
        <a:lstStyle/>
        <a:p>
          <a:endParaRPr lang="en-US"/>
        </a:p>
      </dgm:t>
    </dgm:pt>
    <dgm:pt modelId="{20DE6840-831A-40B8-9754-158188AC326B}" type="pres">
      <dgm:prSet presAssocID="{CBA040DC-2879-4718-A47C-D35FA456C430}" presName="linear" presStyleCnt="0">
        <dgm:presLayoutVars>
          <dgm:animLvl val="lvl"/>
          <dgm:resizeHandles val="exact"/>
        </dgm:presLayoutVars>
      </dgm:prSet>
      <dgm:spPr/>
    </dgm:pt>
    <dgm:pt modelId="{FF8002C3-4ADF-435C-AFB6-22BF77046795}" type="pres">
      <dgm:prSet presAssocID="{DB564E7D-B7DB-419D-A805-C114CE89CD30}" presName="parentText" presStyleLbl="node1" presStyleIdx="0" presStyleCnt="3">
        <dgm:presLayoutVars>
          <dgm:chMax val="0"/>
          <dgm:bulletEnabled val="1"/>
        </dgm:presLayoutVars>
      </dgm:prSet>
      <dgm:spPr/>
    </dgm:pt>
    <dgm:pt modelId="{8914113B-5F09-4B74-9CAB-65CF19228A23}" type="pres">
      <dgm:prSet presAssocID="{87164034-80D9-40AC-BA9A-AA94AE7F2B25}" presName="spacer" presStyleCnt="0"/>
      <dgm:spPr/>
    </dgm:pt>
    <dgm:pt modelId="{D1832C00-6C0A-4F4E-AE9F-415E12F043A0}" type="pres">
      <dgm:prSet presAssocID="{264FE34E-D788-48E8-8731-4C4D02168A5C}" presName="parentText" presStyleLbl="node1" presStyleIdx="1" presStyleCnt="3">
        <dgm:presLayoutVars>
          <dgm:chMax val="0"/>
          <dgm:bulletEnabled val="1"/>
        </dgm:presLayoutVars>
      </dgm:prSet>
      <dgm:spPr/>
    </dgm:pt>
    <dgm:pt modelId="{F48BAEA4-7B21-408D-B60D-6A39F30ACDCE}" type="pres">
      <dgm:prSet presAssocID="{FDE8B9FE-96A3-41BD-ACA0-55D0B3BB69D1}" presName="spacer" presStyleCnt="0"/>
      <dgm:spPr/>
    </dgm:pt>
    <dgm:pt modelId="{C7B5EC73-94E3-4928-B0A8-D53BABFD1604}" type="pres">
      <dgm:prSet presAssocID="{C9011F5E-D0F6-4798-B3B5-A2030DF066C1}" presName="parentText" presStyleLbl="node1" presStyleIdx="2" presStyleCnt="3">
        <dgm:presLayoutVars>
          <dgm:chMax val="0"/>
          <dgm:bulletEnabled val="1"/>
        </dgm:presLayoutVars>
      </dgm:prSet>
      <dgm:spPr/>
    </dgm:pt>
  </dgm:ptLst>
  <dgm:cxnLst>
    <dgm:cxn modelId="{011BBA37-F6FC-4AA6-AC2A-0CA30C5CB224}" srcId="{CBA040DC-2879-4718-A47C-D35FA456C430}" destId="{C9011F5E-D0F6-4798-B3B5-A2030DF066C1}" srcOrd="2" destOrd="0" parTransId="{4690A5D1-37D0-49AA-A9F5-4ECDA471F0F4}" sibTransId="{37444244-2F77-4DFD-9F90-6F04CC1D37F7}"/>
    <dgm:cxn modelId="{7862A046-04E4-4D89-9A38-A3E4A3579A80}" srcId="{CBA040DC-2879-4718-A47C-D35FA456C430}" destId="{DB564E7D-B7DB-419D-A805-C114CE89CD30}" srcOrd="0" destOrd="0" parTransId="{43D46AED-B988-4B4A-B508-2A94A872ED6E}" sibTransId="{87164034-80D9-40AC-BA9A-AA94AE7F2B25}"/>
    <dgm:cxn modelId="{DCB4FF56-7D17-4F98-B6F6-7869521E84F5}" type="presOf" srcId="{C9011F5E-D0F6-4798-B3B5-A2030DF066C1}" destId="{C7B5EC73-94E3-4928-B0A8-D53BABFD1604}" srcOrd="0" destOrd="0" presId="urn:microsoft.com/office/officeart/2005/8/layout/vList2"/>
    <dgm:cxn modelId="{CE780767-DDFB-44AE-90D6-DC5B3FAECC79}" srcId="{CBA040DC-2879-4718-A47C-D35FA456C430}" destId="{264FE34E-D788-48E8-8731-4C4D02168A5C}" srcOrd="1" destOrd="0" parTransId="{A630FE42-7CBD-4720-BCA1-5FA695CF870C}" sibTransId="{FDE8B9FE-96A3-41BD-ACA0-55D0B3BB69D1}"/>
    <dgm:cxn modelId="{8E96B19A-7E7D-482C-89E8-47011C1A0932}" type="presOf" srcId="{CBA040DC-2879-4718-A47C-D35FA456C430}" destId="{20DE6840-831A-40B8-9754-158188AC326B}" srcOrd="0" destOrd="0" presId="urn:microsoft.com/office/officeart/2005/8/layout/vList2"/>
    <dgm:cxn modelId="{3C4F9AAE-474C-4B3E-8714-E6D27F49C00A}" type="presOf" srcId="{264FE34E-D788-48E8-8731-4C4D02168A5C}" destId="{D1832C00-6C0A-4F4E-AE9F-415E12F043A0}" srcOrd="0" destOrd="0" presId="urn:microsoft.com/office/officeart/2005/8/layout/vList2"/>
    <dgm:cxn modelId="{2D8507D6-74D1-4DD0-8663-C1CDC44D2D2E}" type="presOf" srcId="{DB564E7D-B7DB-419D-A805-C114CE89CD30}" destId="{FF8002C3-4ADF-435C-AFB6-22BF77046795}" srcOrd="0" destOrd="0" presId="urn:microsoft.com/office/officeart/2005/8/layout/vList2"/>
    <dgm:cxn modelId="{EC1DEF27-086F-40BA-BB94-5ED9D48B551A}" type="presParOf" srcId="{20DE6840-831A-40B8-9754-158188AC326B}" destId="{FF8002C3-4ADF-435C-AFB6-22BF77046795}" srcOrd="0" destOrd="0" presId="urn:microsoft.com/office/officeart/2005/8/layout/vList2"/>
    <dgm:cxn modelId="{5A9C242B-FD10-44FE-9A80-7BFB502C8323}" type="presParOf" srcId="{20DE6840-831A-40B8-9754-158188AC326B}" destId="{8914113B-5F09-4B74-9CAB-65CF19228A23}" srcOrd="1" destOrd="0" presId="urn:microsoft.com/office/officeart/2005/8/layout/vList2"/>
    <dgm:cxn modelId="{94FBA83A-696B-4D61-8F1B-C0B05D40FA22}" type="presParOf" srcId="{20DE6840-831A-40B8-9754-158188AC326B}" destId="{D1832C00-6C0A-4F4E-AE9F-415E12F043A0}" srcOrd="2" destOrd="0" presId="urn:microsoft.com/office/officeart/2005/8/layout/vList2"/>
    <dgm:cxn modelId="{F2FB3F36-CF68-432C-9526-C6035A6388D4}" type="presParOf" srcId="{20DE6840-831A-40B8-9754-158188AC326B}" destId="{F48BAEA4-7B21-408D-B60D-6A39F30ACDCE}" srcOrd="3" destOrd="0" presId="urn:microsoft.com/office/officeart/2005/8/layout/vList2"/>
    <dgm:cxn modelId="{C5E89220-C9AC-4757-8247-310D942236A1}" type="presParOf" srcId="{20DE6840-831A-40B8-9754-158188AC326B}" destId="{C7B5EC73-94E3-4928-B0A8-D53BABFD1604}"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B1726CB-A0F7-4C4F-8269-48F73077C93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E95C3A4-FC93-44DB-97A7-73BB49715077}">
      <dgm:prSet phldrT="[Text]"/>
      <dgm:spPr/>
      <dgm:t>
        <a:bodyPr/>
        <a:lstStyle/>
        <a:p>
          <a:r>
            <a:rPr lang="en-US" b="1" dirty="0"/>
            <a:t>Reduce risks and Do no harm</a:t>
          </a:r>
          <a:r>
            <a:rPr lang="en-US" dirty="0"/>
            <a:t>: eliminate or minimize the risks of humanitarian interventions negatively impacting on </a:t>
          </a:r>
          <a:r>
            <a:rPr lang="en-US" b="1" dirty="0"/>
            <a:t>different population groups and sub-group of the affected population and to the overall protection and human rights situation</a:t>
          </a:r>
          <a:endParaRPr lang="en-US" dirty="0"/>
        </a:p>
      </dgm:t>
    </dgm:pt>
    <dgm:pt modelId="{9A277773-A79D-453E-9417-2C65547C3AD6}" type="parTrans" cxnId="{85B3F78A-2B63-4F12-91F7-4DF4D9226BD9}">
      <dgm:prSet/>
      <dgm:spPr/>
      <dgm:t>
        <a:bodyPr/>
        <a:lstStyle/>
        <a:p>
          <a:endParaRPr lang="en-US"/>
        </a:p>
      </dgm:t>
    </dgm:pt>
    <dgm:pt modelId="{C784E8E7-C9A6-4F01-AE12-F4A8E773D603}" type="sibTrans" cxnId="{85B3F78A-2B63-4F12-91F7-4DF4D9226BD9}">
      <dgm:prSet/>
      <dgm:spPr/>
      <dgm:t>
        <a:bodyPr/>
        <a:lstStyle/>
        <a:p>
          <a:endParaRPr lang="en-US"/>
        </a:p>
      </dgm:t>
    </dgm:pt>
    <dgm:pt modelId="{A5B87BDD-4865-4509-99B8-00456E8A7D68}">
      <dgm:prSet/>
      <dgm:spPr/>
      <dgm:t>
        <a:bodyPr/>
        <a:lstStyle/>
        <a:p>
          <a:r>
            <a:rPr lang="en-US" b="1"/>
            <a:t>Participation</a:t>
          </a:r>
          <a:r>
            <a:rPr lang="en-US"/>
            <a:t> of affected populations i.e. children, women and persons with disabilities into the </a:t>
          </a:r>
          <a:r>
            <a:rPr lang="en-US" b="1"/>
            <a:t>decision-making processes throughout the HPC.</a:t>
          </a:r>
          <a:endParaRPr lang="en-US" dirty="0"/>
        </a:p>
      </dgm:t>
    </dgm:pt>
    <dgm:pt modelId="{1ED27301-B16C-43EB-BEF7-582895537CE7}" type="parTrans" cxnId="{2693382C-270F-4D54-A85B-BAB9A6E803AB}">
      <dgm:prSet/>
      <dgm:spPr/>
      <dgm:t>
        <a:bodyPr/>
        <a:lstStyle/>
        <a:p>
          <a:endParaRPr lang="en-US"/>
        </a:p>
      </dgm:t>
    </dgm:pt>
    <dgm:pt modelId="{6260DD2D-F0A4-41A0-9200-CF5A24AF7B0D}" type="sibTrans" cxnId="{2693382C-270F-4D54-A85B-BAB9A6E803AB}">
      <dgm:prSet/>
      <dgm:spPr/>
      <dgm:t>
        <a:bodyPr/>
        <a:lstStyle/>
        <a:p>
          <a:endParaRPr lang="en-US"/>
        </a:p>
      </dgm:t>
    </dgm:pt>
    <dgm:pt modelId="{91A1CF9B-3E8E-417C-ADAB-9A69554BE81F}">
      <dgm:prSet/>
      <dgm:spPr/>
      <dgm:t>
        <a:bodyPr/>
        <a:lstStyle/>
        <a:p>
          <a:r>
            <a:rPr lang="en-US" b="1"/>
            <a:t>Safe Access of different population groups and sub-groups </a:t>
          </a:r>
          <a:r>
            <a:rPr lang="en-US"/>
            <a:t>to humanitarian response services/goods/information and feedback mechanisms</a:t>
          </a:r>
          <a:endParaRPr lang="en-US" dirty="0">
            <a:cs typeface="Calibri"/>
          </a:endParaRPr>
        </a:p>
      </dgm:t>
    </dgm:pt>
    <dgm:pt modelId="{5457F9D3-8B3F-4DA1-AF0B-2C6E7F794B50}" type="parTrans" cxnId="{7725DD97-30B7-4572-AB0E-208F41581A84}">
      <dgm:prSet/>
      <dgm:spPr/>
      <dgm:t>
        <a:bodyPr/>
        <a:lstStyle/>
        <a:p>
          <a:endParaRPr lang="en-US"/>
        </a:p>
      </dgm:t>
    </dgm:pt>
    <dgm:pt modelId="{5BEEEE96-9DD2-4E3C-8B79-0D20D8DA94A1}" type="sibTrans" cxnId="{7725DD97-30B7-4572-AB0E-208F41581A84}">
      <dgm:prSet/>
      <dgm:spPr/>
      <dgm:t>
        <a:bodyPr/>
        <a:lstStyle/>
        <a:p>
          <a:endParaRPr lang="en-US"/>
        </a:p>
      </dgm:t>
    </dgm:pt>
    <dgm:pt modelId="{9993A2CF-C0FD-485F-84A0-7444231DB87A}" type="pres">
      <dgm:prSet presAssocID="{6B1726CB-A0F7-4C4F-8269-48F73077C936}" presName="linear" presStyleCnt="0">
        <dgm:presLayoutVars>
          <dgm:animLvl val="lvl"/>
          <dgm:resizeHandles val="exact"/>
        </dgm:presLayoutVars>
      </dgm:prSet>
      <dgm:spPr/>
    </dgm:pt>
    <dgm:pt modelId="{9863BF01-861F-4A33-AF00-26CF78B800CC}" type="pres">
      <dgm:prSet presAssocID="{1E95C3A4-FC93-44DB-97A7-73BB49715077}" presName="parentText" presStyleLbl="node1" presStyleIdx="0" presStyleCnt="3">
        <dgm:presLayoutVars>
          <dgm:chMax val="0"/>
          <dgm:bulletEnabled val="1"/>
        </dgm:presLayoutVars>
      </dgm:prSet>
      <dgm:spPr/>
    </dgm:pt>
    <dgm:pt modelId="{D4407EEF-13DE-47D5-BB3E-4F3C36026664}" type="pres">
      <dgm:prSet presAssocID="{C784E8E7-C9A6-4F01-AE12-F4A8E773D603}" presName="spacer" presStyleCnt="0"/>
      <dgm:spPr/>
    </dgm:pt>
    <dgm:pt modelId="{7E56BAD7-CA35-4D28-BE00-7A9E5C06A1E4}" type="pres">
      <dgm:prSet presAssocID="{A5B87BDD-4865-4509-99B8-00456E8A7D68}" presName="parentText" presStyleLbl="node1" presStyleIdx="1" presStyleCnt="3">
        <dgm:presLayoutVars>
          <dgm:chMax val="0"/>
          <dgm:bulletEnabled val="1"/>
        </dgm:presLayoutVars>
      </dgm:prSet>
      <dgm:spPr/>
    </dgm:pt>
    <dgm:pt modelId="{7DD6ADCD-294D-427A-BF73-2CF35678B84D}" type="pres">
      <dgm:prSet presAssocID="{6260DD2D-F0A4-41A0-9200-CF5A24AF7B0D}" presName="spacer" presStyleCnt="0"/>
      <dgm:spPr/>
    </dgm:pt>
    <dgm:pt modelId="{9AC53BCB-77E2-4DA6-BEE8-B75F4B4DEEC7}" type="pres">
      <dgm:prSet presAssocID="{91A1CF9B-3E8E-417C-ADAB-9A69554BE81F}" presName="parentText" presStyleLbl="node1" presStyleIdx="2" presStyleCnt="3">
        <dgm:presLayoutVars>
          <dgm:chMax val="0"/>
          <dgm:bulletEnabled val="1"/>
        </dgm:presLayoutVars>
      </dgm:prSet>
      <dgm:spPr/>
    </dgm:pt>
  </dgm:ptLst>
  <dgm:cxnLst>
    <dgm:cxn modelId="{2693382C-270F-4D54-A85B-BAB9A6E803AB}" srcId="{6B1726CB-A0F7-4C4F-8269-48F73077C936}" destId="{A5B87BDD-4865-4509-99B8-00456E8A7D68}" srcOrd="1" destOrd="0" parTransId="{1ED27301-B16C-43EB-BEF7-582895537CE7}" sibTransId="{6260DD2D-F0A4-41A0-9200-CF5A24AF7B0D}"/>
    <dgm:cxn modelId="{C77A7D37-6571-49E6-A2EB-303FF2382AB2}" type="presOf" srcId="{91A1CF9B-3E8E-417C-ADAB-9A69554BE81F}" destId="{9AC53BCB-77E2-4DA6-BEE8-B75F4B4DEEC7}" srcOrd="0" destOrd="0" presId="urn:microsoft.com/office/officeart/2005/8/layout/vList2"/>
    <dgm:cxn modelId="{D2C27C3A-2586-4A15-B1E3-72A0E92A2BB0}" type="presOf" srcId="{1E95C3A4-FC93-44DB-97A7-73BB49715077}" destId="{9863BF01-861F-4A33-AF00-26CF78B800CC}" srcOrd="0" destOrd="0" presId="urn:microsoft.com/office/officeart/2005/8/layout/vList2"/>
    <dgm:cxn modelId="{588B3460-EEA6-4C39-A880-9F5A9F75F372}" type="presOf" srcId="{6B1726CB-A0F7-4C4F-8269-48F73077C936}" destId="{9993A2CF-C0FD-485F-84A0-7444231DB87A}" srcOrd="0" destOrd="0" presId="urn:microsoft.com/office/officeart/2005/8/layout/vList2"/>
    <dgm:cxn modelId="{DCD6B66A-B1DE-42A5-988F-8695DEF6A787}" type="presOf" srcId="{A5B87BDD-4865-4509-99B8-00456E8A7D68}" destId="{7E56BAD7-CA35-4D28-BE00-7A9E5C06A1E4}" srcOrd="0" destOrd="0" presId="urn:microsoft.com/office/officeart/2005/8/layout/vList2"/>
    <dgm:cxn modelId="{85B3F78A-2B63-4F12-91F7-4DF4D9226BD9}" srcId="{6B1726CB-A0F7-4C4F-8269-48F73077C936}" destId="{1E95C3A4-FC93-44DB-97A7-73BB49715077}" srcOrd="0" destOrd="0" parTransId="{9A277773-A79D-453E-9417-2C65547C3AD6}" sibTransId="{C784E8E7-C9A6-4F01-AE12-F4A8E773D603}"/>
    <dgm:cxn modelId="{7725DD97-30B7-4572-AB0E-208F41581A84}" srcId="{6B1726CB-A0F7-4C4F-8269-48F73077C936}" destId="{91A1CF9B-3E8E-417C-ADAB-9A69554BE81F}" srcOrd="2" destOrd="0" parTransId="{5457F9D3-8B3F-4DA1-AF0B-2C6E7F794B50}" sibTransId="{5BEEEE96-9DD2-4E3C-8B79-0D20D8DA94A1}"/>
    <dgm:cxn modelId="{EBF96343-9AB8-4B21-9C08-D3B8CDA2045D}" type="presParOf" srcId="{9993A2CF-C0FD-485F-84A0-7444231DB87A}" destId="{9863BF01-861F-4A33-AF00-26CF78B800CC}" srcOrd="0" destOrd="0" presId="urn:microsoft.com/office/officeart/2005/8/layout/vList2"/>
    <dgm:cxn modelId="{F110C1AE-BA4C-4E3C-AE04-88C231504731}" type="presParOf" srcId="{9993A2CF-C0FD-485F-84A0-7444231DB87A}" destId="{D4407EEF-13DE-47D5-BB3E-4F3C36026664}" srcOrd="1" destOrd="0" presId="urn:microsoft.com/office/officeart/2005/8/layout/vList2"/>
    <dgm:cxn modelId="{C5A33044-0151-4A62-9839-446E7E57D95E}" type="presParOf" srcId="{9993A2CF-C0FD-485F-84A0-7444231DB87A}" destId="{7E56BAD7-CA35-4D28-BE00-7A9E5C06A1E4}" srcOrd="2" destOrd="0" presId="urn:microsoft.com/office/officeart/2005/8/layout/vList2"/>
    <dgm:cxn modelId="{A1E6AFDD-258E-4044-9C4D-0FDEBA1DBBF0}" type="presParOf" srcId="{9993A2CF-C0FD-485F-84A0-7444231DB87A}" destId="{7DD6ADCD-294D-427A-BF73-2CF35678B84D}" srcOrd="3" destOrd="0" presId="urn:microsoft.com/office/officeart/2005/8/layout/vList2"/>
    <dgm:cxn modelId="{DF93ACEF-5B43-4251-B8BA-F61A8B771ABD}" type="presParOf" srcId="{9993A2CF-C0FD-485F-84A0-7444231DB87A}" destId="{9AC53BCB-77E2-4DA6-BEE8-B75F4B4DEEC7}"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D6A909E-5DD9-4F81-8E19-13B28E6643CC}"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527E90E9-F711-4E01-8B3A-0D9F11AFD6BB}">
      <dgm:prSet phldrT="[Text]" custT="1"/>
      <dgm:spPr/>
      <dgm:t>
        <a:bodyPr/>
        <a:lstStyle/>
        <a:p>
          <a:r>
            <a:rPr lang="en-US" sz="2800" dirty="0"/>
            <a:t>APP</a:t>
          </a:r>
        </a:p>
      </dgm:t>
    </dgm:pt>
    <dgm:pt modelId="{B1F6E6D0-F3EE-4AC6-8C83-866888322D54}" type="parTrans" cxnId="{6118A22B-764F-46BD-A64F-747E14536C3C}">
      <dgm:prSet/>
      <dgm:spPr/>
      <dgm:t>
        <a:bodyPr/>
        <a:lstStyle/>
        <a:p>
          <a:endParaRPr lang="en-US"/>
        </a:p>
      </dgm:t>
    </dgm:pt>
    <dgm:pt modelId="{236CF097-FBE7-4055-B174-340B80C7F381}" type="sibTrans" cxnId="{6118A22B-764F-46BD-A64F-747E14536C3C}">
      <dgm:prSet/>
      <dgm:spPr/>
      <dgm:t>
        <a:bodyPr/>
        <a:lstStyle/>
        <a:p>
          <a:endParaRPr lang="en-US"/>
        </a:p>
      </dgm:t>
    </dgm:pt>
    <dgm:pt modelId="{0233861B-D05E-457F-A01C-FAD2A5267AB9}">
      <dgm:prSet phldrT="[Text]" custT="1"/>
      <dgm:spPr/>
      <dgm:t>
        <a:bodyPr/>
        <a:lstStyle/>
        <a:p>
          <a:r>
            <a:rPr lang="en-US" sz="2800" dirty="0"/>
            <a:t>GBV</a:t>
          </a:r>
        </a:p>
      </dgm:t>
    </dgm:pt>
    <dgm:pt modelId="{4273E59C-BB23-417A-B455-5F98801A7A99}" type="parTrans" cxnId="{FC6013F9-5A9A-44A0-83A4-59904ADD2B21}">
      <dgm:prSet/>
      <dgm:spPr/>
      <dgm:t>
        <a:bodyPr/>
        <a:lstStyle/>
        <a:p>
          <a:endParaRPr lang="en-US"/>
        </a:p>
      </dgm:t>
    </dgm:pt>
    <dgm:pt modelId="{54F9778B-4368-457F-B714-1A7BB68301B5}" type="sibTrans" cxnId="{FC6013F9-5A9A-44A0-83A4-59904ADD2B21}">
      <dgm:prSet/>
      <dgm:spPr/>
      <dgm:t>
        <a:bodyPr/>
        <a:lstStyle/>
        <a:p>
          <a:endParaRPr lang="en-US"/>
        </a:p>
      </dgm:t>
    </dgm:pt>
    <dgm:pt modelId="{77C8895C-53FA-4A20-96A3-3F322382C4EC}">
      <dgm:prSet phldrT="[Text]" custT="1"/>
      <dgm:spPr/>
      <dgm:t>
        <a:bodyPr/>
        <a:lstStyle/>
        <a:p>
          <a:r>
            <a:rPr lang="en-US" sz="2800" dirty="0"/>
            <a:t>Disability</a:t>
          </a:r>
        </a:p>
      </dgm:t>
    </dgm:pt>
    <dgm:pt modelId="{59F74FFF-C530-4191-B5CA-6CF31621F7B6}" type="parTrans" cxnId="{5D5E5F6F-F7A1-4F7C-B338-7C8D5921A656}">
      <dgm:prSet/>
      <dgm:spPr/>
      <dgm:t>
        <a:bodyPr/>
        <a:lstStyle/>
        <a:p>
          <a:endParaRPr lang="en-US"/>
        </a:p>
      </dgm:t>
    </dgm:pt>
    <dgm:pt modelId="{E96458E5-8264-4B17-A31F-74E00828897D}" type="sibTrans" cxnId="{5D5E5F6F-F7A1-4F7C-B338-7C8D5921A656}">
      <dgm:prSet/>
      <dgm:spPr/>
      <dgm:t>
        <a:bodyPr/>
        <a:lstStyle/>
        <a:p>
          <a:endParaRPr lang="en-US"/>
        </a:p>
      </dgm:t>
    </dgm:pt>
    <dgm:pt modelId="{E1C7E2D0-D0EC-49C6-9E24-C4F16BC82E3A}">
      <dgm:prSet phldrT="[Text]" custT="1"/>
      <dgm:spPr/>
      <dgm:t>
        <a:bodyPr/>
        <a:lstStyle/>
        <a:p>
          <a:r>
            <a:rPr lang="en-JP" sz="2000" dirty="0">
              <a:cs typeface="Calibri"/>
            </a:rPr>
            <a:t>50% of 2019 HNOs had AAP covered in Overview (Part I). None in sector/cluster sections</a:t>
          </a:r>
          <a:endParaRPr lang="en-US" sz="2000" dirty="0"/>
        </a:p>
      </dgm:t>
    </dgm:pt>
    <dgm:pt modelId="{9AC0B02F-7FBB-4A26-9D4C-16CA35785126}" type="parTrans" cxnId="{06FF1209-661D-46AA-93CC-4E56B4272134}">
      <dgm:prSet/>
      <dgm:spPr/>
      <dgm:t>
        <a:bodyPr/>
        <a:lstStyle/>
        <a:p>
          <a:endParaRPr lang="en-US"/>
        </a:p>
      </dgm:t>
    </dgm:pt>
    <dgm:pt modelId="{0740121B-9C08-4241-ABCD-8135E747BBB3}" type="sibTrans" cxnId="{06FF1209-661D-46AA-93CC-4E56B4272134}">
      <dgm:prSet/>
      <dgm:spPr/>
      <dgm:t>
        <a:bodyPr/>
        <a:lstStyle/>
        <a:p>
          <a:endParaRPr lang="en-US"/>
        </a:p>
      </dgm:t>
    </dgm:pt>
    <dgm:pt modelId="{511309EE-F44C-4BBB-BD03-44961F3D6644}">
      <dgm:prSet custT="1"/>
      <dgm:spPr/>
      <dgm:t>
        <a:bodyPr/>
        <a:lstStyle/>
        <a:p>
          <a:r>
            <a:rPr lang="en-JP" sz="2000" dirty="0">
              <a:cs typeface="Calibri"/>
            </a:rPr>
            <a:t>Only 22% of 2019 HRPs have AAP reflected in Part II and 67% in Part I</a:t>
          </a:r>
        </a:p>
      </dgm:t>
    </dgm:pt>
    <dgm:pt modelId="{7D1EC7B6-70DA-4125-93C9-D80DAB8B5B69}" type="parTrans" cxnId="{F769C86F-4A2D-427E-B101-BBC6F7EEECC0}">
      <dgm:prSet/>
      <dgm:spPr/>
      <dgm:t>
        <a:bodyPr/>
        <a:lstStyle/>
        <a:p>
          <a:endParaRPr lang="en-US"/>
        </a:p>
      </dgm:t>
    </dgm:pt>
    <dgm:pt modelId="{A2961627-7862-4CAC-816A-5B0CD5384147}" type="sibTrans" cxnId="{F769C86F-4A2D-427E-B101-BBC6F7EEECC0}">
      <dgm:prSet/>
      <dgm:spPr/>
      <dgm:t>
        <a:bodyPr/>
        <a:lstStyle/>
        <a:p>
          <a:endParaRPr lang="en-US"/>
        </a:p>
      </dgm:t>
    </dgm:pt>
    <dgm:pt modelId="{7A8C1F0F-A1C9-4ACE-8947-AF2A42453111}">
      <dgm:prSet phldrT="[Text]" custT="1"/>
      <dgm:spPr/>
      <dgm:t>
        <a:bodyPr/>
        <a:lstStyle/>
        <a:p>
          <a:r>
            <a:rPr lang="en-US" sz="2000" dirty="0"/>
            <a:t>GBV risk and barrier analysis in HNO and GBV risk mitigation measures in HRP in 2019 /2020 HPC. </a:t>
          </a:r>
        </a:p>
      </dgm:t>
    </dgm:pt>
    <dgm:pt modelId="{C5028A18-466A-4357-B75A-C58DEE0E9418}" type="parTrans" cxnId="{5FB113EB-F1CC-40A5-9069-3AC994183345}">
      <dgm:prSet/>
      <dgm:spPr/>
      <dgm:t>
        <a:bodyPr/>
        <a:lstStyle/>
        <a:p>
          <a:endParaRPr lang="en-US"/>
        </a:p>
      </dgm:t>
    </dgm:pt>
    <dgm:pt modelId="{8C23E014-36EE-4CF7-8D05-6611CAFDA89D}" type="sibTrans" cxnId="{5FB113EB-F1CC-40A5-9069-3AC994183345}">
      <dgm:prSet/>
      <dgm:spPr/>
      <dgm:t>
        <a:bodyPr/>
        <a:lstStyle/>
        <a:p>
          <a:endParaRPr lang="en-US"/>
        </a:p>
      </dgm:t>
    </dgm:pt>
    <dgm:pt modelId="{9275E4AB-495C-4457-AF64-B3A2C27F2CD6}">
      <dgm:prSet custT="1"/>
      <dgm:spPr/>
      <dgm:t>
        <a:bodyPr/>
        <a:lstStyle/>
        <a:p>
          <a:r>
            <a:rPr lang="en-US" sz="2000" dirty="0"/>
            <a:t> EC: 13 HNOs/9HNOs, 15 HRPs and 8 HRPs</a:t>
          </a:r>
        </a:p>
      </dgm:t>
    </dgm:pt>
    <dgm:pt modelId="{71C9102A-5EAC-4A7F-94E7-0C4E2E68779F}" type="parTrans" cxnId="{C0663746-7BF3-43AB-8722-05F1D9830DAE}">
      <dgm:prSet/>
      <dgm:spPr/>
      <dgm:t>
        <a:bodyPr/>
        <a:lstStyle/>
        <a:p>
          <a:endParaRPr lang="en-US"/>
        </a:p>
      </dgm:t>
    </dgm:pt>
    <dgm:pt modelId="{66391167-05EC-4C24-9384-C16DD9C089CB}" type="sibTrans" cxnId="{C0663746-7BF3-43AB-8722-05F1D9830DAE}">
      <dgm:prSet/>
      <dgm:spPr/>
      <dgm:t>
        <a:bodyPr/>
        <a:lstStyle/>
        <a:p>
          <a:endParaRPr lang="en-US"/>
        </a:p>
      </dgm:t>
    </dgm:pt>
    <dgm:pt modelId="{ECBCC5CE-BB80-420D-B204-49828AB79844}">
      <dgm:prSet custT="1"/>
      <dgm:spPr/>
      <dgm:t>
        <a:bodyPr/>
        <a:lstStyle/>
        <a:p>
          <a:r>
            <a:rPr lang="en-US" sz="2000" dirty="0"/>
            <a:t> NC: 5HNOs/4HRPs, 4HNOs/3HRPs</a:t>
          </a:r>
        </a:p>
      </dgm:t>
    </dgm:pt>
    <dgm:pt modelId="{35B81FAF-613B-40DF-BCEC-AD645711E949}" type="parTrans" cxnId="{4596855D-F759-4FB5-B5EB-8DE99F3DAA77}">
      <dgm:prSet/>
      <dgm:spPr/>
      <dgm:t>
        <a:bodyPr/>
        <a:lstStyle/>
        <a:p>
          <a:endParaRPr lang="en-US"/>
        </a:p>
      </dgm:t>
    </dgm:pt>
    <dgm:pt modelId="{FB6C2283-CDFC-46B0-A089-EEBF118E7845}" type="sibTrans" cxnId="{4596855D-F759-4FB5-B5EB-8DE99F3DAA77}">
      <dgm:prSet/>
      <dgm:spPr/>
      <dgm:t>
        <a:bodyPr/>
        <a:lstStyle/>
        <a:p>
          <a:endParaRPr lang="en-US"/>
        </a:p>
      </dgm:t>
    </dgm:pt>
    <dgm:pt modelId="{A885E513-AA77-432D-A464-B9FE20A34129}">
      <dgm:prSet custT="1"/>
      <dgm:spPr/>
      <dgm:t>
        <a:bodyPr/>
        <a:lstStyle/>
        <a:p>
          <a:r>
            <a:rPr lang="en-US" sz="2000" dirty="0"/>
            <a:t> WC: 13 HNOs/9HNOs, 10HRPs/11HROs. </a:t>
          </a:r>
        </a:p>
      </dgm:t>
    </dgm:pt>
    <dgm:pt modelId="{6A5C5EC7-5BEE-487E-A8CC-2155AA3A577A}" type="parTrans" cxnId="{CB175F52-E086-415A-99A9-CD198B639A12}">
      <dgm:prSet/>
      <dgm:spPr/>
      <dgm:t>
        <a:bodyPr/>
        <a:lstStyle/>
        <a:p>
          <a:endParaRPr lang="en-US"/>
        </a:p>
      </dgm:t>
    </dgm:pt>
    <dgm:pt modelId="{121E48A6-6D03-4256-96ED-AA1802D2A5D1}" type="sibTrans" cxnId="{CB175F52-E086-415A-99A9-CD198B639A12}">
      <dgm:prSet/>
      <dgm:spPr/>
      <dgm:t>
        <a:bodyPr/>
        <a:lstStyle/>
        <a:p>
          <a:endParaRPr lang="en-US"/>
        </a:p>
      </dgm:t>
    </dgm:pt>
    <dgm:pt modelId="{6B315065-2759-4C65-B3D1-3BF4EA048C26}">
      <dgm:prSet phldrT="[Text]" custT="1"/>
      <dgm:spPr/>
      <dgm:t>
        <a:bodyPr/>
        <a:lstStyle/>
        <a:p>
          <a:r>
            <a:rPr lang="en-US" sz="1800" dirty="0"/>
            <a:t>Compared to the 2018 review, 2020 HNOs &amp; HRPs showed substantial progress in disability inclusion, However in 2020: </a:t>
          </a:r>
        </a:p>
      </dgm:t>
    </dgm:pt>
    <dgm:pt modelId="{88B6E0FA-AA8F-4B71-8E2D-48559A8497FD}" type="parTrans" cxnId="{912C6E21-6570-461D-80CF-049B081DF6D9}">
      <dgm:prSet/>
      <dgm:spPr/>
      <dgm:t>
        <a:bodyPr/>
        <a:lstStyle/>
        <a:p>
          <a:endParaRPr lang="en-US"/>
        </a:p>
      </dgm:t>
    </dgm:pt>
    <dgm:pt modelId="{05664EE8-4CE5-4509-8640-981D31911618}" type="sibTrans" cxnId="{912C6E21-6570-461D-80CF-049B081DF6D9}">
      <dgm:prSet/>
      <dgm:spPr/>
      <dgm:t>
        <a:bodyPr/>
        <a:lstStyle/>
        <a:p>
          <a:endParaRPr lang="en-US"/>
        </a:p>
      </dgm:t>
    </dgm:pt>
    <dgm:pt modelId="{0798CA5D-F124-4D0E-B699-2973E837B351}">
      <dgm:prSet custT="1"/>
      <dgm:spPr/>
      <dgm:t>
        <a:bodyPr/>
        <a:lstStyle/>
        <a:p>
          <a:r>
            <a:rPr lang="en-US" sz="1800" dirty="0"/>
            <a:t>Only 31% of HNOs reflects consultation with the persons with disabilities / ODPs </a:t>
          </a:r>
        </a:p>
      </dgm:t>
    </dgm:pt>
    <dgm:pt modelId="{BDAF9BEA-75AA-4803-A655-A475408E621A}" type="parTrans" cxnId="{98A589A8-BDDD-4DBE-9237-0F95A3869D27}">
      <dgm:prSet/>
      <dgm:spPr/>
      <dgm:t>
        <a:bodyPr/>
        <a:lstStyle/>
        <a:p>
          <a:endParaRPr lang="en-US"/>
        </a:p>
      </dgm:t>
    </dgm:pt>
    <dgm:pt modelId="{A0AF56BD-B332-45C9-B101-BC044B10BD54}" type="sibTrans" cxnId="{98A589A8-BDDD-4DBE-9237-0F95A3869D27}">
      <dgm:prSet/>
      <dgm:spPr/>
      <dgm:t>
        <a:bodyPr/>
        <a:lstStyle/>
        <a:p>
          <a:endParaRPr lang="en-US"/>
        </a:p>
      </dgm:t>
    </dgm:pt>
    <dgm:pt modelId="{6D214712-FB37-475B-BFF4-A810F2B4AC12}">
      <dgm:prSet custT="1"/>
      <dgm:spPr/>
      <dgm:t>
        <a:bodyPr/>
        <a:lstStyle/>
        <a:p>
          <a:r>
            <a:rPr lang="en-US" sz="1800" dirty="0"/>
            <a:t>Only 56% of HRPs mentioned disability in the results framework, with indicators using data disaggregated &amp; specific indicators </a:t>
          </a:r>
        </a:p>
      </dgm:t>
    </dgm:pt>
    <dgm:pt modelId="{B3D55763-FCC1-4B28-9B36-9BAC1C915DA2}" type="parTrans" cxnId="{A6C9CA48-23E9-4024-894B-D42D4042931E}">
      <dgm:prSet/>
      <dgm:spPr/>
      <dgm:t>
        <a:bodyPr/>
        <a:lstStyle/>
        <a:p>
          <a:endParaRPr lang="en-US"/>
        </a:p>
      </dgm:t>
    </dgm:pt>
    <dgm:pt modelId="{9CB6938D-E675-4006-BE8E-C717806C7647}" type="sibTrans" cxnId="{A6C9CA48-23E9-4024-894B-D42D4042931E}">
      <dgm:prSet/>
      <dgm:spPr/>
      <dgm:t>
        <a:bodyPr/>
        <a:lstStyle/>
        <a:p>
          <a:endParaRPr lang="en-US"/>
        </a:p>
      </dgm:t>
    </dgm:pt>
    <dgm:pt modelId="{60EC5EC5-C19C-4FBE-8447-04D3716C87F9}">
      <dgm:prSet custT="1"/>
      <dgm:spPr/>
      <dgm:t>
        <a:bodyPr/>
        <a:lstStyle/>
        <a:p>
          <a:r>
            <a:rPr lang="en-US" sz="1800" dirty="0"/>
            <a:t>Reference to disability in the sectors: Education 11, Protection 11, WASH 7, Nutrition 5 </a:t>
          </a:r>
        </a:p>
      </dgm:t>
    </dgm:pt>
    <dgm:pt modelId="{D906CF94-797A-4AC8-BD22-3922AEA6A9F2}" type="parTrans" cxnId="{51D6E3F1-9263-4773-B873-1BF47B3BD443}">
      <dgm:prSet/>
      <dgm:spPr/>
      <dgm:t>
        <a:bodyPr/>
        <a:lstStyle/>
        <a:p>
          <a:endParaRPr lang="en-US"/>
        </a:p>
      </dgm:t>
    </dgm:pt>
    <dgm:pt modelId="{9E34539A-7174-4A58-B549-58EF1B6F9D4B}" type="sibTrans" cxnId="{51D6E3F1-9263-4773-B873-1BF47B3BD443}">
      <dgm:prSet/>
      <dgm:spPr/>
      <dgm:t>
        <a:bodyPr/>
        <a:lstStyle/>
        <a:p>
          <a:endParaRPr lang="en-US"/>
        </a:p>
      </dgm:t>
    </dgm:pt>
    <dgm:pt modelId="{A909DCC7-7F2E-4EB9-A2AF-C14E40584CFC}" type="pres">
      <dgm:prSet presAssocID="{DD6A909E-5DD9-4F81-8E19-13B28E6643CC}" presName="Name0" presStyleCnt="0">
        <dgm:presLayoutVars>
          <dgm:dir/>
          <dgm:animLvl val="lvl"/>
          <dgm:resizeHandles val="exact"/>
        </dgm:presLayoutVars>
      </dgm:prSet>
      <dgm:spPr/>
    </dgm:pt>
    <dgm:pt modelId="{89AD7319-CC22-4971-8D82-DA06FE5E2EAB}" type="pres">
      <dgm:prSet presAssocID="{527E90E9-F711-4E01-8B3A-0D9F11AFD6BB}" presName="composite" presStyleCnt="0"/>
      <dgm:spPr/>
    </dgm:pt>
    <dgm:pt modelId="{C4042050-50DF-4F30-A842-A6273F2F0489}" type="pres">
      <dgm:prSet presAssocID="{527E90E9-F711-4E01-8B3A-0D9F11AFD6BB}" presName="parTx" presStyleLbl="alignNode1" presStyleIdx="0" presStyleCnt="3" custScaleX="79862">
        <dgm:presLayoutVars>
          <dgm:chMax val="0"/>
          <dgm:chPref val="0"/>
          <dgm:bulletEnabled val="1"/>
        </dgm:presLayoutVars>
      </dgm:prSet>
      <dgm:spPr/>
    </dgm:pt>
    <dgm:pt modelId="{F8DB3FCC-F3A3-4B13-B04F-C5663011AB13}" type="pres">
      <dgm:prSet presAssocID="{527E90E9-F711-4E01-8B3A-0D9F11AFD6BB}" presName="desTx" presStyleLbl="alignAccFollowNode1" presStyleIdx="0" presStyleCnt="3" custScaleX="79862">
        <dgm:presLayoutVars>
          <dgm:bulletEnabled val="1"/>
        </dgm:presLayoutVars>
      </dgm:prSet>
      <dgm:spPr/>
    </dgm:pt>
    <dgm:pt modelId="{CEB3DB65-FD27-495C-89D9-5735FFB9E0BA}" type="pres">
      <dgm:prSet presAssocID="{236CF097-FBE7-4055-B174-340B80C7F381}" presName="space" presStyleCnt="0"/>
      <dgm:spPr/>
    </dgm:pt>
    <dgm:pt modelId="{3E6D72AF-8D06-47D0-9269-742D37395C15}" type="pres">
      <dgm:prSet presAssocID="{0233861B-D05E-457F-A01C-FAD2A5267AB9}" presName="composite" presStyleCnt="0"/>
      <dgm:spPr/>
    </dgm:pt>
    <dgm:pt modelId="{D45AF6B8-A838-436A-8732-2B0D7B90AD6A}" type="pres">
      <dgm:prSet presAssocID="{0233861B-D05E-457F-A01C-FAD2A5267AB9}" presName="parTx" presStyleLbl="alignNode1" presStyleIdx="1" presStyleCnt="3">
        <dgm:presLayoutVars>
          <dgm:chMax val="0"/>
          <dgm:chPref val="0"/>
          <dgm:bulletEnabled val="1"/>
        </dgm:presLayoutVars>
      </dgm:prSet>
      <dgm:spPr/>
    </dgm:pt>
    <dgm:pt modelId="{F79A8819-83DD-4A93-B1F5-F2F92214A5B4}" type="pres">
      <dgm:prSet presAssocID="{0233861B-D05E-457F-A01C-FAD2A5267AB9}" presName="desTx" presStyleLbl="alignAccFollowNode1" presStyleIdx="1" presStyleCnt="3">
        <dgm:presLayoutVars>
          <dgm:bulletEnabled val="1"/>
        </dgm:presLayoutVars>
      </dgm:prSet>
      <dgm:spPr/>
    </dgm:pt>
    <dgm:pt modelId="{F66C0DDC-9989-4E72-9C9B-2CC2D4676E49}" type="pres">
      <dgm:prSet presAssocID="{54F9778B-4368-457F-B714-1A7BB68301B5}" presName="space" presStyleCnt="0"/>
      <dgm:spPr/>
    </dgm:pt>
    <dgm:pt modelId="{F35E6DBA-1A8A-4491-BA48-9F9B686D6A5A}" type="pres">
      <dgm:prSet presAssocID="{77C8895C-53FA-4A20-96A3-3F322382C4EC}" presName="composite" presStyleCnt="0"/>
      <dgm:spPr/>
    </dgm:pt>
    <dgm:pt modelId="{67A98791-4A57-4521-8CAD-6E5CCB6E96FD}" type="pres">
      <dgm:prSet presAssocID="{77C8895C-53FA-4A20-96A3-3F322382C4EC}" presName="parTx" presStyleLbl="alignNode1" presStyleIdx="2" presStyleCnt="3" custScaleX="119283">
        <dgm:presLayoutVars>
          <dgm:chMax val="0"/>
          <dgm:chPref val="0"/>
          <dgm:bulletEnabled val="1"/>
        </dgm:presLayoutVars>
      </dgm:prSet>
      <dgm:spPr/>
    </dgm:pt>
    <dgm:pt modelId="{A5CAC7CE-B6BB-4E34-8A9E-BBB3B559D5C0}" type="pres">
      <dgm:prSet presAssocID="{77C8895C-53FA-4A20-96A3-3F322382C4EC}" presName="desTx" presStyleLbl="alignAccFollowNode1" presStyleIdx="2" presStyleCnt="3" custScaleX="119283">
        <dgm:presLayoutVars>
          <dgm:bulletEnabled val="1"/>
        </dgm:presLayoutVars>
      </dgm:prSet>
      <dgm:spPr/>
    </dgm:pt>
  </dgm:ptLst>
  <dgm:cxnLst>
    <dgm:cxn modelId="{06FF1209-661D-46AA-93CC-4E56B4272134}" srcId="{527E90E9-F711-4E01-8B3A-0D9F11AFD6BB}" destId="{E1C7E2D0-D0EC-49C6-9E24-C4F16BC82E3A}" srcOrd="0" destOrd="0" parTransId="{9AC0B02F-7FBB-4A26-9D4C-16CA35785126}" sibTransId="{0740121B-9C08-4241-ABCD-8135E747BBB3}"/>
    <dgm:cxn modelId="{EBF87720-5247-46BF-9C9E-EF91AF54D3C7}" type="presOf" srcId="{E1C7E2D0-D0EC-49C6-9E24-C4F16BC82E3A}" destId="{F8DB3FCC-F3A3-4B13-B04F-C5663011AB13}" srcOrd="0" destOrd="0" presId="urn:microsoft.com/office/officeart/2005/8/layout/hList1"/>
    <dgm:cxn modelId="{912C6E21-6570-461D-80CF-049B081DF6D9}" srcId="{77C8895C-53FA-4A20-96A3-3F322382C4EC}" destId="{6B315065-2759-4C65-B3D1-3BF4EA048C26}" srcOrd="0" destOrd="0" parTransId="{88B6E0FA-AA8F-4B71-8E2D-48559A8497FD}" sibTransId="{05664EE8-4CE5-4509-8640-981D31911618}"/>
    <dgm:cxn modelId="{C4156A23-7A1C-42F2-8A1D-824AE4D76B5B}" type="presOf" srcId="{0798CA5D-F124-4D0E-B699-2973E837B351}" destId="{A5CAC7CE-B6BB-4E34-8A9E-BBB3B559D5C0}" srcOrd="0" destOrd="1" presId="urn:microsoft.com/office/officeart/2005/8/layout/hList1"/>
    <dgm:cxn modelId="{6118A22B-764F-46BD-A64F-747E14536C3C}" srcId="{DD6A909E-5DD9-4F81-8E19-13B28E6643CC}" destId="{527E90E9-F711-4E01-8B3A-0D9F11AFD6BB}" srcOrd="0" destOrd="0" parTransId="{B1F6E6D0-F3EE-4AC6-8C83-866888322D54}" sibTransId="{236CF097-FBE7-4055-B174-340B80C7F381}"/>
    <dgm:cxn modelId="{98E60E31-A04B-4C5D-8C8F-CC81164F7C60}" type="presOf" srcId="{0233861B-D05E-457F-A01C-FAD2A5267AB9}" destId="{D45AF6B8-A838-436A-8732-2B0D7B90AD6A}" srcOrd="0" destOrd="0" presId="urn:microsoft.com/office/officeart/2005/8/layout/hList1"/>
    <dgm:cxn modelId="{C8E97533-024C-4913-BAEF-4E13BB6D19B9}" type="presOf" srcId="{6D214712-FB37-475B-BFF4-A810F2B4AC12}" destId="{A5CAC7CE-B6BB-4E34-8A9E-BBB3B559D5C0}" srcOrd="0" destOrd="2" presId="urn:microsoft.com/office/officeart/2005/8/layout/hList1"/>
    <dgm:cxn modelId="{1A053E39-F7DF-48E7-96F0-D56BA130D317}" type="presOf" srcId="{60EC5EC5-C19C-4FBE-8447-04D3716C87F9}" destId="{A5CAC7CE-B6BB-4E34-8A9E-BBB3B559D5C0}" srcOrd="0" destOrd="3" presId="urn:microsoft.com/office/officeart/2005/8/layout/hList1"/>
    <dgm:cxn modelId="{C0663746-7BF3-43AB-8722-05F1D9830DAE}" srcId="{0233861B-D05E-457F-A01C-FAD2A5267AB9}" destId="{9275E4AB-495C-4457-AF64-B3A2C27F2CD6}" srcOrd="1" destOrd="0" parTransId="{71C9102A-5EAC-4A7F-94E7-0C4E2E68779F}" sibTransId="{66391167-05EC-4C24-9384-C16DD9C089CB}"/>
    <dgm:cxn modelId="{A6C9CA48-23E9-4024-894B-D42D4042931E}" srcId="{77C8895C-53FA-4A20-96A3-3F322382C4EC}" destId="{6D214712-FB37-475B-BFF4-A810F2B4AC12}" srcOrd="2" destOrd="0" parTransId="{B3D55763-FCC1-4B28-9B36-9BAC1C915DA2}" sibTransId="{9CB6938D-E675-4006-BE8E-C717806C7647}"/>
    <dgm:cxn modelId="{CB175F52-E086-415A-99A9-CD198B639A12}" srcId="{0233861B-D05E-457F-A01C-FAD2A5267AB9}" destId="{A885E513-AA77-432D-A464-B9FE20A34129}" srcOrd="3" destOrd="0" parTransId="{6A5C5EC7-5BEE-487E-A8CC-2155AA3A577A}" sibTransId="{121E48A6-6D03-4256-96ED-AA1802D2A5D1}"/>
    <dgm:cxn modelId="{4596855D-F759-4FB5-B5EB-8DE99F3DAA77}" srcId="{0233861B-D05E-457F-A01C-FAD2A5267AB9}" destId="{ECBCC5CE-BB80-420D-B204-49828AB79844}" srcOrd="2" destOrd="0" parTransId="{35B81FAF-613B-40DF-BCEC-AD645711E949}" sibTransId="{FB6C2283-CDFC-46B0-A089-EEBF118E7845}"/>
    <dgm:cxn modelId="{5D5E5F6F-F7A1-4F7C-B338-7C8D5921A656}" srcId="{DD6A909E-5DD9-4F81-8E19-13B28E6643CC}" destId="{77C8895C-53FA-4A20-96A3-3F322382C4EC}" srcOrd="2" destOrd="0" parTransId="{59F74FFF-C530-4191-B5CA-6CF31621F7B6}" sibTransId="{E96458E5-8264-4B17-A31F-74E00828897D}"/>
    <dgm:cxn modelId="{F769C86F-4A2D-427E-B101-BBC6F7EEECC0}" srcId="{527E90E9-F711-4E01-8B3A-0D9F11AFD6BB}" destId="{511309EE-F44C-4BBB-BD03-44961F3D6644}" srcOrd="1" destOrd="0" parTransId="{7D1EC7B6-70DA-4125-93C9-D80DAB8B5B69}" sibTransId="{A2961627-7862-4CAC-816A-5B0CD5384147}"/>
    <dgm:cxn modelId="{42E7C98F-70FB-4942-99F4-FDD428C3CBD1}" type="presOf" srcId="{527E90E9-F711-4E01-8B3A-0D9F11AFD6BB}" destId="{C4042050-50DF-4F30-A842-A6273F2F0489}" srcOrd="0" destOrd="0" presId="urn:microsoft.com/office/officeart/2005/8/layout/hList1"/>
    <dgm:cxn modelId="{BAF37B93-247E-4537-9AC7-40DCC6615D3F}" type="presOf" srcId="{9275E4AB-495C-4457-AF64-B3A2C27F2CD6}" destId="{F79A8819-83DD-4A93-B1F5-F2F92214A5B4}" srcOrd="0" destOrd="1" presId="urn:microsoft.com/office/officeart/2005/8/layout/hList1"/>
    <dgm:cxn modelId="{98A589A8-BDDD-4DBE-9237-0F95A3869D27}" srcId="{77C8895C-53FA-4A20-96A3-3F322382C4EC}" destId="{0798CA5D-F124-4D0E-B699-2973E837B351}" srcOrd="1" destOrd="0" parTransId="{BDAF9BEA-75AA-4803-A655-A475408E621A}" sibTransId="{A0AF56BD-B332-45C9-B101-BC044B10BD54}"/>
    <dgm:cxn modelId="{4F7F5EB6-6B09-4B30-8654-7D0A560D4492}" type="presOf" srcId="{DD6A909E-5DD9-4F81-8E19-13B28E6643CC}" destId="{A909DCC7-7F2E-4EB9-A2AF-C14E40584CFC}" srcOrd="0" destOrd="0" presId="urn:microsoft.com/office/officeart/2005/8/layout/hList1"/>
    <dgm:cxn modelId="{30DF4BBB-F63F-46F3-B0B3-FE1F6E08186D}" type="presOf" srcId="{511309EE-F44C-4BBB-BD03-44961F3D6644}" destId="{F8DB3FCC-F3A3-4B13-B04F-C5663011AB13}" srcOrd="0" destOrd="1" presId="urn:microsoft.com/office/officeart/2005/8/layout/hList1"/>
    <dgm:cxn modelId="{97610CBE-234A-486A-BF7F-275CB8DBCB23}" type="presOf" srcId="{A885E513-AA77-432D-A464-B9FE20A34129}" destId="{F79A8819-83DD-4A93-B1F5-F2F92214A5B4}" srcOrd="0" destOrd="3" presId="urn:microsoft.com/office/officeart/2005/8/layout/hList1"/>
    <dgm:cxn modelId="{7B60FCBE-41F4-4B9F-AA12-F38F5D3A764A}" type="presOf" srcId="{6B315065-2759-4C65-B3D1-3BF4EA048C26}" destId="{A5CAC7CE-B6BB-4E34-8A9E-BBB3B559D5C0}" srcOrd="0" destOrd="0" presId="urn:microsoft.com/office/officeart/2005/8/layout/hList1"/>
    <dgm:cxn modelId="{73346ED6-22B7-436A-BEB4-739FB68BB4B1}" type="presOf" srcId="{ECBCC5CE-BB80-420D-B204-49828AB79844}" destId="{F79A8819-83DD-4A93-B1F5-F2F92214A5B4}" srcOrd="0" destOrd="2" presId="urn:microsoft.com/office/officeart/2005/8/layout/hList1"/>
    <dgm:cxn modelId="{2661F9D6-9A56-4D72-90F7-89E5E5B81B1C}" type="presOf" srcId="{77C8895C-53FA-4A20-96A3-3F322382C4EC}" destId="{67A98791-4A57-4521-8CAD-6E5CCB6E96FD}" srcOrd="0" destOrd="0" presId="urn:microsoft.com/office/officeart/2005/8/layout/hList1"/>
    <dgm:cxn modelId="{9E89F5E0-57CD-4168-AF19-466D7984BE60}" type="presOf" srcId="{7A8C1F0F-A1C9-4ACE-8947-AF2A42453111}" destId="{F79A8819-83DD-4A93-B1F5-F2F92214A5B4}" srcOrd="0" destOrd="0" presId="urn:microsoft.com/office/officeart/2005/8/layout/hList1"/>
    <dgm:cxn modelId="{5FB113EB-F1CC-40A5-9069-3AC994183345}" srcId="{0233861B-D05E-457F-A01C-FAD2A5267AB9}" destId="{7A8C1F0F-A1C9-4ACE-8947-AF2A42453111}" srcOrd="0" destOrd="0" parTransId="{C5028A18-466A-4357-B75A-C58DEE0E9418}" sibTransId="{8C23E014-36EE-4CF7-8D05-6611CAFDA89D}"/>
    <dgm:cxn modelId="{51D6E3F1-9263-4773-B873-1BF47B3BD443}" srcId="{77C8895C-53FA-4A20-96A3-3F322382C4EC}" destId="{60EC5EC5-C19C-4FBE-8447-04D3716C87F9}" srcOrd="3" destOrd="0" parTransId="{D906CF94-797A-4AC8-BD22-3922AEA6A9F2}" sibTransId="{9E34539A-7174-4A58-B549-58EF1B6F9D4B}"/>
    <dgm:cxn modelId="{FC6013F9-5A9A-44A0-83A4-59904ADD2B21}" srcId="{DD6A909E-5DD9-4F81-8E19-13B28E6643CC}" destId="{0233861B-D05E-457F-A01C-FAD2A5267AB9}" srcOrd="1" destOrd="0" parTransId="{4273E59C-BB23-417A-B455-5F98801A7A99}" sibTransId="{54F9778B-4368-457F-B714-1A7BB68301B5}"/>
    <dgm:cxn modelId="{176CF332-E382-40CD-9C3E-73A6F2907355}" type="presParOf" srcId="{A909DCC7-7F2E-4EB9-A2AF-C14E40584CFC}" destId="{89AD7319-CC22-4971-8D82-DA06FE5E2EAB}" srcOrd="0" destOrd="0" presId="urn:microsoft.com/office/officeart/2005/8/layout/hList1"/>
    <dgm:cxn modelId="{66EECEB9-AFEA-4622-8BB4-659ED78BE700}" type="presParOf" srcId="{89AD7319-CC22-4971-8D82-DA06FE5E2EAB}" destId="{C4042050-50DF-4F30-A842-A6273F2F0489}" srcOrd="0" destOrd="0" presId="urn:microsoft.com/office/officeart/2005/8/layout/hList1"/>
    <dgm:cxn modelId="{07219DA5-3AB1-4A69-AF54-721A03234FDF}" type="presParOf" srcId="{89AD7319-CC22-4971-8D82-DA06FE5E2EAB}" destId="{F8DB3FCC-F3A3-4B13-B04F-C5663011AB13}" srcOrd="1" destOrd="0" presId="urn:microsoft.com/office/officeart/2005/8/layout/hList1"/>
    <dgm:cxn modelId="{4124674C-821D-498D-BC6E-ADE4C1FB5BDD}" type="presParOf" srcId="{A909DCC7-7F2E-4EB9-A2AF-C14E40584CFC}" destId="{CEB3DB65-FD27-495C-89D9-5735FFB9E0BA}" srcOrd="1" destOrd="0" presId="urn:microsoft.com/office/officeart/2005/8/layout/hList1"/>
    <dgm:cxn modelId="{B9BA6D58-404E-4049-B7F5-527EFBD072FF}" type="presParOf" srcId="{A909DCC7-7F2E-4EB9-A2AF-C14E40584CFC}" destId="{3E6D72AF-8D06-47D0-9269-742D37395C15}" srcOrd="2" destOrd="0" presId="urn:microsoft.com/office/officeart/2005/8/layout/hList1"/>
    <dgm:cxn modelId="{50260C5C-21EA-4510-9053-D74C1C5187A4}" type="presParOf" srcId="{3E6D72AF-8D06-47D0-9269-742D37395C15}" destId="{D45AF6B8-A838-436A-8732-2B0D7B90AD6A}" srcOrd="0" destOrd="0" presId="urn:microsoft.com/office/officeart/2005/8/layout/hList1"/>
    <dgm:cxn modelId="{73973285-8405-43DF-AB5F-CC23DD2E199E}" type="presParOf" srcId="{3E6D72AF-8D06-47D0-9269-742D37395C15}" destId="{F79A8819-83DD-4A93-B1F5-F2F92214A5B4}" srcOrd="1" destOrd="0" presId="urn:microsoft.com/office/officeart/2005/8/layout/hList1"/>
    <dgm:cxn modelId="{50C84C21-55DF-42DD-AAF2-8F1B7328191D}" type="presParOf" srcId="{A909DCC7-7F2E-4EB9-A2AF-C14E40584CFC}" destId="{F66C0DDC-9989-4E72-9C9B-2CC2D4676E49}" srcOrd="3" destOrd="0" presId="urn:microsoft.com/office/officeart/2005/8/layout/hList1"/>
    <dgm:cxn modelId="{903A5E2B-E9AC-42E6-9D91-2028A6141FF0}" type="presParOf" srcId="{A909DCC7-7F2E-4EB9-A2AF-C14E40584CFC}" destId="{F35E6DBA-1A8A-4491-BA48-9F9B686D6A5A}" srcOrd="4" destOrd="0" presId="urn:microsoft.com/office/officeart/2005/8/layout/hList1"/>
    <dgm:cxn modelId="{D1FC4AB8-507B-43F9-8D4D-F21877565650}" type="presParOf" srcId="{F35E6DBA-1A8A-4491-BA48-9F9B686D6A5A}" destId="{67A98791-4A57-4521-8CAD-6E5CCB6E96FD}" srcOrd="0" destOrd="0" presId="urn:microsoft.com/office/officeart/2005/8/layout/hList1"/>
    <dgm:cxn modelId="{B8727292-BE28-4064-A5BA-85B9EE65F80B}" type="presParOf" srcId="{F35E6DBA-1A8A-4491-BA48-9F9B686D6A5A}" destId="{A5CAC7CE-B6BB-4E34-8A9E-BBB3B559D5C0}"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65D4FD0-D9BB-4644-9BB7-AB3FCCBCE782}" type="doc">
      <dgm:prSet loTypeId="urn:microsoft.com/office/officeart/2005/8/layout/default" loCatId="list" qsTypeId="urn:microsoft.com/office/officeart/2005/8/quickstyle/simple1" qsCatId="simple" csTypeId="urn:microsoft.com/office/officeart/2005/8/colors/accent2_5" csCatId="accent2" phldr="1"/>
      <dgm:spPr/>
      <dgm:t>
        <a:bodyPr/>
        <a:lstStyle/>
        <a:p>
          <a:endParaRPr lang="en-US"/>
        </a:p>
      </dgm:t>
    </dgm:pt>
    <dgm:pt modelId="{A8F212D9-4E0A-43A6-857F-C1C95823C0D7}">
      <dgm:prSet/>
      <dgm:spPr/>
      <dgm:t>
        <a:bodyPr/>
        <a:lstStyle/>
        <a:p>
          <a:r>
            <a:rPr lang="en-US">
              <a:solidFill>
                <a:schemeClr val="tx1"/>
              </a:solidFill>
              <a:latin typeface="+mn-lt"/>
            </a:rPr>
            <a:t>Barrier analysis is done in most of clusters but rarely disaggregated by age, gender and disabilities. </a:t>
          </a:r>
        </a:p>
      </dgm:t>
    </dgm:pt>
    <dgm:pt modelId="{8E4C5D40-9583-4905-B78D-CA26651B919A}" type="parTrans" cxnId="{9093E198-26B4-40D9-9B71-E1FCC5B27D38}">
      <dgm:prSet/>
      <dgm:spPr/>
      <dgm:t>
        <a:bodyPr/>
        <a:lstStyle/>
        <a:p>
          <a:endParaRPr lang="en-US"/>
        </a:p>
      </dgm:t>
    </dgm:pt>
    <dgm:pt modelId="{3DFCC761-FAA5-4525-86B7-BFDD36BCBA2F}" type="sibTrans" cxnId="{9093E198-26B4-40D9-9B71-E1FCC5B27D38}">
      <dgm:prSet/>
      <dgm:spPr/>
      <dgm:t>
        <a:bodyPr/>
        <a:lstStyle/>
        <a:p>
          <a:endParaRPr lang="en-US"/>
        </a:p>
      </dgm:t>
    </dgm:pt>
    <dgm:pt modelId="{449AAD9B-01CC-4D99-A9B2-7C6DEE089D30}">
      <dgm:prSet/>
      <dgm:spPr/>
      <dgm:t>
        <a:bodyPr/>
        <a:lstStyle/>
        <a:p>
          <a:r>
            <a:rPr lang="en-US" dirty="0">
              <a:solidFill>
                <a:schemeClr val="tx1"/>
              </a:solidFill>
              <a:latin typeface="+mn-lt"/>
            </a:rPr>
            <a:t>Children, women and persons with disabilities are listed as vulnerable population but little analysis is made on what factors make them vulnerable. </a:t>
          </a:r>
        </a:p>
      </dgm:t>
    </dgm:pt>
    <dgm:pt modelId="{6A8ED232-9237-47FC-8403-6EF0140680FF}" type="parTrans" cxnId="{934BDD83-655F-4147-9343-7C751B93BAEF}">
      <dgm:prSet/>
      <dgm:spPr/>
      <dgm:t>
        <a:bodyPr/>
        <a:lstStyle/>
        <a:p>
          <a:endParaRPr lang="en-US"/>
        </a:p>
      </dgm:t>
    </dgm:pt>
    <dgm:pt modelId="{41606AF6-B8D2-4DA0-A9CF-FE874AD7CDAA}" type="sibTrans" cxnId="{934BDD83-655F-4147-9343-7C751B93BAEF}">
      <dgm:prSet/>
      <dgm:spPr/>
      <dgm:t>
        <a:bodyPr/>
        <a:lstStyle/>
        <a:p>
          <a:endParaRPr lang="en-US"/>
        </a:p>
      </dgm:t>
    </dgm:pt>
    <dgm:pt modelId="{05E9D97A-BD1D-4CF2-A408-8F8B594AE077}">
      <dgm:prSet/>
      <dgm:spPr/>
      <dgm:t>
        <a:bodyPr/>
        <a:lstStyle/>
        <a:p>
          <a:r>
            <a:rPr lang="en-US">
              <a:solidFill>
                <a:schemeClr val="tx1"/>
              </a:solidFill>
              <a:latin typeface="+mn-lt"/>
            </a:rPr>
            <a:t>Recognition of coping mechanisms/ capacities by age, gender and disabilities. </a:t>
          </a:r>
        </a:p>
      </dgm:t>
    </dgm:pt>
    <dgm:pt modelId="{7858C9AD-8461-40C0-85C7-C5EA7D478943}" type="parTrans" cxnId="{C282EF6A-4740-4C90-ADAC-6EE98160F364}">
      <dgm:prSet/>
      <dgm:spPr/>
      <dgm:t>
        <a:bodyPr/>
        <a:lstStyle/>
        <a:p>
          <a:endParaRPr lang="en-US"/>
        </a:p>
      </dgm:t>
    </dgm:pt>
    <dgm:pt modelId="{562FA290-AB6E-4EF0-9D05-09BD443D6B0E}" type="sibTrans" cxnId="{C282EF6A-4740-4C90-ADAC-6EE98160F364}">
      <dgm:prSet/>
      <dgm:spPr/>
      <dgm:t>
        <a:bodyPr/>
        <a:lstStyle/>
        <a:p>
          <a:endParaRPr lang="en-US"/>
        </a:p>
      </dgm:t>
    </dgm:pt>
    <dgm:pt modelId="{6DE5CA2E-4059-4201-9FA3-6960590BFE9C}">
      <dgm:prSet/>
      <dgm:spPr/>
      <dgm:t>
        <a:bodyPr/>
        <a:lstStyle/>
        <a:p>
          <a:pPr rtl="0"/>
          <a:r>
            <a:rPr lang="en-US" b="0" dirty="0">
              <a:solidFill>
                <a:schemeClr val="tx1"/>
              </a:solidFill>
              <a:latin typeface="+mn-lt"/>
            </a:rPr>
            <a:t>Participation: Inclusive processes for consulting with women, girls and persons with disabilities </a:t>
          </a:r>
        </a:p>
      </dgm:t>
    </dgm:pt>
    <dgm:pt modelId="{189F79C2-1984-40B0-A2B8-6E28B312F912}" type="parTrans" cxnId="{7B229FAD-E493-4213-B7B4-F81087527C1A}">
      <dgm:prSet/>
      <dgm:spPr/>
      <dgm:t>
        <a:bodyPr/>
        <a:lstStyle/>
        <a:p>
          <a:endParaRPr lang="en-US"/>
        </a:p>
      </dgm:t>
    </dgm:pt>
    <dgm:pt modelId="{1194B0B2-B7D4-46D0-A10D-888137E1C1EC}" type="sibTrans" cxnId="{7B229FAD-E493-4213-B7B4-F81087527C1A}">
      <dgm:prSet/>
      <dgm:spPr/>
      <dgm:t>
        <a:bodyPr/>
        <a:lstStyle/>
        <a:p>
          <a:endParaRPr lang="en-US"/>
        </a:p>
      </dgm:t>
    </dgm:pt>
    <dgm:pt modelId="{3EBD72BA-E445-4814-8123-063FB135568B}">
      <dgm:prSet/>
      <dgm:spPr/>
      <dgm:t>
        <a:bodyPr/>
        <a:lstStyle/>
        <a:p>
          <a:pPr rtl="0"/>
          <a:r>
            <a:rPr lang="en-US" dirty="0">
              <a:solidFill>
                <a:schemeClr val="tx1"/>
              </a:solidFill>
              <a:latin typeface="+mn-lt"/>
            </a:rPr>
            <a:t>Data: Use of global disability prevalence estimates, 50/50 for women and men and not really reflect actual numbers. </a:t>
          </a:r>
        </a:p>
      </dgm:t>
    </dgm:pt>
    <dgm:pt modelId="{FC02995A-A5EE-4B92-808B-6A571B7D92F2}" type="parTrans" cxnId="{99F8274D-9BCA-4724-82B1-2F2CEA36C7E4}">
      <dgm:prSet/>
      <dgm:spPr/>
      <dgm:t>
        <a:bodyPr/>
        <a:lstStyle/>
        <a:p>
          <a:endParaRPr lang="en-US"/>
        </a:p>
      </dgm:t>
    </dgm:pt>
    <dgm:pt modelId="{3C2E0EC2-69EF-4F5C-BA38-9E42D4AF1539}" type="sibTrans" cxnId="{99F8274D-9BCA-4724-82B1-2F2CEA36C7E4}">
      <dgm:prSet/>
      <dgm:spPr/>
      <dgm:t>
        <a:bodyPr/>
        <a:lstStyle/>
        <a:p>
          <a:endParaRPr lang="en-US"/>
        </a:p>
      </dgm:t>
    </dgm:pt>
    <dgm:pt modelId="{4FF96E91-0E9E-CC48-B96B-D813156B6443}">
      <dgm:prSet/>
      <dgm:spPr>
        <a:solidFill>
          <a:srgbClr val="006600">
            <a:alpha val="62745"/>
          </a:srgbClr>
        </a:solidFill>
      </dgm:spPr>
      <dgm:t>
        <a:bodyPr/>
        <a:lstStyle/>
        <a:p>
          <a:r>
            <a:rPr lang="en-US" dirty="0">
              <a:solidFill>
                <a:schemeClr val="tx1"/>
              </a:solidFill>
              <a:latin typeface="+mn-lt"/>
            </a:rPr>
            <a:t>Increased recognition of AAP, Disabilities and Protection i.e. GBV</a:t>
          </a:r>
        </a:p>
      </dgm:t>
    </dgm:pt>
    <dgm:pt modelId="{DFF60CED-1C26-084F-9F26-16B009B6A0B7}" type="parTrans" cxnId="{4124B1DC-16CD-0A4E-9CC7-9743A4AAD92A}">
      <dgm:prSet/>
      <dgm:spPr/>
      <dgm:t>
        <a:bodyPr/>
        <a:lstStyle/>
        <a:p>
          <a:endParaRPr lang="en-US"/>
        </a:p>
      </dgm:t>
    </dgm:pt>
    <dgm:pt modelId="{33B70333-C6A8-D045-80A9-28E59F2D7839}" type="sibTrans" cxnId="{4124B1DC-16CD-0A4E-9CC7-9743A4AAD92A}">
      <dgm:prSet/>
      <dgm:spPr/>
      <dgm:t>
        <a:bodyPr/>
        <a:lstStyle/>
        <a:p>
          <a:endParaRPr lang="en-US"/>
        </a:p>
      </dgm:t>
    </dgm:pt>
    <dgm:pt modelId="{0A6823E5-872A-4CCD-88B9-DB68C4B68B47}" type="pres">
      <dgm:prSet presAssocID="{665D4FD0-D9BB-4644-9BB7-AB3FCCBCE782}" presName="diagram" presStyleCnt="0">
        <dgm:presLayoutVars>
          <dgm:dir/>
          <dgm:resizeHandles val="exact"/>
        </dgm:presLayoutVars>
      </dgm:prSet>
      <dgm:spPr/>
    </dgm:pt>
    <dgm:pt modelId="{FC023C65-EDF9-4080-B08B-7F23192F0A1E}" type="pres">
      <dgm:prSet presAssocID="{A8F212D9-4E0A-43A6-857F-C1C95823C0D7}" presName="node" presStyleLbl="node1" presStyleIdx="0" presStyleCnt="6">
        <dgm:presLayoutVars>
          <dgm:bulletEnabled val="1"/>
        </dgm:presLayoutVars>
      </dgm:prSet>
      <dgm:spPr>
        <a:prstGeom prst="roundRect">
          <a:avLst/>
        </a:prstGeom>
      </dgm:spPr>
    </dgm:pt>
    <dgm:pt modelId="{9D940D7F-9F72-4AA3-A722-CAF01AEF576A}" type="pres">
      <dgm:prSet presAssocID="{3DFCC761-FAA5-4525-86B7-BFDD36BCBA2F}" presName="sibTrans" presStyleCnt="0"/>
      <dgm:spPr/>
    </dgm:pt>
    <dgm:pt modelId="{73CEC8B2-A953-4FEE-B819-B626BA221C38}" type="pres">
      <dgm:prSet presAssocID="{449AAD9B-01CC-4D99-A9B2-7C6DEE089D30}" presName="node" presStyleLbl="node1" presStyleIdx="1" presStyleCnt="6">
        <dgm:presLayoutVars>
          <dgm:bulletEnabled val="1"/>
        </dgm:presLayoutVars>
      </dgm:prSet>
      <dgm:spPr>
        <a:prstGeom prst="roundRect">
          <a:avLst/>
        </a:prstGeom>
      </dgm:spPr>
    </dgm:pt>
    <dgm:pt modelId="{A317C771-6045-4D35-88B2-C686234C70F2}" type="pres">
      <dgm:prSet presAssocID="{41606AF6-B8D2-4DA0-A9CF-FE874AD7CDAA}" presName="sibTrans" presStyleCnt="0"/>
      <dgm:spPr/>
    </dgm:pt>
    <dgm:pt modelId="{6E743782-55FA-4060-B1DF-F00111A4C3C3}" type="pres">
      <dgm:prSet presAssocID="{05E9D97A-BD1D-4CF2-A408-8F8B594AE077}" presName="node" presStyleLbl="node1" presStyleIdx="2" presStyleCnt="6">
        <dgm:presLayoutVars>
          <dgm:bulletEnabled val="1"/>
        </dgm:presLayoutVars>
      </dgm:prSet>
      <dgm:spPr>
        <a:prstGeom prst="roundRect">
          <a:avLst/>
        </a:prstGeom>
      </dgm:spPr>
    </dgm:pt>
    <dgm:pt modelId="{304F2405-20E9-49D5-8A94-1EF270ABE081}" type="pres">
      <dgm:prSet presAssocID="{562FA290-AB6E-4EF0-9D05-09BD443D6B0E}" presName="sibTrans" presStyleCnt="0"/>
      <dgm:spPr/>
    </dgm:pt>
    <dgm:pt modelId="{1D8B03DF-1088-4BBA-99D4-4A23414A48B7}" type="pres">
      <dgm:prSet presAssocID="{6DE5CA2E-4059-4201-9FA3-6960590BFE9C}" presName="node" presStyleLbl="node1" presStyleIdx="3" presStyleCnt="6">
        <dgm:presLayoutVars>
          <dgm:bulletEnabled val="1"/>
        </dgm:presLayoutVars>
      </dgm:prSet>
      <dgm:spPr>
        <a:prstGeom prst="roundRect">
          <a:avLst/>
        </a:prstGeom>
      </dgm:spPr>
    </dgm:pt>
    <dgm:pt modelId="{58528078-2686-440D-9E07-E3C8410C75BF}" type="pres">
      <dgm:prSet presAssocID="{1194B0B2-B7D4-46D0-A10D-888137E1C1EC}" presName="sibTrans" presStyleCnt="0"/>
      <dgm:spPr/>
    </dgm:pt>
    <dgm:pt modelId="{77864B50-864E-884C-B750-7857484D64E5}" type="pres">
      <dgm:prSet presAssocID="{4FF96E91-0E9E-CC48-B96B-D813156B6443}" presName="node" presStyleLbl="node1" presStyleIdx="4" presStyleCnt="6">
        <dgm:presLayoutVars>
          <dgm:bulletEnabled val="1"/>
        </dgm:presLayoutVars>
      </dgm:prSet>
      <dgm:spPr>
        <a:prstGeom prst="roundRect">
          <a:avLst/>
        </a:prstGeom>
      </dgm:spPr>
    </dgm:pt>
    <dgm:pt modelId="{9CAC40D0-EF81-9E48-BA2B-AFD4955ACE15}" type="pres">
      <dgm:prSet presAssocID="{33B70333-C6A8-D045-80A9-28E59F2D7839}" presName="sibTrans" presStyleCnt="0"/>
      <dgm:spPr/>
    </dgm:pt>
    <dgm:pt modelId="{3F9CAB4B-6049-42DE-AA8D-69F490D6AFCF}" type="pres">
      <dgm:prSet presAssocID="{3EBD72BA-E445-4814-8123-063FB135568B}" presName="node" presStyleLbl="node1" presStyleIdx="5" presStyleCnt="6">
        <dgm:presLayoutVars>
          <dgm:bulletEnabled val="1"/>
        </dgm:presLayoutVars>
      </dgm:prSet>
      <dgm:spPr>
        <a:prstGeom prst="roundRect">
          <a:avLst/>
        </a:prstGeom>
      </dgm:spPr>
    </dgm:pt>
  </dgm:ptLst>
  <dgm:cxnLst>
    <dgm:cxn modelId="{826ECF21-26C0-491E-85DF-87006861688A}" type="presOf" srcId="{A8F212D9-4E0A-43A6-857F-C1C95823C0D7}" destId="{FC023C65-EDF9-4080-B08B-7F23192F0A1E}" srcOrd="0" destOrd="0" presId="urn:microsoft.com/office/officeart/2005/8/layout/default"/>
    <dgm:cxn modelId="{7A536426-16E8-4C1B-A848-67F0EE96AEF1}" type="presOf" srcId="{05E9D97A-BD1D-4CF2-A408-8F8B594AE077}" destId="{6E743782-55FA-4060-B1DF-F00111A4C3C3}" srcOrd="0" destOrd="0" presId="urn:microsoft.com/office/officeart/2005/8/layout/default"/>
    <dgm:cxn modelId="{C198393B-E15E-9349-86B8-EA2C379C0728}" type="presOf" srcId="{4FF96E91-0E9E-CC48-B96B-D813156B6443}" destId="{77864B50-864E-884C-B750-7857484D64E5}" srcOrd="0" destOrd="0" presId="urn:microsoft.com/office/officeart/2005/8/layout/default"/>
    <dgm:cxn modelId="{99F8274D-9BCA-4724-82B1-2F2CEA36C7E4}" srcId="{665D4FD0-D9BB-4644-9BB7-AB3FCCBCE782}" destId="{3EBD72BA-E445-4814-8123-063FB135568B}" srcOrd="5" destOrd="0" parTransId="{FC02995A-A5EE-4B92-808B-6A571B7D92F2}" sibTransId="{3C2E0EC2-69EF-4F5C-BA38-9E42D4AF1539}"/>
    <dgm:cxn modelId="{C282EF6A-4740-4C90-ADAC-6EE98160F364}" srcId="{665D4FD0-D9BB-4644-9BB7-AB3FCCBCE782}" destId="{05E9D97A-BD1D-4CF2-A408-8F8B594AE077}" srcOrd="2" destOrd="0" parTransId="{7858C9AD-8461-40C0-85C7-C5EA7D478943}" sibTransId="{562FA290-AB6E-4EF0-9D05-09BD443D6B0E}"/>
    <dgm:cxn modelId="{934BDD83-655F-4147-9343-7C751B93BAEF}" srcId="{665D4FD0-D9BB-4644-9BB7-AB3FCCBCE782}" destId="{449AAD9B-01CC-4D99-A9B2-7C6DEE089D30}" srcOrd="1" destOrd="0" parTransId="{6A8ED232-9237-47FC-8403-6EF0140680FF}" sibTransId="{41606AF6-B8D2-4DA0-A9CF-FE874AD7CDAA}"/>
    <dgm:cxn modelId="{9093E198-26B4-40D9-9B71-E1FCC5B27D38}" srcId="{665D4FD0-D9BB-4644-9BB7-AB3FCCBCE782}" destId="{A8F212D9-4E0A-43A6-857F-C1C95823C0D7}" srcOrd="0" destOrd="0" parTransId="{8E4C5D40-9583-4905-B78D-CA26651B919A}" sibTransId="{3DFCC761-FAA5-4525-86B7-BFDD36BCBA2F}"/>
    <dgm:cxn modelId="{7B229FAD-E493-4213-B7B4-F81087527C1A}" srcId="{665D4FD0-D9BB-4644-9BB7-AB3FCCBCE782}" destId="{6DE5CA2E-4059-4201-9FA3-6960590BFE9C}" srcOrd="3" destOrd="0" parTransId="{189F79C2-1984-40B0-A2B8-6E28B312F912}" sibTransId="{1194B0B2-B7D4-46D0-A10D-888137E1C1EC}"/>
    <dgm:cxn modelId="{E23020B8-5B6B-4004-B065-678EE97D7F65}" type="presOf" srcId="{3EBD72BA-E445-4814-8123-063FB135568B}" destId="{3F9CAB4B-6049-42DE-AA8D-69F490D6AFCF}" srcOrd="0" destOrd="0" presId="urn:microsoft.com/office/officeart/2005/8/layout/default"/>
    <dgm:cxn modelId="{EFE2A8C3-DB53-4823-82EB-9C00DB4353D1}" type="presOf" srcId="{6DE5CA2E-4059-4201-9FA3-6960590BFE9C}" destId="{1D8B03DF-1088-4BBA-99D4-4A23414A48B7}" srcOrd="0" destOrd="0" presId="urn:microsoft.com/office/officeart/2005/8/layout/default"/>
    <dgm:cxn modelId="{4124B1DC-16CD-0A4E-9CC7-9743A4AAD92A}" srcId="{665D4FD0-D9BB-4644-9BB7-AB3FCCBCE782}" destId="{4FF96E91-0E9E-CC48-B96B-D813156B6443}" srcOrd="4" destOrd="0" parTransId="{DFF60CED-1C26-084F-9F26-16B009B6A0B7}" sibTransId="{33B70333-C6A8-D045-80A9-28E59F2D7839}"/>
    <dgm:cxn modelId="{17A7A0E0-579B-4862-A4EE-7C4A0935196A}" type="presOf" srcId="{449AAD9B-01CC-4D99-A9B2-7C6DEE089D30}" destId="{73CEC8B2-A953-4FEE-B819-B626BA221C38}" srcOrd="0" destOrd="0" presId="urn:microsoft.com/office/officeart/2005/8/layout/default"/>
    <dgm:cxn modelId="{CF8FE2FD-9F24-4846-B946-7BD21263CB64}" type="presOf" srcId="{665D4FD0-D9BB-4644-9BB7-AB3FCCBCE782}" destId="{0A6823E5-872A-4CCD-88B9-DB68C4B68B47}" srcOrd="0" destOrd="0" presId="urn:microsoft.com/office/officeart/2005/8/layout/default"/>
    <dgm:cxn modelId="{CC1FAD7E-B7F4-45DC-B57B-487F5D9A953B}" type="presParOf" srcId="{0A6823E5-872A-4CCD-88B9-DB68C4B68B47}" destId="{FC023C65-EDF9-4080-B08B-7F23192F0A1E}" srcOrd="0" destOrd="0" presId="urn:microsoft.com/office/officeart/2005/8/layout/default"/>
    <dgm:cxn modelId="{2A4F0E4C-A1EA-4863-BAB4-04EB4F05027F}" type="presParOf" srcId="{0A6823E5-872A-4CCD-88B9-DB68C4B68B47}" destId="{9D940D7F-9F72-4AA3-A722-CAF01AEF576A}" srcOrd="1" destOrd="0" presId="urn:microsoft.com/office/officeart/2005/8/layout/default"/>
    <dgm:cxn modelId="{3BBE9A58-BBE9-4BBA-8A71-06B0F521EBA0}" type="presParOf" srcId="{0A6823E5-872A-4CCD-88B9-DB68C4B68B47}" destId="{73CEC8B2-A953-4FEE-B819-B626BA221C38}" srcOrd="2" destOrd="0" presId="urn:microsoft.com/office/officeart/2005/8/layout/default"/>
    <dgm:cxn modelId="{EFAABDB2-EE2A-4196-A0A7-DE9B3CE6D390}" type="presParOf" srcId="{0A6823E5-872A-4CCD-88B9-DB68C4B68B47}" destId="{A317C771-6045-4D35-88B2-C686234C70F2}" srcOrd="3" destOrd="0" presId="urn:microsoft.com/office/officeart/2005/8/layout/default"/>
    <dgm:cxn modelId="{3B14A001-5219-4815-93C3-71654129BBA0}" type="presParOf" srcId="{0A6823E5-872A-4CCD-88B9-DB68C4B68B47}" destId="{6E743782-55FA-4060-B1DF-F00111A4C3C3}" srcOrd="4" destOrd="0" presId="urn:microsoft.com/office/officeart/2005/8/layout/default"/>
    <dgm:cxn modelId="{92364D2A-B61B-4DDD-8666-F81E64D3AA72}" type="presParOf" srcId="{0A6823E5-872A-4CCD-88B9-DB68C4B68B47}" destId="{304F2405-20E9-49D5-8A94-1EF270ABE081}" srcOrd="5" destOrd="0" presId="urn:microsoft.com/office/officeart/2005/8/layout/default"/>
    <dgm:cxn modelId="{6137E7AF-6FDA-42F6-8BFE-06CDEA5E060C}" type="presParOf" srcId="{0A6823E5-872A-4CCD-88B9-DB68C4B68B47}" destId="{1D8B03DF-1088-4BBA-99D4-4A23414A48B7}" srcOrd="6" destOrd="0" presId="urn:microsoft.com/office/officeart/2005/8/layout/default"/>
    <dgm:cxn modelId="{6A3214A2-F15C-43EA-8E31-8766AF13ABE3}" type="presParOf" srcId="{0A6823E5-872A-4CCD-88B9-DB68C4B68B47}" destId="{58528078-2686-440D-9E07-E3C8410C75BF}" srcOrd="7" destOrd="0" presId="urn:microsoft.com/office/officeart/2005/8/layout/default"/>
    <dgm:cxn modelId="{7ECE1119-1405-194C-B5BF-332E4992D7C4}" type="presParOf" srcId="{0A6823E5-872A-4CCD-88B9-DB68C4B68B47}" destId="{77864B50-864E-884C-B750-7857484D64E5}" srcOrd="8" destOrd="0" presId="urn:microsoft.com/office/officeart/2005/8/layout/default"/>
    <dgm:cxn modelId="{ACB86534-2570-7541-B99B-792AE76C1693}" type="presParOf" srcId="{0A6823E5-872A-4CCD-88B9-DB68C4B68B47}" destId="{9CAC40D0-EF81-9E48-BA2B-AFD4955ACE15}" srcOrd="9" destOrd="0" presId="urn:microsoft.com/office/officeart/2005/8/layout/default"/>
    <dgm:cxn modelId="{74AB32CE-E51F-4141-9598-474C6B69C206}" type="presParOf" srcId="{0A6823E5-872A-4CCD-88B9-DB68C4B68B47}" destId="{3F9CAB4B-6049-42DE-AA8D-69F490D6AFCF}"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65D4FD0-D9BB-4644-9BB7-AB3FCCBCE782}" type="doc">
      <dgm:prSet loTypeId="urn:microsoft.com/office/officeart/2005/8/layout/default" loCatId="list" qsTypeId="urn:microsoft.com/office/officeart/2005/8/quickstyle/simple1" qsCatId="simple" csTypeId="urn:microsoft.com/office/officeart/2005/8/colors/accent2_5" csCatId="accent2" phldr="1"/>
      <dgm:spPr/>
      <dgm:t>
        <a:bodyPr/>
        <a:lstStyle/>
        <a:p>
          <a:endParaRPr lang="en-US"/>
        </a:p>
      </dgm:t>
    </dgm:pt>
    <dgm:pt modelId="{A8F212D9-4E0A-43A6-857F-C1C95823C0D7}">
      <dgm:prSet/>
      <dgm:spPr/>
      <dgm:t>
        <a:bodyPr/>
        <a:lstStyle/>
        <a:p>
          <a:r>
            <a:rPr lang="en-US">
              <a:solidFill>
                <a:schemeClr val="tx1"/>
              </a:solidFill>
              <a:latin typeface="+mn-lt"/>
            </a:rPr>
            <a:t>Discrepancy between identified risks/barriers/needs and response strategies and indicators. </a:t>
          </a:r>
        </a:p>
      </dgm:t>
    </dgm:pt>
    <dgm:pt modelId="{8E4C5D40-9583-4905-B78D-CA26651B919A}" type="parTrans" cxnId="{9093E198-26B4-40D9-9B71-E1FCC5B27D38}">
      <dgm:prSet/>
      <dgm:spPr/>
      <dgm:t>
        <a:bodyPr/>
        <a:lstStyle/>
        <a:p>
          <a:endParaRPr lang="en-US"/>
        </a:p>
      </dgm:t>
    </dgm:pt>
    <dgm:pt modelId="{3DFCC761-FAA5-4525-86B7-BFDD36BCBA2F}" type="sibTrans" cxnId="{9093E198-26B4-40D9-9B71-E1FCC5B27D38}">
      <dgm:prSet/>
      <dgm:spPr/>
      <dgm:t>
        <a:bodyPr/>
        <a:lstStyle/>
        <a:p>
          <a:endParaRPr lang="en-US"/>
        </a:p>
      </dgm:t>
    </dgm:pt>
    <dgm:pt modelId="{449AAD9B-01CC-4D99-A9B2-7C6DEE089D30}">
      <dgm:prSet/>
      <dgm:spPr/>
      <dgm:t>
        <a:bodyPr/>
        <a:lstStyle/>
        <a:p>
          <a:r>
            <a:rPr lang="en-US">
              <a:solidFill>
                <a:schemeClr val="tx1"/>
              </a:solidFill>
              <a:latin typeface="+mn-lt"/>
            </a:rPr>
            <a:t>Lack of engagement of local orgs e.g. youth, women, disabilities in HRP process</a:t>
          </a:r>
        </a:p>
      </dgm:t>
    </dgm:pt>
    <dgm:pt modelId="{6A8ED232-9237-47FC-8403-6EF0140680FF}" type="parTrans" cxnId="{934BDD83-655F-4147-9343-7C751B93BAEF}">
      <dgm:prSet/>
      <dgm:spPr/>
      <dgm:t>
        <a:bodyPr/>
        <a:lstStyle/>
        <a:p>
          <a:endParaRPr lang="en-US"/>
        </a:p>
      </dgm:t>
    </dgm:pt>
    <dgm:pt modelId="{41606AF6-B8D2-4DA0-A9CF-FE874AD7CDAA}" type="sibTrans" cxnId="{934BDD83-655F-4147-9343-7C751B93BAEF}">
      <dgm:prSet/>
      <dgm:spPr/>
      <dgm:t>
        <a:bodyPr/>
        <a:lstStyle/>
        <a:p>
          <a:endParaRPr lang="en-US"/>
        </a:p>
      </dgm:t>
    </dgm:pt>
    <dgm:pt modelId="{05E9D97A-BD1D-4CF2-A408-8F8B594AE077}">
      <dgm:prSet/>
      <dgm:spPr/>
      <dgm:t>
        <a:bodyPr/>
        <a:lstStyle/>
        <a:p>
          <a:r>
            <a:rPr lang="en-US">
              <a:solidFill>
                <a:schemeClr val="tx1"/>
              </a:solidFill>
              <a:latin typeface="+mn-lt"/>
            </a:rPr>
            <a:t>Lack of response that corresponding special needs of girls, women i.e. MHM and persons with disabilities. . </a:t>
          </a:r>
        </a:p>
      </dgm:t>
    </dgm:pt>
    <dgm:pt modelId="{7858C9AD-8461-40C0-85C7-C5EA7D478943}" type="parTrans" cxnId="{C282EF6A-4740-4C90-ADAC-6EE98160F364}">
      <dgm:prSet/>
      <dgm:spPr/>
      <dgm:t>
        <a:bodyPr/>
        <a:lstStyle/>
        <a:p>
          <a:endParaRPr lang="en-US"/>
        </a:p>
      </dgm:t>
    </dgm:pt>
    <dgm:pt modelId="{562FA290-AB6E-4EF0-9D05-09BD443D6B0E}" type="sibTrans" cxnId="{C282EF6A-4740-4C90-ADAC-6EE98160F364}">
      <dgm:prSet/>
      <dgm:spPr/>
      <dgm:t>
        <a:bodyPr/>
        <a:lstStyle/>
        <a:p>
          <a:endParaRPr lang="en-US"/>
        </a:p>
      </dgm:t>
    </dgm:pt>
    <dgm:pt modelId="{6DE5CA2E-4059-4201-9FA3-6960590BFE9C}">
      <dgm:prSet/>
      <dgm:spPr/>
      <dgm:t>
        <a:bodyPr/>
        <a:lstStyle/>
        <a:p>
          <a:pPr rtl="0"/>
          <a:r>
            <a:rPr lang="en-US">
              <a:solidFill>
                <a:schemeClr val="tx1"/>
              </a:solidFill>
              <a:latin typeface="+mn-lt"/>
            </a:rPr>
            <a:t>Lack of strategies for inclusive Feedback and Complainants mechanisms - </a:t>
          </a:r>
        </a:p>
      </dgm:t>
    </dgm:pt>
    <dgm:pt modelId="{189F79C2-1984-40B0-A2B8-6E28B312F912}" type="parTrans" cxnId="{7B229FAD-E493-4213-B7B4-F81087527C1A}">
      <dgm:prSet/>
      <dgm:spPr/>
      <dgm:t>
        <a:bodyPr/>
        <a:lstStyle/>
        <a:p>
          <a:endParaRPr lang="en-US"/>
        </a:p>
      </dgm:t>
    </dgm:pt>
    <dgm:pt modelId="{1194B0B2-B7D4-46D0-A10D-888137E1C1EC}" type="sibTrans" cxnId="{7B229FAD-E493-4213-B7B4-F81087527C1A}">
      <dgm:prSet/>
      <dgm:spPr/>
      <dgm:t>
        <a:bodyPr/>
        <a:lstStyle/>
        <a:p>
          <a:endParaRPr lang="en-US"/>
        </a:p>
      </dgm:t>
    </dgm:pt>
    <dgm:pt modelId="{3EBD72BA-E445-4814-8123-063FB135568B}">
      <dgm:prSet/>
      <dgm:spPr/>
      <dgm:t>
        <a:bodyPr/>
        <a:lstStyle/>
        <a:p>
          <a:pPr rtl="0"/>
          <a:r>
            <a:rPr lang="en-US" dirty="0">
              <a:solidFill>
                <a:schemeClr val="tx1"/>
              </a:solidFill>
              <a:latin typeface="+mn-lt"/>
            </a:rPr>
            <a:t>Lack of strategies to address information gaps </a:t>
          </a:r>
        </a:p>
      </dgm:t>
    </dgm:pt>
    <dgm:pt modelId="{FC02995A-A5EE-4B92-808B-6A571B7D92F2}" type="parTrans" cxnId="{99F8274D-9BCA-4724-82B1-2F2CEA36C7E4}">
      <dgm:prSet/>
      <dgm:spPr/>
      <dgm:t>
        <a:bodyPr/>
        <a:lstStyle/>
        <a:p>
          <a:endParaRPr lang="en-US"/>
        </a:p>
      </dgm:t>
    </dgm:pt>
    <dgm:pt modelId="{3C2E0EC2-69EF-4F5C-BA38-9E42D4AF1539}" type="sibTrans" cxnId="{99F8274D-9BCA-4724-82B1-2F2CEA36C7E4}">
      <dgm:prSet/>
      <dgm:spPr/>
      <dgm:t>
        <a:bodyPr/>
        <a:lstStyle/>
        <a:p>
          <a:endParaRPr lang="en-US"/>
        </a:p>
      </dgm:t>
    </dgm:pt>
    <dgm:pt modelId="{8013FFDE-3C19-7349-BF2D-20630A74E9E9}">
      <dgm:prSet/>
      <dgm:spPr>
        <a:solidFill>
          <a:srgbClr val="006600">
            <a:alpha val="66000"/>
          </a:srgbClr>
        </a:solidFill>
      </dgm:spPr>
      <dgm:t>
        <a:bodyPr/>
        <a:lstStyle/>
        <a:p>
          <a:r>
            <a:rPr lang="en-US" dirty="0">
              <a:solidFill>
                <a:schemeClr val="tx1"/>
              </a:solidFill>
              <a:latin typeface="+mn-lt"/>
            </a:rPr>
            <a:t>More and more HRPs consider specific needs of children, women and persons with disabilities. </a:t>
          </a:r>
        </a:p>
      </dgm:t>
    </dgm:pt>
    <dgm:pt modelId="{5CD908D5-7921-6F45-B064-A550EEF265A5}" type="parTrans" cxnId="{7EEA4529-D3FA-4841-A404-7538A92AD444}">
      <dgm:prSet/>
      <dgm:spPr/>
      <dgm:t>
        <a:bodyPr/>
        <a:lstStyle/>
        <a:p>
          <a:endParaRPr lang="en-US"/>
        </a:p>
      </dgm:t>
    </dgm:pt>
    <dgm:pt modelId="{EFE7A91E-F7B8-5D46-A05E-076980538078}" type="sibTrans" cxnId="{7EEA4529-D3FA-4841-A404-7538A92AD444}">
      <dgm:prSet/>
      <dgm:spPr/>
      <dgm:t>
        <a:bodyPr/>
        <a:lstStyle/>
        <a:p>
          <a:endParaRPr lang="en-US"/>
        </a:p>
      </dgm:t>
    </dgm:pt>
    <dgm:pt modelId="{0A6823E5-872A-4CCD-88B9-DB68C4B68B47}" type="pres">
      <dgm:prSet presAssocID="{665D4FD0-D9BB-4644-9BB7-AB3FCCBCE782}" presName="diagram" presStyleCnt="0">
        <dgm:presLayoutVars>
          <dgm:dir/>
          <dgm:resizeHandles val="exact"/>
        </dgm:presLayoutVars>
      </dgm:prSet>
      <dgm:spPr/>
    </dgm:pt>
    <dgm:pt modelId="{FC023C65-EDF9-4080-B08B-7F23192F0A1E}" type="pres">
      <dgm:prSet presAssocID="{A8F212D9-4E0A-43A6-857F-C1C95823C0D7}" presName="node" presStyleLbl="node1" presStyleIdx="0" presStyleCnt="6">
        <dgm:presLayoutVars>
          <dgm:bulletEnabled val="1"/>
        </dgm:presLayoutVars>
      </dgm:prSet>
      <dgm:spPr>
        <a:prstGeom prst="roundRect">
          <a:avLst/>
        </a:prstGeom>
      </dgm:spPr>
    </dgm:pt>
    <dgm:pt modelId="{9D940D7F-9F72-4AA3-A722-CAF01AEF576A}" type="pres">
      <dgm:prSet presAssocID="{3DFCC761-FAA5-4525-86B7-BFDD36BCBA2F}" presName="sibTrans" presStyleCnt="0"/>
      <dgm:spPr/>
    </dgm:pt>
    <dgm:pt modelId="{73CEC8B2-A953-4FEE-B819-B626BA221C38}" type="pres">
      <dgm:prSet presAssocID="{449AAD9B-01CC-4D99-A9B2-7C6DEE089D30}" presName="node" presStyleLbl="node1" presStyleIdx="1" presStyleCnt="6">
        <dgm:presLayoutVars>
          <dgm:bulletEnabled val="1"/>
        </dgm:presLayoutVars>
      </dgm:prSet>
      <dgm:spPr>
        <a:prstGeom prst="roundRect">
          <a:avLst/>
        </a:prstGeom>
      </dgm:spPr>
    </dgm:pt>
    <dgm:pt modelId="{A317C771-6045-4D35-88B2-C686234C70F2}" type="pres">
      <dgm:prSet presAssocID="{41606AF6-B8D2-4DA0-A9CF-FE874AD7CDAA}" presName="sibTrans" presStyleCnt="0"/>
      <dgm:spPr/>
    </dgm:pt>
    <dgm:pt modelId="{6E743782-55FA-4060-B1DF-F00111A4C3C3}" type="pres">
      <dgm:prSet presAssocID="{05E9D97A-BD1D-4CF2-A408-8F8B594AE077}" presName="node" presStyleLbl="node1" presStyleIdx="2" presStyleCnt="6">
        <dgm:presLayoutVars>
          <dgm:bulletEnabled val="1"/>
        </dgm:presLayoutVars>
      </dgm:prSet>
      <dgm:spPr>
        <a:prstGeom prst="roundRect">
          <a:avLst/>
        </a:prstGeom>
      </dgm:spPr>
    </dgm:pt>
    <dgm:pt modelId="{304F2405-20E9-49D5-8A94-1EF270ABE081}" type="pres">
      <dgm:prSet presAssocID="{562FA290-AB6E-4EF0-9D05-09BD443D6B0E}" presName="sibTrans" presStyleCnt="0"/>
      <dgm:spPr/>
    </dgm:pt>
    <dgm:pt modelId="{A93A648E-CB4E-6B47-86EE-AE67851520D3}" type="pres">
      <dgm:prSet presAssocID="{8013FFDE-3C19-7349-BF2D-20630A74E9E9}" presName="node" presStyleLbl="node1" presStyleIdx="3" presStyleCnt="6">
        <dgm:presLayoutVars>
          <dgm:bulletEnabled val="1"/>
        </dgm:presLayoutVars>
      </dgm:prSet>
      <dgm:spPr>
        <a:prstGeom prst="roundRect">
          <a:avLst/>
        </a:prstGeom>
      </dgm:spPr>
    </dgm:pt>
    <dgm:pt modelId="{62C29FAF-7DA0-7B4C-98A9-CAE61ED8192D}" type="pres">
      <dgm:prSet presAssocID="{EFE7A91E-F7B8-5D46-A05E-076980538078}" presName="sibTrans" presStyleCnt="0"/>
      <dgm:spPr/>
    </dgm:pt>
    <dgm:pt modelId="{1D8B03DF-1088-4BBA-99D4-4A23414A48B7}" type="pres">
      <dgm:prSet presAssocID="{6DE5CA2E-4059-4201-9FA3-6960590BFE9C}" presName="node" presStyleLbl="node1" presStyleIdx="4" presStyleCnt="6">
        <dgm:presLayoutVars>
          <dgm:bulletEnabled val="1"/>
        </dgm:presLayoutVars>
      </dgm:prSet>
      <dgm:spPr>
        <a:prstGeom prst="roundRect">
          <a:avLst/>
        </a:prstGeom>
      </dgm:spPr>
    </dgm:pt>
    <dgm:pt modelId="{58528078-2686-440D-9E07-E3C8410C75BF}" type="pres">
      <dgm:prSet presAssocID="{1194B0B2-B7D4-46D0-A10D-888137E1C1EC}" presName="sibTrans" presStyleCnt="0"/>
      <dgm:spPr/>
    </dgm:pt>
    <dgm:pt modelId="{3F9CAB4B-6049-42DE-AA8D-69F490D6AFCF}" type="pres">
      <dgm:prSet presAssocID="{3EBD72BA-E445-4814-8123-063FB135568B}" presName="node" presStyleLbl="node1" presStyleIdx="5" presStyleCnt="6">
        <dgm:presLayoutVars>
          <dgm:bulletEnabled val="1"/>
        </dgm:presLayoutVars>
      </dgm:prSet>
      <dgm:spPr>
        <a:prstGeom prst="roundRect">
          <a:avLst/>
        </a:prstGeom>
      </dgm:spPr>
    </dgm:pt>
  </dgm:ptLst>
  <dgm:cxnLst>
    <dgm:cxn modelId="{826ECF21-26C0-491E-85DF-87006861688A}" type="presOf" srcId="{A8F212D9-4E0A-43A6-857F-C1C95823C0D7}" destId="{FC023C65-EDF9-4080-B08B-7F23192F0A1E}" srcOrd="0" destOrd="0" presId="urn:microsoft.com/office/officeart/2005/8/layout/default"/>
    <dgm:cxn modelId="{7A536426-16E8-4C1B-A848-67F0EE96AEF1}" type="presOf" srcId="{05E9D97A-BD1D-4CF2-A408-8F8B594AE077}" destId="{6E743782-55FA-4060-B1DF-F00111A4C3C3}" srcOrd="0" destOrd="0" presId="urn:microsoft.com/office/officeart/2005/8/layout/default"/>
    <dgm:cxn modelId="{7EEA4529-D3FA-4841-A404-7538A92AD444}" srcId="{665D4FD0-D9BB-4644-9BB7-AB3FCCBCE782}" destId="{8013FFDE-3C19-7349-BF2D-20630A74E9E9}" srcOrd="3" destOrd="0" parTransId="{5CD908D5-7921-6F45-B064-A550EEF265A5}" sibTransId="{EFE7A91E-F7B8-5D46-A05E-076980538078}"/>
    <dgm:cxn modelId="{76F0CE41-F46B-4343-957D-426152F342C8}" type="presOf" srcId="{8013FFDE-3C19-7349-BF2D-20630A74E9E9}" destId="{A93A648E-CB4E-6B47-86EE-AE67851520D3}" srcOrd="0" destOrd="0" presId="urn:microsoft.com/office/officeart/2005/8/layout/default"/>
    <dgm:cxn modelId="{99F8274D-9BCA-4724-82B1-2F2CEA36C7E4}" srcId="{665D4FD0-D9BB-4644-9BB7-AB3FCCBCE782}" destId="{3EBD72BA-E445-4814-8123-063FB135568B}" srcOrd="5" destOrd="0" parTransId="{FC02995A-A5EE-4B92-808B-6A571B7D92F2}" sibTransId="{3C2E0EC2-69EF-4F5C-BA38-9E42D4AF1539}"/>
    <dgm:cxn modelId="{C282EF6A-4740-4C90-ADAC-6EE98160F364}" srcId="{665D4FD0-D9BB-4644-9BB7-AB3FCCBCE782}" destId="{05E9D97A-BD1D-4CF2-A408-8F8B594AE077}" srcOrd="2" destOrd="0" parTransId="{7858C9AD-8461-40C0-85C7-C5EA7D478943}" sibTransId="{562FA290-AB6E-4EF0-9D05-09BD443D6B0E}"/>
    <dgm:cxn modelId="{934BDD83-655F-4147-9343-7C751B93BAEF}" srcId="{665D4FD0-D9BB-4644-9BB7-AB3FCCBCE782}" destId="{449AAD9B-01CC-4D99-A9B2-7C6DEE089D30}" srcOrd="1" destOrd="0" parTransId="{6A8ED232-9237-47FC-8403-6EF0140680FF}" sibTransId="{41606AF6-B8D2-4DA0-A9CF-FE874AD7CDAA}"/>
    <dgm:cxn modelId="{9093E198-26B4-40D9-9B71-E1FCC5B27D38}" srcId="{665D4FD0-D9BB-4644-9BB7-AB3FCCBCE782}" destId="{A8F212D9-4E0A-43A6-857F-C1C95823C0D7}" srcOrd="0" destOrd="0" parTransId="{8E4C5D40-9583-4905-B78D-CA26651B919A}" sibTransId="{3DFCC761-FAA5-4525-86B7-BFDD36BCBA2F}"/>
    <dgm:cxn modelId="{7B229FAD-E493-4213-B7B4-F81087527C1A}" srcId="{665D4FD0-D9BB-4644-9BB7-AB3FCCBCE782}" destId="{6DE5CA2E-4059-4201-9FA3-6960590BFE9C}" srcOrd="4" destOrd="0" parTransId="{189F79C2-1984-40B0-A2B8-6E28B312F912}" sibTransId="{1194B0B2-B7D4-46D0-A10D-888137E1C1EC}"/>
    <dgm:cxn modelId="{E23020B8-5B6B-4004-B065-678EE97D7F65}" type="presOf" srcId="{3EBD72BA-E445-4814-8123-063FB135568B}" destId="{3F9CAB4B-6049-42DE-AA8D-69F490D6AFCF}" srcOrd="0" destOrd="0" presId="urn:microsoft.com/office/officeart/2005/8/layout/default"/>
    <dgm:cxn modelId="{EFE2A8C3-DB53-4823-82EB-9C00DB4353D1}" type="presOf" srcId="{6DE5CA2E-4059-4201-9FA3-6960590BFE9C}" destId="{1D8B03DF-1088-4BBA-99D4-4A23414A48B7}" srcOrd="0" destOrd="0" presId="urn:microsoft.com/office/officeart/2005/8/layout/default"/>
    <dgm:cxn modelId="{17A7A0E0-579B-4862-A4EE-7C4A0935196A}" type="presOf" srcId="{449AAD9B-01CC-4D99-A9B2-7C6DEE089D30}" destId="{73CEC8B2-A953-4FEE-B819-B626BA221C38}" srcOrd="0" destOrd="0" presId="urn:microsoft.com/office/officeart/2005/8/layout/default"/>
    <dgm:cxn modelId="{CF8FE2FD-9F24-4846-B946-7BD21263CB64}" type="presOf" srcId="{665D4FD0-D9BB-4644-9BB7-AB3FCCBCE782}" destId="{0A6823E5-872A-4CCD-88B9-DB68C4B68B47}" srcOrd="0" destOrd="0" presId="urn:microsoft.com/office/officeart/2005/8/layout/default"/>
    <dgm:cxn modelId="{CC1FAD7E-B7F4-45DC-B57B-487F5D9A953B}" type="presParOf" srcId="{0A6823E5-872A-4CCD-88B9-DB68C4B68B47}" destId="{FC023C65-EDF9-4080-B08B-7F23192F0A1E}" srcOrd="0" destOrd="0" presId="urn:microsoft.com/office/officeart/2005/8/layout/default"/>
    <dgm:cxn modelId="{2A4F0E4C-A1EA-4863-BAB4-04EB4F05027F}" type="presParOf" srcId="{0A6823E5-872A-4CCD-88B9-DB68C4B68B47}" destId="{9D940D7F-9F72-4AA3-A722-CAF01AEF576A}" srcOrd="1" destOrd="0" presId="urn:microsoft.com/office/officeart/2005/8/layout/default"/>
    <dgm:cxn modelId="{3BBE9A58-BBE9-4BBA-8A71-06B0F521EBA0}" type="presParOf" srcId="{0A6823E5-872A-4CCD-88B9-DB68C4B68B47}" destId="{73CEC8B2-A953-4FEE-B819-B626BA221C38}" srcOrd="2" destOrd="0" presId="urn:microsoft.com/office/officeart/2005/8/layout/default"/>
    <dgm:cxn modelId="{EFAABDB2-EE2A-4196-A0A7-DE9B3CE6D390}" type="presParOf" srcId="{0A6823E5-872A-4CCD-88B9-DB68C4B68B47}" destId="{A317C771-6045-4D35-88B2-C686234C70F2}" srcOrd="3" destOrd="0" presId="urn:microsoft.com/office/officeart/2005/8/layout/default"/>
    <dgm:cxn modelId="{3B14A001-5219-4815-93C3-71654129BBA0}" type="presParOf" srcId="{0A6823E5-872A-4CCD-88B9-DB68C4B68B47}" destId="{6E743782-55FA-4060-B1DF-F00111A4C3C3}" srcOrd="4" destOrd="0" presId="urn:microsoft.com/office/officeart/2005/8/layout/default"/>
    <dgm:cxn modelId="{92364D2A-B61B-4DDD-8666-F81E64D3AA72}" type="presParOf" srcId="{0A6823E5-872A-4CCD-88B9-DB68C4B68B47}" destId="{304F2405-20E9-49D5-8A94-1EF270ABE081}" srcOrd="5" destOrd="0" presId="urn:microsoft.com/office/officeart/2005/8/layout/default"/>
    <dgm:cxn modelId="{B3F6EC5A-ABE4-894C-A9D4-5B7BA3904BF7}" type="presParOf" srcId="{0A6823E5-872A-4CCD-88B9-DB68C4B68B47}" destId="{A93A648E-CB4E-6B47-86EE-AE67851520D3}" srcOrd="6" destOrd="0" presId="urn:microsoft.com/office/officeart/2005/8/layout/default"/>
    <dgm:cxn modelId="{0A0D1BB9-A7C9-AE47-957D-17DCBA22DB4C}" type="presParOf" srcId="{0A6823E5-872A-4CCD-88B9-DB68C4B68B47}" destId="{62C29FAF-7DA0-7B4C-98A9-CAE61ED8192D}" srcOrd="7" destOrd="0" presId="urn:microsoft.com/office/officeart/2005/8/layout/default"/>
    <dgm:cxn modelId="{6137E7AF-6FDA-42F6-8BFE-06CDEA5E060C}" type="presParOf" srcId="{0A6823E5-872A-4CCD-88B9-DB68C4B68B47}" destId="{1D8B03DF-1088-4BBA-99D4-4A23414A48B7}" srcOrd="8" destOrd="0" presId="urn:microsoft.com/office/officeart/2005/8/layout/default"/>
    <dgm:cxn modelId="{6A3214A2-F15C-43EA-8E31-8766AF13ABE3}" type="presParOf" srcId="{0A6823E5-872A-4CCD-88B9-DB68C4B68B47}" destId="{58528078-2686-440D-9E07-E3C8410C75BF}" srcOrd="9" destOrd="0" presId="urn:microsoft.com/office/officeart/2005/8/layout/default"/>
    <dgm:cxn modelId="{74AB32CE-E51F-4141-9598-474C6B69C206}" type="presParOf" srcId="{0A6823E5-872A-4CCD-88B9-DB68C4B68B47}" destId="{3F9CAB4B-6049-42DE-AA8D-69F490D6AFCF}"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1B9E3A1-483A-4A1F-BCD5-10D9113BAFE7}" type="doc">
      <dgm:prSet loTypeId="urn:microsoft.com/office/officeart/2005/8/layout/default" loCatId="list" qsTypeId="urn:microsoft.com/office/officeart/2005/8/quickstyle/simple1" qsCatId="simple" csTypeId="urn:microsoft.com/office/officeart/2005/8/colors/accent3_2" csCatId="accent3" phldr="1"/>
      <dgm:spPr/>
      <dgm:t>
        <a:bodyPr/>
        <a:lstStyle/>
        <a:p>
          <a:endParaRPr lang="en-US"/>
        </a:p>
      </dgm:t>
    </dgm:pt>
    <dgm:pt modelId="{8EFE8733-5A1B-446B-9854-4829DBF93E0A}">
      <dgm:prSet phldrT="[Text]" phldr="0"/>
      <dgm:spPr/>
      <dgm:t>
        <a:bodyPr/>
        <a:lstStyle/>
        <a:p>
          <a:r>
            <a:rPr lang="en-US" b="0">
              <a:solidFill>
                <a:schemeClr val="tx1"/>
              </a:solidFill>
              <a:latin typeface="Calibri"/>
              <a:cs typeface="Calibri"/>
            </a:rPr>
            <a:t>Age</a:t>
          </a:r>
          <a:endParaRPr lang="en-US"/>
        </a:p>
      </dgm:t>
    </dgm:pt>
    <dgm:pt modelId="{3974A8D3-54E7-48AE-B453-57FD985B9A79}" type="parTrans" cxnId="{FB7B6FAC-9254-4D12-B6CB-3827AE6F3BC9}">
      <dgm:prSet/>
      <dgm:spPr/>
      <dgm:t>
        <a:bodyPr/>
        <a:lstStyle/>
        <a:p>
          <a:endParaRPr lang="en-US"/>
        </a:p>
      </dgm:t>
    </dgm:pt>
    <dgm:pt modelId="{3F2DB43E-7816-45FC-A898-0BC90B356B74}" type="sibTrans" cxnId="{FB7B6FAC-9254-4D12-B6CB-3827AE6F3BC9}">
      <dgm:prSet/>
      <dgm:spPr/>
      <dgm:t>
        <a:bodyPr/>
        <a:lstStyle/>
        <a:p>
          <a:endParaRPr lang="en-US"/>
        </a:p>
      </dgm:t>
    </dgm:pt>
    <dgm:pt modelId="{5EBEC0B4-F41E-478F-AF95-8F5D7B02CCBC}">
      <dgm:prSet phldrT="[Text]" phldr="0"/>
      <dgm:spPr/>
      <dgm:t>
        <a:bodyPr/>
        <a:lstStyle/>
        <a:p>
          <a:r>
            <a:rPr lang="en-US" b="0">
              <a:solidFill>
                <a:schemeClr val="tx1"/>
              </a:solidFill>
              <a:latin typeface="Calibri"/>
              <a:cs typeface="Calibri"/>
            </a:rPr>
            <a:t>Gender</a:t>
          </a:r>
        </a:p>
      </dgm:t>
    </dgm:pt>
    <dgm:pt modelId="{369B4619-465F-46E0-98F7-DA024592526E}" type="parTrans" cxnId="{0CF7D337-AC62-47F7-A657-C666CE5C5DFD}">
      <dgm:prSet/>
      <dgm:spPr/>
      <dgm:t>
        <a:bodyPr/>
        <a:lstStyle/>
        <a:p>
          <a:endParaRPr lang="en-US"/>
        </a:p>
      </dgm:t>
    </dgm:pt>
    <dgm:pt modelId="{86AEA1BF-DD34-4465-B012-D3107B6801D4}" type="sibTrans" cxnId="{0CF7D337-AC62-47F7-A657-C666CE5C5DFD}">
      <dgm:prSet/>
      <dgm:spPr/>
      <dgm:t>
        <a:bodyPr/>
        <a:lstStyle/>
        <a:p>
          <a:endParaRPr lang="en-US"/>
        </a:p>
      </dgm:t>
    </dgm:pt>
    <dgm:pt modelId="{0C70292F-3F06-4FF4-9170-1A1F047AF789}">
      <dgm:prSet phldrT="[Text]" phldr="0"/>
      <dgm:spPr/>
      <dgm:t>
        <a:bodyPr/>
        <a:lstStyle/>
        <a:p>
          <a:r>
            <a:rPr lang="en-US" b="0">
              <a:solidFill>
                <a:schemeClr val="tx1"/>
              </a:solidFill>
              <a:latin typeface="Calibri"/>
              <a:cs typeface="Calibri"/>
            </a:rPr>
            <a:t>Disability</a:t>
          </a:r>
        </a:p>
      </dgm:t>
    </dgm:pt>
    <dgm:pt modelId="{3B902C2D-79FF-4A81-B5BF-89B903BC40B7}" type="parTrans" cxnId="{8F699475-6119-4B82-AEF8-DCCF51452694}">
      <dgm:prSet/>
      <dgm:spPr/>
      <dgm:t>
        <a:bodyPr/>
        <a:lstStyle/>
        <a:p>
          <a:endParaRPr lang="en-US"/>
        </a:p>
      </dgm:t>
    </dgm:pt>
    <dgm:pt modelId="{38073ABE-D84C-4833-9B01-3F6C7D1BC3A8}" type="sibTrans" cxnId="{8F699475-6119-4B82-AEF8-DCCF51452694}">
      <dgm:prSet/>
      <dgm:spPr/>
      <dgm:t>
        <a:bodyPr/>
        <a:lstStyle/>
        <a:p>
          <a:endParaRPr lang="en-US"/>
        </a:p>
      </dgm:t>
    </dgm:pt>
    <dgm:pt modelId="{F3A4734E-6EC8-427C-AF63-7F825776A2FA}">
      <dgm:prSet phldrT="[Text]" phldr="0"/>
      <dgm:spPr/>
      <dgm:t>
        <a:bodyPr/>
        <a:lstStyle/>
        <a:p>
          <a:r>
            <a:rPr lang="en-US" b="0">
              <a:solidFill>
                <a:schemeClr val="tx1"/>
              </a:solidFill>
              <a:latin typeface="Calibri"/>
              <a:cs typeface="Calibri"/>
            </a:rPr>
            <a:t>Poverty</a:t>
          </a:r>
        </a:p>
      </dgm:t>
    </dgm:pt>
    <dgm:pt modelId="{28A05B8F-8114-436E-9E1B-21855BF31E15}" type="parTrans" cxnId="{608114C0-5AB2-43EE-A7D4-3F9D064C2999}">
      <dgm:prSet/>
      <dgm:spPr/>
      <dgm:t>
        <a:bodyPr/>
        <a:lstStyle/>
        <a:p>
          <a:endParaRPr lang="en-US"/>
        </a:p>
      </dgm:t>
    </dgm:pt>
    <dgm:pt modelId="{37762302-77D6-499F-987D-9E7D356B7CB9}" type="sibTrans" cxnId="{608114C0-5AB2-43EE-A7D4-3F9D064C2999}">
      <dgm:prSet/>
      <dgm:spPr/>
      <dgm:t>
        <a:bodyPr/>
        <a:lstStyle/>
        <a:p>
          <a:endParaRPr lang="en-US"/>
        </a:p>
      </dgm:t>
    </dgm:pt>
    <dgm:pt modelId="{B520F05E-914C-4B69-A028-C6A4CADB0795}">
      <dgm:prSet phldrT="[Text]" phldr="0"/>
      <dgm:spPr/>
      <dgm:t>
        <a:bodyPr/>
        <a:lstStyle/>
        <a:p>
          <a:pPr algn="l" rtl="0"/>
          <a:r>
            <a:rPr lang="en-US" b="0">
              <a:solidFill>
                <a:schemeClr val="tx1"/>
              </a:solidFill>
              <a:latin typeface="Calibri"/>
              <a:cs typeface="Calibri"/>
            </a:rPr>
            <a:t>Ethnicity or Religion</a:t>
          </a:r>
        </a:p>
      </dgm:t>
    </dgm:pt>
    <dgm:pt modelId="{ACA59F74-1929-45A5-B15C-E21E52CDB582}" type="parTrans" cxnId="{643579A2-D0FC-4DF0-9057-C6AAE3E877AD}">
      <dgm:prSet/>
      <dgm:spPr/>
      <dgm:t>
        <a:bodyPr/>
        <a:lstStyle/>
        <a:p>
          <a:endParaRPr lang="en-US"/>
        </a:p>
      </dgm:t>
    </dgm:pt>
    <dgm:pt modelId="{4D35C7F0-B32D-4963-9D1C-C2766CAF4D48}" type="sibTrans" cxnId="{643579A2-D0FC-4DF0-9057-C6AAE3E877AD}">
      <dgm:prSet/>
      <dgm:spPr/>
      <dgm:t>
        <a:bodyPr/>
        <a:lstStyle/>
        <a:p>
          <a:endParaRPr lang="en-US"/>
        </a:p>
      </dgm:t>
    </dgm:pt>
    <dgm:pt modelId="{ABBBCDE3-46AB-4294-938B-11A0E1320FE8}" type="pres">
      <dgm:prSet presAssocID="{21B9E3A1-483A-4A1F-BCD5-10D9113BAFE7}" presName="diagram" presStyleCnt="0">
        <dgm:presLayoutVars>
          <dgm:dir/>
          <dgm:resizeHandles val="exact"/>
        </dgm:presLayoutVars>
      </dgm:prSet>
      <dgm:spPr/>
    </dgm:pt>
    <dgm:pt modelId="{DA585BBB-F031-4A54-B293-50805DEFE731}" type="pres">
      <dgm:prSet presAssocID="{8EFE8733-5A1B-446B-9854-4829DBF93E0A}" presName="node" presStyleLbl="node1" presStyleIdx="0" presStyleCnt="5">
        <dgm:presLayoutVars>
          <dgm:bulletEnabled val="1"/>
        </dgm:presLayoutVars>
      </dgm:prSet>
      <dgm:spPr/>
    </dgm:pt>
    <dgm:pt modelId="{298CC6CC-5196-49B1-81A2-8884B2ADEC17}" type="pres">
      <dgm:prSet presAssocID="{3F2DB43E-7816-45FC-A898-0BC90B356B74}" presName="sibTrans" presStyleCnt="0"/>
      <dgm:spPr/>
    </dgm:pt>
    <dgm:pt modelId="{3D9C8AEC-723C-41AF-AD32-373881C1622C}" type="pres">
      <dgm:prSet presAssocID="{5EBEC0B4-F41E-478F-AF95-8F5D7B02CCBC}" presName="node" presStyleLbl="node1" presStyleIdx="1" presStyleCnt="5">
        <dgm:presLayoutVars>
          <dgm:bulletEnabled val="1"/>
        </dgm:presLayoutVars>
      </dgm:prSet>
      <dgm:spPr/>
    </dgm:pt>
    <dgm:pt modelId="{B393F19D-3752-4698-8DFC-39BC7720E9DF}" type="pres">
      <dgm:prSet presAssocID="{86AEA1BF-DD34-4465-B012-D3107B6801D4}" presName="sibTrans" presStyleCnt="0"/>
      <dgm:spPr/>
    </dgm:pt>
    <dgm:pt modelId="{FCF378FB-AADE-408E-8920-5E34B6943035}" type="pres">
      <dgm:prSet presAssocID="{0C70292F-3F06-4FF4-9170-1A1F047AF789}" presName="node" presStyleLbl="node1" presStyleIdx="2" presStyleCnt="5">
        <dgm:presLayoutVars>
          <dgm:bulletEnabled val="1"/>
        </dgm:presLayoutVars>
      </dgm:prSet>
      <dgm:spPr/>
    </dgm:pt>
    <dgm:pt modelId="{5EA2054A-4FDB-4694-AD0B-3FA85D62586E}" type="pres">
      <dgm:prSet presAssocID="{38073ABE-D84C-4833-9B01-3F6C7D1BC3A8}" presName="sibTrans" presStyleCnt="0"/>
      <dgm:spPr/>
    </dgm:pt>
    <dgm:pt modelId="{4A9536B5-1021-4FAA-ABF2-55B6B2498A6A}" type="pres">
      <dgm:prSet presAssocID="{F3A4734E-6EC8-427C-AF63-7F825776A2FA}" presName="node" presStyleLbl="node1" presStyleIdx="3" presStyleCnt="5">
        <dgm:presLayoutVars>
          <dgm:bulletEnabled val="1"/>
        </dgm:presLayoutVars>
      </dgm:prSet>
      <dgm:spPr/>
    </dgm:pt>
    <dgm:pt modelId="{F20F2623-73A9-479A-AD2B-E866B3FC7767}" type="pres">
      <dgm:prSet presAssocID="{37762302-77D6-499F-987D-9E7D356B7CB9}" presName="sibTrans" presStyleCnt="0"/>
      <dgm:spPr/>
    </dgm:pt>
    <dgm:pt modelId="{BE1EA996-72FD-4CFB-AB1B-A601B19746F8}" type="pres">
      <dgm:prSet presAssocID="{B520F05E-914C-4B69-A028-C6A4CADB0795}" presName="node" presStyleLbl="node1" presStyleIdx="4" presStyleCnt="5">
        <dgm:presLayoutVars>
          <dgm:bulletEnabled val="1"/>
        </dgm:presLayoutVars>
      </dgm:prSet>
      <dgm:spPr/>
    </dgm:pt>
  </dgm:ptLst>
  <dgm:cxnLst>
    <dgm:cxn modelId="{42641C0C-3856-4DA8-B42A-07E98391AE39}" type="presOf" srcId="{8EFE8733-5A1B-446B-9854-4829DBF93E0A}" destId="{DA585BBB-F031-4A54-B293-50805DEFE731}" srcOrd="0" destOrd="0" presId="urn:microsoft.com/office/officeart/2005/8/layout/default"/>
    <dgm:cxn modelId="{0CF7D337-AC62-47F7-A657-C666CE5C5DFD}" srcId="{21B9E3A1-483A-4A1F-BCD5-10D9113BAFE7}" destId="{5EBEC0B4-F41E-478F-AF95-8F5D7B02CCBC}" srcOrd="1" destOrd="0" parTransId="{369B4619-465F-46E0-98F7-DA024592526E}" sibTransId="{86AEA1BF-DD34-4465-B012-D3107B6801D4}"/>
    <dgm:cxn modelId="{2404534A-FF81-4459-AA47-E81AECE6C182}" type="presOf" srcId="{21B9E3A1-483A-4A1F-BCD5-10D9113BAFE7}" destId="{ABBBCDE3-46AB-4294-938B-11A0E1320FE8}" srcOrd="0" destOrd="0" presId="urn:microsoft.com/office/officeart/2005/8/layout/default"/>
    <dgm:cxn modelId="{74415352-C059-4E04-9A4F-635FCCEB2FDC}" type="presOf" srcId="{0C70292F-3F06-4FF4-9170-1A1F047AF789}" destId="{FCF378FB-AADE-408E-8920-5E34B6943035}" srcOrd="0" destOrd="0" presId="urn:microsoft.com/office/officeart/2005/8/layout/default"/>
    <dgm:cxn modelId="{8F699475-6119-4B82-AEF8-DCCF51452694}" srcId="{21B9E3A1-483A-4A1F-BCD5-10D9113BAFE7}" destId="{0C70292F-3F06-4FF4-9170-1A1F047AF789}" srcOrd="2" destOrd="0" parTransId="{3B902C2D-79FF-4A81-B5BF-89B903BC40B7}" sibTransId="{38073ABE-D84C-4833-9B01-3F6C7D1BC3A8}"/>
    <dgm:cxn modelId="{6A08FC94-3D2B-4EC2-BAC7-06CB1ACB9834}" type="presOf" srcId="{B520F05E-914C-4B69-A028-C6A4CADB0795}" destId="{BE1EA996-72FD-4CFB-AB1B-A601B19746F8}" srcOrd="0" destOrd="0" presId="urn:microsoft.com/office/officeart/2005/8/layout/default"/>
    <dgm:cxn modelId="{2F88DB98-4BE2-4711-91F9-47C2559A5754}" type="presOf" srcId="{5EBEC0B4-F41E-478F-AF95-8F5D7B02CCBC}" destId="{3D9C8AEC-723C-41AF-AD32-373881C1622C}" srcOrd="0" destOrd="0" presId="urn:microsoft.com/office/officeart/2005/8/layout/default"/>
    <dgm:cxn modelId="{643579A2-D0FC-4DF0-9057-C6AAE3E877AD}" srcId="{21B9E3A1-483A-4A1F-BCD5-10D9113BAFE7}" destId="{B520F05E-914C-4B69-A028-C6A4CADB0795}" srcOrd="4" destOrd="0" parTransId="{ACA59F74-1929-45A5-B15C-E21E52CDB582}" sibTransId="{4D35C7F0-B32D-4963-9D1C-C2766CAF4D48}"/>
    <dgm:cxn modelId="{FB7B6FAC-9254-4D12-B6CB-3827AE6F3BC9}" srcId="{21B9E3A1-483A-4A1F-BCD5-10D9113BAFE7}" destId="{8EFE8733-5A1B-446B-9854-4829DBF93E0A}" srcOrd="0" destOrd="0" parTransId="{3974A8D3-54E7-48AE-B453-57FD985B9A79}" sibTransId="{3F2DB43E-7816-45FC-A898-0BC90B356B74}"/>
    <dgm:cxn modelId="{608114C0-5AB2-43EE-A7D4-3F9D064C2999}" srcId="{21B9E3A1-483A-4A1F-BCD5-10D9113BAFE7}" destId="{F3A4734E-6EC8-427C-AF63-7F825776A2FA}" srcOrd="3" destOrd="0" parTransId="{28A05B8F-8114-436E-9E1B-21855BF31E15}" sibTransId="{37762302-77D6-499F-987D-9E7D356B7CB9}"/>
    <dgm:cxn modelId="{399CF9F4-339E-42B9-89F2-0D03010A2F46}" type="presOf" srcId="{F3A4734E-6EC8-427C-AF63-7F825776A2FA}" destId="{4A9536B5-1021-4FAA-ABF2-55B6B2498A6A}" srcOrd="0" destOrd="0" presId="urn:microsoft.com/office/officeart/2005/8/layout/default"/>
    <dgm:cxn modelId="{D95DE35D-3B5C-4097-8946-E260B21C0D0C}" type="presParOf" srcId="{ABBBCDE3-46AB-4294-938B-11A0E1320FE8}" destId="{DA585BBB-F031-4A54-B293-50805DEFE731}" srcOrd="0" destOrd="0" presId="urn:microsoft.com/office/officeart/2005/8/layout/default"/>
    <dgm:cxn modelId="{A3C8C5CB-902A-4EE6-91F3-05CDB18190B0}" type="presParOf" srcId="{ABBBCDE3-46AB-4294-938B-11A0E1320FE8}" destId="{298CC6CC-5196-49B1-81A2-8884B2ADEC17}" srcOrd="1" destOrd="0" presId="urn:microsoft.com/office/officeart/2005/8/layout/default"/>
    <dgm:cxn modelId="{385DEE4E-AB01-4B33-8728-70A71BCC276D}" type="presParOf" srcId="{ABBBCDE3-46AB-4294-938B-11A0E1320FE8}" destId="{3D9C8AEC-723C-41AF-AD32-373881C1622C}" srcOrd="2" destOrd="0" presId="urn:microsoft.com/office/officeart/2005/8/layout/default"/>
    <dgm:cxn modelId="{9C7089D9-FE55-4460-B2B9-3E4660B6044B}" type="presParOf" srcId="{ABBBCDE3-46AB-4294-938B-11A0E1320FE8}" destId="{B393F19D-3752-4698-8DFC-39BC7720E9DF}" srcOrd="3" destOrd="0" presId="urn:microsoft.com/office/officeart/2005/8/layout/default"/>
    <dgm:cxn modelId="{54F19B16-EC0E-47B6-96BA-4310972E6616}" type="presParOf" srcId="{ABBBCDE3-46AB-4294-938B-11A0E1320FE8}" destId="{FCF378FB-AADE-408E-8920-5E34B6943035}" srcOrd="4" destOrd="0" presId="urn:microsoft.com/office/officeart/2005/8/layout/default"/>
    <dgm:cxn modelId="{4C9E1FC7-1459-4D7E-A3B8-BE2B80FC9097}" type="presParOf" srcId="{ABBBCDE3-46AB-4294-938B-11A0E1320FE8}" destId="{5EA2054A-4FDB-4694-AD0B-3FA85D62586E}" srcOrd="5" destOrd="0" presId="urn:microsoft.com/office/officeart/2005/8/layout/default"/>
    <dgm:cxn modelId="{4A17A7DF-1F43-4F1F-866A-D3D4EAEB7C72}" type="presParOf" srcId="{ABBBCDE3-46AB-4294-938B-11A0E1320FE8}" destId="{4A9536B5-1021-4FAA-ABF2-55B6B2498A6A}" srcOrd="6" destOrd="0" presId="urn:microsoft.com/office/officeart/2005/8/layout/default"/>
    <dgm:cxn modelId="{78C267BF-1CA3-4302-8B34-77B0A2FD3F69}" type="presParOf" srcId="{ABBBCDE3-46AB-4294-938B-11A0E1320FE8}" destId="{F20F2623-73A9-479A-AD2B-E866B3FC7767}" srcOrd="7" destOrd="0" presId="urn:microsoft.com/office/officeart/2005/8/layout/default"/>
    <dgm:cxn modelId="{2867E818-8C72-42CF-9BD7-4F40B0E3EFE9}" type="presParOf" srcId="{ABBBCDE3-46AB-4294-938B-11A0E1320FE8}" destId="{BE1EA996-72FD-4CFB-AB1B-A601B19746F8}" srcOrd="8"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AFE5178-59FB-F742-9E3F-297F84A723E0}" type="doc">
      <dgm:prSet loTypeId="urn:microsoft.com/office/officeart/2005/8/layout/process1" loCatId="" qsTypeId="urn:microsoft.com/office/officeart/2005/8/quickstyle/simple1" qsCatId="simple" csTypeId="urn:microsoft.com/office/officeart/2005/8/colors/colorful1" csCatId="colorful" phldr="1"/>
      <dgm:spPr/>
    </dgm:pt>
    <dgm:pt modelId="{D99580E9-F983-6F46-9C3B-9E9F06E85120}">
      <dgm:prSet phldrT="[Text]" custT="1"/>
      <dgm:spPr/>
      <dgm:t>
        <a:bodyPr/>
        <a:lstStyle/>
        <a:p>
          <a:r>
            <a:rPr lang="en-US" sz="2400"/>
            <a:t>Cluster </a:t>
          </a:r>
          <a:r>
            <a:rPr lang="en-US" sz="2400" err="1"/>
            <a:t>obj’s</a:t>
          </a:r>
          <a:endParaRPr lang="en-US" sz="2400"/>
        </a:p>
      </dgm:t>
    </dgm:pt>
    <dgm:pt modelId="{A0748C73-99E7-B54F-8DE7-D80BBC6A5556}" type="parTrans" cxnId="{8D6DAE69-8B66-F241-B30B-72CCCD3879ED}">
      <dgm:prSet/>
      <dgm:spPr/>
      <dgm:t>
        <a:bodyPr/>
        <a:lstStyle/>
        <a:p>
          <a:endParaRPr lang="en-US" sz="2000"/>
        </a:p>
      </dgm:t>
    </dgm:pt>
    <dgm:pt modelId="{E8B626A6-2FD8-A04A-9D93-76D17ED17A01}" type="sibTrans" cxnId="{8D6DAE69-8B66-F241-B30B-72CCCD3879ED}">
      <dgm:prSet custT="1"/>
      <dgm:spPr/>
      <dgm:t>
        <a:bodyPr/>
        <a:lstStyle/>
        <a:p>
          <a:endParaRPr lang="en-US" sz="2000"/>
        </a:p>
      </dgm:t>
    </dgm:pt>
    <dgm:pt modelId="{645ED6BF-41A3-4649-AAB4-C8A3342A2764}">
      <dgm:prSet phldrT="[Text]" custT="1"/>
      <dgm:spPr/>
      <dgm:t>
        <a:bodyPr/>
        <a:lstStyle/>
        <a:p>
          <a:r>
            <a:rPr lang="en-US" sz="2400" err="1"/>
            <a:t>PiN</a:t>
          </a:r>
          <a:endParaRPr lang="en-US" sz="2400"/>
        </a:p>
      </dgm:t>
    </dgm:pt>
    <dgm:pt modelId="{C74B10B2-F841-EA48-8350-338AEEE0EE0C}" type="parTrans" cxnId="{91CCC4B9-A139-3E4F-A604-01974BE1A7F8}">
      <dgm:prSet/>
      <dgm:spPr/>
      <dgm:t>
        <a:bodyPr/>
        <a:lstStyle/>
        <a:p>
          <a:endParaRPr lang="en-US" sz="2000"/>
        </a:p>
      </dgm:t>
    </dgm:pt>
    <dgm:pt modelId="{50AB09E4-E209-084A-85B9-CCDD119D032F}" type="sibTrans" cxnId="{91CCC4B9-A139-3E4F-A604-01974BE1A7F8}">
      <dgm:prSet custT="1"/>
      <dgm:spPr/>
      <dgm:t>
        <a:bodyPr/>
        <a:lstStyle/>
        <a:p>
          <a:endParaRPr lang="en-US" sz="2000"/>
        </a:p>
      </dgm:t>
    </dgm:pt>
    <dgm:pt modelId="{471D0C14-B055-1749-9203-14A1EA781E9F}">
      <dgm:prSet phldrT="[Text]" custT="1"/>
      <dgm:spPr/>
      <dgm:t>
        <a:bodyPr/>
        <a:lstStyle/>
        <a:p>
          <a:r>
            <a:rPr lang="en-US" sz="2400"/>
            <a:t>Priority actions</a:t>
          </a:r>
        </a:p>
      </dgm:t>
    </dgm:pt>
    <dgm:pt modelId="{CB3D8A22-4525-F546-B87A-59ECBBC65553}" type="parTrans" cxnId="{D9E57186-3B17-DE4C-9C40-B45950590D98}">
      <dgm:prSet/>
      <dgm:spPr/>
      <dgm:t>
        <a:bodyPr/>
        <a:lstStyle/>
        <a:p>
          <a:endParaRPr lang="en-US" sz="2000"/>
        </a:p>
      </dgm:t>
    </dgm:pt>
    <dgm:pt modelId="{750F0F97-9C0F-9B46-BB07-EB3D289945B6}" type="sibTrans" cxnId="{D9E57186-3B17-DE4C-9C40-B45950590D98}">
      <dgm:prSet custT="1"/>
      <dgm:spPr/>
      <dgm:t>
        <a:bodyPr/>
        <a:lstStyle/>
        <a:p>
          <a:endParaRPr lang="en-US" sz="2000"/>
        </a:p>
      </dgm:t>
    </dgm:pt>
    <dgm:pt modelId="{E6C8692C-63C8-3645-A1D6-9A5175086431}">
      <dgm:prSet phldrT="[Text]" custT="1"/>
      <dgm:spPr/>
      <dgm:t>
        <a:bodyPr/>
        <a:lstStyle/>
        <a:p>
          <a:r>
            <a:rPr lang="en-US" sz="2400"/>
            <a:t>Activities</a:t>
          </a:r>
        </a:p>
      </dgm:t>
    </dgm:pt>
    <dgm:pt modelId="{173F2944-0B2E-8242-BE0E-48F32AEE6BB2}" type="parTrans" cxnId="{B610FDE2-2341-DE4B-B17C-FB44036FD8F5}">
      <dgm:prSet/>
      <dgm:spPr/>
      <dgm:t>
        <a:bodyPr/>
        <a:lstStyle/>
        <a:p>
          <a:endParaRPr lang="en-US" sz="2000"/>
        </a:p>
      </dgm:t>
    </dgm:pt>
    <dgm:pt modelId="{74123F13-FE09-C648-B526-825626D82A01}" type="sibTrans" cxnId="{B610FDE2-2341-DE4B-B17C-FB44036FD8F5}">
      <dgm:prSet custT="1"/>
      <dgm:spPr/>
      <dgm:t>
        <a:bodyPr/>
        <a:lstStyle/>
        <a:p>
          <a:endParaRPr lang="en-US" sz="2000"/>
        </a:p>
      </dgm:t>
    </dgm:pt>
    <dgm:pt modelId="{AD159065-506D-A14B-9A5C-A262923685BA}">
      <dgm:prSet phldrT="[Text]" custT="1"/>
      <dgm:spPr/>
      <dgm:t>
        <a:bodyPr/>
        <a:lstStyle/>
        <a:p>
          <a:r>
            <a:rPr lang="en-US" sz="2400"/>
            <a:t>Funding </a:t>
          </a:r>
          <a:r>
            <a:rPr lang="en-US" sz="2400" err="1"/>
            <a:t>reqs</a:t>
          </a:r>
          <a:endParaRPr lang="en-US" sz="2400"/>
        </a:p>
      </dgm:t>
    </dgm:pt>
    <dgm:pt modelId="{27A35917-608C-A24C-8DB0-981F5007122E}" type="parTrans" cxnId="{70610A32-77B6-8249-B72B-9DCDB1ACF8C4}">
      <dgm:prSet/>
      <dgm:spPr/>
      <dgm:t>
        <a:bodyPr/>
        <a:lstStyle/>
        <a:p>
          <a:endParaRPr lang="en-US" sz="2000"/>
        </a:p>
      </dgm:t>
    </dgm:pt>
    <dgm:pt modelId="{FA6763B6-55FB-1849-ADCA-4170B6A50E3E}" type="sibTrans" cxnId="{70610A32-77B6-8249-B72B-9DCDB1ACF8C4}">
      <dgm:prSet custT="1"/>
      <dgm:spPr/>
      <dgm:t>
        <a:bodyPr/>
        <a:lstStyle/>
        <a:p>
          <a:endParaRPr lang="en-US" sz="2000"/>
        </a:p>
      </dgm:t>
    </dgm:pt>
    <dgm:pt modelId="{DDB3C2B6-99D7-364F-B260-A3D391D29F34}">
      <dgm:prSet phldrT="[Text]" custT="1"/>
      <dgm:spPr/>
      <dgm:t>
        <a:bodyPr/>
        <a:lstStyle/>
        <a:p>
          <a:r>
            <a:rPr lang="en-US" sz="2100"/>
            <a:t>Monitoring</a:t>
          </a:r>
        </a:p>
      </dgm:t>
    </dgm:pt>
    <dgm:pt modelId="{710A4BD5-84DD-334B-85AB-C3EBCAC7E247}" type="parTrans" cxnId="{6FCAC0F3-9C31-B948-A769-23B53F5160F2}">
      <dgm:prSet/>
      <dgm:spPr/>
      <dgm:t>
        <a:bodyPr/>
        <a:lstStyle/>
        <a:p>
          <a:endParaRPr lang="en-US" sz="2000"/>
        </a:p>
      </dgm:t>
    </dgm:pt>
    <dgm:pt modelId="{EF15EDE6-4BED-3B4B-A5BC-8CDE3EB7EB64}" type="sibTrans" cxnId="{6FCAC0F3-9C31-B948-A769-23B53F5160F2}">
      <dgm:prSet/>
      <dgm:spPr/>
      <dgm:t>
        <a:bodyPr/>
        <a:lstStyle/>
        <a:p>
          <a:endParaRPr lang="en-US" sz="2000"/>
        </a:p>
      </dgm:t>
    </dgm:pt>
    <dgm:pt modelId="{611CC313-0D53-394F-94BA-1CD211912A10}" type="pres">
      <dgm:prSet presAssocID="{FAFE5178-59FB-F742-9E3F-297F84A723E0}" presName="Name0" presStyleCnt="0">
        <dgm:presLayoutVars>
          <dgm:dir/>
          <dgm:resizeHandles val="exact"/>
        </dgm:presLayoutVars>
      </dgm:prSet>
      <dgm:spPr/>
    </dgm:pt>
    <dgm:pt modelId="{6747CA79-D02E-5A41-A091-22C8338A0298}" type="pres">
      <dgm:prSet presAssocID="{D99580E9-F983-6F46-9C3B-9E9F06E85120}" presName="node" presStyleLbl="node1" presStyleIdx="0" presStyleCnt="6" custScaleY="167076">
        <dgm:presLayoutVars>
          <dgm:bulletEnabled val="1"/>
        </dgm:presLayoutVars>
      </dgm:prSet>
      <dgm:spPr/>
    </dgm:pt>
    <dgm:pt modelId="{0F4055F7-26E9-F34F-B050-F3A33334906F}" type="pres">
      <dgm:prSet presAssocID="{E8B626A6-2FD8-A04A-9D93-76D17ED17A01}" presName="sibTrans" presStyleLbl="sibTrans2D1" presStyleIdx="0" presStyleCnt="5"/>
      <dgm:spPr/>
    </dgm:pt>
    <dgm:pt modelId="{941F8FE7-0BDA-5D40-948A-5A59994BC725}" type="pres">
      <dgm:prSet presAssocID="{E8B626A6-2FD8-A04A-9D93-76D17ED17A01}" presName="connectorText" presStyleLbl="sibTrans2D1" presStyleIdx="0" presStyleCnt="5"/>
      <dgm:spPr/>
    </dgm:pt>
    <dgm:pt modelId="{AE6794CF-6CB7-D443-843E-6ABE40319EA2}" type="pres">
      <dgm:prSet presAssocID="{645ED6BF-41A3-4649-AAB4-C8A3342A2764}" presName="node" presStyleLbl="node1" presStyleIdx="1" presStyleCnt="6" custScaleY="167076">
        <dgm:presLayoutVars>
          <dgm:bulletEnabled val="1"/>
        </dgm:presLayoutVars>
      </dgm:prSet>
      <dgm:spPr/>
    </dgm:pt>
    <dgm:pt modelId="{AE60DE18-8227-124C-BF65-88C68010D48B}" type="pres">
      <dgm:prSet presAssocID="{50AB09E4-E209-084A-85B9-CCDD119D032F}" presName="sibTrans" presStyleLbl="sibTrans2D1" presStyleIdx="1" presStyleCnt="5"/>
      <dgm:spPr/>
    </dgm:pt>
    <dgm:pt modelId="{E12B5298-7C8C-E048-A579-97BF4C1D1FFE}" type="pres">
      <dgm:prSet presAssocID="{50AB09E4-E209-084A-85B9-CCDD119D032F}" presName="connectorText" presStyleLbl="sibTrans2D1" presStyleIdx="1" presStyleCnt="5"/>
      <dgm:spPr/>
    </dgm:pt>
    <dgm:pt modelId="{8102E531-464E-9247-90A5-79227F50A774}" type="pres">
      <dgm:prSet presAssocID="{471D0C14-B055-1749-9203-14A1EA781E9F}" presName="node" presStyleLbl="node1" presStyleIdx="2" presStyleCnt="6" custScaleY="167076">
        <dgm:presLayoutVars>
          <dgm:bulletEnabled val="1"/>
        </dgm:presLayoutVars>
      </dgm:prSet>
      <dgm:spPr/>
    </dgm:pt>
    <dgm:pt modelId="{5B9C75AF-CC9E-F341-9FE9-0832305EC14C}" type="pres">
      <dgm:prSet presAssocID="{750F0F97-9C0F-9B46-BB07-EB3D289945B6}" presName="sibTrans" presStyleLbl="sibTrans2D1" presStyleIdx="2" presStyleCnt="5"/>
      <dgm:spPr/>
    </dgm:pt>
    <dgm:pt modelId="{331906F5-BC70-AE45-8676-5FA143D2F729}" type="pres">
      <dgm:prSet presAssocID="{750F0F97-9C0F-9B46-BB07-EB3D289945B6}" presName="connectorText" presStyleLbl="sibTrans2D1" presStyleIdx="2" presStyleCnt="5"/>
      <dgm:spPr/>
    </dgm:pt>
    <dgm:pt modelId="{91D68699-7264-D14A-A37D-61E2639DB640}" type="pres">
      <dgm:prSet presAssocID="{E6C8692C-63C8-3645-A1D6-9A5175086431}" presName="node" presStyleLbl="node1" presStyleIdx="3" presStyleCnt="6" custScaleY="167076">
        <dgm:presLayoutVars>
          <dgm:bulletEnabled val="1"/>
        </dgm:presLayoutVars>
      </dgm:prSet>
      <dgm:spPr/>
    </dgm:pt>
    <dgm:pt modelId="{995B22EF-DF41-A44F-84C9-C84C20504183}" type="pres">
      <dgm:prSet presAssocID="{74123F13-FE09-C648-B526-825626D82A01}" presName="sibTrans" presStyleLbl="sibTrans2D1" presStyleIdx="3" presStyleCnt="5"/>
      <dgm:spPr/>
    </dgm:pt>
    <dgm:pt modelId="{3E3A76AC-9C3F-974A-8AF9-1125BDD49F4F}" type="pres">
      <dgm:prSet presAssocID="{74123F13-FE09-C648-B526-825626D82A01}" presName="connectorText" presStyleLbl="sibTrans2D1" presStyleIdx="3" presStyleCnt="5"/>
      <dgm:spPr/>
    </dgm:pt>
    <dgm:pt modelId="{8AC78D5B-AED3-994A-B1F0-13455E64D991}" type="pres">
      <dgm:prSet presAssocID="{AD159065-506D-A14B-9A5C-A262923685BA}" presName="node" presStyleLbl="node1" presStyleIdx="4" presStyleCnt="6" custScaleY="167076">
        <dgm:presLayoutVars>
          <dgm:bulletEnabled val="1"/>
        </dgm:presLayoutVars>
      </dgm:prSet>
      <dgm:spPr/>
    </dgm:pt>
    <dgm:pt modelId="{59149A0E-95F1-104D-8735-0EC5D8C6C8A7}" type="pres">
      <dgm:prSet presAssocID="{FA6763B6-55FB-1849-ADCA-4170B6A50E3E}" presName="sibTrans" presStyleLbl="sibTrans2D1" presStyleIdx="4" presStyleCnt="5"/>
      <dgm:spPr/>
    </dgm:pt>
    <dgm:pt modelId="{768FF6B4-5DCA-544A-806E-60C32C524676}" type="pres">
      <dgm:prSet presAssocID="{FA6763B6-55FB-1849-ADCA-4170B6A50E3E}" presName="connectorText" presStyleLbl="sibTrans2D1" presStyleIdx="4" presStyleCnt="5"/>
      <dgm:spPr/>
    </dgm:pt>
    <dgm:pt modelId="{5F048A55-5716-B34D-A192-21CC304D283C}" type="pres">
      <dgm:prSet presAssocID="{DDB3C2B6-99D7-364F-B260-A3D391D29F34}" presName="node" presStyleLbl="node1" presStyleIdx="5" presStyleCnt="6" custScaleY="167076">
        <dgm:presLayoutVars>
          <dgm:bulletEnabled val="1"/>
        </dgm:presLayoutVars>
      </dgm:prSet>
      <dgm:spPr/>
    </dgm:pt>
  </dgm:ptLst>
  <dgm:cxnLst>
    <dgm:cxn modelId="{C3E49C0F-4A91-624D-ABE1-9C4B3C34D9B5}" type="presOf" srcId="{74123F13-FE09-C648-B526-825626D82A01}" destId="{3E3A76AC-9C3F-974A-8AF9-1125BDD49F4F}" srcOrd="1" destOrd="0" presId="urn:microsoft.com/office/officeart/2005/8/layout/process1"/>
    <dgm:cxn modelId="{70610A32-77B6-8249-B72B-9DCDB1ACF8C4}" srcId="{FAFE5178-59FB-F742-9E3F-297F84A723E0}" destId="{AD159065-506D-A14B-9A5C-A262923685BA}" srcOrd="4" destOrd="0" parTransId="{27A35917-608C-A24C-8DB0-981F5007122E}" sibTransId="{FA6763B6-55FB-1849-ADCA-4170B6A50E3E}"/>
    <dgm:cxn modelId="{742C763F-0A7D-6B49-AB32-628E2C5A53DF}" type="presOf" srcId="{AD159065-506D-A14B-9A5C-A262923685BA}" destId="{8AC78D5B-AED3-994A-B1F0-13455E64D991}" srcOrd="0" destOrd="0" presId="urn:microsoft.com/office/officeart/2005/8/layout/process1"/>
    <dgm:cxn modelId="{F44BE246-54AD-7E41-89A0-0CF9F1D2900C}" type="presOf" srcId="{50AB09E4-E209-084A-85B9-CCDD119D032F}" destId="{AE60DE18-8227-124C-BF65-88C68010D48B}" srcOrd="0" destOrd="0" presId="urn:microsoft.com/office/officeart/2005/8/layout/process1"/>
    <dgm:cxn modelId="{548DC448-3C38-6444-8BA5-B016B45205CD}" type="presOf" srcId="{FAFE5178-59FB-F742-9E3F-297F84A723E0}" destId="{611CC313-0D53-394F-94BA-1CD211912A10}" srcOrd="0" destOrd="0" presId="urn:microsoft.com/office/officeart/2005/8/layout/process1"/>
    <dgm:cxn modelId="{F548E155-60CF-6E40-AE94-AFE146AD2F32}" type="presOf" srcId="{E6C8692C-63C8-3645-A1D6-9A5175086431}" destId="{91D68699-7264-D14A-A37D-61E2639DB640}" srcOrd="0" destOrd="0" presId="urn:microsoft.com/office/officeart/2005/8/layout/process1"/>
    <dgm:cxn modelId="{7AB30B59-93AD-5C4E-9AD9-7534E3F0D9C3}" type="presOf" srcId="{DDB3C2B6-99D7-364F-B260-A3D391D29F34}" destId="{5F048A55-5716-B34D-A192-21CC304D283C}" srcOrd="0" destOrd="0" presId="urn:microsoft.com/office/officeart/2005/8/layout/process1"/>
    <dgm:cxn modelId="{8D6DAE69-8B66-F241-B30B-72CCCD3879ED}" srcId="{FAFE5178-59FB-F742-9E3F-297F84A723E0}" destId="{D99580E9-F983-6F46-9C3B-9E9F06E85120}" srcOrd="0" destOrd="0" parTransId="{A0748C73-99E7-B54F-8DE7-D80BBC6A5556}" sibTransId="{E8B626A6-2FD8-A04A-9D93-76D17ED17A01}"/>
    <dgm:cxn modelId="{E61C1071-9DD4-484E-88D5-946D9A85C5D1}" type="presOf" srcId="{FA6763B6-55FB-1849-ADCA-4170B6A50E3E}" destId="{59149A0E-95F1-104D-8735-0EC5D8C6C8A7}" srcOrd="0" destOrd="0" presId="urn:microsoft.com/office/officeart/2005/8/layout/process1"/>
    <dgm:cxn modelId="{3751827C-18FC-B849-9796-A4ECDACA84AA}" type="presOf" srcId="{74123F13-FE09-C648-B526-825626D82A01}" destId="{995B22EF-DF41-A44F-84C9-C84C20504183}" srcOrd="0" destOrd="0" presId="urn:microsoft.com/office/officeart/2005/8/layout/process1"/>
    <dgm:cxn modelId="{C3C51E82-4D7E-6641-9A7E-45AB6BA0B6E2}" type="presOf" srcId="{FA6763B6-55FB-1849-ADCA-4170B6A50E3E}" destId="{768FF6B4-5DCA-544A-806E-60C32C524676}" srcOrd="1" destOrd="0" presId="urn:microsoft.com/office/officeart/2005/8/layout/process1"/>
    <dgm:cxn modelId="{D9E57186-3B17-DE4C-9C40-B45950590D98}" srcId="{FAFE5178-59FB-F742-9E3F-297F84A723E0}" destId="{471D0C14-B055-1749-9203-14A1EA781E9F}" srcOrd="2" destOrd="0" parTransId="{CB3D8A22-4525-F546-B87A-59ECBBC65553}" sibTransId="{750F0F97-9C0F-9B46-BB07-EB3D289945B6}"/>
    <dgm:cxn modelId="{1287B28A-5DFD-2845-8CAD-599235F29B82}" type="presOf" srcId="{50AB09E4-E209-084A-85B9-CCDD119D032F}" destId="{E12B5298-7C8C-E048-A579-97BF4C1D1FFE}" srcOrd="1" destOrd="0" presId="urn:microsoft.com/office/officeart/2005/8/layout/process1"/>
    <dgm:cxn modelId="{9FC2579F-BF1B-7141-BE2D-0053F1DE4105}" type="presOf" srcId="{645ED6BF-41A3-4649-AAB4-C8A3342A2764}" destId="{AE6794CF-6CB7-D443-843E-6ABE40319EA2}" srcOrd="0" destOrd="0" presId="urn:microsoft.com/office/officeart/2005/8/layout/process1"/>
    <dgm:cxn modelId="{830DA5A5-160B-C74F-9622-0904DBAAC6EA}" type="presOf" srcId="{750F0F97-9C0F-9B46-BB07-EB3D289945B6}" destId="{331906F5-BC70-AE45-8676-5FA143D2F729}" srcOrd="1" destOrd="0" presId="urn:microsoft.com/office/officeart/2005/8/layout/process1"/>
    <dgm:cxn modelId="{9E44BCB8-36FF-C942-AE83-C1DB0E96450F}" type="presOf" srcId="{471D0C14-B055-1749-9203-14A1EA781E9F}" destId="{8102E531-464E-9247-90A5-79227F50A774}" srcOrd="0" destOrd="0" presId="urn:microsoft.com/office/officeart/2005/8/layout/process1"/>
    <dgm:cxn modelId="{91CCC4B9-A139-3E4F-A604-01974BE1A7F8}" srcId="{FAFE5178-59FB-F742-9E3F-297F84A723E0}" destId="{645ED6BF-41A3-4649-AAB4-C8A3342A2764}" srcOrd="1" destOrd="0" parTransId="{C74B10B2-F841-EA48-8350-338AEEE0EE0C}" sibTransId="{50AB09E4-E209-084A-85B9-CCDD119D032F}"/>
    <dgm:cxn modelId="{C4D5E8BC-DF13-8B49-9E74-9606BDD56F15}" type="presOf" srcId="{E8B626A6-2FD8-A04A-9D93-76D17ED17A01}" destId="{0F4055F7-26E9-F34F-B050-F3A33334906F}" srcOrd="0" destOrd="0" presId="urn:microsoft.com/office/officeart/2005/8/layout/process1"/>
    <dgm:cxn modelId="{34E149BD-EE34-2247-94E1-32C1F5E8F5A2}" type="presOf" srcId="{E8B626A6-2FD8-A04A-9D93-76D17ED17A01}" destId="{941F8FE7-0BDA-5D40-948A-5A59994BC725}" srcOrd="1" destOrd="0" presId="urn:microsoft.com/office/officeart/2005/8/layout/process1"/>
    <dgm:cxn modelId="{93E0F9CB-1567-2E4B-9456-94426766EE8E}" type="presOf" srcId="{D99580E9-F983-6F46-9C3B-9E9F06E85120}" destId="{6747CA79-D02E-5A41-A091-22C8338A0298}" srcOrd="0" destOrd="0" presId="urn:microsoft.com/office/officeart/2005/8/layout/process1"/>
    <dgm:cxn modelId="{1F6313D5-7F2F-544D-959D-DBF93ED90D01}" type="presOf" srcId="{750F0F97-9C0F-9B46-BB07-EB3D289945B6}" destId="{5B9C75AF-CC9E-F341-9FE9-0832305EC14C}" srcOrd="0" destOrd="0" presId="urn:microsoft.com/office/officeart/2005/8/layout/process1"/>
    <dgm:cxn modelId="{B610FDE2-2341-DE4B-B17C-FB44036FD8F5}" srcId="{FAFE5178-59FB-F742-9E3F-297F84A723E0}" destId="{E6C8692C-63C8-3645-A1D6-9A5175086431}" srcOrd="3" destOrd="0" parTransId="{173F2944-0B2E-8242-BE0E-48F32AEE6BB2}" sibTransId="{74123F13-FE09-C648-B526-825626D82A01}"/>
    <dgm:cxn modelId="{6FCAC0F3-9C31-B948-A769-23B53F5160F2}" srcId="{FAFE5178-59FB-F742-9E3F-297F84A723E0}" destId="{DDB3C2B6-99D7-364F-B260-A3D391D29F34}" srcOrd="5" destOrd="0" parTransId="{710A4BD5-84DD-334B-85AB-C3EBCAC7E247}" sibTransId="{EF15EDE6-4BED-3B4B-A5BC-8CDE3EB7EB64}"/>
    <dgm:cxn modelId="{4A04E4B6-B019-7040-BD03-210311F4E021}" type="presParOf" srcId="{611CC313-0D53-394F-94BA-1CD211912A10}" destId="{6747CA79-D02E-5A41-A091-22C8338A0298}" srcOrd="0" destOrd="0" presId="urn:microsoft.com/office/officeart/2005/8/layout/process1"/>
    <dgm:cxn modelId="{CF19624D-4DE1-C04F-8CC2-BC356A482385}" type="presParOf" srcId="{611CC313-0D53-394F-94BA-1CD211912A10}" destId="{0F4055F7-26E9-F34F-B050-F3A33334906F}" srcOrd="1" destOrd="0" presId="urn:microsoft.com/office/officeart/2005/8/layout/process1"/>
    <dgm:cxn modelId="{C4FCDFBC-C490-1E48-ADFE-1D0FD2D73A73}" type="presParOf" srcId="{0F4055F7-26E9-F34F-B050-F3A33334906F}" destId="{941F8FE7-0BDA-5D40-948A-5A59994BC725}" srcOrd="0" destOrd="0" presId="urn:microsoft.com/office/officeart/2005/8/layout/process1"/>
    <dgm:cxn modelId="{5B8F40D9-C652-2D4E-BBD7-FBA03BE63326}" type="presParOf" srcId="{611CC313-0D53-394F-94BA-1CD211912A10}" destId="{AE6794CF-6CB7-D443-843E-6ABE40319EA2}" srcOrd="2" destOrd="0" presId="urn:microsoft.com/office/officeart/2005/8/layout/process1"/>
    <dgm:cxn modelId="{FC38B8B0-6B96-6A40-8B1A-B5B39E38AD45}" type="presParOf" srcId="{611CC313-0D53-394F-94BA-1CD211912A10}" destId="{AE60DE18-8227-124C-BF65-88C68010D48B}" srcOrd="3" destOrd="0" presId="urn:microsoft.com/office/officeart/2005/8/layout/process1"/>
    <dgm:cxn modelId="{C76810A5-639B-4E4F-975C-02E3970F0FAE}" type="presParOf" srcId="{AE60DE18-8227-124C-BF65-88C68010D48B}" destId="{E12B5298-7C8C-E048-A579-97BF4C1D1FFE}" srcOrd="0" destOrd="0" presId="urn:microsoft.com/office/officeart/2005/8/layout/process1"/>
    <dgm:cxn modelId="{DCC208EE-5CDF-2948-B7E1-6C6B2D40CB71}" type="presParOf" srcId="{611CC313-0D53-394F-94BA-1CD211912A10}" destId="{8102E531-464E-9247-90A5-79227F50A774}" srcOrd="4" destOrd="0" presId="urn:microsoft.com/office/officeart/2005/8/layout/process1"/>
    <dgm:cxn modelId="{8B1E2135-65E3-E441-A17D-1D89641D52A7}" type="presParOf" srcId="{611CC313-0D53-394F-94BA-1CD211912A10}" destId="{5B9C75AF-CC9E-F341-9FE9-0832305EC14C}" srcOrd="5" destOrd="0" presId="urn:microsoft.com/office/officeart/2005/8/layout/process1"/>
    <dgm:cxn modelId="{71503F80-F56F-554A-AA4C-4402F4B9C0DA}" type="presParOf" srcId="{5B9C75AF-CC9E-F341-9FE9-0832305EC14C}" destId="{331906F5-BC70-AE45-8676-5FA143D2F729}" srcOrd="0" destOrd="0" presId="urn:microsoft.com/office/officeart/2005/8/layout/process1"/>
    <dgm:cxn modelId="{C9BACF2C-5C03-FD4C-A020-4DE679F8C148}" type="presParOf" srcId="{611CC313-0D53-394F-94BA-1CD211912A10}" destId="{91D68699-7264-D14A-A37D-61E2639DB640}" srcOrd="6" destOrd="0" presId="urn:microsoft.com/office/officeart/2005/8/layout/process1"/>
    <dgm:cxn modelId="{0C4BAE94-6B65-5B45-BF79-586429A64C59}" type="presParOf" srcId="{611CC313-0D53-394F-94BA-1CD211912A10}" destId="{995B22EF-DF41-A44F-84C9-C84C20504183}" srcOrd="7" destOrd="0" presId="urn:microsoft.com/office/officeart/2005/8/layout/process1"/>
    <dgm:cxn modelId="{82BFF149-C03D-274B-92B4-A40716E3A0D1}" type="presParOf" srcId="{995B22EF-DF41-A44F-84C9-C84C20504183}" destId="{3E3A76AC-9C3F-974A-8AF9-1125BDD49F4F}" srcOrd="0" destOrd="0" presId="urn:microsoft.com/office/officeart/2005/8/layout/process1"/>
    <dgm:cxn modelId="{51B5C6E9-841A-604F-8764-8DBDB3DFEDC8}" type="presParOf" srcId="{611CC313-0D53-394F-94BA-1CD211912A10}" destId="{8AC78D5B-AED3-994A-B1F0-13455E64D991}" srcOrd="8" destOrd="0" presId="urn:microsoft.com/office/officeart/2005/8/layout/process1"/>
    <dgm:cxn modelId="{34E82498-FF66-E644-8210-71FA8001548E}" type="presParOf" srcId="{611CC313-0D53-394F-94BA-1CD211912A10}" destId="{59149A0E-95F1-104D-8735-0EC5D8C6C8A7}" srcOrd="9" destOrd="0" presId="urn:microsoft.com/office/officeart/2005/8/layout/process1"/>
    <dgm:cxn modelId="{371DD750-D01A-4442-8B1E-5F98BB8508F5}" type="presParOf" srcId="{59149A0E-95F1-104D-8735-0EC5D8C6C8A7}" destId="{768FF6B4-5DCA-544A-806E-60C32C524676}" srcOrd="0" destOrd="0" presId="urn:microsoft.com/office/officeart/2005/8/layout/process1"/>
    <dgm:cxn modelId="{5F06DDA5-A9A8-2845-A509-86E2476487E5}" type="presParOf" srcId="{611CC313-0D53-394F-94BA-1CD211912A10}" destId="{5F048A55-5716-B34D-A192-21CC304D283C}" srcOrd="1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1A663F1-C3CE-4920-A6A8-CD597D86789A}"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155E4EE2-9D3B-4B7C-BA1E-9D407657AB61}">
      <dgm:prSet phldrT="[Text]"/>
      <dgm:spPr/>
      <dgm:t>
        <a:bodyPr/>
        <a:lstStyle/>
        <a:p>
          <a:r>
            <a:rPr lang="en-US" dirty="0">
              <a:solidFill>
                <a:schemeClr val="tx1"/>
              </a:solidFill>
            </a:rPr>
            <a:t>Women with disabilities face heightened risk of GBV due to information about GBV prevention and response being inaccessible</a:t>
          </a:r>
        </a:p>
      </dgm:t>
    </dgm:pt>
    <dgm:pt modelId="{79935651-64DB-4145-BDD9-59E840630548}" type="parTrans" cxnId="{0FA98A1E-C386-4375-A555-F2988C768B99}">
      <dgm:prSet/>
      <dgm:spPr/>
      <dgm:t>
        <a:bodyPr/>
        <a:lstStyle/>
        <a:p>
          <a:endParaRPr lang="en-US"/>
        </a:p>
      </dgm:t>
    </dgm:pt>
    <dgm:pt modelId="{E04C138E-8DFC-499B-81FF-F513A68A2EEE}" type="sibTrans" cxnId="{0FA98A1E-C386-4375-A555-F2988C768B99}">
      <dgm:prSet/>
      <dgm:spPr/>
      <dgm:t>
        <a:bodyPr/>
        <a:lstStyle/>
        <a:p>
          <a:endParaRPr lang="en-US"/>
        </a:p>
      </dgm:t>
    </dgm:pt>
    <dgm:pt modelId="{A303C03A-1A2E-463F-B52E-4D4185182D96}">
      <dgm:prSet/>
      <dgm:spPr/>
      <dgm:t>
        <a:bodyPr/>
        <a:lstStyle/>
        <a:p>
          <a:r>
            <a:rPr lang="en-US" dirty="0">
              <a:solidFill>
                <a:schemeClr val="tx1"/>
              </a:solidFill>
            </a:rPr>
            <a:t>Girls with disabilities are out of school due to limited capacity of teachers to meet their learning requirements</a:t>
          </a:r>
        </a:p>
      </dgm:t>
    </dgm:pt>
    <dgm:pt modelId="{5DAF63DD-92F6-49C4-9819-D1F7B27EAC27}" type="parTrans" cxnId="{92ACC9C7-F0F0-4988-A7DD-9EEAFFD31C89}">
      <dgm:prSet/>
      <dgm:spPr/>
      <dgm:t>
        <a:bodyPr/>
        <a:lstStyle/>
        <a:p>
          <a:endParaRPr lang="en-US"/>
        </a:p>
      </dgm:t>
    </dgm:pt>
    <dgm:pt modelId="{7CB1DAED-5370-477F-9090-CAB010DDD093}" type="sibTrans" cxnId="{92ACC9C7-F0F0-4988-A7DD-9EEAFFD31C89}">
      <dgm:prSet/>
      <dgm:spPr/>
      <dgm:t>
        <a:bodyPr/>
        <a:lstStyle/>
        <a:p>
          <a:endParaRPr lang="en-US"/>
        </a:p>
      </dgm:t>
    </dgm:pt>
    <dgm:pt modelId="{B715B5BA-6515-48ED-98CC-8EFBE8E8D433}">
      <dgm:prSet/>
      <dgm:spPr/>
      <dgm:t>
        <a:bodyPr/>
        <a:lstStyle/>
        <a:p>
          <a:r>
            <a:rPr lang="en-US">
              <a:solidFill>
                <a:schemeClr val="tx1"/>
              </a:solidFill>
            </a:rPr>
            <a:t>Persons with disabilities have limited access to WASH facilities due to physical barriers</a:t>
          </a:r>
          <a:endParaRPr lang="en-US" dirty="0">
            <a:solidFill>
              <a:schemeClr val="tx1"/>
            </a:solidFill>
          </a:endParaRPr>
        </a:p>
      </dgm:t>
    </dgm:pt>
    <dgm:pt modelId="{FEADF561-1120-4B77-9C02-86B59E48C98B}" type="parTrans" cxnId="{FC8DE453-8FAF-49F3-A1A7-4E9B1B8CA8E5}">
      <dgm:prSet/>
      <dgm:spPr/>
      <dgm:t>
        <a:bodyPr/>
        <a:lstStyle/>
        <a:p>
          <a:endParaRPr lang="en-US"/>
        </a:p>
      </dgm:t>
    </dgm:pt>
    <dgm:pt modelId="{7CE98F10-EF7C-4037-8E8C-B065156042CF}" type="sibTrans" cxnId="{FC8DE453-8FAF-49F3-A1A7-4E9B1B8CA8E5}">
      <dgm:prSet/>
      <dgm:spPr/>
      <dgm:t>
        <a:bodyPr/>
        <a:lstStyle/>
        <a:p>
          <a:endParaRPr lang="en-US"/>
        </a:p>
      </dgm:t>
    </dgm:pt>
    <dgm:pt modelId="{E4D09F31-4145-44A9-8980-01610FDD8A98}">
      <dgm:prSet/>
      <dgm:spPr/>
      <dgm:t>
        <a:bodyPr/>
        <a:lstStyle/>
        <a:p>
          <a:r>
            <a:rPr lang="en-US" dirty="0">
              <a:solidFill>
                <a:schemeClr val="tx1"/>
              </a:solidFill>
            </a:rPr>
            <a:t>Households of persons with disabilities have higher rates of poverty, including due to their lack of access to work opportunities</a:t>
          </a:r>
        </a:p>
      </dgm:t>
    </dgm:pt>
    <dgm:pt modelId="{815516FD-305C-46AF-ADC4-22A36FDB0D3B}" type="parTrans" cxnId="{CBE22AEB-0F67-487D-9605-C5307BFD2DA4}">
      <dgm:prSet/>
      <dgm:spPr/>
      <dgm:t>
        <a:bodyPr/>
        <a:lstStyle/>
        <a:p>
          <a:endParaRPr lang="en-US"/>
        </a:p>
      </dgm:t>
    </dgm:pt>
    <dgm:pt modelId="{00A5AB06-E2CF-4476-A7AE-D7195D8D5796}" type="sibTrans" cxnId="{CBE22AEB-0F67-487D-9605-C5307BFD2DA4}">
      <dgm:prSet/>
      <dgm:spPr/>
      <dgm:t>
        <a:bodyPr/>
        <a:lstStyle/>
        <a:p>
          <a:endParaRPr lang="en-US"/>
        </a:p>
      </dgm:t>
    </dgm:pt>
    <dgm:pt modelId="{F966749E-5AEB-49B7-8482-C5C4DAEE32F3}" type="pres">
      <dgm:prSet presAssocID="{01A663F1-C3CE-4920-A6A8-CD597D86789A}" presName="linear" presStyleCnt="0">
        <dgm:presLayoutVars>
          <dgm:animLvl val="lvl"/>
          <dgm:resizeHandles val="exact"/>
        </dgm:presLayoutVars>
      </dgm:prSet>
      <dgm:spPr/>
    </dgm:pt>
    <dgm:pt modelId="{81FB9C77-3CA4-4282-B3FC-B37A506B542B}" type="pres">
      <dgm:prSet presAssocID="{155E4EE2-9D3B-4B7C-BA1E-9D407657AB61}" presName="parentText" presStyleLbl="node1" presStyleIdx="0" presStyleCnt="4">
        <dgm:presLayoutVars>
          <dgm:chMax val="0"/>
          <dgm:bulletEnabled val="1"/>
        </dgm:presLayoutVars>
      </dgm:prSet>
      <dgm:spPr/>
    </dgm:pt>
    <dgm:pt modelId="{EE70D1FA-B092-4142-88AA-CE147E3EC675}" type="pres">
      <dgm:prSet presAssocID="{E04C138E-8DFC-499B-81FF-F513A68A2EEE}" presName="spacer" presStyleCnt="0"/>
      <dgm:spPr/>
    </dgm:pt>
    <dgm:pt modelId="{5846CA5A-4AF7-40AD-9D80-88F4A2914B6E}" type="pres">
      <dgm:prSet presAssocID="{A303C03A-1A2E-463F-B52E-4D4185182D96}" presName="parentText" presStyleLbl="node1" presStyleIdx="1" presStyleCnt="4">
        <dgm:presLayoutVars>
          <dgm:chMax val="0"/>
          <dgm:bulletEnabled val="1"/>
        </dgm:presLayoutVars>
      </dgm:prSet>
      <dgm:spPr/>
    </dgm:pt>
    <dgm:pt modelId="{019F931B-4ADA-4E91-9596-E87687E5E9EB}" type="pres">
      <dgm:prSet presAssocID="{7CB1DAED-5370-477F-9090-CAB010DDD093}" presName="spacer" presStyleCnt="0"/>
      <dgm:spPr/>
    </dgm:pt>
    <dgm:pt modelId="{84709833-3A44-4D30-8F37-669600F5C218}" type="pres">
      <dgm:prSet presAssocID="{B715B5BA-6515-48ED-98CC-8EFBE8E8D433}" presName="parentText" presStyleLbl="node1" presStyleIdx="2" presStyleCnt="4">
        <dgm:presLayoutVars>
          <dgm:chMax val="0"/>
          <dgm:bulletEnabled val="1"/>
        </dgm:presLayoutVars>
      </dgm:prSet>
      <dgm:spPr/>
    </dgm:pt>
    <dgm:pt modelId="{1729FF80-A9CE-4C20-9380-87A8E49B7A84}" type="pres">
      <dgm:prSet presAssocID="{7CE98F10-EF7C-4037-8E8C-B065156042CF}" presName="spacer" presStyleCnt="0"/>
      <dgm:spPr/>
    </dgm:pt>
    <dgm:pt modelId="{FABB5B6F-9E5D-41D9-B1D3-0FF5BD8EAA42}" type="pres">
      <dgm:prSet presAssocID="{E4D09F31-4145-44A9-8980-01610FDD8A98}" presName="parentText" presStyleLbl="node1" presStyleIdx="3" presStyleCnt="4">
        <dgm:presLayoutVars>
          <dgm:chMax val="0"/>
          <dgm:bulletEnabled val="1"/>
        </dgm:presLayoutVars>
      </dgm:prSet>
      <dgm:spPr/>
    </dgm:pt>
  </dgm:ptLst>
  <dgm:cxnLst>
    <dgm:cxn modelId="{D7FE501E-CAD1-4D26-B7DF-78B800FCEF92}" type="presOf" srcId="{A303C03A-1A2E-463F-B52E-4D4185182D96}" destId="{5846CA5A-4AF7-40AD-9D80-88F4A2914B6E}" srcOrd="0" destOrd="0" presId="urn:microsoft.com/office/officeart/2005/8/layout/vList2"/>
    <dgm:cxn modelId="{0FA98A1E-C386-4375-A555-F2988C768B99}" srcId="{01A663F1-C3CE-4920-A6A8-CD597D86789A}" destId="{155E4EE2-9D3B-4B7C-BA1E-9D407657AB61}" srcOrd="0" destOrd="0" parTransId="{79935651-64DB-4145-BDD9-59E840630548}" sibTransId="{E04C138E-8DFC-499B-81FF-F513A68A2EEE}"/>
    <dgm:cxn modelId="{13ADDB35-FBEA-47D2-874E-300DB3DEC9A9}" type="presOf" srcId="{155E4EE2-9D3B-4B7C-BA1E-9D407657AB61}" destId="{81FB9C77-3CA4-4282-B3FC-B37A506B542B}" srcOrd="0" destOrd="0" presId="urn:microsoft.com/office/officeart/2005/8/layout/vList2"/>
    <dgm:cxn modelId="{FC8DE453-8FAF-49F3-A1A7-4E9B1B8CA8E5}" srcId="{01A663F1-C3CE-4920-A6A8-CD597D86789A}" destId="{B715B5BA-6515-48ED-98CC-8EFBE8E8D433}" srcOrd="2" destOrd="0" parTransId="{FEADF561-1120-4B77-9C02-86B59E48C98B}" sibTransId="{7CE98F10-EF7C-4037-8E8C-B065156042CF}"/>
    <dgm:cxn modelId="{E995FCAF-A3E7-4765-9C41-C6A076C0F11A}" type="presOf" srcId="{01A663F1-C3CE-4920-A6A8-CD597D86789A}" destId="{F966749E-5AEB-49B7-8482-C5C4DAEE32F3}" srcOrd="0" destOrd="0" presId="urn:microsoft.com/office/officeart/2005/8/layout/vList2"/>
    <dgm:cxn modelId="{92ACC9C7-F0F0-4988-A7DD-9EEAFFD31C89}" srcId="{01A663F1-C3CE-4920-A6A8-CD597D86789A}" destId="{A303C03A-1A2E-463F-B52E-4D4185182D96}" srcOrd="1" destOrd="0" parTransId="{5DAF63DD-92F6-49C4-9819-D1F7B27EAC27}" sibTransId="{7CB1DAED-5370-477F-9090-CAB010DDD093}"/>
    <dgm:cxn modelId="{C7BD28D1-4781-477B-8932-DA7BE993AC8A}" type="presOf" srcId="{B715B5BA-6515-48ED-98CC-8EFBE8E8D433}" destId="{84709833-3A44-4D30-8F37-669600F5C218}" srcOrd="0" destOrd="0" presId="urn:microsoft.com/office/officeart/2005/8/layout/vList2"/>
    <dgm:cxn modelId="{CBE22AEB-0F67-487D-9605-C5307BFD2DA4}" srcId="{01A663F1-C3CE-4920-A6A8-CD597D86789A}" destId="{E4D09F31-4145-44A9-8980-01610FDD8A98}" srcOrd="3" destOrd="0" parTransId="{815516FD-305C-46AF-ADC4-22A36FDB0D3B}" sibTransId="{00A5AB06-E2CF-4476-A7AE-D7195D8D5796}"/>
    <dgm:cxn modelId="{656779F8-6ADA-447D-B3D6-C9C1CA31562D}" type="presOf" srcId="{E4D09F31-4145-44A9-8980-01610FDD8A98}" destId="{FABB5B6F-9E5D-41D9-B1D3-0FF5BD8EAA42}" srcOrd="0" destOrd="0" presId="urn:microsoft.com/office/officeart/2005/8/layout/vList2"/>
    <dgm:cxn modelId="{256A8FBC-58D2-4A4B-A3CF-A258F89A39BF}" type="presParOf" srcId="{F966749E-5AEB-49B7-8482-C5C4DAEE32F3}" destId="{81FB9C77-3CA4-4282-B3FC-B37A506B542B}" srcOrd="0" destOrd="0" presId="urn:microsoft.com/office/officeart/2005/8/layout/vList2"/>
    <dgm:cxn modelId="{4640BFD3-C1AC-4AEE-BA57-9E093CE0767F}" type="presParOf" srcId="{F966749E-5AEB-49B7-8482-C5C4DAEE32F3}" destId="{EE70D1FA-B092-4142-88AA-CE147E3EC675}" srcOrd="1" destOrd="0" presId="urn:microsoft.com/office/officeart/2005/8/layout/vList2"/>
    <dgm:cxn modelId="{B597CFD5-E2EE-4D72-AA6D-FC90E6A4FB40}" type="presParOf" srcId="{F966749E-5AEB-49B7-8482-C5C4DAEE32F3}" destId="{5846CA5A-4AF7-40AD-9D80-88F4A2914B6E}" srcOrd="2" destOrd="0" presId="urn:microsoft.com/office/officeart/2005/8/layout/vList2"/>
    <dgm:cxn modelId="{AABF44A8-8B38-4092-BFB4-DB45EA10B10F}" type="presParOf" srcId="{F966749E-5AEB-49B7-8482-C5C4DAEE32F3}" destId="{019F931B-4ADA-4E91-9596-E87687E5E9EB}" srcOrd="3" destOrd="0" presId="urn:microsoft.com/office/officeart/2005/8/layout/vList2"/>
    <dgm:cxn modelId="{F6AA6538-213B-451F-9E5F-90867472A6CD}" type="presParOf" srcId="{F966749E-5AEB-49B7-8482-C5C4DAEE32F3}" destId="{84709833-3A44-4D30-8F37-669600F5C218}" srcOrd="4" destOrd="0" presId="urn:microsoft.com/office/officeart/2005/8/layout/vList2"/>
    <dgm:cxn modelId="{93C2C597-D6AC-4265-86FA-E217AFFD32D2}" type="presParOf" srcId="{F966749E-5AEB-49B7-8482-C5C4DAEE32F3}" destId="{1729FF80-A9CE-4C20-9380-87A8E49B7A84}" srcOrd="5" destOrd="0" presId="urn:microsoft.com/office/officeart/2005/8/layout/vList2"/>
    <dgm:cxn modelId="{25D0D4A8-DF7C-4FFD-AB2F-88B19F241BA4}" type="presParOf" srcId="{F966749E-5AEB-49B7-8482-C5C4DAEE32F3}" destId="{FABB5B6F-9E5D-41D9-B1D3-0FF5BD8EAA42}"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D01870C-B03F-400A-812C-D7C6DAB624BC}"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CFB1AD06-DF15-486D-8AF9-3EFB71AC1C18}">
      <dgm:prSet phldrT="[Text]"/>
      <dgm:spPr/>
      <dgm:t>
        <a:bodyPr/>
        <a:lstStyle/>
        <a:p>
          <a:r>
            <a:rPr lang="en-US" dirty="0">
              <a:solidFill>
                <a:schemeClr val="tx1"/>
              </a:solidFill>
            </a:rPr>
            <a:t>Development of GBV prevention and response information in multiple and accessible formats</a:t>
          </a:r>
        </a:p>
      </dgm:t>
    </dgm:pt>
    <dgm:pt modelId="{4621EBF6-E185-471A-8E0C-F37861B08D71}" type="parTrans" cxnId="{51F2DE89-89F9-4A38-AA78-ED2615973353}">
      <dgm:prSet/>
      <dgm:spPr/>
      <dgm:t>
        <a:bodyPr/>
        <a:lstStyle/>
        <a:p>
          <a:endParaRPr lang="en-US"/>
        </a:p>
      </dgm:t>
    </dgm:pt>
    <dgm:pt modelId="{41B955B2-02E6-40E5-BD8B-DFC7B7E66CDE}" type="sibTrans" cxnId="{51F2DE89-89F9-4A38-AA78-ED2615973353}">
      <dgm:prSet/>
      <dgm:spPr/>
      <dgm:t>
        <a:bodyPr/>
        <a:lstStyle/>
        <a:p>
          <a:endParaRPr lang="en-US"/>
        </a:p>
      </dgm:t>
    </dgm:pt>
    <dgm:pt modelId="{CFF6A275-5945-429D-B2A2-14AE31928300}">
      <dgm:prSet/>
      <dgm:spPr/>
      <dgm:t>
        <a:bodyPr/>
        <a:lstStyle/>
        <a:p>
          <a:r>
            <a:rPr lang="en-US" dirty="0">
              <a:solidFill>
                <a:schemeClr val="tx1"/>
              </a:solidFill>
            </a:rPr>
            <a:t>Training to teachers on inclusive education</a:t>
          </a:r>
        </a:p>
      </dgm:t>
    </dgm:pt>
    <dgm:pt modelId="{F3A0210D-D50A-4896-92D3-65A16F1602B1}" type="parTrans" cxnId="{B47940AB-EF94-49C4-90B5-2B1DD13C60AE}">
      <dgm:prSet/>
      <dgm:spPr/>
      <dgm:t>
        <a:bodyPr/>
        <a:lstStyle/>
        <a:p>
          <a:endParaRPr lang="en-US"/>
        </a:p>
      </dgm:t>
    </dgm:pt>
    <dgm:pt modelId="{66E1083A-85DD-469E-8FD5-1338408F2373}" type="sibTrans" cxnId="{B47940AB-EF94-49C4-90B5-2B1DD13C60AE}">
      <dgm:prSet/>
      <dgm:spPr/>
      <dgm:t>
        <a:bodyPr/>
        <a:lstStyle/>
        <a:p>
          <a:endParaRPr lang="en-US"/>
        </a:p>
      </dgm:t>
    </dgm:pt>
    <dgm:pt modelId="{D608219F-6522-4005-9FE8-B2CE428E7E30}">
      <dgm:prSet/>
      <dgm:spPr/>
      <dgm:t>
        <a:bodyPr/>
        <a:lstStyle/>
        <a:p>
          <a:r>
            <a:rPr lang="en-US" dirty="0">
              <a:solidFill>
                <a:schemeClr val="tx1"/>
              </a:solidFill>
            </a:rPr>
            <a:t>Improve physical accessibility of WASH facilities, in consultation with persons with disabilities</a:t>
          </a:r>
        </a:p>
      </dgm:t>
    </dgm:pt>
    <dgm:pt modelId="{3009EA93-44F3-404F-ACD8-9617A55CA0A4}" type="parTrans" cxnId="{CB63C2E0-C53F-4219-B380-8B1B7FE809A1}">
      <dgm:prSet/>
      <dgm:spPr/>
      <dgm:t>
        <a:bodyPr/>
        <a:lstStyle/>
        <a:p>
          <a:endParaRPr lang="en-US"/>
        </a:p>
      </dgm:t>
    </dgm:pt>
    <dgm:pt modelId="{8819B699-02BD-4A47-B57B-4D37068192CB}" type="sibTrans" cxnId="{CB63C2E0-C53F-4219-B380-8B1B7FE809A1}">
      <dgm:prSet/>
      <dgm:spPr/>
      <dgm:t>
        <a:bodyPr/>
        <a:lstStyle/>
        <a:p>
          <a:endParaRPr lang="en-US"/>
        </a:p>
      </dgm:t>
    </dgm:pt>
    <dgm:pt modelId="{C9CF095B-5CF0-4878-A04E-5B5B449B76C2}">
      <dgm:prSet/>
      <dgm:spPr/>
      <dgm:t>
        <a:bodyPr/>
        <a:lstStyle/>
        <a:p>
          <a:r>
            <a:rPr lang="en-US" dirty="0">
              <a:solidFill>
                <a:schemeClr val="tx1"/>
              </a:solidFill>
            </a:rPr>
            <a:t>Conduct a detailed assessment of barriers and enablers to access to work for persons with disabilities and their households</a:t>
          </a:r>
        </a:p>
      </dgm:t>
    </dgm:pt>
    <dgm:pt modelId="{00BF5361-9939-4BDE-9158-CFA003EB37C2}" type="parTrans" cxnId="{20EE33A9-14A1-4432-B74D-D30F3DE3E305}">
      <dgm:prSet/>
      <dgm:spPr/>
      <dgm:t>
        <a:bodyPr/>
        <a:lstStyle/>
        <a:p>
          <a:endParaRPr lang="en-US"/>
        </a:p>
      </dgm:t>
    </dgm:pt>
    <dgm:pt modelId="{71B46B36-3950-47A2-BB09-7E1FF8A8DFEE}" type="sibTrans" cxnId="{20EE33A9-14A1-4432-B74D-D30F3DE3E305}">
      <dgm:prSet/>
      <dgm:spPr/>
      <dgm:t>
        <a:bodyPr/>
        <a:lstStyle/>
        <a:p>
          <a:endParaRPr lang="en-US"/>
        </a:p>
      </dgm:t>
    </dgm:pt>
    <dgm:pt modelId="{A1438B19-4822-4B3A-B3F2-3E440E8F90E9}" type="pres">
      <dgm:prSet presAssocID="{3D01870C-B03F-400A-812C-D7C6DAB624BC}" presName="linear" presStyleCnt="0">
        <dgm:presLayoutVars>
          <dgm:animLvl val="lvl"/>
          <dgm:resizeHandles val="exact"/>
        </dgm:presLayoutVars>
      </dgm:prSet>
      <dgm:spPr/>
    </dgm:pt>
    <dgm:pt modelId="{73B5D771-0590-4759-893A-D9E0AB00E6DC}" type="pres">
      <dgm:prSet presAssocID="{CFB1AD06-DF15-486D-8AF9-3EFB71AC1C18}" presName="parentText" presStyleLbl="node1" presStyleIdx="0" presStyleCnt="4" custScaleY="139854">
        <dgm:presLayoutVars>
          <dgm:chMax val="0"/>
          <dgm:bulletEnabled val="1"/>
        </dgm:presLayoutVars>
      </dgm:prSet>
      <dgm:spPr/>
    </dgm:pt>
    <dgm:pt modelId="{7AFA8BB0-A0EB-4AAF-8459-728158200E26}" type="pres">
      <dgm:prSet presAssocID="{41B955B2-02E6-40E5-BD8B-DFC7B7E66CDE}" presName="spacer" presStyleCnt="0"/>
      <dgm:spPr/>
    </dgm:pt>
    <dgm:pt modelId="{C8335BD9-3B4E-4F4A-9029-D13D86AF7A8D}" type="pres">
      <dgm:prSet presAssocID="{CFF6A275-5945-429D-B2A2-14AE31928300}" presName="parentText" presStyleLbl="node1" presStyleIdx="1" presStyleCnt="4" custScaleY="154554">
        <dgm:presLayoutVars>
          <dgm:chMax val="0"/>
          <dgm:bulletEnabled val="1"/>
        </dgm:presLayoutVars>
      </dgm:prSet>
      <dgm:spPr/>
    </dgm:pt>
    <dgm:pt modelId="{1D6E4912-5061-440A-A3DC-7F8FB4B36CF2}" type="pres">
      <dgm:prSet presAssocID="{66E1083A-85DD-469E-8FD5-1338408F2373}" presName="spacer" presStyleCnt="0"/>
      <dgm:spPr/>
    </dgm:pt>
    <dgm:pt modelId="{33F009B6-2048-44B9-A2B8-1F8254D84C6D}" type="pres">
      <dgm:prSet presAssocID="{D608219F-6522-4005-9FE8-B2CE428E7E30}" presName="parentText" presStyleLbl="node1" presStyleIdx="2" presStyleCnt="4" custScaleY="158450">
        <dgm:presLayoutVars>
          <dgm:chMax val="0"/>
          <dgm:bulletEnabled val="1"/>
        </dgm:presLayoutVars>
      </dgm:prSet>
      <dgm:spPr/>
    </dgm:pt>
    <dgm:pt modelId="{3C94763F-5683-4749-B63D-B1F848D5EF27}" type="pres">
      <dgm:prSet presAssocID="{8819B699-02BD-4A47-B57B-4D37068192CB}" presName="spacer" presStyleCnt="0"/>
      <dgm:spPr/>
    </dgm:pt>
    <dgm:pt modelId="{904EE6B9-AEDB-40DC-A331-FA4D3901AC84}" type="pres">
      <dgm:prSet presAssocID="{C9CF095B-5CF0-4878-A04E-5B5B449B76C2}" presName="parentText" presStyleLbl="node1" presStyleIdx="3" presStyleCnt="4" custScaleY="142176">
        <dgm:presLayoutVars>
          <dgm:chMax val="0"/>
          <dgm:bulletEnabled val="1"/>
        </dgm:presLayoutVars>
      </dgm:prSet>
      <dgm:spPr/>
    </dgm:pt>
  </dgm:ptLst>
  <dgm:cxnLst>
    <dgm:cxn modelId="{D2703A06-4F98-4A70-AADC-A69944886751}" type="presOf" srcId="{CFF6A275-5945-429D-B2A2-14AE31928300}" destId="{C8335BD9-3B4E-4F4A-9029-D13D86AF7A8D}" srcOrd="0" destOrd="0" presId="urn:microsoft.com/office/officeart/2005/8/layout/vList2"/>
    <dgm:cxn modelId="{B1C6CA1A-37C2-4014-B7C5-597E26374F5F}" type="presOf" srcId="{3D01870C-B03F-400A-812C-D7C6DAB624BC}" destId="{A1438B19-4822-4B3A-B3F2-3E440E8F90E9}" srcOrd="0" destOrd="0" presId="urn:microsoft.com/office/officeart/2005/8/layout/vList2"/>
    <dgm:cxn modelId="{D1D51D2A-A75E-49A1-A1DE-D945FC929ECB}" type="presOf" srcId="{CFB1AD06-DF15-486D-8AF9-3EFB71AC1C18}" destId="{73B5D771-0590-4759-893A-D9E0AB00E6DC}" srcOrd="0" destOrd="0" presId="urn:microsoft.com/office/officeart/2005/8/layout/vList2"/>
    <dgm:cxn modelId="{F851915D-C24E-4F82-9B32-51C0E648CD50}" type="presOf" srcId="{C9CF095B-5CF0-4878-A04E-5B5B449B76C2}" destId="{904EE6B9-AEDB-40DC-A331-FA4D3901AC84}" srcOrd="0" destOrd="0" presId="urn:microsoft.com/office/officeart/2005/8/layout/vList2"/>
    <dgm:cxn modelId="{60B67E72-88B9-4275-A59A-6FB172FBD3D6}" type="presOf" srcId="{D608219F-6522-4005-9FE8-B2CE428E7E30}" destId="{33F009B6-2048-44B9-A2B8-1F8254D84C6D}" srcOrd="0" destOrd="0" presId="urn:microsoft.com/office/officeart/2005/8/layout/vList2"/>
    <dgm:cxn modelId="{51F2DE89-89F9-4A38-AA78-ED2615973353}" srcId="{3D01870C-B03F-400A-812C-D7C6DAB624BC}" destId="{CFB1AD06-DF15-486D-8AF9-3EFB71AC1C18}" srcOrd="0" destOrd="0" parTransId="{4621EBF6-E185-471A-8E0C-F37861B08D71}" sibTransId="{41B955B2-02E6-40E5-BD8B-DFC7B7E66CDE}"/>
    <dgm:cxn modelId="{20EE33A9-14A1-4432-B74D-D30F3DE3E305}" srcId="{3D01870C-B03F-400A-812C-D7C6DAB624BC}" destId="{C9CF095B-5CF0-4878-A04E-5B5B449B76C2}" srcOrd="3" destOrd="0" parTransId="{00BF5361-9939-4BDE-9158-CFA003EB37C2}" sibTransId="{71B46B36-3950-47A2-BB09-7E1FF8A8DFEE}"/>
    <dgm:cxn modelId="{B47940AB-EF94-49C4-90B5-2B1DD13C60AE}" srcId="{3D01870C-B03F-400A-812C-D7C6DAB624BC}" destId="{CFF6A275-5945-429D-B2A2-14AE31928300}" srcOrd="1" destOrd="0" parTransId="{F3A0210D-D50A-4896-92D3-65A16F1602B1}" sibTransId="{66E1083A-85DD-469E-8FD5-1338408F2373}"/>
    <dgm:cxn modelId="{CB63C2E0-C53F-4219-B380-8B1B7FE809A1}" srcId="{3D01870C-B03F-400A-812C-D7C6DAB624BC}" destId="{D608219F-6522-4005-9FE8-B2CE428E7E30}" srcOrd="2" destOrd="0" parTransId="{3009EA93-44F3-404F-ACD8-9617A55CA0A4}" sibTransId="{8819B699-02BD-4A47-B57B-4D37068192CB}"/>
    <dgm:cxn modelId="{2B3A89AF-37D4-4951-A745-7296B225AF79}" type="presParOf" srcId="{A1438B19-4822-4B3A-B3F2-3E440E8F90E9}" destId="{73B5D771-0590-4759-893A-D9E0AB00E6DC}" srcOrd="0" destOrd="0" presId="urn:microsoft.com/office/officeart/2005/8/layout/vList2"/>
    <dgm:cxn modelId="{18BDE3A3-FB9F-4E8A-B7E5-B23D31259ABD}" type="presParOf" srcId="{A1438B19-4822-4B3A-B3F2-3E440E8F90E9}" destId="{7AFA8BB0-A0EB-4AAF-8459-728158200E26}" srcOrd="1" destOrd="0" presId="urn:microsoft.com/office/officeart/2005/8/layout/vList2"/>
    <dgm:cxn modelId="{6ECBB3B0-5D43-484A-B4B7-10B5AF402D7F}" type="presParOf" srcId="{A1438B19-4822-4B3A-B3F2-3E440E8F90E9}" destId="{C8335BD9-3B4E-4F4A-9029-D13D86AF7A8D}" srcOrd="2" destOrd="0" presId="urn:microsoft.com/office/officeart/2005/8/layout/vList2"/>
    <dgm:cxn modelId="{D6058E81-FC3C-4A40-9C67-DBF82FDF467D}" type="presParOf" srcId="{A1438B19-4822-4B3A-B3F2-3E440E8F90E9}" destId="{1D6E4912-5061-440A-A3DC-7F8FB4B36CF2}" srcOrd="3" destOrd="0" presId="urn:microsoft.com/office/officeart/2005/8/layout/vList2"/>
    <dgm:cxn modelId="{A335E275-D23A-4E64-BBC8-738E94BA4713}" type="presParOf" srcId="{A1438B19-4822-4B3A-B3F2-3E440E8F90E9}" destId="{33F009B6-2048-44B9-A2B8-1F8254D84C6D}" srcOrd="4" destOrd="0" presId="urn:microsoft.com/office/officeart/2005/8/layout/vList2"/>
    <dgm:cxn modelId="{DFD23E24-ADC0-46E1-A5BA-0F6A085B4870}" type="presParOf" srcId="{A1438B19-4822-4B3A-B3F2-3E440E8F90E9}" destId="{3C94763F-5683-4749-B63D-B1F848D5EF27}" srcOrd="5" destOrd="0" presId="urn:microsoft.com/office/officeart/2005/8/layout/vList2"/>
    <dgm:cxn modelId="{F1D00093-2C74-4B55-AF1B-BE1B9BC96233}" type="presParOf" srcId="{A1438B19-4822-4B3A-B3F2-3E440E8F90E9}" destId="{904EE6B9-AEDB-40DC-A331-FA4D3901AC84}" srcOrd="6"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6534B7-C0EF-F54F-8797-1CA8FFA98A75}">
      <dsp:nvSpPr>
        <dsp:cNvPr id="0" name=""/>
        <dsp:cNvSpPr/>
      </dsp:nvSpPr>
      <dsp:spPr>
        <a:xfrm>
          <a:off x="2832793" y="544"/>
          <a:ext cx="5093028" cy="2122484"/>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795" tIns="10795" rIns="10795" bIns="10795" numCol="1" spcCol="1270" anchor="t" anchorCtr="0">
          <a:noAutofit/>
        </a:bodyPr>
        <a:lstStyle/>
        <a:p>
          <a:pPr marL="171450" lvl="1" indent="-171450" algn="l" defTabSz="755650">
            <a:lnSpc>
              <a:spcPct val="90000"/>
            </a:lnSpc>
            <a:spcBef>
              <a:spcPct val="0"/>
            </a:spcBef>
            <a:spcAft>
              <a:spcPct val="15000"/>
            </a:spcAft>
            <a:buChar char="•"/>
          </a:pPr>
          <a:r>
            <a:rPr lang="en-US" sz="1700" kern="1200"/>
            <a:t>Increased burden of women and girls at home, community and at work</a:t>
          </a:r>
        </a:p>
        <a:p>
          <a:pPr marL="171450" lvl="1" indent="-171450" algn="l" defTabSz="755650" rtl="0">
            <a:lnSpc>
              <a:spcPct val="90000"/>
            </a:lnSpc>
            <a:spcBef>
              <a:spcPct val="0"/>
            </a:spcBef>
            <a:spcAft>
              <a:spcPct val="15000"/>
            </a:spcAft>
            <a:buChar char="•"/>
          </a:pPr>
          <a:r>
            <a:rPr lang="en-US" sz="1700" kern="1200"/>
            <a:t>Increased cases and risks of GBV i.e. DV/IPV</a:t>
          </a:r>
          <a:endParaRPr lang="en-US" sz="1700" kern="1200">
            <a:latin typeface="Calibri Light" panose="020F0302020204030204"/>
          </a:endParaRPr>
        </a:p>
        <a:p>
          <a:pPr marL="171450" lvl="1" indent="-171450" algn="l" defTabSz="755650" rtl="0">
            <a:lnSpc>
              <a:spcPct val="90000"/>
            </a:lnSpc>
            <a:spcBef>
              <a:spcPct val="0"/>
            </a:spcBef>
            <a:spcAft>
              <a:spcPct val="15000"/>
            </a:spcAft>
            <a:buChar char="•"/>
          </a:pPr>
          <a:r>
            <a:rPr lang="en-US" sz="1700" kern="1200"/>
            <a:t>Persons with disabilities have challenges receiving necessary services and modified services are not accessible.</a:t>
          </a:r>
          <a:r>
            <a:rPr lang="en-US" sz="1700" kern="1200">
              <a:latin typeface="Calibri Light" panose="020F0302020204030204"/>
            </a:rPr>
            <a:t> </a:t>
          </a:r>
        </a:p>
      </dsp:txBody>
      <dsp:txXfrm>
        <a:off x="2832793" y="265855"/>
        <a:ext cx="4297097" cy="1591863"/>
      </dsp:txXfrm>
    </dsp:sp>
    <dsp:sp modelId="{B52CBFE6-837E-0B4A-9CA6-4AC25D4233A0}">
      <dsp:nvSpPr>
        <dsp:cNvPr id="0" name=""/>
        <dsp:cNvSpPr/>
      </dsp:nvSpPr>
      <dsp:spPr>
        <a:xfrm>
          <a:off x="562558" y="544"/>
          <a:ext cx="2270234" cy="212248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kern="1200" dirty="0"/>
            <a:t>Secondary effect of COVID-19</a:t>
          </a:r>
        </a:p>
      </dsp:txBody>
      <dsp:txXfrm>
        <a:off x="666169" y="104155"/>
        <a:ext cx="2063012" cy="1915262"/>
      </dsp:txXfrm>
    </dsp:sp>
    <dsp:sp modelId="{9558BC93-F9C2-8E4E-B631-50847A23C1EF}">
      <dsp:nvSpPr>
        <dsp:cNvPr id="0" name=""/>
        <dsp:cNvSpPr/>
      </dsp:nvSpPr>
      <dsp:spPr>
        <a:xfrm>
          <a:off x="2811775" y="2335276"/>
          <a:ext cx="5093028" cy="2122484"/>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795" tIns="10795" rIns="10795" bIns="10795" numCol="1" spcCol="1270" anchor="t" anchorCtr="0">
          <a:noAutofit/>
        </a:bodyPr>
        <a:lstStyle/>
        <a:p>
          <a:pPr marL="171450" lvl="1" indent="-171450" algn="l" defTabSz="755650" rtl="0">
            <a:lnSpc>
              <a:spcPct val="90000"/>
            </a:lnSpc>
            <a:spcBef>
              <a:spcPct val="0"/>
            </a:spcBef>
            <a:spcAft>
              <a:spcPct val="15000"/>
            </a:spcAft>
            <a:buChar char="•"/>
          </a:pPr>
          <a:r>
            <a:rPr lang="en-US" sz="1700" kern="1200"/>
            <a:t>UN and INGOs are not able to move as before.</a:t>
          </a:r>
          <a:r>
            <a:rPr lang="en-US" sz="1700" kern="1200">
              <a:latin typeface="Calibri Light" panose="020F0302020204030204"/>
            </a:rPr>
            <a:t> </a:t>
          </a:r>
          <a:endParaRPr lang="en-US" sz="1700" kern="1200"/>
        </a:p>
        <a:p>
          <a:pPr marL="171450" lvl="1" indent="-171450" algn="l" defTabSz="755650" rtl="0">
            <a:lnSpc>
              <a:spcPct val="90000"/>
            </a:lnSpc>
            <a:spcBef>
              <a:spcPct val="0"/>
            </a:spcBef>
            <a:spcAft>
              <a:spcPct val="15000"/>
            </a:spcAft>
            <a:buChar char="•"/>
          </a:pPr>
          <a:r>
            <a:rPr lang="en-US" sz="1700" kern="1200"/>
            <a:t>Primary data collection is limited.</a:t>
          </a:r>
          <a:r>
            <a:rPr lang="en-US" sz="1700" kern="1200">
              <a:latin typeface="Calibri Light" panose="020F0302020204030204"/>
            </a:rPr>
            <a:t> </a:t>
          </a:r>
          <a:endParaRPr lang="en-US" sz="1700" kern="1200"/>
        </a:p>
        <a:p>
          <a:pPr marL="171450" lvl="1" indent="-171450" algn="l" defTabSz="755650" rtl="0">
            <a:lnSpc>
              <a:spcPct val="90000"/>
            </a:lnSpc>
            <a:spcBef>
              <a:spcPct val="0"/>
            </a:spcBef>
            <a:spcAft>
              <a:spcPct val="15000"/>
            </a:spcAft>
            <a:buChar char="•"/>
          </a:pPr>
          <a:r>
            <a:rPr lang="en-US" sz="1700" kern="1200"/>
            <a:t>Information collection through ICT but there are digital divide i.e. children, women and persons with disabilities have less access to ICT.</a:t>
          </a:r>
          <a:r>
            <a:rPr lang="en-US" sz="1700" kern="1200">
              <a:latin typeface="Calibri Light" panose="020F0302020204030204"/>
            </a:rPr>
            <a:t> </a:t>
          </a:r>
          <a:endParaRPr lang="en-US" sz="1700" kern="1200"/>
        </a:p>
      </dsp:txBody>
      <dsp:txXfrm>
        <a:off x="2811775" y="2600587"/>
        <a:ext cx="4297097" cy="1591863"/>
      </dsp:txXfrm>
    </dsp:sp>
    <dsp:sp modelId="{2133BC89-4AEC-A34A-98EE-49BDDC5F0A1D}">
      <dsp:nvSpPr>
        <dsp:cNvPr id="0" name=""/>
        <dsp:cNvSpPr/>
      </dsp:nvSpPr>
      <dsp:spPr>
        <a:xfrm>
          <a:off x="583576" y="2335276"/>
          <a:ext cx="2228199" cy="212248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kern="1200"/>
            <a:t>Restriction of movement globally and domestically</a:t>
          </a:r>
        </a:p>
      </dsp:txBody>
      <dsp:txXfrm>
        <a:off x="687187" y="2438887"/>
        <a:ext cx="2020977" cy="191526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AE2D79-48C7-5143-A291-7FC07C6DFC47}">
      <dsp:nvSpPr>
        <dsp:cNvPr id="0" name=""/>
        <dsp:cNvSpPr/>
      </dsp:nvSpPr>
      <dsp:spPr>
        <a:xfrm>
          <a:off x="3436" y="161081"/>
          <a:ext cx="3351014" cy="695926"/>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kern="1200"/>
            <a:t>Barriers and risks of services</a:t>
          </a:r>
        </a:p>
      </dsp:txBody>
      <dsp:txXfrm>
        <a:off x="3436" y="161081"/>
        <a:ext cx="3351014" cy="695926"/>
      </dsp:txXfrm>
    </dsp:sp>
    <dsp:sp modelId="{0CA63EBC-FA6F-A24F-8891-307A1D63B92D}">
      <dsp:nvSpPr>
        <dsp:cNvPr id="0" name=""/>
        <dsp:cNvSpPr/>
      </dsp:nvSpPr>
      <dsp:spPr>
        <a:xfrm>
          <a:off x="3436" y="857007"/>
          <a:ext cx="3351014" cy="440057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a:t># of a safety audit/monitoring conducted./% of safety audit recommendations implemented</a:t>
          </a:r>
        </a:p>
        <a:p>
          <a:pPr marL="171450" lvl="1" indent="-171450" algn="l" defTabSz="844550">
            <a:lnSpc>
              <a:spcPct val="90000"/>
            </a:lnSpc>
            <a:spcBef>
              <a:spcPct val="0"/>
            </a:spcBef>
            <a:spcAft>
              <a:spcPct val="15000"/>
            </a:spcAft>
            <a:buChar char="•"/>
          </a:pPr>
          <a:r>
            <a:rPr lang="en-US" sz="1900" kern="1200"/>
            <a:t># of people used/accessed (SADDD)</a:t>
          </a:r>
        </a:p>
        <a:p>
          <a:pPr marL="171450" lvl="1" indent="-171450" algn="l" defTabSz="844550">
            <a:lnSpc>
              <a:spcPct val="90000"/>
            </a:lnSpc>
            <a:spcBef>
              <a:spcPct val="0"/>
            </a:spcBef>
            <a:spcAft>
              <a:spcPct val="15000"/>
            </a:spcAft>
            <a:buChar char="•"/>
          </a:pPr>
          <a:r>
            <a:rPr lang="en-US" sz="1900" kern="1200"/>
            <a:t>% of gender segregated WASH facilities </a:t>
          </a:r>
        </a:p>
        <a:p>
          <a:pPr marL="171450" lvl="1" indent="-171450" algn="l" defTabSz="844550">
            <a:lnSpc>
              <a:spcPct val="90000"/>
            </a:lnSpc>
            <a:spcBef>
              <a:spcPct val="0"/>
            </a:spcBef>
            <a:spcAft>
              <a:spcPct val="15000"/>
            </a:spcAft>
            <a:buChar char="•"/>
          </a:pPr>
          <a:r>
            <a:rPr lang="en-US" sz="1900" kern="1200"/>
            <a:t>% of inclusive WASH facilities </a:t>
          </a:r>
        </a:p>
      </dsp:txBody>
      <dsp:txXfrm>
        <a:off x="3436" y="857007"/>
        <a:ext cx="3351014" cy="4400578"/>
      </dsp:txXfrm>
    </dsp:sp>
    <dsp:sp modelId="{C1899A1E-B377-1F4F-ACFC-5751324DA088}">
      <dsp:nvSpPr>
        <dsp:cNvPr id="0" name=""/>
        <dsp:cNvSpPr/>
      </dsp:nvSpPr>
      <dsp:spPr>
        <a:xfrm>
          <a:off x="3823592" y="161081"/>
          <a:ext cx="3351014" cy="695926"/>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kern="1200"/>
            <a:t>Capacity of frontline workers</a:t>
          </a:r>
        </a:p>
      </dsp:txBody>
      <dsp:txXfrm>
        <a:off x="3823592" y="161081"/>
        <a:ext cx="3351014" cy="695926"/>
      </dsp:txXfrm>
    </dsp:sp>
    <dsp:sp modelId="{F0BDB585-70B5-9546-9081-8FA220FD2D52}">
      <dsp:nvSpPr>
        <dsp:cNvPr id="0" name=""/>
        <dsp:cNvSpPr/>
      </dsp:nvSpPr>
      <dsp:spPr>
        <a:xfrm>
          <a:off x="3823592" y="857007"/>
          <a:ext cx="3351014" cy="440057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a:t>% of female frontline workers in the sector.</a:t>
          </a:r>
        </a:p>
        <a:p>
          <a:pPr marL="171450" lvl="1" indent="-171450" algn="l" defTabSz="844550">
            <a:lnSpc>
              <a:spcPct val="90000"/>
            </a:lnSpc>
            <a:spcBef>
              <a:spcPct val="0"/>
            </a:spcBef>
            <a:spcAft>
              <a:spcPct val="15000"/>
            </a:spcAft>
            <a:buChar char="•"/>
          </a:pPr>
          <a:r>
            <a:rPr lang="en-US" sz="1900" kern="1200"/>
            <a:t>% of staff/frontline workers who have signed Code of Conduct</a:t>
          </a:r>
        </a:p>
        <a:p>
          <a:pPr marL="171450" lvl="1" indent="-171450" algn="l" defTabSz="844550" rtl="0">
            <a:lnSpc>
              <a:spcPct val="90000"/>
            </a:lnSpc>
            <a:spcBef>
              <a:spcPct val="0"/>
            </a:spcBef>
            <a:spcAft>
              <a:spcPct val="15000"/>
            </a:spcAft>
            <a:buChar char="•"/>
          </a:pPr>
          <a:r>
            <a:rPr lang="en-US" sz="1900" kern="1200"/>
            <a:t>% of frontline workers trained on AAP,</a:t>
          </a:r>
          <a:r>
            <a:rPr lang="en-US" sz="1900" kern="1200">
              <a:latin typeface="Calibri Light" panose="020F0302020204030204"/>
            </a:rPr>
            <a:t> </a:t>
          </a:r>
          <a:r>
            <a:rPr lang="en-US" sz="1900" kern="1200"/>
            <a:t> GBV referrals, Disability</a:t>
          </a:r>
        </a:p>
      </dsp:txBody>
      <dsp:txXfrm>
        <a:off x="3823592" y="857007"/>
        <a:ext cx="3351014" cy="4400578"/>
      </dsp:txXfrm>
    </dsp:sp>
    <dsp:sp modelId="{4FC2792E-5737-9940-A238-80BD17A3D397}">
      <dsp:nvSpPr>
        <dsp:cNvPr id="0" name=""/>
        <dsp:cNvSpPr/>
      </dsp:nvSpPr>
      <dsp:spPr>
        <a:xfrm>
          <a:off x="7643749" y="161081"/>
          <a:ext cx="3351014" cy="695926"/>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rtl="0">
            <a:lnSpc>
              <a:spcPct val="90000"/>
            </a:lnSpc>
            <a:spcBef>
              <a:spcPct val="0"/>
            </a:spcBef>
            <a:spcAft>
              <a:spcPct val="35000"/>
            </a:spcAft>
            <a:buNone/>
          </a:pPr>
          <a:r>
            <a:rPr lang="en-US" sz="1900" kern="1200"/>
            <a:t>Participation/perception of services</a:t>
          </a:r>
          <a:r>
            <a:rPr lang="en-US" sz="1900" kern="1200">
              <a:latin typeface="Calibri Light" panose="020F0302020204030204"/>
            </a:rPr>
            <a:t> </a:t>
          </a:r>
          <a:endParaRPr lang="en-US" sz="1900" kern="1200"/>
        </a:p>
      </dsp:txBody>
      <dsp:txXfrm>
        <a:off x="7643749" y="161081"/>
        <a:ext cx="3351014" cy="695926"/>
      </dsp:txXfrm>
    </dsp:sp>
    <dsp:sp modelId="{3F44CAB9-8523-C149-A66F-15CF7B93AB78}">
      <dsp:nvSpPr>
        <dsp:cNvPr id="0" name=""/>
        <dsp:cNvSpPr/>
      </dsp:nvSpPr>
      <dsp:spPr>
        <a:xfrm>
          <a:off x="7643749" y="857007"/>
          <a:ext cx="3351014" cy="440057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rtl="0">
            <a:lnSpc>
              <a:spcPct val="90000"/>
            </a:lnSpc>
            <a:spcBef>
              <a:spcPct val="0"/>
            </a:spcBef>
            <a:spcAft>
              <a:spcPct val="15000"/>
            </a:spcAft>
            <a:buChar char="•"/>
          </a:pPr>
          <a:r>
            <a:rPr lang="en-US" sz="1900" kern="1200"/>
            <a:t># or % of community members reporting improved safety and comfort accessing humanitarian services/facilities</a:t>
          </a:r>
          <a:r>
            <a:rPr lang="en-US" sz="1900" kern="1200">
              <a:latin typeface="Calibri Light" panose="020F0302020204030204"/>
            </a:rPr>
            <a:t> </a:t>
          </a:r>
          <a:endParaRPr lang="en-US" sz="1900" kern="1200"/>
        </a:p>
        <a:p>
          <a:pPr marL="171450" lvl="1" indent="-171450" algn="l" defTabSz="844550">
            <a:lnSpc>
              <a:spcPct val="90000"/>
            </a:lnSpc>
            <a:spcBef>
              <a:spcPct val="0"/>
            </a:spcBef>
            <a:spcAft>
              <a:spcPct val="15000"/>
            </a:spcAft>
            <a:buChar char="•"/>
          </a:pPr>
          <a:r>
            <a:rPr lang="en-US" sz="1900" kern="1200"/>
            <a:t># or % of facilities established in consultation with children, women and persons with disabilities.</a:t>
          </a:r>
        </a:p>
        <a:p>
          <a:pPr marL="171450" lvl="1" indent="-171450" algn="l" defTabSz="844550" rtl="0">
            <a:lnSpc>
              <a:spcPct val="90000"/>
            </a:lnSpc>
            <a:spcBef>
              <a:spcPct val="0"/>
            </a:spcBef>
            <a:spcAft>
              <a:spcPct val="15000"/>
            </a:spcAft>
            <a:buChar char="•"/>
          </a:pPr>
          <a:r>
            <a:rPr lang="en-US" sz="1900" kern="1200"/>
            <a:t>% of sites with feedback mechanisms.</a:t>
          </a:r>
          <a:r>
            <a:rPr lang="en-US" sz="1900" kern="1200">
              <a:latin typeface="Calibri Light" panose="020F0302020204030204"/>
            </a:rPr>
            <a:t> </a:t>
          </a:r>
        </a:p>
        <a:p>
          <a:pPr marL="171450" lvl="1" indent="-171450" algn="l" defTabSz="844550">
            <a:lnSpc>
              <a:spcPct val="90000"/>
            </a:lnSpc>
            <a:spcBef>
              <a:spcPct val="0"/>
            </a:spcBef>
            <a:spcAft>
              <a:spcPct val="15000"/>
            </a:spcAft>
            <a:buChar char="•"/>
          </a:pPr>
          <a:r>
            <a:rPr lang="en-US" sz="1900" b="0" kern="1200">
              <a:latin typeface="Calibri"/>
              <a:cs typeface="Calibri"/>
            </a:rPr>
            <a:t># of women with disabilities recruited to participate in community leadership structures</a:t>
          </a:r>
        </a:p>
      </dsp:txBody>
      <dsp:txXfrm>
        <a:off x="7643749" y="857007"/>
        <a:ext cx="3351014" cy="440057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8002C3-4ADF-435C-AFB6-22BF77046795}">
      <dsp:nvSpPr>
        <dsp:cNvPr id="0" name=""/>
        <dsp:cNvSpPr/>
      </dsp:nvSpPr>
      <dsp:spPr>
        <a:xfrm>
          <a:off x="0" y="277624"/>
          <a:ext cx="6702096" cy="169094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Include </a:t>
          </a:r>
          <a:r>
            <a:rPr lang="en-US" sz="2400" b="1" kern="1200" dirty="0"/>
            <a:t>adequate budget </a:t>
          </a:r>
          <a:r>
            <a:rPr lang="en-US" sz="2400" kern="1200" dirty="0"/>
            <a:t>related to cross-cutting issues such as AAP, disability inclusion and GBV risk mitigation  in sector-specific response plan. </a:t>
          </a:r>
        </a:p>
      </dsp:txBody>
      <dsp:txXfrm>
        <a:off x="82545" y="360169"/>
        <a:ext cx="6537006" cy="1525852"/>
      </dsp:txXfrm>
    </dsp:sp>
    <dsp:sp modelId="{D1832C00-6C0A-4F4E-AE9F-415E12F043A0}">
      <dsp:nvSpPr>
        <dsp:cNvPr id="0" name=""/>
        <dsp:cNvSpPr/>
      </dsp:nvSpPr>
      <dsp:spPr>
        <a:xfrm>
          <a:off x="0" y="2037687"/>
          <a:ext cx="6702096" cy="169094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Include Cross-cutting issues i.e.  AAP, Disability Inclusion and GBV risk mitigation in the Cluster’s </a:t>
          </a:r>
          <a:r>
            <a:rPr lang="en-US" sz="2400" b="1" kern="1200"/>
            <a:t>Fund Allocation Strategy</a:t>
          </a:r>
          <a:r>
            <a:rPr lang="en-US" sz="2400" kern="1200"/>
            <a:t> for pooled funding. </a:t>
          </a:r>
          <a:endParaRPr lang="en-US" sz="2400" b="1" kern="1200" dirty="0">
            <a:cs typeface="Calibri" panose="020F0502020204030204"/>
          </a:endParaRPr>
        </a:p>
      </dsp:txBody>
      <dsp:txXfrm>
        <a:off x="82545" y="2120232"/>
        <a:ext cx="6537006" cy="1525852"/>
      </dsp:txXfrm>
    </dsp:sp>
    <dsp:sp modelId="{C7B5EC73-94E3-4928-B0A8-D53BABFD1604}">
      <dsp:nvSpPr>
        <dsp:cNvPr id="0" name=""/>
        <dsp:cNvSpPr/>
      </dsp:nvSpPr>
      <dsp:spPr>
        <a:xfrm>
          <a:off x="0" y="3797749"/>
          <a:ext cx="6702096" cy="169094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t>Prioritize</a:t>
          </a:r>
          <a:r>
            <a:rPr lang="en-US" sz="2400" kern="1200" dirty="0"/>
            <a:t> local actors including women’s, and youth organizations and organizations with persons with disabilities to receive funding and support their institutional capacity strengthening. </a:t>
          </a:r>
          <a:endParaRPr lang="en-US" sz="2400" kern="1200" dirty="0">
            <a:cs typeface="Calibri" panose="020F0502020204030204"/>
          </a:endParaRPr>
        </a:p>
      </dsp:txBody>
      <dsp:txXfrm>
        <a:off x="82545" y="3880294"/>
        <a:ext cx="6537006" cy="15258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63BF01-861F-4A33-AF00-26CF78B800CC}">
      <dsp:nvSpPr>
        <dsp:cNvPr id="0" name=""/>
        <dsp:cNvSpPr/>
      </dsp:nvSpPr>
      <dsp:spPr>
        <a:xfrm>
          <a:off x="0" y="116814"/>
          <a:ext cx="6376986" cy="181817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kern="1200" dirty="0"/>
            <a:t>Reduce risks and Do no harm</a:t>
          </a:r>
          <a:r>
            <a:rPr lang="en-US" sz="2100" kern="1200" dirty="0"/>
            <a:t>: eliminate or minimize the risks of humanitarian interventions negatively impacting on </a:t>
          </a:r>
          <a:r>
            <a:rPr lang="en-US" sz="2100" b="1" kern="1200" dirty="0"/>
            <a:t>different population groups and sub-group of the affected population and to the overall protection and human rights situation</a:t>
          </a:r>
          <a:endParaRPr lang="en-US" sz="2100" kern="1200" dirty="0"/>
        </a:p>
      </dsp:txBody>
      <dsp:txXfrm>
        <a:off x="88756" y="205570"/>
        <a:ext cx="6199474" cy="1640667"/>
      </dsp:txXfrm>
    </dsp:sp>
    <dsp:sp modelId="{7E56BAD7-CA35-4D28-BE00-7A9E5C06A1E4}">
      <dsp:nvSpPr>
        <dsp:cNvPr id="0" name=""/>
        <dsp:cNvSpPr/>
      </dsp:nvSpPr>
      <dsp:spPr>
        <a:xfrm>
          <a:off x="0" y="1995474"/>
          <a:ext cx="6376986" cy="181817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kern="1200"/>
            <a:t>Participation</a:t>
          </a:r>
          <a:r>
            <a:rPr lang="en-US" sz="2100" kern="1200"/>
            <a:t> of affected populations i.e. children, women and persons with disabilities into the </a:t>
          </a:r>
          <a:r>
            <a:rPr lang="en-US" sz="2100" b="1" kern="1200"/>
            <a:t>decision-making processes throughout the HPC.</a:t>
          </a:r>
          <a:endParaRPr lang="en-US" sz="2100" kern="1200" dirty="0"/>
        </a:p>
      </dsp:txBody>
      <dsp:txXfrm>
        <a:off x="88756" y="2084230"/>
        <a:ext cx="6199474" cy="1640667"/>
      </dsp:txXfrm>
    </dsp:sp>
    <dsp:sp modelId="{9AC53BCB-77E2-4DA6-BEE8-B75F4B4DEEC7}">
      <dsp:nvSpPr>
        <dsp:cNvPr id="0" name=""/>
        <dsp:cNvSpPr/>
      </dsp:nvSpPr>
      <dsp:spPr>
        <a:xfrm>
          <a:off x="0" y="3874134"/>
          <a:ext cx="6376986" cy="181817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kern="1200"/>
            <a:t>Safe Access of different population groups and sub-groups </a:t>
          </a:r>
          <a:r>
            <a:rPr lang="en-US" sz="2100" kern="1200"/>
            <a:t>to humanitarian response services/goods/information and feedback mechanisms</a:t>
          </a:r>
          <a:endParaRPr lang="en-US" sz="2100" kern="1200" dirty="0">
            <a:cs typeface="Calibri"/>
          </a:endParaRPr>
        </a:p>
      </dsp:txBody>
      <dsp:txXfrm>
        <a:off x="88756" y="3962890"/>
        <a:ext cx="6199474" cy="164066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042050-50DF-4F30-A842-A6273F2F0489}">
      <dsp:nvSpPr>
        <dsp:cNvPr id="0" name=""/>
        <dsp:cNvSpPr/>
      </dsp:nvSpPr>
      <dsp:spPr>
        <a:xfrm>
          <a:off x="5299" y="200201"/>
          <a:ext cx="2554500" cy="641309"/>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kern="1200" dirty="0"/>
            <a:t>APP</a:t>
          </a:r>
        </a:p>
      </dsp:txBody>
      <dsp:txXfrm>
        <a:off x="5299" y="200201"/>
        <a:ext cx="2554500" cy="641309"/>
      </dsp:txXfrm>
    </dsp:sp>
    <dsp:sp modelId="{F8DB3FCC-F3A3-4B13-B04F-C5663011AB13}">
      <dsp:nvSpPr>
        <dsp:cNvPr id="0" name=""/>
        <dsp:cNvSpPr/>
      </dsp:nvSpPr>
      <dsp:spPr>
        <a:xfrm>
          <a:off x="5299" y="841511"/>
          <a:ext cx="2554500" cy="411149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JP" sz="2000" kern="1200" dirty="0">
              <a:cs typeface="Calibri"/>
            </a:rPr>
            <a:t>50% of 2019 HNOs had AAP covered in Overview (Part I). None in sector/cluster sections</a:t>
          </a:r>
          <a:endParaRPr lang="en-US" sz="2000" kern="1200" dirty="0"/>
        </a:p>
        <a:p>
          <a:pPr marL="228600" lvl="1" indent="-228600" algn="l" defTabSz="889000">
            <a:lnSpc>
              <a:spcPct val="90000"/>
            </a:lnSpc>
            <a:spcBef>
              <a:spcPct val="0"/>
            </a:spcBef>
            <a:spcAft>
              <a:spcPct val="15000"/>
            </a:spcAft>
            <a:buChar char="•"/>
          </a:pPr>
          <a:r>
            <a:rPr lang="en-JP" sz="2000" kern="1200" dirty="0">
              <a:cs typeface="Calibri"/>
            </a:rPr>
            <a:t>Only 22% of 2019 HRPs have AAP reflected in Part II and 67% in Part I</a:t>
          </a:r>
        </a:p>
      </dsp:txBody>
      <dsp:txXfrm>
        <a:off x="5299" y="841511"/>
        <a:ext cx="2554500" cy="4111492"/>
      </dsp:txXfrm>
    </dsp:sp>
    <dsp:sp modelId="{D45AF6B8-A838-436A-8732-2B0D7B90AD6A}">
      <dsp:nvSpPr>
        <dsp:cNvPr id="0" name=""/>
        <dsp:cNvSpPr/>
      </dsp:nvSpPr>
      <dsp:spPr>
        <a:xfrm>
          <a:off x="3007610" y="200201"/>
          <a:ext cx="3198643" cy="641309"/>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kern="1200" dirty="0"/>
            <a:t>GBV</a:t>
          </a:r>
        </a:p>
      </dsp:txBody>
      <dsp:txXfrm>
        <a:off x="3007610" y="200201"/>
        <a:ext cx="3198643" cy="641309"/>
      </dsp:txXfrm>
    </dsp:sp>
    <dsp:sp modelId="{F79A8819-83DD-4A93-B1F5-F2F92214A5B4}">
      <dsp:nvSpPr>
        <dsp:cNvPr id="0" name=""/>
        <dsp:cNvSpPr/>
      </dsp:nvSpPr>
      <dsp:spPr>
        <a:xfrm>
          <a:off x="3007610" y="841511"/>
          <a:ext cx="3198643" cy="411149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GBV risk and barrier analysis in HNO and GBV risk mitigation measures in HRP in 2019 /2020 HPC. </a:t>
          </a:r>
        </a:p>
        <a:p>
          <a:pPr marL="228600" lvl="1" indent="-228600" algn="l" defTabSz="889000">
            <a:lnSpc>
              <a:spcPct val="90000"/>
            </a:lnSpc>
            <a:spcBef>
              <a:spcPct val="0"/>
            </a:spcBef>
            <a:spcAft>
              <a:spcPct val="15000"/>
            </a:spcAft>
            <a:buChar char="•"/>
          </a:pPr>
          <a:r>
            <a:rPr lang="en-US" sz="2000" kern="1200" dirty="0"/>
            <a:t> EC: 13 HNOs/9HNOs, 15 HRPs and 8 HRPs</a:t>
          </a:r>
        </a:p>
        <a:p>
          <a:pPr marL="228600" lvl="1" indent="-228600" algn="l" defTabSz="889000">
            <a:lnSpc>
              <a:spcPct val="90000"/>
            </a:lnSpc>
            <a:spcBef>
              <a:spcPct val="0"/>
            </a:spcBef>
            <a:spcAft>
              <a:spcPct val="15000"/>
            </a:spcAft>
            <a:buChar char="•"/>
          </a:pPr>
          <a:r>
            <a:rPr lang="en-US" sz="2000" kern="1200" dirty="0"/>
            <a:t> NC: 5HNOs/4HRPs, 4HNOs/3HRPs</a:t>
          </a:r>
        </a:p>
        <a:p>
          <a:pPr marL="228600" lvl="1" indent="-228600" algn="l" defTabSz="889000">
            <a:lnSpc>
              <a:spcPct val="90000"/>
            </a:lnSpc>
            <a:spcBef>
              <a:spcPct val="0"/>
            </a:spcBef>
            <a:spcAft>
              <a:spcPct val="15000"/>
            </a:spcAft>
            <a:buChar char="•"/>
          </a:pPr>
          <a:r>
            <a:rPr lang="en-US" sz="2000" kern="1200" dirty="0"/>
            <a:t> WC: 13 HNOs/9HNOs, 10HRPs/11HROs. </a:t>
          </a:r>
        </a:p>
      </dsp:txBody>
      <dsp:txXfrm>
        <a:off x="3007610" y="841511"/>
        <a:ext cx="3198643" cy="4111492"/>
      </dsp:txXfrm>
    </dsp:sp>
    <dsp:sp modelId="{67A98791-4A57-4521-8CAD-6E5CCB6E96FD}">
      <dsp:nvSpPr>
        <dsp:cNvPr id="0" name=""/>
        <dsp:cNvSpPr/>
      </dsp:nvSpPr>
      <dsp:spPr>
        <a:xfrm>
          <a:off x="6654063" y="200201"/>
          <a:ext cx="3815437" cy="641309"/>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kern="1200" dirty="0"/>
            <a:t>Disability</a:t>
          </a:r>
        </a:p>
      </dsp:txBody>
      <dsp:txXfrm>
        <a:off x="6654063" y="200201"/>
        <a:ext cx="3815437" cy="641309"/>
      </dsp:txXfrm>
    </dsp:sp>
    <dsp:sp modelId="{A5CAC7CE-B6BB-4E34-8A9E-BBB3B559D5C0}">
      <dsp:nvSpPr>
        <dsp:cNvPr id="0" name=""/>
        <dsp:cNvSpPr/>
      </dsp:nvSpPr>
      <dsp:spPr>
        <a:xfrm>
          <a:off x="6654063" y="841511"/>
          <a:ext cx="3815437" cy="411149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t>Compared to the 2018 review, 2020 HNOs &amp; HRPs showed substantial progress in disability inclusion, However in 2020: </a:t>
          </a:r>
        </a:p>
        <a:p>
          <a:pPr marL="171450" lvl="1" indent="-171450" algn="l" defTabSz="800100">
            <a:lnSpc>
              <a:spcPct val="90000"/>
            </a:lnSpc>
            <a:spcBef>
              <a:spcPct val="0"/>
            </a:spcBef>
            <a:spcAft>
              <a:spcPct val="15000"/>
            </a:spcAft>
            <a:buChar char="•"/>
          </a:pPr>
          <a:r>
            <a:rPr lang="en-US" sz="1800" kern="1200" dirty="0"/>
            <a:t>Only 31% of HNOs reflects consultation with the persons with disabilities / ODPs </a:t>
          </a:r>
        </a:p>
        <a:p>
          <a:pPr marL="171450" lvl="1" indent="-171450" algn="l" defTabSz="800100">
            <a:lnSpc>
              <a:spcPct val="90000"/>
            </a:lnSpc>
            <a:spcBef>
              <a:spcPct val="0"/>
            </a:spcBef>
            <a:spcAft>
              <a:spcPct val="15000"/>
            </a:spcAft>
            <a:buChar char="•"/>
          </a:pPr>
          <a:r>
            <a:rPr lang="en-US" sz="1800" kern="1200" dirty="0"/>
            <a:t>Only 56% of HRPs mentioned disability in the results framework, with indicators using data disaggregated &amp; specific indicators </a:t>
          </a:r>
        </a:p>
        <a:p>
          <a:pPr marL="171450" lvl="1" indent="-171450" algn="l" defTabSz="800100">
            <a:lnSpc>
              <a:spcPct val="90000"/>
            </a:lnSpc>
            <a:spcBef>
              <a:spcPct val="0"/>
            </a:spcBef>
            <a:spcAft>
              <a:spcPct val="15000"/>
            </a:spcAft>
            <a:buChar char="•"/>
          </a:pPr>
          <a:r>
            <a:rPr lang="en-US" sz="1800" kern="1200" dirty="0"/>
            <a:t>Reference to disability in the sectors: Education 11, Protection 11, WASH 7, Nutrition 5 </a:t>
          </a:r>
        </a:p>
      </dsp:txBody>
      <dsp:txXfrm>
        <a:off x="6654063" y="841511"/>
        <a:ext cx="3815437" cy="411149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023C65-EDF9-4080-B08B-7F23192F0A1E}">
      <dsp:nvSpPr>
        <dsp:cNvPr id="0" name=""/>
        <dsp:cNvSpPr/>
      </dsp:nvSpPr>
      <dsp:spPr>
        <a:xfrm>
          <a:off x="0" y="179982"/>
          <a:ext cx="3417093" cy="2050256"/>
        </a:xfrm>
        <a:prstGeom prst="roundRect">
          <a:avLst/>
        </a:prstGeom>
        <a:solidFill>
          <a:schemeClr val="accent2">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solidFill>
                <a:schemeClr val="tx1"/>
              </a:solidFill>
              <a:latin typeface="+mn-lt"/>
            </a:rPr>
            <a:t>Barrier analysis is done in most of clusters but rarely disaggregated by age, gender and disabilities. </a:t>
          </a:r>
        </a:p>
      </dsp:txBody>
      <dsp:txXfrm>
        <a:off x="100085" y="280067"/>
        <a:ext cx="3216923" cy="1850086"/>
      </dsp:txXfrm>
    </dsp:sp>
    <dsp:sp modelId="{73CEC8B2-A953-4FEE-B819-B626BA221C38}">
      <dsp:nvSpPr>
        <dsp:cNvPr id="0" name=""/>
        <dsp:cNvSpPr/>
      </dsp:nvSpPr>
      <dsp:spPr>
        <a:xfrm>
          <a:off x="3758803" y="179982"/>
          <a:ext cx="3417093" cy="2050256"/>
        </a:xfrm>
        <a:prstGeom prst="roundRect">
          <a:avLst/>
        </a:prstGeom>
        <a:solidFill>
          <a:schemeClr val="accent2">
            <a:alpha val="90000"/>
            <a:hueOff val="0"/>
            <a:satOff val="0"/>
            <a:lumOff val="0"/>
            <a:alphaOff val="-8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latin typeface="+mn-lt"/>
            </a:rPr>
            <a:t>Children, women and persons with disabilities are listed as vulnerable population but little analysis is made on what factors make them vulnerable. </a:t>
          </a:r>
        </a:p>
      </dsp:txBody>
      <dsp:txXfrm>
        <a:off x="3858888" y="280067"/>
        <a:ext cx="3216923" cy="1850086"/>
      </dsp:txXfrm>
    </dsp:sp>
    <dsp:sp modelId="{6E743782-55FA-4060-B1DF-F00111A4C3C3}">
      <dsp:nvSpPr>
        <dsp:cNvPr id="0" name=""/>
        <dsp:cNvSpPr/>
      </dsp:nvSpPr>
      <dsp:spPr>
        <a:xfrm>
          <a:off x="7517606" y="179982"/>
          <a:ext cx="3417093" cy="2050256"/>
        </a:xfrm>
        <a:prstGeom prst="roundRect">
          <a:avLst/>
        </a:prstGeom>
        <a:solidFill>
          <a:schemeClr val="accent2">
            <a:alpha val="90000"/>
            <a:hueOff val="0"/>
            <a:satOff val="0"/>
            <a:lumOff val="0"/>
            <a:alphaOff val="-16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solidFill>
                <a:schemeClr val="tx1"/>
              </a:solidFill>
              <a:latin typeface="+mn-lt"/>
            </a:rPr>
            <a:t>Recognition of coping mechanisms/ capacities by age, gender and disabilities. </a:t>
          </a:r>
        </a:p>
      </dsp:txBody>
      <dsp:txXfrm>
        <a:off x="7617691" y="280067"/>
        <a:ext cx="3216923" cy="1850086"/>
      </dsp:txXfrm>
    </dsp:sp>
    <dsp:sp modelId="{1D8B03DF-1088-4BBA-99D4-4A23414A48B7}">
      <dsp:nvSpPr>
        <dsp:cNvPr id="0" name=""/>
        <dsp:cNvSpPr/>
      </dsp:nvSpPr>
      <dsp:spPr>
        <a:xfrm>
          <a:off x="0" y="2571948"/>
          <a:ext cx="3417093" cy="2050256"/>
        </a:xfrm>
        <a:prstGeom prst="roundRect">
          <a:avLst/>
        </a:prstGeom>
        <a:solidFill>
          <a:schemeClr val="accent2">
            <a:alpha val="90000"/>
            <a:hueOff val="0"/>
            <a:satOff val="0"/>
            <a:lumOff val="0"/>
            <a:alphaOff val="-24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b="0" kern="1200" dirty="0">
              <a:solidFill>
                <a:schemeClr val="tx1"/>
              </a:solidFill>
              <a:latin typeface="+mn-lt"/>
            </a:rPr>
            <a:t>Participation: Inclusive processes for consulting with women, girls and persons with disabilities </a:t>
          </a:r>
        </a:p>
      </dsp:txBody>
      <dsp:txXfrm>
        <a:off x="100085" y="2672033"/>
        <a:ext cx="3216923" cy="1850086"/>
      </dsp:txXfrm>
    </dsp:sp>
    <dsp:sp modelId="{77864B50-864E-884C-B750-7857484D64E5}">
      <dsp:nvSpPr>
        <dsp:cNvPr id="0" name=""/>
        <dsp:cNvSpPr/>
      </dsp:nvSpPr>
      <dsp:spPr>
        <a:xfrm>
          <a:off x="3758803" y="2571948"/>
          <a:ext cx="3417093" cy="2050256"/>
        </a:xfrm>
        <a:prstGeom prst="roundRect">
          <a:avLst/>
        </a:prstGeom>
        <a:solidFill>
          <a:srgbClr val="006600">
            <a:alpha val="62745"/>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latin typeface="+mn-lt"/>
            </a:rPr>
            <a:t>Increased recognition of AAP, Disabilities and Protection i.e. GBV</a:t>
          </a:r>
        </a:p>
      </dsp:txBody>
      <dsp:txXfrm>
        <a:off x="3858888" y="2672033"/>
        <a:ext cx="3216923" cy="1850086"/>
      </dsp:txXfrm>
    </dsp:sp>
    <dsp:sp modelId="{3F9CAB4B-6049-42DE-AA8D-69F490D6AFCF}">
      <dsp:nvSpPr>
        <dsp:cNvPr id="0" name=""/>
        <dsp:cNvSpPr/>
      </dsp:nvSpPr>
      <dsp:spPr>
        <a:xfrm>
          <a:off x="7517606" y="2571948"/>
          <a:ext cx="3417093" cy="2050256"/>
        </a:xfrm>
        <a:prstGeom prst="roundRect">
          <a:avLst/>
        </a:prstGeom>
        <a:solidFill>
          <a:schemeClr val="accent2">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dirty="0">
              <a:solidFill>
                <a:schemeClr val="tx1"/>
              </a:solidFill>
              <a:latin typeface="+mn-lt"/>
            </a:rPr>
            <a:t>Data: Use of global disability prevalence estimates, 50/50 for women and men and not really reflect actual numbers. </a:t>
          </a:r>
        </a:p>
      </dsp:txBody>
      <dsp:txXfrm>
        <a:off x="7617691" y="2672033"/>
        <a:ext cx="3216923" cy="185008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023C65-EDF9-4080-B08B-7F23192F0A1E}">
      <dsp:nvSpPr>
        <dsp:cNvPr id="0" name=""/>
        <dsp:cNvSpPr/>
      </dsp:nvSpPr>
      <dsp:spPr>
        <a:xfrm>
          <a:off x="0" y="39687"/>
          <a:ext cx="3286125" cy="1971675"/>
        </a:xfrm>
        <a:prstGeom prst="roundRect">
          <a:avLst/>
        </a:prstGeom>
        <a:solidFill>
          <a:schemeClr val="accent2">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solidFill>
                <a:schemeClr val="tx1"/>
              </a:solidFill>
              <a:latin typeface="+mn-lt"/>
            </a:rPr>
            <a:t>Discrepancy between identified risks/barriers/needs and response strategies and indicators. </a:t>
          </a:r>
        </a:p>
      </dsp:txBody>
      <dsp:txXfrm>
        <a:off x="96249" y="135936"/>
        <a:ext cx="3093627" cy="1779177"/>
      </dsp:txXfrm>
    </dsp:sp>
    <dsp:sp modelId="{73CEC8B2-A953-4FEE-B819-B626BA221C38}">
      <dsp:nvSpPr>
        <dsp:cNvPr id="0" name=""/>
        <dsp:cNvSpPr/>
      </dsp:nvSpPr>
      <dsp:spPr>
        <a:xfrm>
          <a:off x="3614737" y="39687"/>
          <a:ext cx="3286125" cy="1971675"/>
        </a:xfrm>
        <a:prstGeom prst="roundRect">
          <a:avLst/>
        </a:prstGeom>
        <a:solidFill>
          <a:schemeClr val="accent2">
            <a:alpha val="90000"/>
            <a:hueOff val="0"/>
            <a:satOff val="0"/>
            <a:lumOff val="0"/>
            <a:alphaOff val="-8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solidFill>
                <a:schemeClr val="tx1"/>
              </a:solidFill>
              <a:latin typeface="+mn-lt"/>
            </a:rPr>
            <a:t>Lack of engagement of local orgs e.g. youth, women, disabilities in HRP process</a:t>
          </a:r>
        </a:p>
      </dsp:txBody>
      <dsp:txXfrm>
        <a:off x="3710986" y="135936"/>
        <a:ext cx="3093627" cy="1779177"/>
      </dsp:txXfrm>
    </dsp:sp>
    <dsp:sp modelId="{6E743782-55FA-4060-B1DF-F00111A4C3C3}">
      <dsp:nvSpPr>
        <dsp:cNvPr id="0" name=""/>
        <dsp:cNvSpPr/>
      </dsp:nvSpPr>
      <dsp:spPr>
        <a:xfrm>
          <a:off x="7229475" y="39687"/>
          <a:ext cx="3286125" cy="1971675"/>
        </a:xfrm>
        <a:prstGeom prst="roundRect">
          <a:avLst/>
        </a:prstGeom>
        <a:solidFill>
          <a:schemeClr val="accent2">
            <a:alpha val="90000"/>
            <a:hueOff val="0"/>
            <a:satOff val="0"/>
            <a:lumOff val="0"/>
            <a:alphaOff val="-16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solidFill>
                <a:schemeClr val="tx1"/>
              </a:solidFill>
              <a:latin typeface="+mn-lt"/>
            </a:rPr>
            <a:t>Lack of response that corresponding special needs of girls, women i.e. MHM and persons with disabilities. . </a:t>
          </a:r>
        </a:p>
      </dsp:txBody>
      <dsp:txXfrm>
        <a:off x="7325724" y="135936"/>
        <a:ext cx="3093627" cy="1779177"/>
      </dsp:txXfrm>
    </dsp:sp>
    <dsp:sp modelId="{A93A648E-CB4E-6B47-86EE-AE67851520D3}">
      <dsp:nvSpPr>
        <dsp:cNvPr id="0" name=""/>
        <dsp:cNvSpPr/>
      </dsp:nvSpPr>
      <dsp:spPr>
        <a:xfrm>
          <a:off x="0" y="2339975"/>
          <a:ext cx="3286125" cy="1971675"/>
        </a:xfrm>
        <a:prstGeom prst="roundRect">
          <a:avLst/>
        </a:prstGeom>
        <a:solidFill>
          <a:srgbClr val="006600">
            <a:alpha val="66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tx1"/>
              </a:solidFill>
              <a:latin typeface="+mn-lt"/>
            </a:rPr>
            <a:t>More and more HRPs consider specific needs of children, women and persons with disabilities. </a:t>
          </a:r>
        </a:p>
      </dsp:txBody>
      <dsp:txXfrm>
        <a:off x="96249" y="2436224"/>
        <a:ext cx="3093627" cy="1779177"/>
      </dsp:txXfrm>
    </dsp:sp>
    <dsp:sp modelId="{1D8B03DF-1088-4BBA-99D4-4A23414A48B7}">
      <dsp:nvSpPr>
        <dsp:cNvPr id="0" name=""/>
        <dsp:cNvSpPr/>
      </dsp:nvSpPr>
      <dsp:spPr>
        <a:xfrm>
          <a:off x="3614737" y="2339975"/>
          <a:ext cx="3286125" cy="1971675"/>
        </a:xfrm>
        <a:prstGeom prst="roundRect">
          <a:avLst/>
        </a:prstGeom>
        <a:solidFill>
          <a:schemeClr val="accent2">
            <a:alpha val="90000"/>
            <a:hueOff val="0"/>
            <a:satOff val="0"/>
            <a:lumOff val="0"/>
            <a:alphaOff val="-32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US" sz="2200" kern="1200">
              <a:solidFill>
                <a:schemeClr val="tx1"/>
              </a:solidFill>
              <a:latin typeface="+mn-lt"/>
            </a:rPr>
            <a:t>Lack of strategies for inclusive Feedback and Complainants mechanisms - </a:t>
          </a:r>
        </a:p>
      </dsp:txBody>
      <dsp:txXfrm>
        <a:off x="3710986" y="2436224"/>
        <a:ext cx="3093627" cy="1779177"/>
      </dsp:txXfrm>
    </dsp:sp>
    <dsp:sp modelId="{3F9CAB4B-6049-42DE-AA8D-69F490D6AFCF}">
      <dsp:nvSpPr>
        <dsp:cNvPr id="0" name=""/>
        <dsp:cNvSpPr/>
      </dsp:nvSpPr>
      <dsp:spPr>
        <a:xfrm>
          <a:off x="7229475" y="2339975"/>
          <a:ext cx="3286125" cy="1971675"/>
        </a:xfrm>
        <a:prstGeom prst="roundRect">
          <a:avLst/>
        </a:prstGeom>
        <a:solidFill>
          <a:schemeClr val="accent2">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US" sz="2200" kern="1200" dirty="0">
              <a:solidFill>
                <a:schemeClr val="tx1"/>
              </a:solidFill>
              <a:latin typeface="+mn-lt"/>
            </a:rPr>
            <a:t>Lack of strategies to address information gaps </a:t>
          </a:r>
        </a:p>
      </dsp:txBody>
      <dsp:txXfrm>
        <a:off x="7325724" y="2436224"/>
        <a:ext cx="3093627" cy="177917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585BBB-F031-4A54-B293-50805DEFE731}">
      <dsp:nvSpPr>
        <dsp:cNvPr id="0" name=""/>
        <dsp:cNvSpPr/>
      </dsp:nvSpPr>
      <dsp:spPr>
        <a:xfrm>
          <a:off x="2164" y="216342"/>
          <a:ext cx="1171764" cy="703058"/>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kern="1200">
              <a:solidFill>
                <a:schemeClr val="tx1"/>
              </a:solidFill>
              <a:latin typeface="Calibri"/>
              <a:cs typeface="Calibri"/>
            </a:rPr>
            <a:t>Age</a:t>
          </a:r>
          <a:endParaRPr lang="en-US" sz="1800" kern="1200"/>
        </a:p>
      </dsp:txBody>
      <dsp:txXfrm>
        <a:off x="2164" y="216342"/>
        <a:ext cx="1171764" cy="703058"/>
      </dsp:txXfrm>
    </dsp:sp>
    <dsp:sp modelId="{3D9C8AEC-723C-41AF-AD32-373881C1622C}">
      <dsp:nvSpPr>
        <dsp:cNvPr id="0" name=""/>
        <dsp:cNvSpPr/>
      </dsp:nvSpPr>
      <dsp:spPr>
        <a:xfrm>
          <a:off x="1291105" y="216342"/>
          <a:ext cx="1171764" cy="703058"/>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kern="1200">
              <a:solidFill>
                <a:schemeClr val="tx1"/>
              </a:solidFill>
              <a:latin typeface="Calibri"/>
              <a:cs typeface="Calibri"/>
            </a:rPr>
            <a:t>Gender</a:t>
          </a:r>
        </a:p>
      </dsp:txBody>
      <dsp:txXfrm>
        <a:off x="1291105" y="216342"/>
        <a:ext cx="1171764" cy="703058"/>
      </dsp:txXfrm>
    </dsp:sp>
    <dsp:sp modelId="{FCF378FB-AADE-408E-8920-5E34B6943035}">
      <dsp:nvSpPr>
        <dsp:cNvPr id="0" name=""/>
        <dsp:cNvSpPr/>
      </dsp:nvSpPr>
      <dsp:spPr>
        <a:xfrm>
          <a:off x="2580046" y="216342"/>
          <a:ext cx="1171764" cy="703058"/>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kern="1200">
              <a:solidFill>
                <a:schemeClr val="tx1"/>
              </a:solidFill>
              <a:latin typeface="Calibri"/>
              <a:cs typeface="Calibri"/>
            </a:rPr>
            <a:t>Disability</a:t>
          </a:r>
        </a:p>
      </dsp:txBody>
      <dsp:txXfrm>
        <a:off x="2580046" y="216342"/>
        <a:ext cx="1171764" cy="703058"/>
      </dsp:txXfrm>
    </dsp:sp>
    <dsp:sp modelId="{4A9536B5-1021-4FAA-ABF2-55B6B2498A6A}">
      <dsp:nvSpPr>
        <dsp:cNvPr id="0" name=""/>
        <dsp:cNvSpPr/>
      </dsp:nvSpPr>
      <dsp:spPr>
        <a:xfrm>
          <a:off x="3868987" y="216342"/>
          <a:ext cx="1171764" cy="703058"/>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kern="1200">
              <a:solidFill>
                <a:schemeClr val="tx1"/>
              </a:solidFill>
              <a:latin typeface="Calibri"/>
              <a:cs typeface="Calibri"/>
            </a:rPr>
            <a:t>Poverty</a:t>
          </a:r>
        </a:p>
      </dsp:txBody>
      <dsp:txXfrm>
        <a:off x="3868987" y="216342"/>
        <a:ext cx="1171764" cy="703058"/>
      </dsp:txXfrm>
    </dsp:sp>
    <dsp:sp modelId="{BE1EA996-72FD-4CFB-AB1B-A601B19746F8}">
      <dsp:nvSpPr>
        <dsp:cNvPr id="0" name=""/>
        <dsp:cNvSpPr/>
      </dsp:nvSpPr>
      <dsp:spPr>
        <a:xfrm>
          <a:off x="5157928" y="216342"/>
          <a:ext cx="1171764" cy="703058"/>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b="0" kern="1200">
              <a:solidFill>
                <a:schemeClr val="tx1"/>
              </a:solidFill>
              <a:latin typeface="Calibri"/>
              <a:cs typeface="Calibri"/>
            </a:rPr>
            <a:t>Ethnicity or Religion</a:t>
          </a:r>
        </a:p>
      </dsp:txBody>
      <dsp:txXfrm>
        <a:off x="5157928" y="216342"/>
        <a:ext cx="1171764" cy="70305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47CA79-D02E-5A41-A091-22C8338A0298}">
      <dsp:nvSpPr>
        <dsp:cNvPr id="0" name=""/>
        <dsp:cNvSpPr/>
      </dsp:nvSpPr>
      <dsp:spPr>
        <a:xfrm>
          <a:off x="0" y="1000898"/>
          <a:ext cx="1513187" cy="151690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Cluster </a:t>
          </a:r>
          <a:r>
            <a:rPr lang="en-US" sz="2400" kern="1200" err="1"/>
            <a:t>obj’s</a:t>
          </a:r>
          <a:endParaRPr lang="en-US" sz="2400" kern="1200"/>
        </a:p>
      </dsp:txBody>
      <dsp:txXfrm>
        <a:off x="44320" y="1045218"/>
        <a:ext cx="1424547" cy="1428264"/>
      </dsp:txXfrm>
    </dsp:sp>
    <dsp:sp modelId="{0F4055F7-26E9-F34F-B050-F3A33334906F}">
      <dsp:nvSpPr>
        <dsp:cNvPr id="0" name=""/>
        <dsp:cNvSpPr/>
      </dsp:nvSpPr>
      <dsp:spPr>
        <a:xfrm>
          <a:off x="1664506" y="1571715"/>
          <a:ext cx="320795" cy="375270"/>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1664506" y="1646769"/>
        <a:ext cx="224557" cy="225162"/>
      </dsp:txXfrm>
    </dsp:sp>
    <dsp:sp modelId="{AE6794CF-6CB7-D443-843E-6ABE40319EA2}">
      <dsp:nvSpPr>
        <dsp:cNvPr id="0" name=""/>
        <dsp:cNvSpPr/>
      </dsp:nvSpPr>
      <dsp:spPr>
        <a:xfrm>
          <a:off x="2118463" y="1000898"/>
          <a:ext cx="1513187" cy="1516904"/>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err="1"/>
            <a:t>PiN</a:t>
          </a:r>
          <a:endParaRPr lang="en-US" sz="2400" kern="1200"/>
        </a:p>
      </dsp:txBody>
      <dsp:txXfrm>
        <a:off x="2162783" y="1045218"/>
        <a:ext cx="1424547" cy="1428264"/>
      </dsp:txXfrm>
    </dsp:sp>
    <dsp:sp modelId="{AE60DE18-8227-124C-BF65-88C68010D48B}">
      <dsp:nvSpPr>
        <dsp:cNvPr id="0" name=""/>
        <dsp:cNvSpPr/>
      </dsp:nvSpPr>
      <dsp:spPr>
        <a:xfrm>
          <a:off x="3782969" y="1571715"/>
          <a:ext cx="320795" cy="375270"/>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3782969" y="1646769"/>
        <a:ext cx="224557" cy="225162"/>
      </dsp:txXfrm>
    </dsp:sp>
    <dsp:sp modelId="{8102E531-464E-9247-90A5-79227F50A774}">
      <dsp:nvSpPr>
        <dsp:cNvPr id="0" name=""/>
        <dsp:cNvSpPr/>
      </dsp:nvSpPr>
      <dsp:spPr>
        <a:xfrm>
          <a:off x="4236926" y="1000898"/>
          <a:ext cx="1513187" cy="1516904"/>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Priority actions</a:t>
          </a:r>
        </a:p>
      </dsp:txBody>
      <dsp:txXfrm>
        <a:off x="4281246" y="1045218"/>
        <a:ext cx="1424547" cy="1428264"/>
      </dsp:txXfrm>
    </dsp:sp>
    <dsp:sp modelId="{5B9C75AF-CC9E-F341-9FE9-0832305EC14C}">
      <dsp:nvSpPr>
        <dsp:cNvPr id="0" name=""/>
        <dsp:cNvSpPr/>
      </dsp:nvSpPr>
      <dsp:spPr>
        <a:xfrm>
          <a:off x="5901432" y="1571715"/>
          <a:ext cx="320795" cy="375270"/>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5901432" y="1646769"/>
        <a:ext cx="224557" cy="225162"/>
      </dsp:txXfrm>
    </dsp:sp>
    <dsp:sp modelId="{91D68699-7264-D14A-A37D-61E2639DB640}">
      <dsp:nvSpPr>
        <dsp:cNvPr id="0" name=""/>
        <dsp:cNvSpPr/>
      </dsp:nvSpPr>
      <dsp:spPr>
        <a:xfrm>
          <a:off x="6355389" y="1000898"/>
          <a:ext cx="1513187" cy="1516904"/>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Activities</a:t>
          </a:r>
        </a:p>
      </dsp:txBody>
      <dsp:txXfrm>
        <a:off x="6399709" y="1045218"/>
        <a:ext cx="1424547" cy="1428264"/>
      </dsp:txXfrm>
    </dsp:sp>
    <dsp:sp modelId="{995B22EF-DF41-A44F-84C9-C84C20504183}">
      <dsp:nvSpPr>
        <dsp:cNvPr id="0" name=""/>
        <dsp:cNvSpPr/>
      </dsp:nvSpPr>
      <dsp:spPr>
        <a:xfrm>
          <a:off x="8019895" y="1571715"/>
          <a:ext cx="320795" cy="375270"/>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8019895" y="1646769"/>
        <a:ext cx="224557" cy="225162"/>
      </dsp:txXfrm>
    </dsp:sp>
    <dsp:sp modelId="{8AC78D5B-AED3-994A-B1F0-13455E64D991}">
      <dsp:nvSpPr>
        <dsp:cNvPr id="0" name=""/>
        <dsp:cNvSpPr/>
      </dsp:nvSpPr>
      <dsp:spPr>
        <a:xfrm>
          <a:off x="8473852" y="1000898"/>
          <a:ext cx="1513187" cy="1516904"/>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Funding </a:t>
          </a:r>
          <a:r>
            <a:rPr lang="en-US" sz="2400" kern="1200" err="1"/>
            <a:t>reqs</a:t>
          </a:r>
          <a:endParaRPr lang="en-US" sz="2400" kern="1200"/>
        </a:p>
      </dsp:txBody>
      <dsp:txXfrm>
        <a:off x="8518172" y="1045218"/>
        <a:ext cx="1424547" cy="1428264"/>
      </dsp:txXfrm>
    </dsp:sp>
    <dsp:sp modelId="{59149A0E-95F1-104D-8735-0EC5D8C6C8A7}">
      <dsp:nvSpPr>
        <dsp:cNvPr id="0" name=""/>
        <dsp:cNvSpPr/>
      </dsp:nvSpPr>
      <dsp:spPr>
        <a:xfrm>
          <a:off x="10138358" y="1571715"/>
          <a:ext cx="320795" cy="375270"/>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10138358" y="1646769"/>
        <a:ext cx="224557" cy="225162"/>
      </dsp:txXfrm>
    </dsp:sp>
    <dsp:sp modelId="{5F048A55-5716-B34D-A192-21CC304D283C}">
      <dsp:nvSpPr>
        <dsp:cNvPr id="0" name=""/>
        <dsp:cNvSpPr/>
      </dsp:nvSpPr>
      <dsp:spPr>
        <a:xfrm>
          <a:off x="10592315" y="1000898"/>
          <a:ext cx="1513187" cy="151690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Monitoring</a:t>
          </a:r>
        </a:p>
      </dsp:txBody>
      <dsp:txXfrm>
        <a:off x="10636635" y="1045218"/>
        <a:ext cx="1424547" cy="142826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FB9C77-3CA4-4282-B3FC-B37A506B542B}">
      <dsp:nvSpPr>
        <dsp:cNvPr id="0" name=""/>
        <dsp:cNvSpPr/>
      </dsp:nvSpPr>
      <dsp:spPr>
        <a:xfrm>
          <a:off x="0" y="13493"/>
          <a:ext cx="5157787" cy="87984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solidFill>
                <a:schemeClr val="tx1"/>
              </a:solidFill>
            </a:rPr>
            <a:t>Women with disabilities face heightened risk of GBV due to information about GBV prevention and response being inaccessible</a:t>
          </a:r>
        </a:p>
      </dsp:txBody>
      <dsp:txXfrm>
        <a:off x="42950" y="56443"/>
        <a:ext cx="5071887" cy="793940"/>
      </dsp:txXfrm>
    </dsp:sp>
    <dsp:sp modelId="{5846CA5A-4AF7-40AD-9D80-88F4A2914B6E}">
      <dsp:nvSpPr>
        <dsp:cNvPr id="0" name=""/>
        <dsp:cNvSpPr/>
      </dsp:nvSpPr>
      <dsp:spPr>
        <a:xfrm>
          <a:off x="0" y="939413"/>
          <a:ext cx="5157787" cy="879840"/>
        </a:xfrm>
        <a:prstGeom prst="roundRect">
          <a:avLst/>
        </a:prstGeom>
        <a:solidFill>
          <a:schemeClr val="accent5">
            <a:hueOff val="-2451115"/>
            <a:satOff val="-3409"/>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solidFill>
                <a:schemeClr val="tx1"/>
              </a:solidFill>
            </a:rPr>
            <a:t>Girls with disabilities are out of school due to limited capacity of teachers to meet their learning requirements</a:t>
          </a:r>
        </a:p>
      </dsp:txBody>
      <dsp:txXfrm>
        <a:off x="42950" y="982363"/>
        <a:ext cx="5071887" cy="793940"/>
      </dsp:txXfrm>
    </dsp:sp>
    <dsp:sp modelId="{84709833-3A44-4D30-8F37-669600F5C218}">
      <dsp:nvSpPr>
        <dsp:cNvPr id="0" name=""/>
        <dsp:cNvSpPr/>
      </dsp:nvSpPr>
      <dsp:spPr>
        <a:xfrm>
          <a:off x="0" y="1865334"/>
          <a:ext cx="5157787" cy="879840"/>
        </a:xfrm>
        <a:prstGeom prst="roundRect">
          <a:avLst/>
        </a:prstGeom>
        <a:solidFill>
          <a:schemeClr val="accent5">
            <a:hueOff val="-4902230"/>
            <a:satOff val="-6819"/>
            <a:lumOff val="-26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solidFill>
                <a:schemeClr val="tx1"/>
              </a:solidFill>
            </a:rPr>
            <a:t>Persons with disabilities have limited access to WASH facilities due to physical barriers</a:t>
          </a:r>
          <a:endParaRPr lang="en-US" sz="1600" kern="1200" dirty="0">
            <a:solidFill>
              <a:schemeClr val="tx1"/>
            </a:solidFill>
          </a:endParaRPr>
        </a:p>
      </dsp:txBody>
      <dsp:txXfrm>
        <a:off x="42950" y="1908284"/>
        <a:ext cx="5071887" cy="793940"/>
      </dsp:txXfrm>
    </dsp:sp>
    <dsp:sp modelId="{FABB5B6F-9E5D-41D9-B1D3-0FF5BD8EAA42}">
      <dsp:nvSpPr>
        <dsp:cNvPr id="0" name=""/>
        <dsp:cNvSpPr/>
      </dsp:nvSpPr>
      <dsp:spPr>
        <a:xfrm>
          <a:off x="0" y="2791254"/>
          <a:ext cx="5157787" cy="879840"/>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solidFill>
                <a:schemeClr val="tx1"/>
              </a:solidFill>
            </a:rPr>
            <a:t>Households of persons with disabilities have higher rates of poverty, including due to their lack of access to work opportunities</a:t>
          </a:r>
        </a:p>
      </dsp:txBody>
      <dsp:txXfrm>
        <a:off x="42950" y="2834204"/>
        <a:ext cx="5071887" cy="79394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B5D771-0590-4759-893A-D9E0AB00E6DC}">
      <dsp:nvSpPr>
        <dsp:cNvPr id="0" name=""/>
        <dsp:cNvSpPr/>
      </dsp:nvSpPr>
      <dsp:spPr>
        <a:xfrm>
          <a:off x="0" y="2210"/>
          <a:ext cx="5183188" cy="834508"/>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solidFill>
                <a:schemeClr val="tx1"/>
              </a:solidFill>
            </a:rPr>
            <a:t>Development of GBV prevention and response information in multiple and accessible formats</a:t>
          </a:r>
        </a:p>
      </dsp:txBody>
      <dsp:txXfrm>
        <a:off x="40737" y="42947"/>
        <a:ext cx="5101714" cy="753034"/>
      </dsp:txXfrm>
    </dsp:sp>
    <dsp:sp modelId="{C8335BD9-3B4E-4F4A-9029-D13D86AF7A8D}">
      <dsp:nvSpPr>
        <dsp:cNvPr id="0" name=""/>
        <dsp:cNvSpPr/>
      </dsp:nvSpPr>
      <dsp:spPr>
        <a:xfrm>
          <a:off x="0" y="879918"/>
          <a:ext cx="5183188" cy="922223"/>
        </a:xfrm>
        <a:prstGeom prst="roundRect">
          <a:avLst/>
        </a:prstGeom>
        <a:solidFill>
          <a:schemeClr val="accent5">
            <a:hueOff val="-2451115"/>
            <a:satOff val="-3409"/>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solidFill>
                <a:schemeClr val="tx1"/>
              </a:solidFill>
            </a:rPr>
            <a:t>Training to teachers on inclusive education</a:t>
          </a:r>
        </a:p>
      </dsp:txBody>
      <dsp:txXfrm>
        <a:off x="45019" y="924937"/>
        <a:ext cx="5093150" cy="832185"/>
      </dsp:txXfrm>
    </dsp:sp>
    <dsp:sp modelId="{33F009B6-2048-44B9-A2B8-1F8254D84C6D}">
      <dsp:nvSpPr>
        <dsp:cNvPr id="0" name=""/>
        <dsp:cNvSpPr/>
      </dsp:nvSpPr>
      <dsp:spPr>
        <a:xfrm>
          <a:off x="0" y="1845342"/>
          <a:ext cx="5183188" cy="945471"/>
        </a:xfrm>
        <a:prstGeom prst="roundRect">
          <a:avLst/>
        </a:prstGeom>
        <a:solidFill>
          <a:schemeClr val="accent5">
            <a:hueOff val="-4902230"/>
            <a:satOff val="-6819"/>
            <a:lumOff val="-26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solidFill>
                <a:schemeClr val="tx1"/>
              </a:solidFill>
            </a:rPr>
            <a:t>Improve physical accessibility of WASH facilities, in consultation with persons with disabilities</a:t>
          </a:r>
        </a:p>
      </dsp:txBody>
      <dsp:txXfrm>
        <a:off x="46154" y="1891496"/>
        <a:ext cx="5090880" cy="853163"/>
      </dsp:txXfrm>
    </dsp:sp>
    <dsp:sp modelId="{904EE6B9-AEDB-40DC-A331-FA4D3901AC84}">
      <dsp:nvSpPr>
        <dsp:cNvPr id="0" name=""/>
        <dsp:cNvSpPr/>
      </dsp:nvSpPr>
      <dsp:spPr>
        <a:xfrm>
          <a:off x="0" y="2834013"/>
          <a:ext cx="5183188" cy="848364"/>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solidFill>
                <a:schemeClr val="tx1"/>
              </a:solidFill>
            </a:rPr>
            <a:t>Conduct a detailed assessment of barriers and enablers to access to work for persons with disabilities and their households</a:t>
          </a:r>
        </a:p>
      </dsp:txBody>
      <dsp:txXfrm>
        <a:off x="41414" y="2875427"/>
        <a:ext cx="5100360" cy="765536"/>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JP"/>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D03485-5F0E-B445-A6D7-CEEB77B88B54}" type="datetimeFigureOut">
              <a:rPr lang="en-JP" smtClean="0"/>
              <a:t>2020/09/07</a:t>
            </a:fld>
            <a:endParaRPr lang="en-JP"/>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JP"/>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P"/>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JP"/>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84C690-99AE-4A42-8FDA-DDC458099809}" type="slidenum">
              <a:rPr lang="en-JP" smtClean="0"/>
              <a:t>‹#›</a:t>
            </a:fld>
            <a:endParaRPr lang="en-JP"/>
          </a:p>
        </p:txBody>
      </p:sp>
    </p:spTree>
    <p:extLst>
      <p:ext uri="{BB962C8B-B14F-4D97-AF65-F5344CB8AC3E}">
        <p14:creationId xmlns:p14="http://schemas.microsoft.com/office/powerpoint/2010/main" val="4986504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Zoom poll profile </a:t>
            </a:r>
          </a:p>
          <a:p>
            <a:r>
              <a:rPr lang="en-US" dirty="0"/>
              <a:t>Mentimetor or zoom  – current practices </a:t>
            </a:r>
          </a:p>
          <a:p>
            <a:endParaRPr lang="en-US" dirty="0">
              <a:cs typeface="Calibri"/>
            </a:endParaRPr>
          </a:p>
        </p:txBody>
      </p:sp>
      <p:sp>
        <p:nvSpPr>
          <p:cNvPr id="4" name="Slide Number Placeholder 3"/>
          <p:cNvSpPr>
            <a:spLocks noGrp="1"/>
          </p:cNvSpPr>
          <p:nvPr>
            <p:ph type="sldNum" sz="quarter" idx="5"/>
          </p:nvPr>
        </p:nvSpPr>
        <p:spPr/>
        <p:txBody>
          <a:bodyPr/>
          <a:lstStyle/>
          <a:p>
            <a:fld id="{2884C690-99AE-4A42-8FDA-DDC458099809}" type="slidenum">
              <a:rPr lang="en-JP" smtClean="0"/>
              <a:t>1</a:t>
            </a:fld>
            <a:endParaRPr lang="en-JP"/>
          </a:p>
        </p:txBody>
      </p:sp>
    </p:spTree>
    <p:extLst>
      <p:ext uri="{BB962C8B-B14F-4D97-AF65-F5344CB8AC3E}">
        <p14:creationId xmlns:p14="http://schemas.microsoft.com/office/powerpoint/2010/main" val="14520623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rtl="0">
              <a:lnSpc>
                <a:spcPct val="107000"/>
              </a:lnSpc>
              <a:spcBef>
                <a:spcPts val="0"/>
              </a:spcBef>
              <a:spcAft>
                <a:spcPts val="0"/>
              </a:spcAft>
              <a:buFont typeface="Symbol" panose="05050102010706020507" pitchFamily="18" charset="2"/>
              <a:buChar char=""/>
            </a:pPr>
            <a:endParaRPr lang="en-US" sz="12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C936D52-512B-47DE-BC94-6C88A56CE986}" type="slidenum">
              <a:rPr lang="en-US" smtClean="0"/>
              <a:t>11</a:t>
            </a:fld>
            <a:endParaRPr lang="en-US"/>
          </a:p>
        </p:txBody>
      </p:sp>
    </p:spTree>
    <p:extLst>
      <p:ext uri="{BB962C8B-B14F-4D97-AF65-F5344CB8AC3E}">
        <p14:creationId xmlns:p14="http://schemas.microsoft.com/office/powerpoint/2010/main" val="899948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JP"/>
          </a:p>
        </p:txBody>
      </p:sp>
      <p:sp>
        <p:nvSpPr>
          <p:cNvPr id="4" name="Slide Number Placeholder 3"/>
          <p:cNvSpPr>
            <a:spLocks noGrp="1"/>
          </p:cNvSpPr>
          <p:nvPr>
            <p:ph type="sldNum" sz="quarter" idx="5"/>
          </p:nvPr>
        </p:nvSpPr>
        <p:spPr/>
        <p:txBody>
          <a:bodyPr/>
          <a:lstStyle/>
          <a:p>
            <a:fld id="{2884C690-99AE-4A42-8FDA-DDC458099809}" type="slidenum">
              <a:rPr lang="en-JP" smtClean="0"/>
              <a:t>12</a:t>
            </a:fld>
            <a:endParaRPr lang="en-JP"/>
          </a:p>
        </p:txBody>
      </p:sp>
    </p:spTree>
    <p:extLst>
      <p:ext uri="{BB962C8B-B14F-4D97-AF65-F5344CB8AC3E}">
        <p14:creationId xmlns:p14="http://schemas.microsoft.com/office/powerpoint/2010/main" val="6736802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JP"/>
          </a:p>
        </p:txBody>
      </p:sp>
      <p:sp>
        <p:nvSpPr>
          <p:cNvPr id="4" name="Slide Number Placeholder 3"/>
          <p:cNvSpPr>
            <a:spLocks noGrp="1"/>
          </p:cNvSpPr>
          <p:nvPr>
            <p:ph type="sldNum" sz="quarter" idx="5"/>
          </p:nvPr>
        </p:nvSpPr>
        <p:spPr/>
        <p:txBody>
          <a:bodyPr/>
          <a:lstStyle/>
          <a:p>
            <a:fld id="{2884C690-99AE-4A42-8FDA-DDC458099809}" type="slidenum">
              <a:rPr lang="en-JP" smtClean="0"/>
              <a:t>13</a:t>
            </a:fld>
            <a:endParaRPr lang="en-JP"/>
          </a:p>
        </p:txBody>
      </p:sp>
    </p:spTree>
    <p:extLst>
      <p:ext uri="{BB962C8B-B14F-4D97-AF65-F5344CB8AC3E}">
        <p14:creationId xmlns:p14="http://schemas.microsoft.com/office/powerpoint/2010/main" val="11283318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JP"/>
          </a:p>
        </p:txBody>
      </p:sp>
      <p:sp>
        <p:nvSpPr>
          <p:cNvPr id="4" name="Slide Number Placeholder 3"/>
          <p:cNvSpPr>
            <a:spLocks noGrp="1"/>
          </p:cNvSpPr>
          <p:nvPr>
            <p:ph type="sldNum" sz="quarter" idx="5"/>
          </p:nvPr>
        </p:nvSpPr>
        <p:spPr/>
        <p:txBody>
          <a:bodyPr/>
          <a:lstStyle/>
          <a:p>
            <a:fld id="{2884C690-99AE-4A42-8FDA-DDC458099809}" type="slidenum">
              <a:rPr lang="en-JP" smtClean="0"/>
              <a:t>14</a:t>
            </a:fld>
            <a:endParaRPr lang="en-JP"/>
          </a:p>
        </p:txBody>
      </p:sp>
    </p:spTree>
    <p:extLst>
      <p:ext uri="{BB962C8B-B14F-4D97-AF65-F5344CB8AC3E}">
        <p14:creationId xmlns:p14="http://schemas.microsoft.com/office/powerpoint/2010/main" val="21704829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JP">
              <a:cs typeface="Calibri"/>
            </a:endParaRPr>
          </a:p>
        </p:txBody>
      </p:sp>
      <p:sp>
        <p:nvSpPr>
          <p:cNvPr id="4" name="Slide Number Placeholder 3"/>
          <p:cNvSpPr>
            <a:spLocks noGrp="1"/>
          </p:cNvSpPr>
          <p:nvPr>
            <p:ph type="sldNum" sz="quarter" idx="5"/>
          </p:nvPr>
        </p:nvSpPr>
        <p:spPr/>
        <p:txBody>
          <a:bodyPr/>
          <a:lstStyle/>
          <a:p>
            <a:fld id="{EC02AB9C-CD54-A34F-8E78-19593CA0DA4B}" type="slidenum">
              <a:rPr lang="en-JP" smtClean="0"/>
              <a:t>15</a:t>
            </a:fld>
            <a:endParaRPr lang="en-JP"/>
          </a:p>
        </p:txBody>
      </p:sp>
    </p:spTree>
    <p:extLst>
      <p:ext uri="{BB962C8B-B14F-4D97-AF65-F5344CB8AC3E}">
        <p14:creationId xmlns:p14="http://schemas.microsoft.com/office/powerpoint/2010/main" val="1624733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JP"/>
          </a:p>
        </p:txBody>
      </p:sp>
      <p:sp>
        <p:nvSpPr>
          <p:cNvPr id="4" name="Slide Number Placeholder 3"/>
          <p:cNvSpPr>
            <a:spLocks noGrp="1"/>
          </p:cNvSpPr>
          <p:nvPr>
            <p:ph type="sldNum" sz="quarter" idx="5"/>
          </p:nvPr>
        </p:nvSpPr>
        <p:spPr/>
        <p:txBody>
          <a:bodyPr/>
          <a:lstStyle/>
          <a:p>
            <a:fld id="{2884C690-99AE-4A42-8FDA-DDC458099809}" type="slidenum">
              <a:rPr lang="en-JP" smtClean="0"/>
              <a:t>16</a:t>
            </a:fld>
            <a:endParaRPr lang="en-JP"/>
          </a:p>
        </p:txBody>
      </p:sp>
    </p:spTree>
    <p:extLst>
      <p:ext uri="{BB962C8B-B14F-4D97-AF65-F5344CB8AC3E}">
        <p14:creationId xmlns:p14="http://schemas.microsoft.com/office/powerpoint/2010/main" val="32341719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
              <a:t>August 2019, the Global CP </a:t>
            </a:r>
            <a:r>
              <a:rPr lang="en" err="1"/>
              <a:t>AoR</a:t>
            </a:r>
            <a:r>
              <a:rPr lang="en"/>
              <a:t> Needs Identification and Analysis Framework (NIAF) Team supported the Somalia CP </a:t>
            </a:r>
            <a:r>
              <a:rPr lang="en" err="1"/>
              <a:t>AoR</a:t>
            </a:r>
            <a:r>
              <a:rPr lang="en"/>
              <a:t> HNO needs analysis and prioritization.</a:t>
            </a:r>
            <a:endParaRPr lang="en-US"/>
          </a:p>
          <a:p>
            <a:pPr algn="just"/>
            <a:r>
              <a:rPr lang="en"/>
              <a:t> </a:t>
            </a:r>
            <a:endParaRPr lang="en-US"/>
          </a:p>
          <a:p>
            <a:pPr algn="just"/>
            <a:r>
              <a:rPr lang="en"/>
              <a:t> Somalia CP </a:t>
            </a:r>
            <a:r>
              <a:rPr lang="en" err="1"/>
              <a:t>AoR</a:t>
            </a:r>
            <a:r>
              <a:rPr lang="en"/>
              <a:t> has over 76 members at national level and 11 sub-national structures, which are co-chaired by local NGOs and government.</a:t>
            </a:r>
            <a:endParaRPr lang="en-US"/>
          </a:p>
          <a:p>
            <a:pPr algn="just"/>
            <a:r>
              <a:rPr lang="en"/>
              <a:t>National partners actively participated in the HNO needs analysis and prioritization and validation</a:t>
            </a:r>
            <a:endParaRPr lang="en-US"/>
          </a:p>
          <a:p>
            <a:pPr algn="just"/>
            <a:r>
              <a:rPr lang="en"/>
              <a:t> </a:t>
            </a:r>
            <a:endParaRPr lang="en-US"/>
          </a:p>
          <a:p>
            <a:pPr algn="just"/>
            <a:r>
              <a:rPr lang="en"/>
              <a:t>Data used included UNHCR’s IDP population data, data from a nation-wide monitoring and reporting system, and data from the Who does What, Where, and When (the 5Ws).</a:t>
            </a:r>
            <a:endParaRPr lang="en-US"/>
          </a:p>
          <a:p>
            <a:pPr algn="just"/>
            <a:r>
              <a:rPr lang="en"/>
              <a:t> </a:t>
            </a:r>
            <a:endParaRPr lang="en-US"/>
          </a:p>
          <a:p>
            <a:pPr algn="just"/>
            <a:r>
              <a:rPr lang="en"/>
              <a:t>The NIAF Team and REACH strengthen the capacity of the Somalia CP </a:t>
            </a:r>
            <a:r>
              <a:rPr lang="en" err="1"/>
              <a:t>AoR</a:t>
            </a:r>
            <a:r>
              <a:rPr lang="en"/>
              <a:t> in the use of existing operational and prevalence data to gather information about the number of IDPs, the current services, and how accessible they were.</a:t>
            </a:r>
            <a:endParaRPr lang="en-US"/>
          </a:p>
          <a:p>
            <a:pPr algn="just"/>
            <a:r>
              <a:rPr lang="en"/>
              <a:t> </a:t>
            </a:r>
            <a:endParaRPr lang="en-US"/>
          </a:p>
          <a:p>
            <a:pPr algn="just"/>
            <a:r>
              <a:rPr lang="en"/>
              <a:t>Somalia CP </a:t>
            </a:r>
            <a:r>
              <a:rPr lang="en" err="1"/>
              <a:t>AoR</a:t>
            </a:r>
            <a:r>
              <a:rPr lang="en"/>
              <a:t> learnt house to use the existing data to measure child protection indicators such as the estimated number of unaccompanied and separated children and the number of children associated with armed forces and armed groups.</a:t>
            </a:r>
            <a:endParaRPr lang="en-US"/>
          </a:p>
          <a:p>
            <a:r>
              <a:rPr lang="en"/>
              <a:t> </a:t>
            </a:r>
            <a:endParaRPr lang="en-US"/>
          </a:p>
        </p:txBody>
      </p:sp>
      <p:sp>
        <p:nvSpPr>
          <p:cNvPr id="4" name="Slide Number Placeholder 3"/>
          <p:cNvSpPr>
            <a:spLocks noGrp="1"/>
          </p:cNvSpPr>
          <p:nvPr>
            <p:ph type="sldNum" sz="quarter" idx="5"/>
          </p:nvPr>
        </p:nvSpPr>
        <p:spPr/>
        <p:txBody>
          <a:bodyPr/>
          <a:lstStyle/>
          <a:p>
            <a:fld id="{2884C690-99AE-4A42-8FDA-DDC458099809}" type="slidenum">
              <a:rPr lang="en-JP" smtClean="0"/>
              <a:t>17</a:t>
            </a:fld>
            <a:endParaRPr lang="en-JP"/>
          </a:p>
        </p:txBody>
      </p:sp>
    </p:spTree>
    <p:extLst>
      <p:ext uri="{BB962C8B-B14F-4D97-AF65-F5344CB8AC3E}">
        <p14:creationId xmlns:p14="http://schemas.microsoft.com/office/powerpoint/2010/main" val="25848370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Handout: AAAQ framework</a:t>
            </a:r>
          </a:p>
          <a:p>
            <a:endParaRPr lang="en-US"/>
          </a:p>
        </p:txBody>
      </p:sp>
      <p:sp>
        <p:nvSpPr>
          <p:cNvPr id="4" name="Slide Number Placeholder 3"/>
          <p:cNvSpPr>
            <a:spLocks noGrp="1"/>
          </p:cNvSpPr>
          <p:nvPr>
            <p:ph type="sldNum" sz="quarter" idx="5"/>
          </p:nvPr>
        </p:nvSpPr>
        <p:spPr/>
        <p:txBody>
          <a:bodyPr/>
          <a:lstStyle/>
          <a:p>
            <a:fld id="{BAA2DFE4-F03B-314B-9A05-03AEC1C4487E}" type="slidenum">
              <a:rPr lang="en-US" smtClean="0"/>
              <a:t>18</a:t>
            </a:fld>
            <a:endParaRPr lang="en-US"/>
          </a:p>
        </p:txBody>
      </p:sp>
    </p:spTree>
    <p:extLst>
      <p:ext uri="{BB962C8B-B14F-4D97-AF65-F5344CB8AC3E}">
        <p14:creationId xmlns:p14="http://schemas.microsoft.com/office/powerpoint/2010/main" val="37699710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JP"/>
              <a:t>Dissagregation is rare. </a:t>
            </a:r>
          </a:p>
        </p:txBody>
      </p:sp>
      <p:sp>
        <p:nvSpPr>
          <p:cNvPr id="4" name="Slide Number Placeholder 3"/>
          <p:cNvSpPr>
            <a:spLocks noGrp="1"/>
          </p:cNvSpPr>
          <p:nvPr>
            <p:ph type="sldNum" sz="quarter" idx="5"/>
          </p:nvPr>
        </p:nvSpPr>
        <p:spPr/>
        <p:txBody>
          <a:bodyPr/>
          <a:lstStyle/>
          <a:p>
            <a:fld id="{2884C690-99AE-4A42-8FDA-DDC458099809}" type="slidenum">
              <a:rPr lang="en-JP" smtClean="0"/>
              <a:t>19</a:t>
            </a:fld>
            <a:endParaRPr lang="en-JP"/>
          </a:p>
        </p:txBody>
      </p:sp>
    </p:spTree>
    <p:extLst>
      <p:ext uri="{BB962C8B-B14F-4D97-AF65-F5344CB8AC3E}">
        <p14:creationId xmlns:p14="http://schemas.microsoft.com/office/powerpoint/2010/main" val="40710497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Only 5 countries (Burundi, Ethiopia, Nigeria, </a:t>
            </a:r>
            <a:r>
              <a:rPr lang="en-US" err="1"/>
              <a:t>Wos</a:t>
            </a:r>
            <a:r>
              <a:rPr lang="en-US"/>
              <a:t>, Yemen)  have an analysis. 6 countries (</a:t>
            </a:r>
            <a:r>
              <a:rPr lang="en-US" err="1"/>
              <a:t>Myanmer</a:t>
            </a:r>
            <a:r>
              <a:rPr lang="en-US"/>
              <a:t>, </a:t>
            </a:r>
            <a:r>
              <a:rPr lang="en-US" err="1"/>
              <a:t>oPT</a:t>
            </a:r>
            <a:r>
              <a:rPr lang="en-US"/>
              <a:t>, Somalia, South Sudan, Ukraine, Cameroon)  mentioned risks or barriers without analysis. 2 countries (CAR, Libya) mentioned specific needs women. </a:t>
            </a:r>
          </a:p>
          <a:p>
            <a:endParaRPr lang="en-US"/>
          </a:p>
          <a:p>
            <a:r>
              <a:rPr lang="en-US" err="1"/>
              <a:t>WoS</a:t>
            </a:r>
            <a:r>
              <a:rPr lang="en-US"/>
              <a:t> has the most comprehensive analysis. This is an excerpt from the HNO. Why they are good? They have barriers analysis based on assessments. They also checked who is the most vulnerable among women. This para also include an analysis of barriers to NFIs which are rarely included. </a:t>
            </a:r>
            <a:r>
              <a:rPr lang="en-US" err="1"/>
              <a:t>WoS</a:t>
            </a:r>
            <a:r>
              <a:rPr lang="en-US"/>
              <a:t> is the ONLY HNO that mentions capacity of WASH actors related to GBV in HNO. There is no capacity analysis but at least it shows the gaps in capacity. </a:t>
            </a:r>
          </a:p>
        </p:txBody>
      </p:sp>
      <p:sp>
        <p:nvSpPr>
          <p:cNvPr id="4" name="Slide Number Placeholder 3"/>
          <p:cNvSpPr>
            <a:spLocks noGrp="1"/>
          </p:cNvSpPr>
          <p:nvPr>
            <p:ph type="sldNum" sz="quarter" idx="10"/>
          </p:nvPr>
        </p:nvSpPr>
        <p:spPr/>
        <p:txBody>
          <a:bodyPr/>
          <a:lstStyle/>
          <a:p>
            <a:fld id="{D5D72D04-7552-4A4D-A25C-9DF8369684DA}" type="slidenum">
              <a:rPr lang="en-US" smtClean="0"/>
              <a:t>20</a:t>
            </a:fld>
            <a:endParaRPr lang="en-US"/>
          </a:p>
        </p:txBody>
      </p:sp>
    </p:spTree>
    <p:extLst>
      <p:ext uri="{BB962C8B-B14F-4D97-AF65-F5344CB8AC3E}">
        <p14:creationId xmlns:p14="http://schemas.microsoft.com/office/powerpoint/2010/main" val="27424404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JP"/>
              <a:t>Mentimetor after this. </a:t>
            </a:r>
          </a:p>
        </p:txBody>
      </p:sp>
      <p:sp>
        <p:nvSpPr>
          <p:cNvPr id="4" name="Slide Number Placeholder 3"/>
          <p:cNvSpPr>
            <a:spLocks noGrp="1"/>
          </p:cNvSpPr>
          <p:nvPr>
            <p:ph type="sldNum" sz="quarter" idx="5"/>
          </p:nvPr>
        </p:nvSpPr>
        <p:spPr/>
        <p:txBody>
          <a:bodyPr/>
          <a:lstStyle/>
          <a:p>
            <a:fld id="{2884C690-99AE-4A42-8FDA-DDC458099809}" type="slidenum">
              <a:rPr lang="en-JP" smtClean="0"/>
              <a:t>2</a:t>
            </a:fld>
            <a:endParaRPr lang="en-JP"/>
          </a:p>
        </p:txBody>
      </p:sp>
    </p:spTree>
    <p:extLst>
      <p:ext uri="{BB962C8B-B14F-4D97-AF65-F5344CB8AC3E}">
        <p14:creationId xmlns:p14="http://schemas.microsoft.com/office/powerpoint/2010/main" val="3408534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JP"/>
          </a:p>
        </p:txBody>
      </p:sp>
      <p:sp>
        <p:nvSpPr>
          <p:cNvPr id="4" name="Slide Number Placeholder 3"/>
          <p:cNvSpPr>
            <a:spLocks noGrp="1"/>
          </p:cNvSpPr>
          <p:nvPr>
            <p:ph type="sldNum" sz="quarter" idx="5"/>
          </p:nvPr>
        </p:nvSpPr>
        <p:spPr/>
        <p:txBody>
          <a:bodyPr/>
          <a:lstStyle/>
          <a:p>
            <a:fld id="{EC02AB9C-CD54-A34F-8E78-19593CA0DA4B}" type="slidenum">
              <a:rPr lang="en-JP" smtClean="0"/>
              <a:t>23</a:t>
            </a:fld>
            <a:endParaRPr lang="en-JP"/>
          </a:p>
        </p:txBody>
      </p:sp>
    </p:spTree>
    <p:extLst>
      <p:ext uri="{BB962C8B-B14F-4D97-AF65-F5344CB8AC3E}">
        <p14:creationId xmlns:p14="http://schemas.microsoft.com/office/powerpoint/2010/main" val="26128359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Need to update to include disabilities. </a:t>
            </a:r>
          </a:p>
        </p:txBody>
      </p:sp>
      <p:sp>
        <p:nvSpPr>
          <p:cNvPr id="4" name="Slide Number Placeholder 3"/>
          <p:cNvSpPr>
            <a:spLocks noGrp="1"/>
          </p:cNvSpPr>
          <p:nvPr>
            <p:ph type="sldNum" sz="quarter" idx="10"/>
          </p:nvPr>
        </p:nvSpPr>
        <p:spPr/>
        <p:txBody>
          <a:bodyPr/>
          <a:lstStyle/>
          <a:p>
            <a:fld id="{87680F91-3A68-4157-8F1A-C375103DD50B}" type="slidenum">
              <a:rPr lang="es-CO" smtClean="0"/>
              <a:t>24</a:t>
            </a:fld>
            <a:endParaRPr lang="es-CO"/>
          </a:p>
        </p:txBody>
      </p:sp>
    </p:spTree>
    <p:extLst>
      <p:ext uri="{BB962C8B-B14F-4D97-AF65-F5344CB8AC3E}">
        <p14:creationId xmlns:p14="http://schemas.microsoft.com/office/powerpoint/2010/main" val="17317758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messages: Multi- sectoral approach</a:t>
            </a:r>
          </a:p>
          <a:p>
            <a:r>
              <a:rPr lang="en-US" dirty="0"/>
              <a:t>	Connection between HNO and HRP (respond to factors contributing to risk, not ‘stock standard’ interventions such as ‘target persons with disabilities’)</a:t>
            </a:r>
          </a:p>
          <a:p>
            <a:r>
              <a:rPr lang="en-US" dirty="0"/>
              <a:t>	Also highlight that critical problems identify the factors contributing to heightened risk</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46D3E1-F6F8-4F35-93EE-C7A610EC289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29135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JP"/>
          </a:p>
        </p:txBody>
      </p:sp>
      <p:sp>
        <p:nvSpPr>
          <p:cNvPr id="4" name="Slide Number Placeholder 3"/>
          <p:cNvSpPr>
            <a:spLocks noGrp="1"/>
          </p:cNvSpPr>
          <p:nvPr>
            <p:ph type="sldNum" sz="quarter" idx="5"/>
          </p:nvPr>
        </p:nvSpPr>
        <p:spPr/>
        <p:txBody>
          <a:bodyPr/>
          <a:lstStyle/>
          <a:p>
            <a:fld id="{2884C690-99AE-4A42-8FDA-DDC458099809}" type="slidenum">
              <a:rPr lang="en-JP" smtClean="0"/>
              <a:t>26</a:t>
            </a:fld>
            <a:endParaRPr lang="en-JP"/>
          </a:p>
        </p:txBody>
      </p:sp>
    </p:spTree>
    <p:extLst>
      <p:ext uri="{BB962C8B-B14F-4D97-AF65-F5344CB8AC3E}">
        <p14:creationId xmlns:p14="http://schemas.microsoft.com/office/powerpoint/2010/main" val="40586767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Third indicator is actually very</a:t>
            </a:r>
            <a:r>
              <a:rPr lang="en-US" baseline="0"/>
              <a:t> important but second one would be easier and more acceptable. </a:t>
            </a:r>
            <a:endParaRPr lang="en-US"/>
          </a:p>
        </p:txBody>
      </p:sp>
      <p:sp>
        <p:nvSpPr>
          <p:cNvPr id="4" name="Slide Number Placeholder 3"/>
          <p:cNvSpPr>
            <a:spLocks noGrp="1"/>
          </p:cNvSpPr>
          <p:nvPr>
            <p:ph type="sldNum" sz="quarter" idx="10"/>
          </p:nvPr>
        </p:nvSpPr>
        <p:spPr/>
        <p:txBody>
          <a:bodyPr/>
          <a:lstStyle/>
          <a:p>
            <a:fld id="{8D011E97-E63A-4D0B-A2F4-B4238D792C00}" type="slidenum">
              <a:rPr lang="en-US" smtClean="0"/>
              <a:t>27</a:t>
            </a:fld>
            <a:endParaRPr lang="en-US"/>
          </a:p>
        </p:txBody>
      </p:sp>
    </p:spTree>
    <p:extLst>
      <p:ext uri="{BB962C8B-B14F-4D97-AF65-F5344CB8AC3E}">
        <p14:creationId xmlns:p14="http://schemas.microsoft.com/office/powerpoint/2010/main" val="31595444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JP"/>
          </a:p>
        </p:txBody>
      </p:sp>
      <p:sp>
        <p:nvSpPr>
          <p:cNvPr id="4" name="Slide Number Placeholder 3"/>
          <p:cNvSpPr>
            <a:spLocks noGrp="1"/>
          </p:cNvSpPr>
          <p:nvPr>
            <p:ph type="sldNum" sz="quarter" idx="5"/>
          </p:nvPr>
        </p:nvSpPr>
        <p:spPr/>
        <p:txBody>
          <a:bodyPr/>
          <a:lstStyle/>
          <a:p>
            <a:fld id="{99FAFF54-B93E-C741-8F77-D30B0B32DFE2}" type="slidenum">
              <a:rPr lang="en-US" smtClean="0"/>
              <a:t>28</a:t>
            </a:fld>
            <a:endParaRPr lang="en-US"/>
          </a:p>
        </p:txBody>
      </p:sp>
    </p:spTree>
    <p:extLst>
      <p:ext uri="{BB962C8B-B14F-4D97-AF65-F5344CB8AC3E}">
        <p14:creationId xmlns:p14="http://schemas.microsoft.com/office/powerpoint/2010/main" val="28873240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JP">
              <a:cs typeface="Calibri"/>
            </a:endParaRPr>
          </a:p>
        </p:txBody>
      </p:sp>
      <p:sp>
        <p:nvSpPr>
          <p:cNvPr id="4" name="Slide Number Placeholder 3"/>
          <p:cNvSpPr>
            <a:spLocks noGrp="1"/>
          </p:cNvSpPr>
          <p:nvPr>
            <p:ph type="sldNum" sz="quarter" idx="5"/>
          </p:nvPr>
        </p:nvSpPr>
        <p:spPr/>
        <p:txBody>
          <a:bodyPr/>
          <a:lstStyle/>
          <a:p>
            <a:fld id="{EC02AB9C-CD54-A34F-8E78-19593CA0DA4B}" type="slidenum">
              <a:rPr lang="en-JP" smtClean="0"/>
              <a:t>30</a:t>
            </a:fld>
            <a:endParaRPr lang="en-JP"/>
          </a:p>
        </p:txBody>
      </p:sp>
    </p:spTree>
    <p:extLst>
      <p:ext uri="{BB962C8B-B14F-4D97-AF65-F5344CB8AC3E}">
        <p14:creationId xmlns:p14="http://schemas.microsoft.com/office/powerpoint/2010/main" val="39938471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D5AF33-6771-4F1C-985C-72CE87BDEEBA}" type="slidenum">
              <a:rPr lang="en-US" smtClean="0"/>
              <a:t>32</a:t>
            </a:fld>
            <a:endParaRPr lang="en-US"/>
          </a:p>
        </p:txBody>
      </p:sp>
    </p:spTree>
    <p:extLst>
      <p:ext uri="{BB962C8B-B14F-4D97-AF65-F5344CB8AC3E}">
        <p14:creationId xmlns:p14="http://schemas.microsoft.com/office/powerpoint/2010/main" val="34569956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the end, Mentimetor </a:t>
            </a:r>
            <a:endParaRPr lang="en-JP" dirty="0"/>
          </a:p>
        </p:txBody>
      </p:sp>
      <p:sp>
        <p:nvSpPr>
          <p:cNvPr id="4" name="Slide Number Placeholder 3"/>
          <p:cNvSpPr>
            <a:spLocks noGrp="1"/>
          </p:cNvSpPr>
          <p:nvPr>
            <p:ph type="sldNum" sz="quarter" idx="5"/>
          </p:nvPr>
        </p:nvSpPr>
        <p:spPr/>
        <p:txBody>
          <a:bodyPr/>
          <a:lstStyle/>
          <a:p>
            <a:fld id="{2884C690-99AE-4A42-8FDA-DDC458099809}" type="slidenum">
              <a:rPr lang="en-JP" smtClean="0"/>
              <a:t>33</a:t>
            </a:fld>
            <a:endParaRPr lang="en-JP"/>
          </a:p>
        </p:txBody>
      </p:sp>
    </p:spTree>
    <p:extLst>
      <p:ext uri="{BB962C8B-B14F-4D97-AF65-F5344CB8AC3E}">
        <p14:creationId xmlns:p14="http://schemas.microsoft.com/office/powerpoint/2010/main" val="2382853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JP"/>
              <a:t>Need to add</a:t>
            </a:r>
          </a:p>
        </p:txBody>
      </p:sp>
      <p:sp>
        <p:nvSpPr>
          <p:cNvPr id="4" name="Slide Number Placeholder 3"/>
          <p:cNvSpPr>
            <a:spLocks noGrp="1"/>
          </p:cNvSpPr>
          <p:nvPr>
            <p:ph type="sldNum" sz="quarter" idx="5"/>
          </p:nvPr>
        </p:nvSpPr>
        <p:spPr/>
        <p:txBody>
          <a:bodyPr/>
          <a:lstStyle/>
          <a:p>
            <a:fld id="{2884C690-99AE-4A42-8FDA-DDC458099809}" type="slidenum">
              <a:rPr lang="en-JP" smtClean="0"/>
              <a:t>36</a:t>
            </a:fld>
            <a:endParaRPr lang="en-JP"/>
          </a:p>
        </p:txBody>
      </p:sp>
    </p:spTree>
    <p:extLst>
      <p:ext uri="{BB962C8B-B14F-4D97-AF65-F5344CB8AC3E}">
        <p14:creationId xmlns:p14="http://schemas.microsoft.com/office/powerpoint/2010/main" val="42469911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JP"/>
          </a:p>
        </p:txBody>
      </p:sp>
      <p:sp>
        <p:nvSpPr>
          <p:cNvPr id="4" name="Slide Number Placeholder 3"/>
          <p:cNvSpPr>
            <a:spLocks noGrp="1"/>
          </p:cNvSpPr>
          <p:nvPr>
            <p:ph type="sldNum" sz="quarter" idx="5"/>
          </p:nvPr>
        </p:nvSpPr>
        <p:spPr/>
        <p:txBody>
          <a:bodyPr/>
          <a:lstStyle/>
          <a:p>
            <a:fld id="{2884C690-99AE-4A42-8FDA-DDC458099809}" type="slidenum">
              <a:rPr lang="en-JP" smtClean="0"/>
              <a:t>4</a:t>
            </a:fld>
            <a:endParaRPr lang="en-JP"/>
          </a:p>
        </p:txBody>
      </p:sp>
    </p:spTree>
    <p:extLst>
      <p:ext uri="{BB962C8B-B14F-4D97-AF65-F5344CB8AC3E}">
        <p14:creationId xmlns:p14="http://schemas.microsoft.com/office/powerpoint/2010/main" val="6373321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JP"/>
              <a:t>Need to add</a:t>
            </a:r>
          </a:p>
        </p:txBody>
      </p:sp>
      <p:sp>
        <p:nvSpPr>
          <p:cNvPr id="4" name="Slide Number Placeholder 3"/>
          <p:cNvSpPr>
            <a:spLocks noGrp="1"/>
          </p:cNvSpPr>
          <p:nvPr>
            <p:ph type="sldNum" sz="quarter" idx="5"/>
          </p:nvPr>
        </p:nvSpPr>
        <p:spPr/>
        <p:txBody>
          <a:bodyPr/>
          <a:lstStyle/>
          <a:p>
            <a:fld id="{2884C690-99AE-4A42-8FDA-DDC458099809}" type="slidenum">
              <a:rPr lang="en-JP" smtClean="0"/>
              <a:t>37</a:t>
            </a:fld>
            <a:endParaRPr lang="en-JP"/>
          </a:p>
        </p:txBody>
      </p:sp>
    </p:spTree>
    <p:extLst>
      <p:ext uri="{BB962C8B-B14F-4D97-AF65-F5344CB8AC3E}">
        <p14:creationId xmlns:p14="http://schemas.microsoft.com/office/powerpoint/2010/main" val="16927243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JP"/>
              <a:t>Evaluation Mentimetor</a:t>
            </a:r>
          </a:p>
        </p:txBody>
      </p:sp>
      <p:sp>
        <p:nvSpPr>
          <p:cNvPr id="4" name="Slide Number Placeholder 3"/>
          <p:cNvSpPr>
            <a:spLocks noGrp="1"/>
          </p:cNvSpPr>
          <p:nvPr>
            <p:ph type="sldNum" sz="quarter" idx="5"/>
          </p:nvPr>
        </p:nvSpPr>
        <p:spPr/>
        <p:txBody>
          <a:bodyPr/>
          <a:lstStyle/>
          <a:p>
            <a:fld id="{2884C690-99AE-4A42-8FDA-DDC458099809}" type="slidenum">
              <a:rPr lang="en-JP" smtClean="0"/>
              <a:t>38</a:t>
            </a:fld>
            <a:endParaRPr lang="en-JP"/>
          </a:p>
        </p:txBody>
      </p:sp>
    </p:spTree>
    <p:extLst>
      <p:ext uri="{BB962C8B-B14F-4D97-AF65-F5344CB8AC3E}">
        <p14:creationId xmlns:p14="http://schemas.microsoft.com/office/powerpoint/2010/main" val="23145842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the end, Mentimetor </a:t>
            </a:r>
            <a:endParaRPr lang="en-JP"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4C690-99AE-4A42-8FDA-DDC458099809}" type="slidenum">
              <a:rPr kumimoji="0" lang="en-JP"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JP"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62511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JP"/>
          </a:p>
        </p:txBody>
      </p:sp>
      <p:sp>
        <p:nvSpPr>
          <p:cNvPr id="4" name="Slide Number Placeholder 3"/>
          <p:cNvSpPr>
            <a:spLocks noGrp="1"/>
          </p:cNvSpPr>
          <p:nvPr>
            <p:ph type="sldNum" sz="quarter" idx="5"/>
          </p:nvPr>
        </p:nvSpPr>
        <p:spPr/>
        <p:txBody>
          <a:bodyPr/>
          <a:lstStyle/>
          <a:p>
            <a:fld id="{2884C690-99AE-4A42-8FDA-DDC458099809}" type="slidenum">
              <a:rPr lang="en-JP" smtClean="0"/>
              <a:t>5</a:t>
            </a:fld>
            <a:endParaRPr lang="en-JP"/>
          </a:p>
        </p:txBody>
      </p:sp>
    </p:spTree>
    <p:extLst>
      <p:ext uri="{BB962C8B-B14F-4D97-AF65-F5344CB8AC3E}">
        <p14:creationId xmlns:p14="http://schemas.microsoft.com/office/powerpoint/2010/main" val="28585059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p>
          <a:p>
            <a:r>
              <a:rPr lang="en-US"/>
              <a:t>Sometimes there can be a negative response to ”gender” work or “mainstreaming” work. Some people</a:t>
            </a:r>
            <a:r>
              <a:rPr lang="en-US" baseline="0"/>
              <a:t> have had negative experiences either because it created more work, seemed to be just a lot of jargon with no real practical value, didn’t seem relevant to their work, etc. </a:t>
            </a:r>
          </a:p>
          <a:p>
            <a:endParaRPr lang="en-US" baseline="0"/>
          </a:p>
          <a:p>
            <a:r>
              <a:rPr lang="en-US" baseline="0"/>
              <a:t>My goal for every element of this project is to make it as relevant as possible to the sections’ work and as useful as possible, particularly to meet the realities of the field.  </a:t>
            </a:r>
          </a:p>
          <a:p>
            <a:endParaRPr lang="en-US" baseline="0"/>
          </a:p>
          <a:p>
            <a:r>
              <a:rPr lang="en-US" baseline="0"/>
              <a:t>COLLABORATION</a:t>
            </a:r>
          </a:p>
          <a:p>
            <a:endParaRPr lang="en-US" baseline="0"/>
          </a:p>
          <a:p>
            <a:r>
              <a:rPr lang="en-US" baseline="0"/>
              <a:t>AAP – feedback mechanism </a:t>
            </a:r>
            <a:endParaRPr lang="en-US"/>
          </a:p>
          <a:p>
            <a:endParaRPr lang="en-US"/>
          </a:p>
        </p:txBody>
      </p:sp>
    </p:spTree>
    <p:extLst>
      <p:ext uri="{BB962C8B-B14F-4D97-AF65-F5344CB8AC3E}">
        <p14:creationId xmlns:p14="http://schemas.microsoft.com/office/powerpoint/2010/main" val="19313082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JP"/>
          </a:p>
        </p:txBody>
      </p:sp>
      <p:sp>
        <p:nvSpPr>
          <p:cNvPr id="4" name="Slide Number Placeholder 3"/>
          <p:cNvSpPr>
            <a:spLocks noGrp="1"/>
          </p:cNvSpPr>
          <p:nvPr>
            <p:ph type="sldNum" sz="quarter" idx="5"/>
          </p:nvPr>
        </p:nvSpPr>
        <p:spPr/>
        <p:txBody>
          <a:bodyPr/>
          <a:lstStyle/>
          <a:p>
            <a:fld id="{2884C690-99AE-4A42-8FDA-DDC458099809}" type="slidenum">
              <a:rPr lang="en-JP" smtClean="0"/>
              <a:t>7</a:t>
            </a:fld>
            <a:endParaRPr lang="en-JP"/>
          </a:p>
        </p:txBody>
      </p:sp>
    </p:spTree>
    <p:extLst>
      <p:ext uri="{BB962C8B-B14F-4D97-AF65-F5344CB8AC3E}">
        <p14:creationId xmlns:p14="http://schemas.microsoft.com/office/powerpoint/2010/main" val="34383067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JP"/>
          </a:p>
        </p:txBody>
      </p:sp>
      <p:sp>
        <p:nvSpPr>
          <p:cNvPr id="4" name="Slide Number Placeholder 3"/>
          <p:cNvSpPr>
            <a:spLocks noGrp="1"/>
          </p:cNvSpPr>
          <p:nvPr>
            <p:ph type="sldNum" sz="quarter" idx="5"/>
          </p:nvPr>
        </p:nvSpPr>
        <p:spPr/>
        <p:txBody>
          <a:bodyPr/>
          <a:lstStyle/>
          <a:p>
            <a:fld id="{2884C690-99AE-4A42-8FDA-DDC458099809}" type="slidenum">
              <a:rPr lang="en-JP" smtClean="0"/>
              <a:t>8</a:t>
            </a:fld>
            <a:endParaRPr lang="en-JP"/>
          </a:p>
        </p:txBody>
      </p:sp>
    </p:spTree>
    <p:extLst>
      <p:ext uri="{BB962C8B-B14F-4D97-AF65-F5344CB8AC3E}">
        <p14:creationId xmlns:p14="http://schemas.microsoft.com/office/powerpoint/2010/main" val="10252846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JP"/>
              <a:t>Thoughts for cross-cutting issues team. </a:t>
            </a:r>
          </a:p>
          <a:p>
            <a:endParaRPr lang="en-JP"/>
          </a:p>
          <a:p>
            <a:r>
              <a:rPr lang="en-JP"/>
              <a:t>We might want to compare key principles or each cross-cutting issues and identify common principles. </a:t>
            </a:r>
          </a:p>
        </p:txBody>
      </p:sp>
      <p:sp>
        <p:nvSpPr>
          <p:cNvPr id="4" name="Slide Number Placeholder 3"/>
          <p:cNvSpPr>
            <a:spLocks noGrp="1"/>
          </p:cNvSpPr>
          <p:nvPr>
            <p:ph type="sldNum" sz="quarter" idx="5"/>
          </p:nvPr>
        </p:nvSpPr>
        <p:spPr/>
        <p:txBody>
          <a:bodyPr/>
          <a:lstStyle/>
          <a:p>
            <a:fld id="{2884C690-99AE-4A42-8FDA-DDC458099809}" type="slidenum">
              <a:rPr lang="en-JP" smtClean="0"/>
              <a:t>9</a:t>
            </a:fld>
            <a:endParaRPr lang="en-JP"/>
          </a:p>
        </p:txBody>
      </p:sp>
    </p:spTree>
    <p:extLst>
      <p:ext uri="{BB962C8B-B14F-4D97-AF65-F5344CB8AC3E}">
        <p14:creationId xmlns:p14="http://schemas.microsoft.com/office/powerpoint/2010/main" val="35807027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HNOs/HRPs with reference to disability in the sectors: Education 11, Protection 11, WASH 7, Nutrition 5 </a:t>
            </a:r>
          </a:p>
        </p:txBody>
      </p:sp>
      <p:sp>
        <p:nvSpPr>
          <p:cNvPr id="4" name="Slide Number Placeholder 3"/>
          <p:cNvSpPr>
            <a:spLocks noGrp="1"/>
          </p:cNvSpPr>
          <p:nvPr>
            <p:ph type="sldNum" sz="quarter" idx="5"/>
          </p:nvPr>
        </p:nvSpPr>
        <p:spPr/>
        <p:txBody>
          <a:bodyPr/>
          <a:lstStyle/>
          <a:p>
            <a:fld id="{2884C690-99AE-4A42-8FDA-DDC458099809}" type="slidenum">
              <a:rPr lang="en-JP" smtClean="0"/>
              <a:t>10</a:t>
            </a:fld>
            <a:endParaRPr lang="en-JP"/>
          </a:p>
        </p:txBody>
      </p:sp>
    </p:spTree>
    <p:extLst>
      <p:ext uri="{BB962C8B-B14F-4D97-AF65-F5344CB8AC3E}">
        <p14:creationId xmlns:p14="http://schemas.microsoft.com/office/powerpoint/2010/main" val="36957176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0E6DE-E212-4FC2-95E6-1A4EFA10153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0C936EE-5B19-4DD1-BA2C-4A455A55F04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A14F022-B6F5-495E-A5DF-0BBC85244F69}"/>
              </a:ext>
            </a:extLst>
          </p:cNvPr>
          <p:cNvSpPr>
            <a:spLocks noGrp="1"/>
          </p:cNvSpPr>
          <p:nvPr>
            <p:ph type="dt" sz="half" idx="10"/>
          </p:nvPr>
        </p:nvSpPr>
        <p:spPr/>
        <p:txBody>
          <a:bodyPr/>
          <a:lstStyle/>
          <a:p>
            <a:fld id="{A6B2D02B-A211-45D8-917A-5C780833C3EE}" type="datetimeFigureOut">
              <a:rPr lang="en-US" smtClean="0"/>
              <a:t>9/7/20</a:t>
            </a:fld>
            <a:endParaRPr lang="en-US"/>
          </a:p>
        </p:txBody>
      </p:sp>
      <p:sp>
        <p:nvSpPr>
          <p:cNvPr id="5" name="Footer Placeholder 4">
            <a:extLst>
              <a:ext uri="{FF2B5EF4-FFF2-40B4-BE49-F238E27FC236}">
                <a16:creationId xmlns:a16="http://schemas.microsoft.com/office/drawing/2014/main" id="{E6F312F3-308C-4A56-A5AD-E3BA1AF882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0164DD-44AB-4FA5-8185-8A882111C6BB}"/>
              </a:ext>
            </a:extLst>
          </p:cNvPr>
          <p:cNvSpPr>
            <a:spLocks noGrp="1"/>
          </p:cNvSpPr>
          <p:nvPr>
            <p:ph type="sldNum" sz="quarter" idx="12"/>
          </p:nvPr>
        </p:nvSpPr>
        <p:spPr/>
        <p:txBody>
          <a:bodyPr/>
          <a:lstStyle/>
          <a:p>
            <a:fld id="{C5D0DD85-35AF-4F6D-8A06-6E34CA0E48C1}" type="slidenum">
              <a:rPr lang="en-US" smtClean="0"/>
              <a:t>‹#›</a:t>
            </a:fld>
            <a:endParaRPr lang="en-US"/>
          </a:p>
        </p:txBody>
      </p:sp>
    </p:spTree>
    <p:extLst>
      <p:ext uri="{BB962C8B-B14F-4D97-AF65-F5344CB8AC3E}">
        <p14:creationId xmlns:p14="http://schemas.microsoft.com/office/powerpoint/2010/main" val="9824105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04AC4-B05E-46DD-BE07-160E3A6FFE1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6324A87-D1D9-434E-9B2A-3C22E07B8B1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87D166-37AF-4F19-AF23-F11B885E8255}"/>
              </a:ext>
            </a:extLst>
          </p:cNvPr>
          <p:cNvSpPr>
            <a:spLocks noGrp="1"/>
          </p:cNvSpPr>
          <p:nvPr>
            <p:ph type="dt" sz="half" idx="10"/>
          </p:nvPr>
        </p:nvSpPr>
        <p:spPr/>
        <p:txBody>
          <a:bodyPr/>
          <a:lstStyle/>
          <a:p>
            <a:fld id="{A6B2D02B-A211-45D8-917A-5C780833C3EE}" type="datetimeFigureOut">
              <a:rPr lang="en-US" smtClean="0"/>
              <a:t>9/7/20</a:t>
            </a:fld>
            <a:endParaRPr lang="en-US"/>
          </a:p>
        </p:txBody>
      </p:sp>
      <p:sp>
        <p:nvSpPr>
          <p:cNvPr id="5" name="Footer Placeholder 4">
            <a:extLst>
              <a:ext uri="{FF2B5EF4-FFF2-40B4-BE49-F238E27FC236}">
                <a16:creationId xmlns:a16="http://schemas.microsoft.com/office/drawing/2014/main" id="{E89D252B-2CC4-4B2B-9DB8-22D44F2343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3E3125-300C-4102-8BE9-2C95C4D5B98D}"/>
              </a:ext>
            </a:extLst>
          </p:cNvPr>
          <p:cNvSpPr>
            <a:spLocks noGrp="1"/>
          </p:cNvSpPr>
          <p:nvPr>
            <p:ph type="sldNum" sz="quarter" idx="12"/>
          </p:nvPr>
        </p:nvSpPr>
        <p:spPr/>
        <p:txBody>
          <a:bodyPr/>
          <a:lstStyle/>
          <a:p>
            <a:fld id="{C5D0DD85-35AF-4F6D-8A06-6E34CA0E48C1}" type="slidenum">
              <a:rPr lang="en-US" smtClean="0"/>
              <a:t>‹#›</a:t>
            </a:fld>
            <a:endParaRPr lang="en-US"/>
          </a:p>
        </p:txBody>
      </p:sp>
    </p:spTree>
    <p:extLst>
      <p:ext uri="{BB962C8B-B14F-4D97-AF65-F5344CB8AC3E}">
        <p14:creationId xmlns:p14="http://schemas.microsoft.com/office/powerpoint/2010/main" val="41527096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DB371CC-1D35-4AB8-8753-5A10B172BEA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7607952-E866-4D26-A470-6D0221EBA3C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2B38F2-7A75-45D1-B6D8-705F60540C71}"/>
              </a:ext>
            </a:extLst>
          </p:cNvPr>
          <p:cNvSpPr>
            <a:spLocks noGrp="1"/>
          </p:cNvSpPr>
          <p:nvPr>
            <p:ph type="dt" sz="half" idx="10"/>
          </p:nvPr>
        </p:nvSpPr>
        <p:spPr/>
        <p:txBody>
          <a:bodyPr/>
          <a:lstStyle/>
          <a:p>
            <a:fld id="{A6B2D02B-A211-45D8-917A-5C780833C3EE}" type="datetimeFigureOut">
              <a:rPr lang="en-US" smtClean="0"/>
              <a:t>9/7/20</a:t>
            </a:fld>
            <a:endParaRPr lang="en-US"/>
          </a:p>
        </p:txBody>
      </p:sp>
      <p:sp>
        <p:nvSpPr>
          <p:cNvPr id="5" name="Footer Placeholder 4">
            <a:extLst>
              <a:ext uri="{FF2B5EF4-FFF2-40B4-BE49-F238E27FC236}">
                <a16:creationId xmlns:a16="http://schemas.microsoft.com/office/drawing/2014/main" id="{6280C4B9-8DED-4943-B707-F39ADF9394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C690A3-50EA-44FA-9100-963474A1E07B}"/>
              </a:ext>
            </a:extLst>
          </p:cNvPr>
          <p:cNvSpPr>
            <a:spLocks noGrp="1"/>
          </p:cNvSpPr>
          <p:nvPr>
            <p:ph type="sldNum" sz="quarter" idx="12"/>
          </p:nvPr>
        </p:nvSpPr>
        <p:spPr/>
        <p:txBody>
          <a:bodyPr/>
          <a:lstStyle/>
          <a:p>
            <a:fld id="{C5D0DD85-35AF-4F6D-8A06-6E34CA0E48C1}" type="slidenum">
              <a:rPr lang="en-US" smtClean="0"/>
              <a:t>‹#›</a:t>
            </a:fld>
            <a:endParaRPr lang="en-US"/>
          </a:p>
        </p:txBody>
      </p:sp>
    </p:spTree>
    <p:extLst>
      <p:ext uri="{BB962C8B-B14F-4D97-AF65-F5344CB8AC3E}">
        <p14:creationId xmlns:p14="http://schemas.microsoft.com/office/powerpoint/2010/main" val="10106743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6_Title Slide">
    <p:spTree>
      <p:nvGrpSpPr>
        <p:cNvPr id="1" name=""/>
        <p:cNvGrpSpPr/>
        <p:nvPr/>
      </p:nvGrpSpPr>
      <p:grpSpPr>
        <a:xfrm>
          <a:off x="0" y="0"/>
          <a:ext cx="0" cy="0"/>
          <a:chOff x="0" y="0"/>
          <a:chExt cx="0" cy="0"/>
        </a:xfrm>
      </p:grpSpPr>
      <p:sp>
        <p:nvSpPr>
          <p:cNvPr id="34" name="Rectangle 33"/>
          <p:cNvSpPr/>
          <p:nvPr userDrawn="1"/>
        </p:nvSpPr>
        <p:spPr>
          <a:xfrm>
            <a:off x="0" y="6096001"/>
            <a:ext cx="12192000" cy="762001"/>
          </a:xfrm>
          <a:prstGeom prst="rect">
            <a:avLst/>
          </a:prstGeom>
          <a:solidFill>
            <a:srgbClr val="791E77"/>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hasCustomPrompt="1"/>
          </p:nvPr>
        </p:nvSpPr>
        <p:spPr>
          <a:xfrm>
            <a:off x="649863" y="577076"/>
            <a:ext cx="7577856" cy="812799"/>
          </a:xfrm>
        </p:spPr>
        <p:txBody>
          <a:bodyPr anchor="t">
            <a:normAutofit/>
          </a:bodyPr>
          <a:lstStyle>
            <a:lvl1pPr algn="l">
              <a:defRPr sz="4000" b="0" i="0">
                <a:solidFill>
                  <a:srgbClr val="791E77"/>
                </a:solidFill>
                <a:latin typeface="+mj-lt"/>
                <a:cs typeface="Calibri"/>
              </a:defRPr>
            </a:lvl1pPr>
          </a:lstStyle>
          <a:p>
            <a:r>
              <a:rPr lang="en-CA"/>
              <a:t>Click to edit title</a:t>
            </a:r>
            <a:endParaRPr lang="en-US"/>
          </a:p>
        </p:txBody>
      </p:sp>
      <p:pic>
        <p:nvPicPr>
          <p:cNvPr id="15" name="Picture 14" descr="bkgd.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3599" y="1549400"/>
            <a:ext cx="12192003" cy="6858000"/>
          </a:xfrm>
          <a:prstGeom prst="rect">
            <a:avLst/>
          </a:prstGeom>
        </p:spPr>
      </p:pic>
      <p:sp>
        <p:nvSpPr>
          <p:cNvPr id="22" name="TextBox 21"/>
          <p:cNvSpPr txBox="1"/>
          <p:nvPr userDrawn="1"/>
        </p:nvSpPr>
        <p:spPr>
          <a:xfrm>
            <a:off x="1862667" y="6320819"/>
            <a:ext cx="9008533"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Calibri Light" panose="020F0302020204030204"/>
                <a:ea typeface="+mn-ea"/>
                <a:cs typeface="+mn-cs"/>
              </a:rPr>
              <a:t>Guidelines for Integrating Gender-based Violence Interventions in Humanitarian Action</a:t>
            </a:r>
          </a:p>
        </p:txBody>
      </p:sp>
      <p:pic>
        <p:nvPicPr>
          <p:cNvPr id="26" name="Picture 25" descr="GPC_logo-transparent.png"/>
          <p:cNvPicPr>
            <a:picLocks noChangeAspect="1"/>
          </p:cNvPicPr>
          <p:nvPr userDrawn="1"/>
        </p:nvPicPr>
        <p:blipFill>
          <a:blip r:embed="rId3" cstate="print">
            <a:extLst>
              <a:ext uri="{BEBA8EAE-BF5A-486C-A8C5-ECC9F3942E4B}">
                <a14:imgProps xmlns:a14="http://schemas.microsoft.com/office/drawing/2010/main">
                  <a14:imgLayer r:embed="rId4">
                    <a14:imgEffect>
                      <a14:sharpenSoften amount="54000"/>
                    </a14:imgEffect>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345064" y="6166931"/>
            <a:ext cx="1382137" cy="691069"/>
          </a:xfrm>
          <a:prstGeom prst="rect">
            <a:avLst/>
          </a:prstGeom>
        </p:spPr>
      </p:pic>
    </p:spTree>
    <p:extLst>
      <p:ext uri="{BB962C8B-B14F-4D97-AF65-F5344CB8AC3E}">
        <p14:creationId xmlns:p14="http://schemas.microsoft.com/office/powerpoint/2010/main" val="31672754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7_Title Slide">
    <p:spTree>
      <p:nvGrpSpPr>
        <p:cNvPr id="1" name=""/>
        <p:cNvGrpSpPr/>
        <p:nvPr/>
      </p:nvGrpSpPr>
      <p:grpSpPr>
        <a:xfrm>
          <a:off x="0" y="0"/>
          <a:ext cx="0" cy="0"/>
          <a:chOff x="0" y="0"/>
          <a:chExt cx="0" cy="0"/>
        </a:xfrm>
      </p:grpSpPr>
      <p:pic>
        <p:nvPicPr>
          <p:cNvPr id="34" name="image3.png" descr="GPC_logo-transparent.png"/>
          <p:cNvPicPr/>
          <p:nvPr/>
        </p:nvPicPr>
        <p:blipFill>
          <a:blip r:embed="rId2"/>
          <a:stretch>
            <a:fillRect/>
          </a:stretch>
        </p:blipFill>
        <p:spPr>
          <a:xfrm>
            <a:off x="345063" y="5482447"/>
            <a:ext cx="1382140" cy="518304"/>
          </a:xfrm>
          <a:prstGeom prst="rect">
            <a:avLst/>
          </a:prstGeom>
          <a:ln w="12700">
            <a:miter lim="400000"/>
          </a:ln>
        </p:spPr>
      </p:pic>
    </p:spTree>
    <p:extLst>
      <p:ext uri="{BB962C8B-B14F-4D97-AF65-F5344CB8AC3E}">
        <p14:creationId xmlns:p14="http://schemas.microsoft.com/office/powerpoint/2010/main" val="2811620570"/>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70111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22919F0-328C-4432-B7DB-959BE118B60A}" type="datetimeFigureOut">
              <a:rPr lang="en-GB" smtClean="0"/>
              <a:t>07/09/2020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A77A0F3-C76B-497D-ACBF-26F7E5660D82}" type="slidenum">
              <a:rPr lang="en-GB" smtClean="0"/>
              <a:t>‹#›</a:t>
            </a:fld>
            <a:endParaRPr lang="en-GB"/>
          </a:p>
        </p:txBody>
      </p:sp>
    </p:spTree>
    <p:extLst>
      <p:ext uri="{BB962C8B-B14F-4D97-AF65-F5344CB8AC3E}">
        <p14:creationId xmlns:p14="http://schemas.microsoft.com/office/powerpoint/2010/main" val="28717385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22919F0-328C-4432-B7DB-959BE118B60A}" type="datetimeFigureOut">
              <a:rPr lang="en-GB" smtClean="0"/>
              <a:t>07/09/2020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A77A0F3-C76B-497D-ACBF-26F7E5660D82}" type="slidenum">
              <a:rPr lang="en-GB" smtClean="0"/>
              <a:t>‹#›</a:t>
            </a:fld>
            <a:endParaRPr lang="en-GB"/>
          </a:p>
        </p:txBody>
      </p:sp>
    </p:spTree>
    <p:extLst>
      <p:ext uri="{BB962C8B-B14F-4D97-AF65-F5344CB8AC3E}">
        <p14:creationId xmlns:p14="http://schemas.microsoft.com/office/powerpoint/2010/main" val="35783368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22919F0-328C-4432-B7DB-959BE118B60A}" type="datetimeFigureOut">
              <a:rPr lang="en-GB" smtClean="0"/>
              <a:t>07/09/2020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A77A0F3-C76B-497D-ACBF-26F7E5660D82}" type="slidenum">
              <a:rPr lang="en-GB" smtClean="0"/>
              <a:t>‹#›</a:t>
            </a:fld>
            <a:endParaRPr lang="en-GB"/>
          </a:p>
        </p:txBody>
      </p:sp>
    </p:spTree>
    <p:extLst>
      <p:ext uri="{BB962C8B-B14F-4D97-AF65-F5344CB8AC3E}">
        <p14:creationId xmlns:p14="http://schemas.microsoft.com/office/powerpoint/2010/main" val="7487053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22919F0-328C-4432-B7DB-959BE118B60A}" type="datetimeFigureOut">
              <a:rPr lang="en-GB" smtClean="0"/>
              <a:t>07/09/2020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A77A0F3-C76B-497D-ACBF-26F7E5660D82}" type="slidenum">
              <a:rPr lang="en-GB" smtClean="0"/>
              <a:t>‹#›</a:t>
            </a:fld>
            <a:endParaRPr lang="en-GB"/>
          </a:p>
        </p:txBody>
      </p:sp>
    </p:spTree>
    <p:extLst>
      <p:ext uri="{BB962C8B-B14F-4D97-AF65-F5344CB8AC3E}">
        <p14:creationId xmlns:p14="http://schemas.microsoft.com/office/powerpoint/2010/main" val="69355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22919F0-328C-4432-B7DB-959BE118B60A}" type="datetimeFigureOut">
              <a:rPr lang="en-GB" smtClean="0"/>
              <a:t>07/09/2020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A77A0F3-C76B-497D-ACBF-26F7E5660D82}" type="slidenum">
              <a:rPr lang="en-GB" smtClean="0"/>
              <a:t>‹#›</a:t>
            </a:fld>
            <a:endParaRPr lang="en-GB"/>
          </a:p>
        </p:txBody>
      </p:sp>
    </p:spTree>
    <p:extLst>
      <p:ext uri="{BB962C8B-B14F-4D97-AF65-F5344CB8AC3E}">
        <p14:creationId xmlns:p14="http://schemas.microsoft.com/office/powerpoint/2010/main" val="535194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1C42-6E4B-4F3C-951F-80BD77F0501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61B32B6-FBBC-4749-93F6-FA585641921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004586-4151-425F-A6C8-B14F909630F6}"/>
              </a:ext>
            </a:extLst>
          </p:cNvPr>
          <p:cNvSpPr>
            <a:spLocks noGrp="1"/>
          </p:cNvSpPr>
          <p:nvPr>
            <p:ph type="dt" sz="half" idx="10"/>
          </p:nvPr>
        </p:nvSpPr>
        <p:spPr/>
        <p:txBody>
          <a:bodyPr/>
          <a:lstStyle/>
          <a:p>
            <a:fld id="{A6B2D02B-A211-45D8-917A-5C780833C3EE}" type="datetimeFigureOut">
              <a:rPr lang="en-US" smtClean="0"/>
              <a:t>9/7/20</a:t>
            </a:fld>
            <a:endParaRPr lang="en-US"/>
          </a:p>
        </p:txBody>
      </p:sp>
      <p:sp>
        <p:nvSpPr>
          <p:cNvPr id="5" name="Footer Placeholder 4">
            <a:extLst>
              <a:ext uri="{FF2B5EF4-FFF2-40B4-BE49-F238E27FC236}">
                <a16:creationId xmlns:a16="http://schemas.microsoft.com/office/drawing/2014/main" id="{BB312153-F06B-4B0D-ADCE-3B0928D0CF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209982-E7F9-4128-8BDA-2FC09602CE58}"/>
              </a:ext>
            </a:extLst>
          </p:cNvPr>
          <p:cNvSpPr>
            <a:spLocks noGrp="1"/>
          </p:cNvSpPr>
          <p:nvPr>
            <p:ph type="sldNum" sz="quarter" idx="12"/>
          </p:nvPr>
        </p:nvSpPr>
        <p:spPr/>
        <p:txBody>
          <a:bodyPr/>
          <a:lstStyle/>
          <a:p>
            <a:fld id="{C5D0DD85-35AF-4F6D-8A06-6E34CA0E48C1}" type="slidenum">
              <a:rPr lang="en-US" smtClean="0"/>
              <a:t>‹#›</a:t>
            </a:fld>
            <a:endParaRPr lang="en-US"/>
          </a:p>
        </p:txBody>
      </p:sp>
    </p:spTree>
    <p:extLst>
      <p:ext uri="{BB962C8B-B14F-4D97-AF65-F5344CB8AC3E}">
        <p14:creationId xmlns:p14="http://schemas.microsoft.com/office/powerpoint/2010/main" val="7564555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22919F0-328C-4432-B7DB-959BE118B60A}" type="datetimeFigureOut">
              <a:rPr lang="en-GB" smtClean="0"/>
              <a:t>07/09/2020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A77A0F3-C76B-497D-ACBF-26F7E5660D82}" type="slidenum">
              <a:rPr lang="en-GB" smtClean="0"/>
              <a:t>‹#›</a:t>
            </a:fld>
            <a:endParaRPr lang="en-GB"/>
          </a:p>
        </p:txBody>
      </p:sp>
    </p:spTree>
    <p:extLst>
      <p:ext uri="{BB962C8B-B14F-4D97-AF65-F5344CB8AC3E}">
        <p14:creationId xmlns:p14="http://schemas.microsoft.com/office/powerpoint/2010/main" val="38503159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2919F0-328C-4432-B7DB-959BE118B60A}" type="datetimeFigureOut">
              <a:rPr lang="en-GB" smtClean="0"/>
              <a:t>07/09/2020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A77A0F3-C76B-497D-ACBF-26F7E5660D82}" type="slidenum">
              <a:rPr lang="en-GB" smtClean="0"/>
              <a:t>‹#›</a:t>
            </a:fld>
            <a:endParaRPr lang="en-GB"/>
          </a:p>
        </p:txBody>
      </p:sp>
    </p:spTree>
    <p:extLst>
      <p:ext uri="{BB962C8B-B14F-4D97-AF65-F5344CB8AC3E}">
        <p14:creationId xmlns:p14="http://schemas.microsoft.com/office/powerpoint/2010/main" val="26019224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22919F0-328C-4432-B7DB-959BE118B60A}" type="datetimeFigureOut">
              <a:rPr lang="en-GB" smtClean="0"/>
              <a:t>07/09/2020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A77A0F3-C76B-497D-ACBF-26F7E5660D82}" type="slidenum">
              <a:rPr lang="en-GB" smtClean="0"/>
              <a:t>‹#›</a:t>
            </a:fld>
            <a:endParaRPr lang="en-GB"/>
          </a:p>
        </p:txBody>
      </p:sp>
    </p:spTree>
    <p:extLst>
      <p:ext uri="{BB962C8B-B14F-4D97-AF65-F5344CB8AC3E}">
        <p14:creationId xmlns:p14="http://schemas.microsoft.com/office/powerpoint/2010/main" val="38964999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22919F0-328C-4432-B7DB-959BE118B60A}" type="datetimeFigureOut">
              <a:rPr lang="en-GB" smtClean="0"/>
              <a:t>07/09/2020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A77A0F3-C76B-497D-ACBF-26F7E5660D82}" type="slidenum">
              <a:rPr lang="en-GB" smtClean="0"/>
              <a:t>‹#›</a:t>
            </a:fld>
            <a:endParaRPr lang="en-GB"/>
          </a:p>
        </p:txBody>
      </p:sp>
    </p:spTree>
    <p:extLst>
      <p:ext uri="{BB962C8B-B14F-4D97-AF65-F5344CB8AC3E}">
        <p14:creationId xmlns:p14="http://schemas.microsoft.com/office/powerpoint/2010/main" val="35330241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22919F0-328C-4432-B7DB-959BE118B60A}" type="datetimeFigureOut">
              <a:rPr lang="en-GB" smtClean="0"/>
              <a:t>07/09/2020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A77A0F3-C76B-497D-ACBF-26F7E5660D82}" type="slidenum">
              <a:rPr lang="en-GB" smtClean="0"/>
              <a:t>‹#›</a:t>
            </a:fld>
            <a:endParaRPr lang="en-GB"/>
          </a:p>
        </p:txBody>
      </p:sp>
    </p:spTree>
    <p:extLst>
      <p:ext uri="{BB962C8B-B14F-4D97-AF65-F5344CB8AC3E}">
        <p14:creationId xmlns:p14="http://schemas.microsoft.com/office/powerpoint/2010/main" val="535492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22919F0-328C-4432-B7DB-959BE118B60A}" type="datetimeFigureOut">
              <a:rPr lang="en-GB" smtClean="0"/>
              <a:t>07/09/2020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A77A0F3-C76B-497D-ACBF-26F7E5660D82}" type="slidenum">
              <a:rPr lang="en-GB" smtClean="0"/>
              <a:t>‹#›</a:t>
            </a:fld>
            <a:endParaRPr lang="en-GB"/>
          </a:p>
        </p:txBody>
      </p:sp>
    </p:spTree>
    <p:extLst>
      <p:ext uri="{BB962C8B-B14F-4D97-AF65-F5344CB8AC3E}">
        <p14:creationId xmlns:p14="http://schemas.microsoft.com/office/powerpoint/2010/main" val="1417307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A0E87-2B3A-4A95-9375-CF95D86E4AA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BD29448-C7E1-4C7E-B679-6FE909C4AEF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D39B39A-F795-41B2-B5FB-D51270289775}"/>
              </a:ext>
            </a:extLst>
          </p:cNvPr>
          <p:cNvSpPr>
            <a:spLocks noGrp="1"/>
          </p:cNvSpPr>
          <p:nvPr>
            <p:ph type="dt" sz="half" idx="10"/>
          </p:nvPr>
        </p:nvSpPr>
        <p:spPr/>
        <p:txBody>
          <a:bodyPr/>
          <a:lstStyle/>
          <a:p>
            <a:fld id="{A6B2D02B-A211-45D8-917A-5C780833C3EE}" type="datetimeFigureOut">
              <a:rPr lang="en-US" smtClean="0"/>
              <a:t>9/7/20</a:t>
            </a:fld>
            <a:endParaRPr lang="en-US"/>
          </a:p>
        </p:txBody>
      </p:sp>
      <p:sp>
        <p:nvSpPr>
          <p:cNvPr id="5" name="Footer Placeholder 4">
            <a:extLst>
              <a:ext uri="{FF2B5EF4-FFF2-40B4-BE49-F238E27FC236}">
                <a16:creationId xmlns:a16="http://schemas.microsoft.com/office/drawing/2014/main" id="{F419259B-AF29-438E-8216-305F4C81B8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9B7AD2-E893-4FE9-AA45-0EA722B71B0C}"/>
              </a:ext>
            </a:extLst>
          </p:cNvPr>
          <p:cNvSpPr>
            <a:spLocks noGrp="1"/>
          </p:cNvSpPr>
          <p:nvPr>
            <p:ph type="sldNum" sz="quarter" idx="12"/>
          </p:nvPr>
        </p:nvSpPr>
        <p:spPr/>
        <p:txBody>
          <a:bodyPr/>
          <a:lstStyle/>
          <a:p>
            <a:fld id="{C5D0DD85-35AF-4F6D-8A06-6E34CA0E48C1}" type="slidenum">
              <a:rPr lang="en-US" smtClean="0"/>
              <a:t>‹#›</a:t>
            </a:fld>
            <a:endParaRPr lang="en-US"/>
          </a:p>
        </p:txBody>
      </p:sp>
    </p:spTree>
    <p:extLst>
      <p:ext uri="{BB962C8B-B14F-4D97-AF65-F5344CB8AC3E}">
        <p14:creationId xmlns:p14="http://schemas.microsoft.com/office/powerpoint/2010/main" val="2370277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AD494-01FB-40D9-86FC-A4AAF8FC9F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A23F62F-9F19-4EB6-B2B7-BB2F3886BF6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B7A9C7-186C-4D30-95F4-52F59BD7A24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CC3693F-EFF2-4075-AA58-9FD32759CE53}"/>
              </a:ext>
            </a:extLst>
          </p:cNvPr>
          <p:cNvSpPr>
            <a:spLocks noGrp="1"/>
          </p:cNvSpPr>
          <p:nvPr>
            <p:ph type="dt" sz="half" idx="10"/>
          </p:nvPr>
        </p:nvSpPr>
        <p:spPr/>
        <p:txBody>
          <a:bodyPr/>
          <a:lstStyle/>
          <a:p>
            <a:fld id="{A6B2D02B-A211-45D8-917A-5C780833C3EE}" type="datetimeFigureOut">
              <a:rPr lang="en-US" smtClean="0"/>
              <a:t>9/7/20</a:t>
            </a:fld>
            <a:endParaRPr lang="en-US"/>
          </a:p>
        </p:txBody>
      </p:sp>
      <p:sp>
        <p:nvSpPr>
          <p:cNvPr id="6" name="Footer Placeholder 5">
            <a:extLst>
              <a:ext uri="{FF2B5EF4-FFF2-40B4-BE49-F238E27FC236}">
                <a16:creationId xmlns:a16="http://schemas.microsoft.com/office/drawing/2014/main" id="{16D88EB1-F260-4B60-BD0B-8CA3A38AD1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AD6FDA3-7091-449C-89D9-9A2F79DF99EC}"/>
              </a:ext>
            </a:extLst>
          </p:cNvPr>
          <p:cNvSpPr>
            <a:spLocks noGrp="1"/>
          </p:cNvSpPr>
          <p:nvPr>
            <p:ph type="sldNum" sz="quarter" idx="12"/>
          </p:nvPr>
        </p:nvSpPr>
        <p:spPr/>
        <p:txBody>
          <a:bodyPr/>
          <a:lstStyle/>
          <a:p>
            <a:fld id="{C5D0DD85-35AF-4F6D-8A06-6E34CA0E48C1}" type="slidenum">
              <a:rPr lang="en-US" smtClean="0"/>
              <a:t>‹#›</a:t>
            </a:fld>
            <a:endParaRPr lang="en-US"/>
          </a:p>
        </p:txBody>
      </p:sp>
    </p:spTree>
    <p:extLst>
      <p:ext uri="{BB962C8B-B14F-4D97-AF65-F5344CB8AC3E}">
        <p14:creationId xmlns:p14="http://schemas.microsoft.com/office/powerpoint/2010/main" val="3654980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F3920-F5E0-4AA5-827C-6522DCEC0CD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BD229E6-3027-44F4-9B4E-BE53BEDEB1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E6F1811-8761-42D5-80C3-5F6804867AA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72AECB0-3106-4217-8BCC-505425CE9E9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D808A89-C616-446A-92F3-EA23BFC0A5E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DA5B089-92DB-4EF8-8ADB-66CCDCE05658}"/>
              </a:ext>
            </a:extLst>
          </p:cNvPr>
          <p:cNvSpPr>
            <a:spLocks noGrp="1"/>
          </p:cNvSpPr>
          <p:nvPr>
            <p:ph type="dt" sz="half" idx="10"/>
          </p:nvPr>
        </p:nvSpPr>
        <p:spPr/>
        <p:txBody>
          <a:bodyPr/>
          <a:lstStyle/>
          <a:p>
            <a:fld id="{A6B2D02B-A211-45D8-917A-5C780833C3EE}" type="datetimeFigureOut">
              <a:rPr lang="en-US" smtClean="0"/>
              <a:t>9/7/20</a:t>
            </a:fld>
            <a:endParaRPr lang="en-US"/>
          </a:p>
        </p:txBody>
      </p:sp>
      <p:sp>
        <p:nvSpPr>
          <p:cNvPr id="8" name="Footer Placeholder 7">
            <a:extLst>
              <a:ext uri="{FF2B5EF4-FFF2-40B4-BE49-F238E27FC236}">
                <a16:creationId xmlns:a16="http://schemas.microsoft.com/office/drawing/2014/main" id="{A3719EB8-6516-4C2D-8A33-6B7DAC30738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82EE470-164B-42F5-86CF-91F7EBC62662}"/>
              </a:ext>
            </a:extLst>
          </p:cNvPr>
          <p:cNvSpPr>
            <a:spLocks noGrp="1"/>
          </p:cNvSpPr>
          <p:nvPr>
            <p:ph type="sldNum" sz="quarter" idx="12"/>
          </p:nvPr>
        </p:nvSpPr>
        <p:spPr/>
        <p:txBody>
          <a:bodyPr/>
          <a:lstStyle/>
          <a:p>
            <a:fld id="{C5D0DD85-35AF-4F6D-8A06-6E34CA0E48C1}" type="slidenum">
              <a:rPr lang="en-US" smtClean="0"/>
              <a:t>‹#›</a:t>
            </a:fld>
            <a:endParaRPr lang="en-US"/>
          </a:p>
        </p:txBody>
      </p:sp>
    </p:spTree>
    <p:extLst>
      <p:ext uri="{BB962C8B-B14F-4D97-AF65-F5344CB8AC3E}">
        <p14:creationId xmlns:p14="http://schemas.microsoft.com/office/powerpoint/2010/main" val="3201787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B0D3F-941F-4808-979C-576250CC5CE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F99196F-EE00-4E3A-A122-E1B0F90ACE08}"/>
              </a:ext>
            </a:extLst>
          </p:cNvPr>
          <p:cNvSpPr>
            <a:spLocks noGrp="1"/>
          </p:cNvSpPr>
          <p:nvPr>
            <p:ph type="dt" sz="half" idx="10"/>
          </p:nvPr>
        </p:nvSpPr>
        <p:spPr/>
        <p:txBody>
          <a:bodyPr/>
          <a:lstStyle/>
          <a:p>
            <a:fld id="{A6B2D02B-A211-45D8-917A-5C780833C3EE}" type="datetimeFigureOut">
              <a:rPr lang="en-US" smtClean="0"/>
              <a:t>9/7/20</a:t>
            </a:fld>
            <a:endParaRPr lang="en-US"/>
          </a:p>
        </p:txBody>
      </p:sp>
      <p:sp>
        <p:nvSpPr>
          <p:cNvPr id="4" name="Footer Placeholder 3">
            <a:extLst>
              <a:ext uri="{FF2B5EF4-FFF2-40B4-BE49-F238E27FC236}">
                <a16:creationId xmlns:a16="http://schemas.microsoft.com/office/drawing/2014/main" id="{D4E63064-EC7A-4910-8BFC-E3A0B37981A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08F9636-E64A-4047-AE81-A778CEE773A6}"/>
              </a:ext>
            </a:extLst>
          </p:cNvPr>
          <p:cNvSpPr>
            <a:spLocks noGrp="1"/>
          </p:cNvSpPr>
          <p:nvPr>
            <p:ph type="sldNum" sz="quarter" idx="12"/>
          </p:nvPr>
        </p:nvSpPr>
        <p:spPr/>
        <p:txBody>
          <a:bodyPr/>
          <a:lstStyle/>
          <a:p>
            <a:fld id="{C5D0DD85-35AF-4F6D-8A06-6E34CA0E48C1}" type="slidenum">
              <a:rPr lang="en-US" smtClean="0"/>
              <a:t>‹#›</a:t>
            </a:fld>
            <a:endParaRPr lang="en-US"/>
          </a:p>
        </p:txBody>
      </p:sp>
    </p:spTree>
    <p:extLst>
      <p:ext uri="{BB962C8B-B14F-4D97-AF65-F5344CB8AC3E}">
        <p14:creationId xmlns:p14="http://schemas.microsoft.com/office/powerpoint/2010/main" val="1741402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8F8241A-AEE6-4499-A49B-BC790578DAC0}"/>
              </a:ext>
            </a:extLst>
          </p:cNvPr>
          <p:cNvSpPr>
            <a:spLocks noGrp="1"/>
          </p:cNvSpPr>
          <p:nvPr>
            <p:ph type="dt" sz="half" idx="10"/>
          </p:nvPr>
        </p:nvSpPr>
        <p:spPr/>
        <p:txBody>
          <a:bodyPr/>
          <a:lstStyle/>
          <a:p>
            <a:fld id="{A6B2D02B-A211-45D8-917A-5C780833C3EE}" type="datetimeFigureOut">
              <a:rPr lang="en-US" smtClean="0"/>
              <a:t>9/7/20</a:t>
            </a:fld>
            <a:endParaRPr lang="en-US"/>
          </a:p>
        </p:txBody>
      </p:sp>
      <p:sp>
        <p:nvSpPr>
          <p:cNvPr id="3" name="Footer Placeholder 2">
            <a:extLst>
              <a:ext uri="{FF2B5EF4-FFF2-40B4-BE49-F238E27FC236}">
                <a16:creationId xmlns:a16="http://schemas.microsoft.com/office/drawing/2014/main" id="{9E655183-40B2-4B9F-A962-C5B9590AF44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B417F22-2EC6-41E3-A397-AB946CE5F9EA}"/>
              </a:ext>
            </a:extLst>
          </p:cNvPr>
          <p:cNvSpPr>
            <a:spLocks noGrp="1"/>
          </p:cNvSpPr>
          <p:nvPr>
            <p:ph type="sldNum" sz="quarter" idx="12"/>
          </p:nvPr>
        </p:nvSpPr>
        <p:spPr/>
        <p:txBody>
          <a:bodyPr/>
          <a:lstStyle/>
          <a:p>
            <a:fld id="{C5D0DD85-35AF-4F6D-8A06-6E34CA0E48C1}" type="slidenum">
              <a:rPr lang="en-US" smtClean="0"/>
              <a:t>‹#›</a:t>
            </a:fld>
            <a:endParaRPr lang="en-US"/>
          </a:p>
        </p:txBody>
      </p:sp>
    </p:spTree>
    <p:extLst>
      <p:ext uri="{BB962C8B-B14F-4D97-AF65-F5344CB8AC3E}">
        <p14:creationId xmlns:p14="http://schemas.microsoft.com/office/powerpoint/2010/main" val="38497475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FD48A-9E4C-41BE-9AA3-3294CB8731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2C09521-6246-4905-BA05-410C4AFE488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E7F86AC-A5B6-47E3-A7C8-99A0E824E4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356CECF-9BA5-45F1-A16C-D09D4811CA87}"/>
              </a:ext>
            </a:extLst>
          </p:cNvPr>
          <p:cNvSpPr>
            <a:spLocks noGrp="1"/>
          </p:cNvSpPr>
          <p:nvPr>
            <p:ph type="dt" sz="half" idx="10"/>
          </p:nvPr>
        </p:nvSpPr>
        <p:spPr/>
        <p:txBody>
          <a:bodyPr/>
          <a:lstStyle/>
          <a:p>
            <a:fld id="{A6B2D02B-A211-45D8-917A-5C780833C3EE}" type="datetimeFigureOut">
              <a:rPr lang="en-US" smtClean="0"/>
              <a:t>9/7/20</a:t>
            </a:fld>
            <a:endParaRPr lang="en-US"/>
          </a:p>
        </p:txBody>
      </p:sp>
      <p:sp>
        <p:nvSpPr>
          <p:cNvPr id="6" name="Footer Placeholder 5">
            <a:extLst>
              <a:ext uri="{FF2B5EF4-FFF2-40B4-BE49-F238E27FC236}">
                <a16:creationId xmlns:a16="http://schemas.microsoft.com/office/drawing/2014/main" id="{28BC2CCC-9900-4F78-BE55-CC1E2A27E80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A1D28B-51D0-477C-AEA5-6F9D21EA239E}"/>
              </a:ext>
            </a:extLst>
          </p:cNvPr>
          <p:cNvSpPr>
            <a:spLocks noGrp="1"/>
          </p:cNvSpPr>
          <p:nvPr>
            <p:ph type="sldNum" sz="quarter" idx="12"/>
          </p:nvPr>
        </p:nvSpPr>
        <p:spPr/>
        <p:txBody>
          <a:bodyPr/>
          <a:lstStyle/>
          <a:p>
            <a:fld id="{C5D0DD85-35AF-4F6D-8A06-6E34CA0E48C1}" type="slidenum">
              <a:rPr lang="en-US" smtClean="0"/>
              <a:t>‹#›</a:t>
            </a:fld>
            <a:endParaRPr lang="en-US"/>
          </a:p>
        </p:txBody>
      </p:sp>
    </p:spTree>
    <p:extLst>
      <p:ext uri="{BB962C8B-B14F-4D97-AF65-F5344CB8AC3E}">
        <p14:creationId xmlns:p14="http://schemas.microsoft.com/office/powerpoint/2010/main" val="2877974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514CC-09F0-4B0E-A810-0E0C45B8BF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AF8C9B1-6A18-4346-9603-308A92C88A9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0D17528-A916-4D66-BDD9-2AAADCF4C0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149C1A-79D8-40B3-83CA-5B189FA9A51B}"/>
              </a:ext>
            </a:extLst>
          </p:cNvPr>
          <p:cNvSpPr>
            <a:spLocks noGrp="1"/>
          </p:cNvSpPr>
          <p:nvPr>
            <p:ph type="dt" sz="half" idx="10"/>
          </p:nvPr>
        </p:nvSpPr>
        <p:spPr/>
        <p:txBody>
          <a:bodyPr/>
          <a:lstStyle/>
          <a:p>
            <a:fld id="{A6B2D02B-A211-45D8-917A-5C780833C3EE}" type="datetimeFigureOut">
              <a:rPr lang="en-US" smtClean="0"/>
              <a:t>9/7/20</a:t>
            </a:fld>
            <a:endParaRPr lang="en-US"/>
          </a:p>
        </p:txBody>
      </p:sp>
      <p:sp>
        <p:nvSpPr>
          <p:cNvPr id="6" name="Footer Placeholder 5">
            <a:extLst>
              <a:ext uri="{FF2B5EF4-FFF2-40B4-BE49-F238E27FC236}">
                <a16:creationId xmlns:a16="http://schemas.microsoft.com/office/drawing/2014/main" id="{ED8EFE40-C1B4-40E6-93DB-49D9F8DCF65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45495D-F064-453F-911D-F2F0A0FCA3D4}"/>
              </a:ext>
            </a:extLst>
          </p:cNvPr>
          <p:cNvSpPr>
            <a:spLocks noGrp="1"/>
          </p:cNvSpPr>
          <p:nvPr>
            <p:ph type="sldNum" sz="quarter" idx="12"/>
          </p:nvPr>
        </p:nvSpPr>
        <p:spPr/>
        <p:txBody>
          <a:bodyPr/>
          <a:lstStyle/>
          <a:p>
            <a:fld id="{C5D0DD85-35AF-4F6D-8A06-6E34CA0E48C1}" type="slidenum">
              <a:rPr lang="en-US" smtClean="0"/>
              <a:t>‹#›</a:t>
            </a:fld>
            <a:endParaRPr lang="en-US"/>
          </a:p>
        </p:txBody>
      </p:sp>
    </p:spTree>
    <p:extLst>
      <p:ext uri="{BB962C8B-B14F-4D97-AF65-F5344CB8AC3E}">
        <p14:creationId xmlns:p14="http://schemas.microsoft.com/office/powerpoint/2010/main" val="888870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700C89E-CC3B-4E0E-8AD7-F39ACF06A8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DA9613B-BF0A-4F38-8CB3-03C61313C66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403BE6-385B-47B4-A241-F59D465184B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B2D02B-A211-45D8-917A-5C780833C3EE}" type="datetimeFigureOut">
              <a:rPr lang="en-US" smtClean="0"/>
              <a:t>9/7/20</a:t>
            </a:fld>
            <a:endParaRPr lang="en-US"/>
          </a:p>
        </p:txBody>
      </p:sp>
      <p:sp>
        <p:nvSpPr>
          <p:cNvPr id="5" name="Footer Placeholder 4">
            <a:extLst>
              <a:ext uri="{FF2B5EF4-FFF2-40B4-BE49-F238E27FC236}">
                <a16:creationId xmlns:a16="http://schemas.microsoft.com/office/drawing/2014/main" id="{45B71235-ACA4-4E61-A5D6-1F6DA7CD231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20759A4-7F47-47B5-A86F-E36139C535C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D0DD85-35AF-4F6D-8A06-6E34CA0E48C1}" type="slidenum">
              <a:rPr lang="en-US" smtClean="0"/>
              <a:t>‹#›</a:t>
            </a:fld>
            <a:endParaRPr lang="en-US"/>
          </a:p>
        </p:txBody>
      </p:sp>
    </p:spTree>
    <p:extLst>
      <p:ext uri="{BB962C8B-B14F-4D97-AF65-F5344CB8AC3E}">
        <p14:creationId xmlns:p14="http://schemas.microsoft.com/office/powerpoint/2010/main" val="22685847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2919F0-328C-4432-B7DB-959BE118B60A}" type="datetimeFigureOut">
              <a:rPr lang="en-GB" smtClean="0"/>
              <a:t>07/09/2020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77A0F3-C76B-497D-ACBF-26F7E5660D82}" type="slidenum">
              <a:rPr lang="en-GB" smtClean="0"/>
              <a:t>‹#›</a:t>
            </a:fld>
            <a:endParaRPr lang="en-GB"/>
          </a:p>
        </p:txBody>
      </p:sp>
    </p:spTree>
    <p:extLst>
      <p:ext uri="{BB962C8B-B14F-4D97-AF65-F5344CB8AC3E}">
        <p14:creationId xmlns:p14="http://schemas.microsoft.com/office/powerpoint/2010/main" val="1191240858"/>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image" Target="../media/image18.tiff"/><Relationship Id="rId7" Type="http://schemas.openxmlformats.org/officeDocument/2006/relationships/diagramQuickStyle" Target="../diagrams/quickStyle6.xm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diagramLayout" Target="../diagrams/layout6.xml"/><Relationship Id="rId11" Type="http://schemas.openxmlformats.org/officeDocument/2006/relationships/comments" Target="../comments/comment1.xml"/><Relationship Id="rId5" Type="http://schemas.openxmlformats.org/officeDocument/2006/relationships/diagramData" Target="../diagrams/data6.xml"/><Relationship Id="rId10" Type="http://schemas.openxmlformats.org/officeDocument/2006/relationships/image" Target="../media/image20.png"/><Relationship Id="rId4" Type="http://schemas.openxmlformats.org/officeDocument/2006/relationships/image" Target="../media/image19.png"/><Relationship Id="rId9" Type="http://schemas.microsoft.com/office/2007/relationships/diagramDrawing" Target="../diagrams/drawing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hyperlink" Target="https://www.menti.com/1k9tohcw39"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5.xml.rels><?xml version="1.0" encoding="UTF-8" standalone="yes"?>
<Relationships xmlns="http://schemas.openxmlformats.org/package/2006/relationships"><Relationship Id="rId8" Type="http://schemas.openxmlformats.org/officeDocument/2006/relationships/diagramData" Target="../diagrams/data9.xml"/><Relationship Id="rId3" Type="http://schemas.openxmlformats.org/officeDocument/2006/relationships/diagramData" Target="../diagrams/data8.xml"/><Relationship Id="rId7" Type="http://schemas.microsoft.com/office/2007/relationships/diagramDrawing" Target="../diagrams/drawing8.xml"/><Relationship Id="rId12" Type="http://schemas.microsoft.com/office/2007/relationships/diagramDrawing" Target="../diagrams/drawing9.xml"/><Relationship Id="rId2" Type="http://schemas.openxmlformats.org/officeDocument/2006/relationships/notesSlide" Target="../notesSlides/notesSlide22.xml"/><Relationship Id="rId1" Type="http://schemas.openxmlformats.org/officeDocument/2006/relationships/slideLayout" Target="../slideLayouts/slideLayout19.xml"/><Relationship Id="rId6" Type="http://schemas.openxmlformats.org/officeDocument/2006/relationships/diagramColors" Target="../diagrams/colors8.xml"/><Relationship Id="rId11" Type="http://schemas.openxmlformats.org/officeDocument/2006/relationships/diagramColors" Target="../diagrams/colors9.xml"/><Relationship Id="rId5" Type="http://schemas.openxmlformats.org/officeDocument/2006/relationships/diagramQuickStyle" Target="../diagrams/quickStyle8.xml"/><Relationship Id="rId10" Type="http://schemas.openxmlformats.org/officeDocument/2006/relationships/diagramQuickStyle" Target="../diagrams/quickStyle9.xml"/><Relationship Id="rId4" Type="http://schemas.openxmlformats.org/officeDocument/2006/relationships/diagramLayout" Target="../diagrams/layout8.xml"/><Relationship Id="rId9" Type="http://schemas.openxmlformats.org/officeDocument/2006/relationships/diagramLayout" Target="../diagrams/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22.tiff"/><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hyperlink" Target="https://www.menti.com/1k9tohcw39" TargetMode="Externa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jpeg"/></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9.svg"/></Relationships>
</file>

<file path=ppt/slides/_rels/slide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hyperlink" Target="https://www.menti.com/1k9tohcw39" TargetMode="External"/></Relationships>
</file>

<file path=ppt/slides/_rels/slide35.xml.rels><?xml version="1.0" encoding="UTF-8" standalone="yes"?>
<Relationships xmlns="http://schemas.openxmlformats.org/package/2006/relationships"><Relationship Id="rId8" Type="http://schemas.openxmlformats.org/officeDocument/2006/relationships/hyperlink" Target="https://drive.google.com/file/d/1-iU81sQXqB6o7Xaxt2qqQUJ0e8LNFOcr/view" TargetMode="External"/><Relationship Id="rId3" Type="http://schemas.openxmlformats.org/officeDocument/2006/relationships/hyperlink" Target="https://fscluster.org/sites/default/files/documents/hno_tip_sheet_disability_final_version1.pdf" TargetMode="External"/><Relationship Id="rId7" Type="http://schemas.openxmlformats.org/officeDocument/2006/relationships/hyperlink" Target="http://training.unicef.org/disability/emergencies/" TargetMode="External"/><Relationship Id="rId2" Type="http://schemas.openxmlformats.org/officeDocument/2006/relationships/hyperlink" Target="https://www.globalprotectioncluster.org/wp-content/uploads/Guidance-on-Strengthening-Disability-Inclusion-in-Humanitarian-Response-Plans.pdf" TargetMode="External"/><Relationship Id="rId1" Type="http://schemas.openxmlformats.org/officeDocument/2006/relationships/slideLayout" Target="../slideLayouts/slideLayout2.xml"/><Relationship Id="rId6" Type="http://schemas.openxmlformats.org/officeDocument/2006/relationships/hyperlink" Target="https://interagencystandingcommittee.org/system/files/2019-11/IASC%20Guidelines%20on%20the%20Inclusion%20of%20Persons%20with%20Disabilities%20in%20Humanitarian%20Action%2C%202019.pdf" TargetMode="External"/><Relationship Id="rId5" Type="http://schemas.openxmlformats.org/officeDocument/2006/relationships/hyperlink" Target="https://youtu.be/_8_5Z6q0vtc" TargetMode="External"/><Relationship Id="rId4" Type="http://schemas.openxmlformats.org/officeDocument/2006/relationships/hyperlink" Target="https://fscluster.org/sites/default/files/documents/hrp_tip_sheet_disability_final_version.pdf" TargetMode="External"/><Relationship Id="rId9" Type="http://schemas.openxmlformats.org/officeDocument/2006/relationships/hyperlink" Target="https://interagencystandingcommittee.org/system/files/2020-07/IASC%20Key%20Messages%20on%20Applying%20IASC%20Guidelines%20on%20Disability%20in%20the%20COVID-19%20Response%20%28final%20version%29.pdf" TargetMode="External"/></Relationships>
</file>

<file path=ppt/slides/_rels/slide36.xml.rels><?xml version="1.0" encoding="UTF-8" standalone="yes"?>
<Relationships xmlns="http://schemas.openxmlformats.org/package/2006/relationships"><Relationship Id="rId8" Type="http://schemas.openxmlformats.org/officeDocument/2006/relationships/hyperlink" Target="https://washcluster.net/twigs/quality_assurance" TargetMode="External"/><Relationship Id="rId3" Type="http://schemas.openxmlformats.org/officeDocument/2006/relationships/hyperlink" Target="https://gbvguidelines.org/en/" TargetMode="External"/><Relationship Id="rId7" Type="http://schemas.openxmlformats.org/officeDocument/2006/relationships/hyperlink" Target="https://mcusercontent.com/888e8ad28c65af24339239179/files/4fc8194a-0336-4901-961a-d1b4821942f1/Modular_Analytical_Framework_r6.01.pdf?utm_source=GWC+Contacts&amp;utm_campaign=91e07603e2-EMAIL_CAMPAIGN_2020_04_14_10_09_COPY_01&amp;utm_medium=email&amp;utm_term=0_ef935ae5a1-91e07603e2-206292953"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hyperlink" Target="https://mcusercontent.com/888e8ad28c65af24339239179/files/5d7d1b25-b6b1-492d-a952-c161313e8fbf/QAAS_Guidance_r6.01.pdf?utm_source=GWC+Contacts&amp;utm_campaign=91e07603e2-EMAIL_CAMPAIGN_2020_04_14_10_09_COPY_01&amp;utm_medium=email&amp;utm_term=0_ef935ae5a1-91e07603e2-206292953" TargetMode="External"/><Relationship Id="rId5" Type="http://schemas.openxmlformats.org/officeDocument/2006/relationships/hyperlink" Target="https://gbvguidelines.org/wp/wp-content/uploads/2016/10/2015_IASC_Gender-based_Violence_Guidelines_full-res.pdf" TargetMode="External"/><Relationship Id="rId4" Type="http://schemas.openxmlformats.org/officeDocument/2006/relationships/hyperlink" Target="https://gbvguidelines.org/en/pocketguide/" TargetMode="External"/></Relationships>
</file>

<file path=ppt/slides/_rels/slide37.xml.rels><?xml version="1.0" encoding="UTF-8" standalone="yes"?>
<Relationships xmlns="http://schemas.openxmlformats.org/package/2006/relationships"><Relationship Id="rId8" Type="http://schemas.openxmlformats.org/officeDocument/2006/relationships/hyperlink" Target="https://resourcecentre.savethechildren.net/node/7718/pdf/children_participation_humanitarian_guidelines.pdf" TargetMode="External"/><Relationship Id="rId3" Type="http://schemas.openxmlformats.org/officeDocument/2006/relationships/hyperlink" Target="https://corehumanitarianstandard.org/the-standard" TargetMode="External"/><Relationship Id="rId7" Type="http://schemas.openxmlformats.org/officeDocument/2006/relationships/hyperlink" Target="https://www.unicef.org/media/73296/file/ADAP-Guidelines-for-Participation.pdf"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hyperlink" Target="http://www.cdacnetwork.org/i/20190205111959-9qxsl" TargetMode="External"/><Relationship Id="rId11" Type="http://schemas.openxmlformats.org/officeDocument/2006/relationships/hyperlink" Target="https://www.unicef.org/about/partnerships/index_81428.html" TargetMode="External"/><Relationship Id="rId5" Type="http://schemas.openxmlformats.org/officeDocument/2006/relationships/hyperlink" Target="https://interagencystandingcommittee.org/system/files/iasc_caap_endorsed_nov_2017.pdf" TargetMode="External"/><Relationship Id="rId10" Type="http://schemas.openxmlformats.org/officeDocument/2006/relationships/hyperlink" Target="https://plan-international.org/&#8203;%20%20publications/child-friendly-feedback-mechanisms-guide-and-toolkit" TargetMode="External"/><Relationship Id="rId4" Type="http://schemas.openxmlformats.org/officeDocument/2006/relationships/hyperlink" Target="https://www.corecommitments.unicef.org/aap" TargetMode="External"/><Relationship Id="rId9" Type="http://schemas.openxmlformats.org/officeDocument/2006/relationships/hyperlink" Target="https://media.ifrc.org/ifrc/document/tool-15-feedback-starter-kit/&#8203;"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www.cpaor.net/HelpDesk" TargetMode="External"/><Relationship Id="rId7" Type="http://schemas.openxmlformats.org/officeDocument/2006/relationships/comments" Target="../comments/comment2.xml"/><Relationship Id="rId2" Type="http://schemas.openxmlformats.org/officeDocument/2006/relationships/notesSlide" Target="../notesSlides/notesSlide31.xml"/><Relationship Id="rId1" Type="http://schemas.openxmlformats.org/officeDocument/2006/relationships/slideLayout" Target="../slideLayouts/slideLayout6.xml"/><Relationship Id="rId6" Type="http://schemas.openxmlformats.org/officeDocument/2006/relationships/hyperlink" Target="https://www.nutritioncluster.net/Ask_question" TargetMode="External"/><Relationship Id="rId5" Type="http://schemas.openxmlformats.org/officeDocument/2006/relationships/hyperlink" Target="mailto:globalwashcluster@gmail.com" TargetMode="External"/><Relationship Id="rId4" Type="http://schemas.openxmlformats.org/officeDocument/2006/relationships/hyperlink" Target="https://www.educationcluster.net/Helpdesk"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1.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 Id="rId14" Type="http://schemas.openxmlformats.org/officeDocument/2006/relationships/image" Target="../media/image16.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4" name="Rectangle 53">
            <a:extLst>
              <a:ext uri="{FF2B5EF4-FFF2-40B4-BE49-F238E27FC236}">
                <a16:creationId xmlns:a16="http://schemas.microsoft.com/office/drawing/2014/main" id="{16F9E488-0718-4E1E-9D12-26779F6062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D20AEB5B-DFC7-42B4-9FAA-6B95E01D0F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15124" y="0"/>
            <a:ext cx="7476877" cy="6858000"/>
          </a:xfrm>
          <a:custGeom>
            <a:avLst/>
            <a:gdLst>
              <a:gd name="connsiteX0" fmla="*/ 637332 w 7476877"/>
              <a:gd name="connsiteY0" fmla="*/ 4332728 h 6858000"/>
              <a:gd name="connsiteX1" fmla="*/ 1576347 w 7476877"/>
              <a:gd name="connsiteY1" fmla="*/ 4332728 h 6858000"/>
              <a:gd name="connsiteX2" fmla="*/ 1720345 w 7476877"/>
              <a:gd name="connsiteY2" fmla="*/ 4419228 h 6858000"/>
              <a:gd name="connsiteX3" fmla="*/ 2190864 w 7476877"/>
              <a:gd name="connsiteY3" fmla="*/ 5245095 h 6858000"/>
              <a:gd name="connsiteX4" fmla="*/ 2190864 w 7476877"/>
              <a:gd name="connsiteY4" fmla="*/ 5413976 h 6858000"/>
              <a:gd name="connsiteX5" fmla="*/ 1720345 w 7476877"/>
              <a:gd name="connsiteY5" fmla="*/ 6239844 h 6858000"/>
              <a:gd name="connsiteX6" fmla="*/ 1576347 w 7476877"/>
              <a:gd name="connsiteY6" fmla="*/ 6326343 h 6858000"/>
              <a:gd name="connsiteX7" fmla="*/ 637332 w 7476877"/>
              <a:gd name="connsiteY7" fmla="*/ 6326343 h 6858000"/>
              <a:gd name="connsiteX8" fmla="*/ 491309 w 7476877"/>
              <a:gd name="connsiteY8" fmla="*/ 6239844 h 6858000"/>
              <a:gd name="connsiteX9" fmla="*/ 22817 w 7476877"/>
              <a:gd name="connsiteY9" fmla="*/ 5413976 h 6858000"/>
              <a:gd name="connsiteX10" fmla="*/ 22817 w 7476877"/>
              <a:gd name="connsiteY10" fmla="*/ 5245095 h 6858000"/>
              <a:gd name="connsiteX11" fmla="*/ 491309 w 7476877"/>
              <a:gd name="connsiteY11" fmla="*/ 4419228 h 6858000"/>
              <a:gd name="connsiteX12" fmla="*/ 637332 w 7476877"/>
              <a:gd name="connsiteY12" fmla="*/ 4332728 h 6858000"/>
              <a:gd name="connsiteX13" fmla="*/ 3853980 w 7476877"/>
              <a:gd name="connsiteY13" fmla="*/ 0 h 6858000"/>
              <a:gd name="connsiteX14" fmla="*/ 5043644 w 7476877"/>
              <a:gd name="connsiteY14" fmla="*/ 0 h 6858000"/>
              <a:gd name="connsiteX15" fmla="*/ 5083740 w 7476877"/>
              <a:gd name="connsiteY15" fmla="*/ 70378 h 6858000"/>
              <a:gd name="connsiteX16" fmla="*/ 5225307 w 7476877"/>
              <a:gd name="connsiteY16" fmla="*/ 318859 h 6858000"/>
              <a:gd name="connsiteX17" fmla="*/ 5225307 w 7476877"/>
              <a:gd name="connsiteY17" fmla="*/ 577503 h 6858000"/>
              <a:gd name="connsiteX18" fmla="*/ 4504695 w 7476877"/>
              <a:gd name="connsiteY18" fmla="*/ 1842337 h 6858000"/>
              <a:gd name="connsiteX19" fmla="*/ 4284162 w 7476877"/>
              <a:gd name="connsiteY19" fmla="*/ 1974811 h 6858000"/>
              <a:gd name="connsiteX20" fmla="*/ 2846045 w 7476877"/>
              <a:gd name="connsiteY20" fmla="*/ 1974811 h 6858000"/>
              <a:gd name="connsiteX21" fmla="*/ 2778342 w 7476877"/>
              <a:gd name="connsiteY21" fmla="*/ 1965645 h 6858000"/>
              <a:gd name="connsiteX22" fmla="*/ 2731777 w 7476877"/>
              <a:gd name="connsiteY22" fmla="*/ 1945746 h 6858000"/>
              <a:gd name="connsiteX23" fmla="*/ 2760233 w 7476877"/>
              <a:gd name="connsiteY23" fmla="*/ 1895581 h 6858000"/>
              <a:gd name="connsiteX24" fmla="*/ 3768459 w 7476877"/>
              <a:gd name="connsiteY24" fmla="*/ 118263 h 6858000"/>
              <a:gd name="connsiteX25" fmla="*/ 3819932 w 7476877"/>
              <a:gd name="connsiteY25" fmla="*/ 39732 h 6858000"/>
              <a:gd name="connsiteX26" fmla="*/ 1880237 w 7476877"/>
              <a:gd name="connsiteY26" fmla="*/ 0 h 6858000"/>
              <a:gd name="connsiteX27" fmla="*/ 2102124 w 7476877"/>
              <a:gd name="connsiteY27" fmla="*/ 0 h 6858000"/>
              <a:gd name="connsiteX28" fmla="*/ 2086946 w 7476877"/>
              <a:gd name="connsiteY28" fmla="*/ 26756 h 6858000"/>
              <a:gd name="connsiteX29" fmla="*/ 1911773 w 7476877"/>
              <a:gd name="connsiteY29" fmla="*/ 335552 h 6858000"/>
              <a:gd name="connsiteX30" fmla="*/ 1911773 w 7476877"/>
              <a:gd name="connsiteY30" fmla="*/ 594199 h 6858000"/>
              <a:gd name="connsiteX31" fmla="*/ 2629280 w 7476877"/>
              <a:gd name="connsiteY31" fmla="*/ 1859030 h 6858000"/>
              <a:gd name="connsiteX32" fmla="*/ 2723627 w 7476877"/>
              <a:gd name="connsiteY32" fmla="*/ 1956020 h 6858000"/>
              <a:gd name="connsiteX33" fmla="*/ 2734544 w 7476877"/>
              <a:gd name="connsiteY33" fmla="*/ 1960685 h 6858000"/>
              <a:gd name="connsiteX34" fmla="*/ 2676021 w 7476877"/>
              <a:gd name="connsiteY34" fmla="*/ 2063851 h 6858000"/>
              <a:gd name="connsiteX35" fmla="*/ 2632495 w 7476877"/>
              <a:gd name="connsiteY35" fmla="*/ 2140578 h 6858000"/>
              <a:gd name="connsiteX36" fmla="*/ 2677641 w 7476877"/>
              <a:gd name="connsiteY36" fmla="*/ 2159871 h 6858000"/>
              <a:gd name="connsiteX37" fmla="*/ 2754009 w 7476877"/>
              <a:gd name="connsiteY37" fmla="*/ 2170210 h 6858000"/>
              <a:gd name="connsiteX38" fmla="*/ 4376198 w 7476877"/>
              <a:gd name="connsiteY38" fmla="*/ 2170210 h 6858000"/>
              <a:gd name="connsiteX39" fmla="*/ 4624956 w 7476877"/>
              <a:gd name="connsiteY39" fmla="*/ 2020780 h 6858000"/>
              <a:gd name="connsiteX40" fmla="*/ 5437803 w 7476877"/>
              <a:gd name="connsiteY40" fmla="*/ 594055 h 6858000"/>
              <a:gd name="connsiteX41" fmla="*/ 5437803 w 7476877"/>
              <a:gd name="connsiteY41" fmla="*/ 302307 h 6858000"/>
              <a:gd name="connsiteX42" fmla="*/ 5294722 w 7476877"/>
              <a:gd name="connsiteY42" fmla="*/ 51168 h 6858000"/>
              <a:gd name="connsiteX43" fmla="*/ 5265570 w 7476877"/>
              <a:gd name="connsiteY43" fmla="*/ 0 h 6858000"/>
              <a:gd name="connsiteX44" fmla="*/ 7476877 w 7476877"/>
              <a:gd name="connsiteY44" fmla="*/ 0 h 6858000"/>
              <a:gd name="connsiteX45" fmla="*/ 7476877 w 7476877"/>
              <a:gd name="connsiteY45" fmla="*/ 6858000 h 6858000"/>
              <a:gd name="connsiteX46" fmla="*/ 3343303 w 7476877"/>
              <a:gd name="connsiteY46" fmla="*/ 6858000 h 6858000"/>
              <a:gd name="connsiteX47" fmla="*/ 3297958 w 7476877"/>
              <a:gd name="connsiteY47" fmla="*/ 6778065 h 6858000"/>
              <a:gd name="connsiteX48" fmla="*/ 1841286 w 7476877"/>
              <a:gd name="connsiteY48" fmla="*/ 4210218 h 6858000"/>
              <a:gd name="connsiteX49" fmla="*/ 1841286 w 7476877"/>
              <a:gd name="connsiteY49" fmla="*/ 3515516 h 6858000"/>
              <a:gd name="connsiteX50" fmla="*/ 2556859 w 7476877"/>
              <a:gd name="connsiteY50" fmla="*/ 2254092 h 6858000"/>
              <a:gd name="connsiteX51" fmla="*/ 2617166 w 7476877"/>
              <a:gd name="connsiteY51" fmla="*/ 2147787 h 6858000"/>
              <a:gd name="connsiteX52" fmla="*/ 2615044 w 7476877"/>
              <a:gd name="connsiteY52" fmla="*/ 2146880 h 6858000"/>
              <a:gd name="connsiteX53" fmla="*/ 2508620 w 7476877"/>
              <a:gd name="connsiteY53" fmla="*/ 2037473 h 6858000"/>
              <a:gd name="connsiteX54" fmla="*/ 1699276 w 7476877"/>
              <a:gd name="connsiteY54" fmla="*/ 610749 h 6858000"/>
              <a:gd name="connsiteX55" fmla="*/ 1699276 w 7476877"/>
              <a:gd name="connsiteY55" fmla="*/ 319000 h 6858000"/>
              <a:gd name="connsiteX56" fmla="*/ 1843322 w 7476877"/>
              <a:gd name="connsiteY56" fmla="*/ 650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7476877" h="6858000">
                <a:moveTo>
                  <a:pt x="637332" y="4332728"/>
                </a:moveTo>
                <a:cubicBezTo>
                  <a:pt x="637332" y="4332728"/>
                  <a:pt x="637332" y="4332728"/>
                  <a:pt x="1576347" y="4332728"/>
                </a:cubicBezTo>
                <a:cubicBezTo>
                  <a:pt x="1635163" y="4332728"/>
                  <a:pt x="1691949" y="4365681"/>
                  <a:pt x="1720345" y="4419228"/>
                </a:cubicBezTo>
                <a:cubicBezTo>
                  <a:pt x="1720345" y="4419228"/>
                  <a:pt x="1720345" y="4419228"/>
                  <a:pt x="2190864" y="5245095"/>
                </a:cubicBezTo>
                <a:cubicBezTo>
                  <a:pt x="2221287" y="5296583"/>
                  <a:pt x="2221287" y="5362488"/>
                  <a:pt x="2190864" y="5413976"/>
                </a:cubicBezTo>
                <a:cubicBezTo>
                  <a:pt x="2190864" y="5413976"/>
                  <a:pt x="2190864" y="5413976"/>
                  <a:pt x="1720345" y="6239844"/>
                </a:cubicBezTo>
                <a:cubicBezTo>
                  <a:pt x="1691949" y="6293391"/>
                  <a:pt x="1635163" y="6326343"/>
                  <a:pt x="1576347" y="6326343"/>
                </a:cubicBezTo>
                <a:cubicBezTo>
                  <a:pt x="1576347" y="6326343"/>
                  <a:pt x="1576347" y="6326343"/>
                  <a:pt x="637332" y="6326343"/>
                </a:cubicBezTo>
                <a:cubicBezTo>
                  <a:pt x="576490" y="6326343"/>
                  <a:pt x="521732" y="6293391"/>
                  <a:pt x="491309" y="6239844"/>
                </a:cubicBezTo>
                <a:cubicBezTo>
                  <a:pt x="491309" y="6239844"/>
                  <a:pt x="491309" y="6239844"/>
                  <a:pt x="22817" y="5413976"/>
                </a:cubicBezTo>
                <a:cubicBezTo>
                  <a:pt x="-7605" y="5362488"/>
                  <a:pt x="-7605" y="5296583"/>
                  <a:pt x="22817" y="5245095"/>
                </a:cubicBezTo>
                <a:cubicBezTo>
                  <a:pt x="22817" y="5245095"/>
                  <a:pt x="22817" y="5245095"/>
                  <a:pt x="491309" y="4419228"/>
                </a:cubicBezTo>
                <a:cubicBezTo>
                  <a:pt x="521732" y="4365681"/>
                  <a:pt x="576490" y="4332728"/>
                  <a:pt x="637332" y="4332728"/>
                </a:cubicBezTo>
                <a:close/>
                <a:moveTo>
                  <a:pt x="3853980" y="0"/>
                </a:moveTo>
                <a:lnTo>
                  <a:pt x="5043644" y="0"/>
                </a:lnTo>
                <a:lnTo>
                  <a:pt x="5083740" y="70378"/>
                </a:lnTo>
                <a:cubicBezTo>
                  <a:pt x="5127533" y="147245"/>
                  <a:pt x="5174639" y="229925"/>
                  <a:pt x="5225307" y="318859"/>
                </a:cubicBezTo>
                <a:cubicBezTo>
                  <a:pt x="5271897" y="397715"/>
                  <a:pt x="5271897" y="498649"/>
                  <a:pt x="5225307" y="577503"/>
                </a:cubicBezTo>
                <a:cubicBezTo>
                  <a:pt x="5225307" y="577503"/>
                  <a:pt x="5225307" y="577503"/>
                  <a:pt x="4504695" y="1842337"/>
                </a:cubicBezTo>
                <a:cubicBezTo>
                  <a:pt x="4461209" y="1924345"/>
                  <a:pt x="4374239" y="1974811"/>
                  <a:pt x="4284162" y="1974811"/>
                </a:cubicBezTo>
                <a:cubicBezTo>
                  <a:pt x="4284162" y="1974811"/>
                  <a:pt x="4284162" y="1974811"/>
                  <a:pt x="2846045" y="1974811"/>
                </a:cubicBezTo>
                <a:cubicBezTo>
                  <a:pt x="2822750" y="1974811"/>
                  <a:pt x="2800035" y="1971656"/>
                  <a:pt x="2778342" y="1965645"/>
                </a:cubicBezTo>
                <a:lnTo>
                  <a:pt x="2731777" y="1945746"/>
                </a:lnTo>
                <a:lnTo>
                  <a:pt x="2760233" y="1895581"/>
                </a:lnTo>
                <a:cubicBezTo>
                  <a:pt x="3017539" y="1441999"/>
                  <a:pt x="3346890" y="861413"/>
                  <a:pt x="3768459" y="118263"/>
                </a:cubicBezTo>
                <a:cubicBezTo>
                  <a:pt x="3784101" y="90729"/>
                  <a:pt x="3801308" y="64519"/>
                  <a:pt x="3819932" y="39732"/>
                </a:cubicBezTo>
                <a:close/>
                <a:moveTo>
                  <a:pt x="1880237" y="0"/>
                </a:moveTo>
                <a:lnTo>
                  <a:pt x="2102124" y="0"/>
                </a:lnTo>
                <a:lnTo>
                  <a:pt x="2086946" y="26756"/>
                </a:lnTo>
                <a:cubicBezTo>
                  <a:pt x="1911773" y="335552"/>
                  <a:pt x="1911773" y="335552"/>
                  <a:pt x="1911773" y="335552"/>
                </a:cubicBezTo>
                <a:cubicBezTo>
                  <a:pt x="1865182" y="414408"/>
                  <a:pt x="1865182" y="515344"/>
                  <a:pt x="1911773" y="594199"/>
                </a:cubicBezTo>
                <a:cubicBezTo>
                  <a:pt x="2629280" y="1859030"/>
                  <a:pt x="2629280" y="1859030"/>
                  <a:pt x="2629280" y="1859030"/>
                </a:cubicBezTo>
                <a:cubicBezTo>
                  <a:pt x="2652576" y="1900035"/>
                  <a:pt x="2685189" y="1933154"/>
                  <a:pt x="2723627" y="1956020"/>
                </a:cubicBezTo>
                <a:lnTo>
                  <a:pt x="2734544" y="1960685"/>
                </a:lnTo>
                <a:lnTo>
                  <a:pt x="2676021" y="2063851"/>
                </a:lnTo>
                <a:lnTo>
                  <a:pt x="2632495" y="2140578"/>
                </a:lnTo>
                <a:lnTo>
                  <a:pt x="2677641" y="2159871"/>
                </a:lnTo>
                <a:cubicBezTo>
                  <a:pt x="2702113" y="2166652"/>
                  <a:pt x="2727732" y="2170210"/>
                  <a:pt x="2754009" y="2170210"/>
                </a:cubicBezTo>
                <a:cubicBezTo>
                  <a:pt x="4376198" y="2170210"/>
                  <a:pt x="4376198" y="2170210"/>
                  <a:pt x="4376198" y="2170210"/>
                </a:cubicBezTo>
                <a:cubicBezTo>
                  <a:pt x="4477805" y="2170210"/>
                  <a:pt x="4575904" y="2113286"/>
                  <a:pt x="4624956" y="2020780"/>
                </a:cubicBezTo>
                <a:cubicBezTo>
                  <a:pt x="5437803" y="594055"/>
                  <a:pt x="5437803" y="594055"/>
                  <a:pt x="5437803" y="594055"/>
                </a:cubicBezTo>
                <a:cubicBezTo>
                  <a:pt x="5490358" y="505109"/>
                  <a:pt x="5490358" y="391256"/>
                  <a:pt x="5437803" y="302307"/>
                </a:cubicBezTo>
                <a:cubicBezTo>
                  <a:pt x="5387000" y="213137"/>
                  <a:pt x="5339373" y="129540"/>
                  <a:pt x="5294722" y="51168"/>
                </a:cubicBezTo>
                <a:lnTo>
                  <a:pt x="5265570" y="0"/>
                </a:lnTo>
                <a:lnTo>
                  <a:pt x="7476877" y="0"/>
                </a:lnTo>
                <a:lnTo>
                  <a:pt x="7476877" y="6858000"/>
                </a:lnTo>
                <a:lnTo>
                  <a:pt x="3343303" y="6858000"/>
                </a:lnTo>
                <a:lnTo>
                  <a:pt x="3297958" y="6778065"/>
                </a:lnTo>
                <a:cubicBezTo>
                  <a:pt x="3015657" y="6280421"/>
                  <a:pt x="2563976" y="5484189"/>
                  <a:pt x="1841286" y="4210218"/>
                </a:cubicBezTo>
                <a:cubicBezTo>
                  <a:pt x="1716144" y="3998418"/>
                  <a:pt x="1716144" y="3727316"/>
                  <a:pt x="1841286" y="3515516"/>
                </a:cubicBezTo>
                <a:cubicBezTo>
                  <a:pt x="1841286" y="3515516"/>
                  <a:pt x="1841286" y="3515516"/>
                  <a:pt x="2556859" y="2254092"/>
                </a:cubicBezTo>
                <a:lnTo>
                  <a:pt x="2617166" y="2147787"/>
                </a:lnTo>
                <a:lnTo>
                  <a:pt x="2615044" y="2146880"/>
                </a:lnTo>
                <a:cubicBezTo>
                  <a:pt x="2571686" y="2121084"/>
                  <a:pt x="2534897" y="2083728"/>
                  <a:pt x="2508620" y="2037473"/>
                </a:cubicBezTo>
                <a:cubicBezTo>
                  <a:pt x="2508620" y="2037473"/>
                  <a:pt x="2508620" y="2037473"/>
                  <a:pt x="1699276" y="610749"/>
                </a:cubicBezTo>
                <a:cubicBezTo>
                  <a:pt x="1646720" y="521803"/>
                  <a:pt x="1646720" y="407950"/>
                  <a:pt x="1699276" y="319000"/>
                </a:cubicBezTo>
                <a:cubicBezTo>
                  <a:pt x="1699276" y="319000"/>
                  <a:pt x="1699276" y="319000"/>
                  <a:pt x="1843322" y="65075"/>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06188226-8B74-4561-9330-EF8D7CE6BB7D}"/>
              </a:ext>
            </a:extLst>
          </p:cNvPr>
          <p:cNvSpPr>
            <a:spLocks noGrp="1"/>
          </p:cNvSpPr>
          <p:nvPr>
            <p:ph type="ctrTitle"/>
          </p:nvPr>
        </p:nvSpPr>
        <p:spPr>
          <a:xfrm>
            <a:off x="1356919" y="2945524"/>
            <a:ext cx="6457183" cy="2274388"/>
          </a:xfrm>
        </p:spPr>
        <p:txBody>
          <a:bodyPr anchor="t">
            <a:normAutofit/>
          </a:bodyPr>
          <a:lstStyle/>
          <a:p>
            <a:pPr algn="l"/>
            <a:r>
              <a:rPr lang="en-US" sz="5000" b="1">
                <a:ea typeface="+mj-lt"/>
                <a:cs typeface="+mj-lt"/>
              </a:rPr>
              <a:t>Accountability, Inclusion and Protection </a:t>
            </a:r>
            <a:br>
              <a:rPr lang="en-US" sz="5000" b="1">
                <a:ea typeface="+mj-lt"/>
                <a:cs typeface="+mj-lt"/>
              </a:rPr>
            </a:br>
            <a:r>
              <a:rPr lang="en-US" sz="5000" b="1">
                <a:ea typeface="+mj-lt"/>
                <a:cs typeface="+mj-lt"/>
              </a:rPr>
              <a:t>HPC 2021</a:t>
            </a:r>
          </a:p>
        </p:txBody>
      </p:sp>
      <p:sp>
        <p:nvSpPr>
          <p:cNvPr id="3" name="Subtitle 2">
            <a:extLst>
              <a:ext uri="{FF2B5EF4-FFF2-40B4-BE49-F238E27FC236}">
                <a16:creationId xmlns:a16="http://schemas.microsoft.com/office/drawing/2014/main" id="{FB0E6926-55E2-46A3-B061-4631015FB439}"/>
              </a:ext>
            </a:extLst>
          </p:cNvPr>
          <p:cNvSpPr>
            <a:spLocks noGrp="1"/>
          </p:cNvSpPr>
          <p:nvPr>
            <p:ph type="subTitle" idx="1"/>
          </p:nvPr>
        </p:nvSpPr>
        <p:spPr>
          <a:xfrm>
            <a:off x="1331480" y="1234285"/>
            <a:ext cx="5013661" cy="1683292"/>
          </a:xfrm>
        </p:spPr>
        <p:txBody>
          <a:bodyPr vert="horz" lIns="91440" tIns="45720" rIns="91440" bIns="45720" rtlCol="0" anchor="b">
            <a:normAutofit/>
          </a:bodyPr>
          <a:lstStyle/>
          <a:p>
            <a:pPr algn="l"/>
            <a:r>
              <a:rPr lang="en-US">
                <a:cs typeface="Calibri"/>
              </a:rPr>
              <a:t>7th September 2020</a:t>
            </a:r>
          </a:p>
        </p:txBody>
      </p:sp>
      <p:grpSp>
        <p:nvGrpSpPr>
          <p:cNvPr id="58" name="Group 57">
            <a:extLst>
              <a:ext uri="{FF2B5EF4-FFF2-40B4-BE49-F238E27FC236}">
                <a16:creationId xmlns:a16="http://schemas.microsoft.com/office/drawing/2014/main" id="{64B93721-934F-4F1E-A868-0B2BA110D3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1960" y="561256"/>
            <a:ext cx="1128382" cy="847206"/>
            <a:chOff x="7393391" y="1075612"/>
            <a:chExt cx="1128382" cy="847206"/>
          </a:xfrm>
        </p:grpSpPr>
        <p:sp>
          <p:nvSpPr>
            <p:cNvPr id="59" name="Freeform 5">
              <a:extLst>
                <a:ext uri="{FF2B5EF4-FFF2-40B4-BE49-F238E27FC236}">
                  <a16:creationId xmlns:a16="http://schemas.microsoft.com/office/drawing/2014/main" id="{99494AF8-52DE-4016-B1B9-5D16974BAE2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393391" y="1327438"/>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60" name="Freeform 5">
              <a:extLst>
                <a:ext uri="{FF2B5EF4-FFF2-40B4-BE49-F238E27FC236}">
                  <a16:creationId xmlns:a16="http://schemas.microsoft.com/office/drawing/2014/main" id="{C27115E3-8DBD-460F-8EAD-44E1261741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971281" y="1075612"/>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4748999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9816F-EB9F-3D43-9134-15B202B71927}"/>
              </a:ext>
            </a:extLst>
          </p:cNvPr>
          <p:cNvSpPr>
            <a:spLocks noGrp="1"/>
          </p:cNvSpPr>
          <p:nvPr>
            <p:ph type="title"/>
          </p:nvPr>
        </p:nvSpPr>
        <p:spPr>
          <a:xfrm>
            <a:off x="1653363" y="365760"/>
            <a:ext cx="9367203" cy="1188720"/>
          </a:xfrm>
        </p:spPr>
        <p:txBody>
          <a:bodyPr>
            <a:normAutofit/>
          </a:bodyPr>
          <a:lstStyle/>
          <a:p>
            <a:r>
              <a:rPr lang="en-US"/>
              <a:t>S</a:t>
            </a:r>
            <a:r>
              <a:rPr lang="en-JP"/>
              <a:t>ummary of the analysis of HNOs/HRPs </a:t>
            </a:r>
          </a:p>
        </p:txBody>
      </p:sp>
      <p:sp>
        <p:nvSpPr>
          <p:cNvPr id="14"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4" name="Content Placeholder 3">
            <a:extLst>
              <a:ext uri="{FF2B5EF4-FFF2-40B4-BE49-F238E27FC236}">
                <a16:creationId xmlns:a16="http://schemas.microsoft.com/office/drawing/2014/main" id="{3AF03D6C-A091-4104-8E4B-38E8887553A8}"/>
              </a:ext>
            </a:extLst>
          </p:cNvPr>
          <p:cNvGraphicFramePr>
            <a:graphicFrameLocks noGrp="1"/>
          </p:cNvGraphicFramePr>
          <p:nvPr>
            <p:ph idx="1"/>
            <p:extLst>
              <p:ext uri="{D42A27DB-BD31-4B8C-83A1-F6EECF244321}">
                <p14:modId xmlns:p14="http://schemas.microsoft.com/office/powerpoint/2010/main" val="1004991123"/>
              </p:ext>
            </p:extLst>
          </p:nvPr>
        </p:nvGraphicFramePr>
        <p:xfrm>
          <a:off x="1206211" y="1554480"/>
          <a:ext cx="10474801" cy="51532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955398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DBEC4-8D78-4313-9B49-574AEB818C4C}"/>
              </a:ext>
            </a:extLst>
          </p:cNvPr>
          <p:cNvSpPr>
            <a:spLocks noGrp="1"/>
          </p:cNvSpPr>
          <p:nvPr>
            <p:ph type="title"/>
          </p:nvPr>
        </p:nvSpPr>
        <p:spPr/>
        <p:txBody>
          <a:bodyPr>
            <a:normAutofit/>
          </a:bodyPr>
          <a:lstStyle/>
          <a:p>
            <a:pPr algn="ctr"/>
            <a:r>
              <a:rPr lang="en-US" b="1" dirty="0"/>
              <a:t>HNO 2020 - Strengths and Weakness</a:t>
            </a:r>
          </a:p>
        </p:txBody>
      </p:sp>
      <p:graphicFrame>
        <p:nvGraphicFramePr>
          <p:cNvPr id="6" name="Content Placeholder 5" descr="Analysis of factors contributing to the risk: Sharing good practices and lessons learned&#10;Differentiate persons with disabilities from other ‘vulnerable groups’ to produce a more nuanced analysis&#10;Undertake intersectional analysis considering what will be the level of intersectionality that will be recommended&#10;Review how coping mechanisms/ capacities are addressed in the HPC guidance">
            <a:extLst>
              <a:ext uri="{FF2B5EF4-FFF2-40B4-BE49-F238E27FC236}">
                <a16:creationId xmlns:a16="http://schemas.microsoft.com/office/drawing/2014/main" id="{7363DDFC-67E2-4D61-A113-E7554030DF35}"/>
              </a:ext>
            </a:extLst>
          </p:cNvPr>
          <p:cNvGraphicFramePr>
            <a:graphicFrameLocks noGrp="1"/>
          </p:cNvGraphicFramePr>
          <p:nvPr>
            <p:ph idx="1"/>
            <p:extLst>
              <p:ext uri="{D42A27DB-BD31-4B8C-83A1-F6EECF244321}">
                <p14:modId xmlns:p14="http://schemas.microsoft.com/office/powerpoint/2010/main" val="3742952230"/>
              </p:ext>
            </p:extLst>
          </p:nvPr>
        </p:nvGraphicFramePr>
        <p:xfrm>
          <a:off x="419100" y="1690687"/>
          <a:ext cx="10934700" cy="48021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556307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411B8-8E63-EC4D-B7E0-54768BFF0D93}"/>
              </a:ext>
            </a:extLst>
          </p:cNvPr>
          <p:cNvSpPr>
            <a:spLocks noGrp="1"/>
          </p:cNvSpPr>
          <p:nvPr>
            <p:ph type="title"/>
          </p:nvPr>
        </p:nvSpPr>
        <p:spPr/>
        <p:txBody>
          <a:bodyPr/>
          <a:lstStyle/>
          <a:p>
            <a:pPr algn="ctr"/>
            <a:r>
              <a:rPr lang="en-US" b="1" dirty="0"/>
              <a:t>HRP 2020 - Strengths and weakness</a:t>
            </a:r>
            <a:endParaRPr lang="en-JP" b="1" dirty="0"/>
          </a:p>
        </p:txBody>
      </p:sp>
      <p:graphicFrame>
        <p:nvGraphicFramePr>
          <p:cNvPr id="4" name="Content Placeholder 5" descr="Analysis of factors contributing to the risk: Sharing good practices and lessons learned&#10;Differentiate persons with disabilities from other ‘vulnerable groups’ to produce a more nuanced analysis&#10;Undertake intersectional analysis considering what will be the level of intersectionality that will be recommended&#10;Review how coping mechanisms/ capacities are addressed in the HPC guidance">
            <a:extLst>
              <a:ext uri="{FF2B5EF4-FFF2-40B4-BE49-F238E27FC236}">
                <a16:creationId xmlns:a16="http://schemas.microsoft.com/office/drawing/2014/main" id="{BE760BB6-40A6-604D-BE76-FF606CC7180F}"/>
              </a:ext>
            </a:extLst>
          </p:cNvPr>
          <p:cNvGraphicFramePr>
            <a:graphicFrameLocks noGrp="1"/>
          </p:cNvGraphicFramePr>
          <p:nvPr>
            <p:ph idx="1"/>
            <p:extLst>
              <p:ext uri="{D42A27DB-BD31-4B8C-83A1-F6EECF244321}">
                <p14:modId xmlns:p14="http://schemas.microsoft.com/office/powerpoint/2010/main" val="248286666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614531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4" name="Freeform: Shape 33">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6" name="Freeform: Shape 35">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51A5DFC3-A91F-B745-B87F-AAE8AC96DC96}"/>
              </a:ext>
            </a:extLst>
          </p:cNvPr>
          <p:cNvSpPr>
            <a:spLocks noGrp="1"/>
          </p:cNvSpPr>
          <p:nvPr>
            <p:ph type="title"/>
          </p:nvPr>
        </p:nvSpPr>
        <p:spPr>
          <a:xfrm>
            <a:off x="1524003" y="1999615"/>
            <a:ext cx="9144000" cy="2764028"/>
          </a:xfrm>
        </p:spPr>
        <p:txBody>
          <a:bodyPr vert="horz" lIns="91440" tIns="45720" rIns="91440" bIns="45720" rtlCol="0" anchor="ctr">
            <a:normAutofit/>
          </a:bodyPr>
          <a:lstStyle/>
          <a:p>
            <a:pPr algn="ctr"/>
            <a:r>
              <a:rPr lang="en-US" sz="5000" kern="1200">
                <a:solidFill>
                  <a:schemeClr val="tx1"/>
                </a:solidFill>
                <a:latin typeface="+mj-lt"/>
                <a:ea typeface="+mj-ea"/>
                <a:cs typeface="+mj-cs"/>
              </a:rPr>
              <a:t>How can we achieve UNICEF-led clusters/AoR’s commitments to AAP, Inclusion and Protection?</a:t>
            </a:r>
          </a:p>
        </p:txBody>
      </p:sp>
      <p:sp>
        <p:nvSpPr>
          <p:cNvPr id="38" name="Rectangle 37">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79945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FEC5E79C-7A8C-654A-810D-D8C0B4D751F5}"/>
              </a:ext>
            </a:extLst>
          </p:cNvPr>
          <p:cNvSpPr>
            <a:spLocks noGrp="1"/>
          </p:cNvSpPr>
          <p:nvPr>
            <p:ph type="title"/>
          </p:nvPr>
        </p:nvSpPr>
        <p:spPr>
          <a:xfrm>
            <a:off x="777240" y="731519"/>
            <a:ext cx="2845191" cy="3237579"/>
          </a:xfrm>
        </p:spPr>
        <p:txBody>
          <a:bodyPr>
            <a:normAutofit/>
          </a:bodyPr>
          <a:lstStyle/>
          <a:p>
            <a:r>
              <a:rPr lang="en-US" sz="3800">
                <a:solidFill>
                  <a:srgbClr val="FFFFFF"/>
                </a:solidFill>
                <a:ea typeface="+mj-lt"/>
                <a:cs typeface="+mj-lt"/>
              </a:rPr>
              <a:t>HNOs/HRPs in the light of COVID-19: what to expect: </a:t>
            </a:r>
            <a:endParaRPr lang="en-US" sz="3800">
              <a:solidFill>
                <a:srgbClr val="FFFFFF"/>
              </a:solidFill>
            </a:endParaRPr>
          </a:p>
        </p:txBody>
      </p:sp>
      <p:sp>
        <p:nvSpPr>
          <p:cNvPr id="28" name="Rectangle 27">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0" name="Rectangle 29">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48AEDA9-D71A-454E-8554-EAFD7F595481}"/>
              </a:ext>
            </a:extLst>
          </p:cNvPr>
          <p:cNvSpPr>
            <a:spLocks noGrp="1"/>
          </p:cNvSpPr>
          <p:nvPr>
            <p:ph idx="1"/>
          </p:nvPr>
        </p:nvSpPr>
        <p:spPr>
          <a:xfrm>
            <a:off x="4379709" y="686862"/>
            <a:ext cx="7037591" cy="5475129"/>
          </a:xfrm>
        </p:spPr>
        <p:txBody>
          <a:bodyPr vert="horz" lIns="91440" tIns="45720" rIns="91440" bIns="45720" rtlCol="0" anchor="ctr">
            <a:normAutofit/>
          </a:bodyPr>
          <a:lstStyle/>
          <a:p>
            <a:pPr>
              <a:spcBef>
                <a:spcPts val="0"/>
              </a:spcBef>
              <a:spcAft>
                <a:spcPts val="600"/>
              </a:spcAft>
            </a:pPr>
            <a:r>
              <a:rPr lang="en-US" sz="2000" dirty="0">
                <a:ea typeface="+mn-lt"/>
                <a:cs typeface="+mn-lt"/>
              </a:rPr>
              <a:t>Strong links to the GHRP that will be integrated into 2021 GHO </a:t>
            </a:r>
            <a:endParaRPr lang="en-US" sz="2000" dirty="0">
              <a:cs typeface="Calibri" panose="020F0502020204030204"/>
            </a:endParaRPr>
          </a:p>
          <a:p>
            <a:pPr>
              <a:spcBef>
                <a:spcPts val="0"/>
              </a:spcBef>
              <a:spcAft>
                <a:spcPts val="600"/>
              </a:spcAft>
            </a:pPr>
            <a:r>
              <a:rPr lang="en-US" sz="2000" dirty="0">
                <a:ea typeface="+mn-lt"/>
                <a:cs typeface="+mn-lt"/>
              </a:rPr>
              <a:t>Benefit from the GHRP analysis and monitoring conducted over last months to feed into the HPC 2021 </a:t>
            </a:r>
            <a:endParaRPr lang="en-US" sz="2000" dirty="0">
              <a:cs typeface="Calibri" panose="020F0502020204030204"/>
            </a:endParaRPr>
          </a:p>
          <a:p>
            <a:pPr>
              <a:spcBef>
                <a:spcPts val="0"/>
              </a:spcBef>
              <a:spcAft>
                <a:spcPts val="600"/>
              </a:spcAft>
            </a:pPr>
            <a:r>
              <a:rPr lang="en-US" sz="2000" dirty="0">
                <a:ea typeface="+mn-lt"/>
                <a:cs typeface="+mn-lt"/>
              </a:rPr>
              <a:t>Increased focus on risk analysis and projections </a:t>
            </a:r>
            <a:endParaRPr lang="en-US" sz="2000" dirty="0">
              <a:cs typeface="Calibri" panose="020F0502020204030204"/>
            </a:endParaRPr>
          </a:p>
          <a:p>
            <a:pPr>
              <a:spcBef>
                <a:spcPts val="0"/>
              </a:spcBef>
              <a:spcAft>
                <a:spcPts val="600"/>
              </a:spcAft>
            </a:pPr>
            <a:r>
              <a:rPr lang="en-US" sz="2000" dirty="0">
                <a:ea typeface="+mn-lt"/>
                <a:cs typeface="+mn-lt"/>
              </a:rPr>
              <a:t>Anticipate increased focus on the use of secondary data and expert judgment </a:t>
            </a:r>
            <a:endParaRPr lang="en-US" sz="2000" dirty="0">
              <a:cs typeface="Calibri" panose="020F0502020204030204"/>
            </a:endParaRPr>
          </a:p>
          <a:p>
            <a:pPr>
              <a:spcBef>
                <a:spcPts val="0"/>
              </a:spcBef>
              <a:spcAft>
                <a:spcPts val="600"/>
              </a:spcAft>
            </a:pPr>
            <a:r>
              <a:rPr lang="en-US" sz="2000" dirty="0">
                <a:ea typeface="+mn-lt"/>
                <a:cs typeface="+mn-lt"/>
              </a:rPr>
              <a:t>Partnership with local women’s organizations, organizations of persons with disabilities and other local actors to collect descriptive and qualitative data and design feasible response strategies </a:t>
            </a:r>
            <a:endParaRPr lang="en-US" sz="2000" dirty="0">
              <a:cs typeface="Calibri" panose="020F0502020204030204"/>
            </a:endParaRPr>
          </a:p>
          <a:p>
            <a:pPr>
              <a:spcBef>
                <a:spcPts val="0"/>
              </a:spcBef>
              <a:spcAft>
                <a:spcPts val="600"/>
              </a:spcAft>
            </a:pPr>
            <a:r>
              <a:rPr lang="en-US" sz="2000" dirty="0">
                <a:ea typeface="+mn-lt"/>
                <a:cs typeface="+mn-lt"/>
              </a:rPr>
              <a:t>Support efficient and comprehensive approach through more emphasis on: </a:t>
            </a:r>
            <a:endParaRPr lang="en-US" sz="2000" dirty="0">
              <a:cs typeface="Calibri" panose="020F0502020204030204"/>
            </a:endParaRPr>
          </a:p>
          <a:p>
            <a:pPr lvl="1">
              <a:spcBef>
                <a:spcPts val="0"/>
              </a:spcBef>
              <a:spcAft>
                <a:spcPts val="600"/>
              </a:spcAft>
            </a:pPr>
            <a:r>
              <a:rPr lang="en-US" sz="2000" dirty="0">
                <a:ea typeface="+mn-lt"/>
                <a:cs typeface="+mn-lt"/>
              </a:rPr>
              <a:t>Joint intersectoral analysis and </a:t>
            </a:r>
          </a:p>
          <a:p>
            <a:pPr lvl="1">
              <a:spcBef>
                <a:spcPts val="0"/>
              </a:spcBef>
              <a:spcAft>
                <a:spcPts val="600"/>
              </a:spcAft>
            </a:pPr>
            <a:r>
              <a:rPr lang="en-US" sz="2000" dirty="0">
                <a:ea typeface="+mn-lt"/>
                <a:cs typeface="+mn-lt"/>
              </a:rPr>
              <a:t>Multi-sectoral responses </a:t>
            </a:r>
          </a:p>
          <a:p>
            <a:pPr lvl="1">
              <a:spcBef>
                <a:spcPts val="0"/>
              </a:spcBef>
              <a:spcAft>
                <a:spcPts val="600"/>
              </a:spcAft>
            </a:pPr>
            <a:r>
              <a:rPr lang="en-US" sz="2000" dirty="0">
                <a:ea typeface="+mn-lt"/>
                <a:cs typeface="+mn-lt"/>
              </a:rPr>
              <a:t>Linkages with development plans and actors </a:t>
            </a:r>
            <a:endParaRPr lang="en-JP" sz="2000" dirty="0">
              <a:cs typeface="Calibri"/>
            </a:endParaRPr>
          </a:p>
          <a:p>
            <a:pPr lvl="1">
              <a:spcBef>
                <a:spcPts val="0"/>
              </a:spcBef>
              <a:spcAft>
                <a:spcPts val="600"/>
              </a:spcAft>
            </a:pPr>
            <a:r>
              <a:rPr lang="en-US" sz="2000" dirty="0">
                <a:ea typeface="+mn-lt"/>
                <a:cs typeface="+mn-lt"/>
              </a:rPr>
              <a:t>Localization </a:t>
            </a:r>
          </a:p>
        </p:txBody>
      </p:sp>
    </p:spTree>
    <p:extLst>
      <p:ext uri="{BB962C8B-B14F-4D97-AF65-F5344CB8AC3E}">
        <p14:creationId xmlns:p14="http://schemas.microsoft.com/office/powerpoint/2010/main" val="19887580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6598B8AC-546C-4A0F-886F-38CD26963CEC}"/>
              </a:ext>
            </a:extLst>
          </p:cNvPr>
          <p:cNvSpPr>
            <a:spLocks noGrp="1"/>
          </p:cNvSpPr>
          <p:nvPr>
            <p:ph type="title"/>
          </p:nvPr>
        </p:nvSpPr>
        <p:spPr>
          <a:xfrm>
            <a:off x="777240" y="731519"/>
            <a:ext cx="2845191" cy="3237579"/>
          </a:xfrm>
        </p:spPr>
        <p:txBody>
          <a:bodyPr>
            <a:normAutofit/>
          </a:bodyPr>
          <a:lstStyle/>
          <a:p>
            <a:r>
              <a:rPr lang="en-US" sz="3800">
                <a:solidFill>
                  <a:srgbClr val="FFFFFF"/>
                </a:solidFill>
                <a:cs typeface="Calibri Light"/>
              </a:rPr>
              <a:t>Common approach – Needs Assessment and Analysis for HNO</a:t>
            </a:r>
            <a:endParaRPr lang="en-US" sz="3800">
              <a:solidFill>
                <a:srgbClr val="FFFFFF"/>
              </a:solidFill>
            </a:endParaRPr>
          </a:p>
        </p:txBody>
      </p:sp>
      <p:sp>
        <p:nvSpPr>
          <p:cNvPr id="19" name="Rectangle 18">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1" name="Rectangle 20">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D127241-7C6E-4EDF-B241-B2DDD681E2DB}"/>
              </a:ext>
            </a:extLst>
          </p:cNvPr>
          <p:cNvSpPr>
            <a:spLocks noGrp="1"/>
          </p:cNvSpPr>
          <p:nvPr>
            <p:ph idx="1"/>
          </p:nvPr>
        </p:nvSpPr>
        <p:spPr>
          <a:xfrm>
            <a:off x="4379709" y="686862"/>
            <a:ext cx="7037591" cy="5475129"/>
          </a:xfrm>
        </p:spPr>
        <p:txBody>
          <a:bodyPr vert="horz" lIns="91440" tIns="45720" rIns="91440" bIns="45720" rtlCol="0" anchor="ctr">
            <a:normAutofit lnSpcReduction="10000"/>
          </a:bodyPr>
          <a:lstStyle/>
          <a:p>
            <a:pPr fontAlgn="base">
              <a:lnSpc>
                <a:spcPct val="100000"/>
              </a:lnSpc>
              <a:spcBef>
                <a:spcPts val="2400"/>
              </a:spcBef>
              <a:spcAft>
                <a:spcPts val="600"/>
              </a:spcAft>
            </a:pPr>
            <a:r>
              <a:rPr lang="en-US" sz="2400" dirty="0"/>
              <a:t>Work with local women’s organizations, organizations of persons with disabilities and other local actors for needs assessment, needs analysis and validation of the findings to facilitate participation of boys, girls, women </a:t>
            </a:r>
            <a:r>
              <a:rPr lang="en-US" sz="2400" u="sng" dirty="0">
                <a:ea typeface="+mn-lt"/>
                <a:cs typeface="+mn-lt"/>
              </a:rPr>
              <a:t>including </a:t>
            </a:r>
            <a:r>
              <a:rPr lang="en-US" sz="2400" dirty="0">
                <a:ea typeface="+mn-lt"/>
                <a:cs typeface="+mn-lt"/>
              </a:rPr>
              <a:t>those with disabilities</a:t>
            </a:r>
            <a:r>
              <a:rPr lang="en-US" sz="2400" dirty="0"/>
              <a:t>. </a:t>
            </a:r>
            <a:endParaRPr lang="en-US" sz="2400" dirty="0">
              <a:cs typeface="Calibri" panose="020F0502020204030204"/>
            </a:endParaRPr>
          </a:p>
          <a:p>
            <a:pPr fontAlgn="base">
              <a:lnSpc>
                <a:spcPct val="100000"/>
              </a:lnSpc>
              <a:spcBef>
                <a:spcPts val="2400"/>
              </a:spcBef>
              <a:spcAft>
                <a:spcPts val="600"/>
              </a:spcAft>
            </a:pPr>
            <a:r>
              <a:rPr lang="en-US" sz="2400" dirty="0"/>
              <a:t>Conduct a barrier analysis –identify key barriers that women, men, girls and boys of different age and disabilities face when they access/use services/goods and feedback mechanisms in consultation with affected populations.  </a:t>
            </a:r>
            <a:endParaRPr lang="en-US" sz="2400" dirty="0">
              <a:cs typeface="Calibri" panose="020F0502020204030204"/>
            </a:endParaRPr>
          </a:p>
          <a:p>
            <a:pPr fontAlgn="base">
              <a:lnSpc>
                <a:spcPct val="100000"/>
              </a:lnSpc>
              <a:spcBef>
                <a:spcPts val="2400"/>
              </a:spcBef>
              <a:spcAft>
                <a:spcPts val="600"/>
              </a:spcAft>
            </a:pPr>
            <a:r>
              <a:rPr lang="en-US" sz="2400" dirty="0"/>
              <a:t>Identify risks and different coping mechanisms that women, men, girls and boys of different age and disabilities use to understand their different impact and capacity to cope with the shock. </a:t>
            </a:r>
            <a:endParaRPr lang="en-US" sz="2400" dirty="0">
              <a:cs typeface="Calibri" panose="020F0502020204030204"/>
            </a:endParaRPr>
          </a:p>
        </p:txBody>
      </p:sp>
      <p:cxnSp>
        <p:nvCxnSpPr>
          <p:cNvPr id="5" name="Straight Connector 4">
            <a:extLst>
              <a:ext uri="{FF2B5EF4-FFF2-40B4-BE49-F238E27FC236}">
                <a16:creationId xmlns:a16="http://schemas.microsoft.com/office/drawing/2014/main" id="{0229E724-9456-4843-A5AA-008DEF571A08}"/>
              </a:ext>
            </a:extLst>
          </p:cNvPr>
          <p:cNvCxnSpPr/>
          <p:nvPr/>
        </p:nvCxnSpPr>
        <p:spPr>
          <a:xfrm>
            <a:off x="5459505" y="2581836"/>
            <a:ext cx="4554071"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3" name="Straight Connector 12">
            <a:extLst>
              <a:ext uri="{FF2B5EF4-FFF2-40B4-BE49-F238E27FC236}">
                <a16:creationId xmlns:a16="http://schemas.microsoft.com/office/drawing/2014/main" id="{62408308-A49B-411C-A1DA-612B259A3248}"/>
              </a:ext>
            </a:extLst>
          </p:cNvPr>
          <p:cNvCxnSpPr/>
          <p:nvPr/>
        </p:nvCxnSpPr>
        <p:spPr>
          <a:xfrm>
            <a:off x="5387788" y="4616824"/>
            <a:ext cx="4554071" cy="0"/>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5940663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image6.png">
            <a:extLst>
              <a:ext uri="{FF2B5EF4-FFF2-40B4-BE49-F238E27FC236}">
                <a16:creationId xmlns:a16="http://schemas.microsoft.com/office/drawing/2014/main" id="{4D2F0C04-8F2D-6F44-87ED-F7382026C934}"/>
              </a:ext>
            </a:extLst>
          </p:cNvPr>
          <p:cNvPicPr/>
          <p:nvPr/>
        </p:nvPicPr>
        <p:blipFill>
          <a:blip r:embed="rId3"/>
          <a:srcRect/>
          <a:stretch>
            <a:fillRect/>
          </a:stretch>
        </p:blipFill>
        <p:spPr>
          <a:xfrm>
            <a:off x="1713781" y="1821036"/>
            <a:ext cx="8183880" cy="3215639"/>
          </a:xfrm>
          <a:prstGeom prst="rect">
            <a:avLst/>
          </a:prstGeom>
          <a:ln/>
        </p:spPr>
      </p:pic>
      <p:sp>
        <p:nvSpPr>
          <p:cNvPr id="6" name="TextBox 5">
            <a:extLst>
              <a:ext uri="{FF2B5EF4-FFF2-40B4-BE49-F238E27FC236}">
                <a16:creationId xmlns:a16="http://schemas.microsoft.com/office/drawing/2014/main" id="{C9A4A284-59F8-844E-A3B5-81E07D19803A}"/>
              </a:ext>
            </a:extLst>
          </p:cNvPr>
          <p:cNvSpPr txBox="1"/>
          <p:nvPr/>
        </p:nvSpPr>
        <p:spPr>
          <a:xfrm>
            <a:off x="4289629" y="5268438"/>
            <a:ext cx="5339463" cy="1477328"/>
          </a:xfrm>
          <a:prstGeom prst="rect">
            <a:avLst/>
          </a:prstGeom>
          <a:noFill/>
        </p:spPr>
        <p:txBody>
          <a:bodyPr wrap="square" rtlCol="0">
            <a:spAutoFit/>
          </a:bodyPr>
          <a:lstStyle/>
          <a:p>
            <a:r>
              <a:rPr lang="en-US"/>
              <a:t>Primary data collection include children, women and persons with disabilities. </a:t>
            </a:r>
          </a:p>
          <a:p>
            <a:r>
              <a:rPr lang="en-US"/>
              <a:t>At very least consult with local actors – youth orgs, org for persons with disabilities. </a:t>
            </a:r>
          </a:p>
          <a:p>
            <a:r>
              <a:rPr lang="en-US"/>
              <a:t>Make use of data available from protection sectors etc. </a:t>
            </a:r>
            <a:endParaRPr lang="en-JP"/>
          </a:p>
        </p:txBody>
      </p:sp>
      <p:sp>
        <p:nvSpPr>
          <p:cNvPr id="7" name="TextBox 6">
            <a:extLst>
              <a:ext uri="{FF2B5EF4-FFF2-40B4-BE49-F238E27FC236}">
                <a16:creationId xmlns:a16="http://schemas.microsoft.com/office/drawing/2014/main" id="{5B05D5F7-C83B-0142-9FE4-5E06954B40AE}"/>
              </a:ext>
            </a:extLst>
          </p:cNvPr>
          <p:cNvSpPr txBox="1"/>
          <p:nvPr/>
        </p:nvSpPr>
        <p:spPr>
          <a:xfrm>
            <a:off x="7108297" y="112958"/>
            <a:ext cx="4677228" cy="2308324"/>
          </a:xfrm>
          <a:prstGeom prst="rect">
            <a:avLst/>
          </a:prstGeom>
          <a:noFill/>
        </p:spPr>
        <p:txBody>
          <a:bodyPr wrap="square" lIns="91440" tIns="45720" rIns="91440" bIns="45720" rtlCol="0" anchor="t">
            <a:spAutoFit/>
          </a:bodyPr>
          <a:lstStyle/>
          <a:p>
            <a:r>
              <a:rPr lang="en-JP" dirty="0"/>
              <a:t>- Involve disability, gender and GBV specialists  for data interpretation. </a:t>
            </a:r>
            <a:endParaRPr lang="en-US" dirty="0"/>
          </a:p>
          <a:p>
            <a:r>
              <a:rPr lang="en-US" dirty="0">
                <a:ea typeface="+mn-lt"/>
                <a:cs typeface="+mn-lt"/>
              </a:rPr>
              <a:t>- Intersectional analysis- understanding how aspects of diversity (age , gender, disability,…) intersect to impact risk</a:t>
            </a:r>
            <a:endParaRPr lang="en-JP" dirty="0"/>
          </a:p>
          <a:p>
            <a:r>
              <a:rPr lang="en-US" dirty="0">
                <a:cs typeface="Calibri"/>
              </a:rPr>
              <a:t>- </a:t>
            </a:r>
            <a:r>
              <a:rPr lang="en-GB" dirty="0">
                <a:ea typeface="+mn-lt"/>
                <a:cs typeface="+mn-lt"/>
              </a:rPr>
              <a:t>avoid creating lists of ‘vulnerable groups’ without analysis of what types of risks these individuals face, and why</a:t>
            </a:r>
            <a:endParaRPr lang="en-US" dirty="0">
              <a:cs typeface="Calibri"/>
            </a:endParaRPr>
          </a:p>
        </p:txBody>
      </p:sp>
      <p:sp>
        <p:nvSpPr>
          <p:cNvPr id="8" name="TextBox 7">
            <a:extLst>
              <a:ext uri="{FF2B5EF4-FFF2-40B4-BE49-F238E27FC236}">
                <a16:creationId xmlns:a16="http://schemas.microsoft.com/office/drawing/2014/main" id="{A62D8CE1-8A97-EF4E-9F64-C0D0E5D67293}"/>
              </a:ext>
            </a:extLst>
          </p:cNvPr>
          <p:cNvSpPr txBox="1"/>
          <p:nvPr/>
        </p:nvSpPr>
        <p:spPr>
          <a:xfrm>
            <a:off x="10113609" y="4350876"/>
            <a:ext cx="1630680" cy="923330"/>
          </a:xfrm>
          <a:prstGeom prst="rect">
            <a:avLst/>
          </a:prstGeom>
          <a:noFill/>
        </p:spPr>
        <p:txBody>
          <a:bodyPr wrap="square" rtlCol="0">
            <a:spAutoFit/>
          </a:bodyPr>
          <a:lstStyle/>
          <a:p>
            <a:r>
              <a:rPr lang="en-US"/>
              <a:t>Invite local orgs for data validation. </a:t>
            </a:r>
            <a:endParaRPr lang="en-JP"/>
          </a:p>
        </p:txBody>
      </p:sp>
      <p:sp>
        <p:nvSpPr>
          <p:cNvPr id="2" name="TextBox 1">
            <a:extLst>
              <a:ext uri="{FF2B5EF4-FFF2-40B4-BE49-F238E27FC236}">
                <a16:creationId xmlns:a16="http://schemas.microsoft.com/office/drawing/2014/main" id="{D68DE7D1-6C2A-44BF-9EF9-6CD3EBAD8F5F}"/>
              </a:ext>
            </a:extLst>
          </p:cNvPr>
          <p:cNvSpPr txBox="1"/>
          <p:nvPr/>
        </p:nvSpPr>
        <p:spPr>
          <a:xfrm>
            <a:off x="336927" y="1364652"/>
            <a:ext cx="2743200"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Integrate questions related to GBV, disability and AAP</a:t>
            </a:r>
          </a:p>
          <a:p>
            <a:r>
              <a:rPr lang="en-US"/>
              <a:t>into the joint analysis plan to inform planning decisions</a:t>
            </a:r>
          </a:p>
        </p:txBody>
      </p:sp>
      <p:cxnSp>
        <p:nvCxnSpPr>
          <p:cNvPr id="3" name="Straight Arrow Connector 2">
            <a:extLst>
              <a:ext uri="{FF2B5EF4-FFF2-40B4-BE49-F238E27FC236}">
                <a16:creationId xmlns:a16="http://schemas.microsoft.com/office/drawing/2014/main" id="{9A6A95C0-FDC6-453A-9A47-D118824FBC0A}"/>
              </a:ext>
            </a:extLst>
          </p:cNvPr>
          <p:cNvCxnSpPr/>
          <p:nvPr/>
        </p:nvCxnSpPr>
        <p:spPr>
          <a:xfrm>
            <a:off x="2434318" y="2298246"/>
            <a:ext cx="317500" cy="571499"/>
          </a:xfrm>
          <a:prstGeom prst="straightConnector1">
            <a:avLst/>
          </a:prstGeom>
        </p:spPr>
        <p:style>
          <a:lnRef idx="3">
            <a:schemeClr val="accent1"/>
          </a:lnRef>
          <a:fillRef idx="0">
            <a:schemeClr val="accent1"/>
          </a:fillRef>
          <a:effectRef idx="2">
            <a:schemeClr val="accent1"/>
          </a:effectRef>
          <a:fontRef idx="minor">
            <a:schemeClr val="tx1"/>
          </a:fontRef>
        </p:style>
      </p:cxnSp>
      <p:cxnSp>
        <p:nvCxnSpPr>
          <p:cNvPr id="5" name="Straight Arrow Connector 4">
            <a:extLst>
              <a:ext uri="{FF2B5EF4-FFF2-40B4-BE49-F238E27FC236}">
                <a16:creationId xmlns:a16="http://schemas.microsoft.com/office/drawing/2014/main" id="{A4E4FDEB-8F84-49BC-9399-1AA9B9912E3D}"/>
              </a:ext>
            </a:extLst>
          </p:cNvPr>
          <p:cNvCxnSpPr/>
          <p:nvPr/>
        </p:nvCxnSpPr>
        <p:spPr>
          <a:xfrm flipH="1" flipV="1">
            <a:off x="5099050" y="4055836"/>
            <a:ext cx="408214" cy="1242785"/>
          </a:xfrm>
          <a:prstGeom prst="straightConnector1">
            <a:avLst/>
          </a:prstGeom>
        </p:spPr>
        <p:style>
          <a:lnRef idx="3">
            <a:schemeClr val="accent1"/>
          </a:lnRef>
          <a:fillRef idx="0">
            <a:schemeClr val="accent1"/>
          </a:fillRef>
          <a:effectRef idx="2">
            <a:schemeClr val="accent1"/>
          </a:effectRef>
          <a:fontRef idx="minor">
            <a:schemeClr val="tx1"/>
          </a:fontRef>
        </p:style>
      </p:cxnSp>
      <p:cxnSp>
        <p:nvCxnSpPr>
          <p:cNvPr id="9" name="Straight Arrow Connector 8">
            <a:extLst>
              <a:ext uri="{FF2B5EF4-FFF2-40B4-BE49-F238E27FC236}">
                <a16:creationId xmlns:a16="http://schemas.microsoft.com/office/drawing/2014/main" id="{93405C38-04A0-40C5-AFE8-A6438ABA1785}"/>
              </a:ext>
            </a:extLst>
          </p:cNvPr>
          <p:cNvCxnSpPr/>
          <p:nvPr/>
        </p:nvCxnSpPr>
        <p:spPr>
          <a:xfrm flipH="1">
            <a:off x="6838496" y="2320924"/>
            <a:ext cx="544285" cy="526143"/>
          </a:xfrm>
          <a:prstGeom prst="straightConnector1">
            <a:avLst/>
          </a:prstGeom>
        </p:spPr>
        <p:style>
          <a:lnRef idx="3">
            <a:schemeClr val="accent1"/>
          </a:lnRef>
          <a:fillRef idx="0">
            <a:schemeClr val="accent1"/>
          </a:fillRef>
          <a:effectRef idx="2">
            <a:schemeClr val="accent1"/>
          </a:effectRef>
          <a:fontRef idx="minor">
            <a:schemeClr val="tx1"/>
          </a:fontRef>
        </p:style>
      </p:cxnSp>
      <p:cxnSp>
        <p:nvCxnSpPr>
          <p:cNvPr id="10" name="Straight Arrow Connector 9">
            <a:extLst>
              <a:ext uri="{FF2B5EF4-FFF2-40B4-BE49-F238E27FC236}">
                <a16:creationId xmlns:a16="http://schemas.microsoft.com/office/drawing/2014/main" id="{75151A4E-56D3-4D89-9F70-B9CC82245597}"/>
              </a:ext>
            </a:extLst>
          </p:cNvPr>
          <p:cNvCxnSpPr/>
          <p:nvPr/>
        </p:nvCxnSpPr>
        <p:spPr>
          <a:xfrm>
            <a:off x="9376229" y="4051300"/>
            <a:ext cx="671286" cy="698500"/>
          </a:xfrm>
          <a:prstGeom prst="straightConnector1">
            <a:avLst/>
          </a:prstGeom>
        </p:spPr>
        <p:style>
          <a:lnRef idx="3">
            <a:schemeClr val="accent1"/>
          </a:lnRef>
          <a:fillRef idx="0">
            <a:schemeClr val="accent1"/>
          </a:fillRef>
          <a:effectRef idx="2">
            <a:schemeClr val="accent1"/>
          </a:effectRef>
          <a:fontRef idx="minor">
            <a:schemeClr val="tx1"/>
          </a:fontRef>
        </p:style>
      </p:cxnSp>
      <p:sp>
        <p:nvSpPr>
          <p:cNvPr id="11" name="TextBox 10">
            <a:extLst>
              <a:ext uri="{FF2B5EF4-FFF2-40B4-BE49-F238E27FC236}">
                <a16:creationId xmlns:a16="http://schemas.microsoft.com/office/drawing/2014/main" id="{1494E7B5-3D4E-774A-B778-31BD59FBC16F}"/>
              </a:ext>
            </a:extLst>
          </p:cNvPr>
          <p:cNvSpPr txBox="1"/>
          <p:nvPr/>
        </p:nvSpPr>
        <p:spPr>
          <a:xfrm>
            <a:off x="886691" y="303684"/>
            <a:ext cx="5209309" cy="584775"/>
          </a:xfrm>
          <a:prstGeom prst="rect">
            <a:avLst/>
          </a:prstGeom>
          <a:noFill/>
        </p:spPr>
        <p:txBody>
          <a:bodyPr wrap="square" rtlCol="0">
            <a:spAutoFit/>
          </a:bodyPr>
          <a:lstStyle/>
          <a:p>
            <a:r>
              <a:rPr lang="en-JP" sz="3200" b="1"/>
              <a:t>Entry points in JIAF</a:t>
            </a:r>
          </a:p>
        </p:txBody>
      </p:sp>
    </p:spTree>
    <p:extLst>
      <p:ext uri="{BB962C8B-B14F-4D97-AF65-F5344CB8AC3E}">
        <p14:creationId xmlns:p14="http://schemas.microsoft.com/office/powerpoint/2010/main" val="22873467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6252BFC8-595E-094C-9CD5-2601532AE99C}"/>
              </a:ext>
            </a:extLst>
          </p:cNvPr>
          <p:cNvSpPr>
            <a:spLocks noGrp="1"/>
          </p:cNvSpPr>
          <p:nvPr>
            <p:ph type="title"/>
          </p:nvPr>
        </p:nvSpPr>
        <p:spPr>
          <a:xfrm>
            <a:off x="777240" y="731519"/>
            <a:ext cx="2845191" cy="3237579"/>
          </a:xfrm>
        </p:spPr>
        <p:txBody>
          <a:bodyPr>
            <a:normAutofit/>
          </a:bodyPr>
          <a:lstStyle/>
          <a:p>
            <a:r>
              <a:rPr lang="en-US" sz="3200">
                <a:solidFill>
                  <a:srgbClr val="FFFFFF"/>
                </a:solidFill>
              </a:rPr>
              <a:t>Examples: W</a:t>
            </a:r>
            <a:r>
              <a:rPr lang="en-JP" sz="3200">
                <a:solidFill>
                  <a:srgbClr val="FFFFFF"/>
                </a:solidFill>
              </a:rPr>
              <a:t>orking with local organizations in needs identification in Somalia </a:t>
            </a:r>
          </a:p>
        </p:txBody>
      </p:sp>
      <p:sp>
        <p:nvSpPr>
          <p:cNvPr id="19" name="Rectangle 18">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1" name="Rectangle 20">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A858A59-7EC1-BD49-9AD1-D632D2A57DD4}"/>
              </a:ext>
            </a:extLst>
          </p:cNvPr>
          <p:cNvSpPr>
            <a:spLocks noGrp="1"/>
          </p:cNvSpPr>
          <p:nvPr>
            <p:ph idx="1"/>
          </p:nvPr>
        </p:nvSpPr>
        <p:spPr>
          <a:xfrm>
            <a:off x="4379709" y="686862"/>
            <a:ext cx="7037591" cy="5475129"/>
          </a:xfrm>
        </p:spPr>
        <p:txBody>
          <a:bodyPr vert="horz" lIns="91440" tIns="45720" rIns="91440" bIns="45720" rtlCol="0" anchor="ctr">
            <a:normAutofit/>
          </a:bodyPr>
          <a:lstStyle/>
          <a:p>
            <a:pPr>
              <a:lnSpc>
                <a:spcPct val="100000"/>
              </a:lnSpc>
              <a:spcBef>
                <a:spcPts val="2400"/>
              </a:spcBef>
            </a:pPr>
            <a:r>
              <a:rPr lang="en" sz="2200" dirty="0">
                <a:ea typeface="+mn-lt"/>
                <a:cs typeface="+mn-lt"/>
              </a:rPr>
              <a:t>In 2019, the Global CP AoR Needs Identification and Analysis Framework (NIAF) Team supported the Somalia CP AoR HNO needs analysis and prioritization.</a:t>
            </a:r>
            <a:endParaRPr lang="en-JP" sz="2200" dirty="0"/>
          </a:p>
          <a:p>
            <a:pPr>
              <a:lnSpc>
                <a:spcPct val="100000"/>
              </a:lnSpc>
              <a:spcBef>
                <a:spcPts val="2400"/>
              </a:spcBef>
            </a:pPr>
            <a:r>
              <a:rPr lang="en" sz="2200" dirty="0">
                <a:ea typeface="+mn-lt"/>
                <a:cs typeface="+mn-lt"/>
              </a:rPr>
              <a:t>National partners actively participated in the HNO needs analysis, prioritization and validation</a:t>
            </a:r>
            <a:endParaRPr lang="en-JP" sz="2200" dirty="0"/>
          </a:p>
          <a:p>
            <a:pPr>
              <a:lnSpc>
                <a:spcPct val="100000"/>
              </a:lnSpc>
              <a:spcBef>
                <a:spcPts val="2400"/>
              </a:spcBef>
            </a:pPr>
            <a:r>
              <a:rPr lang="en" sz="2200" dirty="0">
                <a:ea typeface="+mn-lt"/>
                <a:cs typeface="+mn-lt"/>
              </a:rPr>
              <a:t>Somalia CP AoR learnt to use existing operational and prevalence data to measure child protection indicators</a:t>
            </a:r>
            <a:endParaRPr lang="en-JP" sz="2200" dirty="0"/>
          </a:p>
          <a:p>
            <a:pPr>
              <a:lnSpc>
                <a:spcPct val="100000"/>
              </a:lnSpc>
              <a:spcBef>
                <a:spcPts val="2400"/>
              </a:spcBef>
            </a:pPr>
            <a:r>
              <a:rPr lang="en" sz="2200" dirty="0">
                <a:ea typeface="+mn-lt"/>
                <a:cs typeface="+mn-lt"/>
              </a:rPr>
              <a:t>There were several sessions of joint analysis and interpretation sessions to prioritize the locations with the most severe child protection needs.</a:t>
            </a:r>
            <a:endParaRPr lang="en-JP" sz="2200" dirty="0"/>
          </a:p>
        </p:txBody>
      </p:sp>
    </p:spTree>
    <p:extLst>
      <p:ext uri="{BB962C8B-B14F-4D97-AF65-F5344CB8AC3E}">
        <p14:creationId xmlns:p14="http://schemas.microsoft.com/office/powerpoint/2010/main" val="6222584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682F7F3-F228-4025-87B0-9BE2D020599D}"/>
              </a:ext>
            </a:extLst>
          </p:cNvPr>
          <p:cNvSpPr txBox="1"/>
          <p:nvPr/>
        </p:nvSpPr>
        <p:spPr>
          <a:xfrm>
            <a:off x="5734050" y="4146698"/>
            <a:ext cx="5858933" cy="461665"/>
          </a:xfrm>
          <a:prstGeom prst="rect">
            <a:avLst/>
          </a:prstGeom>
          <a:noFill/>
        </p:spPr>
        <p:txBody>
          <a:bodyPr wrap="square" rtlCol="0">
            <a:spAutoFit/>
          </a:bodyPr>
          <a:lstStyle/>
          <a:p>
            <a:pPr marL="285750" indent="-285750">
              <a:buFont typeface="Arial" panose="020B0604020202020204" pitchFamily="34" charset="0"/>
              <a:buChar char="•"/>
            </a:pPr>
            <a:endParaRPr lang="en-US" sz="2400"/>
          </a:p>
        </p:txBody>
      </p:sp>
      <p:sp>
        <p:nvSpPr>
          <p:cNvPr id="15" name="Title 14">
            <a:extLst>
              <a:ext uri="{FF2B5EF4-FFF2-40B4-BE49-F238E27FC236}">
                <a16:creationId xmlns:a16="http://schemas.microsoft.com/office/drawing/2014/main" id="{2E64DAAB-CAD6-4831-BBD3-CA436099AABE}"/>
              </a:ext>
            </a:extLst>
          </p:cNvPr>
          <p:cNvSpPr>
            <a:spLocks noGrp="1"/>
          </p:cNvSpPr>
          <p:nvPr>
            <p:ph type="ctrTitle" idx="4294967295"/>
          </p:nvPr>
        </p:nvSpPr>
        <p:spPr>
          <a:xfrm>
            <a:off x="731520" y="408472"/>
            <a:ext cx="10412993" cy="812800"/>
          </a:xfrm>
        </p:spPr>
        <p:txBody>
          <a:bodyPr>
            <a:normAutofit fontScale="90000"/>
          </a:bodyPr>
          <a:lstStyle/>
          <a:p>
            <a:r>
              <a:rPr lang="en-US" sz="4000" b="1">
                <a:solidFill>
                  <a:srgbClr val="791E77"/>
                </a:solidFill>
                <a:cs typeface="Calibri"/>
              </a:rPr>
              <a:t>Barrier analysis – what data do you need? </a:t>
            </a:r>
            <a:br>
              <a:rPr lang="en-US" sz="4000" b="1">
                <a:solidFill>
                  <a:srgbClr val="791E77"/>
                </a:solidFill>
                <a:cs typeface="Calibri"/>
              </a:rPr>
            </a:br>
            <a:endParaRPr lang="en-US" sz="4000" b="1">
              <a:solidFill>
                <a:srgbClr val="791E77"/>
              </a:solidFill>
              <a:cs typeface="Calibri"/>
            </a:endParaRPr>
          </a:p>
        </p:txBody>
      </p:sp>
      <p:pic>
        <p:nvPicPr>
          <p:cNvPr id="16" name="Picture 15">
            <a:extLst>
              <a:ext uri="{FF2B5EF4-FFF2-40B4-BE49-F238E27FC236}">
                <a16:creationId xmlns:a16="http://schemas.microsoft.com/office/drawing/2014/main" id="{DDE12762-09A4-7548-8C16-11F850D96EF2}"/>
              </a:ext>
            </a:extLst>
          </p:cNvPr>
          <p:cNvPicPr>
            <a:picLocks noChangeAspect="1"/>
          </p:cNvPicPr>
          <p:nvPr/>
        </p:nvPicPr>
        <p:blipFill>
          <a:blip r:embed="rId3"/>
          <a:stretch>
            <a:fillRect/>
          </a:stretch>
        </p:blipFill>
        <p:spPr>
          <a:xfrm>
            <a:off x="3381898" y="1260777"/>
            <a:ext cx="5186813" cy="3974510"/>
          </a:xfrm>
          <a:prstGeom prst="rect">
            <a:avLst/>
          </a:prstGeom>
        </p:spPr>
      </p:pic>
      <p:pic>
        <p:nvPicPr>
          <p:cNvPr id="5" name="Picture 5" descr="A screenshot of a cell phone&#10;&#10;Description automatically generated">
            <a:extLst>
              <a:ext uri="{FF2B5EF4-FFF2-40B4-BE49-F238E27FC236}">
                <a16:creationId xmlns:a16="http://schemas.microsoft.com/office/drawing/2014/main" id="{4885AAFB-D1EA-457A-B284-BE20A3AC3F74}"/>
              </a:ext>
            </a:extLst>
          </p:cNvPr>
          <p:cNvPicPr>
            <a:picLocks noChangeAspect="1"/>
          </p:cNvPicPr>
          <p:nvPr/>
        </p:nvPicPr>
        <p:blipFill>
          <a:blip r:embed="rId4"/>
          <a:stretch>
            <a:fillRect/>
          </a:stretch>
        </p:blipFill>
        <p:spPr>
          <a:xfrm>
            <a:off x="195495" y="1121341"/>
            <a:ext cx="2733675" cy="4397748"/>
          </a:xfrm>
          <a:prstGeom prst="rect">
            <a:avLst/>
          </a:prstGeom>
        </p:spPr>
      </p:pic>
      <p:graphicFrame>
        <p:nvGraphicFramePr>
          <p:cNvPr id="626" name="Diagram 626">
            <a:extLst>
              <a:ext uri="{FF2B5EF4-FFF2-40B4-BE49-F238E27FC236}">
                <a16:creationId xmlns:a16="http://schemas.microsoft.com/office/drawing/2014/main" id="{2EF79DFE-22A8-4292-A967-4A714860D476}"/>
              </a:ext>
            </a:extLst>
          </p:cNvPr>
          <p:cNvGraphicFramePr/>
          <p:nvPr>
            <p:extLst>
              <p:ext uri="{D42A27DB-BD31-4B8C-83A1-F6EECF244321}">
                <p14:modId xmlns:p14="http://schemas.microsoft.com/office/powerpoint/2010/main" val="2952332124"/>
              </p:ext>
            </p:extLst>
          </p:nvPr>
        </p:nvGraphicFramePr>
        <p:xfrm>
          <a:off x="2930071" y="5530963"/>
          <a:ext cx="6331857" cy="113574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934" name="Arrow: Up 933">
            <a:extLst>
              <a:ext uri="{FF2B5EF4-FFF2-40B4-BE49-F238E27FC236}">
                <a16:creationId xmlns:a16="http://schemas.microsoft.com/office/drawing/2014/main" id="{04C74CC9-9BE8-4809-ACB0-2B3243C712DC}"/>
              </a:ext>
            </a:extLst>
          </p:cNvPr>
          <p:cNvSpPr/>
          <p:nvPr/>
        </p:nvSpPr>
        <p:spPr>
          <a:xfrm>
            <a:off x="5853683" y="5189510"/>
            <a:ext cx="480785" cy="353786"/>
          </a:xfrm>
          <a:prstGeom prst="up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pic>
        <p:nvPicPr>
          <p:cNvPr id="58" name="Picture 58" descr="A screenshot of a cell phone&#10;&#10;Description automatically generated">
            <a:extLst>
              <a:ext uri="{FF2B5EF4-FFF2-40B4-BE49-F238E27FC236}">
                <a16:creationId xmlns:a16="http://schemas.microsoft.com/office/drawing/2014/main" id="{6536431B-A42C-4AD8-BB1E-0F6B82CEC45E}"/>
              </a:ext>
            </a:extLst>
          </p:cNvPr>
          <p:cNvPicPr>
            <a:picLocks noChangeAspect="1"/>
          </p:cNvPicPr>
          <p:nvPr/>
        </p:nvPicPr>
        <p:blipFill>
          <a:blip r:embed="rId10"/>
          <a:stretch>
            <a:fillRect/>
          </a:stretch>
        </p:blipFill>
        <p:spPr>
          <a:xfrm>
            <a:off x="9151834" y="1123878"/>
            <a:ext cx="2818022" cy="4412456"/>
          </a:xfrm>
          <a:prstGeom prst="rect">
            <a:avLst/>
          </a:prstGeom>
        </p:spPr>
      </p:pic>
    </p:spTree>
    <p:extLst>
      <p:ext uri="{BB962C8B-B14F-4D97-AF65-F5344CB8AC3E}">
        <p14:creationId xmlns:p14="http://schemas.microsoft.com/office/powerpoint/2010/main" val="5648001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6A2C33F8-D0B0-374F-A17D-43B04C4FCE1E}"/>
              </a:ext>
            </a:extLst>
          </p:cNvPr>
          <p:cNvSpPr>
            <a:spLocks noGrp="1"/>
          </p:cNvSpPr>
          <p:nvPr>
            <p:ph type="title"/>
          </p:nvPr>
        </p:nvSpPr>
        <p:spPr>
          <a:xfrm>
            <a:off x="777240" y="731519"/>
            <a:ext cx="2845191" cy="3237579"/>
          </a:xfrm>
        </p:spPr>
        <p:txBody>
          <a:bodyPr>
            <a:normAutofit/>
          </a:bodyPr>
          <a:lstStyle/>
          <a:p>
            <a:r>
              <a:rPr lang="en-JP" sz="3800">
                <a:solidFill>
                  <a:srgbClr val="FFFFFF"/>
                </a:solidFill>
              </a:rPr>
              <a:t>Examples of barriers and risks identified in HNO 2020 </a:t>
            </a:r>
          </a:p>
        </p:txBody>
      </p:sp>
      <p:sp>
        <p:nvSpPr>
          <p:cNvPr id="19" name="Rectangle 18">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1" name="Rectangle 20">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0BE5A65-D947-3345-AE48-75D526DE6766}"/>
              </a:ext>
            </a:extLst>
          </p:cNvPr>
          <p:cNvSpPr>
            <a:spLocks noGrp="1"/>
          </p:cNvSpPr>
          <p:nvPr>
            <p:ph idx="1"/>
          </p:nvPr>
        </p:nvSpPr>
        <p:spPr>
          <a:xfrm>
            <a:off x="4379709" y="686862"/>
            <a:ext cx="7037591" cy="5475129"/>
          </a:xfrm>
        </p:spPr>
        <p:txBody>
          <a:bodyPr vert="horz" lIns="91440" tIns="45720" rIns="91440" bIns="45720" rtlCol="0" anchor="ctr">
            <a:normAutofit/>
          </a:bodyPr>
          <a:lstStyle/>
          <a:p>
            <a:r>
              <a:rPr lang="en-JP" sz="2200" dirty="0"/>
              <a:t>Distance and location to facilities and services </a:t>
            </a:r>
          </a:p>
          <a:p>
            <a:r>
              <a:rPr lang="en-JP" sz="2200" dirty="0"/>
              <a:t>Lack of financial resources </a:t>
            </a:r>
            <a:endParaRPr lang="en-JP" sz="2200" dirty="0">
              <a:cs typeface="Calibri"/>
            </a:endParaRPr>
          </a:p>
          <a:p>
            <a:r>
              <a:rPr lang="en-JP" sz="2200" dirty="0"/>
              <a:t>Lack of services targeting special needs of women and girls i.e. MHM, SRH, and those with disabilities, gender segregated latrines</a:t>
            </a:r>
            <a:endParaRPr lang="en-JP" sz="2200" dirty="0">
              <a:cs typeface="Calibri"/>
            </a:endParaRPr>
          </a:p>
          <a:p>
            <a:r>
              <a:rPr lang="en-JP" sz="2200" dirty="0"/>
              <a:t>Violence at schools</a:t>
            </a:r>
            <a:endParaRPr lang="en-JP" sz="2200" dirty="0">
              <a:cs typeface="Calibri"/>
            </a:endParaRPr>
          </a:p>
          <a:p>
            <a:r>
              <a:rPr lang="en-US" sz="2200" dirty="0"/>
              <a:t>C</a:t>
            </a:r>
            <a:r>
              <a:rPr lang="en-JP" sz="2200" dirty="0"/>
              <a:t>ultural norms/social norms – lack of respect for girl’s education, movement restriction of women and girls, husband approval </a:t>
            </a:r>
            <a:endParaRPr lang="en-JP" sz="2200" dirty="0">
              <a:cs typeface="Calibri"/>
            </a:endParaRPr>
          </a:p>
          <a:p>
            <a:r>
              <a:rPr lang="en-JP" sz="2200" dirty="0"/>
              <a:t>Design of facilities (universal design /accessibility)</a:t>
            </a:r>
            <a:endParaRPr lang="en-JP" sz="2200" dirty="0">
              <a:cs typeface="Calibri"/>
            </a:endParaRPr>
          </a:p>
          <a:p>
            <a:r>
              <a:rPr lang="en-JP" sz="2200" dirty="0"/>
              <a:t>Lack of information/ available information are not understandable among certain population groups .</a:t>
            </a:r>
            <a:endParaRPr lang="en-JP" sz="2200" dirty="0">
              <a:cs typeface="Calibri"/>
            </a:endParaRPr>
          </a:p>
          <a:p>
            <a:r>
              <a:rPr lang="en-US" sz="2200" dirty="0"/>
              <a:t>Negative attitudes and discrimination</a:t>
            </a:r>
            <a:endParaRPr lang="en-JP" sz="2200" dirty="0"/>
          </a:p>
          <a:p>
            <a:r>
              <a:rPr lang="en-US" sz="2200" dirty="0">
                <a:cs typeface="Calibri"/>
              </a:rPr>
              <a:t>Affordability of the services extra cost</a:t>
            </a:r>
          </a:p>
        </p:txBody>
      </p:sp>
    </p:spTree>
    <p:extLst>
      <p:ext uri="{BB962C8B-B14F-4D97-AF65-F5344CB8AC3E}">
        <p14:creationId xmlns:p14="http://schemas.microsoft.com/office/powerpoint/2010/main" val="4606879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F5F78C-642A-4245-843F-F32ED4A11B42}"/>
              </a:ext>
            </a:extLst>
          </p:cNvPr>
          <p:cNvSpPr>
            <a:spLocks noGrp="1"/>
          </p:cNvSpPr>
          <p:nvPr>
            <p:ph type="title"/>
          </p:nvPr>
        </p:nvSpPr>
        <p:spPr>
          <a:xfrm>
            <a:off x="686834" y="1153572"/>
            <a:ext cx="3200400" cy="4461163"/>
          </a:xfrm>
        </p:spPr>
        <p:txBody>
          <a:bodyPr>
            <a:normAutofit/>
          </a:bodyPr>
          <a:lstStyle/>
          <a:p>
            <a:r>
              <a:rPr lang="en-US">
                <a:solidFill>
                  <a:srgbClr val="FFFFFF"/>
                </a:solidFill>
              </a:rPr>
              <a:t>Overview of the webinar </a:t>
            </a:r>
            <a:endParaRPr lang="en-JP">
              <a:solidFill>
                <a:srgbClr val="FFFFFF"/>
              </a:solidFill>
            </a:endParaRPr>
          </a:p>
        </p:txBody>
      </p:sp>
      <p:sp>
        <p:nvSpPr>
          <p:cNvPr id="44" name="Arc 4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DF219704-5749-414B-A973-9C997564892A}"/>
              </a:ext>
            </a:extLst>
          </p:cNvPr>
          <p:cNvSpPr>
            <a:spLocks noGrp="1"/>
          </p:cNvSpPr>
          <p:nvPr>
            <p:ph idx="1"/>
          </p:nvPr>
        </p:nvSpPr>
        <p:spPr>
          <a:xfrm>
            <a:off x="4447308" y="591344"/>
            <a:ext cx="6906491" cy="5585619"/>
          </a:xfrm>
        </p:spPr>
        <p:txBody>
          <a:bodyPr vert="horz" lIns="91440" tIns="45720" rIns="91440" bIns="45720" rtlCol="0" anchor="ctr">
            <a:normAutofit/>
          </a:bodyPr>
          <a:lstStyle/>
          <a:p>
            <a:r>
              <a:rPr lang="en-JP">
                <a:cs typeface="Calibri"/>
              </a:rPr>
              <a:t>Why Cross-Cutting issues and UNICEF and UNICEF-led clusters/AoR’s commitment to cross-cutting issues integration?</a:t>
            </a:r>
          </a:p>
          <a:p>
            <a:endParaRPr lang="en-JP">
              <a:cs typeface="Calibri"/>
            </a:endParaRPr>
          </a:p>
          <a:p>
            <a:r>
              <a:rPr lang="en-JP">
                <a:cs typeface="Calibri"/>
              </a:rPr>
              <a:t>How can we achieve the commitment?</a:t>
            </a:r>
          </a:p>
          <a:p>
            <a:pPr lvl="1">
              <a:buFontTx/>
              <a:buChar char="-"/>
            </a:pPr>
            <a:r>
              <a:rPr lang="en-JP">
                <a:cs typeface="Calibri"/>
              </a:rPr>
              <a:t>Cross-cutting issues integration into HNO</a:t>
            </a:r>
          </a:p>
          <a:p>
            <a:pPr lvl="1">
              <a:buFontTx/>
              <a:buChar char="-"/>
            </a:pPr>
            <a:r>
              <a:rPr lang="en-JP">
                <a:cs typeface="Calibri"/>
              </a:rPr>
              <a:t>Cross-cutting issues integration into HRP</a:t>
            </a:r>
          </a:p>
          <a:p>
            <a:pPr lvl="1">
              <a:buFontTx/>
              <a:buChar char="-"/>
            </a:pPr>
            <a:r>
              <a:rPr lang="en-JP">
                <a:cs typeface="Calibri"/>
              </a:rPr>
              <a:t>Cross-cutting issues integration into Resource Mobilisation </a:t>
            </a:r>
          </a:p>
          <a:p>
            <a:pPr>
              <a:buFontTx/>
              <a:buChar char="-"/>
            </a:pPr>
            <a:endParaRPr lang="en-JP">
              <a:cs typeface="Calibri"/>
            </a:endParaRPr>
          </a:p>
          <a:p>
            <a:r>
              <a:rPr lang="en-JP">
                <a:cs typeface="Calibri"/>
              </a:rPr>
              <a:t>Q&amp;A</a:t>
            </a:r>
          </a:p>
        </p:txBody>
      </p:sp>
    </p:spTree>
    <p:extLst>
      <p:ext uri="{BB962C8B-B14F-4D97-AF65-F5344CB8AC3E}">
        <p14:creationId xmlns:p14="http://schemas.microsoft.com/office/powerpoint/2010/main" val="24297290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20B622E-E336-4C57-920D-1DEDA7C73C67}"/>
              </a:ext>
            </a:extLst>
          </p:cNvPr>
          <p:cNvSpPr>
            <a:spLocks noGrp="1"/>
          </p:cNvSpPr>
          <p:nvPr>
            <p:ph type="title"/>
          </p:nvPr>
        </p:nvSpPr>
        <p:spPr/>
        <p:txBody>
          <a:bodyPr>
            <a:normAutofit/>
          </a:bodyPr>
          <a:lstStyle/>
          <a:p>
            <a:r>
              <a:rPr lang="en-US" sz="4400" dirty="0">
                <a:solidFill>
                  <a:schemeClr val="tx1"/>
                </a:solidFill>
              </a:rPr>
              <a:t>WASH: good examples from Syria</a:t>
            </a:r>
          </a:p>
        </p:txBody>
      </p:sp>
      <p:sp>
        <p:nvSpPr>
          <p:cNvPr id="14" name="Content Placeholder 13">
            <a:extLst>
              <a:ext uri="{FF2B5EF4-FFF2-40B4-BE49-F238E27FC236}">
                <a16:creationId xmlns:a16="http://schemas.microsoft.com/office/drawing/2014/main" id="{B14F023F-EDBC-4437-B32A-DE63BD9513F1}"/>
              </a:ext>
            </a:extLst>
          </p:cNvPr>
          <p:cNvSpPr>
            <a:spLocks noGrp="1"/>
          </p:cNvSpPr>
          <p:nvPr>
            <p:ph sz="half" idx="4294967295"/>
          </p:nvPr>
        </p:nvSpPr>
        <p:spPr>
          <a:xfrm>
            <a:off x="3568331" y="1930781"/>
            <a:ext cx="7785469" cy="4441825"/>
          </a:xfrm>
        </p:spPr>
        <p:txBody>
          <a:bodyPr>
            <a:noAutofit/>
          </a:bodyPr>
          <a:lstStyle/>
          <a:p>
            <a:pPr marL="0" indent="0">
              <a:lnSpc>
                <a:spcPct val="100000"/>
              </a:lnSpc>
              <a:spcBef>
                <a:spcPts val="2400"/>
              </a:spcBef>
              <a:buNone/>
            </a:pPr>
            <a:r>
              <a:rPr lang="en-US" sz="2000" dirty="0"/>
              <a:t>“ Assessment results in some of the IDP sites in northern Syria confirmed that protection issues </a:t>
            </a:r>
            <a:r>
              <a:rPr lang="en-US" sz="2000" dirty="0">
                <a:solidFill>
                  <a:srgbClr val="FF0000"/>
                </a:solidFill>
              </a:rPr>
              <a:t>including the lack of door locks and adequate lighting, lack of gender segregated facilities, long distances to the facilities as well as the lack of privacy and the fear of harassment on the way to WASH facilities</a:t>
            </a:r>
            <a:r>
              <a:rPr lang="en-US" sz="2000" dirty="0"/>
              <a:t> are considerable concerns for women and girls…</a:t>
            </a:r>
          </a:p>
          <a:p>
            <a:pPr marL="0" indent="0">
              <a:lnSpc>
                <a:spcPct val="100000"/>
              </a:lnSpc>
              <a:spcBef>
                <a:spcPts val="2400"/>
              </a:spcBef>
              <a:buNone/>
            </a:pPr>
            <a:r>
              <a:rPr lang="en-US" sz="2000" dirty="0"/>
              <a:t>In addition</a:t>
            </a:r>
            <a:r>
              <a:rPr lang="en-US" sz="2000" dirty="0">
                <a:solidFill>
                  <a:srgbClr val="FF0000"/>
                </a:solidFill>
              </a:rPr>
              <a:t>, IDP and returnee female headed households are more vulnerable in terms of access or affordability of WASH items</a:t>
            </a:r>
            <a:r>
              <a:rPr lang="en-US" sz="2000" dirty="0"/>
              <a:t>, including sanitary napkins and other hygiene items traditionally provided by WASH actors and services.</a:t>
            </a:r>
          </a:p>
          <a:p>
            <a:pPr marL="0" indent="0">
              <a:lnSpc>
                <a:spcPct val="100000"/>
              </a:lnSpc>
              <a:spcBef>
                <a:spcPts val="2400"/>
              </a:spcBef>
              <a:buNone/>
            </a:pPr>
            <a:r>
              <a:rPr lang="en-US" sz="2000" dirty="0"/>
              <a:t>Continuous efforts are required for </a:t>
            </a:r>
            <a:r>
              <a:rPr lang="en-US" sz="2000" dirty="0">
                <a:solidFill>
                  <a:srgbClr val="FF0000"/>
                </a:solidFill>
              </a:rPr>
              <a:t>WASH staff to be trained on basic GBV concepts and referral pathways</a:t>
            </a:r>
            <a:r>
              <a:rPr lang="en-US" sz="2000" dirty="0"/>
              <a:t> to properly refer GBV survivors” (</a:t>
            </a:r>
            <a:r>
              <a:rPr lang="en-US" sz="2000" dirty="0" err="1"/>
              <a:t>WoS</a:t>
            </a:r>
            <a:r>
              <a:rPr lang="en-US" sz="2000" dirty="0"/>
              <a:t>)</a:t>
            </a:r>
          </a:p>
        </p:txBody>
      </p:sp>
      <p:sp>
        <p:nvSpPr>
          <p:cNvPr id="17" name="Flowchart: Sequential Access Storage 16">
            <a:extLst>
              <a:ext uri="{FF2B5EF4-FFF2-40B4-BE49-F238E27FC236}">
                <a16:creationId xmlns:a16="http://schemas.microsoft.com/office/drawing/2014/main" id="{F2F58DA1-6AD9-4BD0-A6B4-EBB6A7FEF3E4}"/>
              </a:ext>
            </a:extLst>
          </p:cNvPr>
          <p:cNvSpPr/>
          <p:nvPr/>
        </p:nvSpPr>
        <p:spPr>
          <a:xfrm>
            <a:off x="433018" y="2050271"/>
            <a:ext cx="2999730" cy="1118663"/>
          </a:xfrm>
          <a:prstGeom prst="flowChartMagneticTap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t>Specific Barriers of women and girls</a:t>
            </a:r>
          </a:p>
        </p:txBody>
      </p:sp>
      <p:sp>
        <p:nvSpPr>
          <p:cNvPr id="18" name="Flowchart: Sequential Access Storage 17">
            <a:extLst>
              <a:ext uri="{FF2B5EF4-FFF2-40B4-BE49-F238E27FC236}">
                <a16:creationId xmlns:a16="http://schemas.microsoft.com/office/drawing/2014/main" id="{27BD05CE-9A49-47F2-B168-DFB4AB44DC80}"/>
              </a:ext>
            </a:extLst>
          </p:cNvPr>
          <p:cNvSpPr/>
          <p:nvPr/>
        </p:nvSpPr>
        <p:spPr>
          <a:xfrm>
            <a:off x="433017" y="3629665"/>
            <a:ext cx="2999730" cy="1044058"/>
          </a:xfrm>
          <a:prstGeom prst="flowChartMagneticTap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Most vulnerable.</a:t>
            </a:r>
          </a:p>
          <a:p>
            <a:pPr algn="ctr"/>
            <a:r>
              <a:rPr lang="en-US" b="1" dirty="0"/>
              <a:t>Access to WASH items</a:t>
            </a:r>
          </a:p>
        </p:txBody>
      </p:sp>
      <p:sp>
        <p:nvSpPr>
          <p:cNvPr id="19" name="Flowchart: Sequential Access Storage 18">
            <a:extLst>
              <a:ext uri="{FF2B5EF4-FFF2-40B4-BE49-F238E27FC236}">
                <a16:creationId xmlns:a16="http://schemas.microsoft.com/office/drawing/2014/main" id="{C891EEDF-0A2D-4997-8206-1E09A350623A}"/>
              </a:ext>
            </a:extLst>
          </p:cNvPr>
          <p:cNvSpPr/>
          <p:nvPr/>
        </p:nvSpPr>
        <p:spPr>
          <a:xfrm>
            <a:off x="433017" y="5134454"/>
            <a:ext cx="2999730" cy="1018572"/>
          </a:xfrm>
          <a:prstGeom prst="flowChartMagneticTap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t>Capacity of WASH actors re. GBV risk mitigation</a:t>
            </a:r>
          </a:p>
        </p:txBody>
      </p:sp>
    </p:spTree>
    <p:extLst>
      <p:ext uri="{BB962C8B-B14F-4D97-AF65-F5344CB8AC3E}">
        <p14:creationId xmlns:p14="http://schemas.microsoft.com/office/powerpoint/2010/main" val="1473397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P spid="17" grpId="0" animBg="1"/>
      <p:bldP spid="18" grpId="0" animBg="1"/>
      <p:bldP spid="1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A4D1BAC-AA20-413A-BD8E-055206DC9A37}"/>
              </a:ext>
            </a:extLst>
          </p:cNvPr>
          <p:cNvSpPr>
            <a:spLocks noGrp="1"/>
          </p:cNvSpPr>
          <p:nvPr>
            <p:ph type="title"/>
          </p:nvPr>
        </p:nvSpPr>
        <p:spPr/>
        <p:txBody>
          <a:bodyPr/>
          <a:lstStyle/>
          <a:p>
            <a:r>
              <a:rPr lang="en-US" sz="4000"/>
              <a:t>Examples of inclusion Good Practices 2020 HNOs</a:t>
            </a:r>
          </a:p>
        </p:txBody>
      </p:sp>
      <p:sp>
        <p:nvSpPr>
          <p:cNvPr id="5" name="Text Placeholder 4">
            <a:extLst>
              <a:ext uri="{FF2B5EF4-FFF2-40B4-BE49-F238E27FC236}">
                <a16:creationId xmlns:a16="http://schemas.microsoft.com/office/drawing/2014/main" id="{9F750F30-3ABB-4B5C-9728-FEA9261E5329}"/>
              </a:ext>
            </a:extLst>
          </p:cNvPr>
          <p:cNvSpPr>
            <a:spLocks noGrp="1"/>
          </p:cNvSpPr>
          <p:nvPr>
            <p:ph type="body" idx="1"/>
          </p:nvPr>
        </p:nvSpPr>
        <p:spPr>
          <a:xfrm>
            <a:off x="839788" y="1690234"/>
            <a:ext cx="3552145" cy="452331"/>
          </a:xfrm>
        </p:spPr>
        <p:txBody>
          <a:bodyPr/>
          <a:lstStyle/>
          <a:p>
            <a:r>
              <a:rPr lang="en-US"/>
              <a:t>Afghanistan HNO 2020 </a:t>
            </a:r>
          </a:p>
        </p:txBody>
      </p:sp>
      <p:sp>
        <p:nvSpPr>
          <p:cNvPr id="6" name="Content Placeholder 5">
            <a:extLst>
              <a:ext uri="{FF2B5EF4-FFF2-40B4-BE49-F238E27FC236}">
                <a16:creationId xmlns:a16="http://schemas.microsoft.com/office/drawing/2014/main" id="{A44BE3B1-CDE2-4F9A-86DD-54535BB87909}"/>
              </a:ext>
            </a:extLst>
          </p:cNvPr>
          <p:cNvSpPr>
            <a:spLocks noGrp="1"/>
          </p:cNvSpPr>
          <p:nvPr>
            <p:ph sz="half" idx="2"/>
          </p:nvPr>
        </p:nvSpPr>
        <p:spPr>
          <a:xfrm>
            <a:off x="509589" y="2241969"/>
            <a:ext cx="3769857" cy="3684588"/>
          </a:xfrm>
        </p:spPr>
        <p:txBody>
          <a:bodyPr vert="horz" lIns="91440" tIns="45720" rIns="91440" bIns="45720" rtlCol="0" anchor="t">
            <a:normAutofit/>
          </a:bodyPr>
          <a:lstStyle/>
          <a:p>
            <a:pPr>
              <a:lnSpc>
                <a:spcPct val="100000"/>
              </a:lnSpc>
            </a:pPr>
            <a:r>
              <a:rPr lang="en-US" sz="1800"/>
              <a:t>Included a specific sub-section on disability (and on mental health) under the section Critical Problems. </a:t>
            </a:r>
            <a:endParaRPr lang="en-US" sz="1800">
              <a:cs typeface="Calibri"/>
            </a:endParaRPr>
          </a:p>
          <a:p>
            <a:pPr>
              <a:lnSpc>
                <a:spcPct val="100000"/>
              </a:lnSpc>
            </a:pPr>
            <a:r>
              <a:rPr lang="en-US" sz="1800"/>
              <a:t>A subsection provided specific, quantified analysis of factors contributing to risks for persons with disabilities (and their families)</a:t>
            </a:r>
            <a:endParaRPr lang="en-US" sz="1800">
              <a:cs typeface="Calibri"/>
            </a:endParaRPr>
          </a:p>
        </p:txBody>
      </p:sp>
      <p:pic>
        <p:nvPicPr>
          <p:cNvPr id="9" name="Picture 8">
            <a:extLst>
              <a:ext uri="{FF2B5EF4-FFF2-40B4-BE49-F238E27FC236}">
                <a16:creationId xmlns:a16="http://schemas.microsoft.com/office/drawing/2014/main" id="{927F981C-3E8D-4937-9DB9-BEC21C25B67A}"/>
              </a:ext>
            </a:extLst>
          </p:cNvPr>
          <p:cNvPicPr>
            <a:picLocks noChangeAspect="1"/>
          </p:cNvPicPr>
          <p:nvPr/>
        </p:nvPicPr>
        <p:blipFill>
          <a:blip r:embed="rId2"/>
          <a:stretch>
            <a:fillRect/>
          </a:stretch>
        </p:blipFill>
        <p:spPr>
          <a:xfrm>
            <a:off x="986804" y="4636993"/>
            <a:ext cx="2579524" cy="2295348"/>
          </a:xfrm>
          <a:prstGeom prst="rect">
            <a:avLst/>
          </a:prstGeom>
        </p:spPr>
      </p:pic>
      <p:graphicFrame>
        <p:nvGraphicFramePr>
          <p:cNvPr id="13" name="Content Placeholder 12">
            <a:extLst>
              <a:ext uri="{FF2B5EF4-FFF2-40B4-BE49-F238E27FC236}">
                <a16:creationId xmlns:a16="http://schemas.microsoft.com/office/drawing/2014/main" id="{D7242E3A-F979-4B9B-B570-82A4D19B1C27}"/>
              </a:ext>
            </a:extLst>
          </p:cNvPr>
          <p:cNvGraphicFramePr>
            <a:graphicFrameLocks noGrp="1"/>
          </p:cNvGraphicFramePr>
          <p:nvPr>
            <p:ph sz="quarter" idx="4"/>
            <p:extLst>
              <p:ext uri="{D42A27DB-BD31-4B8C-83A1-F6EECF244321}">
                <p14:modId xmlns:p14="http://schemas.microsoft.com/office/powerpoint/2010/main" val="1074909536"/>
              </p:ext>
            </p:extLst>
          </p:nvPr>
        </p:nvGraphicFramePr>
        <p:xfrm>
          <a:off x="4635499" y="2240642"/>
          <a:ext cx="6963379" cy="3996452"/>
        </p:xfrm>
        <a:graphic>
          <a:graphicData uri="http://schemas.openxmlformats.org/drawingml/2006/table">
            <a:tbl>
              <a:tblPr firstRow="1" bandRow="1">
                <a:tableStyleId>{5C22544A-7EE6-4342-B048-85BDC9FD1C3A}</a:tableStyleId>
              </a:tblPr>
              <a:tblGrid>
                <a:gridCol w="2757141">
                  <a:extLst>
                    <a:ext uri="{9D8B030D-6E8A-4147-A177-3AD203B41FA5}">
                      <a16:colId xmlns:a16="http://schemas.microsoft.com/office/drawing/2014/main" val="1835272905"/>
                    </a:ext>
                  </a:extLst>
                </a:gridCol>
                <a:gridCol w="1737358">
                  <a:extLst>
                    <a:ext uri="{9D8B030D-6E8A-4147-A177-3AD203B41FA5}">
                      <a16:colId xmlns:a16="http://schemas.microsoft.com/office/drawing/2014/main" val="3454589376"/>
                    </a:ext>
                  </a:extLst>
                </a:gridCol>
                <a:gridCol w="2468880">
                  <a:extLst>
                    <a:ext uri="{9D8B030D-6E8A-4147-A177-3AD203B41FA5}">
                      <a16:colId xmlns:a16="http://schemas.microsoft.com/office/drawing/2014/main" val="3774438754"/>
                    </a:ext>
                  </a:extLst>
                </a:gridCol>
              </a:tblGrid>
              <a:tr h="392666">
                <a:tc>
                  <a:txBody>
                    <a:bodyPr/>
                    <a:lstStyle/>
                    <a:p>
                      <a:pPr marL="0" algn="ctr" rtl="0" latinLnBrk="0">
                        <a:spcBef>
                          <a:spcPts val="0"/>
                        </a:spcBef>
                        <a:spcAft>
                          <a:spcPts val="0"/>
                        </a:spcAft>
                      </a:pPr>
                      <a:r>
                        <a:rPr lang="en-US" sz="1800">
                          <a:effectLst/>
                        </a:rPr>
                        <a:t>Analytical Insights</a:t>
                      </a:r>
                      <a:endParaRPr lang="en-US">
                        <a:effectLst/>
                      </a:endParaRPr>
                    </a:p>
                  </a:txBody>
                  <a:tcPr marL="0" marR="0" marT="0" marB="0" anchor="ctr"/>
                </a:tc>
                <a:tc>
                  <a:txBody>
                    <a:bodyPr/>
                    <a:lstStyle/>
                    <a:p>
                      <a:pPr marL="0" algn="ctr" rtl="0" latinLnBrk="0">
                        <a:spcBef>
                          <a:spcPts val="0"/>
                        </a:spcBef>
                        <a:spcAft>
                          <a:spcPts val="0"/>
                        </a:spcAft>
                      </a:pPr>
                      <a:r>
                        <a:rPr lang="en-US" sz="1800">
                          <a:effectLst/>
                        </a:rPr>
                        <a:t>Secondary Data Source</a:t>
                      </a:r>
                      <a:endParaRPr lang="en-US">
                        <a:effectLst/>
                      </a:endParaRPr>
                    </a:p>
                  </a:txBody>
                  <a:tcPr marL="0" marR="0" marT="0" marB="0" anchor="ctr"/>
                </a:tc>
                <a:tc>
                  <a:txBody>
                    <a:bodyPr/>
                    <a:lstStyle/>
                    <a:p>
                      <a:pPr marL="0" algn="ctr" rtl="0" latinLnBrk="0">
                        <a:spcBef>
                          <a:spcPts val="0"/>
                        </a:spcBef>
                        <a:spcAft>
                          <a:spcPts val="0"/>
                        </a:spcAft>
                      </a:pPr>
                      <a:r>
                        <a:rPr lang="en-US" sz="1800">
                          <a:effectLst/>
                        </a:rPr>
                        <a:t>Considerations</a:t>
                      </a:r>
                      <a:endParaRPr lang="en-US">
                        <a:effectLst/>
                      </a:endParaRPr>
                    </a:p>
                  </a:txBody>
                  <a:tcPr marL="0" marR="0" marT="0" marB="0" anchor="ctr"/>
                </a:tc>
                <a:extLst>
                  <a:ext uri="{0D108BD9-81ED-4DB2-BD59-A6C34878D82A}">
                    <a16:rowId xmlns:a16="http://schemas.microsoft.com/office/drawing/2014/main" val="1416194134"/>
                  </a:ext>
                </a:extLst>
              </a:tr>
              <a:tr h="1723906">
                <a:tc>
                  <a:txBody>
                    <a:bodyPr/>
                    <a:lstStyle/>
                    <a:p>
                      <a:pPr marL="91440" rtl="0" latinLnBrk="0">
                        <a:spcBef>
                          <a:spcPts val="0"/>
                        </a:spcBef>
                        <a:spcAft>
                          <a:spcPts val="0"/>
                        </a:spcAft>
                      </a:pPr>
                      <a:r>
                        <a:rPr lang="en-US" sz="1800">
                          <a:effectLst/>
                        </a:rPr>
                        <a:t>Women had significantly less access to WASH facilities if living in a household headed by someone with a disability</a:t>
                      </a:r>
                      <a:endParaRPr lang="en-US">
                        <a:effectLst/>
                      </a:endParaRPr>
                    </a:p>
                  </a:txBody>
                  <a:tcPr marL="0" marR="0" marT="0" marB="0" anchor="ctr"/>
                </a:tc>
                <a:tc>
                  <a:txBody>
                    <a:bodyPr/>
                    <a:lstStyle/>
                    <a:p>
                      <a:pPr marL="91440" rtl="0" latinLnBrk="0">
                        <a:spcBef>
                          <a:spcPts val="0"/>
                        </a:spcBef>
                        <a:spcAft>
                          <a:spcPts val="0"/>
                        </a:spcAft>
                      </a:pPr>
                      <a:r>
                        <a:rPr lang="en-US" sz="1800">
                          <a:effectLst/>
                        </a:rPr>
                        <a:t>Afghanistan </a:t>
                      </a:r>
                      <a:endParaRPr lang="en-US">
                        <a:effectLst/>
                      </a:endParaRPr>
                    </a:p>
                    <a:p>
                      <a:pPr marL="91440" rtl="0" latinLnBrk="0">
                        <a:spcBef>
                          <a:spcPts val="0"/>
                        </a:spcBef>
                        <a:spcAft>
                          <a:spcPts val="0"/>
                        </a:spcAft>
                      </a:pPr>
                      <a:r>
                        <a:rPr lang="en-US" sz="1800">
                          <a:effectLst/>
                        </a:rPr>
                        <a:t>REACH Protection Assessment 2018 </a:t>
                      </a:r>
                      <a:endParaRPr lang="en-US">
                        <a:effectLst/>
                      </a:endParaRPr>
                    </a:p>
                  </a:txBody>
                  <a:tcPr marL="0" marR="0" marT="0" marB="0" anchor="ctr"/>
                </a:tc>
                <a:tc>
                  <a:txBody>
                    <a:bodyPr/>
                    <a:lstStyle/>
                    <a:p>
                      <a:pPr marL="91440" marR="0" indent="0" rtl="0" latinLnBrk="0">
                        <a:spcBef>
                          <a:spcPts val="0"/>
                        </a:spcBef>
                        <a:spcAft>
                          <a:spcPts val="0"/>
                        </a:spcAft>
                      </a:pPr>
                      <a:r>
                        <a:rPr lang="en-US" sz="1800">
                          <a:effectLst/>
                        </a:rPr>
                        <a:t>Survey data disaggregated by disability can give an indication of barriers to access</a:t>
                      </a:r>
                      <a:endParaRPr lang="en-US">
                        <a:effectLst/>
                      </a:endParaRPr>
                    </a:p>
                  </a:txBody>
                  <a:tcPr marL="0" marR="0" marT="0" marB="0" anchor="ctr"/>
                </a:tc>
                <a:extLst>
                  <a:ext uri="{0D108BD9-81ED-4DB2-BD59-A6C34878D82A}">
                    <a16:rowId xmlns:a16="http://schemas.microsoft.com/office/drawing/2014/main" val="1862059936"/>
                  </a:ext>
                </a:extLst>
              </a:tr>
              <a:tr h="1723906">
                <a:tc>
                  <a:txBody>
                    <a:bodyPr/>
                    <a:lstStyle/>
                    <a:p>
                      <a:pPr marL="91440" rtl="0" latinLnBrk="0">
                        <a:spcBef>
                          <a:spcPts val="0"/>
                        </a:spcBef>
                        <a:spcAft>
                          <a:spcPts val="0"/>
                        </a:spcAft>
                      </a:pPr>
                      <a:r>
                        <a:rPr lang="en-US" sz="1800">
                          <a:effectLst/>
                        </a:rPr>
                        <a:t>About half people with disabilities surveyed experience discrimination and barriers to accessing health services </a:t>
                      </a:r>
                      <a:endParaRPr lang="en-US">
                        <a:effectLst/>
                      </a:endParaRPr>
                    </a:p>
                  </a:txBody>
                  <a:tcPr marL="0" marR="0" marT="0" marB="0" anchor="ctr"/>
                </a:tc>
                <a:tc>
                  <a:txBody>
                    <a:bodyPr/>
                    <a:lstStyle/>
                    <a:p>
                      <a:pPr marL="91440" rtl="0" latinLnBrk="0">
                        <a:spcBef>
                          <a:spcPts val="0"/>
                        </a:spcBef>
                        <a:spcAft>
                          <a:spcPts val="0"/>
                        </a:spcAft>
                      </a:pPr>
                      <a:r>
                        <a:rPr lang="en-US" sz="1800">
                          <a:effectLst/>
                        </a:rPr>
                        <a:t>CAR </a:t>
                      </a:r>
                      <a:endParaRPr lang="en-US">
                        <a:effectLst/>
                      </a:endParaRPr>
                    </a:p>
                    <a:p>
                      <a:pPr marL="91440" rtl="0" latinLnBrk="0">
                        <a:spcBef>
                          <a:spcPts val="0"/>
                        </a:spcBef>
                        <a:spcAft>
                          <a:spcPts val="0"/>
                        </a:spcAft>
                      </a:pPr>
                      <a:r>
                        <a:rPr lang="en-US" sz="1800">
                          <a:effectLst/>
                        </a:rPr>
                        <a:t>HI, Pilot Survey in </a:t>
                      </a:r>
                      <a:r>
                        <a:rPr lang="en-US" sz="1800" err="1">
                          <a:effectLst/>
                        </a:rPr>
                        <a:t>Bambari</a:t>
                      </a:r>
                      <a:r>
                        <a:rPr lang="en-US" sz="1800">
                          <a:effectLst/>
                        </a:rPr>
                        <a:t> 2019</a:t>
                      </a:r>
                      <a:endParaRPr lang="en-US">
                        <a:effectLst/>
                      </a:endParaRPr>
                    </a:p>
                  </a:txBody>
                  <a:tcPr marL="0" marR="0" marT="0" marB="0" anchor="ctr"/>
                </a:tc>
                <a:tc>
                  <a:txBody>
                    <a:bodyPr/>
                    <a:lstStyle/>
                    <a:p>
                      <a:pPr marL="91440" rtl="0" latinLnBrk="0">
                        <a:spcBef>
                          <a:spcPts val="0"/>
                        </a:spcBef>
                        <a:spcAft>
                          <a:spcPts val="0"/>
                        </a:spcAft>
                      </a:pPr>
                      <a:r>
                        <a:rPr lang="en-US" sz="1800">
                          <a:effectLst/>
                        </a:rPr>
                        <a:t>Small-scale studies on disability by partners can give voice to the affected population</a:t>
                      </a:r>
                      <a:endParaRPr lang="en-US">
                        <a:effectLst/>
                      </a:endParaRPr>
                    </a:p>
                  </a:txBody>
                  <a:tcPr marL="0" marR="0" marT="0" marB="0" anchor="ctr"/>
                </a:tc>
                <a:extLst>
                  <a:ext uri="{0D108BD9-81ED-4DB2-BD59-A6C34878D82A}">
                    <a16:rowId xmlns:a16="http://schemas.microsoft.com/office/drawing/2014/main" val="623816623"/>
                  </a:ext>
                </a:extLst>
              </a:tr>
            </a:tbl>
          </a:graphicData>
        </a:graphic>
      </p:graphicFrame>
      <p:sp>
        <p:nvSpPr>
          <p:cNvPr id="11" name="Text Placeholder 10">
            <a:extLst>
              <a:ext uri="{FF2B5EF4-FFF2-40B4-BE49-F238E27FC236}">
                <a16:creationId xmlns:a16="http://schemas.microsoft.com/office/drawing/2014/main" id="{AF02B2BB-D7FE-47CE-A3AC-1C5A4CDFCAB2}"/>
              </a:ext>
            </a:extLst>
          </p:cNvPr>
          <p:cNvSpPr>
            <a:spLocks noGrp="1"/>
          </p:cNvSpPr>
          <p:nvPr>
            <p:ph type="body" sz="quarter" idx="3"/>
          </p:nvPr>
        </p:nvSpPr>
        <p:spPr>
          <a:xfrm>
            <a:off x="4719666" y="1625185"/>
            <a:ext cx="6571117" cy="451984"/>
          </a:xfrm>
        </p:spPr>
        <p:txBody>
          <a:bodyPr/>
          <a:lstStyle/>
          <a:p>
            <a:r>
              <a:rPr lang="en-US" dirty="0">
                <a:ea typeface="+mn-lt"/>
                <a:cs typeface="+mn-lt"/>
              </a:rPr>
              <a:t>Review and Analyze Data and Information</a:t>
            </a:r>
            <a:endParaRPr lang="en-US" dirty="0"/>
          </a:p>
        </p:txBody>
      </p:sp>
      <p:cxnSp>
        <p:nvCxnSpPr>
          <p:cNvPr id="14" name="Straight Arrow Connector 13">
            <a:extLst>
              <a:ext uri="{FF2B5EF4-FFF2-40B4-BE49-F238E27FC236}">
                <a16:creationId xmlns:a16="http://schemas.microsoft.com/office/drawing/2014/main" id="{8095952F-2529-42DE-8E34-624A66A48633}"/>
              </a:ext>
            </a:extLst>
          </p:cNvPr>
          <p:cNvCxnSpPr/>
          <p:nvPr/>
        </p:nvCxnSpPr>
        <p:spPr>
          <a:xfrm flipH="1">
            <a:off x="4278087" y="1919514"/>
            <a:ext cx="9071" cy="3655784"/>
          </a:xfrm>
          <a:prstGeom prst="straightConnector1">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500089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 name="Rectangle 37">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5" name="Picture 39">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A478DAE-CF08-4B0F-8458-ED9FBB94B076}"/>
              </a:ext>
            </a:extLst>
          </p:cNvPr>
          <p:cNvSpPr>
            <a:spLocks noGrp="1"/>
          </p:cNvSpPr>
          <p:nvPr>
            <p:ph type="title"/>
          </p:nvPr>
        </p:nvSpPr>
        <p:spPr>
          <a:xfrm>
            <a:off x="6094105" y="802955"/>
            <a:ext cx="4977976" cy="1454051"/>
          </a:xfrm>
        </p:spPr>
        <p:txBody>
          <a:bodyPr vert="horz" lIns="91440" tIns="45720" rIns="91440" bIns="45720" rtlCol="0" anchor="ctr">
            <a:normAutofit/>
          </a:bodyPr>
          <a:lstStyle/>
          <a:p>
            <a:r>
              <a:rPr lang="en-US" b="1">
                <a:solidFill>
                  <a:srgbClr val="000000"/>
                </a:solidFill>
              </a:rPr>
              <a:t>Mentimeter</a:t>
            </a:r>
            <a:endParaRPr lang="en-US">
              <a:solidFill>
                <a:srgbClr val="000000"/>
              </a:solidFill>
            </a:endParaRPr>
          </a:p>
        </p:txBody>
      </p:sp>
      <p:sp>
        <p:nvSpPr>
          <p:cNvPr id="46"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5" descr="A picture containing clock, table&#10;&#10;Description automatically generated">
            <a:extLst>
              <a:ext uri="{FF2B5EF4-FFF2-40B4-BE49-F238E27FC236}">
                <a16:creationId xmlns:a16="http://schemas.microsoft.com/office/drawing/2014/main" id="{F7EA570F-7695-4EBC-B80C-B58C7809B708}"/>
              </a:ext>
            </a:extLst>
          </p:cNvPr>
          <p:cNvPicPr>
            <a:picLocks noGrp="1" noChangeAspect="1"/>
          </p:cNvPicPr>
          <p:nvPr>
            <p:ph sz="half" idx="1"/>
          </p:nvPr>
        </p:nvPicPr>
        <p:blipFill rotWithShape="1">
          <a:blip r:embed="rId3">
            <a:alphaModFix/>
          </a:blip>
          <a:srcRect t="3102" r="2" b="21540"/>
          <a:stretch/>
        </p:blipFill>
        <p:spPr>
          <a:xfrm>
            <a:off x="20" y="907231"/>
            <a:ext cx="4838021" cy="506373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4" name="Content Placeholder 3">
            <a:extLst>
              <a:ext uri="{FF2B5EF4-FFF2-40B4-BE49-F238E27FC236}">
                <a16:creationId xmlns:a16="http://schemas.microsoft.com/office/drawing/2014/main" id="{769637EE-33DE-4CDB-9623-1DC1CFCBEBD6}"/>
              </a:ext>
            </a:extLst>
          </p:cNvPr>
          <p:cNvSpPr>
            <a:spLocks noGrp="1"/>
          </p:cNvSpPr>
          <p:nvPr>
            <p:ph sz="half" idx="2"/>
          </p:nvPr>
        </p:nvSpPr>
        <p:spPr>
          <a:xfrm>
            <a:off x="6090574" y="2421682"/>
            <a:ext cx="4977578" cy="3639289"/>
          </a:xfrm>
        </p:spPr>
        <p:txBody>
          <a:bodyPr vert="horz" lIns="91440" tIns="45720" rIns="91440" bIns="45720" rtlCol="0" anchor="ctr">
            <a:normAutofit/>
          </a:bodyPr>
          <a:lstStyle/>
          <a:p>
            <a:pPr>
              <a:lnSpc>
                <a:spcPct val="100000"/>
              </a:lnSpc>
              <a:spcBef>
                <a:spcPct val="0"/>
              </a:spcBef>
              <a:spcAft>
                <a:spcPts val="800"/>
              </a:spcAft>
            </a:pPr>
            <a:r>
              <a:rPr lang="en-US" altLang="ko-KR" sz="2000" b="1" dirty="0">
                <a:solidFill>
                  <a:srgbClr val="000000"/>
                </a:solidFill>
                <a:sym typeface="Arial"/>
              </a:rPr>
              <a:t>Go to menti.com</a:t>
            </a:r>
            <a:br>
              <a:rPr lang="en-US" altLang="ko-KR" sz="2000" b="1" dirty="0">
                <a:solidFill>
                  <a:srgbClr val="000000"/>
                </a:solidFill>
                <a:sym typeface="Arial"/>
              </a:rPr>
            </a:br>
            <a:r>
              <a:rPr lang="en-US" sz="2000" b="1" dirty="0"/>
              <a:t>36 44 32 7</a:t>
            </a:r>
          </a:p>
          <a:p>
            <a:pPr marL="0" indent="0">
              <a:lnSpc>
                <a:spcPct val="100000"/>
              </a:lnSpc>
              <a:spcBef>
                <a:spcPct val="0"/>
              </a:spcBef>
              <a:spcAft>
                <a:spcPts val="800"/>
              </a:spcAft>
              <a:buNone/>
            </a:pPr>
            <a:endParaRPr lang="en-US" altLang="ko-KR" sz="2000" b="1" dirty="0">
              <a:solidFill>
                <a:srgbClr val="000000"/>
              </a:solidFill>
              <a:sym typeface="Arial"/>
            </a:endParaRPr>
          </a:p>
          <a:p>
            <a:pPr>
              <a:lnSpc>
                <a:spcPct val="100000"/>
              </a:lnSpc>
              <a:spcBef>
                <a:spcPct val="0"/>
              </a:spcBef>
              <a:spcAft>
                <a:spcPts val="800"/>
              </a:spcAft>
            </a:pPr>
            <a:r>
              <a:rPr lang="en-US" altLang="ko-KR" sz="2000" b="1" dirty="0">
                <a:solidFill>
                  <a:srgbClr val="000000"/>
                </a:solidFill>
                <a:sym typeface="Arial"/>
              </a:rPr>
              <a:t>Or click the link </a:t>
            </a:r>
            <a:r>
              <a:rPr lang="en-US" altLang="ko-KR" sz="2000" b="1" dirty="0">
                <a:solidFill>
                  <a:srgbClr val="000000"/>
                </a:solidFill>
                <a:sym typeface="Arial"/>
                <a:hlinkClick r:id="rId4">
                  <a:extLst>
                    <a:ext uri="{A12FA001-AC4F-418D-AE19-62706E023703}">
                      <ahyp:hlinkClr xmlns:ahyp="http://schemas.microsoft.com/office/drawing/2018/hyperlinkcolor" val="tx"/>
                    </a:ext>
                  </a:extLst>
                </a:hlinkClick>
              </a:rPr>
              <a:t>https://www.menti.com/1k9tohcw39</a:t>
            </a:r>
            <a:r>
              <a:rPr lang="en-US" altLang="ko-KR" sz="2000" b="1" dirty="0">
                <a:solidFill>
                  <a:srgbClr val="000000"/>
                </a:solidFill>
                <a:sym typeface="Arial"/>
              </a:rPr>
              <a:t> in the chat box to go to </a:t>
            </a:r>
            <a:r>
              <a:rPr lang="en-US" altLang="ko-KR" sz="2000" b="1" dirty="0" err="1">
                <a:solidFill>
                  <a:srgbClr val="000000"/>
                </a:solidFill>
                <a:sym typeface="Arial"/>
              </a:rPr>
              <a:t>mentimeter</a:t>
            </a:r>
            <a:endParaRPr lang="en-US" altLang="ko-KR" sz="2000" b="1" dirty="0">
              <a:solidFill>
                <a:srgbClr val="000000"/>
              </a:solidFill>
              <a:sym typeface="Arial"/>
            </a:endParaRPr>
          </a:p>
          <a:p>
            <a:pPr>
              <a:lnSpc>
                <a:spcPct val="100000"/>
              </a:lnSpc>
              <a:spcBef>
                <a:spcPct val="0"/>
              </a:spcBef>
              <a:spcAft>
                <a:spcPts val="800"/>
              </a:spcAft>
            </a:pPr>
            <a:endParaRPr lang="en-US" altLang="ko-KR" sz="2000" b="1" dirty="0">
              <a:solidFill>
                <a:srgbClr val="000000"/>
              </a:solidFill>
              <a:sym typeface="Arial"/>
            </a:endParaRPr>
          </a:p>
          <a:p>
            <a:pPr marL="0" indent="0" algn="ctr">
              <a:lnSpc>
                <a:spcPct val="100000"/>
              </a:lnSpc>
              <a:spcBef>
                <a:spcPct val="0"/>
              </a:spcBef>
              <a:spcAft>
                <a:spcPts val="800"/>
              </a:spcAft>
              <a:buNone/>
            </a:pPr>
            <a:r>
              <a:rPr lang="en-US" altLang="ko-KR" b="1" dirty="0">
                <a:solidFill>
                  <a:schemeClr val="accent1"/>
                </a:solidFill>
                <a:sym typeface="Arial"/>
              </a:rPr>
              <a:t>Are you with us?</a:t>
            </a:r>
            <a:endParaRPr lang="en-US" sz="2000" b="1" dirty="0">
              <a:solidFill>
                <a:schemeClr val="accent1"/>
              </a:solidFill>
            </a:endParaRPr>
          </a:p>
        </p:txBody>
      </p:sp>
    </p:spTree>
    <p:extLst>
      <p:ext uri="{BB962C8B-B14F-4D97-AF65-F5344CB8AC3E}">
        <p14:creationId xmlns:p14="http://schemas.microsoft.com/office/powerpoint/2010/main" val="13459835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 name="Title 4">
            <a:extLst>
              <a:ext uri="{FF2B5EF4-FFF2-40B4-BE49-F238E27FC236}">
                <a16:creationId xmlns:a16="http://schemas.microsoft.com/office/drawing/2014/main" id="{34ADAF7E-93BC-704E-A61E-1F3F887BDDA4}"/>
              </a:ext>
            </a:extLst>
          </p:cNvPr>
          <p:cNvSpPr>
            <a:spLocks noGrp="1"/>
          </p:cNvSpPr>
          <p:nvPr>
            <p:ph type="title"/>
          </p:nvPr>
        </p:nvSpPr>
        <p:spPr>
          <a:xfrm>
            <a:off x="777240" y="731519"/>
            <a:ext cx="2845191" cy="3237579"/>
          </a:xfrm>
        </p:spPr>
        <p:txBody>
          <a:bodyPr>
            <a:normAutofit/>
          </a:bodyPr>
          <a:lstStyle/>
          <a:p>
            <a:r>
              <a:rPr lang="en-JP" sz="3800">
                <a:solidFill>
                  <a:srgbClr val="FFFFFF"/>
                </a:solidFill>
              </a:rPr>
              <a:t>Common approach – strategic planning  </a:t>
            </a:r>
          </a:p>
        </p:txBody>
      </p:sp>
      <p:sp>
        <p:nvSpPr>
          <p:cNvPr id="26" name="Rectangle 25">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8" name="Rectangle 27">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1B26AB81-BC3E-EB4F-AC09-58F5FF63A52F}"/>
              </a:ext>
            </a:extLst>
          </p:cNvPr>
          <p:cNvSpPr>
            <a:spLocks noGrp="1"/>
          </p:cNvSpPr>
          <p:nvPr>
            <p:ph idx="1"/>
          </p:nvPr>
        </p:nvSpPr>
        <p:spPr>
          <a:xfrm>
            <a:off x="4379709" y="686862"/>
            <a:ext cx="7037591" cy="5475129"/>
          </a:xfrm>
        </p:spPr>
        <p:txBody>
          <a:bodyPr anchor="ctr">
            <a:normAutofit/>
          </a:bodyPr>
          <a:lstStyle/>
          <a:p>
            <a:pPr fontAlgn="base">
              <a:spcAft>
                <a:spcPts val="1000"/>
              </a:spcAft>
            </a:pPr>
            <a:r>
              <a:rPr lang="en-US" sz="2000" dirty="0"/>
              <a:t>Country-level planning is systematically participatory, including all affected community groups. This includes people’s own expression of their prioritization and satisfaction in aid.</a:t>
            </a:r>
            <a:endParaRPr lang="en-US" sz="2000" dirty="0">
              <a:cs typeface="Calibri" panose="020F0502020204030204"/>
            </a:endParaRPr>
          </a:p>
          <a:p>
            <a:pPr fontAlgn="base">
              <a:spcAft>
                <a:spcPts val="1000"/>
              </a:spcAft>
            </a:pPr>
            <a:r>
              <a:rPr lang="en-US" sz="2000" dirty="0"/>
              <a:t>Include response strategies which address identified barriers and protection risks incl. GBV to the services/facilities in consultation with boys, girls, women </a:t>
            </a:r>
            <a:r>
              <a:rPr lang="en-US" sz="2000" dirty="0">
                <a:ea typeface="+mn-lt"/>
                <a:cs typeface="+mn-lt"/>
              </a:rPr>
              <a:t>including</a:t>
            </a:r>
            <a:r>
              <a:rPr lang="en-US" sz="2000" u="sng" dirty="0">
                <a:ea typeface="+mn-lt"/>
                <a:cs typeface="+mn-lt"/>
              </a:rPr>
              <a:t> </a:t>
            </a:r>
            <a:r>
              <a:rPr lang="en-US" sz="2000" dirty="0">
                <a:ea typeface="+mn-lt"/>
                <a:cs typeface="+mn-lt"/>
              </a:rPr>
              <a:t>those with disabilities</a:t>
            </a:r>
            <a:r>
              <a:rPr lang="en-US" sz="2000" dirty="0"/>
              <a:t>. This could include a monitoring of safe access to and use of services/facilities/feedback mechanisms such as safety and inclusion audits. </a:t>
            </a:r>
            <a:endParaRPr lang="en-US" sz="2000" dirty="0">
              <a:cs typeface="Calibri"/>
            </a:endParaRPr>
          </a:p>
          <a:p>
            <a:pPr fontAlgn="base">
              <a:spcAft>
                <a:spcPts val="1000"/>
              </a:spcAft>
            </a:pPr>
            <a:r>
              <a:rPr lang="en-US" sz="2000" dirty="0"/>
              <a:t>Include  strategies for strengthening  the institutional capacity  local actors in the cluster response</a:t>
            </a:r>
            <a:endParaRPr lang="en-US" sz="2000" dirty="0">
              <a:cs typeface="Calibri"/>
            </a:endParaRPr>
          </a:p>
          <a:p>
            <a:pPr fontAlgn="base">
              <a:spcAft>
                <a:spcPts val="1000"/>
              </a:spcAft>
            </a:pPr>
            <a:r>
              <a:rPr lang="en-US" sz="2000" dirty="0"/>
              <a:t>The indicators suggested use sex, age and disability disaggregated data (SADDD) and include at least one indicator related to access to services/facilities. </a:t>
            </a:r>
            <a:endParaRPr lang="en-US" sz="2000" dirty="0">
              <a:cs typeface="Calibri"/>
            </a:endParaRPr>
          </a:p>
        </p:txBody>
      </p:sp>
    </p:spTree>
    <p:extLst>
      <p:ext uri="{BB962C8B-B14F-4D97-AF65-F5344CB8AC3E}">
        <p14:creationId xmlns:p14="http://schemas.microsoft.com/office/powerpoint/2010/main" val="26508517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86497" y="-53223"/>
            <a:ext cx="11924271" cy="1325563"/>
          </a:xfrm>
        </p:spPr>
        <p:txBody>
          <a:bodyPr>
            <a:normAutofit/>
          </a:bodyPr>
          <a:lstStyle/>
          <a:p>
            <a:r>
              <a:rPr lang="en-US" sz="3500"/>
              <a:t>What are the qualities of a strong cluster/sector response plan?</a:t>
            </a:r>
          </a:p>
        </p:txBody>
      </p:sp>
      <p:graphicFrame>
        <p:nvGraphicFramePr>
          <p:cNvPr id="4" name="Diagram 3">
            <a:extLst>
              <a:ext uri="{FF2B5EF4-FFF2-40B4-BE49-F238E27FC236}">
                <a16:creationId xmlns:a16="http://schemas.microsoft.com/office/drawing/2014/main" id="{AE462C7C-4895-344D-96F1-F67826DB8412}"/>
              </a:ext>
            </a:extLst>
          </p:cNvPr>
          <p:cNvGraphicFramePr/>
          <p:nvPr>
            <p:extLst>
              <p:ext uri="{D42A27DB-BD31-4B8C-83A1-F6EECF244321}">
                <p14:modId xmlns:p14="http://schemas.microsoft.com/office/powerpoint/2010/main" val="1081977491"/>
              </p:ext>
            </p:extLst>
          </p:nvPr>
        </p:nvGraphicFramePr>
        <p:xfrm>
          <a:off x="43248" y="838551"/>
          <a:ext cx="12105503" cy="35187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itle 2">
            <a:extLst>
              <a:ext uri="{FF2B5EF4-FFF2-40B4-BE49-F238E27FC236}">
                <a16:creationId xmlns:a16="http://schemas.microsoft.com/office/drawing/2014/main" id="{76F295A5-00EF-B544-9900-8FDD2F3721D3}"/>
              </a:ext>
            </a:extLst>
          </p:cNvPr>
          <p:cNvSpPr txBox="1">
            <a:spLocks/>
          </p:cNvSpPr>
          <p:nvPr/>
        </p:nvSpPr>
        <p:spPr>
          <a:xfrm>
            <a:off x="98854" y="609558"/>
            <a:ext cx="1192427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500"/>
              <a:t>Where and how can you integrate a </a:t>
            </a:r>
            <a:r>
              <a:rPr lang="en-US" sz="3500" i="1"/>
              <a:t>safety</a:t>
            </a:r>
            <a:r>
              <a:rPr lang="en-US" sz="3500"/>
              <a:t> lens &amp; twin track?</a:t>
            </a:r>
          </a:p>
        </p:txBody>
      </p:sp>
      <p:cxnSp>
        <p:nvCxnSpPr>
          <p:cNvPr id="7" name="Straight Arrow Connector 6">
            <a:extLst>
              <a:ext uri="{FF2B5EF4-FFF2-40B4-BE49-F238E27FC236}">
                <a16:creationId xmlns:a16="http://schemas.microsoft.com/office/drawing/2014/main" id="{094EF780-1F7A-5D46-8D59-68F61AAB048C}"/>
              </a:ext>
            </a:extLst>
          </p:cNvPr>
          <p:cNvCxnSpPr>
            <a:cxnSpLocks/>
          </p:cNvCxnSpPr>
          <p:nvPr/>
        </p:nvCxnSpPr>
        <p:spPr>
          <a:xfrm>
            <a:off x="790833" y="3359736"/>
            <a:ext cx="0" cy="556054"/>
          </a:xfrm>
          <a:prstGeom prst="straightConnector1">
            <a:avLst/>
          </a:prstGeom>
          <a:ln>
            <a:headEnd type="none" w="med" len="med"/>
            <a:tailEnd type="arrow" w="med" len="med"/>
          </a:ln>
        </p:spPr>
        <p:style>
          <a:lnRef idx="3">
            <a:schemeClr val="dk1"/>
          </a:lnRef>
          <a:fillRef idx="0">
            <a:schemeClr val="dk1"/>
          </a:fillRef>
          <a:effectRef idx="2">
            <a:schemeClr val="dk1"/>
          </a:effectRef>
          <a:fontRef idx="minor">
            <a:schemeClr val="tx1"/>
          </a:fontRef>
        </p:style>
      </p:cxnSp>
      <p:sp>
        <p:nvSpPr>
          <p:cNvPr id="9" name="Folded Corner 8">
            <a:extLst>
              <a:ext uri="{FF2B5EF4-FFF2-40B4-BE49-F238E27FC236}">
                <a16:creationId xmlns:a16="http://schemas.microsoft.com/office/drawing/2014/main" id="{2FC69165-8E8B-7F46-989E-4CB39C9A8296}"/>
              </a:ext>
            </a:extLst>
          </p:cNvPr>
          <p:cNvSpPr/>
          <p:nvPr/>
        </p:nvSpPr>
        <p:spPr>
          <a:xfrm>
            <a:off x="27806" y="4002287"/>
            <a:ext cx="1526053" cy="2131945"/>
          </a:xfrm>
          <a:prstGeom prst="foldedCorner">
            <a:avLst/>
          </a:prstGeom>
          <a:solidFill>
            <a:srgbClr val="FFDEF7"/>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Emphasize safety, access, inclusiveness, affordability, acceptability, quality, dignified etc.</a:t>
            </a:r>
          </a:p>
        </p:txBody>
      </p:sp>
      <p:sp>
        <p:nvSpPr>
          <p:cNvPr id="13" name="Folded Corner 12">
            <a:extLst>
              <a:ext uri="{FF2B5EF4-FFF2-40B4-BE49-F238E27FC236}">
                <a16:creationId xmlns:a16="http://schemas.microsoft.com/office/drawing/2014/main" id="{5EF77EFE-8438-344E-8365-9225C336EB73}"/>
              </a:ext>
            </a:extLst>
          </p:cNvPr>
          <p:cNvSpPr/>
          <p:nvPr/>
        </p:nvSpPr>
        <p:spPr>
          <a:xfrm>
            <a:off x="2194357" y="4002287"/>
            <a:ext cx="1526053" cy="2131945"/>
          </a:xfrm>
          <a:prstGeom prst="foldedCorner">
            <a:avLst/>
          </a:prstGeom>
          <a:solidFill>
            <a:srgbClr val="FFDEF7"/>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At very minimum age, sex and disability disaggregated data </a:t>
            </a:r>
            <a:endParaRPr lang="en-US">
              <a:solidFill>
                <a:schemeClr val="tx1"/>
              </a:solidFill>
            </a:endParaRPr>
          </a:p>
        </p:txBody>
      </p:sp>
      <p:cxnSp>
        <p:nvCxnSpPr>
          <p:cNvPr id="14" name="Straight Arrow Connector 13">
            <a:extLst>
              <a:ext uri="{FF2B5EF4-FFF2-40B4-BE49-F238E27FC236}">
                <a16:creationId xmlns:a16="http://schemas.microsoft.com/office/drawing/2014/main" id="{590B48F8-61F3-D449-BE78-B6C6DAAE1305}"/>
              </a:ext>
            </a:extLst>
          </p:cNvPr>
          <p:cNvCxnSpPr>
            <a:cxnSpLocks/>
          </p:cNvCxnSpPr>
          <p:nvPr/>
        </p:nvCxnSpPr>
        <p:spPr>
          <a:xfrm>
            <a:off x="2920315" y="3357677"/>
            <a:ext cx="0" cy="556054"/>
          </a:xfrm>
          <a:prstGeom prst="straightConnector1">
            <a:avLst/>
          </a:prstGeom>
          <a:ln>
            <a:headEnd type="none" w="med" len="med"/>
            <a:tailEnd type="arrow" w="med" len="med"/>
          </a:ln>
        </p:spPr>
        <p:style>
          <a:lnRef idx="3">
            <a:schemeClr val="dk1"/>
          </a:lnRef>
          <a:fillRef idx="0">
            <a:schemeClr val="dk1"/>
          </a:fillRef>
          <a:effectRef idx="2">
            <a:schemeClr val="dk1"/>
          </a:effectRef>
          <a:fontRef idx="minor">
            <a:schemeClr val="tx1"/>
          </a:fontRef>
        </p:style>
      </p:cxnSp>
      <p:sp>
        <p:nvSpPr>
          <p:cNvPr id="15" name="Folded Corner 14">
            <a:extLst>
              <a:ext uri="{FF2B5EF4-FFF2-40B4-BE49-F238E27FC236}">
                <a16:creationId xmlns:a16="http://schemas.microsoft.com/office/drawing/2014/main" id="{977BADE3-397C-3D48-8F16-950B381C41A7}"/>
              </a:ext>
            </a:extLst>
          </p:cNvPr>
          <p:cNvSpPr/>
          <p:nvPr/>
        </p:nvSpPr>
        <p:spPr>
          <a:xfrm>
            <a:off x="4360908" y="3943672"/>
            <a:ext cx="1672456" cy="2748618"/>
          </a:xfrm>
          <a:prstGeom prst="foldedCorner">
            <a:avLst/>
          </a:prstGeom>
          <a:solidFill>
            <a:srgbClr val="FFDEF7"/>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a:solidFill>
                  <a:schemeClr val="tx1"/>
                </a:solidFill>
              </a:rPr>
              <a:t>Do No Harm, reduce and respond to GBV risks, address special needs of persons with disabilities, women and girls, mainstream them in all actions</a:t>
            </a:r>
          </a:p>
        </p:txBody>
      </p:sp>
      <p:cxnSp>
        <p:nvCxnSpPr>
          <p:cNvPr id="16" name="Straight Arrow Connector 15">
            <a:extLst>
              <a:ext uri="{FF2B5EF4-FFF2-40B4-BE49-F238E27FC236}">
                <a16:creationId xmlns:a16="http://schemas.microsoft.com/office/drawing/2014/main" id="{8F7FB12B-84C8-AD4A-AAFA-9737D44C19BB}"/>
              </a:ext>
            </a:extLst>
          </p:cNvPr>
          <p:cNvCxnSpPr>
            <a:cxnSpLocks/>
          </p:cNvCxnSpPr>
          <p:nvPr/>
        </p:nvCxnSpPr>
        <p:spPr>
          <a:xfrm>
            <a:off x="5086866" y="3357677"/>
            <a:ext cx="0" cy="556054"/>
          </a:xfrm>
          <a:prstGeom prst="straightConnector1">
            <a:avLst/>
          </a:prstGeom>
          <a:ln>
            <a:headEnd type="none" w="med" len="med"/>
            <a:tailEnd type="arrow" w="med" len="med"/>
          </a:ln>
        </p:spPr>
        <p:style>
          <a:lnRef idx="3">
            <a:schemeClr val="dk1"/>
          </a:lnRef>
          <a:fillRef idx="0">
            <a:schemeClr val="dk1"/>
          </a:fillRef>
          <a:effectRef idx="2">
            <a:schemeClr val="dk1"/>
          </a:effectRef>
          <a:fontRef idx="minor">
            <a:schemeClr val="tx1"/>
          </a:fontRef>
        </p:style>
      </p:cxnSp>
      <p:sp>
        <p:nvSpPr>
          <p:cNvPr id="11" name="Folded Corner 10">
            <a:extLst>
              <a:ext uri="{FF2B5EF4-FFF2-40B4-BE49-F238E27FC236}">
                <a16:creationId xmlns:a16="http://schemas.microsoft.com/office/drawing/2014/main" id="{6AE00546-F817-8F47-A5ED-FB373995988B}"/>
              </a:ext>
            </a:extLst>
          </p:cNvPr>
          <p:cNvSpPr/>
          <p:nvPr/>
        </p:nvSpPr>
        <p:spPr>
          <a:xfrm>
            <a:off x="6527459" y="4031891"/>
            <a:ext cx="1667942" cy="2426234"/>
          </a:xfrm>
          <a:prstGeom prst="foldedCorner">
            <a:avLst/>
          </a:prstGeom>
          <a:solidFill>
            <a:srgbClr val="FFDEF7"/>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Engage women, girls and persons with disabilities. </a:t>
            </a:r>
            <a:endParaRPr lang="en-US" sz="1600">
              <a:solidFill>
                <a:schemeClr val="tx1"/>
              </a:solidFill>
              <a:cs typeface="Calibri"/>
            </a:endParaRPr>
          </a:p>
          <a:p>
            <a:pPr algn="ctr"/>
            <a:endParaRPr lang="en-US" sz="1600">
              <a:solidFill>
                <a:schemeClr val="tx1"/>
              </a:solidFill>
            </a:endParaRPr>
          </a:p>
          <a:p>
            <a:pPr algn="ctr"/>
            <a:r>
              <a:rPr lang="en-US" sz="1600">
                <a:solidFill>
                  <a:schemeClr val="tx1"/>
                </a:solidFill>
              </a:rPr>
              <a:t>Address their barriers and critical needs</a:t>
            </a:r>
            <a:endParaRPr lang="en-US" sz="1600">
              <a:solidFill>
                <a:schemeClr val="tx1"/>
              </a:solidFill>
              <a:cs typeface="Calibri"/>
            </a:endParaRPr>
          </a:p>
        </p:txBody>
      </p:sp>
      <p:cxnSp>
        <p:nvCxnSpPr>
          <p:cNvPr id="12" name="Straight Arrow Connector 11">
            <a:extLst>
              <a:ext uri="{FF2B5EF4-FFF2-40B4-BE49-F238E27FC236}">
                <a16:creationId xmlns:a16="http://schemas.microsoft.com/office/drawing/2014/main" id="{3DF6DC51-1B16-4842-BE9C-BF0C4B219763}"/>
              </a:ext>
            </a:extLst>
          </p:cNvPr>
          <p:cNvCxnSpPr>
            <a:cxnSpLocks/>
          </p:cNvCxnSpPr>
          <p:nvPr/>
        </p:nvCxnSpPr>
        <p:spPr>
          <a:xfrm>
            <a:off x="7253417" y="3387281"/>
            <a:ext cx="0" cy="556054"/>
          </a:xfrm>
          <a:prstGeom prst="straightConnector1">
            <a:avLst/>
          </a:prstGeom>
          <a:ln>
            <a:headEnd type="none" w="med" len="med"/>
            <a:tailEnd type="arrow" w="med" len="med"/>
          </a:ln>
        </p:spPr>
        <p:style>
          <a:lnRef idx="3">
            <a:schemeClr val="dk1"/>
          </a:lnRef>
          <a:fillRef idx="0">
            <a:schemeClr val="dk1"/>
          </a:fillRef>
          <a:effectRef idx="2">
            <a:schemeClr val="dk1"/>
          </a:effectRef>
          <a:fontRef idx="minor">
            <a:schemeClr val="tx1"/>
          </a:fontRef>
        </p:style>
      </p:cxnSp>
      <p:sp>
        <p:nvSpPr>
          <p:cNvPr id="17" name="Folded Corner 16">
            <a:extLst>
              <a:ext uri="{FF2B5EF4-FFF2-40B4-BE49-F238E27FC236}">
                <a16:creationId xmlns:a16="http://schemas.microsoft.com/office/drawing/2014/main" id="{BBD1F951-E1A8-7C4E-8B37-8A9DEE09EACD}"/>
              </a:ext>
            </a:extLst>
          </p:cNvPr>
          <p:cNvSpPr/>
          <p:nvPr/>
        </p:nvSpPr>
        <p:spPr>
          <a:xfrm>
            <a:off x="8575078" y="4031891"/>
            <a:ext cx="1526053" cy="2131945"/>
          </a:xfrm>
          <a:prstGeom prst="foldedCorner">
            <a:avLst/>
          </a:prstGeom>
          <a:solidFill>
            <a:srgbClr val="FFDEF7"/>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cs typeface="Calibri"/>
              </a:rPr>
              <a:t>Include budget for GBV risk mitigation and Disability inclusions according to the planned activities. </a:t>
            </a:r>
          </a:p>
        </p:txBody>
      </p:sp>
      <p:cxnSp>
        <p:nvCxnSpPr>
          <p:cNvPr id="18" name="Straight Arrow Connector 17">
            <a:extLst>
              <a:ext uri="{FF2B5EF4-FFF2-40B4-BE49-F238E27FC236}">
                <a16:creationId xmlns:a16="http://schemas.microsoft.com/office/drawing/2014/main" id="{EFC78B94-8650-5644-9451-B9FEB8978CF0}"/>
              </a:ext>
            </a:extLst>
          </p:cNvPr>
          <p:cNvCxnSpPr>
            <a:cxnSpLocks/>
          </p:cNvCxnSpPr>
          <p:nvPr/>
        </p:nvCxnSpPr>
        <p:spPr>
          <a:xfrm>
            <a:off x="9301036" y="3387281"/>
            <a:ext cx="0" cy="556054"/>
          </a:xfrm>
          <a:prstGeom prst="straightConnector1">
            <a:avLst/>
          </a:prstGeom>
          <a:ln>
            <a:headEnd type="none" w="med" len="med"/>
            <a:tailEnd type="arrow" w="med" len="med"/>
          </a:ln>
        </p:spPr>
        <p:style>
          <a:lnRef idx="3">
            <a:schemeClr val="dk1"/>
          </a:lnRef>
          <a:fillRef idx="0">
            <a:schemeClr val="dk1"/>
          </a:fillRef>
          <a:effectRef idx="2">
            <a:schemeClr val="dk1"/>
          </a:effectRef>
          <a:fontRef idx="minor">
            <a:schemeClr val="tx1"/>
          </a:fontRef>
        </p:style>
      </p:cxnSp>
      <p:sp>
        <p:nvSpPr>
          <p:cNvPr id="19" name="Folded Corner 18">
            <a:extLst>
              <a:ext uri="{FF2B5EF4-FFF2-40B4-BE49-F238E27FC236}">
                <a16:creationId xmlns:a16="http://schemas.microsoft.com/office/drawing/2014/main" id="{9DB53ED3-EB9E-0A48-9C7B-07F0A13A060F}"/>
              </a:ext>
            </a:extLst>
          </p:cNvPr>
          <p:cNvSpPr/>
          <p:nvPr/>
        </p:nvSpPr>
        <p:spPr>
          <a:xfrm>
            <a:off x="10434720" y="4031891"/>
            <a:ext cx="1757280" cy="2663324"/>
          </a:xfrm>
          <a:prstGeom prst="foldedCorner">
            <a:avLst/>
          </a:prstGeom>
          <a:solidFill>
            <a:srgbClr val="FFDEF7"/>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1600">
              <a:solidFill>
                <a:schemeClr val="tx1"/>
              </a:solidFill>
              <a:cs typeface="Calibri"/>
            </a:endParaRPr>
          </a:p>
          <a:p>
            <a:pPr algn="ctr"/>
            <a:r>
              <a:rPr lang="en-US" sz="1600">
                <a:solidFill>
                  <a:schemeClr val="tx1"/>
                </a:solidFill>
                <a:cs typeface="Calibri"/>
              </a:rPr>
              <a:t>Specific indicator related to safe and dignified access (SADDD),</a:t>
            </a:r>
            <a:endParaRPr lang="en-US">
              <a:solidFill>
                <a:schemeClr val="tx1"/>
              </a:solidFill>
            </a:endParaRPr>
          </a:p>
          <a:p>
            <a:pPr algn="ctr"/>
            <a:r>
              <a:rPr lang="en-US" sz="1600">
                <a:solidFill>
                  <a:schemeClr val="tx1"/>
                </a:solidFill>
              </a:rPr>
              <a:t>Reducing risks, </a:t>
            </a:r>
            <a:endParaRPr lang="en-US" sz="1600">
              <a:solidFill>
                <a:schemeClr val="tx1"/>
              </a:solidFill>
              <a:cs typeface="Calibri"/>
            </a:endParaRPr>
          </a:p>
          <a:p>
            <a:pPr algn="ctr"/>
            <a:r>
              <a:rPr lang="en-US" sz="1600">
                <a:solidFill>
                  <a:schemeClr val="tx1"/>
                </a:solidFill>
              </a:rPr>
              <a:t>Improving safety,</a:t>
            </a:r>
            <a:endParaRPr lang="en-US" sz="1600">
              <a:solidFill>
                <a:schemeClr val="tx1"/>
              </a:solidFill>
              <a:cs typeface="Calibri"/>
            </a:endParaRPr>
          </a:p>
          <a:p>
            <a:pPr algn="ctr"/>
            <a:r>
              <a:rPr lang="en-US" sz="1600">
                <a:solidFill>
                  <a:schemeClr val="tx1"/>
                </a:solidFill>
              </a:rPr>
              <a:t>Achieving cluster/sector goals (</a:t>
            </a:r>
            <a:r>
              <a:rPr lang="en-US" sz="1600">
                <a:solidFill>
                  <a:schemeClr val="tx1"/>
                </a:solidFill>
                <a:ea typeface="+mn-lt"/>
                <a:cs typeface="+mn-lt"/>
              </a:rPr>
              <a:t>disaggregated)</a:t>
            </a:r>
            <a:endParaRPr lang="en-US" sz="1600">
              <a:solidFill>
                <a:schemeClr val="tx1"/>
              </a:solidFill>
              <a:cs typeface="Calibri"/>
            </a:endParaRPr>
          </a:p>
        </p:txBody>
      </p:sp>
      <p:cxnSp>
        <p:nvCxnSpPr>
          <p:cNvPr id="20" name="Straight Arrow Connector 19">
            <a:extLst>
              <a:ext uri="{FF2B5EF4-FFF2-40B4-BE49-F238E27FC236}">
                <a16:creationId xmlns:a16="http://schemas.microsoft.com/office/drawing/2014/main" id="{84615A25-15E2-9A40-A9F7-50991D7DC863}"/>
              </a:ext>
            </a:extLst>
          </p:cNvPr>
          <p:cNvCxnSpPr>
            <a:cxnSpLocks/>
          </p:cNvCxnSpPr>
          <p:nvPr/>
        </p:nvCxnSpPr>
        <p:spPr>
          <a:xfrm>
            <a:off x="11391905" y="3387281"/>
            <a:ext cx="0" cy="556054"/>
          </a:xfrm>
          <a:prstGeom prst="straightConnector1">
            <a:avLst/>
          </a:prstGeom>
          <a:ln>
            <a:headEnd type="none" w="med" len="med"/>
            <a:tailEnd type="arrow" w="med" len="med"/>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812856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3" grpId="0" animBg="1"/>
      <p:bldP spid="15" grpId="0" animBg="1"/>
      <p:bldP spid="11" grpId="0" animBg="1"/>
      <p:bldP spid="17" grpId="0" animBg="1"/>
      <p:bldP spid="1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prstClr val="black"/>
                </a:solidFill>
                <a:ea typeface="+mj-lt"/>
                <a:cs typeface="Calibri Light" panose="020F0302020204030204"/>
              </a:rPr>
              <a:t>Examples of identifying response options </a:t>
            </a:r>
            <a:r>
              <a:rPr lang="en-US" dirty="0">
                <a:solidFill>
                  <a:prstClr val="black"/>
                </a:solidFill>
                <a:ea typeface="+mj-lt"/>
                <a:cs typeface="Calibri Light" panose="020F0302020204030204"/>
              </a:rPr>
              <a:t>guided by a twin- track approach</a:t>
            </a:r>
            <a:endParaRPr lang="en-GB" b="1" dirty="0">
              <a:solidFill>
                <a:srgbClr val="002060"/>
              </a:solidFill>
            </a:endParaRPr>
          </a:p>
        </p:txBody>
      </p:sp>
      <p:sp>
        <p:nvSpPr>
          <p:cNvPr id="11" name="Text Placeholder 10">
            <a:extLst>
              <a:ext uri="{FF2B5EF4-FFF2-40B4-BE49-F238E27FC236}">
                <a16:creationId xmlns:a16="http://schemas.microsoft.com/office/drawing/2014/main" id="{EA0F1131-7635-4560-B42F-26965E4BB0FA}"/>
              </a:ext>
            </a:extLst>
          </p:cNvPr>
          <p:cNvSpPr>
            <a:spLocks noGrp="1"/>
          </p:cNvSpPr>
          <p:nvPr>
            <p:ph type="body" idx="1"/>
          </p:nvPr>
        </p:nvSpPr>
        <p:spPr>
          <a:xfrm>
            <a:off x="839788" y="1681163"/>
            <a:ext cx="5157787" cy="525462"/>
          </a:xfrm>
        </p:spPr>
        <p:txBody>
          <a:bodyPr>
            <a:normAutofit/>
          </a:bodyPr>
          <a:lstStyle/>
          <a:p>
            <a:pPr lvl="0" algn="ctr"/>
            <a:r>
              <a:rPr lang="en-US" i="1" dirty="0">
                <a:solidFill>
                  <a:schemeClr val="accent1">
                    <a:lumMod val="50000"/>
                  </a:schemeClr>
                </a:solidFill>
              </a:rPr>
              <a:t>Example critical problems (HNO)</a:t>
            </a:r>
          </a:p>
        </p:txBody>
      </p:sp>
      <p:graphicFrame>
        <p:nvGraphicFramePr>
          <p:cNvPr id="15" name="Content Placeholder 14">
            <a:extLst>
              <a:ext uri="{FF2B5EF4-FFF2-40B4-BE49-F238E27FC236}">
                <a16:creationId xmlns:a16="http://schemas.microsoft.com/office/drawing/2014/main" id="{26C74F71-4659-4250-AAB5-83DC37278AD9}"/>
              </a:ext>
            </a:extLst>
          </p:cNvPr>
          <p:cNvGraphicFramePr>
            <a:graphicFrameLocks noGrp="1"/>
          </p:cNvGraphicFramePr>
          <p:nvPr>
            <p:ph sz="half" idx="2"/>
            <p:extLst>
              <p:ext uri="{D42A27DB-BD31-4B8C-83A1-F6EECF244321}">
                <p14:modId xmlns:p14="http://schemas.microsoft.com/office/powerpoint/2010/main" val="3998241653"/>
              </p:ext>
            </p:extLst>
          </p:nvPr>
        </p:nvGraphicFramePr>
        <p:xfrm>
          <a:off x="839788" y="2505075"/>
          <a:ext cx="5157787" cy="36845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Text Placeholder 12">
            <a:extLst>
              <a:ext uri="{FF2B5EF4-FFF2-40B4-BE49-F238E27FC236}">
                <a16:creationId xmlns:a16="http://schemas.microsoft.com/office/drawing/2014/main" id="{ACA0EA54-C75E-4504-9842-D828E47098C3}"/>
              </a:ext>
            </a:extLst>
          </p:cNvPr>
          <p:cNvSpPr>
            <a:spLocks noGrp="1"/>
          </p:cNvSpPr>
          <p:nvPr>
            <p:ph type="body" sz="quarter" idx="3"/>
          </p:nvPr>
        </p:nvSpPr>
        <p:spPr>
          <a:xfrm>
            <a:off x="6096000" y="1702067"/>
            <a:ext cx="5183188" cy="525461"/>
          </a:xfrm>
        </p:spPr>
        <p:txBody>
          <a:bodyPr>
            <a:normAutofit/>
          </a:bodyPr>
          <a:lstStyle/>
          <a:p>
            <a:pPr algn="ctr"/>
            <a:r>
              <a:rPr lang="en-US" i="1" dirty="0">
                <a:solidFill>
                  <a:schemeClr val="accent1">
                    <a:lumMod val="50000"/>
                  </a:schemeClr>
                </a:solidFill>
              </a:rPr>
              <a:t>Example response options (HRP)</a:t>
            </a:r>
          </a:p>
        </p:txBody>
      </p:sp>
      <p:graphicFrame>
        <p:nvGraphicFramePr>
          <p:cNvPr id="16" name="Content Placeholder 15">
            <a:extLst>
              <a:ext uri="{FF2B5EF4-FFF2-40B4-BE49-F238E27FC236}">
                <a16:creationId xmlns:a16="http://schemas.microsoft.com/office/drawing/2014/main" id="{14395AB4-5F75-4881-88F8-4D0AC7C11432}"/>
              </a:ext>
            </a:extLst>
          </p:cNvPr>
          <p:cNvGraphicFramePr>
            <a:graphicFrameLocks noGrp="1"/>
          </p:cNvGraphicFramePr>
          <p:nvPr>
            <p:ph sz="quarter" idx="4"/>
            <p:extLst>
              <p:ext uri="{D42A27DB-BD31-4B8C-83A1-F6EECF244321}">
                <p14:modId xmlns:p14="http://schemas.microsoft.com/office/powerpoint/2010/main" val="2030230642"/>
              </p:ext>
            </p:extLst>
          </p:nvPr>
        </p:nvGraphicFramePr>
        <p:xfrm>
          <a:off x="6172200" y="2505075"/>
          <a:ext cx="5183188" cy="368458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7" name="Arrow: Right 16">
            <a:extLst>
              <a:ext uri="{FF2B5EF4-FFF2-40B4-BE49-F238E27FC236}">
                <a16:creationId xmlns:a16="http://schemas.microsoft.com/office/drawing/2014/main" id="{33A0457D-10FF-4122-BC47-A1D11589400F}"/>
              </a:ext>
            </a:extLst>
          </p:cNvPr>
          <p:cNvSpPr/>
          <p:nvPr/>
        </p:nvSpPr>
        <p:spPr>
          <a:xfrm>
            <a:off x="5814484" y="2748227"/>
            <a:ext cx="410634" cy="381529"/>
          </a:xfrm>
          <a:prstGeom prst="rightArrow">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row: Right 17">
            <a:extLst>
              <a:ext uri="{FF2B5EF4-FFF2-40B4-BE49-F238E27FC236}">
                <a16:creationId xmlns:a16="http://schemas.microsoft.com/office/drawing/2014/main" id="{A25EABDF-8E44-429F-9CB3-A2E43297CEE6}"/>
              </a:ext>
            </a:extLst>
          </p:cNvPr>
          <p:cNvSpPr/>
          <p:nvPr/>
        </p:nvSpPr>
        <p:spPr>
          <a:xfrm>
            <a:off x="5849938" y="3682207"/>
            <a:ext cx="410634" cy="381529"/>
          </a:xfrm>
          <a:prstGeom prst="rightArrow">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Arrow: Right 18">
            <a:extLst>
              <a:ext uri="{FF2B5EF4-FFF2-40B4-BE49-F238E27FC236}">
                <a16:creationId xmlns:a16="http://schemas.microsoft.com/office/drawing/2014/main" id="{76BB6062-6522-4EB0-9388-518AB4D5BEA7}"/>
              </a:ext>
            </a:extLst>
          </p:cNvPr>
          <p:cNvSpPr/>
          <p:nvPr/>
        </p:nvSpPr>
        <p:spPr>
          <a:xfrm>
            <a:off x="5849938" y="4661694"/>
            <a:ext cx="410634" cy="381529"/>
          </a:xfrm>
          <a:prstGeom prst="rightArrow">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Arrow: Right 19">
            <a:extLst>
              <a:ext uri="{FF2B5EF4-FFF2-40B4-BE49-F238E27FC236}">
                <a16:creationId xmlns:a16="http://schemas.microsoft.com/office/drawing/2014/main" id="{F4E47140-11C3-4A8F-A954-A24A78BEEFC8}"/>
              </a:ext>
            </a:extLst>
          </p:cNvPr>
          <p:cNvSpPr/>
          <p:nvPr/>
        </p:nvSpPr>
        <p:spPr>
          <a:xfrm>
            <a:off x="5849938" y="5559160"/>
            <a:ext cx="410634" cy="381529"/>
          </a:xfrm>
          <a:prstGeom prst="rightArrow">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42E71190-78AE-4D09-A997-699542CB48A1}"/>
              </a:ext>
            </a:extLst>
          </p:cNvPr>
          <p:cNvSpPr txBox="1"/>
          <p:nvPr/>
        </p:nvSpPr>
        <p:spPr>
          <a:xfrm rot="21009925">
            <a:off x="10457166" y="2882833"/>
            <a:ext cx="1665250" cy="369332"/>
          </a:xfrm>
          <a:prstGeom prst="rect">
            <a:avLst/>
          </a:prstGeom>
          <a:gradFill rotWithShape="1">
            <a:gsLst>
              <a:gs pos="0">
                <a:srgbClr val="4EA6DC">
                  <a:lumMod val="110000"/>
                  <a:satMod val="105000"/>
                  <a:tint val="67000"/>
                </a:srgbClr>
              </a:gs>
              <a:gs pos="50000">
                <a:srgbClr val="4EA6DC">
                  <a:lumMod val="105000"/>
                  <a:satMod val="103000"/>
                  <a:tint val="73000"/>
                </a:srgbClr>
              </a:gs>
              <a:gs pos="100000">
                <a:srgbClr val="4EA6DC">
                  <a:lumMod val="105000"/>
                  <a:satMod val="109000"/>
                  <a:tint val="81000"/>
                </a:srgbClr>
              </a:gs>
            </a:gsLst>
            <a:lin ang="5400000" scaled="0"/>
          </a:gradFill>
          <a:ln w="6350" cap="flat" cmpd="sng" algn="ctr">
            <a:solidFill>
              <a:srgbClr val="4EA6DC"/>
            </a:solid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rPr>
              <a:t>Mainstreaming</a:t>
            </a:r>
          </a:p>
        </p:txBody>
      </p:sp>
      <p:sp>
        <p:nvSpPr>
          <p:cNvPr id="14" name="TextBox 13">
            <a:extLst>
              <a:ext uri="{FF2B5EF4-FFF2-40B4-BE49-F238E27FC236}">
                <a16:creationId xmlns:a16="http://schemas.microsoft.com/office/drawing/2014/main" id="{AEAC1B2F-BFCF-470D-A036-033C20FD97A3}"/>
              </a:ext>
            </a:extLst>
          </p:cNvPr>
          <p:cNvSpPr txBox="1"/>
          <p:nvPr/>
        </p:nvSpPr>
        <p:spPr>
          <a:xfrm rot="21009925">
            <a:off x="10457166" y="4811378"/>
            <a:ext cx="1665250" cy="369332"/>
          </a:xfrm>
          <a:prstGeom prst="rect">
            <a:avLst/>
          </a:prstGeom>
          <a:gradFill rotWithShape="1">
            <a:gsLst>
              <a:gs pos="0">
                <a:srgbClr val="4EA6DC">
                  <a:lumMod val="110000"/>
                  <a:satMod val="105000"/>
                  <a:tint val="67000"/>
                </a:srgbClr>
              </a:gs>
              <a:gs pos="50000">
                <a:srgbClr val="4EA6DC">
                  <a:lumMod val="105000"/>
                  <a:satMod val="103000"/>
                  <a:tint val="73000"/>
                </a:srgbClr>
              </a:gs>
              <a:gs pos="100000">
                <a:srgbClr val="4EA6DC">
                  <a:lumMod val="105000"/>
                  <a:satMod val="109000"/>
                  <a:tint val="81000"/>
                </a:srgbClr>
              </a:gs>
            </a:gsLst>
            <a:lin ang="5400000" scaled="0"/>
          </a:gradFill>
          <a:ln w="6350" cap="flat" cmpd="sng" algn="ctr">
            <a:solidFill>
              <a:srgbClr val="4EA6DC"/>
            </a:solid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black"/>
                </a:solidFill>
                <a:effectLst/>
                <a:uLnTx/>
                <a:uFillTx/>
                <a:latin typeface="Calibri" panose="020F0502020204030204"/>
                <a:ea typeface="+mn-ea"/>
                <a:cs typeface="+mn-cs"/>
              </a:rPr>
              <a:t>Mainstreaming</a:t>
            </a:r>
          </a:p>
        </p:txBody>
      </p:sp>
      <p:sp>
        <p:nvSpPr>
          <p:cNvPr id="21" name="TextBox 20">
            <a:extLst>
              <a:ext uri="{FF2B5EF4-FFF2-40B4-BE49-F238E27FC236}">
                <a16:creationId xmlns:a16="http://schemas.microsoft.com/office/drawing/2014/main" id="{48F334D1-10B4-478B-A0F6-576DE6EDE888}"/>
              </a:ext>
            </a:extLst>
          </p:cNvPr>
          <p:cNvSpPr txBox="1"/>
          <p:nvPr/>
        </p:nvSpPr>
        <p:spPr>
          <a:xfrm rot="21009925">
            <a:off x="10664729" y="3749681"/>
            <a:ext cx="1374965" cy="369332"/>
          </a:xfrm>
          <a:prstGeom prst="rect">
            <a:avLst/>
          </a:prstGeom>
          <a:gradFill rotWithShape="1">
            <a:gsLst>
              <a:gs pos="0">
                <a:srgbClr val="4775E7">
                  <a:lumMod val="110000"/>
                  <a:satMod val="105000"/>
                  <a:tint val="67000"/>
                </a:srgbClr>
              </a:gs>
              <a:gs pos="50000">
                <a:srgbClr val="4775E7">
                  <a:lumMod val="105000"/>
                  <a:satMod val="103000"/>
                  <a:tint val="73000"/>
                </a:srgbClr>
              </a:gs>
              <a:gs pos="100000">
                <a:srgbClr val="4775E7">
                  <a:lumMod val="105000"/>
                  <a:satMod val="109000"/>
                  <a:tint val="81000"/>
                </a:srgbClr>
              </a:gs>
            </a:gsLst>
            <a:lin ang="5400000" scaled="0"/>
          </a:gradFill>
          <a:ln w="6350" cap="flat" cmpd="sng" algn="ctr">
            <a:solidFill>
              <a:srgbClr val="4775E7"/>
            </a:solid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rPr>
              <a:t>Targeted</a:t>
            </a:r>
          </a:p>
        </p:txBody>
      </p:sp>
      <p:sp>
        <p:nvSpPr>
          <p:cNvPr id="22" name="TextBox 21">
            <a:extLst>
              <a:ext uri="{FF2B5EF4-FFF2-40B4-BE49-F238E27FC236}">
                <a16:creationId xmlns:a16="http://schemas.microsoft.com/office/drawing/2014/main" id="{E3208BEA-B4CC-4224-A78D-41AA091A98AA}"/>
              </a:ext>
            </a:extLst>
          </p:cNvPr>
          <p:cNvSpPr txBox="1"/>
          <p:nvPr/>
        </p:nvSpPr>
        <p:spPr>
          <a:xfrm rot="21009925">
            <a:off x="10674824" y="5950728"/>
            <a:ext cx="1374965" cy="369332"/>
          </a:xfrm>
          <a:prstGeom prst="rect">
            <a:avLst/>
          </a:prstGeom>
          <a:gradFill rotWithShape="1">
            <a:gsLst>
              <a:gs pos="0">
                <a:srgbClr val="4775E7">
                  <a:lumMod val="110000"/>
                  <a:satMod val="105000"/>
                  <a:tint val="67000"/>
                </a:srgbClr>
              </a:gs>
              <a:gs pos="50000">
                <a:srgbClr val="4775E7">
                  <a:lumMod val="105000"/>
                  <a:satMod val="103000"/>
                  <a:tint val="73000"/>
                </a:srgbClr>
              </a:gs>
              <a:gs pos="100000">
                <a:srgbClr val="4775E7">
                  <a:lumMod val="105000"/>
                  <a:satMod val="109000"/>
                  <a:tint val="81000"/>
                </a:srgbClr>
              </a:gs>
            </a:gsLst>
            <a:lin ang="5400000" scaled="0"/>
          </a:gradFill>
          <a:ln w="6350" cap="flat" cmpd="sng" algn="ctr">
            <a:solidFill>
              <a:srgbClr val="4775E7"/>
            </a:solid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black"/>
                </a:solidFill>
                <a:effectLst/>
                <a:uLnTx/>
                <a:uFillTx/>
                <a:latin typeface="Calibri" panose="020F0502020204030204"/>
                <a:ea typeface="+mn-ea"/>
                <a:cs typeface="+mn-cs"/>
              </a:rPr>
              <a:t>Targeted</a:t>
            </a:r>
          </a:p>
        </p:txBody>
      </p:sp>
    </p:spTree>
    <p:extLst>
      <p:ext uri="{BB962C8B-B14F-4D97-AF65-F5344CB8AC3E}">
        <p14:creationId xmlns:p14="http://schemas.microsoft.com/office/powerpoint/2010/main" val="4267214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graphicEl>
                                              <a:dgm id="{81FB9C77-3CA4-4282-B3FC-B37A506B542B}"/>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graphicEl>
                                              <a:dgm id="{73B5D771-0590-4759-893A-D9E0AB00E6DC}"/>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graphicEl>
                                              <a:dgm id="{5846CA5A-4AF7-40AD-9D80-88F4A2914B6E}"/>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graphicEl>
                                              <a:dgm id="{C8335BD9-3B4E-4F4A-9029-D13D86AF7A8D}"/>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graphicEl>
                                              <a:dgm id="{84709833-3A44-4D30-8F37-669600F5C218}"/>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graphicEl>
                                              <a:dgm id="{33F009B6-2048-44B9-A2B8-1F8254D84C6D}"/>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graphicEl>
                                              <a:dgm id="{FABB5B6F-9E5D-41D9-B1D3-0FF5BD8EAA42}"/>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
                                            <p:graphicEl>
                                              <a:dgm id="{904EE6B9-AEDB-40DC-A331-FA4D3901AC84}"/>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uiExpand="1">
        <p:bldSub>
          <a:bldDgm bld="one"/>
        </p:bldSub>
      </p:bldGraphic>
      <p:bldGraphic spid="16" grpId="0" uiExpand="1">
        <p:bldSub>
          <a:bldDgm bld="one"/>
        </p:bldSub>
      </p:bldGraphic>
      <p:bldP spid="17" grpId="0" uiExpand="1" animBg="1"/>
      <p:bldP spid="18" grpId="0" uiExpand="1" animBg="1"/>
      <p:bldP spid="19" grpId="0" uiExpand="1" animBg="1"/>
      <p:bldP spid="2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58ED6DA7-F2EC-7E43-AF29-373B92B84345}"/>
              </a:ext>
            </a:extLst>
          </p:cNvPr>
          <p:cNvSpPr>
            <a:spLocks noGrp="1"/>
          </p:cNvSpPr>
          <p:nvPr>
            <p:ph type="title"/>
          </p:nvPr>
        </p:nvSpPr>
        <p:spPr>
          <a:xfrm>
            <a:off x="777240" y="731519"/>
            <a:ext cx="2845191" cy="3237579"/>
          </a:xfrm>
        </p:spPr>
        <p:txBody>
          <a:bodyPr>
            <a:normAutofit/>
          </a:bodyPr>
          <a:lstStyle/>
          <a:p>
            <a:r>
              <a:rPr lang="en-JP" sz="3500">
                <a:solidFill>
                  <a:srgbClr val="FFFFFF"/>
                </a:solidFill>
              </a:rPr>
              <a:t>Example of response measures including AAP, Disability and Protection</a:t>
            </a:r>
          </a:p>
        </p:txBody>
      </p:sp>
      <p:sp>
        <p:nvSpPr>
          <p:cNvPr id="28" name="Rectangle 27">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0" name="Rectangle 29">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37D3894-9D3D-0049-ACAA-EC9815BBADBA}"/>
              </a:ext>
            </a:extLst>
          </p:cNvPr>
          <p:cNvSpPr>
            <a:spLocks noGrp="1"/>
          </p:cNvSpPr>
          <p:nvPr>
            <p:ph idx="1"/>
          </p:nvPr>
        </p:nvSpPr>
        <p:spPr>
          <a:xfrm>
            <a:off x="4379709" y="686862"/>
            <a:ext cx="7037591" cy="5475129"/>
          </a:xfrm>
        </p:spPr>
        <p:txBody>
          <a:bodyPr anchor="ctr">
            <a:normAutofit/>
          </a:bodyPr>
          <a:lstStyle/>
          <a:p>
            <a:r>
              <a:rPr lang="en-US" sz="2600" dirty="0"/>
              <a:t>Highlights monitoring of GBV awareness and prevention activities; and promoting the dissemination of information on human rights and protection services available with the active participation of women and persons with disabilities. </a:t>
            </a:r>
          </a:p>
          <a:p>
            <a:r>
              <a:rPr lang="en-JP" sz="2600" dirty="0"/>
              <a:t>Accountability mechanisms to include persons with disabilities. </a:t>
            </a:r>
          </a:p>
          <a:p>
            <a:r>
              <a:rPr lang="en-JP" sz="2600" dirty="0"/>
              <a:t>Conducting safety audit (both sector specific and multisectoral)</a:t>
            </a:r>
          </a:p>
          <a:p>
            <a:r>
              <a:rPr lang="en-JP" sz="2600" dirty="0"/>
              <a:t>Training of frontline workers on GBV referrals</a:t>
            </a:r>
          </a:p>
          <a:p>
            <a:r>
              <a:rPr lang="en-JP" sz="2600" dirty="0"/>
              <a:t>Building capacity of persons with disabilities. </a:t>
            </a:r>
          </a:p>
        </p:txBody>
      </p:sp>
    </p:spTree>
    <p:extLst>
      <p:ext uri="{BB962C8B-B14F-4D97-AF65-F5344CB8AC3E}">
        <p14:creationId xmlns:p14="http://schemas.microsoft.com/office/powerpoint/2010/main" val="19981368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28662" y="361420"/>
            <a:ext cx="10515600" cy="712788"/>
          </a:xfrm>
        </p:spPr>
        <p:txBody>
          <a:bodyPr>
            <a:normAutofit/>
          </a:bodyPr>
          <a:lstStyle/>
          <a:p>
            <a:r>
              <a:rPr lang="en-US" b="1">
                <a:solidFill>
                  <a:srgbClr val="7030A0"/>
                </a:solidFill>
              </a:rPr>
              <a:t>Sample indicators</a:t>
            </a:r>
          </a:p>
        </p:txBody>
      </p:sp>
      <p:graphicFrame>
        <p:nvGraphicFramePr>
          <p:cNvPr id="5" name="Diagram 4">
            <a:extLst>
              <a:ext uri="{FF2B5EF4-FFF2-40B4-BE49-F238E27FC236}">
                <a16:creationId xmlns:a16="http://schemas.microsoft.com/office/drawing/2014/main" id="{B0BB4567-9809-DE40-9C11-B0EC90CE02F6}"/>
              </a:ext>
            </a:extLst>
          </p:cNvPr>
          <p:cNvGraphicFramePr/>
          <p:nvPr>
            <p:extLst>
              <p:ext uri="{D42A27DB-BD31-4B8C-83A1-F6EECF244321}">
                <p14:modId xmlns:p14="http://schemas.microsoft.com/office/powerpoint/2010/main" val="3254902892"/>
              </p:ext>
            </p:extLst>
          </p:nvPr>
        </p:nvGraphicFramePr>
        <p:xfrm>
          <a:off x="728662" y="1105428"/>
          <a:ext cx="109982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Rectangle: Rounded Corners 10">
            <a:extLst>
              <a:ext uri="{FF2B5EF4-FFF2-40B4-BE49-F238E27FC236}">
                <a16:creationId xmlns:a16="http://schemas.microsoft.com/office/drawing/2014/main" id="{DB51034F-6B9B-4FFE-9A02-D2E6327F56D0}"/>
              </a:ext>
            </a:extLst>
          </p:cNvPr>
          <p:cNvSpPr/>
          <p:nvPr/>
        </p:nvSpPr>
        <p:spPr>
          <a:xfrm>
            <a:off x="6371491" y="236414"/>
            <a:ext cx="4151922" cy="840154"/>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ea typeface="+mn-lt"/>
                <a:cs typeface="+mn-lt"/>
              </a:rPr>
              <a:t>Disaggregate other relevant indicators by gender, age &amp; disability</a:t>
            </a:r>
          </a:p>
        </p:txBody>
      </p:sp>
      <p:sp>
        <p:nvSpPr>
          <p:cNvPr id="12" name="Plus Sign 11">
            <a:extLst>
              <a:ext uri="{FF2B5EF4-FFF2-40B4-BE49-F238E27FC236}">
                <a16:creationId xmlns:a16="http://schemas.microsoft.com/office/drawing/2014/main" id="{654A6787-DB06-46DA-A02B-92269F19797E}"/>
              </a:ext>
            </a:extLst>
          </p:cNvPr>
          <p:cNvSpPr/>
          <p:nvPr/>
        </p:nvSpPr>
        <p:spPr>
          <a:xfrm>
            <a:off x="5175982" y="232751"/>
            <a:ext cx="918307" cy="918307"/>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96483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9336956-DC2A-8B44-831A-255C293CA8CF}"/>
              </a:ext>
            </a:extLst>
          </p:cNvPr>
          <p:cNvSpPr>
            <a:spLocks noGrp="1"/>
          </p:cNvSpPr>
          <p:nvPr>
            <p:ph type="title"/>
          </p:nvPr>
        </p:nvSpPr>
        <p:spPr/>
        <p:txBody>
          <a:bodyPr>
            <a:normAutofit/>
          </a:bodyPr>
          <a:lstStyle/>
          <a:p>
            <a:r>
              <a:rPr lang="en-JP" sz="4000" b="1"/>
              <a:t>Good examples: South Sudan WASH</a:t>
            </a:r>
          </a:p>
        </p:txBody>
      </p:sp>
      <p:pic>
        <p:nvPicPr>
          <p:cNvPr id="5" name="Picture 4">
            <a:extLst>
              <a:ext uri="{FF2B5EF4-FFF2-40B4-BE49-F238E27FC236}">
                <a16:creationId xmlns:a16="http://schemas.microsoft.com/office/drawing/2014/main" id="{6F55B689-3165-5641-834D-F1B5D9B2A18F}"/>
              </a:ext>
            </a:extLst>
          </p:cNvPr>
          <p:cNvPicPr>
            <a:picLocks noChangeAspect="1"/>
          </p:cNvPicPr>
          <p:nvPr/>
        </p:nvPicPr>
        <p:blipFill>
          <a:blip r:embed="rId3"/>
          <a:stretch>
            <a:fillRect/>
          </a:stretch>
        </p:blipFill>
        <p:spPr>
          <a:xfrm>
            <a:off x="951885" y="1612900"/>
            <a:ext cx="9567290" cy="3632200"/>
          </a:xfrm>
          <a:prstGeom prst="rect">
            <a:avLst/>
          </a:prstGeom>
        </p:spPr>
      </p:pic>
      <p:sp>
        <p:nvSpPr>
          <p:cNvPr id="6" name="TextBox 5">
            <a:extLst>
              <a:ext uri="{FF2B5EF4-FFF2-40B4-BE49-F238E27FC236}">
                <a16:creationId xmlns:a16="http://schemas.microsoft.com/office/drawing/2014/main" id="{81A2D29F-0BC2-3841-8360-1184AEAAD68E}"/>
              </a:ext>
            </a:extLst>
          </p:cNvPr>
          <p:cNvSpPr txBox="1"/>
          <p:nvPr/>
        </p:nvSpPr>
        <p:spPr>
          <a:xfrm>
            <a:off x="1171575" y="5572125"/>
            <a:ext cx="10058400" cy="1200329"/>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JP"/>
              <a:t>Sector objective includes GBV risk mitigation in 2019 and 2020.</a:t>
            </a:r>
            <a:endParaRPr lang="en-US">
              <a:cs typeface="Calibri"/>
            </a:endParaRPr>
          </a:p>
          <a:p>
            <a:pPr marL="285750" indent="-285750">
              <a:buFont typeface="Arial" panose="020B0604020202020204" pitchFamily="34" charset="0"/>
              <a:buChar char="•"/>
            </a:pPr>
            <a:r>
              <a:rPr lang="en-JP"/>
              <a:t>Safety audit embedded in WASH planning and monitoring</a:t>
            </a:r>
            <a:endParaRPr lang="en-JP">
              <a:cs typeface="Calibri"/>
            </a:endParaRPr>
          </a:p>
          <a:p>
            <a:pPr marL="285750" indent="-285750">
              <a:buFont typeface="Arial" panose="020B0604020202020204" pitchFamily="34" charset="0"/>
              <a:buChar char="•"/>
            </a:pPr>
            <a:r>
              <a:rPr lang="en-US"/>
              <a:t>T</a:t>
            </a:r>
            <a:r>
              <a:rPr lang="en-JP"/>
              <a:t>wo specific indicators related to GBV risk mitigation.  </a:t>
            </a:r>
            <a:endParaRPr lang="en-JP">
              <a:cs typeface="Calibri"/>
            </a:endParaRPr>
          </a:p>
          <a:p>
            <a:endParaRPr lang="en-JP"/>
          </a:p>
        </p:txBody>
      </p:sp>
    </p:spTree>
    <p:extLst>
      <p:ext uri="{BB962C8B-B14F-4D97-AF65-F5344CB8AC3E}">
        <p14:creationId xmlns:p14="http://schemas.microsoft.com/office/powerpoint/2010/main" val="1484677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Number of HRP projects committed to disaggregating disability data: &#10;Total: 379 Project &#10;Disability disaggregated data: 283 (75%">
            <a:extLst>
              <a:ext uri="{FF2B5EF4-FFF2-40B4-BE49-F238E27FC236}">
                <a16:creationId xmlns:a16="http://schemas.microsoft.com/office/drawing/2014/main" id="{D1D47365-673A-4FBB-A9AD-F398B38DE34C}"/>
              </a:ext>
            </a:extLst>
          </p:cNvPr>
          <p:cNvPicPr>
            <a:picLocks noChangeAspect="1"/>
          </p:cNvPicPr>
          <p:nvPr/>
        </p:nvPicPr>
        <p:blipFill>
          <a:blip r:embed="rId2"/>
          <a:stretch>
            <a:fillRect/>
          </a:stretch>
        </p:blipFill>
        <p:spPr>
          <a:xfrm>
            <a:off x="7879167" y="1979543"/>
            <a:ext cx="3920068" cy="302997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3" name="Content Placeholder 2">
            <a:extLst>
              <a:ext uri="{FF2B5EF4-FFF2-40B4-BE49-F238E27FC236}">
                <a16:creationId xmlns:a16="http://schemas.microsoft.com/office/drawing/2014/main" id="{53D0102D-40CD-468C-AF77-AA0BD64886E8}"/>
              </a:ext>
            </a:extLst>
          </p:cNvPr>
          <p:cNvSpPr>
            <a:spLocks noGrp="1"/>
          </p:cNvSpPr>
          <p:nvPr>
            <p:ph sz="half" idx="1"/>
          </p:nvPr>
        </p:nvSpPr>
        <p:spPr>
          <a:xfrm>
            <a:off x="643468" y="1782981"/>
            <a:ext cx="6842935" cy="4393982"/>
          </a:xfrm>
        </p:spPr>
        <p:txBody>
          <a:bodyPr vert="horz" lIns="91440" tIns="45720" rIns="91440" bIns="45720" rtlCol="0">
            <a:normAutofit/>
          </a:bodyPr>
          <a:lstStyle/>
          <a:p>
            <a:r>
              <a:rPr lang="en-US" sz="2000"/>
              <a:t>Increase efforts to identify barriers, risks and enablers for people with disabilities </a:t>
            </a:r>
          </a:p>
          <a:p>
            <a:r>
              <a:rPr lang="en-US" sz="2000"/>
              <a:t>Strengthen the inclusion of people with different types of disabilities:</a:t>
            </a:r>
          </a:p>
          <a:p>
            <a:pPr lvl="1"/>
            <a:r>
              <a:rPr lang="en-US" sz="2000"/>
              <a:t>Additional resources to be allocated </a:t>
            </a:r>
          </a:p>
          <a:p>
            <a:pPr lvl="1"/>
            <a:r>
              <a:rPr lang="en-US" sz="2000"/>
              <a:t>Data collection on disability </a:t>
            </a:r>
          </a:p>
          <a:p>
            <a:pPr lvl="1"/>
            <a:r>
              <a:rPr lang="en-US" sz="2000"/>
              <a:t>Build and strengthen partnerships and capacity building with organizations for persons with disabilities (OPDs) </a:t>
            </a:r>
          </a:p>
          <a:p>
            <a:pPr lvl="1"/>
            <a:r>
              <a:rPr lang="en-US" sz="2000"/>
              <a:t>Improve monitoring, reporting and learning. </a:t>
            </a:r>
          </a:p>
          <a:p>
            <a:r>
              <a:rPr lang="en-US" sz="2000"/>
              <a:t>All projects under the HRP to have identified disability considerations (disaggregate data by disability; consult with people with disabilities; address additional risks; and address barriers)</a:t>
            </a:r>
          </a:p>
        </p:txBody>
      </p:sp>
      <p:sp>
        <p:nvSpPr>
          <p:cNvPr id="2" name="Title 1">
            <a:extLst>
              <a:ext uri="{FF2B5EF4-FFF2-40B4-BE49-F238E27FC236}">
                <a16:creationId xmlns:a16="http://schemas.microsoft.com/office/drawing/2014/main" id="{0BC77AA5-A6D5-41CC-9DB8-C0BA242898FD}"/>
              </a:ext>
            </a:extLst>
          </p:cNvPr>
          <p:cNvSpPr>
            <a:spLocks noGrp="1"/>
          </p:cNvSpPr>
          <p:nvPr>
            <p:ph type="title"/>
          </p:nvPr>
        </p:nvSpPr>
        <p:spPr>
          <a:xfrm>
            <a:off x="643467" y="321734"/>
            <a:ext cx="10905066" cy="1135737"/>
          </a:xfrm>
        </p:spPr>
        <p:txBody>
          <a:bodyPr vert="horz" lIns="91440" tIns="45720" rIns="91440" bIns="45720" rtlCol="0" anchor="ctr">
            <a:normAutofit/>
          </a:bodyPr>
          <a:lstStyle/>
          <a:p>
            <a:r>
              <a:rPr lang="en-US" sz="3600"/>
              <a:t>Good practices : Somalia HRP 2020</a:t>
            </a:r>
          </a:p>
        </p:txBody>
      </p:sp>
    </p:spTree>
    <p:extLst>
      <p:ext uri="{BB962C8B-B14F-4D97-AF65-F5344CB8AC3E}">
        <p14:creationId xmlns:p14="http://schemas.microsoft.com/office/powerpoint/2010/main" val="1564836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 name="Rectangle 37">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 name="Picture 39">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A478DAE-CF08-4B0F-8458-ED9FBB94B076}"/>
              </a:ext>
            </a:extLst>
          </p:cNvPr>
          <p:cNvSpPr>
            <a:spLocks noGrp="1"/>
          </p:cNvSpPr>
          <p:nvPr>
            <p:ph type="title"/>
          </p:nvPr>
        </p:nvSpPr>
        <p:spPr>
          <a:xfrm>
            <a:off x="6094105" y="802955"/>
            <a:ext cx="4977976" cy="1454051"/>
          </a:xfrm>
        </p:spPr>
        <p:txBody>
          <a:bodyPr vert="horz" lIns="91440" tIns="45720" rIns="91440" bIns="45720" rtlCol="0" anchor="ctr">
            <a:normAutofit/>
          </a:bodyPr>
          <a:lstStyle/>
          <a:p>
            <a:r>
              <a:rPr lang="en-US" b="1">
                <a:solidFill>
                  <a:srgbClr val="000000"/>
                </a:solidFill>
              </a:rPr>
              <a:t>Mentimeter</a:t>
            </a:r>
            <a:endParaRPr lang="en-US">
              <a:solidFill>
                <a:srgbClr val="000000"/>
              </a:solidFill>
            </a:endParaRPr>
          </a:p>
        </p:txBody>
      </p:sp>
      <p:sp>
        <p:nvSpPr>
          <p:cNvPr id="46"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5" descr="A picture containing clock, table&#10;&#10;Description automatically generated">
            <a:extLst>
              <a:ext uri="{FF2B5EF4-FFF2-40B4-BE49-F238E27FC236}">
                <a16:creationId xmlns:a16="http://schemas.microsoft.com/office/drawing/2014/main" id="{F7EA570F-7695-4EBC-B80C-B58C7809B708}"/>
              </a:ext>
            </a:extLst>
          </p:cNvPr>
          <p:cNvPicPr>
            <a:picLocks noGrp="1" noChangeAspect="1"/>
          </p:cNvPicPr>
          <p:nvPr>
            <p:ph sz="half" idx="1"/>
          </p:nvPr>
        </p:nvPicPr>
        <p:blipFill rotWithShape="1">
          <a:blip r:embed="rId3">
            <a:alphaModFix/>
          </a:blip>
          <a:srcRect t="3102" r="2" b="21540"/>
          <a:stretch/>
        </p:blipFill>
        <p:spPr>
          <a:xfrm>
            <a:off x="20" y="907231"/>
            <a:ext cx="4838021" cy="506373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4" name="Content Placeholder 3">
            <a:extLst>
              <a:ext uri="{FF2B5EF4-FFF2-40B4-BE49-F238E27FC236}">
                <a16:creationId xmlns:a16="http://schemas.microsoft.com/office/drawing/2014/main" id="{769637EE-33DE-4CDB-9623-1DC1CFCBEBD6}"/>
              </a:ext>
            </a:extLst>
          </p:cNvPr>
          <p:cNvSpPr>
            <a:spLocks noGrp="1"/>
          </p:cNvSpPr>
          <p:nvPr>
            <p:ph sz="half" idx="2"/>
          </p:nvPr>
        </p:nvSpPr>
        <p:spPr>
          <a:xfrm>
            <a:off x="6090574" y="2421682"/>
            <a:ext cx="4977578" cy="3639289"/>
          </a:xfrm>
        </p:spPr>
        <p:txBody>
          <a:bodyPr vert="horz" lIns="91440" tIns="45720" rIns="91440" bIns="45720" rtlCol="0" anchor="ctr">
            <a:normAutofit/>
          </a:bodyPr>
          <a:lstStyle/>
          <a:p>
            <a:pPr>
              <a:spcBef>
                <a:spcPct val="0"/>
              </a:spcBef>
              <a:spcAft>
                <a:spcPts val="800"/>
              </a:spcAft>
            </a:pPr>
            <a:r>
              <a:rPr lang="en-US" sz="2000" b="1" dirty="0">
                <a:solidFill>
                  <a:srgbClr val="000000"/>
                </a:solidFill>
              </a:rPr>
              <a:t>Go to menti.com</a:t>
            </a:r>
            <a:endParaRPr lang="en-US" sz="2000" dirty="0">
              <a:solidFill>
                <a:srgbClr val="000000"/>
              </a:solidFill>
            </a:endParaRPr>
          </a:p>
          <a:p>
            <a:pPr>
              <a:spcBef>
                <a:spcPct val="0"/>
              </a:spcBef>
              <a:spcAft>
                <a:spcPts val="800"/>
              </a:spcAft>
            </a:pPr>
            <a:r>
              <a:rPr lang="en-US" sz="2000" b="1" dirty="0">
                <a:solidFill>
                  <a:srgbClr val="000000"/>
                </a:solidFill>
              </a:rPr>
              <a:t>Code: </a:t>
            </a:r>
            <a:r>
              <a:rPr lang="en-US" sz="2000" b="1" dirty="0"/>
              <a:t>36 44 32 7 </a:t>
            </a:r>
          </a:p>
          <a:p>
            <a:pPr>
              <a:spcBef>
                <a:spcPct val="0"/>
              </a:spcBef>
              <a:spcAft>
                <a:spcPts val="800"/>
              </a:spcAft>
            </a:pPr>
            <a:endParaRPr lang="en-US" sz="2000" dirty="0">
              <a:solidFill>
                <a:srgbClr val="000000"/>
              </a:solidFill>
            </a:endParaRPr>
          </a:p>
          <a:p>
            <a:pPr>
              <a:spcBef>
                <a:spcPct val="0"/>
              </a:spcBef>
              <a:spcAft>
                <a:spcPts val="800"/>
              </a:spcAft>
            </a:pPr>
            <a:r>
              <a:rPr lang="en-US" sz="2000" b="1" dirty="0">
                <a:solidFill>
                  <a:srgbClr val="000000"/>
                </a:solidFill>
              </a:rPr>
              <a:t>Or click the link </a:t>
            </a:r>
            <a:r>
              <a:rPr lang="en-US" sz="2000" b="1" dirty="0">
                <a:solidFill>
                  <a:srgbClr val="000000"/>
                </a:solidFill>
                <a:hlinkClick r:id="rId4"/>
              </a:rPr>
              <a:t>https://www.menti.com/1k9tohcw39</a:t>
            </a:r>
            <a:r>
              <a:rPr lang="en-US" sz="2000" b="1" dirty="0">
                <a:solidFill>
                  <a:srgbClr val="000000"/>
                </a:solidFill>
              </a:rPr>
              <a:t> in the chat box to go to </a:t>
            </a:r>
            <a:r>
              <a:rPr lang="en-US" sz="2000" b="1" dirty="0" err="1">
                <a:solidFill>
                  <a:srgbClr val="000000"/>
                </a:solidFill>
              </a:rPr>
              <a:t>mentimeter</a:t>
            </a:r>
            <a:endParaRPr lang="en-US" sz="2000" dirty="0">
              <a:solidFill>
                <a:srgbClr val="000000"/>
              </a:solidFill>
            </a:endParaRPr>
          </a:p>
          <a:p>
            <a:pPr>
              <a:spcBef>
                <a:spcPct val="0"/>
              </a:spcBef>
              <a:spcAft>
                <a:spcPts val="800"/>
              </a:spcAft>
            </a:pPr>
            <a:endParaRPr lang="en-US" sz="2000" dirty="0">
              <a:solidFill>
                <a:srgbClr val="000000"/>
              </a:solidFill>
            </a:endParaRPr>
          </a:p>
          <a:p>
            <a:pPr marL="0" indent="0" algn="ctr">
              <a:spcBef>
                <a:spcPct val="0"/>
              </a:spcBef>
              <a:spcAft>
                <a:spcPts val="800"/>
              </a:spcAft>
              <a:buNone/>
            </a:pPr>
            <a:r>
              <a:rPr lang="en-US" sz="2000" b="1" dirty="0">
                <a:solidFill>
                  <a:schemeClr val="accent1"/>
                </a:solidFill>
              </a:rPr>
              <a:t>What is your current practices and interests in cross-cutting issues integration into HNO and HRP?</a:t>
            </a:r>
            <a:endParaRPr lang="en-US" sz="2000" dirty="0">
              <a:solidFill>
                <a:schemeClr val="accent1"/>
              </a:solidFill>
            </a:endParaRPr>
          </a:p>
        </p:txBody>
      </p:sp>
    </p:spTree>
    <p:extLst>
      <p:ext uri="{BB962C8B-B14F-4D97-AF65-F5344CB8AC3E}">
        <p14:creationId xmlns:p14="http://schemas.microsoft.com/office/powerpoint/2010/main" val="4972242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92284BBC-02DA-0B4F-9287-E4C17721423F}"/>
              </a:ext>
            </a:extLst>
          </p:cNvPr>
          <p:cNvSpPr>
            <a:spLocks noGrp="1"/>
          </p:cNvSpPr>
          <p:nvPr>
            <p:ph type="title"/>
          </p:nvPr>
        </p:nvSpPr>
        <p:spPr>
          <a:xfrm>
            <a:off x="838200" y="963877"/>
            <a:ext cx="3494362" cy="4930246"/>
          </a:xfrm>
        </p:spPr>
        <p:txBody>
          <a:bodyPr>
            <a:normAutofit/>
          </a:bodyPr>
          <a:lstStyle/>
          <a:p>
            <a:pPr algn="r"/>
            <a:r>
              <a:rPr lang="en-JP" dirty="0">
                <a:solidFill>
                  <a:schemeClr val="accent1"/>
                </a:solidFill>
              </a:rPr>
              <a:t>Common approach – Resources Mobilization </a:t>
            </a:r>
          </a:p>
        </p:txBody>
      </p:sp>
      <p:cxnSp>
        <p:nvCxnSpPr>
          <p:cNvPr id="26" name="Straight Connector 25">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 name="Content Placeholder 1">
            <a:extLst>
              <a:ext uri="{FF2B5EF4-FFF2-40B4-BE49-F238E27FC236}">
                <a16:creationId xmlns:a16="http://schemas.microsoft.com/office/drawing/2014/main" id="{B83CC351-3C5C-43EF-8D6A-1D189E72B114}"/>
              </a:ext>
            </a:extLst>
          </p:cNvPr>
          <p:cNvGraphicFramePr>
            <a:graphicFrameLocks noGrp="1"/>
          </p:cNvGraphicFramePr>
          <p:nvPr>
            <p:ph idx="1"/>
            <p:extLst>
              <p:ext uri="{D42A27DB-BD31-4B8C-83A1-F6EECF244321}">
                <p14:modId xmlns:p14="http://schemas.microsoft.com/office/powerpoint/2010/main" val="4210042152"/>
              </p:ext>
            </p:extLst>
          </p:nvPr>
        </p:nvGraphicFramePr>
        <p:xfrm>
          <a:off x="4849199" y="513184"/>
          <a:ext cx="6702096" cy="57663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769277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931AEB-E4E3-4690-8C95-FF07D8732C6E}"/>
              </a:ext>
            </a:extLst>
          </p:cNvPr>
          <p:cNvSpPr>
            <a:spLocks noGrp="1"/>
          </p:cNvSpPr>
          <p:nvPr>
            <p:ph type="title"/>
          </p:nvPr>
        </p:nvSpPr>
        <p:spPr>
          <a:xfrm>
            <a:off x="686834" y="1153572"/>
            <a:ext cx="3200400" cy="4461163"/>
          </a:xfrm>
        </p:spPr>
        <p:txBody>
          <a:bodyPr>
            <a:normAutofit/>
          </a:bodyPr>
          <a:lstStyle/>
          <a:p>
            <a:r>
              <a:rPr lang="en-US" sz="3100" dirty="0">
                <a:solidFill>
                  <a:srgbClr val="FFFFFF"/>
                </a:solidFill>
              </a:rPr>
              <a:t>Examples of inclusion of cross-cutting issues in Project Vetting - 2019 Guidance &amp; Project Vetting Criteria for the HRP, Shelter, Palestine</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 name="TextBox 8">
            <a:extLst>
              <a:ext uri="{FF2B5EF4-FFF2-40B4-BE49-F238E27FC236}">
                <a16:creationId xmlns:a16="http://schemas.microsoft.com/office/drawing/2014/main" id="{513FC48C-368E-4B48-BEFD-9AA9370F9D46}"/>
              </a:ext>
            </a:extLst>
          </p:cNvPr>
          <p:cNvSpPr txBox="1"/>
          <p:nvPr/>
        </p:nvSpPr>
        <p:spPr>
          <a:xfrm>
            <a:off x="4217533" y="5721187"/>
            <a:ext cx="6470650" cy="336550"/>
          </a:xfrm>
          <a:prstGeom prst="rect">
            <a:avLst/>
          </a:prstGeom>
          <a:noFill/>
        </p:spPr>
        <p:txBody>
          <a:bodyPr wrap="square" rtlCol="0" anchor="t">
            <a:noAutofit/>
          </a:bodyPr>
          <a:lstStyle/>
          <a:p>
            <a:pPr>
              <a:lnSpc>
                <a:spcPct val="90000"/>
              </a:lnSpc>
              <a:spcAft>
                <a:spcPts val="600"/>
              </a:spcAft>
            </a:pPr>
            <a:r>
              <a:rPr lang="en-JP" dirty="0">
                <a:solidFill>
                  <a:srgbClr val="FF0000"/>
                </a:solidFill>
              </a:rPr>
              <a:t>Cross-cutting issues are included in the Prohect vetting sheet. It encouraging to integrate cross-cutting issues in project sheets.</a:t>
            </a:r>
          </a:p>
        </p:txBody>
      </p:sp>
      <p:sp>
        <p:nvSpPr>
          <p:cNvPr id="11" name="Content Placeholder 2">
            <a:extLst>
              <a:ext uri="{FF2B5EF4-FFF2-40B4-BE49-F238E27FC236}">
                <a16:creationId xmlns:a16="http://schemas.microsoft.com/office/drawing/2014/main" id="{F5CD5542-0FB4-4189-8FF6-A7030D838174}"/>
              </a:ext>
            </a:extLst>
          </p:cNvPr>
          <p:cNvSpPr>
            <a:spLocks noGrp="1"/>
          </p:cNvSpPr>
          <p:nvPr>
            <p:ph sz="half" idx="1"/>
          </p:nvPr>
        </p:nvSpPr>
        <p:spPr>
          <a:xfrm>
            <a:off x="4313553" y="292386"/>
            <a:ext cx="6705899" cy="6138576"/>
          </a:xfrm>
        </p:spPr>
        <p:txBody>
          <a:bodyPr wrap="square" anchor="t">
            <a:noAutofit/>
          </a:bodyPr>
          <a:lstStyle/>
          <a:p>
            <a:pPr marL="0" indent="0">
              <a:buNone/>
            </a:pPr>
            <a:r>
              <a:rPr lang="en-GB" sz="1200" b="1" u="sng" dirty="0"/>
              <a:t>Cross-cutting issues</a:t>
            </a:r>
            <a:endParaRPr lang="en-JP" sz="1200" dirty="0"/>
          </a:p>
          <a:p>
            <a:r>
              <a:rPr lang="en-GB" sz="1200" dirty="0"/>
              <a:t> </a:t>
            </a:r>
            <a:r>
              <a:rPr lang="en-GB" sz="1200" b="1" dirty="0"/>
              <a:t>Gender mainstreaming and the Gender and Age Marker code</a:t>
            </a:r>
            <a:endParaRPr lang="en-JP" sz="1200" dirty="0"/>
          </a:p>
          <a:p>
            <a:pPr marL="0" indent="0">
              <a:buNone/>
            </a:pPr>
            <a:r>
              <a:rPr lang="en-GB" sz="1200" dirty="0"/>
              <a:t>Projects should include information on gender in their narrative on needs analysis, activities and indicators. Clusters have been provided with gender guidance documents, which partners should have consulted and adhered to. The guidance includes information on the Gender and Age Marker code, which partners will have self-assessed in their OPS project sheet application. Cluster Gender Focal Points will support the vetting panels, which will review the Gender and Age Marker coding. </a:t>
            </a:r>
            <a:r>
              <a:rPr lang="en-GB" sz="1200" i="1" dirty="0"/>
              <a:t>The score range is: </a:t>
            </a:r>
            <a:endParaRPr lang="en-JP" sz="1200" dirty="0"/>
          </a:p>
          <a:p>
            <a:pPr lvl="0"/>
            <a:r>
              <a:rPr lang="en-GB" sz="1200" b="1" dirty="0"/>
              <a:t>Protection mainstreaming</a:t>
            </a:r>
            <a:endParaRPr lang="en-JP" sz="1200" dirty="0"/>
          </a:p>
          <a:p>
            <a:pPr marL="0" indent="0">
              <a:buNone/>
            </a:pPr>
            <a:r>
              <a:rPr lang="en-GB" sz="1200" dirty="0"/>
              <a:t>Partners should demonstrate a commitment to mainstreaming protection in their programme delivery, and the project sheet should have evidence of protection mainstreaming, including in the narrative sections on needs analysis, activities and indicators, as appropriate. </a:t>
            </a:r>
            <a:r>
              <a:rPr lang="en-GB" sz="1200" i="1" dirty="0"/>
              <a:t>The score range is: </a:t>
            </a:r>
            <a:endParaRPr lang="en-JP" sz="1200" dirty="0"/>
          </a:p>
          <a:p>
            <a:pPr lvl="0"/>
            <a:r>
              <a:rPr lang="en-GB" sz="1200" b="1" dirty="0"/>
              <a:t>Community Engagement</a:t>
            </a:r>
            <a:endParaRPr lang="en-JP" sz="1200" dirty="0"/>
          </a:p>
          <a:p>
            <a:pPr marL="0" indent="0">
              <a:buNone/>
            </a:pPr>
            <a:r>
              <a:rPr lang="en-GB" sz="1200" dirty="0"/>
              <a:t>Projects that enhance Community Engagement (which includes the concepts of Accountability to Affected Populations (AAP) and Communication with Communities (</a:t>
            </a:r>
            <a:r>
              <a:rPr lang="en-GB" sz="1200" dirty="0" err="1"/>
              <a:t>CwC</a:t>
            </a:r>
            <a:r>
              <a:rPr lang="en-GB" sz="1200" dirty="0"/>
              <a:t>)) should be considered favourably by vetting panels. Community Engagement should be reflected in the project design, implementation, monitoring and evaluation phases of a project to the extent possible. Partners will answer a number of questions through drop-down options to identify their level of Community Engagement. </a:t>
            </a:r>
            <a:r>
              <a:rPr lang="en-GB" sz="1200" i="1" dirty="0"/>
              <a:t>The score range is</a:t>
            </a:r>
          </a:p>
          <a:p>
            <a:pPr marL="0" indent="0">
              <a:buNone/>
            </a:pPr>
            <a:endParaRPr lang="en-GB" sz="1200" i="1" dirty="0"/>
          </a:p>
          <a:p>
            <a:pPr marL="0" indent="0">
              <a:buNone/>
            </a:pPr>
            <a:r>
              <a:rPr lang="en-GB" sz="1200" b="1" u="sng" dirty="0"/>
              <a:t>Local partnerships</a:t>
            </a:r>
            <a:endParaRPr lang="en-JP" sz="1200" dirty="0"/>
          </a:p>
          <a:p>
            <a:pPr lvl="0"/>
            <a:r>
              <a:rPr lang="en-GB" sz="1200" b="1" dirty="0"/>
              <a:t>Implementing partners / partnerships with local NGOs</a:t>
            </a:r>
            <a:endParaRPr lang="en-JP" sz="1200" dirty="0"/>
          </a:p>
          <a:p>
            <a:pPr marL="0" indent="0">
              <a:buNone/>
            </a:pPr>
            <a:r>
              <a:rPr lang="en-GB" sz="1200" dirty="0"/>
              <a:t>Wherever possible, projects shall include partnerships with local NGOs and other national partners as implementing partners. Projects submitted directly by local NGOs will receive the highest score in this field. </a:t>
            </a:r>
            <a:r>
              <a:rPr lang="en-GB" sz="1200" i="1" dirty="0"/>
              <a:t>The score range is: </a:t>
            </a:r>
            <a:endParaRPr lang="en-JP" sz="1200" dirty="0"/>
          </a:p>
          <a:p>
            <a:pPr marL="0" indent="0">
              <a:buNone/>
            </a:pPr>
            <a:endParaRPr lang="en-JP" sz="1200" dirty="0"/>
          </a:p>
        </p:txBody>
      </p:sp>
    </p:spTree>
    <p:extLst>
      <p:ext uri="{BB962C8B-B14F-4D97-AF65-F5344CB8AC3E}">
        <p14:creationId xmlns:p14="http://schemas.microsoft.com/office/powerpoint/2010/main" val="41926259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90301" y="929898"/>
            <a:ext cx="2101016" cy="693335"/>
          </a:xfrm>
          <a:prstGeom prst="rect">
            <a:avLst/>
          </a:prstGeom>
        </p:spPr>
      </p:pic>
      <p:sp>
        <p:nvSpPr>
          <p:cNvPr id="8" name="Rectangle 7"/>
          <p:cNvSpPr/>
          <p:nvPr/>
        </p:nvSpPr>
        <p:spPr>
          <a:xfrm>
            <a:off x="10868297" y="19050"/>
            <a:ext cx="1323703" cy="6858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itle 1"/>
          <p:cNvSpPr>
            <a:spLocks noGrp="1"/>
          </p:cNvSpPr>
          <p:nvPr>
            <p:ph type="title"/>
          </p:nvPr>
        </p:nvSpPr>
        <p:spPr>
          <a:xfrm>
            <a:off x="387460" y="325466"/>
            <a:ext cx="10480838" cy="604432"/>
          </a:xfrm>
        </p:spPr>
        <p:txBody>
          <a:bodyPr>
            <a:noAutofit/>
          </a:bodyPr>
          <a:lstStyle/>
          <a:p>
            <a:r>
              <a:rPr lang="en-US" sz="4000" b="1" dirty="0">
                <a:solidFill>
                  <a:schemeClr val="accent1"/>
                </a:solidFill>
                <a:latin typeface="+mn-lt"/>
              </a:rPr>
              <a:t>South Sudan Humanitarian Funding</a:t>
            </a:r>
            <a:r>
              <a:rPr lang="en-US" sz="4000" b="1" dirty="0">
                <a:solidFill>
                  <a:schemeClr val="accent1"/>
                </a:solidFill>
                <a:latin typeface="+mn-lt"/>
                <a:sym typeface="Wingdings" panose="05000000000000000000" pitchFamily="2" charset="2"/>
              </a:rPr>
              <a:t> 2018/2019</a:t>
            </a:r>
            <a:endParaRPr lang="en-US" sz="4000" b="1" dirty="0">
              <a:solidFill>
                <a:schemeClr val="accent1"/>
              </a:solidFill>
              <a:latin typeface="+mn-lt"/>
            </a:endParaRPr>
          </a:p>
        </p:txBody>
      </p:sp>
      <p:sp>
        <p:nvSpPr>
          <p:cNvPr id="11" name="Content Placeholder 2"/>
          <p:cNvSpPr txBox="1">
            <a:spLocks/>
          </p:cNvSpPr>
          <p:nvPr/>
        </p:nvSpPr>
        <p:spPr>
          <a:xfrm>
            <a:off x="387460" y="1255364"/>
            <a:ext cx="11160106" cy="460299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endParaRPr lang="en-US" sz="2800"/>
          </a:p>
          <a:p>
            <a:pPr lvl="1">
              <a:buFont typeface="Wingdings" panose="05000000000000000000" pitchFamily="2" charset="2"/>
              <a:buChar char="§"/>
            </a:pPr>
            <a:endParaRPr lang="en-US" sz="2600"/>
          </a:p>
          <a:p>
            <a:pPr marL="914400" lvl="1" indent="-457200"/>
            <a:endParaRPr lang="en-US" sz="2600"/>
          </a:p>
        </p:txBody>
      </p:sp>
      <p:pic>
        <p:nvPicPr>
          <p:cNvPr id="2050" name="Picture 4" descr="image00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368" y="1213757"/>
            <a:ext cx="7273707" cy="5167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5"/>
          <a:stretch>
            <a:fillRect/>
          </a:stretch>
        </p:blipFill>
        <p:spPr>
          <a:xfrm>
            <a:off x="2803413" y="1773726"/>
            <a:ext cx="9309326" cy="1919061"/>
          </a:xfrm>
          <a:prstGeom prst="rect">
            <a:avLst/>
          </a:prstGeom>
        </p:spPr>
      </p:pic>
      <p:pic>
        <p:nvPicPr>
          <p:cNvPr id="4" name="Picture 3"/>
          <p:cNvPicPr>
            <a:picLocks noChangeAspect="1"/>
          </p:cNvPicPr>
          <p:nvPr/>
        </p:nvPicPr>
        <p:blipFill>
          <a:blip r:embed="rId6"/>
          <a:stretch>
            <a:fillRect/>
          </a:stretch>
        </p:blipFill>
        <p:spPr>
          <a:xfrm>
            <a:off x="8124961" y="4131844"/>
            <a:ext cx="2076450" cy="2209800"/>
          </a:xfrm>
          <a:prstGeom prst="rect">
            <a:avLst/>
          </a:prstGeom>
        </p:spPr>
      </p:pic>
    </p:spTree>
    <p:extLst>
      <p:ext uri="{BB962C8B-B14F-4D97-AF65-F5344CB8AC3E}">
        <p14:creationId xmlns:p14="http://schemas.microsoft.com/office/powerpoint/2010/main" val="8430003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E443FD7-A66B-4AA0-872D-B088B9BC5F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A28D12D-951A-CA47-91FF-C3E1EBD2D0C9}"/>
              </a:ext>
            </a:extLst>
          </p:cNvPr>
          <p:cNvSpPr>
            <a:spLocks noGrp="1"/>
          </p:cNvSpPr>
          <p:nvPr>
            <p:ph type="title"/>
          </p:nvPr>
        </p:nvSpPr>
        <p:spPr>
          <a:xfrm>
            <a:off x="1094095" y="851517"/>
            <a:ext cx="5238466" cy="2991416"/>
          </a:xfrm>
        </p:spPr>
        <p:txBody>
          <a:bodyPr vert="horz" lIns="91440" tIns="45720" rIns="91440" bIns="45720" rtlCol="0" anchor="b">
            <a:normAutofit/>
          </a:bodyPr>
          <a:lstStyle/>
          <a:p>
            <a:r>
              <a:rPr lang="en-US" sz="6000" b="1" kern="1200">
                <a:solidFill>
                  <a:schemeClr val="tx1"/>
                </a:solidFill>
                <a:latin typeface="+mj-lt"/>
                <a:ea typeface="+mj-ea"/>
                <a:cs typeface="+mj-cs"/>
              </a:rPr>
              <a:t>Questions?</a:t>
            </a:r>
          </a:p>
        </p:txBody>
      </p:sp>
      <p:sp>
        <p:nvSpPr>
          <p:cNvPr id="23" name="Freeform: Shape 22">
            <a:extLst>
              <a:ext uri="{FF2B5EF4-FFF2-40B4-BE49-F238E27FC236}">
                <a16:creationId xmlns:a16="http://schemas.microsoft.com/office/drawing/2014/main" id="{C04BE0EF-3561-49B4-9A29-F283168A9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0370" y="851518"/>
            <a:ext cx="6184806"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0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3 h 5154967"/>
              <a:gd name="connsiteX37" fmla="*/ 1625714 w 6184806"/>
              <a:gd name="connsiteY37" fmla="*/ 109243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2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0"/>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3"/>
                  <a:pt x="2445216" y="109243"/>
                </a:cubicBezTo>
                <a:cubicBezTo>
                  <a:pt x="1625714" y="109243"/>
                  <a:pt x="1625714" y="109243"/>
                  <a:pt x="1625714" y="109243"/>
                </a:cubicBezTo>
                <a:cubicBezTo>
                  <a:pt x="1572615" y="109243"/>
                  <a:pt x="1524825" y="137459"/>
                  <a:pt x="1498276" y="183309"/>
                </a:cubicBezTo>
                <a:cubicBezTo>
                  <a:pt x="1089410" y="890450"/>
                  <a:pt x="1089410" y="890450"/>
                  <a:pt x="1089410" y="890450"/>
                </a:cubicBezTo>
                <a:cubicBezTo>
                  <a:pt x="1062860" y="934537"/>
                  <a:pt x="1062860" y="990967"/>
                  <a:pt x="1089410" y="1035054"/>
                </a:cubicBezTo>
                <a:cubicBezTo>
                  <a:pt x="1498276" y="1742196"/>
                  <a:pt x="1498276" y="1742196"/>
                  <a:pt x="1498276" y="1742196"/>
                </a:cubicBezTo>
                <a:cubicBezTo>
                  <a:pt x="1511551" y="1765121"/>
                  <a:pt x="1530135" y="1783637"/>
                  <a:pt x="1552039" y="1796422"/>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Content Placeholder 4" descr="Questions">
            <a:extLst>
              <a:ext uri="{FF2B5EF4-FFF2-40B4-BE49-F238E27FC236}">
                <a16:creationId xmlns:a16="http://schemas.microsoft.com/office/drawing/2014/main" id="{946FEEC4-B2A7-334A-ACBF-6951B916858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31503" y="2129307"/>
            <a:ext cx="3217333" cy="3217333"/>
          </a:xfrm>
          <a:prstGeom prst="rect">
            <a:avLst/>
          </a:prstGeom>
        </p:spPr>
      </p:pic>
    </p:spTree>
    <p:extLst>
      <p:ext uri="{BB962C8B-B14F-4D97-AF65-F5344CB8AC3E}">
        <p14:creationId xmlns:p14="http://schemas.microsoft.com/office/powerpoint/2010/main" val="34268500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A478DAE-CF08-4B0F-8458-ED9FBB94B076}"/>
              </a:ext>
            </a:extLst>
          </p:cNvPr>
          <p:cNvSpPr>
            <a:spLocks noGrp="1"/>
          </p:cNvSpPr>
          <p:nvPr>
            <p:ph type="title"/>
          </p:nvPr>
        </p:nvSpPr>
        <p:spPr>
          <a:xfrm>
            <a:off x="6094105" y="802955"/>
            <a:ext cx="4977976" cy="1454051"/>
          </a:xfrm>
        </p:spPr>
        <p:txBody>
          <a:bodyPr vert="horz" lIns="91440" tIns="45720" rIns="91440" bIns="45720" rtlCol="0" anchor="ctr">
            <a:normAutofit/>
          </a:bodyPr>
          <a:lstStyle/>
          <a:p>
            <a:r>
              <a:rPr lang="en-US" b="1">
                <a:solidFill>
                  <a:srgbClr val="000000"/>
                </a:solidFill>
              </a:rPr>
              <a:t>Mentimeter</a:t>
            </a:r>
            <a:endParaRPr lang="en-US">
              <a:solidFill>
                <a:srgbClr val="000000"/>
              </a:solidFill>
            </a:endParaRPr>
          </a:p>
        </p:txBody>
      </p:sp>
      <p:sp>
        <p:nvSpPr>
          <p:cNvPr id="14"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5" descr="A picture containing clock, table&#10;&#10;Description automatically generated">
            <a:extLst>
              <a:ext uri="{FF2B5EF4-FFF2-40B4-BE49-F238E27FC236}">
                <a16:creationId xmlns:a16="http://schemas.microsoft.com/office/drawing/2014/main" id="{F7EA570F-7695-4EBC-B80C-B58C7809B708}"/>
              </a:ext>
            </a:extLst>
          </p:cNvPr>
          <p:cNvPicPr>
            <a:picLocks noGrp="1" noChangeAspect="1"/>
          </p:cNvPicPr>
          <p:nvPr>
            <p:ph sz="half" idx="1"/>
          </p:nvPr>
        </p:nvPicPr>
        <p:blipFill rotWithShape="1">
          <a:blip r:embed="rId3">
            <a:alphaModFix/>
          </a:blip>
          <a:srcRect t="3102" r="2" b="21540"/>
          <a:stretch/>
        </p:blipFill>
        <p:spPr>
          <a:xfrm>
            <a:off x="20" y="907231"/>
            <a:ext cx="4838021" cy="506373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4" name="Content Placeholder 3">
            <a:extLst>
              <a:ext uri="{FF2B5EF4-FFF2-40B4-BE49-F238E27FC236}">
                <a16:creationId xmlns:a16="http://schemas.microsoft.com/office/drawing/2014/main" id="{769637EE-33DE-4CDB-9623-1DC1CFCBEBD6}"/>
              </a:ext>
            </a:extLst>
          </p:cNvPr>
          <p:cNvSpPr>
            <a:spLocks noGrp="1"/>
          </p:cNvSpPr>
          <p:nvPr>
            <p:ph sz="half" idx="2"/>
          </p:nvPr>
        </p:nvSpPr>
        <p:spPr>
          <a:xfrm>
            <a:off x="6090574" y="2421682"/>
            <a:ext cx="4977578" cy="3639289"/>
          </a:xfrm>
        </p:spPr>
        <p:txBody>
          <a:bodyPr vert="horz" lIns="91440" tIns="45720" rIns="91440" bIns="45720" rtlCol="0" anchor="ctr">
            <a:normAutofit/>
          </a:bodyPr>
          <a:lstStyle/>
          <a:p>
            <a:pPr marL="0">
              <a:spcBef>
                <a:spcPct val="0"/>
              </a:spcBef>
              <a:spcAft>
                <a:spcPts val="800"/>
              </a:spcAft>
            </a:pPr>
            <a:r>
              <a:rPr lang="en-US" altLang="ko-KR" sz="2000" b="1" dirty="0">
                <a:solidFill>
                  <a:srgbClr val="000000"/>
                </a:solidFill>
                <a:sym typeface="Arial"/>
              </a:rPr>
              <a:t>Go to menti.com</a:t>
            </a:r>
            <a:br>
              <a:rPr lang="en-US" altLang="ko-KR" sz="2000" b="1" dirty="0">
                <a:solidFill>
                  <a:srgbClr val="000000"/>
                </a:solidFill>
                <a:sym typeface="Arial"/>
              </a:rPr>
            </a:br>
            <a:r>
              <a:rPr lang="en-US" altLang="ko-KR" sz="2000" b="1" dirty="0">
                <a:solidFill>
                  <a:srgbClr val="000000"/>
                </a:solidFill>
                <a:sym typeface="Arial"/>
              </a:rPr>
              <a:t>Code: </a:t>
            </a:r>
            <a:r>
              <a:rPr lang="en-US" sz="2000" b="1" dirty="0"/>
              <a:t>36 44 32 7</a:t>
            </a:r>
            <a:br>
              <a:rPr lang="en-US" altLang="ko-KR" sz="2000" b="1" dirty="0">
                <a:solidFill>
                  <a:srgbClr val="000000"/>
                </a:solidFill>
                <a:sym typeface="Arial"/>
              </a:rPr>
            </a:br>
            <a:br>
              <a:rPr lang="en-US" altLang="ko-KR" sz="2000" b="1" dirty="0">
                <a:solidFill>
                  <a:srgbClr val="000000"/>
                </a:solidFill>
                <a:sym typeface="Arial"/>
              </a:rPr>
            </a:br>
            <a:r>
              <a:rPr lang="en-US" altLang="ko-KR" sz="2000" b="1" dirty="0">
                <a:solidFill>
                  <a:srgbClr val="000000"/>
                </a:solidFill>
                <a:sym typeface="Arial"/>
              </a:rPr>
              <a:t>Or click the link </a:t>
            </a:r>
            <a:r>
              <a:rPr lang="en-US" altLang="ko-KR" sz="2000" b="1" dirty="0">
                <a:solidFill>
                  <a:srgbClr val="000000"/>
                </a:solidFill>
                <a:sym typeface="Arial"/>
                <a:hlinkClick r:id="rId4"/>
              </a:rPr>
              <a:t>https://www.menti.com/1k9tohcw39</a:t>
            </a:r>
            <a:r>
              <a:rPr lang="en-US" altLang="ko-KR" sz="2000" b="1" dirty="0">
                <a:solidFill>
                  <a:srgbClr val="000000"/>
                </a:solidFill>
                <a:sym typeface="Arial"/>
              </a:rPr>
              <a:t> in the chat box to go to </a:t>
            </a:r>
            <a:r>
              <a:rPr lang="en-US" altLang="ko-KR" sz="2000" b="1" dirty="0" err="1">
                <a:solidFill>
                  <a:srgbClr val="000000"/>
                </a:solidFill>
                <a:sym typeface="Arial"/>
              </a:rPr>
              <a:t>mentimeter</a:t>
            </a:r>
            <a:br>
              <a:rPr lang="en-US" altLang="ko-KR" sz="2000" b="1" dirty="0">
                <a:solidFill>
                  <a:srgbClr val="000000"/>
                </a:solidFill>
                <a:sym typeface="Arial"/>
              </a:rPr>
            </a:br>
            <a:br>
              <a:rPr lang="en-US" altLang="ko-KR" sz="2000" b="1" dirty="0">
                <a:solidFill>
                  <a:srgbClr val="000000"/>
                </a:solidFill>
                <a:sym typeface="Arial"/>
              </a:rPr>
            </a:br>
            <a:r>
              <a:rPr lang="en-US" altLang="ko-KR" sz="2000" b="1" dirty="0">
                <a:solidFill>
                  <a:schemeClr val="accent1"/>
                </a:solidFill>
                <a:sym typeface="Arial"/>
              </a:rPr>
              <a:t>What is your priority now for the HPC 2021 and technical support?</a:t>
            </a:r>
            <a:endParaRPr lang="en-US" sz="2000" dirty="0">
              <a:solidFill>
                <a:schemeClr val="accent1"/>
              </a:solidFill>
            </a:endParaRPr>
          </a:p>
        </p:txBody>
      </p:sp>
    </p:spTree>
    <p:extLst>
      <p:ext uri="{BB962C8B-B14F-4D97-AF65-F5344CB8AC3E}">
        <p14:creationId xmlns:p14="http://schemas.microsoft.com/office/powerpoint/2010/main" val="13491413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50BCE91B-2F5F-4A85-848E-8A378C819FF2}"/>
              </a:ext>
            </a:extLst>
          </p:cNvPr>
          <p:cNvSpPr>
            <a:spLocks noGrp="1"/>
          </p:cNvSpPr>
          <p:nvPr>
            <p:ph type="title"/>
          </p:nvPr>
        </p:nvSpPr>
        <p:spPr>
          <a:xfrm>
            <a:off x="777240" y="731519"/>
            <a:ext cx="2845191" cy="3237579"/>
          </a:xfrm>
        </p:spPr>
        <p:txBody>
          <a:bodyPr>
            <a:normAutofit/>
          </a:bodyPr>
          <a:lstStyle/>
          <a:p>
            <a:r>
              <a:rPr lang="en-US" sz="3800">
                <a:solidFill>
                  <a:srgbClr val="FFFFFF"/>
                </a:solidFill>
                <a:ea typeface="+mj-lt"/>
                <a:cs typeface="+mj-lt"/>
              </a:rPr>
              <a:t>Disability Related resources and guidance </a:t>
            </a:r>
            <a:endParaRPr lang="en-US" sz="3800">
              <a:solidFill>
                <a:srgbClr val="FFFFFF"/>
              </a:solidFill>
            </a:endParaRPr>
          </a:p>
        </p:txBody>
      </p:sp>
      <p:sp>
        <p:nvSpPr>
          <p:cNvPr id="12" name="Rectangle 11">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4" name="Rectangle 13">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617D42CF-46C0-4BBB-AF33-E5AAF4DB402A}"/>
              </a:ext>
            </a:extLst>
          </p:cNvPr>
          <p:cNvSpPr>
            <a:spLocks noGrp="1"/>
          </p:cNvSpPr>
          <p:nvPr>
            <p:ph idx="1"/>
          </p:nvPr>
        </p:nvSpPr>
        <p:spPr>
          <a:xfrm>
            <a:off x="4379709" y="686862"/>
            <a:ext cx="7037591" cy="5475129"/>
          </a:xfrm>
        </p:spPr>
        <p:txBody>
          <a:bodyPr vert="horz" lIns="91440" tIns="45720" rIns="91440" bIns="45720" rtlCol="0" anchor="ctr">
            <a:normAutofit/>
          </a:bodyPr>
          <a:lstStyle/>
          <a:p>
            <a:r>
              <a:rPr lang="en-US" sz="1800" b="1" dirty="0">
                <a:ea typeface="+mn-lt"/>
                <a:cs typeface="+mn-lt"/>
              </a:rPr>
              <a:t>Disability &amp; HNOs/HRP</a:t>
            </a:r>
            <a:endParaRPr lang="en-US" sz="1800" dirty="0">
              <a:cs typeface="Calibri" panose="020F0502020204030204"/>
            </a:endParaRPr>
          </a:p>
          <a:p>
            <a:r>
              <a:rPr lang="en-US" sz="1800" dirty="0">
                <a:ea typeface="+mn-lt"/>
                <a:cs typeface="+mn-lt"/>
                <a:hlinkClick r:id="rId2"/>
              </a:rPr>
              <a:t>Guidance on strengthening disability inclusion in Humanitarian Response Plans</a:t>
            </a:r>
            <a:endParaRPr lang="en-US" sz="1800" dirty="0"/>
          </a:p>
          <a:p>
            <a:r>
              <a:rPr lang="en-US" sz="1800" dirty="0">
                <a:ea typeface="+mn-lt"/>
                <a:cs typeface="+mn-lt"/>
                <a:hlinkClick r:id="rId3"/>
              </a:rPr>
              <a:t>Tip Sheet: Integration of Disability in HNO</a:t>
            </a:r>
            <a:endParaRPr lang="en-US" sz="1800" dirty="0"/>
          </a:p>
          <a:p>
            <a:r>
              <a:rPr lang="en-US" sz="1800" dirty="0">
                <a:ea typeface="+mn-lt"/>
                <a:cs typeface="+mn-lt"/>
                <a:hlinkClick r:id="rId4"/>
              </a:rPr>
              <a:t>Tip Sheet: Integration of Disability in HRO</a:t>
            </a:r>
            <a:endParaRPr lang="en-US" sz="1800" dirty="0"/>
          </a:p>
          <a:p>
            <a:r>
              <a:rPr lang="en-US" sz="1800" dirty="0">
                <a:hlinkClick r:id="rId5"/>
              </a:rPr>
              <a:t>Webcast: Disability inclusion in HNOs/HRPs 2021 training</a:t>
            </a:r>
            <a:endParaRPr lang="en-US" sz="1800" dirty="0">
              <a:cs typeface="Calibri" panose="020F0502020204030204"/>
            </a:endParaRPr>
          </a:p>
          <a:p>
            <a:r>
              <a:rPr lang="en-US" sz="1800" b="1" dirty="0">
                <a:ea typeface="+mn-lt"/>
                <a:cs typeface="+mn-lt"/>
              </a:rPr>
              <a:t>Disability &amp; humanitarian response</a:t>
            </a:r>
            <a:endParaRPr lang="en-US" sz="1800" dirty="0"/>
          </a:p>
          <a:p>
            <a:r>
              <a:rPr lang="en-US" sz="1800" dirty="0">
                <a:ea typeface="+mn-lt"/>
                <a:cs typeface="+mn-lt"/>
                <a:hlinkClick r:id="rId6"/>
              </a:rPr>
              <a:t>IASC Guidelines, Inclusion of Persons with Disabilities in Humanitarian Action</a:t>
            </a:r>
            <a:endParaRPr lang="en-US" sz="1800" dirty="0"/>
          </a:p>
          <a:p>
            <a:r>
              <a:rPr lang="en-US" sz="1800" dirty="0">
                <a:ea typeface="+mn-lt"/>
                <a:cs typeface="+mn-lt"/>
                <a:hlinkClick r:id="rId7"/>
              </a:rPr>
              <a:t>UNICEF: Including children with disabilities in humanitarian action</a:t>
            </a:r>
            <a:endParaRPr lang="en-US" sz="1800" dirty="0"/>
          </a:p>
          <a:p>
            <a:r>
              <a:rPr lang="en-US" sz="1800" b="1" dirty="0">
                <a:ea typeface="+mn-lt"/>
                <a:cs typeface="+mn-lt"/>
              </a:rPr>
              <a:t>Disability &amp; COVID-19</a:t>
            </a:r>
            <a:endParaRPr lang="en-US" sz="1800" dirty="0"/>
          </a:p>
          <a:p>
            <a:r>
              <a:rPr lang="en-US" sz="1800" dirty="0">
                <a:ea typeface="+mn-lt"/>
                <a:cs typeface="+mn-lt"/>
                <a:hlinkClick r:id="rId8"/>
              </a:rPr>
              <a:t>Disability Inclusion: Tip sheet for GHRP update</a:t>
            </a:r>
            <a:endParaRPr lang="en-US" sz="1800" dirty="0">
              <a:cs typeface="Calibri"/>
            </a:endParaRPr>
          </a:p>
          <a:p>
            <a:r>
              <a:rPr lang="en-US" sz="1800" dirty="0">
                <a:ea typeface="+mn-lt"/>
                <a:cs typeface="+mn-lt"/>
                <a:hlinkClick r:id="rId9"/>
              </a:rPr>
              <a:t>Note on applying the IASC Guidelines on Inclusion of Persons with Disabilities in the COVID-19 response</a:t>
            </a:r>
            <a:endParaRPr lang="en-US" sz="1800" dirty="0">
              <a:cs typeface="Calibri"/>
            </a:endParaRPr>
          </a:p>
        </p:txBody>
      </p:sp>
    </p:spTree>
    <p:extLst>
      <p:ext uri="{BB962C8B-B14F-4D97-AF65-F5344CB8AC3E}">
        <p14:creationId xmlns:p14="http://schemas.microsoft.com/office/powerpoint/2010/main" val="18929100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FCA24AEE-2CFD-9B40-935E-1DED974DC84C}"/>
              </a:ext>
            </a:extLst>
          </p:cNvPr>
          <p:cNvSpPr>
            <a:spLocks noGrp="1"/>
          </p:cNvSpPr>
          <p:nvPr>
            <p:ph type="title"/>
          </p:nvPr>
        </p:nvSpPr>
        <p:spPr>
          <a:xfrm>
            <a:off x="777240" y="731519"/>
            <a:ext cx="2845191" cy="3237579"/>
          </a:xfrm>
        </p:spPr>
        <p:txBody>
          <a:bodyPr>
            <a:normAutofit/>
          </a:bodyPr>
          <a:lstStyle/>
          <a:p>
            <a:r>
              <a:rPr lang="en-US" sz="3800">
                <a:solidFill>
                  <a:srgbClr val="FFFFFF"/>
                </a:solidFill>
                <a:cs typeface="Calibri Light"/>
              </a:rPr>
              <a:t>Resources for GBV risk mitigation </a:t>
            </a:r>
          </a:p>
        </p:txBody>
      </p:sp>
      <p:sp>
        <p:nvSpPr>
          <p:cNvPr id="17" name="Rectangle 16">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9" name="Rectangle 18">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34F8734-0472-D94C-ACF0-A785485936B9}"/>
              </a:ext>
            </a:extLst>
          </p:cNvPr>
          <p:cNvSpPr>
            <a:spLocks noGrp="1"/>
          </p:cNvSpPr>
          <p:nvPr>
            <p:ph idx="1"/>
          </p:nvPr>
        </p:nvSpPr>
        <p:spPr>
          <a:xfrm>
            <a:off x="4379709" y="686862"/>
            <a:ext cx="7037591" cy="5475129"/>
          </a:xfrm>
        </p:spPr>
        <p:txBody>
          <a:bodyPr vert="horz" lIns="91440" tIns="45720" rIns="91440" bIns="45720" rtlCol="0" anchor="ctr">
            <a:normAutofit/>
          </a:bodyPr>
          <a:lstStyle/>
          <a:p>
            <a:r>
              <a:rPr lang="en-US" sz="1800">
                <a:cs typeface="Calibri"/>
              </a:rPr>
              <a:t>IASC GBV guidelines thematic area guide and GBV guidelines website</a:t>
            </a:r>
          </a:p>
          <a:p>
            <a:pPr marL="0" indent="0">
              <a:buNone/>
            </a:pPr>
            <a:r>
              <a:rPr lang="en-US" sz="1800">
                <a:ea typeface="+mn-lt"/>
                <a:cs typeface="+mn-lt"/>
                <a:hlinkClick r:id="rId3"/>
              </a:rPr>
              <a:t>https://gbvguidelines.org/en/</a:t>
            </a:r>
            <a:endParaRPr lang="en-US" sz="1800"/>
          </a:p>
          <a:p>
            <a:r>
              <a:rPr lang="en-US" sz="1800">
                <a:cs typeface="Calibri"/>
              </a:rPr>
              <a:t>GBV pocket guide</a:t>
            </a:r>
          </a:p>
          <a:p>
            <a:pPr marL="0" indent="0">
              <a:buNone/>
            </a:pPr>
            <a:r>
              <a:rPr lang="en-US" sz="1800">
                <a:ea typeface="+mn-lt"/>
                <a:cs typeface="+mn-lt"/>
                <a:hlinkClick r:id="rId4"/>
              </a:rPr>
              <a:t>https://gbvguidelines.org/en/pocketguide/</a:t>
            </a:r>
            <a:endParaRPr lang="en-US" sz="1800">
              <a:ea typeface="+mn-lt"/>
              <a:cs typeface="+mn-lt"/>
            </a:endParaRPr>
          </a:p>
          <a:p>
            <a:r>
              <a:rPr lang="en-US" sz="1800">
                <a:cs typeface="Calibri"/>
              </a:rPr>
              <a:t>Inter-agency GBV integration tipsheet in COVID-19 context</a:t>
            </a:r>
          </a:p>
          <a:p>
            <a:pPr marL="0" indent="0">
              <a:buNone/>
            </a:pPr>
            <a:r>
              <a:rPr lang="en-US" sz="1800">
                <a:ea typeface="+mn-lt"/>
                <a:cs typeface="+mn-lt"/>
                <a:hlinkClick r:id="rId5"/>
              </a:rPr>
              <a:t>https://gbvguidelines.org/wp/wp-content/uploads/2016/10/2015_IASC_Gender-based_Violence_Guidelines_full-res.pdf</a:t>
            </a:r>
            <a:endParaRPr lang="en-US" sz="1800"/>
          </a:p>
          <a:p>
            <a:r>
              <a:rPr lang="en-US" sz="1800">
                <a:cs typeface="Calibri"/>
              </a:rPr>
              <a:t>GWC Quality Assurance and Accountability Initiative</a:t>
            </a:r>
          </a:p>
          <a:p>
            <a:pPr marL="0" indent="0">
              <a:buNone/>
            </a:pPr>
            <a:r>
              <a:rPr lang="en-US" sz="1800">
                <a:ea typeface="+mn-lt"/>
                <a:cs typeface="+mn-lt"/>
                <a:hlinkClick r:id="rId6"/>
              </a:rPr>
              <a:t>GWC Guidance Document on QAA</a:t>
            </a:r>
            <a:endParaRPr lang="en-US" sz="1800"/>
          </a:p>
          <a:p>
            <a:pPr marL="0" indent="0">
              <a:buNone/>
            </a:pPr>
            <a:r>
              <a:rPr lang="en-US" sz="1800">
                <a:ea typeface="+mn-lt"/>
                <a:cs typeface="+mn-lt"/>
                <a:hlinkClick r:id="rId7"/>
              </a:rPr>
              <a:t>GWC Analytical Framework for QAA</a:t>
            </a:r>
            <a:endParaRPr lang="en-US" sz="1800"/>
          </a:p>
          <a:p>
            <a:pPr marL="0" indent="0">
              <a:buNone/>
            </a:pPr>
            <a:r>
              <a:rPr lang="en-US" sz="1800">
                <a:cs typeface="Calibri"/>
                <a:hlinkClick r:id="rId8"/>
              </a:rPr>
              <a:t>GWC Quality Assurance and Accountability TWG</a:t>
            </a:r>
            <a:endParaRPr lang="en-US" sz="1800">
              <a:cs typeface="Calibri"/>
            </a:endParaRPr>
          </a:p>
          <a:p>
            <a:r>
              <a:rPr lang="en-US" sz="1800">
                <a:cs typeface="Calibri"/>
              </a:rPr>
              <a:t>GEC Need Assessment and Identification </a:t>
            </a:r>
          </a:p>
          <a:p>
            <a:r>
              <a:rPr lang="en-US" sz="1800">
                <a:cs typeface="Calibri"/>
              </a:rPr>
              <a:t>Nutrition Draft Gender and GBV responsive Nutrition training, GBV risk mitigation measurement etc</a:t>
            </a:r>
          </a:p>
        </p:txBody>
      </p:sp>
    </p:spTree>
    <p:extLst>
      <p:ext uri="{BB962C8B-B14F-4D97-AF65-F5344CB8AC3E}">
        <p14:creationId xmlns:p14="http://schemas.microsoft.com/office/powerpoint/2010/main" val="34514549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FCA24AEE-2CFD-9B40-935E-1DED974DC84C}"/>
              </a:ext>
            </a:extLst>
          </p:cNvPr>
          <p:cNvSpPr>
            <a:spLocks noGrp="1"/>
          </p:cNvSpPr>
          <p:nvPr>
            <p:ph type="title"/>
          </p:nvPr>
        </p:nvSpPr>
        <p:spPr>
          <a:xfrm>
            <a:off x="777240" y="731519"/>
            <a:ext cx="2845191" cy="3237579"/>
          </a:xfrm>
        </p:spPr>
        <p:txBody>
          <a:bodyPr>
            <a:normAutofit/>
          </a:bodyPr>
          <a:lstStyle/>
          <a:p>
            <a:r>
              <a:rPr lang="en-US" sz="3800">
                <a:solidFill>
                  <a:srgbClr val="FFFFFF"/>
                </a:solidFill>
                <a:cs typeface="Calibri Light"/>
              </a:rPr>
              <a:t>Resources for AAP </a:t>
            </a:r>
          </a:p>
        </p:txBody>
      </p:sp>
      <p:sp>
        <p:nvSpPr>
          <p:cNvPr id="17" name="Rectangle 16">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9" name="Rectangle 18">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34F8734-0472-D94C-ACF0-A785485936B9}"/>
              </a:ext>
            </a:extLst>
          </p:cNvPr>
          <p:cNvSpPr>
            <a:spLocks noGrp="1"/>
          </p:cNvSpPr>
          <p:nvPr>
            <p:ph idx="1"/>
          </p:nvPr>
        </p:nvSpPr>
        <p:spPr>
          <a:xfrm>
            <a:off x="4379709" y="686862"/>
            <a:ext cx="7037591" cy="5475129"/>
          </a:xfrm>
        </p:spPr>
        <p:txBody>
          <a:bodyPr vert="horz" lIns="91440" tIns="45720" rIns="91440" bIns="45720" rtlCol="0" anchor="ctr">
            <a:normAutofit/>
          </a:bodyPr>
          <a:lstStyle/>
          <a:p>
            <a:r>
              <a:rPr lang="en-US" sz="2000" dirty="0">
                <a:ea typeface="+mn-lt"/>
                <a:cs typeface="+mn-lt"/>
                <a:hlinkClick r:id="rId3"/>
              </a:rPr>
              <a:t>Core Humanitarian Standard on Quality and Accountability</a:t>
            </a:r>
            <a:endParaRPr lang="en-US" sz="2000" dirty="0">
              <a:ea typeface="+mn-lt"/>
              <a:cs typeface="+mn-lt"/>
            </a:endParaRPr>
          </a:p>
          <a:p>
            <a:r>
              <a:rPr lang="en-US" sz="2000" dirty="0">
                <a:cs typeface="Calibri"/>
                <a:hlinkClick r:id="rId4"/>
              </a:rPr>
              <a:t>Accountability to Affected Populations: A handbook for UNICEF and Partners (forthcoming</a:t>
            </a:r>
            <a:r>
              <a:rPr lang="en-US" sz="2000" dirty="0">
                <a:cs typeface="Calibri"/>
              </a:rPr>
              <a:t>)</a:t>
            </a:r>
            <a:endParaRPr lang="en-US" sz="2000" dirty="0">
              <a:ea typeface="+mn-lt"/>
              <a:cs typeface="+mn-lt"/>
            </a:endParaRPr>
          </a:p>
          <a:p>
            <a:r>
              <a:rPr lang="en-US" sz="2000" dirty="0">
                <a:ea typeface="+mn-lt"/>
                <a:cs typeface="+mn-lt"/>
                <a:hlinkClick r:id="rId5"/>
              </a:rPr>
              <a:t>IASC Commitments on Accountability to Affected People and Protection from Sexual Exploitation and Abuse</a:t>
            </a:r>
            <a:endParaRPr lang="en-US" sz="2000" dirty="0">
              <a:ea typeface="+mn-lt"/>
              <a:cs typeface="+mn-lt"/>
            </a:endParaRPr>
          </a:p>
          <a:p>
            <a:r>
              <a:rPr lang="en-US" sz="2000" dirty="0">
                <a:ea typeface="+mn-lt"/>
                <a:cs typeface="+mn-lt"/>
                <a:hlinkClick r:id="rId6"/>
              </a:rPr>
              <a:t>Collective Communication and Community Engagement in Humanitarian Action</a:t>
            </a:r>
            <a:endParaRPr lang="en-US" sz="2000" dirty="0">
              <a:ea typeface="+mn-lt"/>
              <a:cs typeface="+mn-lt"/>
            </a:endParaRPr>
          </a:p>
          <a:p>
            <a:r>
              <a:rPr lang="en-US" sz="2000" dirty="0">
                <a:ea typeface="+mn-lt"/>
                <a:cs typeface="+mn-lt"/>
                <a:hlinkClick r:id="rId7"/>
              </a:rPr>
              <a:t>Engaged and Heard! Guidelines on Adolescent Participation and Civic Engagement</a:t>
            </a:r>
            <a:endParaRPr lang="en-US" sz="2000" dirty="0">
              <a:ea typeface="+mn-lt"/>
              <a:cs typeface="+mn-lt"/>
            </a:endParaRPr>
          </a:p>
          <a:p>
            <a:r>
              <a:rPr lang="en-US" sz="2000" dirty="0">
                <a:ea typeface="+mn-lt"/>
                <a:cs typeface="+mn-lt"/>
                <a:hlinkClick r:id="rId8"/>
              </a:rPr>
              <a:t>Guidelines for Children's Participation in Humanitarian Programming</a:t>
            </a:r>
            <a:endParaRPr lang="en-US" sz="2000" dirty="0">
              <a:cs typeface="Calibri"/>
            </a:endParaRPr>
          </a:p>
          <a:p>
            <a:r>
              <a:rPr lang="en-US" sz="2000" dirty="0">
                <a:ea typeface="+mn-lt"/>
                <a:cs typeface="+mn-lt"/>
                <a:hlinkClick r:id="rId9"/>
              </a:rPr>
              <a:t>Feedback Starter Kit</a:t>
            </a:r>
            <a:endParaRPr lang="en-US" sz="2000" dirty="0">
              <a:cs typeface="Calibri"/>
            </a:endParaRPr>
          </a:p>
          <a:p>
            <a:r>
              <a:rPr lang="en-US" sz="2000" dirty="0">
                <a:ea typeface="+mn-lt"/>
                <a:cs typeface="+mn-lt"/>
                <a:hlinkClick r:id="rId10"/>
              </a:rPr>
              <a:t>Child Friendly Feedback Mechanisms: Guide and Toolkit</a:t>
            </a:r>
            <a:endParaRPr lang="en-US" sz="2000" dirty="0">
              <a:cs typeface="Calibri"/>
            </a:endParaRPr>
          </a:p>
          <a:p>
            <a:r>
              <a:rPr lang="en-US" sz="2000" dirty="0">
                <a:ea typeface="+mn-lt"/>
                <a:cs typeface="+mn-lt"/>
                <a:hlinkClick r:id="rId11"/>
              </a:rPr>
              <a:t>Protection from Sexual Exploitation and Abuse (PSEA): A Practical Guide and Toolkit for UNICEF and Partners</a:t>
            </a:r>
            <a:endParaRPr lang="en-US" sz="2000" dirty="0">
              <a:cs typeface="Calibri" panose="020F0502020204030204"/>
            </a:endParaRPr>
          </a:p>
        </p:txBody>
      </p:sp>
    </p:spTree>
    <p:extLst>
      <p:ext uri="{BB962C8B-B14F-4D97-AF65-F5344CB8AC3E}">
        <p14:creationId xmlns:p14="http://schemas.microsoft.com/office/powerpoint/2010/main" val="8897079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21">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23">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33" name="Group 25">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27" name="Freeform: Shape 26">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28">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D52584C2-92D3-B045-A934-D31B398E7D90}"/>
              </a:ext>
            </a:extLst>
          </p:cNvPr>
          <p:cNvSpPr>
            <a:spLocks noGrp="1"/>
          </p:cNvSpPr>
          <p:nvPr>
            <p:ph type="title"/>
          </p:nvPr>
        </p:nvSpPr>
        <p:spPr>
          <a:xfrm>
            <a:off x="640080" y="1243013"/>
            <a:ext cx="3855720" cy="4371974"/>
          </a:xfrm>
        </p:spPr>
        <p:txBody>
          <a:bodyPr vert="horz" lIns="91440" tIns="45720" rIns="91440" bIns="45720" rtlCol="0" anchor="ctr">
            <a:normAutofit/>
          </a:bodyPr>
          <a:lstStyle/>
          <a:p>
            <a:r>
              <a:rPr lang="en-US" sz="3600" kern="1200">
                <a:solidFill>
                  <a:schemeClr val="tx2"/>
                </a:solidFill>
                <a:latin typeface="+mj-lt"/>
                <a:ea typeface="+mj-ea"/>
                <a:cs typeface="+mj-cs"/>
              </a:rPr>
              <a:t>More information, questions and request for support: Contact helpdesks of each cluster/AoR</a:t>
            </a:r>
          </a:p>
        </p:txBody>
      </p:sp>
      <p:sp>
        <p:nvSpPr>
          <p:cNvPr id="3" name="TextBox 2">
            <a:extLst>
              <a:ext uri="{FF2B5EF4-FFF2-40B4-BE49-F238E27FC236}">
                <a16:creationId xmlns:a16="http://schemas.microsoft.com/office/drawing/2014/main" id="{D108DD85-8779-BA4D-AFC5-F8929831BF99}"/>
              </a:ext>
            </a:extLst>
          </p:cNvPr>
          <p:cNvSpPr txBox="1"/>
          <p:nvPr/>
        </p:nvSpPr>
        <p:spPr>
          <a:xfrm>
            <a:off x="6172200" y="804672"/>
            <a:ext cx="5221224" cy="5230368"/>
          </a:xfrm>
          <a:prstGeom prst="rect">
            <a:avLst/>
          </a:prstGeom>
        </p:spPr>
        <p:txBody>
          <a:bodyPr vert="horz" lIns="91440" tIns="45720" rIns="91440" bIns="45720" rtlCol="0" anchor="ctr">
            <a:normAutofit/>
          </a:bodyPr>
          <a:lstStyle/>
          <a:p>
            <a:pPr marL="285750" indent="-228600">
              <a:lnSpc>
                <a:spcPct val="90000"/>
              </a:lnSpc>
              <a:spcAft>
                <a:spcPts val="600"/>
              </a:spcAft>
              <a:buFont typeface="Arial" panose="020B0604020202020204" pitchFamily="34" charset="0"/>
              <a:buChar char="•"/>
            </a:pPr>
            <a:r>
              <a:rPr lang="en-US" sz="2400" dirty="0">
                <a:solidFill>
                  <a:schemeClr val="tx2"/>
                </a:solidFill>
              </a:rPr>
              <a:t>CP </a:t>
            </a:r>
            <a:r>
              <a:rPr lang="en-US" sz="2400" dirty="0" err="1">
                <a:solidFill>
                  <a:schemeClr val="tx2"/>
                </a:solidFill>
              </a:rPr>
              <a:t>AoR</a:t>
            </a:r>
            <a:r>
              <a:rPr lang="en-US" sz="2400" dirty="0">
                <a:solidFill>
                  <a:schemeClr val="tx2"/>
                </a:solidFill>
              </a:rPr>
              <a:t>: </a:t>
            </a:r>
            <a:br>
              <a:rPr lang="en-US" sz="2400" dirty="0">
                <a:solidFill>
                  <a:schemeClr val="tx2"/>
                </a:solidFill>
              </a:rPr>
            </a:br>
            <a:r>
              <a:rPr lang="en-US" sz="2400" dirty="0">
                <a:solidFill>
                  <a:schemeClr val="tx2"/>
                </a:solidFill>
                <a:hlinkClick r:id="rId3"/>
              </a:rPr>
              <a:t>https://www.cpaor.net/HelpDesk</a:t>
            </a:r>
            <a:endParaRPr lang="en-US" sz="2400" dirty="0">
              <a:solidFill>
                <a:schemeClr val="tx2"/>
              </a:solidFill>
            </a:endParaRPr>
          </a:p>
          <a:p>
            <a:pPr marL="285750" indent="-228600">
              <a:lnSpc>
                <a:spcPct val="90000"/>
              </a:lnSpc>
              <a:spcAft>
                <a:spcPts val="600"/>
              </a:spcAft>
              <a:buFont typeface="Arial" panose="020B0604020202020204" pitchFamily="34" charset="0"/>
              <a:buChar char="•"/>
            </a:pPr>
            <a:endParaRPr lang="en-US" sz="2400" dirty="0">
              <a:solidFill>
                <a:schemeClr val="tx2"/>
              </a:solidFill>
            </a:endParaRPr>
          </a:p>
          <a:p>
            <a:pPr marL="285750" indent="-228600">
              <a:lnSpc>
                <a:spcPct val="90000"/>
              </a:lnSpc>
              <a:spcAft>
                <a:spcPts val="600"/>
              </a:spcAft>
              <a:buFont typeface="Arial" panose="020B0604020202020204" pitchFamily="34" charset="0"/>
              <a:buChar char="•"/>
            </a:pPr>
            <a:r>
              <a:rPr lang="en-US" sz="2400" dirty="0">
                <a:solidFill>
                  <a:schemeClr val="tx2"/>
                </a:solidFill>
              </a:rPr>
              <a:t>Global Education Cluster: </a:t>
            </a:r>
            <a:r>
              <a:rPr lang="en-US" sz="2400" dirty="0">
                <a:solidFill>
                  <a:schemeClr val="tx2"/>
                </a:solidFill>
                <a:hlinkClick r:id="rId4"/>
              </a:rPr>
              <a:t>https://www.educationcluster.net/Helpdesk</a:t>
            </a:r>
            <a:endParaRPr lang="en-US" sz="2400" dirty="0">
              <a:solidFill>
                <a:schemeClr val="tx2"/>
              </a:solidFill>
            </a:endParaRPr>
          </a:p>
          <a:p>
            <a:pPr marL="285750" indent="-228600">
              <a:lnSpc>
                <a:spcPct val="90000"/>
              </a:lnSpc>
              <a:spcAft>
                <a:spcPts val="600"/>
              </a:spcAft>
              <a:buFont typeface="Arial" panose="020B0604020202020204" pitchFamily="34" charset="0"/>
              <a:buChar char="•"/>
            </a:pPr>
            <a:endParaRPr lang="en-US" sz="2400" dirty="0">
              <a:solidFill>
                <a:schemeClr val="tx2"/>
              </a:solidFill>
            </a:endParaRPr>
          </a:p>
          <a:p>
            <a:pPr marL="285750" indent="-228600">
              <a:lnSpc>
                <a:spcPct val="90000"/>
              </a:lnSpc>
              <a:spcAft>
                <a:spcPts val="600"/>
              </a:spcAft>
              <a:buFont typeface="Arial" panose="020B0604020202020204" pitchFamily="34" charset="0"/>
              <a:buChar char="•"/>
            </a:pPr>
            <a:r>
              <a:rPr lang="en-US" sz="2400" dirty="0">
                <a:solidFill>
                  <a:schemeClr val="tx2"/>
                </a:solidFill>
              </a:rPr>
              <a:t>Global WASH Cluster: </a:t>
            </a:r>
            <a:r>
              <a:rPr lang="en-US" sz="2400" dirty="0">
                <a:solidFill>
                  <a:schemeClr val="tx2"/>
                </a:solidFill>
                <a:hlinkClick r:id="rId5"/>
              </a:rPr>
              <a:t>globalwashcluster@gmail.com</a:t>
            </a:r>
            <a:endParaRPr lang="en-US" sz="2400" dirty="0">
              <a:solidFill>
                <a:schemeClr val="tx2"/>
              </a:solidFill>
            </a:endParaRPr>
          </a:p>
          <a:p>
            <a:pPr marL="285750" indent="-228600">
              <a:lnSpc>
                <a:spcPct val="90000"/>
              </a:lnSpc>
              <a:spcAft>
                <a:spcPts val="600"/>
              </a:spcAft>
              <a:buFont typeface="Arial" panose="020B0604020202020204" pitchFamily="34" charset="0"/>
              <a:buChar char="•"/>
            </a:pPr>
            <a:endParaRPr lang="en-US" sz="2400" dirty="0">
              <a:solidFill>
                <a:schemeClr val="tx2"/>
              </a:solidFill>
            </a:endParaRPr>
          </a:p>
          <a:p>
            <a:pPr marL="285750" indent="-228600">
              <a:lnSpc>
                <a:spcPct val="90000"/>
              </a:lnSpc>
              <a:spcAft>
                <a:spcPts val="600"/>
              </a:spcAft>
              <a:buFont typeface="Arial" panose="020B0604020202020204" pitchFamily="34" charset="0"/>
              <a:buChar char="•"/>
            </a:pPr>
            <a:r>
              <a:rPr lang="en-US" sz="2400" dirty="0">
                <a:solidFill>
                  <a:schemeClr val="tx2"/>
                </a:solidFill>
              </a:rPr>
              <a:t>Global Nutrition Cluster:</a:t>
            </a:r>
            <a:br>
              <a:rPr lang="en-US" sz="2400" dirty="0">
                <a:solidFill>
                  <a:schemeClr val="tx2"/>
                </a:solidFill>
              </a:rPr>
            </a:br>
            <a:r>
              <a:rPr lang="en-US" sz="2400" dirty="0">
                <a:solidFill>
                  <a:schemeClr val="tx2"/>
                </a:solidFill>
                <a:hlinkClick r:id="rId6"/>
              </a:rPr>
              <a:t>https://www.nutritioncluster.net/Ask_question</a:t>
            </a:r>
            <a:endParaRPr lang="en-US" sz="2400" dirty="0">
              <a:solidFill>
                <a:schemeClr val="tx2"/>
              </a:solidFill>
            </a:endParaRPr>
          </a:p>
          <a:p>
            <a:pPr marL="285750" indent="-228600">
              <a:lnSpc>
                <a:spcPct val="90000"/>
              </a:lnSpc>
              <a:spcAft>
                <a:spcPts val="600"/>
              </a:spcAft>
              <a:buFont typeface="Arial" panose="020B0604020202020204" pitchFamily="34" charset="0"/>
              <a:buChar char="•"/>
            </a:pPr>
            <a:endParaRPr lang="en-US" dirty="0">
              <a:solidFill>
                <a:schemeClr val="tx2"/>
              </a:solidFill>
            </a:endParaRPr>
          </a:p>
        </p:txBody>
      </p:sp>
    </p:spTree>
    <p:extLst>
      <p:ext uri="{BB962C8B-B14F-4D97-AF65-F5344CB8AC3E}">
        <p14:creationId xmlns:p14="http://schemas.microsoft.com/office/powerpoint/2010/main" val="29599051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E443FD7-A66B-4AA0-872D-B088B9BC5F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A28D12D-951A-CA47-91FF-C3E1EBD2D0C9}"/>
              </a:ext>
            </a:extLst>
          </p:cNvPr>
          <p:cNvSpPr>
            <a:spLocks noGrp="1"/>
          </p:cNvSpPr>
          <p:nvPr>
            <p:ph type="title"/>
          </p:nvPr>
        </p:nvSpPr>
        <p:spPr>
          <a:xfrm>
            <a:off x="1094095" y="851517"/>
            <a:ext cx="5238466" cy="2991416"/>
          </a:xfrm>
        </p:spPr>
        <p:txBody>
          <a:bodyPr vert="horz" lIns="91440" tIns="45720" rIns="91440" bIns="45720" rtlCol="0" anchor="b">
            <a:normAutofit/>
          </a:bodyPr>
          <a:lstStyle/>
          <a:p>
            <a:r>
              <a:rPr lang="en-US" sz="6000" b="1" kern="1200" dirty="0">
                <a:solidFill>
                  <a:schemeClr val="tx1"/>
                </a:solidFill>
                <a:latin typeface="+mj-lt"/>
                <a:ea typeface="+mj-ea"/>
                <a:cs typeface="+mj-cs"/>
              </a:rPr>
              <a:t>Thanks</a:t>
            </a:r>
          </a:p>
        </p:txBody>
      </p:sp>
      <p:sp>
        <p:nvSpPr>
          <p:cNvPr id="23" name="Freeform: Shape 22">
            <a:extLst>
              <a:ext uri="{FF2B5EF4-FFF2-40B4-BE49-F238E27FC236}">
                <a16:creationId xmlns:a16="http://schemas.microsoft.com/office/drawing/2014/main" id="{C04BE0EF-3561-49B4-9A29-F283168A9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0370" y="851518"/>
            <a:ext cx="6184806"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0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3 h 5154967"/>
              <a:gd name="connsiteX37" fmla="*/ 1625714 w 6184806"/>
              <a:gd name="connsiteY37" fmla="*/ 109243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2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0"/>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3"/>
                  <a:pt x="2445216" y="109243"/>
                </a:cubicBezTo>
                <a:cubicBezTo>
                  <a:pt x="1625714" y="109243"/>
                  <a:pt x="1625714" y="109243"/>
                  <a:pt x="1625714" y="109243"/>
                </a:cubicBezTo>
                <a:cubicBezTo>
                  <a:pt x="1572615" y="109243"/>
                  <a:pt x="1524825" y="137459"/>
                  <a:pt x="1498276" y="183309"/>
                </a:cubicBezTo>
                <a:cubicBezTo>
                  <a:pt x="1089410" y="890450"/>
                  <a:pt x="1089410" y="890450"/>
                  <a:pt x="1089410" y="890450"/>
                </a:cubicBezTo>
                <a:cubicBezTo>
                  <a:pt x="1062860" y="934537"/>
                  <a:pt x="1062860" y="990967"/>
                  <a:pt x="1089410" y="1035054"/>
                </a:cubicBezTo>
                <a:cubicBezTo>
                  <a:pt x="1498276" y="1742196"/>
                  <a:pt x="1498276" y="1742196"/>
                  <a:pt x="1498276" y="1742196"/>
                </a:cubicBezTo>
                <a:cubicBezTo>
                  <a:pt x="1511551" y="1765121"/>
                  <a:pt x="1530135" y="1783637"/>
                  <a:pt x="1552039" y="1796422"/>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Content Placeholder 4" descr="Bullseye">
            <a:extLst>
              <a:ext uri="{FF2B5EF4-FFF2-40B4-BE49-F238E27FC236}">
                <a16:creationId xmlns:a16="http://schemas.microsoft.com/office/drawing/2014/main" id="{946FEEC4-B2A7-334A-ACBF-6951B916858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7531503" y="2129307"/>
            <a:ext cx="3217333" cy="3217333"/>
          </a:xfrm>
          <a:prstGeom prst="rect">
            <a:avLst/>
          </a:prstGeom>
        </p:spPr>
      </p:pic>
    </p:spTree>
    <p:extLst>
      <p:ext uri="{BB962C8B-B14F-4D97-AF65-F5344CB8AC3E}">
        <p14:creationId xmlns:p14="http://schemas.microsoft.com/office/powerpoint/2010/main" val="25211238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FE469B0-BFF9-5845-9D22-175F62D2C521}"/>
              </a:ext>
            </a:extLst>
          </p:cNvPr>
          <p:cNvSpPr>
            <a:spLocks noGrp="1"/>
          </p:cNvSpPr>
          <p:nvPr>
            <p:ph type="title"/>
          </p:nvPr>
        </p:nvSpPr>
        <p:spPr>
          <a:xfrm>
            <a:off x="686834" y="1153572"/>
            <a:ext cx="3200400" cy="4461163"/>
          </a:xfrm>
        </p:spPr>
        <p:txBody>
          <a:bodyPr>
            <a:normAutofit/>
          </a:bodyPr>
          <a:lstStyle/>
          <a:p>
            <a:r>
              <a:rPr lang="en-JP">
                <a:solidFill>
                  <a:srgbClr val="FFFFFF"/>
                </a:solidFill>
              </a:rPr>
              <a:t>Focus of the webinar</a:t>
            </a:r>
          </a:p>
        </p:txBody>
      </p:sp>
      <p:sp>
        <p:nvSpPr>
          <p:cNvPr id="21" name="Arc 2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4F3BA788-9A47-2744-AE59-19CA35B7F820}"/>
              </a:ext>
            </a:extLst>
          </p:cNvPr>
          <p:cNvSpPr>
            <a:spLocks noGrp="1"/>
          </p:cNvSpPr>
          <p:nvPr>
            <p:ph idx="1"/>
          </p:nvPr>
        </p:nvSpPr>
        <p:spPr>
          <a:xfrm>
            <a:off x="4447308" y="591344"/>
            <a:ext cx="6906491" cy="5585619"/>
          </a:xfrm>
        </p:spPr>
        <p:txBody>
          <a:bodyPr vert="horz" lIns="91440" tIns="45720" rIns="91440" bIns="45720" rtlCol="0" anchor="ctr">
            <a:normAutofit/>
          </a:bodyPr>
          <a:lstStyle/>
          <a:p>
            <a:r>
              <a:rPr lang="en-US" sz="2000" dirty="0"/>
              <a:t>Cross-cutting issues focus on particular areas of concern in humanitarian response and address individual, group or general vulnerability issues.</a:t>
            </a:r>
            <a:endParaRPr lang="en-JP" sz="2000" dirty="0">
              <a:cs typeface="Calibri" panose="020F0502020204030204"/>
            </a:endParaRPr>
          </a:p>
          <a:p>
            <a:endParaRPr lang="en-JP" sz="2000" dirty="0">
              <a:cs typeface="Calibri" panose="020F0502020204030204"/>
            </a:endParaRPr>
          </a:p>
          <a:p>
            <a:r>
              <a:rPr lang="en-JP" sz="2000" dirty="0"/>
              <a:t>This webinar does not cover ALL cross-cutting issues. </a:t>
            </a:r>
          </a:p>
          <a:p>
            <a:r>
              <a:rPr lang="en-JP" sz="2000" dirty="0"/>
              <a:t>Main focus will be on AAP, Disability and Protection i.e. GBV risk mitigation. </a:t>
            </a:r>
            <a:endParaRPr lang="en-JP" sz="2000" dirty="0">
              <a:cs typeface="Calibri"/>
            </a:endParaRPr>
          </a:p>
          <a:p>
            <a:r>
              <a:rPr lang="en-JP" sz="2000" dirty="0"/>
              <a:t>However this common approach was developed jointly with child safeguarding/child participation and localization specialists and based on years of collaboration with gender specialists. </a:t>
            </a:r>
            <a:endParaRPr lang="en-JP" sz="2000" dirty="0">
              <a:cs typeface="Calibri"/>
            </a:endParaRPr>
          </a:p>
          <a:p>
            <a:endParaRPr lang="en-JP" sz="2000" dirty="0">
              <a:cs typeface="Calibri"/>
            </a:endParaRPr>
          </a:p>
          <a:p>
            <a:r>
              <a:rPr lang="en-JP" sz="2000" dirty="0"/>
              <a:t>This presentation focuses on a common approach in HNO and HRP across cross-cutting issues mentioned above but does not replace specificities of each cross-cutting issue. </a:t>
            </a:r>
            <a:endParaRPr lang="en-US" sz="2000" dirty="0"/>
          </a:p>
        </p:txBody>
      </p:sp>
    </p:spTree>
    <p:extLst>
      <p:ext uri="{BB962C8B-B14F-4D97-AF65-F5344CB8AC3E}">
        <p14:creationId xmlns:p14="http://schemas.microsoft.com/office/powerpoint/2010/main" val="20939397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BC2D5-4A11-564D-AB6E-837BAA73E41A}"/>
              </a:ext>
            </a:extLst>
          </p:cNvPr>
          <p:cNvSpPr>
            <a:spLocks noGrp="1"/>
          </p:cNvSpPr>
          <p:nvPr>
            <p:ph type="title"/>
          </p:nvPr>
        </p:nvSpPr>
        <p:spPr>
          <a:xfrm>
            <a:off x="838200" y="365125"/>
            <a:ext cx="10515600" cy="1158550"/>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a:normAutofit fontScale="90000"/>
          </a:bodyPr>
          <a:lstStyle/>
          <a:p>
            <a:pPr algn="ctr"/>
            <a:r>
              <a:rPr lang="en-JP" sz="4000" dirty="0"/>
              <a:t>Why integrating cross-cutting issues are critical in COVID-19 context?</a:t>
            </a:r>
          </a:p>
        </p:txBody>
      </p:sp>
      <p:graphicFrame>
        <p:nvGraphicFramePr>
          <p:cNvPr id="4" name="Content Placeholder 3">
            <a:extLst>
              <a:ext uri="{FF2B5EF4-FFF2-40B4-BE49-F238E27FC236}">
                <a16:creationId xmlns:a16="http://schemas.microsoft.com/office/drawing/2014/main" id="{91EE0884-C80D-B24C-8AE3-46CF498C9DE4}"/>
              </a:ext>
            </a:extLst>
          </p:cNvPr>
          <p:cNvGraphicFramePr>
            <a:graphicFrameLocks noGrp="1"/>
          </p:cNvGraphicFramePr>
          <p:nvPr>
            <p:ph idx="1"/>
            <p:extLst>
              <p:ext uri="{D42A27DB-BD31-4B8C-83A1-F6EECF244321}">
                <p14:modId xmlns:p14="http://schemas.microsoft.com/office/powerpoint/2010/main" val="2787333964"/>
              </p:ext>
            </p:extLst>
          </p:nvPr>
        </p:nvGraphicFramePr>
        <p:xfrm>
          <a:off x="115671" y="1777000"/>
          <a:ext cx="8488380" cy="44583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54C6751C-A792-FA49-B715-9AB9CC568A7D}"/>
              </a:ext>
            </a:extLst>
          </p:cNvPr>
          <p:cNvSpPr txBox="1"/>
          <p:nvPr/>
        </p:nvSpPr>
        <p:spPr>
          <a:xfrm>
            <a:off x="7688436" y="1847264"/>
            <a:ext cx="3686175" cy="175432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indent="-285750">
              <a:buFont typeface="Arial" panose="020B0604020202020204" pitchFamily="34" charset="0"/>
              <a:buChar char="•"/>
            </a:pPr>
            <a:r>
              <a:rPr lang="en-JP"/>
              <a:t>GBV risks needs to be identified and mitigated in all sectors. </a:t>
            </a:r>
          </a:p>
          <a:p>
            <a:pPr marL="285750" indent="-285750">
              <a:buFont typeface="Arial" panose="020B0604020202020204" pitchFamily="34" charset="0"/>
              <a:buChar char="•"/>
            </a:pPr>
            <a:r>
              <a:rPr lang="en-JP"/>
              <a:t>Links to GBV services from non-traditional entry points. </a:t>
            </a:r>
          </a:p>
          <a:p>
            <a:pPr marL="285750" indent="-285750">
              <a:buFont typeface="Arial" panose="020B0604020202020204" pitchFamily="34" charset="0"/>
              <a:buChar char="•"/>
            </a:pPr>
            <a:r>
              <a:rPr lang="en-JP"/>
              <a:t>Needs of persons with disabilities have to be well integrated. </a:t>
            </a:r>
          </a:p>
        </p:txBody>
      </p:sp>
      <p:sp>
        <p:nvSpPr>
          <p:cNvPr id="6" name="TextBox 5">
            <a:extLst>
              <a:ext uri="{FF2B5EF4-FFF2-40B4-BE49-F238E27FC236}">
                <a16:creationId xmlns:a16="http://schemas.microsoft.com/office/drawing/2014/main" id="{48E1FD9F-A936-1B4F-9AE8-C1B1B9A225AC}"/>
              </a:ext>
            </a:extLst>
          </p:cNvPr>
          <p:cNvSpPr txBox="1"/>
          <p:nvPr/>
        </p:nvSpPr>
        <p:spPr>
          <a:xfrm>
            <a:off x="7688436" y="3926981"/>
            <a:ext cx="3686175" cy="2308324"/>
          </a:xfrm>
          <a:prstGeom prst="rect">
            <a:avLst/>
          </a:prstGeom>
        </p:spPr>
        <p:style>
          <a:lnRef idx="2">
            <a:schemeClr val="accent1"/>
          </a:lnRef>
          <a:fillRef idx="1">
            <a:schemeClr val="lt1"/>
          </a:fillRef>
          <a:effectRef idx="0">
            <a:schemeClr val="accent1"/>
          </a:effectRef>
          <a:fontRef idx="minor">
            <a:schemeClr val="dk1"/>
          </a:fontRef>
        </p:style>
        <p:txBody>
          <a:bodyPr wrap="square" lIns="91440" tIns="45720" rIns="91440" bIns="45720" rtlCol="0" anchor="t">
            <a:spAutoFit/>
          </a:bodyPr>
          <a:lstStyle/>
          <a:p>
            <a:pPr marL="285750" indent="-285750">
              <a:buFont typeface="Arial" panose="020B0604020202020204" pitchFamily="34" charset="0"/>
              <a:buChar char="•"/>
            </a:pPr>
            <a:r>
              <a:rPr lang="en-JP"/>
              <a:t>P</a:t>
            </a:r>
            <a:r>
              <a:rPr lang="en-US"/>
              <a:t>a</a:t>
            </a:r>
            <a:r>
              <a:rPr lang="en-JP"/>
              <a:t>rtnership with local organizations are key to ensure participation of women, children </a:t>
            </a:r>
            <a:r>
              <a:rPr lang="en-US">
                <a:ea typeface="+mn-lt"/>
                <a:cs typeface="+mn-lt"/>
              </a:rPr>
              <a:t>and </a:t>
            </a:r>
            <a:r>
              <a:rPr lang="en-US"/>
              <a:t>persons with disabilities</a:t>
            </a:r>
            <a:r>
              <a:rPr lang="en-JP"/>
              <a:t>. </a:t>
            </a:r>
            <a:endParaRPr lang="en-US">
              <a:cs typeface="Calibri"/>
            </a:endParaRPr>
          </a:p>
          <a:p>
            <a:pPr marL="285750" indent="-285750">
              <a:buFont typeface="Arial" panose="020B0604020202020204" pitchFamily="34" charset="0"/>
              <a:buChar char="•"/>
            </a:pPr>
            <a:r>
              <a:rPr lang="en-JP"/>
              <a:t>Local actors and community-based organizations play more critical roles in humanitarian response than before. </a:t>
            </a:r>
          </a:p>
        </p:txBody>
      </p:sp>
    </p:spTree>
    <p:extLst>
      <p:ext uri="{BB962C8B-B14F-4D97-AF65-F5344CB8AC3E}">
        <p14:creationId xmlns:p14="http://schemas.microsoft.com/office/powerpoint/2010/main" val="2761130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9468F9E8-3AF5-474C-AD6D-85D04714A0D2}"/>
              </a:ext>
            </a:extLst>
          </p:cNvPr>
          <p:cNvSpPr/>
          <p:nvPr/>
        </p:nvSpPr>
        <p:spPr>
          <a:xfrm>
            <a:off x="2870052" y="245558"/>
            <a:ext cx="9107712" cy="11309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Integration of Cross-Cutting issue is for Good Programming/reach to your cluster’s objective</a:t>
            </a:r>
          </a:p>
        </p:txBody>
      </p:sp>
      <p:pic>
        <p:nvPicPr>
          <p:cNvPr id="4" name="Graphic 3" descr="Universal Access">
            <a:extLst>
              <a:ext uri="{FF2B5EF4-FFF2-40B4-BE49-F238E27FC236}">
                <a16:creationId xmlns:a16="http://schemas.microsoft.com/office/drawing/2014/main" id="{14C12E08-5B65-C343-8045-66D3E2FC1F0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5166" y="3372957"/>
            <a:ext cx="2155372" cy="2155372"/>
          </a:xfrm>
          <a:prstGeom prst="rect">
            <a:avLst/>
          </a:prstGeom>
        </p:spPr>
      </p:pic>
      <p:pic>
        <p:nvPicPr>
          <p:cNvPr id="6" name="Graphic 5" descr="Toilet">
            <a:extLst>
              <a:ext uri="{FF2B5EF4-FFF2-40B4-BE49-F238E27FC236}">
                <a16:creationId xmlns:a16="http://schemas.microsoft.com/office/drawing/2014/main" id="{C9E8AE7A-14BE-7F48-858F-D67234E3CEB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951387" y="2950591"/>
            <a:ext cx="2482438" cy="2482438"/>
          </a:xfrm>
          <a:prstGeom prst="rect">
            <a:avLst/>
          </a:prstGeom>
        </p:spPr>
      </p:pic>
      <p:cxnSp>
        <p:nvCxnSpPr>
          <p:cNvPr id="8" name="Straight Arrow Connector 7">
            <a:extLst>
              <a:ext uri="{FF2B5EF4-FFF2-40B4-BE49-F238E27FC236}">
                <a16:creationId xmlns:a16="http://schemas.microsoft.com/office/drawing/2014/main" id="{8412C067-AC23-EC4D-A8D1-96DDE697DF14}"/>
              </a:ext>
            </a:extLst>
          </p:cNvPr>
          <p:cNvCxnSpPr>
            <a:cxnSpLocks/>
          </p:cNvCxnSpPr>
          <p:nvPr/>
        </p:nvCxnSpPr>
        <p:spPr>
          <a:xfrm>
            <a:off x="2870052" y="3848986"/>
            <a:ext cx="5954635" cy="1414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0" name="Graphic 9" descr="Hill scene">
            <a:extLst>
              <a:ext uri="{FF2B5EF4-FFF2-40B4-BE49-F238E27FC236}">
                <a16:creationId xmlns:a16="http://schemas.microsoft.com/office/drawing/2014/main" id="{DF66A4F7-7E9B-A848-BC00-1242730C0E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597222" y="4559240"/>
            <a:ext cx="2135617" cy="2135617"/>
          </a:xfrm>
          <a:prstGeom prst="rect">
            <a:avLst/>
          </a:prstGeom>
        </p:spPr>
      </p:pic>
      <p:sp>
        <p:nvSpPr>
          <p:cNvPr id="11" name="TextBox 10">
            <a:extLst>
              <a:ext uri="{FF2B5EF4-FFF2-40B4-BE49-F238E27FC236}">
                <a16:creationId xmlns:a16="http://schemas.microsoft.com/office/drawing/2014/main" id="{52B24DC2-0757-E64C-9CCE-E74C54F58A65}"/>
              </a:ext>
            </a:extLst>
          </p:cNvPr>
          <p:cNvSpPr txBox="1"/>
          <p:nvPr/>
        </p:nvSpPr>
        <p:spPr>
          <a:xfrm rot="662418">
            <a:off x="3423059" y="2596487"/>
            <a:ext cx="2820935" cy="923330"/>
          </a:xfrm>
          <a:prstGeom prst="rect">
            <a:avLst/>
          </a:prstGeom>
          <a:noFill/>
        </p:spPr>
        <p:txBody>
          <a:bodyPr wrap="square" lIns="91440" tIns="45720" rIns="91440" bIns="45720" rtlCol="0" anchor="t">
            <a:spAutoFit/>
          </a:bodyPr>
          <a:lstStyle/>
          <a:p>
            <a:r>
              <a:rPr lang="en-US" b="1">
                <a:solidFill>
                  <a:srgbClr val="C00000"/>
                </a:solidFill>
              </a:rPr>
              <a:t>Not private/ not accessible (e.g. visual and/or physical disabilities). </a:t>
            </a:r>
          </a:p>
        </p:txBody>
      </p:sp>
      <p:sp>
        <p:nvSpPr>
          <p:cNvPr id="20" name="TextBox 19">
            <a:extLst>
              <a:ext uri="{FF2B5EF4-FFF2-40B4-BE49-F238E27FC236}">
                <a16:creationId xmlns:a16="http://schemas.microsoft.com/office/drawing/2014/main" id="{BFE8F9E1-EB9D-5E40-88E7-CB1318C8D42D}"/>
              </a:ext>
            </a:extLst>
          </p:cNvPr>
          <p:cNvSpPr txBox="1"/>
          <p:nvPr/>
        </p:nvSpPr>
        <p:spPr>
          <a:xfrm rot="20497313">
            <a:off x="3741945" y="3807042"/>
            <a:ext cx="2596243" cy="369332"/>
          </a:xfrm>
          <a:prstGeom prst="rect">
            <a:avLst/>
          </a:prstGeom>
          <a:noFill/>
        </p:spPr>
        <p:txBody>
          <a:bodyPr wrap="square" rtlCol="0">
            <a:spAutoFit/>
          </a:bodyPr>
          <a:lstStyle/>
          <a:p>
            <a:r>
              <a:rPr lang="en-US" b="1">
                <a:solidFill>
                  <a:srgbClr val="C00000"/>
                </a:solidFill>
              </a:rPr>
              <a:t>Not safe at night time</a:t>
            </a:r>
          </a:p>
        </p:txBody>
      </p:sp>
      <p:sp>
        <p:nvSpPr>
          <p:cNvPr id="22" name="TextBox 21">
            <a:extLst>
              <a:ext uri="{FF2B5EF4-FFF2-40B4-BE49-F238E27FC236}">
                <a16:creationId xmlns:a16="http://schemas.microsoft.com/office/drawing/2014/main" id="{AB6BF8A8-E654-FA4F-966A-B6ABD4CBC8C8}"/>
              </a:ext>
            </a:extLst>
          </p:cNvPr>
          <p:cNvSpPr txBox="1"/>
          <p:nvPr/>
        </p:nvSpPr>
        <p:spPr>
          <a:xfrm rot="1324897">
            <a:off x="6411630" y="3255425"/>
            <a:ext cx="2596243" cy="646331"/>
          </a:xfrm>
          <a:prstGeom prst="rect">
            <a:avLst/>
          </a:prstGeom>
          <a:noFill/>
        </p:spPr>
        <p:txBody>
          <a:bodyPr wrap="square" rtlCol="0">
            <a:spAutoFit/>
          </a:bodyPr>
          <a:lstStyle/>
          <a:p>
            <a:r>
              <a:rPr lang="en-US" b="1">
                <a:solidFill>
                  <a:srgbClr val="C00000"/>
                </a:solidFill>
              </a:rPr>
              <a:t>Girls are harassed while waiting for latrine</a:t>
            </a:r>
          </a:p>
        </p:txBody>
      </p:sp>
      <p:cxnSp>
        <p:nvCxnSpPr>
          <p:cNvPr id="23" name="Straight Arrow Connector 22">
            <a:extLst>
              <a:ext uri="{FF2B5EF4-FFF2-40B4-BE49-F238E27FC236}">
                <a16:creationId xmlns:a16="http://schemas.microsoft.com/office/drawing/2014/main" id="{7991E0D2-6A69-0448-83A3-0F359DBF95E0}"/>
              </a:ext>
            </a:extLst>
          </p:cNvPr>
          <p:cNvCxnSpPr>
            <a:cxnSpLocks/>
          </p:cNvCxnSpPr>
          <p:nvPr/>
        </p:nvCxnSpPr>
        <p:spPr>
          <a:xfrm>
            <a:off x="2579095" y="5004129"/>
            <a:ext cx="2891428" cy="8763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3F22F9B8-D0DA-1F4B-83A4-70DD695AB732}"/>
              </a:ext>
            </a:extLst>
          </p:cNvPr>
          <p:cNvSpPr txBox="1"/>
          <p:nvPr/>
        </p:nvSpPr>
        <p:spPr>
          <a:xfrm>
            <a:off x="552928" y="5634397"/>
            <a:ext cx="3112989" cy="923330"/>
          </a:xfrm>
          <a:prstGeom prst="rect">
            <a:avLst/>
          </a:prstGeom>
          <a:noFill/>
        </p:spPr>
        <p:txBody>
          <a:bodyPr wrap="square" rtlCol="0">
            <a:spAutoFit/>
          </a:bodyPr>
          <a:lstStyle/>
          <a:p>
            <a:r>
              <a:rPr lang="en-US" b="1">
                <a:solidFill>
                  <a:srgbClr val="C00000"/>
                </a:solidFill>
              </a:rPr>
              <a:t>More private, closer to home BUT increases oral-</a:t>
            </a:r>
            <a:r>
              <a:rPr lang="en-US" b="1" err="1">
                <a:solidFill>
                  <a:srgbClr val="C00000"/>
                </a:solidFill>
              </a:rPr>
              <a:t>faecal</a:t>
            </a:r>
            <a:r>
              <a:rPr lang="en-US" b="1">
                <a:solidFill>
                  <a:srgbClr val="C00000"/>
                </a:solidFill>
              </a:rPr>
              <a:t> disease</a:t>
            </a:r>
          </a:p>
        </p:txBody>
      </p:sp>
      <p:sp>
        <p:nvSpPr>
          <p:cNvPr id="24" name="TextBox 23">
            <a:extLst>
              <a:ext uri="{FF2B5EF4-FFF2-40B4-BE49-F238E27FC236}">
                <a16:creationId xmlns:a16="http://schemas.microsoft.com/office/drawing/2014/main" id="{CE79A936-1520-2649-9C90-F7AC5B84CC46}"/>
              </a:ext>
            </a:extLst>
          </p:cNvPr>
          <p:cNvSpPr txBox="1"/>
          <p:nvPr/>
        </p:nvSpPr>
        <p:spPr>
          <a:xfrm rot="20497313">
            <a:off x="3557128" y="5392505"/>
            <a:ext cx="2596243" cy="369332"/>
          </a:xfrm>
          <a:prstGeom prst="rect">
            <a:avLst/>
          </a:prstGeom>
          <a:noFill/>
        </p:spPr>
        <p:txBody>
          <a:bodyPr wrap="square" rtlCol="0">
            <a:spAutoFit/>
          </a:bodyPr>
          <a:lstStyle/>
          <a:p>
            <a:r>
              <a:rPr lang="en-US" b="1">
                <a:solidFill>
                  <a:srgbClr val="C00000"/>
                </a:solidFill>
              </a:rPr>
              <a:t>Not safe at night time</a:t>
            </a:r>
          </a:p>
        </p:txBody>
      </p:sp>
      <p:sp>
        <p:nvSpPr>
          <p:cNvPr id="14" name="Multiply 13">
            <a:extLst>
              <a:ext uri="{FF2B5EF4-FFF2-40B4-BE49-F238E27FC236}">
                <a16:creationId xmlns:a16="http://schemas.microsoft.com/office/drawing/2014/main" id="{65177287-E473-0347-9D9A-98A441E82366}"/>
              </a:ext>
            </a:extLst>
          </p:cNvPr>
          <p:cNvSpPr/>
          <p:nvPr/>
        </p:nvSpPr>
        <p:spPr>
          <a:xfrm>
            <a:off x="2546352" y="4334166"/>
            <a:ext cx="1518557" cy="1396075"/>
          </a:xfrm>
          <a:prstGeom prst="mathMultiply">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4B9D3AD-FF08-4337-958C-E5E179FCBE28}"/>
              </a:ext>
            </a:extLst>
          </p:cNvPr>
          <p:cNvSpPr txBox="1"/>
          <p:nvPr/>
        </p:nvSpPr>
        <p:spPr>
          <a:xfrm rot="1020000">
            <a:off x="6931837" y="4317147"/>
            <a:ext cx="2820935" cy="369332"/>
          </a:xfrm>
          <a:prstGeom prst="rect">
            <a:avLst/>
          </a:prstGeom>
          <a:noFill/>
        </p:spPr>
        <p:txBody>
          <a:bodyPr wrap="square" lIns="91440" tIns="45720" rIns="91440" bIns="45720" rtlCol="0" anchor="t">
            <a:spAutoFit/>
          </a:bodyPr>
          <a:lstStyle/>
          <a:p>
            <a:r>
              <a:rPr lang="en-US" b="1">
                <a:solidFill>
                  <a:srgbClr val="C00000"/>
                </a:solidFill>
              </a:rPr>
              <a:t>taboos</a:t>
            </a:r>
          </a:p>
        </p:txBody>
      </p:sp>
      <p:pic>
        <p:nvPicPr>
          <p:cNvPr id="7" name="Graphic 6" descr="Smart Phone">
            <a:extLst>
              <a:ext uri="{FF2B5EF4-FFF2-40B4-BE49-F238E27FC236}">
                <a16:creationId xmlns:a16="http://schemas.microsoft.com/office/drawing/2014/main" id="{D8B64E0D-3AD1-BF4A-A275-32C66F6656A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25331" y="961941"/>
            <a:ext cx="914400" cy="914400"/>
          </a:xfrm>
          <a:prstGeom prst="rect">
            <a:avLst/>
          </a:prstGeom>
        </p:spPr>
      </p:pic>
      <p:pic>
        <p:nvPicPr>
          <p:cNvPr id="12" name="Graphic 11" descr="Sign">
            <a:extLst>
              <a:ext uri="{FF2B5EF4-FFF2-40B4-BE49-F238E27FC236}">
                <a16:creationId xmlns:a16="http://schemas.microsoft.com/office/drawing/2014/main" id="{BFA15654-461A-6941-93F7-B70255E60384}"/>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84944" y="1028190"/>
            <a:ext cx="914400" cy="914400"/>
          </a:xfrm>
          <a:prstGeom prst="rect">
            <a:avLst/>
          </a:prstGeom>
        </p:spPr>
      </p:pic>
      <p:pic>
        <p:nvPicPr>
          <p:cNvPr id="16" name="Graphic 15" descr="Ear">
            <a:extLst>
              <a:ext uri="{FF2B5EF4-FFF2-40B4-BE49-F238E27FC236}">
                <a16:creationId xmlns:a16="http://schemas.microsoft.com/office/drawing/2014/main" id="{E527E6E5-966C-5B40-9B88-44E197D5DFA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772881" y="977486"/>
            <a:ext cx="914400" cy="914400"/>
          </a:xfrm>
          <a:prstGeom prst="rect">
            <a:avLst/>
          </a:prstGeom>
        </p:spPr>
      </p:pic>
      <p:cxnSp>
        <p:nvCxnSpPr>
          <p:cNvPr id="18" name="Straight Arrow Connector 17">
            <a:extLst>
              <a:ext uri="{FF2B5EF4-FFF2-40B4-BE49-F238E27FC236}">
                <a16:creationId xmlns:a16="http://schemas.microsoft.com/office/drawing/2014/main" id="{C925A139-7709-4E4B-9C6F-9716991F96B6}"/>
              </a:ext>
            </a:extLst>
          </p:cNvPr>
          <p:cNvCxnSpPr>
            <a:cxnSpLocks/>
          </p:cNvCxnSpPr>
          <p:nvPr/>
        </p:nvCxnSpPr>
        <p:spPr>
          <a:xfrm flipV="1">
            <a:off x="1205382" y="1947259"/>
            <a:ext cx="0" cy="19017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7D4A4E7F-3B74-124B-BFD1-E7340C27732E}"/>
              </a:ext>
            </a:extLst>
          </p:cNvPr>
          <p:cNvCxnSpPr/>
          <p:nvPr/>
        </p:nvCxnSpPr>
        <p:spPr>
          <a:xfrm>
            <a:off x="2870052" y="1485390"/>
            <a:ext cx="5701637" cy="11309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578F1595-E408-084F-9C0F-466DF79523B1}"/>
              </a:ext>
            </a:extLst>
          </p:cNvPr>
          <p:cNvSpPr txBox="1"/>
          <p:nvPr/>
        </p:nvSpPr>
        <p:spPr>
          <a:xfrm>
            <a:off x="169336" y="2291515"/>
            <a:ext cx="2155372" cy="584775"/>
          </a:xfrm>
          <a:prstGeom prst="rect">
            <a:avLst/>
          </a:prstGeom>
          <a:noFill/>
        </p:spPr>
        <p:txBody>
          <a:bodyPr wrap="square" rtlCol="0">
            <a:spAutoFit/>
          </a:bodyPr>
          <a:lstStyle/>
          <a:p>
            <a:r>
              <a:rPr lang="en-US" sz="1600" b="1">
                <a:solidFill>
                  <a:srgbClr val="C00000"/>
                </a:solidFill>
              </a:rPr>
              <a:t>F</a:t>
            </a:r>
            <a:r>
              <a:rPr lang="en-JP" sz="1600" b="1">
                <a:solidFill>
                  <a:srgbClr val="C00000"/>
                </a:solidFill>
              </a:rPr>
              <a:t>eedback mechanism is not accessible to all. </a:t>
            </a:r>
          </a:p>
        </p:txBody>
      </p:sp>
      <p:sp>
        <p:nvSpPr>
          <p:cNvPr id="29" name="TextBox 28">
            <a:extLst>
              <a:ext uri="{FF2B5EF4-FFF2-40B4-BE49-F238E27FC236}">
                <a16:creationId xmlns:a16="http://schemas.microsoft.com/office/drawing/2014/main" id="{AE30057B-8FE3-A04D-A26F-B5B51C65F4A1}"/>
              </a:ext>
            </a:extLst>
          </p:cNvPr>
          <p:cNvSpPr txBox="1"/>
          <p:nvPr/>
        </p:nvSpPr>
        <p:spPr>
          <a:xfrm>
            <a:off x="778605" y="2950591"/>
            <a:ext cx="2378337" cy="738664"/>
          </a:xfrm>
          <a:prstGeom prst="rect">
            <a:avLst/>
          </a:prstGeom>
          <a:noFill/>
        </p:spPr>
        <p:txBody>
          <a:bodyPr wrap="square" rtlCol="0">
            <a:spAutoFit/>
          </a:bodyPr>
          <a:lstStyle/>
          <a:p>
            <a:r>
              <a:rPr lang="en-US" sz="1400" b="1">
                <a:solidFill>
                  <a:srgbClr val="C00000"/>
                </a:solidFill>
              </a:rPr>
              <a:t>Children, women and person with disabilities were not consulted. </a:t>
            </a:r>
            <a:endParaRPr lang="en-JP" sz="1400" b="1">
              <a:solidFill>
                <a:srgbClr val="C00000"/>
              </a:solidFill>
            </a:endParaRPr>
          </a:p>
        </p:txBody>
      </p:sp>
      <p:sp>
        <p:nvSpPr>
          <p:cNvPr id="32" name="TextBox 31">
            <a:extLst>
              <a:ext uri="{FF2B5EF4-FFF2-40B4-BE49-F238E27FC236}">
                <a16:creationId xmlns:a16="http://schemas.microsoft.com/office/drawing/2014/main" id="{43246D14-3726-8D4A-9EDB-BE277A8FDCA5}"/>
              </a:ext>
            </a:extLst>
          </p:cNvPr>
          <p:cNvSpPr txBox="1"/>
          <p:nvPr/>
        </p:nvSpPr>
        <p:spPr>
          <a:xfrm>
            <a:off x="4546447" y="1376514"/>
            <a:ext cx="3757612" cy="584775"/>
          </a:xfrm>
          <a:prstGeom prst="rect">
            <a:avLst/>
          </a:prstGeom>
          <a:noFill/>
        </p:spPr>
        <p:txBody>
          <a:bodyPr wrap="square" rtlCol="0">
            <a:spAutoFit/>
          </a:bodyPr>
          <a:lstStyle/>
          <a:p>
            <a:r>
              <a:rPr lang="en-US" sz="1600" b="1">
                <a:solidFill>
                  <a:srgbClr val="C00000"/>
                </a:solidFill>
              </a:rPr>
              <a:t>O</a:t>
            </a:r>
            <a:r>
              <a:rPr lang="en-JP" sz="1600" b="1">
                <a:solidFill>
                  <a:srgbClr val="C00000"/>
                </a:solidFill>
              </a:rPr>
              <a:t>pinions of children, women and persons with disabilities are not included</a:t>
            </a:r>
          </a:p>
        </p:txBody>
      </p:sp>
    </p:spTree>
    <p:extLst>
      <p:ext uri="{BB962C8B-B14F-4D97-AF65-F5344CB8AC3E}">
        <p14:creationId xmlns:p14="http://schemas.microsoft.com/office/powerpoint/2010/main" val="99106533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4">
                                            <p:txEl>
                                              <p:pRg st="0" end="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4">
                                            <p:txEl>
                                              <p:pRg st="0" end="0"/>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9"/>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2"/>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3" presetClass="exit" presetSubtype="10" fill="hold" grpId="1" nodeType="clickEffect">
                                  <p:stCondLst>
                                    <p:cond delay="0"/>
                                  </p:stCondLst>
                                  <p:childTnLst>
                                    <p:animEffect transition="out" filter="blinds(horizontal)">
                                      <p:cBhvr>
                                        <p:cTn id="64" dur="500"/>
                                        <p:tgtEl>
                                          <p:spTgt spid="32"/>
                                        </p:tgtEl>
                                      </p:cBhvr>
                                    </p:animEffect>
                                    <p:set>
                                      <p:cBhvr>
                                        <p:cTn id="65" dur="1" fill="hold">
                                          <p:stCondLst>
                                            <p:cond delay="499"/>
                                          </p:stCondLst>
                                        </p:cTn>
                                        <p:tgtEl>
                                          <p:spTgt spid="32"/>
                                        </p:tgtEl>
                                        <p:attrNameLst>
                                          <p:attrName>style.visibility</p:attrName>
                                        </p:attrNameLst>
                                      </p:cBhvr>
                                      <p:to>
                                        <p:strVal val="hidden"/>
                                      </p:to>
                                    </p:set>
                                  </p:childTnLst>
                                </p:cTn>
                              </p:par>
                              <p:par>
                                <p:cTn id="66" presetID="3" presetClass="exit" presetSubtype="10" fill="hold" grpId="1" nodeType="withEffect">
                                  <p:stCondLst>
                                    <p:cond delay="0"/>
                                  </p:stCondLst>
                                  <p:childTnLst>
                                    <p:animEffect transition="out" filter="blinds(horizontal)">
                                      <p:cBhvr>
                                        <p:cTn id="67" dur="500"/>
                                        <p:tgtEl>
                                          <p:spTgt spid="26"/>
                                        </p:tgtEl>
                                      </p:cBhvr>
                                    </p:animEffect>
                                    <p:set>
                                      <p:cBhvr>
                                        <p:cTn id="68" dur="1" fill="hold">
                                          <p:stCondLst>
                                            <p:cond delay="499"/>
                                          </p:stCondLst>
                                        </p:cTn>
                                        <p:tgtEl>
                                          <p:spTgt spid="26"/>
                                        </p:tgtEl>
                                        <p:attrNameLst>
                                          <p:attrName>style.visibility</p:attrName>
                                        </p:attrNameLst>
                                      </p:cBhvr>
                                      <p:to>
                                        <p:strVal val="hidden"/>
                                      </p:to>
                                    </p:set>
                                  </p:childTnLst>
                                </p:cTn>
                              </p:par>
                              <p:par>
                                <p:cTn id="69" presetID="3" presetClass="exit" presetSubtype="10" fill="hold" grpId="1" nodeType="withEffect">
                                  <p:stCondLst>
                                    <p:cond delay="0"/>
                                  </p:stCondLst>
                                  <p:childTnLst>
                                    <p:animEffect transition="out" filter="blinds(horizontal)">
                                      <p:cBhvr>
                                        <p:cTn id="70" dur="500"/>
                                        <p:tgtEl>
                                          <p:spTgt spid="29"/>
                                        </p:tgtEl>
                                      </p:cBhvr>
                                    </p:animEffect>
                                    <p:set>
                                      <p:cBhvr>
                                        <p:cTn id="71" dur="1" fill="hold">
                                          <p:stCondLst>
                                            <p:cond delay="499"/>
                                          </p:stCondLst>
                                        </p:cTn>
                                        <p:tgtEl>
                                          <p:spTgt spid="29"/>
                                        </p:tgtEl>
                                        <p:attrNameLst>
                                          <p:attrName>style.visibility</p:attrName>
                                        </p:attrNameLst>
                                      </p:cBhvr>
                                      <p:to>
                                        <p:strVal val="hidden"/>
                                      </p:to>
                                    </p:set>
                                  </p:childTnLst>
                                </p:cTn>
                              </p:par>
                              <p:par>
                                <p:cTn id="72" presetID="3" presetClass="exit" presetSubtype="10" fill="hold" grpId="1" nodeType="withEffect">
                                  <p:stCondLst>
                                    <p:cond delay="0"/>
                                  </p:stCondLst>
                                  <p:childTnLst>
                                    <p:animEffect transition="out" filter="blinds(horizontal)">
                                      <p:cBhvr>
                                        <p:cTn id="73" dur="500"/>
                                        <p:tgtEl>
                                          <p:spTgt spid="11"/>
                                        </p:tgtEl>
                                      </p:cBhvr>
                                    </p:animEffect>
                                    <p:set>
                                      <p:cBhvr>
                                        <p:cTn id="74" dur="1" fill="hold">
                                          <p:stCondLst>
                                            <p:cond delay="499"/>
                                          </p:stCondLst>
                                        </p:cTn>
                                        <p:tgtEl>
                                          <p:spTgt spid="11"/>
                                        </p:tgtEl>
                                        <p:attrNameLst>
                                          <p:attrName>style.visibility</p:attrName>
                                        </p:attrNameLst>
                                      </p:cBhvr>
                                      <p:to>
                                        <p:strVal val="hidden"/>
                                      </p:to>
                                    </p:set>
                                  </p:childTnLst>
                                </p:cTn>
                              </p:par>
                              <p:par>
                                <p:cTn id="75" presetID="3" presetClass="exit" presetSubtype="10" fill="hold" grpId="0" nodeType="withEffect">
                                  <p:stCondLst>
                                    <p:cond delay="0"/>
                                  </p:stCondLst>
                                  <p:childTnLst>
                                    <p:animEffect transition="out" filter="blinds(horizontal)">
                                      <p:cBhvr>
                                        <p:cTn id="76" dur="500"/>
                                        <p:tgtEl>
                                          <p:spTgt spid="20">
                                            <p:txEl>
                                              <p:pRg st="0" end="0"/>
                                            </p:txEl>
                                          </p:spTgt>
                                        </p:tgtEl>
                                      </p:cBhvr>
                                    </p:animEffect>
                                    <p:set>
                                      <p:cBhvr>
                                        <p:cTn id="77" dur="1" fill="hold">
                                          <p:stCondLst>
                                            <p:cond delay="499"/>
                                          </p:stCondLst>
                                        </p:cTn>
                                        <p:tgtEl>
                                          <p:spTgt spid="20">
                                            <p:txEl>
                                              <p:pRg st="0" end="0"/>
                                            </p:txEl>
                                          </p:spTgt>
                                        </p:tgtEl>
                                        <p:attrNameLst>
                                          <p:attrName>style.visibility</p:attrName>
                                        </p:attrNameLst>
                                      </p:cBhvr>
                                      <p:to>
                                        <p:strVal val="hidden"/>
                                      </p:to>
                                    </p:set>
                                  </p:childTnLst>
                                </p:cTn>
                              </p:par>
                              <p:par>
                                <p:cTn id="78" presetID="3" presetClass="exit" presetSubtype="10" fill="hold" grpId="1" nodeType="withEffect">
                                  <p:stCondLst>
                                    <p:cond delay="0"/>
                                  </p:stCondLst>
                                  <p:childTnLst>
                                    <p:animEffect transition="out" filter="blinds(horizontal)">
                                      <p:cBhvr>
                                        <p:cTn id="79" dur="500"/>
                                        <p:tgtEl>
                                          <p:spTgt spid="22"/>
                                        </p:tgtEl>
                                      </p:cBhvr>
                                    </p:animEffect>
                                    <p:set>
                                      <p:cBhvr>
                                        <p:cTn id="80" dur="1" fill="hold">
                                          <p:stCondLst>
                                            <p:cond delay="499"/>
                                          </p:stCondLst>
                                        </p:cTn>
                                        <p:tgtEl>
                                          <p:spTgt spid="22"/>
                                        </p:tgtEl>
                                        <p:attrNameLst>
                                          <p:attrName>style.visibility</p:attrName>
                                        </p:attrNameLst>
                                      </p:cBhvr>
                                      <p:to>
                                        <p:strVal val="hidden"/>
                                      </p:to>
                                    </p:set>
                                  </p:childTnLst>
                                </p:cTn>
                              </p:par>
                              <p:par>
                                <p:cTn id="81" presetID="3" presetClass="exit" presetSubtype="10" fill="hold" grpId="1" nodeType="withEffect">
                                  <p:stCondLst>
                                    <p:cond delay="0"/>
                                  </p:stCondLst>
                                  <p:childTnLst>
                                    <p:animEffect transition="out" filter="blinds(horizontal)">
                                      <p:cBhvr>
                                        <p:cTn id="82" dur="500"/>
                                        <p:tgtEl>
                                          <p:spTgt spid="3"/>
                                        </p:tgtEl>
                                      </p:cBhvr>
                                    </p:animEffect>
                                    <p:set>
                                      <p:cBhvr>
                                        <p:cTn id="83" dur="1" fill="hold">
                                          <p:stCondLst>
                                            <p:cond delay="499"/>
                                          </p:stCondLst>
                                        </p:cTn>
                                        <p:tgtEl>
                                          <p:spTgt spid="3"/>
                                        </p:tgtEl>
                                        <p:attrNameLst>
                                          <p:attrName>style.visibility</p:attrName>
                                        </p:attrNameLst>
                                      </p:cBhvr>
                                      <p:to>
                                        <p:strVal val="hidden"/>
                                      </p:to>
                                    </p:set>
                                  </p:childTnLst>
                                </p:cTn>
                              </p:par>
                              <p:par>
                                <p:cTn id="84" presetID="3" presetClass="exit" presetSubtype="10" fill="hold" grpId="1" nodeType="withEffect">
                                  <p:stCondLst>
                                    <p:cond delay="0"/>
                                  </p:stCondLst>
                                  <p:childTnLst>
                                    <p:animEffect transition="out" filter="blinds(horizontal)">
                                      <p:cBhvr>
                                        <p:cTn id="85" dur="500"/>
                                        <p:tgtEl>
                                          <p:spTgt spid="24">
                                            <p:txEl>
                                              <p:pRg st="0" end="0"/>
                                            </p:txEl>
                                          </p:spTgt>
                                        </p:tgtEl>
                                      </p:cBhvr>
                                    </p:animEffect>
                                    <p:set>
                                      <p:cBhvr>
                                        <p:cTn id="86" dur="1" fill="hold">
                                          <p:stCondLst>
                                            <p:cond delay="499"/>
                                          </p:stCondLst>
                                        </p:cTn>
                                        <p:tgtEl>
                                          <p:spTgt spid="24">
                                            <p:txEl>
                                              <p:pRg st="0" end="0"/>
                                            </p:txEl>
                                          </p:spTgt>
                                        </p:tgtEl>
                                        <p:attrNameLst>
                                          <p:attrName>style.visibility</p:attrName>
                                        </p:attrNameLst>
                                      </p:cBhvr>
                                      <p:to>
                                        <p:strVal val="hidden"/>
                                      </p:to>
                                    </p:set>
                                  </p:childTnLst>
                                </p:cTn>
                              </p:par>
                              <p:par>
                                <p:cTn id="87" presetID="3" presetClass="exit" presetSubtype="10" fill="hold" grpId="1" nodeType="withEffect">
                                  <p:stCondLst>
                                    <p:cond delay="0"/>
                                  </p:stCondLst>
                                  <p:childTnLst>
                                    <p:animEffect transition="out" filter="blinds(horizontal)">
                                      <p:cBhvr>
                                        <p:cTn id="88" dur="500"/>
                                        <p:tgtEl>
                                          <p:spTgt spid="13"/>
                                        </p:tgtEl>
                                      </p:cBhvr>
                                    </p:animEffect>
                                    <p:set>
                                      <p:cBhvr>
                                        <p:cTn id="89" dur="1" fill="hold">
                                          <p:stCondLst>
                                            <p:cond delay="499"/>
                                          </p:stCondLst>
                                        </p:cTn>
                                        <p:tgtEl>
                                          <p:spTgt spid="13"/>
                                        </p:tgtEl>
                                        <p:attrNameLst>
                                          <p:attrName>style.visibility</p:attrName>
                                        </p:attrNameLst>
                                      </p:cBhvr>
                                      <p:to>
                                        <p:strVal val="hidden"/>
                                      </p:to>
                                    </p:set>
                                  </p:childTnLst>
                                </p:cTn>
                              </p:par>
                            </p:childTnLst>
                          </p:cTn>
                        </p:par>
                      </p:childTnLst>
                    </p:cTn>
                  </p:par>
                  <p:par>
                    <p:cTn id="90" fill="hold">
                      <p:stCondLst>
                        <p:cond delay="indefinite"/>
                      </p:stCondLst>
                      <p:childTnLst>
                        <p:par>
                          <p:cTn id="91" fill="hold">
                            <p:stCondLst>
                              <p:cond delay="0"/>
                            </p:stCondLst>
                            <p:childTnLst>
                              <p:par>
                                <p:cTn id="92" presetID="1" presetClass="entr" presetSubtype="0" fill="hold" grpId="0" nodeType="clickEffect">
                                  <p:stCondLst>
                                    <p:cond delay="0"/>
                                  </p:stCondLst>
                                  <p:childTnLst>
                                    <p:set>
                                      <p:cBhvr>
                                        <p:cTn id="93"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20" grpId="0" build="allAtOnce"/>
      <p:bldP spid="22" grpId="0"/>
      <p:bldP spid="22" grpId="1"/>
      <p:bldP spid="13" grpId="0"/>
      <p:bldP spid="13" grpId="1"/>
      <p:bldP spid="24" grpId="0" build="allAtOnce"/>
      <p:bldP spid="24" grpId="1" build="allAtOnce"/>
      <p:bldP spid="14" grpId="0" animBg="1"/>
      <p:bldP spid="3" grpId="0"/>
      <p:bldP spid="3" grpId="1"/>
      <p:bldP spid="26" grpId="0"/>
      <p:bldP spid="26" grpId="1"/>
      <p:bldP spid="29" grpId="0"/>
      <p:bldP spid="29" grpId="1"/>
      <p:bldP spid="32" grpId="0"/>
      <p:bldP spid="32"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 name="Rectangle 58">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AF0DEF00-24EA-6D4D-AA98-16434B98A74F}"/>
              </a:ext>
            </a:extLst>
          </p:cNvPr>
          <p:cNvSpPr>
            <a:spLocks noGrp="1"/>
          </p:cNvSpPr>
          <p:nvPr>
            <p:ph type="title"/>
          </p:nvPr>
        </p:nvSpPr>
        <p:spPr>
          <a:xfrm>
            <a:off x="777240" y="731519"/>
            <a:ext cx="2845191" cy="3237579"/>
          </a:xfrm>
        </p:spPr>
        <p:txBody>
          <a:bodyPr>
            <a:normAutofit/>
          </a:bodyPr>
          <a:lstStyle/>
          <a:p>
            <a:r>
              <a:rPr lang="en-US" sz="3500">
                <a:solidFill>
                  <a:srgbClr val="FFFFFF"/>
                </a:solidFill>
              </a:rPr>
              <a:t>UNICEF’s Commitment to Accountability, Inclusion and Protection </a:t>
            </a:r>
            <a:endParaRPr lang="en-JP" sz="3500">
              <a:solidFill>
                <a:srgbClr val="FFFFFF"/>
              </a:solidFill>
            </a:endParaRPr>
          </a:p>
        </p:txBody>
      </p:sp>
      <p:sp>
        <p:nvSpPr>
          <p:cNvPr id="66" name="Rectangle 60">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67" name="Rectangle 62">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D5823CF4-AA12-C24A-AB14-8CE81A006211}"/>
              </a:ext>
            </a:extLst>
          </p:cNvPr>
          <p:cNvSpPr>
            <a:spLocks noGrp="1"/>
          </p:cNvSpPr>
          <p:nvPr>
            <p:ph idx="1"/>
          </p:nvPr>
        </p:nvSpPr>
        <p:spPr>
          <a:xfrm>
            <a:off x="4379709" y="686862"/>
            <a:ext cx="7037591" cy="5475129"/>
          </a:xfrm>
        </p:spPr>
        <p:txBody>
          <a:bodyPr anchor="ctr">
            <a:normAutofit lnSpcReduction="10000"/>
          </a:bodyPr>
          <a:lstStyle/>
          <a:p>
            <a:pPr>
              <a:lnSpc>
                <a:spcPct val="100000"/>
              </a:lnSpc>
              <a:spcBef>
                <a:spcPts val="2400"/>
              </a:spcBef>
            </a:pPr>
            <a:r>
              <a:rPr lang="en-JP" sz="2000" dirty="0"/>
              <a:t>UNICEF ED Fore made a commitment at the Oslo SGBV conference to increase the visibility of GBV in UNICEF-led clusters’ Humanitarian Needs Overviews (HNO) and Humanitarian Response Plans (HRPs); </a:t>
            </a:r>
            <a:r>
              <a:rPr lang="en-JP" sz="2000" b="1" i="1" dirty="0"/>
              <a:t>at least 10 HNO/HRPs for 2020 include GBV risk analysis and risk mitigation measures across all UNICEF-led clusters. </a:t>
            </a:r>
            <a:endParaRPr lang="en-US" sz="2000" dirty="0"/>
          </a:p>
          <a:p>
            <a:pPr>
              <a:lnSpc>
                <a:spcPct val="100000"/>
              </a:lnSpc>
              <a:spcBef>
                <a:spcPts val="2400"/>
              </a:spcBef>
            </a:pPr>
            <a:r>
              <a:rPr lang="en-JP" sz="2000" dirty="0"/>
              <a:t>UNICEF leads the inter-agency commitment to ensure that by the end of 2020, </a:t>
            </a:r>
            <a:r>
              <a:rPr lang="en-JP" sz="2000" b="1" i="1" dirty="0"/>
              <a:t>at least 70% of HNO/HRP use a common recognized methodology and routinely disaggregate data on disability </a:t>
            </a:r>
            <a:r>
              <a:rPr lang="en-JP" sz="2000" dirty="0"/>
              <a:t>in order to make programming more responsive to the needs of people with disabilities.  </a:t>
            </a:r>
            <a:endParaRPr lang="en-JP" sz="2000" dirty="0">
              <a:cs typeface="Calibri"/>
            </a:endParaRPr>
          </a:p>
          <a:p>
            <a:pPr>
              <a:lnSpc>
                <a:spcPct val="100000"/>
              </a:lnSpc>
              <a:spcBef>
                <a:spcPts val="2400"/>
              </a:spcBef>
            </a:pPr>
            <a:r>
              <a:rPr lang="en-JP" sz="2000" dirty="0"/>
              <a:t>IASC Policy on Protection in Humanitarian Action and Centrality of Protection, UNDIS &amp; UNSG’s commitment to put GBV and Disability at the center of the GHRP.  </a:t>
            </a:r>
            <a:endParaRPr lang="en-JP" sz="2000" dirty="0">
              <a:cs typeface="Calibri"/>
            </a:endParaRPr>
          </a:p>
          <a:p>
            <a:pPr>
              <a:lnSpc>
                <a:spcPct val="100000"/>
              </a:lnSpc>
              <a:spcBef>
                <a:spcPts val="2400"/>
              </a:spcBef>
            </a:pPr>
            <a:r>
              <a:rPr lang="en-JP" sz="2000" b="1" dirty="0">
                <a:cs typeface="Calibri"/>
              </a:rPr>
              <a:t>UNICEF abides to IASC and Grand Bargain commitments in relation to AA</a:t>
            </a:r>
            <a:r>
              <a:rPr lang="en-JP" sz="2000" dirty="0">
                <a:cs typeface="Calibri"/>
              </a:rPr>
              <a:t>P (also strongly reflected in the CCCs).</a:t>
            </a:r>
          </a:p>
        </p:txBody>
      </p:sp>
    </p:spTree>
    <p:extLst>
      <p:ext uri="{BB962C8B-B14F-4D97-AF65-F5344CB8AC3E}">
        <p14:creationId xmlns:p14="http://schemas.microsoft.com/office/powerpoint/2010/main" val="13962660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018B4136-D5E7-8F42-8A17-AC52C336EE33}"/>
              </a:ext>
            </a:extLst>
          </p:cNvPr>
          <p:cNvSpPr>
            <a:spLocks noGrp="1"/>
          </p:cNvSpPr>
          <p:nvPr>
            <p:ph type="title"/>
          </p:nvPr>
        </p:nvSpPr>
        <p:spPr>
          <a:xfrm>
            <a:off x="777240" y="731519"/>
            <a:ext cx="2845191" cy="3237579"/>
          </a:xfrm>
        </p:spPr>
        <p:txBody>
          <a:bodyPr>
            <a:normAutofit/>
          </a:bodyPr>
          <a:lstStyle/>
          <a:p>
            <a:r>
              <a:rPr lang="en-JP" sz="3200">
                <a:solidFill>
                  <a:srgbClr val="FFFFFF"/>
                </a:solidFill>
              </a:rPr>
              <a:t>UNICEF-led clusters’ and AoR’s commitment to Accountability, Inclusion and Protection </a:t>
            </a:r>
          </a:p>
        </p:txBody>
      </p:sp>
      <p:sp>
        <p:nvSpPr>
          <p:cNvPr id="33" name="Rectangle 32">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5" name="Rectangle 34">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BD226CB-1403-ED49-8509-E017B7899BCE}"/>
              </a:ext>
            </a:extLst>
          </p:cNvPr>
          <p:cNvSpPr>
            <a:spLocks noGrp="1"/>
          </p:cNvSpPr>
          <p:nvPr>
            <p:ph idx="1"/>
          </p:nvPr>
        </p:nvSpPr>
        <p:spPr>
          <a:xfrm>
            <a:off x="4379709" y="686862"/>
            <a:ext cx="7037591" cy="5475129"/>
          </a:xfrm>
        </p:spPr>
        <p:txBody>
          <a:bodyPr vert="horz" lIns="91440" tIns="45720" rIns="91440" bIns="45720" rtlCol="0" anchor="ctr">
            <a:normAutofit/>
          </a:bodyPr>
          <a:lstStyle/>
          <a:p>
            <a:pPr marL="0" indent="0">
              <a:lnSpc>
                <a:spcPct val="100000"/>
              </a:lnSpc>
              <a:spcBef>
                <a:spcPts val="2400"/>
              </a:spcBef>
              <a:buNone/>
            </a:pPr>
            <a:r>
              <a:rPr lang="en-US" sz="1800" dirty="0"/>
              <a:t>UNICEF-led Clusters and </a:t>
            </a:r>
            <a:r>
              <a:rPr lang="en-US" sz="1800" dirty="0" err="1"/>
              <a:t>AoR</a:t>
            </a:r>
            <a:r>
              <a:rPr lang="en-US" sz="1800" dirty="0"/>
              <a:t> will commit to: </a:t>
            </a:r>
            <a:endParaRPr lang="en-US" sz="1800" dirty="0">
              <a:cs typeface="Calibri" panose="020F0502020204030204"/>
            </a:endParaRPr>
          </a:p>
          <a:p>
            <a:pPr fontAlgn="base">
              <a:lnSpc>
                <a:spcPct val="100000"/>
              </a:lnSpc>
              <a:spcBef>
                <a:spcPts val="2400"/>
              </a:spcBef>
              <a:buFont typeface="Wingdings" pitchFamily="2" charset="2"/>
              <a:buChar char="ü"/>
            </a:pPr>
            <a:r>
              <a:rPr lang="en-US" sz="1800" dirty="0"/>
              <a:t>Place </a:t>
            </a:r>
            <a:r>
              <a:rPr lang="en-US" sz="1800" b="1" dirty="0"/>
              <a:t>affected people at the center</a:t>
            </a:r>
            <a:r>
              <a:rPr lang="en-US" sz="1800" dirty="0"/>
              <a:t> of humanitarian action so that they can inform the response. </a:t>
            </a:r>
            <a:endParaRPr lang="en-US" sz="1800" dirty="0">
              <a:cs typeface="Calibri" panose="020F0502020204030204"/>
            </a:endParaRPr>
          </a:p>
          <a:p>
            <a:pPr fontAlgn="base">
              <a:lnSpc>
                <a:spcPct val="100000"/>
              </a:lnSpc>
              <a:spcBef>
                <a:spcPts val="2400"/>
              </a:spcBef>
              <a:buFont typeface="Wingdings" pitchFamily="2" charset="2"/>
              <a:buChar char="ü"/>
            </a:pPr>
            <a:r>
              <a:rPr lang="en-US" sz="1800" dirty="0"/>
              <a:t>Support the </a:t>
            </a:r>
            <a:r>
              <a:rPr lang="en-US" sz="1800" dirty="0" err="1"/>
              <a:t>localisation</a:t>
            </a:r>
            <a:r>
              <a:rPr lang="en-US" sz="1800" dirty="0"/>
              <a:t> of humanitarian aid by encouraging and supporting local partner engagement and building their institutional capacity in humanitarian response.</a:t>
            </a:r>
            <a:endParaRPr lang="en-US" sz="1800" dirty="0">
              <a:cs typeface="Calibri"/>
            </a:endParaRPr>
          </a:p>
          <a:p>
            <a:pPr fontAlgn="base">
              <a:lnSpc>
                <a:spcPct val="100000"/>
              </a:lnSpc>
              <a:spcBef>
                <a:spcPts val="2400"/>
              </a:spcBef>
              <a:buFont typeface="Wingdings" pitchFamily="2" charset="2"/>
              <a:buChar char="ü"/>
            </a:pPr>
            <a:r>
              <a:rPr lang="en-US" sz="1800" dirty="0"/>
              <a:t>Identify and address </a:t>
            </a:r>
            <a:r>
              <a:rPr lang="en-US" sz="1800" b="1" dirty="0"/>
              <a:t>different needs, barriers, risks and capacities </a:t>
            </a:r>
            <a:r>
              <a:rPr lang="en-US" sz="1800" dirty="0"/>
              <a:t>of girls, boys, women </a:t>
            </a:r>
            <a:r>
              <a:rPr lang="en-US" sz="1800" dirty="0">
                <a:ea typeface="+mn-lt"/>
                <a:cs typeface="+mn-lt"/>
              </a:rPr>
              <a:t>including</a:t>
            </a:r>
            <a:r>
              <a:rPr lang="en-US" sz="1800" u="sng" dirty="0">
                <a:ea typeface="+mn-lt"/>
                <a:cs typeface="+mn-lt"/>
              </a:rPr>
              <a:t> </a:t>
            </a:r>
            <a:r>
              <a:rPr lang="en-US" sz="1800" dirty="0">
                <a:ea typeface="+mn-lt"/>
                <a:cs typeface="+mn-lt"/>
              </a:rPr>
              <a:t>those with disabilities</a:t>
            </a:r>
            <a:r>
              <a:rPr lang="en-US" sz="1800" dirty="0"/>
              <a:t> to make humanitarian response safe and accessible for all throughout the Humanitarian Programme Cycle. </a:t>
            </a:r>
            <a:endParaRPr lang="en-US" sz="1800" dirty="0">
              <a:cs typeface="Calibri"/>
            </a:endParaRPr>
          </a:p>
          <a:p>
            <a:pPr fontAlgn="base">
              <a:lnSpc>
                <a:spcPct val="100000"/>
              </a:lnSpc>
              <a:spcBef>
                <a:spcPts val="2400"/>
              </a:spcBef>
              <a:buFont typeface="Wingdings" pitchFamily="2" charset="2"/>
              <a:buChar char="ü"/>
            </a:pPr>
            <a:r>
              <a:rPr lang="en-US" sz="1800" dirty="0"/>
              <a:t>Make special efforts to support the affected population i.e. boys, girls, women </a:t>
            </a:r>
            <a:r>
              <a:rPr lang="en-US" sz="1800" dirty="0">
                <a:ea typeface="+mn-lt"/>
                <a:cs typeface="+mn-lt"/>
              </a:rPr>
              <a:t>including</a:t>
            </a:r>
            <a:r>
              <a:rPr lang="en-US" sz="1800" u="sng" dirty="0">
                <a:ea typeface="+mn-lt"/>
                <a:cs typeface="+mn-lt"/>
              </a:rPr>
              <a:t> </a:t>
            </a:r>
            <a:r>
              <a:rPr lang="en-US" sz="1800" dirty="0">
                <a:ea typeface="+mn-lt"/>
                <a:cs typeface="+mn-lt"/>
              </a:rPr>
              <a:t>those with disabilities</a:t>
            </a:r>
            <a:r>
              <a:rPr lang="en-US" sz="1800" dirty="0"/>
              <a:t> to </a:t>
            </a:r>
            <a:r>
              <a:rPr lang="en-US" sz="1800" b="1" dirty="0"/>
              <a:t>participate in decision making throughout the HPC </a:t>
            </a:r>
            <a:r>
              <a:rPr lang="en-US" sz="1800" dirty="0"/>
              <a:t>and ensure that </a:t>
            </a:r>
            <a:r>
              <a:rPr lang="en-US" sz="1800" b="1" dirty="0"/>
              <a:t>their views are considered in the HNO/HRP and its implementation</a:t>
            </a:r>
            <a:r>
              <a:rPr lang="en-US" sz="1800" dirty="0"/>
              <a:t>. </a:t>
            </a:r>
            <a:endParaRPr lang="en-US" sz="1800" dirty="0">
              <a:cs typeface="Calibri"/>
            </a:endParaRPr>
          </a:p>
        </p:txBody>
      </p:sp>
    </p:spTree>
    <p:extLst>
      <p:ext uri="{BB962C8B-B14F-4D97-AF65-F5344CB8AC3E}">
        <p14:creationId xmlns:p14="http://schemas.microsoft.com/office/powerpoint/2010/main" val="23511376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4B7A093D-95ED-5F49-B95D-059D09512817}"/>
              </a:ext>
            </a:extLst>
          </p:cNvPr>
          <p:cNvSpPr>
            <a:spLocks noGrp="1"/>
          </p:cNvSpPr>
          <p:nvPr>
            <p:ph type="title"/>
          </p:nvPr>
        </p:nvSpPr>
        <p:spPr>
          <a:xfrm>
            <a:off x="838200" y="963877"/>
            <a:ext cx="3494362" cy="4930246"/>
          </a:xfrm>
        </p:spPr>
        <p:txBody>
          <a:bodyPr>
            <a:normAutofit/>
          </a:bodyPr>
          <a:lstStyle/>
          <a:p>
            <a:pPr algn="r"/>
            <a:r>
              <a:rPr lang="en-JP" dirty="0">
                <a:solidFill>
                  <a:schemeClr val="accent1"/>
                </a:solidFill>
              </a:rPr>
              <a:t>Common key principles for cross-cutting issues</a:t>
            </a:r>
          </a:p>
        </p:txBody>
      </p:sp>
      <p:cxnSp>
        <p:nvCxnSpPr>
          <p:cNvPr id="22" name="Straight Connector 21">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 name="Content Placeholder 1">
            <a:extLst>
              <a:ext uri="{FF2B5EF4-FFF2-40B4-BE49-F238E27FC236}">
                <a16:creationId xmlns:a16="http://schemas.microsoft.com/office/drawing/2014/main" id="{34E28165-6BB8-4ADE-A906-E706AE72F31F}"/>
              </a:ext>
            </a:extLst>
          </p:cNvPr>
          <p:cNvGraphicFramePr>
            <a:graphicFrameLocks noGrp="1"/>
          </p:cNvGraphicFramePr>
          <p:nvPr>
            <p:ph idx="1"/>
            <p:extLst>
              <p:ext uri="{D42A27DB-BD31-4B8C-83A1-F6EECF244321}">
                <p14:modId xmlns:p14="http://schemas.microsoft.com/office/powerpoint/2010/main" val="1977121502"/>
              </p:ext>
            </p:extLst>
          </p:nvPr>
        </p:nvGraphicFramePr>
        <p:xfrm>
          <a:off x="4976813" y="510988"/>
          <a:ext cx="6376987" cy="58091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82801108"/>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454551"/>
      </a:dk2>
      <a:lt2>
        <a:srgbClr val="D8D9DC"/>
      </a:lt2>
      <a:accent1>
        <a:srgbClr val="4775E7"/>
      </a:accent1>
      <a:accent2>
        <a:srgbClr val="4775E7"/>
      </a:accent2>
      <a:accent3>
        <a:srgbClr val="4EA6DC"/>
      </a:accent3>
      <a:accent4>
        <a:srgbClr val="4775E7"/>
      </a:accent4>
      <a:accent5>
        <a:srgbClr val="8971E1"/>
      </a:accent5>
      <a:accent6>
        <a:srgbClr val="4EA6DC"/>
      </a:accent6>
      <a:hlink>
        <a:srgbClr val="6B9F25"/>
      </a:hlink>
      <a:folHlink>
        <a:srgbClr val="8C8C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11B7D10DACEA14885A9CE363F493DE2" ma:contentTypeVersion="12" ma:contentTypeDescription="Create a new document." ma:contentTypeScope="" ma:versionID="86d22c24beff6a841c9c9e959e4ac075">
  <xsd:schema xmlns:xsd="http://www.w3.org/2001/XMLSchema" xmlns:xs="http://www.w3.org/2001/XMLSchema" xmlns:p="http://schemas.microsoft.com/office/2006/metadata/properties" xmlns:ns3="8a081d76-28ad-49b3-8582-c79919c716f9" xmlns:ns4="31409d71-b7f5-44ba-88fd-f58292b874fb" targetNamespace="http://schemas.microsoft.com/office/2006/metadata/properties" ma:root="true" ma:fieldsID="9be12e7418e1b91c765e17da92fb9473" ns3:_="" ns4:_="">
    <xsd:import namespace="8a081d76-28ad-49b3-8582-c79919c716f9"/>
    <xsd:import namespace="31409d71-b7f5-44ba-88fd-f58292b874fb"/>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081d76-28ad-49b3-8582-c79919c716f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1409d71-b7f5-44ba-88fd-f58292b874f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D0A050B-1344-4AE1-934D-03B1C7144F38}">
  <ds:schemaRefs>
    <ds:schemaRef ds:uri="31409d71-b7f5-44ba-88fd-f58292b874fb"/>
    <ds:schemaRef ds:uri="8a081d76-28ad-49b3-8582-c79919c716f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3EBF01F-4A46-453A-98F1-67B838D10A68}">
  <ds:schemaRefs>
    <ds:schemaRef ds:uri="http://purl.org/dc/terms/"/>
    <ds:schemaRef ds:uri="31409d71-b7f5-44ba-88fd-f58292b874fb"/>
    <ds:schemaRef ds:uri="http://purl.org/dc/dcmitype/"/>
    <ds:schemaRef ds:uri="http://www.w3.org/XML/1998/namespace"/>
    <ds:schemaRef ds:uri="http://schemas.microsoft.com/office/2006/metadata/properties"/>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 ds:uri="8a081d76-28ad-49b3-8582-c79919c716f9"/>
  </ds:schemaRefs>
</ds:datastoreItem>
</file>

<file path=customXml/itemProps3.xml><?xml version="1.0" encoding="utf-8"?>
<ds:datastoreItem xmlns:ds="http://schemas.openxmlformats.org/officeDocument/2006/customXml" ds:itemID="{28DA64A7-EE4A-41CE-9EDE-AABFB4FA7E2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TotalTime>
  <Words>4320</Words>
  <Application>Microsoft Macintosh PowerPoint</Application>
  <PresentationFormat>Widescreen</PresentationFormat>
  <Paragraphs>382</Paragraphs>
  <Slides>39</Slides>
  <Notes>32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39</vt:i4>
      </vt:variant>
    </vt:vector>
  </HeadingPairs>
  <TitlesOfParts>
    <vt:vector size="46" baseType="lpstr">
      <vt:lpstr>Arial</vt:lpstr>
      <vt:lpstr>Calibri</vt:lpstr>
      <vt:lpstr>Calibri Light</vt:lpstr>
      <vt:lpstr>Symbol</vt:lpstr>
      <vt:lpstr>Wingdings</vt:lpstr>
      <vt:lpstr>Office Theme</vt:lpstr>
      <vt:lpstr>1_Office Theme</vt:lpstr>
      <vt:lpstr>Accountability, Inclusion and Protection  HPC 2021</vt:lpstr>
      <vt:lpstr>Overview of the webinar </vt:lpstr>
      <vt:lpstr>Mentimeter</vt:lpstr>
      <vt:lpstr>Focus of the webinar</vt:lpstr>
      <vt:lpstr>Why integrating cross-cutting issues are critical in COVID-19 context?</vt:lpstr>
      <vt:lpstr>PowerPoint Presentation</vt:lpstr>
      <vt:lpstr>UNICEF’s Commitment to Accountability, Inclusion and Protection </vt:lpstr>
      <vt:lpstr>UNICEF-led clusters’ and AoR’s commitment to Accountability, Inclusion and Protection </vt:lpstr>
      <vt:lpstr>Common key principles for cross-cutting issues</vt:lpstr>
      <vt:lpstr>Summary of the analysis of HNOs/HRPs </vt:lpstr>
      <vt:lpstr>HNO 2020 - Strengths and Weakness</vt:lpstr>
      <vt:lpstr>HRP 2020 - Strengths and weakness</vt:lpstr>
      <vt:lpstr>How can we achieve UNICEF-led clusters/AoR’s commitments to AAP, Inclusion and Protection?</vt:lpstr>
      <vt:lpstr>HNOs/HRPs in the light of COVID-19: what to expect: </vt:lpstr>
      <vt:lpstr>Common approach – Needs Assessment and Analysis for HNO</vt:lpstr>
      <vt:lpstr>PowerPoint Presentation</vt:lpstr>
      <vt:lpstr>Examples: Working with local organizations in needs identification in Somalia </vt:lpstr>
      <vt:lpstr>Barrier analysis – what data do you need?  </vt:lpstr>
      <vt:lpstr>Examples of barriers and risks identified in HNO 2020 </vt:lpstr>
      <vt:lpstr>WASH: good examples from Syria</vt:lpstr>
      <vt:lpstr>Examples of inclusion Good Practices 2020 HNOs</vt:lpstr>
      <vt:lpstr>Mentimeter</vt:lpstr>
      <vt:lpstr>Common approach – strategic planning  </vt:lpstr>
      <vt:lpstr>What are the qualities of a strong cluster/sector response plan?</vt:lpstr>
      <vt:lpstr>Examples of identifying response options guided by a twin- track approach</vt:lpstr>
      <vt:lpstr>Example of response measures including AAP, Disability and Protection</vt:lpstr>
      <vt:lpstr>Sample indicators</vt:lpstr>
      <vt:lpstr>Good examples: South Sudan WASH</vt:lpstr>
      <vt:lpstr>Good practices : Somalia HRP 2020</vt:lpstr>
      <vt:lpstr>Common approach – Resources Mobilization </vt:lpstr>
      <vt:lpstr>Examples of inclusion of cross-cutting issues in Project Vetting - 2019 Guidance &amp; Project Vetting Criteria for the HRP, Shelter, Palestine</vt:lpstr>
      <vt:lpstr>South Sudan Humanitarian Funding 2018/2019</vt:lpstr>
      <vt:lpstr>Questions?</vt:lpstr>
      <vt:lpstr>Mentimeter</vt:lpstr>
      <vt:lpstr>Disability Related resources and guidance </vt:lpstr>
      <vt:lpstr>Resources for GBV risk mitigation </vt:lpstr>
      <vt:lpstr>Resources for AAP </vt:lpstr>
      <vt:lpstr>More information, questions and request for support: Contact helpdesks of each cluster/AoR</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Accountability, Inclusion and Protection  HPC 2021</dc:title>
  <dc:creator>Ahmed Ghanem</dc:creator>
  <cp:lastModifiedBy>Yamashina Masumi</cp:lastModifiedBy>
  <cp:revision>5</cp:revision>
  <dcterms:created xsi:type="dcterms:W3CDTF">2020-09-07T10:21:32Z</dcterms:created>
  <dcterms:modified xsi:type="dcterms:W3CDTF">2020-09-07T11:49:27Z</dcterms:modified>
</cp:coreProperties>
</file>