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537"/>
    <a:srgbClr val="99CB38"/>
    <a:srgbClr val="37A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2482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97187056568433"/>
          <c:y val="0"/>
          <c:w val="0.63743573797678277"/>
          <c:h val="0.955056179775280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SC</c:v>
                </c:pt>
              </c:strCache>
            </c:strRef>
          </c:cat>
          <c:val>
            <c:numRef>
              <c:f>Folha1!$B$2</c:f>
              <c:numCache>
                <c:formatCode>#,##0</c:formatCode>
                <c:ptCount val="1"/>
                <c:pt idx="0">
                  <c:v>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DA-4954-8F65-C9BA7D2C8C95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1DA-4954-8F65-C9BA7D2C8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SC</c:v>
                </c:pt>
              </c:strCache>
            </c:strRef>
          </c:cat>
          <c:val>
            <c:numRef>
              <c:f>Folha1!$C$2</c:f>
              <c:numCache>
                <c:formatCode>#,##0</c:formatCode>
                <c:ptCount val="1"/>
                <c:pt idx="0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DA-4954-8F65-C9BA7D2C8C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90114688"/>
        <c:axId val="90149248"/>
      </c:barChart>
      <c:catAx>
        <c:axId val="90114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49248"/>
        <c:crosses val="autoZero"/>
        <c:auto val="1"/>
        <c:lblAlgn val="ctr"/>
        <c:lblOffset val="100"/>
        <c:noMultiLvlLbl val="0"/>
      </c:catAx>
      <c:valAx>
        <c:axId val="90149248"/>
        <c:scaling>
          <c:orientation val="minMax"/>
          <c:min val="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14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97187056568433"/>
          <c:y val="0"/>
          <c:w val="0.63743573797678277"/>
          <c:h val="0.955056179775280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OTP</c:v>
                </c:pt>
              </c:strCache>
            </c:strRef>
          </c:cat>
          <c:val>
            <c:numRef>
              <c:f>Folha1!$B$2</c:f>
              <c:numCache>
                <c:formatCode>#,##0</c:formatCode>
                <c:ptCount val="1"/>
                <c:pt idx="0">
                  <c:v>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3A-40E5-8952-6E01C52ECE7A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23A-40E5-8952-6E01C52ECE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OTP</c:v>
                </c:pt>
              </c:strCache>
            </c:strRef>
          </c:cat>
          <c:val>
            <c:numRef>
              <c:f>Folha1!$C$2</c:f>
              <c:numCache>
                <c:formatCode>#,##0</c:formatCode>
                <c:ptCount val="1"/>
                <c:pt idx="0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3A-40E5-8952-6E01C52EC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90114688"/>
        <c:axId val="90149248"/>
      </c:barChart>
      <c:catAx>
        <c:axId val="90114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49248"/>
        <c:crosses val="autoZero"/>
        <c:auto val="1"/>
        <c:lblAlgn val="ctr"/>
        <c:lblOffset val="100"/>
        <c:noMultiLvlLbl val="0"/>
      </c:catAx>
      <c:valAx>
        <c:axId val="90149248"/>
        <c:scaling>
          <c:orientation val="minMax"/>
          <c:min val="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14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97187056568433"/>
          <c:y val="0"/>
          <c:w val="0.63743573797678277"/>
          <c:h val="0.955056179775280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TSFP</c:v>
                </c:pt>
              </c:strCache>
            </c:strRef>
          </c:cat>
          <c:val>
            <c:numRef>
              <c:f>Folha1!$B$2</c:f>
              <c:numCache>
                <c:formatCode>#,##0</c:formatCode>
                <c:ptCount val="1"/>
                <c:pt idx="0">
                  <c:v>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7-429C-AEB6-40D52FAB3594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B37-429C-AEB6-40D52FAB35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TSFP</c:v>
                </c:pt>
              </c:strCache>
            </c:strRef>
          </c:cat>
          <c:val>
            <c:numRef>
              <c:f>Folha1!$C$2</c:f>
              <c:numCache>
                <c:formatCode>#,##0</c:formatCode>
                <c:ptCount val="1"/>
                <c:pt idx="0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37-429C-AEB6-40D52FAB35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90114688"/>
        <c:axId val="90149248"/>
      </c:barChart>
      <c:catAx>
        <c:axId val="90114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49248"/>
        <c:crosses val="autoZero"/>
        <c:auto val="1"/>
        <c:lblAlgn val="ctr"/>
        <c:lblOffset val="100"/>
        <c:noMultiLvlLbl val="0"/>
      </c:catAx>
      <c:valAx>
        <c:axId val="90149248"/>
        <c:scaling>
          <c:orientation val="minMax"/>
          <c:min val="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14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97187056568433"/>
          <c:y val="0"/>
          <c:w val="0.63743573797678277"/>
          <c:h val="0.955056179775280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BSFP</c:v>
                </c:pt>
              </c:strCache>
            </c:strRef>
          </c:cat>
          <c:val>
            <c:numRef>
              <c:f>Folha1!$B$2</c:f>
              <c:numCache>
                <c:formatCode>#,##0</c:formatCode>
                <c:ptCount val="1"/>
                <c:pt idx="0">
                  <c:v>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A-4F48-9DE0-5E18268795DF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39A-4F48-9DE0-5E18268795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BSFP</c:v>
                </c:pt>
              </c:strCache>
            </c:strRef>
          </c:cat>
          <c:val>
            <c:numRef>
              <c:f>Folha1!$C$2</c:f>
              <c:numCache>
                <c:formatCode>#,##0</c:formatCode>
                <c:ptCount val="1"/>
                <c:pt idx="0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9A-4F48-9DE0-5E18268795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90114688"/>
        <c:axId val="90149248"/>
      </c:barChart>
      <c:catAx>
        <c:axId val="90114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49248"/>
        <c:crosses val="autoZero"/>
        <c:auto val="1"/>
        <c:lblAlgn val="ctr"/>
        <c:lblOffset val="100"/>
        <c:noMultiLvlLbl val="0"/>
      </c:catAx>
      <c:valAx>
        <c:axId val="90149248"/>
        <c:scaling>
          <c:orientation val="minMax"/>
          <c:min val="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14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97187056568433"/>
          <c:y val="0"/>
          <c:w val="0.63743573797678277"/>
          <c:h val="0.955056179775280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AM treatment to PLW</c:v>
                </c:pt>
              </c:strCache>
            </c:strRef>
          </c:cat>
          <c:val>
            <c:numRef>
              <c:f>Folha1!$B$2</c:f>
              <c:numCache>
                <c:formatCode>#,##0</c:formatCode>
                <c:ptCount val="1"/>
                <c:pt idx="0">
                  <c:v>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B-4547-A3A2-9A43404E1056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5B-4547-A3A2-9A43404E10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AM treatment to PLW</c:v>
                </c:pt>
              </c:strCache>
            </c:strRef>
          </c:cat>
          <c:val>
            <c:numRef>
              <c:f>Folha1!$C$2</c:f>
              <c:numCache>
                <c:formatCode>#,##0</c:formatCode>
                <c:ptCount val="1"/>
                <c:pt idx="0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5B-4547-A3A2-9A43404E10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90114688"/>
        <c:axId val="90149248"/>
      </c:barChart>
      <c:catAx>
        <c:axId val="90114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49248"/>
        <c:crosses val="autoZero"/>
        <c:auto val="1"/>
        <c:lblAlgn val="ctr"/>
        <c:lblOffset val="100"/>
        <c:noMultiLvlLbl val="0"/>
      </c:catAx>
      <c:valAx>
        <c:axId val="90149248"/>
        <c:scaling>
          <c:orientation val="minMax"/>
          <c:min val="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14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333984312779833E-2"/>
          <c:y val="3.5801522416069959E-2"/>
          <c:w val="0.90867769729437309"/>
          <c:h val="0.80783682495971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Cured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SAM treatment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76-4984-9CFD-03AE284D2081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Defaulted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SAM treatment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76-4984-9CFD-03AE284D2081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Died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76-4984-9CFD-03AE284D20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SAM treatment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76-4984-9CFD-03AE284D20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0742912"/>
        <c:axId val="111850624"/>
      </c:barChart>
      <c:scatterChart>
        <c:scatterStyle val="lineMarker"/>
        <c:varyColors val="0"/>
        <c:ser>
          <c:idx val="3"/>
          <c:order val="3"/>
          <c:tx>
            <c:strRef>
              <c:f>Folha1!$A$6</c:f>
              <c:strCache>
                <c:ptCount val="1"/>
                <c:pt idx="0">
                  <c:v>Cured reference line</c:v>
                </c:pt>
              </c:strCache>
            </c:strRef>
          </c:tx>
          <c:spPr>
            <a:ln w="1270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76-4984-9CFD-03AE284D20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Folha1!$C$6:$D$6</c:f>
              <c:numCache>
                <c:formatCode>General</c:formatCode>
                <c:ptCount val="2"/>
                <c:pt idx="0">
                  <c:v>0</c:v>
                </c:pt>
                <c:pt idx="1">
                  <c:v>88</c:v>
                </c:pt>
              </c:numCache>
            </c:numRef>
          </c:xVal>
          <c:yVal>
            <c:numRef>
              <c:f>Folha1!$C$7:$D$7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AB76-4984-9CFD-03AE284D2081}"/>
            </c:ext>
          </c:extLst>
        </c:ser>
        <c:ser>
          <c:idx val="4"/>
          <c:order val="4"/>
          <c:tx>
            <c:strRef>
              <c:f>Folha1!$A$8</c:f>
              <c:strCache>
                <c:ptCount val="1"/>
                <c:pt idx="0">
                  <c:v>Defaulted reference line</c:v>
                </c:pt>
              </c:strCache>
            </c:strRef>
          </c:tx>
          <c:spPr>
            <a:ln w="1270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76-4984-9CFD-03AE284D20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Folha1!$C$8:$D$8</c:f>
              <c:numCache>
                <c:formatCode>General</c:formatCode>
                <c:ptCount val="2"/>
                <c:pt idx="0">
                  <c:v>0</c:v>
                </c:pt>
                <c:pt idx="1">
                  <c:v>88</c:v>
                </c:pt>
              </c:numCache>
            </c:numRef>
          </c:xVal>
          <c:yVal>
            <c:numRef>
              <c:f>Folha1!$C$9:$D$9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AB76-4984-9CFD-03AE284D2081}"/>
            </c:ext>
          </c:extLst>
        </c:ser>
        <c:ser>
          <c:idx val="5"/>
          <c:order val="5"/>
          <c:tx>
            <c:strRef>
              <c:f>Folha1!$A$10</c:f>
              <c:strCache>
                <c:ptCount val="1"/>
                <c:pt idx="0">
                  <c:v>Died reference line</c:v>
                </c:pt>
              </c:strCache>
            </c:strRef>
          </c:tx>
          <c:spPr>
            <a:ln w="12700" cap="rnd" cmpd="sng" algn="ctr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76-4984-9CFD-03AE284D20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Folha1!$C$10:$D$10</c:f>
              <c:numCache>
                <c:formatCode>General</c:formatCode>
                <c:ptCount val="2"/>
                <c:pt idx="0">
                  <c:v>0</c:v>
                </c:pt>
                <c:pt idx="1">
                  <c:v>88</c:v>
                </c:pt>
              </c:numCache>
            </c:numRef>
          </c:xVal>
          <c:yVal>
            <c:numRef>
              <c:f>Folha1!$C$11:$D$11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AB76-4984-9CFD-03AE284D2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050944"/>
        <c:axId val="111852160"/>
      </c:scatterChart>
      <c:catAx>
        <c:axId val="1107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50624"/>
        <c:crosses val="autoZero"/>
        <c:auto val="1"/>
        <c:lblAlgn val="ctr"/>
        <c:lblOffset val="100"/>
        <c:noMultiLvlLbl val="0"/>
      </c:catAx>
      <c:valAx>
        <c:axId val="1118506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0742912"/>
        <c:crosses val="autoZero"/>
        <c:crossBetween val="between"/>
      </c:valAx>
      <c:valAx>
        <c:axId val="11185216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one"/>
        <c:crossAx val="90050944"/>
        <c:crosses val="max"/>
        <c:crossBetween val="midCat"/>
      </c:valAx>
      <c:valAx>
        <c:axId val="900509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52160"/>
        <c:crosses val="max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333984312779833E-2"/>
          <c:y val="3.5801522416069986E-2"/>
          <c:w val="0.90867769729437353"/>
          <c:h val="0.80783682495971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Cured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MAM treatment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38-463D-8492-7E1E9E7BD00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Defaulted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MAM treatment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38-463D-8492-7E1E9E7BD00B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Died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38-463D-8492-7E1E9E7BD0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MAM treatment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38-463D-8492-7E1E9E7BD0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350016"/>
        <c:axId val="77351552"/>
      </c:barChart>
      <c:scatterChart>
        <c:scatterStyle val="lineMarker"/>
        <c:varyColors val="0"/>
        <c:ser>
          <c:idx val="3"/>
          <c:order val="3"/>
          <c:tx>
            <c:strRef>
              <c:f>Folha1!$A$6</c:f>
              <c:strCache>
                <c:ptCount val="1"/>
                <c:pt idx="0">
                  <c:v>Cured reference line</c:v>
                </c:pt>
              </c:strCache>
            </c:strRef>
          </c:tx>
          <c:spPr>
            <a:ln w="1270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38-463D-8492-7E1E9E7BD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Folha1!$C$6:$D$6</c:f>
              <c:numCache>
                <c:formatCode>General</c:formatCode>
                <c:ptCount val="2"/>
                <c:pt idx="0">
                  <c:v>0</c:v>
                </c:pt>
                <c:pt idx="1">
                  <c:v>88</c:v>
                </c:pt>
              </c:numCache>
            </c:numRef>
          </c:xVal>
          <c:yVal>
            <c:numRef>
              <c:f>Folha1!$C$7:$D$7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0838-463D-8492-7E1E9E7BD00B}"/>
            </c:ext>
          </c:extLst>
        </c:ser>
        <c:ser>
          <c:idx val="4"/>
          <c:order val="4"/>
          <c:tx>
            <c:strRef>
              <c:f>Folha1!$A$8</c:f>
              <c:strCache>
                <c:ptCount val="1"/>
                <c:pt idx="0">
                  <c:v>Defaulted reference line</c:v>
                </c:pt>
              </c:strCache>
            </c:strRef>
          </c:tx>
          <c:spPr>
            <a:ln w="1270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38-463D-8492-7E1E9E7BD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Folha1!$C$8:$D$8</c:f>
              <c:numCache>
                <c:formatCode>General</c:formatCode>
                <c:ptCount val="2"/>
                <c:pt idx="0">
                  <c:v>0</c:v>
                </c:pt>
                <c:pt idx="1">
                  <c:v>88</c:v>
                </c:pt>
              </c:numCache>
            </c:numRef>
          </c:xVal>
          <c:yVal>
            <c:numRef>
              <c:f>Folha1!$C$9:$D$9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838-463D-8492-7E1E9E7BD00B}"/>
            </c:ext>
          </c:extLst>
        </c:ser>
        <c:ser>
          <c:idx val="5"/>
          <c:order val="5"/>
          <c:tx>
            <c:strRef>
              <c:f>Folha1!$A$10</c:f>
              <c:strCache>
                <c:ptCount val="1"/>
                <c:pt idx="0">
                  <c:v>Died reference line</c:v>
                </c:pt>
              </c:strCache>
            </c:strRef>
          </c:tx>
          <c:spPr>
            <a:ln w="12700" cap="rnd" cmpd="sng" algn="ctr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38-463D-8492-7E1E9E7BD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Folha1!$C$10:$D$10</c:f>
              <c:numCache>
                <c:formatCode>General</c:formatCode>
                <c:ptCount val="2"/>
                <c:pt idx="0">
                  <c:v>0</c:v>
                </c:pt>
                <c:pt idx="1">
                  <c:v>88</c:v>
                </c:pt>
              </c:numCache>
            </c:numRef>
          </c:xVal>
          <c:yVal>
            <c:numRef>
              <c:f>Folha1!$C$11:$D$11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0838-463D-8492-7E1E9E7BD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375360"/>
        <c:axId val="77373824"/>
      </c:scatterChart>
      <c:catAx>
        <c:axId val="7735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351552"/>
        <c:crosses val="autoZero"/>
        <c:auto val="1"/>
        <c:lblAlgn val="ctr"/>
        <c:lblOffset val="100"/>
        <c:noMultiLvlLbl val="0"/>
      </c:catAx>
      <c:valAx>
        <c:axId val="773515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7350016"/>
        <c:crosses val="autoZero"/>
        <c:crossBetween val="between"/>
      </c:valAx>
      <c:valAx>
        <c:axId val="77373824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one"/>
        <c:crossAx val="77375360"/>
        <c:crosses val="max"/>
        <c:crossBetween val="midCat"/>
      </c:valAx>
      <c:valAx>
        <c:axId val="77375360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373824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2878" y="65113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1989" y="0"/>
                </a:lnTo>
              </a:path>
            </a:pathLst>
          </a:custGeom>
          <a:ln w="12700">
            <a:solidFill>
              <a:srgbClr val="95C9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13" Type="http://schemas.openxmlformats.org/officeDocument/2006/relationships/chart" Target="../charts/chart7.xml"/><Relationship Id="rId3" Type="http://schemas.openxmlformats.org/officeDocument/2006/relationships/hyperlink" Target="http://www.nutritioncluster.net/where_we_work" TargetMode="External"/><Relationship Id="rId7" Type="http://schemas.openxmlformats.org/officeDocument/2006/relationships/chart" Target="../charts/chart1.xml"/><Relationship Id="rId12" Type="http://schemas.openxmlformats.org/officeDocument/2006/relationships/chart" Target="../charts/chart6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chart" Target="../charts/chart5.xml"/><Relationship Id="rId5" Type="http://schemas.openxmlformats.org/officeDocument/2006/relationships/image" Target="../media/image2.png"/><Relationship Id="rId10" Type="http://schemas.openxmlformats.org/officeDocument/2006/relationships/chart" Target="../charts/chart4.xml"/><Relationship Id="rId4" Type="http://schemas.openxmlformats.org/officeDocument/2006/relationships/image" Target="../media/image1.png"/><Relationship Id="rId9" Type="http://schemas.openxmlformats.org/officeDocument/2006/relationships/chart" Target="../charts/chart3.xm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178" y="6570498"/>
            <a:ext cx="5078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boundaries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shown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and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designations used on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this map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do not imply official endorsementor acceptance by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United</a:t>
            </a:r>
            <a:r>
              <a:rPr sz="600" spc="-2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Nations.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Creation date: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23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Apr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2020 </a:t>
            </a: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Sources: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Nutrition </a:t>
            </a:r>
            <a:r>
              <a:rPr sz="600" spc="-10" dirty="0">
                <a:solidFill>
                  <a:srgbClr val="4E4E50"/>
                </a:solidFill>
                <a:latin typeface="Roboto"/>
                <a:cs typeface="Roboto"/>
              </a:rPr>
              <a:t>Cluster,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October 2018; </a:t>
            </a:r>
            <a:r>
              <a:rPr sz="600" b="1" spc="-10" dirty="0">
                <a:solidFill>
                  <a:srgbClr val="4E4E50"/>
                </a:solidFill>
                <a:latin typeface="Roboto"/>
                <a:cs typeface="Roboto"/>
              </a:rPr>
              <a:t>Feedback: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im@orgorg</a:t>
            </a:r>
            <a:r>
              <a:rPr sz="600" spc="11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  <a:hlinkClick r:id="rId3"/>
              </a:rPr>
              <a:t>https://www.nutritioncluster.net/where_we_work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933143" y="121640"/>
            <a:ext cx="8653780" cy="360045"/>
          </a:xfrm>
          <a:custGeom>
            <a:avLst/>
            <a:gdLst/>
            <a:ahLst/>
            <a:cxnLst/>
            <a:rect l="l" t="t" r="r" b="b"/>
            <a:pathLst>
              <a:path w="8653780" h="360045">
                <a:moveTo>
                  <a:pt x="8653564" y="360006"/>
                </a:moveTo>
                <a:lnTo>
                  <a:pt x="0" y="360006"/>
                </a:lnTo>
                <a:lnTo>
                  <a:pt x="0" y="0"/>
                </a:lnTo>
                <a:lnTo>
                  <a:pt x="8653564" y="0"/>
                </a:lnTo>
                <a:lnTo>
                  <a:pt x="8653564" y="360006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981781" y="163435"/>
            <a:ext cx="961331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Country: 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NUTRITION CLUSTER COMMUNITY MANAGEMENT OF ACUTE MALNUTRITION DASHBOARD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, January - September</a:t>
            </a:r>
            <a:r>
              <a:rPr sz="11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94421" y="61037"/>
            <a:ext cx="162814" cy="1607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7520" y="244559"/>
            <a:ext cx="376555" cy="306705"/>
          </a:xfrm>
          <a:custGeom>
            <a:avLst/>
            <a:gdLst/>
            <a:ahLst/>
            <a:cxnLst/>
            <a:rect l="l" t="t" r="r" b="b"/>
            <a:pathLst>
              <a:path w="376555" h="306705">
                <a:moveTo>
                  <a:pt x="131076" y="0"/>
                </a:moveTo>
                <a:lnTo>
                  <a:pt x="93062" y="10051"/>
                </a:lnTo>
                <a:lnTo>
                  <a:pt x="46471" y="66168"/>
                </a:lnTo>
                <a:lnTo>
                  <a:pt x="20493" y="118331"/>
                </a:lnTo>
                <a:lnTo>
                  <a:pt x="3394" y="166844"/>
                </a:lnTo>
                <a:lnTo>
                  <a:pt x="0" y="186931"/>
                </a:lnTo>
                <a:lnTo>
                  <a:pt x="3708" y="218706"/>
                </a:lnTo>
                <a:lnTo>
                  <a:pt x="27276" y="260069"/>
                </a:lnTo>
                <a:lnTo>
                  <a:pt x="80170" y="292446"/>
                </a:lnTo>
                <a:lnTo>
                  <a:pt x="142925" y="306349"/>
                </a:lnTo>
                <a:lnTo>
                  <a:pt x="169938" y="305011"/>
                </a:lnTo>
                <a:lnTo>
                  <a:pt x="193086" y="297526"/>
                </a:lnTo>
                <a:lnTo>
                  <a:pt x="209853" y="285625"/>
                </a:lnTo>
                <a:lnTo>
                  <a:pt x="217728" y="271043"/>
                </a:lnTo>
                <a:lnTo>
                  <a:pt x="217155" y="254377"/>
                </a:lnTo>
                <a:lnTo>
                  <a:pt x="209478" y="241506"/>
                </a:lnTo>
                <a:lnTo>
                  <a:pt x="194988" y="233460"/>
                </a:lnTo>
                <a:lnTo>
                  <a:pt x="173977" y="231267"/>
                </a:lnTo>
                <a:lnTo>
                  <a:pt x="139610" y="230210"/>
                </a:lnTo>
                <a:lnTo>
                  <a:pt x="112374" y="225331"/>
                </a:lnTo>
                <a:lnTo>
                  <a:pt x="92736" y="219120"/>
                </a:lnTo>
                <a:lnTo>
                  <a:pt x="81165" y="214071"/>
                </a:lnTo>
                <a:lnTo>
                  <a:pt x="71531" y="207042"/>
                </a:lnTo>
                <a:lnTo>
                  <a:pt x="75053" y="203504"/>
                </a:lnTo>
                <a:lnTo>
                  <a:pt x="84419" y="202176"/>
                </a:lnTo>
                <a:lnTo>
                  <a:pt x="92316" y="201777"/>
                </a:lnTo>
                <a:lnTo>
                  <a:pt x="103919" y="200429"/>
                </a:lnTo>
                <a:lnTo>
                  <a:pt x="114788" y="198139"/>
                </a:lnTo>
                <a:lnTo>
                  <a:pt x="124191" y="194848"/>
                </a:lnTo>
                <a:lnTo>
                  <a:pt x="131394" y="190500"/>
                </a:lnTo>
                <a:lnTo>
                  <a:pt x="134729" y="186445"/>
                </a:lnTo>
                <a:lnTo>
                  <a:pt x="133477" y="181660"/>
                </a:lnTo>
                <a:lnTo>
                  <a:pt x="128776" y="172122"/>
                </a:lnTo>
                <a:lnTo>
                  <a:pt x="121767" y="153809"/>
                </a:lnTo>
                <a:lnTo>
                  <a:pt x="119062" y="138048"/>
                </a:lnTo>
                <a:lnTo>
                  <a:pt x="121319" y="127058"/>
                </a:lnTo>
                <a:lnTo>
                  <a:pt x="126239" y="120271"/>
                </a:lnTo>
                <a:lnTo>
                  <a:pt x="131521" y="117119"/>
                </a:lnTo>
                <a:lnTo>
                  <a:pt x="141973" y="115548"/>
                </a:lnTo>
                <a:lnTo>
                  <a:pt x="197342" y="115548"/>
                </a:lnTo>
                <a:lnTo>
                  <a:pt x="198831" y="108270"/>
                </a:lnTo>
                <a:lnTo>
                  <a:pt x="210951" y="90520"/>
                </a:lnTo>
                <a:lnTo>
                  <a:pt x="228928" y="78555"/>
                </a:lnTo>
                <a:lnTo>
                  <a:pt x="250939" y="74168"/>
                </a:lnTo>
                <a:lnTo>
                  <a:pt x="345761" y="74168"/>
                </a:lnTo>
                <a:lnTo>
                  <a:pt x="339223" y="63055"/>
                </a:lnTo>
                <a:lnTo>
                  <a:pt x="317973" y="30198"/>
                </a:lnTo>
                <a:lnTo>
                  <a:pt x="282788" y="3880"/>
                </a:lnTo>
                <a:lnTo>
                  <a:pt x="257263" y="12"/>
                </a:lnTo>
                <a:lnTo>
                  <a:pt x="131076" y="0"/>
                </a:lnTo>
                <a:close/>
              </a:path>
              <a:path w="376555" h="306705">
                <a:moveTo>
                  <a:pt x="364101" y="195478"/>
                </a:moveTo>
                <a:lnTo>
                  <a:pt x="260959" y="195478"/>
                </a:lnTo>
                <a:lnTo>
                  <a:pt x="249723" y="205349"/>
                </a:lnTo>
                <a:lnTo>
                  <a:pt x="237012" y="219651"/>
                </a:lnTo>
                <a:lnTo>
                  <a:pt x="230918" y="237103"/>
                </a:lnTo>
                <a:lnTo>
                  <a:pt x="239534" y="256425"/>
                </a:lnTo>
                <a:lnTo>
                  <a:pt x="252024" y="263621"/>
                </a:lnTo>
                <a:lnTo>
                  <a:pt x="267652" y="265356"/>
                </a:lnTo>
                <a:lnTo>
                  <a:pt x="283404" y="263458"/>
                </a:lnTo>
                <a:lnTo>
                  <a:pt x="322908" y="243828"/>
                </a:lnTo>
                <a:lnTo>
                  <a:pt x="354495" y="213131"/>
                </a:lnTo>
                <a:lnTo>
                  <a:pt x="364101" y="195478"/>
                </a:lnTo>
                <a:close/>
              </a:path>
              <a:path w="376555" h="306705">
                <a:moveTo>
                  <a:pt x="197342" y="115548"/>
                </a:moveTo>
                <a:lnTo>
                  <a:pt x="141973" y="115548"/>
                </a:lnTo>
                <a:lnTo>
                  <a:pt x="150609" y="118184"/>
                </a:lnTo>
                <a:lnTo>
                  <a:pt x="158063" y="124847"/>
                </a:lnTo>
                <a:lnTo>
                  <a:pt x="164973" y="135356"/>
                </a:lnTo>
                <a:lnTo>
                  <a:pt x="169853" y="143729"/>
                </a:lnTo>
                <a:lnTo>
                  <a:pt x="174938" y="151743"/>
                </a:lnTo>
                <a:lnTo>
                  <a:pt x="207276" y="186131"/>
                </a:lnTo>
                <a:lnTo>
                  <a:pt x="251777" y="197688"/>
                </a:lnTo>
                <a:lnTo>
                  <a:pt x="251206" y="197167"/>
                </a:lnTo>
                <a:lnTo>
                  <a:pt x="260959" y="195478"/>
                </a:lnTo>
                <a:lnTo>
                  <a:pt x="364101" y="195478"/>
                </a:lnTo>
                <a:lnTo>
                  <a:pt x="369340" y="185851"/>
                </a:lnTo>
                <a:lnTo>
                  <a:pt x="250939" y="185851"/>
                </a:lnTo>
                <a:lnTo>
                  <a:pt x="228928" y="181462"/>
                </a:lnTo>
                <a:lnTo>
                  <a:pt x="210951" y="169494"/>
                </a:lnTo>
                <a:lnTo>
                  <a:pt x="198831" y="151743"/>
                </a:lnTo>
                <a:lnTo>
                  <a:pt x="194386" y="130009"/>
                </a:lnTo>
                <a:lnTo>
                  <a:pt x="197342" y="115548"/>
                </a:lnTo>
                <a:close/>
              </a:path>
              <a:path w="376555" h="306705">
                <a:moveTo>
                  <a:pt x="345761" y="74168"/>
                </a:moveTo>
                <a:lnTo>
                  <a:pt x="250939" y="74168"/>
                </a:lnTo>
                <a:lnTo>
                  <a:pt x="272957" y="78555"/>
                </a:lnTo>
                <a:lnTo>
                  <a:pt x="290937" y="90520"/>
                </a:lnTo>
                <a:lnTo>
                  <a:pt x="303060" y="108270"/>
                </a:lnTo>
                <a:lnTo>
                  <a:pt x="307505" y="130009"/>
                </a:lnTo>
                <a:lnTo>
                  <a:pt x="303060" y="151743"/>
                </a:lnTo>
                <a:lnTo>
                  <a:pt x="290937" y="169494"/>
                </a:lnTo>
                <a:lnTo>
                  <a:pt x="272957" y="181462"/>
                </a:lnTo>
                <a:lnTo>
                  <a:pt x="250939" y="185851"/>
                </a:lnTo>
                <a:lnTo>
                  <a:pt x="369340" y="185851"/>
                </a:lnTo>
                <a:lnTo>
                  <a:pt x="373551" y="178114"/>
                </a:lnTo>
                <a:lnTo>
                  <a:pt x="376329" y="147232"/>
                </a:lnTo>
                <a:lnTo>
                  <a:pt x="370397" y="122725"/>
                </a:lnTo>
                <a:lnTo>
                  <a:pt x="363321" y="106832"/>
                </a:lnTo>
                <a:lnTo>
                  <a:pt x="355965" y="92302"/>
                </a:lnTo>
                <a:lnTo>
                  <a:pt x="347724" y="77504"/>
                </a:lnTo>
                <a:lnTo>
                  <a:pt x="345761" y="74168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625115" y="0"/>
            <a:ext cx="922019" cy="57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2500"/>
              </a:lnSpc>
              <a:spcBef>
                <a:spcPts val="415"/>
              </a:spcBef>
            </a:pPr>
            <a:r>
              <a:rPr lang="en-US" sz="1350" spc="5" dirty="0">
                <a:solidFill>
                  <a:srgbClr val="808285"/>
                </a:solidFill>
                <a:latin typeface="Arial"/>
                <a:cs typeface="Arial"/>
              </a:rPr>
              <a:t>add text  </a:t>
            </a:r>
            <a:r>
              <a:rPr sz="1350" b="1" spc="5" dirty="0">
                <a:solidFill>
                  <a:srgbClr val="94C93D"/>
                </a:solidFill>
                <a:latin typeface="Arial"/>
                <a:cs typeface="Arial"/>
              </a:rPr>
              <a:t>NUTRI</a:t>
            </a:r>
            <a:r>
              <a:rPr sz="1350" b="1" spc="-20" dirty="0">
                <a:solidFill>
                  <a:srgbClr val="94C93D"/>
                </a:solidFill>
                <a:latin typeface="Arial"/>
                <a:cs typeface="Arial"/>
              </a:rPr>
              <a:t>T</a:t>
            </a:r>
            <a:r>
              <a:rPr sz="1350" b="1" spc="10" dirty="0">
                <a:solidFill>
                  <a:srgbClr val="94C93D"/>
                </a:solidFill>
                <a:latin typeface="Arial"/>
                <a:cs typeface="Arial"/>
              </a:rPr>
              <a:t>ON  </a:t>
            </a:r>
            <a:r>
              <a:rPr sz="1350" spc="5" dirty="0">
                <a:solidFill>
                  <a:srgbClr val="808285"/>
                </a:solidFill>
                <a:latin typeface="Arial"/>
                <a:cs typeface="Arial"/>
              </a:rPr>
              <a:t>CLUSTER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0DFCDDC9-6D55-4C1E-9634-5A9601D7C09B}"/>
              </a:ext>
            </a:extLst>
          </p:cNvPr>
          <p:cNvSpPr txBox="1"/>
          <p:nvPr/>
        </p:nvSpPr>
        <p:spPr>
          <a:xfrm>
            <a:off x="411481" y="2610485"/>
            <a:ext cx="19939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Calibri"/>
                <a:cs typeface="Calibri"/>
              </a:rPr>
              <a:t>T</a:t>
            </a:r>
            <a:r>
              <a:rPr sz="700" b="1" spc="-10" dirty="0">
                <a:latin typeface="Calibri"/>
                <a:cs typeface="Calibri"/>
              </a:rPr>
              <a:t>S</a:t>
            </a:r>
            <a:r>
              <a:rPr sz="700" b="1" spc="-5" dirty="0">
                <a:latin typeface="Calibri"/>
                <a:cs typeface="Calibri"/>
              </a:rPr>
              <a:t>FP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EB8D47C-9BEF-46AE-A67D-714341E37B7A}"/>
              </a:ext>
            </a:extLst>
          </p:cNvPr>
          <p:cNvSpPr txBox="1"/>
          <p:nvPr/>
        </p:nvSpPr>
        <p:spPr>
          <a:xfrm>
            <a:off x="2604770" y="2610485"/>
            <a:ext cx="20510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dirty="0">
                <a:latin typeface="Calibri"/>
                <a:cs typeface="Calibri"/>
              </a:rPr>
              <a:t>B</a:t>
            </a:r>
            <a:r>
              <a:rPr sz="700" b="1" spc="-10" dirty="0">
                <a:latin typeface="Calibri"/>
                <a:cs typeface="Calibri"/>
              </a:rPr>
              <a:t>S</a:t>
            </a:r>
            <a:r>
              <a:rPr sz="700" b="1" spc="-5" dirty="0">
                <a:latin typeface="Calibri"/>
                <a:cs typeface="Calibri"/>
              </a:rPr>
              <a:t>FP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86E33820-1D7A-4BD8-B6C6-8AE09EE98F8D}"/>
              </a:ext>
            </a:extLst>
          </p:cNvPr>
          <p:cNvSpPr txBox="1"/>
          <p:nvPr/>
        </p:nvSpPr>
        <p:spPr>
          <a:xfrm>
            <a:off x="411481" y="3942715"/>
            <a:ext cx="836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Calibri"/>
                <a:cs typeface="Calibri"/>
              </a:rPr>
              <a:t>AM treatment to</a:t>
            </a:r>
            <a:r>
              <a:rPr sz="700" b="1" spc="-45" dirty="0">
                <a:latin typeface="Calibri"/>
                <a:cs typeface="Calibri"/>
              </a:rPr>
              <a:t> </a:t>
            </a:r>
            <a:r>
              <a:rPr sz="700" b="1" spc="-5" dirty="0">
                <a:latin typeface="Calibri"/>
                <a:cs typeface="Calibri"/>
              </a:rPr>
              <a:t>PLW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C597871E-1D92-4D59-AFA6-2576CC1D4796}"/>
              </a:ext>
            </a:extLst>
          </p:cNvPr>
          <p:cNvSpPr/>
          <p:nvPr/>
        </p:nvSpPr>
        <p:spPr>
          <a:xfrm>
            <a:off x="2637029" y="1419225"/>
            <a:ext cx="1118234" cy="1118235"/>
          </a:xfrm>
          <a:prstGeom prst="rect">
            <a:avLst/>
          </a:prstGeom>
          <a:blipFill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0C2EE6C4-D896-4F07-AC91-79F55D27681E}"/>
              </a:ext>
            </a:extLst>
          </p:cNvPr>
          <p:cNvSpPr/>
          <p:nvPr/>
        </p:nvSpPr>
        <p:spPr>
          <a:xfrm>
            <a:off x="442468" y="2736850"/>
            <a:ext cx="1118235" cy="1117600"/>
          </a:xfrm>
          <a:prstGeom prst="rect">
            <a:avLst/>
          </a:prstGeom>
          <a:blipFill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569A0AD0-2F59-45FD-AECD-299224C926C8}"/>
              </a:ext>
            </a:extLst>
          </p:cNvPr>
          <p:cNvSpPr/>
          <p:nvPr/>
        </p:nvSpPr>
        <p:spPr>
          <a:xfrm>
            <a:off x="2637029" y="2736850"/>
            <a:ext cx="1118234" cy="1117600"/>
          </a:xfrm>
          <a:prstGeom prst="rect">
            <a:avLst/>
          </a:prstGeom>
          <a:blipFill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358CFDF2-3514-492C-AFF1-099E327AB1A6}"/>
              </a:ext>
            </a:extLst>
          </p:cNvPr>
          <p:cNvSpPr/>
          <p:nvPr/>
        </p:nvSpPr>
        <p:spPr>
          <a:xfrm>
            <a:off x="442468" y="4067810"/>
            <a:ext cx="1118235" cy="1118235"/>
          </a:xfrm>
          <a:prstGeom prst="rect">
            <a:avLst/>
          </a:prstGeom>
          <a:blipFill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38">
            <a:extLst>
              <a:ext uri="{FF2B5EF4-FFF2-40B4-BE49-F238E27FC236}">
                <a16:creationId xmlns:a16="http://schemas.microsoft.com/office/drawing/2014/main" id="{38E19AF3-500F-424A-B7D7-39965D096823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39">
            <a:extLst>
              <a:ext uri="{FF2B5EF4-FFF2-40B4-BE49-F238E27FC236}">
                <a16:creationId xmlns:a16="http://schemas.microsoft.com/office/drawing/2014/main" id="{BC8F665D-B668-4C6E-AA61-F598949B8E06}"/>
              </a:ext>
            </a:extLst>
          </p:cNvPr>
          <p:cNvSpPr txBox="1"/>
          <p:nvPr/>
        </p:nvSpPr>
        <p:spPr>
          <a:xfrm>
            <a:off x="6406262" y="5369560"/>
            <a:ext cx="6178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Abbreviations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0">
            <a:extLst>
              <a:ext uri="{FF2B5EF4-FFF2-40B4-BE49-F238E27FC236}">
                <a16:creationId xmlns:a16="http://schemas.microsoft.com/office/drawing/2014/main" id="{3911EC79-A1A6-4905-A2D6-B59797ACD3F6}"/>
              </a:ext>
            </a:extLst>
          </p:cNvPr>
          <p:cNvSpPr txBox="1"/>
          <p:nvPr/>
        </p:nvSpPr>
        <p:spPr>
          <a:xfrm>
            <a:off x="5238663" y="5369560"/>
            <a:ext cx="1028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libri"/>
                <a:cs typeface="Calibri"/>
              </a:rPr>
              <a:t>rs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8" name="object 41">
            <a:extLst>
              <a:ext uri="{FF2B5EF4-FFF2-40B4-BE49-F238E27FC236}">
                <a16:creationId xmlns:a16="http://schemas.microsoft.com/office/drawing/2014/main" id="{CFFA4501-38DB-49A1-ABA3-C58929338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55433"/>
              </p:ext>
            </p:extLst>
          </p:nvPr>
        </p:nvGraphicFramePr>
        <p:xfrm>
          <a:off x="4863974" y="5415660"/>
          <a:ext cx="397510" cy="46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pPr marL="105410"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Partne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114300" marR="317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14300" marR="3175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14300" marR="3175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object 42">
            <a:extLst>
              <a:ext uri="{FF2B5EF4-FFF2-40B4-BE49-F238E27FC236}">
                <a16:creationId xmlns:a16="http://schemas.microsoft.com/office/drawing/2014/main" id="{1D5DA11B-CD95-4F6D-A0CD-1C4DA61B7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31474"/>
              </p:ext>
            </p:extLst>
          </p:nvPr>
        </p:nvGraphicFramePr>
        <p:xfrm>
          <a:off x="3459735" y="5581091"/>
          <a:ext cx="680084" cy="413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298">
                <a:tc>
                  <a:txBody>
                    <a:bodyPr/>
                    <a:lstStyle/>
                    <a:p>
                      <a:pPr marR="38735" algn="r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87%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Sept.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Oct.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740"/>
                        </a:lnSpc>
                      </a:pPr>
                      <a:r>
                        <a:rPr sz="700" spc="-10" dirty="0">
                          <a:latin typeface="Calibri"/>
                          <a:cs typeface="Calibri"/>
                        </a:rPr>
                        <a:t>Nov.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R="37465" algn="r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75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Dec.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" name="object 43">
            <a:extLst>
              <a:ext uri="{FF2B5EF4-FFF2-40B4-BE49-F238E27FC236}">
                <a16:creationId xmlns:a16="http://schemas.microsoft.com/office/drawing/2014/main" id="{54EAABDE-AB79-4B2E-A125-13F9F5AF45BE}"/>
              </a:ext>
            </a:extLst>
          </p:cNvPr>
          <p:cNvSpPr txBox="1"/>
          <p:nvPr/>
        </p:nvSpPr>
        <p:spPr>
          <a:xfrm>
            <a:off x="480061" y="5556961"/>
            <a:ext cx="70485" cy="566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0</a:t>
            </a:r>
            <a:endParaRPr sz="700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0</a:t>
            </a:r>
            <a:endParaRPr sz="700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0</a:t>
            </a:r>
            <a:endParaRPr sz="700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0</a:t>
            </a:r>
            <a:endParaRPr sz="700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0</a:t>
            </a:r>
            <a:endParaRPr sz="7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  <p:sp>
        <p:nvSpPr>
          <p:cNvPr id="51" name="object 44">
            <a:extLst>
              <a:ext uri="{FF2B5EF4-FFF2-40B4-BE49-F238E27FC236}">
                <a16:creationId xmlns:a16="http://schemas.microsoft.com/office/drawing/2014/main" id="{CB5BE526-A8F2-4843-9D26-C11BF69073D3}"/>
              </a:ext>
            </a:extLst>
          </p:cNvPr>
          <p:cNvSpPr txBox="1"/>
          <p:nvPr/>
        </p:nvSpPr>
        <p:spPr>
          <a:xfrm>
            <a:off x="1167384" y="5556961"/>
            <a:ext cx="1046480" cy="566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100</a:t>
            </a:r>
            <a:r>
              <a:rPr sz="700" spc="95" dirty="0">
                <a:solidFill>
                  <a:srgbClr val="1870B8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SC</a:t>
            </a:r>
            <a:endParaRPr sz="7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100</a:t>
            </a:r>
            <a:r>
              <a:rPr sz="700" spc="-5" dirty="0">
                <a:solidFill>
                  <a:srgbClr val="1870B8"/>
                </a:solidFill>
                <a:latin typeface="Calibri"/>
                <a:cs typeface="Calibri"/>
              </a:rPr>
              <a:t>   </a:t>
            </a:r>
            <a:r>
              <a:rPr sz="700" spc="30" dirty="0">
                <a:solidFill>
                  <a:srgbClr val="1870B8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OTP</a:t>
            </a:r>
            <a:endParaRPr sz="7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100</a:t>
            </a:r>
            <a:r>
              <a:rPr sz="700" spc="-5" dirty="0">
                <a:solidFill>
                  <a:srgbClr val="1870B8"/>
                </a:solidFill>
                <a:latin typeface="Calibri"/>
                <a:cs typeface="Calibri"/>
              </a:rPr>
              <a:t>   </a:t>
            </a:r>
            <a:r>
              <a:rPr sz="700" spc="20" dirty="0">
                <a:solidFill>
                  <a:srgbClr val="1870B8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TSFP</a:t>
            </a:r>
            <a:endParaRPr sz="7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100</a:t>
            </a:r>
            <a:r>
              <a:rPr sz="700" spc="-5" dirty="0">
                <a:solidFill>
                  <a:srgbClr val="1870B8"/>
                </a:solidFill>
                <a:latin typeface="Calibri"/>
                <a:cs typeface="Calibri"/>
              </a:rPr>
              <a:t>   </a:t>
            </a:r>
            <a:r>
              <a:rPr sz="700" spc="25" dirty="0">
                <a:solidFill>
                  <a:srgbClr val="1870B8"/>
                </a:solidFill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BSFP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700" spc="-5" dirty="0">
                <a:solidFill>
                  <a:schemeClr val="accent2"/>
                </a:solidFill>
                <a:latin typeface="Calibri"/>
                <a:cs typeface="Calibri"/>
              </a:rPr>
              <a:t>100</a:t>
            </a:r>
            <a:r>
              <a:rPr sz="700" spc="-5" dirty="0">
                <a:solidFill>
                  <a:srgbClr val="1870B8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AM treatment to</a:t>
            </a:r>
            <a:r>
              <a:rPr sz="700" spc="-8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PLW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52" name="object 45">
            <a:extLst>
              <a:ext uri="{FF2B5EF4-FFF2-40B4-BE49-F238E27FC236}">
                <a16:creationId xmlns:a16="http://schemas.microsoft.com/office/drawing/2014/main" id="{71AF2377-A5B3-432F-B5C9-582C9C96FB76}"/>
              </a:ext>
            </a:extLst>
          </p:cNvPr>
          <p:cNvSpPr/>
          <p:nvPr/>
        </p:nvSpPr>
        <p:spPr>
          <a:xfrm>
            <a:off x="4863974" y="5415660"/>
            <a:ext cx="0" cy="1065530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3" name="object 46">
            <a:extLst>
              <a:ext uri="{FF2B5EF4-FFF2-40B4-BE49-F238E27FC236}">
                <a16:creationId xmlns:a16="http://schemas.microsoft.com/office/drawing/2014/main" id="{F86F7977-B0C4-4449-9037-D255C8F42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79819"/>
              </p:ext>
            </p:extLst>
          </p:nvPr>
        </p:nvGraphicFramePr>
        <p:xfrm>
          <a:off x="2495106" y="5415660"/>
          <a:ext cx="838834" cy="1065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728">
                <a:tc>
                  <a:txBody>
                    <a:bodyPr/>
                    <a:lstStyle/>
                    <a:p>
                      <a:pPr marL="170180" algn="ctr">
                        <a:lnSpc>
                          <a:spcPts val="700"/>
                        </a:lnSpc>
                      </a:pP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Rep</a:t>
                      </a:r>
                      <a:r>
                        <a:rPr sz="800" b="1" spc="-1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8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8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25082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ng</a:t>
                      </a:r>
                      <a:r>
                        <a:rPr sz="8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Calibri"/>
                          <a:cs typeface="Calibri"/>
                        </a:rPr>
                        <a:t>rate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Jan.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6830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%</a:t>
                      </a: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Feb.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Mar.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Apr.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15%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May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R="38735" algn="r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5"/>
                        </a:lnSpc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June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R="3873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94%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July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053">
                <a:tc>
                  <a:txBody>
                    <a:bodyPr/>
                    <a:lstStyle/>
                    <a:p>
                      <a:pPr marR="37465" algn="r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9%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740"/>
                        </a:lnSpc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Aug.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4" name="object 47">
            <a:extLst>
              <a:ext uri="{FF2B5EF4-FFF2-40B4-BE49-F238E27FC236}">
                <a16:creationId xmlns:a16="http://schemas.microsoft.com/office/drawing/2014/main" id="{9CF06F81-F511-442E-90CE-CF74285F9371}"/>
              </a:ext>
            </a:extLst>
          </p:cNvPr>
          <p:cNvSpPr/>
          <p:nvPr/>
        </p:nvSpPr>
        <p:spPr>
          <a:xfrm>
            <a:off x="419609" y="5304535"/>
            <a:ext cx="10208895" cy="0"/>
          </a:xfrm>
          <a:custGeom>
            <a:avLst/>
            <a:gdLst/>
            <a:ahLst/>
            <a:cxnLst/>
            <a:rect l="l" t="t" r="r" b="b"/>
            <a:pathLst>
              <a:path w="10208895">
                <a:moveTo>
                  <a:pt x="0" y="0"/>
                </a:moveTo>
                <a:lnTo>
                  <a:pt x="10208895" y="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5" name="object 48">
            <a:extLst>
              <a:ext uri="{FF2B5EF4-FFF2-40B4-BE49-F238E27FC236}">
                <a16:creationId xmlns:a16="http://schemas.microsoft.com/office/drawing/2014/main" id="{B3C6DAF6-A966-4586-AB94-A9AE958B5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51610"/>
              </p:ext>
            </p:extLst>
          </p:nvPr>
        </p:nvGraphicFramePr>
        <p:xfrm>
          <a:off x="6307201" y="5573471"/>
          <a:ext cx="1506220" cy="306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59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Action Contre la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Faim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 Medical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Corps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Save the Children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object 49">
            <a:extLst>
              <a:ext uri="{FF2B5EF4-FFF2-40B4-BE49-F238E27FC236}">
                <a16:creationId xmlns:a16="http://schemas.microsoft.com/office/drawing/2014/main" id="{6CEE34A8-E723-4F00-95D6-9C177DE6A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1109"/>
              </p:ext>
            </p:extLst>
          </p:nvPr>
        </p:nvGraphicFramePr>
        <p:xfrm>
          <a:off x="8345170" y="5571947"/>
          <a:ext cx="2322830" cy="84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2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502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AM treatment to </a:t>
                      </a: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PLW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Acute Malnutrition treatment</a:t>
                      </a:r>
                      <a:r>
                        <a:rPr sz="7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for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Pregnant and Lactating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Women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BSFP</a:t>
                      </a:r>
                      <a:r>
                        <a:rPr sz="70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Blanket Supplementary Feeding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MAM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Moderate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OTP</a:t>
                      </a:r>
                      <a:r>
                        <a:rPr sz="700" spc="-1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Outpatient Treatment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Severe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Stabilisation Centre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TSFP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Targeted Supplementary Feeding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object 51">
            <a:extLst>
              <a:ext uri="{FF2B5EF4-FFF2-40B4-BE49-F238E27FC236}">
                <a16:creationId xmlns:a16="http://schemas.microsoft.com/office/drawing/2014/main" id="{165F0938-9CBD-4C04-83A0-B73359E572C2}"/>
              </a:ext>
            </a:extLst>
          </p:cNvPr>
          <p:cNvSpPr/>
          <p:nvPr/>
        </p:nvSpPr>
        <p:spPr>
          <a:xfrm>
            <a:off x="601853" y="5599810"/>
            <a:ext cx="502920" cy="7175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2">
            <a:extLst>
              <a:ext uri="{FF2B5EF4-FFF2-40B4-BE49-F238E27FC236}">
                <a16:creationId xmlns:a16="http://schemas.microsoft.com/office/drawing/2014/main" id="{D9435AE4-B7AF-4A8D-BAA0-5A26040D07FD}"/>
              </a:ext>
            </a:extLst>
          </p:cNvPr>
          <p:cNvSpPr/>
          <p:nvPr/>
        </p:nvSpPr>
        <p:spPr>
          <a:xfrm>
            <a:off x="601853" y="5700776"/>
            <a:ext cx="502920" cy="7175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53">
            <a:extLst>
              <a:ext uri="{FF2B5EF4-FFF2-40B4-BE49-F238E27FC236}">
                <a16:creationId xmlns:a16="http://schemas.microsoft.com/office/drawing/2014/main" id="{CFC730B1-4E72-4795-82E7-F9510FB3B6C6}"/>
              </a:ext>
            </a:extLst>
          </p:cNvPr>
          <p:cNvSpPr/>
          <p:nvPr/>
        </p:nvSpPr>
        <p:spPr>
          <a:xfrm>
            <a:off x="601853" y="5813171"/>
            <a:ext cx="502920" cy="7175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54">
            <a:extLst>
              <a:ext uri="{FF2B5EF4-FFF2-40B4-BE49-F238E27FC236}">
                <a16:creationId xmlns:a16="http://schemas.microsoft.com/office/drawing/2014/main" id="{AAAC79E4-5730-4552-9F99-0D66680819CD}"/>
              </a:ext>
            </a:extLst>
          </p:cNvPr>
          <p:cNvSpPr/>
          <p:nvPr/>
        </p:nvSpPr>
        <p:spPr>
          <a:xfrm>
            <a:off x="601853" y="5919851"/>
            <a:ext cx="502920" cy="7175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55">
            <a:extLst>
              <a:ext uri="{FF2B5EF4-FFF2-40B4-BE49-F238E27FC236}">
                <a16:creationId xmlns:a16="http://schemas.microsoft.com/office/drawing/2014/main" id="{DAE2332C-4F33-400B-931B-1881605313A1}"/>
              </a:ext>
            </a:extLst>
          </p:cNvPr>
          <p:cNvSpPr/>
          <p:nvPr/>
        </p:nvSpPr>
        <p:spPr>
          <a:xfrm>
            <a:off x="601853" y="6026531"/>
            <a:ext cx="502920" cy="717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3" name="Imagem 5">
            <a:extLst>
              <a:ext uri="{FF2B5EF4-FFF2-40B4-BE49-F238E27FC236}">
                <a16:creationId xmlns:a16="http://schemas.microsoft.com/office/drawing/2014/main" id="{9B99E3FA-6D7C-4D29-9FE1-5728F582F175}"/>
              </a:ext>
            </a:extLst>
          </p:cNvPr>
          <p:cNvPicPr/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3204" y="1358401"/>
            <a:ext cx="1118235" cy="111823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70F0C1-3A20-4498-A01C-85F68FC6C88E}"/>
              </a:ext>
            </a:extLst>
          </p:cNvPr>
          <p:cNvSpPr/>
          <p:nvPr/>
        </p:nvSpPr>
        <p:spPr>
          <a:xfrm>
            <a:off x="136524" y="638995"/>
            <a:ext cx="53467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 OF OPERATIONAL PRESENCE FOR CMAM PROGRAMMES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6" name="object 2">
            <a:extLst>
              <a:ext uri="{FF2B5EF4-FFF2-40B4-BE49-F238E27FC236}">
                <a16:creationId xmlns:a16="http://schemas.microsoft.com/office/drawing/2014/main" id="{A8DF0B8A-490B-42C9-B765-138356B3A9E1}"/>
              </a:ext>
            </a:extLst>
          </p:cNvPr>
          <p:cNvSpPr txBox="1"/>
          <p:nvPr/>
        </p:nvSpPr>
        <p:spPr>
          <a:xfrm>
            <a:off x="411481" y="1246546"/>
            <a:ext cx="19939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700" b="1" spc="-5" dirty="0">
                <a:latin typeface="Calibri"/>
                <a:cs typeface="Calibri"/>
              </a:rPr>
              <a:t>SC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67" name="object 3">
            <a:extLst>
              <a:ext uri="{FF2B5EF4-FFF2-40B4-BE49-F238E27FC236}">
                <a16:creationId xmlns:a16="http://schemas.microsoft.com/office/drawing/2014/main" id="{D95FE376-E1D1-4B10-86EB-A05B7AD3BA20}"/>
              </a:ext>
            </a:extLst>
          </p:cNvPr>
          <p:cNvSpPr txBox="1"/>
          <p:nvPr/>
        </p:nvSpPr>
        <p:spPr>
          <a:xfrm>
            <a:off x="2604770" y="1246546"/>
            <a:ext cx="205104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700" b="1" dirty="0">
                <a:latin typeface="Calibri"/>
                <a:cs typeface="Calibri"/>
              </a:rPr>
              <a:t>OTP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68" name="object 45">
            <a:extLst>
              <a:ext uri="{FF2B5EF4-FFF2-40B4-BE49-F238E27FC236}">
                <a16:creationId xmlns:a16="http://schemas.microsoft.com/office/drawing/2014/main" id="{072C4D14-6FC4-4754-BC51-CF741011EA2B}"/>
              </a:ext>
            </a:extLst>
          </p:cNvPr>
          <p:cNvSpPr/>
          <p:nvPr/>
        </p:nvSpPr>
        <p:spPr>
          <a:xfrm flipH="1">
            <a:off x="4203700" y="885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1BFD5F-A396-43A3-99DB-1585F0CB2F45}"/>
              </a:ext>
            </a:extLst>
          </p:cNvPr>
          <p:cNvSpPr/>
          <p:nvPr/>
        </p:nvSpPr>
        <p:spPr>
          <a:xfrm>
            <a:off x="5018741" y="638995"/>
            <a:ext cx="28500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BENEFICIARIES REACHED vs </a:t>
            </a:r>
          </a:p>
          <a:p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78" name="Gráfico 3">
            <a:extLst>
              <a:ext uri="{FF2B5EF4-FFF2-40B4-BE49-F238E27FC236}">
                <a16:creationId xmlns:a16="http://schemas.microsoft.com/office/drawing/2014/main" id="{F8BFC63B-DDE3-43A8-8C16-E08DEB34F2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5025549"/>
              </p:ext>
            </p:extLst>
          </p:nvPr>
        </p:nvGraphicFramePr>
        <p:xfrm>
          <a:off x="4660900" y="1418843"/>
          <a:ext cx="2411730" cy="41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9" name="Gráfico 3">
            <a:extLst>
              <a:ext uri="{FF2B5EF4-FFF2-40B4-BE49-F238E27FC236}">
                <a16:creationId xmlns:a16="http://schemas.microsoft.com/office/drawing/2014/main" id="{DA3C2B19-4BB5-494F-87FF-0E093FD167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2665054"/>
              </p:ext>
            </p:extLst>
          </p:nvPr>
        </p:nvGraphicFramePr>
        <p:xfrm>
          <a:off x="4660900" y="1972786"/>
          <a:ext cx="2411730" cy="41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0" name="Gráfico 3">
            <a:extLst>
              <a:ext uri="{FF2B5EF4-FFF2-40B4-BE49-F238E27FC236}">
                <a16:creationId xmlns:a16="http://schemas.microsoft.com/office/drawing/2014/main" id="{00FDC438-8A73-429F-82C4-826FCA014F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0661911"/>
              </p:ext>
            </p:extLst>
          </p:nvPr>
        </p:nvGraphicFramePr>
        <p:xfrm>
          <a:off x="4660900" y="2526729"/>
          <a:ext cx="2411730" cy="41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81" name="Gráfico 3">
            <a:extLst>
              <a:ext uri="{FF2B5EF4-FFF2-40B4-BE49-F238E27FC236}">
                <a16:creationId xmlns:a16="http://schemas.microsoft.com/office/drawing/2014/main" id="{6338708A-550B-4236-8EC1-460FC07C1E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071335"/>
              </p:ext>
            </p:extLst>
          </p:nvPr>
        </p:nvGraphicFramePr>
        <p:xfrm>
          <a:off x="4660900" y="3080672"/>
          <a:ext cx="2411730" cy="41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82" name="Gráfico 3">
            <a:extLst>
              <a:ext uri="{FF2B5EF4-FFF2-40B4-BE49-F238E27FC236}">
                <a16:creationId xmlns:a16="http://schemas.microsoft.com/office/drawing/2014/main" id="{76C2652A-7CD2-4D54-B850-C91ECEC9AA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029171"/>
              </p:ext>
            </p:extLst>
          </p:nvPr>
        </p:nvGraphicFramePr>
        <p:xfrm>
          <a:off x="4660900" y="3634614"/>
          <a:ext cx="2411730" cy="41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83" name="object 45">
            <a:extLst>
              <a:ext uri="{FF2B5EF4-FFF2-40B4-BE49-F238E27FC236}">
                <a16:creationId xmlns:a16="http://schemas.microsoft.com/office/drawing/2014/main" id="{30980C34-71A0-4173-9CDD-3659F4D7D2D7}"/>
              </a:ext>
            </a:extLst>
          </p:cNvPr>
          <p:cNvSpPr/>
          <p:nvPr/>
        </p:nvSpPr>
        <p:spPr>
          <a:xfrm flipH="1">
            <a:off x="7327900" y="890264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0ABFB53-2141-416A-BF68-2DA44608AFDB}"/>
              </a:ext>
            </a:extLst>
          </p:cNvPr>
          <p:cNvSpPr/>
          <p:nvPr/>
        </p:nvSpPr>
        <p:spPr>
          <a:xfrm>
            <a:off x="7820775" y="655351"/>
            <a:ext cx="2936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INDICATORS </a:t>
            </a:r>
          </a:p>
          <a:p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LAST MONTH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87" name="Gráfico 1">
            <a:extLst>
              <a:ext uri="{FF2B5EF4-FFF2-40B4-BE49-F238E27FC236}">
                <a16:creationId xmlns:a16="http://schemas.microsoft.com/office/drawing/2014/main" id="{9599FB10-3E57-4A0D-9078-023D2C422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5181996"/>
              </p:ext>
            </p:extLst>
          </p:nvPr>
        </p:nvGraphicFramePr>
        <p:xfrm>
          <a:off x="8166100" y="2077276"/>
          <a:ext cx="2174368" cy="157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88" name="Gráfico 1">
            <a:extLst>
              <a:ext uri="{FF2B5EF4-FFF2-40B4-BE49-F238E27FC236}">
                <a16:creationId xmlns:a16="http://schemas.microsoft.com/office/drawing/2014/main" id="{530C2D59-4869-4665-B5E8-145EE2C29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5288625"/>
              </p:ext>
            </p:extLst>
          </p:nvPr>
        </p:nvGraphicFramePr>
        <p:xfrm>
          <a:off x="8175202" y="3502456"/>
          <a:ext cx="2174368" cy="157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94" name="Picture 93">
            <a:extLst>
              <a:ext uri="{FF2B5EF4-FFF2-40B4-BE49-F238E27FC236}">
                <a16:creationId xmlns:a16="http://schemas.microsoft.com/office/drawing/2014/main" id="{E8EB1441-432A-42B8-A7F2-113A033F595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1571625"/>
            <a:ext cx="68586" cy="68586"/>
          </a:xfrm>
          <a:prstGeom prst="rect">
            <a:avLst/>
          </a:prstGeom>
        </p:spPr>
      </p:pic>
      <p:cxnSp>
        <p:nvCxnSpPr>
          <p:cNvPr id="2066" name="AutoShape 18">
            <a:extLst>
              <a:ext uri="{FF2B5EF4-FFF2-40B4-BE49-F238E27FC236}">
                <a16:creationId xmlns:a16="http://schemas.microsoft.com/office/drawing/2014/main" id="{B800EC90-433E-40A4-9EB6-270A165359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136298" y="1972786"/>
            <a:ext cx="142875" cy="0"/>
          </a:xfrm>
          <a:prstGeom prst="straightConnector1">
            <a:avLst/>
          </a:prstGeom>
          <a:noFill/>
          <a:ln w="9525">
            <a:solidFill>
              <a:srgbClr val="139D3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7" name="AutoShape 19">
            <a:extLst>
              <a:ext uri="{FF2B5EF4-FFF2-40B4-BE49-F238E27FC236}">
                <a16:creationId xmlns:a16="http://schemas.microsoft.com/office/drawing/2014/main" id="{6EFF9966-A798-4B24-81CF-6ACDD70480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04660" y="1972786"/>
            <a:ext cx="144463" cy="0"/>
          </a:xfrm>
          <a:prstGeom prst="straightConnector1">
            <a:avLst/>
          </a:prstGeom>
          <a:noFill/>
          <a:ln w="9525">
            <a:solidFill>
              <a:srgbClr val="E19C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8" name="AutoShape 20">
            <a:extLst>
              <a:ext uri="{FF2B5EF4-FFF2-40B4-BE49-F238E27FC236}">
                <a16:creationId xmlns:a16="http://schemas.microsoft.com/office/drawing/2014/main" id="{13AABAC1-17D4-4774-87D6-EA0E88EBD7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993673" y="1972786"/>
            <a:ext cx="144462" cy="0"/>
          </a:xfrm>
          <a:prstGeom prst="straightConnector1">
            <a:avLst/>
          </a:prstGeom>
          <a:noFill/>
          <a:ln w="9525">
            <a:solidFill>
              <a:srgbClr val="CB43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DC0497D-13DD-4EB1-A3E6-EA7993314B6B}"/>
              </a:ext>
            </a:extLst>
          </p:cNvPr>
          <p:cNvSpPr/>
          <p:nvPr/>
        </p:nvSpPr>
        <p:spPr>
          <a:xfrm>
            <a:off x="8026025" y="1267498"/>
            <a:ext cx="48378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Legend</a:t>
            </a:r>
            <a:endParaRPr lang="en-US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BC05012-0581-4881-8E0E-1EEE49523F27}"/>
              </a:ext>
            </a:extLst>
          </p:cNvPr>
          <p:cNvSpPr/>
          <p:nvPr/>
        </p:nvSpPr>
        <p:spPr>
          <a:xfrm>
            <a:off x="8345170" y="1469365"/>
            <a:ext cx="5296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Cured,%</a:t>
            </a:r>
            <a:endParaRPr lang="en-US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06DD614-A7DC-415B-A079-E7E8956819AF}"/>
              </a:ext>
            </a:extLst>
          </p:cNvPr>
          <p:cNvSpPr/>
          <p:nvPr/>
        </p:nvSpPr>
        <p:spPr>
          <a:xfrm>
            <a:off x="8345170" y="1852493"/>
            <a:ext cx="6181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Min Cured</a:t>
            </a:r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C13B1B5-F154-469B-991B-81F6D0C46294}"/>
              </a:ext>
            </a:extLst>
          </p:cNvPr>
          <p:cNvSpPr/>
          <p:nvPr/>
        </p:nvSpPr>
        <p:spPr>
          <a:xfrm>
            <a:off x="9208135" y="1469365"/>
            <a:ext cx="6963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Defaulted</a:t>
            </a:r>
            <a:r>
              <a:rPr lang="en-US" sz="800" spc="-5" dirty="0">
                <a:cs typeface="Calibri"/>
              </a:rPr>
              <a:t>,%</a:t>
            </a:r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468DE70-CD66-4FD2-BBFC-B568CE9624EA}"/>
              </a:ext>
            </a:extLst>
          </p:cNvPr>
          <p:cNvSpPr/>
          <p:nvPr/>
        </p:nvSpPr>
        <p:spPr>
          <a:xfrm>
            <a:off x="9177019" y="1852493"/>
            <a:ext cx="8034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Max Defaulted</a:t>
            </a:r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963BF3-EE23-4105-8AB6-988257E606D3}"/>
              </a:ext>
            </a:extLst>
          </p:cNvPr>
          <p:cNvSpPr/>
          <p:nvPr/>
        </p:nvSpPr>
        <p:spPr>
          <a:xfrm>
            <a:off x="10105393" y="1469365"/>
            <a:ext cx="47256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Died,%</a:t>
            </a:r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1C51393-BAEF-4FE3-8EA2-937481FB36AD}"/>
              </a:ext>
            </a:extLst>
          </p:cNvPr>
          <p:cNvSpPr/>
          <p:nvPr/>
        </p:nvSpPr>
        <p:spPr>
          <a:xfrm>
            <a:off x="10113053" y="1852493"/>
            <a:ext cx="57708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Max Died</a:t>
            </a:r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CE9B8DF-2327-4BA3-89A6-FE9CE1259D45}"/>
              </a:ext>
            </a:extLst>
          </p:cNvPr>
          <p:cNvSpPr/>
          <p:nvPr/>
        </p:nvSpPr>
        <p:spPr>
          <a:xfrm>
            <a:off x="8045154" y="1515828"/>
            <a:ext cx="260096" cy="157257"/>
          </a:xfrm>
          <a:prstGeom prst="rect">
            <a:avLst/>
          </a:prstGeom>
          <a:solidFill>
            <a:srgbClr val="37A7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712EA8A-1C8B-4DAD-B6E9-C8667F72AB42}"/>
              </a:ext>
            </a:extLst>
          </p:cNvPr>
          <p:cNvSpPr/>
          <p:nvPr/>
        </p:nvSpPr>
        <p:spPr>
          <a:xfrm>
            <a:off x="8993188" y="1502922"/>
            <a:ext cx="260096" cy="157257"/>
          </a:xfrm>
          <a:prstGeom prst="rect">
            <a:avLst/>
          </a:prstGeom>
          <a:solidFill>
            <a:srgbClr val="63A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AFD81B8-95B4-44BF-916D-0B030660BD24}"/>
              </a:ext>
            </a:extLst>
          </p:cNvPr>
          <p:cNvSpPr/>
          <p:nvPr/>
        </p:nvSpPr>
        <p:spPr>
          <a:xfrm>
            <a:off x="9904479" y="1496499"/>
            <a:ext cx="260096" cy="157257"/>
          </a:xfrm>
          <a:prstGeom prst="rect">
            <a:avLst/>
          </a:prstGeom>
          <a:solidFill>
            <a:srgbClr val="99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239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(PDF) 2020_04 NC_Country_Snapshot_OCHA_Yemen_Template 2 - v1</dc:title>
  <dc:creator>Shabib AlQobati</dc:creator>
  <cp:lastModifiedBy>Shabib AlQobati</cp:lastModifiedBy>
  <cp:revision>14</cp:revision>
  <dcterms:created xsi:type="dcterms:W3CDTF">2020-12-13T11:54:53Z</dcterms:created>
  <dcterms:modified xsi:type="dcterms:W3CDTF">2020-12-21T13:00:09Z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2020-12-13T00:00:00Z</vt:filetime>
  </property>
</Properties>
</file>