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430"/>
    <a:srgbClr val="B7D88C"/>
    <a:srgbClr val="63A537"/>
    <a:srgbClr val="99CB38"/>
    <a:srgbClr val="37A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1-430E-BD22-9815CF279DE9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61-430E-BD22-9815CF279D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5438752"/>
        <c:axId val="305439536"/>
      </c:barChart>
      <c:catAx>
        <c:axId val="3054387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439536"/>
        <c:crosses val="autoZero"/>
        <c:auto val="1"/>
        <c:lblAlgn val="ctr"/>
        <c:lblOffset val="100"/>
        <c:noMultiLvlLbl val="0"/>
      </c:catAx>
      <c:valAx>
        <c:axId val="30543953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543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22-40C2-81BB-1C7F29B6FB62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22-40C2-81BB-1C7F29B6FB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8747688"/>
        <c:axId val="438748472"/>
      </c:barChart>
      <c:catAx>
        <c:axId val="438747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48472"/>
        <c:crosses val="autoZero"/>
        <c:auto val="1"/>
        <c:lblAlgn val="ctr"/>
        <c:lblOffset val="100"/>
        <c:noMultiLvlLbl val="0"/>
      </c:catAx>
      <c:valAx>
        <c:axId val="4387484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8747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A8-4E01-A894-00B6246EB3F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A8-4E01-A894-00B6246EB3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5360392"/>
        <c:axId val="445358040"/>
      </c:barChart>
      <c:catAx>
        <c:axId val="4453603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358040"/>
        <c:crosses val="autoZero"/>
        <c:auto val="1"/>
        <c:lblAlgn val="ctr"/>
        <c:lblOffset val="100"/>
        <c:noMultiLvlLbl val="0"/>
      </c:catAx>
      <c:valAx>
        <c:axId val="44535804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53603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E7-4D23-A44B-D2EE80375E00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7-4D23-A44B-D2EE80375E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9749472"/>
        <c:axId val="439752216"/>
      </c:barChart>
      <c:catAx>
        <c:axId val="439749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752216"/>
        <c:crosses val="autoZero"/>
        <c:auto val="1"/>
        <c:lblAlgn val="ctr"/>
        <c:lblOffset val="100"/>
        <c:noMultiLvlLbl val="0"/>
      </c:catAx>
      <c:valAx>
        <c:axId val="4397522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9749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0C-425D-946D-98038BFFCF92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0C-425D-946D-98038BFFCF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4909104"/>
        <c:axId val="444906752"/>
      </c:barChart>
      <c:catAx>
        <c:axId val="4449091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906752"/>
        <c:crosses val="autoZero"/>
        <c:auto val="1"/>
        <c:lblAlgn val="ctr"/>
        <c:lblOffset val="100"/>
        <c:noMultiLvlLbl val="0"/>
      </c:catAx>
      <c:valAx>
        <c:axId val="444906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49091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3D-4272-B23F-8240D2919DED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3D-4272-B23F-8240D2919D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2471656"/>
        <c:axId val="442473224"/>
      </c:barChart>
      <c:catAx>
        <c:axId val="442471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473224"/>
        <c:crosses val="autoZero"/>
        <c:auto val="1"/>
        <c:lblAlgn val="ctr"/>
        <c:lblOffset val="100"/>
        <c:noMultiLvlLbl val="0"/>
      </c:catAx>
      <c:valAx>
        <c:axId val="44247322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24716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9-4EC1-AB57-930A0FEC0C33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D9-4EC1-AB57-930A0FEC0C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5438752"/>
        <c:axId val="305439536"/>
      </c:barChart>
      <c:catAx>
        <c:axId val="3054387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439536"/>
        <c:crosses val="autoZero"/>
        <c:auto val="1"/>
        <c:lblAlgn val="ctr"/>
        <c:lblOffset val="100"/>
        <c:noMultiLvlLbl val="0"/>
      </c:catAx>
      <c:valAx>
        <c:axId val="30543953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543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5A-4B1C-A4C1-7B9DD4210B7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5A-4B1C-A4C1-7B9DD4210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7906680"/>
        <c:axId val="307907072"/>
      </c:barChart>
      <c:catAx>
        <c:axId val="3079066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907072"/>
        <c:crosses val="autoZero"/>
        <c:auto val="1"/>
        <c:lblAlgn val="ctr"/>
        <c:lblOffset val="100"/>
        <c:noMultiLvlLbl val="0"/>
      </c:catAx>
      <c:valAx>
        <c:axId val="307907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79066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D-46C3-9A82-D4C9F13DEDB6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3D-46C3-9A82-D4C9F13DED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8747688"/>
        <c:axId val="438748472"/>
      </c:barChart>
      <c:catAx>
        <c:axId val="438747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48472"/>
        <c:crosses val="autoZero"/>
        <c:auto val="1"/>
        <c:lblAlgn val="ctr"/>
        <c:lblOffset val="100"/>
        <c:noMultiLvlLbl val="0"/>
      </c:catAx>
      <c:valAx>
        <c:axId val="4387484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8747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8F-4570-BDC5-D34F12EB5E2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8F-4570-BDC5-D34F12EB5E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5360392"/>
        <c:axId val="445358040"/>
      </c:barChart>
      <c:catAx>
        <c:axId val="4453603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358040"/>
        <c:crosses val="autoZero"/>
        <c:auto val="1"/>
        <c:lblAlgn val="ctr"/>
        <c:lblOffset val="100"/>
        <c:noMultiLvlLbl val="0"/>
      </c:catAx>
      <c:valAx>
        <c:axId val="44535804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53603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93-4D3E-885A-70C5E573BF0B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93-4D3E-885A-70C5E573BF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9749472"/>
        <c:axId val="439752216"/>
      </c:barChart>
      <c:catAx>
        <c:axId val="439749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752216"/>
        <c:crosses val="autoZero"/>
        <c:auto val="1"/>
        <c:lblAlgn val="ctr"/>
        <c:lblOffset val="100"/>
        <c:noMultiLvlLbl val="0"/>
      </c:catAx>
      <c:valAx>
        <c:axId val="4397522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9749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E-4E1C-A3BA-F1A0BAE4C78E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E-4E1C-A3BA-F1A0BAE4C7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7906680"/>
        <c:axId val="307907072"/>
      </c:barChart>
      <c:catAx>
        <c:axId val="3079066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907072"/>
        <c:crosses val="autoZero"/>
        <c:auto val="1"/>
        <c:lblAlgn val="ctr"/>
        <c:lblOffset val="100"/>
        <c:noMultiLvlLbl val="0"/>
      </c:catAx>
      <c:valAx>
        <c:axId val="307907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79066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9-40AE-9930-D1C8E6069E1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C9-40AE-9930-D1C8E6069E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4909104"/>
        <c:axId val="444906752"/>
      </c:barChart>
      <c:catAx>
        <c:axId val="4449091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906752"/>
        <c:crosses val="autoZero"/>
        <c:auto val="1"/>
        <c:lblAlgn val="ctr"/>
        <c:lblOffset val="100"/>
        <c:noMultiLvlLbl val="0"/>
      </c:catAx>
      <c:valAx>
        <c:axId val="444906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49091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0-4C0C-B23A-6BC04092029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10-4C0C-B23A-6BC0409202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2471656"/>
        <c:axId val="442473224"/>
      </c:barChart>
      <c:catAx>
        <c:axId val="442471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473224"/>
        <c:crosses val="autoZero"/>
        <c:auto val="1"/>
        <c:lblAlgn val="ctr"/>
        <c:lblOffset val="100"/>
        <c:noMultiLvlLbl val="0"/>
      </c:catAx>
      <c:valAx>
        <c:axId val="44247322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24716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83-450D-B395-79C17A2909A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1.3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83-450D-B395-79C17A2909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8747688"/>
        <c:axId val="438748472"/>
      </c:barChart>
      <c:catAx>
        <c:axId val="438747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48472"/>
        <c:crosses val="autoZero"/>
        <c:auto val="1"/>
        <c:lblAlgn val="ctr"/>
        <c:lblOffset val="100"/>
        <c:noMultiLvlLbl val="0"/>
      </c:catAx>
      <c:valAx>
        <c:axId val="4387484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8747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7-4A02-97D4-BD74B87211AF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1.4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17-4A02-97D4-BD74B87211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5360392"/>
        <c:axId val="445358040"/>
      </c:barChart>
      <c:catAx>
        <c:axId val="4453603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358040"/>
        <c:crosses val="autoZero"/>
        <c:auto val="1"/>
        <c:lblAlgn val="ctr"/>
        <c:lblOffset val="100"/>
        <c:noMultiLvlLbl val="0"/>
      </c:catAx>
      <c:valAx>
        <c:axId val="44535804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53603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D-4FB7-872A-D46FE0805DF0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1.5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8D-4FB7-872A-D46FE0805D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9749472"/>
        <c:axId val="439752216"/>
      </c:barChart>
      <c:catAx>
        <c:axId val="43974947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752216"/>
        <c:crosses val="autoZero"/>
        <c:auto val="1"/>
        <c:lblAlgn val="ctr"/>
        <c:lblOffset val="100"/>
        <c:noMultiLvlLbl val="0"/>
      </c:catAx>
      <c:valAx>
        <c:axId val="43975221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39749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F-4412-A752-B6A7136D422C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1.6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BF-4412-A752-B6A7136D42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4909104"/>
        <c:axId val="444906752"/>
      </c:barChart>
      <c:catAx>
        <c:axId val="4449091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906752"/>
        <c:crosses val="autoZero"/>
        <c:auto val="1"/>
        <c:lblAlgn val="ctr"/>
        <c:lblOffset val="100"/>
        <c:noMultiLvlLbl val="0"/>
      </c:catAx>
      <c:valAx>
        <c:axId val="44490675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49091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53-4447-932A-D21AE9D6C42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1.7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53-4447-932A-D21AE9D6C4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2471656"/>
        <c:axId val="442473224"/>
      </c:barChart>
      <c:catAx>
        <c:axId val="442471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473224"/>
        <c:crosses val="autoZero"/>
        <c:auto val="1"/>
        <c:lblAlgn val="ctr"/>
        <c:lblOffset val="100"/>
        <c:noMultiLvlLbl val="0"/>
      </c:catAx>
      <c:valAx>
        <c:axId val="44247322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4424716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11-4F2F-AEA3-64A97E6ABFC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1.1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11-4F2F-AEA3-64A97E6ABF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5438752"/>
        <c:axId val="305439536"/>
      </c:barChart>
      <c:catAx>
        <c:axId val="3054387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439536"/>
        <c:crosses val="autoZero"/>
        <c:auto val="1"/>
        <c:lblAlgn val="ctr"/>
        <c:lblOffset val="100"/>
        <c:noMultiLvlLbl val="0"/>
      </c:catAx>
      <c:valAx>
        <c:axId val="30543953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543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0359477124185"/>
          <c:y val="0"/>
          <c:w val="0.73039640522875815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People targeted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Folha1!$B$2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A6-4CB4-A087-F72A20757307}"/>
            </c:ext>
          </c:extLst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People reached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Folha1!$A$2</c:f>
              <c:strCache>
                <c:ptCount val="1"/>
                <c:pt idx="0">
                  <c:v>ACTIVITY 1.2 NAME</c:v>
                </c:pt>
              </c:strCache>
            </c:strRef>
          </c:cat>
          <c:val>
            <c:numRef>
              <c:f>Folha1!$C$2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A6-4CB4-A087-F72A207573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7906680"/>
        <c:axId val="307907072"/>
      </c:barChart>
      <c:catAx>
        <c:axId val="3079066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907072"/>
        <c:crosses val="autoZero"/>
        <c:auto val="1"/>
        <c:lblAlgn val="ctr"/>
        <c:lblOffset val="100"/>
        <c:noMultiLvlLbl val="0"/>
      </c:catAx>
      <c:valAx>
        <c:axId val="307907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3079066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2878" y="65113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1989" y="0"/>
                </a:lnTo>
              </a:path>
            </a:pathLst>
          </a:custGeom>
          <a:ln w="12700">
            <a:solidFill>
              <a:srgbClr val="95C9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10.xml"/><Relationship Id="rId18" Type="http://schemas.openxmlformats.org/officeDocument/2006/relationships/chart" Target="../charts/chart15.xml"/><Relationship Id="rId3" Type="http://schemas.openxmlformats.org/officeDocument/2006/relationships/image" Target="../media/image1.png"/><Relationship Id="rId21" Type="http://schemas.openxmlformats.org/officeDocument/2006/relationships/chart" Target="../charts/chart18.xml"/><Relationship Id="rId7" Type="http://schemas.openxmlformats.org/officeDocument/2006/relationships/chart" Target="../charts/chart4.xml"/><Relationship Id="rId12" Type="http://schemas.openxmlformats.org/officeDocument/2006/relationships/chart" Target="../charts/chart9.xml"/><Relationship Id="rId17" Type="http://schemas.openxmlformats.org/officeDocument/2006/relationships/chart" Target="../charts/chart14.xml"/><Relationship Id="rId2" Type="http://schemas.openxmlformats.org/officeDocument/2006/relationships/hyperlink" Target="http://www.nutritioncluster.net/where_we_work" TargetMode="External"/><Relationship Id="rId16" Type="http://schemas.openxmlformats.org/officeDocument/2006/relationships/chart" Target="../charts/chart13.xml"/><Relationship Id="rId20" Type="http://schemas.openxmlformats.org/officeDocument/2006/relationships/chart" Target="../charts/chart17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24" Type="http://schemas.openxmlformats.org/officeDocument/2006/relationships/chart" Target="../charts/chart21.xml"/><Relationship Id="rId5" Type="http://schemas.openxmlformats.org/officeDocument/2006/relationships/chart" Target="../charts/chart2.xml"/><Relationship Id="rId15" Type="http://schemas.openxmlformats.org/officeDocument/2006/relationships/chart" Target="../charts/chart12.xml"/><Relationship Id="rId23" Type="http://schemas.openxmlformats.org/officeDocument/2006/relationships/chart" Target="../charts/chart20.xml"/><Relationship Id="rId10" Type="http://schemas.openxmlformats.org/officeDocument/2006/relationships/chart" Target="../charts/chart7.xml"/><Relationship Id="rId19" Type="http://schemas.openxmlformats.org/officeDocument/2006/relationships/chart" Target="../charts/chart16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Relationship Id="rId14" Type="http://schemas.openxmlformats.org/officeDocument/2006/relationships/chart" Target="../charts/chart11.xml"/><Relationship Id="rId22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178" y="6570498"/>
            <a:ext cx="5078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boundaries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shown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and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designations used on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this map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do not imply official endorsementor acceptance by </a:t>
            </a:r>
            <a:r>
              <a:rPr sz="600" dirty="0">
                <a:solidFill>
                  <a:srgbClr val="4E4E50"/>
                </a:solidFill>
                <a:latin typeface="Arial"/>
                <a:cs typeface="Arial"/>
              </a:rPr>
              <a:t>the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United</a:t>
            </a:r>
            <a:r>
              <a:rPr sz="600" spc="-20" dirty="0">
                <a:solidFill>
                  <a:srgbClr val="4E4E5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Arial"/>
                <a:cs typeface="Arial"/>
              </a:rPr>
              <a:t>Nations.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Creation date: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23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Apr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2020 </a:t>
            </a:r>
            <a:r>
              <a:rPr sz="600" b="1" spc="-5" dirty="0">
                <a:solidFill>
                  <a:srgbClr val="4E4E50"/>
                </a:solidFill>
                <a:latin typeface="Roboto"/>
                <a:cs typeface="Roboto"/>
              </a:rPr>
              <a:t>Sources: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Nutrition </a:t>
            </a:r>
            <a:r>
              <a:rPr sz="600" spc="-10" dirty="0">
                <a:solidFill>
                  <a:srgbClr val="4E4E50"/>
                </a:solidFill>
                <a:latin typeface="Roboto"/>
                <a:cs typeface="Roboto"/>
              </a:rPr>
              <a:t>Cluster, </a:t>
            </a:r>
            <a:r>
              <a:rPr sz="600" dirty="0">
                <a:solidFill>
                  <a:srgbClr val="4E4E50"/>
                </a:solidFill>
                <a:latin typeface="Roboto"/>
                <a:cs typeface="Roboto"/>
              </a:rPr>
              <a:t>October 2018; </a:t>
            </a:r>
            <a:r>
              <a:rPr sz="600" b="1" spc="-10" dirty="0">
                <a:solidFill>
                  <a:srgbClr val="4E4E50"/>
                </a:solidFill>
                <a:latin typeface="Roboto"/>
                <a:cs typeface="Roboto"/>
              </a:rPr>
              <a:t>Feedback: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</a:rPr>
              <a:t>im@orgorg</a:t>
            </a:r>
            <a:r>
              <a:rPr sz="600" spc="110" dirty="0">
                <a:solidFill>
                  <a:srgbClr val="4E4E50"/>
                </a:solidFill>
                <a:latin typeface="Roboto"/>
                <a:cs typeface="Roboto"/>
              </a:rPr>
              <a:t> </a:t>
            </a:r>
            <a:r>
              <a:rPr sz="600" spc="-5" dirty="0">
                <a:solidFill>
                  <a:srgbClr val="4E4E50"/>
                </a:solidFill>
                <a:latin typeface="Roboto"/>
                <a:cs typeface="Roboto"/>
                <a:hlinkClick r:id="rId2"/>
              </a:rPr>
              <a:t>https://www.nutritioncluster.net/where_we_work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933143" y="121640"/>
            <a:ext cx="8653780" cy="360045"/>
          </a:xfrm>
          <a:custGeom>
            <a:avLst/>
            <a:gdLst/>
            <a:ahLst/>
            <a:cxnLst/>
            <a:rect l="l" t="t" r="r" b="b"/>
            <a:pathLst>
              <a:path w="8653780" h="360045">
                <a:moveTo>
                  <a:pt x="8653564" y="360006"/>
                </a:moveTo>
                <a:lnTo>
                  <a:pt x="0" y="360006"/>
                </a:lnTo>
                <a:lnTo>
                  <a:pt x="0" y="0"/>
                </a:lnTo>
                <a:lnTo>
                  <a:pt x="8653564" y="0"/>
                </a:lnTo>
                <a:lnTo>
                  <a:pt x="8653564" y="360006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1981781" y="163435"/>
            <a:ext cx="961331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Country: 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NUTRITION CLUSTER HUMANITARIAN RESPONSE PLAN </a:t>
            </a:r>
            <a:r>
              <a:rPr sz="1100" dirty="0">
                <a:solidFill>
                  <a:srgbClr val="FFFFFF"/>
                </a:solidFill>
                <a:latin typeface="Arial"/>
                <a:cs typeface="Arial"/>
              </a:rPr>
              <a:t>, January - September</a:t>
            </a:r>
            <a:r>
              <a:rPr sz="11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11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294421" y="61037"/>
            <a:ext cx="162814" cy="16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87520" y="244559"/>
            <a:ext cx="376555" cy="306705"/>
          </a:xfrm>
          <a:custGeom>
            <a:avLst/>
            <a:gdLst/>
            <a:ahLst/>
            <a:cxnLst/>
            <a:rect l="l" t="t" r="r" b="b"/>
            <a:pathLst>
              <a:path w="376555" h="306705">
                <a:moveTo>
                  <a:pt x="131076" y="0"/>
                </a:moveTo>
                <a:lnTo>
                  <a:pt x="93062" y="10051"/>
                </a:lnTo>
                <a:lnTo>
                  <a:pt x="46471" y="66168"/>
                </a:lnTo>
                <a:lnTo>
                  <a:pt x="20493" y="118331"/>
                </a:lnTo>
                <a:lnTo>
                  <a:pt x="3394" y="166844"/>
                </a:lnTo>
                <a:lnTo>
                  <a:pt x="0" y="186931"/>
                </a:lnTo>
                <a:lnTo>
                  <a:pt x="3708" y="218706"/>
                </a:lnTo>
                <a:lnTo>
                  <a:pt x="27276" y="260069"/>
                </a:lnTo>
                <a:lnTo>
                  <a:pt x="80170" y="292446"/>
                </a:lnTo>
                <a:lnTo>
                  <a:pt x="142925" y="306349"/>
                </a:lnTo>
                <a:lnTo>
                  <a:pt x="169938" y="305011"/>
                </a:lnTo>
                <a:lnTo>
                  <a:pt x="193086" y="297526"/>
                </a:lnTo>
                <a:lnTo>
                  <a:pt x="209853" y="285625"/>
                </a:lnTo>
                <a:lnTo>
                  <a:pt x="217728" y="271043"/>
                </a:lnTo>
                <a:lnTo>
                  <a:pt x="217155" y="254377"/>
                </a:lnTo>
                <a:lnTo>
                  <a:pt x="209478" y="241506"/>
                </a:lnTo>
                <a:lnTo>
                  <a:pt x="194988" y="233460"/>
                </a:lnTo>
                <a:lnTo>
                  <a:pt x="173977" y="231267"/>
                </a:lnTo>
                <a:lnTo>
                  <a:pt x="139610" y="230210"/>
                </a:lnTo>
                <a:lnTo>
                  <a:pt x="112374" y="225331"/>
                </a:lnTo>
                <a:lnTo>
                  <a:pt x="92736" y="219120"/>
                </a:lnTo>
                <a:lnTo>
                  <a:pt x="81165" y="214071"/>
                </a:lnTo>
                <a:lnTo>
                  <a:pt x="71531" y="207042"/>
                </a:lnTo>
                <a:lnTo>
                  <a:pt x="75053" y="203504"/>
                </a:lnTo>
                <a:lnTo>
                  <a:pt x="84419" y="202176"/>
                </a:lnTo>
                <a:lnTo>
                  <a:pt x="92316" y="201777"/>
                </a:lnTo>
                <a:lnTo>
                  <a:pt x="103919" y="200429"/>
                </a:lnTo>
                <a:lnTo>
                  <a:pt x="114788" y="198139"/>
                </a:lnTo>
                <a:lnTo>
                  <a:pt x="124191" y="194848"/>
                </a:lnTo>
                <a:lnTo>
                  <a:pt x="131394" y="190500"/>
                </a:lnTo>
                <a:lnTo>
                  <a:pt x="134729" y="186445"/>
                </a:lnTo>
                <a:lnTo>
                  <a:pt x="133477" y="181660"/>
                </a:lnTo>
                <a:lnTo>
                  <a:pt x="128776" y="172122"/>
                </a:lnTo>
                <a:lnTo>
                  <a:pt x="121767" y="153809"/>
                </a:lnTo>
                <a:lnTo>
                  <a:pt x="119062" y="138048"/>
                </a:lnTo>
                <a:lnTo>
                  <a:pt x="121319" y="127058"/>
                </a:lnTo>
                <a:lnTo>
                  <a:pt x="126239" y="120271"/>
                </a:lnTo>
                <a:lnTo>
                  <a:pt x="131521" y="117119"/>
                </a:lnTo>
                <a:lnTo>
                  <a:pt x="141973" y="115548"/>
                </a:lnTo>
                <a:lnTo>
                  <a:pt x="197342" y="115548"/>
                </a:lnTo>
                <a:lnTo>
                  <a:pt x="198831" y="108270"/>
                </a:lnTo>
                <a:lnTo>
                  <a:pt x="210951" y="90520"/>
                </a:lnTo>
                <a:lnTo>
                  <a:pt x="228928" y="78555"/>
                </a:lnTo>
                <a:lnTo>
                  <a:pt x="250939" y="74168"/>
                </a:lnTo>
                <a:lnTo>
                  <a:pt x="345761" y="74168"/>
                </a:lnTo>
                <a:lnTo>
                  <a:pt x="339223" y="63055"/>
                </a:lnTo>
                <a:lnTo>
                  <a:pt x="317973" y="30198"/>
                </a:lnTo>
                <a:lnTo>
                  <a:pt x="282788" y="3880"/>
                </a:lnTo>
                <a:lnTo>
                  <a:pt x="257263" y="12"/>
                </a:lnTo>
                <a:lnTo>
                  <a:pt x="131076" y="0"/>
                </a:lnTo>
                <a:close/>
              </a:path>
              <a:path w="376555" h="306705">
                <a:moveTo>
                  <a:pt x="364101" y="195478"/>
                </a:moveTo>
                <a:lnTo>
                  <a:pt x="260959" y="195478"/>
                </a:lnTo>
                <a:lnTo>
                  <a:pt x="249723" y="205349"/>
                </a:lnTo>
                <a:lnTo>
                  <a:pt x="237012" y="219651"/>
                </a:lnTo>
                <a:lnTo>
                  <a:pt x="230918" y="237103"/>
                </a:lnTo>
                <a:lnTo>
                  <a:pt x="239534" y="256425"/>
                </a:lnTo>
                <a:lnTo>
                  <a:pt x="252024" y="263621"/>
                </a:lnTo>
                <a:lnTo>
                  <a:pt x="267652" y="265356"/>
                </a:lnTo>
                <a:lnTo>
                  <a:pt x="283404" y="263458"/>
                </a:lnTo>
                <a:lnTo>
                  <a:pt x="322908" y="243828"/>
                </a:lnTo>
                <a:lnTo>
                  <a:pt x="354495" y="213131"/>
                </a:lnTo>
                <a:lnTo>
                  <a:pt x="364101" y="195478"/>
                </a:lnTo>
                <a:close/>
              </a:path>
              <a:path w="376555" h="306705">
                <a:moveTo>
                  <a:pt x="197342" y="115548"/>
                </a:moveTo>
                <a:lnTo>
                  <a:pt x="141973" y="115548"/>
                </a:lnTo>
                <a:lnTo>
                  <a:pt x="150609" y="118184"/>
                </a:lnTo>
                <a:lnTo>
                  <a:pt x="158063" y="124847"/>
                </a:lnTo>
                <a:lnTo>
                  <a:pt x="164973" y="135356"/>
                </a:lnTo>
                <a:lnTo>
                  <a:pt x="169853" y="143729"/>
                </a:lnTo>
                <a:lnTo>
                  <a:pt x="174938" y="151743"/>
                </a:lnTo>
                <a:lnTo>
                  <a:pt x="207276" y="186131"/>
                </a:lnTo>
                <a:lnTo>
                  <a:pt x="251777" y="197688"/>
                </a:lnTo>
                <a:lnTo>
                  <a:pt x="251206" y="197167"/>
                </a:lnTo>
                <a:lnTo>
                  <a:pt x="260959" y="195478"/>
                </a:lnTo>
                <a:lnTo>
                  <a:pt x="364101" y="195478"/>
                </a:lnTo>
                <a:lnTo>
                  <a:pt x="369340" y="185851"/>
                </a:lnTo>
                <a:lnTo>
                  <a:pt x="250939" y="185851"/>
                </a:lnTo>
                <a:lnTo>
                  <a:pt x="228928" y="181462"/>
                </a:lnTo>
                <a:lnTo>
                  <a:pt x="210951" y="169494"/>
                </a:lnTo>
                <a:lnTo>
                  <a:pt x="198831" y="151743"/>
                </a:lnTo>
                <a:lnTo>
                  <a:pt x="194386" y="130009"/>
                </a:lnTo>
                <a:lnTo>
                  <a:pt x="197342" y="115548"/>
                </a:lnTo>
                <a:close/>
              </a:path>
              <a:path w="376555" h="306705">
                <a:moveTo>
                  <a:pt x="345761" y="74168"/>
                </a:moveTo>
                <a:lnTo>
                  <a:pt x="250939" y="74168"/>
                </a:lnTo>
                <a:lnTo>
                  <a:pt x="272957" y="78555"/>
                </a:lnTo>
                <a:lnTo>
                  <a:pt x="290937" y="90520"/>
                </a:lnTo>
                <a:lnTo>
                  <a:pt x="303060" y="108270"/>
                </a:lnTo>
                <a:lnTo>
                  <a:pt x="307505" y="130009"/>
                </a:lnTo>
                <a:lnTo>
                  <a:pt x="303060" y="151743"/>
                </a:lnTo>
                <a:lnTo>
                  <a:pt x="290937" y="169494"/>
                </a:lnTo>
                <a:lnTo>
                  <a:pt x="272957" y="181462"/>
                </a:lnTo>
                <a:lnTo>
                  <a:pt x="250939" y="185851"/>
                </a:lnTo>
                <a:lnTo>
                  <a:pt x="369340" y="185851"/>
                </a:lnTo>
                <a:lnTo>
                  <a:pt x="373551" y="178114"/>
                </a:lnTo>
                <a:lnTo>
                  <a:pt x="376329" y="147232"/>
                </a:lnTo>
                <a:lnTo>
                  <a:pt x="370397" y="122725"/>
                </a:lnTo>
                <a:lnTo>
                  <a:pt x="363321" y="106832"/>
                </a:lnTo>
                <a:lnTo>
                  <a:pt x="355965" y="92302"/>
                </a:lnTo>
                <a:lnTo>
                  <a:pt x="347724" y="77504"/>
                </a:lnTo>
                <a:lnTo>
                  <a:pt x="345761" y="74168"/>
                </a:lnTo>
                <a:close/>
              </a:path>
            </a:pathLst>
          </a:custGeom>
          <a:solidFill>
            <a:srgbClr val="94C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 txBox="1"/>
          <p:nvPr/>
        </p:nvSpPr>
        <p:spPr>
          <a:xfrm>
            <a:off x="625115" y="0"/>
            <a:ext cx="922019" cy="575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2500"/>
              </a:lnSpc>
              <a:spcBef>
                <a:spcPts val="415"/>
              </a:spcBef>
            </a:pPr>
            <a:r>
              <a:rPr lang="en-US" sz="1350" spc="5" dirty="0">
                <a:solidFill>
                  <a:srgbClr val="808285"/>
                </a:solidFill>
                <a:latin typeface="Arial"/>
                <a:cs typeface="Arial"/>
              </a:rPr>
              <a:t>add text  </a:t>
            </a:r>
            <a:r>
              <a:rPr sz="1350" b="1" spc="5" dirty="0">
                <a:solidFill>
                  <a:srgbClr val="94C93D"/>
                </a:solidFill>
                <a:latin typeface="Arial"/>
                <a:cs typeface="Arial"/>
              </a:rPr>
              <a:t>NUTRI</a:t>
            </a:r>
            <a:r>
              <a:rPr sz="1350" b="1" spc="-20" dirty="0">
                <a:solidFill>
                  <a:srgbClr val="94C93D"/>
                </a:solidFill>
                <a:latin typeface="Arial"/>
                <a:cs typeface="Arial"/>
              </a:rPr>
              <a:t>T</a:t>
            </a:r>
            <a:r>
              <a:rPr sz="1350" b="1" spc="10" dirty="0">
                <a:solidFill>
                  <a:srgbClr val="94C93D"/>
                </a:solidFill>
                <a:latin typeface="Arial"/>
                <a:cs typeface="Arial"/>
              </a:rPr>
              <a:t>ON  </a:t>
            </a:r>
            <a:r>
              <a:rPr sz="1350" spc="5" dirty="0">
                <a:solidFill>
                  <a:srgbClr val="808285"/>
                </a:solidFill>
                <a:latin typeface="Arial"/>
                <a:cs typeface="Arial"/>
              </a:rPr>
              <a:t>CLUSTER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38E19AF3-500F-424A-B7D7-39965D096823}"/>
              </a:ext>
            </a:extLst>
          </p:cNvPr>
          <p:cNvSpPr txBox="1"/>
          <p:nvPr/>
        </p:nvSpPr>
        <p:spPr>
          <a:xfrm>
            <a:off x="475488" y="5368036"/>
            <a:ext cx="3282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L</a:t>
            </a:r>
            <a:r>
              <a:rPr sz="800" b="1" dirty="0">
                <a:latin typeface="Calibri"/>
                <a:cs typeface="Calibri"/>
              </a:rPr>
              <a:t>ege</a:t>
            </a:r>
            <a:r>
              <a:rPr sz="800" b="1" spc="-15" dirty="0">
                <a:latin typeface="Calibri"/>
                <a:cs typeface="Calibri"/>
              </a:rPr>
              <a:t>n</a:t>
            </a:r>
            <a:r>
              <a:rPr sz="800" b="1" dirty="0">
                <a:latin typeface="Calibri"/>
                <a:cs typeface="Calibri"/>
              </a:rPr>
              <a:t>d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BC8F665D-B668-4C6E-AA61-F598949B8E06}"/>
              </a:ext>
            </a:extLst>
          </p:cNvPr>
          <p:cNvSpPr txBox="1"/>
          <p:nvPr/>
        </p:nvSpPr>
        <p:spPr>
          <a:xfrm>
            <a:off x="6406262" y="5369560"/>
            <a:ext cx="61785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latin typeface="Calibri"/>
                <a:cs typeface="Calibri"/>
              </a:rPr>
              <a:t>Abbreviations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3911EC79-A1A6-4905-A2D6-B59797ACD3F6}"/>
              </a:ext>
            </a:extLst>
          </p:cNvPr>
          <p:cNvSpPr txBox="1"/>
          <p:nvPr/>
        </p:nvSpPr>
        <p:spPr>
          <a:xfrm>
            <a:off x="5238663" y="5369560"/>
            <a:ext cx="1028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Calibri"/>
                <a:cs typeface="Calibri"/>
              </a:rPr>
              <a:t>rs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48" name="object 41">
            <a:extLst>
              <a:ext uri="{FF2B5EF4-FFF2-40B4-BE49-F238E27FC236}">
                <a16:creationId xmlns:a16="http://schemas.microsoft.com/office/drawing/2014/main" id="{CFFA4501-38DB-49A1-ABA3-C58929338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555433"/>
              </p:ext>
            </p:extLst>
          </p:nvPr>
        </p:nvGraphicFramePr>
        <p:xfrm>
          <a:off x="4863974" y="5415660"/>
          <a:ext cx="397510" cy="46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204">
                <a:tc>
                  <a:txBody>
                    <a:bodyPr/>
                    <a:lstStyle/>
                    <a:p>
                      <a:pPr marL="105410">
                        <a:lnSpc>
                          <a:spcPts val="700"/>
                        </a:lnSpc>
                      </a:pPr>
                      <a:r>
                        <a:rPr sz="800" b="1" dirty="0">
                          <a:latin typeface="Calibri"/>
                          <a:cs typeface="Calibri"/>
                        </a:rPr>
                        <a:t>Partne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  <a:p>
                      <a:pPr marL="114300" marR="317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14300" marR="3175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14300" marR="3175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endParaRPr sz="700" dirty="0">
                        <a:solidFill>
                          <a:schemeClr val="accent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" name="object 45">
            <a:extLst>
              <a:ext uri="{FF2B5EF4-FFF2-40B4-BE49-F238E27FC236}">
                <a16:creationId xmlns:a16="http://schemas.microsoft.com/office/drawing/2014/main" id="{71AF2377-A5B3-432F-B5C9-582C9C96FB76}"/>
              </a:ext>
            </a:extLst>
          </p:cNvPr>
          <p:cNvSpPr/>
          <p:nvPr/>
        </p:nvSpPr>
        <p:spPr>
          <a:xfrm>
            <a:off x="4863974" y="5415660"/>
            <a:ext cx="0" cy="1065530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47">
            <a:extLst>
              <a:ext uri="{FF2B5EF4-FFF2-40B4-BE49-F238E27FC236}">
                <a16:creationId xmlns:a16="http://schemas.microsoft.com/office/drawing/2014/main" id="{9CF06F81-F511-442E-90CE-CF74285F9371}"/>
              </a:ext>
            </a:extLst>
          </p:cNvPr>
          <p:cNvSpPr/>
          <p:nvPr/>
        </p:nvSpPr>
        <p:spPr>
          <a:xfrm>
            <a:off x="419609" y="5304535"/>
            <a:ext cx="10208895" cy="0"/>
          </a:xfrm>
          <a:custGeom>
            <a:avLst/>
            <a:gdLst/>
            <a:ahLst/>
            <a:cxnLst/>
            <a:rect l="l" t="t" r="r" b="b"/>
            <a:pathLst>
              <a:path w="10208895">
                <a:moveTo>
                  <a:pt x="0" y="0"/>
                </a:moveTo>
                <a:lnTo>
                  <a:pt x="10208895" y="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5" name="object 48">
            <a:extLst>
              <a:ext uri="{FF2B5EF4-FFF2-40B4-BE49-F238E27FC236}">
                <a16:creationId xmlns:a16="http://schemas.microsoft.com/office/drawing/2014/main" id="{B3C6DAF6-A966-4586-AB94-A9AE958B5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451610"/>
              </p:ext>
            </p:extLst>
          </p:nvPr>
        </p:nvGraphicFramePr>
        <p:xfrm>
          <a:off x="6307201" y="5573471"/>
          <a:ext cx="1506220" cy="306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59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ACF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Action Contre la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Faim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IMC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 Medical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Corps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SCI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Save the Children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International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6CEE34A8-E723-4F00-95D6-9C177DE6A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061109"/>
              </p:ext>
            </p:extLst>
          </p:nvPr>
        </p:nvGraphicFramePr>
        <p:xfrm>
          <a:off x="8345170" y="5571947"/>
          <a:ext cx="2322830" cy="847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2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502">
                <a:tc>
                  <a:txBody>
                    <a:bodyPr/>
                    <a:lstStyle/>
                    <a:p>
                      <a:pPr marL="127000">
                        <a:lnSpc>
                          <a:spcPts val="66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AM treatment to </a:t>
                      </a: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PLW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Acute Malnutrition treatment</a:t>
                      </a:r>
                      <a:r>
                        <a:rPr sz="7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for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Pregnant and Lactating</a:t>
                      </a:r>
                      <a:r>
                        <a:rPr sz="7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Women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BSFP</a:t>
                      </a:r>
                      <a:r>
                        <a:rPr sz="70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Blanket Supplementary Feeding</a:t>
                      </a:r>
                      <a:r>
                        <a:rPr sz="7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MAM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Moderate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6">
                <a:tc>
                  <a:txBody>
                    <a:bodyPr/>
                    <a:lstStyle/>
                    <a:p>
                      <a:pPr marL="127000">
                        <a:lnSpc>
                          <a:spcPts val="745"/>
                        </a:lnSpc>
                      </a:pPr>
                      <a:r>
                        <a:rPr sz="700" spc="-10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OTP</a:t>
                      </a:r>
                      <a:r>
                        <a:rPr sz="700" spc="-10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Outpatient Treatment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204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SAM treatment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Severe Acute Malnutrition</a:t>
                      </a:r>
                      <a:r>
                        <a:rPr sz="7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treatment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03">
                <a:tc>
                  <a:txBody>
                    <a:bodyPr/>
                    <a:lstStyle/>
                    <a:p>
                      <a:pPr marL="127000">
                        <a:lnSpc>
                          <a:spcPts val="740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SC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Stabilisation Centre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97">
                <a:tc>
                  <a:txBody>
                    <a:bodyPr/>
                    <a:lstStyle/>
                    <a:p>
                      <a:pPr marL="127000">
                        <a:lnSpc>
                          <a:spcPts val="675"/>
                        </a:lnSpc>
                      </a:pPr>
                      <a:r>
                        <a:rPr sz="700" spc="-5" dirty="0">
                          <a:solidFill>
                            <a:schemeClr val="accent2"/>
                          </a:solidFill>
                          <a:latin typeface="Calibri"/>
                          <a:cs typeface="Calibri"/>
                        </a:rPr>
                        <a:t>TSFP</a:t>
                      </a:r>
                      <a:r>
                        <a:rPr sz="700" spc="-5" dirty="0">
                          <a:solidFill>
                            <a:srgbClr val="1870B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Targeted Supplementary Feeding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Programme</a:t>
                      </a:r>
                      <a:endParaRPr sz="7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" name="object 45">
            <a:extLst>
              <a:ext uri="{FF2B5EF4-FFF2-40B4-BE49-F238E27FC236}">
                <a16:creationId xmlns:a16="http://schemas.microsoft.com/office/drawing/2014/main" id="{072C4D14-6FC4-4754-BC51-CF741011EA2B}"/>
              </a:ext>
            </a:extLst>
          </p:cNvPr>
          <p:cNvSpPr/>
          <p:nvPr/>
        </p:nvSpPr>
        <p:spPr>
          <a:xfrm flipH="1">
            <a:off x="3213100" y="1266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45">
            <a:extLst>
              <a:ext uri="{FF2B5EF4-FFF2-40B4-BE49-F238E27FC236}">
                <a16:creationId xmlns:a16="http://schemas.microsoft.com/office/drawing/2014/main" id="{30980C34-71A0-4173-9CDD-3659F4D7D2D7}"/>
              </a:ext>
            </a:extLst>
          </p:cNvPr>
          <p:cNvSpPr/>
          <p:nvPr/>
        </p:nvSpPr>
        <p:spPr>
          <a:xfrm flipH="1">
            <a:off x="6870700" y="1266825"/>
            <a:ext cx="457200" cy="3976565"/>
          </a:xfrm>
          <a:custGeom>
            <a:avLst/>
            <a:gdLst/>
            <a:ahLst/>
            <a:cxnLst/>
            <a:rect l="l" t="t" r="r" b="b"/>
            <a:pathLst>
              <a:path h="1065529">
                <a:moveTo>
                  <a:pt x="0" y="0"/>
                </a:moveTo>
                <a:lnTo>
                  <a:pt x="0" y="1065530"/>
                </a:lnTo>
              </a:path>
            </a:pathLst>
          </a:cu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4" name="Gráfico 3">
            <a:extLst>
              <a:ext uri="{FF2B5EF4-FFF2-40B4-BE49-F238E27FC236}">
                <a16:creationId xmlns:a16="http://schemas.microsoft.com/office/drawing/2014/main" id="{BB8F75EB-54AA-44DD-9550-6BA7DE2BBA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870672"/>
              </p:ext>
            </p:extLst>
          </p:nvPr>
        </p:nvGraphicFramePr>
        <p:xfrm>
          <a:off x="371313" y="1668145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5" name="Gráfico 3">
            <a:extLst>
              <a:ext uri="{FF2B5EF4-FFF2-40B4-BE49-F238E27FC236}">
                <a16:creationId xmlns:a16="http://schemas.microsoft.com/office/drawing/2014/main" id="{7904A653-1A58-4C1E-A18E-074FB6BC6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607425"/>
              </p:ext>
            </p:extLst>
          </p:nvPr>
        </p:nvGraphicFramePr>
        <p:xfrm>
          <a:off x="372210" y="2158774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9" name="Gráfico 3">
            <a:extLst>
              <a:ext uri="{FF2B5EF4-FFF2-40B4-BE49-F238E27FC236}">
                <a16:creationId xmlns:a16="http://schemas.microsoft.com/office/drawing/2014/main" id="{5D0622B4-0015-4D33-9695-97C066EF9F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0133741"/>
              </p:ext>
            </p:extLst>
          </p:nvPr>
        </p:nvGraphicFramePr>
        <p:xfrm>
          <a:off x="373107" y="2649403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0" name="Gráfico 3">
            <a:extLst>
              <a:ext uri="{FF2B5EF4-FFF2-40B4-BE49-F238E27FC236}">
                <a16:creationId xmlns:a16="http://schemas.microsoft.com/office/drawing/2014/main" id="{30170E18-56B5-4FA3-8409-59B5F82198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9836538"/>
              </p:ext>
            </p:extLst>
          </p:nvPr>
        </p:nvGraphicFramePr>
        <p:xfrm>
          <a:off x="374004" y="3140032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1" name="Gráfico 3">
            <a:extLst>
              <a:ext uri="{FF2B5EF4-FFF2-40B4-BE49-F238E27FC236}">
                <a16:creationId xmlns:a16="http://schemas.microsoft.com/office/drawing/2014/main" id="{AA987A8B-44EF-4DAB-B416-CCFAFFC876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498287"/>
              </p:ext>
            </p:extLst>
          </p:nvPr>
        </p:nvGraphicFramePr>
        <p:xfrm>
          <a:off x="374901" y="3630661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2" name="Gráfico 3">
            <a:extLst>
              <a:ext uri="{FF2B5EF4-FFF2-40B4-BE49-F238E27FC236}">
                <a16:creationId xmlns:a16="http://schemas.microsoft.com/office/drawing/2014/main" id="{1EDEF3B4-4477-4B66-B337-D4C78FB2DD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1399829"/>
              </p:ext>
            </p:extLst>
          </p:nvPr>
        </p:nvGraphicFramePr>
        <p:xfrm>
          <a:off x="375797" y="412129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73" name="Gráfico 3">
            <a:extLst>
              <a:ext uri="{FF2B5EF4-FFF2-40B4-BE49-F238E27FC236}">
                <a16:creationId xmlns:a16="http://schemas.microsoft.com/office/drawing/2014/main" id="{2B7A7A69-5AF5-45AF-9335-AD0C4BDDAD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3093936"/>
              </p:ext>
            </p:extLst>
          </p:nvPr>
        </p:nvGraphicFramePr>
        <p:xfrm>
          <a:off x="370416" y="461192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74" name="Gráfico 3">
            <a:extLst>
              <a:ext uri="{FF2B5EF4-FFF2-40B4-BE49-F238E27FC236}">
                <a16:creationId xmlns:a16="http://schemas.microsoft.com/office/drawing/2014/main" id="{BE9190BA-8829-4170-A8B7-177D4C97E2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62432"/>
              </p:ext>
            </p:extLst>
          </p:nvPr>
        </p:nvGraphicFramePr>
        <p:xfrm>
          <a:off x="4067136" y="1668145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75" name="Gráfico 3">
            <a:extLst>
              <a:ext uri="{FF2B5EF4-FFF2-40B4-BE49-F238E27FC236}">
                <a16:creationId xmlns:a16="http://schemas.microsoft.com/office/drawing/2014/main" id="{AC18DBE3-E3AC-43BC-BCF4-ADC2ADEF23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338239"/>
              </p:ext>
            </p:extLst>
          </p:nvPr>
        </p:nvGraphicFramePr>
        <p:xfrm>
          <a:off x="4068033" y="2158774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76" name="Gráfico 3">
            <a:extLst>
              <a:ext uri="{FF2B5EF4-FFF2-40B4-BE49-F238E27FC236}">
                <a16:creationId xmlns:a16="http://schemas.microsoft.com/office/drawing/2014/main" id="{C8DB6687-2A9B-4AD5-A3A7-68E6CBCB11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248337"/>
              </p:ext>
            </p:extLst>
          </p:nvPr>
        </p:nvGraphicFramePr>
        <p:xfrm>
          <a:off x="4068930" y="2649403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77" name="Gráfico 3">
            <a:extLst>
              <a:ext uri="{FF2B5EF4-FFF2-40B4-BE49-F238E27FC236}">
                <a16:creationId xmlns:a16="http://schemas.microsoft.com/office/drawing/2014/main" id="{FE680BA2-C6BC-45E7-AF8A-BA8B3F6C7F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9440063"/>
              </p:ext>
            </p:extLst>
          </p:nvPr>
        </p:nvGraphicFramePr>
        <p:xfrm>
          <a:off x="4069827" y="3140032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84" name="Gráfico 3">
            <a:extLst>
              <a:ext uri="{FF2B5EF4-FFF2-40B4-BE49-F238E27FC236}">
                <a16:creationId xmlns:a16="http://schemas.microsoft.com/office/drawing/2014/main" id="{17B2368F-6AFA-455D-AA2D-749083055A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9458550"/>
              </p:ext>
            </p:extLst>
          </p:nvPr>
        </p:nvGraphicFramePr>
        <p:xfrm>
          <a:off x="4070724" y="3630661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86" name="Gráfico 3">
            <a:extLst>
              <a:ext uri="{FF2B5EF4-FFF2-40B4-BE49-F238E27FC236}">
                <a16:creationId xmlns:a16="http://schemas.microsoft.com/office/drawing/2014/main" id="{0CE5CBD7-A4A2-4FA3-B1C0-581AF882B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0985841"/>
              </p:ext>
            </p:extLst>
          </p:nvPr>
        </p:nvGraphicFramePr>
        <p:xfrm>
          <a:off x="4071620" y="412129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89" name="Gráfico 3">
            <a:extLst>
              <a:ext uri="{FF2B5EF4-FFF2-40B4-BE49-F238E27FC236}">
                <a16:creationId xmlns:a16="http://schemas.microsoft.com/office/drawing/2014/main" id="{648718AA-A30C-44E6-ACC6-598F9C8410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15997"/>
              </p:ext>
            </p:extLst>
          </p:nvPr>
        </p:nvGraphicFramePr>
        <p:xfrm>
          <a:off x="4066239" y="461192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90" name="Gráfico 3">
            <a:extLst>
              <a:ext uri="{FF2B5EF4-FFF2-40B4-BE49-F238E27FC236}">
                <a16:creationId xmlns:a16="http://schemas.microsoft.com/office/drawing/2014/main" id="{0D6DE612-C719-4AF0-8E3F-E687193AA4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0525132"/>
              </p:ext>
            </p:extLst>
          </p:nvPr>
        </p:nvGraphicFramePr>
        <p:xfrm>
          <a:off x="7572336" y="1647825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91" name="Gráfico 3">
            <a:extLst>
              <a:ext uri="{FF2B5EF4-FFF2-40B4-BE49-F238E27FC236}">
                <a16:creationId xmlns:a16="http://schemas.microsoft.com/office/drawing/2014/main" id="{1174E1F8-489E-4EF4-B763-ED760517E9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8967425"/>
              </p:ext>
            </p:extLst>
          </p:nvPr>
        </p:nvGraphicFramePr>
        <p:xfrm>
          <a:off x="7573233" y="2138454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92" name="Gráfico 3">
            <a:extLst>
              <a:ext uri="{FF2B5EF4-FFF2-40B4-BE49-F238E27FC236}">
                <a16:creationId xmlns:a16="http://schemas.microsoft.com/office/drawing/2014/main" id="{E3B0E2E6-68D8-4D89-9349-7369B51777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0815811"/>
              </p:ext>
            </p:extLst>
          </p:nvPr>
        </p:nvGraphicFramePr>
        <p:xfrm>
          <a:off x="7574130" y="2629083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93" name="Gráfico 3">
            <a:extLst>
              <a:ext uri="{FF2B5EF4-FFF2-40B4-BE49-F238E27FC236}">
                <a16:creationId xmlns:a16="http://schemas.microsoft.com/office/drawing/2014/main" id="{D9CDB92F-9694-45C4-9B3B-76A1D69E63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9432972"/>
              </p:ext>
            </p:extLst>
          </p:nvPr>
        </p:nvGraphicFramePr>
        <p:xfrm>
          <a:off x="7575027" y="3119712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graphicFrame>
        <p:nvGraphicFramePr>
          <p:cNvPr id="95" name="Gráfico 3">
            <a:extLst>
              <a:ext uri="{FF2B5EF4-FFF2-40B4-BE49-F238E27FC236}">
                <a16:creationId xmlns:a16="http://schemas.microsoft.com/office/drawing/2014/main" id="{9FC444AD-E77E-4DCF-8A09-AB615AFA08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9914998"/>
              </p:ext>
            </p:extLst>
          </p:nvPr>
        </p:nvGraphicFramePr>
        <p:xfrm>
          <a:off x="7575924" y="3610341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graphicFrame>
        <p:nvGraphicFramePr>
          <p:cNvPr id="96" name="Gráfico 3">
            <a:extLst>
              <a:ext uri="{FF2B5EF4-FFF2-40B4-BE49-F238E27FC236}">
                <a16:creationId xmlns:a16="http://schemas.microsoft.com/office/drawing/2014/main" id="{088FB13E-4DF9-4E9B-A045-2FF3F4E811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4852833"/>
              </p:ext>
            </p:extLst>
          </p:nvPr>
        </p:nvGraphicFramePr>
        <p:xfrm>
          <a:off x="7576820" y="410097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  <p:graphicFrame>
        <p:nvGraphicFramePr>
          <p:cNvPr id="97" name="Gráfico 3">
            <a:extLst>
              <a:ext uri="{FF2B5EF4-FFF2-40B4-BE49-F238E27FC236}">
                <a16:creationId xmlns:a16="http://schemas.microsoft.com/office/drawing/2014/main" id="{A693685A-8B00-4C2F-BCEE-F89462B4E6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4881101"/>
              </p:ext>
            </p:extLst>
          </p:nvPr>
        </p:nvGraphicFramePr>
        <p:xfrm>
          <a:off x="7571439" y="4591600"/>
          <a:ext cx="2951480" cy="28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FEF2676-E795-49D8-AAD5-C1BC6A5C2F8A}"/>
              </a:ext>
            </a:extLst>
          </p:cNvPr>
          <p:cNvSpPr/>
          <p:nvPr/>
        </p:nvSpPr>
        <p:spPr>
          <a:xfrm>
            <a:off x="240823" y="731442"/>
            <a:ext cx="3481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CLUSTER OBJECTIVES &amp; ACTIVITIES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BD7BE03-6031-45B9-ADFE-1A93D1905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68" y="1156871"/>
            <a:ext cx="3299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1 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1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cluster objective as stipulated 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98" name="Rectangle 3">
            <a:extLst>
              <a:ext uri="{FF2B5EF4-FFF2-40B4-BE49-F238E27FC236}">
                <a16:creationId xmlns:a16="http://schemas.microsoft.com/office/drawing/2014/main" id="{29A28A78-E522-476E-978F-C9D998503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0382" y="1156871"/>
            <a:ext cx="3299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2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2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cluster objective as stipulated 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99" name="Rectangle 3">
            <a:extLst>
              <a:ext uri="{FF2B5EF4-FFF2-40B4-BE49-F238E27FC236}">
                <a16:creationId xmlns:a16="http://schemas.microsoft.com/office/drawing/2014/main" id="{FC4AB81C-8154-4F65-B576-7EADF838C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3552" y="1156871"/>
            <a:ext cx="32994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-Bold" charset="0"/>
              </a:rPr>
              <a:t>CLUSTER OBJECTIVE 3 </a:t>
            </a: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[Insert your 3</a:t>
            </a:r>
            <a:r>
              <a:rPr kumimoji="0" lang="en-US" altLang="en-US" sz="9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cluster objective as stipulated in the SRP]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4F7D912-8358-429A-9D31-4D660FEA1635}"/>
              </a:ext>
            </a:extLst>
          </p:cNvPr>
          <p:cNvSpPr/>
          <p:nvPr/>
        </p:nvSpPr>
        <p:spPr>
          <a:xfrm>
            <a:off x="475488" y="5555414"/>
            <a:ext cx="260096" cy="157257"/>
          </a:xfrm>
          <a:prstGeom prst="rect">
            <a:avLst/>
          </a:prstGeom>
          <a:solidFill>
            <a:srgbClr val="87B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82AFE39-057B-4D70-A549-934B93D92307}"/>
              </a:ext>
            </a:extLst>
          </p:cNvPr>
          <p:cNvSpPr/>
          <p:nvPr/>
        </p:nvSpPr>
        <p:spPr>
          <a:xfrm>
            <a:off x="475488" y="5766367"/>
            <a:ext cx="260096" cy="157257"/>
          </a:xfrm>
          <a:prstGeom prst="rect">
            <a:avLst/>
          </a:prstGeom>
          <a:solidFill>
            <a:srgbClr val="B7D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893647F-63A0-4E85-B66E-B5F7EA23B9FC}"/>
              </a:ext>
            </a:extLst>
          </p:cNvPr>
          <p:cNvSpPr/>
          <p:nvPr/>
        </p:nvSpPr>
        <p:spPr>
          <a:xfrm>
            <a:off x="797009" y="5515513"/>
            <a:ext cx="7992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in need</a:t>
            </a:r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9A16FBA-5294-40FB-95E7-E0B5B88F714E}"/>
              </a:ext>
            </a:extLst>
          </p:cNvPr>
          <p:cNvSpPr/>
          <p:nvPr/>
        </p:nvSpPr>
        <p:spPr>
          <a:xfrm>
            <a:off x="797009" y="5699581"/>
            <a:ext cx="8435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spc="-5" dirty="0">
                <a:cs typeface="Calibri"/>
              </a:rPr>
              <a:t>People targeted</a:t>
            </a:r>
            <a:endParaRPr lang="en-US" dirty="0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1F02C655-98A5-4433-B914-DEB6AA785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8498" y="546003"/>
            <a:ext cx="3908425" cy="597560"/>
          </a:xfrm>
          <a:prstGeom prst="rect">
            <a:avLst/>
          </a:prstGeom>
          <a:solidFill>
            <a:srgbClr val="F1F1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FUNDING  </a:t>
            </a:r>
            <a:r>
              <a:rPr lang="en-US" alt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Required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049BC11B-582A-4E91-B137-1D9F0B33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755272"/>
            <a:ext cx="14424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$ 45,9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mln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Text Box 5">
            <a:extLst>
              <a:ext uri="{FF2B5EF4-FFF2-40B4-BE49-F238E27FC236}">
                <a16:creationId xmlns:a16="http://schemas.microsoft.com/office/drawing/2014/main" id="{1D597C1E-583C-4868-8C21-F87B78DC0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804" y="585329"/>
            <a:ext cx="1493119" cy="2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Total Number of Partners: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Text Box 5">
            <a:extLst>
              <a:ext uri="{FF2B5EF4-FFF2-40B4-BE49-F238E27FC236}">
                <a16:creationId xmlns:a16="http://schemas.microsoft.com/office/drawing/2014/main" id="{71BFFFCD-FC54-4951-BC61-46BEEBCEF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2352" y="786352"/>
            <a:ext cx="144242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18F0DBE-60A6-4EFA-BDBF-A3EFA356A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34497"/>
              </p:ext>
            </p:extLst>
          </p:nvPr>
        </p:nvGraphicFramePr>
        <p:xfrm>
          <a:off x="1765300" y="5515513"/>
          <a:ext cx="3058863" cy="692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235">
                  <a:extLst>
                    <a:ext uri="{9D8B030D-6E8A-4147-A177-3AD203B41FA5}">
                      <a16:colId xmlns:a16="http://schemas.microsoft.com/office/drawing/2014/main" val="3854222756"/>
                    </a:ext>
                  </a:extLst>
                </a:gridCol>
                <a:gridCol w="763046">
                  <a:extLst>
                    <a:ext uri="{9D8B030D-6E8A-4147-A177-3AD203B41FA5}">
                      <a16:colId xmlns:a16="http://schemas.microsoft.com/office/drawing/2014/main" val="2196747438"/>
                    </a:ext>
                  </a:extLst>
                </a:gridCol>
                <a:gridCol w="344094">
                  <a:extLst>
                    <a:ext uri="{9D8B030D-6E8A-4147-A177-3AD203B41FA5}">
                      <a16:colId xmlns:a16="http://schemas.microsoft.com/office/drawing/2014/main" val="2927564784"/>
                    </a:ext>
                  </a:extLst>
                </a:gridCol>
                <a:gridCol w="524602">
                  <a:extLst>
                    <a:ext uri="{9D8B030D-6E8A-4147-A177-3AD203B41FA5}">
                      <a16:colId xmlns:a16="http://schemas.microsoft.com/office/drawing/2014/main" val="1676003197"/>
                    </a:ext>
                  </a:extLst>
                </a:gridCol>
                <a:gridCol w="289146">
                  <a:extLst>
                    <a:ext uri="{9D8B030D-6E8A-4147-A177-3AD203B41FA5}">
                      <a16:colId xmlns:a16="http://schemas.microsoft.com/office/drawing/2014/main" val="482350423"/>
                    </a:ext>
                  </a:extLst>
                </a:gridCol>
                <a:gridCol w="849740">
                  <a:extLst>
                    <a:ext uri="{9D8B030D-6E8A-4147-A177-3AD203B41FA5}">
                      <a16:colId xmlns:a16="http://schemas.microsoft.com/office/drawing/2014/main" val="2905004213"/>
                    </a:ext>
                  </a:extLst>
                </a:gridCol>
              </a:tblGrid>
              <a:tr h="2969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accent1"/>
                          </a:solidFill>
                          <a:effectLst/>
                        </a:rPr>
                        <a:t>7%</a:t>
                      </a:r>
                      <a:endParaRPr lang="en-US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SAM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accent1"/>
                          </a:solidFill>
                          <a:effectLst/>
                        </a:rPr>
                        <a:t>18%</a:t>
                      </a:r>
                      <a:endParaRPr lang="en-US" sz="11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EXCLUSIVE BF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accent1"/>
                          </a:solidFill>
                          <a:effectLst/>
                        </a:rPr>
                        <a:t>78%</a:t>
                      </a:r>
                      <a:endParaRPr lang="en-US" sz="11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VIT. A SUPPL. COVERAGE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8628963"/>
                  </a:ext>
                </a:extLst>
              </a:tr>
              <a:tr h="1358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accent1"/>
                          </a:solidFill>
                          <a:effectLst/>
                        </a:rPr>
                        <a:t>23%</a:t>
                      </a:r>
                      <a:endParaRPr lang="en-US" sz="11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GAM [WHO CLASSIFICATION]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accent1"/>
                          </a:solidFill>
                          <a:effectLst/>
                        </a:rPr>
                        <a:t>88%</a:t>
                      </a:r>
                      <a:endParaRPr lang="en-US" sz="11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OTHER INDICATORS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accent1"/>
                          </a:solidFill>
                          <a:effectLst/>
                        </a:rPr>
                        <a:t>45%</a:t>
                      </a:r>
                      <a:endParaRPr lang="en-US" sz="11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ANAEMIA IN PLW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336956"/>
                  </a:ext>
                </a:extLst>
              </a:tr>
              <a:tr h="1358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accent1"/>
                          </a:solidFill>
                          <a:effectLst/>
                        </a:rPr>
                        <a:t>23%</a:t>
                      </a:r>
                      <a:endParaRPr lang="en-US" sz="11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  <a:effectLst/>
                        </a:rPr>
                        <a:t>OTHER INDICATORS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384279"/>
                  </a:ext>
                </a:extLst>
              </a:tr>
            </a:tbl>
          </a:graphicData>
        </a:graphic>
      </p:graphicFrame>
      <p:sp>
        <p:nvSpPr>
          <p:cNvPr id="106" name="object 38">
            <a:extLst>
              <a:ext uri="{FF2B5EF4-FFF2-40B4-BE49-F238E27FC236}">
                <a16:creationId xmlns:a16="http://schemas.microsoft.com/office/drawing/2014/main" id="{2AA5225C-C2A6-49BD-89E0-67A1F6BF6A90}"/>
              </a:ext>
            </a:extLst>
          </p:cNvPr>
          <p:cNvSpPr txBox="1"/>
          <p:nvPr/>
        </p:nvSpPr>
        <p:spPr>
          <a:xfrm>
            <a:off x="1733524" y="5355997"/>
            <a:ext cx="1174773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b="1" spc="-5" dirty="0">
                <a:cs typeface="Calibri"/>
              </a:rPr>
              <a:t>BASELINE DATA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5AA4D7-D4C9-40AC-925D-D0E11A418444}"/>
              </a:ext>
            </a:extLst>
          </p:cNvPr>
          <p:cNvSpPr/>
          <p:nvPr/>
        </p:nvSpPr>
        <p:spPr>
          <a:xfrm>
            <a:off x="1742237" y="6219825"/>
            <a:ext cx="32234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Sources: [For each figure present what was the source of information]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248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(PDF) 2020_04 NC_Country_Snapshot_OCHA_Yemen_Template 2 - v1</dc:title>
  <dc:creator>Shabib AlQobati</dc:creator>
  <cp:lastModifiedBy>Shabib AlQobati</cp:lastModifiedBy>
  <cp:revision>23</cp:revision>
  <dcterms:created xsi:type="dcterms:W3CDTF">2020-12-13T11:54:53Z</dcterms:created>
  <dcterms:modified xsi:type="dcterms:W3CDTF">2020-12-21T14:20:55Z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2020-12-13T00:00:00Z</vt:filetime>
  </property>
</Properties>
</file>