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FA5"/>
    <a:srgbClr val="99CB38"/>
    <a:srgbClr val="7EA72C"/>
    <a:srgbClr val="87B430"/>
    <a:srgbClr val="B7D88C"/>
    <a:srgbClr val="63A537"/>
    <a:srgbClr val="37A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44" autoAdjust="0"/>
  </p:normalViewPr>
  <p:slideViewPr>
    <p:cSldViewPr>
      <p:cViewPr>
        <p:scale>
          <a:sx n="102" d="100"/>
          <a:sy n="102" d="100"/>
        </p:scale>
        <p:origin x="58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02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76-4085-A1FC-10B902DF2585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76-4085-A1FC-10B902DF2585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76-4085-A1FC-10B902DF25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76312"/>
        <c:axId val="387576704"/>
      </c:barChart>
      <c:catAx>
        <c:axId val="387576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76704"/>
        <c:crosses val="autoZero"/>
        <c:auto val="1"/>
        <c:lblAlgn val="ctr"/>
        <c:lblOffset val="100"/>
        <c:noMultiLvlLbl val="0"/>
      </c:catAx>
      <c:valAx>
        <c:axId val="38757670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763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87-4D02-97CF-58017E7C97D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87-4D02-97CF-58017E7C97D7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87-4D02-97CF-58017E7C97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49992"/>
        <c:axId val="419350776"/>
      </c:barChart>
      <c:catAx>
        <c:axId val="4193499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50776"/>
        <c:crosses val="autoZero"/>
        <c:auto val="1"/>
        <c:lblAlgn val="ctr"/>
        <c:lblOffset val="100"/>
        <c:noMultiLvlLbl val="0"/>
      </c:catAx>
      <c:valAx>
        <c:axId val="41935077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499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9C-4375-A4EA-B251F3BCC193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9C-4375-A4EA-B251F3BCC193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9C-4375-A4EA-B251F3BCC1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99360"/>
        <c:axId val="387599752"/>
      </c:barChart>
      <c:catAx>
        <c:axId val="387599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99752"/>
        <c:crosses val="autoZero"/>
        <c:auto val="1"/>
        <c:lblAlgn val="ctr"/>
        <c:lblOffset val="100"/>
        <c:noMultiLvlLbl val="0"/>
      </c:catAx>
      <c:valAx>
        <c:axId val="387599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993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43-4043-A615-451696891DE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43-4043-A615-451696891DE7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43-4043-A615-451696891D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4134376"/>
        <c:axId val="568155664"/>
      </c:barChart>
      <c:catAx>
        <c:axId val="1841343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5664"/>
        <c:crosses val="autoZero"/>
        <c:auto val="1"/>
        <c:lblAlgn val="ctr"/>
        <c:lblOffset val="100"/>
        <c:noMultiLvlLbl val="0"/>
      </c:catAx>
      <c:valAx>
        <c:axId val="56815566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1841343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3-4529-AE6B-27AC4AC0338C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53-4529-AE6B-27AC4AC0338C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53-4529-AE6B-27AC4AC033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6448"/>
        <c:axId val="568157232"/>
      </c:barChart>
      <c:catAx>
        <c:axId val="5681564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7232"/>
        <c:crosses val="autoZero"/>
        <c:auto val="1"/>
        <c:lblAlgn val="ctr"/>
        <c:lblOffset val="100"/>
        <c:noMultiLvlLbl val="0"/>
      </c:catAx>
      <c:valAx>
        <c:axId val="56815723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64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6E-419A-8E73-A50C1D27CBA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6E-419A-8E73-A50C1D27CBA7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6E-419A-8E73-A50C1D27CB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9584"/>
        <c:axId val="568154880"/>
      </c:barChart>
      <c:catAx>
        <c:axId val="5681595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4880"/>
        <c:crosses val="autoZero"/>
        <c:auto val="1"/>
        <c:lblAlgn val="ctr"/>
        <c:lblOffset val="100"/>
        <c:noMultiLvlLbl val="0"/>
      </c:catAx>
      <c:valAx>
        <c:axId val="56815488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9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02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60-4389-9F20-1681BBB94783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60-4389-9F20-1681BBB94783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60-4389-9F20-1681BBB947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76312"/>
        <c:axId val="387576704"/>
      </c:barChart>
      <c:catAx>
        <c:axId val="387576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76704"/>
        <c:crosses val="autoZero"/>
        <c:auto val="1"/>
        <c:lblAlgn val="ctr"/>
        <c:lblOffset val="100"/>
        <c:noMultiLvlLbl val="0"/>
      </c:catAx>
      <c:valAx>
        <c:axId val="38757670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763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F7-4BCB-A8B6-6F134777FB74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F7-4BCB-A8B6-6F134777FB74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F7-4BCB-A8B6-6F134777FB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37840"/>
        <c:axId val="419347248"/>
      </c:barChart>
      <c:catAx>
        <c:axId val="4193378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47248"/>
        <c:crosses val="autoZero"/>
        <c:auto val="1"/>
        <c:lblAlgn val="ctr"/>
        <c:lblOffset val="100"/>
        <c:noMultiLvlLbl val="0"/>
      </c:catAx>
      <c:valAx>
        <c:axId val="41934724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378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EC-47DF-B219-4310B811CAFE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EC-47DF-B219-4310B811CAFE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EC-47DF-B219-4310B811CA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49992"/>
        <c:axId val="419350776"/>
      </c:barChart>
      <c:catAx>
        <c:axId val="4193499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50776"/>
        <c:crosses val="autoZero"/>
        <c:auto val="1"/>
        <c:lblAlgn val="ctr"/>
        <c:lblOffset val="100"/>
        <c:noMultiLvlLbl val="0"/>
      </c:catAx>
      <c:valAx>
        <c:axId val="41935077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499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2F-4FDA-AE23-2A4294F124F8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2F-4FDA-AE23-2A4294F124F8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2F-4FDA-AE23-2A4294F124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99360"/>
        <c:axId val="387599752"/>
      </c:barChart>
      <c:catAx>
        <c:axId val="387599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99752"/>
        <c:crosses val="autoZero"/>
        <c:auto val="1"/>
        <c:lblAlgn val="ctr"/>
        <c:lblOffset val="100"/>
        <c:noMultiLvlLbl val="0"/>
      </c:catAx>
      <c:valAx>
        <c:axId val="387599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993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1F-4C23-BA92-A0CC9AEE6BFB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1F-4C23-BA92-A0CC9AEE6BFB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1F-4C23-BA92-A0CC9AEE6B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4134376"/>
        <c:axId val="568155664"/>
      </c:barChart>
      <c:catAx>
        <c:axId val="1841343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5664"/>
        <c:crosses val="autoZero"/>
        <c:auto val="1"/>
        <c:lblAlgn val="ctr"/>
        <c:lblOffset val="100"/>
        <c:noMultiLvlLbl val="0"/>
      </c:catAx>
      <c:valAx>
        <c:axId val="56815566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1841343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36-4887-AAB6-06178D257B7C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36-4887-AAB6-06178D257B7C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36-4887-AAB6-06178D257B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37840"/>
        <c:axId val="419347248"/>
      </c:barChart>
      <c:catAx>
        <c:axId val="4193378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47248"/>
        <c:crosses val="autoZero"/>
        <c:auto val="1"/>
        <c:lblAlgn val="ctr"/>
        <c:lblOffset val="100"/>
        <c:noMultiLvlLbl val="0"/>
      </c:catAx>
      <c:valAx>
        <c:axId val="41934724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378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04-4C9B-826D-2B32FE543855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04-4C9B-826D-2B32FE543855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04-4C9B-826D-2B32FE5438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6448"/>
        <c:axId val="568157232"/>
      </c:barChart>
      <c:catAx>
        <c:axId val="5681564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7232"/>
        <c:crosses val="autoZero"/>
        <c:auto val="1"/>
        <c:lblAlgn val="ctr"/>
        <c:lblOffset val="100"/>
        <c:noMultiLvlLbl val="0"/>
      </c:catAx>
      <c:valAx>
        <c:axId val="56815723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64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48-4BE7-912F-F9327429199D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48-4BE7-912F-F9327429199D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48-4BE7-912F-F932742919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9584"/>
        <c:axId val="568154880"/>
      </c:barChart>
      <c:catAx>
        <c:axId val="5681595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4880"/>
        <c:crosses val="autoZero"/>
        <c:auto val="1"/>
        <c:lblAlgn val="ctr"/>
        <c:lblOffset val="100"/>
        <c:noMultiLvlLbl val="0"/>
      </c:catAx>
      <c:valAx>
        <c:axId val="56815488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9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02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0F-4A15-AF99-D9089685F5F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0F-4A15-AF99-D9089685F5F7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0F-4A15-AF99-D9089685F5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76312"/>
        <c:axId val="387576704"/>
      </c:barChart>
      <c:catAx>
        <c:axId val="387576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76704"/>
        <c:crosses val="autoZero"/>
        <c:auto val="1"/>
        <c:lblAlgn val="ctr"/>
        <c:lblOffset val="100"/>
        <c:noMultiLvlLbl val="0"/>
      </c:catAx>
      <c:valAx>
        <c:axId val="38757670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763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91-436E-A0FF-37F8E7F10852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91-436E-A0FF-37F8E7F10852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91-436E-A0FF-37F8E7F108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37840"/>
        <c:axId val="419347248"/>
      </c:barChart>
      <c:catAx>
        <c:axId val="4193378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47248"/>
        <c:crosses val="autoZero"/>
        <c:auto val="1"/>
        <c:lblAlgn val="ctr"/>
        <c:lblOffset val="100"/>
        <c:noMultiLvlLbl val="0"/>
      </c:catAx>
      <c:valAx>
        <c:axId val="41934724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378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61-491A-B775-BEC13F1514A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61-491A-B775-BEC13F1514A7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61-491A-B775-BEC13F1514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49992"/>
        <c:axId val="419350776"/>
      </c:barChart>
      <c:catAx>
        <c:axId val="4193499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50776"/>
        <c:crosses val="autoZero"/>
        <c:auto val="1"/>
        <c:lblAlgn val="ctr"/>
        <c:lblOffset val="100"/>
        <c:noMultiLvlLbl val="0"/>
      </c:catAx>
      <c:valAx>
        <c:axId val="41935077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499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94-4A63-96C1-0F8799979754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94-4A63-96C1-0F8799979754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94-4A63-96C1-0F87999797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99360"/>
        <c:axId val="387599752"/>
      </c:barChart>
      <c:catAx>
        <c:axId val="387599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99752"/>
        <c:crosses val="autoZero"/>
        <c:auto val="1"/>
        <c:lblAlgn val="ctr"/>
        <c:lblOffset val="100"/>
        <c:noMultiLvlLbl val="0"/>
      </c:catAx>
      <c:valAx>
        <c:axId val="387599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993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B7-4D20-B23B-A4ECA9135181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B7-4D20-B23B-A4ECA9135181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B7-4D20-B23B-A4ECA91351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4134376"/>
        <c:axId val="568155664"/>
      </c:barChart>
      <c:catAx>
        <c:axId val="1841343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5664"/>
        <c:crosses val="autoZero"/>
        <c:auto val="1"/>
        <c:lblAlgn val="ctr"/>
        <c:lblOffset val="100"/>
        <c:noMultiLvlLbl val="0"/>
      </c:catAx>
      <c:valAx>
        <c:axId val="56815566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1841343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AB-497B-9AC1-BDC231F2C285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AB-497B-9AC1-BDC231F2C285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AB-497B-9AC1-BDC231F2C2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6448"/>
        <c:axId val="568157232"/>
      </c:barChart>
      <c:catAx>
        <c:axId val="5681564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7232"/>
        <c:crosses val="autoZero"/>
        <c:auto val="1"/>
        <c:lblAlgn val="ctr"/>
        <c:lblOffset val="100"/>
        <c:noMultiLvlLbl val="0"/>
      </c:catAx>
      <c:valAx>
        <c:axId val="56815723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64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B0-4844-81C8-A03D78B01228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B0-4844-81C8-A03D78B01228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B0-4844-81C8-A03D78B012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9584"/>
        <c:axId val="568154880"/>
      </c:barChart>
      <c:catAx>
        <c:axId val="5681595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4880"/>
        <c:crosses val="autoZero"/>
        <c:auto val="1"/>
        <c:lblAlgn val="ctr"/>
        <c:lblOffset val="100"/>
        <c:noMultiLvlLbl val="0"/>
      </c:catAx>
      <c:valAx>
        <c:axId val="56815488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9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AA-4ABF-A065-34A035094703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AA-4ABF-A065-34A035094703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AA-4ABF-A065-34A0350947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49992"/>
        <c:axId val="419350776"/>
      </c:barChart>
      <c:catAx>
        <c:axId val="4193499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50776"/>
        <c:crosses val="autoZero"/>
        <c:auto val="1"/>
        <c:lblAlgn val="ctr"/>
        <c:lblOffset val="100"/>
        <c:noMultiLvlLbl val="0"/>
      </c:catAx>
      <c:valAx>
        <c:axId val="41935077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499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66-4076-8628-539E827B1E0A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66-4076-8628-539E827B1E0A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66-4076-8628-539E827B1E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99360"/>
        <c:axId val="387599752"/>
      </c:barChart>
      <c:catAx>
        <c:axId val="387599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99752"/>
        <c:crosses val="autoZero"/>
        <c:auto val="1"/>
        <c:lblAlgn val="ctr"/>
        <c:lblOffset val="100"/>
        <c:noMultiLvlLbl val="0"/>
      </c:catAx>
      <c:valAx>
        <c:axId val="387599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993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81-41F2-9F6D-5D8727EC77E3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81-41F2-9F6D-5D8727EC77E3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81-41F2-9F6D-5D8727EC77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4134376"/>
        <c:axId val="568155664"/>
      </c:barChart>
      <c:catAx>
        <c:axId val="1841343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5664"/>
        <c:crosses val="autoZero"/>
        <c:auto val="1"/>
        <c:lblAlgn val="ctr"/>
        <c:lblOffset val="100"/>
        <c:noMultiLvlLbl val="0"/>
      </c:catAx>
      <c:valAx>
        <c:axId val="56815566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1841343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9-47B6-9DF0-A2BC6F36498E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69-47B6-9DF0-A2BC6F36498E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69-47B6-9DF0-A2BC6F3649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6448"/>
        <c:axId val="568157232"/>
      </c:barChart>
      <c:catAx>
        <c:axId val="5681564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7232"/>
        <c:crosses val="autoZero"/>
        <c:auto val="1"/>
        <c:lblAlgn val="ctr"/>
        <c:lblOffset val="100"/>
        <c:noMultiLvlLbl val="0"/>
      </c:catAx>
      <c:valAx>
        <c:axId val="56815723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64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A5-4131-BBF1-F530C41919E2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A5-4131-BBF1-F530C41919E2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A5-4131-BBF1-F530C4191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68159584"/>
        <c:axId val="568154880"/>
      </c:barChart>
      <c:catAx>
        <c:axId val="5681595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54880"/>
        <c:crosses val="autoZero"/>
        <c:auto val="1"/>
        <c:lblAlgn val="ctr"/>
        <c:lblOffset val="100"/>
        <c:noMultiLvlLbl val="0"/>
      </c:catAx>
      <c:valAx>
        <c:axId val="56815488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568159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02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95-4FDF-A957-21375A57904B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95-4FDF-A957-21375A57904B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95-4FDF-A957-21375A5790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7576312"/>
        <c:axId val="387576704"/>
      </c:barChart>
      <c:catAx>
        <c:axId val="387576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576704"/>
        <c:crosses val="autoZero"/>
        <c:auto val="1"/>
        <c:lblAlgn val="ctr"/>
        <c:lblOffset val="100"/>
        <c:noMultiLvlLbl val="0"/>
      </c:catAx>
      <c:valAx>
        <c:axId val="38757670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8757631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5268889261691"/>
          <c:y val="0"/>
          <c:w val="0.67044731110738864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in need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72-4598-8E60-D930102108B1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72-4598-8E60-D930102108B1}"/>
            </c:ext>
          </c:extLst>
        </c:ser>
        <c:ser>
          <c:idx val="2"/>
          <c:order val="2"/>
          <c:tx>
            <c:strRef>
              <c:f>Folha1!$D$1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72-4598-8E60-D930102108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337840"/>
        <c:axId val="419347248"/>
      </c:barChart>
      <c:catAx>
        <c:axId val="4193378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347248"/>
        <c:crosses val="autoZero"/>
        <c:auto val="1"/>
        <c:lblAlgn val="ctr"/>
        <c:lblOffset val="100"/>
        <c:noMultiLvlLbl val="0"/>
      </c:catAx>
      <c:valAx>
        <c:axId val="41934724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193378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2878" y="6511329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1989" y="0"/>
                </a:lnTo>
              </a:path>
            </a:pathLst>
          </a:custGeom>
          <a:ln w="12700">
            <a:solidFill>
              <a:srgbClr val="95C9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13" Type="http://schemas.openxmlformats.org/officeDocument/2006/relationships/chart" Target="../charts/chart10.xml"/><Relationship Id="rId18" Type="http://schemas.openxmlformats.org/officeDocument/2006/relationships/chart" Target="../charts/chart15.xml"/><Relationship Id="rId26" Type="http://schemas.openxmlformats.org/officeDocument/2006/relationships/chart" Target="../charts/chart23.xml"/><Relationship Id="rId3" Type="http://schemas.openxmlformats.org/officeDocument/2006/relationships/image" Target="../media/image1.png"/><Relationship Id="rId21" Type="http://schemas.openxmlformats.org/officeDocument/2006/relationships/chart" Target="../charts/chart18.xml"/><Relationship Id="rId7" Type="http://schemas.openxmlformats.org/officeDocument/2006/relationships/chart" Target="../charts/chart4.xml"/><Relationship Id="rId12" Type="http://schemas.openxmlformats.org/officeDocument/2006/relationships/chart" Target="../charts/chart9.xml"/><Relationship Id="rId17" Type="http://schemas.openxmlformats.org/officeDocument/2006/relationships/chart" Target="../charts/chart14.xml"/><Relationship Id="rId25" Type="http://schemas.openxmlformats.org/officeDocument/2006/relationships/chart" Target="../charts/chart22.xml"/><Relationship Id="rId2" Type="http://schemas.openxmlformats.org/officeDocument/2006/relationships/hyperlink" Target="http://www.nutritioncluster.net/where_we_work" TargetMode="External"/><Relationship Id="rId16" Type="http://schemas.openxmlformats.org/officeDocument/2006/relationships/chart" Target="../charts/chart13.xml"/><Relationship Id="rId20" Type="http://schemas.openxmlformats.org/officeDocument/2006/relationships/chart" Target="../charts/chart17.xml"/><Relationship Id="rId29" Type="http://schemas.openxmlformats.org/officeDocument/2006/relationships/chart" Target="../charts/chart26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3.xml"/><Relationship Id="rId11" Type="http://schemas.openxmlformats.org/officeDocument/2006/relationships/chart" Target="../charts/chart8.xml"/><Relationship Id="rId24" Type="http://schemas.openxmlformats.org/officeDocument/2006/relationships/chart" Target="../charts/chart21.xml"/><Relationship Id="rId5" Type="http://schemas.openxmlformats.org/officeDocument/2006/relationships/chart" Target="../charts/chart2.xml"/><Relationship Id="rId15" Type="http://schemas.openxmlformats.org/officeDocument/2006/relationships/chart" Target="../charts/chart12.xml"/><Relationship Id="rId23" Type="http://schemas.openxmlformats.org/officeDocument/2006/relationships/chart" Target="../charts/chart20.xml"/><Relationship Id="rId28" Type="http://schemas.openxmlformats.org/officeDocument/2006/relationships/chart" Target="../charts/chart25.xml"/><Relationship Id="rId10" Type="http://schemas.openxmlformats.org/officeDocument/2006/relationships/chart" Target="../charts/chart7.xml"/><Relationship Id="rId19" Type="http://schemas.openxmlformats.org/officeDocument/2006/relationships/chart" Target="../charts/chart16.xml"/><Relationship Id="rId31" Type="http://schemas.openxmlformats.org/officeDocument/2006/relationships/chart" Target="../charts/chart28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Relationship Id="rId14" Type="http://schemas.openxmlformats.org/officeDocument/2006/relationships/chart" Target="../charts/chart11.xml"/><Relationship Id="rId22" Type="http://schemas.openxmlformats.org/officeDocument/2006/relationships/chart" Target="../charts/chart19.xml"/><Relationship Id="rId27" Type="http://schemas.openxmlformats.org/officeDocument/2006/relationships/chart" Target="../charts/chart24.xml"/><Relationship Id="rId30" Type="http://schemas.openxmlformats.org/officeDocument/2006/relationships/chart" Target="../charts/char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0178" y="6570498"/>
            <a:ext cx="5078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boundaries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shown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and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designations used on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this map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do not imply official endorsementor acceptance by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United</a:t>
            </a:r>
            <a:r>
              <a:rPr sz="600" spc="-20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Nations.</a:t>
            </a:r>
            <a:endParaRPr sz="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Creation date: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23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Apr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2020 </a:t>
            </a: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Sources: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Nutrition </a:t>
            </a:r>
            <a:r>
              <a:rPr sz="600" spc="-10" dirty="0">
                <a:solidFill>
                  <a:srgbClr val="4E4E50"/>
                </a:solidFill>
                <a:latin typeface="Roboto"/>
                <a:cs typeface="Roboto"/>
              </a:rPr>
              <a:t>Cluster,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October 2018; </a:t>
            </a:r>
            <a:r>
              <a:rPr sz="600" b="1" spc="-10" dirty="0">
                <a:solidFill>
                  <a:srgbClr val="4E4E50"/>
                </a:solidFill>
                <a:latin typeface="Roboto"/>
                <a:cs typeface="Roboto"/>
              </a:rPr>
              <a:t>Feedback: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im@orgorg</a:t>
            </a:r>
            <a:r>
              <a:rPr sz="600" spc="110" dirty="0">
                <a:solidFill>
                  <a:srgbClr val="4E4E50"/>
                </a:solidFill>
                <a:latin typeface="Roboto"/>
                <a:cs typeface="Roboto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  <a:hlinkClick r:id="rId2"/>
              </a:rPr>
              <a:t>https://www.nutritioncluster.net/where_we_work</a:t>
            </a:r>
            <a:endParaRPr sz="600" dirty="0">
              <a:latin typeface="Roboto"/>
              <a:cs typeface="Roboto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1933143" y="121640"/>
            <a:ext cx="8653780" cy="360045"/>
          </a:xfrm>
          <a:custGeom>
            <a:avLst/>
            <a:gdLst/>
            <a:ahLst/>
            <a:cxnLst/>
            <a:rect l="l" t="t" r="r" b="b"/>
            <a:pathLst>
              <a:path w="8653780" h="360045">
                <a:moveTo>
                  <a:pt x="8653564" y="360006"/>
                </a:moveTo>
                <a:lnTo>
                  <a:pt x="0" y="360006"/>
                </a:lnTo>
                <a:lnTo>
                  <a:pt x="0" y="0"/>
                </a:lnTo>
                <a:lnTo>
                  <a:pt x="8653564" y="0"/>
                </a:lnTo>
                <a:lnTo>
                  <a:pt x="8653564" y="360006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1981781" y="163435"/>
            <a:ext cx="961331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Country: 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NUTRITION CLUSTER PROGRESS TOWARDS HUMANITARIAN RESPONSE PLAN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, January - September</a:t>
            </a:r>
            <a:r>
              <a:rPr sz="11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294421" y="61037"/>
            <a:ext cx="162814" cy="160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87520" y="244559"/>
            <a:ext cx="376555" cy="306705"/>
          </a:xfrm>
          <a:custGeom>
            <a:avLst/>
            <a:gdLst/>
            <a:ahLst/>
            <a:cxnLst/>
            <a:rect l="l" t="t" r="r" b="b"/>
            <a:pathLst>
              <a:path w="376555" h="306705">
                <a:moveTo>
                  <a:pt x="131076" y="0"/>
                </a:moveTo>
                <a:lnTo>
                  <a:pt x="93062" y="10051"/>
                </a:lnTo>
                <a:lnTo>
                  <a:pt x="46471" y="66168"/>
                </a:lnTo>
                <a:lnTo>
                  <a:pt x="20493" y="118331"/>
                </a:lnTo>
                <a:lnTo>
                  <a:pt x="3394" y="166844"/>
                </a:lnTo>
                <a:lnTo>
                  <a:pt x="0" y="186931"/>
                </a:lnTo>
                <a:lnTo>
                  <a:pt x="3708" y="218706"/>
                </a:lnTo>
                <a:lnTo>
                  <a:pt x="27276" y="260069"/>
                </a:lnTo>
                <a:lnTo>
                  <a:pt x="80170" y="292446"/>
                </a:lnTo>
                <a:lnTo>
                  <a:pt x="142925" y="306349"/>
                </a:lnTo>
                <a:lnTo>
                  <a:pt x="169938" y="305011"/>
                </a:lnTo>
                <a:lnTo>
                  <a:pt x="193086" y="297526"/>
                </a:lnTo>
                <a:lnTo>
                  <a:pt x="209853" y="285625"/>
                </a:lnTo>
                <a:lnTo>
                  <a:pt x="217728" y="271043"/>
                </a:lnTo>
                <a:lnTo>
                  <a:pt x="217155" y="254377"/>
                </a:lnTo>
                <a:lnTo>
                  <a:pt x="209478" y="241506"/>
                </a:lnTo>
                <a:lnTo>
                  <a:pt x="194988" y="233460"/>
                </a:lnTo>
                <a:lnTo>
                  <a:pt x="173977" y="231267"/>
                </a:lnTo>
                <a:lnTo>
                  <a:pt x="139610" y="230210"/>
                </a:lnTo>
                <a:lnTo>
                  <a:pt x="112374" y="225331"/>
                </a:lnTo>
                <a:lnTo>
                  <a:pt x="92736" y="219120"/>
                </a:lnTo>
                <a:lnTo>
                  <a:pt x="81165" y="214071"/>
                </a:lnTo>
                <a:lnTo>
                  <a:pt x="71531" y="207042"/>
                </a:lnTo>
                <a:lnTo>
                  <a:pt x="75053" y="203504"/>
                </a:lnTo>
                <a:lnTo>
                  <a:pt x="84419" y="202176"/>
                </a:lnTo>
                <a:lnTo>
                  <a:pt x="92316" y="201777"/>
                </a:lnTo>
                <a:lnTo>
                  <a:pt x="103919" y="200429"/>
                </a:lnTo>
                <a:lnTo>
                  <a:pt x="114788" y="198139"/>
                </a:lnTo>
                <a:lnTo>
                  <a:pt x="124191" y="194848"/>
                </a:lnTo>
                <a:lnTo>
                  <a:pt x="131394" y="190500"/>
                </a:lnTo>
                <a:lnTo>
                  <a:pt x="134729" y="186445"/>
                </a:lnTo>
                <a:lnTo>
                  <a:pt x="133477" y="181660"/>
                </a:lnTo>
                <a:lnTo>
                  <a:pt x="128776" y="172122"/>
                </a:lnTo>
                <a:lnTo>
                  <a:pt x="121767" y="153809"/>
                </a:lnTo>
                <a:lnTo>
                  <a:pt x="119062" y="138048"/>
                </a:lnTo>
                <a:lnTo>
                  <a:pt x="121319" y="127058"/>
                </a:lnTo>
                <a:lnTo>
                  <a:pt x="126239" y="120271"/>
                </a:lnTo>
                <a:lnTo>
                  <a:pt x="131521" y="117119"/>
                </a:lnTo>
                <a:lnTo>
                  <a:pt x="141973" y="115548"/>
                </a:lnTo>
                <a:lnTo>
                  <a:pt x="197342" y="115548"/>
                </a:lnTo>
                <a:lnTo>
                  <a:pt x="198831" y="108270"/>
                </a:lnTo>
                <a:lnTo>
                  <a:pt x="210951" y="90520"/>
                </a:lnTo>
                <a:lnTo>
                  <a:pt x="228928" y="78555"/>
                </a:lnTo>
                <a:lnTo>
                  <a:pt x="250939" y="74168"/>
                </a:lnTo>
                <a:lnTo>
                  <a:pt x="345761" y="74168"/>
                </a:lnTo>
                <a:lnTo>
                  <a:pt x="339223" y="63055"/>
                </a:lnTo>
                <a:lnTo>
                  <a:pt x="317973" y="30198"/>
                </a:lnTo>
                <a:lnTo>
                  <a:pt x="282788" y="3880"/>
                </a:lnTo>
                <a:lnTo>
                  <a:pt x="257263" y="12"/>
                </a:lnTo>
                <a:lnTo>
                  <a:pt x="131076" y="0"/>
                </a:lnTo>
                <a:close/>
              </a:path>
              <a:path w="376555" h="306705">
                <a:moveTo>
                  <a:pt x="364101" y="195478"/>
                </a:moveTo>
                <a:lnTo>
                  <a:pt x="260959" y="195478"/>
                </a:lnTo>
                <a:lnTo>
                  <a:pt x="249723" y="205349"/>
                </a:lnTo>
                <a:lnTo>
                  <a:pt x="237012" y="219651"/>
                </a:lnTo>
                <a:lnTo>
                  <a:pt x="230918" y="237103"/>
                </a:lnTo>
                <a:lnTo>
                  <a:pt x="239534" y="256425"/>
                </a:lnTo>
                <a:lnTo>
                  <a:pt x="252024" y="263621"/>
                </a:lnTo>
                <a:lnTo>
                  <a:pt x="267652" y="265356"/>
                </a:lnTo>
                <a:lnTo>
                  <a:pt x="283404" y="263458"/>
                </a:lnTo>
                <a:lnTo>
                  <a:pt x="322908" y="243828"/>
                </a:lnTo>
                <a:lnTo>
                  <a:pt x="354495" y="213131"/>
                </a:lnTo>
                <a:lnTo>
                  <a:pt x="364101" y="195478"/>
                </a:lnTo>
                <a:close/>
              </a:path>
              <a:path w="376555" h="306705">
                <a:moveTo>
                  <a:pt x="197342" y="115548"/>
                </a:moveTo>
                <a:lnTo>
                  <a:pt x="141973" y="115548"/>
                </a:lnTo>
                <a:lnTo>
                  <a:pt x="150609" y="118184"/>
                </a:lnTo>
                <a:lnTo>
                  <a:pt x="158063" y="124847"/>
                </a:lnTo>
                <a:lnTo>
                  <a:pt x="164973" y="135356"/>
                </a:lnTo>
                <a:lnTo>
                  <a:pt x="169853" y="143729"/>
                </a:lnTo>
                <a:lnTo>
                  <a:pt x="174938" y="151743"/>
                </a:lnTo>
                <a:lnTo>
                  <a:pt x="207276" y="186131"/>
                </a:lnTo>
                <a:lnTo>
                  <a:pt x="251777" y="197688"/>
                </a:lnTo>
                <a:lnTo>
                  <a:pt x="251206" y="197167"/>
                </a:lnTo>
                <a:lnTo>
                  <a:pt x="260959" y="195478"/>
                </a:lnTo>
                <a:lnTo>
                  <a:pt x="364101" y="195478"/>
                </a:lnTo>
                <a:lnTo>
                  <a:pt x="369340" y="185851"/>
                </a:lnTo>
                <a:lnTo>
                  <a:pt x="250939" y="185851"/>
                </a:lnTo>
                <a:lnTo>
                  <a:pt x="228928" y="181462"/>
                </a:lnTo>
                <a:lnTo>
                  <a:pt x="210951" y="169494"/>
                </a:lnTo>
                <a:lnTo>
                  <a:pt x="198831" y="151743"/>
                </a:lnTo>
                <a:lnTo>
                  <a:pt x="194386" y="130009"/>
                </a:lnTo>
                <a:lnTo>
                  <a:pt x="197342" y="115548"/>
                </a:lnTo>
                <a:close/>
              </a:path>
              <a:path w="376555" h="306705">
                <a:moveTo>
                  <a:pt x="345761" y="74168"/>
                </a:moveTo>
                <a:lnTo>
                  <a:pt x="250939" y="74168"/>
                </a:lnTo>
                <a:lnTo>
                  <a:pt x="272957" y="78555"/>
                </a:lnTo>
                <a:lnTo>
                  <a:pt x="290937" y="90520"/>
                </a:lnTo>
                <a:lnTo>
                  <a:pt x="303060" y="108270"/>
                </a:lnTo>
                <a:lnTo>
                  <a:pt x="307505" y="130009"/>
                </a:lnTo>
                <a:lnTo>
                  <a:pt x="303060" y="151743"/>
                </a:lnTo>
                <a:lnTo>
                  <a:pt x="290937" y="169494"/>
                </a:lnTo>
                <a:lnTo>
                  <a:pt x="272957" y="181462"/>
                </a:lnTo>
                <a:lnTo>
                  <a:pt x="250939" y="185851"/>
                </a:lnTo>
                <a:lnTo>
                  <a:pt x="369340" y="185851"/>
                </a:lnTo>
                <a:lnTo>
                  <a:pt x="373551" y="178114"/>
                </a:lnTo>
                <a:lnTo>
                  <a:pt x="376329" y="147232"/>
                </a:lnTo>
                <a:lnTo>
                  <a:pt x="370397" y="122725"/>
                </a:lnTo>
                <a:lnTo>
                  <a:pt x="363321" y="106832"/>
                </a:lnTo>
                <a:lnTo>
                  <a:pt x="355965" y="92302"/>
                </a:lnTo>
                <a:lnTo>
                  <a:pt x="347724" y="77504"/>
                </a:lnTo>
                <a:lnTo>
                  <a:pt x="345761" y="74168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625115" y="0"/>
            <a:ext cx="922019" cy="57594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ct val="82500"/>
              </a:lnSpc>
              <a:spcBef>
                <a:spcPts val="415"/>
              </a:spcBef>
            </a:pPr>
            <a:r>
              <a:rPr lang="en-US" sz="1350" spc="5" dirty="0">
                <a:solidFill>
                  <a:srgbClr val="808285"/>
                </a:solidFill>
                <a:latin typeface="Arial"/>
                <a:cs typeface="Arial"/>
              </a:rPr>
              <a:t>add text  </a:t>
            </a:r>
            <a:r>
              <a:rPr sz="1350" b="1" spc="5" dirty="0">
                <a:solidFill>
                  <a:srgbClr val="94C93D"/>
                </a:solidFill>
                <a:latin typeface="Arial"/>
                <a:cs typeface="Arial"/>
              </a:rPr>
              <a:t>NUTRI</a:t>
            </a:r>
            <a:r>
              <a:rPr sz="1350" b="1" spc="-20" dirty="0">
                <a:solidFill>
                  <a:srgbClr val="94C93D"/>
                </a:solidFill>
                <a:latin typeface="Arial"/>
                <a:cs typeface="Arial"/>
              </a:rPr>
              <a:t>T</a:t>
            </a:r>
            <a:r>
              <a:rPr sz="1350" b="1" spc="10" dirty="0">
                <a:solidFill>
                  <a:srgbClr val="94C93D"/>
                </a:solidFill>
                <a:latin typeface="Arial"/>
                <a:cs typeface="Arial"/>
              </a:rPr>
              <a:t>ON  </a:t>
            </a:r>
            <a:r>
              <a:rPr sz="1350" spc="5" dirty="0">
                <a:solidFill>
                  <a:srgbClr val="808285"/>
                </a:solidFill>
                <a:latin typeface="Arial"/>
                <a:cs typeface="Arial"/>
              </a:rPr>
              <a:t>CLUSTER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5" name="object 38">
            <a:extLst>
              <a:ext uri="{FF2B5EF4-FFF2-40B4-BE49-F238E27FC236}">
                <a16:creationId xmlns:a16="http://schemas.microsoft.com/office/drawing/2014/main" id="{38E19AF3-500F-424A-B7D7-39965D096823}"/>
              </a:ext>
            </a:extLst>
          </p:cNvPr>
          <p:cNvSpPr txBox="1"/>
          <p:nvPr/>
        </p:nvSpPr>
        <p:spPr>
          <a:xfrm>
            <a:off x="475488" y="5368036"/>
            <a:ext cx="3282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L</a:t>
            </a:r>
            <a:r>
              <a:rPr sz="800" b="1" dirty="0">
                <a:latin typeface="Calibri"/>
                <a:cs typeface="Calibri"/>
              </a:rPr>
              <a:t>ege</a:t>
            </a:r>
            <a:r>
              <a:rPr sz="800" b="1" spc="-15" dirty="0">
                <a:latin typeface="Calibri"/>
                <a:cs typeface="Calibri"/>
              </a:rPr>
              <a:t>n</a:t>
            </a:r>
            <a:r>
              <a:rPr sz="800" b="1" dirty="0">
                <a:latin typeface="Calibri"/>
                <a:cs typeface="Calibri"/>
              </a:rPr>
              <a:t>d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46" name="object 39">
            <a:extLst>
              <a:ext uri="{FF2B5EF4-FFF2-40B4-BE49-F238E27FC236}">
                <a16:creationId xmlns:a16="http://schemas.microsoft.com/office/drawing/2014/main" id="{BC8F665D-B668-4C6E-AA61-F598949B8E06}"/>
              </a:ext>
            </a:extLst>
          </p:cNvPr>
          <p:cNvSpPr txBox="1"/>
          <p:nvPr/>
        </p:nvSpPr>
        <p:spPr>
          <a:xfrm>
            <a:off x="6406262" y="5369560"/>
            <a:ext cx="6178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Abbreviations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7" name="object 40">
            <a:extLst>
              <a:ext uri="{FF2B5EF4-FFF2-40B4-BE49-F238E27FC236}">
                <a16:creationId xmlns:a16="http://schemas.microsoft.com/office/drawing/2014/main" id="{3911EC79-A1A6-4905-A2D6-B59797ACD3F6}"/>
              </a:ext>
            </a:extLst>
          </p:cNvPr>
          <p:cNvSpPr txBox="1"/>
          <p:nvPr/>
        </p:nvSpPr>
        <p:spPr>
          <a:xfrm>
            <a:off x="5238663" y="5369560"/>
            <a:ext cx="1028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libri"/>
                <a:cs typeface="Calibri"/>
              </a:rPr>
              <a:t>rs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48" name="object 41">
            <a:extLst>
              <a:ext uri="{FF2B5EF4-FFF2-40B4-BE49-F238E27FC236}">
                <a16:creationId xmlns:a16="http://schemas.microsoft.com/office/drawing/2014/main" id="{CFFA4501-38DB-49A1-ABA3-C58929338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555433"/>
              </p:ext>
            </p:extLst>
          </p:nvPr>
        </p:nvGraphicFramePr>
        <p:xfrm>
          <a:off x="4863974" y="5415660"/>
          <a:ext cx="397510" cy="46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204">
                <a:tc>
                  <a:txBody>
                    <a:bodyPr/>
                    <a:lstStyle/>
                    <a:p>
                      <a:pPr marL="105410">
                        <a:lnSpc>
                          <a:spcPts val="700"/>
                        </a:lnSpc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Partne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114300" marR="317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14300" marR="3175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14300" marR="3175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2" name="object 45">
            <a:extLst>
              <a:ext uri="{FF2B5EF4-FFF2-40B4-BE49-F238E27FC236}">
                <a16:creationId xmlns:a16="http://schemas.microsoft.com/office/drawing/2014/main" id="{71AF2377-A5B3-432F-B5C9-582C9C96FB76}"/>
              </a:ext>
            </a:extLst>
          </p:cNvPr>
          <p:cNvSpPr/>
          <p:nvPr/>
        </p:nvSpPr>
        <p:spPr>
          <a:xfrm>
            <a:off x="4863974" y="5415660"/>
            <a:ext cx="0" cy="1065530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47">
            <a:extLst>
              <a:ext uri="{FF2B5EF4-FFF2-40B4-BE49-F238E27FC236}">
                <a16:creationId xmlns:a16="http://schemas.microsoft.com/office/drawing/2014/main" id="{9CF06F81-F511-442E-90CE-CF74285F9371}"/>
              </a:ext>
            </a:extLst>
          </p:cNvPr>
          <p:cNvSpPr/>
          <p:nvPr/>
        </p:nvSpPr>
        <p:spPr>
          <a:xfrm>
            <a:off x="419609" y="5304535"/>
            <a:ext cx="10208895" cy="0"/>
          </a:xfrm>
          <a:custGeom>
            <a:avLst/>
            <a:gdLst/>
            <a:ahLst/>
            <a:cxnLst/>
            <a:rect l="l" t="t" r="r" b="b"/>
            <a:pathLst>
              <a:path w="10208895">
                <a:moveTo>
                  <a:pt x="0" y="0"/>
                </a:moveTo>
                <a:lnTo>
                  <a:pt x="10208895" y="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5" name="object 48">
            <a:extLst>
              <a:ext uri="{FF2B5EF4-FFF2-40B4-BE49-F238E27FC236}">
                <a16:creationId xmlns:a16="http://schemas.microsoft.com/office/drawing/2014/main" id="{B3C6DAF6-A966-4586-AB94-A9AE958B5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451610"/>
              </p:ext>
            </p:extLst>
          </p:nvPr>
        </p:nvGraphicFramePr>
        <p:xfrm>
          <a:off x="6307201" y="5573471"/>
          <a:ext cx="1506220" cy="3063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6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59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Action Contre la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Faim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 Medical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Corps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Save the Children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6" name="object 49">
            <a:extLst>
              <a:ext uri="{FF2B5EF4-FFF2-40B4-BE49-F238E27FC236}">
                <a16:creationId xmlns:a16="http://schemas.microsoft.com/office/drawing/2014/main" id="{6CEE34A8-E723-4F00-95D6-9C177DE6A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061109"/>
              </p:ext>
            </p:extLst>
          </p:nvPr>
        </p:nvGraphicFramePr>
        <p:xfrm>
          <a:off x="8345170" y="5571947"/>
          <a:ext cx="2322830" cy="847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2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502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AM treatment to </a:t>
                      </a: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PLW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Acute Malnutrition treatment</a:t>
                      </a:r>
                      <a:r>
                        <a:rPr sz="7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for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Pregnant and Lactating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Women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BSFP</a:t>
                      </a:r>
                      <a:r>
                        <a:rPr sz="70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Blanket Supplementary Feeding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MAM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Moderate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66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OTP</a:t>
                      </a:r>
                      <a:r>
                        <a:rPr sz="700" spc="-1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Outpatient Treatment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Severe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Stabilisation Centre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TSFP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Targeted Supplementary Feeding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8" name="object 45">
            <a:extLst>
              <a:ext uri="{FF2B5EF4-FFF2-40B4-BE49-F238E27FC236}">
                <a16:creationId xmlns:a16="http://schemas.microsoft.com/office/drawing/2014/main" id="{072C4D14-6FC4-4754-BC51-CF741011EA2B}"/>
              </a:ext>
            </a:extLst>
          </p:cNvPr>
          <p:cNvSpPr/>
          <p:nvPr/>
        </p:nvSpPr>
        <p:spPr>
          <a:xfrm flipH="1">
            <a:off x="2298700" y="1266825"/>
            <a:ext cx="457200" cy="3976565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45">
            <a:extLst>
              <a:ext uri="{FF2B5EF4-FFF2-40B4-BE49-F238E27FC236}">
                <a16:creationId xmlns:a16="http://schemas.microsoft.com/office/drawing/2014/main" id="{30980C34-71A0-4173-9CDD-3659F4D7D2D7}"/>
              </a:ext>
            </a:extLst>
          </p:cNvPr>
          <p:cNvSpPr/>
          <p:nvPr/>
        </p:nvSpPr>
        <p:spPr>
          <a:xfrm flipH="1">
            <a:off x="5041900" y="1266825"/>
            <a:ext cx="457200" cy="3976565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EF2676-E795-49D8-AAD5-C1BC6A5C2F8A}"/>
              </a:ext>
            </a:extLst>
          </p:cNvPr>
          <p:cNvSpPr/>
          <p:nvPr/>
        </p:nvSpPr>
        <p:spPr>
          <a:xfrm>
            <a:off x="240823" y="731442"/>
            <a:ext cx="3481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OBJECTIVES &amp; ACTIVITIES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BD7BE03-6031-45B9-ADFE-1A93D1905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68" y="1143031"/>
            <a:ext cx="329943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-Bold" charset="0"/>
              </a:rPr>
              <a:t>CLUSTER OBJECTIVE 1 </a:t>
            </a:r>
            <a:endParaRPr kumimoji="0" lang="en-US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[Insert your 1</a:t>
            </a:r>
            <a:r>
              <a:rPr kumimoji="0" lang="en-US" altLang="en-US" sz="9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cluster objective as stipulated in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SRP]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98" name="Rectangle 3">
            <a:extLst>
              <a:ext uri="{FF2B5EF4-FFF2-40B4-BE49-F238E27FC236}">
                <a16:creationId xmlns:a16="http://schemas.microsoft.com/office/drawing/2014/main" id="{29A28A78-E522-476E-978F-C9D998503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5900" y="1143031"/>
            <a:ext cx="295576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-Bold" charset="0"/>
              </a:rPr>
              <a:t>CLUSTER OBJECTIVE 2</a:t>
            </a:r>
            <a:endParaRPr kumimoji="0" lang="en-US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[Insert your 2</a:t>
            </a:r>
            <a:r>
              <a:rPr kumimoji="0" lang="en-US" altLang="en-US" sz="9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cluster objective as stipulated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the SRP]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99" name="Rectangle 3">
            <a:extLst>
              <a:ext uri="{FF2B5EF4-FFF2-40B4-BE49-F238E27FC236}">
                <a16:creationId xmlns:a16="http://schemas.microsoft.com/office/drawing/2014/main" id="{FC4AB81C-8154-4F65-B576-7EADF838C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6100" y="1143031"/>
            <a:ext cx="24384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-Bold" charset="0"/>
              </a:rPr>
              <a:t>CLUSTER OBJECTIVE 4th </a:t>
            </a:r>
            <a:endParaRPr kumimoji="0" lang="en-US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[Insert your 4</a:t>
            </a:r>
            <a:r>
              <a:rPr kumimoji="0" lang="en-US" altLang="en-US" sz="9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cluster objective as stipulated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 the SRP]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4F7D912-8358-429A-9D31-4D660FEA1635}"/>
              </a:ext>
            </a:extLst>
          </p:cNvPr>
          <p:cNvSpPr/>
          <p:nvPr/>
        </p:nvSpPr>
        <p:spPr>
          <a:xfrm>
            <a:off x="475488" y="5555414"/>
            <a:ext cx="260096" cy="157257"/>
          </a:xfrm>
          <a:prstGeom prst="rect">
            <a:avLst/>
          </a:prstGeom>
          <a:solidFill>
            <a:srgbClr val="87B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82AFE39-057B-4D70-A549-934B93D92307}"/>
              </a:ext>
            </a:extLst>
          </p:cNvPr>
          <p:cNvSpPr/>
          <p:nvPr/>
        </p:nvSpPr>
        <p:spPr>
          <a:xfrm>
            <a:off x="475488" y="5774442"/>
            <a:ext cx="260096" cy="157257"/>
          </a:xfrm>
          <a:prstGeom prst="rect">
            <a:avLst/>
          </a:prstGeom>
          <a:solidFill>
            <a:srgbClr val="99C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893647F-63A0-4E85-B66E-B5F7EA23B9FC}"/>
              </a:ext>
            </a:extLst>
          </p:cNvPr>
          <p:cNvSpPr/>
          <p:nvPr/>
        </p:nvSpPr>
        <p:spPr>
          <a:xfrm>
            <a:off x="797009" y="5515513"/>
            <a:ext cx="79925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in need</a:t>
            </a:r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9A16FBA-5294-40FB-95E7-E0B5B88F714E}"/>
              </a:ext>
            </a:extLst>
          </p:cNvPr>
          <p:cNvSpPr/>
          <p:nvPr/>
        </p:nvSpPr>
        <p:spPr>
          <a:xfrm>
            <a:off x="797009" y="5759947"/>
            <a:ext cx="84350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targeted</a:t>
            </a:r>
            <a:endParaRPr lang="en-US" dirty="0"/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1F02C655-98A5-4433-B914-DEB6AA785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270" y="546003"/>
            <a:ext cx="4466653" cy="597560"/>
          </a:xfrm>
          <a:prstGeom prst="rect">
            <a:avLst/>
          </a:prstGeom>
          <a:solidFill>
            <a:srgbClr val="F1F1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solidFill>
                  <a:schemeClr val="accent1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FUNDING  </a:t>
            </a:r>
            <a:r>
              <a:rPr lang="en-US" altLang="en-US" sz="1000" b="1" dirty="0">
                <a:solidFill>
                  <a:schemeClr val="accent1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Required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049BC11B-582A-4E91-B137-1D9F0B334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792" y="712156"/>
            <a:ext cx="14424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$ 45,9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mln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Text Box 5">
            <a:extLst>
              <a:ext uri="{FF2B5EF4-FFF2-40B4-BE49-F238E27FC236}">
                <a16:creationId xmlns:a16="http://schemas.microsoft.com/office/drawing/2014/main" id="{1D597C1E-583C-4868-8C21-F87B78DC0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3804" y="585329"/>
            <a:ext cx="1493119" cy="28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000" b="1" dirty="0">
                <a:solidFill>
                  <a:schemeClr val="accent1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Total Number of Partners: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Text Box 5">
            <a:extLst>
              <a:ext uri="{FF2B5EF4-FFF2-40B4-BE49-F238E27FC236}">
                <a16:creationId xmlns:a16="http://schemas.microsoft.com/office/drawing/2014/main" id="{71BFFFCD-FC54-4951-BC61-46BEEBCEF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2352" y="786352"/>
            <a:ext cx="14424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7" name="Gráfico 3">
            <a:extLst>
              <a:ext uri="{FF2B5EF4-FFF2-40B4-BE49-F238E27FC236}">
                <a16:creationId xmlns:a16="http://schemas.microsoft.com/office/drawing/2014/main" id="{255941A4-2140-4775-AF8C-10A17C3DF5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2979334"/>
              </p:ext>
            </p:extLst>
          </p:nvPr>
        </p:nvGraphicFramePr>
        <p:xfrm>
          <a:off x="126064" y="1666134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8" name="Gráfico 3">
            <a:extLst>
              <a:ext uri="{FF2B5EF4-FFF2-40B4-BE49-F238E27FC236}">
                <a16:creationId xmlns:a16="http://schemas.microsoft.com/office/drawing/2014/main" id="{F518F3DB-485E-44B4-959B-E0BDA90EE7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3947452"/>
              </p:ext>
            </p:extLst>
          </p:nvPr>
        </p:nvGraphicFramePr>
        <p:xfrm>
          <a:off x="126064" y="2192699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9" name="Gráfico 3">
            <a:extLst>
              <a:ext uri="{FF2B5EF4-FFF2-40B4-BE49-F238E27FC236}">
                <a16:creationId xmlns:a16="http://schemas.microsoft.com/office/drawing/2014/main" id="{8F1A74AF-3882-47DF-885B-EA0F783069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7557024"/>
              </p:ext>
            </p:extLst>
          </p:nvPr>
        </p:nvGraphicFramePr>
        <p:xfrm>
          <a:off x="126064" y="2719264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0" name="Gráfico 3">
            <a:extLst>
              <a:ext uri="{FF2B5EF4-FFF2-40B4-BE49-F238E27FC236}">
                <a16:creationId xmlns:a16="http://schemas.microsoft.com/office/drawing/2014/main" id="{177D9FA0-26A1-4509-B1A6-0A8B9D401E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5276569"/>
              </p:ext>
            </p:extLst>
          </p:nvPr>
        </p:nvGraphicFramePr>
        <p:xfrm>
          <a:off x="126064" y="3245829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62" name="Gráfico 3">
            <a:extLst>
              <a:ext uri="{FF2B5EF4-FFF2-40B4-BE49-F238E27FC236}">
                <a16:creationId xmlns:a16="http://schemas.microsoft.com/office/drawing/2014/main" id="{E15AF079-AFAD-4D15-96B9-CC18E686D2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5941568"/>
              </p:ext>
            </p:extLst>
          </p:nvPr>
        </p:nvGraphicFramePr>
        <p:xfrm>
          <a:off x="126064" y="3772394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63" name="Gráfico 3">
            <a:extLst>
              <a:ext uri="{FF2B5EF4-FFF2-40B4-BE49-F238E27FC236}">
                <a16:creationId xmlns:a16="http://schemas.microsoft.com/office/drawing/2014/main" id="{B7975EEA-57D9-4506-9B68-50567A5FE5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1972960"/>
              </p:ext>
            </p:extLst>
          </p:nvPr>
        </p:nvGraphicFramePr>
        <p:xfrm>
          <a:off x="126064" y="4298959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66" name="Gráfico 3">
            <a:extLst>
              <a:ext uri="{FF2B5EF4-FFF2-40B4-BE49-F238E27FC236}">
                <a16:creationId xmlns:a16="http://schemas.microsoft.com/office/drawing/2014/main" id="{57A9F65B-AE0A-4008-A02F-924CED5EB2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4851592"/>
              </p:ext>
            </p:extLst>
          </p:nvPr>
        </p:nvGraphicFramePr>
        <p:xfrm>
          <a:off x="126064" y="4825526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67" name="Gráfico 3">
            <a:extLst>
              <a:ext uri="{FF2B5EF4-FFF2-40B4-BE49-F238E27FC236}">
                <a16:creationId xmlns:a16="http://schemas.microsoft.com/office/drawing/2014/main" id="{C0538C5A-9799-4DB7-BA30-B10DC36BE6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1485214"/>
              </p:ext>
            </p:extLst>
          </p:nvPr>
        </p:nvGraphicFramePr>
        <p:xfrm>
          <a:off x="2908300" y="164782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78" name="Gráfico 3">
            <a:extLst>
              <a:ext uri="{FF2B5EF4-FFF2-40B4-BE49-F238E27FC236}">
                <a16:creationId xmlns:a16="http://schemas.microsoft.com/office/drawing/2014/main" id="{2AAD791D-00C5-4E64-BF8E-1750E5A96A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8557602"/>
              </p:ext>
            </p:extLst>
          </p:nvPr>
        </p:nvGraphicFramePr>
        <p:xfrm>
          <a:off x="2908300" y="217439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79" name="Gráfico 3">
            <a:extLst>
              <a:ext uri="{FF2B5EF4-FFF2-40B4-BE49-F238E27FC236}">
                <a16:creationId xmlns:a16="http://schemas.microsoft.com/office/drawing/2014/main" id="{C7005DB4-3B4B-4BA6-9694-C220AE8012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0639174"/>
              </p:ext>
            </p:extLst>
          </p:nvPr>
        </p:nvGraphicFramePr>
        <p:xfrm>
          <a:off x="2908300" y="270095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80" name="Gráfico 3">
            <a:extLst>
              <a:ext uri="{FF2B5EF4-FFF2-40B4-BE49-F238E27FC236}">
                <a16:creationId xmlns:a16="http://schemas.microsoft.com/office/drawing/2014/main" id="{67D8A013-0F52-4458-A92A-50C3413DFB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5214566"/>
              </p:ext>
            </p:extLst>
          </p:nvPr>
        </p:nvGraphicFramePr>
        <p:xfrm>
          <a:off x="2908300" y="322752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81" name="Gráfico 3">
            <a:extLst>
              <a:ext uri="{FF2B5EF4-FFF2-40B4-BE49-F238E27FC236}">
                <a16:creationId xmlns:a16="http://schemas.microsoft.com/office/drawing/2014/main" id="{9E00235F-2173-455D-9D9E-0771EC0151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0392843"/>
              </p:ext>
            </p:extLst>
          </p:nvPr>
        </p:nvGraphicFramePr>
        <p:xfrm>
          <a:off x="2908300" y="375408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82" name="Gráfico 3">
            <a:extLst>
              <a:ext uri="{FF2B5EF4-FFF2-40B4-BE49-F238E27FC236}">
                <a16:creationId xmlns:a16="http://schemas.microsoft.com/office/drawing/2014/main" id="{64E02692-B603-4D1E-A1EC-80AD8BE64A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8789367"/>
              </p:ext>
            </p:extLst>
          </p:nvPr>
        </p:nvGraphicFramePr>
        <p:xfrm>
          <a:off x="2908300" y="428065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85" name="Gráfico 3">
            <a:extLst>
              <a:ext uri="{FF2B5EF4-FFF2-40B4-BE49-F238E27FC236}">
                <a16:creationId xmlns:a16="http://schemas.microsoft.com/office/drawing/2014/main" id="{F49C1730-AC9D-48BE-85A1-923E0E0FD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4797053"/>
              </p:ext>
            </p:extLst>
          </p:nvPr>
        </p:nvGraphicFramePr>
        <p:xfrm>
          <a:off x="2908300" y="4807217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87" name="Gráfico 3">
            <a:extLst>
              <a:ext uri="{FF2B5EF4-FFF2-40B4-BE49-F238E27FC236}">
                <a16:creationId xmlns:a16="http://schemas.microsoft.com/office/drawing/2014/main" id="{0D642721-125A-462F-8E13-A3ABEC044D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9829345"/>
              </p:ext>
            </p:extLst>
          </p:nvPr>
        </p:nvGraphicFramePr>
        <p:xfrm>
          <a:off x="5651500" y="164782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graphicFrame>
        <p:nvGraphicFramePr>
          <p:cNvPr id="88" name="Gráfico 3">
            <a:extLst>
              <a:ext uri="{FF2B5EF4-FFF2-40B4-BE49-F238E27FC236}">
                <a16:creationId xmlns:a16="http://schemas.microsoft.com/office/drawing/2014/main" id="{309D9387-8369-4248-830D-25109DE16F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2357012"/>
              </p:ext>
            </p:extLst>
          </p:nvPr>
        </p:nvGraphicFramePr>
        <p:xfrm>
          <a:off x="5651500" y="217439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94" name="Gráfico 3">
            <a:extLst>
              <a:ext uri="{FF2B5EF4-FFF2-40B4-BE49-F238E27FC236}">
                <a16:creationId xmlns:a16="http://schemas.microsoft.com/office/drawing/2014/main" id="{EE949234-80DC-4881-884A-C345C70E36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6770185"/>
              </p:ext>
            </p:extLst>
          </p:nvPr>
        </p:nvGraphicFramePr>
        <p:xfrm>
          <a:off x="5651500" y="270095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graphicFrame>
        <p:nvGraphicFramePr>
          <p:cNvPr id="107" name="Gráfico 3">
            <a:extLst>
              <a:ext uri="{FF2B5EF4-FFF2-40B4-BE49-F238E27FC236}">
                <a16:creationId xmlns:a16="http://schemas.microsoft.com/office/drawing/2014/main" id="{84D457E3-2355-42BB-AFDC-49669E0864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1350042"/>
              </p:ext>
            </p:extLst>
          </p:nvPr>
        </p:nvGraphicFramePr>
        <p:xfrm>
          <a:off x="5651500" y="322752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graphicFrame>
        <p:nvGraphicFramePr>
          <p:cNvPr id="108" name="Gráfico 3">
            <a:extLst>
              <a:ext uri="{FF2B5EF4-FFF2-40B4-BE49-F238E27FC236}">
                <a16:creationId xmlns:a16="http://schemas.microsoft.com/office/drawing/2014/main" id="{123220BE-D517-4C43-BBA4-5465184FCB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6826794"/>
              </p:ext>
            </p:extLst>
          </p:nvPr>
        </p:nvGraphicFramePr>
        <p:xfrm>
          <a:off x="5651500" y="375408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  <p:graphicFrame>
        <p:nvGraphicFramePr>
          <p:cNvPr id="109" name="Gráfico 3">
            <a:extLst>
              <a:ext uri="{FF2B5EF4-FFF2-40B4-BE49-F238E27FC236}">
                <a16:creationId xmlns:a16="http://schemas.microsoft.com/office/drawing/2014/main" id="{215305C6-7DB8-4683-BA9B-7A214A4D49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8641899"/>
              </p:ext>
            </p:extLst>
          </p:nvPr>
        </p:nvGraphicFramePr>
        <p:xfrm>
          <a:off x="5651500" y="428065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3"/>
          </a:graphicData>
        </a:graphic>
      </p:graphicFrame>
      <p:graphicFrame>
        <p:nvGraphicFramePr>
          <p:cNvPr id="110" name="Gráfico 3">
            <a:extLst>
              <a:ext uri="{FF2B5EF4-FFF2-40B4-BE49-F238E27FC236}">
                <a16:creationId xmlns:a16="http://schemas.microsoft.com/office/drawing/2014/main" id="{3D868A1C-FB9E-46E2-8561-7201D75D3C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2847962"/>
              </p:ext>
            </p:extLst>
          </p:nvPr>
        </p:nvGraphicFramePr>
        <p:xfrm>
          <a:off x="5651500" y="4807217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4"/>
          </a:graphicData>
        </a:graphic>
      </p:graphicFrame>
      <p:graphicFrame>
        <p:nvGraphicFramePr>
          <p:cNvPr id="111" name="Gráfico 3">
            <a:extLst>
              <a:ext uri="{FF2B5EF4-FFF2-40B4-BE49-F238E27FC236}">
                <a16:creationId xmlns:a16="http://schemas.microsoft.com/office/drawing/2014/main" id="{59F90314-9EB5-48D9-BF18-FC354DDCC9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6544053"/>
              </p:ext>
            </p:extLst>
          </p:nvPr>
        </p:nvGraphicFramePr>
        <p:xfrm>
          <a:off x="8166100" y="164782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5"/>
          </a:graphicData>
        </a:graphic>
      </p:graphicFrame>
      <p:graphicFrame>
        <p:nvGraphicFramePr>
          <p:cNvPr id="112" name="Gráfico 3">
            <a:extLst>
              <a:ext uri="{FF2B5EF4-FFF2-40B4-BE49-F238E27FC236}">
                <a16:creationId xmlns:a16="http://schemas.microsoft.com/office/drawing/2014/main" id="{E8E6F7D0-B2ED-4A94-9289-297EC3FFB1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1738195"/>
              </p:ext>
            </p:extLst>
          </p:nvPr>
        </p:nvGraphicFramePr>
        <p:xfrm>
          <a:off x="8166100" y="217439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6"/>
          </a:graphicData>
        </a:graphic>
      </p:graphicFrame>
      <p:graphicFrame>
        <p:nvGraphicFramePr>
          <p:cNvPr id="113" name="Gráfico 3">
            <a:extLst>
              <a:ext uri="{FF2B5EF4-FFF2-40B4-BE49-F238E27FC236}">
                <a16:creationId xmlns:a16="http://schemas.microsoft.com/office/drawing/2014/main" id="{1F96C9FE-AEFD-4866-A17C-5E477594E4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8914421"/>
              </p:ext>
            </p:extLst>
          </p:nvPr>
        </p:nvGraphicFramePr>
        <p:xfrm>
          <a:off x="8166100" y="270095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7"/>
          </a:graphicData>
        </a:graphic>
      </p:graphicFrame>
      <p:graphicFrame>
        <p:nvGraphicFramePr>
          <p:cNvPr id="114" name="Gráfico 3">
            <a:extLst>
              <a:ext uri="{FF2B5EF4-FFF2-40B4-BE49-F238E27FC236}">
                <a16:creationId xmlns:a16="http://schemas.microsoft.com/office/drawing/2014/main" id="{7EA58317-11AC-4817-B6CE-834C89B27D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2267388"/>
              </p:ext>
            </p:extLst>
          </p:nvPr>
        </p:nvGraphicFramePr>
        <p:xfrm>
          <a:off x="8166100" y="322752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8"/>
          </a:graphicData>
        </a:graphic>
      </p:graphicFrame>
      <p:graphicFrame>
        <p:nvGraphicFramePr>
          <p:cNvPr id="115" name="Gráfico 3">
            <a:extLst>
              <a:ext uri="{FF2B5EF4-FFF2-40B4-BE49-F238E27FC236}">
                <a16:creationId xmlns:a16="http://schemas.microsoft.com/office/drawing/2014/main" id="{E82D680D-3AB0-4501-9330-ADB3993E64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0130147"/>
              </p:ext>
            </p:extLst>
          </p:nvPr>
        </p:nvGraphicFramePr>
        <p:xfrm>
          <a:off x="8166100" y="3754085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9"/>
          </a:graphicData>
        </a:graphic>
      </p:graphicFrame>
      <p:graphicFrame>
        <p:nvGraphicFramePr>
          <p:cNvPr id="116" name="Gráfico 3">
            <a:extLst>
              <a:ext uri="{FF2B5EF4-FFF2-40B4-BE49-F238E27FC236}">
                <a16:creationId xmlns:a16="http://schemas.microsoft.com/office/drawing/2014/main" id="{4C0A027C-84B4-43CC-95C1-9B839E35A0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0341204"/>
              </p:ext>
            </p:extLst>
          </p:nvPr>
        </p:nvGraphicFramePr>
        <p:xfrm>
          <a:off x="8166100" y="4280650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0"/>
          </a:graphicData>
        </a:graphic>
      </p:graphicFrame>
      <p:graphicFrame>
        <p:nvGraphicFramePr>
          <p:cNvPr id="117" name="Gráfico 3">
            <a:extLst>
              <a:ext uri="{FF2B5EF4-FFF2-40B4-BE49-F238E27FC236}">
                <a16:creationId xmlns:a16="http://schemas.microsoft.com/office/drawing/2014/main" id="{B7EB204A-31D1-41BA-A906-17F6579F64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0522577"/>
              </p:ext>
            </p:extLst>
          </p:nvPr>
        </p:nvGraphicFramePr>
        <p:xfrm>
          <a:off x="8166100" y="4807217"/>
          <a:ext cx="2339975" cy="46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1"/>
          </a:graphicData>
        </a:graphic>
      </p:graphicFrame>
      <p:sp>
        <p:nvSpPr>
          <p:cNvPr id="118" name="object 45">
            <a:extLst>
              <a:ext uri="{FF2B5EF4-FFF2-40B4-BE49-F238E27FC236}">
                <a16:creationId xmlns:a16="http://schemas.microsoft.com/office/drawing/2014/main" id="{FEA840C5-B8DB-4424-B328-123D53CAF5B8}"/>
              </a:ext>
            </a:extLst>
          </p:cNvPr>
          <p:cNvSpPr/>
          <p:nvPr/>
        </p:nvSpPr>
        <p:spPr>
          <a:xfrm flipH="1">
            <a:off x="7632700" y="1343025"/>
            <a:ext cx="457200" cy="3976565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ectangle 3">
            <a:extLst>
              <a:ext uri="{FF2B5EF4-FFF2-40B4-BE49-F238E27FC236}">
                <a16:creationId xmlns:a16="http://schemas.microsoft.com/office/drawing/2014/main" id="{815C43AB-B1C3-4492-9723-62FE10852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0510" y="1143031"/>
            <a:ext cx="286799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-Bold" charset="0"/>
              </a:rPr>
              <a:t>CLUSTER OBJECTIVE 3</a:t>
            </a:r>
            <a:endParaRPr kumimoji="0" lang="en-US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[Insert your 3rd  cluster objective as stipulated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the SRP]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120" name="Text Box 5">
            <a:extLst>
              <a:ext uri="{FF2B5EF4-FFF2-40B4-BE49-F238E27FC236}">
                <a16:creationId xmlns:a16="http://schemas.microsoft.com/office/drawing/2014/main" id="{7AAC5137-3D18-4F3E-A5A3-CFF1FB2C1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1940" y="594766"/>
            <a:ext cx="1493119" cy="28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000" b="1" dirty="0">
                <a:solidFill>
                  <a:schemeClr val="accent1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Received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Text Box 5">
            <a:extLst>
              <a:ext uri="{FF2B5EF4-FFF2-40B4-BE49-F238E27FC236}">
                <a16:creationId xmlns:a16="http://schemas.microsoft.com/office/drawing/2014/main" id="{7A0A4335-7BBD-41CF-8F48-19DD364E1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2024" y="712156"/>
            <a:ext cx="14424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$ 45,9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mln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1457267-9FEB-4E13-8058-51882BF43A8A}"/>
              </a:ext>
            </a:extLst>
          </p:cNvPr>
          <p:cNvSpPr/>
          <p:nvPr/>
        </p:nvSpPr>
        <p:spPr>
          <a:xfrm>
            <a:off x="475488" y="5993470"/>
            <a:ext cx="260096" cy="157257"/>
          </a:xfrm>
          <a:prstGeom prst="rect">
            <a:avLst/>
          </a:prstGeom>
          <a:solidFill>
            <a:srgbClr val="B7D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DB88C1BF-635B-445B-B931-CA1DA557F610}"/>
              </a:ext>
            </a:extLst>
          </p:cNvPr>
          <p:cNvSpPr/>
          <p:nvPr/>
        </p:nvSpPr>
        <p:spPr>
          <a:xfrm>
            <a:off x="797009" y="6004381"/>
            <a:ext cx="82650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reached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222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(PDF) 2020_04 NC_Country_Snapshot_OCHA_Yemen_Template 2 - v1</dc:title>
  <dc:creator>Shabib AlQobati</dc:creator>
  <cp:lastModifiedBy>Shabib AlQobati</cp:lastModifiedBy>
  <cp:revision>27</cp:revision>
  <dcterms:created xsi:type="dcterms:W3CDTF">2020-12-13T11:54:53Z</dcterms:created>
  <dcterms:modified xsi:type="dcterms:W3CDTF">2020-12-21T14:19:58Z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2020-05-02T00:00:00Z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2020-12-13T00:00:00Z</vt:filetime>
  </property>
</Properties>
</file>