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537"/>
    <a:srgbClr val="99CB38"/>
    <a:srgbClr val="37A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02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12-AE27-BB64CB950A7A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12-AE27-BB64CB950A7A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12-AE27-BB64CB950A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76312"/>
        <c:axId val="387576704"/>
      </c:barChart>
      <c:catAx>
        <c:axId val="387576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76704"/>
        <c:crosses val="autoZero"/>
        <c:auto val="1"/>
        <c:lblAlgn val="ctr"/>
        <c:lblOffset val="100"/>
        <c:noMultiLvlLbl val="0"/>
      </c:catAx>
      <c:valAx>
        <c:axId val="3875767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76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05-4155-A53D-53832D8F345F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5-4155-A53D-53832D8F345F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05-4155-A53D-53832D8F34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37840"/>
        <c:axId val="419347248"/>
      </c:barChart>
      <c:catAx>
        <c:axId val="419337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47248"/>
        <c:crosses val="autoZero"/>
        <c:auto val="1"/>
        <c:lblAlgn val="ctr"/>
        <c:lblOffset val="100"/>
        <c:noMultiLvlLbl val="0"/>
      </c:catAx>
      <c:valAx>
        <c:axId val="4193472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3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F4-4D78-B754-8D7BD21D5CAC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F4-4D78-B754-8D7BD21D5CAC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F4-4D78-B754-8D7BD21D5C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49992"/>
        <c:axId val="419350776"/>
      </c:barChart>
      <c:catAx>
        <c:axId val="419349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50776"/>
        <c:crosses val="autoZero"/>
        <c:auto val="1"/>
        <c:lblAlgn val="ctr"/>
        <c:lblOffset val="100"/>
        <c:noMultiLvlLbl val="0"/>
      </c:catAx>
      <c:valAx>
        <c:axId val="41935077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49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6-4408-881D-191C85AA698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6-4408-881D-191C85AA698B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96-4408-881D-191C85AA69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2-4D2B-89E7-AABA4B27E189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E2-4D2B-89E7-AABA4B27E189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E2-4D2B-89E7-AABA4B27E1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134376"/>
        <c:axId val="568155664"/>
      </c:barChart>
      <c:catAx>
        <c:axId val="184134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5664"/>
        <c:crosses val="autoZero"/>
        <c:auto val="1"/>
        <c:lblAlgn val="ctr"/>
        <c:lblOffset val="100"/>
        <c:noMultiLvlLbl val="0"/>
      </c:catAx>
      <c:valAx>
        <c:axId val="568155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841343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9C-457B-814A-44BEBCFF24A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9C-457B-814A-44BEBCFF24A3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9C-457B-814A-44BEBCFF24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6448"/>
        <c:axId val="568157232"/>
      </c:barChart>
      <c:catAx>
        <c:axId val="568156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7232"/>
        <c:crosses val="autoZero"/>
        <c:auto val="1"/>
        <c:lblAlgn val="ctr"/>
        <c:lblOffset val="100"/>
        <c:noMultiLvlLbl val="0"/>
      </c:catAx>
      <c:valAx>
        <c:axId val="5681572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6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B-445A-992A-4F7D6E55B440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4B-445A-992A-4F7D6E55B440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4B-445A-992A-4F7D6E55B4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9584"/>
        <c:axId val="568154880"/>
      </c:barChart>
      <c:catAx>
        <c:axId val="568159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4880"/>
        <c:crosses val="autoZero"/>
        <c:auto val="1"/>
        <c:lblAlgn val="ctr"/>
        <c:lblOffset val="100"/>
        <c:noMultiLvlLbl val="0"/>
      </c:catAx>
      <c:valAx>
        <c:axId val="568154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9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2-4309-AE7C-ACB9C4AB779E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C2-4309-AE7C-ACB9C4AB779E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C2-4309-AE7C-ACB9C4AB77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2878" y="65113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1989" y="0"/>
                </a:lnTo>
              </a:path>
            </a:pathLst>
          </a:custGeom>
          <a:ln w="12700">
            <a:solidFill>
              <a:srgbClr val="95C9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12" Type="http://schemas.openxmlformats.org/officeDocument/2006/relationships/chart" Target="../charts/chart8.xml"/><Relationship Id="rId2" Type="http://schemas.openxmlformats.org/officeDocument/2006/relationships/hyperlink" Target="http://www.nutritioncluster.net/where_we_work" TargetMode="Externa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.xml"/><Relationship Id="rId11" Type="http://schemas.openxmlformats.org/officeDocument/2006/relationships/chart" Target="../charts/chart7.xml"/><Relationship Id="rId5" Type="http://schemas.openxmlformats.org/officeDocument/2006/relationships/chart" Target="../charts/chart1.xml"/><Relationship Id="rId10" Type="http://schemas.openxmlformats.org/officeDocument/2006/relationships/chart" Target="../charts/chart6.xml"/><Relationship Id="rId4" Type="http://schemas.openxmlformats.org/officeDocument/2006/relationships/image" Target="../media/image2.pn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178" y="6570498"/>
            <a:ext cx="5078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boundaries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shown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and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designations used on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this map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do not imply official endorsementor acceptance by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United</a:t>
            </a:r>
            <a:r>
              <a:rPr sz="600" spc="-2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Nations.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Creation date: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23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Apr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2020 </a:t>
            </a: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Sources: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Nutrition </a:t>
            </a:r>
            <a:r>
              <a:rPr sz="600" spc="-10" dirty="0">
                <a:solidFill>
                  <a:srgbClr val="4E4E50"/>
                </a:solidFill>
                <a:latin typeface="Roboto"/>
                <a:cs typeface="Roboto"/>
              </a:rPr>
              <a:t>Cluster,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October 2018; </a:t>
            </a:r>
            <a:r>
              <a:rPr sz="600" b="1" spc="-10" dirty="0">
                <a:solidFill>
                  <a:srgbClr val="4E4E50"/>
                </a:solidFill>
                <a:latin typeface="Roboto"/>
                <a:cs typeface="Roboto"/>
              </a:rPr>
              <a:t>Feedback: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im@orgorg</a:t>
            </a:r>
            <a:r>
              <a:rPr sz="600" spc="11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  <a:hlinkClick r:id="rId2"/>
              </a:rPr>
              <a:t>https://www.nutritioncluster.net/where_we_work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933143" y="121640"/>
            <a:ext cx="8653780" cy="360045"/>
          </a:xfrm>
          <a:custGeom>
            <a:avLst/>
            <a:gdLst/>
            <a:ahLst/>
            <a:cxnLst/>
            <a:rect l="l" t="t" r="r" b="b"/>
            <a:pathLst>
              <a:path w="8653780" h="360045">
                <a:moveTo>
                  <a:pt x="8653564" y="360006"/>
                </a:moveTo>
                <a:lnTo>
                  <a:pt x="0" y="360006"/>
                </a:lnTo>
                <a:lnTo>
                  <a:pt x="0" y="0"/>
                </a:lnTo>
                <a:lnTo>
                  <a:pt x="8653564" y="0"/>
                </a:lnTo>
                <a:lnTo>
                  <a:pt x="8653564" y="360006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981781" y="163435"/>
            <a:ext cx="961331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Country: 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NUTRITION CLUSTER IYCF-E DASHBOARD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, January - September</a:t>
            </a:r>
            <a:r>
              <a:rPr sz="11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94421" y="61037"/>
            <a:ext cx="162814" cy="160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7520" y="244559"/>
            <a:ext cx="376555" cy="306705"/>
          </a:xfrm>
          <a:custGeom>
            <a:avLst/>
            <a:gdLst/>
            <a:ahLst/>
            <a:cxnLst/>
            <a:rect l="l" t="t" r="r" b="b"/>
            <a:pathLst>
              <a:path w="376555" h="306705">
                <a:moveTo>
                  <a:pt x="131076" y="0"/>
                </a:moveTo>
                <a:lnTo>
                  <a:pt x="93062" y="10051"/>
                </a:lnTo>
                <a:lnTo>
                  <a:pt x="46471" y="66168"/>
                </a:lnTo>
                <a:lnTo>
                  <a:pt x="20493" y="118331"/>
                </a:lnTo>
                <a:lnTo>
                  <a:pt x="3394" y="166844"/>
                </a:lnTo>
                <a:lnTo>
                  <a:pt x="0" y="186931"/>
                </a:lnTo>
                <a:lnTo>
                  <a:pt x="3708" y="218706"/>
                </a:lnTo>
                <a:lnTo>
                  <a:pt x="27276" y="260069"/>
                </a:lnTo>
                <a:lnTo>
                  <a:pt x="80170" y="292446"/>
                </a:lnTo>
                <a:lnTo>
                  <a:pt x="142925" y="306349"/>
                </a:lnTo>
                <a:lnTo>
                  <a:pt x="169938" y="305011"/>
                </a:lnTo>
                <a:lnTo>
                  <a:pt x="193086" y="297526"/>
                </a:lnTo>
                <a:lnTo>
                  <a:pt x="209853" y="285625"/>
                </a:lnTo>
                <a:lnTo>
                  <a:pt x="217728" y="271043"/>
                </a:lnTo>
                <a:lnTo>
                  <a:pt x="217155" y="254377"/>
                </a:lnTo>
                <a:lnTo>
                  <a:pt x="209478" y="241506"/>
                </a:lnTo>
                <a:lnTo>
                  <a:pt x="194988" y="233460"/>
                </a:lnTo>
                <a:lnTo>
                  <a:pt x="173977" y="231267"/>
                </a:lnTo>
                <a:lnTo>
                  <a:pt x="139610" y="230210"/>
                </a:lnTo>
                <a:lnTo>
                  <a:pt x="112374" y="225331"/>
                </a:lnTo>
                <a:lnTo>
                  <a:pt x="92736" y="219120"/>
                </a:lnTo>
                <a:lnTo>
                  <a:pt x="81165" y="214071"/>
                </a:lnTo>
                <a:lnTo>
                  <a:pt x="71531" y="207042"/>
                </a:lnTo>
                <a:lnTo>
                  <a:pt x="75053" y="203504"/>
                </a:lnTo>
                <a:lnTo>
                  <a:pt x="84419" y="202176"/>
                </a:lnTo>
                <a:lnTo>
                  <a:pt x="92316" y="201777"/>
                </a:lnTo>
                <a:lnTo>
                  <a:pt x="103919" y="200429"/>
                </a:lnTo>
                <a:lnTo>
                  <a:pt x="114788" y="198139"/>
                </a:lnTo>
                <a:lnTo>
                  <a:pt x="124191" y="194848"/>
                </a:lnTo>
                <a:lnTo>
                  <a:pt x="131394" y="190500"/>
                </a:lnTo>
                <a:lnTo>
                  <a:pt x="134729" y="186445"/>
                </a:lnTo>
                <a:lnTo>
                  <a:pt x="133477" y="181660"/>
                </a:lnTo>
                <a:lnTo>
                  <a:pt x="128776" y="172122"/>
                </a:lnTo>
                <a:lnTo>
                  <a:pt x="121767" y="153809"/>
                </a:lnTo>
                <a:lnTo>
                  <a:pt x="119062" y="138048"/>
                </a:lnTo>
                <a:lnTo>
                  <a:pt x="121319" y="127058"/>
                </a:lnTo>
                <a:lnTo>
                  <a:pt x="126239" y="120271"/>
                </a:lnTo>
                <a:lnTo>
                  <a:pt x="131521" y="117119"/>
                </a:lnTo>
                <a:lnTo>
                  <a:pt x="141973" y="115548"/>
                </a:lnTo>
                <a:lnTo>
                  <a:pt x="197342" y="115548"/>
                </a:lnTo>
                <a:lnTo>
                  <a:pt x="198831" y="108270"/>
                </a:lnTo>
                <a:lnTo>
                  <a:pt x="210951" y="90520"/>
                </a:lnTo>
                <a:lnTo>
                  <a:pt x="228928" y="78555"/>
                </a:lnTo>
                <a:lnTo>
                  <a:pt x="250939" y="74168"/>
                </a:lnTo>
                <a:lnTo>
                  <a:pt x="345761" y="74168"/>
                </a:lnTo>
                <a:lnTo>
                  <a:pt x="339223" y="63055"/>
                </a:lnTo>
                <a:lnTo>
                  <a:pt x="317973" y="30198"/>
                </a:lnTo>
                <a:lnTo>
                  <a:pt x="282788" y="3880"/>
                </a:lnTo>
                <a:lnTo>
                  <a:pt x="257263" y="12"/>
                </a:lnTo>
                <a:lnTo>
                  <a:pt x="131076" y="0"/>
                </a:lnTo>
                <a:close/>
              </a:path>
              <a:path w="376555" h="306705">
                <a:moveTo>
                  <a:pt x="364101" y="195478"/>
                </a:moveTo>
                <a:lnTo>
                  <a:pt x="260959" y="195478"/>
                </a:lnTo>
                <a:lnTo>
                  <a:pt x="249723" y="205349"/>
                </a:lnTo>
                <a:lnTo>
                  <a:pt x="237012" y="219651"/>
                </a:lnTo>
                <a:lnTo>
                  <a:pt x="230918" y="237103"/>
                </a:lnTo>
                <a:lnTo>
                  <a:pt x="239534" y="256425"/>
                </a:lnTo>
                <a:lnTo>
                  <a:pt x="252024" y="263621"/>
                </a:lnTo>
                <a:lnTo>
                  <a:pt x="267652" y="265356"/>
                </a:lnTo>
                <a:lnTo>
                  <a:pt x="283404" y="263458"/>
                </a:lnTo>
                <a:lnTo>
                  <a:pt x="322908" y="243828"/>
                </a:lnTo>
                <a:lnTo>
                  <a:pt x="354495" y="213131"/>
                </a:lnTo>
                <a:lnTo>
                  <a:pt x="364101" y="195478"/>
                </a:lnTo>
                <a:close/>
              </a:path>
              <a:path w="376555" h="306705">
                <a:moveTo>
                  <a:pt x="197342" y="115548"/>
                </a:moveTo>
                <a:lnTo>
                  <a:pt x="141973" y="115548"/>
                </a:lnTo>
                <a:lnTo>
                  <a:pt x="150609" y="118184"/>
                </a:lnTo>
                <a:lnTo>
                  <a:pt x="158063" y="124847"/>
                </a:lnTo>
                <a:lnTo>
                  <a:pt x="164973" y="135356"/>
                </a:lnTo>
                <a:lnTo>
                  <a:pt x="169853" y="143729"/>
                </a:lnTo>
                <a:lnTo>
                  <a:pt x="174938" y="151743"/>
                </a:lnTo>
                <a:lnTo>
                  <a:pt x="207276" y="186131"/>
                </a:lnTo>
                <a:lnTo>
                  <a:pt x="251777" y="197688"/>
                </a:lnTo>
                <a:lnTo>
                  <a:pt x="251206" y="197167"/>
                </a:lnTo>
                <a:lnTo>
                  <a:pt x="260959" y="195478"/>
                </a:lnTo>
                <a:lnTo>
                  <a:pt x="364101" y="195478"/>
                </a:lnTo>
                <a:lnTo>
                  <a:pt x="369340" y="185851"/>
                </a:lnTo>
                <a:lnTo>
                  <a:pt x="250939" y="185851"/>
                </a:lnTo>
                <a:lnTo>
                  <a:pt x="228928" y="181462"/>
                </a:lnTo>
                <a:lnTo>
                  <a:pt x="210951" y="169494"/>
                </a:lnTo>
                <a:lnTo>
                  <a:pt x="198831" y="151743"/>
                </a:lnTo>
                <a:lnTo>
                  <a:pt x="194386" y="130009"/>
                </a:lnTo>
                <a:lnTo>
                  <a:pt x="197342" y="115548"/>
                </a:lnTo>
                <a:close/>
              </a:path>
              <a:path w="376555" h="306705">
                <a:moveTo>
                  <a:pt x="345761" y="74168"/>
                </a:moveTo>
                <a:lnTo>
                  <a:pt x="250939" y="74168"/>
                </a:lnTo>
                <a:lnTo>
                  <a:pt x="272957" y="78555"/>
                </a:lnTo>
                <a:lnTo>
                  <a:pt x="290937" y="90520"/>
                </a:lnTo>
                <a:lnTo>
                  <a:pt x="303060" y="108270"/>
                </a:lnTo>
                <a:lnTo>
                  <a:pt x="307505" y="130009"/>
                </a:lnTo>
                <a:lnTo>
                  <a:pt x="303060" y="151743"/>
                </a:lnTo>
                <a:lnTo>
                  <a:pt x="290937" y="169494"/>
                </a:lnTo>
                <a:lnTo>
                  <a:pt x="272957" y="181462"/>
                </a:lnTo>
                <a:lnTo>
                  <a:pt x="250939" y="185851"/>
                </a:lnTo>
                <a:lnTo>
                  <a:pt x="369340" y="185851"/>
                </a:lnTo>
                <a:lnTo>
                  <a:pt x="373551" y="178114"/>
                </a:lnTo>
                <a:lnTo>
                  <a:pt x="376329" y="147232"/>
                </a:lnTo>
                <a:lnTo>
                  <a:pt x="370397" y="122725"/>
                </a:lnTo>
                <a:lnTo>
                  <a:pt x="363321" y="106832"/>
                </a:lnTo>
                <a:lnTo>
                  <a:pt x="355965" y="92302"/>
                </a:lnTo>
                <a:lnTo>
                  <a:pt x="347724" y="77504"/>
                </a:lnTo>
                <a:lnTo>
                  <a:pt x="345761" y="74168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625115" y="0"/>
            <a:ext cx="922019" cy="57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2500"/>
              </a:lnSpc>
              <a:spcBef>
                <a:spcPts val="415"/>
              </a:spcBef>
            </a:pPr>
            <a:r>
              <a:rPr lang="en-US" sz="1350" spc="5" dirty="0">
                <a:solidFill>
                  <a:srgbClr val="808285"/>
                </a:solidFill>
                <a:latin typeface="Arial"/>
                <a:cs typeface="Arial"/>
              </a:rPr>
              <a:t>add text  </a:t>
            </a:r>
            <a:r>
              <a:rPr sz="1350" b="1" spc="5" dirty="0">
                <a:solidFill>
                  <a:srgbClr val="94C93D"/>
                </a:solidFill>
                <a:latin typeface="Arial"/>
                <a:cs typeface="Arial"/>
              </a:rPr>
              <a:t>NUTRI</a:t>
            </a:r>
            <a:r>
              <a:rPr sz="1350" b="1" spc="-20" dirty="0">
                <a:solidFill>
                  <a:srgbClr val="94C93D"/>
                </a:solidFill>
                <a:latin typeface="Arial"/>
                <a:cs typeface="Arial"/>
              </a:rPr>
              <a:t>T</a:t>
            </a:r>
            <a:r>
              <a:rPr sz="1350" b="1" spc="10" dirty="0">
                <a:solidFill>
                  <a:srgbClr val="94C93D"/>
                </a:solidFill>
                <a:latin typeface="Arial"/>
                <a:cs typeface="Arial"/>
              </a:rPr>
              <a:t>ON  </a:t>
            </a:r>
            <a:r>
              <a:rPr sz="1350" spc="5" dirty="0">
                <a:solidFill>
                  <a:srgbClr val="808285"/>
                </a:solidFill>
                <a:latin typeface="Arial"/>
                <a:cs typeface="Arial"/>
              </a:rPr>
              <a:t>CLUSTER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5" name="object 38">
            <a:extLst>
              <a:ext uri="{FF2B5EF4-FFF2-40B4-BE49-F238E27FC236}">
                <a16:creationId xmlns:a16="http://schemas.microsoft.com/office/drawing/2014/main" id="{38E19AF3-500F-424A-B7D7-39965D096823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39">
            <a:extLst>
              <a:ext uri="{FF2B5EF4-FFF2-40B4-BE49-F238E27FC236}">
                <a16:creationId xmlns:a16="http://schemas.microsoft.com/office/drawing/2014/main" id="{BC8F665D-B668-4C6E-AA61-F598949B8E06}"/>
              </a:ext>
            </a:extLst>
          </p:cNvPr>
          <p:cNvSpPr txBox="1"/>
          <p:nvPr/>
        </p:nvSpPr>
        <p:spPr>
          <a:xfrm>
            <a:off x="6406262" y="5369560"/>
            <a:ext cx="6178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Abbreviations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0">
            <a:extLst>
              <a:ext uri="{FF2B5EF4-FFF2-40B4-BE49-F238E27FC236}">
                <a16:creationId xmlns:a16="http://schemas.microsoft.com/office/drawing/2014/main" id="{3911EC79-A1A6-4905-A2D6-B59797ACD3F6}"/>
              </a:ext>
            </a:extLst>
          </p:cNvPr>
          <p:cNvSpPr txBox="1"/>
          <p:nvPr/>
        </p:nvSpPr>
        <p:spPr>
          <a:xfrm>
            <a:off x="5238663" y="5369560"/>
            <a:ext cx="1028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libri"/>
                <a:cs typeface="Calibri"/>
              </a:rPr>
              <a:t>rs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8" name="object 41">
            <a:extLst>
              <a:ext uri="{FF2B5EF4-FFF2-40B4-BE49-F238E27FC236}">
                <a16:creationId xmlns:a16="http://schemas.microsoft.com/office/drawing/2014/main" id="{CFFA4501-38DB-49A1-ABA3-C58929338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55433"/>
              </p:ext>
            </p:extLst>
          </p:nvPr>
        </p:nvGraphicFramePr>
        <p:xfrm>
          <a:off x="4863974" y="5415660"/>
          <a:ext cx="397510" cy="46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pPr marL="105410"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Partne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114300" marR="317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14300" marR="3175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14300" marR="3175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object 42">
            <a:extLst>
              <a:ext uri="{FF2B5EF4-FFF2-40B4-BE49-F238E27FC236}">
                <a16:creationId xmlns:a16="http://schemas.microsoft.com/office/drawing/2014/main" id="{1D5DA11B-CD95-4F6D-A0CD-1C4DA61B7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31474"/>
              </p:ext>
            </p:extLst>
          </p:nvPr>
        </p:nvGraphicFramePr>
        <p:xfrm>
          <a:off x="3459735" y="5581091"/>
          <a:ext cx="680084" cy="413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298">
                <a:tc>
                  <a:txBody>
                    <a:bodyPr/>
                    <a:lstStyle/>
                    <a:p>
                      <a:pPr marR="38735" algn="r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87%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Sept.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Oct.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740"/>
                        </a:lnSpc>
                      </a:pPr>
                      <a:r>
                        <a:rPr sz="700" spc="-10" dirty="0">
                          <a:latin typeface="Calibri"/>
                          <a:cs typeface="Calibri"/>
                        </a:rPr>
                        <a:t>Nov.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R="37465" algn="r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75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Dec.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object 45">
            <a:extLst>
              <a:ext uri="{FF2B5EF4-FFF2-40B4-BE49-F238E27FC236}">
                <a16:creationId xmlns:a16="http://schemas.microsoft.com/office/drawing/2014/main" id="{71AF2377-A5B3-432F-B5C9-582C9C96FB76}"/>
              </a:ext>
            </a:extLst>
          </p:cNvPr>
          <p:cNvSpPr/>
          <p:nvPr/>
        </p:nvSpPr>
        <p:spPr>
          <a:xfrm>
            <a:off x="4863974" y="5415660"/>
            <a:ext cx="0" cy="1065530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3" name="object 46">
            <a:extLst>
              <a:ext uri="{FF2B5EF4-FFF2-40B4-BE49-F238E27FC236}">
                <a16:creationId xmlns:a16="http://schemas.microsoft.com/office/drawing/2014/main" id="{F86F7977-B0C4-4449-9037-D255C8F42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79819"/>
              </p:ext>
            </p:extLst>
          </p:nvPr>
        </p:nvGraphicFramePr>
        <p:xfrm>
          <a:off x="2495106" y="5415660"/>
          <a:ext cx="838834" cy="1065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728">
                <a:tc>
                  <a:txBody>
                    <a:bodyPr/>
                    <a:lstStyle/>
                    <a:p>
                      <a:pPr marL="170180" algn="ctr">
                        <a:lnSpc>
                          <a:spcPts val="700"/>
                        </a:lnSpc>
                      </a:pP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Rep</a:t>
                      </a:r>
                      <a:r>
                        <a:rPr sz="800" b="1" spc="-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8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2508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ng</a:t>
                      </a:r>
                      <a:r>
                        <a:rPr sz="8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Calibri"/>
                          <a:cs typeface="Calibri"/>
                        </a:rPr>
                        <a:t>rate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Jan.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6830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%</a:t>
                      </a: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Feb.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Mar.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Apr.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15%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May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R="38735" algn="r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5"/>
                        </a:lnSpc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June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94%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July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053">
                <a:tc>
                  <a:txBody>
                    <a:bodyPr/>
                    <a:lstStyle/>
                    <a:p>
                      <a:pPr marR="3746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Aug.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4" name="object 47">
            <a:extLst>
              <a:ext uri="{FF2B5EF4-FFF2-40B4-BE49-F238E27FC236}">
                <a16:creationId xmlns:a16="http://schemas.microsoft.com/office/drawing/2014/main" id="{9CF06F81-F511-442E-90CE-CF74285F9371}"/>
              </a:ext>
            </a:extLst>
          </p:cNvPr>
          <p:cNvSpPr/>
          <p:nvPr/>
        </p:nvSpPr>
        <p:spPr>
          <a:xfrm>
            <a:off x="419609" y="5304535"/>
            <a:ext cx="10208895" cy="0"/>
          </a:xfrm>
          <a:custGeom>
            <a:avLst/>
            <a:gdLst/>
            <a:ahLst/>
            <a:cxnLst/>
            <a:rect l="l" t="t" r="r" b="b"/>
            <a:pathLst>
              <a:path w="10208895">
                <a:moveTo>
                  <a:pt x="0" y="0"/>
                </a:moveTo>
                <a:lnTo>
                  <a:pt x="10208895" y="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5" name="object 48">
            <a:extLst>
              <a:ext uri="{FF2B5EF4-FFF2-40B4-BE49-F238E27FC236}">
                <a16:creationId xmlns:a16="http://schemas.microsoft.com/office/drawing/2014/main" id="{B3C6DAF6-A966-4586-AB94-A9AE958B5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51610"/>
              </p:ext>
            </p:extLst>
          </p:nvPr>
        </p:nvGraphicFramePr>
        <p:xfrm>
          <a:off x="6307201" y="5573471"/>
          <a:ext cx="1506220" cy="306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59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Action Contre la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Faim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 Medical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Corps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Save the Children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object 49">
            <a:extLst>
              <a:ext uri="{FF2B5EF4-FFF2-40B4-BE49-F238E27FC236}">
                <a16:creationId xmlns:a16="http://schemas.microsoft.com/office/drawing/2014/main" id="{6CEE34A8-E723-4F00-95D6-9C177DE6A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1109"/>
              </p:ext>
            </p:extLst>
          </p:nvPr>
        </p:nvGraphicFramePr>
        <p:xfrm>
          <a:off x="8345170" y="5571947"/>
          <a:ext cx="2322830" cy="84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2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502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AM treatment to </a:t>
                      </a: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PLW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Acute Malnutrition treatment</a:t>
                      </a:r>
                      <a:r>
                        <a:rPr sz="7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for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Pregnant and Lactating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Women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BSFP</a:t>
                      </a:r>
                      <a:r>
                        <a:rPr sz="70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Blanket Supplementary Feeding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MAM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Moderate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OTP</a:t>
                      </a:r>
                      <a:r>
                        <a:rPr sz="700" spc="-1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Outpatient Treatment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Severe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Stabilisation Centre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TSFP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Targeted Supplementary Feeding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3" name="Imagem 5">
            <a:extLst>
              <a:ext uri="{FF2B5EF4-FFF2-40B4-BE49-F238E27FC236}">
                <a16:creationId xmlns:a16="http://schemas.microsoft.com/office/drawing/2014/main" id="{9B99E3FA-6D7C-4D29-9FE1-5728F582F175}"/>
              </a:ext>
            </a:extLst>
          </p:cNvPr>
          <p:cNvPicPr/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3204" y="1358401"/>
            <a:ext cx="3996771" cy="360577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70F0C1-3A20-4498-A01C-85F68FC6C88E}"/>
              </a:ext>
            </a:extLst>
          </p:cNvPr>
          <p:cNvSpPr/>
          <p:nvPr/>
        </p:nvSpPr>
        <p:spPr>
          <a:xfrm>
            <a:off x="136524" y="638995"/>
            <a:ext cx="4519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 OF OPERATIONAL PRESENCE FOR IYCF-E PROGRAMMES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68" name="object 45">
            <a:extLst>
              <a:ext uri="{FF2B5EF4-FFF2-40B4-BE49-F238E27FC236}">
                <a16:creationId xmlns:a16="http://schemas.microsoft.com/office/drawing/2014/main" id="{072C4D14-6FC4-4754-BC51-CF741011EA2B}"/>
              </a:ext>
            </a:extLst>
          </p:cNvPr>
          <p:cNvSpPr/>
          <p:nvPr/>
        </p:nvSpPr>
        <p:spPr>
          <a:xfrm flipH="1">
            <a:off x="4203700" y="885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1BFD5F-A396-43A3-99DB-1585F0CB2F45}"/>
              </a:ext>
            </a:extLst>
          </p:cNvPr>
          <p:cNvSpPr/>
          <p:nvPr/>
        </p:nvSpPr>
        <p:spPr>
          <a:xfrm>
            <a:off x="4660900" y="638995"/>
            <a:ext cx="5605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BENEFICIARIES REACHED vs TARGETED</a:t>
            </a:r>
            <a:endParaRPr lang="en-US" sz="1400" dirty="0">
              <a:solidFill>
                <a:schemeClr val="accent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D721C84-6B4F-4346-AB4A-F2C3002A9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59250"/>
              </p:ext>
            </p:extLst>
          </p:nvPr>
        </p:nvGraphicFramePr>
        <p:xfrm>
          <a:off x="4859024" y="3630789"/>
          <a:ext cx="5406222" cy="143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1530">
                  <a:extLst>
                    <a:ext uri="{9D8B030D-6E8A-4147-A177-3AD203B41FA5}">
                      <a16:colId xmlns:a16="http://schemas.microsoft.com/office/drawing/2014/main" val="1714541794"/>
                    </a:ext>
                  </a:extLst>
                </a:gridCol>
                <a:gridCol w="1542346">
                  <a:extLst>
                    <a:ext uri="{9D8B030D-6E8A-4147-A177-3AD203B41FA5}">
                      <a16:colId xmlns:a16="http://schemas.microsoft.com/office/drawing/2014/main" val="585665085"/>
                    </a:ext>
                  </a:extLst>
                </a:gridCol>
                <a:gridCol w="1542346">
                  <a:extLst>
                    <a:ext uri="{9D8B030D-6E8A-4147-A177-3AD203B41FA5}">
                      <a16:colId xmlns:a16="http://schemas.microsoft.com/office/drawing/2014/main" val="1561271161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Early initiation of breastfeeding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852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Exclusive breastfeeding under 6 months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49997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Continued breastfeeding at 1 year 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11873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Introduction of solid, semi-solid or soft foods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97154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Minimum dietary diversity 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179978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Minimum meal frequency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45922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Minimum acceptable diet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4353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9652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Consumption of iron-rich or iron-fortified foods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260553"/>
                  </a:ext>
                </a:extLst>
              </a:tr>
            </a:tbl>
          </a:graphicData>
        </a:graphic>
      </p:graphicFrame>
      <p:sp>
        <p:nvSpPr>
          <p:cNvPr id="64" name="Rectangle 63">
            <a:extLst>
              <a:ext uri="{FF2B5EF4-FFF2-40B4-BE49-F238E27FC236}">
                <a16:creationId xmlns:a16="http://schemas.microsoft.com/office/drawing/2014/main" id="{7AA1B964-51E6-43F4-B31D-A661EE57B1B6}"/>
              </a:ext>
            </a:extLst>
          </p:cNvPr>
          <p:cNvSpPr/>
          <p:nvPr/>
        </p:nvSpPr>
        <p:spPr>
          <a:xfrm>
            <a:off x="4694191" y="3062137"/>
            <a:ext cx="5605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LATEST INFANT AND YOUNG CHILD FEEDING INDICATORS (0-24 MONTHS)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249D4737-5E62-4A87-9A1B-D107B6A2C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273" y="3324225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1">
            <a:extLst>
              <a:ext uri="{FF2B5EF4-FFF2-40B4-BE49-F238E27FC236}">
                <a16:creationId xmlns:a16="http://schemas.microsoft.com/office/drawing/2014/main" id="{75C5A2E1-D3E6-45E7-891B-092CED9F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398" y="3324225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MEASURED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1">
            <a:extLst>
              <a:ext uri="{FF2B5EF4-FFF2-40B4-BE49-F238E27FC236}">
                <a16:creationId xmlns:a16="http://schemas.microsoft.com/office/drawing/2014/main" id="{31EB54BB-2DE5-4D2D-A3F6-98CD98F7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524" y="3324225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VALUE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5" name="Gráfico 3">
            <a:extLst>
              <a:ext uri="{FF2B5EF4-FFF2-40B4-BE49-F238E27FC236}">
                <a16:creationId xmlns:a16="http://schemas.microsoft.com/office/drawing/2014/main" id="{7C870647-8EBB-4268-BCDE-85B8FA70C4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525841"/>
              </p:ext>
            </p:extLst>
          </p:nvPr>
        </p:nvGraphicFramePr>
        <p:xfrm>
          <a:off x="4808423" y="93243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6" name="Gráfico 3">
            <a:extLst>
              <a:ext uri="{FF2B5EF4-FFF2-40B4-BE49-F238E27FC236}">
                <a16:creationId xmlns:a16="http://schemas.microsoft.com/office/drawing/2014/main" id="{02C8EAD7-9109-4D0D-A33E-3ABBC18684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659040"/>
              </p:ext>
            </p:extLst>
          </p:nvPr>
        </p:nvGraphicFramePr>
        <p:xfrm>
          <a:off x="4808423" y="145899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7" name="Gráfico 3">
            <a:extLst>
              <a:ext uri="{FF2B5EF4-FFF2-40B4-BE49-F238E27FC236}">
                <a16:creationId xmlns:a16="http://schemas.microsoft.com/office/drawing/2014/main" id="{74AC08A2-09DF-4C64-ACA0-6D67BFD652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9057403"/>
              </p:ext>
            </p:extLst>
          </p:nvPr>
        </p:nvGraphicFramePr>
        <p:xfrm>
          <a:off x="4808423" y="1985562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4" name="Gráfico 3">
            <a:extLst>
              <a:ext uri="{FF2B5EF4-FFF2-40B4-BE49-F238E27FC236}">
                <a16:creationId xmlns:a16="http://schemas.microsoft.com/office/drawing/2014/main" id="{7957AC3A-ECB0-4792-9C5F-476F02342B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1968488"/>
              </p:ext>
            </p:extLst>
          </p:nvPr>
        </p:nvGraphicFramePr>
        <p:xfrm>
          <a:off x="4808423" y="2535083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6" name="Gráfico 3">
            <a:extLst>
              <a:ext uri="{FF2B5EF4-FFF2-40B4-BE49-F238E27FC236}">
                <a16:creationId xmlns:a16="http://schemas.microsoft.com/office/drawing/2014/main" id="{EF85743F-0E1D-4C2D-9ACF-891F3297F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4933600"/>
              </p:ext>
            </p:extLst>
          </p:nvPr>
        </p:nvGraphicFramePr>
        <p:xfrm>
          <a:off x="7774363" y="93243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89" name="Gráfico 3">
            <a:extLst>
              <a:ext uri="{FF2B5EF4-FFF2-40B4-BE49-F238E27FC236}">
                <a16:creationId xmlns:a16="http://schemas.microsoft.com/office/drawing/2014/main" id="{52E0115E-F8BA-426D-A065-2B0D760EE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8079253"/>
              </p:ext>
            </p:extLst>
          </p:nvPr>
        </p:nvGraphicFramePr>
        <p:xfrm>
          <a:off x="7774363" y="145899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90" name="Gráfico 3">
            <a:extLst>
              <a:ext uri="{FF2B5EF4-FFF2-40B4-BE49-F238E27FC236}">
                <a16:creationId xmlns:a16="http://schemas.microsoft.com/office/drawing/2014/main" id="{24B2FA39-9374-40CD-8F67-E782A423E8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8766058"/>
              </p:ext>
            </p:extLst>
          </p:nvPr>
        </p:nvGraphicFramePr>
        <p:xfrm>
          <a:off x="7774363" y="1985562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91" name="object 38">
            <a:extLst>
              <a:ext uri="{FF2B5EF4-FFF2-40B4-BE49-F238E27FC236}">
                <a16:creationId xmlns:a16="http://schemas.microsoft.com/office/drawing/2014/main" id="{94394DAE-D875-46DE-BEBB-3F9402089BC1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AE4307E-56D7-49F4-9110-E6C4B3954A1B}"/>
              </a:ext>
            </a:extLst>
          </p:cNvPr>
          <p:cNvSpPr/>
          <p:nvPr/>
        </p:nvSpPr>
        <p:spPr>
          <a:xfrm>
            <a:off x="475488" y="5555414"/>
            <a:ext cx="260096" cy="157257"/>
          </a:xfrm>
          <a:prstGeom prst="rect">
            <a:avLst/>
          </a:prstGeom>
          <a:solidFill>
            <a:srgbClr val="87B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B2551CD-5F18-40A3-A6B5-C6C7392900EB}"/>
              </a:ext>
            </a:extLst>
          </p:cNvPr>
          <p:cNvSpPr/>
          <p:nvPr/>
        </p:nvSpPr>
        <p:spPr>
          <a:xfrm>
            <a:off x="475488" y="5774442"/>
            <a:ext cx="260096" cy="157257"/>
          </a:xfrm>
          <a:prstGeom prst="rect">
            <a:avLst/>
          </a:prstGeom>
          <a:solidFill>
            <a:srgbClr val="99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E99A87F-8CAD-403A-8442-E9E8228C90B9}"/>
              </a:ext>
            </a:extLst>
          </p:cNvPr>
          <p:cNvSpPr/>
          <p:nvPr/>
        </p:nvSpPr>
        <p:spPr>
          <a:xfrm>
            <a:off x="797009" y="5515513"/>
            <a:ext cx="7992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in need</a:t>
            </a:r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7E8D2F6-DE7B-42E4-9756-123EA677FA19}"/>
              </a:ext>
            </a:extLst>
          </p:cNvPr>
          <p:cNvSpPr/>
          <p:nvPr/>
        </p:nvSpPr>
        <p:spPr>
          <a:xfrm>
            <a:off x="797009" y="5759947"/>
            <a:ext cx="84350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targeted</a:t>
            </a:r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AC14A93-207D-46C8-AD0E-7E32D1AC68E5}"/>
              </a:ext>
            </a:extLst>
          </p:cNvPr>
          <p:cNvSpPr/>
          <p:nvPr/>
        </p:nvSpPr>
        <p:spPr>
          <a:xfrm>
            <a:off x="475488" y="5993470"/>
            <a:ext cx="260096" cy="157257"/>
          </a:xfrm>
          <a:prstGeom prst="rect">
            <a:avLst/>
          </a:prstGeom>
          <a:solidFill>
            <a:srgbClr val="B7D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2E2DCCB-B829-4141-9ADA-E50040CA0A05}"/>
              </a:ext>
            </a:extLst>
          </p:cNvPr>
          <p:cNvSpPr/>
          <p:nvPr/>
        </p:nvSpPr>
        <p:spPr>
          <a:xfrm>
            <a:off x="797009" y="6004381"/>
            <a:ext cx="8265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reached</a:t>
            </a:r>
            <a:endParaRPr lang="en-US" dirty="0"/>
          </a:p>
        </p:txBody>
      </p:sp>
      <p:graphicFrame>
        <p:nvGraphicFramePr>
          <p:cNvPr id="99" name="Gráfico 3">
            <a:extLst>
              <a:ext uri="{FF2B5EF4-FFF2-40B4-BE49-F238E27FC236}">
                <a16:creationId xmlns:a16="http://schemas.microsoft.com/office/drawing/2014/main" id="{2A2031B9-2231-4D65-B66C-43FA537F1F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2176188"/>
              </p:ext>
            </p:extLst>
          </p:nvPr>
        </p:nvGraphicFramePr>
        <p:xfrm>
          <a:off x="7800181" y="2535083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274</Words>
  <Application>Microsoft Office PowerPoint</Application>
  <PresentationFormat>Custom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(PDF) 2020_04 NC_Country_Snapshot_OCHA_Yemen_Template 2 - v1</dc:title>
  <dc:creator>Shabib AlQobati</dc:creator>
  <cp:lastModifiedBy>Shabib AlQobati</cp:lastModifiedBy>
  <cp:revision>23</cp:revision>
  <dcterms:created xsi:type="dcterms:W3CDTF">2020-12-13T11:54:53Z</dcterms:created>
  <dcterms:modified xsi:type="dcterms:W3CDTF">2020-12-21T15:20:38Z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2020-12-13T00:00:00Z</vt:filetime>
  </property>
</Properties>
</file>