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537"/>
    <a:srgbClr val="99CB38"/>
    <a:srgbClr val="37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12-AE27-BB64CB950A7A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12-AE27-BB64CB950A7A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12-AE27-BB64CB950A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05-4155-A53D-53832D8F345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5-4155-A53D-53832D8F345F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05-4155-A53D-53832D8F34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4-4D78-B754-8D7BD21D5CA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F4-4D78-B754-8D7BD21D5CAC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F4-4D78-B754-8D7BD21D5C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6-4408-881D-191C85AA698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6-4408-881D-191C85AA698B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96-4408-881D-191C85AA69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2-4D2B-89E7-AABA4B27E189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2-4D2B-89E7-AABA4B27E189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E2-4D2B-89E7-AABA4B27E1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9C-457B-814A-44BEBCFF24A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9C-457B-814A-44BEBCFF24A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9C-457B-814A-44BEBCFF24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B-445A-992A-4F7D6E55B440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B-445A-992A-4F7D6E55B440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4B-445A-992A-4F7D6E55B4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2-4309-AE7C-ACB9C4AB779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C2-4309-AE7C-ACB9C4AB779E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C2-4309-AE7C-ACB9C4AB77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12" Type="http://schemas.openxmlformats.org/officeDocument/2006/relationships/chart" Target="../charts/chart8.xml"/><Relationship Id="rId2" Type="http://schemas.openxmlformats.org/officeDocument/2006/relationships/hyperlink" Target="http://www.nutritioncluster.net/where_we_work" TargetMode="Externa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11" Type="http://schemas.openxmlformats.org/officeDocument/2006/relationships/chart" Target="../charts/chart7.xml"/><Relationship Id="rId5" Type="http://schemas.openxmlformats.org/officeDocument/2006/relationships/chart" Target="../charts/chart1.xml"/><Relationship Id="rId10" Type="http://schemas.openxmlformats.org/officeDocument/2006/relationships/chart" Target="../charts/chart6.xml"/><Relationship Id="rId4" Type="http://schemas.openxmlformats.org/officeDocument/2006/relationships/image" Target="../media/image2.pn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2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1" y="163435"/>
            <a:ext cx="961331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NUTRITION CLUSTER MICRONUTRIENT  DASHBOARD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, January - September</a:t>
            </a:r>
            <a:r>
              <a:rPr sz="11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38E19AF3-500F-424A-B7D7-39965D096823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BC8F665D-B668-4C6E-AA61-F598949B8E06}"/>
              </a:ext>
            </a:extLst>
          </p:cNvPr>
          <p:cNvSpPr txBox="1"/>
          <p:nvPr/>
        </p:nvSpPr>
        <p:spPr>
          <a:xfrm>
            <a:off x="6406262" y="5369560"/>
            <a:ext cx="6178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Abbreviations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3911EC79-A1A6-4905-A2D6-B59797ACD3F6}"/>
              </a:ext>
            </a:extLst>
          </p:cNvPr>
          <p:cNvSpPr txBox="1"/>
          <p:nvPr/>
        </p:nvSpPr>
        <p:spPr>
          <a:xfrm>
            <a:off x="5238663" y="5369560"/>
            <a:ext cx="1028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libri"/>
                <a:cs typeface="Calibri"/>
              </a:rPr>
              <a:t>rs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8" name="object 41">
            <a:extLst>
              <a:ext uri="{FF2B5EF4-FFF2-40B4-BE49-F238E27FC236}">
                <a16:creationId xmlns:a16="http://schemas.microsoft.com/office/drawing/2014/main" id="{CFFA4501-38DB-49A1-ABA3-C58929338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55433"/>
              </p:ext>
            </p:extLst>
          </p:nvPr>
        </p:nvGraphicFramePr>
        <p:xfrm>
          <a:off x="4863974" y="5415660"/>
          <a:ext cx="397510" cy="46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pPr marL="105410"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Partne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114300" marR="31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14300" marR="3175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14300" marR="3175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object 42">
            <a:extLst>
              <a:ext uri="{FF2B5EF4-FFF2-40B4-BE49-F238E27FC236}">
                <a16:creationId xmlns:a16="http://schemas.microsoft.com/office/drawing/2014/main" id="{1D5DA11B-CD95-4F6D-A0CD-1C4DA61B7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31474"/>
              </p:ext>
            </p:extLst>
          </p:nvPr>
        </p:nvGraphicFramePr>
        <p:xfrm>
          <a:off x="3459735" y="5581091"/>
          <a:ext cx="680084" cy="413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98">
                <a:tc>
                  <a:txBody>
                    <a:bodyPr/>
                    <a:lstStyle/>
                    <a:p>
                      <a:pPr marR="38735" algn="r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Sept.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Oct.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10" dirty="0">
                          <a:latin typeface="Calibri"/>
                          <a:cs typeface="Calibri"/>
                        </a:rPr>
                        <a:t>Nov.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R="37465" algn="r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75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Dec.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object 45">
            <a:extLst>
              <a:ext uri="{FF2B5EF4-FFF2-40B4-BE49-F238E27FC236}">
                <a16:creationId xmlns:a16="http://schemas.microsoft.com/office/drawing/2014/main" id="{71AF2377-A5B3-432F-B5C9-582C9C96FB76}"/>
              </a:ext>
            </a:extLst>
          </p:cNvPr>
          <p:cNvSpPr/>
          <p:nvPr/>
        </p:nvSpPr>
        <p:spPr>
          <a:xfrm>
            <a:off x="4863974" y="5415660"/>
            <a:ext cx="0" cy="1065530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3" name="object 46">
            <a:extLst>
              <a:ext uri="{FF2B5EF4-FFF2-40B4-BE49-F238E27FC236}">
                <a16:creationId xmlns:a16="http://schemas.microsoft.com/office/drawing/2014/main" id="{F86F7977-B0C4-4449-9037-D255C8F42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79819"/>
              </p:ext>
            </p:extLst>
          </p:nvPr>
        </p:nvGraphicFramePr>
        <p:xfrm>
          <a:off x="2495106" y="5415660"/>
          <a:ext cx="838834" cy="1065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728">
                <a:tc>
                  <a:txBody>
                    <a:bodyPr/>
                    <a:lstStyle/>
                    <a:p>
                      <a:pPr marL="170180" algn="ctr">
                        <a:lnSpc>
                          <a:spcPts val="700"/>
                        </a:lnSpc>
                      </a:pP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Rep</a:t>
                      </a:r>
                      <a:r>
                        <a:rPr sz="800" b="1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8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2508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8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Calibri"/>
                          <a:cs typeface="Calibri"/>
                        </a:rPr>
                        <a:t>rate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Jan.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6830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%</a:t>
                      </a: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Feb.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Apr.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R="38735" algn="r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5"/>
                        </a:lnSpc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June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94%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July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053">
                <a:tc>
                  <a:txBody>
                    <a:bodyPr/>
                    <a:lstStyle/>
                    <a:p>
                      <a:pPr marR="3746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Aug.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4" name="object 47">
            <a:extLst>
              <a:ext uri="{FF2B5EF4-FFF2-40B4-BE49-F238E27FC236}">
                <a16:creationId xmlns:a16="http://schemas.microsoft.com/office/drawing/2014/main" id="{9CF06F81-F511-442E-90CE-CF74285F9371}"/>
              </a:ext>
            </a:extLst>
          </p:cNvPr>
          <p:cNvSpPr/>
          <p:nvPr/>
        </p:nvSpPr>
        <p:spPr>
          <a:xfrm>
            <a:off x="419609" y="5304535"/>
            <a:ext cx="10208895" cy="0"/>
          </a:xfrm>
          <a:custGeom>
            <a:avLst/>
            <a:gdLst/>
            <a:ahLst/>
            <a:cxnLst/>
            <a:rect l="l" t="t" r="r" b="b"/>
            <a:pathLst>
              <a:path w="10208895">
                <a:moveTo>
                  <a:pt x="0" y="0"/>
                </a:moveTo>
                <a:lnTo>
                  <a:pt x="10208895" y="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5" name="object 48">
            <a:extLst>
              <a:ext uri="{FF2B5EF4-FFF2-40B4-BE49-F238E27FC236}">
                <a16:creationId xmlns:a16="http://schemas.microsoft.com/office/drawing/2014/main" id="{B3C6DAF6-A966-4586-AB94-A9AE958B5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51610"/>
              </p:ext>
            </p:extLst>
          </p:nvPr>
        </p:nvGraphicFramePr>
        <p:xfrm>
          <a:off x="6307201" y="5573471"/>
          <a:ext cx="1506220" cy="306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59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Action Contre la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Faim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 Medical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Corps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Save the Children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6CEE34A8-E723-4F00-95D6-9C177DE6A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1109"/>
              </p:ext>
            </p:extLst>
          </p:nvPr>
        </p:nvGraphicFramePr>
        <p:xfrm>
          <a:off x="8345170" y="5571947"/>
          <a:ext cx="2322830" cy="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502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AM treatment to </a:t>
                      </a: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PLW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Acute Malnutrition treatment</a:t>
                      </a:r>
                      <a:r>
                        <a:rPr sz="7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for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Pregnant and Lactating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Women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BSFP</a:t>
                      </a:r>
                      <a:r>
                        <a:rPr sz="70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Blanket Supplementary Feeding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MAM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Moderate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OTP</a:t>
                      </a:r>
                      <a:r>
                        <a:rPr sz="700" spc="-1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Outpatient Treatment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Severe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Stabilisation Centre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TSFP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Targeted Supplementary Feeding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3" name="Imagem 5">
            <a:extLst>
              <a:ext uri="{FF2B5EF4-FFF2-40B4-BE49-F238E27FC236}">
                <a16:creationId xmlns:a16="http://schemas.microsoft.com/office/drawing/2014/main" id="{9B99E3FA-6D7C-4D29-9FE1-5728F582F175}"/>
              </a:ext>
            </a:extLst>
          </p:cNvPr>
          <p:cNvPicPr/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3204" y="1358401"/>
            <a:ext cx="3996771" cy="360577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70F0C1-3A20-4498-A01C-85F68FC6C88E}"/>
              </a:ext>
            </a:extLst>
          </p:cNvPr>
          <p:cNvSpPr/>
          <p:nvPr/>
        </p:nvSpPr>
        <p:spPr>
          <a:xfrm>
            <a:off x="136524" y="638995"/>
            <a:ext cx="53467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 OF OPERATIONAL PRESENCE FOR MICRONUTRIENT  PROGRAMMES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68" name="object 45">
            <a:extLst>
              <a:ext uri="{FF2B5EF4-FFF2-40B4-BE49-F238E27FC236}">
                <a16:creationId xmlns:a16="http://schemas.microsoft.com/office/drawing/2014/main" id="{072C4D14-6FC4-4754-BC51-CF741011EA2B}"/>
              </a:ext>
            </a:extLst>
          </p:cNvPr>
          <p:cNvSpPr/>
          <p:nvPr/>
        </p:nvSpPr>
        <p:spPr>
          <a:xfrm flipH="1">
            <a:off x="4203700" y="885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1BFD5F-A396-43A3-99DB-1585F0CB2F45}"/>
              </a:ext>
            </a:extLst>
          </p:cNvPr>
          <p:cNvSpPr/>
          <p:nvPr/>
        </p:nvSpPr>
        <p:spPr>
          <a:xfrm>
            <a:off x="4660900" y="638995"/>
            <a:ext cx="5605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BENEFICIARIES REACHED vs TARGETED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AA1B964-51E6-43F4-B31D-A661EE57B1B6}"/>
              </a:ext>
            </a:extLst>
          </p:cNvPr>
          <p:cNvSpPr/>
          <p:nvPr/>
        </p:nvSpPr>
        <p:spPr>
          <a:xfrm>
            <a:off x="4694191" y="3062137"/>
            <a:ext cx="30334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LATEST MICRONUTRIENT INDICATORS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249D4737-5E62-4A87-9A1B-D107B6A2C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273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">
            <a:extLst>
              <a:ext uri="{FF2B5EF4-FFF2-40B4-BE49-F238E27FC236}">
                <a16:creationId xmlns:a16="http://schemas.microsoft.com/office/drawing/2014/main" id="{75C5A2E1-D3E6-45E7-891B-092CED9F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100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MEASURED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">
            <a:extLst>
              <a:ext uri="{FF2B5EF4-FFF2-40B4-BE49-F238E27FC236}">
                <a16:creationId xmlns:a16="http://schemas.microsoft.com/office/drawing/2014/main" id="{31EB54BB-2DE5-4D2D-A3F6-98CD98F7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1056" y="3324225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VALUE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5" name="Gráfico 3">
            <a:extLst>
              <a:ext uri="{FF2B5EF4-FFF2-40B4-BE49-F238E27FC236}">
                <a16:creationId xmlns:a16="http://schemas.microsoft.com/office/drawing/2014/main" id="{7C870647-8EBB-4268-BCDE-85B8FA70C4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525841"/>
              </p:ext>
            </p:extLst>
          </p:nvPr>
        </p:nvGraphicFramePr>
        <p:xfrm>
          <a:off x="4808423" y="93243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6" name="Gráfico 3">
            <a:extLst>
              <a:ext uri="{FF2B5EF4-FFF2-40B4-BE49-F238E27FC236}">
                <a16:creationId xmlns:a16="http://schemas.microsoft.com/office/drawing/2014/main" id="{02C8EAD7-9109-4D0D-A33E-3ABBC1868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659040"/>
              </p:ext>
            </p:extLst>
          </p:nvPr>
        </p:nvGraphicFramePr>
        <p:xfrm>
          <a:off x="4808423" y="145899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7" name="Gráfico 3">
            <a:extLst>
              <a:ext uri="{FF2B5EF4-FFF2-40B4-BE49-F238E27FC236}">
                <a16:creationId xmlns:a16="http://schemas.microsoft.com/office/drawing/2014/main" id="{74AC08A2-09DF-4C64-ACA0-6D67BFD652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9057403"/>
              </p:ext>
            </p:extLst>
          </p:nvPr>
        </p:nvGraphicFramePr>
        <p:xfrm>
          <a:off x="4808423" y="1985562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4" name="Gráfico 3">
            <a:extLst>
              <a:ext uri="{FF2B5EF4-FFF2-40B4-BE49-F238E27FC236}">
                <a16:creationId xmlns:a16="http://schemas.microsoft.com/office/drawing/2014/main" id="{7957AC3A-ECB0-4792-9C5F-476F02342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1968488"/>
              </p:ext>
            </p:extLst>
          </p:nvPr>
        </p:nvGraphicFramePr>
        <p:xfrm>
          <a:off x="4808423" y="2535083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6" name="Gráfico 3">
            <a:extLst>
              <a:ext uri="{FF2B5EF4-FFF2-40B4-BE49-F238E27FC236}">
                <a16:creationId xmlns:a16="http://schemas.microsoft.com/office/drawing/2014/main" id="{EF85743F-0E1D-4C2D-9ACF-891F3297F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4933600"/>
              </p:ext>
            </p:extLst>
          </p:nvPr>
        </p:nvGraphicFramePr>
        <p:xfrm>
          <a:off x="7774363" y="93243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89" name="Gráfico 3">
            <a:extLst>
              <a:ext uri="{FF2B5EF4-FFF2-40B4-BE49-F238E27FC236}">
                <a16:creationId xmlns:a16="http://schemas.microsoft.com/office/drawing/2014/main" id="{52E0115E-F8BA-426D-A065-2B0D760EE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8079253"/>
              </p:ext>
            </p:extLst>
          </p:nvPr>
        </p:nvGraphicFramePr>
        <p:xfrm>
          <a:off x="7774363" y="145899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90" name="Gráfico 3">
            <a:extLst>
              <a:ext uri="{FF2B5EF4-FFF2-40B4-BE49-F238E27FC236}">
                <a16:creationId xmlns:a16="http://schemas.microsoft.com/office/drawing/2014/main" id="{24B2FA39-9374-40CD-8F67-E782A423E8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8766058"/>
              </p:ext>
            </p:extLst>
          </p:nvPr>
        </p:nvGraphicFramePr>
        <p:xfrm>
          <a:off x="7774363" y="1985562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1" name="object 38">
            <a:extLst>
              <a:ext uri="{FF2B5EF4-FFF2-40B4-BE49-F238E27FC236}">
                <a16:creationId xmlns:a16="http://schemas.microsoft.com/office/drawing/2014/main" id="{94394DAE-D875-46DE-BEBB-3F9402089BC1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AE4307E-56D7-49F4-9110-E6C4B3954A1B}"/>
              </a:ext>
            </a:extLst>
          </p:cNvPr>
          <p:cNvSpPr/>
          <p:nvPr/>
        </p:nvSpPr>
        <p:spPr>
          <a:xfrm>
            <a:off x="475488" y="5555414"/>
            <a:ext cx="260096" cy="157257"/>
          </a:xfrm>
          <a:prstGeom prst="rect">
            <a:avLst/>
          </a:prstGeom>
          <a:solidFill>
            <a:srgbClr val="87B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B2551CD-5F18-40A3-A6B5-C6C7392900EB}"/>
              </a:ext>
            </a:extLst>
          </p:cNvPr>
          <p:cNvSpPr/>
          <p:nvPr/>
        </p:nvSpPr>
        <p:spPr>
          <a:xfrm>
            <a:off x="475488" y="5774442"/>
            <a:ext cx="260096" cy="157257"/>
          </a:xfrm>
          <a:prstGeom prst="rect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E99A87F-8CAD-403A-8442-E9E8228C90B9}"/>
              </a:ext>
            </a:extLst>
          </p:cNvPr>
          <p:cNvSpPr/>
          <p:nvPr/>
        </p:nvSpPr>
        <p:spPr>
          <a:xfrm>
            <a:off x="797009" y="5515513"/>
            <a:ext cx="799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in need</a:t>
            </a:r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7E8D2F6-DE7B-42E4-9756-123EA677FA19}"/>
              </a:ext>
            </a:extLst>
          </p:cNvPr>
          <p:cNvSpPr/>
          <p:nvPr/>
        </p:nvSpPr>
        <p:spPr>
          <a:xfrm>
            <a:off x="797009" y="5759947"/>
            <a:ext cx="8435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targeted</a:t>
            </a:r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AC14A93-207D-46C8-AD0E-7E32D1AC68E5}"/>
              </a:ext>
            </a:extLst>
          </p:cNvPr>
          <p:cNvSpPr/>
          <p:nvPr/>
        </p:nvSpPr>
        <p:spPr>
          <a:xfrm>
            <a:off x="475488" y="5993470"/>
            <a:ext cx="260096" cy="157257"/>
          </a:xfrm>
          <a:prstGeom prst="rect">
            <a:avLst/>
          </a:prstGeom>
          <a:solidFill>
            <a:srgbClr val="B7D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2E2DCCB-B829-4141-9ADA-E50040CA0A05}"/>
              </a:ext>
            </a:extLst>
          </p:cNvPr>
          <p:cNvSpPr/>
          <p:nvPr/>
        </p:nvSpPr>
        <p:spPr>
          <a:xfrm>
            <a:off x="797009" y="6004381"/>
            <a:ext cx="8265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reached</a:t>
            </a:r>
            <a:endParaRPr lang="en-US" dirty="0"/>
          </a:p>
        </p:txBody>
      </p:sp>
      <p:graphicFrame>
        <p:nvGraphicFramePr>
          <p:cNvPr id="99" name="Gráfico 3">
            <a:extLst>
              <a:ext uri="{FF2B5EF4-FFF2-40B4-BE49-F238E27FC236}">
                <a16:creationId xmlns:a16="http://schemas.microsoft.com/office/drawing/2014/main" id="{2A2031B9-2231-4D65-B66C-43FA537F1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2176188"/>
              </p:ext>
            </p:extLst>
          </p:nvPr>
        </p:nvGraphicFramePr>
        <p:xfrm>
          <a:off x="7800181" y="2535083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452256-6EAA-444E-8E12-A3F874C35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35665"/>
              </p:ext>
            </p:extLst>
          </p:nvPr>
        </p:nvGraphicFramePr>
        <p:xfrm>
          <a:off x="4805248" y="3639339"/>
          <a:ext cx="5781675" cy="1245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900">
                  <a:extLst>
                    <a:ext uri="{9D8B030D-6E8A-4147-A177-3AD203B41FA5}">
                      <a16:colId xmlns:a16="http://schemas.microsoft.com/office/drawing/2014/main" val="2746218700"/>
                    </a:ext>
                  </a:extLst>
                </a:gridCol>
                <a:gridCol w="1274380">
                  <a:extLst>
                    <a:ext uri="{9D8B030D-6E8A-4147-A177-3AD203B41FA5}">
                      <a16:colId xmlns:a16="http://schemas.microsoft.com/office/drawing/2014/main" val="664155945"/>
                    </a:ext>
                  </a:extLst>
                </a:gridCol>
                <a:gridCol w="1274380">
                  <a:extLst>
                    <a:ext uri="{9D8B030D-6E8A-4147-A177-3AD203B41FA5}">
                      <a16:colId xmlns:a16="http://schemas.microsoft.com/office/drawing/2014/main" val="3307522126"/>
                    </a:ext>
                  </a:extLst>
                </a:gridCol>
                <a:gridCol w="1275015">
                  <a:extLst>
                    <a:ext uri="{9D8B030D-6E8A-4147-A177-3AD203B41FA5}">
                      <a16:colId xmlns:a16="http://schemas.microsoft.com/office/drawing/2014/main" val="2722205410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VAD prevalence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Survey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29756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Vitamin A supplementation coverage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Administrative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89%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72554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Anaemia prevalence in children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Survey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9336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Anaemia prevalence in PLW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Survey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53302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MNP coverage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Administrative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38136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marR="2159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MNT/FeFo [choose one which is relevant] coverage 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</a:rPr>
                        <a:t>Administrative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</a:rPr>
                        <a:t>56%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640585"/>
                  </a:ext>
                </a:extLst>
              </a:tr>
            </a:tbl>
          </a:graphicData>
        </a:graphic>
      </p:graphicFrame>
      <p:sp>
        <p:nvSpPr>
          <p:cNvPr id="43" name="Rectangle 1">
            <a:extLst>
              <a:ext uri="{FF2B5EF4-FFF2-40B4-BE49-F238E27FC236}">
                <a16:creationId xmlns:a16="http://schemas.microsoft.com/office/drawing/2014/main" id="{ADFA9BED-8EEB-4EDC-9D16-6B195604C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018" y="3353744"/>
            <a:ext cx="150584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257</Words>
  <Application>Microsoft Office PowerPoint</Application>
  <PresentationFormat>Custom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24</cp:revision>
  <dcterms:created xsi:type="dcterms:W3CDTF">2020-12-13T11:54:53Z</dcterms:created>
  <dcterms:modified xsi:type="dcterms:W3CDTF">2020-12-21T15:20:11Z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